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56" r:id="rId5"/>
    <p:sldId id="257" r:id="rId6"/>
    <p:sldId id="272" r:id="rId7"/>
    <p:sldId id="281" r:id="rId8"/>
    <p:sldId id="308" r:id="rId9"/>
    <p:sldId id="317" r:id="rId10"/>
    <p:sldId id="274" r:id="rId11"/>
    <p:sldId id="316" r:id="rId12"/>
    <p:sldId id="319" r:id="rId13"/>
    <p:sldId id="290" r:id="rId14"/>
    <p:sldId id="306" r:id="rId15"/>
    <p:sldId id="291" r:id="rId16"/>
    <p:sldId id="303" r:id="rId17"/>
    <p:sldId id="307" r:id="rId18"/>
    <p:sldId id="301" r:id="rId19"/>
    <p:sldId id="283" r:id="rId20"/>
    <p:sldId id="298" r:id="rId21"/>
    <p:sldId id="284" r:id="rId22"/>
    <p:sldId id="296" r:id="rId23"/>
    <p:sldId id="297" r:id="rId24"/>
    <p:sldId id="285" r:id="rId25"/>
    <p:sldId id="300" r:id="rId26"/>
    <p:sldId id="309" r:id="rId27"/>
    <p:sldId id="320" r:id="rId28"/>
    <p:sldId id="321" r:id="rId29"/>
    <p:sldId id="286" r:id="rId30"/>
    <p:sldId id="299" r:id="rId31"/>
    <p:sldId id="288" r:id="rId32"/>
    <p:sldId id="324" r:id="rId33"/>
    <p:sldId id="294" r:id="rId34"/>
    <p:sldId id="304" r:id="rId35"/>
    <p:sldId id="293" r:id="rId36"/>
    <p:sldId id="323" r:id="rId37"/>
    <p:sldId id="287" r:id="rId38"/>
    <p:sldId id="295" r:id="rId39"/>
    <p:sldId id="311" r:id="rId40"/>
    <p:sldId id="314" r:id="rId41"/>
    <p:sldId id="325" r:id="rId42"/>
    <p:sldId id="310" r:id="rId43"/>
    <p:sldId id="322" r:id="rId4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433" autoAdjust="0"/>
  </p:normalViewPr>
  <p:slideViewPr>
    <p:cSldViewPr snapToGrid="0">
      <p:cViewPr varScale="1">
        <p:scale>
          <a:sx n="113" d="100"/>
          <a:sy n="113" d="100"/>
        </p:scale>
        <p:origin x="432" y="96"/>
      </p:cViewPr>
      <p:guideLst/>
    </p:cSldViewPr>
  </p:slideViewPr>
  <p:notesTextViewPr>
    <p:cViewPr>
      <p:scale>
        <a:sx n="1" d="1"/>
        <a:sy n="1" d="1"/>
      </p:scale>
      <p:origin x="0" y="0"/>
    </p:cViewPr>
  </p:notesTextViewPr>
  <p:sorterViewPr>
    <p:cViewPr varScale="1">
      <p:scale>
        <a:sx n="100" d="100"/>
        <a:sy n="100" d="100"/>
      </p:scale>
      <p:origin x="0" y="-10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B0DFF-FB3E-4849-B947-3C6C5A792C75}"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FEE251E9-7EF8-416C-9DD8-81DE2BBCF74D}">
      <dgm:prSet phldrT="[Text]" custT="1"/>
      <dgm:spPr/>
      <dgm:t>
        <a:bodyPr/>
        <a:lstStyle/>
        <a:p>
          <a:r>
            <a:rPr lang="en-US" sz="2400" b="0" dirty="0">
              <a:latin typeface="Times New Roman" panose="02020603050405020304" pitchFamily="18" charset="0"/>
              <a:cs typeface="Times New Roman" panose="02020603050405020304" pitchFamily="18" charset="0"/>
            </a:rPr>
            <a:t>Service Delivery</a:t>
          </a:r>
        </a:p>
      </dgm:t>
    </dgm:pt>
    <dgm:pt modelId="{4A478DB0-D92D-4686-85C4-71024260AE9E}" type="parTrans" cxnId="{09F41AD3-E3B0-4663-B271-D828CFA0104B}">
      <dgm:prSet/>
      <dgm:spPr/>
      <dgm:t>
        <a:bodyPr/>
        <a:lstStyle/>
        <a:p>
          <a:endParaRPr lang="en-US"/>
        </a:p>
      </dgm:t>
    </dgm:pt>
    <dgm:pt modelId="{86F3D0B8-4517-47E2-ABD8-4628C4E1D4F3}" type="sibTrans" cxnId="{09F41AD3-E3B0-4663-B271-D828CFA0104B}">
      <dgm:prSet/>
      <dgm:spPr/>
      <dgm:t>
        <a:bodyPr/>
        <a:lstStyle/>
        <a:p>
          <a:endParaRPr lang="en-US"/>
        </a:p>
      </dgm:t>
    </dgm:pt>
    <dgm:pt modelId="{3CB6946A-E9E7-460B-B321-F839615E5F7C}">
      <dgm:prSet custT="1"/>
      <dgm:spPr/>
      <dgm:t>
        <a:bodyPr/>
        <a:lstStyle/>
        <a:p>
          <a:r>
            <a:rPr lang="en-US" sz="2400" dirty="0">
              <a:latin typeface="Times New Roman" panose="02020603050405020304" pitchFamily="18" charset="0"/>
              <a:cs typeface="Times New Roman" panose="02020603050405020304" pitchFamily="18" charset="0"/>
            </a:rPr>
            <a:t>Partnerships</a:t>
          </a:r>
        </a:p>
      </dgm:t>
    </dgm:pt>
    <dgm:pt modelId="{8DEFF31F-874C-426E-8E57-C512986883B0}" type="parTrans" cxnId="{C110EFCE-2511-4A71-A252-B27BA552A2FB}">
      <dgm:prSet/>
      <dgm:spPr/>
      <dgm:t>
        <a:bodyPr/>
        <a:lstStyle/>
        <a:p>
          <a:endParaRPr lang="en-US"/>
        </a:p>
      </dgm:t>
    </dgm:pt>
    <dgm:pt modelId="{474B048D-1B65-48FC-B0F0-1507732A0031}" type="sibTrans" cxnId="{C110EFCE-2511-4A71-A252-B27BA552A2FB}">
      <dgm:prSet/>
      <dgm:spPr/>
      <dgm:t>
        <a:bodyPr/>
        <a:lstStyle/>
        <a:p>
          <a:endParaRPr lang="en-US"/>
        </a:p>
      </dgm:t>
    </dgm:pt>
    <dgm:pt modelId="{94594F69-6BF8-4EE2-B129-9F1B1D24998E}">
      <dgm:prSet phldrT="[Text]" custT="1"/>
      <dgm:spPr/>
      <dgm:t>
        <a:bodyPr/>
        <a:lstStyle/>
        <a:p>
          <a:r>
            <a:rPr lang="en-US" sz="2400" dirty="0">
              <a:latin typeface="Times New Roman" panose="02020603050405020304" pitchFamily="18" charset="0"/>
              <a:cs typeface="Times New Roman" panose="02020603050405020304" pitchFamily="18" charset="0"/>
            </a:rPr>
            <a:t>Education </a:t>
          </a:r>
          <a:r>
            <a:rPr lang="en-US" sz="2400" dirty="0" smtClean="0">
              <a:latin typeface="Times New Roman" panose="02020603050405020304" pitchFamily="18" charset="0"/>
              <a:cs typeface="Times New Roman" panose="02020603050405020304" pitchFamily="18" charset="0"/>
            </a:rPr>
            <a:t>/ Training</a:t>
          </a:r>
          <a:endParaRPr lang="en-US" sz="2400" dirty="0">
            <a:latin typeface="Times New Roman" panose="02020603050405020304" pitchFamily="18" charset="0"/>
            <a:cs typeface="Times New Roman" panose="02020603050405020304" pitchFamily="18" charset="0"/>
          </a:endParaRPr>
        </a:p>
      </dgm:t>
    </dgm:pt>
    <dgm:pt modelId="{BD640604-4D8E-4ADB-9FFF-3E68C8FD04E6}" type="sibTrans" cxnId="{60DF637C-1017-4EE5-96A3-252DE011520A}">
      <dgm:prSet/>
      <dgm:spPr/>
      <dgm:t>
        <a:bodyPr/>
        <a:lstStyle/>
        <a:p>
          <a:endParaRPr lang="en-US"/>
        </a:p>
      </dgm:t>
    </dgm:pt>
    <dgm:pt modelId="{B9019785-0729-4E64-8742-86ED5D1CC03F}" type="parTrans" cxnId="{60DF637C-1017-4EE5-96A3-252DE011520A}">
      <dgm:prSet/>
      <dgm:spPr/>
      <dgm:t>
        <a:bodyPr/>
        <a:lstStyle/>
        <a:p>
          <a:endParaRPr lang="en-US"/>
        </a:p>
      </dgm:t>
    </dgm:pt>
    <dgm:pt modelId="{4D540A6F-8BDE-4F1F-8169-A54E4A11D836}">
      <dgm:prSet phldrT="[Text]" custT="1"/>
      <dgm:spPr/>
      <dgm:t>
        <a:bodyPr/>
        <a:lstStyle/>
        <a:p>
          <a:r>
            <a:rPr lang="en-US" sz="2400" dirty="0">
              <a:latin typeface="Times New Roman" panose="02020603050405020304" pitchFamily="18" charset="0"/>
              <a:cs typeface="Times New Roman" panose="02020603050405020304" pitchFamily="18" charset="0"/>
            </a:rPr>
            <a:t>Consumer Involvement</a:t>
          </a:r>
        </a:p>
      </dgm:t>
    </dgm:pt>
    <dgm:pt modelId="{D87C3B02-8420-480E-AC1C-2A46C66F73B2}" type="sibTrans" cxnId="{FDB668B1-5821-4A72-B921-AE0A1209ED21}">
      <dgm:prSet/>
      <dgm:spPr/>
      <dgm:t>
        <a:bodyPr/>
        <a:lstStyle/>
        <a:p>
          <a:endParaRPr lang="en-US"/>
        </a:p>
      </dgm:t>
    </dgm:pt>
    <dgm:pt modelId="{87F3654A-754A-4CFC-8CC0-209B6670A122}" type="parTrans" cxnId="{FDB668B1-5821-4A72-B921-AE0A1209ED21}">
      <dgm:prSet/>
      <dgm:spPr/>
      <dgm:t>
        <a:bodyPr/>
        <a:lstStyle/>
        <a:p>
          <a:endParaRPr lang="en-US"/>
        </a:p>
      </dgm:t>
    </dgm:pt>
    <dgm:pt modelId="{CA1189D0-972B-4A1C-96B6-529D9662AF6C}" type="pres">
      <dgm:prSet presAssocID="{36DB0DFF-FB3E-4849-B947-3C6C5A792C75}" presName="Name0" presStyleCnt="0">
        <dgm:presLayoutVars>
          <dgm:dir/>
          <dgm:resizeHandles val="exact"/>
        </dgm:presLayoutVars>
      </dgm:prSet>
      <dgm:spPr/>
    </dgm:pt>
    <dgm:pt modelId="{D49BE5A9-6B4A-4C72-A91A-DE4DE745E955}" type="pres">
      <dgm:prSet presAssocID="{FEE251E9-7EF8-416C-9DD8-81DE2BBCF74D}" presName="composite" presStyleCnt="0"/>
      <dgm:spPr/>
    </dgm:pt>
    <dgm:pt modelId="{F18B8353-2EC3-47EE-BB1C-95705C9FF8DE}" type="pres">
      <dgm:prSet presAssocID="{FEE251E9-7EF8-416C-9DD8-81DE2BBCF74D}" presName="bgChev" presStyleLbl="node1" presStyleIdx="0" presStyleCnt="4"/>
      <dgm:spPr>
        <a:solidFill>
          <a:srgbClr val="C00000"/>
        </a:solidFill>
      </dgm:spPr>
    </dgm:pt>
    <dgm:pt modelId="{F238CB8C-E3E6-4F2A-9B02-DC33E5046ED5}" type="pres">
      <dgm:prSet presAssocID="{FEE251E9-7EF8-416C-9DD8-81DE2BBCF74D}" presName="txNode" presStyleLbl="fgAcc1" presStyleIdx="0" presStyleCnt="4">
        <dgm:presLayoutVars>
          <dgm:bulletEnabled val="1"/>
        </dgm:presLayoutVars>
      </dgm:prSet>
      <dgm:spPr/>
      <dgm:t>
        <a:bodyPr/>
        <a:lstStyle/>
        <a:p>
          <a:endParaRPr lang="en-US"/>
        </a:p>
      </dgm:t>
    </dgm:pt>
    <dgm:pt modelId="{33B33301-A837-4F45-8033-BED3D6A0C2CF}" type="pres">
      <dgm:prSet presAssocID="{86F3D0B8-4517-47E2-ABD8-4628C4E1D4F3}" presName="compositeSpace" presStyleCnt="0"/>
      <dgm:spPr/>
    </dgm:pt>
    <dgm:pt modelId="{042C6B97-C9B2-41BF-B3AD-05FAA0F97F92}" type="pres">
      <dgm:prSet presAssocID="{94594F69-6BF8-4EE2-B129-9F1B1D24998E}" presName="composite" presStyleCnt="0"/>
      <dgm:spPr/>
    </dgm:pt>
    <dgm:pt modelId="{37A5063D-905C-4AEA-B24A-40C559B72491}" type="pres">
      <dgm:prSet presAssocID="{94594F69-6BF8-4EE2-B129-9F1B1D24998E}" presName="bgChev" presStyleLbl="node1" presStyleIdx="1" presStyleCnt="4"/>
      <dgm:spPr>
        <a:solidFill>
          <a:srgbClr val="C00000"/>
        </a:solidFill>
      </dgm:spPr>
    </dgm:pt>
    <dgm:pt modelId="{1EFBAC8B-0AFF-4D92-96F0-A33A46611884}" type="pres">
      <dgm:prSet presAssocID="{94594F69-6BF8-4EE2-B129-9F1B1D24998E}" presName="txNode" presStyleLbl="fgAcc1" presStyleIdx="1" presStyleCnt="4">
        <dgm:presLayoutVars>
          <dgm:bulletEnabled val="1"/>
        </dgm:presLayoutVars>
      </dgm:prSet>
      <dgm:spPr/>
      <dgm:t>
        <a:bodyPr/>
        <a:lstStyle/>
        <a:p>
          <a:endParaRPr lang="en-US"/>
        </a:p>
      </dgm:t>
    </dgm:pt>
    <dgm:pt modelId="{B213FABE-8225-4F43-B8D6-CD6D7B79F809}" type="pres">
      <dgm:prSet presAssocID="{BD640604-4D8E-4ADB-9FFF-3E68C8FD04E6}" presName="compositeSpace" presStyleCnt="0"/>
      <dgm:spPr/>
    </dgm:pt>
    <dgm:pt modelId="{9DCD470F-938C-44ED-923C-3EEAFFA669F6}" type="pres">
      <dgm:prSet presAssocID="{4D540A6F-8BDE-4F1F-8169-A54E4A11D836}" presName="composite" presStyleCnt="0"/>
      <dgm:spPr/>
    </dgm:pt>
    <dgm:pt modelId="{F51ACA46-4FE3-40E8-91FA-35A7F791C226}" type="pres">
      <dgm:prSet presAssocID="{4D540A6F-8BDE-4F1F-8169-A54E4A11D836}" presName="bgChev" presStyleLbl="node1" presStyleIdx="2" presStyleCnt="4"/>
      <dgm:spPr>
        <a:solidFill>
          <a:srgbClr val="C00000"/>
        </a:solidFill>
      </dgm:spPr>
    </dgm:pt>
    <dgm:pt modelId="{ADE2F0B1-0F49-44FB-9E98-F8374F910F92}" type="pres">
      <dgm:prSet presAssocID="{4D540A6F-8BDE-4F1F-8169-A54E4A11D836}" presName="txNode" presStyleLbl="fgAcc1" presStyleIdx="2" presStyleCnt="4">
        <dgm:presLayoutVars>
          <dgm:bulletEnabled val="1"/>
        </dgm:presLayoutVars>
      </dgm:prSet>
      <dgm:spPr/>
      <dgm:t>
        <a:bodyPr/>
        <a:lstStyle/>
        <a:p>
          <a:endParaRPr lang="en-US"/>
        </a:p>
      </dgm:t>
    </dgm:pt>
    <dgm:pt modelId="{227FAC4E-C0E4-43E0-811B-017DCD92C710}" type="pres">
      <dgm:prSet presAssocID="{D87C3B02-8420-480E-AC1C-2A46C66F73B2}" presName="compositeSpace" presStyleCnt="0"/>
      <dgm:spPr/>
    </dgm:pt>
    <dgm:pt modelId="{DB1ACE23-A119-460D-9D02-1E6945261062}" type="pres">
      <dgm:prSet presAssocID="{3CB6946A-E9E7-460B-B321-F839615E5F7C}" presName="composite" presStyleCnt="0"/>
      <dgm:spPr/>
    </dgm:pt>
    <dgm:pt modelId="{CA35D74F-44FE-4897-8A16-BEFF1314FCE3}" type="pres">
      <dgm:prSet presAssocID="{3CB6946A-E9E7-460B-B321-F839615E5F7C}" presName="bgChev" presStyleLbl="node1" presStyleIdx="3" presStyleCnt="4"/>
      <dgm:spPr>
        <a:solidFill>
          <a:srgbClr val="C00000"/>
        </a:solidFill>
      </dgm:spPr>
    </dgm:pt>
    <dgm:pt modelId="{F0A21AAC-B9FE-43B2-898F-8FFE74E2A4F5}" type="pres">
      <dgm:prSet presAssocID="{3CB6946A-E9E7-460B-B321-F839615E5F7C}" presName="txNode" presStyleLbl="fgAcc1" presStyleIdx="3" presStyleCnt="4">
        <dgm:presLayoutVars>
          <dgm:bulletEnabled val="1"/>
        </dgm:presLayoutVars>
      </dgm:prSet>
      <dgm:spPr/>
      <dgm:t>
        <a:bodyPr/>
        <a:lstStyle/>
        <a:p>
          <a:endParaRPr lang="en-US"/>
        </a:p>
      </dgm:t>
    </dgm:pt>
  </dgm:ptLst>
  <dgm:cxnLst>
    <dgm:cxn modelId="{F8E3A751-1EB8-45C6-A482-007E31DEB514}" type="presOf" srcId="{3CB6946A-E9E7-460B-B321-F839615E5F7C}" destId="{F0A21AAC-B9FE-43B2-898F-8FFE74E2A4F5}" srcOrd="0" destOrd="0" presId="urn:microsoft.com/office/officeart/2005/8/layout/chevronAccent+Icon"/>
    <dgm:cxn modelId="{3C3928D1-C756-4108-A518-5A0E6DBB7972}" type="presOf" srcId="{94594F69-6BF8-4EE2-B129-9F1B1D24998E}" destId="{1EFBAC8B-0AFF-4D92-96F0-A33A46611884}" srcOrd="0" destOrd="0" presId="urn:microsoft.com/office/officeart/2005/8/layout/chevronAccent+Icon"/>
    <dgm:cxn modelId="{FDB668B1-5821-4A72-B921-AE0A1209ED21}" srcId="{36DB0DFF-FB3E-4849-B947-3C6C5A792C75}" destId="{4D540A6F-8BDE-4F1F-8169-A54E4A11D836}" srcOrd="2" destOrd="0" parTransId="{87F3654A-754A-4CFC-8CC0-209B6670A122}" sibTransId="{D87C3B02-8420-480E-AC1C-2A46C66F73B2}"/>
    <dgm:cxn modelId="{60DF637C-1017-4EE5-96A3-252DE011520A}" srcId="{36DB0DFF-FB3E-4849-B947-3C6C5A792C75}" destId="{94594F69-6BF8-4EE2-B129-9F1B1D24998E}" srcOrd="1" destOrd="0" parTransId="{B9019785-0729-4E64-8742-86ED5D1CC03F}" sibTransId="{BD640604-4D8E-4ADB-9FFF-3E68C8FD04E6}"/>
    <dgm:cxn modelId="{C110EFCE-2511-4A71-A252-B27BA552A2FB}" srcId="{36DB0DFF-FB3E-4849-B947-3C6C5A792C75}" destId="{3CB6946A-E9E7-460B-B321-F839615E5F7C}" srcOrd="3" destOrd="0" parTransId="{8DEFF31F-874C-426E-8E57-C512986883B0}" sibTransId="{474B048D-1B65-48FC-B0F0-1507732A0031}"/>
    <dgm:cxn modelId="{09F41AD3-E3B0-4663-B271-D828CFA0104B}" srcId="{36DB0DFF-FB3E-4849-B947-3C6C5A792C75}" destId="{FEE251E9-7EF8-416C-9DD8-81DE2BBCF74D}" srcOrd="0" destOrd="0" parTransId="{4A478DB0-D92D-4686-85C4-71024260AE9E}" sibTransId="{86F3D0B8-4517-47E2-ABD8-4628C4E1D4F3}"/>
    <dgm:cxn modelId="{8ED0FDF2-75AD-458F-8B32-924B6D61AD5F}" type="presOf" srcId="{FEE251E9-7EF8-416C-9DD8-81DE2BBCF74D}" destId="{F238CB8C-E3E6-4F2A-9B02-DC33E5046ED5}" srcOrd="0" destOrd="0" presId="urn:microsoft.com/office/officeart/2005/8/layout/chevronAccent+Icon"/>
    <dgm:cxn modelId="{B504A6A5-018A-4313-A893-78A327A5E7AE}" type="presOf" srcId="{4D540A6F-8BDE-4F1F-8169-A54E4A11D836}" destId="{ADE2F0B1-0F49-44FB-9E98-F8374F910F92}" srcOrd="0" destOrd="0" presId="urn:microsoft.com/office/officeart/2005/8/layout/chevronAccent+Icon"/>
    <dgm:cxn modelId="{8BA7784B-1DAD-4BCC-9A0F-101F307F0DCF}" type="presOf" srcId="{36DB0DFF-FB3E-4849-B947-3C6C5A792C75}" destId="{CA1189D0-972B-4A1C-96B6-529D9662AF6C}" srcOrd="0" destOrd="0" presId="urn:microsoft.com/office/officeart/2005/8/layout/chevronAccent+Icon"/>
    <dgm:cxn modelId="{A9184C71-2407-4B64-ACAF-284F587BB0AB}" type="presParOf" srcId="{CA1189D0-972B-4A1C-96B6-529D9662AF6C}" destId="{D49BE5A9-6B4A-4C72-A91A-DE4DE745E955}" srcOrd="0" destOrd="0" presId="urn:microsoft.com/office/officeart/2005/8/layout/chevronAccent+Icon"/>
    <dgm:cxn modelId="{E3868E8D-115F-4E06-A8BF-B01B81073869}" type="presParOf" srcId="{D49BE5A9-6B4A-4C72-A91A-DE4DE745E955}" destId="{F18B8353-2EC3-47EE-BB1C-95705C9FF8DE}" srcOrd="0" destOrd="0" presId="urn:microsoft.com/office/officeart/2005/8/layout/chevronAccent+Icon"/>
    <dgm:cxn modelId="{59484CD2-721E-404C-B2D5-25157EAE0A84}" type="presParOf" srcId="{D49BE5A9-6B4A-4C72-A91A-DE4DE745E955}" destId="{F238CB8C-E3E6-4F2A-9B02-DC33E5046ED5}" srcOrd="1" destOrd="0" presId="urn:microsoft.com/office/officeart/2005/8/layout/chevronAccent+Icon"/>
    <dgm:cxn modelId="{DFE1D1CB-8DDE-4BA4-9671-8513E8756BB1}" type="presParOf" srcId="{CA1189D0-972B-4A1C-96B6-529D9662AF6C}" destId="{33B33301-A837-4F45-8033-BED3D6A0C2CF}" srcOrd="1" destOrd="0" presId="urn:microsoft.com/office/officeart/2005/8/layout/chevronAccent+Icon"/>
    <dgm:cxn modelId="{778E435E-EC72-4295-A4C5-97D21C317338}" type="presParOf" srcId="{CA1189D0-972B-4A1C-96B6-529D9662AF6C}" destId="{042C6B97-C9B2-41BF-B3AD-05FAA0F97F92}" srcOrd="2" destOrd="0" presId="urn:microsoft.com/office/officeart/2005/8/layout/chevronAccent+Icon"/>
    <dgm:cxn modelId="{60953AA7-0929-4D5B-841B-CC51A7DDF124}" type="presParOf" srcId="{042C6B97-C9B2-41BF-B3AD-05FAA0F97F92}" destId="{37A5063D-905C-4AEA-B24A-40C559B72491}" srcOrd="0" destOrd="0" presId="urn:microsoft.com/office/officeart/2005/8/layout/chevronAccent+Icon"/>
    <dgm:cxn modelId="{EFF03153-64BB-4D7B-B8F0-04D1B845FC20}" type="presParOf" srcId="{042C6B97-C9B2-41BF-B3AD-05FAA0F97F92}" destId="{1EFBAC8B-0AFF-4D92-96F0-A33A46611884}" srcOrd="1" destOrd="0" presId="urn:microsoft.com/office/officeart/2005/8/layout/chevronAccent+Icon"/>
    <dgm:cxn modelId="{E99E5153-417D-4190-92CE-3D248E0F3D73}" type="presParOf" srcId="{CA1189D0-972B-4A1C-96B6-529D9662AF6C}" destId="{B213FABE-8225-4F43-B8D6-CD6D7B79F809}" srcOrd="3" destOrd="0" presId="urn:microsoft.com/office/officeart/2005/8/layout/chevronAccent+Icon"/>
    <dgm:cxn modelId="{DE172626-59E6-4FF2-BDC1-3051BC4EF45B}" type="presParOf" srcId="{CA1189D0-972B-4A1C-96B6-529D9662AF6C}" destId="{9DCD470F-938C-44ED-923C-3EEAFFA669F6}" srcOrd="4" destOrd="0" presId="urn:microsoft.com/office/officeart/2005/8/layout/chevronAccent+Icon"/>
    <dgm:cxn modelId="{F5FFEAF1-26C3-4738-9745-2ED371229B12}" type="presParOf" srcId="{9DCD470F-938C-44ED-923C-3EEAFFA669F6}" destId="{F51ACA46-4FE3-40E8-91FA-35A7F791C226}" srcOrd="0" destOrd="0" presId="urn:microsoft.com/office/officeart/2005/8/layout/chevronAccent+Icon"/>
    <dgm:cxn modelId="{514B4F6E-B3D0-4E48-9C91-E50D37EA8314}" type="presParOf" srcId="{9DCD470F-938C-44ED-923C-3EEAFFA669F6}" destId="{ADE2F0B1-0F49-44FB-9E98-F8374F910F92}" srcOrd="1" destOrd="0" presId="urn:microsoft.com/office/officeart/2005/8/layout/chevronAccent+Icon"/>
    <dgm:cxn modelId="{267D0C5A-5C27-49A2-BAC1-AB1ED3B742B1}" type="presParOf" srcId="{CA1189D0-972B-4A1C-96B6-529D9662AF6C}" destId="{227FAC4E-C0E4-43E0-811B-017DCD92C710}" srcOrd="5" destOrd="0" presId="urn:microsoft.com/office/officeart/2005/8/layout/chevronAccent+Icon"/>
    <dgm:cxn modelId="{D80309E2-BA06-416C-837B-51DC63204217}" type="presParOf" srcId="{CA1189D0-972B-4A1C-96B6-529D9662AF6C}" destId="{DB1ACE23-A119-460D-9D02-1E6945261062}" srcOrd="6" destOrd="0" presId="urn:microsoft.com/office/officeart/2005/8/layout/chevronAccent+Icon"/>
    <dgm:cxn modelId="{780874B9-2FEA-46AF-981D-1DB7FFBA5F9A}" type="presParOf" srcId="{DB1ACE23-A119-460D-9D02-1E6945261062}" destId="{CA35D74F-44FE-4897-8A16-BEFF1314FCE3}" srcOrd="0" destOrd="0" presId="urn:microsoft.com/office/officeart/2005/8/layout/chevronAccent+Icon"/>
    <dgm:cxn modelId="{970735CB-1CFD-4922-9DA2-0DD53FA05522}" type="presParOf" srcId="{DB1ACE23-A119-460D-9D02-1E6945261062}" destId="{F0A21AAC-B9FE-43B2-898F-8FFE74E2A4F5}"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648674-8B5C-418D-ACB4-ABDF75F73B3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C6BE214-62D3-49CD-920E-C7F3C15274E9}">
      <dgm:prSet phldrT="[Text]" custT="1"/>
      <dgm:spPr>
        <a:solidFill>
          <a:schemeClr val="accent1">
            <a:lumMod val="75000"/>
          </a:schemeClr>
        </a:solidFill>
      </dgm:spPr>
      <dgm:t>
        <a:bodyPr/>
        <a:lstStyle/>
        <a:p>
          <a:endParaRPr lang="en-US" sz="2100" dirty="0"/>
        </a:p>
        <a:p>
          <a:r>
            <a:rPr lang="en-US" sz="2100" dirty="0">
              <a:latin typeface="Times New Roman" panose="02020603050405020304" pitchFamily="18" charset="0"/>
              <a:cs typeface="Times New Roman" panose="02020603050405020304" pitchFamily="18" charset="0"/>
            </a:rPr>
            <a:t>Universal Trauma Screening</a:t>
          </a:r>
        </a:p>
        <a:p>
          <a:r>
            <a:rPr lang="en-US" sz="12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Introduce Trauma Screening Tool to the </a:t>
          </a:r>
          <a:r>
            <a:rPr lang="en-US" sz="1400" dirty="0" smtClean="0">
              <a:latin typeface="Times New Roman" panose="02020603050405020304" pitchFamily="18" charset="0"/>
              <a:cs typeface="Times New Roman" panose="02020603050405020304" pitchFamily="18" charset="0"/>
            </a:rPr>
            <a:t>client</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Sample introduction to client: “Now I am going to ask questions about your  experiences. We are asking these questions to everyone because we know that some experiences may affect people’s ability to take care of their health.”</a:t>
          </a:r>
        </a:p>
        <a:p>
          <a:r>
            <a:rPr lang="en-US" sz="1400" dirty="0">
              <a:latin typeface="Times New Roman" panose="02020603050405020304" pitchFamily="18" charset="0"/>
              <a:cs typeface="Times New Roman" panose="02020603050405020304" pitchFamily="18" charset="0"/>
            </a:rPr>
            <a:t> ■  Use trauma screening </a:t>
          </a:r>
          <a:r>
            <a:rPr lang="en-US" sz="1400" dirty="0" smtClean="0">
              <a:latin typeface="Times New Roman" panose="02020603050405020304" pitchFamily="18" charset="0"/>
              <a:cs typeface="Times New Roman" panose="02020603050405020304" pitchFamily="18" charset="0"/>
            </a:rPr>
            <a:t>tool</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  Tally client’s responses and determine next steps based on agency </a:t>
          </a:r>
          <a:r>
            <a:rPr lang="en-US" sz="1400" dirty="0" smtClean="0">
              <a:latin typeface="Times New Roman" panose="02020603050405020304" pitchFamily="18" charset="0"/>
              <a:cs typeface="Times New Roman" panose="02020603050405020304" pitchFamily="18" charset="0"/>
            </a:rPr>
            <a:t>protocol</a:t>
          </a:r>
          <a:endParaRPr lang="en-US" sz="1400" dirty="0">
            <a:latin typeface="Times New Roman" panose="02020603050405020304" pitchFamily="18" charset="0"/>
            <a:cs typeface="Times New Roman" panose="02020603050405020304" pitchFamily="18" charset="0"/>
          </a:endParaRPr>
        </a:p>
        <a:p>
          <a:endParaRPr lang="en-US" sz="2100" dirty="0"/>
        </a:p>
      </dgm:t>
    </dgm:pt>
    <dgm:pt modelId="{E43DF317-DB7C-486A-9AE3-791EB021ED09}" type="parTrans" cxnId="{7CE13280-016D-49E3-81E8-5331E8168B38}">
      <dgm:prSet/>
      <dgm:spPr/>
      <dgm:t>
        <a:bodyPr/>
        <a:lstStyle/>
        <a:p>
          <a:endParaRPr lang="en-US"/>
        </a:p>
      </dgm:t>
    </dgm:pt>
    <dgm:pt modelId="{87D34ED1-1097-478F-960E-CEDCEF291E3A}" type="sibTrans" cxnId="{7CE13280-016D-49E3-81E8-5331E8168B38}">
      <dgm:prSet/>
      <dgm:spPr/>
      <dgm:t>
        <a:bodyPr/>
        <a:lstStyle/>
        <a:p>
          <a:endParaRPr lang="en-US"/>
        </a:p>
      </dgm:t>
    </dgm:pt>
    <dgm:pt modelId="{15663ED5-E2BA-4496-96B2-45A0DB1667C3}">
      <dgm:prSet phldrT="[Text]" custT="1"/>
      <dgm:spPr>
        <a:solidFill>
          <a:schemeClr val="accent1">
            <a:lumMod val="75000"/>
          </a:schemeClr>
        </a:solidFill>
      </dgm:spPr>
      <dgm:t>
        <a:bodyPr/>
        <a:lstStyle/>
        <a:p>
          <a:r>
            <a:rPr lang="en-US" sz="2100" dirty="0">
              <a:latin typeface="Times New Roman" panose="02020603050405020304" pitchFamily="18" charset="0"/>
              <a:cs typeface="Times New Roman" panose="02020603050405020304" pitchFamily="18" charset="0"/>
            </a:rPr>
            <a:t>Referrals</a:t>
          </a:r>
        </a:p>
        <a:p>
          <a:r>
            <a:rPr lang="en-US" sz="1400" dirty="0">
              <a:latin typeface="Book Antiqua" panose="0204060205030503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Offer referrals (internal or </a:t>
          </a:r>
          <a:r>
            <a:rPr lang="en-US" sz="1400" dirty="0" smtClean="0">
              <a:latin typeface="Times New Roman" panose="02020603050405020304" pitchFamily="18" charset="0"/>
              <a:cs typeface="Times New Roman" panose="02020603050405020304" pitchFamily="18" charset="0"/>
            </a:rPr>
            <a:t>external) to </a:t>
          </a:r>
          <a:r>
            <a:rPr lang="en-US" sz="1400" dirty="0">
              <a:latin typeface="Times New Roman" panose="02020603050405020304" pitchFamily="18" charset="0"/>
              <a:cs typeface="Times New Roman" panose="02020603050405020304" pitchFamily="18" charset="0"/>
            </a:rPr>
            <a:t>additional services, such as psychoeducation session on trauma, a link to a                   community health worker, mental health services, housing, intimate partner violence resources, nutrition services,                    substance abuse treatment, others as </a:t>
          </a:r>
          <a:r>
            <a:rPr lang="en-US" sz="1400" dirty="0" smtClean="0">
              <a:latin typeface="Times New Roman" panose="02020603050405020304" pitchFamily="18" charset="0"/>
              <a:cs typeface="Times New Roman" panose="02020603050405020304" pitchFamily="18" charset="0"/>
            </a:rPr>
            <a:t>needed</a:t>
          </a:r>
          <a:endParaRPr lang="en-US" sz="1400" dirty="0">
            <a:latin typeface="Times New Roman" panose="02020603050405020304" pitchFamily="18" charset="0"/>
            <a:cs typeface="Times New Roman" panose="02020603050405020304" pitchFamily="18" charset="0"/>
          </a:endParaRPr>
        </a:p>
      </dgm:t>
    </dgm:pt>
    <dgm:pt modelId="{FB7691E2-51C4-4EDD-B851-5CA014E5E605}" type="parTrans" cxnId="{5925103B-3111-455D-8A00-C21768B45BEA}">
      <dgm:prSet/>
      <dgm:spPr/>
      <dgm:t>
        <a:bodyPr/>
        <a:lstStyle/>
        <a:p>
          <a:endParaRPr lang="en-US"/>
        </a:p>
      </dgm:t>
    </dgm:pt>
    <dgm:pt modelId="{57E8D9A6-7613-4194-9553-07B9EBBE39EA}" type="sibTrans" cxnId="{5925103B-3111-455D-8A00-C21768B45BEA}">
      <dgm:prSet/>
      <dgm:spPr/>
      <dgm:t>
        <a:bodyPr/>
        <a:lstStyle/>
        <a:p>
          <a:endParaRPr lang="en-US"/>
        </a:p>
      </dgm:t>
    </dgm:pt>
    <dgm:pt modelId="{8CA2D5AF-390F-4462-B1A9-D1775EDB12B4}">
      <dgm:prSet phldrT="[Text]" custT="1"/>
      <dgm:spPr>
        <a:solidFill>
          <a:schemeClr val="accent1">
            <a:lumMod val="75000"/>
          </a:schemeClr>
        </a:solidFill>
      </dgm:spPr>
      <dgm:t>
        <a:bodyPr/>
        <a:lstStyle/>
        <a:p>
          <a:r>
            <a:rPr lang="en-US" sz="2100" dirty="0">
              <a:latin typeface="Times New Roman" panose="02020603050405020304" pitchFamily="18" charset="0"/>
              <a:cs typeface="Times New Roman" panose="02020603050405020304" pitchFamily="18" charset="0"/>
            </a:rPr>
            <a:t>General Trauma Education Session</a:t>
          </a:r>
        </a:p>
        <a:p>
          <a:r>
            <a:rPr lang="en-US" sz="1400" dirty="0">
              <a:latin typeface="Times New Roman" panose="02020603050405020304" pitchFamily="18" charset="0"/>
              <a:cs typeface="Times New Roman" panose="02020603050405020304" pitchFamily="18" charset="0"/>
            </a:rPr>
            <a:t>■  All clients will be offered a General Trauma Education Session (approximately 15 minutes in </a:t>
          </a:r>
          <a:r>
            <a:rPr lang="en-US" sz="1400" dirty="0" smtClean="0">
              <a:latin typeface="Times New Roman" panose="02020603050405020304" pitchFamily="18" charset="0"/>
              <a:cs typeface="Times New Roman" panose="02020603050405020304" pitchFamily="18" charset="0"/>
            </a:rPr>
            <a:t>length)</a:t>
          </a:r>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This session covers general information about trauma and its impact, including prevalence of trauma among people            living with HIV, and how to manage the effects of trauma to be adherent to care and treatment and improve quality of </a:t>
          </a:r>
          <a:r>
            <a:rPr lang="en-US" sz="1400" dirty="0" smtClean="0">
              <a:latin typeface="Times New Roman" panose="02020603050405020304" pitchFamily="18" charset="0"/>
              <a:cs typeface="Times New Roman" panose="02020603050405020304" pitchFamily="18" charset="0"/>
            </a:rPr>
            <a:t>life</a:t>
          </a:r>
          <a:endParaRPr lang="en-US" sz="1400" dirty="0">
            <a:latin typeface="Times New Roman" panose="02020603050405020304" pitchFamily="18" charset="0"/>
            <a:cs typeface="Times New Roman" panose="02020603050405020304" pitchFamily="18" charset="0"/>
          </a:endParaRPr>
        </a:p>
      </dgm:t>
    </dgm:pt>
    <dgm:pt modelId="{F028B9AA-398C-4B66-827E-9BE8E818A9B2}" type="sibTrans" cxnId="{E0221705-8DC0-4F91-BDC5-5BC92A9906C3}">
      <dgm:prSet/>
      <dgm:spPr/>
      <dgm:t>
        <a:bodyPr/>
        <a:lstStyle/>
        <a:p>
          <a:endParaRPr lang="en-US"/>
        </a:p>
      </dgm:t>
    </dgm:pt>
    <dgm:pt modelId="{F4E9DBCE-4FB8-4613-B149-5033534009BF}" type="parTrans" cxnId="{E0221705-8DC0-4F91-BDC5-5BC92A9906C3}">
      <dgm:prSet/>
      <dgm:spPr/>
      <dgm:t>
        <a:bodyPr/>
        <a:lstStyle/>
        <a:p>
          <a:endParaRPr lang="en-US"/>
        </a:p>
      </dgm:t>
    </dgm:pt>
    <dgm:pt modelId="{16E471B8-FC2E-4C1F-B888-8E03FEED0CFB}" type="pres">
      <dgm:prSet presAssocID="{3B648674-8B5C-418D-ACB4-ABDF75F73B36}" presName="linear" presStyleCnt="0">
        <dgm:presLayoutVars>
          <dgm:dir/>
          <dgm:animLvl val="lvl"/>
          <dgm:resizeHandles val="exact"/>
        </dgm:presLayoutVars>
      </dgm:prSet>
      <dgm:spPr/>
      <dgm:t>
        <a:bodyPr/>
        <a:lstStyle/>
        <a:p>
          <a:endParaRPr lang="en-US"/>
        </a:p>
      </dgm:t>
    </dgm:pt>
    <dgm:pt modelId="{56A55D57-E769-4F5A-BDBA-B4BC59C58F46}" type="pres">
      <dgm:prSet presAssocID="{EC6BE214-62D3-49CD-920E-C7F3C15274E9}" presName="parentLin" presStyleCnt="0"/>
      <dgm:spPr/>
    </dgm:pt>
    <dgm:pt modelId="{E944EF90-E397-4DDE-8022-A79250693AF0}" type="pres">
      <dgm:prSet presAssocID="{EC6BE214-62D3-49CD-920E-C7F3C15274E9}" presName="parentLeftMargin" presStyleLbl="node1" presStyleIdx="0" presStyleCnt="3"/>
      <dgm:spPr/>
      <dgm:t>
        <a:bodyPr/>
        <a:lstStyle/>
        <a:p>
          <a:endParaRPr lang="en-US"/>
        </a:p>
      </dgm:t>
    </dgm:pt>
    <dgm:pt modelId="{A378FC58-37F4-4513-A490-339944CC4697}" type="pres">
      <dgm:prSet presAssocID="{EC6BE214-62D3-49CD-920E-C7F3C15274E9}" presName="parentText" presStyleLbl="node1" presStyleIdx="0" presStyleCnt="3" custScaleX="157466" custScaleY="391415" custLinFactNeighborX="-100000" custLinFactNeighborY="-31966">
        <dgm:presLayoutVars>
          <dgm:chMax val="0"/>
          <dgm:bulletEnabled val="1"/>
        </dgm:presLayoutVars>
      </dgm:prSet>
      <dgm:spPr/>
      <dgm:t>
        <a:bodyPr/>
        <a:lstStyle/>
        <a:p>
          <a:endParaRPr lang="en-US"/>
        </a:p>
      </dgm:t>
    </dgm:pt>
    <dgm:pt modelId="{3E354BCB-93F1-4617-9A91-D7607F40C242}" type="pres">
      <dgm:prSet presAssocID="{EC6BE214-62D3-49CD-920E-C7F3C15274E9}" presName="negativeSpace" presStyleCnt="0"/>
      <dgm:spPr/>
    </dgm:pt>
    <dgm:pt modelId="{06E43AA4-E11C-4B60-A829-A31B82269E4A}" type="pres">
      <dgm:prSet presAssocID="{EC6BE214-62D3-49CD-920E-C7F3C15274E9}" presName="childText" presStyleLbl="conFgAcc1" presStyleIdx="0" presStyleCnt="3" custLinFactY="-39360" custLinFactNeighborY="-100000">
        <dgm:presLayoutVars>
          <dgm:bulletEnabled val="1"/>
        </dgm:presLayoutVars>
      </dgm:prSet>
      <dgm:spPr/>
    </dgm:pt>
    <dgm:pt modelId="{2BE40775-6910-4EE7-9069-3413E79DA959}" type="pres">
      <dgm:prSet presAssocID="{87D34ED1-1097-478F-960E-CEDCEF291E3A}" presName="spaceBetweenRectangles" presStyleCnt="0"/>
      <dgm:spPr/>
    </dgm:pt>
    <dgm:pt modelId="{1D123FC5-10F3-47E4-8FB5-35B2672459F5}" type="pres">
      <dgm:prSet presAssocID="{8CA2D5AF-390F-4462-B1A9-D1775EDB12B4}" presName="parentLin" presStyleCnt="0"/>
      <dgm:spPr/>
    </dgm:pt>
    <dgm:pt modelId="{0F4CC827-7BD1-4290-B359-9A709F47D021}" type="pres">
      <dgm:prSet presAssocID="{8CA2D5AF-390F-4462-B1A9-D1775EDB12B4}" presName="parentLeftMargin" presStyleLbl="node1" presStyleIdx="0" presStyleCnt="3"/>
      <dgm:spPr/>
      <dgm:t>
        <a:bodyPr/>
        <a:lstStyle/>
        <a:p>
          <a:endParaRPr lang="en-US"/>
        </a:p>
      </dgm:t>
    </dgm:pt>
    <dgm:pt modelId="{F76D2698-FD71-448C-B45F-B46E6D7BCA74}" type="pres">
      <dgm:prSet presAssocID="{8CA2D5AF-390F-4462-B1A9-D1775EDB12B4}" presName="parentText" presStyleLbl="node1" presStyleIdx="1" presStyleCnt="3" custScaleX="140796" custScaleY="320382" custLinFactNeighborX="-48004" custLinFactNeighborY="-40200">
        <dgm:presLayoutVars>
          <dgm:chMax val="0"/>
          <dgm:bulletEnabled val="1"/>
        </dgm:presLayoutVars>
      </dgm:prSet>
      <dgm:spPr/>
      <dgm:t>
        <a:bodyPr/>
        <a:lstStyle/>
        <a:p>
          <a:endParaRPr lang="en-US"/>
        </a:p>
      </dgm:t>
    </dgm:pt>
    <dgm:pt modelId="{14D80EA8-4327-4370-AABB-73D029ABFE1F}" type="pres">
      <dgm:prSet presAssocID="{8CA2D5AF-390F-4462-B1A9-D1775EDB12B4}" presName="negativeSpace" presStyleCnt="0"/>
      <dgm:spPr/>
    </dgm:pt>
    <dgm:pt modelId="{26DC2995-63CB-4338-9AD3-D3D65175FFAD}" type="pres">
      <dgm:prSet presAssocID="{8CA2D5AF-390F-4462-B1A9-D1775EDB12B4}" presName="childText" presStyleLbl="conFgAcc1" presStyleIdx="1" presStyleCnt="3" custLinFactY="-69753" custLinFactNeighborX="-269" custLinFactNeighborY="-100000">
        <dgm:presLayoutVars>
          <dgm:bulletEnabled val="1"/>
        </dgm:presLayoutVars>
      </dgm:prSet>
      <dgm:spPr/>
    </dgm:pt>
    <dgm:pt modelId="{FD785D7C-849D-43FD-A91D-F224B08DD884}" type="pres">
      <dgm:prSet presAssocID="{F028B9AA-398C-4B66-827E-9BE8E818A9B2}" presName="spaceBetweenRectangles" presStyleCnt="0"/>
      <dgm:spPr/>
    </dgm:pt>
    <dgm:pt modelId="{16BD6B5A-698E-4D6F-89FF-9D1A39B07F90}" type="pres">
      <dgm:prSet presAssocID="{15663ED5-E2BA-4496-96B2-45A0DB1667C3}" presName="parentLin" presStyleCnt="0"/>
      <dgm:spPr/>
    </dgm:pt>
    <dgm:pt modelId="{77E7D604-A288-49C6-987A-AB5E711ADB5C}" type="pres">
      <dgm:prSet presAssocID="{15663ED5-E2BA-4496-96B2-45A0DB1667C3}" presName="parentLeftMargin" presStyleLbl="node1" presStyleIdx="1" presStyleCnt="3"/>
      <dgm:spPr/>
      <dgm:t>
        <a:bodyPr/>
        <a:lstStyle/>
        <a:p>
          <a:endParaRPr lang="en-US"/>
        </a:p>
      </dgm:t>
    </dgm:pt>
    <dgm:pt modelId="{37A72B5A-CD73-4F00-8E35-8ED473F29372}" type="pres">
      <dgm:prSet presAssocID="{15663ED5-E2BA-4496-96B2-45A0DB1667C3}" presName="parentText" presStyleLbl="node1" presStyleIdx="2" presStyleCnt="3" custScaleX="142857" custScaleY="228556" custLinFactNeighborX="-254" custLinFactNeighborY="-57007">
        <dgm:presLayoutVars>
          <dgm:chMax val="0"/>
          <dgm:bulletEnabled val="1"/>
        </dgm:presLayoutVars>
      </dgm:prSet>
      <dgm:spPr/>
      <dgm:t>
        <a:bodyPr/>
        <a:lstStyle/>
        <a:p>
          <a:endParaRPr lang="en-US"/>
        </a:p>
      </dgm:t>
    </dgm:pt>
    <dgm:pt modelId="{6CAF6CD5-7B58-4ADC-8972-2A0490262148}" type="pres">
      <dgm:prSet presAssocID="{15663ED5-E2BA-4496-96B2-45A0DB1667C3}" presName="negativeSpace" presStyleCnt="0"/>
      <dgm:spPr/>
    </dgm:pt>
    <dgm:pt modelId="{CBD03467-8D14-465A-8510-0528372E4E5C}" type="pres">
      <dgm:prSet presAssocID="{15663ED5-E2BA-4496-96B2-45A0DB1667C3}" presName="childText" presStyleLbl="conFgAcc1" presStyleIdx="2" presStyleCnt="3" custLinFactY="-51314" custLinFactNeighborY="-100000">
        <dgm:presLayoutVars>
          <dgm:bulletEnabled val="1"/>
        </dgm:presLayoutVars>
      </dgm:prSet>
      <dgm:spPr/>
    </dgm:pt>
  </dgm:ptLst>
  <dgm:cxnLst>
    <dgm:cxn modelId="{03A2A80E-EA46-4D50-82EF-2863E6DED5F4}" type="presOf" srcId="{EC6BE214-62D3-49CD-920E-C7F3C15274E9}" destId="{A378FC58-37F4-4513-A490-339944CC4697}" srcOrd="1" destOrd="0" presId="urn:microsoft.com/office/officeart/2005/8/layout/list1"/>
    <dgm:cxn modelId="{E5381ED5-C9ED-4522-A72F-A04FB43B821C}" type="presOf" srcId="{8CA2D5AF-390F-4462-B1A9-D1775EDB12B4}" destId="{0F4CC827-7BD1-4290-B359-9A709F47D021}" srcOrd="0" destOrd="0" presId="urn:microsoft.com/office/officeart/2005/8/layout/list1"/>
    <dgm:cxn modelId="{7CE13280-016D-49E3-81E8-5331E8168B38}" srcId="{3B648674-8B5C-418D-ACB4-ABDF75F73B36}" destId="{EC6BE214-62D3-49CD-920E-C7F3C15274E9}" srcOrd="0" destOrd="0" parTransId="{E43DF317-DB7C-486A-9AE3-791EB021ED09}" sibTransId="{87D34ED1-1097-478F-960E-CEDCEF291E3A}"/>
    <dgm:cxn modelId="{5925103B-3111-455D-8A00-C21768B45BEA}" srcId="{3B648674-8B5C-418D-ACB4-ABDF75F73B36}" destId="{15663ED5-E2BA-4496-96B2-45A0DB1667C3}" srcOrd="2" destOrd="0" parTransId="{FB7691E2-51C4-4EDD-B851-5CA014E5E605}" sibTransId="{57E8D9A6-7613-4194-9553-07B9EBBE39EA}"/>
    <dgm:cxn modelId="{E0221705-8DC0-4F91-BDC5-5BC92A9906C3}" srcId="{3B648674-8B5C-418D-ACB4-ABDF75F73B36}" destId="{8CA2D5AF-390F-4462-B1A9-D1775EDB12B4}" srcOrd="1" destOrd="0" parTransId="{F4E9DBCE-4FB8-4613-B149-5033534009BF}" sibTransId="{F028B9AA-398C-4B66-827E-9BE8E818A9B2}"/>
    <dgm:cxn modelId="{2854193B-79FC-4477-883B-E758A6358BD7}" type="presOf" srcId="{3B648674-8B5C-418D-ACB4-ABDF75F73B36}" destId="{16E471B8-FC2E-4C1F-B888-8E03FEED0CFB}" srcOrd="0" destOrd="0" presId="urn:microsoft.com/office/officeart/2005/8/layout/list1"/>
    <dgm:cxn modelId="{1BA34094-EA08-4749-97DC-85991487B0BC}" type="presOf" srcId="{EC6BE214-62D3-49CD-920E-C7F3C15274E9}" destId="{E944EF90-E397-4DDE-8022-A79250693AF0}" srcOrd="0" destOrd="0" presId="urn:microsoft.com/office/officeart/2005/8/layout/list1"/>
    <dgm:cxn modelId="{567D1281-A646-4B5C-B5A9-EB06E6056371}" type="presOf" srcId="{15663ED5-E2BA-4496-96B2-45A0DB1667C3}" destId="{37A72B5A-CD73-4F00-8E35-8ED473F29372}" srcOrd="1" destOrd="0" presId="urn:microsoft.com/office/officeart/2005/8/layout/list1"/>
    <dgm:cxn modelId="{358BC429-6124-4F52-873B-BAD709F2C876}" type="presOf" srcId="{15663ED5-E2BA-4496-96B2-45A0DB1667C3}" destId="{77E7D604-A288-49C6-987A-AB5E711ADB5C}" srcOrd="0" destOrd="0" presId="urn:microsoft.com/office/officeart/2005/8/layout/list1"/>
    <dgm:cxn modelId="{E9752356-DFAD-4A55-9492-4F9B1878E21B}" type="presOf" srcId="{8CA2D5AF-390F-4462-B1A9-D1775EDB12B4}" destId="{F76D2698-FD71-448C-B45F-B46E6D7BCA74}" srcOrd="1" destOrd="0" presId="urn:microsoft.com/office/officeart/2005/8/layout/list1"/>
    <dgm:cxn modelId="{E4F917C8-7401-44ED-A587-C9EB9529EDB8}" type="presParOf" srcId="{16E471B8-FC2E-4C1F-B888-8E03FEED0CFB}" destId="{56A55D57-E769-4F5A-BDBA-B4BC59C58F46}" srcOrd="0" destOrd="0" presId="urn:microsoft.com/office/officeart/2005/8/layout/list1"/>
    <dgm:cxn modelId="{66515A21-0CFF-46A9-A9FB-6E7AA5776CCF}" type="presParOf" srcId="{56A55D57-E769-4F5A-BDBA-B4BC59C58F46}" destId="{E944EF90-E397-4DDE-8022-A79250693AF0}" srcOrd="0" destOrd="0" presId="urn:microsoft.com/office/officeart/2005/8/layout/list1"/>
    <dgm:cxn modelId="{F404CBA1-7F67-4103-B51E-823337F012EC}" type="presParOf" srcId="{56A55D57-E769-4F5A-BDBA-B4BC59C58F46}" destId="{A378FC58-37F4-4513-A490-339944CC4697}" srcOrd="1" destOrd="0" presId="urn:microsoft.com/office/officeart/2005/8/layout/list1"/>
    <dgm:cxn modelId="{574EE77F-3EB9-416B-ACF8-70A6A4B440D7}" type="presParOf" srcId="{16E471B8-FC2E-4C1F-B888-8E03FEED0CFB}" destId="{3E354BCB-93F1-4617-9A91-D7607F40C242}" srcOrd="1" destOrd="0" presId="urn:microsoft.com/office/officeart/2005/8/layout/list1"/>
    <dgm:cxn modelId="{54852ADC-8890-4375-A1C9-DE651EFF9576}" type="presParOf" srcId="{16E471B8-FC2E-4C1F-B888-8E03FEED0CFB}" destId="{06E43AA4-E11C-4B60-A829-A31B82269E4A}" srcOrd="2" destOrd="0" presId="urn:microsoft.com/office/officeart/2005/8/layout/list1"/>
    <dgm:cxn modelId="{9F54C0DA-3F86-48FD-AEF9-427F700BDB92}" type="presParOf" srcId="{16E471B8-FC2E-4C1F-B888-8E03FEED0CFB}" destId="{2BE40775-6910-4EE7-9069-3413E79DA959}" srcOrd="3" destOrd="0" presId="urn:microsoft.com/office/officeart/2005/8/layout/list1"/>
    <dgm:cxn modelId="{1200A15D-BEB6-4092-AF45-A8BAC027337D}" type="presParOf" srcId="{16E471B8-FC2E-4C1F-B888-8E03FEED0CFB}" destId="{1D123FC5-10F3-47E4-8FB5-35B2672459F5}" srcOrd="4" destOrd="0" presId="urn:microsoft.com/office/officeart/2005/8/layout/list1"/>
    <dgm:cxn modelId="{85B3BA33-1460-4832-B631-5CE524F68E54}" type="presParOf" srcId="{1D123FC5-10F3-47E4-8FB5-35B2672459F5}" destId="{0F4CC827-7BD1-4290-B359-9A709F47D021}" srcOrd="0" destOrd="0" presId="urn:microsoft.com/office/officeart/2005/8/layout/list1"/>
    <dgm:cxn modelId="{BCA71729-F8A9-4204-AD90-571B67BBE796}" type="presParOf" srcId="{1D123FC5-10F3-47E4-8FB5-35B2672459F5}" destId="{F76D2698-FD71-448C-B45F-B46E6D7BCA74}" srcOrd="1" destOrd="0" presId="urn:microsoft.com/office/officeart/2005/8/layout/list1"/>
    <dgm:cxn modelId="{6E87DE5C-AF05-4928-B683-B1343EC53AEF}" type="presParOf" srcId="{16E471B8-FC2E-4C1F-B888-8E03FEED0CFB}" destId="{14D80EA8-4327-4370-AABB-73D029ABFE1F}" srcOrd="5" destOrd="0" presId="urn:microsoft.com/office/officeart/2005/8/layout/list1"/>
    <dgm:cxn modelId="{071B5296-77A1-48AD-B979-0956800D9EE9}" type="presParOf" srcId="{16E471B8-FC2E-4C1F-B888-8E03FEED0CFB}" destId="{26DC2995-63CB-4338-9AD3-D3D65175FFAD}" srcOrd="6" destOrd="0" presId="urn:microsoft.com/office/officeart/2005/8/layout/list1"/>
    <dgm:cxn modelId="{18C49452-0D87-4F57-B499-3F7161CDCCE3}" type="presParOf" srcId="{16E471B8-FC2E-4C1F-B888-8E03FEED0CFB}" destId="{FD785D7C-849D-43FD-A91D-F224B08DD884}" srcOrd="7" destOrd="0" presId="urn:microsoft.com/office/officeart/2005/8/layout/list1"/>
    <dgm:cxn modelId="{9EF55E04-0AFB-4DAC-8612-30BCCD31518B}" type="presParOf" srcId="{16E471B8-FC2E-4C1F-B888-8E03FEED0CFB}" destId="{16BD6B5A-698E-4D6F-89FF-9D1A39B07F90}" srcOrd="8" destOrd="0" presId="urn:microsoft.com/office/officeart/2005/8/layout/list1"/>
    <dgm:cxn modelId="{F22B03F1-A2AE-468C-94AE-061FA6C51F62}" type="presParOf" srcId="{16BD6B5A-698E-4D6F-89FF-9D1A39B07F90}" destId="{77E7D604-A288-49C6-987A-AB5E711ADB5C}" srcOrd="0" destOrd="0" presId="urn:microsoft.com/office/officeart/2005/8/layout/list1"/>
    <dgm:cxn modelId="{518AA5EE-D9F8-49FB-8521-EBD4D271CBEE}" type="presParOf" srcId="{16BD6B5A-698E-4D6F-89FF-9D1A39B07F90}" destId="{37A72B5A-CD73-4F00-8E35-8ED473F29372}" srcOrd="1" destOrd="0" presId="urn:microsoft.com/office/officeart/2005/8/layout/list1"/>
    <dgm:cxn modelId="{00196362-02F5-49D4-AFB9-92E7D8660C53}" type="presParOf" srcId="{16E471B8-FC2E-4C1F-B888-8E03FEED0CFB}" destId="{6CAF6CD5-7B58-4ADC-8972-2A0490262148}" srcOrd="9" destOrd="0" presId="urn:microsoft.com/office/officeart/2005/8/layout/list1"/>
    <dgm:cxn modelId="{19B1E0C2-3082-4FD4-A100-F9BA78556C31}" type="presParOf" srcId="{16E471B8-FC2E-4C1F-B888-8E03FEED0CFB}" destId="{CBD03467-8D14-465A-8510-0528372E4E5C}"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C839CD-8A25-4A23-AEE0-56AF613F6A69}" type="doc">
      <dgm:prSet loTypeId="urn:microsoft.com/office/officeart/2005/8/layout/venn1" loCatId="relationship" qsTypeId="urn:microsoft.com/office/officeart/2005/8/quickstyle/simple1" qsCatId="simple" csTypeId="urn:microsoft.com/office/officeart/2005/8/colors/accent1_2" csCatId="accent1" phldr="1"/>
      <dgm:spPr/>
    </dgm:pt>
    <dgm:pt modelId="{B687E56B-1CA3-499E-B2B0-F5179B6B57BA}">
      <dgm:prSet phldrT="[Text]"/>
      <dgm:spPr/>
      <dgm:t>
        <a:bodyPr/>
        <a:lstStyle/>
        <a:p>
          <a:r>
            <a:rPr lang="en-US" dirty="0">
              <a:latin typeface="Times New Roman" panose="02020603050405020304" pitchFamily="18" charset="0"/>
              <a:cs typeface="Times New Roman" panose="02020603050405020304" pitchFamily="18" charset="0"/>
            </a:rPr>
            <a:t>Team Care Management</a:t>
          </a:r>
        </a:p>
      </dgm:t>
    </dgm:pt>
    <dgm:pt modelId="{202012E4-DC5C-4274-B7CE-1A853398A7BB}" type="parTrans" cxnId="{AAE0318B-22C7-4C21-AB86-B7549ACE3A65}">
      <dgm:prSet/>
      <dgm:spPr/>
      <dgm:t>
        <a:bodyPr/>
        <a:lstStyle/>
        <a:p>
          <a:endParaRPr lang="en-US"/>
        </a:p>
      </dgm:t>
    </dgm:pt>
    <dgm:pt modelId="{0AE006F2-CC3D-4126-B7FA-FF1A9FA5EA08}" type="sibTrans" cxnId="{AAE0318B-22C7-4C21-AB86-B7549ACE3A65}">
      <dgm:prSet/>
      <dgm:spPr/>
      <dgm:t>
        <a:bodyPr/>
        <a:lstStyle/>
        <a:p>
          <a:endParaRPr lang="en-US"/>
        </a:p>
      </dgm:t>
    </dgm:pt>
    <dgm:pt modelId="{505B4172-8E54-44AA-8AF4-920CAA5BC3B7}">
      <dgm:prSet phldrT="[Text]"/>
      <dgm:spPr/>
      <dgm:t>
        <a:bodyPr/>
        <a:lstStyle/>
        <a:p>
          <a:r>
            <a:rPr lang="en-US" dirty="0">
              <a:latin typeface="Times New Roman" panose="02020603050405020304" pitchFamily="18" charset="0"/>
              <a:cs typeface="Times New Roman" panose="02020603050405020304" pitchFamily="18" charset="0"/>
            </a:rPr>
            <a:t>Client Care Management</a:t>
          </a:r>
        </a:p>
      </dgm:t>
    </dgm:pt>
    <dgm:pt modelId="{0BE55229-9113-4A35-96B3-0D46B0633E00}" type="parTrans" cxnId="{29E3BEB2-7CC1-45C4-B903-E602BEFADA89}">
      <dgm:prSet/>
      <dgm:spPr/>
      <dgm:t>
        <a:bodyPr/>
        <a:lstStyle/>
        <a:p>
          <a:endParaRPr lang="en-US"/>
        </a:p>
      </dgm:t>
    </dgm:pt>
    <dgm:pt modelId="{56F9B5FC-3BCD-4158-9D16-C6EC71C3007C}" type="sibTrans" cxnId="{29E3BEB2-7CC1-45C4-B903-E602BEFADA89}">
      <dgm:prSet/>
      <dgm:spPr/>
      <dgm:t>
        <a:bodyPr/>
        <a:lstStyle/>
        <a:p>
          <a:endParaRPr lang="en-US"/>
        </a:p>
      </dgm:t>
    </dgm:pt>
    <dgm:pt modelId="{0535EE94-F301-4D82-BB76-5072E7835390}">
      <dgm:prSet phldrT="[Text]"/>
      <dgm:spPr/>
      <dgm:t>
        <a:bodyPr/>
        <a:lstStyle/>
        <a:p>
          <a:r>
            <a:rPr lang="en-US" dirty="0">
              <a:latin typeface="Times New Roman" panose="02020603050405020304" pitchFamily="18" charset="0"/>
              <a:cs typeface="Times New Roman" panose="02020603050405020304" pitchFamily="18" charset="0"/>
            </a:rPr>
            <a:t>Self Care Management</a:t>
          </a:r>
        </a:p>
      </dgm:t>
    </dgm:pt>
    <dgm:pt modelId="{51595489-1B8F-49EF-B626-85503E2A68A3}" type="parTrans" cxnId="{F4BB8D1F-3498-43B8-A815-FE4383B785F2}">
      <dgm:prSet/>
      <dgm:spPr/>
      <dgm:t>
        <a:bodyPr/>
        <a:lstStyle/>
        <a:p>
          <a:endParaRPr lang="en-US"/>
        </a:p>
      </dgm:t>
    </dgm:pt>
    <dgm:pt modelId="{1FDE1098-B075-4A97-83C5-B5639C042637}" type="sibTrans" cxnId="{F4BB8D1F-3498-43B8-A815-FE4383B785F2}">
      <dgm:prSet/>
      <dgm:spPr/>
      <dgm:t>
        <a:bodyPr/>
        <a:lstStyle/>
        <a:p>
          <a:endParaRPr lang="en-US"/>
        </a:p>
      </dgm:t>
    </dgm:pt>
    <dgm:pt modelId="{84BEEB98-2A48-4529-8758-C5E266000476}" type="pres">
      <dgm:prSet presAssocID="{D8C839CD-8A25-4A23-AEE0-56AF613F6A69}" presName="compositeShape" presStyleCnt="0">
        <dgm:presLayoutVars>
          <dgm:chMax val="7"/>
          <dgm:dir/>
          <dgm:resizeHandles val="exact"/>
        </dgm:presLayoutVars>
      </dgm:prSet>
      <dgm:spPr/>
    </dgm:pt>
    <dgm:pt modelId="{18E821E6-2C97-4349-A7BF-90F720D44DA9}" type="pres">
      <dgm:prSet presAssocID="{B687E56B-1CA3-499E-B2B0-F5179B6B57BA}" presName="circ1" presStyleLbl="vennNode1" presStyleIdx="0" presStyleCnt="3"/>
      <dgm:spPr/>
      <dgm:t>
        <a:bodyPr/>
        <a:lstStyle/>
        <a:p>
          <a:endParaRPr lang="en-US"/>
        </a:p>
      </dgm:t>
    </dgm:pt>
    <dgm:pt modelId="{E90F7D18-60B1-4E90-BA2F-65520213AC8A}" type="pres">
      <dgm:prSet presAssocID="{B687E56B-1CA3-499E-B2B0-F5179B6B57BA}" presName="circ1Tx" presStyleLbl="revTx" presStyleIdx="0" presStyleCnt="0">
        <dgm:presLayoutVars>
          <dgm:chMax val="0"/>
          <dgm:chPref val="0"/>
          <dgm:bulletEnabled val="1"/>
        </dgm:presLayoutVars>
      </dgm:prSet>
      <dgm:spPr/>
      <dgm:t>
        <a:bodyPr/>
        <a:lstStyle/>
        <a:p>
          <a:endParaRPr lang="en-US"/>
        </a:p>
      </dgm:t>
    </dgm:pt>
    <dgm:pt modelId="{CBFC5162-B477-4D74-8ABA-7889FD90DF10}" type="pres">
      <dgm:prSet presAssocID="{505B4172-8E54-44AA-8AF4-920CAA5BC3B7}" presName="circ2" presStyleLbl="vennNode1" presStyleIdx="1" presStyleCnt="3"/>
      <dgm:spPr/>
      <dgm:t>
        <a:bodyPr/>
        <a:lstStyle/>
        <a:p>
          <a:endParaRPr lang="en-US"/>
        </a:p>
      </dgm:t>
    </dgm:pt>
    <dgm:pt modelId="{7FBA2AF9-EB61-4944-B057-33AC7F1A67A7}" type="pres">
      <dgm:prSet presAssocID="{505B4172-8E54-44AA-8AF4-920CAA5BC3B7}" presName="circ2Tx" presStyleLbl="revTx" presStyleIdx="0" presStyleCnt="0">
        <dgm:presLayoutVars>
          <dgm:chMax val="0"/>
          <dgm:chPref val="0"/>
          <dgm:bulletEnabled val="1"/>
        </dgm:presLayoutVars>
      </dgm:prSet>
      <dgm:spPr/>
      <dgm:t>
        <a:bodyPr/>
        <a:lstStyle/>
        <a:p>
          <a:endParaRPr lang="en-US"/>
        </a:p>
      </dgm:t>
    </dgm:pt>
    <dgm:pt modelId="{2BA5F6A4-8B0E-4F9A-9790-4A161F0CAE64}" type="pres">
      <dgm:prSet presAssocID="{0535EE94-F301-4D82-BB76-5072E7835390}" presName="circ3" presStyleLbl="vennNode1" presStyleIdx="2" presStyleCnt="3"/>
      <dgm:spPr/>
      <dgm:t>
        <a:bodyPr/>
        <a:lstStyle/>
        <a:p>
          <a:endParaRPr lang="en-US"/>
        </a:p>
      </dgm:t>
    </dgm:pt>
    <dgm:pt modelId="{BF9F9FFE-93F6-41CB-8201-CFD2BDC0F616}" type="pres">
      <dgm:prSet presAssocID="{0535EE94-F301-4D82-BB76-5072E7835390}" presName="circ3Tx" presStyleLbl="revTx" presStyleIdx="0" presStyleCnt="0">
        <dgm:presLayoutVars>
          <dgm:chMax val="0"/>
          <dgm:chPref val="0"/>
          <dgm:bulletEnabled val="1"/>
        </dgm:presLayoutVars>
      </dgm:prSet>
      <dgm:spPr/>
      <dgm:t>
        <a:bodyPr/>
        <a:lstStyle/>
        <a:p>
          <a:endParaRPr lang="en-US"/>
        </a:p>
      </dgm:t>
    </dgm:pt>
  </dgm:ptLst>
  <dgm:cxnLst>
    <dgm:cxn modelId="{35F39AC1-B516-46B9-B190-1BBD724514A7}" type="presOf" srcId="{D8C839CD-8A25-4A23-AEE0-56AF613F6A69}" destId="{84BEEB98-2A48-4529-8758-C5E266000476}" srcOrd="0" destOrd="0" presId="urn:microsoft.com/office/officeart/2005/8/layout/venn1"/>
    <dgm:cxn modelId="{79AAB80E-9E9F-437B-A763-A469CB748512}" type="presOf" srcId="{505B4172-8E54-44AA-8AF4-920CAA5BC3B7}" destId="{7FBA2AF9-EB61-4944-B057-33AC7F1A67A7}" srcOrd="1" destOrd="0" presId="urn:microsoft.com/office/officeart/2005/8/layout/venn1"/>
    <dgm:cxn modelId="{F4BB8D1F-3498-43B8-A815-FE4383B785F2}" srcId="{D8C839CD-8A25-4A23-AEE0-56AF613F6A69}" destId="{0535EE94-F301-4D82-BB76-5072E7835390}" srcOrd="2" destOrd="0" parTransId="{51595489-1B8F-49EF-B626-85503E2A68A3}" sibTransId="{1FDE1098-B075-4A97-83C5-B5639C042637}"/>
    <dgm:cxn modelId="{AAE0318B-22C7-4C21-AB86-B7549ACE3A65}" srcId="{D8C839CD-8A25-4A23-AEE0-56AF613F6A69}" destId="{B687E56B-1CA3-499E-B2B0-F5179B6B57BA}" srcOrd="0" destOrd="0" parTransId="{202012E4-DC5C-4274-B7CE-1A853398A7BB}" sibTransId="{0AE006F2-CC3D-4126-B7FA-FF1A9FA5EA08}"/>
    <dgm:cxn modelId="{9A7E5969-A240-41EB-8BD0-B02B78D75E29}" type="presOf" srcId="{0535EE94-F301-4D82-BB76-5072E7835390}" destId="{BF9F9FFE-93F6-41CB-8201-CFD2BDC0F616}" srcOrd="1" destOrd="0" presId="urn:microsoft.com/office/officeart/2005/8/layout/venn1"/>
    <dgm:cxn modelId="{F0FB6B49-AE74-412D-9260-0DD031BEEAF2}" type="presOf" srcId="{505B4172-8E54-44AA-8AF4-920CAA5BC3B7}" destId="{CBFC5162-B477-4D74-8ABA-7889FD90DF10}" srcOrd="0" destOrd="0" presId="urn:microsoft.com/office/officeart/2005/8/layout/venn1"/>
    <dgm:cxn modelId="{42CFA5E9-F992-44BC-9981-77799BC9FA2C}" type="presOf" srcId="{B687E56B-1CA3-499E-B2B0-F5179B6B57BA}" destId="{18E821E6-2C97-4349-A7BF-90F720D44DA9}" srcOrd="0" destOrd="0" presId="urn:microsoft.com/office/officeart/2005/8/layout/venn1"/>
    <dgm:cxn modelId="{29E3BEB2-7CC1-45C4-B903-E602BEFADA89}" srcId="{D8C839CD-8A25-4A23-AEE0-56AF613F6A69}" destId="{505B4172-8E54-44AA-8AF4-920CAA5BC3B7}" srcOrd="1" destOrd="0" parTransId="{0BE55229-9113-4A35-96B3-0D46B0633E00}" sibTransId="{56F9B5FC-3BCD-4158-9D16-C6EC71C3007C}"/>
    <dgm:cxn modelId="{6D7950C4-25B9-4026-86B2-3D450E9C804E}" type="presOf" srcId="{0535EE94-F301-4D82-BB76-5072E7835390}" destId="{2BA5F6A4-8B0E-4F9A-9790-4A161F0CAE64}" srcOrd="0" destOrd="0" presId="urn:microsoft.com/office/officeart/2005/8/layout/venn1"/>
    <dgm:cxn modelId="{BD73128A-E905-476E-B2AF-7077FB60BA1A}" type="presOf" srcId="{B687E56B-1CA3-499E-B2B0-F5179B6B57BA}" destId="{E90F7D18-60B1-4E90-BA2F-65520213AC8A}" srcOrd="1" destOrd="0" presId="urn:microsoft.com/office/officeart/2005/8/layout/venn1"/>
    <dgm:cxn modelId="{BA54F568-3806-4299-9273-504FAE232F76}" type="presParOf" srcId="{84BEEB98-2A48-4529-8758-C5E266000476}" destId="{18E821E6-2C97-4349-A7BF-90F720D44DA9}" srcOrd="0" destOrd="0" presId="urn:microsoft.com/office/officeart/2005/8/layout/venn1"/>
    <dgm:cxn modelId="{1115A7D3-542E-46DC-A1B0-CBBE232BF528}" type="presParOf" srcId="{84BEEB98-2A48-4529-8758-C5E266000476}" destId="{E90F7D18-60B1-4E90-BA2F-65520213AC8A}" srcOrd="1" destOrd="0" presId="urn:microsoft.com/office/officeart/2005/8/layout/venn1"/>
    <dgm:cxn modelId="{E46D82E1-C5FF-4755-92FA-825BD5FBA4DF}" type="presParOf" srcId="{84BEEB98-2A48-4529-8758-C5E266000476}" destId="{CBFC5162-B477-4D74-8ABA-7889FD90DF10}" srcOrd="2" destOrd="0" presId="urn:microsoft.com/office/officeart/2005/8/layout/venn1"/>
    <dgm:cxn modelId="{9B157419-643E-454F-9AC1-CE02623D0676}" type="presParOf" srcId="{84BEEB98-2A48-4529-8758-C5E266000476}" destId="{7FBA2AF9-EB61-4944-B057-33AC7F1A67A7}" srcOrd="3" destOrd="0" presId="urn:microsoft.com/office/officeart/2005/8/layout/venn1"/>
    <dgm:cxn modelId="{77768335-321F-4207-8F3B-44F0C85762CC}" type="presParOf" srcId="{84BEEB98-2A48-4529-8758-C5E266000476}" destId="{2BA5F6A4-8B0E-4F9A-9790-4A161F0CAE64}" srcOrd="4" destOrd="0" presId="urn:microsoft.com/office/officeart/2005/8/layout/venn1"/>
    <dgm:cxn modelId="{5F65C80A-9D52-4E45-B74F-3BDD1B1E6DF5}" type="presParOf" srcId="{84BEEB98-2A48-4529-8758-C5E266000476}" destId="{BF9F9FFE-93F6-41CB-8201-CFD2BDC0F61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image" Target="../media/image13.emf"/><Relationship Id="rId4"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22D4FD06-AF54-4B13-AA69-A52786D1A85F}" type="datetimeFigureOut">
              <a:rPr lang="en-US" smtClean="0"/>
              <a:t>10/12/2018</a:t>
            </a:fld>
            <a:endParaRPr lang="en-US" dirty="0"/>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835F7553-B3D8-439A-A163-B4CC2CEB9754}" type="slidenum">
              <a:rPr lang="en-US" smtClean="0"/>
              <a:t>‹#›</a:t>
            </a:fld>
            <a:endParaRPr lang="en-US" dirty="0"/>
          </a:p>
        </p:txBody>
      </p:sp>
    </p:spTree>
    <p:extLst>
      <p:ext uri="{BB962C8B-B14F-4D97-AF65-F5344CB8AC3E}">
        <p14:creationId xmlns:p14="http://schemas.microsoft.com/office/powerpoint/2010/main" val="3655260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5F7553-B3D8-439A-A163-B4CC2CEB9754}" type="slidenum">
              <a:rPr lang="en-US" smtClean="0"/>
              <a:t>22</a:t>
            </a:fld>
            <a:endParaRPr lang="en-US" dirty="0"/>
          </a:p>
        </p:txBody>
      </p:sp>
    </p:spTree>
    <p:extLst>
      <p:ext uri="{BB962C8B-B14F-4D97-AF65-F5344CB8AC3E}">
        <p14:creationId xmlns:p14="http://schemas.microsoft.com/office/powerpoint/2010/main" val="1438412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a16="http://schemas.microsoft.com/office/drawing/2014/main" xmlns=""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a16="http://schemas.microsoft.com/office/drawing/2014/main" xmlns=""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a16="http://schemas.microsoft.com/office/drawing/2014/main" xmlns=""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a16="http://schemas.microsoft.com/office/drawing/2014/main" xmlns=""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xmlns=""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a16="http://schemas.microsoft.com/office/drawing/2014/main" xmlns=""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a16="http://schemas.microsoft.com/office/drawing/2014/main" xmlns=""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xmlns=""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737600" y="6245225"/>
            <a:ext cx="2844800" cy="476250"/>
          </a:xfrm>
          <a:prstGeom prst="rect">
            <a:avLst/>
          </a:prstGeom>
          <a:ln/>
        </p:spPr>
        <p:txBody>
          <a:bodyPr/>
          <a:lstStyle>
            <a:lvl1pPr>
              <a:defRPr/>
            </a:lvl1pPr>
          </a:lstStyle>
          <a:p>
            <a:pPr>
              <a:defRPr/>
            </a:pPr>
            <a:fld id="{45488343-B159-074D-B355-B61FD1A20D53}" type="slidenum">
              <a:rPr lang="en-US"/>
              <a:pPr>
                <a:defRPr/>
              </a:pPr>
              <a:t>‹#›</a:t>
            </a:fld>
            <a:endParaRPr lang="en-US" dirty="0"/>
          </a:p>
        </p:txBody>
      </p:sp>
    </p:spTree>
    <p:extLst>
      <p:ext uri="{BB962C8B-B14F-4D97-AF65-F5344CB8AC3E}">
        <p14:creationId xmlns:p14="http://schemas.microsoft.com/office/powerpoint/2010/main" val="2475468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a16="http://schemas.microsoft.com/office/drawing/2014/main" xmlns=""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 id="2147483661" r:id="rId8"/>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cid:ff756ebf-b564-4d78-acc8-0425080793e3@namprd14.prod.outlook.com" TargetMode="External"/><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cid:83287cc5-b446-4510-94cd-e6e865706efa@namprd14.prod.outlook.com" TargetMode="Externa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oleObject4.bin"/><Relationship Id="rId4"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16.emf"/><Relationship Id="rId11" Type="http://schemas.openxmlformats.org/officeDocument/2006/relationships/image" Target="../media/image18.emf"/><Relationship Id="rId5" Type="http://schemas.openxmlformats.org/officeDocument/2006/relationships/oleObject" Target="../embeddings/oleObject7.bin"/><Relationship Id="rId10" Type="http://schemas.openxmlformats.org/officeDocument/2006/relationships/oleObject" Target="../embeddings/oleObject10.bin"/><Relationship Id="rId4" Type="http://schemas.openxmlformats.org/officeDocument/2006/relationships/image" Target="../media/image13.emf"/><Relationship Id="rId9" Type="http://schemas.openxmlformats.org/officeDocument/2006/relationships/image" Target="../media/image1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20.emf"/><Relationship Id="rId5" Type="http://schemas.openxmlformats.org/officeDocument/2006/relationships/oleObject" Target="../embeddings/oleObject12.bin"/><Relationship Id="rId4"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23.emf"/><Relationship Id="rId5" Type="http://schemas.openxmlformats.org/officeDocument/2006/relationships/oleObject" Target="../embeddings/oleObject15.bin"/><Relationship Id="rId4" Type="http://schemas.openxmlformats.org/officeDocument/2006/relationships/image" Target="../media/image22.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image" Target="../media/image25.emf"/><Relationship Id="rId5" Type="http://schemas.openxmlformats.org/officeDocument/2006/relationships/oleObject" Target="../embeddings/oleObject17.bin"/><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3.xml"/><Relationship Id="rId1" Type="http://schemas.openxmlformats.org/officeDocument/2006/relationships/vmlDrawing" Target="../drawings/vmlDrawing8.vml"/><Relationship Id="rId4" Type="http://schemas.openxmlformats.org/officeDocument/2006/relationships/image" Target="../media/image2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3.xml"/><Relationship Id="rId1" Type="http://schemas.openxmlformats.org/officeDocument/2006/relationships/vmlDrawing" Target="../drawings/vmlDrawing9.vml"/><Relationship Id="rId6" Type="http://schemas.openxmlformats.org/officeDocument/2006/relationships/image" Target="../media/image29.emf"/><Relationship Id="rId5" Type="http://schemas.openxmlformats.org/officeDocument/2006/relationships/oleObject" Target="../embeddings/oleObject20.bin"/><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image" Target="../media/image31.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oleObject" Target="../embeddings/oleObject1.bin"/><Relationship Id="rId7" Type="http://schemas.openxmlformats.org/officeDocument/2006/relationships/image" Target="../media/image7.jpe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11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199" y="281052"/>
            <a:ext cx="10828284" cy="829193"/>
          </a:xfrm>
        </p:spPr>
        <p:txBody>
          <a:bodyPr>
            <a:noAutofit/>
          </a:bodyPr>
          <a:lstStyle/>
          <a:p>
            <a:r>
              <a:rPr lang="en-US" sz="4800" dirty="0">
                <a:latin typeface="Times New Roman" panose="02020603050405020304" pitchFamily="18" charset="0"/>
                <a:cs typeface="Times New Roman" panose="02020603050405020304" pitchFamily="18" charset="0"/>
              </a:rPr>
              <a:t>Atlantic County Seniors Program</a:t>
            </a:r>
          </a:p>
        </p:txBody>
      </p:sp>
      <p:sp>
        <p:nvSpPr>
          <p:cNvPr id="7171" name="Content Placeholder 2"/>
          <p:cNvSpPr>
            <a:spLocks noGrp="1"/>
          </p:cNvSpPr>
          <p:nvPr>
            <p:ph idx="1"/>
          </p:nvPr>
        </p:nvSpPr>
        <p:spPr/>
        <p:txBody>
          <a:bodyPr>
            <a:noAutofit/>
          </a:bodyPr>
          <a:lstStyle/>
          <a:p>
            <a:r>
              <a:rPr lang="en-GB" sz="2800" b="1" i="1" dirty="0">
                <a:latin typeface="Times New Roman" panose="02020603050405020304" pitchFamily="18" charset="0"/>
                <a:cs typeface="Times New Roman" panose="02020603050405020304" pitchFamily="18" charset="0"/>
              </a:rPr>
              <a:t>Strategy 1</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Identify opportunities to improve oral health for low income senior citizens (60+ years old) from Atlantic </a:t>
            </a:r>
            <a:r>
              <a:rPr lang="en-US" sz="2800" dirty="0" smtClean="0">
                <a:latin typeface="Times New Roman" panose="02020603050405020304" pitchFamily="18" charset="0"/>
                <a:cs typeface="Times New Roman" panose="02020603050405020304" pitchFamily="18" charset="0"/>
              </a:rPr>
              <a:t>County</a:t>
            </a:r>
            <a:endParaRPr lang="en-US" sz="2800"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Strategy 2: </a:t>
            </a:r>
            <a:r>
              <a:rPr lang="en-US" sz="2800" dirty="0">
                <a:latin typeface="Times New Roman" panose="02020603050405020304" pitchFamily="18" charset="0"/>
                <a:cs typeface="Times New Roman" panose="02020603050405020304" pitchFamily="18" charset="0"/>
              </a:rPr>
              <a:t>Provide Atlantic County residents with coordinated care through the Division of Intergenerational Services with an interdisciplinary team of health professionals that includes dental </a:t>
            </a:r>
            <a:r>
              <a:rPr lang="en-US" sz="2800" dirty="0" smtClean="0">
                <a:latin typeface="Times New Roman" panose="02020603050405020304" pitchFamily="18" charset="0"/>
                <a:cs typeface="Times New Roman" panose="02020603050405020304" pitchFamily="18" charset="0"/>
              </a:rPr>
              <a:t>providers</a:t>
            </a:r>
            <a:endParaRPr lang="en-US" sz="2800" dirty="0">
              <a:latin typeface="Times New Roman" panose="02020603050405020304" pitchFamily="18" charset="0"/>
              <a:cs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3</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Provide comprehensive oral health care services that are designed to enhance the quality of life and autonomy for older </a:t>
            </a:r>
            <a:r>
              <a:rPr lang="en-US" sz="2800" dirty="0" smtClean="0">
                <a:latin typeface="Times New Roman" panose="02020603050405020304" pitchFamily="18" charset="0"/>
                <a:cs typeface="Times New Roman" panose="02020603050405020304" pitchFamily="18" charset="0"/>
              </a:rPr>
              <a:t>adults</a:t>
            </a:r>
            <a:endParaRPr lang="en-GB" sz="2800" dirty="0">
              <a:latin typeface="Times New Roman" panose="02020603050405020304" pitchFamily="18" charset="0"/>
              <a:cs typeface="Times New Roman" panose="02020603050405020304" pitchFamily="18" charset="0"/>
            </a:endParaRPr>
          </a:p>
          <a:p>
            <a:endParaRPr lang="en-US" sz="2800"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County of Atlantic, New Jersey</a:t>
            </a:r>
          </a:p>
          <a:p>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79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1686" y="887896"/>
            <a:ext cx="6003235" cy="4709822"/>
          </a:xfrm>
        </p:spPr>
        <p:txBody>
          <a:bodyPr>
            <a:normAutofit/>
          </a:bodyPr>
          <a:lstStyle/>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Training health providers in HIV screening in older populations and integration of key </a:t>
            </a:r>
            <a:r>
              <a:rPr lang="en-US" sz="2800" dirty="0" smtClean="0">
                <a:latin typeface="Times New Roman" panose="02020603050405020304" pitchFamily="18" charset="0"/>
                <a:cs typeface="Times New Roman" panose="02020603050405020304" pitchFamily="18" charset="0"/>
              </a:rPr>
              <a:t>services</a:t>
            </a: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Prevention, education and outreach targeting older </a:t>
            </a:r>
            <a:r>
              <a:rPr lang="en-US" sz="2800" dirty="0" smtClean="0">
                <a:latin typeface="Times New Roman" panose="02020603050405020304" pitchFamily="18" charset="0"/>
                <a:cs typeface="Times New Roman" panose="02020603050405020304" pitchFamily="18" charset="0"/>
              </a:rPr>
              <a:t>adults</a:t>
            </a: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Funding in line with the aging of the </a:t>
            </a:r>
            <a:r>
              <a:rPr lang="en-US" sz="2800" dirty="0" smtClean="0">
                <a:latin typeface="Times New Roman" panose="02020603050405020304" pitchFamily="18" charset="0"/>
                <a:cs typeface="Times New Roman" panose="02020603050405020304" pitchFamily="18" charset="0"/>
              </a:rPr>
              <a:t>epidemic</a:t>
            </a: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Engagement of communities, community-based organizations and social service providers in </a:t>
            </a:r>
            <a:r>
              <a:rPr lang="en-US" sz="2800" dirty="0" smtClean="0">
                <a:latin typeface="Times New Roman" panose="02020603050405020304" pitchFamily="18" charset="0"/>
                <a:cs typeface="Times New Roman" panose="02020603050405020304" pitchFamily="18" charset="0"/>
              </a:rPr>
              <a:t>outreach</a:t>
            </a:r>
            <a:endParaRPr lang="en-US" sz="2800" dirty="0"/>
          </a:p>
        </p:txBody>
      </p:sp>
      <p:sp>
        <p:nvSpPr>
          <p:cNvPr id="4" name="Text Placeholder 3"/>
          <p:cNvSpPr>
            <a:spLocks noGrp="1"/>
          </p:cNvSpPr>
          <p:nvPr>
            <p:ph type="body" sz="half" idx="2"/>
          </p:nvPr>
        </p:nvSpPr>
        <p:spPr/>
        <p:txBody>
          <a:bodyPr>
            <a:normAutofit/>
          </a:bodyPr>
          <a:lstStyle/>
          <a:p>
            <a:endParaRPr lang="en-US" sz="2400" dirty="0"/>
          </a:p>
        </p:txBody>
      </p:sp>
      <p:pic>
        <p:nvPicPr>
          <p:cNvPr id="5"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558" y="337357"/>
            <a:ext cx="4890052" cy="5590961"/>
          </a:xfrm>
        </p:spPr>
      </p:pic>
    </p:spTree>
    <p:extLst>
      <p:ext uri="{BB962C8B-B14F-4D97-AF65-F5344CB8AC3E}">
        <p14:creationId xmlns:p14="http://schemas.microsoft.com/office/powerpoint/2010/main" val="2293056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199" y="281052"/>
            <a:ext cx="10828284" cy="829193"/>
          </a:xfrm>
        </p:spPr>
        <p:txBody>
          <a:bodyPr>
            <a:noAutofit/>
          </a:bodyPr>
          <a:lstStyle/>
          <a:p>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4800" dirty="0">
                <a:latin typeface="Times New Roman" panose="02020603050405020304" pitchFamily="18" charset="0"/>
                <a:cs typeface="Times New Roman" panose="02020603050405020304" pitchFamily="18" charset="0"/>
              </a:rPr>
              <a:t>PACE </a:t>
            </a:r>
            <a:r>
              <a:rPr lang="en-US" sz="3600" dirty="0">
                <a:latin typeface="Times New Roman" panose="02020603050405020304" pitchFamily="18" charset="0"/>
                <a:cs typeface="Times New Roman" panose="02020603050405020304" pitchFamily="18" charset="0"/>
              </a:rPr>
              <a:t>Program of All-inclusive Care for the Elderly</a:t>
            </a:r>
            <a:r>
              <a:rPr lang="en-US" sz="4800" dirty="0"/>
              <a:t/>
            </a:r>
            <a:br>
              <a:rPr lang="en-US" sz="4800" dirty="0"/>
            </a:br>
            <a:endParaRPr lang="en-US" sz="4800" dirty="0">
              <a:latin typeface="Times New Roman" panose="02020603050405020304" pitchFamily="18" charset="0"/>
              <a:cs typeface="Times New Roman" panose="02020603050405020304" pitchFamily="18" charset="0"/>
            </a:endParaRPr>
          </a:p>
        </p:txBody>
      </p:sp>
      <p:sp>
        <p:nvSpPr>
          <p:cNvPr id="7171" name="Content Placeholder 2"/>
          <p:cNvSpPr>
            <a:spLocks noGrp="1"/>
          </p:cNvSpPr>
          <p:nvPr>
            <p:ph idx="1"/>
          </p:nvPr>
        </p:nvSpPr>
        <p:spPr/>
        <p:txBody>
          <a:bodyPr>
            <a:noAutofit/>
          </a:bodyPr>
          <a:lstStyle/>
          <a:p>
            <a:r>
              <a:rPr lang="en-GB" sz="2800" b="1" i="1" dirty="0">
                <a:latin typeface="Times New Roman" panose="02020603050405020304" pitchFamily="18" charset="0"/>
                <a:cs typeface="Times New Roman" panose="02020603050405020304" pitchFamily="18" charset="0"/>
              </a:rPr>
              <a:t>Strategy 1</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Identify opportunities to improve oral health for low income senior citizens (over the age of 55) that qualify for home care nursing from counties in Southern New </a:t>
            </a:r>
            <a:r>
              <a:rPr lang="en-US" sz="2800" dirty="0" smtClean="0">
                <a:latin typeface="Times New Roman" panose="02020603050405020304" pitchFamily="18" charset="0"/>
                <a:cs typeface="Times New Roman" panose="02020603050405020304" pitchFamily="18" charset="0"/>
              </a:rPr>
              <a:t>Jersey</a:t>
            </a:r>
            <a:endParaRPr lang="en-US" sz="2800"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Strategy 2: </a:t>
            </a:r>
            <a:r>
              <a:rPr lang="en-US" sz="2800" dirty="0">
                <a:latin typeface="Times New Roman" panose="02020603050405020304" pitchFamily="18" charset="0"/>
                <a:cs typeface="Times New Roman" panose="02020603050405020304" pitchFamily="18" charset="0"/>
              </a:rPr>
              <a:t>Provide PACE participants with coordinated care through an interdisciplinary team of health professionals that includes dental </a:t>
            </a:r>
            <a:r>
              <a:rPr lang="en-US" sz="2800" dirty="0" smtClean="0">
                <a:latin typeface="Times New Roman" panose="02020603050405020304" pitchFamily="18" charset="0"/>
                <a:cs typeface="Times New Roman" panose="02020603050405020304" pitchFamily="18" charset="0"/>
              </a:rPr>
              <a:t>providers</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Strategy 3: </a:t>
            </a:r>
            <a:r>
              <a:rPr lang="en-US" sz="2800" dirty="0">
                <a:latin typeface="Times New Roman" panose="02020603050405020304" pitchFamily="18" charset="0"/>
                <a:cs typeface="Times New Roman" panose="02020603050405020304" pitchFamily="18" charset="0"/>
              </a:rPr>
              <a:t>Provide comprehensive dental services to frail, community-dwelling elderly individuals, most of whom are dually eligible for Medicare and Medicaid </a:t>
            </a:r>
            <a:r>
              <a:rPr lang="en-US" sz="2800" dirty="0" smtClean="0">
                <a:latin typeface="Times New Roman" panose="02020603050405020304" pitchFamily="18" charset="0"/>
                <a:cs typeface="Times New Roman" panose="02020603050405020304" pitchFamily="18" charset="0"/>
              </a:rPr>
              <a:t>benefits</a:t>
            </a:r>
            <a:endParaRPr lang="en-US" sz="2800" dirty="0">
              <a:latin typeface="Times New Roman" panose="02020603050405020304" pitchFamily="18" charset="0"/>
              <a:cs typeface="Times New Roman" panose="02020603050405020304" pitchFamily="18" charset="0"/>
            </a:endParaRPr>
          </a:p>
          <a:p>
            <a:endParaRPr lang="en-US" sz="200"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AtlantiCare Health Services, Inc.</a:t>
            </a:r>
          </a:p>
        </p:txBody>
      </p:sp>
    </p:spTree>
    <p:extLst>
      <p:ext uri="{BB962C8B-B14F-4D97-AF65-F5344CB8AC3E}">
        <p14:creationId xmlns:p14="http://schemas.microsoft.com/office/powerpoint/2010/main" val="2570694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199" y="281052"/>
            <a:ext cx="10828284" cy="829193"/>
          </a:xfrm>
        </p:spPr>
        <p:txBody>
          <a:bodyPr>
            <a:noAutofit/>
          </a:bodyPr>
          <a:lstStyle/>
          <a:p>
            <a:r>
              <a:rPr lang="en-US" sz="4800" dirty="0">
                <a:latin typeface="Times New Roman" panose="02020603050405020304" pitchFamily="18" charset="0"/>
                <a:cs typeface="Times New Roman" panose="02020603050405020304" pitchFamily="18" charset="0"/>
              </a:rPr>
              <a:t/>
            </a:r>
            <a:br>
              <a:rPr lang="en-US" sz="4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Participants receive all health care services from caring </a:t>
            </a:r>
            <a:r>
              <a:rPr lang="en-US" sz="2800" dirty="0" smtClean="0">
                <a:latin typeface="Times New Roman" panose="02020603050405020304" pitchFamily="18" charset="0"/>
                <a:cs typeface="Times New Roman" panose="02020603050405020304" pitchFamily="18" charset="0"/>
              </a:rPr>
              <a:t>professionals. </a:t>
            </a:r>
            <a:r>
              <a:rPr lang="en-US" sz="2800" dirty="0">
                <a:latin typeface="Times New Roman" panose="02020603050405020304" pitchFamily="18" charset="0"/>
                <a:cs typeface="Times New Roman" panose="02020603050405020304" pitchFamily="18" charset="0"/>
              </a:rPr>
              <a:t>The service package includes: </a:t>
            </a:r>
            <a:r>
              <a:rPr lang="en-US" sz="4800" dirty="0"/>
              <a:t/>
            </a:r>
            <a:br>
              <a:rPr lang="en-US" sz="4800" dirty="0"/>
            </a:br>
            <a:endParaRPr lang="en-US" sz="4800" dirty="0">
              <a:latin typeface="Times New Roman" panose="02020603050405020304" pitchFamily="18" charset="0"/>
              <a:cs typeface="Times New Roman" panose="02020603050405020304" pitchFamily="18" charset="0"/>
            </a:endParaRPr>
          </a:p>
        </p:txBody>
      </p:sp>
      <p:graphicFrame>
        <p:nvGraphicFramePr>
          <p:cNvPr id="2" name="Content Placeholder 1"/>
          <p:cNvGraphicFramePr>
            <a:graphicFrameLocks noGrp="1"/>
          </p:cNvGraphicFramePr>
          <p:nvPr>
            <p:ph idx="1"/>
            <p:extLst/>
          </p:nvPr>
        </p:nvGraphicFramePr>
        <p:xfrm>
          <a:off x="838200" y="1330325"/>
          <a:ext cx="10515600" cy="4053840"/>
        </p:xfrm>
        <a:graphic>
          <a:graphicData uri="http://schemas.openxmlformats.org/drawingml/2006/table">
            <a:tbl>
              <a:tblPr firstRow="1" bandRow="1">
                <a:tableStyleId>{2D5ABB26-0587-4C30-8999-92F81FD0307C}</a:tableStyleId>
              </a:tblPr>
              <a:tblGrid>
                <a:gridCol w="3505200">
                  <a:extLst>
                    <a:ext uri="{9D8B030D-6E8A-4147-A177-3AD203B41FA5}">
                      <a16:colId xmlns:a16="http://schemas.microsoft.com/office/drawing/2014/main" xmlns="" val="20000"/>
                    </a:ext>
                  </a:extLst>
                </a:gridCol>
                <a:gridCol w="3505200">
                  <a:extLst>
                    <a:ext uri="{9D8B030D-6E8A-4147-A177-3AD203B41FA5}">
                      <a16:colId xmlns:a16="http://schemas.microsoft.com/office/drawing/2014/main" xmlns="" val="20001"/>
                    </a:ext>
                  </a:extLst>
                </a:gridCol>
                <a:gridCol w="3505200">
                  <a:extLst>
                    <a:ext uri="{9D8B030D-6E8A-4147-A177-3AD203B41FA5}">
                      <a16:colId xmlns:a16="http://schemas.microsoft.com/office/drawing/2014/main" xmlns="" val="20002"/>
                    </a:ext>
                  </a:extLst>
                </a:gridCol>
              </a:tblGrid>
              <a:tr h="370840">
                <a:tc>
                  <a:txBody>
                    <a:bodyPr/>
                    <a:lstStyle/>
                    <a:p>
                      <a:r>
                        <a:rPr lang="en-US" sz="2000" b="1" dirty="0">
                          <a:latin typeface="Times New Roman" panose="02020603050405020304" pitchFamily="18" charset="0"/>
                          <a:cs typeface="Times New Roman" panose="02020603050405020304" pitchFamily="18" charset="0"/>
                        </a:rPr>
                        <a:t>Primary Medical Care</a:t>
                      </a:r>
                    </a:p>
                    <a:p>
                      <a:r>
                        <a:rPr lang="en-US" sz="2000" dirty="0">
                          <a:latin typeface="Times New Roman" panose="02020603050405020304" pitchFamily="18" charset="0"/>
                          <a:cs typeface="Times New Roman" panose="02020603050405020304" pitchFamily="18" charset="0"/>
                        </a:rPr>
                        <a:t>Nursing</a:t>
                      </a:r>
                    </a:p>
                    <a:p>
                      <a:r>
                        <a:rPr lang="en-US" sz="2000" dirty="0">
                          <a:latin typeface="Times New Roman" panose="02020603050405020304" pitchFamily="18" charset="0"/>
                          <a:cs typeface="Times New Roman" panose="02020603050405020304" pitchFamily="18" charset="0"/>
                        </a:rPr>
                        <a:t>Social Work</a:t>
                      </a:r>
                    </a:p>
                    <a:p>
                      <a:r>
                        <a:rPr lang="en-US" sz="2000" dirty="0">
                          <a:latin typeface="Times New Roman" panose="02020603050405020304" pitchFamily="18" charset="0"/>
                          <a:cs typeface="Times New Roman" panose="02020603050405020304" pitchFamily="18" charset="0"/>
                        </a:rPr>
                        <a:t>Physical Therapy</a:t>
                      </a:r>
                    </a:p>
                    <a:p>
                      <a:r>
                        <a:rPr lang="en-US" sz="2000" dirty="0">
                          <a:latin typeface="Times New Roman" panose="02020603050405020304" pitchFamily="18" charset="0"/>
                          <a:cs typeface="Times New Roman" panose="02020603050405020304" pitchFamily="18" charset="0"/>
                        </a:rPr>
                        <a:t>Occupational Therapy</a:t>
                      </a:r>
                    </a:p>
                    <a:p>
                      <a:r>
                        <a:rPr lang="en-US" sz="2000" dirty="0">
                          <a:latin typeface="Times New Roman" panose="02020603050405020304" pitchFamily="18" charset="0"/>
                          <a:cs typeface="Times New Roman" panose="02020603050405020304" pitchFamily="18" charset="0"/>
                        </a:rPr>
                        <a:t>Speech Therapy</a:t>
                      </a:r>
                    </a:p>
                    <a:p>
                      <a:r>
                        <a:rPr lang="en-US" sz="2000" dirty="0">
                          <a:latin typeface="Times New Roman" panose="02020603050405020304" pitchFamily="18" charset="0"/>
                          <a:cs typeface="Times New Roman" panose="02020603050405020304" pitchFamily="18" charset="0"/>
                        </a:rPr>
                        <a:t>Recreational Therapy</a:t>
                      </a:r>
                    </a:p>
                    <a:p>
                      <a:r>
                        <a:rPr lang="en-US" sz="2000" dirty="0">
                          <a:latin typeface="Times New Roman" panose="02020603050405020304" pitchFamily="18" charset="0"/>
                          <a:cs typeface="Times New Roman" panose="02020603050405020304" pitchFamily="18" charset="0"/>
                        </a:rPr>
                        <a:t>Nutrition Counseling</a:t>
                      </a:r>
                    </a:p>
                    <a:p>
                      <a:r>
                        <a:rPr lang="en-US" sz="2000" dirty="0">
                          <a:latin typeface="Times New Roman" panose="02020603050405020304" pitchFamily="18" charset="0"/>
                          <a:cs typeface="Times New Roman" panose="02020603050405020304" pitchFamily="18" charset="0"/>
                        </a:rPr>
                        <a:t>Personal Care</a:t>
                      </a:r>
                    </a:p>
                    <a:p>
                      <a:r>
                        <a:rPr lang="en-US" sz="2000" dirty="0">
                          <a:latin typeface="Times New Roman" panose="02020603050405020304" pitchFamily="18" charset="0"/>
                          <a:cs typeface="Times New Roman" panose="02020603050405020304" pitchFamily="18" charset="0"/>
                        </a:rPr>
                        <a:t>Transportation</a:t>
                      </a:r>
                    </a:p>
                    <a:p>
                      <a:r>
                        <a:rPr lang="en-US" sz="2000" dirty="0">
                          <a:latin typeface="Times New Roman" panose="02020603050405020304" pitchFamily="18" charset="0"/>
                          <a:cs typeface="Times New Roman" panose="02020603050405020304" pitchFamily="18" charset="0"/>
                        </a:rPr>
                        <a:t>Meals</a:t>
                      </a:r>
                    </a:p>
                  </a:txBody>
                  <a:tcPr/>
                </a:tc>
                <a:tc>
                  <a:txBody>
                    <a:bodyPr/>
                    <a:lstStyle/>
                    <a:p>
                      <a:r>
                        <a:rPr lang="en-US" sz="2000" b="1" dirty="0">
                          <a:latin typeface="Times New Roman" panose="02020603050405020304" pitchFamily="18" charset="0"/>
                          <a:cs typeface="Times New Roman" panose="02020603050405020304" pitchFamily="18" charset="0"/>
                        </a:rPr>
                        <a:t>Home Services</a:t>
                      </a:r>
                    </a:p>
                    <a:p>
                      <a:r>
                        <a:rPr lang="en-US" sz="2000" dirty="0">
                          <a:latin typeface="Times New Roman" panose="02020603050405020304" pitchFamily="18" charset="0"/>
                          <a:cs typeface="Times New Roman" panose="02020603050405020304" pitchFamily="18" charset="0"/>
                        </a:rPr>
                        <a:t>Housing</a:t>
                      </a:r>
                    </a:p>
                    <a:p>
                      <a:r>
                        <a:rPr lang="en-US" sz="2000" dirty="0">
                          <a:latin typeface="Times New Roman" panose="02020603050405020304" pitchFamily="18" charset="0"/>
                          <a:cs typeface="Times New Roman" panose="02020603050405020304" pitchFamily="18" charset="0"/>
                        </a:rPr>
                        <a:t>Home Healthcare</a:t>
                      </a:r>
                    </a:p>
                    <a:p>
                      <a:r>
                        <a:rPr lang="en-US" sz="2000" dirty="0">
                          <a:latin typeface="Times New Roman" panose="02020603050405020304" pitchFamily="18" charset="0"/>
                          <a:cs typeface="Times New Roman" panose="02020603050405020304" pitchFamily="18" charset="0"/>
                        </a:rPr>
                        <a:t>Personal Care</a:t>
                      </a:r>
                    </a:p>
                    <a:p>
                      <a:r>
                        <a:rPr lang="en-US" sz="2000" dirty="0">
                          <a:latin typeface="Times New Roman" panose="02020603050405020304" pitchFamily="18" charset="0"/>
                          <a:cs typeface="Times New Roman" panose="02020603050405020304" pitchFamily="18" charset="0"/>
                        </a:rPr>
                        <a:t>Chore Services</a:t>
                      </a:r>
                    </a:p>
                    <a:p>
                      <a:endParaRPr lang="en-US" sz="200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Specialist Services</a:t>
                      </a:r>
                    </a:p>
                    <a:p>
                      <a:r>
                        <a:rPr lang="en-US" sz="2000" dirty="0">
                          <a:latin typeface="Times New Roman" panose="02020603050405020304" pitchFamily="18" charset="0"/>
                          <a:cs typeface="Times New Roman" panose="02020603050405020304" pitchFamily="18" charset="0"/>
                        </a:rPr>
                        <a:t>Medical Specialist</a:t>
                      </a:r>
                    </a:p>
                    <a:p>
                      <a:r>
                        <a:rPr lang="en-US" sz="2000" dirty="0">
                          <a:latin typeface="Times New Roman" panose="02020603050405020304" pitchFamily="18" charset="0"/>
                          <a:cs typeface="Times New Roman" panose="02020603050405020304" pitchFamily="18" charset="0"/>
                        </a:rPr>
                        <a:t>Audiology</a:t>
                      </a:r>
                    </a:p>
                    <a:p>
                      <a:r>
                        <a:rPr lang="en-US" sz="2400" b="1" dirty="0">
                          <a:solidFill>
                            <a:srgbClr val="C00000"/>
                          </a:solidFill>
                          <a:latin typeface="Times New Roman" panose="02020603050405020304" pitchFamily="18" charset="0"/>
                          <a:cs typeface="Times New Roman" panose="02020603050405020304" pitchFamily="18" charset="0"/>
                        </a:rPr>
                        <a:t>Dentistry</a:t>
                      </a:r>
                    </a:p>
                    <a:p>
                      <a:r>
                        <a:rPr lang="en-US" sz="2000" dirty="0">
                          <a:latin typeface="Times New Roman" panose="02020603050405020304" pitchFamily="18" charset="0"/>
                          <a:cs typeface="Times New Roman" panose="02020603050405020304" pitchFamily="18" charset="0"/>
                        </a:rPr>
                        <a:t>Optometry</a:t>
                      </a:r>
                    </a:p>
                    <a:p>
                      <a:r>
                        <a:rPr lang="en-US" sz="2000" dirty="0">
                          <a:latin typeface="Times New Roman" panose="02020603050405020304" pitchFamily="18" charset="0"/>
                          <a:cs typeface="Times New Roman" panose="02020603050405020304" pitchFamily="18" charset="0"/>
                        </a:rPr>
                        <a:t>Podiatry</a:t>
                      </a:r>
                    </a:p>
                  </a:txBody>
                  <a:tcPr/>
                </a:tc>
                <a:tc>
                  <a:txBody>
                    <a:bodyPr/>
                    <a:lstStyle/>
                    <a:p>
                      <a:r>
                        <a:rPr lang="en-US" sz="2000" b="1" dirty="0">
                          <a:latin typeface="Times New Roman" panose="02020603050405020304" pitchFamily="18" charset="0"/>
                          <a:cs typeface="Times New Roman" panose="02020603050405020304" pitchFamily="18" charset="0"/>
                        </a:rPr>
                        <a:t>Inpatient Services</a:t>
                      </a:r>
                    </a:p>
                    <a:p>
                      <a:r>
                        <a:rPr lang="en-US" sz="2000" b="0" dirty="0">
                          <a:latin typeface="Times New Roman" panose="02020603050405020304" pitchFamily="18" charset="0"/>
                          <a:cs typeface="Times New Roman" panose="02020603050405020304" pitchFamily="18" charset="0"/>
                        </a:rPr>
                        <a:t>Hospital</a:t>
                      </a:r>
                    </a:p>
                    <a:p>
                      <a:r>
                        <a:rPr lang="en-US" sz="2000" b="0" dirty="0">
                          <a:latin typeface="Times New Roman" panose="02020603050405020304" pitchFamily="18" charset="0"/>
                          <a:cs typeface="Times New Roman" panose="02020603050405020304" pitchFamily="18" charset="0"/>
                        </a:rPr>
                        <a:t>Nursing Home</a:t>
                      </a:r>
                    </a:p>
                    <a:p>
                      <a:r>
                        <a:rPr lang="en-US" sz="2000" b="0" dirty="0">
                          <a:latin typeface="Times New Roman" panose="02020603050405020304" pitchFamily="18" charset="0"/>
                          <a:cs typeface="Times New Roman" panose="02020603050405020304" pitchFamily="18" charset="0"/>
                        </a:rPr>
                        <a:t>Inpatient Specialist</a:t>
                      </a:r>
                    </a:p>
                    <a:p>
                      <a:endParaRPr lang="en-US" sz="2000" b="0"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Other Medical</a:t>
                      </a:r>
                      <a:r>
                        <a:rPr lang="en-US" sz="2000" b="1" baseline="0" dirty="0">
                          <a:latin typeface="Times New Roman" panose="02020603050405020304" pitchFamily="18" charset="0"/>
                          <a:cs typeface="Times New Roman" panose="02020603050405020304" pitchFamily="18" charset="0"/>
                        </a:rPr>
                        <a:t> Services</a:t>
                      </a:r>
                    </a:p>
                    <a:p>
                      <a:r>
                        <a:rPr lang="en-US" sz="2000" b="0" baseline="0" dirty="0">
                          <a:latin typeface="Times New Roman" panose="02020603050405020304" pitchFamily="18" charset="0"/>
                          <a:cs typeface="Times New Roman" panose="02020603050405020304" pitchFamily="18" charset="0"/>
                        </a:rPr>
                        <a:t>Prescriptions</a:t>
                      </a:r>
                    </a:p>
                    <a:p>
                      <a:r>
                        <a:rPr lang="en-US" sz="2000" b="0" baseline="0" dirty="0">
                          <a:latin typeface="Times New Roman" panose="02020603050405020304" pitchFamily="18" charset="0"/>
                          <a:cs typeface="Times New Roman" panose="02020603050405020304" pitchFamily="18" charset="0"/>
                        </a:rPr>
                        <a:t>Lab Tests/Procedures</a:t>
                      </a:r>
                    </a:p>
                    <a:p>
                      <a:r>
                        <a:rPr lang="en-US" sz="2000" b="0" baseline="0" dirty="0">
                          <a:latin typeface="Times New Roman" panose="02020603050405020304" pitchFamily="18" charset="0"/>
                          <a:cs typeface="Times New Roman" panose="02020603050405020304" pitchFamily="18" charset="0"/>
                        </a:rPr>
                        <a:t>Radiology Services/Procedures</a:t>
                      </a:r>
                    </a:p>
                    <a:p>
                      <a:r>
                        <a:rPr lang="en-US" sz="2000" b="0" baseline="0" dirty="0">
                          <a:latin typeface="Times New Roman" panose="02020603050405020304" pitchFamily="18" charset="0"/>
                          <a:cs typeface="Times New Roman" panose="02020603050405020304" pitchFamily="18" charset="0"/>
                        </a:rPr>
                        <a:t>Durable Medial Equipment</a:t>
                      </a:r>
                    </a:p>
                    <a:p>
                      <a:r>
                        <a:rPr lang="en-US" sz="2000" b="0" baseline="0" dirty="0">
                          <a:latin typeface="Times New Roman" panose="02020603050405020304" pitchFamily="18" charset="0"/>
                          <a:cs typeface="Times New Roman" panose="02020603050405020304" pitchFamily="18" charset="0"/>
                        </a:rPr>
                        <a:t>Outpatient Surgery</a:t>
                      </a:r>
                    </a:p>
                    <a:p>
                      <a:r>
                        <a:rPr lang="en-US" sz="2000" b="0" baseline="0" dirty="0">
                          <a:latin typeface="Times New Roman" panose="02020603050405020304" pitchFamily="18" charset="0"/>
                          <a:cs typeface="Times New Roman" panose="02020603050405020304" pitchFamily="18" charset="0"/>
                        </a:rPr>
                        <a:t>Emergency Medical Care</a:t>
                      </a:r>
                    </a:p>
                    <a:p>
                      <a:r>
                        <a:rPr lang="en-US" sz="2000" b="0" baseline="0" dirty="0">
                          <a:latin typeface="Times New Roman" panose="02020603050405020304" pitchFamily="18" charset="0"/>
                          <a:cs typeface="Times New Roman" panose="02020603050405020304" pitchFamily="18" charset="0"/>
                        </a:rPr>
                        <a:t>Medical Transportation/Escort</a:t>
                      </a:r>
                      <a:endParaRPr lang="en-US" sz="20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33994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199" y="281052"/>
            <a:ext cx="10828284" cy="829193"/>
          </a:xfrm>
        </p:spPr>
        <p:txBody>
          <a:bodyPr>
            <a:noAutofit/>
          </a:bodyPr>
          <a:lstStyle/>
          <a:p>
            <a:r>
              <a:rPr lang="en-US" sz="4800" dirty="0">
                <a:latin typeface="Times New Roman" panose="02020603050405020304" pitchFamily="18" charset="0"/>
                <a:cs typeface="Times New Roman" panose="02020603050405020304" pitchFamily="18" charset="0"/>
              </a:rPr>
              <a:t>Cosmetic Dentistry Program</a:t>
            </a:r>
          </a:p>
        </p:txBody>
      </p:sp>
      <p:sp>
        <p:nvSpPr>
          <p:cNvPr id="7171" name="Content Placeholder 2"/>
          <p:cNvSpPr>
            <a:spLocks noGrp="1"/>
          </p:cNvSpPr>
          <p:nvPr>
            <p:ph idx="1"/>
          </p:nvPr>
        </p:nvSpPr>
        <p:spPr/>
        <p:txBody>
          <a:bodyPr>
            <a:noAutofit/>
          </a:bodyPr>
          <a:lstStyle/>
          <a:p>
            <a:r>
              <a:rPr lang="en-GB" sz="2800" b="1" i="1" dirty="0">
                <a:latin typeface="Times New Roman" panose="02020603050405020304" pitchFamily="18" charset="0"/>
                <a:cs typeface="Times New Roman" panose="02020603050405020304" pitchFamily="18" charset="0"/>
              </a:rPr>
              <a:t>Strategy 1</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Identify opportunities to improve health and well-being for </a:t>
            </a:r>
            <a:r>
              <a:rPr lang="en-US" sz="2800" dirty="0" smtClean="0">
                <a:latin typeface="Times New Roman" panose="02020603050405020304" pitchFamily="18" charset="0"/>
                <a:cs typeface="Times New Roman" panose="02020603050405020304" pitchFamily="18" charset="0"/>
              </a:rPr>
              <a:t>clients</a:t>
            </a:r>
            <a:endParaRPr lang="en-US" sz="2800" dirty="0"/>
          </a:p>
          <a:p>
            <a:r>
              <a:rPr lang="en-US" sz="2800" b="1" i="1" dirty="0">
                <a:latin typeface="Times New Roman" panose="02020603050405020304" pitchFamily="18" charset="0"/>
                <a:cs typeface="Times New Roman" panose="02020603050405020304" pitchFamily="18" charset="0"/>
              </a:rPr>
              <a:t>Strategy 2</a:t>
            </a:r>
            <a:r>
              <a:rPr lang="en-US" sz="2800" i="1" dirty="0">
                <a:latin typeface="Times New Roman" panose="02020603050405020304" pitchFamily="18" charset="0"/>
                <a:cs typeface="Times New Roman" panose="02020603050405020304" pitchFamily="18" charset="0"/>
              </a:rPr>
              <a:t>:</a:t>
            </a:r>
            <a:r>
              <a:rPr lang="en-US" sz="2800" b="1"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Provide an alternative way, dental </a:t>
            </a:r>
            <a:r>
              <a:rPr lang="en-US" sz="2800" dirty="0" smtClean="0">
                <a:latin typeface="Times New Roman" panose="02020603050405020304" pitchFamily="18" charset="0"/>
                <a:cs typeface="Times New Roman" panose="02020603050405020304" pitchFamily="18" charset="0"/>
              </a:rPr>
              <a:t>implants, </a:t>
            </a:r>
            <a:r>
              <a:rPr lang="en-US" sz="2800" dirty="0">
                <a:latin typeface="Times New Roman" panose="02020603050405020304" pitchFamily="18" charset="0"/>
                <a:cs typeface="Times New Roman" panose="02020603050405020304" pitchFamily="18" charset="0"/>
              </a:rPr>
              <a:t>to restore both tooth function and </a:t>
            </a:r>
            <a:r>
              <a:rPr lang="en-US" sz="2800" dirty="0" smtClean="0">
                <a:latin typeface="Times New Roman" panose="02020603050405020304" pitchFamily="18" charset="0"/>
                <a:cs typeface="Times New Roman" panose="02020603050405020304" pitchFamily="18" charset="0"/>
              </a:rPr>
              <a:t>appearance</a:t>
            </a:r>
            <a:endParaRPr lang="en-US" sz="2800"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Strategy 3</a:t>
            </a:r>
            <a:r>
              <a:rPr lang="en-US" sz="2800" dirty="0">
                <a:latin typeface="Times New Roman" panose="02020603050405020304" pitchFamily="18" charset="0"/>
                <a:cs typeface="Times New Roman" panose="02020603050405020304" pitchFamily="18" charset="0"/>
              </a:rPr>
              <a:t>: Incorporate the latest technologies, the best production methods and finest materials into restoring smiles for </a:t>
            </a:r>
            <a:r>
              <a:rPr lang="en-US" sz="2800" dirty="0" smtClean="0">
                <a:latin typeface="Times New Roman" panose="02020603050405020304" pitchFamily="18" charset="0"/>
                <a:cs typeface="Times New Roman" panose="02020603050405020304" pitchFamily="18" charset="0"/>
              </a:rPr>
              <a:t>PLWH</a:t>
            </a:r>
            <a:endParaRPr lang="en-US" sz="2800"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Neoss</a:t>
            </a:r>
          </a:p>
          <a:p>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140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d:ff756ebf-b564-4d78-acc8-0425080793e3@namprd14.prod.outlook.com"/>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rot="5400000">
            <a:off x="1071597" y="744717"/>
            <a:ext cx="5652770" cy="4383466"/>
          </a:xfrm>
          <a:prstGeom prst="rect">
            <a:avLst/>
          </a:prstGeom>
          <a:noFill/>
          <a:ln>
            <a:noFill/>
          </a:ln>
        </p:spPr>
      </p:pic>
      <p:pic>
        <p:nvPicPr>
          <p:cNvPr id="8" name="Picture 7" descr="cid:83287cc5-b446-4510-94cd-e6e865706efa@namprd14.prod.outlook.com"/>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rot="5400000">
            <a:off x="6295616" y="816820"/>
            <a:ext cx="5652770" cy="4239260"/>
          </a:xfrm>
          <a:prstGeom prst="rect">
            <a:avLst/>
          </a:prstGeom>
          <a:noFill/>
          <a:ln>
            <a:noFill/>
          </a:ln>
        </p:spPr>
      </p:pic>
    </p:spTree>
    <p:extLst>
      <p:ext uri="{BB962C8B-B14F-4D97-AF65-F5344CB8AC3E}">
        <p14:creationId xmlns:p14="http://schemas.microsoft.com/office/powerpoint/2010/main" val="24868560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Recall Recovery Program</a:t>
            </a:r>
          </a:p>
        </p:txBody>
      </p:sp>
      <p:sp>
        <p:nvSpPr>
          <p:cNvPr id="7171" name="Content Placeholder 2"/>
          <p:cNvSpPr>
            <a:spLocks noGrp="1"/>
          </p:cNvSpPr>
          <p:nvPr>
            <p:ph idx="1"/>
          </p:nvPr>
        </p:nvSpPr>
        <p:spPr/>
        <p:txBody>
          <a:bodyPr>
            <a:noAutofit/>
          </a:bodyPr>
          <a:lstStyle/>
          <a:p>
            <a:r>
              <a:rPr lang="en-GB" sz="2800" b="1" i="1" dirty="0">
                <a:latin typeface="Times New Roman" panose="02020603050405020304" pitchFamily="18" charset="0"/>
                <a:cs typeface="Times New Roman" panose="02020603050405020304" pitchFamily="18" charset="0"/>
              </a:rPr>
              <a:t>Strategy 1</a:t>
            </a:r>
            <a:r>
              <a:rPr lang="en-GB" sz="2800" dirty="0">
                <a:latin typeface="Times New Roman" panose="02020603050405020304" pitchFamily="18" charset="0"/>
                <a:cs typeface="Times New Roman" panose="02020603050405020304" pitchFamily="18" charset="0"/>
              </a:rPr>
              <a:t>: Build greater value for the hygiene appointment by emphasizing all the </a:t>
            </a:r>
            <a:r>
              <a:rPr lang="en-GB" sz="2800" dirty="0" smtClean="0">
                <a:latin typeface="Times New Roman" panose="02020603050405020304" pitchFamily="18" charset="0"/>
                <a:cs typeface="Times New Roman" panose="02020603050405020304" pitchFamily="18" charset="0"/>
              </a:rPr>
              <a:t>care provided</a:t>
            </a:r>
            <a:r>
              <a:rPr lang="en-GB" sz="2800" dirty="0">
                <a:latin typeface="Times New Roman" panose="02020603050405020304" pitchFamily="18" charset="0"/>
                <a:cs typeface="Times New Roman" panose="02020603050405020304" pitchFamily="18" charset="0"/>
              </a:rPr>
              <a:t>, including prophylaxis and screening for oral </a:t>
            </a:r>
            <a:r>
              <a:rPr lang="en-GB" sz="2800" dirty="0" smtClean="0">
                <a:latin typeface="Times New Roman" panose="02020603050405020304" pitchFamily="18" charset="0"/>
                <a:cs typeface="Times New Roman" panose="02020603050405020304" pitchFamily="18" charset="0"/>
              </a:rPr>
              <a:t>cancer</a:t>
            </a:r>
            <a:endParaRPr lang="en-US" sz="900" dirty="0">
              <a:latin typeface="Times New Roman" panose="02020603050405020304" pitchFamily="18" charset="0"/>
              <a:cs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2</a:t>
            </a:r>
            <a:r>
              <a:rPr lang="en-GB" sz="2800" dirty="0">
                <a:latin typeface="Times New Roman" panose="02020603050405020304" pitchFamily="18" charset="0"/>
                <a:cs typeface="Times New Roman" panose="02020603050405020304" pitchFamily="18" charset="0"/>
              </a:rPr>
              <a:t>: Don’t refer to the appointment as a “cleaning” —it devalues the </a:t>
            </a:r>
            <a:r>
              <a:rPr lang="en-GB" sz="2800" dirty="0" smtClean="0">
                <a:latin typeface="Times New Roman" panose="02020603050405020304" pitchFamily="18" charset="0"/>
                <a:cs typeface="Times New Roman" panose="02020603050405020304" pitchFamily="18" charset="0"/>
              </a:rPr>
              <a:t>visit</a:t>
            </a:r>
            <a:endParaRPr lang="en-US" sz="900" dirty="0">
              <a:latin typeface="Times New Roman" panose="02020603050405020304" pitchFamily="18" charset="0"/>
              <a:cs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3</a:t>
            </a:r>
            <a:r>
              <a:rPr lang="en-GB" sz="2800" dirty="0">
                <a:latin typeface="Times New Roman" panose="02020603050405020304" pitchFamily="18" charset="0"/>
                <a:cs typeface="Times New Roman" panose="02020603050405020304" pitchFamily="18" charset="0"/>
              </a:rPr>
              <a:t>: Make a concerted effort to schedule the next recall/hygiene appointment while </a:t>
            </a:r>
            <a:r>
              <a:rPr lang="en-GB" sz="2800" dirty="0" smtClean="0">
                <a:latin typeface="Times New Roman" panose="02020603050405020304" pitchFamily="18" charset="0"/>
                <a:cs typeface="Times New Roman" panose="02020603050405020304" pitchFamily="18" charset="0"/>
              </a:rPr>
              <a:t>clients </a:t>
            </a:r>
            <a:r>
              <a:rPr lang="en-GB" sz="2800" dirty="0">
                <a:latin typeface="Times New Roman" panose="02020603050405020304" pitchFamily="18" charset="0"/>
                <a:cs typeface="Times New Roman" panose="02020603050405020304" pitchFamily="18" charset="0"/>
              </a:rPr>
              <a:t>are still in the </a:t>
            </a:r>
            <a:r>
              <a:rPr lang="en-GB" sz="2800" dirty="0" smtClean="0">
                <a:latin typeface="Times New Roman" panose="02020603050405020304" pitchFamily="18" charset="0"/>
                <a:cs typeface="Times New Roman" panose="02020603050405020304" pitchFamily="18" charset="0"/>
              </a:rPr>
              <a:t>office</a:t>
            </a:r>
            <a:endParaRPr lang="en-US" sz="900" dirty="0">
              <a:latin typeface="Times New Roman" panose="02020603050405020304" pitchFamily="18" charset="0"/>
              <a:cs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4</a:t>
            </a:r>
            <a:r>
              <a:rPr lang="en-GB" sz="2800" dirty="0">
                <a:latin typeface="Times New Roman" panose="02020603050405020304" pitchFamily="18" charset="0"/>
                <a:cs typeface="Times New Roman" panose="02020603050405020304" pitchFamily="18" charset="0"/>
              </a:rPr>
              <a:t>: Confirm appointments two months in advance using postcards and 48 hours in advance using telephone </a:t>
            </a:r>
            <a:r>
              <a:rPr lang="en-GB" sz="2800" dirty="0" smtClean="0">
                <a:latin typeface="Times New Roman" panose="02020603050405020304" pitchFamily="18" charset="0"/>
                <a:cs typeface="Times New Roman" panose="02020603050405020304" pitchFamily="18" charset="0"/>
              </a:rPr>
              <a:t>reminders</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9464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575863822"/>
              </p:ext>
            </p:extLst>
          </p:nvPr>
        </p:nvGraphicFramePr>
        <p:xfrm>
          <a:off x="1974976" y="131094"/>
          <a:ext cx="8218894" cy="5668573"/>
        </p:xfrm>
        <a:graphic>
          <a:graphicData uri="http://schemas.openxmlformats.org/presentationml/2006/ole">
            <mc:AlternateContent xmlns:mc="http://schemas.openxmlformats.org/markup-compatibility/2006">
              <mc:Choice xmlns:v="urn:schemas-microsoft-com:vml" Requires="v">
                <p:oleObj spid="_x0000_s4186" name="Acrobat Document" r:id="rId3" imgW="7305475" imgH="5038470" progId="Acrobat.Document.2015">
                  <p:embed/>
                </p:oleObj>
              </mc:Choice>
              <mc:Fallback>
                <p:oleObj name="Acrobat Document" r:id="rId3" imgW="7305475" imgH="5038470" progId="Acrobat.Document.2015">
                  <p:embed/>
                  <p:pic>
                    <p:nvPicPr>
                      <p:cNvPr id="0" name=""/>
                      <p:cNvPicPr/>
                      <p:nvPr/>
                    </p:nvPicPr>
                    <p:blipFill>
                      <a:blip r:embed="rId4"/>
                      <a:stretch>
                        <a:fillRect/>
                      </a:stretch>
                    </p:blipFill>
                    <p:spPr>
                      <a:xfrm>
                        <a:off x="1974976" y="131094"/>
                        <a:ext cx="8218894" cy="5668573"/>
                      </a:xfrm>
                      <a:prstGeom prst="rect">
                        <a:avLst/>
                      </a:prstGeom>
                    </p:spPr>
                  </p:pic>
                </p:oleObj>
              </mc:Fallback>
            </mc:AlternateContent>
          </a:graphicData>
        </a:graphic>
      </p:graphicFrame>
    </p:spTree>
    <p:extLst>
      <p:ext uri="{BB962C8B-B14F-4D97-AF65-F5344CB8AC3E}">
        <p14:creationId xmlns:p14="http://schemas.microsoft.com/office/powerpoint/2010/main" val="807628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Tobacco Prevention/Cessation Program</a:t>
            </a:r>
          </a:p>
        </p:txBody>
      </p:sp>
      <p:sp>
        <p:nvSpPr>
          <p:cNvPr id="7171" name="Content Placeholder 2"/>
          <p:cNvSpPr>
            <a:spLocks noGrp="1"/>
          </p:cNvSpPr>
          <p:nvPr>
            <p:ph idx="1"/>
          </p:nvPr>
        </p:nvSpPr>
        <p:spPr/>
        <p:txBody>
          <a:bodyPr>
            <a:noAutofit/>
          </a:bodyPr>
          <a:lstStyle/>
          <a:p>
            <a:r>
              <a:rPr lang="en-GB" sz="2800" b="1" i="1" dirty="0">
                <a:latin typeface="Times New Roman" panose="02020603050405020304" pitchFamily="18" charset="0"/>
                <a:cs typeface="Times New Roman" panose="02020603050405020304" pitchFamily="18" charset="0"/>
              </a:rPr>
              <a:t>Strategy 1</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Identify one faculty member from each of the three Rutgers dental clinics to take the Rutgers Tobacco Dependence </a:t>
            </a:r>
            <a:r>
              <a:rPr lang="en-US" sz="2800" dirty="0" smtClean="0">
                <a:latin typeface="Times New Roman" panose="02020603050405020304" pitchFamily="18" charset="0"/>
                <a:cs typeface="Times New Roman" panose="02020603050405020304" pitchFamily="18" charset="0"/>
              </a:rPr>
              <a:t>Program</a:t>
            </a:r>
            <a:endParaRPr lang="en-US" sz="2800" dirty="0">
              <a:latin typeface="Times New Roman" panose="02020603050405020304" pitchFamily="18" charset="0"/>
              <a:cs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2</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Develop an intervention program to educate </a:t>
            </a:r>
            <a:r>
              <a:rPr lang="en-US" sz="2800" dirty="0" smtClean="0">
                <a:latin typeface="Times New Roman" panose="02020603050405020304" pitchFamily="18" charset="0"/>
                <a:cs typeface="Times New Roman" panose="02020603050405020304" pitchFamily="18" charset="0"/>
              </a:rPr>
              <a:t>clients </a:t>
            </a:r>
            <a:r>
              <a:rPr lang="en-US" sz="2800" dirty="0">
                <a:latin typeface="Times New Roman" panose="02020603050405020304" pitchFamily="18" charset="0"/>
                <a:cs typeface="Times New Roman" panose="02020603050405020304" pitchFamily="18" charset="0"/>
              </a:rPr>
              <a:t>of the harmful effects of </a:t>
            </a:r>
            <a:r>
              <a:rPr lang="en-US" sz="2800" dirty="0" smtClean="0">
                <a:latin typeface="Times New Roman" panose="02020603050405020304" pitchFamily="18" charset="0"/>
                <a:cs typeface="Times New Roman" panose="02020603050405020304" pitchFamily="18" charset="0"/>
              </a:rPr>
              <a:t>tobacco</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First </a:t>
            </a:r>
            <a:r>
              <a:rPr lang="en-US" sz="2800" dirty="0">
                <a:latin typeface="Times New Roman" panose="02020603050405020304" pitchFamily="18" charset="0"/>
                <a:cs typeface="Times New Roman" panose="02020603050405020304" pitchFamily="18" charset="0"/>
              </a:rPr>
              <a:t>by preventing the start of its use </a:t>
            </a:r>
            <a:r>
              <a:rPr lang="en-US" sz="2800" dirty="0" smtClean="0">
                <a:latin typeface="Times New Roman" panose="02020603050405020304" pitchFamily="18" charset="0"/>
                <a:cs typeface="Times New Roman" panose="02020603050405020304" pitchFamily="18" charset="0"/>
              </a:rPr>
              <a:t>and second by </a:t>
            </a:r>
            <a:r>
              <a:rPr lang="en-US" sz="2800" dirty="0">
                <a:latin typeface="Times New Roman" panose="02020603050405020304" pitchFamily="18" charset="0"/>
                <a:cs typeface="Times New Roman" panose="02020603050405020304" pitchFamily="18" charset="0"/>
              </a:rPr>
              <a:t>counseling </a:t>
            </a:r>
            <a:r>
              <a:rPr lang="en-US" sz="2800" dirty="0" smtClean="0">
                <a:latin typeface="Times New Roman" panose="02020603050405020304" pitchFamily="18" charset="0"/>
                <a:cs typeface="Times New Roman" panose="02020603050405020304" pitchFamily="18" charset="0"/>
              </a:rPr>
              <a:t>   	for </a:t>
            </a:r>
            <a:r>
              <a:rPr lang="en-US" sz="2800" dirty="0">
                <a:latin typeface="Times New Roman" panose="02020603050405020304" pitchFamily="18" charset="0"/>
                <a:cs typeface="Times New Roman" panose="02020603050405020304" pitchFamily="18" charset="0"/>
              </a:rPr>
              <a:t>the cessation of tobacco </a:t>
            </a:r>
            <a:r>
              <a:rPr lang="en-US" sz="2800" dirty="0" smtClean="0">
                <a:latin typeface="Times New Roman" panose="02020603050405020304" pitchFamily="18" charset="0"/>
                <a:cs typeface="Times New Roman" panose="02020603050405020304" pitchFamily="18" charset="0"/>
              </a:rPr>
              <a:t>use</a:t>
            </a:r>
            <a:endParaRPr lang="en-US" sz="2800" dirty="0">
              <a:latin typeface="Times New Roman" panose="02020603050405020304" pitchFamily="18" charset="0"/>
              <a:cs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3</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Implement the intervention program at each of the three extramural </a:t>
            </a:r>
            <a:r>
              <a:rPr lang="en-US" sz="2800" dirty="0" smtClean="0">
                <a:latin typeface="Times New Roman" panose="02020603050405020304" pitchFamily="18" charset="0"/>
                <a:cs typeface="Times New Roman" panose="02020603050405020304" pitchFamily="18" charset="0"/>
              </a:rPr>
              <a:t>clinics </a:t>
            </a:r>
            <a:r>
              <a:rPr lang="en-US" sz="2800" dirty="0">
                <a:latin typeface="Times New Roman" panose="02020603050405020304" pitchFamily="18" charset="0"/>
                <a:cs typeface="Times New Roman" panose="02020603050405020304" pitchFamily="18" charset="0"/>
              </a:rPr>
              <a:t>by the trained </a:t>
            </a:r>
            <a:r>
              <a:rPr lang="en-US" sz="2800" dirty="0" smtClean="0">
                <a:latin typeface="Times New Roman" panose="02020603050405020304" pitchFamily="18" charset="0"/>
                <a:cs typeface="Times New Roman" panose="02020603050405020304" pitchFamily="18" charset="0"/>
              </a:rPr>
              <a:t>faculty</a:t>
            </a:r>
            <a:endParaRPr lang="en-US" sz="2800" dirty="0">
              <a:latin typeface="Times New Roman" panose="02020603050405020304" pitchFamily="18" charset="0"/>
              <a:cs typeface="Times New Roman" panose="02020603050405020304" pitchFamily="18" charset="0"/>
            </a:endParaRPr>
          </a:p>
          <a:p>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American Dental Association Foundation / Rutgers School of Public Health</a:t>
            </a:r>
          </a:p>
        </p:txBody>
      </p:sp>
    </p:spTree>
    <p:extLst>
      <p:ext uri="{BB962C8B-B14F-4D97-AF65-F5344CB8AC3E}">
        <p14:creationId xmlns:p14="http://schemas.microsoft.com/office/powerpoint/2010/main" val="2015779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sz="half" idx="10"/>
            <p:extLst>
              <p:ext uri="{D42A27DB-BD31-4B8C-83A1-F6EECF244321}">
                <p14:modId xmlns:p14="http://schemas.microsoft.com/office/powerpoint/2010/main" val="243206965"/>
              </p:ext>
            </p:extLst>
          </p:nvPr>
        </p:nvGraphicFramePr>
        <p:xfrm>
          <a:off x="53784" y="280693"/>
          <a:ext cx="4048724" cy="5239965"/>
        </p:xfrm>
        <a:graphic>
          <a:graphicData uri="http://schemas.openxmlformats.org/presentationml/2006/ole">
            <mc:AlternateContent xmlns:mc="http://schemas.openxmlformats.org/markup-compatibility/2006">
              <mc:Choice xmlns:v="urn:schemas-microsoft-com:vml" Requires="v">
                <p:oleObj spid="_x0000_s2323" name="Acrobat Document" r:id="rId3" imgW="5829199" imgH="7543800" progId="Acrobat.Document.2015">
                  <p:embed/>
                </p:oleObj>
              </mc:Choice>
              <mc:Fallback>
                <p:oleObj name="Acrobat Document" r:id="rId3" imgW="5829199" imgH="7543800" progId="Acrobat.Document.2015">
                  <p:embed/>
                  <p:pic>
                    <p:nvPicPr>
                      <p:cNvPr id="0" name=""/>
                      <p:cNvPicPr/>
                      <p:nvPr/>
                    </p:nvPicPr>
                    <p:blipFill>
                      <a:blip r:embed="rId4"/>
                      <a:stretch>
                        <a:fillRect/>
                      </a:stretch>
                    </p:blipFill>
                    <p:spPr>
                      <a:xfrm>
                        <a:off x="53784" y="280693"/>
                        <a:ext cx="4048724" cy="523996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50521967"/>
              </p:ext>
            </p:extLst>
          </p:nvPr>
        </p:nvGraphicFramePr>
        <p:xfrm>
          <a:off x="4120070" y="198814"/>
          <a:ext cx="4091285" cy="5295243"/>
        </p:xfrm>
        <a:graphic>
          <a:graphicData uri="http://schemas.openxmlformats.org/presentationml/2006/ole">
            <mc:AlternateContent xmlns:mc="http://schemas.openxmlformats.org/markup-compatibility/2006">
              <mc:Choice xmlns:v="urn:schemas-microsoft-com:vml" Requires="v">
                <p:oleObj spid="_x0000_s2324" name="Acrobat Document" r:id="rId5" imgW="5829199" imgH="7543800" progId="Acrobat.Document.2015">
                  <p:embed/>
                </p:oleObj>
              </mc:Choice>
              <mc:Fallback>
                <p:oleObj name="Acrobat Document" r:id="rId5" imgW="5829199" imgH="7543800" progId="Acrobat.Document.2015">
                  <p:embed/>
                  <p:pic>
                    <p:nvPicPr>
                      <p:cNvPr id="0" name=""/>
                      <p:cNvPicPr/>
                      <p:nvPr/>
                    </p:nvPicPr>
                    <p:blipFill>
                      <a:blip r:embed="rId6"/>
                      <a:stretch>
                        <a:fillRect/>
                      </a:stretch>
                    </p:blipFill>
                    <p:spPr>
                      <a:xfrm>
                        <a:off x="4120070" y="198814"/>
                        <a:ext cx="4091285" cy="529524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18770527"/>
              </p:ext>
            </p:extLst>
          </p:nvPr>
        </p:nvGraphicFramePr>
        <p:xfrm>
          <a:off x="8082872" y="198814"/>
          <a:ext cx="4098617" cy="5299338"/>
        </p:xfrm>
        <a:graphic>
          <a:graphicData uri="http://schemas.openxmlformats.org/presentationml/2006/ole">
            <mc:AlternateContent xmlns:mc="http://schemas.openxmlformats.org/markup-compatibility/2006">
              <mc:Choice xmlns:v="urn:schemas-microsoft-com:vml" Requires="v">
                <p:oleObj spid="_x0000_s2325" name="Acrobat Document" r:id="rId7" imgW="5829199" imgH="7543800" progId="Acrobat.Document.2015">
                  <p:embed/>
                </p:oleObj>
              </mc:Choice>
              <mc:Fallback>
                <p:oleObj name="Acrobat Document" r:id="rId7" imgW="5829199" imgH="7543800" progId="Acrobat.Document.2015">
                  <p:embed/>
                  <p:pic>
                    <p:nvPicPr>
                      <p:cNvPr id="0" name=""/>
                      <p:cNvPicPr/>
                      <p:nvPr/>
                    </p:nvPicPr>
                    <p:blipFill>
                      <a:blip r:embed="rId8"/>
                      <a:stretch>
                        <a:fillRect/>
                      </a:stretch>
                    </p:blipFill>
                    <p:spPr>
                      <a:xfrm>
                        <a:off x="8082872" y="198814"/>
                        <a:ext cx="4098617" cy="5299338"/>
                      </a:xfrm>
                      <a:prstGeom prst="rect">
                        <a:avLst/>
                      </a:prstGeom>
                    </p:spPr>
                  </p:pic>
                </p:oleObj>
              </mc:Fallback>
            </mc:AlternateContent>
          </a:graphicData>
        </a:graphic>
      </p:graphicFrame>
    </p:spTree>
    <p:extLst>
      <p:ext uri="{BB962C8B-B14F-4D97-AF65-F5344CB8AC3E}">
        <p14:creationId xmlns:p14="http://schemas.microsoft.com/office/powerpoint/2010/main" val="1230204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780EB-8A46-409C-B98D-FBF78B9AC3BA}"/>
              </a:ext>
            </a:extLst>
          </p:cNvPr>
          <p:cNvSpPr>
            <a:spLocks noGrp="1"/>
          </p:cNvSpPr>
          <p:nvPr>
            <p:ph type="title"/>
          </p:nvPr>
        </p:nvSpPr>
        <p:spPr/>
        <p:txBody>
          <a:bodyPr/>
          <a:lstStyle/>
          <a:p>
            <a:r>
              <a:rPr lang="en-US" sz="3600" kern="0" dirty="0">
                <a:latin typeface="Times New Roman" panose="02020603050405020304" pitchFamily="18" charset="0"/>
                <a:cs typeface="Times New Roman" panose="02020603050405020304" pitchFamily="18" charset="0"/>
              </a:rPr>
              <a:t>Community Based Dental Partnership: Innovation Through Collaboration, Coordination, and Communication</a:t>
            </a:r>
            <a:endParaRPr lang="en-US" sz="3600" dirty="0"/>
          </a:p>
        </p:txBody>
      </p:sp>
      <p:sp>
        <p:nvSpPr>
          <p:cNvPr id="3" name="Content Placeholder 2">
            <a:extLst>
              <a:ext uri="{FF2B5EF4-FFF2-40B4-BE49-F238E27FC236}">
                <a16:creationId xmlns:a16="http://schemas.microsoft.com/office/drawing/2014/main" xmlns="" id="{42959C6E-5E50-4BEA-BCDC-99D872EED480}"/>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Jill A. York, D.D.S., M.A.S. and Steven Toth, D.M.D.</a:t>
            </a:r>
          </a:p>
          <a:p>
            <a:endParaRPr lang="en-US" dirty="0"/>
          </a:p>
        </p:txBody>
      </p:sp>
      <p:sp>
        <p:nvSpPr>
          <p:cNvPr id="4" name="Content Placeholder 3">
            <a:extLst>
              <a:ext uri="{FF2B5EF4-FFF2-40B4-BE49-F238E27FC236}">
                <a16:creationId xmlns:a16="http://schemas.microsoft.com/office/drawing/2014/main" xmlns="" id="{164B66EF-4F67-43EA-8E6A-A8DFE80A9E55}"/>
              </a:ext>
            </a:extLst>
          </p:cNvPr>
          <p:cNvSpPr>
            <a:spLocks noGrp="1"/>
          </p:cNvSpPr>
          <p:nvPr>
            <p:ph idx="10"/>
          </p:nvPr>
        </p:nvSpPr>
        <p:spPr/>
        <p:txBody>
          <a:bodyPr/>
          <a:lstStyle/>
          <a:p>
            <a:r>
              <a:rPr lang="en-US" dirty="0">
                <a:latin typeface="Times New Roman" panose="02020603050405020304" pitchFamily="18" charset="0"/>
                <a:cs typeface="Times New Roman" panose="02020603050405020304" pitchFamily="18" charset="0"/>
              </a:rPr>
              <a:t>CBDPP Program Director, Rutgers, The State University of New Jersey</a:t>
            </a:r>
          </a:p>
          <a:p>
            <a:r>
              <a:rPr lang="en-US" dirty="0">
                <a:latin typeface="Times New Roman" panose="02020603050405020304" pitchFamily="18" charset="0"/>
                <a:cs typeface="Times New Roman" panose="02020603050405020304" pitchFamily="18" charset="0"/>
              </a:rPr>
              <a:t>CBDPP Clinical Director, Rutgers, The State University of New Jersey</a:t>
            </a:r>
          </a:p>
        </p:txBody>
      </p:sp>
    </p:spTree>
    <p:extLst>
      <p:ext uri="{BB962C8B-B14F-4D97-AF65-F5344CB8AC3E}">
        <p14:creationId xmlns:p14="http://schemas.microsoft.com/office/powerpoint/2010/main" val="134686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sz="half" idx="10"/>
            <p:extLst/>
          </p:nvPr>
        </p:nvGraphicFramePr>
        <p:xfrm>
          <a:off x="53784" y="280693"/>
          <a:ext cx="4048724" cy="5239965"/>
        </p:xfrm>
        <a:graphic>
          <a:graphicData uri="http://schemas.openxmlformats.org/presentationml/2006/ole">
            <mc:AlternateContent xmlns:mc="http://schemas.openxmlformats.org/markup-compatibility/2006">
              <mc:Choice xmlns:v="urn:schemas-microsoft-com:vml" Requires="v">
                <p:oleObj spid="_x0000_s3519" name="Acrobat Document" r:id="rId3" imgW="5829199" imgH="7543800" progId="Acrobat.Document.2015">
                  <p:embed/>
                </p:oleObj>
              </mc:Choice>
              <mc:Fallback>
                <p:oleObj name="Acrobat Document" r:id="rId3" imgW="5829199" imgH="7543800" progId="Acrobat.Document.2015">
                  <p:embed/>
                  <p:pic>
                    <p:nvPicPr>
                      <p:cNvPr id="0" name=""/>
                      <p:cNvPicPr/>
                      <p:nvPr/>
                    </p:nvPicPr>
                    <p:blipFill>
                      <a:blip r:embed="rId4"/>
                      <a:stretch>
                        <a:fillRect/>
                      </a:stretch>
                    </p:blipFill>
                    <p:spPr>
                      <a:xfrm>
                        <a:off x="53784" y="280693"/>
                        <a:ext cx="4048724" cy="523996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387934910"/>
              </p:ext>
            </p:extLst>
          </p:nvPr>
        </p:nvGraphicFramePr>
        <p:xfrm>
          <a:off x="98425" y="98425"/>
          <a:ext cx="4186238" cy="5418138"/>
        </p:xfrm>
        <a:graphic>
          <a:graphicData uri="http://schemas.openxmlformats.org/presentationml/2006/ole">
            <mc:AlternateContent xmlns:mc="http://schemas.openxmlformats.org/markup-compatibility/2006">
              <mc:Choice xmlns:v="urn:schemas-microsoft-com:vml" Requires="v">
                <p:oleObj spid="_x0000_s3520" name="Acrobat Document" r:id="rId5" imgW="5829199" imgH="7543800" progId="Acrobat.Document.2015">
                  <p:embed/>
                </p:oleObj>
              </mc:Choice>
              <mc:Fallback>
                <p:oleObj name="Acrobat Document" r:id="rId5" imgW="5829199" imgH="7543800" progId="Acrobat.Document.2015">
                  <p:embed/>
                  <p:pic>
                    <p:nvPicPr>
                      <p:cNvPr id="0" name=""/>
                      <p:cNvPicPr/>
                      <p:nvPr/>
                    </p:nvPicPr>
                    <p:blipFill>
                      <a:blip r:embed="rId6"/>
                      <a:stretch>
                        <a:fillRect/>
                      </a:stretch>
                    </p:blipFill>
                    <p:spPr>
                      <a:xfrm>
                        <a:off x="98425" y="98425"/>
                        <a:ext cx="4186238" cy="5418138"/>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703013621"/>
              </p:ext>
            </p:extLst>
          </p:nvPr>
        </p:nvGraphicFramePr>
        <p:xfrm>
          <a:off x="98425" y="276405"/>
          <a:ext cx="4048724" cy="5240157"/>
        </p:xfrm>
        <a:graphic>
          <a:graphicData uri="http://schemas.openxmlformats.org/presentationml/2006/ole">
            <mc:AlternateContent xmlns:mc="http://schemas.openxmlformats.org/markup-compatibility/2006">
              <mc:Choice xmlns:v="urn:schemas-microsoft-com:vml" Requires="v">
                <p:oleObj spid="_x0000_s3521" name="Acrobat Document" r:id="rId7" imgW="5829199" imgH="7543800" progId="Acrobat.Document.2015">
                  <p:embed/>
                </p:oleObj>
              </mc:Choice>
              <mc:Fallback>
                <p:oleObj name="Acrobat Document" r:id="rId7" imgW="5829199" imgH="7543800" progId="Acrobat.Document.2015">
                  <p:embed/>
                  <p:pic>
                    <p:nvPicPr>
                      <p:cNvPr id="0" name=""/>
                      <p:cNvPicPr/>
                      <p:nvPr/>
                    </p:nvPicPr>
                    <p:blipFill>
                      <a:blip r:embed="rId6"/>
                      <a:stretch>
                        <a:fillRect/>
                      </a:stretch>
                    </p:blipFill>
                    <p:spPr>
                      <a:xfrm>
                        <a:off x="98425" y="276405"/>
                        <a:ext cx="4048724" cy="524015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355040212"/>
              </p:ext>
            </p:extLst>
          </p:nvPr>
        </p:nvGraphicFramePr>
        <p:xfrm>
          <a:off x="4063921" y="198814"/>
          <a:ext cx="4135052" cy="5351890"/>
        </p:xfrm>
        <a:graphic>
          <a:graphicData uri="http://schemas.openxmlformats.org/presentationml/2006/ole">
            <mc:AlternateContent xmlns:mc="http://schemas.openxmlformats.org/markup-compatibility/2006">
              <mc:Choice xmlns:v="urn:schemas-microsoft-com:vml" Requires="v">
                <p:oleObj spid="_x0000_s3522" name="Acrobat Document" r:id="rId8" imgW="5829199" imgH="7543800" progId="Acrobat.Document.2015">
                  <p:embed/>
                </p:oleObj>
              </mc:Choice>
              <mc:Fallback>
                <p:oleObj name="Acrobat Document" r:id="rId8" imgW="5829199" imgH="7543800" progId="Acrobat.Document.2015">
                  <p:embed/>
                  <p:pic>
                    <p:nvPicPr>
                      <p:cNvPr id="0" name=""/>
                      <p:cNvPicPr/>
                      <p:nvPr/>
                    </p:nvPicPr>
                    <p:blipFill>
                      <a:blip r:embed="rId9"/>
                      <a:stretch>
                        <a:fillRect/>
                      </a:stretch>
                    </p:blipFill>
                    <p:spPr>
                      <a:xfrm>
                        <a:off x="4063921" y="198814"/>
                        <a:ext cx="4135052" cy="535189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668558295"/>
              </p:ext>
            </p:extLst>
          </p:nvPr>
        </p:nvGraphicFramePr>
        <p:xfrm>
          <a:off x="8123155" y="213344"/>
          <a:ext cx="4126289" cy="5340547"/>
        </p:xfrm>
        <a:graphic>
          <a:graphicData uri="http://schemas.openxmlformats.org/presentationml/2006/ole">
            <mc:AlternateContent xmlns:mc="http://schemas.openxmlformats.org/markup-compatibility/2006">
              <mc:Choice xmlns:v="urn:schemas-microsoft-com:vml" Requires="v">
                <p:oleObj spid="_x0000_s3523" name="Acrobat Document" r:id="rId10" imgW="5829199" imgH="7543800" progId="Acrobat.Document.2015">
                  <p:embed/>
                </p:oleObj>
              </mc:Choice>
              <mc:Fallback>
                <p:oleObj name="Acrobat Document" r:id="rId10" imgW="5829199" imgH="7543800" progId="Acrobat.Document.2015">
                  <p:embed/>
                  <p:pic>
                    <p:nvPicPr>
                      <p:cNvPr id="0" name=""/>
                      <p:cNvPicPr/>
                      <p:nvPr/>
                    </p:nvPicPr>
                    <p:blipFill>
                      <a:blip r:embed="rId11"/>
                      <a:stretch>
                        <a:fillRect/>
                      </a:stretch>
                    </p:blipFill>
                    <p:spPr>
                      <a:xfrm>
                        <a:off x="8123155" y="213344"/>
                        <a:ext cx="4126289" cy="5340547"/>
                      </a:xfrm>
                      <a:prstGeom prst="rect">
                        <a:avLst/>
                      </a:prstGeom>
                    </p:spPr>
                  </p:pic>
                </p:oleObj>
              </mc:Fallback>
            </mc:AlternateContent>
          </a:graphicData>
        </a:graphic>
      </p:graphicFrame>
    </p:spTree>
    <p:extLst>
      <p:ext uri="{BB962C8B-B14F-4D97-AF65-F5344CB8AC3E}">
        <p14:creationId xmlns:p14="http://schemas.microsoft.com/office/powerpoint/2010/main" val="28950127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199" y="281052"/>
            <a:ext cx="10828284" cy="829193"/>
          </a:xfrm>
        </p:spPr>
        <p:txBody>
          <a:bodyPr>
            <a:noAutofit/>
          </a:bodyPr>
          <a:lstStyle/>
          <a:p>
            <a:r>
              <a:rPr lang="en-US" sz="4800" dirty="0">
                <a:latin typeface="Times New Roman" panose="02020603050405020304" pitchFamily="18" charset="0"/>
                <a:cs typeface="Times New Roman" panose="02020603050405020304" pitchFamily="18" charset="0"/>
              </a:rPr>
              <a:t>NJ HIV Trauma Informed Care Project</a:t>
            </a:r>
          </a:p>
        </p:txBody>
      </p:sp>
      <p:sp>
        <p:nvSpPr>
          <p:cNvPr id="7171" name="Content Placeholder 2"/>
          <p:cNvSpPr>
            <a:spLocks noGrp="1"/>
          </p:cNvSpPr>
          <p:nvPr>
            <p:ph idx="1"/>
          </p:nvPr>
        </p:nvSpPr>
        <p:spPr>
          <a:xfrm>
            <a:off x="838200" y="1331102"/>
            <a:ext cx="10607566" cy="4351338"/>
          </a:xfrm>
        </p:spPr>
        <p:txBody>
          <a:bodyPr>
            <a:noAutofit/>
          </a:bodyPr>
          <a:lstStyle/>
          <a:p>
            <a:r>
              <a:rPr lang="en-GB" sz="2800" b="1" i="1" dirty="0">
                <a:latin typeface="Times New Roman" panose="02020603050405020304" pitchFamily="18" charset="0"/>
                <a:cs typeface="Times New Roman" panose="02020603050405020304" pitchFamily="18" charset="0"/>
              </a:rPr>
              <a:t>Strategy 1</a:t>
            </a:r>
            <a:r>
              <a:rPr lang="en-GB" sz="2800" dirty="0">
                <a:latin typeface="Times New Roman" panose="02020603050405020304" pitchFamily="18" charset="0"/>
                <a:cs typeface="Times New Roman" panose="02020603050405020304" pitchFamily="18" charset="0"/>
              </a:rPr>
              <a:t>: Realize widespread impact of trauma and understand potential paths for recovery </a:t>
            </a:r>
          </a:p>
          <a:p>
            <a:r>
              <a:rPr lang="en-GB" sz="2800" b="1" i="1" dirty="0">
                <a:latin typeface="Times New Roman" panose="02020603050405020304" pitchFamily="18" charset="0"/>
                <a:cs typeface="Times New Roman" panose="02020603050405020304" pitchFamily="18" charset="0"/>
              </a:rPr>
              <a:t>Strategy 2</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Recognize signs and symptoms of trauma in clients, staff and others involved with the </a:t>
            </a:r>
            <a:r>
              <a:rPr lang="en-US" sz="2800" dirty="0" smtClean="0">
                <a:latin typeface="Times New Roman" panose="02020603050405020304" pitchFamily="18" charset="0"/>
                <a:cs typeface="Times New Roman" panose="02020603050405020304" pitchFamily="18" charset="0"/>
              </a:rPr>
              <a:t>system</a:t>
            </a:r>
            <a:endParaRPr lang="en-US" sz="2800" dirty="0">
              <a:latin typeface="Times New Roman" panose="02020603050405020304" pitchFamily="18" charset="0"/>
              <a:cs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3</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Respond to fully integrated knowledge about trauma into policies, procedures and practices</a:t>
            </a:r>
          </a:p>
          <a:p>
            <a:r>
              <a:rPr lang="en-US" sz="2800" b="1" i="1" dirty="0">
                <a:latin typeface="Times New Roman" panose="02020603050405020304" pitchFamily="18" charset="0"/>
                <a:cs typeface="Times New Roman" panose="02020603050405020304" pitchFamily="18" charset="0"/>
              </a:rPr>
              <a:t>Strategy 4</a:t>
            </a:r>
            <a:r>
              <a:rPr lang="en-US" sz="2800" dirty="0">
                <a:latin typeface="Times New Roman" panose="02020603050405020304" pitchFamily="18" charset="0"/>
                <a:cs typeface="Times New Roman" panose="02020603050405020304" pitchFamily="18" charset="0"/>
              </a:rPr>
              <a:t>: Resist re-traumatization</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Cicatelli Associates, Inc., in partnership with Hyacinth and NJ Department of Health</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6329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61308224"/>
              </p:ext>
            </p:extLst>
          </p:nvPr>
        </p:nvGraphicFramePr>
        <p:xfrm>
          <a:off x="449600" y="94267"/>
          <a:ext cx="10523200" cy="5268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Down Arrow 4"/>
          <p:cNvSpPr/>
          <p:nvPr/>
        </p:nvSpPr>
        <p:spPr>
          <a:xfrm>
            <a:off x="8587815" y="1517714"/>
            <a:ext cx="94268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9671903" y="3206684"/>
            <a:ext cx="942680"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4958500" y="4666268"/>
            <a:ext cx="6806152" cy="121605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Psychoeducation Session(s):</a:t>
            </a:r>
          </a:p>
          <a:p>
            <a:r>
              <a:rPr lang="en-US" sz="1200" dirty="0">
                <a:latin typeface="Book Antiqua" panose="0204060205030503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Focuses on symptoms, triggers and developing safety and emotional regulation </a:t>
            </a:r>
            <a:r>
              <a:rPr lang="en-US" sz="1200" dirty="0" smtClean="0">
                <a:latin typeface="Times New Roman" panose="02020603050405020304" pitchFamily="18" charset="0"/>
                <a:cs typeface="Times New Roman" panose="02020603050405020304" pitchFamily="18" charset="0"/>
              </a:rPr>
              <a:t>plans</a:t>
            </a:r>
            <a:endParaRPr lang="en-US" sz="1200" dirty="0">
              <a:latin typeface="Times New Roman" panose="02020603050405020304" pitchFamily="18" charset="0"/>
              <a:cs typeface="Times New Roman" panose="02020603050405020304" pitchFamily="18" charset="0"/>
            </a:endParaRPr>
          </a:p>
          <a:p>
            <a:r>
              <a:rPr lang="en-US" sz="1200" dirty="0" smtClean="0">
                <a:latin typeface="Book Antiqua" panose="0204060205030503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Can be offered individually or in a group </a:t>
            </a:r>
            <a:r>
              <a:rPr lang="en-US" sz="1200" dirty="0" smtClean="0">
                <a:latin typeface="Times New Roman" panose="02020603050405020304" pitchFamily="18" charset="0"/>
                <a:cs typeface="Times New Roman" panose="02020603050405020304" pitchFamily="18" charset="0"/>
              </a:rPr>
              <a:t>setting</a:t>
            </a:r>
            <a:endParaRPr lang="en-US" sz="1200" dirty="0">
              <a:latin typeface="Times New Roman" panose="02020603050405020304" pitchFamily="18" charset="0"/>
              <a:cs typeface="Times New Roman" panose="02020603050405020304" pitchFamily="18" charset="0"/>
            </a:endParaRPr>
          </a:p>
          <a:p>
            <a:r>
              <a:rPr lang="en-US" sz="1200" dirty="0">
                <a:latin typeface="Book Antiqua" panose="0204060205030503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Will provide tools/strategies to the client to help address the effects of trauma on adherence to care and </a:t>
            </a:r>
            <a:r>
              <a:rPr lang="en-US" sz="1200" dirty="0" smtClean="0">
                <a:latin typeface="Times New Roman" panose="02020603050405020304" pitchFamily="18" charset="0"/>
                <a:cs typeface="Times New Roman" panose="02020603050405020304" pitchFamily="18" charset="0"/>
              </a:rPr>
              <a:t>treatment</a:t>
            </a:r>
            <a:endParaRPr lang="en-US" sz="1200" dirty="0">
              <a:latin typeface="Times New Roman" panose="02020603050405020304" pitchFamily="18" charset="0"/>
              <a:cs typeface="Times New Roman" panose="02020603050405020304" pitchFamily="18" charset="0"/>
            </a:endParaRPr>
          </a:p>
          <a:p>
            <a:r>
              <a:rPr lang="en-US" sz="1200" dirty="0">
                <a:latin typeface="Book Antiqua" panose="0204060205030503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Will include planning for the future, such as action planning and developing a safety </a:t>
            </a:r>
            <a:r>
              <a:rPr lang="en-US" sz="1200" dirty="0" smtClean="0">
                <a:latin typeface="Times New Roman" panose="02020603050405020304" pitchFamily="18" charset="0"/>
                <a:cs typeface="Times New Roman" panose="02020603050405020304" pitchFamily="18" charset="0"/>
              </a:rPr>
              <a:t>plan</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371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199" y="281052"/>
            <a:ext cx="10828284" cy="829193"/>
          </a:xfrm>
        </p:spPr>
        <p:txBody>
          <a:bodyPr>
            <a:noAutofit/>
          </a:bodyPr>
          <a:lstStyle/>
          <a:p>
            <a:r>
              <a:rPr lang="en-US" sz="4800" dirty="0">
                <a:latin typeface="Times New Roman" panose="02020603050405020304" pitchFamily="18" charset="0"/>
                <a:cs typeface="Times New Roman" panose="02020603050405020304" pitchFamily="18" charset="0"/>
              </a:rPr>
              <a:t>Service Learning Experience</a:t>
            </a:r>
          </a:p>
        </p:txBody>
      </p:sp>
      <p:sp>
        <p:nvSpPr>
          <p:cNvPr id="7171" name="Content Placeholder 2"/>
          <p:cNvSpPr>
            <a:spLocks noGrp="1"/>
          </p:cNvSpPr>
          <p:nvPr>
            <p:ph idx="1"/>
          </p:nvPr>
        </p:nvSpPr>
        <p:spPr/>
        <p:txBody>
          <a:bodyPr>
            <a:noAutofit/>
          </a:bodyPr>
          <a:lstStyle/>
          <a:p>
            <a:r>
              <a:rPr lang="en-US" sz="2800" b="1" i="1" dirty="0">
                <a:latin typeface="Times New Roman" panose="02020603050405020304" pitchFamily="18" charset="0"/>
                <a:cs typeface="Times New Roman" panose="02020603050405020304" pitchFamily="18" charset="0"/>
              </a:rPr>
              <a:t>Strategy 1: </a:t>
            </a:r>
            <a:r>
              <a:rPr lang="en-US" sz="2800" dirty="0">
                <a:latin typeface="Times New Roman" panose="02020603050405020304" pitchFamily="18" charset="0"/>
                <a:cs typeface="Times New Roman" panose="02020603050405020304" pitchFamily="18" charset="0"/>
              </a:rPr>
              <a:t>Prepare students in the early years of the dental school curriculum to acquire a deep appreciation for the needs of vulnerable populations that they use later in clinical </a:t>
            </a:r>
            <a:r>
              <a:rPr lang="en-US" sz="2800" dirty="0" smtClean="0">
                <a:latin typeface="Times New Roman" panose="02020603050405020304" pitchFamily="18" charset="0"/>
                <a:cs typeface="Times New Roman" panose="02020603050405020304" pitchFamily="18" charset="0"/>
              </a:rPr>
              <a:t>rotations</a:t>
            </a:r>
            <a:endParaRPr lang="en-US" sz="2800" dirty="0">
              <a:latin typeface="Times New Roman" panose="02020603050405020304" pitchFamily="18" charset="0"/>
              <a:cs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2</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Provide students the opportunity to deliver a minimum requirement of 75 hours of direct patient care (full range of services/full mix of patients) at one of the RSDM extramural </a:t>
            </a:r>
            <a:r>
              <a:rPr lang="en-US" sz="2800" dirty="0" smtClean="0">
                <a:latin typeface="Times New Roman" panose="02020603050405020304" pitchFamily="18" charset="0"/>
                <a:cs typeface="Times New Roman" panose="02020603050405020304" pitchFamily="18" charset="0"/>
              </a:rPr>
              <a:t>clinics</a:t>
            </a:r>
            <a:endParaRPr lang="en-US" sz="2800" dirty="0">
              <a:latin typeface="Times New Roman" panose="02020603050405020304" pitchFamily="18" charset="0"/>
              <a:cs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3</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Collaborate with other universities to develop pre/post-rotation survey questions regarding knowledge, attitudes and behavior with respect to treating PLWH and other underserved </a:t>
            </a:r>
            <a:r>
              <a:rPr lang="en-US" sz="2800" dirty="0" smtClean="0">
                <a:latin typeface="Times New Roman" panose="02020603050405020304" pitchFamily="18" charset="0"/>
                <a:cs typeface="Times New Roman" panose="02020603050405020304" pitchFamily="18" charset="0"/>
              </a:rPr>
              <a:t>populations</a:t>
            </a:r>
            <a:endParaRPr lang="en-US" sz="2800"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U.S. Health Resources and Services Administration HIV/AIDS Bureau</a:t>
            </a:r>
          </a:p>
        </p:txBody>
      </p:sp>
    </p:spTree>
    <p:extLst>
      <p:ext uri="{BB962C8B-B14F-4D97-AF65-F5344CB8AC3E}">
        <p14:creationId xmlns:p14="http://schemas.microsoft.com/office/powerpoint/2010/main" val="1811257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sz="half" idx="10"/>
            <p:extLst>
              <p:ext uri="{D42A27DB-BD31-4B8C-83A1-F6EECF244321}">
                <p14:modId xmlns:p14="http://schemas.microsoft.com/office/powerpoint/2010/main" val="2685633418"/>
              </p:ext>
            </p:extLst>
          </p:nvPr>
        </p:nvGraphicFramePr>
        <p:xfrm>
          <a:off x="25152" y="191483"/>
          <a:ext cx="4123895" cy="5337254"/>
        </p:xfrm>
        <a:graphic>
          <a:graphicData uri="http://schemas.openxmlformats.org/presentationml/2006/ole">
            <mc:AlternateContent xmlns:mc="http://schemas.openxmlformats.org/markup-compatibility/2006">
              <mc:Choice xmlns:v="urn:schemas-microsoft-com:vml" Requires="v">
                <p:oleObj spid="_x0000_s8284" name="Acrobat Document" r:id="rId3" imgW="5829199" imgH="7543800" progId="Acrobat.Document.2015">
                  <p:embed/>
                </p:oleObj>
              </mc:Choice>
              <mc:Fallback>
                <p:oleObj name="Acrobat Document" r:id="rId3" imgW="5829199" imgH="7543800" progId="Acrobat.Document.2015">
                  <p:embed/>
                  <p:pic>
                    <p:nvPicPr>
                      <p:cNvPr id="0" name=""/>
                      <p:cNvPicPr/>
                      <p:nvPr/>
                    </p:nvPicPr>
                    <p:blipFill>
                      <a:blip r:embed="rId4"/>
                      <a:stretch>
                        <a:fillRect/>
                      </a:stretch>
                    </p:blipFill>
                    <p:spPr>
                      <a:xfrm>
                        <a:off x="25152" y="191483"/>
                        <a:ext cx="4123895" cy="533725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023571176"/>
              </p:ext>
            </p:extLst>
          </p:nvPr>
        </p:nvGraphicFramePr>
        <p:xfrm>
          <a:off x="3943972" y="191482"/>
          <a:ext cx="4186238" cy="5418138"/>
        </p:xfrm>
        <a:graphic>
          <a:graphicData uri="http://schemas.openxmlformats.org/presentationml/2006/ole">
            <mc:AlternateContent xmlns:mc="http://schemas.openxmlformats.org/markup-compatibility/2006">
              <mc:Choice xmlns:v="urn:schemas-microsoft-com:vml" Requires="v">
                <p:oleObj spid="_x0000_s8285" name="Acrobat Document" r:id="rId5" imgW="5829199" imgH="7543800" progId="Acrobat.Document.2015">
                  <p:embed/>
                </p:oleObj>
              </mc:Choice>
              <mc:Fallback>
                <p:oleObj name="Acrobat Document" r:id="rId5" imgW="5829199" imgH="7543800" progId="Acrobat.Document.2015">
                  <p:embed/>
                  <p:pic>
                    <p:nvPicPr>
                      <p:cNvPr id="0" name=""/>
                      <p:cNvPicPr/>
                      <p:nvPr/>
                    </p:nvPicPr>
                    <p:blipFill>
                      <a:blip r:embed="rId6"/>
                      <a:stretch>
                        <a:fillRect/>
                      </a:stretch>
                    </p:blipFill>
                    <p:spPr>
                      <a:xfrm>
                        <a:off x="3943972" y="191482"/>
                        <a:ext cx="4186238" cy="541813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625304337"/>
              </p:ext>
            </p:extLst>
          </p:nvPr>
        </p:nvGraphicFramePr>
        <p:xfrm>
          <a:off x="8055982" y="174548"/>
          <a:ext cx="4186238" cy="5418138"/>
        </p:xfrm>
        <a:graphic>
          <a:graphicData uri="http://schemas.openxmlformats.org/presentationml/2006/ole">
            <mc:AlternateContent xmlns:mc="http://schemas.openxmlformats.org/markup-compatibility/2006">
              <mc:Choice xmlns:v="urn:schemas-microsoft-com:vml" Requires="v">
                <p:oleObj spid="_x0000_s8286" name="Acrobat Document" r:id="rId7" imgW="5829199" imgH="7543800" progId="Acrobat.Document.2015">
                  <p:embed/>
                </p:oleObj>
              </mc:Choice>
              <mc:Fallback>
                <p:oleObj name="Acrobat Document" r:id="rId7" imgW="5829199" imgH="7543800" progId="Acrobat.Document.2015">
                  <p:embed/>
                  <p:pic>
                    <p:nvPicPr>
                      <p:cNvPr id="0" name=""/>
                      <p:cNvPicPr/>
                      <p:nvPr/>
                    </p:nvPicPr>
                    <p:blipFill>
                      <a:blip r:embed="rId8"/>
                      <a:stretch>
                        <a:fillRect/>
                      </a:stretch>
                    </p:blipFill>
                    <p:spPr>
                      <a:xfrm>
                        <a:off x="8055982" y="174548"/>
                        <a:ext cx="4186238" cy="5418138"/>
                      </a:xfrm>
                      <a:prstGeom prst="rect">
                        <a:avLst/>
                      </a:prstGeom>
                    </p:spPr>
                  </p:pic>
                </p:oleObj>
              </mc:Fallback>
            </mc:AlternateContent>
          </a:graphicData>
        </a:graphic>
      </p:graphicFrame>
    </p:spTree>
    <p:extLst>
      <p:ext uri="{BB962C8B-B14F-4D97-AF65-F5344CB8AC3E}">
        <p14:creationId xmlns:p14="http://schemas.microsoft.com/office/powerpoint/2010/main" val="5322606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noChangeAspect="1"/>
          </p:cNvGraphicFramePr>
          <p:nvPr>
            <p:ph sz="half" idx="10"/>
            <p:extLst>
              <p:ext uri="{D42A27DB-BD31-4B8C-83A1-F6EECF244321}">
                <p14:modId xmlns:p14="http://schemas.microsoft.com/office/powerpoint/2010/main" val="1123791241"/>
              </p:ext>
            </p:extLst>
          </p:nvPr>
        </p:nvGraphicFramePr>
        <p:xfrm>
          <a:off x="1388534" y="175338"/>
          <a:ext cx="4261616" cy="5515495"/>
        </p:xfrm>
        <a:graphic>
          <a:graphicData uri="http://schemas.openxmlformats.org/presentationml/2006/ole">
            <mc:AlternateContent xmlns:mc="http://schemas.openxmlformats.org/markup-compatibility/2006">
              <mc:Choice xmlns:v="urn:schemas-microsoft-com:vml" Requires="v">
                <p:oleObj spid="_x0000_s9278" name="Acrobat Document" r:id="rId3" imgW="5829199" imgH="7543800" progId="Acrobat.Document.2015">
                  <p:embed/>
                </p:oleObj>
              </mc:Choice>
              <mc:Fallback>
                <p:oleObj name="Acrobat Document" r:id="rId3" imgW="5829199" imgH="7543800" progId="Acrobat.Document.2015">
                  <p:embed/>
                  <p:pic>
                    <p:nvPicPr>
                      <p:cNvPr id="0" name=""/>
                      <p:cNvPicPr/>
                      <p:nvPr/>
                    </p:nvPicPr>
                    <p:blipFill>
                      <a:blip r:embed="rId4"/>
                      <a:stretch>
                        <a:fillRect/>
                      </a:stretch>
                    </p:blipFill>
                    <p:spPr>
                      <a:xfrm>
                        <a:off x="1388534" y="175338"/>
                        <a:ext cx="4261616" cy="5515495"/>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425816174"/>
              </p:ext>
            </p:extLst>
          </p:nvPr>
        </p:nvGraphicFramePr>
        <p:xfrm>
          <a:off x="6542873" y="175337"/>
          <a:ext cx="4261124" cy="5515061"/>
        </p:xfrm>
        <a:graphic>
          <a:graphicData uri="http://schemas.openxmlformats.org/presentationml/2006/ole">
            <mc:AlternateContent xmlns:mc="http://schemas.openxmlformats.org/markup-compatibility/2006">
              <mc:Choice xmlns:v="urn:schemas-microsoft-com:vml" Requires="v">
                <p:oleObj spid="_x0000_s9279" name="Acrobat Document" r:id="rId5" imgW="5829199" imgH="7543800" progId="Acrobat.Document.2015">
                  <p:embed/>
                </p:oleObj>
              </mc:Choice>
              <mc:Fallback>
                <p:oleObj name="Acrobat Document" r:id="rId5" imgW="5829199" imgH="7543800" progId="Acrobat.Document.2015">
                  <p:embed/>
                  <p:pic>
                    <p:nvPicPr>
                      <p:cNvPr id="0" name=""/>
                      <p:cNvPicPr/>
                      <p:nvPr/>
                    </p:nvPicPr>
                    <p:blipFill>
                      <a:blip r:embed="rId6"/>
                      <a:stretch>
                        <a:fillRect/>
                      </a:stretch>
                    </p:blipFill>
                    <p:spPr>
                      <a:xfrm>
                        <a:off x="6542873" y="175337"/>
                        <a:ext cx="4261124" cy="5515061"/>
                      </a:xfrm>
                      <a:prstGeom prst="rect">
                        <a:avLst/>
                      </a:prstGeom>
                    </p:spPr>
                  </p:pic>
                </p:oleObj>
              </mc:Fallback>
            </mc:AlternateContent>
          </a:graphicData>
        </a:graphic>
      </p:graphicFrame>
    </p:spTree>
    <p:extLst>
      <p:ext uri="{BB962C8B-B14F-4D97-AF65-F5344CB8AC3E}">
        <p14:creationId xmlns:p14="http://schemas.microsoft.com/office/powerpoint/2010/main" val="21336777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199" y="281052"/>
            <a:ext cx="10828284" cy="829193"/>
          </a:xfrm>
        </p:spPr>
        <p:txBody>
          <a:bodyPr>
            <a:noAutofit/>
          </a:bodyPr>
          <a:lstStyle/>
          <a:p>
            <a:r>
              <a:rPr lang="en-US" sz="4800" dirty="0">
                <a:latin typeface="Times New Roman" panose="02020603050405020304" pitchFamily="18" charset="0"/>
                <a:cs typeface="Times New Roman" panose="02020603050405020304" pitchFamily="18" charset="0"/>
              </a:rPr>
              <a:t>Observership for Undergraduates</a:t>
            </a:r>
          </a:p>
        </p:txBody>
      </p:sp>
      <p:sp>
        <p:nvSpPr>
          <p:cNvPr id="7171" name="Content Placeholder 2"/>
          <p:cNvSpPr>
            <a:spLocks noGrp="1"/>
          </p:cNvSpPr>
          <p:nvPr>
            <p:ph idx="1"/>
          </p:nvPr>
        </p:nvSpPr>
        <p:spPr/>
        <p:txBody>
          <a:bodyPr>
            <a:noAutofit/>
          </a:bodyPr>
          <a:lstStyle/>
          <a:p>
            <a:r>
              <a:rPr lang="en-GB" sz="2800" b="1" i="1" dirty="0">
                <a:latin typeface="Times New Roman" panose="02020603050405020304" pitchFamily="18" charset="0"/>
                <a:cs typeface="Times New Roman" panose="02020603050405020304" pitchFamily="18" charset="0"/>
              </a:rPr>
              <a:t>Strategy 1</a:t>
            </a:r>
            <a:r>
              <a:rPr lang="en-GB" sz="2800" dirty="0">
                <a:latin typeface="Times New Roman" panose="02020603050405020304" pitchFamily="18" charset="0"/>
                <a:cs typeface="Times New Roman" panose="02020603050405020304" pitchFamily="18" charset="0"/>
              </a:rPr>
              <a:t>: Provide a valuable opportunity for students to learn about the profession of dentistry</a:t>
            </a:r>
          </a:p>
          <a:p>
            <a:r>
              <a:rPr lang="en-GB" sz="2800" b="1" i="1" dirty="0">
                <a:latin typeface="Times New Roman" panose="02020603050405020304" pitchFamily="18" charset="0"/>
                <a:cs typeface="Times New Roman" panose="02020603050405020304" pitchFamily="18" charset="0"/>
              </a:rPr>
              <a:t>Strategy 2</a:t>
            </a:r>
            <a:r>
              <a:rPr lang="en-GB" sz="2800" dirty="0">
                <a:latin typeface="Times New Roman" panose="02020603050405020304" pitchFamily="18" charset="0"/>
                <a:cs typeface="Times New Roman" panose="02020603050405020304" pitchFamily="18" charset="0"/>
              </a:rPr>
              <a:t>: Deliver a program that increases the student’s understanding of the structure of the dental team and the latest dental technology used to provide care and treatment</a:t>
            </a:r>
            <a:endParaRPr lang="en-US" sz="2800" dirty="0">
              <a:latin typeface="Times New Roman" panose="02020603050405020304" pitchFamily="18" charset="0"/>
              <a:cs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3</a:t>
            </a:r>
            <a:r>
              <a:rPr lang="en-GB" sz="2800" dirty="0">
                <a:latin typeface="Times New Roman" panose="02020603050405020304" pitchFamily="18" charset="0"/>
                <a:cs typeface="Times New Roman" panose="02020603050405020304" pitchFamily="18" charset="0"/>
              </a:rPr>
              <a:t>: Strengthen the student’s knowledge about dental terminology and HIV/AIDS awareness</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7600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nvPr>
        </p:nvGraphicFramePr>
        <p:xfrm>
          <a:off x="1427586" y="80180"/>
          <a:ext cx="4321572" cy="5609192"/>
        </p:xfrm>
        <a:graphic>
          <a:graphicData uri="http://schemas.openxmlformats.org/presentationml/2006/ole">
            <mc:AlternateContent xmlns:mc="http://schemas.openxmlformats.org/markup-compatibility/2006">
              <mc:Choice xmlns:v="urn:schemas-microsoft-com:vml" Requires="v">
                <p:oleObj spid="_x0000_s7286" name="Acrobat Document" r:id="rId3" imgW="5114697" imgH="6638760" progId="Acrobat.Document.2015">
                  <p:embed/>
                </p:oleObj>
              </mc:Choice>
              <mc:Fallback>
                <p:oleObj name="Acrobat Document" r:id="rId3" imgW="5114697" imgH="6638760" progId="Acrobat.Document.2015">
                  <p:embed/>
                  <p:pic>
                    <p:nvPicPr>
                      <p:cNvPr id="2" name="Object 1"/>
                      <p:cNvPicPr/>
                      <p:nvPr/>
                    </p:nvPicPr>
                    <p:blipFill>
                      <a:blip r:embed="rId4"/>
                      <a:stretch>
                        <a:fillRect/>
                      </a:stretch>
                    </p:blipFill>
                    <p:spPr>
                      <a:xfrm>
                        <a:off x="1427586" y="80180"/>
                        <a:ext cx="4321572" cy="5609192"/>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6726621" y="80180"/>
          <a:ext cx="4319751" cy="5570207"/>
        </p:xfrm>
        <a:graphic>
          <a:graphicData uri="http://schemas.openxmlformats.org/presentationml/2006/ole">
            <mc:AlternateContent xmlns:mc="http://schemas.openxmlformats.org/markup-compatibility/2006">
              <mc:Choice xmlns:v="urn:schemas-microsoft-com:vml" Requires="v">
                <p:oleObj spid="_x0000_s7287" name="Acrobat Document" r:id="rId5" imgW="5067154" imgH="6534000" progId="Acrobat.Document.2015">
                  <p:embed/>
                </p:oleObj>
              </mc:Choice>
              <mc:Fallback>
                <p:oleObj name="Acrobat Document" r:id="rId5" imgW="5067154" imgH="6534000" progId="Acrobat.Document.2015">
                  <p:embed/>
                  <p:pic>
                    <p:nvPicPr>
                      <p:cNvPr id="7" name="Object 6"/>
                      <p:cNvPicPr/>
                      <p:nvPr/>
                    </p:nvPicPr>
                    <p:blipFill>
                      <a:blip r:embed="rId6"/>
                      <a:stretch>
                        <a:fillRect/>
                      </a:stretch>
                    </p:blipFill>
                    <p:spPr>
                      <a:xfrm>
                        <a:off x="6726621" y="80180"/>
                        <a:ext cx="4319751" cy="5570207"/>
                      </a:xfrm>
                      <a:prstGeom prst="rect">
                        <a:avLst/>
                      </a:prstGeom>
                    </p:spPr>
                  </p:pic>
                </p:oleObj>
              </mc:Fallback>
            </mc:AlternateContent>
          </a:graphicData>
        </a:graphic>
      </p:graphicFrame>
    </p:spTree>
    <p:extLst>
      <p:ext uri="{BB962C8B-B14F-4D97-AF65-F5344CB8AC3E}">
        <p14:creationId xmlns:p14="http://schemas.microsoft.com/office/powerpoint/2010/main" val="19967479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199" y="281052"/>
            <a:ext cx="10828284" cy="829193"/>
          </a:xfrm>
        </p:spPr>
        <p:txBody>
          <a:bodyPr>
            <a:noAutofit/>
          </a:bodyPr>
          <a:lstStyle/>
          <a:p>
            <a:r>
              <a:rPr lang="en-US" sz="4800" dirty="0">
                <a:latin typeface="Times New Roman" panose="02020603050405020304" pitchFamily="18" charset="0"/>
                <a:cs typeface="Times New Roman" panose="02020603050405020304" pitchFamily="18" charset="0"/>
              </a:rPr>
              <a:t>Community Health Worker Outreach</a:t>
            </a:r>
          </a:p>
        </p:txBody>
      </p:sp>
      <p:sp>
        <p:nvSpPr>
          <p:cNvPr id="7171" name="Content Placeholder 2"/>
          <p:cNvSpPr>
            <a:spLocks noGrp="1"/>
          </p:cNvSpPr>
          <p:nvPr>
            <p:ph idx="1"/>
          </p:nvPr>
        </p:nvSpPr>
        <p:spPr>
          <a:xfrm>
            <a:off x="838200" y="1331102"/>
            <a:ext cx="10515600" cy="4351338"/>
          </a:xfrm>
        </p:spPr>
        <p:txBody>
          <a:bodyPr>
            <a:noAutofit/>
          </a:bodyPr>
          <a:lstStyle/>
          <a:p>
            <a:r>
              <a:rPr lang="en-GB" sz="2800" b="1" i="1" dirty="0">
                <a:latin typeface="Times New Roman" panose="02020603050405020304" pitchFamily="18" charset="0"/>
                <a:cs typeface="Times New Roman" panose="02020603050405020304" pitchFamily="18" charset="0"/>
              </a:rPr>
              <a:t>Strategy 1</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Identify the role of the community health worker within a dental clinic </a:t>
            </a:r>
          </a:p>
          <a:p>
            <a:r>
              <a:rPr lang="en-GB" sz="2800" b="1" i="1" dirty="0">
                <a:latin typeface="Times New Roman" panose="02020603050405020304" pitchFamily="18" charset="0"/>
                <a:cs typeface="Times New Roman" panose="02020603050405020304" pitchFamily="18" charset="0"/>
              </a:rPr>
              <a:t>Strategy 2</a:t>
            </a:r>
            <a:r>
              <a:rPr lang="en-GB" sz="2800" dirty="0">
                <a:latin typeface="Times New Roman" panose="02020603050405020304" pitchFamily="18" charset="0"/>
                <a:cs typeface="Times New Roman" panose="02020603050405020304" pitchFamily="18" charset="0"/>
              </a:rPr>
              <a:t>: Develop processes and mechanisms to identify </a:t>
            </a:r>
            <a:r>
              <a:rPr lang="en-GB" sz="2800" dirty="0" smtClean="0">
                <a:latin typeface="Times New Roman" panose="02020603050405020304" pitchFamily="18" charset="0"/>
                <a:cs typeface="Times New Roman" panose="02020603050405020304" pitchFamily="18" charset="0"/>
              </a:rPr>
              <a:t>clients </a:t>
            </a:r>
            <a:r>
              <a:rPr lang="en-GB" sz="2800" dirty="0">
                <a:latin typeface="Times New Roman" panose="02020603050405020304" pitchFamily="18" charset="0"/>
                <a:cs typeface="Times New Roman" panose="02020603050405020304" pitchFamily="18" charset="0"/>
              </a:rPr>
              <a:t>lost to </a:t>
            </a:r>
            <a:r>
              <a:rPr lang="en-GB" sz="2800" dirty="0" smtClean="0">
                <a:latin typeface="Times New Roman" panose="02020603050405020304" pitchFamily="18" charset="0"/>
                <a:cs typeface="Times New Roman" panose="02020603050405020304" pitchFamily="18" charset="0"/>
              </a:rPr>
              <a:t>care</a:t>
            </a:r>
            <a:endParaRPr lang="en-GB" sz="2800" dirty="0">
              <a:latin typeface="Times New Roman" panose="02020603050405020304" pitchFamily="18" charset="0"/>
              <a:cs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3</a:t>
            </a:r>
            <a:r>
              <a:rPr lang="en-GB" sz="2800" dirty="0">
                <a:latin typeface="Times New Roman" panose="02020603050405020304" pitchFamily="18" charset="0"/>
                <a:cs typeface="Times New Roman" panose="02020603050405020304" pitchFamily="18" charset="0"/>
              </a:rPr>
              <a:t>: Organize a summit with stakeholders to identify procedures and processes to maximize the efficiency of the </a:t>
            </a:r>
            <a:r>
              <a:rPr lang="en-GB" sz="2800" dirty="0" smtClean="0">
                <a:latin typeface="Times New Roman" panose="02020603050405020304" pitchFamily="18" charset="0"/>
                <a:cs typeface="Times New Roman" panose="02020603050405020304" pitchFamily="18" charset="0"/>
              </a:rPr>
              <a:t>process</a:t>
            </a:r>
            <a:endParaRPr lang="en-GB" sz="2800" dirty="0">
              <a:latin typeface="Times New Roman" panose="02020603050405020304" pitchFamily="18" charset="0"/>
              <a:cs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4</a:t>
            </a:r>
            <a:r>
              <a:rPr lang="en-GB" sz="2800" dirty="0">
                <a:latin typeface="Times New Roman" panose="02020603050405020304" pitchFamily="18" charset="0"/>
                <a:cs typeface="Times New Roman" panose="02020603050405020304" pitchFamily="18" charset="0"/>
              </a:rPr>
              <a:t>:  Implement a clear system for tracking outcomes to monitor gains obtained through the community health worker’s </a:t>
            </a:r>
            <a:r>
              <a:rPr lang="en-GB" sz="2800" dirty="0" smtClean="0">
                <a:latin typeface="Times New Roman" panose="02020603050405020304" pitchFamily="18" charset="0"/>
                <a:cs typeface="Times New Roman" panose="02020603050405020304" pitchFamily="18" charset="0"/>
              </a:rPr>
              <a:t>efforts</a:t>
            </a:r>
            <a:endParaRPr lang="en-GB" sz="2800"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r>
              <a:rPr lang="en-GB" i="1" dirty="0">
                <a:latin typeface="Times New Roman" panose="02020603050405020304" pitchFamily="18" charset="0"/>
                <a:cs typeface="Times New Roman" panose="02020603050405020304" pitchFamily="18" charset="0"/>
              </a:rPr>
              <a:t>New Jersey Department of Health / </a:t>
            </a:r>
            <a:r>
              <a:rPr lang="en-GB" i="1" dirty="0" err="1" smtClean="0">
                <a:latin typeface="Times New Roman" panose="02020603050405020304" pitchFamily="18" charset="0"/>
                <a:cs typeface="Times New Roman" panose="02020603050405020304" pitchFamily="18" charset="0"/>
              </a:rPr>
              <a:t>AtlantiCare</a:t>
            </a:r>
            <a:r>
              <a:rPr lang="en-GB" i="1" dirty="0" smtClean="0">
                <a:latin typeface="Times New Roman" panose="02020603050405020304" pitchFamily="18" charset="0"/>
                <a:cs typeface="Times New Roman" panose="02020603050405020304" pitchFamily="18" charset="0"/>
              </a:rPr>
              <a:t> </a:t>
            </a:r>
            <a:r>
              <a:rPr lang="en-GB" i="1" dirty="0">
                <a:latin typeface="Times New Roman" panose="02020603050405020304" pitchFamily="18" charset="0"/>
                <a:cs typeface="Times New Roman" panose="02020603050405020304" pitchFamily="18" charset="0"/>
              </a:rPr>
              <a:t>Regional Medical Center</a:t>
            </a:r>
          </a:p>
        </p:txBody>
      </p:sp>
    </p:spTree>
    <p:extLst>
      <p:ext uri="{BB962C8B-B14F-4D97-AF65-F5344CB8AC3E}">
        <p14:creationId xmlns:p14="http://schemas.microsoft.com/office/powerpoint/2010/main" val="14996795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023438434"/>
              </p:ext>
            </p:extLst>
          </p:nvPr>
        </p:nvGraphicFramePr>
        <p:xfrm>
          <a:off x="2012283" y="109057"/>
          <a:ext cx="8186393" cy="5696319"/>
        </p:xfrm>
        <a:graphic>
          <a:graphicData uri="http://schemas.openxmlformats.org/presentationml/2006/ole">
            <mc:AlternateContent xmlns:mc="http://schemas.openxmlformats.org/markup-compatibility/2006">
              <mc:Choice xmlns:v="urn:schemas-microsoft-com:vml" Requires="v">
                <p:oleObj spid="_x0000_s10262" name="Acrobat Document" r:id="rId3" imgW="7076943" imgH="4924260" progId="Acrobat.Document.2015">
                  <p:embed/>
                </p:oleObj>
              </mc:Choice>
              <mc:Fallback>
                <p:oleObj name="Acrobat Document" r:id="rId3" imgW="7076943" imgH="4924260" progId="Acrobat.Document.2015">
                  <p:embed/>
                  <p:pic>
                    <p:nvPicPr>
                      <p:cNvPr id="0" name=""/>
                      <p:cNvPicPr/>
                      <p:nvPr/>
                    </p:nvPicPr>
                    <p:blipFill>
                      <a:blip r:embed="rId4"/>
                      <a:stretch>
                        <a:fillRect/>
                      </a:stretch>
                    </p:blipFill>
                    <p:spPr>
                      <a:xfrm>
                        <a:off x="2012283" y="109057"/>
                        <a:ext cx="8186393" cy="5696319"/>
                      </a:xfrm>
                      <a:prstGeom prst="rect">
                        <a:avLst/>
                      </a:prstGeom>
                    </p:spPr>
                  </p:pic>
                </p:oleObj>
              </mc:Fallback>
            </mc:AlternateContent>
          </a:graphicData>
        </a:graphic>
      </p:graphicFrame>
    </p:spTree>
    <p:extLst>
      <p:ext uri="{BB962C8B-B14F-4D97-AF65-F5344CB8AC3E}">
        <p14:creationId xmlns:p14="http://schemas.microsoft.com/office/powerpoint/2010/main" val="1111131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Learning Objectives</a:t>
            </a:r>
          </a:p>
        </p:txBody>
      </p:sp>
      <p:sp>
        <p:nvSpPr>
          <p:cNvPr id="6147" name="Content Placeholder 3"/>
          <p:cNvSpPr>
            <a:spLocks noGrp="1"/>
          </p:cNvSpPr>
          <p:nvPr>
            <p:ph sz="half" idx="10"/>
          </p:nvPr>
        </p:nvSpPr>
        <p:spPr/>
        <p:txBody>
          <a:bodyPr/>
          <a:lstStyle/>
          <a:p>
            <a:pPr marL="457200" lvl="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Identify the critical elements of a model that provides oral health care to people living with HIV/AIDS (PLWH) in the community</a:t>
            </a:r>
          </a:p>
          <a:p>
            <a:pPr marL="457200" lvl="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Examine the impact of collaboration, coordination, and communication on a dental program for PLWH </a:t>
            </a:r>
          </a:p>
          <a:p>
            <a:pPr marL="457200" lvl="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Recognize methods to improve the community based dental program in your organization</a:t>
            </a:r>
          </a:p>
          <a:p>
            <a:endParaRPr lang="en-US" sz="2800" dirty="0">
              <a:latin typeface="Palatino Linotype" panose="02040502050505030304" pitchFamily="18" charset="0"/>
            </a:endParaRPr>
          </a:p>
          <a:p>
            <a:pPr lvl="1"/>
            <a:endParaRPr lang="en-US" dirty="0">
              <a:latin typeface="Palatino Linotype" panose="02040502050505030304" pitchFamily="18" charset="0"/>
            </a:endParaRPr>
          </a:p>
          <a:p>
            <a:endParaRPr lang="en-US" sz="2600" dirty="0"/>
          </a:p>
        </p:txBody>
      </p:sp>
    </p:spTree>
    <p:extLst>
      <p:ext uri="{BB962C8B-B14F-4D97-AF65-F5344CB8AC3E}">
        <p14:creationId xmlns:p14="http://schemas.microsoft.com/office/powerpoint/2010/main" val="1121377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199" y="281052"/>
            <a:ext cx="10828284" cy="829193"/>
          </a:xfrm>
        </p:spPr>
        <p:txBody>
          <a:bodyPr>
            <a:noAutofit/>
          </a:bodyPr>
          <a:lstStyle/>
          <a:p>
            <a:r>
              <a:rPr lang="en-US" sz="4800" dirty="0">
                <a:latin typeface="Times New Roman" panose="02020603050405020304" pitchFamily="18" charset="0"/>
                <a:cs typeface="Times New Roman" panose="02020603050405020304" pitchFamily="18" charset="0"/>
              </a:rPr>
              <a:t>Trauma Informed Care Research</a:t>
            </a:r>
          </a:p>
        </p:txBody>
      </p:sp>
      <p:sp>
        <p:nvSpPr>
          <p:cNvPr id="7171" name="Content Placeholder 2"/>
          <p:cNvSpPr>
            <a:spLocks noGrp="1"/>
          </p:cNvSpPr>
          <p:nvPr>
            <p:ph idx="1"/>
          </p:nvPr>
        </p:nvSpPr>
        <p:spPr/>
        <p:txBody>
          <a:bodyPr>
            <a:noAutofit/>
          </a:bodyPr>
          <a:lstStyle/>
          <a:p>
            <a:r>
              <a:rPr lang="en-GB" sz="2800" b="1" i="1" dirty="0">
                <a:latin typeface="Times New Roman" panose="02020603050405020304" pitchFamily="18" charset="0"/>
                <a:cs typeface="Times New Roman" panose="02020603050405020304" pitchFamily="18" charset="0"/>
              </a:rPr>
              <a:t>Strategy </a:t>
            </a:r>
            <a:r>
              <a:rPr lang="en-GB" sz="2800" b="1" i="1" dirty="0" smtClean="0">
                <a:latin typeface="Times New Roman" panose="02020603050405020304" pitchFamily="18" charset="0"/>
                <a:cs typeface="Times New Roman" panose="02020603050405020304" pitchFamily="18" charset="0"/>
              </a:rPr>
              <a:t>1</a:t>
            </a:r>
            <a:r>
              <a:rPr lang="en-GB"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Determine the manner in which HIV-positive </a:t>
            </a:r>
            <a:r>
              <a:rPr lang="en-US" sz="2800" dirty="0" smtClean="0">
                <a:latin typeface="Times New Roman" panose="02020603050405020304" pitchFamily="18" charset="0"/>
                <a:cs typeface="Times New Roman" panose="02020603050405020304" pitchFamily="18" charset="0"/>
              </a:rPr>
              <a:t>clients </a:t>
            </a:r>
            <a:r>
              <a:rPr lang="en-US" sz="2800" dirty="0">
                <a:latin typeface="Times New Roman" panose="02020603050405020304" pitchFamily="18" charset="0"/>
                <a:cs typeface="Times New Roman" panose="02020603050405020304" pitchFamily="18" charset="0"/>
              </a:rPr>
              <a:t>want to be treated and educated about trauma informed care</a:t>
            </a:r>
          </a:p>
          <a:p>
            <a:r>
              <a:rPr lang="en-GB" sz="2800" b="1" i="1" dirty="0">
                <a:latin typeface="Times New Roman" panose="02020603050405020304" pitchFamily="18" charset="0"/>
                <a:cs typeface="Times New Roman" panose="02020603050405020304" pitchFamily="18" charset="0"/>
              </a:rPr>
              <a:t>Strategy 2</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Assess current dental practices for trauma informed dental care for HIV-positive </a:t>
            </a:r>
            <a:r>
              <a:rPr lang="en-US" sz="2800" dirty="0" smtClean="0">
                <a:latin typeface="Times New Roman" panose="02020603050405020304" pitchFamily="18" charset="0"/>
                <a:cs typeface="Times New Roman" panose="02020603050405020304" pitchFamily="18" charset="0"/>
              </a:rPr>
              <a:t>clients</a:t>
            </a:r>
            <a:endParaRPr lang="en-US" sz="2800"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Strategy 3</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Assess dental curriculum and determine dental </a:t>
            </a:r>
            <a:r>
              <a:rPr lang="en-US" sz="2800" dirty="0" smtClean="0">
                <a:latin typeface="Times New Roman" panose="02020603050405020304" pitchFamily="18" charset="0"/>
                <a:cs typeface="Times New Roman" panose="02020603050405020304" pitchFamily="18" charset="0"/>
              </a:rPr>
              <a:t>students’ attitudes </a:t>
            </a:r>
            <a:r>
              <a:rPr lang="en-US" sz="2800" dirty="0">
                <a:latin typeface="Times New Roman" panose="02020603050405020304" pitchFamily="18" charset="0"/>
                <a:cs typeface="Times New Roman" panose="02020603050405020304" pitchFamily="18" charset="0"/>
              </a:rPr>
              <a:t>regarding trauma informed dental care</a:t>
            </a:r>
          </a:p>
          <a:p>
            <a:r>
              <a:rPr lang="en-GB" sz="2800" b="1" i="1" dirty="0">
                <a:latin typeface="Times New Roman" panose="02020603050405020304" pitchFamily="18" charset="0"/>
                <a:cs typeface="Times New Roman" panose="02020603050405020304" pitchFamily="18" charset="0"/>
              </a:rPr>
              <a:t>Strategy 4: </a:t>
            </a:r>
            <a:r>
              <a:rPr lang="en-US" sz="2800" dirty="0">
                <a:latin typeface="Times New Roman" panose="02020603050405020304" pitchFamily="18" charset="0"/>
                <a:cs typeface="Times New Roman" panose="02020603050405020304" pitchFamily="18" charset="0"/>
              </a:rPr>
              <a:t>Identify opportunities to define best practices for the implementation of trauma informed dental care </a:t>
            </a:r>
          </a:p>
          <a:p>
            <a:endParaRPr lang="en-US" i="1"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Rutgers Edward J. </a:t>
            </a:r>
            <a:r>
              <a:rPr lang="en-US" i="1" dirty="0" err="1" smtClean="0">
                <a:latin typeface="Times New Roman" panose="02020603050405020304" pitchFamily="18" charset="0"/>
                <a:cs typeface="Times New Roman" panose="02020603050405020304" pitchFamily="18" charset="0"/>
              </a:rPr>
              <a:t>Bloustein</a:t>
            </a:r>
            <a:r>
              <a:rPr lang="en-US" i="1"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School of Planning and Public Policy</a:t>
            </a:r>
          </a:p>
          <a:p>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90760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406139" y="197963"/>
          <a:ext cx="11152696" cy="5483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p:cNvCxnSpPr/>
          <p:nvPr/>
        </p:nvCxnSpPr>
        <p:spPr>
          <a:xfrm flipH="1">
            <a:off x="5213018" y="1498862"/>
            <a:ext cx="3063711" cy="17439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14438" y="707008"/>
            <a:ext cx="2611612" cy="1569660"/>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Sustainable, </a:t>
            </a:r>
          </a:p>
          <a:p>
            <a:r>
              <a:rPr lang="en-US" sz="3200" b="1" dirty="0">
                <a:latin typeface="Times New Roman" panose="02020603050405020304" pitchFamily="18" charset="0"/>
                <a:cs typeface="Times New Roman" panose="02020603050405020304" pitchFamily="18" charset="0"/>
              </a:rPr>
              <a:t>Implemented </a:t>
            </a:r>
          </a:p>
          <a:p>
            <a:r>
              <a:rPr lang="en-US" sz="3200" b="1" dirty="0">
                <a:latin typeface="Times New Roman" panose="02020603050405020304" pitchFamily="18" charset="0"/>
                <a:cs typeface="Times New Roman" panose="02020603050405020304" pitchFamily="18" charset="0"/>
              </a:rPr>
              <a:t>Trauma Care</a:t>
            </a:r>
          </a:p>
        </p:txBody>
      </p:sp>
    </p:spTree>
    <p:extLst>
      <p:ext uri="{BB962C8B-B14F-4D97-AF65-F5344CB8AC3E}">
        <p14:creationId xmlns:p14="http://schemas.microsoft.com/office/powerpoint/2010/main" val="2210584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199" y="281052"/>
            <a:ext cx="10828284" cy="829193"/>
          </a:xfrm>
        </p:spPr>
        <p:txBody>
          <a:bodyPr>
            <a:noAutofit/>
          </a:bodyPr>
          <a:lstStyle/>
          <a:p>
            <a:r>
              <a:rPr lang="en-US" sz="4800" dirty="0">
                <a:latin typeface="Times New Roman" panose="02020603050405020304" pitchFamily="18" charset="0"/>
                <a:cs typeface="Times New Roman" panose="02020603050405020304" pitchFamily="18" charset="0"/>
              </a:rPr>
              <a:t>Sound Machine Research </a:t>
            </a:r>
          </a:p>
        </p:txBody>
      </p:sp>
      <p:sp>
        <p:nvSpPr>
          <p:cNvPr id="7171" name="Content Placeholder 2"/>
          <p:cNvSpPr>
            <a:spLocks noGrp="1"/>
          </p:cNvSpPr>
          <p:nvPr>
            <p:ph idx="1"/>
          </p:nvPr>
        </p:nvSpPr>
        <p:spPr/>
        <p:txBody>
          <a:bodyPr>
            <a:noAutofit/>
          </a:bodyPr>
          <a:lstStyle/>
          <a:p>
            <a:r>
              <a:rPr lang="en-GB" sz="2800" b="1" i="1" dirty="0">
                <a:latin typeface="Times New Roman" panose="02020603050405020304" pitchFamily="18" charset="0"/>
                <a:cs typeface="Times New Roman" panose="02020603050405020304" pitchFamily="18" charset="0"/>
              </a:rPr>
              <a:t>Strategy 1</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Identify opportunities to improve client’s privacy in the dental setting</a:t>
            </a:r>
          </a:p>
          <a:p>
            <a:r>
              <a:rPr lang="en-GB" sz="2800" b="1" i="1" dirty="0">
                <a:latin typeface="Times New Roman" panose="02020603050405020304" pitchFamily="18" charset="0"/>
                <a:cs typeface="Times New Roman" panose="02020603050405020304" pitchFamily="18" charset="0"/>
              </a:rPr>
              <a:t>Strategy 2</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Determine if </a:t>
            </a:r>
            <a:r>
              <a:rPr lang="en-US" sz="2800" dirty="0" smtClean="0">
                <a:latin typeface="Times New Roman" panose="02020603050405020304" pitchFamily="18" charset="0"/>
                <a:cs typeface="Times New Roman" panose="02020603050405020304" pitchFamily="18" charset="0"/>
              </a:rPr>
              <a:t>clients </a:t>
            </a:r>
            <a:r>
              <a:rPr lang="en-US" sz="2800" dirty="0">
                <a:latin typeface="Times New Roman" panose="02020603050405020304" pitchFamily="18" charset="0"/>
                <a:cs typeface="Times New Roman" panose="02020603050405020304" pitchFamily="18" charset="0"/>
              </a:rPr>
              <a:t>will perceive an increase in privacy and confidentiality when white noise/sound machines are used in the treatment room of the dental </a:t>
            </a:r>
            <a:r>
              <a:rPr lang="en-US" sz="2800" dirty="0" smtClean="0">
                <a:latin typeface="Times New Roman" panose="02020603050405020304" pitchFamily="18" charset="0"/>
                <a:cs typeface="Times New Roman" panose="02020603050405020304" pitchFamily="18" charset="0"/>
              </a:rPr>
              <a:t>office</a:t>
            </a:r>
            <a:endParaRPr lang="en-US" sz="2800"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Strategy 3</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Determine the effectiveness of the white noise/sound machines on </a:t>
            </a:r>
            <a:r>
              <a:rPr lang="en-US" sz="2800" dirty="0" smtClean="0">
                <a:latin typeface="Times New Roman" panose="02020603050405020304" pitchFamily="18" charset="0"/>
                <a:cs typeface="Times New Roman" panose="02020603050405020304" pitchFamily="18" charset="0"/>
              </a:rPr>
              <a:t>client </a:t>
            </a:r>
            <a:r>
              <a:rPr lang="en-US" sz="2800" dirty="0">
                <a:latin typeface="Times New Roman" panose="02020603050405020304" pitchFamily="18" charset="0"/>
                <a:cs typeface="Times New Roman" panose="02020603050405020304" pitchFamily="18" charset="0"/>
              </a:rPr>
              <a:t>perceptions of privacy and confidentiality in the dental </a:t>
            </a:r>
            <a:r>
              <a:rPr lang="en-US" sz="2800" dirty="0" smtClean="0">
                <a:latin typeface="Times New Roman" panose="02020603050405020304" pitchFamily="18" charset="0"/>
                <a:cs typeface="Times New Roman" panose="02020603050405020304" pitchFamily="18" charset="0"/>
              </a:rPr>
              <a:t>office</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Marpac</a:t>
            </a:r>
          </a:p>
          <a:p>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941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2067" y="127590"/>
            <a:ext cx="7556205" cy="5667154"/>
          </a:xfrm>
          <a:prstGeom prst="rect">
            <a:avLst/>
          </a:prstGeom>
        </p:spPr>
      </p:pic>
    </p:spTree>
    <p:extLst>
      <p:ext uri="{BB962C8B-B14F-4D97-AF65-F5344CB8AC3E}">
        <p14:creationId xmlns:p14="http://schemas.microsoft.com/office/powerpoint/2010/main" val="33976404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199" y="281052"/>
            <a:ext cx="10828284" cy="829193"/>
          </a:xfrm>
        </p:spPr>
        <p:txBody>
          <a:bodyPr>
            <a:noAutofit/>
          </a:bodyPr>
          <a:lstStyle/>
          <a:p>
            <a:r>
              <a:rPr lang="en-US" sz="4800" dirty="0">
                <a:latin typeface="Times New Roman" panose="02020603050405020304" pitchFamily="18" charset="0"/>
                <a:cs typeface="Times New Roman" panose="02020603050405020304" pitchFamily="18" charset="0"/>
              </a:rPr>
              <a:t>Patient Satisfaction Survey</a:t>
            </a:r>
          </a:p>
        </p:txBody>
      </p:sp>
      <p:sp>
        <p:nvSpPr>
          <p:cNvPr id="7171" name="Content Placeholder 2"/>
          <p:cNvSpPr>
            <a:spLocks noGrp="1"/>
          </p:cNvSpPr>
          <p:nvPr>
            <p:ph idx="1"/>
          </p:nvPr>
        </p:nvSpPr>
        <p:spPr/>
        <p:txBody>
          <a:bodyPr>
            <a:noAutofit/>
          </a:bodyPr>
          <a:lstStyle/>
          <a:p>
            <a:r>
              <a:rPr lang="en-GB" sz="2800" b="1" i="1" dirty="0">
                <a:latin typeface="Times New Roman" panose="02020603050405020304" pitchFamily="18" charset="0"/>
                <a:cs typeface="Times New Roman" panose="02020603050405020304" pitchFamily="18" charset="0"/>
              </a:rPr>
              <a:t>Strategy 1</a:t>
            </a:r>
            <a:r>
              <a:rPr lang="en-GB" sz="2800" dirty="0">
                <a:latin typeface="Times New Roman" panose="02020603050405020304" pitchFamily="18" charset="0"/>
                <a:cs typeface="Times New Roman" panose="02020603050405020304" pitchFamily="18" charset="0"/>
              </a:rPr>
              <a:t>: Provide </a:t>
            </a:r>
            <a:r>
              <a:rPr lang="en-US" sz="2800" dirty="0">
                <a:latin typeface="Times New Roman" panose="02020603050405020304" pitchFamily="18" charset="0"/>
                <a:cs typeface="Times New Roman" panose="02020603050405020304" pitchFamily="18" charset="0"/>
              </a:rPr>
              <a:t>the RSDM with information and insight about the services provided from the client’s </a:t>
            </a:r>
            <a:r>
              <a:rPr lang="en-US" sz="2800" dirty="0" smtClean="0">
                <a:latin typeface="Times New Roman" panose="02020603050405020304" pitchFamily="18" charset="0"/>
                <a:cs typeface="Times New Roman" panose="02020603050405020304" pitchFamily="18" charset="0"/>
              </a:rPr>
              <a:t>viewpoint</a:t>
            </a:r>
            <a:endParaRPr lang="en-US" sz="2800" dirty="0">
              <a:latin typeface="Times New Roman" panose="02020603050405020304" pitchFamily="18" charset="0"/>
              <a:cs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2</a:t>
            </a:r>
            <a:r>
              <a:rPr lang="en-GB" sz="2800" dirty="0">
                <a:latin typeface="Times New Roman" panose="02020603050405020304" pitchFamily="18" charset="0"/>
                <a:cs typeface="Times New Roman" panose="02020603050405020304" pitchFamily="18" charset="0"/>
              </a:rPr>
              <a:t>: Identify a survey </a:t>
            </a:r>
            <a:r>
              <a:rPr lang="en-US" sz="2800" dirty="0">
                <a:latin typeface="Times New Roman" panose="02020603050405020304" pitchFamily="18" charset="0"/>
                <a:cs typeface="Times New Roman" panose="02020603050405020304" pitchFamily="18" charset="0"/>
              </a:rPr>
              <a:t>that asks the “</a:t>
            </a:r>
            <a:r>
              <a:rPr lang="en-US" sz="2800" dirty="0" smtClean="0">
                <a:latin typeface="Times New Roman" panose="02020603050405020304" pitchFamily="18" charset="0"/>
                <a:cs typeface="Times New Roman" panose="02020603050405020304" pitchFamily="18" charset="0"/>
              </a:rPr>
              <a:t>right” </a:t>
            </a:r>
            <a:r>
              <a:rPr lang="en-US" sz="2800" dirty="0">
                <a:latin typeface="Times New Roman" panose="02020603050405020304" pitchFamily="18" charset="0"/>
                <a:cs typeface="Times New Roman" panose="02020603050405020304" pitchFamily="18" charset="0"/>
              </a:rPr>
              <a:t>questions </a:t>
            </a:r>
          </a:p>
          <a:p>
            <a:r>
              <a:rPr lang="en-US" sz="2800" b="1" i="1" dirty="0">
                <a:latin typeface="Times New Roman" panose="02020603050405020304" pitchFamily="18" charset="0"/>
                <a:cs typeface="Times New Roman" panose="02020603050405020304" pitchFamily="18" charset="0"/>
              </a:rPr>
              <a:t>Strategy 3</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Determine the sample size per the sample proportion, margin of error, and required confidence </a:t>
            </a:r>
            <a:r>
              <a:rPr lang="en-US" sz="2800" dirty="0" smtClean="0">
                <a:latin typeface="Times New Roman" panose="02020603050405020304" pitchFamily="18" charset="0"/>
                <a:cs typeface="Times New Roman" panose="02020603050405020304" pitchFamily="18" charset="0"/>
              </a:rPr>
              <a:t>level</a:t>
            </a:r>
            <a:endParaRPr lang="en-US" sz="2800"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Strategy 4</a:t>
            </a:r>
            <a:r>
              <a:rPr lang="en-US" sz="2800" dirty="0">
                <a:latin typeface="Times New Roman" panose="02020603050405020304" pitchFamily="18" charset="0"/>
                <a:cs typeface="Times New Roman" panose="02020603050405020304" pitchFamily="18" charset="0"/>
              </a:rPr>
              <a:t>: Analyze data in a simple descriptive </a:t>
            </a:r>
            <a:r>
              <a:rPr lang="en-US" sz="2800" dirty="0" smtClean="0">
                <a:latin typeface="Times New Roman" panose="02020603050405020304" pitchFamily="18" charset="0"/>
                <a:cs typeface="Times New Roman" panose="02020603050405020304" pitchFamily="18" charset="0"/>
              </a:rPr>
              <a:t>format</a:t>
            </a:r>
            <a:endParaRPr lang="en-US" sz="2800" dirty="0">
              <a:latin typeface="Times New Roman" panose="02020603050405020304" pitchFamily="18" charset="0"/>
              <a:cs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5</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Respond to specific consumer needs and address those needs that are not met by the program style and/or model design </a:t>
            </a:r>
          </a:p>
          <a:p>
            <a:endParaRPr lang="en-US" sz="1400"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Bureau of Primary Health Care</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67870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noChangeAspect="1"/>
          </p:cNvGraphicFramePr>
          <p:nvPr>
            <p:ph sz="half" idx="10"/>
            <p:extLst>
              <p:ext uri="{D42A27DB-BD31-4B8C-83A1-F6EECF244321}">
                <p14:modId xmlns:p14="http://schemas.microsoft.com/office/powerpoint/2010/main" val="4139560879"/>
              </p:ext>
            </p:extLst>
          </p:nvPr>
        </p:nvGraphicFramePr>
        <p:xfrm>
          <a:off x="999195" y="129093"/>
          <a:ext cx="4605545" cy="5664942"/>
        </p:xfrm>
        <a:graphic>
          <a:graphicData uri="http://schemas.openxmlformats.org/presentationml/2006/ole">
            <mc:AlternateContent xmlns:mc="http://schemas.openxmlformats.org/markup-compatibility/2006">
              <mc:Choice xmlns:v="urn:schemas-microsoft-com:vml" Requires="v">
                <p:oleObj spid="_x0000_s1210" name="Acrobat Document" r:id="rId3" imgW="5505309" imgH="6772140" progId="Acrobat.Document.2015">
                  <p:embed/>
                </p:oleObj>
              </mc:Choice>
              <mc:Fallback>
                <p:oleObj name="Acrobat Document" r:id="rId3" imgW="5505309" imgH="6772140" progId="Acrobat.Document.2015">
                  <p:embed/>
                  <p:pic>
                    <p:nvPicPr>
                      <p:cNvPr id="0" name=""/>
                      <p:cNvPicPr/>
                      <p:nvPr/>
                    </p:nvPicPr>
                    <p:blipFill>
                      <a:blip r:embed="rId4"/>
                      <a:stretch>
                        <a:fillRect/>
                      </a:stretch>
                    </p:blipFill>
                    <p:spPr>
                      <a:xfrm>
                        <a:off x="999195" y="129093"/>
                        <a:ext cx="4605545" cy="566494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55479031"/>
              </p:ext>
            </p:extLst>
          </p:nvPr>
        </p:nvGraphicFramePr>
        <p:xfrm>
          <a:off x="6884894" y="505609"/>
          <a:ext cx="4526302" cy="5121868"/>
        </p:xfrm>
        <a:graphic>
          <a:graphicData uri="http://schemas.openxmlformats.org/presentationml/2006/ole">
            <mc:AlternateContent xmlns:mc="http://schemas.openxmlformats.org/markup-compatibility/2006">
              <mc:Choice xmlns:v="urn:schemas-microsoft-com:vml" Requires="v">
                <p:oleObj spid="_x0000_s1211" name="Acrobat Document" r:id="rId5" imgW="5429132" imgH="6143580" progId="Acrobat.Document.2015">
                  <p:embed/>
                </p:oleObj>
              </mc:Choice>
              <mc:Fallback>
                <p:oleObj name="Acrobat Document" r:id="rId5" imgW="5429132" imgH="6143580" progId="Acrobat.Document.2015">
                  <p:embed/>
                  <p:pic>
                    <p:nvPicPr>
                      <p:cNvPr id="0" name=""/>
                      <p:cNvPicPr/>
                      <p:nvPr/>
                    </p:nvPicPr>
                    <p:blipFill>
                      <a:blip r:embed="rId6"/>
                      <a:stretch>
                        <a:fillRect/>
                      </a:stretch>
                    </p:blipFill>
                    <p:spPr>
                      <a:xfrm>
                        <a:off x="6884894" y="505609"/>
                        <a:ext cx="4526302" cy="5121868"/>
                      </a:xfrm>
                      <a:prstGeom prst="rect">
                        <a:avLst/>
                      </a:prstGeom>
                    </p:spPr>
                  </p:pic>
                </p:oleObj>
              </mc:Fallback>
            </mc:AlternateContent>
          </a:graphicData>
        </a:graphic>
      </p:graphicFrame>
    </p:spTree>
    <p:extLst>
      <p:ext uri="{BB962C8B-B14F-4D97-AF65-F5344CB8AC3E}">
        <p14:creationId xmlns:p14="http://schemas.microsoft.com/office/powerpoint/2010/main" val="995218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38199" y="281052"/>
            <a:ext cx="10828284" cy="829193"/>
          </a:xfrm>
        </p:spPr>
        <p:txBody>
          <a:bodyPr>
            <a:noAutofit/>
          </a:bodyPr>
          <a:lstStyle/>
          <a:p>
            <a:r>
              <a:rPr lang="en-US" sz="4800" dirty="0">
                <a:latin typeface="Times New Roman" panose="02020603050405020304" pitchFamily="18" charset="0"/>
                <a:cs typeface="Times New Roman" panose="02020603050405020304" pitchFamily="18" charset="0"/>
              </a:rPr>
              <a:t>Oral Health Performance Measures</a:t>
            </a:r>
          </a:p>
        </p:txBody>
      </p:sp>
      <p:sp>
        <p:nvSpPr>
          <p:cNvPr id="7171" name="Content Placeholder 2"/>
          <p:cNvSpPr>
            <a:spLocks noGrp="1"/>
          </p:cNvSpPr>
          <p:nvPr>
            <p:ph idx="1"/>
          </p:nvPr>
        </p:nvSpPr>
        <p:spPr/>
        <p:txBody>
          <a:bodyPr>
            <a:noAutofit/>
          </a:bodyPr>
          <a:lstStyle/>
          <a:p>
            <a:r>
              <a:rPr lang="en-GB" sz="2800" b="1" i="1" dirty="0">
                <a:latin typeface="Times New Roman" panose="02020603050405020304" pitchFamily="18" charset="0"/>
                <a:cs typeface="Times New Roman" panose="02020603050405020304" pitchFamily="18" charset="0"/>
              </a:rPr>
              <a:t>Strategy 1</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Improve access to quality health care and services</a:t>
            </a:r>
          </a:p>
          <a:p>
            <a:r>
              <a:rPr lang="en-GB" sz="2800" b="1" i="1" dirty="0">
                <a:latin typeface="Times New Roman" panose="02020603050405020304" pitchFamily="18" charset="0"/>
                <a:cs typeface="Times New Roman" panose="02020603050405020304" pitchFamily="18" charset="0"/>
              </a:rPr>
              <a:t>Strategy 2</a:t>
            </a:r>
            <a:r>
              <a:rPr lang="en-GB" sz="2800" dirty="0">
                <a:latin typeface="Times New Roman" panose="02020603050405020304" pitchFamily="18" charset="0"/>
                <a:cs typeface="Times New Roman" panose="02020603050405020304" pitchFamily="18" charset="0"/>
              </a:rPr>
              <a:t>: Identify </a:t>
            </a:r>
            <a:r>
              <a:rPr lang="en-US" sz="2800" dirty="0">
                <a:latin typeface="Times New Roman" panose="02020603050405020304" pitchFamily="18" charset="0"/>
                <a:cs typeface="Times New Roman" panose="02020603050405020304" pitchFamily="18" charset="0"/>
              </a:rPr>
              <a:t>patient record review items for each of the five HIV AIDS Bureau HIV performance measures oral health services</a:t>
            </a:r>
          </a:p>
          <a:p>
            <a:r>
              <a:rPr lang="en-US" sz="2800" b="1" i="1" dirty="0">
                <a:latin typeface="Times New Roman" panose="02020603050405020304" pitchFamily="18" charset="0"/>
                <a:cs typeface="Times New Roman" panose="02020603050405020304" pitchFamily="18" charset="0"/>
              </a:rPr>
              <a:t>Strategy 3</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Determine the sample size per the sample proportion, margin of error, and required confidence </a:t>
            </a:r>
            <a:r>
              <a:rPr lang="en-US" sz="2800" dirty="0" smtClean="0">
                <a:latin typeface="Times New Roman" panose="02020603050405020304" pitchFamily="18" charset="0"/>
                <a:cs typeface="Times New Roman" panose="02020603050405020304" pitchFamily="18" charset="0"/>
              </a:rPr>
              <a:t>level</a:t>
            </a:r>
            <a:endParaRPr lang="en-US" sz="2800" dirty="0">
              <a:latin typeface="Times New Roman" panose="02020603050405020304" pitchFamily="18" charset="0"/>
              <a:cs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Strategy 4</a:t>
            </a:r>
            <a:r>
              <a:rPr lang="en-US" sz="2800" dirty="0">
                <a:latin typeface="Times New Roman" panose="02020603050405020304" pitchFamily="18" charset="0"/>
                <a:cs typeface="Times New Roman" panose="02020603050405020304" pitchFamily="18" charset="0"/>
              </a:rPr>
              <a:t>: Organize the collection of data that is stored and accessed electronically</a:t>
            </a:r>
          </a:p>
          <a:p>
            <a:r>
              <a:rPr lang="en-GB" sz="2800" b="1" i="1" dirty="0">
                <a:latin typeface="Times New Roman" panose="02020603050405020304" pitchFamily="18" charset="0"/>
                <a:cs typeface="Times New Roman" panose="02020603050405020304" pitchFamily="18" charset="0"/>
              </a:rPr>
              <a:t>Strategy 5</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Develop an action plan to address improvements </a:t>
            </a:r>
            <a:r>
              <a:rPr lang="en-US" sz="2800" dirty="0" smtClean="0">
                <a:latin typeface="Times New Roman" panose="02020603050405020304" pitchFamily="18" charset="0"/>
                <a:cs typeface="Times New Roman" panose="02020603050405020304" pitchFamily="18" charset="0"/>
              </a:rPr>
              <a:t>required </a:t>
            </a:r>
            <a:endParaRPr lang="en-US" sz="28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Philadelphia AIDS Activities Coordinating Office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3199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543751"/>
            <a:ext cx="6531734" cy="5053968"/>
          </a:xfrm>
        </p:spPr>
        <p:txBody>
          <a:bodyPr>
            <a:normAutofit fontScale="92500" lnSpcReduction="10000"/>
          </a:bodyPr>
          <a:lstStyle/>
          <a:p>
            <a:pPr>
              <a:buFont typeface="Wingdings" panose="05000000000000000000" pitchFamily="2" charset="2"/>
              <a:buChar char="§"/>
            </a:pPr>
            <a:r>
              <a:rPr lang="en-US" sz="2800" b="1" dirty="0">
                <a:latin typeface="Times New Roman" panose="02020603050405020304" pitchFamily="18" charset="0"/>
                <a:cs typeface="Times New Roman" panose="02020603050405020304" pitchFamily="18" charset="0"/>
              </a:rPr>
              <a:t>New chart review entry</a:t>
            </a:r>
            <a:r>
              <a:rPr lang="en-US" sz="2800" dirty="0">
                <a:latin typeface="Times New Roman" panose="02020603050405020304" pitchFamily="18" charset="0"/>
                <a:cs typeface="Times New Roman" panose="02020603050405020304" pitchFamily="18" charset="0"/>
              </a:rPr>
              <a:t>:  “Oral Health Care Patient Review Form” where all data entry will be </a:t>
            </a:r>
            <a:r>
              <a:rPr lang="en-US" sz="2800" dirty="0" smtClean="0">
                <a:latin typeface="Times New Roman" panose="02020603050405020304" pitchFamily="18" charset="0"/>
                <a:cs typeface="Times New Roman" panose="02020603050405020304" pitchFamily="18" charset="0"/>
              </a:rPr>
              <a:t>completed</a:t>
            </a: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800" b="1" dirty="0">
                <a:latin typeface="Times New Roman" panose="02020603050405020304" pitchFamily="18" charset="0"/>
                <a:cs typeface="Times New Roman" panose="02020603050405020304" pitchFamily="18" charset="0"/>
              </a:rPr>
              <a:t>Search by patient</a:t>
            </a:r>
            <a:r>
              <a:rPr lang="en-US" sz="2800" dirty="0">
                <a:latin typeface="Times New Roman" panose="02020603050405020304" pitchFamily="18" charset="0"/>
                <a:cs typeface="Times New Roman" panose="02020603050405020304" pitchFamily="18" charset="0"/>
              </a:rPr>
              <a:t>:  search of records that have been entered either by using the dropdown or entering the patient </a:t>
            </a:r>
            <a:r>
              <a:rPr lang="en-US" sz="2800" dirty="0" smtClean="0">
                <a:latin typeface="Times New Roman" panose="02020603050405020304" pitchFamily="18" charset="0"/>
                <a:cs typeface="Times New Roman" panose="02020603050405020304" pitchFamily="18" charset="0"/>
              </a:rPr>
              <a:t>name</a:t>
            </a: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800" b="1" dirty="0">
                <a:latin typeface="Times New Roman" panose="02020603050405020304" pitchFamily="18" charset="0"/>
                <a:cs typeface="Times New Roman" panose="02020603050405020304" pitchFamily="18" charset="0"/>
              </a:rPr>
              <a:t>Reports</a:t>
            </a:r>
            <a:r>
              <a:rPr lang="en-US" sz="2800" dirty="0">
                <a:latin typeface="Times New Roman" panose="02020603050405020304" pitchFamily="18" charset="0"/>
                <a:cs typeface="Times New Roman" panose="02020603050405020304" pitchFamily="18" charset="0"/>
              </a:rPr>
              <a:t>: written account </a:t>
            </a:r>
            <a:r>
              <a:rPr lang="en-US" sz="2800" dirty="0" smtClean="0">
                <a:latin typeface="Times New Roman" panose="02020603050405020304" pitchFamily="18" charset="0"/>
                <a:cs typeface="Times New Roman" panose="02020603050405020304" pitchFamily="18" charset="0"/>
              </a:rPr>
              <a:t>of data </a:t>
            </a:r>
            <a:r>
              <a:rPr lang="en-US" sz="2800" dirty="0">
                <a:latin typeface="Times New Roman" panose="02020603050405020304" pitchFamily="18" charset="0"/>
                <a:cs typeface="Times New Roman" panose="02020603050405020304" pitchFamily="18" charset="0"/>
              </a:rPr>
              <a:t>entered ---  performance report, not in numerator report, and annual </a:t>
            </a:r>
            <a:r>
              <a:rPr lang="en-US" sz="2800" dirty="0" smtClean="0">
                <a:latin typeface="Times New Roman" panose="02020603050405020304" pitchFamily="18" charset="0"/>
                <a:cs typeface="Times New Roman" panose="02020603050405020304" pitchFamily="18" charset="0"/>
              </a:rPr>
              <a:t>report</a:t>
            </a: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800" b="1" dirty="0">
                <a:latin typeface="Times New Roman" panose="02020603050405020304" pitchFamily="18" charset="0"/>
                <a:ea typeface="Times New Roman" panose="02020603050405020304" pitchFamily="18" charset="0"/>
              </a:rPr>
              <a:t>Patients previously reviewed</a:t>
            </a:r>
            <a:r>
              <a:rPr lang="en-US" sz="2800" dirty="0">
                <a:latin typeface="Times New Roman" panose="02020603050405020304" pitchFamily="18" charset="0"/>
                <a:ea typeface="Times New Roman" panose="02020603050405020304" pitchFamily="18" charset="0"/>
              </a:rPr>
              <a:t>:  report of all patients (including dentist and chart number) who have already been entered into the database in order to avoid duplicate </a:t>
            </a:r>
            <a:r>
              <a:rPr lang="en-US" sz="2800" dirty="0" smtClean="0">
                <a:latin typeface="Times New Roman" panose="02020603050405020304" pitchFamily="18" charset="0"/>
                <a:ea typeface="Times New Roman" panose="02020603050405020304" pitchFamily="18" charset="0"/>
              </a:rPr>
              <a:t>reviews</a:t>
            </a:r>
            <a:endParaRPr lang="en-US" sz="28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800" dirty="0"/>
          </a:p>
        </p:txBody>
      </p:sp>
      <p:pic>
        <p:nvPicPr>
          <p:cNvPr id="7" name="Picture 4">
            <a:extLst>
              <a:ext uri="{FF2B5EF4-FFF2-40B4-BE49-F238E27FC236}">
                <a16:creationId xmlns:a16="http://schemas.microsoft.com/office/drawing/2014/main" xmlns="" id="{DEF01CC5-EE2D-4DB7-9375-8CF26EAD6F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17" y="987425"/>
            <a:ext cx="4424743" cy="296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0837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noChangeAspect="1"/>
          </p:cNvGraphicFramePr>
          <p:nvPr>
            <p:ph sz="half" idx="10"/>
            <p:extLst>
              <p:ext uri="{D42A27DB-BD31-4B8C-83A1-F6EECF244321}">
                <p14:modId xmlns:p14="http://schemas.microsoft.com/office/powerpoint/2010/main" val="1455052376"/>
              </p:ext>
            </p:extLst>
          </p:nvPr>
        </p:nvGraphicFramePr>
        <p:xfrm>
          <a:off x="3875424" y="169335"/>
          <a:ext cx="4480645" cy="5577417"/>
        </p:xfrm>
        <a:graphic>
          <a:graphicData uri="http://schemas.openxmlformats.org/presentationml/2006/ole">
            <mc:AlternateContent xmlns:mc="http://schemas.openxmlformats.org/markup-compatibility/2006">
              <mc:Choice xmlns:v="urn:schemas-microsoft-com:vml" Requires="v">
                <p:oleObj spid="_x0000_s11280" name="Acrobat Document" r:id="rId3" imgW="4905344" imgH="6105510" progId="Acrobat.Document.2015">
                  <p:embed/>
                </p:oleObj>
              </mc:Choice>
              <mc:Fallback>
                <p:oleObj name="Acrobat Document" r:id="rId3" imgW="4905344" imgH="6105510" progId="Acrobat.Document.2015">
                  <p:embed/>
                  <p:pic>
                    <p:nvPicPr>
                      <p:cNvPr id="0" name=""/>
                      <p:cNvPicPr/>
                      <p:nvPr/>
                    </p:nvPicPr>
                    <p:blipFill>
                      <a:blip r:embed="rId4"/>
                      <a:stretch>
                        <a:fillRect/>
                      </a:stretch>
                    </p:blipFill>
                    <p:spPr>
                      <a:xfrm>
                        <a:off x="3875424" y="169335"/>
                        <a:ext cx="4480645" cy="5577417"/>
                      </a:xfrm>
                      <a:prstGeom prst="rect">
                        <a:avLst/>
                      </a:prstGeom>
                    </p:spPr>
                  </p:pic>
                </p:oleObj>
              </mc:Fallback>
            </mc:AlternateContent>
          </a:graphicData>
        </a:graphic>
      </p:graphicFrame>
    </p:spTree>
    <p:extLst>
      <p:ext uri="{BB962C8B-B14F-4D97-AF65-F5344CB8AC3E}">
        <p14:creationId xmlns:p14="http://schemas.microsoft.com/office/powerpoint/2010/main" val="2884063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760F7A8-2852-4AD5-B84A-B078EF4B795F}"/>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Conclusion</a:t>
            </a:r>
          </a:p>
        </p:txBody>
      </p:sp>
      <p:sp>
        <p:nvSpPr>
          <p:cNvPr id="5" name="Content Placeholder 4">
            <a:extLst>
              <a:ext uri="{FF2B5EF4-FFF2-40B4-BE49-F238E27FC236}">
                <a16:creationId xmlns:a16="http://schemas.microsoft.com/office/drawing/2014/main" xmlns="" id="{82E0A0D8-353E-4223-9559-7C848497E9B8}"/>
              </a:ext>
            </a:extLst>
          </p:cNvPr>
          <p:cNvSpPr>
            <a:spLocks noGrp="1"/>
          </p:cNvSpPr>
          <p:nvPr>
            <p:ph sz="half" idx="10"/>
          </p:nvPr>
        </p:nvSpPr>
        <p:spPr/>
        <p:txBody>
          <a:bodyPr>
            <a:normAutofit/>
          </a:bodyPr>
          <a:lstStyle/>
          <a:p>
            <a:pPr marL="342900" indent="-342900">
              <a:spcBef>
                <a:spcPts val="0"/>
              </a:spcBef>
              <a:buFont typeface="Wingdings" panose="05000000000000000000" pitchFamily="2" charset="2"/>
              <a:buChar char=""/>
              <a:tabLst>
                <a:tab pos="274320" algn="l"/>
                <a:tab pos="1028700" algn="l"/>
                <a:tab pos="1200150" algn="l"/>
                <a:tab pos="1371600" algn="l"/>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Collaborate and coordinate between an accredited dental education program and community-based organizations and health care providers in the delivery of oral health services to individuals with HIV</a:t>
            </a:r>
          </a:p>
          <a:p>
            <a:pPr marL="342900" indent="-342900">
              <a:spcBef>
                <a:spcPts val="0"/>
              </a:spcBef>
              <a:buFont typeface="Wingdings" panose="05000000000000000000" pitchFamily="2" charset="2"/>
              <a:buChar char=""/>
              <a:tabLst>
                <a:tab pos="274320" algn="l"/>
                <a:tab pos="1028700" algn="l"/>
                <a:tab pos="1200150" algn="l"/>
                <a:tab pos="1371600" algn="l"/>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Increase access to comprehensive and culturally competent oral health services for individuals with HIV</a:t>
            </a:r>
          </a:p>
          <a:p>
            <a:pPr marL="342900" lvl="0" indent="-342900">
              <a:spcBef>
                <a:spcPts val="0"/>
              </a:spcBef>
              <a:buFont typeface="Wingdings" panose="05000000000000000000" pitchFamily="2" charset="2"/>
              <a:buChar char=""/>
              <a:tabLst>
                <a:tab pos="274320" algn="l"/>
                <a:tab pos="1028700" algn="l"/>
                <a:tab pos="1200150" algn="l"/>
                <a:tab pos="1371600" algn="l"/>
                <a:tab pos="45720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Provide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quality comprehensive care through predoctoral, postdoctoral, faculty practice and outreach programs to all means and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backgrounds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Bef>
                <a:spcPts val="0"/>
              </a:spcBef>
              <a:buFont typeface="Wingdings" panose="05000000000000000000" pitchFamily="2" charset="2"/>
              <a:buChar char=""/>
              <a:tabLst>
                <a:tab pos="274320" algn="l"/>
                <a:tab pos="1028700" algn="l"/>
                <a:tab pos="1200150" algn="l"/>
                <a:tab pos="1371600" algn="l"/>
                <a:tab pos="45720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Establish </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and manage clinical rotations for dental students within community-based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settings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553903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Community Based Dental Partnership</a:t>
            </a:r>
          </a:p>
        </p:txBody>
      </p:sp>
      <p:sp>
        <p:nvSpPr>
          <p:cNvPr id="6147" name="Content Placeholder 3"/>
          <p:cNvSpPr>
            <a:spLocks noGrp="1"/>
          </p:cNvSpPr>
          <p:nvPr>
            <p:ph sz="half" idx="10"/>
          </p:nvPr>
        </p:nvSpPr>
        <p:spPr/>
        <p:txBody>
          <a:bodyPr/>
          <a:lstStyle/>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Increase access to oral health care </a:t>
            </a:r>
            <a:r>
              <a:rPr lang="en-US" sz="2800" dirty="0" smtClean="0">
                <a:latin typeface="Times New Roman" panose="02020603050405020304" pitchFamily="18" charset="0"/>
                <a:cs typeface="Times New Roman" panose="02020603050405020304" pitchFamily="18" charset="0"/>
              </a:rPr>
              <a:t>for </a:t>
            </a:r>
            <a:r>
              <a:rPr lang="en-US" sz="2800" dirty="0">
                <a:latin typeface="Times New Roman" panose="02020603050405020304" pitchFamily="18" charset="0"/>
                <a:cs typeface="Times New Roman" panose="02020603050405020304" pitchFamily="18" charset="0"/>
              </a:rPr>
              <a:t>clients with HIV in areas that remain underserved, especially in communities without dental programs</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Increase the number of dental providers capable of managing the oral health needs of clients with HIV, through community based service-learning experiences </a:t>
            </a:r>
          </a:p>
          <a:p>
            <a:endParaRPr lang="en-US" sz="2800" dirty="0">
              <a:latin typeface="Palatino Linotype" panose="02040502050505030304" pitchFamily="18" charset="0"/>
            </a:endParaRPr>
          </a:p>
          <a:p>
            <a:pPr lvl="1"/>
            <a:endParaRPr lang="en-US" dirty="0">
              <a:latin typeface="Palatino Linotype" panose="02040502050505030304" pitchFamily="18" charset="0"/>
            </a:endParaRPr>
          </a:p>
          <a:p>
            <a:endParaRPr lang="en-US" sz="2600" dirty="0"/>
          </a:p>
        </p:txBody>
      </p:sp>
    </p:spTree>
    <p:extLst>
      <p:ext uri="{BB962C8B-B14F-4D97-AF65-F5344CB8AC3E}">
        <p14:creationId xmlns:p14="http://schemas.microsoft.com/office/powerpoint/2010/main" val="2892945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760F7A8-2852-4AD5-B84A-B078EF4B795F}"/>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Conclusion</a:t>
            </a:r>
          </a:p>
        </p:txBody>
      </p:sp>
      <p:sp>
        <p:nvSpPr>
          <p:cNvPr id="5" name="Content Placeholder 4">
            <a:extLst>
              <a:ext uri="{FF2B5EF4-FFF2-40B4-BE49-F238E27FC236}">
                <a16:creationId xmlns:a16="http://schemas.microsoft.com/office/drawing/2014/main" xmlns="" id="{82E0A0D8-353E-4223-9559-7C848497E9B8}"/>
              </a:ext>
            </a:extLst>
          </p:cNvPr>
          <p:cNvSpPr>
            <a:spLocks noGrp="1"/>
          </p:cNvSpPr>
          <p:nvPr>
            <p:ph sz="half" idx="10"/>
          </p:nvPr>
        </p:nvSpPr>
        <p:spPr/>
        <p:txBody>
          <a:bodyPr>
            <a:normAutofit/>
          </a:bodyPr>
          <a:lstStyle/>
          <a:p>
            <a:pPr marL="342900" lvl="0" indent="-342900" algn="just">
              <a:spcBef>
                <a:spcPts val="0"/>
              </a:spcBef>
              <a:buFont typeface="Wingdings" panose="05000000000000000000" pitchFamily="2" charset="2"/>
              <a:buChar char=""/>
              <a:tabLst>
                <a:tab pos="274320" algn="l"/>
                <a:tab pos="1028700" algn="l"/>
                <a:tab pos="1200150" algn="l"/>
                <a:tab pos="1371600" algn="l"/>
                <a:tab pos="457200" algn="l"/>
              </a:tabLst>
            </a:pP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Collect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manage, and report data that will access/describe the oral health service delivery and educational components of the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program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0"/>
              </a:spcBef>
              <a:buFont typeface="Wingdings" panose="05000000000000000000" pitchFamily="2" charset="2"/>
              <a:buChar char=""/>
              <a:tabLst>
                <a:tab pos="274320" algn="l"/>
                <a:tab pos="1028700" algn="l"/>
                <a:tab pos="1200150" algn="l"/>
                <a:tab pos="1371600" algn="l"/>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Ensure confidentiality and establish a system for control of HIV-positive client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records</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0"/>
              </a:spcBef>
              <a:buFont typeface="Wingdings" panose="05000000000000000000" pitchFamily="2" charset="2"/>
              <a:buChar char=""/>
              <a:tabLst>
                <a:tab pos="274320" algn="l"/>
                <a:tab pos="1028700" algn="l"/>
                <a:tab pos="1200150" algn="l"/>
                <a:tab pos="1371600" algn="l"/>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Involve consumers as partners in their own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care</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spcBef>
                <a:spcPts val="0"/>
              </a:spcBef>
              <a:buFont typeface="Wingdings" panose="05000000000000000000" pitchFamily="2" charset="2"/>
              <a:buChar char=""/>
              <a:tabLst>
                <a:tab pos="274320" algn="l"/>
                <a:tab pos="1028700" algn="l"/>
                <a:tab pos="1200150" algn="l"/>
                <a:tab pos="1371600" algn="l"/>
                <a:tab pos="457200" algn="l"/>
              </a:tabLs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Involve consumers in planning, implementing and evaluating the </a:t>
            </a:r>
            <a:r>
              <a:rPr lang="en-US" sz="2800" dirty="0" smtClean="0">
                <a:latin typeface="Times New Roman" panose="02020603050405020304" pitchFamily="18" charset="0"/>
                <a:ea typeface="Times New Roman" panose="02020603050405020304" pitchFamily="18" charset="0"/>
                <a:cs typeface="Times New Roman" panose="02020603050405020304" pitchFamily="18" charset="0"/>
              </a:rPr>
              <a:t>program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156452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B64E45D6-A6E7-4F77-A8E6-AD196A89F933}"/>
              </a:ext>
            </a:extLst>
          </p:cNvPr>
          <p:cNvGraphicFramePr>
            <a:graphicFrameLocks noGrp="1" noChangeAspect="1"/>
          </p:cNvGraphicFramePr>
          <p:nvPr>
            <p:ph sz="half" idx="10"/>
            <p:extLst>
              <p:ext uri="{D42A27DB-BD31-4B8C-83A1-F6EECF244321}">
                <p14:modId xmlns:p14="http://schemas.microsoft.com/office/powerpoint/2010/main" val="30483776"/>
              </p:ext>
            </p:extLst>
          </p:nvPr>
        </p:nvGraphicFramePr>
        <p:xfrm>
          <a:off x="4208639" y="60778"/>
          <a:ext cx="4118523" cy="5819517"/>
        </p:xfrm>
        <a:graphic>
          <a:graphicData uri="http://schemas.openxmlformats.org/presentationml/2006/ole">
            <mc:AlternateContent xmlns:mc="http://schemas.openxmlformats.org/markup-compatibility/2006">
              <mc:Choice xmlns:v="urn:schemas-microsoft-com:vml" Requires="v">
                <p:oleObj spid="_x0000_s6214" name="Acrobat Document" r:id="rId3" imgW="4914813" imgH="6943501" progId="AcroExch.Document.DC">
                  <p:embed/>
                </p:oleObj>
              </mc:Choice>
              <mc:Fallback>
                <p:oleObj name="Acrobat Document" r:id="rId3" imgW="4914813" imgH="6943501" progId="AcroExch.Document.DC">
                  <p:embed/>
                  <p:pic>
                    <p:nvPicPr>
                      <p:cNvPr id="0" name=""/>
                      <p:cNvPicPr/>
                      <p:nvPr/>
                    </p:nvPicPr>
                    <p:blipFill>
                      <a:blip r:embed="rId4"/>
                      <a:stretch>
                        <a:fillRect/>
                      </a:stretch>
                    </p:blipFill>
                    <p:spPr>
                      <a:xfrm>
                        <a:off x="4208639" y="60778"/>
                        <a:ext cx="4118523" cy="5819517"/>
                      </a:xfrm>
                      <a:prstGeom prst="rect">
                        <a:avLst/>
                      </a:prstGeom>
                    </p:spPr>
                  </p:pic>
                </p:oleObj>
              </mc:Fallback>
            </mc:AlternateContent>
          </a:graphicData>
        </a:graphic>
      </p:graphicFrame>
      <p:cxnSp>
        <p:nvCxnSpPr>
          <p:cNvPr id="3" name="Straight Arrow Connector 2"/>
          <p:cNvCxnSpPr/>
          <p:nvPr/>
        </p:nvCxnSpPr>
        <p:spPr>
          <a:xfrm>
            <a:off x="3481754" y="1485900"/>
            <a:ext cx="3587913" cy="1397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flipH="1">
            <a:off x="6803162" y="3404103"/>
            <a:ext cx="3028901" cy="9731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a:off x="6574562" y="4648200"/>
            <a:ext cx="3048000"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Straight Arrow Connector 6"/>
          <p:cNvCxnSpPr/>
          <p:nvPr/>
        </p:nvCxnSpPr>
        <p:spPr>
          <a:xfrm>
            <a:off x="2684639" y="3683002"/>
            <a:ext cx="2877961" cy="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1" name="Picture 10" descr="Sites 002"/>
          <p:cNvPicPr>
            <a:picLocks noGrp="1"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22760" y="4065006"/>
            <a:ext cx="2412553" cy="17812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xmlns:lc="http://schemas.openxmlformats.org/drawingml/2006/lockedCanvas" val="1"/>
            </a:ext>
          </a:extLst>
        </p:spPr>
      </p:pic>
      <p:pic>
        <p:nvPicPr>
          <p:cNvPr id="15" name="Picture 14" descr="http://www.umdnj.edu/fpcweb/portfolio/newark/images/dsextension.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40224" y="418114"/>
            <a:ext cx="2773575" cy="14826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204" name="Picture 60" descr="7ec7f29a-9bca-473b-a518-4cfedd617562@namprd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039" y="2508850"/>
            <a:ext cx="3004600" cy="179050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descr="019_17A"/>
          <p:cNvPicPr>
            <a:picLocks noGrp="1"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75885" y="1769533"/>
            <a:ext cx="2591660" cy="191346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49126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Community Oriented Dental Education</a:t>
            </a:r>
          </a:p>
        </p:txBody>
      </p:sp>
      <p:sp>
        <p:nvSpPr>
          <p:cNvPr id="6147" name="Content Placeholder 3"/>
          <p:cNvSpPr>
            <a:spLocks noGrp="1"/>
          </p:cNvSpPr>
          <p:nvPr>
            <p:ph sz="half" idx="10"/>
          </p:nvPr>
        </p:nvSpPr>
        <p:spPr/>
        <p:txBody>
          <a:bodyPr>
            <a:normAutofit/>
          </a:bodyPr>
          <a:lstStyle/>
          <a:p>
            <a:r>
              <a:rPr lang="en-US" sz="2800" dirty="0">
                <a:latin typeface="Times New Roman" panose="02020603050405020304" pitchFamily="18" charset="0"/>
                <a:cs typeface="Times New Roman" panose="02020603050405020304" pitchFamily="18" charset="0"/>
              </a:rPr>
              <a:t>There are two main purposes: (1) To educate the student to care for the </a:t>
            </a:r>
            <a:r>
              <a:rPr lang="en-US" sz="2800" dirty="0" smtClean="0">
                <a:latin typeface="Times New Roman" panose="02020603050405020304" pitchFamily="18" charset="0"/>
                <a:cs typeface="Times New Roman" panose="02020603050405020304" pitchFamily="18" charset="0"/>
              </a:rPr>
              <a:t>HIV-positive client in </a:t>
            </a:r>
            <a:r>
              <a:rPr lang="en-US" sz="2800" dirty="0">
                <a:latin typeface="Times New Roman" panose="02020603050405020304" pitchFamily="18" charset="0"/>
                <a:cs typeface="Times New Roman" panose="02020603050405020304" pitchFamily="18" charset="0"/>
              </a:rPr>
              <a:t>the clinical setting; and (2) To better understand the broader medical and social challenges for oral health care, along with greater cultural understanding of the oral health care needs of this </a:t>
            </a:r>
            <a:r>
              <a:rPr lang="en-US" sz="2800" dirty="0" smtClean="0">
                <a:latin typeface="Times New Roman" panose="02020603050405020304" pitchFamily="18" charset="0"/>
                <a:cs typeface="Times New Roman" panose="02020603050405020304" pitchFamily="18" charset="0"/>
              </a:rPr>
              <a:t>population.</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CODE Program: students spend the majority of their fourth year (30 hours per week) training at a community based site </a:t>
            </a:r>
          </a:p>
          <a:p>
            <a:pPr marL="457200" indent="-457200">
              <a:buFont typeface="Wingdings" panose="05000000000000000000" pitchFamily="2" charset="2"/>
              <a:buChar char="§"/>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CODE II Program: students spend two consecutive weeks (75 hours) in training at a community based site</a:t>
            </a:r>
            <a:endParaRPr lang="en-US" sz="2800" dirty="0">
              <a:latin typeface="Times New Roman" panose="02020603050405020304" pitchFamily="18" charset="0"/>
              <a:cs typeface="Times New Roman" panose="02020603050405020304" pitchFamily="18" charset="0"/>
            </a:endParaRPr>
          </a:p>
          <a:p>
            <a:endParaRPr lang="en-US" sz="2600" dirty="0"/>
          </a:p>
        </p:txBody>
      </p:sp>
    </p:spTree>
    <p:extLst>
      <p:ext uri="{BB962C8B-B14F-4D97-AF65-F5344CB8AC3E}">
        <p14:creationId xmlns:p14="http://schemas.microsoft.com/office/powerpoint/2010/main" val="29010397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Leader’s Guide to Innovation</a:t>
            </a:r>
          </a:p>
        </p:txBody>
      </p:sp>
      <p:sp>
        <p:nvSpPr>
          <p:cNvPr id="7171" name="Content Placeholder 2"/>
          <p:cNvSpPr>
            <a:spLocks noGrp="1"/>
          </p:cNvSpPr>
          <p:nvPr>
            <p:ph sz="half" idx="10"/>
          </p:nvPr>
        </p:nvSpPr>
        <p:spPr/>
        <p:txBody>
          <a:bodyPr>
            <a:noAutofit/>
          </a:bodyPr>
          <a:lstStyle/>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Visualize: Picture the ideal future, the “Should-Be” state</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Find Facts: Determine the “As-Is” state</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Find Ideas: Brainstorm and do “Green-Light Thinking” for ideas</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Find Solutions: Do “Red-Light </a:t>
            </a:r>
            <a:r>
              <a:rPr lang="en-US" sz="2800" dirty="0" smtClean="0">
                <a:latin typeface="Times New Roman" panose="02020603050405020304" pitchFamily="18" charset="0"/>
                <a:cs typeface="Times New Roman" panose="02020603050405020304" pitchFamily="18" charset="0"/>
              </a:rPr>
              <a:t>Thinking” </a:t>
            </a:r>
            <a:r>
              <a:rPr lang="en-US" sz="2800" dirty="0">
                <a:latin typeface="Times New Roman" panose="02020603050405020304" pitchFamily="18" charset="0"/>
                <a:cs typeface="Times New Roman" panose="02020603050405020304" pitchFamily="18" charset="0"/>
              </a:rPr>
              <a:t>to determine the best idea or approach</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Find Acceptance: Gain approval and support</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Implement: Put the accepted solutions into action</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Follow Up: Monitor the implementation</a:t>
            </a:r>
          </a:p>
          <a:p>
            <a:pPr marL="457200" indent="-45720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Evaluate: Identify and assess the end </a:t>
            </a:r>
            <a:r>
              <a:rPr lang="en-US" sz="2800" dirty="0" smtClean="0">
                <a:latin typeface="Times New Roman" panose="02020603050405020304" pitchFamily="18" charset="0"/>
                <a:cs typeface="Times New Roman" panose="02020603050405020304" pitchFamily="18" charset="0"/>
              </a:rPr>
              <a:t>result</a:t>
            </a:r>
          </a:p>
          <a:p>
            <a:r>
              <a:rPr lang="en-US" i="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9826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Best Practices</a:t>
            </a:r>
          </a:p>
        </p:txBody>
      </p:sp>
      <p:sp>
        <p:nvSpPr>
          <p:cNvPr id="6147" name="Content Placeholder 3"/>
          <p:cNvSpPr>
            <a:spLocks noGrp="1"/>
          </p:cNvSpPr>
          <p:nvPr>
            <p:ph sz="half" idx="10"/>
          </p:nvPr>
        </p:nvSpPr>
        <p:spPr/>
        <p:txBody>
          <a:bodyPr>
            <a:normAutofit/>
          </a:bodyPr>
          <a:lstStyle/>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Collaboration: </a:t>
            </a:r>
            <a:r>
              <a:rPr lang="en-US" sz="2800" dirty="0">
                <a:latin typeface="Times New Roman" panose="02020603050405020304" pitchFamily="18" charset="0"/>
                <a:cs typeface="Times New Roman" panose="02020603050405020304" pitchFamily="18" charset="0"/>
              </a:rPr>
              <a:t>The process of shared creation; collectively creating something new that could not have been created by the individual </a:t>
            </a:r>
            <a:r>
              <a:rPr lang="en-US" sz="2800" dirty="0" smtClean="0">
                <a:latin typeface="Times New Roman" panose="02020603050405020304" pitchFamily="18" charset="0"/>
                <a:cs typeface="Times New Roman" panose="02020603050405020304" pitchFamily="18" charset="0"/>
              </a:rPr>
              <a:t>users</a:t>
            </a: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Coordination: </a:t>
            </a:r>
            <a:r>
              <a:rPr lang="en-US" sz="2800" dirty="0">
                <a:latin typeface="Times New Roman" panose="02020603050405020304" pitchFamily="18" charset="0"/>
                <a:cs typeface="Times New Roman" panose="02020603050405020304" pitchFamily="18" charset="0"/>
              </a:rPr>
              <a:t>The actions of users directed by a coordinator to achieve a common </a:t>
            </a:r>
            <a:r>
              <a:rPr lang="en-US" sz="2800" dirty="0" smtClean="0">
                <a:latin typeface="Times New Roman" panose="02020603050405020304" pitchFamily="18" charset="0"/>
                <a:cs typeface="Times New Roman" panose="02020603050405020304" pitchFamily="18" charset="0"/>
              </a:rPr>
              <a:t>goal</a:t>
            </a: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en-US" sz="3200" dirty="0">
                <a:latin typeface="Times New Roman" panose="02020603050405020304" pitchFamily="18" charset="0"/>
                <a:cs typeface="Times New Roman" panose="02020603050405020304" pitchFamily="18" charset="0"/>
              </a:rPr>
              <a:t>Communication: </a:t>
            </a:r>
            <a:r>
              <a:rPr lang="en-US" sz="2800" dirty="0">
                <a:latin typeface="Times New Roman" panose="02020603050405020304" pitchFamily="18" charset="0"/>
                <a:cs typeface="Times New Roman" panose="02020603050405020304" pitchFamily="18" charset="0"/>
              </a:rPr>
              <a:t>The exchange of ideas and </a:t>
            </a:r>
            <a:r>
              <a:rPr lang="en-US" sz="2800" dirty="0" smtClean="0">
                <a:latin typeface="Times New Roman" panose="02020603050405020304" pitchFamily="18" charset="0"/>
                <a:cs typeface="Times New Roman" panose="02020603050405020304" pitchFamily="18" charset="0"/>
              </a:rPr>
              <a:t>information</a:t>
            </a:r>
            <a:endParaRPr lang="en-US" sz="2800" dirty="0">
              <a:latin typeface="Times New Roman" panose="02020603050405020304" pitchFamily="18" charset="0"/>
              <a:cs typeface="Times New Roman" panose="02020603050405020304" pitchFamily="18" charset="0"/>
            </a:endParaRPr>
          </a:p>
          <a:p>
            <a:endParaRPr lang="en-US" sz="2800" dirty="0">
              <a:latin typeface="Palatino Linotype" panose="02040502050505030304" pitchFamily="18" charset="0"/>
            </a:endParaRPr>
          </a:p>
          <a:p>
            <a:pPr lvl="1"/>
            <a:endParaRPr lang="en-US" dirty="0">
              <a:latin typeface="Palatino Linotype" panose="02040502050505030304" pitchFamily="18" charset="0"/>
            </a:endParaRPr>
          </a:p>
          <a:p>
            <a:endParaRPr lang="en-US" sz="2600" dirty="0"/>
          </a:p>
        </p:txBody>
      </p:sp>
      <p:graphicFrame>
        <p:nvGraphicFramePr>
          <p:cNvPr id="2" name="Diagram 1">
            <a:extLst>
              <a:ext uri="{FF2B5EF4-FFF2-40B4-BE49-F238E27FC236}">
                <a16:creationId xmlns:a16="http://schemas.microsoft.com/office/drawing/2014/main" xmlns="" id="{C354B5C1-4F5A-4FC0-B1F3-FE2090103080}"/>
              </a:ext>
            </a:extLst>
          </p:cNvPr>
          <p:cNvGraphicFramePr/>
          <p:nvPr>
            <p:extLst>
              <p:ext uri="{D42A27DB-BD31-4B8C-83A1-F6EECF244321}">
                <p14:modId xmlns:p14="http://schemas.microsoft.com/office/powerpoint/2010/main" val="2512500449"/>
              </p:ext>
            </p:extLst>
          </p:nvPr>
        </p:nvGraphicFramePr>
        <p:xfrm>
          <a:off x="636105" y="2305875"/>
          <a:ext cx="10853530" cy="5594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526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sz="4800" dirty="0">
                <a:latin typeface="Times New Roman" panose="02020603050405020304" pitchFamily="18" charset="0"/>
                <a:cs typeface="Times New Roman" panose="02020603050405020304" pitchFamily="18" charset="0"/>
              </a:rPr>
              <a:t>Case Management Referral</a:t>
            </a:r>
          </a:p>
        </p:txBody>
      </p:sp>
      <p:sp>
        <p:nvSpPr>
          <p:cNvPr id="7171" name="Content Placeholder 2"/>
          <p:cNvSpPr>
            <a:spLocks noGrp="1"/>
          </p:cNvSpPr>
          <p:nvPr>
            <p:ph sz="half" idx="10"/>
          </p:nvPr>
        </p:nvSpPr>
        <p:spPr/>
        <p:txBody>
          <a:bodyPr>
            <a:noAutofit/>
          </a:bodyPr>
          <a:lstStyle/>
          <a:p>
            <a:r>
              <a:rPr lang="en-GB" sz="2800" b="1" i="1" dirty="0">
                <a:latin typeface="Times New Roman" panose="02020603050405020304" pitchFamily="18" charset="0"/>
                <a:cs typeface="Times New Roman" panose="02020603050405020304" pitchFamily="18" charset="0"/>
              </a:rPr>
              <a:t>Strategy 1</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Educate case managers, providers and clients about the availability of oral health services offered by the </a:t>
            </a:r>
            <a:r>
              <a:rPr lang="en-US" sz="2800" dirty="0" smtClean="0">
                <a:latin typeface="Times New Roman" panose="02020603050405020304" pitchFamily="18" charset="0"/>
                <a:ea typeface="Times New Roman" panose="02020603050405020304" pitchFamily="18" charset="0"/>
              </a:rPr>
              <a:t>RSDM</a:t>
            </a:r>
            <a:endParaRPr lang="en-US" sz="2800" dirty="0">
              <a:latin typeface="Times New Roman" panose="02020603050405020304" pitchFamily="18" charset="0"/>
              <a:ea typeface="Times New Roman" panose="02020603050405020304" pitchFamily="18" charset="0"/>
            </a:endParaRPr>
          </a:p>
          <a:p>
            <a:r>
              <a:rPr lang="en-US" sz="2800" b="1" i="1" dirty="0">
                <a:latin typeface="Times New Roman" panose="02020603050405020304" pitchFamily="18" charset="0"/>
                <a:cs typeface="Times New Roman" panose="02020603050405020304" pitchFamily="18" charset="0"/>
              </a:rPr>
              <a:t>Strategy 2: </a:t>
            </a:r>
            <a:r>
              <a:rPr lang="en-US" sz="2800" dirty="0">
                <a:latin typeface="Times New Roman" panose="02020603050405020304" pitchFamily="18" charset="0"/>
                <a:ea typeface="Times New Roman" panose="02020603050405020304" pitchFamily="18" charset="0"/>
              </a:rPr>
              <a:t>Ensure confidentiality and maintain a system for control of HIV-positive client </a:t>
            </a:r>
            <a:r>
              <a:rPr lang="en-US" sz="2800" dirty="0" smtClean="0">
                <a:latin typeface="Times New Roman" panose="02020603050405020304" pitchFamily="18" charset="0"/>
                <a:ea typeface="Times New Roman" panose="02020603050405020304" pitchFamily="18" charset="0"/>
              </a:rPr>
              <a:t>records</a:t>
            </a:r>
            <a:endParaRPr lang="en-US" sz="2800" dirty="0">
              <a:latin typeface="Times New Roman" panose="02020603050405020304" pitchFamily="18" charset="0"/>
              <a:ea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3</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Make referrals for all eligible </a:t>
            </a:r>
            <a:r>
              <a:rPr lang="en-US" sz="2800" dirty="0" smtClean="0">
                <a:latin typeface="Times New Roman" panose="02020603050405020304" pitchFamily="18" charset="0"/>
                <a:ea typeface="Times New Roman" panose="02020603050405020304" pitchFamily="18" charset="0"/>
              </a:rPr>
              <a:t>clients </a:t>
            </a:r>
            <a:r>
              <a:rPr lang="en-US" sz="2800" dirty="0"/>
              <a:t> </a:t>
            </a:r>
          </a:p>
          <a:p>
            <a:r>
              <a:rPr lang="en-US" sz="2800" b="1" i="1" dirty="0" smtClean="0">
                <a:latin typeface="Times New Roman" panose="02020603050405020304" pitchFamily="18" charset="0"/>
                <a:cs typeface="Times New Roman" panose="02020603050405020304" pitchFamily="18" charset="0"/>
              </a:rPr>
              <a:t>Strategy </a:t>
            </a:r>
            <a:r>
              <a:rPr lang="en-GB" sz="2800" b="1" i="1" dirty="0" smtClean="0">
                <a:latin typeface="Times New Roman" panose="02020603050405020304" pitchFamily="18" charset="0"/>
                <a:cs typeface="Times New Roman" panose="02020603050405020304" pitchFamily="18" charset="0"/>
              </a:rPr>
              <a:t>4</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Track and monitor all </a:t>
            </a:r>
            <a:r>
              <a:rPr lang="en-US" sz="2800" dirty="0" smtClean="0">
                <a:latin typeface="Times New Roman" panose="02020603050405020304" pitchFamily="18" charset="0"/>
                <a:ea typeface="Times New Roman" panose="02020603050405020304" pitchFamily="18" charset="0"/>
              </a:rPr>
              <a:t>referrals</a:t>
            </a:r>
            <a:endParaRPr lang="en-US" sz="2800" dirty="0">
              <a:latin typeface="Times New Roman" panose="02020603050405020304" pitchFamily="18" charset="0"/>
              <a:ea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5</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Schedule dental </a:t>
            </a:r>
            <a:r>
              <a:rPr lang="en-US" sz="2800" dirty="0" smtClean="0">
                <a:latin typeface="Times New Roman" panose="02020603050405020304" pitchFamily="18" charset="0"/>
                <a:ea typeface="Times New Roman" panose="02020603050405020304" pitchFamily="18" charset="0"/>
              </a:rPr>
              <a:t>appointments</a:t>
            </a:r>
            <a:endParaRPr lang="en-US" sz="2800" dirty="0">
              <a:latin typeface="Times New Roman" panose="02020603050405020304" pitchFamily="18" charset="0"/>
              <a:ea typeface="Times New Roman" panose="02020603050405020304" pitchFamily="18" charset="0"/>
            </a:endParaRPr>
          </a:p>
          <a:p>
            <a:r>
              <a:rPr lang="en-GB" sz="2800" b="1" i="1" dirty="0">
                <a:latin typeface="Times New Roman" panose="02020603050405020304" pitchFamily="18" charset="0"/>
                <a:cs typeface="Times New Roman" panose="02020603050405020304" pitchFamily="18" charset="0"/>
              </a:rPr>
              <a:t>Strategy 6</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Facilitate transportation </a:t>
            </a:r>
            <a:endParaRPr lang="en-US" sz="2800" dirty="0" smtClean="0">
              <a:latin typeface="Times New Roman" panose="02020603050405020304" pitchFamily="18" charset="0"/>
              <a:ea typeface="Times New Roman" panose="02020603050405020304" pitchFamily="18" charset="0"/>
            </a:endParaRPr>
          </a:p>
          <a:p>
            <a:r>
              <a:rPr lang="en-GB" sz="2800" b="1" i="1" dirty="0" smtClean="0">
                <a:latin typeface="Times New Roman" panose="02020603050405020304" pitchFamily="18" charset="0"/>
                <a:cs typeface="Times New Roman" panose="02020603050405020304" pitchFamily="18" charset="0"/>
              </a:rPr>
              <a:t>Strategy </a:t>
            </a:r>
            <a:r>
              <a:rPr lang="en-GB" sz="2800" b="1" i="1" dirty="0">
                <a:latin typeface="Times New Roman" panose="02020603050405020304" pitchFamily="18" charset="0"/>
                <a:cs typeface="Times New Roman" panose="02020603050405020304" pitchFamily="18" charset="0"/>
              </a:rPr>
              <a:t>7</a:t>
            </a:r>
            <a:r>
              <a:rPr lang="en-GB"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Assist with recall and follow-up appointment for </a:t>
            </a:r>
            <a:r>
              <a:rPr lang="en-US" sz="2800" dirty="0" smtClean="0">
                <a:latin typeface="Times New Roman" panose="02020603050405020304" pitchFamily="18" charset="0"/>
                <a:ea typeface="Times New Roman" panose="02020603050405020304" pitchFamily="18" charset="0"/>
              </a:rPr>
              <a:t>clients</a:t>
            </a:r>
            <a:endParaRPr lang="en-US" sz="2800" dirty="0">
              <a:latin typeface="Times New Roman" panose="02020603050405020304" pitchFamily="18" charset="0"/>
              <a:ea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Access One, Inc.</a:t>
            </a:r>
          </a:p>
          <a:p>
            <a:pPr marL="457200" indent="-457200">
              <a:buFont typeface="Wingdings" panose="05000000000000000000" pitchFamily="2" charset="2"/>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0957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FA1483-4A22-4888-9FB2-688D6C1A5118}">
  <ds:schemaRefs>
    <ds:schemaRef ds:uri="http://schemas.microsoft.com/sharepoint/v3/contenttype/forms"/>
  </ds:schemaRefs>
</ds:datastoreItem>
</file>

<file path=customXml/itemProps3.xml><?xml version="1.0" encoding="utf-8"?>
<ds:datastoreItem xmlns:ds="http://schemas.openxmlformats.org/officeDocument/2006/customXml" ds:itemID="{257637BD-F6B8-4C8E-98AF-4410C437D562}">
  <ds:schemaRefs>
    <ds:schemaRef ds:uri="http://schemas.microsoft.com/office/2006/metadata/properties"/>
    <ds:schemaRef ds:uri="http://purl.org/dc/terms/"/>
    <ds:schemaRef ds:uri="http://www.w3.org/XML/1998/namespace"/>
    <ds:schemaRef ds:uri="http://purl.org/dc/dcmitype/"/>
    <ds:schemaRef ds:uri="http://purl.org/dc/elements/1.1/"/>
    <ds:schemaRef ds:uri="75e813ae-c565-40db-b37c-cfdb0e13b5d9"/>
    <ds:schemaRef ds:uri="http://schemas.microsoft.com/office/2006/documentManagement/types"/>
    <ds:schemaRef ds:uri="763191c0-b165-402f-a2d4-8ae261e3ae05"/>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1283</TotalTime>
  <Words>2022</Words>
  <Application>Microsoft Office PowerPoint</Application>
  <PresentationFormat>Widescreen</PresentationFormat>
  <Paragraphs>210</Paragraphs>
  <Slides>40</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Book Antiqua</vt:lpstr>
      <vt:lpstr>Calibri</vt:lpstr>
      <vt:lpstr>Palatino Linotype</vt:lpstr>
      <vt:lpstr>Times New Roman</vt:lpstr>
      <vt:lpstr>Wingdings</vt:lpstr>
      <vt:lpstr>Office Theme</vt:lpstr>
      <vt:lpstr>Acrobat Document</vt:lpstr>
      <vt:lpstr>PowerPoint Presentation</vt:lpstr>
      <vt:lpstr>Community Based Dental Partnership: Innovation Through Collaboration, Coordination, and Communication</vt:lpstr>
      <vt:lpstr>Learning Objectives</vt:lpstr>
      <vt:lpstr>Community Based Dental Partnership</vt:lpstr>
      <vt:lpstr>PowerPoint Presentation</vt:lpstr>
      <vt:lpstr>Community Oriented Dental Education</vt:lpstr>
      <vt:lpstr>Leader’s Guide to Innovation</vt:lpstr>
      <vt:lpstr>Best Practices</vt:lpstr>
      <vt:lpstr>Case Management Referral</vt:lpstr>
      <vt:lpstr>Atlantic County Seniors Program</vt:lpstr>
      <vt:lpstr>PowerPoint Presentation</vt:lpstr>
      <vt:lpstr> PACE Program of All-inclusive Care for the Elderly </vt:lpstr>
      <vt:lpstr> Participants receive all health care services from caring professionals. The service package includes:  </vt:lpstr>
      <vt:lpstr>Cosmetic Dentistry Program</vt:lpstr>
      <vt:lpstr>PowerPoint Presentation</vt:lpstr>
      <vt:lpstr>Recall Recovery Program</vt:lpstr>
      <vt:lpstr>PowerPoint Presentation</vt:lpstr>
      <vt:lpstr>Tobacco Prevention/Cessation Program</vt:lpstr>
      <vt:lpstr>PowerPoint Presentation</vt:lpstr>
      <vt:lpstr>PowerPoint Presentation</vt:lpstr>
      <vt:lpstr>NJ HIV Trauma Informed Care Project</vt:lpstr>
      <vt:lpstr>PowerPoint Presentation</vt:lpstr>
      <vt:lpstr>Service Learning Experience</vt:lpstr>
      <vt:lpstr>PowerPoint Presentation</vt:lpstr>
      <vt:lpstr>PowerPoint Presentation</vt:lpstr>
      <vt:lpstr>Observership for Undergraduates</vt:lpstr>
      <vt:lpstr>PowerPoint Presentation</vt:lpstr>
      <vt:lpstr>Community Health Worker Outreach</vt:lpstr>
      <vt:lpstr>PowerPoint Presentation</vt:lpstr>
      <vt:lpstr>Trauma Informed Care Research</vt:lpstr>
      <vt:lpstr>PowerPoint Presentation</vt:lpstr>
      <vt:lpstr>Sound Machine Research </vt:lpstr>
      <vt:lpstr>PowerPoint Presentation</vt:lpstr>
      <vt:lpstr>Patient Satisfaction Survey</vt:lpstr>
      <vt:lpstr>PowerPoint Presentation</vt:lpstr>
      <vt:lpstr>Oral Health Performance Measures</vt:lpstr>
      <vt:lpstr>PowerPoint Presentation</vt:lpstr>
      <vt:lpstr>PowerPoint Presentation</vt:lpstr>
      <vt:lpstr>Conclusion</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York, Jill</cp:lastModifiedBy>
  <cp:revision>126</cp:revision>
  <cp:lastPrinted>2018-10-08T20:24:42Z</cp:lastPrinted>
  <dcterms:created xsi:type="dcterms:W3CDTF">2018-09-04T17:07:24Z</dcterms:created>
  <dcterms:modified xsi:type="dcterms:W3CDTF">2018-10-12T16:37:48Z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