
<file path=[Content_Types].xml><?xml version="1.0" encoding="utf-8"?>
<Types xmlns="http://schemas.openxmlformats.org/package/2006/content-types">
  <Default Extension="xml" ContentType="application/xml"/>
  <Default Extension="jpg" ContentType="image/jpeg"/>
  <Default Extension="tiff" ContentType="image/tiff"/>
  <Default Extension="jpeg" ContentType="image/jpeg"/>
  <Default Extension="xlsx" ContentType="application/vnd.openxmlformats-officedocument.spreadsheetml.sheet"/>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Lst>
  <p:notesMasterIdLst>
    <p:notesMasterId r:id="rId86"/>
  </p:notesMasterIdLst>
  <p:sldIdLst>
    <p:sldId id="256" r:id="rId6"/>
    <p:sldId id="260" r:id="rId7"/>
    <p:sldId id="307" r:id="rId8"/>
    <p:sldId id="315" r:id="rId9"/>
    <p:sldId id="316" r:id="rId10"/>
    <p:sldId id="281" r:id="rId11"/>
    <p:sldId id="279" r:id="rId12"/>
    <p:sldId id="311" r:id="rId13"/>
    <p:sldId id="280" r:id="rId14"/>
    <p:sldId id="261" r:id="rId15"/>
    <p:sldId id="299" r:id="rId16"/>
    <p:sldId id="295" r:id="rId17"/>
    <p:sldId id="296" r:id="rId18"/>
    <p:sldId id="297" r:id="rId19"/>
    <p:sldId id="283" r:id="rId20"/>
    <p:sldId id="313" r:id="rId21"/>
    <p:sldId id="287" r:id="rId22"/>
    <p:sldId id="298" r:id="rId23"/>
    <p:sldId id="303" r:id="rId24"/>
    <p:sldId id="288" r:id="rId25"/>
    <p:sldId id="308" r:id="rId26"/>
    <p:sldId id="309" r:id="rId27"/>
    <p:sldId id="284" r:id="rId28"/>
    <p:sldId id="294" r:id="rId29"/>
    <p:sldId id="289" r:id="rId30"/>
    <p:sldId id="291" r:id="rId31"/>
    <p:sldId id="290" r:id="rId32"/>
    <p:sldId id="262" r:id="rId33"/>
    <p:sldId id="317" r:id="rId34"/>
    <p:sldId id="318" r:id="rId35"/>
    <p:sldId id="342" r:id="rId36"/>
    <p:sldId id="341" r:id="rId37"/>
    <p:sldId id="352" r:id="rId38"/>
    <p:sldId id="351" r:id="rId39"/>
    <p:sldId id="343" r:id="rId40"/>
    <p:sldId id="349" r:id="rId41"/>
    <p:sldId id="344" r:id="rId42"/>
    <p:sldId id="488" r:id="rId43"/>
    <p:sldId id="489" r:id="rId44"/>
    <p:sldId id="490" r:id="rId45"/>
    <p:sldId id="491" r:id="rId46"/>
    <p:sldId id="492" r:id="rId47"/>
    <p:sldId id="493" r:id="rId48"/>
    <p:sldId id="494" r:id="rId49"/>
    <p:sldId id="521" r:id="rId50"/>
    <p:sldId id="523" r:id="rId51"/>
    <p:sldId id="499" r:id="rId52"/>
    <p:sldId id="500" r:id="rId53"/>
    <p:sldId id="501" r:id="rId54"/>
    <p:sldId id="502" r:id="rId55"/>
    <p:sldId id="503" r:id="rId56"/>
    <p:sldId id="504" r:id="rId57"/>
    <p:sldId id="505" r:id="rId58"/>
    <p:sldId id="506" r:id="rId59"/>
    <p:sldId id="507" r:id="rId60"/>
    <p:sldId id="526" r:id="rId61"/>
    <p:sldId id="508" r:id="rId62"/>
    <p:sldId id="510" r:id="rId63"/>
    <p:sldId id="511" r:id="rId64"/>
    <p:sldId id="512" r:id="rId65"/>
    <p:sldId id="513" r:id="rId66"/>
    <p:sldId id="514" r:id="rId67"/>
    <p:sldId id="515" r:id="rId68"/>
    <p:sldId id="516" r:id="rId69"/>
    <p:sldId id="517" r:id="rId70"/>
    <p:sldId id="518" r:id="rId71"/>
    <p:sldId id="520" r:id="rId72"/>
    <p:sldId id="319" r:id="rId73"/>
    <p:sldId id="321" r:id="rId74"/>
    <p:sldId id="323" r:id="rId75"/>
    <p:sldId id="324" r:id="rId76"/>
    <p:sldId id="325" r:id="rId77"/>
    <p:sldId id="353" r:id="rId78"/>
    <p:sldId id="350" r:id="rId79"/>
    <p:sldId id="337" r:id="rId80"/>
    <p:sldId id="347" r:id="rId81"/>
    <p:sldId id="338" r:id="rId82"/>
    <p:sldId id="525" r:id="rId83"/>
    <p:sldId id="314" r:id="rId84"/>
    <p:sldId id="346"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88E"/>
    <a:srgbClr val="0958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67" autoAdjust="0"/>
    <p:restoredTop sz="94872" autoAdjust="0"/>
  </p:normalViewPr>
  <p:slideViewPr>
    <p:cSldViewPr snapToGrid="0">
      <p:cViewPr>
        <p:scale>
          <a:sx n="107" d="100"/>
          <a:sy n="107" d="100"/>
        </p:scale>
        <p:origin x="336"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90"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notesMaster" Target="notesMasters/notesMaster1.xml"/><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1"/>
            </a:solidFill>
            <a:ln>
              <a:noFill/>
            </a:ln>
            <a:effectLst/>
          </c:spPr>
          <c:invertIfNegative val="0"/>
          <c:cat>
            <c:numRef>
              <c:f>Sheet1!$A$2:$A$18</c:f>
              <c:numCache>
                <c:formatCode>mmm\-yy</c:formatCode>
                <c:ptCount val="17"/>
                <c:pt idx="0">
                  <c:v>42795.0</c:v>
                </c:pt>
                <c:pt idx="1">
                  <c:v>42826.0</c:v>
                </c:pt>
                <c:pt idx="2">
                  <c:v>42856.0</c:v>
                </c:pt>
                <c:pt idx="3">
                  <c:v>42887.0</c:v>
                </c:pt>
                <c:pt idx="4">
                  <c:v>42917.0</c:v>
                </c:pt>
                <c:pt idx="5">
                  <c:v>42948.0</c:v>
                </c:pt>
                <c:pt idx="6">
                  <c:v>42979.0</c:v>
                </c:pt>
                <c:pt idx="7">
                  <c:v>43009.0</c:v>
                </c:pt>
                <c:pt idx="8">
                  <c:v>43040.0</c:v>
                </c:pt>
                <c:pt idx="9">
                  <c:v>43070.0</c:v>
                </c:pt>
                <c:pt idx="10">
                  <c:v>43101.0</c:v>
                </c:pt>
                <c:pt idx="11">
                  <c:v>43132.0</c:v>
                </c:pt>
                <c:pt idx="12">
                  <c:v>43160.0</c:v>
                </c:pt>
                <c:pt idx="13">
                  <c:v>43191.0</c:v>
                </c:pt>
                <c:pt idx="14">
                  <c:v>43221.0</c:v>
                </c:pt>
                <c:pt idx="15">
                  <c:v>43252.0</c:v>
                </c:pt>
                <c:pt idx="16">
                  <c:v>43282.0</c:v>
                </c:pt>
              </c:numCache>
            </c:numRef>
          </c:cat>
          <c:val>
            <c:numRef>
              <c:f>Sheet1!$B$2:$B$18</c:f>
              <c:numCache>
                <c:formatCode>General</c:formatCode>
                <c:ptCount val="17"/>
                <c:pt idx="0">
                  <c:v>1195.0</c:v>
                </c:pt>
                <c:pt idx="1">
                  <c:v>865.0</c:v>
                </c:pt>
                <c:pt idx="2">
                  <c:v>712.0</c:v>
                </c:pt>
                <c:pt idx="3">
                  <c:v>575.0</c:v>
                </c:pt>
                <c:pt idx="4">
                  <c:v>521.0</c:v>
                </c:pt>
                <c:pt idx="5">
                  <c:v>373.0</c:v>
                </c:pt>
                <c:pt idx="6">
                  <c:v>338.0</c:v>
                </c:pt>
                <c:pt idx="7">
                  <c:v>320.0</c:v>
                </c:pt>
                <c:pt idx="8">
                  <c:v>331.0</c:v>
                </c:pt>
                <c:pt idx="9">
                  <c:v>769.0</c:v>
                </c:pt>
                <c:pt idx="10">
                  <c:v>668.0</c:v>
                </c:pt>
                <c:pt idx="11">
                  <c:v>432.0</c:v>
                </c:pt>
                <c:pt idx="12">
                  <c:v>383.0</c:v>
                </c:pt>
                <c:pt idx="13">
                  <c:v>280.0</c:v>
                </c:pt>
                <c:pt idx="14">
                  <c:v>224.0</c:v>
                </c:pt>
                <c:pt idx="15">
                  <c:v>166.0</c:v>
                </c:pt>
                <c:pt idx="16">
                  <c:v>227.0</c:v>
                </c:pt>
              </c:numCache>
            </c:numRef>
          </c:val>
          <c:extLst xmlns:c16r2="http://schemas.microsoft.com/office/drawing/2015/06/chart">
            <c:ext xmlns:c16="http://schemas.microsoft.com/office/drawing/2014/chart" uri="{C3380CC4-5D6E-409C-BE32-E72D297353CC}">
              <c16:uniqueId val="{00000000-800A-4E2C-8451-8590E5434C57}"/>
            </c:ext>
            <c:ext xmlns:c15="http://schemas.microsoft.com/office/drawing/2012/chart" uri="{02D57815-91ED-43cb-92C2-25804820EDAC}">
              <c15:filteredSeriesTitle>
                <c15:tx>
                  <c:strRef>
                    <c:extLst xmlns:c16r2="http://schemas.microsoft.com/office/drawing/2015/06/chart" xmlns:c16="http://schemas.microsoft.com/office/drawing/2014/chart">
                      <c:ext uri="{02D57815-91ED-43cb-92C2-25804820EDAC}">
                        <c15:formulaRef>
                          <c15:sqref>Sheet1!#REF!</c15:sqref>
                        </c15:formulaRef>
                      </c:ext>
                    </c:extLst>
                    <c:strCache>
                      <c:ptCount val="1"/>
                      <c:pt idx="0">
                        <c:v>#REF!</c:v>
                      </c:pt>
                    </c:strCache>
                  </c:strRef>
                </c15:tx>
              </c15:filteredSeriesTitle>
            </c:ext>
          </c:extLst>
        </c:ser>
        <c:ser>
          <c:idx val="1"/>
          <c:order val="1"/>
          <c:spPr>
            <a:solidFill>
              <a:schemeClr val="accent2"/>
            </a:solidFill>
            <a:ln>
              <a:noFill/>
            </a:ln>
            <a:effectLst/>
          </c:spPr>
          <c:invertIfNegative val="0"/>
          <c:cat>
            <c:numRef>
              <c:f>Sheet1!$A$2:$A$18</c:f>
              <c:numCache>
                <c:formatCode>mmm\-yy</c:formatCode>
                <c:ptCount val="17"/>
                <c:pt idx="0">
                  <c:v>42795.0</c:v>
                </c:pt>
                <c:pt idx="1">
                  <c:v>42826.0</c:v>
                </c:pt>
                <c:pt idx="2">
                  <c:v>42856.0</c:v>
                </c:pt>
                <c:pt idx="3">
                  <c:v>42887.0</c:v>
                </c:pt>
                <c:pt idx="4">
                  <c:v>42917.0</c:v>
                </c:pt>
                <c:pt idx="5">
                  <c:v>42948.0</c:v>
                </c:pt>
                <c:pt idx="6">
                  <c:v>42979.0</c:v>
                </c:pt>
                <c:pt idx="7">
                  <c:v>43009.0</c:v>
                </c:pt>
                <c:pt idx="8">
                  <c:v>43040.0</c:v>
                </c:pt>
                <c:pt idx="9">
                  <c:v>43070.0</c:v>
                </c:pt>
                <c:pt idx="10">
                  <c:v>43101.0</c:v>
                </c:pt>
                <c:pt idx="11">
                  <c:v>43132.0</c:v>
                </c:pt>
                <c:pt idx="12">
                  <c:v>43160.0</c:v>
                </c:pt>
                <c:pt idx="13">
                  <c:v>43191.0</c:v>
                </c:pt>
                <c:pt idx="14">
                  <c:v>43221.0</c:v>
                </c:pt>
                <c:pt idx="15">
                  <c:v>43252.0</c:v>
                </c:pt>
                <c:pt idx="16">
                  <c:v>43282.0</c:v>
                </c:pt>
              </c:numCache>
            </c:numRef>
          </c:cat>
          <c:val>
            <c:numRef>
              <c:f>Sheet1!#REF!</c:f>
              <c:numCache>
                <c:formatCode>General</c:formatCode>
                <c:ptCount val="1"/>
                <c:pt idx="0">
                  <c:v>1.0</c:v>
                </c:pt>
              </c:numCache>
            </c:numRef>
          </c:val>
          <c:extLst xmlns:c16r2="http://schemas.microsoft.com/office/drawing/2015/06/chart">
            <c:ext xmlns:c16="http://schemas.microsoft.com/office/drawing/2014/chart" uri="{C3380CC4-5D6E-409C-BE32-E72D297353CC}">
              <c16:uniqueId val="{00000003-800A-4E2C-8451-8590E5434C57}"/>
            </c:ext>
            <c:ext xmlns:c15="http://schemas.microsoft.com/office/drawing/2012/chart" uri="{02D57815-91ED-43cb-92C2-25804820EDAC}">
              <c15:filteredSeriesTitle>
                <c15:tx>
                  <c:strRef>
                    <c:extLst xmlns:c16r2="http://schemas.microsoft.com/office/drawing/2015/06/chart" xmlns:c16="http://schemas.microsoft.com/office/drawing/2014/chart">
                      <c:ext uri="{02D57815-91ED-43cb-92C2-25804820EDAC}">
                        <c15:formulaRef>
                          <c15:sqref>Sheet1!#REF!</c15:sqref>
                        </c15:formulaRef>
                      </c:ext>
                    </c:extLst>
                    <c:strCache>
                      <c:ptCount val="1"/>
                      <c:pt idx="0">
                        <c:v>#REF!</c:v>
                      </c:pt>
                    </c:strCache>
                  </c:strRef>
                </c15:tx>
              </c15:filteredSeriesTitle>
            </c:ext>
          </c:extLst>
        </c:ser>
        <c:dLbls>
          <c:showLegendKey val="0"/>
          <c:showVal val="0"/>
          <c:showCatName val="0"/>
          <c:showSerName val="0"/>
          <c:showPercent val="0"/>
          <c:showBubbleSize val="0"/>
        </c:dLbls>
        <c:gapWidth val="219"/>
        <c:overlap val="-27"/>
        <c:axId val="-1199612896"/>
        <c:axId val="-1199604512"/>
      </c:barChart>
      <c:dateAx>
        <c:axId val="-11996128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Month</a:t>
                </a: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lumMod val="75000"/>
                  </a:schemeClr>
                </a:solidFill>
                <a:latin typeface="+mn-lt"/>
                <a:ea typeface="+mn-ea"/>
                <a:cs typeface="+mn-cs"/>
              </a:defRPr>
            </a:pPr>
            <a:endParaRPr lang="en-US"/>
          </a:p>
        </c:txPr>
        <c:crossAx val="-1199604512"/>
        <c:crosses val="autoZero"/>
        <c:auto val="1"/>
        <c:lblOffset val="100"/>
        <c:baseTimeUnit val="months"/>
      </c:dateAx>
      <c:valAx>
        <c:axId val="-1199604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Number</a:t>
                </a:r>
                <a:r>
                  <a:rPr lang="en-US" baseline="0"/>
                  <a:t> of persons tested</a:t>
                </a:r>
                <a:endParaRPr lang="en-US"/>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996128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Patients</a:t>
            </a:r>
            <a:r>
              <a:rPr lang="en-US" baseline="0"/>
              <a:t> Identified in the ED and</a:t>
            </a:r>
            <a:r>
              <a:rPr lang="en-US"/>
              <a:t> Interventions</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Interventions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Sheet1!$A$2:$A$9</c:f>
              <c:strCache>
                <c:ptCount val="8"/>
                <c:pt idx="0">
                  <c:v>Admitted to Hospital</c:v>
                </c:pt>
                <c:pt idx="1">
                  <c:v>Engaged back to care</c:v>
                </c:pt>
                <c:pt idx="2">
                  <c:v>Walk-in to CHP prior to ED</c:v>
                </c:pt>
                <c:pt idx="3">
                  <c:v>Advised on walk-in service</c:v>
                </c:pt>
                <c:pt idx="4">
                  <c:v>Scheduled ambulatory appt</c:v>
                </c:pt>
                <c:pt idx="5">
                  <c:v>Referred to another program</c:v>
                </c:pt>
                <c:pt idx="6">
                  <c:v>PCP consult in ED</c:v>
                </c:pt>
                <c:pt idx="7">
                  <c:v>No action required</c:v>
                </c:pt>
              </c:strCache>
            </c:strRef>
          </c:cat>
          <c:val>
            <c:numRef>
              <c:f>Sheet1!$B$2:$B$9</c:f>
              <c:numCache>
                <c:formatCode>0%</c:formatCode>
                <c:ptCount val="8"/>
                <c:pt idx="0">
                  <c:v>0.24</c:v>
                </c:pt>
                <c:pt idx="1">
                  <c:v>0.09</c:v>
                </c:pt>
                <c:pt idx="2">
                  <c:v>0.05</c:v>
                </c:pt>
                <c:pt idx="3">
                  <c:v>0.19</c:v>
                </c:pt>
                <c:pt idx="4">
                  <c:v>0.17</c:v>
                </c:pt>
                <c:pt idx="5">
                  <c:v>0.02</c:v>
                </c:pt>
                <c:pt idx="6">
                  <c:v>0.03</c:v>
                </c:pt>
                <c:pt idx="7">
                  <c:v>0.11</c:v>
                </c:pt>
              </c:numCache>
            </c:numRef>
          </c:val>
          <c:extLst xmlns:c16r2="http://schemas.microsoft.com/office/drawing/2015/06/chart">
            <c:ext xmlns:c16="http://schemas.microsoft.com/office/drawing/2014/chart" uri="{C3380CC4-5D6E-409C-BE32-E72D297353CC}">
              <c16:uniqueId val="{00000000-D679-BC4E-B766-4F1E8BE2E37C}"/>
            </c:ext>
          </c:extLst>
        </c:ser>
        <c:dLbls>
          <c:dLblPos val="inEnd"/>
          <c:showLegendKey val="0"/>
          <c:showVal val="1"/>
          <c:showCatName val="0"/>
          <c:showSerName val="0"/>
          <c:showPercent val="0"/>
          <c:showBubbleSize val="0"/>
        </c:dLbls>
        <c:gapWidth val="65"/>
        <c:axId val="-1270034160"/>
        <c:axId val="-1245076720"/>
      </c:barChart>
      <c:catAx>
        <c:axId val="-127003416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245076720"/>
        <c:crosses val="autoZero"/>
        <c:auto val="1"/>
        <c:lblAlgn val="ctr"/>
        <c:lblOffset val="100"/>
        <c:noMultiLvlLbl val="0"/>
      </c:catAx>
      <c:valAx>
        <c:axId val="-124507672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27003416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7E00D1-3219-4793-9321-BD35705E2149}" type="doc">
      <dgm:prSet loTypeId="urn:microsoft.com/office/officeart/2005/8/layout/hProcess9" loCatId="process" qsTypeId="urn:microsoft.com/office/officeart/2005/8/quickstyle/simple1" qsCatId="simple" csTypeId="urn:microsoft.com/office/officeart/2005/8/colors/accent1_2" csCatId="accent1" phldr="1"/>
      <dgm:spPr/>
    </dgm:pt>
    <dgm:pt modelId="{A7C19512-A89B-498D-B373-ADF41F018815}">
      <dgm:prSet phldrT="[Text]"/>
      <dgm:spPr>
        <a:solidFill>
          <a:schemeClr val="accent2">
            <a:lumMod val="75000"/>
          </a:schemeClr>
        </a:solidFill>
        <a:ln>
          <a:solidFill>
            <a:schemeClr val="bg1"/>
          </a:solidFill>
        </a:ln>
      </dgm:spPr>
      <dgm:t>
        <a:bodyPr/>
        <a:lstStyle/>
        <a:p>
          <a:r>
            <a:rPr lang="en-US" b="1"/>
            <a:t>EMR Identification</a:t>
          </a:r>
        </a:p>
      </dgm:t>
    </dgm:pt>
    <dgm:pt modelId="{726CFA7F-3E21-4980-B0C7-2218D59E34EC}" type="parTrans" cxnId="{3C585508-1717-43FB-ABA6-F0934CF1F552}">
      <dgm:prSet/>
      <dgm:spPr/>
      <dgm:t>
        <a:bodyPr/>
        <a:lstStyle/>
        <a:p>
          <a:endParaRPr lang="en-US"/>
        </a:p>
      </dgm:t>
    </dgm:pt>
    <dgm:pt modelId="{DA60E58D-8139-4CE6-AFC2-6B7C2B155BE5}" type="sibTrans" cxnId="{3C585508-1717-43FB-ABA6-F0934CF1F552}">
      <dgm:prSet/>
      <dgm:spPr/>
      <dgm:t>
        <a:bodyPr/>
        <a:lstStyle/>
        <a:p>
          <a:endParaRPr lang="en-US"/>
        </a:p>
      </dgm:t>
    </dgm:pt>
    <dgm:pt modelId="{032B9C7E-015F-4A2B-B020-81BC5DB1CCC0}">
      <dgm:prSet phldrT="[Text]"/>
      <dgm:spPr>
        <a:solidFill>
          <a:schemeClr val="accent2">
            <a:lumMod val="75000"/>
          </a:schemeClr>
        </a:solidFill>
      </dgm:spPr>
      <dgm:t>
        <a:bodyPr/>
        <a:lstStyle/>
        <a:p>
          <a:r>
            <a:rPr lang="en-US" b="1"/>
            <a:t>Notification to LTC Team</a:t>
          </a:r>
        </a:p>
      </dgm:t>
    </dgm:pt>
    <dgm:pt modelId="{38390CF1-254B-4C81-A307-6E0383F65A3B}" type="parTrans" cxnId="{93E1EE65-DAAD-46AD-8C13-F35BB7E5D089}">
      <dgm:prSet/>
      <dgm:spPr/>
      <dgm:t>
        <a:bodyPr/>
        <a:lstStyle/>
        <a:p>
          <a:endParaRPr lang="en-US"/>
        </a:p>
      </dgm:t>
    </dgm:pt>
    <dgm:pt modelId="{3AA8E13A-6D84-4D55-BF69-2515041A98F4}" type="sibTrans" cxnId="{93E1EE65-DAAD-46AD-8C13-F35BB7E5D089}">
      <dgm:prSet/>
      <dgm:spPr/>
      <dgm:t>
        <a:bodyPr/>
        <a:lstStyle/>
        <a:p>
          <a:endParaRPr lang="en-US"/>
        </a:p>
      </dgm:t>
    </dgm:pt>
    <dgm:pt modelId="{7156248E-FE62-4C82-A707-70BDD4D6FFB3}">
      <dgm:prSet phldrT="[Text]"/>
      <dgm:spPr>
        <a:solidFill>
          <a:schemeClr val="accent2">
            <a:lumMod val="75000"/>
          </a:schemeClr>
        </a:solidFill>
      </dgm:spPr>
      <dgm:t>
        <a:bodyPr/>
        <a:lstStyle/>
        <a:p>
          <a:r>
            <a:rPr lang="en-US" b="1"/>
            <a:t>LTC Team Engages Patient</a:t>
          </a:r>
        </a:p>
      </dgm:t>
    </dgm:pt>
    <dgm:pt modelId="{6CBCD841-730F-4C7B-9076-C24B1A143B63}" type="parTrans" cxnId="{54F5DDE7-0CBC-4E11-8E9A-663E549D8E3E}">
      <dgm:prSet/>
      <dgm:spPr/>
      <dgm:t>
        <a:bodyPr/>
        <a:lstStyle/>
        <a:p>
          <a:endParaRPr lang="en-US"/>
        </a:p>
      </dgm:t>
    </dgm:pt>
    <dgm:pt modelId="{E340BDE1-0AED-47EF-9701-F61373BB945B}" type="sibTrans" cxnId="{54F5DDE7-0CBC-4E11-8E9A-663E549D8E3E}">
      <dgm:prSet/>
      <dgm:spPr/>
      <dgm:t>
        <a:bodyPr/>
        <a:lstStyle/>
        <a:p>
          <a:endParaRPr lang="en-US"/>
        </a:p>
      </dgm:t>
    </dgm:pt>
    <dgm:pt modelId="{10A7CA71-E4C6-489C-82FE-236F7D8C1A63}" type="pres">
      <dgm:prSet presAssocID="{A67E00D1-3219-4793-9321-BD35705E2149}" presName="CompostProcess" presStyleCnt="0">
        <dgm:presLayoutVars>
          <dgm:dir/>
          <dgm:resizeHandles val="exact"/>
        </dgm:presLayoutVars>
      </dgm:prSet>
      <dgm:spPr/>
    </dgm:pt>
    <dgm:pt modelId="{33E62DBD-6455-4848-9E2F-DD96926A9FA5}" type="pres">
      <dgm:prSet presAssocID="{A67E00D1-3219-4793-9321-BD35705E2149}" presName="arrow" presStyleLbl="bgShp" presStyleIdx="0" presStyleCnt="1" custScaleX="115686"/>
      <dgm:spPr>
        <a:solidFill>
          <a:schemeClr val="accent2">
            <a:lumMod val="40000"/>
            <a:lumOff val="60000"/>
          </a:schemeClr>
        </a:solidFill>
      </dgm:spPr>
    </dgm:pt>
    <dgm:pt modelId="{4105720B-CF11-47E7-9978-C03AAC39976B}" type="pres">
      <dgm:prSet presAssocID="{A67E00D1-3219-4793-9321-BD35705E2149}" presName="linearProcess" presStyleCnt="0"/>
      <dgm:spPr/>
    </dgm:pt>
    <dgm:pt modelId="{3C2142F9-B8B3-4C89-A7F2-C9DE07EAB907}" type="pres">
      <dgm:prSet presAssocID="{A7C19512-A89B-498D-B373-ADF41F018815}" presName="textNode" presStyleLbl="node1" presStyleIdx="0" presStyleCnt="3" custScaleX="79906">
        <dgm:presLayoutVars>
          <dgm:bulletEnabled val="1"/>
        </dgm:presLayoutVars>
      </dgm:prSet>
      <dgm:spPr/>
      <dgm:t>
        <a:bodyPr/>
        <a:lstStyle/>
        <a:p>
          <a:endParaRPr lang="en-US"/>
        </a:p>
      </dgm:t>
    </dgm:pt>
    <dgm:pt modelId="{4B1A2414-C030-434B-9C4C-9167A73A5E9A}" type="pres">
      <dgm:prSet presAssocID="{DA60E58D-8139-4CE6-AFC2-6B7C2B155BE5}" presName="sibTrans" presStyleCnt="0"/>
      <dgm:spPr/>
    </dgm:pt>
    <dgm:pt modelId="{36953F82-AC00-49A6-AB9C-E83047328326}" type="pres">
      <dgm:prSet presAssocID="{032B9C7E-015F-4A2B-B020-81BC5DB1CCC0}" presName="textNode" presStyleLbl="node1" presStyleIdx="1" presStyleCnt="3" custScaleX="93096">
        <dgm:presLayoutVars>
          <dgm:bulletEnabled val="1"/>
        </dgm:presLayoutVars>
      </dgm:prSet>
      <dgm:spPr/>
      <dgm:t>
        <a:bodyPr/>
        <a:lstStyle/>
        <a:p>
          <a:endParaRPr lang="en-US"/>
        </a:p>
      </dgm:t>
    </dgm:pt>
    <dgm:pt modelId="{9067226B-86CD-4AB3-BEC9-BD1963F366FE}" type="pres">
      <dgm:prSet presAssocID="{3AA8E13A-6D84-4D55-BF69-2515041A98F4}" presName="sibTrans" presStyleCnt="0"/>
      <dgm:spPr/>
    </dgm:pt>
    <dgm:pt modelId="{A7CDA1D2-AFC2-4687-A895-46C5A9D7DA83}" type="pres">
      <dgm:prSet presAssocID="{7156248E-FE62-4C82-A707-70BDD4D6FFB3}" presName="textNode" presStyleLbl="node1" presStyleIdx="2" presStyleCnt="3" custScaleX="84266">
        <dgm:presLayoutVars>
          <dgm:bulletEnabled val="1"/>
        </dgm:presLayoutVars>
      </dgm:prSet>
      <dgm:spPr/>
      <dgm:t>
        <a:bodyPr/>
        <a:lstStyle/>
        <a:p>
          <a:endParaRPr lang="en-US"/>
        </a:p>
      </dgm:t>
    </dgm:pt>
  </dgm:ptLst>
  <dgm:cxnLst>
    <dgm:cxn modelId="{54F5DDE7-0CBC-4E11-8E9A-663E549D8E3E}" srcId="{A67E00D1-3219-4793-9321-BD35705E2149}" destId="{7156248E-FE62-4C82-A707-70BDD4D6FFB3}" srcOrd="2" destOrd="0" parTransId="{6CBCD841-730F-4C7B-9076-C24B1A143B63}" sibTransId="{E340BDE1-0AED-47EF-9701-F61373BB945B}"/>
    <dgm:cxn modelId="{53ED0C4A-CF7B-4DDC-9199-3A98B6EAC1DC}" type="presOf" srcId="{A67E00D1-3219-4793-9321-BD35705E2149}" destId="{10A7CA71-E4C6-489C-82FE-236F7D8C1A63}" srcOrd="0" destOrd="0" presId="urn:microsoft.com/office/officeart/2005/8/layout/hProcess9"/>
    <dgm:cxn modelId="{614D6638-C091-4307-B6C8-B858B4253C32}" type="presOf" srcId="{032B9C7E-015F-4A2B-B020-81BC5DB1CCC0}" destId="{36953F82-AC00-49A6-AB9C-E83047328326}" srcOrd="0" destOrd="0" presId="urn:microsoft.com/office/officeart/2005/8/layout/hProcess9"/>
    <dgm:cxn modelId="{3C6C1690-E88E-4446-B5E7-3135C0E4B8BB}" type="presOf" srcId="{A7C19512-A89B-498D-B373-ADF41F018815}" destId="{3C2142F9-B8B3-4C89-A7F2-C9DE07EAB907}" srcOrd="0" destOrd="0" presId="urn:microsoft.com/office/officeart/2005/8/layout/hProcess9"/>
    <dgm:cxn modelId="{93E1EE65-DAAD-46AD-8C13-F35BB7E5D089}" srcId="{A67E00D1-3219-4793-9321-BD35705E2149}" destId="{032B9C7E-015F-4A2B-B020-81BC5DB1CCC0}" srcOrd="1" destOrd="0" parTransId="{38390CF1-254B-4C81-A307-6E0383F65A3B}" sibTransId="{3AA8E13A-6D84-4D55-BF69-2515041A98F4}"/>
    <dgm:cxn modelId="{3C585508-1717-43FB-ABA6-F0934CF1F552}" srcId="{A67E00D1-3219-4793-9321-BD35705E2149}" destId="{A7C19512-A89B-498D-B373-ADF41F018815}" srcOrd="0" destOrd="0" parTransId="{726CFA7F-3E21-4980-B0C7-2218D59E34EC}" sibTransId="{DA60E58D-8139-4CE6-AFC2-6B7C2B155BE5}"/>
    <dgm:cxn modelId="{4C4994EC-E933-4C35-ACEA-F5F62C6ECC6F}" type="presOf" srcId="{7156248E-FE62-4C82-A707-70BDD4D6FFB3}" destId="{A7CDA1D2-AFC2-4687-A895-46C5A9D7DA83}" srcOrd="0" destOrd="0" presId="urn:microsoft.com/office/officeart/2005/8/layout/hProcess9"/>
    <dgm:cxn modelId="{8E5A4C8F-0513-4E37-90D3-4D36B9EA33B6}" type="presParOf" srcId="{10A7CA71-E4C6-489C-82FE-236F7D8C1A63}" destId="{33E62DBD-6455-4848-9E2F-DD96926A9FA5}" srcOrd="0" destOrd="0" presId="urn:microsoft.com/office/officeart/2005/8/layout/hProcess9"/>
    <dgm:cxn modelId="{819F5957-F96D-466A-86E0-4029D8FD5A82}" type="presParOf" srcId="{10A7CA71-E4C6-489C-82FE-236F7D8C1A63}" destId="{4105720B-CF11-47E7-9978-C03AAC39976B}" srcOrd="1" destOrd="0" presId="urn:microsoft.com/office/officeart/2005/8/layout/hProcess9"/>
    <dgm:cxn modelId="{A5401E6A-AC18-468C-8E15-23B5CA4ACA59}" type="presParOf" srcId="{4105720B-CF11-47E7-9978-C03AAC39976B}" destId="{3C2142F9-B8B3-4C89-A7F2-C9DE07EAB907}" srcOrd="0" destOrd="0" presId="urn:microsoft.com/office/officeart/2005/8/layout/hProcess9"/>
    <dgm:cxn modelId="{DAE2A428-EE02-4B5F-B852-A97F182743B9}" type="presParOf" srcId="{4105720B-CF11-47E7-9978-C03AAC39976B}" destId="{4B1A2414-C030-434B-9C4C-9167A73A5E9A}" srcOrd="1" destOrd="0" presId="urn:microsoft.com/office/officeart/2005/8/layout/hProcess9"/>
    <dgm:cxn modelId="{C5DDD5D4-86A2-4ED5-8A2B-86189DBC1A1F}" type="presParOf" srcId="{4105720B-CF11-47E7-9978-C03AAC39976B}" destId="{36953F82-AC00-49A6-AB9C-E83047328326}" srcOrd="2" destOrd="0" presId="urn:microsoft.com/office/officeart/2005/8/layout/hProcess9"/>
    <dgm:cxn modelId="{6C8C3E88-4674-4488-BE4C-07CD5A4FB962}" type="presParOf" srcId="{4105720B-CF11-47E7-9978-C03AAC39976B}" destId="{9067226B-86CD-4AB3-BEC9-BD1963F366FE}" srcOrd="3" destOrd="0" presId="urn:microsoft.com/office/officeart/2005/8/layout/hProcess9"/>
    <dgm:cxn modelId="{F7BAD0BA-E894-4B8E-B0B6-7D022597DFC9}" type="presParOf" srcId="{4105720B-CF11-47E7-9978-C03AAC39976B}" destId="{A7CDA1D2-AFC2-4687-A895-46C5A9D7DA8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50316D-EF09-456C-8432-5AD8BFA6FA6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904E66CC-B383-44CE-B16E-A450EEE32BC5}">
      <dgm:prSet phldrT="[Text]" custT="1"/>
      <dgm:spPr>
        <a:solidFill>
          <a:schemeClr val="bg1">
            <a:lumMod val="50000"/>
          </a:schemeClr>
        </a:solidFill>
      </dgm:spPr>
      <dgm:t>
        <a:bodyPr/>
        <a:lstStyle/>
        <a:p>
          <a:r>
            <a:rPr lang="en-US" sz="1600" b="1">
              <a:solidFill>
                <a:schemeClr val="bg1"/>
              </a:solidFill>
              <a:latin typeface="Century Gothic" panose="020B0502020202020204" pitchFamily="34" charset="0"/>
            </a:rPr>
            <a:t>HIV Care &amp; Treatment</a:t>
          </a:r>
        </a:p>
      </dgm:t>
    </dgm:pt>
    <dgm:pt modelId="{6C4A8425-B9A7-4CD9-9429-82871E0A74BE}" type="parTrans" cxnId="{11756387-B93B-41E5-9B9B-CE0749BF2F33}">
      <dgm:prSet/>
      <dgm:spPr/>
      <dgm:t>
        <a:bodyPr/>
        <a:lstStyle/>
        <a:p>
          <a:endParaRPr lang="en-US" sz="1400">
            <a:latin typeface="Century Gothic" panose="020B0502020202020204" pitchFamily="34" charset="0"/>
          </a:endParaRPr>
        </a:p>
      </dgm:t>
    </dgm:pt>
    <dgm:pt modelId="{70557A28-F9D7-46D2-8D04-F1880AFE6851}" type="sibTrans" cxnId="{11756387-B93B-41E5-9B9B-CE0749BF2F33}">
      <dgm:prSet/>
      <dgm:spPr/>
      <dgm:t>
        <a:bodyPr/>
        <a:lstStyle/>
        <a:p>
          <a:endParaRPr lang="en-US" sz="1400">
            <a:latin typeface="Century Gothic" panose="020B0502020202020204" pitchFamily="34" charset="0"/>
          </a:endParaRPr>
        </a:p>
      </dgm:t>
    </dgm:pt>
    <dgm:pt modelId="{0F9AFE4F-263E-45CE-83DA-11DC61FDD18A}">
      <dgm:prSet phldrT="[Text]" custT="1"/>
      <dgm:spPr>
        <a:solidFill>
          <a:schemeClr val="bg1">
            <a:lumMod val="50000"/>
          </a:schemeClr>
        </a:solidFill>
      </dgm:spPr>
      <dgm:t>
        <a:bodyPr/>
        <a:lstStyle/>
        <a:p>
          <a:r>
            <a:rPr lang="en-US" sz="1600" b="1">
              <a:solidFill>
                <a:schemeClr val="bg1"/>
              </a:solidFill>
              <a:latin typeface="Century Gothic" panose="020B0502020202020204" pitchFamily="34" charset="0"/>
            </a:rPr>
            <a:t>Sexual Health</a:t>
          </a:r>
        </a:p>
      </dgm:t>
    </dgm:pt>
    <dgm:pt modelId="{D8FD8183-C9DF-4050-96E4-FCA0C662A396}" type="parTrans" cxnId="{C89B5090-710E-40E7-86EE-40648A1E8B9D}">
      <dgm:prSet/>
      <dgm:spPr/>
      <dgm:t>
        <a:bodyPr/>
        <a:lstStyle/>
        <a:p>
          <a:endParaRPr lang="en-US" sz="1400">
            <a:latin typeface="Century Gothic" panose="020B0502020202020204" pitchFamily="34" charset="0"/>
          </a:endParaRPr>
        </a:p>
      </dgm:t>
    </dgm:pt>
    <dgm:pt modelId="{4FF0D99B-7360-46F1-9068-A82A29A486D2}" type="sibTrans" cxnId="{C89B5090-710E-40E7-86EE-40648A1E8B9D}">
      <dgm:prSet/>
      <dgm:spPr/>
      <dgm:t>
        <a:bodyPr/>
        <a:lstStyle/>
        <a:p>
          <a:endParaRPr lang="en-US" sz="1400">
            <a:latin typeface="Century Gothic" panose="020B0502020202020204" pitchFamily="34" charset="0"/>
          </a:endParaRPr>
        </a:p>
      </dgm:t>
    </dgm:pt>
    <dgm:pt modelId="{C33E2ABC-1204-4D2C-B8EB-78B2C3FE40F9}">
      <dgm:prSet phldrT="[Text]" custT="1"/>
      <dgm:spPr>
        <a:ln>
          <a:solidFill>
            <a:schemeClr val="bg2"/>
          </a:solidFill>
        </a:ln>
      </dgm:spPr>
      <dgm:t>
        <a:bodyPr/>
        <a:lstStyle/>
        <a:p>
          <a:pPr>
            <a:spcAft>
              <a:spcPts val="600"/>
            </a:spcAft>
          </a:pPr>
          <a:r>
            <a:rPr lang="en-US" sz="1100">
              <a:latin typeface="Century Gothic" panose="020B0502020202020204" pitchFamily="34" charset="0"/>
            </a:rPr>
            <a:t>STI Testing (including HIV &amp; Hepatitis C)</a:t>
          </a:r>
        </a:p>
      </dgm:t>
    </dgm:pt>
    <dgm:pt modelId="{CB50F7DE-E427-450A-82DE-86056575E9CE}" type="parTrans" cxnId="{CA60CA57-D374-4D6B-AC18-1588005FA4CD}">
      <dgm:prSet/>
      <dgm:spPr/>
      <dgm:t>
        <a:bodyPr/>
        <a:lstStyle/>
        <a:p>
          <a:endParaRPr lang="en-US" sz="1400">
            <a:latin typeface="Century Gothic" panose="020B0502020202020204" pitchFamily="34" charset="0"/>
          </a:endParaRPr>
        </a:p>
      </dgm:t>
    </dgm:pt>
    <dgm:pt modelId="{2F9BA7FD-9806-4FD8-9E73-DE1C5A82B806}" type="sibTrans" cxnId="{CA60CA57-D374-4D6B-AC18-1588005FA4CD}">
      <dgm:prSet/>
      <dgm:spPr/>
      <dgm:t>
        <a:bodyPr/>
        <a:lstStyle/>
        <a:p>
          <a:endParaRPr lang="en-US" sz="1400">
            <a:latin typeface="Century Gothic" panose="020B0502020202020204" pitchFamily="34" charset="0"/>
          </a:endParaRPr>
        </a:p>
      </dgm:t>
    </dgm:pt>
    <dgm:pt modelId="{57955361-E40B-4569-A74C-ACE38A46EA31}">
      <dgm:prSet phldrT="[Text]" custT="1"/>
      <dgm:spPr>
        <a:ln>
          <a:solidFill>
            <a:schemeClr val="bg2"/>
          </a:solidFill>
        </a:ln>
      </dgm:spPr>
      <dgm:t>
        <a:bodyPr/>
        <a:lstStyle/>
        <a:p>
          <a:pPr>
            <a:spcAft>
              <a:spcPts val="600"/>
            </a:spcAft>
          </a:pPr>
          <a:r>
            <a:rPr lang="en-US" sz="1100">
              <a:latin typeface="Century Gothic" panose="020B0502020202020204" pitchFamily="34" charset="0"/>
            </a:rPr>
            <a:t>Primary Care, Behavioral Health &amp; Supportive Services</a:t>
          </a:r>
        </a:p>
      </dgm:t>
    </dgm:pt>
    <dgm:pt modelId="{2849C711-7258-4CC0-ACF5-CA392F240EFB}" type="parTrans" cxnId="{368C2DAB-1FB6-4A44-A29D-D54274AB51A2}">
      <dgm:prSet/>
      <dgm:spPr/>
      <dgm:t>
        <a:bodyPr/>
        <a:lstStyle/>
        <a:p>
          <a:endParaRPr lang="en-US" sz="1400">
            <a:latin typeface="Century Gothic" panose="020B0502020202020204" pitchFamily="34" charset="0"/>
          </a:endParaRPr>
        </a:p>
      </dgm:t>
    </dgm:pt>
    <dgm:pt modelId="{8AD4069C-9A0E-4F6B-889B-D06541ECC265}" type="sibTrans" cxnId="{368C2DAB-1FB6-4A44-A29D-D54274AB51A2}">
      <dgm:prSet/>
      <dgm:spPr/>
      <dgm:t>
        <a:bodyPr/>
        <a:lstStyle/>
        <a:p>
          <a:endParaRPr lang="en-US" sz="1400">
            <a:latin typeface="Century Gothic" panose="020B0502020202020204" pitchFamily="34" charset="0"/>
          </a:endParaRPr>
        </a:p>
      </dgm:t>
    </dgm:pt>
    <dgm:pt modelId="{7D24496B-48AC-41BC-922B-2B3975A6592B}">
      <dgm:prSet phldrT="[Text]" custT="1"/>
      <dgm:spPr>
        <a:solidFill>
          <a:schemeClr val="bg1">
            <a:lumMod val="50000"/>
          </a:schemeClr>
        </a:solidFill>
      </dgm:spPr>
      <dgm:t>
        <a:bodyPr/>
        <a:lstStyle/>
        <a:p>
          <a:r>
            <a:rPr lang="en-US" sz="1600" b="1">
              <a:solidFill>
                <a:schemeClr val="bg1"/>
              </a:solidFill>
              <a:latin typeface="Century Gothic" panose="020B0502020202020204" pitchFamily="34" charset="0"/>
            </a:rPr>
            <a:t>Linking to Hepatitis C Treatment</a:t>
          </a:r>
        </a:p>
      </dgm:t>
    </dgm:pt>
    <dgm:pt modelId="{5E672CB9-7BE9-442A-9F1E-4F4CA704D966}" type="parTrans" cxnId="{5AB710AC-E2AF-4F45-9438-E5EFC6541000}">
      <dgm:prSet/>
      <dgm:spPr/>
      <dgm:t>
        <a:bodyPr/>
        <a:lstStyle/>
        <a:p>
          <a:endParaRPr lang="en-US" sz="1600">
            <a:latin typeface="Century Gothic" panose="020B0502020202020204" pitchFamily="34" charset="0"/>
          </a:endParaRPr>
        </a:p>
      </dgm:t>
    </dgm:pt>
    <dgm:pt modelId="{C1BCCCB9-8811-4F38-958F-4D77F6F12FF4}" type="sibTrans" cxnId="{5AB710AC-E2AF-4F45-9438-E5EFC6541000}">
      <dgm:prSet/>
      <dgm:spPr/>
      <dgm:t>
        <a:bodyPr/>
        <a:lstStyle/>
        <a:p>
          <a:endParaRPr lang="en-US" sz="1600">
            <a:latin typeface="Century Gothic" panose="020B0502020202020204" pitchFamily="34" charset="0"/>
          </a:endParaRPr>
        </a:p>
      </dgm:t>
    </dgm:pt>
    <dgm:pt modelId="{696B4DC6-071C-4384-AFE4-C2364A866C89}">
      <dgm:prSet phldrT="[Text]" custT="1"/>
      <dgm:spPr>
        <a:ln>
          <a:solidFill>
            <a:schemeClr val="bg2"/>
          </a:solidFill>
        </a:ln>
      </dgm:spPr>
      <dgm:t>
        <a:bodyPr/>
        <a:lstStyle/>
        <a:p>
          <a:pPr>
            <a:spcAft>
              <a:spcPts val="600"/>
            </a:spcAft>
          </a:pPr>
          <a:r>
            <a:rPr lang="en-US" sz="1100">
              <a:latin typeface="Century Gothic" panose="020B0502020202020204" pitchFamily="34" charset="0"/>
            </a:rPr>
            <a:t>Serving individuals of all ages at risk of HIV infection </a:t>
          </a:r>
        </a:p>
      </dgm:t>
    </dgm:pt>
    <dgm:pt modelId="{CE2886EB-EB3A-45DC-B2C0-40382ABA6657}" type="parTrans" cxnId="{B0596E28-6032-4A5C-9B51-1055831955A2}">
      <dgm:prSet/>
      <dgm:spPr/>
      <dgm:t>
        <a:bodyPr/>
        <a:lstStyle/>
        <a:p>
          <a:endParaRPr lang="en-US" sz="1600">
            <a:latin typeface="Century Gothic" panose="020B0502020202020204" pitchFamily="34" charset="0"/>
          </a:endParaRPr>
        </a:p>
      </dgm:t>
    </dgm:pt>
    <dgm:pt modelId="{2C6F112E-3252-4A23-8776-7757DFF66B36}" type="sibTrans" cxnId="{B0596E28-6032-4A5C-9B51-1055831955A2}">
      <dgm:prSet/>
      <dgm:spPr/>
      <dgm:t>
        <a:bodyPr/>
        <a:lstStyle/>
        <a:p>
          <a:endParaRPr lang="en-US" sz="1600">
            <a:latin typeface="Century Gothic" panose="020B0502020202020204" pitchFamily="34" charset="0"/>
          </a:endParaRPr>
        </a:p>
      </dgm:t>
    </dgm:pt>
    <dgm:pt modelId="{ED8A8F52-A780-482B-8F08-9B83A4906ABC}">
      <dgm:prSet phldrT="[Text]" custT="1"/>
      <dgm:spPr>
        <a:ln>
          <a:solidFill>
            <a:schemeClr val="bg2"/>
          </a:solidFill>
        </a:ln>
      </dgm:spPr>
      <dgm:t>
        <a:bodyPr/>
        <a:lstStyle/>
        <a:p>
          <a:pPr>
            <a:spcAft>
              <a:spcPts val="600"/>
            </a:spcAft>
          </a:pPr>
          <a:r>
            <a:rPr lang="en-US" sz="1100">
              <a:latin typeface="Century Gothic" panose="020B0502020202020204" pitchFamily="34" charset="0"/>
            </a:rPr>
            <a:t>Targeting individuals with Hepatitis C mono-infection</a:t>
          </a:r>
        </a:p>
      </dgm:t>
    </dgm:pt>
    <dgm:pt modelId="{4A9482CE-61A5-4978-9199-458C5349044D}" type="parTrans" cxnId="{E6663725-B494-45DB-8E55-8B19497D95D7}">
      <dgm:prSet/>
      <dgm:spPr/>
      <dgm:t>
        <a:bodyPr/>
        <a:lstStyle/>
        <a:p>
          <a:endParaRPr lang="en-US" sz="1600">
            <a:latin typeface="Century Gothic" panose="020B0502020202020204" pitchFamily="34" charset="0"/>
          </a:endParaRPr>
        </a:p>
      </dgm:t>
    </dgm:pt>
    <dgm:pt modelId="{A67CC4F2-467D-48EC-AA8E-74BD7D07AD88}" type="sibTrans" cxnId="{E6663725-B494-45DB-8E55-8B19497D95D7}">
      <dgm:prSet/>
      <dgm:spPr/>
      <dgm:t>
        <a:bodyPr/>
        <a:lstStyle/>
        <a:p>
          <a:endParaRPr lang="en-US" sz="1600">
            <a:latin typeface="Century Gothic" panose="020B0502020202020204" pitchFamily="34" charset="0"/>
          </a:endParaRPr>
        </a:p>
      </dgm:t>
    </dgm:pt>
    <dgm:pt modelId="{CE30E94A-F979-4578-96A1-94CCB987D0CC}">
      <dgm:prSet phldrT="[Text]" custT="1"/>
      <dgm:spPr>
        <a:ln>
          <a:solidFill>
            <a:schemeClr val="bg2"/>
          </a:solidFill>
        </a:ln>
      </dgm:spPr>
      <dgm:t>
        <a:bodyPr/>
        <a:lstStyle/>
        <a:p>
          <a:pPr>
            <a:spcAft>
              <a:spcPts val="600"/>
            </a:spcAft>
          </a:pPr>
          <a:r>
            <a:rPr lang="en-US" sz="1100">
              <a:latin typeface="Century Gothic" panose="020B0502020202020204" pitchFamily="34" charset="0"/>
            </a:rPr>
            <a:t>Mental Health &amp; Supportive Services while in Treatment</a:t>
          </a:r>
        </a:p>
      </dgm:t>
    </dgm:pt>
    <dgm:pt modelId="{69F9129C-A5FC-448D-A1AE-286D05A858D1}" type="parTrans" cxnId="{6F28BD7E-5D5C-4FAC-A52B-8ACE8CB6E391}">
      <dgm:prSet/>
      <dgm:spPr/>
      <dgm:t>
        <a:bodyPr/>
        <a:lstStyle/>
        <a:p>
          <a:endParaRPr lang="en-US">
            <a:latin typeface="Century Gothic" panose="020B0502020202020204" pitchFamily="34" charset="0"/>
          </a:endParaRPr>
        </a:p>
      </dgm:t>
    </dgm:pt>
    <dgm:pt modelId="{0730A413-E47C-4354-A0FB-5DBA54C8CF66}" type="sibTrans" cxnId="{6F28BD7E-5D5C-4FAC-A52B-8ACE8CB6E391}">
      <dgm:prSet/>
      <dgm:spPr/>
      <dgm:t>
        <a:bodyPr/>
        <a:lstStyle/>
        <a:p>
          <a:endParaRPr lang="en-US">
            <a:latin typeface="Century Gothic" panose="020B0502020202020204" pitchFamily="34" charset="0"/>
          </a:endParaRPr>
        </a:p>
      </dgm:t>
    </dgm:pt>
    <dgm:pt modelId="{39A2350B-E910-4779-B9C0-170BF7AA5639}">
      <dgm:prSet phldrT="[Text]" custT="1"/>
      <dgm:spPr>
        <a:ln>
          <a:solidFill>
            <a:schemeClr val="bg2"/>
          </a:solidFill>
        </a:ln>
      </dgm:spPr>
      <dgm:t>
        <a:bodyPr/>
        <a:lstStyle/>
        <a:p>
          <a:pPr>
            <a:spcAft>
              <a:spcPts val="600"/>
            </a:spcAft>
          </a:pPr>
          <a:r>
            <a:rPr lang="en-US" sz="1100">
              <a:latin typeface="Century Gothic" panose="020B0502020202020204" pitchFamily="34" charset="0"/>
            </a:rPr>
            <a:t>Hepatitis C Treatment for Co-infected Individuals</a:t>
          </a:r>
        </a:p>
      </dgm:t>
    </dgm:pt>
    <dgm:pt modelId="{4B41AD49-7F56-47EF-AD07-427C51663361}" type="parTrans" cxnId="{4054BFFB-5228-4A09-AF90-42E292944771}">
      <dgm:prSet/>
      <dgm:spPr/>
      <dgm:t>
        <a:bodyPr/>
        <a:lstStyle/>
        <a:p>
          <a:endParaRPr lang="en-US">
            <a:latin typeface="Century Gothic" panose="020B0502020202020204" pitchFamily="34" charset="0"/>
          </a:endParaRPr>
        </a:p>
      </dgm:t>
    </dgm:pt>
    <dgm:pt modelId="{0FFA97CA-8E6D-47DD-AB19-FC7243E083B8}" type="sibTrans" cxnId="{4054BFFB-5228-4A09-AF90-42E292944771}">
      <dgm:prSet/>
      <dgm:spPr/>
      <dgm:t>
        <a:bodyPr/>
        <a:lstStyle/>
        <a:p>
          <a:endParaRPr lang="en-US">
            <a:latin typeface="Century Gothic" panose="020B0502020202020204" pitchFamily="34" charset="0"/>
          </a:endParaRPr>
        </a:p>
      </dgm:t>
    </dgm:pt>
    <dgm:pt modelId="{4C2A8C49-8C51-47FE-BED6-7BC043240C20}">
      <dgm:prSet phldrT="[Text]" custT="1"/>
      <dgm:spPr>
        <a:ln>
          <a:solidFill>
            <a:schemeClr val="bg2"/>
          </a:solidFill>
        </a:ln>
      </dgm:spPr>
      <dgm:t>
        <a:bodyPr/>
        <a:lstStyle/>
        <a:p>
          <a:pPr>
            <a:spcAft>
              <a:spcPts val="600"/>
            </a:spcAft>
          </a:pPr>
          <a:r>
            <a:rPr lang="en-US" sz="1100">
              <a:latin typeface="Century Gothic" panose="020B0502020202020204" pitchFamily="34" charset="0"/>
            </a:rPr>
            <a:t>Serving Pediatric (including exposed infants and children), Adolescent, Young People, and Adults</a:t>
          </a:r>
        </a:p>
      </dgm:t>
    </dgm:pt>
    <dgm:pt modelId="{7A42DFA7-03DA-4598-AB69-B7C2CB19FBFE}" type="parTrans" cxnId="{A0AA858D-FDA3-41FF-8253-9FF223C7D220}">
      <dgm:prSet/>
      <dgm:spPr/>
      <dgm:t>
        <a:bodyPr/>
        <a:lstStyle/>
        <a:p>
          <a:endParaRPr lang="en-US">
            <a:latin typeface="Century Gothic" panose="020B0502020202020204" pitchFamily="34" charset="0"/>
          </a:endParaRPr>
        </a:p>
      </dgm:t>
    </dgm:pt>
    <dgm:pt modelId="{B535FE44-6ACC-48D8-86AD-DB8A735913F8}" type="sibTrans" cxnId="{A0AA858D-FDA3-41FF-8253-9FF223C7D220}">
      <dgm:prSet/>
      <dgm:spPr/>
      <dgm:t>
        <a:bodyPr/>
        <a:lstStyle/>
        <a:p>
          <a:endParaRPr lang="en-US">
            <a:latin typeface="Century Gothic" panose="020B0502020202020204" pitchFamily="34" charset="0"/>
          </a:endParaRPr>
        </a:p>
      </dgm:t>
    </dgm:pt>
    <dgm:pt modelId="{C70DC090-70F2-4369-A72B-5BCC22F318B8}">
      <dgm:prSet phldrT="[Text]" custT="1"/>
      <dgm:spPr>
        <a:ln>
          <a:solidFill>
            <a:schemeClr val="bg2"/>
          </a:solidFill>
        </a:ln>
      </dgm:spPr>
      <dgm:t>
        <a:bodyPr/>
        <a:lstStyle/>
        <a:p>
          <a:pPr>
            <a:spcAft>
              <a:spcPts val="600"/>
            </a:spcAft>
          </a:pPr>
          <a:r>
            <a:rPr lang="en-US" sz="1100">
              <a:latin typeface="Century Gothic" panose="020B0502020202020204" pitchFamily="34" charset="0"/>
            </a:rPr>
            <a:t>Transition to Primary Care</a:t>
          </a:r>
        </a:p>
      </dgm:t>
    </dgm:pt>
    <dgm:pt modelId="{99AE0E73-98D3-4AF9-B794-8D6AC8866934}" type="parTrans" cxnId="{564EE21E-C46A-4CC8-AF2E-B80B1808A1FA}">
      <dgm:prSet/>
      <dgm:spPr/>
      <dgm:t>
        <a:bodyPr/>
        <a:lstStyle/>
        <a:p>
          <a:endParaRPr lang="en-US">
            <a:latin typeface="Century Gothic" panose="020B0502020202020204" pitchFamily="34" charset="0"/>
          </a:endParaRPr>
        </a:p>
      </dgm:t>
    </dgm:pt>
    <dgm:pt modelId="{6BB78971-76E0-4CA5-9E27-4E96FE482E31}" type="sibTrans" cxnId="{564EE21E-C46A-4CC8-AF2E-B80B1808A1FA}">
      <dgm:prSet/>
      <dgm:spPr/>
      <dgm:t>
        <a:bodyPr/>
        <a:lstStyle/>
        <a:p>
          <a:endParaRPr lang="en-US">
            <a:latin typeface="Century Gothic" panose="020B0502020202020204" pitchFamily="34" charset="0"/>
          </a:endParaRPr>
        </a:p>
      </dgm:t>
    </dgm:pt>
    <dgm:pt modelId="{54FF3889-F4BE-4BEA-9C0E-7CC2D4422C59}">
      <dgm:prSet phldrT="[Text]" custT="1"/>
      <dgm:spPr>
        <a:ln>
          <a:solidFill>
            <a:schemeClr val="bg2"/>
          </a:solidFill>
        </a:ln>
      </dgm:spPr>
      <dgm:t>
        <a:bodyPr/>
        <a:lstStyle/>
        <a:p>
          <a:pPr>
            <a:spcAft>
              <a:spcPts val="600"/>
            </a:spcAft>
          </a:pPr>
          <a:r>
            <a:rPr lang="en-US" sz="1100">
              <a:latin typeface="Century Gothic" panose="020B0502020202020204" pitchFamily="34" charset="0"/>
            </a:rPr>
            <a:t>PrEP, PEP, Primary Care, Mental Health &amp; Supportive Services</a:t>
          </a:r>
        </a:p>
      </dgm:t>
    </dgm:pt>
    <dgm:pt modelId="{46305623-0F18-4A08-92E4-6D807601ABC9}" type="parTrans" cxnId="{1338170A-843C-41D3-B3D2-D6D02DB4B5F2}">
      <dgm:prSet/>
      <dgm:spPr/>
      <dgm:t>
        <a:bodyPr/>
        <a:lstStyle/>
        <a:p>
          <a:endParaRPr lang="en-US"/>
        </a:p>
      </dgm:t>
    </dgm:pt>
    <dgm:pt modelId="{24C0C524-8F04-4CE2-9A3A-04B5907059A5}" type="sibTrans" cxnId="{1338170A-843C-41D3-B3D2-D6D02DB4B5F2}">
      <dgm:prSet/>
      <dgm:spPr/>
      <dgm:t>
        <a:bodyPr/>
        <a:lstStyle/>
        <a:p>
          <a:endParaRPr lang="en-US"/>
        </a:p>
      </dgm:t>
    </dgm:pt>
    <dgm:pt modelId="{569C521C-6603-4795-85B2-50E8B80C079F}" type="pres">
      <dgm:prSet presAssocID="{1650316D-EF09-456C-8432-5AD8BFA6FA63}" presName="linear" presStyleCnt="0">
        <dgm:presLayoutVars>
          <dgm:dir/>
          <dgm:animLvl val="lvl"/>
          <dgm:resizeHandles val="exact"/>
        </dgm:presLayoutVars>
      </dgm:prSet>
      <dgm:spPr/>
      <dgm:t>
        <a:bodyPr/>
        <a:lstStyle/>
        <a:p>
          <a:endParaRPr lang="en-US"/>
        </a:p>
      </dgm:t>
    </dgm:pt>
    <dgm:pt modelId="{818E2C30-33EF-423A-9FB0-F617E314D5B7}" type="pres">
      <dgm:prSet presAssocID="{904E66CC-B383-44CE-B16E-A450EEE32BC5}" presName="parentLin" presStyleCnt="0"/>
      <dgm:spPr/>
    </dgm:pt>
    <dgm:pt modelId="{44B82639-C0F9-465F-8B44-B65E478A8274}" type="pres">
      <dgm:prSet presAssocID="{904E66CC-B383-44CE-B16E-A450EEE32BC5}" presName="parentLeftMargin" presStyleLbl="node1" presStyleIdx="0" presStyleCnt="3"/>
      <dgm:spPr/>
      <dgm:t>
        <a:bodyPr/>
        <a:lstStyle/>
        <a:p>
          <a:endParaRPr lang="en-US"/>
        </a:p>
      </dgm:t>
    </dgm:pt>
    <dgm:pt modelId="{0A6ACA77-4559-4FEE-95D2-08129C3128C4}" type="pres">
      <dgm:prSet presAssocID="{904E66CC-B383-44CE-B16E-A450EEE32BC5}" presName="parentText" presStyleLbl="node1" presStyleIdx="0" presStyleCnt="3" custScaleX="100000">
        <dgm:presLayoutVars>
          <dgm:chMax val="0"/>
          <dgm:bulletEnabled val="1"/>
        </dgm:presLayoutVars>
      </dgm:prSet>
      <dgm:spPr/>
      <dgm:t>
        <a:bodyPr/>
        <a:lstStyle/>
        <a:p>
          <a:endParaRPr lang="en-US"/>
        </a:p>
      </dgm:t>
    </dgm:pt>
    <dgm:pt modelId="{B6CC3865-B51A-4C3D-B0CB-115539ABF038}" type="pres">
      <dgm:prSet presAssocID="{904E66CC-B383-44CE-B16E-A450EEE32BC5}" presName="negativeSpace" presStyleCnt="0"/>
      <dgm:spPr/>
    </dgm:pt>
    <dgm:pt modelId="{12DFBE8A-F2C4-4531-9FE6-4E4A4258096D}" type="pres">
      <dgm:prSet presAssocID="{904E66CC-B383-44CE-B16E-A450EEE32BC5}" presName="childText" presStyleLbl="conFgAcc1" presStyleIdx="0" presStyleCnt="3">
        <dgm:presLayoutVars>
          <dgm:bulletEnabled val="1"/>
        </dgm:presLayoutVars>
      </dgm:prSet>
      <dgm:spPr/>
      <dgm:t>
        <a:bodyPr/>
        <a:lstStyle/>
        <a:p>
          <a:endParaRPr lang="en-US"/>
        </a:p>
      </dgm:t>
    </dgm:pt>
    <dgm:pt modelId="{1B1613B2-8BA8-488E-AE78-62BAE2B5B09B}" type="pres">
      <dgm:prSet presAssocID="{70557A28-F9D7-46D2-8D04-F1880AFE6851}" presName="spaceBetweenRectangles" presStyleCnt="0"/>
      <dgm:spPr/>
    </dgm:pt>
    <dgm:pt modelId="{DC093626-BF0C-4FE8-B690-52CE43211D22}" type="pres">
      <dgm:prSet presAssocID="{0F9AFE4F-263E-45CE-83DA-11DC61FDD18A}" presName="parentLin" presStyleCnt="0"/>
      <dgm:spPr/>
    </dgm:pt>
    <dgm:pt modelId="{4286A83B-630B-4EE5-9540-9D7181CD4D90}" type="pres">
      <dgm:prSet presAssocID="{0F9AFE4F-263E-45CE-83DA-11DC61FDD18A}" presName="parentLeftMargin" presStyleLbl="node1" presStyleIdx="0" presStyleCnt="3"/>
      <dgm:spPr/>
      <dgm:t>
        <a:bodyPr/>
        <a:lstStyle/>
        <a:p>
          <a:endParaRPr lang="en-US"/>
        </a:p>
      </dgm:t>
    </dgm:pt>
    <dgm:pt modelId="{783B3B6F-D607-4AEF-9B80-AEC9796609E6}" type="pres">
      <dgm:prSet presAssocID="{0F9AFE4F-263E-45CE-83DA-11DC61FDD18A}" presName="parentText" presStyleLbl="node1" presStyleIdx="1" presStyleCnt="3" custScaleX="100824">
        <dgm:presLayoutVars>
          <dgm:chMax val="0"/>
          <dgm:bulletEnabled val="1"/>
        </dgm:presLayoutVars>
      </dgm:prSet>
      <dgm:spPr/>
      <dgm:t>
        <a:bodyPr/>
        <a:lstStyle/>
        <a:p>
          <a:endParaRPr lang="en-US"/>
        </a:p>
      </dgm:t>
    </dgm:pt>
    <dgm:pt modelId="{B925A01B-C802-474D-94DE-159E2C936692}" type="pres">
      <dgm:prSet presAssocID="{0F9AFE4F-263E-45CE-83DA-11DC61FDD18A}" presName="negativeSpace" presStyleCnt="0"/>
      <dgm:spPr/>
    </dgm:pt>
    <dgm:pt modelId="{C4B33ED8-8D9A-4763-ADC9-DDAB5723A3B9}" type="pres">
      <dgm:prSet presAssocID="{0F9AFE4F-263E-45CE-83DA-11DC61FDD18A}" presName="childText" presStyleLbl="conFgAcc1" presStyleIdx="1" presStyleCnt="3">
        <dgm:presLayoutVars>
          <dgm:bulletEnabled val="1"/>
        </dgm:presLayoutVars>
      </dgm:prSet>
      <dgm:spPr/>
      <dgm:t>
        <a:bodyPr/>
        <a:lstStyle/>
        <a:p>
          <a:endParaRPr lang="en-US"/>
        </a:p>
      </dgm:t>
    </dgm:pt>
    <dgm:pt modelId="{A6E8FC55-9BAF-4384-BC5A-DA9780E21086}" type="pres">
      <dgm:prSet presAssocID="{4FF0D99B-7360-46F1-9068-A82A29A486D2}" presName="spaceBetweenRectangles" presStyleCnt="0"/>
      <dgm:spPr/>
    </dgm:pt>
    <dgm:pt modelId="{53C75336-B78E-4667-83AC-B3B340F50550}" type="pres">
      <dgm:prSet presAssocID="{7D24496B-48AC-41BC-922B-2B3975A6592B}" presName="parentLin" presStyleCnt="0"/>
      <dgm:spPr/>
    </dgm:pt>
    <dgm:pt modelId="{A9E3C3A1-9E98-48C0-8AF6-993A240C04E3}" type="pres">
      <dgm:prSet presAssocID="{7D24496B-48AC-41BC-922B-2B3975A6592B}" presName="parentLeftMargin" presStyleLbl="node1" presStyleIdx="1" presStyleCnt="3"/>
      <dgm:spPr/>
      <dgm:t>
        <a:bodyPr/>
        <a:lstStyle/>
        <a:p>
          <a:endParaRPr lang="en-US"/>
        </a:p>
      </dgm:t>
    </dgm:pt>
    <dgm:pt modelId="{B2D10D49-58B8-47D1-B984-C01F676E5259}" type="pres">
      <dgm:prSet presAssocID="{7D24496B-48AC-41BC-922B-2B3975A6592B}" presName="parentText" presStyleLbl="node1" presStyleIdx="2" presStyleCnt="3">
        <dgm:presLayoutVars>
          <dgm:chMax val="0"/>
          <dgm:bulletEnabled val="1"/>
        </dgm:presLayoutVars>
      </dgm:prSet>
      <dgm:spPr/>
      <dgm:t>
        <a:bodyPr/>
        <a:lstStyle/>
        <a:p>
          <a:endParaRPr lang="en-US"/>
        </a:p>
      </dgm:t>
    </dgm:pt>
    <dgm:pt modelId="{7B34B23D-5F61-4077-A3A3-748FD72F42ED}" type="pres">
      <dgm:prSet presAssocID="{7D24496B-48AC-41BC-922B-2B3975A6592B}" presName="negativeSpace" presStyleCnt="0"/>
      <dgm:spPr/>
    </dgm:pt>
    <dgm:pt modelId="{4EF04545-305E-4CE1-BFB2-006A5387D368}" type="pres">
      <dgm:prSet presAssocID="{7D24496B-48AC-41BC-922B-2B3975A6592B}" presName="childText" presStyleLbl="conFgAcc1" presStyleIdx="2" presStyleCnt="3">
        <dgm:presLayoutVars>
          <dgm:bulletEnabled val="1"/>
        </dgm:presLayoutVars>
      </dgm:prSet>
      <dgm:spPr/>
      <dgm:t>
        <a:bodyPr/>
        <a:lstStyle/>
        <a:p>
          <a:endParaRPr lang="en-US"/>
        </a:p>
      </dgm:t>
    </dgm:pt>
  </dgm:ptLst>
  <dgm:cxnLst>
    <dgm:cxn modelId="{73A0D707-6948-49E6-8D5E-18167A9D7D87}" type="presOf" srcId="{7D24496B-48AC-41BC-922B-2B3975A6592B}" destId="{A9E3C3A1-9E98-48C0-8AF6-993A240C04E3}" srcOrd="0" destOrd="0" presId="urn:microsoft.com/office/officeart/2005/8/layout/list1"/>
    <dgm:cxn modelId="{E6663725-B494-45DB-8E55-8B19497D95D7}" srcId="{7D24496B-48AC-41BC-922B-2B3975A6592B}" destId="{ED8A8F52-A780-482B-8F08-9B83A4906ABC}" srcOrd="0" destOrd="0" parTransId="{4A9482CE-61A5-4978-9199-458C5349044D}" sibTransId="{A67CC4F2-467D-48EC-AA8E-74BD7D07AD88}"/>
    <dgm:cxn modelId="{4346B2FC-6DDE-43F3-BA18-17BFA0B33C74}" type="presOf" srcId="{ED8A8F52-A780-482B-8F08-9B83A4906ABC}" destId="{4EF04545-305E-4CE1-BFB2-006A5387D368}" srcOrd="0" destOrd="0" presId="urn:microsoft.com/office/officeart/2005/8/layout/list1"/>
    <dgm:cxn modelId="{4054BFFB-5228-4A09-AF90-42E292944771}" srcId="{904E66CC-B383-44CE-B16E-A450EEE32BC5}" destId="{39A2350B-E910-4779-B9C0-170BF7AA5639}" srcOrd="2" destOrd="0" parTransId="{4B41AD49-7F56-47EF-AD07-427C51663361}" sibTransId="{0FFA97CA-8E6D-47DD-AB19-FC7243E083B8}"/>
    <dgm:cxn modelId="{73B984A7-A67B-491E-8AF4-2C32920DD0F2}" type="presOf" srcId="{904E66CC-B383-44CE-B16E-A450EEE32BC5}" destId="{44B82639-C0F9-465F-8B44-B65E478A8274}" srcOrd="0" destOrd="0" presId="urn:microsoft.com/office/officeart/2005/8/layout/list1"/>
    <dgm:cxn modelId="{7F1143D7-EFB1-4A99-8857-8E30CA67E0A6}" type="presOf" srcId="{54FF3889-F4BE-4BEA-9C0E-7CC2D4422C59}" destId="{C4B33ED8-8D9A-4763-ADC9-DDAB5723A3B9}" srcOrd="0" destOrd="2" presId="urn:microsoft.com/office/officeart/2005/8/layout/list1"/>
    <dgm:cxn modelId="{7178AD43-1A39-495A-9334-76850BE3D4F9}" type="presOf" srcId="{39A2350B-E910-4779-B9C0-170BF7AA5639}" destId="{12DFBE8A-F2C4-4531-9FE6-4E4A4258096D}" srcOrd="0" destOrd="2" presId="urn:microsoft.com/office/officeart/2005/8/layout/list1"/>
    <dgm:cxn modelId="{23BD74F0-488F-463D-8B13-BD34A912FB8F}" type="presOf" srcId="{0F9AFE4F-263E-45CE-83DA-11DC61FDD18A}" destId="{783B3B6F-D607-4AEF-9B80-AEC9796609E6}" srcOrd="1" destOrd="0" presId="urn:microsoft.com/office/officeart/2005/8/layout/list1"/>
    <dgm:cxn modelId="{50A6FF21-389E-410F-8B39-7E2BB9957191}" type="presOf" srcId="{C70DC090-70F2-4369-A72B-5BCC22F318B8}" destId="{4EF04545-305E-4CE1-BFB2-006A5387D368}" srcOrd="0" destOrd="2" presId="urn:microsoft.com/office/officeart/2005/8/layout/list1"/>
    <dgm:cxn modelId="{5AB710AC-E2AF-4F45-9438-E5EFC6541000}" srcId="{1650316D-EF09-456C-8432-5AD8BFA6FA63}" destId="{7D24496B-48AC-41BC-922B-2B3975A6592B}" srcOrd="2" destOrd="0" parTransId="{5E672CB9-7BE9-442A-9F1E-4F4CA704D966}" sibTransId="{C1BCCCB9-8811-4F38-958F-4D77F6F12FF4}"/>
    <dgm:cxn modelId="{D691FB65-4887-47BB-A359-B71FDE64DF96}" type="presOf" srcId="{CE30E94A-F979-4578-96A1-94CCB987D0CC}" destId="{4EF04545-305E-4CE1-BFB2-006A5387D368}" srcOrd="0" destOrd="1" presId="urn:microsoft.com/office/officeart/2005/8/layout/list1"/>
    <dgm:cxn modelId="{C89B5090-710E-40E7-86EE-40648A1E8B9D}" srcId="{1650316D-EF09-456C-8432-5AD8BFA6FA63}" destId="{0F9AFE4F-263E-45CE-83DA-11DC61FDD18A}" srcOrd="1" destOrd="0" parTransId="{D8FD8183-C9DF-4050-96E4-FCA0C662A396}" sibTransId="{4FF0D99B-7360-46F1-9068-A82A29A486D2}"/>
    <dgm:cxn modelId="{A0AA858D-FDA3-41FF-8253-9FF223C7D220}" srcId="{904E66CC-B383-44CE-B16E-A450EEE32BC5}" destId="{4C2A8C49-8C51-47FE-BED6-7BC043240C20}" srcOrd="0" destOrd="0" parTransId="{7A42DFA7-03DA-4598-AB69-B7C2CB19FBFE}" sibTransId="{B535FE44-6ACC-48D8-86AD-DB8A735913F8}"/>
    <dgm:cxn modelId="{921F820A-EC74-4720-BDDA-7F8E904F6ED0}" type="presOf" srcId="{696B4DC6-071C-4384-AFE4-C2364A866C89}" destId="{C4B33ED8-8D9A-4763-ADC9-DDAB5723A3B9}" srcOrd="0" destOrd="0" presId="urn:microsoft.com/office/officeart/2005/8/layout/list1"/>
    <dgm:cxn modelId="{6F28BD7E-5D5C-4FAC-A52B-8ACE8CB6E391}" srcId="{7D24496B-48AC-41BC-922B-2B3975A6592B}" destId="{CE30E94A-F979-4578-96A1-94CCB987D0CC}" srcOrd="1" destOrd="0" parTransId="{69F9129C-A5FC-448D-A1AE-286D05A858D1}" sibTransId="{0730A413-E47C-4354-A0FB-5DBA54C8CF66}"/>
    <dgm:cxn modelId="{6439410B-DFD3-428C-B0B1-F63F52357036}" type="presOf" srcId="{0F9AFE4F-263E-45CE-83DA-11DC61FDD18A}" destId="{4286A83B-630B-4EE5-9540-9D7181CD4D90}" srcOrd="0" destOrd="0" presId="urn:microsoft.com/office/officeart/2005/8/layout/list1"/>
    <dgm:cxn modelId="{CA60CA57-D374-4D6B-AC18-1588005FA4CD}" srcId="{0F9AFE4F-263E-45CE-83DA-11DC61FDD18A}" destId="{C33E2ABC-1204-4D2C-B8EB-78B2C3FE40F9}" srcOrd="1" destOrd="0" parTransId="{CB50F7DE-E427-450A-82DE-86056575E9CE}" sibTransId="{2F9BA7FD-9806-4FD8-9E73-DE1C5A82B806}"/>
    <dgm:cxn modelId="{11756387-B93B-41E5-9B9B-CE0749BF2F33}" srcId="{1650316D-EF09-456C-8432-5AD8BFA6FA63}" destId="{904E66CC-B383-44CE-B16E-A450EEE32BC5}" srcOrd="0" destOrd="0" parTransId="{6C4A8425-B9A7-4CD9-9429-82871E0A74BE}" sibTransId="{70557A28-F9D7-46D2-8D04-F1880AFE6851}"/>
    <dgm:cxn modelId="{368C2DAB-1FB6-4A44-A29D-D54274AB51A2}" srcId="{904E66CC-B383-44CE-B16E-A450EEE32BC5}" destId="{57955361-E40B-4569-A74C-ACE38A46EA31}" srcOrd="1" destOrd="0" parTransId="{2849C711-7258-4CC0-ACF5-CA392F240EFB}" sibTransId="{8AD4069C-9A0E-4F6B-889B-D06541ECC265}"/>
    <dgm:cxn modelId="{B0596E28-6032-4A5C-9B51-1055831955A2}" srcId="{0F9AFE4F-263E-45CE-83DA-11DC61FDD18A}" destId="{696B4DC6-071C-4384-AFE4-C2364A866C89}" srcOrd="0" destOrd="0" parTransId="{CE2886EB-EB3A-45DC-B2C0-40382ABA6657}" sibTransId="{2C6F112E-3252-4A23-8776-7757DFF66B36}"/>
    <dgm:cxn modelId="{A3DE0D5E-57F7-45B7-AA50-5635BD7ADB6F}" type="presOf" srcId="{7D24496B-48AC-41BC-922B-2B3975A6592B}" destId="{B2D10D49-58B8-47D1-B984-C01F676E5259}" srcOrd="1" destOrd="0" presId="urn:microsoft.com/office/officeart/2005/8/layout/list1"/>
    <dgm:cxn modelId="{D7DFCC9A-F5C0-4D83-A602-3C26078A0F57}" type="presOf" srcId="{904E66CC-B383-44CE-B16E-A450EEE32BC5}" destId="{0A6ACA77-4559-4FEE-95D2-08129C3128C4}" srcOrd="1" destOrd="0" presId="urn:microsoft.com/office/officeart/2005/8/layout/list1"/>
    <dgm:cxn modelId="{2F18985F-A28D-4E85-98AB-B5F45582BE23}" type="presOf" srcId="{57955361-E40B-4569-A74C-ACE38A46EA31}" destId="{12DFBE8A-F2C4-4531-9FE6-4E4A4258096D}" srcOrd="0" destOrd="1" presId="urn:microsoft.com/office/officeart/2005/8/layout/list1"/>
    <dgm:cxn modelId="{D2213653-20AD-4187-9E69-E700D4A63637}" type="presOf" srcId="{1650316D-EF09-456C-8432-5AD8BFA6FA63}" destId="{569C521C-6603-4795-85B2-50E8B80C079F}" srcOrd="0" destOrd="0" presId="urn:microsoft.com/office/officeart/2005/8/layout/list1"/>
    <dgm:cxn modelId="{564EE21E-C46A-4CC8-AF2E-B80B1808A1FA}" srcId="{7D24496B-48AC-41BC-922B-2B3975A6592B}" destId="{C70DC090-70F2-4369-A72B-5BCC22F318B8}" srcOrd="2" destOrd="0" parTransId="{99AE0E73-98D3-4AF9-B794-8D6AC8866934}" sibTransId="{6BB78971-76E0-4CA5-9E27-4E96FE482E31}"/>
    <dgm:cxn modelId="{48D1F8D6-AE4F-4E53-8F50-1AD21635353E}" type="presOf" srcId="{C33E2ABC-1204-4D2C-B8EB-78B2C3FE40F9}" destId="{C4B33ED8-8D9A-4763-ADC9-DDAB5723A3B9}" srcOrd="0" destOrd="1" presId="urn:microsoft.com/office/officeart/2005/8/layout/list1"/>
    <dgm:cxn modelId="{29965EDE-49F6-444F-9F5D-6D2560B1856B}" type="presOf" srcId="{4C2A8C49-8C51-47FE-BED6-7BC043240C20}" destId="{12DFBE8A-F2C4-4531-9FE6-4E4A4258096D}" srcOrd="0" destOrd="0" presId="urn:microsoft.com/office/officeart/2005/8/layout/list1"/>
    <dgm:cxn modelId="{1338170A-843C-41D3-B3D2-D6D02DB4B5F2}" srcId="{0F9AFE4F-263E-45CE-83DA-11DC61FDD18A}" destId="{54FF3889-F4BE-4BEA-9C0E-7CC2D4422C59}" srcOrd="2" destOrd="0" parTransId="{46305623-0F18-4A08-92E4-6D807601ABC9}" sibTransId="{24C0C524-8F04-4CE2-9A3A-04B5907059A5}"/>
    <dgm:cxn modelId="{2161ABF1-D5A5-4022-B688-14FB03AEC8F9}" type="presParOf" srcId="{569C521C-6603-4795-85B2-50E8B80C079F}" destId="{818E2C30-33EF-423A-9FB0-F617E314D5B7}" srcOrd="0" destOrd="0" presId="urn:microsoft.com/office/officeart/2005/8/layout/list1"/>
    <dgm:cxn modelId="{E7212002-8FF4-4F2B-9A45-986EE98D1450}" type="presParOf" srcId="{818E2C30-33EF-423A-9FB0-F617E314D5B7}" destId="{44B82639-C0F9-465F-8B44-B65E478A8274}" srcOrd="0" destOrd="0" presId="urn:microsoft.com/office/officeart/2005/8/layout/list1"/>
    <dgm:cxn modelId="{BF23DBEA-0CB0-492A-86D0-7EE651C5396C}" type="presParOf" srcId="{818E2C30-33EF-423A-9FB0-F617E314D5B7}" destId="{0A6ACA77-4559-4FEE-95D2-08129C3128C4}" srcOrd="1" destOrd="0" presId="urn:microsoft.com/office/officeart/2005/8/layout/list1"/>
    <dgm:cxn modelId="{A9D5BA7B-F5D0-40A1-B9ED-650CD38DBC29}" type="presParOf" srcId="{569C521C-6603-4795-85B2-50E8B80C079F}" destId="{B6CC3865-B51A-4C3D-B0CB-115539ABF038}" srcOrd="1" destOrd="0" presId="urn:microsoft.com/office/officeart/2005/8/layout/list1"/>
    <dgm:cxn modelId="{DF51572E-468C-41EE-9E29-29D17E2B2B2C}" type="presParOf" srcId="{569C521C-6603-4795-85B2-50E8B80C079F}" destId="{12DFBE8A-F2C4-4531-9FE6-4E4A4258096D}" srcOrd="2" destOrd="0" presId="urn:microsoft.com/office/officeart/2005/8/layout/list1"/>
    <dgm:cxn modelId="{A8CDAED4-D7A2-4274-A6CC-C81445775245}" type="presParOf" srcId="{569C521C-6603-4795-85B2-50E8B80C079F}" destId="{1B1613B2-8BA8-488E-AE78-62BAE2B5B09B}" srcOrd="3" destOrd="0" presId="urn:microsoft.com/office/officeart/2005/8/layout/list1"/>
    <dgm:cxn modelId="{21EC5EA0-50E2-4C90-BE7C-7985043C80F9}" type="presParOf" srcId="{569C521C-6603-4795-85B2-50E8B80C079F}" destId="{DC093626-BF0C-4FE8-B690-52CE43211D22}" srcOrd="4" destOrd="0" presId="urn:microsoft.com/office/officeart/2005/8/layout/list1"/>
    <dgm:cxn modelId="{AC23DE89-7904-45ED-AD51-51F6C9C8216D}" type="presParOf" srcId="{DC093626-BF0C-4FE8-B690-52CE43211D22}" destId="{4286A83B-630B-4EE5-9540-9D7181CD4D90}" srcOrd="0" destOrd="0" presId="urn:microsoft.com/office/officeart/2005/8/layout/list1"/>
    <dgm:cxn modelId="{08494A71-1C7C-49F8-A028-79FC20822C14}" type="presParOf" srcId="{DC093626-BF0C-4FE8-B690-52CE43211D22}" destId="{783B3B6F-D607-4AEF-9B80-AEC9796609E6}" srcOrd="1" destOrd="0" presId="urn:microsoft.com/office/officeart/2005/8/layout/list1"/>
    <dgm:cxn modelId="{3AAD766A-FEBD-4DE8-BBF3-70FCE1CB77CA}" type="presParOf" srcId="{569C521C-6603-4795-85B2-50E8B80C079F}" destId="{B925A01B-C802-474D-94DE-159E2C936692}" srcOrd="5" destOrd="0" presId="urn:microsoft.com/office/officeart/2005/8/layout/list1"/>
    <dgm:cxn modelId="{D4CDBA6F-BA2B-4DA4-A3E5-B186B6B778E4}" type="presParOf" srcId="{569C521C-6603-4795-85B2-50E8B80C079F}" destId="{C4B33ED8-8D9A-4763-ADC9-DDAB5723A3B9}" srcOrd="6" destOrd="0" presId="urn:microsoft.com/office/officeart/2005/8/layout/list1"/>
    <dgm:cxn modelId="{7EBA3AE0-D4BF-411A-B09D-0E4566E2AEA3}" type="presParOf" srcId="{569C521C-6603-4795-85B2-50E8B80C079F}" destId="{A6E8FC55-9BAF-4384-BC5A-DA9780E21086}" srcOrd="7" destOrd="0" presId="urn:microsoft.com/office/officeart/2005/8/layout/list1"/>
    <dgm:cxn modelId="{701A0BF7-B1A0-44F2-89A6-78627657F59B}" type="presParOf" srcId="{569C521C-6603-4795-85B2-50E8B80C079F}" destId="{53C75336-B78E-4667-83AC-B3B340F50550}" srcOrd="8" destOrd="0" presId="urn:microsoft.com/office/officeart/2005/8/layout/list1"/>
    <dgm:cxn modelId="{3501B8A4-38B6-41E4-B946-2FACA2F0D950}" type="presParOf" srcId="{53C75336-B78E-4667-83AC-B3B340F50550}" destId="{A9E3C3A1-9E98-48C0-8AF6-993A240C04E3}" srcOrd="0" destOrd="0" presId="urn:microsoft.com/office/officeart/2005/8/layout/list1"/>
    <dgm:cxn modelId="{74A691DA-A35F-41F4-9072-AA4C9AFC42F3}" type="presParOf" srcId="{53C75336-B78E-4667-83AC-B3B340F50550}" destId="{B2D10D49-58B8-47D1-B984-C01F676E5259}" srcOrd="1" destOrd="0" presId="urn:microsoft.com/office/officeart/2005/8/layout/list1"/>
    <dgm:cxn modelId="{773900E2-FB04-480B-931D-42CBEB23E409}" type="presParOf" srcId="{569C521C-6603-4795-85B2-50E8B80C079F}" destId="{7B34B23D-5F61-4077-A3A3-748FD72F42ED}" srcOrd="9" destOrd="0" presId="urn:microsoft.com/office/officeart/2005/8/layout/list1"/>
    <dgm:cxn modelId="{5B8266B6-5C41-46D6-B548-3222ED9E7B7F}" type="presParOf" srcId="{569C521C-6603-4795-85B2-50E8B80C079F}" destId="{4EF04545-305E-4CE1-BFB2-006A5387D368}" srcOrd="10"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CFDE94-8F8D-DA45-9B18-D0D48975D81B}" type="doc">
      <dgm:prSet loTypeId="urn:microsoft.com/office/officeart/2005/8/layout/hProcess11" loCatId="" qsTypeId="urn:microsoft.com/office/officeart/2005/8/quickstyle/simple1" qsCatId="simple" csTypeId="urn:microsoft.com/office/officeart/2005/8/colors/accent1_2" csCatId="accent1" phldr="1"/>
      <dgm:spPr/>
      <dgm:t>
        <a:bodyPr/>
        <a:lstStyle/>
        <a:p>
          <a:endParaRPr lang="en-US"/>
        </a:p>
      </dgm:t>
    </dgm:pt>
    <dgm:pt modelId="{7E8F1E95-DFC7-324E-A0E9-DA9F2A07BE82}">
      <dgm:prSet phldrT="[Text]"/>
      <dgm:spPr/>
      <dgm:t>
        <a:bodyPr/>
        <a:lstStyle/>
        <a:p>
          <a:r>
            <a:rPr lang="en-US"/>
            <a:t>August </a:t>
          </a:r>
        </a:p>
        <a:p>
          <a:r>
            <a:rPr lang="en-US"/>
            <a:t>2014-2015</a:t>
          </a:r>
        </a:p>
      </dgm:t>
    </dgm:pt>
    <dgm:pt modelId="{9BD88218-7172-BD45-BE4F-6642BE98AC0A}" type="parTrans" cxnId="{D781586F-6ECA-314F-9143-AF50FA0272BD}">
      <dgm:prSet/>
      <dgm:spPr/>
      <dgm:t>
        <a:bodyPr/>
        <a:lstStyle/>
        <a:p>
          <a:endParaRPr lang="en-US"/>
        </a:p>
      </dgm:t>
    </dgm:pt>
    <dgm:pt modelId="{5BA2E20E-54D9-7D41-A2CF-F7C55C2B0F83}" type="sibTrans" cxnId="{D781586F-6ECA-314F-9143-AF50FA0272BD}">
      <dgm:prSet/>
      <dgm:spPr/>
      <dgm:t>
        <a:bodyPr/>
        <a:lstStyle/>
        <a:p>
          <a:endParaRPr lang="en-US"/>
        </a:p>
      </dgm:t>
    </dgm:pt>
    <dgm:pt modelId="{CDE7C7F1-9B90-774A-A922-1C6AA08DA402}">
      <dgm:prSet phldrT="[Text]"/>
      <dgm:spPr/>
      <dgm:t>
        <a:bodyPr/>
        <a:lstStyle/>
        <a:p>
          <a:r>
            <a:rPr lang="en-US"/>
            <a:t>February 2016</a:t>
          </a:r>
        </a:p>
      </dgm:t>
    </dgm:pt>
    <dgm:pt modelId="{433309A6-3C15-C543-941B-A812252DBF17}" type="parTrans" cxnId="{23383B4A-BC3F-C94F-8F68-5E4DD6EA5575}">
      <dgm:prSet/>
      <dgm:spPr/>
      <dgm:t>
        <a:bodyPr/>
        <a:lstStyle/>
        <a:p>
          <a:endParaRPr lang="en-US"/>
        </a:p>
      </dgm:t>
    </dgm:pt>
    <dgm:pt modelId="{4FBCD413-A679-2E47-B1F9-F69861CD636F}" type="sibTrans" cxnId="{23383B4A-BC3F-C94F-8F68-5E4DD6EA5575}">
      <dgm:prSet/>
      <dgm:spPr/>
      <dgm:t>
        <a:bodyPr/>
        <a:lstStyle/>
        <a:p>
          <a:endParaRPr lang="en-US"/>
        </a:p>
      </dgm:t>
    </dgm:pt>
    <dgm:pt modelId="{F94A8A3A-9F6D-0A45-98A4-838A5F8C3013}">
      <dgm:prSet phldrT="[Text]"/>
      <dgm:spPr/>
      <dgm:t>
        <a:bodyPr/>
        <a:lstStyle/>
        <a:p>
          <a:r>
            <a:rPr lang="en-US"/>
            <a:t>October</a:t>
          </a:r>
        </a:p>
        <a:p>
          <a:r>
            <a:rPr lang="en-US"/>
            <a:t>2017</a:t>
          </a:r>
        </a:p>
      </dgm:t>
    </dgm:pt>
    <dgm:pt modelId="{80C2EE3F-F670-F047-85F5-215A41E4D3F4}" type="parTrans" cxnId="{4ED1E52D-ED26-FC41-ADA6-E40422FB6190}">
      <dgm:prSet/>
      <dgm:spPr/>
      <dgm:t>
        <a:bodyPr/>
        <a:lstStyle/>
        <a:p>
          <a:endParaRPr lang="en-US"/>
        </a:p>
      </dgm:t>
    </dgm:pt>
    <dgm:pt modelId="{A2D2E724-BA32-8E41-A23A-7FFF18590F2A}" type="sibTrans" cxnId="{4ED1E52D-ED26-FC41-ADA6-E40422FB6190}">
      <dgm:prSet/>
      <dgm:spPr/>
      <dgm:t>
        <a:bodyPr/>
        <a:lstStyle/>
        <a:p>
          <a:endParaRPr lang="en-US"/>
        </a:p>
      </dgm:t>
    </dgm:pt>
    <dgm:pt modelId="{7D50F84A-70CD-8142-937C-3B78F73C62A9}">
      <dgm:prSet phldrT="[Text]"/>
      <dgm:spPr/>
      <dgm:t>
        <a:bodyPr/>
        <a:lstStyle/>
        <a:p>
          <a:r>
            <a:rPr lang="en-US"/>
            <a:t>August 2018</a:t>
          </a:r>
        </a:p>
      </dgm:t>
    </dgm:pt>
    <dgm:pt modelId="{6EE05DFE-C63F-414F-81A7-3E94E962E487}" type="parTrans" cxnId="{B4953172-4285-6D46-B205-D983081CB6CD}">
      <dgm:prSet/>
      <dgm:spPr/>
      <dgm:t>
        <a:bodyPr/>
        <a:lstStyle/>
        <a:p>
          <a:endParaRPr lang="en-US"/>
        </a:p>
      </dgm:t>
    </dgm:pt>
    <dgm:pt modelId="{A5F0C441-609D-364C-8ED6-4458C4580886}" type="sibTrans" cxnId="{B4953172-4285-6D46-B205-D983081CB6CD}">
      <dgm:prSet/>
      <dgm:spPr/>
      <dgm:t>
        <a:bodyPr/>
        <a:lstStyle/>
        <a:p>
          <a:endParaRPr lang="en-US"/>
        </a:p>
      </dgm:t>
    </dgm:pt>
    <dgm:pt modelId="{73F66442-300F-0341-8AC1-6D798A97C35E}">
      <dgm:prSet phldrT="[Text]"/>
      <dgm:spPr/>
      <dgm:t>
        <a:bodyPr/>
        <a:lstStyle/>
        <a:p>
          <a:r>
            <a:rPr lang="en-US"/>
            <a:t>September 2016-2017</a:t>
          </a:r>
        </a:p>
      </dgm:t>
    </dgm:pt>
    <dgm:pt modelId="{B0CA0FF4-04B4-A044-BF8E-B0E0A8BD8B00}" type="parTrans" cxnId="{7F73686C-2153-4042-A68C-4BF51F8F5701}">
      <dgm:prSet/>
      <dgm:spPr/>
      <dgm:t>
        <a:bodyPr/>
        <a:lstStyle/>
        <a:p>
          <a:endParaRPr lang="en-US"/>
        </a:p>
      </dgm:t>
    </dgm:pt>
    <dgm:pt modelId="{8A519D4F-A958-BD45-AB30-9D2476AB1EE9}" type="sibTrans" cxnId="{7F73686C-2153-4042-A68C-4BF51F8F5701}">
      <dgm:prSet/>
      <dgm:spPr/>
      <dgm:t>
        <a:bodyPr/>
        <a:lstStyle/>
        <a:p>
          <a:endParaRPr lang="en-US"/>
        </a:p>
      </dgm:t>
    </dgm:pt>
    <dgm:pt modelId="{04D88158-6DF1-164B-A93D-E222F3467C99}" type="pres">
      <dgm:prSet presAssocID="{E8CFDE94-8F8D-DA45-9B18-D0D48975D81B}" presName="Name0" presStyleCnt="0">
        <dgm:presLayoutVars>
          <dgm:dir/>
          <dgm:resizeHandles val="exact"/>
        </dgm:presLayoutVars>
      </dgm:prSet>
      <dgm:spPr/>
      <dgm:t>
        <a:bodyPr/>
        <a:lstStyle/>
        <a:p>
          <a:endParaRPr lang="en-US"/>
        </a:p>
      </dgm:t>
    </dgm:pt>
    <dgm:pt modelId="{B416C458-C5F1-DB4E-9002-0D23A75ECEF8}" type="pres">
      <dgm:prSet presAssocID="{E8CFDE94-8F8D-DA45-9B18-D0D48975D81B}" presName="arrow" presStyleLbl="bgShp" presStyleIdx="0" presStyleCnt="1" custLinFactNeighborY="-1338"/>
      <dgm:spPr/>
    </dgm:pt>
    <dgm:pt modelId="{4FD4DB60-98CB-7D4F-A95B-64F85A18F30D}" type="pres">
      <dgm:prSet presAssocID="{E8CFDE94-8F8D-DA45-9B18-D0D48975D81B}" presName="points" presStyleCnt="0"/>
      <dgm:spPr/>
    </dgm:pt>
    <dgm:pt modelId="{0CC47F48-1C94-564F-A376-CB5F21402162}" type="pres">
      <dgm:prSet presAssocID="{7E8F1E95-DFC7-324E-A0E9-DA9F2A07BE82}" presName="compositeA" presStyleCnt="0"/>
      <dgm:spPr/>
    </dgm:pt>
    <dgm:pt modelId="{60D6D158-0047-6045-863C-9CA784209906}" type="pres">
      <dgm:prSet presAssocID="{7E8F1E95-DFC7-324E-A0E9-DA9F2A07BE82}" presName="textA" presStyleLbl="revTx" presStyleIdx="0" presStyleCnt="5">
        <dgm:presLayoutVars>
          <dgm:bulletEnabled val="1"/>
        </dgm:presLayoutVars>
      </dgm:prSet>
      <dgm:spPr/>
      <dgm:t>
        <a:bodyPr/>
        <a:lstStyle/>
        <a:p>
          <a:endParaRPr lang="en-US"/>
        </a:p>
      </dgm:t>
    </dgm:pt>
    <dgm:pt modelId="{1FD3D4FB-25A8-4E4F-8B85-FCA7ED20BE09}" type="pres">
      <dgm:prSet presAssocID="{7E8F1E95-DFC7-324E-A0E9-DA9F2A07BE82}" presName="circleA" presStyleLbl="node1" presStyleIdx="0" presStyleCnt="5">
        <dgm:style>
          <a:lnRef idx="2">
            <a:schemeClr val="accent2">
              <a:shade val="50000"/>
            </a:schemeClr>
          </a:lnRef>
          <a:fillRef idx="1">
            <a:schemeClr val="accent2"/>
          </a:fillRef>
          <a:effectRef idx="0">
            <a:schemeClr val="accent2"/>
          </a:effectRef>
          <a:fontRef idx="minor">
            <a:schemeClr val="lt1"/>
          </a:fontRef>
        </dgm:style>
      </dgm:prSet>
      <dgm:spPr/>
    </dgm:pt>
    <dgm:pt modelId="{6DC4F37B-E102-2D40-B362-00990FA4A9B8}" type="pres">
      <dgm:prSet presAssocID="{7E8F1E95-DFC7-324E-A0E9-DA9F2A07BE82}" presName="spaceA" presStyleCnt="0"/>
      <dgm:spPr/>
    </dgm:pt>
    <dgm:pt modelId="{9127541B-D1D8-8E40-94A2-63D2DB6D587D}" type="pres">
      <dgm:prSet presAssocID="{5BA2E20E-54D9-7D41-A2CF-F7C55C2B0F83}" presName="space" presStyleCnt="0"/>
      <dgm:spPr/>
    </dgm:pt>
    <dgm:pt modelId="{15C6AA92-C44D-544B-8214-2F8738A5A2EF}" type="pres">
      <dgm:prSet presAssocID="{CDE7C7F1-9B90-774A-A922-1C6AA08DA402}" presName="compositeB" presStyleCnt="0"/>
      <dgm:spPr/>
    </dgm:pt>
    <dgm:pt modelId="{506B3683-4461-F440-9018-E043933BC6A3}" type="pres">
      <dgm:prSet presAssocID="{CDE7C7F1-9B90-774A-A922-1C6AA08DA402}" presName="textB" presStyleLbl="revTx" presStyleIdx="1" presStyleCnt="5">
        <dgm:presLayoutVars>
          <dgm:bulletEnabled val="1"/>
        </dgm:presLayoutVars>
      </dgm:prSet>
      <dgm:spPr/>
      <dgm:t>
        <a:bodyPr/>
        <a:lstStyle/>
        <a:p>
          <a:endParaRPr lang="en-US"/>
        </a:p>
      </dgm:t>
    </dgm:pt>
    <dgm:pt modelId="{ACE14666-C2D5-AF4B-8BAF-BAC8AB8482C7}" type="pres">
      <dgm:prSet presAssocID="{CDE7C7F1-9B90-774A-A922-1C6AA08DA402}" presName="circleB" presStyleLbl="node1" presStyleIdx="1" presStyleCnt="5">
        <dgm:style>
          <a:lnRef idx="2">
            <a:schemeClr val="accent3">
              <a:shade val="50000"/>
            </a:schemeClr>
          </a:lnRef>
          <a:fillRef idx="1">
            <a:schemeClr val="accent3"/>
          </a:fillRef>
          <a:effectRef idx="0">
            <a:schemeClr val="accent3"/>
          </a:effectRef>
          <a:fontRef idx="minor">
            <a:schemeClr val="lt1"/>
          </a:fontRef>
        </dgm:style>
      </dgm:prSet>
      <dgm:spPr>
        <a:solidFill>
          <a:srgbClr val="00B0F0"/>
        </a:solidFill>
      </dgm:spPr>
    </dgm:pt>
    <dgm:pt modelId="{BEF89D78-3EB3-9747-A27E-43C8A95A2CA9}" type="pres">
      <dgm:prSet presAssocID="{CDE7C7F1-9B90-774A-A922-1C6AA08DA402}" presName="spaceB" presStyleCnt="0"/>
      <dgm:spPr/>
    </dgm:pt>
    <dgm:pt modelId="{4F60E800-CA1E-8347-B6DF-0558B0E43E51}" type="pres">
      <dgm:prSet presAssocID="{4FBCD413-A679-2E47-B1F9-F69861CD636F}" presName="space" presStyleCnt="0"/>
      <dgm:spPr/>
    </dgm:pt>
    <dgm:pt modelId="{1C678CBC-F1C8-714C-86DE-B4D2E8A8D54A}" type="pres">
      <dgm:prSet presAssocID="{73F66442-300F-0341-8AC1-6D798A97C35E}" presName="compositeA" presStyleCnt="0"/>
      <dgm:spPr/>
    </dgm:pt>
    <dgm:pt modelId="{4E57B65A-D0A9-1540-BB7F-B240460EE083}" type="pres">
      <dgm:prSet presAssocID="{73F66442-300F-0341-8AC1-6D798A97C35E}" presName="textA" presStyleLbl="revTx" presStyleIdx="2" presStyleCnt="5">
        <dgm:presLayoutVars>
          <dgm:bulletEnabled val="1"/>
        </dgm:presLayoutVars>
      </dgm:prSet>
      <dgm:spPr/>
      <dgm:t>
        <a:bodyPr/>
        <a:lstStyle/>
        <a:p>
          <a:endParaRPr lang="en-US"/>
        </a:p>
      </dgm:t>
    </dgm:pt>
    <dgm:pt modelId="{BF92E77F-C1CF-3049-B9A6-C11B10E6B7DC}" type="pres">
      <dgm:prSet presAssocID="{73F66442-300F-0341-8AC1-6D798A97C35E}" presName="circleA" presStyleLbl="node1" presStyleIdx="2" presStyleCnt="5"/>
      <dgm:spPr>
        <a:solidFill>
          <a:srgbClr val="00B0F0"/>
        </a:solidFill>
      </dgm:spPr>
    </dgm:pt>
    <dgm:pt modelId="{EC13A3DA-4DB9-A542-BC58-CDA298BC2D63}" type="pres">
      <dgm:prSet presAssocID="{73F66442-300F-0341-8AC1-6D798A97C35E}" presName="spaceA" presStyleCnt="0"/>
      <dgm:spPr/>
    </dgm:pt>
    <dgm:pt modelId="{9E097902-86DF-C145-B945-C42B8355BCA9}" type="pres">
      <dgm:prSet presAssocID="{8A519D4F-A958-BD45-AB30-9D2476AB1EE9}" presName="space" presStyleCnt="0"/>
      <dgm:spPr/>
    </dgm:pt>
    <dgm:pt modelId="{0376263D-116A-F845-9784-B147E141E5B4}" type="pres">
      <dgm:prSet presAssocID="{F94A8A3A-9F6D-0A45-98A4-838A5F8C3013}" presName="compositeB" presStyleCnt="0"/>
      <dgm:spPr/>
    </dgm:pt>
    <dgm:pt modelId="{7A8712FC-C2A3-9045-B88C-8A159583F939}" type="pres">
      <dgm:prSet presAssocID="{F94A8A3A-9F6D-0A45-98A4-838A5F8C3013}" presName="textB" presStyleLbl="revTx" presStyleIdx="3" presStyleCnt="5">
        <dgm:presLayoutVars>
          <dgm:bulletEnabled val="1"/>
        </dgm:presLayoutVars>
      </dgm:prSet>
      <dgm:spPr/>
      <dgm:t>
        <a:bodyPr/>
        <a:lstStyle/>
        <a:p>
          <a:endParaRPr lang="en-US"/>
        </a:p>
      </dgm:t>
    </dgm:pt>
    <dgm:pt modelId="{44C403F9-8144-DF47-A3FD-7EFF98B5C152}" type="pres">
      <dgm:prSet presAssocID="{F94A8A3A-9F6D-0A45-98A4-838A5F8C3013}" presName="circleB" presStyleLbl="node1" presStyleIdx="3" presStyleCnt="5"/>
      <dgm:spPr>
        <a:solidFill>
          <a:srgbClr val="00B050"/>
        </a:solidFill>
      </dgm:spPr>
    </dgm:pt>
    <dgm:pt modelId="{C8856DE6-AF46-E040-81A6-2B5F01E566F3}" type="pres">
      <dgm:prSet presAssocID="{F94A8A3A-9F6D-0A45-98A4-838A5F8C3013}" presName="spaceB" presStyleCnt="0"/>
      <dgm:spPr/>
    </dgm:pt>
    <dgm:pt modelId="{516017B1-03CE-A64E-BFBC-5C07B007899F}" type="pres">
      <dgm:prSet presAssocID="{A2D2E724-BA32-8E41-A23A-7FFF18590F2A}" presName="space" presStyleCnt="0"/>
      <dgm:spPr/>
    </dgm:pt>
    <dgm:pt modelId="{51C5CA1A-8E86-434A-B34E-04E79B9E7CFF}" type="pres">
      <dgm:prSet presAssocID="{7D50F84A-70CD-8142-937C-3B78F73C62A9}" presName="compositeA" presStyleCnt="0"/>
      <dgm:spPr/>
    </dgm:pt>
    <dgm:pt modelId="{72B255E2-B049-084A-80C2-8AD655A3439C}" type="pres">
      <dgm:prSet presAssocID="{7D50F84A-70CD-8142-937C-3B78F73C62A9}" presName="textA" presStyleLbl="revTx" presStyleIdx="4" presStyleCnt="5">
        <dgm:presLayoutVars>
          <dgm:bulletEnabled val="1"/>
        </dgm:presLayoutVars>
      </dgm:prSet>
      <dgm:spPr/>
      <dgm:t>
        <a:bodyPr/>
        <a:lstStyle/>
        <a:p>
          <a:endParaRPr lang="en-US"/>
        </a:p>
      </dgm:t>
    </dgm:pt>
    <dgm:pt modelId="{30C20847-22BB-8C41-8275-D110FADB78B2}" type="pres">
      <dgm:prSet presAssocID="{7D50F84A-70CD-8142-937C-3B78F73C62A9}" presName="circleA" presStyleLbl="node1" presStyleIdx="4" presStyleCnt="5"/>
      <dgm:spPr>
        <a:solidFill>
          <a:srgbClr val="7030A0"/>
        </a:solidFill>
      </dgm:spPr>
    </dgm:pt>
    <dgm:pt modelId="{E08B452C-E5C8-654A-A827-4E4C565B1E77}" type="pres">
      <dgm:prSet presAssocID="{7D50F84A-70CD-8142-937C-3B78F73C62A9}" presName="spaceA" presStyleCnt="0"/>
      <dgm:spPr/>
    </dgm:pt>
  </dgm:ptLst>
  <dgm:cxnLst>
    <dgm:cxn modelId="{00C20CC6-D443-214C-88CC-722EB108F106}" type="presOf" srcId="{7E8F1E95-DFC7-324E-A0E9-DA9F2A07BE82}" destId="{60D6D158-0047-6045-863C-9CA784209906}" srcOrd="0" destOrd="0" presId="urn:microsoft.com/office/officeart/2005/8/layout/hProcess11"/>
    <dgm:cxn modelId="{C2B1FE9A-1F3F-394C-9332-A6532CE5E6F5}" type="presOf" srcId="{E8CFDE94-8F8D-DA45-9B18-D0D48975D81B}" destId="{04D88158-6DF1-164B-A93D-E222F3467C99}" srcOrd="0" destOrd="0" presId="urn:microsoft.com/office/officeart/2005/8/layout/hProcess11"/>
    <dgm:cxn modelId="{1C352636-D712-1E4E-A91A-5AD3B4A3F36B}" type="presOf" srcId="{73F66442-300F-0341-8AC1-6D798A97C35E}" destId="{4E57B65A-D0A9-1540-BB7F-B240460EE083}" srcOrd="0" destOrd="0" presId="urn:microsoft.com/office/officeart/2005/8/layout/hProcess11"/>
    <dgm:cxn modelId="{4ED1E52D-ED26-FC41-ADA6-E40422FB6190}" srcId="{E8CFDE94-8F8D-DA45-9B18-D0D48975D81B}" destId="{F94A8A3A-9F6D-0A45-98A4-838A5F8C3013}" srcOrd="3" destOrd="0" parTransId="{80C2EE3F-F670-F047-85F5-215A41E4D3F4}" sibTransId="{A2D2E724-BA32-8E41-A23A-7FFF18590F2A}"/>
    <dgm:cxn modelId="{D781586F-6ECA-314F-9143-AF50FA0272BD}" srcId="{E8CFDE94-8F8D-DA45-9B18-D0D48975D81B}" destId="{7E8F1E95-DFC7-324E-A0E9-DA9F2A07BE82}" srcOrd="0" destOrd="0" parTransId="{9BD88218-7172-BD45-BE4F-6642BE98AC0A}" sibTransId="{5BA2E20E-54D9-7D41-A2CF-F7C55C2B0F83}"/>
    <dgm:cxn modelId="{7D7A6DEB-C593-2249-A859-6B7F3A6E2B95}" type="presOf" srcId="{CDE7C7F1-9B90-774A-A922-1C6AA08DA402}" destId="{506B3683-4461-F440-9018-E043933BC6A3}" srcOrd="0" destOrd="0" presId="urn:microsoft.com/office/officeart/2005/8/layout/hProcess11"/>
    <dgm:cxn modelId="{C5743D8F-5F32-5044-AFA5-E0D777AAC086}" type="presOf" srcId="{7D50F84A-70CD-8142-937C-3B78F73C62A9}" destId="{72B255E2-B049-084A-80C2-8AD655A3439C}" srcOrd="0" destOrd="0" presId="urn:microsoft.com/office/officeart/2005/8/layout/hProcess11"/>
    <dgm:cxn modelId="{23383B4A-BC3F-C94F-8F68-5E4DD6EA5575}" srcId="{E8CFDE94-8F8D-DA45-9B18-D0D48975D81B}" destId="{CDE7C7F1-9B90-774A-A922-1C6AA08DA402}" srcOrd="1" destOrd="0" parTransId="{433309A6-3C15-C543-941B-A812252DBF17}" sibTransId="{4FBCD413-A679-2E47-B1F9-F69861CD636F}"/>
    <dgm:cxn modelId="{B4953172-4285-6D46-B205-D983081CB6CD}" srcId="{E8CFDE94-8F8D-DA45-9B18-D0D48975D81B}" destId="{7D50F84A-70CD-8142-937C-3B78F73C62A9}" srcOrd="4" destOrd="0" parTransId="{6EE05DFE-C63F-414F-81A7-3E94E962E487}" sibTransId="{A5F0C441-609D-364C-8ED6-4458C4580886}"/>
    <dgm:cxn modelId="{7F73686C-2153-4042-A68C-4BF51F8F5701}" srcId="{E8CFDE94-8F8D-DA45-9B18-D0D48975D81B}" destId="{73F66442-300F-0341-8AC1-6D798A97C35E}" srcOrd="2" destOrd="0" parTransId="{B0CA0FF4-04B4-A044-BF8E-B0E0A8BD8B00}" sibTransId="{8A519D4F-A958-BD45-AB30-9D2476AB1EE9}"/>
    <dgm:cxn modelId="{E374D562-A50C-4E48-8106-501F96FC0439}" type="presOf" srcId="{F94A8A3A-9F6D-0A45-98A4-838A5F8C3013}" destId="{7A8712FC-C2A3-9045-B88C-8A159583F939}" srcOrd="0" destOrd="0" presId="urn:microsoft.com/office/officeart/2005/8/layout/hProcess11"/>
    <dgm:cxn modelId="{2073C571-8F03-944D-AB61-6BC861C582C4}" type="presParOf" srcId="{04D88158-6DF1-164B-A93D-E222F3467C99}" destId="{B416C458-C5F1-DB4E-9002-0D23A75ECEF8}" srcOrd="0" destOrd="0" presId="urn:microsoft.com/office/officeart/2005/8/layout/hProcess11"/>
    <dgm:cxn modelId="{C536D048-CEF7-9747-BEC6-643651CE9747}" type="presParOf" srcId="{04D88158-6DF1-164B-A93D-E222F3467C99}" destId="{4FD4DB60-98CB-7D4F-A95B-64F85A18F30D}" srcOrd="1" destOrd="0" presId="urn:microsoft.com/office/officeart/2005/8/layout/hProcess11"/>
    <dgm:cxn modelId="{6BE28A6F-E137-3440-A397-BF76A8214BF4}" type="presParOf" srcId="{4FD4DB60-98CB-7D4F-A95B-64F85A18F30D}" destId="{0CC47F48-1C94-564F-A376-CB5F21402162}" srcOrd="0" destOrd="0" presId="urn:microsoft.com/office/officeart/2005/8/layout/hProcess11"/>
    <dgm:cxn modelId="{0DC9D5F5-C6C3-5D47-954A-5C41EF8B0D87}" type="presParOf" srcId="{0CC47F48-1C94-564F-A376-CB5F21402162}" destId="{60D6D158-0047-6045-863C-9CA784209906}" srcOrd="0" destOrd="0" presId="urn:microsoft.com/office/officeart/2005/8/layout/hProcess11"/>
    <dgm:cxn modelId="{5DF219AA-A28F-7145-B80F-5834A50A3E16}" type="presParOf" srcId="{0CC47F48-1C94-564F-A376-CB5F21402162}" destId="{1FD3D4FB-25A8-4E4F-8B85-FCA7ED20BE09}" srcOrd="1" destOrd="0" presId="urn:microsoft.com/office/officeart/2005/8/layout/hProcess11"/>
    <dgm:cxn modelId="{934DD25A-F573-4C48-B33C-DFB37FD26166}" type="presParOf" srcId="{0CC47F48-1C94-564F-A376-CB5F21402162}" destId="{6DC4F37B-E102-2D40-B362-00990FA4A9B8}" srcOrd="2" destOrd="0" presId="urn:microsoft.com/office/officeart/2005/8/layout/hProcess11"/>
    <dgm:cxn modelId="{5F8902C8-E67F-6B43-A762-CBFD8F4BAD67}" type="presParOf" srcId="{4FD4DB60-98CB-7D4F-A95B-64F85A18F30D}" destId="{9127541B-D1D8-8E40-94A2-63D2DB6D587D}" srcOrd="1" destOrd="0" presId="urn:microsoft.com/office/officeart/2005/8/layout/hProcess11"/>
    <dgm:cxn modelId="{E6C0C2E9-F6CD-1C44-9FEE-730438924520}" type="presParOf" srcId="{4FD4DB60-98CB-7D4F-A95B-64F85A18F30D}" destId="{15C6AA92-C44D-544B-8214-2F8738A5A2EF}" srcOrd="2" destOrd="0" presId="urn:microsoft.com/office/officeart/2005/8/layout/hProcess11"/>
    <dgm:cxn modelId="{6A49A40C-45CF-8840-8039-A72145C4108A}" type="presParOf" srcId="{15C6AA92-C44D-544B-8214-2F8738A5A2EF}" destId="{506B3683-4461-F440-9018-E043933BC6A3}" srcOrd="0" destOrd="0" presId="urn:microsoft.com/office/officeart/2005/8/layout/hProcess11"/>
    <dgm:cxn modelId="{DD1DFD27-F10A-7946-A198-6288257C1ED8}" type="presParOf" srcId="{15C6AA92-C44D-544B-8214-2F8738A5A2EF}" destId="{ACE14666-C2D5-AF4B-8BAF-BAC8AB8482C7}" srcOrd="1" destOrd="0" presId="urn:microsoft.com/office/officeart/2005/8/layout/hProcess11"/>
    <dgm:cxn modelId="{87A225DF-07C0-4B4E-9391-A11B7D6624AF}" type="presParOf" srcId="{15C6AA92-C44D-544B-8214-2F8738A5A2EF}" destId="{BEF89D78-3EB3-9747-A27E-43C8A95A2CA9}" srcOrd="2" destOrd="0" presId="urn:microsoft.com/office/officeart/2005/8/layout/hProcess11"/>
    <dgm:cxn modelId="{74734B22-D35A-A242-A220-D89E32BE1E54}" type="presParOf" srcId="{4FD4DB60-98CB-7D4F-A95B-64F85A18F30D}" destId="{4F60E800-CA1E-8347-B6DF-0558B0E43E51}" srcOrd="3" destOrd="0" presId="urn:microsoft.com/office/officeart/2005/8/layout/hProcess11"/>
    <dgm:cxn modelId="{1875EC2B-B7E6-3D43-B728-6D076A732F01}" type="presParOf" srcId="{4FD4DB60-98CB-7D4F-A95B-64F85A18F30D}" destId="{1C678CBC-F1C8-714C-86DE-B4D2E8A8D54A}" srcOrd="4" destOrd="0" presId="urn:microsoft.com/office/officeart/2005/8/layout/hProcess11"/>
    <dgm:cxn modelId="{9D3CA3ED-0AE8-5A4A-B19E-0C3F7947A5B2}" type="presParOf" srcId="{1C678CBC-F1C8-714C-86DE-B4D2E8A8D54A}" destId="{4E57B65A-D0A9-1540-BB7F-B240460EE083}" srcOrd="0" destOrd="0" presId="urn:microsoft.com/office/officeart/2005/8/layout/hProcess11"/>
    <dgm:cxn modelId="{91479130-86DE-7D4D-8D93-87FE2F715262}" type="presParOf" srcId="{1C678CBC-F1C8-714C-86DE-B4D2E8A8D54A}" destId="{BF92E77F-C1CF-3049-B9A6-C11B10E6B7DC}" srcOrd="1" destOrd="0" presId="urn:microsoft.com/office/officeart/2005/8/layout/hProcess11"/>
    <dgm:cxn modelId="{68C0BDDF-D619-6A49-893D-3D21A4DA8C17}" type="presParOf" srcId="{1C678CBC-F1C8-714C-86DE-B4D2E8A8D54A}" destId="{EC13A3DA-4DB9-A542-BC58-CDA298BC2D63}" srcOrd="2" destOrd="0" presId="urn:microsoft.com/office/officeart/2005/8/layout/hProcess11"/>
    <dgm:cxn modelId="{087707DD-405E-CE44-A009-9B0C550FD0A3}" type="presParOf" srcId="{4FD4DB60-98CB-7D4F-A95B-64F85A18F30D}" destId="{9E097902-86DF-C145-B945-C42B8355BCA9}" srcOrd="5" destOrd="0" presId="urn:microsoft.com/office/officeart/2005/8/layout/hProcess11"/>
    <dgm:cxn modelId="{476A45F7-EB2F-5A46-BCDB-C9AF031AFA52}" type="presParOf" srcId="{4FD4DB60-98CB-7D4F-A95B-64F85A18F30D}" destId="{0376263D-116A-F845-9784-B147E141E5B4}" srcOrd="6" destOrd="0" presId="urn:microsoft.com/office/officeart/2005/8/layout/hProcess11"/>
    <dgm:cxn modelId="{5536D3B7-B943-3845-BD2B-DCB5C3275AC6}" type="presParOf" srcId="{0376263D-116A-F845-9784-B147E141E5B4}" destId="{7A8712FC-C2A3-9045-B88C-8A159583F939}" srcOrd="0" destOrd="0" presId="urn:microsoft.com/office/officeart/2005/8/layout/hProcess11"/>
    <dgm:cxn modelId="{8ABAF843-6E54-904B-B7CF-CF2FFACC22EF}" type="presParOf" srcId="{0376263D-116A-F845-9784-B147E141E5B4}" destId="{44C403F9-8144-DF47-A3FD-7EFF98B5C152}" srcOrd="1" destOrd="0" presId="urn:microsoft.com/office/officeart/2005/8/layout/hProcess11"/>
    <dgm:cxn modelId="{92CF1848-8097-F145-9CBE-AB33ABF31618}" type="presParOf" srcId="{0376263D-116A-F845-9784-B147E141E5B4}" destId="{C8856DE6-AF46-E040-81A6-2B5F01E566F3}" srcOrd="2" destOrd="0" presId="urn:microsoft.com/office/officeart/2005/8/layout/hProcess11"/>
    <dgm:cxn modelId="{C28508A6-0597-F44F-8689-99CBB452E883}" type="presParOf" srcId="{4FD4DB60-98CB-7D4F-A95B-64F85A18F30D}" destId="{516017B1-03CE-A64E-BFBC-5C07B007899F}" srcOrd="7" destOrd="0" presId="urn:microsoft.com/office/officeart/2005/8/layout/hProcess11"/>
    <dgm:cxn modelId="{D03A1B6F-9D22-074C-AD22-A58F9DFA4E70}" type="presParOf" srcId="{4FD4DB60-98CB-7D4F-A95B-64F85A18F30D}" destId="{51C5CA1A-8E86-434A-B34E-04E79B9E7CFF}" srcOrd="8" destOrd="0" presId="urn:microsoft.com/office/officeart/2005/8/layout/hProcess11"/>
    <dgm:cxn modelId="{06E6AA7D-2D34-ED40-BF66-F513FA44A608}" type="presParOf" srcId="{51C5CA1A-8E86-434A-B34E-04E79B9E7CFF}" destId="{72B255E2-B049-084A-80C2-8AD655A3439C}" srcOrd="0" destOrd="0" presId="urn:microsoft.com/office/officeart/2005/8/layout/hProcess11"/>
    <dgm:cxn modelId="{F1C1D4EB-F9E9-7740-A055-9D458E88F509}" type="presParOf" srcId="{51C5CA1A-8E86-434A-B34E-04E79B9E7CFF}" destId="{30C20847-22BB-8C41-8275-D110FADB78B2}" srcOrd="1" destOrd="0" presId="urn:microsoft.com/office/officeart/2005/8/layout/hProcess11"/>
    <dgm:cxn modelId="{561A39A0-6591-D240-9AF0-7BC080D60A54}" type="presParOf" srcId="{51C5CA1A-8E86-434A-B34E-04E79B9E7CFF}" destId="{E08B452C-E5C8-654A-A827-4E4C565B1E77}"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62DBD-6455-4848-9E2F-DD96926A9FA5}">
      <dsp:nvSpPr>
        <dsp:cNvPr id="0" name=""/>
        <dsp:cNvSpPr/>
      </dsp:nvSpPr>
      <dsp:spPr>
        <a:xfrm>
          <a:off x="50952" y="0"/>
          <a:ext cx="6011557" cy="1356678"/>
        </a:xfrm>
        <a:prstGeom prst="rightArrow">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3C2142F9-B8B3-4C89-A7F2-C9DE07EAB907}">
      <dsp:nvSpPr>
        <dsp:cNvPr id="0" name=""/>
        <dsp:cNvSpPr/>
      </dsp:nvSpPr>
      <dsp:spPr>
        <a:xfrm>
          <a:off x="583204" y="407003"/>
          <a:ext cx="1465507" cy="542671"/>
        </a:xfrm>
        <a:prstGeom prst="roundRect">
          <a:avLst/>
        </a:prstGeom>
        <a:solidFill>
          <a:schemeClr val="accent2">
            <a:lumMod val="75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a:t>EMR Identification</a:t>
          </a:r>
        </a:p>
      </dsp:txBody>
      <dsp:txXfrm>
        <a:off x="609695" y="433494"/>
        <a:ext cx="1412525" cy="489689"/>
      </dsp:txXfrm>
    </dsp:sp>
    <dsp:sp modelId="{36953F82-AC00-49A6-AB9C-E83047328326}">
      <dsp:nvSpPr>
        <dsp:cNvPr id="0" name=""/>
        <dsp:cNvSpPr/>
      </dsp:nvSpPr>
      <dsp:spPr>
        <a:xfrm>
          <a:off x="2163041" y="407003"/>
          <a:ext cx="1707416" cy="542671"/>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a:t>Notification to LTC Team</a:t>
          </a:r>
        </a:p>
      </dsp:txBody>
      <dsp:txXfrm>
        <a:off x="2189532" y="433494"/>
        <a:ext cx="1654434" cy="489689"/>
      </dsp:txXfrm>
    </dsp:sp>
    <dsp:sp modelId="{A7CDA1D2-AFC2-4687-A895-46C5A9D7DA83}">
      <dsp:nvSpPr>
        <dsp:cNvPr id="0" name=""/>
        <dsp:cNvSpPr/>
      </dsp:nvSpPr>
      <dsp:spPr>
        <a:xfrm>
          <a:off x="3984786" y="407003"/>
          <a:ext cx="1545471" cy="542671"/>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a:t>LTC Team Engages Patient</a:t>
          </a:r>
        </a:p>
      </dsp:txBody>
      <dsp:txXfrm>
        <a:off x="4011277" y="433494"/>
        <a:ext cx="1492489" cy="489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FBE8A-F2C4-4531-9FE6-4E4A4258096D}">
      <dsp:nvSpPr>
        <dsp:cNvPr id="0" name=""/>
        <dsp:cNvSpPr/>
      </dsp:nvSpPr>
      <dsp:spPr>
        <a:xfrm>
          <a:off x="0" y="256316"/>
          <a:ext cx="4951022" cy="1204875"/>
        </a:xfrm>
        <a:prstGeom prst="rect">
          <a:avLst/>
        </a:prstGeom>
        <a:solidFill>
          <a:schemeClr val="lt1">
            <a:alpha val="90000"/>
            <a:hueOff val="0"/>
            <a:satOff val="0"/>
            <a:lumOff val="0"/>
            <a:alphaOff val="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4254" tIns="354076" rIns="384254" bIns="78232" numCol="1" spcCol="1270" anchor="t" anchorCtr="0">
          <a:noAutofit/>
        </a:bodyPr>
        <a:lstStyle/>
        <a:p>
          <a:pPr marL="57150" lvl="1" indent="-57150" algn="l" defTabSz="488950">
            <a:lnSpc>
              <a:spcPct val="90000"/>
            </a:lnSpc>
            <a:spcBef>
              <a:spcPct val="0"/>
            </a:spcBef>
            <a:spcAft>
              <a:spcPts val="600"/>
            </a:spcAft>
            <a:buChar char="•"/>
          </a:pPr>
          <a:r>
            <a:rPr lang="en-US" sz="1100" kern="1200">
              <a:latin typeface="Century Gothic" panose="020B0502020202020204" pitchFamily="34" charset="0"/>
            </a:rPr>
            <a:t>Serving Pediatric (including exposed infants and children), Adolescent, Young People, and Adults</a:t>
          </a:r>
        </a:p>
        <a:p>
          <a:pPr marL="57150" lvl="1" indent="-57150" algn="l" defTabSz="488950">
            <a:lnSpc>
              <a:spcPct val="90000"/>
            </a:lnSpc>
            <a:spcBef>
              <a:spcPct val="0"/>
            </a:spcBef>
            <a:spcAft>
              <a:spcPts val="600"/>
            </a:spcAft>
            <a:buChar char="•"/>
          </a:pPr>
          <a:r>
            <a:rPr lang="en-US" sz="1100" kern="1200">
              <a:latin typeface="Century Gothic" panose="020B0502020202020204" pitchFamily="34" charset="0"/>
            </a:rPr>
            <a:t>Primary Care, Behavioral Health &amp; Supportive Services</a:t>
          </a:r>
        </a:p>
        <a:p>
          <a:pPr marL="57150" lvl="1" indent="-57150" algn="l" defTabSz="488950">
            <a:lnSpc>
              <a:spcPct val="90000"/>
            </a:lnSpc>
            <a:spcBef>
              <a:spcPct val="0"/>
            </a:spcBef>
            <a:spcAft>
              <a:spcPts val="600"/>
            </a:spcAft>
            <a:buChar char="•"/>
          </a:pPr>
          <a:r>
            <a:rPr lang="en-US" sz="1100" kern="1200">
              <a:latin typeface="Century Gothic" panose="020B0502020202020204" pitchFamily="34" charset="0"/>
            </a:rPr>
            <a:t>Hepatitis C Treatment for Co-infected Individuals</a:t>
          </a:r>
        </a:p>
      </dsp:txBody>
      <dsp:txXfrm>
        <a:off x="0" y="256316"/>
        <a:ext cx="4951022" cy="1204875"/>
      </dsp:txXfrm>
    </dsp:sp>
    <dsp:sp modelId="{0A6ACA77-4559-4FEE-95D2-08129C3128C4}">
      <dsp:nvSpPr>
        <dsp:cNvPr id="0" name=""/>
        <dsp:cNvSpPr/>
      </dsp:nvSpPr>
      <dsp:spPr>
        <a:xfrm>
          <a:off x="247551" y="5396"/>
          <a:ext cx="3465715" cy="501840"/>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996" tIns="0" rIns="130996" bIns="0" numCol="1" spcCol="1270" anchor="ctr" anchorCtr="0">
          <a:noAutofit/>
        </a:bodyPr>
        <a:lstStyle/>
        <a:p>
          <a:pPr lvl="0" algn="l" defTabSz="711200">
            <a:lnSpc>
              <a:spcPct val="90000"/>
            </a:lnSpc>
            <a:spcBef>
              <a:spcPct val="0"/>
            </a:spcBef>
            <a:spcAft>
              <a:spcPct val="35000"/>
            </a:spcAft>
          </a:pPr>
          <a:r>
            <a:rPr lang="en-US" sz="1600" b="1" kern="1200">
              <a:solidFill>
                <a:schemeClr val="bg1"/>
              </a:solidFill>
              <a:latin typeface="Century Gothic" panose="020B0502020202020204" pitchFamily="34" charset="0"/>
            </a:rPr>
            <a:t>HIV Care &amp; Treatment</a:t>
          </a:r>
        </a:p>
      </dsp:txBody>
      <dsp:txXfrm>
        <a:off x="272049" y="29894"/>
        <a:ext cx="3416719" cy="452844"/>
      </dsp:txXfrm>
    </dsp:sp>
    <dsp:sp modelId="{C4B33ED8-8D9A-4763-ADC9-DDAB5723A3B9}">
      <dsp:nvSpPr>
        <dsp:cNvPr id="0" name=""/>
        <dsp:cNvSpPr/>
      </dsp:nvSpPr>
      <dsp:spPr>
        <a:xfrm>
          <a:off x="0" y="1803911"/>
          <a:ext cx="4951022" cy="1071000"/>
        </a:xfrm>
        <a:prstGeom prst="rect">
          <a:avLst/>
        </a:prstGeom>
        <a:solidFill>
          <a:schemeClr val="lt1">
            <a:alpha val="90000"/>
            <a:hueOff val="0"/>
            <a:satOff val="0"/>
            <a:lumOff val="0"/>
            <a:alphaOff val="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4254" tIns="354076" rIns="384254" bIns="78232" numCol="1" spcCol="1270" anchor="t" anchorCtr="0">
          <a:noAutofit/>
        </a:bodyPr>
        <a:lstStyle/>
        <a:p>
          <a:pPr marL="57150" lvl="1" indent="-57150" algn="l" defTabSz="488950">
            <a:lnSpc>
              <a:spcPct val="90000"/>
            </a:lnSpc>
            <a:spcBef>
              <a:spcPct val="0"/>
            </a:spcBef>
            <a:spcAft>
              <a:spcPts val="600"/>
            </a:spcAft>
            <a:buChar char="•"/>
          </a:pPr>
          <a:r>
            <a:rPr lang="en-US" sz="1100" kern="1200">
              <a:latin typeface="Century Gothic" panose="020B0502020202020204" pitchFamily="34" charset="0"/>
            </a:rPr>
            <a:t>Serving individuals of all ages at risk of HIV infection </a:t>
          </a:r>
        </a:p>
        <a:p>
          <a:pPr marL="57150" lvl="1" indent="-57150" algn="l" defTabSz="488950">
            <a:lnSpc>
              <a:spcPct val="90000"/>
            </a:lnSpc>
            <a:spcBef>
              <a:spcPct val="0"/>
            </a:spcBef>
            <a:spcAft>
              <a:spcPts val="600"/>
            </a:spcAft>
            <a:buChar char="•"/>
          </a:pPr>
          <a:r>
            <a:rPr lang="en-US" sz="1100" kern="1200">
              <a:latin typeface="Century Gothic" panose="020B0502020202020204" pitchFamily="34" charset="0"/>
            </a:rPr>
            <a:t>STI Testing (including HIV &amp; Hepatitis C)</a:t>
          </a:r>
        </a:p>
        <a:p>
          <a:pPr marL="57150" lvl="1" indent="-57150" algn="l" defTabSz="488950">
            <a:lnSpc>
              <a:spcPct val="90000"/>
            </a:lnSpc>
            <a:spcBef>
              <a:spcPct val="0"/>
            </a:spcBef>
            <a:spcAft>
              <a:spcPts val="600"/>
            </a:spcAft>
            <a:buChar char="•"/>
          </a:pPr>
          <a:r>
            <a:rPr lang="en-US" sz="1100" kern="1200">
              <a:latin typeface="Century Gothic" panose="020B0502020202020204" pitchFamily="34" charset="0"/>
            </a:rPr>
            <a:t>PrEP, PEP, Primary Care, Mental Health &amp; Supportive Services</a:t>
          </a:r>
        </a:p>
      </dsp:txBody>
      <dsp:txXfrm>
        <a:off x="0" y="1803911"/>
        <a:ext cx="4951022" cy="1071000"/>
      </dsp:txXfrm>
    </dsp:sp>
    <dsp:sp modelId="{783B3B6F-D607-4AEF-9B80-AEC9796609E6}">
      <dsp:nvSpPr>
        <dsp:cNvPr id="0" name=""/>
        <dsp:cNvSpPr/>
      </dsp:nvSpPr>
      <dsp:spPr>
        <a:xfrm>
          <a:off x="247551" y="1552991"/>
          <a:ext cx="3494272" cy="501840"/>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996" tIns="0" rIns="130996" bIns="0" numCol="1" spcCol="1270" anchor="ctr" anchorCtr="0">
          <a:noAutofit/>
        </a:bodyPr>
        <a:lstStyle/>
        <a:p>
          <a:pPr lvl="0" algn="l" defTabSz="711200">
            <a:lnSpc>
              <a:spcPct val="90000"/>
            </a:lnSpc>
            <a:spcBef>
              <a:spcPct val="0"/>
            </a:spcBef>
            <a:spcAft>
              <a:spcPct val="35000"/>
            </a:spcAft>
          </a:pPr>
          <a:r>
            <a:rPr lang="en-US" sz="1600" b="1" kern="1200">
              <a:solidFill>
                <a:schemeClr val="bg1"/>
              </a:solidFill>
              <a:latin typeface="Century Gothic" panose="020B0502020202020204" pitchFamily="34" charset="0"/>
            </a:rPr>
            <a:t>Sexual Health</a:t>
          </a:r>
        </a:p>
      </dsp:txBody>
      <dsp:txXfrm>
        <a:off x="272049" y="1577489"/>
        <a:ext cx="3445276" cy="452844"/>
      </dsp:txXfrm>
    </dsp:sp>
    <dsp:sp modelId="{4EF04545-305E-4CE1-BFB2-006A5387D368}">
      <dsp:nvSpPr>
        <dsp:cNvPr id="0" name=""/>
        <dsp:cNvSpPr/>
      </dsp:nvSpPr>
      <dsp:spPr>
        <a:xfrm>
          <a:off x="0" y="3217631"/>
          <a:ext cx="4951022" cy="1071000"/>
        </a:xfrm>
        <a:prstGeom prst="rect">
          <a:avLst/>
        </a:prstGeom>
        <a:solidFill>
          <a:schemeClr val="lt1">
            <a:alpha val="90000"/>
            <a:hueOff val="0"/>
            <a:satOff val="0"/>
            <a:lumOff val="0"/>
            <a:alphaOff val="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4254" tIns="354076" rIns="384254" bIns="78232" numCol="1" spcCol="1270" anchor="t" anchorCtr="0">
          <a:noAutofit/>
        </a:bodyPr>
        <a:lstStyle/>
        <a:p>
          <a:pPr marL="57150" lvl="1" indent="-57150" algn="l" defTabSz="488950">
            <a:lnSpc>
              <a:spcPct val="90000"/>
            </a:lnSpc>
            <a:spcBef>
              <a:spcPct val="0"/>
            </a:spcBef>
            <a:spcAft>
              <a:spcPts val="600"/>
            </a:spcAft>
            <a:buChar char="•"/>
          </a:pPr>
          <a:r>
            <a:rPr lang="en-US" sz="1100" kern="1200">
              <a:latin typeface="Century Gothic" panose="020B0502020202020204" pitchFamily="34" charset="0"/>
            </a:rPr>
            <a:t>Targeting individuals with Hepatitis C mono-infection</a:t>
          </a:r>
        </a:p>
        <a:p>
          <a:pPr marL="57150" lvl="1" indent="-57150" algn="l" defTabSz="488950">
            <a:lnSpc>
              <a:spcPct val="90000"/>
            </a:lnSpc>
            <a:spcBef>
              <a:spcPct val="0"/>
            </a:spcBef>
            <a:spcAft>
              <a:spcPts val="600"/>
            </a:spcAft>
            <a:buChar char="•"/>
          </a:pPr>
          <a:r>
            <a:rPr lang="en-US" sz="1100" kern="1200">
              <a:latin typeface="Century Gothic" panose="020B0502020202020204" pitchFamily="34" charset="0"/>
            </a:rPr>
            <a:t>Mental Health &amp; Supportive Services while in Treatment</a:t>
          </a:r>
        </a:p>
        <a:p>
          <a:pPr marL="57150" lvl="1" indent="-57150" algn="l" defTabSz="488950">
            <a:lnSpc>
              <a:spcPct val="90000"/>
            </a:lnSpc>
            <a:spcBef>
              <a:spcPct val="0"/>
            </a:spcBef>
            <a:spcAft>
              <a:spcPts val="600"/>
            </a:spcAft>
            <a:buChar char="•"/>
          </a:pPr>
          <a:r>
            <a:rPr lang="en-US" sz="1100" kern="1200">
              <a:latin typeface="Century Gothic" panose="020B0502020202020204" pitchFamily="34" charset="0"/>
            </a:rPr>
            <a:t>Transition to Primary Care</a:t>
          </a:r>
        </a:p>
      </dsp:txBody>
      <dsp:txXfrm>
        <a:off x="0" y="3217631"/>
        <a:ext cx="4951022" cy="1071000"/>
      </dsp:txXfrm>
    </dsp:sp>
    <dsp:sp modelId="{B2D10D49-58B8-47D1-B984-C01F676E5259}">
      <dsp:nvSpPr>
        <dsp:cNvPr id="0" name=""/>
        <dsp:cNvSpPr/>
      </dsp:nvSpPr>
      <dsp:spPr>
        <a:xfrm>
          <a:off x="247551" y="2966711"/>
          <a:ext cx="3465715" cy="501840"/>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996" tIns="0" rIns="130996" bIns="0" numCol="1" spcCol="1270" anchor="ctr" anchorCtr="0">
          <a:noAutofit/>
        </a:bodyPr>
        <a:lstStyle/>
        <a:p>
          <a:pPr lvl="0" algn="l" defTabSz="711200">
            <a:lnSpc>
              <a:spcPct val="90000"/>
            </a:lnSpc>
            <a:spcBef>
              <a:spcPct val="0"/>
            </a:spcBef>
            <a:spcAft>
              <a:spcPct val="35000"/>
            </a:spcAft>
          </a:pPr>
          <a:r>
            <a:rPr lang="en-US" sz="1600" b="1" kern="1200">
              <a:solidFill>
                <a:schemeClr val="bg1"/>
              </a:solidFill>
              <a:latin typeface="Century Gothic" panose="020B0502020202020204" pitchFamily="34" charset="0"/>
            </a:rPr>
            <a:t>Linking to Hepatitis C Treatment</a:t>
          </a:r>
        </a:p>
      </dsp:txBody>
      <dsp:txXfrm>
        <a:off x="272049" y="2991209"/>
        <a:ext cx="3416719"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6C458-C5F1-DB4E-9002-0D23A75ECEF8}">
      <dsp:nvSpPr>
        <dsp:cNvPr id="0" name=""/>
        <dsp:cNvSpPr/>
      </dsp:nvSpPr>
      <dsp:spPr>
        <a:xfrm>
          <a:off x="0" y="1123664"/>
          <a:ext cx="10207017" cy="152543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D6D158-0047-6045-863C-9CA784209906}">
      <dsp:nvSpPr>
        <dsp:cNvPr id="0" name=""/>
        <dsp:cNvSpPr/>
      </dsp:nvSpPr>
      <dsp:spPr>
        <a:xfrm>
          <a:off x="4036" y="0"/>
          <a:ext cx="1765046" cy="1525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kern="1200"/>
            <a:t>August </a:t>
          </a:r>
        </a:p>
        <a:p>
          <a:pPr lvl="0" algn="ctr" defTabSz="1066800">
            <a:lnSpc>
              <a:spcPct val="90000"/>
            </a:lnSpc>
            <a:spcBef>
              <a:spcPct val="0"/>
            </a:spcBef>
            <a:spcAft>
              <a:spcPct val="35000"/>
            </a:spcAft>
          </a:pPr>
          <a:r>
            <a:rPr lang="en-US" sz="2400" kern="1200"/>
            <a:t>2014-2015</a:t>
          </a:r>
        </a:p>
      </dsp:txBody>
      <dsp:txXfrm>
        <a:off x="4036" y="0"/>
        <a:ext cx="1765046" cy="1525433"/>
      </dsp:txXfrm>
    </dsp:sp>
    <dsp:sp modelId="{1FD3D4FB-25A8-4E4F-8B85-FCA7ED20BE09}">
      <dsp:nvSpPr>
        <dsp:cNvPr id="0" name=""/>
        <dsp:cNvSpPr/>
      </dsp:nvSpPr>
      <dsp:spPr>
        <a:xfrm>
          <a:off x="695880" y="1716112"/>
          <a:ext cx="381358" cy="381358"/>
        </a:xfrm>
        <a:prstGeom prst="ellipse">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sp>
    <dsp:sp modelId="{506B3683-4461-F440-9018-E043933BC6A3}">
      <dsp:nvSpPr>
        <dsp:cNvPr id="0" name=""/>
        <dsp:cNvSpPr/>
      </dsp:nvSpPr>
      <dsp:spPr>
        <a:xfrm>
          <a:off x="1857335" y="2288150"/>
          <a:ext cx="1765046" cy="1525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kern="1200"/>
            <a:t>February 2016</a:t>
          </a:r>
        </a:p>
      </dsp:txBody>
      <dsp:txXfrm>
        <a:off x="1857335" y="2288150"/>
        <a:ext cx="1765046" cy="1525433"/>
      </dsp:txXfrm>
    </dsp:sp>
    <dsp:sp modelId="{ACE14666-C2D5-AF4B-8BAF-BAC8AB8482C7}">
      <dsp:nvSpPr>
        <dsp:cNvPr id="0" name=""/>
        <dsp:cNvSpPr/>
      </dsp:nvSpPr>
      <dsp:spPr>
        <a:xfrm>
          <a:off x="2549179" y="1716112"/>
          <a:ext cx="381358" cy="381358"/>
        </a:xfrm>
        <a:prstGeom prst="ellipse">
          <a:avLst/>
        </a:prstGeom>
        <a:solidFill>
          <a:srgbClr val="00B0F0"/>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sp>
    <dsp:sp modelId="{4E57B65A-D0A9-1540-BB7F-B240460EE083}">
      <dsp:nvSpPr>
        <dsp:cNvPr id="0" name=""/>
        <dsp:cNvSpPr/>
      </dsp:nvSpPr>
      <dsp:spPr>
        <a:xfrm>
          <a:off x="3710634" y="0"/>
          <a:ext cx="1765046" cy="1525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kern="1200"/>
            <a:t>September 2016-2017</a:t>
          </a:r>
        </a:p>
      </dsp:txBody>
      <dsp:txXfrm>
        <a:off x="3710634" y="0"/>
        <a:ext cx="1765046" cy="1525433"/>
      </dsp:txXfrm>
    </dsp:sp>
    <dsp:sp modelId="{BF92E77F-C1CF-3049-B9A6-C11B10E6B7DC}">
      <dsp:nvSpPr>
        <dsp:cNvPr id="0" name=""/>
        <dsp:cNvSpPr/>
      </dsp:nvSpPr>
      <dsp:spPr>
        <a:xfrm>
          <a:off x="4402478" y="1716112"/>
          <a:ext cx="381358" cy="381358"/>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8712FC-C2A3-9045-B88C-8A159583F939}">
      <dsp:nvSpPr>
        <dsp:cNvPr id="0" name=""/>
        <dsp:cNvSpPr/>
      </dsp:nvSpPr>
      <dsp:spPr>
        <a:xfrm>
          <a:off x="5563933" y="2288150"/>
          <a:ext cx="1765046" cy="1525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kern="1200"/>
            <a:t>October</a:t>
          </a:r>
        </a:p>
        <a:p>
          <a:pPr lvl="0" algn="ctr" defTabSz="1066800">
            <a:lnSpc>
              <a:spcPct val="90000"/>
            </a:lnSpc>
            <a:spcBef>
              <a:spcPct val="0"/>
            </a:spcBef>
            <a:spcAft>
              <a:spcPct val="35000"/>
            </a:spcAft>
          </a:pPr>
          <a:r>
            <a:rPr lang="en-US" sz="2400" kern="1200"/>
            <a:t>2017</a:t>
          </a:r>
        </a:p>
      </dsp:txBody>
      <dsp:txXfrm>
        <a:off x="5563933" y="2288150"/>
        <a:ext cx="1765046" cy="1525433"/>
      </dsp:txXfrm>
    </dsp:sp>
    <dsp:sp modelId="{44C403F9-8144-DF47-A3FD-7EFF98B5C152}">
      <dsp:nvSpPr>
        <dsp:cNvPr id="0" name=""/>
        <dsp:cNvSpPr/>
      </dsp:nvSpPr>
      <dsp:spPr>
        <a:xfrm>
          <a:off x="6255777" y="1716112"/>
          <a:ext cx="381358" cy="381358"/>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B255E2-B049-084A-80C2-8AD655A3439C}">
      <dsp:nvSpPr>
        <dsp:cNvPr id="0" name=""/>
        <dsp:cNvSpPr/>
      </dsp:nvSpPr>
      <dsp:spPr>
        <a:xfrm>
          <a:off x="7417231" y="0"/>
          <a:ext cx="1765046" cy="1525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kern="1200"/>
            <a:t>August 2018</a:t>
          </a:r>
        </a:p>
      </dsp:txBody>
      <dsp:txXfrm>
        <a:off x="7417231" y="0"/>
        <a:ext cx="1765046" cy="1525433"/>
      </dsp:txXfrm>
    </dsp:sp>
    <dsp:sp modelId="{30C20847-22BB-8C41-8275-D110FADB78B2}">
      <dsp:nvSpPr>
        <dsp:cNvPr id="0" name=""/>
        <dsp:cNvSpPr/>
      </dsp:nvSpPr>
      <dsp:spPr>
        <a:xfrm>
          <a:off x="8109075" y="1716112"/>
          <a:ext cx="381358" cy="381358"/>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D1B91-0230-452F-B8EF-119DC961FB7F}" type="datetimeFigureOut">
              <a:rPr lang="en-US" smtClean="0"/>
              <a:t>12/13/18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680EB-20E8-4DDC-9479-D887FEF2A0C1}" type="slidenum">
              <a:rPr lang="en-US" smtClean="0"/>
              <a:t>‹#›</a:t>
            </a:fld>
            <a:endParaRPr lang="en-US"/>
          </a:p>
        </p:txBody>
      </p:sp>
    </p:spTree>
    <p:extLst>
      <p:ext uri="{BB962C8B-B14F-4D97-AF65-F5344CB8AC3E}">
        <p14:creationId xmlns:p14="http://schemas.microsoft.com/office/powerpoint/2010/main" val="1789656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680EB-20E8-4DDC-9479-D887FEF2A0C1}" type="slidenum">
              <a:rPr lang="en-US" smtClean="0"/>
              <a:t>25</a:t>
            </a:fld>
            <a:endParaRPr lang="en-US"/>
          </a:p>
        </p:txBody>
      </p:sp>
    </p:spTree>
    <p:extLst>
      <p:ext uri="{BB962C8B-B14F-4D97-AF65-F5344CB8AC3E}">
        <p14:creationId xmlns:p14="http://schemas.microsoft.com/office/powerpoint/2010/main" val="862137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b="1"/>
              <a:t>So </a:t>
            </a:r>
          </a:p>
        </p:txBody>
      </p:sp>
      <p:sp>
        <p:nvSpPr>
          <p:cNvPr id="4" name="Slide Number Placeholder 3"/>
          <p:cNvSpPr>
            <a:spLocks noGrp="1"/>
          </p:cNvSpPr>
          <p:nvPr>
            <p:ph type="sldNum" sz="quarter" idx="5"/>
          </p:nvPr>
        </p:nvSpPr>
        <p:spPr/>
        <p:txBody>
          <a:bodyPr/>
          <a:lstStyle/>
          <a:p>
            <a:pPr>
              <a:defRPr/>
            </a:pPr>
            <a:fld id="{D225AB6A-1726-4764-8C7A-02BDBA058D78}"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1691908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F499AF04-691D-40CD-A6C7-CF7B6497F54C}"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970043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EF2FD-D925-4647-B076-5EDBDDD546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7116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D271D-E16E-40C1-9481-C429468FC3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5777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3DD694-82B3-4D30-B5B1-AA9823359CA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0688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C9C72290-C621-4727-A1F3-2F1830649792}"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3014355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753DB918-B908-4269-89D8-47A656EE1176}" type="slidenum">
              <a:rPr lang="en-US" smtClean="0">
                <a:solidFill>
                  <a:prstClr val="black"/>
                </a:solidFill>
              </a:rPr>
              <a:pPr>
                <a:defRPr/>
              </a:pPr>
              <a:t>50</a:t>
            </a:fld>
            <a:endParaRPr lang="en-US">
              <a:solidFill>
                <a:prstClr val="black"/>
              </a:solidFill>
            </a:endParaRPr>
          </a:p>
        </p:txBody>
      </p:sp>
    </p:spTree>
    <p:extLst>
      <p:ext uri="{BB962C8B-B14F-4D97-AF65-F5344CB8AC3E}">
        <p14:creationId xmlns:p14="http://schemas.microsoft.com/office/powerpoint/2010/main" val="2660467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277704D5-CD6D-46BA-88F8-8FC715AA1D8D}" type="slidenum">
              <a:rPr lang="en-US" smtClean="0">
                <a:solidFill>
                  <a:prstClr val="black"/>
                </a:solidFill>
              </a:rPr>
              <a:pPr>
                <a:defRPr/>
              </a:pPr>
              <a:t>51</a:t>
            </a:fld>
            <a:endParaRPr lang="en-US">
              <a:solidFill>
                <a:prstClr val="black"/>
              </a:solidFill>
            </a:endParaRPr>
          </a:p>
        </p:txBody>
      </p:sp>
    </p:spTree>
    <p:extLst>
      <p:ext uri="{BB962C8B-B14F-4D97-AF65-F5344CB8AC3E}">
        <p14:creationId xmlns:p14="http://schemas.microsoft.com/office/powerpoint/2010/main" val="326608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B8A9E749-4F04-411D-A50D-D0C28FB26D3C}" type="slidenum">
              <a:rPr lang="en-US" smtClean="0">
                <a:solidFill>
                  <a:prstClr val="black"/>
                </a:solidFill>
              </a:rPr>
              <a:pPr>
                <a:defRPr/>
              </a:pPr>
              <a:t>52</a:t>
            </a:fld>
            <a:endParaRPr lang="en-US">
              <a:solidFill>
                <a:prstClr val="black"/>
              </a:solidFill>
            </a:endParaRPr>
          </a:p>
        </p:txBody>
      </p:sp>
    </p:spTree>
    <p:extLst>
      <p:ext uri="{BB962C8B-B14F-4D97-AF65-F5344CB8AC3E}">
        <p14:creationId xmlns:p14="http://schemas.microsoft.com/office/powerpoint/2010/main" val="2499409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b="1"/>
              <a:t>You can ask yourself what this approach might mean to your program in terms of manpower hours saved to devote to patient care and care coordination…..  what this might mean in terms of data quality for reporting purposes as well as for your own QA/QI uses.</a:t>
            </a:r>
          </a:p>
        </p:txBody>
      </p:sp>
      <p:sp>
        <p:nvSpPr>
          <p:cNvPr id="4" name="Slide Number Placeholder 3"/>
          <p:cNvSpPr>
            <a:spLocks noGrp="1"/>
          </p:cNvSpPr>
          <p:nvPr>
            <p:ph type="sldNum" sz="quarter" idx="5"/>
          </p:nvPr>
        </p:nvSpPr>
        <p:spPr/>
        <p:txBody>
          <a:bodyPr/>
          <a:lstStyle/>
          <a:p>
            <a:pPr>
              <a:defRPr/>
            </a:pPr>
            <a:fld id="{5B48D944-60EE-4C23-AC3E-1AE346D60930}" type="slidenum">
              <a:rPr lang="en-US" smtClean="0">
                <a:solidFill>
                  <a:prstClr val="black"/>
                </a:solidFill>
              </a:rPr>
              <a:pPr>
                <a:defRPr/>
              </a:pPr>
              <a:t>53</a:t>
            </a:fld>
            <a:endParaRPr lang="en-US">
              <a:solidFill>
                <a:prstClr val="black"/>
              </a:solidFill>
            </a:endParaRPr>
          </a:p>
        </p:txBody>
      </p:sp>
    </p:spTree>
    <p:extLst>
      <p:ext uri="{BB962C8B-B14F-4D97-AF65-F5344CB8AC3E}">
        <p14:creationId xmlns:p14="http://schemas.microsoft.com/office/powerpoint/2010/main" val="2857589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Pete:</a:t>
            </a:r>
            <a:r>
              <a:rPr lang="en-US" baseline="0"/>
              <a:t> Introductions and summary</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0B01D-45D6-44A8-A80C-581AA1406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78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Pete and</a:t>
            </a:r>
            <a:r>
              <a:rPr lang="en-US" baseline="0"/>
              <a:t> Maria</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0B01D-45D6-44A8-A80C-581AA1406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3654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Chart review - 14.75 </a:t>
            </a:r>
            <a:r>
              <a:rPr lang="en-US" sz="1200" kern="1200" err="1">
                <a:solidFill>
                  <a:schemeClr val="tx1"/>
                </a:solidFill>
                <a:effectLst/>
                <a:latin typeface="+mn-lt"/>
                <a:ea typeface="+mn-ea"/>
                <a:cs typeface="+mn-cs"/>
              </a:rPr>
              <a:t>hrs</a:t>
            </a:r>
            <a:r>
              <a:rPr lang="en-US" sz="1200" kern="1200">
                <a:solidFill>
                  <a:schemeClr val="tx1"/>
                </a:solidFill>
                <a:effectLst/>
                <a:latin typeface="+mn-lt"/>
                <a:ea typeface="+mn-ea"/>
                <a:cs typeface="+mn-cs"/>
              </a:rPr>
              <a:t>      </a:t>
            </a:r>
            <a:endParaRPr lang="en-US"/>
          </a:p>
          <a:p>
            <a:r>
              <a:rPr lang="en-US" sz="1200" kern="1200">
                <a:solidFill>
                  <a:schemeClr val="tx1"/>
                </a:solidFill>
                <a:effectLst/>
                <a:latin typeface="+mn-lt"/>
                <a:ea typeface="+mn-ea"/>
                <a:cs typeface="+mn-cs"/>
              </a:rPr>
              <a:t>In-person outreach - 11.83 </a:t>
            </a:r>
            <a:r>
              <a:rPr lang="en-US" sz="1200" kern="1200" err="1">
                <a:solidFill>
                  <a:schemeClr val="tx1"/>
                </a:solidFill>
                <a:effectLst/>
                <a:latin typeface="+mn-lt"/>
                <a:ea typeface="+mn-ea"/>
                <a:cs typeface="+mn-cs"/>
              </a:rPr>
              <a:t>hrs</a:t>
            </a:r>
            <a:r>
              <a:rPr lang="en-US" sz="1200" kern="1200">
                <a:solidFill>
                  <a:schemeClr val="tx1"/>
                </a:solidFill>
                <a:effectLst/>
                <a:latin typeface="+mn-lt"/>
                <a:ea typeface="+mn-ea"/>
                <a:cs typeface="+mn-cs"/>
              </a:rPr>
              <a:t>       </a:t>
            </a:r>
            <a:endParaRPr lang="en-US"/>
          </a:p>
          <a:p>
            <a:r>
              <a:rPr lang="en-US" sz="1200" kern="1200">
                <a:solidFill>
                  <a:schemeClr val="tx1"/>
                </a:solidFill>
                <a:effectLst/>
                <a:latin typeface="+mn-lt"/>
                <a:ea typeface="+mn-ea"/>
                <a:cs typeface="+mn-cs"/>
              </a:rPr>
              <a:t>Phone outreach - 5.22 </a:t>
            </a:r>
            <a:r>
              <a:rPr lang="en-US" sz="1200" kern="1200" err="1">
                <a:solidFill>
                  <a:schemeClr val="tx1"/>
                </a:solidFill>
                <a:effectLst/>
                <a:latin typeface="+mn-lt"/>
                <a:ea typeface="+mn-ea"/>
                <a:cs typeface="+mn-cs"/>
              </a:rPr>
              <a:t>hrs</a:t>
            </a:r>
            <a:r>
              <a:rPr lang="en-US" sz="1200" kern="1200">
                <a:solidFill>
                  <a:schemeClr val="tx1"/>
                </a:solidFill>
                <a:effectLst/>
                <a:latin typeface="+mn-lt"/>
                <a:ea typeface="+mn-ea"/>
                <a:cs typeface="+mn-cs"/>
              </a:rPr>
              <a:t>    </a:t>
            </a:r>
            <a:endParaRPr lang="en-US"/>
          </a:p>
          <a:p>
            <a:r>
              <a:rPr lang="en-US" sz="1200" kern="1200">
                <a:solidFill>
                  <a:schemeClr val="tx1"/>
                </a:solidFill>
                <a:effectLst/>
                <a:latin typeface="+mn-lt"/>
                <a:ea typeface="+mn-ea"/>
                <a:cs typeface="+mn-cs"/>
              </a:rPr>
              <a:t>Patient education - 5.75 </a:t>
            </a:r>
            <a:r>
              <a:rPr lang="en-US" sz="1200" kern="1200" err="1">
                <a:solidFill>
                  <a:schemeClr val="tx1"/>
                </a:solidFill>
                <a:effectLst/>
                <a:latin typeface="+mn-lt"/>
                <a:ea typeface="+mn-ea"/>
                <a:cs typeface="+mn-cs"/>
              </a:rPr>
              <a:t>hrs</a:t>
            </a:r>
            <a:r>
              <a:rPr lang="en-US" sz="1200" kern="1200">
                <a:solidFill>
                  <a:schemeClr val="tx1"/>
                </a:solidFill>
                <a:effectLst/>
                <a:latin typeface="+mn-lt"/>
                <a:ea typeface="+mn-ea"/>
                <a:cs typeface="+mn-cs"/>
              </a:rPr>
              <a:t> </a:t>
            </a:r>
            <a:endParaRPr lang="en-US"/>
          </a:p>
          <a:p>
            <a:r>
              <a:rPr lang="en-US" sz="1200" kern="1200">
                <a:solidFill>
                  <a:schemeClr val="tx1"/>
                </a:solidFill>
                <a:effectLst/>
                <a:latin typeface="+mn-lt"/>
                <a:ea typeface="+mn-ea"/>
                <a:cs typeface="+mn-cs"/>
              </a:rPr>
              <a:t>Care Plan and Team Coordination - 9.00 </a:t>
            </a:r>
            <a:r>
              <a:rPr lang="en-US" sz="1200" kern="1200" err="1">
                <a:solidFill>
                  <a:schemeClr val="tx1"/>
                </a:solidFill>
                <a:effectLst/>
                <a:latin typeface="+mn-lt"/>
                <a:ea typeface="+mn-ea"/>
                <a:cs typeface="+mn-cs"/>
              </a:rPr>
              <a:t>hrs</a:t>
            </a:r>
            <a:endParaRPr lang="en-US"/>
          </a:p>
          <a:p>
            <a:endParaRPr lang="en-US"/>
          </a:p>
        </p:txBody>
      </p:sp>
      <p:sp>
        <p:nvSpPr>
          <p:cNvPr id="4" name="Slide Number Placeholder 3"/>
          <p:cNvSpPr>
            <a:spLocks noGrp="1"/>
          </p:cNvSpPr>
          <p:nvPr>
            <p:ph type="sldNum" sz="quarter" idx="10"/>
          </p:nvPr>
        </p:nvSpPr>
        <p:spPr/>
        <p:txBody>
          <a:bodyPr/>
          <a:lstStyle/>
          <a:p>
            <a:fld id="{2C6EBF7F-C5BC-4E75-B750-9B9FCF9E12C9}" type="slidenum">
              <a:rPr lang="en-US" smtClean="0"/>
              <a:t>72</a:t>
            </a:fld>
            <a:endParaRPr lang="en-US"/>
          </a:p>
        </p:txBody>
      </p:sp>
    </p:spTree>
    <p:extLst>
      <p:ext uri="{BB962C8B-B14F-4D97-AF65-F5344CB8AC3E}">
        <p14:creationId xmlns:p14="http://schemas.microsoft.com/office/powerpoint/2010/main" val="2859988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Design</a:t>
            </a:r>
          </a:p>
          <a:p>
            <a:r>
              <a:rPr lang="en-US"/>
              <a:t>Implement</a:t>
            </a:r>
          </a:p>
          <a:p>
            <a:r>
              <a:rPr lang="en-US"/>
              <a:t>Evaluate</a:t>
            </a:r>
          </a:p>
          <a:p>
            <a:r>
              <a:rPr lang="en-US"/>
              <a:t>Disseminate</a:t>
            </a:r>
            <a:r>
              <a:rPr lang="en-US" baseline="0"/>
              <a:t> </a:t>
            </a:r>
          </a:p>
          <a:p>
            <a:endParaRPr lang="en-US" baseline="0"/>
          </a:p>
          <a:p>
            <a:r>
              <a:rPr lang="en-US" baseline="0"/>
              <a:t>Changing healthcare landscape</a:t>
            </a:r>
          </a:p>
          <a:p>
            <a:r>
              <a:rPr lang="en-US" baseline="0" err="1"/>
              <a:t>Hiv</a:t>
            </a:r>
            <a:r>
              <a:rPr lang="en-US" baseline="0"/>
              <a:t> provider shortages, increased access</a:t>
            </a:r>
          </a:p>
          <a:p>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t>is a multi-site demonstration and evaluation of system-level changes in staffing structures to improve health outcomes along the HIV Care Continuum. The initiative's fifteen demonstration sites for four years to promote the design, implementation, and evaluation of innovative strategies to increase organizations’ workforce capacities and achieve efficient and sustainable service delivery practices that both optimize human resources and improve quality outcomes. The demonstration projects will implement and evaluate innovative Practice Transformative Models (PTMs) for the delivery of HIV treatment and comprehensive care services in order to better respond to the changing healthcare landscape, marked by shortages of HIV primary care physicians and increasing demand for access to quality HIV services. Evaluation of these innovative PTMs will identify best practices and methods to support other organizations to adapt and re-align their workforces, as well as factors that increase the potential for successful integration of HIV care into primary care and community healthcare settings serving vulnerable populations. The University of California at San Francisco is serving as the Evaluation and Technical Assistance Center (ETAC) for this initiative. The ETAC will coordinate the multi-site evaluation; provide programmatic technical assistance to the demonstration sites; and lead publication and dissemination efforts of best practices and lessons learned.</a:t>
            </a:r>
          </a:p>
          <a:p>
            <a:endParaRPr lang="en-US"/>
          </a:p>
        </p:txBody>
      </p:sp>
      <p:sp>
        <p:nvSpPr>
          <p:cNvPr id="4" name="Slide Number Placeholder 3"/>
          <p:cNvSpPr>
            <a:spLocks noGrp="1"/>
          </p:cNvSpPr>
          <p:nvPr>
            <p:ph type="sldNum" sz="quarter" idx="10"/>
          </p:nvPr>
        </p:nvSpPr>
        <p:spPr/>
        <p:txBody>
          <a:bodyPr/>
          <a:lstStyle/>
          <a:p>
            <a:fld id="{1C8EEE41-1A26-42E2-B4D9-F0A9B6CF8549}" type="slidenum">
              <a:rPr lang="en-US" smtClean="0"/>
              <a:t>33</a:t>
            </a:fld>
            <a:endParaRPr lang="en-US"/>
          </a:p>
        </p:txBody>
      </p:sp>
    </p:spTree>
    <p:extLst>
      <p:ext uri="{BB962C8B-B14F-4D97-AF65-F5344CB8AC3E}">
        <p14:creationId xmlns:p14="http://schemas.microsoft.com/office/powerpoint/2010/main" val="3949645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Design</a:t>
            </a:r>
          </a:p>
          <a:p>
            <a:r>
              <a:rPr lang="en-US"/>
              <a:t>Implement</a:t>
            </a:r>
          </a:p>
          <a:p>
            <a:r>
              <a:rPr lang="en-US"/>
              <a:t>Evaluate</a:t>
            </a:r>
          </a:p>
          <a:p>
            <a:r>
              <a:rPr lang="en-US"/>
              <a:t>Disseminate</a:t>
            </a:r>
            <a:r>
              <a:rPr lang="en-US" baseline="0"/>
              <a:t> </a:t>
            </a:r>
          </a:p>
          <a:p>
            <a:endParaRPr lang="en-US" baseline="0"/>
          </a:p>
          <a:p>
            <a:r>
              <a:rPr lang="en-US" baseline="0"/>
              <a:t>Changing healthcare landscape</a:t>
            </a:r>
          </a:p>
          <a:p>
            <a:r>
              <a:rPr lang="en-US" baseline="0" err="1"/>
              <a:t>Hiv</a:t>
            </a:r>
            <a:r>
              <a:rPr lang="en-US" baseline="0"/>
              <a:t> provider shortages, increased access</a:t>
            </a:r>
          </a:p>
          <a:p>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t>is a multi-site demonstration and evaluation of system-level changes in staffing structures to improve health outcomes along the HIV Care Continuum. The initiative's fifteen demonstration sites for four years to promote the design, implementation, and evaluation of innovative strategies to increase organizations’ workforce capacities and achieve efficient and sustainable service delivery practices that both optimize human resources and improve quality outcomes. The demonstration projects will implement and evaluate innovative Practice Transformative Models (PTMs) for the delivery of HIV treatment and comprehensive care services in order to better respond to the changing healthcare landscape, marked by shortages of HIV primary care physicians and increasing demand for access to quality HIV services. Evaluation of these innovative PTMs will identify best practices and methods to support other organizations to adapt and re-align their workforces, as well as factors that increase the potential for successful integration of HIV care into primary care and community healthcare settings serving vulnerable populations. The University of California at San Francisco is serving as the Evaluation and Technical Assistance Center (ETAC) for this initiative. The ETAC will coordinate the multi-site evaluation; provide programmatic technical assistance to the demonstration sites; and lead publication and dissemination efforts of best practices and lessons learned.</a:t>
            </a:r>
          </a:p>
          <a:p>
            <a:endParaRPr lang="en-US"/>
          </a:p>
        </p:txBody>
      </p:sp>
      <p:sp>
        <p:nvSpPr>
          <p:cNvPr id="4" name="Slide Number Placeholder 3"/>
          <p:cNvSpPr>
            <a:spLocks noGrp="1"/>
          </p:cNvSpPr>
          <p:nvPr>
            <p:ph type="sldNum" sz="quarter" idx="10"/>
          </p:nvPr>
        </p:nvSpPr>
        <p:spPr/>
        <p:txBody>
          <a:bodyPr/>
          <a:lstStyle/>
          <a:p>
            <a:fld id="{1C8EEE41-1A26-42E2-B4D9-F0A9B6CF8549}" type="slidenum">
              <a:rPr lang="en-US" smtClean="0"/>
              <a:t>34</a:t>
            </a:fld>
            <a:endParaRPr lang="en-US"/>
          </a:p>
        </p:txBody>
      </p:sp>
    </p:spTree>
    <p:extLst>
      <p:ext uri="{BB962C8B-B14F-4D97-AF65-F5344CB8AC3E}">
        <p14:creationId xmlns:p14="http://schemas.microsoft.com/office/powerpoint/2010/main" val="1241163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Pete and</a:t>
            </a:r>
            <a:r>
              <a:rPr lang="en-US" baseline="0"/>
              <a:t> Maria</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0B01D-45D6-44A8-A80C-581AA1406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897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7768FD58-EB59-4DEC-B028-E76F694EB3CC}"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1736488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77A44148-5B8A-4920-A420-A8E5866B85D0}"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2655533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b="1"/>
              <a:t>The ‘Medical Record’ is generally thought of as the repository of ‘all’ information, but actually as a single entity it often does not exist, rather it is a collection of IT systems linked together by an IT network. More on this later.</a:t>
            </a:r>
          </a:p>
        </p:txBody>
      </p:sp>
      <p:sp>
        <p:nvSpPr>
          <p:cNvPr id="4" name="Slide Number Placeholder 3"/>
          <p:cNvSpPr>
            <a:spLocks noGrp="1"/>
          </p:cNvSpPr>
          <p:nvPr>
            <p:ph type="sldNum" sz="quarter" idx="5"/>
          </p:nvPr>
        </p:nvSpPr>
        <p:spPr/>
        <p:txBody>
          <a:bodyPr/>
          <a:lstStyle/>
          <a:p>
            <a:pPr>
              <a:defRPr/>
            </a:pPr>
            <a:fld id="{5221D9BA-BC12-447A-9F32-A9DBE578EE76}"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3485604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FE641FF9-31A6-46D0-9E4B-6D3031820130}"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387807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71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slidemodel.com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Placeholder 1"/>
          <p:cNvSpPr>
            <a:spLocks noGrp="1"/>
          </p:cNvSpPr>
          <p:nvPr>
            <p:ph type="title" hasCustomPrompt="1"/>
          </p:nvPr>
        </p:nvSpPr>
        <p:spPr>
          <a:xfrm>
            <a:off x="609600" y="381001"/>
            <a:ext cx="10972800" cy="787401"/>
          </a:xfrm>
          <a:prstGeom prst="rect">
            <a:avLst/>
          </a:prstGeom>
        </p:spPr>
        <p:txBody>
          <a:bodyPr vert="horz" lIns="91440" tIns="45720" rIns="91440" bIns="45720" rtlCol="0" anchor="ctr">
            <a:noAutofit/>
          </a:bodyPr>
          <a:lstStyle>
            <a:lvl1pPr>
              <a:defRPr>
                <a:gradFill flip="none" rotWithShape="1">
                  <a:gsLst>
                    <a:gs pos="56000">
                      <a:schemeClr val="bg1"/>
                    </a:gs>
                    <a:gs pos="61000">
                      <a:schemeClr val="bg1">
                        <a:lumMod val="85000"/>
                      </a:schemeClr>
                    </a:gs>
                  </a:gsLst>
                  <a:lin ang="5400000" scaled="0"/>
                  <a:tileRect/>
                </a:gradFill>
              </a:defRPr>
            </a:lvl1pPr>
          </a:lstStyle>
          <a:p>
            <a:r>
              <a:rPr lang="en-US"/>
              <a:t>Click to edit title</a:t>
            </a:r>
            <a:endParaRPr lang="en-US" dirty="0"/>
          </a:p>
        </p:txBody>
      </p:sp>
    </p:spTree>
    <p:extLst>
      <p:ext uri="{BB962C8B-B14F-4D97-AF65-F5344CB8AC3E}">
        <p14:creationId xmlns:p14="http://schemas.microsoft.com/office/powerpoint/2010/main" val="427477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12700" y="0"/>
            <a:ext cx="48768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3">
                  <a:lumMod val="75000"/>
                </a:schemeClr>
              </a:solidFill>
            </a:endParaRPr>
          </a:p>
        </p:txBody>
      </p:sp>
      <p:sp>
        <p:nvSpPr>
          <p:cNvPr id="6" name="Title 1"/>
          <p:cNvSpPr>
            <a:spLocks noGrp="1"/>
          </p:cNvSpPr>
          <p:nvPr>
            <p:ph type="title"/>
          </p:nvPr>
        </p:nvSpPr>
        <p:spPr>
          <a:xfrm>
            <a:off x="609600" y="465139"/>
            <a:ext cx="3962400" cy="2235200"/>
          </a:xfrm>
        </p:spPr>
        <p:txBody>
          <a:bodyPr anchor="b">
            <a:normAutofit/>
          </a:bodyPr>
          <a:lstStyle>
            <a:lvl1pPr algn="l">
              <a:defRPr sz="3733">
                <a:solidFill>
                  <a:schemeClr val="bg1"/>
                </a:solidFill>
              </a:defRPr>
            </a:lvl1pPr>
          </a:lstStyle>
          <a:p>
            <a:r>
              <a:rPr lang="en-US"/>
              <a:t>Click to edit Master title style</a:t>
            </a:r>
            <a:endParaRPr lang="en-US" dirty="0"/>
          </a:p>
        </p:txBody>
      </p:sp>
      <p:sp>
        <p:nvSpPr>
          <p:cNvPr id="7" name="Text Placeholder 9"/>
          <p:cNvSpPr>
            <a:spLocks noGrp="1"/>
          </p:cNvSpPr>
          <p:nvPr>
            <p:ph type="body" sz="quarter" idx="13" hasCustomPrompt="1"/>
          </p:nvPr>
        </p:nvSpPr>
        <p:spPr>
          <a:xfrm>
            <a:off x="609600" y="2717800"/>
            <a:ext cx="3962400" cy="508000"/>
          </a:xfrm>
        </p:spPr>
        <p:txBody>
          <a:bodyPr>
            <a:noAutofit/>
          </a:bodyPr>
          <a:lstStyle>
            <a:lvl1pPr marL="0" indent="0">
              <a:buNone/>
              <a:defRPr sz="1867">
                <a:solidFill>
                  <a:schemeClr val="bg1">
                    <a:lumMod val="85000"/>
                  </a:schemeClr>
                </a:solidFill>
              </a:defRPr>
            </a:lvl1pPr>
          </a:lstStyle>
          <a:p>
            <a:pPr lvl="0"/>
            <a:r>
              <a:rPr lang="en-US" dirty="0"/>
              <a:t>Subtitle</a:t>
            </a:r>
          </a:p>
        </p:txBody>
      </p:sp>
    </p:spTree>
    <p:extLst>
      <p:ext uri="{BB962C8B-B14F-4D97-AF65-F5344CB8AC3E}">
        <p14:creationId xmlns:p14="http://schemas.microsoft.com/office/powerpoint/2010/main" val="4010079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slidemodel.com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Placeholder 1"/>
          <p:cNvSpPr>
            <a:spLocks noGrp="1"/>
          </p:cNvSpPr>
          <p:nvPr>
            <p:ph type="title" hasCustomPrompt="1"/>
          </p:nvPr>
        </p:nvSpPr>
        <p:spPr>
          <a:xfrm>
            <a:off x="609600" y="381001"/>
            <a:ext cx="10972800" cy="787401"/>
          </a:xfrm>
          <a:prstGeom prst="rect">
            <a:avLst/>
          </a:prstGeom>
        </p:spPr>
        <p:txBody>
          <a:bodyPr vert="horz" lIns="91440" tIns="45720" rIns="91440" bIns="45720" rtlCol="0" anchor="ctr">
            <a:noAutofit/>
          </a:bodyPr>
          <a:lstStyle>
            <a:lvl1pPr>
              <a:defRPr>
                <a:gradFill flip="none" rotWithShape="1">
                  <a:gsLst>
                    <a:gs pos="56000">
                      <a:schemeClr val="bg1"/>
                    </a:gs>
                    <a:gs pos="61000">
                      <a:schemeClr val="bg1">
                        <a:lumMod val="85000"/>
                      </a:schemeClr>
                    </a:gs>
                  </a:gsLst>
                  <a:lin ang="5400000" scaled="0"/>
                  <a:tileRect/>
                </a:gradFill>
              </a:defRPr>
            </a:lvl1pPr>
          </a:lstStyle>
          <a:p>
            <a:r>
              <a:rPr lang="en-US"/>
              <a:t>Click to edit title</a:t>
            </a:r>
            <a:endParaRPr lang="en-US" dirty="0"/>
          </a:p>
        </p:txBody>
      </p:sp>
    </p:spTree>
    <p:extLst>
      <p:ext uri="{BB962C8B-B14F-4D97-AF65-F5344CB8AC3E}">
        <p14:creationId xmlns:p14="http://schemas.microsoft.com/office/powerpoint/2010/main" val="2872001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slidemodel.com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Placeholder 1"/>
          <p:cNvSpPr>
            <a:spLocks noGrp="1"/>
          </p:cNvSpPr>
          <p:nvPr>
            <p:ph type="title" hasCustomPrompt="1"/>
          </p:nvPr>
        </p:nvSpPr>
        <p:spPr>
          <a:xfrm>
            <a:off x="609600" y="381001"/>
            <a:ext cx="10972800" cy="787401"/>
          </a:xfrm>
          <a:prstGeom prst="rect">
            <a:avLst/>
          </a:prstGeom>
        </p:spPr>
        <p:txBody>
          <a:bodyPr vert="horz" lIns="91440" tIns="45720" rIns="91440" bIns="45720" rtlCol="0" anchor="ctr">
            <a:noAutofit/>
          </a:bodyPr>
          <a:lstStyle>
            <a:lvl1pPr>
              <a:defRPr>
                <a:gradFill flip="none" rotWithShape="1">
                  <a:gsLst>
                    <a:gs pos="56000">
                      <a:schemeClr val="bg1"/>
                    </a:gs>
                    <a:gs pos="61000">
                      <a:schemeClr val="bg1">
                        <a:lumMod val="85000"/>
                      </a:schemeClr>
                    </a:gs>
                  </a:gsLst>
                  <a:lin ang="5400000" scaled="0"/>
                  <a:tileRect/>
                </a:gradFill>
              </a:defRPr>
            </a:lvl1pPr>
          </a:lstStyle>
          <a:p>
            <a:r>
              <a:rPr lang="en-US"/>
              <a:t>Click to edit title</a:t>
            </a:r>
            <a:endParaRPr lang="en-US" dirty="0"/>
          </a:p>
        </p:txBody>
      </p:sp>
    </p:spTree>
    <p:extLst>
      <p:ext uri="{BB962C8B-B14F-4D97-AF65-F5344CB8AC3E}">
        <p14:creationId xmlns:p14="http://schemas.microsoft.com/office/powerpoint/2010/main" val="2123065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slidemodel.com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Placeholder 1"/>
          <p:cNvSpPr>
            <a:spLocks noGrp="1"/>
          </p:cNvSpPr>
          <p:nvPr>
            <p:ph type="title" hasCustomPrompt="1"/>
          </p:nvPr>
        </p:nvSpPr>
        <p:spPr>
          <a:xfrm>
            <a:off x="609600" y="381001"/>
            <a:ext cx="10972800" cy="787401"/>
          </a:xfrm>
          <a:prstGeom prst="rect">
            <a:avLst/>
          </a:prstGeom>
        </p:spPr>
        <p:txBody>
          <a:bodyPr vert="horz" lIns="91440" tIns="45720" rIns="91440" bIns="45720" rtlCol="0" anchor="ctr">
            <a:noAutofit/>
          </a:bodyPr>
          <a:lstStyle>
            <a:lvl1pPr>
              <a:defRPr>
                <a:gradFill flip="none" rotWithShape="1">
                  <a:gsLst>
                    <a:gs pos="56000">
                      <a:schemeClr val="bg1"/>
                    </a:gs>
                    <a:gs pos="61000">
                      <a:schemeClr val="bg1">
                        <a:lumMod val="85000"/>
                      </a:schemeClr>
                    </a:gs>
                  </a:gsLst>
                  <a:lin ang="5400000" scaled="0"/>
                  <a:tileRect/>
                </a:gradFill>
              </a:defRPr>
            </a:lvl1pPr>
          </a:lstStyle>
          <a:p>
            <a:r>
              <a:rPr lang="en-US"/>
              <a:t>Click to edit title</a:t>
            </a:r>
            <a:endParaRPr lang="en-US" dirty="0"/>
          </a:p>
        </p:txBody>
      </p:sp>
    </p:spTree>
    <p:extLst>
      <p:ext uri="{BB962C8B-B14F-4D97-AF65-F5344CB8AC3E}">
        <p14:creationId xmlns:p14="http://schemas.microsoft.com/office/powerpoint/2010/main" val="1665813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slidemodel.com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Placeholder 1"/>
          <p:cNvSpPr>
            <a:spLocks noGrp="1"/>
          </p:cNvSpPr>
          <p:nvPr>
            <p:ph type="title" hasCustomPrompt="1"/>
          </p:nvPr>
        </p:nvSpPr>
        <p:spPr>
          <a:xfrm>
            <a:off x="609600" y="381001"/>
            <a:ext cx="10972800" cy="787401"/>
          </a:xfrm>
          <a:prstGeom prst="rect">
            <a:avLst/>
          </a:prstGeom>
        </p:spPr>
        <p:txBody>
          <a:bodyPr vert="horz" lIns="91440" tIns="45720" rIns="91440" bIns="45720" rtlCol="0" anchor="ctr">
            <a:noAutofit/>
          </a:bodyPr>
          <a:lstStyle>
            <a:lvl1pPr>
              <a:defRPr>
                <a:gradFill flip="none" rotWithShape="1">
                  <a:gsLst>
                    <a:gs pos="56000">
                      <a:schemeClr val="bg1"/>
                    </a:gs>
                    <a:gs pos="61000">
                      <a:schemeClr val="bg1">
                        <a:lumMod val="85000"/>
                      </a:schemeClr>
                    </a:gs>
                  </a:gsLst>
                  <a:lin ang="5400000" scaled="0"/>
                  <a:tileRect/>
                </a:gradFill>
              </a:defRPr>
            </a:lvl1pPr>
          </a:lstStyle>
          <a:p>
            <a:r>
              <a:rPr lang="en-US"/>
              <a:t>Click to edit title</a:t>
            </a:r>
            <a:endParaRPr lang="en-US" dirty="0"/>
          </a:p>
        </p:txBody>
      </p:sp>
    </p:spTree>
    <p:extLst>
      <p:ext uri="{BB962C8B-B14F-4D97-AF65-F5344CB8AC3E}">
        <p14:creationId xmlns:p14="http://schemas.microsoft.com/office/powerpoint/2010/main" val="502463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slidemodel.com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Placeholder 1"/>
          <p:cNvSpPr>
            <a:spLocks noGrp="1"/>
          </p:cNvSpPr>
          <p:nvPr>
            <p:ph type="title" hasCustomPrompt="1"/>
          </p:nvPr>
        </p:nvSpPr>
        <p:spPr>
          <a:xfrm>
            <a:off x="609600" y="381001"/>
            <a:ext cx="10972800" cy="787401"/>
          </a:xfrm>
          <a:prstGeom prst="rect">
            <a:avLst/>
          </a:prstGeom>
        </p:spPr>
        <p:txBody>
          <a:bodyPr vert="horz" lIns="91440" tIns="45720" rIns="91440" bIns="45720" rtlCol="0" anchor="ctr">
            <a:noAutofit/>
          </a:bodyPr>
          <a:lstStyle>
            <a:lvl1pPr>
              <a:defRPr>
                <a:gradFill flip="none" rotWithShape="1">
                  <a:gsLst>
                    <a:gs pos="56000">
                      <a:schemeClr val="bg1"/>
                    </a:gs>
                    <a:gs pos="61000">
                      <a:schemeClr val="bg1">
                        <a:lumMod val="85000"/>
                      </a:schemeClr>
                    </a:gs>
                  </a:gsLst>
                  <a:lin ang="5400000" scaled="0"/>
                  <a:tileRect/>
                </a:gradFill>
              </a:defRPr>
            </a:lvl1pPr>
          </a:lstStyle>
          <a:p>
            <a:r>
              <a:rPr lang="en-US"/>
              <a:t>Click to edit title</a:t>
            </a:r>
            <a:endParaRPr lang="en-US" dirty="0"/>
          </a:p>
        </p:txBody>
      </p:sp>
    </p:spTree>
    <p:extLst>
      <p:ext uri="{BB962C8B-B14F-4D97-AF65-F5344CB8AC3E}">
        <p14:creationId xmlns:p14="http://schemas.microsoft.com/office/powerpoint/2010/main" val="4263280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slidemodel.com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Placeholder 1"/>
          <p:cNvSpPr>
            <a:spLocks noGrp="1"/>
          </p:cNvSpPr>
          <p:nvPr>
            <p:ph type="title" hasCustomPrompt="1"/>
          </p:nvPr>
        </p:nvSpPr>
        <p:spPr>
          <a:xfrm>
            <a:off x="609600" y="381001"/>
            <a:ext cx="10972800" cy="787401"/>
          </a:xfrm>
          <a:prstGeom prst="rect">
            <a:avLst/>
          </a:prstGeom>
        </p:spPr>
        <p:txBody>
          <a:bodyPr vert="horz" lIns="91440" tIns="45720" rIns="91440" bIns="45720" rtlCol="0" anchor="ctr">
            <a:noAutofit/>
          </a:bodyPr>
          <a:lstStyle>
            <a:lvl1pPr>
              <a:defRPr>
                <a:gradFill flip="none" rotWithShape="1">
                  <a:gsLst>
                    <a:gs pos="56000">
                      <a:schemeClr val="bg1"/>
                    </a:gs>
                    <a:gs pos="61000">
                      <a:schemeClr val="bg1">
                        <a:lumMod val="85000"/>
                      </a:schemeClr>
                    </a:gs>
                  </a:gsLst>
                  <a:lin ang="5400000" scaled="0"/>
                  <a:tileRect/>
                </a:gradFill>
              </a:defRPr>
            </a:lvl1pPr>
          </a:lstStyle>
          <a:p>
            <a:r>
              <a:rPr lang="en-US"/>
              <a:t>Click to edit title</a:t>
            </a:r>
            <a:endParaRPr lang="en-US" dirty="0"/>
          </a:p>
        </p:txBody>
      </p:sp>
    </p:spTree>
    <p:extLst>
      <p:ext uri="{BB962C8B-B14F-4D97-AF65-F5344CB8AC3E}">
        <p14:creationId xmlns:p14="http://schemas.microsoft.com/office/powerpoint/2010/main" val="643325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slidemodel.com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Placeholder 1"/>
          <p:cNvSpPr>
            <a:spLocks noGrp="1"/>
          </p:cNvSpPr>
          <p:nvPr>
            <p:ph type="title" hasCustomPrompt="1"/>
          </p:nvPr>
        </p:nvSpPr>
        <p:spPr>
          <a:xfrm>
            <a:off x="609600" y="381001"/>
            <a:ext cx="10972800" cy="787401"/>
          </a:xfrm>
          <a:prstGeom prst="rect">
            <a:avLst/>
          </a:prstGeom>
        </p:spPr>
        <p:txBody>
          <a:bodyPr vert="horz" lIns="91440" tIns="45720" rIns="91440" bIns="45720" rtlCol="0" anchor="ctr">
            <a:noAutofit/>
          </a:bodyPr>
          <a:lstStyle>
            <a:lvl1pPr>
              <a:defRPr>
                <a:gradFill flip="none" rotWithShape="1">
                  <a:gsLst>
                    <a:gs pos="56000">
                      <a:schemeClr val="bg1"/>
                    </a:gs>
                    <a:gs pos="61000">
                      <a:schemeClr val="bg1">
                        <a:lumMod val="85000"/>
                      </a:schemeClr>
                    </a:gs>
                  </a:gsLst>
                  <a:lin ang="5400000" scaled="0"/>
                  <a:tileRect/>
                </a:gradFill>
              </a:defRPr>
            </a:lvl1pPr>
          </a:lstStyle>
          <a:p>
            <a:r>
              <a:rPr lang="en-US"/>
              <a:t>Click to edit title</a:t>
            </a:r>
            <a:endParaRPr lang="en-US" dirty="0"/>
          </a:p>
        </p:txBody>
      </p:sp>
    </p:spTree>
    <p:extLst>
      <p:ext uri="{BB962C8B-B14F-4D97-AF65-F5344CB8AC3E}">
        <p14:creationId xmlns:p14="http://schemas.microsoft.com/office/powerpoint/2010/main" val="1472526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slidemodel.com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Placeholder 1"/>
          <p:cNvSpPr>
            <a:spLocks noGrp="1"/>
          </p:cNvSpPr>
          <p:nvPr>
            <p:ph type="title" hasCustomPrompt="1"/>
          </p:nvPr>
        </p:nvSpPr>
        <p:spPr>
          <a:xfrm>
            <a:off x="609600" y="381001"/>
            <a:ext cx="10972800" cy="787401"/>
          </a:xfrm>
          <a:prstGeom prst="rect">
            <a:avLst/>
          </a:prstGeom>
        </p:spPr>
        <p:txBody>
          <a:bodyPr vert="horz" lIns="91440" tIns="45720" rIns="91440" bIns="45720" rtlCol="0" anchor="ctr">
            <a:noAutofit/>
          </a:bodyPr>
          <a:lstStyle>
            <a:lvl1pPr>
              <a:defRPr>
                <a:gradFill flip="none" rotWithShape="1">
                  <a:gsLst>
                    <a:gs pos="56000">
                      <a:schemeClr val="bg1"/>
                    </a:gs>
                    <a:gs pos="61000">
                      <a:schemeClr val="bg1">
                        <a:lumMod val="85000"/>
                      </a:schemeClr>
                    </a:gs>
                  </a:gsLst>
                  <a:lin ang="5400000" scaled="0"/>
                  <a:tileRect/>
                </a:gradFill>
              </a:defRPr>
            </a:lvl1pPr>
          </a:lstStyle>
          <a:p>
            <a:r>
              <a:rPr lang="en-US"/>
              <a:t>Click to edit title</a:t>
            </a:r>
            <a:endParaRPr lang="en-US" dirty="0"/>
          </a:p>
        </p:txBody>
      </p:sp>
    </p:spTree>
    <p:extLst>
      <p:ext uri="{BB962C8B-B14F-4D97-AF65-F5344CB8AC3E}">
        <p14:creationId xmlns:p14="http://schemas.microsoft.com/office/powerpoint/2010/main" val="218064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7576AA-4866-4B3F-9FE7-AB336FDFEF4C}"/>
              </a:ext>
            </a:extLst>
          </p:cNvPr>
          <p:cNvSpPr>
            <a:spLocks noGrp="1"/>
          </p:cNvSpPr>
          <p:nvPr>
            <p:ph type="title" hasCustomPrompt="1"/>
          </p:nvPr>
        </p:nvSpPr>
        <p:spPr>
          <a:xfrm>
            <a:off x="2677886" y="2035207"/>
            <a:ext cx="9060024" cy="829193"/>
          </a:xfrm>
        </p:spPr>
        <p:txBody>
          <a:bodyPr>
            <a:noAutofit/>
          </a:bodyPr>
          <a:lstStyle>
            <a:lvl1pPr>
              <a:defRPr sz="6000">
                <a:solidFill>
                  <a:schemeClr val="bg1"/>
                </a:solidFill>
              </a:defRPr>
            </a:lvl1pPr>
          </a:lstStyle>
          <a:p>
            <a:r>
              <a:rPr lang="en-US" dirty="0"/>
              <a:t>Activity Title</a:t>
            </a:r>
          </a:p>
        </p:txBody>
      </p:sp>
      <p:sp>
        <p:nvSpPr>
          <p:cNvPr id="3" name="Content Placeholder 2">
            <a:extLst>
              <a:ext uri="{FF2B5EF4-FFF2-40B4-BE49-F238E27FC236}">
                <a16:creationId xmlns:a16="http://schemas.microsoft.com/office/drawing/2014/main" xmlns="" id="{56FEB880-299F-4C2C-B0CE-05C03177BFA0}"/>
              </a:ext>
            </a:extLst>
          </p:cNvPr>
          <p:cNvSpPr>
            <a:spLocks noGrp="1"/>
          </p:cNvSpPr>
          <p:nvPr>
            <p:ph idx="1" hasCustomPrompt="1"/>
          </p:nvPr>
        </p:nvSpPr>
        <p:spPr>
          <a:xfrm>
            <a:off x="2677886" y="3729067"/>
            <a:ext cx="9060024" cy="479037"/>
          </a:xfrm>
        </p:spPr>
        <p:txBody>
          <a:bodyPr>
            <a:noAutofit/>
          </a:bodyPr>
          <a:lstStyle>
            <a:lvl1pPr>
              <a:defRPr sz="2800" b="1">
                <a:solidFill>
                  <a:schemeClr val="bg1"/>
                </a:solidFill>
              </a:defRPr>
            </a:lvl1pPr>
          </a:lstStyle>
          <a:p>
            <a:pPr lvl="0"/>
            <a:r>
              <a:rPr lang="en-US" dirty="0"/>
              <a:t>Presenter(s) Name</a:t>
            </a:r>
          </a:p>
        </p:txBody>
      </p:sp>
      <p:sp>
        <p:nvSpPr>
          <p:cNvPr id="7" name="Content Placeholder 2">
            <a:extLst>
              <a:ext uri="{FF2B5EF4-FFF2-40B4-BE49-F238E27FC236}">
                <a16:creationId xmlns:a16="http://schemas.microsoft.com/office/drawing/2014/main" xmlns="" id="{EFB04E79-0625-405C-9E37-5AAD91CEDB24}"/>
              </a:ext>
            </a:extLst>
          </p:cNvPr>
          <p:cNvSpPr>
            <a:spLocks noGrp="1"/>
          </p:cNvSpPr>
          <p:nvPr>
            <p:ph idx="10" hasCustomPrompt="1"/>
          </p:nvPr>
        </p:nvSpPr>
        <p:spPr>
          <a:xfrm>
            <a:off x="2677886" y="4214356"/>
            <a:ext cx="9060024" cy="880153"/>
          </a:xfrm>
        </p:spPr>
        <p:txBody>
          <a:bodyPr>
            <a:normAutofit/>
          </a:bodyPr>
          <a:lstStyle>
            <a:lvl1pPr>
              <a:defRPr sz="20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1126635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slidemodel.com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Placeholder 1"/>
          <p:cNvSpPr>
            <a:spLocks noGrp="1"/>
          </p:cNvSpPr>
          <p:nvPr>
            <p:ph type="title" hasCustomPrompt="1"/>
          </p:nvPr>
        </p:nvSpPr>
        <p:spPr>
          <a:xfrm>
            <a:off x="609600" y="381001"/>
            <a:ext cx="10972800" cy="787401"/>
          </a:xfrm>
          <a:prstGeom prst="rect">
            <a:avLst/>
          </a:prstGeom>
        </p:spPr>
        <p:txBody>
          <a:bodyPr vert="horz" lIns="91440" tIns="45720" rIns="91440" bIns="45720" rtlCol="0" anchor="ctr">
            <a:noAutofit/>
          </a:bodyPr>
          <a:lstStyle>
            <a:lvl1pPr>
              <a:defRPr>
                <a:gradFill flip="none" rotWithShape="1">
                  <a:gsLst>
                    <a:gs pos="56000">
                      <a:schemeClr val="bg1"/>
                    </a:gs>
                    <a:gs pos="61000">
                      <a:schemeClr val="bg1">
                        <a:lumMod val="85000"/>
                      </a:schemeClr>
                    </a:gs>
                  </a:gsLst>
                  <a:lin ang="5400000" scaled="0"/>
                  <a:tileRect/>
                </a:gradFill>
              </a:defRPr>
            </a:lvl1pPr>
          </a:lstStyle>
          <a:p>
            <a:r>
              <a:rPr lang="en-US"/>
              <a:t>Click to edit title</a:t>
            </a:r>
            <a:endParaRPr lang="en-US" dirty="0"/>
          </a:p>
        </p:txBody>
      </p:sp>
    </p:spTree>
    <p:extLst>
      <p:ext uri="{BB962C8B-B14F-4D97-AF65-F5344CB8AC3E}">
        <p14:creationId xmlns:p14="http://schemas.microsoft.com/office/powerpoint/2010/main" val="3908843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slidemodel.com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Placeholder 1"/>
          <p:cNvSpPr>
            <a:spLocks noGrp="1"/>
          </p:cNvSpPr>
          <p:nvPr>
            <p:ph type="title" hasCustomPrompt="1"/>
          </p:nvPr>
        </p:nvSpPr>
        <p:spPr>
          <a:xfrm>
            <a:off x="609600" y="381001"/>
            <a:ext cx="10972800" cy="787401"/>
          </a:xfrm>
          <a:prstGeom prst="rect">
            <a:avLst/>
          </a:prstGeom>
        </p:spPr>
        <p:txBody>
          <a:bodyPr vert="horz" lIns="91440" tIns="45720" rIns="91440" bIns="45720" rtlCol="0" anchor="ctr">
            <a:noAutofit/>
          </a:bodyPr>
          <a:lstStyle>
            <a:lvl1pPr>
              <a:defRPr>
                <a:gradFill flip="none" rotWithShape="1">
                  <a:gsLst>
                    <a:gs pos="56000">
                      <a:schemeClr val="bg1"/>
                    </a:gs>
                    <a:gs pos="61000">
                      <a:schemeClr val="bg1">
                        <a:lumMod val="85000"/>
                      </a:schemeClr>
                    </a:gs>
                  </a:gsLst>
                  <a:lin ang="5400000" scaled="0"/>
                  <a:tileRect/>
                </a:gradFill>
              </a:defRPr>
            </a:lvl1pPr>
          </a:lstStyle>
          <a:p>
            <a:r>
              <a:rPr lang="en-US"/>
              <a:t>Click to edit title</a:t>
            </a:r>
            <a:endParaRPr lang="en-US" dirty="0"/>
          </a:p>
        </p:txBody>
      </p:sp>
    </p:spTree>
    <p:extLst>
      <p:ext uri="{BB962C8B-B14F-4D97-AF65-F5344CB8AC3E}">
        <p14:creationId xmlns:p14="http://schemas.microsoft.com/office/powerpoint/2010/main" val="1962884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slidemodel.com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Placeholder 1"/>
          <p:cNvSpPr>
            <a:spLocks noGrp="1"/>
          </p:cNvSpPr>
          <p:nvPr>
            <p:ph type="title" hasCustomPrompt="1"/>
          </p:nvPr>
        </p:nvSpPr>
        <p:spPr>
          <a:xfrm>
            <a:off x="609600" y="381001"/>
            <a:ext cx="10972800" cy="787401"/>
          </a:xfrm>
          <a:prstGeom prst="rect">
            <a:avLst/>
          </a:prstGeom>
        </p:spPr>
        <p:txBody>
          <a:bodyPr vert="horz" lIns="91440" tIns="45720" rIns="91440" bIns="45720" rtlCol="0" anchor="ctr">
            <a:noAutofit/>
          </a:bodyPr>
          <a:lstStyle>
            <a:lvl1pPr>
              <a:defRPr>
                <a:gradFill flip="none" rotWithShape="1">
                  <a:gsLst>
                    <a:gs pos="56000">
                      <a:schemeClr val="bg1"/>
                    </a:gs>
                    <a:gs pos="61000">
                      <a:schemeClr val="bg1">
                        <a:lumMod val="85000"/>
                      </a:schemeClr>
                    </a:gs>
                  </a:gsLst>
                  <a:lin ang="5400000" scaled="0"/>
                  <a:tileRect/>
                </a:gradFill>
              </a:defRPr>
            </a:lvl1pPr>
          </a:lstStyle>
          <a:p>
            <a:r>
              <a:rPr lang="en-US"/>
              <a:t>Click to edit title</a:t>
            </a:r>
            <a:endParaRPr lang="en-US" dirty="0"/>
          </a:p>
        </p:txBody>
      </p:sp>
    </p:spTree>
    <p:extLst>
      <p:ext uri="{BB962C8B-B14F-4D97-AF65-F5344CB8AC3E}">
        <p14:creationId xmlns:p14="http://schemas.microsoft.com/office/powerpoint/2010/main" val="3765259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slidemodel.com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Placeholder 1"/>
          <p:cNvSpPr>
            <a:spLocks noGrp="1"/>
          </p:cNvSpPr>
          <p:nvPr>
            <p:ph type="title" hasCustomPrompt="1"/>
          </p:nvPr>
        </p:nvSpPr>
        <p:spPr>
          <a:xfrm>
            <a:off x="609600" y="381001"/>
            <a:ext cx="10972800" cy="787401"/>
          </a:xfrm>
          <a:prstGeom prst="rect">
            <a:avLst/>
          </a:prstGeom>
        </p:spPr>
        <p:txBody>
          <a:bodyPr vert="horz" lIns="91440" tIns="45720" rIns="91440" bIns="45720" rtlCol="0" anchor="ctr">
            <a:noAutofit/>
          </a:bodyPr>
          <a:lstStyle>
            <a:lvl1pPr>
              <a:defRPr>
                <a:gradFill flip="none" rotWithShape="1">
                  <a:gsLst>
                    <a:gs pos="56000">
                      <a:schemeClr val="bg1"/>
                    </a:gs>
                    <a:gs pos="61000">
                      <a:schemeClr val="bg1">
                        <a:lumMod val="85000"/>
                      </a:schemeClr>
                    </a:gs>
                  </a:gsLst>
                  <a:lin ang="5400000" scaled="0"/>
                  <a:tileRect/>
                </a:gradFill>
              </a:defRPr>
            </a:lvl1pPr>
          </a:lstStyle>
          <a:p>
            <a:r>
              <a:rPr lang="en-US"/>
              <a:t>Click to edit title</a:t>
            </a:r>
            <a:endParaRPr lang="en-US" dirty="0"/>
          </a:p>
        </p:txBody>
      </p:sp>
    </p:spTree>
    <p:extLst>
      <p:ext uri="{BB962C8B-B14F-4D97-AF65-F5344CB8AC3E}">
        <p14:creationId xmlns:p14="http://schemas.microsoft.com/office/powerpoint/2010/main" val="1995559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slidemodel.com</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09600" y="1295400"/>
            <a:ext cx="3556000" cy="4876800"/>
          </a:xfrm>
        </p:spPr>
        <p:txBody>
          <a:bodyPr>
            <a:normAutofit/>
          </a:bodyPr>
          <a:lstStyle>
            <a:lvl1pPr marL="0" indent="0">
              <a:buFont typeface="Arial" pitchFamily="34" charset="0"/>
              <a:buNone/>
              <a:defRPr sz="1867"/>
            </a:lvl1pPr>
            <a:lvl2pPr>
              <a:defRPr sz="1600"/>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8"/>
          <p:cNvSpPr>
            <a:spLocks noGrp="1"/>
          </p:cNvSpPr>
          <p:nvPr>
            <p:ph sz="quarter" idx="14"/>
          </p:nvPr>
        </p:nvSpPr>
        <p:spPr>
          <a:xfrm>
            <a:off x="4318000" y="1295400"/>
            <a:ext cx="3556000" cy="4876800"/>
          </a:xfrm>
        </p:spPr>
        <p:txBody>
          <a:bodyPr>
            <a:normAutofit/>
          </a:bodyPr>
          <a:lstStyle>
            <a:lvl1pPr marL="0" indent="0">
              <a:buFont typeface="Arial" pitchFamily="34" charset="0"/>
              <a:buNone/>
              <a:defRPr sz="1867"/>
            </a:lvl1pPr>
            <a:lvl2pPr>
              <a:defRPr sz="1600"/>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p:cNvSpPr>
            <a:spLocks noGrp="1"/>
          </p:cNvSpPr>
          <p:nvPr>
            <p:ph type="title" hasCustomPrompt="1"/>
          </p:nvPr>
        </p:nvSpPr>
        <p:spPr>
          <a:xfrm>
            <a:off x="609600" y="381001"/>
            <a:ext cx="10972800" cy="787401"/>
          </a:xfrm>
          <a:prstGeom prst="rect">
            <a:avLst/>
          </a:prstGeom>
        </p:spPr>
        <p:txBody>
          <a:bodyPr vert="horz" lIns="91440" tIns="45720" rIns="91440" bIns="45720" rtlCol="0" anchor="ctr">
            <a:noAutofit/>
          </a:bodyPr>
          <a:lstStyle>
            <a:lvl1pPr>
              <a:defRPr>
                <a:gradFill flip="none" rotWithShape="1">
                  <a:gsLst>
                    <a:gs pos="56000">
                      <a:schemeClr val="bg1"/>
                    </a:gs>
                    <a:gs pos="61000">
                      <a:schemeClr val="bg1">
                        <a:lumMod val="85000"/>
                      </a:schemeClr>
                    </a:gs>
                  </a:gsLst>
                  <a:lin ang="5400000" scaled="0"/>
                  <a:tileRect/>
                </a:gradFill>
              </a:defRPr>
            </a:lvl1pPr>
          </a:lstStyle>
          <a:p>
            <a:r>
              <a:rPr lang="en-US"/>
              <a:t>Click to edit title</a:t>
            </a:r>
            <a:endParaRPr lang="en-US" dirty="0"/>
          </a:p>
        </p:txBody>
      </p:sp>
    </p:spTree>
    <p:extLst>
      <p:ext uri="{BB962C8B-B14F-4D97-AF65-F5344CB8AC3E}">
        <p14:creationId xmlns:p14="http://schemas.microsoft.com/office/powerpoint/2010/main" val="3996374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EA2112-563A-41AA-A352-BDE47F64EF81}" type="datetimeFigureOut">
              <a:rPr lang="en-US" smtClean="0"/>
              <a:t>12/13/18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10581-8960-4BC7-B21F-6A5B6E843E1D}" type="slidenum">
              <a:rPr lang="en-US" smtClean="0"/>
              <a:t>‹#›</a:t>
            </a:fld>
            <a:endParaRPr lang="en-US"/>
          </a:p>
        </p:txBody>
      </p:sp>
    </p:spTree>
    <p:extLst>
      <p:ext uri="{BB962C8B-B14F-4D97-AF65-F5344CB8AC3E}">
        <p14:creationId xmlns:p14="http://schemas.microsoft.com/office/powerpoint/2010/main" val="3593554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4809" y="283371"/>
            <a:ext cx="11015324" cy="880412"/>
          </a:xfrm>
          <a:prstGeom prst="rect">
            <a:avLst/>
          </a:prstGeom>
        </p:spPr>
        <p:txBody>
          <a:bodyPr anchor="t">
            <a:normAutofit/>
          </a:bodyPr>
          <a:lstStyle>
            <a:lvl1pPr>
              <a:defRPr sz="5400" b="1" baseline="0">
                <a:solidFill>
                  <a:srgbClr val="095895"/>
                </a:solidFill>
                <a:latin typeface="+mn-lt"/>
              </a:defRPr>
            </a:lvl1pPr>
          </a:lstStyle>
          <a:p>
            <a:r>
              <a:rPr lang="en-US" dirty="0"/>
              <a:t>Page Headline</a:t>
            </a:r>
          </a:p>
        </p:txBody>
      </p:sp>
      <p:sp>
        <p:nvSpPr>
          <p:cNvPr id="3" name="Text Placeholder 2"/>
          <p:cNvSpPr>
            <a:spLocks noGrp="1"/>
          </p:cNvSpPr>
          <p:nvPr>
            <p:ph type="body" idx="1"/>
          </p:nvPr>
        </p:nvSpPr>
        <p:spPr>
          <a:xfrm>
            <a:off x="634809" y="1435899"/>
            <a:ext cx="11015323" cy="4244469"/>
          </a:xfrm>
          <a:prstGeom prst="rect">
            <a:avLst/>
          </a:prstGeom>
        </p:spPr>
        <p:txBody>
          <a:bodyPr>
            <a:normAutofit/>
          </a:bodyPr>
          <a:lstStyle>
            <a:lvl1pPr marL="0" indent="0">
              <a:buNone/>
              <a:defRPr sz="2400">
                <a:solidFill>
                  <a:schemeClr val="tx1">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5" name="TextBox 4"/>
          <p:cNvSpPr txBox="1"/>
          <p:nvPr userDrawn="1"/>
        </p:nvSpPr>
        <p:spPr>
          <a:xfrm>
            <a:off x="3065760" y="6391612"/>
            <a:ext cx="4686796" cy="276999"/>
          </a:xfrm>
          <a:prstGeom prst="rect">
            <a:avLst/>
          </a:prstGeom>
          <a:noFill/>
        </p:spPr>
        <p:txBody>
          <a:bodyPr wrap="none" rtlCol="0">
            <a:spAutoFit/>
          </a:bodyPr>
          <a:lstStyle/>
          <a:p>
            <a:pPr algn="l"/>
            <a:r>
              <a:rPr lang="en-US" sz="1200">
                <a:solidFill>
                  <a:schemeClr val="bg1"/>
                </a:solidFill>
              </a:rPr>
              <a:t>2016 NATIONAL</a:t>
            </a:r>
            <a:r>
              <a:rPr lang="en-US" sz="1200" baseline="0">
                <a:solidFill>
                  <a:schemeClr val="bg1"/>
                </a:solidFill>
              </a:rPr>
              <a:t> </a:t>
            </a:r>
            <a:r>
              <a:rPr lang="en-US" sz="1200">
                <a:solidFill>
                  <a:schemeClr val="bg1"/>
                </a:solidFill>
              </a:rPr>
              <a:t>RYAN WHITE CONFERENCE ON HIV CARE &amp; TREATMENT</a:t>
            </a:r>
          </a:p>
        </p:txBody>
      </p:sp>
    </p:spTree>
    <p:extLst>
      <p:ext uri="{BB962C8B-B14F-4D97-AF65-F5344CB8AC3E}">
        <p14:creationId xmlns:p14="http://schemas.microsoft.com/office/powerpoint/2010/main" val="2310351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089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34811" y="2591142"/>
            <a:ext cx="11015324" cy="880412"/>
          </a:xfrm>
          <a:prstGeom prst="rect">
            <a:avLst/>
          </a:prstGeom>
        </p:spPr>
        <p:txBody>
          <a:bodyPr anchor="t">
            <a:normAutofit/>
          </a:bodyPr>
          <a:lstStyle>
            <a:lvl1pPr algn="ctr">
              <a:defRPr sz="4800" b="1" baseline="0">
                <a:solidFill>
                  <a:srgbClr val="C00000"/>
                </a:solidFill>
                <a:latin typeface="Raleway" panose="020B0503030101060003" pitchFamily="34" charset="0"/>
              </a:defRPr>
            </a:lvl1pPr>
          </a:lstStyle>
          <a:p>
            <a:r>
              <a:rPr lang="en-US" dirty="0"/>
              <a:t>Title</a:t>
            </a:r>
          </a:p>
        </p:txBody>
      </p:sp>
    </p:spTree>
    <p:extLst>
      <p:ext uri="{BB962C8B-B14F-4D97-AF65-F5344CB8AC3E}">
        <p14:creationId xmlns:p14="http://schemas.microsoft.com/office/powerpoint/2010/main" val="888480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4D3DDE5-1526-4820-9E15-A833DFB63E8D}" type="datetimeFigureOut">
              <a:rPr lang="en-US">
                <a:solidFill>
                  <a:prstClr val="black">
                    <a:tint val="75000"/>
                  </a:prstClr>
                </a:solidFill>
              </a:rPr>
              <a:pPr>
                <a:defRPr/>
              </a:pPr>
              <a:t>12/13/18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F34A40C-3E21-4CAB-8F39-B00F43DBDB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17018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xmlns=""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7994245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FAC1F28-ACC7-47C4-A81C-10ECCE1B3A0F}" type="datetimeFigureOut">
              <a:rPr lang="en-US">
                <a:solidFill>
                  <a:prstClr val="black">
                    <a:tint val="75000"/>
                  </a:prstClr>
                </a:solidFill>
              </a:rPr>
              <a:pPr>
                <a:defRPr/>
              </a:pPr>
              <a:t>12/13/18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F59ABA1-E214-4878-BD3E-071FE3A85D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14209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A8F794D-A918-43FE-8A0F-01916CB2F564}" type="datetimeFigureOut">
              <a:rPr lang="en-US">
                <a:solidFill>
                  <a:prstClr val="black">
                    <a:tint val="75000"/>
                  </a:prstClr>
                </a:solidFill>
              </a:rPr>
              <a:pPr>
                <a:defRPr/>
              </a:pPr>
              <a:t>12/13/18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6AD42E3-CB14-4A56-9A02-3645913B9A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46355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5C8466C-A9DC-4D07-8C4E-E9ADC3E46384}" type="datetimeFigureOut">
              <a:rPr lang="en-US">
                <a:solidFill>
                  <a:prstClr val="black">
                    <a:tint val="75000"/>
                  </a:prstClr>
                </a:solidFill>
              </a:rPr>
              <a:pPr>
                <a:defRPr/>
              </a:pPr>
              <a:t>12/13/18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6A962F6-25F3-49F0-9030-677BC914E1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62373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A2622D7-78A9-4D76-9828-743FB0913CCD}" type="datetimeFigureOut">
              <a:rPr lang="en-US">
                <a:solidFill>
                  <a:prstClr val="black">
                    <a:tint val="75000"/>
                  </a:prstClr>
                </a:solidFill>
              </a:rPr>
              <a:pPr>
                <a:defRPr/>
              </a:pPr>
              <a:t>12/13/18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64FDBDC-B419-44C2-AA9D-0E850198EAE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51490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95646B0-A624-4111-9DDF-06C22374EC13}" type="datetimeFigureOut">
              <a:rPr lang="en-US">
                <a:solidFill>
                  <a:prstClr val="black">
                    <a:tint val="75000"/>
                  </a:prstClr>
                </a:solidFill>
              </a:rPr>
              <a:pPr>
                <a:defRPr/>
              </a:pPr>
              <a:t>12/13/18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6CDFFE2-7ADD-49DE-8C7C-8A0A206FDB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347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F0375-3962-4B7A-9833-8FEE75537E24}" type="datetimeFigureOut">
              <a:rPr lang="en-US">
                <a:solidFill>
                  <a:prstClr val="black">
                    <a:tint val="75000"/>
                  </a:prstClr>
                </a:solidFill>
              </a:rPr>
              <a:pPr>
                <a:defRPr/>
              </a:pPr>
              <a:t>12/13/18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5B490B4-2C2D-4501-A951-B398FC5B82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4826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C080311-59F4-4CED-8983-F1E5AD1B715E}" type="datetimeFigureOut">
              <a:rPr lang="en-US">
                <a:solidFill>
                  <a:prstClr val="black">
                    <a:tint val="75000"/>
                  </a:prstClr>
                </a:solidFill>
              </a:rPr>
              <a:pPr>
                <a:defRPr/>
              </a:pPr>
              <a:t>12/13/18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62CF23-3182-42B2-BA29-E42FEBD5396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56157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F21294B-7C1C-42E1-B2BE-59174592FBF3}" type="datetimeFigureOut">
              <a:rPr lang="en-US">
                <a:solidFill>
                  <a:prstClr val="black">
                    <a:tint val="75000"/>
                  </a:prstClr>
                </a:solidFill>
              </a:rPr>
              <a:pPr>
                <a:defRPr/>
              </a:pPr>
              <a:t>12/13/18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776DD26-3394-4787-BFFE-718939FEF4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3962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CFFABB8-B7AB-48AD-9AF5-8438247C6078}" type="datetimeFigureOut">
              <a:rPr lang="en-US">
                <a:solidFill>
                  <a:prstClr val="black">
                    <a:tint val="75000"/>
                  </a:prstClr>
                </a:solidFill>
              </a:rPr>
              <a:pPr>
                <a:defRPr/>
              </a:pPr>
              <a:t>12/13/18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398F44-3346-40C9-93B2-3CBF99C8DF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558600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0193B8-078C-497C-9D13-8312661A502D}" type="datetimeFigureOut">
              <a:rPr lang="en-US">
                <a:solidFill>
                  <a:prstClr val="black">
                    <a:tint val="75000"/>
                  </a:prstClr>
                </a:solidFill>
              </a:rPr>
              <a:pPr>
                <a:defRPr/>
              </a:pPr>
              <a:t>12/13/18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4B2BA3-B7D2-4957-A5F3-4033A30DF4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030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3" name="Content Placeholder 2">
            <a:extLst>
              <a:ext uri="{FF2B5EF4-FFF2-40B4-BE49-F238E27FC236}">
                <a16:creationId xmlns:a16="http://schemas.microsoft.com/office/drawing/2014/main" xmlns="" id="{1674D8CC-3E9C-462A-8514-08D8752DD21C}"/>
              </a:ext>
            </a:extLst>
          </p:cNvPr>
          <p:cNvSpPr>
            <a:spLocks noGrp="1"/>
          </p:cNvSpPr>
          <p:nvPr>
            <p:ph sz="half" idx="1" hasCustomPrompt="1"/>
          </p:nvPr>
        </p:nvSpPr>
        <p:spPr>
          <a:xfrm>
            <a:off x="838200"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xmlns="" id="{EF22348D-6C20-49A4-8F66-D1BAF23E588B}"/>
              </a:ext>
            </a:extLst>
          </p:cNvPr>
          <p:cNvSpPr>
            <a:spLocks noGrp="1"/>
          </p:cNvSpPr>
          <p:nvPr>
            <p:ph sz="half" idx="10" hasCustomPrompt="1"/>
          </p:nvPr>
        </p:nvSpPr>
        <p:spPr>
          <a:xfrm>
            <a:off x="6172202"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614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AA4006-C21C-48A5-9AC3-6327C1EA84B8}"/>
              </a:ext>
            </a:extLst>
          </p:cNvPr>
          <p:cNvSpPr>
            <a:spLocks noGrp="1"/>
          </p:cNvSpPr>
          <p:nvPr>
            <p:ph type="title" hasCustomPrompt="1"/>
          </p:nvPr>
        </p:nvSpPr>
        <p:spPr>
          <a:xfrm>
            <a:off x="477078" y="987424"/>
            <a:ext cx="4294947" cy="1069975"/>
          </a:xfrm>
        </p:spPr>
        <p:txBody>
          <a:bodyPr anchor="b">
            <a:noAutofit/>
          </a:bodyPr>
          <a:lstStyle>
            <a:lvl1pPr>
              <a:defRPr sz="5400"/>
            </a:lvl1pPr>
          </a:lstStyle>
          <a:p>
            <a:r>
              <a:rPr lang="en-US" dirty="0"/>
              <a:t>Page Headline</a:t>
            </a:r>
          </a:p>
        </p:txBody>
      </p:sp>
      <p:sp>
        <p:nvSpPr>
          <p:cNvPr id="3" name="Content Placeholder 2">
            <a:extLst>
              <a:ext uri="{FF2B5EF4-FFF2-40B4-BE49-F238E27FC236}">
                <a16:creationId xmlns:a16="http://schemas.microsoft.com/office/drawing/2014/main" xmlns="" id="{C083CF40-C94B-4EF2-B894-1F7C4AB1C214}"/>
              </a:ext>
            </a:extLst>
          </p:cNvPr>
          <p:cNvSpPr>
            <a:spLocks noGrp="1"/>
          </p:cNvSpPr>
          <p:nvPr>
            <p:ph idx="1"/>
          </p:nvPr>
        </p:nvSpPr>
        <p:spPr>
          <a:xfrm>
            <a:off x="5183188" y="987425"/>
            <a:ext cx="6531734" cy="4610293"/>
          </a:xfrm>
        </p:spPr>
        <p:txBody>
          <a:bodyPr/>
          <a:lstStyle>
            <a:lvl1pPr marL="457200" indent="-457200">
              <a:buClr>
                <a:srgbClr val="D03138"/>
              </a:buClr>
              <a:buFont typeface="Arial" panose="020B0604020202020204" pitchFamily="34" charset="0"/>
              <a:buChar char="•"/>
              <a:defRPr sz="3200"/>
            </a:lvl1pPr>
            <a:lvl2pPr>
              <a:buClr>
                <a:srgbClr val="D03138"/>
              </a:buClr>
              <a:defRPr sz="2800"/>
            </a:lvl2pPr>
            <a:lvl3pPr>
              <a:buClr>
                <a:srgbClr val="D03138"/>
              </a:buClr>
              <a:defRPr sz="2400"/>
            </a:lvl3pPr>
            <a:lvl4pPr>
              <a:buClr>
                <a:srgbClr val="D03138"/>
              </a:buClr>
              <a:defRPr sz="2000"/>
            </a:lvl4pPr>
            <a:lvl5pPr>
              <a:buClr>
                <a:srgbClr val="D03138"/>
              </a:buCl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300EC660-C071-4914-9592-DBABD93FB306}"/>
              </a:ext>
            </a:extLst>
          </p:cNvPr>
          <p:cNvSpPr>
            <a:spLocks noGrp="1"/>
          </p:cNvSpPr>
          <p:nvPr>
            <p:ph type="body" sz="half" idx="2" hasCustomPrompt="1"/>
          </p:nvPr>
        </p:nvSpPr>
        <p:spPr>
          <a:xfrm>
            <a:off x="477078" y="2057400"/>
            <a:ext cx="4294947" cy="35403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68078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87E5B6-7C5E-4871-920D-40FA7D3D3C2E}"/>
              </a:ext>
            </a:extLst>
          </p:cNvPr>
          <p:cNvSpPr>
            <a:spLocks noGrp="1"/>
          </p:cNvSpPr>
          <p:nvPr>
            <p:ph type="title" hasCustomPrompt="1"/>
          </p:nvPr>
        </p:nvSpPr>
        <p:spPr>
          <a:xfrm>
            <a:off x="469128" y="987424"/>
            <a:ext cx="4302898" cy="1069975"/>
          </a:xfrm>
        </p:spPr>
        <p:txBody>
          <a:bodyPr anchor="b">
            <a:noAutofit/>
          </a:bodyPr>
          <a:lstStyle>
            <a:lvl1pPr>
              <a:defRPr sz="5400"/>
            </a:lvl1pPr>
          </a:lstStyle>
          <a:p>
            <a:r>
              <a:rPr lang="en-US" dirty="0"/>
              <a:t>Page Headline</a:t>
            </a:r>
          </a:p>
        </p:txBody>
      </p:sp>
      <p:sp>
        <p:nvSpPr>
          <p:cNvPr id="3" name="Picture Placeholder 2">
            <a:extLst>
              <a:ext uri="{FF2B5EF4-FFF2-40B4-BE49-F238E27FC236}">
                <a16:creationId xmlns:a16="http://schemas.microsoft.com/office/drawing/2014/main" xmlns="" id="{15783BD2-572B-4596-807C-46ECA97045F5}"/>
              </a:ext>
            </a:extLst>
          </p:cNvPr>
          <p:cNvSpPr>
            <a:spLocks noGrp="1"/>
          </p:cNvSpPr>
          <p:nvPr>
            <p:ph type="pic" idx="1"/>
          </p:nvPr>
        </p:nvSpPr>
        <p:spPr>
          <a:xfrm>
            <a:off x="5183188" y="987425"/>
            <a:ext cx="6539684"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16CB7FD-AC8F-4941-BF0F-47DDA3B74513}"/>
              </a:ext>
            </a:extLst>
          </p:cNvPr>
          <p:cNvSpPr>
            <a:spLocks noGrp="1"/>
          </p:cNvSpPr>
          <p:nvPr>
            <p:ph type="body" sz="half" idx="2" hasCustomPrompt="1"/>
          </p:nvPr>
        </p:nvSpPr>
        <p:spPr>
          <a:xfrm>
            <a:off x="469128" y="2057400"/>
            <a:ext cx="4302898" cy="35686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3462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15783BD2-572B-4596-807C-46ECA97045F5}"/>
              </a:ext>
            </a:extLst>
          </p:cNvPr>
          <p:cNvSpPr>
            <a:spLocks noGrp="1"/>
          </p:cNvSpPr>
          <p:nvPr>
            <p:ph type="pic" idx="1"/>
          </p:nvPr>
        </p:nvSpPr>
        <p:spPr>
          <a:xfrm>
            <a:off x="3009900" y="351323"/>
            <a:ext cx="6172200"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ext Placeholder 3">
            <a:extLst>
              <a:ext uri="{FF2B5EF4-FFF2-40B4-BE49-F238E27FC236}">
                <a16:creationId xmlns:a16="http://schemas.microsoft.com/office/drawing/2014/main" xmlns="" id="{A9F83A12-3542-47C1-9F0C-A2A74849307F}"/>
              </a:ext>
            </a:extLst>
          </p:cNvPr>
          <p:cNvSpPr>
            <a:spLocks noGrp="1"/>
          </p:cNvSpPr>
          <p:nvPr>
            <p:ph type="body" sz="half" idx="2" hasCustomPrompt="1"/>
          </p:nvPr>
        </p:nvSpPr>
        <p:spPr>
          <a:xfrm>
            <a:off x="3009900" y="5135547"/>
            <a:ext cx="6172200" cy="597342"/>
          </a:xfrm>
        </p:spPr>
        <p:txBody>
          <a:bodyPr>
            <a:normAutofit/>
          </a:bodyPr>
          <a:lstStyle>
            <a:lvl1pPr marL="0" indent="0">
              <a:buNone/>
              <a:defRPr lang="en-US" sz="1400" i="1" dirty="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here to edit image caption</a:t>
            </a:r>
          </a:p>
        </p:txBody>
      </p:sp>
    </p:spTree>
    <p:extLst>
      <p:ext uri="{BB962C8B-B14F-4D97-AF65-F5344CB8AC3E}">
        <p14:creationId xmlns:p14="http://schemas.microsoft.com/office/powerpoint/2010/main" val="418972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slidemodel.com</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Placeholder 1"/>
          <p:cNvSpPr>
            <a:spLocks noGrp="1"/>
          </p:cNvSpPr>
          <p:nvPr>
            <p:ph type="title" hasCustomPrompt="1"/>
          </p:nvPr>
        </p:nvSpPr>
        <p:spPr>
          <a:xfrm>
            <a:off x="609600" y="381001"/>
            <a:ext cx="10972800" cy="787401"/>
          </a:xfrm>
          <a:prstGeom prst="rect">
            <a:avLst/>
          </a:prstGeom>
        </p:spPr>
        <p:txBody>
          <a:bodyPr vert="horz" lIns="91440" tIns="45720" rIns="91440" bIns="45720" rtlCol="0" anchor="ctr">
            <a:noAutofit/>
          </a:bodyPr>
          <a:lstStyle>
            <a:lvl1pPr>
              <a:defRPr>
                <a:gradFill flip="none" rotWithShape="1">
                  <a:gsLst>
                    <a:gs pos="56000">
                      <a:schemeClr val="bg1"/>
                    </a:gs>
                    <a:gs pos="61000">
                      <a:schemeClr val="bg1">
                        <a:lumMod val="85000"/>
                      </a:schemeClr>
                    </a:gs>
                  </a:gsLst>
                  <a:lin ang="5400000" scaled="0"/>
                  <a:tileRect/>
                </a:gradFill>
              </a:defRPr>
            </a:lvl1pPr>
          </a:lstStyle>
          <a:p>
            <a:r>
              <a:rPr lang="en-US"/>
              <a:t>Click to edit title</a:t>
            </a:r>
            <a:endParaRPr lang="en-US" dirty="0"/>
          </a:p>
        </p:txBody>
      </p:sp>
    </p:spTree>
    <p:extLst>
      <p:ext uri="{BB962C8B-B14F-4D97-AF65-F5344CB8AC3E}">
        <p14:creationId xmlns:p14="http://schemas.microsoft.com/office/powerpoint/2010/main" val="281532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slidemodel.com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Placeholder 1"/>
          <p:cNvSpPr>
            <a:spLocks noGrp="1"/>
          </p:cNvSpPr>
          <p:nvPr>
            <p:ph type="title" hasCustomPrompt="1"/>
          </p:nvPr>
        </p:nvSpPr>
        <p:spPr>
          <a:xfrm>
            <a:off x="609600" y="381001"/>
            <a:ext cx="10972800" cy="787401"/>
          </a:xfrm>
          <a:prstGeom prst="rect">
            <a:avLst/>
          </a:prstGeom>
        </p:spPr>
        <p:txBody>
          <a:bodyPr vert="horz" lIns="91440" tIns="45720" rIns="91440" bIns="45720" rtlCol="0" anchor="ctr">
            <a:noAutofit/>
          </a:bodyPr>
          <a:lstStyle>
            <a:lvl1pPr>
              <a:defRPr>
                <a:gradFill flip="none" rotWithShape="1">
                  <a:gsLst>
                    <a:gs pos="56000">
                      <a:schemeClr val="bg1"/>
                    </a:gs>
                    <a:gs pos="61000">
                      <a:schemeClr val="bg1">
                        <a:lumMod val="85000"/>
                      </a:schemeClr>
                    </a:gs>
                  </a:gsLst>
                  <a:lin ang="5400000" scaled="0"/>
                  <a:tileRect/>
                </a:gradFill>
              </a:defRPr>
            </a:lvl1pPr>
          </a:lstStyle>
          <a:p>
            <a:r>
              <a:rPr lang="en-US"/>
              <a:t>Click to edit title</a:t>
            </a:r>
            <a:endParaRPr lang="en-US" dirty="0"/>
          </a:p>
        </p:txBody>
      </p:sp>
    </p:spTree>
    <p:extLst>
      <p:ext uri="{BB962C8B-B14F-4D97-AF65-F5344CB8AC3E}">
        <p14:creationId xmlns:p14="http://schemas.microsoft.com/office/powerpoint/2010/main" val="1035744830"/>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theme" Target="../theme/theme1.xml"/><Relationship Id="rId3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theme" Target="../theme/theme2.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BF32FE1-432F-4450-84EB-A1E2ED534A71}"/>
              </a:ext>
            </a:extLst>
          </p:cNvPr>
          <p:cNvSpPr>
            <a:spLocks noGrp="1"/>
          </p:cNvSpPr>
          <p:nvPr>
            <p:ph type="title"/>
          </p:nvPr>
        </p:nvSpPr>
        <p:spPr>
          <a:xfrm>
            <a:off x="838200" y="281052"/>
            <a:ext cx="10515600" cy="829193"/>
          </a:xfrm>
          <a:prstGeom prst="rect">
            <a:avLst/>
          </a:prstGeom>
        </p:spPr>
        <p:txBody>
          <a:bodyPr vert="horz" lIns="91440" tIns="45720" rIns="91440" bIns="45720" rtlCol="0" anchor="ctr">
            <a:normAutofit/>
          </a:bodyPr>
          <a:lstStyle/>
          <a:p>
            <a:r>
              <a:rPr lang="en-US" dirty="0"/>
              <a:t>Page Headline</a:t>
            </a:r>
          </a:p>
        </p:txBody>
      </p:sp>
      <p:sp>
        <p:nvSpPr>
          <p:cNvPr id="3" name="Text Placeholder 2">
            <a:extLst>
              <a:ext uri="{FF2B5EF4-FFF2-40B4-BE49-F238E27FC236}">
                <a16:creationId xmlns:a16="http://schemas.microsoft.com/office/drawing/2014/main" xmlns="" id="{CBDEA6BB-09FF-4C4E-8834-54ADDF035DAE}"/>
              </a:ext>
            </a:extLst>
          </p:cNvPr>
          <p:cNvSpPr>
            <a:spLocks noGrp="1"/>
          </p:cNvSpPr>
          <p:nvPr>
            <p:ph type="body" idx="1"/>
          </p:nvPr>
        </p:nvSpPr>
        <p:spPr>
          <a:xfrm>
            <a:off x="838200" y="1331102"/>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01602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6" r:id="rId5"/>
    <p:sldLayoutId id="2147483657" r:id="rId6"/>
    <p:sldLayoutId id="2147483659" r:id="rId7"/>
    <p:sldLayoutId id="2147483661" r:id="rId8"/>
    <p:sldLayoutId id="2147483662"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Lst>
  <p:hf sldNum="0" hdr="0" ftr="0" dt="0"/>
  <p:txStyles>
    <p:title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3133B"/>
            </a:gs>
            <a:gs pos="100000">
              <a:schemeClr val="tx1"/>
            </a:gs>
          </a:gsLst>
          <a:lin ang="5400000" scaled="1"/>
        </a:gra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71F3E5A-261F-4025-92D6-68AD07329399}" type="datetimeFigureOut">
              <a:rPr lang="en-US">
                <a:solidFill>
                  <a:prstClr val="black">
                    <a:tint val="75000"/>
                  </a:prstClr>
                </a:solidFill>
              </a:rPr>
              <a:pPr>
                <a:defRPr/>
              </a:pPr>
              <a:t>12/13/18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ED91065-B2FB-449E-924C-B6A3306596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0979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7.xml"/><Relationship Id="rId2"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 Type="http://schemas.openxmlformats.org/officeDocument/2006/relationships/slideLayout" Target="../slideLayouts/slideLayout25.xml"/><Relationship Id="rId2" Type="http://schemas.openxmlformats.org/officeDocument/2006/relationships/notesSlide" Target="../notesSlides/notesSlide2.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2.png"/><Relationship Id="rId9" Type="http://schemas.openxmlformats.org/officeDocument/2006/relationships/image" Target="../media/image13.gif"/><Relationship Id="rId10"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18.tiff"/><Relationship Id="rId8" Type="http://schemas.openxmlformats.org/officeDocument/2006/relationships/image" Target="../media/image19.png"/><Relationship Id="rId1" Type="http://schemas.openxmlformats.org/officeDocument/2006/relationships/slideLayout" Target="../slideLayouts/slideLayout8.xml"/><Relationship Id="rId2" Type="http://schemas.openxmlformats.org/officeDocument/2006/relationships/diagramData" Target="../diagrams/data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 Id="rId3" Type="http://schemas.openxmlformats.org/officeDocument/2006/relationships/image" Target="../media/image2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2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 Id="rId3" Type="http://schemas.openxmlformats.org/officeDocument/2006/relationships/image" Target="../media/image2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35.xml"/><Relationship Id="rId2" Type="http://schemas.openxmlformats.org/officeDocument/2006/relationships/notesSlide" Target="../notesSlides/notesSlide1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35.xml"/><Relationship Id="rId2" Type="http://schemas.openxmlformats.org/officeDocument/2006/relationships/notesSlide" Target="../notesSlides/notesSlide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5" Type="http://schemas.openxmlformats.org/officeDocument/2006/relationships/image" Target="../media/image38.jpeg"/><Relationship Id="rId1" Type="http://schemas.openxmlformats.org/officeDocument/2006/relationships/slideLayout" Target="../slideLayouts/slideLayout35.xml"/><Relationship Id="rId2" Type="http://schemas.openxmlformats.org/officeDocument/2006/relationships/notesSlide" Target="../notesSlides/notesSlide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5.xml"/><Relationship Id="rId3" Type="http://schemas.openxmlformats.org/officeDocument/2006/relationships/image" Target="../media/image3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 Id="rId3" Type="http://schemas.openxmlformats.org/officeDocument/2006/relationships/image" Target="../media/image4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xml"/><Relationship Id="rId3" Type="http://schemas.openxmlformats.org/officeDocument/2006/relationships/image" Target="../media/image41.jpeg"/></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1" Type="http://schemas.openxmlformats.org/officeDocument/2006/relationships/slideLayout" Target="../slideLayouts/slideLayout27.xml"/><Relationship Id="rId2" Type="http://schemas.openxmlformats.org/officeDocument/2006/relationships/notesSlide" Target="../notesSlides/notesSlide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9.xml"/><Relationship Id="rId3" Type="http://schemas.openxmlformats.org/officeDocument/2006/relationships/image" Target="../media/image4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 Id="rId3"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5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70.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image" Target="../media/image5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chart" Target="../charts/char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5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4.png"/><Relationship Id="rId3" Type="http://schemas.openxmlformats.org/officeDocument/2006/relationships/image" Target="../media/image55.tif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911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a:xfrm>
            <a:off x="2411325" y="3735960"/>
            <a:ext cx="9060024" cy="829193"/>
          </a:xfrm>
        </p:spPr>
        <p:txBody>
          <a:bodyPr/>
          <a:lstStyle/>
          <a:p>
            <a:pPr algn="ctr"/>
            <a:r>
              <a:rPr lang="en-US" sz="4800"/>
              <a:t>Considerations for Successful Program Development</a:t>
            </a:r>
          </a:p>
        </p:txBody>
      </p:sp>
    </p:spTree>
    <p:extLst>
      <p:ext uri="{BB962C8B-B14F-4D97-AF65-F5344CB8AC3E}">
        <p14:creationId xmlns:p14="http://schemas.microsoft.com/office/powerpoint/2010/main" val="907664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photo above lists priorities that were identified as key to the program's daily operations. There are 4 key priotiries and those are to: &#10;&#10;1. Integrate testing into normal clinc flow&#10;2. Modify the electronic medical record &#10;3. Change systemic policies within the hospital and academic systems &#10;4. Train, provide feedback and perform continuous quality improvement" title="A Photo Listing the Testing Program's Priorities"/>
          <p:cNvPicPr>
            <a:picLocks noChangeAspect="1"/>
          </p:cNvPicPr>
          <p:nvPr/>
        </p:nvPicPr>
        <p:blipFill>
          <a:blip r:embed="rId2"/>
          <a:stretch>
            <a:fillRect/>
          </a:stretch>
        </p:blipFill>
        <p:spPr>
          <a:xfrm>
            <a:off x="8003738" y="953181"/>
            <a:ext cx="3578662" cy="4243184"/>
          </a:xfrm>
          <a:prstGeom prst="rect">
            <a:avLst/>
          </a:prstGeom>
        </p:spPr>
      </p:pic>
      <p:sp>
        <p:nvSpPr>
          <p:cNvPr id="7" name="Content Placeholder 6">
            <a:extLst>
              <a:ext uri="{FF2B5EF4-FFF2-40B4-BE49-F238E27FC236}">
                <a16:creationId xmlns:a16="http://schemas.microsoft.com/office/drawing/2014/main" xmlns="" id="{3AF1B4FC-3B52-4D5D-9102-978B99958F77}"/>
              </a:ext>
            </a:extLst>
          </p:cNvPr>
          <p:cNvSpPr>
            <a:spLocks noGrp="1"/>
          </p:cNvSpPr>
          <p:nvPr>
            <p:ph idx="1"/>
          </p:nvPr>
        </p:nvSpPr>
        <p:spPr/>
        <p:txBody>
          <a:bodyPr/>
          <a:lstStyle/>
          <a:p>
            <a:pPr>
              <a:buClr>
                <a:schemeClr val="accent4">
                  <a:lumMod val="50000"/>
                </a:schemeClr>
              </a:buClr>
              <a:buFont typeface="Arial" panose="020B0604020202020204" pitchFamily="34" charset="0"/>
              <a:buChar char="►"/>
            </a:pPr>
            <a:r>
              <a:rPr lang="en-US"/>
              <a:t>Key Ingredients for Success: </a:t>
            </a:r>
          </a:p>
          <a:p>
            <a:pPr lvl="1">
              <a:buClr>
                <a:schemeClr val="accent1">
                  <a:lumMod val="75000"/>
                </a:schemeClr>
              </a:buClr>
              <a:buFont typeface="Arial" panose="020B0604020202020204" pitchFamily="34" charset="0"/>
              <a:buChar char="►"/>
            </a:pPr>
            <a:r>
              <a:rPr lang="en-US"/>
              <a:t>Working within a multidisciplinary team</a:t>
            </a:r>
          </a:p>
          <a:p>
            <a:pPr lvl="1">
              <a:buClr>
                <a:schemeClr val="accent1">
                  <a:lumMod val="75000"/>
                </a:schemeClr>
              </a:buClr>
              <a:buFont typeface="Arial" panose="020B0604020202020204" pitchFamily="34" charset="0"/>
              <a:buChar char="►"/>
            </a:pPr>
            <a:r>
              <a:rPr lang="en-US"/>
              <a:t>Develop EMR best practice alert or algorithm </a:t>
            </a:r>
          </a:p>
          <a:p>
            <a:pPr lvl="1">
              <a:buClr>
                <a:schemeClr val="accent1">
                  <a:lumMod val="75000"/>
                </a:schemeClr>
              </a:buClr>
              <a:buFont typeface="Arial" panose="020B0604020202020204" pitchFamily="34" charset="0"/>
              <a:buChar char="►"/>
            </a:pPr>
            <a:r>
              <a:rPr lang="en-US"/>
              <a:t>HIV Consenting Process and opt-out language </a:t>
            </a:r>
          </a:p>
          <a:p>
            <a:pPr lvl="1">
              <a:buClr>
                <a:schemeClr val="accent1">
                  <a:lumMod val="75000"/>
                </a:schemeClr>
              </a:buClr>
              <a:buFont typeface="Arial" panose="020B0604020202020204" pitchFamily="34" charset="0"/>
              <a:buChar char="►"/>
            </a:pPr>
            <a:r>
              <a:rPr lang="en-US"/>
              <a:t>Automate Testing</a:t>
            </a:r>
          </a:p>
          <a:p>
            <a:pPr lvl="1">
              <a:buClr>
                <a:schemeClr val="accent1">
                  <a:lumMod val="75000"/>
                </a:schemeClr>
              </a:buClr>
              <a:buFont typeface="Arial" panose="020B0604020202020204" pitchFamily="34" charset="0"/>
              <a:buChar char="►"/>
            </a:pPr>
            <a:r>
              <a:rPr lang="en-US"/>
              <a:t>Seamless Linkage to Care Process </a:t>
            </a:r>
          </a:p>
        </p:txBody>
      </p:sp>
      <p:sp>
        <p:nvSpPr>
          <p:cNvPr id="4" name="Title 3">
            <a:extLst>
              <a:ext uri="{FF2B5EF4-FFF2-40B4-BE49-F238E27FC236}">
                <a16:creationId xmlns:a16="http://schemas.microsoft.com/office/drawing/2014/main" xmlns="" id="{CBBCBE04-C4D6-4FC2-978B-DD502FD312E6}"/>
              </a:ext>
            </a:extLst>
          </p:cNvPr>
          <p:cNvSpPr>
            <a:spLocks noGrp="1"/>
          </p:cNvSpPr>
          <p:nvPr>
            <p:ph type="title"/>
          </p:nvPr>
        </p:nvSpPr>
        <p:spPr/>
        <p:txBody>
          <a:bodyPr/>
          <a:lstStyle/>
          <a:p>
            <a:r>
              <a:rPr lang="en-US">
                <a:solidFill>
                  <a:srgbClr val="095895"/>
                </a:solidFill>
              </a:rPr>
              <a:t>Program Development</a:t>
            </a:r>
          </a:p>
        </p:txBody>
      </p:sp>
    </p:spTree>
    <p:extLst>
      <p:ext uri="{BB962C8B-B14F-4D97-AF65-F5344CB8AC3E}">
        <p14:creationId xmlns:p14="http://schemas.microsoft.com/office/powerpoint/2010/main" val="2154536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B5DB709-892B-42DC-A051-A44ECCB81677}"/>
              </a:ext>
            </a:extLst>
          </p:cNvPr>
          <p:cNvSpPr>
            <a:spLocks noGrp="1"/>
          </p:cNvSpPr>
          <p:nvPr>
            <p:ph idx="1"/>
          </p:nvPr>
        </p:nvSpPr>
        <p:spPr/>
        <p:txBody>
          <a:bodyPr/>
          <a:lstStyle/>
          <a:p>
            <a:pPr>
              <a:buClr>
                <a:schemeClr val="accent4">
                  <a:lumMod val="50000"/>
                </a:schemeClr>
              </a:buClr>
              <a:buFont typeface="Arial" panose="020B0604020202020204" pitchFamily="34" charset="0"/>
              <a:buChar char="►"/>
            </a:pPr>
            <a:r>
              <a:rPr lang="en-US"/>
              <a:t>Develop a working group </a:t>
            </a:r>
          </a:p>
          <a:p>
            <a:pPr lvl="1">
              <a:buClr>
                <a:schemeClr val="accent1">
                  <a:lumMod val="75000"/>
                </a:schemeClr>
              </a:buClr>
              <a:buFont typeface="Arial" panose="020B0604020202020204" pitchFamily="34" charset="0"/>
              <a:buChar char="►"/>
            </a:pPr>
            <a:r>
              <a:rPr lang="en-US"/>
              <a:t>Medical Directors, ED Directors, and/or Department Chairs </a:t>
            </a:r>
          </a:p>
          <a:p>
            <a:pPr lvl="1">
              <a:buClr>
                <a:schemeClr val="accent1">
                  <a:lumMod val="75000"/>
                </a:schemeClr>
              </a:buClr>
              <a:buFont typeface="Arial" panose="020B0604020202020204" pitchFamily="34" charset="0"/>
              <a:buChar char="►"/>
            </a:pPr>
            <a:r>
              <a:rPr lang="en-US"/>
              <a:t>Nursing Directors </a:t>
            </a:r>
          </a:p>
          <a:p>
            <a:pPr lvl="1">
              <a:buClr>
                <a:schemeClr val="accent1">
                  <a:lumMod val="75000"/>
                </a:schemeClr>
              </a:buClr>
              <a:buFont typeface="Arial" panose="020B0604020202020204" pitchFamily="34" charset="0"/>
              <a:buChar char="►"/>
            </a:pPr>
            <a:r>
              <a:rPr lang="en-US"/>
              <a:t>Laboratory Directors or Managers and/or pathologists  </a:t>
            </a:r>
          </a:p>
          <a:p>
            <a:pPr lvl="1">
              <a:buClr>
                <a:schemeClr val="accent1">
                  <a:lumMod val="75000"/>
                </a:schemeClr>
              </a:buClr>
              <a:buFont typeface="Arial" panose="020B0604020202020204" pitchFamily="34" charset="0"/>
              <a:buChar char="►"/>
            </a:pPr>
            <a:r>
              <a:rPr lang="en-US"/>
              <a:t>HIV Clinics </a:t>
            </a:r>
          </a:p>
          <a:p>
            <a:pPr lvl="1">
              <a:buClr>
                <a:schemeClr val="accent1">
                  <a:lumMod val="75000"/>
                </a:schemeClr>
              </a:buClr>
              <a:buFont typeface="Arial" panose="020B0604020202020204" pitchFamily="34" charset="0"/>
              <a:buChar char="►"/>
            </a:pPr>
            <a:r>
              <a:rPr lang="en-US"/>
              <a:t>Health Department Directors</a:t>
            </a:r>
          </a:p>
          <a:p>
            <a:pPr lvl="1">
              <a:buClr>
                <a:schemeClr val="accent1">
                  <a:lumMod val="75000"/>
                </a:schemeClr>
              </a:buClr>
              <a:buFont typeface="Arial" panose="020B0604020202020204" pitchFamily="34" charset="0"/>
              <a:buChar char="►"/>
            </a:pPr>
            <a:r>
              <a:rPr lang="en-US"/>
              <a:t>Sponsored Programs/Grants’ Directors and/or Departments</a:t>
            </a:r>
          </a:p>
          <a:p>
            <a:pPr lvl="1">
              <a:buClr>
                <a:schemeClr val="accent1">
                  <a:lumMod val="75000"/>
                </a:schemeClr>
              </a:buClr>
              <a:buFont typeface="Arial" panose="020B0604020202020204" pitchFamily="34" charset="0"/>
              <a:buChar char="►"/>
            </a:pPr>
            <a:r>
              <a:rPr lang="en-US"/>
              <a:t>Ryan White stakeholders </a:t>
            </a:r>
          </a:p>
          <a:p>
            <a:pPr marL="609585" lvl="1" indent="0">
              <a:buClr>
                <a:schemeClr val="accent1">
                  <a:lumMod val="75000"/>
                </a:schemeClr>
              </a:buClr>
              <a:buNone/>
            </a:pPr>
            <a:endParaRPr lang="en-US"/>
          </a:p>
        </p:txBody>
      </p:sp>
      <p:sp>
        <p:nvSpPr>
          <p:cNvPr id="6" name="Title 5">
            <a:extLst>
              <a:ext uri="{FF2B5EF4-FFF2-40B4-BE49-F238E27FC236}">
                <a16:creationId xmlns:a16="http://schemas.microsoft.com/office/drawing/2014/main" xmlns="" id="{811E6068-1044-42D5-ADD4-D4116BDBC2EE}"/>
              </a:ext>
            </a:extLst>
          </p:cNvPr>
          <p:cNvSpPr>
            <a:spLocks noGrp="1"/>
          </p:cNvSpPr>
          <p:nvPr>
            <p:ph type="title"/>
          </p:nvPr>
        </p:nvSpPr>
        <p:spPr/>
        <p:txBody>
          <a:bodyPr/>
          <a:lstStyle/>
          <a:p>
            <a:r>
              <a:rPr lang="en-US">
                <a:solidFill>
                  <a:srgbClr val="095895"/>
                </a:solidFill>
              </a:rPr>
              <a:t>Key Personnel Buy-in</a:t>
            </a:r>
          </a:p>
        </p:txBody>
      </p:sp>
    </p:spTree>
    <p:extLst>
      <p:ext uri="{BB962C8B-B14F-4D97-AF65-F5344CB8AC3E}">
        <p14:creationId xmlns:p14="http://schemas.microsoft.com/office/powerpoint/2010/main" val="1470809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263D89B-08F3-4B7F-A500-E5595910F905}"/>
              </a:ext>
            </a:extLst>
          </p:cNvPr>
          <p:cNvSpPr>
            <a:spLocks noGrp="1"/>
          </p:cNvSpPr>
          <p:nvPr>
            <p:ph idx="1"/>
          </p:nvPr>
        </p:nvSpPr>
        <p:spPr/>
        <p:txBody>
          <a:bodyPr/>
          <a:lstStyle/>
          <a:p>
            <a:pPr>
              <a:buClr>
                <a:schemeClr val="accent4">
                  <a:lumMod val="50000"/>
                </a:schemeClr>
              </a:buClr>
              <a:buFont typeface="Arial" panose="020B0604020202020204" pitchFamily="34" charset="0"/>
              <a:buChar char="►"/>
            </a:pPr>
            <a:r>
              <a:rPr lang="en-US"/>
              <a:t>Be prepared to write proposals/letters: </a:t>
            </a:r>
          </a:p>
          <a:p>
            <a:pPr lvl="1">
              <a:buClr>
                <a:schemeClr val="accent1">
                  <a:lumMod val="75000"/>
                </a:schemeClr>
              </a:buClr>
              <a:buFont typeface="Arial" panose="020B0604020202020204" pitchFamily="34" charset="0"/>
              <a:buChar char="►"/>
            </a:pPr>
            <a:r>
              <a:rPr lang="en-US"/>
              <a:t>Insurance Companies</a:t>
            </a:r>
          </a:p>
          <a:p>
            <a:pPr lvl="1">
              <a:buClr>
                <a:schemeClr val="accent1">
                  <a:lumMod val="75000"/>
                </a:schemeClr>
              </a:buClr>
              <a:buFont typeface="Arial" panose="020B0604020202020204" pitchFamily="34" charset="0"/>
              <a:buChar char="►"/>
            </a:pPr>
            <a:r>
              <a:rPr lang="en-US"/>
              <a:t>Public Health Departments</a:t>
            </a:r>
          </a:p>
          <a:p>
            <a:pPr lvl="1">
              <a:buClr>
                <a:schemeClr val="accent1">
                  <a:lumMod val="75000"/>
                </a:schemeClr>
              </a:buClr>
              <a:buFont typeface="Arial" panose="020B0604020202020204" pitchFamily="34" charset="0"/>
              <a:buChar char="►"/>
            </a:pPr>
            <a:r>
              <a:rPr lang="en-US"/>
              <a:t>Private Sectors</a:t>
            </a:r>
          </a:p>
          <a:p>
            <a:pPr lvl="1">
              <a:buClr>
                <a:schemeClr val="accent1">
                  <a:lumMod val="75000"/>
                </a:schemeClr>
              </a:buClr>
              <a:buFont typeface="Arial" panose="020B0604020202020204" pitchFamily="34" charset="0"/>
              <a:buChar char="►"/>
            </a:pPr>
            <a:r>
              <a:rPr lang="en-US"/>
              <a:t>HIV FOCUS Program </a:t>
            </a:r>
          </a:p>
          <a:p>
            <a:pPr lvl="1">
              <a:buClr>
                <a:schemeClr val="accent1">
                  <a:lumMod val="75000"/>
                </a:schemeClr>
              </a:buClr>
              <a:buFont typeface="Arial" panose="020B0604020202020204" pitchFamily="34" charset="0"/>
              <a:buChar char="►"/>
            </a:pPr>
            <a:r>
              <a:rPr lang="en-US"/>
              <a:t>Centers for Disease Control and Prevention </a:t>
            </a:r>
          </a:p>
        </p:txBody>
      </p:sp>
      <p:sp>
        <p:nvSpPr>
          <p:cNvPr id="6" name="Title 5">
            <a:extLst>
              <a:ext uri="{FF2B5EF4-FFF2-40B4-BE49-F238E27FC236}">
                <a16:creationId xmlns:a16="http://schemas.microsoft.com/office/drawing/2014/main" xmlns="" id="{32E198A4-9BB0-49DA-B1C9-F57B4FE4A734}"/>
              </a:ext>
            </a:extLst>
          </p:cNvPr>
          <p:cNvSpPr>
            <a:spLocks noGrp="1"/>
          </p:cNvSpPr>
          <p:nvPr>
            <p:ph type="title"/>
          </p:nvPr>
        </p:nvSpPr>
        <p:spPr/>
        <p:txBody>
          <a:bodyPr/>
          <a:lstStyle/>
          <a:p>
            <a:r>
              <a:rPr lang="en-US">
                <a:solidFill>
                  <a:srgbClr val="095895"/>
                </a:solidFill>
              </a:rPr>
              <a:t>Funding</a:t>
            </a:r>
          </a:p>
        </p:txBody>
      </p:sp>
    </p:spTree>
    <p:extLst>
      <p:ext uri="{BB962C8B-B14F-4D97-AF65-F5344CB8AC3E}">
        <p14:creationId xmlns:p14="http://schemas.microsoft.com/office/powerpoint/2010/main" val="1120938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38BBF3D-1EFD-42C6-A084-EC01D89F6F2A}"/>
              </a:ext>
            </a:extLst>
          </p:cNvPr>
          <p:cNvSpPr>
            <a:spLocks noGrp="1"/>
          </p:cNvSpPr>
          <p:nvPr>
            <p:ph idx="1"/>
          </p:nvPr>
        </p:nvSpPr>
        <p:spPr>
          <a:xfrm>
            <a:off x="838200" y="1495004"/>
            <a:ext cx="10515600" cy="4351338"/>
          </a:xfrm>
        </p:spPr>
        <p:txBody>
          <a:bodyPr>
            <a:normAutofit/>
          </a:bodyPr>
          <a:lstStyle/>
          <a:p>
            <a:pPr>
              <a:buClr>
                <a:schemeClr val="accent4">
                  <a:lumMod val="50000"/>
                </a:schemeClr>
              </a:buClr>
              <a:buFont typeface="Arial" panose="020B0604020202020204" pitchFamily="34" charset="0"/>
              <a:buChar char="►"/>
            </a:pPr>
            <a:r>
              <a:rPr lang="en-US"/>
              <a:t>Develop a testing protocol</a:t>
            </a:r>
          </a:p>
          <a:p>
            <a:pPr>
              <a:buClr>
                <a:schemeClr val="accent4">
                  <a:lumMod val="50000"/>
                </a:schemeClr>
              </a:buClr>
            </a:pPr>
            <a:r>
              <a:rPr lang="en-US"/>
              <a:t> </a:t>
            </a:r>
          </a:p>
          <a:p>
            <a:pPr>
              <a:buClr>
                <a:schemeClr val="accent4">
                  <a:lumMod val="50000"/>
                </a:schemeClr>
              </a:buClr>
              <a:buFont typeface="Arial" panose="020B0604020202020204" pitchFamily="34" charset="0"/>
              <a:buChar char="►"/>
            </a:pPr>
            <a:r>
              <a:rPr lang="en-US"/>
              <a:t>Consent Issues </a:t>
            </a:r>
          </a:p>
          <a:p>
            <a:pPr lvl="1">
              <a:buClr>
                <a:schemeClr val="accent1">
                  <a:lumMod val="75000"/>
                </a:schemeClr>
              </a:buClr>
              <a:buFont typeface="Arial" panose="020B0604020202020204" pitchFamily="34" charset="0"/>
              <a:buChar char="►"/>
            </a:pPr>
            <a:r>
              <a:rPr lang="en-US"/>
              <a:t>Review state laws as they may apply </a:t>
            </a:r>
          </a:p>
          <a:p>
            <a:pPr lvl="1">
              <a:buClr>
                <a:schemeClr val="accent1">
                  <a:lumMod val="75000"/>
                </a:schemeClr>
              </a:buClr>
              <a:buFont typeface="Arial" panose="020B0604020202020204" pitchFamily="34" charset="0"/>
              <a:buChar char="►"/>
            </a:pPr>
            <a:r>
              <a:rPr lang="en-US"/>
              <a:t>Be wary of hospital policies that differ from state laws </a:t>
            </a:r>
          </a:p>
          <a:p>
            <a:pPr marL="609585" lvl="1" indent="0">
              <a:buClr>
                <a:schemeClr val="accent1">
                  <a:lumMod val="75000"/>
                </a:schemeClr>
              </a:buClr>
              <a:buNone/>
            </a:pPr>
            <a:endParaRPr lang="en-US"/>
          </a:p>
          <a:p>
            <a:pPr>
              <a:buClr>
                <a:schemeClr val="accent4">
                  <a:lumMod val="50000"/>
                </a:schemeClr>
              </a:buClr>
              <a:buFont typeface="Arial" panose="020B0604020202020204" pitchFamily="34" charset="0"/>
              <a:buChar char="►"/>
            </a:pPr>
            <a:r>
              <a:rPr lang="en-US"/>
              <a:t>Create a script for medical providers who obtain consent</a:t>
            </a:r>
          </a:p>
          <a:p>
            <a:pPr>
              <a:buClr>
                <a:schemeClr val="accent4">
                  <a:lumMod val="50000"/>
                </a:schemeClr>
              </a:buClr>
            </a:pPr>
            <a:endParaRPr lang="en-US"/>
          </a:p>
          <a:p>
            <a:pPr>
              <a:buClr>
                <a:schemeClr val="accent4">
                  <a:lumMod val="50000"/>
                </a:schemeClr>
              </a:buClr>
              <a:buFont typeface="Arial" panose="020B0604020202020204" pitchFamily="34" charset="0"/>
              <a:buChar char="►"/>
            </a:pPr>
            <a:r>
              <a:rPr lang="en-US"/>
              <a:t>Disclose test results and develop sustainable process </a:t>
            </a:r>
          </a:p>
        </p:txBody>
      </p:sp>
      <p:sp>
        <p:nvSpPr>
          <p:cNvPr id="6" name="Title 5">
            <a:extLst>
              <a:ext uri="{FF2B5EF4-FFF2-40B4-BE49-F238E27FC236}">
                <a16:creationId xmlns:a16="http://schemas.microsoft.com/office/drawing/2014/main" xmlns="" id="{B1CD1331-897E-46A3-8C76-E061657EA8A3}"/>
              </a:ext>
            </a:extLst>
          </p:cNvPr>
          <p:cNvSpPr>
            <a:spLocks noGrp="1"/>
          </p:cNvSpPr>
          <p:nvPr>
            <p:ph type="title"/>
          </p:nvPr>
        </p:nvSpPr>
        <p:spPr/>
        <p:txBody>
          <a:bodyPr/>
          <a:lstStyle/>
          <a:p>
            <a:r>
              <a:rPr lang="en-US">
                <a:solidFill>
                  <a:srgbClr val="095895"/>
                </a:solidFill>
              </a:rPr>
              <a:t>Protocol Development / Consent / Disclosure</a:t>
            </a:r>
          </a:p>
        </p:txBody>
      </p:sp>
    </p:spTree>
    <p:extLst>
      <p:ext uri="{BB962C8B-B14F-4D97-AF65-F5344CB8AC3E}">
        <p14:creationId xmlns:p14="http://schemas.microsoft.com/office/powerpoint/2010/main" val="261884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AECA4935-4AC2-4506-8428-01FC9D4E1E87}"/>
              </a:ext>
            </a:extLst>
          </p:cNvPr>
          <p:cNvSpPr>
            <a:spLocks noGrp="1"/>
          </p:cNvSpPr>
          <p:nvPr>
            <p:ph idx="1"/>
          </p:nvPr>
        </p:nvSpPr>
        <p:spPr>
          <a:xfrm>
            <a:off x="609600" y="1168402"/>
            <a:ext cx="10972800" cy="5384800"/>
          </a:xfrm>
        </p:spPr>
        <p:txBody>
          <a:bodyPr>
            <a:normAutofit/>
          </a:bodyPr>
          <a:lstStyle/>
          <a:p>
            <a:r>
              <a:rPr lang="en-US" i="1"/>
              <a:t>HIV Testing Script for Staff</a:t>
            </a:r>
          </a:p>
          <a:p>
            <a:endParaRPr lang="en-US" i="1"/>
          </a:p>
          <a:p>
            <a:pPr>
              <a:buClr>
                <a:schemeClr val="accent4">
                  <a:lumMod val="50000"/>
                </a:schemeClr>
              </a:buClr>
              <a:buFont typeface="Arial" panose="020B0604020202020204" pitchFamily="34" charset="0"/>
              <a:buChar char="►"/>
            </a:pPr>
            <a:r>
              <a:rPr lang="en-US"/>
              <a:t>“As part of our routine blood work, an HIV test will be done during your visit today.”</a:t>
            </a:r>
          </a:p>
          <a:p>
            <a:pPr>
              <a:buClr>
                <a:schemeClr val="accent4">
                  <a:lumMod val="50000"/>
                </a:schemeClr>
              </a:buClr>
              <a:buFont typeface="Arial" panose="020B0604020202020204" pitchFamily="34" charset="0"/>
              <a:buChar char="►"/>
            </a:pPr>
            <a:r>
              <a:rPr lang="en-US"/>
              <a:t>“Everyone who comes into the ED will be tested for HIV regardless of reason for visit.” </a:t>
            </a:r>
          </a:p>
          <a:p>
            <a:pPr>
              <a:buClr>
                <a:schemeClr val="accent4">
                  <a:lumMod val="50000"/>
                </a:schemeClr>
              </a:buClr>
              <a:buFont typeface="Arial" panose="020B0604020202020204" pitchFamily="34" charset="0"/>
              <a:buChar char="►"/>
            </a:pPr>
            <a:r>
              <a:rPr lang="en-US"/>
              <a:t>“I see you’re having some blood work done today. An HIV test will be done as part of that blood work.” </a:t>
            </a:r>
          </a:p>
          <a:p>
            <a:pPr>
              <a:buClr>
                <a:schemeClr val="accent4">
                  <a:lumMod val="50000"/>
                </a:schemeClr>
              </a:buClr>
              <a:buFont typeface="Arial" panose="020B0604020202020204" pitchFamily="34" charset="0"/>
              <a:buChar char="►"/>
            </a:pPr>
            <a:endParaRPr lang="en-US"/>
          </a:p>
          <a:p>
            <a:pPr algn="ctr">
              <a:buClr>
                <a:schemeClr val="accent4">
                  <a:lumMod val="50000"/>
                </a:schemeClr>
              </a:buClr>
            </a:pPr>
            <a:r>
              <a:rPr lang="en-US"/>
              <a:t>*Before blood is drawn, the medical provider informs patients they will be tested unless they decline*</a:t>
            </a:r>
          </a:p>
        </p:txBody>
      </p:sp>
      <p:sp>
        <p:nvSpPr>
          <p:cNvPr id="4" name="Title 3">
            <a:extLst>
              <a:ext uri="{FF2B5EF4-FFF2-40B4-BE49-F238E27FC236}">
                <a16:creationId xmlns:a16="http://schemas.microsoft.com/office/drawing/2014/main" xmlns="" id="{3EBE5DE8-FC10-4FCF-A620-AB21E1F0F34F}"/>
              </a:ext>
            </a:extLst>
          </p:cNvPr>
          <p:cNvSpPr>
            <a:spLocks noGrp="1"/>
          </p:cNvSpPr>
          <p:nvPr>
            <p:ph type="title"/>
          </p:nvPr>
        </p:nvSpPr>
        <p:spPr/>
        <p:txBody>
          <a:bodyPr/>
          <a:lstStyle/>
          <a:p>
            <a:r>
              <a:rPr lang="en-US">
                <a:solidFill>
                  <a:srgbClr val="095895"/>
                </a:solidFill>
              </a:rPr>
              <a:t>Script for Testing</a:t>
            </a:r>
          </a:p>
        </p:txBody>
      </p:sp>
    </p:spTree>
    <p:extLst>
      <p:ext uri="{BB962C8B-B14F-4D97-AF65-F5344CB8AC3E}">
        <p14:creationId xmlns:p14="http://schemas.microsoft.com/office/powerpoint/2010/main" val="2336062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a:xfrm>
            <a:off x="914400" y="279400"/>
            <a:ext cx="10363200" cy="1143000"/>
          </a:xfrm>
        </p:spPr>
        <p:txBody>
          <a:bodyPr/>
          <a:lstStyle/>
          <a:p>
            <a:r>
              <a:rPr lang="en-US" altLang="en-US">
                <a:ea typeface="ＭＳ Ｐゴシック" panose="020B0600070205080204" pitchFamily="34" charset="-128"/>
              </a:rPr>
              <a:t>Policy-Driven EMR Algorithm</a:t>
            </a:r>
          </a:p>
        </p:txBody>
      </p:sp>
      <p:sp>
        <p:nvSpPr>
          <p:cNvPr id="3" name="Content Placeholder 2">
            <a:extLst>
              <a:ext uri="{FF2B5EF4-FFF2-40B4-BE49-F238E27FC236}">
                <a16:creationId xmlns:a16="http://schemas.microsoft.com/office/drawing/2014/main" xmlns="" id="{15A19B9C-11CD-4458-A248-EF2BDA3757E1}"/>
              </a:ext>
            </a:extLst>
          </p:cNvPr>
          <p:cNvSpPr>
            <a:spLocks noGrp="1"/>
          </p:cNvSpPr>
          <p:nvPr>
            <p:ph sz="half" idx="1"/>
          </p:nvPr>
        </p:nvSpPr>
        <p:spPr>
          <a:xfrm>
            <a:off x="1016000" y="1770743"/>
            <a:ext cx="5080000" cy="4114800"/>
          </a:xfrm>
        </p:spPr>
        <p:txBody>
          <a:bodyPr>
            <a:normAutofit lnSpcReduction="10000"/>
          </a:bodyPr>
          <a:lstStyle/>
          <a:p>
            <a:pPr>
              <a:buClr>
                <a:schemeClr val="accent4">
                  <a:lumMod val="50000"/>
                </a:schemeClr>
              </a:buClr>
              <a:buFont typeface="Arial" panose="020B0604020202020204" pitchFamily="34" charset="0"/>
              <a:buChar char="►"/>
              <a:defRPr/>
            </a:pPr>
            <a:r>
              <a:rPr lang="en-US" sz="2200"/>
              <a:t>Upon patient registration, an EMR algorithm automatically screens patients presenting to the ED for HIV screening eligibility </a:t>
            </a:r>
          </a:p>
          <a:p>
            <a:pPr>
              <a:buClr>
                <a:schemeClr val="accent4">
                  <a:lumMod val="50000"/>
                </a:schemeClr>
              </a:buClr>
              <a:buFont typeface="Arial" panose="020B0604020202020204" pitchFamily="34" charset="0"/>
              <a:buChar char="►"/>
              <a:defRPr/>
            </a:pPr>
            <a:endParaRPr lang="en-US" sz="2200"/>
          </a:p>
          <a:p>
            <a:pPr>
              <a:buClr>
                <a:schemeClr val="accent4">
                  <a:lumMod val="50000"/>
                </a:schemeClr>
              </a:buClr>
              <a:buFont typeface="Arial" panose="020B0604020202020204" pitchFamily="34" charset="0"/>
              <a:buChar char="►"/>
              <a:defRPr/>
            </a:pPr>
            <a:r>
              <a:rPr lang="en-US" sz="2200" u="sng"/>
              <a:t>Eligibility Criteria: </a:t>
            </a:r>
          </a:p>
          <a:p>
            <a:pPr lvl="1">
              <a:buClr>
                <a:srgbClr val="09588E"/>
              </a:buClr>
              <a:buFont typeface="Arial" panose="020B0604020202020204" pitchFamily="34" charset="0"/>
              <a:buChar char="►"/>
              <a:defRPr/>
            </a:pPr>
            <a:r>
              <a:rPr lang="en-US" sz="2200"/>
              <a:t>Ages between18-64 years </a:t>
            </a:r>
          </a:p>
          <a:p>
            <a:pPr lvl="1">
              <a:buClr>
                <a:srgbClr val="09588E"/>
              </a:buClr>
              <a:buFont typeface="Arial" panose="020B0604020202020204" pitchFamily="34" charset="0"/>
              <a:buChar char="►"/>
              <a:defRPr/>
            </a:pPr>
            <a:r>
              <a:rPr lang="en-US" sz="2200"/>
              <a:t>Not known to be HIV positive</a:t>
            </a:r>
          </a:p>
          <a:p>
            <a:pPr lvl="1">
              <a:buClr>
                <a:srgbClr val="09588E"/>
              </a:buClr>
              <a:buFont typeface="Arial" panose="020B0604020202020204" pitchFamily="34" charset="0"/>
              <a:buChar char="►"/>
              <a:defRPr/>
            </a:pPr>
            <a:r>
              <a:rPr lang="en-US" sz="2200"/>
              <a:t>No history of HIV test documented in EMR within the past 12 months </a:t>
            </a:r>
          </a:p>
          <a:p>
            <a:pPr lvl="1">
              <a:buClr>
                <a:srgbClr val="09588E"/>
              </a:buClr>
              <a:buFont typeface="Arial" panose="020B0604020202020204" pitchFamily="34" charset="0"/>
              <a:buChar char="►"/>
              <a:defRPr/>
            </a:pPr>
            <a:r>
              <a:rPr lang="en-US" sz="2200"/>
              <a:t>Bloodwork necessary as part of evaluation?</a:t>
            </a:r>
          </a:p>
        </p:txBody>
      </p:sp>
      <p:pic>
        <p:nvPicPr>
          <p:cNvPr id="7" name="Picture 7" descr="This photos reflects the considerations that are included in the automatic prompt once a patient has been idenfitied as eligible for HIV testing. " title="Photo of Algorithm used to develop best practice alert">
            <a:extLst>
              <a:ext uri="{FF2B5EF4-FFF2-40B4-BE49-F238E27FC236}">
                <a16:creationId xmlns:a16="http://schemas.microsoft.com/office/drawing/2014/main" xmlns="" id="{31F19ABC-C4E2-4CA1-9E4B-BAD51DC5A6D2}"/>
              </a:ext>
            </a:extLst>
          </p:cNvPr>
          <p:cNvPicPr preferRelativeResize="0">
            <a:picLocks noGrp="1" noChangeArrowheads="1"/>
          </p:cNvPicPr>
          <p:nvPr>
            <p:ph sz="half" idx="4294967295"/>
          </p:nvPr>
        </p:nvPicPr>
        <p:blipFill>
          <a:blip r:embed="rId2"/>
          <a:srcRect/>
          <a:stretch>
            <a:fillRect/>
          </a:stretch>
        </p:blipFill>
        <p:spPr bwMode="auto">
          <a:xfrm>
            <a:off x="7508632" y="1422400"/>
            <a:ext cx="3428999" cy="429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004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descr="This photo shows how the opt-out testing language the nurse will need to use when offering the test is already integrated into the alert that is received. The alert also notifies the medical provider that the patient was not tested and provide some language before ordering or not ordering the test on the patient's behalf. Reason for patient declining the test is offered." title="Photo of best practice alert screenshot">
            <a:extLst>
              <a:ext uri="{FF2B5EF4-FFF2-40B4-BE49-F238E27FC236}">
                <a16:creationId xmlns:a16="http://schemas.microsoft.com/office/drawing/2014/main" xmlns="" id="{2963DE28-F99B-4404-95E3-FB59116E16D4}"/>
              </a:ext>
            </a:extLst>
          </p:cNvPr>
          <p:cNvPicPr>
            <a:picLocks noChangeAspect="1"/>
          </p:cNvPicPr>
          <p:nvPr/>
        </p:nvPicPr>
        <p:blipFill>
          <a:blip r:embed="rId2"/>
          <a:stretch>
            <a:fillRect/>
          </a:stretch>
        </p:blipFill>
        <p:spPr>
          <a:xfrm>
            <a:off x="609600" y="1168402"/>
            <a:ext cx="10972800" cy="4175292"/>
          </a:xfrm>
          <a:prstGeom prst="rect">
            <a:avLst/>
          </a:prstGeom>
        </p:spPr>
      </p:pic>
      <p:sp>
        <p:nvSpPr>
          <p:cNvPr id="7" name="Title 6">
            <a:extLst>
              <a:ext uri="{FF2B5EF4-FFF2-40B4-BE49-F238E27FC236}">
                <a16:creationId xmlns:a16="http://schemas.microsoft.com/office/drawing/2014/main" xmlns="" id="{4B431750-C455-42A6-9149-A0ED928631F3}"/>
              </a:ext>
            </a:extLst>
          </p:cNvPr>
          <p:cNvSpPr>
            <a:spLocks noGrp="1"/>
          </p:cNvSpPr>
          <p:nvPr>
            <p:ph type="title"/>
          </p:nvPr>
        </p:nvSpPr>
        <p:spPr/>
        <p:txBody>
          <a:bodyPr/>
          <a:lstStyle/>
          <a:p>
            <a:r>
              <a:rPr lang="en-US">
                <a:solidFill>
                  <a:srgbClr val="095895"/>
                </a:solidFill>
              </a:rPr>
              <a:t>Automated HIV Screen EMR Order</a:t>
            </a:r>
          </a:p>
        </p:txBody>
      </p:sp>
    </p:spTree>
    <p:extLst>
      <p:ext uri="{BB962C8B-B14F-4D97-AF65-F5344CB8AC3E}">
        <p14:creationId xmlns:p14="http://schemas.microsoft.com/office/powerpoint/2010/main" val="1565439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descr="Photo reflects the linkage to care process once an HIV positive patient has been identified in the emergency department. " title="Linkage to Care Process">
            <a:extLst>
              <a:ext uri="{FF2B5EF4-FFF2-40B4-BE49-F238E27FC236}">
                <a16:creationId xmlns:a16="http://schemas.microsoft.com/office/drawing/2014/main" xmlns="" id="{D7A30F14-6D2E-4827-A57D-FABD1C3F6CB8}"/>
              </a:ext>
            </a:extLst>
          </p:cNvPr>
          <p:cNvGraphicFramePr/>
          <p:nvPr>
            <p:extLst>
              <p:ext uri="{D42A27DB-BD31-4B8C-83A1-F6EECF244321}">
                <p14:modId xmlns:p14="http://schemas.microsoft.com/office/powerpoint/2010/main" val="1699736935"/>
              </p:ext>
            </p:extLst>
          </p:nvPr>
        </p:nvGraphicFramePr>
        <p:xfrm>
          <a:off x="5606097" y="2622379"/>
          <a:ext cx="6113463" cy="1356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ontent Placeholder 1">
            <a:extLst>
              <a:ext uri="{FF2B5EF4-FFF2-40B4-BE49-F238E27FC236}">
                <a16:creationId xmlns:a16="http://schemas.microsoft.com/office/drawing/2014/main" xmlns="" id="{8A2DE5B5-0070-442F-BAD4-BDA23F268272}"/>
              </a:ext>
            </a:extLst>
          </p:cNvPr>
          <p:cNvSpPr>
            <a:spLocks noGrp="1"/>
          </p:cNvSpPr>
          <p:nvPr>
            <p:ph idx="1"/>
          </p:nvPr>
        </p:nvSpPr>
        <p:spPr>
          <a:xfrm>
            <a:off x="609600" y="1295400"/>
            <a:ext cx="10972800" cy="5181600"/>
          </a:xfrm>
        </p:spPr>
        <p:txBody>
          <a:bodyPr>
            <a:normAutofit/>
          </a:bodyPr>
          <a:lstStyle/>
          <a:p>
            <a:pPr>
              <a:buClr>
                <a:schemeClr val="accent4">
                  <a:lumMod val="50000"/>
                </a:schemeClr>
              </a:buClr>
              <a:buFont typeface="Arial" panose="020B0604020202020204" pitchFamily="34" charset="0"/>
              <a:buChar char="►"/>
            </a:pPr>
            <a:r>
              <a:rPr lang="en-US"/>
              <a:t>How to do it</a:t>
            </a:r>
          </a:p>
          <a:p>
            <a:pPr lvl="1">
              <a:buClr>
                <a:schemeClr val="accent1">
                  <a:lumMod val="75000"/>
                </a:schemeClr>
              </a:buClr>
              <a:buFont typeface="Arial" panose="020B0604020202020204" pitchFamily="34" charset="0"/>
              <a:buChar char="►"/>
            </a:pPr>
            <a:r>
              <a:rPr lang="en-US"/>
              <a:t>Prior planning </a:t>
            </a:r>
          </a:p>
          <a:p>
            <a:pPr lvl="1">
              <a:buClr>
                <a:schemeClr val="accent1">
                  <a:lumMod val="75000"/>
                </a:schemeClr>
              </a:buClr>
              <a:buFont typeface="Arial" panose="020B0604020202020204" pitchFamily="34" charset="0"/>
              <a:buChar char="►"/>
            </a:pPr>
            <a:r>
              <a:rPr lang="en-US"/>
              <a:t>Tight communication system</a:t>
            </a:r>
          </a:p>
          <a:p>
            <a:pPr lvl="1">
              <a:buClr>
                <a:schemeClr val="accent1">
                  <a:lumMod val="75000"/>
                </a:schemeClr>
              </a:buClr>
              <a:buFont typeface="Arial" panose="020B0604020202020204" pitchFamily="34" charset="0"/>
              <a:buChar char="►"/>
            </a:pPr>
            <a:r>
              <a:rPr lang="en-US"/>
              <a:t>Close tracking of patient</a:t>
            </a:r>
          </a:p>
          <a:p>
            <a:pPr marL="457200" lvl="1" indent="0">
              <a:buClr>
                <a:schemeClr val="accent1">
                  <a:lumMod val="75000"/>
                </a:schemeClr>
              </a:buClr>
              <a:buNone/>
            </a:pPr>
            <a:endParaRPr lang="en-US"/>
          </a:p>
          <a:p>
            <a:pPr>
              <a:buClr>
                <a:schemeClr val="accent4">
                  <a:lumMod val="50000"/>
                </a:schemeClr>
              </a:buClr>
              <a:buFont typeface="Arial" panose="020B0604020202020204" pitchFamily="34" charset="0"/>
              <a:buChar char="►"/>
            </a:pPr>
            <a:r>
              <a:rPr lang="en-US"/>
              <a:t>Successful Linkage included: </a:t>
            </a:r>
          </a:p>
          <a:p>
            <a:pPr lvl="1">
              <a:buClr>
                <a:schemeClr val="accent1">
                  <a:lumMod val="75000"/>
                </a:schemeClr>
              </a:buClr>
              <a:buFont typeface="Arial" panose="020B0604020202020204" pitchFamily="34" charset="0"/>
              <a:buChar char="►"/>
            </a:pPr>
            <a:r>
              <a:rPr lang="en-US"/>
              <a:t>Prior planning </a:t>
            </a:r>
          </a:p>
          <a:p>
            <a:pPr lvl="1">
              <a:buClr>
                <a:schemeClr val="accent1">
                  <a:lumMod val="75000"/>
                </a:schemeClr>
              </a:buClr>
              <a:buFont typeface="Arial" panose="020B0604020202020204" pitchFamily="34" charset="0"/>
              <a:buChar char="►"/>
            </a:pPr>
            <a:r>
              <a:rPr lang="en-US"/>
              <a:t>Stakeholder involvement </a:t>
            </a:r>
          </a:p>
          <a:p>
            <a:pPr lvl="1">
              <a:buClr>
                <a:schemeClr val="accent1">
                  <a:lumMod val="75000"/>
                </a:schemeClr>
              </a:buClr>
              <a:buFont typeface="Arial" panose="020B0604020202020204" pitchFamily="34" charset="0"/>
              <a:buChar char="►"/>
            </a:pPr>
            <a:r>
              <a:rPr lang="en-US"/>
              <a:t>HIV provider visits at or near time of diagnosis </a:t>
            </a:r>
          </a:p>
          <a:p>
            <a:pPr lvl="1">
              <a:buClr>
                <a:schemeClr val="accent1">
                  <a:lumMod val="75000"/>
                </a:schemeClr>
              </a:buClr>
              <a:buFont typeface="Arial" panose="020B0604020202020204" pitchFamily="34" charset="0"/>
              <a:buChar char="►"/>
            </a:pPr>
            <a:r>
              <a:rPr lang="en-US"/>
              <a:t>Close tracking </a:t>
            </a:r>
          </a:p>
          <a:p>
            <a:pPr lvl="1">
              <a:buClr>
                <a:schemeClr val="accent1">
                  <a:lumMod val="75000"/>
                </a:schemeClr>
              </a:buClr>
              <a:buFont typeface="Arial" panose="020B0604020202020204" pitchFamily="34" charset="0"/>
              <a:buChar char="►"/>
            </a:pPr>
            <a:r>
              <a:rPr lang="en-US"/>
              <a:t>Multiple phone calls and potential home visits</a:t>
            </a:r>
          </a:p>
        </p:txBody>
      </p:sp>
      <p:sp>
        <p:nvSpPr>
          <p:cNvPr id="6" name="Title 5">
            <a:extLst>
              <a:ext uri="{FF2B5EF4-FFF2-40B4-BE49-F238E27FC236}">
                <a16:creationId xmlns:a16="http://schemas.microsoft.com/office/drawing/2014/main" xmlns="" id="{9182B907-92EA-4624-ACBC-513DDF480C56}"/>
              </a:ext>
            </a:extLst>
          </p:cNvPr>
          <p:cNvSpPr>
            <a:spLocks noGrp="1"/>
          </p:cNvSpPr>
          <p:nvPr>
            <p:ph type="title"/>
          </p:nvPr>
        </p:nvSpPr>
        <p:spPr/>
        <p:txBody>
          <a:bodyPr/>
          <a:lstStyle/>
          <a:p>
            <a:r>
              <a:rPr lang="en-US">
                <a:solidFill>
                  <a:srgbClr val="095895"/>
                </a:solidFill>
              </a:rPr>
              <a:t>Linkage to Care</a:t>
            </a:r>
          </a:p>
        </p:txBody>
      </p:sp>
    </p:spTree>
    <p:extLst>
      <p:ext uri="{BB962C8B-B14F-4D97-AF65-F5344CB8AC3E}">
        <p14:creationId xmlns:p14="http://schemas.microsoft.com/office/powerpoint/2010/main" val="1613933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1EA4CEE-ED1C-4927-A268-7BE474BF88EB}"/>
              </a:ext>
            </a:extLst>
          </p:cNvPr>
          <p:cNvSpPr>
            <a:spLocks noGrp="1"/>
          </p:cNvSpPr>
          <p:nvPr>
            <p:ph idx="1"/>
          </p:nvPr>
        </p:nvSpPr>
        <p:spPr>
          <a:xfrm>
            <a:off x="838200" y="1667836"/>
            <a:ext cx="10515600" cy="4351338"/>
          </a:xfrm>
        </p:spPr>
        <p:txBody>
          <a:bodyPr>
            <a:normAutofit/>
          </a:bodyPr>
          <a:lstStyle/>
          <a:p>
            <a:pPr>
              <a:buClr>
                <a:schemeClr val="accent4">
                  <a:lumMod val="50000"/>
                </a:schemeClr>
              </a:buClr>
              <a:buFont typeface="Arial" panose="020B0604020202020204" pitchFamily="34" charset="0"/>
              <a:buChar char="►"/>
            </a:pPr>
            <a:r>
              <a:rPr lang="en-US"/>
              <a:t>Project Lead </a:t>
            </a:r>
          </a:p>
          <a:p>
            <a:pPr>
              <a:buClr>
                <a:schemeClr val="accent4">
                  <a:lumMod val="50000"/>
                </a:schemeClr>
              </a:buClr>
              <a:buFont typeface="Arial" panose="020B0604020202020204" pitchFamily="34" charset="0"/>
              <a:buChar char="►"/>
            </a:pPr>
            <a:r>
              <a:rPr lang="en-US"/>
              <a:t>Knowing your data – patient demographics and prevalence </a:t>
            </a:r>
          </a:p>
          <a:p>
            <a:pPr>
              <a:buClr>
                <a:schemeClr val="accent4">
                  <a:lumMod val="50000"/>
                </a:schemeClr>
              </a:buClr>
              <a:buFont typeface="Arial" panose="020B0604020202020204" pitchFamily="34" charset="0"/>
              <a:buChar char="►"/>
            </a:pPr>
            <a:r>
              <a:rPr lang="en-US"/>
              <a:t>Buy-in from key personnel </a:t>
            </a:r>
          </a:p>
          <a:p>
            <a:pPr>
              <a:buClr>
                <a:schemeClr val="accent4">
                  <a:lumMod val="50000"/>
                </a:schemeClr>
              </a:buClr>
              <a:buFont typeface="Arial" panose="020B0604020202020204" pitchFamily="34" charset="0"/>
              <a:buChar char="►"/>
            </a:pPr>
            <a:r>
              <a:rPr lang="en-US"/>
              <a:t>Staff Education </a:t>
            </a:r>
          </a:p>
          <a:p>
            <a:pPr>
              <a:buClr>
                <a:schemeClr val="accent4">
                  <a:lumMod val="50000"/>
                </a:schemeClr>
              </a:buClr>
              <a:buFont typeface="Arial" panose="020B0604020202020204" pitchFamily="34" charset="0"/>
              <a:buChar char="►"/>
            </a:pPr>
            <a:r>
              <a:rPr lang="en-US"/>
              <a:t>Funding</a:t>
            </a:r>
          </a:p>
          <a:p>
            <a:pPr>
              <a:buClr>
                <a:schemeClr val="accent4">
                  <a:lumMod val="50000"/>
                </a:schemeClr>
              </a:buClr>
              <a:buFont typeface="Arial" panose="020B0604020202020204" pitchFamily="34" charset="0"/>
              <a:buChar char="►"/>
            </a:pPr>
            <a:r>
              <a:rPr lang="en-US"/>
              <a:t>Consent to test using Opt-Out language</a:t>
            </a:r>
          </a:p>
          <a:p>
            <a:pPr>
              <a:buClr>
                <a:schemeClr val="accent4">
                  <a:lumMod val="50000"/>
                </a:schemeClr>
              </a:buClr>
              <a:buFont typeface="Arial" panose="020B0604020202020204" pitchFamily="34" charset="0"/>
              <a:buChar char="►"/>
            </a:pPr>
            <a:r>
              <a:rPr lang="en-US"/>
              <a:t>Testing and disclosure</a:t>
            </a:r>
          </a:p>
          <a:p>
            <a:pPr>
              <a:buClr>
                <a:schemeClr val="accent4">
                  <a:lumMod val="50000"/>
                </a:schemeClr>
              </a:buClr>
              <a:buFont typeface="Arial" panose="020B0604020202020204" pitchFamily="34" charset="0"/>
              <a:buChar char="►"/>
            </a:pPr>
            <a:r>
              <a:rPr lang="en-US"/>
              <a:t>Linkage to care </a:t>
            </a:r>
          </a:p>
        </p:txBody>
      </p:sp>
      <p:sp>
        <p:nvSpPr>
          <p:cNvPr id="6" name="Title 5">
            <a:extLst>
              <a:ext uri="{FF2B5EF4-FFF2-40B4-BE49-F238E27FC236}">
                <a16:creationId xmlns:a16="http://schemas.microsoft.com/office/drawing/2014/main" xmlns="" id="{0D2877CF-7412-4CD3-8023-8046E6BAE6BA}"/>
              </a:ext>
            </a:extLst>
          </p:cNvPr>
          <p:cNvSpPr>
            <a:spLocks noGrp="1"/>
          </p:cNvSpPr>
          <p:nvPr>
            <p:ph type="title"/>
          </p:nvPr>
        </p:nvSpPr>
        <p:spPr/>
        <p:txBody>
          <a:bodyPr/>
          <a:lstStyle/>
          <a:p>
            <a:r>
              <a:rPr lang="en-US" sz="4800">
                <a:solidFill>
                  <a:srgbClr val="095895"/>
                </a:solidFill>
              </a:rPr>
              <a:t>Key Components for Program Implementation</a:t>
            </a:r>
          </a:p>
        </p:txBody>
      </p:sp>
    </p:spTree>
    <p:extLst>
      <p:ext uri="{BB962C8B-B14F-4D97-AF65-F5344CB8AC3E}">
        <p14:creationId xmlns:p14="http://schemas.microsoft.com/office/powerpoint/2010/main" val="1765328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Routine Opt-out HIV Screening and Detection of HIV Infection among Emergency Department Patients </a:t>
            </a:r>
            <a:endParaRPr lang="en-US" sz="4400" dirty="0">
              <a:solidFill>
                <a:schemeClr val="tx1"/>
              </a:solidFill>
            </a:endParaRPr>
          </a:p>
        </p:txBody>
      </p:sp>
      <p:sp>
        <p:nvSpPr>
          <p:cNvPr id="4" name="Content Placeholder 3">
            <a:extLst>
              <a:ext uri="{FF2B5EF4-FFF2-40B4-BE49-F238E27FC236}">
                <a16:creationId xmlns:a16="http://schemas.microsoft.com/office/drawing/2014/main" xmlns="" id="{716B2E60-2D3E-4D73-9B21-242A1AEE26DE}"/>
              </a:ext>
            </a:extLst>
          </p:cNvPr>
          <p:cNvSpPr>
            <a:spLocks noGrp="1"/>
          </p:cNvSpPr>
          <p:nvPr>
            <p:ph idx="1"/>
          </p:nvPr>
        </p:nvSpPr>
        <p:spPr/>
        <p:txBody>
          <a:bodyPr/>
          <a:lstStyle/>
          <a:p>
            <a:r>
              <a:rPr lang="en-US" dirty="0"/>
              <a:t>Nada </a:t>
            </a:r>
            <a:r>
              <a:rPr lang="en-US" dirty="0" err="1"/>
              <a:t>Fadul</a:t>
            </a:r>
            <a:r>
              <a:rPr lang="en-US"/>
              <a:t>, MD</a:t>
            </a:r>
            <a:r>
              <a:rPr lang="en-US" baseline="30000"/>
              <a:t>1</a:t>
            </a:r>
            <a:r>
              <a:rPr lang="en-US"/>
              <a:t>; Ciarra Dortche, MPH</a:t>
            </a:r>
            <a:r>
              <a:rPr lang="en-US" baseline="30000"/>
              <a:t>2</a:t>
            </a:r>
            <a:endParaRPr lang="en-US"/>
          </a:p>
          <a:p>
            <a:endParaRPr lang="en-US"/>
          </a:p>
        </p:txBody>
      </p:sp>
      <p:sp>
        <p:nvSpPr>
          <p:cNvPr id="5" name="Content Placeholder 4">
            <a:extLst>
              <a:ext uri="{FF2B5EF4-FFF2-40B4-BE49-F238E27FC236}">
                <a16:creationId xmlns:a16="http://schemas.microsoft.com/office/drawing/2014/main" xmlns="" id="{34458056-DAA4-4827-AD8E-0ABD0DF2B237}"/>
              </a:ext>
            </a:extLst>
          </p:cNvPr>
          <p:cNvSpPr>
            <a:spLocks noGrp="1"/>
          </p:cNvSpPr>
          <p:nvPr>
            <p:ph idx="10"/>
          </p:nvPr>
        </p:nvSpPr>
        <p:spPr/>
        <p:txBody>
          <a:bodyPr/>
          <a:lstStyle/>
          <a:p>
            <a:r>
              <a:rPr lang="en-US" baseline="30000"/>
              <a:t>1</a:t>
            </a:r>
            <a:r>
              <a:rPr lang="en-US"/>
              <a:t>University of Nebraska Medical Center; </a:t>
            </a:r>
            <a:r>
              <a:rPr lang="en-US" baseline="30000"/>
              <a:t>2</a:t>
            </a:r>
            <a:r>
              <a:rPr lang="en-US"/>
              <a:t>East Carolina University</a:t>
            </a:r>
            <a:endParaRPr lang="en-US" baseline="30000"/>
          </a:p>
        </p:txBody>
      </p:sp>
    </p:spTree>
    <p:extLst>
      <p:ext uri="{BB962C8B-B14F-4D97-AF65-F5344CB8AC3E}">
        <p14:creationId xmlns:p14="http://schemas.microsoft.com/office/powerpoint/2010/main" val="1199792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descr="Bar chart shows the total number of people tested for HIV infection from March 2nd, 2017 until July 31st, 2018 by month. The total number of tests performed is 8,365 with an average of 523 tests per month.  " title="Bar chart">
            <a:extLst>
              <a:ext uri="{FF2B5EF4-FFF2-40B4-BE49-F238E27FC236}">
                <a16:creationId xmlns:a16="http://schemas.microsoft.com/office/drawing/2014/main" xmlns="" id="{813B2A15-E118-4BA0-A92D-4EE199A66FF1}"/>
              </a:ext>
            </a:extLst>
          </p:cNvPr>
          <p:cNvGraphicFramePr/>
          <p:nvPr>
            <p:extLst>
              <p:ext uri="{D42A27DB-BD31-4B8C-83A1-F6EECF244321}">
                <p14:modId xmlns:p14="http://schemas.microsoft.com/office/powerpoint/2010/main" val="1254456478"/>
              </p:ext>
            </p:extLst>
          </p:nvPr>
        </p:nvGraphicFramePr>
        <p:xfrm>
          <a:off x="609600" y="2589464"/>
          <a:ext cx="10922000" cy="3416831"/>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6">
            <a:extLst>
              <a:ext uri="{FF2B5EF4-FFF2-40B4-BE49-F238E27FC236}">
                <a16:creationId xmlns:a16="http://schemas.microsoft.com/office/drawing/2014/main" xmlns="" id="{7C1375B8-06E7-4A03-B924-88D3A25B457B}"/>
              </a:ext>
            </a:extLst>
          </p:cNvPr>
          <p:cNvSpPr>
            <a:spLocks noGrp="1"/>
          </p:cNvSpPr>
          <p:nvPr>
            <p:ph idx="1"/>
          </p:nvPr>
        </p:nvSpPr>
        <p:spPr>
          <a:xfrm>
            <a:off x="838200" y="1168402"/>
            <a:ext cx="10515600" cy="4351338"/>
          </a:xfrm>
        </p:spPr>
        <p:txBody>
          <a:bodyPr/>
          <a:lstStyle/>
          <a:p>
            <a:pPr>
              <a:buClr>
                <a:schemeClr val="accent4">
                  <a:lumMod val="50000"/>
                </a:schemeClr>
              </a:buClr>
              <a:buFont typeface="Arial" panose="020B0604020202020204" pitchFamily="34" charset="0"/>
              <a:buChar char="►"/>
            </a:pPr>
            <a:r>
              <a:rPr lang="en-US" sz="2667"/>
              <a:t>HIV testing has increased exponentially due to routine testing compared to total tests provided prior to implementing routine screening program</a:t>
            </a:r>
          </a:p>
          <a:p>
            <a:pPr lvl="1">
              <a:buClr>
                <a:schemeClr val="accent1">
                  <a:lumMod val="75000"/>
                </a:schemeClr>
              </a:buClr>
              <a:buFont typeface="Arial" panose="020B0604020202020204" pitchFamily="34" charset="0"/>
              <a:buChar char="►"/>
            </a:pPr>
            <a:r>
              <a:rPr lang="en-US"/>
              <a:t>8,365 total tests performed over first 16 months </a:t>
            </a:r>
          </a:p>
          <a:p>
            <a:pPr lvl="1">
              <a:buClr>
                <a:schemeClr val="accent1">
                  <a:lumMod val="75000"/>
                </a:schemeClr>
              </a:buClr>
              <a:buFont typeface="Arial" panose="020B0604020202020204" pitchFamily="34" charset="0"/>
              <a:buChar char="►"/>
            </a:pPr>
            <a:r>
              <a:rPr lang="en-US"/>
              <a:t>An average of 523 tests/month</a:t>
            </a:r>
          </a:p>
          <a:p>
            <a:pPr marL="609585" lvl="1" indent="0">
              <a:buClr>
                <a:schemeClr val="accent1">
                  <a:lumMod val="75000"/>
                </a:schemeClr>
              </a:buClr>
              <a:buNone/>
            </a:pPr>
            <a:r>
              <a:rPr lang="en-US"/>
              <a:t> </a:t>
            </a:r>
          </a:p>
          <a:p>
            <a:endParaRPr lang="en-US"/>
          </a:p>
        </p:txBody>
      </p:sp>
      <p:sp>
        <p:nvSpPr>
          <p:cNvPr id="5" name="Title 4">
            <a:extLst>
              <a:ext uri="{FF2B5EF4-FFF2-40B4-BE49-F238E27FC236}">
                <a16:creationId xmlns:a16="http://schemas.microsoft.com/office/drawing/2014/main" xmlns="" id="{299553D7-EF20-46C0-8BA8-978C3673C29B}"/>
              </a:ext>
            </a:extLst>
          </p:cNvPr>
          <p:cNvSpPr>
            <a:spLocks noGrp="1"/>
          </p:cNvSpPr>
          <p:nvPr>
            <p:ph type="title"/>
          </p:nvPr>
        </p:nvSpPr>
        <p:spPr/>
        <p:txBody>
          <a:bodyPr/>
          <a:lstStyle/>
          <a:p>
            <a:r>
              <a:rPr lang="en-US">
                <a:solidFill>
                  <a:srgbClr val="095895"/>
                </a:solidFill>
              </a:rPr>
              <a:t>Impact on ED HIV Screening </a:t>
            </a:r>
          </a:p>
        </p:txBody>
      </p:sp>
    </p:spTree>
    <p:extLst>
      <p:ext uri="{BB962C8B-B14F-4D97-AF65-F5344CB8AC3E}">
        <p14:creationId xmlns:p14="http://schemas.microsoft.com/office/powerpoint/2010/main" val="960102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C35570D-F6F8-43B6-834B-E1ADA5A182DC}"/>
              </a:ext>
            </a:extLst>
          </p:cNvPr>
          <p:cNvSpPr txBox="1"/>
          <p:nvPr/>
        </p:nvSpPr>
        <p:spPr>
          <a:xfrm>
            <a:off x="1107832" y="5480245"/>
            <a:ext cx="9290537" cy="461665"/>
          </a:xfrm>
          <a:prstGeom prst="rect">
            <a:avLst/>
          </a:prstGeom>
          <a:noFill/>
        </p:spPr>
        <p:txBody>
          <a:bodyPr wrap="square" rtlCol="0">
            <a:spAutoFit/>
          </a:bodyPr>
          <a:lstStyle/>
          <a:p>
            <a:r>
              <a:rPr lang="en-US" sz="1200" baseline="30000"/>
              <a:t>1</a:t>
            </a:r>
            <a:r>
              <a:rPr lang="en-US" sz="1200"/>
              <a:t> MSM = men who identify as gay, bisexual or none of the two but have/have had sex with males. </a:t>
            </a:r>
          </a:p>
          <a:p>
            <a:r>
              <a:rPr lang="en-US" sz="1200"/>
              <a:t>*Remaining persons were already diagnosed and linked to care, but found by EMR alert. </a:t>
            </a:r>
          </a:p>
        </p:txBody>
      </p:sp>
      <p:graphicFrame>
        <p:nvGraphicFramePr>
          <p:cNvPr id="4" name="Table 3">
            <a:extLst>
              <a:ext uri="{FF2B5EF4-FFF2-40B4-BE49-F238E27FC236}">
                <a16:creationId xmlns:a16="http://schemas.microsoft.com/office/drawing/2014/main" xmlns="" id="{1E40CA87-2C89-47EC-9C31-EC4872FF347A}"/>
              </a:ext>
            </a:extLst>
          </p:cNvPr>
          <p:cNvGraphicFramePr>
            <a:graphicFrameLocks noGrp="1"/>
          </p:cNvGraphicFramePr>
          <p:nvPr>
            <p:extLst>
              <p:ext uri="{D42A27DB-BD31-4B8C-83A1-F6EECF244321}">
                <p14:modId xmlns:p14="http://schemas.microsoft.com/office/powerpoint/2010/main" val="2071507321"/>
              </p:ext>
            </p:extLst>
          </p:nvPr>
        </p:nvGraphicFramePr>
        <p:xfrm>
          <a:off x="1107832" y="1705707"/>
          <a:ext cx="10023231" cy="3856306"/>
        </p:xfrm>
        <a:graphic>
          <a:graphicData uri="http://schemas.openxmlformats.org/drawingml/2006/table">
            <a:tbl>
              <a:tblPr firstRow="1" bandRow="1">
                <a:tableStyleId>{5C22544A-7EE6-4342-B048-85BDC9FD1C3A}</a:tableStyleId>
              </a:tblPr>
              <a:tblGrid>
                <a:gridCol w="3341077">
                  <a:extLst>
                    <a:ext uri="{9D8B030D-6E8A-4147-A177-3AD203B41FA5}">
                      <a16:colId xmlns:a16="http://schemas.microsoft.com/office/drawing/2014/main" xmlns="" val="1190689818"/>
                    </a:ext>
                  </a:extLst>
                </a:gridCol>
                <a:gridCol w="3341077">
                  <a:extLst>
                    <a:ext uri="{9D8B030D-6E8A-4147-A177-3AD203B41FA5}">
                      <a16:colId xmlns:a16="http://schemas.microsoft.com/office/drawing/2014/main" xmlns="" val="1462935005"/>
                    </a:ext>
                  </a:extLst>
                </a:gridCol>
                <a:gridCol w="3341077">
                  <a:extLst>
                    <a:ext uri="{9D8B030D-6E8A-4147-A177-3AD203B41FA5}">
                      <a16:colId xmlns:a16="http://schemas.microsoft.com/office/drawing/2014/main" xmlns="" val="130235708"/>
                    </a:ext>
                  </a:extLst>
                </a:gridCol>
              </a:tblGrid>
              <a:tr h="742373">
                <a:tc>
                  <a:txBody>
                    <a:bodyPr/>
                    <a:lstStyle/>
                    <a:p>
                      <a:endParaRPr lang="en-US"/>
                    </a:p>
                  </a:txBody>
                  <a:tcPr/>
                </a:tc>
                <a:tc>
                  <a:txBody>
                    <a:bodyPr/>
                    <a:lstStyle/>
                    <a:p>
                      <a:pPr algn="ctr"/>
                      <a:r>
                        <a:rPr lang="en-US"/>
                        <a:t>Newly Diagnosed, n = 21</a:t>
                      </a:r>
                    </a:p>
                    <a:p>
                      <a:pPr algn="ctr"/>
                      <a:r>
                        <a:rPr lang="en-US"/>
                        <a:t> n (%)</a:t>
                      </a:r>
                    </a:p>
                  </a:txBody>
                  <a:tcPr/>
                </a:tc>
                <a:tc>
                  <a:txBody>
                    <a:bodyPr/>
                    <a:lstStyle/>
                    <a:p>
                      <a:pPr algn="ctr"/>
                      <a:r>
                        <a:rPr lang="en-US"/>
                        <a:t>Previously Diagnosed, n = 7</a:t>
                      </a:r>
                    </a:p>
                    <a:p>
                      <a:pPr algn="ctr"/>
                      <a:r>
                        <a:rPr lang="en-US"/>
                        <a:t>n (%)</a:t>
                      </a:r>
                    </a:p>
                  </a:txBody>
                  <a:tcPr/>
                </a:tc>
                <a:extLst>
                  <a:ext uri="{0D108BD9-81ED-4DB2-BD59-A6C34878D82A}">
                    <a16:rowId xmlns:a16="http://schemas.microsoft.com/office/drawing/2014/main" xmlns="" val="2903667731"/>
                  </a:ext>
                </a:extLst>
              </a:tr>
              <a:tr h="799093">
                <a:tc>
                  <a:txBody>
                    <a:bodyPr/>
                    <a:lstStyle/>
                    <a:p>
                      <a:r>
                        <a:rPr lang="en-US" b="1"/>
                        <a:t>Average Age in years </a:t>
                      </a:r>
                      <a:r>
                        <a:rPr lang="en-US" b="0" i="1"/>
                        <a:t>(range)</a:t>
                      </a:r>
                    </a:p>
                  </a:txBody>
                  <a:tcPr anchor="b"/>
                </a:tc>
                <a:tc>
                  <a:txBody>
                    <a:bodyPr/>
                    <a:lstStyle/>
                    <a:p>
                      <a:pPr algn="ctr"/>
                      <a:r>
                        <a:rPr lang="en-US"/>
                        <a:t>39 years </a:t>
                      </a:r>
                      <a:r>
                        <a:rPr lang="en-US" b="0" i="1"/>
                        <a:t>(18-64 years)</a:t>
                      </a:r>
                    </a:p>
                  </a:txBody>
                  <a:tcPr anchor="b"/>
                </a:tc>
                <a:tc>
                  <a:txBody>
                    <a:bodyPr/>
                    <a:lstStyle/>
                    <a:p>
                      <a:pPr algn="ctr"/>
                      <a:r>
                        <a:rPr lang="en-US"/>
                        <a:t>32 years </a:t>
                      </a:r>
                      <a:r>
                        <a:rPr lang="en-US" i="1"/>
                        <a:t>(24-37 years)</a:t>
                      </a:r>
                    </a:p>
                  </a:txBody>
                  <a:tcPr anchor="b"/>
                </a:tc>
                <a:extLst>
                  <a:ext uri="{0D108BD9-81ED-4DB2-BD59-A6C34878D82A}">
                    <a16:rowId xmlns:a16="http://schemas.microsoft.com/office/drawing/2014/main" xmlns="" val="1283982490"/>
                  </a:ext>
                </a:extLst>
              </a:tr>
              <a:tr h="462968">
                <a:tc>
                  <a:txBody>
                    <a:bodyPr/>
                    <a:lstStyle/>
                    <a:p>
                      <a:r>
                        <a:rPr lang="en-US" b="1"/>
                        <a:t>Male</a:t>
                      </a:r>
                    </a:p>
                  </a:txBody>
                  <a:tcPr anchor="b"/>
                </a:tc>
                <a:tc>
                  <a:txBody>
                    <a:bodyPr/>
                    <a:lstStyle/>
                    <a:p>
                      <a:pPr algn="ctr"/>
                      <a:r>
                        <a:rPr lang="en-US"/>
                        <a:t>18  (86)</a:t>
                      </a:r>
                    </a:p>
                  </a:txBody>
                  <a:tcPr anchor="b"/>
                </a:tc>
                <a:tc>
                  <a:txBody>
                    <a:bodyPr/>
                    <a:lstStyle/>
                    <a:p>
                      <a:pPr algn="ctr"/>
                      <a:r>
                        <a:rPr lang="en-US"/>
                        <a:t>6 (86)</a:t>
                      </a:r>
                    </a:p>
                  </a:txBody>
                  <a:tcPr anchor="b"/>
                </a:tc>
                <a:extLst>
                  <a:ext uri="{0D108BD9-81ED-4DB2-BD59-A6C34878D82A}">
                    <a16:rowId xmlns:a16="http://schemas.microsoft.com/office/drawing/2014/main" xmlns="" val="3210175839"/>
                  </a:ext>
                </a:extLst>
              </a:tr>
              <a:tr h="462968">
                <a:tc>
                  <a:txBody>
                    <a:bodyPr/>
                    <a:lstStyle/>
                    <a:p>
                      <a:r>
                        <a:rPr lang="en-US" b="1"/>
                        <a:t>African-American</a:t>
                      </a:r>
                    </a:p>
                  </a:txBody>
                  <a:tcPr anchor="b"/>
                </a:tc>
                <a:tc>
                  <a:txBody>
                    <a:bodyPr/>
                    <a:lstStyle/>
                    <a:p>
                      <a:pPr algn="ctr"/>
                      <a:r>
                        <a:rPr lang="en-US"/>
                        <a:t>19 (91)</a:t>
                      </a:r>
                    </a:p>
                  </a:txBody>
                  <a:tcPr anchor="b"/>
                </a:tc>
                <a:tc>
                  <a:txBody>
                    <a:bodyPr/>
                    <a:lstStyle/>
                    <a:p>
                      <a:pPr algn="ctr"/>
                      <a:r>
                        <a:rPr lang="en-US"/>
                        <a:t>7 (100)</a:t>
                      </a:r>
                    </a:p>
                  </a:txBody>
                  <a:tcPr anchor="b"/>
                </a:tc>
                <a:extLst>
                  <a:ext uri="{0D108BD9-81ED-4DB2-BD59-A6C34878D82A}">
                    <a16:rowId xmlns:a16="http://schemas.microsoft.com/office/drawing/2014/main" xmlns="" val="894617910"/>
                  </a:ext>
                </a:extLst>
              </a:tr>
              <a:tr h="462968">
                <a:tc>
                  <a:txBody>
                    <a:bodyPr/>
                    <a:lstStyle/>
                    <a:p>
                      <a:r>
                        <a:rPr lang="en-US" b="1"/>
                        <a:t>MSM</a:t>
                      </a:r>
                      <a:r>
                        <a:rPr lang="en-US" b="1" baseline="30000"/>
                        <a:t>1</a:t>
                      </a:r>
                    </a:p>
                  </a:txBody>
                  <a:tcPr anchor="b"/>
                </a:tc>
                <a:tc>
                  <a:txBody>
                    <a:bodyPr/>
                    <a:lstStyle/>
                    <a:p>
                      <a:pPr algn="ctr"/>
                      <a:r>
                        <a:rPr lang="en-US"/>
                        <a:t>6 (29)</a:t>
                      </a:r>
                    </a:p>
                  </a:txBody>
                  <a:tcPr anchor="b"/>
                </a:tc>
                <a:tc>
                  <a:txBody>
                    <a:bodyPr/>
                    <a:lstStyle/>
                    <a:p>
                      <a:pPr algn="ctr"/>
                      <a:r>
                        <a:rPr lang="en-US"/>
                        <a:t>1  (14)</a:t>
                      </a:r>
                    </a:p>
                  </a:txBody>
                  <a:tcPr anchor="b"/>
                </a:tc>
                <a:extLst>
                  <a:ext uri="{0D108BD9-81ED-4DB2-BD59-A6C34878D82A}">
                    <a16:rowId xmlns:a16="http://schemas.microsoft.com/office/drawing/2014/main" xmlns="" val="1198988392"/>
                  </a:ext>
                </a:extLst>
              </a:tr>
              <a:tr h="462968">
                <a:tc>
                  <a:txBody>
                    <a:bodyPr/>
                    <a:lstStyle/>
                    <a:p>
                      <a:r>
                        <a:rPr lang="en-US" b="1" baseline="0"/>
                        <a:t>Cisgender</a:t>
                      </a:r>
                    </a:p>
                  </a:txBody>
                  <a:tcPr anchor="b"/>
                </a:tc>
                <a:tc>
                  <a:txBody>
                    <a:bodyPr/>
                    <a:lstStyle/>
                    <a:p>
                      <a:pPr algn="ctr"/>
                      <a:r>
                        <a:rPr lang="en-US"/>
                        <a:t>10 (48)</a:t>
                      </a:r>
                    </a:p>
                  </a:txBody>
                  <a:tcPr anchor="b"/>
                </a:tc>
                <a:tc>
                  <a:txBody>
                    <a:bodyPr/>
                    <a:lstStyle/>
                    <a:p>
                      <a:pPr algn="ctr"/>
                      <a:r>
                        <a:rPr lang="en-US"/>
                        <a:t>4 (57)</a:t>
                      </a:r>
                    </a:p>
                  </a:txBody>
                  <a:tcPr anchor="b"/>
                </a:tc>
                <a:extLst>
                  <a:ext uri="{0D108BD9-81ED-4DB2-BD59-A6C34878D82A}">
                    <a16:rowId xmlns:a16="http://schemas.microsoft.com/office/drawing/2014/main" xmlns="" val="3323787248"/>
                  </a:ext>
                </a:extLst>
              </a:tr>
              <a:tr h="462968">
                <a:tc>
                  <a:txBody>
                    <a:bodyPr/>
                    <a:lstStyle/>
                    <a:p>
                      <a:r>
                        <a:rPr lang="en-US" b="1" baseline="0"/>
                        <a:t>Linked </a:t>
                      </a:r>
                      <a:r>
                        <a:rPr lang="en-US" b="1" u="sng" baseline="0"/>
                        <a:t>or</a:t>
                      </a:r>
                      <a:r>
                        <a:rPr lang="en-US" b="1" baseline="0"/>
                        <a:t> Re-linked to Care</a:t>
                      </a:r>
                    </a:p>
                  </a:txBody>
                  <a:tcPr anchor="b"/>
                </a:tc>
                <a:tc>
                  <a:txBody>
                    <a:bodyPr/>
                    <a:lstStyle/>
                    <a:p>
                      <a:pPr algn="ctr"/>
                      <a:r>
                        <a:rPr lang="en-US"/>
                        <a:t>20 (95)</a:t>
                      </a:r>
                    </a:p>
                  </a:txBody>
                  <a:tcPr anchor="b"/>
                </a:tc>
                <a:tc>
                  <a:txBody>
                    <a:bodyPr/>
                    <a:lstStyle/>
                    <a:p>
                      <a:pPr algn="ctr"/>
                      <a:r>
                        <a:rPr lang="en-US"/>
                        <a:t>3 (43)</a:t>
                      </a:r>
                    </a:p>
                  </a:txBody>
                  <a:tcPr anchor="b"/>
                </a:tc>
                <a:extLst>
                  <a:ext uri="{0D108BD9-81ED-4DB2-BD59-A6C34878D82A}">
                    <a16:rowId xmlns:a16="http://schemas.microsoft.com/office/drawing/2014/main" xmlns="" val="4125830259"/>
                  </a:ext>
                </a:extLst>
              </a:tr>
            </a:tbl>
          </a:graphicData>
        </a:graphic>
      </p:graphicFrame>
      <p:sp>
        <p:nvSpPr>
          <p:cNvPr id="2" name="Title 1"/>
          <p:cNvSpPr>
            <a:spLocks noGrp="1"/>
          </p:cNvSpPr>
          <p:nvPr>
            <p:ph type="title"/>
          </p:nvPr>
        </p:nvSpPr>
        <p:spPr>
          <a:xfrm>
            <a:off x="609600" y="497969"/>
            <a:ext cx="10972800" cy="787401"/>
          </a:xfrm>
        </p:spPr>
        <p:txBody>
          <a:bodyPr/>
          <a:lstStyle/>
          <a:p>
            <a:pPr algn="ctr"/>
            <a:r>
              <a:rPr lang="en-US" sz="4000">
                <a:solidFill>
                  <a:schemeClr val="accent1">
                    <a:lumMod val="75000"/>
                  </a:schemeClr>
                </a:solidFill>
              </a:rPr>
              <a:t>Demographic Characteristics of Patients Testing Positive N = 51*, </a:t>
            </a:r>
            <a:br>
              <a:rPr lang="en-US" sz="4000">
                <a:solidFill>
                  <a:schemeClr val="accent1">
                    <a:lumMod val="75000"/>
                  </a:schemeClr>
                </a:solidFill>
              </a:rPr>
            </a:br>
            <a:r>
              <a:rPr lang="en-US" sz="3200" i="1">
                <a:solidFill>
                  <a:schemeClr val="accent1">
                    <a:lumMod val="75000"/>
                  </a:schemeClr>
                </a:solidFill>
              </a:rPr>
              <a:t>3/2/2017 – 07/31/2018</a:t>
            </a:r>
            <a:endParaRPr lang="en-US" sz="4000" i="1">
              <a:solidFill>
                <a:schemeClr val="accent1">
                  <a:lumMod val="75000"/>
                </a:schemeClr>
              </a:solidFill>
            </a:endParaRPr>
          </a:p>
        </p:txBody>
      </p:sp>
    </p:spTree>
    <p:extLst>
      <p:ext uri="{BB962C8B-B14F-4D97-AF65-F5344CB8AC3E}">
        <p14:creationId xmlns:p14="http://schemas.microsoft.com/office/powerpoint/2010/main" val="3200934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EFC71E35-DAD0-4E4B-9653-93E64D683C0B}"/>
              </a:ext>
            </a:extLst>
          </p:cNvPr>
          <p:cNvGraphicFramePr>
            <a:graphicFrameLocks noGrp="1"/>
          </p:cNvGraphicFramePr>
          <p:nvPr>
            <p:extLst>
              <p:ext uri="{D42A27DB-BD31-4B8C-83A1-F6EECF244321}">
                <p14:modId xmlns:p14="http://schemas.microsoft.com/office/powerpoint/2010/main" val="1930502017"/>
              </p:ext>
            </p:extLst>
          </p:nvPr>
        </p:nvGraphicFramePr>
        <p:xfrm>
          <a:off x="2031999" y="1739572"/>
          <a:ext cx="8272586" cy="3694074"/>
        </p:xfrm>
        <a:graphic>
          <a:graphicData uri="http://schemas.openxmlformats.org/drawingml/2006/table">
            <a:tbl>
              <a:tblPr firstRow="1" bandRow="1">
                <a:tableStyleId>{5C22544A-7EE6-4342-B048-85BDC9FD1C3A}</a:tableStyleId>
              </a:tblPr>
              <a:tblGrid>
                <a:gridCol w="4136293">
                  <a:extLst>
                    <a:ext uri="{9D8B030D-6E8A-4147-A177-3AD203B41FA5}">
                      <a16:colId xmlns:a16="http://schemas.microsoft.com/office/drawing/2014/main" xmlns="" val="4110266652"/>
                    </a:ext>
                  </a:extLst>
                </a:gridCol>
                <a:gridCol w="4136293">
                  <a:extLst>
                    <a:ext uri="{9D8B030D-6E8A-4147-A177-3AD203B41FA5}">
                      <a16:colId xmlns:a16="http://schemas.microsoft.com/office/drawing/2014/main" xmlns="" val="1552950817"/>
                    </a:ext>
                  </a:extLst>
                </a:gridCol>
              </a:tblGrid>
              <a:tr h="615679">
                <a:tc>
                  <a:txBody>
                    <a:bodyPr/>
                    <a:lstStyle/>
                    <a:p>
                      <a:endParaRPr lang="en-US"/>
                    </a:p>
                  </a:txBody>
                  <a:tcPr/>
                </a:tc>
                <a:tc>
                  <a:txBody>
                    <a:bodyPr/>
                    <a:lstStyle/>
                    <a:p>
                      <a:pPr algn="ctr"/>
                      <a:r>
                        <a:rPr lang="en-US"/>
                        <a:t># of times complaint reported</a:t>
                      </a:r>
                    </a:p>
                  </a:txBody>
                  <a:tcPr/>
                </a:tc>
                <a:extLst>
                  <a:ext uri="{0D108BD9-81ED-4DB2-BD59-A6C34878D82A}">
                    <a16:rowId xmlns:a16="http://schemas.microsoft.com/office/drawing/2014/main" xmlns="" val="499379368"/>
                  </a:ext>
                </a:extLst>
              </a:tr>
              <a:tr h="615679">
                <a:tc>
                  <a:txBody>
                    <a:bodyPr/>
                    <a:lstStyle/>
                    <a:p>
                      <a:r>
                        <a:rPr lang="en-US" b="1"/>
                        <a:t>Chest/Abdominal pain or discomfort</a:t>
                      </a:r>
                    </a:p>
                  </a:txBody>
                  <a:tcPr anchor="b"/>
                </a:tc>
                <a:tc>
                  <a:txBody>
                    <a:bodyPr/>
                    <a:lstStyle/>
                    <a:p>
                      <a:pPr algn="ctr"/>
                      <a:r>
                        <a:rPr lang="en-US"/>
                        <a:t>12</a:t>
                      </a:r>
                    </a:p>
                  </a:txBody>
                  <a:tcPr anchor="b"/>
                </a:tc>
                <a:extLst>
                  <a:ext uri="{0D108BD9-81ED-4DB2-BD59-A6C34878D82A}">
                    <a16:rowId xmlns:a16="http://schemas.microsoft.com/office/drawing/2014/main" xmlns="" val="3107321099"/>
                  </a:ext>
                </a:extLst>
              </a:tr>
              <a:tr h="615679">
                <a:tc>
                  <a:txBody>
                    <a:bodyPr/>
                    <a:lstStyle/>
                    <a:p>
                      <a:r>
                        <a:rPr lang="en-US" b="1"/>
                        <a:t>Cough</a:t>
                      </a:r>
                    </a:p>
                  </a:txBody>
                  <a:tcPr anchor="b"/>
                </a:tc>
                <a:tc>
                  <a:txBody>
                    <a:bodyPr/>
                    <a:lstStyle/>
                    <a:p>
                      <a:pPr algn="ctr"/>
                      <a:r>
                        <a:rPr lang="en-US"/>
                        <a:t>8</a:t>
                      </a:r>
                    </a:p>
                  </a:txBody>
                  <a:tcPr anchor="b"/>
                </a:tc>
                <a:extLst>
                  <a:ext uri="{0D108BD9-81ED-4DB2-BD59-A6C34878D82A}">
                    <a16:rowId xmlns:a16="http://schemas.microsoft.com/office/drawing/2014/main" xmlns="" val="2012221322"/>
                  </a:ext>
                </a:extLst>
              </a:tr>
              <a:tr h="615679">
                <a:tc>
                  <a:txBody>
                    <a:bodyPr/>
                    <a:lstStyle/>
                    <a:p>
                      <a:r>
                        <a:rPr lang="en-US" b="1"/>
                        <a:t>Difficulty Breathing</a:t>
                      </a:r>
                    </a:p>
                  </a:txBody>
                  <a:tcPr anchor="b"/>
                </a:tc>
                <a:tc>
                  <a:txBody>
                    <a:bodyPr/>
                    <a:lstStyle/>
                    <a:p>
                      <a:pPr algn="ctr"/>
                      <a:r>
                        <a:rPr lang="en-US"/>
                        <a:t>6</a:t>
                      </a:r>
                    </a:p>
                  </a:txBody>
                  <a:tcPr anchor="b"/>
                </a:tc>
                <a:extLst>
                  <a:ext uri="{0D108BD9-81ED-4DB2-BD59-A6C34878D82A}">
                    <a16:rowId xmlns:a16="http://schemas.microsoft.com/office/drawing/2014/main" xmlns="" val="2782709678"/>
                  </a:ext>
                </a:extLst>
              </a:tr>
              <a:tr h="615679">
                <a:tc>
                  <a:txBody>
                    <a:bodyPr/>
                    <a:lstStyle/>
                    <a:p>
                      <a:r>
                        <a:rPr lang="en-US" b="1"/>
                        <a:t>Sore Throat</a:t>
                      </a:r>
                    </a:p>
                  </a:txBody>
                  <a:tcPr anchor="b"/>
                </a:tc>
                <a:tc>
                  <a:txBody>
                    <a:bodyPr/>
                    <a:lstStyle/>
                    <a:p>
                      <a:pPr algn="ctr"/>
                      <a:r>
                        <a:rPr lang="en-US"/>
                        <a:t>4</a:t>
                      </a:r>
                    </a:p>
                  </a:txBody>
                  <a:tcPr anchor="b"/>
                </a:tc>
                <a:extLst>
                  <a:ext uri="{0D108BD9-81ED-4DB2-BD59-A6C34878D82A}">
                    <a16:rowId xmlns:a16="http://schemas.microsoft.com/office/drawing/2014/main" xmlns="" val="828266066"/>
                  </a:ext>
                </a:extLst>
              </a:tr>
              <a:tr h="615679">
                <a:tc>
                  <a:txBody>
                    <a:bodyPr/>
                    <a:lstStyle/>
                    <a:p>
                      <a:r>
                        <a:rPr lang="en-US" b="1"/>
                        <a:t>Fever/Chills /Flu-like symptoms</a:t>
                      </a:r>
                    </a:p>
                  </a:txBody>
                  <a:tcPr anchor="b"/>
                </a:tc>
                <a:tc>
                  <a:txBody>
                    <a:bodyPr/>
                    <a:lstStyle/>
                    <a:p>
                      <a:pPr algn="ctr"/>
                      <a:r>
                        <a:rPr lang="en-US"/>
                        <a:t>7</a:t>
                      </a:r>
                    </a:p>
                  </a:txBody>
                  <a:tcPr anchor="b"/>
                </a:tc>
                <a:extLst>
                  <a:ext uri="{0D108BD9-81ED-4DB2-BD59-A6C34878D82A}">
                    <a16:rowId xmlns:a16="http://schemas.microsoft.com/office/drawing/2014/main" xmlns="" val="1860152798"/>
                  </a:ext>
                </a:extLst>
              </a:tr>
            </a:tbl>
          </a:graphicData>
        </a:graphic>
      </p:graphicFrame>
      <p:sp>
        <p:nvSpPr>
          <p:cNvPr id="3" name="Title 2" descr="Chief complaints reported by HIV positive patients found through ED-testing" title="Title"/>
          <p:cNvSpPr>
            <a:spLocks noGrp="1"/>
          </p:cNvSpPr>
          <p:nvPr>
            <p:ph type="title"/>
          </p:nvPr>
        </p:nvSpPr>
        <p:spPr/>
        <p:txBody>
          <a:bodyPr/>
          <a:lstStyle/>
          <a:p>
            <a:pPr algn="ctr"/>
            <a:r>
              <a:rPr lang="en-US" sz="4800">
                <a:solidFill>
                  <a:schemeClr val="accent1">
                    <a:lumMod val="75000"/>
                  </a:schemeClr>
                </a:solidFill>
              </a:rPr>
              <a:t>Chief Complaints Reported, </a:t>
            </a:r>
            <a:br>
              <a:rPr lang="en-US" sz="4800">
                <a:solidFill>
                  <a:schemeClr val="accent1">
                    <a:lumMod val="75000"/>
                  </a:schemeClr>
                </a:solidFill>
              </a:rPr>
            </a:br>
            <a:r>
              <a:rPr lang="en-US" sz="3600" i="1">
                <a:solidFill>
                  <a:schemeClr val="accent1">
                    <a:lumMod val="75000"/>
                  </a:schemeClr>
                </a:solidFill>
              </a:rPr>
              <a:t>3/2/2017 – 7/31/2018</a:t>
            </a:r>
            <a:endParaRPr lang="en-US" sz="4800">
              <a:solidFill>
                <a:schemeClr val="accent1">
                  <a:lumMod val="75000"/>
                </a:schemeClr>
              </a:solidFill>
            </a:endParaRPr>
          </a:p>
        </p:txBody>
      </p:sp>
    </p:spTree>
    <p:extLst>
      <p:ext uri="{BB962C8B-B14F-4D97-AF65-F5344CB8AC3E}">
        <p14:creationId xmlns:p14="http://schemas.microsoft.com/office/powerpoint/2010/main" val="1864427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5643B66-5821-4E16-ABA3-A64F4F1F09D2}"/>
              </a:ext>
            </a:extLst>
          </p:cNvPr>
          <p:cNvSpPr>
            <a:spLocks noGrp="1"/>
          </p:cNvSpPr>
          <p:nvPr>
            <p:ph idx="1"/>
          </p:nvPr>
        </p:nvSpPr>
        <p:spPr>
          <a:xfrm>
            <a:off x="609600" y="1000374"/>
            <a:ext cx="11582400" cy="4820134"/>
          </a:xfrm>
        </p:spPr>
        <p:txBody>
          <a:bodyPr>
            <a:noAutofit/>
          </a:bodyPr>
          <a:lstStyle/>
          <a:p>
            <a:pPr>
              <a:lnSpc>
                <a:spcPct val="100000"/>
              </a:lnSpc>
              <a:spcBef>
                <a:spcPts val="0"/>
              </a:spcBef>
              <a:buClr>
                <a:schemeClr val="accent4">
                  <a:lumMod val="50000"/>
                </a:schemeClr>
              </a:buClr>
              <a:buFont typeface="Arial" panose="020B0604020202020204" pitchFamily="34" charset="0"/>
              <a:buChar char="►"/>
            </a:pPr>
            <a:r>
              <a:rPr lang="en-US" sz="2333"/>
              <a:t>Average of 1-2 new HIV diagnoses/month </a:t>
            </a:r>
          </a:p>
          <a:p>
            <a:pPr>
              <a:lnSpc>
                <a:spcPct val="100000"/>
              </a:lnSpc>
              <a:spcBef>
                <a:spcPts val="0"/>
              </a:spcBef>
              <a:buClr>
                <a:schemeClr val="accent4">
                  <a:lumMod val="50000"/>
                </a:schemeClr>
              </a:buClr>
              <a:buFont typeface="Arial" panose="020B0604020202020204" pitchFamily="34" charset="0"/>
              <a:buChar char="►"/>
            </a:pPr>
            <a:r>
              <a:rPr lang="en-US" sz="2333"/>
              <a:t>Total HIV+ tests in first 16 months = 51</a:t>
            </a:r>
          </a:p>
          <a:p>
            <a:pPr lvl="2">
              <a:lnSpc>
                <a:spcPct val="100000"/>
              </a:lnSpc>
              <a:spcBef>
                <a:spcPts val="0"/>
              </a:spcBef>
              <a:buClr>
                <a:schemeClr val="accent6">
                  <a:lumMod val="75000"/>
                </a:schemeClr>
              </a:buClr>
              <a:buFont typeface="Arial" panose="020B0604020202020204" pitchFamily="34" charset="0"/>
              <a:buChar char="►"/>
            </a:pPr>
            <a:endParaRPr lang="en-US" sz="2333"/>
          </a:p>
          <a:p>
            <a:pPr lvl="1">
              <a:lnSpc>
                <a:spcPct val="100000"/>
              </a:lnSpc>
              <a:spcBef>
                <a:spcPts val="0"/>
              </a:spcBef>
              <a:buClr>
                <a:srgbClr val="09588E"/>
              </a:buClr>
              <a:buFont typeface="Arial" panose="020B0604020202020204" pitchFamily="34" charset="0"/>
              <a:buChar char="►"/>
            </a:pPr>
            <a:r>
              <a:rPr lang="en-US" sz="2700"/>
              <a:t>Newly diagnosed = 21</a:t>
            </a:r>
          </a:p>
          <a:p>
            <a:pPr lvl="3">
              <a:lnSpc>
                <a:spcPct val="100000"/>
              </a:lnSpc>
              <a:spcBef>
                <a:spcPts val="0"/>
              </a:spcBef>
              <a:buClr>
                <a:schemeClr val="accent4">
                  <a:lumMod val="50000"/>
                </a:schemeClr>
              </a:buClr>
              <a:buFont typeface="Wingdings" panose="05000000000000000000" pitchFamily="2" charset="2"/>
              <a:buChar char="§"/>
            </a:pPr>
            <a:r>
              <a:rPr lang="en-US" sz="2300"/>
              <a:t>Linked to care = 20 or 95%</a:t>
            </a:r>
          </a:p>
          <a:p>
            <a:pPr marL="1371600" lvl="3" indent="0">
              <a:lnSpc>
                <a:spcPct val="100000"/>
              </a:lnSpc>
              <a:spcBef>
                <a:spcPts val="0"/>
              </a:spcBef>
              <a:buClr>
                <a:schemeClr val="accent4">
                  <a:lumMod val="50000"/>
                </a:schemeClr>
              </a:buClr>
              <a:buNone/>
            </a:pPr>
            <a:endParaRPr lang="en-US" sz="2300"/>
          </a:p>
          <a:p>
            <a:pPr lvl="1">
              <a:lnSpc>
                <a:spcPct val="100000"/>
              </a:lnSpc>
              <a:spcBef>
                <a:spcPts val="0"/>
              </a:spcBef>
              <a:buClr>
                <a:srgbClr val="09588E"/>
              </a:buClr>
              <a:buFont typeface="Arial" panose="020B0604020202020204" pitchFamily="34" charset="0"/>
              <a:buChar char="►"/>
            </a:pPr>
            <a:r>
              <a:rPr lang="en-US" sz="2700"/>
              <a:t>Previously diagnosed = 30</a:t>
            </a:r>
          </a:p>
          <a:p>
            <a:pPr lvl="3">
              <a:lnSpc>
                <a:spcPct val="100000"/>
              </a:lnSpc>
              <a:spcBef>
                <a:spcPts val="0"/>
              </a:spcBef>
              <a:buClr>
                <a:schemeClr val="accent4">
                  <a:lumMod val="50000"/>
                </a:schemeClr>
              </a:buClr>
              <a:buFont typeface="Wingdings" panose="05000000000000000000" pitchFamily="2" charset="2"/>
              <a:buChar char="§"/>
            </a:pPr>
            <a:r>
              <a:rPr lang="en-US" sz="2300"/>
              <a:t>Already in care = 23</a:t>
            </a:r>
          </a:p>
          <a:p>
            <a:pPr lvl="3">
              <a:lnSpc>
                <a:spcPct val="100000"/>
              </a:lnSpc>
              <a:spcBef>
                <a:spcPts val="0"/>
              </a:spcBef>
              <a:buClr>
                <a:schemeClr val="accent4">
                  <a:lumMod val="50000"/>
                </a:schemeClr>
              </a:buClr>
              <a:buFont typeface="Wingdings" panose="05000000000000000000" pitchFamily="2" charset="2"/>
              <a:buChar char="§"/>
            </a:pPr>
            <a:r>
              <a:rPr lang="en-US" sz="2300"/>
              <a:t>Were out-of-care = 7</a:t>
            </a:r>
          </a:p>
          <a:p>
            <a:pPr lvl="4">
              <a:lnSpc>
                <a:spcPct val="100000"/>
              </a:lnSpc>
              <a:spcBef>
                <a:spcPts val="0"/>
              </a:spcBef>
              <a:buClr>
                <a:schemeClr val="accent1">
                  <a:lumMod val="75000"/>
                </a:schemeClr>
              </a:buClr>
              <a:buFont typeface="Wingdings" panose="05000000000000000000" pitchFamily="2" charset="2"/>
              <a:buChar char="§"/>
            </a:pPr>
            <a:r>
              <a:rPr lang="en-US" sz="2300"/>
              <a:t>Total linked = 3 or 43% </a:t>
            </a:r>
          </a:p>
          <a:p>
            <a:pPr lvl="4">
              <a:lnSpc>
                <a:spcPct val="100000"/>
              </a:lnSpc>
              <a:spcBef>
                <a:spcPts val="0"/>
              </a:spcBef>
              <a:buClr>
                <a:schemeClr val="accent1">
                  <a:lumMod val="75000"/>
                </a:schemeClr>
              </a:buClr>
              <a:buFont typeface="Wingdings" panose="05000000000000000000" pitchFamily="2" charset="2"/>
              <a:buChar char="§"/>
            </a:pPr>
            <a:r>
              <a:rPr lang="en-US" sz="2300"/>
              <a:t>Reasons patients not linked: </a:t>
            </a:r>
          </a:p>
          <a:p>
            <a:pPr lvl="5">
              <a:lnSpc>
                <a:spcPct val="100000"/>
              </a:lnSpc>
              <a:spcBef>
                <a:spcPts val="0"/>
              </a:spcBef>
              <a:buClr>
                <a:schemeClr val="accent6">
                  <a:lumMod val="75000"/>
                </a:schemeClr>
              </a:buClr>
              <a:buFont typeface="Wingdings" panose="05000000000000000000" pitchFamily="2" charset="2"/>
              <a:buChar char="§"/>
            </a:pPr>
            <a:r>
              <a:rPr lang="en-US" sz="2300"/>
              <a:t>2 refused to be linked or consistently deem “linked” to care </a:t>
            </a:r>
          </a:p>
          <a:p>
            <a:pPr lvl="5">
              <a:lnSpc>
                <a:spcPct val="100000"/>
              </a:lnSpc>
              <a:spcBef>
                <a:spcPts val="0"/>
              </a:spcBef>
              <a:buClr>
                <a:schemeClr val="accent6">
                  <a:lumMod val="75000"/>
                </a:schemeClr>
              </a:buClr>
              <a:buFont typeface="Wingdings" panose="05000000000000000000" pitchFamily="2" charset="2"/>
              <a:buChar char="§"/>
            </a:pPr>
            <a:r>
              <a:rPr lang="en-US" sz="2300"/>
              <a:t>1 incarcerated and 1 in progress to attend appointment after no-showing</a:t>
            </a:r>
          </a:p>
        </p:txBody>
      </p:sp>
      <p:sp>
        <p:nvSpPr>
          <p:cNvPr id="6" name="Title 5">
            <a:extLst>
              <a:ext uri="{FF2B5EF4-FFF2-40B4-BE49-F238E27FC236}">
                <a16:creationId xmlns:a16="http://schemas.microsoft.com/office/drawing/2014/main" xmlns="" id="{EE8DB634-44BE-47B0-B782-77B212CF48F8}"/>
              </a:ext>
            </a:extLst>
          </p:cNvPr>
          <p:cNvSpPr>
            <a:spLocks noGrp="1"/>
          </p:cNvSpPr>
          <p:nvPr>
            <p:ph type="title"/>
          </p:nvPr>
        </p:nvSpPr>
        <p:spPr/>
        <p:txBody>
          <a:bodyPr/>
          <a:lstStyle/>
          <a:p>
            <a:r>
              <a:rPr lang="en-US">
                <a:solidFill>
                  <a:srgbClr val="095895"/>
                </a:solidFill>
              </a:rPr>
              <a:t>Impact on Linkage to Care</a:t>
            </a:r>
          </a:p>
        </p:txBody>
      </p:sp>
    </p:spTree>
    <p:extLst>
      <p:ext uri="{BB962C8B-B14F-4D97-AF65-F5344CB8AC3E}">
        <p14:creationId xmlns:p14="http://schemas.microsoft.com/office/powerpoint/2010/main" val="190014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686D78D-8B64-4E5E-879C-72E3306297B2}"/>
              </a:ext>
            </a:extLst>
          </p:cNvPr>
          <p:cNvSpPr>
            <a:spLocks noGrp="1"/>
          </p:cNvSpPr>
          <p:nvPr>
            <p:ph idx="1"/>
          </p:nvPr>
        </p:nvSpPr>
        <p:spPr/>
        <p:txBody>
          <a:bodyPr/>
          <a:lstStyle/>
          <a:p>
            <a:pPr>
              <a:buClr>
                <a:schemeClr val="accent4">
                  <a:lumMod val="50000"/>
                </a:schemeClr>
              </a:buClr>
              <a:buFont typeface="Arial" panose="020B0604020202020204" pitchFamily="34" charset="0"/>
              <a:buChar char="►"/>
            </a:pPr>
            <a:r>
              <a:rPr lang="en-US"/>
              <a:t>Making HIV matter to everyone </a:t>
            </a:r>
          </a:p>
          <a:p>
            <a:pPr lvl="1">
              <a:buClr>
                <a:schemeClr val="accent1">
                  <a:lumMod val="75000"/>
                </a:schemeClr>
              </a:buClr>
              <a:buFont typeface="Arial" panose="020B0604020202020204" pitchFamily="34" charset="0"/>
              <a:buChar char="►"/>
            </a:pPr>
            <a:r>
              <a:rPr lang="en-US"/>
              <a:t>Identify a champion team </a:t>
            </a:r>
          </a:p>
          <a:p>
            <a:pPr lvl="1">
              <a:buClr>
                <a:schemeClr val="accent1">
                  <a:lumMod val="75000"/>
                </a:schemeClr>
              </a:buClr>
              <a:buFont typeface="Arial" panose="020B0604020202020204" pitchFamily="34" charset="0"/>
              <a:buChar char="►"/>
            </a:pPr>
            <a:r>
              <a:rPr lang="en-US"/>
              <a:t>“Train the Trainer” (Champion)</a:t>
            </a:r>
          </a:p>
          <a:p>
            <a:pPr lvl="1">
              <a:buClr>
                <a:schemeClr val="accent1">
                  <a:lumMod val="75000"/>
                </a:schemeClr>
              </a:buClr>
              <a:buFont typeface="Arial" panose="020B0604020202020204" pitchFamily="34" charset="0"/>
              <a:buChar char="►"/>
            </a:pPr>
            <a:r>
              <a:rPr lang="en-US"/>
              <a:t>Add HIV on grand rounds/medical staff meetings </a:t>
            </a:r>
          </a:p>
          <a:p>
            <a:pPr lvl="1">
              <a:buClr>
                <a:schemeClr val="accent1">
                  <a:lumMod val="75000"/>
                </a:schemeClr>
              </a:buClr>
              <a:buFont typeface="Arial" panose="020B0604020202020204" pitchFamily="34" charset="0"/>
              <a:buChar char="►"/>
            </a:pPr>
            <a:r>
              <a:rPr lang="en-US"/>
              <a:t>Anticipate debate</a:t>
            </a:r>
          </a:p>
          <a:p>
            <a:pPr lvl="1">
              <a:buClr>
                <a:schemeClr val="accent1">
                  <a:lumMod val="75000"/>
                </a:schemeClr>
              </a:buClr>
              <a:buFont typeface="Arial" panose="020B0604020202020204" pitchFamily="34" charset="0"/>
              <a:buChar char="►"/>
            </a:pPr>
            <a:endParaRPr lang="en-US"/>
          </a:p>
        </p:txBody>
      </p:sp>
      <p:sp>
        <p:nvSpPr>
          <p:cNvPr id="6" name="Title 5">
            <a:extLst>
              <a:ext uri="{FF2B5EF4-FFF2-40B4-BE49-F238E27FC236}">
                <a16:creationId xmlns:a16="http://schemas.microsoft.com/office/drawing/2014/main" xmlns="" id="{ED6B6D2B-25AC-4F7F-A4EC-462DB592DA8B}"/>
              </a:ext>
            </a:extLst>
          </p:cNvPr>
          <p:cNvSpPr>
            <a:spLocks noGrp="1"/>
          </p:cNvSpPr>
          <p:nvPr>
            <p:ph type="title"/>
          </p:nvPr>
        </p:nvSpPr>
        <p:spPr/>
        <p:txBody>
          <a:bodyPr/>
          <a:lstStyle/>
          <a:p>
            <a:r>
              <a:rPr lang="en-US">
                <a:solidFill>
                  <a:srgbClr val="095895"/>
                </a:solidFill>
              </a:rPr>
              <a:t>Implementation Challenges</a:t>
            </a:r>
          </a:p>
        </p:txBody>
      </p:sp>
    </p:spTree>
    <p:extLst>
      <p:ext uri="{BB962C8B-B14F-4D97-AF65-F5344CB8AC3E}">
        <p14:creationId xmlns:p14="http://schemas.microsoft.com/office/powerpoint/2010/main" val="3196573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F6C9107-A70A-4104-9F9C-C46119C39777}"/>
              </a:ext>
            </a:extLst>
          </p:cNvPr>
          <p:cNvSpPr>
            <a:spLocks noGrp="1"/>
          </p:cNvSpPr>
          <p:nvPr>
            <p:ph idx="1"/>
          </p:nvPr>
        </p:nvSpPr>
        <p:spPr/>
        <p:txBody>
          <a:bodyPr/>
          <a:lstStyle/>
          <a:p>
            <a:pPr>
              <a:buClr>
                <a:schemeClr val="accent4">
                  <a:lumMod val="50000"/>
                </a:schemeClr>
              </a:buClr>
              <a:buFont typeface="Arial" panose="020B0604020202020204" pitchFamily="34" charset="0"/>
              <a:buChar char="►"/>
            </a:pPr>
            <a:endParaRPr lang="en-US"/>
          </a:p>
          <a:p>
            <a:pPr>
              <a:buClr>
                <a:schemeClr val="accent4">
                  <a:lumMod val="50000"/>
                </a:schemeClr>
              </a:buClr>
              <a:buFont typeface="Arial" panose="020B0604020202020204" pitchFamily="34" charset="0"/>
              <a:buChar char="►"/>
            </a:pPr>
            <a:r>
              <a:rPr lang="en-US"/>
              <a:t>Routine HIV testing is feasible using 2006 CDC guidelines</a:t>
            </a:r>
          </a:p>
          <a:p>
            <a:pPr>
              <a:buClr>
                <a:schemeClr val="accent4">
                  <a:lumMod val="50000"/>
                </a:schemeClr>
              </a:buClr>
              <a:buFont typeface="Arial" panose="020B0604020202020204" pitchFamily="34" charset="0"/>
              <a:buChar char="►"/>
            </a:pPr>
            <a:r>
              <a:rPr lang="en-US"/>
              <a:t>EMR algorithm improves testing uptake and prevents disruption of workflow</a:t>
            </a:r>
          </a:p>
          <a:p>
            <a:pPr>
              <a:buClr>
                <a:schemeClr val="accent4">
                  <a:lumMod val="50000"/>
                </a:schemeClr>
              </a:buClr>
              <a:buFont typeface="Arial" panose="020B0604020202020204" pitchFamily="34" charset="0"/>
              <a:buChar char="►"/>
            </a:pPr>
            <a:r>
              <a:rPr lang="en-US"/>
              <a:t>Linkage to care is an essential component of a testing program</a:t>
            </a:r>
          </a:p>
          <a:p>
            <a:pPr>
              <a:buClr>
                <a:schemeClr val="accent4">
                  <a:lumMod val="50000"/>
                </a:schemeClr>
              </a:buClr>
              <a:buFont typeface="Arial" panose="020B0604020202020204" pitchFamily="34" charset="0"/>
              <a:buChar char="►"/>
            </a:pPr>
            <a:r>
              <a:rPr lang="en-US"/>
              <a:t>Staff buy in is important for programmatic success</a:t>
            </a:r>
          </a:p>
          <a:p>
            <a:pPr>
              <a:buClr>
                <a:schemeClr val="accent4">
                  <a:lumMod val="50000"/>
                </a:schemeClr>
              </a:buClr>
              <a:buFont typeface="Arial" panose="020B0604020202020204" pitchFamily="34" charset="0"/>
              <a:buChar char="►"/>
            </a:pPr>
            <a:r>
              <a:rPr lang="en-US"/>
              <a:t>Sustainability of testing is currently under investigation</a:t>
            </a:r>
          </a:p>
        </p:txBody>
      </p:sp>
      <p:sp>
        <p:nvSpPr>
          <p:cNvPr id="6" name="Title 5">
            <a:extLst>
              <a:ext uri="{FF2B5EF4-FFF2-40B4-BE49-F238E27FC236}">
                <a16:creationId xmlns:a16="http://schemas.microsoft.com/office/drawing/2014/main" xmlns="" id="{7F04DDFC-7C5A-4F83-A12F-BDC5340D92BC}"/>
              </a:ext>
            </a:extLst>
          </p:cNvPr>
          <p:cNvSpPr>
            <a:spLocks noGrp="1"/>
          </p:cNvSpPr>
          <p:nvPr>
            <p:ph type="title"/>
          </p:nvPr>
        </p:nvSpPr>
        <p:spPr/>
        <p:txBody>
          <a:bodyPr/>
          <a:lstStyle/>
          <a:p>
            <a:r>
              <a:rPr lang="en-US">
                <a:solidFill>
                  <a:srgbClr val="095895"/>
                </a:solidFill>
              </a:rPr>
              <a:t>Conclusions</a:t>
            </a:r>
          </a:p>
        </p:txBody>
      </p:sp>
    </p:spTree>
    <p:extLst>
      <p:ext uri="{BB962C8B-B14F-4D97-AF65-F5344CB8AC3E}">
        <p14:creationId xmlns:p14="http://schemas.microsoft.com/office/powerpoint/2010/main" val="2418393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C00E111-67FC-4853-A97A-4F272A24DC73}"/>
              </a:ext>
            </a:extLst>
          </p:cNvPr>
          <p:cNvSpPr>
            <a:spLocks noGrp="1"/>
          </p:cNvSpPr>
          <p:nvPr>
            <p:ph idx="1"/>
          </p:nvPr>
        </p:nvSpPr>
        <p:spPr>
          <a:xfrm>
            <a:off x="609600" y="1295401"/>
            <a:ext cx="10972800" cy="5060951"/>
          </a:xfrm>
        </p:spPr>
        <p:txBody>
          <a:bodyPr>
            <a:normAutofit/>
          </a:bodyPr>
          <a:lstStyle/>
          <a:p>
            <a:pPr>
              <a:buClr>
                <a:schemeClr val="accent4">
                  <a:lumMod val="50000"/>
                </a:schemeClr>
              </a:buClr>
              <a:buFont typeface="Arial" panose="020B0604020202020204" pitchFamily="34" charset="0"/>
              <a:buChar char="►"/>
            </a:pPr>
            <a:r>
              <a:rPr lang="en-US"/>
              <a:t>Continue to provide routine HIV testing with necessary changes </a:t>
            </a:r>
          </a:p>
          <a:p>
            <a:pPr lvl="1">
              <a:buClr>
                <a:schemeClr val="accent1">
                  <a:lumMod val="75000"/>
                </a:schemeClr>
              </a:buClr>
              <a:buFont typeface="Arial" panose="020B0604020202020204" pitchFamily="34" charset="0"/>
              <a:buChar char="►"/>
            </a:pPr>
            <a:r>
              <a:rPr lang="en-US"/>
              <a:t>E.g., our program expanding testing to people as young as 16 years and as mature as 74 years </a:t>
            </a:r>
          </a:p>
          <a:p>
            <a:pPr lvl="1"/>
            <a:endParaRPr lang="en-US"/>
          </a:p>
          <a:p>
            <a:pPr>
              <a:buClr>
                <a:schemeClr val="accent4">
                  <a:lumMod val="50000"/>
                </a:schemeClr>
              </a:buClr>
              <a:buFont typeface="Arial" panose="020B0604020202020204" pitchFamily="34" charset="0"/>
              <a:buChar char="►"/>
            </a:pPr>
            <a:r>
              <a:rPr lang="en-US"/>
              <a:t>Continue to monitor testing throughout program </a:t>
            </a:r>
          </a:p>
          <a:p>
            <a:pPr>
              <a:buClr>
                <a:schemeClr val="accent4">
                  <a:lumMod val="50000"/>
                </a:schemeClr>
              </a:buClr>
            </a:pPr>
            <a:endParaRPr lang="en-US"/>
          </a:p>
          <a:p>
            <a:pPr>
              <a:buClr>
                <a:schemeClr val="accent4">
                  <a:lumMod val="50000"/>
                </a:schemeClr>
              </a:buClr>
              <a:buFont typeface="Arial" panose="020B0604020202020204" pitchFamily="34" charset="0"/>
              <a:buChar char="►"/>
            </a:pPr>
            <a:r>
              <a:rPr lang="en-US"/>
              <a:t>Determining the cost-effectiveness of our program is pending</a:t>
            </a:r>
          </a:p>
          <a:p>
            <a:pPr>
              <a:buClr>
                <a:schemeClr val="accent4">
                  <a:lumMod val="50000"/>
                </a:schemeClr>
              </a:buClr>
            </a:pPr>
            <a:endParaRPr lang="en-US"/>
          </a:p>
          <a:p>
            <a:pPr>
              <a:buClr>
                <a:schemeClr val="accent4">
                  <a:lumMod val="50000"/>
                </a:schemeClr>
              </a:buClr>
              <a:buFont typeface="Arial" panose="020B0604020202020204" pitchFamily="34" charset="0"/>
              <a:buChar char="►"/>
            </a:pPr>
            <a:r>
              <a:rPr lang="en-US"/>
              <a:t>Add HCV testing with similar testing algorithm as HIV</a:t>
            </a:r>
          </a:p>
        </p:txBody>
      </p:sp>
      <p:sp>
        <p:nvSpPr>
          <p:cNvPr id="6" name="Title 5">
            <a:extLst>
              <a:ext uri="{FF2B5EF4-FFF2-40B4-BE49-F238E27FC236}">
                <a16:creationId xmlns:a16="http://schemas.microsoft.com/office/drawing/2014/main" xmlns="" id="{72DC8B87-E0D6-4D82-B3D5-00E0836FE621}"/>
              </a:ext>
            </a:extLst>
          </p:cNvPr>
          <p:cNvSpPr>
            <a:spLocks noGrp="1"/>
          </p:cNvSpPr>
          <p:nvPr>
            <p:ph type="title"/>
          </p:nvPr>
        </p:nvSpPr>
        <p:spPr/>
        <p:txBody>
          <a:bodyPr/>
          <a:lstStyle/>
          <a:p>
            <a:r>
              <a:rPr lang="en-US">
                <a:solidFill>
                  <a:srgbClr val="095895"/>
                </a:solidFill>
              </a:rPr>
              <a:t>Next Steps…	</a:t>
            </a:r>
          </a:p>
        </p:txBody>
      </p:sp>
    </p:spTree>
    <p:extLst>
      <p:ext uri="{BB962C8B-B14F-4D97-AF65-F5344CB8AC3E}">
        <p14:creationId xmlns:p14="http://schemas.microsoft.com/office/powerpoint/2010/main" val="340662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EFAA53EA-1093-4986-A5EB-F816ED2B329B}"/>
              </a:ext>
            </a:extLst>
          </p:cNvPr>
          <p:cNvSpPr>
            <a:spLocks noGrp="1"/>
          </p:cNvSpPr>
          <p:nvPr>
            <p:ph sz="quarter" idx="13"/>
          </p:nvPr>
        </p:nvSpPr>
        <p:spPr>
          <a:xfrm>
            <a:off x="1235676" y="1295400"/>
            <a:ext cx="3556000" cy="4876800"/>
          </a:xfrm>
        </p:spPr>
        <p:txBody>
          <a:bodyPr>
            <a:normAutofit/>
          </a:bodyPr>
          <a:lstStyle/>
          <a:p>
            <a:pPr marL="380990" indent="-380990">
              <a:buFont typeface="Arial" panose="020B0604020202020204" pitchFamily="34" charset="0"/>
              <a:buChar char="•"/>
            </a:pPr>
            <a:r>
              <a:rPr lang="en-US" sz="2400"/>
              <a:t>Dr. Timothy Reeder – </a:t>
            </a:r>
            <a:r>
              <a:rPr lang="en-US" sz="2400" i="1"/>
              <a:t>ED Director</a:t>
            </a:r>
          </a:p>
          <a:p>
            <a:pPr marL="380990" indent="-380990">
              <a:buFont typeface="Arial" panose="020B0604020202020204" pitchFamily="34" charset="0"/>
              <a:buChar char="•"/>
            </a:pPr>
            <a:r>
              <a:rPr lang="en-US" sz="2400"/>
              <a:t>Dr. Nada Fadul – </a:t>
            </a:r>
            <a:r>
              <a:rPr lang="en-US" sz="2400" i="1"/>
              <a:t>PI/Ryan White Program Director</a:t>
            </a:r>
          </a:p>
          <a:p>
            <a:pPr marL="380990" indent="-380990">
              <a:buFont typeface="Arial" panose="020B0604020202020204" pitchFamily="34" charset="0"/>
              <a:buChar char="•"/>
            </a:pPr>
            <a:r>
              <a:rPr lang="en-US" sz="2400"/>
              <a:t>Dr. Diane Campbell </a:t>
            </a:r>
            <a:r>
              <a:rPr lang="en-US" sz="2400" i="1"/>
              <a:t>– Ryan White Program Administrator </a:t>
            </a:r>
          </a:p>
          <a:p>
            <a:pPr marL="380990" indent="-380990">
              <a:buFont typeface="Arial" panose="020B0604020202020204" pitchFamily="34" charset="0"/>
              <a:buChar char="•"/>
            </a:pPr>
            <a:r>
              <a:rPr lang="en-US" sz="2400"/>
              <a:t>Kirby Elmore – </a:t>
            </a:r>
            <a:r>
              <a:rPr lang="en-US" sz="2400" i="1"/>
              <a:t>Linkage Coordinator </a:t>
            </a:r>
          </a:p>
          <a:p>
            <a:pPr marL="380990" indent="-380990">
              <a:buFont typeface="Arial" panose="020B0604020202020204" pitchFamily="34" charset="0"/>
              <a:buChar char="•"/>
            </a:pPr>
            <a:r>
              <a:rPr lang="en-US" sz="2400"/>
              <a:t>Todd Stroud – </a:t>
            </a:r>
            <a:r>
              <a:rPr lang="en-US" sz="2400" i="1"/>
              <a:t>IT Lead </a:t>
            </a:r>
          </a:p>
        </p:txBody>
      </p:sp>
      <p:sp>
        <p:nvSpPr>
          <p:cNvPr id="8" name="Content Placeholder 7">
            <a:extLst>
              <a:ext uri="{FF2B5EF4-FFF2-40B4-BE49-F238E27FC236}">
                <a16:creationId xmlns:a16="http://schemas.microsoft.com/office/drawing/2014/main" xmlns="" id="{72073E8F-845C-47A1-A87E-0DEA941D07B6}"/>
              </a:ext>
            </a:extLst>
          </p:cNvPr>
          <p:cNvSpPr>
            <a:spLocks noGrp="1"/>
          </p:cNvSpPr>
          <p:nvPr>
            <p:ph sz="quarter" idx="14"/>
          </p:nvPr>
        </p:nvSpPr>
        <p:spPr>
          <a:xfrm>
            <a:off x="7118865" y="1295400"/>
            <a:ext cx="3556000" cy="4876800"/>
          </a:xfrm>
        </p:spPr>
        <p:txBody>
          <a:bodyPr>
            <a:normAutofit/>
          </a:bodyPr>
          <a:lstStyle/>
          <a:p>
            <a:pPr marL="380990" indent="-380990">
              <a:buFont typeface="Arial" panose="020B0604020202020204" pitchFamily="34" charset="0"/>
              <a:buChar char="•"/>
            </a:pPr>
            <a:r>
              <a:rPr lang="en-US" sz="2400"/>
              <a:t>Richard </a:t>
            </a:r>
            <a:r>
              <a:rPr lang="en-US" sz="2400" err="1"/>
              <a:t>Baltaro</a:t>
            </a:r>
            <a:r>
              <a:rPr lang="en-US" sz="2400"/>
              <a:t> – </a:t>
            </a:r>
            <a:r>
              <a:rPr lang="en-US" sz="2400" i="1"/>
              <a:t>Pathology Lab Director</a:t>
            </a:r>
          </a:p>
          <a:p>
            <a:pPr marL="380990" indent="-380990">
              <a:buFont typeface="Arial" panose="020B0604020202020204" pitchFamily="34" charset="0"/>
              <a:buChar char="•"/>
            </a:pPr>
            <a:r>
              <a:rPr lang="en-US" sz="2400"/>
              <a:t>Chris Miller </a:t>
            </a:r>
            <a:r>
              <a:rPr lang="en-US" sz="2400" i="1"/>
              <a:t>– Pathology Lab Manager</a:t>
            </a:r>
          </a:p>
          <a:p>
            <a:pPr marL="380990" indent="-380990">
              <a:buFont typeface="Arial" panose="020B0604020202020204" pitchFamily="34" charset="0"/>
              <a:buChar char="•"/>
            </a:pPr>
            <a:r>
              <a:rPr lang="en-US" sz="2400"/>
              <a:t>Barry White – </a:t>
            </a:r>
            <a:r>
              <a:rPr lang="en-US" sz="2400" i="1"/>
              <a:t>Data Manager</a:t>
            </a:r>
          </a:p>
          <a:p>
            <a:pPr marL="380990" indent="-380990">
              <a:buFont typeface="Arial" panose="020B0604020202020204" pitchFamily="34" charset="0"/>
              <a:buChar char="•"/>
            </a:pPr>
            <a:r>
              <a:rPr lang="en-US" sz="2400"/>
              <a:t>Ari Mwachofi- </a:t>
            </a:r>
            <a:r>
              <a:rPr lang="en-US" sz="2400" i="1"/>
              <a:t>Department of Public Health</a:t>
            </a:r>
          </a:p>
          <a:p>
            <a:pPr marL="380990" indent="-380990">
              <a:buFont typeface="Arial" panose="020B0604020202020204" pitchFamily="34" charset="0"/>
              <a:buChar char="•"/>
            </a:pPr>
            <a:r>
              <a:rPr lang="en-US" sz="2400" i="1"/>
              <a:t>ED and Ryan White Staff</a:t>
            </a:r>
          </a:p>
          <a:p>
            <a:endParaRPr lang="en-US" sz="2400" i="1"/>
          </a:p>
        </p:txBody>
      </p:sp>
      <p:sp>
        <p:nvSpPr>
          <p:cNvPr id="6" name="Title 5">
            <a:extLst>
              <a:ext uri="{FF2B5EF4-FFF2-40B4-BE49-F238E27FC236}">
                <a16:creationId xmlns:a16="http://schemas.microsoft.com/office/drawing/2014/main" xmlns="" id="{C6A1A4D7-202F-4577-9130-3E63B8184099}"/>
              </a:ext>
            </a:extLst>
          </p:cNvPr>
          <p:cNvSpPr>
            <a:spLocks noGrp="1"/>
          </p:cNvSpPr>
          <p:nvPr>
            <p:ph type="title"/>
          </p:nvPr>
        </p:nvSpPr>
        <p:spPr/>
        <p:txBody>
          <a:bodyPr vert="horz" lIns="121920" tIns="60960" rIns="121920" bIns="60960" rtlCol="0" anchor="ctr">
            <a:normAutofit fontScale="90000"/>
          </a:bodyPr>
          <a:lstStyle/>
          <a:p>
            <a:pPr>
              <a:lnSpc>
                <a:spcPct val="90000"/>
              </a:lnSpc>
            </a:pPr>
            <a:r>
              <a:rPr lang="en-US" sz="5467">
                <a:solidFill>
                  <a:srgbClr val="095895"/>
                </a:solidFill>
                <a:latin typeface="Calibri (body)"/>
              </a:rPr>
              <a:t>Champions for Success</a:t>
            </a:r>
          </a:p>
        </p:txBody>
      </p:sp>
    </p:spTree>
    <p:extLst>
      <p:ext uri="{BB962C8B-B14F-4D97-AF65-F5344CB8AC3E}">
        <p14:creationId xmlns:p14="http://schemas.microsoft.com/office/powerpoint/2010/main" val="2713924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4"/>
          </p:nvPr>
        </p:nvSpPr>
        <p:spPr>
          <a:xfrm>
            <a:off x="609600" y="1295400"/>
            <a:ext cx="10972800" cy="4876800"/>
          </a:xfrm>
        </p:spPr>
        <p:txBody>
          <a:bodyPr>
            <a:normAutofit/>
          </a:bodyPr>
          <a:lstStyle/>
          <a:p>
            <a:r>
              <a:rPr lang="en-US" sz="2133"/>
              <a:t>1. </a:t>
            </a:r>
            <a:r>
              <a:rPr lang="en-US" sz="2133" err="1"/>
              <a:t>Reif</a:t>
            </a:r>
            <a:r>
              <a:rPr lang="en-US" sz="2133"/>
              <a:t> S, et al. State of HIV in the US Deep South. </a:t>
            </a:r>
            <a:r>
              <a:rPr lang="en-US" sz="2133" i="1"/>
              <a:t>J Community Health</a:t>
            </a:r>
            <a:r>
              <a:rPr lang="en-US" sz="2133"/>
              <a:t>;2006. </a:t>
            </a:r>
          </a:p>
          <a:p>
            <a:r>
              <a:rPr lang="en-US" sz="2133"/>
              <a:t>2. Branson BM, et al. Revised recommendations for HIV testing of adults, adolescents, and pregnant women in health-care settings. </a:t>
            </a:r>
            <a:r>
              <a:rPr lang="en-US" sz="2133" i="1"/>
              <a:t>MMWR</a:t>
            </a:r>
            <a:r>
              <a:rPr lang="en-US" sz="2133"/>
              <a:t>;2006.</a:t>
            </a:r>
          </a:p>
          <a:p>
            <a:endParaRPr lang="en-US" sz="2133"/>
          </a:p>
        </p:txBody>
      </p:sp>
      <p:sp>
        <p:nvSpPr>
          <p:cNvPr id="18" name="Title 17"/>
          <p:cNvSpPr>
            <a:spLocks noGrp="1"/>
          </p:cNvSpPr>
          <p:nvPr>
            <p:ph type="title"/>
          </p:nvPr>
        </p:nvSpPr>
        <p:spPr>
          <a:xfrm>
            <a:off x="609600" y="381001"/>
            <a:ext cx="10972800" cy="787401"/>
          </a:xfrm>
        </p:spPr>
        <p:txBody>
          <a:bodyPr>
            <a:normAutofit fontScale="90000"/>
          </a:bodyPr>
          <a:lstStyle/>
          <a:p>
            <a:r>
              <a:rPr lang="en-US"/>
              <a:t>Resources</a:t>
            </a:r>
          </a:p>
        </p:txBody>
      </p:sp>
    </p:spTree>
    <p:extLst>
      <p:ext uri="{BB962C8B-B14F-4D97-AF65-F5344CB8AC3E}">
        <p14:creationId xmlns:p14="http://schemas.microsoft.com/office/powerpoint/2010/main" val="2545497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886" y="2035207"/>
            <a:ext cx="9060024" cy="1687608"/>
          </a:xfrm>
        </p:spPr>
        <p:txBody>
          <a:bodyPr/>
          <a:lstStyle/>
          <a:p>
            <a:r>
              <a:rPr lang="en-US" sz="4400"/>
              <a:t>Optimizing HIV Care Coordination through the Integration of ED Visits in the Care Team Dashboard </a:t>
            </a:r>
          </a:p>
        </p:txBody>
      </p:sp>
      <p:sp>
        <p:nvSpPr>
          <p:cNvPr id="3" name="Content Placeholder 2"/>
          <p:cNvSpPr>
            <a:spLocks noGrp="1"/>
          </p:cNvSpPr>
          <p:nvPr>
            <p:ph idx="1"/>
          </p:nvPr>
        </p:nvSpPr>
        <p:spPr/>
        <p:txBody>
          <a:bodyPr/>
          <a:lstStyle/>
          <a:p>
            <a:r>
              <a:rPr lang="en-US"/>
              <a:t>Susan Olender, MD</a:t>
            </a:r>
            <a:r>
              <a:rPr lang="en-US" baseline="30000"/>
              <a:t>1</a:t>
            </a:r>
            <a:r>
              <a:rPr lang="en-US"/>
              <a:t>, Mila C. González</a:t>
            </a:r>
            <a:r>
              <a:rPr lang="en-US" baseline="30000"/>
              <a:t>1</a:t>
            </a:r>
            <a:r>
              <a:rPr lang="en-US"/>
              <a:t>, MPH, Jesse Thomas</a:t>
            </a:r>
            <a:r>
              <a:rPr lang="en-US" baseline="30000"/>
              <a:t>2</a:t>
            </a:r>
          </a:p>
        </p:txBody>
      </p:sp>
      <p:sp>
        <p:nvSpPr>
          <p:cNvPr id="4" name="Content Placeholder 3"/>
          <p:cNvSpPr>
            <a:spLocks noGrp="1"/>
          </p:cNvSpPr>
          <p:nvPr>
            <p:ph idx="10"/>
          </p:nvPr>
        </p:nvSpPr>
        <p:spPr>
          <a:xfrm>
            <a:off x="2677886" y="4208104"/>
            <a:ext cx="9355618" cy="886405"/>
          </a:xfrm>
        </p:spPr>
        <p:txBody>
          <a:bodyPr/>
          <a:lstStyle/>
          <a:p>
            <a:r>
              <a:rPr lang="en-US" baseline="30000"/>
              <a:t>1</a:t>
            </a:r>
            <a:r>
              <a:rPr lang="en-US"/>
              <a:t>NewYork-Presbyterian Hospital; </a:t>
            </a:r>
            <a:r>
              <a:rPr lang="en-US" baseline="30000"/>
              <a:t>2</a:t>
            </a:r>
            <a:r>
              <a:rPr lang="en-US"/>
              <a:t>RDE Systems</a:t>
            </a:r>
          </a:p>
        </p:txBody>
      </p:sp>
    </p:spTree>
    <p:extLst>
      <p:ext uri="{BB962C8B-B14F-4D97-AF65-F5344CB8AC3E}">
        <p14:creationId xmlns:p14="http://schemas.microsoft.com/office/powerpoint/2010/main" val="941769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EFAB4C3-EF5F-4982-9ADA-93850EB42F6C}"/>
              </a:ext>
            </a:extLst>
          </p:cNvPr>
          <p:cNvSpPr>
            <a:spLocks noGrp="1"/>
          </p:cNvSpPr>
          <p:nvPr>
            <p:ph type="title"/>
          </p:nvPr>
        </p:nvSpPr>
        <p:spPr/>
        <p:txBody>
          <a:bodyPr>
            <a:normAutofit fontScale="90000"/>
          </a:bodyPr>
          <a:lstStyle/>
          <a:p>
            <a:r>
              <a:rPr lang="en-US"/>
              <a:t>Disclosures</a:t>
            </a:r>
          </a:p>
        </p:txBody>
      </p:sp>
      <p:sp>
        <p:nvSpPr>
          <p:cNvPr id="6" name="Content Placeholder 5">
            <a:extLst>
              <a:ext uri="{FF2B5EF4-FFF2-40B4-BE49-F238E27FC236}">
                <a16:creationId xmlns:a16="http://schemas.microsoft.com/office/drawing/2014/main" xmlns="" id="{FA39DAB5-0F19-4AEA-8724-1E4DF12C705E}"/>
              </a:ext>
            </a:extLst>
          </p:cNvPr>
          <p:cNvSpPr>
            <a:spLocks noGrp="1"/>
          </p:cNvSpPr>
          <p:nvPr>
            <p:ph sz="half" idx="10"/>
          </p:nvPr>
        </p:nvSpPr>
        <p:spPr/>
        <p:txBody>
          <a:bodyPr/>
          <a:lstStyle/>
          <a:p>
            <a:r>
              <a:rPr lang="en-US">
                <a:latin typeface="Calibri" panose="020F0502020204030204" pitchFamily="34" charset="0"/>
                <a:ea typeface="Calibri" panose="020F0502020204030204" pitchFamily="34" charset="0"/>
              </a:rPr>
              <a:t>I have received grant/research support from Gilead Sciences, Inc. </a:t>
            </a:r>
          </a:p>
          <a:p>
            <a:r>
              <a:rPr lang="en-US">
                <a:latin typeface="Calibri" panose="020F0502020204030204" pitchFamily="34" charset="0"/>
                <a:ea typeface="Calibri" panose="020F0502020204030204" pitchFamily="34" charset="0"/>
              </a:rPr>
              <a:t>I </a:t>
            </a:r>
            <a:r>
              <a:rPr lang="en-US" b="1">
                <a:latin typeface="Calibri" panose="020F0502020204030204" pitchFamily="34" charset="0"/>
                <a:ea typeface="Calibri" panose="020F0502020204030204" pitchFamily="34" charset="0"/>
              </a:rPr>
              <a:t>do not </a:t>
            </a:r>
            <a:r>
              <a:rPr lang="en-US">
                <a:latin typeface="Calibri" panose="020F0502020204030204" pitchFamily="34" charset="0"/>
                <a:ea typeface="Calibri" panose="020F0502020204030204" pitchFamily="34" charset="0"/>
              </a:rPr>
              <a:t>intend to discuss off label use of any drug or treatment during this discussion. </a:t>
            </a:r>
          </a:p>
          <a:p>
            <a:endParaRPr lang="en-US"/>
          </a:p>
        </p:txBody>
      </p:sp>
    </p:spTree>
    <p:extLst>
      <p:ext uri="{BB962C8B-B14F-4D97-AF65-F5344CB8AC3E}">
        <p14:creationId xmlns:p14="http://schemas.microsoft.com/office/powerpoint/2010/main" val="3946568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EFAB4C3-EF5F-4982-9ADA-93850EB42F6C}"/>
              </a:ext>
            </a:extLst>
          </p:cNvPr>
          <p:cNvSpPr>
            <a:spLocks noGrp="1"/>
          </p:cNvSpPr>
          <p:nvPr>
            <p:ph type="title"/>
          </p:nvPr>
        </p:nvSpPr>
        <p:spPr/>
        <p:txBody>
          <a:bodyPr>
            <a:normAutofit fontScale="90000"/>
          </a:bodyPr>
          <a:lstStyle/>
          <a:p>
            <a:r>
              <a:rPr lang="en-US"/>
              <a:t>Disclosures</a:t>
            </a:r>
          </a:p>
        </p:txBody>
      </p:sp>
      <p:sp>
        <p:nvSpPr>
          <p:cNvPr id="6" name="Content Placeholder 5">
            <a:extLst>
              <a:ext uri="{FF2B5EF4-FFF2-40B4-BE49-F238E27FC236}">
                <a16:creationId xmlns:a16="http://schemas.microsoft.com/office/drawing/2014/main" xmlns="" id="{FA39DAB5-0F19-4AEA-8724-1E4DF12C705E}"/>
              </a:ext>
            </a:extLst>
          </p:cNvPr>
          <p:cNvSpPr>
            <a:spLocks noGrp="1"/>
          </p:cNvSpPr>
          <p:nvPr>
            <p:ph sz="half" idx="10"/>
          </p:nvPr>
        </p:nvSpPr>
        <p:spPr/>
        <p:txBody>
          <a:bodyPr/>
          <a:lstStyle/>
          <a:p>
            <a:r>
              <a:rPr lang="en-US">
                <a:latin typeface="Calibri" panose="020F0502020204030204" pitchFamily="34" charset="0"/>
                <a:ea typeface="Calibri" panose="020F0502020204030204" pitchFamily="34" charset="0"/>
              </a:rPr>
              <a:t>I have received grant/research support from Gilead Sciences, Inc. </a:t>
            </a:r>
          </a:p>
          <a:p>
            <a:r>
              <a:rPr lang="en-US">
                <a:latin typeface="Calibri" panose="020F0502020204030204" pitchFamily="34" charset="0"/>
                <a:ea typeface="Calibri" panose="020F0502020204030204" pitchFamily="34" charset="0"/>
              </a:rPr>
              <a:t>I </a:t>
            </a:r>
            <a:r>
              <a:rPr lang="en-US" b="1">
                <a:latin typeface="Calibri" panose="020F0502020204030204" pitchFamily="34" charset="0"/>
                <a:ea typeface="Calibri" panose="020F0502020204030204" pitchFamily="34" charset="0"/>
              </a:rPr>
              <a:t>do not </a:t>
            </a:r>
            <a:r>
              <a:rPr lang="en-US">
                <a:latin typeface="Calibri" panose="020F0502020204030204" pitchFamily="34" charset="0"/>
                <a:ea typeface="Calibri" panose="020F0502020204030204" pitchFamily="34" charset="0"/>
              </a:rPr>
              <a:t>intend to discuss off label use of any drug or treatment during this discussion. </a:t>
            </a:r>
          </a:p>
          <a:p>
            <a:endParaRPr lang="en-US"/>
          </a:p>
        </p:txBody>
      </p:sp>
    </p:spTree>
    <p:extLst>
      <p:ext uri="{BB962C8B-B14F-4D97-AF65-F5344CB8AC3E}">
        <p14:creationId xmlns:p14="http://schemas.microsoft.com/office/powerpoint/2010/main" val="261917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Outline</a:t>
            </a:r>
          </a:p>
        </p:txBody>
      </p:sp>
      <p:sp>
        <p:nvSpPr>
          <p:cNvPr id="3" name="Content Placeholder 2"/>
          <p:cNvSpPr>
            <a:spLocks noGrp="1"/>
          </p:cNvSpPr>
          <p:nvPr>
            <p:ph sz="half" idx="10"/>
          </p:nvPr>
        </p:nvSpPr>
        <p:spPr/>
        <p:txBody>
          <a:bodyPr/>
          <a:lstStyle/>
          <a:p>
            <a:pPr marL="342900" indent="-342900">
              <a:lnSpc>
                <a:spcPct val="150000"/>
              </a:lnSpc>
              <a:buFont typeface="Wingdings" panose="05000000000000000000" pitchFamily="2" charset="2"/>
              <a:buChar char="q"/>
            </a:pPr>
            <a:r>
              <a:rPr lang="en-US"/>
              <a:t>Describe process for integrating data within a Team-Based Care Model in the context of Practice Transformation </a:t>
            </a:r>
          </a:p>
          <a:p>
            <a:pPr marL="342900" indent="-342900">
              <a:lnSpc>
                <a:spcPct val="150000"/>
              </a:lnSpc>
              <a:buFont typeface="Wingdings" panose="05000000000000000000" pitchFamily="2" charset="2"/>
              <a:buChar char="q"/>
            </a:pPr>
            <a:r>
              <a:rPr lang="en-US"/>
              <a:t>Explain how data was utilized optimize HIV care coordination of patients in the Emergency Department (ED)</a:t>
            </a:r>
          </a:p>
          <a:p>
            <a:pPr marL="342900" indent="-342900">
              <a:lnSpc>
                <a:spcPct val="150000"/>
              </a:lnSpc>
              <a:buFont typeface="Wingdings" panose="05000000000000000000" pitchFamily="2" charset="2"/>
              <a:buChar char="q"/>
            </a:pPr>
            <a:r>
              <a:rPr lang="en-US"/>
              <a:t>Role of RN Care Managers in championing ED workflows to identify and re-engage patients into outpatient care </a:t>
            </a:r>
          </a:p>
          <a:p>
            <a:pPr marL="342900" indent="-342900">
              <a:lnSpc>
                <a:spcPct val="150000"/>
              </a:lnSpc>
              <a:buFont typeface="Wingdings" panose="05000000000000000000" pitchFamily="2" charset="2"/>
              <a:buChar char="q"/>
            </a:pPr>
            <a:r>
              <a:rPr lang="en-US"/>
              <a:t>Provide lessons learned</a:t>
            </a:r>
          </a:p>
        </p:txBody>
      </p:sp>
    </p:spTree>
    <p:extLst>
      <p:ext uri="{BB962C8B-B14F-4D97-AF65-F5344CB8AC3E}">
        <p14:creationId xmlns:p14="http://schemas.microsoft.com/office/powerpoint/2010/main" val="1621904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822C02C-06AC-0947-B41D-470679069AEF}"/>
              </a:ext>
            </a:extLst>
          </p:cNvPr>
          <p:cNvSpPr txBox="1"/>
          <p:nvPr/>
        </p:nvSpPr>
        <p:spPr>
          <a:xfrm>
            <a:off x="5561427" y="3530501"/>
            <a:ext cx="3160683" cy="200054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a:latin typeface="+mj-lt"/>
              </a:rPr>
              <a:t>Funding for Programs:</a:t>
            </a:r>
          </a:p>
          <a:p>
            <a:endParaRPr lang="en-US"/>
          </a:p>
          <a:p>
            <a:endParaRPr lang="en-US"/>
          </a:p>
          <a:p>
            <a:endParaRPr lang="en-US"/>
          </a:p>
          <a:p>
            <a:endParaRPr lang="en-US"/>
          </a:p>
          <a:p>
            <a:endParaRPr lang="en-US"/>
          </a:p>
          <a:p>
            <a:endParaRPr lang="en-US"/>
          </a:p>
        </p:txBody>
      </p:sp>
      <p:sp>
        <p:nvSpPr>
          <p:cNvPr id="2" name="Title 1"/>
          <p:cNvSpPr>
            <a:spLocks noGrp="1"/>
          </p:cNvSpPr>
          <p:nvPr>
            <p:ph type="title"/>
          </p:nvPr>
        </p:nvSpPr>
        <p:spPr/>
        <p:txBody>
          <a:bodyPr>
            <a:normAutofit fontScale="90000"/>
          </a:bodyPr>
          <a:lstStyle/>
          <a:p>
            <a:pPr algn="ctr"/>
            <a:r>
              <a:rPr lang="en-US">
                <a:latin typeface="Calibri" charset="0"/>
                <a:ea typeface="Calibri" charset="0"/>
                <a:cs typeface="Calibri" charset="0"/>
              </a:rPr>
              <a:t>NewYork-Presbyterian Hospital’s </a:t>
            </a:r>
            <a:br>
              <a:rPr lang="en-US">
                <a:latin typeface="Calibri" charset="0"/>
                <a:ea typeface="Calibri" charset="0"/>
                <a:cs typeface="Calibri" charset="0"/>
              </a:rPr>
            </a:br>
            <a:r>
              <a:rPr lang="en-US">
                <a:latin typeface="Calibri" charset="0"/>
                <a:ea typeface="Calibri" charset="0"/>
                <a:cs typeface="Calibri" charset="0"/>
              </a:rPr>
              <a:t>Comprehensive Health Program (CHP)</a:t>
            </a:r>
          </a:p>
        </p:txBody>
      </p:sp>
      <p:sp>
        <p:nvSpPr>
          <p:cNvPr id="3" name="Content Placeholder 2"/>
          <p:cNvSpPr>
            <a:spLocks noGrp="1"/>
          </p:cNvSpPr>
          <p:nvPr>
            <p:ph idx="1"/>
          </p:nvPr>
        </p:nvSpPr>
        <p:spPr>
          <a:xfrm>
            <a:off x="5392036" y="1748437"/>
            <a:ext cx="3489564" cy="1741721"/>
          </a:xfrm>
        </p:spPr>
        <p:txBody>
          <a:bodyPr>
            <a:normAutofit/>
          </a:bodyPr>
          <a:lstStyle/>
          <a:p>
            <a:pPr marL="0" indent="0" algn="ctr">
              <a:buNone/>
              <a:defRPr/>
            </a:pPr>
            <a:r>
              <a:rPr lang="en-US" sz="2200">
                <a:latin typeface="Calibri" charset="0"/>
                <a:ea typeface="Calibri" charset="0"/>
                <a:cs typeface="Calibri" charset="0"/>
              </a:rPr>
              <a:t>In 2017, </a:t>
            </a:r>
            <a:r>
              <a:rPr lang="en-US" sz="2200" b="1">
                <a:solidFill>
                  <a:srgbClr val="FF0000"/>
                </a:solidFill>
                <a:latin typeface="Calibri" charset="0"/>
                <a:ea typeface="Calibri" charset="0"/>
                <a:cs typeface="Calibri" charset="0"/>
              </a:rPr>
              <a:t>NYP served 2,966 clients living with HIV </a:t>
            </a:r>
            <a:r>
              <a:rPr lang="en-US" sz="2200">
                <a:latin typeface="Calibri" charset="0"/>
                <a:ea typeface="Calibri" charset="0"/>
                <a:cs typeface="Calibri" charset="0"/>
              </a:rPr>
              <a:t>from New York City’s Upper Manhattan and the Bronx</a:t>
            </a:r>
          </a:p>
          <a:p>
            <a:endParaRPr lang="en-US"/>
          </a:p>
        </p:txBody>
      </p:sp>
      <p:graphicFrame>
        <p:nvGraphicFramePr>
          <p:cNvPr id="7" name="Diagram 6"/>
          <p:cNvGraphicFramePr/>
          <p:nvPr>
            <p:extLst>
              <p:ext uri="{D42A27DB-BD31-4B8C-83A1-F6EECF244321}">
                <p14:modId xmlns:p14="http://schemas.microsoft.com/office/powerpoint/2010/main" val="3030799698"/>
              </p:ext>
            </p:extLst>
          </p:nvPr>
        </p:nvGraphicFramePr>
        <p:xfrm>
          <a:off x="319716" y="1451164"/>
          <a:ext cx="4951022" cy="4294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Map of New York City. The Comprehensive Health Program is located on 170th street in Upper Manhattan. "/>
          <p:cNvPicPr>
            <a:picLocks noChangeAspect="1"/>
          </p:cNvPicPr>
          <p:nvPr/>
        </p:nvPicPr>
        <p:blipFill>
          <a:blip r:embed="rId8"/>
          <a:stretch>
            <a:fillRect/>
          </a:stretch>
        </p:blipFill>
        <p:spPr>
          <a:xfrm>
            <a:off x="9041089" y="1602601"/>
            <a:ext cx="2668765" cy="3920987"/>
          </a:xfrm>
          <a:prstGeom prst="rect">
            <a:avLst/>
          </a:prstGeom>
        </p:spPr>
      </p:pic>
      <p:sp>
        <p:nvSpPr>
          <p:cNvPr id="9" name="TextBox 8"/>
          <p:cNvSpPr txBox="1"/>
          <p:nvPr/>
        </p:nvSpPr>
        <p:spPr>
          <a:xfrm>
            <a:off x="9260832" y="5576430"/>
            <a:ext cx="2092968" cy="261610"/>
          </a:xfrm>
          <a:prstGeom prst="rect">
            <a:avLst/>
          </a:prstGeom>
          <a:noFill/>
        </p:spPr>
        <p:txBody>
          <a:bodyPr wrap="square" rtlCol="0">
            <a:spAutoFit/>
          </a:bodyPr>
          <a:lstStyle/>
          <a:p>
            <a:pPr algn="r"/>
            <a:r>
              <a:rPr lang="en-US" sz="1100" b="1"/>
              <a:t>Figure 1. </a:t>
            </a:r>
            <a:r>
              <a:rPr lang="en-US" sz="1100"/>
              <a:t>New York City Map.</a:t>
            </a:r>
          </a:p>
        </p:txBody>
      </p:sp>
      <p:pic>
        <p:nvPicPr>
          <p:cNvPr id="11" name="Picture 10" descr="HRSA Logo. "/>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37306" y="3996123"/>
            <a:ext cx="1526317" cy="4642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NYC department of health logo. "/>
          <p:cNvPicPr>
            <a:picLocks noChangeAspect="1"/>
          </p:cNvPicPr>
          <p:nvPr/>
        </p:nvPicPr>
        <p:blipFill>
          <a:blip r:embed="rId10"/>
          <a:stretch>
            <a:fillRect/>
          </a:stretch>
        </p:blipFill>
        <p:spPr>
          <a:xfrm>
            <a:off x="7392294" y="3870585"/>
            <a:ext cx="1329184" cy="660190"/>
          </a:xfrm>
          <a:prstGeom prst="rect">
            <a:avLst/>
          </a:prstGeom>
        </p:spPr>
      </p:pic>
      <p:pic>
        <p:nvPicPr>
          <p:cNvPr id="21" name="Picture 20" descr="New York State department of health logo."/>
          <p:cNvPicPr>
            <a:picLocks noChangeAspect="1"/>
          </p:cNvPicPr>
          <p:nvPr/>
        </p:nvPicPr>
        <p:blipFill>
          <a:blip r:embed="rId11"/>
          <a:stretch>
            <a:fillRect/>
          </a:stretch>
        </p:blipFill>
        <p:spPr>
          <a:xfrm>
            <a:off x="5623367" y="4887628"/>
            <a:ext cx="1600158" cy="352036"/>
          </a:xfrm>
          <a:prstGeom prst="rect">
            <a:avLst/>
          </a:prstGeom>
        </p:spPr>
      </p:pic>
      <p:pic>
        <p:nvPicPr>
          <p:cNvPr id="23" name="Picture 22" descr="Gilead logo."/>
          <p:cNvPicPr>
            <a:picLocks noChangeAspect="1"/>
          </p:cNvPicPr>
          <p:nvPr/>
        </p:nvPicPr>
        <p:blipFill>
          <a:blip r:embed="rId12"/>
          <a:stretch>
            <a:fillRect/>
          </a:stretch>
        </p:blipFill>
        <p:spPr>
          <a:xfrm>
            <a:off x="7671983" y="4491370"/>
            <a:ext cx="911765" cy="911765"/>
          </a:xfrm>
          <a:prstGeom prst="rect">
            <a:avLst/>
          </a:prstGeom>
        </p:spPr>
      </p:pic>
    </p:spTree>
    <p:extLst>
      <p:ext uri="{BB962C8B-B14F-4D97-AF65-F5344CB8AC3E}">
        <p14:creationId xmlns:p14="http://schemas.microsoft.com/office/powerpoint/2010/main" val="3902949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SPNS Workforce Initiative: 2014-2018 </a:t>
            </a:r>
          </a:p>
        </p:txBody>
      </p:sp>
      <p:sp>
        <p:nvSpPr>
          <p:cNvPr id="5" name="Content Placeholder 4"/>
          <p:cNvSpPr>
            <a:spLocks noGrp="1"/>
          </p:cNvSpPr>
          <p:nvPr>
            <p:ph sz="half" idx="10"/>
          </p:nvPr>
        </p:nvSpPr>
        <p:spPr/>
        <p:txBody>
          <a:bodyPr>
            <a:normAutofit/>
          </a:bodyPr>
          <a:lstStyle/>
          <a:p>
            <a:pPr marL="342900" indent="-342900">
              <a:buFont typeface="Wingdings" pitchFamily="2" charset="2"/>
              <a:buChar char="q"/>
            </a:pPr>
            <a:r>
              <a:rPr lang="en-US" sz="2800"/>
              <a:t>Multi-site initiative with 15 demonstration sites across the United States funded to design, implement, evaluate, and disseminate a “Practice Transformation Models”</a:t>
            </a:r>
          </a:p>
          <a:p>
            <a:pPr marL="342900" indent="-342900">
              <a:buFont typeface="Wingdings" pitchFamily="2" charset="2"/>
              <a:buChar char="q"/>
            </a:pPr>
            <a:r>
              <a:rPr lang="en-US" sz="2800"/>
              <a:t>NYP’s Comprehensive Health Program (CHP) was selected as demonstration site </a:t>
            </a:r>
          </a:p>
          <a:p>
            <a:pPr marL="342900" indent="-342900">
              <a:buFont typeface="Wingdings" pitchFamily="2" charset="2"/>
              <a:buChar char="q"/>
            </a:pPr>
            <a:r>
              <a:rPr lang="en-US" sz="2800"/>
              <a:t>Developed the “Stimulating Transformation of Technology and Team Structure to Reach People Living with HIV” (</a:t>
            </a:r>
            <a:r>
              <a:rPr lang="en-US" sz="2800" err="1"/>
              <a:t>STaR</a:t>
            </a:r>
            <a:r>
              <a:rPr lang="en-US" sz="2800"/>
              <a:t>) Project</a:t>
            </a:r>
          </a:p>
        </p:txBody>
      </p:sp>
      <p:pic>
        <p:nvPicPr>
          <p:cNvPr id="6" name="Picture 5" descr="STaR Project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33431" y="4369699"/>
            <a:ext cx="2525138" cy="1409118"/>
          </a:xfrm>
          <a:prstGeom prst="rect">
            <a:avLst/>
          </a:prstGeom>
        </p:spPr>
      </p:pic>
    </p:spTree>
    <p:extLst>
      <p:ext uri="{BB962C8B-B14F-4D97-AF65-F5344CB8AC3E}">
        <p14:creationId xmlns:p14="http://schemas.microsoft.com/office/powerpoint/2010/main" val="1693837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noAutofit/>
          </a:bodyPr>
          <a:lstStyle/>
          <a:p>
            <a:r>
              <a:rPr lang="en-US" sz="4900"/>
              <a:t>SPNS Workforce Initiative: 2014-2018 </a:t>
            </a:r>
          </a:p>
        </p:txBody>
      </p:sp>
      <p:sp>
        <p:nvSpPr>
          <p:cNvPr id="5" name="Content Placeholder 4"/>
          <p:cNvSpPr>
            <a:spLocks noGrp="1"/>
          </p:cNvSpPr>
          <p:nvPr>
            <p:ph sz="half" idx="10"/>
          </p:nvPr>
        </p:nvSpPr>
        <p:spPr/>
        <p:txBody>
          <a:bodyPr>
            <a:noAutofit/>
          </a:bodyPr>
          <a:lstStyle/>
          <a:p>
            <a:pPr marL="342900" indent="-342900">
              <a:spcBef>
                <a:spcPts val="1800"/>
              </a:spcBef>
              <a:buFont typeface="Wingdings" pitchFamily="2" charset="2"/>
              <a:buChar char="q"/>
            </a:pPr>
            <a:r>
              <a:rPr lang="en-US" sz="2800">
                <a:cs typeface="Arial" pitchFamily="34" charset="0"/>
              </a:rPr>
              <a:t>The </a:t>
            </a:r>
            <a:r>
              <a:rPr lang="en-US" sz="2800" err="1">
                <a:cs typeface="Arial" pitchFamily="34" charset="0"/>
              </a:rPr>
              <a:t>STaR</a:t>
            </a:r>
            <a:r>
              <a:rPr lang="en-US" sz="2800">
                <a:cs typeface="Arial" pitchFamily="34" charset="0"/>
              </a:rPr>
              <a:t> Project “Practice Transformation Model” consisted of:</a:t>
            </a:r>
          </a:p>
          <a:p>
            <a:pPr marL="742950" lvl="1" indent="-285750">
              <a:lnSpc>
                <a:spcPct val="100000"/>
              </a:lnSpc>
              <a:spcBef>
                <a:spcPts val="1800"/>
              </a:spcBef>
              <a:buFont typeface="Wingdings" pitchFamily="2" charset="2"/>
              <a:buChar char="v"/>
            </a:pPr>
            <a:r>
              <a:rPr lang="en-US">
                <a:ea typeface="Ebrima" pitchFamily="2" charset="0"/>
                <a:cs typeface="Arial" pitchFamily="34" charset="0"/>
              </a:rPr>
              <a:t>System level staffing changes heavily based on Patient Centered Medical Home (PCMH) standards</a:t>
            </a:r>
          </a:p>
          <a:p>
            <a:pPr marL="742950" lvl="1" indent="-285750">
              <a:lnSpc>
                <a:spcPct val="100000"/>
              </a:lnSpc>
              <a:spcBef>
                <a:spcPts val="1800"/>
              </a:spcBef>
              <a:buFont typeface="Wingdings" pitchFamily="2" charset="2"/>
              <a:buChar char="v"/>
            </a:pPr>
            <a:r>
              <a:rPr lang="en-US">
                <a:ea typeface="Ebrima" pitchFamily="2" charset="0"/>
                <a:cs typeface="Arial" pitchFamily="34" charset="0"/>
              </a:rPr>
              <a:t>Improvements to Practice’s capacity to care for people living with HIV, valuing efficiency and sustainability</a:t>
            </a:r>
          </a:p>
          <a:p>
            <a:pPr marL="742950" lvl="1" indent="-285750">
              <a:lnSpc>
                <a:spcPct val="100000"/>
              </a:lnSpc>
              <a:spcBef>
                <a:spcPts val="1800"/>
              </a:spcBef>
              <a:buFont typeface="Wingdings" pitchFamily="2" charset="2"/>
              <a:buChar char="v"/>
            </a:pPr>
            <a:r>
              <a:rPr lang="en-US">
                <a:ea typeface="Ebrima" pitchFamily="2" charset="0"/>
                <a:cs typeface="Arial" pitchFamily="34" charset="0"/>
              </a:rPr>
              <a:t>Optimization of resources in changing landscape</a:t>
            </a:r>
          </a:p>
          <a:p>
            <a:pPr marL="742950" lvl="1" indent="-285750">
              <a:lnSpc>
                <a:spcPct val="100000"/>
              </a:lnSpc>
              <a:spcBef>
                <a:spcPts val="1800"/>
              </a:spcBef>
              <a:buFont typeface="Wingdings" pitchFamily="2" charset="2"/>
              <a:buChar char="v"/>
            </a:pPr>
            <a:r>
              <a:rPr lang="en-US">
                <a:ea typeface="Ebrima" pitchFamily="2" charset="0"/>
                <a:cs typeface="Arial" pitchFamily="34" charset="0"/>
              </a:rPr>
              <a:t>Quality improvement efforts aimed at increasing the rates of linkage, engagement, retention in care, and viral load suppression</a:t>
            </a:r>
          </a:p>
        </p:txBody>
      </p:sp>
    </p:spTree>
    <p:extLst>
      <p:ext uri="{BB962C8B-B14F-4D97-AF65-F5344CB8AC3E}">
        <p14:creationId xmlns:p14="http://schemas.microsoft.com/office/powerpoint/2010/main" val="2446450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actice transfomation timeline. &#10;&#10;-August 2014-2015: Formation of Clinical Care Teams (Team-Based Care) &amp; Weekly Meetings&#10;-February 2016: Launch of eCOMPAS HIV CCTs Dashboard (Panel Management)&#10;-September 2016-October 2017: Release of CCTs Dashboard Updates including ED/Inpatient Indicator&#10;-October 2017: First Steering Committee Meeting on Transformation of Social Work Role&#10;-August 2018: Start of Collaborative Care Model for the Integration of Behavioral Health&#10;">
            <a:extLst>
              <a:ext uri="{FF2B5EF4-FFF2-40B4-BE49-F238E27FC236}">
                <a16:creationId xmlns:a16="http://schemas.microsoft.com/office/drawing/2014/main" xmlns="" id="{C7D675E2-DB57-AC47-9C7F-D261AB4C0DEB}"/>
              </a:ext>
            </a:extLst>
          </p:cNvPr>
          <p:cNvSpPr>
            <a:spLocks noGrp="1"/>
          </p:cNvSpPr>
          <p:nvPr>
            <p:ph type="title"/>
          </p:nvPr>
        </p:nvSpPr>
        <p:spPr/>
        <p:txBody>
          <a:bodyPr>
            <a:noAutofit/>
          </a:bodyPr>
          <a:lstStyle/>
          <a:p>
            <a:r>
              <a:rPr lang="en-US" sz="4900" err="1">
                <a:solidFill>
                  <a:srgbClr val="09588E"/>
                </a:solidFill>
              </a:rPr>
              <a:t>STaR’s</a:t>
            </a:r>
            <a:r>
              <a:rPr lang="en-US" sz="4900">
                <a:solidFill>
                  <a:srgbClr val="09588E"/>
                </a:solidFill>
              </a:rPr>
              <a:t> Practice Transformation</a:t>
            </a:r>
            <a:endParaRPr lang="en-US" sz="4900" b="1">
              <a:solidFill>
                <a:srgbClr val="09588E"/>
              </a:solidFill>
            </a:endParaRPr>
          </a:p>
        </p:txBody>
      </p:sp>
      <p:graphicFrame>
        <p:nvGraphicFramePr>
          <p:cNvPr id="4" name="Content Placeholder 3">
            <a:extLst>
              <a:ext uri="{FF2B5EF4-FFF2-40B4-BE49-F238E27FC236}">
                <a16:creationId xmlns:a16="http://schemas.microsoft.com/office/drawing/2014/main" xmlns="" id="{D86E6E09-FBE1-E14A-BA31-50B9F9F04EF4}"/>
              </a:ext>
            </a:extLst>
          </p:cNvPr>
          <p:cNvGraphicFramePr>
            <a:graphicFrameLocks noGrp="1"/>
          </p:cNvGraphicFramePr>
          <p:nvPr>
            <p:ph idx="4294967295"/>
            <p:extLst>
              <p:ext uri="{D42A27DB-BD31-4B8C-83A1-F6EECF244321}">
                <p14:modId xmlns:p14="http://schemas.microsoft.com/office/powerpoint/2010/main" val="2822990593"/>
              </p:ext>
            </p:extLst>
          </p:nvPr>
        </p:nvGraphicFramePr>
        <p:xfrm>
          <a:off x="1375383" y="1461160"/>
          <a:ext cx="10207017" cy="3813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ular Callout 4">
            <a:extLst>
              <a:ext uri="{FF2B5EF4-FFF2-40B4-BE49-F238E27FC236}">
                <a16:creationId xmlns:a16="http://schemas.microsoft.com/office/drawing/2014/main" xmlns="" id="{1C312C0A-A0EA-104D-BADD-AC0F4DA2019B}"/>
              </a:ext>
            </a:extLst>
          </p:cNvPr>
          <p:cNvSpPr/>
          <p:nvPr/>
        </p:nvSpPr>
        <p:spPr>
          <a:xfrm>
            <a:off x="1083495" y="4138415"/>
            <a:ext cx="2235097" cy="1136329"/>
          </a:xfrm>
          <a:prstGeom prst="wedgeRoundRectCallout">
            <a:avLst>
              <a:gd name="adj1" fmla="val -10770"/>
              <a:gd name="adj2" fmla="val -92496"/>
              <a:gd name="adj3" fmla="val 16667"/>
            </a:avLst>
          </a:prstGeom>
        </p:spPr>
        <p:style>
          <a:lnRef idx="3">
            <a:schemeClr val="lt1"/>
          </a:lnRef>
          <a:fillRef idx="1">
            <a:schemeClr val="accent2"/>
          </a:fillRef>
          <a:effectRef idx="1">
            <a:schemeClr val="accent2"/>
          </a:effectRef>
          <a:fontRef idx="minor">
            <a:schemeClr val="lt1"/>
          </a:fontRef>
        </p:style>
        <p:txBody>
          <a:bodyPr vert="horz" rtlCol="0" anchor="ctr"/>
          <a:lstStyle/>
          <a:p>
            <a:pPr algn="ctr" defTabSz="342900"/>
            <a:r>
              <a:rPr lang="en-US" sz="1350">
                <a:solidFill>
                  <a:prstClr val="white"/>
                </a:solidFill>
                <a:latin typeface="Calibri" panose="020F0502020204030204"/>
              </a:rPr>
              <a:t>Formation of </a:t>
            </a:r>
            <a:r>
              <a:rPr lang="en-US" sz="1350" b="1">
                <a:solidFill>
                  <a:prstClr val="white"/>
                </a:solidFill>
                <a:latin typeface="Calibri" panose="020F0502020204030204"/>
              </a:rPr>
              <a:t>Clinical Care Teams (Team-Based Care) </a:t>
            </a:r>
            <a:r>
              <a:rPr lang="en-US" sz="1350">
                <a:solidFill>
                  <a:prstClr val="white"/>
                </a:solidFill>
                <a:latin typeface="Calibri" panose="020F0502020204030204"/>
              </a:rPr>
              <a:t>&amp; </a:t>
            </a:r>
            <a:r>
              <a:rPr lang="en-US" sz="1350" b="1">
                <a:solidFill>
                  <a:prstClr val="white"/>
                </a:solidFill>
                <a:latin typeface="Calibri" panose="020F0502020204030204"/>
              </a:rPr>
              <a:t>Weekly Meetings</a:t>
            </a:r>
          </a:p>
        </p:txBody>
      </p:sp>
      <p:sp>
        <p:nvSpPr>
          <p:cNvPr id="6" name="Rounded Rectangular Callout 5">
            <a:extLst>
              <a:ext uri="{FF2B5EF4-FFF2-40B4-BE49-F238E27FC236}">
                <a16:creationId xmlns:a16="http://schemas.microsoft.com/office/drawing/2014/main" xmlns="" id="{89DDEE4C-0B64-734E-A36B-1CF89D3788ED}"/>
              </a:ext>
            </a:extLst>
          </p:cNvPr>
          <p:cNvSpPr/>
          <p:nvPr/>
        </p:nvSpPr>
        <p:spPr>
          <a:xfrm>
            <a:off x="3150997" y="1787611"/>
            <a:ext cx="2026256" cy="955440"/>
          </a:xfrm>
          <a:prstGeom prst="wedgeRoundRectCallout">
            <a:avLst>
              <a:gd name="adj1" fmla="val -16201"/>
              <a:gd name="adj2" fmla="val 92800"/>
              <a:gd name="adj3" fmla="val 16667"/>
            </a:avLst>
          </a:prstGeom>
          <a:solidFill>
            <a:srgbClr val="00B0F0"/>
          </a:solidFill>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defTabSz="342900"/>
            <a:r>
              <a:rPr lang="en-US" sz="1350">
                <a:solidFill>
                  <a:prstClr val="white"/>
                </a:solidFill>
                <a:latin typeface="Calibri" panose="020F0502020204030204"/>
              </a:rPr>
              <a:t>Launch of eCOMPAS HIV </a:t>
            </a:r>
            <a:r>
              <a:rPr lang="en-US" sz="1350" b="1">
                <a:solidFill>
                  <a:prstClr val="white"/>
                </a:solidFill>
                <a:latin typeface="Calibri" panose="020F0502020204030204"/>
              </a:rPr>
              <a:t>CCTs Dashboard </a:t>
            </a:r>
          </a:p>
          <a:p>
            <a:pPr algn="ctr" defTabSz="342900"/>
            <a:r>
              <a:rPr lang="en-US" sz="1350" b="1">
                <a:solidFill>
                  <a:prstClr val="white"/>
                </a:solidFill>
                <a:latin typeface="Calibri" panose="020F0502020204030204"/>
              </a:rPr>
              <a:t>(Panel Management)</a:t>
            </a:r>
          </a:p>
        </p:txBody>
      </p:sp>
      <p:sp>
        <p:nvSpPr>
          <p:cNvPr id="7" name="Rounded Rectangular Callout 6">
            <a:extLst>
              <a:ext uri="{FF2B5EF4-FFF2-40B4-BE49-F238E27FC236}">
                <a16:creationId xmlns:a16="http://schemas.microsoft.com/office/drawing/2014/main" xmlns="" id="{F973749D-2D20-E94E-A027-9C0DFA918AB5}"/>
              </a:ext>
            </a:extLst>
          </p:cNvPr>
          <p:cNvSpPr/>
          <p:nvPr/>
        </p:nvSpPr>
        <p:spPr>
          <a:xfrm>
            <a:off x="7250751" y="1800039"/>
            <a:ext cx="1797908" cy="981023"/>
          </a:xfrm>
          <a:prstGeom prst="wedgeRoundRectCallout">
            <a:avLst>
              <a:gd name="adj1" fmla="val -18263"/>
              <a:gd name="adj2" fmla="val 76737"/>
              <a:gd name="adj3" fmla="val 16667"/>
            </a:avLst>
          </a:prstGeom>
          <a:solidFill>
            <a:srgbClr val="00B050"/>
          </a:solidFill>
        </p:spPr>
        <p:style>
          <a:lnRef idx="3">
            <a:schemeClr val="lt1"/>
          </a:lnRef>
          <a:fillRef idx="1">
            <a:schemeClr val="accent6"/>
          </a:fillRef>
          <a:effectRef idx="1">
            <a:schemeClr val="accent6"/>
          </a:effectRef>
          <a:fontRef idx="minor">
            <a:schemeClr val="lt1"/>
          </a:fontRef>
        </p:style>
        <p:txBody>
          <a:bodyPr vert="horz" rtlCol="0" anchor="ctr"/>
          <a:lstStyle/>
          <a:p>
            <a:pPr algn="ctr" defTabSz="342900"/>
            <a:r>
              <a:rPr lang="en-US" sz="1350">
                <a:solidFill>
                  <a:prstClr val="white"/>
                </a:solidFill>
                <a:latin typeface="Calibri" panose="020F0502020204030204"/>
              </a:rPr>
              <a:t>First Steering Committee Meeting on </a:t>
            </a:r>
            <a:r>
              <a:rPr lang="en-US" sz="1350" b="1">
                <a:solidFill>
                  <a:prstClr val="white"/>
                </a:solidFill>
                <a:latin typeface="Calibri" panose="020F0502020204030204"/>
              </a:rPr>
              <a:t>Transformation of Social Work Role</a:t>
            </a:r>
          </a:p>
        </p:txBody>
      </p:sp>
      <p:sp>
        <p:nvSpPr>
          <p:cNvPr id="8" name="Rounded Rectangular Callout 7">
            <a:extLst>
              <a:ext uri="{FF2B5EF4-FFF2-40B4-BE49-F238E27FC236}">
                <a16:creationId xmlns:a16="http://schemas.microsoft.com/office/drawing/2014/main" xmlns="" id="{AAEA3613-2692-5645-9ABA-7C07F2A0D2B0}"/>
              </a:ext>
            </a:extLst>
          </p:cNvPr>
          <p:cNvSpPr/>
          <p:nvPr/>
        </p:nvSpPr>
        <p:spPr>
          <a:xfrm>
            <a:off x="9193267" y="4251010"/>
            <a:ext cx="2249423" cy="959767"/>
          </a:xfrm>
          <a:prstGeom prst="wedgeRoundRectCallout">
            <a:avLst>
              <a:gd name="adj1" fmla="val -28071"/>
              <a:gd name="adj2" fmla="val -105761"/>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342900"/>
            <a:r>
              <a:rPr lang="en-US" sz="1350">
                <a:solidFill>
                  <a:prstClr val="white"/>
                </a:solidFill>
                <a:latin typeface="Calibri" panose="020F0502020204030204"/>
              </a:rPr>
              <a:t>Start of </a:t>
            </a:r>
            <a:r>
              <a:rPr lang="en-US" sz="1350" b="1">
                <a:solidFill>
                  <a:prstClr val="white"/>
                </a:solidFill>
                <a:latin typeface="Calibri" panose="020F0502020204030204"/>
              </a:rPr>
              <a:t>Collaborative Care Model </a:t>
            </a:r>
            <a:r>
              <a:rPr lang="en-US" sz="1350">
                <a:solidFill>
                  <a:prstClr val="white"/>
                </a:solidFill>
                <a:latin typeface="Calibri" panose="020F0502020204030204"/>
              </a:rPr>
              <a:t>for the </a:t>
            </a:r>
            <a:r>
              <a:rPr lang="en-US" sz="1350" b="1">
                <a:solidFill>
                  <a:prstClr val="white"/>
                </a:solidFill>
                <a:latin typeface="Calibri" panose="020F0502020204030204"/>
              </a:rPr>
              <a:t>Integration of Behavioral Health</a:t>
            </a:r>
            <a:endParaRPr lang="en-US" sz="1350">
              <a:solidFill>
                <a:prstClr val="white"/>
              </a:solidFill>
              <a:latin typeface="Calibri" panose="020F0502020204030204"/>
            </a:endParaRPr>
          </a:p>
        </p:txBody>
      </p:sp>
      <p:pic>
        <p:nvPicPr>
          <p:cNvPr id="13" name="Picture 12">
            <a:extLst>
              <a:ext uri="{FF2B5EF4-FFF2-40B4-BE49-F238E27FC236}">
                <a16:creationId xmlns:a16="http://schemas.microsoft.com/office/drawing/2014/main" xmlns="" id="{16CD10A3-232B-6A41-9395-07F79C5D4D17}"/>
              </a:ext>
            </a:extLst>
          </p:cNvPr>
          <p:cNvPicPr>
            <a:picLocks noChangeAspect="1"/>
          </p:cNvPicPr>
          <p:nvPr/>
        </p:nvPicPr>
        <p:blipFill>
          <a:blip r:embed="rId7"/>
          <a:stretch>
            <a:fillRect/>
          </a:stretch>
        </p:blipFill>
        <p:spPr>
          <a:xfrm>
            <a:off x="7480873" y="4908017"/>
            <a:ext cx="668832" cy="744633"/>
          </a:xfrm>
          <a:prstGeom prst="rect">
            <a:avLst/>
          </a:prstGeom>
        </p:spPr>
      </p:pic>
      <p:sp>
        <p:nvSpPr>
          <p:cNvPr id="17" name="TextBox 16">
            <a:extLst>
              <a:ext uri="{FF2B5EF4-FFF2-40B4-BE49-F238E27FC236}">
                <a16:creationId xmlns:a16="http://schemas.microsoft.com/office/drawing/2014/main" xmlns="" id="{ECCEFBDA-8BF9-5644-9561-2E144C1335EF}"/>
              </a:ext>
            </a:extLst>
          </p:cNvPr>
          <p:cNvSpPr txBox="1"/>
          <p:nvPr/>
        </p:nvSpPr>
        <p:spPr>
          <a:xfrm>
            <a:off x="247815" y="5696424"/>
            <a:ext cx="3304856" cy="230832"/>
          </a:xfrm>
          <a:prstGeom prst="rect">
            <a:avLst/>
          </a:prstGeom>
          <a:noFill/>
        </p:spPr>
        <p:txBody>
          <a:bodyPr wrap="square" rtlCol="0">
            <a:spAutoFit/>
          </a:bodyPr>
          <a:lstStyle/>
          <a:p>
            <a:pPr defTabSz="342900"/>
            <a:r>
              <a:rPr lang="en-US" sz="900">
                <a:latin typeface="Calibri" panose="020F0502020204030204"/>
              </a:rPr>
              <a:t>Imagine Credit: RDE Systems; </a:t>
            </a:r>
            <a:r>
              <a:rPr lang="en-US" sz="900" err="1">
                <a:latin typeface="Calibri" panose="020F0502020204030204"/>
              </a:rPr>
              <a:t>Github</a:t>
            </a:r>
            <a:r>
              <a:rPr lang="en-US" sz="900">
                <a:latin typeface="Calibri" panose="020F0502020204030204"/>
              </a:rPr>
              <a:t>.</a:t>
            </a:r>
          </a:p>
        </p:txBody>
      </p:sp>
      <p:pic>
        <p:nvPicPr>
          <p:cNvPr id="18" name="Picture 17">
            <a:extLst>
              <a:ext uri="{FF2B5EF4-FFF2-40B4-BE49-F238E27FC236}">
                <a16:creationId xmlns:a16="http://schemas.microsoft.com/office/drawing/2014/main" xmlns="" id="{7421579D-2EB1-444E-962E-81E031EDFCE3}"/>
              </a:ext>
            </a:extLst>
          </p:cNvPr>
          <p:cNvPicPr>
            <a:picLocks noChangeAspect="1"/>
          </p:cNvPicPr>
          <p:nvPr/>
        </p:nvPicPr>
        <p:blipFill>
          <a:blip r:embed="rId8"/>
          <a:stretch>
            <a:fillRect/>
          </a:stretch>
        </p:blipFill>
        <p:spPr>
          <a:xfrm>
            <a:off x="3253617" y="1168402"/>
            <a:ext cx="1781609" cy="549794"/>
          </a:xfrm>
          <a:prstGeom prst="rect">
            <a:avLst/>
          </a:prstGeom>
        </p:spPr>
      </p:pic>
      <p:sp>
        <p:nvSpPr>
          <p:cNvPr id="11" name="Rounded Rectangular Callout 10">
            <a:extLst>
              <a:ext uri="{FF2B5EF4-FFF2-40B4-BE49-F238E27FC236}">
                <a16:creationId xmlns:a16="http://schemas.microsoft.com/office/drawing/2014/main" xmlns="" id="{CCA1D0A5-2B50-2246-8301-61085568A023}"/>
              </a:ext>
            </a:extLst>
          </p:cNvPr>
          <p:cNvSpPr/>
          <p:nvPr/>
        </p:nvSpPr>
        <p:spPr>
          <a:xfrm>
            <a:off x="4932836" y="4116481"/>
            <a:ext cx="2026256" cy="955440"/>
          </a:xfrm>
          <a:prstGeom prst="wedgeRoundRectCallout">
            <a:avLst>
              <a:gd name="adj1" fmla="val -7034"/>
              <a:gd name="adj2" fmla="val -101600"/>
              <a:gd name="adj3" fmla="val 16667"/>
            </a:avLst>
          </a:prstGeom>
          <a:solidFill>
            <a:srgbClr val="00B0F0"/>
          </a:solidFill>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defTabSz="342900"/>
            <a:r>
              <a:rPr lang="en-US" sz="1350">
                <a:solidFill>
                  <a:prstClr val="white"/>
                </a:solidFill>
                <a:latin typeface="Calibri" panose="020F0502020204030204"/>
              </a:rPr>
              <a:t>Release of </a:t>
            </a:r>
            <a:r>
              <a:rPr lang="en-US" sz="1350" b="1">
                <a:solidFill>
                  <a:prstClr val="white"/>
                </a:solidFill>
                <a:latin typeface="Calibri" panose="020F0502020204030204"/>
              </a:rPr>
              <a:t>CCTs Dashboard Updates including ED/Inpatient</a:t>
            </a:r>
          </a:p>
          <a:p>
            <a:pPr algn="ctr" defTabSz="342900"/>
            <a:r>
              <a:rPr lang="en-US" sz="1350" b="1">
                <a:solidFill>
                  <a:prstClr val="white"/>
                </a:solidFill>
                <a:latin typeface="Calibri" panose="020F0502020204030204"/>
              </a:rPr>
              <a:t>Indicator</a:t>
            </a:r>
          </a:p>
        </p:txBody>
      </p:sp>
    </p:spTree>
    <p:extLst>
      <p:ext uri="{BB962C8B-B14F-4D97-AF65-F5344CB8AC3E}">
        <p14:creationId xmlns:p14="http://schemas.microsoft.com/office/powerpoint/2010/main" val="2048976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400C10-D664-D241-AA2A-9E46740EBD66}"/>
              </a:ext>
            </a:extLst>
          </p:cNvPr>
          <p:cNvSpPr>
            <a:spLocks noGrp="1"/>
          </p:cNvSpPr>
          <p:nvPr>
            <p:ph type="title"/>
          </p:nvPr>
        </p:nvSpPr>
        <p:spPr>
          <a:xfrm>
            <a:off x="0" y="0"/>
            <a:ext cx="5703442" cy="5908676"/>
          </a:xfrm>
          <a:solidFill>
            <a:schemeClr val="tx1">
              <a:lumMod val="50000"/>
              <a:lumOff val="50000"/>
            </a:schemeClr>
          </a:solidFill>
        </p:spPr>
        <p:txBody>
          <a:bodyPr anchor="ctr">
            <a:normAutofit/>
          </a:bodyPr>
          <a:lstStyle/>
          <a:p>
            <a:r>
              <a:rPr lang="en-US" sz="4800">
                <a:solidFill>
                  <a:schemeClr val="bg1"/>
                </a:solidFill>
              </a:rPr>
              <a:t>Team Based Care Coordination Model</a:t>
            </a:r>
          </a:p>
        </p:txBody>
      </p:sp>
      <p:pic>
        <p:nvPicPr>
          <p:cNvPr id="4" name="Picture 3" descr="CHP's team based care model. It includes core team members (Primary Care Providers, RN Care Managers, Care Coordinators for HIV Treatment and Sexual Health Programs, Nurses, and Behavioral Health Clinicians). The extended care team members include the treatment adherence educator, the diabetes self-management educator, nutritionist, procedure specialists, linkage specialists, psychiatry, obstetrics and gynecology, community navigation, and phlebotomy. ">
            <a:extLst>
              <a:ext uri="{FF2B5EF4-FFF2-40B4-BE49-F238E27FC236}">
                <a16:creationId xmlns:a16="http://schemas.microsoft.com/office/drawing/2014/main" xmlns="" id="{A8298F32-D06A-EA48-8ED5-77952151EF9C}"/>
              </a:ext>
            </a:extLst>
          </p:cNvPr>
          <p:cNvPicPr>
            <a:picLocks noChangeAspect="1"/>
          </p:cNvPicPr>
          <p:nvPr/>
        </p:nvPicPr>
        <p:blipFill>
          <a:blip r:embed="rId2"/>
          <a:stretch>
            <a:fillRect/>
          </a:stretch>
        </p:blipFill>
        <p:spPr>
          <a:xfrm>
            <a:off x="6096000" y="326232"/>
            <a:ext cx="6080506" cy="5256212"/>
          </a:xfrm>
          <a:prstGeom prst="rect">
            <a:avLst/>
          </a:prstGeom>
        </p:spPr>
      </p:pic>
    </p:spTree>
    <p:extLst>
      <p:ext uri="{BB962C8B-B14F-4D97-AF65-F5344CB8AC3E}">
        <p14:creationId xmlns:p14="http://schemas.microsoft.com/office/powerpoint/2010/main" val="878194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398"/>
            <a:ext cx="10515600" cy="584310"/>
          </a:xfrm>
        </p:spPr>
        <p:txBody>
          <a:bodyPr>
            <a:noAutofit/>
          </a:bodyPr>
          <a:lstStyle/>
          <a:p>
            <a:r>
              <a:rPr lang="en-US" sz="4800">
                <a:latin typeface="Calibri" charset="0"/>
                <a:ea typeface="Calibri" charset="0"/>
                <a:cs typeface="Calibri" charset="0"/>
              </a:rPr>
              <a:t> </a:t>
            </a:r>
            <a:br>
              <a:rPr lang="en-US" sz="4800">
                <a:latin typeface="Calibri" charset="0"/>
                <a:ea typeface="Calibri" charset="0"/>
                <a:cs typeface="Calibri" charset="0"/>
              </a:rPr>
            </a:br>
            <a:r>
              <a:rPr lang="en-US" sz="4800">
                <a:latin typeface="Calibri" charset="0"/>
                <a:ea typeface="Calibri" charset="0"/>
                <a:cs typeface="Calibri" charset="0"/>
              </a:rPr>
              <a:t>Data-Driven Panel Management Under Practice Transformation </a:t>
            </a:r>
          </a:p>
        </p:txBody>
      </p:sp>
      <p:sp>
        <p:nvSpPr>
          <p:cNvPr id="4" name="Content Placeholder 3"/>
          <p:cNvSpPr>
            <a:spLocks noGrp="1"/>
          </p:cNvSpPr>
          <p:nvPr>
            <p:ph sz="half" idx="10"/>
          </p:nvPr>
        </p:nvSpPr>
        <p:spPr>
          <a:xfrm>
            <a:off x="621209" y="1593082"/>
            <a:ext cx="5839047" cy="3986746"/>
          </a:xfrm>
        </p:spPr>
        <p:txBody>
          <a:bodyPr>
            <a:normAutofit/>
          </a:bodyPr>
          <a:lstStyle/>
          <a:p>
            <a:pPr marL="457200" indent="-457200">
              <a:buFont typeface="Wingdings" pitchFamily="2" charset="2"/>
              <a:buChar char="q"/>
              <a:defRPr/>
            </a:pPr>
            <a:r>
              <a:rPr lang="en-US" sz="2400">
                <a:latin typeface="Calibri" charset="0"/>
                <a:ea typeface="Calibri" charset="0"/>
                <a:cs typeface="Calibri" charset="0"/>
              </a:rPr>
              <a:t>Facilitated through </a:t>
            </a:r>
            <a:r>
              <a:rPr lang="en-US" sz="2400" i="1" u="sng" err="1">
                <a:latin typeface="Calibri" charset="0"/>
                <a:ea typeface="Calibri" charset="0"/>
                <a:cs typeface="Calibri" charset="0"/>
              </a:rPr>
              <a:t>eCOMPAS</a:t>
            </a:r>
            <a:r>
              <a:rPr lang="en-US" sz="2400" i="1" u="sng">
                <a:latin typeface="Calibri" charset="0"/>
                <a:ea typeface="Calibri" charset="0"/>
                <a:cs typeface="Calibri" charset="0"/>
              </a:rPr>
              <a:t> Clinical Care Team Dashboard</a:t>
            </a:r>
          </a:p>
          <a:p>
            <a:pPr marL="457200" indent="-457200">
              <a:buFont typeface="Wingdings" pitchFamily="2" charset="2"/>
              <a:buChar char="q"/>
              <a:defRPr/>
            </a:pPr>
            <a:r>
              <a:rPr lang="en-US" sz="2400">
                <a:latin typeface="Calibri" charset="0"/>
                <a:ea typeface="Calibri" charset="0"/>
                <a:cs typeface="Calibri" charset="0"/>
              </a:rPr>
              <a:t>Review of panel Quality data at weekly inter-disciplinary care team meetings</a:t>
            </a:r>
          </a:p>
          <a:p>
            <a:pPr marL="457200" indent="-457200">
              <a:buFont typeface="Wingdings" pitchFamily="2" charset="2"/>
              <a:buChar char="q"/>
              <a:defRPr/>
            </a:pPr>
            <a:r>
              <a:rPr lang="en-US" sz="2400">
                <a:latin typeface="Calibri" charset="0"/>
                <a:ea typeface="Calibri" charset="0"/>
                <a:cs typeface="Calibri" charset="0"/>
              </a:rPr>
              <a:t>Advantages:</a:t>
            </a:r>
          </a:p>
          <a:p>
            <a:pPr lvl="1">
              <a:defRPr/>
            </a:pPr>
            <a:r>
              <a:rPr lang="en-US" sz="2400">
                <a:latin typeface="Calibri" charset="0"/>
                <a:ea typeface="Calibri" charset="0"/>
                <a:cs typeface="Calibri" charset="0"/>
              </a:rPr>
              <a:t>Allows for expertise from all disciplines and roles</a:t>
            </a:r>
          </a:p>
          <a:p>
            <a:pPr lvl="1">
              <a:defRPr/>
            </a:pPr>
            <a:r>
              <a:rPr lang="en-US" sz="2400">
                <a:latin typeface="Calibri" charset="0"/>
                <a:ea typeface="Calibri" charset="0"/>
                <a:cs typeface="Calibri" charset="0"/>
              </a:rPr>
              <a:t>Optimization of resources to reach patients across settings for linkage &amp; retention, reducing hospitalizations, etc.</a:t>
            </a:r>
          </a:p>
          <a:p>
            <a:endParaRPr lang="en-US"/>
          </a:p>
        </p:txBody>
      </p:sp>
      <p:pic>
        <p:nvPicPr>
          <p:cNvPr id="5" name="Picture 2" descr="Clinical care team dashboard. It includes the total client count as well as the caseload per team member. The clinical care team dashboard is based on the patient panel, which is assigned by the primary care providers assigned to the team. The dashboard has a set of clinical and care engagement indicators to assist the team with panel management. The dashboard also allows to review the indicators through the patient list drill down view. "/>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600824" y="1432732"/>
            <a:ext cx="5591175" cy="4418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a:extLst>
              <a:ext uri="{FF2B5EF4-FFF2-40B4-BE49-F238E27FC236}">
                <a16:creationId xmlns:a16="http://schemas.microsoft.com/office/drawing/2014/main" xmlns="" id="{C49724D6-916A-934C-B5E6-F70B0E5BEC52}"/>
              </a:ext>
            </a:extLst>
          </p:cNvPr>
          <p:cNvCxnSpPr>
            <a:cxnSpLocks/>
          </p:cNvCxnSpPr>
          <p:nvPr/>
        </p:nvCxnSpPr>
        <p:spPr>
          <a:xfrm flipV="1">
            <a:off x="9750052" y="3115341"/>
            <a:ext cx="457200" cy="271130"/>
          </a:xfrm>
          <a:prstGeom prst="straightConnector1">
            <a:avLst/>
          </a:prstGeom>
          <a:ln w="7620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xmlns="" id="{3E91C047-5A0E-4040-991F-CC85F6CD3283}"/>
              </a:ext>
            </a:extLst>
          </p:cNvPr>
          <p:cNvSpPr/>
          <p:nvPr/>
        </p:nvSpPr>
        <p:spPr>
          <a:xfrm>
            <a:off x="10313581" y="3069821"/>
            <a:ext cx="1222745" cy="1488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1674BF62-3A71-C445-95B5-3E02C18FD538}"/>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6882408" y="5347688"/>
            <a:ext cx="1222745" cy="377332"/>
          </a:xfrm>
          <a:prstGeom prst="rect">
            <a:avLst/>
          </a:prstGeom>
        </p:spPr>
      </p:pic>
    </p:spTree>
    <p:extLst>
      <p:ext uri="{BB962C8B-B14F-4D97-AF65-F5344CB8AC3E}">
        <p14:creationId xmlns:p14="http://schemas.microsoft.com/office/powerpoint/2010/main" val="10549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a:t>Deeper dive into HIT &amp; HIE</a:t>
            </a:r>
            <a:br>
              <a:rPr lang="en-US" b="0"/>
            </a:br>
            <a:r>
              <a:rPr lang="en-US" b="0"/>
              <a:t/>
            </a:r>
            <a:br>
              <a:rPr lang="en-US" b="0"/>
            </a:br>
            <a:r>
              <a:rPr lang="en-US" b="0"/>
              <a:t>A Measure of the challenge…</a:t>
            </a:r>
          </a:p>
        </p:txBody>
      </p:sp>
    </p:spTree>
    <p:extLst>
      <p:ext uri="{BB962C8B-B14F-4D97-AF65-F5344CB8AC3E}">
        <p14:creationId xmlns:p14="http://schemas.microsoft.com/office/powerpoint/2010/main" val="2716580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24303" y="236483"/>
            <a:ext cx="9610781" cy="622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357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eflects the 4 processes used to implement the testing program, which were key components towards our success. " title="Photo">
            <a:extLst>
              <a:ext uri="{FF2B5EF4-FFF2-40B4-BE49-F238E27FC236}">
                <a16:creationId xmlns:a16="http://schemas.microsoft.com/office/drawing/2014/main" xmlns="" id="{031721F6-0DF3-41E1-A1DD-B9E4455B2560}"/>
              </a:ext>
            </a:extLst>
          </p:cNvPr>
          <p:cNvPicPr>
            <a:picLocks noChangeAspect="1"/>
          </p:cNvPicPr>
          <p:nvPr/>
        </p:nvPicPr>
        <p:blipFill>
          <a:blip r:embed="rId2"/>
          <a:stretch>
            <a:fillRect/>
          </a:stretch>
        </p:blipFill>
        <p:spPr>
          <a:xfrm>
            <a:off x="8405870" y="1063590"/>
            <a:ext cx="3023878" cy="3590855"/>
          </a:xfrm>
          <a:prstGeom prst="rect">
            <a:avLst/>
          </a:prstGeom>
        </p:spPr>
      </p:pic>
      <p:sp>
        <p:nvSpPr>
          <p:cNvPr id="7" name="Content Placeholder 6">
            <a:extLst>
              <a:ext uri="{FF2B5EF4-FFF2-40B4-BE49-F238E27FC236}">
                <a16:creationId xmlns:a16="http://schemas.microsoft.com/office/drawing/2014/main" xmlns="" id="{45554FF9-C9B9-4804-B246-F5C008B1D61B}"/>
              </a:ext>
            </a:extLst>
          </p:cNvPr>
          <p:cNvSpPr>
            <a:spLocks noGrp="1"/>
          </p:cNvSpPr>
          <p:nvPr>
            <p:ph sz="half" idx="10"/>
          </p:nvPr>
        </p:nvSpPr>
        <p:spPr>
          <a:xfrm>
            <a:off x="838200" y="1196982"/>
            <a:ext cx="7567670" cy="4487722"/>
          </a:xfrm>
        </p:spPr>
        <p:txBody>
          <a:bodyPr/>
          <a:lstStyle/>
          <a:p>
            <a:pPr marL="514339" indent="-285750">
              <a:buClr>
                <a:schemeClr val="accent4">
                  <a:lumMod val="50000"/>
                </a:schemeClr>
              </a:buClr>
              <a:buFont typeface="Arial" panose="020B0604020202020204" pitchFamily="34" charset="0"/>
              <a:buChar char="►"/>
            </a:pPr>
            <a:r>
              <a:rPr lang="en-US" sz="1600"/>
              <a:t>Review rationale for routine HIV testing in various healthcare settings</a:t>
            </a:r>
          </a:p>
          <a:p>
            <a:pPr marL="285750" indent="-285750">
              <a:buClr>
                <a:schemeClr val="accent4">
                  <a:lumMod val="50000"/>
                </a:schemeClr>
              </a:buClr>
              <a:buFont typeface="Arial" panose="020B0604020202020204" pitchFamily="34" charset="0"/>
              <a:buChar char="►"/>
            </a:pPr>
            <a:endParaRPr lang="en-US" sz="1600"/>
          </a:p>
          <a:p>
            <a:pPr marL="514339" indent="-285750">
              <a:buClr>
                <a:schemeClr val="accent4">
                  <a:lumMod val="50000"/>
                </a:schemeClr>
              </a:buClr>
              <a:buFont typeface="Arial" panose="020B0604020202020204" pitchFamily="34" charset="0"/>
              <a:buChar char="►"/>
            </a:pPr>
            <a:r>
              <a:rPr lang="en-US" sz="1600"/>
              <a:t>Implementation processes using 4 pillars:</a:t>
            </a:r>
          </a:p>
          <a:p>
            <a:pPr marL="1504914" lvl="1" indent="-285750">
              <a:buClr>
                <a:schemeClr val="accent1">
                  <a:lumMod val="75000"/>
                </a:schemeClr>
              </a:buClr>
              <a:buFont typeface="Arial" panose="020B0604020202020204" pitchFamily="34" charset="0"/>
              <a:buChar char="►"/>
            </a:pPr>
            <a:r>
              <a:rPr lang="en-US" sz="1600"/>
              <a:t>Routinize HIV screening into normal clinic flow</a:t>
            </a:r>
          </a:p>
          <a:p>
            <a:pPr marL="1504914" lvl="1" indent="-285750">
              <a:buClr>
                <a:schemeClr val="accent1">
                  <a:lumMod val="75000"/>
                </a:schemeClr>
              </a:buClr>
              <a:buFont typeface="Arial" panose="020B0604020202020204" pitchFamily="34" charset="0"/>
              <a:buChar char="►"/>
            </a:pPr>
            <a:r>
              <a:rPr lang="en-US" sz="1600"/>
              <a:t>Integrate automated testing with other diagnostic screens </a:t>
            </a:r>
          </a:p>
          <a:p>
            <a:pPr marL="1504914" lvl="1" indent="-285750">
              <a:buClr>
                <a:schemeClr val="accent1">
                  <a:lumMod val="75000"/>
                </a:schemeClr>
              </a:buClr>
              <a:buFont typeface="Arial" panose="020B0604020202020204" pitchFamily="34" charset="0"/>
              <a:buChar char="►"/>
            </a:pPr>
            <a:r>
              <a:rPr lang="en-US" sz="1600"/>
              <a:t>Change systemic policies that normalize routine testing and linkage </a:t>
            </a:r>
          </a:p>
          <a:p>
            <a:pPr marL="1504914" lvl="1" indent="-285750">
              <a:buClr>
                <a:schemeClr val="accent1">
                  <a:lumMod val="75000"/>
                </a:schemeClr>
              </a:buClr>
              <a:buFont typeface="Arial" panose="020B0604020202020204" pitchFamily="34" charset="0"/>
              <a:buChar char="►"/>
            </a:pPr>
            <a:r>
              <a:rPr lang="en-US" sz="1600"/>
              <a:t>Collect information related to quality improvement and best practices to motivate staff</a:t>
            </a:r>
          </a:p>
          <a:p>
            <a:pPr marL="1504914" lvl="1" indent="-285750">
              <a:buClr>
                <a:schemeClr val="accent1">
                  <a:lumMod val="75000"/>
                </a:schemeClr>
              </a:buClr>
              <a:buFont typeface="Arial" panose="020B0604020202020204" pitchFamily="34" charset="0"/>
              <a:buChar char="►"/>
            </a:pPr>
            <a:endParaRPr lang="en-US" sz="1600"/>
          </a:p>
          <a:p>
            <a:pPr marL="514339" indent="-285750">
              <a:buClr>
                <a:schemeClr val="accent4">
                  <a:lumMod val="50000"/>
                </a:schemeClr>
              </a:buClr>
              <a:buFont typeface="Arial" panose="020B0604020202020204" pitchFamily="34" charset="0"/>
              <a:buChar char="►"/>
            </a:pPr>
            <a:r>
              <a:rPr lang="en-US" sz="1600"/>
              <a:t>Describe lessons learned and review testing results of Vidant Medical Center’s Emergency Department &amp; East Carolina University’s routine HIV testing program</a:t>
            </a:r>
          </a:p>
          <a:p>
            <a:endParaRPr lang="en-US"/>
          </a:p>
        </p:txBody>
      </p:sp>
      <p:sp>
        <p:nvSpPr>
          <p:cNvPr id="4" name="Title 3">
            <a:extLst>
              <a:ext uri="{FF2B5EF4-FFF2-40B4-BE49-F238E27FC236}">
                <a16:creationId xmlns:a16="http://schemas.microsoft.com/office/drawing/2014/main" xmlns="" id="{D0D0BB0C-5C76-47B6-97C1-10AB88CCE179}"/>
              </a:ext>
            </a:extLst>
          </p:cNvPr>
          <p:cNvSpPr>
            <a:spLocks noGrp="1"/>
          </p:cNvSpPr>
          <p:nvPr>
            <p:ph type="title"/>
          </p:nvPr>
        </p:nvSpPr>
        <p:spPr/>
        <p:txBody>
          <a:bodyPr>
            <a:normAutofit fontScale="90000"/>
          </a:bodyPr>
          <a:lstStyle/>
          <a:p>
            <a:r>
              <a:rPr lang="en-US"/>
              <a:t>Presentation Objectives</a:t>
            </a:r>
          </a:p>
        </p:txBody>
      </p:sp>
    </p:spTree>
    <p:extLst>
      <p:ext uri="{BB962C8B-B14F-4D97-AF65-F5344CB8AC3E}">
        <p14:creationId xmlns:p14="http://schemas.microsoft.com/office/powerpoint/2010/main" val="2262403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13035" y="177361"/>
            <a:ext cx="8497614" cy="637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380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descr="CropperCapture[3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00300" y="1480046"/>
            <a:ext cx="6935086" cy="441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85036" y="149224"/>
            <a:ext cx="10389781" cy="1200150"/>
          </a:xfrm>
          <a:prstGeom prst="rect">
            <a:avLst/>
          </a:prstGeom>
          <a:noFill/>
        </p:spPr>
        <p:txBody>
          <a:bodyPr wrap="square">
            <a:spAutoFit/>
          </a:bodyPr>
          <a:lstStyle/>
          <a:p>
            <a:pPr>
              <a:defRPr/>
            </a:pPr>
            <a:r>
              <a:rPr lang="en-US" sz="2400" i="1">
                <a:solidFill>
                  <a:srgbClr val="C00000"/>
                </a:solidFill>
              </a:rPr>
              <a:t>The ‘Medical Record’ is typically an amalgamation of multiple electronic systems, tied together by an IT network that exchanges information –a form of Health Information Exchange</a:t>
            </a:r>
          </a:p>
        </p:txBody>
      </p:sp>
    </p:spTree>
    <p:extLst>
      <p:ext uri="{BB962C8B-B14F-4D97-AF65-F5344CB8AC3E}">
        <p14:creationId xmlns:p14="http://schemas.microsoft.com/office/powerpoint/2010/main" val="1873525799"/>
      </p:ext>
    </p:extLst>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843655"/>
            <a:ext cx="5268310" cy="3323987"/>
          </a:xfrm>
          <a:prstGeom prst="rect">
            <a:avLst/>
          </a:prstGeom>
          <a:noFill/>
        </p:spPr>
        <p:txBody>
          <a:bodyPr wrap="square">
            <a:spAutoFit/>
          </a:bodyPr>
          <a:lstStyle/>
          <a:p>
            <a:pPr>
              <a:buFont typeface="Wingdings" pitchFamily="2" charset="2"/>
              <a:buChar char="Ø"/>
              <a:defRPr/>
            </a:pPr>
            <a:r>
              <a:rPr lang="en-US" sz="2400" b="1">
                <a:solidFill>
                  <a:prstClr val="black"/>
                </a:solidFill>
                <a:latin typeface="Arial" charset="0"/>
              </a:rPr>
              <a:t> NYP/Columbia must track and manage over 800,000 data elements  annually for  grant and regulatory reporting purposes:</a:t>
            </a:r>
          </a:p>
          <a:p>
            <a:pPr>
              <a:defRPr/>
            </a:pPr>
            <a:endParaRPr lang="en-US" b="1">
              <a:solidFill>
                <a:prstClr val="black"/>
              </a:solidFill>
              <a:latin typeface="Arial" charset="0"/>
            </a:endParaRPr>
          </a:p>
          <a:p>
            <a:pPr marL="342900" indent="-342900">
              <a:buFont typeface="Wingdings" pitchFamily="2" charset="2"/>
              <a:buChar char="q"/>
              <a:tabLst>
                <a:tab pos="341313" algn="l"/>
              </a:tabLst>
              <a:defRPr/>
            </a:pPr>
            <a:r>
              <a:rPr lang="en-US" sz="2000">
                <a:solidFill>
                  <a:prstClr val="black"/>
                </a:solidFill>
              </a:rPr>
              <a:t>HRSA, NYC DOHMH, AIDS Institute, CDC RSR, AIRS, </a:t>
            </a:r>
            <a:r>
              <a:rPr lang="en-US" sz="2000" err="1">
                <a:solidFill>
                  <a:prstClr val="black"/>
                </a:solidFill>
              </a:rPr>
              <a:t>eSHARE</a:t>
            </a:r>
            <a:endParaRPr lang="en-US" sz="2000">
              <a:solidFill>
                <a:prstClr val="black"/>
              </a:solidFill>
            </a:endParaRPr>
          </a:p>
          <a:p>
            <a:pPr marL="342900" indent="-342900">
              <a:buFont typeface="Wingdings" pitchFamily="2" charset="2"/>
              <a:buChar char="q"/>
              <a:tabLst>
                <a:tab pos="341313" algn="l"/>
              </a:tabLst>
              <a:defRPr/>
            </a:pPr>
            <a:r>
              <a:rPr lang="en-US" sz="2000">
                <a:solidFill>
                  <a:prstClr val="black"/>
                </a:solidFill>
              </a:rPr>
              <a:t>95  ‘users’ who need to contribute, add, manage, and export data</a:t>
            </a:r>
          </a:p>
          <a:p>
            <a:pPr>
              <a:defRPr/>
            </a:pPr>
            <a:endParaRPr lang="en-US" sz="1600" b="1">
              <a:solidFill>
                <a:prstClr val="black"/>
              </a:solidFill>
              <a:latin typeface="Arial" charset="0"/>
            </a:endParaRPr>
          </a:p>
        </p:txBody>
      </p:sp>
      <p:pic>
        <p:nvPicPr>
          <p:cNvPr id="53252" name="Picture 2" descr="http://www.tripleblaze.com/blog/wp-content/uploads/2010/05/everest.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505845" y="1843655"/>
            <a:ext cx="5088709" cy="3735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p:txBody>
          <a:bodyPr>
            <a:normAutofit fontScale="90000"/>
          </a:bodyPr>
          <a:lstStyle/>
          <a:p>
            <a:r>
              <a:rPr lang="en-US"/>
              <a:t>How much data?</a:t>
            </a:r>
          </a:p>
        </p:txBody>
      </p:sp>
    </p:spTree>
    <p:extLst>
      <p:ext uri="{BB962C8B-B14F-4D97-AF65-F5344CB8AC3E}">
        <p14:creationId xmlns:p14="http://schemas.microsoft.com/office/powerpoint/2010/main" val="2370878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CropperCapture[3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457201"/>
            <a:ext cx="586740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5257800" y="2209800"/>
            <a:ext cx="914400" cy="1676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prstClr val="white"/>
              </a:solidFill>
            </a:endParaRPr>
          </a:p>
        </p:txBody>
      </p:sp>
      <p:sp>
        <p:nvSpPr>
          <p:cNvPr id="8" name="Flowchart: Multidocument 7"/>
          <p:cNvSpPr/>
          <p:nvPr/>
        </p:nvSpPr>
        <p:spPr>
          <a:xfrm>
            <a:off x="4014439" y="4232276"/>
            <a:ext cx="1905000" cy="1597025"/>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4277" name="TextBox 8"/>
          <p:cNvSpPr txBox="1">
            <a:spLocks noChangeArrowheads="1"/>
          </p:cNvSpPr>
          <p:nvPr/>
        </p:nvSpPr>
        <p:spPr bwMode="auto">
          <a:xfrm>
            <a:off x="6300439" y="3829051"/>
            <a:ext cx="3581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Char char="•"/>
            </a:pPr>
            <a:r>
              <a:rPr lang="en-US" sz="2800">
                <a:solidFill>
                  <a:prstClr val="black"/>
                </a:solidFill>
                <a:latin typeface="Calibri" pitchFamily="34" charset="0"/>
              </a:rPr>
              <a:t> </a:t>
            </a:r>
            <a:r>
              <a:rPr lang="en-US" sz="2400">
                <a:solidFill>
                  <a:prstClr val="black"/>
                </a:solidFill>
                <a:latin typeface="Calibri" pitchFamily="34" charset="0"/>
              </a:rPr>
              <a:t>Where does the information come from in </a:t>
            </a:r>
            <a:r>
              <a:rPr lang="en-US" sz="2400" i="1">
                <a:solidFill>
                  <a:prstClr val="black"/>
                </a:solidFill>
                <a:latin typeface="Calibri" pitchFamily="34" charset="0"/>
              </a:rPr>
              <a:t>your</a:t>
            </a:r>
            <a:r>
              <a:rPr lang="en-US" sz="2400">
                <a:solidFill>
                  <a:prstClr val="black"/>
                </a:solidFill>
                <a:latin typeface="Calibri" pitchFamily="34" charset="0"/>
              </a:rPr>
              <a:t> program?</a:t>
            </a:r>
          </a:p>
          <a:p>
            <a:pPr eaLnBrk="1" hangingPunct="1">
              <a:buFont typeface="Arial" pitchFamily="34" charset="0"/>
              <a:buChar char="•"/>
            </a:pPr>
            <a:r>
              <a:rPr lang="en-US" sz="2400">
                <a:solidFill>
                  <a:prstClr val="black"/>
                </a:solidFill>
                <a:latin typeface="Calibri" pitchFamily="34" charset="0"/>
              </a:rPr>
              <a:t> How much data?</a:t>
            </a:r>
          </a:p>
          <a:p>
            <a:pPr eaLnBrk="1" hangingPunct="1">
              <a:buFont typeface="Arial" pitchFamily="34" charset="0"/>
              <a:buChar char="•"/>
            </a:pPr>
            <a:r>
              <a:rPr lang="en-US" sz="2400">
                <a:solidFill>
                  <a:srgbClr val="C00000"/>
                </a:solidFill>
                <a:latin typeface="Calibri" pitchFamily="34" charset="0"/>
              </a:rPr>
              <a:t> What is the data?</a:t>
            </a:r>
          </a:p>
        </p:txBody>
      </p:sp>
    </p:spTree>
    <p:extLst>
      <p:ext uri="{BB962C8B-B14F-4D97-AF65-F5344CB8AC3E}">
        <p14:creationId xmlns:p14="http://schemas.microsoft.com/office/powerpoint/2010/main" val="2581395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728700"/>
            <a:ext cx="4419600" cy="2616101"/>
          </a:xfrm>
          <a:prstGeom prst="rect">
            <a:avLst/>
          </a:prstGeom>
          <a:noFill/>
        </p:spPr>
        <p:txBody>
          <a:bodyPr>
            <a:spAutoFit/>
          </a:bodyPr>
          <a:lstStyle/>
          <a:p>
            <a:pPr>
              <a:defRPr/>
            </a:pPr>
            <a:endParaRPr lang="en-US" sz="3600" i="1">
              <a:solidFill>
                <a:srgbClr val="FFFF00"/>
              </a:solidFill>
            </a:endParaRPr>
          </a:p>
          <a:p>
            <a:pPr marL="342900" indent="-342900">
              <a:buFont typeface="Wingdings" panose="05000000000000000000" pitchFamily="2" charset="2"/>
              <a:buChar char="§"/>
              <a:defRPr/>
            </a:pPr>
            <a:r>
              <a:rPr lang="en-US" sz="3200" i="1">
                <a:solidFill>
                  <a:prstClr val="black"/>
                </a:solidFill>
              </a:rPr>
              <a:t>Demographic</a:t>
            </a:r>
          </a:p>
          <a:p>
            <a:pPr marL="342900" indent="-342900">
              <a:buFont typeface="Wingdings" panose="05000000000000000000" pitchFamily="2" charset="2"/>
              <a:buChar char="§"/>
              <a:defRPr/>
            </a:pPr>
            <a:r>
              <a:rPr lang="en-US" sz="3200" i="1">
                <a:solidFill>
                  <a:prstClr val="black"/>
                </a:solidFill>
              </a:rPr>
              <a:t>Services</a:t>
            </a:r>
          </a:p>
          <a:p>
            <a:pPr marL="342900" indent="-342900">
              <a:buFont typeface="Wingdings" panose="05000000000000000000" pitchFamily="2" charset="2"/>
              <a:buChar char="§"/>
              <a:defRPr/>
            </a:pPr>
            <a:r>
              <a:rPr lang="en-US" sz="3200" i="1">
                <a:solidFill>
                  <a:prstClr val="black"/>
                </a:solidFill>
              </a:rPr>
              <a:t>Clinical</a:t>
            </a:r>
          </a:p>
          <a:p>
            <a:pPr marL="342900" indent="-342900">
              <a:buFont typeface="Wingdings" panose="05000000000000000000" pitchFamily="2" charset="2"/>
              <a:buChar char="§"/>
              <a:defRPr/>
            </a:pPr>
            <a:r>
              <a:rPr lang="en-US" sz="3200" i="1">
                <a:solidFill>
                  <a:prstClr val="black"/>
                </a:solidFill>
              </a:rPr>
              <a:t>Care Coordination</a:t>
            </a:r>
          </a:p>
        </p:txBody>
      </p:sp>
      <p:pic>
        <p:nvPicPr>
          <p:cNvPr id="55299" name="Picture 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611008" y="1505607"/>
            <a:ext cx="4943541" cy="369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p:txBody>
          <a:bodyPr>
            <a:normAutofit fontScale="90000"/>
          </a:bodyPr>
          <a:lstStyle/>
          <a:p>
            <a:r>
              <a:rPr lang="en-US"/>
              <a:t>What is the data?</a:t>
            </a:r>
          </a:p>
        </p:txBody>
      </p:sp>
    </p:spTree>
    <p:extLst>
      <p:ext uri="{BB962C8B-B14F-4D97-AF65-F5344CB8AC3E}">
        <p14:creationId xmlns:p14="http://schemas.microsoft.com/office/powerpoint/2010/main" val="2466170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1" y="4876800"/>
            <a:ext cx="26193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1" y="1295400"/>
            <a:ext cx="1966913"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57401" y="3352800"/>
            <a:ext cx="1666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Box 4"/>
          <p:cNvSpPr txBox="1">
            <a:spLocks noChangeArrowheads="1"/>
          </p:cNvSpPr>
          <p:nvPr/>
        </p:nvSpPr>
        <p:spPr bwMode="auto">
          <a:xfrm>
            <a:off x="7620000" y="3276600"/>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Calibri" pitchFamily="34" charset="0"/>
                <a:ea typeface="+mn-ea"/>
                <a:cs typeface="Arial" pitchFamily="34" charset="0"/>
              </a:rPr>
              <a:t>EAGLE </a:t>
            </a:r>
            <a:r>
              <a:rPr kumimoji="0" lang="en-US" sz="3200" b="1" i="0" u="none" strike="noStrike" kern="1200" cap="none" spc="0" normalizeH="0" baseline="0" noProof="0">
                <a:ln>
                  <a:noFill/>
                </a:ln>
                <a:solidFill>
                  <a:srgbClr val="FFFF00"/>
                </a:solidFill>
                <a:effectLst/>
                <a:uLnTx/>
                <a:uFillTx/>
                <a:latin typeface="Freestyle Script" pitchFamily="66" charset="0"/>
                <a:ea typeface="+mn-ea"/>
                <a:cs typeface="Arial" pitchFamily="34" charset="0"/>
              </a:rPr>
              <a:t>gold</a:t>
            </a:r>
            <a:endParaRPr kumimoji="0" lang="en-US" sz="3200" b="1" i="0" u="none" strike="noStrike" kern="1200" cap="none" spc="0" normalizeH="0" baseline="0" noProof="0">
              <a:ln>
                <a:noFill/>
              </a:ln>
              <a:solidFill>
                <a:srgbClr val="FFFF00"/>
              </a:solidFill>
              <a:effectLst/>
              <a:uLnTx/>
              <a:uFillTx/>
              <a:latin typeface="Calibri" pitchFamily="34" charset="0"/>
              <a:ea typeface="+mn-ea"/>
              <a:cs typeface="Arial" pitchFamily="34" charset="0"/>
            </a:endParaRPr>
          </a:p>
        </p:txBody>
      </p:sp>
      <p:sp>
        <p:nvSpPr>
          <p:cNvPr id="57350" name="TextBox 5"/>
          <p:cNvSpPr txBox="1">
            <a:spLocks noChangeArrowheads="1"/>
          </p:cNvSpPr>
          <p:nvPr/>
        </p:nvSpPr>
        <p:spPr bwMode="auto">
          <a:xfrm>
            <a:off x="2057400" y="228601"/>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FFFF00"/>
                </a:solidFill>
                <a:effectLst/>
                <a:uLnTx/>
                <a:uFillTx/>
                <a:latin typeface="Calibri" pitchFamily="34" charset="0"/>
                <a:ea typeface="+mn-ea"/>
                <a:cs typeface="Arial" pitchFamily="34" charset="0"/>
              </a:rPr>
              <a:t>A typical workflow process at NYP/Columbia for how a patient gets scheduled, registered, documented in an EMR, and billed.</a:t>
            </a:r>
          </a:p>
        </p:txBody>
      </p:sp>
      <p:sp>
        <p:nvSpPr>
          <p:cNvPr id="57351" name="TextBox 6"/>
          <p:cNvSpPr txBox="1">
            <a:spLocks noChangeArrowheads="1"/>
          </p:cNvSpPr>
          <p:nvPr/>
        </p:nvSpPr>
        <p:spPr bwMode="auto">
          <a:xfrm>
            <a:off x="1981200" y="3810000"/>
            <a:ext cx="1938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itchFamily="34" charset="0"/>
                <a:ea typeface="+mn-ea"/>
                <a:cs typeface="Arial" pitchFamily="34" charset="0"/>
              </a:rPr>
              <a:t>Scheduling system</a:t>
            </a:r>
          </a:p>
        </p:txBody>
      </p:sp>
      <p:sp>
        <p:nvSpPr>
          <p:cNvPr id="57352" name="TextBox 7"/>
          <p:cNvSpPr txBox="1">
            <a:spLocks noChangeArrowheads="1"/>
          </p:cNvSpPr>
          <p:nvPr/>
        </p:nvSpPr>
        <p:spPr bwMode="auto">
          <a:xfrm>
            <a:off x="4495800" y="5486401"/>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itchFamily="34" charset="0"/>
                <a:ea typeface="+mn-ea"/>
                <a:cs typeface="Arial" pitchFamily="34" charset="0"/>
              </a:rPr>
              <a:t>Electronic medical record (EMR)</a:t>
            </a:r>
          </a:p>
        </p:txBody>
      </p:sp>
      <p:sp>
        <p:nvSpPr>
          <p:cNvPr id="57353" name="TextBox 8"/>
          <p:cNvSpPr txBox="1">
            <a:spLocks noChangeArrowheads="1"/>
          </p:cNvSpPr>
          <p:nvPr/>
        </p:nvSpPr>
        <p:spPr bwMode="auto">
          <a:xfrm>
            <a:off x="7572376" y="3886200"/>
            <a:ext cx="309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itchFamily="34" charset="0"/>
                <a:ea typeface="+mn-ea"/>
                <a:cs typeface="Arial" pitchFamily="34" charset="0"/>
              </a:rPr>
              <a:t>Registration and billing system</a:t>
            </a:r>
          </a:p>
        </p:txBody>
      </p:sp>
      <p:cxnSp>
        <p:nvCxnSpPr>
          <p:cNvPr id="11" name="Straight Arrow Connector 10"/>
          <p:cNvCxnSpPr/>
          <p:nvPr/>
        </p:nvCxnSpPr>
        <p:spPr>
          <a:xfrm>
            <a:off x="4114800" y="3581400"/>
            <a:ext cx="3200400" cy="0"/>
          </a:xfrm>
          <a:prstGeom prst="straightConnector1">
            <a:avLst/>
          </a:prstGeom>
          <a:ln w="28575">
            <a:solidFill>
              <a:schemeClr val="bg1"/>
            </a:solidFill>
            <a:headEnd type="arrow"/>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5715000" y="2514600"/>
            <a:ext cx="0" cy="2209800"/>
          </a:xfrm>
          <a:prstGeom prst="straightConnector1">
            <a:avLst/>
          </a:prstGeom>
          <a:ln w="28575">
            <a:solidFill>
              <a:schemeClr val="bg1"/>
            </a:solidFill>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3416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descr="CropperCapture[3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1" y="609600"/>
            <a:ext cx="65579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4572000" y="2514600"/>
            <a:ext cx="2514600" cy="12954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486400" y="1143000"/>
            <a:ext cx="1905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5939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3600" y="685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62800" y="3048000"/>
            <a:ext cx="29337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62800" y="4724400"/>
            <a:ext cx="2971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72400" y="685801"/>
            <a:ext cx="154305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114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a:t>The eCOMPAS Approach</a:t>
            </a:r>
          </a:p>
        </p:txBody>
      </p:sp>
    </p:spTree>
    <p:extLst>
      <p:ext uri="{BB962C8B-B14F-4D97-AF65-F5344CB8AC3E}">
        <p14:creationId xmlns:p14="http://schemas.microsoft.com/office/powerpoint/2010/main" val="1243793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1981200" y="381001"/>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FFFF00"/>
                </a:solidFill>
                <a:effectLst/>
                <a:uLnTx/>
                <a:uFillTx/>
                <a:latin typeface="Calibri"/>
                <a:ea typeface="+mn-ea"/>
                <a:cs typeface="Arial" pitchFamily="34" charset="0"/>
              </a:rPr>
              <a:t>This is the way NYP/Columbia is making it work in the ‘real’ world of competing institutional priorities</a:t>
            </a:r>
          </a:p>
        </p:txBody>
      </p:sp>
      <p:pic>
        <p:nvPicPr>
          <p:cNvPr id="61443" name="Picture 2" descr="CropperCapture[3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1" y="1524000"/>
            <a:ext cx="69500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4800600" y="3581400"/>
            <a:ext cx="1828800" cy="1219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534400" y="5105400"/>
            <a:ext cx="4572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61446"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90026" y="4419600"/>
            <a:ext cx="14255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13" descr="flat_barlog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8401" y="4953000"/>
            <a:ext cx="2233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4925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7873" y="84486"/>
            <a:ext cx="6664712" cy="567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932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Clr>
                <a:schemeClr val="accent4">
                  <a:lumMod val="50000"/>
                </a:schemeClr>
              </a:buClr>
              <a:buFont typeface="Arial" panose="020B0604020202020204" pitchFamily="34" charset="0"/>
              <a:buChar char="►"/>
            </a:pPr>
            <a:r>
              <a:rPr lang="en-US"/>
              <a:t>Important health problem for individual &amp; community</a:t>
            </a:r>
          </a:p>
          <a:p>
            <a:pPr>
              <a:buClr>
                <a:schemeClr val="accent4">
                  <a:lumMod val="50000"/>
                </a:schemeClr>
              </a:buClr>
              <a:buFont typeface="Arial" panose="020B0604020202020204" pitchFamily="34" charset="0"/>
              <a:buChar char="►"/>
            </a:pPr>
            <a:r>
              <a:rPr lang="en-US"/>
              <a:t>Natural history of disease understood</a:t>
            </a:r>
          </a:p>
          <a:p>
            <a:pPr>
              <a:buClr>
                <a:schemeClr val="accent4">
                  <a:lumMod val="50000"/>
                </a:schemeClr>
              </a:buClr>
              <a:buFont typeface="Arial" panose="020B0604020202020204" pitchFamily="34" charset="0"/>
              <a:buChar char="►"/>
            </a:pPr>
            <a:r>
              <a:rPr lang="en-US"/>
              <a:t>Latent or early symptomatic stage</a:t>
            </a:r>
          </a:p>
          <a:p>
            <a:pPr>
              <a:buClr>
                <a:schemeClr val="accent4">
                  <a:lumMod val="50000"/>
                </a:schemeClr>
              </a:buClr>
              <a:buFont typeface="Arial" panose="020B0604020202020204" pitchFamily="34" charset="0"/>
              <a:buChar char="►"/>
            </a:pPr>
            <a:r>
              <a:rPr lang="en-US"/>
              <a:t>Acceptable screening test </a:t>
            </a:r>
          </a:p>
          <a:p>
            <a:pPr>
              <a:buClr>
                <a:schemeClr val="accent4">
                  <a:lumMod val="50000"/>
                </a:schemeClr>
              </a:buClr>
              <a:buFont typeface="Arial" panose="020B0604020202020204" pitchFamily="34" charset="0"/>
              <a:buChar char="►"/>
            </a:pPr>
            <a:r>
              <a:rPr lang="en-US"/>
              <a:t>Treatment exists &amp; more beneficial if started earlier</a:t>
            </a:r>
          </a:p>
          <a:p>
            <a:pPr>
              <a:buClr>
                <a:schemeClr val="accent4">
                  <a:lumMod val="50000"/>
                </a:schemeClr>
              </a:buClr>
              <a:buFont typeface="Arial" panose="020B0604020202020204" pitchFamily="34" charset="0"/>
              <a:buChar char="►"/>
            </a:pPr>
            <a:r>
              <a:rPr lang="en-US"/>
              <a:t>Facilities for diagnosis and treatment available</a:t>
            </a:r>
          </a:p>
          <a:p>
            <a:pPr>
              <a:buClr>
                <a:schemeClr val="accent4">
                  <a:lumMod val="50000"/>
                </a:schemeClr>
              </a:buClr>
              <a:buFont typeface="Arial" panose="020B0604020202020204" pitchFamily="34" charset="0"/>
              <a:buChar char="►"/>
            </a:pPr>
            <a:r>
              <a:rPr lang="en-US"/>
              <a:t>Agreed policy on whom to treat</a:t>
            </a:r>
          </a:p>
          <a:p>
            <a:pPr>
              <a:buClr>
                <a:schemeClr val="accent4">
                  <a:lumMod val="50000"/>
                </a:schemeClr>
              </a:buClr>
              <a:buFont typeface="Arial" panose="020B0604020202020204" pitchFamily="34" charset="0"/>
              <a:buChar char="►"/>
            </a:pPr>
            <a:r>
              <a:rPr lang="en-US"/>
              <a:t>Cost economically balanced vs. other medical expenditures</a:t>
            </a:r>
          </a:p>
          <a:p>
            <a:pPr>
              <a:buClr>
                <a:schemeClr val="accent4">
                  <a:lumMod val="50000"/>
                </a:schemeClr>
              </a:buClr>
              <a:buFont typeface="Arial" panose="020B0604020202020204" pitchFamily="34" charset="0"/>
              <a:buChar char="►"/>
            </a:pPr>
            <a:r>
              <a:rPr lang="en-US"/>
              <a:t>Continuing process</a:t>
            </a:r>
          </a:p>
          <a:p>
            <a:endParaRPr lang="en-US"/>
          </a:p>
        </p:txBody>
      </p:sp>
      <p:sp>
        <p:nvSpPr>
          <p:cNvPr id="4" name="Title 3"/>
          <p:cNvSpPr>
            <a:spLocks noGrp="1"/>
          </p:cNvSpPr>
          <p:nvPr>
            <p:ph type="title"/>
          </p:nvPr>
        </p:nvSpPr>
        <p:spPr/>
        <p:txBody>
          <a:bodyPr/>
          <a:lstStyle/>
          <a:p>
            <a:r>
              <a:rPr lang="en-US">
                <a:solidFill>
                  <a:srgbClr val="09588E"/>
                </a:solidFill>
              </a:rPr>
              <a:t>WHO Screening Criteria</a:t>
            </a:r>
          </a:p>
        </p:txBody>
      </p:sp>
    </p:spTree>
    <p:extLst>
      <p:ext uri="{BB962C8B-B14F-4D97-AF65-F5344CB8AC3E}">
        <p14:creationId xmlns:p14="http://schemas.microsoft.com/office/powerpoint/2010/main" val="34464764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descr="CropperCapture[3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0"/>
            <a:ext cx="7508488" cy="563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8771965" y="309283"/>
            <a:ext cx="381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4000986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ropperCapture[3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30243" y="0"/>
            <a:ext cx="7969405" cy="5953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733800" y="1524000"/>
            <a:ext cx="685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7588" name="TextBox 7"/>
          <p:cNvSpPr txBox="1">
            <a:spLocks noChangeArrowheads="1"/>
          </p:cNvSpPr>
          <p:nvPr/>
        </p:nvSpPr>
        <p:spPr bwMode="auto">
          <a:xfrm>
            <a:off x="3505200" y="1600200"/>
            <a:ext cx="12192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b="1">
                <a:solidFill>
                  <a:prstClr val="black"/>
                </a:solidFill>
              </a:rPr>
              <a:t>Obama, Barack</a:t>
            </a:r>
          </a:p>
        </p:txBody>
      </p:sp>
    </p:spTree>
    <p:extLst>
      <p:ext uri="{BB962C8B-B14F-4D97-AF65-F5344CB8AC3E}">
        <p14:creationId xmlns:p14="http://schemas.microsoft.com/office/powerpoint/2010/main" val="21359173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descr="CropperCapture[4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457201"/>
            <a:ext cx="9144000" cy="603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2" descr="CropperCapture[46].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4191001"/>
            <a:ext cx="1524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3" descr="CropperCapture[46].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76801" y="5029201"/>
            <a:ext cx="1508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67200" y="1981200"/>
            <a:ext cx="457200" cy="762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7848600" y="1981200"/>
            <a:ext cx="533400" cy="762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32834381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2097" y="381000"/>
            <a:ext cx="10671717" cy="523220"/>
          </a:xfrm>
          <a:prstGeom prst="rect">
            <a:avLst/>
          </a:prstGeom>
          <a:noFill/>
        </p:spPr>
        <p:txBody>
          <a:bodyPr wrap="square">
            <a:spAutoFit/>
          </a:bodyPr>
          <a:lstStyle/>
          <a:p>
            <a:pPr>
              <a:defRPr/>
            </a:pPr>
            <a:r>
              <a:rPr lang="en-US" sz="2800" i="1">
                <a:solidFill>
                  <a:srgbClr val="C00000"/>
                </a:solidFill>
              </a:rPr>
              <a:t>So what is the impact of this kind of HIE on NYP/Columbia’s program? </a:t>
            </a:r>
          </a:p>
        </p:txBody>
      </p:sp>
      <p:pic>
        <p:nvPicPr>
          <p:cNvPr id="70659"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81500" y="2257771"/>
            <a:ext cx="28194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9"/>
          <p:cNvSpPr/>
          <p:nvPr/>
        </p:nvSpPr>
        <p:spPr>
          <a:xfrm>
            <a:off x="7772400" y="3276600"/>
            <a:ext cx="19812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prstClr val="white"/>
                </a:solidFill>
              </a:rPr>
              <a:t>Data Quality</a:t>
            </a:r>
          </a:p>
        </p:txBody>
      </p:sp>
      <p:sp>
        <p:nvSpPr>
          <p:cNvPr id="21" name="Oval 20"/>
          <p:cNvSpPr/>
          <p:nvPr/>
        </p:nvSpPr>
        <p:spPr>
          <a:xfrm>
            <a:off x="4838700" y="4557751"/>
            <a:ext cx="20574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 name="Oval 21"/>
          <p:cNvSpPr/>
          <p:nvPr/>
        </p:nvSpPr>
        <p:spPr>
          <a:xfrm>
            <a:off x="1752600" y="3276600"/>
            <a:ext cx="20574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0663" name="TextBox 22"/>
          <p:cNvSpPr txBox="1">
            <a:spLocks noChangeArrowheads="1"/>
          </p:cNvSpPr>
          <p:nvPr/>
        </p:nvSpPr>
        <p:spPr bwMode="auto">
          <a:xfrm>
            <a:off x="2057400" y="373380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EEECE1"/>
                </a:solidFill>
              </a:rPr>
              <a:t>Reporting</a:t>
            </a:r>
          </a:p>
        </p:txBody>
      </p:sp>
      <p:sp>
        <p:nvSpPr>
          <p:cNvPr id="70664" name="TextBox 23"/>
          <p:cNvSpPr txBox="1">
            <a:spLocks noChangeArrowheads="1"/>
          </p:cNvSpPr>
          <p:nvPr/>
        </p:nvSpPr>
        <p:spPr bwMode="auto">
          <a:xfrm>
            <a:off x="5105400" y="4882394"/>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EEECE1"/>
                </a:solidFill>
              </a:rPr>
              <a:t>Population Management</a:t>
            </a:r>
          </a:p>
        </p:txBody>
      </p:sp>
      <p:sp>
        <p:nvSpPr>
          <p:cNvPr id="25" name="Oval 24"/>
          <p:cNvSpPr/>
          <p:nvPr/>
        </p:nvSpPr>
        <p:spPr>
          <a:xfrm>
            <a:off x="4800600" y="1004849"/>
            <a:ext cx="2133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0666" name="TextBox 25"/>
          <p:cNvSpPr txBox="1">
            <a:spLocks noChangeArrowheads="1"/>
          </p:cNvSpPr>
          <p:nvPr/>
        </p:nvSpPr>
        <p:spPr bwMode="auto">
          <a:xfrm>
            <a:off x="5295900" y="1300521"/>
            <a:ext cx="160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solidFill>
                  <a:srgbClr val="EEECE1"/>
                </a:solidFill>
              </a:rPr>
              <a:t>Time</a:t>
            </a:r>
          </a:p>
        </p:txBody>
      </p:sp>
    </p:spTree>
    <p:extLst>
      <p:ext uri="{BB962C8B-B14F-4D97-AF65-F5344CB8AC3E}">
        <p14:creationId xmlns:p14="http://schemas.microsoft.com/office/powerpoint/2010/main" val="3324330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lvl="0">
              <a:lnSpc>
                <a:spcPct val="100000"/>
              </a:lnSpc>
              <a:spcBef>
                <a:spcPts val="0"/>
              </a:spcBef>
              <a:defRPr/>
            </a:pPr>
            <a:r>
              <a:rPr lang="en-US" sz="3200"/>
              <a:t>Time and Data Management: The Potential Impact of HIE </a:t>
            </a:r>
            <a:endParaRPr lang="en-US" sz="3600"/>
          </a:p>
        </p:txBody>
      </p:sp>
      <p:sp>
        <p:nvSpPr>
          <p:cNvPr id="10" name="Content Placeholder 9"/>
          <p:cNvSpPr>
            <a:spLocks noGrp="1"/>
          </p:cNvSpPr>
          <p:nvPr>
            <p:ph sz="half" idx="10"/>
          </p:nvPr>
        </p:nvSpPr>
        <p:spPr>
          <a:prstGeom prst="rect">
            <a:avLst/>
          </a:prstGeom>
        </p:spPr>
        <p:txBody>
          <a:bodyPr>
            <a:spAutoFit/>
          </a:bodyPr>
          <a:lstStyle/>
          <a:p>
            <a:pPr marL="0" indent="0">
              <a:buNone/>
              <a:defRPr/>
            </a:pPr>
            <a:r>
              <a:rPr lang="en-US" sz="2400" b="1">
                <a:latin typeface="Arial" charset="0"/>
              </a:rPr>
              <a:t>NYP/Columbia must track and manage over 800,000 data elements  annually for  grant and regulatory reporting purposes:</a:t>
            </a:r>
            <a:br>
              <a:rPr lang="en-US" sz="2400" b="1">
                <a:latin typeface="Arial" charset="0"/>
              </a:rPr>
            </a:br>
            <a:endParaRPr lang="en-US" sz="2400" b="1">
              <a:latin typeface="Arial" charset="0"/>
            </a:endParaRPr>
          </a:p>
          <a:p>
            <a:pPr lvl="1">
              <a:defRPr/>
            </a:pPr>
            <a:r>
              <a:rPr lang="en-US">
                <a:latin typeface="Arial" charset="0"/>
              </a:rPr>
              <a:t>HRSA, NYC DOHMH, AIDS Institute, CDC</a:t>
            </a:r>
          </a:p>
          <a:p>
            <a:pPr lvl="1">
              <a:defRPr/>
            </a:pPr>
            <a:r>
              <a:rPr lang="en-US">
                <a:latin typeface="Arial" charset="0"/>
              </a:rPr>
              <a:t>RSR, AIRS, </a:t>
            </a:r>
            <a:r>
              <a:rPr lang="en-US" err="1">
                <a:latin typeface="Arial" charset="0"/>
              </a:rPr>
              <a:t>eSHARE</a:t>
            </a:r>
            <a:endParaRPr lang="en-US">
              <a:latin typeface="Arial" charset="0"/>
            </a:endParaRPr>
          </a:p>
          <a:p>
            <a:pPr lvl="1">
              <a:defRPr/>
            </a:pPr>
            <a:r>
              <a:rPr lang="en-US">
                <a:latin typeface="Arial" charset="0"/>
              </a:rPr>
              <a:t>95  ‘users’ who need to contribute, add, manage, and export data</a:t>
            </a:r>
          </a:p>
          <a:p>
            <a:pPr>
              <a:defRPr/>
            </a:pPr>
            <a:endParaRPr lang="en-US" sz="1600" b="1">
              <a:latin typeface="Arial" charset="0"/>
            </a:endParaRPr>
          </a:p>
          <a:p>
            <a:pPr marL="0" indent="0">
              <a:buNone/>
              <a:defRPr/>
            </a:pPr>
            <a:r>
              <a:rPr lang="en-US" sz="2400" b="1">
                <a:latin typeface="Arial" charset="0"/>
              </a:rPr>
              <a:t>How utilizing HIE and implementing  e</a:t>
            </a:r>
            <a:r>
              <a:rPr lang="en-US" sz="2400" b="1" i="1">
                <a:latin typeface="Arial" charset="0"/>
              </a:rPr>
              <a:t>COMPAS  </a:t>
            </a:r>
            <a:r>
              <a:rPr lang="en-US" sz="2400" b="1">
                <a:latin typeface="Arial" charset="0"/>
              </a:rPr>
              <a:t>has impacted</a:t>
            </a:r>
            <a:endParaRPr lang="en-US" sz="2400" b="1" i="1">
              <a:latin typeface="Arial" charset="0"/>
            </a:endParaRPr>
          </a:p>
          <a:p>
            <a:pPr lvl="1">
              <a:defRPr/>
            </a:pPr>
            <a:r>
              <a:rPr lang="en-US" b="1">
                <a:latin typeface="Calibri"/>
              </a:rPr>
              <a:t>125,293,634 </a:t>
            </a:r>
            <a:r>
              <a:rPr lang="en-US">
                <a:latin typeface="Calibri"/>
              </a:rPr>
              <a:t>data elements updated/added via HIE since March  2012 (demographics, visits/services, staff assignment)</a:t>
            </a:r>
          </a:p>
          <a:p>
            <a:pPr lvl="1">
              <a:defRPr/>
            </a:pPr>
            <a:r>
              <a:rPr lang="en-US" b="1">
                <a:latin typeface="Calibri"/>
              </a:rPr>
              <a:t>1000+ </a:t>
            </a:r>
            <a:r>
              <a:rPr lang="en-US">
                <a:latin typeface="Calibri"/>
              </a:rPr>
              <a:t>hours </a:t>
            </a:r>
            <a:r>
              <a:rPr lang="en-US" sz="1600">
                <a:latin typeface="Calibri"/>
              </a:rPr>
              <a:t>of data entry saved (very conservative)</a:t>
            </a:r>
          </a:p>
        </p:txBody>
      </p:sp>
    </p:spTree>
    <p:extLst>
      <p:ext uri="{BB962C8B-B14F-4D97-AF65-F5344CB8AC3E}">
        <p14:creationId xmlns:p14="http://schemas.microsoft.com/office/powerpoint/2010/main" val="8649827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Benefit 1</a:t>
            </a:r>
          </a:p>
        </p:txBody>
      </p:sp>
      <p:sp>
        <p:nvSpPr>
          <p:cNvPr id="3" name="Content Placeholder 2"/>
          <p:cNvSpPr>
            <a:spLocks noGrp="1"/>
          </p:cNvSpPr>
          <p:nvPr>
            <p:ph idx="1"/>
          </p:nvPr>
        </p:nvSpPr>
        <p:spPr/>
        <p:txBody>
          <a:bodyPr/>
          <a:lstStyle/>
          <a:p>
            <a:r>
              <a:rPr lang="en-US"/>
              <a:t>Feature: Integration of Health Information Technology (HIT) for Population Health Management</a:t>
            </a:r>
          </a:p>
          <a:p>
            <a:endParaRPr lang="en-US"/>
          </a:p>
          <a:p>
            <a:r>
              <a:rPr lang="en-US"/>
              <a:t>Benefit: Time saving. Data from different hospital systems are pulled into eCOMPAS thus making it a single stop for all client information.</a:t>
            </a:r>
          </a:p>
        </p:txBody>
      </p:sp>
    </p:spTree>
    <p:extLst>
      <p:ext uri="{BB962C8B-B14F-4D97-AF65-F5344CB8AC3E}">
        <p14:creationId xmlns:p14="http://schemas.microsoft.com/office/powerpoint/2010/main" val="9903516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linical care team dashboard. It includes the total client count as well as the caseload per team member. The clinical care team dashboard is based on the patient panel, which is assigned by the primary care providers assigned to the team. The dashboard has a set of clinical and care engagement indicators to assist the team with panel management. The dashboard also allows to review the indicators through the patient list drill down view. "/>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2167749" y="0"/>
            <a:ext cx="7404143" cy="5851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xmlns="" id="{1674BF62-3A71-C445-95B5-3E02C18FD538}"/>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2937909" y="5199770"/>
            <a:ext cx="1222745" cy="377332"/>
          </a:xfrm>
          <a:prstGeom prst="rect">
            <a:avLst/>
          </a:prstGeom>
        </p:spPr>
      </p:pic>
    </p:spTree>
    <p:extLst>
      <p:ext uri="{BB962C8B-B14F-4D97-AF65-F5344CB8AC3E}">
        <p14:creationId xmlns:p14="http://schemas.microsoft.com/office/powerpoint/2010/main" val="26779956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Feature 2</a:t>
            </a:r>
          </a:p>
        </p:txBody>
      </p:sp>
      <p:sp>
        <p:nvSpPr>
          <p:cNvPr id="3" name="Content Placeholder 2"/>
          <p:cNvSpPr>
            <a:spLocks noGrp="1"/>
          </p:cNvSpPr>
          <p:nvPr>
            <p:ph idx="1"/>
          </p:nvPr>
        </p:nvSpPr>
        <p:spPr/>
        <p:txBody>
          <a:bodyPr/>
          <a:lstStyle/>
          <a:p>
            <a:r>
              <a:rPr lang="en-US"/>
              <a:t>Feature: Dashboard for each Clinical Care Team that displays number of clients belonging to each Care Team.</a:t>
            </a:r>
          </a:p>
        </p:txBody>
      </p:sp>
      <p:pic>
        <p:nvPicPr>
          <p:cNvPr id="6" name="Picture 5"/>
          <p:cNvPicPr>
            <a:picLocks noChangeAspect="1"/>
          </p:cNvPicPr>
          <p:nvPr/>
        </p:nvPicPr>
        <p:blipFill>
          <a:blip r:embed="rId2" cstate="print"/>
          <a:stretch>
            <a:fillRect/>
          </a:stretch>
        </p:blipFill>
        <p:spPr>
          <a:xfrm>
            <a:off x="936103" y="2726473"/>
            <a:ext cx="10417697" cy="2307647"/>
          </a:xfrm>
          <a:prstGeom prst="rect">
            <a:avLst/>
          </a:prstGeom>
        </p:spPr>
      </p:pic>
    </p:spTree>
    <p:extLst>
      <p:ext uri="{BB962C8B-B14F-4D97-AF65-F5344CB8AC3E}">
        <p14:creationId xmlns:p14="http://schemas.microsoft.com/office/powerpoint/2010/main" val="18328632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Benefit 2</a:t>
            </a:r>
          </a:p>
        </p:txBody>
      </p:sp>
      <p:sp>
        <p:nvSpPr>
          <p:cNvPr id="3" name="Content Placeholder 2"/>
          <p:cNvSpPr>
            <a:spLocks noGrp="1"/>
          </p:cNvSpPr>
          <p:nvPr>
            <p:ph idx="1"/>
          </p:nvPr>
        </p:nvSpPr>
        <p:spPr/>
        <p:txBody>
          <a:bodyPr/>
          <a:lstStyle/>
          <a:p>
            <a:r>
              <a:rPr lang="en-US"/>
              <a:t>Feature: Dashboard for each Clinical Care Team that displays number of clients belonging to each Care Team.</a:t>
            </a:r>
          </a:p>
          <a:p>
            <a:pPr marL="0" indent="0">
              <a:buNone/>
            </a:pPr>
            <a:endParaRPr lang="en-US"/>
          </a:p>
          <a:p>
            <a:r>
              <a:rPr lang="en-US"/>
              <a:t>Benefit: Improved care coordination and communication</a:t>
            </a:r>
          </a:p>
        </p:txBody>
      </p:sp>
    </p:spTree>
    <p:extLst>
      <p:ext uri="{BB962C8B-B14F-4D97-AF65-F5344CB8AC3E}">
        <p14:creationId xmlns:p14="http://schemas.microsoft.com/office/powerpoint/2010/main" val="22686942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Feature 3</a:t>
            </a:r>
          </a:p>
        </p:txBody>
      </p:sp>
      <p:sp>
        <p:nvSpPr>
          <p:cNvPr id="3" name="Content Placeholder 2"/>
          <p:cNvSpPr>
            <a:spLocks noGrp="1"/>
          </p:cNvSpPr>
          <p:nvPr>
            <p:ph idx="1"/>
          </p:nvPr>
        </p:nvSpPr>
        <p:spPr/>
        <p:txBody>
          <a:bodyPr/>
          <a:lstStyle/>
          <a:p>
            <a:r>
              <a:rPr lang="en-US"/>
              <a:t>Feature: Dashboard displays total number of clients with High Acuity for each Clinical Care Team </a:t>
            </a:r>
          </a:p>
        </p:txBody>
      </p:sp>
      <p:pic>
        <p:nvPicPr>
          <p:cNvPr id="6" name="Picture 5"/>
          <p:cNvPicPr>
            <a:picLocks noChangeAspect="1"/>
          </p:cNvPicPr>
          <p:nvPr/>
        </p:nvPicPr>
        <p:blipFill>
          <a:blip r:embed="rId2" cstate="print"/>
          <a:stretch>
            <a:fillRect/>
          </a:stretch>
        </p:blipFill>
        <p:spPr>
          <a:xfrm>
            <a:off x="3345328" y="1930929"/>
            <a:ext cx="6177813" cy="3751511"/>
          </a:xfrm>
          <a:prstGeom prst="rect">
            <a:avLst/>
          </a:prstGeom>
        </p:spPr>
      </p:pic>
    </p:spTree>
    <p:extLst>
      <p:ext uri="{BB962C8B-B14F-4D97-AF65-F5344CB8AC3E}">
        <p14:creationId xmlns:p14="http://schemas.microsoft.com/office/powerpoint/2010/main" val="1982270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497F5BFB-3470-4110-9A93-23E5AFC5215F}"/>
              </a:ext>
            </a:extLst>
          </p:cNvPr>
          <p:cNvSpPr>
            <a:spLocks noGrp="1"/>
          </p:cNvSpPr>
          <p:nvPr>
            <p:ph sz="quarter" idx="13"/>
          </p:nvPr>
        </p:nvSpPr>
        <p:spPr/>
        <p:txBody>
          <a:bodyPr>
            <a:normAutofit fontScale="25000" lnSpcReduction="20000"/>
          </a:bodyPr>
          <a:lstStyle/>
          <a:p>
            <a:pPr>
              <a:buClr>
                <a:schemeClr val="accent4">
                  <a:lumMod val="50000"/>
                </a:schemeClr>
              </a:buClr>
            </a:pPr>
            <a:endParaRPr lang="en-US" baseline="30000"/>
          </a:p>
        </p:txBody>
      </p:sp>
      <p:pic>
        <p:nvPicPr>
          <p:cNvPr id="10" name="Picture 9" descr="Footnote represents the scale at which there is lesser or greater prevalence of HIV infection. Rates of infection are measured by every 100,000 people." title="Footnote to US County-Level Map">
            <a:extLst>
              <a:ext uri="{FF2B5EF4-FFF2-40B4-BE49-F238E27FC236}">
                <a16:creationId xmlns:a16="http://schemas.microsoft.com/office/drawing/2014/main" xmlns="" id="{ABE2A6EC-E893-426A-81B2-3107BD4DC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917" y="4748579"/>
            <a:ext cx="6279083" cy="857251"/>
          </a:xfrm>
          <a:prstGeom prst="rect">
            <a:avLst/>
          </a:prstGeom>
        </p:spPr>
      </p:pic>
      <p:pic>
        <p:nvPicPr>
          <p:cNvPr id="9" name="Content Placeholder 5" descr="Represents the prevalence of HIV infection in the United States using 2015 data. " title="United States County-level Map Showing Rates of Persons Living with HIV, 2015">
            <a:extLst>
              <a:ext uri="{FF2B5EF4-FFF2-40B4-BE49-F238E27FC236}">
                <a16:creationId xmlns:a16="http://schemas.microsoft.com/office/drawing/2014/main" xmlns="" id="{C3DEE701-66EF-41F7-BDD7-EF9089B51996}"/>
              </a:ext>
            </a:extLst>
          </p:cNvPr>
          <p:cNvPicPr>
            <a:picLocks noChangeAspect="1"/>
          </p:cNvPicPr>
          <p:nvPr/>
        </p:nvPicPr>
        <p:blipFill rotWithShape="1">
          <a:blip r:embed="rId3">
            <a:extLst>
              <a:ext uri="{28A0092B-C50C-407E-A947-70E740481C1C}">
                <a14:useLocalDpi xmlns:a14="http://schemas.microsoft.com/office/drawing/2010/main" val="0"/>
              </a:ext>
            </a:extLst>
          </a:blip>
          <a:srcRect l="26234" t="13279" r="29989" b="41134"/>
          <a:stretch/>
        </p:blipFill>
        <p:spPr>
          <a:xfrm>
            <a:off x="5912917" y="1271964"/>
            <a:ext cx="6271185" cy="3542812"/>
          </a:xfrm>
          <a:prstGeom prst="rect">
            <a:avLst/>
          </a:prstGeom>
        </p:spPr>
      </p:pic>
      <p:sp>
        <p:nvSpPr>
          <p:cNvPr id="11" name="Content Placeholder 4">
            <a:extLst>
              <a:ext uri="{FF2B5EF4-FFF2-40B4-BE49-F238E27FC236}">
                <a16:creationId xmlns:a16="http://schemas.microsoft.com/office/drawing/2014/main" xmlns="" id="{497F5BFB-3470-4110-9A93-23E5AFC5215F}"/>
              </a:ext>
            </a:extLst>
          </p:cNvPr>
          <p:cNvSpPr>
            <a:spLocks noGrp="1"/>
          </p:cNvSpPr>
          <p:nvPr/>
        </p:nvSpPr>
        <p:spPr>
          <a:xfrm>
            <a:off x="548495" y="1410418"/>
            <a:ext cx="4713617" cy="419541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chemeClr val="accent4">
                  <a:lumMod val="50000"/>
                </a:schemeClr>
              </a:buClr>
              <a:buFont typeface="Arial" panose="020B0604020202020204" pitchFamily="34" charset="0"/>
              <a:buChar char="►"/>
            </a:pPr>
            <a:r>
              <a:rPr lang="en-US" sz="1800"/>
              <a:t>Lack of timely testing is a significant contributing factor to the HIV spread and lower quality of healthcare. </a:t>
            </a:r>
          </a:p>
          <a:p>
            <a:pPr>
              <a:buClr>
                <a:schemeClr val="accent4">
                  <a:lumMod val="50000"/>
                </a:schemeClr>
              </a:buClr>
            </a:pPr>
            <a:endParaRPr lang="en-US" sz="1800"/>
          </a:p>
          <a:p>
            <a:pPr marL="285750" indent="-285750">
              <a:buClr>
                <a:schemeClr val="accent4">
                  <a:lumMod val="50000"/>
                </a:schemeClr>
              </a:buClr>
              <a:buFont typeface="Arial" panose="020B0604020202020204" pitchFamily="34" charset="0"/>
              <a:buChar char="►"/>
            </a:pPr>
            <a:r>
              <a:rPr lang="en-US" sz="1800"/>
              <a:t>Almost </a:t>
            </a:r>
            <a:r>
              <a:rPr lang="en-US" sz="1800">
                <a:solidFill>
                  <a:schemeClr val="accent4">
                    <a:lumMod val="50000"/>
                  </a:schemeClr>
                </a:solidFill>
              </a:rPr>
              <a:t>half</a:t>
            </a:r>
            <a:r>
              <a:rPr lang="en-US" sz="1800"/>
              <a:t> of all new HIV infections are found in the Southern U.S.</a:t>
            </a:r>
          </a:p>
          <a:p>
            <a:pPr>
              <a:buClr>
                <a:schemeClr val="accent4">
                  <a:lumMod val="50000"/>
                </a:schemeClr>
              </a:buClr>
            </a:pPr>
            <a:endParaRPr lang="en-US" sz="1800"/>
          </a:p>
          <a:p>
            <a:pPr marL="285750" indent="-285750">
              <a:buClr>
                <a:schemeClr val="accent4">
                  <a:lumMod val="50000"/>
                </a:schemeClr>
              </a:buClr>
              <a:buFont typeface="Arial" panose="020B0604020202020204" pitchFamily="34" charset="0"/>
              <a:buChar char="►"/>
            </a:pPr>
            <a:r>
              <a:rPr lang="en-US" sz="1800"/>
              <a:t>Routine testing reduces missed opportunities for diagnosis and timely treatment into HIV care and supportive services.</a:t>
            </a:r>
            <a:endParaRPr lang="en-US" sz="1800" baseline="30000"/>
          </a:p>
        </p:txBody>
      </p:sp>
      <p:sp>
        <p:nvSpPr>
          <p:cNvPr id="7" name="Title 6">
            <a:extLst>
              <a:ext uri="{FF2B5EF4-FFF2-40B4-BE49-F238E27FC236}">
                <a16:creationId xmlns:a16="http://schemas.microsoft.com/office/drawing/2014/main" xmlns="" id="{52BB7A24-E612-4D52-9D9B-F5CEA9A70A62}"/>
              </a:ext>
            </a:extLst>
          </p:cNvPr>
          <p:cNvSpPr>
            <a:spLocks noGrp="1"/>
          </p:cNvSpPr>
          <p:nvPr>
            <p:ph type="title"/>
          </p:nvPr>
        </p:nvSpPr>
        <p:spPr/>
        <p:txBody>
          <a:bodyPr>
            <a:normAutofit fontScale="90000"/>
          </a:bodyPr>
          <a:lstStyle/>
          <a:p>
            <a:r>
              <a:rPr lang="en-US"/>
              <a:t>Background of HIV in the U.S.</a:t>
            </a:r>
          </a:p>
        </p:txBody>
      </p:sp>
    </p:spTree>
    <p:extLst>
      <p:ext uri="{BB962C8B-B14F-4D97-AF65-F5344CB8AC3E}">
        <p14:creationId xmlns:p14="http://schemas.microsoft.com/office/powerpoint/2010/main" val="29939324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Benefit 3</a:t>
            </a:r>
          </a:p>
        </p:txBody>
      </p:sp>
      <p:sp>
        <p:nvSpPr>
          <p:cNvPr id="3" name="Content Placeholder 2"/>
          <p:cNvSpPr>
            <a:spLocks noGrp="1"/>
          </p:cNvSpPr>
          <p:nvPr>
            <p:ph idx="1"/>
          </p:nvPr>
        </p:nvSpPr>
        <p:spPr/>
        <p:txBody>
          <a:bodyPr/>
          <a:lstStyle/>
          <a:p>
            <a:r>
              <a:rPr lang="en-US"/>
              <a:t>Feature: Dashboard displays total number of clients with High Acuity for each Clinical Care Team </a:t>
            </a:r>
          </a:p>
          <a:p>
            <a:endParaRPr lang="en-US"/>
          </a:p>
          <a:p>
            <a:r>
              <a:rPr lang="en-US"/>
              <a:t>Benefit: The Care Team can automatically see their most at risk clients in one click.</a:t>
            </a:r>
          </a:p>
        </p:txBody>
      </p:sp>
    </p:spTree>
    <p:extLst>
      <p:ext uri="{BB962C8B-B14F-4D97-AF65-F5344CB8AC3E}">
        <p14:creationId xmlns:p14="http://schemas.microsoft.com/office/powerpoint/2010/main" val="21420087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Feature 4</a:t>
            </a:r>
          </a:p>
        </p:txBody>
      </p:sp>
      <p:sp>
        <p:nvSpPr>
          <p:cNvPr id="3" name="Content Placeholder 2"/>
          <p:cNvSpPr>
            <a:spLocks noGrp="1"/>
          </p:cNvSpPr>
          <p:nvPr>
            <p:ph idx="1"/>
          </p:nvPr>
        </p:nvSpPr>
        <p:spPr/>
        <p:txBody>
          <a:bodyPr/>
          <a:lstStyle/>
          <a:p>
            <a:r>
              <a:rPr lang="en-US"/>
              <a:t>Feature: Dashboard displays total number of clients who are Lost To Follow up for each Clinical Care Team </a:t>
            </a:r>
          </a:p>
        </p:txBody>
      </p:sp>
      <p:pic>
        <p:nvPicPr>
          <p:cNvPr id="6" name="Picture 5"/>
          <p:cNvPicPr>
            <a:picLocks noChangeAspect="1"/>
          </p:cNvPicPr>
          <p:nvPr/>
        </p:nvPicPr>
        <p:blipFill>
          <a:blip r:embed="rId2" cstate="print"/>
          <a:stretch>
            <a:fillRect/>
          </a:stretch>
        </p:blipFill>
        <p:spPr>
          <a:xfrm>
            <a:off x="1581714" y="2518204"/>
            <a:ext cx="9028571" cy="2780952"/>
          </a:xfrm>
          <a:prstGeom prst="rect">
            <a:avLst/>
          </a:prstGeom>
        </p:spPr>
      </p:pic>
    </p:spTree>
    <p:extLst>
      <p:ext uri="{BB962C8B-B14F-4D97-AF65-F5344CB8AC3E}">
        <p14:creationId xmlns:p14="http://schemas.microsoft.com/office/powerpoint/2010/main" val="41493069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Benefit 4</a:t>
            </a:r>
          </a:p>
        </p:txBody>
      </p:sp>
      <p:sp>
        <p:nvSpPr>
          <p:cNvPr id="3" name="Content Placeholder 2"/>
          <p:cNvSpPr>
            <a:spLocks noGrp="1"/>
          </p:cNvSpPr>
          <p:nvPr>
            <p:ph idx="1"/>
          </p:nvPr>
        </p:nvSpPr>
        <p:spPr/>
        <p:txBody>
          <a:bodyPr/>
          <a:lstStyle/>
          <a:p>
            <a:r>
              <a:rPr lang="en-US"/>
              <a:t>Feature: Dashboard displays total number of clients who are Lost To Follow up for each Clinical Care Team </a:t>
            </a:r>
          </a:p>
          <a:p>
            <a:endParaRPr lang="en-US"/>
          </a:p>
          <a:p>
            <a:r>
              <a:rPr lang="en-US"/>
              <a:t>Benefit: Helps identify which clients are falling out of care. The team breakdown help see which teams are not doing as well as others</a:t>
            </a:r>
          </a:p>
        </p:txBody>
      </p:sp>
    </p:spTree>
    <p:extLst>
      <p:ext uri="{BB962C8B-B14F-4D97-AF65-F5344CB8AC3E}">
        <p14:creationId xmlns:p14="http://schemas.microsoft.com/office/powerpoint/2010/main" val="11331203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Feature 5</a:t>
            </a:r>
          </a:p>
        </p:txBody>
      </p:sp>
      <p:sp>
        <p:nvSpPr>
          <p:cNvPr id="3" name="Content Placeholder 2"/>
          <p:cNvSpPr>
            <a:spLocks noGrp="1"/>
          </p:cNvSpPr>
          <p:nvPr>
            <p:ph idx="1"/>
          </p:nvPr>
        </p:nvSpPr>
        <p:spPr/>
        <p:txBody>
          <a:bodyPr/>
          <a:lstStyle/>
          <a:p>
            <a:r>
              <a:rPr lang="en-US"/>
              <a:t>Feature: Dashboard displays total number of clients who are Chronic Active HCV for each Clinical Care Team </a:t>
            </a:r>
          </a:p>
        </p:txBody>
      </p:sp>
      <p:pic>
        <p:nvPicPr>
          <p:cNvPr id="6" name="Picture 5"/>
          <p:cNvPicPr>
            <a:picLocks noChangeAspect="1"/>
          </p:cNvPicPr>
          <p:nvPr/>
        </p:nvPicPr>
        <p:blipFill>
          <a:blip r:embed="rId2" cstate="print"/>
          <a:stretch>
            <a:fillRect/>
          </a:stretch>
        </p:blipFill>
        <p:spPr>
          <a:xfrm>
            <a:off x="2388781" y="2158165"/>
            <a:ext cx="7414438" cy="3368733"/>
          </a:xfrm>
          <a:prstGeom prst="rect">
            <a:avLst/>
          </a:prstGeom>
        </p:spPr>
      </p:pic>
    </p:spTree>
    <p:extLst>
      <p:ext uri="{BB962C8B-B14F-4D97-AF65-F5344CB8AC3E}">
        <p14:creationId xmlns:p14="http://schemas.microsoft.com/office/powerpoint/2010/main" val="22422253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Benefit 5</a:t>
            </a:r>
          </a:p>
        </p:txBody>
      </p:sp>
      <p:sp>
        <p:nvSpPr>
          <p:cNvPr id="3" name="Content Placeholder 2"/>
          <p:cNvSpPr>
            <a:spLocks noGrp="1"/>
          </p:cNvSpPr>
          <p:nvPr>
            <p:ph idx="1"/>
          </p:nvPr>
        </p:nvSpPr>
        <p:spPr/>
        <p:txBody>
          <a:bodyPr/>
          <a:lstStyle/>
          <a:p>
            <a:r>
              <a:rPr lang="en-US"/>
              <a:t>Feature: Dashboard displays total number of clients who are Chronic Active HCV for each Clinical Care Team </a:t>
            </a:r>
          </a:p>
          <a:p>
            <a:pPr marL="0" indent="0">
              <a:buNone/>
            </a:pPr>
            <a:endParaRPr lang="en-US"/>
          </a:p>
          <a:p>
            <a:r>
              <a:rPr lang="en-US"/>
              <a:t>Benefit: Helps care team and managers see which teams have most clients with Active HCV and which team don’t. Further review can help identify patterns and make decisions on team assignment.</a:t>
            </a:r>
          </a:p>
          <a:p>
            <a:endParaRPr lang="en-US"/>
          </a:p>
        </p:txBody>
      </p:sp>
    </p:spTree>
    <p:extLst>
      <p:ext uri="{BB962C8B-B14F-4D97-AF65-F5344CB8AC3E}">
        <p14:creationId xmlns:p14="http://schemas.microsoft.com/office/powerpoint/2010/main" val="18091877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Feature 6</a:t>
            </a:r>
          </a:p>
        </p:txBody>
      </p:sp>
      <p:sp>
        <p:nvSpPr>
          <p:cNvPr id="3" name="Content Placeholder 2"/>
          <p:cNvSpPr>
            <a:spLocks noGrp="1"/>
          </p:cNvSpPr>
          <p:nvPr>
            <p:ph idx="1"/>
          </p:nvPr>
        </p:nvSpPr>
        <p:spPr/>
        <p:txBody>
          <a:bodyPr/>
          <a:lstStyle/>
          <a:p>
            <a:r>
              <a:rPr lang="en-US"/>
              <a:t>Feature: Dashboard displays total number of clients not assigned to any Care Team</a:t>
            </a:r>
          </a:p>
        </p:txBody>
      </p:sp>
      <p:pic>
        <p:nvPicPr>
          <p:cNvPr id="6" name="Picture 5"/>
          <p:cNvPicPr>
            <a:picLocks noChangeAspect="1"/>
          </p:cNvPicPr>
          <p:nvPr/>
        </p:nvPicPr>
        <p:blipFill>
          <a:blip r:embed="rId2" cstate="print"/>
          <a:stretch>
            <a:fillRect/>
          </a:stretch>
        </p:blipFill>
        <p:spPr>
          <a:xfrm>
            <a:off x="1572190" y="2503449"/>
            <a:ext cx="9047619" cy="2171429"/>
          </a:xfrm>
          <a:prstGeom prst="rect">
            <a:avLst/>
          </a:prstGeom>
        </p:spPr>
      </p:pic>
    </p:spTree>
    <p:extLst>
      <p:ext uri="{BB962C8B-B14F-4D97-AF65-F5344CB8AC3E}">
        <p14:creationId xmlns:p14="http://schemas.microsoft.com/office/powerpoint/2010/main" val="22268832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Feature 7</a:t>
            </a:r>
          </a:p>
        </p:txBody>
      </p:sp>
      <p:sp>
        <p:nvSpPr>
          <p:cNvPr id="3" name="Content Placeholder 2"/>
          <p:cNvSpPr>
            <a:spLocks noGrp="1"/>
          </p:cNvSpPr>
          <p:nvPr>
            <p:ph idx="1"/>
          </p:nvPr>
        </p:nvSpPr>
        <p:spPr/>
        <p:txBody>
          <a:bodyPr/>
          <a:lstStyle/>
          <a:p>
            <a:r>
              <a:rPr lang="en-US"/>
              <a:t>Feature: Client Drill Downs</a:t>
            </a:r>
          </a:p>
        </p:txBody>
      </p:sp>
      <p:pic>
        <p:nvPicPr>
          <p:cNvPr id="4" name="Picture 3">
            <a:extLst>
              <a:ext uri="{FF2B5EF4-FFF2-40B4-BE49-F238E27FC236}">
                <a16:creationId xmlns:a16="http://schemas.microsoft.com/office/drawing/2014/main" xmlns="" id="{5E177499-3674-3248-A913-BF55206EB7B3}"/>
              </a:ext>
            </a:extLst>
          </p:cNvPr>
          <p:cNvPicPr>
            <a:picLocks noChangeAspect="1"/>
          </p:cNvPicPr>
          <p:nvPr/>
        </p:nvPicPr>
        <p:blipFill>
          <a:blip r:embed="rId2" cstate="print"/>
          <a:stretch>
            <a:fillRect/>
          </a:stretch>
        </p:blipFill>
        <p:spPr>
          <a:xfrm>
            <a:off x="4289946" y="646771"/>
            <a:ext cx="7902054" cy="4650732"/>
          </a:xfrm>
          <a:prstGeom prst="rect">
            <a:avLst/>
          </a:prstGeom>
        </p:spPr>
      </p:pic>
    </p:spTree>
    <p:extLst>
      <p:ext uri="{BB962C8B-B14F-4D97-AF65-F5344CB8AC3E}">
        <p14:creationId xmlns:p14="http://schemas.microsoft.com/office/powerpoint/2010/main" val="5434338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Benefit 7</a:t>
            </a:r>
          </a:p>
        </p:txBody>
      </p:sp>
      <p:sp>
        <p:nvSpPr>
          <p:cNvPr id="3" name="Content Placeholder 2"/>
          <p:cNvSpPr>
            <a:spLocks noGrp="1"/>
          </p:cNvSpPr>
          <p:nvPr>
            <p:ph idx="1"/>
          </p:nvPr>
        </p:nvSpPr>
        <p:spPr/>
        <p:txBody>
          <a:bodyPr/>
          <a:lstStyle/>
          <a:p>
            <a:r>
              <a:rPr lang="en-US"/>
              <a:t>Feature: Client Drill Downs </a:t>
            </a:r>
          </a:p>
          <a:p>
            <a:endParaRPr lang="en-US"/>
          </a:p>
          <a:p>
            <a:r>
              <a:rPr lang="en-US"/>
              <a:t>Benefit: Ability to view the client list and related information thus saving time and minimizing effort to look for client information </a:t>
            </a:r>
          </a:p>
          <a:p>
            <a:endParaRPr lang="en-US"/>
          </a:p>
        </p:txBody>
      </p:sp>
    </p:spTree>
    <p:extLst>
      <p:ext uri="{BB962C8B-B14F-4D97-AF65-F5344CB8AC3E}">
        <p14:creationId xmlns:p14="http://schemas.microsoft.com/office/powerpoint/2010/main" val="27244281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ED QI Project Motivation</a:t>
            </a:r>
          </a:p>
        </p:txBody>
      </p:sp>
      <p:sp>
        <p:nvSpPr>
          <p:cNvPr id="4" name="Content Placeholder 3"/>
          <p:cNvSpPr>
            <a:spLocks noGrp="1"/>
          </p:cNvSpPr>
          <p:nvPr>
            <p:ph sz="half" idx="10"/>
          </p:nvPr>
        </p:nvSpPr>
        <p:spPr>
          <a:xfrm>
            <a:off x="838201" y="1196982"/>
            <a:ext cx="5257799" cy="4448443"/>
          </a:xfrm>
        </p:spPr>
        <p:txBody>
          <a:bodyPr>
            <a:normAutofit lnSpcReduction="10000"/>
          </a:bodyPr>
          <a:lstStyle/>
          <a:p>
            <a:pPr marL="342900" indent="-342900">
              <a:spcBef>
                <a:spcPts val="1800"/>
              </a:spcBef>
              <a:buFont typeface="Wingdings" panose="05000000000000000000" pitchFamily="2" charset="2"/>
              <a:buChar char="q"/>
            </a:pPr>
            <a:r>
              <a:rPr lang="en-US"/>
              <a:t>High rates of ED utilization and hospital readmissions </a:t>
            </a:r>
          </a:p>
          <a:p>
            <a:pPr marL="342900" indent="-342900">
              <a:spcBef>
                <a:spcPts val="1800"/>
              </a:spcBef>
              <a:buFont typeface="Wingdings" panose="05000000000000000000" pitchFamily="2" charset="2"/>
              <a:buChar char="q"/>
            </a:pPr>
            <a:r>
              <a:rPr lang="en-US"/>
              <a:t>Prior authorizations for medications when in the ED</a:t>
            </a:r>
            <a:endParaRPr lang="en-US" sz="1200"/>
          </a:p>
          <a:p>
            <a:pPr marL="342900" indent="-342900">
              <a:spcBef>
                <a:spcPts val="1800"/>
              </a:spcBef>
              <a:buFont typeface="Wingdings" panose="05000000000000000000" pitchFamily="2" charset="2"/>
              <a:buChar char="q"/>
            </a:pPr>
            <a:r>
              <a:rPr lang="en-US"/>
              <a:t>Patients needing care outside CHP’s clinic hours</a:t>
            </a:r>
            <a:endParaRPr lang="en-US" sz="1100"/>
          </a:p>
          <a:p>
            <a:pPr marL="342900" indent="-342900">
              <a:spcBef>
                <a:spcPts val="1800"/>
              </a:spcBef>
              <a:buFont typeface="Wingdings" panose="05000000000000000000" pitchFamily="2" charset="2"/>
              <a:buChar char="q"/>
            </a:pPr>
            <a:r>
              <a:rPr lang="en-US"/>
              <a:t>Patient education in the ED on HIV treatment vs pre-/post-exposure prophylaxis (e.g., ARVs and resistance)</a:t>
            </a:r>
          </a:p>
          <a:p>
            <a:pPr marL="342900" indent="-342900">
              <a:spcBef>
                <a:spcPts val="1800"/>
              </a:spcBef>
              <a:buFont typeface="Wingdings" panose="05000000000000000000" pitchFamily="2" charset="2"/>
              <a:buChar char="q"/>
            </a:pPr>
            <a:r>
              <a:rPr lang="en-US"/>
              <a:t>Limitations around PEP dose distribution in ED</a:t>
            </a:r>
            <a:endParaRPr lang="en-US" sz="1100"/>
          </a:p>
          <a:p>
            <a:endParaRPr lang="en-US"/>
          </a:p>
        </p:txBody>
      </p:sp>
      <p:pic>
        <p:nvPicPr>
          <p:cNvPr id="5" name="Picture 3">
            <a:extLst>
              <a:ext uri="{FF2B5EF4-FFF2-40B4-BE49-F238E27FC236}">
                <a16:creationId xmlns:a16="http://schemas.microsoft.com/office/drawing/2014/main" xmlns="" id="{6C3A1CB5-E45E-814C-A6C9-857F033BB926}"/>
              </a:ext>
              <a:ext uri="{C183D7F6-B498-43B3-948B-1728B52AA6E4}">
                <adec:decorative xmlns:adec="http://schemas.microsoft.com/office/drawing/2017/decorative" xmlns=""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509" y="1716395"/>
            <a:ext cx="4308290" cy="2627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49604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a:t>ED QI Project Aims</a:t>
            </a:r>
          </a:p>
        </p:txBody>
      </p:sp>
      <p:sp>
        <p:nvSpPr>
          <p:cNvPr id="3" name="Content Placeholder 2"/>
          <p:cNvSpPr>
            <a:spLocks noGrp="1"/>
          </p:cNvSpPr>
          <p:nvPr>
            <p:ph sz="half" idx="10"/>
          </p:nvPr>
        </p:nvSpPr>
        <p:spPr/>
        <p:txBody>
          <a:bodyPr>
            <a:normAutofit/>
          </a:bodyPr>
          <a:lstStyle/>
          <a:p>
            <a:pPr marL="342900" indent="-342900">
              <a:spcBef>
                <a:spcPts val="1200"/>
              </a:spcBef>
              <a:buFont typeface="Wingdings" pitchFamily="2" charset="2"/>
              <a:buChar char="q"/>
            </a:pPr>
            <a:r>
              <a:rPr lang="en-US" sz="3600"/>
              <a:t>Reduction in avoidable hospital and ED use </a:t>
            </a:r>
          </a:p>
          <a:p>
            <a:pPr marL="342900" indent="-342900">
              <a:spcBef>
                <a:spcPts val="1200"/>
              </a:spcBef>
              <a:buFont typeface="Wingdings" pitchFamily="2" charset="2"/>
              <a:buChar char="q"/>
            </a:pPr>
            <a:r>
              <a:rPr lang="en-US" sz="3600"/>
              <a:t>Improve outcomes across HIV Care Continuum</a:t>
            </a:r>
          </a:p>
        </p:txBody>
      </p:sp>
    </p:spTree>
    <p:extLst>
      <p:ext uri="{BB962C8B-B14F-4D97-AF65-F5344CB8AC3E}">
        <p14:creationId xmlns:p14="http://schemas.microsoft.com/office/powerpoint/2010/main" val="3624580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Photo reflects a screenshot of the CDC revised recommendations for HIV testing of adults, adolescents, and pregnane women in health-care settings. " title="Photo">
            <a:extLst>
              <a:ext uri="{FF2B5EF4-FFF2-40B4-BE49-F238E27FC236}">
                <a16:creationId xmlns:a16="http://schemas.microsoft.com/office/drawing/2014/main" xmlns="" id="{855D539E-BC78-4C7F-AF5F-A5D712DAFE5D}"/>
              </a:ext>
            </a:extLst>
          </p:cNvPr>
          <p:cNvPicPr>
            <a:picLocks noGrp="1" noChangeAspect="1"/>
          </p:cNvPicPr>
          <p:nvPr>
            <p:ph sz="half" idx="10"/>
          </p:nvPr>
        </p:nvPicPr>
        <p:blipFill rotWithShape="1">
          <a:blip r:embed="rId2">
            <a:extLst>
              <a:ext uri="{28A0092B-C50C-407E-A947-70E740481C1C}">
                <a14:useLocalDpi xmlns:a14="http://schemas.microsoft.com/office/drawing/2010/main" val="0"/>
              </a:ext>
            </a:extLst>
          </a:blip>
          <a:srcRect l="2498" t="5283" r="2250" b="8247"/>
          <a:stretch/>
        </p:blipFill>
        <p:spPr>
          <a:xfrm>
            <a:off x="6275945" y="2082187"/>
            <a:ext cx="5181599" cy="1804306"/>
          </a:xfrm>
        </p:spPr>
      </p:pic>
      <p:sp>
        <p:nvSpPr>
          <p:cNvPr id="8" name="Content Placeholder 7">
            <a:extLst>
              <a:ext uri="{FF2B5EF4-FFF2-40B4-BE49-F238E27FC236}">
                <a16:creationId xmlns:a16="http://schemas.microsoft.com/office/drawing/2014/main" xmlns="" id="{A5F74949-221F-473B-B4DC-FFED28236FCC}"/>
              </a:ext>
            </a:extLst>
          </p:cNvPr>
          <p:cNvSpPr txBox="1">
            <a:spLocks noGrp="1"/>
          </p:cNvSpPr>
          <p:nvPr>
            <p:ph sz="half" idx="1"/>
          </p:nvPr>
        </p:nvSpPr>
        <p:spPr>
          <a:xfrm>
            <a:off x="838199" y="1063590"/>
            <a:ext cx="5181600" cy="4698722"/>
          </a:xfrm>
          <a:prstGeom prst="rect">
            <a:avLst/>
          </a:prstGeom>
          <a:noFill/>
        </p:spPr>
        <p:txBody>
          <a:bodyPr wrap="square" rtlCol="0">
            <a:spAutoFit/>
          </a:bodyPr>
          <a:lstStyle/>
          <a:p>
            <a:pPr marL="380990" indent="-380990">
              <a:buClr>
                <a:schemeClr val="accent4">
                  <a:lumMod val="50000"/>
                </a:schemeClr>
              </a:buClr>
              <a:buFont typeface="Arial" panose="020B0604020202020204" pitchFamily="34" charset="0"/>
              <a:buChar char="►"/>
            </a:pPr>
            <a:r>
              <a:rPr lang="en-US" sz="1600"/>
              <a:t>Routine, opt-out HIV testing of all persons 13-64 years of age in various healthcare settings</a:t>
            </a:r>
          </a:p>
          <a:p>
            <a:pPr>
              <a:buClr>
                <a:schemeClr val="accent4">
                  <a:lumMod val="50000"/>
                </a:schemeClr>
              </a:buClr>
            </a:pPr>
            <a:endParaRPr lang="en-US" sz="1600">
              <a:highlight>
                <a:srgbClr val="808000"/>
              </a:highlight>
            </a:endParaRPr>
          </a:p>
          <a:p>
            <a:pPr marL="380990" indent="-380990">
              <a:buClr>
                <a:schemeClr val="accent4">
                  <a:lumMod val="50000"/>
                </a:schemeClr>
              </a:buClr>
              <a:buFont typeface="Arial" panose="020B0604020202020204" pitchFamily="34" charset="0"/>
              <a:buChar char="►"/>
            </a:pPr>
            <a:r>
              <a:rPr lang="en-US" sz="1600"/>
              <a:t>Repeat HIV screening of persons at least annually </a:t>
            </a:r>
          </a:p>
          <a:p>
            <a:pPr>
              <a:buClr>
                <a:schemeClr val="accent4">
                  <a:lumMod val="50000"/>
                </a:schemeClr>
              </a:buClr>
            </a:pPr>
            <a:endParaRPr lang="en-US" sz="1600"/>
          </a:p>
          <a:p>
            <a:pPr marL="380990" indent="-380990">
              <a:buClr>
                <a:schemeClr val="accent4">
                  <a:lumMod val="50000"/>
                </a:schemeClr>
              </a:buClr>
              <a:buFont typeface="Arial" panose="020B0604020202020204" pitchFamily="34" charset="0"/>
              <a:buChar char="►"/>
            </a:pPr>
            <a:r>
              <a:rPr lang="en-US" sz="1600"/>
              <a:t>Opt-out HIV screening with opportunity for patient to decline testing </a:t>
            </a:r>
          </a:p>
          <a:p>
            <a:pPr>
              <a:buClr>
                <a:schemeClr val="accent4">
                  <a:lumMod val="50000"/>
                </a:schemeClr>
              </a:buClr>
            </a:pPr>
            <a:endParaRPr lang="en-US" sz="1600"/>
          </a:p>
          <a:p>
            <a:pPr marL="380990" indent="-380990">
              <a:buClr>
                <a:schemeClr val="accent4">
                  <a:lumMod val="50000"/>
                </a:schemeClr>
              </a:buClr>
              <a:buFont typeface="Arial" panose="020B0604020202020204" pitchFamily="34" charset="0"/>
              <a:buChar char="►"/>
            </a:pPr>
            <a:r>
              <a:rPr lang="en-US" sz="1600"/>
              <a:t>Include HIV consent with general medical consent for care</a:t>
            </a:r>
          </a:p>
          <a:p>
            <a:pPr>
              <a:buClr>
                <a:schemeClr val="accent4">
                  <a:lumMod val="50000"/>
                </a:schemeClr>
              </a:buClr>
            </a:pPr>
            <a:endParaRPr lang="en-US" sz="1600"/>
          </a:p>
          <a:p>
            <a:pPr marL="380990" indent="-380990">
              <a:buClr>
                <a:schemeClr val="accent4">
                  <a:lumMod val="50000"/>
                </a:schemeClr>
              </a:buClr>
              <a:buFont typeface="Arial" panose="020B0604020202020204" pitchFamily="34" charset="0"/>
              <a:buChar char="►"/>
            </a:pPr>
            <a:r>
              <a:rPr lang="en-US" sz="1600"/>
              <a:t>Communicate tests results in similar way as other diagnostic tests </a:t>
            </a:r>
          </a:p>
          <a:p>
            <a:pPr>
              <a:buClr>
                <a:schemeClr val="accent4">
                  <a:lumMod val="50000"/>
                </a:schemeClr>
              </a:buClr>
            </a:pPr>
            <a:endParaRPr lang="en-US" sz="1600"/>
          </a:p>
          <a:p>
            <a:pPr marL="380990" indent="-380990">
              <a:buClr>
                <a:schemeClr val="accent4">
                  <a:lumMod val="50000"/>
                </a:schemeClr>
              </a:buClr>
              <a:buFont typeface="Arial" panose="020B0604020202020204" pitchFamily="34" charset="0"/>
              <a:buChar char="►"/>
            </a:pPr>
            <a:r>
              <a:rPr lang="en-US" sz="1600"/>
              <a:t>Prevention counseling not required </a:t>
            </a:r>
          </a:p>
        </p:txBody>
      </p:sp>
      <p:sp>
        <p:nvSpPr>
          <p:cNvPr id="5" name="Title 4">
            <a:extLst>
              <a:ext uri="{FF2B5EF4-FFF2-40B4-BE49-F238E27FC236}">
                <a16:creationId xmlns:a16="http://schemas.microsoft.com/office/drawing/2014/main" xmlns="" id="{4CA4C857-5E27-435A-A3FB-B309EEB48EE9}"/>
              </a:ext>
            </a:extLst>
          </p:cNvPr>
          <p:cNvSpPr>
            <a:spLocks noGrp="1"/>
          </p:cNvSpPr>
          <p:nvPr>
            <p:ph type="title"/>
          </p:nvPr>
        </p:nvSpPr>
        <p:spPr/>
        <p:txBody>
          <a:bodyPr>
            <a:normAutofit fontScale="90000"/>
          </a:bodyPr>
          <a:lstStyle/>
          <a:p>
            <a:r>
              <a:rPr lang="en-US">
                <a:solidFill>
                  <a:srgbClr val="095895"/>
                </a:solidFill>
              </a:rPr>
              <a:t>2006 CDC Recommendations</a:t>
            </a:r>
          </a:p>
        </p:txBody>
      </p:sp>
    </p:spTree>
    <p:extLst>
      <p:ext uri="{BB962C8B-B14F-4D97-AF65-F5344CB8AC3E}">
        <p14:creationId xmlns:p14="http://schemas.microsoft.com/office/powerpoint/2010/main" val="16342215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900"/>
              <a:t>Identifying and Re-Engaging Patients </a:t>
            </a:r>
          </a:p>
        </p:txBody>
      </p:sp>
      <p:sp>
        <p:nvSpPr>
          <p:cNvPr id="3" name="Content Placeholder 2"/>
          <p:cNvSpPr>
            <a:spLocks noGrp="1"/>
          </p:cNvSpPr>
          <p:nvPr>
            <p:ph sz="half" idx="10"/>
          </p:nvPr>
        </p:nvSpPr>
        <p:spPr>
          <a:xfrm>
            <a:off x="838200" y="1196982"/>
            <a:ext cx="6891635" cy="4448443"/>
          </a:xfrm>
        </p:spPr>
        <p:txBody>
          <a:bodyPr/>
          <a:lstStyle/>
          <a:p>
            <a:pPr marL="342900" indent="-342900">
              <a:buFont typeface="Wingdings" pitchFamily="2" charset="2"/>
              <a:buChar char="q"/>
            </a:pPr>
            <a:r>
              <a:rPr lang="en-US"/>
              <a:t>Workflow 1: Established Known HIV Patients</a:t>
            </a:r>
          </a:p>
          <a:p>
            <a:pPr marL="342900" indent="-342900">
              <a:buFont typeface="Wingdings" pitchFamily="2" charset="2"/>
              <a:buChar char="Ø"/>
            </a:pPr>
            <a:r>
              <a:rPr lang="en-US" i="1" u="sng"/>
              <a:t>Twice daily checks</a:t>
            </a:r>
            <a:r>
              <a:rPr lang="en-US" i="1"/>
              <a:t> </a:t>
            </a:r>
            <a:r>
              <a:rPr lang="en-US"/>
              <a:t>by RN Care Managers of patients in the ED via </a:t>
            </a:r>
            <a:r>
              <a:rPr lang="en-US" i="1" u="sng"/>
              <a:t>CCT Dashboard</a:t>
            </a:r>
          </a:p>
          <a:p>
            <a:endParaRPr lang="en-US"/>
          </a:p>
          <a:p>
            <a:pPr marL="342900" indent="-342900">
              <a:buFont typeface="Wingdings" pitchFamily="2" charset="2"/>
              <a:buChar char="q"/>
            </a:pPr>
            <a:r>
              <a:rPr lang="en-US"/>
              <a:t>Workflow 2: New to Care Patients Visiting the ED </a:t>
            </a:r>
          </a:p>
          <a:p>
            <a:pPr marL="342900" indent="-342900">
              <a:buFont typeface="Wingdings" pitchFamily="2" charset="2"/>
              <a:buChar char="Ø"/>
            </a:pPr>
            <a:r>
              <a:rPr lang="en-US" i="1" u="sng"/>
              <a:t>ED Navigator Referrals</a:t>
            </a:r>
            <a:r>
              <a:rPr lang="en-US"/>
              <a:t> to RN Care Managers of: </a:t>
            </a:r>
          </a:p>
          <a:p>
            <a:pPr marL="1028700" lvl="1" indent="-342900">
              <a:buFont typeface="Wingdings" pitchFamily="2" charset="2"/>
              <a:buChar char="§"/>
            </a:pPr>
            <a:r>
              <a:rPr lang="en-US"/>
              <a:t>HIV-infected patients never engaged in care or LTFU</a:t>
            </a:r>
          </a:p>
          <a:p>
            <a:pPr marL="1028700" lvl="1" indent="-342900">
              <a:buFont typeface="Wingdings" pitchFamily="2" charset="2"/>
              <a:buChar char="§"/>
            </a:pPr>
            <a:r>
              <a:rPr lang="en-US"/>
              <a:t>Individuals at risk of HIV infection</a:t>
            </a:r>
          </a:p>
        </p:txBody>
      </p:sp>
      <p:pic>
        <p:nvPicPr>
          <p:cNvPr id="4101" name="Picture 5">
            <a:extLst>
              <a:ext uri="{C183D7F6-B498-43B3-948B-1728B52AA6E4}">
                <adec:decorative xmlns:adec="http://schemas.microsoft.com/office/drawing/2017/decorative" xmlns=""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9567" y="4210978"/>
            <a:ext cx="1842994" cy="1123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a:extLst>
              <a:ext uri="{C183D7F6-B498-43B3-948B-1728B52AA6E4}">
                <adec:decorative xmlns:adec="http://schemas.microsoft.com/office/drawing/2017/decorative" xmlns=""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6493" y="4138118"/>
            <a:ext cx="1345642" cy="13482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C183D7F6-B498-43B3-948B-1728B52AA6E4}">
                <adec:decorative xmlns:adec="http://schemas.microsoft.com/office/drawing/2017/decorative" xmlns="" val="1"/>
              </a:ext>
            </a:extLst>
          </p:cNvPr>
          <p:cNvSpPr txBox="1"/>
          <p:nvPr/>
        </p:nvSpPr>
        <p:spPr>
          <a:xfrm>
            <a:off x="8065664" y="5456173"/>
            <a:ext cx="1905000" cy="400110"/>
          </a:xfrm>
          <a:prstGeom prst="rect">
            <a:avLst/>
          </a:prstGeom>
          <a:noFill/>
        </p:spPr>
        <p:txBody>
          <a:bodyPr wrap="square" rtlCol="0">
            <a:spAutoFit/>
          </a:bodyPr>
          <a:lstStyle/>
          <a:p>
            <a:r>
              <a:rPr lang="en-US" sz="2000" b="1"/>
              <a:t>ED Navigator </a:t>
            </a:r>
          </a:p>
        </p:txBody>
      </p:sp>
      <p:sp>
        <p:nvSpPr>
          <p:cNvPr id="10" name="TextBox 9">
            <a:extLst>
              <a:ext uri="{C183D7F6-B498-43B3-948B-1728B52AA6E4}">
                <adec:decorative xmlns:adec="http://schemas.microsoft.com/office/drawing/2017/decorative" xmlns="" val="1"/>
              </a:ext>
            </a:extLst>
          </p:cNvPr>
          <p:cNvSpPr txBox="1"/>
          <p:nvPr/>
        </p:nvSpPr>
        <p:spPr>
          <a:xfrm>
            <a:off x="10031303" y="5498945"/>
            <a:ext cx="1896022" cy="400110"/>
          </a:xfrm>
          <a:prstGeom prst="rect">
            <a:avLst/>
          </a:prstGeom>
          <a:noFill/>
        </p:spPr>
        <p:txBody>
          <a:bodyPr wrap="square" rtlCol="0">
            <a:spAutoFit/>
          </a:bodyPr>
          <a:lstStyle/>
          <a:p>
            <a:pPr algn="ctr"/>
            <a:r>
              <a:rPr lang="en-US" sz="2000" b="1"/>
              <a:t>RN Coordinator </a:t>
            </a:r>
          </a:p>
        </p:txBody>
      </p:sp>
      <p:sp>
        <p:nvSpPr>
          <p:cNvPr id="5" name="Curved Down Arrow 4">
            <a:extLst>
              <a:ext uri="{C183D7F6-B498-43B3-948B-1728B52AA6E4}">
                <adec:decorative xmlns:adec="http://schemas.microsoft.com/office/drawing/2017/decorative" xmlns="" val="1"/>
              </a:ext>
            </a:extLst>
          </p:cNvPr>
          <p:cNvSpPr/>
          <p:nvPr/>
        </p:nvSpPr>
        <p:spPr>
          <a:xfrm>
            <a:off x="8584232" y="3429000"/>
            <a:ext cx="2829663" cy="69657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2">
            <a:extLst>
              <a:ext uri="{FF2B5EF4-FFF2-40B4-BE49-F238E27FC236}">
                <a16:creationId xmlns:a16="http://schemas.microsoft.com/office/drawing/2014/main" xmlns="" id="{37D1D381-1985-C84E-8493-ACCC0D2665BE}"/>
              </a:ext>
              <a:ext uri="{C183D7F6-B498-43B3-948B-1728B52AA6E4}">
                <adec:decorative xmlns:adec="http://schemas.microsoft.com/office/drawing/2017/decorative" xmlns=""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8616471" y="1001717"/>
            <a:ext cx="2829663" cy="2236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3450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900"/>
              <a:t>ED Population Management</a:t>
            </a:r>
          </a:p>
        </p:txBody>
      </p:sp>
      <p:sp>
        <p:nvSpPr>
          <p:cNvPr id="3" name="Content Placeholder 2"/>
          <p:cNvSpPr>
            <a:spLocks noGrp="1"/>
          </p:cNvSpPr>
          <p:nvPr>
            <p:ph sz="half" idx="10"/>
          </p:nvPr>
        </p:nvSpPr>
        <p:spPr>
          <a:xfrm>
            <a:off x="838200" y="1196982"/>
            <a:ext cx="10515600" cy="4448443"/>
          </a:xfrm>
        </p:spPr>
        <p:txBody>
          <a:bodyPr>
            <a:normAutofit/>
          </a:bodyPr>
          <a:lstStyle/>
          <a:p>
            <a:pPr marL="342900" indent="-342900">
              <a:spcBef>
                <a:spcPts val="1200"/>
              </a:spcBef>
              <a:buFont typeface="Wingdings" pitchFamily="2" charset="2"/>
              <a:buChar char="q"/>
            </a:pPr>
            <a:r>
              <a:rPr lang="en-US"/>
              <a:t>Conducted five stakeholder meetings to review baseline data on ED patients collected by RN Coordinators</a:t>
            </a:r>
          </a:p>
          <a:p>
            <a:pPr lvl="1">
              <a:spcBef>
                <a:spcPts val="1200"/>
              </a:spcBef>
            </a:pPr>
            <a:r>
              <a:rPr lang="en-US"/>
              <a:t>Providers, RN Coordinators, Care Coordinators, Quality Manager</a:t>
            </a:r>
          </a:p>
          <a:p>
            <a:pPr marL="342900" indent="-342900">
              <a:spcBef>
                <a:spcPts val="1200"/>
              </a:spcBef>
              <a:buFont typeface="Wingdings" pitchFamily="2" charset="2"/>
              <a:buChar char="q"/>
            </a:pPr>
            <a:r>
              <a:rPr lang="en-US"/>
              <a:t>Categorized ED patients by </a:t>
            </a:r>
          </a:p>
          <a:p>
            <a:pPr lvl="1">
              <a:spcBef>
                <a:spcPts val="1200"/>
              </a:spcBef>
            </a:pPr>
            <a:r>
              <a:rPr lang="en-US"/>
              <a:t>Medical complexity </a:t>
            </a:r>
          </a:p>
          <a:p>
            <a:pPr lvl="1">
              <a:spcBef>
                <a:spcPts val="1200"/>
              </a:spcBef>
            </a:pPr>
            <a:r>
              <a:rPr lang="en-US"/>
              <a:t>HIV care engagement </a:t>
            </a:r>
          </a:p>
          <a:p>
            <a:pPr lvl="1">
              <a:spcBef>
                <a:spcPts val="1200"/>
              </a:spcBef>
            </a:pPr>
            <a:r>
              <a:rPr lang="en-US"/>
              <a:t>Health and psychosocial factors </a:t>
            </a:r>
          </a:p>
          <a:p>
            <a:pPr lvl="1">
              <a:spcBef>
                <a:spcPts val="1200"/>
              </a:spcBef>
            </a:pPr>
            <a:r>
              <a:rPr lang="en-US"/>
              <a:t>High ED utilization and readmissions</a:t>
            </a:r>
          </a:p>
          <a:p>
            <a:pPr marL="342900" indent="-342900">
              <a:spcBef>
                <a:spcPts val="1200"/>
              </a:spcBef>
              <a:buFont typeface="Wingdings" pitchFamily="2" charset="2"/>
              <a:buChar char="q"/>
            </a:pPr>
            <a:r>
              <a:rPr lang="en-US"/>
              <a:t>Identify potential intervention mix by ED patient type</a:t>
            </a:r>
          </a:p>
        </p:txBody>
      </p:sp>
    </p:spTree>
    <p:extLst>
      <p:ext uri="{BB962C8B-B14F-4D97-AF65-F5344CB8AC3E}">
        <p14:creationId xmlns:p14="http://schemas.microsoft.com/office/powerpoint/2010/main" val="40033357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28" y="307980"/>
            <a:ext cx="4302898" cy="1498601"/>
          </a:xfrm>
          <a:solidFill>
            <a:schemeClr val="bg1">
              <a:lumMod val="50000"/>
            </a:schemeClr>
          </a:solidFill>
        </p:spPr>
        <p:txBody>
          <a:bodyPr>
            <a:normAutofit/>
          </a:bodyPr>
          <a:lstStyle/>
          <a:p>
            <a:r>
              <a:rPr lang="en-US" sz="3600">
                <a:solidFill>
                  <a:schemeClr val="bg1"/>
                </a:solidFill>
              </a:rPr>
              <a:t>QI Pilot Period: </a:t>
            </a:r>
            <a:br>
              <a:rPr lang="en-US" sz="3600">
                <a:solidFill>
                  <a:schemeClr val="bg1"/>
                </a:solidFill>
              </a:rPr>
            </a:br>
            <a:r>
              <a:rPr lang="en-US" sz="3600">
                <a:solidFill>
                  <a:schemeClr val="bg1"/>
                </a:solidFill>
              </a:rPr>
              <a:t>9/30/16 – 12/5/16</a:t>
            </a:r>
          </a:p>
        </p:txBody>
      </p:sp>
      <p:sp>
        <p:nvSpPr>
          <p:cNvPr id="3" name="Content Placeholder 2"/>
          <p:cNvSpPr>
            <a:spLocks noGrp="1"/>
          </p:cNvSpPr>
          <p:nvPr>
            <p:ph type="body" sz="half" idx="2"/>
          </p:nvPr>
        </p:nvSpPr>
        <p:spPr>
          <a:xfrm>
            <a:off x="469128" y="1806582"/>
            <a:ext cx="4302898" cy="4079868"/>
          </a:xfrm>
          <a:solidFill>
            <a:schemeClr val="bg1">
              <a:lumMod val="95000"/>
            </a:schemeClr>
          </a:solidFill>
        </p:spPr>
        <p:txBody>
          <a:bodyPr>
            <a:noAutofit/>
          </a:bodyPr>
          <a:lstStyle/>
          <a:p>
            <a:pPr marL="457200" indent="-457200">
              <a:buFont typeface="Wingdings" pitchFamily="2" charset="2"/>
              <a:buChar char="q"/>
            </a:pPr>
            <a:r>
              <a:rPr lang="en-US" sz="2000"/>
              <a:t>N = 159</a:t>
            </a:r>
          </a:p>
          <a:p>
            <a:pPr marL="457200" indent="-457200">
              <a:spcBef>
                <a:spcPts val="1800"/>
              </a:spcBef>
              <a:buFont typeface="Wingdings" pitchFamily="2" charset="2"/>
              <a:buChar char="q"/>
            </a:pPr>
            <a:r>
              <a:rPr lang="en-US" sz="2000"/>
              <a:t>Average number per week of  CHP patients with an ED contact = 15.5</a:t>
            </a:r>
          </a:p>
          <a:p>
            <a:pPr marL="457200" indent="-457200">
              <a:spcBef>
                <a:spcPts val="1800"/>
              </a:spcBef>
              <a:buFont typeface="Wingdings" pitchFamily="2" charset="2"/>
              <a:buChar char="q"/>
            </a:pPr>
            <a:r>
              <a:rPr lang="en-US" sz="2000"/>
              <a:t>9% patients identified through  ED Navigator</a:t>
            </a:r>
          </a:p>
          <a:p>
            <a:pPr marL="457200" indent="-457200">
              <a:spcBef>
                <a:spcPts val="1800"/>
              </a:spcBef>
              <a:buFont typeface="Wingdings" pitchFamily="2" charset="2"/>
              <a:buChar char="q"/>
            </a:pPr>
            <a:r>
              <a:rPr lang="en-US" sz="2000">
                <a:solidFill>
                  <a:srgbClr val="FF0000"/>
                </a:solidFill>
              </a:rPr>
              <a:t>&gt; 50 hours in staff time in patient engagement, education, and follow-up</a:t>
            </a:r>
          </a:p>
          <a:p>
            <a:pPr marL="457200" indent="-457200">
              <a:spcBef>
                <a:spcPts val="1800"/>
              </a:spcBef>
              <a:buFont typeface="Wingdings" pitchFamily="2" charset="2"/>
              <a:buChar char="q"/>
            </a:pPr>
            <a:r>
              <a:rPr lang="en-US" sz="2000"/>
              <a:t>13% patients enrolled intensive medical case management</a:t>
            </a:r>
          </a:p>
        </p:txBody>
      </p:sp>
      <p:graphicFrame>
        <p:nvGraphicFramePr>
          <p:cNvPr id="5" name="Chart 4" descr="Number of patients identified in the ED through the QI project and type of interventions. 11% of patients did not require an intervention. 3% of patients resulted in a PCP to ED Provider consult. 2% were referred to another program. 17% were scheduled to be seen in the ambulatory clinic. 19% were advised on the walk-in service. 5% had walked-in to the practice prior to going to the ED. 9% were disengaged from care and as a result re-engaged in care. 24% were admitted to the hospital and engaged through transitions of care team. ">
            <a:extLst>
              <a:ext uri="{FF2B5EF4-FFF2-40B4-BE49-F238E27FC236}">
                <a16:creationId xmlns:a16="http://schemas.microsoft.com/office/drawing/2014/main" xmlns="" id="{934A02EA-15D1-A045-ABC2-EDD4A1A77AC2}"/>
              </a:ext>
            </a:extLst>
          </p:cNvPr>
          <p:cNvGraphicFramePr/>
          <p:nvPr>
            <p:extLst>
              <p:ext uri="{D42A27DB-BD31-4B8C-83A1-F6EECF244321}">
                <p14:modId xmlns:p14="http://schemas.microsoft.com/office/powerpoint/2010/main" val="459734273"/>
              </p:ext>
            </p:extLst>
          </p:nvPr>
        </p:nvGraphicFramePr>
        <p:xfrm>
          <a:off x="4986669" y="307980"/>
          <a:ext cx="6921573" cy="53180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5111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xmlns="" id="{45F48DD0-92E8-8F4E-94A0-A6B97F3884C4}"/>
              </a:ext>
            </a:extLst>
          </p:cNvPr>
          <p:cNvGraphicFramePr>
            <a:graphicFrameLocks noGrp="1"/>
          </p:cNvGraphicFramePr>
          <p:nvPr>
            <p:ph type="pic" idx="1"/>
            <p:extLst>
              <p:ext uri="{D42A27DB-BD31-4B8C-83A1-F6EECF244321}">
                <p14:modId xmlns:p14="http://schemas.microsoft.com/office/powerpoint/2010/main" val="3449588872"/>
              </p:ext>
            </p:extLst>
          </p:nvPr>
        </p:nvGraphicFramePr>
        <p:xfrm>
          <a:off x="557212" y="950913"/>
          <a:ext cx="7315201" cy="4146784"/>
        </p:xfrm>
        <a:graphic>
          <a:graphicData uri="http://schemas.openxmlformats.org/drawingml/2006/table">
            <a:tbl>
              <a:tblPr firstRow="1" firstCol="1" bandRow="1">
                <a:tableStyleId>{74C1A8A3-306A-4EB7-A6B1-4F7E0EB9C5D6}</a:tableStyleId>
              </a:tblPr>
              <a:tblGrid>
                <a:gridCol w="4627201">
                  <a:extLst>
                    <a:ext uri="{9D8B030D-6E8A-4147-A177-3AD203B41FA5}">
                      <a16:colId xmlns:a16="http://schemas.microsoft.com/office/drawing/2014/main" xmlns="" val="4213806410"/>
                    </a:ext>
                  </a:extLst>
                </a:gridCol>
                <a:gridCol w="2688000">
                  <a:extLst>
                    <a:ext uri="{9D8B030D-6E8A-4147-A177-3AD203B41FA5}">
                      <a16:colId xmlns:a16="http://schemas.microsoft.com/office/drawing/2014/main" xmlns="" val="2760573801"/>
                    </a:ext>
                  </a:extLst>
                </a:gridCol>
              </a:tblGrid>
              <a:tr h="735013">
                <a:tc gridSpan="2">
                  <a:txBody>
                    <a:bodyPr/>
                    <a:lstStyle/>
                    <a:p>
                      <a:pPr marL="0" marR="0" algn="ctr">
                        <a:spcBef>
                          <a:spcPts val="0"/>
                        </a:spcBef>
                        <a:spcAft>
                          <a:spcPts val="0"/>
                        </a:spcAft>
                      </a:pPr>
                      <a:r>
                        <a:rPr lang="en-US" sz="2000">
                          <a:effectLst/>
                        </a:rPr>
                        <a:t>RN Care Manager Average Time Spent on Daily ED Panel Review, Patient Outreach, and Re-Engagement</a:t>
                      </a:r>
                      <a:endParaRPr lang="en-US" sz="2000">
                        <a:effectLst/>
                        <a:latin typeface="Times New Roman" panose="02020603050405020304" pitchFamily="18" charset="0"/>
                        <a:ea typeface="Times New Roman" panose="02020603050405020304" pitchFamily="18" charset="0"/>
                      </a:endParaRPr>
                    </a:p>
                  </a:txBody>
                  <a:tcPr marL="79168" marR="79168" marT="0" marB="0"/>
                </a:tc>
                <a:tc hMerge="1">
                  <a:txBody>
                    <a:bodyPr/>
                    <a:lstStyle/>
                    <a:p>
                      <a:endParaRPr lang="en-US"/>
                    </a:p>
                  </a:txBody>
                  <a:tcPr/>
                </a:tc>
                <a:extLst>
                  <a:ext uri="{0D108BD9-81ED-4DB2-BD59-A6C34878D82A}">
                    <a16:rowId xmlns:a16="http://schemas.microsoft.com/office/drawing/2014/main" xmlns="" val="757416696"/>
                  </a:ext>
                </a:extLst>
              </a:tr>
              <a:tr h="676960">
                <a:tc>
                  <a:txBody>
                    <a:bodyPr/>
                    <a:lstStyle/>
                    <a:p>
                      <a:pPr marL="0" marR="0">
                        <a:spcBef>
                          <a:spcPts val="0"/>
                        </a:spcBef>
                        <a:spcAft>
                          <a:spcPts val="0"/>
                        </a:spcAft>
                      </a:pPr>
                      <a:r>
                        <a:rPr lang="en-US" sz="2000">
                          <a:effectLst/>
                        </a:rPr>
                        <a:t>Activity</a:t>
                      </a:r>
                      <a:endParaRPr lang="en-US" sz="2000">
                        <a:effectLst/>
                        <a:latin typeface="Times New Roman" panose="02020603050405020304" pitchFamily="18" charset="0"/>
                        <a:ea typeface="Times New Roman" panose="02020603050405020304" pitchFamily="18" charset="0"/>
                      </a:endParaRPr>
                    </a:p>
                  </a:txBody>
                  <a:tcPr marL="79168" marR="79168" marT="0" marB="0"/>
                </a:tc>
                <a:tc>
                  <a:txBody>
                    <a:bodyPr/>
                    <a:lstStyle/>
                    <a:p>
                      <a:pPr marL="0" marR="0">
                        <a:spcBef>
                          <a:spcPts val="0"/>
                        </a:spcBef>
                        <a:spcAft>
                          <a:spcPts val="0"/>
                        </a:spcAft>
                      </a:pPr>
                      <a:r>
                        <a:rPr lang="en-US" sz="2000">
                          <a:effectLst/>
                        </a:rPr>
                        <a:t>Average Time Spent (Minutes)</a:t>
                      </a:r>
                      <a:endParaRPr lang="en-US" sz="2000">
                        <a:effectLst/>
                        <a:latin typeface="Times New Roman" panose="02020603050405020304" pitchFamily="18" charset="0"/>
                        <a:ea typeface="Times New Roman" panose="02020603050405020304" pitchFamily="18" charset="0"/>
                      </a:endParaRPr>
                    </a:p>
                  </a:txBody>
                  <a:tcPr marL="79168" marR="79168" marT="0" marB="0"/>
                </a:tc>
                <a:extLst>
                  <a:ext uri="{0D108BD9-81ED-4DB2-BD59-A6C34878D82A}">
                    <a16:rowId xmlns:a16="http://schemas.microsoft.com/office/drawing/2014/main" xmlns="" val="176360169"/>
                  </a:ext>
                </a:extLst>
              </a:tr>
              <a:tr h="676960">
                <a:tc>
                  <a:txBody>
                    <a:bodyPr/>
                    <a:lstStyle/>
                    <a:p>
                      <a:pPr marL="0" marR="0">
                        <a:spcBef>
                          <a:spcPts val="0"/>
                        </a:spcBef>
                        <a:spcAft>
                          <a:spcPts val="0"/>
                        </a:spcAft>
                      </a:pPr>
                      <a:r>
                        <a:rPr lang="en-US" sz="2000">
                          <a:effectLst/>
                        </a:rPr>
                        <a:t>Daily running of CCT Dashboard and review of patient charts</a:t>
                      </a:r>
                      <a:endParaRPr lang="en-US" sz="2000">
                        <a:effectLst/>
                        <a:latin typeface="Times New Roman" panose="02020603050405020304" pitchFamily="18" charset="0"/>
                        <a:ea typeface="Times New Roman" panose="02020603050405020304" pitchFamily="18" charset="0"/>
                      </a:endParaRPr>
                    </a:p>
                  </a:txBody>
                  <a:tcPr marL="79168" marR="79168" marT="0" marB="0"/>
                </a:tc>
                <a:tc>
                  <a:txBody>
                    <a:bodyPr/>
                    <a:lstStyle/>
                    <a:p>
                      <a:pPr marL="0" marR="0">
                        <a:spcBef>
                          <a:spcPts val="0"/>
                        </a:spcBef>
                        <a:spcAft>
                          <a:spcPts val="0"/>
                        </a:spcAft>
                      </a:pPr>
                      <a:r>
                        <a:rPr lang="en-US" sz="2000">
                          <a:effectLst/>
                        </a:rPr>
                        <a:t>6.9 </a:t>
                      </a:r>
                      <a:endParaRPr lang="en-US" sz="2000">
                        <a:effectLst/>
                        <a:latin typeface="Times New Roman" panose="02020603050405020304" pitchFamily="18" charset="0"/>
                        <a:ea typeface="Times New Roman" panose="02020603050405020304" pitchFamily="18" charset="0"/>
                      </a:endParaRPr>
                    </a:p>
                  </a:txBody>
                  <a:tcPr marL="79168" marR="79168" marT="0" marB="0"/>
                </a:tc>
                <a:extLst>
                  <a:ext uri="{0D108BD9-81ED-4DB2-BD59-A6C34878D82A}">
                    <a16:rowId xmlns:a16="http://schemas.microsoft.com/office/drawing/2014/main" xmlns="" val="2194475020"/>
                  </a:ext>
                </a:extLst>
              </a:tr>
              <a:tr h="460297">
                <a:tc>
                  <a:txBody>
                    <a:bodyPr/>
                    <a:lstStyle/>
                    <a:p>
                      <a:pPr marL="0" marR="0">
                        <a:spcBef>
                          <a:spcPts val="0"/>
                        </a:spcBef>
                        <a:spcAft>
                          <a:spcPts val="0"/>
                        </a:spcAft>
                      </a:pPr>
                      <a:r>
                        <a:rPr lang="en-US" sz="2000">
                          <a:effectLst/>
                        </a:rPr>
                        <a:t>In-person outreach</a:t>
                      </a:r>
                      <a:endParaRPr lang="en-US" sz="2000">
                        <a:effectLst/>
                        <a:latin typeface="Times New Roman" panose="02020603050405020304" pitchFamily="18" charset="0"/>
                        <a:ea typeface="Times New Roman" panose="02020603050405020304" pitchFamily="18" charset="0"/>
                      </a:endParaRPr>
                    </a:p>
                  </a:txBody>
                  <a:tcPr marL="79168" marR="79168" marT="0" marB="0"/>
                </a:tc>
                <a:tc>
                  <a:txBody>
                    <a:bodyPr/>
                    <a:lstStyle/>
                    <a:p>
                      <a:pPr marL="0" marR="0">
                        <a:spcBef>
                          <a:spcPts val="0"/>
                        </a:spcBef>
                        <a:spcAft>
                          <a:spcPts val="0"/>
                        </a:spcAft>
                      </a:pPr>
                      <a:r>
                        <a:rPr lang="en-US" sz="2000">
                          <a:effectLst/>
                        </a:rPr>
                        <a:t>18.5 </a:t>
                      </a:r>
                      <a:endParaRPr lang="en-US" sz="2000">
                        <a:effectLst/>
                        <a:latin typeface="Times New Roman" panose="02020603050405020304" pitchFamily="18" charset="0"/>
                        <a:ea typeface="Times New Roman" panose="02020603050405020304" pitchFamily="18" charset="0"/>
                      </a:endParaRPr>
                    </a:p>
                  </a:txBody>
                  <a:tcPr marL="79168" marR="79168" marT="0" marB="0"/>
                </a:tc>
                <a:extLst>
                  <a:ext uri="{0D108BD9-81ED-4DB2-BD59-A6C34878D82A}">
                    <a16:rowId xmlns:a16="http://schemas.microsoft.com/office/drawing/2014/main" xmlns="" val="3418985853"/>
                  </a:ext>
                </a:extLst>
              </a:tr>
              <a:tr h="460297">
                <a:tc>
                  <a:txBody>
                    <a:bodyPr/>
                    <a:lstStyle/>
                    <a:p>
                      <a:pPr marL="0" marR="0">
                        <a:spcBef>
                          <a:spcPts val="0"/>
                        </a:spcBef>
                        <a:spcAft>
                          <a:spcPts val="0"/>
                        </a:spcAft>
                      </a:pPr>
                      <a:r>
                        <a:rPr lang="en-US" sz="2000">
                          <a:effectLst/>
                        </a:rPr>
                        <a:t>Phone outreach</a:t>
                      </a:r>
                      <a:endParaRPr lang="en-US" sz="2000">
                        <a:effectLst/>
                        <a:latin typeface="Times New Roman" panose="02020603050405020304" pitchFamily="18" charset="0"/>
                        <a:ea typeface="Times New Roman" panose="02020603050405020304" pitchFamily="18" charset="0"/>
                      </a:endParaRPr>
                    </a:p>
                  </a:txBody>
                  <a:tcPr marL="79168" marR="79168" marT="0" marB="0"/>
                </a:tc>
                <a:tc>
                  <a:txBody>
                    <a:bodyPr/>
                    <a:lstStyle/>
                    <a:p>
                      <a:pPr marL="0" marR="0">
                        <a:spcBef>
                          <a:spcPts val="0"/>
                        </a:spcBef>
                        <a:spcAft>
                          <a:spcPts val="0"/>
                        </a:spcAft>
                      </a:pPr>
                      <a:r>
                        <a:rPr lang="en-US" sz="2000">
                          <a:effectLst/>
                        </a:rPr>
                        <a:t>8.5</a:t>
                      </a:r>
                      <a:endParaRPr lang="en-US" sz="2000">
                        <a:effectLst/>
                        <a:latin typeface="Times New Roman" panose="02020603050405020304" pitchFamily="18" charset="0"/>
                        <a:ea typeface="Times New Roman" panose="02020603050405020304" pitchFamily="18" charset="0"/>
                      </a:endParaRPr>
                    </a:p>
                  </a:txBody>
                  <a:tcPr marL="79168" marR="79168" marT="0" marB="0"/>
                </a:tc>
                <a:extLst>
                  <a:ext uri="{0D108BD9-81ED-4DB2-BD59-A6C34878D82A}">
                    <a16:rowId xmlns:a16="http://schemas.microsoft.com/office/drawing/2014/main" xmlns="" val="1008785352"/>
                  </a:ext>
                </a:extLst>
              </a:tr>
              <a:tr h="460297">
                <a:tc>
                  <a:txBody>
                    <a:bodyPr/>
                    <a:lstStyle/>
                    <a:p>
                      <a:pPr marL="0" marR="0">
                        <a:spcBef>
                          <a:spcPts val="0"/>
                        </a:spcBef>
                        <a:spcAft>
                          <a:spcPts val="0"/>
                        </a:spcAft>
                      </a:pPr>
                      <a:r>
                        <a:rPr lang="en-US" sz="2000">
                          <a:effectLst/>
                        </a:rPr>
                        <a:t>Patient education</a:t>
                      </a:r>
                      <a:endParaRPr lang="en-US" sz="2000">
                        <a:effectLst/>
                        <a:latin typeface="Times New Roman" panose="02020603050405020304" pitchFamily="18" charset="0"/>
                        <a:ea typeface="Times New Roman" panose="02020603050405020304" pitchFamily="18" charset="0"/>
                      </a:endParaRPr>
                    </a:p>
                  </a:txBody>
                  <a:tcPr marL="79168" marR="79168" marT="0" marB="0"/>
                </a:tc>
                <a:tc>
                  <a:txBody>
                    <a:bodyPr/>
                    <a:lstStyle/>
                    <a:p>
                      <a:pPr marL="0" marR="0">
                        <a:spcBef>
                          <a:spcPts val="0"/>
                        </a:spcBef>
                        <a:spcAft>
                          <a:spcPts val="0"/>
                        </a:spcAft>
                      </a:pPr>
                      <a:r>
                        <a:rPr lang="en-US" sz="2000">
                          <a:effectLst/>
                        </a:rPr>
                        <a:t>9.1</a:t>
                      </a:r>
                      <a:endParaRPr lang="en-US" sz="2000">
                        <a:effectLst/>
                        <a:latin typeface="Times New Roman" panose="02020603050405020304" pitchFamily="18" charset="0"/>
                        <a:ea typeface="Times New Roman" panose="02020603050405020304" pitchFamily="18" charset="0"/>
                      </a:endParaRPr>
                    </a:p>
                  </a:txBody>
                  <a:tcPr marL="79168" marR="79168" marT="0" marB="0"/>
                </a:tc>
                <a:extLst>
                  <a:ext uri="{0D108BD9-81ED-4DB2-BD59-A6C34878D82A}">
                    <a16:rowId xmlns:a16="http://schemas.microsoft.com/office/drawing/2014/main" xmlns="" val="2213170125"/>
                  </a:ext>
                </a:extLst>
              </a:tr>
              <a:tr h="676960">
                <a:tc>
                  <a:txBody>
                    <a:bodyPr/>
                    <a:lstStyle/>
                    <a:p>
                      <a:pPr marL="0" marR="0">
                        <a:spcBef>
                          <a:spcPts val="0"/>
                        </a:spcBef>
                        <a:spcAft>
                          <a:spcPts val="0"/>
                        </a:spcAft>
                      </a:pPr>
                      <a:r>
                        <a:rPr lang="en-US" sz="2000">
                          <a:effectLst/>
                        </a:rPr>
                        <a:t>Care coordination with Clinical Care Team </a:t>
                      </a:r>
                      <a:endParaRPr lang="en-US" sz="2000">
                        <a:effectLst/>
                        <a:latin typeface="Times New Roman" panose="02020603050405020304" pitchFamily="18" charset="0"/>
                        <a:ea typeface="Times New Roman" panose="02020603050405020304" pitchFamily="18" charset="0"/>
                      </a:endParaRPr>
                    </a:p>
                  </a:txBody>
                  <a:tcPr marL="79168" marR="79168" marT="0" marB="0"/>
                </a:tc>
                <a:tc>
                  <a:txBody>
                    <a:bodyPr/>
                    <a:lstStyle/>
                    <a:p>
                      <a:pPr marL="0" marR="0">
                        <a:spcBef>
                          <a:spcPts val="0"/>
                        </a:spcBef>
                        <a:spcAft>
                          <a:spcPts val="0"/>
                        </a:spcAft>
                      </a:pPr>
                      <a:r>
                        <a:rPr lang="en-US" sz="2000">
                          <a:effectLst/>
                        </a:rPr>
                        <a:t>11.5</a:t>
                      </a:r>
                      <a:endParaRPr lang="en-US" sz="2000">
                        <a:effectLst/>
                        <a:latin typeface="Times New Roman" panose="02020603050405020304" pitchFamily="18" charset="0"/>
                        <a:ea typeface="Times New Roman" panose="02020603050405020304" pitchFamily="18" charset="0"/>
                      </a:endParaRPr>
                    </a:p>
                  </a:txBody>
                  <a:tcPr marL="79168" marR="79168" marT="0" marB="0"/>
                </a:tc>
                <a:extLst>
                  <a:ext uri="{0D108BD9-81ED-4DB2-BD59-A6C34878D82A}">
                    <a16:rowId xmlns:a16="http://schemas.microsoft.com/office/drawing/2014/main" xmlns="" val="603347972"/>
                  </a:ext>
                </a:extLst>
              </a:tr>
            </a:tbl>
          </a:graphicData>
        </a:graphic>
      </p:graphicFrame>
      <p:sp>
        <p:nvSpPr>
          <p:cNvPr id="10" name="TextBox 9">
            <a:extLst>
              <a:ext uri="{FF2B5EF4-FFF2-40B4-BE49-F238E27FC236}">
                <a16:creationId xmlns:a16="http://schemas.microsoft.com/office/drawing/2014/main" xmlns="" id="{0F7DF8B8-FA85-234E-9A67-81700A3B0D44}"/>
              </a:ext>
            </a:extLst>
          </p:cNvPr>
          <p:cNvSpPr txBox="1"/>
          <p:nvPr/>
        </p:nvSpPr>
        <p:spPr>
          <a:xfrm>
            <a:off x="8172449" y="1331534"/>
            <a:ext cx="3829049" cy="3385542"/>
          </a:xfrm>
          <a:prstGeom prst="rect">
            <a:avLst/>
          </a:prstGeom>
          <a:solidFill>
            <a:schemeClr val="accent2">
              <a:lumMod val="20000"/>
              <a:lumOff val="80000"/>
            </a:schemeClr>
          </a:solidFill>
        </p:spPr>
        <p:txBody>
          <a:bodyPr wrap="square" rtlCol="0">
            <a:spAutoFit/>
          </a:bodyPr>
          <a:lstStyle/>
          <a:p>
            <a:pPr algn="ctr"/>
            <a:r>
              <a:rPr lang="en-US" sz="2800" b="1" dirty="0">
                <a:solidFill>
                  <a:srgbClr val="FF0000"/>
                </a:solidFill>
              </a:rPr>
              <a:t>Care Team Activation through Dashboard Data</a:t>
            </a:r>
          </a:p>
          <a:p>
            <a:endParaRPr lang="en-US" dirty="0"/>
          </a:p>
          <a:p>
            <a:r>
              <a:rPr lang="en-US" sz="2000" dirty="0"/>
              <a:t>Prior to the ED QI Project, the  </a:t>
            </a:r>
            <a:r>
              <a:rPr lang="en-US" sz="2000" b="1" dirty="0"/>
              <a:t>CCT Dashboard indicators were run 186 times in September 2016</a:t>
            </a:r>
            <a:r>
              <a:rPr lang="en-US" sz="2000" dirty="0"/>
              <a:t>.</a:t>
            </a:r>
          </a:p>
          <a:p>
            <a:endParaRPr lang="en-US" sz="2000" dirty="0"/>
          </a:p>
          <a:p>
            <a:r>
              <a:rPr lang="en-US" sz="2000" b="1" dirty="0"/>
              <a:t>After implementation</a:t>
            </a:r>
            <a:r>
              <a:rPr lang="en-US" sz="2000" dirty="0"/>
              <a:t>, the CCT Dashboard indicators </a:t>
            </a:r>
            <a:r>
              <a:rPr lang="en-US" sz="2000" b="1" dirty="0"/>
              <a:t>were run an average of 346 times per month</a:t>
            </a:r>
            <a:r>
              <a:rPr lang="en-US" sz="2000" dirty="0"/>
              <a:t>. </a:t>
            </a:r>
          </a:p>
        </p:txBody>
      </p:sp>
    </p:spTree>
    <p:extLst>
      <p:ext uri="{BB962C8B-B14F-4D97-AF65-F5344CB8AC3E}">
        <p14:creationId xmlns:p14="http://schemas.microsoft.com/office/powerpoint/2010/main" val="28556724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C69919-944E-F844-A8C0-A67E1BEE01DB}"/>
              </a:ext>
            </a:extLst>
          </p:cNvPr>
          <p:cNvSpPr>
            <a:spLocks noGrp="1"/>
          </p:cNvSpPr>
          <p:nvPr>
            <p:ph type="title"/>
          </p:nvPr>
        </p:nvSpPr>
        <p:spPr/>
        <p:txBody>
          <a:bodyPr>
            <a:normAutofit fontScale="90000"/>
          </a:bodyPr>
          <a:lstStyle/>
          <a:p>
            <a:r>
              <a:rPr lang="en-US" dirty="0"/>
              <a:t>Increase in Same Day Visits</a:t>
            </a:r>
          </a:p>
        </p:txBody>
      </p:sp>
      <p:sp>
        <p:nvSpPr>
          <p:cNvPr id="5" name="Content Placeholder 4">
            <a:extLst>
              <a:ext uri="{FF2B5EF4-FFF2-40B4-BE49-F238E27FC236}">
                <a16:creationId xmlns:a16="http://schemas.microsoft.com/office/drawing/2014/main" xmlns="" id="{DA3BF848-FCD9-8E42-B720-113FE3F65814}"/>
              </a:ext>
            </a:extLst>
          </p:cNvPr>
          <p:cNvSpPr>
            <a:spLocks noGrp="1"/>
          </p:cNvSpPr>
          <p:nvPr>
            <p:ph sz="half" idx="10"/>
          </p:nvPr>
        </p:nvSpPr>
        <p:spPr>
          <a:xfrm>
            <a:off x="838200" y="1109595"/>
            <a:ext cx="10515600" cy="4638810"/>
          </a:xfrm>
          <a:solidFill>
            <a:schemeClr val="bg1">
              <a:lumMod val="95000"/>
            </a:schemeClr>
          </a:solidFill>
        </p:spPr>
        <p:txBody>
          <a:bodyPr>
            <a:noAutofit/>
          </a:bodyPr>
          <a:lstStyle/>
          <a:p>
            <a:pPr>
              <a:lnSpc>
                <a:spcPct val="100000"/>
              </a:lnSpc>
            </a:pPr>
            <a:r>
              <a:rPr lang="en-US" sz="2600"/>
              <a:t>“</a:t>
            </a:r>
            <a:r>
              <a:rPr lang="en-US" sz="2600" b="1"/>
              <a:t>The walk-in has increased because now we emphasize patients will end up in the ED only if absolutely necessary. </a:t>
            </a:r>
            <a:r>
              <a:rPr lang="en-US" sz="2600"/>
              <a:t> So we made an emphasis on all of those sorts of strategies. […] Especially when it’s for something small. Obviously, if it’s something urgent.  But they have a walk-in. They want to come in.  They come in the next day. </a:t>
            </a:r>
          </a:p>
          <a:p>
            <a:pPr>
              <a:lnSpc>
                <a:spcPct val="100000"/>
              </a:lnSpc>
            </a:pPr>
            <a:r>
              <a:rPr lang="en-US" sz="2600" b="1"/>
              <a:t>I just saw a patient yesterday in the ED, </a:t>
            </a:r>
            <a:r>
              <a:rPr lang="en-US" sz="2600"/>
              <a:t>[...]</a:t>
            </a:r>
            <a:r>
              <a:rPr lang="en-US" sz="2600" b="1"/>
              <a:t>  and he just switched meds.  </a:t>
            </a:r>
            <a:r>
              <a:rPr lang="en-US" sz="2600"/>
              <a:t>I'm like; come in tomorrow.  [Your provider is doing] walk-ins.  You can tell her about your symptoms and what's going on.  </a:t>
            </a:r>
            <a:r>
              <a:rPr lang="en-US" sz="2600" b="1"/>
              <a:t>And he came this morning</a:t>
            </a:r>
            <a:r>
              <a:rPr lang="en-US" sz="2600"/>
              <a:t>. […] </a:t>
            </a:r>
            <a:r>
              <a:rPr lang="en-US" sz="2600" b="1"/>
              <a:t>I just happened to look at the dashboard this morning, then Allscripts.  And so he came in.  So, you know, that communication matters</a:t>
            </a:r>
            <a:r>
              <a:rPr lang="en-US" sz="2600"/>
              <a:t>.” </a:t>
            </a:r>
          </a:p>
          <a:p>
            <a:pPr>
              <a:lnSpc>
                <a:spcPct val="100000"/>
              </a:lnSpc>
            </a:pPr>
            <a:r>
              <a:rPr lang="en-US" sz="2600"/>
              <a:t>(Nurse Care Manager)</a:t>
            </a:r>
          </a:p>
        </p:txBody>
      </p:sp>
    </p:spTree>
    <p:extLst>
      <p:ext uri="{BB962C8B-B14F-4D97-AF65-F5344CB8AC3E}">
        <p14:creationId xmlns:p14="http://schemas.microsoft.com/office/powerpoint/2010/main" val="32900983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xmlns="" id="{E20EB187-900F-4AF5-813B-101456D9F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erson looking at the camera. ">
            <a:extLst>
              <a:ext uri="{FF2B5EF4-FFF2-40B4-BE49-F238E27FC236}">
                <a16:creationId xmlns:a16="http://schemas.microsoft.com/office/drawing/2014/main" xmlns="" id="{B90A92CF-B360-E244-ACF6-5BF568399334}"/>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16667"/>
          <a:stretch/>
        </p:blipFill>
        <p:spPr>
          <a:xfrm>
            <a:off x="20" y="1"/>
            <a:ext cx="12191980" cy="6857999"/>
          </a:xfrm>
          <a:prstGeom prst="rect">
            <a:avLst/>
          </a:prstGeom>
        </p:spPr>
      </p:pic>
      <p:sp>
        <p:nvSpPr>
          <p:cNvPr id="2" name="Title 1"/>
          <p:cNvSpPr>
            <a:spLocks noGrp="1"/>
          </p:cNvSpPr>
          <p:nvPr>
            <p:ph type="title"/>
          </p:nvPr>
        </p:nvSpPr>
        <p:spPr>
          <a:xfrm>
            <a:off x="4387349" y="1200152"/>
            <a:ext cx="7085506" cy="4457696"/>
          </a:xfrm>
        </p:spPr>
        <p:txBody>
          <a:bodyPr vert="horz" lIns="91440" tIns="45720" rIns="91440" bIns="45720" rtlCol="0" anchor="ctr">
            <a:normAutofit fontScale="90000"/>
          </a:bodyPr>
          <a:lstStyle/>
          <a:p>
            <a:r>
              <a:rPr lang="en-US" sz="6200">
                <a:solidFill>
                  <a:srgbClr val="FFFFFF"/>
                </a:solidFill>
                <a:latin typeface="+mj-lt"/>
              </a:rPr>
              <a:t>Our Journey Towards Practice Transformation through a Nurse Care Manager Perspective…</a:t>
            </a:r>
          </a:p>
        </p:txBody>
      </p:sp>
      <p:sp>
        <p:nvSpPr>
          <p:cNvPr id="3" name="Content Placeholder 2"/>
          <p:cNvSpPr>
            <a:spLocks noGrp="1"/>
          </p:cNvSpPr>
          <p:nvPr>
            <p:ph idx="1"/>
          </p:nvPr>
        </p:nvSpPr>
        <p:spPr>
          <a:xfrm>
            <a:off x="849963" y="1200152"/>
            <a:ext cx="2816535" cy="4457696"/>
          </a:xfrm>
        </p:spPr>
        <p:txBody>
          <a:bodyPr vert="horz" lIns="91440" tIns="45720" rIns="91440" bIns="45720" rtlCol="0" anchor="ctr">
            <a:normAutofit/>
          </a:bodyPr>
          <a:lstStyle/>
          <a:p>
            <a:pPr algn="r"/>
            <a:r>
              <a:rPr lang="en-US" sz="2800">
                <a:solidFill>
                  <a:srgbClr val="FFFFFF"/>
                </a:solidFill>
              </a:rPr>
              <a:t>4 minute video</a:t>
            </a:r>
          </a:p>
        </p:txBody>
      </p:sp>
      <p:cxnSp>
        <p:nvCxnSpPr>
          <p:cNvPr id="57" name="Straight Connector 56">
            <a:extLst>
              <a:ext uri="{FF2B5EF4-FFF2-40B4-BE49-F238E27FC236}">
                <a16:creationId xmlns:a16="http://schemas.microsoft.com/office/drawing/2014/main" xmlns="" id="{624D17C8-E9C2-48A4-AA36-D7048A6CCC4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247570"/>
      </p:ext>
    </p:extLst>
  </p:cSld>
  <p:clrMapOvr>
    <a:overrideClrMapping bg1="dk1" tx1="lt1" bg2="dk2" tx2="lt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76FFB-9DD2-424A-A7C6-9EC2CF8E0E9F}"/>
              </a:ext>
            </a:extLst>
          </p:cNvPr>
          <p:cNvSpPr>
            <a:spLocks noGrp="1"/>
          </p:cNvSpPr>
          <p:nvPr>
            <p:ph type="title"/>
          </p:nvPr>
        </p:nvSpPr>
        <p:spPr/>
        <p:txBody>
          <a:bodyPr>
            <a:normAutofit fontScale="90000"/>
          </a:bodyPr>
          <a:lstStyle/>
          <a:p>
            <a:r>
              <a:rPr lang="en-US"/>
              <a:t>Lessons Learned from QI Project</a:t>
            </a:r>
          </a:p>
        </p:txBody>
      </p:sp>
      <p:sp>
        <p:nvSpPr>
          <p:cNvPr id="3" name="Content Placeholder 2">
            <a:extLst>
              <a:ext uri="{FF2B5EF4-FFF2-40B4-BE49-F238E27FC236}">
                <a16:creationId xmlns:a16="http://schemas.microsoft.com/office/drawing/2014/main" xmlns="" id="{C73EBC31-8A28-A143-9FBF-CD9DE1042187}"/>
              </a:ext>
            </a:extLst>
          </p:cNvPr>
          <p:cNvSpPr>
            <a:spLocks noGrp="1"/>
          </p:cNvSpPr>
          <p:nvPr>
            <p:ph sz="half" idx="10"/>
          </p:nvPr>
        </p:nvSpPr>
        <p:spPr/>
        <p:txBody>
          <a:bodyPr/>
          <a:lstStyle/>
          <a:p>
            <a:pPr marL="342900" indent="-342900">
              <a:buFont typeface="Wingdings" pitchFamily="2" charset="2"/>
              <a:buChar char="q"/>
            </a:pPr>
            <a:r>
              <a:rPr lang="en-US" sz="3200"/>
              <a:t>Panel-based ED visit data contributed to activation of care coordination resources for identification and real-time re-engagement of patients while in the ED</a:t>
            </a:r>
          </a:p>
          <a:p>
            <a:pPr marL="342900" indent="-342900">
              <a:buFont typeface="Wingdings" pitchFamily="2" charset="2"/>
              <a:buChar char="q"/>
            </a:pPr>
            <a:r>
              <a:rPr lang="en-US" sz="3200"/>
              <a:t>Engagement of patients in real-time while at the ED is feasible and challenging (requiring ED champions)</a:t>
            </a:r>
          </a:p>
          <a:p>
            <a:pPr marL="342900" indent="-342900">
              <a:buFont typeface="Wingdings" pitchFamily="2" charset="2"/>
              <a:buChar char="q"/>
            </a:pPr>
            <a:r>
              <a:rPr lang="en-US" sz="3200"/>
              <a:t>Re-engagement of patients in outpatient clinic was possible through same day services </a:t>
            </a:r>
          </a:p>
          <a:p>
            <a:pPr marL="342900" indent="-342900">
              <a:buFont typeface="Wingdings" pitchFamily="2" charset="2"/>
              <a:buChar char="q"/>
            </a:pPr>
            <a:r>
              <a:rPr lang="en-US" sz="3200"/>
              <a:t>“Differentiated care” strategies by ED patient category can be used to optimize care team resources</a:t>
            </a:r>
          </a:p>
          <a:p>
            <a:endParaRPr lang="en-US" sz="3200"/>
          </a:p>
          <a:p>
            <a:endParaRPr lang="en-US"/>
          </a:p>
          <a:p>
            <a:pPr marL="342900" indent="-342900">
              <a:buFont typeface="Wingdings" pitchFamily="2" charset="2"/>
              <a:buChar char="q"/>
            </a:pPr>
            <a:endParaRPr lang="en-US"/>
          </a:p>
        </p:txBody>
      </p:sp>
    </p:spTree>
    <p:extLst>
      <p:ext uri="{BB962C8B-B14F-4D97-AF65-F5344CB8AC3E}">
        <p14:creationId xmlns:p14="http://schemas.microsoft.com/office/powerpoint/2010/main" val="30877305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000438" y="-7277"/>
            <a:ext cx="6898521" cy="1454051"/>
          </a:xfrm>
        </p:spPr>
        <p:txBody>
          <a:bodyPr vert="horz" lIns="91440" tIns="45720" rIns="91440" bIns="45720" rtlCol="0" anchor="ctr">
            <a:normAutofit/>
          </a:bodyPr>
          <a:lstStyle/>
          <a:p>
            <a:r>
              <a:rPr lang="en-US" sz="4400" kern="1200" dirty="0" err="1" smtClean="0">
                <a:solidFill>
                  <a:srgbClr val="000000"/>
                </a:solidFill>
                <a:latin typeface="+mj-lt"/>
                <a:ea typeface="+mj-ea"/>
                <a:cs typeface="+mj-cs"/>
              </a:rPr>
              <a:t>STaR</a:t>
            </a:r>
            <a:r>
              <a:rPr lang="en-US" sz="4400" kern="1200" dirty="0" smtClean="0">
                <a:solidFill>
                  <a:srgbClr val="000000"/>
                </a:solidFill>
                <a:latin typeface="+mj-lt"/>
                <a:ea typeface="+mj-ea"/>
                <a:cs typeface="+mj-cs"/>
              </a:rPr>
              <a:t> Practice Transformation ED QI </a:t>
            </a:r>
            <a:r>
              <a:rPr lang="en-US" sz="4400" kern="1200" dirty="0">
                <a:solidFill>
                  <a:srgbClr val="000000"/>
                </a:solidFill>
                <a:latin typeface="+mj-lt"/>
                <a:ea typeface="+mj-ea"/>
                <a:cs typeface="+mj-cs"/>
              </a:rPr>
              <a:t>Project Team </a:t>
            </a:r>
          </a:p>
        </p:txBody>
      </p:sp>
      <p:sp>
        <p:nvSpPr>
          <p:cNvPr id="23"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a:blip r:embed="rId3"/>
          <a:stretch>
            <a:fillRect/>
          </a:stretch>
        </p:blipFill>
        <p:spPr>
          <a:xfrm>
            <a:off x="429349" y="2065913"/>
            <a:ext cx="3661831" cy="2746373"/>
          </a:xfrm>
          <a:prstGeom prst="rect">
            <a:avLst/>
          </a:prstGeom>
        </p:spPr>
      </p:pic>
      <p:sp>
        <p:nvSpPr>
          <p:cNvPr id="3" name="Content Placeholder 2"/>
          <p:cNvSpPr>
            <a:spLocks noGrp="1"/>
          </p:cNvSpPr>
          <p:nvPr>
            <p:ph sz="half" idx="10"/>
          </p:nvPr>
        </p:nvSpPr>
        <p:spPr>
          <a:xfrm>
            <a:off x="5502000" y="1259755"/>
            <a:ext cx="6469173" cy="5384489"/>
          </a:xfrm>
        </p:spPr>
        <p:txBody>
          <a:bodyPr vert="horz" lIns="91440" tIns="45720" rIns="91440" bIns="45720" rtlCol="0" anchor="ctr">
            <a:noAutofit/>
          </a:bodyPr>
          <a:lstStyle/>
          <a:p>
            <a:pPr marL="457200" indent="-228600">
              <a:lnSpc>
                <a:spcPct val="150000"/>
              </a:lnSpc>
              <a:spcBef>
                <a:spcPts val="0"/>
              </a:spcBef>
              <a:buFont typeface="Arial" panose="020B0604020202020204" pitchFamily="34" charset="0"/>
              <a:buChar char="•"/>
            </a:pPr>
            <a:r>
              <a:rPr lang="en-US" sz="2000" dirty="0">
                <a:solidFill>
                  <a:srgbClr val="000000"/>
                </a:solidFill>
              </a:rPr>
              <a:t>Audrey Perez, </a:t>
            </a:r>
            <a:r>
              <a:rPr lang="en-US" sz="2000" i="1" dirty="0">
                <a:solidFill>
                  <a:srgbClr val="000000"/>
                </a:solidFill>
              </a:rPr>
              <a:t>Nurse Care Manager, </a:t>
            </a:r>
            <a:r>
              <a:rPr lang="en-US" sz="2000" i="1" dirty="0" err="1">
                <a:solidFill>
                  <a:srgbClr val="000000"/>
                </a:solidFill>
              </a:rPr>
              <a:t>STaR</a:t>
            </a:r>
            <a:r>
              <a:rPr lang="en-US" sz="2000" i="1" dirty="0">
                <a:solidFill>
                  <a:srgbClr val="000000"/>
                </a:solidFill>
              </a:rPr>
              <a:t> Project</a:t>
            </a:r>
          </a:p>
          <a:p>
            <a:pPr marL="457200" indent="-228600">
              <a:lnSpc>
                <a:spcPct val="150000"/>
              </a:lnSpc>
              <a:spcBef>
                <a:spcPts val="0"/>
              </a:spcBef>
              <a:buFont typeface="Arial" panose="020B0604020202020204" pitchFamily="34" charset="0"/>
              <a:buChar char="•"/>
            </a:pPr>
            <a:r>
              <a:rPr lang="en-US" sz="2000" dirty="0">
                <a:solidFill>
                  <a:srgbClr val="000000"/>
                </a:solidFill>
              </a:rPr>
              <a:t>Stacey Gladstone, </a:t>
            </a:r>
            <a:r>
              <a:rPr lang="en-US" sz="2000" i="1" dirty="0">
                <a:solidFill>
                  <a:srgbClr val="000000"/>
                </a:solidFill>
              </a:rPr>
              <a:t>Nurse Care Manager, DSRIP Project</a:t>
            </a:r>
          </a:p>
          <a:p>
            <a:pPr marL="457200" indent="-228600">
              <a:lnSpc>
                <a:spcPct val="150000"/>
              </a:lnSpc>
              <a:spcBef>
                <a:spcPts val="0"/>
              </a:spcBef>
              <a:buFont typeface="Arial" panose="020B0604020202020204" pitchFamily="34" charset="0"/>
              <a:buChar char="•"/>
            </a:pPr>
            <a:r>
              <a:rPr lang="en-US" sz="2000" dirty="0">
                <a:solidFill>
                  <a:srgbClr val="000000"/>
                </a:solidFill>
              </a:rPr>
              <a:t>Mila Gonzalez, </a:t>
            </a:r>
            <a:r>
              <a:rPr lang="en-US" sz="2000" i="1" dirty="0" err="1">
                <a:solidFill>
                  <a:srgbClr val="000000"/>
                </a:solidFill>
              </a:rPr>
              <a:t>STaR</a:t>
            </a:r>
            <a:r>
              <a:rPr lang="en-US" sz="2000" i="1" dirty="0">
                <a:solidFill>
                  <a:srgbClr val="000000"/>
                </a:solidFill>
              </a:rPr>
              <a:t> Project Director/Quality Manager</a:t>
            </a:r>
          </a:p>
          <a:p>
            <a:pPr marL="457200" indent="-228600">
              <a:lnSpc>
                <a:spcPct val="150000"/>
              </a:lnSpc>
              <a:spcBef>
                <a:spcPts val="0"/>
              </a:spcBef>
              <a:buFont typeface="Arial" panose="020B0604020202020204" pitchFamily="34" charset="0"/>
              <a:buChar char="•"/>
            </a:pPr>
            <a:r>
              <a:rPr lang="en-US" sz="2000" dirty="0">
                <a:solidFill>
                  <a:srgbClr val="000000"/>
                </a:solidFill>
              </a:rPr>
              <a:t>Susan </a:t>
            </a:r>
            <a:r>
              <a:rPr lang="en-US" sz="2000" dirty="0" err="1">
                <a:solidFill>
                  <a:srgbClr val="000000"/>
                </a:solidFill>
              </a:rPr>
              <a:t>Olender</a:t>
            </a:r>
            <a:r>
              <a:rPr lang="en-US" sz="2000" dirty="0">
                <a:solidFill>
                  <a:srgbClr val="000000"/>
                </a:solidFill>
              </a:rPr>
              <a:t>, </a:t>
            </a:r>
            <a:r>
              <a:rPr lang="en-US" sz="2000" i="1" dirty="0" err="1">
                <a:solidFill>
                  <a:srgbClr val="000000"/>
                </a:solidFill>
              </a:rPr>
              <a:t>STaR</a:t>
            </a:r>
            <a:r>
              <a:rPr lang="en-US" sz="2000" i="1" dirty="0">
                <a:solidFill>
                  <a:srgbClr val="000000"/>
                </a:solidFill>
              </a:rPr>
              <a:t> Principal Investigator/Quality Program Director</a:t>
            </a:r>
          </a:p>
          <a:p>
            <a:pPr marL="457200" indent="-228600">
              <a:lnSpc>
                <a:spcPct val="150000"/>
              </a:lnSpc>
              <a:spcBef>
                <a:spcPts val="0"/>
              </a:spcBef>
              <a:buFont typeface="Arial" panose="020B0604020202020204" pitchFamily="34" charset="0"/>
              <a:buChar char="•"/>
            </a:pPr>
            <a:r>
              <a:rPr lang="en-US" sz="2000" dirty="0">
                <a:solidFill>
                  <a:srgbClr val="000000"/>
                </a:solidFill>
              </a:rPr>
              <a:t>Steve Chang, </a:t>
            </a:r>
            <a:r>
              <a:rPr lang="en-US" sz="2000" i="1" dirty="0">
                <a:solidFill>
                  <a:srgbClr val="000000"/>
                </a:solidFill>
              </a:rPr>
              <a:t>DSRIP Project Director</a:t>
            </a:r>
          </a:p>
          <a:p>
            <a:pPr marL="457200" indent="-228600">
              <a:lnSpc>
                <a:spcPct val="150000"/>
              </a:lnSpc>
              <a:spcBef>
                <a:spcPts val="0"/>
              </a:spcBef>
              <a:buFont typeface="Arial" panose="020B0604020202020204" pitchFamily="34" charset="0"/>
              <a:buChar char="•"/>
            </a:pPr>
            <a:r>
              <a:rPr lang="en-US" sz="2000" dirty="0">
                <a:solidFill>
                  <a:srgbClr val="000000"/>
                </a:solidFill>
              </a:rPr>
              <a:t>Peter Gordon, </a:t>
            </a:r>
            <a:r>
              <a:rPr lang="en-US" sz="2000" i="1" dirty="0">
                <a:solidFill>
                  <a:srgbClr val="000000"/>
                </a:solidFill>
              </a:rPr>
              <a:t>Medical Director</a:t>
            </a:r>
            <a:endParaRPr lang="en-US" sz="2000" dirty="0">
              <a:solidFill>
                <a:srgbClr val="000000"/>
              </a:solidFill>
            </a:endParaRPr>
          </a:p>
          <a:p>
            <a:pPr marL="457200" indent="-228600">
              <a:lnSpc>
                <a:spcPct val="150000"/>
              </a:lnSpc>
              <a:spcBef>
                <a:spcPts val="0"/>
              </a:spcBef>
              <a:buFont typeface="Arial" panose="020B0604020202020204" pitchFamily="34" charset="0"/>
              <a:buChar char="•"/>
            </a:pPr>
            <a:r>
              <a:rPr lang="en-US" sz="2000" dirty="0">
                <a:solidFill>
                  <a:srgbClr val="000000"/>
                </a:solidFill>
              </a:rPr>
              <a:t>Jesse Thomas, </a:t>
            </a:r>
            <a:r>
              <a:rPr lang="en-US" sz="2000" i="1" dirty="0">
                <a:solidFill>
                  <a:srgbClr val="000000"/>
                </a:solidFill>
              </a:rPr>
              <a:t>RDE Systems, HIT Consultant</a:t>
            </a:r>
          </a:p>
          <a:p>
            <a:pPr marL="457200" indent="-228600">
              <a:lnSpc>
                <a:spcPct val="150000"/>
              </a:lnSpc>
              <a:spcBef>
                <a:spcPts val="0"/>
              </a:spcBef>
              <a:buFont typeface="Arial" panose="020B0604020202020204" pitchFamily="34" charset="0"/>
              <a:buChar char="•"/>
            </a:pPr>
            <a:r>
              <a:rPr lang="en-US" sz="2000" dirty="0" err="1">
                <a:solidFill>
                  <a:srgbClr val="000000"/>
                </a:solidFill>
              </a:rPr>
              <a:t>Anusha</a:t>
            </a:r>
            <a:r>
              <a:rPr lang="en-US" sz="2000" dirty="0">
                <a:solidFill>
                  <a:srgbClr val="000000"/>
                </a:solidFill>
              </a:rPr>
              <a:t> Dayananda, </a:t>
            </a:r>
            <a:r>
              <a:rPr lang="en-US" sz="2000" i="1" dirty="0">
                <a:solidFill>
                  <a:srgbClr val="000000"/>
                </a:solidFill>
              </a:rPr>
              <a:t>RDE Systems, HIT Consultant </a:t>
            </a:r>
          </a:p>
          <a:p>
            <a:pPr marL="457200" indent="-228600">
              <a:lnSpc>
                <a:spcPct val="150000"/>
              </a:lnSpc>
              <a:spcBef>
                <a:spcPts val="0"/>
              </a:spcBef>
              <a:buFont typeface="Arial" panose="020B0604020202020204" pitchFamily="34" charset="0"/>
              <a:buChar char="•"/>
            </a:pPr>
            <a:r>
              <a:rPr lang="en-US" sz="2000" dirty="0">
                <a:solidFill>
                  <a:srgbClr val="000000"/>
                </a:solidFill>
              </a:rPr>
              <a:t>Wayne Stewart, </a:t>
            </a:r>
            <a:r>
              <a:rPr lang="en-US" sz="2000" i="1" dirty="0">
                <a:solidFill>
                  <a:srgbClr val="000000"/>
                </a:solidFill>
              </a:rPr>
              <a:t>Principal Investigator, UCSF ETAC</a:t>
            </a:r>
          </a:p>
          <a:p>
            <a:pPr marL="457200" indent="-228600">
              <a:lnSpc>
                <a:spcPct val="150000"/>
              </a:lnSpc>
              <a:spcBef>
                <a:spcPts val="0"/>
              </a:spcBef>
              <a:buFont typeface="Arial" panose="020B0604020202020204" pitchFamily="34" charset="0"/>
              <a:buChar char="•"/>
            </a:pPr>
            <a:r>
              <a:rPr lang="en-US" sz="2000" dirty="0">
                <a:solidFill>
                  <a:srgbClr val="000000"/>
                </a:solidFill>
              </a:rPr>
              <a:t>Pamela Belton, </a:t>
            </a:r>
            <a:r>
              <a:rPr lang="en-US" sz="2000" i="1" dirty="0">
                <a:solidFill>
                  <a:srgbClr val="000000"/>
                </a:solidFill>
              </a:rPr>
              <a:t>Project Officer, HRSA-SPNS</a:t>
            </a:r>
          </a:p>
          <a:p>
            <a:pPr marL="457200" indent="-228600">
              <a:lnSpc>
                <a:spcPct val="150000"/>
              </a:lnSpc>
              <a:spcBef>
                <a:spcPts val="0"/>
              </a:spcBef>
              <a:buFont typeface="Arial" panose="020B0604020202020204" pitchFamily="34" charset="0"/>
              <a:buChar char="•"/>
            </a:pPr>
            <a:r>
              <a:rPr lang="en-US" sz="2000" dirty="0">
                <a:solidFill>
                  <a:srgbClr val="000000"/>
                </a:solidFill>
              </a:rPr>
              <a:t>Comprehensive Health Program Staff </a:t>
            </a:r>
          </a:p>
        </p:txBody>
      </p:sp>
    </p:spTree>
    <p:extLst>
      <p:ext uri="{BB962C8B-B14F-4D97-AF65-F5344CB8AC3E}">
        <p14:creationId xmlns:p14="http://schemas.microsoft.com/office/powerpoint/2010/main" val="11496284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Funding Acknowledgement: </a:t>
            </a:r>
          </a:p>
        </p:txBody>
      </p:sp>
      <p:sp>
        <p:nvSpPr>
          <p:cNvPr id="3" name="Content Placeholder 2"/>
          <p:cNvSpPr>
            <a:spLocks noGrp="1"/>
          </p:cNvSpPr>
          <p:nvPr>
            <p:ph sz="half" idx="10"/>
          </p:nvPr>
        </p:nvSpPr>
        <p:spPr/>
        <p:txBody>
          <a:bodyPr>
            <a:normAutofit fontScale="92500" lnSpcReduction="10000"/>
          </a:bodyPr>
          <a:lstStyle/>
          <a:p>
            <a:r>
              <a:rPr lang="en-US" sz="3200" dirty="0">
                <a:ea typeface="Calibri" charset="0"/>
                <a:cs typeface="Calibri" charset="0"/>
              </a:rPr>
              <a:t>This NYP-Columbia </a:t>
            </a:r>
            <a:r>
              <a:rPr lang="en-US" sz="3200" dirty="0" err="1">
                <a:ea typeface="Calibri" charset="0"/>
                <a:cs typeface="Calibri" charset="0"/>
              </a:rPr>
              <a:t>STaR</a:t>
            </a:r>
            <a:r>
              <a:rPr lang="en-US" sz="3200" dirty="0">
                <a:ea typeface="Calibri" charset="0"/>
                <a:cs typeface="Calibri" charset="0"/>
              </a:rPr>
              <a:t> project is supported by the Health Resources and Services Administration (HRSA) of the U.S. Department of Health and Human Services (HHS) under grant number </a:t>
            </a:r>
            <a:r>
              <a:rPr lang="is-IS" sz="3200" dirty="0"/>
              <a:t>H97HA27430, a </a:t>
            </a:r>
            <a:r>
              <a:rPr lang="en-US" sz="3200" dirty="0"/>
              <a:t>Special Projects of National Significance (SPNS) entitled “System-level Workforce Capacity Building for Integrating HIV Primary Care in Community Health Care Settings - Demonstration Sites” </a:t>
            </a:r>
            <a:r>
              <a:rPr lang="en-US" sz="3200" dirty="0">
                <a:ea typeface="Calibri" charset="0"/>
                <a:cs typeface="Calibri" charset="0"/>
              </a:rPr>
              <a:t>for 1,189,500 from 2014-2018.   This information and these conclusions are those of the authors and should not be construed as the official position or policy of, nor should any endorsements be inferred by HRSA, HHS or the U.S. Government.</a:t>
            </a:r>
          </a:p>
          <a:p>
            <a:endParaRPr lang="en-US" dirty="0"/>
          </a:p>
        </p:txBody>
      </p:sp>
    </p:spTree>
    <p:extLst>
      <p:ext uri="{BB962C8B-B14F-4D97-AF65-F5344CB8AC3E}">
        <p14:creationId xmlns:p14="http://schemas.microsoft.com/office/powerpoint/2010/main" val="14632177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454" y="3095911"/>
            <a:ext cx="9060024" cy="829193"/>
          </a:xfrm>
        </p:spPr>
        <p:txBody>
          <a:bodyPr/>
          <a:lstStyle/>
          <a:p>
            <a:r>
              <a:rPr lang="en-US"/>
              <a:t>Question?</a:t>
            </a:r>
          </a:p>
        </p:txBody>
      </p:sp>
    </p:spTree>
    <p:extLst>
      <p:ext uri="{BB962C8B-B14F-4D97-AF65-F5344CB8AC3E}">
        <p14:creationId xmlns:p14="http://schemas.microsoft.com/office/powerpoint/2010/main" val="930954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spcBef>
                <a:spcPct val="0"/>
              </a:spcBef>
              <a:buClr>
                <a:schemeClr val="accent4">
                  <a:lumMod val="50000"/>
                </a:schemeClr>
              </a:buClr>
              <a:buSzPct val="80000"/>
              <a:buFont typeface="Arial" panose="020B0604020202020204" pitchFamily="34" charset="0"/>
              <a:buChar char="►"/>
            </a:pPr>
            <a:r>
              <a:rPr lang="en-US" altLang="en-US">
                <a:ea typeface="ヒラギノ角ゴ Pro W3" pitchFamily="-107" charset="-128"/>
              </a:rPr>
              <a:t>CDC recommends routine Opt-out HIV testing at </a:t>
            </a:r>
            <a:r>
              <a:rPr lang="en-US" i="1" u="sng"/>
              <a:t>in all health-care settings.</a:t>
            </a:r>
            <a:endParaRPr lang="en-US" altLang="en-US">
              <a:ea typeface="ヒラギノ角ゴ Pro W3" pitchFamily="-107" charset="-128"/>
            </a:endParaRPr>
          </a:p>
          <a:p>
            <a:pPr marL="342900" indent="-342900">
              <a:spcBef>
                <a:spcPct val="0"/>
              </a:spcBef>
              <a:buClr>
                <a:schemeClr val="accent4">
                  <a:lumMod val="50000"/>
                </a:schemeClr>
              </a:buClr>
              <a:buSzPct val="80000"/>
              <a:buFont typeface="Arial" panose="020B0604020202020204" pitchFamily="34" charset="0"/>
              <a:buChar char="►"/>
            </a:pPr>
            <a:endParaRPr lang="en-US" altLang="en-US">
              <a:ea typeface="ヒラギノ角ゴ Pro W3" pitchFamily="-107" charset="-128"/>
            </a:endParaRPr>
          </a:p>
          <a:p>
            <a:pPr marL="342900" indent="-342900">
              <a:spcBef>
                <a:spcPct val="0"/>
              </a:spcBef>
              <a:buClr>
                <a:schemeClr val="accent4">
                  <a:lumMod val="50000"/>
                </a:schemeClr>
              </a:buClr>
              <a:buSzPct val="80000"/>
              <a:buFont typeface="Arial" panose="020B0604020202020204" pitchFamily="34" charset="0"/>
              <a:buChar char="►"/>
            </a:pPr>
            <a:r>
              <a:rPr lang="en-US" altLang="en-US">
                <a:ea typeface="ヒラギノ角ゴ Pro W3" pitchFamily="-107" charset="-128"/>
              </a:rPr>
              <a:t>Emergency Department (ED) is one of the high utilization areas for routine medical care for underinsured, uninsured and those undiagnosed or at risk for HIV.</a:t>
            </a:r>
          </a:p>
          <a:p>
            <a:pPr marL="342900" indent="-342900">
              <a:spcBef>
                <a:spcPct val="0"/>
              </a:spcBef>
              <a:buClr>
                <a:schemeClr val="accent4">
                  <a:lumMod val="50000"/>
                </a:schemeClr>
              </a:buClr>
              <a:buSzPct val="80000"/>
              <a:buFont typeface="Arial" panose="020B0604020202020204" pitchFamily="34" charset="0"/>
              <a:buChar char="►"/>
            </a:pPr>
            <a:endParaRPr lang="en-US" altLang="en-US">
              <a:ea typeface="ヒラギノ角ゴ Pro W3" pitchFamily="-107" charset="-128"/>
            </a:endParaRPr>
          </a:p>
          <a:p>
            <a:pPr marL="342900" indent="-342900">
              <a:spcBef>
                <a:spcPct val="0"/>
              </a:spcBef>
              <a:buClr>
                <a:schemeClr val="accent4">
                  <a:lumMod val="50000"/>
                </a:schemeClr>
              </a:buClr>
              <a:buSzPct val="80000"/>
              <a:buFont typeface="Arial" panose="020B0604020202020204" pitchFamily="34" charset="0"/>
              <a:buChar char="►"/>
            </a:pPr>
            <a:r>
              <a:rPr lang="en-US" altLang="en-US">
                <a:ea typeface="ヒラギノ角ゴ Pro W3" pitchFamily="-107" charset="-128"/>
              </a:rPr>
              <a:t>Missed opportunities for diagnosing Acute HIV infection</a:t>
            </a:r>
          </a:p>
          <a:p>
            <a:pPr marL="342900" indent="-342900">
              <a:buClr>
                <a:schemeClr val="accent4">
                  <a:lumMod val="50000"/>
                </a:schemeClr>
              </a:buClr>
              <a:buFont typeface="Arial" panose="020B0604020202020204" pitchFamily="34" charset="0"/>
              <a:buChar char="►"/>
            </a:pPr>
            <a:endParaRPr lang="en-US"/>
          </a:p>
        </p:txBody>
      </p:sp>
      <p:sp>
        <p:nvSpPr>
          <p:cNvPr id="3" name="Title 2"/>
          <p:cNvSpPr>
            <a:spLocks noGrp="1"/>
          </p:cNvSpPr>
          <p:nvPr>
            <p:ph type="title"/>
          </p:nvPr>
        </p:nvSpPr>
        <p:spPr/>
        <p:txBody>
          <a:bodyPr/>
          <a:lstStyle/>
          <a:p>
            <a:r>
              <a:rPr lang="en-US">
                <a:solidFill>
                  <a:schemeClr val="accent1">
                    <a:lumMod val="75000"/>
                  </a:schemeClr>
                </a:solidFill>
              </a:rPr>
              <a:t>Rationale: Why the ED?</a:t>
            </a:r>
          </a:p>
        </p:txBody>
      </p:sp>
    </p:spTree>
    <p:extLst>
      <p:ext uri="{BB962C8B-B14F-4D97-AF65-F5344CB8AC3E}">
        <p14:creationId xmlns:p14="http://schemas.microsoft.com/office/powerpoint/2010/main" val="34218248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BC107C-055A-6742-9175-5C7909D3ECFA}"/>
              </a:ext>
            </a:extLst>
          </p:cNvPr>
          <p:cNvSpPr>
            <a:spLocks noGrp="1"/>
          </p:cNvSpPr>
          <p:nvPr>
            <p:ph type="title"/>
          </p:nvPr>
        </p:nvSpPr>
        <p:spPr/>
        <p:txBody>
          <a:bodyPr/>
          <a:lstStyle/>
          <a:p>
            <a:r>
              <a:rPr lang="en-US"/>
              <a:t>Panel Discussion</a:t>
            </a:r>
          </a:p>
        </p:txBody>
      </p:sp>
    </p:spTree>
    <p:extLst>
      <p:ext uri="{BB962C8B-B14F-4D97-AF65-F5344CB8AC3E}">
        <p14:creationId xmlns:p14="http://schemas.microsoft.com/office/powerpoint/2010/main" val="1312756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C3348F07-011C-4513-A74B-166959C31654}"/>
              </a:ext>
            </a:extLst>
          </p:cNvPr>
          <p:cNvSpPr>
            <a:spLocks noGrp="1"/>
          </p:cNvSpPr>
          <p:nvPr>
            <p:ph idx="1"/>
          </p:nvPr>
        </p:nvSpPr>
        <p:spPr/>
        <p:txBody>
          <a:bodyPr>
            <a:normAutofit fontScale="92500" lnSpcReduction="10000"/>
          </a:bodyPr>
          <a:lstStyle/>
          <a:p>
            <a:pPr marL="342900" indent="-342900">
              <a:buClr>
                <a:schemeClr val="accent4">
                  <a:lumMod val="50000"/>
                </a:schemeClr>
              </a:buClr>
              <a:buFont typeface="Arial" panose="020B0604020202020204" pitchFamily="34" charset="0"/>
              <a:buChar char="►"/>
            </a:pPr>
            <a:r>
              <a:rPr lang="en-US"/>
              <a:t>ECU and VMC-ED have been implementing targeted testing in 2016</a:t>
            </a:r>
          </a:p>
          <a:p>
            <a:pPr marL="342900" indent="-342900">
              <a:buClr>
                <a:schemeClr val="accent4">
                  <a:lumMod val="50000"/>
                </a:schemeClr>
              </a:buClr>
              <a:buFont typeface="Arial" panose="020B0604020202020204" pitchFamily="34" charset="0"/>
              <a:buChar char="►"/>
            </a:pPr>
            <a:r>
              <a:rPr lang="en-US"/>
              <a:t>By the end of 2016, 126 HIV tests were performed in the ED</a:t>
            </a:r>
          </a:p>
          <a:p>
            <a:pPr marL="342900" indent="-342900">
              <a:buClr>
                <a:schemeClr val="accent4">
                  <a:lumMod val="50000"/>
                </a:schemeClr>
              </a:buClr>
              <a:buFont typeface="Arial" panose="020B0604020202020204" pitchFamily="34" charset="0"/>
              <a:buChar char="►"/>
            </a:pPr>
            <a:endParaRPr lang="en-US"/>
          </a:p>
          <a:p>
            <a:pPr marL="342900" indent="-342900">
              <a:buClr>
                <a:schemeClr val="accent4">
                  <a:lumMod val="50000"/>
                </a:schemeClr>
              </a:buClr>
              <a:buFont typeface="Arial" panose="020B0604020202020204" pitchFamily="34" charset="0"/>
              <a:buChar char="►"/>
            </a:pPr>
            <a:r>
              <a:rPr lang="en-US"/>
              <a:t>2015 cross-sectional survey among 72 ED providers found: </a:t>
            </a:r>
          </a:p>
          <a:p>
            <a:pPr lvl="1">
              <a:buClr>
                <a:srgbClr val="09588E"/>
              </a:buClr>
              <a:buFont typeface="Arial" panose="020B0604020202020204" pitchFamily="34" charset="0"/>
              <a:buChar char="►"/>
            </a:pPr>
            <a:r>
              <a:rPr lang="en-US"/>
              <a:t>51 greed that HIV screening in EDs would benefit patients </a:t>
            </a:r>
          </a:p>
          <a:p>
            <a:pPr lvl="1">
              <a:buClr>
                <a:srgbClr val="09588E"/>
              </a:buClr>
              <a:buFont typeface="Arial" panose="020B0604020202020204" pitchFamily="34" charset="0"/>
              <a:buChar char="►"/>
            </a:pPr>
            <a:r>
              <a:rPr lang="en-US"/>
              <a:t>46 never discussed HIV screening with patient in last 6 months</a:t>
            </a:r>
          </a:p>
          <a:p>
            <a:pPr lvl="1">
              <a:buClr>
                <a:schemeClr val="accent6">
                  <a:lumMod val="75000"/>
                </a:schemeClr>
              </a:buClr>
              <a:buFont typeface="Arial" panose="020B0604020202020204" pitchFamily="34" charset="0"/>
              <a:buChar char="►"/>
            </a:pPr>
            <a:endParaRPr lang="en-US"/>
          </a:p>
          <a:p>
            <a:pPr marL="342900" indent="-342900">
              <a:buClr>
                <a:schemeClr val="accent4">
                  <a:lumMod val="50000"/>
                </a:schemeClr>
              </a:buClr>
              <a:buFont typeface="Arial" panose="020B0604020202020204" pitchFamily="34" charset="0"/>
              <a:buChar char="►"/>
            </a:pPr>
            <a:r>
              <a:rPr lang="en-US"/>
              <a:t>Concerns regarding HIV screening included: </a:t>
            </a:r>
          </a:p>
          <a:p>
            <a:pPr marL="1104870" lvl="1" indent="-342900">
              <a:buClr>
                <a:srgbClr val="09588E"/>
              </a:buClr>
              <a:buFont typeface="Arial" panose="020B0604020202020204" pitchFamily="34" charset="0"/>
              <a:buChar char="►"/>
            </a:pPr>
            <a:r>
              <a:rPr lang="en-US"/>
              <a:t>Encouraging misuse of the emergency department </a:t>
            </a:r>
          </a:p>
          <a:p>
            <a:pPr marL="1104870" lvl="1" indent="-342900">
              <a:buClr>
                <a:srgbClr val="09588E"/>
              </a:buClr>
              <a:buFont typeface="Arial" panose="020B0604020202020204" pitchFamily="34" charset="0"/>
              <a:buChar char="►"/>
            </a:pPr>
            <a:r>
              <a:rPr lang="en-US"/>
              <a:t>Putting additional strain on limited ED resources</a:t>
            </a:r>
          </a:p>
          <a:p>
            <a:pPr marL="1104870" lvl="1" indent="-342900">
              <a:buClr>
                <a:srgbClr val="09588E"/>
              </a:buClr>
              <a:buFont typeface="Arial" panose="020B0604020202020204" pitchFamily="34" charset="0"/>
              <a:buChar char="►"/>
            </a:pPr>
            <a:r>
              <a:rPr lang="en-US"/>
              <a:t>Arranging adequate follow up for positive patients </a:t>
            </a:r>
          </a:p>
          <a:p>
            <a:pPr marL="1104870" lvl="1" indent="-342900">
              <a:buClr>
                <a:srgbClr val="09588E"/>
              </a:buClr>
              <a:buFont typeface="Arial" panose="020B0604020202020204" pitchFamily="34" charset="0"/>
              <a:buChar char="►"/>
            </a:pPr>
            <a:r>
              <a:rPr lang="en-US"/>
              <a:t>Time constraints</a:t>
            </a:r>
          </a:p>
          <a:p>
            <a:pPr marL="419070" indent="-342900">
              <a:buClr>
                <a:schemeClr val="accent4">
                  <a:lumMod val="50000"/>
                </a:schemeClr>
              </a:buClr>
              <a:buFont typeface="Arial" panose="020B0604020202020204" pitchFamily="34" charset="0"/>
              <a:buChar char="►"/>
            </a:pPr>
            <a:endParaRPr lang="en-US"/>
          </a:p>
        </p:txBody>
      </p:sp>
      <p:sp>
        <p:nvSpPr>
          <p:cNvPr id="7" name="Title 6">
            <a:extLst>
              <a:ext uri="{FF2B5EF4-FFF2-40B4-BE49-F238E27FC236}">
                <a16:creationId xmlns:a16="http://schemas.microsoft.com/office/drawing/2014/main" xmlns="" id="{F9A70A98-E34D-4737-9741-823D95D936E1}"/>
              </a:ext>
            </a:extLst>
          </p:cNvPr>
          <p:cNvSpPr>
            <a:spLocks noGrp="1"/>
          </p:cNvSpPr>
          <p:nvPr>
            <p:ph type="title"/>
          </p:nvPr>
        </p:nvSpPr>
        <p:spPr/>
        <p:txBody>
          <a:bodyPr/>
          <a:lstStyle/>
          <a:p>
            <a:r>
              <a:rPr lang="en-US">
                <a:solidFill>
                  <a:srgbClr val="095895"/>
                </a:solidFill>
              </a:rPr>
              <a:t>Implementing Routine Testing</a:t>
            </a:r>
          </a:p>
        </p:txBody>
      </p:sp>
    </p:spTree>
    <p:extLst>
      <p:ext uri="{BB962C8B-B14F-4D97-AF65-F5344CB8AC3E}">
        <p14:creationId xmlns:p14="http://schemas.microsoft.com/office/powerpoint/2010/main" val="2662537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D001A7F359EE46A0CF8058E098EF5A" ma:contentTypeVersion="10" ma:contentTypeDescription="Create a new document." ma:contentTypeScope="" ma:versionID="2744b83b1c30f046831f1246f8fc5118">
  <xsd:schema xmlns:xsd="http://www.w3.org/2001/XMLSchema" xmlns:xs="http://www.w3.org/2001/XMLSchema" xmlns:p="http://schemas.microsoft.com/office/2006/metadata/properties" xmlns:ns2="763191c0-b165-402f-a2d4-8ae261e3ae05" xmlns:ns3="75e813ae-c565-40db-b37c-cfdb0e13b5d9" targetNamespace="http://schemas.microsoft.com/office/2006/metadata/properties" ma:root="true" ma:fieldsID="b1a798a26ac433add5ccb610541c3d3d" ns2:_="" ns3:_="">
    <xsd:import namespace="763191c0-b165-402f-a2d4-8ae261e3ae05"/>
    <xsd:import namespace="75e813ae-c565-40db-b37c-cfdb0e13b5d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191c0-b165-402f-a2d4-8ae261e3a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813ae-c565-40db-b37c-cfdb0e13b5d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C9D4D4-7BD0-4EB1-BE21-D6DB0B33F9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191c0-b165-402f-a2d4-8ae261e3ae05"/>
    <ds:schemaRef ds:uri="75e813ae-c565-40db-b37c-cfdb0e13b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7637BD-F6B8-4C8E-98AF-4410C437D562}">
  <ds:schemaRefs>
    <ds:schemaRef ds:uri="http://schemas.microsoft.com/office/2006/metadata/properties"/>
    <ds:schemaRef ds:uri="http://purl.org/dc/dcmitype/"/>
    <ds:schemaRef ds:uri="http://schemas.microsoft.com/office/infopath/2007/PartnerControls"/>
    <ds:schemaRef ds:uri="763191c0-b165-402f-a2d4-8ae261e3ae05"/>
    <ds:schemaRef ds:uri="http://schemas.openxmlformats.org/package/2006/metadata/core-properties"/>
    <ds:schemaRef ds:uri="http://purl.org/dc/elements/1.1/"/>
    <ds:schemaRef ds:uri="http://www.w3.org/XML/1998/namespace"/>
    <ds:schemaRef ds:uri="http://schemas.microsoft.com/office/2006/documentManagement/types"/>
    <ds:schemaRef ds:uri="75e813ae-c565-40db-b37c-cfdb0e13b5d9"/>
    <ds:schemaRef ds:uri="http://purl.org/dc/terms/"/>
  </ds:schemaRefs>
</ds:datastoreItem>
</file>

<file path=customXml/itemProps3.xml><?xml version="1.0" encoding="utf-8"?>
<ds:datastoreItem xmlns:ds="http://schemas.openxmlformats.org/officeDocument/2006/customXml" ds:itemID="{29FA1483-4A22-4888-9FB2-688D6C1A51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312</TotalTime>
  <Words>3728</Words>
  <Application>Microsoft Macintosh PowerPoint</Application>
  <PresentationFormat>Widescreen</PresentationFormat>
  <Paragraphs>501</Paragraphs>
  <Slides>80</Slides>
  <Notes>21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80</vt:i4>
      </vt:variant>
    </vt:vector>
  </HeadingPairs>
  <TitlesOfParts>
    <vt:vector size="94" baseType="lpstr">
      <vt:lpstr>Calibri</vt:lpstr>
      <vt:lpstr>Calibri (body)</vt:lpstr>
      <vt:lpstr>Calibri Light</vt:lpstr>
      <vt:lpstr>Century Gothic</vt:lpstr>
      <vt:lpstr>Ebrima</vt:lpstr>
      <vt:lpstr>Freestyle Script</vt:lpstr>
      <vt:lpstr>ＭＳ Ｐゴシック</vt:lpstr>
      <vt:lpstr>Raleway</vt:lpstr>
      <vt:lpstr>Times New Roman</vt:lpstr>
      <vt:lpstr>Wingdings</vt:lpstr>
      <vt:lpstr>ヒラギノ角ゴ Pro W3</vt:lpstr>
      <vt:lpstr>Arial</vt:lpstr>
      <vt:lpstr>Office Theme</vt:lpstr>
      <vt:lpstr>3_Office Theme</vt:lpstr>
      <vt:lpstr>PowerPoint Presentation</vt:lpstr>
      <vt:lpstr>Routine Opt-out HIV Screening and Detection of HIV Infection among Emergency Department Patients </vt:lpstr>
      <vt:lpstr>Disclosures</vt:lpstr>
      <vt:lpstr>Presentation Objectives</vt:lpstr>
      <vt:lpstr>WHO Screening Criteria</vt:lpstr>
      <vt:lpstr>Background of HIV in the U.S.</vt:lpstr>
      <vt:lpstr>2006 CDC Recommendations</vt:lpstr>
      <vt:lpstr>Rationale: Why the ED?</vt:lpstr>
      <vt:lpstr>Implementing Routine Testing</vt:lpstr>
      <vt:lpstr>Considerations for Successful Program Development</vt:lpstr>
      <vt:lpstr>Program Development</vt:lpstr>
      <vt:lpstr>Key Personnel Buy-in</vt:lpstr>
      <vt:lpstr>Funding</vt:lpstr>
      <vt:lpstr>Protocol Development / Consent / Disclosure</vt:lpstr>
      <vt:lpstr>Script for Testing</vt:lpstr>
      <vt:lpstr>Policy-Driven EMR Algorithm</vt:lpstr>
      <vt:lpstr>Automated HIV Screen EMR Order</vt:lpstr>
      <vt:lpstr>Linkage to Care</vt:lpstr>
      <vt:lpstr>Key Components for Program Implementation</vt:lpstr>
      <vt:lpstr>Impact on ED HIV Screening </vt:lpstr>
      <vt:lpstr>Demographic Characteristics of Patients Testing Positive N = 51*,  3/2/2017 – 07/31/2018</vt:lpstr>
      <vt:lpstr>Chief Complaints Reported,  3/2/2017 – 7/31/2018</vt:lpstr>
      <vt:lpstr>Impact on Linkage to Care</vt:lpstr>
      <vt:lpstr>Implementation Challenges</vt:lpstr>
      <vt:lpstr>Conclusions</vt:lpstr>
      <vt:lpstr>Next Steps… </vt:lpstr>
      <vt:lpstr>Champions for Success</vt:lpstr>
      <vt:lpstr>Resources</vt:lpstr>
      <vt:lpstr>Optimizing HIV Care Coordination through the Integration of ED Visits in the Care Team Dashboard </vt:lpstr>
      <vt:lpstr>Disclosures</vt:lpstr>
      <vt:lpstr>Outline</vt:lpstr>
      <vt:lpstr>NewYork-Presbyterian Hospital’s  Comprehensive Health Program (CHP)</vt:lpstr>
      <vt:lpstr>SPNS Workforce Initiative: 2014-2018 </vt:lpstr>
      <vt:lpstr>SPNS Workforce Initiative: 2014-2018 </vt:lpstr>
      <vt:lpstr>STaR’s Practice Transformation</vt:lpstr>
      <vt:lpstr>Team Based Care Coordination Model</vt:lpstr>
      <vt:lpstr>  Data-Driven Panel Management Under Practice Transformation </vt:lpstr>
      <vt:lpstr>Deeper dive into HIT &amp; HIE  A Measure of the challenge…</vt:lpstr>
      <vt:lpstr>PowerPoint Presentation</vt:lpstr>
      <vt:lpstr>PowerPoint Presentation</vt:lpstr>
      <vt:lpstr>PowerPoint Presentation</vt:lpstr>
      <vt:lpstr>How much data?</vt:lpstr>
      <vt:lpstr>PowerPoint Presentation</vt:lpstr>
      <vt:lpstr>What is the data?</vt:lpstr>
      <vt:lpstr>PowerPoint Presentation</vt:lpstr>
      <vt:lpstr>PowerPoint Presentation</vt:lpstr>
      <vt:lpstr>The eCOMPAS Approach</vt:lpstr>
      <vt:lpstr>PowerPoint Presentation</vt:lpstr>
      <vt:lpstr>PowerPoint Presentation</vt:lpstr>
      <vt:lpstr>PowerPoint Presentation</vt:lpstr>
      <vt:lpstr>PowerPoint Presentation</vt:lpstr>
      <vt:lpstr>PowerPoint Presentation</vt:lpstr>
      <vt:lpstr>PowerPoint Presentation</vt:lpstr>
      <vt:lpstr>Time and Data Management: The Potential Impact of HIE </vt:lpstr>
      <vt:lpstr>Benefit 1</vt:lpstr>
      <vt:lpstr>PowerPoint Presentation</vt:lpstr>
      <vt:lpstr>Feature 2</vt:lpstr>
      <vt:lpstr>Benefit 2</vt:lpstr>
      <vt:lpstr>Feature 3</vt:lpstr>
      <vt:lpstr>Benefit 3</vt:lpstr>
      <vt:lpstr>Feature 4</vt:lpstr>
      <vt:lpstr>Benefit 4</vt:lpstr>
      <vt:lpstr>Feature 5</vt:lpstr>
      <vt:lpstr>Benefit 5</vt:lpstr>
      <vt:lpstr>Feature 6</vt:lpstr>
      <vt:lpstr>Feature 7</vt:lpstr>
      <vt:lpstr>Benefit 7</vt:lpstr>
      <vt:lpstr>ED QI Project Motivation</vt:lpstr>
      <vt:lpstr>ED QI Project Aims</vt:lpstr>
      <vt:lpstr>Identifying and Re-Engaging Patients </vt:lpstr>
      <vt:lpstr>ED Population Management</vt:lpstr>
      <vt:lpstr>QI Pilot Period:  9/30/16 – 12/5/16</vt:lpstr>
      <vt:lpstr>PowerPoint Presentation</vt:lpstr>
      <vt:lpstr>Increase in Same Day Visits</vt:lpstr>
      <vt:lpstr>Our Journey Towards Practice Transformation through a Nurse Care Manager Perspective…</vt:lpstr>
      <vt:lpstr>Lessons Learned from QI Project</vt:lpstr>
      <vt:lpstr>STaR Practice Transformation ED QI Project Team </vt:lpstr>
      <vt:lpstr>Funding Acknowledgement: </vt:lpstr>
      <vt:lpstr>Question?</vt:lpstr>
      <vt:lpstr>Panel Discussion</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 Gonzalez</dc:creator>
  <cp:lastModifiedBy>Global Potential</cp:lastModifiedBy>
  <cp:revision>34</cp:revision>
  <dcterms:created xsi:type="dcterms:W3CDTF">2018-10-26T23:53:46Z</dcterms:created>
  <dcterms:modified xsi:type="dcterms:W3CDTF">2018-12-13T19:28:42Z</dcterms:modified>
</cp:coreProperties>
</file>