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3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charts/colors6.xml" ContentType="application/vnd.ms-office.chartcolor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hart7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style7.xml" ContentType="application/vnd.ms-office.chartstyl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727" r:id="rId8"/>
    <p:sldId id="274" r:id="rId9"/>
    <p:sldId id="259" r:id="rId10"/>
    <p:sldId id="732" r:id="rId11"/>
    <p:sldId id="734" r:id="rId12"/>
    <p:sldId id="735" r:id="rId13"/>
    <p:sldId id="275" r:id="rId14"/>
    <p:sldId id="728" r:id="rId15"/>
    <p:sldId id="730" r:id="rId16"/>
    <p:sldId id="746" r:id="rId17"/>
    <p:sldId id="281" r:id="rId18"/>
    <p:sldId id="726" r:id="rId19"/>
    <p:sldId id="261" r:id="rId20"/>
    <p:sldId id="279" r:id="rId21"/>
    <p:sldId id="280" r:id="rId22"/>
    <p:sldId id="267" r:id="rId23"/>
    <p:sldId id="272" r:id="rId24"/>
    <p:sldId id="269" r:id="rId25"/>
    <p:sldId id="270" r:id="rId26"/>
    <p:sldId id="271" r:id="rId27"/>
    <p:sldId id="268" r:id="rId28"/>
    <p:sldId id="284" r:id="rId29"/>
    <p:sldId id="723" r:id="rId30"/>
    <p:sldId id="273" r:id="rId31"/>
    <p:sldId id="736" r:id="rId32"/>
    <p:sldId id="745" r:id="rId33"/>
    <p:sldId id="744" r:id="rId34"/>
    <p:sldId id="743" r:id="rId35"/>
    <p:sldId id="740" r:id="rId36"/>
    <p:sldId id="737" r:id="rId37"/>
    <p:sldId id="673" r:id="rId38"/>
    <p:sldId id="675" r:id="rId39"/>
    <p:sldId id="65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A99"/>
    <a:srgbClr val="09588E"/>
    <a:srgbClr val="FF6600"/>
    <a:srgbClr val="095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02" autoAdjust="0"/>
    <p:restoredTop sz="94660"/>
  </p:normalViewPr>
  <p:slideViewPr>
    <p:cSldViewPr>
      <p:cViewPr varScale="1">
        <p:scale>
          <a:sx n="51" d="100"/>
          <a:sy n="51" d="100"/>
        </p:scale>
        <p:origin x="5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4D-8848-BE50-406080943B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4D-8848-BE50-406080943B9A}"/>
              </c:ext>
            </c:extLst>
          </c:dPt>
          <c:cat>
            <c:strRef>
              <c:f>Sheet1!$A$2:$A$3</c:f>
              <c:strCache>
                <c:ptCount val="1"/>
                <c:pt idx="0">
                  <c:v>Would Recommend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0.88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4D-8848-BE50-406080943B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Helps with Medication Management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3F-9E47-881F-D9145F6DDCA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3F-9E47-881F-D9145F6DDCA6}"/>
              </c:ext>
            </c:extLst>
          </c:dPt>
          <c:cat>
            <c:strRef>
              <c:f>Sheet1!$A$2:$A$3</c:f>
              <c:strCache>
                <c:ptCount val="1"/>
                <c:pt idx="0">
                  <c:v>Would Recommend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3F-9E47-881F-D9145F6DD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ED-0F43-82FE-7E8DFC14F8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ED-0F43-82FE-7E8DFC14F86E}"/>
              </c:ext>
            </c:extLst>
          </c:dPt>
          <c:cat>
            <c:strRef>
              <c:f>Sheet1!$A$2:$A$3</c:f>
              <c:strCache>
                <c:ptCount val="1"/>
                <c:pt idx="0">
                  <c:v>Condition Management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ED-0F43-82FE-7E8DFC14F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Users Engaging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Logged In</c:v>
                </c:pt>
                <c:pt idx="1">
                  <c:v>Have points (XP)</c:v>
                </c:pt>
                <c:pt idx="2">
                  <c:v>More than 200 points</c:v>
                </c:pt>
                <c:pt idx="3">
                  <c:v>Have "Red Tickets"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0.84</c:v>
                </c:pt>
                <c:pt idx="1">
                  <c:v>0.77</c:v>
                </c:pt>
                <c:pt idx="2">
                  <c:v>0.45</c:v>
                </c:pt>
                <c:pt idx="3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1E-374C-9BFD-747FC2EDCE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4413072"/>
        <c:axId val="1724414752"/>
      </c:barChart>
      <c:catAx>
        <c:axId val="172441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414752"/>
        <c:crosses val="autoZero"/>
        <c:auto val="1"/>
        <c:lblAlgn val="ctr"/>
        <c:lblOffset val="100"/>
        <c:noMultiLvlLbl val="0"/>
      </c:catAx>
      <c:valAx>
        <c:axId val="172441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41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EC-5945-AAD3-F7C85D36495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EC-5945-AAD3-F7C85D364952}"/>
              </c:ext>
            </c:extLst>
          </c:dPt>
          <c:cat>
            <c:strRef>
              <c:f>Sheet1!$A$2:$A$3</c:f>
              <c:strCache>
                <c:ptCount val="1"/>
                <c:pt idx="0">
                  <c:v>Would Recommend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0.88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9-2845-8E80-6626B7EAD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Helps with Medication Management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A6-9748-A563-ECE66F9183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A6-9748-A563-ECE66F9183DA}"/>
              </c:ext>
            </c:extLst>
          </c:dPt>
          <c:cat>
            <c:strRef>
              <c:f>Sheet1!$A$2:$A$3</c:f>
              <c:strCache>
                <c:ptCount val="1"/>
                <c:pt idx="0">
                  <c:v>Would Recommend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A6-9748-A563-ECE66F918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64-614E-8382-B72E16FB4D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64-614E-8382-B72E16FB4D8D}"/>
              </c:ext>
            </c:extLst>
          </c:dPt>
          <c:cat>
            <c:strRef>
              <c:f>Sheet1!$A$2:$A$3</c:f>
              <c:strCache>
                <c:ptCount val="1"/>
                <c:pt idx="0">
                  <c:v>Condition Management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64-614E-8382-B72E16FB4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Helps with Medication Management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05-124E-9C04-4C77A7FD7B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05-124E-9C04-4C77A7FD7BEB}"/>
              </c:ext>
            </c:extLst>
          </c:dPt>
          <c:cat>
            <c:strRef>
              <c:f>Sheet1!$A$2:$A$3</c:f>
              <c:strCache>
                <c:ptCount val="1"/>
                <c:pt idx="0">
                  <c:v>Would Recommend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0.56000000000000005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05-124E-9C04-4C77A7FD7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71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4006-C21C-48A5-9AC3-6327C1EA8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078" y="987424"/>
            <a:ext cx="4294947" cy="106997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3CF40-C94B-4EF2-B894-1F7C4AB1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531734" cy="4610293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3200"/>
            </a:lvl1pPr>
            <a:lvl2pPr>
              <a:buClr>
                <a:srgbClr val="D03138"/>
              </a:buClr>
              <a:defRPr sz="2800"/>
            </a:lvl2pPr>
            <a:lvl3pPr>
              <a:buClr>
                <a:srgbClr val="D03138"/>
              </a:buClr>
              <a:defRPr sz="2400"/>
            </a:lvl3pPr>
            <a:lvl4pPr>
              <a:buClr>
                <a:srgbClr val="D03138"/>
              </a:buClr>
              <a:defRPr sz="2000"/>
            </a:lvl4pPr>
            <a:lvl5pPr>
              <a:buClr>
                <a:srgbClr val="D03138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EC660-C071-4914-9592-DBABD93FB3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7078" y="2057400"/>
            <a:ext cx="4294947" cy="3540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78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E5B6-7C5E-4871-920D-40FA7D3D3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128" y="987424"/>
            <a:ext cx="4302898" cy="106997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83BD2-572B-4596-807C-46ECA970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539684" cy="4638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CB7FD-AC8F-4941-BF0F-47DDA3B7451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9128" y="2057400"/>
            <a:ext cx="4302898" cy="356863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621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83BD2-572B-4596-807C-46ECA970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09900" y="351323"/>
            <a:ext cx="6172200" cy="4638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9F83A12-3542-47C1-9F0C-A2A74849307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09900" y="5135547"/>
            <a:ext cx="6172200" cy="597342"/>
          </a:xfrm>
        </p:spPr>
        <p:txBody>
          <a:bodyPr>
            <a:normAutofit/>
          </a:bodyPr>
          <a:lstStyle>
            <a:lvl1pPr marL="0" indent="0">
              <a:buNone/>
              <a:defRPr lang="en-US" sz="1400" i="1" dirty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here to edit 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89722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5982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324B3-97C9-164A-AB9C-C84A976D9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A3572-A451-1D49-9D66-D7CC0C60C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B7258-4804-3F47-98AA-1A24CEC7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3C874-D5BF-DA4E-BFA0-7050784DB0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015B7-A511-6748-820B-46E3DB813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F8D75-A4EE-3647-90DA-EEA49F200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62D6-08DB-7944-B180-3FE78EC7D3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714728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4310743"/>
            <a:ext cx="340722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01095" y="4310743"/>
            <a:ext cx="338980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4EE78-8C53-FE4F-B07D-0013C86C91F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963991" y="4310743"/>
            <a:ext cx="338980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43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76AA-4866-4B3F-9FE7-AB336FDFE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7886" y="2035207"/>
            <a:ext cx="9060024" cy="829193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Activity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B880-299F-4C2C-B0CE-05C03177B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77886" y="3729067"/>
            <a:ext cx="9060024" cy="479037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Presenter(s) Name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B04E79-0625-405C-9E37-5AAD91CEDB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77886" y="4214356"/>
            <a:ext cx="9060024" cy="880153"/>
          </a:xfrm>
        </p:spPr>
        <p:txBody>
          <a:bodyPr>
            <a:normAutofit/>
          </a:bodyPr>
          <a:lstStyle>
            <a:lvl1pPr>
              <a:defRPr sz="20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Presenter(s) Title/Affiliation</a:t>
            </a:r>
          </a:p>
        </p:txBody>
      </p:sp>
    </p:spTree>
    <p:extLst>
      <p:ext uri="{BB962C8B-B14F-4D97-AF65-F5344CB8AC3E}">
        <p14:creationId xmlns:p14="http://schemas.microsoft.com/office/powerpoint/2010/main" val="112663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1196982"/>
            <a:ext cx="10515600" cy="444844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3138"/>
              </a:buClr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42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284447"/>
            <a:ext cx="5105400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2" y="1284447"/>
            <a:ext cx="5181600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14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Components of the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4219303"/>
            <a:ext cx="5105400" cy="1341742"/>
          </a:xfrm>
        </p:spPr>
        <p:txBody>
          <a:bodyPr/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400"/>
            </a:lvl1pPr>
            <a:lvl2pPr marL="457200" indent="0">
              <a:buClr>
                <a:srgbClr val="D03138"/>
              </a:buClr>
              <a:buNone/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Mobile Client App</a:t>
            </a:r>
          </a:p>
          <a:p>
            <a:pPr lvl="0"/>
            <a:r>
              <a:rPr lang="en-US" dirty="0"/>
              <a:t>User access resource map and calendar, quests, receive treatment reminders, and access coaching sessions.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2" y="4219303"/>
            <a:ext cx="5181600" cy="1341742"/>
          </a:xfrm>
        </p:spPr>
        <p:txBody>
          <a:bodyPr/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400"/>
            </a:lvl1pPr>
            <a:lvl2pPr marL="457200" indent="0">
              <a:buClr>
                <a:srgbClr val="D03138"/>
              </a:buClr>
              <a:buNone/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A Web Tool for Case Managers</a:t>
            </a:r>
          </a:p>
          <a:p>
            <a:pPr lvl="0"/>
            <a:r>
              <a:rPr lang="en-US" dirty="0"/>
              <a:t>An interface for case manager to monitor progress, make appointments, and send announcements to clients.</a:t>
            </a:r>
          </a:p>
        </p:txBody>
      </p:sp>
      <p:pic>
        <p:nvPicPr>
          <p:cNvPr id="5" name="Picture 4" descr="laptop_pro.png">
            <a:extLst>
              <a:ext uri="{FF2B5EF4-FFF2-40B4-BE49-F238E27FC236}">
                <a16:creationId xmlns:a16="http://schemas.microsoft.com/office/drawing/2014/main" id="{DE59AB10-E93B-7145-B40C-6686998B8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9761"/>
            <a:ext cx="5161550" cy="290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A9A8C-E7D5-9E4F-9FE6-C8678E348C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58" y="1457128"/>
            <a:ext cx="4265742" cy="23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284447"/>
            <a:ext cx="3407229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01095" y="1284447"/>
            <a:ext cx="3389809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4EE78-8C53-FE4F-B07D-0013C86C91F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963991" y="1284447"/>
            <a:ext cx="3389809" cy="4276598"/>
          </a:xfrm>
        </p:spPr>
        <p:txBody>
          <a:bodyPr/>
          <a:lstStyle>
            <a:lvl1pPr marL="457200" indent="-457200">
              <a:buClr>
                <a:srgbClr val="D03138"/>
              </a:buClr>
              <a:buFont typeface="Arial" panose="020B0604020202020204" pitchFamily="34" charset="0"/>
              <a:buChar char="•"/>
              <a:defRPr sz="2800"/>
            </a:lvl1pPr>
            <a:lvl2pPr>
              <a:buClr>
                <a:srgbClr val="D03138"/>
              </a:buClr>
              <a:defRPr/>
            </a:lvl2pPr>
            <a:lvl3pPr>
              <a:buClr>
                <a:srgbClr val="D03138"/>
              </a:buClr>
              <a:defRPr/>
            </a:lvl3pPr>
            <a:lvl4pPr>
              <a:buClr>
                <a:srgbClr val="D03138"/>
              </a:buClr>
              <a:defRPr/>
            </a:lvl4pPr>
            <a:lvl5pPr>
              <a:buClr>
                <a:srgbClr val="D03138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80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4310743"/>
            <a:ext cx="1752600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819400" y="4310743"/>
            <a:ext cx="1752601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6F11E6-5ED2-0C48-83F7-997509269760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00600" y="4310743"/>
            <a:ext cx="1752601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6D5AFA-E0AC-FF48-B363-CE5F391F7C0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81800" y="4310743"/>
            <a:ext cx="1752601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06110B-BDF3-D148-91BD-3F3BCE4C299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763000" y="4310742"/>
            <a:ext cx="1752601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772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4310743"/>
            <a:ext cx="340722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01095" y="1076653"/>
            <a:ext cx="338980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4EE78-8C53-FE4F-B07D-0013C86C91F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963991" y="4310743"/>
            <a:ext cx="338980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67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B001-9D08-4D4A-B445-33C81106A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397"/>
            <a:ext cx="10515600" cy="82919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D8CC-3E9C-462A-8514-08D8752DD2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702699"/>
            <a:ext cx="340722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22348D-6C20-49A4-8F66-D1BAF23E588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55620" y="1436865"/>
            <a:ext cx="338980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4EE78-8C53-FE4F-B07D-0013C86C91F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963991" y="4310743"/>
            <a:ext cx="338980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19BEC-DFA2-944E-83DE-E9428AD6E9C6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7993299" y="2178699"/>
            <a:ext cx="3389809" cy="1250301"/>
          </a:xfrm>
        </p:spPr>
        <p:txBody>
          <a:bodyPr>
            <a:noAutofit/>
          </a:bodyPr>
          <a:lstStyle>
            <a:lvl1pPr marL="0" indent="0" algn="ctr">
              <a:buClr>
                <a:srgbClr val="D03138"/>
              </a:buClr>
              <a:buFont typeface="Arial" panose="020B0604020202020204" pitchFamily="34" charset="0"/>
              <a:buNone/>
              <a:defRPr sz="2000"/>
            </a:lvl1pPr>
            <a:lvl2pPr marL="457200" indent="0" algn="ctr">
              <a:buClr>
                <a:srgbClr val="D03138"/>
              </a:buClr>
              <a:buFont typeface="Arial" panose="020B0604020202020204" pitchFamily="34" charset="0"/>
              <a:buNone/>
              <a:defRPr sz="1800"/>
            </a:lvl2pPr>
            <a:lvl3pPr marL="914400" indent="0" algn="ctr">
              <a:buClr>
                <a:srgbClr val="D03138"/>
              </a:buClr>
              <a:buFont typeface="Arial" panose="020B0604020202020204" pitchFamily="34" charset="0"/>
              <a:buNone/>
              <a:defRPr sz="1600"/>
            </a:lvl3pPr>
            <a:lvl4pPr marL="13716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4pPr>
            <a:lvl5pPr marL="1828800" indent="0" algn="ctr">
              <a:buClr>
                <a:srgbClr val="D03138"/>
              </a:buClr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06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32FE1-432F-4450-84EB-A1E2ED534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52"/>
            <a:ext cx="10515600" cy="82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EA6BB-09FF-4C4E-8834-54ADDF035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311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02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63" r:id="rId5"/>
    <p:sldLayoutId id="2147483660" r:id="rId6"/>
    <p:sldLayoutId id="2147483661" r:id="rId7"/>
    <p:sldLayoutId id="2147483662" r:id="rId8"/>
    <p:sldLayoutId id="2147483664" r:id="rId9"/>
    <p:sldLayoutId id="2147483656" r:id="rId10"/>
    <p:sldLayoutId id="2147483657" r:id="rId11"/>
    <p:sldLayoutId id="2147483659" r:id="rId12"/>
    <p:sldLayoutId id="2147483666" r:id="rId13"/>
    <p:sldLayoutId id="2147483667" r:id="rId14"/>
    <p:sldLayoutId id="21474836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09589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microsoft.com/office/2007/relationships/hdphoto" Target="../media/hdphoto3.wdp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91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D637-540B-F24B-98AF-1A2D2E64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News: Viral Load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ECE0F-29F9-2B4D-8890-E6B37B307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28" y="2222569"/>
            <a:ext cx="4302898" cy="35686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92% of respondents </a:t>
            </a:r>
            <a:r>
              <a:rPr lang="en-US" sz="2400" dirty="0" smtClean="0">
                <a:solidFill>
                  <a:prstClr val="black"/>
                </a:solidFill>
              </a:rPr>
              <a:t>had </a:t>
            </a:r>
            <a:r>
              <a:rPr lang="en-US" sz="2400" dirty="0">
                <a:solidFill>
                  <a:prstClr val="black"/>
                </a:solidFill>
              </a:rPr>
              <a:t>a viral load below 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Levels improving over time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i="1" dirty="0">
                <a:solidFill>
                  <a:prstClr val="black"/>
                </a:solidFill>
              </a:rPr>
              <a:t>Reported through clinical assessment used for Quality Management Performance Measures.</a:t>
            </a:r>
            <a:endParaRPr lang="en-US" sz="2400" i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F7025-AC63-2C45-8FC1-2D6A34E84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666" y="1195335"/>
            <a:ext cx="6687760" cy="42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6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28" y="987424"/>
            <a:ext cx="4302898" cy="1069975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rgbClr val="C00000"/>
                </a:solidFill>
              </a:rPr>
              <a:t>However, </a:t>
            </a:r>
            <a:r>
              <a:rPr lang="en-US" sz="3200" b="0" dirty="0"/>
              <a:t/>
            </a:r>
            <a:br>
              <a:rPr lang="en-US" sz="3200" b="0" dirty="0"/>
            </a:br>
            <a:r>
              <a:rPr lang="en-US" sz="3200" b="0" dirty="0"/>
              <a:t>Our population is vulnerable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AE0EE-3BA3-0B47-AC49-C2F79B0DB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28" y="2298769"/>
            <a:ext cx="3060797" cy="35686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80% of users single divorced or widowed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22% college educated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21% in unstable housing or homeless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5% are uninsured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technical literacy</a:t>
            </a:r>
          </a:p>
          <a:p>
            <a:endParaRPr lang="en-US" dirty="0"/>
          </a:p>
          <a:p>
            <a:r>
              <a:rPr lang="en-US" b="1" i="1" dirty="0"/>
              <a:t>At risk of slipping out of care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804489" y="431032"/>
            <a:ext cx="1481192" cy="45424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804489" y="426345"/>
            <a:ext cx="14811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/>
          <p:cNvSpPr txBox="1">
            <a:spLocks/>
          </p:cNvSpPr>
          <p:nvPr/>
        </p:nvSpPr>
        <p:spPr>
          <a:xfrm>
            <a:off x="3868833" y="597352"/>
            <a:ext cx="1617568" cy="847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1"/>
                </a:solidFill>
              </a:rPr>
              <a:t>Social isolation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818743" y="1231909"/>
            <a:ext cx="1450301" cy="847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/>
              <a:t>80%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07953" y="2816409"/>
            <a:ext cx="1481192" cy="2157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607953" y="2816409"/>
            <a:ext cx="148119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/>
          <p:cNvSpPr txBox="1">
            <a:spLocks/>
          </p:cNvSpPr>
          <p:nvPr/>
        </p:nvSpPr>
        <p:spPr>
          <a:xfrm>
            <a:off x="5672297" y="3019315"/>
            <a:ext cx="1617568" cy="847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2"/>
                </a:solidFill>
              </a:rPr>
              <a:t>Under-educated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5672298" y="3703209"/>
            <a:ext cx="1450301" cy="847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dirty="0"/>
              <a:t>22%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11417" y="2816409"/>
            <a:ext cx="1481192" cy="2157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411417" y="2836685"/>
            <a:ext cx="148119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/>
          <p:cNvSpPr txBox="1">
            <a:spLocks/>
          </p:cNvSpPr>
          <p:nvPr/>
        </p:nvSpPr>
        <p:spPr>
          <a:xfrm>
            <a:off x="7475761" y="3019315"/>
            <a:ext cx="1617568" cy="847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3"/>
                </a:solidFill>
              </a:rPr>
              <a:t>Unstable housing</a:t>
            </a: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7442308" y="3697785"/>
            <a:ext cx="1450301" cy="847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dirty="0"/>
              <a:t>21%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14881" y="3186670"/>
            <a:ext cx="1481192" cy="1786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214881" y="3186671"/>
            <a:ext cx="1481193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9202259" y="3317249"/>
            <a:ext cx="1617568" cy="847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4"/>
                </a:solidFill>
              </a:rPr>
              <a:t>Un or under-insured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9202259" y="4181653"/>
            <a:ext cx="1450301" cy="847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dirty="0"/>
              <a:t>5%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3689903" y="5020147"/>
            <a:ext cx="8329819" cy="1146319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+mn-lt"/>
                <a:ea typeface="Source Sans Pro" charset="0"/>
                <a:cs typeface="Source Sans Pro" charset="0"/>
              </a:rPr>
              <a:t>Many people living with HIV in RI with lower income (and other social determinants) did not have smartphones or computers.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+mn-lt"/>
              </a:rPr>
              <a:t>* Source: Baseline assessment survey. ** In other surveys, RI clients living with HIV have reported upwards of 32% homelessness. </a:t>
            </a:r>
          </a:p>
          <a:p>
            <a:pPr>
              <a:lnSpc>
                <a:spcPct val="120000"/>
              </a:lnSpc>
            </a:pPr>
            <a:endParaRPr lang="en-US" sz="1200" b="0" dirty="0">
              <a:solidFill>
                <a:schemeClr val="tx1">
                  <a:alpha val="7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3880316" y="2024179"/>
            <a:ext cx="1199688" cy="592792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Single, divorced or widowed</a:t>
            </a: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5672297" y="4410530"/>
            <a:ext cx="1199688" cy="506261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College educated</a:t>
            </a: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7475761" y="4395136"/>
            <a:ext cx="1199688" cy="253131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Homeless</a:t>
            </a: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9263832" y="4605505"/>
            <a:ext cx="1199688" cy="253131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b="0" dirty="0">
                <a:solidFill>
                  <a:schemeClr val="tx1">
                    <a:alpha val="7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Uninsured</a:t>
            </a:r>
          </a:p>
        </p:txBody>
      </p:sp>
    </p:spTree>
    <p:extLst>
      <p:ext uri="{BB962C8B-B14F-4D97-AF65-F5344CB8AC3E}">
        <p14:creationId xmlns:p14="http://schemas.microsoft.com/office/powerpoint/2010/main" val="6369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D74233-AB0E-CB4B-A455-413E9886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353800" cy="829193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rgbClr val="09588E"/>
                </a:solidFill>
              </a:rPr>
              <a:t>Need:</a:t>
            </a:r>
            <a:r>
              <a:rPr lang="en-US" sz="4000" b="0" dirty="0"/>
              <a:t/>
            </a:r>
            <a:br>
              <a:rPr lang="en-US" sz="4000" b="0" dirty="0"/>
            </a:br>
            <a:r>
              <a:rPr lang="en-US" sz="4000" b="0" dirty="0"/>
              <a:t>Psychological, QOL, Technological, </a:t>
            </a:r>
            <a:r>
              <a:rPr lang="en-US" sz="4000" b="0" dirty="0">
                <a:solidFill>
                  <a:srgbClr val="C00000"/>
                </a:solidFill>
              </a:rPr>
              <a:t>and for Connection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9B7F0-46FC-A942-B072-6434AF93A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76" y="1472041"/>
            <a:ext cx="3407229" cy="427659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alpha val="70000"/>
                  </a:schemeClr>
                </a:solidFill>
                <a:ea typeface="Source Sans Pro" charset="0"/>
                <a:cs typeface="Source Sans Pro" charset="0"/>
              </a:rPr>
              <a:t>Clients report being socially isolated, struggling with mental health, and burdened with symptoms of pain, sleep issues, and fatigue.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tx1">
                    <a:alpha val="70000"/>
                  </a:schemeClr>
                </a:solidFill>
                <a:ea typeface="Source Sans Pro" charset="0"/>
                <a:cs typeface="Source Sans Pro" charset="0"/>
              </a:rPr>
              <a:t>They report low self efficacy in getting help from the community and managing symptoms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olidFill>
                <a:schemeClr val="tx1">
                  <a:alpha val="70000"/>
                </a:schemeClr>
              </a:solidFill>
              <a:ea typeface="Source Sans Pro" charset="0"/>
              <a:cs typeface="Source Sans Pro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tx1">
                  <a:alpha val="70000"/>
                </a:schemeClr>
              </a:solidFill>
              <a:ea typeface="Source Sans Pro" charset="0"/>
              <a:cs typeface="Source Sans Pro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ea typeface="Source Sans Pro" panose="020B0503030403020204" pitchFamily="34" charset="0"/>
              </a:rPr>
              <a:t>Source: Baseline assessment 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tx1">
                  <a:alpha val="7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tx1">
                  <a:alpha val="70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763A50-90A0-7C4A-A4DE-F90751DAEC7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885377" y="1635394"/>
            <a:ext cx="3272178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Clinically depressed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Report symptoms. Most report low self-efficacy managing symptoms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Had a smartphone. Tech literacy is low</a:t>
            </a:r>
            <a:endParaRPr lang="en-US" dirty="0"/>
          </a:p>
        </p:txBody>
      </p:sp>
      <p:pic>
        <p:nvPicPr>
          <p:cNvPr id="7" name="Picture Placeholder 21">
            <a:extLst>
              <a:ext uri="{FF2B5EF4-FFF2-40B4-BE49-F238E27FC236}">
                <a16:creationId xmlns:a16="http://schemas.microsoft.com/office/drawing/2014/main" id="{2AE92A44-BC4F-9F4D-8577-822A924B39CC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 rotWithShape="1">
          <a:blip r:embed="rId2"/>
          <a:srcRect l="42233" r="22034"/>
          <a:stretch/>
        </p:blipFill>
        <p:spPr>
          <a:xfrm>
            <a:off x="8776555" y="1329372"/>
            <a:ext cx="2882045" cy="4276725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2D4C1904-0105-3F4B-A71C-6C36423C6D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5831610"/>
              </p:ext>
            </p:extLst>
          </p:nvPr>
        </p:nvGraphicFramePr>
        <p:xfrm>
          <a:off x="3813202" y="1101994"/>
          <a:ext cx="2050178" cy="171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6C5B9DCB-7EED-BC40-AB1E-0BA9CAAA1D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314024"/>
              </p:ext>
            </p:extLst>
          </p:nvPr>
        </p:nvGraphicFramePr>
        <p:xfrm>
          <a:off x="3814422" y="4073794"/>
          <a:ext cx="2050178" cy="171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C15ADE92-64CE-A14A-AB84-9672514E29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599781"/>
              </p:ext>
            </p:extLst>
          </p:nvPr>
        </p:nvGraphicFramePr>
        <p:xfrm>
          <a:off x="3810000" y="2584988"/>
          <a:ext cx="2050178" cy="171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7C9518F-2582-5D46-B42A-FA7BFD15837D}"/>
              </a:ext>
            </a:extLst>
          </p:cNvPr>
          <p:cNvSpPr txBox="1"/>
          <p:nvPr/>
        </p:nvSpPr>
        <p:spPr>
          <a:xfrm>
            <a:off x="4343400" y="163539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95895"/>
                </a:solidFill>
              </a:rPr>
              <a:t>33%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B6629-562F-844C-9FA3-572F116C5544}"/>
              </a:ext>
            </a:extLst>
          </p:cNvPr>
          <p:cNvSpPr txBox="1"/>
          <p:nvPr/>
        </p:nvSpPr>
        <p:spPr>
          <a:xfrm>
            <a:off x="4343400" y="31242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95895"/>
                </a:solidFill>
              </a:rPr>
              <a:t>50%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A0A7A-BA99-5D44-8C1B-83864732BB55}"/>
              </a:ext>
            </a:extLst>
          </p:cNvPr>
          <p:cNvSpPr txBox="1"/>
          <p:nvPr/>
        </p:nvSpPr>
        <p:spPr>
          <a:xfrm>
            <a:off x="4343400" y="460565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</a:rPr>
              <a:t>0.5%</a:t>
            </a:r>
          </a:p>
        </p:txBody>
      </p:sp>
    </p:spTree>
    <p:extLst>
      <p:ext uri="{BB962C8B-B14F-4D97-AF65-F5344CB8AC3E}">
        <p14:creationId xmlns:p14="http://schemas.microsoft.com/office/powerpoint/2010/main" val="71317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7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7143-C08C-AE46-8E98-6E8342A2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709129"/>
            <a:ext cx="4294947" cy="1069975"/>
          </a:xfrm>
        </p:spPr>
        <p:txBody>
          <a:bodyPr>
            <a:normAutofit/>
          </a:bodyPr>
          <a:lstStyle/>
          <a:p>
            <a:r>
              <a:rPr lang="en-US" dirty="0"/>
              <a:t>Approach: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F1C02-514A-E14A-902B-1535518DA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First Clinically Validated Virtual Nurse Interactive Coach, TAVIE.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Customized PRO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Tailored virtual coach for each 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 reminders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Symptom tracking</a:t>
            </a:r>
          </a:p>
          <a:p>
            <a:endParaRPr lang="en-US" dirty="0"/>
          </a:p>
          <a:p>
            <a:r>
              <a:rPr lang="en-US" b="1" i="1" dirty="0"/>
              <a:t>Theory-driven interventions</a:t>
            </a:r>
          </a:p>
          <a:p>
            <a:endParaRPr lang="en-US" dirty="0"/>
          </a:p>
        </p:txBody>
      </p:sp>
      <p:pic>
        <p:nvPicPr>
          <p:cNvPr id="5" name="3 videos.mp4">
            <a:hlinkClick r:id="" action="ppaction://media"/>
            <a:extLst>
              <a:ext uri="{FF2B5EF4-FFF2-40B4-BE49-F238E27FC236}">
                <a16:creationId xmlns:a16="http://schemas.microsoft.com/office/drawing/2014/main" id="{C748A25E-39BF-5140-AFD2-8972636401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7414" y="987424"/>
            <a:ext cx="6239192" cy="350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1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909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1ECD07-17D5-B341-B8D1-FDD5D9A0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665"/>
            <a:ext cx="10515600" cy="1238464"/>
          </a:xfrm>
        </p:spPr>
        <p:txBody>
          <a:bodyPr>
            <a:noAutofit/>
          </a:bodyPr>
          <a:lstStyle/>
          <a:p>
            <a:r>
              <a:rPr lang="en-US" sz="2800" dirty="0"/>
              <a:t>Approach: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Platform connects clients and case managers. Progress reviewed through analytics.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6AD58-700F-4E46-980E-A2E7784CB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002157"/>
            <a:ext cx="3407229" cy="1558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Clinically Validated Virtual Nurse App for Patients. </a:t>
            </a:r>
            <a:r>
              <a:rPr lang="en-US" sz="1800" dirty="0"/>
              <a:t>Users receive personalized coaching sessions, treatment reminders and tracking tools</a:t>
            </a:r>
          </a:p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F20CDD-5FA4-2840-87CD-F868FDB0525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01095" y="4002157"/>
            <a:ext cx="3389809" cy="1558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Provider Console to Monitor and Intervene. </a:t>
            </a:r>
            <a:r>
              <a:rPr lang="en-US" sz="1800" dirty="0"/>
              <a:t>An interface for case managers and providers to stay in touch and assist patients. </a:t>
            </a:r>
          </a:p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FC29B3-D706-3646-84CF-A571B8A71BC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963991" y="4002157"/>
            <a:ext cx="3389809" cy="15588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/>
              <a:t>Stakeholder Analytics</a:t>
            </a:r>
            <a:r>
              <a:rPr lang="en-US" sz="1800" dirty="0"/>
              <a:t>. Customizable dashboard to </a:t>
            </a:r>
            <a:r>
              <a:rPr lang="en-US" sz="1800" b="1" dirty="0"/>
              <a:t>track performance measures</a:t>
            </a:r>
            <a:r>
              <a:rPr lang="en-US" sz="1800" dirty="0"/>
              <a:t>, view clinical outcomes and track engagement to inform decision-making. </a:t>
            </a:r>
          </a:p>
          <a:p>
            <a:pPr algn="ctr"/>
            <a:endParaRPr lang="en-US" sz="1800" dirty="0"/>
          </a:p>
        </p:txBody>
      </p:sp>
      <p:pic>
        <p:nvPicPr>
          <p:cNvPr id="9" name="Picture 8" descr="macbook-laptop-frame.png">
            <a:extLst>
              <a:ext uri="{FF2B5EF4-FFF2-40B4-BE49-F238E27FC236}">
                <a16:creationId xmlns:a16="http://schemas.microsoft.com/office/drawing/2014/main" id="{B38FF66D-8961-B140-AE3D-B796E3001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95" y="1928577"/>
            <a:ext cx="3138242" cy="14399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F28FC7-31E3-3C4F-8B2B-A431F5719374}"/>
              </a:ext>
            </a:extLst>
          </p:cNvPr>
          <p:cNvGrpSpPr>
            <a:grpSpLocks noChangeAspect="1"/>
          </p:cNvGrpSpPr>
          <p:nvPr/>
        </p:nvGrpSpPr>
        <p:grpSpPr>
          <a:xfrm>
            <a:off x="8281471" y="1827509"/>
            <a:ext cx="2518562" cy="1871998"/>
            <a:chOff x="-2244" y="1192899"/>
            <a:chExt cx="4315028" cy="3564663"/>
          </a:xfrm>
        </p:grpSpPr>
        <p:pic>
          <p:nvPicPr>
            <p:cNvPr id="11" name="Picture 10" descr="macos-sierra-homescreen-100724980-orig.jpg">
              <a:extLst>
                <a:ext uri="{FF2B5EF4-FFF2-40B4-BE49-F238E27FC236}">
                  <a16:creationId xmlns:a16="http://schemas.microsoft.com/office/drawing/2014/main" id="{25787B71-9B91-E740-BD8B-AB8D81DAC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45" b="95419" l="8456" r="95466">
                          <a14:foregroundMark x1="88971" y1="70221" x2="70221" y2="76461"/>
                          <a14:foregroundMark x1="39338" y1="91311" x2="41483" y2="89652"/>
                          <a14:foregroundMark x1="60294" y1="91311" x2="58762" y2="89652"/>
                          <a14:foregroundMark x1="61581" y1="91311" x2="59559" y2="89494"/>
                          <a14:backgroundMark x1="86336" y1="12401" x2="15257" y2="62875"/>
                          <a14:backgroundMark x1="14216" y1="12243" x2="85417" y2="62875"/>
                          <a14:backgroundMark x1="83272" y1="24882" x2="66667" y2="43207"/>
                          <a14:backgroundMark x1="84069" y1="32701" x2="79105" y2="45656"/>
                          <a14:backgroundMark x1="17279" y1="38152" x2="17279" y2="54818"/>
                          <a14:backgroundMark x1="13971" y1="46682" x2="13971" y2="54344"/>
                          <a14:backgroundMark x1="13725" y1="62559" x2="14093" y2="64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7" t="6326" r="9201" b="6338"/>
            <a:stretch/>
          </p:blipFill>
          <p:spPr>
            <a:xfrm>
              <a:off x="-2244" y="1192899"/>
              <a:ext cx="4315028" cy="3564663"/>
            </a:xfrm>
            <a:prstGeom prst="rect">
              <a:avLst/>
            </a:prstGeom>
          </p:spPr>
        </p:pic>
        <p:pic>
          <p:nvPicPr>
            <p:cNvPr id="12" name="Picture 11" descr="Capture d’écran 2018-04-16 à 17.20.45.png">
              <a:extLst>
                <a:ext uri="{FF2B5EF4-FFF2-40B4-BE49-F238E27FC236}">
                  <a16:creationId xmlns:a16="http://schemas.microsoft.com/office/drawing/2014/main" id="{D704446C-A669-FF4F-8F8B-33EDFB0F2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94" y="1467847"/>
              <a:ext cx="3610758" cy="15539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B6D906A-55DB-4540-A060-7BF1FCA3F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800" y="1694276"/>
            <a:ext cx="2289877" cy="1807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CBA8F7-9F96-8A47-8A32-FE52639344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7598"/>
          <a:stretch/>
        </p:blipFill>
        <p:spPr>
          <a:xfrm>
            <a:off x="4915862" y="2026320"/>
            <a:ext cx="2087997" cy="1106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F1768B-7B3B-EE49-B71E-B82BACE747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538"/>
          <a:stretch/>
        </p:blipFill>
        <p:spPr>
          <a:xfrm>
            <a:off x="8458200" y="2057400"/>
            <a:ext cx="2192237" cy="100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7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C09017-6A1B-A84D-B557-6A40DE66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Platform Evolution (talk tomorrow)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2AD616-D369-0C4F-BDEE-3915325504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1. Validated Platform</a:t>
            </a:r>
          </a:p>
          <a:p>
            <a:r>
              <a:rPr lang="en-US" dirty="0"/>
              <a:t>Developed and validated at University of MTL Medical Center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BCC651-F898-B145-82B9-9AE720725A67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2. Initial Adaptation </a:t>
            </a:r>
          </a:p>
          <a:p>
            <a:r>
              <a:rPr lang="en-US" dirty="0"/>
              <a:t>Adapted the content and trackers for U.S. vulnerable population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127AC2-9CFF-8A40-B575-7189BE9FD48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770558" y="4310743"/>
            <a:ext cx="3389809" cy="125030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3. Second Release</a:t>
            </a:r>
          </a:p>
          <a:p>
            <a:r>
              <a:rPr lang="en-US" dirty="0"/>
              <a:t>Based on input and need to address SODH, increase engagement and delight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B5DD24-4BAA-0D4A-9451-44FCA212E08D}"/>
              </a:ext>
            </a:extLst>
          </p:cNvPr>
          <p:cNvGrpSpPr/>
          <p:nvPr/>
        </p:nvGrpSpPr>
        <p:grpSpPr>
          <a:xfrm>
            <a:off x="2313696" y="1211794"/>
            <a:ext cx="6793992" cy="2691904"/>
            <a:chOff x="1014984" y="1172037"/>
            <a:chExt cx="6793992" cy="2691904"/>
          </a:xfrm>
        </p:grpSpPr>
        <p:sp>
          <p:nvSpPr>
            <p:cNvPr id="13" name="Shape 824">
              <a:extLst>
                <a:ext uri="{FF2B5EF4-FFF2-40B4-BE49-F238E27FC236}">
                  <a16:creationId xmlns:a16="http://schemas.microsoft.com/office/drawing/2014/main" id="{C5E994CC-C795-234E-B410-378B63D90530}"/>
                </a:ext>
              </a:extLst>
            </p:cNvPr>
            <p:cNvSpPr/>
            <p:nvPr/>
          </p:nvSpPr>
          <p:spPr>
            <a:xfrm>
              <a:off x="2288315" y="3769761"/>
              <a:ext cx="94179" cy="94180"/>
            </a:xfrm>
            <a:prstGeom prst="ellipse">
              <a:avLst/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cxnSp>
          <p:nvCxnSpPr>
            <p:cNvPr id="14" name="Shape 825">
              <a:extLst>
                <a:ext uri="{FF2B5EF4-FFF2-40B4-BE49-F238E27FC236}">
                  <a16:creationId xmlns:a16="http://schemas.microsoft.com/office/drawing/2014/main" id="{E19021D2-CDBA-A445-A3CE-C46CA4850FD1}"/>
                </a:ext>
              </a:extLst>
            </p:cNvPr>
            <p:cNvCxnSpPr>
              <a:cxnSpLocks/>
            </p:cNvCxnSpPr>
            <p:nvPr/>
          </p:nvCxnSpPr>
          <p:spPr>
            <a:xfrm>
              <a:off x="2335405" y="2964653"/>
              <a:ext cx="0" cy="805108"/>
            </a:xfrm>
            <a:prstGeom prst="straightConnector1">
              <a:avLst/>
            </a:prstGeom>
            <a:noFill/>
            <a:ln w="1270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Shape 827">
              <a:extLst>
                <a:ext uri="{FF2B5EF4-FFF2-40B4-BE49-F238E27FC236}">
                  <a16:creationId xmlns:a16="http://schemas.microsoft.com/office/drawing/2014/main" id="{C785664A-029B-D24E-ADB8-711D92E4705A}"/>
                </a:ext>
              </a:extLst>
            </p:cNvPr>
            <p:cNvSpPr/>
            <p:nvPr/>
          </p:nvSpPr>
          <p:spPr>
            <a:xfrm>
              <a:off x="6395322" y="3769761"/>
              <a:ext cx="94179" cy="94180"/>
            </a:xfrm>
            <a:prstGeom prst="ellipse">
              <a:avLst/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sp>
          <p:nvSpPr>
            <p:cNvPr id="16" name="Shape 830">
              <a:extLst>
                <a:ext uri="{FF2B5EF4-FFF2-40B4-BE49-F238E27FC236}">
                  <a16:creationId xmlns:a16="http://schemas.microsoft.com/office/drawing/2014/main" id="{A51FF8C2-01C3-4C41-B20C-0E9D0616A3BC}"/>
                </a:ext>
              </a:extLst>
            </p:cNvPr>
            <p:cNvSpPr/>
            <p:nvPr/>
          </p:nvSpPr>
          <p:spPr>
            <a:xfrm rot="10800000">
              <a:off x="4339440" y="3769761"/>
              <a:ext cx="94179" cy="94180"/>
            </a:xfrm>
            <a:prstGeom prst="ellipse">
              <a:avLst/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cxnSp>
          <p:nvCxnSpPr>
            <p:cNvPr id="17" name="Shape 831">
              <a:extLst>
                <a:ext uri="{FF2B5EF4-FFF2-40B4-BE49-F238E27FC236}">
                  <a16:creationId xmlns:a16="http://schemas.microsoft.com/office/drawing/2014/main" id="{618C06D4-2EEE-294B-A366-CFFFD59F85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0611" y="3678857"/>
              <a:ext cx="0" cy="96742"/>
            </a:xfrm>
            <a:prstGeom prst="straightConnector1">
              <a:avLst/>
            </a:prstGeom>
            <a:noFill/>
            <a:ln w="1270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Shape 835">
              <a:extLst>
                <a:ext uri="{FF2B5EF4-FFF2-40B4-BE49-F238E27FC236}">
                  <a16:creationId xmlns:a16="http://schemas.microsoft.com/office/drawing/2014/main" id="{8E3D5100-BD49-F64F-9316-2F4338B532B8}"/>
                </a:ext>
              </a:extLst>
            </p:cNvPr>
            <p:cNvSpPr/>
            <p:nvPr/>
          </p:nvSpPr>
          <p:spPr>
            <a:xfrm>
              <a:off x="1731614" y="1785805"/>
              <a:ext cx="1199889" cy="1199893"/>
            </a:xfrm>
            <a:prstGeom prst="ellipse">
              <a:avLst/>
            </a:prstGeom>
            <a:solidFill>
              <a:schemeClr val="bg1"/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600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sp>
          <p:nvSpPr>
            <p:cNvPr id="19" name="Shape 836">
              <a:extLst>
                <a:ext uri="{FF2B5EF4-FFF2-40B4-BE49-F238E27FC236}">
                  <a16:creationId xmlns:a16="http://schemas.microsoft.com/office/drawing/2014/main" id="{B69C9961-8D7F-D64B-A2AF-00BBEB3B2BD2}"/>
                </a:ext>
              </a:extLst>
            </p:cNvPr>
            <p:cNvSpPr/>
            <p:nvPr/>
          </p:nvSpPr>
          <p:spPr>
            <a:xfrm>
              <a:off x="3782711" y="1785805"/>
              <a:ext cx="1199889" cy="1199893"/>
            </a:xfrm>
            <a:prstGeom prst="ellipse">
              <a:avLst/>
            </a:prstGeom>
            <a:solidFill>
              <a:schemeClr val="bg1"/>
            </a:solidFill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600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sp>
          <p:nvSpPr>
            <p:cNvPr id="20" name="Shape 837">
              <a:extLst>
                <a:ext uri="{FF2B5EF4-FFF2-40B4-BE49-F238E27FC236}">
                  <a16:creationId xmlns:a16="http://schemas.microsoft.com/office/drawing/2014/main" id="{9AF83E0E-7E5C-0A4B-B5EB-8BED188D88C5}"/>
                </a:ext>
              </a:extLst>
            </p:cNvPr>
            <p:cNvSpPr/>
            <p:nvPr/>
          </p:nvSpPr>
          <p:spPr>
            <a:xfrm>
              <a:off x="5840644" y="1762655"/>
              <a:ext cx="1199889" cy="1199893"/>
            </a:xfrm>
            <a:prstGeom prst="ellipse">
              <a:avLst/>
            </a:prstGeom>
            <a:solidFill>
              <a:schemeClr val="bg1"/>
            </a:solidFill>
            <a:ln w="127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600" dirty="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sp>
          <p:nvSpPr>
            <p:cNvPr id="21" name="Shape 839">
              <a:extLst>
                <a:ext uri="{FF2B5EF4-FFF2-40B4-BE49-F238E27FC236}">
                  <a16:creationId xmlns:a16="http://schemas.microsoft.com/office/drawing/2014/main" id="{1784BBFF-020D-C840-B9F0-6EBAC9CB749C}"/>
                </a:ext>
              </a:extLst>
            </p:cNvPr>
            <p:cNvSpPr/>
            <p:nvPr/>
          </p:nvSpPr>
          <p:spPr>
            <a:xfrm>
              <a:off x="1097483" y="1176026"/>
              <a:ext cx="2461316" cy="2461321"/>
            </a:xfrm>
            <a:prstGeom prst="blockArc">
              <a:avLst>
                <a:gd name="adj1" fmla="val 10800000"/>
                <a:gd name="adj2" fmla="val 0"/>
                <a:gd name="adj3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sp>
          <p:nvSpPr>
            <p:cNvPr id="22" name="Shape 840">
              <a:extLst>
                <a:ext uri="{FF2B5EF4-FFF2-40B4-BE49-F238E27FC236}">
                  <a16:creationId xmlns:a16="http://schemas.microsoft.com/office/drawing/2014/main" id="{2AD4B3CB-1FFF-8446-9C09-B75F64EA7F52}"/>
                </a:ext>
              </a:extLst>
            </p:cNvPr>
            <p:cNvSpPr/>
            <p:nvPr/>
          </p:nvSpPr>
          <p:spPr>
            <a:xfrm>
              <a:off x="1102953" y="1176368"/>
              <a:ext cx="2461316" cy="2461321"/>
            </a:xfrm>
            <a:prstGeom prst="blockArc">
              <a:avLst>
                <a:gd name="adj1" fmla="val 17438820"/>
                <a:gd name="adj2" fmla="val 21599999"/>
                <a:gd name="adj3" fmla="val 17278"/>
              </a:avLst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sp>
          <p:nvSpPr>
            <p:cNvPr id="23" name="Shape 842">
              <a:extLst>
                <a:ext uri="{FF2B5EF4-FFF2-40B4-BE49-F238E27FC236}">
                  <a16:creationId xmlns:a16="http://schemas.microsoft.com/office/drawing/2014/main" id="{C9841F37-C21C-164D-9B1D-C1822973671F}"/>
                </a:ext>
              </a:extLst>
            </p:cNvPr>
            <p:cNvSpPr/>
            <p:nvPr/>
          </p:nvSpPr>
          <p:spPr>
            <a:xfrm rot="10800000">
              <a:off x="3155417" y="1217535"/>
              <a:ext cx="2461315" cy="2461321"/>
            </a:xfrm>
            <a:prstGeom prst="blockArc">
              <a:avLst>
                <a:gd name="adj1" fmla="val 10800000"/>
                <a:gd name="adj2" fmla="val 0"/>
                <a:gd name="adj3" fmla="val 16667"/>
              </a:avLst>
            </a:pr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sp>
          <p:nvSpPr>
            <p:cNvPr id="24" name="Shape 845">
              <a:extLst>
                <a:ext uri="{FF2B5EF4-FFF2-40B4-BE49-F238E27FC236}">
                  <a16:creationId xmlns:a16="http://schemas.microsoft.com/office/drawing/2014/main" id="{3F4710F0-82C2-894B-B160-B24997880369}"/>
                </a:ext>
              </a:extLst>
            </p:cNvPr>
            <p:cNvSpPr/>
            <p:nvPr/>
          </p:nvSpPr>
          <p:spPr>
            <a:xfrm>
              <a:off x="5206512" y="1176026"/>
              <a:ext cx="2461316" cy="2461321"/>
            </a:xfrm>
            <a:prstGeom prst="blockArc">
              <a:avLst>
                <a:gd name="adj1" fmla="val 10800000"/>
                <a:gd name="adj2" fmla="val 0"/>
                <a:gd name="adj3" fmla="val 16667"/>
              </a:avLst>
            </a:prstGeom>
            <a:solidFill>
              <a:srgbClr val="E22E37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sp>
          <p:nvSpPr>
            <p:cNvPr id="25" name="Shape 846">
              <a:extLst>
                <a:ext uri="{FF2B5EF4-FFF2-40B4-BE49-F238E27FC236}">
                  <a16:creationId xmlns:a16="http://schemas.microsoft.com/office/drawing/2014/main" id="{EB4D3207-2CEE-DB4B-BF4B-134C9B91DE5E}"/>
                </a:ext>
              </a:extLst>
            </p:cNvPr>
            <p:cNvSpPr/>
            <p:nvPr/>
          </p:nvSpPr>
          <p:spPr>
            <a:xfrm>
              <a:off x="5217109" y="1172037"/>
              <a:ext cx="2461316" cy="2461321"/>
            </a:xfrm>
            <a:prstGeom prst="blockArc">
              <a:avLst>
                <a:gd name="adj1" fmla="val 17003911"/>
                <a:gd name="adj2" fmla="val 66214"/>
                <a:gd name="adj3" fmla="val 17549"/>
              </a:avLst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Calibri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CB50D7-0EA7-CA4B-887E-151144D91CA6}"/>
                </a:ext>
              </a:extLst>
            </p:cNvPr>
            <p:cNvGrpSpPr/>
            <p:nvPr/>
          </p:nvGrpSpPr>
          <p:grpSpPr>
            <a:xfrm>
              <a:off x="3829261" y="1906476"/>
              <a:ext cx="1148074" cy="788033"/>
              <a:chOff x="3832294" y="2268071"/>
              <a:chExt cx="1389169" cy="953520"/>
            </a:xfrm>
          </p:grpSpPr>
          <p:pic>
            <p:nvPicPr>
              <p:cNvPr id="34" name="Picture 33" descr="Logo_Tavierx-HIV.png">
                <a:extLst>
                  <a:ext uri="{FF2B5EF4-FFF2-40B4-BE49-F238E27FC236}">
                    <a16:creationId xmlns:a16="http://schemas.microsoft.com/office/drawing/2014/main" id="{E3187E5A-762A-AD4F-94FE-A45766A427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65" t="57143" r="8265" b="11996"/>
              <a:stretch/>
            </p:blipFill>
            <p:spPr>
              <a:xfrm>
                <a:off x="3832294" y="2761795"/>
                <a:ext cx="1389169" cy="459796"/>
              </a:xfrm>
              <a:prstGeom prst="rect">
                <a:avLst/>
              </a:prstGeom>
            </p:spPr>
          </p:pic>
          <p:pic>
            <p:nvPicPr>
              <p:cNvPr id="35" name="Picture 34" descr="Logo_Tavierx-HIV.png">
                <a:extLst>
                  <a:ext uri="{FF2B5EF4-FFF2-40B4-BE49-F238E27FC236}">
                    <a16:creationId xmlns:a16="http://schemas.microsoft.com/office/drawing/2014/main" id="{A3AE48AB-0F79-784A-BCBE-C4166AE880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61" t="60302" r="70499" b="8837"/>
              <a:stretch/>
            </p:blipFill>
            <p:spPr>
              <a:xfrm>
                <a:off x="4182155" y="2268071"/>
                <a:ext cx="622125" cy="673188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2CAD52-25DB-EE45-BC44-F886E0818D87}"/>
                </a:ext>
              </a:extLst>
            </p:cNvPr>
            <p:cNvGrpSpPr/>
            <p:nvPr/>
          </p:nvGrpSpPr>
          <p:grpSpPr>
            <a:xfrm>
              <a:off x="5872942" y="1907776"/>
              <a:ext cx="1174005" cy="753197"/>
              <a:chOff x="757946" y="-1921398"/>
              <a:chExt cx="1890745" cy="1213034"/>
            </a:xfrm>
          </p:grpSpPr>
          <p:pic>
            <p:nvPicPr>
              <p:cNvPr id="32" name="Picture 31" descr="image.png">
                <a:extLst>
                  <a:ext uri="{FF2B5EF4-FFF2-40B4-BE49-F238E27FC236}">
                    <a16:creationId xmlns:a16="http://schemas.microsoft.com/office/drawing/2014/main" id="{84C3F176-B72A-144E-B194-0539ECDB20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16"/>
              <a:stretch/>
            </p:blipFill>
            <p:spPr>
              <a:xfrm>
                <a:off x="757946" y="-1345145"/>
                <a:ext cx="1890745" cy="636781"/>
              </a:xfrm>
              <a:prstGeom prst="rect">
                <a:avLst/>
              </a:prstGeom>
            </p:spPr>
          </p:pic>
          <p:pic>
            <p:nvPicPr>
              <p:cNvPr id="33" name="Picture 32" descr="image.png">
                <a:extLst>
                  <a:ext uri="{FF2B5EF4-FFF2-40B4-BE49-F238E27FC236}">
                    <a16:creationId xmlns:a16="http://schemas.microsoft.com/office/drawing/2014/main" id="{0FF0E699-9B34-F341-B4C2-F1BBA25811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7" r="70951"/>
              <a:stretch/>
            </p:blipFill>
            <p:spPr>
              <a:xfrm>
                <a:off x="1184998" y="-1921398"/>
                <a:ext cx="892328" cy="770505"/>
              </a:xfrm>
              <a:prstGeom prst="rect">
                <a:avLst/>
              </a:prstGeom>
            </p:spPr>
          </p:pic>
        </p:grpSp>
        <p:pic>
          <p:nvPicPr>
            <p:cNvPr id="28" name="Picture 27" descr="TAVIE-logo.jpg">
              <a:extLst>
                <a:ext uri="{FF2B5EF4-FFF2-40B4-BE49-F238E27FC236}">
                  <a16:creationId xmlns:a16="http://schemas.microsoft.com/office/drawing/2014/main" id="{CD0D715C-970E-9D48-92FC-8A9E7450C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188" b="80000" l="38222" r="91570">
                          <a14:foregroundMark x1="42725" y1="33125" x2="42725" y2="33125"/>
                          <a14:foregroundMark x1="42263" y1="66563" x2="82448" y2="66250"/>
                          <a14:foregroundMark x1="41917" y1="63438" x2="83372" y2="70313"/>
                          <a14:foregroundMark x1="49538" y1="69063" x2="79677" y2="69063"/>
                          <a14:foregroundMark x1="83487" y1="64375" x2="42032" y2="63438"/>
                          <a14:foregroundMark x1="86490" y1="29063" x2="86490" y2="29063"/>
                          <a14:foregroundMark x1="89376" y1="33125" x2="89376" y2="33125"/>
                          <a14:foregroundMark x1="85566" y1="34375" x2="85566" y2="34375"/>
                          <a14:foregroundMark x1="84988" y1="30000" x2="84988" y2="30000"/>
                          <a14:foregroundMark x1="80023" y1="29688" x2="80023" y2="29688"/>
                          <a14:foregroundMark x1="72055" y1="33750" x2="72055" y2="33750"/>
                          <a14:foregroundMark x1="66397" y1="33750" x2="66397" y2="33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00" t="9570" r="7044" b="11841"/>
            <a:stretch/>
          </p:blipFill>
          <p:spPr>
            <a:xfrm>
              <a:off x="1930538" y="2277212"/>
              <a:ext cx="926594" cy="492780"/>
            </a:xfrm>
            <a:prstGeom prst="rect">
              <a:avLst/>
            </a:prstGeom>
          </p:spPr>
        </p:pic>
        <p:pic>
          <p:nvPicPr>
            <p:cNvPr id="29" name="Picture 28" descr="TAVIE-logo.jpg">
              <a:extLst>
                <a:ext uri="{FF2B5EF4-FFF2-40B4-BE49-F238E27FC236}">
                  <a16:creationId xmlns:a16="http://schemas.microsoft.com/office/drawing/2014/main" id="{43962347-5201-0745-9B0A-AE4833B7D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4" t="22413" r="59996" b="23802"/>
            <a:stretch/>
          </p:blipFill>
          <p:spPr>
            <a:xfrm>
              <a:off x="2074003" y="1936006"/>
              <a:ext cx="504512" cy="374353"/>
            </a:xfrm>
            <a:prstGeom prst="roundRect">
              <a:avLst>
                <a:gd name="adj" fmla="val 50000"/>
              </a:avLst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A7F2006-CE2A-0A49-ADA5-608423210F39}"/>
                </a:ext>
              </a:extLst>
            </p:cNvPr>
            <p:cNvCxnSpPr/>
            <p:nvPr/>
          </p:nvCxnSpPr>
          <p:spPr>
            <a:xfrm>
              <a:off x="1014984" y="3816851"/>
              <a:ext cx="679399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hape 825">
              <a:extLst>
                <a:ext uri="{FF2B5EF4-FFF2-40B4-BE49-F238E27FC236}">
                  <a16:creationId xmlns:a16="http://schemas.microsoft.com/office/drawing/2014/main" id="{0DBC1B81-51EC-6F4A-B2B5-B590963DD3C9}"/>
                </a:ext>
              </a:extLst>
            </p:cNvPr>
            <p:cNvCxnSpPr>
              <a:cxnSpLocks/>
            </p:cNvCxnSpPr>
            <p:nvPr/>
          </p:nvCxnSpPr>
          <p:spPr>
            <a:xfrm>
              <a:off x="6436043" y="2964653"/>
              <a:ext cx="0" cy="805108"/>
            </a:xfrm>
            <a:prstGeom prst="straightConnector1">
              <a:avLst/>
            </a:prstGeom>
            <a:noFill/>
            <a:ln w="12700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2665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896C-E3B3-144C-80A6-3646C5AD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588E"/>
                </a:solidFill>
              </a:rPr>
              <a:t>Modular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1B939-B978-AA4A-8AFB-449812099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9000"/>
            <a:ext cx="3773576" cy="1250301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3. Whole Health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Psycho-social support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Symptom management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Service acquisition (food insecurity, housing, engagement with healthcare)</a:t>
            </a:r>
          </a:p>
          <a:p>
            <a:pPr algn="l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29F46-D959-914A-BA24-87609EFB751A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  <a:latin typeface="Source Sans Pro"/>
              </a:rPr>
              <a:t>1. Virtual Coaching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Treatment adherence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Patient education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Side-effect management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19A1F4-95CF-7148-874D-2A0DC993FB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963991" y="3472543"/>
            <a:ext cx="4075609" cy="1250301"/>
          </a:xfrm>
        </p:spPr>
        <p:txBody>
          <a:bodyPr/>
          <a:lstStyle/>
          <a:p>
            <a:pPr algn="l">
              <a:buSzPct val="100000"/>
            </a:pPr>
            <a:r>
              <a:rPr lang="en-US" b="1" dirty="0">
                <a:solidFill>
                  <a:schemeClr val="accent4"/>
                </a:solidFill>
                <a:latin typeface="Source Sans Pro"/>
              </a:rPr>
              <a:t>4. Gamification</a:t>
            </a:r>
          </a:p>
          <a:p>
            <a:pPr marL="171450" indent="-171450" algn="l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Interactive Quests</a:t>
            </a:r>
          </a:p>
          <a:p>
            <a:pPr marL="171450" indent="-171450" algn="l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Dynamic Feed</a:t>
            </a:r>
          </a:p>
          <a:p>
            <a:pPr marL="171450" indent="-171450" algn="l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Upgrading reminders and notifications</a:t>
            </a:r>
          </a:p>
          <a:p>
            <a:pPr marL="171450" indent="-171450" algn="l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Alerts for care managers</a:t>
            </a:r>
          </a:p>
          <a:p>
            <a:pPr algn="l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C62C5-CC4B-7A49-AB63-7F9F08C810C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993299" y="990600"/>
            <a:ext cx="3389809" cy="1250301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2. Trackers and Feedback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Symptom assistance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Treatment reminders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Physical activity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/>
              </a:rPr>
              <a:t>Viral load, weight, BP, +</a:t>
            </a:r>
            <a:endParaRPr lang="en-US" sz="3600" dirty="0">
              <a:solidFill>
                <a:schemeClr val="accent2"/>
              </a:solidFill>
              <a:latin typeface="Bebas Neue" charset="0"/>
              <a:ea typeface="Bebas Neue" charset="0"/>
              <a:cs typeface="Bebas Neue" charset="0"/>
            </a:endParaRPr>
          </a:p>
          <a:p>
            <a:pPr algn="l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DB7277-D915-554B-A5CD-6C07FCF8BBAC}"/>
              </a:ext>
            </a:extLst>
          </p:cNvPr>
          <p:cNvGrpSpPr/>
          <p:nvPr/>
        </p:nvGrpSpPr>
        <p:grpSpPr>
          <a:xfrm>
            <a:off x="4627016" y="3962400"/>
            <a:ext cx="2926080" cy="2227616"/>
            <a:chOff x="4145280" y="3887849"/>
            <a:chExt cx="3901440" cy="2970154"/>
          </a:xfrm>
        </p:grpSpPr>
        <p:sp>
          <p:nvSpPr>
            <p:cNvPr id="8" name="Flowchart: Decision 11">
              <a:extLst>
                <a:ext uri="{FF2B5EF4-FFF2-40B4-BE49-F238E27FC236}">
                  <a16:creationId xmlns:a16="http://schemas.microsoft.com/office/drawing/2014/main" id="{35EA8957-44A9-2F4A-90E3-803B7D60FF94}"/>
                </a:ext>
              </a:extLst>
            </p:cNvPr>
            <p:cNvSpPr/>
            <p:nvPr/>
          </p:nvSpPr>
          <p:spPr>
            <a:xfrm>
              <a:off x="4145280" y="4647457"/>
              <a:ext cx="3901440" cy="2210546"/>
            </a:xfrm>
            <a:prstGeom prst="flowChartDecision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E4B64B6-9868-1540-A0E8-11916574999C}"/>
                </a:ext>
              </a:extLst>
            </p:cNvPr>
            <p:cNvSpPr/>
            <p:nvPr/>
          </p:nvSpPr>
          <p:spPr>
            <a:xfrm>
              <a:off x="4953000" y="3887849"/>
              <a:ext cx="2286000" cy="2286000"/>
            </a:xfrm>
            <a:prstGeom prst="roundRect">
              <a:avLst>
                <a:gd name="adj" fmla="val 6831"/>
              </a:avLst>
            </a:prstGeom>
            <a:solidFill>
              <a:schemeClr val="accent4"/>
            </a:solidFill>
            <a:ln>
              <a:noFill/>
            </a:ln>
            <a:scene3d>
              <a:camera prst="isometricTopUp"/>
              <a:lightRig rig="threePt" dir="t"/>
            </a:scene3d>
            <a:sp3d extrusionH="127000" prstMaterial="matte">
              <a:extrusionClr>
                <a:schemeClr val="accent4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4500" b="1" dirty="0">
                  <a:latin typeface="Bebas Neue" charset="0"/>
                  <a:ea typeface="Bebas Neue" charset="0"/>
                  <a:cs typeface="Bebas Neue" charset="0"/>
                </a:rPr>
                <a:t>04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54BE4B-833A-8C4F-B078-7612B1AC542C}"/>
              </a:ext>
            </a:extLst>
          </p:cNvPr>
          <p:cNvGrpSpPr/>
          <p:nvPr/>
        </p:nvGrpSpPr>
        <p:grpSpPr>
          <a:xfrm>
            <a:off x="5134508" y="2971800"/>
            <a:ext cx="1911096" cy="1833674"/>
            <a:chOff x="4821936" y="3061841"/>
            <a:chExt cx="2548128" cy="2444899"/>
          </a:xfrm>
        </p:grpSpPr>
        <p:sp>
          <p:nvSpPr>
            <p:cNvPr id="11" name="Flowchart: Decision 10">
              <a:extLst>
                <a:ext uri="{FF2B5EF4-FFF2-40B4-BE49-F238E27FC236}">
                  <a16:creationId xmlns:a16="http://schemas.microsoft.com/office/drawing/2014/main" id="{1B4C3FA3-B53F-AA42-BEAA-94882514A984}"/>
                </a:ext>
              </a:extLst>
            </p:cNvPr>
            <p:cNvSpPr/>
            <p:nvPr/>
          </p:nvSpPr>
          <p:spPr>
            <a:xfrm>
              <a:off x="4821936" y="4062978"/>
              <a:ext cx="2548128" cy="1443762"/>
            </a:xfrm>
            <a:prstGeom prst="flowChartDecision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5596D3E-D55C-DA49-B306-5D79DA786D70}"/>
                </a:ext>
              </a:extLst>
            </p:cNvPr>
            <p:cNvSpPr/>
            <p:nvPr/>
          </p:nvSpPr>
          <p:spPr>
            <a:xfrm>
              <a:off x="4953000" y="3061841"/>
              <a:ext cx="2286000" cy="2286000"/>
            </a:xfrm>
            <a:prstGeom prst="roundRect">
              <a:avLst>
                <a:gd name="adj" fmla="val 6831"/>
              </a:avLst>
            </a:prstGeom>
            <a:solidFill>
              <a:schemeClr val="accent3"/>
            </a:solidFill>
            <a:ln>
              <a:noFill/>
            </a:ln>
            <a:scene3d>
              <a:camera prst="isometricTopUp"/>
              <a:lightRig rig="threePt" dir="t"/>
            </a:scene3d>
            <a:sp3d extrusionH="127000" prstMaterial="matte">
              <a:extrusionClr>
                <a:schemeClr val="accent3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4500" b="1" dirty="0">
                  <a:latin typeface="Bebas Neue" charset="0"/>
                  <a:ea typeface="Bebas Neue" charset="0"/>
                  <a:cs typeface="Bebas Neue" charset="0"/>
                </a:rPr>
                <a:t>03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69E307-3BEF-FA4D-9FBB-7838A87DAA73}"/>
              </a:ext>
            </a:extLst>
          </p:cNvPr>
          <p:cNvGrpSpPr/>
          <p:nvPr/>
        </p:nvGrpSpPr>
        <p:grpSpPr>
          <a:xfrm>
            <a:off x="5119268" y="1981200"/>
            <a:ext cx="1911096" cy="1839904"/>
            <a:chOff x="4821936" y="2235833"/>
            <a:chExt cx="2548128" cy="2453205"/>
          </a:xfrm>
        </p:grpSpPr>
        <p:sp>
          <p:nvSpPr>
            <p:cNvPr id="14" name="Flowchart: Decision 9">
              <a:extLst>
                <a:ext uri="{FF2B5EF4-FFF2-40B4-BE49-F238E27FC236}">
                  <a16:creationId xmlns:a16="http://schemas.microsoft.com/office/drawing/2014/main" id="{1A844052-B91B-8C45-8AD4-0C82AA1179EC}"/>
                </a:ext>
              </a:extLst>
            </p:cNvPr>
            <p:cNvSpPr/>
            <p:nvPr/>
          </p:nvSpPr>
          <p:spPr>
            <a:xfrm>
              <a:off x="4821936" y="3245276"/>
              <a:ext cx="2548128" cy="1443762"/>
            </a:xfrm>
            <a:prstGeom prst="flowChartDecision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2C44CBD-5D4C-A148-8AFC-628FD3496B59}"/>
                </a:ext>
              </a:extLst>
            </p:cNvPr>
            <p:cNvSpPr/>
            <p:nvPr/>
          </p:nvSpPr>
          <p:spPr>
            <a:xfrm>
              <a:off x="4953000" y="2235833"/>
              <a:ext cx="2286000" cy="2286000"/>
            </a:xfrm>
            <a:prstGeom prst="roundRect">
              <a:avLst>
                <a:gd name="adj" fmla="val 6831"/>
              </a:avLst>
            </a:prstGeom>
            <a:solidFill>
              <a:schemeClr val="accent2"/>
            </a:solidFill>
            <a:ln>
              <a:noFill/>
            </a:ln>
            <a:scene3d>
              <a:camera prst="isometricTopUp"/>
              <a:lightRig rig="threePt" dir="t"/>
            </a:scene3d>
            <a:sp3d extrusionH="127000" prstMaterial="matte">
              <a:extrusionClr>
                <a:schemeClr val="accent2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4500" b="1" dirty="0">
                  <a:latin typeface="Bebas Neue" charset="0"/>
                  <a:ea typeface="Bebas Neue" charset="0"/>
                  <a:cs typeface="Bebas Neue" charset="0"/>
                </a:rPr>
                <a:t>02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304B21-B523-5C49-9B72-6B37EDA6C5DC}"/>
              </a:ext>
            </a:extLst>
          </p:cNvPr>
          <p:cNvGrpSpPr/>
          <p:nvPr/>
        </p:nvGrpSpPr>
        <p:grpSpPr>
          <a:xfrm>
            <a:off x="5134508" y="1035043"/>
            <a:ext cx="1911096" cy="1860557"/>
            <a:chOff x="4821936" y="560877"/>
            <a:chExt cx="2548128" cy="2480742"/>
          </a:xfrm>
        </p:grpSpPr>
        <p:sp>
          <p:nvSpPr>
            <p:cNvPr id="17" name="Flowchart: Decision 4">
              <a:extLst>
                <a:ext uri="{FF2B5EF4-FFF2-40B4-BE49-F238E27FC236}">
                  <a16:creationId xmlns:a16="http://schemas.microsoft.com/office/drawing/2014/main" id="{C9B070FA-F32C-5B46-B99E-5E3406351BB4}"/>
                </a:ext>
              </a:extLst>
            </p:cNvPr>
            <p:cNvSpPr/>
            <p:nvPr/>
          </p:nvSpPr>
          <p:spPr>
            <a:xfrm>
              <a:off x="4821936" y="1597858"/>
              <a:ext cx="2548128" cy="1443761"/>
            </a:xfrm>
            <a:prstGeom prst="flowChartDecision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b="1" dirty="0"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4138A17-023D-D447-BD0D-963D9E36C3A1}"/>
                </a:ext>
              </a:extLst>
            </p:cNvPr>
            <p:cNvSpPr/>
            <p:nvPr/>
          </p:nvSpPr>
          <p:spPr>
            <a:xfrm>
              <a:off x="4953000" y="560877"/>
              <a:ext cx="2286000" cy="2286000"/>
            </a:xfrm>
            <a:prstGeom prst="roundRect">
              <a:avLst>
                <a:gd name="adj" fmla="val 6831"/>
              </a:avLst>
            </a:prstGeom>
            <a:ln>
              <a:noFill/>
            </a:ln>
            <a:scene3d>
              <a:camera prst="isometricTopUp"/>
              <a:lightRig rig="threePt" dir="t"/>
            </a:scene3d>
            <a:sp3d extrusionH="127000" contourW="12700" prstMaterial="matte">
              <a:extrusionClr>
                <a:schemeClr val="accent1"/>
              </a:extrusionClr>
              <a:contourClr>
                <a:schemeClr val="accent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4500" b="1" dirty="0">
                  <a:latin typeface="Bebas Neue" charset="0"/>
                  <a:ea typeface="Bebas Neue" charset="0"/>
                  <a:cs typeface="Bebas Neue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60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17AAC5-88AB-1D4F-9F6C-87EC470F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TAVIE RED: A Client Companion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779C0D-8ABB-C746-A17A-3038B3474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4191000"/>
            <a:ext cx="3200399" cy="125030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Engage</a:t>
            </a:r>
          </a:p>
          <a:p>
            <a:r>
              <a:rPr lang="en-US" sz="1800" dirty="0">
                <a:latin typeface="Source Sans Pro"/>
              </a:rPr>
              <a:t>A “feed” page shows interactive content and announcements from case managers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70C6D5-9627-CC49-89BB-08F9F4EEDD1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91000" y="4218046"/>
            <a:ext cx="3831771" cy="1250301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Assist</a:t>
            </a:r>
          </a:p>
          <a:p>
            <a:r>
              <a:rPr lang="en-US" sz="1800" dirty="0">
                <a:latin typeface="Source Sans Pro"/>
              </a:rPr>
              <a:t>Virtual nurse coach, a resource map, announcements, and calendar with reminders help users manage care day-to-day</a:t>
            </a:r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F5B863-2DDD-EB46-A03C-CDEC118D396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63991" y="4326903"/>
            <a:ext cx="3389809" cy="125030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Delight</a:t>
            </a:r>
          </a:p>
          <a:p>
            <a:pPr algn="ctr"/>
            <a:r>
              <a:rPr lang="en-US" dirty="0">
                <a:latin typeface="Source Sans Pro"/>
              </a:rPr>
              <a:t>Users practice and solidify skills through health-related “quests” and gain rewards as they progress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67F646-E893-DC49-8CD8-45A9E5E0EAF9}"/>
              </a:ext>
            </a:extLst>
          </p:cNvPr>
          <p:cNvGrpSpPr/>
          <p:nvPr/>
        </p:nvGrpSpPr>
        <p:grpSpPr>
          <a:xfrm>
            <a:off x="1883791" y="1322744"/>
            <a:ext cx="1392809" cy="2701799"/>
            <a:chOff x="810974" y="1255745"/>
            <a:chExt cx="1151082" cy="2232891"/>
          </a:xfrm>
        </p:grpSpPr>
        <p:pic>
          <p:nvPicPr>
            <p:cNvPr id="12" name="Picture 11" descr="295155569.png">
              <a:extLst>
                <a:ext uri="{FF2B5EF4-FFF2-40B4-BE49-F238E27FC236}">
                  <a16:creationId xmlns:a16="http://schemas.microsoft.com/office/drawing/2014/main" id="{493E58F8-943C-6B4A-919D-B336E6F9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172" y="1484227"/>
              <a:ext cx="982704" cy="1747901"/>
            </a:xfrm>
            <a:prstGeom prst="rect">
              <a:avLst/>
            </a:prstGeom>
          </p:spPr>
        </p:pic>
        <p:pic>
          <p:nvPicPr>
            <p:cNvPr id="13" name="Picture 12" descr="Capture d’écran 2017-08-23 à 12.02.30.png">
              <a:extLst>
                <a:ext uri="{FF2B5EF4-FFF2-40B4-BE49-F238E27FC236}">
                  <a16:creationId xmlns:a16="http://schemas.microsoft.com/office/drawing/2014/main" id="{9FC30A18-FD37-E54E-8F5E-D33F2F7D4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681" l="9756" r="99593">
                          <a14:foregroundMark x1="91463" y1="86947" x2="15650" y2="86947"/>
                          <a14:backgroundMark x1="17480" y1="10951" x2="91260" y2="83518"/>
                          <a14:backgroundMark x1="18089" y1="36615" x2="74797" y2="82301"/>
                          <a14:backgroundMark x1="17683" y1="19801" x2="17683" y2="19801"/>
                          <a14:backgroundMark x1="16463" y1="18252" x2="16667" y2="73230"/>
                          <a14:backgroundMark x1="16667" y1="74004" x2="16870" y2="84624"/>
                          <a14:backgroundMark x1="18089" y1="85066" x2="93293" y2="847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8" b="3406"/>
            <a:stretch/>
          </p:blipFill>
          <p:spPr>
            <a:xfrm>
              <a:off x="810974" y="1255745"/>
              <a:ext cx="1151082" cy="223289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0CD92C-D145-5A40-801C-FEBBDA2B3AB3}"/>
              </a:ext>
            </a:extLst>
          </p:cNvPr>
          <p:cNvGrpSpPr/>
          <p:nvPr/>
        </p:nvGrpSpPr>
        <p:grpSpPr>
          <a:xfrm>
            <a:off x="8367523" y="1322744"/>
            <a:ext cx="2393882" cy="2701799"/>
            <a:chOff x="6524190" y="1028710"/>
            <a:chExt cx="2393882" cy="27017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60DDF7-C4E8-C44A-AB95-42EAF0626776}"/>
                </a:ext>
              </a:extLst>
            </p:cNvPr>
            <p:cNvGrpSpPr/>
            <p:nvPr/>
          </p:nvGrpSpPr>
          <p:grpSpPr>
            <a:xfrm>
              <a:off x="7651882" y="1151519"/>
              <a:ext cx="1266190" cy="2456181"/>
              <a:chOff x="7621823" y="1363954"/>
              <a:chExt cx="1046438" cy="2029901"/>
            </a:xfrm>
          </p:grpSpPr>
          <p:pic>
            <p:nvPicPr>
              <p:cNvPr id="19" name="Picture 18" descr="295159080.png">
                <a:extLst>
                  <a:ext uri="{FF2B5EF4-FFF2-40B4-BE49-F238E27FC236}">
                    <a16:creationId xmlns:a16="http://schemas.microsoft.com/office/drawing/2014/main" id="{3698A22A-9B57-7146-ACC4-9F0221ED6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1350" y="1578582"/>
                <a:ext cx="879884" cy="1565021"/>
              </a:xfrm>
              <a:prstGeom prst="rect">
                <a:avLst/>
              </a:prstGeom>
            </p:spPr>
          </p:pic>
          <p:pic>
            <p:nvPicPr>
              <p:cNvPr id="20" name="Picture 19" descr="Capture d’écran 2017-08-23 à 12.02.30.png">
                <a:extLst>
                  <a:ext uri="{FF2B5EF4-FFF2-40B4-BE49-F238E27FC236}">
                    <a16:creationId xmlns:a16="http://schemas.microsoft.com/office/drawing/2014/main" id="{D4320D9C-16F5-C94A-860B-306B5A3F7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6681" l="9756" r="99593">
                            <a14:foregroundMark x1="91463" y1="86947" x2="15650" y2="86947"/>
                            <a14:backgroundMark x1="17480" y1="10951" x2="91260" y2="83518"/>
                            <a14:backgroundMark x1="18089" y1="36615" x2="74797" y2="82301"/>
                            <a14:backgroundMark x1="17683" y1="19801" x2="17683" y2="19801"/>
                            <a14:backgroundMark x1="16463" y1="18252" x2="16667" y2="73230"/>
                            <a14:backgroundMark x1="16667" y1="74004" x2="16870" y2="84624"/>
                            <a14:backgroundMark x1="18089" y1="85066" x2="93293" y2="847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8" b="3406"/>
              <a:stretch/>
            </p:blipFill>
            <p:spPr>
              <a:xfrm>
                <a:off x="7621823" y="1363954"/>
                <a:ext cx="1046438" cy="2029901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278DEB0-B07F-8A46-B0E0-78E8519483D9}"/>
                </a:ext>
              </a:extLst>
            </p:cNvPr>
            <p:cNvGrpSpPr/>
            <p:nvPr/>
          </p:nvGrpSpPr>
          <p:grpSpPr>
            <a:xfrm>
              <a:off x="6524190" y="1028710"/>
              <a:ext cx="1392809" cy="2701799"/>
              <a:chOff x="6689846" y="1262459"/>
              <a:chExt cx="1151082" cy="2232891"/>
            </a:xfrm>
          </p:grpSpPr>
          <p:pic>
            <p:nvPicPr>
              <p:cNvPr id="17" name="Picture 16" descr="294801975.png">
                <a:extLst>
                  <a:ext uri="{FF2B5EF4-FFF2-40B4-BE49-F238E27FC236}">
                    <a16:creationId xmlns:a16="http://schemas.microsoft.com/office/drawing/2014/main" id="{C22890B3-C96E-F54F-B3BE-EBB2B0B54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0435" y="1484227"/>
                <a:ext cx="977563" cy="1738757"/>
              </a:xfrm>
              <a:prstGeom prst="rect">
                <a:avLst/>
              </a:prstGeom>
            </p:spPr>
          </p:pic>
          <p:pic>
            <p:nvPicPr>
              <p:cNvPr id="18" name="Picture 17" descr="Capture d’écran 2017-08-23 à 12.02.30.png">
                <a:extLst>
                  <a:ext uri="{FF2B5EF4-FFF2-40B4-BE49-F238E27FC236}">
                    <a16:creationId xmlns:a16="http://schemas.microsoft.com/office/drawing/2014/main" id="{B3508CAD-DA47-3A45-A479-D60BB47138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6681" l="9756" r="99593">
                            <a14:foregroundMark x1="91463" y1="86947" x2="15650" y2="86947"/>
                            <a14:backgroundMark x1="17480" y1="10951" x2="91260" y2="83518"/>
                            <a14:backgroundMark x1="18089" y1="36615" x2="74797" y2="82301"/>
                            <a14:backgroundMark x1="17683" y1="19801" x2="17683" y2="19801"/>
                            <a14:backgroundMark x1="16463" y1="18252" x2="16667" y2="73230"/>
                            <a14:backgroundMark x1="16667" y1="74004" x2="16870" y2="84624"/>
                            <a14:backgroundMark x1="18089" y1="85066" x2="93293" y2="847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8" b="3406"/>
              <a:stretch/>
            </p:blipFill>
            <p:spPr>
              <a:xfrm>
                <a:off x="6689846" y="1262459"/>
                <a:ext cx="1151082" cy="2232891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F569E6-94E4-3846-A031-3FBEE901E4E7}"/>
              </a:ext>
            </a:extLst>
          </p:cNvPr>
          <p:cNvGrpSpPr/>
          <p:nvPr/>
        </p:nvGrpSpPr>
        <p:grpSpPr>
          <a:xfrm>
            <a:off x="4371682" y="1437429"/>
            <a:ext cx="1266190" cy="2456181"/>
            <a:chOff x="4524513" y="1357240"/>
            <a:chExt cx="1046438" cy="2029901"/>
          </a:xfrm>
        </p:grpSpPr>
        <p:pic>
          <p:nvPicPr>
            <p:cNvPr id="31" name="Picture 30" descr="288787588.png">
              <a:extLst>
                <a:ext uri="{FF2B5EF4-FFF2-40B4-BE49-F238E27FC236}">
                  <a16:creationId xmlns:a16="http://schemas.microsoft.com/office/drawing/2014/main" id="{EF7A4084-DA75-784B-9B9B-870CAA379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86" y="1571500"/>
              <a:ext cx="830335" cy="1572103"/>
            </a:xfrm>
            <a:prstGeom prst="rect">
              <a:avLst/>
            </a:prstGeom>
          </p:spPr>
        </p:pic>
        <p:pic>
          <p:nvPicPr>
            <p:cNvPr id="32" name="Picture 31" descr="Capture d’écran 2017-08-23 à 12.02.30.png">
              <a:extLst>
                <a:ext uri="{FF2B5EF4-FFF2-40B4-BE49-F238E27FC236}">
                  <a16:creationId xmlns:a16="http://schemas.microsoft.com/office/drawing/2014/main" id="{21FBFD6F-6575-1F45-9343-752A696B0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681" l="9756" r="99593">
                          <a14:foregroundMark x1="91463" y1="86947" x2="15650" y2="86947"/>
                          <a14:backgroundMark x1="17480" y1="10951" x2="91260" y2="83518"/>
                          <a14:backgroundMark x1="18089" y1="36615" x2="74797" y2="82301"/>
                          <a14:backgroundMark x1="17683" y1="19801" x2="17683" y2="19801"/>
                          <a14:backgroundMark x1="16463" y1="18252" x2="16667" y2="73230"/>
                          <a14:backgroundMark x1="16667" y1="74004" x2="16870" y2="84624"/>
                          <a14:backgroundMark x1="18089" y1="85066" x2="93293" y2="847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8" b="3406"/>
            <a:stretch/>
          </p:blipFill>
          <p:spPr>
            <a:xfrm>
              <a:off x="4524513" y="1357240"/>
              <a:ext cx="1046438" cy="202990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3F3770-85DD-5D40-932F-BD442EED515D}"/>
              </a:ext>
            </a:extLst>
          </p:cNvPr>
          <p:cNvGrpSpPr/>
          <p:nvPr/>
        </p:nvGrpSpPr>
        <p:grpSpPr>
          <a:xfrm>
            <a:off x="6322293" y="1461812"/>
            <a:ext cx="1266190" cy="2456181"/>
            <a:chOff x="2872305" y="1357240"/>
            <a:chExt cx="1046438" cy="2029901"/>
          </a:xfrm>
        </p:grpSpPr>
        <p:pic>
          <p:nvPicPr>
            <p:cNvPr id="29" name="Picture 28" descr="290899199.png">
              <a:extLst>
                <a:ext uri="{FF2B5EF4-FFF2-40B4-BE49-F238E27FC236}">
                  <a16:creationId xmlns:a16="http://schemas.microsoft.com/office/drawing/2014/main" id="{1FC70E72-F0A5-EE48-81C0-858AB0F88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552" y="1571500"/>
              <a:ext cx="883868" cy="1572103"/>
            </a:xfrm>
            <a:prstGeom prst="rect">
              <a:avLst/>
            </a:prstGeom>
          </p:spPr>
        </p:pic>
        <p:pic>
          <p:nvPicPr>
            <p:cNvPr id="30" name="Picture 29" descr="Capture d’écran 2017-08-23 à 12.02.30.png">
              <a:extLst>
                <a:ext uri="{FF2B5EF4-FFF2-40B4-BE49-F238E27FC236}">
                  <a16:creationId xmlns:a16="http://schemas.microsoft.com/office/drawing/2014/main" id="{01BD4F85-5E2B-5B40-BBE7-293771500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681" l="9756" r="99593">
                          <a14:foregroundMark x1="91463" y1="86947" x2="15650" y2="86947"/>
                          <a14:backgroundMark x1="17480" y1="10951" x2="91260" y2="83518"/>
                          <a14:backgroundMark x1="18089" y1="36615" x2="74797" y2="82301"/>
                          <a14:backgroundMark x1="17683" y1="19801" x2="17683" y2="19801"/>
                          <a14:backgroundMark x1="16463" y1="18252" x2="16667" y2="73230"/>
                          <a14:backgroundMark x1="16667" y1="74004" x2="16870" y2="84624"/>
                          <a14:backgroundMark x1="18089" y1="85066" x2="93293" y2="847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8" b="3406"/>
            <a:stretch/>
          </p:blipFill>
          <p:spPr>
            <a:xfrm>
              <a:off x="2872305" y="1357240"/>
              <a:ext cx="1046438" cy="2029901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E9594F0-9408-A148-9D5E-2C02E7B64F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376" y="1705684"/>
            <a:ext cx="1072624" cy="1907999"/>
          </a:xfrm>
          <a:prstGeom prst="rect">
            <a:avLst/>
          </a:prstGeom>
        </p:spPr>
      </p:pic>
      <p:pic>
        <p:nvPicPr>
          <p:cNvPr id="24" name="Picture 23" descr="284529655.png">
            <a:extLst>
              <a:ext uri="{FF2B5EF4-FFF2-40B4-BE49-F238E27FC236}">
                <a16:creationId xmlns:a16="http://schemas.microsoft.com/office/drawing/2014/main" id="{AC538067-75F9-B649-A541-29AD5B6AC3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86" y="1591083"/>
            <a:ext cx="1195292" cy="2126025"/>
          </a:xfrm>
          <a:prstGeom prst="rect">
            <a:avLst/>
          </a:prstGeom>
        </p:spPr>
      </p:pic>
      <p:pic>
        <p:nvPicPr>
          <p:cNvPr id="25" name="Picture 24" descr="Capture d’écran 2017-08-23 à 12.02.30.png">
            <a:extLst>
              <a:ext uri="{FF2B5EF4-FFF2-40B4-BE49-F238E27FC236}">
                <a16:creationId xmlns:a16="http://schemas.microsoft.com/office/drawing/2014/main" id="{3CCB6B66-8218-BB43-B7DA-87FCF2328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81" l="9756" r="99593">
                        <a14:foregroundMark x1="91463" y1="86947" x2="15650" y2="86947"/>
                        <a14:backgroundMark x1="17480" y1="10951" x2="91260" y2="83518"/>
                        <a14:backgroundMark x1="18089" y1="36615" x2="74797" y2="82301"/>
                        <a14:backgroundMark x1="17683" y1="19801" x2="17683" y2="19801"/>
                        <a14:backgroundMark x1="16463" y1="18252" x2="16667" y2="73230"/>
                        <a14:backgroundMark x1="16667" y1="74004" x2="16870" y2="84624"/>
                        <a14:backgroundMark x1="18089" y1="85066" x2="93293" y2="84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88" b="3406"/>
          <a:stretch/>
        </p:blipFill>
        <p:spPr>
          <a:xfrm>
            <a:off x="5255669" y="1314620"/>
            <a:ext cx="1392809" cy="27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8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1547-05E7-C24F-B29D-AD484FFE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1. </a:t>
            </a:r>
            <a:r>
              <a:rPr lang="en-US" sz="4400" dirty="0" smtClean="0"/>
              <a:t>Engage: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Feed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5FCA4-39D7-8B42-9F6B-A820A743D3A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6ADB9-7643-184D-818F-13CC642E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Dynamic view </a:t>
            </a:r>
            <a:r>
              <a:rPr lang="en-US" dirty="0" smtClean="0"/>
              <a:t>of </a:t>
            </a:r>
            <a:r>
              <a:rPr lang="en-US" dirty="0"/>
              <a:t>app </a:t>
            </a:r>
            <a:r>
              <a:rPr lang="en-US" dirty="0" smtClean="0"/>
              <a:t>content with next steps for the client.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9C1B0-2ECD-D74B-8305-C9D335F6F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51" y="177966"/>
            <a:ext cx="5749849" cy="87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780EB-8A46-409C-B98D-FBF78B9A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86" y="2066407"/>
            <a:ext cx="9285514" cy="829193"/>
          </a:xfrm>
        </p:spPr>
        <p:txBody>
          <a:bodyPr/>
          <a:lstStyle/>
          <a:p>
            <a:r>
              <a:rPr lang="en-US" sz="4000" dirty="0"/>
              <a:t>TAVIE RED: Virtual Coaching Application for Smart Phones for Rhode Island Ryan White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B66EF-4F67-43EA-8E6A-A8DFE80A9E5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77886" y="3329444"/>
            <a:ext cx="9060024" cy="2110244"/>
          </a:xfrm>
        </p:spPr>
        <p:txBody>
          <a:bodyPr>
            <a:normAutofit/>
          </a:bodyPr>
          <a:lstStyle/>
          <a:p>
            <a:r>
              <a:rPr lang="en-US" dirty="0"/>
              <a:t>Paul </a:t>
            </a:r>
            <a:r>
              <a:rPr lang="en-US" dirty="0" err="1"/>
              <a:t>Loberti</a:t>
            </a:r>
            <a:r>
              <a:rPr lang="en-US" dirty="0"/>
              <a:t>, </a:t>
            </a:r>
            <a:r>
              <a:rPr lang="en-CA" i="0" dirty="0"/>
              <a:t>Chief Administrator Office of HIV/AIDS &amp; Viral Hepatitis State of RI</a:t>
            </a:r>
          </a:p>
          <a:p>
            <a:r>
              <a:rPr lang="en-US" dirty="0"/>
              <a:t>Jeana Frost, Director of Research, 360Medlink</a:t>
            </a:r>
          </a:p>
          <a:p>
            <a:r>
              <a:rPr lang="en-US" dirty="0"/>
              <a:t>Ezzat Saad, Chief Medical Officer, 360Medlink</a:t>
            </a:r>
          </a:p>
          <a:p>
            <a:r>
              <a:rPr lang="en-US" dirty="0"/>
              <a:t>Andre Parker, Program Manager, OHHS RI</a:t>
            </a:r>
          </a:p>
          <a:p>
            <a:r>
              <a:rPr lang="en-US" dirty="0"/>
              <a:t>Panel </a:t>
            </a:r>
          </a:p>
        </p:txBody>
      </p:sp>
    </p:spTree>
    <p:extLst>
      <p:ext uri="{BB962C8B-B14F-4D97-AF65-F5344CB8AC3E}">
        <p14:creationId xmlns:p14="http://schemas.microsoft.com/office/powerpoint/2010/main" val="13468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AB7023-7622-2C40-B9CB-D1E1094FB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439400" cy="5872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B94AA-FF24-ED44-BD7E-6CF6062E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8" y="987424"/>
            <a:ext cx="5245872" cy="1069975"/>
          </a:xfrm>
        </p:spPr>
        <p:txBody>
          <a:bodyPr/>
          <a:lstStyle/>
          <a:p>
            <a:r>
              <a:rPr lang="en-US" sz="4800" dirty="0" smtClean="0"/>
              <a:t>1. Engage: </a:t>
            </a:r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0C7B8-DFB1-4045-97A9-FEC6C3447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Case managers can send clients announcements, short messages with yes or no responses.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8D0280-7F35-874F-B990-B0EE580A6356}"/>
              </a:ext>
            </a:extLst>
          </p:cNvPr>
          <p:cNvSpPr/>
          <p:nvPr/>
        </p:nvSpPr>
        <p:spPr>
          <a:xfrm rot="16200000">
            <a:off x="4288301" y="2904979"/>
            <a:ext cx="5855677" cy="45719"/>
          </a:xfrm>
          <a:prstGeom prst="rect">
            <a:avLst/>
          </a:prstGeom>
          <a:solidFill>
            <a:srgbClr val="E224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24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94AA-FF24-ED44-BD7E-6CF6062E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8" y="1368424"/>
            <a:ext cx="4302898" cy="1069975"/>
          </a:xfrm>
        </p:spPr>
        <p:txBody>
          <a:bodyPr/>
          <a:lstStyle/>
          <a:p>
            <a:r>
              <a:rPr lang="en-US" sz="4000" dirty="0"/>
              <a:t>2. Assist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Coaching and Tracking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0C7B8-DFB1-4045-97A9-FEC6C3447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28" y="2679769"/>
            <a:ext cx="4302898" cy="35686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Virtual coach delivers educational content and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Symptom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Medication tracker and reminders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CD4 and Viral load charting tool</a:t>
            </a:r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6A3C342-7513-1349-8AAC-C4999B14C8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t="10494" r="44416" b="18243"/>
          <a:stretch/>
        </p:blipFill>
        <p:spPr>
          <a:xfrm>
            <a:off x="4772026" y="1219200"/>
            <a:ext cx="1714764" cy="3432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C5754-5DDF-4B4B-ABF9-4FFF986C4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90318"/>
            <a:ext cx="1392434" cy="2476882"/>
          </a:xfrm>
          <a:prstGeom prst="rect">
            <a:avLst/>
          </a:prstGeom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3B5469C9-DE60-BC4A-B37C-679AD4A73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0423"/>
          <a:stretch>
            <a:fillRect/>
          </a:stretch>
        </p:blipFill>
        <p:spPr>
          <a:xfrm>
            <a:off x="6592350" y="838200"/>
            <a:ext cx="6555026" cy="46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1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94AA-FF24-ED44-BD7E-6CF6062E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2. Assist: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Resource Map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0C7B8-DFB1-4045-97A9-FEC6C3447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Clients can locate services recommended by case managers. </a:t>
            </a:r>
          </a:p>
        </p:txBody>
      </p:sp>
      <p:pic>
        <p:nvPicPr>
          <p:cNvPr id="5" name="Picture 4" descr="map_devices.png">
            <a:extLst>
              <a:ext uri="{FF2B5EF4-FFF2-40B4-BE49-F238E27FC236}">
                <a16:creationId xmlns:a16="http://schemas.microsoft.com/office/drawing/2014/main" id="{5F0C79C0-CDA6-0F4C-8CF1-E49D1E59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78374"/>
            <a:ext cx="4544349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2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94AA-FF24-ED44-BD7E-6CF6062E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2. Assist:</a:t>
            </a:r>
            <a:br>
              <a:rPr lang="en-US" sz="4000" dirty="0"/>
            </a:br>
            <a:r>
              <a:rPr lang="en-US" sz="4400" dirty="0"/>
              <a:t>Calendar and Appointments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0C7B8-DFB1-4045-97A9-FEC6C3447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Clients and case managers can add appointments to the calendar.</a:t>
            </a:r>
          </a:p>
          <a:p>
            <a:r>
              <a:rPr lang="en-US" dirty="0"/>
              <a:t>Clients can receive reminders before the appointment begins.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C3918-0925-7947-ACA2-BABF58873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5"/>
          <a:stretch/>
        </p:blipFill>
        <p:spPr>
          <a:xfrm>
            <a:off x="5255692" y="-36600"/>
            <a:ext cx="6936308" cy="590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8D0280-7F35-874F-B990-B0EE580A6356}"/>
              </a:ext>
            </a:extLst>
          </p:cNvPr>
          <p:cNvSpPr/>
          <p:nvPr/>
        </p:nvSpPr>
        <p:spPr>
          <a:xfrm rot="16200000">
            <a:off x="2304994" y="2904979"/>
            <a:ext cx="5855677" cy="45719"/>
          </a:xfrm>
          <a:prstGeom prst="rect">
            <a:avLst/>
          </a:prstGeom>
          <a:solidFill>
            <a:srgbClr val="E224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224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2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E880-BF44-8045-B3B7-79F9D7AE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8" y="1524000"/>
            <a:ext cx="5169672" cy="1069975"/>
          </a:xfrm>
        </p:spPr>
        <p:txBody>
          <a:bodyPr/>
          <a:lstStyle/>
          <a:p>
            <a:r>
              <a:rPr lang="en-US" sz="3600" dirty="0"/>
              <a:t>3. </a:t>
            </a:r>
            <a:r>
              <a:rPr lang="en-US" sz="3600" dirty="0" smtClean="0"/>
              <a:t>Building rituals: </a:t>
            </a:r>
            <a:br>
              <a:rPr lang="en-US" sz="3600" dirty="0" smtClean="0"/>
            </a:br>
            <a:r>
              <a:rPr lang="en-US" sz="3600" dirty="0" smtClean="0"/>
              <a:t>Playful </a:t>
            </a:r>
            <a:r>
              <a:rPr lang="en-US" sz="3600" dirty="0"/>
              <a:t>engagement and </a:t>
            </a:r>
            <a:r>
              <a:rPr lang="en-US" sz="3600" dirty="0" smtClean="0"/>
              <a:t>Gamification</a:t>
            </a:r>
            <a:endParaRPr lang="en-US" sz="36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455C2A-387E-DE49-B19B-69AF75F0F44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0F784-AFAC-9749-A980-E3B1245BC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28" y="2593976"/>
            <a:ext cx="4302898" cy="356863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User actions are incentivized through points and rewarded through raffles.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Users rehearse healthy behaviors as they complete quests.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C6B05-247C-AE4C-B609-CA487E59D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25"/>
          <a:stretch/>
        </p:blipFill>
        <p:spPr>
          <a:xfrm>
            <a:off x="5183188" y="140676"/>
            <a:ext cx="5547743" cy="57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1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2C48BF-D491-FB44-AFC2-899980E4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Delight: Serious Game Quest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996F45-60FF-7045-BA41-BDA33A860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4464699"/>
            <a:ext cx="1752600" cy="1250301"/>
          </a:xfrm>
        </p:spPr>
        <p:txBody>
          <a:bodyPr/>
          <a:lstStyle/>
          <a:p>
            <a:r>
              <a:rPr lang="en-US" dirty="0">
                <a:solidFill>
                  <a:srgbClr val="4A4C50"/>
                </a:solidFill>
                <a:cs typeface="Calibri"/>
                <a:sym typeface="Helvetica Light"/>
              </a:rPr>
              <a:t>Client chooses </a:t>
            </a:r>
            <a:r>
              <a:rPr lang="en-US" dirty="0">
                <a:solidFill>
                  <a:srgbClr val="4A4C50"/>
                </a:solidFill>
                <a:cs typeface="Calibri"/>
              </a:rPr>
              <a:t>the prepare for a doctor visit</a:t>
            </a:r>
            <a:r>
              <a:rPr lang="en-US" dirty="0">
                <a:solidFill>
                  <a:srgbClr val="4A4C50"/>
                </a:solidFill>
                <a:cs typeface="Calibri"/>
                <a:sym typeface="Helvetica Light"/>
              </a:rPr>
              <a:t> quest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E400B5-BC9F-BE46-B9B0-AF8332EC00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743201" y="4464699"/>
            <a:ext cx="2362198" cy="1250301"/>
          </a:xfrm>
        </p:spPr>
        <p:txBody>
          <a:bodyPr/>
          <a:lstStyle/>
          <a:p>
            <a:r>
              <a:rPr lang="en-US" dirty="0">
                <a:solidFill>
                  <a:srgbClr val="4A4C50"/>
                </a:solidFill>
                <a:cs typeface="Calibri"/>
              </a:rPr>
              <a:t>Quest is launched to help the client create and prepare for the appointment 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720918-19DD-9C45-A25E-ADD9C56CA33D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05399" y="4464699"/>
            <a:ext cx="1752601" cy="1250301"/>
          </a:xfrm>
        </p:spPr>
        <p:txBody>
          <a:bodyPr/>
          <a:lstStyle/>
          <a:p>
            <a:r>
              <a:rPr lang="en-US" dirty="0">
                <a:solidFill>
                  <a:srgbClr val="4A4C50"/>
                </a:solidFill>
                <a:cs typeface="Calibri"/>
              </a:rPr>
              <a:t>Appointment is saved in the in-app calendar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932E8A6-7606-D74E-965D-A9A6973330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58000" y="4464699"/>
            <a:ext cx="2209799" cy="1250301"/>
          </a:xfrm>
        </p:spPr>
        <p:txBody>
          <a:bodyPr/>
          <a:lstStyle/>
          <a:p>
            <a:r>
              <a:rPr lang="en-US" dirty="0">
                <a:solidFill>
                  <a:srgbClr val="4A4C50"/>
                </a:solidFill>
                <a:cs typeface="Calibri"/>
              </a:rPr>
              <a:t>Client receives reminders for the appointment in the feed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8DBBDD-67CE-BD4A-8FA3-6334DBD09D8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067799" y="4464698"/>
            <a:ext cx="1752601" cy="1250301"/>
          </a:xfrm>
        </p:spPr>
        <p:txBody>
          <a:bodyPr/>
          <a:lstStyle/>
          <a:p>
            <a:r>
              <a:rPr lang="en-US" dirty="0"/>
              <a:t>Quest Completed!</a:t>
            </a:r>
          </a:p>
        </p:txBody>
      </p:sp>
      <p:pic>
        <p:nvPicPr>
          <p:cNvPr id="12" name="Picture 11" descr="userflow_appointment.png">
            <a:extLst>
              <a:ext uri="{FF2B5EF4-FFF2-40B4-BE49-F238E27FC236}">
                <a16:creationId xmlns:a16="http://schemas.microsoft.com/office/drawing/2014/main" id="{35A712D1-08C0-6C4D-9ED4-CADB43628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5" b="21607"/>
          <a:stretch/>
        </p:blipFill>
        <p:spPr>
          <a:xfrm>
            <a:off x="838200" y="1219200"/>
            <a:ext cx="10287000" cy="32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0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vie_pro_mock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0665932-D809-5D4A-8D58-37ABE0DAB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5227" y="5908735"/>
            <a:ext cx="5161548" cy="849668"/>
          </a:xfrm>
        </p:spPr>
        <p:txBody>
          <a:bodyPr>
            <a:normAutofit/>
          </a:bodyPr>
          <a:lstStyle/>
          <a:p>
            <a:r>
              <a:rPr lang="en-US" sz="3200" spc="400" dirty="0">
                <a:solidFill>
                  <a:schemeClr val="bg1"/>
                </a:solidFill>
              </a:rPr>
              <a:t>Discussion</a:t>
            </a:r>
          </a:p>
        </p:txBody>
      </p:sp>
      <p:pic>
        <p:nvPicPr>
          <p:cNvPr id="9" name="Picture 8" descr="tavie_pr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28" y="4648091"/>
            <a:ext cx="4700544" cy="1322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-22019" y="6762046"/>
            <a:ext cx="12192017" cy="107244"/>
          </a:xfrm>
          <a:prstGeom prst="rect">
            <a:avLst/>
          </a:prstGeom>
          <a:solidFill>
            <a:srgbClr val="E224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224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8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5C67C2-A22C-B447-AC37-C2816CAEAC00}"/>
              </a:ext>
            </a:extLst>
          </p:cNvPr>
          <p:cNvSpPr/>
          <p:nvPr/>
        </p:nvSpPr>
        <p:spPr>
          <a:xfrm rot="16200000">
            <a:off x="5568461" y="679939"/>
            <a:ext cx="5855677" cy="4495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242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5A8E1C-C4A4-D741-AEA4-4C99611D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987424"/>
            <a:ext cx="4294947" cy="1069975"/>
          </a:xfrm>
        </p:spPr>
        <p:txBody>
          <a:bodyPr>
            <a:normAutofit/>
          </a:bodyPr>
          <a:lstStyle/>
          <a:p>
            <a:r>
              <a:rPr lang="en-US" dirty="0"/>
              <a:t>TAVIE Pro</a:t>
            </a:r>
          </a:p>
        </p:txBody>
      </p:sp>
      <p:pic>
        <p:nvPicPr>
          <p:cNvPr id="7" name="Content Placeholder 6" descr="tavie_pro_mockup.png">
            <a:extLst>
              <a:ext uri="{FF2B5EF4-FFF2-40B4-BE49-F238E27FC236}">
                <a16:creationId xmlns:a16="http://schemas.microsoft.com/office/drawing/2014/main" id="{2F41CF08-76FD-0541-BE2C-42C523E84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381001"/>
            <a:ext cx="3960000" cy="222749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5EADF9-724D-5145-99BF-EE115D054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Case managers: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progress and stay connected with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messages to keep clients informed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and review appointments with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4434BD-6AA3-4549-87BA-F0804C15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047997"/>
            <a:ext cx="3960000" cy="25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98BC74-1C03-1B46-90F4-91CA6924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Experiences to 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67F61-31AE-9440-BE0D-16DD6D57D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9105" y="2336402"/>
            <a:ext cx="4553495" cy="3122645"/>
          </a:xfrm>
        </p:spPr>
        <p:txBody>
          <a:bodyPr>
            <a:normAutofit/>
          </a:bodyPr>
          <a:lstStyle/>
          <a:p>
            <a:pPr marL="0" indent="0" defTabSz="1100639">
              <a:buNone/>
            </a:pPr>
            <a:r>
              <a:rPr lang="en-US" sz="1900" dirty="0">
                <a:solidFill>
                  <a:srgbClr val="C00000"/>
                </a:solidFill>
                <a:latin typeface="+mj-lt"/>
                <a:ea typeface="Source Sans Pro" panose="020B0503030403020204" pitchFamily="34" charset="0"/>
              </a:rPr>
              <a:t>Protocol:</a:t>
            </a:r>
          </a:p>
          <a:p>
            <a:pPr marL="228594" indent="-228594" defTabSz="1100639">
              <a:buFont typeface="Arial"/>
              <a:buChar char="•"/>
            </a:pPr>
            <a:r>
              <a:rPr lang="en-US" sz="1900" dirty="0">
                <a:latin typeface="+mj-lt"/>
                <a:ea typeface="Source Sans Pro" panose="020B0503030403020204" pitchFamily="34" charset="0"/>
              </a:rPr>
              <a:t>Targeting 600 clients using the platform</a:t>
            </a:r>
          </a:p>
          <a:p>
            <a:pPr marL="228594" indent="-228594" defTabSz="1100639">
              <a:buFont typeface="Arial"/>
              <a:buChar char="•"/>
            </a:pPr>
            <a:r>
              <a:rPr lang="en-US" sz="1900" dirty="0">
                <a:latin typeface="+mj-lt"/>
                <a:ea typeface="Source Sans Pro" panose="020B0503030403020204" pitchFamily="34" charset="0"/>
              </a:rPr>
              <a:t>Clients receive phones preloaded with the application. </a:t>
            </a:r>
          </a:p>
          <a:p>
            <a:pPr marL="228594" indent="-228594" defTabSz="1100639">
              <a:buFont typeface="Arial"/>
              <a:buChar char="•"/>
            </a:pPr>
            <a:r>
              <a:rPr lang="en-US" sz="1900" dirty="0">
                <a:latin typeface="+mj-lt"/>
                <a:ea typeface="Source Sans Pro" panose="020B0503030403020204" pitchFamily="34" charset="0"/>
              </a:rPr>
              <a:t>Case managers track progress and follow-up with clients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B4D526-767A-1948-96FA-35EDBCBD7FF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43600" y="2336401"/>
            <a:ext cx="4800600" cy="3122645"/>
          </a:xfrm>
        </p:spPr>
        <p:txBody>
          <a:bodyPr>
            <a:normAutofit/>
          </a:bodyPr>
          <a:lstStyle/>
          <a:p>
            <a:pPr marL="0" indent="0" defTabSz="1100639">
              <a:buNone/>
            </a:pPr>
            <a:r>
              <a:rPr lang="en-US" sz="1900" dirty="0">
                <a:solidFill>
                  <a:srgbClr val="C00000"/>
                </a:solidFill>
                <a:ea typeface="Source Sans Pro" panose="020B0503030403020204" pitchFamily="34" charset="0"/>
              </a:rPr>
              <a:t>Project Status:</a:t>
            </a:r>
          </a:p>
          <a:p>
            <a:pPr marL="228594" indent="-228594" defTabSz="1100639"/>
            <a:r>
              <a:rPr lang="en-US" sz="2400" dirty="0">
                <a:ea typeface="Source Sans Pro" panose="020B0503030403020204" pitchFamily="34" charset="0"/>
              </a:rPr>
              <a:t>50% to our target:</a:t>
            </a:r>
          </a:p>
          <a:p>
            <a:pPr marL="457194" lvl="1" indent="-228594" defTabSz="1100639"/>
            <a:r>
              <a:rPr lang="en-US" sz="1800" dirty="0">
                <a:ea typeface="Source Sans Pro" panose="020B0503030403020204" pitchFamily="34" charset="0"/>
              </a:rPr>
              <a:t>150 users of a first version of the app (TAVIE HIV)</a:t>
            </a:r>
          </a:p>
          <a:p>
            <a:pPr marL="457194" lvl="1" indent="-228594" defTabSz="1100639"/>
            <a:r>
              <a:rPr lang="en-US" sz="2000" dirty="0">
                <a:ea typeface="Source Sans Pro" panose="020B0503030403020204" pitchFamily="34" charset="0"/>
              </a:rPr>
              <a:t>167+ users of TAVIE RED</a:t>
            </a:r>
            <a:endParaRPr lang="en-US" sz="1800" dirty="0">
              <a:ea typeface="Source Sans Pro" panose="020B0503030403020204" pitchFamily="34" charset="0"/>
            </a:endParaRPr>
          </a:p>
          <a:p>
            <a:pPr marL="228594" indent="-228594" defTabSz="1100639"/>
            <a:r>
              <a:rPr lang="en-US" sz="2400" dirty="0">
                <a:ea typeface="Source Sans Pro" panose="020B0503030403020204" pitchFamily="34" charset="0"/>
              </a:rPr>
              <a:t>Feedback gathered through:</a:t>
            </a:r>
          </a:p>
          <a:p>
            <a:pPr marL="457194" lvl="1" indent="-228594" defTabSz="1100639"/>
            <a:r>
              <a:rPr lang="en-US" sz="1800" dirty="0">
                <a:ea typeface="Source Sans Pro" panose="020B0503030403020204" pitchFamily="34" charset="0"/>
              </a:rPr>
              <a:t>In-app assessments</a:t>
            </a:r>
          </a:p>
          <a:p>
            <a:pPr marL="457194" lvl="1" indent="-228594" defTabSz="1100639"/>
            <a:r>
              <a:rPr lang="en-US" sz="1800" dirty="0">
                <a:ea typeface="Source Sans Pro" panose="020B0503030403020204" pitchFamily="34" charset="0"/>
              </a:rPr>
              <a:t>Analytics</a:t>
            </a:r>
          </a:p>
          <a:p>
            <a:endParaRPr lang="en-US" dirty="0"/>
          </a:p>
        </p:txBody>
      </p:sp>
      <p:pic>
        <p:nvPicPr>
          <p:cNvPr id="9" name="Picture 8" descr="orange-idea-512.jpg">
            <a:extLst>
              <a:ext uri="{FF2B5EF4-FFF2-40B4-BE49-F238E27FC236}">
                <a16:creationId xmlns:a16="http://schemas.microsoft.com/office/drawing/2014/main" id="{4CC444C9-9C71-F74C-B3CB-76F5A592D9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195" y1="9766" x2="50195" y2="9766"/>
                        <a14:foregroundMark x1="19141" y1="21484" x2="19141" y2="21484"/>
                        <a14:foregroundMark x1="7031" y1="49023" x2="7031" y2="49023"/>
                        <a14:foregroundMark x1="20313" y1="77734" x2="20313" y2="77734"/>
                        <a14:foregroundMark x1="52344" y1="90039" x2="52344" y2="90039"/>
                        <a14:foregroundMark x1="77344" y1="76563" x2="77344" y2="76563"/>
                        <a14:foregroundMark x1="90234" y1="49023" x2="90234" y2="49023"/>
                        <a14:foregroundMark x1="81250" y1="20703" x2="81250" y2="2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05" y="1219200"/>
            <a:ext cx="812236" cy="707191"/>
          </a:xfrm>
          <a:prstGeom prst="rect">
            <a:avLst/>
          </a:prstGeom>
        </p:spPr>
      </p:pic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F7CDD909-C075-E845-BDCF-34E948D183BF}"/>
              </a:ext>
            </a:extLst>
          </p:cNvPr>
          <p:cNvSpPr/>
          <p:nvPr/>
        </p:nvSpPr>
        <p:spPr>
          <a:xfrm>
            <a:off x="6096000" y="1219200"/>
            <a:ext cx="775855" cy="693798"/>
          </a:xfrm>
          <a:prstGeom prst="stripedRightArrow">
            <a:avLst/>
          </a:prstGeom>
          <a:solidFill>
            <a:srgbClr val="C0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09005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5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F0D5B-4BFC-8849-AC15-682B2D52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solidFill>
                  <a:schemeClr val="tx1"/>
                </a:solidFill>
                <a:latin typeface="+mj-lt"/>
              </a:rPr>
              <a:t>Findings 1:</a:t>
            </a:r>
            <a:br>
              <a:rPr lang="en-US" sz="3100" dirty="0">
                <a:solidFill>
                  <a:schemeClr val="tx1"/>
                </a:solidFill>
                <a:latin typeface="+mj-lt"/>
              </a:rPr>
            </a:br>
            <a:r>
              <a:rPr lang="en-US" sz="3100" dirty="0">
                <a:solidFill>
                  <a:schemeClr val="tx1"/>
                </a:solidFill>
                <a:latin typeface="+mj-lt"/>
              </a:rPr>
              <a:t>Real time </a:t>
            </a:r>
            <a:r>
              <a:rPr lang="en-US" sz="3100" dirty="0" smtClean="0">
                <a:solidFill>
                  <a:schemeClr val="tx1"/>
                </a:solidFill>
                <a:latin typeface="+mj-lt"/>
              </a:rPr>
              <a:t>data reporting and metrics</a:t>
            </a:r>
            <a:endParaRPr lang="en-US" sz="3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7CFCA-94D2-A74A-8730-2A16F280549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2548467"/>
            <a:ext cx="4595071" cy="362849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Demographics and characteristics of the population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Treatment regimens, adherence levels, symptomology, </a:t>
            </a:r>
            <a:r>
              <a:rPr lang="en-US" sz="2000" dirty="0" err="1"/>
              <a:t>comorbities</a:t>
            </a:r>
            <a:r>
              <a:rPr lang="en-US" sz="2000" dirty="0"/>
              <a:t>…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Real-time understanding of user needs and symptomology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/>
              <a:t>Engagement with the application and progress through educational materials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AA1C3-65F4-874C-B95A-CEAF6FA17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3" r="3" b="3"/>
          <a:stretch/>
        </p:blipFill>
        <p:spPr>
          <a:xfrm>
            <a:off x="6420908" y="1214371"/>
            <a:ext cx="2364317" cy="13758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B83F7DA-D038-4547-9941-A38CD1921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792" y="3742023"/>
            <a:ext cx="4256976" cy="288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F276E-DC70-D548-9F00-78BBE7334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66"/>
          <a:stretch/>
        </p:blipFill>
        <p:spPr>
          <a:xfrm>
            <a:off x="10668000" y="1150612"/>
            <a:ext cx="1127472" cy="14353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81D313-719C-994D-BDD6-0D921F5C3E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541"/>
          <a:stretch/>
        </p:blipFill>
        <p:spPr>
          <a:xfrm>
            <a:off x="9423189" y="1155441"/>
            <a:ext cx="1331144" cy="1435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003C8C-570E-B44E-80AD-B31129B8F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04800"/>
            <a:ext cx="2740928" cy="710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10020-3228-7847-A490-AC99CA4D7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370200"/>
            <a:ext cx="2507142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3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83CE9E-E93D-234A-B506-0ADCF55B7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7058CD-CD05-2047-9525-CC0BCBFD9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28" y="2222569"/>
            <a:ext cx="4302898" cy="3568631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Team</a:t>
            </a:r>
          </a:p>
          <a:p>
            <a:pPr marL="342900" indent="-342900">
              <a:buAutoNum type="arabicPeriod"/>
            </a:pPr>
            <a:r>
              <a:rPr lang="en-US" dirty="0"/>
              <a:t>Context and Population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Approach and strategy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Reactions and experience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Discussion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Picture Placeholder 22" descr="smartphone-device-hiv.jpg">
            <a:extLst>
              <a:ext uri="{FF2B5EF4-FFF2-40B4-BE49-F238E27FC236}">
                <a16:creationId xmlns:a16="http://schemas.microsoft.com/office/drawing/2014/main" id="{112BB365-B035-C34B-8D98-9AC41E9089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7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6353-B41F-744E-9FB0-0B725814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Findings: Patients Engaged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BB3F6-2904-9E49-8D65-A952939B8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7002"/>
            <a:ext cx="3429000" cy="374319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90% of other health apps unopened</a:t>
            </a:r>
          </a:p>
          <a:p>
            <a:r>
              <a:rPr lang="en-US"/>
              <a:t>Most RED users </a:t>
            </a:r>
            <a:r>
              <a:rPr lang="en-US" dirty="0"/>
              <a:t>actively engaged with the application </a:t>
            </a:r>
          </a:p>
          <a:p>
            <a:r>
              <a:rPr lang="en-US" dirty="0"/>
              <a:t>Clients using the functionality</a:t>
            </a:r>
          </a:p>
          <a:p>
            <a:r>
              <a:rPr lang="en-US" dirty="0"/>
              <a:t>Clients engaging over time with the gamified elements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94ADD93-7A1D-8044-AAAC-6C1A0E8305C6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186783013"/>
              </p:ext>
            </p:extLst>
          </p:nvPr>
        </p:nvGraphicFramePr>
        <p:xfrm>
          <a:off x="4648200" y="1284288"/>
          <a:ext cx="6705600" cy="427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009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DA82-8C31-3040-8F23-8103CBFC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89" y="466209"/>
            <a:ext cx="10515600" cy="829193"/>
          </a:xfrm>
        </p:spPr>
        <p:txBody>
          <a:bodyPr>
            <a:noAutofit/>
          </a:bodyPr>
          <a:lstStyle/>
          <a:p>
            <a:r>
              <a:rPr lang="en-US" sz="4400" dirty="0"/>
              <a:t>Findings:</a:t>
            </a:r>
            <a:br>
              <a:rPr lang="en-US" sz="4400" dirty="0"/>
            </a:br>
            <a:r>
              <a:rPr lang="en-US" sz="4400" dirty="0"/>
              <a:t>User Response Through In-App Assessment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BE9F150-054B-0441-9021-7898E6F78B9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1020232"/>
              </p:ext>
            </p:extLst>
          </p:nvPr>
        </p:nvGraphicFramePr>
        <p:xfrm>
          <a:off x="136744" y="2063038"/>
          <a:ext cx="2924139" cy="244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7E0D59EE-C40F-DB4D-AD1B-CFA07A9170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50481"/>
              </p:ext>
            </p:extLst>
          </p:nvPr>
        </p:nvGraphicFramePr>
        <p:xfrm>
          <a:off x="6123947" y="2063038"/>
          <a:ext cx="2924139" cy="244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87BE522-BECA-1A4E-B262-91C498AA48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047743"/>
              </p:ext>
            </p:extLst>
          </p:nvPr>
        </p:nvGraphicFramePr>
        <p:xfrm>
          <a:off x="3130345" y="2063038"/>
          <a:ext cx="2924139" cy="244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69F8A0-6A31-8040-9B64-685BA9A40C30}"/>
              </a:ext>
            </a:extLst>
          </p:cNvPr>
          <p:cNvSpPr txBox="1">
            <a:spLocks/>
          </p:cNvSpPr>
          <p:nvPr/>
        </p:nvSpPr>
        <p:spPr>
          <a:xfrm>
            <a:off x="1051144" y="2959981"/>
            <a:ext cx="1371600" cy="831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dirty="0">
                <a:solidFill>
                  <a:schemeClr val="accent6"/>
                </a:solidFill>
              </a:rPr>
              <a:t>88%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B61567-5232-DF4C-BDB1-7C2A4B4696B3}"/>
              </a:ext>
            </a:extLst>
          </p:cNvPr>
          <p:cNvSpPr txBox="1">
            <a:spLocks/>
          </p:cNvSpPr>
          <p:nvPr/>
        </p:nvSpPr>
        <p:spPr>
          <a:xfrm>
            <a:off x="4038600" y="2959981"/>
            <a:ext cx="1371600" cy="831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dirty="0">
                <a:solidFill>
                  <a:schemeClr val="accent1">
                    <a:lumMod val="75000"/>
                  </a:schemeClr>
                </a:solidFill>
              </a:rPr>
              <a:t>80%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6AE8263-012A-EA47-B864-B226A89476A5}"/>
              </a:ext>
            </a:extLst>
          </p:cNvPr>
          <p:cNvSpPr txBox="1">
            <a:spLocks/>
          </p:cNvSpPr>
          <p:nvPr/>
        </p:nvSpPr>
        <p:spPr>
          <a:xfrm>
            <a:off x="7010400" y="2959981"/>
            <a:ext cx="1371600" cy="831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dirty="0">
                <a:solidFill>
                  <a:schemeClr val="accent1">
                    <a:lumMod val="75000"/>
                  </a:schemeClr>
                </a:solidFill>
              </a:rPr>
              <a:t>82%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F2FF124-C54A-7449-AC3F-E4D31FFBD208}"/>
              </a:ext>
            </a:extLst>
          </p:cNvPr>
          <p:cNvSpPr txBox="1">
            <a:spLocks/>
          </p:cNvSpPr>
          <p:nvPr/>
        </p:nvSpPr>
        <p:spPr>
          <a:xfrm>
            <a:off x="3074099" y="4495800"/>
            <a:ext cx="3124200" cy="829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67" dirty="0"/>
              <a:t>Agree Helps Manage Medication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A085F44-4E26-664C-98A6-0DDA89519832}"/>
              </a:ext>
            </a:extLst>
          </p:cNvPr>
          <p:cNvSpPr txBox="1">
            <a:spLocks/>
          </p:cNvSpPr>
          <p:nvPr/>
        </p:nvSpPr>
        <p:spPr>
          <a:xfrm>
            <a:off x="5956308" y="4495800"/>
            <a:ext cx="3124200" cy="829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67" dirty="0"/>
              <a:t>Agree Helps Manage Condition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CE581E1-08F0-9A47-A8A7-982E8AE86001}"/>
              </a:ext>
            </a:extLst>
          </p:cNvPr>
          <p:cNvSpPr txBox="1">
            <a:spLocks/>
          </p:cNvSpPr>
          <p:nvPr/>
        </p:nvSpPr>
        <p:spPr>
          <a:xfrm>
            <a:off x="36891" y="4529203"/>
            <a:ext cx="3124200" cy="829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67" dirty="0"/>
              <a:t>Would Recommend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55EE9C0A-A20E-AA4F-BFEC-C5418B7A85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39648"/>
              </p:ext>
            </p:extLst>
          </p:nvPr>
        </p:nvGraphicFramePr>
        <p:xfrm>
          <a:off x="9117549" y="2063038"/>
          <a:ext cx="2924139" cy="244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62156C4-8F63-E042-8804-F544BEA12AAF}"/>
              </a:ext>
            </a:extLst>
          </p:cNvPr>
          <p:cNvSpPr txBox="1">
            <a:spLocks/>
          </p:cNvSpPr>
          <p:nvPr/>
        </p:nvSpPr>
        <p:spPr>
          <a:xfrm>
            <a:off x="10031949" y="2959981"/>
            <a:ext cx="1371600" cy="831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dirty="0">
                <a:solidFill>
                  <a:schemeClr val="accent1">
                    <a:lumMod val="75000"/>
                  </a:schemeClr>
                </a:solidFill>
              </a:rPr>
              <a:t>56%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0068EAA-390C-C347-B99A-C96D0CB120AB}"/>
              </a:ext>
            </a:extLst>
          </p:cNvPr>
          <p:cNvSpPr txBox="1">
            <a:spLocks/>
          </p:cNvSpPr>
          <p:nvPr/>
        </p:nvSpPr>
        <p:spPr>
          <a:xfrm>
            <a:off x="9117549" y="4495800"/>
            <a:ext cx="2924139" cy="829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67" dirty="0"/>
              <a:t>Agree Helps with Managing Appointments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E578D78-8A97-E84B-823F-5016A9DF99ED}"/>
              </a:ext>
            </a:extLst>
          </p:cNvPr>
          <p:cNvSpPr txBox="1">
            <a:spLocks/>
          </p:cNvSpPr>
          <p:nvPr/>
        </p:nvSpPr>
        <p:spPr>
          <a:xfrm>
            <a:off x="329511" y="5410200"/>
            <a:ext cx="11737576" cy="829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0313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 dirty="0"/>
              <a:t>41 users completed, 68% male, 29% female, 2% trans, Distributed across age, 61% unemployed</a:t>
            </a:r>
          </a:p>
        </p:txBody>
      </p:sp>
    </p:spTree>
    <p:extLst>
      <p:ext uri="{BB962C8B-B14F-4D97-AF65-F5344CB8AC3E}">
        <p14:creationId xmlns:p14="http://schemas.microsoft.com/office/powerpoint/2010/main" val="120936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20A27-0640-3749-BC28-9890E6FD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Feedback</a:t>
            </a:r>
          </a:p>
        </p:txBody>
      </p:sp>
      <p:pic>
        <p:nvPicPr>
          <p:cNvPr id="5" name="TAVIE_testimonials_from_clients_720p.mp4">
            <a:hlinkClick r:id="" action="ppaction://media"/>
            <a:extLst>
              <a:ext uri="{FF2B5EF4-FFF2-40B4-BE49-F238E27FC236}">
                <a16:creationId xmlns:a16="http://schemas.microsoft.com/office/drawing/2014/main" id="{6510669C-54EB-3E4C-8F5C-AF5B0C7CAC9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295400"/>
            <a:ext cx="6745175" cy="3794160"/>
          </a:xfrm>
        </p:spPr>
      </p:pic>
    </p:spTree>
    <p:extLst>
      <p:ext uri="{BB962C8B-B14F-4D97-AF65-F5344CB8AC3E}">
        <p14:creationId xmlns:p14="http://schemas.microsoft.com/office/powerpoint/2010/main" val="211335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4EBA-3C75-4F48-B442-7E9A26B5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9BFF0-C9D5-4441-8720-5A19BC494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Calibri Regular"/>
                <a:ea typeface="Bebas Neue" charset="0"/>
                <a:cs typeface="Bebas Neue" charset="0"/>
              </a:rPr>
              <a:t>Ability to design to Needs &amp; performance measures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Calibri Regular"/>
                <a:ea typeface="Bebas Neue" charset="0"/>
                <a:cs typeface="Bebas Neue" charset="0"/>
              </a:rPr>
              <a:t>New mechanisms to improve CM-client communication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Calibri Regular"/>
                <a:ea typeface="Bebas Neue" charset="0"/>
                <a:cs typeface="Bebas Neue" charset="0"/>
              </a:rPr>
              <a:t>Vehicle to achieve performance measures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Calibri Regular"/>
                <a:ea typeface="Bebas Neue" charset="0"/>
                <a:cs typeface="Bebas Neue" charset="0"/>
              </a:rPr>
              <a:t>Social determinants are inextricably linked to the performance measures – moving from isolation of a </a:t>
            </a:r>
            <a:r>
              <a:rPr lang="en-US" sz="1800" dirty="0" err="1">
                <a:latin typeface="Calibri Regular"/>
                <a:ea typeface="Bebas Neue" charset="0"/>
                <a:cs typeface="Bebas Neue" charset="0"/>
              </a:rPr>
              <a:t>SDoH</a:t>
            </a:r>
            <a:r>
              <a:rPr lang="en-US" sz="1800" dirty="0">
                <a:latin typeface="Calibri Regular"/>
                <a:ea typeface="Bebas Neue" charset="0"/>
                <a:cs typeface="Bebas Neue" charset="0"/>
              </a:rPr>
              <a:t> to a solution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Calibri Regular"/>
              <a:ea typeface="Bebas Neue" charset="0"/>
              <a:cs typeface="Bebas Neue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4E993-B068-5A4C-A351-F235F770927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rgbClr val="00B0F0"/>
                </a:solidFill>
                <a:latin typeface="Calibri Regular"/>
                <a:ea typeface="Bebas Neue" charset="0"/>
                <a:cs typeface="Bebas Neue" charset="0"/>
              </a:rPr>
              <a:t>Greater Understanding of the population</a:t>
            </a:r>
          </a:p>
          <a:p>
            <a:pPr marL="228594" indent="-228594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In-app assessments</a:t>
            </a:r>
          </a:p>
          <a:p>
            <a:pPr marL="228594" indent="-228594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Patient-reported outcomes</a:t>
            </a:r>
          </a:p>
          <a:p>
            <a:pPr marL="228594" indent="-228594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Contextual data</a:t>
            </a:r>
          </a:p>
          <a:p>
            <a:pPr marL="228594" indent="-228594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Performance measures</a:t>
            </a:r>
          </a:p>
          <a:p>
            <a:pPr marL="228594" indent="-228594">
              <a:lnSpc>
                <a:spcPct val="120000"/>
              </a:lnSpc>
              <a:spcAft>
                <a:spcPts val="800"/>
              </a:spcAft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Greater understanding of clients’ needs, challenges and abilities</a:t>
            </a:r>
          </a:p>
          <a:p>
            <a:pPr marL="0" indent="0">
              <a:buNone/>
            </a:pPr>
            <a:endParaRPr lang="en-US" dirty="0">
              <a:latin typeface="Calibri Regular"/>
              <a:ea typeface="Bebas Neue" charset="0"/>
              <a:cs typeface="Bebas Neue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E4E48-67F3-2445-BB7C-1DBB251FFB97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FF6600"/>
                </a:solidFill>
              </a:rPr>
              <a:t>Positive Assessments and Outcomes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21% of users did not have a phone before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88% of early users would recommend, now more positive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Helps people take medication, manage their condition, and use tech generally</a:t>
            </a:r>
          </a:p>
        </p:txBody>
      </p:sp>
    </p:spTree>
    <p:extLst>
      <p:ext uri="{BB962C8B-B14F-4D97-AF65-F5344CB8AC3E}">
        <p14:creationId xmlns:p14="http://schemas.microsoft.com/office/powerpoint/2010/main" val="346264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67" dirty="0"/>
              <a:t>Lessons Learned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65D3F4-94AD-3A4A-9353-537CEEC49DB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196982"/>
            <a:ext cx="10253870" cy="444844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latin typeface="Calibri Regular"/>
              </a:rPr>
              <a:t>Implementation reveals barriers &amp; challenges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>
                <a:latin typeface="Calibri Regular"/>
              </a:rPr>
              <a:t>Vulnerable populations deserve and thrive with advanced technology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>
                <a:latin typeface="Calibri Regular"/>
              </a:rPr>
              <a:t>Unexpected cost saving: Evaluation and Performance measures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>
                <a:latin typeface="Calibri Regular"/>
              </a:rPr>
              <a:t>Procurement in state government is critical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9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59F5B9-A289-9044-A38F-4B27F86BD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03D9E95-8272-F44F-A9DE-EAC76F4AAA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6291" y="1981200"/>
            <a:ext cx="11297920" cy="11129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8000" b="0" dirty="0">
                <a:solidFill>
                  <a:srgbClr val="4E7FBB"/>
                </a:solidFill>
                <a:latin typeface="+mn-lt"/>
                <a:ea typeface="Bebas Neue" charset="0"/>
                <a:cs typeface="Bebas Neue" charset="0"/>
              </a:rPr>
              <a:t>Thank you!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0472" y="4221540"/>
            <a:ext cx="18614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ea typeface="Source Sans Pro" charset="0"/>
                <a:cs typeface="Source Sans Pro" charset="0"/>
              </a:rPr>
              <a:t>Paul </a:t>
            </a:r>
            <a:r>
              <a:rPr lang="en-US" sz="2400" dirty="0" err="1">
                <a:ea typeface="Source Sans Pro" charset="0"/>
                <a:cs typeface="Source Sans Pro" charset="0"/>
              </a:rPr>
              <a:t>Loberti</a:t>
            </a:r>
            <a:endParaRPr lang="en-US" sz="2400" dirty="0">
              <a:ea typeface="Source Sans Pro" charset="0"/>
              <a:cs typeface="Source Sans Pro" charset="0"/>
            </a:endParaRPr>
          </a:p>
          <a:p>
            <a:pPr algn="ctr"/>
            <a:r>
              <a:rPr lang="en-US" sz="2400" dirty="0">
                <a:ea typeface="Source Sans Pro" charset="0"/>
                <a:cs typeface="Source Sans Pro" charset="0"/>
              </a:rPr>
              <a:t>Jeana Frost</a:t>
            </a:r>
          </a:p>
          <a:p>
            <a:pPr algn="ctr"/>
            <a:r>
              <a:rPr lang="en-US" sz="2400" dirty="0">
                <a:ea typeface="Source Sans Pro" charset="0"/>
                <a:cs typeface="Source Sans Pro" charset="0"/>
              </a:rPr>
              <a:t>Ezzat Saad</a:t>
            </a:r>
          </a:p>
          <a:p>
            <a:pPr algn="ctr"/>
            <a:r>
              <a:rPr lang="en-US" sz="2400" dirty="0">
                <a:ea typeface="Source Sans Pro" charset="0"/>
                <a:cs typeface="Source Sans Pro" charset="0"/>
              </a:rPr>
              <a:t>Andre Parker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4667360" y="3160100"/>
            <a:ext cx="2625539" cy="795200"/>
            <a:chOff x="2928" y="1540"/>
            <a:chExt cx="2473" cy="749"/>
          </a:xfrm>
          <a:solidFill>
            <a:srgbClr val="4E7FBB"/>
          </a:solidFill>
        </p:grpSpPr>
        <p:sp>
          <p:nvSpPr>
            <p:cNvPr id="8" name="Line 198"/>
            <p:cNvSpPr>
              <a:spLocks noChangeShapeType="1"/>
            </p:cNvSpPr>
            <p:nvPr/>
          </p:nvSpPr>
          <p:spPr bwMode="auto">
            <a:xfrm>
              <a:off x="3793" y="1540"/>
              <a:ext cx="744" cy="749"/>
            </a:xfrm>
            <a:prstGeom prst="line">
              <a:avLst/>
            </a:prstGeom>
            <a:grpFill/>
            <a:ln w="793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9" name="Line 199"/>
            <p:cNvSpPr>
              <a:spLocks noChangeShapeType="1"/>
            </p:cNvSpPr>
            <p:nvPr/>
          </p:nvSpPr>
          <p:spPr bwMode="auto">
            <a:xfrm flipH="1">
              <a:off x="3793" y="1540"/>
              <a:ext cx="744" cy="749"/>
            </a:xfrm>
            <a:prstGeom prst="line">
              <a:avLst/>
            </a:prstGeom>
            <a:grpFill/>
            <a:ln w="793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0" name="Line 200"/>
            <p:cNvSpPr>
              <a:spLocks noChangeShapeType="1"/>
            </p:cNvSpPr>
            <p:nvPr/>
          </p:nvSpPr>
          <p:spPr bwMode="auto">
            <a:xfrm flipH="1">
              <a:off x="3930" y="1707"/>
              <a:ext cx="519" cy="520"/>
            </a:xfrm>
            <a:prstGeom prst="line">
              <a:avLst/>
            </a:prstGeom>
            <a:grpFill/>
            <a:ln w="1428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1" name="Line 201"/>
            <p:cNvSpPr>
              <a:spLocks noChangeShapeType="1"/>
            </p:cNvSpPr>
            <p:nvPr/>
          </p:nvSpPr>
          <p:spPr bwMode="auto">
            <a:xfrm flipH="1">
              <a:off x="3855" y="1628"/>
              <a:ext cx="516" cy="523"/>
            </a:xfrm>
            <a:prstGeom prst="line">
              <a:avLst/>
            </a:prstGeom>
            <a:grpFill/>
            <a:ln w="1428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2" name="Line 202"/>
            <p:cNvSpPr>
              <a:spLocks noChangeShapeType="1"/>
            </p:cNvSpPr>
            <p:nvPr/>
          </p:nvSpPr>
          <p:spPr bwMode="auto">
            <a:xfrm flipH="1" flipV="1">
              <a:off x="3930" y="1600"/>
              <a:ext cx="519" cy="522"/>
            </a:xfrm>
            <a:prstGeom prst="line">
              <a:avLst/>
            </a:prstGeom>
            <a:grpFill/>
            <a:ln w="1428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3" name="Line 203"/>
            <p:cNvSpPr>
              <a:spLocks noChangeShapeType="1"/>
            </p:cNvSpPr>
            <p:nvPr/>
          </p:nvSpPr>
          <p:spPr bwMode="auto">
            <a:xfrm flipH="1" flipV="1">
              <a:off x="3855" y="1678"/>
              <a:ext cx="516" cy="521"/>
            </a:xfrm>
            <a:prstGeom prst="line">
              <a:avLst/>
            </a:prstGeom>
            <a:grpFill/>
            <a:ln w="1428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4" name="Line 204"/>
            <p:cNvSpPr>
              <a:spLocks noChangeShapeType="1"/>
            </p:cNvSpPr>
            <p:nvPr/>
          </p:nvSpPr>
          <p:spPr bwMode="auto">
            <a:xfrm flipH="1">
              <a:off x="4371" y="1912"/>
              <a:ext cx="1030" cy="0"/>
            </a:xfrm>
            <a:prstGeom prst="line">
              <a:avLst/>
            </a:prstGeom>
            <a:grpFill/>
            <a:ln w="30163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5" name="Line 205"/>
            <p:cNvSpPr>
              <a:spLocks noChangeShapeType="1"/>
            </p:cNvSpPr>
            <p:nvPr/>
          </p:nvSpPr>
          <p:spPr bwMode="auto">
            <a:xfrm flipH="1">
              <a:off x="4470" y="1950"/>
              <a:ext cx="832" cy="0"/>
            </a:xfrm>
            <a:prstGeom prst="line">
              <a:avLst/>
            </a:prstGeom>
            <a:grpFill/>
            <a:ln w="793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6" name="Line 206"/>
            <p:cNvSpPr>
              <a:spLocks noChangeShapeType="1"/>
            </p:cNvSpPr>
            <p:nvPr/>
          </p:nvSpPr>
          <p:spPr bwMode="auto">
            <a:xfrm flipH="1">
              <a:off x="4470" y="1874"/>
              <a:ext cx="832" cy="0"/>
            </a:xfrm>
            <a:prstGeom prst="line">
              <a:avLst/>
            </a:prstGeom>
            <a:grpFill/>
            <a:ln w="793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7" name="Line 207"/>
            <p:cNvSpPr>
              <a:spLocks noChangeShapeType="1"/>
            </p:cNvSpPr>
            <p:nvPr/>
          </p:nvSpPr>
          <p:spPr bwMode="auto">
            <a:xfrm>
              <a:off x="2928" y="1912"/>
              <a:ext cx="1031" cy="0"/>
            </a:xfrm>
            <a:prstGeom prst="line">
              <a:avLst/>
            </a:prstGeom>
            <a:grpFill/>
            <a:ln w="30163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8" name="Line 208"/>
            <p:cNvSpPr>
              <a:spLocks noChangeShapeType="1"/>
            </p:cNvSpPr>
            <p:nvPr/>
          </p:nvSpPr>
          <p:spPr bwMode="auto">
            <a:xfrm>
              <a:off x="3028" y="1950"/>
              <a:ext cx="831" cy="0"/>
            </a:xfrm>
            <a:prstGeom prst="line">
              <a:avLst/>
            </a:prstGeom>
            <a:grpFill/>
            <a:ln w="793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19" name="Line 209"/>
            <p:cNvSpPr>
              <a:spLocks noChangeShapeType="1"/>
            </p:cNvSpPr>
            <p:nvPr/>
          </p:nvSpPr>
          <p:spPr bwMode="auto">
            <a:xfrm>
              <a:off x="3028" y="1874"/>
              <a:ext cx="831" cy="0"/>
            </a:xfrm>
            <a:prstGeom prst="line">
              <a:avLst/>
            </a:prstGeom>
            <a:grpFill/>
            <a:ln w="7938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20" name="Freeform 210"/>
            <p:cNvSpPr>
              <a:spLocks/>
            </p:cNvSpPr>
            <p:nvPr/>
          </p:nvSpPr>
          <p:spPr bwMode="auto">
            <a:xfrm>
              <a:off x="3850" y="1683"/>
              <a:ext cx="230" cy="461"/>
            </a:xfrm>
            <a:custGeom>
              <a:avLst/>
              <a:gdLst>
                <a:gd name="T0" fmla="*/ 0 w 230"/>
                <a:gd name="T1" fmla="*/ 0 h 461"/>
                <a:gd name="T2" fmla="*/ 230 w 230"/>
                <a:gd name="T3" fmla="*/ 232 h 461"/>
                <a:gd name="T4" fmla="*/ 0 w 230"/>
                <a:gd name="T5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461">
                  <a:moveTo>
                    <a:pt x="0" y="0"/>
                  </a:moveTo>
                  <a:lnTo>
                    <a:pt x="230" y="232"/>
                  </a:lnTo>
                  <a:lnTo>
                    <a:pt x="0" y="461"/>
                  </a:lnTo>
                </a:path>
              </a:pathLst>
            </a:custGeom>
            <a:grpFill/>
            <a:ln w="30163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21" name="Freeform 211"/>
            <p:cNvSpPr>
              <a:spLocks/>
            </p:cNvSpPr>
            <p:nvPr/>
          </p:nvSpPr>
          <p:spPr bwMode="auto">
            <a:xfrm>
              <a:off x="4250" y="1685"/>
              <a:ext cx="225" cy="456"/>
            </a:xfrm>
            <a:custGeom>
              <a:avLst/>
              <a:gdLst>
                <a:gd name="T0" fmla="*/ 225 w 225"/>
                <a:gd name="T1" fmla="*/ 0 h 456"/>
                <a:gd name="T2" fmla="*/ 0 w 225"/>
                <a:gd name="T3" fmla="*/ 230 h 456"/>
                <a:gd name="T4" fmla="*/ 225 w 225"/>
                <a:gd name="T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456">
                  <a:moveTo>
                    <a:pt x="225" y="0"/>
                  </a:moveTo>
                  <a:lnTo>
                    <a:pt x="0" y="230"/>
                  </a:lnTo>
                  <a:lnTo>
                    <a:pt x="225" y="456"/>
                  </a:lnTo>
                </a:path>
              </a:pathLst>
            </a:custGeom>
            <a:grpFill/>
            <a:ln w="30163" cap="flat">
              <a:solidFill>
                <a:srgbClr val="4E7FBB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  <p:sp>
          <p:nvSpPr>
            <p:cNvPr id="22" name="Freeform 212"/>
            <p:cNvSpPr>
              <a:spLocks/>
            </p:cNvSpPr>
            <p:nvPr/>
          </p:nvSpPr>
          <p:spPr bwMode="auto">
            <a:xfrm>
              <a:off x="4122" y="1874"/>
              <a:ext cx="85" cy="86"/>
            </a:xfrm>
            <a:custGeom>
              <a:avLst/>
              <a:gdLst>
                <a:gd name="T0" fmla="*/ 85 w 85"/>
                <a:gd name="T1" fmla="*/ 43 h 86"/>
                <a:gd name="T2" fmla="*/ 43 w 85"/>
                <a:gd name="T3" fmla="*/ 86 h 86"/>
                <a:gd name="T4" fmla="*/ 0 w 85"/>
                <a:gd name="T5" fmla="*/ 43 h 86"/>
                <a:gd name="T6" fmla="*/ 43 w 85"/>
                <a:gd name="T7" fmla="*/ 0 h 86"/>
                <a:gd name="T8" fmla="*/ 85 w 85"/>
                <a:gd name="T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86">
                  <a:moveTo>
                    <a:pt x="85" y="43"/>
                  </a:moveTo>
                  <a:lnTo>
                    <a:pt x="43" y="86"/>
                  </a:lnTo>
                  <a:lnTo>
                    <a:pt x="0" y="43"/>
                  </a:lnTo>
                  <a:lnTo>
                    <a:pt x="43" y="0"/>
                  </a:lnTo>
                  <a:lnTo>
                    <a:pt x="85" y="43"/>
                  </a:lnTo>
                  <a:close/>
                </a:path>
              </a:pathLst>
            </a:custGeom>
            <a:grpFill/>
            <a:ln w="9525">
              <a:solidFill>
                <a:srgbClr val="4E7FBB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900" dirty="0">
                <a:latin typeface="Source Sans Pro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4E4E283-0541-9B4C-86F0-6E9EAF7A2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358" y="4634068"/>
            <a:ext cx="1209597" cy="1151997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35B8B-A242-F346-9700-2359153E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237" y="4668465"/>
            <a:ext cx="1761067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9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FA8DC-6F9E-1949-AC3F-EFE6C24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C6861-3F83-164D-A543-E55051F75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3808222"/>
            <a:ext cx="2073878" cy="1250301"/>
          </a:xfrm>
        </p:spPr>
        <p:txBody>
          <a:bodyPr/>
          <a:lstStyle/>
          <a:p>
            <a:r>
              <a:rPr lang="en-US" dirty="0"/>
              <a:t>Paul </a:t>
            </a:r>
            <a:r>
              <a:rPr lang="en-US" dirty="0" err="1"/>
              <a:t>Loberti</a:t>
            </a:r>
            <a:r>
              <a:rPr lang="en-US" dirty="0"/>
              <a:t>, MPH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Chief Admin OHHS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97D65-6B2C-2B41-86BE-C7EE41D9E7C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293077" y="3808222"/>
            <a:ext cx="1752601" cy="1250301"/>
          </a:xfrm>
        </p:spPr>
        <p:txBody>
          <a:bodyPr/>
          <a:lstStyle/>
          <a:p>
            <a:r>
              <a:rPr lang="en-US" dirty="0"/>
              <a:t>Andre Parker</a:t>
            </a:r>
          </a:p>
          <a:p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Program Manager and Technologist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ED26-3C63-2247-8BCE-C84656DA4E7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029199" y="3808222"/>
            <a:ext cx="1752601" cy="1250301"/>
          </a:xfrm>
        </p:spPr>
        <p:txBody>
          <a:bodyPr/>
          <a:lstStyle/>
          <a:p>
            <a:r>
              <a:rPr lang="en-US" dirty="0"/>
              <a:t>Ezzat Saad, PhD, MD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Chief Med Officer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8025F-7F36-8A4F-8EFA-87CB946AE6D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55477" y="3808222"/>
            <a:ext cx="1752601" cy="1250301"/>
          </a:xfrm>
        </p:spPr>
        <p:txBody>
          <a:bodyPr/>
          <a:lstStyle/>
          <a:p>
            <a:r>
              <a:rPr lang="en-US" dirty="0"/>
              <a:t>Jeana Frost, PhD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Head of Research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B78BFA-7893-B94C-B612-7ACDB3C60EA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236677" y="3808221"/>
            <a:ext cx="1752601" cy="1250301"/>
          </a:xfrm>
        </p:spPr>
        <p:txBody>
          <a:bodyPr/>
          <a:lstStyle/>
          <a:p>
            <a:r>
              <a:rPr lang="en-US" dirty="0"/>
              <a:t>Claire </a:t>
            </a:r>
            <a:r>
              <a:rPr lang="en-US" dirty="0" err="1"/>
              <a:t>Kamoun</a:t>
            </a:r>
            <a:r>
              <a:rPr lang="en-US" dirty="0"/>
              <a:t>, MPH</a:t>
            </a:r>
          </a:p>
          <a:p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Sr. Dir Patient &amp; Med-Affairs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EC524E-B0AC-8641-B235-EBF93BB14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935"/>
          <a:stretch/>
        </p:blipFill>
        <p:spPr>
          <a:xfrm>
            <a:off x="5105400" y="2133600"/>
            <a:ext cx="1640684" cy="14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7D49A0-5A80-E344-8F5F-40C1DBB0A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088"/>
          <a:stretch/>
        </p:blipFill>
        <p:spPr>
          <a:xfrm>
            <a:off x="9326692" y="2133600"/>
            <a:ext cx="1572569" cy="14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5846C-AED9-6148-9549-94EF304AE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066"/>
          <a:stretch/>
        </p:blipFill>
        <p:spPr>
          <a:xfrm>
            <a:off x="7255477" y="2164479"/>
            <a:ext cx="1471957" cy="1416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BBBE-A510-2447-BBF6-65F3E073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878" y="185286"/>
            <a:ext cx="1209597" cy="115199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C54DD1-8573-8E43-A837-833A8B3F3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1475" y="226297"/>
            <a:ext cx="1761067" cy="111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8BD15B-7758-094E-84E5-C71343122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1996991"/>
            <a:ext cx="1531211" cy="1660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5C50E-B017-164D-A6B2-F3B54FD1A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0296" y="2097600"/>
            <a:ext cx="1512000" cy="151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824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B10A-F89E-564B-8DF9-91548C01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8" y="987424"/>
            <a:ext cx="6160272" cy="1069975"/>
          </a:xfrm>
        </p:spPr>
        <p:txBody>
          <a:bodyPr/>
          <a:lstStyle/>
          <a:p>
            <a:r>
              <a:rPr lang="en-US" sz="4800" dirty="0"/>
              <a:t>Our Goal: Programs to achieve Triple Aim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38E73-FC17-6D47-A4F1-DD3F1C602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28" y="2057400"/>
            <a:ext cx="5530164" cy="3733800"/>
          </a:xfrm>
        </p:spPr>
        <p:txBody>
          <a:bodyPr>
            <a:normAutofit/>
          </a:bodyPr>
          <a:lstStyle/>
          <a:p>
            <a:r>
              <a:rPr lang="en-US" dirty="0"/>
              <a:t>Improve:</a:t>
            </a:r>
          </a:p>
          <a:p>
            <a:pPr marL="342900" indent="-342900">
              <a:buAutoNum type="arabicPeriod"/>
            </a:pPr>
            <a:r>
              <a:rPr lang="en-US" dirty="0"/>
              <a:t>Health outcomes.</a:t>
            </a:r>
          </a:p>
          <a:p>
            <a:pPr marL="342900" indent="-342900">
              <a:buAutoNum type="arabicPeriod"/>
            </a:pPr>
            <a:r>
              <a:rPr lang="en-US" dirty="0"/>
              <a:t>Patient experience and engagement.</a:t>
            </a:r>
          </a:p>
          <a:p>
            <a:pPr marL="342900" indent="-342900">
              <a:buAutoNum type="arabicPeriod"/>
            </a:pPr>
            <a:r>
              <a:rPr lang="en-US" dirty="0"/>
              <a:t>Efficient spending.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ea typeface="Source Sans Pro" panose="020B0503030403020204" pitchFamily="34" charset="0"/>
              </a:rPr>
              <a:t>RI </a:t>
            </a:r>
            <a:r>
              <a:rPr lang="en-US" b="1" dirty="0">
                <a:ea typeface="Source Sans Pro" panose="020B0503030403020204" pitchFamily="34" charset="0"/>
              </a:rPr>
              <a:t>Medicaid</a:t>
            </a:r>
            <a:r>
              <a:rPr lang="en-US" dirty="0">
                <a:ea typeface="Source Sans Pro" panose="020B0503030403020204" pitchFamily="34" charset="0"/>
              </a:rPr>
              <a:t> and the </a:t>
            </a:r>
            <a:r>
              <a:rPr lang="en-US" b="1" dirty="0">
                <a:ea typeface="Source Sans Pro" panose="020B0503030403020204" pitchFamily="34" charset="0"/>
              </a:rPr>
              <a:t>Ryan White </a:t>
            </a:r>
            <a:r>
              <a:rPr lang="en-US" dirty="0">
                <a:ea typeface="Source Sans Pro" panose="020B0503030403020204" pitchFamily="34" charset="0"/>
              </a:rPr>
              <a:t>program adopted these measures assertively pre PPACA, and they continue to exist today.</a:t>
            </a:r>
          </a:p>
          <a:p>
            <a:r>
              <a:rPr lang="en-US" dirty="0">
                <a:ea typeface="Source Sans Pro" panose="020B0503030403020204" pitchFamily="34" charset="0"/>
              </a:rPr>
              <a:t>Medicaid benefits from Ryan White Part B performance measures, and Ryan White Part B benefits from the Medicaid efficiency measures.</a:t>
            </a:r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42233-0603-8343-97FD-F979AFFBD7F5}"/>
              </a:ext>
            </a:extLst>
          </p:cNvPr>
          <p:cNvSpPr/>
          <p:nvPr/>
        </p:nvSpPr>
        <p:spPr>
          <a:xfrm>
            <a:off x="9548724" y="4752425"/>
            <a:ext cx="2267482" cy="749821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600" dirty="0">
                <a:ea typeface="Bebas Neue" charset="0"/>
                <a:cs typeface="Bebas Neue" charset="0"/>
              </a:rPr>
              <a:t>2. Improve patient experience and engagement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0E753-89D1-2B41-B2AB-3959A283C56B}"/>
              </a:ext>
            </a:extLst>
          </p:cNvPr>
          <p:cNvSpPr/>
          <p:nvPr/>
        </p:nvSpPr>
        <p:spPr>
          <a:xfrm>
            <a:off x="7977675" y="1008779"/>
            <a:ext cx="1676400" cy="530658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600" dirty="0">
                <a:ea typeface="Bebas Neue" charset="0"/>
                <a:cs typeface="Bebas Neue" charset="0"/>
              </a:rPr>
              <a:t>1. Improve health outcomes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16627F-23C0-364C-8032-F166DC1C924B}"/>
              </a:ext>
            </a:extLst>
          </p:cNvPr>
          <p:cNvGrpSpPr/>
          <p:nvPr/>
        </p:nvGrpSpPr>
        <p:grpSpPr>
          <a:xfrm>
            <a:off x="7253775" y="1919861"/>
            <a:ext cx="3124200" cy="2804766"/>
            <a:chOff x="7162800" y="1999842"/>
            <a:chExt cx="1870773" cy="16794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C05C1C-EDEA-354D-AB52-687912CFDB20}"/>
                </a:ext>
              </a:extLst>
            </p:cNvPr>
            <p:cNvGrpSpPr/>
            <p:nvPr/>
          </p:nvGrpSpPr>
          <p:grpSpPr>
            <a:xfrm rot="17858871" flipH="1">
              <a:off x="8215862" y="2840650"/>
              <a:ext cx="895470" cy="739953"/>
              <a:chOff x="2479024" y="3395663"/>
              <a:chExt cx="1843087" cy="901700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13ECAAB-8267-6646-81FD-D9F862E1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024" y="3500438"/>
                <a:ext cx="1108075" cy="796925"/>
              </a:xfrm>
              <a:custGeom>
                <a:avLst/>
                <a:gdLst>
                  <a:gd name="T0" fmla="*/ 65 w 86"/>
                  <a:gd name="T1" fmla="*/ 61 h 61"/>
                  <a:gd name="T2" fmla="*/ 48 w 86"/>
                  <a:gd name="T3" fmla="*/ 54 h 61"/>
                  <a:gd name="T4" fmla="*/ 6 w 86"/>
                  <a:gd name="T5" fmla="*/ 11 h 61"/>
                  <a:gd name="T6" fmla="*/ 10 w 86"/>
                  <a:gd name="T7" fmla="*/ 0 h 61"/>
                  <a:gd name="T8" fmla="*/ 54 w 86"/>
                  <a:gd name="T9" fmla="*/ 38 h 61"/>
                  <a:gd name="T10" fmla="*/ 86 w 86"/>
                  <a:gd name="T11" fmla="*/ 60 h 61"/>
                  <a:gd name="T12" fmla="*/ 65 w 86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1">
                    <a:moveTo>
                      <a:pt x="65" y="61"/>
                    </a:moveTo>
                    <a:cubicBezTo>
                      <a:pt x="62" y="61"/>
                      <a:pt x="56" y="61"/>
                      <a:pt x="48" y="54"/>
                    </a:cubicBezTo>
                    <a:cubicBezTo>
                      <a:pt x="33" y="41"/>
                      <a:pt x="21" y="24"/>
                      <a:pt x="6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9" y="0"/>
                      <a:pt x="43" y="25"/>
                      <a:pt x="54" y="38"/>
                    </a:cubicBezTo>
                    <a:cubicBezTo>
                      <a:pt x="65" y="50"/>
                      <a:pt x="75" y="60"/>
                      <a:pt x="86" y="60"/>
                    </a:cubicBezTo>
                    <a:cubicBezTo>
                      <a:pt x="65" y="61"/>
                      <a:pt x="65" y="61"/>
                      <a:pt x="65" y="61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25" dirty="0">
                  <a:latin typeface="Source Sans Pro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EC3B9EC-1D55-4D42-A053-7BFC11DDE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7224" y="3395663"/>
                <a:ext cx="1004887" cy="901700"/>
              </a:xfrm>
              <a:custGeom>
                <a:avLst/>
                <a:gdLst>
                  <a:gd name="T0" fmla="*/ 32 w 78"/>
                  <a:gd name="T1" fmla="*/ 15 h 69"/>
                  <a:gd name="T2" fmla="*/ 44 w 78"/>
                  <a:gd name="T3" fmla="*/ 25 h 69"/>
                  <a:gd name="T4" fmla="*/ 0 w 78"/>
                  <a:gd name="T5" fmla="*/ 69 h 69"/>
                  <a:gd name="T6" fmla="*/ 21 w 78"/>
                  <a:gd name="T7" fmla="*/ 68 h 69"/>
                  <a:gd name="T8" fmla="*/ 56 w 78"/>
                  <a:gd name="T9" fmla="*/ 35 h 69"/>
                  <a:gd name="T10" fmla="*/ 68 w 78"/>
                  <a:gd name="T11" fmla="*/ 45 h 69"/>
                  <a:gd name="T12" fmla="*/ 78 w 78"/>
                  <a:gd name="T13" fmla="*/ 0 h 69"/>
                  <a:gd name="T14" fmla="*/ 32 w 78"/>
                  <a:gd name="T15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69">
                    <a:moveTo>
                      <a:pt x="32" y="15"/>
                    </a:moveTo>
                    <a:cubicBezTo>
                      <a:pt x="37" y="19"/>
                      <a:pt x="39" y="21"/>
                      <a:pt x="44" y="25"/>
                    </a:cubicBezTo>
                    <a:cubicBezTo>
                      <a:pt x="7" y="69"/>
                      <a:pt x="7" y="69"/>
                      <a:pt x="0" y="69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30" y="67"/>
                      <a:pt x="36" y="60"/>
                      <a:pt x="56" y="35"/>
                    </a:cubicBezTo>
                    <a:cubicBezTo>
                      <a:pt x="61" y="40"/>
                      <a:pt x="63" y="41"/>
                      <a:pt x="68" y="45"/>
                    </a:cubicBezTo>
                    <a:cubicBezTo>
                      <a:pt x="69" y="26"/>
                      <a:pt x="73" y="11"/>
                      <a:pt x="78" y="0"/>
                    </a:cubicBezTo>
                    <a:cubicBezTo>
                      <a:pt x="58" y="6"/>
                      <a:pt x="49" y="9"/>
                      <a:pt x="32" y="1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25" dirty="0">
                  <a:latin typeface="Source Sans Pro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FA31AF-5A6C-8B4D-8D03-CB9AEA52B0D7}"/>
                </a:ext>
              </a:extLst>
            </p:cNvPr>
            <p:cNvGrpSpPr/>
            <p:nvPr/>
          </p:nvGrpSpPr>
          <p:grpSpPr>
            <a:xfrm rot="3626985" flipH="1">
              <a:off x="7085042" y="2861626"/>
              <a:ext cx="895470" cy="739953"/>
              <a:chOff x="2479024" y="3395663"/>
              <a:chExt cx="1843087" cy="901700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A5B9BD6-E048-FB47-8B53-52FF49C20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024" y="3500438"/>
                <a:ext cx="1108075" cy="796925"/>
              </a:xfrm>
              <a:custGeom>
                <a:avLst/>
                <a:gdLst>
                  <a:gd name="T0" fmla="*/ 65 w 86"/>
                  <a:gd name="T1" fmla="*/ 61 h 61"/>
                  <a:gd name="T2" fmla="*/ 48 w 86"/>
                  <a:gd name="T3" fmla="*/ 54 h 61"/>
                  <a:gd name="T4" fmla="*/ 6 w 86"/>
                  <a:gd name="T5" fmla="*/ 11 h 61"/>
                  <a:gd name="T6" fmla="*/ 10 w 86"/>
                  <a:gd name="T7" fmla="*/ 0 h 61"/>
                  <a:gd name="T8" fmla="*/ 54 w 86"/>
                  <a:gd name="T9" fmla="*/ 38 h 61"/>
                  <a:gd name="T10" fmla="*/ 86 w 86"/>
                  <a:gd name="T11" fmla="*/ 60 h 61"/>
                  <a:gd name="T12" fmla="*/ 65 w 86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1">
                    <a:moveTo>
                      <a:pt x="65" y="61"/>
                    </a:moveTo>
                    <a:cubicBezTo>
                      <a:pt x="62" y="61"/>
                      <a:pt x="56" y="61"/>
                      <a:pt x="48" y="54"/>
                    </a:cubicBezTo>
                    <a:cubicBezTo>
                      <a:pt x="33" y="41"/>
                      <a:pt x="21" y="24"/>
                      <a:pt x="6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9" y="0"/>
                      <a:pt x="43" y="25"/>
                      <a:pt x="54" y="38"/>
                    </a:cubicBezTo>
                    <a:cubicBezTo>
                      <a:pt x="65" y="50"/>
                      <a:pt x="75" y="60"/>
                      <a:pt x="86" y="60"/>
                    </a:cubicBezTo>
                    <a:cubicBezTo>
                      <a:pt x="65" y="61"/>
                      <a:pt x="65" y="61"/>
                      <a:pt x="65" y="61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25" dirty="0">
                  <a:latin typeface="Source Sans Pro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F451772B-5A12-F34A-AEFB-1AA74C747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7224" y="3395663"/>
                <a:ext cx="1004887" cy="901700"/>
              </a:xfrm>
              <a:custGeom>
                <a:avLst/>
                <a:gdLst>
                  <a:gd name="T0" fmla="*/ 32 w 78"/>
                  <a:gd name="T1" fmla="*/ 15 h 69"/>
                  <a:gd name="T2" fmla="*/ 44 w 78"/>
                  <a:gd name="T3" fmla="*/ 25 h 69"/>
                  <a:gd name="T4" fmla="*/ 0 w 78"/>
                  <a:gd name="T5" fmla="*/ 69 h 69"/>
                  <a:gd name="T6" fmla="*/ 21 w 78"/>
                  <a:gd name="T7" fmla="*/ 68 h 69"/>
                  <a:gd name="T8" fmla="*/ 56 w 78"/>
                  <a:gd name="T9" fmla="*/ 35 h 69"/>
                  <a:gd name="T10" fmla="*/ 68 w 78"/>
                  <a:gd name="T11" fmla="*/ 45 h 69"/>
                  <a:gd name="T12" fmla="*/ 78 w 78"/>
                  <a:gd name="T13" fmla="*/ 0 h 69"/>
                  <a:gd name="T14" fmla="*/ 32 w 78"/>
                  <a:gd name="T15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69">
                    <a:moveTo>
                      <a:pt x="32" y="15"/>
                    </a:moveTo>
                    <a:cubicBezTo>
                      <a:pt x="37" y="19"/>
                      <a:pt x="39" y="21"/>
                      <a:pt x="44" y="25"/>
                    </a:cubicBezTo>
                    <a:cubicBezTo>
                      <a:pt x="7" y="69"/>
                      <a:pt x="7" y="69"/>
                      <a:pt x="0" y="69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30" y="67"/>
                      <a:pt x="36" y="60"/>
                      <a:pt x="56" y="35"/>
                    </a:cubicBezTo>
                    <a:cubicBezTo>
                      <a:pt x="61" y="40"/>
                      <a:pt x="63" y="41"/>
                      <a:pt x="68" y="45"/>
                    </a:cubicBezTo>
                    <a:cubicBezTo>
                      <a:pt x="69" y="26"/>
                      <a:pt x="73" y="11"/>
                      <a:pt x="78" y="0"/>
                    </a:cubicBezTo>
                    <a:cubicBezTo>
                      <a:pt x="58" y="6"/>
                      <a:pt x="49" y="9"/>
                      <a:pt x="32" y="15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25" dirty="0">
                  <a:latin typeface="Source Sans Pro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4106301-83EF-F549-875B-FE7B124AC4D4}"/>
                </a:ext>
              </a:extLst>
            </p:cNvPr>
            <p:cNvGrpSpPr/>
            <p:nvPr/>
          </p:nvGrpSpPr>
          <p:grpSpPr>
            <a:xfrm rot="10800000" flipH="1">
              <a:off x="7590574" y="1999842"/>
              <a:ext cx="946443" cy="700101"/>
              <a:chOff x="2479024" y="3395663"/>
              <a:chExt cx="1843087" cy="901700"/>
            </a:xfrm>
            <a:solidFill>
              <a:schemeClr val="accent1"/>
            </a:solidFill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542A4243-D584-D34A-A6F8-1C85A88A8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024" y="3500438"/>
                <a:ext cx="1108075" cy="796925"/>
              </a:xfrm>
              <a:custGeom>
                <a:avLst/>
                <a:gdLst>
                  <a:gd name="T0" fmla="*/ 65 w 86"/>
                  <a:gd name="T1" fmla="*/ 61 h 61"/>
                  <a:gd name="T2" fmla="*/ 48 w 86"/>
                  <a:gd name="T3" fmla="*/ 54 h 61"/>
                  <a:gd name="T4" fmla="*/ 6 w 86"/>
                  <a:gd name="T5" fmla="*/ 11 h 61"/>
                  <a:gd name="T6" fmla="*/ 10 w 86"/>
                  <a:gd name="T7" fmla="*/ 0 h 61"/>
                  <a:gd name="T8" fmla="*/ 54 w 86"/>
                  <a:gd name="T9" fmla="*/ 38 h 61"/>
                  <a:gd name="T10" fmla="*/ 86 w 86"/>
                  <a:gd name="T11" fmla="*/ 60 h 61"/>
                  <a:gd name="T12" fmla="*/ 65 w 86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1">
                    <a:moveTo>
                      <a:pt x="65" y="61"/>
                    </a:moveTo>
                    <a:cubicBezTo>
                      <a:pt x="62" y="61"/>
                      <a:pt x="56" y="61"/>
                      <a:pt x="48" y="54"/>
                    </a:cubicBezTo>
                    <a:cubicBezTo>
                      <a:pt x="33" y="41"/>
                      <a:pt x="21" y="24"/>
                      <a:pt x="6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9" y="0"/>
                      <a:pt x="43" y="25"/>
                      <a:pt x="54" y="38"/>
                    </a:cubicBezTo>
                    <a:cubicBezTo>
                      <a:pt x="65" y="50"/>
                      <a:pt x="75" y="60"/>
                      <a:pt x="86" y="60"/>
                    </a:cubicBezTo>
                    <a:cubicBezTo>
                      <a:pt x="65" y="61"/>
                      <a:pt x="65" y="61"/>
                      <a:pt x="65" y="6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25" dirty="0">
                  <a:latin typeface="Source Sans Pro" charset="0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46E1A9D9-FD48-3F48-8A68-B8130D5BF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7224" y="3395663"/>
                <a:ext cx="1004887" cy="901700"/>
              </a:xfrm>
              <a:custGeom>
                <a:avLst/>
                <a:gdLst>
                  <a:gd name="T0" fmla="*/ 32 w 78"/>
                  <a:gd name="T1" fmla="*/ 15 h 69"/>
                  <a:gd name="T2" fmla="*/ 44 w 78"/>
                  <a:gd name="T3" fmla="*/ 25 h 69"/>
                  <a:gd name="T4" fmla="*/ 0 w 78"/>
                  <a:gd name="T5" fmla="*/ 69 h 69"/>
                  <a:gd name="T6" fmla="*/ 21 w 78"/>
                  <a:gd name="T7" fmla="*/ 68 h 69"/>
                  <a:gd name="T8" fmla="*/ 56 w 78"/>
                  <a:gd name="T9" fmla="*/ 35 h 69"/>
                  <a:gd name="T10" fmla="*/ 68 w 78"/>
                  <a:gd name="T11" fmla="*/ 45 h 69"/>
                  <a:gd name="T12" fmla="*/ 78 w 78"/>
                  <a:gd name="T13" fmla="*/ 0 h 69"/>
                  <a:gd name="T14" fmla="*/ 32 w 78"/>
                  <a:gd name="T15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69">
                    <a:moveTo>
                      <a:pt x="32" y="15"/>
                    </a:moveTo>
                    <a:cubicBezTo>
                      <a:pt x="37" y="19"/>
                      <a:pt x="39" y="21"/>
                      <a:pt x="44" y="25"/>
                    </a:cubicBezTo>
                    <a:cubicBezTo>
                      <a:pt x="7" y="69"/>
                      <a:pt x="7" y="69"/>
                      <a:pt x="0" y="69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30" y="67"/>
                      <a:pt x="36" y="60"/>
                      <a:pt x="56" y="35"/>
                    </a:cubicBezTo>
                    <a:cubicBezTo>
                      <a:pt x="61" y="40"/>
                      <a:pt x="63" y="41"/>
                      <a:pt x="68" y="45"/>
                    </a:cubicBezTo>
                    <a:cubicBezTo>
                      <a:pt x="69" y="26"/>
                      <a:pt x="73" y="11"/>
                      <a:pt x="78" y="0"/>
                    </a:cubicBezTo>
                    <a:cubicBezTo>
                      <a:pt x="58" y="6"/>
                      <a:pt x="49" y="9"/>
                      <a:pt x="32" y="1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25" dirty="0">
                  <a:latin typeface="Source Sans Pro" charset="0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792BCB0-FAF5-D046-AB0A-83984522141F}"/>
              </a:ext>
            </a:extLst>
          </p:cNvPr>
          <p:cNvSpPr/>
          <p:nvPr/>
        </p:nvSpPr>
        <p:spPr>
          <a:xfrm>
            <a:off x="6314880" y="4752425"/>
            <a:ext cx="1676400" cy="530658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600" dirty="0">
                <a:ea typeface="Bebas Neue" charset="0"/>
                <a:cs typeface="Bebas Neue" charset="0"/>
              </a:rPr>
              <a:t>3. Promote efficient spending</a:t>
            </a:r>
          </a:p>
        </p:txBody>
      </p:sp>
    </p:spTree>
    <p:extLst>
      <p:ext uri="{BB962C8B-B14F-4D97-AF65-F5344CB8AC3E}">
        <p14:creationId xmlns:p14="http://schemas.microsoft.com/office/powerpoint/2010/main" val="31188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3F46-8A2F-D446-9CAC-2D353C52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Bi-Product of Reform: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3AB95-C15E-7046-B4DE-D113919A7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opportunity to harness Digital Health Innovation</a:t>
            </a:r>
          </a:p>
        </p:txBody>
      </p:sp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E6388480-064E-3E4B-8268-432804267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59" r="41437"/>
          <a:stretch/>
        </p:blipFill>
        <p:spPr>
          <a:xfrm>
            <a:off x="7467601" y="-76200"/>
            <a:ext cx="4722867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1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1AEFB5-A767-E045-B7EB-67A8A7ECB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4807"/>
            <a:ext cx="10515600" cy="829193"/>
          </a:xfrm>
        </p:spPr>
        <p:txBody>
          <a:bodyPr>
            <a:noAutofit/>
          </a:bodyPr>
          <a:lstStyle/>
          <a:p>
            <a:pPr>
              <a:tabLst>
                <a:tab pos="533400" algn="l"/>
              </a:tabLst>
            </a:pPr>
            <a:r>
              <a:rPr lang="en-US" sz="3200" b="0" dirty="0">
                <a:solidFill>
                  <a:srgbClr val="09588E"/>
                </a:solidFill>
              </a:rPr>
              <a:t>Context: </a:t>
            </a:r>
            <a:br>
              <a:rPr lang="en-US" sz="3200" b="0" dirty="0">
                <a:solidFill>
                  <a:srgbClr val="09588E"/>
                </a:solidFill>
              </a:rPr>
            </a:br>
            <a:r>
              <a:rPr lang="en-US" sz="3200" b="0" dirty="0">
                <a:solidFill>
                  <a:srgbClr val="09588E"/>
                </a:solidFill>
              </a:rPr>
              <a:t>Growing body of evidence that Technology can support positive health outcomes </a:t>
            </a:r>
            <a:endParaRPr lang="en-US" sz="3200" dirty="0">
              <a:solidFill>
                <a:srgbClr val="09588E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7924E4-8413-7144-B7C5-C26C416601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Tablets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3B841B-2988-6B4F-AD31-01627F51FE0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Smart home devices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CEA001-6F3E-A645-A95F-CB1EEB8E757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Smart Watches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AE12D7-8EF6-A64E-8321-731FB788EDA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Health Sensors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4A307BA-86AA-D240-9615-4C0CD86D60E2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Digital health applications</a:t>
            </a:r>
          </a:p>
        </p:txBody>
      </p:sp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AED4B031-CF18-7A46-BE4D-FD2FFE3D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46" r="12946"/>
          <a:stretch>
            <a:fillRect/>
          </a:stretch>
        </p:blipFill>
        <p:spPr>
          <a:xfrm>
            <a:off x="1162138" y="2362200"/>
            <a:ext cx="1803282" cy="1803282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39DA489-FD40-F643-ADA3-E9D99FE7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81" r="13081"/>
          <a:stretch>
            <a:fillRect/>
          </a:stretch>
        </p:blipFill>
        <p:spPr>
          <a:xfrm>
            <a:off x="2997318" y="2362200"/>
            <a:ext cx="1803282" cy="1803282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780342C-5B00-4A4A-BC72-4F805DDC03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20" b="1020"/>
          <a:stretch>
            <a:fillRect/>
          </a:stretch>
        </p:blipFill>
        <p:spPr>
          <a:xfrm>
            <a:off x="4832497" y="2362200"/>
            <a:ext cx="1803282" cy="1803282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37CB03C-4AC2-914F-82C2-862E41B1DA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56" r="9956"/>
          <a:stretch>
            <a:fillRect/>
          </a:stretch>
        </p:blipFill>
        <p:spPr>
          <a:xfrm>
            <a:off x="6667677" y="2362200"/>
            <a:ext cx="1803282" cy="1803282"/>
          </a:xfrm>
          <a:prstGeom prst="rect">
            <a:avLst/>
          </a:prstGeom>
        </p:spPr>
      </p:pic>
      <p:pic>
        <p:nvPicPr>
          <p:cNvPr id="15" name="Picture Placeholder 3">
            <a:extLst>
              <a:ext uri="{FF2B5EF4-FFF2-40B4-BE49-F238E27FC236}">
                <a16:creationId xmlns:a16="http://schemas.microsoft.com/office/drawing/2014/main" id="{E0AF220B-D1BD-9546-B197-AE8B4DFF13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52" r="2852"/>
          <a:stretch>
            <a:fillRect/>
          </a:stretch>
        </p:blipFill>
        <p:spPr>
          <a:xfrm>
            <a:off x="8502856" y="2362200"/>
            <a:ext cx="1803282" cy="18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0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3142-1949-2F40-961D-EE65ADB4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BUT: </a:t>
            </a:r>
            <a:r>
              <a:rPr lang="en-US" dirty="0"/>
              <a:t>Our clients rarely have access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712B2E-59EA-8F43-81E8-AF97707BAAB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914400" y="3505200"/>
            <a:ext cx="10439400" cy="2140225"/>
          </a:xfrm>
        </p:spPr>
        <p:txBody>
          <a:bodyPr/>
          <a:lstStyle/>
          <a:p>
            <a:r>
              <a:rPr lang="en-US" dirty="0"/>
              <a:t>Asked to use what is freely available.</a:t>
            </a:r>
          </a:p>
          <a:p>
            <a:endParaRPr lang="en-US" dirty="0"/>
          </a:p>
          <a:p>
            <a:r>
              <a:rPr lang="en-US" i="1" dirty="0"/>
              <a:t>We learned the real price of “free”</a:t>
            </a:r>
          </a:p>
        </p:txBody>
      </p:sp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69A68B8F-E099-E341-BC5D-8189BADB19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8200" y="1297948"/>
            <a:ext cx="1857057" cy="1857057"/>
          </a:xfrm>
          <a:prstGeom prst="rect">
            <a:avLst/>
          </a:prstGeom>
        </p:spPr>
      </p:pic>
      <p:pic>
        <p:nvPicPr>
          <p:cNvPr id="10" name="Picture Placeholder 13">
            <a:extLst>
              <a:ext uri="{FF2B5EF4-FFF2-40B4-BE49-F238E27FC236}">
                <a16:creationId xmlns:a16="http://schemas.microsoft.com/office/drawing/2014/main" id="{5757A3AD-AD6C-6749-A973-8A1899A62D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7" b="2187"/>
          <a:stretch>
            <a:fillRect/>
          </a:stretch>
        </p:blipFill>
        <p:spPr>
          <a:xfrm>
            <a:off x="3769064" y="1274038"/>
            <a:ext cx="2068513" cy="1978025"/>
          </a:xfrm>
          <a:prstGeom prst="rect">
            <a:avLst/>
          </a:prstGeom>
        </p:spPr>
      </p:pic>
      <p:pic>
        <p:nvPicPr>
          <p:cNvPr id="11" name="Picture Placeholder 14">
            <a:extLst>
              <a:ext uri="{FF2B5EF4-FFF2-40B4-BE49-F238E27FC236}">
                <a16:creationId xmlns:a16="http://schemas.microsoft.com/office/drawing/2014/main" id="{CD3981CD-720B-5A40-9455-60DE9A5A8F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" r="642"/>
          <a:stretch/>
        </p:blipFill>
        <p:spPr>
          <a:xfrm>
            <a:off x="6949481" y="1455566"/>
            <a:ext cx="1572769" cy="16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6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1BC1DE-A65D-4E4F-B007-29D6A1BD2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397"/>
            <a:ext cx="10515600" cy="829193"/>
          </a:xfrm>
        </p:spPr>
        <p:txBody>
          <a:bodyPr>
            <a:normAutofit fontScale="90000"/>
          </a:bodyPr>
          <a:lstStyle/>
          <a:p>
            <a:r>
              <a:rPr lang="en-US" dirty="0"/>
              <a:t>We came to a different 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B2E1D-8AAF-6143-A6E3-4DA52E959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9982" y="2895600"/>
            <a:ext cx="3409617" cy="29718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0000">
                    <a:alpha val="60000"/>
                  </a:srgbClr>
                </a:solidFill>
                <a:ea typeface="Source Sans Pro" charset="0"/>
                <a:cs typeface="Source Sans Pro" charset="0"/>
              </a:rPr>
              <a:t>RI state government search around PPACA implementation to effectively: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Communicate/monitor/enhance health outcomes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Engage in telehealth opportunities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Evaluate performance measures.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E8264-CABD-7F48-BA08-1A7A120632A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72000" y="2895600"/>
            <a:ext cx="3218904" cy="297180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Conducted a 12 month review of existing products and smart phone applications.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We were looking for more than an application.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3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We wanted an innovative application coupled with a programmatic bent that directly interfaced with our consumers.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2CB938-3D07-1547-B748-1549A4E4301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34896" y="2895600"/>
            <a:ext cx="3218904" cy="259843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After research stage, RI procurement allowed for a Sole Source with TAVIE</a:t>
            </a:r>
            <a:r>
              <a:rPr lang="en-US" sz="1800" baseline="300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RX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  <a:ea typeface="Source Sans Pro" charset="0"/>
                <a:cs typeface="Source Sans Pro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30167D-3AE3-1242-8311-E8F78BB10210}"/>
              </a:ext>
            </a:extLst>
          </p:cNvPr>
          <p:cNvGrpSpPr/>
          <p:nvPr/>
        </p:nvGrpSpPr>
        <p:grpSpPr>
          <a:xfrm>
            <a:off x="1295400" y="1212388"/>
            <a:ext cx="2068694" cy="1401547"/>
            <a:chOff x="-397484" y="2533916"/>
            <a:chExt cx="2758258" cy="18687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AF0B1A-1D1C-D94E-B946-D1A37B0EC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7484" y="3501738"/>
              <a:ext cx="2758258" cy="900907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11B62D8-BCAC-A548-8963-C066DA354833}"/>
                </a:ext>
              </a:extLst>
            </p:cNvPr>
            <p:cNvSpPr/>
            <p:nvPr/>
          </p:nvSpPr>
          <p:spPr>
            <a:xfrm>
              <a:off x="214763" y="2533916"/>
              <a:ext cx="1667040" cy="1667041"/>
            </a:xfrm>
            <a:custGeom>
              <a:avLst/>
              <a:gdLst>
                <a:gd name="connsiteX0" fmla="*/ 1621876 w 4116165"/>
                <a:gd name="connsiteY0" fmla="*/ 814807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1621876 w 4116165"/>
                <a:gd name="connsiteY8" fmla="*/ 814807 h 3497531"/>
                <a:gd name="connsiteX9" fmla="*/ 688860 w 4116165"/>
                <a:gd name="connsiteY9" fmla="*/ 0 h 3497531"/>
                <a:gd name="connsiteX10" fmla="*/ 739322 w 4116165"/>
                <a:gd name="connsiteY10" fmla="*/ 20901 h 3497531"/>
                <a:gd name="connsiteX11" fmla="*/ 1356818 w 4116165"/>
                <a:gd name="connsiteY11" fmla="*/ 638398 h 3497531"/>
                <a:gd name="connsiteX12" fmla="*/ 1356818 w 4116165"/>
                <a:gd name="connsiteY12" fmla="*/ 739322 h 3497531"/>
                <a:gd name="connsiteX13" fmla="*/ 739322 w 4116165"/>
                <a:gd name="connsiteY13" fmla="*/ 1356819 h 3497531"/>
                <a:gd name="connsiteX14" fmla="*/ 638398 w 4116165"/>
                <a:gd name="connsiteY14" fmla="*/ 1356819 h 3497531"/>
                <a:gd name="connsiteX15" fmla="*/ 20901 w 4116165"/>
                <a:gd name="connsiteY15" fmla="*/ 739322 h 3497531"/>
                <a:gd name="connsiteX16" fmla="*/ 20901 w 4116165"/>
                <a:gd name="connsiteY16" fmla="*/ 638398 h 3497531"/>
                <a:gd name="connsiteX17" fmla="*/ 638398 w 4116165"/>
                <a:gd name="connsiteY17" fmla="*/ 20901 h 3497531"/>
                <a:gd name="connsiteX18" fmla="*/ 688860 w 4116165"/>
                <a:gd name="connsiteY18" fmla="*/ 0 h 3497531"/>
                <a:gd name="connsiteX0" fmla="*/ 1433441 w 4116165"/>
                <a:gd name="connsiteY0" fmla="*/ 1003242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688860 w 4116165"/>
                <a:gd name="connsiteY8" fmla="*/ 0 h 3497531"/>
                <a:gd name="connsiteX9" fmla="*/ 739322 w 4116165"/>
                <a:gd name="connsiteY9" fmla="*/ 20901 h 3497531"/>
                <a:gd name="connsiteX10" fmla="*/ 1356818 w 4116165"/>
                <a:gd name="connsiteY10" fmla="*/ 638398 h 3497531"/>
                <a:gd name="connsiteX11" fmla="*/ 1356818 w 4116165"/>
                <a:gd name="connsiteY11" fmla="*/ 739322 h 3497531"/>
                <a:gd name="connsiteX12" fmla="*/ 739322 w 4116165"/>
                <a:gd name="connsiteY12" fmla="*/ 1356819 h 3497531"/>
                <a:gd name="connsiteX13" fmla="*/ 638398 w 4116165"/>
                <a:gd name="connsiteY13" fmla="*/ 1356819 h 3497531"/>
                <a:gd name="connsiteX14" fmla="*/ 20901 w 4116165"/>
                <a:gd name="connsiteY14" fmla="*/ 739322 h 3497531"/>
                <a:gd name="connsiteX15" fmla="*/ 20901 w 4116165"/>
                <a:gd name="connsiteY15" fmla="*/ 638398 h 3497531"/>
                <a:gd name="connsiteX16" fmla="*/ 638398 w 4116165"/>
                <a:gd name="connsiteY16" fmla="*/ 20901 h 3497531"/>
                <a:gd name="connsiteX17" fmla="*/ 688860 w 4116165"/>
                <a:gd name="connsiteY17" fmla="*/ 0 h 3497531"/>
                <a:gd name="connsiteX0" fmla="*/ 1433441 w 4116165"/>
                <a:gd name="connsiteY0" fmla="*/ 3309096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688860 w 4116165"/>
                <a:gd name="connsiteY7" fmla="*/ 0 h 3497531"/>
                <a:gd name="connsiteX8" fmla="*/ 739322 w 4116165"/>
                <a:gd name="connsiteY8" fmla="*/ 20901 h 3497531"/>
                <a:gd name="connsiteX9" fmla="*/ 1356818 w 4116165"/>
                <a:gd name="connsiteY9" fmla="*/ 638398 h 3497531"/>
                <a:gd name="connsiteX10" fmla="*/ 1356818 w 4116165"/>
                <a:gd name="connsiteY10" fmla="*/ 739322 h 3497531"/>
                <a:gd name="connsiteX11" fmla="*/ 739322 w 4116165"/>
                <a:gd name="connsiteY11" fmla="*/ 1356819 h 3497531"/>
                <a:gd name="connsiteX12" fmla="*/ 638398 w 4116165"/>
                <a:gd name="connsiteY12" fmla="*/ 1356819 h 3497531"/>
                <a:gd name="connsiteX13" fmla="*/ 20901 w 4116165"/>
                <a:gd name="connsiteY13" fmla="*/ 739322 h 3497531"/>
                <a:gd name="connsiteX14" fmla="*/ 20901 w 4116165"/>
                <a:gd name="connsiteY14" fmla="*/ 638398 h 3497531"/>
                <a:gd name="connsiteX15" fmla="*/ 638398 w 4116165"/>
                <a:gd name="connsiteY15" fmla="*/ 20901 h 3497531"/>
                <a:gd name="connsiteX16" fmla="*/ 688860 w 4116165"/>
                <a:gd name="connsiteY16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1003242 h 3497531"/>
                <a:gd name="connsiteX2" fmla="*/ 4116165 w 4116165"/>
                <a:gd name="connsiteY2" fmla="*/ 3309096 h 3497531"/>
                <a:gd name="connsiteX3" fmla="*/ 3927730 w 4116165"/>
                <a:gd name="connsiteY3" fmla="*/ 3497531 h 3497531"/>
                <a:gd name="connsiteX4" fmla="*/ 1621876 w 4116165"/>
                <a:gd name="connsiteY4" fmla="*/ 3497531 h 3497531"/>
                <a:gd name="connsiteX5" fmla="*/ 1433441 w 4116165"/>
                <a:gd name="connsiteY5" fmla="*/ 3309096 h 3497531"/>
                <a:gd name="connsiteX6" fmla="*/ 688860 w 4116165"/>
                <a:gd name="connsiteY6" fmla="*/ 0 h 3497531"/>
                <a:gd name="connsiteX7" fmla="*/ 739322 w 4116165"/>
                <a:gd name="connsiteY7" fmla="*/ 20901 h 3497531"/>
                <a:gd name="connsiteX8" fmla="*/ 1356818 w 4116165"/>
                <a:gd name="connsiteY8" fmla="*/ 638398 h 3497531"/>
                <a:gd name="connsiteX9" fmla="*/ 1356818 w 4116165"/>
                <a:gd name="connsiteY9" fmla="*/ 739322 h 3497531"/>
                <a:gd name="connsiteX10" fmla="*/ 739322 w 4116165"/>
                <a:gd name="connsiteY10" fmla="*/ 1356819 h 3497531"/>
                <a:gd name="connsiteX11" fmla="*/ 638398 w 4116165"/>
                <a:gd name="connsiteY11" fmla="*/ 1356819 h 3497531"/>
                <a:gd name="connsiteX12" fmla="*/ 20901 w 4116165"/>
                <a:gd name="connsiteY12" fmla="*/ 739322 h 3497531"/>
                <a:gd name="connsiteX13" fmla="*/ 20901 w 4116165"/>
                <a:gd name="connsiteY13" fmla="*/ 638398 h 3497531"/>
                <a:gd name="connsiteX14" fmla="*/ 638398 w 4116165"/>
                <a:gd name="connsiteY14" fmla="*/ 20901 h 3497531"/>
                <a:gd name="connsiteX15" fmla="*/ 688860 w 4116165"/>
                <a:gd name="connsiteY15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3309096 h 3497531"/>
                <a:gd name="connsiteX2" fmla="*/ 3927730 w 4116165"/>
                <a:gd name="connsiteY2" fmla="*/ 3497531 h 3497531"/>
                <a:gd name="connsiteX3" fmla="*/ 1621876 w 4116165"/>
                <a:gd name="connsiteY3" fmla="*/ 3497531 h 3497531"/>
                <a:gd name="connsiteX4" fmla="*/ 1433441 w 4116165"/>
                <a:gd name="connsiteY4" fmla="*/ 3309096 h 3497531"/>
                <a:gd name="connsiteX5" fmla="*/ 688860 w 4116165"/>
                <a:gd name="connsiteY5" fmla="*/ 0 h 3497531"/>
                <a:gd name="connsiteX6" fmla="*/ 739322 w 4116165"/>
                <a:gd name="connsiteY6" fmla="*/ 20901 h 3497531"/>
                <a:gd name="connsiteX7" fmla="*/ 1356818 w 4116165"/>
                <a:gd name="connsiteY7" fmla="*/ 638398 h 3497531"/>
                <a:gd name="connsiteX8" fmla="*/ 1356818 w 4116165"/>
                <a:gd name="connsiteY8" fmla="*/ 739322 h 3497531"/>
                <a:gd name="connsiteX9" fmla="*/ 739322 w 4116165"/>
                <a:gd name="connsiteY9" fmla="*/ 1356819 h 3497531"/>
                <a:gd name="connsiteX10" fmla="*/ 638398 w 4116165"/>
                <a:gd name="connsiteY10" fmla="*/ 1356819 h 3497531"/>
                <a:gd name="connsiteX11" fmla="*/ 20901 w 4116165"/>
                <a:gd name="connsiteY11" fmla="*/ 739322 h 3497531"/>
                <a:gd name="connsiteX12" fmla="*/ 20901 w 4116165"/>
                <a:gd name="connsiteY12" fmla="*/ 638398 h 3497531"/>
                <a:gd name="connsiteX13" fmla="*/ 638398 w 4116165"/>
                <a:gd name="connsiteY13" fmla="*/ 20901 h 3497531"/>
                <a:gd name="connsiteX14" fmla="*/ 688860 w 4116165"/>
                <a:gd name="connsiteY14" fmla="*/ 0 h 3497531"/>
                <a:gd name="connsiteX0" fmla="*/ 1433441 w 3927730"/>
                <a:gd name="connsiteY0" fmla="*/ 3309096 h 3497531"/>
                <a:gd name="connsiteX1" fmla="*/ 3927730 w 3927730"/>
                <a:gd name="connsiteY1" fmla="*/ 3497531 h 3497531"/>
                <a:gd name="connsiteX2" fmla="*/ 1621876 w 3927730"/>
                <a:gd name="connsiteY2" fmla="*/ 3497531 h 3497531"/>
                <a:gd name="connsiteX3" fmla="*/ 1433441 w 3927730"/>
                <a:gd name="connsiteY3" fmla="*/ 3309096 h 3497531"/>
                <a:gd name="connsiteX4" fmla="*/ 688860 w 3927730"/>
                <a:gd name="connsiteY4" fmla="*/ 0 h 3497531"/>
                <a:gd name="connsiteX5" fmla="*/ 739322 w 3927730"/>
                <a:gd name="connsiteY5" fmla="*/ 20901 h 3497531"/>
                <a:gd name="connsiteX6" fmla="*/ 1356818 w 3927730"/>
                <a:gd name="connsiteY6" fmla="*/ 638398 h 3497531"/>
                <a:gd name="connsiteX7" fmla="*/ 1356818 w 3927730"/>
                <a:gd name="connsiteY7" fmla="*/ 739322 h 3497531"/>
                <a:gd name="connsiteX8" fmla="*/ 739322 w 3927730"/>
                <a:gd name="connsiteY8" fmla="*/ 1356819 h 3497531"/>
                <a:gd name="connsiteX9" fmla="*/ 638398 w 3927730"/>
                <a:gd name="connsiteY9" fmla="*/ 1356819 h 3497531"/>
                <a:gd name="connsiteX10" fmla="*/ 20901 w 3927730"/>
                <a:gd name="connsiteY10" fmla="*/ 739322 h 3497531"/>
                <a:gd name="connsiteX11" fmla="*/ 20901 w 3927730"/>
                <a:gd name="connsiteY11" fmla="*/ 638398 h 3497531"/>
                <a:gd name="connsiteX12" fmla="*/ 638398 w 3927730"/>
                <a:gd name="connsiteY12" fmla="*/ 20901 h 3497531"/>
                <a:gd name="connsiteX13" fmla="*/ 688860 w 3927730"/>
                <a:gd name="connsiteY13" fmla="*/ 0 h 3497531"/>
                <a:gd name="connsiteX0" fmla="*/ 1433441 w 1621876"/>
                <a:gd name="connsiteY0" fmla="*/ 3309096 h 3497531"/>
                <a:gd name="connsiteX1" fmla="*/ 1621876 w 1621876"/>
                <a:gd name="connsiteY1" fmla="*/ 3497531 h 3497531"/>
                <a:gd name="connsiteX2" fmla="*/ 1433441 w 1621876"/>
                <a:gd name="connsiteY2" fmla="*/ 3309096 h 3497531"/>
                <a:gd name="connsiteX3" fmla="*/ 688860 w 1621876"/>
                <a:gd name="connsiteY3" fmla="*/ 0 h 3497531"/>
                <a:gd name="connsiteX4" fmla="*/ 739322 w 1621876"/>
                <a:gd name="connsiteY4" fmla="*/ 20901 h 3497531"/>
                <a:gd name="connsiteX5" fmla="*/ 1356818 w 1621876"/>
                <a:gd name="connsiteY5" fmla="*/ 638398 h 3497531"/>
                <a:gd name="connsiteX6" fmla="*/ 1356818 w 1621876"/>
                <a:gd name="connsiteY6" fmla="*/ 739322 h 3497531"/>
                <a:gd name="connsiteX7" fmla="*/ 739322 w 1621876"/>
                <a:gd name="connsiteY7" fmla="*/ 1356819 h 3497531"/>
                <a:gd name="connsiteX8" fmla="*/ 638398 w 1621876"/>
                <a:gd name="connsiteY8" fmla="*/ 1356819 h 3497531"/>
                <a:gd name="connsiteX9" fmla="*/ 20901 w 1621876"/>
                <a:gd name="connsiteY9" fmla="*/ 739322 h 3497531"/>
                <a:gd name="connsiteX10" fmla="*/ 20901 w 1621876"/>
                <a:gd name="connsiteY10" fmla="*/ 638398 h 3497531"/>
                <a:gd name="connsiteX11" fmla="*/ 638398 w 1621876"/>
                <a:gd name="connsiteY11" fmla="*/ 20901 h 3497531"/>
                <a:gd name="connsiteX12" fmla="*/ 688860 w 1621876"/>
                <a:gd name="connsiteY12" fmla="*/ 0 h 3497531"/>
                <a:gd name="connsiteX0" fmla="*/ 688860 w 1377719"/>
                <a:gd name="connsiteY0" fmla="*/ 0 h 1377720"/>
                <a:gd name="connsiteX1" fmla="*/ 739322 w 1377719"/>
                <a:gd name="connsiteY1" fmla="*/ 20901 h 1377720"/>
                <a:gd name="connsiteX2" fmla="*/ 1356818 w 1377719"/>
                <a:gd name="connsiteY2" fmla="*/ 638398 h 1377720"/>
                <a:gd name="connsiteX3" fmla="*/ 1356818 w 1377719"/>
                <a:gd name="connsiteY3" fmla="*/ 739322 h 1377720"/>
                <a:gd name="connsiteX4" fmla="*/ 739322 w 1377719"/>
                <a:gd name="connsiteY4" fmla="*/ 1356819 h 1377720"/>
                <a:gd name="connsiteX5" fmla="*/ 638398 w 1377719"/>
                <a:gd name="connsiteY5" fmla="*/ 1356819 h 1377720"/>
                <a:gd name="connsiteX6" fmla="*/ 20901 w 1377719"/>
                <a:gd name="connsiteY6" fmla="*/ 739322 h 1377720"/>
                <a:gd name="connsiteX7" fmla="*/ 20901 w 1377719"/>
                <a:gd name="connsiteY7" fmla="*/ 638398 h 1377720"/>
                <a:gd name="connsiteX8" fmla="*/ 638398 w 1377719"/>
                <a:gd name="connsiteY8" fmla="*/ 20901 h 1377720"/>
                <a:gd name="connsiteX9" fmla="*/ 688860 w 1377719"/>
                <a:gd name="connsiteY9" fmla="*/ 0 h 137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7719" h="1377720">
                  <a:moveTo>
                    <a:pt x="688860" y="0"/>
                  </a:moveTo>
                  <a:cubicBezTo>
                    <a:pt x="707124" y="0"/>
                    <a:pt x="725387" y="6967"/>
                    <a:pt x="739322" y="20901"/>
                  </a:cubicBezTo>
                  <a:lnTo>
                    <a:pt x="1356818" y="638398"/>
                  </a:lnTo>
                  <a:cubicBezTo>
                    <a:pt x="1384687" y="666267"/>
                    <a:pt x="1384687" y="711453"/>
                    <a:pt x="1356818" y="739322"/>
                  </a:cubicBezTo>
                  <a:lnTo>
                    <a:pt x="739322" y="1356819"/>
                  </a:lnTo>
                  <a:cubicBezTo>
                    <a:pt x="711453" y="1384688"/>
                    <a:pt x="666267" y="1384688"/>
                    <a:pt x="638398" y="1356819"/>
                  </a:cubicBezTo>
                  <a:lnTo>
                    <a:pt x="20901" y="739322"/>
                  </a:lnTo>
                  <a:cubicBezTo>
                    <a:pt x="-6968" y="711453"/>
                    <a:pt x="-6968" y="666267"/>
                    <a:pt x="20901" y="638398"/>
                  </a:cubicBezTo>
                  <a:lnTo>
                    <a:pt x="638398" y="20901"/>
                  </a:lnTo>
                  <a:cubicBezTo>
                    <a:pt x="652332" y="6967"/>
                    <a:pt x="670596" y="0"/>
                    <a:pt x="688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dirty="0">
                  <a:latin typeface="linea-basic-10" charset="0"/>
                  <a:ea typeface="linea-basic-10" charset="0"/>
                  <a:cs typeface="linea-basic-10" charset="0"/>
                </a:rPr>
                <a:t>1 </a:t>
              </a:r>
            </a:p>
            <a:p>
              <a:pPr algn="ctr"/>
              <a:r>
                <a:rPr lang="en-US" sz="1425" dirty="0">
                  <a:latin typeface="Bebas Neue" charset="0"/>
                  <a:ea typeface="Bebas Neue" charset="0"/>
                  <a:cs typeface="Bebas Neue" charset="0"/>
                </a:rPr>
                <a:t>Wants &amp;</a:t>
              </a:r>
            </a:p>
            <a:p>
              <a:pPr algn="ctr"/>
              <a:r>
                <a:rPr lang="en-US" sz="1425" dirty="0">
                  <a:latin typeface="Bebas Neue" charset="0"/>
                  <a:ea typeface="Bebas Neue" charset="0"/>
                  <a:cs typeface="Bebas Neue" charset="0"/>
                </a:rPr>
                <a:t>Needs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7664E3-5EBF-0C42-A5A5-AC8F90106651}"/>
              </a:ext>
            </a:extLst>
          </p:cNvPr>
          <p:cNvGrpSpPr/>
          <p:nvPr/>
        </p:nvGrpSpPr>
        <p:grpSpPr>
          <a:xfrm>
            <a:off x="4793063" y="1212388"/>
            <a:ext cx="2068694" cy="1401548"/>
            <a:chOff x="777629" y="2533915"/>
            <a:chExt cx="2758258" cy="18687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7BF8D0-59BD-2E4C-A563-4D2B69893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29" y="3501738"/>
              <a:ext cx="2758258" cy="900907"/>
            </a:xfrm>
            <a:prstGeom prst="rect">
              <a:avLst/>
            </a:prstGeom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3924E1-8A53-D24D-8F60-8C7529C019B6}"/>
                </a:ext>
              </a:extLst>
            </p:cNvPr>
            <p:cNvSpPr/>
            <p:nvPr/>
          </p:nvSpPr>
          <p:spPr>
            <a:xfrm>
              <a:off x="1332584" y="2533915"/>
              <a:ext cx="1667040" cy="1667041"/>
            </a:xfrm>
            <a:custGeom>
              <a:avLst/>
              <a:gdLst>
                <a:gd name="connsiteX0" fmla="*/ 1621876 w 4116165"/>
                <a:gd name="connsiteY0" fmla="*/ 814807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1621876 w 4116165"/>
                <a:gd name="connsiteY8" fmla="*/ 814807 h 3497531"/>
                <a:gd name="connsiteX9" fmla="*/ 688860 w 4116165"/>
                <a:gd name="connsiteY9" fmla="*/ 0 h 3497531"/>
                <a:gd name="connsiteX10" fmla="*/ 739322 w 4116165"/>
                <a:gd name="connsiteY10" fmla="*/ 20901 h 3497531"/>
                <a:gd name="connsiteX11" fmla="*/ 1356818 w 4116165"/>
                <a:gd name="connsiteY11" fmla="*/ 638398 h 3497531"/>
                <a:gd name="connsiteX12" fmla="*/ 1356818 w 4116165"/>
                <a:gd name="connsiteY12" fmla="*/ 739322 h 3497531"/>
                <a:gd name="connsiteX13" fmla="*/ 739322 w 4116165"/>
                <a:gd name="connsiteY13" fmla="*/ 1356819 h 3497531"/>
                <a:gd name="connsiteX14" fmla="*/ 638398 w 4116165"/>
                <a:gd name="connsiteY14" fmla="*/ 1356819 h 3497531"/>
                <a:gd name="connsiteX15" fmla="*/ 20901 w 4116165"/>
                <a:gd name="connsiteY15" fmla="*/ 739322 h 3497531"/>
                <a:gd name="connsiteX16" fmla="*/ 20901 w 4116165"/>
                <a:gd name="connsiteY16" fmla="*/ 638398 h 3497531"/>
                <a:gd name="connsiteX17" fmla="*/ 638398 w 4116165"/>
                <a:gd name="connsiteY17" fmla="*/ 20901 h 3497531"/>
                <a:gd name="connsiteX18" fmla="*/ 688860 w 4116165"/>
                <a:gd name="connsiteY18" fmla="*/ 0 h 3497531"/>
                <a:gd name="connsiteX0" fmla="*/ 1433441 w 4116165"/>
                <a:gd name="connsiteY0" fmla="*/ 1003242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688860 w 4116165"/>
                <a:gd name="connsiteY8" fmla="*/ 0 h 3497531"/>
                <a:gd name="connsiteX9" fmla="*/ 739322 w 4116165"/>
                <a:gd name="connsiteY9" fmla="*/ 20901 h 3497531"/>
                <a:gd name="connsiteX10" fmla="*/ 1356818 w 4116165"/>
                <a:gd name="connsiteY10" fmla="*/ 638398 h 3497531"/>
                <a:gd name="connsiteX11" fmla="*/ 1356818 w 4116165"/>
                <a:gd name="connsiteY11" fmla="*/ 739322 h 3497531"/>
                <a:gd name="connsiteX12" fmla="*/ 739322 w 4116165"/>
                <a:gd name="connsiteY12" fmla="*/ 1356819 h 3497531"/>
                <a:gd name="connsiteX13" fmla="*/ 638398 w 4116165"/>
                <a:gd name="connsiteY13" fmla="*/ 1356819 h 3497531"/>
                <a:gd name="connsiteX14" fmla="*/ 20901 w 4116165"/>
                <a:gd name="connsiteY14" fmla="*/ 739322 h 3497531"/>
                <a:gd name="connsiteX15" fmla="*/ 20901 w 4116165"/>
                <a:gd name="connsiteY15" fmla="*/ 638398 h 3497531"/>
                <a:gd name="connsiteX16" fmla="*/ 638398 w 4116165"/>
                <a:gd name="connsiteY16" fmla="*/ 20901 h 3497531"/>
                <a:gd name="connsiteX17" fmla="*/ 688860 w 4116165"/>
                <a:gd name="connsiteY17" fmla="*/ 0 h 3497531"/>
                <a:gd name="connsiteX0" fmla="*/ 1433441 w 4116165"/>
                <a:gd name="connsiteY0" fmla="*/ 3309096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688860 w 4116165"/>
                <a:gd name="connsiteY7" fmla="*/ 0 h 3497531"/>
                <a:gd name="connsiteX8" fmla="*/ 739322 w 4116165"/>
                <a:gd name="connsiteY8" fmla="*/ 20901 h 3497531"/>
                <a:gd name="connsiteX9" fmla="*/ 1356818 w 4116165"/>
                <a:gd name="connsiteY9" fmla="*/ 638398 h 3497531"/>
                <a:gd name="connsiteX10" fmla="*/ 1356818 w 4116165"/>
                <a:gd name="connsiteY10" fmla="*/ 739322 h 3497531"/>
                <a:gd name="connsiteX11" fmla="*/ 739322 w 4116165"/>
                <a:gd name="connsiteY11" fmla="*/ 1356819 h 3497531"/>
                <a:gd name="connsiteX12" fmla="*/ 638398 w 4116165"/>
                <a:gd name="connsiteY12" fmla="*/ 1356819 h 3497531"/>
                <a:gd name="connsiteX13" fmla="*/ 20901 w 4116165"/>
                <a:gd name="connsiteY13" fmla="*/ 739322 h 3497531"/>
                <a:gd name="connsiteX14" fmla="*/ 20901 w 4116165"/>
                <a:gd name="connsiteY14" fmla="*/ 638398 h 3497531"/>
                <a:gd name="connsiteX15" fmla="*/ 638398 w 4116165"/>
                <a:gd name="connsiteY15" fmla="*/ 20901 h 3497531"/>
                <a:gd name="connsiteX16" fmla="*/ 688860 w 4116165"/>
                <a:gd name="connsiteY16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1003242 h 3497531"/>
                <a:gd name="connsiteX2" fmla="*/ 4116165 w 4116165"/>
                <a:gd name="connsiteY2" fmla="*/ 3309096 h 3497531"/>
                <a:gd name="connsiteX3" fmla="*/ 3927730 w 4116165"/>
                <a:gd name="connsiteY3" fmla="*/ 3497531 h 3497531"/>
                <a:gd name="connsiteX4" fmla="*/ 1621876 w 4116165"/>
                <a:gd name="connsiteY4" fmla="*/ 3497531 h 3497531"/>
                <a:gd name="connsiteX5" fmla="*/ 1433441 w 4116165"/>
                <a:gd name="connsiteY5" fmla="*/ 3309096 h 3497531"/>
                <a:gd name="connsiteX6" fmla="*/ 688860 w 4116165"/>
                <a:gd name="connsiteY6" fmla="*/ 0 h 3497531"/>
                <a:gd name="connsiteX7" fmla="*/ 739322 w 4116165"/>
                <a:gd name="connsiteY7" fmla="*/ 20901 h 3497531"/>
                <a:gd name="connsiteX8" fmla="*/ 1356818 w 4116165"/>
                <a:gd name="connsiteY8" fmla="*/ 638398 h 3497531"/>
                <a:gd name="connsiteX9" fmla="*/ 1356818 w 4116165"/>
                <a:gd name="connsiteY9" fmla="*/ 739322 h 3497531"/>
                <a:gd name="connsiteX10" fmla="*/ 739322 w 4116165"/>
                <a:gd name="connsiteY10" fmla="*/ 1356819 h 3497531"/>
                <a:gd name="connsiteX11" fmla="*/ 638398 w 4116165"/>
                <a:gd name="connsiteY11" fmla="*/ 1356819 h 3497531"/>
                <a:gd name="connsiteX12" fmla="*/ 20901 w 4116165"/>
                <a:gd name="connsiteY12" fmla="*/ 739322 h 3497531"/>
                <a:gd name="connsiteX13" fmla="*/ 20901 w 4116165"/>
                <a:gd name="connsiteY13" fmla="*/ 638398 h 3497531"/>
                <a:gd name="connsiteX14" fmla="*/ 638398 w 4116165"/>
                <a:gd name="connsiteY14" fmla="*/ 20901 h 3497531"/>
                <a:gd name="connsiteX15" fmla="*/ 688860 w 4116165"/>
                <a:gd name="connsiteY15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3309096 h 3497531"/>
                <a:gd name="connsiteX2" fmla="*/ 3927730 w 4116165"/>
                <a:gd name="connsiteY2" fmla="*/ 3497531 h 3497531"/>
                <a:gd name="connsiteX3" fmla="*/ 1621876 w 4116165"/>
                <a:gd name="connsiteY3" fmla="*/ 3497531 h 3497531"/>
                <a:gd name="connsiteX4" fmla="*/ 1433441 w 4116165"/>
                <a:gd name="connsiteY4" fmla="*/ 3309096 h 3497531"/>
                <a:gd name="connsiteX5" fmla="*/ 688860 w 4116165"/>
                <a:gd name="connsiteY5" fmla="*/ 0 h 3497531"/>
                <a:gd name="connsiteX6" fmla="*/ 739322 w 4116165"/>
                <a:gd name="connsiteY6" fmla="*/ 20901 h 3497531"/>
                <a:gd name="connsiteX7" fmla="*/ 1356818 w 4116165"/>
                <a:gd name="connsiteY7" fmla="*/ 638398 h 3497531"/>
                <a:gd name="connsiteX8" fmla="*/ 1356818 w 4116165"/>
                <a:gd name="connsiteY8" fmla="*/ 739322 h 3497531"/>
                <a:gd name="connsiteX9" fmla="*/ 739322 w 4116165"/>
                <a:gd name="connsiteY9" fmla="*/ 1356819 h 3497531"/>
                <a:gd name="connsiteX10" fmla="*/ 638398 w 4116165"/>
                <a:gd name="connsiteY10" fmla="*/ 1356819 h 3497531"/>
                <a:gd name="connsiteX11" fmla="*/ 20901 w 4116165"/>
                <a:gd name="connsiteY11" fmla="*/ 739322 h 3497531"/>
                <a:gd name="connsiteX12" fmla="*/ 20901 w 4116165"/>
                <a:gd name="connsiteY12" fmla="*/ 638398 h 3497531"/>
                <a:gd name="connsiteX13" fmla="*/ 638398 w 4116165"/>
                <a:gd name="connsiteY13" fmla="*/ 20901 h 3497531"/>
                <a:gd name="connsiteX14" fmla="*/ 688860 w 4116165"/>
                <a:gd name="connsiteY14" fmla="*/ 0 h 3497531"/>
                <a:gd name="connsiteX0" fmla="*/ 1433441 w 3927730"/>
                <a:gd name="connsiteY0" fmla="*/ 3309096 h 3497531"/>
                <a:gd name="connsiteX1" fmla="*/ 3927730 w 3927730"/>
                <a:gd name="connsiteY1" fmla="*/ 3497531 h 3497531"/>
                <a:gd name="connsiteX2" fmla="*/ 1621876 w 3927730"/>
                <a:gd name="connsiteY2" fmla="*/ 3497531 h 3497531"/>
                <a:gd name="connsiteX3" fmla="*/ 1433441 w 3927730"/>
                <a:gd name="connsiteY3" fmla="*/ 3309096 h 3497531"/>
                <a:gd name="connsiteX4" fmla="*/ 688860 w 3927730"/>
                <a:gd name="connsiteY4" fmla="*/ 0 h 3497531"/>
                <a:gd name="connsiteX5" fmla="*/ 739322 w 3927730"/>
                <a:gd name="connsiteY5" fmla="*/ 20901 h 3497531"/>
                <a:gd name="connsiteX6" fmla="*/ 1356818 w 3927730"/>
                <a:gd name="connsiteY6" fmla="*/ 638398 h 3497531"/>
                <a:gd name="connsiteX7" fmla="*/ 1356818 w 3927730"/>
                <a:gd name="connsiteY7" fmla="*/ 739322 h 3497531"/>
                <a:gd name="connsiteX8" fmla="*/ 739322 w 3927730"/>
                <a:gd name="connsiteY8" fmla="*/ 1356819 h 3497531"/>
                <a:gd name="connsiteX9" fmla="*/ 638398 w 3927730"/>
                <a:gd name="connsiteY9" fmla="*/ 1356819 h 3497531"/>
                <a:gd name="connsiteX10" fmla="*/ 20901 w 3927730"/>
                <a:gd name="connsiteY10" fmla="*/ 739322 h 3497531"/>
                <a:gd name="connsiteX11" fmla="*/ 20901 w 3927730"/>
                <a:gd name="connsiteY11" fmla="*/ 638398 h 3497531"/>
                <a:gd name="connsiteX12" fmla="*/ 638398 w 3927730"/>
                <a:gd name="connsiteY12" fmla="*/ 20901 h 3497531"/>
                <a:gd name="connsiteX13" fmla="*/ 688860 w 3927730"/>
                <a:gd name="connsiteY13" fmla="*/ 0 h 3497531"/>
                <a:gd name="connsiteX0" fmla="*/ 1433441 w 1621876"/>
                <a:gd name="connsiteY0" fmla="*/ 3309096 h 3497531"/>
                <a:gd name="connsiteX1" fmla="*/ 1621876 w 1621876"/>
                <a:gd name="connsiteY1" fmla="*/ 3497531 h 3497531"/>
                <a:gd name="connsiteX2" fmla="*/ 1433441 w 1621876"/>
                <a:gd name="connsiteY2" fmla="*/ 3309096 h 3497531"/>
                <a:gd name="connsiteX3" fmla="*/ 688860 w 1621876"/>
                <a:gd name="connsiteY3" fmla="*/ 0 h 3497531"/>
                <a:gd name="connsiteX4" fmla="*/ 739322 w 1621876"/>
                <a:gd name="connsiteY4" fmla="*/ 20901 h 3497531"/>
                <a:gd name="connsiteX5" fmla="*/ 1356818 w 1621876"/>
                <a:gd name="connsiteY5" fmla="*/ 638398 h 3497531"/>
                <a:gd name="connsiteX6" fmla="*/ 1356818 w 1621876"/>
                <a:gd name="connsiteY6" fmla="*/ 739322 h 3497531"/>
                <a:gd name="connsiteX7" fmla="*/ 739322 w 1621876"/>
                <a:gd name="connsiteY7" fmla="*/ 1356819 h 3497531"/>
                <a:gd name="connsiteX8" fmla="*/ 638398 w 1621876"/>
                <a:gd name="connsiteY8" fmla="*/ 1356819 h 3497531"/>
                <a:gd name="connsiteX9" fmla="*/ 20901 w 1621876"/>
                <a:gd name="connsiteY9" fmla="*/ 739322 h 3497531"/>
                <a:gd name="connsiteX10" fmla="*/ 20901 w 1621876"/>
                <a:gd name="connsiteY10" fmla="*/ 638398 h 3497531"/>
                <a:gd name="connsiteX11" fmla="*/ 638398 w 1621876"/>
                <a:gd name="connsiteY11" fmla="*/ 20901 h 3497531"/>
                <a:gd name="connsiteX12" fmla="*/ 688860 w 1621876"/>
                <a:gd name="connsiteY12" fmla="*/ 0 h 3497531"/>
                <a:gd name="connsiteX0" fmla="*/ 688860 w 1377719"/>
                <a:gd name="connsiteY0" fmla="*/ 0 h 1377720"/>
                <a:gd name="connsiteX1" fmla="*/ 739322 w 1377719"/>
                <a:gd name="connsiteY1" fmla="*/ 20901 h 1377720"/>
                <a:gd name="connsiteX2" fmla="*/ 1356818 w 1377719"/>
                <a:gd name="connsiteY2" fmla="*/ 638398 h 1377720"/>
                <a:gd name="connsiteX3" fmla="*/ 1356818 w 1377719"/>
                <a:gd name="connsiteY3" fmla="*/ 739322 h 1377720"/>
                <a:gd name="connsiteX4" fmla="*/ 739322 w 1377719"/>
                <a:gd name="connsiteY4" fmla="*/ 1356819 h 1377720"/>
                <a:gd name="connsiteX5" fmla="*/ 638398 w 1377719"/>
                <a:gd name="connsiteY5" fmla="*/ 1356819 h 1377720"/>
                <a:gd name="connsiteX6" fmla="*/ 20901 w 1377719"/>
                <a:gd name="connsiteY6" fmla="*/ 739322 h 1377720"/>
                <a:gd name="connsiteX7" fmla="*/ 20901 w 1377719"/>
                <a:gd name="connsiteY7" fmla="*/ 638398 h 1377720"/>
                <a:gd name="connsiteX8" fmla="*/ 638398 w 1377719"/>
                <a:gd name="connsiteY8" fmla="*/ 20901 h 1377720"/>
                <a:gd name="connsiteX9" fmla="*/ 688860 w 1377719"/>
                <a:gd name="connsiteY9" fmla="*/ 0 h 137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7719" h="1377720">
                  <a:moveTo>
                    <a:pt x="688860" y="0"/>
                  </a:moveTo>
                  <a:cubicBezTo>
                    <a:pt x="707124" y="0"/>
                    <a:pt x="725387" y="6967"/>
                    <a:pt x="739322" y="20901"/>
                  </a:cubicBezTo>
                  <a:lnTo>
                    <a:pt x="1356818" y="638398"/>
                  </a:lnTo>
                  <a:cubicBezTo>
                    <a:pt x="1384687" y="666267"/>
                    <a:pt x="1384687" y="711453"/>
                    <a:pt x="1356818" y="739322"/>
                  </a:cubicBezTo>
                  <a:lnTo>
                    <a:pt x="739322" y="1356819"/>
                  </a:lnTo>
                  <a:cubicBezTo>
                    <a:pt x="711453" y="1384688"/>
                    <a:pt x="666267" y="1384688"/>
                    <a:pt x="638398" y="1356819"/>
                  </a:cubicBezTo>
                  <a:lnTo>
                    <a:pt x="20901" y="739322"/>
                  </a:lnTo>
                  <a:cubicBezTo>
                    <a:pt x="-6968" y="711453"/>
                    <a:pt x="-6968" y="666267"/>
                    <a:pt x="20901" y="638398"/>
                  </a:cubicBezTo>
                  <a:lnTo>
                    <a:pt x="638398" y="20901"/>
                  </a:lnTo>
                  <a:cubicBezTo>
                    <a:pt x="652332" y="6967"/>
                    <a:pt x="670596" y="0"/>
                    <a:pt x="688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400" dirty="0">
                  <a:latin typeface="linea-basic-10" charset="0"/>
                  <a:ea typeface="linea-basic-10" charset="0"/>
                  <a:cs typeface="linea-basic-10" charset="0"/>
                </a:rPr>
                <a:t>2 </a:t>
              </a:r>
            </a:p>
            <a:p>
              <a:pPr algn="ctr"/>
              <a:r>
                <a:rPr lang="en-US" sz="1425" dirty="0">
                  <a:latin typeface="Bebas Neue" charset="0"/>
                  <a:ea typeface="Bebas Neue" charset="0"/>
                  <a:cs typeface="Bebas Neue" charset="0"/>
                </a:rPr>
                <a:t>options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3C3586-0966-BF42-B5D8-6438D4899356}"/>
              </a:ext>
            </a:extLst>
          </p:cNvPr>
          <p:cNvGrpSpPr/>
          <p:nvPr/>
        </p:nvGrpSpPr>
        <p:grpSpPr>
          <a:xfrm>
            <a:off x="8218306" y="1030560"/>
            <a:ext cx="2068694" cy="1815391"/>
            <a:chOff x="1611458" y="1982124"/>
            <a:chExt cx="2758258" cy="24205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99655C-D109-AC4C-96BC-8DCCB32E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458" y="3501738"/>
              <a:ext cx="2758258" cy="900907"/>
            </a:xfrm>
            <a:prstGeom prst="rect">
              <a:avLst/>
            </a:prstGeom>
          </p:spPr>
        </p:pic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4F986E2-D77D-0C46-BD62-7B2E9F0414CD}"/>
                </a:ext>
              </a:extLst>
            </p:cNvPr>
            <p:cNvSpPr/>
            <p:nvPr/>
          </p:nvSpPr>
          <p:spPr>
            <a:xfrm>
              <a:off x="1890518" y="1982124"/>
              <a:ext cx="2218830" cy="2218832"/>
            </a:xfrm>
            <a:custGeom>
              <a:avLst/>
              <a:gdLst>
                <a:gd name="connsiteX0" fmla="*/ 1621876 w 4116165"/>
                <a:gd name="connsiteY0" fmla="*/ 814807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1621876 w 4116165"/>
                <a:gd name="connsiteY8" fmla="*/ 814807 h 3497531"/>
                <a:gd name="connsiteX9" fmla="*/ 688860 w 4116165"/>
                <a:gd name="connsiteY9" fmla="*/ 0 h 3497531"/>
                <a:gd name="connsiteX10" fmla="*/ 739322 w 4116165"/>
                <a:gd name="connsiteY10" fmla="*/ 20901 h 3497531"/>
                <a:gd name="connsiteX11" fmla="*/ 1356818 w 4116165"/>
                <a:gd name="connsiteY11" fmla="*/ 638398 h 3497531"/>
                <a:gd name="connsiteX12" fmla="*/ 1356818 w 4116165"/>
                <a:gd name="connsiteY12" fmla="*/ 739322 h 3497531"/>
                <a:gd name="connsiteX13" fmla="*/ 739322 w 4116165"/>
                <a:gd name="connsiteY13" fmla="*/ 1356819 h 3497531"/>
                <a:gd name="connsiteX14" fmla="*/ 638398 w 4116165"/>
                <a:gd name="connsiteY14" fmla="*/ 1356819 h 3497531"/>
                <a:gd name="connsiteX15" fmla="*/ 20901 w 4116165"/>
                <a:gd name="connsiteY15" fmla="*/ 739322 h 3497531"/>
                <a:gd name="connsiteX16" fmla="*/ 20901 w 4116165"/>
                <a:gd name="connsiteY16" fmla="*/ 638398 h 3497531"/>
                <a:gd name="connsiteX17" fmla="*/ 638398 w 4116165"/>
                <a:gd name="connsiteY17" fmla="*/ 20901 h 3497531"/>
                <a:gd name="connsiteX18" fmla="*/ 688860 w 4116165"/>
                <a:gd name="connsiteY18" fmla="*/ 0 h 3497531"/>
                <a:gd name="connsiteX0" fmla="*/ 1433441 w 4116165"/>
                <a:gd name="connsiteY0" fmla="*/ 1003242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688860 w 4116165"/>
                <a:gd name="connsiteY8" fmla="*/ 0 h 3497531"/>
                <a:gd name="connsiteX9" fmla="*/ 739322 w 4116165"/>
                <a:gd name="connsiteY9" fmla="*/ 20901 h 3497531"/>
                <a:gd name="connsiteX10" fmla="*/ 1356818 w 4116165"/>
                <a:gd name="connsiteY10" fmla="*/ 638398 h 3497531"/>
                <a:gd name="connsiteX11" fmla="*/ 1356818 w 4116165"/>
                <a:gd name="connsiteY11" fmla="*/ 739322 h 3497531"/>
                <a:gd name="connsiteX12" fmla="*/ 739322 w 4116165"/>
                <a:gd name="connsiteY12" fmla="*/ 1356819 h 3497531"/>
                <a:gd name="connsiteX13" fmla="*/ 638398 w 4116165"/>
                <a:gd name="connsiteY13" fmla="*/ 1356819 h 3497531"/>
                <a:gd name="connsiteX14" fmla="*/ 20901 w 4116165"/>
                <a:gd name="connsiteY14" fmla="*/ 739322 h 3497531"/>
                <a:gd name="connsiteX15" fmla="*/ 20901 w 4116165"/>
                <a:gd name="connsiteY15" fmla="*/ 638398 h 3497531"/>
                <a:gd name="connsiteX16" fmla="*/ 638398 w 4116165"/>
                <a:gd name="connsiteY16" fmla="*/ 20901 h 3497531"/>
                <a:gd name="connsiteX17" fmla="*/ 688860 w 4116165"/>
                <a:gd name="connsiteY17" fmla="*/ 0 h 3497531"/>
                <a:gd name="connsiteX0" fmla="*/ 1433441 w 4116165"/>
                <a:gd name="connsiteY0" fmla="*/ 3309096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688860 w 4116165"/>
                <a:gd name="connsiteY7" fmla="*/ 0 h 3497531"/>
                <a:gd name="connsiteX8" fmla="*/ 739322 w 4116165"/>
                <a:gd name="connsiteY8" fmla="*/ 20901 h 3497531"/>
                <a:gd name="connsiteX9" fmla="*/ 1356818 w 4116165"/>
                <a:gd name="connsiteY9" fmla="*/ 638398 h 3497531"/>
                <a:gd name="connsiteX10" fmla="*/ 1356818 w 4116165"/>
                <a:gd name="connsiteY10" fmla="*/ 739322 h 3497531"/>
                <a:gd name="connsiteX11" fmla="*/ 739322 w 4116165"/>
                <a:gd name="connsiteY11" fmla="*/ 1356819 h 3497531"/>
                <a:gd name="connsiteX12" fmla="*/ 638398 w 4116165"/>
                <a:gd name="connsiteY12" fmla="*/ 1356819 h 3497531"/>
                <a:gd name="connsiteX13" fmla="*/ 20901 w 4116165"/>
                <a:gd name="connsiteY13" fmla="*/ 739322 h 3497531"/>
                <a:gd name="connsiteX14" fmla="*/ 20901 w 4116165"/>
                <a:gd name="connsiteY14" fmla="*/ 638398 h 3497531"/>
                <a:gd name="connsiteX15" fmla="*/ 638398 w 4116165"/>
                <a:gd name="connsiteY15" fmla="*/ 20901 h 3497531"/>
                <a:gd name="connsiteX16" fmla="*/ 688860 w 4116165"/>
                <a:gd name="connsiteY16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1003242 h 3497531"/>
                <a:gd name="connsiteX2" fmla="*/ 4116165 w 4116165"/>
                <a:gd name="connsiteY2" fmla="*/ 3309096 h 3497531"/>
                <a:gd name="connsiteX3" fmla="*/ 3927730 w 4116165"/>
                <a:gd name="connsiteY3" fmla="*/ 3497531 h 3497531"/>
                <a:gd name="connsiteX4" fmla="*/ 1621876 w 4116165"/>
                <a:gd name="connsiteY4" fmla="*/ 3497531 h 3497531"/>
                <a:gd name="connsiteX5" fmla="*/ 1433441 w 4116165"/>
                <a:gd name="connsiteY5" fmla="*/ 3309096 h 3497531"/>
                <a:gd name="connsiteX6" fmla="*/ 688860 w 4116165"/>
                <a:gd name="connsiteY6" fmla="*/ 0 h 3497531"/>
                <a:gd name="connsiteX7" fmla="*/ 739322 w 4116165"/>
                <a:gd name="connsiteY7" fmla="*/ 20901 h 3497531"/>
                <a:gd name="connsiteX8" fmla="*/ 1356818 w 4116165"/>
                <a:gd name="connsiteY8" fmla="*/ 638398 h 3497531"/>
                <a:gd name="connsiteX9" fmla="*/ 1356818 w 4116165"/>
                <a:gd name="connsiteY9" fmla="*/ 739322 h 3497531"/>
                <a:gd name="connsiteX10" fmla="*/ 739322 w 4116165"/>
                <a:gd name="connsiteY10" fmla="*/ 1356819 h 3497531"/>
                <a:gd name="connsiteX11" fmla="*/ 638398 w 4116165"/>
                <a:gd name="connsiteY11" fmla="*/ 1356819 h 3497531"/>
                <a:gd name="connsiteX12" fmla="*/ 20901 w 4116165"/>
                <a:gd name="connsiteY12" fmla="*/ 739322 h 3497531"/>
                <a:gd name="connsiteX13" fmla="*/ 20901 w 4116165"/>
                <a:gd name="connsiteY13" fmla="*/ 638398 h 3497531"/>
                <a:gd name="connsiteX14" fmla="*/ 638398 w 4116165"/>
                <a:gd name="connsiteY14" fmla="*/ 20901 h 3497531"/>
                <a:gd name="connsiteX15" fmla="*/ 688860 w 4116165"/>
                <a:gd name="connsiteY15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3309096 h 3497531"/>
                <a:gd name="connsiteX2" fmla="*/ 3927730 w 4116165"/>
                <a:gd name="connsiteY2" fmla="*/ 3497531 h 3497531"/>
                <a:gd name="connsiteX3" fmla="*/ 1621876 w 4116165"/>
                <a:gd name="connsiteY3" fmla="*/ 3497531 h 3497531"/>
                <a:gd name="connsiteX4" fmla="*/ 1433441 w 4116165"/>
                <a:gd name="connsiteY4" fmla="*/ 3309096 h 3497531"/>
                <a:gd name="connsiteX5" fmla="*/ 688860 w 4116165"/>
                <a:gd name="connsiteY5" fmla="*/ 0 h 3497531"/>
                <a:gd name="connsiteX6" fmla="*/ 739322 w 4116165"/>
                <a:gd name="connsiteY6" fmla="*/ 20901 h 3497531"/>
                <a:gd name="connsiteX7" fmla="*/ 1356818 w 4116165"/>
                <a:gd name="connsiteY7" fmla="*/ 638398 h 3497531"/>
                <a:gd name="connsiteX8" fmla="*/ 1356818 w 4116165"/>
                <a:gd name="connsiteY8" fmla="*/ 739322 h 3497531"/>
                <a:gd name="connsiteX9" fmla="*/ 739322 w 4116165"/>
                <a:gd name="connsiteY9" fmla="*/ 1356819 h 3497531"/>
                <a:gd name="connsiteX10" fmla="*/ 638398 w 4116165"/>
                <a:gd name="connsiteY10" fmla="*/ 1356819 h 3497531"/>
                <a:gd name="connsiteX11" fmla="*/ 20901 w 4116165"/>
                <a:gd name="connsiteY11" fmla="*/ 739322 h 3497531"/>
                <a:gd name="connsiteX12" fmla="*/ 20901 w 4116165"/>
                <a:gd name="connsiteY12" fmla="*/ 638398 h 3497531"/>
                <a:gd name="connsiteX13" fmla="*/ 638398 w 4116165"/>
                <a:gd name="connsiteY13" fmla="*/ 20901 h 3497531"/>
                <a:gd name="connsiteX14" fmla="*/ 688860 w 4116165"/>
                <a:gd name="connsiteY14" fmla="*/ 0 h 3497531"/>
                <a:gd name="connsiteX0" fmla="*/ 1433441 w 3927730"/>
                <a:gd name="connsiteY0" fmla="*/ 3309096 h 3497531"/>
                <a:gd name="connsiteX1" fmla="*/ 3927730 w 3927730"/>
                <a:gd name="connsiteY1" fmla="*/ 3497531 h 3497531"/>
                <a:gd name="connsiteX2" fmla="*/ 1621876 w 3927730"/>
                <a:gd name="connsiteY2" fmla="*/ 3497531 h 3497531"/>
                <a:gd name="connsiteX3" fmla="*/ 1433441 w 3927730"/>
                <a:gd name="connsiteY3" fmla="*/ 3309096 h 3497531"/>
                <a:gd name="connsiteX4" fmla="*/ 688860 w 3927730"/>
                <a:gd name="connsiteY4" fmla="*/ 0 h 3497531"/>
                <a:gd name="connsiteX5" fmla="*/ 739322 w 3927730"/>
                <a:gd name="connsiteY5" fmla="*/ 20901 h 3497531"/>
                <a:gd name="connsiteX6" fmla="*/ 1356818 w 3927730"/>
                <a:gd name="connsiteY6" fmla="*/ 638398 h 3497531"/>
                <a:gd name="connsiteX7" fmla="*/ 1356818 w 3927730"/>
                <a:gd name="connsiteY7" fmla="*/ 739322 h 3497531"/>
                <a:gd name="connsiteX8" fmla="*/ 739322 w 3927730"/>
                <a:gd name="connsiteY8" fmla="*/ 1356819 h 3497531"/>
                <a:gd name="connsiteX9" fmla="*/ 638398 w 3927730"/>
                <a:gd name="connsiteY9" fmla="*/ 1356819 h 3497531"/>
                <a:gd name="connsiteX10" fmla="*/ 20901 w 3927730"/>
                <a:gd name="connsiteY10" fmla="*/ 739322 h 3497531"/>
                <a:gd name="connsiteX11" fmla="*/ 20901 w 3927730"/>
                <a:gd name="connsiteY11" fmla="*/ 638398 h 3497531"/>
                <a:gd name="connsiteX12" fmla="*/ 638398 w 3927730"/>
                <a:gd name="connsiteY12" fmla="*/ 20901 h 3497531"/>
                <a:gd name="connsiteX13" fmla="*/ 688860 w 3927730"/>
                <a:gd name="connsiteY13" fmla="*/ 0 h 3497531"/>
                <a:gd name="connsiteX0" fmla="*/ 1433441 w 1621876"/>
                <a:gd name="connsiteY0" fmla="*/ 3309096 h 3497531"/>
                <a:gd name="connsiteX1" fmla="*/ 1621876 w 1621876"/>
                <a:gd name="connsiteY1" fmla="*/ 3497531 h 3497531"/>
                <a:gd name="connsiteX2" fmla="*/ 1433441 w 1621876"/>
                <a:gd name="connsiteY2" fmla="*/ 3309096 h 3497531"/>
                <a:gd name="connsiteX3" fmla="*/ 688860 w 1621876"/>
                <a:gd name="connsiteY3" fmla="*/ 0 h 3497531"/>
                <a:gd name="connsiteX4" fmla="*/ 739322 w 1621876"/>
                <a:gd name="connsiteY4" fmla="*/ 20901 h 3497531"/>
                <a:gd name="connsiteX5" fmla="*/ 1356818 w 1621876"/>
                <a:gd name="connsiteY5" fmla="*/ 638398 h 3497531"/>
                <a:gd name="connsiteX6" fmla="*/ 1356818 w 1621876"/>
                <a:gd name="connsiteY6" fmla="*/ 739322 h 3497531"/>
                <a:gd name="connsiteX7" fmla="*/ 739322 w 1621876"/>
                <a:gd name="connsiteY7" fmla="*/ 1356819 h 3497531"/>
                <a:gd name="connsiteX8" fmla="*/ 638398 w 1621876"/>
                <a:gd name="connsiteY8" fmla="*/ 1356819 h 3497531"/>
                <a:gd name="connsiteX9" fmla="*/ 20901 w 1621876"/>
                <a:gd name="connsiteY9" fmla="*/ 739322 h 3497531"/>
                <a:gd name="connsiteX10" fmla="*/ 20901 w 1621876"/>
                <a:gd name="connsiteY10" fmla="*/ 638398 h 3497531"/>
                <a:gd name="connsiteX11" fmla="*/ 638398 w 1621876"/>
                <a:gd name="connsiteY11" fmla="*/ 20901 h 3497531"/>
                <a:gd name="connsiteX12" fmla="*/ 688860 w 1621876"/>
                <a:gd name="connsiteY12" fmla="*/ 0 h 3497531"/>
                <a:gd name="connsiteX0" fmla="*/ 688860 w 1377719"/>
                <a:gd name="connsiteY0" fmla="*/ 0 h 1377720"/>
                <a:gd name="connsiteX1" fmla="*/ 739322 w 1377719"/>
                <a:gd name="connsiteY1" fmla="*/ 20901 h 1377720"/>
                <a:gd name="connsiteX2" fmla="*/ 1356818 w 1377719"/>
                <a:gd name="connsiteY2" fmla="*/ 638398 h 1377720"/>
                <a:gd name="connsiteX3" fmla="*/ 1356818 w 1377719"/>
                <a:gd name="connsiteY3" fmla="*/ 739322 h 1377720"/>
                <a:gd name="connsiteX4" fmla="*/ 739322 w 1377719"/>
                <a:gd name="connsiteY4" fmla="*/ 1356819 h 1377720"/>
                <a:gd name="connsiteX5" fmla="*/ 638398 w 1377719"/>
                <a:gd name="connsiteY5" fmla="*/ 1356819 h 1377720"/>
                <a:gd name="connsiteX6" fmla="*/ 20901 w 1377719"/>
                <a:gd name="connsiteY6" fmla="*/ 739322 h 1377720"/>
                <a:gd name="connsiteX7" fmla="*/ 20901 w 1377719"/>
                <a:gd name="connsiteY7" fmla="*/ 638398 h 1377720"/>
                <a:gd name="connsiteX8" fmla="*/ 638398 w 1377719"/>
                <a:gd name="connsiteY8" fmla="*/ 20901 h 1377720"/>
                <a:gd name="connsiteX9" fmla="*/ 688860 w 1377719"/>
                <a:gd name="connsiteY9" fmla="*/ 0 h 137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7719" h="1377720">
                  <a:moveTo>
                    <a:pt x="688860" y="0"/>
                  </a:moveTo>
                  <a:cubicBezTo>
                    <a:pt x="707124" y="0"/>
                    <a:pt x="725387" y="6967"/>
                    <a:pt x="739322" y="20901"/>
                  </a:cubicBezTo>
                  <a:lnTo>
                    <a:pt x="1356818" y="638398"/>
                  </a:lnTo>
                  <a:cubicBezTo>
                    <a:pt x="1384687" y="666267"/>
                    <a:pt x="1384687" y="711453"/>
                    <a:pt x="1356818" y="739322"/>
                  </a:cubicBezTo>
                  <a:lnTo>
                    <a:pt x="739322" y="1356819"/>
                  </a:lnTo>
                  <a:cubicBezTo>
                    <a:pt x="711453" y="1384688"/>
                    <a:pt x="666267" y="1384688"/>
                    <a:pt x="638398" y="1356819"/>
                  </a:cubicBezTo>
                  <a:lnTo>
                    <a:pt x="20901" y="739322"/>
                  </a:lnTo>
                  <a:cubicBezTo>
                    <a:pt x="-6968" y="711453"/>
                    <a:pt x="-6968" y="666267"/>
                    <a:pt x="20901" y="638398"/>
                  </a:cubicBezTo>
                  <a:lnTo>
                    <a:pt x="638398" y="20901"/>
                  </a:lnTo>
                  <a:cubicBezTo>
                    <a:pt x="652332" y="6967"/>
                    <a:pt x="670596" y="0"/>
                    <a:pt x="688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3300" dirty="0">
                  <a:latin typeface="linea-basic-10" charset="0"/>
                  <a:ea typeface="linea-basic-10" charset="0"/>
                  <a:cs typeface="linea-basic-10" charset="0"/>
                </a:rPr>
                <a:t>3</a:t>
              </a:r>
              <a:endParaRPr lang="en-US" sz="2400" dirty="0">
                <a:latin typeface="linea-basic-10" charset="0"/>
                <a:ea typeface="linea-basic-10" charset="0"/>
                <a:cs typeface="linea-basic-10" charset="0"/>
              </a:endParaRPr>
            </a:p>
            <a:p>
              <a:pPr algn="ctr"/>
              <a:r>
                <a:rPr lang="en-US" sz="1425" dirty="0">
                  <a:latin typeface="Bebas Neue" charset="0"/>
                  <a:ea typeface="Bebas Neue" charset="0"/>
                  <a:cs typeface="Bebas Neue" charset="0"/>
                </a:rPr>
                <a:t>selection</a:t>
              </a:r>
            </a:p>
          </p:txBody>
        </p:sp>
      </p:grpSp>
      <p:sp>
        <p:nvSpPr>
          <p:cNvPr id="17" name="Cross 16">
            <a:extLst>
              <a:ext uri="{FF2B5EF4-FFF2-40B4-BE49-F238E27FC236}">
                <a16:creationId xmlns:a16="http://schemas.microsoft.com/office/drawing/2014/main" id="{AA323EC2-F568-0F4B-ACFE-012F90E0F199}"/>
              </a:ext>
            </a:extLst>
          </p:cNvPr>
          <p:cNvSpPr/>
          <p:nvPr/>
        </p:nvSpPr>
        <p:spPr>
          <a:xfrm>
            <a:off x="4187585" y="1721520"/>
            <a:ext cx="232015" cy="232015"/>
          </a:xfrm>
          <a:prstGeom prst="plus">
            <a:avLst>
              <a:gd name="adj" fmla="val 41100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Ins="68580" rtlCol="0" anchor="t"/>
          <a:lstStyle/>
          <a:p>
            <a:pPr algn="ctr"/>
            <a:endParaRPr lang="en-US" sz="1200" b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8" name="Equal 17">
            <a:extLst>
              <a:ext uri="{FF2B5EF4-FFF2-40B4-BE49-F238E27FC236}">
                <a16:creationId xmlns:a16="http://schemas.microsoft.com/office/drawing/2014/main" id="{E076AD8C-06F2-DD4F-846C-EAE90BA632A9}"/>
              </a:ext>
            </a:extLst>
          </p:cNvPr>
          <p:cNvSpPr/>
          <p:nvPr/>
        </p:nvSpPr>
        <p:spPr>
          <a:xfrm>
            <a:off x="6964432" y="1599375"/>
            <a:ext cx="362108" cy="461027"/>
          </a:xfrm>
          <a:prstGeom prst="mathEqual">
            <a:avLst>
              <a:gd name="adj1" fmla="val 8911"/>
              <a:gd name="adj2" fmla="val 11760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Ins="68580" rtlCol="0" anchor="t"/>
          <a:lstStyle/>
          <a:p>
            <a:pPr algn="ctr"/>
            <a:endParaRPr lang="en-US" sz="1200" b="1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D001A7F359EE46A0CF8058E098EF5A" ma:contentTypeVersion="10" ma:contentTypeDescription="Create a new document." ma:contentTypeScope="" ma:versionID="5f47fe8fc1067ada44e5f5442bc9954e">
  <xsd:schema xmlns:xsd="http://www.w3.org/2001/XMLSchema" xmlns:xs="http://www.w3.org/2001/XMLSchema" xmlns:p="http://schemas.microsoft.com/office/2006/metadata/properties" xmlns:ns2="763191c0-b165-402f-a2d4-8ae261e3ae05" xmlns:ns3="75e813ae-c565-40db-b37c-cfdb0e13b5d9" targetNamespace="http://schemas.microsoft.com/office/2006/metadata/properties" ma:root="true" ma:fieldsID="3b80c212e724cd6e631bd6be9fc397b0" ns2:_="" ns3:_="">
    <xsd:import namespace="763191c0-b165-402f-a2d4-8ae261e3ae05"/>
    <xsd:import namespace="75e813ae-c565-40db-b37c-cfdb0e13b5d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191c0-b165-402f-a2d4-8ae261e3ae0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813ae-c565-40db-b37c-cfdb0e13b5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6E78D7-860E-41F2-B948-47D9DE90DDE0}"/>
</file>

<file path=customXml/itemProps2.xml><?xml version="1.0" encoding="utf-8"?>
<ds:datastoreItem xmlns:ds="http://schemas.openxmlformats.org/officeDocument/2006/customXml" ds:itemID="{29FA1483-4A22-4888-9FB2-688D6C1A51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7637BD-F6B8-4C8E-98AF-4410C437D562}">
  <ds:schemaRefs>
    <ds:schemaRef ds:uri="http://schemas.openxmlformats.org/package/2006/metadata/core-properties"/>
    <ds:schemaRef ds:uri="763191c0-b165-402f-a2d4-8ae261e3ae05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75e813ae-c565-40db-b37c-cfdb0e13b5d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4273</TotalTime>
  <Words>1320</Words>
  <Application>Microsoft Office PowerPoint</Application>
  <PresentationFormat>Widescreen</PresentationFormat>
  <Paragraphs>246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Bebas Neue</vt:lpstr>
      <vt:lpstr>Calibri</vt:lpstr>
      <vt:lpstr>Calibri Light</vt:lpstr>
      <vt:lpstr>Calibri Regular</vt:lpstr>
      <vt:lpstr>Helvetica Light</vt:lpstr>
      <vt:lpstr>linea-basic-10</vt:lpstr>
      <vt:lpstr>Source Sans Pro</vt:lpstr>
      <vt:lpstr>Office Theme</vt:lpstr>
      <vt:lpstr>PowerPoint Presentation</vt:lpstr>
      <vt:lpstr>TAVIE RED: Virtual Coaching Application for Smart Phones for Rhode Island Ryan White</vt:lpstr>
      <vt:lpstr>Agenda</vt:lpstr>
      <vt:lpstr>Team</vt:lpstr>
      <vt:lpstr>Our Goal: Programs to achieve Triple Aim</vt:lpstr>
      <vt:lpstr>A Bi-Product of Reform:</vt:lpstr>
      <vt:lpstr>Context:  Growing body of evidence that Technology can support positive health outcomes </vt:lpstr>
      <vt:lpstr>BUT: Our clients rarely have access </vt:lpstr>
      <vt:lpstr>We came to a different conclusion</vt:lpstr>
      <vt:lpstr>Good News: Viral Load</vt:lpstr>
      <vt:lpstr>However,  Our population is vulnerable</vt:lpstr>
      <vt:lpstr>Need: Psychological, QOL, Technological, and for Connection</vt:lpstr>
      <vt:lpstr>Our Approach</vt:lpstr>
      <vt:lpstr>Approach:</vt:lpstr>
      <vt:lpstr>Approach:  Platform connects clients and case managers. Progress reviewed through analytics.  </vt:lpstr>
      <vt:lpstr>Platform Evolution (talk tomorrow)</vt:lpstr>
      <vt:lpstr>Modular Design</vt:lpstr>
      <vt:lpstr>TAVIE RED: A Client Companion</vt:lpstr>
      <vt:lpstr>1. Engage: Feed</vt:lpstr>
      <vt:lpstr>1. Engage: Announcements</vt:lpstr>
      <vt:lpstr>2. Assist Coaching and Tracking</vt:lpstr>
      <vt:lpstr>2. Assist: Resource Map</vt:lpstr>
      <vt:lpstr>2. Assist: Calendar and Appointments</vt:lpstr>
      <vt:lpstr>3. Building rituals:  Playful engagement and Gamification</vt:lpstr>
      <vt:lpstr>3. Delight: Serious Game Quest</vt:lpstr>
      <vt:lpstr>PowerPoint Presentation</vt:lpstr>
      <vt:lpstr>TAVIE Pro</vt:lpstr>
      <vt:lpstr>Experiences to Date</vt:lpstr>
      <vt:lpstr>Findings 1: Real time data reporting and metrics</vt:lpstr>
      <vt:lpstr>Findings: Patients Engaged</vt:lpstr>
      <vt:lpstr>Findings: User Response Through In-App Assessment</vt:lpstr>
      <vt:lpstr>Feedback</vt:lpstr>
      <vt:lpstr>Summary Findings</vt:lpstr>
      <vt:lpstr>Lessons Learned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Jeana Frost</dc:creator>
  <cp:lastModifiedBy>Windows User</cp:lastModifiedBy>
  <cp:revision>17</cp:revision>
  <dcterms:created xsi:type="dcterms:W3CDTF">2018-12-07T16:50:16Z</dcterms:created>
  <dcterms:modified xsi:type="dcterms:W3CDTF">2018-12-12T19:23:06Z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0x010100BAD001A7F359EE46A0CF8058E098EF5A</vt:lpwstr>
  </property>
</Properties>
</file>