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4" r:id="rId6"/>
    <p:sldMasterId id="2147483685" r:id="rId7"/>
    <p:sldMasterId id="2147483697" r:id="rId8"/>
  </p:sldMasterIdLst>
  <p:notesMasterIdLst>
    <p:notesMasterId r:id="rId104"/>
  </p:notesMasterIdLst>
  <p:sldIdLst>
    <p:sldId id="256" r:id="rId9"/>
    <p:sldId id="257" r:id="rId10"/>
    <p:sldId id="258" r:id="rId11"/>
    <p:sldId id="330" r:id="rId12"/>
    <p:sldId id="328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32" r:id="rId32"/>
    <p:sldId id="334" r:id="rId33"/>
    <p:sldId id="331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33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895"/>
    <a:srgbClr val="095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theme" Target="theme/theme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63492063492064"/>
          <c:y val="8.6330935251798566E-2"/>
          <c:w val="0.55079365079365084"/>
          <c:h val="0.8321342925659472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dPt>
            <c:idx val="0"/>
            <c:bubble3D val="0"/>
            <c:spPr>
              <a:solidFill>
                <a:srgbClr val="0958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23-4296-A011-E9CC5C24A33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23-4296-A011-E9CC5C24A33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23-4296-A011-E9CC5C24A333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Lato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2000" dirty="0" smtClean="0">
                        <a:solidFill>
                          <a:schemeClr val="bg1"/>
                        </a:solidFill>
                        <a:latin typeface="Lato" panose="020B0604020202020204" charset="0"/>
                      </a:rPr>
                      <a:t>Cognitive</a:t>
                    </a:r>
                    <a:endParaRPr lang="en-US" sz="2000" dirty="0">
                      <a:solidFill>
                        <a:schemeClr val="bg1"/>
                      </a:solidFill>
                      <a:latin typeface="Lato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623-4296-A011-E9CC5C24A333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Lato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2000" dirty="0" smtClean="0">
                        <a:solidFill>
                          <a:schemeClr val="bg1"/>
                        </a:solidFill>
                        <a:latin typeface="Lato" panose="020B0604020202020204" charset="0"/>
                      </a:rPr>
                      <a:t>Skills</a:t>
                    </a:r>
                    <a:endParaRPr lang="en-US" sz="2000" dirty="0">
                      <a:solidFill>
                        <a:schemeClr val="bg1"/>
                      </a:solidFill>
                      <a:latin typeface="Lato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623-4296-A011-E9CC5C24A333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Lato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2000" dirty="0" smtClean="0">
                        <a:solidFill>
                          <a:schemeClr val="bg1"/>
                        </a:solidFill>
                        <a:latin typeface="Lato" panose="020B0604020202020204" charset="0"/>
                      </a:rPr>
                      <a:t>Affective</a:t>
                    </a:r>
                    <a:endParaRPr lang="en-US" sz="2000" dirty="0">
                      <a:solidFill>
                        <a:schemeClr val="bg1"/>
                      </a:solidFill>
                      <a:latin typeface="Lato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623-4296-A011-E9CC5C24A3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23-4296-A011-E9CC5C24A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ECEF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833333333333333E-3"/>
                  <c:y val="-0.17227460629921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A4-4944-B323-F91BBF5E6F0A}"/>
                </c:ext>
              </c:extLst>
            </c:dLbl>
            <c:dLbl>
              <c:idx val="1"/>
              <c:layout>
                <c:manualLayout>
                  <c:x val="-3.819400322405998E-17"/>
                  <c:y val="-0.1999744094488188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A4-4944-B323-F91BBF5E6F0A}"/>
                </c:ext>
              </c:extLst>
            </c:dLbl>
            <c:dLbl>
              <c:idx val="2"/>
              <c:layout>
                <c:manualLayout>
                  <c:x val="0"/>
                  <c:y val="-0.221471702755905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A4-4944-B323-F91BBF5E6F0A}"/>
                </c:ext>
              </c:extLst>
            </c:dLbl>
            <c:dLbl>
              <c:idx val="3"/>
              <c:layout>
                <c:manualLayout>
                  <c:x val="7.638800644811996E-17"/>
                  <c:y val="-0.247967027559055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A4-4944-B323-F91BBF5E6F0A}"/>
                </c:ext>
              </c:extLst>
            </c:dLbl>
            <c:dLbl>
              <c:idx val="4"/>
              <c:layout>
                <c:manualLayout>
                  <c:x val="0"/>
                  <c:y val="-0.283121309055118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FA4-4944-B323-F91BBF5E6F0A}"/>
                </c:ext>
              </c:extLst>
            </c:dLbl>
            <c:dLbl>
              <c:idx val="5"/>
              <c:layout>
                <c:manualLayout>
                  <c:x val="-2.0833333333333333E-3"/>
                  <c:y val="-0.314835629921259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FA4-4944-B323-F91BBF5E6F0A}"/>
                </c:ext>
              </c:extLst>
            </c:dLbl>
            <c:dLbl>
              <c:idx val="6"/>
              <c:layout>
                <c:manualLayout>
                  <c:x val="0"/>
                  <c:y val="-0.346951525590551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FA4-4944-B323-F91BBF5E6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1113800</c:v>
                </c:pt>
                <c:pt idx="1">
                  <c:v>1134500</c:v>
                </c:pt>
                <c:pt idx="2">
                  <c:v>1152900</c:v>
                </c:pt>
                <c:pt idx="3">
                  <c:v>1172700</c:v>
                </c:pt>
                <c:pt idx="4">
                  <c:v>1194300</c:v>
                </c:pt>
                <c:pt idx="5">
                  <c:v>1218000</c:v>
                </c:pt>
                <c:pt idx="6">
                  <c:v>1242000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4-4944-B323-F91BBF5E6F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BFA4-4944-B323-F91BBF5E6F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BFA4-4944-B323-F91BBF5E6F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5682768"/>
        <c:axId val="395681520"/>
      </c:barChart>
      <c:catAx>
        <c:axId val="395682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400" b="1">
                    <a:latin typeface="Calibri" panose="020F0502020204030204" pitchFamily="34" charset="0"/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395681520"/>
        <c:crosses val="autoZero"/>
        <c:auto val="1"/>
        <c:lblAlgn val="ctr"/>
        <c:lblOffset val="100"/>
        <c:noMultiLvlLbl val="0"/>
      </c:catAx>
      <c:valAx>
        <c:axId val="39568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400" b="1">
                    <a:latin typeface="Calibri" panose="020F0502020204030204" pitchFamily="34" charset="0"/>
                  </a:rPr>
                  <a:t>Persons Living with HIV</a:t>
                </a:r>
              </a:p>
            </c:rich>
          </c:tx>
          <c:layout>
            <c:manualLayout>
              <c:xMode val="edge"/>
              <c:yMode val="edge"/>
              <c:x val="1.0416666666666666E-2"/>
              <c:y val="0.19213508858267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39568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9589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3788971456692913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F5-421A-9311-A94DBA1E329F}"/>
                </c:ext>
              </c:extLst>
            </c:dLbl>
            <c:dLbl>
              <c:idx val="1"/>
              <c:layout>
                <c:manualLayout>
                  <c:x val="-3.819400322405998E-17"/>
                  <c:y val="-0.28253592519685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F5-421A-9311-A94DBA1E329F}"/>
                </c:ext>
              </c:extLst>
            </c:dLbl>
            <c:dLbl>
              <c:idx val="2"/>
              <c:layout>
                <c:manualLayout>
                  <c:x val="-7.638800644811996E-17"/>
                  <c:y val="-0.242756151574803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F5-421A-9311-A94DBA1E329F}"/>
                </c:ext>
              </c:extLst>
            </c:dLbl>
            <c:dLbl>
              <c:idx val="3"/>
              <c:layout>
                <c:manualLayout>
                  <c:x val="-7.638800644811996E-17"/>
                  <c:y val="-0.16081053149606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F5-421A-9311-A94DBA1E329F}"/>
                </c:ext>
              </c:extLst>
            </c:dLbl>
            <c:dLbl>
              <c:idx val="4"/>
              <c:layout>
                <c:manualLayout>
                  <c:x val="0"/>
                  <c:y val="-0.1878944389763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F5-421A-9311-A94DBA1E329F}"/>
                </c:ext>
              </c:extLst>
            </c:dLbl>
            <c:dLbl>
              <c:idx val="5"/>
              <c:layout>
                <c:manualLayout>
                  <c:x val="2.0833333333333333E-3"/>
                  <c:y val="-0.151714074803149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F5-421A-9311-A94DBA1E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43978</c:v>
                </c:pt>
                <c:pt idx="1">
                  <c:v>42120</c:v>
                </c:pt>
                <c:pt idx="2">
                  <c:v>41265</c:v>
                </c:pt>
                <c:pt idx="3">
                  <c:v>39632</c:v>
                </c:pt>
                <c:pt idx="4">
                  <c:v>40234</c:v>
                </c:pt>
                <c:pt idx="5">
                  <c:v>39513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5-421A-9311-A94DBA1E32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9EF5-421A-9311-A94DBA1E32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9EF5-421A-9311-A94DBA1E32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2739184"/>
        <c:axId val="194275872"/>
      </c:barChart>
      <c:catAx>
        <c:axId val="222739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400" b="1" dirty="0" smtClean="0">
                    <a:latin typeface="Calibri" panose="020F0502020204030204" pitchFamily="34" charset="0"/>
                  </a:rPr>
                  <a:t>Year</a:t>
                </a:r>
                <a:endParaRPr lang="en-US" sz="1400" b="1" dirty="0"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194275872"/>
        <c:crosses val="autoZero"/>
        <c:auto val="1"/>
        <c:lblAlgn val="ctr"/>
        <c:lblOffset val="100"/>
        <c:noMultiLvlLbl val="0"/>
      </c:catAx>
      <c:valAx>
        <c:axId val="19427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400" b="1" dirty="0" smtClean="0">
                    <a:latin typeface="Calibri" panose="020F0502020204030204" pitchFamily="34" charset="0"/>
                  </a:rPr>
                  <a:t>New</a:t>
                </a:r>
                <a:r>
                  <a:rPr lang="en-US" sz="1400" b="1" baseline="0" dirty="0" smtClean="0">
                    <a:latin typeface="Calibri" panose="020F0502020204030204" pitchFamily="34" charset="0"/>
                  </a:rPr>
                  <a:t> HIV Diagnoses</a:t>
                </a:r>
                <a:endParaRPr lang="en-US" sz="1400" b="1" dirty="0">
                  <a:latin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0416666666666666E-2"/>
              <c:y val="0.238903789370078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22273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Diagnosed HIV</c:v>
                </c:pt>
              </c:strCache>
            </c:strRef>
          </c:tx>
          <c:spPr>
            <a:solidFill>
              <a:srgbClr val="2185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83.5</c:v>
                </c:pt>
                <c:pt idx="1">
                  <c:v>84.3</c:v>
                </c:pt>
                <c:pt idx="2">
                  <c:v>85.2</c:v>
                </c:pt>
                <c:pt idx="3">
                  <c:v>85.9</c:v>
                </c:pt>
                <c:pt idx="4">
                  <c:v>86.4</c:v>
                </c:pt>
                <c:pt idx="5">
                  <c:v>86.8</c:v>
                </c:pt>
                <c:pt idx="6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3-41AE-891D-6B3D085984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Undiagnosed HIV</c:v>
                </c:pt>
              </c:strCache>
            </c:strRef>
          </c:tx>
          <c:spPr>
            <a:solidFill>
              <a:srgbClr val="7ECE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16.5</c:v>
                </c:pt>
                <c:pt idx="1">
                  <c:v>15.7</c:v>
                </c:pt>
                <c:pt idx="2">
                  <c:v>14.8</c:v>
                </c:pt>
                <c:pt idx="3">
                  <c:v>14.1</c:v>
                </c:pt>
                <c:pt idx="4">
                  <c:v>13.6</c:v>
                </c:pt>
                <c:pt idx="5">
                  <c:v>13.2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C3-41AE-891D-6B3D085984F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92894784"/>
        <c:axId val="692895200"/>
      </c:barChart>
      <c:catAx>
        <c:axId val="692894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</a:rPr>
                  <a:t>Year</a:t>
                </a:r>
                <a:endParaRPr lang="en-US" sz="1400" b="1" dirty="0">
                  <a:solidFill>
                    <a:schemeClr val="bg2">
                      <a:lumMod val="75000"/>
                    </a:schemeClr>
                  </a:solidFill>
                  <a:latin typeface="Lato" panose="020B060402020202020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75000"/>
                    </a:schemeClr>
                  </a:solidFill>
                  <a:latin typeface="Lato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692895200"/>
        <c:crosses val="autoZero"/>
        <c:auto val="1"/>
        <c:lblAlgn val="ctr"/>
        <c:lblOffset val="100"/>
        <c:noMultiLvlLbl val="0"/>
      </c:catAx>
      <c:valAx>
        <c:axId val="6928952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</a:rPr>
                  <a:t>Persons</a:t>
                </a:r>
                <a:r>
                  <a:rPr lang="en-US" sz="1400" b="1" baseline="0" dirty="0" smtClean="0">
                    <a:solidFill>
                      <a:schemeClr val="bg2">
                        <a:lumMod val="75000"/>
                      </a:schemeClr>
                    </a:solidFill>
                    <a:latin typeface="Lato" panose="020B0604020202020204" charset="0"/>
                  </a:rPr>
                  <a:t> Living with HIV</a:t>
                </a:r>
                <a:endParaRPr lang="en-US" sz="1400" b="1" dirty="0">
                  <a:solidFill>
                    <a:schemeClr val="bg2">
                      <a:lumMod val="75000"/>
                    </a:schemeClr>
                  </a:solidFill>
                  <a:latin typeface="Lato" panose="020B0604020202020204" charset="0"/>
                </a:endParaRPr>
              </a:p>
            </c:rich>
          </c:tx>
          <c:layout>
            <c:manualLayout>
              <c:xMode val="edge"/>
              <c:yMode val="edge"/>
              <c:x val="1.0416666666666666E-2"/>
              <c:y val="0.16832062007874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75000"/>
                    </a:schemeClr>
                  </a:solidFill>
                  <a:latin typeface="Lato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B0604020202020204" charset="0"/>
                <a:ea typeface="+mn-ea"/>
                <a:cs typeface="+mn-cs"/>
              </a:defRPr>
            </a:pPr>
            <a:endParaRPr lang="en-US"/>
          </a:p>
        </c:txPr>
        <c:crossAx val="6928947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185C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White Women</c:v>
                </c:pt>
                <c:pt idx="1">
                  <c:v>White Men</c:v>
                </c:pt>
                <c:pt idx="2">
                  <c:v>Hispanic Women</c:v>
                </c:pt>
                <c:pt idx="3">
                  <c:v>Hispanic Men</c:v>
                </c:pt>
                <c:pt idx="4">
                  <c:v>African American Women</c:v>
                </c:pt>
                <c:pt idx="5">
                  <c:v>African American Men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2.5</c:v>
                </c:pt>
                <c:pt idx="4">
                  <c:v>2.5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B-44A5-8304-685B245B54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White Women</c:v>
                </c:pt>
                <c:pt idx="1">
                  <c:v>White Men</c:v>
                </c:pt>
                <c:pt idx="2">
                  <c:v>Hispanic Women</c:v>
                </c:pt>
                <c:pt idx="3">
                  <c:v>Hispanic Men</c:v>
                </c:pt>
                <c:pt idx="4">
                  <c:v>African American Women</c:v>
                </c:pt>
                <c:pt idx="5">
                  <c:v>African American Men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9A0B-44A5-8304-685B245B54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White Women</c:v>
                </c:pt>
                <c:pt idx="1">
                  <c:v>White Men</c:v>
                </c:pt>
                <c:pt idx="2">
                  <c:v>Hispanic Women</c:v>
                </c:pt>
                <c:pt idx="3">
                  <c:v>Hispanic Men</c:v>
                </c:pt>
                <c:pt idx="4">
                  <c:v>African American Women</c:v>
                </c:pt>
                <c:pt idx="5">
                  <c:v>African American Men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9A0B-44A5-8304-685B245B5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092992"/>
        <c:axId val="214092576"/>
      </c:barChart>
      <c:catAx>
        <c:axId val="21409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14092576"/>
        <c:crosses val="autoZero"/>
        <c:auto val="1"/>
        <c:lblAlgn val="ctr"/>
        <c:lblOffset val="100"/>
        <c:noMultiLvlLbl val="0"/>
      </c:catAx>
      <c:valAx>
        <c:axId val="214092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09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1600" dirty="0" smtClean="0">
                <a:latin typeface="Calibri" panose="020F0502020204030204" pitchFamily="34" charset="0"/>
              </a:rPr>
              <a:t>Total:</a:t>
            </a:r>
            <a:r>
              <a:rPr lang="en-US" sz="1600" baseline="0" dirty="0" smtClean="0">
                <a:latin typeface="Calibri" panose="020F0502020204030204" pitchFamily="34" charset="0"/>
              </a:rPr>
              <a:t> 1,242,000</a:t>
            </a:r>
            <a:endParaRPr lang="en-US" sz="1600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69101033464566919"/>
          <c:y val="6.5625000000000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/>
          </c:spPr>
          <c:dPt>
            <c:idx val="0"/>
            <c:bubble3D val="0"/>
            <c:spPr>
              <a:solidFill>
                <a:srgbClr val="2185C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ED4-4C99-9439-8521B943A1A1}"/>
              </c:ext>
            </c:extLst>
          </c:dPt>
          <c:dPt>
            <c:idx val="1"/>
            <c:bubble3D val="0"/>
            <c:spPr>
              <a:solidFill>
                <a:srgbClr val="FF971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D4-4C99-9439-8521B943A1A1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ED4-4C99-9439-8521B943A1A1}"/>
              </c:ext>
            </c:extLst>
          </c:dPt>
          <c:dPt>
            <c:idx val="3"/>
            <c:bubble3D val="0"/>
            <c:spPr>
              <a:solidFill>
                <a:srgbClr val="7ECE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D4-4C99-9439-8521B943A1A1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ED4-4C99-9439-8521B943A1A1}"/>
              </c:ext>
            </c:extLst>
          </c:dPt>
          <c:dPt>
            <c:idx val="5"/>
            <c:bubble3D val="0"/>
            <c:spPr>
              <a:solidFill>
                <a:srgbClr val="0958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D4-4C99-9439-8521B943A1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D4-4C99-9439-8521B943A1A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ED4-4C99-9439-8521B943A1A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ED4-4C99-9439-8521B943A1A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1ED4-4C99-9439-8521B943A1A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ED4-4C99-9439-8521B943A1A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1ED4-4C99-9439-8521B943A1A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Lato" panose="020B060402020202020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ED4-4C99-9439-8521B943A1A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D4-4C99-9439-8521B943A1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Male to Male Sex</c:v>
                </c:pt>
                <c:pt idx="1">
                  <c:v>Male Injection Drug Use</c:v>
                </c:pt>
                <c:pt idx="2">
                  <c:v>Female Injection Drug Use</c:v>
                </c:pt>
                <c:pt idx="3">
                  <c:v>Male Heterosexual</c:v>
                </c:pt>
                <c:pt idx="4">
                  <c:v>Female Heterosexual</c:v>
                </c:pt>
                <c:pt idx="5">
                  <c:v>Male to Male Sex &amp; Injection Drug Use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  <c:pt idx="4">
                  <c:v>18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4-4C99-9439-8521B943A1A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delete val="1"/>
      </c:legendEntry>
      <c:layout>
        <c:manualLayout>
          <c:xMode val="edge"/>
          <c:yMode val="edge"/>
          <c:x val="0.60039570310782131"/>
          <c:y val="0.19383366141732283"/>
          <c:w val="0.3996042968921788"/>
          <c:h val="0.6979576771653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1600" b="0" cap="none" dirty="0" smtClean="0">
                <a:latin typeface="Calibri" panose="020F0502020204030204" pitchFamily="34" charset="0"/>
              </a:rPr>
              <a:t>Have you, yourself, ever been tested for HIV? </a:t>
            </a:r>
          </a:p>
          <a:p>
            <a:pPr algn="l">
              <a:defRPr sz="1600">
                <a:latin typeface="Calibri" panose="020F0502020204030204" pitchFamily="34" charset="0"/>
              </a:defRPr>
            </a:pPr>
            <a:r>
              <a:rPr lang="en-US" sz="1600" b="0" cap="none" dirty="0" smtClean="0">
                <a:latin typeface="Calibri" panose="020F0502020204030204" pitchFamily="34" charset="0"/>
              </a:rPr>
              <a:t>If yes: when was the last time you were tested for HIV?</a:t>
            </a:r>
            <a:r>
              <a:rPr lang="en-US" sz="1600" cap="none" dirty="0" smtClean="0">
                <a:latin typeface="Calibri" panose="020F0502020204030204" pitchFamily="34" charset="0"/>
              </a:rPr>
              <a:t> </a:t>
            </a:r>
            <a:endParaRPr lang="en-US" sz="1600" cap="none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6625508530183727"/>
          <c:y val="5.93749999999999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067191601049869"/>
          <c:y val="0.25269980314960627"/>
          <c:w val="0.62474475065616797"/>
          <c:h val="0.6629251968503937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in the past 12 months</c:v>
                </c:pt>
              </c:strCache>
            </c:strRef>
          </c:tx>
          <c:spPr>
            <a:solidFill>
              <a:srgbClr val="2185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Gay and Bisexual Men</c:v>
                </c:pt>
                <c:pt idx="1">
                  <c:v>Black Americans</c:v>
                </c:pt>
                <c:pt idx="2">
                  <c:v>All US Adults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0.16</c:v>
                </c:pt>
                <c:pt idx="1">
                  <c:v>0.39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74-4F01-AD4F-859773D825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12 months ago or longer</c:v>
                </c:pt>
              </c:strCache>
            </c:strRef>
          </c:tx>
          <c:spPr>
            <a:solidFill>
              <a:srgbClr val="FF971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Gay and Bisexual Men</c:v>
                </c:pt>
                <c:pt idx="1">
                  <c:v>Black Americans</c:v>
                </c:pt>
                <c:pt idx="2">
                  <c:v>All US Adults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0.37</c:v>
                </c:pt>
                <c:pt idx="1">
                  <c:v>0.36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74-4F01-AD4F-859773D825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No, have not been tested</c:v>
                </c:pt>
              </c:strCache>
            </c:strRef>
          </c:tx>
          <c:spPr>
            <a:solidFill>
              <a:srgbClr val="09589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Gay and Bisexual Men</c:v>
                </c:pt>
                <c:pt idx="1">
                  <c:v>Black Americans</c:v>
                </c:pt>
                <c:pt idx="2">
                  <c:v>All US Adults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0.43</c:v>
                </c:pt>
                <c:pt idx="1">
                  <c:v>0.23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74-4F01-AD4F-859773D825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52761216"/>
        <c:axId val="352759968"/>
      </c:barChart>
      <c:catAx>
        <c:axId val="35276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2759968"/>
        <c:crosses val="autoZero"/>
        <c:auto val="1"/>
        <c:lblAlgn val="ctr"/>
        <c:lblOffset val="100"/>
        <c:noMultiLvlLbl val="0"/>
      </c:catAx>
      <c:valAx>
        <c:axId val="352759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5276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201230314960631"/>
          <c:y val="0.91999999999999993"/>
          <c:w val="0.8979876968503937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 of HIV Infection</c:v>
                </c:pt>
              </c:strCache>
            </c:strRef>
          </c:tx>
          <c:spPr>
            <a:solidFill>
              <a:srgbClr val="2185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Knowledge of HIV Infection</c:v>
                </c:pt>
                <c:pt idx="1">
                  <c:v>New HIV Infections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68-4B64-A2A7-171B251A4B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Unaware of HIV Infection</c:v>
                </c:pt>
              </c:strCache>
            </c:strRef>
          </c:tx>
          <c:spPr>
            <a:solidFill>
              <a:srgbClr val="09589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Lato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Knowledge of HIV Infection</c:v>
                </c:pt>
                <c:pt idx="1">
                  <c:v>New HIV Infections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68-4B64-A2A7-171B251A4B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745800240"/>
        <c:axId val="441335344"/>
      </c:barChart>
      <c:catAx>
        <c:axId val="74580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120" normalizeH="0" baseline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335344"/>
        <c:crosses val="autoZero"/>
        <c:auto val="1"/>
        <c:lblAlgn val="ctr"/>
        <c:lblOffset val="100"/>
        <c:noMultiLvlLbl val="0"/>
      </c:catAx>
      <c:valAx>
        <c:axId val="441335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580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4AAB0-5F4F-4086-8446-2071AFEAFB59}" type="doc">
      <dgm:prSet loTypeId="urn:microsoft.com/office/officeart/2005/8/layout/venn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F85F32F-D3BD-4925-B783-071804813794}">
      <dgm:prSet phldrT="[Text]" custT="1"/>
      <dgm:spPr/>
      <dgm:t>
        <a:bodyPr/>
        <a:lstStyle/>
        <a:p>
          <a:r>
            <a:rPr lang="en-US" sz="2000" dirty="0" smtClean="0">
              <a:latin typeface="Lato" panose="020B0604020202020204" charset="0"/>
            </a:rPr>
            <a:t>Homophobia</a:t>
          </a:r>
          <a:endParaRPr lang="en-US" sz="2000" dirty="0">
            <a:latin typeface="Lato" panose="020B0604020202020204" charset="0"/>
          </a:endParaRPr>
        </a:p>
      </dgm:t>
    </dgm:pt>
    <dgm:pt modelId="{A2805D32-FF83-4922-8FFD-723008C3992D}" type="parTrans" cxnId="{3BA9F746-480B-4304-AFD8-8DB5ABBD0993}">
      <dgm:prSet/>
      <dgm:spPr/>
      <dgm:t>
        <a:bodyPr/>
        <a:lstStyle/>
        <a:p>
          <a:endParaRPr lang="en-US"/>
        </a:p>
      </dgm:t>
    </dgm:pt>
    <dgm:pt modelId="{719E23CD-522F-4696-8905-B6D25CC92FD4}" type="sibTrans" cxnId="{3BA9F746-480B-4304-AFD8-8DB5ABBD0993}">
      <dgm:prSet/>
      <dgm:spPr/>
      <dgm:t>
        <a:bodyPr/>
        <a:lstStyle/>
        <a:p>
          <a:endParaRPr lang="en-US"/>
        </a:p>
      </dgm:t>
    </dgm:pt>
    <dgm:pt modelId="{7CBB62EC-714E-45A0-8BC8-130C52AA2CD4}">
      <dgm:prSet phldrT="[Text]" custT="1"/>
      <dgm:spPr/>
      <dgm:t>
        <a:bodyPr/>
        <a:lstStyle/>
        <a:p>
          <a:r>
            <a:rPr lang="en-US" sz="2000" smtClean="0">
              <a:latin typeface="Lato" panose="020B0604020202020204" charset="0"/>
            </a:rPr>
            <a:t>Sexuality</a:t>
          </a:r>
          <a:endParaRPr lang="en-US" sz="2000" dirty="0">
            <a:latin typeface="Lato" panose="020B0604020202020204" charset="0"/>
          </a:endParaRPr>
        </a:p>
      </dgm:t>
    </dgm:pt>
    <dgm:pt modelId="{04B4254E-C925-4B6C-B7C5-EA48C8ED790C}" type="parTrans" cxnId="{B8642CF3-6C72-4854-9E8A-9F82F4CE4B5D}">
      <dgm:prSet/>
      <dgm:spPr/>
      <dgm:t>
        <a:bodyPr/>
        <a:lstStyle/>
        <a:p>
          <a:endParaRPr lang="en-US"/>
        </a:p>
      </dgm:t>
    </dgm:pt>
    <dgm:pt modelId="{56AD03E8-640D-45A4-8744-011116C66153}" type="sibTrans" cxnId="{B8642CF3-6C72-4854-9E8A-9F82F4CE4B5D}">
      <dgm:prSet/>
      <dgm:spPr/>
      <dgm:t>
        <a:bodyPr/>
        <a:lstStyle/>
        <a:p>
          <a:endParaRPr lang="en-US"/>
        </a:p>
      </dgm:t>
    </dgm:pt>
    <dgm:pt modelId="{97131693-0142-40C8-B1EC-D5F057587191}">
      <dgm:prSet phldrT="[Text]" custT="1"/>
      <dgm:spPr/>
      <dgm:t>
        <a:bodyPr/>
        <a:lstStyle/>
        <a:p>
          <a:r>
            <a:rPr lang="en-US" sz="2000" smtClean="0">
              <a:latin typeface="Lato" panose="020B0604020202020204" charset="0"/>
            </a:rPr>
            <a:t>Stigma</a:t>
          </a:r>
          <a:endParaRPr lang="en-US" sz="2000" dirty="0">
            <a:latin typeface="Lato" panose="020B0604020202020204" charset="0"/>
          </a:endParaRPr>
        </a:p>
      </dgm:t>
    </dgm:pt>
    <dgm:pt modelId="{A1559128-1602-43ED-B410-02BB03735B9D}" type="parTrans" cxnId="{E19B5F97-6BCB-4CFF-9439-4963DE4FC6B5}">
      <dgm:prSet/>
      <dgm:spPr/>
      <dgm:t>
        <a:bodyPr/>
        <a:lstStyle/>
        <a:p>
          <a:endParaRPr lang="en-US"/>
        </a:p>
      </dgm:t>
    </dgm:pt>
    <dgm:pt modelId="{45CAB6E2-440A-42E3-9026-C9172D69E64A}" type="sibTrans" cxnId="{E19B5F97-6BCB-4CFF-9439-4963DE4FC6B5}">
      <dgm:prSet/>
      <dgm:spPr/>
      <dgm:t>
        <a:bodyPr/>
        <a:lstStyle/>
        <a:p>
          <a:endParaRPr lang="en-US"/>
        </a:p>
      </dgm:t>
    </dgm:pt>
    <dgm:pt modelId="{21903AE8-F13B-4D95-B137-F547F2D24395}">
      <dgm:prSet phldrT="[Text]" custT="1"/>
      <dgm:spPr/>
      <dgm:t>
        <a:bodyPr/>
        <a:lstStyle/>
        <a:p>
          <a:r>
            <a:rPr lang="en-US" sz="2000" dirty="0" smtClean="0">
              <a:latin typeface="Lato" panose="020B0604020202020204" charset="0"/>
            </a:rPr>
            <a:t>Gender roles</a:t>
          </a:r>
          <a:endParaRPr lang="en-US" sz="2000" dirty="0">
            <a:latin typeface="Lato" panose="020B0604020202020204" charset="0"/>
          </a:endParaRPr>
        </a:p>
      </dgm:t>
    </dgm:pt>
    <dgm:pt modelId="{7405FB81-6523-4BA3-B478-54FDCF76583F}" type="parTrans" cxnId="{57AF8FAB-A3F4-4EBC-BBA7-AB7711CB960C}">
      <dgm:prSet/>
      <dgm:spPr/>
      <dgm:t>
        <a:bodyPr/>
        <a:lstStyle/>
        <a:p>
          <a:endParaRPr lang="en-US"/>
        </a:p>
      </dgm:t>
    </dgm:pt>
    <dgm:pt modelId="{D3799A05-C005-44AB-975D-6BDF2869E867}" type="sibTrans" cxnId="{57AF8FAB-A3F4-4EBC-BBA7-AB7711CB960C}">
      <dgm:prSet/>
      <dgm:spPr/>
      <dgm:t>
        <a:bodyPr/>
        <a:lstStyle/>
        <a:p>
          <a:endParaRPr lang="en-US"/>
        </a:p>
      </dgm:t>
    </dgm:pt>
    <dgm:pt modelId="{1A7DC4F1-39A0-4F3C-BDF0-428B654E4F27}">
      <dgm:prSet phldrT="[Text]" custT="1"/>
      <dgm:spPr/>
      <dgm:t>
        <a:bodyPr/>
        <a:lstStyle/>
        <a:p>
          <a:r>
            <a:rPr lang="en-US" sz="2000" smtClean="0">
              <a:latin typeface="Lato" panose="020B0604020202020204" charset="0"/>
            </a:rPr>
            <a:t>Trans-generational</a:t>
          </a:r>
        </a:p>
        <a:p>
          <a:r>
            <a:rPr lang="en-US" sz="2000" smtClean="0">
              <a:latin typeface="Lato" panose="020B0604020202020204" charset="0"/>
            </a:rPr>
            <a:t>patterns </a:t>
          </a:r>
          <a:endParaRPr lang="en-US" sz="2000" dirty="0" smtClean="0">
            <a:latin typeface="Lato" panose="020B0604020202020204" charset="0"/>
          </a:endParaRPr>
        </a:p>
      </dgm:t>
    </dgm:pt>
    <dgm:pt modelId="{1E7347A6-064D-42F0-9E1A-760E79FA7097}" type="parTrans" cxnId="{9F7D45DF-881C-4173-B579-395321509635}">
      <dgm:prSet/>
      <dgm:spPr/>
      <dgm:t>
        <a:bodyPr/>
        <a:lstStyle/>
        <a:p>
          <a:endParaRPr lang="en-US"/>
        </a:p>
      </dgm:t>
    </dgm:pt>
    <dgm:pt modelId="{9A349606-F288-44E7-91A5-0C4A774EF828}" type="sibTrans" cxnId="{9F7D45DF-881C-4173-B579-395321509635}">
      <dgm:prSet/>
      <dgm:spPr/>
      <dgm:t>
        <a:bodyPr/>
        <a:lstStyle/>
        <a:p>
          <a:endParaRPr lang="en-US"/>
        </a:p>
      </dgm:t>
    </dgm:pt>
    <dgm:pt modelId="{D1B239B6-01ED-459D-991B-36FAB525911D}" type="pres">
      <dgm:prSet presAssocID="{2C44AAB0-5F4F-4086-8446-2071AFEAFB5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DCF843-7538-4064-9244-BE6F305C8C97}" type="pres">
      <dgm:prSet presAssocID="{5F85F32F-D3BD-4925-B783-071804813794}" presName="circ1" presStyleLbl="vennNode1" presStyleIdx="0" presStyleCnt="5"/>
      <dgm:spPr>
        <a:ln>
          <a:solidFill>
            <a:srgbClr val="095895"/>
          </a:solidFill>
        </a:ln>
      </dgm:spPr>
      <dgm:t>
        <a:bodyPr/>
        <a:lstStyle/>
        <a:p>
          <a:endParaRPr lang="en-US"/>
        </a:p>
      </dgm:t>
    </dgm:pt>
    <dgm:pt modelId="{A596621F-468C-4BC4-B5F2-33187C2CFBA3}" type="pres">
      <dgm:prSet presAssocID="{5F85F32F-D3BD-4925-B783-071804813794}" presName="circ1Tx" presStyleLbl="revTx" presStyleIdx="0" presStyleCnt="0" custLinFactNeighborY="197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B25FF-15AD-412D-8817-10FD9D4E2F87}" type="pres">
      <dgm:prSet presAssocID="{7CBB62EC-714E-45A0-8BC8-130C52AA2CD4}" presName="circ2" presStyleLbl="vennNode1" presStyleIdx="1" presStyleCnt="5"/>
      <dgm:spPr>
        <a:ln>
          <a:solidFill>
            <a:srgbClr val="095895"/>
          </a:solidFill>
        </a:ln>
      </dgm:spPr>
      <dgm:t>
        <a:bodyPr/>
        <a:lstStyle/>
        <a:p>
          <a:endParaRPr lang="en-US"/>
        </a:p>
      </dgm:t>
    </dgm:pt>
    <dgm:pt modelId="{A27AFF14-836D-46DC-8C36-914D414F91FD}" type="pres">
      <dgm:prSet presAssocID="{7CBB62EC-714E-45A0-8BC8-130C52AA2CD4}" presName="circ2Tx" presStyleLbl="revTx" presStyleIdx="0" presStyleCnt="0" custLinFactNeighborX="-71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C5787-B7D0-4AEE-ABB0-2A8E69C8B145}" type="pres">
      <dgm:prSet presAssocID="{97131693-0142-40C8-B1EC-D5F057587191}" presName="circ3" presStyleLbl="vennNode1" presStyleIdx="2" presStyleCnt="5"/>
      <dgm:spPr>
        <a:ln>
          <a:solidFill>
            <a:srgbClr val="095895"/>
          </a:solidFill>
        </a:ln>
      </dgm:spPr>
      <dgm:t>
        <a:bodyPr/>
        <a:lstStyle/>
        <a:p>
          <a:endParaRPr lang="en-US"/>
        </a:p>
      </dgm:t>
    </dgm:pt>
    <dgm:pt modelId="{7C388645-2390-4FD7-A5AF-BCE5F3525B33}" type="pres">
      <dgm:prSet presAssocID="{97131693-0142-40C8-B1EC-D5F057587191}" presName="circ3Tx" presStyleLbl="revTx" presStyleIdx="0" presStyleCnt="0" custLinFactNeighborX="-5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45A6D-5022-4C85-B641-DF627271B7C3}" type="pres">
      <dgm:prSet presAssocID="{1A7DC4F1-39A0-4F3C-BDF0-428B654E4F27}" presName="circ4" presStyleLbl="vennNode1" presStyleIdx="3" presStyleCnt="5"/>
      <dgm:spPr>
        <a:ln>
          <a:solidFill>
            <a:srgbClr val="095895"/>
          </a:solidFill>
        </a:ln>
      </dgm:spPr>
      <dgm:t>
        <a:bodyPr/>
        <a:lstStyle/>
        <a:p>
          <a:endParaRPr lang="en-US"/>
        </a:p>
      </dgm:t>
    </dgm:pt>
    <dgm:pt modelId="{BA8E997D-DEE0-46C1-8FC6-C8697AE50322}" type="pres">
      <dgm:prSet presAssocID="{1A7DC4F1-39A0-4F3C-BDF0-428B654E4F27}" presName="circ4Tx" presStyleLbl="revTx" presStyleIdx="0" presStyleCnt="0" custScaleX="152111" custLinFactNeighborX="-182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7BF34-5802-4692-B0A5-890E396E433B}" type="pres">
      <dgm:prSet presAssocID="{21903AE8-F13B-4D95-B137-F547F2D24395}" presName="circ5" presStyleLbl="vennNode1" presStyleIdx="4" presStyleCnt="5"/>
      <dgm:spPr>
        <a:ln>
          <a:solidFill>
            <a:srgbClr val="095895"/>
          </a:solidFill>
        </a:ln>
      </dgm:spPr>
      <dgm:t>
        <a:bodyPr/>
        <a:lstStyle/>
        <a:p>
          <a:endParaRPr lang="en-US"/>
        </a:p>
      </dgm:t>
    </dgm:pt>
    <dgm:pt modelId="{0B8FCFAC-5ED0-41E2-820A-58F6600CDB4C}" type="pres">
      <dgm:prSet presAssocID="{21903AE8-F13B-4D95-B137-F547F2D24395}" presName="circ5Tx" presStyleLbl="revTx" presStyleIdx="0" presStyleCnt="0" custLinFactNeighborX="6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D45DF-881C-4173-B579-395321509635}" srcId="{2C44AAB0-5F4F-4086-8446-2071AFEAFB59}" destId="{1A7DC4F1-39A0-4F3C-BDF0-428B654E4F27}" srcOrd="3" destOrd="0" parTransId="{1E7347A6-064D-42F0-9E1A-760E79FA7097}" sibTransId="{9A349606-F288-44E7-91A5-0C4A774EF828}"/>
    <dgm:cxn modelId="{8D7FD61A-3ECB-476D-A91B-D2811EF05AF9}" type="presOf" srcId="{21903AE8-F13B-4D95-B137-F547F2D24395}" destId="{0B8FCFAC-5ED0-41E2-820A-58F6600CDB4C}" srcOrd="0" destOrd="0" presId="urn:microsoft.com/office/officeart/2005/8/layout/venn1"/>
    <dgm:cxn modelId="{57AF8FAB-A3F4-4EBC-BBA7-AB7711CB960C}" srcId="{2C44AAB0-5F4F-4086-8446-2071AFEAFB59}" destId="{21903AE8-F13B-4D95-B137-F547F2D24395}" srcOrd="4" destOrd="0" parTransId="{7405FB81-6523-4BA3-B478-54FDCF76583F}" sibTransId="{D3799A05-C005-44AB-975D-6BDF2869E867}"/>
    <dgm:cxn modelId="{62F7E30A-09EC-409D-A978-72E616FB799D}" type="presOf" srcId="{5F85F32F-D3BD-4925-B783-071804813794}" destId="{A596621F-468C-4BC4-B5F2-33187C2CFBA3}" srcOrd="0" destOrd="0" presId="urn:microsoft.com/office/officeart/2005/8/layout/venn1"/>
    <dgm:cxn modelId="{E19B5F97-6BCB-4CFF-9439-4963DE4FC6B5}" srcId="{2C44AAB0-5F4F-4086-8446-2071AFEAFB59}" destId="{97131693-0142-40C8-B1EC-D5F057587191}" srcOrd="2" destOrd="0" parTransId="{A1559128-1602-43ED-B410-02BB03735B9D}" sibTransId="{45CAB6E2-440A-42E3-9026-C9172D69E64A}"/>
    <dgm:cxn modelId="{B8642CF3-6C72-4854-9E8A-9F82F4CE4B5D}" srcId="{2C44AAB0-5F4F-4086-8446-2071AFEAFB59}" destId="{7CBB62EC-714E-45A0-8BC8-130C52AA2CD4}" srcOrd="1" destOrd="0" parTransId="{04B4254E-C925-4B6C-B7C5-EA48C8ED790C}" sibTransId="{56AD03E8-640D-45A4-8744-011116C66153}"/>
    <dgm:cxn modelId="{E0B37157-6AAC-42C3-BD87-C89AFD0009CF}" type="presOf" srcId="{2C44AAB0-5F4F-4086-8446-2071AFEAFB59}" destId="{D1B239B6-01ED-459D-991B-36FAB525911D}" srcOrd="0" destOrd="0" presId="urn:microsoft.com/office/officeart/2005/8/layout/venn1"/>
    <dgm:cxn modelId="{3BA9F746-480B-4304-AFD8-8DB5ABBD0993}" srcId="{2C44AAB0-5F4F-4086-8446-2071AFEAFB59}" destId="{5F85F32F-D3BD-4925-B783-071804813794}" srcOrd="0" destOrd="0" parTransId="{A2805D32-FF83-4922-8FFD-723008C3992D}" sibTransId="{719E23CD-522F-4696-8905-B6D25CC92FD4}"/>
    <dgm:cxn modelId="{3321889C-2F6B-4093-8385-3DCF5ECD6601}" type="presOf" srcId="{1A7DC4F1-39A0-4F3C-BDF0-428B654E4F27}" destId="{BA8E997D-DEE0-46C1-8FC6-C8697AE50322}" srcOrd="0" destOrd="0" presId="urn:microsoft.com/office/officeart/2005/8/layout/venn1"/>
    <dgm:cxn modelId="{7EDA2C04-827F-422D-B5BB-74A3178F44AC}" type="presOf" srcId="{97131693-0142-40C8-B1EC-D5F057587191}" destId="{7C388645-2390-4FD7-A5AF-BCE5F3525B33}" srcOrd="0" destOrd="0" presId="urn:microsoft.com/office/officeart/2005/8/layout/venn1"/>
    <dgm:cxn modelId="{AF2BC114-7D65-41FB-8F30-408A6E4B678F}" type="presOf" srcId="{7CBB62EC-714E-45A0-8BC8-130C52AA2CD4}" destId="{A27AFF14-836D-46DC-8C36-914D414F91FD}" srcOrd="0" destOrd="0" presId="urn:microsoft.com/office/officeart/2005/8/layout/venn1"/>
    <dgm:cxn modelId="{C69DC135-BFF6-4702-9194-4AA1685DA3DB}" type="presParOf" srcId="{D1B239B6-01ED-459D-991B-36FAB525911D}" destId="{80DCF843-7538-4064-9244-BE6F305C8C97}" srcOrd="0" destOrd="0" presId="urn:microsoft.com/office/officeart/2005/8/layout/venn1"/>
    <dgm:cxn modelId="{CCC87EE1-CCF3-4B08-852B-C582CBB00A56}" type="presParOf" srcId="{D1B239B6-01ED-459D-991B-36FAB525911D}" destId="{A596621F-468C-4BC4-B5F2-33187C2CFBA3}" srcOrd="1" destOrd="0" presId="urn:microsoft.com/office/officeart/2005/8/layout/venn1"/>
    <dgm:cxn modelId="{C128DFCC-0DFC-4140-9B9B-6C3FB5F50E92}" type="presParOf" srcId="{D1B239B6-01ED-459D-991B-36FAB525911D}" destId="{25FB25FF-15AD-412D-8817-10FD9D4E2F87}" srcOrd="2" destOrd="0" presId="urn:microsoft.com/office/officeart/2005/8/layout/venn1"/>
    <dgm:cxn modelId="{1F8625CB-E33E-487A-896F-1A8D89DA75F1}" type="presParOf" srcId="{D1B239B6-01ED-459D-991B-36FAB525911D}" destId="{A27AFF14-836D-46DC-8C36-914D414F91FD}" srcOrd="3" destOrd="0" presId="urn:microsoft.com/office/officeart/2005/8/layout/venn1"/>
    <dgm:cxn modelId="{82E958D5-1D94-4087-B12F-85AC5EDE03B9}" type="presParOf" srcId="{D1B239B6-01ED-459D-991B-36FAB525911D}" destId="{7B7C5787-B7D0-4AEE-ABB0-2A8E69C8B145}" srcOrd="4" destOrd="0" presId="urn:microsoft.com/office/officeart/2005/8/layout/venn1"/>
    <dgm:cxn modelId="{47CAA838-E1C5-4174-8A07-9ADED852CE44}" type="presParOf" srcId="{D1B239B6-01ED-459D-991B-36FAB525911D}" destId="{7C388645-2390-4FD7-A5AF-BCE5F3525B33}" srcOrd="5" destOrd="0" presId="urn:microsoft.com/office/officeart/2005/8/layout/venn1"/>
    <dgm:cxn modelId="{DB827425-D802-4615-9374-7438E975C8C1}" type="presParOf" srcId="{D1B239B6-01ED-459D-991B-36FAB525911D}" destId="{4FF45A6D-5022-4C85-B641-DF627271B7C3}" srcOrd="6" destOrd="0" presId="urn:microsoft.com/office/officeart/2005/8/layout/venn1"/>
    <dgm:cxn modelId="{F263136F-3308-4EFD-96F7-8D15EC3FB40E}" type="presParOf" srcId="{D1B239B6-01ED-459D-991B-36FAB525911D}" destId="{BA8E997D-DEE0-46C1-8FC6-C8697AE50322}" srcOrd="7" destOrd="0" presId="urn:microsoft.com/office/officeart/2005/8/layout/venn1"/>
    <dgm:cxn modelId="{8F8306A2-A62F-4FDF-9CF4-97E63394C828}" type="presParOf" srcId="{D1B239B6-01ED-459D-991B-36FAB525911D}" destId="{D047BF34-5802-4692-B0A5-890E396E433B}" srcOrd="8" destOrd="0" presId="urn:microsoft.com/office/officeart/2005/8/layout/venn1"/>
    <dgm:cxn modelId="{742A2D6D-F3BD-4AF0-B5AD-5504E942E2F1}" type="presParOf" srcId="{D1B239B6-01ED-459D-991B-36FAB525911D}" destId="{0B8FCFAC-5ED0-41E2-820A-58F6600CDB4C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CF843-7538-4064-9244-BE6F305C8C97}">
      <dsp:nvSpPr>
        <dsp:cNvPr id="0" name=""/>
        <dsp:cNvSpPr/>
      </dsp:nvSpPr>
      <dsp:spPr>
        <a:xfrm>
          <a:off x="4565757" y="1267729"/>
          <a:ext cx="1556861" cy="155686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958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596621F-468C-4BC4-B5F2-33187C2CFBA3}">
      <dsp:nvSpPr>
        <dsp:cNvPr id="0" name=""/>
        <dsp:cNvSpPr/>
      </dsp:nvSpPr>
      <dsp:spPr>
        <a:xfrm>
          <a:off x="4441208" y="206043"/>
          <a:ext cx="1805959" cy="10453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" panose="020B0604020202020204" charset="0"/>
            </a:rPr>
            <a:t>Homophobia</a:t>
          </a:r>
          <a:endParaRPr lang="en-US" sz="2000" kern="1200" dirty="0">
            <a:latin typeface="Lato" panose="020B0604020202020204" charset="0"/>
          </a:endParaRPr>
        </a:p>
      </dsp:txBody>
      <dsp:txXfrm>
        <a:off x="4441208" y="206043"/>
        <a:ext cx="1805959" cy="1045321"/>
      </dsp:txXfrm>
    </dsp:sp>
    <dsp:sp modelId="{25FB25FF-15AD-412D-8817-10FD9D4E2F87}">
      <dsp:nvSpPr>
        <dsp:cNvPr id="0" name=""/>
        <dsp:cNvSpPr/>
      </dsp:nvSpPr>
      <dsp:spPr>
        <a:xfrm>
          <a:off x="5157987" y="1697868"/>
          <a:ext cx="1556861" cy="155686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958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27AFF14-836D-46DC-8C36-914D414F91FD}">
      <dsp:nvSpPr>
        <dsp:cNvPr id="0" name=""/>
        <dsp:cNvSpPr/>
      </dsp:nvSpPr>
      <dsp:spPr>
        <a:xfrm>
          <a:off x="6722375" y="1378934"/>
          <a:ext cx="1619135" cy="1134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Lato" panose="020B0604020202020204" charset="0"/>
            </a:rPr>
            <a:t>Sexuality</a:t>
          </a:r>
          <a:endParaRPr lang="en-US" sz="2000" kern="1200" dirty="0">
            <a:latin typeface="Lato" panose="020B0604020202020204" charset="0"/>
          </a:endParaRPr>
        </a:p>
      </dsp:txBody>
      <dsp:txXfrm>
        <a:off x="6722375" y="1378934"/>
        <a:ext cx="1619135" cy="1134284"/>
      </dsp:txXfrm>
    </dsp:sp>
    <dsp:sp modelId="{7B7C5787-B7D0-4AEE-ABB0-2A8E69C8B145}">
      <dsp:nvSpPr>
        <dsp:cNvPr id="0" name=""/>
        <dsp:cNvSpPr/>
      </dsp:nvSpPr>
      <dsp:spPr>
        <a:xfrm>
          <a:off x="4931931" y="2394452"/>
          <a:ext cx="1556861" cy="155686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958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C388645-2390-4FD7-A5AF-BCE5F3525B33}">
      <dsp:nvSpPr>
        <dsp:cNvPr id="0" name=""/>
        <dsp:cNvSpPr/>
      </dsp:nvSpPr>
      <dsp:spPr>
        <a:xfrm>
          <a:off x="6500138" y="3313890"/>
          <a:ext cx="1619135" cy="1134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Lato" panose="020B0604020202020204" charset="0"/>
            </a:rPr>
            <a:t>Stigma</a:t>
          </a:r>
          <a:endParaRPr lang="en-US" sz="2000" kern="1200" dirty="0">
            <a:latin typeface="Lato" panose="020B0604020202020204" charset="0"/>
          </a:endParaRPr>
        </a:p>
      </dsp:txBody>
      <dsp:txXfrm>
        <a:off x="6500138" y="3313890"/>
        <a:ext cx="1619135" cy="1134284"/>
      </dsp:txXfrm>
    </dsp:sp>
    <dsp:sp modelId="{4FF45A6D-5022-4C85-B641-DF627271B7C3}">
      <dsp:nvSpPr>
        <dsp:cNvPr id="0" name=""/>
        <dsp:cNvSpPr/>
      </dsp:nvSpPr>
      <dsp:spPr>
        <a:xfrm>
          <a:off x="4199583" y="2394452"/>
          <a:ext cx="1556861" cy="155686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958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A8E997D-DEE0-46C1-8FC6-C8697AE50322}">
      <dsp:nvSpPr>
        <dsp:cNvPr id="0" name=""/>
        <dsp:cNvSpPr/>
      </dsp:nvSpPr>
      <dsp:spPr>
        <a:xfrm>
          <a:off x="1762213" y="3313890"/>
          <a:ext cx="2462883" cy="1134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Lato" panose="020B0604020202020204" charset="0"/>
            </a:rPr>
            <a:t>Trans-generational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Lato" panose="020B0604020202020204" charset="0"/>
            </a:rPr>
            <a:t>patterns </a:t>
          </a:r>
          <a:endParaRPr lang="en-US" sz="2000" kern="1200" dirty="0" smtClean="0">
            <a:latin typeface="Lato" panose="020B0604020202020204" charset="0"/>
          </a:endParaRPr>
        </a:p>
      </dsp:txBody>
      <dsp:txXfrm>
        <a:off x="1762213" y="3313890"/>
        <a:ext cx="2462883" cy="1134284"/>
      </dsp:txXfrm>
    </dsp:sp>
    <dsp:sp modelId="{D047BF34-5802-4692-B0A5-890E396E433B}">
      <dsp:nvSpPr>
        <dsp:cNvPr id="0" name=""/>
        <dsp:cNvSpPr/>
      </dsp:nvSpPr>
      <dsp:spPr>
        <a:xfrm>
          <a:off x="3973527" y="1697868"/>
          <a:ext cx="1556861" cy="155686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958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B8FCFAC-5ED0-41E2-820A-58F6600CDB4C}">
      <dsp:nvSpPr>
        <dsp:cNvPr id="0" name=""/>
        <dsp:cNvSpPr/>
      </dsp:nvSpPr>
      <dsp:spPr>
        <a:xfrm>
          <a:off x="2328957" y="1378934"/>
          <a:ext cx="1619135" cy="1134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" panose="020B0604020202020204" charset="0"/>
            </a:rPr>
            <a:t>Gender roles</a:t>
          </a:r>
          <a:endParaRPr lang="en-US" sz="2000" kern="1200" dirty="0">
            <a:latin typeface="Lato" panose="020B0604020202020204" charset="0"/>
          </a:endParaRPr>
        </a:p>
      </dsp:txBody>
      <dsp:txXfrm>
        <a:off x="2328957" y="1378934"/>
        <a:ext cx="1619135" cy="1134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72FD6-C5BC-43DA-9D78-6002EE6C84A9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4338E-E7C8-4CBF-B22A-7FD590C6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7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BF30E-6187-4403-9106-44E3E40035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0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70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913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049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https://www.cdc.gov/hiv/statistics/overview/geographicdistribution.html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980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defTabSz="4658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4658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4658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4658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4658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18635-7A0B-4E73-BC9D-E1BDB9604332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355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71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600" i="0">
                <a:solidFill>
                  <a:schemeClr val="bg2">
                    <a:lumMod val="50000"/>
                  </a:schemeClr>
                </a:solidFill>
                <a:latin typeface="Raleway" panose="020B0604020202020204" charset="0"/>
              </a:defRPr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7631044" y="2132901"/>
            <a:ext cx="2280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5" name="Shape 25"/>
          <p:cNvSpPr/>
          <p:nvPr/>
        </p:nvSpPr>
        <p:spPr>
          <a:xfrm>
            <a:off x="9912235" y="2132901"/>
            <a:ext cx="2280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6" name="Shape 26"/>
          <p:cNvSpPr/>
          <p:nvPr/>
        </p:nvSpPr>
        <p:spPr>
          <a:xfrm>
            <a:off x="0" y="2132901"/>
            <a:ext cx="2280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7" name="Shape 27"/>
          <p:cNvSpPr/>
          <p:nvPr/>
        </p:nvSpPr>
        <p:spPr>
          <a:xfrm>
            <a:off x="2280565" y="2132901"/>
            <a:ext cx="22804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1859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588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191501" y="274650"/>
            <a:ext cx="9808585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817685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0" name="Shape 40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1" name="Shape 41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2" name="Shape 42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21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517525"/>
            <a:ext cx="10164233" cy="5538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373718" y="6261100"/>
            <a:ext cx="603249" cy="4445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35EE87F-3442-4B17-8567-0969242B9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952653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34439" y="6217454"/>
            <a:ext cx="509456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B205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000">
                <a:solidFill>
                  <a:schemeClr val="accent3">
                    <a:lumMod val="65000"/>
                  </a:schemeClr>
                </a:solidFill>
              </a:defRPr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fld id="{E5072FA1-D2D8-416F-891B-09BC14D28FFA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34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7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196982"/>
            <a:ext cx="10515600" cy="44484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3138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59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9" name="Shape 19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0" name="Shape 20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93621"/>
            <a:ext cx="31782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6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76AA-4866-4B3F-9FE7-AB336FDFE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886" y="2035207"/>
            <a:ext cx="9060024" cy="82919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Activity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B880-299F-4C2C-B0CE-05C03177B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77886" y="3729067"/>
            <a:ext cx="9060024" cy="479037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Name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B04E79-0625-405C-9E37-5AAD91CED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77886" y="4214356"/>
            <a:ext cx="9060024" cy="880153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Title/Affiliation</a:t>
            </a:r>
          </a:p>
        </p:txBody>
      </p:sp>
    </p:spTree>
    <p:extLst>
      <p:ext uri="{BB962C8B-B14F-4D97-AF65-F5344CB8AC3E}">
        <p14:creationId xmlns:p14="http://schemas.microsoft.com/office/powerpoint/2010/main" val="1126635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600" i="0">
                <a:solidFill>
                  <a:schemeClr val="bg2">
                    <a:lumMod val="50000"/>
                  </a:schemeClr>
                </a:solidFill>
                <a:latin typeface="Raleway" panose="020B0604020202020204" charset="0"/>
              </a:defRPr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7631044" y="2132901"/>
            <a:ext cx="2280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5" name="Shape 25"/>
          <p:cNvSpPr/>
          <p:nvPr/>
        </p:nvSpPr>
        <p:spPr>
          <a:xfrm>
            <a:off x="9912235" y="2132901"/>
            <a:ext cx="2280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6" name="Shape 26"/>
          <p:cNvSpPr/>
          <p:nvPr/>
        </p:nvSpPr>
        <p:spPr>
          <a:xfrm>
            <a:off x="0" y="2132901"/>
            <a:ext cx="2280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7" name="Shape 27"/>
          <p:cNvSpPr/>
          <p:nvPr/>
        </p:nvSpPr>
        <p:spPr>
          <a:xfrm>
            <a:off x="2280565" y="2132901"/>
            <a:ext cx="22804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6270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9170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191501" y="274650"/>
            <a:ext cx="9808585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817685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0" name="Shape 40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1" name="Shape 41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2" name="Shape 42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3594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50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6" name="Shape 66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7" name="Shape 67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8" name="Shape 68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916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1" name="Shape 71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2" name="Shape 72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3" name="Shape 73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4073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517525"/>
            <a:ext cx="10164233" cy="5538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373718" y="6261100"/>
            <a:ext cx="603249" cy="4445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35EE87F-3442-4B17-8567-0969242B9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554811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34439" y="6217454"/>
            <a:ext cx="509456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B205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7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000">
                <a:solidFill>
                  <a:schemeClr val="accent3">
                    <a:lumMod val="65000"/>
                  </a:schemeClr>
                </a:solidFill>
              </a:defRPr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fld id="{E5072FA1-D2D8-416F-891B-09BC14D28FFA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34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8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9" name="Shape 19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0" name="Shape 20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93621"/>
            <a:ext cx="31782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196982"/>
            <a:ext cx="10515600" cy="44484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3138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24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600" i="0">
                <a:solidFill>
                  <a:schemeClr val="bg2">
                    <a:lumMod val="50000"/>
                  </a:schemeClr>
                </a:solidFill>
                <a:latin typeface="Raleway" panose="020B0604020202020204" charset="0"/>
              </a:defRPr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7631044" y="2132901"/>
            <a:ext cx="2280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5" name="Shape 25"/>
          <p:cNvSpPr/>
          <p:nvPr/>
        </p:nvSpPr>
        <p:spPr>
          <a:xfrm>
            <a:off x="9912235" y="2132901"/>
            <a:ext cx="2280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6" name="Shape 26"/>
          <p:cNvSpPr/>
          <p:nvPr/>
        </p:nvSpPr>
        <p:spPr>
          <a:xfrm>
            <a:off x="0" y="2132901"/>
            <a:ext cx="2280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7" name="Shape 27"/>
          <p:cNvSpPr/>
          <p:nvPr/>
        </p:nvSpPr>
        <p:spPr>
          <a:xfrm>
            <a:off x="2280565" y="2132901"/>
            <a:ext cx="22804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1502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1664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191501" y="274650"/>
            <a:ext cx="9808585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817685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0" name="Shape 40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1" name="Shape 41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2" name="Shape 42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630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4" name="Shape 54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55" name="Shape 55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56" name="Shape 56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57" name="Shape 57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6588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6" name="Shape 66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7" name="Shape 67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8" name="Shape 68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1658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1" name="Shape 71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2" name="Shape 72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3" name="Shape 73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1686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517525"/>
            <a:ext cx="10164233" cy="5538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373718" y="6261100"/>
            <a:ext cx="603249" cy="4445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35EE87F-3442-4B17-8567-0969242B9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43396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34439" y="6217454"/>
            <a:ext cx="509456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B205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5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000">
                <a:solidFill>
                  <a:schemeClr val="accent3">
                    <a:lumMod val="65000"/>
                  </a:schemeClr>
                </a:solidFill>
              </a:defRPr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fld id="{E5072FA1-D2D8-416F-891B-09BC14D28FFA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34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4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17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9" name="Shape 19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20" name="Shape 20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93621"/>
            <a:ext cx="31782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3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146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600" i="0">
                <a:solidFill>
                  <a:schemeClr val="bg2">
                    <a:lumMod val="50000"/>
                  </a:schemeClr>
                </a:solidFill>
                <a:latin typeface="Raleway" panose="020B0604020202020204" charset="0"/>
              </a:defRPr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7631044" y="2132901"/>
            <a:ext cx="2280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25" name="Shape 25"/>
          <p:cNvSpPr/>
          <p:nvPr/>
        </p:nvSpPr>
        <p:spPr>
          <a:xfrm>
            <a:off x="9912235" y="2132901"/>
            <a:ext cx="2280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26" name="Shape 26"/>
          <p:cNvSpPr/>
          <p:nvPr/>
        </p:nvSpPr>
        <p:spPr>
          <a:xfrm>
            <a:off x="0" y="2132901"/>
            <a:ext cx="2280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27" name="Shape 27"/>
          <p:cNvSpPr/>
          <p:nvPr/>
        </p:nvSpPr>
        <p:spPr>
          <a:xfrm>
            <a:off x="2280565" y="2132901"/>
            <a:ext cx="22804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5671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73460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191501" y="274650"/>
            <a:ext cx="9808585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817685" y="1600200"/>
            <a:ext cx="41824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40" name="Shape 40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41" name="Shape 41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42" name="Shape 42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39922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4" name="Shape 54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55" name="Shape 55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56" name="Shape 56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57" name="Shape 57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01686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66" name="Shape 66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67" name="Shape 67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68" name="Shape 68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06948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71" name="Shape 71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72" name="Shape 72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73" name="Shape 73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646925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274638"/>
            <a:ext cx="11087100" cy="1143000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1600203"/>
            <a:ext cx="11087100" cy="436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7934CA-E1ED-445E-9A31-EED7776A40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55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4006-C21C-48A5-9AC3-6327C1EA8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078" y="987424"/>
            <a:ext cx="4294947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3CF40-C94B-4EF2-B894-1F7C4AB1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1734" cy="4610293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3200"/>
            </a:lvl1pPr>
            <a:lvl2pPr>
              <a:buClr>
                <a:srgbClr val="D03138"/>
              </a:buClr>
              <a:defRPr sz="2800"/>
            </a:lvl2pPr>
            <a:lvl3pPr>
              <a:buClr>
                <a:srgbClr val="D03138"/>
              </a:buClr>
              <a:defRPr sz="2400"/>
            </a:lvl3pPr>
            <a:lvl4pPr>
              <a:buClr>
                <a:srgbClr val="D03138"/>
              </a:buClr>
              <a:defRPr sz="2000"/>
            </a:lvl4pPr>
            <a:lvl5pPr>
              <a:buClr>
                <a:srgbClr val="D03138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EC660-C071-4914-9592-DBABD93FB3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7078" y="2057400"/>
            <a:ext cx="4294947" cy="3540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7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E5B6-7C5E-4871-920D-40FA7D3D3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128" y="987424"/>
            <a:ext cx="4302898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39684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B7FD-AC8F-4941-BF0F-47DDA3B745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128" y="2057400"/>
            <a:ext cx="4302898" cy="35686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2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09900" y="351323"/>
            <a:ext cx="6172200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9F83A12-3542-47C1-9F0C-A2A7484930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09900" y="5135547"/>
            <a:ext cx="6172200" cy="597342"/>
          </a:xfrm>
        </p:spPr>
        <p:txBody>
          <a:bodyPr>
            <a:normAutofit/>
          </a:bodyPr>
          <a:lstStyle>
            <a:lvl1pPr marL="0" indent="0">
              <a:buNone/>
              <a:defRPr lang="en-US" sz="1400" i="1" dirty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here to edit 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8972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91599" y="274650"/>
            <a:ext cx="9808487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bg2">
                  <a:lumMod val="75000"/>
                </a:schemeClr>
              </a:buCl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1" name="Shape 31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2" name="Shape 32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3" name="Shape 3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4" name="Shape 34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920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9" name="Shape 19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0" name="Shape 20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93621"/>
            <a:ext cx="31782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8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32FE1-432F-4450-84EB-A1E2ED53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52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EA6BB-09FF-4C4E-8834-54ADDF03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11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0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6" r:id="rId5"/>
    <p:sldLayoutId id="2147483657" r:id="rId6"/>
    <p:sldLayoutId id="2147483659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9589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981506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9815067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5399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3" r:id="rId9"/>
    <p:sldLayoutId id="2147483696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2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>
            <a:lumMod val="75000"/>
          </a:schemeClr>
        </a:buClr>
        <a:buNone/>
        <a:defRPr sz="1400" b="0" i="0" u="none" strike="noStrike" cap="none">
          <a:solidFill>
            <a:schemeClr val="bg2">
              <a:lumMod val="7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981506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9815067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500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2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>
            <a:lumMod val="75000"/>
          </a:schemeClr>
        </a:buClr>
        <a:buNone/>
        <a:defRPr sz="1400" b="0" i="0" u="none" strike="noStrike" cap="none">
          <a:solidFill>
            <a:schemeClr val="bg2">
              <a:lumMod val="7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981506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9815067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037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2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>
            <a:lumMod val="75000"/>
          </a:schemeClr>
        </a:buClr>
        <a:buNone/>
        <a:defRPr sz="1400" b="0" i="0" u="none" strike="noStrike" cap="none">
          <a:solidFill>
            <a:schemeClr val="bg2">
              <a:lumMod val="7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981506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9815067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002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2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>
            <a:lumMod val="75000"/>
          </a:schemeClr>
        </a:buClr>
        <a:buNone/>
        <a:defRPr sz="1400" b="0" i="0" u="none" strike="noStrike" cap="none">
          <a:solidFill>
            <a:schemeClr val="bg2">
              <a:lumMod val="7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19" Type="http://schemas.openxmlformats.org/officeDocument/2006/relationships/image" Target="../media/image30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dsetc.org/" TargetMode="Externa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svseries.com/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idsinfo.nih.gov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iv/basics/testing.html" TargetMode="Externa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aidsinfo.nih.gov/" TargetMode="Externa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nih.gov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About the Series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dirty="0"/>
              <a:t>Created in 2012, the series encourages people to seek HIV testing by featuring character stories highlighting the impact HIV has on Latino families.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260" y="1341147"/>
            <a:ext cx="3429479" cy="416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3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4440" y="3022899"/>
            <a:ext cx="4389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7-episode Telenovela web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Bilingual: English and Spanish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at 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Svseries.com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8260" y="5571433"/>
            <a:ext cx="379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Promotional flyer of Sin </a:t>
            </a:r>
            <a:r>
              <a:rPr lang="en-US" sz="1200" b="1" dirty="0" err="1" smtClean="0">
                <a:latin typeface="+mj-lt"/>
              </a:rPr>
              <a:t>Verguenza</a:t>
            </a:r>
            <a:r>
              <a:rPr lang="en-US" sz="1200" b="1" dirty="0" smtClean="0">
                <a:latin typeface="+mj-lt"/>
              </a:rPr>
              <a:t>. 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15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800" dirty="0"/>
              <a:t>PURPOSE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a culturally competent education tool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Address health disparities Latino communities related to HIV.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Disseminate HIV prevention messages in an innovative, nontraditional, accessible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Engage communities in conversations about HIV.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8" y="5211871"/>
            <a:ext cx="1530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3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 </a:t>
            </a:r>
            <a:r>
              <a:rPr lang="en-US" dirty="0" err="1"/>
              <a:t>Vergüenza</a:t>
            </a:r>
            <a:r>
              <a:rPr lang="en-US" dirty="0"/>
              <a:t> = Without Shame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38200" y="1305212"/>
            <a:ext cx="8261492" cy="4244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SHAME </a:t>
            </a: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	Informs you of an internal state of inadequacy, 			unworthiness, dishonor, or regret about which others 		may or may not be aware.</a:t>
            </a:r>
          </a:p>
          <a:p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</a:endParaRPr>
          </a:p>
          <a:p>
            <a:pPr algn="just"/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		Another person, circumstance, or situation can trigger  		shame in you, but so can a failure to meet your own  		ideals or standards whether or not they are 				perfectionist. </a:t>
            </a:r>
          </a:p>
          <a:p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8" y="5306000"/>
            <a:ext cx="1530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2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Meet The </a:t>
            </a:r>
            <a:r>
              <a:rPr lang="en-US" dirty="0" err="1"/>
              <a:t>Salazars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20" y="1395693"/>
            <a:ext cx="8437563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55566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8424" y="5596375"/>
            <a:ext cx="2681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Screenshot of Sin </a:t>
            </a:r>
            <a:r>
              <a:rPr lang="en-US" sz="1200" b="1" dirty="0" err="1" smtClean="0">
                <a:latin typeface="+mj-lt"/>
              </a:rPr>
              <a:t>Verguenza</a:t>
            </a:r>
            <a:r>
              <a:rPr lang="en-US" sz="1200" b="1" dirty="0" smtClean="0">
                <a:latin typeface="+mj-lt"/>
              </a:rPr>
              <a:t>.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6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Season I Messages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400" b="1" dirty="0"/>
              <a:t>HIV AFFECTS US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Routine HIV Testing targets all individuals regardless of risk factors.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Benefits: testing individuals who may not suspect they are at risk: </a:t>
            </a:r>
          </a:p>
          <a:p>
            <a:r>
              <a:rPr lang="en-US" sz="2400" dirty="0"/>
              <a:t>	1. Normalizes HIV testing </a:t>
            </a:r>
          </a:p>
          <a:p>
            <a:r>
              <a:rPr lang="en-US" sz="2400" dirty="0"/>
              <a:t> 	2. Diagnosing them at early stages of HIV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3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8" y="5401747"/>
            <a:ext cx="1530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6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400" dirty="0"/>
              <a:t>Themes/Contributors of Risk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82" y="1554480"/>
            <a:ext cx="7914639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9846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8" y="5417533"/>
            <a:ext cx="1530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78" y="5629417"/>
            <a:ext cx="367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Sin </a:t>
            </a:r>
            <a:r>
              <a:rPr lang="en-US" sz="1200" b="1" dirty="0" err="1" smtClean="0">
                <a:latin typeface="+mj-lt"/>
              </a:rPr>
              <a:t>Verguenza’s</a:t>
            </a:r>
            <a:r>
              <a:rPr lang="en-US" sz="1200" b="1" dirty="0" smtClean="0">
                <a:latin typeface="+mj-lt"/>
              </a:rPr>
              <a:t> themes and contributors of risk diagram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22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Season II Messages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400" b="1" dirty="0"/>
              <a:t>TREATMENT AS PREVENTION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Importance of HIV Medical Care and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Combating Stigma and Shame tied to HIV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Prevention methods to reduce Mother to Child transmission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PrEP</a:t>
            </a:r>
            <a:r>
              <a:rPr lang="en-US" sz="2400" dirty="0"/>
              <a:t> is an effective prevention method 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60019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8" y="5291458"/>
            <a:ext cx="15303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Season II Themes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TREATMENT AS PREVENTION</a:t>
            </a:r>
          </a:p>
          <a:p>
            <a:r>
              <a:rPr lang="en-US" sz="2600" dirty="0"/>
              <a:t>Addressing barriers to care</a:t>
            </a:r>
          </a:p>
          <a:p>
            <a:r>
              <a:rPr lang="en-US" sz="2600" dirty="0"/>
              <a:t>LGBT Care </a:t>
            </a:r>
          </a:p>
          <a:p>
            <a:r>
              <a:rPr lang="en-US" sz="2600" dirty="0"/>
              <a:t>Stigma &amp; Shame </a:t>
            </a:r>
          </a:p>
          <a:p>
            <a:r>
              <a:rPr lang="en-US" sz="2600" dirty="0"/>
              <a:t>Fear</a:t>
            </a:r>
          </a:p>
          <a:p>
            <a:r>
              <a:rPr lang="en-US" sz="2600" dirty="0"/>
              <a:t>Homophobia</a:t>
            </a:r>
          </a:p>
          <a:p>
            <a:r>
              <a:rPr lang="en-US" sz="2600" dirty="0"/>
              <a:t>Substance Abuse</a:t>
            </a:r>
          </a:p>
          <a:p>
            <a:endParaRPr lang="en-US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284447"/>
            <a:ext cx="1668780" cy="424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42" y="1284447"/>
            <a:ext cx="1736683" cy="424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3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67500" y="5625009"/>
            <a:ext cx="3371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Images: Promotional flyers of Sin </a:t>
            </a:r>
            <a:r>
              <a:rPr lang="en-US" sz="1200" b="1" dirty="0" err="1" smtClean="0">
                <a:latin typeface="+mj-lt"/>
              </a:rPr>
              <a:t>Verguenza</a:t>
            </a:r>
            <a:r>
              <a:rPr lang="en-US" sz="1200" b="1" dirty="0" smtClean="0">
                <a:latin typeface="+mj-lt"/>
              </a:rPr>
              <a:t>.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56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400" dirty="0">
                <a:latin typeface="Calibri" panose="020F0502020204030204" pitchFamily="34" charset="0"/>
              </a:rPr>
              <a:t>Media Coverage</a:t>
            </a:r>
          </a:p>
        </p:txBody>
      </p:sp>
      <p:pic>
        <p:nvPicPr>
          <p:cNvPr id="394" name="Shape 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7089" y="3"/>
            <a:ext cx="1950911" cy="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0749" y="1074017"/>
            <a:ext cx="1886950" cy="87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6854" y="1888509"/>
            <a:ext cx="876300" cy="116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7818" y="2414375"/>
            <a:ext cx="1293814" cy="103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3363" y="4150666"/>
            <a:ext cx="1695373" cy="78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15004" y="3738555"/>
            <a:ext cx="2078036" cy="1293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2" name="Shape 4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94192" y="1509231"/>
            <a:ext cx="3821111" cy="58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254" y="5137286"/>
            <a:ext cx="2743200" cy="48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0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32233" y="5179075"/>
            <a:ext cx="1828800" cy="6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0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76296" y="2633867"/>
            <a:ext cx="1065290" cy="142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0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21795" y="1509233"/>
            <a:ext cx="1941411" cy="49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13"/>
          <p:cNvPicPr preferRelativeResize="0"/>
          <p:nvPr/>
        </p:nvPicPr>
        <p:blipFill rotWithShape="1">
          <a:blip r:embed="rId1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686412" y="5368783"/>
            <a:ext cx="1343024" cy="4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4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91207" y="2414376"/>
            <a:ext cx="2324099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4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81050" y="3337566"/>
            <a:ext cx="1428749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41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93024" y="3344670"/>
            <a:ext cx="2540000" cy="75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494717" y="2414376"/>
            <a:ext cx="1563689" cy="5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4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29246" y="718877"/>
            <a:ext cx="2308386" cy="5445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Shape 4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604035" y="4341493"/>
            <a:ext cx="1619389" cy="7836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9178" y="5645720"/>
            <a:ext cx="4467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Images: Media logos, a variety of media coverage for Sin </a:t>
            </a:r>
            <a:r>
              <a:rPr lang="en-US" sz="1200" b="1" dirty="0" err="1" smtClean="0">
                <a:latin typeface="+mj-lt"/>
              </a:rPr>
              <a:t>Verguenza</a:t>
            </a:r>
            <a:r>
              <a:rPr lang="en-US" sz="1200" b="1" dirty="0" smtClean="0">
                <a:latin typeface="+mj-lt"/>
              </a:rPr>
              <a:t>. 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22061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37"/>
          <a:stretch/>
        </p:blipFill>
        <p:spPr bwMode="auto">
          <a:xfrm>
            <a:off x="1649733" y="283374"/>
            <a:ext cx="8892541" cy="42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4221" y="2263140"/>
            <a:ext cx="865805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	        </a:t>
            </a:r>
            <a:r>
              <a:rPr lang="en-US" sz="2400" b="1" dirty="0"/>
              <a:t>Pacific AETC---Tom Donohoe                	            </a:t>
            </a:r>
          </a:p>
          <a:p>
            <a:pPr algn="ctr"/>
            <a:r>
              <a:rPr lang="en-US" sz="2400" b="1" dirty="0"/>
              <a:t>South Central AETC---Tracy </a:t>
            </a:r>
            <a:r>
              <a:rPr lang="en-US" sz="2400" b="1" dirty="0" err="1"/>
              <a:t>Jungwirth</a:t>
            </a:r>
            <a:r>
              <a:rPr lang="en-US" sz="2400" b="1" dirty="0"/>
              <a:t> &amp; Pedro Coronado</a:t>
            </a:r>
          </a:p>
          <a:p>
            <a:pPr algn="ctr"/>
            <a:r>
              <a:rPr lang="en-US" sz="2300" b="1" dirty="0"/>
              <a:t>AETC National Coordinating Resource Center (NCRC)—</a:t>
            </a:r>
            <a:r>
              <a:rPr lang="en-US" sz="2300" b="1" dirty="0" err="1"/>
              <a:t>Nicolé</a:t>
            </a:r>
            <a:r>
              <a:rPr lang="en-US" sz="2300" b="1" dirty="0"/>
              <a:t> Mandel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HRSA HIV/AIDS Bureau</a:t>
            </a:r>
          </a:p>
        </p:txBody>
      </p:sp>
    </p:spTree>
    <p:extLst>
      <p:ext uri="{BB962C8B-B14F-4D97-AF65-F5344CB8AC3E}">
        <p14:creationId xmlns:p14="http://schemas.microsoft.com/office/powerpoint/2010/main" val="24938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80EB-8A46-409C-B98D-FBF78B9A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Using a Bilingual HIV Telenovela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(</a:t>
            </a:r>
            <a:r>
              <a:rPr lang="en-US" sz="4400" dirty="0"/>
              <a:t>Sin </a:t>
            </a:r>
            <a:r>
              <a:rPr lang="en-US" sz="4400" dirty="0" err="1" smtClean="0"/>
              <a:t>Vergüenza</a:t>
            </a:r>
            <a:r>
              <a:rPr lang="en-US" sz="4400" dirty="0"/>
              <a:t>) to train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US/Mexico </a:t>
            </a:r>
            <a:r>
              <a:rPr lang="en-US" sz="4400" dirty="0"/>
              <a:t>border </a:t>
            </a:r>
            <a:r>
              <a:rPr lang="en-US" sz="4400" dirty="0" err="1"/>
              <a:t>Promotores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9C6E-5E50-4BEA-BCDC-99D872EED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 Donohoe, MBA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66EF-4F67-43EA-8E6A-A8DFE80A9E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Professor of Family Medicine</a:t>
            </a:r>
          </a:p>
          <a:p>
            <a:r>
              <a:rPr lang="en-US" dirty="0"/>
              <a:t>Director, Los Angeles Region Pacific AIDS Education and Training Center (LA </a:t>
            </a:r>
            <a:r>
              <a:rPr lang="en-US" dirty="0" err="1"/>
              <a:t>PAETC</a:t>
            </a:r>
            <a:r>
              <a:rPr lang="en-US" dirty="0"/>
              <a:t>)</a:t>
            </a:r>
          </a:p>
          <a:p>
            <a:r>
              <a:rPr lang="en-US" dirty="0"/>
              <a:t>Associate Director, UCLA Center for Health Promotion and Disease Prevention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the HRSA definition of the US Border region?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PR" sz="2400" dirty="0"/>
              <a:t>5 miles </a:t>
            </a:r>
            <a:r>
              <a:rPr lang="es-PR" sz="2400" dirty="0" err="1"/>
              <a:t>above</a:t>
            </a:r>
            <a:r>
              <a:rPr lang="es-PR" sz="2400" dirty="0"/>
              <a:t> </a:t>
            </a:r>
            <a:r>
              <a:rPr lang="es-PR" sz="2400" dirty="0" err="1"/>
              <a:t>Mexico</a:t>
            </a:r>
            <a:endParaRPr lang="es-PR" sz="2400" dirty="0"/>
          </a:p>
          <a:p>
            <a:pPr marL="342900" indent="-342900">
              <a:buFont typeface="+mj-lt"/>
              <a:buAutoNum type="arabicPeriod"/>
            </a:pPr>
            <a:r>
              <a:rPr lang="es-PR" sz="2400" dirty="0"/>
              <a:t>25 miles </a:t>
            </a:r>
            <a:r>
              <a:rPr lang="es-PR" sz="2400" dirty="0" err="1"/>
              <a:t>above</a:t>
            </a:r>
            <a:r>
              <a:rPr lang="es-PR" sz="2400" dirty="0"/>
              <a:t> </a:t>
            </a:r>
            <a:r>
              <a:rPr lang="es-PR" sz="2400" dirty="0" err="1"/>
              <a:t>Mexico</a:t>
            </a:r>
            <a:endParaRPr lang="es-PR" sz="2400" dirty="0"/>
          </a:p>
          <a:p>
            <a:pPr marL="342900" indent="-342900">
              <a:buFont typeface="+mj-lt"/>
              <a:buAutoNum type="arabicPeriod"/>
            </a:pPr>
            <a:r>
              <a:rPr lang="es-PR" sz="2400" dirty="0"/>
              <a:t>50 miles </a:t>
            </a:r>
            <a:r>
              <a:rPr lang="es-PR" sz="2400" dirty="0" err="1"/>
              <a:t>above</a:t>
            </a:r>
            <a:r>
              <a:rPr lang="es-PR" sz="2400" dirty="0"/>
              <a:t> </a:t>
            </a:r>
            <a:r>
              <a:rPr lang="es-PR" sz="2400" dirty="0" err="1"/>
              <a:t>Mexico</a:t>
            </a:r>
            <a:endParaRPr lang="es-PR" sz="2400" dirty="0"/>
          </a:p>
          <a:p>
            <a:pPr marL="342900" indent="-342900">
              <a:buFont typeface="+mj-lt"/>
              <a:buAutoNum type="arabicPeriod"/>
            </a:pPr>
            <a:r>
              <a:rPr lang="es-PR" sz="2400" dirty="0"/>
              <a:t>62 miles </a:t>
            </a:r>
            <a:r>
              <a:rPr lang="es-PR" sz="2400" dirty="0" err="1"/>
              <a:t>above</a:t>
            </a:r>
            <a:r>
              <a:rPr lang="es-PR" sz="2400" dirty="0"/>
              <a:t> </a:t>
            </a:r>
            <a:r>
              <a:rPr lang="es-PR" sz="2400" dirty="0" err="1"/>
              <a:t>Mexico</a:t>
            </a:r>
            <a:endParaRPr lang="es-PR" sz="2400" dirty="0"/>
          </a:p>
          <a:p>
            <a:pPr marL="342900" indent="-342900">
              <a:buFont typeface="+mj-lt"/>
              <a:buAutoNum type="arabicPeriod"/>
            </a:pPr>
            <a:r>
              <a:rPr lang="es-PR" sz="2400" dirty="0"/>
              <a:t>100 miles </a:t>
            </a:r>
            <a:r>
              <a:rPr lang="es-PR" sz="2400" dirty="0" err="1"/>
              <a:t>above</a:t>
            </a:r>
            <a:r>
              <a:rPr lang="es-PR" sz="2400" dirty="0"/>
              <a:t> </a:t>
            </a:r>
            <a:r>
              <a:rPr lang="es-PR" sz="2400" dirty="0" err="1"/>
              <a:t>Mexico</a:t>
            </a:r>
            <a:endParaRPr lang="es-PR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/>
            <a:r>
              <a:rPr lang="en-US" sz="4800" dirty="0"/>
              <a:t>US and Mexico Border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56320"/>
            <a:ext cx="7848600" cy="406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671751"/>
            <a:ext cx="2646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US and Mexico Border Map 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45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algn="r"/>
            <a:r>
              <a:rPr lang="en-US" sz="4000" dirty="0"/>
              <a:t>Border </a:t>
            </a:r>
            <a:r>
              <a:rPr lang="en-US" sz="4000" dirty="0" err="1"/>
              <a:t>Promotores</a:t>
            </a:r>
            <a:r>
              <a:rPr lang="en-US" sz="4000" dirty="0"/>
              <a:t> </a:t>
            </a:r>
            <a:r>
              <a:rPr lang="en-US" sz="4000"/>
              <a:t>Focus Groups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400" dirty="0"/>
              <a:t>Border </a:t>
            </a:r>
            <a:r>
              <a:rPr lang="en-US" sz="2400" dirty="0" err="1"/>
              <a:t>Promotores</a:t>
            </a:r>
            <a:r>
              <a:rPr lang="en-US" sz="2400" dirty="0"/>
              <a:t> Focus Groups were conducted across California, Arizona, New Mexico, and Texas to assess the </a:t>
            </a:r>
            <a:r>
              <a:rPr lang="en-US" sz="2400" dirty="0" err="1"/>
              <a:t>Promotores</a:t>
            </a:r>
            <a:r>
              <a:rPr lang="en-US" sz="2400" dirty="0"/>
              <a:t> HIV training needs. Results will guide the development and implementation of an HIV training curriculum for </a:t>
            </a:r>
            <a:r>
              <a:rPr lang="en-US" sz="2400" dirty="0" err="1"/>
              <a:t>Promotores</a:t>
            </a:r>
            <a:r>
              <a:rPr lang="en-US" sz="2400" dirty="0"/>
              <a:t> de </a:t>
            </a:r>
            <a:r>
              <a:rPr lang="en-US" sz="2400" dirty="0" err="1"/>
              <a:t>Salud</a:t>
            </a:r>
            <a:r>
              <a:rPr lang="en-US" sz="2400" dirty="0"/>
              <a:t> using a linguistically, contextually, and culturally appropriate telenovela as a frame of reference.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/>
            <a:r>
              <a:rPr lang="en-US" sz="4400" dirty="0"/>
              <a:t>Focus Groups Questions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78" y="1262066"/>
            <a:ext cx="7074044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3449" y="5594353"/>
            <a:ext cx="2842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Image: Table of focus group questions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00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 </a:t>
            </a:r>
            <a:r>
              <a:rPr lang="en-US" dirty="0" err="1" smtClean="0"/>
              <a:t>Verguenza</a:t>
            </a:r>
            <a:r>
              <a:rPr lang="en-US" dirty="0" smtClean="0"/>
              <a:t> border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FOCUS GROUPS</a:t>
            </a:r>
          </a:p>
          <a:p>
            <a:endParaRPr lang="en-US" sz="3800" dirty="0" smtClean="0"/>
          </a:p>
          <a:p>
            <a:r>
              <a:rPr lang="en-US" sz="3800" dirty="0" smtClean="0"/>
              <a:t>Bilingual Workshops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9513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11123"/>
            <a:ext cx="7772400" cy="1546500"/>
          </a:xfrm>
        </p:spPr>
        <p:txBody>
          <a:bodyPr anchor="t"/>
          <a:lstStyle/>
          <a:p>
            <a:r>
              <a:rPr lang="es-ES" sz="4400" dirty="0"/>
              <a:t>Capacitación de VIH </a:t>
            </a:r>
            <a:br>
              <a:rPr lang="es-ES" sz="4400" dirty="0"/>
            </a:br>
            <a:r>
              <a:rPr lang="es-ES" sz="4400" dirty="0"/>
              <a:t>para los</a:t>
            </a:r>
            <a:br>
              <a:rPr lang="es-ES" sz="4400" dirty="0"/>
            </a:br>
            <a:r>
              <a:rPr lang="es-ES" sz="4400" dirty="0"/>
              <a:t>Promotores de la Frontera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133244" y="5855677"/>
            <a:ext cx="192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0" dirty="0">
                <a:solidFill>
                  <a:srgbClr val="000000"/>
                </a:solidFill>
                <a:latin typeface="Avenir Medium"/>
                <a:cs typeface="Arial"/>
                <a:sym typeface="Arial"/>
                <a:hlinkClick r:id="rId2"/>
              </a:rPr>
              <a:t>www.aidsetc.org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9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and Teaching Domains</a:t>
            </a:r>
          </a:p>
        </p:txBody>
      </p:sp>
      <p:graphicFrame>
        <p:nvGraphicFramePr>
          <p:cNvPr id="4" name="Object 6"/>
          <p:cNvGraphicFramePr>
            <a:graphicFrameLocks noGrp="1" noChangeAspect="1"/>
          </p:cNvGraphicFramePr>
          <p:nvPr>
            <p:ph sz="half" idx="10"/>
            <p:extLst/>
          </p:nvPr>
        </p:nvGraphicFramePr>
        <p:xfrm>
          <a:off x="1676400" y="1332899"/>
          <a:ext cx="1051560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23318" y="5534853"/>
            <a:ext cx="325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Chart of Learning and Teaching Domains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96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body fluid can NOT transmit HIV?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Blood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Saliva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Breast </a:t>
            </a:r>
            <a:r>
              <a:rPr lang="en-US" dirty="0"/>
              <a:t>milk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Semen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Pre-ejaculatory </a:t>
            </a:r>
            <a:r>
              <a:rPr lang="en-US" dirty="0"/>
              <a:t>fluid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HIV-positive person is defined as having progressed to AIDS, when they get an AIDS-defining illness or if their CD4 cells fall below…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1,500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1,000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500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If someone has an “undetectable” viral load, it means there is no virus in their blood.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Educational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At the end of this training, participants will be able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 the role of border </a:t>
            </a:r>
            <a:r>
              <a:rPr lang="en-US" dirty="0" err="1"/>
              <a:t>Promotores</a:t>
            </a:r>
            <a:r>
              <a:rPr lang="en-US" dirty="0"/>
              <a:t> in enhancing the HIV Care Continuum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Explain </a:t>
            </a:r>
            <a:r>
              <a:rPr lang="en-US" dirty="0" smtClean="0"/>
              <a:t>how telenovelas can be useful tools for motivating and teaching about HIV on the US/Mexico border and in other communities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 </a:t>
            </a:r>
            <a:r>
              <a:rPr lang="en-US" dirty="0"/>
              <a:t>culturally appropriate HIV education approaches through discussion of a bilingual HIV telenovela, Sin </a:t>
            </a:r>
            <a:r>
              <a:rPr lang="en-US" dirty="0" err="1"/>
              <a:t>Vergüenza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 cultural and socio-economic factors that impact the HIV epidemic in </a:t>
            </a:r>
            <a:r>
              <a:rPr lang="en-US" dirty="0" err="1"/>
              <a:t>Latinx</a:t>
            </a:r>
            <a:r>
              <a:rPr lang="en-US" dirty="0"/>
              <a:t> </a:t>
            </a:r>
            <a:r>
              <a:rPr lang="en-US" dirty="0" smtClean="0"/>
              <a:t>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HIV knowledge, educational capacities, and referral </a:t>
            </a:r>
            <a:r>
              <a:rPr lang="en-US" dirty="0" smtClean="0"/>
              <a:t>skills in local </a:t>
            </a:r>
            <a:r>
              <a:rPr lang="en-US" dirty="0" err="1" smtClean="0"/>
              <a:t>Latinx</a:t>
            </a:r>
            <a:r>
              <a:rPr lang="en-US" dirty="0" smtClean="0"/>
              <a:t> communities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Which group has the highest rate of HIV-infection in the U.S.?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Men </a:t>
            </a:r>
            <a:r>
              <a:rPr lang="en-US" dirty="0"/>
              <a:t>who have sex with men (any age)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Women </a:t>
            </a:r>
            <a:r>
              <a:rPr lang="en-US" dirty="0"/>
              <a:t>over 65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Married </a:t>
            </a:r>
            <a:r>
              <a:rPr lang="en-US" dirty="0"/>
              <a:t>women under 65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Heterosexual </a:t>
            </a:r>
            <a:r>
              <a:rPr lang="en-US" dirty="0"/>
              <a:t>men (any age)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Single </a:t>
            </a:r>
            <a:r>
              <a:rPr lang="en-US" dirty="0"/>
              <a:t>women (any age)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HIV medications are available to all that need them in the United States.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HIV medications are available to all that need them in Mexico.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Someone living with HIV who finds out early and receives treatment can have a normal lifespan.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 2018, which medication is approved for </a:t>
            </a:r>
            <a:r>
              <a:rPr lang="en-US" sz="3600" dirty="0" err="1"/>
              <a:t>PrEP</a:t>
            </a:r>
            <a:r>
              <a:rPr lang="en-US" sz="3600" dirty="0"/>
              <a:t> (Pre Exposure Prophylaxis) for HIV?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Nuvada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Malvida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Anvida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Truvada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don’t know what </a:t>
            </a:r>
            <a:r>
              <a:rPr lang="en-US" dirty="0" err="1"/>
              <a:t>PrEP</a:t>
            </a:r>
            <a:r>
              <a:rPr lang="en-US" dirty="0"/>
              <a:t>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year was </a:t>
            </a:r>
            <a:r>
              <a:rPr lang="en-US" sz="4000" dirty="0" err="1"/>
              <a:t>PrEP</a:t>
            </a:r>
            <a:r>
              <a:rPr lang="en-US" sz="4000" dirty="0"/>
              <a:t> for HIV approved in the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2017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2016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2015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2014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2013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2012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don’t know what </a:t>
            </a:r>
            <a:r>
              <a:rPr lang="en-US" dirty="0" err="1"/>
              <a:t>PrEP</a:t>
            </a:r>
            <a:r>
              <a:rPr lang="en-US" dirty="0"/>
              <a:t>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If someone takes their </a:t>
            </a:r>
            <a:r>
              <a:rPr lang="en-US" sz="3200" dirty="0" err="1"/>
              <a:t>PrEP</a:t>
            </a:r>
            <a:r>
              <a:rPr lang="en-US" sz="3200" dirty="0"/>
              <a:t> medication everyday as prescribed, what is the percentage protection against HIV?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80</a:t>
            </a:r>
            <a:r>
              <a:rPr lang="en-US" dirty="0"/>
              <a:t>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85</a:t>
            </a:r>
            <a:r>
              <a:rPr lang="en-US" dirty="0"/>
              <a:t>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90</a:t>
            </a:r>
            <a:r>
              <a:rPr lang="en-US" dirty="0"/>
              <a:t>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95</a:t>
            </a:r>
            <a:r>
              <a:rPr lang="en-US" dirty="0"/>
              <a:t>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99</a:t>
            </a:r>
            <a:r>
              <a:rPr lang="en-US" dirty="0"/>
              <a:t>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More </a:t>
            </a:r>
            <a:r>
              <a:rPr lang="en-US" dirty="0"/>
              <a:t>than 99%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feel I can comfortably explain </a:t>
            </a:r>
            <a:r>
              <a:rPr lang="en-US" sz="4000" dirty="0" err="1"/>
              <a:t>PrEP.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Strongly </a:t>
            </a:r>
            <a:r>
              <a:rPr lang="en-US" dirty="0"/>
              <a:t>agree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Agree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Neither </a:t>
            </a:r>
            <a:r>
              <a:rPr lang="en-US" dirty="0"/>
              <a:t>agree nor </a:t>
            </a:r>
            <a:r>
              <a:rPr lang="en-US" dirty="0" smtClean="0"/>
              <a:t>disagree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Disagree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Strongly </a:t>
            </a:r>
            <a:r>
              <a:rPr lang="en-US" dirty="0"/>
              <a:t>disagree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feel I can comfortably explain HIV infection.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Neither agree nor 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disagree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feel I can comfortably explain HIV medication.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Neither agree nor 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disagree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your primary HIV work role?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Clinician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Case Manager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Patient Navigator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Peer Support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Administrator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Counselor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Educator/Teacher/Trainer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Other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8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HIV Related Themes</a:t>
            </a:r>
          </a:p>
        </p:txBody>
      </p:sp>
      <p:graphicFrame>
        <p:nvGraphicFramePr>
          <p:cNvPr id="6" name="Content Placeholder 9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2770363884"/>
              </p:ext>
            </p:extLst>
          </p:nvPr>
        </p:nvGraphicFramePr>
        <p:xfrm>
          <a:off x="838200" y="1196975"/>
          <a:ext cx="10515600" cy="444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38" y="5555140"/>
            <a:ext cx="3274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Image: Basic Venn Diagram of HIV Related Themes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79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 </a:t>
            </a:r>
            <a:r>
              <a:rPr lang="en-US" dirty="0" err="1"/>
              <a:t>Vergüenza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dirty="0"/>
              <a:t>Sin </a:t>
            </a:r>
            <a:r>
              <a:rPr lang="en-US" sz="2800" dirty="0" err="1"/>
              <a:t>Vergüenza</a:t>
            </a:r>
            <a:r>
              <a:rPr lang="en-US" sz="2800" dirty="0"/>
              <a:t> was created in 2012 by </a:t>
            </a:r>
            <a:r>
              <a:rPr lang="en-US" sz="2800" dirty="0" err="1"/>
              <a:t>AltaMed</a:t>
            </a:r>
            <a:r>
              <a:rPr lang="en-US" sz="2800" dirty="0"/>
              <a:t>. The series encourages people to get tested as a routine part of their medical care and to seek HIV medical care should they test positive.</a:t>
            </a:r>
          </a:p>
          <a:p>
            <a:endParaRPr lang="en-US" dirty="0"/>
          </a:p>
          <a:p>
            <a:r>
              <a:rPr lang="en-US" dirty="0"/>
              <a:t>Available: </a:t>
            </a:r>
            <a:r>
              <a:rPr lang="en-US" dirty="0">
                <a:hlinkClick r:id="rId2"/>
              </a:rPr>
              <a:t>http://svseries.com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83" y="4534359"/>
            <a:ext cx="353111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B92D"/>
                </a:solidFill>
                <a:latin typeface="Arial"/>
                <a:cs typeface="Arial"/>
                <a:sym typeface="Arial"/>
              </a:rPr>
              <a:t>Season 1, Episode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Immune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Immune System:</a:t>
            </a:r>
          </a:p>
          <a:p>
            <a:pPr marL="0" indent="0">
              <a:buNone/>
            </a:pPr>
            <a:r>
              <a:rPr lang="en-US" dirty="0"/>
              <a:t>A complex network of specialized cells, tissues, and organs that recognize and defend the body from foreign substances, primarily disease-causing microorganisms such as bacteria, viruses, parasites, and fungi. Organs and tissues of the immune system include the bone marrow, spleen, thymus, tonsils, mucous membranes, and skin. Granulocytes, macrophages, and T lymphocytes are examples of specialized cells. The lymphatic vessels of the immune system carry immune cells, which converge in lymph nodes found throughout the body. A swollen lymph node often indicates an active immune response to a foreign substance (</a:t>
            </a:r>
            <a:r>
              <a:rPr lang="en-US" dirty="0" err="1"/>
              <a:t>AIDSinfo</a:t>
            </a:r>
            <a:r>
              <a:rPr lang="en-US" dirty="0"/>
              <a:t>).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702209" y="1284447"/>
            <a:ext cx="4096867" cy="4115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504903"/>
            <a:ext cx="384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(HHS)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https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5125" y="5504903"/>
            <a:ext cx="422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The immune system (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lyphatic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vessels, thymus, appendix, bone marrow, tonsils, lymph nodes, spleen, and the lymphatic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vesels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)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HIV Virus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3590"/>
            <a:ext cx="5181600" cy="42765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Human Immunodeficiency Virus (HIV):</a:t>
            </a:r>
          </a:p>
          <a:p>
            <a:pPr marL="0" indent="0">
              <a:buNone/>
            </a:pPr>
            <a:r>
              <a:rPr lang="en-US" dirty="0"/>
              <a:t>The virus that causes AIDS, which is the most advanced stage of HIV infection. HIV is a retrovirus that occurs as two types: HIV-1 and HIV-2. Both types are transmitted through direct contact with HIV-infected body fluids, such as blood, semen, and vaginal fluids, or from a mother who has HIV to her child during pregnancy, labor and delivery, or breastfeeding (</a:t>
            </a:r>
            <a:r>
              <a:rPr lang="en-US" dirty="0" err="1"/>
              <a:t>AIDSinfo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60" y="1063590"/>
            <a:ext cx="4408994" cy="427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493005"/>
            <a:ext cx="384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(HHS)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https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 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0860" y="5487253"/>
            <a:ext cx="4223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HIV virus (HIV enzymes,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Hiv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envelope, HIV capsid, HIV RNA, and HIV Glycoproteins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7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steps of HIV replication inside a CD4 cell and how ARV medicines stop the process "/>
          <p:cNvPicPr>
            <a:picLocks noGrp="1" noChangeAspect="1" noChangeArrowheads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11" y="71664"/>
            <a:ext cx="4309979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498877"/>
            <a:ext cx="384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(HHS)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https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 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0801" y="5498877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The HIV Life Cycle flow chart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2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Stages of HIV </a:t>
            </a:r>
          </a:p>
        </p:txBody>
      </p:sp>
      <p:pic>
        <p:nvPicPr>
          <p:cNvPr id="4" name="Picture 2" descr="Progression of HIV infection to AIDS illustrated with test tubes, CD4 cells, and virio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66" y="1063590"/>
            <a:ext cx="47530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0355" y="4263990"/>
            <a:ext cx="3077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100" b="1" kern="0" dirty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CD4 T </a:t>
            </a:r>
            <a:r>
              <a:rPr lang="es-PR" sz="1100" b="1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Lymphocyte:</a:t>
            </a:r>
            <a:endParaRPr lang="es-PR" sz="1100" b="1" kern="0" dirty="0">
              <a:solidFill>
                <a:srgbClr val="666666">
                  <a:lumMod val="75000"/>
                </a:srgbClr>
              </a:solidFill>
              <a:latin typeface="Lato" panose="020B0604020202020204" charset="0"/>
              <a:cs typeface="Arial"/>
              <a:sym typeface="Arial"/>
            </a:endParaRPr>
          </a:p>
          <a:p>
            <a:r>
              <a:rPr lang="es-PR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 </a:t>
            </a:r>
            <a:r>
              <a:rPr lang="es-PR" sz="1100" kern="0" dirty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type of lymphocyte. CD4 T lymphocytes (CD4 cells) help coordinate the immune response by stimulating other immune cells, such as macrophages, B lymphocytes (B cells), and CD8 T lymphocytes (CD8 cells), to fight infection. HIV weakens the immune system by destroying CD4 </a:t>
            </a:r>
            <a:r>
              <a:rPr lang="es-PR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cells (</a:t>
            </a:r>
            <a:r>
              <a:rPr lang="es-PR" sz="1100" kern="0" dirty="0" err="1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AIDSinfo</a:t>
            </a:r>
            <a:r>
              <a:rPr lang="es-PR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). </a:t>
            </a:r>
            <a:endParaRPr lang="es-PR" sz="1100" kern="0" dirty="0">
              <a:solidFill>
                <a:srgbClr val="666666">
                  <a:lumMod val="75000"/>
                </a:srgbClr>
              </a:solidFill>
              <a:latin typeface="Lato" panose="020B0604020202020204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5098" y="4263990"/>
            <a:ext cx="2754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Virus:</a:t>
            </a:r>
          </a:p>
          <a:p>
            <a:r>
              <a:rPr lang="en-US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 </a:t>
            </a:r>
            <a:r>
              <a:rPr lang="en-US" sz="1100" kern="0" dirty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microscopic infectious agent that requires a living host cell in order to replicate. Viruses often cause disease in humans, including measles, mumps, rubella, polio, influenza, and the common cold. HIV is the virus that causes </a:t>
            </a:r>
            <a:r>
              <a:rPr lang="en-US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AIDS (</a:t>
            </a:r>
            <a:r>
              <a:rPr lang="en-US" sz="1100" kern="0" dirty="0" err="1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AIDSinfo</a:t>
            </a:r>
            <a:r>
              <a:rPr lang="en-US" sz="11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).</a:t>
            </a:r>
            <a:endParaRPr lang="es-PR" sz="1100" kern="0" dirty="0">
              <a:solidFill>
                <a:srgbClr val="666666">
                  <a:lumMod val="75000"/>
                </a:srgbClr>
              </a:solidFill>
              <a:latin typeface="Lato" panose="020B060402020202020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672574"/>
            <a:ext cx="522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(HHS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), 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https://aidsinfo.nih.gov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  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9266" y="5672574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HIV progression time line and viral load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7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Acquired Immunodeficiency Syndrome (AIDS)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0633"/>
            <a:ext cx="4731226" cy="2377440"/>
          </a:xfrm>
          <a:prstGeom prst="rect">
            <a:avLst/>
          </a:prstGeom>
        </p:spPr>
      </p:pic>
      <p:pic>
        <p:nvPicPr>
          <p:cNvPr id="5" name="Picture 2" descr="Conditions that lead to an AIDS diagn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70" y="3273788"/>
            <a:ext cx="386463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3705144"/>
            <a:ext cx="4255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Acquired Immunodeficiency Syndrome (AIDS</a:t>
            </a:r>
            <a:r>
              <a:rPr lang="en-US" sz="1200" b="1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):</a:t>
            </a:r>
            <a:endParaRPr lang="en-US" sz="1200" b="1" kern="0" dirty="0">
              <a:solidFill>
                <a:srgbClr val="666666">
                  <a:lumMod val="75000"/>
                </a:srgbClr>
              </a:solidFill>
              <a:latin typeface="Lato" panose="020B0604020202020204" charset="0"/>
              <a:cs typeface="Arial"/>
              <a:sym typeface="Arial"/>
            </a:endParaRPr>
          </a:p>
          <a:p>
            <a:r>
              <a:rPr lang="en-US" sz="1200" kern="0" dirty="0" smtClean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A </a:t>
            </a:r>
            <a:r>
              <a:rPr lang="en-US" sz="1200" kern="0" dirty="0">
                <a:solidFill>
                  <a:srgbClr val="666666">
                    <a:lumMod val="75000"/>
                  </a:srgbClr>
                </a:solidFill>
                <a:latin typeface="Lato" panose="020B0604020202020204" charset="0"/>
                <a:cs typeface="Arial"/>
                <a:sym typeface="Arial"/>
              </a:rPr>
              <a:t>disease of the immune system due to infection with HIV. HIV destroys the CD4 T lymphocytes (CD4 cells) of the immune system, leaving the body vulnerable to life-threatening infections and cancers. Acquired immunodeficiency syndrome (AIDS) is the most advanced stage of HIV infection. To be diagnosed with AIDS, a person with HIV must have an AIDS-defining condition or have a CD4 count less than 200 cells/mm3 (regardless of whether the person has an AIDS-defining condition).</a:t>
            </a:r>
            <a:endParaRPr lang="es-PR" sz="1200" kern="0" dirty="0">
              <a:solidFill>
                <a:srgbClr val="666666">
                  <a:lumMod val="75000"/>
                </a:srgbClr>
              </a:solidFill>
              <a:latin typeface="Lato" panose="020B060402020202020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644136"/>
            <a:ext cx="5495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HHS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) 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4"/>
              </a:rPr>
              <a:t>https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4"/>
              </a:rPr>
              <a:t>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4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 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2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HIV 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/>
              <a:t>Sex</a:t>
            </a:r>
          </a:p>
          <a:p>
            <a:pPr marL="0" indent="0">
              <a:buNone/>
            </a:pPr>
            <a:r>
              <a:rPr lang="en-US" sz="2000" dirty="0"/>
              <a:t>Any unprotected sex</a:t>
            </a:r>
          </a:p>
          <a:p>
            <a:pPr marL="0" indent="0">
              <a:buNone/>
            </a:pPr>
            <a:r>
              <a:rPr lang="en-US" sz="2000" dirty="0"/>
              <a:t>More than one sex partner ever</a:t>
            </a:r>
          </a:p>
          <a:p>
            <a:pPr marL="0" indent="0">
              <a:buNone/>
            </a:pPr>
            <a:r>
              <a:rPr lang="en-US" sz="2000" dirty="0" err="1"/>
              <a:t>Hx</a:t>
            </a:r>
            <a:r>
              <a:rPr lang="en-US" sz="2000" dirty="0"/>
              <a:t> of any sexually transmitted infection</a:t>
            </a:r>
          </a:p>
          <a:p>
            <a:pPr marL="0" indent="0">
              <a:buNone/>
            </a:pPr>
            <a:r>
              <a:rPr lang="en-US" sz="2000" dirty="0"/>
              <a:t>Pregnant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u="sng" dirty="0"/>
              <a:t>Receive Blood</a:t>
            </a:r>
          </a:p>
          <a:p>
            <a:pPr marL="0" indent="0">
              <a:buNone/>
            </a:pPr>
            <a:r>
              <a:rPr lang="en-US" sz="2000" dirty="0"/>
              <a:t>Receive blood or other blood products before 1985 or from areas without secure blood supply</a:t>
            </a:r>
          </a:p>
          <a:p>
            <a:pPr marL="0" indent="0">
              <a:buNone/>
            </a:pPr>
            <a:r>
              <a:rPr lang="en-US" sz="2000" dirty="0"/>
              <a:t>Handled blood or body fluids as a routine parts of their job</a:t>
            </a:r>
          </a:p>
          <a:p>
            <a:pPr marL="0" indent="0">
              <a:buNone/>
            </a:pPr>
            <a:r>
              <a:rPr lang="en-US" sz="2000" dirty="0"/>
              <a:t>Infants whose mothers are infected with HIV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/>
              <a:t>Exposure to Injection / Piercing</a:t>
            </a:r>
          </a:p>
          <a:p>
            <a:pPr marL="0" indent="0">
              <a:buNone/>
            </a:pPr>
            <a:r>
              <a:rPr lang="en-US" sz="2000" dirty="0"/>
              <a:t>Unclean needles, particularly if shared (ex. injected steroids)</a:t>
            </a:r>
          </a:p>
          <a:p>
            <a:pPr marL="0" indent="0">
              <a:buNone/>
            </a:pPr>
            <a:r>
              <a:rPr lang="en-US" sz="2000" dirty="0"/>
              <a:t>Unclean drug equipment</a:t>
            </a:r>
          </a:p>
          <a:p>
            <a:pPr marL="0" indent="0">
              <a:buNone/>
            </a:pPr>
            <a:r>
              <a:rPr lang="en-US" sz="2000" dirty="0"/>
              <a:t>Tattoos inked with needles not properly cleaned and sterilized</a:t>
            </a:r>
          </a:p>
          <a:p>
            <a:pPr marL="0" indent="0">
              <a:buNone/>
            </a:pPr>
            <a:r>
              <a:rPr lang="en-US" sz="2000" dirty="0"/>
              <a:t>Piercing of ears or body parts with needles not properly cleaned and sterilized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u="sng" dirty="0"/>
              <a:t>Other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A sex partner with one or more of the above risk factors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1983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6" y="1143000"/>
            <a:ext cx="5916709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9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</a:t>
            </a:r>
            <a:r>
              <a:rPr lang="en-US" sz="4000" dirty="0" smtClean="0"/>
              <a:t>have seen a telenovela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Neither agree nor 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Disagree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Strongly disagree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1985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3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1987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1989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5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1991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1993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2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1995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2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1997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1999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8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2001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8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2003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0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I can explain what </a:t>
            </a:r>
            <a:r>
              <a:rPr lang="en-US" sz="3800" dirty="0" err="1"/>
              <a:t>Promotores</a:t>
            </a:r>
            <a:r>
              <a:rPr lang="en-US" sz="3800" dirty="0"/>
              <a:t> do.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100%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50-99%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A little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¿What are </a:t>
            </a:r>
            <a:r>
              <a:rPr lang="en-US" sz="2400" dirty="0" err="1"/>
              <a:t>Promotores</a:t>
            </a:r>
            <a:r>
              <a:rPr lang="en-US" sz="24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2005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8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2007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2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Diagnoses, 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143000"/>
            <a:ext cx="591670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45" y="1423708"/>
            <a:ext cx="786739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941" y="5548189"/>
            <a:ext cx="422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Cumulative cases of AIDS diagnoses through out the years in the US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6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1, Episode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do you think is HIV positive?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Adriana (mother)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Cesar (father)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Esther (grandmother)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Enrique (son)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Christina (daughter)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Both, Adriana and Cesar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 you know anyone who is HIV positive?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Yes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Estimated HIV Prevalence in United States, 2007-2013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744742526"/>
              </p:ext>
            </p:extLst>
          </p:nvPr>
        </p:nvGraphicFramePr>
        <p:xfrm>
          <a:off x="3048000" y="176116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1600" y="6106895"/>
            <a:ext cx="737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Centers for Disease Control and Prevention. Monitoring selected national HIV prevention and care objectives by using HIV surveillance data--United States and 6 U.S. dependent areas, 2014. HIV Surveillance Supplemental Report. 2016;21(No. 4):1-87. Published July 2016</a:t>
            </a:r>
            <a:r>
              <a:rPr lang="en-US" sz="1000" dirty="0" smtClean="0">
                <a:latin typeface="Calibri Light" panose="020F0302020204030204" pitchFamily="34" charset="0"/>
              </a:rPr>
              <a:t>.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Estimated HIV Prevalence in the US 2007 – 2013 Bar Chart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New HIV Diagnoses in </a:t>
            </a:r>
            <a:r>
              <a:rPr lang="en-US" sz="4000" b="1" dirty="0" smtClean="0">
                <a:solidFill>
                  <a:srgbClr val="095895"/>
                </a:solidFill>
                <a:latin typeface="Calibri" panose="020F0502020204030204" pitchFamily="34" charset="0"/>
              </a:rPr>
              <a:t>the United </a:t>
            </a:r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States, 2010-2015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6679316"/>
              </p:ext>
            </p:extLst>
          </p:nvPr>
        </p:nvGraphicFramePr>
        <p:xfrm>
          <a:off x="3048000" y="197744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31951" y="6272408"/>
            <a:ext cx="7323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Centers for Disease Control and Prevention. Diagnoses of HIV infection in the United States and dependent areas, 2015. HIV Surveillance Report, 2015; vol. 27:1-114. Published November 2016</a:t>
            </a:r>
            <a:r>
              <a:rPr lang="en-US" sz="1000" dirty="0" smtClean="0">
                <a:latin typeface="Calibri Light" panose="020F0302020204030204" pitchFamily="34" charset="0"/>
              </a:rPr>
              <a:t>.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New HIV Diagnoses in the US 2010 – 2015 Bar Chart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Proportion of Persons with Undiagnosed HIV Infection in United Sates, 2007-2013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52963602"/>
              </p:ext>
            </p:extLst>
          </p:nvPr>
        </p:nvGraphicFramePr>
        <p:xfrm>
          <a:off x="3048000" y="18979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0" y="6088271"/>
            <a:ext cx="733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Centers for Disease Control and Prevention. Monitoring selected national HIV prevention and care objectives by using HIV surveillance data--United States and 6 U.S. dependent areas, 2014. HIV Surveillance Supplemental Report. 2016;21(No. 4):1-87. Published July 2016</a:t>
            </a:r>
            <a:r>
              <a:rPr lang="en-US" sz="1000" dirty="0" smtClean="0">
                <a:latin typeface="Calibri Light" panose="020F0302020204030204" pitchFamily="34" charset="0"/>
              </a:rPr>
              <a:t>.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Proportion of Person with Undiagnosed HIV Infection in the US 2007 – 2013 Bar Chart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895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 idx="4294967295"/>
          </p:nvPr>
        </p:nvSpPr>
        <p:spPr>
          <a:xfrm>
            <a:off x="2464350" y="2881051"/>
            <a:ext cx="6444600" cy="1095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s-MX" sz="7200" b="1" dirty="0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1 in 99 </a:t>
            </a:r>
            <a:endParaRPr lang="en" sz="7200" b="1" dirty="0">
              <a:solidFill>
                <a:srgbClr val="FFFFFF"/>
              </a:solidFill>
              <a:latin typeface="Calibri" panose="020F050202020403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4294967295"/>
          </p:nvPr>
        </p:nvSpPr>
        <p:spPr>
          <a:xfrm>
            <a:off x="2464350" y="4015349"/>
            <a:ext cx="64446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 lifetime risk of a person in the United States to receive an HIV diagnosis.</a:t>
            </a:r>
            <a:endParaRPr lang="en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1524001" y="2881051"/>
            <a:ext cx="940499" cy="89159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47519" y="6527686"/>
            <a:ext cx="4333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 Light" panose="020F0302020204030204" pitchFamily="34" charset="0"/>
              </a:rPr>
              <a:t>Source: CDC. Lifetime risk of HIV diagnosis [press release]. February 23, 2016.</a:t>
            </a:r>
          </a:p>
        </p:txBody>
      </p:sp>
    </p:spTree>
    <p:extLst>
      <p:ext uri="{BB962C8B-B14F-4D97-AF65-F5344CB8AC3E}">
        <p14:creationId xmlns:p14="http://schemas.microsoft.com/office/powerpoint/2010/main" val="32506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Have you seen Sin </a:t>
            </a:r>
            <a:r>
              <a:rPr lang="en-US" sz="4000" dirty="0" err="1"/>
              <a:t>Vergüenza</a:t>
            </a:r>
            <a:r>
              <a:rPr lang="en-US" sz="4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 1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Seasons 1 and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bits and pieces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4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ctrTitle" idx="4294967295"/>
          </p:nvPr>
        </p:nvSpPr>
        <p:spPr>
          <a:xfrm>
            <a:off x="2464493" y="499397"/>
            <a:ext cx="7517699" cy="1193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7200" b="1" dirty="0">
                <a:solidFill>
                  <a:srgbClr val="FF971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1 in 6 </a:t>
            </a:r>
            <a:r>
              <a:rPr lang="en" sz="4400" b="1" dirty="0">
                <a:solidFill>
                  <a:srgbClr val="FF971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(MSM) 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subTitle" idx="4294967295"/>
          </p:nvPr>
        </p:nvSpPr>
        <p:spPr>
          <a:xfrm>
            <a:off x="2464493" y="1500415"/>
            <a:ext cx="7517699" cy="73635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MX" sz="2000" dirty="0">
                <a:latin typeface="Calibri" panose="020F0502020204030204" pitchFamily="34" charset="0"/>
              </a:rPr>
              <a:t>Men who have sex with men (MSM) </a:t>
            </a:r>
            <a:r>
              <a:rPr lang="en-US" sz="2000" dirty="0">
                <a:latin typeface="Calibri" panose="020F0502020204030204" pitchFamily="34" charset="0"/>
              </a:rPr>
              <a:t>in the United States will be diagnosed with HIV during their lifetime</a:t>
            </a:r>
            <a:r>
              <a:rPr lang="es-MX" sz="2000" dirty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1400" dirty="0">
                <a:latin typeface="Calibri" panose="020F0502020204030204" pitchFamily="34" charset="0"/>
              </a:rPr>
              <a:t>Source: CDC. Lifetime risk of HIV diagnosis, 2016. </a:t>
            </a:r>
            <a:endParaRPr lang="es-MX" sz="14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s-MX" sz="2400" dirty="0">
                <a:latin typeface="Calibri" panose="020F0502020204030204" pitchFamily="34" charset="0"/>
              </a:rPr>
              <a:t> </a:t>
            </a:r>
            <a:endParaRPr lang="en" sz="2400" dirty="0">
              <a:latin typeface="Calibri" panose="020F0502020204030204" pitchFamily="34" charset="0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ctrTitle" idx="4294967295"/>
          </p:nvPr>
        </p:nvSpPr>
        <p:spPr>
          <a:xfrm>
            <a:off x="2464494" y="4486549"/>
            <a:ext cx="7517699" cy="1193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7200" b="1" dirty="0">
                <a:solidFill>
                  <a:srgbClr val="2185C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1 in 2 </a:t>
            </a:r>
            <a:r>
              <a:rPr lang="en" sz="4400" b="1" dirty="0">
                <a:solidFill>
                  <a:srgbClr val="2185C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(Black MSM) 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ubTitle" idx="4294967295"/>
          </p:nvPr>
        </p:nvSpPr>
        <p:spPr>
          <a:xfrm>
            <a:off x="2464494" y="5432694"/>
            <a:ext cx="7517699" cy="617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</a:rPr>
              <a:t>1 in 2 African-American men who have sex with other men: Overall they are at risk of being diagnosed with HIV in their lifetime if current diagnostic rates persist.</a:t>
            </a:r>
            <a:endParaRPr lang="es-ES" sz="20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1400" dirty="0">
                <a:latin typeface="Calibri" panose="020F0502020204030204" pitchFamily="34" charset="0"/>
              </a:rPr>
              <a:t>Source: CDC. Lifetime risk of HIV diagnosis, 2016. 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ctrTitle" idx="4294967295"/>
          </p:nvPr>
        </p:nvSpPr>
        <p:spPr>
          <a:xfrm>
            <a:off x="2464494" y="2329520"/>
            <a:ext cx="7517699" cy="1193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7200" b="1" dirty="0">
                <a:solidFill>
                  <a:srgbClr val="09589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1 in 4 </a:t>
            </a:r>
            <a:r>
              <a:rPr lang="en" sz="4400" b="1" dirty="0">
                <a:solidFill>
                  <a:srgbClr val="095895"/>
                </a:solidFill>
                <a:latin typeface="Calibri" panose="020F0502020204030204" pitchFamily="34" charset="0"/>
                <a:ea typeface="Lato"/>
                <a:cs typeface="Lato"/>
                <a:sym typeface="Lato"/>
              </a:rPr>
              <a:t>(Latino MSM)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subTitle" idx="4294967295"/>
          </p:nvPr>
        </p:nvSpPr>
        <p:spPr>
          <a:xfrm>
            <a:off x="2464494" y="3313358"/>
            <a:ext cx="7517699" cy="73635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</a:rPr>
              <a:t>1 in 4 Latino men who have sex with other men: Overall they are at risk of being diagnosed with HIV in their lifetime if current diagnostic rates persist.</a:t>
            </a:r>
            <a:r>
              <a:rPr lang="en" sz="2000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1400" dirty="0">
                <a:latin typeface="Calibri" panose="020F0502020204030204" pitchFamily="34" charset="0"/>
              </a:rPr>
              <a:t>Source: CDC. Lifetime risk of HIV diagnosis, 2016. </a:t>
            </a:r>
          </a:p>
        </p:txBody>
      </p:sp>
      <p:sp>
        <p:nvSpPr>
          <p:cNvPr id="202" name="Shape 202"/>
          <p:cNvSpPr/>
          <p:nvPr/>
        </p:nvSpPr>
        <p:spPr>
          <a:xfrm>
            <a:off x="1524001" y="676672"/>
            <a:ext cx="940499" cy="89159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524001" y="2508119"/>
            <a:ext cx="940499" cy="89159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0958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1524001" y="4665158"/>
            <a:ext cx="940499" cy="891599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1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Lifetime Risk of HIV Diagnosis by Race and Ethnicity 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96670072"/>
              </p:ext>
            </p:extLst>
          </p:nvPr>
        </p:nvGraphicFramePr>
        <p:xfrm>
          <a:off x="2219739" y="1663610"/>
          <a:ext cx="77525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5842" y="1915400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5843" y="2537280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48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5844" y="3176687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48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923" y="3803203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227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5842" y="4435855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132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447" y="5084765"/>
            <a:ext cx="128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Lato" panose="020B0604020202020204" charset="0"/>
              </a:rPr>
              <a:t>1 in 888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2447" y="5713503"/>
            <a:ext cx="1383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Lowest Risk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16417" y="5712149"/>
            <a:ext cx="1383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Highest Risk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519" y="6404116"/>
            <a:ext cx="4333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CDC. Lifetime risk of HIV diagnosis, 2016</a:t>
            </a:r>
            <a:r>
              <a:rPr lang="en-US" sz="1000" dirty="0" smtClean="0">
                <a:latin typeface="Calibri Light" panose="020F0302020204030204" pitchFamily="34" charset="0"/>
              </a:rPr>
              <a:t>.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Lifetime Risk of HIV Diagnosis by Race and Ethnicity Chart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31" y="1571970"/>
            <a:ext cx="8572500" cy="4876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Lifetime Risk of HIV </a:t>
            </a:r>
            <a:r>
              <a:rPr lang="en-US" sz="4000" b="1" dirty="0" smtClean="0">
                <a:solidFill>
                  <a:srgbClr val="095895"/>
                </a:solidFill>
                <a:latin typeface="Calibri" panose="020F0502020204030204" pitchFamily="34" charset="0"/>
              </a:rPr>
              <a:t>Diagnosis by </a:t>
            </a:r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State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519" y="6453544"/>
            <a:ext cx="4333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CDC. Lifetime risk of HIV diagnosis. February 23, 2016</a:t>
            </a:r>
            <a:r>
              <a:rPr lang="en-US" sz="1000" dirty="0" smtClean="0">
                <a:latin typeface="Calibri Light" panose="020F0302020204030204" pitchFamily="34" charset="0"/>
              </a:rPr>
              <a:t>.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Lifetime Risk of HIV Diagnosis by State Map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1, Episode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9539"/>
          <a:stretch/>
        </p:blipFill>
        <p:spPr>
          <a:xfrm>
            <a:off x="2541679" y="1540993"/>
            <a:ext cx="6864537" cy="4389120"/>
          </a:xfr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69" y="1540994"/>
            <a:ext cx="1731962" cy="400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08450" y="2082250"/>
            <a:ext cx="560387" cy="4619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1</a:t>
            </a:r>
            <a:endParaRPr lang="es-ES" sz="2400" b="1" kern="0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5402" y="3504572"/>
            <a:ext cx="561975" cy="46196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2</a:t>
            </a:r>
            <a:endParaRPr lang="es-ES" sz="2400" b="1" kern="0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3560" y="4196728"/>
            <a:ext cx="560387" cy="46196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3</a:t>
            </a:r>
            <a:endParaRPr lang="es-ES" sz="2400" b="1" kern="0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7301" y="4742304"/>
            <a:ext cx="560388" cy="4619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4</a:t>
            </a:r>
            <a:endParaRPr lang="es-ES" sz="2400" b="1" kern="0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3193" y="5081118"/>
            <a:ext cx="560388" cy="46196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5</a:t>
            </a:r>
            <a:endParaRPr lang="es-ES" sz="2400" b="1" kern="0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0769" y="6365769"/>
            <a:ext cx="4496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Image: The US HIV Care Continuum Chart (At Risk for HIV, HIV-Infected, HIV-Diagnoses, Linked to HIV Care, Retained in HIV Care, and Undetectable Viral Load)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 smtClean="0">
                <a:solidFill>
                  <a:srgbClr val="095895"/>
                </a:solidFill>
                <a:latin typeface="Calibri" panose="020F0502020204030204" pitchFamily="34" charset="0"/>
              </a:rPr>
              <a:t>Goals of Routine HIV Screening</a:t>
            </a:r>
            <a:endParaRPr lang="en-US" sz="4000" b="1" dirty="0">
              <a:solidFill>
                <a:srgbClr val="095895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17699" y="2514600"/>
            <a:ext cx="1471432" cy="975946"/>
          </a:xfrm>
          <a:prstGeom prst="roundRect">
            <a:avLst/>
          </a:prstGeom>
          <a:solidFill>
            <a:srgbClr val="7EC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HIV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Screening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36999" y="2523392"/>
            <a:ext cx="1471432" cy="975946"/>
          </a:xfrm>
          <a:prstGeom prst="roundRect">
            <a:avLst/>
          </a:prstGeom>
          <a:solidFill>
            <a:srgbClr val="FF9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HIV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Diagnosis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56299" y="2514600"/>
            <a:ext cx="1471432" cy="975946"/>
          </a:xfrm>
          <a:prstGeom prst="roundRect">
            <a:avLst/>
          </a:prstGeom>
          <a:solidFill>
            <a:srgbClr val="095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Link to Care</a:t>
            </a:r>
          </a:p>
        </p:txBody>
      </p:sp>
      <p:sp>
        <p:nvSpPr>
          <p:cNvPr id="4" name="Oval 3"/>
          <p:cNvSpPr/>
          <p:nvPr/>
        </p:nvSpPr>
        <p:spPr>
          <a:xfrm>
            <a:off x="8408378" y="1652955"/>
            <a:ext cx="1969477" cy="1055077"/>
          </a:xfrm>
          <a:prstGeom prst="ellipse">
            <a:avLst/>
          </a:prstGeom>
          <a:solidFill>
            <a:srgbClr val="218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Improve Survival &amp; Quality of Life </a:t>
            </a:r>
          </a:p>
        </p:txBody>
      </p:sp>
      <p:sp>
        <p:nvSpPr>
          <p:cNvPr id="8" name="Oval 7"/>
          <p:cNvSpPr/>
          <p:nvPr/>
        </p:nvSpPr>
        <p:spPr>
          <a:xfrm>
            <a:off x="8408378" y="3499339"/>
            <a:ext cx="1969477" cy="1055077"/>
          </a:xfrm>
          <a:prstGeom prst="ellipse">
            <a:avLst/>
          </a:prstGeom>
          <a:solidFill>
            <a:srgbClr val="218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Prevent New HIV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Lato" panose="020B0604020202020204" charset="0"/>
              </a:rPr>
              <a:t>Infections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012223" y="2936632"/>
            <a:ext cx="290146" cy="158261"/>
          </a:xfrm>
          <a:prstGeom prst="rightArrow">
            <a:avLst/>
          </a:prstGeom>
          <a:solidFill>
            <a:srgbClr val="7EC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095881" y="2936632"/>
            <a:ext cx="290146" cy="158261"/>
          </a:xfrm>
          <a:prstGeom prst="rightArrow">
            <a:avLst/>
          </a:prstGeom>
          <a:solidFill>
            <a:srgbClr val="FF9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596024">
            <a:off x="8141611" y="2523393"/>
            <a:ext cx="266766" cy="184639"/>
          </a:xfrm>
          <a:prstGeom prst="rightArrow">
            <a:avLst/>
          </a:prstGeom>
          <a:solidFill>
            <a:srgbClr val="095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63655">
            <a:off x="8112820" y="3499338"/>
            <a:ext cx="266766" cy="184639"/>
          </a:xfrm>
          <a:prstGeom prst="rightArrow">
            <a:avLst/>
          </a:prstGeom>
          <a:solidFill>
            <a:srgbClr val="095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06173" y="6241689"/>
            <a:ext cx="5033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Source: </a:t>
            </a:r>
            <a:r>
              <a:rPr lang="en-US" sz="1000" dirty="0" err="1">
                <a:latin typeface="Calibri Light" panose="020F0302020204030204" pitchFamily="34" charset="0"/>
              </a:rPr>
              <a:t>AETC</a:t>
            </a:r>
            <a:r>
              <a:rPr lang="en-US" sz="1000" dirty="0">
                <a:latin typeface="Calibri Light" panose="020F0302020204030204" pitchFamily="34" charset="0"/>
              </a:rPr>
              <a:t>. National HIV Curriculum, HIV Screening Recommendations. </a:t>
            </a:r>
            <a:r>
              <a:rPr lang="en-US" sz="1000" dirty="0" smtClean="0">
                <a:latin typeface="Calibri Light" panose="020F0302020204030204" pitchFamily="34" charset="0"/>
              </a:rPr>
              <a:t>2017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Routine HIV Screening Flow Chart (HIV Screening, HIV Diagnosis, Link to Care, and Improve Survival of Quality of Life or Prevent New HIV Infections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should get tested for HIV?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Everyone ages 13 to 64 should get tested at least once</a:t>
            </a:r>
          </a:p>
          <a:p>
            <a:r>
              <a:rPr lang="en-US" dirty="0"/>
              <a:t>Pregnant or planning to get pregnant</a:t>
            </a:r>
          </a:p>
          <a:p>
            <a:r>
              <a:rPr lang="en-US" dirty="0"/>
              <a:t>An at risk person  should frequently get tested (at least once a year) who is:</a:t>
            </a:r>
          </a:p>
          <a:p>
            <a:r>
              <a:rPr lang="en-US" dirty="0"/>
              <a:t>	Sexually active gay or bisexual man</a:t>
            </a:r>
          </a:p>
          <a:p>
            <a:r>
              <a:rPr lang="en-US" dirty="0"/>
              <a:t>	Had sex with an HIV positive partner</a:t>
            </a:r>
          </a:p>
          <a:p>
            <a:r>
              <a:rPr lang="en-US" dirty="0"/>
              <a:t>	Had more than one partner </a:t>
            </a:r>
          </a:p>
          <a:p>
            <a:r>
              <a:rPr lang="en-US" dirty="0"/>
              <a:t>	Shared needles</a:t>
            </a:r>
          </a:p>
          <a:p>
            <a:r>
              <a:rPr lang="en-US" dirty="0"/>
              <a:t>	Exchanged sex for drugs or money</a:t>
            </a:r>
          </a:p>
          <a:p>
            <a:r>
              <a:rPr lang="en-US" dirty="0"/>
              <a:t>	Had another sexually transmitted disease, hepatitis, </a:t>
            </a:r>
          </a:p>
          <a:p>
            <a:r>
              <a:rPr lang="en-US" dirty="0"/>
              <a:t>	or tuberculosis </a:t>
            </a:r>
          </a:p>
          <a:p>
            <a:r>
              <a:rPr lang="en-US" dirty="0"/>
              <a:t>	Had sex with anyone who has done the above or had </a:t>
            </a:r>
            <a:r>
              <a:rPr lang="en-US" dirty="0" smtClean="0"/>
              <a:t>sex with </a:t>
            </a:r>
            <a:r>
              <a:rPr lang="en-US" dirty="0"/>
              <a:t>someone with </a:t>
            </a:r>
            <a:r>
              <a:rPr lang="en-US" dirty="0" smtClean="0"/>
              <a:t>an       	unknown </a:t>
            </a:r>
            <a:r>
              <a:rPr lang="en-US" dirty="0"/>
              <a:t>sexual history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645425"/>
            <a:ext cx="450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CDC. </a:t>
            </a:r>
            <a:r>
              <a:rPr lang="en-US" sz="1000" dirty="0">
                <a:latin typeface="Calibri Light" panose="020F0302020204030204" pitchFamily="34" charset="0"/>
              </a:rPr>
              <a:t>HIV </a:t>
            </a:r>
            <a:r>
              <a:rPr lang="en-US" sz="1000" dirty="0" smtClean="0">
                <a:latin typeface="Calibri Light" panose="020F0302020204030204" pitchFamily="34" charset="0"/>
              </a:rPr>
              <a:t>Testing Guidelines. </a:t>
            </a:r>
            <a:r>
              <a:rPr lang="en-US" sz="1000" dirty="0">
                <a:latin typeface="Calibri Light" panose="020F0302020204030204" pitchFamily="34" charset="0"/>
                <a:hlinkClick r:id="rId2"/>
              </a:rPr>
              <a:t>https://</a:t>
            </a:r>
            <a:r>
              <a:rPr lang="en-US" sz="1000" dirty="0" smtClean="0">
                <a:latin typeface="Calibri Light" panose="020F0302020204030204" pitchFamily="34" charset="0"/>
                <a:hlinkClick r:id="rId2"/>
              </a:rPr>
              <a:t>www.cdc.gov/hiv/basics/testing.html</a:t>
            </a:r>
            <a:r>
              <a:rPr lang="en-US" sz="1000" dirty="0" smtClean="0">
                <a:latin typeface="Calibri Light" panose="020F0302020204030204" pitchFamily="34" charset="0"/>
              </a:rPr>
              <a:t> 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rgbClr val="095895"/>
                </a:solidFill>
                <a:latin typeface="Calibri" panose="020F0502020204030204" pitchFamily="34" charset="0"/>
              </a:rPr>
              <a:t>Persons Living with Diagnosed and Undiagnosed HIV in U.S., 2013*—HIV Transmission Category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18407301"/>
              </p:ext>
            </p:extLst>
          </p:nvPr>
        </p:nvGraphicFramePr>
        <p:xfrm>
          <a:off x="3047881" y="1417650"/>
          <a:ext cx="632140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91600" y="6224540"/>
            <a:ext cx="7611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Source: Centers for Disease Control and Prevention. Monitoring selected national HIV prevention and care objectives by using HIV surveillance data--United States and 6 U.S. dependent areas, 2014. HIV Surveillance Supplemental Report. 2016;21(No. 4):1-87. Published July 2016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.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Persons Living with Diagnosed and Undiagnosed HIV in the US 2013 Pie Chart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6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Relatively Few People Report Getting Tested for HIV Regularly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08536296"/>
              </p:ext>
            </p:extLst>
          </p:nvPr>
        </p:nvGraphicFramePr>
        <p:xfrm>
          <a:off x="2186609" y="1397000"/>
          <a:ext cx="781878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9025" y="6192336"/>
            <a:ext cx="7611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Source: Kaiser Family Foundation Survey of Gay and Bisexual Men on HIV (conducted July 17 - August 3, 2014) and Kaiser Family Foundation Health Tracking Poll (conducted July 15-21, 2014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).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People Who Report Getting Tested for HIV Regularly Bar Chart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5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>
                <a:solidFill>
                  <a:srgbClr val="095895"/>
                </a:solidFill>
                <a:latin typeface="Calibri" panose="020F0502020204030204" pitchFamily="34" charset="0"/>
              </a:rPr>
              <a:t>Disproportionate Transmission of HIV in Persons Unaware of HIV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3999" y="6249534"/>
            <a:ext cx="7611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Source: Source: Marks G, </a:t>
            </a:r>
            <a:r>
              <a:rPr lang="en-US" sz="1000" kern="0" dirty="0" err="1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Crepaz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N, Janssen RS. Estimating sexual transmission of HIV from persons aware and unaware that they are infected with the virus in the USA. AIDS. 2006;20:1447-50. </a:t>
            </a:r>
            <a:endParaRPr lang="en-US" sz="1000" kern="0" dirty="0" smtClean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Persons Aware and Unaware of HIV Status Bar Chart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597975842"/>
              </p:ext>
            </p:extLst>
          </p:nvPr>
        </p:nvGraphicFramePr>
        <p:xfrm>
          <a:off x="2564296" y="1397000"/>
          <a:ext cx="706340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5418992" y="2760786"/>
            <a:ext cx="1310054" cy="501161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8992" y="3965331"/>
            <a:ext cx="1310054" cy="527538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5334" y="2344454"/>
            <a:ext cx="246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cs typeface="Arial"/>
                <a:sym typeface="Arial"/>
              </a:rPr>
              <a:t>Unaware of HIV Infection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61181" y="3796054"/>
            <a:ext cx="211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>
                <a:solidFill>
                  <a:srgbClr val="666666">
                    <a:lumMod val="75000"/>
                  </a:srgbClr>
                </a:solidFill>
                <a:latin typeface="Calibri" panose="020F0502020204030204" pitchFamily="34" charset="0"/>
                <a:cs typeface="Arial"/>
                <a:sym typeface="Arial"/>
              </a:rPr>
              <a:t>Aware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of HIV Infection</a:t>
            </a:r>
          </a:p>
        </p:txBody>
      </p:sp>
    </p:spTree>
    <p:extLst>
      <p:ext uri="{BB962C8B-B14F-4D97-AF65-F5344CB8AC3E}">
        <p14:creationId xmlns:p14="http://schemas.microsoft.com/office/powerpoint/2010/main" val="30485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If yes, in which language?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English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Spanish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Both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06" y="3735766"/>
            <a:ext cx="3605352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test patients for HIV?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Better for the patient</a:t>
            </a:r>
          </a:p>
          <a:p>
            <a:r>
              <a:rPr lang="en-US" sz="2400" dirty="0"/>
              <a:t>People living with HIV can live long, healthy lives if HIV infection is identified early and treated</a:t>
            </a:r>
          </a:p>
          <a:p>
            <a:r>
              <a:rPr lang="en-US" sz="2400" dirty="0"/>
              <a:t>Early treatment reduces HIV related illnesses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Better for the community</a:t>
            </a:r>
          </a:p>
          <a:p>
            <a:r>
              <a:rPr lang="en-US" sz="2400" dirty="0"/>
              <a:t>Change in behavior</a:t>
            </a:r>
          </a:p>
          <a:p>
            <a:r>
              <a:rPr lang="en-US" sz="2400" dirty="0"/>
              <a:t>HIV treatment is </a:t>
            </a:r>
            <a:r>
              <a:rPr lang="en-US" sz="2400" dirty="0" smtClean="0"/>
              <a:t>prevention</a:t>
            </a:r>
            <a:endParaRPr lang="en-US" sz="2400" dirty="0"/>
          </a:p>
          <a:p>
            <a:pPr marL="0" indent="0">
              <a:buNone/>
            </a:pPr>
            <a:r>
              <a:rPr lang="en-US" sz="1900" dirty="0"/>
              <a:t>“Across three different studies, including thousands of couples and many thousand acts of sex without a condom or pre-exposure prophylaxis (</a:t>
            </a:r>
            <a:r>
              <a:rPr lang="en-US" sz="1900" dirty="0" err="1"/>
              <a:t>PrEP</a:t>
            </a:r>
            <a:r>
              <a:rPr lang="en-US" sz="1900" dirty="0"/>
              <a:t>), no HIV transmissions to an HIV-negative partner were observed when the HIV-positive person was virally suppressed.” </a:t>
            </a:r>
          </a:p>
          <a:p>
            <a:pPr marL="0" indent="0">
              <a:buNone/>
            </a:pPr>
            <a:r>
              <a:rPr lang="en-US" sz="1900" dirty="0"/>
              <a:t>-Eugene McCray, MD</a:t>
            </a:r>
          </a:p>
          <a:p>
            <a:pPr marL="0" indent="0">
              <a:buNone/>
            </a:pPr>
            <a:r>
              <a:rPr lang="en-US" sz="1900" dirty="0"/>
              <a:t>Director, Division of HIV/AIDS Prevention, CDC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356287" y="5408820"/>
            <a:ext cx="7611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Sources: National Vital Statistics Reports, 2012;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PLoS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One, 2013; and Journal of the American Association, 1993.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Images: Average years of life for a diagnosed in a current medication and diagnosed not in a current HIV medication vs a person without HIV.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U=U logo.  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728" y="5082071"/>
            <a:ext cx="186537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1, Episode 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pill a day</a:t>
            </a:r>
          </a:p>
        </p:txBody>
      </p:sp>
      <p:pic>
        <p:nvPicPr>
          <p:cNvPr id="4" name="Picture 2" descr="HIV medicines are combined into one pil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86025"/>
            <a:ext cx="7620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199" y="5228467"/>
            <a:ext cx="5451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</a:t>
            </a:r>
            <a:r>
              <a:rPr lang="en-US" sz="1000" dirty="0" err="1" smtClean="0">
                <a:latin typeface="Calibri Light" panose="020F0302020204030204" pitchFamily="34" charset="0"/>
              </a:rPr>
              <a:t>AIDSinfo</a:t>
            </a:r>
            <a:r>
              <a:rPr lang="en-US" sz="1000" dirty="0">
                <a:latin typeface="Calibri Light" panose="020F0302020204030204" pitchFamily="34" charset="0"/>
              </a:rPr>
              <a:t>, U.S. Department of Health and Human Services (HHS)</a:t>
            </a:r>
          </a:p>
          <a:p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https</a:t>
            </a:r>
            <a:r>
              <a:rPr lang="en-US" sz="1000" dirty="0">
                <a:latin typeface="Calibri Light" panose="020F0302020204030204" pitchFamily="34" charset="0"/>
                <a:hlinkClick r:id="rId3"/>
              </a:rPr>
              <a:t>://aidsinfo.nih.gov</a:t>
            </a:r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/</a:t>
            </a:r>
            <a:r>
              <a:rPr lang="en-US" sz="1000" dirty="0" smtClean="0">
                <a:latin typeface="Calibri Light" panose="020F0302020204030204" pitchFamily="34" charset="0"/>
              </a:rPr>
              <a:t>   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Example of Fixed Dose Combination HIV Drug ( </a:t>
            </a:r>
            <a:r>
              <a:rPr lang="en-US" sz="1000" dirty="0" err="1" smtClean="0">
                <a:latin typeface="Calibri Light" panose="020F0302020204030204" pitchFamily="34" charset="0"/>
              </a:rPr>
              <a:t>Efavirenz</a:t>
            </a:r>
            <a:r>
              <a:rPr lang="en-US" sz="1000" dirty="0" smtClean="0">
                <a:latin typeface="Calibri Light" panose="020F0302020204030204" pitchFamily="34" charset="0"/>
              </a:rPr>
              <a:t> + </a:t>
            </a:r>
            <a:r>
              <a:rPr lang="en-US" sz="1000" dirty="0" err="1" smtClean="0">
                <a:latin typeface="Calibri Light" panose="020F0302020204030204" pitchFamily="34" charset="0"/>
              </a:rPr>
              <a:t>Emtricitabine</a:t>
            </a:r>
            <a:r>
              <a:rPr lang="en-US" sz="1000" dirty="0" smtClean="0">
                <a:latin typeface="Calibri Light" panose="020F0302020204030204" pitchFamily="34" charset="0"/>
              </a:rPr>
              <a:t> + </a:t>
            </a:r>
            <a:r>
              <a:rPr lang="en-US" sz="1000" dirty="0" err="1" smtClean="0">
                <a:latin typeface="Calibri Light" panose="020F0302020204030204" pitchFamily="34" charset="0"/>
              </a:rPr>
              <a:t>Tenofovir</a:t>
            </a:r>
            <a:r>
              <a:rPr lang="en-US" sz="1000" dirty="0">
                <a:latin typeface="Calibri Light" panose="020F0302020204030204" pitchFamily="34" charset="0"/>
              </a:rPr>
              <a:t> </a:t>
            </a:r>
            <a:r>
              <a:rPr lang="en-US" sz="1000" dirty="0" smtClean="0">
                <a:latin typeface="Calibri Light" panose="020F0302020204030204" pitchFamily="34" charset="0"/>
              </a:rPr>
              <a:t>= </a:t>
            </a:r>
            <a:r>
              <a:rPr lang="en-US" sz="1000" dirty="0" err="1" smtClean="0">
                <a:latin typeface="Calibri Light" panose="020F0302020204030204" pitchFamily="34" charset="0"/>
              </a:rPr>
              <a:t>Atripla</a:t>
            </a:r>
            <a:r>
              <a:rPr lang="en-US" sz="1000" dirty="0" smtClean="0">
                <a:latin typeface="Calibri Light" panose="020F0302020204030204" pitchFamily="34" charset="0"/>
              </a:rPr>
              <a:t>)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Adherence</a:t>
            </a:r>
          </a:p>
        </p:txBody>
      </p:sp>
      <p:pic>
        <p:nvPicPr>
          <p:cNvPr id="4" name="Picture 2" descr="Taking HIV medicines daily can have many benefi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85912"/>
            <a:ext cx="76200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5317268"/>
            <a:ext cx="9751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Source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: </a:t>
            </a:r>
            <a:r>
              <a:rPr lang="en-US" sz="1000" kern="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AIDSinfo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, U.S. Department of Health and Human Services (HHS)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https</a:t>
            </a:r>
            <a:r>
              <a:rPr lang="en-US" sz="1000" kern="0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://aidsinfo.nih.gov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  <a:hlinkClick r:id="rId3"/>
              </a:rPr>
              <a:t>/</a:t>
            </a:r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   </a:t>
            </a:r>
          </a:p>
          <a:p>
            <a:r>
              <a:rPr lang="en-US" sz="1000" kern="0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/>
                <a:sym typeface="Arial"/>
              </a:rPr>
              <a:t>Image: Benefits of Adherence (Sustained Viral Load, Reduced Risk of Drug Resistance, Better Overall Health, Improved Quality of Life, and Decreased Risk of HIV Transmission)</a:t>
            </a:r>
            <a:endParaRPr lang="en-US" sz="1000" kern="0" dirty="0">
              <a:solidFill>
                <a:srgbClr val="000000"/>
              </a:solidFill>
              <a:latin typeface="Calibri Light" panose="020F03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8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Undetectable Viral Load</a:t>
            </a:r>
          </a:p>
        </p:txBody>
      </p:sp>
      <p:pic>
        <p:nvPicPr>
          <p:cNvPr id="4" name="Picture 2" descr="HIV medicines reduce viral loads to undetectable level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25" y="1143000"/>
            <a:ext cx="509415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314890"/>
            <a:ext cx="3848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</a:t>
            </a:r>
            <a:r>
              <a:rPr lang="en-US" sz="1000" dirty="0" err="1" smtClean="0">
                <a:latin typeface="Calibri Light" panose="020F0302020204030204" pitchFamily="34" charset="0"/>
              </a:rPr>
              <a:t>AIDSinfo</a:t>
            </a:r>
            <a:r>
              <a:rPr lang="en-US" sz="1000" dirty="0">
                <a:latin typeface="Calibri Light" panose="020F0302020204030204" pitchFamily="34" charset="0"/>
              </a:rPr>
              <a:t>, U.S. Department of Health and Human Services (HHS)</a:t>
            </a:r>
          </a:p>
          <a:p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https</a:t>
            </a:r>
            <a:r>
              <a:rPr lang="en-US" sz="1000" dirty="0">
                <a:latin typeface="Calibri Light" panose="020F0302020204030204" pitchFamily="34" charset="0"/>
                <a:hlinkClick r:id="rId3"/>
              </a:rPr>
              <a:t>://aidsinfo.nih.gov</a:t>
            </a:r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/</a:t>
            </a:r>
            <a:r>
              <a:rPr lang="en-US" sz="1000" dirty="0" smtClean="0">
                <a:latin typeface="Calibri Light" panose="020F0302020204030204" pitchFamily="34" charset="0"/>
              </a:rPr>
              <a:t>   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Undetectable Viral Load  Before ART and with ART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Treatment is Prevention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96% reduction in transmission when HIV-positive partner starts treatment early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72200" y="1284447"/>
            <a:ext cx="5181600" cy="2919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381792"/>
            <a:ext cx="7611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Source: Ping et al. HIV-1 transmission when HIV-positive partner starts treatment early</a:t>
            </a:r>
            <a:r>
              <a:rPr lang="en-US" sz="1000" dirty="0" smtClean="0">
                <a:latin typeface="+mj-lt"/>
              </a:rPr>
              <a:t>. 2013.</a:t>
            </a:r>
          </a:p>
          <a:p>
            <a:r>
              <a:rPr lang="en-US" sz="1000" dirty="0" smtClean="0">
                <a:latin typeface="+mj-lt"/>
              </a:rPr>
              <a:t>Image: Provider prescribing medication to a  female patient.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36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2, Episode 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eps to prevent HIV transmission from mother to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95" y="89457"/>
            <a:ext cx="78752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5240490"/>
            <a:ext cx="3848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</a:t>
            </a:r>
            <a:r>
              <a:rPr lang="en-US" sz="1000" dirty="0" err="1" smtClean="0">
                <a:latin typeface="Calibri Light" panose="020F0302020204030204" pitchFamily="34" charset="0"/>
              </a:rPr>
              <a:t>AIDSinfo</a:t>
            </a:r>
            <a:r>
              <a:rPr lang="en-US" sz="1000" dirty="0">
                <a:latin typeface="Calibri Light" panose="020F0302020204030204" pitchFamily="34" charset="0"/>
              </a:rPr>
              <a:t>, U.S. Department of Health and Human Services (HHS)</a:t>
            </a:r>
          </a:p>
          <a:p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https</a:t>
            </a:r>
            <a:r>
              <a:rPr lang="en-US" sz="1000" dirty="0">
                <a:latin typeface="Calibri Light" panose="020F0302020204030204" pitchFamily="34" charset="0"/>
                <a:hlinkClick r:id="rId3"/>
              </a:rPr>
              <a:t>://aidsinfo.nih.gov</a:t>
            </a:r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/</a:t>
            </a:r>
            <a:r>
              <a:rPr lang="en-US" sz="1000" dirty="0" smtClean="0">
                <a:latin typeface="Calibri Light" panose="020F0302020204030204" pitchFamily="34" charset="0"/>
              </a:rPr>
              <a:t>   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Steps to Prevent Transmission of HIV from Mother to Baby (HIV medicine, C-section, and formula milk)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514945"/>
            <a:ext cx="384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</a:t>
            </a:r>
            <a:r>
              <a:rPr lang="en-US" sz="1000" dirty="0" err="1" smtClean="0">
                <a:latin typeface="Calibri Light" panose="020F0302020204030204" pitchFamily="34" charset="0"/>
              </a:rPr>
              <a:t>AIDSinfo</a:t>
            </a:r>
            <a:r>
              <a:rPr lang="en-US" sz="1000" dirty="0">
                <a:latin typeface="Calibri Light" panose="020F0302020204030204" pitchFamily="34" charset="0"/>
              </a:rPr>
              <a:t>, U.S. Department of Health and Human Services (HHS)</a:t>
            </a:r>
          </a:p>
          <a:p>
            <a:r>
              <a:rPr lang="en-US" sz="1000" dirty="0" smtClean="0">
                <a:latin typeface="Calibri Light" panose="020F0302020204030204" pitchFamily="34" charset="0"/>
                <a:hlinkClick r:id="rId2"/>
              </a:rPr>
              <a:t>https</a:t>
            </a:r>
            <a:r>
              <a:rPr lang="en-US" sz="1000" dirty="0">
                <a:latin typeface="Calibri Light" panose="020F0302020204030204" pitchFamily="34" charset="0"/>
                <a:hlinkClick r:id="rId2"/>
              </a:rPr>
              <a:t>://aidsinfo.nih.gov</a:t>
            </a:r>
            <a:r>
              <a:rPr lang="en-US" sz="1000" dirty="0" smtClean="0">
                <a:latin typeface="Calibri Light" panose="020F0302020204030204" pitchFamily="34" charset="0"/>
                <a:hlinkClick r:id="rId2"/>
              </a:rPr>
              <a:t>/</a:t>
            </a:r>
            <a:r>
              <a:rPr lang="en-US" sz="1000" dirty="0" smtClean="0">
                <a:latin typeface="Calibri Light" panose="020F0302020204030204" pitchFamily="34" charset="0"/>
              </a:rPr>
              <a:t>   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pic>
        <p:nvPicPr>
          <p:cNvPr id="5" name="Picture 4" descr="Women with HIV can use all forms of birth control to prevent pregnanc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44" y="39756"/>
            <a:ext cx="404651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2, Episode 6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Have you </a:t>
            </a:r>
            <a:r>
              <a:rPr lang="en-US" sz="4000" dirty="0" smtClean="0"/>
              <a:t>used Sin </a:t>
            </a:r>
            <a:r>
              <a:rPr lang="en-US" sz="4000" dirty="0" err="1" smtClean="0"/>
              <a:t>Verguenza</a:t>
            </a:r>
            <a:r>
              <a:rPr lang="en-US" sz="4000" dirty="0" smtClean="0"/>
              <a:t> in your HIV work?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 1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Seasons 1 and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Yes bits and pieces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HIV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Safer-sex counseling: understanding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Condoms </a:t>
            </a:r>
            <a:r>
              <a:rPr lang="en-US" dirty="0"/>
              <a:t>and lubricant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Sterile </a:t>
            </a:r>
            <a:r>
              <a:rPr lang="en-US" dirty="0"/>
              <a:t>syringes and avoiding sharing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HIV </a:t>
            </a:r>
            <a:r>
              <a:rPr lang="en-US" dirty="0"/>
              <a:t>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STI</a:t>
            </a:r>
            <a:r>
              <a:rPr lang="en-US" dirty="0" smtClean="0"/>
              <a:t> </a:t>
            </a:r>
            <a:r>
              <a:rPr lang="en-US" dirty="0"/>
              <a:t>testing and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PEP </a:t>
            </a:r>
            <a:r>
              <a:rPr lang="en-US" dirty="0"/>
              <a:t>(post-exposure prophylaxis)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PrEP</a:t>
            </a:r>
            <a:r>
              <a:rPr lang="en-US" dirty="0" smtClean="0"/>
              <a:t> </a:t>
            </a:r>
            <a:r>
              <a:rPr lang="en-US" dirty="0"/>
              <a:t>(pre-exposure prophylaxis)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</a:t>
            </a:r>
            <a:r>
              <a:rPr lang="en-US" dirty="0" err="1"/>
              <a:t>PrEP</a:t>
            </a:r>
            <a:r>
              <a:rPr lang="en-US" dirty="0"/>
              <a:t>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Pre-exposure prophylaxis (or </a:t>
            </a:r>
            <a:r>
              <a:rPr lang="en-US" dirty="0" err="1"/>
              <a:t>PrEP</a:t>
            </a:r>
            <a:r>
              <a:rPr lang="en-US" dirty="0"/>
              <a:t>) is when people at very high risk for HIV take HIV medicines daily to lower their chances of getting infected. A combination of two HIV medicines (</a:t>
            </a:r>
            <a:r>
              <a:rPr lang="en-US" dirty="0" err="1"/>
              <a:t>tenofovir</a:t>
            </a:r>
            <a:r>
              <a:rPr lang="en-US" dirty="0"/>
              <a:t> and </a:t>
            </a:r>
            <a:r>
              <a:rPr lang="en-US" dirty="0" err="1"/>
              <a:t>emtricitabine</a:t>
            </a:r>
            <a:r>
              <a:rPr lang="en-US" dirty="0"/>
              <a:t>), sold under the name </a:t>
            </a:r>
            <a:r>
              <a:rPr lang="en-US" dirty="0" err="1"/>
              <a:t>Truvada</a:t>
            </a:r>
            <a:r>
              <a:rPr lang="en-US" dirty="0"/>
              <a:t>® is approved for daily use as </a:t>
            </a:r>
            <a:r>
              <a:rPr lang="en-US" dirty="0" err="1"/>
              <a:t>PrEP</a:t>
            </a:r>
            <a:r>
              <a:rPr lang="en-US" dirty="0"/>
              <a:t> to help prevent an HIV-negative person from getting HIV from a sexual or injection-drug-using partner who’s positive. Studies have shown that </a:t>
            </a:r>
            <a:r>
              <a:rPr lang="en-US" dirty="0" err="1"/>
              <a:t>PrEP</a:t>
            </a:r>
            <a:r>
              <a:rPr lang="en-US" dirty="0"/>
              <a:t> is highly effective for preventing HIV if it is used as prescribed. </a:t>
            </a:r>
            <a:r>
              <a:rPr lang="en-US" dirty="0" err="1"/>
              <a:t>PrEP</a:t>
            </a:r>
            <a:r>
              <a:rPr lang="en-US" dirty="0"/>
              <a:t> is much less effective when it is not taken consistently (CDC).</a:t>
            </a:r>
          </a:p>
          <a:p>
            <a:endParaRPr lang="en-US" dirty="0"/>
          </a:p>
        </p:txBody>
      </p:sp>
      <p:pic>
        <p:nvPicPr>
          <p:cNvPr id="4" name="Picture 2" descr="http://www.wickedhype.com/uploads/news/truv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96" y="3633745"/>
            <a:ext cx="4139260" cy="2011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286604"/>
            <a:ext cx="3848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Source</a:t>
            </a:r>
            <a:r>
              <a:rPr lang="en-US" sz="1000" dirty="0" smtClean="0">
                <a:latin typeface="Calibri Light" panose="020F0302020204030204" pitchFamily="34" charset="0"/>
              </a:rPr>
              <a:t>: </a:t>
            </a:r>
            <a:r>
              <a:rPr lang="en-US" sz="1000" dirty="0" err="1" smtClean="0">
                <a:latin typeface="Calibri Light" panose="020F0302020204030204" pitchFamily="34" charset="0"/>
              </a:rPr>
              <a:t>AIDSinfo</a:t>
            </a:r>
            <a:r>
              <a:rPr lang="en-US" sz="1000" dirty="0">
                <a:latin typeface="Calibri Light" panose="020F0302020204030204" pitchFamily="34" charset="0"/>
              </a:rPr>
              <a:t>, U.S. Department of Health and Human Services (HHS)</a:t>
            </a:r>
          </a:p>
          <a:p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https</a:t>
            </a:r>
            <a:r>
              <a:rPr lang="en-US" sz="1000" dirty="0">
                <a:latin typeface="Calibri Light" panose="020F0302020204030204" pitchFamily="34" charset="0"/>
                <a:hlinkClick r:id="rId3"/>
              </a:rPr>
              <a:t>://aidsinfo.nih.gov</a:t>
            </a:r>
            <a:r>
              <a:rPr lang="en-US" sz="1000" dirty="0" smtClean="0">
                <a:latin typeface="Calibri Light" panose="020F0302020204030204" pitchFamily="34" charset="0"/>
                <a:hlinkClick r:id="rId3"/>
              </a:rPr>
              <a:t>/</a:t>
            </a:r>
            <a:r>
              <a:rPr lang="en-US" sz="1000" dirty="0" smtClean="0">
                <a:latin typeface="Calibri Light" panose="020F0302020204030204" pitchFamily="34" charset="0"/>
              </a:rPr>
              <a:t>   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Image: </a:t>
            </a:r>
            <a:r>
              <a:rPr lang="en-US" sz="1000" dirty="0" err="1" smtClean="0">
                <a:latin typeface="Calibri Light" panose="020F0302020204030204" pitchFamily="34" charset="0"/>
              </a:rPr>
              <a:t>Truvada</a:t>
            </a:r>
            <a:r>
              <a:rPr lang="en-US" sz="1000" dirty="0">
                <a:latin typeface="Calibri Light" panose="020F0302020204030204" pitchFamily="34" charset="0"/>
              </a:rPr>
              <a:t> </a:t>
            </a:r>
            <a:r>
              <a:rPr lang="en-US" sz="1000" dirty="0" smtClean="0">
                <a:latin typeface="Calibri Light" panose="020F0302020204030204" pitchFamily="34" charset="0"/>
              </a:rPr>
              <a:t>pills 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PrEP</a:t>
            </a:r>
            <a:r>
              <a:rPr lang="en-US" dirty="0"/>
              <a:t> patient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signs or symptoms of acute HIV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signs or symptoms of other Sexually </a:t>
            </a:r>
            <a:r>
              <a:rPr lang="en-US" dirty="0" smtClean="0"/>
              <a:t>Transmitted Infections      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Antibody test against HIV antigen - negative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Negative pregnancy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Negative screen of hepatitis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Chemistry panel - normal liver and kidneys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Negative urine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 </a:t>
            </a:r>
            <a:r>
              <a:rPr lang="en-US" dirty="0" err="1"/>
              <a:t>PrEP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</a:t>
            </a:r>
            <a:r>
              <a:rPr lang="en-US" dirty="0" err="1"/>
              <a:t>PrEP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071334"/>
              </p:ext>
            </p:extLst>
          </p:nvPr>
        </p:nvGraphicFramePr>
        <p:xfrm>
          <a:off x="1981200" y="1319281"/>
          <a:ext cx="8229600" cy="41159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6357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Wingdings"/>
                        <a:buNone/>
                      </a:pPr>
                      <a:r>
                        <a:rPr kumimoji="0" lang="en-US" sz="2000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Times New Roman"/>
                        </a:rPr>
                        <a:t>Oral Contraceptive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Font typeface="Wingdings"/>
                        <a:buNone/>
                      </a:pPr>
                      <a:r>
                        <a:rPr kumimoji="0" lang="en-US" sz="2000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Times New Roman"/>
                        </a:rPr>
                        <a:t>(“The Pill”)</a:t>
                      </a:r>
                      <a:endParaRPr kumimoji="0" lang="en-US" sz="20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Lato" panose="020B0604020202020204" charset="0"/>
                        <a:ea typeface="+mn-ea"/>
                        <a:cs typeface="Arial"/>
                        <a:sym typeface="Times New Roman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58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/>
                        <a:buNone/>
                        <a:tabLst/>
                        <a:defRPr/>
                      </a:pPr>
                      <a:r>
                        <a:rPr kumimoji="0" lang="en-US" sz="20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Pre-Exposure Prophylaxis</a:t>
                      </a:r>
                      <a:br>
                        <a:rPr kumimoji="0" lang="en-US" sz="20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</a:br>
                      <a:r>
                        <a:rPr kumimoji="0" lang="en-US" sz="20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(PrEP)</a:t>
                      </a:r>
                      <a:endPara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Lato" panose="020B0604020202020204" charset="0"/>
                        <a:cs typeface="Arial"/>
                        <a:sym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5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85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Prevents pregnancy if taken before sex. Does not work as morning-after pill.</a:t>
                      </a:r>
                      <a:endParaRPr lang="en-US" sz="1600" dirty="0" smtClean="0">
                        <a:solidFill>
                          <a:srgbClr val="FF0066"/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Prevents HIV infection pre-exposure.      Will not work if already exposed.</a:t>
                      </a:r>
                      <a:endParaRPr lang="en-US" sz="1600" dirty="0" smtClean="0">
                        <a:solidFill>
                          <a:srgbClr val="FF0066"/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17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Does not always start working immediately.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Does not start working immediately.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07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Must take daily – cannot skip doses.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Must take daily – cannot skip doses.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85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Only helps prevent pregnancy, will not prevent STIs (should still use condoms).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Only helps prevent HIV – will not prevent other STIs (should still use condoms).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104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Very effective at preventing pregnancy, but not 100% effective.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Very effective at preventing HIV infection, but not 100% effective.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85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Should be taken by anyone who is sexually active (at risk for becoming pregnant)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Arial Narrow"/>
                        </a:rPr>
                        <a:t>Should be taken by anyone who could be exposed to the HIV virus (at risk for HIV)</a:t>
                      </a:r>
                      <a:endParaRPr lang="en-US" sz="16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Lato" panose="020B0604020202020204" charset="0"/>
                        <a:cs typeface="Arial" panose="020B0604020202020204" pitchFamily="34" charset="0"/>
                        <a:sym typeface="Arial Narrow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8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0704" y="87465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Season 2, Episode 7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7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89" y="2088135"/>
            <a:ext cx="10515600" cy="28080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Q/A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/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Next Steps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/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Evaluation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001A7F359EE46A0CF8058E098EF5A" ma:contentTypeVersion="10" ma:contentTypeDescription="Create a new document." ma:contentTypeScope="" ma:versionID="2744b83b1c30f046831f1246f8fc5118">
  <xsd:schema xmlns:xsd="http://www.w3.org/2001/XMLSchema" xmlns:xs="http://www.w3.org/2001/XMLSchema" xmlns:p="http://schemas.microsoft.com/office/2006/metadata/properties" xmlns:ns2="763191c0-b165-402f-a2d4-8ae261e3ae05" xmlns:ns3="75e813ae-c565-40db-b37c-cfdb0e13b5d9" targetNamespace="http://schemas.microsoft.com/office/2006/metadata/properties" ma:root="true" ma:fieldsID="b1a798a26ac433add5ccb610541c3d3d" ns2:_="" ns3:_="">
    <xsd:import namespace="763191c0-b165-402f-a2d4-8ae261e3ae05"/>
    <xsd:import namespace="75e813ae-c565-40db-b37c-cfdb0e13b5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191c0-b165-402f-a2d4-8ae261e3ae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813ae-c565-40db-b37c-cfdb0e13b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9D4D4-7BD0-4EB1-BE21-D6DB0B33F9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191c0-b165-402f-a2d4-8ae261e3ae05"/>
    <ds:schemaRef ds:uri="75e813ae-c565-40db-b37c-cfdb0e13b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FA1483-4A22-4888-9FB2-688D6C1A51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637BD-F6B8-4C8E-98AF-4410C437D562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75e813ae-c565-40db-b37c-cfdb0e13b5d9"/>
    <ds:schemaRef ds:uri="763191c0-b165-402f-a2d4-8ae261e3ae0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3584</Words>
  <Application>Microsoft Office PowerPoint</Application>
  <PresentationFormat>Widescreen</PresentationFormat>
  <Paragraphs>453</Paragraphs>
  <Slides>95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95</vt:i4>
      </vt:variant>
    </vt:vector>
  </HeadingPairs>
  <TitlesOfParts>
    <vt:vector size="110" baseType="lpstr">
      <vt:lpstr>Arial</vt:lpstr>
      <vt:lpstr>Arial Narrow</vt:lpstr>
      <vt:lpstr>Avenir Medium</vt:lpstr>
      <vt:lpstr>Calibri</vt:lpstr>
      <vt:lpstr>Calibri Light</vt:lpstr>
      <vt:lpstr>Candara</vt:lpstr>
      <vt:lpstr>Lato</vt:lpstr>
      <vt:lpstr>Raleway</vt:lpstr>
      <vt:lpstr>Times New Roman</vt:lpstr>
      <vt:lpstr>Wingdings</vt:lpstr>
      <vt:lpstr>Office Theme</vt:lpstr>
      <vt:lpstr>Antonio template</vt:lpstr>
      <vt:lpstr>1_Antonio template</vt:lpstr>
      <vt:lpstr>2_Antonio template</vt:lpstr>
      <vt:lpstr>3_Antonio template</vt:lpstr>
      <vt:lpstr>PowerPoint Presentation</vt:lpstr>
      <vt:lpstr>Using a Bilingual HIV Telenovela  (Sin Vergüenza) to train  US/Mexico border Promotores</vt:lpstr>
      <vt:lpstr>Educational Objectives</vt:lpstr>
      <vt:lpstr>What is your primary HIV work role?</vt:lpstr>
      <vt:lpstr>I have seen a telenovela</vt:lpstr>
      <vt:lpstr>I can explain what Promotores do.</vt:lpstr>
      <vt:lpstr>Have you seen Sin Vergüenza?</vt:lpstr>
      <vt:lpstr>If yes, in which language?</vt:lpstr>
      <vt:lpstr>Have you used Sin Verguenza in your HIV work? </vt:lpstr>
      <vt:lpstr>About the Series</vt:lpstr>
      <vt:lpstr>PURPOSE </vt:lpstr>
      <vt:lpstr>Sin Vergüenza = Without Shame</vt:lpstr>
      <vt:lpstr>Meet The Salazars</vt:lpstr>
      <vt:lpstr>Season I Messages</vt:lpstr>
      <vt:lpstr>Themes/Contributors of Risk</vt:lpstr>
      <vt:lpstr>Season II Messages</vt:lpstr>
      <vt:lpstr>Season II Themes</vt:lpstr>
      <vt:lpstr>Media Coverage</vt:lpstr>
      <vt:lpstr>PowerPoint Presentation</vt:lpstr>
      <vt:lpstr>What’s the HRSA definition of the US Border region?</vt:lpstr>
      <vt:lpstr>US and Mexico Border</vt:lpstr>
      <vt:lpstr>Border Promotores Focus Groups</vt:lpstr>
      <vt:lpstr>Focus Groups Questions</vt:lpstr>
      <vt:lpstr>Sin Verguenza border work</vt:lpstr>
      <vt:lpstr>Capacitación de VIH  para los Promotores de la Frontera </vt:lpstr>
      <vt:lpstr>Learning and Teaching Domains</vt:lpstr>
      <vt:lpstr>What body fluid can NOT transmit HIV?</vt:lpstr>
      <vt:lpstr>An HIV-positive person is defined as having progressed to AIDS, when they get an AIDS-defining illness or if their CD4 cells fall below… </vt:lpstr>
      <vt:lpstr>If someone has an “undetectable” viral load, it means there is no virus in their blood.</vt:lpstr>
      <vt:lpstr>Which group has the highest rate of HIV-infection in the U.S.?</vt:lpstr>
      <vt:lpstr>HIV medications are available to all that need them in the United States. </vt:lpstr>
      <vt:lpstr>HIV medications are available to all that need them in Mexico. </vt:lpstr>
      <vt:lpstr>Someone living with HIV who finds out early and receives treatment can have a normal lifespan.</vt:lpstr>
      <vt:lpstr>In 2018, which medication is approved for PrEP (Pre Exposure Prophylaxis) for HIV?</vt:lpstr>
      <vt:lpstr>What year was PrEP for HIV approved in the US?</vt:lpstr>
      <vt:lpstr>If someone takes their PrEP medication everyday as prescribed, what is the percentage protection against HIV?</vt:lpstr>
      <vt:lpstr>I feel I can comfortably explain PrEP.</vt:lpstr>
      <vt:lpstr>I feel I can comfortably explain HIV infection.</vt:lpstr>
      <vt:lpstr>I feel I can comfortably explain HIV medication.</vt:lpstr>
      <vt:lpstr>HIV Related Themes</vt:lpstr>
      <vt:lpstr>Sin Vergüenza</vt:lpstr>
      <vt:lpstr>PowerPoint Presentation</vt:lpstr>
      <vt:lpstr>Immune System</vt:lpstr>
      <vt:lpstr>HIV Virus </vt:lpstr>
      <vt:lpstr>PowerPoint Presentation</vt:lpstr>
      <vt:lpstr>Stages of HIV </vt:lpstr>
      <vt:lpstr>Acquired Immunodeficiency Syndrome (AIDS)</vt:lpstr>
      <vt:lpstr>HIV Transmission</vt:lpstr>
      <vt:lpstr>AIDS Diagnoses, 1983</vt:lpstr>
      <vt:lpstr>AIDS Diagnoses, 1985</vt:lpstr>
      <vt:lpstr>AIDS Diagnoses, 1987</vt:lpstr>
      <vt:lpstr>AIDS Diagnoses, 1989</vt:lpstr>
      <vt:lpstr>AIDS Diagnoses, 1991</vt:lpstr>
      <vt:lpstr>AIDS Diagnoses, 1993</vt:lpstr>
      <vt:lpstr>AIDS Diagnoses, 1995</vt:lpstr>
      <vt:lpstr>AIDS Diagnoses, 1997</vt:lpstr>
      <vt:lpstr>AIDS Diagnoses, 1999</vt:lpstr>
      <vt:lpstr>AIDS Diagnoses, 2001</vt:lpstr>
      <vt:lpstr>AIDS Diagnoses, 2003</vt:lpstr>
      <vt:lpstr>AIDS Diagnoses, 2005</vt:lpstr>
      <vt:lpstr>AIDS Diagnoses, 2007</vt:lpstr>
      <vt:lpstr>AIDS Diagnoses, 2009</vt:lpstr>
      <vt:lpstr>PowerPoint Presentation</vt:lpstr>
      <vt:lpstr>Who do you think is HIV positive?</vt:lpstr>
      <vt:lpstr>Do you know anyone who is HIV positive?</vt:lpstr>
      <vt:lpstr>Estimated HIV Prevalence in United States, 2007-2013</vt:lpstr>
      <vt:lpstr>New HIV Diagnoses in the United States, 2010-2015</vt:lpstr>
      <vt:lpstr>Proportion of Persons with Undiagnosed HIV Infection in United Sates, 2007-2013</vt:lpstr>
      <vt:lpstr>1 in 99 </vt:lpstr>
      <vt:lpstr>1 in 6 (MSM) </vt:lpstr>
      <vt:lpstr>Lifetime Risk of HIV Diagnosis by Race and Ethnicity </vt:lpstr>
      <vt:lpstr>Lifetime Risk of HIV Diagnosis by State</vt:lpstr>
      <vt:lpstr>PowerPoint Presentation</vt:lpstr>
      <vt:lpstr>PowerPoint Presentation</vt:lpstr>
      <vt:lpstr>Goals of Routine HIV Screening</vt:lpstr>
      <vt:lpstr>Who should get tested for HIV?</vt:lpstr>
      <vt:lpstr>Persons Living with Diagnosed and Undiagnosed HIV in U.S., 2013*—HIV Transmission Category</vt:lpstr>
      <vt:lpstr>Relatively Few People Report Getting Tested for HIV Regularly</vt:lpstr>
      <vt:lpstr>Disproportionate Transmission of HIV in Persons Unaware of HIV Status</vt:lpstr>
      <vt:lpstr>Why test patients for HIV?</vt:lpstr>
      <vt:lpstr>PowerPoint Presentation</vt:lpstr>
      <vt:lpstr>One pill a day</vt:lpstr>
      <vt:lpstr>Adherence</vt:lpstr>
      <vt:lpstr>Undetectable Viral Load</vt:lpstr>
      <vt:lpstr>Treatment is Prevention</vt:lpstr>
      <vt:lpstr>PowerPoint Presentation</vt:lpstr>
      <vt:lpstr>PowerPoint Presentation</vt:lpstr>
      <vt:lpstr>PowerPoint Presentation</vt:lpstr>
      <vt:lpstr>PowerPoint Presentation</vt:lpstr>
      <vt:lpstr>HIV Prevention</vt:lpstr>
      <vt:lpstr>What is PrEP? </vt:lpstr>
      <vt:lpstr>PrEP patient status</vt:lpstr>
      <vt:lpstr>Understanding PrEP</vt:lpstr>
      <vt:lpstr>PowerPoint Presentation</vt:lpstr>
      <vt:lpstr>Q/A  Next Steps  Evaluation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Noonan (LRG)</dc:creator>
  <cp:lastModifiedBy>Donohoe, Thomas J.</cp:lastModifiedBy>
  <cp:revision>43</cp:revision>
  <dcterms:created xsi:type="dcterms:W3CDTF">2018-09-04T17:07:24Z</dcterms:created>
  <dcterms:modified xsi:type="dcterms:W3CDTF">2018-10-09T19:56:46Z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0x010100BAD001A7F359EE46A0CF8058E098EF5A</vt:lpwstr>
  </property>
</Properties>
</file>