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6"/>
  </p:sldMasterIdLst>
  <p:notesMasterIdLst>
    <p:notesMasterId r:id="rId33"/>
  </p:notesMasterIdLst>
  <p:sldIdLst>
    <p:sldId id="256" r:id="rId7"/>
    <p:sldId id="265" r:id="rId8"/>
    <p:sldId id="266" r:id="rId9"/>
    <p:sldId id="267" r:id="rId10"/>
    <p:sldId id="303" r:id="rId11"/>
    <p:sldId id="310" r:id="rId12"/>
    <p:sldId id="311" r:id="rId13"/>
    <p:sldId id="304" r:id="rId14"/>
    <p:sldId id="305" r:id="rId15"/>
    <p:sldId id="306" r:id="rId16"/>
    <p:sldId id="307" r:id="rId17"/>
    <p:sldId id="308" r:id="rId18"/>
    <p:sldId id="309" r:id="rId19"/>
    <p:sldId id="292" r:id="rId20"/>
    <p:sldId id="301" r:id="rId21"/>
    <p:sldId id="302" r:id="rId22"/>
    <p:sldId id="294" r:id="rId23"/>
    <p:sldId id="289" r:id="rId24"/>
    <p:sldId id="287" r:id="rId25"/>
    <p:sldId id="298" r:id="rId26"/>
    <p:sldId id="295" r:id="rId27"/>
    <p:sldId id="296" r:id="rId28"/>
    <p:sldId id="297" r:id="rId29"/>
    <p:sldId id="299" r:id="rId30"/>
    <p:sldId id="263" r:id="rId31"/>
    <p:sldId id="264"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MH" initials="JMH" lastIdx="1" clrIdx="7">
    <p:extLst>
      <p:ext uri="{19B8F6BF-5375-455C-9EA6-DF929625EA0E}">
        <p15:presenceInfo xmlns:p15="http://schemas.microsoft.com/office/powerpoint/2012/main" userId="JMH" providerId="None"/>
      </p:ext>
    </p:extLst>
  </p:cmAuthor>
  <p:cmAuthor id="1" name="Tanchica Terry" initials="TT" lastIdx="9" clrIdx="0">
    <p:extLst>
      <p:ext uri="{19B8F6BF-5375-455C-9EA6-DF929625EA0E}">
        <p15:presenceInfo xmlns:p15="http://schemas.microsoft.com/office/powerpoint/2012/main" userId="Tanchica Terry" providerId="None"/>
      </p:ext>
    </p:extLst>
  </p:cmAuthor>
  <p:cmAuthor id="2" name="Matthews, Tracy (HRSA)" initials="MT(" lastIdx="6" clrIdx="1">
    <p:extLst>
      <p:ext uri="{19B8F6BF-5375-455C-9EA6-DF929625EA0E}">
        <p15:presenceInfo xmlns:p15="http://schemas.microsoft.com/office/powerpoint/2012/main" userId="S-1-5-21-1575576018-681398725-1848903544-4613" providerId="AD"/>
      </p:ext>
    </p:extLst>
  </p:cmAuthor>
  <p:cmAuthor id="3" name="Antigone Dempsey" initials="AHD" lastIdx="7" clrIdx="2">
    <p:extLst>
      <p:ext uri="{19B8F6BF-5375-455C-9EA6-DF929625EA0E}">
        <p15:presenceInfo xmlns:p15="http://schemas.microsoft.com/office/powerpoint/2012/main" userId="Antigone Dempsey" providerId="None"/>
      </p:ext>
    </p:extLst>
  </p:cmAuthor>
  <p:cmAuthor id="4" name="Terry, Tanchica (HRSA)" initials="TT(" lastIdx="2" clrIdx="5">
    <p:extLst>
      <p:ext uri="{19B8F6BF-5375-455C-9EA6-DF929625EA0E}">
        <p15:presenceInfo xmlns:p15="http://schemas.microsoft.com/office/powerpoint/2012/main" userId="S-1-5-21-1575576018-681398725-1848903544-48580" providerId="AD"/>
      </p:ext>
    </p:extLst>
  </p:cmAuthor>
  <p:cmAuthor id="5" name="Hauck, Heather (HRSA)" initials="HH(" lastIdx="4" clrIdx="4">
    <p:extLst>
      <p:ext uri="{19B8F6BF-5375-455C-9EA6-DF929625EA0E}">
        <p15:presenceInfo xmlns:p15="http://schemas.microsoft.com/office/powerpoint/2012/main" userId="S-1-5-21-1575576018-681398725-1848903544-38063" providerId="AD"/>
      </p:ext>
    </p:extLst>
  </p:cmAuthor>
  <p:cmAuthor id="6" name="JSI" initials="J" lastIdx="10" clrIdx="6">
    <p:extLst>
      <p:ext uri="{19B8F6BF-5375-455C-9EA6-DF929625EA0E}">
        <p15:presenceInfo xmlns:p15="http://schemas.microsoft.com/office/powerpoint/2012/main" userId="J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7B"/>
    <a:srgbClr val="800000"/>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77558" autoAdjust="0"/>
  </p:normalViewPr>
  <p:slideViewPr>
    <p:cSldViewPr>
      <p:cViewPr varScale="1">
        <p:scale>
          <a:sx n="40" d="100"/>
          <a:sy n="40" d="100"/>
        </p:scale>
        <p:origin x="956" y="44"/>
      </p:cViewPr>
      <p:guideLst>
        <p:guide orient="horz" pos="2160"/>
        <p:guide pos="3840"/>
      </p:guideLst>
    </p:cSldViewPr>
  </p:slideViewPr>
  <p:notesTextViewPr>
    <p:cViewPr>
      <p:scale>
        <a:sx n="3" d="2"/>
        <a:sy n="3" d="2"/>
      </p:scale>
      <p:origin x="0" y="0"/>
    </p:cViewPr>
  </p:notesTextViewPr>
  <p:sorterViewPr>
    <p:cViewPr>
      <p:scale>
        <a:sx n="125" d="100"/>
        <a:sy n="125" d="100"/>
      </p:scale>
      <p:origin x="0" y="-51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hyperlink" Target="https://careacttarget.org/content/new-site?hm=y"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careacttarget.org/content/new-site?hm=y"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9E8EA-2CC5-494D-9C2E-BEAC3EA623A2}"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AD41A98F-0C8F-4A6C-BE85-AEE149900877}">
      <dgm:prSet/>
      <dgm:spPr/>
      <dgm:t>
        <a:bodyPr/>
        <a:lstStyle/>
        <a:p>
          <a:pPr rtl="0"/>
          <a:r>
            <a:rPr lang="en-US" dirty="0" smtClean="0"/>
            <a:t>Target audience 1) RWHAP recipients and subrecipients as well as other HIV service providers; and 2) HRSA HAB Project Officers and leadership and communications staff</a:t>
          </a:r>
          <a:endParaRPr lang="en-US" dirty="0"/>
        </a:p>
      </dgm:t>
    </dgm:pt>
    <dgm:pt modelId="{A61663A7-1DAD-44A8-9BF4-FFEA1B6DC33E}" type="parTrans" cxnId="{CC2A4661-59F0-48EB-B86F-7BF419798A57}">
      <dgm:prSet/>
      <dgm:spPr/>
      <dgm:t>
        <a:bodyPr/>
        <a:lstStyle/>
        <a:p>
          <a:endParaRPr lang="en-US"/>
        </a:p>
      </dgm:t>
    </dgm:pt>
    <dgm:pt modelId="{5E939872-DC40-4AE0-813F-ACBD24A13362}" type="sibTrans" cxnId="{CC2A4661-59F0-48EB-B86F-7BF419798A57}">
      <dgm:prSet/>
      <dgm:spPr/>
      <dgm:t>
        <a:bodyPr/>
        <a:lstStyle/>
        <a:p>
          <a:endParaRPr lang="en-US"/>
        </a:p>
      </dgm:t>
    </dgm:pt>
    <dgm:pt modelId="{1FBE53B0-E148-4517-B773-6E78CB4C6C3C}">
      <dgm:prSet/>
      <dgm:spPr/>
      <dgm:t>
        <a:bodyPr/>
        <a:lstStyle/>
        <a:p>
          <a:pPr rtl="0"/>
          <a:r>
            <a:rPr lang="en-US" dirty="0" smtClean="0"/>
            <a:t>Online catalogue should be a user-friendly mechanism to identify, filter, and download practical information about program implementation</a:t>
          </a:r>
          <a:endParaRPr lang="en-US" dirty="0"/>
        </a:p>
      </dgm:t>
    </dgm:pt>
    <dgm:pt modelId="{5B198810-983D-4B0B-93E4-845FFC6FDF03}" type="parTrans" cxnId="{6B301072-9CE9-43C2-8DAE-FB47E4FC2FFD}">
      <dgm:prSet/>
      <dgm:spPr/>
      <dgm:t>
        <a:bodyPr/>
        <a:lstStyle/>
        <a:p>
          <a:endParaRPr lang="en-US"/>
        </a:p>
      </dgm:t>
    </dgm:pt>
    <dgm:pt modelId="{5AFB6543-425C-44D2-A012-AB3BC21039E6}" type="sibTrans" cxnId="{6B301072-9CE9-43C2-8DAE-FB47E4FC2FFD}">
      <dgm:prSet/>
      <dgm:spPr/>
      <dgm:t>
        <a:bodyPr/>
        <a:lstStyle/>
        <a:p>
          <a:endParaRPr lang="en-US"/>
        </a:p>
      </dgm:t>
    </dgm:pt>
    <dgm:pt modelId="{7F80260F-4CC5-4901-A582-1EDB2637BE75}">
      <dgm:prSet/>
      <dgm:spPr/>
      <dgm:t>
        <a:bodyPr/>
        <a:lstStyle/>
        <a:p>
          <a:pPr rtl="0"/>
          <a:r>
            <a:rPr lang="en-US" dirty="0" smtClean="0"/>
            <a:t>Online catalog on</a:t>
          </a:r>
          <a:r>
            <a:rPr lang="en-US" u="sng" dirty="0" smtClean="0">
              <a:hlinkClick xmlns:r="http://schemas.openxmlformats.org/officeDocument/2006/relationships" r:id="rId1"/>
            </a:rPr>
            <a:t> HRSA HAB TargetHIV.org</a:t>
          </a:r>
          <a:r>
            <a:rPr lang="en-US" dirty="0" smtClean="0"/>
            <a:t> of best practice strategies and interventions utilized by RWHAP recipients that improve outcomes along the HIV care continuum</a:t>
          </a:r>
          <a:endParaRPr lang="en-US" dirty="0"/>
        </a:p>
      </dgm:t>
    </dgm:pt>
    <dgm:pt modelId="{5C1FA83B-4AF1-4376-A281-BE904D442D3A}" type="parTrans" cxnId="{6BC84684-E700-4470-8585-855389606362}">
      <dgm:prSet/>
      <dgm:spPr/>
      <dgm:t>
        <a:bodyPr/>
        <a:lstStyle/>
        <a:p>
          <a:endParaRPr lang="en-US"/>
        </a:p>
      </dgm:t>
    </dgm:pt>
    <dgm:pt modelId="{46DE1903-34C8-4C1B-90FD-3C0280CFEA79}" type="sibTrans" cxnId="{6BC84684-E700-4470-8585-855389606362}">
      <dgm:prSet/>
      <dgm:spPr/>
      <dgm:t>
        <a:bodyPr/>
        <a:lstStyle/>
        <a:p>
          <a:endParaRPr lang="en-US"/>
        </a:p>
      </dgm:t>
    </dgm:pt>
    <dgm:pt modelId="{FB39A0D8-1C09-4B5F-828D-11CDA2BE56FA}" type="pres">
      <dgm:prSet presAssocID="{43F9E8EA-2CC5-494D-9C2E-BEAC3EA623A2}" presName="Name0" presStyleCnt="0">
        <dgm:presLayoutVars>
          <dgm:dir/>
          <dgm:animLvl val="lvl"/>
          <dgm:resizeHandles val="exact"/>
        </dgm:presLayoutVars>
      </dgm:prSet>
      <dgm:spPr/>
      <dgm:t>
        <a:bodyPr/>
        <a:lstStyle/>
        <a:p>
          <a:endParaRPr lang="en-US"/>
        </a:p>
      </dgm:t>
    </dgm:pt>
    <dgm:pt modelId="{EF50E929-AF8A-478C-9CB7-0EC57A9B599E}" type="pres">
      <dgm:prSet presAssocID="{AD41A98F-0C8F-4A6C-BE85-AEE149900877}" presName="boxAndChildren" presStyleCnt="0"/>
      <dgm:spPr/>
    </dgm:pt>
    <dgm:pt modelId="{6E40C7F4-B99C-4450-8C34-E9CC2F37A512}" type="pres">
      <dgm:prSet presAssocID="{AD41A98F-0C8F-4A6C-BE85-AEE149900877}" presName="parentTextBox" presStyleLbl="node1" presStyleIdx="0" presStyleCnt="1"/>
      <dgm:spPr/>
      <dgm:t>
        <a:bodyPr/>
        <a:lstStyle/>
        <a:p>
          <a:endParaRPr lang="en-US"/>
        </a:p>
      </dgm:t>
    </dgm:pt>
    <dgm:pt modelId="{77B0BD5F-FE25-450E-884E-0327F37CFA86}" type="pres">
      <dgm:prSet presAssocID="{AD41A98F-0C8F-4A6C-BE85-AEE149900877}" presName="entireBox" presStyleLbl="node1" presStyleIdx="0" presStyleCnt="1"/>
      <dgm:spPr/>
      <dgm:t>
        <a:bodyPr/>
        <a:lstStyle/>
        <a:p>
          <a:endParaRPr lang="en-US"/>
        </a:p>
      </dgm:t>
    </dgm:pt>
    <dgm:pt modelId="{26A801AA-AB86-478B-B823-A117E9C74738}" type="pres">
      <dgm:prSet presAssocID="{AD41A98F-0C8F-4A6C-BE85-AEE149900877}" presName="descendantBox" presStyleCnt="0"/>
      <dgm:spPr/>
    </dgm:pt>
    <dgm:pt modelId="{13E83AEF-B69B-4EE6-89B0-669FE98B4ED2}" type="pres">
      <dgm:prSet presAssocID="{1FBE53B0-E148-4517-B773-6E78CB4C6C3C}" presName="childTextBox" presStyleLbl="fgAccFollowNode1" presStyleIdx="0" presStyleCnt="2">
        <dgm:presLayoutVars>
          <dgm:bulletEnabled val="1"/>
        </dgm:presLayoutVars>
      </dgm:prSet>
      <dgm:spPr/>
      <dgm:t>
        <a:bodyPr/>
        <a:lstStyle/>
        <a:p>
          <a:endParaRPr lang="en-US"/>
        </a:p>
      </dgm:t>
    </dgm:pt>
    <dgm:pt modelId="{285B39B7-AFAD-499B-9E11-C01D0FE4F7FE}" type="pres">
      <dgm:prSet presAssocID="{7F80260F-4CC5-4901-A582-1EDB2637BE75}" presName="childTextBox" presStyleLbl="fgAccFollowNode1" presStyleIdx="1" presStyleCnt="2">
        <dgm:presLayoutVars>
          <dgm:bulletEnabled val="1"/>
        </dgm:presLayoutVars>
      </dgm:prSet>
      <dgm:spPr/>
      <dgm:t>
        <a:bodyPr/>
        <a:lstStyle/>
        <a:p>
          <a:endParaRPr lang="en-US"/>
        </a:p>
      </dgm:t>
    </dgm:pt>
  </dgm:ptLst>
  <dgm:cxnLst>
    <dgm:cxn modelId="{CC2A4661-59F0-48EB-B86F-7BF419798A57}" srcId="{43F9E8EA-2CC5-494D-9C2E-BEAC3EA623A2}" destId="{AD41A98F-0C8F-4A6C-BE85-AEE149900877}" srcOrd="0" destOrd="0" parTransId="{A61663A7-1DAD-44A8-9BF4-FFEA1B6DC33E}" sibTransId="{5E939872-DC40-4AE0-813F-ACBD24A13362}"/>
    <dgm:cxn modelId="{6B301072-9CE9-43C2-8DAE-FB47E4FC2FFD}" srcId="{AD41A98F-0C8F-4A6C-BE85-AEE149900877}" destId="{1FBE53B0-E148-4517-B773-6E78CB4C6C3C}" srcOrd="0" destOrd="0" parTransId="{5B198810-983D-4B0B-93E4-845FFC6FDF03}" sibTransId="{5AFB6543-425C-44D2-A012-AB3BC21039E6}"/>
    <dgm:cxn modelId="{72A76E51-46DA-4B84-B441-33AF2BD8BE6F}" type="presOf" srcId="{1FBE53B0-E148-4517-B773-6E78CB4C6C3C}" destId="{13E83AEF-B69B-4EE6-89B0-669FE98B4ED2}" srcOrd="0" destOrd="0" presId="urn:microsoft.com/office/officeart/2005/8/layout/process4"/>
    <dgm:cxn modelId="{6406325A-0193-4E04-9AAC-1B8EF14872DB}" type="presOf" srcId="{AD41A98F-0C8F-4A6C-BE85-AEE149900877}" destId="{77B0BD5F-FE25-450E-884E-0327F37CFA86}" srcOrd="1" destOrd="0" presId="urn:microsoft.com/office/officeart/2005/8/layout/process4"/>
    <dgm:cxn modelId="{DFB89E82-5287-41A1-AFA5-F592FE2C1800}" type="presOf" srcId="{AD41A98F-0C8F-4A6C-BE85-AEE149900877}" destId="{6E40C7F4-B99C-4450-8C34-E9CC2F37A512}" srcOrd="0" destOrd="0" presId="urn:microsoft.com/office/officeart/2005/8/layout/process4"/>
    <dgm:cxn modelId="{6BC84684-E700-4470-8585-855389606362}" srcId="{AD41A98F-0C8F-4A6C-BE85-AEE149900877}" destId="{7F80260F-4CC5-4901-A582-1EDB2637BE75}" srcOrd="1" destOrd="0" parTransId="{5C1FA83B-4AF1-4376-A281-BE904D442D3A}" sibTransId="{46DE1903-34C8-4C1B-90FD-3C0280CFEA79}"/>
    <dgm:cxn modelId="{577C369C-82BE-49CC-A671-1132D627FCE6}" type="presOf" srcId="{43F9E8EA-2CC5-494D-9C2E-BEAC3EA623A2}" destId="{FB39A0D8-1C09-4B5F-828D-11CDA2BE56FA}" srcOrd="0" destOrd="0" presId="urn:microsoft.com/office/officeart/2005/8/layout/process4"/>
    <dgm:cxn modelId="{CA1FFD67-9963-4A8F-841F-752B3F9803DA}" type="presOf" srcId="{7F80260F-4CC5-4901-A582-1EDB2637BE75}" destId="{285B39B7-AFAD-499B-9E11-C01D0FE4F7FE}" srcOrd="0" destOrd="0" presId="urn:microsoft.com/office/officeart/2005/8/layout/process4"/>
    <dgm:cxn modelId="{79FD9710-2628-4B04-B672-B921E048C633}" type="presParOf" srcId="{FB39A0D8-1C09-4B5F-828D-11CDA2BE56FA}" destId="{EF50E929-AF8A-478C-9CB7-0EC57A9B599E}" srcOrd="0" destOrd="0" presId="urn:microsoft.com/office/officeart/2005/8/layout/process4"/>
    <dgm:cxn modelId="{6BB84410-9F57-4AA7-9FD9-1CEF86D6D5C8}" type="presParOf" srcId="{EF50E929-AF8A-478C-9CB7-0EC57A9B599E}" destId="{6E40C7F4-B99C-4450-8C34-E9CC2F37A512}" srcOrd="0" destOrd="0" presId="urn:microsoft.com/office/officeart/2005/8/layout/process4"/>
    <dgm:cxn modelId="{DBC984D5-7304-4162-B154-C4EFC0ABDB64}" type="presParOf" srcId="{EF50E929-AF8A-478C-9CB7-0EC57A9B599E}" destId="{77B0BD5F-FE25-450E-884E-0327F37CFA86}" srcOrd="1" destOrd="0" presId="urn:microsoft.com/office/officeart/2005/8/layout/process4"/>
    <dgm:cxn modelId="{E7614951-0A8D-4402-95E9-459C09ECA7AA}" type="presParOf" srcId="{EF50E929-AF8A-478C-9CB7-0EC57A9B599E}" destId="{26A801AA-AB86-478B-B823-A117E9C74738}" srcOrd="2" destOrd="0" presId="urn:microsoft.com/office/officeart/2005/8/layout/process4"/>
    <dgm:cxn modelId="{76B3F7A7-506A-48BE-9331-103FBAA81C0E}" type="presParOf" srcId="{26A801AA-AB86-478B-B823-A117E9C74738}" destId="{13E83AEF-B69B-4EE6-89B0-669FE98B4ED2}" srcOrd="0" destOrd="0" presId="urn:microsoft.com/office/officeart/2005/8/layout/process4"/>
    <dgm:cxn modelId="{6B4ABCE1-81CD-44AD-9FCF-5C99FC7B6EA9}" type="presParOf" srcId="{26A801AA-AB86-478B-B823-A117E9C74738}" destId="{285B39B7-AFAD-499B-9E11-C01D0FE4F7F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5CC103-AD79-4A77-8DB8-59914C0515CE}"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US"/>
        </a:p>
      </dgm:t>
    </dgm:pt>
    <dgm:pt modelId="{DC8E9613-6B5B-4797-80CA-F61EF07AFD73}">
      <dgm:prSet phldrT="[Text]" custT="1"/>
      <dgm:spPr>
        <a:xfrm>
          <a:off x="1973" y="292879"/>
          <a:ext cx="2751772" cy="810000"/>
        </a:xfrm>
        <a:prstGeom prst="chevron">
          <a:avLst/>
        </a:prstGeom>
      </dgm:spPr>
      <dgm:t>
        <a:bodyPr/>
        <a:lstStyle/>
        <a:p>
          <a:pPr algn="ctr"/>
          <a:r>
            <a:rPr lang="en-US" sz="2000" smtClean="0">
              <a:latin typeface="Calibri"/>
              <a:ea typeface="+mn-ea"/>
              <a:cs typeface="+mn-cs"/>
            </a:rPr>
            <a:t>Year 1 </a:t>
          </a:r>
        </a:p>
        <a:p>
          <a:pPr algn="ctr"/>
          <a:r>
            <a:rPr lang="en-US" sz="1400" smtClean="0">
              <a:latin typeface="Calibri"/>
              <a:ea typeface="+mn-ea"/>
              <a:cs typeface="+mn-cs"/>
            </a:rPr>
            <a:t>(Sept.- Aug. 2019)</a:t>
          </a:r>
          <a:endParaRPr lang="en-US" sz="1400" dirty="0">
            <a:latin typeface="Calibri"/>
            <a:ea typeface="+mn-ea"/>
            <a:cs typeface="+mn-cs"/>
          </a:endParaRPr>
        </a:p>
      </dgm:t>
    </dgm:pt>
    <dgm:pt modelId="{9CC9C2D9-4B3B-4F76-A311-918127135FFB}" type="parTrans" cxnId="{A1668EFB-EA72-40A5-A6A2-FB8FE8980635}">
      <dgm:prSet/>
      <dgm:spPr/>
      <dgm:t>
        <a:bodyPr/>
        <a:lstStyle/>
        <a:p>
          <a:endParaRPr lang="en-US"/>
        </a:p>
      </dgm:t>
    </dgm:pt>
    <dgm:pt modelId="{8CD107CF-AB8F-4CAF-BAF5-3AAB96BD5DDE}" type="sibTrans" cxnId="{A1668EFB-EA72-40A5-A6A2-FB8FE8980635}">
      <dgm:prSet/>
      <dgm:spPr/>
      <dgm:t>
        <a:bodyPr/>
        <a:lstStyle/>
        <a:p>
          <a:endParaRPr lang="en-US"/>
        </a:p>
      </dgm:t>
    </dgm:pt>
    <dgm:pt modelId="{83867D1E-E0DA-4713-9B30-EEADE2F8808B}">
      <dgm:prSet phldrT="[Text]" custT="1"/>
      <dgm:spPr>
        <a:xfrm>
          <a:off x="2537745" y="292879"/>
          <a:ext cx="2751772" cy="810000"/>
        </a:xfrm>
        <a:prstGeom prst="chevron">
          <a:avLst/>
        </a:prstGeom>
      </dgm:spPr>
      <dgm:t>
        <a:bodyPr/>
        <a:lstStyle/>
        <a:p>
          <a:r>
            <a:rPr lang="en-US" sz="2000" smtClean="0">
              <a:latin typeface="Calibri"/>
              <a:ea typeface="+mn-ea"/>
              <a:cs typeface="+mn-cs"/>
            </a:rPr>
            <a:t>Year 2</a:t>
          </a:r>
          <a:r>
            <a:rPr lang="en-US" sz="1600" smtClean="0">
              <a:latin typeface="Calibri"/>
              <a:ea typeface="+mn-ea"/>
              <a:cs typeface="+mn-cs"/>
            </a:rPr>
            <a:t> </a:t>
          </a:r>
        </a:p>
        <a:p>
          <a:r>
            <a:rPr lang="en-US" sz="1600" smtClean="0">
              <a:latin typeface="Calibri"/>
              <a:ea typeface="+mn-ea"/>
              <a:cs typeface="+mn-cs"/>
            </a:rPr>
            <a:t> </a:t>
          </a:r>
          <a:r>
            <a:rPr lang="en-US" sz="1400" smtClean="0">
              <a:latin typeface="Calibri"/>
              <a:ea typeface="+mn-ea"/>
              <a:cs typeface="+mn-cs"/>
            </a:rPr>
            <a:t>(Sept. 2019-Aug. 2020</a:t>
          </a:r>
          <a:r>
            <a:rPr lang="en-US" sz="1600" smtClean="0">
              <a:latin typeface="Calibri"/>
              <a:ea typeface="+mn-ea"/>
              <a:cs typeface="+mn-cs"/>
            </a:rPr>
            <a:t>)</a:t>
          </a:r>
          <a:endParaRPr lang="en-US" sz="1600" dirty="0">
            <a:latin typeface="Calibri"/>
            <a:ea typeface="+mn-ea"/>
            <a:cs typeface="+mn-cs"/>
          </a:endParaRPr>
        </a:p>
      </dgm:t>
    </dgm:pt>
    <dgm:pt modelId="{8EA0C85B-9E70-4493-AC30-D7E8B8B66A38}" type="parTrans" cxnId="{DBB64120-589C-4523-8D67-C609121318E2}">
      <dgm:prSet/>
      <dgm:spPr/>
      <dgm:t>
        <a:bodyPr/>
        <a:lstStyle/>
        <a:p>
          <a:endParaRPr lang="en-US"/>
        </a:p>
      </dgm:t>
    </dgm:pt>
    <dgm:pt modelId="{B9B088C1-09D8-485F-BB52-3B60A6C3BF2B}" type="sibTrans" cxnId="{DBB64120-589C-4523-8D67-C609121318E2}">
      <dgm:prSet/>
      <dgm:spPr/>
      <dgm:t>
        <a:bodyPr/>
        <a:lstStyle/>
        <a:p>
          <a:endParaRPr lang="en-US"/>
        </a:p>
      </dgm:t>
    </dgm:pt>
    <dgm:pt modelId="{D83DD4B2-19CD-4E45-B1DF-4851EF5DF499}">
      <dgm:prSet phldrT="[Text]"/>
      <dgm:spPr>
        <a:xfrm>
          <a:off x="2537745" y="1204129"/>
          <a:ext cx="2201418" cy="1989140"/>
        </a:xfrm>
        <a:prstGeom prst="rect">
          <a:avLst/>
        </a:prstGeom>
      </dgm:spPr>
      <dgm:t>
        <a:bodyPr/>
        <a:lstStyle/>
        <a:p>
          <a:r>
            <a:rPr lang="en-US" smtClean="0">
              <a:latin typeface="Calibri"/>
              <a:ea typeface="+mn-ea"/>
              <a:cs typeface="+mn-cs"/>
            </a:rPr>
            <a:t>Identify sample and conduct up to 30 site visits </a:t>
          </a:r>
          <a:endParaRPr lang="en-US" dirty="0">
            <a:latin typeface="Calibri"/>
            <a:ea typeface="+mn-ea"/>
            <a:cs typeface="+mn-cs"/>
          </a:endParaRPr>
        </a:p>
      </dgm:t>
    </dgm:pt>
    <dgm:pt modelId="{4B1F0E9C-51CD-4FF1-94C0-B52194EBA3E5}" type="parTrans" cxnId="{87B9DEAC-9DCE-42BB-B5A1-DA56E74A3E29}">
      <dgm:prSet/>
      <dgm:spPr/>
      <dgm:t>
        <a:bodyPr/>
        <a:lstStyle/>
        <a:p>
          <a:endParaRPr lang="en-US"/>
        </a:p>
      </dgm:t>
    </dgm:pt>
    <dgm:pt modelId="{9EB025D0-B350-4F9C-8B37-F15224C83234}" type="sibTrans" cxnId="{87B9DEAC-9DCE-42BB-B5A1-DA56E74A3E29}">
      <dgm:prSet/>
      <dgm:spPr/>
      <dgm:t>
        <a:bodyPr/>
        <a:lstStyle/>
        <a:p>
          <a:endParaRPr lang="en-US"/>
        </a:p>
      </dgm:t>
    </dgm:pt>
    <dgm:pt modelId="{BB461CC0-1516-42EC-A436-D4D8F1D1403E}">
      <dgm:prSet phldrT="[Text]" custT="1"/>
      <dgm:spPr>
        <a:xfrm>
          <a:off x="5073518" y="292879"/>
          <a:ext cx="2751772" cy="810000"/>
        </a:xfrm>
        <a:prstGeom prst="chevron">
          <a:avLst/>
        </a:prstGeom>
      </dgm:spPr>
      <dgm:t>
        <a:bodyPr/>
        <a:lstStyle/>
        <a:p>
          <a:r>
            <a:rPr lang="en-US" sz="2000" smtClean="0">
              <a:latin typeface="Calibri"/>
              <a:ea typeface="+mn-ea"/>
              <a:cs typeface="+mn-cs"/>
            </a:rPr>
            <a:t>Year 3</a:t>
          </a:r>
          <a:r>
            <a:rPr lang="en-US" sz="1600" smtClean="0">
              <a:latin typeface="Calibri"/>
              <a:ea typeface="+mn-ea"/>
              <a:cs typeface="+mn-cs"/>
            </a:rPr>
            <a:t> </a:t>
          </a:r>
        </a:p>
        <a:p>
          <a:r>
            <a:rPr lang="en-US" sz="1400" smtClean="0">
              <a:latin typeface="Calibri"/>
              <a:ea typeface="+mn-ea"/>
              <a:cs typeface="+mn-cs"/>
            </a:rPr>
            <a:t>(Sept, 2020-Aug. 2021)</a:t>
          </a:r>
          <a:endParaRPr lang="en-US" sz="1400" dirty="0">
            <a:latin typeface="Calibri"/>
            <a:ea typeface="+mn-ea"/>
            <a:cs typeface="+mn-cs"/>
          </a:endParaRPr>
        </a:p>
      </dgm:t>
    </dgm:pt>
    <dgm:pt modelId="{3AFC6637-C411-493D-AC98-6CDB75CFAC11}" type="parTrans" cxnId="{2844299A-AB6C-4C61-8BD2-68012F34DCA5}">
      <dgm:prSet/>
      <dgm:spPr/>
      <dgm:t>
        <a:bodyPr/>
        <a:lstStyle/>
        <a:p>
          <a:endParaRPr lang="en-US"/>
        </a:p>
      </dgm:t>
    </dgm:pt>
    <dgm:pt modelId="{C0663791-598E-4417-8AEE-602B1FEAE886}" type="sibTrans" cxnId="{2844299A-AB6C-4C61-8BD2-68012F34DCA5}">
      <dgm:prSet/>
      <dgm:spPr/>
      <dgm:t>
        <a:bodyPr/>
        <a:lstStyle/>
        <a:p>
          <a:endParaRPr lang="en-US"/>
        </a:p>
      </dgm:t>
    </dgm:pt>
    <dgm:pt modelId="{D892910F-5D1E-42D0-8F8B-B469D4950F66}">
      <dgm:prSet phldrT="[Text]"/>
      <dgm:spPr>
        <a:xfrm>
          <a:off x="5073518" y="1204129"/>
          <a:ext cx="2201418" cy="1989140"/>
        </a:xfrm>
        <a:prstGeom prst="rect">
          <a:avLst/>
        </a:prstGeom>
      </dgm:spPr>
      <dgm:t>
        <a:bodyPr/>
        <a:lstStyle/>
        <a:p>
          <a:r>
            <a:rPr lang="en-US" smtClean="0">
              <a:latin typeface="Calibri"/>
              <a:ea typeface="+mn-ea"/>
              <a:cs typeface="+mn-cs"/>
            </a:rPr>
            <a:t>Promote and disseminate the online compilation of best practices</a:t>
          </a:r>
          <a:endParaRPr lang="en-US" dirty="0">
            <a:latin typeface="Calibri"/>
            <a:ea typeface="+mn-ea"/>
            <a:cs typeface="+mn-cs"/>
          </a:endParaRPr>
        </a:p>
      </dgm:t>
    </dgm:pt>
    <dgm:pt modelId="{9A11C0C1-E12A-42A8-85C7-360C908E8CD8}" type="parTrans" cxnId="{0CFAEC80-928D-4F4E-B876-E6818E82CFB4}">
      <dgm:prSet/>
      <dgm:spPr/>
      <dgm:t>
        <a:bodyPr/>
        <a:lstStyle/>
        <a:p>
          <a:endParaRPr lang="en-US"/>
        </a:p>
      </dgm:t>
    </dgm:pt>
    <dgm:pt modelId="{C3B7C9FA-F45B-4BA9-B0A8-8122CB3A4BCE}" type="sibTrans" cxnId="{0CFAEC80-928D-4F4E-B876-E6818E82CFB4}">
      <dgm:prSet/>
      <dgm:spPr/>
      <dgm:t>
        <a:bodyPr/>
        <a:lstStyle/>
        <a:p>
          <a:endParaRPr lang="en-US"/>
        </a:p>
      </dgm:t>
    </dgm:pt>
    <dgm:pt modelId="{B4B231C4-F941-4711-8B0B-2D20393E81B8}">
      <dgm:prSet phldrT="[Text]"/>
      <dgm:spPr>
        <a:xfrm>
          <a:off x="1973" y="1204129"/>
          <a:ext cx="2201418" cy="1989140"/>
        </a:xfrm>
        <a:prstGeom prst="rect">
          <a:avLst/>
        </a:prstGeom>
      </dgm:spPr>
      <dgm:t>
        <a:bodyPr/>
        <a:lstStyle/>
        <a:p>
          <a:r>
            <a:rPr lang="en-US" smtClean="0">
              <a:latin typeface="Calibri"/>
              <a:ea typeface="+mn-ea"/>
              <a:cs typeface="+mn-cs"/>
            </a:rPr>
            <a:t>Develop review criteria and process</a:t>
          </a:r>
          <a:endParaRPr lang="en-US" dirty="0">
            <a:latin typeface="Calibri"/>
            <a:ea typeface="+mn-ea"/>
            <a:cs typeface="+mn-cs"/>
          </a:endParaRPr>
        </a:p>
      </dgm:t>
    </dgm:pt>
    <dgm:pt modelId="{91B0DAF5-FB6C-48D6-AE38-33C291936891}" type="sibTrans" cxnId="{97AEAA39-D060-4A8C-B104-0C1CEF39C2BD}">
      <dgm:prSet/>
      <dgm:spPr/>
      <dgm:t>
        <a:bodyPr/>
        <a:lstStyle/>
        <a:p>
          <a:endParaRPr lang="en-US"/>
        </a:p>
      </dgm:t>
    </dgm:pt>
    <dgm:pt modelId="{921D8712-8466-4AB3-ACF7-E65733E3F02F}" type="parTrans" cxnId="{97AEAA39-D060-4A8C-B104-0C1CEF39C2BD}">
      <dgm:prSet/>
      <dgm:spPr/>
      <dgm:t>
        <a:bodyPr/>
        <a:lstStyle/>
        <a:p>
          <a:endParaRPr lang="en-US"/>
        </a:p>
      </dgm:t>
    </dgm:pt>
    <dgm:pt modelId="{48EFA224-248A-41EF-9162-E3D93EB2E0FD}">
      <dgm:prSet/>
      <dgm:spPr>
        <a:xfrm>
          <a:off x="1973" y="1204129"/>
          <a:ext cx="2201418" cy="1989140"/>
        </a:xfrm>
        <a:prstGeom prst="rect">
          <a:avLst/>
        </a:prstGeom>
      </dgm:spPr>
      <dgm:t>
        <a:bodyPr/>
        <a:lstStyle/>
        <a:p>
          <a:r>
            <a:rPr lang="en-US" smtClean="0">
              <a:latin typeface="Calibri"/>
              <a:ea typeface="+mn-ea"/>
              <a:cs typeface="+mn-cs"/>
            </a:rPr>
            <a:t>Conduct communications/outreach </a:t>
          </a:r>
          <a:endParaRPr lang="en-US" dirty="0">
            <a:latin typeface="Calibri"/>
            <a:ea typeface="+mn-ea"/>
            <a:cs typeface="+mn-cs"/>
          </a:endParaRPr>
        </a:p>
      </dgm:t>
    </dgm:pt>
    <dgm:pt modelId="{0F06300A-5BCF-4AA4-9EFA-8DBB3B264FA1}" type="parTrans" cxnId="{3592330C-D4BB-4815-9099-DC4945AAB1A8}">
      <dgm:prSet/>
      <dgm:spPr/>
      <dgm:t>
        <a:bodyPr/>
        <a:lstStyle/>
        <a:p>
          <a:endParaRPr lang="en-US"/>
        </a:p>
      </dgm:t>
    </dgm:pt>
    <dgm:pt modelId="{2C608381-78B0-4B05-B01F-A68B5A0C1F5F}" type="sibTrans" cxnId="{3592330C-D4BB-4815-9099-DC4945AAB1A8}">
      <dgm:prSet/>
      <dgm:spPr/>
      <dgm:t>
        <a:bodyPr/>
        <a:lstStyle/>
        <a:p>
          <a:endParaRPr lang="en-US"/>
        </a:p>
      </dgm:t>
    </dgm:pt>
    <dgm:pt modelId="{961E8835-C4EC-4DD4-A036-D9DAEC384BF1}">
      <dgm:prSet/>
      <dgm:spPr>
        <a:xfrm>
          <a:off x="1973" y="1204129"/>
          <a:ext cx="2201418" cy="1989140"/>
        </a:xfrm>
        <a:prstGeom prst="rect">
          <a:avLst/>
        </a:prstGeom>
      </dgm:spPr>
      <dgm:t>
        <a:bodyPr/>
        <a:lstStyle/>
        <a:p>
          <a:r>
            <a:rPr lang="en-US" smtClean="0">
              <a:latin typeface="Calibri"/>
              <a:ea typeface="+mn-ea"/>
              <a:cs typeface="+mn-cs"/>
            </a:rPr>
            <a:t>Create best practices submission form on TargetHIV.org</a:t>
          </a:r>
          <a:endParaRPr lang="en-US" dirty="0">
            <a:latin typeface="Calibri"/>
            <a:ea typeface="+mn-ea"/>
            <a:cs typeface="+mn-cs"/>
          </a:endParaRPr>
        </a:p>
      </dgm:t>
    </dgm:pt>
    <dgm:pt modelId="{55DCC1F0-DC2D-47C6-8D66-C0EBE6A51F15}" type="parTrans" cxnId="{D898D74C-5038-47E1-A1C7-2DE865D2CC17}">
      <dgm:prSet/>
      <dgm:spPr/>
      <dgm:t>
        <a:bodyPr/>
        <a:lstStyle/>
        <a:p>
          <a:endParaRPr lang="en-US"/>
        </a:p>
      </dgm:t>
    </dgm:pt>
    <dgm:pt modelId="{5DCB0920-8A12-468F-9274-32CF46B16E13}" type="sibTrans" cxnId="{D898D74C-5038-47E1-A1C7-2DE865D2CC17}">
      <dgm:prSet/>
      <dgm:spPr/>
      <dgm:t>
        <a:bodyPr/>
        <a:lstStyle/>
        <a:p>
          <a:endParaRPr lang="en-US"/>
        </a:p>
      </dgm:t>
    </dgm:pt>
    <dgm:pt modelId="{38E4E779-AC06-41FC-B0DA-B532D3D74E03}">
      <dgm:prSet/>
      <dgm:spPr>
        <a:xfrm>
          <a:off x="2537745" y="1204129"/>
          <a:ext cx="2201418" cy="1989140"/>
        </a:xfrm>
        <a:prstGeom prst="rect">
          <a:avLst/>
        </a:prstGeom>
      </dgm:spPr>
      <dgm:t>
        <a:bodyPr/>
        <a:lstStyle/>
        <a:p>
          <a:r>
            <a:rPr lang="en-US" smtClean="0">
              <a:latin typeface="Calibri"/>
              <a:ea typeface="+mn-ea"/>
              <a:cs typeface="+mn-cs"/>
            </a:rPr>
            <a:t>Analyze and document strategies and interventions from site visits</a:t>
          </a:r>
          <a:endParaRPr lang="en-US" dirty="0">
            <a:latin typeface="Calibri"/>
            <a:ea typeface="+mn-ea"/>
            <a:cs typeface="+mn-cs"/>
          </a:endParaRPr>
        </a:p>
      </dgm:t>
    </dgm:pt>
    <dgm:pt modelId="{8E770E1E-294B-4A32-84BA-C6404F7002AF}" type="parTrans" cxnId="{9CC82922-7FD6-4A42-A301-A7B11A7658BF}">
      <dgm:prSet/>
      <dgm:spPr/>
      <dgm:t>
        <a:bodyPr/>
        <a:lstStyle/>
        <a:p>
          <a:endParaRPr lang="en-US"/>
        </a:p>
      </dgm:t>
    </dgm:pt>
    <dgm:pt modelId="{0626D6A2-B0C7-405E-AF5B-7D9C3B83C9AA}" type="sibTrans" cxnId="{9CC82922-7FD6-4A42-A301-A7B11A7658BF}">
      <dgm:prSet/>
      <dgm:spPr/>
      <dgm:t>
        <a:bodyPr/>
        <a:lstStyle/>
        <a:p>
          <a:endParaRPr lang="en-US"/>
        </a:p>
      </dgm:t>
    </dgm:pt>
    <dgm:pt modelId="{7F45E273-C2AE-4237-9261-06F807E3F004}">
      <dgm:prSet/>
      <dgm:spPr>
        <a:xfrm>
          <a:off x="2537745" y="1204129"/>
          <a:ext cx="2201418" cy="1989140"/>
        </a:xfrm>
        <a:prstGeom prst="rect">
          <a:avLst/>
        </a:prstGeom>
      </dgm:spPr>
      <dgm:t>
        <a:bodyPr/>
        <a:lstStyle/>
        <a:p>
          <a:r>
            <a:rPr lang="en-US" smtClean="0">
              <a:latin typeface="Calibri"/>
              <a:ea typeface="+mn-ea"/>
              <a:cs typeface="+mn-cs"/>
            </a:rPr>
            <a:t>Develop and launch online compilation of best practices on TargetHIV.org</a:t>
          </a:r>
          <a:endParaRPr lang="en-US" dirty="0">
            <a:latin typeface="Calibri"/>
            <a:ea typeface="+mn-ea"/>
            <a:cs typeface="+mn-cs"/>
          </a:endParaRPr>
        </a:p>
      </dgm:t>
    </dgm:pt>
    <dgm:pt modelId="{0D26071E-7F05-4BF8-85B2-3ACB8E020F20}" type="parTrans" cxnId="{8D8CB840-15D0-4898-82D2-F47A408B4377}">
      <dgm:prSet/>
      <dgm:spPr/>
      <dgm:t>
        <a:bodyPr/>
        <a:lstStyle/>
        <a:p>
          <a:endParaRPr lang="en-US"/>
        </a:p>
      </dgm:t>
    </dgm:pt>
    <dgm:pt modelId="{0B6700DE-BBBF-43B4-8F24-0D448DF6983B}" type="sibTrans" cxnId="{8D8CB840-15D0-4898-82D2-F47A408B4377}">
      <dgm:prSet/>
      <dgm:spPr/>
      <dgm:t>
        <a:bodyPr/>
        <a:lstStyle/>
        <a:p>
          <a:endParaRPr lang="en-US"/>
        </a:p>
      </dgm:t>
    </dgm:pt>
    <dgm:pt modelId="{D5A2906A-97E5-44D9-8D39-251B09C7F4BD}">
      <dgm:prSet/>
      <dgm:spPr>
        <a:xfrm>
          <a:off x="5073518" y="1204129"/>
          <a:ext cx="2201418" cy="1989140"/>
        </a:xfrm>
        <a:prstGeom prst="rect">
          <a:avLst/>
        </a:prstGeom>
      </dgm:spPr>
      <dgm:t>
        <a:bodyPr/>
        <a:lstStyle/>
        <a:p>
          <a:r>
            <a:rPr lang="en-US" smtClean="0">
              <a:latin typeface="Calibri"/>
              <a:ea typeface="+mn-ea"/>
              <a:cs typeface="+mn-cs"/>
            </a:rPr>
            <a:t>Monitor use of Recipient Compilation</a:t>
          </a:r>
          <a:endParaRPr lang="en-US" dirty="0">
            <a:latin typeface="Calibri"/>
            <a:ea typeface="+mn-ea"/>
            <a:cs typeface="+mn-cs"/>
          </a:endParaRPr>
        </a:p>
      </dgm:t>
    </dgm:pt>
    <dgm:pt modelId="{22883169-C409-411F-B6B3-47B2F00745D5}" type="parTrans" cxnId="{746D1531-BB18-42D7-9A20-37DA1619EF86}">
      <dgm:prSet/>
      <dgm:spPr/>
      <dgm:t>
        <a:bodyPr/>
        <a:lstStyle/>
        <a:p>
          <a:endParaRPr lang="en-US"/>
        </a:p>
      </dgm:t>
    </dgm:pt>
    <dgm:pt modelId="{7CD74DF1-716A-428D-802B-7AFC6157E56E}" type="sibTrans" cxnId="{746D1531-BB18-42D7-9A20-37DA1619EF86}">
      <dgm:prSet/>
      <dgm:spPr/>
      <dgm:t>
        <a:bodyPr/>
        <a:lstStyle/>
        <a:p>
          <a:endParaRPr lang="en-US"/>
        </a:p>
      </dgm:t>
    </dgm:pt>
    <dgm:pt modelId="{1876F7AF-768E-487F-83A8-33D739DEE983}" type="pres">
      <dgm:prSet presAssocID="{4A5CC103-AD79-4A77-8DB8-59914C0515CE}" presName="Name0" presStyleCnt="0">
        <dgm:presLayoutVars>
          <dgm:dir/>
          <dgm:animLvl val="lvl"/>
          <dgm:resizeHandles val="exact"/>
        </dgm:presLayoutVars>
      </dgm:prSet>
      <dgm:spPr/>
      <dgm:t>
        <a:bodyPr/>
        <a:lstStyle/>
        <a:p>
          <a:endParaRPr lang="en-US"/>
        </a:p>
      </dgm:t>
    </dgm:pt>
    <dgm:pt modelId="{1A4DC2E4-0F9C-4B51-B266-1C92E7458F1F}" type="pres">
      <dgm:prSet presAssocID="{DC8E9613-6B5B-4797-80CA-F61EF07AFD73}" presName="composite" presStyleCnt="0"/>
      <dgm:spPr/>
      <dgm:t>
        <a:bodyPr/>
        <a:lstStyle/>
        <a:p>
          <a:endParaRPr lang="en-US"/>
        </a:p>
      </dgm:t>
    </dgm:pt>
    <dgm:pt modelId="{2A2C89AF-DA7E-4793-9D01-75785E700817}" type="pres">
      <dgm:prSet presAssocID="{DC8E9613-6B5B-4797-80CA-F61EF07AFD73}" presName="parTx" presStyleLbl="node1" presStyleIdx="0" presStyleCnt="3">
        <dgm:presLayoutVars>
          <dgm:chMax val="0"/>
          <dgm:chPref val="0"/>
          <dgm:bulletEnabled val="1"/>
        </dgm:presLayoutVars>
      </dgm:prSet>
      <dgm:spPr/>
      <dgm:t>
        <a:bodyPr/>
        <a:lstStyle/>
        <a:p>
          <a:endParaRPr lang="en-US"/>
        </a:p>
      </dgm:t>
    </dgm:pt>
    <dgm:pt modelId="{05185B7F-521B-4269-B90D-1E7B0538D885}" type="pres">
      <dgm:prSet presAssocID="{DC8E9613-6B5B-4797-80CA-F61EF07AFD73}" presName="desTx" presStyleLbl="revTx" presStyleIdx="0" presStyleCnt="3">
        <dgm:presLayoutVars>
          <dgm:bulletEnabled val="1"/>
        </dgm:presLayoutVars>
      </dgm:prSet>
      <dgm:spPr/>
      <dgm:t>
        <a:bodyPr/>
        <a:lstStyle/>
        <a:p>
          <a:endParaRPr lang="en-US"/>
        </a:p>
      </dgm:t>
    </dgm:pt>
    <dgm:pt modelId="{A8369930-8BB2-4BF5-A48E-D5F3AA108419}" type="pres">
      <dgm:prSet presAssocID="{8CD107CF-AB8F-4CAF-BAF5-3AAB96BD5DDE}" presName="space" presStyleCnt="0"/>
      <dgm:spPr/>
      <dgm:t>
        <a:bodyPr/>
        <a:lstStyle/>
        <a:p>
          <a:endParaRPr lang="en-US"/>
        </a:p>
      </dgm:t>
    </dgm:pt>
    <dgm:pt modelId="{F0CC852B-3927-47AB-86BD-F27BA4453260}" type="pres">
      <dgm:prSet presAssocID="{83867D1E-E0DA-4713-9B30-EEADE2F8808B}" presName="composite" presStyleCnt="0"/>
      <dgm:spPr/>
      <dgm:t>
        <a:bodyPr/>
        <a:lstStyle/>
        <a:p>
          <a:endParaRPr lang="en-US"/>
        </a:p>
      </dgm:t>
    </dgm:pt>
    <dgm:pt modelId="{7A38240A-B6C0-4357-B09F-04E166E39073}" type="pres">
      <dgm:prSet presAssocID="{83867D1E-E0DA-4713-9B30-EEADE2F8808B}" presName="parTx" presStyleLbl="node1" presStyleIdx="1" presStyleCnt="3">
        <dgm:presLayoutVars>
          <dgm:chMax val="0"/>
          <dgm:chPref val="0"/>
          <dgm:bulletEnabled val="1"/>
        </dgm:presLayoutVars>
      </dgm:prSet>
      <dgm:spPr/>
      <dgm:t>
        <a:bodyPr/>
        <a:lstStyle/>
        <a:p>
          <a:endParaRPr lang="en-US"/>
        </a:p>
      </dgm:t>
    </dgm:pt>
    <dgm:pt modelId="{5D6279A3-A888-41D6-98EB-692D556FE2F1}" type="pres">
      <dgm:prSet presAssocID="{83867D1E-E0DA-4713-9B30-EEADE2F8808B}" presName="desTx" presStyleLbl="revTx" presStyleIdx="1" presStyleCnt="3">
        <dgm:presLayoutVars>
          <dgm:bulletEnabled val="1"/>
        </dgm:presLayoutVars>
      </dgm:prSet>
      <dgm:spPr/>
      <dgm:t>
        <a:bodyPr/>
        <a:lstStyle/>
        <a:p>
          <a:endParaRPr lang="en-US"/>
        </a:p>
      </dgm:t>
    </dgm:pt>
    <dgm:pt modelId="{3ABD8B49-A4AC-48EA-9371-57E71845C9EE}" type="pres">
      <dgm:prSet presAssocID="{B9B088C1-09D8-485F-BB52-3B60A6C3BF2B}" presName="space" presStyleCnt="0"/>
      <dgm:spPr/>
      <dgm:t>
        <a:bodyPr/>
        <a:lstStyle/>
        <a:p>
          <a:endParaRPr lang="en-US"/>
        </a:p>
      </dgm:t>
    </dgm:pt>
    <dgm:pt modelId="{14AB8EA5-AB75-48D7-8E3E-CE4599788C4A}" type="pres">
      <dgm:prSet presAssocID="{BB461CC0-1516-42EC-A436-D4D8F1D1403E}" presName="composite" presStyleCnt="0"/>
      <dgm:spPr/>
      <dgm:t>
        <a:bodyPr/>
        <a:lstStyle/>
        <a:p>
          <a:endParaRPr lang="en-US"/>
        </a:p>
      </dgm:t>
    </dgm:pt>
    <dgm:pt modelId="{3445033C-6C34-43B8-989B-8C32911167FE}" type="pres">
      <dgm:prSet presAssocID="{BB461CC0-1516-42EC-A436-D4D8F1D1403E}" presName="parTx" presStyleLbl="node1" presStyleIdx="2" presStyleCnt="3">
        <dgm:presLayoutVars>
          <dgm:chMax val="0"/>
          <dgm:chPref val="0"/>
          <dgm:bulletEnabled val="1"/>
        </dgm:presLayoutVars>
      </dgm:prSet>
      <dgm:spPr/>
      <dgm:t>
        <a:bodyPr/>
        <a:lstStyle/>
        <a:p>
          <a:endParaRPr lang="en-US"/>
        </a:p>
      </dgm:t>
    </dgm:pt>
    <dgm:pt modelId="{B11BE459-3B96-49E9-934E-9A20A788DD47}" type="pres">
      <dgm:prSet presAssocID="{BB461CC0-1516-42EC-A436-D4D8F1D1403E}" presName="desTx" presStyleLbl="revTx" presStyleIdx="2" presStyleCnt="3">
        <dgm:presLayoutVars>
          <dgm:bulletEnabled val="1"/>
        </dgm:presLayoutVars>
      </dgm:prSet>
      <dgm:spPr/>
      <dgm:t>
        <a:bodyPr/>
        <a:lstStyle/>
        <a:p>
          <a:endParaRPr lang="en-US"/>
        </a:p>
      </dgm:t>
    </dgm:pt>
  </dgm:ptLst>
  <dgm:cxnLst>
    <dgm:cxn modelId="{82F77962-7007-4C0E-900A-04C051DD672D}" type="presOf" srcId="{BB461CC0-1516-42EC-A436-D4D8F1D1403E}" destId="{3445033C-6C34-43B8-989B-8C32911167FE}" srcOrd="0" destOrd="0" presId="urn:microsoft.com/office/officeart/2005/8/layout/chevron1"/>
    <dgm:cxn modelId="{87B9DEAC-9DCE-42BB-B5A1-DA56E74A3E29}" srcId="{83867D1E-E0DA-4713-9B30-EEADE2F8808B}" destId="{D83DD4B2-19CD-4E45-B1DF-4851EF5DF499}" srcOrd="0" destOrd="0" parTransId="{4B1F0E9C-51CD-4FF1-94C0-B52194EBA3E5}" sibTransId="{9EB025D0-B350-4F9C-8B37-F15224C83234}"/>
    <dgm:cxn modelId="{3592330C-D4BB-4815-9099-DC4945AAB1A8}" srcId="{DC8E9613-6B5B-4797-80CA-F61EF07AFD73}" destId="{48EFA224-248A-41EF-9162-E3D93EB2E0FD}" srcOrd="1" destOrd="0" parTransId="{0F06300A-5BCF-4AA4-9EFA-8DBB3B264FA1}" sibTransId="{2C608381-78B0-4B05-B01F-A68B5A0C1F5F}"/>
    <dgm:cxn modelId="{746D1531-BB18-42D7-9A20-37DA1619EF86}" srcId="{BB461CC0-1516-42EC-A436-D4D8F1D1403E}" destId="{D5A2906A-97E5-44D9-8D39-251B09C7F4BD}" srcOrd="1" destOrd="0" parTransId="{22883169-C409-411F-B6B3-47B2F00745D5}" sibTransId="{7CD74DF1-716A-428D-802B-7AFC6157E56E}"/>
    <dgm:cxn modelId="{9BCEE113-4E90-4FBB-B0EF-4B7675FED0CB}" type="presOf" srcId="{7F45E273-C2AE-4237-9261-06F807E3F004}" destId="{5D6279A3-A888-41D6-98EB-692D556FE2F1}" srcOrd="0" destOrd="2" presId="urn:microsoft.com/office/officeart/2005/8/layout/chevron1"/>
    <dgm:cxn modelId="{07AC54B5-7718-47C7-B055-E6AD3B5D896C}" type="presOf" srcId="{48EFA224-248A-41EF-9162-E3D93EB2E0FD}" destId="{05185B7F-521B-4269-B90D-1E7B0538D885}" srcOrd="0" destOrd="1" presId="urn:microsoft.com/office/officeart/2005/8/layout/chevron1"/>
    <dgm:cxn modelId="{B6273352-DAB5-4528-8519-2647126F9439}" type="presOf" srcId="{961E8835-C4EC-4DD4-A036-D9DAEC384BF1}" destId="{05185B7F-521B-4269-B90D-1E7B0538D885}" srcOrd="0" destOrd="2" presId="urn:microsoft.com/office/officeart/2005/8/layout/chevron1"/>
    <dgm:cxn modelId="{0D118D52-7426-4505-8084-C54549FE01F7}" type="presOf" srcId="{4A5CC103-AD79-4A77-8DB8-59914C0515CE}" destId="{1876F7AF-768E-487F-83A8-33D739DEE983}" srcOrd="0" destOrd="0" presId="urn:microsoft.com/office/officeart/2005/8/layout/chevron1"/>
    <dgm:cxn modelId="{62E1F5CF-A9CD-4332-BD2A-2D5249DF911E}" type="presOf" srcId="{B4B231C4-F941-4711-8B0B-2D20393E81B8}" destId="{05185B7F-521B-4269-B90D-1E7B0538D885}" srcOrd="0" destOrd="0" presId="urn:microsoft.com/office/officeart/2005/8/layout/chevron1"/>
    <dgm:cxn modelId="{B0CF1269-BBA9-48C5-8E5A-3D4424CD8BB9}" type="presOf" srcId="{38E4E779-AC06-41FC-B0DA-B532D3D74E03}" destId="{5D6279A3-A888-41D6-98EB-692D556FE2F1}" srcOrd="0" destOrd="1" presId="urn:microsoft.com/office/officeart/2005/8/layout/chevron1"/>
    <dgm:cxn modelId="{2844299A-AB6C-4C61-8BD2-68012F34DCA5}" srcId="{4A5CC103-AD79-4A77-8DB8-59914C0515CE}" destId="{BB461CC0-1516-42EC-A436-D4D8F1D1403E}" srcOrd="2" destOrd="0" parTransId="{3AFC6637-C411-493D-AC98-6CDB75CFAC11}" sibTransId="{C0663791-598E-4417-8AEE-602B1FEAE886}"/>
    <dgm:cxn modelId="{9CC82922-7FD6-4A42-A301-A7B11A7658BF}" srcId="{83867D1E-E0DA-4713-9B30-EEADE2F8808B}" destId="{38E4E779-AC06-41FC-B0DA-B532D3D74E03}" srcOrd="1" destOrd="0" parTransId="{8E770E1E-294B-4A32-84BA-C6404F7002AF}" sibTransId="{0626D6A2-B0C7-405E-AF5B-7D9C3B83C9AA}"/>
    <dgm:cxn modelId="{0CFAEC80-928D-4F4E-B876-E6818E82CFB4}" srcId="{BB461CC0-1516-42EC-A436-D4D8F1D1403E}" destId="{D892910F-5D1E-42D0-8F8B-B469D4950F66}" srcOrd="0" destOrd="0" parTransId="{9A11C0C1-E12A-42A8-85C7-360C908E8CD8}" sibTransId="{C3B7C9FA-F45B-4BA9-B0A8-8122CB3A4BCE}"/>
    <dgm:cxn modelId="{2A76B8D1-1DE4-40B2-A835-7C2673DC78DE}" type="presOf" srcId="{D892910F-5D1E-42D0-8F8B-B469D4950F66}" destId="{B11BE459-3B96-49E9-934E-9A20A788DD47}" srcOrd="0" destOrd="0" presId="urn:microsoft.com/office/officeart/2005/8/layout/chevron1"/>
    <dgm:cxn modelId="{CA27DEE7-3FD0-471A-A9D6-3034DA8DE49C}" type="presOf" srcId="{83867D1E-E0DA-4713-9B30-EEADE2F8808B}" destId="{7A38240A-B6C0-4357-B09F-04E166E39073}" srcOrd="0" destOrd="0" presId="urn:microsoft.com/office/officeart/2005/8/layout/chevron1"/>
    <dgm:cxn modelId="{AD5A273D-2753-4D05-95FA-E155850A1411}" type="presOf" srcId="{DC8E9613-6B5B-4797-80CA-F61EF07AFD73}" destId="{2A2C89AF-DA7E-4793-9D01-75785E700817}" srcOrd="0" destOrd="0" presId="urn:microsoft.com/office/officeart/2005/8/layout/chevron1"/>
    <dgm:cxn modelId="{38B5C600-9CB0-4671-8725-9AD0DEF1B521}" type="presOf" srcId="{D5A2906A-97E5-44D9-8D39-251B09C7F4BD}" destId="{B11BE459-3B96-49E9-934E-9A20A788DD47}" srcOrd="0" destOrd="1" presId="urn:microsoft.com/office/officeart/2005/8/layout/chevron1"/>
    <dgm:cxn modelId="{8D8CB840-15D0-4898-82D2-F47A408B4377}" srcId="{83867D1E-E0DA-4713-9B30-EEADE2F8808B}" destId="{7F45E273-C2AE-4237-9261-06F807E3F004}" srcOrd="2" destOrd="0" parTransId="{0D26071E-7F05-4BF8-85B2-3ACB8E020F20}" sibTransId="{0B6700DE-BBBF-43B4-8F24-0D448DF6983B}"/>
    <dgm:cxn modelId="{67F09A1B-844A-4AF7-BCF8-E314E0D56CA6}" type="presOf" srcId="{D83DD4B2-19CD-4E45-B1DF-4851EF5DF499}" destId="{5D6279A3-A888-41D6-98EB-692D556FE2F1}" srcOrd="0" destOrd="0" presId="urn:microsoft.com/office/officeart/2005/8/layout/chevron1"/>
    <dgm:cxn modelId="{A1668EFB-EA72-40A5-A6A2-FB8FE8980635}" srcId="{4A5CC103-AD79-4A77-8DB8-59914C0515CE}" destId="{DC8E9613-6B5B-4797-80CA-F61EF07AFD73}" srcOrd="0" destOrd="0" parTransId="{9CC9C2D9-4B3B-4F76-A311-918127135FFB}" sibTransId="{8CD107CF-AB8F-4CAF-BAF5-3AAB96BD5DDE}"/>
    <dgm:cxn modelId="{DBB64120-589C-4523-8D67-C609121318E2}" srcId="{4A5CC103-AD79-4A77-8DB8-59914C0515CE}" destId="{83867D1E-E0DA-4713-9B30-EEADE2F8808B}" srcOrd="1" destOrd="0" parTransId="{8EA0C85B-9E70-4493-AC30-D7E8B8B66A38}" sibTransId="{B9B088C1-09D8-485F-BB52-3B60A6C3BF2B}"/>
    <dgm:cxn modelId="{97AEAA39-D060-4A8C-B104-0C1CEF39C2BD}" srcId="{DC8E9613-6B5B-4797-80CA-F61EF07AFD73}" destId="{B4B231C4-F941-4711-8B0B-2D20393E81B8}" srcOrd="0" destOrd="0" parTransId="{921D8712-8466-4AB3-ACF7-E65733E3F02F}" sibTransId="{91B0DAF5-FB6C-48D6-AE38-33C291936891}"/>
    <dgm:cxn modelId="{D898D74C-5038-47E1-A1C7-2DE865D2CC17}" srcId="{DC8E9613-6B5B-4797-80CA-F61EF07AFD73}" destId="{961E8835-C4EC-4DD4-A036-D9DAEC384BF1}" srcOrd="2" destOrd="0" parTransId="{55DCC1F0-DC2D-47C6-8D66-C0EBE6A51F15}" sibTransId="{5DCB0920-8A12-468F-9274-32CF46B16E13}"/>
    <dgm:cxn modelId="{BB017E47-A7C5-4AC2-BB25-C93303D11543}" type="presParOf" srcId="{1876F7AF-768E-487F-83A8-33D739DEE983}" destId="{1A4DC2E4-0F9C-4B51-B266-1C92E7458F1F}" srcOrd="0" destOrd="0" presId="urn:microsoft.com/office/officeart/2005/8/layout/chevron1"/>
    <dgm:cxn modelId="{F86B8384-0B27-49FF-ABE8-255C55D7BE93}" type="presParOf" srcId="{1A4DC2E4-0F9C-4B51-B266-1C92E7458F1F}" destId="{2A2C89AF-DA7E-4793-9D01-75785E700817}" srcOrd="0" destOrd="0" presId="urn:microsoft.com/office/officeart/2005/8/layout/chevron1"/>
    <dgm:cxn modelId="{B2D09BA9-60C6-4E12-8EEC-29C52A1C331A}" type="presParOf" srcId="{1A4DC2E4-0F9C-4B51-B266-1C92E7458F1F}" destId="{05185B7F-521B-4269-B90D-1E7B0538D885}" srcOrd="1" destOrd="0" presId="urn:microsoft.com/office/officeart/2005/8/layout/chevron1"/>
    <dgm:cxn modelId="{9F1D6D40-19AE-4EA7-BFAE-C8F005FFDCFD}" type="presParOf" srcId="{1876F7AF-768E-487F-83A8-33D739DEE983}" destId="{A8369930-8BB2-4BF5-A48E-D5F3AA108419}" srcOrd="1" destOrd="0" presId="urn:microsoft.com/office/officeart/2005/8/layout/chevron1"/>
    <dgm:cxn modelId="{7B2D6151-FE58-444E-9DB6-338C3D0A884F}" type="presParOf" srcId="{1876F7AF-768E-487F-83A8-33D739DEE983}" destId="{F0CC852B-3927-47AB-86BD-F27BA4453260}" srcOrd="2" destOrd="0" presId="urn:microsoft.com/office/officeart/2005/8/layout/chevron1"/>
    <dgm:cxn modelId="{D9312523-D752-4C8F-BD91-018B371845DB}" type="presParOf" srcId="{F0CC852B-3927-47AB-86BD-F27BA4453260}" destId="{7A38240A-B6C0-4357-B09F-04E166E39073}" srcOrd="0" destOrd="0" presId="urn:microsoft.com/office/officeart/2005/8/layout/chevron1"/>
    <dgm:cxn modelId="{D9FC8988-4690-4A70-A1AB-ACD877C640FB}" type="presParOf" srcId="{F0CC852B-3927-47AB-86BD-F27BA4453260}" destId="{5D6279A3-A888-41D6-98EB-692D556FE2F1}" srcOrd="1" destOrd="0" presId="urn:microsoft.com/office/officeart/2005/8/layout/chevron1"/>
    <dgm:cxn modelId="{2D91AB70-825A-493B-B21E-BD4693478FD8}" type="presParOf" srcId="{1876F7AF-768E-487F-83A8-33D739DEE983}" destId="{3ABD8B49-A4AC-48EA-9371-57E71845C9EE}" srcOrd="3" destOrd="0" presId="urn:microsoft.com/office/officeart/2005/8/layout/chevron1"/>
    <dgm:cxn modelId="{93EFA8CA-2013-4720-99BE-0C73696CB018}" type="presParOf" srcId="{1876F7AF-768E-487F-83A8-33D739DEE983}" destId="{14AB8EA5-AB75-48D7-8E3E-CE4599788C4A}" srcOrd="4" destOrd="0" presId="urn:microsoft.com/office/officeart/2005/8/layout/chevron1"/>
    <dgm:cxn modelId="{E4F7331F-D1A7-4E49-9C39-A50EA41F5035}" type="presParOf" srcId="{14AB8EA5-AB75-48D7-8E3E-CE4599788C4A}" destId="{3445033C-6C34-43B8-989B-8C32911167FE}" srcOrd="0" destOrd="0" presId="urn:microsoft.com/office/officeart/2005/8/layout/chevron1"/>
    <dgm:cxn modelId="{0C53BA33-FFD4-4784-9C06-DACC4B24A052}" type="presParOf" srcId="{14AB8EA5-AB75-48D7-8E3E-CE4599788C4A}" destId="{B11BE459-3B96-49E9-934E-9A20A788DD47}"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5AD24-E4D4-4D35-8EA1-9C5C848EDB2A}" type="doc">
      <dgm:prSet loTypeId="urn:microsoft.com/office/officeart/2009/3/layout/BlockDescendingList" loCatId="list" qsTypeId="urn:microsoft.com/office/officeart/2005/8/quickstyle/simple1" qsCatId="simple" csTypeId="urn:microsoft.com/office/officeart/2005/8/colors/colorful2" csCatId="colorful" phldr="1"/>
      <dgm:spPr/>
      <dgm:t>
        <a:bodyPr/>
        <a:lstStyle/>
        <a:p>
          <a:endParaRPr lang="en-US"/>
        </a:p>
      </dgm:t>
    </dgm:pt>
    <dgm:pt modelId="{1FFD9CCD-3440-4CFE-838B-95A7E3A3F181}">
      <dgm:prSet phldrT="[Text]"/>
      <dgm:spPr/>
      <dgm:t>
        <a:bodyPr/>
        <a:lstStyle/>
        <a:p>
          <a:r>
            <a:rPr lang="en-US" dirty="0" smtClean="0"/>
            <a:t>Strategies and Interventions</a:t>
          </a:r>
          <a:endParaRPr lang="en-US" dirty="0"/>
        </a:p>
      </dgm:t>
    </dgm:pt>
    <dgm:pt modelId="{A25339C9-418F-46F4-A46A-7A4BDA5BC238}" type="parTrans" cxnId="{33A4DF93-CF8D-422E-9EAF-666F841BCABC}">
      <dgm:prSet/>
      <dgm:spPr/>
      <dgm:t>
        <a:bodyPr/>
        <a:lstStyle/>
        <a:p>
          <a:endParaRPr lang="en-US"/>
        </a:p>
      </dgm:t>
    </dgm:pt>
    <dgm:pt modelId="{C5F84528-28C2-4B9A-B975-132E931CD37C}" type="sibTrans" cxnId="{33A4DF93-CF8D-422E-9EAF-666F841BCABC}">
      <dgm:prSet/>
      <dgm:spPr/>
      <dgm:t>
        <a:bodyPr/>
        <a:lstStyle/>
        <a:p>
          <a:endParaRPr lang="en-US"/>
        </a:p>
      </dgm:t>
    </dgm:pt>
    <dgm:pt modelId="{3997A28E-9350-483F-9BDF-31698B5EE5BC}">
      <dgm:prSet phldrT="[Text]"/>
      <dgm:spPr/>
      <dgm:t>
        <a:bodyPr/>
        <a:lstStyle/>
        <a:p>
          <a:r>
            <a:rPr lang="en-US" dirty="0" smtClean="0"/>
            <a:t>Acuity Tools</a:t>
          </a:r>
          <a:endParaRPr lang="en-US" dirty="0"/>
        </a:p>
      </dgm:t>
    </dgm:pt>
    <dgm:pt modelId="{EA9702BA-44B0-490B-965C-B2AE0240D0A0}" type="parTrans" cxnId="{C21AD138-C347-4956-AF0A-D22CDEA839DE}">
      <dgm:prSet/>
      <dgm:spPr/>
      <dgm:t>
        <a:bodyPr/>
        <a:lstStyle/>
        <a:p>
          <a:endParaRPr lang="en-US"/>
        </a:p>
      </dgm:t>
    </dgm:pt>
    <dgm:pt modelId="{09AFE1F0-CAD4-4E8E-BF55-A322D1031744}" type="sibTrans" cxnId="{C21AD138-C347-4956-AF0A-D22CDEA839DE}">
      <dgm:prSet/>
      <dgm:spPr/>
      <dgm:t>
        <a:bodyPr/>
        <a:lstStyle/>
        <a:p>
          <a:endParaRPr lang="en-US"/>
        </a:p>
      </dgm:t>
    </dgm:pt>
    <dgm:pt modelId="{B9CCE0DE-9ED0-41E6-A639-CD264385724A}">
      <dgm:prSet phldrT="[Text]"/>
      <dgm:spPr/>
      <dgm:t>
        <a:bodyPr/>
        <a:lstStyle/>
        <a:p>
          <a:r>
            <a:rPr lang="en-US" dirty="0" smtClean="0"/>
            <a:t>Data Utilization Innovation</a:t>
          </a:r>
          <a:endParaRPr lang="en-US" dirty="0"/>
        </a:p>
      </dgm:t>
    </dgm:pt>
    <dgm:pt modelId="{AE26069D-8A74-42F8-8674-7CECDC4D6BF8}" type="parTrans" cxnId="{343A8190-5C99-4479-9F11-DE6F1B5F12FB}">
      <dgm:prSet/>
      <dgm:spPr/>
      <dgm:t>
        <a:bodyPr/>
        <a:lstStyle/>
        <a:p>
          <a:endParaRPr lang="en-US"/>
        </a:p>
      </dgm:t>
    </dgm:pt>
    <dgm:pt modelId="{D807E890-BF0B-4FA5-8303-24C539C2E231}" type="sibTrans" cxnId="{343A8190-5C99-4479-9F11-DE6F1B5F12FB}">
      <dgm:prSet/>
      <dgm:spPr/>
      <dgm:t>
        <a:bodyPr/>
        <a:lstStyle/>
        <a:p>
          <a:endParaRPr lang="en-US"/>
        </a:p>
      </dgm:t>
    </dgm:pt>
    <dgm:pt modelId="{65D5C04F-24AC-4F84-9ADE-6FE57C247A9A}">
      <dgm:prSet phldrT="[Text]"/>
      <dgm:spPr/>
      <dgm:t>
        <a:bodyPr/>
        <a:lstStyle/>
        <a:p>
          <a:r>
            <a:rPr lang="en-US" dirty="0" smtClean="0"/>
            <a:t>Service Delivery Models</a:t>
          </a:r>
          <a:endParaRPr lang="en-US" dirty="0"/>
        </a:p>
      </dgm:t>
    </dgm:pt>
    <dgm:pt modelId="{236E2F18-E70E-4A23-BA98-370C5FAB4D6F}" type="parTrans" cxnId="{52DC9197-81B6-4074-ADF4-51143BBC7B72}">
      <dgm:prSet/>
      <dgm:spPr/>
      <dgm:t>
        <a:bodyPr/>
        <a:lstStyle/>
        <a:p>
          <a:endParaRPr lang="en-US"/>
        </a:p>
      </dgm:t>
    </dgm:pt>
    <dgm:pt modelId="{C3D8FE58-92D1-4CF4-8C45-24BC7035207B}" type="sibTrans" cxnId="{52DC9197-81B6-4074-ADF4-51143BBC7B72}">
      <dgm:prSet/>
      <dgm:spPr/>
      <dgm:t>
        <a:bodyPr/>
        <a:lstStyle/>
        <a:p>
          <a:endParaRPr lang="en-US"/>
        </a:p>
      </dgm:t>
    </dgm:pt>
    <dgm:pt modelId="{9DB261AE-72E8-4C41-BC1A-22959D367953}">
      <dgm:prSet phldrT="[Text]"/>
      <dgm:spPr/>
      <dgm:t>
        <a:bodyPr/>
        <a:lstStyle/>
        <a:p>
          <a:r>
            <a:rPr lang="en-US" dirty="0" smtClean="0"/>
            <a:t>Populations</a:t>
          </a:r>
          <a:endParaRPr lang="en-US" dirty="0"/>
        </a:p>
      </dgm:t>
    </dgm:pt>
    <dgm:pt modelId="{86D50A28-4F5F-4AE7-9755-75E72BBFACCF}" type="parTrans" cxnId="{33E14A69-9E57-4EC1-BD22-B4B4B386CA67}">
      <dgm:prSet/>
      <dgm:spPr/>
      <dgm:t>
        <a:bodyPr/>
        <a:lstStyle/>
        <a:p>
          <a:endParaRPr lang="en-US"/>
        </a:p>
      </dgm:t>
    </dgm:pt>
    <dgm:pt modelId="{7BF85CAA-E61D-4A14-A7E2-7DF77F24ABC5}" type="sibTrans" cxnId="{33E14A69-9E57-4EC1-BD22-B4B4B386CA67}">
      <dgm:prSet/>
      <dgm:spPr/>
      <dgm:t>
        <a:bodyPr/>
        <a:lstStyle/>
        <a:p>
          <a:endParaRPr lang="en-US"/>
        </a:p>
      </dgm:t>
    </dgm:pt>
    <dgm:pt modelId="{A6859E01-8CA2-40BB-964F-1C17C9030EC5}">
      <dgm:prSet phldrT="[Text]"/>
      <dgm:spPr/>
      <dgm:t>
        <a:bodyPr/>
        <a:lstStyle/>
        <a:p>
          <a:r>
            <a:rPr lang="en-US" dirty="0" smtClean="0"/>
            <a:t>Racial/Ethnic Minorities</a:t>
          </a:r>
          <a:endParaRPr lang="en-US" dirty="0"/>
        </a:p>
      </dgm:t>
    </dgm:pt>
    <dgm:pt modelId="{44FDCD88-8213-4E63-931D-FFD03ED3E4A7}" type="parTrans" cxnId="{FEDDA802-9B77-433F-A89A-3C4DF31FB1AF}">
      <dgm:prSet/>
      <dgm:spPr/>
      <dgm:t>
        <a:bodyPr/>
        <a:lstStyle/>
        <a:p>
          <a:endParaRPr lang="en-US"/>
        </a:p>
      </dgm:t>
    </dgm:pt>
    <dgm:pt modelId="{59D82DC2-3D1A-4E4B-A462-286EA4D974FF}" type="sibTrans" cxnId="{FEDDA802-9B77-433F-A89A-3C4DF31FB1AF}">
      <dgm:prSet/>
      <dgm:spPr/>
      <dgm:t>
        <a:bodyPr/>
        <a:lstStyle/>
        <a:p>
          <a:endParaRPr lang="en-US"/>
        </a:p>
      </dgm:t>
    </dgm:pt>
    <dgm:pt modelId="{16F02482-36DC-40A1-8844-C52F76464116}">
      <dgm:prSet phldrT="[Text]"/>
      <dgm:spPr/>
      <dgm:t>
        <a:bodyPr/>
        <a:lstStyle/>
        <a:p>
          <a:r>
            <a:rPr lang="en-US" dirty="0" smtClean="0"/>
            <a:t>MSM</a:t>
          </a:r>
          <a:endParaRPr lang="en-US" dirty="0"/>
        </a:p>
      </dgm:t>
    </dgm:pt>
    <dgm:pt modelId="{8056947F-9C73-467D-BA62-B2C6A4C156C6}" type="parTrans" cxnId="{6403DE99-A3AD-4857-A2EA-E767B772509F}">
      <dgm:prSet/>
      <dgm:spPr/>
      <dgm:t>
        <a:bodyPr/>
        <a:lstStyle/>
        <a:p>
          <a:endParaRPr lang="en-US"/>
        </a:p>
      </dgm:t>
    </dgm:pt>
    <dgm:pt modelId="{7C2AF50B-0223-4C78-B1A4-A66F170870CB}" type="sibTrans" cxnId="{6403DE99-A3AD-4857-A2EA-E767B772509F}">
      <dgm:prSet/>
      <dgm:spPr/>
      <dgm:t>
        <a:bodyPr/>
        <a:lstStyle/>
        <a:p>
          <a:endParaRPr lang="en-US"/>
        </a:p>
      </dgm:t>
    </dgm:pt>
    <dgm:pt modelId="{35528727-CCF7-4CA9-A3C6-2CD7AD98EB78}">
      <dgm:prSet phldrT="[Text]"/>
      <dgm:spPr/>
      <dgm:t>
        <a:bodyPr/>
        <a:lstStyle/>
        <a:p>
          <a:r>
            <a:rPr lang="en-US" dirty="0" smtClean="0"/>
            <a:t>Behavioral Health</a:t>
          </a:r>
          <a:endParaRPr lang="en-US" dirty="0"/>
        </a:p>
      </dgm:t>
    </dgm:pt>
    <dgm:pt modelId="{8D480387-E639-4B03-9651-3140C77FD6E1}" type="parTrans" cxnId="{43A08FB6-B1AC-4240-8B87-935D26BD04AD}">
      <dgm:prSet/>
      <dgm:spPr/>
      <dgm:t>
        <a:bodyPr/>
        <a:lstStyle/>
        <a:p>
          <a:endParaRPr lang="en-US"/>
        </a:p>
      </dgm:t>
    </dgm:pt>
    <dgm:pt modelId="{AD1CCAE6-8C18-4888-A6AD-3A706DA2E8E3}" type="sibTrans" cxnId="{43A08FB6-B1AC-4240-8B87-935D26BD04AD}">
      <dgm:prSet/>
      <dgm:spPr/>
      <dgm:t>
        <a:bodyPr/>
        <a:lstStyle/>
        <a:p>
          <a:endParaRPr lang="en-US"/>
        </a:p>
      </dgm:t>
    </dgm:pt>
    <dgm:pt modelId="{5F15ECD8-CADE-43C2-A531-BBDCC7A79586}">
      <dgm:prSet phldrT="[Text]"/>
      <dgm:spPr/>
      <dgm:t>
        <a:bodyPr/>
        <a:lstStyle/>
        <a:p>
          <a:r>
            <a:rPr lang="en-US" dirty="0" smtClean="0"/>
            <a:t>Youth</a:t>
          </a:r>
          <a:endParaRPr lang="en-US" dirty="0"/>
        </a:p>
      </dgm:t>
    </dgm:pt>
    <dgm:pt modelId="{D58EF00C-BEE7-4A6B-BF0D-DDC063E5DED7}" type="parTrans" cxnId="{9C0765C4-63EF-4785-BD41-439A11D10AAC}">
      <dgm:prSet/>
      <dgm:spPr/>
      <dgm:t>
        <a:bodyPr/>
        <a:lstStyle/>
        <a:p>
          <a:endParaRPr lang="en-US"/>
        </a:p>
      </dgm:t>
    </dgm:pt>
    <dgm:pt modelId="{20367681-6B84-4C87-BAB1-9E8AF9C75910}" type="sibTrans" cxnId="{9C0765C4-63EF-4785-BD41-439A11D10AAC}">
      <dgm:prSet/>
      <dgm:spPr/>
      <dgm:t>
        <a:bodyPr/>
        <a:lstStyle/>
        <a:p>
          <a:endParaRPr lang="en-US"/>
        </a:p>
      </dgm:t>
    </dgm:pt>
    <dgm:pt modelId="{00DD1074-DA69-4670-A15B-CE86C5B0BEAB}">
      <dgm:prSet phldrT="[Text]"/>
      <dgm:spPr/>
      <dgm:t>
        <a:bodyPr/>
        <a:lstStyle/>
        <a:p>
          <a:r>
            <a:rPr lang="en-US" dirty="0" smtClean="0"/>
            <a:t>Aging Populations</a:t>
          </a:r>
          <a:endParaRPr lang="en-US" dirty="0"/>
        </a:p>
      </dgm:t>
    </dgm:pt>
    <dgm:pt modelId="{54ABF096-F7AE-44C1-8F15-15DC222BA9AB}" type="parTrans" cxnId="{6505C6B9-0DBF-48F8-AE18-3443F8EF54CC}">
      <dgm:prSet/>
      <dgm:spPr/>
      <dgm:t>
        <a:bodyPr/>
        <a:lstStyle/>
        <a:p>
          <a:endParaRPr lang="en-US"/>
        </a:p>
      </dgm:t>
    </dgm:pt>
    <dgm:pt modelId="{83A8FBF6-77AB-4FEB-9D0F-2948A71F43CE}" type="sibTrans" cxnId="{6505C6B9-0DBF-48F8-AE18-3443F8EF54CC}">
      <dgm:prSet/>
      <dgm:spPr/>
      <dgm:t>
        <a:bodyPr/>
        <a:lstStyle/>
        <a:p>
          <a:endParaRPr lang="en-US"/>
        </a:p>
      </dgm:t>
    </dgm:pt>
    <dgm:pt modelId="{8352E4DE-D139-46E4-8F1C-99F4A0EA32EA}">
      <dgm:prSet phldrT="[Text]"/>
      <dgm:spPr/>
      <dgm:t>
        <a:bodyPr/>
        <a:lstStyle/>
        <a:p>
          <a:r>
            <a:rPr lang="en-US" dirty="0" smtClean="0"/>
            <a:t>Transgender Adults and Adolescents</a:t>
          </a:r>
          <a:endParaRPr lang="en-US" dirty="0"/>
        </a:p>
      </dgm:t>
    </dgm:pt>
    <dgm:pt modelId="{D854B7FA-8F75-4006-A814-01AA70E07D34}" type="parTrans" cxnId="{120BF6CE-8400-4079-A243-7126B428D76E}">
      <dgm:prSet/>
      <dgm:spPr/>
      <dgm:t>
        <a:bodyPr/>
        <a:lstStyle/>
        <a:p>
          <a:endParaRPr lang="en-US"/>
        </a:p>
      </dgm:t>
    </dgm:pt>
    <dgm:pt modelId="{EACBD422-6EA5-4391-B1CF-F4CDC56FD329}" type="sibTrans" cxnId="{120BF6CE-8400-4079-A243-7126B428D76E}">
      <dgm:prSet/>
      <dgm:spPr/>
      <dgm:t>
        <a:bodyPr/>
        <a:lstStyle/>
        <a:p>
          <a:endParaRPr lang="en-US"/>
        </a:p>
      </dgm:t>
    </dgm:pt>
    <dgm:pt modelId="{42DA311A-7216-4309-A848-021C32199B9B}">
      <dgm:prSet phldrT="[Text]"/>
      <dgm:spPr/>
      <dgm:t>
        <a:bodyPr/>
        <a:lstStyle/>
        <a:p>
          <a:r>
            <a:rPr lang="en-US" dirty="0" smtClean="0"/>
            <a:t>Rural Communities</a:t>
          </a:r>
          <a:endParaRPr lang="en-US" dirty="0"/>
        </a:p>
      </dgm:t>
    </dgm:pt>
    <dgm:pt modelId="{85D05D61-F225-452F-B243-1F0896C424D8}" type="parTrans" cxnId="{76CE5DD1-5BD9-4F88-9F06-972A9DA7CB80}">
      <dgm:prSet/>
      <dgm:spPr/>
      <dgm:t>
        <a:bodyPr/>
        <a:lstStyle/>
        <a:p>
          <a:endParaRPr lang="en-US"/>
        </a:p>
      </dgm:t>
    </dgm:pt>
    <dgm:pt modelId="{9D5DA36D-C1A7-4F3F-B9CE-ED256C32AFB6}" type="sibTrans" cxnId="{76CE5DD1-5BD9-4F88-9F06-972A9DA7CB80}">
      <dgm:prSet/>
      <dgm:spPr/>
      <dgm:t>
        <a:bodyPr/>
        <a:lstStyle/>
        <a:p>
          <a:endParaRPr lang="en-US"/>
        </a:p>
      </dgm:t>
    </dgm:pt>
    <dgm:pt modelId="{E7EDC7AC-23C4-433C-9BD2-26EACEC2A284}">
      <dgm:prSet phldrT="[Text]"/>
      <dgm:spPr/>
      <dgm:t>
        <a:bodyPr/>
        <a:lstStyle/>
        <a:p>
          <a:r>
            <a:rPr lang="en-US" dirty="0" smtClean="0"/>
            <a:t>Heterosexual Women</a:t>
          </a:r>
          <a:endParaRPr lang="en-US" dirty="0"/>
        </a:p>
      </dgm:t>
    </dgm:pt>
    <dgm:pt modelId="{C194EE79-A5E3-4314-B569-0968626BF503}" type="parTrans" cxnId="{57610DF7-995D-4B4B-8721-9709F54D5841}">
      <dgm:prSet/>
      <dgm:spPr/>
      <dgm:t>
        <a:bodyPr/>
        <a:lstStyle/>
        <a:p>
          <a:endParaRPr lang="en-US"/>
        </a:p>
      </dgm:t>
    </dgm:pt>
    <dgm:pt modelId="{07BDEA8D-C702-4370-BC89-D3E3F9BF4D5B}" type="sibTrans" cxnId="{57610DF7-995D-4B4B-8721-9709F54D5841}">
      <dgm:prSet/>
      <dgm:spPr/>
      <dgm:t>
        <a:bodyPr/>
        <a:lstStyle/>
        <a:p>
          <a:endParaRPr lang="en-US"/>
        </a:p>
      </dgm:t>
    </dgm:pt>
    <dgm:pt modelId="{B7721D83-0C9A-4B83-9860-9625EF07D1C4}">
      <dgm:prSet phldrT="[Text]"/>
      <dgm:spPr/>
      <dgm:t>
        <a:bodyPr/>
        <a:lstStyle/>
        <a:p>
          <a:r>
            <a:rPr lang="en-US" dirty="0" smtClean="0"/>
            <a:t>Heterosexual Men</a:t>
          </a:r>
        </a:p>
        <a:p>
          <a:r>
            <a:rPr lang="en-US" dirty="0" smtClean="0"/>
            <a:t>PWID</a:t>
          </a:r>
        </a:p>
        <a:p>
          <a:r>
            <a:rPr lang="en-US" dirty="0" smtClean="0"/>
            <a:t>Unstably Housed</a:t>
          </a:r>
          <a:endParaRPr lang="en-US" dirty="0"/>
        </a:p>
      </dgm:t>
    </dgm:pt>
    <dgm:pt modelId="{914BBFE7-743F-4BB7-AB2C-C10FEDDF866B}" type="parTrans" cxnId="{A766D2C4-0FF1-4CD7-84C8-9D7E1EF3CD6D}">
      <dgm:prSet/>
      <dgm:spPr/>
      <dgm:t>
        <a:bodyPr/>
        <a:lstStyle/>
        <a:p>
          <a:endParaRPr lang="en-US"/>
        </a:p>
      </dgm:t>
    </dgm:pt>
    <dgm:pt modelId="{35E2480F-C43F-4085-9235-D7F0AA5ACE0B}" type="sibTrans" cxnId="{A766D2C4-0FF1-4CD7-84C8-9D7E1EF3CD6D}">
      <dgm:prSet/>
      <dgm:spPr/>
      <dgm:t>
        <a:bodyPr/>
        <a:lstStyle/>
        <a:p>
          <a:endParaRPr lang="en-US"/>
        </a:p>
      </dgm:t>
    </dgm:pt>
    <dgm:pt modelId="{1087ECDC-62A5-4706-86DD-D247E8FD0DC1}">
      <dgm:prSet phldrT="[Text]"/>
      <dgm:spPr/>
      <dgm:t>
        <a:bodyPr/>
        <a:lstStyle/>
        <a:p>
          <a:r>
            <a:rPr lang="en-US" dirty="0" smtClean="0"/>
            <a:t>Outcomes</a:t>
          </a:r>
          <a:endParaRPr lang="en-US" dirty="0"/>
        </a:p>
      </dgm:t>
    </dgm:pt>
    <dgm:pt modelId="{C4F1EF28-78E2-46D1-BA2B-123BE01B3B99}" type="parTrans" cxnId="{34F722FD-A019-4244-99EF-3ACB484C8E0A}">
      <dgm:prSet/>
      <dgm:spPr/>
      <dgm:t>
        <a:bodyPr/>
        <a:lstStyle/>
        <a:p>
          <a:endParaRPr lang="en-US"/>
        </a:p>
      </dgm:t>
    </dgm:pt>
    <dgm:pt modelId="{EA8E66B1-8DDE-4632-88F5-330A9F4C90B1}" type="sibTrans" cxnId="{34F722FD-A019-4244-99EF-3ACB484C8E0A}">
      <dgm:prSet/>
      <dgm:spPr/>
      <dgm:t>
        <a:bodyPr/>
        <a:lstStyle/>
        <a:p>
          <a:endParaRPr lang="en-US"/>
        </a:p>
      </dgm:t>
    </dgm:pt>
    <dgm:pt modelId="{3FACE8CD-50ED-4FA5-8753-114E057BEBF3}">
      <dgm:prSet phldrT="[Text]"/>
      <dgm:spPr/>
      <dgm:t>
        <a:bodyPr/>
        <a:lstStyle/>
        <a:p>
          <a:r>
            <a:rPr lang="en-US" dirty="0" smtClean="0"/>
            <a:t>HIV Testing</a:t>
          </a:r>
          <a:endParaRPr lang="en-US" dirty="0"/>
        </a:p>
      </dgm:t>
    </dgm:pt>
    <dgm:pt modelId="{B1EE1800-44A1-4840-9F3E-FD8088EFB84B}" type="parTrans" cxnId="{937BCF77-1A13-4D69-B36B-EBB1F1669A86}">
      <dgm:prSet/>
      <dgm:spPr/>
      <dgm:t>
        <a:bodyPr/>
        <a:lstStyle/>
        <a:p>
          <a:endParaRPr lang="en-US"/>
        </a:p>
      </dgm:t>
    </dgm:pt>
    <dgm:pt modelId="{C3978FB4-7C82-48C7-9089-912395C4C3BF}" type="sibTrans" cxnId="{937BCF77-1A13-4D69-B36B-EBB1F1669A86}">
      <dgm:prSet/>
      <dgm:spPr/>
      <dgm:t>
        <a:bodyPr/>
        <a:lstStyle/>
        <a:p>
          <a:endParaRPr lang="en-US"/>
        </a:p>
      </dgm:t>
    </dgm:pt>
    <dgm:pt modelId="{132B20F2-3053-4951-9066-99599466A143}">
      <dgm:prSet phldrT="[Text]"/>
      <dgm:spPr/>
      <dgm:t>
        <a:bodyPr/>
        <a:lstStyle/>
        <a:p>
          <a:r>
            <a:rPr lang="en-US" dirty="0" smtClean="0"/>
            <a:t>HIV Linkage to Care</a:t>
          </a:r>
          <a:endParaRPr lang="en-US" dirty="0"/>
        </a:p>
      </dgm:t>
    </dgm:pt>
    <dgm:pt modelId="{60BDFC59-FFFC-4AD5-BE15-ABE1FD7B8805}" type="parTrans" cxnId="{F2F7B362-DA9D-43F5-AEC1-45BDE24B59AF}">
      <dgm:prSet/>
      <dgm:spPr/>
      <dgm:t>
        <a:bodyPr/>
        <a:lstStyle/>
        <a:p>
          <a:endParaRPr lang="en-US"/>
        </a:p>
      </dgm:t>
    </dgm:pt>
    <dgm:pt modelId="{77A710C3-5F1E-42F5-92AB-3E8BA5123154}" type="sibTrans" cxnId="{F2F7B362-DA9D-43F5-AEC1-45BDE24B59AF}">
      <dgm:prSet/>
      <dgm:spPr/>
      <dgm:t>
        <a:bodyPr/>
        <a:lstStyle/>
        <a:p>
          <a:endParaRPr lang="en-US"/>
        </a:p>
      </dgm:t>
    </dgm:pt>
    <dgm:pt modelId="{00755BBE-F75F-4300-BA26-FEB2D56975F5}">
      <dgm:prSet phldrT="[Text]"/>
      <dgm:spPr/>
      <dgm:t>
        <a:bodyPr/>
        <a:lstStyle/>
        <a:p>
          <a:r>
            <a:rPr lang="en-US" dirty="0" smtClean="0"/>
            <a:t>Engagement and Retention</a:t>
          </a:r>
          <a:endParaRPr lang="en-US" dirty="0"/>
        </a:p>
      </dgm:t>
    </dgm:pt>
    <dgm:pt modelId="{5D64529C-C3BD-4F6C-9501-F3D53675163D}" type="parTrans" cxnId="{42EB4006-8B79-4906-83B6-E2571B2EB786}">
      <dgm:prSet/>
      <dgm:spPr/>
      <dgm:t>
        <a:bodyPr/>
        <a:lstStyle/>
        <a:p>
          <a:endParaRPr lang="en-US"/>
        </a:p>
      </dgm:t>
    </dgm:pt>
    <dgm:pt modelId="{4ADD33FE-B1EC-434C-B930-0426E8F4EB02}" type="sibTrans" cxnId="{42EB4006-8B79-4906-83B6-E2571B2EB786}">
      <dgm:prSet/>
      <dgm:spPr/>
      <dgm:t>
        <a:bodyPr/>
        <a:lstStyle/>
        <a:p>
          <a:endParaRPr lang="en-US"/>
        </a:p>
      </dgm:t>
    </dgm:pt>
    <dgm:pt modelId="{8FF5AF02-15EC-4350-9C44-E46E9A9ACE85}">
      <dgm:prSet phldrT="[Text]"/>
      <dgm:spPr/>
      <dgm:t>
        <a:bodyPr/>
        <a:lstStyle/>
        <a:p>
          <a:r>
            <a:rPr lang="en-US" dirty="0" smtClean="0"/>
            <a:t>Viral Suppression</a:t>
          </a:r>
          <a:endParaRPr lang="en-US" dirty="0"/>
        </a:p>
      </dgm:t>
    </dgm:pt>
    <dgm:pt modelId="{098C3641-AEB2-48E6-A9C9-8760A4A258C2}" type="parTrans" cxnId="{9DE67312-3F71-4008-A981-E306ED22B355}">
      <dgm:prSet/>
      <dgm:spPr/>
      <dgm:t>
        <a:bodyPr/>
        <a:lstStyle/>
        <a:p>
          <a:endParaRPr lang="en-US"/>
        </a:p>
      </dgm:t>
    </dgm:pt>
    <dgm:pt modelId="{F21A167B-9E79-43E9-9807-52944BCB028B}" type="sibTrans" cxnId="{9DE67312-3F71-4008-A981-E306ED22B355}">
      <dgm:prSet/>
      <dgm:spPr/>
      <dgm:t>
        <a:bodyPr/>
        <a:lstStyle/>
        <a:p>
          <a:endParaRPr lang="en-US"/>
        </a:p>
      </dgm:t>
    </dgm:pt>
    <dgm:pt modelId="{B3322351-3ED5-4753-BD16-1C3CAF6B0CFA}">
      <dgm:prSet phldrT="[Text]"/>
      <dgm:spPr/>
      <dgm:t>
        <a:bodyPr/>
        <a:lstStyle/>
        <a:p>
          <a:r>
            <a:rPr lang="en-US" dirty="0" smtClean="0"/>
            <a:t>Health Disparities and Inequities</a:t>
          </a:r>
          <a:endParaRPr lang="en-US" dirty="0"/>
        </a:p>
      </dgm:t>
    </dgm:pt>
    <dgm:pt modelId="{6FC6C14B-92C5-4D7D-8418-1D5D00069F50}" type="parTrans" cxnId="{9369046D-D6E8-4364-A1AA-1E1F9041D4DD}">
      <dgm:prSet/>
      <dgm:spPr/>
      <dgm:t>
        <a:bodyPr/>
        <a:lstStyle/>
        <a:p>
          <a:endParaRPr lang="en-US"/>
        </a:p>
      </dgm:t>
    </dgm:pt>
    <dgm:pt modelId="{A713EC4C-3B6D-4010-950B-C03250652F8A}" type="sibTrans" cxnId="{9369046D-D6E8-4364-A1AA-1E1F9041D4DD}">
      <dgm:prSet/>
      <dgm:spPr/>
      <dgm:t>
        <a:bodyPr/>
        <a:lstStyle/>
        <a:p>
          <a:endParaRPr lang="en-US"/>
        </a:p>
      </dgm:t>
    </dgm:pt>
    <dgm:pt modelId="{647CDDC4-C613-4124-B5C4-A398D902EBA4}" type="pres">
      <dgm:prSet presAssocID="{ACD5AD24-E4D4-4D35-8EA1-9C5C848EDB2A}" presName="Name0" presStyleCnt="0">
        <dgm:presLayoutVars>
          <dgm:chMax val="7"/>
          <dgm:chPref val="7"/>
          <dgm:dir/>
          <dgm:animLvl val="lvl"/>
        </dgm:presLayoutVars>
      </dgm:prSet>
      <dgm:spPr/>
      <dgm:t>
        <a:bodyPr/>
        <a:lstStyle/>
        <a:p>
          <a:endParaRPr lang="en-US"/>
        </a:p>
      </dgm:t>
    </dgm:pt>
    <dgm:pt modelId="{DDA1C170-10CB-44EF-8678-A164792CEBE7}" type="pres">
      <dgm:prSet presAssocID="{1FFD9CCD-3440-4CFE-838B-95A7E3A3F181}" presName="parentText_1" presStyleLbl="node1" presStyleIdx="0" presStyleCnt="3">
        <dgm:presLayoutVars>
          <dgm:chMax val="1"/>
          <dgm:chPref val="1"/>
          <dgm:bulletEnabled val="1"/>
        </dgm:presLayoutVars>
      </dgm:prSet>
      <dgm:spPr/>
      <dgm:t>
        <a:bodyPr/>
        <a:lstStyle/>
        <a:p>
          <a:endParaRPr lang="en-US"/>
        </a:p>
      </dgm:t>
    </dgm:pt>
    <dgm:pt modelId="{9A970770-F8C9-4D30-A26D-866DCF3EEE2C}" type="pres">
      <dgm:prSet presAssocID="{1FFD9CCD-3440-4CFE-838B-95A7E3A3F181}" presName="childText_1" presStyleLbl="node1" presStyleIdx="0" presStyleCnt="3">
        <dgm:presLayoutVars>
          <dgm:chMax val="0"/>
          <dgm:chPref val="0"/>
          <dgm:bulletEnabled val="1"/>
        </dgm:presLayoutVars>
      </dgm:prSet>
      <dgm:spPr/>
      <dgm:t>
        <a:bodyPr/>
        <a:lstStyle/>
        <a:p>
          <a:endParaRPr lang="en-US"/>
        </a:p>
      </dgm:t>
    </dgm:pt>
    <dgm:pt modelId="{E831D903-D728-4D52-AE6B-C4E861AC822A}" type="pres">
      <dgm:prSet presAssocID="{1FFD9CCD-3440-4CFE-838B-95A7E3A3F181}" presName="accentShape_1" presStyleCnt="0"/>
      <dgm:spPr/>
      <dgm:t>
        <a:bodyPr/>
        <a:lstStyle/>
        <a:p>
          <a:endParaRPr lang="en-US"/>
        </a:p>
      </dgm:t>
    </dgm:pt>
    <dgm:pt modelId="{14365B7D-B78C-4AC6-9DA6-1B1AB64BD0DC}" type="pres">
      <dgm:prSet presAssocID="{1FFD9CCD-3440-4CFE-838B-95A7E3A3F181}" presName="imageRepeatNode" presStyleLbl="node1" presStyleIdx="0" presStyleCnt="3"/>
      <dgm:spPr/>
      <dgm:t>
        <a:bodyPr/>
        <a:lstStyle/>
        <a:p>
          <a:endParaRPr lang="en-US"/>
        </a:p>
      </dgm:t>
    </dgm:pt>
    <dgm:pt modelId="{194229AD-A177-4EF8-93C9-CC3D25F47149}" type="pres">
      <dgm:prSet presAssocID="{9DB261AE-72E8-4C41-BC1A-22959D367953}" presName="parentText_2" presStyleLbl="node1" presStyleIdx="0" presStyleCnt="3">
        <dgm:presLayoutVars>
          <dgm:chMax val="1"/>
          <dgm:chPref val="1"/>
          <dgm:bulletEnabled val="1"/>
        </dgm:presLayoutVars>
      </dgm:prSet>
      <dgm:spPr/>
      <dgm:t>
        <a:bodyPr/>
        <a:lstStyle/>
        <a:p>
          <a:endParaRPr lang="en-US"/>
        </a:p>
      </dgm:t>
    </dgm:pt>
    <dgm:pt modelId="{B3434050-7803-4A17-82C5-09DE4BE8987F}" type="pres">
      <dgm:prSet presAssocID="{9DB261AE-72E8-4C41-BC1A-22959D367953}" presName="childText_2" presStyleLbl="node2" presStyleIdx="0" presStyleCnt="0">
        <dgm:presLayoutVars>
          <dgm:chMax val="0"/>
          <dgm:chPref val="0"/>
          <dgm:bulletEnabled val="1"/>
        </dgm:presLayoutVars>
      </dgm:prSet>
      <dgm:spPr/>
      <dgm:t>
        <a:bodyPr/>
        <a:lstStyle/>
        <a:p>
          <a:endParaRPr lang="en-US"/>
        </a:p>
      </dgm:t>
    </dgm:pt>
    <dgm:pt modelId="{9303FB96-BBA1-43E6-A54F-E66256564AC5}" type="pres">
      <dgm:prSet presAssocID="{9DB261AE-72E8-4C41-BC1A-22959D367953}" presName="accentShape_2" presStyleCnt="0"/>
      <dgm:spPr/>
      <dgm:t>
        <a:bodyPr/>
        <a:lstStyle/>
        <a:p>
          <a:endParaRPr lang="en-US"/>
        </a:p>
      </dgm:t>
    </dgm:pt>
    <dgm:pt modelId="{ED3F9BEE-A42B-48FC-BE45-DF53DE08AE48}" type="pres">
      <dgm:prSet presAssocID="{9DB261AE-72E8-4C41-BC1A-22959D367953}" presName="imageRepeatNode" presStyleLbl="node1" presStyleIdx="1" presStyleCnt="3"/>
      <dgm:spPr/>
      <dgm:t>
        <a:bodyPr/>
        <a:lstStyle/>
        <a:p>
          <a:endParaRPr lang="en-US"/>
        </a:p>
      </dgm:t>
    </dgm:pt>
    <dgm:pt modelId="{621AD449-5D41-41C8-BB1C-9787AB47DCFF}" type="pres">
      <dgm:prSet presAssocID="{1087ECDC-62A5-4706-86DD-D247E8FD0DC1}" presName="parentText_3" presStyleLbl="node1" presStyleIdx="1" presStyleCnt="3">
        <dgm:presLayoutVars>
          <dgm:chMax val="1"/>
          <dgm:chPref val="1"/>
          <dgm:bulletEnabled val="1"/>
        </dgm:presLayoutVars>
      </dgm:prSet>
      <dgm:spPr/>
      <dgm:t>
        <a:bodyPr/>
        <a:lstStyle/>
        <a:p>
          <a:endParaRPr lang="en-US"/>
        </a:p>
      </dgm:t>
    </dgm:pt>
    <dgm:pt modelId="{AB8CC09F-F439-4106-ACD0-CDF69BB9CA47}" type="pres">
      <dgm:prSet presAssocID="{1087ECDC-62A5-4706-86DD-D247E8FD0DC1}" presName="childText_3" presStyleLbl="node2" presStyleIdx="0" presStyleCnt="0">
        <dgm:presLayoutVars>
          <dgm:chMax val="0"/>
          <dgm:chPref val="0"/>
          <dgm:bulletEnabled val="1"/>
        </dgm:presLayoutVars>
      </dgm:prSet>
      <dgm:spPr/>
      <dgm:t>
        <a:bodyPr/>
        <a:lstStyle/>
        <a:p>
          <a:endParaRPr lang="en-US"/>
        </a:p>
      </dgm:t>
    </dgm:pt>
    <dgm:pt modelId="{03E926B6-3107-4ED3-B2C6-35B83BA995EA}" type="pres">
      <dgm:prSet presAssocID="{1087ECDC-62A5-4706-86DD-D247E8FD0DC1}" presName="accentShape_3" presStyleCnt="0"/>
      <dgm:spPr/>
      <dgm:t>
        <a:bodyPr/>
        <a:lstStyle/>
        <a:p>
          <a:endParaRPr lang="en-US"/>
        </a:p>
      </dgm:t>
    </dgm:pt>
    <dgm:pt modelId="{C086C519-BFEE-48BE-891A-4578610717A9}" type="pres">
      <dgm:prSet presAssocID="{1087ECDC-62A5-4706-86DD-D247E8FD0DC1}" presName="imageRepeatNode" presStyleLbl="node1" presStyleIdx="2" presStyleCnt="3"/>
      <dgm:spPr/>
      <dgm:t>
        <a:bodyPr/>
        <a:lstStyle/>
        <a:p>
          <a:endParaRPr lang="en-US"/>
        </a:p>
      </dgm:t>
    </dgm:pt>
  </dgm:ptLst>
  <dgm:cxnLst>
    <dgm:cxn modelId="{120BF6CE-8400-4079-A243-7126B428D76E}" srcId="{9DB261AE-72E8-4C41-BC1A-22959D367953}" destId="{8352E4DE-D139-46E4-8F1C-99F4A0EA32EA}" srcOrd="1" destOrd="0" parTransId="{D854B7FA-8F75-4006-A814-01AA70E07D34}" sibTransId="{EACBD422-6EA5-4391-B1CF-F4CDC56FD329}"/>
    <dgm:cxn modelId="{34F722FD-A019-4244-99EF-3ACB484C8E0A}" srcId="{ACD5AD24-E4D4-4D35-8EA1-9C5C848EDB2A}" destId="{1087ECDC-62A5-4706-86DD-D247E8FD0DC1}" srcOrd="2" destOrd="0" parTransId="{C4F1EF28-78E2-46D1-BA2B-123BE01B3B99}" sibTransId="{EA8E66B1-8DDE-4632-88F5-330A9F4C90B1}"/>
    <dgm:cxn modelId="{343A8190-5C99-4479-9F11-DE6F1B5F12FB}" srcId="{1FFD9CCD-3440-4CFE-838B-95A7E3A3F181}" destId="{B9CCE0DE-9ED0-41E6-A639-CD264385724A}" srcOrd="1" destOrd="0" parTransId="{AE26069D-8A74-42F8-8674-7CECDC4D6BF8}" sibTransId="{D807E890-BF0B-4FA5-8303-24C539C2E231}"/>
    <dgm:cxn modelId="{66CEB32F-D5D3-4F9A-8411-A14BDB7131E9}" type="presOf" srcId="{00DD1074-DA69-4670-A15B-CE86C5B0BEAB}" destId="{B3434050-7803-4A17-82C5-09DE4BE8987F}" srcOrd="0" destOrd="4" presId="urn:microsoft.com/office/officeart/2009/3/layout/BlockDescendingList"/>
    <dgm:cxn modelId="{E21F3ADA-58B5-4BBC-B4EB-CC9A6F15FB2A}" type="presOf" srcId="{1FFD9CCD-3440-4CFE-838B-95A7E3A3F181}" destId="{DDA1C170-10CB-44EF-8678-A164792CEBE7}" srcOrd="0" destOrd="0" presId="urn:microsoft.com/office/officeart/2009/3/layout/BlockDescendingList"/>
    <dgm:cxn modelId="{86AEEE54-162D-4CBE-B245-C33B75B3B520}" type="presOf" srcId="{9DB261AE-72E8-4C41-BC1A-22959D367953}" destId="{ED3F9BEE-A42B-48FC-BE45-DF53DE08AE48}" srcOrd="1" destOrd="0" presId="urn:microsoft.com/office/officeart/2009/3/layout/BlockDescendingList"/>
    <dgm:cxn modelId="{A7B99034-0D15-4FDF-9A19-2A2E6A2C4F36}" type="presOf" srcId="{8FF5AF02-15EC-4350-9C44-E46E9A9ACE85}" destId="{AB8CC09F-F439-4106-ACD0-CDF69BB9CA47}" srcOrd="0" destOrd="3" presId="urn:microsoft.com/office/officeart/2009/3/layout/BlockDescendingList"/>
    <dgm:cxn modelId="{52DC9197-81B6-4074-ADF4-51143BBC7B72}" srcId="{1FFD9CCD-3440-4CFE-838B-95A7E3A3F181}" destId="{65D5C04F-24AC-4F84-9ADE-6FE57C247A9A}" srcOrd="2" destOrd="0" parTransId="{236E2F18-E70E-4A23-BA98-370C5FAB4D6F}" sibTransId="{C3D8FE58-92D1-4CF4-8C45-24BC7035207B}"/>
    <dgm:cxn modelId="{6505C6B9-0DBF-48F8-AE18-3443F8EF54CC}" srcId="{9DB261AE-72E8-4C41-BC1A-22959D367953}" destId="{00DD1074-DA69-4670-A15B-CE86C5B0BEAB}" srcOrd="4" destOrd="0" parTransId="{54ABF096-F7AE-44C1-8F15-15DC222BA9AB}" sibTransId="{83A8FBF6-77AB-4FEB-9D0F-2948A71F43CE}"/>
    <dgm:cxn modelId="{937BCF77-1A13-4D69-B36B-EBB1F1669A86}" srcId="{1087ECDC-62A5-4706-86DD-D247E8FD0DC1}" destId="{3FACE8CD-50ED-4FA5-8753-114E057BEBF3}" srcOrd="0" destOrd="0" parTransId="{B1EE1800-44A1-4840-9F3E-FD8088EFB84B}" sibTransId="{C3978FB4-7C82-48C7-9089-912395C4C3BF}"/>
    <dgm:cxn modelId="{C7EDC022-7AA8-4E8D-85CA-8926E1836324}" type="presOf" srcId="{132B20F2-3053-4951-9066-99599466A143}" destId="{AB8CC09F-F439-4106-ACD0-CDF69BB9CA47}" srcOrd="0" destOrd="1" presId="urn:microsoft.com/office/officeart/2009/3/layout/BlockDescendingList"/>
    <dgm:cxn modelId="{76CE5DD1-5BD9-4F88-9F06-972A9DA7CB80}" srcId="{9DB261AE-72E8-4C41-BC1A-22959D367953}" destId="{42DA311A-7216-4309-A848-021C32199B9B}" srcOrd="6" destOrd="0" parTransId="{85D05D61-F225-452F-B243-1F0896C424D8}" sibTransId="{9D5DA36D-C1A7-4F3F-B9CE-ED256C32AFB6}"/>
    <dgm:cxn modelId="{9EDDD471-3CE2-40DC-9729-3C745CA90154}" type="presOf" srcId="{5F15ECD8-CADE-43C2-A531-BBDCC7A79586}" destId="{B3434050-7803-4A17-82C5-09DE4BE8987F}" srcOrd="0" destOrd="3" presId="urn:microsoft.com/office/officeart/2009/3/layout/BlockDescendingList"/>
    <dgm:cxn modelId="{0844F6D6-B00D-4060-B91E-67DD7140C068}" type="presOf" srcId="{1FFD9CCD-3440-4CFE-838B-95A7E3A3F181}" destId="{14365B7D-B78C-4AC6-9DA6-1B1AB64BD0DC}" srcOrd="1" destOrd="0" presId="urn:microsoft.com/office/officeart/2009/3/layout/BlockDescendingList"/>
    <dgm:cxn modelId="{80DD924E-ADA4-4AA2-905F-7E7AD20384CE}" type="presOf" srcId="{9DB261AE-72E8-4C41-BC1A-22959D367953}" destId="{194229AD-A177-4EF8-93C9-CC3D25F47149}" srcOrd="0" destOrd="0" presId="urn:microsoft.com/office/officeart/2009/3/layout/BlockDescendingList"/>
    <dgm:cxn modelId="{6403DE99-A3AD-4857-A2EA-E767B772509F}" srcId="{9DB261AE-72E8-4C41-BC1A-22959D367953}" destId="{16F02482-36DC-40A1-8844-C52F76464116}" srcOrd="2" destOrd="0" parTransId="{8056947F-9C73-467D-BA62-B2C6A4C156C6}" sibTransId="{7C2AF50B-0223-4C78-B1A4-A66F170870CB}"/>
    <dgm:cxn modelId="{F3010A3C-A7F1-4550-AEEC-1016EBFFAFF3}" type="presOf" srcId="{3997A28E-9350-483F-9BDF-31698B5EE5BC}" destId="{9A970770-F8C9-4D30-A26D-866DCF3EEE2C}" srcOrd="0" destOrd="0" presId="urn:microsoft.com/office/officeart/2009/3/layout/BlockDescendingList"/>
    <dgm:cxn modelId="{33E14A69-9E57-4EC1-BD22-B4B4B386CA67}" srcId="{ACD5AD24-E4D4-4D35-8EA1-9C5C848EDB2A}" destId="{9DB261AE-72E8-4C41-BC1A-22959D367953}" srcOrd="1" destOrd="0" parTransId="{86D50A28-4F5F-4AE7-9755-75E72BBFACCF}" sibTransId="{7BF85CAA-E61D-4A14-A7E2-7DF77F24ABC5}"/>
    <dgm:cxn modelId="{89AF132F-4352-47C6-A06A-74CB63070216}" type="presOf" srcId="{3FACE8CD-50ED-4FA5-8753-114E057BEBF3}" destId="{AB8CC09F-F439-4106-ACD0-CDF69BB9CA47}" srcOrd="0" destOrd="0" presId="urn:microsoft.com/office/officeart/2009/3/layout/BlockDescendingList"/>
    <dgm:cxn modelId="{9369046D-D6E8-4364-A1AA-1E1F9041D4DD}" srcId="{1087ECDC-62A5-4706-86DD-D247E8FD0DC1}" destId="{B3322351-3ED5-4753-BD16-1C3CAF6B0CFA}" srcOrd="4" destOrd="0" parTransId="{6FC6C14B-92C5-4D7D-8418-1D5D00069F50}" sibTransId="{A713EC4C-3B6D-4010-950B-C03250652F8A}"/>
    <dgm:cxn modelId="{A85EADB2-A179-4E40-8D47-BA3C9EA67538}" type="presOf" srcId="{1087ECDC-62A5-4706-86DD-D247E8FD0DC1}" destId="{621AD449-5D41-41C8-BB1C-9787AB47DCFF}" srcOrd="0" destOrd="0" presId="urn:microsoft.com/office/officeart/2009/3/layout/BlockDescendingList"/>
    <dgm:cxn modelId="{57610DF7-995D-4B4B-8721-9709F54D5841}" srcId="{9DB261AE-72E8-4C41-BC1A-22959D367953}" destId="{E7EDC7AC-23C4-433C-9BD2-26EACEC2A284}" srcOrd="7" destOrd="0" parTransId="{C194EE79-A5E3-4314-B569-0968626BF503}" sibTransId="{07BDEA8D-C702-4370-BC89-D3E3F9BF4D5B}"/>
    <dgm:cxn modelId="{EB46FC90-4BAC-4479-A16B-C48790A32AC5}" type="presOf" srcId="{A6859E01-8CA2-40BB-964F-1C17C9030EC5}" destId="{B3434050-7803-4A17-82C5-09DE4BE8987F}" srcOrd="0" destOrd="0" presId="urn:microsoft.com/office/officeart/2009/3/layout/BlockDescendingList"/>
    <dgm:cxn modelId="{EB450031-319D-4B69-8F70-4DABADC358DD}" type="presOf" srcId="{ACD5AD24-E4D4-4D35-8EA1-9C5C848EDB2A}" destId="{647CDDC4-C613-4124-B5C4-A398D902EBA4}" srcOrd="0" destOrd="0" presId="urn:microsoft.com/office/officeart/2009/3/layout/BlockDescendingList"/>
    <dgm:cxn modelId="{67C7C60A-0F4B-4745-8EB5-1A379570603F}" type="presOf" srcId="{1087ECDC-62A5-4706-86DD-D247E8FD0DC1}" destId="{C086C519-BFEE-48BE-891A-4578610717A9}" srcOrd="1" destOrd="0" presId="urn:microsoft.com/office/officeart/2009/3/layout/BlockDescendingList"/>
    <dgm:cxn modelId="{FEDDA802-9B77-433F-A89A-3C4DF31FB1AF}" srcId="{9DB261AE-72E8-4C41-BC1A-22959D367953}" destId="{A6859E01-8CA2-40BB-964F-1C17C9030EC5}" srcOrd="0" destOrd="0" parTransId="{44FDCD88-8213-4E63-931D-FFD03ED3E4A7}" sibTransId="{59D82DC2-3D1A-4E4B-A462-286EA4D974FF}"/>
    <dgm:cxn modelId="{2CF714DF-29F6-418C-96B4-A860AC4BE4E2}" type="presOf" srcId="{8352E4DE-D139-46E4-8F1C-99F4A0EA32EA}" destId="{B3434050-7803-4A17-82C5-09DE4BE8987F}" srcOrd="0" destOrd="1" presId="urn:microsoft.com/office/officeart/2009/3/layout/BlockDescendingList"/>
    <dgm:cxn modelId="{04D0535D-4FAA-4BBC-9A62-23D0F62D125F}" type="presOf" srcId="{E7EDC7AC-23C4-433C-9BD2-26EACEC2A284}" destId="{B3434050-7803-4A17-82C5-09DE4BE8987F}" srcOrd="0" destOrd="7" presId="urn:microsoft.com/office/officeart/2009/3/layout/BlockDescendingList"/>
    <dgm:cxn modelId="{5A85E4AC-6F59-4141-9D5D-5D941579B0AE}" type="presOf" srcId="{00755BBE-F75F-4300-BA26-FEB2D56975F5}" destId="{AB8CC09F-F439-4106-ACD0-CDF69BB9CA47}" srcOrd="0" destOrd="2" presId="urn:microsoft.com/office/officeart/2009/3/layout/BlockDescendingList"/>
    <dgm:cxn modelId="{43A08FB6-B1AC-4240-8B87-935D26BD04AD}" srcId="{9DB261AE-72E8-4C41-BC1A-22959D367953}" destId="{35528727-CCF7-4CA9-A3C6-2CD7AD98EB78}" srcOrd="5" destOrd="0" parTransId="{8D480387-E639-4B03-9651-3140C77FD6E1}" sibTransId="{AD1CCAE6-8C18-4888-A6AD-3A706DA2E8E3}"/>
    <dgm:cxn modelId="{9C0765C4-63EF-4785-BD41-439A11D10AAC}" srcId="{9DB261AE-72E8-4C41-BC1A-22959D367953}" destId="{5F15ECD8-CADE-43C2-A531-BBDCC7A79586}" srcOrd="3" destOrd="0" parTransId="{D58EF00C-BEE7-4A6B-BF0D-DDC063E5DED7}" sibTransId="{20367681-6B84-4C87-BAB1-9E8AF9C75910}"/>
    <dgm:cxn modelId="{A766D2C4-0FF1-4CD7-84C8-9D7E1EF3CD6D}" srcId="{9DB261AE-72E8-4C41-BC1A-22959D367953}" destId="{B7721D83-0C9A-4B83-9860-9625EF07D1C4}" srcOrd="8" destOrd="0" parTransId="{914BBFE7-743F-4BB7-AB2C-C10FEDDF866B}" sibTransId="{35E2480F-C43F-4085-9235-D7F0AA5ACE0B}"/>
    <dgm:cxn modelId="{42EB4006-8B79-4906-83B6-E2571B2EB786}" srcId="{1087ECDC-62A5-4706-86DD-D247E8FD0DC1}" destId="{00755BBE-F75F-4300-BA26-FEB2D56975F5}" srcOrd="2" destOrd="0" parTransId="{5D64529C-C3BD-4F6C-9501-F3D53675163D}" sibTransId="{4ADD33FE-B1EC-434C-B930-0426E8F4EB02}"/>
    <dgm:cxn modelId="{33A4DF93-CF8D-422E-9EAF-666F841BCABC}" srcId="{ACD5AD24-E4D4-4D35-8EA1-9C5C848EDB2A}" destId="{1FFD9CCD-3440-4CFE-838B-95A7E3A3F181}" srcOrd="0" destOrd="0" parTransId="{A25339C9-418F-46F4-A46A-7A4BDA5BC238}" sibTransId="{C5F84528-28C2-4B9A-B975-132E931CD37C}"/>
    <dgm:cxn modelId="{9B0F5D52-C47D-4849-BD2A-0BF2E37DF66D}" type="presOf" srcId="{65D5C04F-24AC-4F84-9ADE-6FE57C247A9A}" destId="{9A970770-F8C9-4D30-A26D-866DCF3EEE2C}" srcOrd="0" destOrd="2" presId="urn:microsoft.com/office/officeart/2009/3/layout/BlockDescendingList"/>
    <dgm:cxn modelId="{323051CC-B99E-466C-805B-AEA13704B813}" type="presOf" srcId="{B7721D83-0C9A-4B83-9860-9625EF07D1C4}" destId="{B3434050-7803-4A17-82C5-09DE4BE8987F}" srcOrd="0" destOrd="8" presId="urn:microsoft.com/office/officeart/2009/3/layout/BlockDescendingList"/>
    <dgm:cxn modelId="{1D05676E-10BF-4959-9793-8DF25B0CBA7A}" type="presOf" srcId="{16F02482-36DC-40A1-8844-C52F76464116}" destId="{B3434050-7803-4A17-82C5-09DE4BE8987F}" srcOrd="0" destOrd="2" presId="urn:microsoft.com/office/officeart/2009/3/layout/BlockDescendingList"/>
    <dgm:cxn modelId="{31C08A97-47BA-4921-97F0-22D6F5783B1B}" type="presOf" srcId="{42DA311A-7216-4309-A848-021C32199B9B}" destId="{B3434050-7803-4A17-82C5-09DE4BE8987F}" srcOrd="0" destOrd="6" presId="urn:microsoft.com/office/officeart/2009/3/layout/BlockDescendingList"/>
    <dgm:cxn modelId="{9DE67312-3F71-4008-A981-E306ED22B355}" srcId="{1087ECDC-62A5-4706-86DD-D247E8FD0DC1}" destId="{8FF5AF02-15EC-4350-9C44-E46E9A9ACE85}" srcOrd="3" destOrd="0" parTransId="{098C3641-AEB2-48E6-A9C9-8760A4A258C2}" sibTransId="{F21A167B-9E79-43E9-9807-52944BCB028B}"/>
    <dgm:cxn modelId="{75F63849-3EDD-4D78-86AC-EB04BE196188}" type="presOf" srcId="{B3322351-3ED5-4753-BD16-1C3CAF6B0CFA}" destId="{AB8CC09F-F439-4106-ACD0-CDF69BB9CA47}" srcOrd="0" destOrd="4" presId="urn:microsoft.com/office/officeart/2009/3/layout/BlockDescendingList"/>
    <dgm:cxn modelId="{F2F7B362-DA9D-43F5-AEC1-45BDE24B59AF}" srcId="{1087ECDC-62A5-4706-86DD-D247E8FD0DC1}" destId="{132B20F2-3053-4951-9066-99599466A143}" srcOrd="1" destOrd="0" parTransId="{60BDFC59-FFFC-4AD5-BE15-ABE1FD7B8805}" sibTransId="{77A710C3-5F1E-42F5-92AB-3E8BA5123154}"/>
    <dgm:cxn modelId="{6F89BA39-2FC5-42CA-8860-88505CD55EF5}" type="presOf" srcId="{B9CCE0DE-9ED0-41E6-A639-CD264385724A}" destId="{9A970770-F8C9-4D30-A26D-866DCF3EEE2C}" srcOrd="0" destOrd="1" presId="urn:microsoft.com/office/officeart/2009/3/layout/BlockDescendingList"/>
    <dgm:cxn modelId="{8E58B837-0093-4165-A3B5-370DF59B2E2E}" type="presOf" srcId="{35528727-CCF7-4CA9-A3C6-2CD7AD98EB78}" destId="{B3434050-7803-4A17-82C5-09DE4BE8987F}" srcOrd="0" destOrd="5" presId="urn:microsoft.com/office/officeart/2009/3/layout/BlockDescendingList"/>
    <dgm:cxn modelId="{C21AD138-C347-4956-AF0A-D22CDEA839DE}" srcId="{1FFD9CCD-3440-4CFE-838B-95A7E3A3F181}" destId="{3997A28E-9350-483F-9BDF-31698B5EE5BC}" srcOrd="0" destOrd="0" parTransId="{EA9702BA-44B0-490B-965C-B2AE0240D0A0}" sibTransId="{09AFE1F0-CAD4-4E8E-BF55-A322D1031744}"/>
    <dgm:cxn modelId="{9E6C294D-57D0-45C5-9FA2-8EDEDC94B9FC}" type="presParOf" srcId="{647CDDC4-C613-4124-B5C4-A398D902EBA4}" destId="{DDA1C170-10CB-44EF-8678-A164792CEBE7}" srcOrd="0" destOrd="0" presId="urn:microsoft.com/office/officeart/2009/3/layout/BlockDescendingList"/>
    <dgm:cxn modelId="{34C991C7-5D14-4B1C-B5AC-CA7DADB3DFD2}" type="presParOf" srcId="{647CDDC4-C613-4124-B5C4-A398D902EBA4}" destId="{9A970770-F8C9-4D30-A26D-866DCF3EEE2C}" srcOrd="1" destOrd="0" presId="urn:microsoft.com/office/officeart/2009/3/layout/BlockDescendingList"/>
    <dgm:cxn modelId="{2255AF60-FF94-450E-BF99-B5BF6AEA5979}" type="presParOf" srcId="{647CDDC4-C613-4124-B5C4-A398D902EBA4}" destId="{E831D903-D728-4D52-AE6B-C4E861AC822A}" srcOrd="2" destOrd="0" presId="urn:microsoft.com/office/officeart/2009/3/layout/BlockDescendingList"/>
    <dgm:cxn modelId="{A529DFA9-0F84-40D2-A5C5-3E713DA28C22}" type="presParOf" srcId="{E831D903-D728-4D52-AE6B-C4E861AC822A}" destId="{14365B7D-B78C-4AC6-9DA6-1B1AB64BD0DC}" srcOrd="0" destOrd="0" presId="urn:microsoft.com/office/officeart/2009/3/layout/BlockDescendingList"/>
    <dgm:cxn modelId="{A40BB369-2919-48C8-B0BA-9B1835CCA679}" type="presParOf" srcId="{647CDDC4-C613-4124-B5C4-A398D902EBA4}" destId="{194229AD-A177-4EF8-93C9-CC3D25F47149}" srcOrd="3" destOrd="0" presId="urn:microsoft.com/office/officeart/2009/3/layout/BlockDescendingList"/>
    <dgm:cxn modelId="{0A663E23-1E2C-44E6-97A9-EDD86E6B17D3}" type="presParOf" srcId="{647CDDC4-C613-4124-B5C4-A398D902EBA4}" destId="{B3434050-7803-4A17-82C5-09DE4BE8987F}" srcOrd="4" destOrd="0" presId="urn:microsoft.com/office/officeart/2009/3/layout/BlockDescendingList"/>
    <dgm:cxn modelId="{3A037523-43EA-4FA0-9D42-72990F04B608}" type="presParOf" srcId="{647CDDC4-C613-4124-B5C4-A398D902EBA4}" destId="{9303FB96-BBA1-43E6-A54F-E66256564AC5}" srcOrd="5" destOrd="0" presId="urn:microsoft.com/office/officeart/2009/3/layout/BlockDescendingList"/>
    <dgm:cxn modelId="{FFE8AC35-12BC-4639-93EE-48632F59EFC5}" type="presParOf" srcId="{9303FB96-BBA1-43E6-A54F-E66256564AC5}" destId="{ED3F9BEE-A42B-48FC-BE45-DF53DE08AE48}" srcOrd="0" destOrd="0" presId="urn:microsoft.com/office/officeart/2009/3/layout/BlockDescendingList"/>
    <dgm:cxn modelId="{76B6074C-1FF2-4182-8992-4C822A0D3029}" type="presParOf" srcId="{647CDDC4-C613-4124-B5C4-A398D902EBA4}" destId="{621AD449-5D41-41C8-BB1C-9787AB47DCFF}" srcOrd="6" destOrd="0" presId="urn:microsoft.com/office/officeart/2009/3/layout/BlockDescendingList"/>
    <dgm:cxn modelId="{1C6ECB61-7A95-4433-B1B2-2FD70881D02D}" type="presParOf" srcId="{647CDDC4-C613-4124-B5C4-A398D902EBA4}" destId="{AB8CC09F-F439-4106-ACD0-CDF69BB9CA47}" srcOrd="7" destOrd="0" presId="urn:microsoft.com/office/officeart/2009/3/layout/BlockDescendingList"/>
    <dgm:cxn modelId="{C476B945-5DDA-4E3B-9032-2ED8CD2B5F4E}" type="presParOf" srcId="{647CDDC4-C613-4124-B5C4-A398D902EBA4}" destId="{03E926B6-3107-4ED3-B2C6-35B83BA995EA}" srcOrd="8" destOrd="0" presId="urn:microsoft.com/office/officeart/2009/3/layout/BlockDescendingList"/>
    <dgm:cxn modelId="{2B605545-3499-4B34-9827-5E27759B7018}" type="presParOf" srcId="{03E926B6-3107-4ED3-B2C6-35B83BA995EA}" destId="{C086C519-BFEE-48BE-891A-4578610717A9}"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9D3995-FA6C-4661-93C7-98D3A3838099}"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9D063D8D-8F5C-4F25-978E-AFF2CD00CAE8}">
      <dgm:prSet custT="1"/>
      <dgm:spPr/>
      <dgm:t>
        <a:bodyPr/>
        <a:lstStyle/>
        <a:p>
          <a:pPr rtl="0"/>
          <a:r>
            <a:rPr lang="en-US" sz="2500" dirty="0" smtClean="0"/>
            <a:t>Considerations for Online Catalog on TargetHIV.org </a:t>
          </a:r>
          <a:endParaRPr lang="en-US" sz="2500" dirty="0"/>
        </a:p>
      </dgm:t>
    </dgm:pt>
    <dgm:pt modelId="{F230D607-04AA-44C9-8D9D-FE3FFD97FA02}" type="parTrans" cxnId="{372162D4-5828-4ED0-B4EE-C9E5732CB091}">
      <dgm:prSet/>
      <dgm:spPr/>
      <dgm:t>
        <a:bodyPr/>
        <a:lstStyle/>
        <a:p>
          <a:endParaRPr lang="en-US"/>
        </a:p>
      </dgm:t>
    </dgm:pt>
    <dgm:pt modelId="{702F0145-8D12-464A-89B9-E91D8051B969}" type="sibTrans" cxnId="{372162D4-5828-4ED0-B4EE-C9E5732CB091}">
      <dgm:prSet/>
      <dgm:spPr/>
      <dgm:t>
        <a:bodyPr/>
        <a:lstStyle/>
        <a:p>
          <a:endParaRPr lang="en-US"/>
        </a:p>
      </dgm:t>
    </dgm:pt>
    <dgm:pt modelId="{7697367F-BCED-4E2B-94A1-0370B6688CAE}">
      <dgm:prSet custT="1"/>
      <dgm:spPr/>
      <dgm:t>
        <a:bodyPr/>
        <a:lstStyle/>
        <a:p>
          <a:pPr rtl="0"/>
          <a:r>
            <a:rPr lang="en-US" sz="2200" dirty="0" smtClean="0"/>
            <a:t>Search/filter functionality with summary display of findings</a:t>
          </a:r>
          <a:endParaRPr lang="en-US" sz="2200" dirty="0"/>
        </a:p>
      </dgm:t>
    </dgm:pt>
    <dgm:pt modelId="{7F3C1012-4F74-4D2E-9789-3A71BFA55835}" type="parTrans" cxnId="{970542DA-30E7-4185-814F-3ACE67FDBB98}">
      <dgm:prSet/>
      <dgm:spPr/>
      <dgm:t>
        <a:bodyPr/>
        <a:lstStyle/>
        <a:p>
          <a:endParaRPr lang="en-US"/>
        </a:p>
      </dgm:t>
    </dgm:pt>
    <dgm:pt modelId="{A7925CCA-239D-48A3-A1A9-AE29891BA8BF}" type="sibTrans" cxnId="{970542DA-30E7-4185-814F-3ACE67FDBB98}">
      <dgm:prSet/>
      <dgm:spPr/>
      <dgm:t>
        <a:bodyPr/>
        <a:lstStyle/>
        <a:p>
          <a:endParaRPr lang="en-US"/>
        </a:p>
      </dgm:t>
    </dgm:pt>
    <dgm:pt modelId="{3347DD47-0952-4818-8D4B-DCEF1E979C18}">
      <dgm:prSet custT="1"/>
      <dgm:spPr/>
      <dgm:t>
        <a:bodyPr/>
        <a:lstStyle/>
        <a:p>
          <a:pPr rtl="0"/>
          <a:r>
            <a:rPr lang="en-US" sz="2200" smtClean="0"/>
            <a:t>Summary of program/intervention goals</a:t>
          </a:r>
          <a:endParaRPr lang="en-US" sz="2200" dirty="0"/>
        </a:p>
      </dgm:t>
    </dgm:pt>
    <dgm:pt modelId="{65657308-5BEC-432A-9A5F-76B60C02FA49}" type="parTrans" cxnId="{836C8CD1-64FD-4FB8-AEF3-F61CF1A601E0}">
      <dgm:prSet/>
      <dgm:spPr/>
      <dgm:t>
        <a:bodyPr/>
        <a:lstStyle/>
        <a:p>
          <a:endParaRPr lang="en-US"/>
        </a:p>
      </dgm:t>
    </dgm:pt>
    <dgm:pt modelId="{8F9B650D-5ADE-4AB5-98E1-DDDF8727512C}" type="sibTrans" cxnId="{836C8CD1-64FD-4FB8-AEF3-F61CF1A601E0}">
      <dgm:prSet/>
      <dgm:spPr/>
      <dgm:t>
        <a:bodyPr/>
        <a:lstStyle/>
        <a:p>
          <a:endParaRPr lang="en-US"/>
        </a:p>
      </dgm:t>
    </dgm:pt>
    <dgm:pt modelId="{B43EF0E9-85C8-4C25-9E6B-FF95BBD904DA}">
      <dgm:prSet custT="1"/>
      <dgm:spPr/>
      <dgm:t>
        <a:bodyPr/>
        <a:lstStyle/>
        <a:p>
          <a:r>
            <a:rPr lang="en-US" sz="2200" smtClean="0"/>
            <a:t>Core and adaptable components</a:t>
          </a:r>
          <a:endParaRPr lang="en-US" sz="2200" dirty="0"/>
        </a:p>
      </dgm:t>
    </dgm:pt>
    <dgm:pt modelId="{4999BEF5-3A15-4347-BAD4-543A873D5592}" type="parTrans" cxnId="{A35FE27D-6A47-439D-9910-74C8ABC76892}">
      <dgm:prSet/>
      <dgm:spPr/>
      <dgm:t>
        <a:bodyPr/>
        <a:lstStyle/>
        <a:p>
          <a:endParaRPr lang="en-US"/>
        </a:p>
      </dgm:t>
    </dgm:pt>
    <dgm:pt modelId="{D4EC7E4F-A26D-421C-8DDF-3D142A3C6EB0}" type="sibTrans" cxnId="{A35FE27D-6A47-439D-9910-74C8ABC76892}">
      <dgm:prSet/>
      <dgm:spPr/>
      <dgm:t>
        <a:bodyPr/>
        <a:lstStyle/>
        <a:p>
          <a:endParaRPr lang="en-US"/>
        </a:p>
      </dgm:t>
    </dgm:pt>
    <dgm:pt modelId="{AC719AA5-1552-4AF6-AAEE-EC520C6C7F7D}">
      <dgm:prSet custT="1"/>
      <dgm:spPr/>
      <dgm:t>
        <a:bodyPr/>
        <a:lstStyle/>
        <a:p>
          <a:r>
            <a:rPr lang="en-US" sz="2200" smtClean="0"/>
            <a:t>Type of program/intervention</a:t>
          </a:r>
          <a:endParaRPr lang="en-US" sz="2200" dirty="0"/>
        </a:p>
      </dgm:t>
    </dgm:pt>
    <dgm:pt modelId="{A8F99596-E19B-4B92-9E73-7694AF8A7349}" type="parTrans" cxnId="{F3163CEB-E26A-43E1-8A19-2FE657AA20CE}">
      <dgm:prSet/>
      <dgm:spPr/>
      <dgm:t>
        <a:bodyPr/>
        <a:lstStyle/>
        <a:p>
          <a:endParaRPr lang="en-US"/>
        </a:p>
      </dgm:t>
    </dgm:pt>
    <dgm:pt modelId="{0D439B8D-4029-413B-8C37-7AE1811717CD}" type="sibTrans" cxnId="{F3163CEB-E26A-43E1-8A19-2FE657AA20CE}">
      <dgm:prSet/>
      <dgm:spPr/>
      <dgm:t>
        <a:bodyPr/>
        <a:lstStyle/>
        <a:p>
          <a:endParaRPr lang="en-US"/>
        </a:p>
      </dgm:t>
    </dgm:pt>
    <dgm:pt modelId="{7CCCEEDF-1522-4AA3-9A2E-F202DA901A85}">
      <dgm:prSet custT="1"/>
      <dgm:spPr/>
      <dgm:t>
        <a:bodyPr/>
        <a:lstStyle/>
        <a:p>
          <a:r>
            <a:rPr lang="en-US" sz="2200" smtClean="0"/>
            <a:t>Populations(s) reached</a:t>
          </a:r>
          <a:endParaRPr lang="en-US" sz="2200" dirty="0"/>
        </a:p>
      </dgm:t>
    </dgm:pt>
    <dgm:pt modelId="{0AA06C54-8047-4844-9016-7BCF6355A979}" type="parTrans" cxnId="{D3C7C51F-174D-4863-BC7B-954D4BBF1760}">
      <dgm:prSet/>
      <dgm:spPr/>
      <dgm:t>
        <a:bodyPr/>
        <a:lstStyle/>
        <a:p>
          <a:endParaRPr lang="en-US"/>
        </a:p>
      </dgm:t>
    </dgm:pt>
    <dgm:pt modelId="{2E218B81-356D-47CC-A73E-B89B38F770B0}" type="sibTrans" cxnId="{D3C7C51F-174D-4863-BC7B-954D4BBF1760}">
      <dgm:prSet/>
      <dgm:spPr/>
      <dgm:t>
        <a:bodyPr/>
        <a:lstStyle/>
        <a:p>
          <a:endParaRPr lang="en-US"/>
        </a:p>
      </dgm:t>
    </dgm:pt>
    <dgm:pt modelId="{3CC9EC11-0D47-4A9C-BFDE-A856A5AC05F0}">
      <dgm:prSet custT="1"/>
      <dgm:spPr/>
      <dgm:t>
        <a:bodyPr/>
        <a:lstStyle/>
        <a:p>
          <a:r>
            <a:rPr lang="en-US" sz="2200" smtClean="0"/>
            <a:t>Setting </a:t>
          </a:r>
          <a:endParaRPr lang="en-US" sz="2200" dirty="0"/>
        </a:p>
      </dgm:t>
    </dgm:pt>
    <dgm:pt modelId="{ACAB60BC-8BE2-486B-BF86-D55AF16DED87}" type="parTrans" cxnId="{6621D930-3630-4B4E-B16D-516D9877B16C}">
      <dgm:prSet/>
      <dgm:spPr/>
      <dgm:t>
        <a:bodyPr/>
        <a:lstStyle/>
        <a:p>
          <a:endParaRPr lang="en-US"/>
        </a:p>
      </dgm:t>
    </dgm:pt>
    <dgm:pt modelId="{C6B97F13-8B50-4E59-91C4-C4C056A69856}" type="sibTrans" cxnId="{6621D930-3630-4B4E-B16D-516D9877B16C}">
      <dgm:prSet/>
      <dgm:spPr/>
      <dgm:t>
        <a:bodyPr/>
        <a:lstStyle/>
        <a:p>
          <a:endParaRPr lang="en-US"/>
        </a:p>
      </dgm:t>
    </dgm:pt>
    <dgm:pt modelId="{7F94C0B3-189B-438A-951A-56C79BB503EE}">
      <dgm:prSet custT="1"/>
      <dgm:spPr/>
      <dgm:t>
        <a:bodyPr/>
        <a:lstStyle/>
        <a:p>
          <a:r>
            <a:rPr lang="en-US" sz="2200" smtClean="0"/>
            <a:t>Outcomes achieved/evidence level</a:t>
          </a:r>
          <a:endParaRPr lang="en-US" sz="2200" dirty="0"/>
        </a:p>
      </dgm:t>
    </dgm:pt>
    <dgm:pt modelId="{9510872F-BAC3-46F9-8B7C-658B76F354E8}" type="parTrans" cxnId="{55F5364B-28E7-4FDC-9E79-30F710F20B54}">
      <dgm:prSet/>
      <dgm:spPr/>
      <dgm:t>
        <a:bodyPr/>
        <a:lstStyle/>
        <a:p>
          <a:endParaRPr lang="en-US"/>
        </a:p>
      </dgm:t>
    </dgm:pt>
    <dgm:pt modelId="{F8533A15-A926-49D9-9419-817A64CC8A14}" type="sibTrans" cxnId="{55F5364B-28E7-4FDC-9E79-30F710F20B54}">
      <dgm:prSet/>
      <dgm:spPr/>
      <dgm:t>
        <a:bodyPr/>
        <a:lstStyle/>
        <a:p>
          <a:endParaRPr lang="en-US"/>
        </a:p>
      </dgm:t>
    </dgm:pt>
    <dgm:pt modelId="{1E147A7D-0FB2-4023-9C94-74E0CACD8D80}">
      <dgm:prSet custT="1"/>
      <dgm:spPr/>
      <dgm:t>
        <a:bodyPr/>
        <a:lstStyle/>
        <a:p>
          <a:r>
            <a:rPr lang="en-US" sz="2200" smtClean="0"/>
            <a:t>Core clinical services and support services</a:t>
          </a:r>
          <a:endParaRPr lang="en-US" sz="2200" dirty="0"/>
        </a:p>
      </dgm:t>
    </dgm:pt>
    <dgm:pt modelId="{708B78B0-ED54-4CCE-B2CB-26475AACDA3E}" type="parTrans" cxnId="{CE5F2589-35B3-4C2E-BAD7-BBCF0D7E8D71}">
      <dgm:prSet/>
      <dgm:spPr/>
      <dgm:t>
        <a:bodyPr/>
        <a:lstStyle/>
        <a:p>
          <a:endParaRPr lang="en-US"/>
        </a:p>
      </dgm:t>
    </dgm:pt>
    <dgm:pt modelId="{F6162510-4FCA-4431-A11C-9177AA056605}" type="sibTrans" cxnId="{CE5F2589-35B3-4C2E-BAD7-BBCF0D7E8D71}">
      <dgm:prSet/>
      <dgm:spPr/>
      <dgm:t>
        <a:bodyPr/>
        <a:lstStyle/>
        <a:p>
          <a:endParaRPr lang="en-US"/>
        </a:p>
      </dgm:t>
    </dgm:pt>
    <dgm:pt modelId="{8119FDCF-9068-4C75-9C31-AC75FC01E52D}" type="pres">
      <dgm:prSet presAssocID="{A09D3995-FA6C-4661-93C7-98D3A3838099}" presName="linear" presStyleCnt="0">
        <dgm:presLayoutVars>
          <dgm:animLvl val="lvl"/>
          <dgm:resizeHandles val="exact"/>
        </dgm:presLayoutVars>
      </dgm:prSet>
      <dgm:spPr/>
      <dgm:t>
        <a:bodyPr/>
        <a:lstStyle/>
        <a:p>
          <a:endParaRPr lang="en-US"/>
        </a:p>
      </dgm:t>
    </dgm:pt>
    <dgm:pt modelId="{36437429-F0EF-4693-B472-7848DD7EC510}" type="pres">
      <dgm:prSet presAssocID="{9D063D8D-8F5C-4F25-978E-AFF2CD00CAE8}" presName="parentText" presStyleLbl="node1" presStyleIdx="0" presStyleCnt="1" custScaleY="45410" custLinFactNeighborY="-12780">
        <dgm:presLayoutVars>
          <dgm:chMax val="0"/>
          <dgm:bulletEnabled val="1"/>
        </dgm:presLayoutVars>
      </dgm:prSet>
      <dgm:spPr/>
      <dgm:t>
        <a:bodyPr/>
        <a:lstStyle/>
        <a:p>
          <a:endParaRPr lang="en-US"/>
        </a:p>
      </dgm:t>
    </dgm:pt>
    <dgm:pt modelId="{D835B995-544E-42DA-9493-B2B496A45E20}" type="pres">
      <dgm:prSet presAssocID="{9D063D8D-8F5C-4F25-978E-AFF2CD00CAE8}" presName="childText" presStyleLbl="revTx" presStyleIdx="0" presStyleCnt="1" custLinFactNeighborY="-15543">
        <dgm:presLayoutVars>
          <dgm:bulletEnabled val="1"/>
        </dgm:presLayoutVars>
      </dgm:prSet>
      <dgm:spPr/>
      <dgm:t>
        <a:bodyPr/>
        <a:lstStyle/>
        <a:p>
          <a:endParaRPr lang="en-US"/>
        </a:p>
      </dgm:t>
    </dgm:pt>
  </dgm:ptLst>
  <dgm:cxnLst>
    <dgm:cxn modelId="{0D9F923E-08EF-4646-B1F3-877B2FA4F331}" type="presOf" srcId="{7CCCEEDF-1522-4AA3-9A2E-F202DA901A85}" destId="{D835B995-544E-42DA-9493-B2B496A45E20}" srcOrd="0" destOrd="4" presId="urn:microsoft.com/office/officeart/2005/8/layout/vList2"/>
    <dgm:cxn modelId="{836C8CD1-64FD-4FB8-AEF3-F61CF1A601E0}" srcId="{7697367F-BCED-4E2B-94A1-0370B6688CAE}" destId="{3347DD47-0952-4818-8D4B-DCEF1E979C18}" srcOrd="0" destOrd="0" parTransId="{65657308-5BEC-432A-9A5F-76B60C02FA49}" sibTransId="{8F9B650D-5ADE-4AB5-98E1-DDDF8727512C}"/>
    <dgm:cxn modelId="{F04A0A36-3FEF-4379-9D8A-C09BBD321FA3}" type="presOf" srcId="{3CC9EC11-0D47-4A9C-BFDE-A856A5AC05F0}" destId="{D835B995-544E-42DA-9493-B2B496A45E20}" srcOrd="0" destOrd="5" presId="urn:microsoft.com/office/officeart/2005/8/layout/vList2"/>
    <dgm:cxn modelId="{947CD986-041E-4E6F-9D46-3A22BC27E51A}" type="presOf" srcId="{B43EF0E9-85C8-4C25-9E6B-FF95BBD904DA}" destId="{D835B995-544E-42DA-9493-B2B496A45E20}" srcOrd="0" destOrd="2" presId="urn:microsoft.com/office/officeart/2005/8/layout/vList2"/>
    <dgm:cxn modelId="{F7899660-F998-4010-91D9-786F73FC3163}" type="presOf" srcId="{AC719AA5-1552-4AF6-AAEE-EC520C6C7F7D}" destId="{D835B995-544E-42DA-9493-B2B496A45E20}" srcOrd="0" destOrd="3" presId="urn:microsoft.com/office/officeart/2005/8/layout/vList2"/>
    <dgm:cxn modelId="{6621D930-3630-4B4E-B16D-516D9877B16C}" srcId="{7697367F-BCED-4E2B-94A1-0370B6688CAE}" destId="{3CC9EC11-0D47-4A9C-BFDE-A856A5AC05F0}" srcOrd="4" destOrd="0" parTransId="{ACAB60BC-8BE2-486B-BF86-D55AF16DED87}" sibTransId="{C6B97F13-8B50-4E59-91C4-C4C056A69856}"/>
    <dgm:cxn modelId="{55F5364B-28E7-4FDC-9E79-30F710F20B54}" srcId="{7697367F-BCED-4E2B-94A1-0370B6688CAE}" destId="{7F94C0B3-189B-438A-951A-56C79BB503EE}" srcOrd="5" destOrd="0" parTransId="{9510872F-BAC3-46F9-8B7C-658B76F354E8}" sibTransId="{F8533A15-A926-49D9-9419-817A64CC8A14}"/>
    <dgm:cxn modelId="{372162D4-5828-4ED0-B4EE-C9E5732CB091}" srcId="{A09D3995-FA6C-4661-93C7-98D3A3838099}" destId="{9D063D8D-8F5C-4F25-978E-AFF2CD00CAE8}" srcOrd="0" destOrd="0" parTransId="{F230D607-04AA-44C9-8D9D-FE3FFD97FA02}" sibTransId="{702F0145-8D12-464A-89B9-E91D8051B969}"/>
    <dgm:cxn modelId="{6C504129-50E3-4313-BA29-DC52049862AF}" type="presOf" srcId="{1E147A7D-0FB2-4023-9C94-74E0CACD8D80}" destId="{D835B995-544E-42DA-9493-B2B496A45E20}" srcOrd="0" destOrd="7" presId="urn:microsoft.com/office/officeart/2005/8/layout/vList2"/>
    <dgm:cxn modelId="{5515A249-5639-4549-9BD0-D570E737DC01}" type="presOf" srcId="{9D063D8D-8F5C-4F25-978E-AFF2CD00CAE8}" destId="{36437429-F0EF-4693-B472-7848DD7EC510}" srcOrd="0" destOrd="0" presId="urn:microsoft.com/office/officeart/2005/8/layout/vList2"/>
    <dgm:cxn modelId="{DD118685-4F26-484F-AB98-07AF515310D0}" type="presOf" srcId="{7697367F-BCED-4E2B-94A1-0370B6688CAE}" destId="{D835B995-544E-42DA-9493-B2B496A45E20}" srcOrd="0" destOrd="0" presId="urn:microsoft.com/office/officeart/2005/8/layout/vList2"/>
    <dgm:cxn modelId="{970542DA-30E7-4185-814F-3ACE67FDBB98}" srcId="{9D063D8D-8F5C-4F25-978E-AFF2CD00CAE8}" destId="{7697367F-BCED-4E2B-94A1-0370B6688CAE}" srcOrd="0" destOrd="0" parTransId="{7F3C1012-4F74-4D2E-9789-3A71BFA55835}" sibTransId="{A7925CCA-239D-48A3-A1A9-AE29891BA8BF}"/>
    <dgm:cxn modelId="{B848BF79-88AE-4B08-8338-CE49D479E73E}" type="presOf" srcId="{7F94C0B3-189B-438A-951A-56C79BB503EE}" destId="{D835B995-544E-42DA-9493-B2B496A45E20}" srcOrd="0" destOrd="6" presId="urn:microsoft.com/office/officeart/2005/8/layout/vList2"/>
    <dgm:cxn modelId="{F3163CEB-E26A-43E1-8A19-2FE657AA20CE}" srcId="{7697367F-BCED-4E2B-94A1-0370B6688CAE}" destId="{AC719AA5-1552-4AF6-AAEE-EC520C6C7F7D}" srcOrd="2" destOrd="0" parTransId="{A8F99596-E19B-4B92-9E73-7694AF8A7349}" sibTransId="{0D439B8D-4029-413B-8C37-7AE1811717CD}"/>
    <dgm:cxn modelId="{18A352F9-2D7B-43BE-BD88-1C98AC122F4D}" type="presOf" srcId="{3347DD47-0952-4818-8D4B-DCEF1E979C18}" destId="{D835B995-544E-42DA-9493-B2B496A45E20}" srcOrd="0" destOrd="1" presId="urn:microsoft.com/office/officeart/2005/8/layout/vList2"/>
    <dgm:cxn modelId="{EF1B19CF-0D4F-4E0F-AB4D-820395C0BD83}" type="presOf" srcId="{A09D3995-FA6C-4661-93C7-98D3A3838099}" destId="{8119FDCF-9068-4C75-9C31-AC75FC01E52D}" srcOrd="0" destOrd="0" presId="urn:microsoft.com/office/officeart/2005/8/layout/vList2"/>
    <dgm:cxn modelId="{D3C7C51F-174D-4863-BC7B-954D4BBF1760}" srcId="{7697367F-BCED-4E2B-94A1-0370B6688CAE}" destId="{7CCCEEDF-1522-4AA3-9A2E-F202DA901A85}" srcOrd="3" destOrd="0" parTransId="{0AA06C54-8047-4844-9016-7BCF6355A979}" sibTransId="{2E218B81-356D-47CC-A73E-B89B38F770B0}"/>
    <dgm:cxn modelId="{A35FE27D-6A47-439D-9910-74C8ABC76892}" srcId="{7697367F-BCED-4E2B-94A1-0370B6688CAE}" destId="{B43EF0E9-85C8-4C25-9E6B-FF95BBD904DA}" srcOrd="1" destOrd="0" parTransId="{4999BEF5-3A15-4347-BAD4-543A873D5592}" sibTransId="{D4EC7E4F-A26D-421C-8DDF-3D142A3C6EB0}"/>
    <dgm:cxn modelId="{CE5F2589-35B3-4C2E-BAD7-BBCF0D7E8D71}" srcId="{7697367F-BCED-4E2B-94A1-0370B6688CAE}" destId="{1E147A7D-0FB2-4023-9C94-74E0CACD8D80}" srcOrd="6" destOrd="0" parTransId="{708B78B0-ED54-4CCE-B2CB-26475AACDA3E}" sibTransId="{F6162510-4FCA-4431-A11C-9177AA056605}"/>
    <dgm:cxn modelId="{DAC8342B-C3A6-4036-91A0-D8F61DB789C0}" type="presParOf" srcId="{8119FDCF-9068-4C75-9C31-AC75FC01E52D}" destId="{36437429-F0EF-4693-B472-7848DD7EC510}" srcOrd="0" destOrd="0" presId="urn:microsoft.com/office/officeart/2005/8/layout/vList2"/>
    <dgm:cxn modelId="{375EF993-3666-4E0D-86AD-C857C98FD496}" type="presParOf" srcId="{8119FDCF-9068-4C75-9C31-AC75FC01E52D}" destId="{D835B995-544E-42DA-9493-B2B496A45E2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A2400A-B7F6-4916-9461-2660D50CA982}" type="doc">
      <dgm:prSet loTypeId="urn:microsoft.com/office/officeart/2005/8/layout/hList6" loCatId="list" qsTypeId="urn:microsoft.com/office/officeart/2005/8/quickstyle/simple2" qsCatId="simple" csTypeId="urn:microsoft.com/office/officeart/2005/8/colors/colorful2" csCatId="colorful" phldr="1"/>
      <dgm:spPr/>
      <dgm:t>
        <a:bodyPr/>
        <a:lstStyle/>
        <a:p>
          <a:endParaRPr lang="en-US"/>
        </a:p>
      </dgm:t>
    </dgm:pt>
    <dgm:pt modelId="{DA514710-AD79-4E27-B3C3-D3618A70282F}">
      <dgm:prSet/>
      <dgm:spPr/>
      <dgm:t>
        <a:bodyPr/>
        <a:lstStyle/>
        <a:p>
          <a:pPr rtl="0"/>
          <a:r>
            <a:rPr lang="en-US" dirty="0" smtClean="0"/>
            <a:t>Provide outreach and engagement to recipients/subrecipients and HRSA HAB POs to identify best practice strategies and interventions</a:t>
          </a:r>
          <a:endParaRPr lang="en-US" dirty="0"/>
        </a:p>
      </dgm:t>
    </dgm:pt>
    <dgm:pt modelId="{69504564-F1FA-4D65-BE7B-30945E499B35}" type="parTrans" cxnId="{15A0EE35-D5DC-4716-B911-EAEA5B05ABA4}">
      <dgm:prSet/>
      <dgm:spPr/>
      <dgm:t>
        <a:bodyPr/>
        <a:lstStyle/>
        <a:p>
          <a:endParaRPr lang="en-US"/>
        </a:p>
      </dgm:t>
    </dgm:pt>
    <dgm:pt modelId="{8937890B-C3CD-4C7A-A32C-144E9F4655E9}" type="sibTrans" cxnId="{15A0EE35-D5DC-4716-B911-EAEA5B05ABA4}">
      <dgm:prSet/>
      <dgm:spPr/>
      <dgm:t>
        <a:bodyPr/>
        <a:lstStyle/>
        <a:p>
          <a:endParaRPr lang="en-US"/>
        </a:p>
      </dgm:t>
    </dgm:pt>
    <dgm:pt modelId="{4390266A-26F3-435F-8469-AFEA90399DA6}">
      <dgm:prSet/>
      <dgm:spPr/>
      <dgm:t>
        <a:bodyPr/>
        <a:lstStyle/>
        <a:p>
          <a:pPr rtl="0"/>
          <a:r>
            <a:rPr lang="en-US" dirty="0" smtClean="0"/>
            <a:t>Develop a process and mechanism to receive information from recipients/subrecipients and review/select best practice strategies and interventions</a:t>
          </a:r>
          <a:endParaRPr lang="en-US" dirty="0"/>
        </a:p>
      </dgm:t>
    </dgm:pt>
    <dgm:pt modelId="{8F5DE235-F217-4CEE-A271-C3CF4DF05F00}" type="parTrans" cxnId="{9C45EDDB-C974-421F-B0F3-413A524AD97B}">
      <dgm:prSet/>
      <dgm:spPr/>
      <dgm:t>
        <a:bodyPr/>
        <a:lstStyle/>
        <a:p>
          <a:endParaRPr lang="en-US"/>
        </a:p>
      </dgm:t>
    </dgm:pt>
    <dgm:pt modelId="{137CA9F5-444A-4E57-9974-2138840F57C0}" type="sibTrans" cxnId="{9C45EDDB-C974-421F-B0F3-413A524AD97B}">
      <dgm:prSet/>
      <dgm:spPr/>
      <dgm:t>
        <a:bodyPr/>
        <a:lstStyle/>
        <a:p>
          <a:endParaRPr lang="en-US"/>
        </a:p>
      </dgm:t>
    </dgm:pt>
    <dgm:pt modelId="{DF4B5E26-A30A-412B-A76C-9B23E965F801}" type="pres">
      <dgm:prSet presAssocID="{4AA2400A-B7F6-4916-9461-2660D50CA982}" presName="Name0" presStyleCnt="0">
        <dgm:presLayoutVars>
          <dgm:dir/>
          <dgm:resizeHandles val="exact"/>
        </dgm:presLayoutVars>
      </dgm:prSet>
      <dgm:spPr/>
      <dgm:t>
        <a:bodyPr/>
        <a:lstStyle/>
        <a:p>
          <a:endParaRPr lang="en-US"/>
        </a:p>
      </dgm:t>
    </dgm:pt>
    <dgm:pt modelId="{CA88A5DA-DF2E-423E-BF31-6D3A9F16557D}" type="pres">
      <dgm:prSet presAssocID="{4390266A-26F3-435F-8469-AFEA90399DA6}" presName="node" presStyleLbl="node1" presStyleIdx="0" presStyleCnt="2">
        <dgm:presLayoutVars>
          <dgm:bulletEnabled val="1"/>
        </dgm:presLayoutVars>
      </dgm:prSet>
      <dgm:spPr/>
      <dgm:t>
        <a:bodyPr/>
        <a:lstStyle/>
        <a:p>
          <a:endParaRPr lang="en-US"/>
        </a:p>
      </dgm:t>
    </dgm:pt>
    <dgm:pt modelId="{72597203-8909-42CC-89E8-A4ACE2E7A69E}" type="pres">
      <dgm:prSet presAssocID="{137CA9F5-444A-4E57-9974-2138840F57C0}" presName="sibTrans" presStyleCnt="0"/>
      <dgm:spPr/>
    </dgm:pt>
    <dgm:pt modelId="{B4B508D9-173E-4C2F-83FB-EDCDA59199E1}" type="pres">
      <dgm:prSet presAssocID="{DA514710-AD79-4E27-B3C3-D3618A70282F}" presName="node" presStyleLbl="node1" presStyleIdx="1" presStyleCnt="2">
        <dgm:presLayoutVars>
          <dgm:bulletEnabled val="1"/>
        </dgm:presLayoutVars>
      </dgm:prSet>
      <dgm:spPr/>
      <dgm:t>
        <a:bodyPr/>
        <a:lstStyle/>
        <a:p>
          <a:endParaRPr lang="en-US"/>
        </a:p>
      </dgm:t>
    </dgm:pt>
  </dgm:ptLst>
  <dgm:cxnLst>
    <dgm:cxn modelId="{8BFCA935-1C62-41AA-B192-615A246B1B15}" type="presOf" srcId="{DA514710-AD79-4E27-B3C3-D3618A70282F}" destId="{B4B508D9-173E-4C2F-83FB-EDCDA59199E1}" srcOrd="0" destOrd="0" presId="urn:microsoft.com/office/officeart/2005/8/layout/hList6"/>
    <dgm:cxn modelId="{BBDC0193-FF66-49DC-B8F1-82DD0310B899}" type="presOf" srcId="{4390266A-26F3-435F-8469-AFEA90399DA6}" destId="{CA88A5DA-DF2E-423E-BF31-6D3A9F16557D}" srcOrd="0" destOrd="0" presId="urn:microsoft.com/office/officeart/2005/8/layout/hList6"/>
    <dgm:cxn modelId="{15A0EE35-D5DC-4716-B911-EAEA5B05ABA4}" srcId="{4AA2400A-B7F6-4916-9461-2660D50CA982}" destId="{DA514710-AD79-4E27-B3C3-D3618A70282F}" srcOrd="1" destOrd="0" parTransId="{69504564-F1FA-4D65-BE7B-30945E499B35}" sibTransId="{8937890B-C3CD-4C7A-A32C-144E9F4655E9}"/>
    <dgm:cxn modelId="{5EC985B2-B907-4D8D-8BDD-F4E6112113E8}" type="presOf" srcId="{4AA2400A-B7F6-4916-9461-2660D50CA982}" destId="{DF4B5E26-A30A-412B-A76C-9B23E965F801}" srcOrd="0" destOrd="0" presId="urn:microsoft.com/office/officeart/2005/8/layout/hList6"/>
    <dgm:cxn modelId="{9C45EDDB-C974-421F-B0F3-413A524AD97B}" srcId="{4AA2400A-B7F6-4916-9461-2660D50CA982}" destId="{4390266A-26F3-435F-8469-AFEA90399DA6}" srcOrd="0" destOrd="0" parTransId="{8F5DE235-F217-4CEE-A271-C3CF4DF05F00}" sibTransId="{137CA9F5-444A-4E57-9974-2138840F57C0}"/>
    <dgm:cxn modelId="{893BCF87-DE32-4CA3-B52E-E7FDD5EC2C72}" type="presParOf" srcId="{DF4B5E26-A30A-412B-A76C-9B23E965F801}" destId="{CA88A5DA-DF2E-423E-BF31-6D3A9F16557D}" srcOrd="0" destOrd="0" presId="urn:microsoft.com/office/officeart/2005/8/layout/hList6"/>
    <dgm:cxn modelId="{4AAF0203-8250-4309-82CE-B1DC53302E6A}" type="presParOf" srcId="{DF4B5E26-A30A-412B-A76C-9B23E965F801}" destId="{72597203-8909-42CC-89E8-A4ACE2E7A69E}" srcOrd="1" destOrd="0" presId="urn:microsoft.com/office/officeart/2005/8/layout/hList6"/>
    <dgm:cxn modelId="{5A8DEAAA-484F-42B4-A160-62B958EEF14A}" type="presParOf" srcId="{DF4B5E26-A30A-412B-A76C-9B23E965F801}" destId="{B4B508D9-173E-4C2F-83FB-EDCDA59199E1}"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0BD5F-FE25-450E-884E-0327F37CFA86}">
      <dsp:nvSpPr>
        <dsp:cNvPr id="0" name=""/>
        <dsp:cNvSpPr/>
      </dsp:nvSpPr>
      <dsp:spPr>
        <a:xfrm>
          <a:off x="0" y="0"/>
          <a:ext cx="10515600" cy="435133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rtl="0">
            <a:lnSpc>
              <a:spcPct val="90000"/>
            </a:lnSpc>
            <a:spcBef>
              <a:spcPct val="0"/>
            </a:spcBef>
            <a:spcAft>
              <a:spcPct val="35000"/>
            </a:spcAft>
          </a:pPr>
          <a:r>
            <a:rPr lang="en-US" sz="3400" kern="1200" dirty="0" smtClean="0"/>
            <a:t>Target audience 1) RWHAP recipients and subrecipients as well as other HIV service providers; and 2) HRSA HAB Project Officers and leadership and communications staff</a:t>
          </a:r>
          <a:endParaRPr lang="en-US" sz="3400" kern="1200" dirty="0"/>
        </a:p>
      </dsp:txBody>
      <dsp:txXfrm>
        <a:off x="0" y="0"/>
        <a:ext cx="10515600" cy="2349722"/>
      </dsp:txXfrm>
    </dsp:sp>
    <dsp:sp modelId="{13E83AEF-B69B-4EE6-89B0-669FE98B4ED2}">
      <dsp:nvSpPr>
        <dsp:cNvPr id="0" name=""/>
        <dsp:cNvSpPr/>
      </dsp:nvSpPr>
      <dsp:spPr>
        <a:xfrm>
          <a:off x="0" y="2262695"/>
          <a:ext cx="5257799" cy="200161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dirty="0" smtClean="0"/>
            <a:t>Online catalogue should be a user-friendly mechanism to identify, filter, and download practical information about program implementation</a:t>
          </a:r>
          <a:endParaRPr lang="en-US" sz="2400" kern="1200" dirty="0"/>
        </a:p>
      </dsp:txBody>
      <dsp:txXfrm>
        <a:off x="0" y="2262695"/>
        <a:ext cx="5257799" cy="2001615"/>
      </dsp:txXfrm>
    </dsp:sp>
    <dsp:sp modelId="{285B39B7-AFAD-499B-9E11-C01D0FE4F7FE}">
      <dsp:nvSpPr>
        <dsp:cNvPr id="0" name=""/>
        <dsp:cNvSpPr/>
      </dsp:nvSpPr>
      <dsp:spPr>
        <a:xfrm>
          <a:off x="5257800" y="2262695"/>
          <a:ext cx="5257799" cy="2001615"/>
        </a:xfrm>
        <a:prstGeom prst="rect">
          <a:avLst/>
        </a:prstGeom>
        <a:solidFill>
          <a:schemeClr val="accent3">
            <a:tint val="40000"/>
            <a:alpha val="90000"/>
            <a:hueOff val="-11817218"/>
            <a:satOff val="66392"/>
            <a:lumOff val="7313"/>
            <a:alphaOff val="0"/>
          </a:schemeClr>
        </a:solidFill>
        <a:ln w="12700" cap="flat" cmpd="sng" algn="ctr">
          <a:solidFill>
            <a:schemeClr val="accent3">
              <a:tint val="40000"/>
              <a:alpha val="90000"/>
              <a:hueOff val="-11817218"/>
              <a:satOff val="66392"/>
              <a:lumOff val="73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dirty="0" smtClean="0"/>
            <a:t>Online catalog on</a:t>
          </a:r>
          <a:r>
            <a:rPr lang="en-US" sz="2400" u="sng" kern="1200" dirty="0" smtClean="0">
              <a:hlinkClick xmlns:r="http://schemas.openxmlformats.org/officeDocument/2006/relationships" r:id="rId1"/>
            </a:rPr>
            <a:t> HRSA HAB TargetHIV.org</a:t>
          </a:r>
          <a:r>
            <a:rPr lang="en-US" sz="2400" kern="1200" dirty="0" smtClean="0"/>
            <a:t> of best practice strategies and interventions utilized by RWHAP recipients that improve outcomes along the HIV care continuum</a:t>
          </a:r>
          <a:endParaRPr lang="en-US" sz="2400" kern="1200" dirty="0"/>
        </a:p>
      </dsp:txBody>
      <dsp:txXfrm>
        <a:off x="5257800" y="2262695"/>
        <a:ext cx="5257799" cy="2001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C89AF-DA7E-4793-9D01-75785E700817}">
      <dsp:nvSpPr>
        <dsp:cNvPr id="0" name=""/>
        <dsp:cNvSpPr/>
      </dsp:nvSpPr>
      <dsp:spPr>
        <a:xfrm>
          <a:off x="2524" y="144286"/>
          <a:ext cx="3571316" cy="102600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smtClean="0">
              <a:latin typeface="Calibri"/>
              <a:ea typeface="+mn-ea"/>
              <a:cs typeface="+mn-cs"/>
            </a:rPr>
            <a:t>Year 1 </a:t>
          </a:r>
        </a:p>
        <a:p>
          <a:pPr lvl="0" algn="ctr" defTabSz="889000">
            <a:lnSpc>
              <a:spcPct val="90000"/>
            </a:lnSpc>
            <a:spcBef>
              <a:spcPct val="0"/>
            </a:spcBef>
            <a:spcAft>
              <a:spcPct val="35000"/>
            </a:spcAft>
          </a:pPr>
          <a:r>
            <a:rPr lang="en-US" sz="1400" kern="1200" smtClean="0">
              <a:latin typeface="Calibri"/>
              <a:ea typeface="+mn-ea"/>
              <a:cs typeface="+mn-cs"/>
            </a:rPr>
            <a:t>(Sept.- Aug. 2019)</a:t>
          </a:r>
          <a:endParaRPr lang="en-US" sz="1400" kern="1200" dirty="0">
            <a:latin typeface="Calibri"/>
            <a:ea typeface="+mn-ea"/>
            <a:cs typeface="+mn-cs"/>
          </a:endParaRPr>
        </a:p>
      </dsp:txBody>
      <dsp:txXfrm>
        <a:off x="515524" y="144286"/>
        <a:ext cx="2545316" cy="1026000"/>
      </dsp:txXfrm>
    </dsp:sp>
    <dsp:sp modelId="{05185B7F-521B-4269-B90D-1E7B0538D885}">
      <dsp:nvSpPr>
        <dsp:cNvPr id="0" name=""/>
        <dsp:cNvSpPr/>
      </dsp:nvSpPr>
      <dsp:spPr>
        <a:xfrm>
          <a:off x="2524" y="1298536"/>
          <a:ext cx="2857053" cy="2519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smtClean="0">
              <a:latin typeface="Calibri"/>
              <a:ea typeface="+mn-ea"/>
              <a:cs typeface="+mn-cs"/>
            </a:rPr>
            <a:t>Develop review criteria and process</a:t>
          </a:r>
          <a:endParaRPr lang="en-US" sz="1900" kern="1200" dirty="0">
            <a:latin typeface="Calibri"/>
            <a:ea typeface="+mn-ea"/>
            <a:cs typeface="+mn-cs"/>
          </a:endParaRPr>
        </a:p>
        <a:p>
          <a:pPr marL="171450" lvl="1" indent="-171450" algn="l" defTabSz="844550">
            <a:lnSpc>
              <a:spcPct val="90000"/>
            </a:lnSpc>
            <a:spcBef>
              <a:spcPct val="0"/>
            </a:spcBef>
            <a:spcAft>
              <a:spcPct val="15000"/>
            </a:spcAft>
            <a:buChar char="••"/>
          </a:pPr>
          <a:r>
            <a:rPr lang="en-US" sz="1900" kern="1200" smtClean="0">
              <a:latin typeface="Calibri"/>
              <a:ea typeface="+mn-ea"/>
              <a:cs typeface="+mn-cs"/>
            </a:rPr>
            <a:t>Conduct communications/outreach </a:t>
          </a:r>
          <a:endParaRPr lang="en-US" sz="1900" kern="1200" dirty="0">
            <a:latin typeface="Calibri"/>
            <a:ea typeface="+mn-ea"/>
            <a:cs typeface="+mn-cs"/>
          </a:endParaRPr>
        </a:p>
        <a:p>
          <a:pPr marL="171450" lvl="1" indent="-171450" algn="l" defTabSz="844550">
            <a:lnSpc>
              <a:spcPct val="90000"/>
            </a:lnSpc>
            <a:spcBef>
              <a:spcPct val="0"/>
            </a:spcBef>
            <a:spcAft>
              <a:spcPct val="15000"/>
            </a:spcAft>
            <a:buChar char="••"/>
          </a:pPr>
          <a:r>
            <a:rPr lang="en-US" sz="1900" kern="1200" smtClean="0">
              <a:latin typeface="Calibri"/>
              <a:ea typeface="+mn-ea"/>
              <a:cs typeface="+mn-cs"/>
            </a:rPr>
            <a:t>Create best practices submission form on TargetHIV.org</a:t>
          </a:r>
          <a:endParaRPr lang="en-US" sz="1900" kern="1200" dirty="0">
            <a:latin typeface="Calibri"/>
            <a:ea typeface="+mn-ea"/>
            <a:cs typeface="+mn-cs"/>
          </a:endParaRPr>
        </a:p>
      </dsp:txBody>
      <dsp:txXfrm>
        <a:off x="2524" y="1298536"/>
        <a:ext cx="2857053" cy="2519578"/>
      </dsp:txXfrm>
    </dsp:sp>
    <dsp:sp modelId="{7A38240A-B6C0-4357-B09F-04E166E39073}">
      <dsp:nvSpPr>
        <dsp:cNvPr id="0" name=""/>
        <dsp:cNvSpPr/>
      </dsp:nvSpPr>
      <dsp:spPr>
        <a:xfrm>
          <a:off x="3357841" y="144286"/>
          <a:ext cx="3571316" cy="1026000"/>
        </a:xfrm>
        <a:prstGeom prst="chevron">
          <a:avLst/>
        </a:prstGeom>
        <a:solidFill>
          <a:schemeClr val="accent2">
            <a:hueOff val="6300075"/>
            <a:satOff val="0"/>
            <a:lumOff val="-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smtClean="0">
              <a:latin typeface="Calibri"/>
              <a:ea typeface="+mn-ea"/>
              <a:cs typeface="+mn-cs"/>
            </a:rPr>
            <a:t>Year 2</a:t>
          </a:r>
          <a:r>
            <a:rPr lang="en-US" sz="1600" kern="1200" smtClean="0">
              <a:latin typeface="Calibri"/>
              <a:ea typeface="+mn-ea"/>
              <a:cs typeface="+mn-cs"/>
            </a:rPr>
            <a:t> </a:t>
          </a:r>
        </a:p>
        <a:p>
          <a:pPr lvl="0" algn="ctr" defTabSz="889000">
            <a:lnSpc>
              <a:spcPct val="90000"/>
            </a:lnSpc>
            <a:spcBef>
              <a:spcPct val="0"/>
            </a:spcBef>
            <a:spcAft>
              <a:spcPct val="35000"/>
            </a:spcAft>
          </a:pPr>
          <a:r>
            <a:rPr lang="en-US" sz="1600" kern="1200" smtClean="0">
              <a:latin typeface="Calibri"/>
              <a:ea typeface="+mn-ea"/>
              <a:cs typeface="+mn-cs"/>
            </a:rPr>
            <a:t> </a:t>
          </a:r>
          <a:r>
            <a:rPr lang="en-US" sz="1400" kern="1200" smtClean="0">
              <a:latin typeface="Calibri"/>
              <a:ea typeface="+mn-ea"/>
              <a:cs typeface="+mn-cs"/>
            </a:rPr>
            <a:t>(Sept. 2019-Aug. 2020</a:t>
          </a:r>
          <a:r>
            <a:rPr lang="en-US" sz="1600" kern="1200" smtClean="0">
              <a:latin typeface="Calibri"/>
              <a:ea typeface="+mn-ea"/>
              <a:cs typeface="+mn-cs"/>
            </a:rPr>
            <a:t>)</a:t>
          </a:r>
          <a:endParaRPr lang="en-US" sz="1600" kern="1200" dirty="0">
            <a:latin typeface="Calibri"/>
            <a:ea typeface="+mn-ea"/>
            <a:cs typeface="+mn-cs"/>
          </a:endParaRPr>
        </a:p>
      </dsp:txBody>
      <dsp:txXfrm>
        <a:off x="3870841" y="144286"/>
        <a:ext cx="2545316" cy="1026000"/>
      </dsp:txXfrm>
    </dsp:sp>
    <dsp:sp modelId="{5D6279A3-A888-41D6-98EB-692D556FE2F1}">
      <dsp:nvSpPr>
        <dsp:cNvPr id="0" name=""/>
        <dsp:cNvSpPr/>
      </dsp:nvSpPr>
      <dsp:spPr>
        <a:xfrm>
          <a:off x="3357841" y="1298536"/>
          <a:ext cx="2857053" cy="2519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smtClean="0">
              <a:latin typeface="Calibri"/>
              <a:ea typeface="+mn-ea"/>
              <a:cs typeface="+mn-cs"/>
            </a:rPr>
            <a:t>Identify sample and conduct up to 30 site visits </a:t>
          </a:r>
          <a:endParaRPr lang="en-US" sz="1900" kern="1200" dirty="0">
            <a:latin typeface="Calibri"/>
            <a:ea typeface="+mn-ea"/>
            <a:cs typeface="+mn-cs"/>
          </a:endParaRPr>
        </a:p>
        <a:p>
          <a:pPr marL="171450" lvl="1" indent="-171450" algn="l" defTabSz="844550">
            <a:lnSpc>
              <a:spcPct val="90000"/>
            </a:lnSpc>
            <a:spcBef>
              <a:spcPct val="0"/>
            </a:spcBef>
            <a:spcAft>
              <a:spcPct val="15000"/>
            </a:spcAft>
            <a:buChar char="••"/>
          </a:pPr>
          <a:r>
            <a:rPr lang="en-US" sz="1900" kern="1200" smtClean="0">
              <a:latin typeface="Calibri"/>
              <a:ea typeface="+mn-ea"/>
              <a:cs typeface="+mn-cs"/>
            </a:rPr>
            <a:t>Analyze and document strategies and interventions from site visits</a:t>
          </a:r>
          <a:endParaRPr lang="en-US" sz="1900" kern="1200" dirty="0">
            <a:latin typeface="Calibri"/>
            <a:ea typeface="+mn-ea"/>
            <a:cs typeface="+mn-cs"/>
          </a:endParaRPr>
        </a:p>
        <a:p>
          <a:pPr marL="171450" lvl="1" indent="-171450" algn="l" defTabSz="844550">
            <a:lnSpc>
              <a:spcPct val="90000"/>
            </a:lnSpc>
            <a:spcBef>
              <a:spcPct val="0"/>
            </a:spcBef>
            <a:spcAft>
              <a:spcPct val="15000"/>
            </a:spcAft>
            <a:buChar char="••"/>
          </a:pPr>
          <a:r>
            <a:rPr lang="en-US" sz="1900" kern="1200" smtClean="0">
              <a:latin typeface="Calibri"/>
              <a:ea typeface="+mn-ea"/>
              <a:cs typeface="+mn-cs"/>
            </a:rPr>
            <a:t>Develop and launch online compilation of best practices on TargetHIV.org</a:t>
          </a:r>
          <a:endParaRPr lang="en-US" sz="1900" kern="1200" dirty="0">
            <a:latin typeface="Calibri"/>
            <a:ea typeface="+mn-ea"/>
            <a:cs typeface="+mn-cs"/>
          </a:endParaRPr>
        </a:p>
      </dsp:txBody>
      <dsp:txXfrm>
        <a:off x="3357841" y="1298536"/>
        <a:ext cx="2857053" cy="2519578"/>
      </dsp:txXfrm>
    </dsp:sp>
    <dsp:sp modelId="{3445033C-6C34-43B8-989B-8C32911167FE}">
      <dsp:nvSpPr>
        <dsp:cNvPr id="0" name=""/>
        <dsp:cNvSpPr/>
      </dsp:nvSpPr>
      <dsp:spPr>
        <a:xfrm>
          <a:off x="6713158" y="144286"/>
          <a:ext cx="3571316" cy="1026000"/>
        </a:xfrm>
        <a:prstGeom prst="chevron">
          <a:avLst/>
        </a:prstGeom>
        <a:solidFill>
          <a:schemeClr val="accent2">
            <a:hueOff val="12600149"/>
            <a:satOff val="0"/>
            <a:lumOff val="-1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smtClean="0">
              <a:latin typeface="Calibri"/>
              <a:ea typeface="+mn-ea"/>
              <a:cs typeface="+mn-cs"/>
            </a:rPr>
            <a:t>Year 3</a:t>
          </a:r>
          <a:r>
            <a:rPr lang="en-US" sz="1600" kern="1200" smtClean="0">
              <a:latin typeface="Calibri"/>
              <a:ea typeface="+mn-ea"/>
              <a:cs typeface="+mn-cs"/>
            </a:rPr>
            <a:t> </a:t>
          </a:r>
        </a:p>
        <a:p>
          <a:pPr lvl="0" algn="ctr" defTabSz="889000">
            <a:lnSpc>
              <a:spcPct val="90000"/>
            </a:lnSpc>
            <a:spcBef>
              <a:spcPct val="0"/>
            </a:spcBef>
            <a:spcAft>
              <a:spcPct val="35000"/>
            </a:spcAft>
          </a:pPr>
          <a:r>
            <a:rPr lang="en-US" sz="1400" kern="1200" smtClean="0">
              <a:latin typeface="Calibri"/>
              <a:ea typeface="+mn-ea"/>
              <a:cs typeface="+mn-cs"/>
            </a:rPr>
            <a:t>(Sept, 2020-Aug. 2021)</a:t>
          </a:r>
          <a:endParaRPr lang="en-US" sz="1400" kern="1200" dirty="0">
            <a:latin typeface="Calibri"/>
            <a:ea typeface="+mn-ea"/>
            <a:cs typeface="+mn-cs"/>
          </a:endParaRPr>
        </a:p>
      </dsp:txBody>
      <dsp:txXfrm>
        <a:off x="7226158" y="144286"/>
        <a:ext cx="2545316" cy="1026000"/>
      </dsp:txXfrm>
    </dsp:sp>
    <dsp:sp modelId="{B11BE459-3B96-49E9-934E-9A20A788DD47}">
      <dsp:nvSpPr>
        <dsp:cNvPr id="0" name=""/>
        <dsp:cNvSpPr/>
      </dsp:nvSpPr>
      <dsp:spPr>
        <a:xfrm>
          <a:off x="6713158" y="1298536"/>
          <a:ext cx="2857053" cy="2519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smtClean="0">
              <a:latin typeface="Calibri"/>
              <a:ea typeface="+mn-ea"/>
              <a:cs typeface="+mn-cs"/>
            </a:rPr>
            <a:t>Promote and disseminate the online compilation of best practices</a:t>
          </a:r>
          <a:endParaRPr lang="en-US" sz="1900" kern="1200" dirty="0">
            <a:latin typeface="Calibri"/>
            <a:ea typeface="+mn-ea"/>
            <a:cs typeface="+mn-cs"/>
          </a:endParaRPr>
        </a:p>
        <a:p>
          <a:pPr marL="171450" lvl="1" indent="-171450" algn="l" defTabSz="844550">
            <a:lnSpc>
              <a:spcPct val="90000"/>
            </a:lnSpc>
            <a:spcBef>
              <a:spcPct val="0"/>
            </a:spcBef>
            <a:spcAft>
              <a:spcPct val="15000"/>
            </a:spcAft>
            <a:buChar char="••"/>
          </a:pPr>
          <a:r>
            <a:rPr lang="en-US" sz="1900" kern="1200" smtClean="0">
              <a:latin typeface="Calibri"/>
              <a:ea typeface="+mn-ea"/>
              <a:cs typeface="+mn-cs"/>
            </a:rPr>
            <a:t>Monitor use of Recipient Compilation</a:t>
          </a:r>
          <a:endParaRPr lang="en-US" sz="1900" kern="1200" dirty="0">
            <a:latin typeface="Calibri"/>
            <a:ea typeface="+mn-ea"/>
            <a:cs typeface="+mn-cs"/>
          </a:endParaRPr>
        </a:p>
      </dsp:txBody>
      <dsp:txXfrm>
        <a:off x="6713158" y="1298536"/>
        <a:ext cx="2857053" cy="2519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6C519-BFEE-48BE-891A-4578610717A9}">
      <dsp:nvSpPr>
        <dsp:cNvPr id="0" name=""/>
        <dsp:cNvSpPr/>
      </dsp:nvSpPr>
      <dsp:spPr>
        <a:xfrm>
          <a:off x="6393864" y="1198229"/>
          <a:ext cx="1922201" cy="3657112"/>
        </a:xfrm>
        <a:prstGeom prst="rect">
          <a:avLst/>
        </a:prstGeom>
        <a:solidFill>
          <a:schemeClr val="accent2">
            <a:hueOff val="12600149"/>
            <a:satOff val="0"/>
            <a:lumOff val="-1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160020" bIns="35560" numCol="1" spcCol="1270" anchor="ctr" anchorCtr="0">
          <a:noAutofit/>
        </a:bodyPr>
        <a:lstStyle/>
        <a:p>
          <a:pPr lvl="0" algn="r" defTabSz="1244600">
            <a:lnSpc>
              <a:spcPct val="90000"/>
            </a:lnSpc>
            <a:spcBef>
              <a:spcPct val="0"/>
            </a:spcBef>
            <a:spcAft>
              <a:spcPct val="35000"/>
            </a:spcAft>
          </a:pPr>
          <a:r>
            <a:rPr lang="en-US" sz="2800" kern="1200" dirty="0" smtClean="0"/>
            <a:t>Outcomes</a:t>
          </a:r>
          <a:endParaRPr lang="en-US" sz="2800" kern="1200" dirty="0"/>
        </a:p>
      </dsp:txBody>
      <dsp:txXfrm rot="16200000">
        <a:off x="6373015" y="2594044"/>
        <a:ext cx="3291401" cy="499772"/>
      </dsp:txXfrm>
    </dsp:sp>
    <dsp:sp modelId="{ED3F9BEE-A42B-48FC-BE45-DF53DE08AE48}">
      <dsp:nvSpPr>
        <dsp:cNvPr id="0" name=""/>
        <dsp:cNvSpPr/>
      </dsp:nvSpPr>
      <dsp:spPr>
        <a:xfrm>
          <a:off x="4299793" y="581314"/>
          <a:ext cx="1922201" cy="4272076"/>
        </a:xfrm>
        <a:prstGeom prst="rect">
          <a:avLst/>
        </a:prstGeom>
        <a:solidFill>
          <a:schemeClr val="accent2">
            <a:hueOff val="6300075"/>
            <a:satOff val="0"/>
            <a:lumOff val="-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160020" bIns="35560" numCol="1" spcCol="1270" anchor="ctr" anchorCtr="0">
          <a:noAutofit/>
        </a:bodyPr>
        <a:lstStyle/>
        <a:p>
          <a:pPr lvl="0" algn="r" defTabSz="1244600">
            <a:lnSpc>
              <a:spcPct val="90000"/>
            </a:lnSpc>
            <a:spcBef>
              <a:spcPct val="0"/>
            </a:spcBef>
            <a:spcAft>
              <a:spcPct val="35000"/>
            </a:spcAft>
          </a:pPr>
          <a:r>
            <a:rPr lang="en-US" sz="2800" kern="1200" dirty="0" smtClean="0"/>
            <a:t>Populations</a:t>
          </a:r>
          <a:endParaRPr lang="en-US" sz="2800" kern="1200" dirty="0"/>
        </a:p>
      </dsp:txBody>
      <dsp:txXfrm rot="16200000">
        <a:off x="4002209" y="2253862"/>
        <a:ext cx="3844869" cy="499772"/>
      </dsp:txXfrm>
    </dsp:sp>
    <dsp:sp modelId="{14365B7D-B78C-4AC6-9DA6-1B1AB64BD0DC}">
      <dsp:nvSpPr>
        <dsp:cNvPr id="0" name=""/>
        <dsp:cNvSpPr/>
      </dsp:nvSpPr>
      <dsp:spPr>
        <a:xfrm>
          <a:off x="2199534" y="0"/>
          <a:ext cx="1922201" cy="48533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160020" bIns="35560" numCol="1" spcCol="1270" anchor="ctr" anchorCtr="0">
          <a:noAutofit/>
        </a:bodyPr>
        <a:lstStyle/>
        <a:p>
          <a:pPr lvl="0" algn="r" defTabSz="1244600">
            <a:lnSpc>
              <a:spcPct val="90000"/>
            </a:lnSpc>
            <a:spcBef>
              <a:spcPct val="0"/>
            </a:spcBef>
            <a:spcAft>
              <a:spcPct val="35000"/>
            </a:spcAft>
          </a:pPr>
          <a:r>
            <a:rPr lang="en-US" sz="2800" kern="1200" dirty="0" smtClean="0"/>
            <a:t>Strategies and Interventions</a:t>
          </a:r>
          <a:endParaRPr lang="en-US" sz="2800" kern="1200" dirty="0"/>
        </a:p>
      </dsp:txBody>
      <dsp:txXfrm rot="16200000">
        <a:off x="1640359" y="1934139"/>
        <a:ext cx="4368052" cy="499772"/>
      </dsp:txXfrm>
    </dsp:sp>
    <dsp:sp modelId="{9A970770-F8C9-4D30-A26D-866DCF3EEE2C}">
      <dsp:nvSpPr>
        <dsp:cNvPr id="0" name=""/>
        <dsp:cNvSpPr/>
      </dsp:nvSpPr>
      <dsp:spPr>
        <a:xfrm>
          <a:off x="2199534" y="0"/>
          <a:ext cx="1364762" cy="48768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Acuity Tools</a:t>
          </a:r>
          <a:endParaRPr lang="en-US" sz="1300" kern="1200" dirty="0"/>
        </a:p>
        <a:p>
          <a:pPr lvl="0" algn="l" defTabSz="577850">
            <a:lnSpc>
              <a:spcPct val="90000"/>
            </a:lnSpc>
            <a:spcBef>
              <a:spcPct val="0"/>
            </a:spcBef>
            <a:spcAft>
              <a:spcPct val="35000"/>
            </a:spcAft>
          </a:pPr>
          <a:r>
            <a:rPr lang="en-US" sz="1300" kern="1200" dirty="0" smtClean="0"/>
            <a:t>Data Utilization Innovation</a:t>
          </a:r>
          <a:endParaRPr lang="en-US" sz="1300" kern="1200" dirty="0"/>
        </a:p>
        <a:p>
          <a:pPr lvl="0" algn="l" defTabSz="577850">
            <a:lnSpc>
              <a:spcPct val="90000"/>
            </a:lnSpc>
            <a:spcBef>
              <a:spcPct val="0"/>
            </a:spcBef>
            <a:spcAft>
              <a:spcPct val="35000"/>
            </a:spcAft>
          </a:pPr>
          <a:r>
            <a:rPr lang="en-US" sz="1300" kern="1200" dirty="0" smtClean="0"/>
            <a:t>Service Delivery Models</a:t>
          </a:r>
          <a:endParaRPr lang="en-US" sz="1300" kern="1200" dirty="0"/>
        </a:p>
      </dsp:txBody>
      <dsp:txXfrm>
        <a:off x="2199534" y="0"/>
        <a:ext cx="1364762" cy="4876800"/>
      </dsp:txXfrm>
    </dsp:sp>
    <dsp:sp modelId="{B3434050-7803-4A17-82C5-09DE4BE8987F}">
      <dsp:nvSpPr>
        <dsp:cNvPr id="0" name=""/>
        <dsp:cNvSpPr/>
      </dsp:nvSpPr>
      <dsp:spPr>
        <a:xfrm>
          <a:off x="4299793" y="581314"/>
          <a:ext cx="1364762" cy="42954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Racial/Ethnic Minorities</a:t>
          </a:r>
          <a:endParaRPr lang="en-US" sz="1300" kern="1200" dirty="0"/>
        </a:p>
        <a:p>
          <a:pPr lvl="0" algn="l" defTabSz="577850">
            <a:lnSpc>
              <a:spcPct val="90000"/>
            </a:lnSpc>
            <a:spcBef>
              <a:spcPct val="0"/>
            </a:spcBef>
            <a:spcAft>
              <a:spcPct val="35000"/>
            </a:spcAft>
          </a:pPr>
          <a:r>
            <a:rPr lang="en-US" sz="1300" kern="1200" dirty="0" smtClean="0"/>
            <a:t>Transgender Adults and Adolescents</a:t>
          </a:r>
          <a:endParaRPr lang="en-US" sz="1300" kern="1200" dirty="0"/>
        </a:p>
        <a:p>
          <a:pPr lvl="0" algn="l" defTabSz="577850">
            <a:lnSpc>
              <a:spcPct val="90000"/>
            </a:lnSpc>
            <a:spcBef>
              <a:spcPct val="0"/>
            </a:spcBef>
            <a:spcAft>
              <a:spcPct val="35000"/>
            </a:spcAft>
          </a:pPr>
          <a:r>
            <a:rPr lang="en-US" sz="1300" kern="1200" dirty="0" smtClean="0"/>
            <a:t>MSM</a:t>
          </a:r>
          <a:endParaRPr lang="en-US" sz="1300" kern="1200" dirty="0"/>
        </a:p>
        <a:p>
          <a:pPr lvl="0" algn="l" defTabSz="577850">
            <a:lnSpc>
              <a:spcPct val="90000"/>
            </a:lnSpc>
            <a:spcBef>
              <a:spcPct val="0"/>
            </a:spcBef>
            <a:spcAft>
              <a:spcPct val="35000"/>
            </a:spcAft>
          </a:pPr>
          <a:r>
            <a:rPr lang="en-US" sz="1300" kern="1200" dirty="0" smtClean="0"/>
            <a:t>Youth</a:t>
          </a:r>
          <a:endParaRPr lang="en-US" sz="1300" kern="1200" dirty="0"/>
        </a:p>
        <a:p>
          <a:pPr lvl="0" algn="l" defTabSz="577850">
            <a:lnSpc>
              <a:spcPct val="90000"/>
            </a:lnSpc>
            <a:spcBef>
              <a:spcPct val="0"/>
            </a:spcBef>
            <a:spcAft>
              <a:spcPct val="35000"/>
            </a:spcAft>
          </a:pPr>
          <a:r>
            <a:rPr lang="en-US" sz="1300" kern="1200" dirty="0" smtClean="0"/>
            <a:t>Aging Populations</a:t>
          </a:r>
          <a:endParaRPr lang="en-US" sz="1300" kern="1200" dirty="0"/>
        </a:p>
        <a:p>
          <a:pPr lvl="0" algn="l" defTabSz="577850">
            <a:lnSpc>
              <a:spcPct val="90000"/>
            </a:lnSpc>
            <a:spcBef>
              <a:spcPct val="0"/>
            </a:spcBef>
            <a:spcAft>
              <a:spcPct val="35000"/>
            </a:spcAft>
          </a:pPr>
          <a:r>
            <a:rPr lang="en-US" sz="1300" kern="1200" dirty="0" smtClean="0"/>
            <a:t>Behavioral Health</a:t>
          </a:r>
          <a:endParaRPr lang="en-US" sz="1300" kern="1200" dirty="0"/>
        </a:p>
        <a:p>
          <a:pPr lvl="0" algn="l" defTabSz="577850">
            <a:lnSpc>
              <a:spcPct val="90000"/>
            </a:lnSpc>
            <a:spcBef>
              <a:spcPct val="0"/>
            </a:spcBef>
            <a:spcAft>
              <a:spcPct val="35000"/>
            </a:spcAft>
          </a:pPr>
          <a:r>
            <a:rPr lang="en-US" sz="1300" kern="1200" dirty="0" smtClean="0"/>
            <a:t>Rural Communities</a:t>
          </a:r>
          <a:endParaRPr lang="en-US" sz="1300" kern="1200" dirty="0"/>
        </a:p>
        <a:p>
          <a:pPr lvl="0" algn="l" defTabSz="577850">
            <a:lnSpc>
              <a:spcPct val="90000"/>
            </a:lnSpc>
            <a:spcBef>
              <a:spcPct val="0"/>
            </a:spcBef>
            <a:spcAft>
              <a:spcPct val="35000"/>
            </a:spcAft>
          </a:pPr>
          <a:r>
            <a:rPr lang="en-US" sz="1300" kern="1200" dirty="0" smtClean="0"/>
            <a:t>Heterosexual Women</a:t>
          </a:r>
          <a:endParaRPr lang="en-US" sz="1300" kern="1200" dirty="0"/>
        </a:p>
        <a:p>
          <a:pPr lvl="0" algn="l" defTabSz="577850">
            <a:lnSpc>
              <a:spcPct val="90000"/>
            </a:lnSpc>
            <a:spcBef>
              <a:spcPct val="0"/>
            </a:spcBef>
            <a:spcAft>
              <a:spcPct val="35000"/>
            </a:spcAft>
          </a:pPr>
          <a:r>
            <a:rPr lang="en-US" sz="1300" kern="1200" dirty="0" smtClean="0"/>
            <a:t>Heterosexual Men</a:t>
          </a:r>
        </a:p>
        <a:p>
          <a:pPr lvl="0" algn="l" defTabSz="577850">
            <a:lnSpc>
              <a:spcPct val="90000"/>
            </a:lnSpc>
            <a:spcBef>
              <a:spcPct val="0"/>
            </a:spcBef>
            <a:spcAft>
              <a:spcPct val="35000"/>
            </a:spcAft>
          </a:pPr>
          <a:r>
            <a:rPr lang="en-US" sz="1300" kern="1200" dirty="0" smtClean="0"/>
            <a:t>PWID</a:t>
          </a:r>
        </a:p>
        <a:p>
          <a:pPr lvl="0" algn="l" defTabSz="577850">
            <a:lnSpc>
              <a:spcPct val="90000"/>
            </a:lnSpc>
            <a:spcBef>
              <a:spcPct val="0"/>
            </a:spcBef>
            <a:spcAft>
              <a:spcPct val="35000"/>
            </a:spcAft>
          </a:pPr>
          <a:r>
            <a:rPr lang="en-US" sz="1300" kern="1200" dirty="0" smtClean="0"/>
            <a:t>Unstably Housed</a:t>
          </a:r>
          <a:endParaRPr lang="en-US" sz="1300" kern="1200" dirty="0"/>
        </a:p>
      </dsp:txBody>
      <dsp:txXfrm>
        <a:off x="4299793" y="581314"/>
        <a:ext cx="1364762" cy="4295485"/>
      </dsp:txXfrm>
    </dsp:sp>
    <dsp:sp modelId="{AB8CC09F-F439-4106-ACD0-CDF69BB9CA47}">
      <dsp:nvSpPr>
        <dsp:cNvPr id="0" name=""/>
        <dsp:cNvSpPr/>
      </dsp:nvSpPr>
      <dsp:spPr>
        <a:xfrm>
          <a:off x="6393864" y="1198229"/>
          <a:ext cx="1364762" cy="36785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HIV Testing</a:t>
          </a:r>
          <a:endParaRPr lang="en-US" sz="1300" kern="1200" dirty="0"/>
        </a:p>
        <a:p>
          <a:pPr lvl="0" algn="l" defTabSz="577850">
            <a:lnSpc>
              <a:spcPct val="90000"/>
            </a:lnSpc>
            <a:spcBef>
              <a:spcPct val="0"/>
            </a:spcBef>
            <a:spcAft>
              <a:spcPct val="35000"/>
            </a:spcAft>
          </a:pPr>
          <a:r>
            <a:rPr lang="en-US" sz="1300" kern="1200" dirty="0" smtClean="0"/>
            <a:t>HIV Linkage to Care</a:t>
          </a:r>
          <a:endParaRPr lang="en-US" sz="1300" kern="1200" dirty="0"/>
        </a:p>
        <a:p>
          <a:pPr lvl="0" algn="l" defTabSz="577850">
            <a:lnSpc>
              <a:spcPct val="90000"/>
            </a:lnSpc>
            <a:spcBef>
              <a:spcPct val="0"/>
            </a:spcBef>
            <a:spcAft>
              <a:spcPct val="35000"/>
            </a:spcAft>
          </a:pPr>
          <a:r>
            <a:rPr lang="en-US" sz="1300" kern="1200" dirty="0" smtClean="0"/>
            <a:t>Engagement and Retention</a:t>
          </a:r>
          <a:endParaRPr lang="en-US" sz="1300" kern="1200" dirty="0"/>
        </a:p>
        <a:p>
          <a:pPr lvl="0" algn="l" defTabSz="577850">
            <a:lnSpc>
              <a:spcPct val="90000"/>
            </a:lnSpc>
            <a:spcBef>
              <a:spcPct val="0"/>
            </a:spcBef>
            <a:spcAft>
              <a:spcPct val="35000"/>
            </a:spcAft>
          </a:pPr>
          <a:r>
            <a:rPr lang="en-US" sz="1300" kern="1200" dirty="0" smtClean="0"/>
            <a:t>Viral Suppression</a:t>
          </a:r>
          <a:endParaRPr lang="en-US" sz="1300" kern="1200" dirty="0"/>
        </a:p>
        <a:p>
          <a:pPr lvl="0" algn="l" defTabSz="577850">
            <a:lnSpc>
              <a:spcPct val="90000"/>
            </a:lnSpc>
            <a:spcBef>
              <a:spcPct val="0"/>
            </a:spcBef>
            <a:spcAft>
              <a:spcPct val="35000"/>
            </a:spcAft>
          </a:pPr>
          <a:r>
            <a:rPr lang="en-US" sz="1300" kern="1200" dirty="0" smtClean="0"/>
            <a:t>Health Disparities and Inequities</a:t>
          </a:r>
          <a:endParaRPr lang="en-US" sz="1300" kern="1200" dirty="0"/>
        </a:p>
      </dsp:txBody>
      <dsp:txXfrm>
        <a:off x="6393864" y="1198229"/>
        <a:ext cx="1364762" cy="3678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37429-F0EF-4693-B472-7848DD7EC510}">
      <dsp:nvSpPr>
        <dsp:cNvPr id="0" name=""/>
        <dsp:cNvSpPr/>
      </dsp:nvSpPr>
      <dsp:spPr>
        <a:xfrm>
          <a:off x="0" y="157446"/>
          <a:ext cx="11049000" cy="54404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Considerations for Online Catalog on TargetHIV.org </a:t>
          </a:r>
          <a:endParaRPr lang="en-US" sz="2500" kern="1200" dirty="0"/>
        </a:p>
      </dsp:txBody>
      <dsp:txXfrm>
        <a:off x="26558" y="184004"/>
        <a:ext cx="10995884" cy="490932"/>
      </dsp:txXfrm>
    </dsp:sp>
    <dsp:sp modelId="{D835B995-544E-42DA-9493-B2B496A45E20}">
      <dsp:nvSpPr>
        <dsp:cNvPr id="0" name=""/>
        <dsp:cNvSpPr/>
      </dsp:nvSpPr>
      <dsp:spPr>
        <a:xfrm>
          <a:off x="0" y="904688"/>
          <a:ext cx="11049000" cy="304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806"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t>Search/filter functionality with summary display of findings</a:t>
          </a:r>
          <a:endParaRPr lang="en-US" sz="2200" kern="1200" dirty="0"/>
        </a:p>
        <a:p>
          <a:pPr marL="457200" lvl="2" indent="-228600" algn="l" defTabSz="977900" rtl="0">
            <a:lnSpc>
              <a:spcPct val="90000"/>
            </a:lnSpc>
            <a:spcBef>
              <a:spcPct val="0"/>
            </a:spcBef>
            <a:spcAft>
              <a:spcPct val="20000"/>
            </a:spcAft>
            <a:buChar char="••"/>
          </a:pPr>
          <a:r>
            <a:rPr lang="en-US" sz="2200" kern="1200" smtClean="0"/>
            <a:t>Summary of program/intervention goals</a:t>
          </a:r>
          <a:endParaRPr lang="en-US" sz="2200" kern="1200" dirty="0"/>
        </a:p>
        <a:p>
          <a:pPr marL="457200" lvl="2" indent="-228600" algn="l" defTabSz="977900">
            <a:lnSpc>
              <a:spcPct val="90000"/>
            </a:lnSpc>
            <a:spcBef>
              <a:spcPct val="0"/>
            </a:spcBef>
            <a:spcAft>
              <a:spcPct val="20000"/>
            </a:spcAft>
            <a:buChar char="••"/>
          </a:pPr>
          <a:r>
            <a:rPr lang="en-US" sz="2200" kern="1200" smtClean="0"/>
            <a:t>Core and adaptable components</a:t>
          </a:r>
          <a:endParaRPr lang="en-US" sz="2200" kern="1200" dirty="0"/>
        </a:p>
        <a:p>
          <a:pPr marL="457200" lvl="2" indent="-228600" algn="l" defTabSz="977900">
            <a:lnSpc>
              <a:spcPct val="90000"/>
            </a:lnSpc>
            <a:spcBef>
              <a:spcPct val="0"/>
            </a:spcBef>
            <a:spcAft>
              <a:spcPct val="20000"/>
            </a:spcAft>
            <a:buChar char="••"/>
          </a:pPr>
          <a:r>
            <a:rPr lang="en-US" sz="2200" kern="1200" smtClean="0"/>
            <a:t>Type of program/intervention</a:t>
          </a:r>
          <a:endParaRPr lang="en-US" sz="2200" kern="1200" dirty="0"/>
        </a:p>
        <a:p>
          <a:pPr marL="457200" lvl="2" indent="-228600" algn="l" defTabSz="977900">
            <a:lnSpc>
              <a:spcPct val="90000"/>
            </a:lnSpc>
            <a:spcBef>
              <a:spcPct val="0"/>
            </a:spcBef>
            <a:spcAft>
              <a:spcPct val="20000"/>
            </a:spcAft>
            <a:buChar char="••"/>
          </a:pPr>
          <a:r>
            <a:rPr lang="en-US" sz="2200" kern="1200" smtClean="0"/>
            <a:t>Populations(s) reached</a:t>
          </a:r>
          <a:endParaRPr lang="en-US" sz="2200" kern="1200" dirty="0"/>
        </a:p>
        <a:p>
          <a:pPr marL="457200" lvl="2" indent="-228600" algn="l" defTabSz="977900">
            <a:lnSpc>
              <a:spcPct val="90000"/>
            </a:lnSpc>
            <a:spcBef>
              <a:spcPct val="0"/>
            </a:spcBef>
            <a:spcAft>
              <a:spcPct val="20000"/>
            </a:spcAft>
            <a:buChar char="••"/>
          </a:pPr>
          <a:r>
            <a:rPr lang="en-US" sz="2200" kern="1200" smtClean="0"/>
            <a:t>Setting </a:t>
          </a:r>
          <a:endParaRPr lang="en-US" sz="2200" kern="1200" dirty="0"/>
        </a:p>
        <a:p>
          <a:pPr marL="457200" lvl="2" indent="-228600" algn="l" defTabSz="977900">
            <a:lnSpc>
              <a:spcPct val="90000"/>
            </a:lnSpc>
            <a:spcBef>
              <a:spcPct val="0"/>
            </a:spcBef>
            <a:spcAft>
              <a:spcPct val="20000"/>
            </a:spcAft>
            <a:buChar char="••"/>
          </a:pPr>
          <a:r>
            <a:rPr lang="en-US" sz="2200" kern="1200" smtClean="0"/>
            <a:t>Outcomes achieved/evidence level</a:t>
          </a:r>
          <a:endParaRPr lang="en-US" sz="2200" kern="1200" dirty="0"/>
        </a:p>
        <a:p>
          <a:pPr marL="457200" lvl="2" indent="-228600" algn="l" defTabSz="977900">
            <a:lnSpc>
              <a:spcPct val="90000"/>
            </a:lnSpc>
            <a:spcBef>
              <a:spcPct val="0"/>
            </a:spcBef>
            <a:spcAft>
              <a:spcPct val="20000"/>
            </a:spcAft>
            <a:buChar char="••"/>
          </a:pPr>
          <a:r>
            <a:rPr lang="en-US" sz="2200" kern="1200" smtClean="0"/>
            <a:t>Core clinical services and support services</a:t>
          </a:r>
          <a:endParaRPr lang="en-US" sz="2200" kern="1200" dirty="0"/>
        </a:p>
      </dsp:txBody>
      <dsp:txXfrm>
        <a:off x="0" y="904688"/>
        <a:ext cx="11049000" cy="3047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8A5DA-DF2E-423E-BF31-6D3A9F16557D}">
      <dsp:nvSpPr>
        <dsp:cNvPr id="0" name=""/>
        <dsp:cNvSpPr/>
      </dsp:nvSpPr>
      <dsp:spPr>
        <a:xfrm rot="16200000">
          <a:off x="360937" y="-355674"/>
          <a:ext cx="4351338" cy="5062686"/>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6850" tIns="0" rIns="199740" bIns="0" numCol="1" spcCol="1270" anchor="ctr" anchorCtr="0">
          <a:noAutofit/>
        </a:bodyPr>
        <a:lstStyle/>
        <a:p>
          <a:pPr lvl="0" algn="ctr" defTabSz="1377950" rtl="0">
            <a:lnSpc>
              <a:spcPct val="90000"/>
            </a:lnSpc>
            <a:spcBef>
              <a:spcPct val="0"/>
            </a:spcBef>
            <a:spcAft>
              <a:spcPct val="35000"/>
            </a:spcAft>
          </a:pPr>
          <a:r>
            <a:rPr lang="en-US" sz="3100" kern="1200" dirty="0" smtClean="0"/>
            <a:t>Develop a process and mechanism to receive information from recipients/subrecipients and review/select best practice strategies and interventions</a:t>
          </a:r>
          <a:endParaRPr lang="en-US" sz="3100" kern="1200" dirty="0"/>
        </a:p>
      </dsp:txBody>
      <dsp:txXfrm rot="5400000">
        <a:off x="5263" y="870268"/>
        <a:ext cx="5062686" cy="2610802"/>
      </dsp:txXfrm>
    </dsp:sp>
    <dsp:sp modelId="{B4B508D9-173E-4C2F-83FB-EDCDA59199E1}">
      <dsp:nvSpPr>
        <dsp:cNvPr id="0" name=""/>
        <dsp:cNvSpPr/>
      </dsp:nvSpPr>
      <dsp:spPr>
        <a:xfrm rot="16200000">
          <a:off x="5803324" y="-355674"/>
          <a:ext cx="4351338" cy="5062686"/>
        </a:xfrm>
        <a:prstGeom prst="flowChartManualOperation">
          <a:avLst/>
        </a:prstGeom>
        <a:solidFill>
          <a:schemeClr val="accent2">
            <a:hueOff val="12600149"/>
            <a:satOff val="0"/>
            <a:lumOff val="-1000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6850" tIns="0" rIns="199740" bIns="0" numCol="1" spcCol="1270" anchor="ctr" anchorCtr="0">
          <a:noAutofit/>
        </a:bodyPr>
        <a:lstStyle/>
        <a:p>
          <a:pPr lvl="0" algn="ctr" defTabSz="1377950" rtl="0">
            <a:lnSpc>
              <a:spcPct val="90000"/>
            </a:lnSpc>
            <a:spcBef>
              <a:spcPct val="0"/>
            </a:spcBef>
            <a:spcAft>
              <a:spcPct val="35000"/>
            </a:spcAft>
          </a:pPr>
          <a:r>
            <a:rPr lang="en-US" sz="3100" kern="1200" dirty="0" smtClean="0"/>
            <a:t>Provide outreach and engagement to recipients/subrecipients and HRSA HAB POs to identify best practice strategies and interventions</a:t>
          </a:r>
          <a:endParaRPr lang="en-US" sz="3100" kern="1200" dirty="0"/>
        </a:p>
      </dsp:txBody>
      <dsp:txXfrm rot="5400000">
        <a:off x="5447650" y="870268"/>
        <a:ext cx="5062686" cy="26108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A3378-E4C6-4D2F-8DF1-23C8EAE7B34A}" type="datetimeFigureOut">
              <a:rPr lang="en-US" smtClean="0"/>
              <a:t>12/14/2018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11B83-7453-4C63-9F24-B8D95A5E7065}" type="slidenum">
              <a:rPr lang="en-US" smtClean="0"/>
              <a:t>‹#›</a:t>
            </a:fld>
            <a:endParaRPr lang="en-US" dirty="0"/>
          </a:p>
        </p:txBody>
      </p:sp>
    </p:spTree>
    <p:extLst>
      <p:ext uri="{BB962C8B-B14F-4D97-AF65-F5344CB8AC3E}">
        <p14:creationId xmlns:p14="http://schemas.microsoft.com/office/powerpoint/2010/main" val="186016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a:t>
            </a:fld>
            <a:endParaRPr lang="en-US" dirty="0"/>
          </a:p>
        </p:txBody>
      </p:sp>
    </p:spTree>
    <p:extLst>
      <p:ext uri="{BB962C8B-B14F-4D97-AF65-F5344CB8AC3E}">
        <p14:creationId xmlns:p14="http://schemas.microsoft.com/office/powerpoint/2010/main" val="1897657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Our</a:t>
            </a:r>
            <a:r>
              <a:rPr lang="en-US" baseline="0" dirty="0" smtClean="0"/>
              <a:t> timeline to get this work up and running is a three-year period.  The first year is where we will develop the review criteria and a simple mechanism for recipients and subrecipients to submit best practices.  The second year we would like to test and refine our submission and review process, along with develop and officially launch the best practices on TargetHIV.org.  And Year 3 allows us to further disseminate and gives us some wiggle room to continue monitoring but determine sustainability.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E8A2-6A79-46AE-9519-B6EE1E3F1C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673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before</a:t>
            </a:r>
            <a:r>
              <a:rPr lang="en-US" baseline="0" dirty="0" smtClean="0"/>
              <a:t> we move on to the final section of this presentation where we hope to hear from you and provide further clarity on this project.  I’ll share with you the key project components…</a:t>
            </a:r>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14</a:t>
            </a:fld>
            <a:endParaRPr lang="en-US" dirty="0"/>
          </a:p>
        </p:txBody>
      </p:sp>
    </p:spTree>
    <p:extLst>
      <p:ext uri="{BB962C8B-B14F-4D97-AF65-F5344CB8AC3E}">
        <p14:creationId xmlns:p14="http://schemas.microsoft.com/office/powerpoint/2010/main" val="1811572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Gill Sans MT" panose="020B0502020104020203" pitchFamily="34" charset="0"/>
              </a:rPr>
              <a:t>Task 3 – composed of 6 subtasks with the goal to develop our overall project design plan and methodology that will include will present our draft design plan to : 1) engage recipient and subrecipients who have developed and/or implemented best practice strategies and interventions that improved HIV outcomes along the HIV care continuum; 2) identify and collect pertinent information on best practice strategies and interventions through submission via the TARGET Center website; 3) establish a process for selecting sites and conducting site visits; 4) develop criteria to score and select best practices and interventions implemented by RWHAP recipients and subrecipients for inclusion in the compilation; and 5) catalog, present, and disseminate best practices on the TARGET Center website.</a:t>
            </a:r>
          </a:p>
          <a:p>
            <a:endParaRPr lang="en-US" altLang="en-US" dirty="0" smtClean="0">
              <a:latin typeface="Gill Sans MT" panose="020B0502020104020203" pitchFamily="34" charset="0"/>
            </a:endParaRPr>
          </a:p>
          <a:p>
            <a:r>
              <a:rPr lang="en-US" altLang="en-US" dirty="0" smtClean="0">
                <a:latin typeface="Gill Sans MT" panose="020B0502020104020203" pitchFamily="34" charset="0"/>
              </a:rPr>
              <a:t>Feedback from the COR/Project Task Lead and the HRSA HAB RC Workgroup will be incorporated into the project design plan and presented to the HRSA HAB RC Workgroup at a virtual meeting within eight weeks of EDOC. For each meeting, JSI will moderate the meeting, present the design plan, facilitate the discussion, and take meeting minutes. The meeting notes will be reviewed by JSI’s management team (see page 27) for accuracy and completeness prior to submitting to the COR within one week of each meeting.</a:t>
            </a:r>
          </a:p>
          <a:p>
            <a:endParaRPr lang="en-US" altLang="en-US" dirty="0" smtClean="0">
              <a:latin typeface="Gill Sans MT" panose="020B0502020104020203" pitchFamily="34"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57238" indent="-290513">
              <a:defRPr>
                <a:solidFill>
                  <a:schemeClr val="tx1"/>
                </a:solidFill>
                <a:latin typeface="Gill Sans MT" panose="020B0502020104020203" pitchFamily="34" charset="0"/>
                <a:cs typeface="Arial" panose="020B0604020202020204" pitchFamily="34" charset="0"/>
              </a:defRPr>
            </a:lvl2pPr>
            <a:lvl3pPr marL="1165225" indent="-231775">
              <a:defRPr>
                <a:solidFill>
                  <a:schemeClr val="tx1"/>
                </a:solidFill>
                <a:latin typeface="Gill Sans MT" panose="020B0502020104020203" pitchFamily="34" charset="0"/>
                <a:cs typeface="Arial" panose="020B0604020202020204" pitchFamily="34" charset="0"/>
              </a:defRPr>
            </a:lvl3pPr>
            <a:lvl4pPr marL="1631950" indent="-231775">
              <a:defRPr>
                <a:solidFill>
                  <a:schemeClr val="tx1"/>
                </a:solidFill>
                <a:latin typeface="Gill Sans MT" panose="020B0502020104020203" pitchFamily="34" charset="0"/>
                <a:cs typeface="Arial" panose="020B0604020202020204" pitchFamily="34" charset="0"/>
              </a:defRPr>
            </a:lvl4pPr>
            <a:lvl5pPr marL="2098675" indent="-231775">
              <a:defRPr>
                <a:solidFill>
                  <a:schemeClr val="tx1"/>
                </a:solidFill>
                <a:latin typeface="Gill Sans MT" panose="020B0502020104020203" pitchFamily="34" charset="0"/>
                <a:cs typeface="Arial" panose="020B0604020202020204" pitchFamily="34" charset="0"/>
              </a:defRPr>
            </a:lvl5pPr>
            <a:lvl6pPr marL="2555875"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3013075"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70275"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927475"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3359AFB5-85D1-4E24-BD0F-8422406BC24E}" type="slidenum">
              <a:rPr lang="en-US" altLang="en-US" smtClean="0">
                <a:solidFill>
                  <a:srgbClr val="000000"/>
                </a:solidFill>
              </a:rPr>
              <a:pPr/>
              <a:t>15</a:t>
            </a:fld>
            <a:endParaRPr lang="en-US" altLang="en-US" dirty="0" smtClean="0">
              <a:solidFill>
                <a:srgbClr val="000000"/>
              </a:solidFill>
            </a:endParaRPr>
          </a:p>
        </p:txBody>
      </p:sp>
    </p:spTree>
    <p:extLst>
      <p:ext uri="{BB962C8B-B14F-4D97-AF65-F5344CB8AC3E}">
        <p14:creationId xmlns:p14="http://schemas.microsoft.com/office/powerpoint/2010/main" val="132817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Gill Sans MT" panose="020B0502020104020203" pitchFamily="34" charset="0"/>
              </a:rPr>
              <a:t>At the end of the project, we may modify criteria based on the site visits.</a:t>
            </a:r>
          </a:p>
          <a:p>
            <a:endParaRPr lang="en-US" altLang="en-US" dirty="0" smtClean="0">
              <a:latin typeface="Gill Sans MT" panose="020B0502020104020203" pitchFamily="34" charset="0"/>
            </a:endParaRPr>
          </a:p>
          <a:p>
            <a:r>
              <a:rPr lang="en-US" altLang="en-US" dirty="0" smtClean="0">
                <a:latin typeface="Gill Sans MT" panose="020B0502020104020203" pitchFamily="34" charset="0"/>
              </a:rPr>
              <a:t>What distinguishes JSI is that we will develop criteria and test the criteria it during the site visits in order to help  HAB develop criteria that can identify best practice strategies and interventions (those emerging or promising) that may not have the level of evidence or rigor that are traditionally required as evidence such as large sample size or randomization, etc.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57238" indent="-290513">
              <a:defRPr>
                <a:solidFill>
                  <a:schemeClr val="tx1"/>
                </a:solidFill>
                <a:latin typeface="Gill Sans MT" panose="020B0502020104020203" pitchFamily="34" charset="0"/>
                <a:cs typeface="Arial" panose="020B0604020202020204" pitchFamily="34" charset="0"/>
              </a:defRPr>
            </a:lvl2pPr>
            <a:lvl3pPr marL="1165225" indent="-231775">
              <a:defRPr>
                <a:solidFill>
                  <a:schemeClr val="tx1"/>
                </a:solidFill>
                <a:latin typeface="Gill Sans MT" panose="020B0502020104020203" pitchFamily="34" charset="0"/>
                <a:cs typeface="Arial" panose="020B0604020202020204" pitchFamily="34" charset="0"/>
              </a:defRPr>
            </a:lvl3pPr>
            <a:lvl4pPr marL="1631950" indent="-231775">
              <a:defRPr>
                <a:solidFill>
                  <a:schemeClr val="tx1"/>
                </a:solidFill>
                <a:latin typeface="Gill Sans MT" panose="020B0502020104020203" pitchFamily="34" charset="0"/>
                <a:cs typeface="Arial" panose="020B0604020202020204" pitchFamily="34" charset="0"/>
              </a:defRPr>
            </a:lvl4pPr>
            <a:lvl5pPr marL="2098675" indent="-231775">
              <a:defRPr>
                <a:solidFill>
                  <a:schemeClr val="tx1"/>
                </a:solidFill>
                <a:latin typeface="Gill Sans MT" panose="020B0502020104020203" pitchFamily="34" charset="0"/>
                <a:cs typeface="Arial" panose="020B0604020202020204" pitchFamily="34" charset="0"/>
              </a:defRPr>
            </a:lvl5pPr>
            <a:lvl6pPr marL="2555875"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3013075"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70275"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927475" indent="-231775"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0C484FDD-D7C7-4D0F-9527-984747FB0649}" type="slidenum">
              <a:rPr lang="en-US" altLang="en-US" smtClean="0">
                <a:solidFill>
                  <a:srgbClr val="000000"/>
                </a:solidFill>
              </a:rPr>
              <a:pPr/>
              <a:t>16</a:t>
            </a:fld>
            <a:endParaRPr lang="en-US" altLang="en-US" dirty="0" smtClean="0">
              <a:solidFill>
                <a:srgbClr val="000000"/>
              </a:solidFill>
            </a:endParaRPr>
          </a:p>
        </p:txBody>
      </p:sp>
    </p:spTree>
    <p:extLst>
      <p:ext uri="{BB962C8B-B14F-4D97-AF65-F5344CB8AC3E}">
        <p14:creationId xmlns:p14="http://schemas.microsoft.com/office/powerpoint/2010/main" val="275471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this work, HRSA</a:t>
            </a:r>
            <a:r>
              <a:rPr lang="en-US" baseline="0" dirty="0" smtClean="0"/>
              <a:t> HAB has charged JSI to analyze and compile best practice strategies online into potential categories.</a:t>
            </a:r>
          </a:p>
          <a:p>
            <a:endParaRPr lang="en-US" baseline="0" dirty="0" smtClean="0"/>
          </a:p>
          <a:p>
            <a:pPr marL="0" indent="0">
              <a:buFont typeface="Arial" panose="020B0604020202020204" pitchFamily="34" charset="0"/>
              <a:buNone/>
              <a:defRPr/>
            </a:pPr>
            <a:r>
              <a:rPr lang="en-US" altLang="en-US" dirty="0" smtClean="0">
                <a:latin typeface="Gill Sans MT" panose="020B0502020104020203" pitchFamily="34" charset="0"/>
              </a:rPr>
              <a:t>Here is what we had proposed– what else should be considered for categorizing or “tagging” the best practices identified?</a:t>
            </a:r>
          </a:p>
          <a:p>
            <a:pPr marL="0" indent="0">
              <a:buFont typeface="Arial" panose="020B0604020202020204" pitchFamily="34" charset="0"/>
              <a:buNone/>
              <a:defRPr/>
            </a:pPr>
            <a:endParaRPr lang="en-US" altLang="en-US" dirty="0" smtClean="0">
              <a:latin typeface="Gill Sans MT" panose="020B0502020104020203" pitchFamily="34" charset="0"/>
            </a:endParaRPr>
          </a:p>
          <a:p>
            <a:pPr marL="0" indent="0">
              <a:buFont typeface="Arial" panose="020B0604020202020204" pitchFamily="34" charset="0"/>
              <a:buNone/>
              <a:defRPr/>
            </a:pPr>
            <a:endParaRPr lang="en-US" altLang="en-US" dirty="0" smtClean="0">
              <a:latin typeface="Gill Sans MT" panose="020B0502020104020203" pitchFamily="34" charset="0"/>
            </a:endParaRPr>
          </a:p>
          <a:p>
            <a:pPr>
              <a:defRPr/>
            </a:pPr>
            <a:r>
              <a:rPr lang="en-US" altLang="en-US" u="sng" dirty="0" smtClean="0">
                <a:latin typeface="Gill Sans MT" panose="020B0502020104020203" pitchFamily="34" charset="0"/>
              </a:rPr>
              <a:t>Program, Strategy, or Intervention Area</a:t>
            </a:r>
            <a:endParaRPr lang="en-US" altLang="en-US" dirty="0" smtClean="0">
              <a:latin typeface="Gill Sans MT" panose="020B0502020104020203" pitchFamily="34" charset="0"/>
            </a:endParaRPr>
          </a:p>
          <a:p>
            <a:pPr>
              <a:defRPr/>
            </a:pPr>
            <a:r>
              <a:rPr lang="en-US" altLang="en-US" i="1" dirty="0" smtClean="0">
                <a:latin typeface="Gill Sans MT" panose="020B0502020104020203" pitchFamily="34" charset="0"/>
              </a:rPr>
              <a:t>Note:</a:t>
            </a:r>
            <a:r>
              <a:rPr lang="en-US" altLang="en-US" dirty="0" smtClean="0">
                <a:latin typeface="Gill Sans MT" panose="020B0502020104020203" pitchFamily="34" charset="0"/>
              </a:rPr>
              <a:t> HAB noted the following “thematic areas”: acuity tools, data utilization innovations, and service delivery models as the three categories for interventions in the RFP. </a:t>
            </a:r>
          </a:p>
          <a:p>
            <a:pPr>
              <a:defRPr/>
            </a:pPr>
            <a:r>
              <a:rPr lang="en-US" altLang="en-US" dirty="0" smtClean="0">
                <a:latin typeface="Gill Sans MT" panose="020B0502020104020203" pitchFamily="34" charset="0"/>
              </a:rPr>
              <a:t>~ Are these the major areas HAB is interested in seeing?</a:t>
            </a:r>
          </a:p>
          <a:p>
            <a:pPr>
              <a:defRPr/>
            </a:pPr>
            <a:r>
              <a:rPr lang="en-US" altLang="en-US" dirty="0" smtClean="0">
                <a:latin typeface="Gill Sans MT" panose="020B0502020104020203" pitchFamily="34" charset="0"/>
              </a:rPr>
              <a:t>~ How are these different from the NASTAD project areas?</a:t>
            </a:r>
          </a:p>
          <a:p>
            <a:pPr>
              <a:defRPr/>
            </a:pPr>
            <a:r>
              <a:rPr lang="en-US" altLang="en-US" dirty="0" smtClean="0">
                <a:latin typeface="Gill Sans MT" panose="020B0502020104020203" pitchFamily="34" charset="0"/>
              </a:rPr>
              <a:t> </a:t>
            </a:r>
          </a:p>
          <a:p>
            <a:pPr>
              <a:defRPr/>
            </a:pPr>
            <a:r>
              <a:rPr lang="en-US" altLang="en-US" dirty="0" smtClean="0">
                <a:latin typeface="Gill Sans MT" panose="020B0502020104020203" pitchFamily="34" charset="0"/>
              </a:rPr>
              <a:t>Other areas include: capacity building, practice transformation/health systems, eliminating ethnic and racial disparities, info/data systems, patient or client-centered care, outreach, linkage, engagement,</a:t>
            </a:r>
          </a:p>
          <a:p>
            <a:pPr>
              <a:defRPr/>
            </a:pPr>
            <a:r>
              <a:rPr lang="en-US" altLang="en-US" dirty="0" smtClean="0">
                <a:latin typeface="Gill Sans MT" panose="020B0502020104020203" pitchFamily="34" charset="0"/>
              </a:rPr>
              <a:t> </a:t>
            </a:r>
          </a:p>
          <a:p>
            <a:pPr>
              <a:defRPr/>
            </a:pPr>
            <a:r>
              <a:rPr lang="en-US" altLang="en-US" u="sng" dirty="0" smtClean="0">
                <a:latin typeface="Gill Sans MT" panose="020B0502020104020203" pitchFamily="34" charset="0"/>
              </a:rPr>
              <a:t>Target Population</a:t>
            </a:r>
            <a:endParaRPr lang="en-US" altLang="en-US" dirty="0" smtClean="0">
              <a:latin typeface="Gill Sans MT" panose="020B0502020104020203" pitchFamily="34" charset="0"/>
            </a:endParaRPr>
          </a:p>
          <a:p>
            <a:pPr>
              <a:defRPr/>
            </a:pPr>
            <a:r>
              <a:rPr lang="en-US" altLang="en-US" dirty="0" smtClean="0">
                <a:latin typeface="Gill Sans MT" panose="020B0502020104020203" pitchFamily="34" charset="0"/>
              </a:rPr>
              <a:t>HAB noted the importance of documenting programs reaching communities disproportionately impacted by the HIV epidemic who may not have been a part of past randomized trials, such as transgender communities, black and Latino MSM youth, and clinical services in rural geographic areas (particularly in the South).</a:t>
            </a:r>
          </a:p>
          <a:p>
            <a:pPr>
              <a:defRPr/>
            </a:pPr>
            <a:r>
              <a:rPr lang="en-US" altLang="en-US" dirty="0" smtClean="0">
                <a:latin typeface="Gill Sans MT" panose="020B0502020104020203" pitchFamily="34" charset="0"/>
              </a:rPr>
              <a:t>What other population considerations is HAB interested in documenting? </a:t>
            </a:r>
          </a:p>
          <a:p>
            <a:pPr>
              <a:defRPr/>
            </a:pPr>
            <a:r>
              <a:rPr lang="en-US" altLang="en-US" dirty="0" smtClean="0">
                <a:latin typeface="Gill Sans MT" panose="020B0502020104020203" pitchFamily="34" charset="0"/>
              </a:rPr>
              <a:t> </a:t>
            </a:r>
          </a:p>
          <a:p>
            <a:pPr>
              <a:defRPr/>
            </a:pPr>
            <a:r>
              <a:rPr lang="en-US" altLang="en-US" u="sng" dirty="0" smtClean="0">
                <a:latin typeface="Gill Sans MT" panose="020B0502020104020203" pitchFamily="34" charset="0"/>
              </a:rPr>
              <a:t>HIV Care Continuum Outcomes</a:t>
            </a:r>
            <a:endParaRPr lang="en-US" altLang="en-US" dirty="0" smtClean="0">
              <a:latin typeface="Gill Sans MT" panose="020B0502020104020203" pitchFamily="34" charset="0"/>
            </a:endParaRPr>
          </a:p>
          <a:p>
            <a:pPr>
              <a:defRPr/>
            </a:pPr>
            <a:r>
              <a:rPr lang="en-US" altLang="en-US" dirty="0" smtClean="0">
                <a:latin typeface="Gill Sans MT" panose="020B0502020104020203" pitchFamily="34" charset="0"/>
              </a:rPr>
              <a:t>Identifying the outcomes achieved by the programs, strategies, or interventions based on the HIV care continuum outcomes will be important: HIV testing, HIV linkage to care, care retention, viral suppression, and reduction in HIV disparities and health inequities.</a:t>
            </a:r>
          </a:p>
          <a:p>
            <a:pPr>
              <a:defRPr/>
            </a:pPr>
            <a:r>
              <a:rPr lang="en-US" altLang="en-US" i="1" dirty="0" smtClean="0">
                <a:latin typeface="Gill Sans MT" panose="020B0502020104020203" pitchFamily="34" charset="0"/>
              </a:rPr>
              <a:t> </a:t>
            </a:r>
            <a:endParaRPr lang="en-US" altLang="en-US" dirty="0" smtClean="0">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17</a:t>
            </a:fld>
            <a:endParaRPr lang="en-US" dirty="0"/>
          </a:p>
        </p:txBody>
      </p:sp>
    </p:spTree>
    <p:extLst>
      <p:ext uri="{BB962C8B-B14F-4D97-AF65-F5344CB8AC3E}">
        <p14:creationId xmlns:p14="http://schemas.microsoft.com/office/powerpoint/2010/main" val="1932488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Gill Sans MT" panose="020B0502020104020203" pitchFamily="34" charset="0"/>
              </a:rPr>
              <a:t>Starting with our target audience in mind, it will be helpful to begin with a clear understanding of the end user and various scenarios when we anticipate the user turning to the online catalogue.</a:t>
            </a:r>
          </a:p>
          <a:p>
            <a:r>
              <a:rPr lang="en-US" altLang="en-US" i="1" dirty="0" smtClean="0">
                <a:latin typeface="Gill Sans MT" panose="020B0502020104020203" pitchFamily="34" charset="0"/>
              </a:rPr>
              <a:t> </a:t>
            </a:r>
            <a:endParaRPr lang="en-US" altLang="en-US" dirty="0" smtClean="0">
              <a:latin typeface="Gill Sans MT" panose="020B0502020104020203" pitchFamily="34" charset="0"/>
            </a:endParaRPr>
          </a:p>
          <a:p>
            <a:r>
              <a:rPr lang="en-US" altLang="en-US" i="1" dirty="0" smtClean="0">
                <a:latin typeface="Gill Sans MT" panose="020B0502020104020203" pitchFamily="34" charset="0"/>
              </a:rPr>
              <a:t>Draft JSI Response: </a:t>
            </a:r>
            <a:endParaRPr lang="en-US" altLang="en-US" dirty="0" smtClean="0">
              <a:latin typeface="Gill Sans MT" panose="020B0502020104020203" pitchFamily="34" charset="0"/>
            </a:endParaRPr>
          </a:p>
          <a:p>
            <a:r>
              <a:rPr lang="en-US" altLang="en-US" dirty="0" smtClean="0">
                <a:latin typeface="Gill Sans MT" panose="020B0502020104020203" pitchFamily="34" charset="0"/>
              </a:rPr>
              <a:t>The Ryan White HIV/AIDS Program community, including recipients and subrecipients, HRSA HAB programs including Project Officers, and non-RWHAP clinical programs seeking information on practices, strategies, and interventions utilized by the RWHAP that were found to be promising or effective at improving outcomes along the HIV care continuum.</a:t>
            </a:r>
          </a:p>
          <a:p>
            <a:endParaRPr lang="en-US" altLang="en-US" dirty="0" smtClean="0">
              <a:latin typeface="Gill Sans MT" panose="020B0502020104020203" pitchFamily="34" charset="0"/>
            </a:endParaRPr>
          </a:p>
          <a:p>
            <a:r>
              <a:rPr lang="en-US" altLang="en-US" dirty="0" smtClean="0">
                <a:latin typeface="Gill Sans MT" panose="020B0502020104020203" pitchFamily="34" charset="0"/>
              </a:rPr>
              <a:t>Information to display?</a:t>
            </a:r>
          </a:p>
          <a:p>
            <a:r>
              <a:rPr lang="en-US" altLang="en-US" dirty="0" smtClean="0">
                <a:latin typeface="Gill Sans MT" panose="020B0502020104020203" pitchFamily="34" charset="0"/>
              </a:rPr>
              <a:t>Will a standardized summary of each program be prepared? This could be an abstract-like summary/profile or downloadable program/intervention factsheet inclusive of a checklist of “core elements/steps, framed as a ‘how to’ resource.  </a:t>
            </a:r>
          </a:p>
          <a:p>
            <a:r>
              <a:rPr lang="en-US" altLang="en-US" dirty="0" smtClean="0">
                <a:latin typeface="Gill Sans MT" panose="020B0502020104020203" pitchFamily="34" charset="0"/>
              </a:rPr>
              <a:t>What standardized headers will be followed? </a:t>
            </a:r>
          </a:p>
          <a:p>
            <a:r>
              <a:rPr lang="en-US" altLang="en-US" dirty="0" smtClean="0">
                <a:latin typeface="Gill Sans MT" panose="020B0502020104020203" pitchFamily="34" charset="0"/>
              </a:rPr>
              <a:t>Will there be links to existing programs? </a:t>
            </a:r>
          </a:p>
          <a:p>
            <a:r>
              <a:rPr lang="en-US" altLang="en-US" dirty="0" smtClean="0">
                <a:latin typeface="Gill Sans MT" panose="020B0502020104020203" pitchFamily="34" charset="0"/>
              </a:rPr>
              <a:t>Will there be links or downloadable copies of existing program documentation referenced? </a:t>
            </a:r>
          </a:p>
          <a:p>
            <a:endParaRPr lang="en-US" altLang="en-US" dirty="0" smtClean="0">
              <a:latin typeface="Gill Sans MT" panose="020B0502020104020203" pitchFamily="34" charset="0"/>
            </a:endParaRPr>
          </a:p>
          <a:p>
            <a:endParaRPr lang="en-US" altLang="en-US" dirty="0" smtClean="0">
              <a:latin typeface="Gill Sans MT" panose="020B0502020104020203" pitchFamily="34" charset="0"/>
            </a:endParaRPr>
          </a:p>
          <a:p>
            <a:r>
              <a:rPr lang="en-US" altLang="en-US" u="sng" dirty="0" smtClean="0">
                <a:latin typeface="Gill Sans MT" panose="020B0502020104020203" pitchFamily="34" charset="0"/>
              </a:rPr>
              <a:t>JSI Originally Proposed for Project Summary:</a:t>
            </a:r>
            <a:endParaRPr lang="en-US" altLang="en-US" dirty="0" smtClean="0">
              <a:latin typeface="Gill Sans MT" panose="020B0502020104020203" pitchFamily="34" charset="0"/>
            </a:endParaRPr>
          </a:p>
          <a:p>
            <a:r>
              <a:rPr lang="en-US" altLang="en-US" dirty="0" smtClean="0">
                <a:latin typeface="Gill Sans MT" panose="020B0502020104020203" pitchFamily="34" charset="0"/>
              </a:rPr>
              <a:t> </a:t>
            </a:r>
          </a:p>
          <a:p>
            <a:r>
              <a:rPr lang="en-US" altLang="en-US" dirty="0" smtClean="0">
                <a:latin typeface="Gill Sans MT" panose="020B0502020104020203" pitchFamily="34" charset="0"/>
              </a:rPr>
              <a:t>Ø Summary of the intervention goals</a:t>
            </a:r>
          </a:p>
          <a:p>
            <a:r>
              <a:rPr lang="en-US" altLang="en-US" dirty="0" smtClean="0">
                <a:latin typeface="Gill Sans MT" panose="020B0502020104020203" pitchFamily="34" charset="0"/>
              </a:rPr>
              <a:t>Ø Core elements integral to the success of the invention and that should not be changed</a:t>
            </a:r>
          </a:p>
          <a:p>
            <a:r>
              <a:rPr lang="en-US" altLang="en-US" dirty="0" smtClean="0">
                <a:latin typeface="Gill Sans MT" panose="020B0502020104020203" pitchFamily="34" charset="0"/>
              </a:rPr>
              <a:t>Ø Key characteristics that may be modified</a:t>
            </a:r>
          </a:p>
          <a:p>
            <a:r>
              <a:rPr lang="en-US" altLang="en-US" dirty="0" smtClean="0">
                <a:latin typeface="Gill Sans MT" panose="020B0502020104020203" pitchFamily="34" charset="0"/>
              </a:rPr>
              <a:t>Ø Outcome(s) addressed on the HIV care continuum</a:t>
            </a:r>
          </a:p>
          <a:p>
            <a:r>
              <a:rPr lang="en-US" altLang="en-US" dirty="0" smtClean="0">
                <a:latin typeface="Gill Sans MT" panose="020B0502020104020203" pitchFamily="34" charset="0"/>
              </a:rPr>
              <a:t>Ø Setting(s), specification of target population(s), geographic location, and administrative level</a:t>
            </a:r>
          </a:p>
          <a:p>
            <a:r>
              <a:rPr lang="en-US" altLang="en-US" dirty="0" smtClean="0">
                <a:latin typeface="Gill Sans MT" panose="020B0502020104020203" pitchFamily="34" charset="0"/>
              </a:rPr>
              <a:t>Ø Links to intervention documents and references</a:t>
            </a:r>
          </a:p>
          <a:p>
            <a:r>
              <a:rPr lang="en-US" altLang="en-US" dirty="0" smtClean="0">
                <a:latin typeface="Gill Sans MT" panose="020B0502020104020203" pitchFamily="34" charset="0"/>
              </a:rPr>
              <a:t>Ø Contact information for persons with expertise and experience using the intervention</a:t>
            </a:r>
          </a:p>
          <a:p>
            <a:r>
              <a:rPr lang="en-US" altLang="en-US" dirty="0" smtClean="0">
                <a:latin typeface="Gill Sans MT" panose="020B0502020104020203" pitchFamily="34" charset="0"/>
              </a:rPr>
              <a:t>Ø Could also link to additional content, such as feedback and comments from both intervention staff and consumers served, intervention overviews and testimonials in video or audio formats, case studies, etc., when available</a:t>
            </a:r>
          </a:p>
          <a:p>
            <a:r>
              <a:rPr lang="en-US" altLang="en-US" dirty="0" smtClean="0">
                <a:latin typeface="Gill Sans MT" panose="020B0502020104020203" pitchFamily="34" charset="0"/>
              </a:rPr>
              <a:t> </a:t>
            </a:r>
          </a:p>
          <a:p>
            <a:r>
              <a:rPr lang="en-US" altLang="en-US" dirty="0" smtClean="0">
                <a:latin typeface="Gill Sans MT" panose="020B0502020104020203" pitchFamily="34" charset="0"/>
              </a:rPr>
              <a:t>To what degree will JSI augment content from site visits?</a:t>
            </a:r>
          </a:p>
          <a:p>
            <a:r>
              <a:rPr lang="en-US" altLang="en-US" dirty="0" smtClean="0">
                <a:latin typeface="Gill Sans MT" panose="020B0502020104020203" pitchFamily="34" charset="0"/>
              </a:rPr>
              <a:t>JSI originally proposed:</a:t>
            </a:r>
          </a:p>
          <a:p>
            <a:r>
              <a:rPr lang="en-US" altLang="en-US" dirty="0" smtClean="0">
                <a:latin typeface="Gill Sans MT" panose="020B0502020104020203" pitchFamily="34" charset="0"/>
              </a:rPr>
              <a:t>The proposed </a:t>
            </a:r>
            <a:r>
              <a:rPr lang="en-US" altLang="en-US" b="1" dirty="0" smtClean="0">
                <a:latin typeface="Gill Sans MT" panose="020B0502020104020203" pitchFamily="34" charset="0"/>
              </a:rPr>
              <a:t>implementation</a:t>
            </a:r>
            <a:r>
              <a:rPr lang="en-US" altLang="en-US" dirty="0" smtClean="0">
                <a:latin typeface="Gill Sans MT" panose="020B0502020104020203" pitchFamily="34" charset="0"/>
              </a:rPr>
              <a:t> information will include:</a:t>
            </a:r>
          </a:p>
          <a:p>
            <a:r>
              <a:rPr lang="en-US" altLang="en-US" dirty="0" smtClean="0">
                <a:latin typeface="Gill Sans MT" panose="020B0502020104020203" pitchFamily="34" charset="0"/>
              </a:rPr>
              <a:t>Ø an overview of personnel requirements</a:t>
            </a:r>
          </a:p>
          <a:p>
            <a:r>
              <a:rPr lang="en-US" altLang="en-US" dirty="0" smtClean="0">
                <a:latin typeface="Gill Sans MT" panose="020B0502020104020203" pitchFamily="34" charset="0"/>
              </a:rPr>
              <a:t>Ø Intervention time frame/time requirements</a:t>
            </a:r>
          </a:p>
          <a:p>
            <a:r>
              <a:rPr lang="en-US" altLang="en-US" dirty="0" smtClean="0">
                <a:latin typeface="Gill Sans MT" panose="020B0502020104020203" pitchFamily="34" charset="0"/>
              </a:rPr>
              <a:t>Ø Cost information</a:t>
            </a:r>
          </a:p>
          <a:p>
            <a:r>
              <a:rPr lang="en-US" altLang="en-US" dirty="0" smtClean="0">
                <a:latin typeface="Gill Sans MT" panose="020B0502020104020203" pitchFamily="34" charset="0"/>
              </a:rPr>
              <a:t>Ø A listing of other resources needed (e.g., technology, access to data, specific services)</a:t>
            </a:r>
          </a:p>
          <a:p>
            <a:r>
              <a:rPr lang="en-US" altLang="en-US" dirty="0" smtClean="0">
                <a:latin typeface="Gill Sans MT" panose="020B0502020104020203" pitchFamily="34" charset="0"/>
              </a:rPr>
              <a:t>Ø A summary listing of factors supporting smooth implementation as well as challenges</a:t>
            </a:r>
          </a:p>
          <a:p>
            <a:r>
              <a:rPr lang="en-US" altLang="en-US" dirty="0" smtClean="0">
                <a:latin typeface="Gill Sans MT" panose="020B0502020104020203" pitchFamily="34" charset="0"/>
              </a:rPr>
              <a:t>Ø Brief statement on allowable adaptations</a:t>
            </a:r>
          </a:p>
          <a:p>
            <a:r>
              <a:rPr lang="en-US" altLang="en-US" dirty="0" smtClean="0">
                <a:latin typeface="Gill Sans MT" panose="020B0502020104020203" pitchFamily="34" charset="0"/>
              </a:rPr>
              <a:t>Links to implementation documents (manuals, tools, forms and templates, videos and toolkits) </a:t>
            </a:r>
          </a:p>
          <a:p>
            <a:r>
              <a:rPr lang="en-US" altLang="en-US" dirty="0" smtClean="0">
                <a:latin typeface="Gill Sans MT" panose="020B0502020104020203" pitchFamily="34" charset="0"/>
              </a:rPr>
              <a:t>~ Also recommend including availability of materials in different languages</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0955C59D-BD8B-4B66-B8C3-96F9C9941B0B}" type="slidenum">
              <a:rPr lang="en-US" altLang="en-US" smtClean="0"/>
              <a:pPr/>
              <a:t>18</a:t>
            </a:fld>
            <a:endParaRPr lang="en-US" altLang="en-US" dirty="0" smtClean="0"/>
          </a:p>
        </p:txBody>
      </p:sp>
    </p:spTree>
    <p:extLst>
      <p:ext uri="{BB962C8B-B14F-4D97-AF65-F5344CB8AC3E}">
        <p14:creationId xmlns:p14="http://schemas.microsoft.com/office/powerpoint/2010/main" val="3019276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altLang="en-US" dirty="0" smtClean="0">
                <a:latin typeface="Gill Sans MT" panose="020B0502020104020203" pitchFamily="34" charset="0"/>
              </a:rPr>
              <a:t>Additionally,</a:t>
            </a:r>
            <a:r>
              <a:rPr lang="en-US" altLang="en-US" baseline="0" dirty="0" smtClean="0">
                <a:latin typeface="Gill Sans MT" panose="020B0502020104020203" pitchFamily="34" charset="0"/>
              </a:rPr>
              <a:t> a component of this work is the development and implementation of communications and engagement on this project.  Today’s forum is our first (small) step towards this goal.  It is important for us to learn and share with you what would work best and keep you posted along the way in our efforts.</a:t>
            </a:r>
            <a:endParaRPr lang="en-US" altLang="en-US" dirty="0" smtClean="0">
              <a:latin typeface="Gill Sans MT" panose="020B0502020104020203"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14F67566-60EB-4C6C-8C23-1092EFA5EE9C}" type="slidenum">
              <a:rPr lang="en-US" altLang="en-US" smtClean="0">
                <a:solidFill>
                  <a:srgbClr val="000000"/>
                </a:solidFill>
              </a:rPr>
              <a:pPr/>
              <a:t>19</a:t>
            </a:fld>
            <a:endParaRPr lang="en-US" altLang="en-US" dirty="0" smtClean="0">
              <a:solidFill>
                <a:srgbClr val="000000"/>
              </a:solidFill>
            </a:endParaRPr>
          </a:p>
        </p:txBody>
      </p:sp>
    </p:spTree>
    <p:extLst>
      <p:ext uri="{BB962C8B-B14F-4D97-AF65-F5344CB8AC3E}">
        <p14:creationId xmlns:p14="http://schemas.microsoft.com/office/powerpoint/2010/main" val="1444102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20</a:t>
            </a:fld>
            <a:endParaRPr lang="en-US" dirty="0"/>
          </a:p>
        </p:txBody>
      </p:sp>
    </p:spTree>
    <p:extLst>
      <p:ext uri="{BB962C8B-B14F-4D97-AF65-F5344CB8AC3E}">
        <p14:creationId xmlns:p14="http://schemas.microsoft.com/office/powerpoint/2010/main" val="61474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24</a:t>
            </a:fld>
            <a:endParaRPr lang="en-US" dirty="0"/>
          </a:p>
        </p:txBody>
      </p:sp>
    </p:spTree>
    <p:extLst>
      <p:ext uri="{BB962C8B-B14F-4D97-AF65-F5344CB8AC3E}">
        <p14:creationId xmlns:p14="http://schemas.microsoft.com/office/powerpoint/2010/main" val="105018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 you, Tracy. With this next section we will delve a little further into the project by </a:t>
            </a:r>
            <a:r>
              <a:rPr lang="en-US" i="1" baseline="0" dirty="0" smtClean="0"/>
              <a:t>overviewing</a:t>
            </a:r>
            <a:r>
              <a:rPr lang="en-US" baseline="0" dirty="0" smtClean="0"/>
              <a:t> the project team(s), background, purpose, and key components.</a:t>
            </a:r>
          </a:p>
          <a:p>
            <a:endParaRPr lang="en-US" baseline="0" dirty="0" smtClean="0"/>
          </a:p>
        </p:txBody>
      </p:sp>
      <p:sp>
        <p:nvSpPr>
          <p:cNvPr id="4" name="Slide Number Placeholder 3"/>
          <p:cNvSpPr>
            <a:spLocks noGrp="1"/>
          </p:cNvSpPr>
          <p:nvPr>
            <p:ph type="sldNum" sz="quarter" idx="10"/>
          </p:nvPr>
        </p:nvSpPr>
        <p:spPr/>
        <p:txBody>
          <a:bodyPr/>
          <a:lstStyle/>
          <a:p>
            <a:fld id="{CAA11B83-7453-4C63-9F24-B8D95A5E7065}" type="slidenum">
              <a:rPr lang="en-US" smtClean="0"/>
              <a:t>5</a:t>
            </a:fld>
            <a:endParaRPr lang="en-US" dirty="0"/>
          </a:p>
        </p:txBody>
      </p:sp>
    </p:spTree>
    <p:extLst>
      <p:ext uri="{BB962C8B-B14F-4D97-AF65-F5344CB8AC3E}">
        <p14:creationId xmlns:p14="http://schemas.microsoft.com/office/powerpoint/2010/main" val="129699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a:t>
            </a:r>
            <a:r>
              <a:rPr lang="en-US" baseline="0" dirty="0" smtClean="0"/>
              <a:t> know, nothing is done in isolation and within HRSA HAB this project is managed and coordinated by a team of staff to ensure we have engagement and expertise across the Bureau and its Divisions and Offices.</a:t>
            </a:r>
          </a:p>
          <a:p>
            <a:endParaRPr lang="en-US" baseline="0" dirty="0" smtClean="0"/>
          </a:p>
          <a:p>
            <a:r>
              <a:rPr lang="en-US" baseline="0" dirty="0" smtClean="0"/>
              <a:t>Also, what is not represented yet on this slide is that this team is supported by an internal workgroup representing all Ryan White HIV/AIDS Parts A-D.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6</a:t>
            </a:fld>
            <a:endParaRPr lang="en-US" dirty="0"/>
          </a:p>
        </p:txBody>
      </p:sp>
    </p:spTree>
    <p:extLst>
      <p:ext uri="{BB962C8B-B14F-4D97-AF65-F5344CB8AC3E}">
        <p14:creationId xmlns:p14="http://schemas.microsoft.com/office/powerpoint/2010/main" val="167934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a:t>
            </a:r>
            <a:r>
              <a:rPr lang="en-US" baseline="0" dirty="0" smtClean="0"/>
              <a:t> addition, to our internal collaboration on this work, we have partnered with JSI prestigious management team and its subcontractor to develop and implement this work for HRSA HAB.  </a:t>
            </a:r>
          </a:p>
          <a:p>
            <a:endParaRPr lang="en-US" baseline="0" dirty="0" smtClean="0"/>
          </a:p>
          <a:p>
            <a:r>
              <a:rPr lang="en-US" baseline="0" dirty="0" smtClean="0"/>
              <a:t>JSI’s key management team has joined us today in the room, and we would also like to recognize Mission Analytics Group and the critical role they will play in the future.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E8A2-6A79-46AE-9519-B6EE1E3F1C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82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has not yet been updated to reflect our newest</a:t>
            </a:r>
            <a:r>
              <a:rPr lang="en-US" baseline="0" dirty="0" smtClean="0"/>
              <a:t> 2017 data showcased during the plenary</a:t>
            </a:r>
            <a:r>
              <a:rPr lang="en-US" dirty="0" smtClean="0"/>
              <a:t> but what we do know is that from our</a:t>
            </a:r>
            <a:r>
              <a:rPr lang="en-US" baseline="0" dirty="0" smtClean="0"/>
              <a:t> annual client-level data or RSR is that we RWHAP-funded recipients continue to demonstrate annual improvements in viral suppression and we want this trend to continue.</a:t>
            </a:r>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8</a:t>
            </a:fld>
            <a:endParaRPr lang="en-US" dirty="0"/>
          </a:p>
        </p:txBody>
      </p:sp>
    </p:spTree>
    <p:extLst>
      <p:ext uri="{BB962C8B-B14F-4D97-AF65-F5344CB8AC3E}">
        <p14:creationId xmlns:p14="http://schemas.microsoft.com/office/powerpoint/2010/main" val="68602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a:r>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9</a:t>
            </a:fld>
            <a:endParaRPr lang="en-US" dirty="0"/>
          </a:p>
        </p:txBody>
      </p:sp>
    </p:spTree>
    <p:extLst>
      <p:ext uri="{BB962C8B-B14F-4D97-AF65-F5344CB8AC3E}">
        <p14:creationId xmlns:p14="http://schemas.microsoft.com/office/powerpoint/2010/main" val="117562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what’s really the purpose</a:t>
            </a:r>
            <a:r>
              <a:rPr lang="en-US" baseline="0" dirty="0" smtClean="0"/>
              <a:t> of this project.  You know from your work and the conference proceeding this week that there are a number of interventions that are working for clients.  Yet how do we systematically capture or receive and review to ensure that these strategies or interventions are best practices that have the most impact across the HIV care continuum.  And how might we share them with our target audiences…</a:t>
            </a:r>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10</a:t>
            </a:fld>
            <a:endParaRPr lang="en-US" dirty="0"/>
          </a:p>
        </p:txBody>
      </p:sp>
    </p:spTree>
    <p:extLst>
      <p:ext uri="{BB962C8B-B14F-4D97-AF65-F5344CB8AC3E}">
        <p14:creationId xmlns:p14="http://schemas.microsoft.com/office/powerpoint/2010/main" val="273098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latin typeface="Gill Sans MT" panose="020B0502020104020203" pitchFamily="34" charset="0"/>
              </a:rPr>
              <a:t>We</a:t>
            </a:r>
            <a:r>
              <a:rPr lang="en-US" altLang="en-US" baseline="0" dirty="0" smtClean="0">
                <a:latin typeface="Gill Sans MT" panose="020B0502020104020203" pitchFamily="34" charset="0"/>
              </a:rPr>
              <a:t> consider our target audience to be two-fold…which is a main motivation behind this work.  Our aim is that we have an online catalogue of RWHAP-funded work from all parts on TargetHIV.org that displays this work.</a:t>
            </a:r>
          </a:p>
          <a:p>
            <a:pPr>
              <a:defRPr/>
            </a:pPr>
            <a:endParaRPr lang="en-US" altLang="en-US" dirty="0" smtClean="0">
              <a:latin typeface="Gill Sans MT" panose="020B0502020104020203"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fld id="{CFC10E92-97AE-4695-B662-9235A45B9DCA}" type="slidenum">
              <a:rPr lang="en-US" altLang="en-US" smtClean="0">
                <a:solidFill>
                  <a:srgbClr val="000000"/>
                </a:solidFill>
              </a:rPr>
              <a:pPr/>
              <a:t>11</a:t>
            </a:fld>
            <a:endParaRPr lang="en-US" altLang="en-US" smtClean="0">
              <a:solidFill>
                <a:srgbClr val="000000"/>
              </a:solidFill>
            </a:endParaRPr>
          </a:p>
        </p:txBody>
      </p:sp>
    </p:spTree>
    <p:extLst>
      <p:ext uri="{BB962C8B-B14F-4D97-AF65-F5344CB8AC3E}">
        <p14:creationId xmlns:p14="http://schemas.microsoft.com/office/powerpoint/2010/main" val="48027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benefits of this work is that we can have</a:t>
            </a:r>
            <a:r>
              <a:rPr lang="en-US" baseline="0" dirty="0" smtClean="0"/>
              <a:t> a…</a:t>
            </a:r>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12</a:t>
            </a:fld>
            <a:endParaRPr lang="en-US" dirty="0"/>
          </a:p>
        </p:txBody>
      </p:sp>
    </p:spTree>
    <p:extLst>
      <p:ext uri="{BB962C8B-B14F-4D97-AF65-F5344CB8AC3E}">
        <p14:creationId xmlns:p14="http://schemas.microsoft.com/office/powerpoint/2010/main" val="417178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525000" cy="2387600"/>
          </a:xfrm>
        </p:spPr>
        <p:txBody>
          <a:bodyPr anchor="b"/>
          <a:lstStyle>
            <a:lvl1pPr algn="ctr">
              <a:defRPr sz="6000">
                <a:solidFill>
                  <a:srgbClr val="0F4D7B"/>
                </a:solidFill>
              </a:defRPr>
            </a:lvl1pPr>
          </a:lstStyle>
          <a:p>
            <a:r>
              <a:rPr lang="en-US" dirty="0"/>
              <a:t>Click to edit Master title style</a:t>
            </a:r>
          </a:p>
        </p:txBody>
      </p:sp>
      <p:sp>
        <p:nvSpPr>
          <p:cNvPr id="3" name="Subtitle 2"/>
          <p:cNvSpPr>
            <a:spLocks noGrp="1"/>
          </p:cNvSpPr>
          <p:nvPr>
            <p:ph type="subTitle" idx="1"/>
          </p:nvPr>
        </p:nvSpPr>
        <p:spPr>
          <a:xfrm>
            <a:off x="1524000" y="3602038"/>
            <a:ext cx="9525000" cy="1655762"/>
          </a:xfrm>
        </p:spPr>
        <p:txBody>
          <a:bodyPr/>
          <a:lstStyle>
            <a:lvl1pPr marL="0" indent="0" algn="ctr">
              <a:buNone/>
              <a:defRPr sz="24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9372600" y="6483910"/>
            <a:ext cx="2743200" cy="365125"/>
          </a:xfrm>
        </p:spPr>
        <p:txBody>
          <a:bodyPr/>
          <a:lstStyle>
            <a:lvl1pPr>
              <a:defRPr b="1">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3505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46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72600" y="6483910"/>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85201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0886018" y="6589714"/>
            <a:ext cx="39158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r" eaLnBrk="1" hangingPunct="1">
              <a:defRPr/>
            </a:pPr>
            <a:fld id="{6B186671-9DA2-4C7B-954E-3E9F04414842}" type="slidenum">
              <a:rPr lang="en-US" altLang="en-US" sz="800" smtClean="0">
                <a:solidFill>
                  <a:srgbClr val="558ED5"/>
                </a:solidFill>
                <a:latin typeface="Calibri" panose="020F0502020204030204" pitchFamily="34" charset="0"/>
              </a:rPr>
              <a:pPr algn="r" eaLnBrk="1" hangingPunct="1">
                <a:defRPr/>
              </a:pPr>
              <a:t>‹#›</a:t>
            </a:fld>
            <a:endParaRPr lang="en-US" altLang="en-US" sz="800" dirty="0" smtClean="0">
              <a:solidFill>
                <a:srgbClr val="558ED5"/>
              </a:solidFill>
              <a:latin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5" name="Content Placeholder 13"/>
          <p:cNvSpPr>
            <a:spLocks noGrp="1"/>
          </p:cNvSpPr>
          <p:nvPr>
            <p:ph sz="quarter" idx="15"/>
          </p:nvPr>
        </p:nvSpPr>
        <p:spPr>
          <a:xfrm>
            <a:off x="609600" y="2018763"/>
            <a:ext cx="48768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13"/>
          <p:cNvSpPr>
            <a:spLocks noGrp="1"/>
          </p:cNvSpPr>
          <p:nvPr>
            <p:ph sz="quarter" idx="16"/>
          </p:nvPr>
        </p:nvSpPr>
        <p:spPr>
          <a:xfrm>
            <a:off x="6705600" y="2018763"/>
            <a:ext cx="48768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040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0515600" cy="1325563"/>
          </a:xfrm>
        </p:spPr>
        <p:txBody>
          <a:bodyPr/>
          <a:lstStyle/>
          <a:p>
            <a:r>
              <a:rPr lang="en-US" dirty="0"/>
              <a:t>Click to edit Master title style</a:t>
            </a:r>
          </a:p>
        </p:txBody>
      </p:sp>
      <p:sp>
        <p:nvSpPr>
          <p:cNvPr id="3" name="Content Placeholder 2"/>
          <p:cNvSpPr>
            <a:spLocks noGrp="1"/>
          </p:cNvSpPr>
          <p:nvPr>
            <p:ph idx="1"/>
          </p:nvPr>
        </p:nvSpPr>
        <p:spPr>
          <a:xfrm>
            <a:off x="838200" y="125879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54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372600" y="6485965"/>
            <a:ext cx="2743200" cy="365125"/>
          </a:xfrm>
        </p:spPr>
        <p:txBody>
          <a:bodyPr/>
          <a:lstStyle>
            <a:lvl1pPr>
              <a:defRPr b="1">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1107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43517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6568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79788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7494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8611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8200" y="2057400"/>
            <a:ext cx="3932237" cy="3811588"/>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62866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5B341-0674-4A4E-98F7-FCF0CA34DC03}" type="datetime1">
              <a:rPr lang="en-US" smtClean="0"/>
              <a:t>12/14/2018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ED7D3-FBF0-4A14-AC97-B6BAAAA9ECD2}" type="slidenum">
              <a:rPr lang="en-US" smtClean="0"/>
              <a:pPr/>
              <a:t>‹#›</a:t>
            </a:fld>
            <a:endParaRPr lang="en-US" dirty="0"/>
          </a:p>
        </p:txBody>
      </p:sp>
      <p:cxnSp>
        <p:nvCxnSpPr>
          <p:cNvPr id="11" name="Straight Connector 10"/>
          <p:cNvCxnSpPr/>
          <p:nvPr userDrawn="1"/>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39400" y="5993246"/>
            <a:ext cx="1463111" cy="390779"/>
          </a:xfrm>
          <a:prstGeom prst="rect">
            <a:avLst/>
          </a:prstGeom>
          <a:noFill/>
          <a:ln>
            <a:noFill/>
          </a:ln>
        </p:spPr>
      </p:pic>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464951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l" defTabSz="914400" rtl="0" eaLnBrk="1" latinLnBrk="0" hangingPunct="1">
        <a:lnSpc>
          <a:spcPct val="90000"/>
        </a:lnSpc>
        <a:spcBef>
          <a:spcPct val="0"/>
        </a:spcBef>
        <a:buNone/>
        <a:defRPr sz="4400" b="1" kern="120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areacttarget.org/content/new-site?hm=y"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joannabriggs.org/assets/docs/approach/The_JBI_Model_of_Evidence_-_HealthcareA_Model_Reconsidered.pdf"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hab.hrsa.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twitter.com/HRSAgov" TargetMode="External"/><Relationship Id="rId13" Type="http://schemas.openxmlformats.org/officeDocument/2006/relationships/image" Target="../media/image16.png"/><Relationship Id="rId3" Type="http://schemas.openxmlformats.org/officeDocument/2006/relationships/hyperlink" Target="http://www.hrsa.gov/" TargetMode="External"/><Relationship Id="rId7" Type="http://schemas.openxmlformats.org/officeDocument/2006/relationships/image" Target="../media/image13.png"/><Relationship Id="rId12" Type="http://schemas.openxmlformats.org/officeDocument/2006/relationships/hyperlink" Target="https://www.youtube.com/user/HRSAtube"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facebook.com/HRSAgov/" TargetMode="Externa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hyperlink" Target="https://www.linkedin.com/company/1159357/" TargetMode="External"/><Relationship Id="rId4" Type="http://schemas.openxmlformats.org/officeDocument/2006/relationships/hyperlink" Target="https://public.govdelivery.com/accounts/USHHSHRSA/subscriber/new?qsp=HRSA-subscribe" TargetMode="Externa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hyperlink" Target="https://www.hiv.gov/federal-response/policies-issues/hiv-aids-care-continuum"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hab.hrsa.gov/data/data-reports" TargetMode="External"/><Relationship Id="rId5" Type="http://schemas.openxmlformats.org/officeDocument/2006/relationships/hyperlink" Target="https://socialmediaetac.dgsom.ucla.edu/pages/"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756" y="1752600"/>
            <a:ext cx="9126071" cy="1447800"/>
          </a:xfrm>
        </p:spPr>
        <p:txBody>
          <a:bodyPr>
            <a:normAutofit fontScale="90000"/>
          </a:bodyPr>
          <a:lstStyle/>
          <a:p>
            <a:pPr algn="l"/>
            <a:r>
              <a:rPr lang="en-US" sz="4400" b="1" dirty="0">
                <a:solidFill>
                  <a:srgbClr val="0F4D7B"/>
                </a:solidFill>
                <a:latin typeface="+mn-lt"/>
              </a:rPr>
              <a:t>Approach to </a:t>
            </a:r>
            <a:r>
              <a:rPr lang="en-US" sz="4400" dirty="0"/>
              <a:t>Compiling Best Practices and Interventions from Ryan White HIV/AIDS Program (RWHAP) </a:t>
            </a:r>
            <a:r>
              <a:rPr lang="en-US" sz="4400" b="1" dirty="0">
                <a:solidFill>
                  <a:srgbClr val="0F4D7B"/>
                </a:solidFill>
                <a:latin typeface="+mn-lt"/>
              </a:rPr>
              <a:t>Recipients and Subrecipients</a:t>
            </a:r>
            <a:r>
              <a:rPr lang="en-US" dirty="0">
                <a:solidFill>
                  <a:schemeClr val="tx1"/>
                </a:solidFill>
                <a:latin typeface="+mj-ea"/>
                <a:cs typeface="+mj-ea"/>
              </a:rPr>
              <a:t/>
            </a:r>
            <a:br>
              <a:rPr lang="en-US" dirty="0">
                <a:solidFill>
                  <a:schemeClr val="tx1"/>
                </a:solidFill>
                <a:latin typeface="+mj-ea"/>
                <a:cs typeface="+mj-ea"/>
              </a:rPr>
            </a:br>
            <a:r>
              <a:rPr lang="en-US" sz="4400" b="1" dirty="0" smtClean="0">
                <a:solidFill>
                  <a:srgbClr val="0F4D7B"/>
                </a:solidFill>
                <a:latin typeface="+mn-lt"/>
              </a:rPr>
              <a:t>December 14,</a:t>
            </a:r>
            <a:r>
              <a:rPr lang="en-US" sz="4400" i="1" dirty="0"/>
              <a:t> </a:t>
            </a:r>
            <a:r>
              <a:rPr lang="en-US" sz="4400" b="1" dirty="0">
                <a:solidFill>
                  <a:srgbClr val="0F4D7B"/>
                </a:solidFill>
                <a:latin typeface="+mn-lt"/>
              </a:rPr>
              <a:t>2018</a:t>
            </a:r>
          </a:p>
        </p:txBody>
      </p:sp>
      <p:sp>
        <p:nvSpPr>
          <p:cNvPr id="3" name="TextBox 2"/>
          <p:cNvSpPr txBox="1"/>
          <p:nvPr/>
        </p:nvSpPr>
        <p:spPr>
          <a:xfrm>
            <a:off x="1543756" y="3733800"/>
            <a:ext cx="9970912" cy="2554545"/>
          </a:xfrm>
          <a:prstGeom prst="rect">
            <a:avLst/>
          </a:prstGeom>
          <a:noFill/>
        </p:spPr>
        <p:txBody>
          <a:bodyPr wrap="square" rtlCol="0">
            <a:spAutoFit/>
          </a:bodyPr>
          <a:lstStyle/>
          <a:p>
            <a:r>
              <a:rPr lang="en-US" sz="2800" b="1" dirty="0">
                <a:solidFill>
                  <a:srgbClr val="800000"/>
                </a:solidFill>
              </a:rPr>
              <a:t>Tanchica </a:t>
            </a:r>
            <a:r>
              <a:rPr lang="en-US" sz="2800" b="1" dirty="0" smtClean="0">
                <a:solidFill>
                  <a:srgbClr val="800000"/>
                </a:solidFill>
              </a:rPr>
              <a:t>Terry, Senior Advisor </a:t>
            </a:r>
          </a:p>
          <a:p>
            <a:r>
              <a:rPr lang="en-US" sz="2800" b="1" dirty="0" smtClean="0">
                <a:solidFill>
                  <a:srgbClr val="800000"/>
                </a:solidFill>
              </a:rPr>
              <a:t>CAPT Tracy Matthews, Deputy Director </a:t>
            </a:r>
            <a:endParaRPr lang="en-US" sz="2800" b="1" dirty="0">
              <a:solidFill>
                <a:srgbClr val="800000"/>
              </a:solidFill>
            </a:endParaRPr>
          </a:p>
          <a:p>
            <a:r>
              <a:rPr lang="en-US" sz="2800" b="1" dirty="0">
                <a:solidFill>
                  <a:srgbClr val="800000"/>
                </a:solidFill>
              </a:rPr>
              <a:t>Division of Policy and Data (DPD)</a:t>
            </a:r>
          </a:p>
          <a:p>
            <a:r>
              <a:rPr lang="en-US" sz="2800" b="1" dirty="0">
                <a:solidFill>
                  <a:srgbClr val="800000"/>
                </a:solidFill>
              </a:rPr>
              <a:t>HIV/AIDS Bureau (HAB)</a:t>
            </a:r>
          </a:p>
          <a:p>
            <a:r>
              <a:rPr lang="en-US" sz="2800" b="1" dirty="0">
                <a:solidFill>
                  <a:srgbClr val="800000"/>
                </a:solidFill>
              </a:rPr>
              <a:t>Health Resources and Services Administration (HRSA)</a:t>
            </a:r>
          </a:p>
          <a:p>
            <a:endParaRPr lang="en-US" sz="2000" b="1" dirty="0"/>
          </a:p>
        </p:txBody>
      </p:sp>
    </p:spTree>
    <p:extLst>
      <p:ext uri="{BB962C8B-B14F-4D97-AF65-F5344CB8AC3E}">
        <p14:creationId xmlns:p14="http://schemas.microsoft.com/office/powerpoint/2010/main" val="4035151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30225"/>
          </a:xfrm>
        </p:spPr>
        <p:txBody>
          <a:bodyPr>
            <a:normAutofit fontScale="90000"/>
          </a:bodyPr>
          <a:lstStyle/>
          <a:p>
            <a:r>
              <a:rPr lang="en-US" dirty="0"/>
              <a:t>Project Purpose</a:t>
            </a:r>
          </a:p>
        </p:txBody>
      </p:sp>
      <p:sp>
        <p:nvSpPr>
          <p:cNvPr id="4" name="Text Placeholder 3"/>
          <p:cNvSpPr>
            <a:spLocks noGrp="1"/>
          </p:cNvSpPr>
          <p:nvPr>
            <p:ph type="body" sz="half" idx="2"/>
          </p:nvPr>
        </p:nvSpPr>
        <p:spPr>
          <a:xfrm>
            <a:off x="838200" y="987425"/>
            <a:ext cx="3932237" cy="4422775"/>
          </a:xfrm>
        </p:spPr>
        <p:txBody>
          <a:bodyPr vert="horz" lIns="91440" tIns="45720" rIns="91440" bIns="45720" rtlCol="0" anchor="t">
            <a:normAutofit/>
          </a:bodyPr>
          <a:lstStyle/>
          <a:p>
            <a:r>
              <a:rPr lang="en-US" sz="2400" dirty="0"/>
              <a:t>The </a:t>
            </a:r>
            <a:r>
              <a:rPr lang="en-US" sz="2400" i="1" dirty="0"/>
              <a:t>Recipient Compilation of Best Practice Strategies and Interventions </a:t>
            </a:r>
            <a:r>
              <a:rPr lang="en-US" sz="2400" dirty="0"/>
              <a:t>will </a:t>
            </a:r>
            <a:r>
              <a:rPr lang="en-US" sz="2400" dirty="0" smtClean="0"/>
              <a:t>systematically </a:t>
            </a:r>
            <a:r>
              <a:rPr lang="en-US" sz="2400" dirty="0"/>
              <a:t>and efficiently gather, analyze, select, catalogue, and display best practice strategies and interventions on </a:t>
            </a:r>
            <a:r>
              <a:rPr lang="en-US" sz="2400" u="sng" dirty="0">
                <a:hlinkClick r:id="rId3"/>
              </a:rPr>
              <a:t>HRSA HAB TargetHIV.org</a:t>
            </a:r>
            <a:r>
              <a:rPr lang="en-US" sz="2400" dirty="0"/>
              <a:t>.</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10</a:t>
            </a:fld>
            <a:endParaRPr lang="en-US"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5562600" y="2243222"/>
            <a:ext cx="5781326" cy="1871578"/>
          </a:xfrm>
        </p:spPr>
      </p:pic>
      <p:pic>
        <p:nvPicPr>
          <p:cNvPr id="8" name="Picture 7"/>
          <p:cNvPicPr>
            <a:picLocks noChangeAspect="1"/>
          </p:cNvPicPr>
          <p:nvPr/>
        </p:nvPicPr>
        <p:blipFill rotWithShape="1">
          <a:blip r:embed="rId5"/>
          <a:srcRect l="50041" t="5737" r="6884" b="4173"/>
          <a:stretch/>
        </p:blipFill>
        <p:spPr>
          <a:xfrm>
            <a:off x="1013618" y="4114800"/>
            <a:ext cx="3581400" cy="2008749"/>
          </a:xfrm>
          <a:prstGeom prst="rect">
            <a:avLst/>
          </a:prstGeom>
          <a:ln w="19050">
            <a:solidFill>
              <a:schemeClr val="tx1"/>
            </a:solidFill>
          </a:ln>
        </p:spPr>
      </p:pic>
    </p:spTree>
    <p:extLst>
      <p:ext uri="{BB962C8B-B14F-4D97-AF65-F5344CB8AC3E}">
        <p14:creationId xmlns:p14="http://schemas.microsoft.com/office/powerpoint/2010/main" val="740363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dirty="0" smtClean="0"/>
              <a:t>Project Target Audience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07964504"/>
              </p:ext>
            </p:extLst>
          </p:nvPr>
        </p:nvGraphicFramePr>
        <p:xfrm>
          <a:off x="838200" y="125879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3672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Benefits</a:t>
            </a:r>
            <a:endParaRPr lang="en-US" dirty="0"/>
          </a:p>
        </p:txBody>
      </p:sp>
      <p:sp>
        <p:nvSpPr>
          <p:cNvPr id="3" name="Content Placeholder 2"/>
          <p:cNvSpPr>
            <a:spLocks noGrp="1"/>
          </p:cNvSpPr>
          <p:nvPr>
            <p:ph idx="1"/>
          </p:nvPr>
        </p:nvSpPr>
        <p:spPr/>
        <p:txBody>
          <a:bodyPr/>
          <a:lstStyle/>
          <a:p>
            <a:r>
              <a:rPr lang="en-US" dirty="0" smtClean="0"/>
              <a:t>Provides a comprehensive inventory of best practices across the HIV care continuum of RWHAP-funded strategies and interventions</a:t>
            </a:r>
          </a:p>
          <a:p>
            <a:endParaRPr lang="en-US" dirty="0"/>
          </a:p>
          <a:p>
            <a:r>
              <a:rPr lang="en-US" dirty="0"/>
              <a:t>Promotes best practices from RWHAP </a:t>
            </a:r>
            <a:r>
              <a:rPr lang="en-US" dirty="0" smtClean="0"/>
              <a:t>recipients </a:t>
            </a:r>
            <a:r>
              <a:rPr lang="en-US" dirty="0"/>
              <a:t>and </a:t>
            </a:r>
            <a:r>
              <a:rPr lang="en-US" dirty="0" smtClean="0"/>
              <a:t>subrecipients </a:t>
            </a:r>
            <a:r>
              <a:rPr lang="en-US" dirty="0"/>
              <a:t>for consideration, adaptation, and replication by other HIV </a:t>
            </a:r>
            <a:r>
              <a:rPr lang="en-US" dirty="0" smtClean="0"/>
              <a:t>programs</a:t>
            </a:r>
          </a:p>
          <a:p>
            <a:endParaRPr lang="en-US" dirty="0"/>
          </a:p>
          <a:p>
            <a:r>
              <a:rPr lang="en-US" dirty="0" smtClean="0"/>
              <a:t>Supports efficient implementation through peer exchange as programs figure out solutions to impacting the HIV care continuum and eliminating disparities in health outcomes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12</a:t>
            </a:fld>
            <a:endParaRPr lang="en-US" dirty="0"/>
          </a:p>
        </p:txBody>
      </p:sp>
    </p:spTree>
    <p:extLst>
      <p:ext uri="{BB962C8B-B14F-4D97-AF65-F5344CB8AC3E}">
        <p14:creationId xmlns:p14="http://schemas.microsoft.com/office/powerpoint/2010/main" val="1440935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768"/>
            <a:ext cx="10515600" cy="1325563"/>
          </a:xfrm>
        </p:spPr>
        <p:txBody>
          <a:bodyPr/>
          <a:lstStyle/>
          <a:p>
            <a:r>
              <a:rPr lang="en-US" dirty="0" smtClean="0"/>
              <a:t>Project Timeline</a:t>
            </a:r>
            <a:endParaRPr lang="en-US" i="1" dirty="0">
              <a:solidFill>
                <a:srgbClr val="FF0000"/>
              </a:solidFill>
            </a:endParaRPr>
          </a:p>
        </p:txBody>
      </p:sp>
      <p:sp>
        <p:nvSpPr>
          <p:cNvPr id="3" name="Content Placeholder 2"/>
          <p:cNvSpPr>
            <a:spLocks noGrp="1"/>
          </p:cNvSpPr>
          <p:nvPr>
            <p:ph idx="1"/>
          </p:nvPr>
        </p:nvSpPr>
        <p:spPr/>
        <p:txBody>
          <a:bodyPr>
            <a:noAutofit/>
          </a:bodyPr>
          <a:lstStyle/>
          <a:p>
            <a:pPr>
              <a:lnSpc>
                <a:spcPct val="100000"/>
              </a:lnSpc>
            </a:pPr>
            <a:endParaRPr lang="en-US" sz="2400" dirty="0"/>
          </a:p>
          <a:p>
            <a:pPr>
              <a:lnSpc>
                <a:spcPct val="100000"/>
              </a:lnSpc>
            </a:pPr>
            <a:endParaRPr lang="en-US" sz="2400" dirty="0"/>
          </a:p>
          <a:p>
            <a:pPr marL="457200" lvl="1" indent="0">
              <a:lnSpc>
                <a:spcPct val="100000"/>
              </a:lnSpc>
              <a:buNone/>
            </a:pPr>
            <a:endParaRPr lang="en-US" sz="2200" dirty="0"/>
          </a:p>
          <a:p>
            <a:pPr>
              <a:lnSpc>
                <a:spcPct val="100000"/>
              </a:lnSpc>
            </a:pPr>
            <a:endParaRPr lang="en-US" sz="2400" dirty="0"/>
          </a:p>
        </p:txBody>
      </p:sp>
      <p:sp>
        <p:nvSpPr>
          <p:cNvPr id="6" name="Slide Number Placeholder 5"/>
          <p:cNvSpPr>
            <a:spLocks noGrp="1"/>
          </p:cNvSpPr>
          <p:nvPr>
            <p:ph type="sldNum" sz="quarter" idx="12"/>
          </p:nvPr>
        </p:nvSpPr>
        <p:spPr/>
        <p:txBody>
          <a:bodyPr/>
          <a:lstStyle/>
          <a:p>
            <a:pPr>
              <a:defRPr/>
            </a:pPr>
            <a:fld id="{F9ECA865-404D-4A57-9AC1-FD3038CC100D}" type="slidenum">
              <a:rPr lang="en-US">
                <a:solidFill>
                  <a:prstClr val="white"/>
                </a:solidFill>
                <a:latin typeface="Calibri" panose="020F0502020204030204"/>
              </a:rPr>
              <a:pPr>
                <a:defRPr/>
              </a:pPr>
              <a:t>13</a:t>
            </a:fld>
            <a:endParaRPr lang="en-US">
              <a:solidFill>
                <a:prstClr val="white"/>
              </a:solidFill>
              <a:latin typeface="Calibri" panose="020F0502020204030204"/>
            </a:endParaRPr>
          </a:p>
        </p:txBody>
      </p:sp>
      <p:graphicFrame>
        <p:nvGraphicFramePr>
          <p:cNvPr id="9" name="Diagram 8">
            <a:extLst>
              <a:ext uri="{FF2B5EF4-FFF2-40B4-BE49-F238E27FC236}">
                <a16:creationId xmlns:a16="http://schemas.microsoft.com/office/drawing/2014/main" id="{9A7D8983-A4DC-4268-907A-15652C552CDE}"/>
              </a:ext>
            </a:extLst>
          </p:cNvPr>
          <p:cNvGraphicFramePr/>
          <p:nvPr>
            <p:extLst>
              <p:ext uri="{D42A27DB-BD31-4B8C-83A1-F6EECF244321}">
                <p14:modId xmlns:p14="http://schemas.microsoft.com/office/powerpoint/2010/main" val="1870987619"/>
              </p:ext>
            </p:extLst>
          </p:nvPr>
        </p:nvGraphicFramePr>
        <p:xfrm>
          <a:off x="838200" y="1523999"/>
          <a:ext cx="10287000" cy="3962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1080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Project Components</a:t>
            </a:r>
            <a:endParaRPr lang="en-US" dirty="0"/>
          </a:p>
        </p:txBody>
      </p:sp>
      <p:sp>
        <p:nvSpPr>
          <p:cNvPr id="6" name="Text Placeholder 5"/>
          <p:cNvSpPr>
            <a:spLocks noGrp="1"/>
          </p:cNvSpPr>
          <p:nvPr>
            <p:ph type="body" idx="1"/>
          </p:nvPr>
        </p:nvSpPr>
        <p:spPr/>
        <p:txBody>
          <a:bodyPr/>
          <a:lstStyle/>
          <a:p>
            <a:r>
              <a:rPr lang="en-US" dirty="0" smtClean="0"/>
              <a:t>HRSA HAB Recipient Compilation of Best Practice Strategies and Interventions</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14</a:t>
            </a:fld>
            <a:endParaRPr lang="en-US" dirty="0"/>
          </a:p>
        </p:txBody>
      </p:sp>
    </p:spTree>
    <p:extLst>
      <p:ext uri="{BB962C8B-B14F-4D97-AF65-F5344CB8AC3E}">
        <p14:creationId xmlns:p14="http://schemas.microsoft.com/office/powerpoint/2010/main" val="426225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52400" y="274638"/>
            <a:ext cx="8001000" cy="1643062"/>
          </a:xfrm>
        </p:spPr>
        <p:txBody>
          <a:bodyPr/>
          <a:lstStyle/>
          <a:p>
            <a:r>
              <a:rPr lang="en-US" dirty="0"/>
              <a:t>Develop Criteria and Review Methodology</a:t>
            </a:r>
            <a:endParaRPr lang="en-US" altLang="en-US" dirty="0" smtClean="0"/>
          </a:p>
        </p:txBody>
      </p:sp>
      <p:sp>
        <p:nvSpPr>
          <p:cNvPr id="8" name="Content Placeholder 7"/>
          <p:cNvSpPr>
            <a:spLocks noGrp="1"/>
          </p:cNvSpPr>
          <p:nvPr>
            <p:ph sz="quarter" idx="15"/>
          </p:nvPr>
        </p:nvSpPr>
        <p:spPr>
          <a:xfrm>
            <a:off x="457200" y="1965856"/>
            <a:ext cx="6378573" cy="4781550"/>
          </a:xfrm>
          <a:extLst>
            <a:ext uri="{FAA26D3D-D897-4be2-8F04-BA451C77F1D7}"/>
          </a:extLst>
        </p:spPr>
        <p:txBody>
          <a:bodyPr rtlCol="0">
            <a:normAutofit/>
          </a:bodyPr>
          <a:lstStyle/>
          <a:p>
            <a:pPr marL="0" indent="0">
              <a:buNone/>
              <a:defRPr/>
            </a:pPr>
            <a:r>
              <a:rPr lang="en-US" sz="2400" b="1" dirty="0"/>
              <a:t>Refine Criteria and Review Methodology to Identify Best Practice Strategies and Interventions </a:t>
            </a:r>
            <a:r>
              <a:rPr lang="en-US" sz="2400" dirty="0"/>
              <a:t>(Years 1 and 2)</a:t>
            </a:r>
          </a:p>
          <a:p>
            <a:pPr marL="417513" lvl="1" indent="-342900">
              <a:buFont typeface="Arial" charset="0"/>
              <a:buChar char="•"/>
              <a:defRPr/>
            </a:pPr>
            <a:r>
              <a:rPr lang="en-US" sz="2000" dirty="0">
                <a:solidFill>
                  <a:schemeClr val="tx1">
                    <a:lumMod val="75000"/>
                    <a:lumOff val="25000"/>
                  </a:schemeClr>
                </a:solidFill>
              </a:rPr>
              <a:t>Establish Steering Committee</a:t>
            </a:r>
          </a:p>
          <a:p>
            <a:pPr marL="417513" lvl="1" indent="-342900">
              <a:buFont typeface="Arial" charset="0"/>
              <a:buChar char="•"/>
              <a:defRPr/>
            </a:pPr>
            <a:r>
              <a:rPr lang="en-US" sz="2000" dirty="0">
                <a:solidFill>
                  <a:schemeClr val="tx1">
                    <a:lumMod val="75000"/>
                    <a:lumOff val="25000"/>
                  </a:schemeClr>
                </a:solidFill>
              </a:rPr>
              <a:t>Host 2 in person meetings to review and finalize criteria and review methodology for identification and selection of best practice strategies and interventions</a:t>
            </a:r>
          </a:p>
          <a:p>
            <a:pPr marL="417513" lvl="1" indent="-342900">
              <a:buFont typeface="Arial" charset="0"/>
              <a:buChar char="•"/>
              <a:defRPr/>
            </a:pPr>
            <a:r>
              <a:rPr lang="en-US" sz="2000" dirty="0">
                <a:solidFill>
                  <a:schemeClr val="tx1">
                    <a:lumMod val="75000"/>
                    <a:lumOff val="25000"/>
                  </a:schemeClr>
                </a:solidFill>
              </a:rPr>
              <a:t>Proposed Joanna Briggs Institute (JBI) Model of Evidence Based Healthcare (FAME) to guide criteria development</a:t>
            </a:r>
            <a:endParaRPr lang="en-US" sz="1800" dirty="0"/>
          </a:p>
          <a:p>
            <a:pPr marL="417513" lvl="1" indent="-342900">
              <a:buFont typeface="Arial" charset="0"/>
              <a:buChar char="•"/>
              <a:defRPr/>
            </a:pPr>
            <a:endParaRPr lang="en-US" sz="2000" dirty="0">
              <a:solidFill>
                <a:schemeClr val="tx1">
                  <a:lumMod val="75000"/>
                  <a:lumOff val="25000"/>
                </a:schemeClr>
              </a:solidFill>
            </a:endParaRPr>
          </a:p>
        </p:txBody>
      </p:sp>
      <p:sp>
        <p:nvSpPr>
          <p:cNvPr id="5" name="Text Box 1"/>
          <p:cNvSpPr txBox="1"/>
          <p:nvPr/>
        </p:nvSpPr>
        <p:spPr>
          <a:xfrm>
            <a:off x="8369184" y="4396"/>
            <a:ext cx="3822816" cy="6472604"/>
          </a:xfrm>
          <a:prstGeom prst="rect">
            <a:avLst/>
          </a:prstGeom>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274320" tIns="640080" bIns="68569"/>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nSpc>
                <a:spcPct val="114000"/>
              </a:lnSpc>
              <a:spcAft>
                <a:spcPts val="225"/>
              </a:spcAft>
              <a:defRPr/>
            </a:pPr>
            <a:r>
              <a:rPr lang="en-US" altLang="en-US" b="1" dirty="0">
                <a:solidFill>
                  <a:schemeClr val="tx2"/>
                </a:solidFill>
                <a:latin typeface="Calibri" panose="020F0502020204030204" pitchFamily="34" charset="0"/>
              </a:rPr>
              <a:t>FAME FRAMEWORK</a:t>
            </a:r>
            <a:endParaRPr lang="en-US" altLang="en-US" dirty="0">
              <a:solidFill>
                <a:schemeClr val="tx2"/>
              </a:solidFill>
              <a:latin typeface="Calibri" panose="020F0502020204030204" pitchFamily="34" charset="0"/>
            </a:endParaRPr>
          </a:p>
          <a:p>
            <a:pPr>
              <a:lnSpc>
                <a:spcPct val="115000"/>
              </a:lnSpc>
              <a:defRPr/>
            </a:pPr>
            <a:r>
              <a:rPr lang="en-US" altLang="en-US" b="1" dirty="0">
                <a:solidFill>
                  <a:schemeClr val="tx2"/>
                </a:solidFill>
                <a:latin typeface="Calibri" panose="020F0502020204030204" pitchFamily="34" charset="0"/>
              </a:rPr>
              <a:t> </a:t>
            </a:r>
            <a:endParaRPr lang="en-US" altLang="en-US" dirty="0">
              <a:solidFill>
                <a:schemeClr val="tx2"/>
              </a:solidFill>
              <a:latin typeface="Calibri" panose="020F0502020204030204" pitchFamily="34" charset="0"/>
            </a:endParaRPr>
          </a:p>
          <a:p>
            <a:pPr>
              <a:lnSpc>
                <a:spcPct val="115000"/>
              </a:lnSpc>
              <a:defRPr/>
            </a:pPr>
            <a:r>
              <a:rPr lang="en-US" altLang="en-US" b="1" dirty="0">
                <a:solidFill>
                  <a:schemeClr val="tx2"/>
                </a:solidFill>
                <a:latin typeface="Calibri" panose="020F0502020204030204" pitchFamily="34" charset="0"/>
              </a:rPr>
              <a:t>Feasibility</a:t>
            </a:r>
            <a:r>
              <a:rPr lang="en-US" altLang="en-US" dirty="0">
                <a:solidFill>
                  <a:schemeClr val="tx2"/>
                </a:solidFill>
                <a:latin typeface="Calibri" panose="020F0502020204030204" pitchFamily="34" charset="0"/>
              </a:rPr>
              <a:t> addresses whether an intervention is practical in a specific situation.</a:t>
            </a:r>
          </a:p>
          <a:p>
            <a:pPr>
              <a:lnSpc>
                <a:spcPct val="115000"/>
              </a:lnSpc>
              <a:defRPr/>
            </a:pPr>
            <a:r>
              <a:rPr lang="en-US" altLang="en-US" dirty="0">
                <a:solidFill>
                  <a:schemeClr val="tx2"/>
                </a:solidFill>
                <a:latin typeface="Calibri" panose="020F0502020204030204" pitchFamily="34" charset="0"/>
              </a:rPr>
              <a:t> </a:t>
            </a:r>
          </a:p>
          <a:p>
            <a:pPr>
              <a:lnSpc>
                <a:spcPct val="115000"/>
              </a:lnSpc>
              <a:defRPr/>
            </a:pPr>
            <a:r>
              <a:rPr lang="en-US" altLang="en-US" b="1" dirty="0">
                <a:solidFill>
                  <a:schemeClr val="tx2"/>
                </a:solidFill>
                <a:latin typeface="Calibri" panose="020F0502020204030204" pitchFamily="34" charset="0"/>
              </a:rPr>
              <a:t>Appropriateness</a:t>
            </a:r>
            <a:r>
              <a:rPr lang="en-US" altLang="en-US" dirty="0">
                <a:solidFill>
                  <a:schemeClr val="tx2"/>
                </a:solidFill>
                <a:latin typeface="Calibri" panose="020F0502020204030204" pitchFamily="34" charset="0"/>
              </a:rPr>
              <a:t> speaks to whether an intervention fits into a particular context.</a:t>
            </a:r>
          </a:p>
          <a:p>
            <a:pPr>
              <a:lnSpc>
                <a:spcPct val="115000"/>
              </a:lnSpc>
              <a:defRPr/>
            </a:pPr>
            <a:r>
              <a:rPr lang="en-US" altLang="en-US" dirty="0">
                <a:solidFill>
                  <a:schemeClr val="tx2"/>
                </a:solidFill>
                <a:latin typeface="Calibri" panose="020F0502020204030204" pitchFamily="34" charset="0"/>
              </a:rPr>
              <a:t> </a:t>
            </a:r>
          </a:p>
          <a:p>
            <a:pPr>
              <a:lnSpc>
                <a:spcPct val="115000"/>
              </a:lnSpc>
              <a:defRPr/>
            </a:pPr>
            <a:r>
              <a:rPr lang="en-US" altLang="en-US" b="1" dirty="0">
                <a:solidFill>
                  <a:schemeClr val="tx2"/>
                </a:solidFill>
                <a:latin typeface="Calibri" panose="020F0502020204030204" pitchFamily="34" charset="0"/>
              </a:rPr>
              <a:t>Meaningfulness</a:t>
            </a:r>
            <a:r>
              <a:rPr lang="en-US" altLang="en-US" dirty="0">
                <a:solidFill>
                  <a:schemeClr val="tx2"/>
                </a:solidFill>
                <a:latin typeface="Calibri" panose="020F0502020204030204" pitchFamily="34" charset="0"/>
              </a:rPr>
              <a:t> describes whether an intervention is positively experienced.</a:t>
            </a:r>
          </a:p>
          <a:p>
            <a:pPr>
              <a:lnSpc>
                <a:spcPct val="115000"/>
              </a:lnSpc>
              <a:defRPr/>
            </a:pPr>
            <a:r>
              <a:rPr lang="en-US" altLang="en-US" dirty="0">
                <a:solidFill>
                  <a:schemeClr val="tx2"/>
                </a:solidFill>
                <a:latin typeface="Calibri" panose="020F0502020204030204" pitchFamily="34" charset="0"/>
              </a:rPr>
              <a:t> </a:t>
            </a:r>
          </a:p>
          <a:p>
            <a:pPr>
              <a:lnSpc>
                <a:spcPct val="115000"/>
              </a:lnSpc>
              <a:defRPr/>
            </a:pPr>
            <a:r>
              <a:rPr lang="en-US" altLang="en-US" b="1" dirty="0">
                <a:solidFill>
                  <a:schemeClr val="tx2"/>
                </a:solidFill>
                <a:latin typeface="Calibri" panose="020F0502020204030204" pitchFamily="34" charset="0"/>
              </a:rPr>
              <a:t>Effectiveness</a:t>
            </a:r>
            <a:r>
              <a:rPr lang="en-US" altLang="en-US" dirty="0">
                <a:solidFill>
                  <a:schemeClr val="tx2"/>
                </a:solidFill>
                <a:latin typeface="Calibri" panose="020F0502020204030204" pitchFamily="34" charset="0"/>
              </a:rPr>
              <a:t> is whether an intervention achieves its intended outcome.</a:t>
            </a:r>
          </a:p>
          <a:p>
            <a:pPr>
              <a:lnSpc>
                <a:spcPct val="115000"/>
              </a:lnSpc>
              <a:defRPr/>
            </a:pPr>
            <a:r>
              <a:rPr lang="en-US" altLang="en-US" sz="1500" dirty="0">
                <a:solidFill>
                  <a:schemeClr val="tx2"/>
                </a:solidFill>
                <a:latin typeface="Calibri" panose="020F0502020204030204" pitchFamily="34" charset="0"/>
              </a:rPr>
              <a:t> </a:t>
            </a:r>
          </a:p>
        </p:txBody>
      </p:sp>
      <p:sp>
        <p:nvSpPr>
          <p:cNvPr id="73735" name="TextBox 1"/>
          <p:cNvSpPr txBox="1">
            <a:spLocks noChangeArrowheads="1"/>
          </p:cNvSpPr>
          <p:nvPr/>
        </p:nvSpPr>
        <p:spPr bwMode="auto">
          <a:xfrm>
            <a:off x="1114309" y="5486400"/>
            <a:ext cx="7254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9pPr>
          </a:lstStyle>
          <a:p>
            <a:pPr>
              <a:spcBef>
                <a:spcPct val="0"/>
              </a:spcBef>
              <a:buFontTx/>
              <a:buNone/>
            </a:pPr>
            <a:r>
              <a:rPr lang="en-US" altLang="en-US" sz="1200" dirty="0">
                <a:solidFill>
                  <a:schemeClr val="tx1"/>
                </a:solidFill>
                <a:latin typeface="Gill Sans MT" panose="020B0502020104020203" pitchFamily="34" charset="0"/>
              </a:rPr>
              <a:t>Jordan, Z., Lockwood, C., Aromataris, E., et al. (2016). The updated JBI model for evidence-based healthcare. The Joanna Briggs Institute. </a:t>
            </a:r>
            <a:r>
              <a:rPr lang="en-US" altLang="en-US" sz="1200" u="sng" dirty="0">
                <a:solidFill>
                  <a:schemeClr val="tx1"/>
                </a:solidFill>
                <a:latin typeface="Gill Sans MT" panose="020B0502020104020203" pitchFamily="34" charset="0"/>
                <a:hlinkClick r:id="rId3"/>
              </a:rPr>
              <a:t>http://joannabriggs.org/assets/docs/approach/The_JBI_Model_of_Evidence_-_HealthcareA_Model_Reconsidered.pdf</a:t>
            </a:r>
            <a:endParaRPr lang="en-US" altLang="en-US" sz="12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1629284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762000" y="134409"/>
            <a:ext cx="10820400" cy="1143000"/>
          </a:xfrm>
        </p:spPr>
        <p:txBody>
          <a:bodyPr>
            <a:normAutofit fontScale="90000"/>
          </a:bodyPr>
          <a:lstStyle/>
          <a:p>
            <a:pPr eaLnBrk="1" hangingPunct="1"/>
            <a:r>
              <a:rPr lang="en-US" altLang="en-US" i="1" dirty="0" smtClean="0"/>
              <a:t>Potential </a:t>
            </a:r>
            <a:r>
              <a:rPr lang="en-US" altLang="en-US" dirty="0" smtClean="0"/>
              <a:t>Emerging/Promising Practice Criteria</a:t>
            </a:r>
          </a:p>
        </p:txBody>
      </p:sp>
      <p:sp>
        <p:nvSpPr>
          <p:cNvPr id="8" name="Content Placeholder 7">
            <a:extLst>
              <a:ext uri="{FF2B5EF4-FFF2-40B4-BE49-F238E27FC236}">
                <a16:creationId xmlns:a16="http://schemas.microsoft.com/office/drawing/2014/main" id="{5DC41D80-7592-42CD-A946-2B86E61A4A2F}"/>
              </a:ext>
            </a:extLst>
          </p:cNvPr>
          <p:cNvSpPr>
            <a:spLocks noGrp="1"/>
          </p:cNvSpPr>
          <p:nvPr>
            <p:ph sz="quarter" idx="15"/>
          </p:nvPr>
        </p:nvSpPr>
        <p:spPr>
          <a:xfrm>
            <a:off x="1155700" y="1272646"/>
            <a:ext cx="4648200" cy="4771265"/>
          </a:xfrm>
          <a:extLst>
            <a:ext uri="{FAA26D3D-D897-4be2-8F04-BA451C77F1D7}"/>
          </a:extLst>
        </p:spPr>
        <p:txBody>
          <a:bodyPr rtlCol="0">
            <a:normAutofit fontScale="70000" lnSpcReduction="20000"/>
          </a:bodyPr>
          <a:lstStyle/>
          <a:p>
            <a:pPr>
              <a:defRPr/>
            </a:pPr>
            <a:r>
              <a:rPr lang="en-US" sz="3200" dirty="0"/>
              <a:t>Implemented by RWHAP recipient or subrecipient</a:t>
            </a:r>
          </a:p>
          <a:p>
            <a:pPr>
              <a:defRPr/>
            </a:pPr>
            <a:r>
              <a:rPr lang="en-US" sz="3200" dirty="0"/>
              <a:t>Reach to communities in need based on disproportionate HIV impact</a:t>
            </a:r>
          </a:p>
          <a:p>
            <a:pPr>
              <a:defRPr/>
            </a:pPr>
            <a:r>
              <a:rPr lang="en-US" sz="3200" dirty="0"/>
              <a:t>Implementation duration (specify)</a:t>
            </a:r>
          </a:p>
          <a:p>
            <a:pPr>
              <a:defRPr/>
            </a:pPr>
            <a:r>
              <a:rPr lang="en-US" sz="3200" b="1" dirty="0"/>
              <a:t>Feasibility</a:t>
            </a:r>
            <a:r>
              <a:rPr lang="en-US" sz="3200" dirty="0"/>
              <a:t> for implementation replication</a:t>
            </a:r>
          </a:p>
          <a:p>
            <a:pPr>
              <a:defRPr/>
            </a:pPr>
            <a:r>
              <a:rPr lang="en-US" sz="3200" b="1" dirty="0"/>
              <a:t>Feasibility</a:t>
            </a:r>
            <a:r>
              <a:rPr lang="en-US" sz="3200" dirty="0"/>
              <a:t> for sustainability over time</a:t>
            </a:r>
          </a:p>
          <a:p>
            <a:pPr>
              <a:defRPr/>
            </a:pPr>
            <a:r>
              <a:rPr lang="en-US" sz="3200" b="1" dirty="0"/>
              <a:t>Appropriate</a:t>
            </a:r>
            <a:r>
              <a:rPr lang="en-US" sz="3200" dirty="0"/>
              <a:t> intervention for context (target population, setting)</a:t>
            </a:r>
          </a:p>
          <a:p>
            <a:pPr>
              <a:defRPr/>
            </a:pPr>
            <a:r>
              <a:rPr lang="en-US" sz="3200" b="1" dirty="0"/>
              <a:t>Appropriate</a:t>
            </a:r>
            <a:r>
              <a:rPr lang="en-US" sz="3200" dirty="0"/>
              <a:t> use of current clinical guidelines and recommendations</a:t>
            </a:r>
          </a:p>
          <a:p>
            <a:pPr lvl="2">
              <a:defRPr/>
            </a:pPr>
            <a:endParaRPr lang="en-US" dirty="0">
              <a:solidFill>
                <a:srgbClr val="002855">
                  <a:alpha val="60000"/>
                </a:srgbClr>
              </a:solidFill>
            </a:endParaRPr>
          </a:p>
        </p:txBody>
      </p:sp>
      <p:sp>
        <p:nvSpPr>
          <p:cNvPr id="74808" name="Rectangle 1">
            <a:extLst>
              <a:ext uri="{FF2B5EF4-FFF2-40B4-BE49-F238E27FC236}">
                <a16:creationId xmlns:a16="http://schemas.microsoft.com/office/drawing/2014/main" id="{B0D20438-7160-4DEF-9A1C-537FDAB62E5D}"/>
              </a:ext>
            </a:extLst>
          </p:cNvPr>
          <p:cNvSpPr>
            <a:spLocks noChangeArrowheads="1"/>
          </p:cNvSpPr>
          <p:nvPr/>
        </p:nvSpPr>
        <p:spPr bwMode="auto">
          <a:xfrm>
            <a:off x="3660775" y="1311276"/>
            <a:ext cx="1841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defRPr>
            </a:lvl9pPr>
          </a:lstStyle>
          <a:p>
            <a:pPr>
              <a:spcBef>
                <a:spcPct val="0"/>
              </a:spcBef>
              <a:buFontTx/>
              <a:buNone/>
              <a:defRPr/>
            </a:pPr>
            <a:r>
              <a:rPr lang="en-US" altLang="en-US" sz="1800" dirty="0">
                <a:solidFill>
                  <a:prstClr val="black"/>
                </a:solidFill>
                <a:latin typeface="Gill Sans MT" panose="020B0502020104020203" pitchFamily="34" charset="0"/>
              </a:rPr>
              <a:t/>
            </a:r>
            <a:br>
              <a:rPr lang="en-US" altLang="en-US" sz="1800" dirty="0">
                <a:solidFill>
                  <a:prstClr val="black"/>
                </a:solidFill>
                <a:latin typeface="Gill Sans MT" panose="020B0502020104020203" pitchFamily="34" charset="0"/>
              </a:rPr>
            </a:br>
            <a:endParaRPr lang="en-US" altLang="en-US" sz="1800" dirty="0">
              <a:solidFill>
                <a:prstClr val="black"/>
              </a:solidFill>
              <a:latin typeface="Gill Sans MT" panose="020B0502020104020203" pitchFamily="34" charset="0"/>
            </a:endParaRPr>
          </a:p>
          <a:p>
            <a:pPr>
              <a:spcBef>
                <a:spcPct val="0"/>
              </a:spcBef>
              <a:buFontTx/>
              <a:buNone/>
              <a:defRPr/>
            </a:pPr>
            <a:endParaRPr lang="en-US" altLang="en-US" sz="1800" dirty="0">
              <a:solidFill>
                <a:prstClr val="black"/>
              </a:solidFill>
              <a:latin typeface="Gill Sans MT" panose="020B0502020104020203" pitchFamily="34" charset="0"/>
            </a:endParaRPr>
          </a:p>
        </p:txBody>
      </p:sp>
      <p:sp>
        <p:nvSpPr>
          <p:cNvPr id="5" name="Content Placeholder 7">
            <a:extLst>
              <a:ext uri="{FF2B5EF4-FFF2-40B4-BE49-F238E27FC236}">
                <a16:creationId xmlns:a16="http://schemas.microsoft.com/office/drawing/2014/main" id="{5DC41D80-7592-42CD-A946-2B86E61A4A2F}"/>
              </a:ext>
            </a:extLst>
          </p:cNvPr>
          <p:cNvSpPr>
            <a:spLocks noGrp="1"/>
          </p:cNvSpPr>
          <p:nvPr>
            <p:ph sz="quarter" idx="15"/>
          </p:nvPr>
        </p:nvSpPr>
        <p:spPr>
          <a:xfrm>
            <a:off x="6197600" y="1277408"/>
            <a:ext cx="4648200" cy="4771265"/>
          </a:xfrm>
          <a:extLst>
            <a:ext uri="{FAA26D3D-D897-4be2-8F04-BA451C77F1D7}"/>
          </a:extLst>
        </p:spPr>
        <p:txBody>
          <a:bodyPr rtlCol="0">
            <a:normAutofit fontScale="70000" lnSpcReduction="20000"/>
          </a:bodyPr>
          <a:lstStyle/>
          <a:p>
            <a:pPr>
              <a:defRPr/>
            </a:pPr>
            <a:r>
              <a:rPr lang="en-US" sz="3200" dirty="0" smtClean="0"/>
              <a:t>In </a:t>
            </a:r>
            <a:r>
              <a:rPr lang="en-US" sz="3200" dirty="0"/>
              <a:t>alignment with HRSA HAB priorities/strategy</a:t>
            </a:r>
          </a:p>
          <a:p>
            <a:pPr>
              <a:defRPr/>
            </a:pPr>
            <a:r>
              <a:rPr lang="en-US" sz="3200" b="1" dirty="0"/>
              <a:t>Meaningful </a:t>
            </a:r>
            <a:r>
              <a:rPr lang="en-US" sz="3200" dirty="0"/>
              <a:t>feedback received from clients/patients and implementers</a:t>
            </a:r>
          </a:p>
          <a:p>
            <a:pPr>
              <a:defRPr/>
            </a:pPr>
            <a:r>
              <a:rPr lang="en-US" sz="3200" b="1" dirty="0"/>
              <a:t>Meaningful</a:t>
            </a:r>
            <a:r>
              <a:rPr lang="en-US" sz="3200" dirty="0"/>
              <a:t> and clear HIV outcome measures targeted</a:t>
            </a:r>
          </a:p>
          <a:p>
            <a:pPr>
              <a:defRPr/>
            </a:pPr>
            <a:r>
              <a:rPr lang="en-US" sz="3200" b="1" dirty="0"/>
              <a:t>Effectiveness</a:t>
            </a:r>
            <a:r>
              <a:rPr lang="en-US" sz="3200" dirty="0"/>
              <a:t> in influencing HIV care continuum outcomes</a:t>
            </a:r>
          </a:p>
          <a:p>
            <a:pPr>
              <a:defRPr/>
            </a:pPr>
            <a:r>
              <a:rPr lang="en-US" sz="3200" dirty="0"/>
              <a:t>In accordance with clinical guidelines</a:t>
            </a:r>
          </a:p>
          <a:p>
            <a:pPr>
              <a:defRPr/>
            </a:pPr>
            <a:r>
              <a:rPr lang="en-US" sz="3200" dirty="0"/>
              <a:t>Fills gaps in existing “evidence-based” and “informed” interventions</a:t>
            </a:r>
            <a:r>
              <a:rPr lang="en-US" dirty="0"/>
              <a:t/>
            </a:r>
            <a:br>
              <a:rPr lang="en-US" dirty="0"/>
            </a:br>
            <a:endParaRPr lang="en-US" sz="6200" dirty="0">
              <a:solidFill>
                <a:srgbClr val="002855">
                  <a:alpha val="60000"/>
                </a:srgbClr>
              </a:solidFill>
            </a:endParaRPr>
          </a:p>
          <a:p>
            <a:pPr lvl="2">
              <a:defRPr/>
            </a:pPr>
            <a:endParaRPr lang="en-US" dirty="0">
              <a:solidFill>
                <a:srgbClr val="002855">
                  <a:alpha val="60000"/>
                </a:srgbClr>
              </a:solidFill>
            </a:endParaRPr>
          </a:p>
        </p:txBody>
      </p:sp>
    </p:spTree>
    <p:extLst>
      <p:ext uri="{BB962C8B-B14F-4D97-AF65-F5344CB8AC3E}">
        <p14:creationId xmlns:p14="http://schemas.microsoft.com/office/powerpoint/2010/main" val="70778733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Potential Online Catalog Categories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3991874"/>
              </p:ext>
            </p:extLst>
          </p:nvPr>
        </p:nvGraphicFramePr>
        <p:xfrm>
          <a:off x="838200" y="1066800"/>
          <a:ext cx="10515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9ECA865-404D-4A57-9AC1-FD3038CC100D}" type="slidenum">
              <a:rPr lang="en-US" smtClean="0"/>
              <a:pPr/>
              <a:t>17</a:t>
            </a:fld>
            <a:endParaRPr lang="en-US" dirty="0"/>
          </a:p>
        </p:txBody>
      </p:sp>
    </p:spTree>
    <p:extLst>
      <p:ext uri="{BB962C8B-B14F-4D97-AF65-F5344CB8AC3E}">
        <p14:creationId xmlns:p14="http://schemas.microsoft.com/office/powerpoint/2010/main" val="4117719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altLang="en-US" i="1" dirty="0" smtClean="0"/>
              <a:t>Potential</a:t>
            </a:r>
            <a:r>
              <a:rPr lang="en-US" altLang="en-US" dirty="0" smtClean="0"/>
              <a:t> Online Catalog Content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61028524"/>
              </p:ext>
            </p:extLst>
          </p:nvPr>
        </p:nvGraphicFramePr>
        <p:xfrm>
          <a:off x="838200" y="1258794"/>
          <a:ext cx="11049000" cy="4684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p:cNvSpPr>
            <a:spLocks noGrp="1"/>
          </p:cNvSpPr>
          <p:nvPr>
            <p:ph sz="quarter" idx="4294967295"/>
          </p:nvPr>
        </p:nvSpPr>
        <p:spPr>
          <a:xfrm>
            <a:off x="3505200" y="2209800"/>
            <a:ext cx="8686800" cy="4470400"/>
          </a:xfrm>
          <a:extLst/>
        </p:spPr>
        <p:txBody>
          <a:bodyPr rtlCol="0">
            <a:noAutofit/>
          </a:bodyPr>
          <a:lstStyle/>
          <a:p>
            <a:pPr lvl="3">
              <a:defRPr/>
            </a:pPr>
            <a:endParaRPr lang="en-US" dirty="0" smtClean="0">
              <a:solidFill>
                <a:schemeClr val="tx2"/>
              </a:solidFill>
            </a:endParaRPr>
          </a:p>
          <a:p>
            <a:pPr lvl="2">
              <a:defRPr/>
            </a:pPr>
            <a:endParaRPr lang="en-US" dirty="0">
              <a:solidFill>
                <a:schemeClr val="tx2"/>
              </a:solidFill>
            </a:endParaRPr>
          </a:p>
        </p:txBody>
      </p:sp>
      <p:sp>
        <p:nvSpPr>
          <p:cNvPr id="5" name="Content Placeholder 7">
            <a:extLst>
              <a:ext uri="{FF2B5EF4-FFF2-40B4-BE49-F238E27FC236}">
                <a16:creationId xmlns:a16="http://schemas.microsoft.com/office/drawing/2014/main" id="{5DC41D80-7592-42CD-A946-2B86E61A4A2F}"/>
              </a:ext>
            </a:extLst>
          </p:cNvPr>
          <p:cNvSpPr txBox="1">
            <a:spLocks/>
          </p:cNvSpPr>
          <p:nvPr/>
        </p:nvSpPr>
        <p:spPr>
          <a:xfrm>
            <a:off x="6731000" y="2590800"/>
            <a:ext cx="4648200" cy="4771265"/>
          </a:xfrm>
          <a:prstGeom prst="rect">
            <a:avLst/>
          </a:prstGeom>
          <a:extLst>
            <a:ext uri="{FAA26D3D-D897-4be2-8F04-BA451C77F1D7}"/>
          </a:extLst>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200" dirty="0" smtClean="0">
                <a:solidFill>
                  <a:schemeClr val="accent2"/>
                </a:solidFill>
              </a:rPr>
              <a:t>Staffing </a:t>
            </a:r>
            <a:r>
              <a:rPr lang="en-US" sz="2200" dirty="0">
                <a:solidFill>
                  <a:schemeClr val="accent2"/>
                </a:solidFill>
              </a:rPr>
              <a:t>and costs considerations</a:t>
            </a:r>
          </a:p>
          <a:p>
            <a:pPr lvl="0"/>
            <a:r>
              <a:rPr lang="en-US" sz="2200" dirty="0">
                <a:solidFill>
                  <a:schemeClr val="accent2"/>
                </a:solidFill>
              </a:rPr>
              <a:t>Barriers</a:t>
            </a:r>
          </a:p>
          <a:p>
            <a:pPr lvl="0"/>
            <a:r>
              <a:rPr lang="en-US" sz="2200" dirty="0">
                <a:solidFill>
                  <a:schemeClr val="accent2"/>
                </a:solidFill>
              </a:rPr>
              <a:t>Facilitators</a:t>
            </a:r>
          </a:p>
          <a:p>
            <a:pPr lvl="0"/>
            <a:r>
              <a:rPr lang="en-US" sz="2200" dirty="0">
                <a:solidFill>
                  <a:schemeClr val="accent2"/>
                </a:solidFill>
              </a:rPr>
              <a:t>Lessons learned</a:t>
            </a:r>
          </a:p>
          <a:p>
            <a:pPr lvl="0"/>
            <a:r>
              <a:rPr lang="en-US" sz="2200" dirty="0">
                <a:solidFill>
                  <a:schemeClr val="accent2"/>
                </a:solidFill>
              </a:rPr>
              <a:t>Links to existing program documents</a:t>
            </a:r>
          </a:p>
          <a:p>
            <a:pPr lvl="0"/>
            <a:r>
              <a:rPr lang="en-US" sz="2200" dirty="0">
                <a:solidFill>
                  <a:schemeClr val="accent2"/>
                </a:solidFill>
              </a:rPr>
              <a:t>Program contact </a:t>
            </a:r>
            <a:r>
              <a:rPr lang="en-US" sz="2200" dirty="0" smtClean="0">
                <a:solidFill>
                  <a:schemeClr val="accent2"/>
                </a:solidFill>
              </a:rPr>
              <a:t>information</a:t>
            </a:r>
            <a:r>
              <a:rPr lang="en-US" sz="2600" dirty="0" smtClean="0"/>
              <a:t/>
            </a:r>
            <a:br>
              <a:rPr lang="en-US" sz="2600" dirty="0" smtClean="0"/>
            </a:br>
            <a:endParaRPr lang="en-US" sz="2600" dirty="0" smtClean="0">
              <a:solidFill>
                <a:srgbClr val="002855">
                  <a:alpha val="60000"/>
                </a:srgbClr>
              </a:solidFill>
            </a:endParaRPr>
          </a:p>
          <a:p>
            <a:pPr lvl="2">
              <a:defRPr/>
            </a:pPr>
            <a:endParaRPr lang="en-US" dirty="0">
              <a:solidFill>
                <a:srgbClr val="002855">
                  <a:alpha val="60000"/>
                </a:srgbClr>
              </a:solidFill>
            </a:endParaRPr>
          </a:p>
        </p:txBody>
      </p:sp>
    </p:spTree>
    <p:extLst>
      <p:ext uri="{BB962C8B-B14F-4D97-AF65-F5344CB8AC3E}">
        <p14:creationId xmlns:p14="http://schemas.microsoft.com/office/powerpoint/2010/main" val="4050627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altLang="en-US" dirty="0" smtClean="0"/>
              <a:t>Launch Communications and Engagement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654158"/>
              </p:ext>
            </p:extLst>
          </p:nvPr>
        </p:nvGraphicFramePr>
        <p:xfrm>
          <a:off x="838200" y="125879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4780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fontScale="90000"/>
          </a:bodyPr>
          <a:lstStyle/>
          <a:p>
            <a:r>
              <a:rPr lang="en-US" sz="4000" b="1" dirty="0">
                <a:solidFill>
                  <a:srgbClr val="0F4D7B"/>
                </a:solidFill>
                <a:latin typeface="+mn-lt"/>
              </a:rPr>
              <a:t>Health Resources and Services Administration (HRSA) Overview</a:t>
            </a:r>
            <a:endParaRPr lang="en-US" sz="3200" b="1" dirty="0">
              <a:solidFill>
                <a:srgbClr val="800000"/>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r>
              <a:rPr lang="en-US" dirty="0"/>
              <a:t>Supports more than 90 programs that provide health care to people who are geographically isolated, economically or medically vulnerable through grants and cooperative agreements to more than 3,000 awardees, including community and faith-based organizations, colleges and universities, hospitals, state, local, and tribal governments, and private entities</a:t>
            </a:r>
          </a:p>
          <a:p>
            <a:endParaRPr lang="en-US" dirty="0"/>
          </a:p>
          <a:p>
            <a:r>
              <a:rPr lang="en-US" dirty="0"/>
              <a:t>Every year, HRSA programs serve tens of millions of people, including people living with HIV/AIDS, pregnant women, mothers and their families, and those otherwise unable to access quality health care </a:t>
            </a:r>
          </a:p>
          <a:p>
            <a:pPr marL="0" lvl="0" indent="0">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2</a:t>
            </a:fld>
            <a:endParaRPr lang="en-US" dirty="0"/>
          </a:p>
        </p:txBody>
      </p:sp>
    </p:spTree>
    <p:extLst>
      <p:ext uri="{BB962C8B-B14F-4D97-AF65-F5344CB8AC3E}">
        <p14:creationId xmlns:p14="http://schemas.microsoft.com/office/powerpoint/2010/main" val="174409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Listening Forum and Q&amp;A</a:t>
            </a:r>
            <a:endParaRPr lang="en-US" dirty="0"/>
          </a:p>
        </p:txBody>
      </p:sp>
      <p:sp>
        <p:nvSpPr>
          <p:cNvPr id="6" name="Text Placeholder 5"/>
          <p:cNvSpPr>
            <a:spLocks noGrp="1"/>
          </p:cNvSpPr>
          <p:nvPr>
            <p:ph type="body" idx="1"/>
          </p:nvPr>
        </p:nvSpPr>
        <p:spPr/>
        <p:txBody>
          <a:bodyPr/>
          <a:lstStyle/>
          <a:p>
            <a:r>
              <a:rPr lang="en-US" dirty="0" smtClean="0"/>
              <a:t>HRSA HAB Recipient and Subrecipient Discussion</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20</a:t>
            </a:fld>
            <a:endParaRPr lang="en-US" dirty="0"/>
          </a:p>
        </p:txBody>
      </p:sp>
    </p:spTree>
    <p:extLst>
      <p:ext uri="{BB962C8B-B14F-4D97-AF65-F5344CB8AC3E}">
        <p14:creationId xmlns:p14="http://schemas.microsoft.com/office/powerpoint/2010/main" val="3112708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a:t>How would you suggest that we engage with the RWHAP community to identify their best practice strategies?</a:t>
            </a:r>
          </a:p>
          <a:p>
            <a:r>
              <a:rPr lang="en-US" dirty="0" smtClean="0"/>
              <a:t>What categories would you want to search on to identify best practice strategies and interventions?</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21</a:t>
            </a:fld>
            <a:endParaRPr lang="en-US" dirty="0"/>
          </a:p>
        </p:txBody>
      </p:sp>
      <p:sp>
        <p:nvSpPr>
          <p:cNvPr id="7" name="Content Placeholder 2"/>
          <p:cNvSpPr txBox="1">
            <a:spLocks/>
          </p:cNvSpPr>
          <p:nvPr/>
        </p:nvSpPr>
        <p:spPr>
          <a:xfrm>
            <a:off x="4254725" y="7076110"/>
            <a:ext cx="5952899" cy="245503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What online content and what format would be of greatest utility?</a:t>
            </a:r>
          </a:p>
          <a:p>
            <a:r>
              <a:rPr lang="en-US" dirty="0" smtClean="0"/>
              <a:t>Would these categories be useful for grouping best practice strategies and interventions in your online search?</a:t>
            </a:r>
          </a:p>
          <a:p>
            <a:r>
              <a:rPr lang="en-US" dirty="0" smtClean="0"/>
              <a:t>What ways would you suggest to best identify best practice strategies from the RWHAP community?</a:t>
            </a:r>
            <a:endParaRPr lang="en-US" dirty="0"/>
          </a:p>
        </p:txBody>
      </p:sp>
      <p:pic>
        <p:nvPicPr>
          <p:cNvPr id="8" name="Picture 2" descr="Image result for ques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388423"/>
            <a:ext cx="5410200" cy="235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517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What information on best practice strategies and interventions would be helpful to you to replicate in your program?</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22</a:t>
            </a:fld>
            <a:endParaRPr lang="en-US" dirty="0"/>
          </a:p>
        </p:txBody>
      </p:sp>
      <p:sp>
        <p:nvSpPr>
          <p:cNvPr id="7" name="Content Placeholder 2"/>
          <p:cNvSpPr txBox="1">
            <a:spLocks/>
          </p:cNvSpPr>
          <p:nvPr/>
        </p:nvSpPr>
        <p:spPr>
          <a:xfrm>
            <a:off x="4254725" y="7076110"/>
            <a:ext cx="5952899" cy="245503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What online content and what format would be of greatest utility?</a:t>
            </a:r>
          </a:p>
          <a:p>
            <a:r>
              <a:rPr lang="en-US" dirty="0" smtClean="0"/>
              <a:t>Would these categories be useful for grouping best practice strategies and interventions in your online search?</a:t>
            </a:r>
          </a:p>
          <a:p>
            <a:r>
              <a:rPr lang="en-US" dirty="0" smtClean="0"/>
              <a:t>What ways would you suggest to best identify best practice strategies from the RWHAP community?</a:t>
            </a:r>
            <a:endParaRPr lang="en-US" dirty="0"/>
          </a:p>
        </p:txBody>
      </p:sp>
      <p:pic>
        <p:nvPicPr>
          <p:cNvPr id="8" name="Picture 2" descr="Image result for ques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388423"/>
            <a:ext cx="5410200" cy="235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29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Would this type of information be helpful to display?</a:t>
            </a:r>
          </a:p>
          <a:p>
            <a:r>
              <a:rPr lang="en-US" dirty="0" smtClean="0"/>
              <a:t>What additional online content would be most helpful to you?</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23</a:t>
            </a:fld>
            <a:endParaRPr lang="en-US" dirty="0"/>
          </a:p>
        </p:txBody>
      </p:sp>
      <p:sp>
        <p:nvSpPr>
          <p:cNvPr id="7" name="Content Placeholder 2"/>
          <p:cNvSpPr txBox="1">
            <a:spLocks/>
          </p:cNvSpPr>
          <p:nvPr/>
        </p:nvSpPr>
        <p:spPr>
          <a:xfrm>
            <a:off x="4254725" y="7076110"/>
            <a:ext cx="5952899" cy="245503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What online content and what format would be of greatest utility?</a:t>
            </a:r>
          </a:p>
          <a:p>
            <a:r>
              <a:rPr lang="en-US" dirty="0" smtClean="0"/>
              <a:t>Would these categories be useful for grouping best practice strategies and interventions in your online search?</a:t>
            </a:r>
          </a:p>
          <a:p>
            <a:r>
              <a:rPr lang="en-US" dirty="0" smtClean="0"/>
              <a:t>What ways would you suggest to best identify best practice strategies from the RWHAP community?</a:t>
            </a:r>
            <a:endParaRPr lang="en-US" dirty="0"/>
          </a:p>
        </p:txBody>
      </p:sp>
      <p:pic>
        <p:nvPicPr>
          <p:cNvPr id="8" name="Picture 2" descr="Image result for ques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2438400"/>
            <a:ext cx="5410200" cy="235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197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 </a:t>
            </a:r>
            <a:endParaRPr lang="en-US" dirty="0"/>
          </a:p>
        </p:txBody>
      </p:sp>
      <p:sp>
        <p:nvSpPr>
          <p:cNvPr id="6" name="Text Placeholder 5"/>
          <p:cNvSpPr>
            <a:spLocks noGrp="1"/>
          </p:cNvSpPr>
          <p:nvPr>
            <p:ph type="body" idx="1"/>
          </p:nvPr>
        </p:nvSpPr>
        <p:spPr/>
        <p:txBody>
          <a:bodyPr/>
          <a:lstStyle/>
          <a:p>
            <a:r>
              <a:rPr lang="en-US" dirty="0" smtClean="0"/>
              <a:t>Where do we go from here?</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24</a:t>
            </a:fld>
            <a:endParaRPr lang="en-US" dirty="0"/>
          </a:p>
        </p:txBody>
      </p:sp>
      <p:sp>
        <p:nvSpPr>
          <p:cNvPr id="7" name="AutoShape 2" descr="Image result for next steps"/>
          <p:cNvSpPr>
            <a:spLocks noChangeAspect="1" noChangeArrowheads="1"/>
          </p:cNvSpPr>
          <p:nvPr/>
        </p:nvSpPr>
        <p:spPr bwMode="auto">
          <a:xfrm>
            <a:off x="155574" y="-144463"/>
            <a:ext cx="616902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268" name="Picture 4" descr="Image result for next st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33400"/>
            <a:ext cx="428625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0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b="1" dirty="0">
                <a:solidFill>
                  <a:srgbClr val="0F4D7B"/>
                </a:solidFill>
                <a:latin typeface="+mn-lt"/>
              </a:rPr>
              <a:t>Contact Information</a:t>
            </a:r>
            <a:endParaRPr lang="en-US" sz="4000" b="1" dirty="0">
              <a:latin typeface="+mn-lt"/>
            </a:endParaRPr>
          </a:p>
        </p:txBody>
      </p:sp>
      <p:sp>
        <p:nvSpPr>
          <p:cNvPr id="6" name="Content Placeholder 5"/>
          <p:cNvSpPr>
            <a:spLocks noGrp="1"/>
          </p:cNvSpPr>
          <p:nvPr>
            <p:ph idx="1"/>
          </p:nvPr>
        </p:nvSpPr>
        <p:spPr/>
        <p:txBody>
          <a:bodyPr>
            <a:normAutofit/>
          </a:bodyPr>
          <a:lstStyle/>
          <a:p>
            <a:pPr marL="0" indent="0">
              <a:buNone/>
            </a:pPr>
            <a:r>
              <a:rPr lang="en-US" b="1" dirty="0">
                <a:solidFill>
                  <a:srgbClr val="800000"/>
                </a:solidFill>
              </a:rPr>
              <a:t>Tanchica L. Terry</a:t>
            </a:r>
          </a:p>
          <a:p>
            <a:pPr marL="0" indent="0">
              <a:buNone/>
            </a:pPr>
            <a:r>
              <a:rPr lang="en-US" b="1" dirty="0">
                <a:solidFill>
                  <a:srgbClr val="800000"/>
                </a:solidFill>
              </a:rPr>
              <a:t>Senior Advisor, Division of Policy and Data</a:t>
            </a:r>
          </a:p>
          <a:p>
            <a:pPr marL="0" indent="0">
              <a:buNone/>
            </a:pPr>
            <a:r>
              <a:rPr lang="en-US" b="1" dirty="0">
                <a:solidFill>
                  <a:srgbClr val="800000"/>
                </a:solidFill>
              </a:rPr>
              <a:t>HIV/AIDS Bureau (HAB)</a:t>
            </a:r>
          </a:p>
          <a:p>
            <a:pPr marL="0" indent="0">
              <a:buNone/>
            </a:pPr>
            <a:r>
              <a:rPr lang="en-US" b="1" dirty="0">
                <a:solidFill>
                  <a:srgbClr val="800000"/>
                </a:solidFill>
              </a:rPr>
              <a:t>Health Resources and Services Administration (HRSA)</a:t>
            </a:r>
          </a:p>
          <a:p>
            <a:pPr marL="0" indent="0">
              <a:buNone/>
            </a:pPr>
            <a:r>
              <a:rPr lang="en-US" b="1" dirty="0">
                <a:solidFill>
                  <a:srgbClr val="800000"/>
                </a:solidFill>
              </a:rPr>
              <a:t>Email: tterry@hrsa.gov</a:t>
            </a:r>
          </a:p>
          <a:p>
            <a:pPr marL="0" indent="0">
              <a:buNone/>
            </a:pPr>
            <a:r>
              <a:rPr lang="en-US" b="1" dirty="0">
                <a:solidFill>
                  <a:srgbClr val="800000"/>
                </a:solidFill>
              </a:rPr>
              <a:t>Phone: 301-443-8654</a:t>
            </a:r>
          </a:p>
          <a:p>
            <a:pPr marL="0" indent="0">
              <a:buNone/>
            </a:pPr>
            <a:r>
              <a:rPr lang="en-US" b="1" dirty="0">
                <a:solidFill>
                  <a:srgbClr val="800000"/>
                </a:solidFill>
              </a:rPr>
              <a:t>Web: </a:t>
            </a:r>
            <a:r>
              <a:rPr lang="en-US" b="1" dirty="0">
                <a:solidFill>
                  <a:srgbClr val="0F4D7B"/>
                </a:solidFill>
                <a:hlinkClick r:id="rId2"/>
              </a:rPr>
              <a:t>hab.hrsa.gov</a:t>
            </a:r>
            <a:r>
              <a:rPr lang="en-US" b="1" dirty="0">
                <a:solidFill>
                  <a:srgbClr val="0F4D7B"/>
                </a:solidFill>
              </a:rPr>
              <a:t> </a:t>
            </a:r>
          </a:p>
          <a:p>
            <a:pPr lvl="0"/>
            <a:endParaRPr lang="en-US" b="1"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25</a:t>
            </a:fld>
            <a:endParaRPr lang="en-US" dirty="0"/>
          </a:p>
        </p:txBody>
      </p:sp>
    </p:spTree>
    <p:extLst>
      <p:ext uri="{BB962C8B-B14F-4D97-AF65-F5344CB8AC3E}">
        <p14:creationId xmlns:p14="http://schemas.microsoft.com/office/powerpoint/2010/main" val="1390666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title="Connect icon"/>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8170" t="6977" r="7690" b="20678"/>
          <a:stretch/>
        </p:blipFill>
        <p:spPr>
          <a:xfrm>
            <a:off x="3328634" y="228043"/>
            <a:ext cx="782569" cy="672863"/>
          </a:xfrm>
          <a:prstGeom prst="rect">
            <a:avLst/>
          </a:prstGeom>
        </p:spPr>
      </p:pic>
      <p:sp>
        <p:nvSpPr>
          <p:cNvPr id="7" name="Title 2"/>
          <p:cNvSpPr>
            <a:spLocks noGrp="1"/>
          </p:cNvSpPr>
          <p:nvPr>
            <p:ph type="title"/>
          </p:nvPr>
        </p:nvSpPr>
        <p:spPr>
          <a:xfrm>
            <a:off x="4224457" y="230938"/>
            <a:ext cx="4345491" cy="732577"/>
          </a:xfrm>
        </p:spPr>
        <p:txBody>
          <a:bodyPr>
            <a:noAutofit/>
          </a:bodyPr>
          <a:lstStyle/>
          <a:p>
            <a:r>
              <a:rPr lang="en-US" sz="4000" b="1" dirty="0">
                <a:solidFill>
                  <a:srgbClr val="0F4D7B"/>
                </a:solidFill>
                <a:latin typeface="+mn-lt"/>
              </a:rPr>
              <a:t>Connect with HRSA</a:t>
            </a:r>
            <a:endParaRPr lang="en-US" b="1" dirty="0">
              <a:solidFill>
                <a:srgbClr val="0F4D7B"/>
              </a:solidFill>
              <a:latin typeface="+mn-lt"/>
            </a:endParaRPr>
          </a:p>
        </p:txBody>
      </p:sp>
      <p:sp>
        <p:nvSpPr>
          <p:cNvPr id="19" name="TextBox 18"/>
          <p:cNvSpPr txBox="1"/>
          <p:nvPr/>
        </p:nvSpPr>
        <p:spPr>
          <a:xfrm>
            <a:off x="2209801" y="1580092"/>
            <a:ext cx="7799311" cy="1538883"/>
          </a:xfrm>
          <a:prstGeom prst="rect">
            <a:avLst/>
          </a:prstGeom>
          <a:noFill/>
        </p:spPr>
        <p:txBody>
          <a:bodyPr wrap="square" rtlCol="0">
            <a:spAutoFit/>
          </a:bodyPr>
          <a:lstStyle/>
          <a:p>
            <a:pPr algn="ctr"/>
            <a:r>
              <a:rPr lang="en-US" sz="4000" dirty="0"/>
              <a:t>To learn more about our agency, visit</a:t>
            </a:r>
          </a:p>
          <a:p>
            <a:pPr algn="ctr"/>
            <a:r>
              <a:rPr lang="en-US" sz="1400" dirty="0">
                <a:solidFill>
                  <a:schemeClr val="accent5">
                    <a:lumMod val="50000"/>
                  </a:schemeClr>
                </a:solidFill>
              </a:rPr>
              <a:t> </a:t>
            </a:r>
          </a:p>
          <a:p>
            <a:pPr algn="ctr"/>
            <a:r>
              <a:rPr lang="en-US" sz="4000" dirty="0">
                <a:solidFill>
                  <a:schemeClr val="accent5">
                    <a:lumMod val="50000"/>
                  </a:schemeClr>
                </a:solidFill>
                <a:hlinkClick r:id="rId3"/>
              </a:rPr>
              <a:t>www.HRSA.gov</a:t>
            </a:r>
            <a:r>
              <a:rPr lang="en-US" sz="4000" dirty="0">
                <a:solidFill>
                  <a:schemeClr val="accent5">
                    <a:lumMod val="50000"/>
                  </a:schemeClr>
                </a:solidFill>
              </a:rPr>
              <a:t> </a:t>
            </a:r>
            <a:r>
              <a:rPr lang="en-US" sz="4000" dirty="0"/>
              <a:t> </a:t>
            </a:r>
          </a:p>
        </p:txBody>
      </p:sp>
      <p:grpSp>
        <p:nvGrpSpPr>
          <p:cNvPr id="8" name="Group 7" title="Sign up icon"/>
          <p:cNvGrpSpPr/>
          <p:nvPr/>
        </p:nvGrpSpPr>
        <p:grpSpPr>
          <a:xfrm>
            <a:off x="3630828" y="4199987"/>
            <a:ext cx="5165629" cy="553998"/>
            <a:chOff x="2106827" y="4199987"/>
            <a:chExt cx="5165629" cy="553998"/>
          </a:xfrm>
        </p:grpSpPr>
        <p:sp>
          <p:nvSpPr>
            <p:cNvPr id="2" name="Rectangle 1"/>
            <p:cNvSpPr/>
            <p:nvPr/>
          </p:nvSpPr>
          <p:spPr>
            <a:xfrm>
              <a:off x="2700456" y="4199987"/>
              <a:ext cx="4572000" cy="553998"/>
            </a:xfrm>
            <a:prstGeom prst="rect">
              <a:avLst/>
            </a:prstGeom>
          </p:spPr>
          <p:txBody>
            <a:bodyPr wrap="square">
              <a:spAutoFit/>
            </a:bodyPr>
            <a:lstStyle/>
            <a:p>
              <a:r>
                <a:rPr lang="en-US" sz="3000" dirty="0"/>
                <a:t>Sign up for the HRSA </a:t>
              </a:r>
              <a:r>
                <a:rPr lang="en-US" sz="3000" i="1" dirty="0"/>
                <a:t>eNews</a:t>
              </a:r>
            </a:p>
          </p:txBody>
        </p:sp>
        <p:grpSp>
          <p:nvGrpSpPr>
            <p:cNvPr id="35" name="Group 34"/>
            <p:cNvGrpSpPr/>
            <p:nvPr/>
          </p:nvGrpSpPr>
          <p:grpSpPr>
            <a:xfrm>
              <a:off x="2106827" y="4253145"/>
              <a:ext cx="512806" cy="485310"/>
              <a:chOff x="2106827" y="4253145"/>
              <a:chExt cx="512806" cy="485310"/>
            </a:xfrm>
          </p:grpSpPr>
          <p:sp>
            <p:nvSpPr>
              <p:cNvPr id="23" name="Oval 22"/>
              <p:cNvSpPr/>
              <p:nvPr/>
            </p:nvSpPr>
            <p:spPr>
              <a:xfrm>
                <a:off x="2106827" y="4253145"/>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title="envelope icon">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5917" y="4331015"/>
                <a:ext cx="342006" cy="342006"/>
              </a:xfrm>
              <a:prstGeom prst="rect">
                <a:avLst/>
              </a:prstGeom>
            </p:spPr>
          </p:pic>
        </p:grpSp>
      </p:grpSp>
      <p:sp>
        <p:nvSpPr>
          <p:cNvPr id="3" name="Rectangle 2"/>
          <p:cNvSpPr/>
          <p:nvPr/>
        </p:nvSpPr>
        <p:spPr>
          <a:xfrm>
            <a:off x="3742507" y="4972527"/>
            <a:ext cx="1905000" cy="461665"/>
          </a:xfrm>
          <a:prstGeom prst="rect">
            <a:avLst/>
          </a:prstGeom>
        </p:spPr>
        <p:txBody>
          <a:bodyPr wrap="square">
            <a:spAutoFit/>
          </a:bodyPr>
          <a:lstStyle/>
          <a:p>
            <a:r>
              <a:rPr lang="en-US" sz="2400" dirty="0"/>
              <a:t>FOLLOW US:</a:t>
            </a:r>
          </a:p>
        </p:txBody>
      </p:sp>
      <p:grpSp>
        <p:nvGrpSpPr>
          <p:cNvPr id="5" name="Group 4" title="Social Media icon"/>
          <p:cNvGrpSpPr/>
          <p:nvPr/>
        </p:nvGrpSpPr>
        <p:grpSpPr>
          <a:xfrm>
            <a:off x="5562601" y="4985290"/>
            <a:ext cx="2590557" cy="497158"/>
            <a:chOff x="4014499" y="4954906"/>
            <a:chExt cx="2590557" cy="497158"/>
          </a:xfrm>
        </p:grpSpPr>
        <p:grpSp>
          <p:nvGrpSpPr>
            <p:cNvPr id="29" name="Group 28"/>
            <p:cNvGrpSpPr/>
            <p:nvPr/>
          </p:nvGrpSpPr>
          <p:grpSpPr>
            <a:xfrm>
              <a:off x="4014499" y="4954906"/>
              <a:ext cx="512806" cy="485310"/>
              <a:chOff x="4020387" y="4954906"/>
              <a:chExt cx="512806" cy="485310"/>
            </a:xfrm>
          </p:grpSpPr>
          <p:sp>
            <p:nvSpPr>
              <p:cNvPr id="30" name="Oval 29"/>
              <p:cNvSpPr/>
              <p:nvPr/>
            </p:nvSpPr>
            <p:spPr>
              <a:xfrm>
                <a:off x="4020387" y="4954906"/>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title="Facebook Icon">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80492" y="5025251"/>
                <a:ext cx="174072" cy="357072"/>
              </a:xfrm>
              <a:prstGeom prst="rect">
                <a:avLst/>
              </a:prstGeom>
            </p:spPr>
          </p:pic>
        </p:grpSp>
        <p:grpSp>
          <p:nvGrpSpPr>
            <p:cNvPr id="32" name="Group 31"/>
            <p:cNvGrpSpPr/>
            <p:nvPr/>
          </p:nvGrpSpPr>
          <p:grpSpPr>
            <a:xfrm>
              <a:off x="4730053" y="4957554"/>
              <a:ext cx="512806" cy="485310"/>
              <a:chOff x="4730053" y="4957554"/>
              <a:chExt cx="512806" cy="485310"/>
            </a:xfrm>
          </p:grpSpPr>
          <p:sp>
            <p:nvSpPr>
              <p:cNvPr id="27" name="Oval 26"/>
              <p:cNvSpPr/>
              <p:nvPr/>
            </p:nvSpPr>
            <p:spPr>
              <a:xfrm>
                <a:off x="4730053" y="4957554"/>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title="Twitter Icon">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6177" y="5067029"/>
                <a:ext cx="330567" cy="276922"/>
              </a:xfrm>
              <a:prstGeom prst="rect">
                <a:avLst/>
              </a:prstGeom>
            </p:spPr>
          </p:pic>
        </p:grpSp>
        <p:grpSp>
          <p:nvGrpSpPr>
            <p:cNvPr id="33" name="Group 32"/>
            <p:cNvGrpSpPr/>
            <p:nvPr/>
          </p:nvGrpSpPr>
          <p:grpSpPr>
            <a:xfrm>
              <a:off x="5411147" y="4966755"/>
              <a:ext cx="512806" cy="485309"/>
              <a:chOff x="5411147" y="4966755"/>
              <a:chExt cx="512806" cy="485309"/>
            </a:xfrm>
          </p:grpSpPr>
          <p:sp>
            <p:nvSpPr>
              <p:cNvPr id="17" name="Oval 16"/>
              <p:cNvSpPr/>
              <p:nvPr/>
            </p:nvSpPr>
            <p:spPr>
              <a:xfrm>
                <a:off x="5411147" y="4966755"/>
                <a:ext cx="512806" cy="485309"/>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title="Instagram Icon">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16075" y="5029200"/>
                <a:ext cx="332975" cy="332975"/>
              </a:xfrm>
              <a:prstGeom prst="rect">
                <a:avLst/>
              </a:prstGeom>
            </p:spPr>
          </p:pic>
        </p:grpSp>
        <p:grpSp>
          <p:nvGrpSpPr>
            <p:cNvPr id="34" name="Group 33"/>
            <p:cNvGrpSpPr/>
            <p:nvPr/>
          </p:nvGrpSpPr>
          <p:grpSpPr>
            <a:xfrm>
              <a:off x="6092249" y="4954906"/>
              <a:ext cx="512807" cy="485310"/>
              <a:chOff x="6092249" y="4954906"/>
              <a:chExt cx="512807" cy="485310"/>
            </a:xfrm>
          </p:grpSpPr>
          <p:sp>
            <p:nvSpPr>
              <p:cNvPr id="22" name="Oval 21"/>
              <p:cNvSpPr/>
              <p:nvPr/>
            </p:nvSpPr>
            <p:spPr>
              <a:xfrm>
                <a:off x="6092249" y="4954906"/>
                <a:ext cx="512807"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title="Youtube Icon">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09484" y="5025250"/>
                <a:ext cx="278335" cy="336925"/>
              </a:xfrm>
              <a:prstGeom prst="rect">
                <a:avLst/>
              </a:prstGeom>
            </p:spPr>
          </p:pic>
        </p:grpSp>
      </p:grpSp>
      <p:sp>
        <p:nvSpPr>
          <p:cNvPr id="12" name="Slide Number Placeholder 11"/>
          <p:cNvSpPr>
            <a:spLocks noGrp="1"/>
          </p:cNvSpPr>
          <p:nvPr>
            <p:ph type="sldNum" sz="quarter" idx="12"/>
          </p:nvPr>
        </p:nvSpPr>
        <p:spPr/>
        <p:txBody>
          <a:bodyPr/>
          <a:lstStyle/>
          <a:p>
            <a:fld id="{F9ECA865-404D-4A57-9AC1-FD3038CC100D}" type="slidenum">
              <a:rPr lang="en-US" smtClean="0"/>
              <a:pPr/>
              <a:t>26</a:t>
            </a:fld>
            <a:endParaRPr lang="en-US" dirty="0"/>
          </a:p>
        </p:txBody>
      </p:sp>
    </p:spTree>
    <p:extLst>
      <p:ext uri="{BB962C8B-B14F-4D97-AF65-F5344CB8AC3E}">
        <p14:creationId xmlns:p14="http://schemas.microsoft.com/office/powerpoint/2010/main" val="347059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r>
              <a:rPr lang="en-US" sz="4000" b="1" dirty="0" smtClean="0">
                <a:solidFill>
                  <a:srgbClr val="0F4D7B"/>
                </a:solidFill>
                <a:latin typeface="+mn-lt"/>
              </a:rPr>
              <a:t>HRSA’s HIV/AIDS </a:t>
            </a:r>
            <a:r>
              <a:rPr lang="en-US" sz="4000" b="1" dirty="0">
                <a:solidFill>
                  <a:srgbClr val="0F4D7B"/>
                </a:solidFill>
                <a:latin typeface="+mn-lt"/>
              </a:rPr>
              <a:t>Bureau </a:t>
            </a:r>
            <a:r>
              <a:rPr lang="en-US" sz="4000" b="1" dirty="0" smtClean="0">
                <a:solidFill>
                  <a:srgbClr val="0F4D7B"/>
                </a:solidFill>
                <a:latin typeface="+mn-lt"/>
              </a:rPr>
              <a:t>(HRSA HAB)</a:t>
            </a:r>
            <a:endParaRPr lang="en-US" sz="3200" b="1" dirty="0">
              <a:solidFill>
                <a:srgbClr val="800000"/>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pPr marL="0" indent="0" algn="ctr">
              <a:spcBef>
                <a:spcPct val="0"/>
              </a:spcBef>
              <a:buNone/>
            </a:pPr>
            <a:r>
              <a:rPr lang="en-US" altLang="en-US" sz="3800" b="1" dirty="0"/>
              <a:t>Vision</a:t>
            </a:r>
          </a:p>
          <a:p>
            <a:pPr marL="0" indent="0" algn="ctr">
              <a:buNone/>
            </a:pPr>
            <a:r>
              <a:rPr lang="en-US" altLang="en-US" b="1" dirty="0"/>
              <a:t> </a:t>
            </a:r>
            <a:r>
              <a:rPr lang="en-US" altLang="en-US" dirty="0"/>
              <a:t>Optimal HIV/AIDS care and treatment for all.</a:t>
            </a:r>
            <a:r>
              <a:rPr lang="en-US" altLang="en-US" b="1" dirty="0"/>
              <a:t> </a:t>
            </a:r>
          </a:p>
          <a:p>
            <a:pPr marL="0" indent="0" algn="ctr">
              <a:buNone/>
            </a:pPr>
            <a:endParaRPr lang="en-US" altLang="en-US" b="1" dirty="0"/>
          </a:p>
          <a:p>
            <a:pPr marL="0" indent="0" algn="ctr">
              <a:spcBef>
                <a:spcPct val="0"/>
              </a:spcBef>
              <a:buNone/>
            </a:pPr>
            <a:r>
              <a:rPr lang="en-US" altLang="en-US" sz="3800" b="1" dirty="0"/>
              <a:t>Mission</a:t>
            </a:r>
          </a:p>
          <a:p>
            <a:pPr marL="0" indent="0" algn="ctr">
              <a:buNone/>
            </a:pPr>
            <a:r>
              <a:rPr lang="en-US" altLang="en-US" dirty="0"/>
              <a:t>Provide leadership and resources to assure access to and retention in high quality, integrated care, and treatment services for vulnerable people living with HIV/AIDS and their families. </a:t>
            </a:r>
          </a:p>
          <a:p>
            <a:pPr marL="0" lvl="0" indent="0">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3</a:t>
            </a:fld>
            <a:endParaRPr lang="en-US" dirty="0"/>
          </a:p>
        </p:txBody>
      </p:sp>
    </p:spTree>
    <p:extLst>
      <p:ext uri="{BB962C8B-B14F-4D97-AF65-F5344CB8AC3E}">
        <p14:creationId xmlns:p14="http://schemas.microsoft.com/office/powerpoint/2010/main" val="3889125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r>
              <a:rPr lang="en-US" sz="4000" b="1" dirty="0" smtClean="0">
                <a:solidFill>
                  <a:srgbClr val="0F4D7B"/>
                </a:solidFill>
                <a:latin typeface="+mn-lt"/>
              </a:rPr>
              <a:t>HRSA’s Ryan </a:t>
            </a:r>
            <a:r>
              <a:rPr lang="en-US" sz="4000" b="1" dirty="0">
                <a:solidFill>
                  <a:srgbClr val="0F4D7B"/>
                </a:solidFill>
                <a:latin typeface="+mn-lt"/>
              </a:rPr>
              <a:t>White HIV/AIDS </a:t>
            </a:r>
            <a:r>
              <a:rPr lang="en-US" sz="4000" b="1" dirty="0" smtClean="0">
                <a:solidFill>
                  <a:srgbClr val="0F4D7B"/>
                </a:solidFill>
                <a:latin typeface="+mn-lt"/>
              </a:rPr>
              <a:t>Program (RWHAP)</a:t>
            </a:r>
            <a:endParaRPr lang="en-US" sz="3200" b="1" dirty="0">
              <a:solidFill>
                <a:srgbClr val="800000"/>
              </a:solidFill>
              <a:latin typeface="+mn-lt"/>
            </a:endParaRPr>
          </a:p>
        </p:txBody>
      </p:sp>
      <p:sp>
        <p:nvSpPr>
          <p:cNvPr id="6" name="Content Placeholder 5"/>
          <p:cNvSpPr>
            <a:spLocks noGrp="1"/>
          </p:cNvSpPr>
          <p:nvPr>
            <p:ph idx="1"/>
          </p:nvPr>
        </p:nvSpPr>
        <p:spPr>
          <a:xfrm>
            <a:off x="228600" y="1143000"/>
            <a:ext cx="11582400" cy="4724400"/>
          </a:xfrm>
        </p:spPr>
        <p:txBody>
          <a:bodyPr>
            <a:normAutofit/>
          </a:bodyPr>
          <a:lstStyle/>
          <a:p>
            <a:pPr>
              <a:lnSpc>
                <a:spcPct val="100000"/>
              </a:lnSpc>
            </a:pPr>
            <a:r>
              <a:rPr lang="en-US" sz="2400" dirty="0"/>
              <a:t>Provides comprehensive system of HIV primary medical care, medications, and essential support services for low-income people living with HIV</a:t>
            </a:r>
          </a:p>
          <a:p>
            <a:pPr marL="753788" lvl="2">
              <a:lnSpc>
                <a:spcPct val="100000"/>
              </a:lnSpc>
              <a:spcBef>
                <a:spcPts val="600"/>
              </a:spcBef>
            </a:pPr>
            <a:r>
              <a:rPr lang="en-US" dirty="0">
                <a:solidFill>
                  <a:srgbClr val="0F4D7B"/>
                </a:solidFill>
              </a:rPr>
              <a:t>More than half of people living with diagnosed HIV in the United States – more than 550,000 people – receive care through the Ryan White HIV/AIDS Program </a:t>
            </a:r>
          </a:p>
          <a:p>
            <a:pPr marL="296588" lvl="1">
              <a:lnSpc>
                <a:spcPct val="100000"/>
              </a:lnSpc>
              <a:spcBef>
                <a:spcPts val="600"/>
              </a:spcBef>
            </a:pPr>
            <a:r>
              <a:rPr lang="en-US" dirty="0">
                <a:solidFill>
                  <a:srgbClr val="0F4D7B"/>
                </a:solidFill>
              </a:rPr>
              <a:t>Funds grants to states, cities/counties, and local community based organizations </a:t>
            </a:r>
          </a:p>
          <a:p>
            <a:pPr lvl="1">
              <a:lnSpc>
                <a:spcPct val="100000"/>
              </a:lnSpc>
              <a:spcBef>
                <a:spcPts val="600"/>
              </a:spcBef>
            </a:pPr>
            <a:r>
              <a:rPr lang="en-US" sz="2000" dirty="0">
                <a:solidFill>
                  <a:srgbClr val="0F4D7B"/>
                </a:solidFill>
              </a:rPr>
              <a:t>Recipients determine service delivery and funding priorities based on local needs and planning process</a:t>
            </a:r>
          </a:p>
          <a:p>
            <a:pPr>
              <a:lnSpc>
                <a:spcPct val="100000"/>
              </a:lnSpc>
              <a:spcBef>
                <a:spcPts val="600"/>
              </a:spcBef>
            </a:pPr>
            <a:r>
              <a:rPr lang="en-US" sz="2400" dirty="0"/>
              <a:t>Payor of last resort statutory provision:  RWHAP funds may not be used for services if another state or federal payer is available</a:t>
            </a:r>
          </a:p>
          <a:p>
            <a:r>
              <a:rPr lang="en-US" sz="2400" dirty="0"/>
              <a:t>84.9% of Ryan White HIV/AIDS Program clients were virally suppressed in 2016, exceeding national average of </a:t>
            </a:r>
            <a:r>
              <a:rPr lang="en-US" sz="2400" dirty="0" smtClean="0"/>
              <a:t>59.8%</a:t>
            </a:r>
            <a:endParaRPr lang="en-US" sz="2400" dirty="0"/>
          </a:p>
          <a:p>
            <a:pPr marL="0" lvl="0" indent="0">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4</a:t>
            </a:fld>
            <a:endParaRPr lang="en-US" dirty="0"/>
          </a:p>
        </p:txBody>
      </p:sp>
      <p:sp>
        <p:nvSpPr>
          <p:cNvPr id="5" name="Rectangle 4"/>
          <p:cNvSpPr/>
          <p:nvPr/>
        </p:nvSpPr>
        <p:spPr>
          <a:xfrm>
            <a:off x="914400" y="6041638"/>
            <a:ext cx="9601200" cy="276999"/>
          </a:xfrm>
          <a:prstGeom prst="rect">
            <a:avLst/>
          </a:prstGeom>
        </p:spPr>
        <p:txBody>
          <a:bodyPr wrap="square">
            <a:spAutoFit/>
          </a:bodyPr>
          <a:lstStyle/>
          <a:p>
            <a:r>
              <a:rPr lang="en-US" altLang="en-US" sz="1200" i="1" dirty="0">
                <a:cs typeface="Arial" panose="020B0604020202020204" pitchFamily="34" charset="0"/>
              </a:rPr>
              <a:t>Source</a:t>
            </a:r>
            <a:r>
              <a:rPr lang="en-US" altLang="en-US" sz="1200" dirty="0">
                <a:cs typeface="Arial" panose="020B0604020202020204" pitchFamily="34" charset="0"/>
              </a:rPr>
              <a:t>: HRSA. Ryan White HIV/AIDS Program Annual Client-Level Data Report 2016; </a:t>
            </a:r>
            <a:r>
              <a:rPr lang="en-US" sz="1200" dirty="0">
                <a:cs typeface="Arial" panose="020B0604020202020204" pitchFamily="34" charset="0"/>
              </a:rPr>
              <a:t>CDC. HIV Surveillance Supplemental Report 2016;21(No. 4)</a:t>
            </a:r>
            <a:endParaRPr lang="en-US" sz="1200" dirty="0"/>
          </a:p>
        </p:txBody>
      </p:sp>
    </p:spTree>
    <p:extLst>
      <p:ext uri="{BB962C8B-B14F-4D97-AF65-F5344CB8AC3E}">
        <p14:creationId xmlns:p14="http://schemas.microsoft.com/office/powerpoint/2010/main" val="380832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solidFill>
                  <a:srgbClr val="0F4D7B"/>
                </a:solidFill>
                <a:latin typeface="+mn-lt"/>
              </a:rPr>
              <a:t>Project </a:t>
            </a:r>
            <a:r>
              <a:rPr lang="en-US" sz="4000" b="1" dirty="0" smtClean="0">
                <a:solidFill>
                  <a:srgbClr val="0F4D7B"/>
                </a:solidFill>
                <a:latin typeface="+mn-lt"/>
              </a:rPr>
              <a:t>Teams, </a:t>
            </a:r>
            <a:r>
              <a:rPr lang="en-US" sz="4000" b="1" dirty="0">
                <a:solidFill>
                  <a:srgbClr val="0F4D7B"/>
                </a:solidFill>
                <a:latin typeface="+mn-lt"/>
              </a:rPr>
              <a:t>Background, Purpose, and Key Components</a:t>
            </a:r>
            <a:endParaRPr lang="en-US" sz="3200" b="1" dirty="0">
              <a:solidFill>
                <a:srgbClr val="800000"/>
              </a:solidFill>
              <a:latin typeface="+mn-lt"/>
            </a:endParaRPr>
          </a:p>
        </p:txBody>
      </p:sp>
      <p:sp>
        <p:nvSpPr>
          <p:cNvPr id="2" name="Text Placeholder 1"/>
          <p:cNvSpPr>
            <a:spLocks noGrp="1"/>
          </p:cNvSpPr>
          <p:nvPr>
            <p:ph type="body" idx="1"/>
          </p:nvPr>
        </p:nvSpPr>
        <p:spPr/>
        <p:txBody>
          <a:bodyPr>
            <a:normAutofit/>
          </a:bodyPr>
          <a:lstStyle/>
          <a:p>
            <a:r>
              <a:rPr lang="en-US" sz="2800" b="1" dirty="0"/>
              <a:t>HRSA’s HIV/AIDS Bureau</a:t>
            </a:r>
          </a:p>
        </p:txBody>
      </p:sp>
      <p:sp>
        <p:nvSpPr>
          <p:cNvPr id="4" name="Slide Number Placeholder 3"/>
          <p:cNvSpPr>
            <a:spLocks noGrp="1"/>
          </p:cNvSpPr>
          <p:nvPr>
            <p:ph type="sldNum" sz="quarter" idx="12"/>
          </p:nvPr>
        </p:nvSpPr>
        <p:spPr/>
        <p:txBody>
          <a:bodyPr/>
          <a:lstStyle/>
          <a:p>
            <a:fld id="{F9ECA865-404D-4A57-9AC1-FD3038CC100D}" type="slidenum">
              <a:rPr lang="en-US" smtClean="0"/>
              <a:pPr/>
              <a:t>5</a:t>
            </a:fld>
            <a:endParaRPr lang="en-US" dirty="0"/>
          </a:p>
        </p:txBody>
      </p:sp>
    </p:spTree>
    <p:extLst>
      <p:ext uri="{BB962C8B-B14F-4D97-AF65-F5344CB8AC3E}">
        <p14:creationId xmlns:p14="http://schemas.microsoft.com/office/powerpoint/2010/main" val="2293165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and Management Structure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Robert Mills, Evaluation Analysis and Dissemination Branch </a:t>
            </a:r>
          </a:p>
          <a:p>
            <a:pPr lvl="1"/>
            <a:r>
              <a:rPr lang="en-US" b="1" dirty="0" smtClean="0"/>
              <a:t>Role: Contracting Officer’s Representative</a:t>
            </a:r>
            <a:endParaRPr lang="en-US" b="1" dirty="0"/>
          </a:p>
          <a:p>
            <a:pPr marL="457200" lvl="1" indent="0">
              <a:buNone/>
            </a:pPr>
            <a:endParaRPr lang="en-US" dirty="0"/>
          </a:p>
          <a:p>
            <a:pPr lvl="0"/>
            <a:r>
              <a:rPr lang="en-US" dirty="0" smtClean="0"/>
              <a:t>Tanchica </a:t>
            </a:r>
            <a:r>
              <a:rPr lang="en-US" dirty="0"/>
              <a:t>Terry, Senior Advisor, Division of Policy and </a:t>
            </a:r>
            <a:r>
              <a:rPr lang="en-US" dirty="0" smtClean="0"/>
              <a:t>Data</a:t>
            </a:r>
          </a:p>
          <a:p>
            <a:pPr lvl="1"/>
            <a:r>
              <a:rPr lang="en-US" b="1" dirty="0" smtClean="0"/>
              <a:t>Role: Project Lead</a:t>
            </a:r>
          </a:p>
          <a:p>
            <a:pPr marL="457200" lvl="1" indent="0">
              <a:buNone/>
            </a:pPr>
            <a:endParaRPr lang="en-US" dirty="0"/>
          </a:p>
          <a:p>
            <a:pPr lvl="0"/>
            <a:r>
              <a:rPr lang="en-US" dirty="0"/>
              <a:t>CAPT Tracy Matthews, Deputy Director, Division of Policy and </a:t>
            </a:r>
            <a:r>
              <a:rPr lang="en-US" dirty="0" smtClean="0"/>
              <a:t>Data</a:t>
            </a:r>
          </a:p>
          <a:p>
            <a:pPr lvl="1"/>
            <a:r>
              <a:rPr lang="en-US" b="1" dirty="0" smtClean="0"/>
              <a:t>Role: Senior </a:t>
            </a:r>
            <a:r>
              <a:rPr lang="en-US" b="1" dirty="0"/>
              <a:t>Leadership </a:t>
            </a:r>
            <a:r>
              <a:rPr lang="en-US" b="1" dirty="0" smtClean="0"/>
              <a:t>Consultant</a:t>
            </a:r>
            <a:endParaRPr lang="en-US" b="1" dirty="0"/>
          </a:p>
          <a:p>
            <a:pPr lvl="1"/>
            <a:endParaRPr lang="en-US" dirty="0"/>
          </a:p>
          <a:p>
            <a:r>
              <a:rPr lang="en-US" dirty="0"/>
              <a:t>Jennifer Moore, Health Communications Specialist, HAB Office of Program </a:t>
            </a:r>
            <a:endParaRPr lang="en-US" dirty="0" smtClean="0"/>
          </a:p>
          <a:p>
            <a:pPr lvl="1"/>
            <a:r>
              <a:rPr lang="en-US" b="1" dirty="0" smtClean="0"/>
              <a:t>Role: </a:t>
            </a:r>
            <a:r>
              <a:rPr lang="en-US" b="1" dirty="0" err="1" smtClean="0"/>
              <a:t>TargetHIV</a:t>
            </a:r>
            <a:r>
              <a:rPr lang="en-US" b="1" dirty="0" smtClean="0"/>
              <a:t> Project Officer</a:t>
            </a:r>
          </a:p>
          <a:p>
            <a:pPr lvl="1"/>
            <a:endParaRPr lang="en-US" dirty="0"/>
          </a:p>
          <a:p>
            <a:pPr lvl="0"/>
            <a:r>
              <a:rPr lang="en-US" dirty="0" smtClean="0"/>
              <a:t>Demetrios </a:t>
            </a:r>
            <a:r>
              <a:rPr lang="en-US" dirty="0"/>
              <a:t>Psihopaidas, </a:t>
            </a:r>
            <a:r>
              <a:rPr lang="en-US" dirty="0" smtClean="0"/>
              <a:t>Health </a:t>
            </a:r>
            <a:r>
              <a:rPr lang="en-US" dirty="0"/>
              <a:t>Scientist, Division of Policy and Data, Evaluation and Dissemination </a:t>
            </a:r>
            <a:r>
              <a:rPr lang="en-US" dirty="0" smtClean="0"/>
              <a:t>Branch</a:t>
            </a:r>
          </a:p>
          <a:p>
            <a:pPr lvl="1"/>
            <a:r>
              <a:rPr lang="en-US" b="1" dirty="0" smtClean="0"/>
              <a:t>Role: Evaluation Consultant</a:t>
            </a:r>
            <a:endParaRPr lang="en-US" b="1" i="1" dirty="0" smtClean="0"/>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6</a:t>
            </a:fld>
            <a:endParaRPr lang="en-US" dirty="0"/>
          </a:p>
        </p:txBody>
      </p:sp>
    </p:spTree>
    <p:extLst>
      <p:ext uri="{BB962C8B-B14F-4D97-AF65-F5344CB8AC3E}">
        <p14:creationId xmlns:p14="http://schemas.microsoft.com/office/powerpoint/2010/main" val="2798097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11049000" cy="1325564"/>
          </a:xfrm>
        </p:spPr>
        <p:txBody>
          <a:bodyPr/>
          <a:lstStyle/>
          <a:p>
            <a:r>
              <a:rPr lang="en-US" dirty="0" smtClean="0"/>
              <a:t>Project Team and Management Structure</a:t>
            </a:r>
            <a:endParaRPr lang="en-US" i="1" dirty="0">
              <a:solidFill>
                <a:srgbClr val="FF0000"/>
              </a:solidFill>
            </a:endParaRPr>
          </a:p>
        </p:txBody>
      </p:sp>
      <p:sp>
        <p:nvSpPr>
          <p:cNvPr id="3" name="Content Placeholder 2"/>
          <p:cNvSpPr>
            <a:spLocks noGrp="1"/>
          </p:cNvSpPr>
          <p:nvPr>
            <p:ph idx="1"/>
          </p:nvPr>
        </p:nvSpPr>
        <p:spPr>
          <a:xfrm>
            <a:off x="533400" y="1066800"/>
            <a:ext cx="10896600" cy="4572000"/>
          </a:xfrm>
        </p:spPr>
        <p:txBody>
          <a:bodyPr>
            <a:noAutofit/>
          </a:bodyPr>
          <a:lstStyle/>
          <a:p>
            <a:pPr marL="0" indent="0">
              <a:lnSpc>
                <a:spcPct val="100000"/>
              </a:lnSpc>
              <a:buNone/>
            </a:pPr>
            <a:r>
              <a:rPr lang="en-US" dirty="0" smtClean="0"/>
              <a:t>Team for the HRSA HIV/AIDS Bureau Recipient Compilation of Best Practice Strategies and Interventions Project</a:t>
            </a:r>
          </a:p>
          <a:p>
            <a:pPr marL="0" indent="0">
              <a:buNone/>
            </a:pPr>
            <a:r>
              <a:rPr lang="en-US" altLang="en-US" dirty="0"/>
              <a:t>JSI Management Team</a:t>
            </a:r>
          </a:p>
          <a:p>
            <a:pPr lvl="1"/>
            <a:r>
              <a:rPr lang="en-US" altLang="en-US" dirty="0">
                <a:solidFill>
                  <a:schemeClr val="tx2"/>
                </a:solidFill>
              </a:rPr>
              <a:t>Principal Investigator: </a:t>
            </a:r>
            <a:r>
              <a:rPr lang="en-US" altLang="en-US" b="1" dirty="0">
                <a:solidFill>
                  <a:schemeClr val="tx2"/>
                </a:solidFill>
              </a:rPr>
              <a:t>Michele Clark, </a:t>
            </a:r>
            <a:r>
              <a:rPr lang="en-US" altLang="en-US" b="1" dirty="0" err="1">
                <a:solidFill>
                  <a:schemeClr val="tx2"/>
                </a:solidFill>
              </a:rPr>
              <a:t>DrPH</a:t>
            </a:r>
            <a:r>
              <a:rPr lang="en-US" altLang="en-US" b="1" dirty="0">
                <a:solidFill>
                  <a:schemeClr val="tx2"/>
                </a:solidFill>
              </a:rPr>
              <a:t>, MPH</a:t>
            </a:r>
          </a:p>
          <a:p>
            <a:pPr lvl="1"/>
            <a:r>
              <a:rPr lang="en-US" altLang="en-US" dirty="0">
                <a:solidFill>
                  <a:schemeClr val="tx2"/>
                </a:solidFill>
              </a:rPr>
              <a:t>Project Director: </a:t>
            </a:r>
            <a:r>
              <a:rPr lang="en-US" altLang="en-US" b="1" dirty="0">
                <a:solidFill>
                  <a:schemeClr val="tx2"/>
                </a:solidFill>
              </a:rPr>
              <a:t>Julie Hook, MPH, MA</a:t>
            </a:r>
          </a:p>
          <a:p>
            <a:pPr lvl="1"/>
            <a:r>
              <a:rPr lang="en-US" altLang="en-US" dirty="0">
                <a:solidFill>
                  <a:schemeClr val="tx2"/>
                </a:solidFill>
              </a:rPr>
              <a:t>Clinical Advisor: </a:t>
            </a:r>
            <a:r>
              <a:rPr lang="en-US" altLang="en-US" b="1" dirty="0">
                <a:solidFill>
                  <a:schemeClr val="tx2"/>
                </a:solidFill>
              </a:rPr>
              <a:t>Bisola Ojikutu, MD, MPH</a:t>
            </a:r>
          </a:p>
          <a:p>
            <a:pPr marL="0" indent="0">
              <a:buNone/>
            </a:pPr>
            <a:r>
              <a:rPr lang="en-US" altLang="en-US" dirty="0" smtClean="0"/>
              <a:t>Subcontractor</a:t>
            </a:r>
            <a:r>
              <a:rPr lang="en-US" altLang="en-US" dirty="0"/>
              <a:t>: Mission Analytics Group</a:t>
            </a:r>
          </a:p>
          <a:p>
            <a:pPr lvl="1"/>
            <a:r>
              <a:rPr lang="en-US" altLang="en-US" dirty="0" smtClean="0">
                <a:solidFill>
                  <a:schemeClr val="tx2"/>
                </a:solidFill>
              </a:rPr>
              <a:t>Senior Advisor:  </a:t>
            </a:r>
            <a:r>
              <a:rPr lang="en-US" altLang="en-US" b="1" dirty="0" smtClean="0">
                <a:solidFill>
                  <a:schemeClr val="tx2"/>
                </a:solidFill>
              </a:rPr>
              <a:t>Peggy O’Brien-Strain, PhD</a:t>
            </a:r>
          </a:p>
          <a:p>
            <a:pPr lvl="1"/>
            <a:r>
              <a:rPr lang="en-US" altLang="en-US" dirty="0" smtClean="0">
                <a:solidFill>
                  <a:schemeClr val="tx2"/>
                </a:solidFill>
              </a:rPr>
              <a:t>Statistical Analyst: </a:t>
            </a:r>
            <a:r>
              <a:rPr lang="en-US" altLang="en-US" b="1" dirty="0" smtClean="0">
                <a:solidFill>
                  <a:schemeClr val="tx2"/>
                </a:solidFill>
              </a:rPr>
              <a:t>Elizabeth Combs, MPP</a:t>
            </a:r>
            <a:endParaRPr lang="en-US" altLang="en-US" b="1" dirty="0">
              <a:solidFill>
                <a:schemeClr val="tx2"/>
              </a:solidFill>
            </a:endParaRPr>
          </a:p>
          <a:p>
            <a:pPr lvl="1"/>
            <a:r>
              <a:rPr lang="en-US" altLang="en-US" dirty="0" smtClean="0">
                <a:solidFill>
                  <a:schemeClr val="tx2"/>
                </a:solidFill>
              </a:rPr>
              <a:t>Qualitative Analyst: </a:t>
            </a:r>
            <a:r>
              <a:rPr lang="en-US" altLang="en-US" b="1" dirty="0" smtClean="0">
                <a:solidFill>
                  <a:schemeClr val="tx2"/>
                </a:solidFill>
              </a:rPr>
              <a:t>Andrew Jones, MA</a:t>
            </a:r>
            <a:endParaRPr lang="en-US" altLang="en-US" b="1" dirty="0">
              <a:solidFill>
                <a:schemeClr val="tx2"/>
              </a:solidFill>
            </a:endParaRPr>
          </a:p>
          <a:p>
            <a:pPr marL="0" indent="0">
              <a:buNone/>
            </a:pPr>
            <a:endParaRPr lang="en-US" altLang="en-US" sz="1800" dirty="0"/>
          </a:p>
          <a:p>
            <a:pPr marL="0" indent="0">
              <a:lnSpc>
                <a:spcPct val="100000"/>
              </a:lnSpc>
              <a:buNone/>
            </a:pPr>
            <a:endParaRPr lang="en-US" sz="2400" dirty="0"/>
          </a:p>
        </p:txBody>
      </p:sp>
      <p:sp>
        <p:nvSpPr>
          <p:cNvPr id="6" name="Slide Number Placeholder 5"/>
          <p:cNvSpPr>
            <a:spLocks noGrp="1"/>
          </p:cNvSpPr>
          <p:nvPr>
            <p:ph type="sldNum" sz="quarter" idx="12"/>
          </p:nvPr>
        </p:nvSpPr>
        <p:spPr/>
        <p:txBody>
          <a:bodyPr/>
          <a:lstStyle/>
          <a:p>
            <a:pPr>
              <a:defRPr/>
            </a:pPr>
            <a:fld id="{F9ECA865-404D-4A57-9AC1-FD3038CC100D}" type="slidenum">
              <a:rPr lang="en-US">
                <a:solidFill>
                  <a:prstClr val="white"/>
                </a:solidFill>
                <a:latin typeface="Calibri" panose="020F0502020204030204"/>
              </a:rPr>
              <a:pPr>
                <a:defRPr/>
              </a:pPr>
              <a:t>7</a:t>
            </a:fld>
            <a:endParaRPr lang="en-US">
              <a:solidFill>
                <a:prstClr val="white"/>
              </a:solidFill>
              <a:latin typeface="Calibri" panose="020F0502020204030204"/>
            </a:endParaRPr>
          </a:p>
        </p:txBody>
      </p:sp>
      <p:pic>
        <p:nvPicPr>
          <p:cNvPr id="7" name="Picture 2" descr="C:\Users\kjohnson\Google Drive\AETC Evaluation\Task 1- Kickoff Meeting\Agenda\JSI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1600" y="2278413"/>
            <a:ext cx="1371600" cy="9318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3990190"/>
            <a:ext cx="3505200" cy="1383765"/>
          </a:xfrm>
          <a:prstGeom prst="rect">
            <a:avLst/>
          </a:prstGeom>
        </p:spPr>
      </p:pic>
    </p:spTree>
    <p:extLst>
      <p:ext uri="{BB962C8B-B14F-4D97-AF65-F5344CB8AC3E}">
        <p14:creationId xmlns:p14="http://schemas.microsoft.com/office/powerpoint/2010/main" val="2998187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85800"/>
          </a:xfrm>
        </p:spPr>
        <p:txBody>
          <a:bodyPr/>
          <a:lstStyle/>
          <a:p>
            <a:r>
              <a:rPr lang="en-US" dirty="0"/>
              <a:t>Why this Project?</a:t>
            </a:r>
          </a:p>
        </p:txBody>
      </p:sp>
      <p:sp>
        <p:nvSpPr>
          <p:cNvPr id="4" name="Text Placeholder 3"/>
          <p:cNvSpPr>
            <a:spLocks noGrp="1"/>
          </p:cNvSpPr>
          <p:nvPr>
            <p:ph type="body" sz="half" idx="2"/>
          </p:nvPr>
        </p:nvSpPr>
        <p:spPr>
          <a:xfrm>
            <a:off x="838200" y="1307703"/>
            <a:ext cx="4648200" cy="4102497"/>
          </a:xfrm>
        </p:spPr>
        <p:txBody>
          <a:bodyPr>
            <a:normAutofit fontScale="92500" lnSpcReduction="20000"/>
          </a:bodyPr>
          <a:lstStyle/>
          <a:p>
            <a:r>
              <a:rPr lang="en-US" sz="2400" dirty="0" smtClean="0"/>
              <a:t>HRSA </a:t>
            </a:r>
            <a:r>
              <a:rPr lang="en-US" sz="2400" dirty="0"/>
              <a:t>RWHAP has been increasingly successful in achieving improved outcomes along the </a:t>
            </a:r>
            <a:r>
              <a:rPr lang="en-US" sz="2400" dirty="0">
                <a:hlinkClick r:id="rId3"/>
              </a:rPr>
              <a:t>HIV care continuum</a:t>
            </a:r>
            <a:r>
              <a:rPr lang="en-US" sz="2400" dirty="0"/>
              <a:t>.</a:t>
            </a:r>
          </a:p>
          <a:p>
            <a:r>
              <a:rPr lang="en-US" sz="2400" dirty="0"/>
              <a:t>The HRSA RWHAP Services Report (RSR) client-level data </a:t>
            </a:r>
            <a:r>
              <a:rPr lang="en-US" sz="2400" dirty="0" smtClean="0"/>
              <a:t>demonstrate </a:t>
            </a:r>
            <a:r>
              <a:rPr lang="en-US" sz="2400" dirty="0"/>
              <a:t>annual improvements in viral suppression, from 69.5% of clients achieving virally suppression in 2010 to 84.9% in 2016.  </a:t>
            </a:r>
          </a:p>
          <a:p>
            <a:r>
              <a:rPr lang="en-US" sz="2400" dirty="0" smtClean="0"/>
              <a:t>HRSA </a:t>
            </a:r>
            <a:r>
              <a:rPr lang="en-US" sz="2400" dirty="0"/>
              <a:t>RWHAP seeks to continue improving rates of viral suppression, which not only improves the quality and length of life for PLWH, but also prevents transmission of HIV.</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8</a:t>
            </a:fld>
            <a:endParaRPr lang="en-US" dirty="0"/>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5638800" y="2133600"/>
            <a:ext cx="6002087" cy="2024512"/>
          </a:xfrm>
        </p:spPr>
      </p:pic>
      <p:sp>
        <p:nvSpPr>
          <p:cNvPr id="10" name="TextBox 9"/>
          <p:cNvSpPr txBox="1"/>
          <p:nvPr/>
        </p:nvSpPr>
        <p:spPr>
          <a:xfrm>
            <a:off x="838200" y="6025753"/>
            <a:ext cx="7010400" cy="338554"/>
          </a:xfrm>
          <a:prstGeom prst="rect">
            <a:avLst/>
          </a:prstGeom>
          <a:noFill/>
        </p:spPr>
        <p:txBody>
          <a:bodyPr wrap="square" rtlCol="0">
            <a:spAutoFit/>
          </a:bodyPr>
          <a:lstStyle/>
          <a:p>
            <a:r>
              <a:rPr lang="en-US" sz="800" dirty="0"/>
              <a:t>Source:  Health Resources an Services Administration Ryan White HIV/AIDS Program Special Projects of National Significance Social Media Initiative, UCLA Evaluation and Technical Assistance Center </a:t>
            </a:r>
            <a:r>
              <a:rPr lang="en-US" sz="800" dirty="0">
                <a:hlinkClick r:id="rId5"/>
              </a:rPr>
              <a:t>https://socialmediaetac.dgsom.ucla.edu/pages/</a:t>
            </a:r>
            <a:r>
              <a:rPr lang="en-US" sz="800" dirty="0"/>
              <a:t> </a:t>
            </a:r>
          </a:p>
        </p:txBody>
      </p:sp>
      <p:sp>
        <p:nvSpPr>
          <p:cNvPr id="11" name="TextBox 10"/>
          <p:cNvSpPr txBox="1"/>
          <p:nvPr/>
        </p:nvSpPr>
        <p:spPr>
          <a:xfrm>
            <a:off x="838200" y="5717976"/>
            <a:ext cx="6789821" cy="615553"/>
          </a:xfrm>
          <a:prstGeom prst="rect">
            <a:avLst/>
          </a:prstGeom>
          <a:noFill/>
        </p:spPr>
        <p:txBody>
          <a:bodyPr wrap="square" rtlCol="0">
            <a:spAutoFit/>
          </a:bodyPr>
          <a:lstStyle/>
          <a:p>
            <a:r>
              <a:rPr lang="en-US" sz="800" dirty="0"/>
              <a:t>Source: Health Resources and Services Administration. Ryan White HIV/AIDS Program Annual Client-Level Data Report 2016. </a:t>
            </a:r>
            <a:r>
              <a:rPr lang="en-US" sz="800" u="sng" dirty="0">
                <a:hlinkClick r:id="rId6"/>
              </a:rPr>
              <a:t>http://HRSA HAB.hrsa.gov/data/data-reports</a:t>
            </a:r>
            <a:r>
              <a:rPr lang="en-US" sz="800" dirty="0"/>
              <a:t>. Published December 2017. </a:t>
            </a:r>
          </a:p>
          <a:p>
            <a:endParaRPr lang="en-US" dirty="0"/>
          </a:p>
        </p:txBody>
      </p:sp>
    </p:spTree>
    <p:extLst>
      <p:ext uri="{BB962C8B-B14F-4D97-AF65-F5344CB8AC3E}">
        <p14:creationId xmlns:p14="http://schemas.microsoft.com/office/powerpoint/2010/main" val="2435692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30225"/>
          </a:xfrm>
        </p:spPr>
        <p:txBody>
          <a:bodyPr>
            <a:normAutofit fontScale="90000"/>
          </a:bodyPr>
          <a:lstStyle/>
          <a:p>
            <a:r>
              <a:rPr lang="en-US" dirty="0"/>
              <a:t>Project Background </a:t>
            </a:r>
            <a:endParaRPr lang="en-US" i="1" dirty="0"/>
          </a:p>
        </p:txBody>
      </p:sp>
      <p:sp>
        <p:nvSpPr>
          <p:cNvPr id="4" name="Text Placeholder 3"/>
          <p:cNvSpPr>
            <a:spLocks noGrp="1"/>
          </p:cNvSpPr>
          <p:nvPr>
            <p:ph type="body" sz="half" idx="2"/>
            <p:extLst>
              <p:ext uri="{D42A27DB-BD31-4B8C-83A1-F6EECF244321}">
                <p14:modId xmlns:p14="http://schemas.microsoft.com/office/powerpoint/2010/main" val="3353134857"/>
              </p:ext>
            </p:extLst>
          </p:nvPr>
        </p:nvSpPr>
        <p:spPr>
          <a:xfrm>
            <a:off x="839788" y="1022060"/>
            <a:ext cx="4494212" cy="3549939"/>
          </a:xfrm>
        </p:spPr>
        <p:txBody>
          <a:bodyPr vert="horz" lIns="91440" tIns="45720" rIns="91440" bIns="45720" rtlCol="0" anchor="t">
            <a:normAutofit/>
          </a:bodyPr>
          <a:lstStyle/>
          <a:p>
            <a:r>
              <a:rPr lang="en-US" sz="2000" dirty="0" smtClean="0"/>
              <a:t>This </a:t>
            </a:r>
            <a:r>
              <a:rPr lang="en-US" sz="2000" dirty="0"/>
              <a:t>project is funded through the Secretary’s Minority AIDS Initiative Fund (SMAIF).  </a:t>
            </a:r>
            <a:r>
              <a:rPr lang="en-US" sz="2000" dirty="0" smtClean="0"/>
              <a:t>John Snow, Inc. </a:t>
            </a:r>
            <a:r>
              <a:rPr lang="en-US" sz="2000" dirty="0"/>
              <a:t>was </a:t>
            </a:r>
            <a:r>
              <a:rPr lang="en-US" sz="2000" dirty="0" smtClean="0"/>
              <a:t>awarded a contract in September 2018 to </a:t>
            </a:r>
            <a:r>
              <a:rPr lang="en-US" sz="2000" dirty="0"/>
              <a:t>develop and implement </a:t>
            </a:r>
            <a:r>
              <a:rPr lang="en-US" sz="2000" dirty="0" smtClean="0"/>
              <a:t>the </a:t>
            </a:r>
            <a:r>
              <a:rPr lang="en-US" sz="2000" i="1" dirty="0" smtClean="0"/>
              <a:t>Recipient </a:t>
            </a:r>
            <a:r>
              <a:rPr lang="en-US" sz="2000" i="1" dirty="0"/>
              <a:t>Compilation of Best Practice Strategies and </a:t>
            </a:r>
            <a:r>
              <a:rPr lang="en-US" sz="2000" i="1" dirty="0" smtClean="0"/>
              <a:t>Interventions. </a:t>
            </a:r>
            <a:r>
              <a:rPr lang="en-US" sz="2000" dirty="0" smtClean="0"/>
              <a:t>The project will support HRSA HAB’s identification of RWHAP Parts A-D strategies and interventions that yield the best health outcomes and public health impact. </a:t>
            </a:r>
            <a:endParaRPr lang="en-US" sz="2000" i="1" dirty="0"/>
          </a:p>
          <a:p>
            <a:endParaRPr lang="en-US" sz="2000" dirty="0"/>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9</a:t>
            </a:fld>
            <a:endParaRPr lang="en-US" dirty="0"/>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5715000" y="2209800"/>
            <a:ext cx="5778802" cy="2057399"/>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868" y="4267199"/>
            <a:ext cx="3648075" cy="1257300"/>
          </a:xfrm>
          <a:prstGeom prst="rect">
            <a:avLst/>
          </a:prstGeom>
        </p:spPr>
      </p:pic>
    </p:spTree>
    <p:extLst>
      <p:ext uri="{BB962C8B-B14F-4D97-AF65-F5344CB8AC3E}">
        <p14:creationId xmlns:p14="http://schemas.microsoft.com/office/powerpoint/2010/main" val="40279401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Presentation Title]&amp;#x0D;&amp;#x0A;[Date]&amp;quot;&quot;/&gt;&lt;property id=&quot;20307&quot; value=&quot;256&quot;/&gt;&lt;/object&gt;&lt;object type=&quot;3&quot; unique_id=&quot;10004&quot;&gt;&lt;property id=&quot;20148&quot; value=&quot;5&quot;/&gt;&lt;property id=&quot;20300&quot; value=&quot;Slide 2 - &amp;quot;[Slide Header]&amp;#x0D;&amp;#x0A;[Subheading] &amp;quot;&quot;/&gt;&lt;property id=&quot;20307&quot; value=&quot;262&quot;/&gt;&lt;/object&gt;&lt;object type=&quot;3&quot; unique_id=&quot;10023&quot;&gt;&lt;property id=&quot;20148&quot; value=&quot;5&quot;/&gt;&lt;property id=&quot;20300&quot; value=&quot;Slide 3 - &amp;quot;Contact Information (last slide)&amp;#x0D;&amp;#x0A;&amp;quot;&quot;/&gt;&lt;property id=&quot;20307&quot; value=&quot;263&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Custom 39">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44546A"/>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Request_x0020_ID_x0020__x0023_ xmlns="68810ace-306f-4429-8e6f-eb01f6d4048b">179</Request_x0020_ID_x0020__x0023_>
    <Show_x003f_ xmlns="68810ace-306f-4429-8e6f-eb01f6d4048b">No</Show_x003f_>
    <_dlc_DocId xmlns="5439193d-6489-428d-a877-177eeb04ceb1">HABDOC-2092423314-443</_dlc_DocId>
    <_dlc_DocIdUrl xmlns="5439193d-6489-428d-a877-177eeb04ceb1">
      <Url>https://sharepoint.hrsa.gov/sites/hab/Communities/Communication/_layouts/15/DocIdRedir.aspx?ID=HABDOC-2092423314-443</Url>
      <Description>HABDOC-2092423314-443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AB4D0CEFC6B84087C1D399CE94E8BF" ma:contentTypeVersion="8" ma:contentTypeDescription="Create a new document." ma:contentTypeScope="" ma:versionID="9797de2d9e7bff9535dc8206e10466fa">
  <xsd:schema xmlns:xsd="http://www.w3.org/2001/XMLSchema" xmlns:xs="http://www.w3.org/2001/XMLSchema" xmlns:p="http://schemas.microsoft.com/office/2006/metadata/properties" xmlns:ns2="5439193d-6489-428d-a877-177eeb04ceb1" xmlns:ns3="68810ace-306f-4429-8e6f-eb01f6d4048b" targetNamespace="http://schemas.microsoft.com/office/2006/metadata/properties" ma:root="true" ma:fieldsID="a4015d8f473885170ac38a7e36bba98d" ns2:_="" ns3:_="">
    <xsd:import namespace="5439193d-6489-428d-a877-177eeb04ceb1"/>
    <xsd:import namespace="68810ace-306f-4429-8e6f-eb01f6d4048b"/>
    <xsd:element name="properties">
      <xsd:complexType>
        <xsd:sequence>
          <xsd:element name="documentManagement">
            <xsd:complexType>
              <xsd:all>
                <xsd:element ref="ns2:_dlc_DocId" minOccurs="0"/>
                <xsd:element ref="ns2:_dlc_DocIdUrl" minOccurs="0"/>
                <xsd:element ref="ns2:_dlc_DocIdPersistId" minOccurs="0"/>
                <xsd:element ref="ns3:Show_x003f_" minOccurs="0"/>
                <xsd:element ref="ns3:Request_x0020_ID_x0020_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9193d-6489-428d-a877-177eeb04ceb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810ace-306f-4429-8e6f-eb01f6d4048b" elementFormDefault="qualified">
    <xsd:import namespace="http://schemas.microsoft.com/office/2006/documentManagement/types"/>
    <xsd:import namespace="http://schemas.microsoft.com/office/infopath/2007/PartnerControls"/>
    <xsd:element name="Show_x003f_" ma:index="11" nillable="true" ma:displayName="Show?" ma:default="No" ma:format="Dropdown" ma:hidden="true" ma:internalName="Show_x003f_" ma:readOnly="false">
      <xsd:simpleType>
        <xsd:restriction base="dms:Choice">
          <xsd:enumeration value="Yes"/>
          <xsd:enumeration value="No"/>
        </xsd:restriction>
      </xsd:simpleType>
    </xsd:element>
    <xsd:element name="Request_x0020_ID_x0020__x0023_" ma:index="12" nillable="true" ma:displayName="Request ID #" ma:internalName="Request_x0020_ID_x0020__x0023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13ff120d-8bd5-4291-a148-70db8d7e9204" ContentTypeId="0x01" PreviousValue="false"/>
</file>

<file path=customXml/itemProps1.xml><?xml version="1.0" encoding="utf-8"?>
<ds:datastoreItem xmlns:ds="http://schemas.openxmlformats.org/officeDocument/2006/customXml" ds:itemID="{DF0BF6B8-FF89-4F32-9704-AC50F42B7E3B}">
  <ds:schemaRefs>
    <ds:schemaRef ds:uri="http://schemas.microsoft.com/office/2006/documentManagement/types"/>
    <ds:schemaRef ds:uri="http://purl.org/dc/terms/"/>
    <ds:schemaRef ds:uri="5439193d-6489-428d-a877-177eeb04ceb1"/>
    <ds:schemaRef ds:uri="http://purl.org/dc/dcmitype/"/>
    <ds:schemaRef ds:uri="http://schemas.openxmlformats.org/package/2006/metadata/core-properties"/>
    <ds:schemaRef ds:uri="http://schemas.microsoft.com/office/infopath/2007/PartnerControls"/>
    <ds:schemaRef ds:uri="http://www.w3.org/XML/1998/namespace"/>
    <ds:schemaRef ds:uri="68810ace-306f-4429-8e6f-eb01f6d4048b"/>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3A548240-834D-4CF5-8F66-40FBBF86B8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9193d-6489-428d-a877-177eeb04ceb1"/>
    <ds:schemaRef ds:uri="68810ace-306f-4429-8e6f-eb01f6d404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FDC47A-E6D7-4692-85B3-BC7ABE58DB36}">
  <ds:schemaRefs>
    <ds:schemaRef ds:uri="http://schemas.microsoft.com/sharepoint/events"/>
  </ds:schemaRefs>
</ds:datastoreItem>
</file>

<file path=customXml/itemProps4.xml><?xml version="1.0" encoding="utf-8"?>
<ds:datastoreItem xmlns:ds="http://schemas.openxmlformats.org/officeDocument/2006/customXml" ds:itemID="{30CD16AF-2296-4B24-B074-66D36D021EC3}">
  <ds:schemaRefs>
    <ds:schemaRef ds:uri="http://schemas.microsoft.com/sharepoint/v3/contenttype/forms"/>
  </ds:schemaRefs>
</ds:datastoreItem>
</file>

<file path=customXml/itemProps5.xml><?xml version="1.0" encoding="utf-8"?>
<ds:datastoreItem xmlns:ds="http://schemas.openxmlformats.org/officeDocument/2006/customXml" ds:itemID="{E550B9F3-6002-458F-92AC-6C356A4447E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6962</TotalTime>
  <Words>2509</Words>
  <Application>Microsoft Office PowerPoint</Application>
  <PresentationFormat>Widescreen</PresentationFormat>
  <Paragraphs>310</Paragraphs>
  <Slides>26</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Gill Sans MT</vt:lpstr>
      <vt:lpstr>Office Theme</vt:lpstr>
      <vt:lpstr>Approach to Compiling Best Practices and Interventions from Ryan White HIV/AIDS Program (RWHAP) Recipients and Subrecipients December 14, 2018</vt:lpstr>
      <vt:lpstr>Health Resources and Services Administration (HRSA) Overview</vt:lpstr>
      <vt:lpstr>HRSA’s HIV/AIDS Bureau (HRSA HAB)</vt:lpstr>
      <vt:lpstr>HRSA’s Ryan White HIV/AIDS Program (RWHAP)</vt:lpstr>
      <vt:lpstr>Project Teams, Background, Purpose, and Key Components</vt:lpstr>
      <vt:lpstr>Project Team and Management Structure</vt:lpstr>
      <vt:lpstr>Project Team and Management Structure</vt:lpstr>
      <vt:lpstr>Why this Project?</vt:lpstr>
      <vt:lpstr>Project Background </vt:lpstr>
      <vt:lpstr>Project Purpose</vt:lpstr>
      <vt:lpstr>Project Target Audience </vt:lpstr>
      <vt:lpstr>Project Benefits</vt:lpstr>
      <vt:lpstr>Project Timeline</vt:lpstr>
      <vt:lpstr>Key Project Components</vt:lpstr>
      <vt:lpstr>Develop Criteria and Review Methodology</vt:lpstr>
      <vt:lpstr>Potential Emerging/Promising Practice Criteria</vt:lpstr>
      <vt:lpstr>Potential Online Catalog Categories</vt:lpstr>
      <vt:lpstr>Potential Online Catalog Content</vt:lpstr>
      <vt:lpstr>Launch Communications and Engagement </vt:lpstr>
      <vt:lpstr>Listening Forum and Q&amp;A</vt:lpstr>
      <vt:lpstr>Discussion</vt:lpstr>
      <vt:lpstr>Discussion</vt:lpstr>
      <vt:lpstr>Discussion</vt:lpstr>
      <vt:lpstr>Next Steps </vt:lpstr>
      <vt:lpstr>Contact Information</vt:lpstr>
      <vt:lpstr>Connect with HRSA</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Strategic Planning &amp; Performance</dc:title>
  <dc:creator>HRSA</dc:creator>
  <cp:lastModifiedBy>Windows User</cp:lastModifiedBy>
  <cp:revision>180</cp:revision>
  <dcterms:created xsi:type="dcterms:W3CDTF">2015-04-01T01:31:28Z</dcterms:created>
  <dcterms:modified xsi:type="dcterms:W3CDTF">2018-12-14T13:00:06Z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0x01010032AB4D0CEFC6B84087C1D399CE94E8BF</vt:lpwstr>
  </property>
  <property fmtid="{D5CDD505-2E9C-101B-9397-08002B2CF9AE}" pid="3" name="_dlc_DocIdItemGuid">
    <vt:lpwstr>cce90165-a23e-4978-aab6-d32589bcdb91</vt:lpwstr>
  </property>
</Properties>
</file>