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263" r:id="rId6"/>
    <p:sldId id="258" r:id="rId7"/>
    <p:sldId id="260" r:id="rId8"/>
    <p:sldId id="261" r:id="rId9"/>
    <p:sldId id="264" r:id="rId10"/>
    <p:sldId id="315" r:id="rId11"/>
    <p:sldId id="311" r:id="rId12"/>
    <p:sldId id="319" r:id="rId13"/>
    <p:sldId id="314" r:id="rId14"/>
    <p:sldId id="313" r:id="rId15"/>
    <p:sldId id="299" r:id="rId16"/>
    <p:sldId id="300" r:id="rId17"/>
    <p:sldId id="297" r:id="rId18"/>
    <p:sldId id="265" r:id="rId19"/>
    <p:sldId id="266" r:id="rId20"/>
    <p:sldId id="304" r:id="rId21"/>
    <p:sldId id="305" r:id="rId22"/>
    <p:sldId id="306" r:id="rId23"/>
    <p:sldId id="267" r:id="rId24"/>
    <p:sldId id="307" r:id="rId25"/>
    <p:sldId id="296" r:id="rId26"/>
    <p:sldId id="276" r:id="rId27"/>
    <p:sldId id="277" r:id="rId28"/>
    <p:sldId id="290" r:id="rId29"/>
    <p:sldId id="291" r:id="rId30"/>
    <p:sldId id="292" r:id="rId31"/>
    <p:sldId id="293" r:id="rId32"/>
    <p:sldId id="316" r:id="rId33"/>
    <p:sldId id="317" r:id="rId34"/>
    <p:sldId id="269" r:id="rId35"/>
    <p:sldId id="270" r:id="rId36"/>
    <p:sldId id="272" r:id="rId37"/>
    <p:sldId id="273" r:id="rId38"/>
    <p:sldId id="298" r:id="rId39"/>
    <p:sldId id="274" r:id="rId40"/>
    <p:sldId id="275" r:id="rId41"/>
    <p:sldId id="301" r:id="rId42"/>
    <p:sldId id="278" r:id="rId43"/>
    <p:sldId id="286" r:id="rId44"/>
    <p:sldId id="288" r:id="rId45"/>
    <p:sldId id="285" r:id="rId46"/>
    <p:sldId id="279" r:id="rId47"/>
    <p:sldId id="284" r:id="rId48"/>
    <p:sldId id="294" r:id="rId49"/>
    <p:sldId id="309" r:id="rId50"/>
    <p:sldId id="308" r:id="rId51"/>
    <p:sldId id="310" r:id="rId52"/>
    <p:sldId id="295" r:id="rId53"/>
    <p:sldId id="25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Marena" initials="SM" lastIdx="1" clrIdx="0">
    <p:extLst>
      <p:ext uri="{19B8F6BF-5375-455C-9EA6-DF929625EA0E}">
        <p15:presenceInfo xmlns:p15="http://schemas.microsoft.com/office/powerpoint/2012/main" userId="S-1-5-21-848115496-1524922173-1168901340-798501" providerId="AD"/>
      </p:ext>
    </p:extLst>
  </p:cmAuthor>
  <p:cmAuthor id="2" name="Jane Fox" initials="JF" lastIdx="5" clrIdx="1">
    <p:extLst>
      <p:ext uri="{19B8F6BF-5375-455C-9EA6-DF929625EA0E}">
        <p15:presenceInfo xmlns:p15="http://schemas.microsoft.com/office/powerpoint/2012/main" userId="S-1-5-21-4161449151-3199555679-2224323722-68728" providerId="AD"/>
      </p:ext>
    </p:extLst>
  </p:cmAuthor>
  <p:cmAuthor id="3" name="Rajabiun, Serena" initials="RS" lastIdx="1" clrIdx="2">
    <p:extLst>
      <p:ext uri="{19B8F6BF-5375-455C-9EA6-DF929625EA0E}">
        <p15:presenceInfo xmlns:p15="http://schemas.microsoft.com/office/powerpoint/2012/main" userId="S-1-5-21-848115496-1524922173-1168901340-67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178" autoAdjust="0"/>
  </p:normalViewPr>
  <p:slideViewPr>
    <p:cSldViewPr snapToGrid="0">
      <p:cViewPr varScale="1">
        <p:scale>
          <a:sx n="45" d="100"/>
          <a:sy n="45" d="100"/>
        </p:scale>
        <p:origin x="1452"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EACA7-8A6E-4C99-9ECE-CEAB5F2597EF}" type="doc">
      <dgm:prSet loTypeId="urn:microsoft.com/office/officeart/2009/3/layout/StepUpProcess" loCatId="process" qsTypeId="urn:microsoft.com/office/officeart/2005/8/quickstyle/simple2" qsCatId="simple" csTypeId="urn:microsoft.com/office/officeart/2005/8/colors/accent1_2" csCatId="accent1" phldr="1"/>
      <dgm:spPr/>
      <dgm:t>
        <a:bodyPr/>
        <a:lstStyle/>
        <a:p>
          <a:endParaRPr lang="en-US"/>
        </a:p>
      </dgm:t>
    </dgm:pt>
    <dgm:pt modelId="{DA259E9B-A356-4513-8E60-4DAAA9A9F022}">
      <dgm:prSet phldrT="[Text]" custT="1"/>
      <dgm:spPr/>
      <dgm:t>
        <a:bodyPr/>
        <a:lstStyle/>
        <a:p>
          <a:pPr algn="l"/>
          <a:r>
            <a:rPr lang="en-US" sz="1400" b="1" dirty="0"/>
            <a:t>Grant awarded</a:t>
          </a:r>
        </a:p>
        <a:p>
          <a:pPr algn="l"/>
          <a:r>
            <a:rPr lang="en-US" sz="1300" dirty="0"/>
            <a:t>Kick off meeting with Boston University (DEC) and AIDS United (ITAC) held at HRSA</a:t>
          </a:r>
        </a:p>
        <a:p>
          <a:pPr algn="l"/>
          <a:r>
            <a:rPr lang="en-US" sz="1200" b="1" dirty="0"/>
            <a:t>Oct. 2015	</a:t>
          </a:r>
        </a:p>
      </dgm:t>
    </dgm:pt>
    <dgm:pt modelId="{7DFA0284-6C03-444B-8A75-343EE8756A72}" type="parTrans" cxnId="{5CF23198-7653-4895-9CB3-D91439CCFE0A}">
      <dgm:prSet/>
      <dgm:spPr/>
      <dgm:t>
        <a:bodyPr/>
        <a:lstStyle/>
        <a:p>
          <a:endParaRPr lang="en-US"/>
        </a:p>
      </dgm:t>
    </dgm:pt>
    <dgm:pt modelId="{52902D2A-A724-49DA-BE7A-7185505AF200}" type="sibTrans" cxnId="{5CF23198-7653-4895-9CB3-D91439CCFE0A}">
      <dgm:prSet/>
      <dgm:spPr/>
      <dgm:t>
        <a:bodyPr/>
        <a:lstStyle/>
        <a:p>
          <a:endParaRPr lang="en-US"/>
        </a:p>
      </dgm:t>
    </dgm:pt>
    <dgm:pt modelId="{02D8FBC5-59D1-406C-B5B8-55F2CEA60919}">
      <dgm:prSet phldrT="[Text]" custT="1"/>
      <dgm:spPr/>
      <dgm:t>
        <a:bodyPr/>
        <a:lstStyle/>
        <a:p>
          <a:r>
            <a:rPr lang="en-US" sz="1400" b="1" dirty="0"/>
            <a:t>Adapted intervention summaries produced</a:t>
          </a:r>
        </a:p>
        <a:p>
          <a:r>
            <a:rPr lang="en-US" sz="1300" b="0" i="0" dirty="0"/>
            <a:t>DEC team works with consultants to produce and finalize summaries for each intervention</a:t>
          </a:r>
        </a:p>
        <a:p>
          <a:r>
            <a:rPr lang="en-US" sz="1300" b="1" dirty="0"/>
            <a:t>Nov. - Dec. 2015</a:t>
          </a:r>
          <a:endParaRPr lang="en-US" sz="1200" dirty="0"/>
        </a:p>
      </dgm:t>
    </dgm:pt>
    <dgm:pt modelId="{84F45B73-E5A7-4095-8E0E-1469EC9C7550}" type="parTrans" cxnId="{BE4F2F15-1E12-4BD9-8FDD-66EFAD641697}">
      <dgm:prSet/>
      <dgm:spPr/>
      <dgm:t>
        <a:bodyPr/>
        <a:lstStyle/>
        <a:p>
          <a:endParaRPr lang="en-US"/>
        </a:p>
      </dgm:t>
    </dgm:pt>
    <dgm:pt modelId="{BB58B466-2E7A-4B11-B4BF-B1631525DB75}" type="sibTrans" cxnId="{BE4F2F15-1E12-4BD9-8FDD-66EFAD641697}">
      <dgm:prSet/>
      <dgm:spPr/>
      <dgm:t>
        <a:bodyPr/>
        <a:lstStyle/>
        <a:p>
          <a:endParaRPr lang="en-US"/>
        </a:p>
      </dgm:t>
    </dgm:pt>
    <dgm:pt modelId="{E577BF8C-19D0-4346-8772-6BAFC3A61412}">
      <dgm:prSet custT="1"/>
      <dgm:spPr/>
      <dgm:t>
        <a:bodyPr lIns="0" tIns="0" rIns="0" bIns="0"/>
        <a:lstStyle/>
        <a:p>
          <a:r>
            <a:rPr lang="en-US" sz="1400" b="1" dirty="0"/>
            <a:t>Implementation plans produced</a:t>
          </a:r>
        </a:p>
        <a:p>
          <a:r>
            <a:rPr lang="en-US" sz="1300" b="0" i="0" dirty="0"/>
            <a:t>DEC team works with consultants to produce and finalize implementation plans (including staffing plan, logic model, and workplan) for each intervention</a:t>
          </a:r>
        </a:p>
        <a:p>
          <a:r>
            <a:rPr lang="en-US" sz="1300" b="1" dirty="0"/>
            <a:t>Jan. - Feb. 2016 </a:t>
          </a:r>
        </a:p>
      </dgm:t>
    </dgm:pt>
    <dgm:pt modelId="{707F21C9-43C4-4A21-9835-F9C08682C208}" type="parTrans" cxnId="{60EDDE7F-38FC-463B-A70E-6A8CA44D5622}">
      <dgm:prSet/>
      <dgm:spPr/>
      <dgm:t>
        <a:bodyPr/>
        <a:lstStyle/>
        <a:p>
          <a:endParaRPr lang="en-US"/>
        </a:p>
      </dgm:t>
    </dgm:pt>
    <dgm:pt modelId="{AEC66DE5-8615-4D83-8955-4C60D5783868}" type="sibTrans" cxnId="{60EDDE7F-38FC-463B-A70E-6A8CA44D5622}">
      <dgm:prSet/>
      <dgm:spPr/>
      <dgm:t>
        <a:bodyPr/>
        <a:lstStyle/>
        <a:p>
          <a:endParaRPr lang="en-US"/>
        </a:p>
      </dgm:t>
    </dgm:pt>
    <dgm:pt modelId="{A1C2C2E6-3CAA-402C-888C-8A6CFF363A05}">
      <dgm:prSet custT="1"/>
      <dgm:spPr/>
      <dgm:t>
        <a:bodyPr/>
        <a:lstStyle/>
        <a:p>
          <a:r>
            <a:rPr lang="en-US" sz="1400" b="1" dirty="0"/>
            <a:t>Implementation manuals produced</a:t>
          </a:r>
        </a:p>
        <a:p>
          <a:r>
            <a:rPr lang="en-US" sz="1400" b="0" i="0" dirty="0"/>
            <a:t>DEC team works with consultants to produce </a:t>
          </a:r>
          <a:r>
            <a:rPr lang="en-US" sz="1400" b="0" i="0" dirty="0" smtClean="0"/>
            <a:t>implementation </a:t>
          </a:r>
          <a:r>
            <a:rPr lang="en-US" sz="1400" b="0" i="0" dirty="0"/>
            <a:t>manuals for each intervention</a:t>
          </a:r>
        </a:p>
        <a:p>
          <a:r>
            <a:rPr lang="en-US" sz="1400" b="1" dirty="0"/>
            <a:t>Feb. - March 2016 </a:t>
          </a:r>
          <a:endParaRPr lang="en-US" sz="1300" dirty="0"/>
        </a:p>
      </dgm:t>
    </dgm:pt>
    <dgm:pt modelId="{5DBC6683-FDCA-4C55-9765-073FC41DC935}" type="parTrans" cxnId="{4952F1C7-43B3-4294-9B5F-F53451CE53AD}">
      <dgm:prSet/>
      <dgm:spPr/>
      <dgm:t>
        <a:bodyPr/>
        <a:lstStyle/>
        <a:p>
          <a:endParaRPr lang="en-US"/>
        </a:p>
      </dgm:t>
    </dgm:pt>
    <dgm:pt modelId="{7CC06BE1-5D23-44A1-B5DD-DA1FD8C131ED}" type="sibTrans" cxnId="{4952F1C7-43B3-4294-9B5F-F53451CE53AD}">
      <dgm:prSet/>
      <dgm:spPr/>
      <dgm:t>
        <a:bodyPr/>
        <a:lstStyle/>
        <a:p>
          <a:endParaRPr lang="en-US"/>
        </a:p>
      </dgm:t>
    </dgm:pt>
    <dgm:pt modelId="{E32F3438-E7C8-49C5-9E27-DFE1D90E4133}">
      <dgm:prSet custT="1"/>
      <dgm:spPr/>
      <dgm:t>
        <a:bodyPr/>
        <a:lstStyle/>
        <a:p>
          <a:r>
            <a:rPr lang="en-US" sz="1400" b="1" dirty="0"/>
            <a:t>Evaluation tools and plan produced</a:t>
          </a:r>
        </a:p>
        <a:p>
          <a:r>
            <a:rPr lang="en-US" sz="1400" b="0" i="0" dirty="0"/>
            <a:t>DEC and consultant team develop evaluation tools and plan (using an IS approach) </a:t>
          </a:r>
        </a:p>
        <a:p>
          <a:r>
            <a:rPr lang="en-US" sz="1400" b="1" dirty="0"/>
            <a:t>Jan. </a:t>
          </a:r>
          <a:r>
            <a:rPr lang="mr-IN" sz="1400" b="1" dirty="0"/>
            <a:t>–</a:t>
          </a:r>
          <a:r>
            <a:rPr lang="en-US" sz="1400" b="1" dirty="0"/>
            <a:t> July 2016  </a:t>
          </a:r>
          <a:endParaRPr lang="en-US" sz="1200" b="1" dirty="0"/>
        </a:p>
      </dgm:t>
    </dgm:pt>
    <dgm:pt modelId="{4B1EA574-C0B6-4C97-A196-1B534D8DA6E3}" type="parTrans" cxnId="{B51D2AB6-D04B-414F-A768-0D7539526393}">
      <dgm:prSet/>
      <dgm:spPr/>
      <dgm:t>
        <a:bodyPr/>
        <a:lstStyle/>
        <a:p>
          <a:endParaRPr lang="en-US"/>
        </a:p>
      </dgm:t>
    </dgm:pt>
    <dgm:pt modelId="{C255DD67-B7D6-4E5E-8F89-DEE0BE8382F0}" type="sibTrans" cxnId="{B51D2AB6-D04B-414F-A768-0D7539526393}">
      <dgm:prSet/>
      <dgm:spPr/>
      <dgm:t>
        <a:bodyPr/>
        <a:lstStyle/>
        <a:p>
          <a:endParaRPr lang="en-US"/>
        </a:p>
      </dgm:t>
    </dgm:pt>
    <dgm:pt modelId="{94D23090-1DEC-4603-9A1D-284DAF96BECE}">
      <dgm:prSet custT="1"/>
      <dgm:spPr/>
      <dgm:t>
        <a:bodyPr/>
        <a:lstStyle/>
        <a:p>
          <a:r>
            <a:rPr lang="en-US" sz="1400" b="1" dirty="0"/>
            <a:t>Site selection</a:t>
          </a:r>
        </a:p>
        <a:p>
          <a:r>
            <a:rPr lang="en-US" sz="1400" b="0" i="0" dirty="0"/>
            <a:t>ITAC, DEC, and HRSA meet to select Peer, PN, and TCC sites in April, and Buprenorphine sites in May</a:t>
          </a:r>
        </a:p>
        <a:p>
          <a:r>
            <a:rPr lang="en-US" sz="1400" b="1" dirty="0"/>
            <a:t>April </a:t>
          </a:r>
          <a:r>
            <a:rPr lang="mr-IN" sz="1400" b="1" dirty="0"/>
            <a:t>–</a:t>
          </a:r>
          <a:r>
            <a:rPr lang="en-US" sz="1400" b="1" dirty="0"/>
            <a:t> May 2016</a:t>
          </a:r>
          <a:endParaRPr lang="en-US" sz="1300" b="1" dirty="0"/>
        </a:p>
      </dgm:t>
    </dgm:pt>
    <dgm:pt modelId="{464E0F99-B123-4D4D-92F1-E3C632CD5331}" type="parTrans" cxnId="{1EB0C098-C04E-4309-830F-DCB9238CA85D}">
      <dgm:prSet/>
      <dgm:spPr/>
      <dgm:t>
        <a:bodyPr/>
        <a:lstStyle/>
        <a:p>
          <a:endParaRPr lang="en-US"/>
        </a:p>
      </dgm:t>
    </dgm:pt>
    <dgm:pt modelId="{BE421520-6D29-4809-8628-61121E178DAD}" type="sibTrans" cxnId="{1EB0C098-C04E-4309-830F-DCB9238CA85D}">
      <dgm:prSet/>
      <dgm:spPr/>
      <dgm:t>
        <a:bodyPr/>
        <a:lstStyle/>
        <a:p>
          <a:endParaRPr lang="en-US"/>
        </a:p>
      </dgm:t>
    </dgm:pt>
    <dgm:pt modelId="{2922699A-9028-4F5A-A4E6-66B4188E532E}">
      <dgm:prSet custT="1"/>
      <dgm:spPr/>
      <dgm:t>
        <a:bodyPr/>
        <a:lstStyle/>
        <a:p>
          <a:pPr>
            <a:lnSpc>
              <a:spcPct val="90000"/>
            </a:lnSpc>
            <a:spcAft>
              <a:spcPct val="35000"/>
            </a:spcAft>
          </a:pPr>
          <a:r>
            <a:rPr lang="en-US" sz="1400" b="1" dirty="0"/>
            <a:t>Sites awarded pre-implementation funding</a:t>
          </a:r>
          <a:endParaRPr lang="en-US" sz="1400" b="1" dirty="0">
            <a:solidFill>
              <a:srgbClr val="FF0000"/>
            </a:solidFill>
          </a:endParaRPr>
        </a:p>
        <a:p>
          <a:pPr>
            <a:lnSpc>
              <a:spcPct val="90000"/>
            </a:lnSpc>
            <a:spcAft>
              <a:spcPct val="35000"/>
            </a:spcAft>
          </a:pPr>
          <a:r>
            <a:rPr lang="en-US" sz="1400" b="0" dirty="0">
              <a:solidFill>
                <a:schemeClr val="tx1"/>
              </a:solidFill>
            </a:rPr>
            <a:t>Sites funded for a three- month formative phase to complete hiring, training, and systems readiness activities</a:t>
          </a:r>
        </a:p>
        <a:p>
          <a:pPr>
            <a:lnSpc>
              <a:spcPct val="100000"/>
            </a:lnSpc>
            <a:spcAft>
              <a:spcPts val="0"/>
            </a:spcAft>
          </a:pPr>
          <a:r>
            <a:rPr lang="en-US" sz="1300" b="1" dirty="0"/>
            <a:t>June 2016</a:t>
          </a:r>
        </a:p>
      </dgm:t>
    </dgm:pt>
    <dgm:pt modelId="{68D6683C-498E-4734-BE08-0627A222370B}" type="parTrans" cxnId="{4407C771-7283-4EDB-8472-7FB232D5A8D6}">
      <dgm:prSet/>
      <dgm:spPr/>
      <dgm:t>
        <a:bodyPr/>
        <a:lstStyle/>
        <a:p>
          <a:endParaRPr lang="en-US"/>
        </a:p>
      </dgm:t>
    </dgm:pt>
    <dgm:pt modelId="{55A3C77A-36CC-4CD0-ABB2-50BC84C76A5F}" type="sibTrans" cxnId="{4407C771-7283-4EDB-8472-7FB232D5A8D6}">
      <dgm:prSet/>
      <dgm:spPr/>
      <dgm:t>
        <a:bodyPr/>
        <a:lstStyle/>
        <a:p>
          <a:endParaRPr lang="en-US"/>
        </a:p>
      </dgm:t>
    </dgm:pt>
    <dgm:pt modelId="{33E22E7A-66C3-4727-B355-608718BD1495}" type="pres">
      <dgm:prSet presAssocID="{D11EACA7-8A6E-4C99-9ECE-CEAB5F2597EF}" presName="rootnode" presStyleCnt="0">
        <dgm:presLayoutVars>
          <dgm:chMax/>
          <dgm:chPref/>
          <dgm:dir/>
          <dgm:animLvl val="lvl"/>
        </dgm:presLayoutVars>
      </dgm:prSet>
      <dgm:spPr/>
      <dgm:t>
        <a:bodyPr/>
        <a:lstStyle/>
        <a:p>
          <a:endParaRPr lang="en-US"/>
        </a:p>
      </dgm:t>
    </dgm:pt>
    <dgm:pt modelId="{BD37DBB9-9F41-4681-B07D-B7016F605E53}" type="pres">
      <dgm:prSet presAssocID="{DA259E9B-A356-4513-8E60-4DAAA9A9F022}" presName="composite" presStyleCnt="0"/>
      <dgm:spPr/>
    </dgm:pt>
    <dgm:pt modelId="{B6C6DB46-5DAB-45BC-921D-187348035E55}" type="pres">
      <dgm:prSet presAssocID="{DA259E9B-A356-4513-8E60-4DAAA9A9F022}" presName="LShape" presStyleLbl="alignNode1" presStyleIdx="0" presStyleCnt="13"/>
      <dgm:spPr/>
    </dgm:pt>
    <dgm:pt modelId="{3D2FB102-E59D-4198-B6C3-6C6238152712}" type="pres">
      <dgm:prSet presAssocID="{DA259E9B-A356-4513-8E60-4DAAA9A9F022}" presName="ParentText" presStyleLbl="revTx" presStyleIdx="0" presStyleCnt="7">
        <dgm:presLayoutVars>
          <dgm:chMax val="0"/>
          <dgm:chPref val="0"/>
          <dgm:bulletEnabled val="1"/>
        </dgm:presLayoutVars>
      </dgm:prSet>
      <dgm:spPr/>
      <dgm:t>
        <a:bodyPr/>
        <a:lstStyle/>
        <a:p>
          <a:endParaRPr lang="en-US"/>
        </a:p>
      </dgm:t>
    </dgm:pt>
    <dgm:pt modelId="{1419E4A6-57DC-4101-B30B-FAD659F9A24A}" type="pres">
      <dgm:prSet presAssocID="{DA259E9B-A356-4513-8E60-4DAAA9A9F022}" presName="Triangle" presStyleLbl="alignNode1" presStyleIdx="1" presStyleCnt="13"/>
      <dgm:spPr/>
    </dgm:pt>
    <dgm:pt modelId="{29C0E916-B3E1-442F-9289-04B7E0475140}" type="pres">
      <dgm:prSet presAssocID="{52902D2A-A724-49DA-BE7A-7185505AF200}" presName="sibTrans" presStyleCnt="0"/>
      <dgm:spPr/>
    </dgm:pt>
    <dgm:pt modelId="{EFFF48FF-4B6F-4812-85A1-FD9FCF94303E}" type="pres">
      <dgm:prSet presAssocID="{52902D2A-A724-49DA-BE7A-7185505AF200}" presName="space" presStyleCnt="0"/>
      <dgm:spPr/>
    </dgm:pt>
    <dgm:pt modelId="{ADB75D34-6781-49A1-9498-2011C909E193}" type="pres">
      <dgm:prSet presAssocID="{02D8FBC5-59D1-406C-B5B8-55F2CEA60919}" presName="composite" presStyleCnt="0"/>
      <dgm:spPr/>
    </dgm:pt>
    <dgm:pt modelId="{2B740176-D651-4B85-B71B-F7181C775B10}" type="pres">
      <dgm:prSet presAssocID="{02D8FBC5-59D1-406C-B5B8-55F2CEA60919}" presName="LShape" presStyleLbl="alignNode1" presStyleIdx="2" presStyleCnt="13"/>
      <dgm:spPr/>
    </dgm:pt>
    <dgm:pt modelId="{3FB07002-27A3-4F0B-8EC3-5911A3B7A39B}" type="pres">
      <dgm:prSet presAssocID="{02D8FBC5-59D1-406C-B5B8-55F2CEA60919}" presName="ParentText" presStyleLbl="revTx" presStyleIdx="1" presStyleCnt="7" custScaleX="115946" custLinFactNeighborX="5792" custLinFactNeighborY="2202">
        <dgm:presLayoutVars>
          <dgm:chMax val="0"/>
          <dgm:chPref val="0"/>
          <dgm:bulletEnabled val="1"/>
        </dgm:presLayoutVars>
      </dgm:prSet>
      <dgm:spPr/>
      <dgm:t>
        <a:bodyPr/>
        <a:lstStyle/>
        <a:p>
          <a:endParaRPr lang="en-US"/>
        </a:p>
      </dgm:t>
    </dgm:pt>
    <dgm:pt modelId="{28603767-3378-4E5A-9134-52E37A6B46FD}" type="pres">
      <dgm:prSet presAssocID="{02D8FBC5-59D1-406C-B5B8-55F2CEA60919}" presName="Triangle" presStyleLbl="alignNode1" presStyleIdx="3" presStyleCnt="13"/>
      <dgm:spPr/>
    </dgm:pt>
    <dgm:pt modelId="{BC8850A6-A219-41EB-A812-03602ACC25C7}" type="pres">
      <dgm:prSet presAssocID="{BB58B466-2E7A-4B11-B4BF-B1631525DB75}" presName="sibTrans" presStyleCnt="0"/>
      <dgm:spPr/>
    </dgm:pt>
    <dgm:pt modelId="{2B9AF154-DED7-41A8-A89C-A5FF1E954026}" type="pres">
      <dgm:prSet presAssocID="{BB58B466-2E7A-4B11-B4BF-B1631525DB75}" presName="space" presStyleCnt="0"/>
      <dgm:spPr/>
    </dgm:pt>
    <dgm:pt modelId="{ED7DFA85-7B21-4E10-880D-AC0862E2939B}" type="pres">
      <dgm:prSet presAssocID="{E577BF8C-19D0-4346-8772-6BAFC3A61412}" presName="composite" presStyleCnt="0"/>
      <dgm:spPr/>
    </dgm:pt>
    <dgm:pt modelId="{C7B9923A-8929-487A-99C3-A80464F92F53}" type="pres">
      <dgm:prSet presAssocID="{E577BF8C-19D0-4346-8772-6BAFC3A61412}" presName="LShape" presStyleLbl="alignNode1" presStyleIdx="4" presStyleCnt="13"/>
      <dgm:spPr/>
    </dgm:pt>
    <dgm:pt modelId="{1349F2AE-D131-4945-88AB-C8CAA9F3A162}" type="pres">
      <dgm:prSet presAssocID="{E577BF8C-19D0-4346-8772-6BAFC3A61412}" presName="ParentText" presStyleLbl="revTx" presStyleIdx="2" presStyleCnt="7" custLinFactNeighborX="2892" custLinFactNeighborY="3968">
        <dgm:presLayoutVars>
          <dgm:chMax val="0"/>
          <dgm:chPref val="0"/>
          <dgm:bulletEnabled val="1"/>
        </dgm:presLayoutVars>
      </dgm:prSet>
      <dgm:spPr/>
      <dgm:t>
        <a:bodyPr/>
        <a:lstStyle/>
        <a:p>
          <a:endParaRPr lang="en-US"/>
        </a:p>
      </dgm:t>
    </dgm:pt>
    <dgm:pt modelId="{6B903B61-4C85-46FA-A803-660646211C2E}" type="pres">
      <dgm:prSet presAssocID="{E577BF8C-19D0-4346-8772-6BAFC3A61412}" presName="Triangle" presStyleLbl="alignNode1" presStyleIdx="5" presStyleCnt="13"/>
      <dgm:spPr/>
    </dgm:pt>
    <dgm:pt modelId="{17C110F1-1CCC-4746-8FEF-B8A9CF1A62A5}" type="pres">
      <dgm:prSet presAssocID="{AEC66DE5-8615-4D83-8955-4C60D5783868}" presName="sibTrans" presStyleCnt="0"/>
      <dgm:spPr/>
    </dgm:pt>
    <dgm:pt modelId="{9AD78C92-A510-4D77-A1C0-B16E4B926E36}" type="pres">
      <dgm:prSet presAssocID="{AEC66DE5-8615-4D83-8955-4C60D5783868}" presName="space" presStyleCnt="0"/>
      <dgm:spPr/>
    </dgm:pt>
    <dgm:pt modelId="{431BDB41-14EA-4C2B-A878-EF49A2A0BFA8}" type="pres">
      <dgm:prSet presAssocID="{A1C2C2E6-3CAA-402C-888C-8A6CFF363A05}" presName="composite" presStyleCnt="0"/>
      <dgm:spPr/>
    </dgm:pt>
    <dgm:pt modelId="{A4C8EA73-39EE-4A5D-8974-D89A13DB896A}" type="pres">
      <dgm:prSet presAssocID="{A1C2C2E6-3CAA-402C-888C-8A6CFF363A05}" presName="LShape" presStyleLbl="alignNode1" presStyleIdx="6" presStyleCnt="13"/>
      <dgm:spPr/>
    </dgm:pt>
    <dgm:pt modelId="{36DAC48F-763B-4149-9B74-C54D6C547FEE}" type="pres">
      <dgm:prSet presAssocID="{A1C2C2E6-3CAA-402C-888C-8A6CFF363A05}" presName="ParentText" presStyleLbl="revTx" presStyleIdx="3" presStyleCnt="7" custScaleX="104877">
        <dgm:presLayoutVars>
          <dgm:chMax val="0"/>
          <dgm:chPref val="0"/>
          <dgm:bulletEnabled val="1"/>
        </dgm:presLayoutVars>
      </dgm:prSet>
      <dgm:spPr/>
      <dgm:t>
        <a:bodyPr/>
        <a:lstStyle/>
        <a:p>
          <a:endParaRPr lang="en-US"/>
        </a:p>
      </dgm:t>
    </dgm:pt>
    <dgm:pt modelId="{190995A5-85AD-41F0-AFB9-FFC7FB97825E}" type="pres">
      <dgm:prSet presAssocID="{A1C2C2E6-3CAA-402C-888C-8A6CFF363A05}" presName="Triangle" presStyleLbl="alignNode1" presStyleIdx="7" presStyleCnt="13"/>
      <dgm:spPr/>
    </dgm:pt>
    <dgm:pt modelId="{F5358300-49CF-459E-A581-F281CB5EA5BA}" type="pres">
      <dgm:prSet presAssocID="{7CC06BE1-5D23-44A1-B5DD-DA1FD8C131ED}" presName="sibTrans" presStyleCnt="0"/>
      <dgm:spPr/>
    </dgm:pt>
    <dgm:pt modelId="{A63B1707-5026-4061-877B-0C662DC12830}" type="pres">
      <dgm:prSet presAssocID="{7CC06BE1-5D23-44A1-B5DD-DA1FD8C131ED}" presName="space" presStyleCnt="0"/>
      <dgm:spPr/>
    </dgm:pt>
    <dgm:pt modelId="{F49D2F9D-C3B4-43A4-B4CA-7CB40A3DB2A4}" type="pres">
      <dgm:prSet presAssocID="{E32F3438-E7C8-49C5-9E27-DFE1D90E4133}" presName="composite" presStyleCnt="0"/>
      <dgm:spPr/>
    </dgm:pt>
    <dgm:pt modelId="{0AAD1F3D-6FAB-4A9C-8B5D-119FBC264859}" type="pres">
      <dgm:prSet presAssocID="{E32F3438-E7C8-49C5-9E27-DFE1D90E4133}" presName="LShape" presStyleLbl="alignNode1" presStyleIdx="8" presStyleCnt="13"/>
      <dgm:spPr/>
    </dgm:pt>
    <dgm:pt modelId="{5A353810-CB55-40D0-8FDB-390E12577D87}" type="pres">
      <dgm:prSet presAssocID="{E32F3438-E7C8-49C5-9E27-DFE1D90E4133}" presName="ParentText" presStyleLbl="revTx" presStyleIdx="4" presStyleCnt="7">
        <dgm:presLayoutVars>
          <dgm:chMax val="0"/>
          <dgm:chPref val="0"/>
          <dgm:bulletEnabled val="1"/>
        </dgm:presLayoutVars>
      </dgm:prSet>
      <dgm:spPr/>
      <dgm:t>
        <a:bodyPr/>
        <a:lstStyle/>
        <a:p>
          <a:endParaRPr lang="en-US"/>
        </a:p>
      </dgm:t>
    </dgm:pt>
    <dgm:pt modelId="{DF669853-C7C2-42DC-94B2-88B39767C759}" type="pres">
      <dgm:prSet presAssocID="{E32F3438-E7C8-49C5-9E27-DFE1D90E4133}" presName="Triangle" presStyleLbl="alignNode1" presStyleIdx="9" presStyleCnt="13"/>
      <dgm:spPr/>
    </dgm:pt>
    <dgm:pt modelId="{ADE9DB09-CB21-4D4A-84E1-2FBDB6825A3F}" type="pres">
      <dgm:prSet presAssocID="{C255DD67-B7D6-4E5E-8F89-DEE0BE8382F0}" presName="sibTrans" presStyleCnt="0"/>
      <dgm:spPr/>
    </dgm:pt>
    <dgm:pt modelId="{9C6B7E06-75EA-4F96-A5B3-2F69890043E9}" type="pres">
      <dgm:prSet presAssocID="{C255DD67-B7D6-4E5E-8F89-DEE0BE8382F0}" presName="space" presStyleCnt="0"/>
      <dgm:spPr/>
    </dgm:pt>
    <dgm:pt modelId="{95D03F0C-D414-4DEE-BDE4-DC91BF49D91D}" type="pres">
      <dgm:prSet presAssocID="{94D23090-1DEC-4603-9A1D-284DAF96BECE}" presName="composite" presStyleCnt="0"/>
      <dgm:spPr/>
    </dgm:pt>
    <dgm:pt modelId="{6D632D92-A0FA-4B24-A847-B6F282CC0E50}" type="pres">
      <dgm:prSet presAssocID="{94D23090-1DEC-4603-9A1D-284DAF96BECE}" presName="LShape" presStyleLbl="alignNode1" presStyleIdx="10" presStyleCnt="13"/>
      <dgm:spPr/>
    </dgm:pt>
    <dgm:pt modelId="{B5469C98-8349-4CE9-99F0-939208CE5CA1}" type="pres">
      <dgm:prSet presAssocID="{94D23090-1DEC-4603-9A1D-284DAF96BECE}" presName="ParentText" presStyleLbl="revTx" presStyleIdx="5" presStyleCnt="7">
        <dgm:presLayoutVars>
          <dgm:chMax val="0"/>
          <dgm:chPref val="0"/>
          <dgm:bulletEnabled val="1"/>
        </dgm:presLayoutVars>
      </dgm:prSet>
      <dgm:spPr/>
      <dgm:t>
        <a:bodyPr/>
        <a:lstStyle/>
        <a:p>
          <a:endParaRPr lang="en-US"/>
        </a:p>
      </dgm:t>
    </dgm:pt>
    <dgm:pt modelId="{375FC820-1A6B-4565-AA94-E2ECCC8184E6}" type="pres">
      <dgm:prSet presAssocID="{94D23090-1DEC-4603-9A1D-284DAF96BECE}" presName="Triangle" presStyleLbl="alignNode1" presStyleIdx="11" presStyleCnt="13"/>
      <dgm:spPr/>
    </dgm:pt>
    <dgm:pt modelId="{4059873D-B38C-41C7-B5A3-863B3B3562CB}" type="pres">
      <dgm:prSet presAssocID="{BE421520-6D29-4809-8628-61121E178DAD}" presName="sibTrans" presStyleCnt="0"/>
      <dgm:spPr/>
    </dgm:pt>
    <dgm:pt modelId="{30AAE4BC-E338-431C-942F-8BD99E321DBF}" type="pres">
      <dgm:prSet presAssocID="{BE421520-6D29-4809-8628-61121E178DAD}" presName="space" presStyleCnt="0"/>
      <dgm:spPr/>
    </dgm:pt>
    <dgm:pt modelId="{57424049-4E4D-4B31-8CED-998CDADB0B0A}" type="pres">
      <dgm:prSet presAssocID="{2922699A-9028-4F5A-A4E6-66B4188E532E}" presName="composite" presStyleCnt="0"/>
      <dgm:spPr/>
    </dgm:pt>
    <dgm:pt modelId="{6A7B9636-3CE8-4810-AA60-80B57063145F}" type="pres">
      <dgm:prSet presAssocID="{2922699A-9028-4F5A-A4E6-66B4188E532E}" presName="LShape" presStyleLbl="alignNode1" presStyleIdx="12" presStyleCnt="13"/>
      <dgm:spPr/>
    </dgm:pt>
    <dgm:pt modelId="{E75F43D3-E611-40FE-A237-D60B10B17066}" type="pres">
      <dgm:prSet presAssocID="{2922699A-9028-4F5A-A4E6-66B4188E532E}" presName="ParentText" presStyleLbl="revTx" presStyleIdx="6" presStyleCnt="7">
        <dgm:presLayoutVars>
          <dgm:chMax val="0"/>
          <dgm:chPref val="0"/>
          <dgm:bulletEnabled val="1"/>
        </dgm:presLayoutVars>
      </dgm:prSet>
      <dgm:spPr/>
      <dgm:t>
        <a:bodyPr/>
        <a:lstStyle/>
        <a:p>
          <a:endParaRPr lang="en-US"/>
        </a:p>
      </dgm:t>
    </dgm:pt>
  </dgm:ptLst>
  <dgm:cxnLst>
    <dgm:cxn modelId="{0344687D-948F-4B21-B16C-57315F7E916E}" type="presOf" srcId="{94D23090-1DEC-4603-9A1D-284DAF96BECE}" destId="{B5469C98-8349-4CE9-99F0-939208CE5CA1}" srcOrd="0" destOrd="0" presId="urn:microsoft.com/office/officeart/2009/3/layout/StepUpProcess"/>
    <dgm:cxn modelId="{B51D2AB6-D04B-414F-A768-0D7539526393}" srcId="{D11EACA7-8A6E-4C99-9ECE-CEAB5F2597EF}" destId="{E32F3438-E7C8-49C5-9E27-DFE1D90E4133}" srcOrd="4" destOrd="0" parTransId="{4B1EA574-C0B6-4C97-A196-1B534D8DA6E3}" sibTransId="{C255DD67-B7D6-4E5E-8F89-DEE0BE8382F0}"/>
    <dgm:cxn modelId="{37B6119A-AEA7-46C1-A7C0-9DCFBBEED82D}" type="presOf" srcId="{E32F3438-E7C8-49C5-9E27-DFE1D90E4133}" destId="{5A353810-CB55-40D0-8FDB-390E12577D87}" srcOrd="0" destOrd="0" presId="urn:microsoft.com/office/officeart/2009/3/layout/StepUpProcess"/>
    <dgm:cxn modelId="{F3BA9331-063B-492D-B455-BF4EA7AAB710}" type="presOf" srcId="{02D8FBC5-59D1-406C-B5B8-55F2CEA60919}" destId="{3FB07002-27A3-4F0B-8EC3-5911A3B7A39B}" srcOrd="0" destOrd="0" presId="urn:microsoft.com/office/officeart/2009/3/layout/StepUpProcess"/>
    <dgm:cxn modelId="{B9400B2D-CA42-4532-8CF2-448883D6B3D3}" type="presOf" srcId="{D11EACA7-8A6E-4C99-9ECE-CEAB5F2597EF}" destId="{33E22E7A-66C3-4727-B355-608718BD1495}" srcOrd="0" destOrd="0" presId="urn:microsoft.com/office/officeart/2009/3/layout/StepUpProcess"/>
    <dgm:cxn modelId="{4B89FDCA-F2E6-4E0F-A8FF-A3F0154AF2DC}" type="presOf" srcId="{2922699A-9028-4F5A-A4E6-66B4188E532E}" destId="{E75F43D3-E611-40FE-A237-D60B10B17066}" srcOrd="0" destOrd="0" presId="urn:microsoft.com/office/officeart/2009/3/layout/StepUpProcess"/>
    <dgm:cxn modelId="{E8CFCE50-43B8-403F-BF84-61BB193EF06A}" type="presOf" srcId="{A1C2C2E6-3CAA-402C-888C-8A6CFF363A05}" destId="{36DAC48F-763B-4149-9B74-C54D6C547FEE}" srcOrd="0" destOrd="0" presId="urn:microsoft.com/office/officeart/2009/3/layout/StepUpProcess"/>
    <dgm:cxn modelId="{5CF23198-7653-4895-9CB3-D91439CCFE0A}" srcId="{D11EACA7-8A6E-4C99-9ECE-CEAB5F2597EF}" destId="{DA259E9B-A356-4513-8E60-4DAAA9A9F022}" srcOrd="0" destOrd="0" parTransId="{7DFA0284-6C03-444B-8A75-343EE8756A72}" sibTransId="{52902D2A-A724-49DA-BE7A-7185505AF200}"/>
    <dgm:cxn modelId="{BE4F2F15-1E12-4BD9-8FDD-66EFAD641697}" srcId="{D11EACA7-8A6E-4C99-9ECE-CEAB5F2597EF}" destId="{02D8FBC5-59D1-406C-B5B8-55F2CEA60919}" srcOrd="1" destOrd="0" parTransId="{84F45B73-E5A7-4095-8E0E-1469EC9C7550}" sibTransId="{BB58B466-2E7A-4B11-B4BF-B1631525DB75}"/>
    <dgm:cxn modelId="{44082CC7-AD79-481D-B281-2FDE5F4AAE56}" type="presOf" srcId="{DA259E9B-A356-4513-8E60-4DAAA9A9F022}" destId="{3D2FB102-E59D-4198-B6C3-6C6238152712}" srcOrd="0" destOrd="0" presId="urn:microsoft.com/office/officeart/2009/3/layout/StepUpProcess"/>
    <dgm:cxn modelId="{1EB0C098-C04E-4309-830F-DCB9238CA85D}" srcId="{D11EACA7-8A6E-4C99-9ECE-CEAB5F2597EF}" destId="{94D23090-1DEC-4603-9A1D-284DAF96BECE}" srcOrd="5" destOrd="0" parTransId="{464E0F99-B123-4D4D-92F1-E3C632CD5331}" sibTransId="{BE421520-6D29-4809-8628-61121E178DAD}"/>
    <dgm:cxn modelId="{60EDDE7F-38FC-463B-A70E-6A8CA44D5622}" srcId="{D11EACA7-8A6E-4C99-9ECE-CEAB5F2597EF}" destId="{E577BF8C-19D0-4346-8772-6BAFC3A61412}" srcOrd="2" destOrd="0" parTransId="{707F21C9-43C4-4A21-9835-F9C08682C208}" sibTransId="{AEC66DE5-8615-4D83-8955-4C60D5783868}"/>
    <dgm:cxn modelId="{440DBC40-7F80-4CA8-837D-62E658AA3CA9}" type="presOf" srcId="{E577BF8C-19D0-4346-8772-6BAFC3A61412}" destId="{1349F2AE-D131-4945-88AB-C8CAA9F3A162}" srcOrd="0" destOrd="0" presId="urn:microsoft.com/office/officeart/2009/3/layout/StepUpProcess"/>
    <dgm:cxn modelId="{4952F1C7-43B3-4294-9B5F-F53451CE53AD}" srcId="{D11EACA7-8A6E-4C99-9ECE-CEAB5F2597EF}" destId="{A1C2C2E6-3CAA-402C-888C-8A6CFF363A05}" srcOrd="3" destOrd="0" parTransId="{5DBC6683-FDCA-4C55-9765-073FC41DC935}" sibTransId="{7CC06BE1-5D23-44A1-B5DD-DA1FD8C131ED}"/>
    <dgm:cxn modelId="{4407C771-7283-4EDB-8472-7FB232D5A8D6}" srcId="{D11EACA7-8A6E-4C99-9ECE-CEAB5F2597EF}" destId="{2922699A-9028-4F5A-A4E6-66B4188E532E}" srcOrd="6" destOrd="0" parTransId="{68D6683C-498E-4734-BE08-0627A222370B}" sibTransId="{55A3C77A-36CC-4CD0-ABB2-50BC84C76A5F}"/>
    <dgm:cxn modelId="{F15D394C-14A1-4191-9CD5-E89D6BC49816}" type="presParOf" srcId="{33E22E7A-66C3-4727-B355-608718BD1495}" destId="{BD37DBB9-9F41-4681-B07D-B7016F605E53}" srcOrd="0" destOrd="0" presId="urn:microsoft.com/office/officeart/2009/3/layout/StepUpProcess"/>
    <dgm:cxn modelId="{8DE8E890-B50B-4958-8F60-D1BFF2B62284}" type="presParOf" srcId="{BD37DBB9-9F41-4681-B07D-B7016F605E53}" destId="{B6C6DB46-5DAB-45BC-921D-187348035E55}" srcOrd="0" destOrd="0" presId="urn:microsoft.com/office/officeart/2009/3/layout/StepUpProcess"/>
    <dgm:cxn modelId="{AA6D227A-D72A-444F-8E25-01C05956354B}" type="presParOf" srcId="{BD37DBB9-9F41-4681-B07D-B7016F605E53}" destId="{3D2FB102-E59D-4198-B6C3-6C6238152712}" srcOrd="1" destOrd="0" presId="urn:microsoft.com/office/officeart/2009/3/layout/StepUpProcess"/>
    <dgm:cxn modelId="{E0C80145-DC30-4AD7-98C1-C1DFA93E5AA8}" type="presParOf" srcId="{BD37DBB9-9F41-4681-B07D-B7016F605E53}" destId="{1419E4A6-57DC-4101-B30B-FAD659F9A24A}" srcOrd="2" destOrd="0" presId="urn:microsoft.com/office/officeart/2009/3/layout/StepUpProcess"/>
    <dgm:cxn modelId="{228044D3-1682-4638-A923-E8C2108F5D9E}" type="presParOf" srcId="{33E22E7A-66C3-4727-B355-608718BD1495}" destId="{29C0E916-B3E1-442F-9289-04B7E0475140}" srcOrd="1" destOrd="0" presId="urn:microsoft.com/office/officeart/2009/3/layout/StepUpProcess"/>
    <dgm:cxn modelId="{12DAE61F-3CF6-484E-8BC2-B7CF352B1C64}" type="presParOf" srcId="{29C0E916-B3E1-442F-9289-04B7E0475140}" destId="{EFFF48FF-4B6F-4812-85A1-FD9FCF94303E}" srcOrd="0" destOrd="0" presId="urn:microsoft.com/office/officeart/2009/3/layout/StepUpProcess"/>
    <dgm:cxn modelId="{1141609B-7F2C-49CA-B751-7AEC1A81D18B}" type="presParOf" srcId="{33E22E7A-66C3-4727-B355-608718BD1495}" destId="{ADB75D34-6781-49A1-9498-2011C909E193}" srcOrd="2" destOrd="0" presId="urn:microsoft.com/office/officeart/2009/3/layout/StepUpProcess"/>
    <dgm:cxn modelId="{45B9EF7D-9F85-4EBF-88A9-C16EB146DE9D}" type="presParOf" srcId="{ADB75D34-6781-49A1-9498-2011C909E193}" destId="{2B740176-D651-4B85-B71B-F7181C775B10}" srcOrd="0" destOrd="0" presId="urn:microsoft.com/office/officeart/2009/3/layout/StepUpProcess"/>
    <dgm:cxn modelId="{ECD6B266-042E-48EA-A0BB-6BC295EA1E17}" type="presParOf" srcId="{ADB75D34-6781-49A1-9498-2011C909E193}" destId="{3FB07002-27A3-4F0B-8EC3-5911A3B7A39B}" srcOrd="1" destOrd="0" presId="urn:microsoft.com/office/officeart/2009/3/layout/StepUpProcess"/>
    <dgm:cxn modelId="{C4017E71-0085-4891-8349-07A4747D7B83}" type="presParOf" srcId="{ADB75D34-6781-49A1-9498-2011C909E193}" destId="{28603767-3378-4E5A-9134-52E37A6B46FD}" srcOrd="2" destOrd="0" presId="urn:microsoft.com/office/officeart/2009/3/layout/StepUpProcess"/>
    <dgm:cxn modelId="{A7F0744A-F33E-4E8B-8CE7-8301CF3D0F53}" type="presParOf" srcId="{33E22E7A-66C3-4727-B355-608718BD1495}" destId="{BC8850A6-A219-41EB-A812-03602ACC25C7}" srcOrd="3" destOrd="0" presId="urn:microsoft.com/office/officeart/2009/3/layout/StepUpProcess"/>
    <dgm:cxn modelId="{E4D585E2-FCD7-49DA-B5FE-AE15B60A8A97}" type="presParOf" srcId="{BC8850A6-A219-41EB-A812-03602ACC25C7}" destId="{2B9AF154-DED7-41A8-A89C-A5FF1E954026}" srcOrd="0" destOrd="0" presId="urn:microsoft.com/office/officeart/2009/3/layout/StepUpProcess"/>
    <dgm:cxn modelId="{29E7E668-DB4B-46EA-92FE-BBE20A35943C}" type="presParOf" srcId="{33E22E7A-66C3-4727-B355-608718BD1495}" destId="{ED7DFA85-7B21-4E10-880D-AC0862E2939B}" srcOrd="4" destOrd="0" presId="urn:microsoft.com/office/officeart/2009/3/layout/StepUpProcess"/>
    <dgm:cxn modelId="{D5612BC4-10AC-4762-94F4-61E9FAFA4372}" type="presParOf" srcId="{ED7DFA85-7B21-4E10-880D-AC0862E2939B}" destId="{C7B9923A-8929-487A-99C3-A80464F92F53}" srcOrd="0" destOrd="0" presId="urn:microsoft.com/office/officeart/2009/3/layout/StepUpProcess"/>
    <dgm:cxn modelId="{E9A49F2C-39A9-4C0A-8B09-8801115098A8}" type="presParOf" srcId="{ED7DFA85-7B21-4E10-880D-AC0862E2939B}" destId="{1349F2AE-D131-4945-88AB-C8CAA9F3A162}" srcOrd="1" destOrd="0" presId="urn:microsoft.com/office/officeart/2009/3/layout/StepUpProcess"/>
    <dgm:cxn modelId="{768CCDF2-95C0-4F55-BE9F-531FD4AF4971}" type="presParOf" srcId="{ED7DFA85-7B21-4E10-880D-AC0862E2939B}" destId="{6B903B61-4C85-46FA-A803-660646211C2E}" srcOrd="2" destOrd="0" presId="urn:microsoft.com/office/officeart/2009/3/layout/StepUpProcess"/>
    <dgm:cxn modelId="{6EEFCA9B-F496-478F-B63F-4084DE9DB5A4}" type="presParOf" srcId="{33E22E7A-66C3-4727-B355-608718BD1495}" destId="{17C110F1-1CCC-4746-8FEF-B8A9CF1A62A5}" srcOrd="5" destOrd="0" presId="urn:microsoft.com/office/officeart/2009/3/layout/StepUpProcess"/>
    <dgm:cxn modelId="{23F05D95-0929-4351-8C47-952F4F8FEABA}" type="presParOf" srcId="{17C110F1-1CCC-4746-8FEF-B8A9CF1A62A5}" destId="{9AD78C92-A510-4D77-A1C0-B16E4B926E36}" srcOrd="0" destOrd="0" presId="urn:microsoft.com/office/officeart/2009/3/layout/StepUpProcess"/>
    <dgm:cxn modelId="{E1C2B82A-23F8-4EA2-9EE0-9E0AB5085726}" type="presParOf" srcId="{33E22E7A-66C3-4727-B355-608718BD1495}" destId="{431BDB41-14EA-4C2B-A878-EF49A2A0BFA8}" srcOrd="6" destOrd="0" presId="urn:microsoft.com/office/officeart/2009/3/layout/StepUpProcess"/>
    <dgm:cxn modelId="{E46B6CD5-21FC-4BD1-BBAC-D2D1EDAD3B9F}" type="presParOf" srcId="{431BDB41-14EA-4C2B-A878-EF49A2A0BFA8}" destId="{A4C8EA73-39EE-4A5D-8974-D89A13DB896A}" srcOrd="0" destOrd="0" presId="urn:microsoft.com/office/officeart/2009/3/layout/StepUpProcess"/>
    <dgm:cxn modelId="{89141A39-5D7D-4A84-986F-06F72BD0C706}" type="presParOf" srcId="{431BDB41-14EA-4C2B-A878-EF49A2A0BFA8}" destId="{36DAC48F-763B-4149-9B74-C54D6C547FEE}" srcOrd="1" destOrd="0" presId="urn:microsoft.com/office/officeart/2009/3/layout/StepUpProcess"/>
    <dgm:cxn modelId="{67EB0783-1064-403C-B240-0EE1211DD3FE}" type="presParOf" srcId="{431BDB41-14EA-4C2B-A878-EF49A2A0BFA8}" destId="{190995A5-85AD-41F0-AFB9-FFC7FB97825E}" srcOrd="2" destOrd="0" presId="urn:microsoft.com/office/officeart/2009/3/layout/StepUpProcess"/>
    <dgm:cxn modelId="{D851C5A3-2ACF-4E07-A3C1-DAA7376CDC1C}" type="presParOf" srcId="{33E22E7A-66C3-4727-B355-608718BD1495}" destId="{F5358300-49CF-459E-A581-F281CB5EA5BA}" srcOrd="7" destOrd="0" presId="urn:microsoft.com/office/officeart/2009/3/layout/StepUpProcess"/>
    <dgm:cxn modelId="{FE912481-4016-4C77-874B-A2C03778598B}" type="presParOf" srcId="{F5358300-49CF-459E-A581-F281CB5EA5BA}" destId="{A63B1707-5026-4061-877B-0C662DC12830}" srcOrd="0" destOrd="0" presId="urn:microsoft.com/office/officeart/2009/3/layout/StepUpProcess"/>
    <dgm:cxn modelId="{CD5DC962-338B-470D-B6E9-EF065D3D3A78}" type="presParOf" srcId="{33E22E7A-66C3-4727-B355-608718BD1495}" destId="{F49D2F9D-C3B4-43A4-B4CA-7CB40A3DB2A4}" srcOrd="8" destOrd="0" presId="urn:microsoft.com/office/officeart/2009/3/layout/StepUpProcess"/>
    <dgm:cxn modelId="{9CA6B199-6403-42B7-A868-981259529F2F}" type="presParOf" srcId="{F49D2F9D-C3B4-43A4-B4CA-7CB40A3DB2A4}" destId="{0AAD1F3D-6FAB-4A9C-8B5D-119FBC264859}" srcOrd="0" destOrd="0" presId="urn:microsoft.com/office/officeart/2009/3/layout/StepUpProcess"/>
    <dgm:cxn modelId="{D183550A-B168-440D-A2A9-77A54F66A414}" type="presParOf" srcId="{F49D2F9D-C3B4-43A4-B4CA-7CB40A3DB2A4}" destId="{5A353810-CB55-40D0-8FDB-390E12577D87}" srcOrd="1" destOrd="0" presId="urn:microsoft.com/office/officeart/2009/3/layout/StepUpProcess"/>
    <dgm:cxn modelId="{648D4FD4-9D1E-4EEC-8232-F9079046CAA8}" type="presParOf" srcId="{F49D2F9D-C3B4-43A4-B4CA-7CB40A3DB2A4}" destId="{DF669853-C7C2-42DC-94B2-88B39767C759}" srcOrd="2" destOrd="0" presId="urn:microsoft.com/office/officeart/2009/3/layout/StepUpProcess"/>
    <dgm:cxn modelId="{F760204F-9B92-4B36-B7B3-5F7200782FCD}" type="presParOf" srcId="{33E22E7A-66C3-4727-B355-608718BD1495}" destId="{ADE9DB09-CB21-4D4A-84E1-2FBDB6825A3F}" srcOrd="9" destOrd="0" presId="urn:microsoft.com/office/officeart/2009/3/layout/StepUpProcess"/>
    <dgm:cxn modelId="{C990FA0F-0B9E-4178-AC8D-4827CAEF3F34}" type="presParOf" srcId="{ADE9DB09-CB21-4D4A-84E1-2FBDB6825A3F}" destId="{9C6B7E06-75EA-4F96-A5B3-2F69890043E9}" srcOrd="0" destOrd="0" presId="urn:microsoft.com/office/officeart/2009/3/layout/StepUpProcess"/>
    <dgm:cxn modelId="{DC5C827F-9381-4C93-B196-2E25E04B292B}" type="presParOf" srcId="{33E22E7A-66C3-4727-B355-608718BD1495}" destId="{95D03F0C-D414-4DEE-BDE4-DC91BF49D91D}" srcOrd="10" destOrd="0" presId="urn:microsoft.com/office/officeart/2009/3/layout/StepUpProcess"/>
    <dgm:cxn modelId="{E896838C-8147-48E0-844E-8214C953FA67}" type="presParOf" srcId="{95D03F0C-D414-4DEE-BDE4-DC91BF49D91D}" destId="{6D632D92-A0FA-4B24-A847-B6F282CC0E50}" srcOrd="0" destOrd="0" presId="urn:microsoft.com/office/officeart/2009/3/layout/StepUpProcess"/>
    <dgm:cxn modelId="{2501FB52-6C09-4191-B204-8B6A4D6500C4}" type="presParOf" srcId="{95D03F0C-D414-4DEE-BDE4-DC91BF49D91D}" destId="{B5469C98-8349-4CE9-99F0-939208CE5CA1}" srcOrd="1" destOrd="0" presId="urn:microsoft.com/office/officeart/2009/3/layout/StepUpProcess"/>
    <dgm:cxn modelId="{BEA64BC7-CDAC-4120-8BF0-DC945F728D95}" type="presParOf" srcId="{95D03F0C-D414-4DEE-BDE4-DC91BF49D91D}" destId="{375FC820-1A6B-4565-AA94-E2ECCC8184E6}" srcOrd="2" destOrd="0" presId="urn:microsoft.com/office/officeart/2009/3/layout/StepUpProcess"/>
    <dgm:cxn modelId="{523AD7A9-BA2D-4D7E-8A87-4D404FE94D5B}" type="presParOf" srcId="{33E22E7A-66C3-4727-B355-608718BD1495}" destId="{4059873D-B38C-41C7-B5A3-863B3B3562CB}" srcOrd="11" destOrd="0" presId="urn:microsoft.com/office/officeart/2009/3/layout/StepUpProcess"/>
    <dgm:cxn modelId="{C116D0EA-29BE-4334-8230-3DEC57111C42}" type="presParOf" srcId="{4059873D-B38C-41C7-B5A3-863B3B3562CB}" destId="{30AAE4BC-E338-431C-942F-8BD99E321DBF}" srcOrd="0" destOrd="0" presId="urn:microsoft.com/office/officeart/2009/3/layout/StepUpProcess"/>
    <dgm:cxn modelId="{F21912E2-1F3F-4C29-80C3-2A6948787BE3}" type="presParOf" srcId="{33E22E7A-66C3-4727-B355-608718BD1495}" destId="{57424049-4E4D-4B31-8CED-998CDADB0B0A}" srcOrd="12" destOrd="0" presId="urn:microsoft.com/office/officeart/2009/3/layout/StepUpProcess"/>
    <dgm:cxn modelId="{2D739806-68DF-42CD-B718-C6D0A5B8143B}" type="presParOf" srcId="{57424049-4E4D-4B31-8CED-998CDADB0B0A}" destId="{6A7B9636-3CE8-4810-AA60-80B57063145F}" srcOrd="0" destOrd="0" presId="urn:microsoft.com/office/officeart/2009/3/layout/StepUpProcess"/>
    <dgm:cxn modelId="{82F0A07B-CD68-49E2-8D5A-5E6517EA32B4}" type="presParOf" srcId="{57424049-4E4D-4B31-8CED-998CDADB0B0A}" destId="{E75F43D3-E611-40FE-A237-D60B10B1706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93BCB-835E-4C9D-A22E-9208E9FF11F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60DC115-E2EA-4499-85E1-65865DE8F78B}">
      <dgm:prSet phldrT="[Text]"/>
      <dgm:spPr/>
      <dgm:t>
        <a:bodyPr/>
        <a:lstStyle/>
        <a:p>
          <a:r>
            <a:rPr lang="en-US" dirty="0" smtClean="0"/>
            <a:t>Implementation </a:t>
          </a:r>
          <a:endParaRPr lang="en-US" dirty="0"/>
        </a:p>
      </dgm:t>
    </dgm:pt>
    <dgm:pt modelId="{F8F13AE7-F73E-49F1-98D9-8282D0C54C5C}" type="parTrans" cxnId="{44F3DA40-7EB8-4ACB-B2E1-7797D3E990DB}">
      <dgm:prSet/>
      <dgm:spPr/>
      <dgm:t>
        <a:bodyPr/>
        <a:lstStyle/>
        <a:p>
          <a:endParaRPr lang="en-US"/>
        </a:p>
      </dgm:t>
    </dgm:pt>
    <dgm:pt modelId="{DDDA4AEC-F13B-46A7-BC89-53211831D8C0}" type="sibTrans" cxnId="{44F3DA40-7EB8-4ACB-B2E1-7797D3E990DB}">
      <dgm:prSet/>
      <dgm:spPr/>
      <dgm:t>
        <a:bodyPr/>
        <a:lstStyle/>
        <a:p>
          <a:endParaRPr lang="en-US"/>
        </a:p>
      </dgm:t>
    </dgm:pt>
    <dgm:pt modelId="{0827FEBA-78A6-4675-ABDF-2D882E9A6AE4}">
      <dgm:prSet phldrT="[Text]"/>
      <dgm:spPr/>
      <dgm:t>
        <a:bodyPr/>
        <a:lstStyle/>
        <a:p>
          <a:r>
            <a:rPr lang="en-US" dirty="0" smtClean="0"/>
            <a:t>Outcomes</a:t>
          </a:r>
          <a:endParaRPr lang="en-US" dirty="0"/>
        </a:p>
      </dgm:t>
    </dgm:pt>
    <dgm:pt modelId="{F8795B63-8023-463E-A8E6-02E55FE3DB39}" type="parTrans" cxnId="{FF063BD1-7523-4776-98E6-99A86A495CA5}">
      <dgm:prSet/>
      <dgm:spPr/>
      <dgm:t>
        <a:bodyPr/>
        <a:lstStyle/>
        <a:p>
          <a:endParaRPr lang="en-US"/>
        </a:p>
      </dgm:t>
    </dgm:pt>
    <dgm:pt modelId="{C510F1E3-88C3-469F-BEAB-82653C7C2E84}" type="sibTrans" cxnId="{FF063BD1-7523-4776-98E6-99A86A495CA5}">
      <dgm:prSet/>
      <dgm:spPr/>
      <dgm:t>
        <a:bodyPr/>
        <a:lstStyle/>
        <a:p>
          <a:endParaRPr lang="en-US"/>
        </a:p>
      </dgm:t>
    </dgm:pt>
    <dgm:pt modelId="{1754DF14-434E-434A-A76C-5891C507B6A2}">
      <dgm:prSet phldrT="[Text]"/>
      <dgm:spPr/>
      <dgm:t>
        <a:bodyPr/>
        <a:lstStyle/>
        <a:p>
          <a:r>
            <a:rPr lang="en-US" dirty="0" smtClean="0"/>
            <a:t>Patient-level Outcomes</a:t>
          </a:r>
          <a:endParaRPr lang="en-US" dirty="0"/>
        </a:p>
      </dgm:t>
    </dgm:pt>
    <dgm:pt modelId="{162B4377-73F3-4906-8ADD-A98F0DAD82F0}" type="parTrans" cxnId="{345B159F-4FEA-409F-A3E5-659EBA723D1B}">
      <dgm:prSet/>
      <dgm:spPr/>
      <dgm:t>
        <a:bodyPr/>
        <a:lstStyle/>
        <a:p>
          <a:endParaRPr lang="en-US"/>
        </a:p>
      </dgm:t>
    </dgm:pt>
    <dgm:pt modelId="{54393643-B9E1-4A49-8488-EE0DD2B3C07A}" type="sibTrans" cxnId="{345B159F-4FEA-409F-A3E5-659EBA723D1B}">
      <dgm:prSet/>
      <dgm:spPr/>
      <dgm:t>
        <a:bodyPr/>
        <a:lstStyle/>
        <a:p>
          <a:endParaRPr lang="en-US"/>
        </a:p>
      </dgm:t>
    </dgm:pt>
    <dgm:pt modelId="{E627BADA-9E08-4F02-8278-01B03E5CDCBC}">
      <dgm:prSet phldrT="[Text]"/>
      <dgm:spPr/>
      <dgm:t>
        <a:bodyPr/>
        <a:lstStyle/>
        <a:p>
          <a:r>
            <a:rPr lang="en-US" dirty="0" smtClean="0"/>
            <a:t>CD4</a:t>
          </a:r>
          <a:endParaRPr lang="en-US" dirty="0"/>
        </a:p>
      </dgm:t>
    </dgm:pt>
    <dgm:pt modelId="{C3AF5147-2318-45FA-A640-11417A1F55F8}" type="sibTrans" cxnId="{7C6C3274-4A2B-49A6-8B46-8F5FF1A5818C}">
      <dgm:prSet/>
      <dgm:spPr/>
      <dgm:t>
        <a:bodyPr/>
        <a:lstStyle/>
        <a:p>
          <a:endParaRPr lang="en-US"/>
        </a:p>
      </dgm:t>
    </dgm:pt>
    <dgm:pt modelId="{9C2FA29D-D79F-441E-AA05-BD2A5F0CD633}" type="parTrans" cxnId="{7C6C3274-4A2B-49A6-8B46-8F5FF1A5818C}">
      <dgm:prSet/>
      <dgm:spPr/>
      <dgm:t>
        <a:bodyPr/>
        <a:lstStyle/>
        <a:p>
          <a:endParaRPr lang="en-US"/>
        </a:p>
      </dgm:t>
    </dgm:pt>
    <dgm:pt modelId="{A0EB10FA-A2D2-42B8-B346-2B390379D574}">
      <dgm:prSet phldrT="[Text]"/>
      <dgm:spPr/>
      <dgm:t>
        <a:bodyPr/>
        <a:lstStyle/>
        <a:p>
          <a:r>
            <a:rPr lang="en-US" dirty="0" smtClean="0"/>
            <a:t>Viral Load</a:t>
          </a:r>
          <a:endParaRPr lang="en-US" dirty="0"/>
        </a:p>
      </dgm:t>
    </dgm:pt>
    <dgm:pt modelId="{DA89A07F-CF12-4798-9361-EAE2C5DCBA11}" type="sibTrans" cxnId="{DBA58E10-3B1E-4139-8A76-86F083A0B672}">
      <dgm:prSet/>
      <dgm:spPr/>
      <dgm:t>
        <a:bodyPr/>
        <a:lstStyle/>
        <a:p>
          <a:endParaRPr lang="en-US"/>
        </a:p>
      </dgm:t>
    </dgm:pt>
    <dgm:pt modelId="{84478DAD-1BC6-4E5B-94EA-F9393A67340F}" type="parTrans" cxnId="{DBA58E10-3B1E-4139-8A76-86F083A0B672}">
      <dgm:prSet/>
      <dgm:spPr/>
      <dgm:t>
        <a:bodyPr/>
        <a:lstStyle/>
        <a:p>
          <a:endParaRPr lang="en-US"/>
        </a:p>
      </dgm:t>
    </dgm:pt>
    <dgm:pt modelId="{26393BB2-6089-40C9-9DA5-92E29207D028}">
      <dgm:prSet phldrT="[Text]"/>
      <dgm:spPr/>
      <dgm:t>
        <a:bodyPr/>
        <a:lstStyle/>
        <a:p>
          <a:r>
            <a:rPr lang="en-US" dirty="0" smtClean="0"/>
            <a:t>Process of implementation</a:t>
          </a:r>
          <a:endParaRPr lang="en-US" dirty="0"/>
        </a:p>
      </dgm:t>
    </dgm:pt>
    <dgm:pt modelId="{2C4BE864-7B43-4821-92D6-FE8CC58AE530}" type="sibTrans" cxnId="{910A707D-ED22-4FA6-9160-DD62EF70F401}">
      <dgm:prSet/>
      <dgm:spPr/>
      <dgm:t>
        <a:bodyPr/>
        <a:lstStyle/>
        <a:p>
          <a:endParaRPr lang="en-US"/>
        </a:p>
      </dgm:t>
    </dgm:pt>
    <dgm:pt modelId="{81474F21-5958-4148-A2DD-93CB0F6BE2A0}" type="parTrans" cxnId="{910A707D-ED22-4FA6-9160-DD62EF70F401}">
      <dgm:prSet/>
      <dgm:spPr/>
      <dgm:t>
        <a:bodyPr/>
        <a:lstStyle/>
        <a:p>
          <a:endParaRPr lang="en-US"/>
        </a:p>
      </dgm:t>
    </dgm:pt>
    <dgm:pt modelId="{766C6885-3894-4E6B-B25C-A9886AE6D8B6}" type="pres">
      <dgm:prSet presAssocID="{E1693BCB-835E-4C9D-A22E-9208E9FF11FE}" presName="outerComposite" presStyleCnt="0">
        <dgm:presLayoutVars>
          <dgm:chMax val="2"/>
          <dgm:animLvl val="lvl"/>
          <dgm:resizeHandles val="exact"/>
        </dgm:presLayoutVars>
      </dgm:prSet>
      <dgm:spPr/>
      <dgm:t>
        <a:bodyPr/>
        <a:lstStyle/>
        <a:p>
          <a:endParaRPr lang="en-US"/>
        </a:p>
      </dgm:t>
    </dgm:pt>
    <dgm:pt modelId="{3A58170C-565F-4BC3-AB21-CFC5F4DBE9F1}" type="pres">
      <dgm:prSet presAssocID="{E1693BCB-835E-4C9D-A22E-9208E9FF11FE}" presName="dummyMaxCanvas" presStyleCnt="0"/>
      <dgm:spPr/>
    </dgm:pt>
    <dgm:pt modelId="{65E2242A-277C-4B2F-A977-650BE9A61DC0}" type="pres">
      <dgm:prSet presAssocID="{E1693BCB-835E-4C9D-A22E-9208E9FF11FE}" presName="parentComposite" presStyleCnt="0"/>
      <dgm:spPr/>
    </dgm:pt>
    <dgm:pt modelId="{885B3590-19E5-48F6-9405-CBC52CDE1065}" type="pres">
      <dgm:prSet presAssocID="{E1693BCB-835E-4C9D-A22E-9208E9FF11FE}" presName="parent1" presStyleLbl="alignAccFollowNode1" presStyleIdx="0" presStyleCnt="4">
        <dgm:presLayoutVars>
          <dgm:chMax val="4"/>
        </dgm:presLayoutVars>
      </dgm:prSet>
      <dgm:spPr/>
      <dgm:t>
        <a:bodyPr/>
        <a:lstStyle/>
        <a:p>
          <a:endParaRPr lang="en-US"/>
        </a:p>
      </dgm:t>
    </dgm:pt>
    <dgm:pt modelId="{39C83ED4-C63C-47D6-8938-AC4DCA1E6AFD}" type="pres">
      <dgm:prSet presAssocID="{E1693BCB-835E-4C9D-A22E-9208E9FF11FE}" presName="parent2" presStyleLbl="alignAccFollowNode1" presStyleIdx="1" presStyleCnt="4">
        <dgm:presLayoutVars>
          <dgm:chMax val="4"/>
        </dgm:presLayoutVars>
      </dgm:prSet>
      <dgm:spPr/>
      <dgm:t>
        <a:bodyPr/>
        <a:lstStyle/>
        <a:p>
          <a:endParaRPr lang="en-US"/>
        </a:p>
      </dgm:t>
    </dgm:pt>
    <dgm:pt modelId="{69F6888D-40D5-4802-84D5-26B3253C1CBB}" type="pres">
      <dgm:prSet presAssocID="{E1693BCB-835E-4C9D-A22E-9208E9FF11FE}" presName="childrenComposite" presStyleCnt="0"/>
      <dgm:spPr/>
    </dgm:pt>
    <dgm:pt modelId="{3F53DCD0-A1F0-4B4D-8B60-53C196DC1A04}" type="pres">
      <dgm:prSet presAssocID="{E1693BCB-835E-4C9D-A22E-9208E9FF11FE}" presName="dummyMaxCanvas_ChildArea" presStyleCnt="0"/>
      <dgm:spPr/>
    </dgm:pt>
    <dgm:pt modelId="{58BA5FFA-5EC2-4183-BA76-791DF1281C54}" type="pres">
      <dgm:prSet presAssocID="{E1693BCB-835E-4C9D-A22E-9208E9FF11FE}" presName="fulcrum" presStyleLbl="alignAccFollowNode1" presStyleIdx="2" presStyleCnt="4"/>
      <dgm:spPr/>
    </dgm:pt>
    <dgm:pt modelId="{C4812379-03B7-4ABD-911D-E91879CB478E}" type="pres">
      <dgm:prSet presAssocID="{E1693BCB-835E-4C9D-A22E-9208E9FF11FE}" presName="balance_13" presStyleLbl="alignAccFollowNode1" presStyleIdx="3" presStyleCnt="4">
        <dgm:presLayoutVars>
          <dgm:bulletEnabled val="1"/>
        </dgm:presLayoutVars>
      </dgm:prSet>
      <dgm:spPr/>
    </dgm:pt>
    <dgm:pt modelId="{29917CD5-A58A-41D5-A594-0778CA8B9C01}" type="pres">
      <dgm:prSet presAssocID="{E1693BCB-835E-4C9D-A22E-9208E9FF11FE}" presName="right_13_1" presStyleLbl="node1" presStyleIdx="0" presStyleCnt="4">
        <dgm:presLayoutVars>
          <dgm:bulletEnabled val="1"/>
        </dgm:presLayoutVars>
      </dgm:prSet>
      <dgm:spPr/>
      <dgm:t>
        <a:bodyPr/>
        <a:lstStyle/>
        <a:p>
          <a:endParaRPr lang="en-US"/>
        </a:p>
      </dgm:t>
    </dgm:pt>
    <dgm:pt modelId="{A6C51FC8-F3A7-4758-A5BB-3BB6D15D2F92}" type="pres">
      <dgm:prSet presAssocID="{E1693BCB-835E-4C9D-A22E-9208E9FF11FE}" presName="right_13_2" presStyleLbl="node1" presStyleIdx="1" presStyleCnt="4">
        <dgm:presLayoutVars>
          <dgm:bulletEnabled val="1"/>
        </dgm:presLayoutVars>
      </dgm:prSet>
      <dgm:spPr/>
      <dgm:t>
        <a:bodyPr/>
        <a:lstStyle/>
        <a:p>
          <a:endParaRPr lang="en-US"/>
        </a:p>
      </dgm:t>
    </dgm:pt>
    <dgm:pt modelId="{3D2CF8FC-AA70-4584-8A18-FC977E763D06}" type="pres">
      <dgm:prSet presAssocID="{E1693BCB-835E-4C9D-A22E-9208E9FF11FE}" presName="right_13_3" presStyleLbl="node1" presStyleIdx="2" presStyleCnt="4">
        <dgm:presLayoutVars>
          <dgm:bulletEnabled val="1"/>
        </dgm:presLayoutVars>
      </dgm:prSet>
      <dgm:spPr/>
      <dgm:t>
        <a:bodyPr/>
        <a:lstStyle/>
        <a:p>
          <a:endParaRPr lang="en-US"/>
        </a:p>
      </dgm:t>
    </dgm:pt>
    <dgm:pt modelId="{77D06122-9ADD-481D-8930-D8E3E913358C}" type="pres">
      <dgm:prSet presAssocID="{E1693BCB-835E-4C9D-A22E-9208E9FF11FE}" presName="left_13_1" presStyleLbl="node1" presStyleIdx="3" presStyleCnt="4">
        <dgm:presLayoutVars>
          <dgm:bulletEnabled val="1"/>
        </dgm:presLayoutVars>
      </dgm:prSet>
      <dgm:spPr/>
      <dgm:t>
        <a:bodyPr/>
        <a:lstStyle/>
        <a:p>
          <a:endParaRPr lang="en-US"/>
        </a:p>
      </dgm:t>
    </dgm:pt>
  </dgm:ptLst>
  <dgm:cxnLst>
    <dgm:cxn modelId="{0FE47BBA-FAAB-4F3F-84E4-CF50C7C9B4C7}" type="presOf" srcId="{A0EB10FA-A2D2-42B8-B346-2B390379D574}" destId="{A6C51FC8-F3A7-4758-A5BB-3BB6D15D2F92}" srcOrd="0" destOrd="0" presId="urn:microsoft.com/office/officeart/2005/8/layout/balance1"/>
    <dgm:cxn modelId="{11B27229-1F25-4669-92FE-8777DCB2A838}" type="presOf" srcId="{E627BADA-9E08-4F02-8278-01B03E5CDCBC}" destId="{3D2CF8FC-AA70-4584-8A18-FC977E763D06}" srcOrd="0" destOrd="0" presId="urn:microsoft.com/office/officeart/2005/8/layout/balance1"/>
    <dgm:cxn modelId="{849209ED-8B58-4E19-B8C5-3473E2065762}" type="presOf" srcId="{1754DF14-434E-434A-A76C-5891C507B6A2}" destId="{29917CD5-A58A-41D5-A594-0778CA8B9C01}" srcOrd="0" destOrd="0" presId="urn:microsoft.com/office/officeart/2005/8/layout/balance1"/>
    <dgm:cxn modelId="{FF063BD1-7523-4776-98E6-99A86A495CA5}" srcId="{E1693BCB-835E-4C9D-A22E-9208E9FF11FE}" destId="{0827FEBA-78A6-4675-ABDF-2D882E9A6AE4}" srcOrd="1" destOrd="0" parTransId="{F8795B63-8023-463E-A8E6-02E55FE3DB39}" sibTransId="{C510F1E3-88C3-469F-BEAB-82653C7C2E84}"/>
    <dgm:cxn modelId="{44F3DA40-7EB8-4ACB-B2E1-7797D3E990DB}" srcId="{E1693BCB-835E-4C9D-A22E-9208E9FF11FE}" destId="{660DC115-E2EA-4499-85E1-65865DE8F78B}" srcOrd="0" destOrd="0" parTransId="{F8F13AE7-F73E-49F1-98D9-8282D0C54C5C}" sibTransId="{DDDA4AEC-F13B-46A7-BC89-53211831D8C0}"/>
    <dgm:cxn modelId="{7C6C3274-4A2B-49A6-8B46-8F5FF1A5818C}" srcId="{0827FEBA-78A6-4675-ABDF-2D882E9A6AE4}" destId="{E627BADA-9E08-4F02-8278-01B03E5CDCBC}" srcOrd="2" destOrd="0" parTransId="{9C2FA29D-D79F-441E-AA05-BD2A5F0CD633}" sibTransId="{C3AF5147-2318-45FA-A640-11417A1F55F8}"/>
    <dgm:cxn modelId="{DBA58E10-3B1E-4139-8A76-86F083A0B672}" srcId="{0827FEBA-78A6-4675-ABDF-2D882E9A6AE4}" destId="{A0EB10FA-A2D2-42B8-B346-2B390379D574}" srcOrd="1" destOrd="0" parTransId="{84478DAD-1BC6-4E5B-94EA-F9393A67340F}" sibTransId="{DA89A07F-CF12-4798-9361-EAE2C5DCBA11}"/>
    <dgm:cxn modelId="{E5C87F90-8166-494F-BB76-0C3DB9CC3D79}" type="presOf" srcId="{E1693BCB-835E-4C9D-A22E-9208E9FF11FE}" destId="{766C6885-3894-4E6B-B25C-A9886AE6D8B6}" srcOrd="0" destOrd="0" presId="urn:microsoft.com/office/officeart/2005/8/layout/balance1"/>
    <dgm:cxn modelId="{345B159F-4FEA-409F-A3E5-659EBA723D1B}" srcId="{0827FEBA-78A6-4675-ABDF-2D882E9A6AE4}" destId="{1754DF14-434E-434A-A76C-5891C507B6A2}" srcOrd="0" destOrd="0" parTransId="{162B4377-73F3-4906-8ADD-A98F0DAD82F0}" sibTransId="{54393643-B9E1-4A49-8488-EE0DD2B3C07A}"/>
    <dgm:cxn modelId="{B939E38D-4FFC-4FDB-BFD8-62611C027225}" type="presOf" srcId="{26393BB2-6089-40C9-9DA5-92E29207D028}" destId="{77D06122-9ADD-481D-8930-D8E3E913358C}" srcOrd="0" destOrd="0" presId="urn:microsoft.com/office/officeart/2005/8/layout/balance1"/>
    <dgm:cxn modelId="{910A707D-ED22-4FA6-9160-DD62EF70F401}" srcId="{660DC115-E2EA-4499-85E1-65865DE8F78B}" destId="{26393BB2-6089-40C9-9DA5-92E29207D028}" srcOrd="0" destOrd="0" parTransId="{81474F21-5958-4148-A2DD-93CB0F6BE2A0}" sibTransId="{2C4BE864-7B43-4821-92D6-FE8CC58AE530}"/>
    <dgm:cxn modelId="{A774D781-DDA1-407C-9278-6C3E485E1F34}" type="presOf" srcId="{0827FEBA-78A6-4675-ABDF-2D882E9A6AE4}" destId="{39C83ED4-C63C-47D6-8938-AC4DCA1E6AFD}" srcOrd="0" destOrd="0" presId="urn:microsoft.com/office/officeart/2005/8/layout/balance1"/>
    <dgm:cxn modelId="{1AAD70A5-8F6B-4369-907D-CBD0E86AF77F}" type="presOf" srcId="{660DC115-E2EA-4499-85E1-65865DE8F78B}" destId="{885B3590-19E5-48F6-9405-CBC52CDE1065}" srcOrd="0" destOrd="0" presId="urn:microsoft.com/office/officeart/2005/8/layout/balance1"/>
    <dgm:cxn modelId="{2D16D84F-5B34-44B6-9229-514E361119AC}" type="presParOf" srcId="{766C6885-3894-4E6B-B25C-A9886AE6D8B6}" destId="{3A58170C-565F-4BC3-AB21-CFC5F4DBE9F1}" srcOrd="0" destOrd="0" presId="urn:microsoft.com/office/officeart/2005/8/layout/balance1"/>
    <dgm:cxn modelId="{3C772F68-E0B6-437E-90DD-CFB57E379612}" type="presParOf" srcId="{766C6885-3894-4E6B-B25C-A9886AE6D8B6}" destId="{65E2242A-277C-4B2F-A977-650BE9A61DC0}" srcOrd="1" destOrd="0" presId="urn:microsoft.com/office/officeart/2005/8/layout/balance1"/>
    <dgm:cxn modelId="{52045710-B474-4559-A6C3-FBBA677A117C}" type="presParOf" srcId="{65E2242A-277C-4B2F-A977-650BE9A61DC0}" destId="{885B3590-19E5-48F6-9405-CBC52CDE1065}" srcOrd="0" destOrd="0" presId="urn:microsoft.com/office/officeart/2005/8/layout/balance1"/>
    <dgm:cxn modelId="{5F534DB4-6CBB-46E2-93DD-1DE27F26A490}" type="presParOf" srcId="{65E2242A-277C-4B2F-A977-650BE9A61DC0}" destId="{39C83ED4-C63C-47D6-8938-AC4DCA1E6AFD}" srcOrd="1" destOrd="0" presId="urn:microsoft.com/office/officeart/2005/8/layout/balance1"/>
    <dgm:cxn modelId="{0C20164E-92CD-44CD-BBF6-51310E7C6E18}" type="presParOf" srcId="{766C6885-3894-4E6B-B25C-A9886AE6D8B6}" destId="{69F6888D-40D5-4802-84D5-26B3253C1CBB}" srcOrd="2" destOrd="0" presId="urn:microsoft.com/office/officeart/2005/8/layout/balance1"/>
    <dgm:cxn modelId="{125A1279-F596-4244-90EE-4B7FE6C11112}" type="presParOf" srcId="{69F6888D-40D5-4802-84D5-26B3253C1CBB}" destId="{3F53DCD0-A1F0-4B4D-8B60-53C196DC1A04}" srcOrd="0" destOrd="0" presId="urn:microsoft.com/office/officeart/2005/8/layout/balance1"/>
    <dgm:cxn modelId="{00C67D0F-44FE-4E44-A563-4A0AE9C939AB}" type="presParOf" srcId="{69F6888D-40D5-4802-84D5-26B3253C1CBB}" destId="{58BA5FFA-5EC2-4183-BA76-791DF1281C54}" srcOrd="1" destOrd="0" presId="urn:microsoft.com/office/officeart/2005/8/layout/balance1"/>
    <dgm:cxn modelId="{3FCC2B58-1C62-4448-B30C-715F82C095A9}" type="presParOf" srcId="{69F6888D-40D5-4802-84D5-26B3253C1CBB}" destId="{C4812379-03B7-4ABD-911D-E91879CB478E}" srcOrd="2" destOrd="0" presId="urn:microsoft.com/office/officeart/2005/8/layout/balance1"/>
    <dgm:cxn modelId="{2E1B0D08-6DFD-4608-87AF-AD3B7E08B8E3}" type="presParOf" srcId="{69F6888D-40D5-4802-84D5-26B3253C1CBB}" destId="{29917CD5-A58A-41D5-A594-0778CA8B9C01}" srcOrd="3" destOrd="0" presId="urn:microsoft.com/office/officeart/2005/8/layout/balance1"/>
    <dgm:cxn modelId="{C969D6C4-C86D-45FF-8159-A27E9FFF23FC}" type="presParOf" srcId="{69F6888D-40D5-4802-84D5-26B3253C1CBB}" destId="{A6C51FC8-F3A7-4758-A5BB-3BB6D15D2F92}" srcOrd="4" destOrd="0" presId="urn:microsoft.com/office/officeart/2005/8/layout/balance1"/>
    <dgm:cxn modelId="{42BBE397-B62A-415C-883D-691BBCE90667}" type="presParOf" srcId="{69F6888D-40D5-4802-84D5-26B3253C1CBB}" destId="{3D2CF8FC-AA70-4584-8A18-FC977E763D06}" srcOrd="5" destOrd="0" presId="urn:microsoft.com/office/officeart/2005/8/layout/balance1"/>
    <dgm:cxn modelId="{AFF37F08-AD94-4E4D-8AB1-42A3B4216489}" type="presParOf" srcId="{69F6888D-40D5-4802-84D5-26B3253C1CBB}" destId="{77D06122-9ADD-481D-8930-D8E3E913358C}"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46377-34E4-41F6-96C3-3CB344701E31}" type="doc">
      <dgm:prSet loTypeId="urn:microsoft.com/office/officeart/2005/8/layout/gear1" loCatId="relationship" qsTypeId="urn:microsoft.com/office/officeart/2005/8/quickstyle/simple1" qsCatId="simple" csTypeId="urn:microsoft.com/office/officeart/2005/8/colors/accent1_2" csCatId="accent1" phldr="1"/>
      <dgm:spPr/>
    </dgm:pt>
    <dgm:pt modelId="{41910B4C-897E-4D2C-ACD0-D0730B55A8ED}">
      <dgm:prSet phldrT="[Text]"/>
      <dgm:spPr/>
      <dgm:t>
        <a:bodyPr/>
        <a:lstStyle/>
        <a:p>
          <a:r>
            <a:rPr lang="en-US" dirty="0" smtClean="0"/>
            <a:t>Clinic level demands</a:t>
          </a:r>
          <a:endParaRPr lang="en-US" dirty="0"/>
        </a:p>
      </dgm:t>
    </dgm:pt>
    <dgm:pt modelId="{3974350B-3353-4A23-8603-5C8DDD863EC1}" type="parTrans" cxnId="{CD6B3E81-4028-49E9-A549-5A87FD0E4BBB}">
      <dgm:prSet/>
      <dgm:spPr/>
      <dgm:t>
        <a:bodyPr/>
        <a:lstStyle/>
        <a:p>
          <a:endParaRPr lang="en-US"/>
        </a:p>
      </dgm:t>
    </dgm:pt>
    <dgm:pt modelId="{DDEC73BC-0696-4764-84A2-30782208F1E0}" type="sibTrans" cxnId="{CD6B3E81-4028-49E9-A549-5A87FD0E4BBB}">
      <dgm:prSet/>
      <dgm:spPr/>
      <dgm:t>
        <a:bodyPr/>
        <a:lstStyle/>
        <a:p>
          <a:endParaRPr lang="en-US"/>
        </a:p>
      </dgm:t>
    </dgm:pt>
    <dgm:pt modelId="{8578F5FD-36A7-4C45-88DB-3EAA9E7A46ED}">
      <dgm:prSet phldrT="[Text]"/>
      <dgm:spPr/>
      <dgm:t>
        <a:bodyPr/>
        <a:lstStyle/>
        <a:p>
          <a:r>
            <a:rPr lang="en-US" dirty="0" smtClean="0"/>
            <a:t>Experience</a:t>
          </a:r>
          <a:endParaRPr lang="en-US" dirty="0"/>
        </a:p>
      </dgm:t>
    </dgm:pt>
    <dgm:pt modelId="{46074A75-CBAD-4F83-AD83-C7E2AE7963AD}" type="parTrans" cxnId="{5695F1EE-C8B5-43ED-9D91-948D771C62A4}">
      <dgm:prSet/>
      <dgm:spPr/>
      <dgm:t>
        <a:bodyPr/>
        <a:lstStyle/>
        <a:p>
          <a:endParaRPr lang="en-US"/>
        </a:p>
      </dgm:t>
    </dgm:pt>
    <dgm:pt modelId="{7865E145-AAE6-4DC7-8814-257E611F91D0}" type="sibTrans" cxnId="{5695F1EE-C8B5-43ED-9D91-948D771C62A4}">
      <dgm:prSet/>
      <dgm:spPr/>
      <dgm:t>
        <a:bodyPr/>
        <a:lstStyle/>
        <a:p>
          <a:endParaRPr lang="en-US"/>
        </a:p>
      </dgm:t>
    </dgm:pt>
    <dgm:pt modelId="{330B5E4D-2198-4E33-B673-081D4D7A9CDA}">
      <dgm:prSet phldrT="[Text]"/>
      <dgm:spPr/>
      <dgm:t>
        <a:bodyPr/>
        <a:lstStyle/>
        <a:p>
          <a:r>
            <a:rPr lang="en-US" dirty="0" smtClean="0"/>
            <a:t>Funding</a:t>
          </a:r>
          <a:endParaRPr lang="en-US" dirty="0"/>
        </a:p>
      </dgm:t>
    </dgm:pt>
    <dgm:pt modelId="{847C8965-5658-4A7C-A3A4-741409287C7C}" type="parTrans" cxnId="{34C764C7-1058-424D-95EA-00910564F10A}">
      <dgm:prSet/>
      <dgm:spPr/>
      <dgm:t>
        <a:bodyPr/>
        <a:lstStyle/>
        <a:p>
          <a:endParaRPr lang="en-US"/>
        </a:p>
      </dgm:t>
    </dgm:pt>
    <dgm:pt modelId="{4F706BCA-D630-4B99-B23A-83235938CDAB}" type="sibTrans" cxnId="{34C764C7-1058-424D-95EA-00910564F10A}">
      <dgm:prSet/>
      <dgm:spPr/>
      <dgm:t>
        <a:bodyPr/>
        <a:lstStyle/>
        <a:p>
          <a:endParaRPr lang="en-US"/>
        </a:p>
      </dgm:t>
    </dgm:pt>
    <dgm:pt modelId="{787BA4CA-D88D-4A25-9691-60E7DB3E6ADB}" type="pres">
      <dgm:prSet presAssocID="{19A46377-34E4-41F6-96C3-3CB344701E31}" presName="composite" presStyleCnt="0">
        <dgm:presLayoutVars>
          <dgm:chMax val="3"/>
          <dgm:animLvl val="lvl"/>
          <dgm:resizeHandles val="exact"/>
        </dgm:presLayoutVars>
      </dgm:prSet>
      <dgm:spPr/>
    </dgm:pt>
    <dgm:pt modelId="{539DBF25-E4BC-45B7-9046-87FF9919DB5E}" type="pres">
      <dgm:prSet presAssocID="{41910B4C-897E-4D2C-ACD0-D0730B55A8ED}" presName="gear1" presStyleLbl="node1" presStyleIdx="0" presStyleCnt="3">
        <dgm:presLayoutVars>
          <dgm:chMax val="1"/>
          <dgm:bulletEnabled val="1"/>
        </dgm:presLayoutVars>
      </dgm:prSet>
      <dgm:spPr/>
      <dgm:t>
        <a:bodyPr/>
        <a:lstStyle/>
        <a:p>
          <a:endParaRPr lang="en-US"/>
        </a:p>
      </dgm:t>
    </dgm:pt>
    <dgm:pt modelId="{5FBAE688-F233-4E14-ABDF-060980A7D007}" type="pres">
      <dgm:prSet presAssocID="{41910B4C-897E-4D2C-ACD0-D0730B55A8ED}" presName="gear1srcNode" presStyleLbl="node1" presStyleIdx="0" presStyleCnt="3"/>
      <dgm:spPr/>
      <dgm:t>
        <a:bodyPr/>
        <a:lstStyle/>
        <a:p>
          <a:endParaRPr lang="en-US"/>
        </a:p>
      </dgm:t>
    </dgm:pt>
    <dgm:pt modelId="{45046310-90B6-4C56-AAB7-F0165834AD5C}" type="pres">
      <dgm:prSet presAssocID="{41910B4C-897E-4D2C-ACD0-D0730B55A8ED}" presName="gear1dstNode" presStyleLbl="node1" presStyleIdx="0" presStyleCnt="3"/>
      <dgm:spPr/>
      <dgm:t>
        <a:bodyPr/>
        <a:lstStyle/>
        <a:p>
          <a:endParaRPr lang="en-US"/>
        </a:p>
      </dgm:t>
    </dgm:pt>
    <dgm:pt modelId="{E83736D6-9F1A-4F8D-9FA3-193EF9502252}" type="pres">
      <dgm:prSet presAssocID="{8578F5FD-36A7-4C45-88DB-3EAA9E7A46ED}" presName="gear2" presStyleLbl="node1" presStyleIdx="1" presStyleCnt="3">
        <dgm:presLayoutVars>
          <dgm:chMax val="1"/>
          <dgm:bulletEnabled val="1"/>
        </dgm:presLayoutVars>
      </dgm:prSet>
      <dgm:spPr/>
      <dgm:t>
        <a:bodyPr/>
        <a:lstStyle/>
        <a:p>
          <a:endParaRPr lang="en-US"/>
        </a:p>
      </dgm:t>
    </dgm:pt>
    <dgm:pt modelId="{B59038AD-0131-4268-9402-6D06DAF2357B}" type="pres">
      <dgm:prSet presAssocID="{8578F5FD-36A7-4C45-88DB-3EAA9E7A46ED}" presName="gear2srcNode" presStyleLbl="node1" presStyleIdx="1" presStyleCnt="3"/>
      <dgm:spPr/>
      <dgm:t>
        <a:bodyPr/>
        <a:lstStyle/>
        <a:p>
          <a:endParaRPr lang="en-US"/>
        </a:p>
      </dgm:t>
    </dgm:pt>
    <dgm:pt modelId="{E46379A6-FC54-49F0-9261-E084030A6B60}" type="pres">
      <dgm:prSet presAssocID="{8578F5FD-36A7-4C45-88DB-3EAA9E7A46ED}" presName="gear2dstNode" presStyleLbl="node1" presStyleIdx="1" presStyleCnt="3"/>
      <dgm:spPr/>
      <dgm:t>
        <a:bodyPr/>
        <a:lstStyle/>
        <a:p>
          <a:endParaRPr lang="en-US"/>
        </a:p>
      </dgm:t>
    </dgm:pt>
    <dgm:pt modelId="{B9971EF9-24F1-4147-B035-F3B11FE810F2}" type="pres">
      <dgm:prSet presAssocID="{330B5E4D-2198-4E33-B673-081D4D7A9CDA}" presName="gear3" presStyleLbl="node1" presStyleIdx="2" presStyleCnt="3"/>
      <dgm:spPr/>
      <dgm:t>
        <a:bodyPr/>
        <a:lstStyle/>
        <a:p>
          <a:endParaRPr lang="en-US"/>
        </a:p>
      </dgm:t>
    </dgm:pt>
    <dgm:pt modelId="{0CABFEF0-248D-4224-8416-E463B292E4DB}" type="pres">
      <dgm:prSet presAssocID="{330B5E4D-2198-4E33-B673-081D4D7A9CDA}" presName="gear3tx" presStyleLbl="node1" presStyleIdx="2" presStyleCnt="3">
        <dgm:presLayoutVars>
          <dgm:chMax val="1"/>
          <dgm:bulletEnabled val="1"/>
        </dgm:presLayoutVars>
      </dgm:prSet>
      <dgm:spPr/>
      <dgm:t>
        <a:bodyPr/>
        <a:lstStyle/>
        <a:p>
          <a:endParaRPr lang="en-US"/>
        </a:p>
      </dgm:t>
    </dgm:pt>
    <dgm:pt modelId="{4C2DA2D7-3BD6-4E40-A582-62385F7D3234}" type="pres">
      <dgm:prSet presAssocID="{330B5E4D-2198-4E33-B673-081D4D7A9CDA}" presName="gear3srcNode" presStyleLbl="node1" presStyleIdx="2" presStyleCnt="3"/>
      <dgm:spPr/>
      <dgm:t>
        <a:bodyPr/>
        <a:lstStyle/>
        <a:p>
          <a:endParaRPr lang="en-US"/>
        </a:p>
      </dgm:t>
    </dgm:pt>
    <dgm:pt modelId="{213D4F06-AFD3-4A3B-874F-52351DECF797}" type="pres">
      <dgm:prSet presAssocID="{330B5E4D-2198-4E33-B673-081D4D7A9CDA}" presName="gear3dstNode" presStyleLbl="node1" presStyleIdx="2" presStyleCnt="3"/>
      <dgm:spPr/>
      <dgm:t>
        <a:bodyPr/>
        <a:lstStyle/>
        <a:p>
          <a:endParaRPr lang="en-US"/>
        </a:p>
      </dgm:t>
    </dgm:pt>
    <dgm:pt modelId="{1B508664-DF2B-41A2-ACAC-CF572919A4D3}" type="pres">
      <dgm:prSet presAssocID="{DDEC73BC-0696-4764-84A2-30782208F1E0}" presName="connector1" presStyleLbl="sibTrans2D1" presStyleIdx="0" presStyleCnt="3"/>
      <dgm:spPr/>
      <dgm:t>
        <a:bodyPr/>
        <a:lstStyle/>
        <a:p>
          <a:endParaRPr lang="en-US"/>
        </a:p>
      </dgm:t>
    </dgm:pt>
    <dgm:pt modelId="{714B3E33-079D-42C2-887C-CC32C2B18B16}" type="pres">
      <dgm:prSet presAssocID="{7865E145-AAE6-4DC7-8814-257E611F91D0}" presName="connector2" presStyleLbl="sibTrans2D1" presStyleIdx="1" presStyleCnt="3"/>
      <dgm:spPr/>
      <dgm:t>
        <a:bodyPr/>
        <a:lstStyle/>
        <a:p>
          <a:endParaRPr lang="en-US"/>
        </a:p>
      </dgm:t>
    </dgm:pt>
    <dgm:pt modelId="{717D7C0A-6796-45A3-8DF6-E8FCD75D6BDF}" type="pres">
      <dgm:prSet presAssocID="{4F706BCA-D630-4B99-B23A-83235938CDAB}" presName="connector3" presStyleLbl="sibTrans2D1" presStyleIdx="2" presStyleCnt="3"/>
      <dgm:spPr/>
      <dgm:t>
        <a:bodyPr/>
        <a:lstStyle/>
        <a:p>
          <a:endParaRPr lang="en-US"/>
        </a:p>
      </dgm:t>
    </dgm:pt>
  </dgm:ptLst>
  <dgm:cxnLst>
    <dgm:cxn modelId="{3E3D79C1-122D-4A49-A0B5-F69AB0AB71D8}" type="presOf" srcId="{8578F5FD-36A7-4C45-88DB-3EAA9E7A46ED}" destId="{E46379A6-FC54-49F0-9261-E084030A6B60}" srcOrd="2" destOrd="0" presId="urn:microsoft.com/office/officeart/2005/8/layout/gear1"/>
    <dgm:cxn modelId="{0E15A5BF-C6C3-4ECD-B48D-27FCB4B2F0AF}" type="presOf" srcId="{330B5E4D-2198-4E33-B673-081D4D7A9CDA}" destId="{0CABFEF0-248D-4224-8416-E463B292E4DB}" srcOrd="1" destOrd="0" presId="urn:microsoft.com/office/officeart/2005/8/layout/gear1"/>
    <dgm:cxn modelId="{39E7988F-EAA5-4FF8-A1BB-DE29CD0ECC67}" type="presOf" srcId="{4F706BCA-D630-4B99-B23A-83235938CDAB}" destId="{717D7C0A-6796-45A3-8DF6-E8FCD75D6BDF}" srcOrd="0" destOrd="0" presId="urn:microsoft.com/office/officeart/2005/8/layout/gear1"/>
    <dgm:cxn modelId="{70A4FC14-3080-499A-8CB4-48D5C45894EE}" type="presOf" srcId="{41910B4C-897E-4D2C-ACD0-D0730B55A8ED}" destId="{5FBAE688-F233-4E14-ABDF-060980A7D007}" srcOrd="1" destOrd="0" presId="urn:microsoft.com/office/officeart/2005/8/layout/gear1"/>
    <dgm:cxn modelId="{5695F1EE-C8B5-43ED-9D91-948D771C62A4}" srcId="{19A46377-34E4-41F6-96C3-3CB344701E31}" destId="{8578F5FD-36A7-4C45-88DB-3EAA9E7A46ED}" srcOrd="1" destOrd="0" parTransId="{46074A75-CBAD-4F83-AD83-C7E2AE7963AD}" sibTransId="{7865E145-AAE6-4DC7-8814-257E611F91D0}"/>
    <dgm:cxn modelId="{924FBB1F-8868-457F-B683-162361ADAA92}" type="presOf" srcId="{7865E145-AAE6-4DC7-8814-257E611F91D0}" destId="{714B3E33-079D-42C2-887C-CC32C2B18B16}" srcOrd="0" destOrd="0" presId="urn:microsoft.com/office/officeart/2005/8/layout/gear1"/>
    <dgm:cxn modelId="{5B3FE5AA-861E-41DA-958A-1419C6585BEB}" type="presOf" srcId="{8578F5FD-36A7-4C45-88DB-3EAA9E7A46ED}" destId="{B59038AD-0131-4268-9402-6D06DAF2357B}" srcOrd="1" destOrd="0" presId="urn:microsoft.com/office/officeart/2005/8/layout/gear1"/>
    <dgm:cxn modelId="{CED74DB3-794A-4C7D-BBE1-D569B5D6C3DF}" type="presOf" srcId="{19A46377-34E4-41F6-96C3-3CB344701E31}" destId="{787BA4CA-D88D-4A25-9691-60E7DB3E6ADB}" srcOrd="0" destOrd="0" presId="urn:microsoft.com/office/officeart/2005/8/layout/gear1"/>
    <dgm:cxn modelId="{25BFCA78-26F3-401E-BA4C-A23FEB46DE97}" type="presOf" srcId="{DDEC73BC-0696-4764-84A2-30782208F1E0}" destId="{1B508664-DF2B-41A2-ACAC-CF572919A4D3}" srcOrd="0" destOrd="0" presId="urn:microsoft.com/office/officeart/2005/8/layout/gear1"/>
    <dgm:cxn modelId="{0CD5AE4F-0B41-45D5-B66C-0721DF4CB89E}" type="presOf" srcId="{330B5E4D-2198-4E33-B673-081D4D7A9CDA}" destId="{4C2DA2D7-3BD6-4E40-A582-62385F7D3234}" srcOrd="2" destOrd="0" presId="urn:microsoft.com/office/officeart/2005/8/layout/gear1"/>
    <dgm:cxn modelId="{BE1DABD9-C7B5-4D72-A88C-51AC7C181129}" type="presOf" srcId="{330B5E4D-2198-4E33-B673-081D4D7A9CDA}" destId="{213D4F06-AFD3-4A3B-874F-52351DECF797}" srcOrd="3" destOrd="0" presId="urn:microsoft.com/office/officeart/2005/8/layout/gear1"/>
    <dgm:cxn modelId="{CE301E76-48E4-400F-993F-8C47181D70B7}" type="presOf" srcId="{41910B4C-897E-4D2C-ACD0-D0730B55A8ED}" destId="{539DBF25-E4BC-45B7-9046-87FF9919DB5E}" srcOrd="0" destOrd="0" presId="urn:microsoft.com/office/officeart/2005/8/layout/gear1"/>
    <dgm:cxn modelId="{9C6CD8EE-1968-4794-A539-BBFB63F5FE36}" type="presOf" srcId="{330B5E4D-2198-4E33-B673-081D4D7A9CDA}" destId="{B9971EF9-24F1-4147-B035-F3B11FE810F2}" srcOrd="0" destOrd="0" presId="urn:microsoft.com/office/officeart/2005/8/layout/gear1"/>
    <dgm:cxn modelId="{56335623-01DC-45A4-A5FD-12677C83F69B}" type="presOf" srcId="{41910B4C-897E-4D2C-ACD0-D0730B55A8ED}" destId="{45046310-90B6-4C56-AAB7-F0165834AD5C}" srcOrd="2" destOrd="0" presId="urn:microsoft.com/office/officeart/2005/8/layout/gear1"/>
    <dgm:cxn modelId="{34C764C7-1058-424D-95EA-00910564F10A}" srcId="{19A46377-34E4-41F6-96C3-3CB344701E31}" destId="{330B5E4D-2198-4E33-B673-081D4D7A9CDA}" srcOrd="2" destOrd="0" parTransId="{847C8965-5658-4A7C-A3A4-741409287C7C}" sibTransId="{4F706BCA-D630-4B99-B23A-83235938CDAB}"/>
    <dgm:cxn modelId="{12946CBE-0E59-43D9-B61B-8D7088503764}" type="presOf" srcId="{8578F5FD-36A7-4C45-88DB-3EAA9E7A46ED}" destId="{E83736D6-9F1A-4F8D-9FA3-193EF9502252}" srcOrd="0" destOrd="0" presId="urn:microsoft.com/office/officeart/2005/8/layout/gear1"/>
    <dgm:cxn modelId="{CD6B3E81-4028-49E9-A549-5A87FD0E4BBB}" srcId="{19A46377-34E4-41F6-96C3-3CB344701E31}" destId="{41910B4C-897E-4D2C-ACD0-D0730B55A8ED}" srcOrd="0" destOrd="0" parTransId="{3974350B-3353-4A23-8603-5C8DDD863EC1}" sibTransId="{DDEC73BC-0696-4764-84A2-30782208F1E0}"/>
    <dgm:cxn modelId="{1B19EF60-4FFD-4352-91FC-F40283CD5E08}" type="presParOf" srcId="{787BA4CA-D88D-4A25-9691-60E7DB3E6ADB}" destId="{539DBF25-E4BC-45B7-9046-87FF9919DB5E}" srcOrd="0" destOrd="0" presId="urn:microsoft.com/office/officeart/2005/8/layout/gear1"/>
    <dgm:cxn modelId="{A335E5F0-4E86-48BA-9142-B97C1EBA6879}" type="presParOf" srcId="{787BA4CA-D88D-4A25-9691-60E7DB3E6ADB}" destId="{5FBAE688-F233-4E14-ABDF-060980A7D007}" srcOrd="1" destOrd="0" presId="urn:microsoft.com/office/officeart/2005/8/layout/gear1"/>
    <dgm:cxn modelId="{6E129EE3-B851-4BD3-838D-69AEAED982DF}" type="presParOf" srcId="{787BA4CA-D88D-4A25-9691-60E7DB3E6ADB}" destId="{45046310-90B6-4C56-AAB7-F0165834AD5C}" srcOrd="2" destOrd="0" presId="urn:microsoft.com/office/officeart/2005/8/layout/gear1"/>
    <dgm:cxn modelId="{C2F700EF-F5BA-4BA1-9A03-E69803417324}" type="presParOf" srcId="{787BA4CA-D88D-4A25-9691-60E7DB3E6ADB}" destId="{E83736D6-9F1A-4F8D-9FA3-193EF9502252}" srcOrd="3" destOrd="0" presId="urn:microsoft.com/office/officeart/2005/8/layout/gear1"/>
    <dgm:cxn modelId="{805DCECA-33A0-46D9-8054-D171174BA35B}" type="presParOf" srcId="{787BA4CA-D88D-4A25-9691-60E7DB3E6ADB}" destId="{B59038AD-0131-4268-9402-6D06DAF2357B}" srcOrd="4" destOrd="0" presId="urn:microsoft.com/office/officeart/2005/8/layout/gear1"/>
    <dgm:cxn modelId="{8E7F2558-D6F4-4F73-B852-112209EA85E8}" type="presParOf" srcId="{787BA4CA-D88D-4A25-9691-60E7DB3E6ADB}" destId="{E46379A6-FC54-49F0-9261-E084030A6B60}" srcOrd="5" destOrd="0" presId="urn:microsoft.com/office/officeart/2005/8/layout/gear1"/>
    <dgm:cxn modelId="{73E29033-1B95-42B3-8CAA-9A45F8727FAD}" type="presParOf" srcId="{787BA4CA-D88D-4A25-9691-60E7DB3E6ADB}" destId="{B9971EF9-24F1-4147-B035-F3B11FE810F2}" srcOrd="6" destOrd="0" presId="urn:microsoft.com/office/officeart/2005/8/layout/gear1"/>
    <dgm:cxn modelId="{15D48311-A529-4D59-A22C-7C48139ACF28}" type="presParOf" srcId="{787BA4CA-D88D-4A25-9691-60E7DB3E6ADB}" destId="{0CABFEF0-248D-4224-8416-E463B292E4DB}" srcOrd="7" destOrd="0" presId="urn:microsoft.com/office/officeart/2005/8/layout/gear1"/>
    <dgm:cxn modelId="{82B4E0BA-8362-4FD6-A7A2-CAAAC0C2F245}" type="presParOf" srcId="{787BA4CA-D88D-4A25-9691-60E7DB3E6ADB}" destId="{4C2DA2D7-3BD6-4E40-A582-62385F7D3234}" srcOrd="8" destOrd="0" presId="urn:microsoft.com/office/officeart/2005/8/layout/gear1"/>
    <dgm:cxn modelId="{1FDA47E1-AA28-410F-A48B-33CB2C8ACB5E}" type="presParOf" srcId="{787BA4CA-D88D-4A25-9691-60E7DB3E6ADB}" destId="{213D4F06-AFD3-4A3B-874F-52351DECF797}" srcOrd="9" destOrd="0" presId="urn:microsoft.com/office/officeart/2005/8/layout/gear1"/>
    <dgm:cxn modelId="{578D6AC7-BEED-4267-8734-B6EC6E6246A2}" type="presParOf" srcId="{787BA4CA-D88D-4A25-9691-60E7DB3E6ADB}" destId="{1B508664-DF2B-41A2-ACAC-CF572919A4D3}" srcOrd="10" destOrd="0" presId="urn:microsoft.com/office/officeart/2005/8/layout/gear1"/>
    <dgm:cxn modelId="{1F7ECC8B-AE80-4DCE-B69A-353A8E04D13C}" type="presParOf" srcId="{787BA4CA-D88D-4A25-9691-60E7DB3E6ADB}" destId="{714B3E33-079D-42C2-887C-CC32C2B18B16}" srcOrd="11" destOrd="0" presId="urn:microsoft.com/office/officeart/2005/8/layout/gear1"/>
    <dgm:cxn modelId="{3B08A9A5-28A9-4DCA-934E-3F189EDBCF62}" type="presParOf" srcId="{787BA4CA-D88D-4A25-9691-60E7DB3E6ADB}" destId="{717D7C0A-6796-45A3-8DF6-E8FCD75D6BD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5563AC-245F-47BD-AEEE-BE8D0649B70F}" type="doc">
      <dgm:prSet loTypeId="urn:microsoft.com/office/officeart/2005/8/layout/venn1" loCatId="relationship" qsTypeId="urn:microsoft.com/office/officeart/2005/8/quickstyle/simple1" qsCatId="simple" csTypeId="urn:microsoft.com/office/officeart/2005/8/colors/accent1_2" csCatId="accent1" phldr="1"/>
      <dgm:spPr/>
    </dgm:pt>
    <dgm:pt modelId="{0C98DDDF-A34B-422D-8E8A-1A2A6AB536CD}">
      <dgm:prSet phldrT="[Text]" custT="1"/>
      <dgm:spPr/>
      <dgm:t>
        <a:bodyPr/>
        <a:lstStyle/>
        <a:p>
          <a:r>
            <a:rPr lang="en-US" sz="2800" dirty="0" smtClean="0"/>
            <a:t>Organizational Readiness to Change Assessment</a:t>
          </a:r>
          <a:endParaRPr lang="en-US" sz="2800" dirty="0"/>
        </a:p>
      </dgm:t>
    </dgm:pt>
    <dgm:pt modelId="{C683DE28-E79D-4B4B-BFBD-5239557A752E}" type="parTrans" cxnId="{02F1CAF0-4971-42BF-B965-F95D4A2F2F8F}">
      <dgm:prSet/>
      <dgm:spPr/>
      <dgm:t>
        <a:bodyPr/>
        <a:lstStyle/>
        <a:p>
          <a:endParaRPr lang="en-US"/>
        </a:p>
      </dgm:t>
    </dgm:pt>
    <dgm:pt modelId="{BFBF03E0-AE4D-430E-8486-EB13AF4C0336}" type="sibTrans" cxnId="{02F1CAF0-4971-42BF-B965-F95D4A2F2F8F}">
      <dgm:prSet/>
      <dgm:spPr/>
      <dgm:t>
        <a:bodyPr/>
        <a:lstStyle/>
        <a:p>
          <a:endParaRPr lang="en-US"/>
        </a:p>
      </dgm:t>
    </dgm:pt>
    <dgm:pt modelId="{42AD2636-8F20-47A6-B686-F3157F9C206A}">
      <dgm:prSet phldrT="[Text]" custT="1"/>
      <dgm:spPr/>
      <dgm:t>
        <a:bodyPr/>
        <a:lstStyle/>
        <a:p>
          <a:r>
            <a:rPr lang="en-US" sz="2800" dirty="0" smtClean="0"/>
            <a:t>Monthly Call Forms and Site Visit Reports</a:t>
          </a:r>
          <a:endParaRPr lang="en-US" sz="2800" dirty="0"/>
        </a:p>
      </dgm:t>
    </dgm:pt>
    <dgm:pt modelId="{185DAFFE-7E99-463A-8950-4B9827EB329D}" type="parTrans" cxnId="{B15E43B5-644E-4923-B74E-487822B6EE6A}">
      <dgm:prSet/>
      <dgm:spPr/>
      <dgm:t>
        <a:bodyPr/>
        <a:lstStyle/>
        <a:p>
          <a:endParaRPr lang="en-US"/>
        </a:p>
      </dgm:t>
    </dgm:pt>
    <dgm:pt modelId="{11CF9445-603A-43E8-BA79-71CA50AFB0E2}" type="sibTrans" cxnId="{B15E43B5-644E-4923-B74E-487822B6EE6A}">
      <dgm:prSet/>
      <dgm:spPr/>
      <dgm:t>
        <a:bodyPr/>
        <a:lstStyle/>
        <a:p>
          <a:endParaRPr lang="en-US"/>
        </a:p>
      </dgm:t>
    </dgm:pt>
    <dgm:pt modelId="{86A8E45A-B10A-4D80-B6B1-28AA618ED7E9}">
      <dgm:prSet phldrT="[Text]" custT="1"/>
      <dgm:spPr/>
      <dgm:t>
        <a:bodyPr/>
        <a:lstStyle/>
        <a:p>
          <a:r>
            <a:rPr lang="en-US" sz="2800" dirty="0" smtClean="0"/>
            <a:t>Key Informant Interviews</a:t>
          </a:r>
        </a:p>
      </dgm:t>
    </dgm:pt>
    <dgm:pt modelId="{0B093102-8ABD-4DDF-A156-84351A3A89BE}" type="parTrans" cxnId="{2A853F4B-183A-481D-A4ED-2228934B122A}">
      <dgm:prSet/>
      <dgm:spPr/>
      <dgm:t>
        <a:bodyPr/>
        <a:lstStyle/>
        <a:p>
          <a:endParaRPr lang="en-US"/>
        </a:p>
      </dgm:t>
    </dgm:pt>
    <dgm:pt modelId="{9D6A44F3-5F8D-4E17-86CC-B8429367D37F}" type="sibTrans" cxnId="{2A853F4B-183A-481D-A4ED-2228934B122A}">
      <dgm:prSet/>
      <dgm:spPr/>
      <dgm:t>
        <a:bodyPr/>
        <a:lstStyle/>
        <a:p>
          <a:endParaRPr lang="en-US"/>
        </a:p>
      </dgm:t>
    </dgm:pt>
    <dgm:pt modelId="{54B91914-B7EF-44D5-AEAA-19113453EC79}">
      <dgm:prSet phldrT="[Text]" custT="1"/>
      <dgm:spPr/>
      <dgm:t>
        <a:bodyPr/>
        <a:lstStyle/>
        <a:p>
          <a:r>
            <a:rPr lang="en-US" sz="2800" dirty="0" smtClean="0"/>
            <a:t>Encounter Forms</a:t>
          </a:r>
          <a:endParaRPr lang="en-US" sz="2800" dirty="0"/>
        </a:p>
      </dgm:t>
    </dgm:pt>
    <dgm:pt modelId="{B17580A5-8578-4FF8-B0B4-DEA7DC6DEE63}" type="parTrans" cxnId="{4AA2EABF-5116-43E1-AB30-037A1F98B9D9}">
      <dgm:prSet/>
      <dgm:spPr/>
      <dgm:t>
        <a:bodyPr/>
        <a:lstStyle/>
        <a:p>
          <a:endParaRPr lang="en-US"/>
        </a:p>
      </dgm:t>
    </dgm:pt>
    <dgm:pt modelId="{980344F4-710C-45DB-851B-A00D88B05312}" type="sibTrans" cxnId="{4AA2EABF-5116-43E1-AB30-037A1F98B9D9}">
      <dgm:prSet/>
      <dgm:spPr/>
      <dgm:t>
        <a:bodyPr/>
        <a:lstStyle/>
        <a:p>
          <a:endParaRPr lang="en-US"/>
        </a:p>
      </dgm:t>
    </dgm:pt>
    <dgm:pt modelId="{56532C54-6104-40E7-A96E-8104710305D2}">
      <dgm:prSet phldrT="[Text]" custT="1"/>
      <dgm:spPr/>
      <dgm:t>
        <a:bodyPr/>
        <a:lstStyle/>
        <a:p>
          <a:r>
            <a:rPr lang="en-US" sz="2800" dirty="0" smtClean="0"/>
            <a:t>Audio Recordings</a:t>
          </a:r>
        </a:p>
      </dgm:t>
    </dgm:pt>
    <dgm:pt modelId="{E6C4A9C7-3923-4B9D-82E3-A4AED303DBBB}" type="parTrans" cxnId="{2694D5C7-AE55-469F-9BEF-87A61190B883}">
      <dgm:prSet/>
      <dgm:spPr/>
      <dgm:t>
        <a:bodyPr/>
        <a:lstStyle/>
        <a:p>
          <a:endParaRPr lang="en-US"/>
        </a:p>
      </dgm:t>
    </dgm:pt>
    <dgm:pt modelId="{788BF89E-CA06-4F4A-8C85-30910E73E120}" type="sibTrans" cxnId="{2694D5C7-AE55-469F-9BEF-87A61190B883}">
      <dgm:prSet/>
      <dgm:spPr/>
      <dgm:t>
        <a:bodyPr/>
        <a:lstStyle/>
        <a:p>
          <a:endParaRPr lang="en-US"/>
        </a:p>
      </dgm:t>
    </dgm:pt>
    <dgm:pt modelId="{C3EC2525-A35C-4B6A-8D53-46F3430C5522}">
      <dgm:prSet phldrT="[Text]" custT="1"/>
      <dgm:spPr/>
      <dgm:t>
        <a:bodyPr/>
        <a:lstStyle/>
        <a:p>
          <a:r>
            <a:rPr lang="en-US" sz="2800" dirty="0" smtClean="0"/>
            <a:t>Patient Care Plans</a:t>
          </a:r>
        </a:p>
      </dgm:t>
    </dgm:pt>
    <dgm:pt modelId="{A85263B3-46DB-4AEC-83B4-78DB0510D1DD}" type="parTrans" cxnId="{56BF2737-F810-4688-B705-FF7F35BFC2E0}">
      <dgm:prSet/>
      <dgm:spPr/>
      <dgm:t>
        <a:bodyPr/>
        <a:lstStyle/>
        <a:p>
          <a:endParaRPr lang="en-US"/>
        </a:p>
      </dgm:t>
    </dgm:pt>
    <dgm:pt modelId="{2B4AB2F5-C7E8-4C2A-B88F-785A6ECE89DF}" type="sibTrans" cxnId="{56BF2737-F810-4688-B705-FF7F35BFC2E0}">
      <dgm:prSet/>
      <dgm:spPr/>
      <dgm:t>
        <a:bodyPr/>
        <a:lstStyle/>
        <a:p>
          <a:endParaRPr lang="en-US"/>
        </a:p>
      </dgm:t>
    </dgm:pt>
    <dgm:pt modelId="{3A0F1093-F73F-42FA-8F5C-7FFF8928600F}" type="pres">
      <dgm:prSet presAssocID="{335563AC-245F-47BD-AEEE-BE8D0649B70F}" presName="compositeShape" presStyleCnt="0">
        <dgm:presLayoutVars>
          <dgm:chMax val="7"/>
          <dgm:dir/>
          <dgm:resizeHandles val="exact"/>
        </dgm:presLayoutVars>
      </dgm:prSet>
      <dgm:spPr/>
    </dgm:pt>
    <dgm:pt modelId="{7C7A9D9B-B3CD-417E-8B00-CB1B4838436B}" type="pres">
      <dgm:prSet presAssocID="{0C98DDDF-A34B-422D-8E8A-1A2A6AB536CD}" presName="circ1" presStyleLbl="vennNode1" presStyleIdx="0" presStyleCnt="6"/>
      <dgm:spPr/>
      <dgm:t>
        <a:bodyPr/>
        <a:lstStyle/>
        <a:p>
          <a:endParaRPr lang="en-US"/>
        </a:p>
      </dgm:t>
    </dgm:pt>
    <dgm:pt modelId="{5750DE33-29F7-4A45-BEC4-FE1075D505BF}" type="pres">
      <dgm:prSet presAssocID="{0C98DDDF-A34B-422D-8E8A-1A2A6AB536CD}" presName="circ1Tx" presStyleLbl="revTx" presStyleIdx="0" presStyleCnt="0" custScaleX="165167">
        <dgm:presLayoutVars>
          <dgm:chMax val="0"/>
          <dgm:chPref val="0"/>
          <dgm:bulletEnabled val="1"/>
        </dgm:presLayoutVars>
      </dgm:prSet>
      <dgm:spPr/>
      <dgm:t>
        <a:bodyPr/>
        <a:lstStyle/>
        <a:p>
          <a:endParaRPr lang="en-US"/>
        </a:p>
      </dgm:t>
    </dgm:pt>
    <dgm:pt modelId="{2942579A-D9BF-4476-B5AE-8FB65A4B905D}" type="pres">
      <dgm:prSet presAssocID="{54B91914-B7EF-44D5-AEAA-19113453EC79}" presName="circ2" presStyleLbl="vennNode1" presStyleIdx="1" presStyleCnt="6"/>
      <dgm:spPr/>
      <dgm:t>
        <a:bodyPr/>
        <a:lstStyle/>
        <a:p>
          <a:endParaRPr lang="en-US"/>
        </a:p>
      </dgm:t>
    </dgm:pt>
    <dgm:pt modelId="{5FDF1361-63F5-4DDE-BDF8-0E5EF064638D}" type="pres">
      <dgm:prSet presAssocID="{54B91914-B7EF-44D5-AEAA-19113453EC79}" presName="circ2Tx" presStyleLbl="revTx" presStyleIdx="0" presStyleCnt="0" custScaleX="165167" custLinFactNeighborX="14435" custLinFactNeighborY="-1274">
        <dgm:presLayoutVars>
          <dgm:chMax val="0"/>
          <dgm:chPref val="0"/>
          <dgm:bulletEnabled val="1"/>
        </dgm:presLayoutVars>
      </dgm:prSet>
      <dgm:spPr/>
      <dgm:t>
        <a:bodyPr/>
        <a:lstStyle/>
        <a:p>
          <a:endParaRPr lang="en-US"/>
        </a:p>
      </dgm:t>
    </dgm:pt>
    <dgm:pt modelId="{01234866-B2BC-40AB-8629-0000A7843ED1}" type="pres">
      <dgm:prSet presAssocID="{42AD2636-8F20-47A6-B686-F3157F9C206A}" presName="circ3" presStyleLbl="vennNode1" presStyleIdx="2" presStyleCnt="6"/>
      <dgm:spPr/>
      <dgm:t>
        <a:bodyPr/>
        <a:lstStyle/>
        <a:p>
          <a:endParaRPr lang="en-US"/>
        </a:p>
      </dgm:t>
    </dgm:pt>
    <dgm:pt modelId="{C0564011-3C23-4E68-B731-FA1317D84416}" type="pres">
      <dgm:prSet presAssocID="{42AD2636-8F20-47A6-B686-F3157F9C206A}" presName="circ3Tx" presStyleLbl="revTx" presStyleIdx="0" presStyleCnt="0" custScaleX="165167" custLinFactNeighborX="24860">
        <dgm:presLayoutVars>
          <dgm:chMax val="0"/>
          <dgm:chPref val="0"/>
          <dgm:bulletEnabled val="1"/>
        </dgm:presLayoutVars>
      </dgm:prSet>
      <dgm:spPr/>
      <dgm:t>
        <a:bodyPr/>
        <a:lstStyle/>
        <a:p>
          <a:endParaRPr lang="en-US"/>
        </a:p>
      </dgm:t>
    </dgm:pt>
    <dgm:pt modelId="{2DD7DF1F-C6E2-43A9-A318-A6E00B9DDE37}" type="pres">
      <dgm:prSet presAssocID="{86A8E45A-B10A-4D80-B6B1-28AA618ED7E9}" presName="circ4" presStyleLbl="vennNode1" presStyleIdx="3" presStyleCnt="6"/>
      <dgm:spPr/>
      <dgm:t>
        <a:bodyPr/>
        <a:lstStyle/>
        <a:p>
          <a:endParaRPr lang="en-US"/>
        </a:p>
      </dgm:t>
    </dgm:pt>
    <dgm:pt modelId="{32B44533-696A-49F9-A125-EF6B949F25E5}" type="pres">
      <dgm:prSet presAssocID="{86A8E45A-B10A-4D80-B6B1-28AA618ED7E9}" presName="circ4Tx" presStyleLbl="revTx" presStyleIdx="0" presStyleCnt="0" custScaleX="165167">
        <dgm:presLayoutVars>
          <dgm:chMax val="0"/>
          <dgm:chPref val="0"/>
          <dgm:bulletEnabled val="1"/>
        </dgm:presLayoutVars>
      </dgm:prSet>
      <dgm:spPr/>
      <dgm:t>
        <a:bodyPr/>
        <a:lstStyle/>
        <a:p>
          <a:endParaRPr lang="en-US"/>
        </a:p>
      </dgm:t>
    </dgm:pt>
    <dgm:pt modelId="{DC49EEFC-EC4F-40BF-9AF2-BC7E4266D795}" type="pres">
      <dgm:prSet presAssocID="{56532C54-6104-40E7-A96E-8104710305D2}" presName="circ5" presStyleLbl="vennNode1" presStyleIdx="4" presStyleCnt="6"/>
      <dgm:spPr/>
    </dgm:pt>
    <dgm:pt modelId="{38124095-E91E-4290-BF6D-5849E13DF00D}" type="pres">
      <dgm:prSet presAssocID="{56532C54-6104-40E7-A96E-8104710305D2}" presName="circ5Tx" presStyleLbl="revTx" presStyleIdx="0" presStyleCnt="0" custScaleX="165167" custLinFactNeighborX="-16841">
        <dgm:presLayoutVars>
          <dgm:chMax val="0"/>
          <dgm:chPref val="0"/>
          <dgm:bulletEnabled val="1"/>
        </dgm:presLayoutVars>
      </dgm:prSet>
      <dgm:spPr/>
      <dgm:t>
        <a:bodyPr/>
        <a:lstStyle/>
        <a:p>
          <a:endParaRPr lang="en-US"/>
        </a:p>
      </dgm:t>
    </dgm:pt>
    <dgm:pt modelId="{1371DB82-12D3-4C29-9BD4-07AC01DCB816}" type="pres">
      <dgm:prSet presAssocID="{C3EC2525-A35C-4B6A-8D53-46F3430C5522}" presName="circ6" presStyleLbl="vennNode1" presStyleIdx="5" presStyleCnt="6"/>
      <dgm:spPr/>
    </dgm:pt>
    <dgm:pt modelId="{DADDA024-E1BA-416E-8139-7CC77A8C996B}" type="pres">
      <dgm:prSet presAssocID="{C3EC2525-A35C-4B6A-8D53-46F3430C5522}" presName="circ6Tx" presStyleLbl="revTx" presStyleIdx="0" presStyleCnt="0" custScaleX="165167" custLinFactNeighborX="-15237">
        <dgm:presLayoutVars>
          <dgm:chMax val="0"/>
          <dgm:chPref val="0"/>
          <dgm:bulletEnabled val="1"/>
        </dgm:presLayoutVars>
      </dgm:prSet>
      <dgm:spPr/>
      <dgm:t>
        <a:bodyPr/>
        <a:lstStyle/>
        <a:p>
          <a:endParaRPr lang="en-US"/>
        </a:p>
      </dgm:t>
    </dgm:pt>
  </dgm:ptLst>
  <dgm:cxnLst>
    <dgm:cxn modelId="{0412AD5B-3291-4F0D-A4C1-A5D3201B5FE8}" type="presOf" srcId="{335563AC-245F-47BD-AEEE-BE8D0649B70F}" destId="{3A0F1093-F73F-42FA-8F5C-7FFF8928600F}" srcOrd="0" destOrd="0" presId="urn:microsoft.com/office/officeart/2005/8/layout/venn1"/>
    <dgm:cxn modelId="{89D0A0F1-60FB-4EE5-A6E4-4861242C12D7}" type="presOf" srcId="{54B91914-B7EF-44D5-AEAA-19113453EC79}" destId="{5FDF1361-63F5-4DDE-BDF8-0E5EF064638D}" srcOrd="0" destOrd="0" presId="urn:microsoft.com/office/officeart/2005/8/layout/venn1"/>
    <dgm:cxn modelId="{E473B306-85CF-4F28-859E-51D4FA6C5340}" type="presOf" srcId="{42AD2636-8F20-47A6-B686-F3157F9C206A}" destId="{C0564011-3C23-4E68-B731-FA1317D84416}" srcOrd="0" destOrd="0" presId="urn:microsoft.com/office/officeart/2005/8/layout/venn1"/>
    <dgm:cxn modelId="{297322F3-A904-4093-8890-1AE8EC422636}" type="presOf" srcId="{56532C54-6104-40E7-A96E-8104710305D2}" destId="{38124095-E91E-4290-BF6D-5849E13DF00D}" srcOrd="0" destOrd="0" presId="urn:microsoft.com/office/officeart/2005/8/layout/venn1"/>
    <dgm:cxn modelId="{56BF2737-F810-4688-B705-FF7F35BFC2E0}" srcId="{335563AC-245F-47BD-AEEE-BE8D0649B70F}" destId="{C3EC2525-A35C-4B6A-8D53-46F3430C5522}" srcOrd="5" destOrd="0" parTransId="{A85263B3-46DB-4AEC-83B4-78DB0510D1DD}" sibTransId="{2B4AB2F5-C7E8-4C2A-B88F-785A6ECE89DF}"/>
    <dgm:cxn modelId="{02F1CAF0-4971-42BF-B965-F95D4A2F2F8F}" srcId="{335563AC-245F-47BD-AEEE-BE8D0649B70F}" destId="{0C98DDDF-A34B-422D-8E8A-1A2A6AB536CD}" srcOrd="0" destOrd="0" parTransId="{C683DE28-E79D-4B4B-BFBD-5239557A752E}" sibTransId="{BFBF03E0-AE4D-430E-8486-EB13AF4C0336}"/>
    <dgm:cxn modelId="{2A853F4B-183A-481D-A4ED-2228934B122A}" srcId="{335563AC-245F-47BD-AEEE-BE8D0649B70F}" destId="{86A8E45A-B10A-4D80-B6B1-28AA618ED7E9}" srcOrd="3" destOrd="0" parTransId="{0B093102-8ABD-4DDF-A156-84351A3A89BE}" sibTransId="{9D6A44F3-5F8D-4E17-86CC-B8429367D37F}"/>
    <dgm:cxn modelId="{2694D5C7-AE55-469F-9BEF-87A61190B883}" srcId="{335563AC-245F-47BD-AEEE-BE8D0649B70F}" destId="{56532C54-6104-40E7-A96E-8104710305D2}" srcOrd="4" destOrd="0" parTransId="{E6C4A9C7-3923-4B9D-82E3-A4AED303DBBB}" sibTransId="{788BF89E-CA06-4F4A-8C85-30910E73E120}"/>
    <dgm:cxn modelId="{5F09D338-6CC3-40B2-AC8E-2BA1E396C73B}" type="presOf" srcId="{0C98DDDF-A34B-422D-8E8A-1A2A6AB536CD}" destId="{5750DE33-29F7-4A45-BEC4-FE1075D505BF}" srcOrd="0" destOrd="0" presId="urn:microsoft.com/office/officeart/2005/8/layout/venn1"/>
    <dgm:cxn modelId="{86B56D7C-67D9-4217-A5D3-325BB282FE55}" type="presOf" srcId="{86A8E45A-B10A-4D80-B6B1-28AA618ED7E9}" destId="{32B44533-696A-49F9-A125-EF6B949F25E5}" srcOrd="0" destOrd="0" presId="urn:microsoft.com/office/officeart/2005/8/layout/venn1"/>
    <dgm:cxn modelId="{4AA2EABF-5116-43E1-AB30-037A1F98B9D9}" srcId="{335563AC-245F-47BD-AEEE-BE8D0649B70F}" destId="{54B91914-B7EF-44D5-AEAA-19113453EC79}" srcOrd="1" destOrd="0" parTransId="{B17580A5-8578-4FF8-B0B4-DEA7DC6DEE63}" sibTransId="{980344F4-710C-45DB-851B-A00D88B05312}"/>
    <dgm:cxn modelId="{7AB79A75-EADF-4A4F-8188-FCCDE7222BD6}" type="presOf" srcId="{C3EC2525-A35C-4B6A-8D53-46F3430C5522}" destId="{DADDA024-E1BA-416E-8139-7CC77A8C996B}" srcOrd="0" destOrd="0" presId="urn:microsoft.com/office/officeart/2005/8/layout/venn1"/>
    <dgm:cxn modelId="{B15E43B5-644E-4923-B74E-487822B6EE6A}" srcId="{335563AC-245F-47BD-AEEE-BE8D0649B70F}" destId="{42AD2636-8F20-47A6-B686-F3157F9C206A}" srcOrd="2" destOrd="0" parTransId="{185DAFFE-7E99-463A-8950-4B9827EB329D}" sibTransId="{11CF9445-603A-43E8-BA79-71CA50AFB0E2}"/>
    <dgm:cxn modelId="{0AEA0231-2181-42F7-8DEB-AC4BAB4BEE6C}" type="presParOf" srcId="{3A0F1093-F73F-42FA-8F5C-7FFF8928600F}" destId="{7C7A9D9B-B3CD-417E-8B00-CB1B4838436B}" srcOrd="0" destOrd="0" presId="urn:microsoft.com/office/officeart/2005/8/layout/venn1"/>
    <dgm:cxn modelId="{825BFF5E-4890-4ADA-814D-84EEDA68BC92}" type="presParOf" srcId="{3A0F1093-F73F-42FA-8F5C-7FFF8928600F}" destId="{5750DE33-29F7-4A45-BEC4-FE1075D505BF}" srcOrd="1" destOrd="0" presId="urn:microsoft.com/office/officeart/2005/8/layout/venn1"/>
    <dgm:cxn modelId="{DC933196-91FA-4B53-A46B-61876EC2D4D0}" type="presParOf" srcId="{3A0F1093-F73F-42FA-8F5C-7FFF8928600F}" destId="{2942579A-D9BF-4476-B5AE-8FB65A4B905D}" srcOrd="2" destOrd="0" presId="urn:microsoft.com/office/officeart/2005/8/layout/venn1"/>
    <dgm:cxn modelId="{C39B5C7A-D21C-432D-A33C-7D19F1BF8F12}" type="presParOf" srcId="{3A0F1093-F73F-42FA-8F5C-7FFF8928600F}" destId="{5FDF1361-63F5-4DDE-BDF8-0E5EF064638D}" srcOrd="3" destOrd="0" presId="urn:microsoft.com/office/officeart/2005/8/layout/venn1"/>
    <dgm:cxn modelId="{FF65EA5A-DCD4-44DD-8700-164956BDAD06}" type="presParOf" srcId="{3A0F1093-F73F-42FA-8F5C-7FFF8928600F}" destId="{01234866-B2BC-40AB-8629-0000A7843ED1}" srcOrd="4" destOrd="0" presId="urn:microsoft.com/office/officeart/2005/8/layout/venn1"/>
    <dgm:cxn modelId="{53A359C2-9FB4-4A63-970C-3E4F15940235}" type="presParOf" srcId="{3A0F1093-F73F-42FA-8F5C-7FFF8928600F}" destId="{C0564011-3C23-4E68-B731-FA1317D84416}" srcOrd="5" destOrd="0" presId="urn:microsoft.com/office/officeart/2005/8/layout/venn1"/>
    <dgm:cxn modelId="{CFEE3BE4-EE9C-4BE0-83E4-B4211C80FAAF}" type="presParOf" srcId="{3A0F1093-F73F-42FA-8F5C-7FFF8928600F}" destId="{2DD7DF1F-C6E2-43A9-A318-A6E00B9DDE37}" srcOrd="6" destOrd="0" presId="urn:microsoft.com/office/officeart/2005/8/layout/venn1"/>
    <dgm:cxn modelId="{A8AF3936-087A-4089-8502-9F1CA5E49A28}" type="presParOf" srcId="{3A0F1093-F73F-42FA-8F5C-7FFF8928600F}" destId="{32B44533-696A-49F9-A125-EF6B949F25E5}" srcOrd="7" destOrd="0" presId="urn:microsoft.com/office/officeart/2005/8/layout/venn1"/>
    <dgm:cxn modelId="{2EADE310-9C38-4399-9423-3499C3571728}" type="presParOf" srcId="{3A0F1093-F73F-42FA-8F5C-7FFF8928600F}" destId="{DC49EEFC-EC4F-40BF-9AF2-BC7E4266D795}" srcOrd="8" destOrd="0" presId="urn:microsoft.com/office/officeart/2005/8/layout/venn1"/>
    <dgm:cxn modelId="{92A99DEA-EB48-4868-BD8B-0ACA2B0ED4A5}" type="presParOf" srcId="{3A0F1093-F73F-42FA-8F5C-7FFF8928600F}" destId="{38124095-E91E-4290-BF6D-5849E13DF00D}" srcOrd="9" destOrd="0" presId="urn:microsoft.com/office/officeart/2005/8/layout/venn1"/>
    <dgm:cxn modelId="{D7130D96-041B-4D37-97BB-93DC7F497D4B}" type="presParOf" srcId="{3A0F1093-F73F-42FA-8F5C-7FFF8928600F}" destId="{1371DB82-12D3-4C29-9BD4-07AC01DCB816}" srcOrd="10" destOrd="0" presId="urn:microsoft.com/office/officeart/2005/8/layout/venn1"/>
    <dgm:cxn modelId="{A6C88F8F-87BA-46F2-9D9D-FFEBD4EF028E}" type="presParOf" srcId="{3A0F1093-F73F-42FA-8F5C-7FFF8928600F}" destId="{DADDA024-E1BA-416E-8139-7CC77A8C996B}"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C93EC6-9F85-494C-9DE3-20EC90D3A7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7B56D7-D115-4991-BB82-064F6873C0DF}">
      <dgm:prSet phldrT="[Text]" custT="1"/>
      <dgm:spPr/>
      <dgm:t>
        <a:bodyPr/>
        <a:lstStyle/>
        <a:p>
          <a:r>
            <a:rPr lang="en-US" sz="1800" dirty="0" smtClean="0">
              <a:latin typeface="Gill Sans"/>
            </a:rPr>
            <a:t>Transitional Care Coordination</a:t>
          </a:r>
          <a:endParaRPr lang="en-US" sz="1800" dirty="0">
            <a:latin typeface="Gill Sans"/>
          </a:endParaRPr>
        </a:p>
      </dgm:t>
    </dgm:pt>
    <dgm:pt modelId="{3F4553D0-7A2A-4C93-9A3D-8BFC27AFB085}" type="parTrans" cxnId="{D61948B6-87B9-468D-A33F-594F3C89B049}">
      <dgm:prSet/>
      <dgm:spPr/>
      <dgm:t>
        <a:bodyPr/>
        <a:lstStyle/>
        <a:p>
          <a:endParaRPr lang="en-US"/>
        </a:p>
      </dgm:t>
    </dgm:pt>
    <dgm:pt modelId="{2AF69351-E633-44B1-8296-DBF662389FDE}" type="sibTrans" cxnId="{D61948B6-87B9-468D-A33F-594F3C89B049}">
      <dgm:prSet/>
      <dgm:spPr/>
      <dgm:t>
        <a:bodyPr/>
        <a:lstStyle/>
        <a:p>
          <a:endParaRPr lang="en-US"/>
        </a:p>
      </dgm:t>
    </dgm:pt>
    <dgm:pt modelId="{37D24254-907E-45DE-9B6C-CC220E8C26E2}">
      <dgm:prSet phldrT="[Text]" custT="1"/>
      <dgm:spPr/>
      <dgm:t>
        <a:bodyPr/>
        <a:lstStyle/>
        <a:p>
          <a:r>
            <a:rPr lang="en-US" sz="2000" dirty="0" smtClean="0">
              <a:latin typeface="Gill Sans"/>
            </a:rPr>
            <a:t>Relationship building</a:t>
          </a:r>
          <a:endParaRPr lang="en-US" sz="2000" dirty="0">
            <a:latin typeface="Gill Sans"/>
          </a:endParaRPr>
        </a:p>
      </dgm:t>
    </dgm:pt>
    <dgm:pt modelId="{A0429D95-EE83-4C36-AC2E-5CFBF990F7B9}" type="parTrans" cxnId="{9B998269-8BBE-4B93-9F5F-DA834E0AABE3}">
      <dgm:prSet/>
      <dgm:spPr/>
      <dgm:t>
        <a:bodyPr/>
        <a:lstStyle/>
        <a:p>
          <a:endParaRPr lang="en-US"/>
        </a:p>
      </dgm:t>
    </dgm:pt>
    <dgm:pt modelId="{E701BB7F-A58F-46A8-BCD8-1654C6763491}" type="sibTrans" cxnId="{9B998269-8BBE-4B93-9F5F-DA834E0AABE3}">
      <dgm:prSet/>
      <dgm:spPr/>
      <dgm:t>
        <a:bodyPr/>
        <a:lstStyle/>
        <a:p>
          <a:endParaRPr lang="en-US"/>
        </a:p>
      </dgm:t>
    </dgm:pt>
    <dgm:pt modelId="{907C8832-78F0-4072-934B-8E43D8341EDA}">
      <dgm:prSet phldrT="[Text]" custT="1"/>
      <dgm:spPr/>
      <dgm:t>
        <a:bodyPr/>
        <a:lstStyle/>
        <a:p>
          <a:r>
            <a:rPr lang="en-US" sz="2000" dirty="0" smtClean="0">
              <a:latin typeface="Gill Sans"/>
            </a:rPr>
            <a:t>Conducting client intake or needs assessment</a:t>
          </a:r>
          <a:endParaRPr lang="en-US" sz="2000" dirty="0">
            <a:latin typeface="Gill Sans"/>
          </a:endParaRPr>
        </a:p>
      </dgm:t>
    </dgm:pt>
    <dgm:pt modelId="{D3F75F47-49BE-4FD5-BF3A-322AFF089CD7}" type="parTrans" cxnId="{100435B1-390D-40E3-A490-C64F6F440FB0}">
      <dgm:prSet/>
      <dgm:spPr/>
      <dgm:t>
        <a:bodyPr/>
        <a:lstStyle/>
        <a:p>
          <a:endParaRPr lang="en-US"/>
        </a:p>
      </dgm:t>
    </dgm:pt>
    <dgm:pt modelId="{312179D5-53F8-44AD-95E5-750EDFB5EC43}" type="sibTrans" cxnId="{100435B1-390D-40E3-A490-C64F6F440FB0}">
      <dgm:prSet/>
      <dgm:spPr/>
      <dgm:t>
        <a:bodyPr/>
        <a:lstStyle/>
        <a:p>
          <a:endParaRPr lang="en-US"/>
        </a:p>
      </dgm:t>
    </dgm:pt>
    <dgm:pt modelId="{DD65BED6-4B52-4D34-8A44-4821719DC9E7}">
      <dgm:prSet phldrT="[Text]" custT="1"/>
      <dgm:spPr/>
      <dgm:t>
        <a:bodyPr/>
        <a:lstStyle/>
        <a:p>
          <a:r>
            <a:rPr lang="en-US" sz="2000" dirty="0" smtClean="0">
              <a:latin typeface="Gill Sans"/>
            </a:rPr>
            <a:t>Discussing medical appointments with clients</a:t>
          </a:r>
          <a:endParaRPr lang="en-US" sz="2000" dirty="0">
            <a:latin typeface="Gill Sans"/>
          </a:endParaRPr>
        </a:p>
      </dgm:t>
    </dgm:pt>
    <dgm:pt modelId="{C6C32637-9D3A-46CE-B4FB-466F06EBF9A5}" type="parTrans" cxnId="{B8D9DD17-CC3B-4850-A4B9-E51FCC96EB2D}">
      <dgm:prSet/>
      <dgm:spPr/>
      <dgm:t>
        <a:bodyPr/>
        <a:lstStyle/>
        <a:p>
          <a:endParaRPr lang="en-US"/>
        </a:p>
      </dgm:t>
    </dgm:pt>
    <dgm:pt modelId="{D36E5B06-DA59-4B55-83DC-6AC81C9F50BC}" type="sibTrans" cxnId="{B8D9DD17-CC3B-4850-A4B9-E51FCC96EB2D}">
      <dgm:prSet/>
      <dgm:spPr/>
      <dgm:t>
        <a:bodyPr/>
        <a:lstStyle/>
        <a:p>
          <a:endParaRPr lang="en-US"/>
        </a:p>
      </dgm:t>
    </dgm:pt>
    <dgm:pt modelId="{BE8FCE22-B5A5-4E9C-B088-580AC75EDD4F}">
      <dgm:prSet phldrT="[Text]" custT="1"/>
      <dgm:spPr/>
      <dgm:t>
        <a:bodyPr/>
        <a:lstStyle/>
        <a:p>
          <a:r>
            <a:rPr lang="en-US" sz="2000" dirty="0" smtClean="0">
              <a:latin typeface="Gill Sans"/>
            </a:rPr>
            <a:t>Arranging HIV primary care appointments</a:t>
          </a:r>
          <a:endParaRPr lang="en-US" sz="2000" dirty="0">
            <a:latin typeface="Gill Sans"/>
          </a:endParaRPr>
        </a:p>
      </dgm:t>
    </dgm:pt>
    <dgm:pt modelId="{67303A2E-080A-4A10-86B8-AD4985E3E4B2}" type="parTrans" cxnId="{C4C2341C-52AE-48CA-A395-BF466DED8F52}">
      <dgm:prSet/>
      <dgm:spPr/>
      <dgm:t>
        <a:bodyPr/>
        <a:lstStyle/>
        <a:p>
          <a:endParaRPr lang="en-US"/>
        </a:p>
      </dgm:t>
    </dgm:pt>
    <dgm:pt modelId="{3883BAB9-7CFB-4165-A3F9-0D02C11A2463}" type="sibTrans" cxnId="{C4C2341C-52AE-48CA-A395-BF466DED8F52}">
      <dgm:prSet/>
      <dgm:spPr/>
      <dgm:t>
        <a:bodyPr/>
        <a:lstStyle/>
        <a:p>
          <a:endParaRPr lang="en-US"/>
        </a:p>
      </dgm:t>
    </dgm:pt>
    <dgm:pt modelId="{73F354E6-3DAC-4E36-946E-56157AE5EE45}">
      <dgm:prSet phldrT="[Text]" custT="1"/>
      <dgm:spPr/>
      <dgm:t>
        <a:bodyPr/>
        <a:lstStyle/>
        <a:p>
          <a:r>
            <a:rPr lang="en-US" sz="2000" dirty="0" smtClean="0">
              <a:latin typeface="Gill Sans"/>
            </a:rPr>
            <a:t>Finding clients and conducting outreach</a:t>
          </a:r>
          <a:endParaRPr lang="en-US" sz="2000" dirty="0">
            <a:latin typeface="Gill Sans"/>
          </a:endParaRPr>
        </a:p>
      </dgm:t>
    </dgm:pt>
    <dgm:pt modelId="{53C9E998-364A-42BF-89AD-862583E166ED}" type="parTrans" cxnId="{A64EEC41-0FDD-4637-9051-D9D53EB589F7}">
      <dgm:prSet/>
      <dgm:spPr/>
      <dgm:t>
        <a:bodyPr/>
        <a:lstStyle/>
        <a:p>
          <a:endParaRPr lang="en-US"/>
        </a:p>
      </dgm:t>
    </dgm:pt>
    <dgm:pt modelId="{BEAC88F3-576C-4143-B4D5-B73DA314BC77}" type="sibTrans" cxnId="{A64EEC41-0FDD-4637-9051-D9D53EB589F7}">
      <dgm:prSet/>
      <dgm:spPr/>
      <dgm:t>
        <a:bodyPr/>
        <a:lstStyle/>
        <a:p>
          <a:endParaRPr lang="en-US"/>
        </a:p>
      </dgm:t>
    </dgm:pt>
    <dgm:pt modelId="{1CF68AC6-CD10-474B-949B-219299200C45}">
      <dgm:prSet phldrT="[Text]" custT="1"/>
      <dgm:spPr/>
      <dgm:t>
        <a:bodyPr/>
        <a:lstStyle/>
        <a:p>
          <a:r>
            <a:rPr lang="en-US" sz="1800" dirty="0" smtClean="0">
              <a:latin typeface="Gill Sans"/>
            </a:rPr>
            <a:t>Peer Linkage and Re-Engagement</a:t>
          </a:r>
          <a:endParaRPr lang="en-US" sz="1800" dirty="0">
            <a:latin typeface="Gill Sans"/>
          </a:endParaRPr>
        </a:p>
      </dgm:t>
    </dgm:pt>
    <dgm:pt modelId="{37F09D85-F88D-46DA-A435-C557E00E667B}" type="parTrans" cxnId="{F094DEEE-90B4-4FF0-A1F1-0F68130F420D}">
      <dgm:prSet/>
      <dgm:spPr/>
      <dgm:t>
        <a:bodyPr/>
        <a:lstStyle/>
        <a:p>
          <a:endParaRPr lang="en-US"/>
        </a:p>
      </dgm:t>
    </dgm:pt>
    <dgm:pt modelId="{94A9EC4C-A216-48E3-903C-DBFAB96C25D1}" type="sibTrans" cxnId="{F094DEEE-90B4-4FF0-A1F1-0F68130F420D}">
      <dgm:prSet/>
      <dgm:spPr/>
      <dgm:t>
        <a:bodyPr/>
        <a:lstStyle/>
        <a:p>
          <a:endParaRPr lang="en-US"/>
        </a:p>
      </dgm:t>
    </dgm:pt>
    <dgm:pt modelId="{31C2A31C-4D9C-43D3-B880-3E25582F77C9}">
      <dgm:prSet phldrT="[Text]" custT="1"/>
      <dgm:spPr/>
      <dgm:t>
        <a:bodyPr/>
        <a:lstStyle/>
        <a:p>
          <a:r>
            <a:rPr lang="en-US" sz="2000" dirty="0" smtClean="0">
              <a:latin typeface="Gill Sans"/>
            </a:rPr>
            <a:t>Discussing medical appointments with clients</a:t>
          </a:r>
          <a:endParaRPr lang="en-US" sz="2000" dirty="0">
            <a:latin typeface="Gill Sans"/>
          </a:endParaRPr>
        </a:p>
      </dgm:t>
    </dgm:pt>
    <dgm:pt modelId="{ADD2BDF5-DD90-4AA7-ABFF-6979FC4679FD}" type="sibTrans" cxnId="{5CCD034A-B1B3-450D-B273-69AA9135320D}">
      <dgm:prSet/>
      <dgm:spPr/>
      <dgm:t>
        <a:bodyPr/>
        <a:lstStyle/>
        <a:p>
          <a:endParaRPr lang="en-US"/>
        </a:p>
      </dgm:t>
    </dgm:pt>
    <dgm:pt modelId="{B879866F-596F-455C-9F63-CABD22F92AD0}" type="parTrans" cxnId="{5CCD034A-B1B3-450D-B273-69AA9135320D}">
      <dgm:prSet/>
      <dgm:spPr/>
      <dgm:t>
        <a:bodyPr/>
        <a:lstStyle/>
        <a:p>
          <a:endParaRPr lang="en-US"/>
        </a:p>
      </dgm:t>
    </dgm:pt>
    <dgm:pt modelId="{3376F9B0-E022-490C-8D92-5AEE36ED12CD}">
      <dgm:prSet phldrT="[Text]" custT="1"/>
      <dgm:spPr/>
      <dgm:t>
        <a:bodyPr/>
        <a:lstStyle/>
        <a:p>
          <a:r>
            <a:rPr lang="en-US" sz="2000" dirty="0" smtClean="0">
              <a:latin typeface="Gill Sans"/>
            </a:rPr>
            <a:t>Providing coaching on living skills</a:t>
          </a:r>
          <a:endParaRPr lang="en-US" sz="2000" dirty="0">
            <a:latin typeface="Gill Sans"/>
          </a:endParaRPr>
        </a:p>
      </dgm:t>
    </dgm:pt>
    <dgm:pt modelId="{A7FC56B1-A18E-420F-A869-D3FB46C9B7A5}" type="sibTrans" cxnId="{9FFD66E3-567D-4830-8381-8F0F9600F9E0}">
      <dgm:prSet/>
      <dgm:spPr/>
      <dgm:t>
        <a:bodyPr/>
        <a:lstStyle/>
        <a:p>
          <a:endParaRPr lang="en-US"/>
        </a:p>
      </dgm:t>
    </dgm:pt>
    <dgm:pt modelId="{AF6B06D1-870E-460D-B872-77B93C952C44}" type="parTrans" cxnId="{9FFD66E3-567D-4830-8381-8F0F9600F9E0}">
      <dgm:prSet/>
      <dgm:spPr/>
      <dgm:t>
        <a:bodyPr/>
        <a:lstStyle/>
        <a:p>
          <a:endParaRPr lang="en-US"/>
        </a:p>
      </dgm:t>
    </dgm:pt>
    <dgm:pt modelId="{2FA36104-57D2-4579-BD76-629794EC63A2}">
      <dgm:prSet phldrT="[Text]" custT="1"/>
      <dgm:spPr/>
      <dgm:t>
        <a:bodyPr/>
        <a:lstStyle/>
        <a:p>
          <a:r>
            <a:rPr lang="en-US" sz="2000" dirty="0" smtClean="0">
              <a:latin typeface="Gill Sans"/>
            </a:rPr>
            <a:t>Relationship building</a:t>
          </a:r>
          <a:endParaRPr lang="en-US" sz="2000" dirty="0">
            <a:latin typeface="Gill Sans"/>
          </a:endParaRPr>
        </a:p>
      </dgm:t>
    </dgm:pt>
    <dgm:pt modelId="{9AA7C5A5-896A-4184-AA46-C6D0ED160A6E}" type="sibTrans" cxnId="{D154198C-E603-42ED-A21C-079C46ED8FF6}">
      <dgm:prSet/>
      <dgm:spPr/>
      <dgm:t>
        <a:bodyPr/>
        <a:lstStyle/>
        <a:p>
          <a:endParaRPr lang="en-US"/>
        </a:p>
      </dgm:t>
    </dgm:pt>
    <dgm:pt modelId="{00E769F3-D5E9-4237-98CA-7B62C04D4A5B}" type="parTrans" cxnId="{D154198C-E603-42ED-A21C-079C46ED8FF6}">
      <dgm:prSet/>
      <dgm:spPr/>
      <dgm:t>
        <a:bodyPr/>
        <a:lstStyle/>
        <a:p>
          <a:endParaRPr lang="en-US"/>
        </a:p>
      </dgm:t>
    </dgm:pt>
    <dgm:pt modelId="{2FCF8E5E-E6F0-4F69-99AB-AA2E65F000A4}">
      <dgm:prSet phldrT="[Text]" custT="1"/>
      <dgm:spPr/>
      <dgm:t>
        <a:bodyPr/>
        <a:lstStyle/>
        <a:p>
          <a:r>
            <a:rPr lang="en-US" sz="2000" dirty="0" smtClean="0">
              <a:latin typeface="Gill Sans"/>
            </a:rPr>
            <a:t>Providing appointment reminders</a:t>
          </a:r>
          <a:endParaRPr lang="en-US" sz="2000" dirty="0">
            <a:latin typeface="Gill Sans"/>
          </a:endParaRPr>
        </a:p>
      </dgm:t>
    </dgm:pt>
    <dgm:pt modelId="{C4E13792-8677-4E92-BAAA-12747E10D144}" type="parTrans" cxnId="{766BA461-1B00-4EBD-89B0-E9F387647C51}">
      <dgm:prSet/>
      <dgm:spPr/>
    </dgm:pt>
    <dgm:pt modelId="{44A1F3C7-7039-49D1-B32D-356A79E9FAAE}" type="sibTrans" cxnId="{766BA461-1B00-4EBD-89B0-E9F387647C51}">
      <dgm:prSet/>
      <dgm:spPr/>
    </dgm:pt>
    <dgm:pt modelId="{CD4F1510-5C6A-45A1-B396-45BD9C9AF598}">
      <dgm:prSet phldrT="[Text]" custT="1"/>
      <dgm:spPr/>
      <dgm:t>
        <a:bodyPr/>
        <a:lstStyle/>
        <a:p>
          <a:r>
            <a:rPr lang="en-US" sz="2000" dirty="0" smtClean="0">
              <a:latin typeface="Gill Sans"/>
            </a:rPr>
            <a:t>Providing HIV treatment education and support</a:t>
          </a:r>
          <a:endParaRPr lang="en-US" sz="2000" dirty="0">
            <a:latin typeface="Gill Sans"/>
          </a:endParaRPr>
        </a:p>
      </dgm:t>
    </dgm:pt>
    <dgm:pt modelId="{3D366826-59A8-4246-8060-27CAE5C9622D}" type="parTrans" cxnId="{22252B6D-B627-4A4B-AD88-1CB6A1D8C3E3}">
      <dgm:prSet/>
      <dgm:spPr/>
    </dgm:pt>
    <dgm:pt modelId="{1FAD74EA-A35A-4BF9-A1E3-EA355BDB6F12}" type="sibTrans" cxnId="{22252B6D-B627-4A4B-AD88-1CB6A1D8C3E3}">
      <dgm:prSet/>
      <dgm:spPr/>
    </dgm:pt>
    <dgm:pt modelId="{30D1C6EE-4FC0-4A5F-8164-5FE1309BAAAA}" type="pres">
      <dgm:prSet presAssocID="{0CC93EC6-9F85-494C-9DE3-20EC90D3A7D8}" presName="linear" presStyleCnt="0">
        <dgm:presLayoutVars>
          <dgm:dir/>
          <dgm:animLvl val="lvl"/>
          <dgm:resizeHandles val="exact"/>
        </dgm:presLayoutVars>
      </dgm:prSet>
      <dgm:spPr/>
      <dgm:t>
        <a:bodyPr/>
        <a:lstStyle/>
        <a:p>
          <a:endParaRPr lang="en-US"/>
        </a:p>
      </dgm:t>
    </dgm:pt>
    <dgm:pt modelId="{6B71E9DD-C9F9-445A-A39D-9FE41391CD97}" type="pres">
      <dgm:prSet presAssocID="{C27B56D7-D115-4991-BB82-064F6873C0DF}" presName="parentLin" presStyleCnt="0"/>
      <dgm:spPr/>
    </dgm:pt>
    <dgm:pt modelId="{BCBE56AF-8B92-463D-9C04-7A2D74D70779}" type="pres">
      <dgm:prSet presAssocID="{C27B56D7-D115-4991-BB82-064F6873C0DF}" presName="parentLeftMargin" presStyleLbl="node1" presStyleIdx="0" presStyleCnt="2"/>
      <dgm:spPr/>
      <dgm:t>
        <a:bodyPr/>
        <a:lstStyle/>
        <a:p>
          <a:endParaRPr lang="en-US"/>
        </a:p>
      </dgm:t>
    </dgm:pt>
    <dgm:pt modelId="{0EBD1109-632C-4437-A446-0AD4AFFBEC6E}" type="pres">
      <dgm:prSet presAssocID="{C27B56D7-D115-4991-BB82-064F6873C0DF}" presName="parentText" presStyleLbl="node1" presStyleIdx="0" presStyleCnt="2">
        <dgm:presLayoutVars>
          <dgm:chMax val="0"/>
          <dgm:bulletEnabled val="1"/>
        </dgm:presLayoutVars>
      </dgm:prSet>
      <dgm:spPr/>
      <dgm:t>
        <a:bodyPr/>
        <a:lstStyle/>
        <a:p>
          <a:endParaRPr lang="en-US"/>
        </a:p>
      </dgm:t>
    </dgm:pt>
    <dgm:pt modelId="{C492B209-BA2E-46AC-97CA-CBB3026E56B6}" type="pres">
      <dgm:prSet presAssocID="{C27B56D7-D115-4991-BB82-064F6873C0DF}" presName="negativeSpace" presStyleCnt="0"/>
      <dgm:spPr/>
    </dgm:pt>
    <dgm:pt modelId="{6974F7F8-DF80-4100-9211-C092CCDC322B}" type="pres">
      <dgm:prSet presAssocID="{C27B56D7-D115-4991-BB82-064F6873C0DF}" presName="childText" presStyleLbl="conFgAcc1" presStyleIdx="0" presStyleCnt="2">
        <dgm:presLayoutVars>
          <dgm:bulletEnabled val="1"/>
        </dgm:presLayoutVars>
      </dgm:prSet>
      <dgm:spPr/>
      <dgm:t>
        <a:bodyPr/>
        <a:lstStyle/>
        <a:p>
          <a:endParaRPr lang="en-US"/>
        </a:p>
      </dgm:t>
    </dgm:pt>
    <dgm:pt modelId="{B9BA19DB-E148-441D-B017-956EFAB6C997}" type="pres">
      <dgm:prSet presAssocID="{2AF69351-E633-44B1-8296-DBF662389FDE}" presName="spaceBetweenRectangles" presStyleCnt="0"/>
      <dgm:spPr/>
    </dgm:pt>
    <dgm:pt modelId="{54931053-16B8-47CB-87C4-1127CE0F5338}" type="pres">
      <dgm:prSet presAssocID="{1CF68AC6-CD10-474B-949B-219299200C45}" presName="parentLin" presStyleCnt="0"/>
      <dgm:spPr/>
    </dgm:pt>
    <dgm:pt modelId="{7C03580C-955F-4D36-95E0-D9235D6F6174}" type="pres">
      <dgm:prSet presAssocID="{1CF68AC6-CD10-474B-949B-219299200C45}" presName="parentLeftMargin" presStyleLbl="node1" presStyleIdx="0" presStyleCnt="2"/>
      <dgm:spPr/>
      <dgm:t>
        <a:bodyPr/>
        <a:lstStyle/>
        <a:p>
          <a:endParaRPr lang="en-US"/>
        </a:p>
      </dgm:t>
    </dgm:pt>
    <dgm:pt modelId="{4003428E-A930-47A6-94C2-47DA9C1E1A5C}" type="pres">
      <dgm:prSet presAssocID="{1CF68AC6-CD10-474B-949B-219299200C45}" presName="parentText" presStyleLbl="node1" presStyleIdx="1" presStyleCnt="2">
        <dgm:presLayoutVars>
          <dgm:chMax val="0"/>
          <dgm:bulletEnabled val="1"/>
        </dgm:presLayoutVars>
      </dgm:prSet>
      <dgm:spPr/>
      <dgm:t>
        <a:bodyPr/>
        <a:lstStyle/>
        <a:p>
          <a:endParaRPr lang="en-US"/>
        </a:p>
      </dgm:t>
    </dgm:pt>
    <dgm:pt modelId="{D326CDFA-D121-4D6F-8EBB-5083310F67E1}" type="pres">
      <dgm:prSet presAssocID="{1CF68AC6-CD10-474B-949B-219299200C45}" presName="negativeSpace" presStyleCnt="0"/>
      <dgm:spPr/>
    </dgm:pt>
    <dgm:pt modelId="{FD53AA56-7D0C-443A-8B83-B79B6FBE9A11}" type="pres">
      <dgm:prSet presAssocID="{1CF68AC6-CD10-474B-949B-219299200C45}" presName="childText" presStyleLbl="conFgAcc1" presStyleIdx="1" presStyleCnt="2">
        <dgm:presLayoutVars>
          <dgm:bulletEnabled val="1"/>
        </dgm:presLayoutVars>
      </dgm:prSet>
      <dgm:spPr/>
      <dgm:t>
        <a:bodyPr/>
        <a:lstStyle/>
        <a:p>
          <a:endParaRPr lang="en-US"/>
        </a:p>
      </dgm:t>
    </dgm:pt>
  </dgm:ptLst>
  <dgm:cxnLst>
    <dgm:cxn modelId="{926BB571-D82B-4565-B5CB-5E1491C61659}" type="presOf" srcId="{DD65BED6-4B52-4D34-8A44-4821719DC9E7}" destId="{6974F7F8-DF80-4100-9211-C092CCDC322B}" srcOrd="0" destOrd="2" presId="urn:microsoft.com/office/officeart/2005/8/layout/list1"/>
    <dgm:cxn modelId="{D154198C-E603-42ED-A21C-079C46ED8FF6}" srcId="{1CF68AC6-CD10-474B-949B-219299200C45}" destId="{2FA36104-57D2-4579-BD76-629794EC63A2}" srcOrd="0" destOrd="0" parTransId="{00E769F3-D5E9-4237-98CA-7B62C04D4A5B}" sibTransId="{9AA7C5A5-896A-4184-AA46-C6D0ED160A6E}"/>
    <dgm:cxn modelId="{100435B1-390D-40E3-A490-C64F6F440FB0}" srcId="{C27B56D7-D115-4991-BB82-064F6873C0DF}" destId="{907C8832-78F0-4072-934B-8E43D8341EDA}" srcOrd="1" destOrd="0" parTransId="{D3F75F47-49BE-4FD5-BF3A-322AFF089CD7}" sibTransId="{312179D5-53F8-44AD-95E5-750EDFB5EC43}"/>
    <dgm:cxn modelId="{FE799F14-D53C-44BA-9EA3-A8B2FC37B4A8}" type="presOf" srcId="{1CF68AC6-CD10-474B-949B-219299200C45}" destId="{7C03580C-955F-4D36-95E0-D9235D6F6174}" srcOrd="0" destOrd="0" presId="urn:microsoft.com/office/officeart/2005/8/layout/list1"/>
    <dgm:cxn modelId="{EE0EEEB2-7501-4631-905D-A65ECBB8EF75}" type="presOf" srcId="{3376F9B0-E022-490C-8D92-5AEE36ED12CD}" destId="{FD53AA56-7D0C-443A-8B83-B79B6FBE9A11}" srcOrd="0" destOrd="1" presId="urn:microsoft.com/office/officeart/2005/8/layout/list1"/>
    <dgm:cxn modelId="{B8D9DD17-CC3B-4850-A4B9-E51FCC96EB2D}" srcId="{C27B56D7-D115-4991-BB82-064F6873C0DF}" destId="{DD65BED6-4B52-4D34-8A44-4821719DC9E7}" srcOrd="2" destOrd="0" parTransId="{C6C32637-9D3A-46CE-B4FB-466F06EBF9A5}" sibTransId="{D36E5B06-DA59-4B55-83DC-6AC81C9F50BC}"/>
    <dgm:cxn modelId="{74CE3029-0FBA-4B13-AE49-C137748B6C1C}" type="presOf" srcId="{37D24254-907E-45DE-9B6C-CC220E8C26E2}" destId="{6974F7F8-DF80-4100-9211-C092CCDC322B}" srcOrd="0" destOrd="0" presId="urn:microsoft.com/office/officeart/2005/8/layout/list1"/>
    <dgm:cxn modelId="{F094DEEE-90B4-4FF0-A1F1-0F68130F420D}" srcId="{0CC93EC6-9F85-494C-9DE3-20EC90D3A7D8}" destId="{1CF68AC6-CD10-474B-949B-219299200C45}" srcOrd="1" destOrd="0" parTransId="{37F09D85-F88D-46DA-A435-C557E00E667B}" sibTransId="{94A9EC4C-A216-48E3-903C-DBFAB96C25D1}"/>
    <dgm:cxn modelId="{D61948B6-87B9-468D-A33F-594F3C89B049}" srcId="{0CC93EC6-9F85-494C-9DE3-20EC90D3A7D8}" destId="{C27B56D7-D115-4991-BB82-064F6873C0DF}" srcOrd="0" destOrd="0" parTransId="{3F4553D0-7A2A-4C93-9A3D-8BFC27AFB085}" sibTransId="{2AF69351-E633-44B1-8296-DBF662389FDE}"/>
    <dgm:cxn modelId="{90A083BD-5511-4D2E-84D8-727CE5348012}" type="presOf" srcId="{BE8FCE22-B5A5-4E9C-B088-580AC75EDD4F}" destId="{6974F7F8-DF80-4100-9211-C092CCDC322B}" srcOrd="0" destOrd="3" presId="urn:microsoft.com/office/officeart/2005/8/layout/list1"/>
    <dgm:cxn modelId="{7F31403F-209F-4542-BFF3-D48269AA2686}" type="presOf" srcId="{C27B56D7-D115-4991-BB82-064F6873C0DF}" destId="{BCBE56AF-8B92-463D-9C04-7A2D74D70779}" srcOrd="0" destOrd="0" presId="urn:microsoft.com/office/officeart/2005/8/layout/list1"/>
    <dgm:cxn modelId="{9FFD66E3-567D-4830-8381-8F0F9600F9E0}" srcId="{1CF68AC6-CD10-474B-949B-219299200C45}" destId="{3376F9B0-E022-490C-8D92-5AEE36ED12CD}" srcOrd="1" destOrd="0" parTransId="{AF6B06D1-870E-460D-B872-77B93C952C44}" sibTransId="{A7FC56B1-A18E-420F-A869-D3FB46C9B7A5}"/>
    <dgm:cxn modelId="{BB6410F6-6F1E-4C76-9DE4-C37895623458}" type="presOf" srcId="{31C2A31C-4D9C-43D3-B880-3E25582F77C9}" destId="{FD53AA56-7D0C-443A-8B83-B79B6FBE9A11}" srcOrd="0" destOrd="3" presId="urn:microsoft.com/office/officeart/2005/8/layout/list1"/>
    <dgm:cxn modelId="{A118FC28-6CE1-451F-9660-FD8C2611B511}" type="presOf" srcId="{73F354E6-3DAC-4E36-946E-56157AE5EE45}" destId="{6974F7F8-DF80-4100-9211-C092CCDC322B}" srcOrd="0" destOrd="4" presId="urn:microsoft.com/office/officeart/2005/8/layout/list1"/>
    <dgm:cxn modelId="{A21F1117-8BB8-4AB7-B6F1-77AFAB96A706}" type="presOf" srcId="{1CF68AC6-CD10-474B-949B-219299200C45}" destId="{4003428E-A930-47A6-94C2-47DA9C1E1A5C}" srcOrd="1" destOrd="0" presId="urn:microsoft.com/office/officeart/2005/8/layout/list1"/>
    <dgm:cxn modelId="{D5BD4C85-695E-43D1-98B0-98D77B2AC576}" type="presOf" srcId="{C27B56D7-D115-4991-BB82-064F6873C0DF}" destId="{0EBD1109-632C-4437-A446-0AD4AFFBEC6E}" srcOrd="1" destOrd="0" presId="urn:microsoft.com/office/officeart/2005/8/layout/list1"/>
    <dgm:cxn modelId="{029E91D4-988A-4017-8421-2917E78DFD81}" type="presOf" srcId="{2FA36104-57D2-4579-BD76-629794EC63A2}" destId="{FD53AA56-7D0C-443A-8B83-B79B6FBE9A11}" srcOrd="0" destOrd="0" presId="urn:microsoft.com/office/officeart/2005/8/layout/list1"/>
    <dgm:cxn modelId="{5CCD034A-B1B3-450D-B273-69AA9135320D}" srcId="{1CF68AC6-CD10-474B-949B-219299200C45}" destId="{31C2A31C-4D9C-43D3-B880-3E25582F77C9}" srcOrd="3" destOrd="0" parTransId="{B879866F-596F-455C-9F63-CABD22F92AD0}" sibTransId="{ADD2BDF5-DD90-4AA7-ABFF-6979FC4679FD}"/>
    <dgm:cxn modelId="{D366D058-A755-4475-A183-0DFEB25C820E}" type="presOf" srcId="{CD4F1510-5C6A-45A1-B396-45BD9C9AF598}" destId="{FD53AA56-7D0C-443A-8B83-B79B6FBE9A11}" srcOrd="0" destOrd="4" presId="urn:microsoft.com/office/officeart/2005/8/layout/list1"/>
    <dgm:cxn modelId="{766BA461-1B00-4EBD-89B0-E9F387647C51}" srcId="{1CF68AC6-CD10-474B-949B-219299200C45}" destId="{2FCF8E5E-E6F0-4F69-99AB-AA2E65F000A4}" srcOrd="2" destOrd="0" parTransId="{C4E13792-8677-4E92-BAAA-12747E10D144}" sibTransId="{44A1F3C7-7039-49D1-B32D-356A79E9FAAE}"/>
    <dgm:cxn modelId="{22252B6D-B627-4A4B-AD88-1CB6A1D8C3E3}" srcId="{1CF68AC6-CD10-474B-949B-219299200C45}" destId="{CD4F1510-5C6A-45A1-B396-45BD9C9AF598}" srcOrd="4" destOrd="0" parTransId="{3D366826-59A8-4246-8060-27CAE5C9622D}" sibTransId="{1FAD74EA-A35A-4BF9-A1E3-EA355BDB6F12}"/>
    <dgm:cxn modelId="{250AE336-B0CC-49B9-ABC1-2A3334FFCA39}" type="presOf" srcId="{0CC93EC6-9F85-494C-9DE3-20EC90D3A7D8}" destId="{30D1C6EE-4FC0-4A5F-8164-5FE1309BAAAA}" srcOrd="0" destOrd="0" presId="urn:microsoft.com/office/officeart/2005/8/layout/list1"/>
    <dgm:cxn modelId="{9B998269-8BBE-4B93-9F5F-DA834E0AABE3}" srcId="{C27B56D7-D115-4991-BB82-064F6873C0DF}" destId="{37D24254-907E-45DE-9B6C-CC220E8C26E2}" srcOrd="0" destOrd="0" parTransId="{A0429D95-EE83-4C36-AC2E-5CFBF990F7B9}" sibTransId="{E701BB7F-A58F-46A8-BCD8-1654C6763491}"/>
    <dgm:cxn modelId="{C4C2341C-52AE-48CA-A395-BF466DED8F52}" srcId="{C27B56D7-D115-4991-BB82-064F6873C0DF}" destId="{BE8FCE22-B5A5-4E9C-B088-580AC75EDD4F}" srcOrd="3" destOrd="0" parTransId="{67303A2E-080A-4A10-86B8-AD4985E3E4B2}" sibTransId="{3883BAB9-7CFB-4165-A3F9-0D02C11A2463}"/>
    <dgm:cxn modelId="{3EC0DC77-602A-49D3-8F54-D765574B135E}" type="presOf" srcId="{2FCF8E5E-E6F0-4F69-99AB-AA2E65F000A4}" destId="{FD53AA56-7D0C-443A-8B83-B79B6FBE9A11}" srcOrd="0" destOrd="2" presId="urn:microsoft.com/office/officeart/2005/8/layout/list1"/>
    <dgm:cxn modelId="{A64EEC41-0FDD-4637-9051-D9D53EB589F7}" srcId="{C27B56D7-D115-4991-BB82-064F6873C0DF}" destId="{73F354E6-3DAC-4E36-946E-56157AE5EE45}" srcOrd="4" destOrd="0" parTransId="{53C9E998-364A-42BF-89AD-862583E166ED}" sibTransId="{BEAC88F3-576C-4143-B4D5-B73DA314BC77}"/>
    <dgm:cxn modelId="{868F06FD-2003-4C51-8AD0-92F9462F19B6}" type="presOf" srcId="{907C8832-78F0-4072-934B-8E43D8341EDA}" destId="{6974F7F8-DF80-4100-9211-C092CCDC322B}" srcOrd="0" destOrd="1" presId="urn:microsoft.com/office/officeart/2005/8/layout/list1"/>
    <dgm:cxn modelId="{58C2FBAF-09BA-4B6F-9D29-2B8D47CBDD3E}" type="presParOf" srcId="{30D1C6EE-4FC0-4A5F-8164-5FE1309BAAAA}" destId="{6B71E9DD-C9F9-445A-A39D-9FE41391CD97}" srcOrd="0" destOrd="0" presId="urn:microsoft.com/office/officeart/2005/8/layout/list1"/>
    <dgm:cxn modelId="{E52D0230-7453-4A7A-8491-F7AA17D156F7}" type="presParOf" srcId="{6B71E9DD-C9F9-445A-A39D-9FE41391CD97}" destId="{BCBE56AF-8B92-463D-9C04-7A2D74D70779}" srcOrd="0" destOrd="0" presId="urn:microsoft.com/office/officeart/2005/8/layout/list1"/>
    <dgm:cxn modelId="{68CACEFA-3C9B-4105-8DA2-19D380E5F78A}" type="presParOf" srcId="{6B71E9DD-C9F9-445A-A39D-9FE41391CD97}" destId="{0EBD1109-632C-4437-A446-0AD4AFFBEC6E}" srcOrd="1" destOrd="0" presId="urn:microsoft.com/office/officeart/2005/8/layout/list1"/>
    <dgm:cxn modelId="{8DE9EB32-C2BD-4A70-9A94-5D1B29D6F714}" type="presParOf" srcId="{30D1C6EE-4FC0-4A5F-8164-5FE1309BAAAA}" destId="{C492B209-BA2E-46AC-97CA-CBB3026E56B6}" srcOrd="1" destOrd="0" presId="urn:microsoft.com/office/officeart/2005/8/layout/list1"/>
    <dgm:cxn modelId="{53D86000-F3BE-40E6-A308-41194AD25425}" type="presParOf" srcId="{30D1C6EE-4FC0-4A5F-8164-5FE1309BAAAA}" destId="{6974F7F8-DF80-4100-9211-C092CCDC322B}" srcOrd="2" destOrd="0" presId="urn:microsoft.com/office/officeart/2005/8/layout/list1"/>
    <dgm:cxn modelId="{58E58839-4672-42F8-84EF-9014C49186C7}" type="presParOf" srcId="{30D1C6EE-4FC0-4A5F-8164-5FE1309BAAAA}" destId="{B9BA19DB-E148-441D-B017-956EFAB6C997}" srcOrd="3" destOrd="0" presId="urn:microsoft.com/office/officeart/2005/8/layout/list1"/>
    <dgm:cxn modelId="{E3BF22B7-6534-49AA-81CB-DA21D44B1AB4}" type="presParOf" srcId="{30D1C6EE-4FC0-4A5F-8164-5FE1309BAAAA}" destId="{54931053-16B8-47CB-87C4-1127CE0F5338}" srcOrd="4" destOrd="0" presId="urn:microsoft.com/office/officeart/2005/8/layout/list1"/>
    <dgm:cxn modelId="{0DFC96E2-C828-46D3-A294-C54829F81DD5}" type="presParOf" srcId="{54931053-16B8-47CB-87C4-1127CE0F5338}" destId="{7C03580C-955F-4D36-95E0-D9235D6F6174}" srcOrd="0" destOrd="0" presId="urn:microsoft.com/office/officeart/2005/8/layout/list1"/>
    <dgm:cxn modelId="{3DD35102-9E97-441C-B1C0-D13A6CCFB4C5}" type="presParOf" srcId="{54931053-16B8-47CB-87C4-1127CE0F5338}" destId="{4003428E-A930-47A6-94C2-47DA9C1E1A5C}" srcOrd="1" destOrd="0" presId="urn:microsoft.com/office/officeart/2005/8/layout/list1"/>
    <dgm:cxn modelId="{EE574605-F65C-4F3B-9A02-2402755164FF}" type="presParOf" srcId="{30D1C6EE-4FC0-4A5F-8164-5FE1309BAAAA}" destId="{D326CDFA-D121-4D6F-8EBB-5083310F67E1}" srcOrd="5" destOrd="0" presId="urn:microsoft.com/office/officeart/2005/8/layout/list1"/>
    <dgm:cxn modelId="{9318B215-8D82-40F1-89B8-25148D14E210}" type="presParOf" srcId="{30D1C6EE-4FC0-4A5F-8164-5FE1309BAAAA}" destId="{FD53AA56-7D0C-443A-8B83-B79B6FBE9A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C93EC6-9F85-494C-9DE3-20EC90D3A7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7B56D7-D115-4991-BB82-064F6873C0DF}">
      <dgm:prSet phldrT="[Text]" custT="1"/>
      <dgm:spPr/>
      <dgm:t>
        <a:bodyPr/>
        <a:lstStyle/>
        <a:p>
          <a:r>
            <a:rPr lang="en-US" sz="1800" dirty="0" smtClean="0">
              <a:latin typeface="Gill Sans"/>
            </a:rPr>
            <a:t>Enhanced Patient Navigation</a:t>
          </a:r>
          <a:endParaRPr lang="en-US" sz="1800" dirty="0">
            <a:latin typeface="Gill Sans"/>
          </a:endParaRPr>
        </a:p>
      </dgm:t>
    </dgm:pt>
    <dgm:pt modelId="{3F4553D0-7A2A-4C93-9A3D-8BFC27AFB085}" type="parTrans" cxnId="{D61948B6-87B9-468D-A33F-594F3C89B049}">
      <dgm:prSet/>
      <dgm:spPr/>
      <dgm:t>
        <a:bodyPr/>
        <a:lstStyle/>
        <a:p>
          <a:endParaRPr lang="en-US"/>
        </a:p>
      </dgm:t>
    </dgm:pt>
    <dgm:pt modelId="{2AF69351-E633-44B1-8296-DBF662389FDE}" type="sibTrans" cxnId="{D61948B6-87B9-468D-A33F-594F3C89B049}">
      <dgm:prSet/>
      <dgm:spPr/>
      <dgm:t>
        <a:bodyPr/>
        <a:lstStyle/>
        <a:p>
          <a:endParaRPr lang="en-US"/>
        </a:p>
      </dgm:t>
    </dgm:pt>
    <dgm:pt modelId="{37D24254-907E-45DE-9B6C-CC220E8C26E2}">
      <dgm:prSet phldrT="[Text]" custT="1"/>
      <dgm:spPr/>
      <dgm:t>
        <a:bodyPr/>
        <a:lstStyle/>
        <a:p>
          <a:r>
            <a:rPr lang="en-US" sz="1600" dirty="0" smtClean="0">
              <a:latin typeface="Gill Sans"/>
            </a:rPr>
            <a:t>Relationship building</a:t>
          </a:r>
          <a:endParaRPr lang="en-US" sz="1600" dirty="0">
            <a:latin typeface="Gill Sans"/>
          </a:endParaRPr>
        </a:p>
      </dgm:t>
    </dgm:pt>
    <dgm:pt modelId="{A0429D95-EE83-4C36-AC2E-5CFBF990F7B9}" type="parTrans" cxnId="{9B998269-8BBE-4B93-9F5F-DA834E0AABE3}">
      <dgm:prSet/>
      <dgm:spPr/>
      <dgm:t>
        <a:bodyPr/>
        <a:lstStyle/>
        <a:p>
          <a:endParaRPr lang="en-US"/>
        </a:p>
      </dgm:t>
    </dgm:pt>
    <dgm:pt modelId="{E701BB7F-A58F-46A8-BCD8-1654C6763491}" type="sibTrans" cxnId="{9B998269-8BBE-4B93-9F5F-DA834E0AABE3}">
      <dgm:prSet/>
      <dgm:spPr/>
      <dgm:t>
        <a:bodyPr/>
        <a:lstStyle/>
        <a:p>
          <a:endParaRPr lang="en-US"/>
        </a:p>
      </dgm:t>
    </dgm:pt>
    <dgm:pt modelId="{1CF68AC6-CD10-474B-949B-219299200C45}">
      <dgm:prSet phldrT="[Text]" custT="1"/>
      <dgm:spPr/>
      <dgm:t>
        <a:bodyPr/>
        <a:lstStyle/>
        <a:p>
          <a:r>
            <a:rPr lang="en-US" sz="1800" dirty="0" smtClean="0">
              <a:latin typeface="Gill Sans"/>
            </a:rPr>
            <a:t>Integration of Buprenorphine</a:t>
          </a:r>
          <a:endParaRPr lang="en-US" sz="1800" dirty="0">
            <a:latin typeface="Gill Sans"/>
          </a:endParaRPr>
        </a:p>
      </dgm:t>
    </dgm:pt>
    <dgm:pt modelId="{37F09D85-F88D-46DA-A435-C557E00E667B}" type="parTrans" cxnId="{F094DEEE-90B4-4FF0-A1F1-0F68130F420D}">
      <dgm:prSet/>
      <dgm:spPr/>
      <dgm:t>
        <a:bodyPr/>
        <a:lstStyle/>
        <a:p>
          <a:endParaRPr lang="en-US"/>
        </a:p>
      </dgm:t>
    </dgm:pt>
    <dgm:pt modelId="{94A9EC4C-A216-48E3-903C-DBFAB96C25D1}" type="sibTrans" cxnId="{F094DEEE-90B4-4FF0-A1F1-0F68130F420D}">
      <dgm:prSet/>
      <dgm:spPr/>
      <dgm:t>
        <a:bodyPr/>
        <a:lstStyle/>
        <a:p>
          <a:endParaRPr lang="en-US"/>
        </a:p>
      </dgm:t>
    </dgm:pt>
    <dgm:pt modelId="{2FA36104-57D2-4579-BD76-629794EC63A2}">
      <dgm:prSet phldrT="[Text]" custT="1"/>
      <dgm:spPr/>
      <dgm:t>
        <a:bodyPr/>
        <a:lstStyle/>
        <a:p>
          <a:r>
            <a:rPr lang="en-US" sz="1900" dirty="0" smtClean="0">
              <a:latin typeface="Gill Sans"/>
            </a:rPr>
            <a:t>Relationship building</a:t>
          </a:r>
          <a:endParaRPr lang="en-US" sz="1900" dirty="0">
            <a:latin typeface="Gill Sans"/>
          </a:endParaRPr>
        </a:p>
      </dgm:t>
    </dgm:pt>
    <dgm:pt modelId="{00E769F3-D5E9-4237-98CA-7B62C04D4A5B}" type="parTrans" cxnId="{D154198C-E603-42ED-A21C-079C46ED8FF6}">
      <dgm:prSet/>
      <dgm:spPr/>
      <dgm:t>
        <a:bodyPr/>
        <a:lstStyle/>
        <a:p>
          <a:endParaRPr lang="en-US"/>
        </a:p>
      </dgm:t>
    </dgm:pt>
    <dgm:pt modelId="{9AA7C5A5-896A-4184-AA46-C6D0ED160A6E}" type="sibTrans" cxnId="{D154198C-E603-42ED-A21C-079C46ED8FF6}">
      <dgm:prSet/>
      <dgm:spPr/>
      <dgm:t>
        <a:bodyPr/>
        <a:lstStyle/>
        <a:p>
          <a:endParaRPr lang="en-US"/>
        </a:p>
      </dgm:t>
    </dgm:pt>
    <dgm:pt modelId="{C6DE4A9D-0F0F-4B92-9131-65674359018B}">
      <dgm:prSet custT="1"/>
      <dgm:spPr/>
      <dgm:t>
        <a:bodyPr/>
        <a:lstStyle/>
        <a:p>
          <a:r>
            <a:rPr lang="en-US" sz="1600" dirty="0" smtClean="0">
              <a:latin typeface="Gill Sans"/>
            </a:rPr>
            <a:t>Providing appointment reminders</a:t>
          </a:r>
          <a:endParaRPr lang="en-US" sz="1600" dirty="0">
            <a:latin typeface="Gill Sans"/>
          </a:endParaRPr>
        </a:p>
      </dgm:t>
    </dgm:pt>
    <dgm:pt modelId="{504FD043-DAF0-4CF2-A457-0D6E13A30ED8}" type="parTrans" cxnId="{AF6ABC53-4155-43CA-9DCC-00D1203CFEEB}">
      <dgm:prSet/>
      <dgm:spPr/>
      <dgm:t>
        <a:bodyPr/>
        <a:lstStyle/>
        <a:p>
          <a:endParaRPr lang="en-US"/>
        </a:p>
      </dgm:t>
    </dgm:pt>
    <dgm:pt modelId="{0A7D7856-7C51-4F45-91C2-3342E2F05874}" type="sibTrans" cxnId="{AF6ABC53-4155-43CA-9DCC-00D1203CFEEB}">
      <dgm:prSet/>
      <dgm:spPr/>
      <dgm:t>
        <a:bodyPr/>
        <a:lstStyle/>
        <a:p>
          <a:endParaRPr lang="en-US"/>
        </a:p>
      </dgm:t>
    </dgm:pt>
    <dgm:pt modelId="{3831CC59-B464-4893-B45E-B6E51AD5109A}">
      <dgm:prSet custT="1"/>
      <dgm:spPr/>
      <dgm:t>
        <a:bodyPr/>
        <a:lstStyle/>
        <a:p>
          <a:r>
            <a:rPr lang="en-US" sz="1600" dirty="0" smtClean="0">
              <a:latin typeface="Gill Sans"/>
            </a:rPr>
            <a:t>Conducting client intake and/or needs assessment</a:t>
          </a:r>
          <a:endParaRPr lang="en-US" sz="1600" dirty="0">
            <a:latin typeface="Gill Sans"/>
          </a:endParaRPr>
        </a:p>
      </dgm:t>
    </dgm:pt>
    <dgm:pt modelId="{BD7857E0-5F67-460D-BD68-F852CFF12B8C}" type="parTrans" cxnId="{D70B317C-370C-49D4-84B2-56B47895F0D6}">
      <dgm:prSet/>
      <dgm:spPr/>
      <dgm:t>
        <a:bodyPr/>
        <a:lstStyle/>
        <a:p>
          <a:endParaRPr lang="en-US"/>
        </a:p>
      </dgm:t>
    </dgm:pt>
    <dgm:pt modelId="{DBC951E7-CB3F-4C87-B933-8542165D3635}" type="sibTrans" cxnId="{D70B317C-370C-49D4-84B2-56B47895F0D6}">
      <dgm:prSet/>
      <dgm:spPr/>
      <dgm:t>
        <a:bodyPr/>
        <a:lstStyle/>
        <a:p>
          <a:endParaRPr lang="en-US"/>
        </a:p>
      </dgm:t>
    </dgm:pt>
    <dgm:pt modelId="{BC3DA782-423B-4D68-B827-598CBAF93A27}">
      <dgm:prSet custT="1"/>
      <dgm:spPr/>
      <dgm:t>
        <a:bodyPr/>
        <a:lstStyle/>
        <a:p>
          <a:r>
            <a:rPr lang="en-US" sz="1600" dirty="0" smtClean="0">
              <a:latin typeface="Gill Sans"/>
            </a:rPr>
            <a:t>Patient Education Session 1: HIV, the Viral Life Cycle, and Understanding ART</a:t>
          </a:r>
          <a:endParaRPr lang="en-US" sz="1600" dirty="0">
            <a:latin typeface="Gill Sans"/>
          </a:endParaRPr>
        </a:p>
      </dgm:t>
    </dgm:pt>
    <dgm:pt modelId="{66555459-3951-4AD9-8E36-4200C171C6C1}" type="parTrans" cxnId="{311BBFFD-5D7E-4EEC-8453-3EF3FF2FD06D}">
      <dgm:prSet/>
      <dgm:spPr/>
      <dgm:t>
        <a:bodyPr/>
        <a:lstStyle/>
        <a:p>
          <a:endParaRPr lang="en-US"/>
        </a:p>
      </dgm:t>
    </dgm:pt>
    <dgm:pt modelId="{F0A761EA-85D2-457F-AFCF-D5A8AE85AAA4}" type="sibTrans" cxnId="{311BBFFD-5D7E-4EEC-8453-3EF3FF2FD06D}">
      <dgm:prSet/>
      <dgm:spPr/>
      <dgm:t>
        <a:bodyPr/>
        <a:lstStyle/>
        <a:p>
          <a:endParaRPr lang="en-US"/>
        </a:p>
      </dgm:t>
    </dgm:pt>
    <dgm:pt modelId="{B2585D94-9B3D-4CC8-97E0-39C2A8D5C7F0}">
      <dgm:prSet custT="1"/>
      <dgm:spPr/>
      <dgm:t>
        <a:bodyPr/>
        <a:lstStyle/>
        <a:p>
          <a:r>
            <a:rPr lang="en-US" sz="1600" dirty="0" smtClean="0">
              <a:latin typeface="Gill Sans"/>
            </a:rPr>
            <a:t>Patient Education Session 2: Communicating with Providers, Adherence, and Managing Side Effects</a:t>
          </a:r>
          <a:endParaRPr lang="en-US" sz="1600" dirty="0">
            <a:latin typeface="Gill Sans"/>
          </a:endParaRPr>
        </a:p>
      </dgm:t>
    </dgm:pt>
    <dgm:pt modelId="{40546A63-9BEC-4D5E-87A6-0902EFF84052}" type="parTrans" cxnId="{4A9F49E5-505C-4CD2-B65E-185AD09AB83C}">
      <dgm:prSet/>
      <dgm:spPr/>
      <dgm:t>
        <a:bodyPr/>
        <a:lstStyle/>
        <a:p>
          <a:endParaRPr lang="en-US"/>
        </a:p>
      </dgm:t>
    </dgm:pt>
    <dgm:pt modelId="{4F974B52-A416-4A3B-8014-95869ACA3A55}" type="sibTrans" cxnId="{4A9F49E5-505C-4CD2-B65E-185AD09AB83C}">
      <dgm:prSet/>
      <dgm:spPr/>
      <dgm:t>
        <a:bodyPr/>
        <a:lstStyle/>
        <a:p>
          <a:endParaRPr lang="en-US"/>
        </a:p>
      </dgm:t>
    </dgm:pt>
    <dgm:pt modelId="{0E8D7ED7-FB7D-43A4-8A7D-44A10072C466}">
      <dgm:prSet custT="1"/>
      <dgm:spPr/>
      <dgm:t>
        <a:bodyPr/>
        <a:lstStyle/>
        <a:p>
          <a:r>
            <a:rPr lang="en-US" sz="1900" dirty="0" smtClean="0">
              <a:latin typeface="Gill Sans"/>
            </a:rPr>
            <a:t>Conducting monitoring appointment</a:t>
          </a:r>
          <a:endParaRPr lang="en-US" sz="1900" dirty="0">
            <a:latin typeface="Gill Sans"/>
          </a:endParaRPr>
        </a:p>
      </dgm:t>
    </dgm:pt>
    <dgm:pt modelId="{6D1AAE5C-A98A-4652-B898-E2DF15A28B96}" type="parTrans" cxnId="{9E52E8A4-AEA8-4104-B90D-F556356ED564}">
      <dgm:prSet/>
      <dgm:spPr/>
      <dgm:t>
        <a:bodyPr/>
        <a:lstStyle/>
        <a:p>
          <a:endParaRPr lang="en-US"/>
        </a:p>
      </dgm:t>
    </dgm:pt>
    <dgm:pt modelId="{A82A5671-6088-4FB9-982C-AC60FE918119}" type="sibTrans" cxnId="{9E52E8A4-AEA8-4104-B90D-F556356ED564}">
      <dgm:prSet/>
      <dgm:spPr/>
      <dgm:t>
        <a:bodyPr/>
        <a:lstStyle/>
        <a:p>
          <a:endParaRPr lang="en-US"/>
        </a:p>
      </dgm:t>
    </dgm:pt>
    <dgm:pt modelId="{1BBD1626-9492-4B9E-9B11-6FAF5DF53950}">
      <dgm:prSet custT="1"/>
      <dgm:spPr/>
      <dgm:t>
        <a:bodyPr/>
        <a:lstStyle/>
        <a:p>
          <a:r>
            <a:rPr lang="en-US" sz="1900" dirty="0" smtClean="0">
              <a:latin typeface="Gill Sans"/>
            </a:rPr>
            <a:t>Developing a patient care plan</a:t>
          </a:r>
          <a:endParaRPr lang="en-US" sz="1900" dirty="0">
            <a:latin typeface="Gill Sans"/>
          </a:endParaRPr>
        </a:p>
      </dgm:t>
    </dgm:pt>
    <dgm:pt modelId="{8C7DB365-E05B-472B-B4CD-93A949DED128}" type="parTrans" cxnId="{6A873A54-63A7-41D8-9057-AF94C8C61F59}">
      <dgm:prSet/>
      <dgm:spPr/>
      <dgm:t>
        <a:bodyPr/>
        <a:lstStyle/>
        <a:p>
          <a:endParaRPr lang="en-US"/>
        </a:p>
      </dgm:t>
    </dgm:pt>
    <dgm:pt modelId="{7EB5CA72-C1A8-4EF1-9191-F5DFD6289656}" type="sibTrans" cxnId="{6A873A54-63A7-41D8-9057-AF94C8C61F59}">
      <dgm:prSet/>
      <dgm:spPr/>
      <dgm:t>
        <a:bodyPr/>
        <a:lstStyle/>
        <a:p>
          <a:endParaRPr lang="en-US"/>
        </a:p>
      </dgm:t>
    </dgm:pt>
    <dgm:pt modelId="{A7FC5F33-5861-41EF-8BF5-01DD3EC1AAF2}">
      <dgm:prSet custT="1"/>
      <dgm:spPr/>
      <dgm:t>
        <a:bodyPr/>
        <a:lstStyle/>
        <a:p>
          <a:r>
            <a:rPr lang="en-US" sz="1900" dirty="0" smtClean="0">
              <a:latin typeface="Gill Sans"/>
            </a:rPr>
            <a:t>Conducting client intake and/or needs assessment</a:t>
          </a:r>
          <a:endParaRPr lang="en-US" sz="1900" dirty="0">
            <a:latin typeface="Gill Sans"/>
          </a:endParaRPr>
        </a:p>
      </dgm:t>
    </dgm:pt>
    <dgm:pt modelId="{37D98490-28FF-4B68-86D2-E637A8972C9B}" type="parTrans" cxnId="{2143376D-A4FB-4D1B-9045-E0817ED2F98A}">
      <dgm:prSet/>
      <dgm:spPr/>
      <dgm:t>
        <a:bodyPr/>
        <a:lstStyle/>
        <a:p>
          <a:endParaRPr lang="en-US"/>
        </a:p>
      </dgm:t>
    </dgm:pt>
    <dgm:pt modelId="{6DA532A1-0085-4B7E-ABA3-85919FC043F4}" type="sibTrans" cxnId="{2143376D-A4FB-4D1B-9045-E0817ED2F98A}">
      <dgm:prSet/>
      <dgm:spPr/>
      <dgm:t>
        <a:bodyPr/>
        <a:lstStyle/>
        <a:p>
          <a:endParaRPr lang="en-US"/>
        </a:p>
      </dgm:t>
    </dgm:pt>
    <dgm:pt modelId="{BE4757F9-3A3A-407A-99CE-98FC2FCB7FCB}">
      <dgm:prSet custT="1"/>
      <dgm:spPr/>
      <dgm:t>
        <a:bodyPr/>
        <a:lstStyle/>
        <a:p>
          <a:r>
            <a:rPr lang="en-US" sz="1900" dirty="0" smtClean="0">
              <a:latin typeface="Gill Sans"/>
            </a:rPr>
            <a:t>Follow up with provider to discuss client</a:t>
          </a:r>
          <a:endParaRPr lang="en-US" sz="1900" dirty="0">
            <a:latin typeface="Gill Sans"/>
          </a:endParaRPr>
        </a:p>
      </dgm:t>
    </dgm:pt>
    <dgm:pt modelId="{47D8C239-EE66-4B4F-86F8-DFD38DD7362C}" type="parTrans" cxnId="{5BE67C37-4D82-4692-9721-4C5B543F2AC1}">
      <dgm:prSet/>
      <dgm:spPr/>
      <dgm:t>
        <a:bodyPr/>
        <a:lstStyle/>
        <a:p>
          <a:endParaRPr lang="en-US"/>
        </a:p>
      </dgm:t>
    </dgm:pt>
    <dgm:pt modelId="{06BCCAF1-DA39-4471-B94A-0E974D01F62C}" type="sibTrans" cxnId="{5BE67C37-4D82-4692-9721-4C5B543F2AC1}">
      <dgm:prSet/>
      <dgm:spPr/>
      <dgm:t>
        <a:bodyPr/>
        <a:lstStyle/>
        <a:p>
          <a:endParaRPr lang="en-US"/>
        </a:p>
      </dgm:t>
    </dgm:pt>
    <dgm:pt modelId="{7BB8C871-8430-403C-B260-01AC9824DFBD}" type="pres">
      <dgm:prSet presAssocID="{0CC93EC6-9F85-494C-9DE3-20EC90D3A7D8}" presName="linear" presStyleCnt="0">
        <dgm:presLayoutVars>
          <dgm:dir/>
          <dgm:animLvl val="lvl"/>
          <dgm:resizeHandles val="exact"/>
        </dgm:presLayoutVars>
      </dgm:prSet>
      <dgm:spPr/>
      <dgm:t>
        <a:bodyPr/>
        <a:lstStyle/>
        <a:p>
          <a:endParaRPr lang="en-US"/>
        </a:p>
      </dgm:t>
    </dgm:pt>
    <dgm:pt modelId="{1F3C87BC-3C50-4783-8D8A-F752E9F79B99}" type="pres">
      <dgm:prSet presAssocID="{C27B56D7-D115-4991-BB82-064F6873C0DF}" presName="parentLin" presStyleCnt="0"/>
      <dgm:spPr/>
    </dgm:pt>
    <dgm:pt modelId="{09BA2DEA-3EAB-4083-AC16-7E9AC4027B65}" type="pres">
      <dgm:prSet presAssocID="{C27B56D7-D115-4991-BB82-064F6873C0DF}" presName="parentLeftMargin" presStyleLbl="node1" presStyleIdx="0" presStyleCnt="2"/>
      <dgm:spPr/>
      <dgm:t>
        <a:bodyPr/>
        <a:lstStyle/>
        <a:p>
          <a:endParaRPr lang="en-US"/>
        </a:p>
      </dgm:t>
    </dgm:pt>
    <dgm:pt modelId="{D3F5185E-9B38-4C80-A7FC-8E3EAE49293D}" type="pres">
      <dgm:prSet presAssocID="{C27B56D7-D115-4991-BB82-064F6873C0DF}" presName="parentText" presStyleLbl="node1" presStyleIdx="0" presStyleCnt="2">
        <dgm:presLayoutVars>
          <dgm:chMax val="0"/>
          <dgm:bulletEnabled val="1"/>
        </dgm:presLayoutVars>
      </dgm:prSet>
      <dgm:spPr/>
      <dgm:t>
        <a:bodyPr/>
        <a:lstStyle/>
        <a:p>
          <a:endParaRPr lang="en-US"/>
        </a:p>
      </dgm:t>
    </dgm:pt>
    <dgm:pt modelId="{B2DD00EF-136B-4AFA-958D-68EEAA7792BD}" type="pres">
      <dgm:prSet presAssocID="{C27B56D7-D115-4991-BB82-064F6873C0DF}" presName="negativeSpace" presStyleCnt="0"/>
      <dgm:spPr/>
    </dgm:pt>
    <dgm:pt modelId="{311A9A4F-4756-421D-9FB0-1ED4ABFCEAEF}" type="pres">
      <dgm:prSet presAssocID="{C27B56D7-D115-4991-BB82-064F6873C0DF}" presName="childText" presStyleLbl="conFgAcc1" presStyleIdx="0" presStyleCnt="2">
        <dgm:presLayoutVars>
          <dgm:bulletEnabled val="1"/>
        </dgm:presLayoutVars>
      </dgm:prSet>
      <dgm:spPr/>
      <dgm:t>
        <a:bodyPr/>
        <a:lstStyle/>
        <a:p>
          <a:endParaRPr lang="en-US"/>
        </a:p>
      </dgm:t>
    </dgm:pt>
    <dgm:pt modelId="{51613C25-1F26-429E-9F3C-042C6D3C7C87}" type="pres">
      <dgm:prSet presAssocID="{2AF69351-E633-44B1-8296-DBF662389FDE}" presName="spaceBetweenRectangles" presStyleCnt="0"/>
      <dgm:spPr/>
    </dgm:pt>
    <dgm:pt modelId="{317744DC-CEF4-4616-9988-25DFA591F0CC}" type="pres">
      <dgm:prSet presAssocID="{1CF68AC6-CD10-474B-949B-219299200C45}" presName="parentLin" presStyleCnt="0"/>
      <dgm:spPr/>
    </dgm:pt>
    <dgm:pt modelId="{94DBC2AE-B204-4BA4-8792-9FE9F93E0096}" type="pres">
      <dgm:prSet presAssocID="{1CF68AC6-CD10-474B-949B-219299200C45}" presName="parentLeftMargin" presStyleLbl="node1" presStyleIdx="0" presStyleCnt="2"/>
      <dgm:spPr/>
      <dgm:t>
        <a:bodyPr/>
        <a:lstStyle/>
        <a:p>
          <a:endParaRPr lang="en-US"/>
        </a:p>
      </dgm:t>
    </dgm:pt>
    <dgm:pt modelId="{5A8D73B1-F5D4-4D43-9E49-049F9B9CB7DC}" type="pres">
      <dgm:prSet presAssocID="{1CF68AC6-CD10-474B-949B-219299200C45}" presName="parentText" presStyleLbl="node1" presStyleIdx="1" presStyleCnt="2">
        <dgm:presLayoutVars>
          <dgm:chMax val="0"/>
          <dgm:bulletEnabled val="1"/>
        </dgm:presLayoutVars>
      </dgm:prSet>
      <dgm:spPr/>
      <dgm:t>
        <a:bodyPr/>
        <a:lstStyle/>
        <a:p>
          <a:endParaRPr lang="en-US"/>
        </a:p>
      </dgm:t>
    </dgm:pt>
    <dgm:pt modelId="{A066F9A4-936B-4484-91CA-CF78C44C6AA3}" type="pres">
      <dgm:prSet presAssocID="{1CF68AC6-CD10-474B-949B-219299200C45}" presName="negativeSpace" presStyleCnt="0"/>
      <dgm:spPr/>
    </dgm:pt>
    <dgm:pt modelId="{17B8F374-5F79-4EC8-8A08-E88BE53ADEFD}" type="pres">
      <dgm:prSet presAssocID="{1CF68AC6-CD10-474B-949B-219299200C45}" presName="childText" presStyleLbl="conFgAcc1" presStyleIdx="1" presStyleCnt="2">
        <dgm:presLayoutVars>
          <dgm:bulletEnabled val="1"/>
        </dgm:presLayoutVars>
      </dgm:prSet>
      <dgm:spPr/>
      <dgm:t>
        <a:bodyPr/>
        <a:lstStyle/>
        <a:p>
          <a:endParaRPr lang="en-US"/>
        </a:p>
      </dgm:t>
    </dgm:pt>
  </dgm:ptLst>
  <dgm:cxnLst>
    <dgm:cxn modelId="{CCFACA13-166C-411C-90B8-A6BCB3B969F0}" type="presOf" srcId="{BE4757F9-3A3A-407A-99CE-98FC2FCB7FCB}" destId="{17B8F374-5F79-4EC8-8A08-E88BE53ADEFD}" srcOrd="0" destOrd="4" presId="urn:microsoft.com/office/officeart/2005/8/layout/list1"/>
    <dgm:cxn modelId="{6A873A54-63A7-41D8-9057-AF94C8C61F59}" srcId="{1CF68AC6-CD10-474B-949B-219299200C45}" destId="{1BBD1626-9492-4B9E-9B11-6FAF5DF53950}" srcOrd="2" destOrd="0" parTransId="{8C7DB365-E05B-472B-B4CD-93A949DED128}" sibTransId="{7EB5CA72-C1A8-4EF1-9191-F5DFD6289656}"/>
    <dgm:cxn modelId="{9C1F3A0E-3C6B-4592-B06B-88F1A4C38D86}" type="presOf" srcId="{1CF68AC6-CD10-474B-949B-219299200C45}" destId="{94DBC2AE-B204-4BA4-8792-9FE9F93E0096}" srcOrd="0" destOrd="0" presId="urn:microsoft.com/office/officeart/2005/8/layout/list1"/>
    <dgm:cxn modelId="{F402FC33-82CA-44AC-8707-90607A03C19B}" type="presOf" srcId="{BC3DA782-423B-4D68-B827-598CBAF93A27}" destId="{311A9A4F-4756-421D-9FB0-1ED4ABFCEAEF}" srcOrd="0" destOrd="3" presId="urn:microsoft.com/office/officeart/2005/8/layout/list1"/>
    <dgm:cxn modelId="{153604FB-1659-47F4-ACF7-3087E9A812D6}" type="presOf" srcId="{C27B56D7-D115-4991-BB82-064F6873C0DF}" destId="{D3F5185E-9B38-4C80-A7FC-8E3EAE49293D}" srcOrd="1" destOrd="0" presId="urn:microsoft.com/office/officeart/2005/8/layout/list1"/>
    <dgm:cxn modelId="{F094DEEE-90B4-4FF0-A1F1-0F68130F420D}" srcId="{0CC93EC6-9F85-494C-9DE3-20EC90D3A7D8}" destId="{1CF68AC6-CD10-474B-949B-219299200C45}" srcOrd="1" destOrd="0" parTransId="{37F09D85-F88D-46DA-A435-C557E00E667B}" sibTransId="{94A9EC4C-A216-48E3-903C-DBFAB96C25D1}"/>
    <dgm:cxn modelId="{A667E4A6-194D-4CBE-9A63-AE3183EA94B1}" type="presOf" srcId="{0CC93EC6-9F85-494C-9DE3-20EC90D3A7D8}" destId="{7BB8C871-8430-403C-B260-01AC9824DFBD}" srcOrd="0" destOrd="0" presId="urn:microsoft.com/office/officeart/2005/8/layout/list1"/>
    <dgm:cxn modelId="{273087B6-5F89-4578-85F0-1BC50F1CE751}" type="presOf" srcId="{C27B56D7-D115-4991-BB82-064F6873C0DF}" destId="{09BA2DEA-3EAB-4083-AC16-7E9AC4027B65}" srcOrd="0" destOrd="0" presId="urn:microsoft.com/office/officeart/2005/8/layout/list1"/>
    <dgm:cxn modelId="{9B998269-8BBE-4B93-9F5F-DA834E0AABE3}" srcId="{C27B56D7-D115-4991-BB82-064F6873C0DF}" destId="{37D24254-907E-45DE-9B6C-CC220E8C26E2}" srcOrd="0" destOrd="0" parTransId="{A0429D95-EE83-4C36-AC2E-5CFBF990F7B9}" sibTransId="{E701BB7F-A58F-46A8-BCD8-1654C6763491}"/>
    <dgm:cxn modelId="{7A16B630-C981-4EB5-B488-64382F02FE30}" type="presOf" srcId="{A7FC5F33-5861-41EF-8BF5-01DD3EC1AAF2}" destId="{17B8F374-5F79-4EC8-8A08-E88BE53ADEFD}" srcOrd="0" destOrd="3" presId="urn:microsoft.com/office/officeart/2005/8/layout/list1"/>
    <dgm:cxn modelId="{5919C576-CE60-43C3-BA98-2F21EE87605F}" type="presOf" srcId="{3831CC59-B464-4893-B45E-B6E51AD5109A}" destId="{311A9A4F-4756-421D-9FB0-1ED4ABFCEAEF}" srcOrd="0" destOrd="2" presId="urn:microsoft.com/office/officeart/2005/8/layout/list1"/>
    <dgm:cxn modelId="{849E71CE-7ED0-48D7-95D2-D661A1604AD2}" type="presOf" srcId="{1BBD1626-9492-4B9E-9B11-6FAF5DF53950}" destId="{17B8F374-5F79-4EC8-8A08-E88BE53ADEFD}" srcOrd="0" destOrd="2" presId="urn:microsoft.com/office/officeart/2005/8/layout/list1"/>
    <dgm:cxn modelId="{5BE67C37-4D82-4692-9721-4C5B543F2AC1}" srcId="{1CF68AC6-CD10-474B-949B-219299200C45}" destId="{BE4757F9-3A3A-407A-99CE-98FC2FCB7FCB}" srcOrd="4" destOrd="0" parTransId="{47D8C239-EE66-4B4F-86F8-DFD38DD7362C}" sibTransId="{06BCCAF1-DA39-4471-B94A-0E974D01F62C}"/>
    <dgm:cxn modelId="{8EBD3297-A712-47F5-9284-8772599604C7}" type="presOf" srcId="{2FA36104-57D2-4579-BD76-629794EC63A2}" destId="{17B8F374-5F79-4EC8-8A08-E88BE53ADEFD}" srcOrd="0" destOrd="0" presId="urn:microsoft.com/office/officeart/2005/8/layout/list1"/>
    <dgm:cxn modelId="{3A010376-0D14-4A0D-A2C2-CECDE2A9983B}" type="presOf" srcId="{B2585D94-9B3D-4CC8-97E0-39C2A8D5C7F0}" destId="{311A9A4F-4756-421D-9FB0-1ED4ABFCEAEF}" srcOrd="0" destOrd="4" presId="urn:microsoft.com/office/officeart/2005/8/layout/list1"/>
    <dgm:cxn modelId="{D70B317C-370C-49D4-84B2-56B47895F0D6}" srcId="{C27B56D7-D115-4991-BB82-064F6873C0DF}" destId="{3831CC59-B464-4893-B45E-B6E51AD5109A}" srcOrd="2" destOrd="0" parTransId="{BD7857E0-5F67-460D-BD68-F852CFF12B8C}" sibTransId="{DBC951E7-CB3F-4C87-B933-8542165D3635}"/>
    <dgm:cxn modelId="{9E52E8A4-AEA8-4104-B90D-F556356ED564}" srcId="{1CF68AC6-CD10-474B-949B-219299200C45}" destId="{0E8D7ED7-FB7D-43A4-8A7D-44A10072C466}" srcOrd="1" destOrd="0" parTransId="{6D1AAE5C-A98A-4652-B898-E2DF15A28B96}" sibTransId="{A82A5671-6088-4FB9-982C-AC60FE918119}"/>
    <dgm:cxn modelId="{D154198C-E603-42ED-A21C-079C46ED8FF6}" srcId="{1CF68AC6-CD10-474B-949B-219299200C45}" destId="{2FA36104-57D2-4579-BD76-629794EC63A2}" srcOrd="0" destOrd="0" parTransId="{00E769F3-D5E9-4237-98CA-7B62C04D4A5B}" sibTransId="{9AA7C5A5-896A-4184-AA46-C6D0ED160A6E}"/>
    <dgm:cxn modelId="{AF6ABC53-4155-43CA-9DCC-00D1203CFEEB}" srcId="{C27B56D7-D115-4991-BB82-064F6873C0DF}" destId="{C6DE4A9D-0F0F-4B92-9131-65674359018B}" srcOrd="1" destOrd="0" parTransId="{504FD043-DAF0-4CF2-A457-0D6E13A30ED8}" sibTransId="{0A7D7856-7C51-4F45-91C2-3342E2F05874}"/>
    <dgm:cxn modelId="{0004B591-B5E5-42A9-B6A6-655EEB5E02AE}" type="presOf" srcId="{1CF68AC6-CD10-474B-949B-219299200C45}" destId="{5A8D73B1-F5D4-4D43-9E49-049F9B9CB7DC}" srcOrd="1" destOrd="0" presId="urn:microsoft.com/office/officeart/2005/8/layout/list1"/>
    <dgm:cxn modelId="{311BBFFD-5D7E-4EEC-8453-3EF3FF2FD06D}" srcId="{C27B56D7-D115-4991-BB82-064F6873C0DF}" destId="{BC3DA782-423B-4D68-B827-598CBAF93A27}" srcOrd="3" destOrd="0" parTransId="{66555459-3951-4AD9-8E36-4200C171C6C1}" sibTransId="{F0A761EA-85D2-457F-AFCF-D5A8AE85AAA4}"/>
    <dgm:cxn modelId="{40BCC1D8-1AF9-420A-91F5-56EB9EB9C7A0}" type="presOf" srcId="{C6DE4A9D-0F0F-4B92-9131-65674359018B}" destId="{311A9A4F-4756-421D-9FB0-1ED4ABFCEAEF}" srcOrd="0" destOrd="1" presId="urn:microsoft.com/office/officeart/2005/8/layout/list1"/>
    <dgm:cxn modelId="{4A9F49E5-505C-4CD2-B65E-185AD09AB83C}" srcId="{C27B56D7-D115-4991-BB82-064F6873C0DF}" destId="{B2585D94-9B3D-4CC8-97E0-39C2A8D5C7F0}" srcOrd="4" destOrd="0" parTransId="{40546A63-9BEC-4D5E-87A6-0902EFF84052}" sibTransId="{4F974B52-A416-4A3B-8014-95869ACA3A55}"/>
    <dgm:cxn modelId="{2143376D-A4FB-4D1B-9045-E0817ED2F98A}" srcId="{1CF68AC6-CD10-474B-949B-219299200C45}" destId="{A7FC5F33-5861-41EF-8BF5-01DD3EC1AAF2}" srcOrd="3" destOrd="0" parTransId="{37D98490-28FF-4B68-86D2-E637A8972C9B}" sibTransId="{6DA532A1-0085-4B7E-ABA3-85919FC043F4}"/>
    <dgm:cxn modelId="{0DDCD7FE-4193-4BDC-8121-CD0C76DD5264}" type="presOf" srcId="{37D24254-907E-45DE-9B6C-CC220E8C26E2}" destId="{311A9A4F-4756-421D-9FB0-1ED4ABFCEAEF}" srcOrd="0" destOrd="0" presId="urn:microsoft.com/office/officeart/2005/8/layout/list1"/>
    <dgm:cxn modelId="{D61948B6-87B9-468D-A33F-594F3C89B049}" srcId="{0CC93EC6-9F85-494C-9DE3-20EC90D3A7D8}" destId="{C27B56D7-D115-4991-BB82-064F6873C0DF}" srcOrd="0" destOrd="0" parTransId="{3F4553D0-7A2A-4C93-9A3D-8BFC27AFB085}" sibTransId="{2AF69351-E633-44B1-8296-DBF662389FDE}"/>
    <dgm:cxn modelId="{0C3ECA10-2C6C-4DC7-821E-40E4282FCAB6}" type="presOf" srcId="{0E8D7ED7-FB7D-43A4-8A7D-44A10072C466}" destId="{17B8F374-5F79-4EC8-8A08-E88BE53ADEFD}" srcOrd="0" destOrd="1" presId="urn:microsoft.com/office/officeart/2005/8/layout/list1"/>
    <dgm:cxn modelId="{55F51E33-40F1-4D54-9D44-68BF08252E93}" type="presParOf" srcId="{7BB8C871-8430-403C-B260-01AC9824DFBD}" destId="{1F3C87BC-3C50-4783-8D8A-F752E9F79B99}" srcOrd="0" destOrd="0" presId="urn:microsoft.com/office/officeart/2005/8/layout/list1"/>
    <dgm:cxn modelId="{46C44CEA-EE31-419D-9D86-34E926241EE1}" type="presParOf" srcId="{1F3C87BC-3C50-4783-8D8A-F752E9F79B99}" destId="{09BA2DEA-3EAB-4083-AC16-7E9AC4027B65}" srcOrd="0" destOrd="0" presId="urn:microsoft.com/office/officeart/2005/8/layout/list1"/>
    <dgm:cxn modelId="{EA349651-86AF-40CF-8725-5C98AEF3D1BC}" type="presParOf" srcId="{1F3C87BC-3C50-4783-8D8A-F752E9F79B99}" destId="{D3F5185E-9B38-4C80-A7FC-8E3EAE49293D}" srcOrd="1" destOrd="0" presId="urn:microsoft.com/office/officeart/2005/8/layout/list1"/>
    <dgm:cxn modelId="{A6A010E2-1EC9-4611-B773-5638AECF3399}" type="presParOf" srcId="{7BB8C871-8430-403C-B260-01AC9824DFBD}" destId="{B2DD00EF-136B-4AFA-958D-68EEAA7792BD}" srcOrd="1" destOrd="0" presId="urn:microsoft.com/office/officeart/2005/8/layout/list1"/>
    <dgm:cxn modelId="{12D4887E-BEF0-4FBC-B256-461C0538CA7A}" type="presParOf" srcId="{7BB8C871-8430-403C-B260-01AC9824DFBD}" destId="{311A9A4F-4756-421D-9FB0-1ED4ABFCEAEF}" srcOrd="2" destOrd="0" presId="urn:microsoft.com/office/officeart/2005/8/layout/list1"/>
    <dgm:cxn modelId="{6CB56584-4977-43BF-B5CE-FA55F048F153}" type="presParOf" srcId="{7BB8C871-8430-403C-B260-01AC9824DFBD}" destId="{51613C25-1F26-429E-9F3C-042C6D3C7C87}" srcOrd="3" destOrd="0" presId="urn:microsoft.com/office/officeart/2005/8/layout/list1"/>
    <dgm:cxn modelId="{2806A813-7595-4FF8-B003-DA4A5BC886D3}" type="presParOf" srcId="{7BB8C871-8430-403C-B260-01AC9824DFBD}" destId="{317744DC-CEF4-4616-9988-25DFA591F0CC}" srcOrd="4" destOrd="0" presId="urn:microsoft.com/office/officeart/2005/8/layout/list1"/>
    <dgm:cxn modelId="{89C723D2-53E8-402F-B29C-203ECD34FB87}" type="presParOf" srcId="{317744DC-CEF4-4616-9988-25DFA591F0CC}" destId="{94DBC2AE-B204-4BA4-8792-9FE9F93E0096}" srcOrd="0" destOrd="0" presId="urn:microsoft.com/office/officeart/2005/8/layout/list1"/>
    <dgm:cxn modelId="{FF302422-876C-407B-8370-1F62511ACEE1}" type="presParOf" srcId="{317744DC-CEF4-4616-9988-25DFA591F0CC}" destId="{5A8D73B1-F5D4-4D43-9E49-049F9B9CB7DC}" srcOrd="1" destOrd="0" presId="urn:microsoft.com/office/officeart/2005/8/layout/list1"/>
    <dgm:cxn modelId="{0A36A5A2-8890-43C8-A03E-66E0544D96AC}" type="presParOf" srcId="{7BB8C871-8430-403C-B260-01AC9824DFBD}" destId="{A066F9A4-936B-4484-91CA-CF78C44C6AA3}" srcOrd="5" destOrd="0" presId="urn:microsoft.com/office/officeart/2005/8/layout/list1"/>
    <dgm:cxn modelId="{583FE589-FD87-48E0-919D-8D27E5165235}" type="presParOf" srcId="{7BB8C871-8430-403C-B260-01AC9824DFBD}" destId="{17B8F374-5F79-4EC8-8A08-E88BE53ADE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246429-E86A-4130-BD4A-5FE94306519B}" type="doc">
      <dgm:prSet loTypeId="urn:microsoft.com/office/officeart/2005/8/layout/process1" loCatId="process" qsTypeId="urn:microsoft.com/office/officeart/2005/8/quickstyle/simple1" qsCatId="simple" csTypeId="urn:microsoft.com/office/officeart/2005/8/colors/accent1_2" csCatId="accent1" phldr="1"/>
      <dgm:spPr/>
    </dgm:pt>
    <dgm:pt modelId="{04BC0F05-3235-48D4-A8DB-D8B321E11A25}">
      <dgm:prSet phldrT="[Text]" custT="1"/>
      <dgm:spPr/>
      <dgm:t>
        <a:bodyPr/>
        <a:lstStyle/>
        <a:p>
          <a:r>
            <a:rPr lang="en-US" sz="1500" dirty="0" smtClean="0"/>
            <a:t>30% of clients who have consented to being recorded are randomly selected to be recorded</a:t>
          </a:r>
          <a:endParaRPr lang="en-US" sz="1500" dirty="0"/>
        </a:p>
      </dgm:t>
    </dgm:pt>
    <dgm:pt modelId="{BF187DD1-ECA6-4B60-9E42-DE782BAC51AD}" type="parTrans" cxnId="{C8E68770-EAD1-439C-819A-DAF971704832}">
      <dgm:prSet/>
      <dgm:spPr/>
      <dgm:t>
        <a:bodyPr/>
        <a:lstStyle/>
        <a:p>
          <a:endParaRPr lang="en-US"/>
        </a:p>
      </dgm:t>
    </dgm:pt>
    <dgm:pt modelId="{2BC5EE51-217C-45E7-9D5F-C3523B664049}" type="sibTrans" cxnId="{C8E68770-EAD1-439C-819A-DAF971704832}">
      <dgm:prSet/>
      <dgm:spPr/>
      <dgm:t>
        <a:bodyPr/>
        <a:lstStyle/>
        <a:p>
          <a:endParaRPr lang="en-US"/>
        </a:p>
      </dgm:t>
    </dgm:pt>
    <dgm:pt modelId="{0A9FB2AB-A62C-4DE4-9F69-7A3FEBEB9857}">
      <dgm:prSet phldrT="[Text]" custT="1"/>
      <dgm:spPr/>
      <dgm:t>
        <a:bodyPr/>
        <a:lstStyle/>
        <a:p>
          <a:r>
            <a:rPr lang="en-US" sz="1500" dirty="0" smtClean="0"/>
            <a:t>Interventionists record every interaction they have with selected clients</a:t>
          </a:r>
          <a:endParaRPr lang="en-US" sz="1500" dirty="0"/>
        </a:p>
      </dgm:t>
    </dgm:pt>
    <dgm:pt modelId="{98FB9EFD-8EB5-4304-9251-DB477AD1981F}" type="parTrans" cxnId="{A20CDBCA-6DE0-4583-9A11-D43E4D97CF74}">
      <dgm:prSet/>
      <dgm:spPr/>
      <dgm:t>
        <a:bodyPr/>
        <a:lstStyle/>
        <a:p>
          <a:endParaRPr lang="en-US"/>
        </a:p>
      </dgm:t>
    </dgm:pt>
    <dgm:pt modelId="{3B1A8735-4CF3-4412-8B3B-2BBC98660B71}" type="sibTrans" cxnId="{A20CDBCA-6DE0-4583-9A11-D43E4D97CF74}">
      <dgm:prSet/>
      <dgm:spPr/>
      <dgm:t>
        <a:bodyPr/>
        <a:lstStyle/>
        <a:p>
          <a:endParaRPr lang="en-US"/>
        </a:p>
      </dgm:t>
    </dgm:pt>
    <dgm:pt modelId="{81FA95D3-0E6C-426F-A405-9CB10C820CC5}">
      <dgm:prSet phldrT="[Text]"/>
      <dgm:spPr/>
      <dgm:t>
        <a:bodyPr/>
        <a:lstStyle/>
        <a:p>
          <a:r>
            <a:rPr lang="en-US" dirty="0" smtClean="0"/>
            <a:t>Interventionists have 72 hours to upload recordings to the data system</a:t>
          </a:r>
          <a:endParaRPr lang="en-US" dirty="0"/>
        </a:p>
      </dgm:t>
    </dgm:pt>
    <dgm:pt modelId="{B4E01EB9-FA3A-44DA-8DEF-F20C41ED097A}" type="parTrans" cxnId="{2FD88FBA-F7F1-4E5D-A2B3-C545A67CBC4E}">
      <dgm:prSet/>
      <dgm:spPr/>
      <dgm:t>
        <a:bodyPr/>
        <a:lstStyle/>
        <a:p>
          <a:endParaRPr lang="en-US"/>
        </a:p>
      </dgm:t>
    </dgm:pt>
    <dgm:pt modelId="{B7E54A52-529D-43F0-B33C-0528CCFD9839}" type="sibTrans" cxnId="{2FD88FBA-F7F1-4E5D-A2B3-C545A67CBC4E}">
      <dgm:prSet/>
      <dgm:spPr/>
      <dgm:t>
        <a:bodyPr/>
        <a:lstStyle/>
        <a:p>
          <a:endParaRPr lang="en-US"/>
        </a:p>
      </dgm:t>
    </dgm:pt>
    <dgm:pt modelId="{7DDD9A82-B72B-43E7-A984-5617E9D42415}">
      <dgm:prSet phldrT="[Text]"/>
      <dgm:spPr/>
      <dgm:t>
        <a:bodyPr/>
        <a:lstStyle/>
        <a:p>
          <a:r>
            <a:rPr lang="en-US" dirty="0" smtClean="0"/>
            <a:t>10% of uploaded recordings are selected to be reviewed</a:t>
          </a:r>
          <a:endParaRPr lang="en-US" dirty="0"/>
        </a:p>
      </dgm:t>
    </dgm:pt>
    <dgm:pt modelId="{26FD92BD-7B98-4ABC-9E7F-E72AC7D98CE0}" type="parTrans" cxnId="{1DF5FB6D-97E2-44D6-B150-7E7C04630286}">
      <dgm:prSet/>
      <dgm:spPr/>
      <dgm:t>
        <a:bodyPr/>
        <a:lstStyle/>
        <a:p>
          <a:endParaRPr lang="en-US"/>
        </a:p>
      </dgm:t>
    </dgm:pt>
    <dgm:pt modelId="{F12B42E0-BE56-4757-B11B-9EC4361BA252}" type="sibTrans" cxnId="{1DF5FB6D-97E2-44D6-B150-7E7C04630286}">
      <dgm:prSet/>
      <dgm:spPr/>
      <dgm:t>
        <a:bodyPr/>
        <a:lstStyle/>
        <a:p>
          <a:endParaRPr lang="en-US"/>
        </a:p>
      </dgm:t>
    </dgm:pt>
    <dgm:pt modelId="{0EA06BB5-7CDB-4378-8AFA-FD2B5A336595}" type="pres">
      <dgm:prSet presAssocID="{D6246429-E86A-4130-BD4A-5FE94306519B}" presName="Name0" presStyleCnt="0">
        <dgm:presLayoutVars>
          <dgm:dir/>
          <dgm:resizeHandles val="exact"/>
        </dgm:presLayoutVars>
      </dgm:prSet>
      <dgm:spPr/>
    </dgm:pt>
    <dgm:pt modelId="{BAC61ADC-A825-4F3C-8146-A96DA0C19F0D}" type="pres">
      <dgm:prSet presAssocID="{04BC0F05-3235-48D4-A8DB-D8B321E11A25}" presName="node" presStyleLbl="node1" presStyleIdx="0" presStyleCnt="4" custScaleX="150499" custScaleY="109191" custLinFactNeighborX="-572" custLinFactNeighborY="-1434">
        <dgm:presLayoutVars>
          <dgm:bulletEnabled val="1"/>
        </dgm:presLayoutVars>
      </dgm:prSet>
      <dgm:spPr/>
      <dgm:t>
        <a:bodyPr/>
        <a:lstStyle/>
        <a:p>
          <a:endParaRPr lang="en-US"/>
        </a:p>
      </dgm:t>
    </dgm:pt>
    <dgm:pt modelId="{701B3651-B13A-4586-BBA2-DB9B7BFC8DF6}" type="pres">
      <dgm:prSet presAssocID="{2BC5EE51-217C-45E7-9D5F-C3523B664049}" presName="sibTrans" presStyleLbl="sibTrans2D1" presStyleIdx="0" presStyleCnt="3" custScaleX="171622" custScaleY="91600"/>
      <dgm:spPr/>
      <dgm:t>
        <a:bodyPr/>
        <a:lstStyle/>
        <a:p>
          <a:endParaRPr lang="en-US"/>
        </a:p>
      </dgm:t>
    </dgm:pt>
    <dgm:pt modelId="{07AF7BAF-5AB9-4AB8-B37C-965C4B3BF222}" type="pres">
      <dgm:prSet presAssocID="{2BC5EE51-217C-45E7-9D5F-C3523B664049}" presName="connectorText" presStyleLbl="sibTrans2D1" presStyleIdx="0" presStyleCnt="3"/>
      <dgm:spPr/>
      <dgm:t>
        <a:bodyPr/>
        <a:lstStyle/>
        <a:p>
          <a:endParaRPr lang="en-US"/>
        </a:p>
      </dgm:t>
    </dgm:pt>
    <dgm:pt modelId="{995B106F-BA2A-4858-B4C6-8D822FE0BA0E}" type="pres">
      <dgm:prSet presAssocID="{0A9FB2AB-A62C-4DE4-9F69-7A3FEBEB9857}" presName="node" presStyleLbl="node1" presStyleIdx="1" presStyleCnt="4" custScaleX="170495" custScaleY="106323">
        <dgm:presLayoutVars>
          <dgm:bulletEnabled val="1"/>
        </dgm:presLayoutVars>
      </dgm:prSet>
      <dgm:spPr/>
      <dgm:t>
        <a:bodyPr/>
        <a:lstStyle/>
        <a:p>
          <a:endParaRPr lang="en-US"/>
        </a:p>
      </dgm:t>
    </dgm:pt>
    <dgm:pt modelId="{20B47A67-6710-476B-A80B-9473FA0A9A2A}" type="pres">
      <dgm:prSet presAssocID="{3B1A8735-4CF3-4412-8B3B-2BBC98660B71}" presName="sibTrans" presStyleLbl="sibTrans2D1" presStyleIdx="1" presStyleCnt="3" custScaleX="186871" custScaleY="95324"/>
      <dgm:spPr/>
      <dgm:t>
        <a:bodyPr/>
        <a:lstStyle/>
        <a:p>
          <a:endParaRPr lang="en-US"/>
        </a:p>
      </dgm:t>
    </dgm:pt>
    <dgm:pt modelId="{BB3C2AA3-845B-4B2C-B4E6-50A75F42AE5E}" type="pres">
      <dgm:prSet presAssocID="{3B1A8735-4CF3-4412-8B3B-2BBC98660B71}" presName="connectorText" presStyleLbl="sibTrans2D1" presStyleIdx="1" presStyleCnt="3"/>
      <dgm:spPr/>
      <dgm:t>
        <a:bodyPr/>
        <a:lstStyle/>
        <a:p>
          <a:endParaRPr lang="en-US"/>
        </a:p>
      </dgm:t>
    </dgm:pt>
    <dgm:pt modelId="{8A2BABBB-626C-41CD-A5AC-14EDDC79F940}" type="pres">
      <dgm:prSet presAssocID="{81FA95D3-0E6C-426F-A405-9CB10C820CC5}" presName="node" presStyleLbl="node1" presStyleIdx="2" presStyleCnt="4" custScaleX="140039" custScaleY="112193">
        <dgm:presLayoutVars>
          <dgm:bulletEnabled val="1"/>
        </dgm:presLayoutVars>
      </dgm:prSet>
      <dgm:spPr/>
      <dgm:t>
        <a:bodyPr/>
        <a:lstStyle/>
        <a:p>
          <a:endParaRPr lang="en-US"/>
        </a:p>
      </dgm:t>
    </dgm:pt>
    <dgm:pt modelId="{5A79CC99-7E11-4356-BD96-99C294AF786D}" type="pres">
      <dgm:prSet presAssocID="{B7E54A52-529D-43F0-B33C-0528CCFD9839}" presName="sibTrans" presStyleLbl="sibTrans2D1" presStyleIdx="2" presStyleCnt="3" custScaleX="172708" custScaleY="101501"/>
      <dgm:spPr/>
      <dgm:t>
        <a:bodyPr/>
        <a:lstStyle/>
        <a:p>
          <a:endParaRPr lang="en-US"/>
        </a:p>
      </dgm:t>
    </dgm:pt>
    <dgm:pt modelId="{3C342CE7-0DCC-4FED-8EB3-CEEC8E25271B}" type="pres">
      <dgm:prSet presAssocID="{B7E54A52-529D-43F0-B33C-0528CCFD9839}" presName="connectorText" presStyleLbl="sibTrans2D1" presStyleIdx="2" presStyleCnt="3"/>
      <dgm:spPr/>
      <dgm:t>
        <a:bodyPr/>
        <a:lstStyle/>
        <a:p>
          <a:endParaRPr lang="en-US"/>
        </a:p>
      </dgm:t>
    </dgm:pt>
    <dgm:pt modelId="{561ECC4B-0E49-400E-AAF3-8CF8A2B5EC8A}" type="pres">
      <dgm:prSet presAssocID="{7DDD9A82-B72B-43E7-A984-5617E9D42415}" presName="node" presStyleLbl="node1" presStyleIdx="3" presStyleCnt="4" custScaleX="133442" custScaleY="112193">
        <dgm:presLayoutVars>
          <dgm:bulletEnabled val="1"/>
        </dgm:presLayoutVars>
      </dgm:prSet>
      <dgm:spPr/>
      <dgm:t>
        <a:bodyPr/>
        <a:lstStyle/>
        <a:p>
          <a:endParaRPr lang="en-US"/>
        </a:p>
      </dgm:t>
    </dgm:pt>
  </dgm:ptLst>
  <dgm:cxnLst>
    <dgm:cxn modelId="{409A2B19-7954-434F-A675-5DF385576A3D}" type="presOf" srcId="{81FA95D3-0E6C-426F-A405-9CB10C820CC5}" destId="{8A2BABBB-626C-41CD-A5AC-14EDDC79F940}" srcOrd="0" destOrd="0" presId="urn:microsoft.com/office/officeart/2005/8/layout/process1"/>
    <dgm:cxn modelId="{2FD88FBA-F7F1-4E5D-A2B3-C545A67CBC4E}" srcId="{D6246429-E86A-4130-BD4A-5FE94306519B}" destId="{81FA95D3-0E6C-426F-A405-9CB10C820CC5}" srcOrd="2" destOrd="0" parTransId="{B4E01EB9-FA3A-44DA-8DEF-F20C41ED097A}" sibTransId="{B7E54A52-529D-43F0-B33C-0528CCFD9839}"/>
    <dgm:cxn modelId="{1A4734A4-9FE3-4998-A9A1-C3D549FC717F}" type="presOf" srcId="{D6246429-E86A-4130-BD4A-5FE94306519B}" destId="{0EA06BB5-7CDB-4378-8AFA-FD2B5A336595}" srcOrd="0" destOrd="0" presId="urn:microsoft.com/office/officeart/2005/8/layout/process1"/>
    <dgm:cxn modelId="{77DB4E1C-2E26-4760-8210-9FA325F12CE0}" type="presOf" srcId="{7DDD9A82-B72B-43E7-A984-5617E9D42415}" destId="{561ECC4B-0E49-400E-AAF3-8CF8A2B5EC8A}" srcOrd="0" destOrd="0" presId="urn:microsoft.com/office/officeart/2005/8/layout/process1"/>
    <dgm:cxn modelId="{1DF5FB6D-97E2-44D6-B150-7E7C04630286}" srcId="{D6246429-E86A-4130-BD4A-5FE94306519B}" destId="{7DDD9A82-B72B-43E7-A984-5617E9D42415}" srcOrd="3" destOrd="0" parTransId="{26FD92BD-7B98-4ABC-9E7F-E72AC7D98CE0}" sibTransId="{F12B42E0-BE56-4757-B11B-9EC4361BA252}"/>
    <dgm:cxn modelId="{E4B258E5-EEE0-42B9-899E-ED5895EEF9C2}" type="presOf" srcId="{2BC5EE51-217C-45E7-9D5F-C3523B664049}" destId="{07AF7BAF-5AB9-4AB8-B37C-965C4B3BF222}" srcOrd="1" destOrd="0" presId="urn:microsoft.com/office/officeart/2005/8/layout/process1"/>
    <dgm:cxn modelId="{A20CDBCA-6DE0-4583-9A11-D43E4D97CF74}" srcId="{D6246429-E86A-4130-BD4A-5FE94306519B}" destId="{0A9FB2AB-A62C-4DE4-9F69-7A3FEBEB9857}" srcOrd="1" destOrd="0" parTransId="{98FB9EFD-8EB5-4304-9251-DB477AD1981F}" sibTransId="{3B1A8735-4CF3-4412-8B3B-2BBC98660B71}"/>
    <dgm:cxn modelId="{DD889B08-017D-43F1-8725-EE1C4E9D5744}" type="presOf" srcId="{3B1A8735-4CF3-4412-8B3B-2BBC98660B71}" destId="{20B47A67-6710-476B-A80B-9473FA0A9A2A}" srcOrd="0" destOrd="0" presId="urn:microsoft.com/office/officeart/2005/8/layout/process1"/>
    <dgm:cxn modelId="{C8E68770-EAD1-439C-819A-DAF971704832}" srcId="{D6246429-E86A-4130-BD4A-5FE94306519B}" destId="{04BC0F05-3235-48D4-A8DB-D8B321E11A25}" srcOrd="0" destOrd="0" parTransId="{BF187DD1-ECA6-4B60-9E42-DE782BAC51AD}" sibTransId="{2BC5EE51-217C-45E7-9D5F-C3523B664049}"/>
    <dgm:cxn modelId="{38D691CF-393A-42F7-9665-4AA6742DBDA2}" type="presOf" srcId="{2BC5EE51-217C-45E7-9D5F-C3523B664049}" destId="{701B3651-B13A-4586-BBA2-DB9B7BFC8DF6}" srcOrd="0" destOrd="0" presId="urn:microsoft.com/office/officeart/2005/8/layout/process1"/>
    <dgm:cxn modelId="{4926602F-31EA-45D1-AFD1-41340AA8522C}" type="presOf" srcId="{B7E54A52-529D-43F0-B33C-0528CCFD9839}" destId="{5A79CC99-7E11-4356-BD96-99C294AF786D}" srcOrd="0" destOrd="0" presId="urn:microsoft.com/office/officeart/2005/8/layout/process1"/>
    <dgm:cxn modelId="{20C83089-EBAA-4A6E-AEF4-915C9D52611D}" type="presOf" srcId="{04BC0F05-3235-48D4-A8DB-D8B321E11A25}" destId="{BAC61ADC-A825-4F3C-8146-A96DA0C19F0D}" srcOrd="0" destOrd="0" presId="urn:microsoft.com/office/officeart/2005/8/layout/process1"/>
    <dgm:cxn modelId="{9E6350CF-615A-44B7-8917-78BA425D18F1}" type="presOf" srcId="{0A9FB2AB-A62C-4DE4-9F69-7A3FEBEB9857}" destId="{995B106F-BA2A-4858-B4C6-8D822FE0BA0E}" srcOrd="0" destOrd="0" presId="urn:microsoft.com/office/officeart/2005/8/layout/process1"/>
    <dgm:cxn modelId="{30120568-081B-4BD9-BBAF-11ACC3922F79}" type="presOf" srcId="{B7E54A52-529D-43F0-B33C-0528CCFD9839}" destId="{3C342CE7-0DCC-4FED-8EB3-CEEC8E25271B}" srcOrd="1" destOrd="0" presId="urn:microsoft.com/office/officeart/2005/8/layout/process1"/>
    <dgm:cxn modelId="{89A6068E-EFA4-4D24-9A7A-8755A2FCF3A9}" type="presOf" srcId="{3B1A8735-4CF3-4412-8B3B-2BBC98660B71}" destId="{BB3C2AA3-845B-4B2C-B4E6-50A75F42AE5E}" srcOrd="1" destOrd="0" presId="urn:microsoft.com/office/officeart/2005/8/layout/process1"/>
    <dgm:cxn modelId="{FADA263E-514B-4AA9-9358-1B03FFE64373}" type="presParOf" srcId="{0EA06BB5-7CDB-4378-8AFA-FD2B5A336595}" destId="{BAC61ADC-A825-4F3C-8146-A96DA0C19F0D}" srcOrd="0" destOrd="0" presId="urn:microsoft.com/office/officeart/2005/8/layout/process1"/>
    <dgm:cxn modelId="{12A9B843-3BDE-4ADC-B77F-12462B2A9DF6}" type="presParOf" srcId="{0EA06BB5-7CDB-4378-8AFA-FD2B5A336595}" destId="{701B3651-B13A-4586-BBA2-DB9B7BFC8DF6}" srcOrd="1" destOrd="0" presId="urn:microsoft.com/office/officeart/2005/8/layout/process1"/>
    <dgm:cxn modelId="{D23A24D2-F274-4D14-B2A0-B20B453B6F75}" type="presParOf" srcId="{701B3651-B13A-4586-BBA2-DB9B7BFC8DF6}" destId="{07AF7BAF-5AB9-4AB8-B37C-965C4B3BF222}" srcOrd="0" destOrd="0" presId="urn:microsoft.com/office/officeart/2005/8/layout/process1"/>
    <dgm:cxn modelId="{3DFEE770-8B42-46E5-B6E9-42487EC7F6C8}" type="presParOf" srcId="{0EA06BB5-7CDB-4378-8AFA-FD2B5A336595}" destId="{995B106F-BA2A-4858-B4C6-8D822FE0BA0E}" srcOrd="2" destOrd="0" presId="urn:microsoft.com/office/officeart/2005/8/layout/process1"/>
    <dgm:cxn modelId="{E5B10B3C-5951-4643-97B1-4125766781FA}" type="presParOf" srcId="{0EA06BB5-7CDB-4378-8AFA-FD2B5A336595}" destId="{20B47A67-6710-476B-A80B-9473FA0A9A2A}" srcOrd="3" destOrd="0" presId="urn:microsoft.com/office/officeart/2005/8/layout/process1"/>
    <dgm:cxn modelId="{F8A676E3-1AF8-4189-87AD-45EE90C6D852}" type="presParOf" srcId="{20B47A67-6710-476B-A80B-9473FA0A9A2A}" destId="{BB3C2AA3-845B-4B2C-B4E6-50A75F42AE5E}" srcOrd="0" destOrd="0" presId="urn:microsoft.com/office/officeart/2005/8/layout/process1"/>
    <dgm:cxn modelId="{0D64F296-BD2C-4D3C-9738-4F5D689088E4}" type="presParOf" srcId="{0EA06BB5-7CDB-4378-8AFA-FD2B5A336595}" destId="{8A2BABBB-626C-41CD-A5AC-14EDDC79F940}" srcOrd="4" destOrd="0" presId="urn:microsoft.com/office/officeart/2005/8/layout/process1"/>
    <dgm:cxn modelId="{14AF3AB1-05AF-429C-AF9D-BCA2915B2181}" type="presParOf" srcId="{0EA06BB5-7CDB-4378-8AFA-FD2B5A336595}" destId="{5A79CC99-7E11-4356-BD96-99C294AF786D}" srcOrd="5" destOrd="0" presId="urn:microsoft.com/office/officeart/2005/8/layout/process1"/>
    <dgm:cxn modelId="{702B4EA1-3594-4C8E-9491-0C615BCBC2BA}" type="presParOf" srcId="{5A79CC99-7E11-4356-BD96-99C294AF786D}" destId="{3C342CE7-0DCC-4FED-8EB3-CEEC8E25271B}" srcOrd="0" destOrd="0" presId="urn:microsoft.com/office/officeart/2005/8/layout/process1"/>
    <dgm:cxn modelId="{6272E9DF-F03A-40B1-B72F-2EF18225BBC2}" type="presParOf" srcId="{0EA06BB5-7CDB-4378-8AFA-FD2B5A336595}" destId="{561ECC4B-0E49-400E-AAF3-8CF8A2B5EC8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6DB46-5DAB-45BC-921D-187348035E55}">
      <dsp:nvSpPr>
        <dsp:cNvPr id="0" name=""/>
        <dsp:cNvSpPr/>
      </dsp:nvSpPr>
      <dsp:spPr>
        <a:xfrm rot="5400000">
          <a:off x="317067" y="3462111"/>
          <a:ext cx="947697" cy="157694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D2FB102-E59D-4198-B6C3-6C6238152712}">
      <dsp:nvSpPr>
        <dsp:cNvPr id="0" name=""/>
        <dsp:cNvSpPr/>
      </dsp:nvSpPr>
      <dsp:spPr>
        <a:xfrm>
          <a:off x="158873" y="3933279"/>
          <a:ext cx="1423676" cy="124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Grant awarded</a:t>
          </a:r>
        </a:p>
        <a:p>
          <a:pPr lvl="0" algn="l" defTabSz="622300">
            <a:lnSpc>
              <a:spcPct val="90000"/>
            </a:lnSpc>
            <a:spcBef>
              <a:spcPct val="0"/>
            </a:spcBef>
            <a:spcAft>
              <a:spcPct val="35000"/>
            </a:spcAft>
          </a:pPr>
          <a:r>
            <a:rPr lang="en-US" sz="1300" kern="1200" dirty="0"/>
            <a:t>Kick off meeting with Boston University (DEC) and AIDS United (ITAC) held at HRSA</a:t>
          </a:r>
        </a:p>
        <a:p>
          <a:pPr lvl="0" algn="l" defTabSz="622300">
            <a:lnSpc>
              <a:spcPct val="90000"/>
            </a:lnSpc>
            <a:spcBef>
              <a:spcPct val="0"/>
            </a:spcBef>
            <a:spcAft>
              <a:spcPct val="35000"/>
            </a:spcAft>
          </a:pPr>
          <a:r>
            <a:rPr lang="en-US" sz="1200" b="1" kern="1200" dirty="0"/>
            <a:t>Oct. 2015	</a:t>
          </a:r>
        </a:p>
      </dsp:txBody>
      <dsp:txXfrm>
        <a:off x="158873" y="3933279"/>
        <a:ext cx="1423676" cy="1247935"/>
      </dsp:txXfrm>
    </dsp:sp>
    <dsp:sp modelId="{1419E4A6-57DC-4101-B30B-FAD659F9A24A}">
      <dsp:nvSpPr>
        <dsp:cNvPr id="0" name=""/>
        <dsp:cNvSpPr/>
      </dsp:nvSpPr>
      <dsp:spPr>
        <a:xfrm>
          <a:off x="1313931" y="3346015"/>
          <a:ext cx="268618" cy="2686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B740176-D651-4B85-B71B-F7181C775B10}">
      <dsp:nvSpPr>
        <dsp:cNvPr id="0" name=""/>
        <dsp:cNvSpPr/>
      </dsp:nvSpPr>
      <dsp:spPr>
        <a:xfrm rot="5400000">
          <a:off x="2059925" y="3030839"/>
          <a:ext cx="947697" cy="157694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FB07002-27A3-4F0B-8EC3-5911A3B7A39B}">
      <dsp:nvSpPr>
        <dsp:cNvPr id="0" name=""/>
        <dsp:cNvSpPr/>
      </dsp:nvSpPr>
      <dsp:spPr>
        <a:xfrm>
          <a:off x="1870681" y="3529486"/>
          <a:ext cx="1650695" cy="124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Adapted intervention summaries produced</a:t>
          </a:r>
        </a:p>
        <a:p>
          <a:pPr lvl="0" algn="l" defTabSz="622300">
            <a:lnSpc>
              <a:spcPct val="90000"/>
            </a:lnSpc>
            <a:spcBef>
              <a:spcPct val="0"/>
            </a:spcBef>
            <a:spcAft>
              <a:spcPct val="35000"/>
            </a:spcAft>
          </a:pPr>
          <a:r>
            <a:rPr lang="en-US" sz="1300" b="0" i="0" kern="1200" dirty="0"/>
            <a:t>DEC team works with consultants to produce and finalize summaries for each intervention</a:t>
          </a:r>
        </a:p>
        <a:p>
          <a:pPr lvl="0" algn="l" defTabSz="622300">
            <a:lnSpc>
              <a:spcPct val="90000"/>
            </a:lnSpc>
            <a:spcBef>
              <a:spcPct val="0"/>
            </a:spcBef>
            <a:spcAft>
              <a:spcPct val="35000"/>
            </a:spcAft>
          </a:pPr>
          <a:r>
            <a:rPr lang="en-US" sz="1300" b="1" kern="1200" dirty="0"/>
            <a:t>Nov. - Dec. 2015</a:t>
          </a:r>
          <a:endParaRPr lang="en-US" sz="1200" kern="1200" dirty="0"/>
        </a:p>
      </dsp:txBody>
      <dsp:txXfrm>
        <a:off x="1870681" y="3529486"/>
        <a:ext cx="1650695" cy="1247935"/>
      </dsp:txXfrm>
    </dsp:sp>
    <dsp:sp modelId="{28603767-3378-4E5A-9134-52E37A6B46FD}">
      <dsp:nvSpPr>
        <dsp:cNvPr id="0" name=""/>
        <dsp:cNvSpPr/>
      </dsp:nvSpPr>
      <dsp:spPr>
        <a:xfrm>
          <a:off x="3056789" y="2914743"/>
          <a:ext cx="268618" cy="2686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B9923A-8929-487A-99C3-A80464F92F53}">
      <dsp:nvSpPr>
        <dsp:cNvPr id="0" name=""/>
        <dsp:cNvSpPr/>
      </dsp:nvSpPr>
      <dsp:spPr>
        <a:xfrm rot="5400000">
          <a:off x="3802783" y="2599567"/>
          <a:ext cx="947697" cy="157694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49F2AE-D131-4945-88AB-C8CAA9F3A162}">
      <dsp:nvSpPr>
        <dsp:cNvPr id="0" name=""/>
        <dsp:cNvSpPr/>
      </dsp:nvSpPr>
      <dsp:spPr>
        <a:xfrm>
          <a:off x="3685761" y="3120253"/>
          <a:ext cx="1423676" cy="124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en-US" sz="1400" b="1" kern="1200" dirty="0"/>
            <a:t>Implementation plans produced</a:t>
          </a:r>
        </a:p>
        <a:p>
          <a:pPr lvl="0" algn="l" defTabSz="622300">
            <a:lnSpc>
              <a:spcPct val="90000"/>
            </a:lnSpc>
            <a:spcBef>
              <a:spcPct val="0"/>
            </a:spcBef>
            <a:spcAft>
              <a:spcPct val="35000"/>
            </a:spcAft>
          </a:pPr>
          <a:r>
            <a:rPr lang="en-US" sz="1300" b="0" i="0" kern="1200" dirty="0"/>
            <a:t>DEC team works with consultants to produce and finalize implementation plans (including staffing plan, logic model, and workplan) for each intervention</a:t>
          </a:r>
        </a:p>
        <a:p>
          <a:pPr lvl="0" algn="l" defTabSz="622300">
            <a:lnSpc>
              <a:spcPct val="90000"/>
            </a:lnSpc>
            <a:spcBef>
              <a:spcPct val="0"/>
            </a:spcBef>
            <a:spcAft>
              <a:spcPct val="35000"/>
            </a:spcAft>
          </a:pPr>
          <a:r>
            <a:rPr lang="en-US" sz="1300" b="1" kern="1200" dirty="0"/>
            <a:t>Jan. - Feb. 2016 </a:t>
          </a:r>
        </a:p>
      </dsp:txBody>
      <dsp:txXfrm>
        <a:off x="3685761" y="3120253"/>
        <a:ext cx="1423676" cy="1247935"/>
      </dsp:txXfrm>
    </dsp:sp>
    <dsp:sp modelId="{6B903B61-4C85-46FA-A803-660646211C2E}">
      <dsp:nvSpPr>
        <dsp:cNvPr id="0" name=""/>
        <dsp:cNvSpPr/>
      </dsp:nvSpPr>
      <dsp:spPr>
        <a:xfrm>
          <a:off x="4799647" y="2483471"/>
          <a:ext cx="268618" cy="2686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C8EA73-39EE-4A5D-8974-D89A13DB896A}">
      <dsp:nvSpPr>
        <dsp:cNvPr id="0" name=""/>
        <dsp:cNvSpPr/>
      </dsp:nvSpPr>
      <dsp:spPr>
        <a:xfrm rot="5400000">
          <a:off x="5545641" y="2168296"/>
          <a:ext cx="947697" cy="157694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6DAC48F-763B-4149-9B74-C54D6C547FEE}">
      <dsp:nvSpPr>
        <dsp:cNvPr id="0" name=""/>
        <dsp:cNvSpPr/>
      </dsp:nvSpPr>
      <dsp:spPr>
        <a:xfrm>
          <a:off x="5352730" y="2639463"/>
          <a:ext cx="1493108" cy="124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Implementation manuals produced</a:t>
          </a:r>
        </a:p>
        <a:p>
          <a:pPr lvl="0" algn="l" defTabSz="622300">
            <a:lnSpc>
              <a:spcPct val="90000"/>
            </a:lnSpc>
            <a:spcBef>
              <a:spcPct val="0"/>
            </a:spcBef>
            <a:spcAft>
              <a:spcPct val="35000"/>
            </a:spcAft>
          </a:pPr>
          <a:r>
            <a:rPr lang="en-US" sz="1400" b="0" i="0" kern="1200" dirty="0"/>
            <a:t>DEC team works with consultants to produce </a:t>
          </a:r>
          <a:r>
            <a:rPr lang="en-US" sz="1400" b="0" i="0" kern="1200" dirty="0" smtClean="0"/>
            <a:t>implementation </a:t>
          </a:r>
          <a:r>
            <a:rPr lang="en-US" sz="1400" b="0" i="0" kern="1200" dirty="0"/>
            <a:t>manuals for each intervention</a:t>
          </a:r>
        </a:p>
        <a:p>
          <a:pPr lvl="0" algn="l" defTabSz="622300">
            <a:lnSpc>
              <a:spcPct val="90000"/>
            </a:lnSpc>
            <a:spcBef>
              <a:spcPct val="0"/>
            </a:spcBef>
            <a:spcAft>
              <a:spcPct val="35000"/>
            </a:spcAft>
          </a:pPr>
          <a:r>
            <a:rPr lang="en-US" sz="1400" b="1" kern="1200" dirty="0"/>
            <a:t>Feb. - March 2016 </a:t>
          </a:r>
          <a:endParaRPr lang="en-US" sz="1300" kern="1200" dirty="0"/>
        </a:p>
      </dsp:txBody>
      <dsp:txXfrm>
        <a:off x="5352730" y="2639463"/>
        <a:ext cx="1493108" cy="1247935"/>
      </dsp:txXfrm>
    </dsp:sp>
    <dsp:sp modelId="{190995A5-85AD-41F0-AFB9-FFC7FB97825E}">
      <dsp:nvSpPr>
        <dsp:cNvPr id="0" name=""/>
        <dsp:cNvSpPr/>
      </dsp:nvSpPr>
      <dsp:spPr>
        <a:xfrm>
          <a:off x="6542505" y="2052199"/>
          <a:ext cx="268618" cy="2686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AAD1F3D-6FAB-4A9C-8B5D-119FBC264859}">
      <dsp:nvSpPr>
        <dsp:cNvPr id="0" name=""/>
        <dsp:cNvSpPr/>
      </dsp:nvSpPr>
      <dsp:spPr>
        <a:xfrm rot="5400000">
          <a:off x="7288499" y="1737024"/>
          <a:ext cx="947697" cy="157694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A353810-CB55-40D0-8FDB-390E12577D87}">
      <dsp:nvSpPr>
        <dsp:cNvPr id="0" name=""/>
        <dsp:cNvSpPr/>
      </dsp:nvSpPr>
      <dsp:spPr>
        <a:xfrm>
          <a:off x="7130305" y="2208191"/>
          <a:ext cx="1423676" cy="124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Evaluation tools and plan produced</a:t>
          </a:r>
        </a:p>
        <a:p>
          <a:pPr lvl="0" algn="l" defTabSz="622300">
            <a:lnSpc>
              <a:spcPct val="90000"/>
            </a:lnSpc>
            <a:spcBef>
              <a:spcPct val="0"/>
            </a:spcBef>
            <a:spcAft>
              <a:spcPct val="35000"/>
            </a:spcAft>
          </a:pPr>
          <a:r>
            <a:rPr lang="en-US" sz="1400" b="0" i="0" kern="1200" dirty="0"/>
            <a:t>DEC and consultant team develop evaluation tools and plan (using an IS approach) </a:t>
          </a:r>
        </a:p>
        <a:p>
          <a:pPr lvl="0" algn="l" defTabSz="622300">
            <a:lnSpc>
              <a:spcPct val="90000"/>
            </a:lnSpc>
            <a:spcBef>
              <a:spcPct val="0"/>
            </a:spcBef>
            <a:spcAft>
              <a:spcPct val="35000"/>
            </a:spcAft>
          </a:pPr>
          <a:r>
            <a:rPr lang="en-US" sz="1400" b="1" kern="1200" dirty="0"/>
            <a:t>Jan. </a:t>
          </a:r>
          <a:r>
            <a:rPr lang="mr-IN" sz="1400" b="1" kern="1200" dirty="0"/>
            <a:t>–</a:t>
          </a:r>
          <a:r>
            <a:rPr lang="en-US" sz="1400" b="1" kern="1200" dirty="0"/>
            <a:t> July 2016  </a:t>
          </a:r>
          <a:endParaRPr lang="en-US" sz="1200" b="1" kern="1200" dirty="0"/>
        </a:p>
      </dsp:txBody>
      <dsp:txXfrm>
        <a:off x="7130305" y="2208191"/>
        <a:ext cx="1423676" cy="1247935"/>
      </dsp:txXfrm>
    </dsp:sp>
    <dsp:sp modelId="{DF669853-C7C2-42DC-94B2-88B39767C759}">
      <dsp:nvSpPr>
        <dsp:cNvPr id="0" name=""/>
        <dsp:cNvSpPr/>
      </dsp:nvSpPr>
      <dsp:spPr>
        <a:xfrm>
          <a:off x="8285363" y="1620927"/>
          <a:ext cx="268618" cy="2686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D632D92-A0FA-4B24-A847-B6F282CC0E50}">
      <dsp:nvSpPr>
        <dsp:cNvPr id="0" name=""/>
        <dsp:cNvSpPr/>
      </dsp:nvSpPr>
      <dsp:spPr>
        <a:xfrm rot="5400000">
          <a:off x="9031357" y="1305752"/>
          <a:ext cx="947697" cy="157694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5469C98-8349-4CE9-99F0-939208CE5CA1}">
      <dsp:nvSpPr>
        <dsp:cNvPr id="0" name=""/>
        <dsp:cNvSpPr/>
      </dsp:nvSpPr>
      <dsp:spPr>
        <a:xfrm>
          <a:off x="8873162" y="1776919"/>
          <a:ext cx="1423676" cy="124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Site selection</a:t>
          </a:r>
        </a:p>
        <a:p>
          <a:pPr lvl="0" algn="l" defTabSz="622300">
            <a:lnSpc>
              <a:spcPct val="90000"/>
            </a:lnSpc>
            <a:spcBef>
              <a:spcPct val="0"/>
            </a:spcBef>
            <a:spcAft>
              <a:spcPct val="35000"/>
            </a:spcAft>
          </a:pPr>
          <a:r>
            <a:rPr lang="en-US" sz="1400" b="0" i="0" kern="1200" dirty="0"/>
            <a:t>ITAC, DEC, and HRSA meet to select Peer, PN, and TCC sites in April, and Buprenorphine sites in May</a:t>
          </a:r>
        </a:p>
        <a:p>
          <a:pPr lvl="0" algn="l" defTabSz="622300">
            <a:lnSpc>
              <a:spcPct val="90000"/>
            </a:lnSpc>
            <a:spcBef>
              <a:spcPct val="0"/>
            </a:spcBef>
            <a:spcAft>
              <a:spcPct val="35000"/>
            </a:spcAft>
          </a:pPr>
          <a:r>
            <a:rPr lang="en-US" sz="1400" b="1" kern="1200" dirty="0"/>
            <a:t>April </a:t>
          </a:r>
          <a:r>
            <a:rPr lang="mr-IN" sz="1400" b="1" kern="1200" dirty="0"/>
            <a:t>–</a:t>
          </a:r>
          <a:r>
            <a:rPr lang="en-US" sz="1400" b="1" kern="1200" dirty="0"/>
            <a:t> May 2016</a:t>
          </a:r>
          <a:endParaRPr lang="en-US" sz="1300" b="1" kern="1200" dirty="0"/>
        </a:p>
      </dsp:txBody>
      <dsp:txXfrm>
        <a:off x="8873162" y="1776919"/>
        <a:ext cx="1423676" cy="1247935"/>
      </dsp:txXfrm>
    </dsp:sp>
    <dsp:sp modelId="{375FC820-1A6B-4565-AA94-E2ECCC8184E6}">
      <dsp:nvSpPr>
        <dsp:cNvPr id="0" name=""/>
        <dsp:cNvSpPr/>
      </dsp:nvSpPr>
      <dsp:spPr>
        <a:xfrm>
          <a:off x="10028221" y="1189655"/>
          <a:ext cx="268618" cy="2686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A7B9636-3CE8-4810-AA60-80B57063145F}">
      <dsp:nvSpPr>
        <dsp:cNvPr id="0" name=""/>
        <dsp:cNvSpPr/>
      </dsp:nvSpPr>
      <dsp:spPr>
        <a:xfrm rot="5400000">
          <a:off x="10774214" y="874480"/>
          <a:ext cx="947697" cy="157694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75F43D3-E611-40FE-A237-D60B10B17066}">
      <dsp:nvSpPr>
        <dsp:cNvPr id="0" name=""/>
        <dsp:cNvSpPr/>
      </dsp:nvSpPr>
      <dsp:spPr>
        <a:xfrm>
          <a:off x="10616020" y="1345647"/>
          <a:ext cx="1423676" cy="124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Sites awarded pre-implementation funding</a:t>
          </a:r>
          <a:endParaRPr lang="en-US" sz="1400" b="1" kern="1200" dirty="0">
            <a:solidFill>
              <a:srgbClr val="FF0000"/>
            </a:solidFill>
          </a:endParaRPr>
        </a:p>
        <a:p>
          <a:pPr lvl="0" algn="l" defTabSz="622300">
            <a:lnSpc>
              <a:spcPct val="90000"/>
            </a:lnSpc>
            <a:spcBef>
              <a:spcPct val="0"/>
            </a:spcBef>
            <a:spcAft>
              <a:spcPct val="35000"/>
            </a:spcAft>
          </a:pPr>
          <a:r>
            <a:rPr lang="en-US" sz="1400" b="0" kern="1200" dirty="0">
              <a:solidFill>
                <a:schemeClr val="tx1"/>
              </a:solidFill>
            </a:rPr>
            <a:t>Sites funded for a three- month formative phase to complete hiring, training, and systems readiness activities</a:t>
          </a:r>
        </a:p>
        <a:p>
          <a:pPr lvl="0" algn="l" defTabSz="622300">
            <a:lnSpc>
              <a:spcPct val="100000"/>
            </a:lnSpc>
            <a:spcBef>
              <a:spcPct val="0"/>
            </a:spcBef>
            <a:spcAft>
              <a:spcPts val="0"/>
            </a:spcAft>
          </a:pPr>
          <a:r>
            <a:rPr lang="en-US" sz="1300" b="1" kern="1200" dirty="0"/>
            <a:t>June 2016</a:t>
          </a:r>
        </a:p>
      </dsp:txBody>
      <dsp:txXfrm>
        <a:off x="10616020" y="1345647"/>
        <a:ext cx="1423676" cy="1247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B3590-19E5-48F6-9405-CBC52CDE1065}">
      <dsp:nvSpPr>
        <dsp:cNvPr id="0" name=""/>
        <dsp:cNvSpPr/>
      </dsp:nvSpPr>
      <dsp:spPr>
        <a:xfrm>
          <a:off x="3496900" y="0"/>
          <a:ext cx="1783636" cy="99090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Implementation </a:t>
          </a:r>
          <a:endParaRPr lang="en-US" sz="1900" kern="1200" dirty="0"/>
        </a:p>
      </dsp:txBody>
      <dsp:txXfrm>
        <a:off x="3525923" y="29023"/>
        <a:ext cx="1725590" cy="932863"/>
      </dsp:txXfrm>
    </dsp:sp>
    <dsp:sp modelId="{39C83ED4-C63C-47D6-8938-AC4DCA1E6AFD}">
      <dsp:nvSpPr>
        <dsp:cNvPr id="0" name=""/>
        <dsp:cNvSpPr/>
      </dsp:nvSpPr>
      <dsp:spPr>
        <a:xfrm>
          <a:off x="6073263" y="0"/>
          <a:ext cx="1783636" cy="99090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Outcomes</a:t>
          </a:r>
          <a:endParaRPr lang="en-US" sz="1900" kern="1200" dirty="0"/>
        </a:p>
      </dsp:txBody>
      <dsp:txXfrm>
        <a:off x="6102286" y="29023"/>
        <a:ext cx="1725590" cy="932863"/>
      </dsp:txXfrm>
    </dsp:sp>
    <dsp:sp modelId="{58BA5FFA-5EC2-4183-BA76-791DF1281C54}">
      <dsp:nvSpPr>
        <dsp:cNvPr id="0" name=""/>
        <dsp:cNvSpPr/>
      </dsp:nvSpPr>
      <dsp:spPr>
        <a:xfrm>
          <a:off x="5305309" y="4211363"/>
          <a:ext cx="743181" cy="743181"/>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12379-03B7-4ABD-911D-E91879CB478E}">
      <dsp:nvSpPr>
        <dsp:cNvPr id="0" name=""/>
        <dsp:cNvSpPr/>
      </dsp:nvSpPr>
      <dsp:spPr>
        <a:xfrm rot="240000">
          <a:off x="3446673" y="3892901"/>
          <a:ext cx="4460452" cy="311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17CD5-A58A-41D5-A594-0778CA8B9C01}">
      <dsp:nvSpPr>
        <dsp:cNvPr id="0" name=""/>
        <dsp:cNvSpPr/>
      </dsp:nvSpPr>
      <dsp:spPr>
        <a:xfrm rot="240000">
          <a:off x="6124787" y="3113061"/>
          <a:ext cx="1779678" cy="8291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Patient-level Outcomes</a:t>
          </a:r>
          <a:endParaRPr lang="en-US" sz="1800" kern="1200" dirty="0"/>
        </a:p>
      </dsp:txBody>
      <dsp:txXfrm>
        <a:off x="6165263" y="3153537"/>
        <a:ext cx="1698726" cy="748196"/>
      </dsp:txXfrm>
    </dsp:sp>
    <dsp:sp modelId="{A6C51FC8-F3A7-4758-A5BB-3BB6D15D2F92}">
      <dsp:nvSpPr>
        <dsp:cNvPr id="0" name=""/>
        <dsp:cNvSpPr/>
      </dsp:nvSpPr>
      <dsp:spPr>
        <a:xfrm rot="240000">
          <a:off x="6189197" y="2221243"/>
          <a:ext cx="1779678" cy="8291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Viral Load</a:t>
          </a:r>
          <a:endParaRPr lang="en-US" sz="1800" kern="1200" dirty="0"/>
        </a:p>
      </dsp:txBody>
      <dsp:txXfrm>
        <a:off x="6229673" y="2261719"/>
        <a:ext cx="1698726" cy="748196"/>
      </dsp:txXfrm>
    </dsp:sp>
    <dsp:sp modelId="{3D2CF8FC-AA70-4584-8A18-FC977E763D06}">
      <dsp:nvSpPr>
        <dsp:cNvPr id="0" name=""/>
        <dsp:cNvSpPr/>
      </dsp:nvSpPr>
      <dsp:spPr>
        <a:xfrm rot="240000">
          <a:off x="6253606" y="1349243"/>
          <a:ext cx="1779678" cy="8291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CD4</a:t>
          </a:r>
          <a:endParaRPr lang="en-US" sz="1800" kern="1200" dirty="0"/>
        </a:p>
      </dsp:txBody>
      <dsp:txXfrm>
        <a:off x="6294082" y="1389719"/>
        <a:ext cx="1698726" cy="748196"/>
      </dsp:txXfrm>
    </dsp:sp>
    <dsp:sp modelId="{77D06122-9ADD-481D-8930-D8E3E913358C}">
      <dsp:nvSpPr>
        <dsp:cNvPr id="0" name=""/>
        <dsp:cNvSpPr/>
      </dsp:nvSpPr>
      <dsp:spPr>
        <a:xfrm rot="240000">
          <a:off x="3573197" y="2934698"/>
          <a:ext cx="1779678" cy="8291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Process of implementation</a:t>
          </a:r>
          <a:endParaRPr lang="en-US" sz="1800" kern="1200" dirty="0"/>
        </a:p>
      </dsp:txBody>
      <dsp:txXfrm>
        <a:off x="3613673" y="2975174"/>
        <a:ext cx="1698726" cy="748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2CC52-7434-4DBD-9F3F-46D0000E87CC}"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7FDCE-481C-4F1D-AFFD-0000F1462B9E}" type="slidenum">
              <a:rPr lang="en-US" smtClean="0"/>
              <a:t>‹#›</a:t>
            </a:fld>
            <a:endParaRPr lang="en-US"/>
          </a:p>
        </p:txBody>
      </p:sp>
    </p:spTree>
    <p:extLst>
      <p:ext uri="{BB962C8B-B14F-4D97-AF65-F5344CB8AC3E}">
        <p14:creationId xmlns:p14="http://schemas.microsoft.com/office/powerpoint/2010/main" val="334717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pPr marL="232943" indent="-232943">
              <a:buSzPct val="100000"/>
              <a:buChar char="•"/>
              <a:defRPr sz="1800"/>
            </a:pPr>
            <a:r>
              <a:rPr dirty="0"/>
              <a:t>Adapts each intervention based on lessons learned, evaluation data and updated science</a:t>
            </a:r>
          </a:p>
          <a:p>
            <a:pPr marL="232943" indent="-232943">
              <a:buSzPct val="100000"/>
              <a:buChar char="•"/>
              <a:defRPr sz="1800"/>
            </a:pPr>
            <a:r>
              <a:rPr dirty="0"/>
              <a:t>Develops intervention manuals for each initiative</a:t>
            </a:r>
          </a:p>
          <a:p>
            <a:pPr marL="232943" indent="-232943">
              <a:buSzPct val="100000"/>
              <a:buChar char="•"/>
              <a:defRPr sz="1800"/>
            </a:pPr>
            <a:r>
              <a:rPr dirty="0"/>
              <a:t>Coordinates national evaluation for the DEII </a:t>
            </a:r>
          </a:p>
          <a:p>
            <a:pPr marL="232943" indent="-232943">
              <a:buSzPct val="100000"/>
              <a:buChar char="•"/>
              <a:defRPr sz="1800"/>
            </a:pPr>
            <a:r>
              <a:rPr dirty="0"/>
              <a:t>Individual health outcomes</a:t>
            </a:r>
          </a:p>
          <a:p>
            <a:pPr marL="232943" indent="-232943">
              <a:buSzPct val="100000"/>
              <a:buChar char="•"/>
              <a:defRPr sz="1800"/>
            </a:pPr>
            <a:r>
              <a:rPr dirty="0"/>
              <a:t>Implementation Science</a:t>
            </a:r>
          </a:p>
        </p:txBody>
      </p:sp>
    </p:spTree>
    <p:extLst>
      <p:ext uri="{BB962C8B-B14F-4D97-AF65-F5344CB8AC3E}">
        <p14:creationId xmlns:p14="http://schemas.microsoft.com/office/powerpoint/2010/main" val="146431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handout</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16</a:t>
            </a:fld>
            <a:endParaRPr lang="en-US"/>
          </a:p>
        </p:txBody>
      </p:sp>
    </p:spTree>
    <p:extLst>
      <p:ext uri="{BB962C8B-B14F-4D97-AF65-F5344CB8AC3E}">
        <p14:creationId xmlns:p14="http://schemas.microsoft.com/office/powerpoint/2010/main" val="94547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through the implementation outcomes:</a:t>
            </a:r>
            <a:r>
              <a:rPr lang="en-US" baseline="0" dirty="0" smtClean="0"/>
              <a:t> who would adopt this, who would find it acceptable, etc. </a:t>
            </a:r>
            <a:endParaRPr lang="en-US" dirty="0" smtClean="0"/>
          </a:p>
        </p:txBody>
      </p:sp>
      <p:sp>
        <p:nvSpPr>
          <p:cNvPr id="4" name="Slide Number Placeholder 3"/>
          <p:cNvSpPr>
            <a:spLocks noGrp="1"/>
          </p:cNvSpPr>
          <p:nvPr>
            <p:ph type="sldNum" sz="quarter" idx="10"/>
          </p:nvPr>
        </p:nvSpPr>
        <p:spPr/>
        <p:txBody>
          <a:bodyPr/>
          <a:lstStyle/>
          <a:p>
            <a:fld id="{82A7FDCE-481C-4F1D-AFFD-0000F1462B9E}" type="slidenum">
              <a:rPr lang="en-US" smtClean="0"/>
              <a:t>17</a:t>
            </a:fld>
            <a:endParaRPr lang="en-US"/>
          </a:p>
        </p:txBody>
      </p:sp>
    </p:spTree>
    <p:extLst>
      <p:ext uri="{BB962C8B-B14F-4D97-AF65-F5344CB8AC3E}">
        <p14:creationId xmlns:p14="http://schemas.microsoft.com/office/powerpoint/2010/main" val="125509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to make a one-pager for participants to fill out during their dyads with the implementation outcome, the definition, and spaces for them to take notes. </a:t>
            </a:r>
            <a:endParaRPr lang="en-US" dirty="0" smtClean="0"/>
          </a:p>
          <a:p>
            <a:endParaRPr lang="en-US" dirty="0" smtClean="0"/>
          </a:p>
          <a:p>
            <a:r>
              <a:rPr lang="en-US" dirty="0" smtClean="0"/>
              <a:t>Q: How will</a:t>
            </a:r>
            <a:r>
              <a:rPr lang="en-US" baseline="0" dirty="0" smtClean="0"/>
              <a:t> you know? Who will you ask? What data will you use? What data are available?</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18</a:t>
            </a:fld>
            <a:endParaRPr lang="en-US"/>
          </a:p>
        </p:txBody>
      </p:sp>
    </p:spTree>
    <p:extLst>
      <p:ext uri="{BB962C8B-B14F-4D97-AF65-F5344CB8AC3E}">
        <p14:creationId xmlns:p14="http://schemas.microsoft.com/office/powerpoint/2010/main" val="142844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handouts </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20</a:t>
            </a:fld>
            <a:endParaRPr lang="en-US"/>
          </a:p>
        </p:txBody>
      </p:sp>
    </p:spTree>
    <p:extLst>
      <p:ext uri="{BB962C8B-B14F-4D97-AF65-F5344CB8AC3E}">
        <p14:creationId xmlns:p14="http://schemas.microsoft.com/office/powerpoint/2010/main" val="293371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detailed protocol with specific example</a:t>
            </a:r>
          </a:p>
          <a:p>
            <a:endParaRPr lang="en-US" dirty="0" smtClean="0"/>
          </a:p>
          <a:p>
            <a:r>
              <a:rPr lang="en-US" dirty="0" smtClean="0"/>
              <a:t>Question for the audience: What data sources do you</a:t>
            </a:r>
            <a:r>
              <a:rPr lang="en-US" baseline="0" dirty="0" smtClean="0"/>
              <a:t> have internally that you could pull data from? What does this look like in your clinic?</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22</a:t>
            </a:fld>
            <a:endParaRPr lang="en-US"/>
          </a:p>
        </p:txBody>
      </p:sp>
    </p:spTree>
    <p:extLst>
      <p:ext uri="{BB962C8B-B14F-4D97-AF65-F5344CB8AC3E}">
        <p14:creationId xmlns:p14="http://schemas.microsoft.com/office/powerpoint/2010/main" val="107278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Fidelity monitoring is an essential component of implementation science, and well-conducted fidelity monitoring improves the likelihood of successful replication. Through fidelity monitoring, the DEC will be able to determine what it takes to implement consistently with a high level of quality, across varying implementation sites and their subsequent local contexts (Glasgow, Lichtenstein, &amp; Marcus, 2003). Fidelity monitoring will provide insight to unintended program outcomes (attributed to a Type III error or flaw in the intervention program theory). This monitoring takes place throughout the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intervention has core elements that must be implemented in a consistent way across the intervention cohort. Each element will be monitored by the DEC throughout implementation to measure:</a:t>
            </a:r>
          </a:p>
          <a:p>
            <a:pPr lvl="0"/>
            <a:r>
              <a:rPr lang="en-US" sz="1200" b="1" kern="1200" dirty="0" smtClean="0">
                <a:solidFill>
                  <a:schemeClr val="tx1"/>
                </a:solidFill>
                <a:effectLst/>
                <a:latin typeface="+mn-lt"/>
                <a:ea typeface="+mn-ea"/>
                <a:cs typeface="+mn-cs"/>
              </a:rPr>
              <a:t>adherence to the intervention plan and the training provided by the ITAC</a:t>
            </a:r>
          </a:p>
          <a:p>
            <a:pPr lvl="0"/>
            <a:r>
              <a:rPr lang="en-US" sz="1200" b="1" kern="1200" dirty="0" smtClean="0">
                <a:solidFill>
                  <a:schemeClr val="tx1"/>
                </a:solidFill>
                <a:effectLst/>
                <a:latin typeface="+mn-lt"/>
                <a:ea typeface="+mn-ea"/>
                <a:cs typeface="+mn-cs"/>
              </a:rPr>
              <a:t>quality of program delivery</a:t>
            </a:r>
          </a:p>
          <a:p>
            <a:pPr lvl="0"/>
            <a:r>
              <a:rPr lang="en-US" sz="1200" b="1" kern="1200" dirty="0" smtClean="0">
                <a:solidFill>
                  <a:schemeClr val="tx1"/>
                </a:solidFill>
                <a:effectLst/>
                <a:latin typeface="+mn-lt"/>
                <a:ea typeface="+mn-ea"/>
                <a:cs typeface="+mn-cs"/>
              </a:rPr>
              <a:t>patient responsiveness and engagement throughout the intervention</a:t>
            </a:r>
          </a:p>
          <a:p>
            <a:pPr lvl="0"/>
            <a:endParaRPr lang="en-US" sz="1200" b="1" kern="1200" dirty="0" smtClean="0">
              <a:solidFill>
                <a:schemeClr val="tx1"/>
              </a:solidFill>
              <a:effectLst/>
              <a:latin typeface="+mn-lt"/>
              <a:ea typeface="+mn-ea"/>
              <a:cs typeface="+mn-cs"/>
            </a:endParaRPr>
          </a:p>
          <a:p>
            <a:pPr marL="0" indent="0">
              <a:buNone/>
            </a:pPr>
            <a:r>
              <a:rPr lang="en-US" dirty="0" smtClean="0"/>
              <a:t>Pros</a:t>
            </a:r>
          </a:p>
          <a:p>
            <a:pPr marL="914400" lvl="1" indent="-457200">
              <a:buFont typeface="+mj-lt"/>
              <a:buAutoNum type="arabicPeriod"/>
            </a:pPr>
            <a:r>
              <a:rPr lang="en-US" sz="2200" dirty="0" smtClean="0"/>
              <a:t>Less invasive and produces less reactivity than other means of collecting fidelity data (</a:t>
            </a:r>
            <a:r>
              <a:rPr lang="en-US" sz="2200" dirty="0" err="1" smtClean="0"/>
              <a:t>Breitenstein</a:t>
            </a:r>
            <a:r>
              <a:rPr lang="en-US" sz="2200" dirty="0" smtClean="0"/>
              <a:t>, Gross, Garvey, Hill, Fogg, Resnick, 2010).</a:t>
            </a:r>
          </a:p>
          <a:p>
            <a:pPr marL="914400" lvl="1" indent="-457200">
              <a:buFont typeface="+mj-lt"/>
              <a:buAutoNum type="arabicPeriod"/>
            </a:pPr>
            <a:r>
              <a:rPr lang="en-US" sz="2200" dirty="0" smtClean="0"/>
              <a:t>Cost effective (</a:t>
            </a:r>
            <a:r>
              <a:rPr lang="en-US" sz="2200" dirty="0" err="1" smtClean="0"/>
              <a:t>Breitenstein</a:t>
            </a:r>
            <a:r>
              <a:rPr lang="en-US" sz="2200" dirty="0" smtClean="0"/>
              <a:t> et al., 2010)</a:t>
            </a:r>
          </a:p>
          <a:p>
            <a:pPr marL="914400" lvl="1" indent="-457200">
              <a:buFont typeface="+mj-lt"/>
              <a:buAutoNum type="arabicPeriod"/>
            </a:pPr>
            <a:r>
              <a:rPr lang="en-US" sz="2200" dirty="0" smtClean="0"/>
              <a:t>Allows for multiple reviewers</a:t>
            </a:r>
          </a:p>
          <a:p>
            <a:pPr marL="0" indent="0">
              <a:buNone/>
            </a:pPr>
            <a:r>
              <a:rPr lang="en-US" dirty="0" smtClean="0"/>
              <a:t>Cons</a:t>
            </a:r>
          </a:p>
          <a:p>
            <a:pPr marL="914400" lvl="1" indent="-457200">
              <a:buFont typeface="+mj-lt"/>
              <a:buAutoNum type="arabicPeriod"/>
            </a:pPr>
            <a:r>
              <a:rPr lang="en-US" sz="2200" dirty="0" smtClean="0"/>
              <a:t>Produces a degree of reactivity</a:t>
            </a:r>
          </a:p>
          <a:p>
            <a:pPr marL="914400" lvl="1" indent="-457200">
              <a:buFont typeface="+mj-lt"/>
              <a:buAutoNum type="arabicPeriod"/>
            </a:pPr>
            <a:r>
              <a:rPr lang="en-US" sz="2200" dirty="0" smtClean="0"/>
              <a:t>Cannot capture nonverbal cues or environmental factors  (</a:t>
            </a:r>
            <a:r>
              <a:rPr lang="en-US" sz="2200" dirty="0" err="1" smtClean="0"/>
              <a:t>Breitenstein</a:t>
            </a:r>
            <a:r>
              <a:rPr lang="en-US" sz="2200" dirty="0" smtClean="0"/>
              <a:t> et al., 2010)</a:t>
            </a:r>
          </a:p>
          <a:p>
            <a:pPr marL="914400" lvl="1" indent="-457200">
              <a:buFont typeface="+mj-lt"/>
              <a:buAutoNum type="arabicPeriod"/>
            </a:pPr>
            <a:r>
              <a:rPr lang="en-US" sz="2200" dirty="0" smtClean="0"/>
              <a:t>Cannot entirely capture activities (</a:t>
            </a:r>
            <a:r>
              <a:rPr lang="en-US" sz="2200" dirty="0" err="1" smtClean="0"/>
              <a:t>Wojewodka</a:t>
            </a:r>
            <a:r>
              <a:rPr lang="en-US" sz="2200" dirty="0" smtClean="0"/>
              <a:t>, Hurley, Taylor, Noble, </a:t>
            </a:r>
            <a:r>
              <a:rPr lang="en-US" sz="2200" dirty="0" err="1" smtClean="0"/>
              <a:t>Ridsdale</a:t>
            </a:r>
            <a:r>
              <a:rPr lang="en-US" sz="2200" dirty="0" smtClean="0"/>
              <a:t>, Goldstein, 2017)</a:t>
            </a:r>
          </a:p>
          <a:p>
            <a:pPr marL="914400" lvl="1" indent="-457200">
              <a:buFont typeface="+mj-lt"/>
              <a:buAutoNum type="arabicPeriod"/>
            </a:pPr>
            <a:endParaRPr lang="en-US" sz="2200" dirty="0" smtClean="0"/>
          </a:p>
          <a:p>
            <a:pPr marL="0" indent="0">
              <a:buNone/>
            </a:pPr>
            <a:r>
              <a:rPr lang="en-US" sz="2400" b="0" dirty="0" smtClean="0"/>
              <a:t>1. Developed intervention-specific Fidelity Checklists</a:t>
            </a:r>
          </a:p>
          <a:p>
            <a:pPr marL="0" indent="0">
              <a:buNone/>
            </a:pPr>
            <a:r>
              <a:rPr lang="en-US" sz="2400" b="0" dirty="0" smtClean="0"/>
              <a:t>2. Trained three DEC staff on using Fidelity Checklists</a:t>
            </a:r>
          </a:p>
          <a:p>
            <a:pPr marL="0" indent="0">
              <a:buNone/>
            </a:pPr>
            <a:r>
              <a:rPr lang="en-US" sz="2400" b="0" dirty="0" smtClean="0"/>
              <a:t>3. Selected audio recordings to review on a monthly basis</a:t>
            </a:r>
          </a:p>
          <a:p>
            <a:r>
              <a:rPr lang="en-US" sz="2400" dirty="0" smtClean="0">
                <a:latin typeface="Gill Sans"/>
              </a:rPr>
              <a:t>4. Two DEC reviewers completed and compared Fidelity Checklists</a:t>
            </a:r>
          </a:p>
          <a:p>
            <a:r>
              <a:rPr lang="en-US" sz="2400" dirty="0" smtClean="0">
                <a:latin typeface="Gill Sans"/>
              </a:rPr>
              <a:t>5. Reviewers convened with DEC team to address concerns and to</a:t>
            </a:r>
            <a:br>
              <a:rPr lang="en-US" sz="2400" dirty="0" smtClean="0">
                <a:latin typeface="Gill Sans"/>
              </a:rPr>
            </a:br>
            <a:r>
              <a:rPr lang="en-US" sz="2400" dirty="0" smtClean="0">
                <a:latin typeface="Gill Sans"/>
              </a:rPr>
              <a:t>    inform TA and training needs</a:t>
            </a:r>
          </a:p>
          <a:p>
            <a:pPr marL="0" indent="0">
              <a:buNone/>
            </a:pPr>
            <a:endParaRPr lang="en-US" sz="2400" b="0" dirty="0" smtClean="0"/>
          </a:p>
          <a:p>
            <a:pPr marL="0" lvl="0" indent="0">
              <a:buFont typeface="+mj-lt"/>
              <a:buNone/>
            </a:pPr>
            <a:endParaRPr lang="en-US" sz="2200" dirty="0" smtClean="0"/>
          </a:p>
          <a:p>
            <a:pPr lvl="0"/>
            <a:endParaRPr lang="en-US" b="1" dirty="0" smtClean="0"/>
          </a:p>
          <a:p>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27</a:t>
            </a:fld>
            <a:endParaRPr lang="en-US"/>
          </a:p>
        </p:txBody>
      </p:sp>
    </p:spTree>
    <p:extLst>
      <p:ext uri="{BB962C8B-B14F-4D97-AF65-F5344CB8AC3E}">
        <p14:creationId xmlns:p14="http://schemas.microsoft.com/office/powerpoint/2010/main" val="188357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28</a:t>
            </a:fld>
            <a:endParaRPr lang="en-US"/>
          </a:p>
        </p:txBody>
      </p:sp>
    </p:spTree>
    <p:extLst>
      <p:ext uri="{BB962C8B-B14F-4D97-AF65-F5344CB8AC3E}">
        <p14:creationId xmlns:p14="http://schemas.microsoft.com/office/powerpoint/2010/main" val="288721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Limitations—time</a:t>
            </a:r>
            <a:r>
              <a:rPr lang="en-US" baseline="0" dirty="0" smtClean="0"/>
              <a:t> </a:t>
            </a:r>
            <a:r>
              <a:rPr lang="en-US" baseline="0" smtClean="0"/>
              <a:t>motion study? </a:t>
            </a:r>
            <a:endParaRPr lang="en-US"/>
          </a:p>
        </p:txBody>
      </p:sp>
      <p:sp>
        <p:nvSpPr>
          <p:cNvPr id="4" name="Slide Number Placeholder 3"/>
          <p:cNvSpPr>
            <a:spLocks noGrp="1"/>
          </p:cNvSpPr>
          <p:nvPr>
            <p:ph type="sldNum" sz="quarter" idx="10"/>
          </p:nvPr>
        </p:nvSpPr>
        <p:spPr/>
        <p:txBody>
          <a:bodyPr/>
          <a:lstStyle/>
          <a:p>
            <a:fld id="{118B9744-DB0B-4840-B9D1-7F05BA2CD9AC}" type="slidenum">
              <a:rPr lang="en-US" smtClean="0"/>
              <a:t>30</a:t>
            </a:fld>
            <a:endParaRPr lang="en-US"/>
          </a:p>
        </p:txBody>
      </p:sp>
    </p:spTree>
    <p:extLst>
      <p:ext uri="{BB962C8B-B14F-4D97-AF65-F5344CB8AC3E}">
        <p14:creationId xmlns:p14="http://schemas.microsoft.com/office/powerpoint/2010/main" val="358402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takeaway – more work happens at the ETAP</a:t>
            </a:r>
            <a:r>
              <a:rPr lang="en-US" baseline="0" dirty="0" smtClean="0"/>
              <a:t> level than at the site level with this approach</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31</a:t>
            </a:fld>
            <a:endParaRPr lang="en-US"/>
          </a:p>
        </p:txBody>
      </p:sp>
    </p:spTree>
    <p:extLst>
      <p:ext uri="{BB962C8B-B14F-4D97-AF65-F5344CB8AC3E}">
        <p14:creationId xmlns:p14="http://schemas.microsoft.com/office/powerpoint/2010/main" val="137473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Keep body minimal whenever possible; edit for size and positioning to be flush next to photos. </a:t>
            </a:r>
            <a:r>
              <a:rPr lang="en-US" sz="1200" b="0" dirty="0">
                <a:solidFill>
                  <a:schemeClr val="tx1"/>
                </a:solidFill>
              </a:rPr>
              <a:t>Photos</a:t>
            </a:r>
            <a:r>
              <a:rPr lang="en-US" sz="1200" b="0" baseline="0" dirty="0">
                <a:solidFill>
                  <a:schemeClr val="tx1"/>
                </a:solidFill>
              </a:rPr>
              <a:t> can bleed right off the edge of the slide. </a:t>
            </a:r>
            <a:endParaRPr lang="en-US" sz="1200" b="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18B9744-DB0B-4840-B9D1-7F05BA2CD9AC}" type="slidenum">
              <a:rPr lang="en-US" smtClean="0"/>
              <a:t>39</a:t>
            </a:fld>
            <a:endParaRPr lang="en-US"/>
          </a:p>
        </p:txBody>
      </p:sp>
    </p:spTree>
    <p:extLst>
      <p:ext uri="{BB962C8B-B14F-4D97-AF65-F5344CB8AC3E}">
        <p14:creationId xmlns:p14="http://schemas.microsoft.com/office/powerpoint/2010/main" val="364575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6</a:t>
            </a:fld>
            <a:endParaRPr lang="en-US"/>
          </a:p>
        </p:txBody>
      </p:sp>
    </p:spTree>
    <p:extLst>
      <p:ext uri="{BB962C8B-B14F-4D97-AF65-F5344CB8AC3E}">
        <p14:creationId xmlns:p14="http://schemas.microsoft.com/office/powerpoint/2010/main" val="25914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Keep body minimal whenever possible; edit for size and positioning to be flush next to photos. </a:t>
            </a:r>
            <a:r>
              <a:rPr lang="en-US" sz="1200" b="0" dirty="0">
                <a:solidFill>
                  <a:schemeClr val="tx1"/>
                </a:solidFill>
              </a:rPr>
              <a:t>Photos</a:t>
            </a:r>
            <a:r>
              <a:rPr lang="en-US" sz="1200" b="0" baseline="0" dirty="0">
                <a:solidFill>
                  <a:schemeClr val="tx1"/>
                </a:solidFill>
              </a:rPr>
              <a:t> can bleed right off the edge of the slide. </a:t>
            </a:r>
            <a:endParaRPr lang="en-US" sz="1200" b="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18B9744-DB0B-4840-B9D1-7F05BA2CD9AC}" type="slidenum">
              <a:rPr lang="en-US" smtClean="0"/>
              <a:t>43</a:t>
            </a:fld>
            <a:endParaRPr lang="en-US"/>
          </a:p>
        </p:txBody>
      </p:sp>
    </p:spTree>
    <p:extLst>
      <p:ext uri="{BB962C8B-B14F-4D97-AF65-F5344CB8AC3E}">
        <p14:creationId xmlns:p14="http://schemas.microsoft.com/office/powerpoint/2010/main" val="150399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Keep body minimal whenever possible; edit for size and positioning to be flush next to photos. </a:t>
            </a:r>
            <a:r>
              <a:rPr lang="en-US" sz="1200" b="0" dirty="0">
                <a:solidFill>
                  <a:schemeClr val="tx1"/>
                </a:solidFill>
              </a:rPr>
              <a:t>Photos</a:t>
            </a:r>
            <a:r>
              <a:rPr lang="en-US" sz="1200" b="0" baseline="0" dirty="0">
                <a:solidFill>
                  <a:schemeClr val="tx1"/>
                </a:solidFill>
              </a:rPr>
              <a:t> can bleed right off the edge of the slide. </a:t>
            </a:r>
            <a:endParaRPr lang="en-US" sz="1200" b="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18B9744-DB0B-4840-B9D1-7F05BA2CD9AC}" type="slidenum">
              <a:rPr lang="en-US" smtClean="0"/>
              <a:t>44</a:t>
            </a:fld>
            <a:endParaRPr lang="en-US"/>
          </a:p>
        </p:txBody>
      </p:sp>
    </p:spTree>
    <p:extLst>
      <p:ext uri="{BB962C8B-B14F-4D97-AF65-F5344CB8AC3E}">
        <p14:creationId xmlns:p14="http://schemas.microsoft.com/office/powerpoint/2010/main" val="902876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45</a:t>
            </a:fld>
            <a:endParaRPr lang="en-US"/>
          </a:p>
        </p:txBody>
      </p:sp>
    </p:spTree>
    <p:extLst>
      <p:ext uri="{BB962C8B-B14F-4D97-AF65-F5344CB8AC3E}">
        <p14:creationId xmlns:p14="http://schemas.microsoft.com/office/powerpoint/2010/main" val="22421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a:t>
            </a:r>
          </a:p>
          <a:p>
            <a:endParaRPr dirty="0"/>
          </a:p>
        </p:txBody>
      </p:sp>
    </p:spTree>
    <p:extLst>
      <p:ext uri="{BB962C8B-B14F-4D97-AF65-F5344CB8AC3E}">
        <p14:creationId xmlns:p14="http://schemas.microsoft.com/office/powerpoint/2010/main" val="365672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Sites: </a:t>
            </a:r>
          </a:p>
          <a:p>
            <a:pPr marL="174708" indent="-174708">
              <a:buFont typeface="Arial" panose="020B0604020202020204" pitchFamily="34" charset="0"/>
              <a:buChar char="•"/>
            </a:pPr>
            <a:r>
              <a:rPr lang="en-US"/>
              <a:t>Chester, PA; </a:t>
            </a:r>
          </a:p>
          <a:p>
            <a:pPr marL="174708" indent="-174708">
              <a:buFont typeface="Arial" panose="020B0604020202020204" pitchFamily="34" charset="0"/>
              <a:buChar char="•"/>
            </a:pPr>
            <a:r>
              <a:rPr lang="en-US"/>
              <a:t>Chicago, IL; </a:t>
            </a:r>
          </a:p>
          <a:p>
            <a:pPr marL="174708" indent="-174708">
              <a:buFont typeface="Arial" panose="020B0604020202020204" pitchFamily="34" charset="0"/>
              <a:buChar char="•"/>
            </a:pPr>
            <a:r>
              <a:rPr lang="en-US"/>
              <a:t>Nashville ,TN; Atlanta, GA;</a:t>
            </a:r>
          </a:p>
          <a:p>
            <a:pPr marL="174708" indent="-174708">
              <a:buFont typeface="Arial" panose="020B0604020202020204" pitchFamily="34" charset="0"/>
              <a:buChar char="•"/>
            </a:pPr>
            <a:r>
              <a:rPr lang="en-US"/>
              <a:t>Los Angeles, CA; </a:t>
            </a:r>
          </a:p>
          <a:p>
            <a:pPr marL="174708" indent="-174708">
              <a:buFont typeface="Arial" panose="020B0604020202020204" pitchFamily="34" charset="0"/>
              <a:buChar char="•"/>
            </a:pPr>
            <a:r>
              <a:rPr lang="en-US"/>
              <a:t>Newark, NJ;</a:t>
            </a:r>
          </a:p>
          <a:p>
            <a:pPr marL="174708" indent="-174708">
              <a:buFont typeface="Arial" panose="020B0604020202020204" pitchFamily="34" charset="0"/>
              <a:buChar char="•"/>
            </a:pPr>
            <a:r>
              <a:rPr lang="en-US"/>
              <a:t>UNC-Chapel Hill and Wake County;</a:t>
            </a:r>
          </a:p>
          <a:p>
            <a:pPr marL="174708" indent="-174708">
              <a:buFont typeface="Arial" panose="020B0604020202020204" pitchFamily="34" charset="0"/>
              <a:buChar char="•"/>
            </a:pPr>
            <a:r>
              <a:rPr lang="en-US"/>
              <a:t>Camden, NJ; </a:t>
            </a:r>
          </a:p>
          <a:p>
            <a:pPr marL="174708" indent="-174708">
              <a:buFont typeface="Arial" panose="020B0604020202020204" pitchFamily="34" charset="0"/>
              <a:buChar char="•"/>
            </a:pPr>
            <a:r>
              <a:rPr lang="en-US"/>
              <a:t>Las Vegas, NV; </a:t>
            </a:r>
          </a:p>
          <a:p>
            <a:pPr marL="174708" indent="-174708">
              <a:buFont typeface="Arial" panose="020B0604020202020204" pitchFamily="34" charset="0"/>
              <a:buChar char="•"/>
            </a:pPr>
            <a:r>
              <a:rPr lang="en-US"/>
              <a:t>Ponce, PR; C</a:t>
            </a:r>
          </a:p>
          <a:p>
            <a:pPr marL="174708" indent="-174708">
              <a:buFont typeface="Arial" panose="020B0604020202020204" pitchFamily="34" charset="0"/>
              <a:buChar char="•"/>
            </a:pPr>
            <a:r>
              <a:rPr lang="en-US" err="1"/>
              <a:t>leveland</a:t>
            </a:r>
            <a:r>
              <a:rPr lang="en-US"/>
              <a:t>, OH;</a:t>
            </a:r>
          </a:p>
          <a:p>
            <a:pPr marL="174708" indent="-174708">
              <a:buFont typeface="Arial" panose="020B0604020202020204" pitchFamily="34" charset="0"/>
              <a:buChar char="•"/>
            </a:pPr>
            <a:r>
              <a:rPr lang="en-US"/>
              <a:t> Lexington, KY</a:t>
            </a:r>
          </a:p>
          <a:p>
            <a:endParaRPr lang="en-US"/>
          </a:p>
        </p:txBody>
      </p:sp>
      <p:sp>
        <p:nvSpPr>
          <p:cNvPr id="4" name="Slide Number Placeholder 3"/>
          <p:cNvSpPr>
            <a:spLocks noGrp="1"/>
          </p:cNvSpPr>
          <p:nvPr>
            <p:ph type="sldNum" sz="quarter" idx="10"/>
          </p:nvPr>
        </p:nvSpPr>
        <p:spPr/>
        <p:txBody>
          <a:bodyPr/>
          <a:lstStyle/>
          <a:p>
            <a:fld id="{118B9744-DB0B-4840-B9D1-7F05BA2CD9AC}" type="slidenum">
              <a:rPr lang="en-US" smtClean="0"/>
              <a:t>10</a:t>
            </a:fld>
            <a:endParaRPr lang="en-US"/>
          </a:p>
        </p:txBody>
      </p:sp>
    </p:spTree>
    <p:extLst>
      <p:ext uri="{BB962C8B-B14F-4D97-AF65-F5344CB8AC3E}">
        <p14:creationId xmlns:p14="http://schemas.microsoft.com/office/powerpoint/2010/main" val="428587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Available for download now</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11</a:t>
            </a:fld>
            <a:endParaRPr lang="en-US"/>
          </a:p>
        </p:txBody>
      </p:sp>
    </p:spTree>
    <p:extLst>
      <p:ext uri="{BB962C8B-B14F-4D97-AF65-F5344CB8AC3E}">
        <p14:creationId xmlns:p14="http://schemas.microsoft.com/office/powerpoint/2010/main" val="29901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for how they allocate their time/effort in terms of evaluation. </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12</a:t>
            </a:fld>
            <a:endParaRPr lang="en-US"/>
          </a:p>
        </p:txBody>
      </p:sp>
    </p:spTree>
    <p:extLst>
      <p:ext uri="{BB962C8B-B14F-4D97-AF65-F5344CB8AC3E}">
        <p14:creationId xmlns:p14="http://schemas.microsoft.com/office/powerpoint/2010/main" val="2719736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share their experiences</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13</a:t>
            </a:fld>
            <a:endParaRPr lang="en-US"/>
          </a:p>
        </p:txBody>
      </p:sp>
    </p:spTree>
    <p:extLst>
      <p:ext uri="{BB962C8B-B14F-4D97-AF65-F5344CB8AC3E}">
        <p14:creationId xmlns:p14="http://schemas.microsoft.com/office/powerpoint/2010/main" val="271934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Shifting the focus</a:t>
            </a:r>
            <a:r>
              <a:rPr lang="en-US" baseline="0" dirty="0" smtClean="0"/>
              <a:t> from outcomes to implementation </a:t>
            </a:r>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14</a:t>
            </a:fld>
            <a:endParaRPr lang="en-US"/>
          </a:p>
        </p:txBody>
      </p:sp>
    </p:spTree>
    <p:extLst>
      <p:ext uri="{BB962C8B-B14F-4D97-AF65-F5344CB8AC3E}">
        <p14:creationId xmlns:p14="http://schemas.microsoft.com/office/powerpoint/2010/main" val="365941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Proctor Model, visually depicted above,</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posits that improvements in outcomes are dependent not only on the evidence-based interventions that are implemented but on the implementation strategies used to implement those interventions. The model distinguishes between the intervention strategy (evidence-based practice), different types of implementation strategies (e.g. environment or organizational setting), and three levels of outcomes (implementation, service, and client). Using the Proctor Model, one can infer that the quality and type of implementation strategies will affect implementation outcomes, and that successful implementation will result in improved service outcomes, which in turn should ultimately lead to better client outcomes. The appropriate outcome measures used in each category (implementation, service, and client) depend upon the specific evidence-based practice (in this case, the intervention model) and local context.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Proctor Model, implementation strategies may occur at one or more levels of the program or organization, including: 1) the larger </a:t>
            </a:r>
            <a:r>
              <a:rPr lang="en-US" sz="1200" b="1" i="1" kern="1200" dirty="0" smtClean="0">
                <a:solidFill>
                  <a:schemeClr val="tx1"/>
                </a:solidFill>
                <a:effectLst/>
                <a:latin typeface="+mn-lt"/>
                <a:ea typeface="+mn-ea"/>
                <a:cs typeface="+mn-cs"/>
              </a:rPr>
              <a:t>systems </a:t>
            </a:r>
            <a:r>
              <a:rPr lang="en-US" sz="1200" kern="1200" dirty="0" smtClean="0">
                <a:solidFill>
                  <a:schemeClr val="tx1"/>
                </a:solidFill>
                <a:effectLst/>
                <a:latin typeface="+mn-lt"/>
                <a:ea typeface="+mn-ea"/>
                <a:cs typeface="+mn-cs"/>
              </a:rPr>
              <a:t>(regulatory, legal, policy) environment in which the program operates; 2) the </a:t>
            </a:r>
            <a:r>
              <a:rPr lang="en-US" sz="1200" b="1" i="1" kern="1200" dirty="0" smtClean="0">
                <a:solidFill>
                  <a:schemeClr val="tx1"/>
                </a:solidFill>
                <a:effectLst/>
                <a:latin typeface="+mn-lt"/>
                <a:ea typeface="+mn-ea"/>
                <a:cs typeface="+mn-cs"/>
              </a:rPr>
              <a:t>organization</a:t>
            </a:r>
            <a:r>
              <a:rPr lang="en-US" sz="1200" kern="1200" dirty="0" smtClean="0">
                <a:solidFill>
                  <a:schemeClr val="tx1"/>
                </a:solidFill>
                <a:effectLst/>
                <a:latin typeface="+mn-lt"/>
                <a:ea typeface="+mn-ea"/>
                <a:cs typeface="+mn-cs"/>
              </a:rPr>
              <a:t> in which the intervention is proposed (clinic, FQHC); 3) the </a:t>
            </a:r>
            <a:r>
              <a:rPr lang="en-US" sz="1200" b="1" i="1" kern="1200" dirty="0" smtClean="0">
                <a:solidFill>
                  <a:schemeClr val="tx1"/>
                </a:solidFill>
                <a:effectLst/>
                <a:latin typeface="+mn-lt"/>
                <a:ea typeface="+mn-ea"/>
                <a:cs typeface="+mn-cs"/>
              </a:rPr>
              <a:t>group or learning</a:t>
            </a:r>
            <a:r>
              <a:rPr lang="en-US" sz="1200" kern="1200" dirty="0" smtClean="0">
                <a:solidFill>
                  <a:schemeClr val="tx1"/>
                </a:solidFill>
                <a:effectLst/>
                <a:latin typeface="+mn-lt"/>
                <a:ea typeface="+mn-ea"/>
                <a:cs typeface="+mn-cs"/>
              </a:rPr>
              <a:t> level (which includes focusing on issues related to coordination, cooperation and shared knowledge instead of having a singular focus on intervening with individuals to change their individual practices); 4) </a:t>
            </a:r>
            <a:r>
              <a:rPr lang="en-US" sz="1200" b="1" i="1" kern="1200" dirty="0" smtClean="0">
                <a:solidFill>
                  <a:schemeClr val="tx1"/>
                </a:solidFill>
                <a:effectLst/>
                <a:latin typeface="+mn-lt"/>
                <a:ea typeface="+mn-ea"/>
                <a:cs typeface="+mn-cs"/>
              </a:rPr>
              <a:t>supervisory</a:t>
            </a:r>
            <a:r>
              <a:rPr lang="en-US" sz="1200" kern="1200" dirty="0" smtClean="0">
                <a:solidFill>
                  <a:schemeClr val="tx1"/>
                </a:solidFill>
                <a:effectLst/>
                <a:latin typeface="+mn-lt"/>
                <a:ea typeface="+mn-ea"/>
                <a:cs typeface="+mn-cs"/>
              </a:rPr>
              <a:t> practices (informal, formal); and 5) the </a:t>
            </a:r>
            <a:r>
              <a:rPr lang="en-US" sz="1200" b="1" i="1" kern="1200" dirty="0" smtClean="0">
                <a:solidFill>
                  <a:schemeClr val="tx1"/>
                </a:solidFill>
                <a:effectLst/>
                <a:latin typeface="+mn-lt"/>
                <a:ea typeface="+mn-ea"/>
                <a:cs typeface="+mn-cs"/>
              </a:rPr>
              <a:t>individual provider</a:t>
            </a:r>
            <a:r>
              <a:rPr lang="en-US" sz="1200" kern="1200" dirty="0" smtClean="0">
                <a:solidFill>
                  <a:schemeClr val="tx1"/>
                </a:solidFill>
                <a:effectLst/>
                <a:latin typeface="+mn-lt"/>
                <a:ea typeface="+mn-ea"/>
                <a:cs typeface="+mn-cs"/>
              </a:rPr>
              <a:t> level (physician, navigator). </a:t>
            </a:r>
          </a:p>
          <a:p>
            <a:endParaRPr lang="en-US" dirty="0"/>
          </a:p>
        </p:txBody>
      </p:sp>
      <p:sp>
        <p:nvSpPr>
          <p:cNvPr id="4" name="Slide Number Placeholder 3"/>
          <p:cNvSpPr>
            <a:spLocks noGrp="1"/>
          </p:cNvSpPr>
          <p:nvPr>
            <p:ph type="sldNum" sz="quarter" idx="10"/>
          </p:nvPr>
        </p:nvSpPr>
        <p:spPr/>
        <p:txBody>
          <a:bodyPr/>
          <a:lstStyle/>
          <a:p>
            <a:fld id="{82A7FDCE-481C-4F1D-AFFD-0000F1462B9E}" type="slidenum">
              <a:rPr lang="en-US" smtClean="0"/>
              <a:t>15</a:t>
            </a:fld>
            <a:endParaRPr lang="en-US"/>
          </a:p>
        </p:txBody>
      </p:sp>
    </p:spTree>
    <p:extLst>
      <p:ext uri="{BB962C8B-B14F-4D97-AF65-F5344CB8AC3E}">
        <p14:creationId xmlns:p14="http://schemas.microsoft.com/office/powerpoint/2010/main" val="3065350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10972800" cy="3957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8B379-6671-4AFB-9965-CA3CE5F7CE8C}" type="datetime1">
              <a:rPr lang="en-US" smtClean="0"/>
              <a:t>12/13/2018</a:t>
            </a:fld>
            <a:endParaRPr lang="en-US"/>
          </a:p>
        </p:txBody>
      </p:sp>
      <p:sp>
        <p:nvSpPr>
          <p:cNvPr id="6" name="Slide Number Placeholder 5"/>
          <p:cNvSpPr>
            <a:spLocks noGrp="1"/>
          </p:cNvSpPr>
          <p:nvPr>
            <p:ph type="sldNum" sz="quarter" idx="12"/>
          </p:nvPr>
        </p:nvSpPr>
        <p:spPr/>
        <p:txBody>
          <a:bodyPr/>
          <a:lstStyle/>
          <a:p>
            <a:fld id="{21B4E4FB-8AA7-6145-A8BA-332788F2A2F6}" type="slidenum">
              <a:rPr lang="en-US" smtClean="0"/>
              <a:t>‹#›</a:t>
            </a:fld>
            <a:endParaRPr lang="en-US"/>
          </a:p>
        </p:txBody>
      </p:sp>
    </p:spTree>
    <p:extLst>
      <p:ext uri="{BB962C8B-B14F-4D97-AF65-F5344CB8AC3E}">
        <p14:creationId xmlns:p14="http://schemas.microsoft.com/office/powerpoint/2010/main" val="183304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27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 id="2147483661" r:id="rId9"/>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8.xml"/><Relationship Id="rId4"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jane_fox@abtassoc.com" TargetMode="External"/><Relationship Id="rId2" Type="http://schemas.openxmlformats.org/officeDocument/2006/relationships/hyperlink" Target="mailto:alexis_marbach@abtassoc.com" TargetMode="External"/><Relationship Id="rId1" Type="http://schemas.openxmlformats.org/officeDocument/2006/relationships/slideLayout" Target="../slideLayouts/slideLayout3.xml"/><Relationship Id="rId4" Type="http://schemas.openxmlformats.org/officeDocument/2006/relationships/hyperlink" Target="mailto:Rajabiun@bu.edu"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81200" y="74926"/>
            <a:ext cx="8229600" cy="5482595"/>
          </a:xfrm>
          <a:prstGeom prst="rect">
            <a:avLst/>
          </a:prstGeom>
        </p:spPr>
      </p:pic>
    </p:spTree>
    <p:extLst>
      <p:ext uri="{BB962C8B-B14F-4D97-AF65-F5344CB8AC3E}">
        <p14:creationId xmlns:p14="http://schemas.microsoft.com/office/powerpoint/2010/main" val="251038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Available at TargetHIV.org</a:t>
            </a:r>
            <a:endParaRPr lang="en-US" dirty="0"/>
          </a:p>
        </p:txBody>
      </p:sp>
      <p:sp>
        <p:nvSpPr>
          <p:cNvPr id="3" name="Content Placeholder 2"/>
          <p:cNvSpPr>
            <a:spLocks noGrp="1"/>
          </p:cNvSpPr>
          <p:nvPr>
            <p:ph idx="1"/>
          </p:nvPr>
        </p:nvSpPr>
        <p:spPr>
          <a:xfrm>
            <a:off x="609600" y="1600202"/>
            <a:ext cx="4203700" cy="3957319"/>
          </a:xfrm>
        </p:spPr>
        <p:txBody>
          <a:bodyPr/>
          <a:lstStyle/>
          <a:p>
            <a:r>
              <a:rPr lang="en-US" dirty="0" smtClean="0"/>
              <a:t>Adapted intervention summaries and draft implementation manuals </a:t>
            </a:r>
            <a:r>
              <a:rPr lang="en-US" dirty="0"/>
              <a:t>are available at: </a:t>
            </a:r>
            <a:endParaRPr lang="en-US" dirty="0" smtClean="0"/>
          </a:p>
          <a:p>
            <a:r>
              <a:rPr lang="en-US" dirty="0" smtClean="0"/>
              <a:t>https</a:t>
            </a:r>
            <a:r>
              <a:rPr lang="en-US" dirty="0"/>
              <a:t>://nextlevel.targethiv.org/</a:t>
            </a:r>
          </a:p>
        </p:txBody>
      </p:sp>
      <p:pic>
        <p:nvPicPr>
          <p:cNvPr id="4" name="Picture 3"/>
          <p:cNvPicPr>
            <a:picLocks noChangeAspect="1"/>
          </p:cNvPicPr>
          <p:nvPr/>
        </p:nvPicPr>
        <p:blipFill>
          <a:blip r:embed="rId3"/>
          <a:stretch>
            <a:fillRect/>
          </a:stretch>
        </p:blipFill>
        <p:spPr>
          <a:xfrm>
            <a:off x="4994260" y="1110245"/>
            <a:ext cx="6765940" cy="3715721"/>
          </a:xfrm>
          <a:prstGeom prst="rect">
            <a:avLst/>
          </a:prstGeom>
        </p:spPr>
      </p:pic>
    </p:spTree>
    <p:extLst>
      <p:ext uri="{BB962C8B-B14F-4D97-AF65-F5344CB8AC3E}">
        <p14:creationId xmlns:p14="http://schemas.microsoft.com/office/powerpoint/2010/main" val="134391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evaluation priorities? </a:t>
            </a:r>
            <a:endParaRPr lang="en-US" dirty="0"/>
          </a:p>
        </p:txBody>
      </p:sp>
      <p:graphicFrame>
        <p:nvGraphicFramePr>
          <p:cNvPr id="5" name="Content Placeholder 4"/>
          <p:cNvGraphicFramePr>
            <a:graphicFrameLocks noGrp="1"/>
          </p:cNvGraphicFramePr>
          <p:nvPr>
            <p:ph sz="half" idx="10"/>
            <p:extLst>
              <p:ext uri="{D42A27DB-BD31-4B8C-83A1-F6EECF244321}">
                <p14:modId xmlns:p14="http://schemas.microsoft.com/office/powerpoint/2010/main" val="1038081185"/>
              </p:ext>
            </p:extLst>
          </p:nvPr>
        </p:nvGraphicFramePr>
        <p:xfrm>
          <a:off x="670560" y="873760"/>
          <a:ext cx="11353800" cy="49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28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drivers of your evaluation work?</a:t>
            </a:r>
            <a:endParaRPr lang="en-US" dirty="0"/>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3222841451"/>
              </p:ext>
            </p:extLst>
          </p:nvPr>
        </p:nvGraphicFramePr>
        <p:xfrm>
          <a:off x="419100" y="437598"/>
          <a:ext cx="11353800" cy="5411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0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786" y="2721007"/>
            <a:ext cx="9060024" cy="829193"/>
          </a:xfrm>
        </p:spPr>
        <p:txBody>
          <a:bodyPr/>
          <a:lstStyle/>
          <a:p>
            <a:r>
              <a:rPr lang="en-US" dirty="0" smtClean="0"/>
              <a:t>Implementation Science: </a:t>
            </a:r>
            <a:br>
              <a:rPr lang="en-US" dirty="0" smtClean="0"/>
            </a:br>
            <a:r>
              <a:rPr lang="en-US" dirty="0" smtClean="0"/>
              <a:t>A shift in perspective</a:t>
            </a:r>
            <a:endParaRPr lang="en-US" dirty="0"/>
          </a:p>
        </p:txBody>
      </p:sp>
    </p:spTree>
    <p:extLst>
      <p:ext uri="{BB962C8B-B14F-4D97-AF65-F5344CB8AC3E}">
        <p14:creationId xmlns:p14="http://schemas.microsoft.com/office/powerpoint/2010/main" val="425764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Science Approach: Proctor Model</a:t>
            </a:r>
            <a:endParaRPr lang="en-US" dirty="0"/>
          </a:p>
        </p:txBody>
      </p:sp>
      <p:pic>
        <p:nvPicPr>
          <p:cNvPr id="4" name="Content Placeholder 3" descr="Description: C:\Users\drainoni\AppData\Local\Microsoft\Windows\Temporary Internet Files\Content.Outlook\DGOSJ2F3\ResearchMethodsImag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1187" y="1721644"/>
            <a:ext cx="8429625" cy="3714750"/>
          </a:xfrm>
          <a:prstGeom prst="rect">
            <a:avLst/>
          </a:prstGeom>
          <a:noFill/>
          <a:ln>
            <a:noFill/>
          </a:ln>
        </p:spPr>
      </p:pic>
    </p:spTree>
    <p:extLst>
      <p:ext uri="{BB962C8B-B14F-4D97-AF65-F5344CB8AC3E}">
        <p14:creationId xmlns:p14="http://schemas.microsoft.com/office/powerpoint/2010/main" val="262368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Proctor Model Implementation Outcome Domains	</a:t>
            </a:r>
            <a:endParaRPr lang="en-US" dirty="0"/>
          </a:p>
        </p:txBody>
      </p:sp>
      <p:sp>
        <p:nvSpPr>
          <p:cNvPr id="3" name="Content Placeholder 2"/>
          <p:cNvSpPr>
            <a:spLocks noGrp="1"/>
          </p:cNvSpPr>
          <p:nvPr>
            <p:ph sz="half" idx="10"/>
          </p:nvPr>
        </p:nvSpPr>
        <p:spPr>
          <a:xfrm>
            <a:off x="357188" y="1582615"/>
            <a:ext cx="11715750" cy="4062810"/>
          </a:xfrm>
        </p:spPr>
        <p:txBody>
          <a:bodyPr>
            <a:normAutofit fontScale="92500" lnSpcReduction="20000"/>
          </a:bodyPr>
          <a:lstStyle/>
          <a:p>
            <a:pPr lvl="0"/>
            <a:r>
              <a:rPr lang="en-US" b="1" i="1" dirty="0"/>
              <a:t>acceptability </a:t>
            </a:r>
            <a:r>
              <a:rPr lang="en-US" dirty="0"/>
              <a:t>– To what degree are site providers, staff, and leadership willing and able to take on the full terms of the intervention?</a:t>
            </a:r>
            <a:r>
              <a:rPr lang="en-US" b="1" i="1" dirty="0"/>
              <a:t> </a:t>
            </a:r>
            <a:endParaRPr lang="en-US" dirty="0"/>
          </a:p>
          <a:p>
            <a:pPr lvl="0"/>
            <a:r>
              <a:rPr lang="en-US" b="1" i="1" dirty="0"/>
              <a:t>appropriateness</a:t>
            </a:r>
            <a:r>
              <a:rPr lang="en-US" dirty="0"/>
              <a:t> – To what degree does the provider think the intervention is the appropriate intervention for the target population?</a:t>
            </a:r>
          </a:p>
          <a:p>
            <a:pPr lvl="0"/>
            <a:r>
              <a:rPr lang="en-US" b="1" i="1" dirty="0"/>
              <a:t>adoption</a:t>
            </a:r>
            <a:r>
              <a:rPr lang="en-US" dirty="0"/>
              <a:t> – To what degree are providers and staff willing to implement the intervention by following the protocol outlined in the implementation plan?</a:t>
            </a:r>
          </a:p>
          <a:p>
            <a:pPr lvl="0"/>
            <a:r>
              <a:rPr lang="en-US" b="1" i="1" dirty="0"/>
              <a:t>cost</a:t>
            </a:r>
            <a:r>
              <a:rPr lang="en-US" dirty="0"/>
              <a:t> – What does it cost to implement the intervention?</a:t>
            </a:r>
          </a:p>
          <a:p>
            <a:pPr lvl="0"/>
            <a:r>
              <a:rPr lang="en-US" b="1" i="1" dirty="0"/>
              <a:t>feasibility</a:t>
            </a:r>
            <a:r>
              <a:rPr lang="en-US" dirty="0"/>
              <a:t> – What are the barriers and facilitators to effective implementation of the intervention?</a:t>
            </a:r>
          </a:p>
          <a:p>
            <a:pPr lvl="0"/>
            <a:r>
              <a:rPr lang="en-US" b="1" i="1" dirty="0"/>
              <a:t>fidelity </a:t>
            </a:r>
            <a:r>
              <a:rPr lang="en-US" dirty="0"/>
              <a:t>– To what degree is the intervention being implemented as outlined in the implementation plan? </a:t>
            </a:r>
          </a:p>
          <a:p>
            <a:pPr lvl="0"/>
            <a:r>
              <a:rPr lang="en-US" b="1" i="1" dirty="0"/>
              <a:t>integration</a:t>
            </a:r>
            <a:r>
              <a:rPr lang="en-US" dirty="0"/>
              <a:t> – To what degree do sites integrate the intervention into their other ongoing efforts to improve outcomes along the HIV Care Continuum</a:t>
            </a:r>
            <a:r>
              <a:rPr lang="en-US" dirty="0" smtClean="0"/>
              <a:t>? (*note – this is a merger of penetration and sustainability </a:t>
            </a:r>
            <a:endParaRPr lang="en-US" dirty="0"/>
          </a:p>
        </p:txBody>
      </p:sp>
    </p:spTree>
    <p:extLst>
      <p:ext uri="{BB962C8B-B14F-4D97-AF65-F5344CB8AC3E}">
        <p14:creationId xmlns:p14="http://schemas.microsoft.com/office/powerpoint/2010/main" val="332288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Proctor Model in Action</a:t>
            </a:r>
            <a:endParaRPr lang="en-US" dirty="0"/>
          </a:p>
        </p:txBody>
      </p:sp>
      <p:sp>
        <p:nvSpPr>
          <p:cNvPr id="3" name="Content Placeholder 2"/>
          <p:cNvSpPr>
            <a:spLocks noGrp="1"/>
          </p:cNvSpPr>
          <p:nvPr>
            <p:ph sz="half" idx="10"/>
          </p:nvPr>
        </p:nvSpPr>
        <p:spPr>
          <a:xfrm>
            <a:off x="5130800" y="1063590"/>
            <a:ext cx="6223000" cy="4448443"/>
          </a:xfrm>
        </p:spPr>
        <p:txBody>
          <a:bodyPr>
            <a:normAutofit lnSpcReduction="10000"/>
          </a:bodyPr>
          <a:lstStyle/>
          <a:p>
            <a:r>
              <a:rPr lang="en-US" dirty="0" smtClean="0"/>
              <a:t>Imagine this scenario: Alexis is making a new year’s resolution to go to bed earlier. </a:t>
            </a:r>
          </a:p>
          <a:p>
            <a:endParaRPr lang="en-US" dirty="0"/>
          </a:p>
          <a:p>
            <a:r>
              <a:rPr lang="en-US" dirty="0" smtClean="0"/>
              <a:t>Her plan is to:</a:t>
            </a:r>
          </a:p>
          <a:p>
            <a:pPr marL="342900" indent="-342900">
              <a:buFontTx/>
              <a:buChar char="-"/>
            </a:pPr>
            <a:r>
              <a:rPr lang="en-US" dirty="0" smtClean="0"/>
              <a:t>Shut off all devices by 8 pm</a:t>
            </a:r>
          </a:p>
          <a:p>
            <a:pPr marL="342900" indent="-342900">
              <a:buFontTx/>
              <a:buChar char="-"/>
            </a:pPr>
            <a:r>
              <a:rPr lang="en-US" dirty="0" smtClean="0"/>
              <a:t>Have a cup of </a:t>
            </a:r>
            <a:r>
              <a:rPr lang="en-US" dirty="0" err="1" smtClean="0"/>
              <a:t>sleepytime</a:t>
            </a:r>
            <a:r>
              <a:rPr lang="en-US" dirty="0" smtClean="0"/>
              <a:t> tea between 8 and 9 pm</a:t>
            </a:r>
          </a:p>
          <a:p>
            <a:pPr marL="342900" indent="-342900">
              <a:buFontTx/>
              <a:buChar char="-"/>
            </a:pPr>
            <a:r>
              <a:rPr lang="en-US" dirty="0" smtClean="0"/>
              <a:t>Be in bed at 9 pm with the lights off by 9:30</a:t>
            </a:r>
          </a:p>
          <a:p>
            <a:pPr marL="342900" indent="-342900">
              <a:buFontTx/>
              <a:buChar char="-"/>
            </a:pPr>
            <a:endParaRPr lang="en-US" dirty="0"/>
          </a:p>
          <a:p>
            <a:r>
              <a:rPr lang="en-US" dirty="0" smtClean="0"/>
              <a:t>She plans on following this exact plan EVERY NIGHT for 30 days. </a:t>
            </a:r>
            <a:endParaRPr lang="en-US" dirty="0"/>
          </a:p>
        </p:txBody>
      </p:sp>
      <p:pic>
        <p:nvPicPr>
          <p:cNvPr id="5" name="Picture 4"/>
          <p:cNvPicPr>
            <a:picLocks noChangeAspect="1"/>
          </p:cNvPicPr>
          <p:nvPr/>
        </p:nvPicPr>
        <p:blipFill>
          <a:blip r:embed="rId3"/>
          <a:stretch>
            <a:fillRect/>
          </a:stretch>
        </p:blipFill>
        <p:spPr>
          <a:xfrm>
            <a:off x="396875" y="1735236"/>
            <a:ext cx="4467225" cy="3105150"/>
          </a:xfrm>
          <a:prstGeom prst="rect">
            <a:avLst/>
          </a:prstGeom>
        </p:spPr>
      </p:pic>
    </p:spTree>
    <p:extLst>
      <p:ext uri="{BB962C8B-B14F-4D97-AF65-F5344CB8AC3E}">
        <p14:creationId xmlns:p14="http://schemas.microsoft.com/office/powerpoint/2010/main" val="174092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Implementation in Your Setting</a:t>
            </a:r>
            <a:endParaRPr lang="en-US" dirty="0"/>
          </a:p>
        </p:txBody>
      </p:sp>
      <p:sp>
        <p:nvSpPr>
          <p:cNvPr id="3" name="Content Placeholder 2"/>
          <p:cNvSpPr>
            <a:spLocks noGrp="1"/>
          </p:cNvSpPr>
          <p:nvPr>
            <p:ph sz="half" idx="10"/>
          </p:nvPr>
        </p:nvSpPr>
        <p:spPr>
          <a:xfrm>
            <a:off x="838200" y="1384300"/>
            <a:ext cx="10515600" cy="4261125"/>
          </a:xfrm>
        </p:spPr>
        <p:txBody>
          <a:bodyPr/>
          <a:lstStyle/>
          <a:p>
            <a:pPr marL="342900" indent="-342900">
              <a:buFont typeface="Arial" panose="020B0604020202020204" pitchFamily="34" charset="0"/>
              <a:buChar char="•"/>
            </a:pPr>
            <a:r>
              <a:rPr lang="en-US" sz="3200" dirty="0" smtClean="0"/>
              <a:t>Break into pairs</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Take turns assessing a project you are implementing at your organization through the Proctor Model lens</a:t>
            </a:r>
            <a:endParaRPr lang="en-US" sz="3200" dirty="0"/>
          </a:p>
          <a:p>
            <a:endParaRPr lang="en-US" dirty="0" smtClean="0"/>
          </a:p>
          <a:p>
            <a:endParaRPr lang="en-US" dirty="0"/>
          </a:p>
        </p:txBody>
      </p:sp>
    </p:spTree>
    <p:extLst>
      <p:ext uri="{BB962C8B-B14F-4D97-AF65-F5344CB8AC3E}">
        <p14:creationId xmlns:p14="http://schemas.microsoft.com/office/powerpoint/2010/main" val="873406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DEC team implemented this approach</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spTree>
    <p:extLst>
      <p:ext uri="{BB962C8B-B14F-4D97-AF65-F5344CB8AC3E}">
        <p14:creationId xmlns:p14="http://schemas.microsoft.com/office/powerpoint/2010/main" val="409389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780EB-8A46-409C-B98D-FBF78B9AC3BA}"/>
              </a:ext>
            </a:extLst>
          </p:cNvPr>
          <p:cNvSpPr>
            <a:spLocks noGrp="1"/>
          </p:cNvSpPr>
          <p:nvPr>
            <p:ph type="title"/>
          </p:nvPr>
        </p:nvSpPr>
        <p:spPr>
          <a:xfrm>
            <a:off x="2677886" y="2650250"/>
            <a:ext cx="9060024" cy="829193"/>
          </a:xfrm>
        </p:spPr>
        <p:txBody>
          <a:bodyPr/>
          <a:lstStyle/>
          <a:p>
            <a:r>
              <a:rPr lang="en-US" sz="4800" dirty="0" smtClean="0"/>
              <a:t>Applying Implementation Science to a Multi-Intervention, Multi-Site Study Linking and Retaining People Living With HIV in Care</a:t>
            </a:r>
            <a:endParaRPr lang="en-US" sz="4800" dirty="0"/>
          </a:p>
        </p:txBody>
      </p:sp>
      <p:sp>
        <p:nvSpPr>
          <p:cNvPr id="3" name="Content Placeholder 2">
            <a:extLst>
              <a:ext uri="{FF2B5EF4-FFF2-40B4-BE49-F238E27FC236}">
                <a16:creationId xmlns="" xmlns:a16="http://schemas.microsoft.com/office/drawing/2014/main" id="{42959C6E-5E50-4BEA-BCDC-99D872EED480}"/>
              </a:ext>
            </a:extLst>
          </p:cNvPr>
          <p:cNvSpPr>
            <a:spLocks noGrp="1"/>
          </p:cNvSpPr>
          <p:nvPr>
            <p:ph idx="1"/>
          </p:nvPr>
        </p:nvSpPr>
        <p:spPr>
          <a:xfrm>
            <a:off x="2423886" y="6143419"/>
            <a:ext cx="9933214" cy="435181"/>
          </a:xfrm>
        </p:spPr>
        <p:txBody>
          <a:bodyPr/>
          <a:lstStyle/>
          <a:p>
            <a:r>
              <a:rPr lang="en-US" sz="2000" b="0" dirty="0" smtClean="0"/>
              <a:t>Supported by grant </a:t>
            </a:r>
            <a:r>
              <a:rPr lang="en-US" sz="2000" b="0" dirty="0"/>
              <a:t>#</a:t>
            </a:r>
            <a:r>
              <a:rPr lang="en-US" sz="2000" b="0" dirty="0" smtClean="0"/>
              <a:t>U90HA29236, </a:t>
            </a:r>
            <a:r>
              <a:rPr lang="en-US" sz="2000" b="0" dirty="0"/>
              <a:t> "Dissemination of Evidence Informed Interventions", though the U.S. Department of Health and Human Services Administration's HIV/AIDS Bureau</a:t>
            </a:r>
            <a:endParaRPr lang="en-US" sz="2000" b="0" dirty="0" smtClean="0"/>
          </a:p>
          <a:p>
            <a:endParaRPr lang="en-US" dirty="0" smtClean="0"/>
          </a:p>
          <a:p>
            <a:endParaRPr lang="en-US" dirty="0"/>
          </a:p>
        </p:txBody>
      </p:sp>
      <p:sp>
        <p:nvSpPr>
          <p:cNvPr id="4" name="Content Placeholder 3">
            <a:extLst>
              <a:ext uri="{FF2B5EF4-FFF2-40B4-BE49-F238E27FC236}">
                <a16:creationId xmlns="" xmlns:a16="http://schemas.microsoft.com/office/drawing/2014/main" id="{164B66EF-4F67-43EA-8E6A-A8DFE80A9E55}"/>
              </a:ext>
            </a:extLst>
          </p:cNvPr>
          <p:cNvSpPr>
            <a:spLocks noGrp="1"/>
          </p:cNvSpPr>
          <p:nvPr>
            <p:ph idx="10"/>
          </p:nvPr>
        </p:nvSpPr>
        <p:spPr/>
        <p:txBody>
          <a:bodyPr/>
          <a:lstStyle/>
          <a:p>
            <a:endParaRPr lang="en-US" dirty="0" smtClean="0"/>
          </a:p>
          <a:p>
            <a:endParaRPr lang="en-US" dirty="0"/>
          </a:p>
        </p:txBody>
      </p:sp>
      <p:sp>
        <p:nvSpPr>
          <p:cNvPr id="5" name="Content Placeholder 2">
            <a:extLst>
              <a:ext uri="{FF2B5EF4-FFF2-40B4-BE49-F238E27FC236}">
                <a16:creationId xmlns="" xmlns:a16="http://schemas.microsoft.com/office/drawing/2014/main" id="{42959C6E-5E50-4BEA-BCDC-99D872EED480}"/>
              </a:ext>
            </a:extLst>
          </p:cNvPr>
          <p:cNvSpPr txBox="1">
            <a:spLocks/>
          </p:cNvSpPr>
          <p:nvPr/>
        </p:nvSpPr>
        <p:spPr>
          <a:xfrm>
            <a:off x="2677886" y="4414913"/>
            <a:ext cx="9060024" cy="4790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Alexis Marbach, Abt Associates; Jane Fox, </a:t>
            </a:r>
            <a:r>
              <a:rPr lang="en-US" dirty="0" err="1" smtClean="0"/>
              <a:t>Abt</a:t>
            </a:r>
            <a:r>
              <a:rPr lang="en-US" dirty="0" smtClean="0"/>
              <a:t> Associates</a:t>
            </a:r>
          </a:p>
          <a:p>
            <a:endParaRPr lang="en-US" dirty="0" smtClean="0"/>
          </a:p>
          <a:p>
            <a:endParaRPr lang="en-US" dirty="0"/>
          </a:p>
        </p:txBody>
      </p:sp>
    </p:spTree>
    <p:extLst>
      <p:ext uri="{BB962C8B-B14F-4D97-AF65-F5344CB8AC3E}">
        <p14:creationId xmlns:p14="http://schemas.microsoft.com/office/powerpoint/2010/main" val="382900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Data Collection Sources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2335794"/>
              </p:ext>
            </p:extLst>
          </p:nvPr>
        </p:nvGraphicFramePr>
        <p:xfrm>
          <a:off x="123825" y="971550"/>
          <a:ext cx="1194435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36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Readiness to Change Assessment (ORCA)</a:t>
            </a:r>
            <a:endParaRPr lang="en-US" dirty="0"/>
          </a:p>
        </p:txBody>
      </p:sp>
      <p:sp>
        <p:nvSpPr>
          <p:cNvPr id="3" name="Content Placeholder 2"/>
          <p:cNvSpPr>
            <a:spLocks noGrp="1"/>
          </p:cNvSpPr>
          <p:nvPr>
            <p:ph sz="half" idx="10"/>
          </p:nvPr>
        </p:nvSpPr>
        <p:spPr>
          <a:xfrm>
            <a:off x="838200" y="1320800"/>
            <a:ext cx="10515600" cy="4324625"/>
          </a:xfrm>
        </p:spPr>
        <p:txBody>
          <a:bodyPr>
            <a:normAutofit/>
          </a:bodyPr>
          <a:lstStyle/>
          <a:p>
            <a:r>
              <a:rPr lang="en-US" sz="2800" dirty="0" smtClean="0"/>
              <a:t>Implemented during the pre-implementation phase at each demonstration site. </a:t>
            </a:r>
          </a:p>
          <a:p>
            <a:pPr marL="342900" indent="-342900">
              <a:buFont typeface="Arial" panose="020B0604020202020204" pitchFamily="34" charset="0"/>
              <a:buChar char="•"/>
            </a:pPr>
            <a:r>
              <a:rPr lang="en-US" sz="2800" dirty="0" smtClean="0"/>
              <a:t>Completed by a diverse range of site staff (administration, leadership, intervention team members)</a:t>
            </a:r>
          </a:p>
          <a:p>
            <a:endParaRPr lang="en-US" sz="2800" dirty="0"/>
          </a:p>
          <a:p>
            <a:r>
              <a:rPr lang="en-US" sz="2800" dirty="0" smtClean="0"/>
              <a:t>Knowing what we know now…</a:t>
            </a:r>
          </a:p>
          <a:p>
            <a:pPr marL="342900" indent="-342900">
              <a:buFont typeface="Arial" panose="020B0604020202020204" pitchFamily="34" charset="0"/>
              <a:buChar char="•"/>
            </a:pPr>
            <a:r>
              <a:rPr lang="en-US" sz="2800" dirty="0" smtClean="0"/>
              <a:t>Better sense of players within the clinic</a:t>
            </a:r>
          </a:p>
          <a:p>
            <a:pPr marL="342900" indent="-342900">
              <a:buFont typeface="Arial" panose="020B0604020202020204" pitchFamily="34" charset="0"/>
              <a:buChar char="•"/>
            </a:pPr>
            <a:r>
              <a:rPr lang="en-US" sz="2800" dirty="0" smtClean="0"/>
              <a:t>All intervention staff hired</a:t>
            </a:r>
          </a:p>
          <a:p>
            <a:pPr marL="342900" indent="-342900">
              <a:buFont typeface="Arial" panose="020B0604020202020204" pitchFamily="34" charset="0"/>
              <a:buChar char="•"/>
            </a:pPr>
            <a:r>
              <a:rPr lang="en-US" sz="2800" dirty="0" smtClean="0"/>
              <a:t>Conduct follow-up</a:t>
            </a:r>
            <a:endParaRPr lang="en-US" sz="2800" dirty="0"/>
          </a:p>
        </p:txBody>
      </p:sp>
      <p:pic>
        <p:nvPicPr>
          <p:cNvPr id="5" name="Picture 4"/>
          <p:cNvPicPr>
            <a:picLocks noChangeAspect="1"/>
          </p:cNvPicPr>
          <p:nvPr/>
        </p:nvPicPr>
        <p:blipFill>
          <a:blip r:embed="rId2"/>
          <a:stretch>
            <a:fillRect/>
          </a:stretch>
        </p:blipFill>
        <p:spPr>
          <a:xfrm>
            <a:off x="114300" y="3635374"/>
            <a:ext cx="617297" cy="554037"/>
          </a:xfrm>
          <a:prstGeom prst="rect">
            <a:avLst/>
          </a:prstGeom>
        </p:spPr>
      </p:pic>
    </p:spTree>
    <p:extLst>
      <p:ext uri="{BB962C8B-B14F-4D97-AF65-F5344CB8AC3E}">
        <p14:creationId xmlns:p14="http://schemas.microsoft.com/office/powerpoint/2010/main" val="4806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 Forms</a:t>
            </a:r>
            <a:endParaRPr lang="en-US" dirty="0"/>
          </a:p>
        </p:txBody>
      </p:sp>
      <p:pic>
        <p:nvPicPr>
          <p:cNvPr id="5" name="Content Placeholder 4"/>
          <p:cNvPicPr>
            <a:picLocks noGrp="1" noChangeAspect="1"/>
          </p:cNvPicPr>
          <p:nvPr>
            <p:ph idx="1"/>
          </p:nvPr>
        </p:nvPicPr>
        <p:blipFill>
          <a:blip r:embed="rId3"/>
          <a:stretch>
            <a:fillRect/>
          </a:stretch>
        </p:blipFill>
        <p:spPr>
          <a:xfrm>
            <a:off x="4032085" y="442914"/>
            <a:ext cx="8309279" cy="4647884"/>
          </a:xfrm>
          <a:prstGeom prst="rect">
            <a:avLst/>
          </a:prstGeom>
        </p:spPr>
      </p:pic>
      <p:sp>
        <p:nvSpPr>
          <p:cNvPr id="4" name="Text Placeholder 3"/>
          <p:cNvSpPr>
            <a:spLocks noGrp="1"/>
          </p:cNvSpPr>
          <p:nvPr>
            <p:ph type="body" sz="half" idx="2"/>
          </p:nvPr>
        </p:nvSpPr>
        <p:spPr>
          <a:xfrm>
            <a:off x="1023178" y="2057400"/>
            <a:ext cx="3580407" cy="3540318"/>
          </a:xfrm>
        </p:spPr>
        <p:txBody>
          <a:bodyPr>
            <a:noAutofit/>
          </a:bodyPr>
          <a:lstStyle/>
          <a:p>
            <a:pPr marL="285750" indent="-285750">
              <a:buFont typeface="Arial" panose="020B0604020202020204" pitchFamily="34" charset="0"/>
              <a:buChar char="•"/>
            </a:pPr>
            <a:r>
              <a:rPr lang="en-US" sz="2400" dirty="0" smtClean="0"/>
              <a:t>Filled out by the interventionists</a:t>
            </a:r>
            <a:endParaRPr lang="en-US" sz="2400" dirty="0"/>
          </a:p>
          <a:p>
            <a:r>
              <a:rPr lang="en-US" sz="2400" dirty="0"/>
              <a:t>Knowing what we know now…</a:t>
            </a:r>
          </a:p>
          <a:p>
            <a:pPr marL="342900" indent="-342900">
              <a:buFont typeface="Arial" panose="020B0604020202020204" pitchFamily="34" charset="0"/>
              <a:buChar char="•"/>
            </a:pPr>
            <a:r>
              <a:rPr lang="en-US" sz="2400" dirty="0" smtClean="0"/>
              <a:t>Pre-test with intervention staff or engage intervention staff in design</a:t>
            </a:r>
          </a:p>
          <a:p>
            <a:pPr marL="342900" indent="-342900">
              <a:buFont typeface="Arial" panose="020B0604020202020204" pitchFamily="34" charset="0"/>
              <a:buChar char="•"/>
            </a:pPr>
            <a:r>
              <a:rPr lang="en-US" sz="2400" dirty="0" smtClean="0"/>
              <a:t>Bin “other” category on a routine basis</a:t>
            </a:r>
          </a:p>
        </p:txBody>
      </p:sp>
      <p:pic>
        <p:nvPicPr>
          <p:cNvPr id="6" name="Picture 5"/>
          <p:cNvPicPr>
            <a:picLocks noChangeAspect="1"/>
          </p:cNvPicPr>
          <p:nvPr/>
        </p:nvPicPr>
        <p:blipFill>
          <a:blip r:embed="rId4"/>
          <a:stretch>
            <a:fillRect/>
          </a:stretch>
        </p:blipFill>
        <p:spPr>
          <a:xfrm>
            <a:off x="237441" y="2691449"/>
            <a:ext cx="617297" cy="554037"/>
          </a:xfrm>
          <a:prstGeom prst="rect">
            <a:avLst/>
          </a:prstGeom>
        </p:spPr>
      </p:pic>
    </p:spTree>
    <p:extLst>
      <p:ext uri="{BB962C8B-B14F-4D97-AF65-F5344CB8AC3E}">
        <p14:creationId xmlns:p14="http://schemas.microsoft.com/office/powerpoint/2010/main" val="246548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Reported Encounters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1776422"/>
              </p:ext>
            </p:extLst>
          </p:nvPr>
        </p:nvGraphicFramePr>
        <p:xfrm>
          <a:off x="1981200" y="1291590"/>
          <a:ext cx="8229600" cy="426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059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Reported Encounters</a:t>
            </a:r>
            <a:endParaRPr lang="en-US" dirty="0"/>
          </a:p>
        </p:txBody>
      </p:sp>
      <p:graphicFrame>
        <p:nvGraphicFramePr>
          <p:cNvPr id="4" name="Content Placeholder 3"/>
          <p:cNvGraphicFramePr>
            <a:graphicFrameLocks noGrp="1"/>
          </p:cNvGraphicFramePr>
          <p:nvPr>
            <p:ph idx="1"/>
            <p:extLst/>
          </p:nvPr>
        </p:nvGraphicFramePr>
        <p:xfrm>
          <a:off x="1981200" y="1291590"/>
          <a:ext cx="8229600" cy="426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417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Monthly Site Forms and Site Visit Reports</a:t>
            </a:r>
            <a:endParaRPr lang="en-US" dirty="0"/>
          </a:p>
        </p:txBody>
      </p:sp>
      <p:sp>
        <p:nvSpPr>
          <p:cNvPr id="3" name="Content Placeholder 2"/>
          <p:cNvSpPr>
            <a:spLocks noGrp="1"/>
          </p:cNvSpPr>
          <p:nvPr>
            <p:ph idx="1"/>
          </p:nvPr>
        </p:nvSpPr>
        <p:spPr/>
        <p:txBody>
          <a:bodyPr>
            <a:noAutofit/>
          </a:bodyPr>
          <a:lstStyle/>
          <a:p>
            <a:r>
              <a:rPr lang="en-US" dirty="0" smtClean="0"/>
              <a:t>Monthly site forms:</a:t>
            </a:r>
          </a:p>
          <a:p>
            <a:pPr marL="342900" indent="-342900">
              <a:buFont typeface="Arial" panose="020B0604020202020204" pitchFamily="34" charset="0"/>
              <a:buChar char="•"/>
            </a:pPr>
            <a:r>
              <a:rPr lang="en-US" dirty="0" smtClean="0"/>
              <a:t>Sites complete a form each month to collect data on implementation, staffing changes, local dissemination, de-identified case studies, and dissemination and sustainability efforts. As of December 5, we’ve collected </a:t>
            </a:r>
            <a:r>
              <a:rPr lang="en-US" b="1" dirty="0" smtClean="0"/>
              <a:t>299</a:t>
            </a:r>
            <a:r>
              <a:rPr lang="en-US" dirty="0" smtClean="0"/>
              <a:t> monthly forms. </a:t>
            </a:r>
          </a:p>
          <a:p>
            <a:pPr marL="342900" indent="-342900"/>
            <a:r>
              <a:rPr lang="en-US" dirty="0" smtClean="0"/>
              <a:t>Site Visit Reports </a:t>
            </a:r>
          </a:p>
          <a:p>
            <a:pPr marL="342900" indent="-342900">
              <a:buFont typeface="Arial" panose="020B0604020202020204" pitchFamily="34" charset="0"/>
              <a:buChar char="•"/>
            </a:pPr>
            <a:r>
              <a:rPr lang="en-US" dirty="0" smtClean="0"/>
              <a:t>Completed by the sites prior to each site visit to frame the conversation. Finalized by the ITAC and DEC post site visit </a:t>
            </a:r>
          </a:p>
          <a:p>
            <a:r>
              <a:rPr lang="en-US" dirty="0" smtClean="0"/>
              <a:t>Knowing what we know now…</a:t>
            </a:r>
          </a:p>
          <a:p>
            <a:pPr marL="342900" indent="-342900">
              <a:buFont typeface="Arial" panose="020B0604020202020204" pitchFamily="34" charset="0"/>
              <a:buChar char="•"/>
            </a:pPr>
            <a:r>
              <a:rPr lang="en-US" dirty="0" smtClean="0"/>
              <a:t>Create an online form (vs. using a word document)</a:t>
            </a:r>
            <a:endParaRPr lang="en-US" dirty="0"/>
          </a:p>
        </p:txBody>
      </p:sp>
      <p:pic>
        <p:nvPicPr>
          <p:cNvPr id="4" name="Picture 3"/>
          <p:cNvPicPr>
            <a:picLocks noChangeAspect="1"/>
          </p:cNvPicPr>
          <p:nvPr/>
        </p:nvPicPr>
        <p:blipFill>
          <a:blip r:embed="rId2"/>
          <a:stretch>
            <a:fillRect/>
          </a:stretch>
        </p:blipFill>
        <p:spPr>
          <a:xfrm>
            <a:off x="0" y="4392612"/>
            <a:ext cx="617297" cy="554037"/>
          </a:xfrm>
          <a:prstGeom prst="rect">
            <a:avLst/>
          </a:prstGeom>
        </p:spPr>
      </p:pic>
    </p:spTree>
    <p:extLst>
      <p:ext uri="{BB962C8B-B14F-4D97-AF65-F5344CB8AC3E}">
        <p14:creationId xmlns:p14="http://schemas.microsoft.com/office/powerpoint/2010/main" val="381079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Informant Interviews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Qualitative interviews conducted with key intervention staff</a:t>
            </a:r>
          </a:p>
          <a:p>
            <a:endParaRPr lang="en-US" sz="2800" dirty="0" smtClean="0"/>
          </a:p>
          <a:p>
            <a:r>
              <a:rPr lang="en-US" sz="2800" dirty="0" smtClean="0"/>
              <a:t>Domains of the interview:</a:t>
            </a:r>
          </a:p>
          <a:p>
            <a:pPr marL="342900" indent="-342900">
              <a:buFontTx/>
              <a:buChar char="-"/>
            </a:pPr>
            <a:r>
              <a:rPr lang="en-US" sz="2800" dirty="0" smtClean="0"/>
              <a:t>Patient population</a:t>
            </a:r>
          </a:p>
          <a:p>
            <a:pPr marL="342900" indent="-342900">
              <a:buFontTx/>
              <a:buChar char="-"/>
            </a:pPr>
            <a:r>
              <a:rPr lang="en-US" sz="2800" dirty="0" smtClean="0"/>
              <a:t>Implementing the evaluation</a:t>
            </a:r>
          </a:p>
          <a:p>
            <a:pPr marL="342900" indent="-342900">
              <a:buFontTx/>
              <a:buChar char="-"/>
            </a:pPr>
            <a:r>
              <a:rPr lang="en-US" sz="2800" dirty="0" smtClean="0"/>
              <a:t>Patient centeredness and patient experience in the intervention</a:t>
            </a:r>
          </a:p>
          <a:p>
            <a:pPr marL="342900" indent="-342900">
              <a:buFontTx/>
              <a:buChar char="-"/>
            </a:pPr>
            <a:r>
              <a:rPr lang="en-US" sz="2800" dirty="0" smtClean="0"/>
              <a:t>Integration of the intervention into the larger clinic setting</a:t>
            </a:r>
            <a:endParaRPr lang="en-US" sz="2800" dirty="0"/>
          </a:p>
          <a:p>
            <a:endParaRPr lang="en-US" sz="2800" dirty="0" smtClean="0"/>
          </a:p>
          <a:p>
            <a:r>
              <a:rPr lang="en-US" sz="2800" dirty="0" smtClean="0"/>
              <a:t>Knowing what we know now…</a:t>
            </a:r>
          </a:p>
          <a:p>
            <a:pPr marL="342900" indent="-342900">
              <a:buFont typeface="Arial" panose="020B0604020202020204" pitchFamily="34" charset="0"/>
              <a:buChar char="•"/>
            </a:pPr>
            <a:r>
              <a:rPr lang="en-US" sz="2800" dirty="0" smtClean="0"/>
              <a:t>We’re still learning! We are currently in the process of collecting these interviews. </a:t>
            </a:r>
          </a:p>
          <a:p>
            <a:pPr marL="342900" indent="-342900">
              <a:buFontTx/>
              <a:buChar char="-"/>
            </a:pPr>
            <a:endParaRPr lang="en-US" dirty="0" smtClean="0"/>
          </a:p>
          <a:p>
            <a:pPr marL="342900" indent="-342900">
              <a:buFontTx/>
              <a:buChar char="-"/>
            </a:pPr>
            <a:endParaRPr lang="en-US" dirty="0"/>
          </a:p>
        </p:txBody>
      </p:sp>
      <p:pic>
        <p:nvPicPr>
          <p:cNvPr id="4" name="Picture 3"/>
          <p:cNvPicPr>
            <a:picLocks noChangeAspect="1"/>
          </p:cNvPicPr>
          <p:nvPr/>
        </p:nvPicPr>
        <p:blipFill>
          <a:blip r:embed="rId2"/>
          <a:stretch>
            <a:fillRect/>
          </a:stretch>
        </p:blipFill>
        <p:spPr>
          <a:xfrm>
            <a:off x="0" y="4603749"/>
            <a:ext cx="617297" cy="554037"/>
          </a:xfrm>
          <a:prstGeom prst="rect">
            <a:avLst/>
          </a:prstGeom>
        </p:spPr>
      </p:pic>
    </p:spTree>
    <p:extLst>
      <p:ext uri="{BB962C8B-B14F-4D97-AF65-F5344CB8AC3E}">
        <p14:creationId xmlns:p14="http://schemas.microsoft.com/office/powerpoint/2010/main" val="191260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Audio Recordings</a:t>
            </a:r>
            <a:endParaRPr lang="en-US" dirty="0"/>
          </a:p>
        </p:txBody>
      </p:sp>
      <p:sp>
        <p:nvSpPr>
          <p:cNvPr id="3" name="Content Placeholder 2"/>
          <p:cNvSpPr>
            <a:spLocks noGrp="1"/>
          </p:cNvSpPr>
          <p:nvPr>
            <p:ph idx="1"/>
          </p:nvPr>
        </p:nvSpPr>
        <p:spPr/>
        <p:txBody>
          <a:bodyPr/>
          <a:lstStyle/>
          <a:p>
            <a:r>
              <a:rPr lang="en-US" dirty="0" smtClean="0"/>
              <a:t>Used to conduct fidelity monitoring: </a:t>
            </a:r>
            <a:r>
              <a:rPr lang="en-US" dirty="0"/>
              <a:t>Measuring implementation fidelity, the degree to which an intervention is delivered as designed, by reviewing how the intervention staff perform intervention activities (Carroll, Patterson, Wood, Booth, Rick, </a:t>
            </a:r>
            <a:r>
              <a:rPr lang="en-US" dirty="0" err="1"/>
              <a:t>Balain</a:t>
            </a:r>
            <a:r>
              <a:rPr lang="en-US" dirty="0"/>
              <a:t>, 2007</a:t>
            </a:r>
            <a:r>
              <a:rPr lang="en-US" dirty="0" smtClean="0"/>
              <a:t>).</a:t>
            </a:r>
            <a:endParaRPr lang="en-US" dirty="0"/>
          </a:p>
          <a:p>
            <a:pPr marL="342900" indent="-342900">
              <a:buFont typeface="Arial" panose="020B0604020202020204" pitchFamily="34" charset="0"/>
              <a:buChar char="•"/>
            </a:pPr>
            <a:r>
              <a:rPr lang="en-US" dirty="0"/>
              <a:t>Time span: April 2017 – March 2018</a:t>
            </a:r>
          </a:p>
          <a:p>
            <a:pPr marL="342900" indent="-342900">
              <a:buFont typeface="Arial" panose="020B0604020202020204" pitchFamily="34" charset="0"/>
              <a:buChar char="•"/>
            </a:pPr>
            <a:r>
              <a:rPr lang="en-US" dirty="0"/>
              <a:t>Total audio recordings reviewed: 106</a:t>
            </a:r>
          </a:p>
          <a:p>
            <a:endParaRPr lang="en-US" dirty="0" smtClean="0"/>
          </a:p>
          <a:p>
            <a:endParaRPr lang="en-US" dirty="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1744204774"/>
              </p:ext>
            </p:extLst>
          </p:nvPr>
        </p:nvGraphicFramePr>
        <p:xfrm>
          <a:off x="2066924" y="3496904"/>
          <a:ext cx="8058151" cy="2550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03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Audio Recordings	</a:t>
            </a:r>
            <a:endParaRPr lang="en-US" dirty="0"/>
          </a:p>
        </p:txBody>
      </p:sp>
      <p:sp>
        <p:nvSpPr>
          <p:cNvPr id="3" name="Content Placeholder 2"/>
          <p:cNvSpPr>
            <a:spLocks noGrp="1"/>
          </p:cNvSpPr>
          <p:nvPr>
            <p:ph sz="half" idx="1"/>
          </p:nvPr>
        </p:nvSpPr>
        <p:spPr>
          <a:xfrm>
            <a:off x="838200" y="1892783"/>
            <a:ext cx="5181600" cy="3668262"/>
          </a:xfrm>
        </p:spPr>
        <p:txBody>
          <a:bodyPr>
            <a:normAutofit fontScale="92500" lnSpcReduction="10000"/>
          </a:bodyPr>
          <a:lstStyle/>
          <a:p>
            <a:pPr marL="0" indent="0">
              <a:buNone/>
            </a:pPr>
            <a:r>
              <a:rPr lang="en-US" dirty="0" smtClean="0"/>
              <a:t>Collecting Recordings</a:t>
            </a:r>
          </a:p>
          <a:p>
            <a:pPr marL="0" indent="0">
              <a:buNone/>
            </a:pPr>
            <a:r>
              <a:rPr lang="en-US" dirty="0" smtClean="0"/>
              <a:t>Barriers:</a:t>
            </a:r>
          </a:p>
          <a:p>
            <a:pPr lvl="1"/>
            <a:r>
              <a:rPr lang="en-US" dirty="0"/>
              <a:t>Fear of HIV-related stigma</a:t>
            </a:r>
          </a:p>
          <a:p>
            <a:pPr lvl="1"/>
            <a:r>
              <a:rPr lang="en-US" dirty="0"/>
              <a:t>Interventionist apprehension, especially in peers</a:t>
            </a:r>
          </a:p>
          <a:p>
            <a:pPr marL="0" indent="0">
              <a:buNone/>
            </a:pPr>
            <a:endParaRPr lang="en-US" dirty="0" smtClean="0"/>
          </a:p>
          <a:p>
            <a:pPr marL="0" indent="0">
              <a:buNone/>
            </a:pPr>
            <a:r>
              <a:rPr lang="en-US" dirty="0" smtClean="0"/>
              <a:t>Facilitators:</a:t>
            </a:r>
          </a:p>
          <a:p>
            <a:pPr lvl="1"/>
            <a:r>
              <a:rPr lang="en-US" dirty="0"/>
              <a:t>Academic medical settings</a:t>
            </a:r>
          </a:p>
          <a:p>
            <a:pPr lvl="1"/>
            <a:r>
              <a:rPr lang="en-US" dirty="0"/>
              <a:t>Local evaluators familiar with audio recording protocols</a:t>
            </a:r>
          </a:p>
          <a:p>
            <a:pPr marL="0" indent="0">
              <a:buNone/>
            </a:pPr>
            <a:endParaRPr lang="en-US" dirty="0"/>
          </a:p>
        </p:txBody>
      </p:sp>
      <p:sp>
        <p:nvSpPr>
          <p:cNvPr id="4" name="Content Placeholder 3"/>
          <p:cNvSpPr>
            <a:spLocks noGrp="1"/>
          </p:cNvSpPr>
          <p:nvPr>
            <p:ph sz="half" idx="10"/>
          </p:nvPr>
        </p:nvSpPr>
        <p:spPr>
          <a:xfrm>
            <a:off x="6172202" y="1892783"/>
            <a:ext cx="5181600" cy="3668261"/>
          </a:xfrm>
        </p:spPr>
        <p:txBody>
          <a:bodyPr>
            <a:normAutofit fontScale="92500" lnSpcReduction="20000"/>
          </a:bodyPr>
          <a:lstStyle/>
          <a:p>
            <a:pPr marL="0" indent="0">
              <a:buNone/>
            </a:pPr>
            <a:r>
              <a:rPr lang="en-US" dirty="0" smtClean="0"/>
              <a:t>Reviewing Recordings</a:t>
            </a:r>
          </a:p>
          <a:p>
            <a:pPr marL="0" indent="0">
              <a:buNone/>
            </a:pPr>
            <a:r>
              <a:rPr lang="en-US" dirty="0" smtClean="0"/>
              <a:t>Barriers:</a:t>
            </a:r>
          </a:p>
          <a:p>
            <a:pPr lvl="1"/>
            <a:r>
              <a:rPr lang="en-US" dirty="0"/>
              <a:t>Measuring the quality of the client-interventionist interaction</a:t>
            </a:r>
          </a:p>
          <a:p>
            <a:pPr lvl="1"/>
            <a:r>
              <a:rPr lang="en-US" dirty="0"/>
              <a:t>Measuring fidelity in a non-scripted intervention</a:t>
            </a:r>
          </a:p>
          <a:p>
            <a:pPr marL="0" indent="0">
              <a:buNone/>
            </a:pPr>
            <a:endParaRPr lang="en-US" dirty="0" smtClean="0"/>
          </a:p>
          <a:p>
            <a:pPr marL="0" indent="0">
              <a:buNone/>
            </a:pPr>
            <a:r>
              <a:rPr lang="en-US" dirty="0" smtClean="0"/>
              <a:t>Facilitators:</a:t>
            </a:r>
          </a:p>
          <a:p>
            <a:pPr lvl="1"/>
            <a:r>
              <a:rPr lang="en-US" dirty="0"/>
              <a:t>Maintaining detailed notes of the interaction to measure quality</a:t>
            </a:r>
          </a:p>
          <a:p>
            <a:pPr lvl="1"/>
            <a:r>
              <a:rPr lang="en-US" dirty="0"/>
              <a:t>Training audio recording reviewers</a:t>
            </a:r>
          </a:p>
          <a:p>
            <a:pPr marL="0" indent="0">
              <a:buNone/>
            </a:pPr>
            <a:endParaRPr lang="en-US" dirty="0" smtClean="0"/>
          </a:p>
        </p:txBody>
      </p:sp>
      <p:sp>
        <p:nvSpPr>
          <p:cNvPr id="5" name="TextBox 4"/>
          <p:cNvSpPr txBox="1"/>
          <p:nvPr/>
        </p:nvSpPr>
        <p:spPr>
          <a:xfrm>
            <a:off x="838200" y="1063590"/>
            <a:ext cx="10020300" cy="523220"/>
          </a:xfrm>
          <a:prstGeom prst="rect">
            <a:avLst/>
          </a:prstGeom>
          <a:noFill/>
        </p:spPr>
        <p:txBody>
          <a:bodyPr wrap="square" rtlCol="0">
            <a:spAutoFit/>
          </a:bodyPr>
          <a:lstStyle/>
          <a:p>
            <a:r>
              <a:rPr lang="en-US" sz="2800" dirty="0" smtClean="0"/>
              <a:t>Knowing what we know now…</a:t>
            </a:r>
            <a:endParaRPr lang="en-US" sz="2800" dirty="0"/>
          </a:p>
        </p:txBody>
      </p:sp>
      <p:pic>
        <p:nvPicPr>
          <p:cNvPr id="6" name="Picture 5"/>
          <p:cNvPicPr>
            <a:picLocks noChangeAspect="1"/>
          </p:cNvPicPr>
          <p:nvPr/>
        </p:nvPicPr>
        <p:blipFill>
          <a:blip r:embed="rId3"/>
          <a:stretch>
            <a:fillRect/>
          </a:stretch>
        </p:blipFill>
        <p:spPr>
          <a:xfrm>
            <a:off x="220903" y="1092544"/>
            <a:ext cx="617297" cy="554037"/>
          </a:xfrm>
          <a:prstGeom prst="rect">
            <a:avLst/>
          </a:prstGeom>
        </p:spPr>
      </p:pic>
    </p:spTree>
    <p:extLst>
      <p:ext uri="{BB962C8B-B14F-4D97-AF65-F5344CB8AC3E}">
        <p14:creationId xmlns:p14="http://schemas.microsoft.com/office/powerpoint/2010/main" val="2774797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study</a:t>
            </a:r>
            <a:endParaRPr lang="en-US" dirty="0"/>
          </a:p>
        </p:txBody>
      </p:sp>
      <p:sp>
        <p:nvSpPr>
          <p:cNvPr id="3" name="Content Placeholder 2"/>
          <p:cNvSpPr>
            <a:spLocks noGrp="1"/>
          </p:cNvSpPr>
          <p:nvPr>
            <p:ph idx="1"/>
          </p:nvPr>
        </p:nvSpPr>
        <p:spPr/>
        <p:txBody>
          <a:bodyPr>
            <a:normAutofit fontScale="77500" lnSpcReduction="20000"/>
          </a:bodyPr>
          <a:lstStyle/>
          <a:p>
            <a:r>
              <a:rPr lang="en-US" sz="2900" dirty="0" smtClean="0"/>
              <a:t>Payer perspective: Does not include societal costs for client time and preferences</a:t>
            </a:r>
          </a:p>
          <a:p>
            <a:endParaRPr lang="en-US" sz="2900" dirty="0"/>
          </a:p>
          <a:p>
            <a:r>
              <a:rPr lang="en-US" sz="2900" dirty="0" smtClean="0"/>
              <a:t>Start-up &amp; Recurrent annual costs: Program only, excludes Study evaluation costs</a:t>
            </a:r>
          </a:p>
          <a:p>
            <a:pPr lvl="1"/>
            <a:endParaRPr lang="en-US" sz="2900" dirty="0"/>
          </a:p>
          <a:p>
            <a:r>
              <a:rPr lang="en-US" sz="2900" dirty="0" smtClean="0"/>
              <a:t>Standardized spreadsheet with cost elements</a:t>
            </a:r>
          </a:p>
          <a:p>
            <a:pPr lvl="1"/>
            <a:r>
              <a:rPr lang="en-US" sz="2900" dirty="0" smtClean="0"/>
              <a:t>Personnel </a:t>
            </a:r>
          </a:p>
          <a:p>
            <a:pPr lvl="2"/>
            <a:r>
              <a:rPr lang="en-US" sz="2900" dirty="0" smtClean="0"/>
              <a:t>Includes data management time for out of care list</a:t>
            </a:r>
          </a:p>
          <a:p>
            <a:pPr lvl="2"/>
            <a:r>
              <a:rPr lang="en-US" sz="2900" dirty="0" smtClean="0"/>
              <a:t>Medical personnel as relevant for intervention</a:t>
            </a:r>
          </a:p>
          <a:p>
            <a:pPr lvl="1"/>
            <a:r>
              <a:rPr lang="en-US" sz="2900" dirty="0" smtClean="0"/>
              <a:t>Overhead rates</a:t>
            </a:r>
          </a:p>
          <a:p>
            <a:pPr lvl="1"/>
            <a:r>
              <a:rPr lang="en-US" sz="2900" dirty="0" smtClean="0"/>
              <a:t>Direct costs (transportation, staff-client communication expenses, tangible reinforcements, printing for materials)</a:t>
            </a:r>
          </a:p>
          <a:p>
            <a:pPr lvl="1"/>
            <a:r>
              <a:rPr lang="en-US" sz="2900" dirty="0" smtClean="0"/>
              <a:t>Facilities/space as necessary</a:t>
            </a:r>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40148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EB4370-7564-4DE2-B4AC-2E0C0F62D17B}"/>
              </a:ext>
            </a:extLst>
          </p:cNvPr>
          <p:cNvSpPr>
            <a:spLocks noGrp="1"/>
          </p:cNvSpPr>
          <p:nvPr>
            <p:ph type="title"/>
          </p:nvPr>
        </p:nvSpPr>
        <p:spPr>
          <a:xfrm>
            <a:off x="838200" y="281052"/>
            <a:ext cx="10515600" cy="829193"/>
          </a:xfrm>
        </p:spPr>
        <p:txBody>
          <a:bodyPr>
            <a:normAutofit fontScale="90000"/>
          </a:bodyPr>
          <a:lstStyle/>
          <a:p>
            <a:r>
              <a:rPr lang="en-US" dirty="0"/>
              <a:t>Project Background</a:t>
            </a:r>
          </a:p>
        </p:txBody>
      </p:sp>
      <p:sp>
        <p:nvSpPr>
          <p:cNvPr id="3" name="Content Placeholder 2">
            <a:extLst>
              <a:ext uri="{FF2B5EF4-FFF2-40B4-BE49-F238E27FC236}">
                <a16:creationId xmlns="" xmlns:a16="http://schemas.microsoft.com/office/drawing/2014/main" id="{3DCB01DF-81C3-42F3-A233-2E5653ADED98}"/>
              </a:ext>
            </a:extLst>
          </p:cNvPr>
          <p:cNvSpPr>
            <a:spLocks noGrp="1"/>
          </p:cNvSpPr>
          <p:nvPr>
            <p:ph idx="1"/>
          </p:nvPr>
        </p:nvSpPr>
        <p:spPr/>
        <p:txBody>
          <a:bodyPr>
            <a:normAutofit/>
          </a:bodyPr>
          <a:lstStyle/>
          <a:p>
            <a:pPr marL="342900" indent="-342900">
              <a:buFont typeface="Arial" panose="020B0604020202020204" pitchFamily="34" charset="0"/>
              <a:buChar char="•"/>
            </a:pPr>
            <a:r>
              <a:rPr lang="en-US" sz="3200" dirty="0" smtClean="0"/>
              <a:t>Five-year </a:t>
            </a:r>
            <a:r>
              <a:rPr lang="en-US" sz="3200" dirty="0"/>
              <a:t>Cooperative Agreement </a:t>
            </a:r>
            <a:r>
              <a:rPr lang="en-US" sz="3200" dirty="0" smtClean="0"/>
              <a:t>to Boston University with </a:t>
            </a:r>
            <a:r>
              <a:rPr lang="en-US" sz="3200" dirty="0"/>
              <a:t>HRSA’s Special Projects of National Significance (SPNS)</a:t>
            </a:r>
          </a:p>
          <a:p>
            <a:pPr marL="342900" indent="-342900">
              <a:buFont typeface="Arial" panose="020B0604020202020204" pitchFamily="34" charset="0"/>
              <a:buChar char="•"/>
            </a:pPr>
            <a:r>
              <a:rPr lang="en-US" sz="3200" dirty="0"/>
              <a:t>Replicates best practices identified in four previously implemented SPNS initiatives</a:t>
            </a: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54279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study</a:t>
            </a:r>
            <a:endParaRPr lang="en-US" dirty="0"/>
          </a:p>
        </p:txBody>
      </p:sp>
      <p:sp>
        <p:nvSpPr>
          <p:cNvPr id="3" name="Content Placeholder 2"/>
          <p:cNvSpPr>
            <a:spLocks noGrp="1"/>
          </p:cNvSpPr>
          <p:nvPr>
            <p:ph idx="1"/>
          </p:nvPr>
        </p:nvSpPr>
        <p:spPr/>
        <p:txBody>
          <a:bodyPr numCol="2">
            <a:normAutofit/>
          </a:bodyPr>
          <a:lstStyle/>
          <a:p>
            <a:r>
              <a:rPr lang="en-US" sz="3200" b="1" dirty="0" smtClean="0"/>
              <a:t>Intervention encounter forms</a:t>
            </a:r>
          </a:p>
          <a:p>
            <a:pPr lvl="1"/>
            <a:r>
              <a:rPr lang="en-US" sz="3200" dirty="0" smtClean="0"/>
              <a:t>Document the number of contacts</a:t>
            </a:r>
          </a:p>
          <a:p>
            <a:pPr lvl="1"/>
            <a:r>
              <a:rPr lang="en-US" sz="3200" dirty="0" smtClean="0"/>
              <a:t>Direct staff and collateral contacts</a:t>
            </a:r>
          </a:p>
          <a:p>
            <a:pPr lvl="1"/>
            <a:endParaRPr lang="en-US" sz="3200" dirty="0"/>
          </a:p>
          <a:p>
            <a:r>
              <a:rPr lang="en-US" sz="3200" b="1" dirty="0" smtClean="0"/>
              <a:t>Cost per contact</a:t>
            </a:r>
          </a:p>
          <a:p>
            <a:r>
              <a:rPr lang="en-US" sz="3200" b="1" dirty="0" smtClean="0"/>
              <a:t>Cost per outcomes linked to HIV care continuum</a:t>
            </a:r>
          </a:p>
          <a:p>
            <a:pPr lvl="1"/>
            <a:r>
              <a:rPr lang="en-US" sz="3200" dirty="0" smtClean="0"/>
              <a:t>Cost per linkage to care</a:t>
            </a:r>
          </a:p>
          <a:p>
            <a:pPr lvl="1"/>
            <a:r>
              <a:rPr lang="en-US" sz="3200" dirty="0" smtClean="0"/>
              <a:t>Cost per retention in care</a:t>
            </a:r>
          </a:p>
          <a:p>
            <a:pPr lvl="1"/>
            <a:r>
              <a:rPr lang="en-US" sz="3200" dirty="0" smtClean="0"/>
              <a:t>Cost per viral suppression</a:t>
            </a:r>
            <a:endParaRPr lang="en-US" sz="3200" dirty="0"/>
          </a:p>
          <a:p>
            <a:endParaRPr lang="en-US" dirty="0"/>
          </a:p>
        </p:txBody>
      </p:sp>
    </p:spTree>
    <p:extLst>
      <p:ext uri="{BB962C8B-B14F-4D97-AF65-F5344CB8AC3E}">
        <p14:creationId xmlns:p14="http://schemas.microsoft.com/office/powerpoint/2010/main" val="269107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Collecting Implementation Science Data</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800" dirty="0" smtClean="0"/>
              <a:t>Important to have a firm evaluation plan and a shared-knowledge with all team members to execute the various tasks</a:t>
            </a:r>
          </a:p>
          <a:p>
            <a:pPr marL="342900" indent="-342900">
              <a:buFont typeface="Arial" panose="020B0604020202020204" pitchFamily="34" charset="0"/>
              <a:buChar char="•"/>
            </a:pPr>
            <a:r>
              <a:rPr lang="en-US" sz="2800" dirty="0" smtClean="0"/>
              <a:t>Team needs training on the implementation science approach to know what to look and listen for on calls, in email exchanges, and during site visits, and what kind of follow-up questions should be asked back to the sites</a:t>
            </a:r>
          </a:p>
          <a:p>
            <a:pPr marL="342900" indent="-342900">
              <a:buFont typeface="Arial" panose="020B0604020202020204" pitchFamily="34" charset="0"/>
              <a:buChar char="•"/>
            </a:pPr>
            <a:r>
              <a:rPr lang="en-US" sz="2800" dirty="0" smtClean="0"/>
              <a:t>Strong relationships with sites facilitates data collection</a:t>
            </a:r>
          </a:p>
          <a:p>
            <a:pPr marL="1028700" lvl="1" indent="-342900"/>
            <a:r>
              <a:rPr lang="en-US" sz="2800" dirty="0" smtClean="0"/>
              <a:t>Sites will only share their barriers and facilitators to implementation if they trust that they will be supported regardless of the information they share</a:t>
            </a:r>
            <a:endParaRPr lang="en-US" sz="2800" dirty="0"/>
          </a:p>
        </p:txBody>
      </p:sp>
    </p:spTree>
    <p:extLst>
      <p:ext uri="{BB962C8B-B14F-4D97-AF65-F5344CB8AC3E}">
        <p14:creationId xmlns:p14="http://schemas.microsoft.com/office/powerpoint/2010/main" val="1343161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Pre-implementation Data</a:t>
            </a:r>
            <a:endParaRPr lang="en-US" dirty="0"/>
          </a:p>
        </p:txBody>
      </p:sp>
      <p:sp>
        <p:nvSpPr>
          <p:cNvPr id="4" name="Content Placeholder 3"/>
          <p:cNvSpPr>
            <a:spLocks noGrp="1"/>
          </p:cNvSpPr>
          <p:nvPr>
            <p:ph sz="half" idx="1"/>
          </p:nvPr>
        </p:nvSpPr>
        <p:spPr/>
        <p:txBody>
          <a:bodyPr/>
          <a:lstStyle/>
          <a:p>
            <a:pPr marL="0" indent="0">
              <a:buNone/>
            </a:pPr>
            <a:r>
              <a:rPr lang="en-US" dirty="0"/>
              <a:t>Pre-implementation data:</a:t>
            </a:r>
          </a:p>
          <a:p>
            <a:r>
              <a:rPr lang="en-US" dirty="0" smtClean="0"/>
              <a:t>Organizational Readiness to Change Assessment (ORCA)</a:t>
            </a:r>
          </a:p>
          <a:p>
            <a:r>
              <a:rPr lang="en-US" dirty="0" smtClean="0"/>
              <a:t>Monthly </a:t>
            </a:r>
            <a:r>
              <a:rPr lang="en-US" dirty="0"/>
              <a:t>monitoring </a:t>
            </a:r>
            <a:r>
              <a:rPr lang="en-US" dirty="0" smtClean="0"/>
              <a:t>call forms</a:t>
            </a:r>
            <a:endParaRPr lang="en-US" dirty="0"/>
          </a:p>
          <a:p>
            <a:r>
              <a:rPr lang="en-US" dirty="0"/>
              <a:t>Site visit reports</a:t>
            </a:r>
          </a:p>
        </p:txBody>
      </p:sp>
      <p:pic>
        <p:nvPicPr>
          <p:cNvPr id="6" name="Content Placeholder 6"/>
          <p:cNvPicPr>
            <a:picLocks noGrp="1" noChangeAspect="1"/>
          </p:cNvPicPr>
          <p:nvPr>
            <p:ph sz="half" idx="10"/>
          </p:nvPr>
        </p:nvPicPr>
        <p:blipFill>
          <a:blip r:embed="rId2"/>
          <a:stretch>
            <a:fillRect/>
          </a:stretch>
        </p:blipFill>
        <p:spPr>
          <a:xfrm>
            <a:off x="6593191" y="1284288"/>
            <a:ext cx="4339618" cy="4276725"/>
          </a:xfrm>
          <a:prstGeom prst="rect">
            <a:avLst/>
          </a:prstGeom>
        </p:spPr>
      </p:pic>
    </p:spTree>
    <p:extLst>
      <p:ext uri="{BB962C8B-B14F-4D97-AF65-F5344CB8AC3E}">
        <p14:creationId xmlns:p14="http://schemas.microsoft.com/office/powerpoint/2010/main" val="2726442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Pre-implementation Lessons Learned</a:t>
            </a:r>
            <a:endParaRPr lang="en-US"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800" dirty="0"/>
              <a:t>Staff turnover is challenging for the sites and for the individual interventionists. Once the in-person training opportunity has passed (convening), onboarding new staff is labor and resource intensive. </a:t>
            </a:r>
          </a:p>
          <a:p>
            <a:pPr marL="342900" lvl="0" indent="-342900">
              <a:buFont typeface="Arial" panose="020B0604020202020204" pitchFamily="34" charset="0"/>
              <a:buChar char="•"/>
            </a:pPr>
            <a:r>
              <a:rPr lang="en-US" sz="2800" dirty="0"/>
              <a:t>In future iterations of the manuals, include more customizable tools such as clinic assessments, workflow diagrams. </a:t>
            </a:r>
          </a:p>
          <a:p>
            <a:pPr marL="342900" indent="-342900">
              <a:buFont typeface="Arial" panose="020B0604020202020204" pitchFamily="34" charset="0"/>
              <a:buChar char="•"/>
            </a:pPr>
            <a:r>
              <a:rPr lang="en-US" sz="2800" dirty="0"/>
              <a:t>Training topics that should be addressed in future iterations of the </a:t>
            </a:r>
            <a:r>
              <a:rPr lang="en-US" sz="2800" dirty="0" smtClean="0"/>
              <a:t>interventions prior to implementation: </a:t>
            </a:r>
            <a:r>
              <a:rPr lang="en-US" sz="2800" dirty="0"/>
              <a:t>boundary setting, confidentiality, trauma informed care, vicarious trauma, harm reduction, motivational interviewing</a:t>
            </a:r>
          </a:p>
          <a:p>
            <a:endParaRPr lang="en-US" dirty="0"/>
          </a:p>
        </p:txBody>
      </p:sp>
    </p:spTree>
    <p:extLst>
      <p:ext uri="{BB962C8B-B14F-4D97-AF65-F5344CB8AC3E}">
        <p14:creationId xmlns:p14="http://schemas.microsoft.com/office/powerpoint/2010/main" val="2425702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Pre-implementation Lessons Learned: Transitional Care Coordination</a:t>
            </a:r>
            <a:endParaRPr lang="en-US" dirty="0"/>
          </a:p>
        </p:txBody>
      </p:sp>
      <p:sp>
        <p:nvSpPr>
          <p:cNvPr id="3" name="Content Placeholder 2"/>
          <p:cNvSpPr>
            <a:spLocks noGrp="1"/>
          </p:cNvSpPr>
          <p:nvPr>
            <p:ph idx="1"/>
          </p:nvPr>
        </p:nvSpPr>
        <p:spPr/>
        <p:txBody>
          <a:bodyPr/>
          <a:lstStyle/>
          <a:p>
            <a:r>
              <a:rPr lang="en-US" b="1" dirty="0"/>
              <a:t>Facilitators of successful implementation:</a:t>
            </a:r>
          </a:p>
          <a:p>
            <a:pPr marL="342900" indent="-342900">
              <a:buFont typeface="Arial" panose="020B0604020202020204" pitchFamily="34" charset="0"/>
              <a:buChar char="•"/>
            </a:pPr>
            <a:r>
              <a:rPr lang="en-US" dirty="0"/>
              <a:t>Strong leadership from clinic administration and supervisors</a:t>
            </a:r>
          </a:p>
          <a:p>
            <a:pPr marL="342900" indent="-342900">
              <a:buFont typeface="Arial" panose="020B0604020202020204" pitchFamily="34" charset="0"/>
              <a:buChar char="•"/>
            </a:pPr>
            <a:r>
              <a:rPr lang="en-US" dirty="0"/>
              <a:t>Existing collaborative relationships with the jails</a:t>
            </a:r>
          </a:p>
          <a:p>
            <a:pPr marL="342900" indent="-342900">
              <a:buFont typeface="Arial" panose="020B0604020202020204" pitchFamily="34" charset="0"/>
              <a:buChar char="•"/>
            </a:pPr>
            <a:r>
              <a:rPr lang="en-US" dirty="0"/>
              <a:t>Proactive and engaged staff that have existing relationships with the jails</a:t>
            </a:r>
          </a:p>
          <a:p>
            <a:r>
              <a:rPr lang="en-US" b="1" dirty="0" smtClean="0"/>
              <a:t>Barriers </a:t>
            </a:r>
            <a:r>
              <a:rPr lang="en-US" b="1" dirty="0"/>
              <a:t>to implementation:</a:t>
            </a:r>
          </a:p>
          <a:p>
            <a:pPr marL="342900" indent="-342900">
              <a:buFont typeface="Arial" panose="020B0604020202020204" pitchFamily="34" charset="0"/>
              <a:buChar char="•"/>
            </a:pPr>
            <a:r>
              <a:rPr lang="en-US" dirty="0"/>
              <a:t>Lack of leadership</a:t>
            </a:r>
          </a:p>
          <a:p>
            <a:pPr marL="342900" indent="-342900">
              <a:buFont typeface="Arial" panose="020B0604020202020204" pitchFamily="34" charset="0"/>
              <a:buChar char="•"/>
            </a:pPr>
            <a:r>
              <a:rPr lang="en-US" dirty="0"/>
              <a:t>Policies specific to each jail setting (for example, people being released from the jail in the middle of the night)</a:t>
            </a:r>
          </a:p>
          <a:p>
            <a:endParaRPr lang="en-US" dirty="0"/>
          </a:p>
        </p:txBody>
      </p:sp>
    </p:spTree>
    <p:extLst>
      <p:ext uri="{BB962C8B-B14F-4D97-AF65-F5344CB8AC3E}">
        <p14:creationId xmlns:p14="http://schemas.microsoft.com/office/powerpoint/2010/main" val="2255357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Pre-implementation Lessons Learned: Integration of Buprenorphine</a:t>
            </a:r>
            <a:endParaRPr lang="en-US" dirty="0"/>
          </a:p>
        </p:txBody>
      </p:sp>
      <p:sp>
        <p:nvSpPr>
          <p:cNvPr id="3" name="Content Placeholder 2"/>
          <p:cNvSpPr>
            <a:spLocks noGrp="1"/>
          </p:cNvSpPr>
          <p:nvPr>
            <p:ph idx="1"/>
          </p:nvPr>
        </p:nvSpPr>
        <p:spPr/>
        <p:txBody>
          <a:bodyPr/>
          <a:lstStyle/>
          <a:p>
            <a:r>
              <a:rPr lang="en-US" b="1" dirty="0"/>
              <a:t>Facilitators of successful implementation:</a:t>
            </a:r>
          </a:p>
          <a:p>
            <a:pPr marL="342900" indent="-342900">
              <a:buFont typeface="Arial" panose="020B0604020202020204" pitchFamily="34" charset="0"/>
              <a:buChar char="•"/>
            </a:pPr>
            <a:r>
              <a:rPr lang="en-US" dirty="0"/>
              <a:t>Overwhelming need for this service due to the epidemic</a:t>
            </a:r>
          </a:p>
          <a:p>
            <a:pPr marL="342900" indent="-342900">
              <a:buFont typeface="Arial" panose="020B0604020202020204" pitchFamily="34" charset="0"/>
              <a:buChar char="•"/>
            </a:pPr>
            <a:r>
              <a:rPr lang="en-US" dirty="0"/>
              <a:t>Commitment and engagement from all intervention team members and clinic leadership</a:t>
            </a:r>
          </a:p>
          <a:p>
            <a:r>
              <a:rPr lang="en-US" b="1" dirty="0"/>
              <a:t>Barriers to implementation:</a:t>
            </a:r>
          </a:p>
          <a:p>
            <a:pPr marL="342900" lvl="0" indent="-342900">
              <a:buFont typeface="Arial" panose="020B0604020202020204" pitchFamily="34" charset="0"/>
              <a:buChar char="•"/>
            </a:pPr>
            <a:r>
              <a:rPr lang="en-US" dirty="0"/>
              <a:t>Issues with prior authorizations persist</a:t>
            </a:r>
          </a:p>
          <a:p>
            <a:pPr marL="342900" lvl="0" indent="-342900">
              <a:buFont typeface="Arial" panose="020B0604020202020204" pitchFamily="34" charset="0"/>
              <a:buChar char="•"/>
            </a:pPr>
            <a:r>
              <a:rPr lang="en-US" dirty="0"/>
              <a:t>Barriers to creating collaborative relationships (historical RW funding cuts)</a:t>
            </a:r>
          </a:p>
          <a:p>
            <a:pPr marL="342900" lvl="0" indent="-342900">
              <a:buFont typeface="Arial" panose="020B0604020202020204" pitchFamily="34" charset="0"/>
              <a:buChar char="•"/>
            </a:pPr>
            <a:r>
              <a:rPr lang="en-US" dirty="0"/>
              <a:t>Stigma of accessing substance abuse treatment in smaller communities, geographic barriers (urban clinic treating patients from rural areas)</a:t>
            </a:r>
          </a:p>
          <a:p>
            <a:endParaRPr lang="en-US" dirty="0"/>
          </a:p>
        </p:txBody>
      </p:sp>
    </p:spTree>
    <p:extLst>
      <p:ext uri="{BB962C8B-B14F-4D97-AF65-F5344CB8AC3E}">
        <p14:creationId xmlns:p14="http://schemas.microsoft.com/office/powerpoint/2010/main" val="3122844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Pre-implementation Lessons Learned: Patient Navigation</a:t>
            </a:r>
            <a:endParaRPr lang="en-US" dirty="0"/>
          </a:p>
        </p:txBody>
      </p:sp>
      <p:sp>
        <p:nvSpPr>
          <p:cNvPr id="3" name="Content Placeholder 2"/>
          <p:cNvSpPr>
            <a:spLocks noGrp="1"/>
          </p:cNvSpPr>
          <p:nvPr>
            <p:ph idx="1"/>
          </p:nvPr>
        </p:nvSpPr>
        <p:spPr/>
        <p:txBody>
          <a:bodyPr>
            <a:normAutofit lnSpcReduction="10000"/>
          </a:bodyPr>
          <a:lstStyle/>
          <a:p>
            <a:r>
              <a:rPr lang="en-US" b="1" dirty="0"/>
              <a:t>Facilitators of successful implementation:</a:t>
            </a:r>
          </a:p>
          <a:p>
            <a:pPr marL="342900" indent="-342900">
              <a:buFont typeface="Arial" panose="020B0604020202020204" pitchFamily="34" charset="0"/>
              <a:buChar char="•"/>
            </a:pPr>
            <a:r>
              <a:rPr lang="en-US" dirty="0"/>
              <a:t>By being part of larger clinic settings, the PNs have large out of care lists to draw from</a:t>
            </a:r>
          </a:p>
          <a:p>
            <a:r>
              <a:rPr lang="en-US" b="1" dirty="0"/>
              <a:t>Barriers to implementation:</a:t>
            </a:r>
          </a:p>
          <a:p>
            <a:pPr marL="342900" indent="-342900">
              <a:buFont typeface="Arial" panose="020B0604020202020204" pitchFamily="34" charset="0"/>
              <a:buChar char="•"/>
            </a:pPr>
            <a:r>
              <a:rPr lang="en-US" dirty="0"/>
              <a:t>PNs are serving clients with high acuity and are having to address basic needs as priority and patient education sessions having to wait until these needs are addressed. If the level of acuity of clients seen continues to be relatively high, we'll want to monitor for when the patient education sessions are being completed.</a:t>
            </a:r>
          </a:p>
          <a:p>
            <a:pPr marL="342900" indent="-342900">
              <a:buFont typeface="Arial" panose="020B0604020202020204" pitchFamily="34" charset="0"/>
              <a:buChar char="•"/>
            </a:pPr>
            <a:r>
              <a:rPr lang="en-US" dirty="0"/>
              <a:t>EMR and technology access</a:t>
            </a:r>
          </a:p>
          <a:p>
            <a:pPr marL="342900" indent="-342900">
              <a:buFont typeface="Arial" panose="020B0604020202020204" pitchFamily="34" charset="0"/>
              <a:buChar char="•"/>
            </a:pPr>
            <a:r>
              <a:rPr lang="en-US" dirty="0"/>
              <a:t>Transitioning to SOC (Roles of the PN)</a:t>
            </a:r>
          </a:p>
          <a:p>
            <a:endParaRPr lang="en-US" dirty="0"/>
          </a:p>
        </p:txBody>
      </p:sp>
    </p:spTree>
    <p:extLst>
      <p:ext uri="{BB962C8B-B14F-4D97-AF65-F5344CB8AC3E}">
        <p14:creationId xmlns:p14="http://schemas.microsoft.com/office/powerpoint/2010/main" val="31409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Pre-implementation Lessons Learned: Peers</a:t>
            </a:r>
            <a:endParaRPr lang="en-US" dirty="0"/>
          </a:p>
        </p:txBody>
      </p:sp>
      <p:sp>
        <p:nvSpPr>
          <p:cNvPr id="3" name="Content Placeholder 2"/>
          <p:cNvSpPr>
            <a:spLocks noGrp="1"/>
          </p:cNvSpPr>
          <p:nvPr>
            <p:ph idx="1"/>
          </p:nvPr>
        </p:nvSpPr>
        <p:spPr/>
        <p:txBody>
          <a:bodyPr>
            <a:normAutofit lnSpcReduction="10000"/>
          </a:bodyPr>
          <a:lstStyle/>
          <a:p>
            <a:r>
              <a:rPr lang="en-US" b="1" dirty="0"/>
              <a:t>Facilitators of successful implementation:</a:t>
            </a:r>
          </a:p>
          <a:p>
            <a:pPr marL="342900" indent="-342900">
              <a:buFont typeface="Arial" panose="020B0604020202020204" pitchFamily="34" charset="0"/>
              <a:buChar char="•"/>
            </a:pPr>
            <a:r>
              <a:rPr lang="en-US" dirty="0"/>
              <a:t>Clinical supervisor role/ provision of clinical supervision </a:t>
            </a:r>
          </a:p>
          <a:p>
            <a:r>
              <a:rPr lang="en-US" b="1" dirty="0"/>
              <a:t>Barriers to implementation:</a:t>
            </a:r>
          </a:p>
          <a:p>
            <a:pPr marL="342900" indent="-342900">
              <a:buFont typeface="Arial" panose="020B0604020202020204" pitchFamily="34" charset="0"/>
              <a:buChar char="•"/>
            </a:pPr>
            <a:r>
              <a:rPr lang="en-US" dirty="0" smtClean="0"/>
              <a:t>Administrative (HR </a:t>
            </a:r>
            <a:r>
              <a:rPr lang="en-US" dirty="0"/>
              <a:t>policies related to job description; p</a:t>
            </a:r>
            <a:r>
              <a:rPr lang="en-US" dirty="0" smtClean="0"/>
              <a:t>eer readiness; compensation </a:t>
            </a:r>
            <a:r>
              <a:rPr lang="en-US" dirty="0"/>
              <a:t>and balancing issues around disability benefits and </a:t>
            </a:r>
            <a:r>
              <a:rPr lang="en-US" dirty="0" smtClean="0"/>
              <a:t>disclosure; difficult </a:t>
            </a:r>
            <a:r>
              <a:rPr lang="en-US" dirty="0"/>
              <a:t>to fill the peer </a:t>
            </a:r>
            <a:r>
              <a:rPr lang="en-US" dirty="0" smtClean="0"/>
              <a:t>positions</a:t>
            </a:r>
            <a:r>
              <a:rPr lang="en-US" dirty="0"/>
              <a:t>)</a:t>
            </a:r>
          </a:p>
          <a:p>
            <a:pPr marL="342900" indent="-342900">
              <a:buFont typeface="Arial" panose="020B0604020202020204" pitchFamily="34" charset="0"/>
              <a:buChar char="•"/>
            </a:pPr>
            <a:r>
              <a:rPr lang="en-US" dirty="0"/>
              <a:t>Dedicated space</a:t>
            </a:r>
          </a:p>
          <a:p>
            <a:pPr marL="342900" indent="-342900">
              <a:buFont typeface="Arial" panose="020B0604020202020204" pitchFamily="34" charset="0"/>
              <a:buChar char="•"/>
            </a:pPr>
            <a:r>
              <a:rPr lang="en-US" dirty="0"/>
              <a:t>Variation among the experiences/professional backgrounds of the peers</a:t>
            </a:r>
          </a:p>
          <a:p>
            <a:pPr marL="342900" indent="-342900">
              <a:buFont typeface="Arial" panose="020B0604020202020204" pitchFamily="34" charset="0"/>
              <a:buChar char="•"/>
            </a:pPr>
            <a:r>
              <a:rPr lang="en-US" dirty="0"/>
              <a:t>Comfort with documentation </a:t>
            </a:r>
          </a:p>
          <a:p>
            <a:pPr marL="342900" indent="-342900">
              <a:buFont typeface="Arial" panose="020B0604020202020204" pitchFamily="34" charset="0"/>
              <a:buChar char="•"/>
            </a:pPr>
            <a:r>
              <a:rPr lang="en-US" dirty="0"/>
              <a:t>Challenges with patient recruitment –out of care list</a:t>
            </a:r>
          </a:p>
          <a:p>
            <a:endParaRPr lang="en-US" dirty="0"/>
          </a:p>
        </p:txBody>
      </p:sp>
    </p:spTree>
    <p:extLst>
      <p:ext uri="{BB962C8B-B14F-4D97-AF65-F5344CB8AC3E}">
        <p14:creationId xmlns:p14="http://schemas.microsoft.com/office/powerpoint/2010/main" val="1819821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9877"/>
            <a:ext cx="10515600" cy="829193"/>
          </a:xfrm>
        </p:spPr>
        <p:txBody>
          <a:bodyPr>
            <a:normAutofit fontScale="90000"/>
          </a:bodyPr>
          <a:lstStyle/>
          <a:p>
            <a:pPr algn="ctr"/>
            <a:r>
              <a:rPr lang="en-US" dirty="0" smtClean="0"/>
              <a:t>Implementation Lessons Learned</a:t>
            </a:r>
            <a:endParaRPr lang="en-US" dirty="0"/>
          </a:p>
        </p:txBody>
      </p:sp>
    </p:spTree>
    <p:extLst>
      <p:ext uri="{BB962C8B-B14F-4D97-AF65-F5344CB8AC3E}">
        <p14:creationId xmlns:p14="http://schemas.microsoft.com/office/powerpoint/2010/main" val="1094940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Lessons Learned: Transitional Care Coordination</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Sites with strong implementation teams and strong leadership have been able to smoothly weather staff turnover/transitions.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intervention requires constant tending to the relationship with the jail (admin, medical, and officers). </a:t>
            </a:r>
            <a:r>
              <a:rPr lang="en-US" dirty="0" smtClean="0"/>
              <a:t>Staff </a:t>
            </a:r>
            <a:r>
              <a:rPr lang="en-US" dirty="0"/>
              <a:t>turnover within the jail setting can impact intervention staff.</a:t>
            </a:r>
          </a:p>
          <a:p>
            <a:pPr marL="400050" indent="-342900">
              <a:buFont typeface="Arial" panose="020B0604020202020204" pitchFamily="34" charset="0"/>
              <a:buChar char="•"/>
            </a:pPr>
            <a:endParaRPr lang="en-US" dirty="0"/>
          </a:p>
          <a:p>
            <a:pPr marL="400050" indent="-342900">
              <a:buFont typeface="Arial" panose="020B0604020202020204" pitchFamily="34" charset="0"/>
              <a:buChar char="•"/>
            </a:pPr>
            <a:r>
              <a:rPr lang="en-US" dirty="0"/>
              <a:t>Adaptations have been necessary to “fit” the model into each setting.</a:t>
            </a:r>
          </a:p>
          <a:p>
            <a:pPr marL="400050" indent="-342900">
              <a:buFont typeface="Arial" panose="020B0604020202020204" pitchFamily="34" charset="0"/>
              <a:buChar char="•"/>
            </a:pPr>
            <a:endParaRPr lang="en-US" dirty="0"/>
          </a:p>
          <a:p>
            <a:pPr marL="400050" indent="-342900">
              <a:buFont typeface="Arial" panose="020B0604020202020204" pitchFamily="34" charset="0"/>
              <a:buChar char="•"/>
            </a:pPr>
            <a:r>
              <a:rPr lang="en-US" dirty="0"/>
              <a:t>Post release challenges are many and addressing them is key to retaining clients in HIV </a:t>
            </a:r>
            <a:r>
              <a:rPr lang="en-US" dirty="0" smtClean="0"/>
              <a:t>care. Challenges </a:t>
            </a:r>
            <a:r>
              <a:rPr lang="en-US" dirty="0"/>
              <a:t>include: homelessness/unstable housing, mental health disorders, substance use disorders, transportation, and ongoing engagement with the criminal justice system.</a:t>
            </a:r>
          </a:p>
          <a:p>
            <a:endParaRPr lang="en-US" sz="1600" dirty="0"/>
          </a:p>
          <a:p>
            <a:endParaRPr lang="en-US" sz="1600" dirty="0"/>
          </a:p>
        </p:txBody>
      </p:sp>
    </p:spTree>
    <p:extLst>
      <p:ext uri="{BB962C8B-B14F-4D97-AF65-F5344CB8AC3E}">
        <p14:creationId xmlns:p14="http://schemas.microsoft.com/office/powerpoint/2010/main" val="900407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EF41A-FB47-4A2F-BED2-FCB96420A5FB}"/>
              </a:ext>
            </a:extLst>
          </p:cNvPr>
          <p:cNvSpPr>
            <a:spLocks noGrp="1"/>
          </p:cNvSpPr>
          <p:nvPr>
            <p:ph type="title"/>
          </p:nvPr>
        </p:nvSpPr>
        <p:spPr/>
        <p:txBody>
          <a:bodyPr>
            <a:normAutofit fontScale="90000"/>
          </a:bodyPr>
          <a:lstStyle/>
          <a:p>
            <a:r>
              <a:rPr lang="en-US" dirty="0"/>
              <a:t>AIDS </a:t>
            </a:r>
            <a:r>
              <a:rPr lang="en-US" dirty="0" smtClean="0"/>
              <a:t>United: Implementation and Technical Assistance Center (ITAC)</a:t>
            </a:r>
            <a:endParaRPr lang="en-US" dirty="0"/>
          </a:p>
        </p:txBody>
      </p:sp>
      <p:sp>
        <p:nvSpPr>
          <p:cNvPr id="3" name="Content Placeholder 2">
            <a:extLst>
              <a:ext uri="{FF2B5EF4-FFF2-40B4-BE49-F238E27FC236}">
                <a16:creationId xmlns="" xmlns:a16="http://schemas.microsoft.com/office/drawing/2014/main" id="{79800BB7-BBCF-4C8A-9774-DC2C8D6C271A}"/>
              </a:ext>
            </a:extLst>
          </p:cNvPr>
          <p:cNvSpPr>
            <a:spLocks noGrp="1"/>
          </p:cNvSpPr>
          <p:nvPr>
            <p:ph idx="1"/>
          </p:nvPr>
        </p:nvSpPr>
        <p:spPr/>
        <p:txBody>
          <a:bodyPr/>
          <a:lstStyle/>
          <a:p>
            <a:endParaRPr lang="en-US" dirty="0"/>
          </a:p>
        </p:txBody>
      </p:sp>
      <p:pic>
        <p:nvPicPr>
          <p:cNvPr id="4" name="pasted-image.tiff" descr="pasted-image.tiff">
            <a:extLst>
              <a:ext uri="{FF2B5EF4-FFF2-40B4-BE49-F238E27FC236}">
                <a16:creationId xmlns="" xmlns:a16="http://schemas.microsoft.com/office/drawing/2014/main" id="{85A2D09E-C35E-47D3-8EB7-4D872544ACCA}"/>
              </a:ext>
            </a:extLst>
          </p:cNvPr>
          <p:cNvPicPr>
            <a:picLocks noChangeAspect="1"/>
          </p:cNvPicPr>
          <p:nvPr/>
        </p:nvPicPr>
        <p:blipFill>
          <a:blip r:embed="rId2">
            <a:extLst/>
          </a:blip>
          <a:stretch>
            <a:fillRect/>
          </a:stretch>
        </p:blipFill>
        <p:spPr>
          <a:xfrm>
            <a:off x="2561649" y="2555290"/>
            <a:ext cx="1747420" cy="1747420"/>
          </a:xfrm>
          <a:prstGeom prst="rect">
            <a:avLst/>
          </a:prstGeom>
          <a:ln w="12700">
            <a:miter lim="400000"/>
          </a:ln>
        </p:spPr>
      </p:pic>
      <p:sp>
        <p:nvSpPr>
          <p:cNvPr id="5" name="Content Placeholder 2">
            <a:extLst>
              <a:ext uri="{FF2B5EF4-FFF2-40B4-BE49-F238E27FC236}">
                <a16:creationId xmlns="" xmlns:a16="http://schemas.microsoft.com/office/drawing/2014/main" id="{13DDE47A-F92F-4DAB-B436-302DEAAC8D18}"/>
              </a:ext>
            </a:extLst>
          </p:cNvPr>
          <p:cNvSpPr txBox="1"/>
          <p:nvPr/>
        </p:nvSpPr>
        <p:spPr>
          <a:xfrm>
            <a:off x="2309229" y="4593771"/>
            <a:ext cx="225226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ctr">
              <a:spcBef>
                <a:spcPts val="500"/>
              </a:spcBef>
              <a:buFont typeface="Arial"/>
              <a:defRPr sz="2400" b="1">
                <a:latin typeface="Gill Sans"/>
                <a:ea typeface="Gill Sans"/>
                <a:cs typeface="Gill Sans"/>
                <a:sym typeface="Gill Sans"/>
              </a:defRPr>
            </a:lvl1pPr>
          </a:lstStyle>
          <a:p>
            <a:r>
              <a:t>Select &amp; Fund 12 Sites</a:t>
            </a:r>
          </a:p>
        </p:txBody>
      </p:sp>
      <p:pic>
        <p:nvPicPr>
          <p:cNvPr id="6" name="pasted-image.tiff" descr="pasted-image.tiff">
            <a:extLst>
              <a:ext uri="{FF2B5EF4-FFF2-40B4-BE49-F238E27FC236}">
                <a16:creationId xmlns="" xmlns:a16="http://schemas.microsoft.com/office/drawing/2014/main" id="{F6FDB6D3-D6F8-49C9-87F4-21CC5112720D}"/>
              </a:ext>
            </a:extLst>
          </p:cNvPr>
          <p:cNvPicPr>
            <a:picLocks noChangeAspect="1"/>
          </p:cNvPicPr>
          <p:nvPr/>
        </p:nvPicPr>
        <p:blipFill>
          <a:blip r:embed="rId3">
            <a:extLst/>
          </a:blip>
          <a:stretch>
            <a:fillRect/>
          </a:stretch>
        </p:blipFill>
        <p:spPr>
          <a:xfrm>
            <a:off x="4970198" y="2226999"/>
            <a:ext cx="2404002" cy="2404002"/>
          </a:xfrm>
          <a:prstGeom prst="rect">
            <a:avLst/>
          </a:prstGeom>
          <a:ln w="12700">
            <a:miter lim="400000"/>
          </a:ln>
        </p:spPr>
      </p:pic>
      <p:sp>
        <p:nvSpPr>
          <p:cNvPr id="7" name="Content Placeholder 2">
            <a:extLst>
              <a:ext uri="{FF2B5EF4-FFF2-40B4-BE49-F238E27FC236}">
                <a16:creationId xmlns="" xmlns:a16="http://schemas.microsoft.com/office/drawing/2014/main" id="{C401751E-0CBC-4EA7-85AA-BF3B2630178F}"/>
              </a:ext>
            </a:extLst>
          </p:cNvPr>
          <p:cNvSpPr txBox="1"/>
          <p:nvPr/>
        </p:nvSpPr>
        <p:spPr>
          <a:xfrm>
            <a:off x="4992905" y="4593771"/>
            <a:ext cx="225226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spcBef>
                <a:spcPts val="500"/>
              </a:spcBef>
              <a:buFont typeface="Arial"/>
              <a:defRPr sz="2400" b="1">
                <a:latin typeface="Gill Sans"/>
                <a:ea typeface="Gill Sans"/>
                <a:cs typeface="Gill Sans"/>
                <a:sym typeface="Gill Sans"/>
              </a:defRPr>
            </a:pPr>
            <a:r>
              <a:rPr sz="2400"/>
              <a:t>Provide</a:t>
            </a:r>
            <a:br>
              <a:rPr sz="2400"/>
            </a:br>
            <a:r>
              <a:rPr sz="2400"/>
              <a:t>TA</a:t>
            </a:r>
          </a:p>
        </p:txBody>
      </p:sp>
      <p:pic>
        <p:nvPicPr>
          <p:cNvPr id="8" name="pasted-image.tiff" descr="pasted-image.tiff">
            <a:extLst>
              <a:ext uri="{FF2B5EF4-FFF2-40B4-BE49-F238E27FC236}">
                <a16:creationId xmlns="" xmlns:a16="http://schemas.microsoft.com/office/drawing/2014/main" id="{7CF94678-EAC6-4FD5-AB0C-479F213C6B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07112" y="2651053"/>
            <a:ext cx="2022250" cy="1555894"/>
          </a:xfrm>
          <a:prstGeom prst="rect">
            <a:avLst/>
          </a:prstGeom>
          <a:ln w="12700">
            <a:miter lim="400000"/>
          </a:ln>
        </p:spPr>
      </p:pic>
      <p:sp>
        <p:nvSpPr>
          <p:cNvPr id="9" name="Content Placeholder 2">
            <a:extLst>
              <a:ext uri="{FF2B5EF4-FFF2-40B4-BE49-F238E27FC236}">
                <a16:creationId xmlns="" xmlns:a16="http://schemas.microsoft.com/office/drawing/2014/main" id="{E0BE4602-5983-471D-9FE4-823086B0EDDA}"/>
              </a:ext>
            </a:extLst>
          </p:cNvPr>
          <p:cNvSpPr txBox="1"/>
          <p:nvPr/>
        </p:nvSpPr>
        <p:spPr>
          <a:xfrm>
            <a:off x="7782909" y="4593771"/>
            <a:ext cx="225226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spcBef>
                <a:spcPts val="500"/>
              </a:spcBef>
              <a:buFont typeface="Arial"/>
              <a:defRPr sz="2400" b="1">
                <a:latin typeface="Gill Sans"/>
                <a:ea typeface="Gill Sans"/>
                <a:cs typeface="Gill Sans"/>
                <a:sym typeface="Gill Sans"/>
              </a:defRPr>
            </a:pPr>
            <a:r>
              <a:rPr sz="2400"/>
              <a:t>Coordinate</a:t>
            </a:r>
            <a:br>
              <a:rPr sz="2400"/>
            </a:br>
            <a:r>
              <a:rPr sz="2400"/>
              <a:t>Experts</a:t>
            </a:r>
          </a:p>
        </p:txBody>
      </p:sp>
    </p:spTree>
    <p:extLst>
      <p:ext uri="{BB962C8B-B14F-4D97-AF65-F5344CB8AC3E}">
        <p14:creationId xmlns:p14="http://schemas.microsoft.com/office/powerpoint/2010/main" val="213762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Lessons Learned: Integration of Buprenorphine</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Enrollment is dependent on provider and clinical coordinator </a:t>
            </a:r>
            <a:r>
              <a:rPr lang="en-US" dirty="0" smtClean="0"/>
              <a:t>capacity.</a:t>
            </a:r>
          </a:p>
          <a:p>
            <a:endParaRPr lang="en-US" dirty="0"/>
          </a:p>
          <a:p>
            <a:pPr marL="342900" indent="-342900">
              <a:buFont typeface="Arial" panose="020B0604020202020204" pitchFamily="34" charset="0"/>
              <a:buChar char="•"/>
            </a:pPr>
            <a:r>
              <a:rPr lang="en-US" dirty="0"/>
              <a:t>The landscape of MAT is </a:t>
            </a:r>
            <a:r>
              <a:rPr lang="en-US" dirty="0" smtClean="0"/>
              <a:t>constantly </a:t>
            </a:r>
            <a:r>
              <a:rPr lang="en-US" dirty="0"/>
              <a:t>changing, and it is important for sites to have a champion/advocate to make sure they are “at the table” for conversations about expanding MAT within their clinic/local area. </a:t>
            </a:r>
            <a:endParaRPr lang="en-US" dirty="0" smtClean="0"/>
          </a:p>
          <a:p>
            <a:pPr marL="1028700" lvl="1" indent="-342900"/>
            <a:r>
              <a:rPr lang="en-US" dirty="0" smtClean="0"/>
              <a:t>State </a:t>
            </a:r>
            <a:r>
              <a:rPr lang="en-US" dirty="0"/>
              <a:t>and local regulations will be important to factor in to future implementation efforts.  </a:t>
            </a:r>
            <a:endParaRPr lang="en-US" dirty="0" smtClean="0"/>
          </a:p>
          <a:p>
            <a:pPr marL="1028700" lvl="1" indent="-342900"/>
            <a:r>
              <a:rPr lang="en-US" dirty="0" smtClean="0"/>
              <a:t>Access </a:t>
            </a:r>
            <a:r>
              <a:rPr lang="en-US" dirty="0"/>
              <a:t>to multiple forms of MAT, as opposed to focusing on buprenorphine, may be necessary as providers assess which treatment options may best facilitate their patients’ success. </a:t>
            </a:r>
            <a:endParaRPr lang="en-US" dirty="0" smtClean="0"/>
          </a:p>
          <a:p>
            <a:pPr marL="1028700" lvl="1" indent="-342900"/>
            <a:r>
              <a:rPr lang="en-US" dirty="0" smtClean="0"/>
              <a:t>Access </a:t>
            </a:r>
            <a:r>
              <a:rPr lang="en-US" dirty="0"/>
              <a:t>to MAT for people not living with HIV is a concern, as partners or family members’ opiate use can impact patients’ success.</a:t>
            </a:r>
          </a:p>
          <a:p>
            <a:endParaRPr lang="en-US" dirty="0"/>
          </a:p>
        </p:txBody>
      </p:sp>
    </p:spTree>
    <p:extLst>
      <p:ext uri="{BB962C8B-B14F-4D97-AF65-F5344CB8AC3E}">
        <p14:creationId xmlns:p14="http://schemas.microsoft.com/office/powerpoint/2010/main" val="3274776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Lessons Learned: Integration of Buprenorphine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The </a:t>
            </a:r>
            <a:r>
              <a:rPr lang="en-US" dirty="0"/>
              <a:t>role of the clinical coordinator needs to have its own implementation materials/manual. </a:t>
            </a:r>
            <a:endParaRPr lang="en-US" dirty="0" smtClean="0"/>
          </a:p>
          <a:p>
            <a:pPr marL="971550" lvl="1" indent="-285750"/>
            <a:r>
              <a:rPr lang="en-US" dirty="0" smtClean="0"/>
              <a:t>Clinical </a:t>
            </a:r>
            <a:r>
              <a:rPr lang="en-US" dirty="0"/>
              <a:t>coordinators have coordinated group therapy sessions, in addition to individual counseling, which can support patients in establishing sober support systems.</a:t>
            </a:r>
          </a:p>
          <a:p>
            <a:pPr marL="342900" lvl="1" indent="-342900">
              <a:buFontTx/>
              <a:buChar char="-"/>
            </a:pPr>
            <a:endParaRPr lang="en-US" dirty="0"/>
          </a:p>
          <a:p>
            <a:pPr marL="285750" lvl="1" indent="-285750"/>
            <a:r>
              <a:rPr lang="en-US" dirty="0"/>
              <a:t>Barriers to implementation include stigma of accessing substance use treatment in smaller communities, geographic barriers (urban clinic treating patients from rural areas), and prior authorization challenges. </a:t>
            </a:r>
          </a:p>
          <a:p>
            <a:endParaRPr lang="en-US" dirty="0"/>
          </a:p>
        </p:txBody>
      </p:sp>
    </p:spTree>
    <p:extLst>
      <p:ext uri="{BB962C8B-B14F-4D97-AF65-F5344CB8AC3E}">
        <p14:creationId xmlns:p14="http://schemas.microsoft.com/office/powerpoint/2010/main" val="90415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Lessons Learned: Patient Navigation</a:t>
            </a:r>
            <a:endParaRPr lang="en-US" dirty="0"/>
          </a:p>
        </p:txBody>
      </p:sp>
      <p:sp>
        <p:nvSpPr>
          <p:cNvPr id="3" name="Content Placeholder 2"/>
          <p:cNvSpPr>
            <a:spLocks noGrp="1"/>
          </p:cNvSpPr>
          <p:nvPr>
            <p:ph idx="1"/>
          </p:nvPr>
        </p:nvSpPr>
        <p:spPr/>
        <p:txBody>
          <a:bodyPr>
            <a:normAutofit fontScale="92500"/>
          </a:bodyPr>
          <a:lstStyle/>
          <a:p>
            <a:pPr marL="342900" indent="-342900">
              <a:buFont typeface="Arial" panose="020B0604020202020204" pitchFamily="34" charset="0"/>
              <a:buChar char="•"/>
            </a:pPr>
            <a:r>
              <a:rPr lang="en-US" dirty="0"/>
              <a:t>Co-located services improve service delivery and client </a:t>
            </a:r>
            <a:r>
              <a:rPr lang="en-US" dirty="0" smtClean="0"/>
              <a:t>retention (comparison </a:t>
            </a:r>
            <a:r>
              <a:rPr lang="en-US" dirty="0"/>
              <a:t>between USC Keck and </a:t>
            </a:r>
            <a:r>
              <a:rPr lang="en-US" dirty="0" smtClean="0"/>
              <a:t>Grady).</a:t>
            </a:r>
            <a:endParaRPr lang="en-US" dirty="0"/>
          </a:p>
          <a:p>
            <a:pPr marL="342900" indent="-342900">
              <a:buFont typeface="Arial" panose="020B0604020202020204" pitchFamily="34" charset="0"/>
              <a:buChar char="•"/>
            </a:pPr>
            <a:r>
              <a:rPr lang="en-US" dirty="0"/>
              <a:t>Onboarding and hiring of the patient navigators is key to success. </a:t>
            </a:r>
            <a:endParaRPr lang="en-US" dirty="0" smtClean="0"/>
          </a:p>
          <a:p>
            <a:pPr marL="1028700" lvl="1" indent="-342900"/>
            <a:r>
              <a:rPr lang="en-US" dirty="0" smtClean="0"/>
              <a:t>Access </a:t>
            </a:r>
            <a:r>
              <a:rPr lang="en-US" dirty="0"/>
              <a:t>to EMRs makes PNs more efficient and effective, and elevates their role on the clinical </a:t>
            </a:r>
            <a:r>
              <a:rPr lang="en-US" dirty="0" smtClean="0"/>
              <a:t>team.</a:t>
            </a:r>
          </a:p>
          <a:p>
            <a:pPr marL="1028700" lvl="1" indent="-342900"/>
            <a:r>
              <a:rPr lang="en-US" dirty="0" smtClean="0"/>
              <a:t>Includes </a:t>
            </a:r>
            <a:r>
              <a:rPr lang="en-US" dirty="0"/>
              <a:t>tending to professional development of the PNs throughout the initiative. </a:t>
            </a:r>
          </a:p>
          <a:p>
            <a:pPr marL="342900" indent="-342900">
              <a:buFont typeface="Arial" panose="020B0604020202020204" pitchFamily="34" charset="0"/>
              <a:buChar char="•"/>
            </a:pPr>
            <a:r>
              <a:rPr lang="en-US" dirty="0"/>
              <a:t>It takes time to build relationships and to build trust. </a:t>
            </a:r>
          </a:p>
          <a:p>
            <a:pPr marL="342900" indent="-342900">
              <a:buFont typeface="Arial" panose="020B0604020202020204" pitchFamily="34" charset="0"/>
              <a:buChar char="•"/>
            </a:pPr>
            <a:r>
              <a:rPr lang="en-US" dirty="0"/>
              <a:t>Patients with high acuity need to have basic needs addressed prior to initiating the patient education </a:t>
            </a:r>
            <a:r>
              <a:rPr lang="en-US" dirty="0" smtClean="0"/>
              <a:t>session. PNs </a:t>
            </a:r>
            <a:r>
              <a:rPr lang="en-US" dirty="0"/>
              <a:t>need to be flexible with their timelines and need to establish healthy boundaries while engaging with patients and then when transitioning patients to the standard of care. </a:t>
            </a:r>
          </a:p>
          <a:p>
            <a:endParaRPr lang="en-US" dirty="0"/>
          </a:p>
        </p:txBody>
      </p:sp>
    </p:spTree>
    <p:extLst>
      <p:ext uri="{BB962C8B-B14F-4D97-AF65-F5344CB8AC3E}">
        <p14:creationId xmlns:p14="http://schemas.microsoft.com/office/powerpoint/2010/main" val="1221490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Lessons Learned: Peers</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dirty="0"/>
              <a:t>Strong clinic leadership and an internal champion are necessary for initial launch as well as navigating potential challenges in implementation.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Hiring and onboarding of </a:t>
            </a:r>
            <a:r>
              <a:rPr lang="en-US" dirty="0" smtClean="0"/>
              <a:t>peers </a:t>
            </a:r>
            <a:r>
              <a:rPr lang="en-US" dirty="0"/>
              <a:t>is key to success. </a:t>
            </a:r>
          </a:p>
          <a:p>
            <a:pPr marL="1028700" lvl="1" indent="-342900"/>
            <a:r>
              <a:rPr lang="en-US" dirty="0" smtClean="0"/>
              <a:t>Including supporting staff transition from state and federal benefits to full-time employment.</a:t>
            </a:r>
          </a:p>
          <a:p>
            <a:pPr marL="1028700" lvl="1" indent="-342900"/>
            <a:r>
              <a:rPr lang="en-US" dirty="0" smtClean="0"/>
              <a:t>Peer teams need continuous support and training to engage hard to reach women.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Case management needs to be in place prior to implementation. </a:t>
            </a:r>
          </a:p>
        </p:txBody>
      </p:sp>
    </p:spTree>
    <p:extLst>
      <p:ext uri="{BB962C8B-B14F-4D97-AF65-F5344CB8AC3E}">
        <p14:creationId xmlns:p14="http://schemas.microsoft.com/office/powerpoint/2010/main" val="652850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Lessons Learned: Peers</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800" dirty="0"/>
              <a:t>Clear, strong, and consistent communication between team members and the larger clinic team is crucial to working with women who are at risk for falling out of care or have struggled to link.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Mobility outside of the clinic is an effective strategy for finding and engaging with clients.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Transportation assistance is crucial to help clients get to appointments and meetings with Peers. </a:t>
            </a:r>
          </a:p>
        </p:txBody>
      </p:sp>
    </p:spTree>
    <p:extLst>
      <p:ext uri="{BB962C8B-B14F-4D97-AF65-F5344CB8AC3E}">
        <p14:creationId xmlns:p14="http://schemas.microsoft.com/office/powerpoint/2010/main" val="2989894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315200" y="4572000"/>
            <a:ext cx="3352800" cy="1066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5943600" y="5718893"/>
            <a:ext cx="1371600" cy="1139107"/>
          </a:xfrm>
          <a:prstGeom prst="rect">
            <a:avLst/>
          </a:prstGeom>
          <a:solidFill>
            <a:srgbClr val="39C1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858"/>
              </a:solidFill>
            </a:endParaRPr>
          </a:p>
        </p:txBody>
      </p:sp>
      <p:sp>
        <p:nvSpPr>
          <p:cNvPr id="29" name="Rectangle 28"/>
          <p:cNvSpPr/>
          <p:nvPr/>
        </p:nvSpPr>
        <p:spPr>
          <a:xfrm>
            <a:off x="5943600" y="4572000"/>
            <a:ext cx="1371600" cy="1066800"/>
          </a:xfrm>
          <a:prstGeom prst="rect">
            <a:avLst/>
          </a:prstGeom>
          <a:solidFill>
            <a:srgbClr val="0038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858"/>
              </a:solidFill>
            </a:endParaRPr>
          </a:p>
        </p:txBody>
      </p:sp>
      <p:sp>
        <p:nvSpPr>
          <p:cNvPr id="4" name="TextBox 3"/>
          <p:cNvSpPr txBox="1"/>
          <p:nvPr/>
        </p:nvSpPr>
        <p:spPr>
          <a:xfrm>
            <a:off x="1939096" y="2514601"/>
            <a:ext cx="3156240" cy="1200329"/>
          </a:xfrm>
          <a:prstGeom prst="rect">
            <a:avLst/>
          </a:prstGeom>
          <a:noFill/>
        </p:spPr>
        <p:txBody>
          <a:bodyPr wrap="square" rtlCol="0">
            <a:spAutoFit/>
          </a:bodyPr>
          <a:lstStyle/>
          <a:p>
            <a:r>
              <a:rPr lang="en-US" sz="3600" b="1" dirty="0">
                <a:solidFill>
                  <a:schemeClr val="tx1">
                    <a:lumMod val="75000"/>
                    <a:lumOff val="25000"/>
                  </a:schemeClr>
                </a:solidFill>
                <a:latin typeface="Gill Sans"/>
                <a:cs typeface="Gill Sans"/>
              </a:rPr>
              <a:t>Next Steps for DEII</a:t>
            </a:r>
          </a:p>
        </p:txBody>
      </p:sp>
      <p:sp>
        <p:nvSpPr>
          <p:cNvPr id="5" name="Rectangle 4"/>
          <p:cNvSpPr/>
          <p:nvPr/>
        </p:nvSpPr>
        <p:spPr>
          <a:xfrm>
            <a:off x="5943600" y="0"/>
            <a:ext cx="1371600" cy="1066800"/>
          </a:xfrm>
          <a:prstGeom prst="rect">
            <a:avLst/>
          </a:prstGeom>
          <a:solidFill>
            <a:srgbClr val="0038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858"/>
              </a:solidFill>
            </a:endParaRPr>
          </a:p>
        </p:txBody>
      </p:sp>
      <p:sp>
        <p:nvSpPr>
          <p:cNvPr id="6" name="Rectangle 5"/>
          <p:cNvSpPr/>
          <p:nvPr/>
        </p:nvSpPr>
        <p:spPr>
          <a:xfrm>
            <a:off x="7315200" y="0"/>
            <a:ext cx="3352800" cy="1066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943600" y="208002"/>
            <a:ext cx="1371600" cy="707886"/>
          </a:xfrm>
          <a:prstGeom prst="rect">
            <a:avLst/>
          </a:prstGeom>
          <a:noFill/>
        </p:spPr>
        <p:txBody>
          <a:bodyPr wrap="square" rtlCol="0">
            <a:spAutoFit/>
          </a:bodyPr>
          <a:lstStyle/>
          <a:p>
            <a:pPr algn="ctr"/>
            <a:r>
              <a:rPr lang="en-US" sz="2000" b="1" dirty="0">
                <a:solidFill>
                  <a:schemeClr val="bg1"/>
                </a:solidFill>
                <a:latin typeface="Gill Sans"/>
                <a:cs typeface="Gill Sans"/>
              </a:rPr>
              <a:t>Nov 1, 2018</a:t>
            </a:r>
          </a:p>
        </p:txBody>
      </p:sp>
      <p:sp>
        <p:nvSpPr>
          <p:cNvPr id="8" name="TextBox 7"/>
          <p:cNvSpPr txBox="1"/>
          <p:nvPr/>
        </p:nvSpPr>
        <p:spPr>
          <a:xfrm>
            <a:off x="7424468" y="238780"/>
            <a:ext cx="3243532" cy="646331"/>
          </a:xfrm>
          <a:prstGeom prst="rect">
            <a:avLst/>
          </a:prstGeom>
          <a:noFill/>
        </p:spPr>
        <p:txBody>
          <a:bodyPr wrap="square" rtlCol="0">
            <a:spAutoFit/>
          </a:bodyPr>
          <a:lstStyle/>
          <a:p>
            <a:r>
              <a:rPr lang="en-US" dirty="0">
                <a:latin typeface="Gill Sans"/>
                <a:cs typeface="Gill Sans"/>
              </a:rPr>
              <a:t>Last day to enroll clients in the multi-site evaluation</a:t>
            </a:r>
          </a:p>
        </p:txBody>
      </p:sp>
      <p:sp>
        <p:nvSpPr>
          <p:cNvPr id="9" name="Rectangle 8"/>
          <p:cNvSpPr/>
          <p:nvPr/>
        </p:nvSpPr>
        <p:spPr>
          <a:xfrm>
            <a:off x="5943600" y="1143000"/>
            <a:ext cx="1371600" cy="1066800"/>
          </a:xfrm>
          <a:prstGeom prst="rect">
            <a:avLst/>
          </a:prstGeom>
          <a:solidFill>
            <a:srgbClr val="E84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858"/>
              </a:solidFill>
            </a:endParaRPr>
          </a:p>
        </p:txBody>
      </p:sp>
      <p:sp>
        <p:nvSpPr>
          <p:cNvPr id="10" name="Rectangle 9"/>
          <p:cNvSpPr/>
          <p:nvPr/>
        </p:nvSpPr>
        <p:spPr>
          <a:xfrm>
            <a:off x="7315200" y="1143000"/>
            <a:ext cx="3352800" cy="1066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424468" y="1491734"/>
            <a:ext cx="3091132" cy="369332"/>
          </a:xfrm>
          <a:prstGeom prst="rect">
            <a:avLst/>
          </a:prstGeom>
          <a:noFill/>
        </p:spPr>
        <p:txBody>
          <a:bodyPr wrap="square" rtlCol="0">
            <a:spAutoFit/>
          </a:bodyPr>
          <a:lstStyle/>
          <a:p>
            <a:r>
              <a:rPr lang="en-US" dirty="0">
                <a:latin typeface="Gill Sans"/>
                <a:cs typeface="Gill Sans"/>
              </a:rPr>
              <a:t>Data collection ends </a:t>
            </a:r>
          </a:p>
        </p:txBody>
      </p:sp>
      <p:sp>
        <p:nvSpPr>
          <p:cNvPr id="13" name="Rectangle 12"/>
          <p:cNvSpPr/>
          <p:nvPr/>
        </p:nvSpPr>
        <p:spPr>
          <a:xfrm>
            <a:off x="5943600" y="2286000"/>
            <a:ext cx="1371600" cy="1066800"/>
          </a:xfrm>
          <a:prstGeom prst="rect">
            <a:avLst/>
          </a:prstGeom>
          <a:solidFill>
            <a:srgbClr val="DFEA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FEAD6"/>
              </a:solidFill>
            </a:endParaRPr>
          </a:p>
        </p:txBody>
      </p:sp>
      <p:sp>
        <p:nvSpPr>
          <p:cNvPr id="14" name="Rectangle 13"/>
          <p:cNvSpPr/>
          <p:nvPr/>
        </p:nvSpPr>
        <p:spPr>
          <a:xfrm>
            <a:off x="7315200" y="2286000"/>
            <a:ext cx="3352800" cy="1066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424468" y="2496234"/>
            <a:ext cx="3157268" cy="369332"/>
          </a:xfrm>
          <a:prstGeom prst="rect">
            <a:avLst/>
          </a:prstGeom>
          <a:noFill/>
        </p:spPr>
        <p:txBody>
          <a:bodyPr wrap="square" rtlCol="0">
            <a:spAutoFit/>
          </a:bodyPr>
          <a:lstStyle/>
          <a:p>
            <a:r>
              <a:rPr lang="en-US" dirty="0">
                <a:latin typeface="Gill Sans"/>
                <a:cs typeface="Gill Sans"/>
              </a:rPr>
              <a:t>Analysis of patient outcomes</a:t>
            </a:r>
          </a:p>
        </p:txBody>
      </p:sp>
      <p:sp>
        <p:nvSpPr>
          <p:cNvPr id="17" name="Rectangle 16"/>
          <p:cNvSpPr/>
          <p:nvPr/>
        </p:nvSpPr>
        <p:spPr>
          <a:xfrm>
            <a:off x="5943600" y="3429000"/>
            <a:ext cx="1371600" cy="1066800"/>
          </a:xfrm>
          <a:prstGeom prst="rect">
            <a:avLst/>
          </a:prstGeom>
          <a:solidFill>
            <a:srgbClr val="E58E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858"/>
              </a:solidFill>
            </a:endParaRPr>
          </a:p>
        </p:txBody>
      </p:sp>
      <p:sp>
        <p:nvSpPr>
          <p:cNvPr id="18" name="Rectangle 17"/>
          <p:cNvSpPr/>
          <p:nvPr/>
        </p:nvSpPr>
        <p:spPr>
          <a:xfrm>
            <a:off x="7315200" y="3429000"/>
            <a:ext cx="3352800" cy="1066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424468" y="4643735"/>
            <a:ext cx="3091132" cy="923330"/>
          </a:xfrm>
          <a:prstGeom prst="rect">
            <a:avLst/>
          </a:prstGeom>
          <a:noFill/>
        </p:spPr>
        <p:txBody>
          <a:bodyPr wrap="square" rtlCol="0">
            <a:spAutoFit/>
          </a:bodyPr>
          <a:lstStyle/>
          <a:p>
            <a:r>
              <a:rPr lang="en-US" dirty="0">
                <a:latin typeface="Gill Sans"/>
                <a:cs typeface="Gill Sans"/>
              </a:rPr>
              <a:t>Adaptation of the implementation manuals for the four intervention models</a:t>
            </a:r>
          </a:p>
        </p:txBody>
      </p:sp>
      <p:sp>
        <p:nvSpPr>
          <p:cNvPr id="26" name="Rectangle 25"/>
          <p:cNvSpPr/>
          <p:nvPr/>
        </p:nvSpPr>
        <p:spPr>
          <a:xfrm>
            <a:off x="7315200" y="5715000"/>
            <a:ext cx="3352800" cy="1143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7424468" y="5963335"/>
            <a:ext cx="3091132" cy="646331"/>
          </a:xfrm>
          <a:prstGeom prst="rect">
            <a:avLst/>
          </a:prstGeom>
          <a:noFill/>
        </p:spPr>
        <p:txBody>
          <a:bodyPr wrap="square" rtlCol="0">
            <a:spAutoFit/>
          </a:bodyPr>
          <a:lstStyle/>
          <a:p>
            <a:r>
              <a:rPr lang="en-US" dirty="0">
                <a:latin typeface="Gill Sans"/>
                <a:cs typeface="Gill Sans"/>
              </a:rPr>
              <a:t>Dissemination of the revised implementation models</a:t>
            </a:r>
          </a:p>
        </p:txBody>
      </p:sp>
      <p:sp>
        <p:nvSpPr>
          <p:cNvPr id="33" name="TextBox 32"/>
          <p:cNvSpPr txBox="1"/>
          <p:nvPr/>
        </p:nvSpPr>
        <p:spPr>
          <a:xfrm>
            <a:off x="7424468" y="3605386"/>
            <a:ext cx="3157268" cy="646331"/>
          </a:xfrm>
          <a:prstGeom prst="rect">
            <a:avLst/>
          </a:prstGeom>
          <a:noFill/>
        </p:spPr>
        <p:txBody>
          <a:bodyPr wrap="square" rtlCol="0">
            <a:spAutoFit/>
          </a:bodyPr>
          <a:lstStyle/>
          <a:p>
            <a:r>
              <a:rPr lang="en-US" dirty="0">
                <a:latin typeface="Gill Sans"/>
                <a:cs typeface="Gill Sans"/>
              </a:rPr>
              <a:t>Analysis of implementation findings</a:t>
            </a:r>
          </a:p>
        </p:txBody>
      </p:sp>
      <p:sp>
        <p:nvSpPr>
          <p:cNvPr id="23" name="TextBox 22"/>
          <p:cNvSpPr txBox="1"/>
          <p:nvPr/>
        </p:nvSpPr>
        <p:spPr>
          <a:xfrm>
            <a:off x="5943600" y="1322457"/>
            <a:ext cx="1371600" cy="707886"/>
          </a:xfrm>
          <a:prstGeom prst="rect">
            <a:avLst/>
          </a:prstGeom>
          <a:noFill/>
        </p:spPr>
        <p:txBody>
          <a:bodyPr wrap="square" rtlCol="0">
            <a:spAutoFit/>
          </a:bodyPr>
          <a:lstStyle/>
          <a:p>
            <a:pPr algn="ctr"/>
            <a:r>
              <a:rPr lang="en-US" sz="2000" b="1" dirty="0">
                <a:solidFill>
                  <a:schemeClr val="bg1"/>
                </a:solidFill>
                <a:latin typeface="Gill Sans"/>
                <a:cs typeface="Gill Sans"/>
              </a:rPr>
              <a:t>April 30, 2018</a:t>
            </a:r>
          </a:p>
        </p:txBody>
      </p:sp>
      <p:sp>
        <p:nvSpPr>
          <p:cNvPr id="24" name="TextBox 23"/>
          <p:cNvSpPr txBox="1"/>
          <p:nvPr/>
        </p:nvSpPr>
        <p:spPr>
          <a:xfrm>
            <a:off x="5943600" y="2338795"/>
            <a:ext cx="1371600" cy="1015663"/>
          </a:xfrm>
          <a:prstGeom prst="rect">
            <a:avLst/>
          </a:prstGeom>
          <a:noFill/>
        </p:spPr>
        <p:txBody>
          <a:bodyPr wrap="square" rtlCol="0">
            <a:spAutoFit/>
          </a:bodyPr>
          <a:lstStyle/>
          <a:p>
            <a:pPr algn="ctr"/>
            <a:r>
              <a:rPr lang="en-US" sz="2000" b="1" dirty="0">
                <a:latin typeface="Gill Sans"/>
                <a:cs typeface="Gill Sans"/>
              </a:rPr>
              <a:t>Starting February 2019</a:t>
            </a:r>
          </a:p>
        </p:txBody>
      </p:sp>
      <p:sp>
        <p:nvSpPr>
          <p:cNvPr id="25" name="TextBox 24"/>
          <p:cNvSpPr txBox="1"/>
          <p:nvPr/>
        </p:nvSpPr>
        <p:spPr>
          <a:xfrm>
            <a:off x="5966604" y="3574607"/>
            <a:ext cx="1371600" cy="707886"/>
          </a:xfrm>
          <a:prstGeom prst="rect">
            <a:avLst/>
          </a:prstGeom>
          <a:noFill/>
        </p:spPr>
        <p:txBody>
          <a:bodyPr wrap="square" rtlCol="0">
            <a:spAutoFit/>
          </a:bodyPr>
          <a:lstStyle/>
          <a:p>
            <a:pPr algn="ctr"/>
            <a:r>
              <a:rPr lang="en-US" sz="2000" b="1" dirty="0">
                <a:solidFill>
                  <a:schemeClr val="bg1"/>
                </a:solidFill>
                <a:latin typeface="Gill Sans"/>
                <a:cs typeface="Gill Sans"/>
              </a:rPr>
              <a:t>Starting Fall 2018</a:t>
            </a:r>
          </a:p>
        </p:txBody>
      </p:sp>
      <p:sp>
        <p:nvSpPr>
          <p:cNvPr id="27" name="TextBox 26"/>
          <p:cNvSpPr txBox="1"/>
          <p:nvPr/>
        </p:nvSpPr>
        <p:spPr>
          <a:xfrm>
            <a:off x="5943600" y="4751457"/>
            <a:ext cx="1371600" cy="707886"/>
          </a:xfrm>
          <a:prstGeom prst="rect">
            <a:avLst/>
          </a:prstGeom>
          <a:noFill/>
        </p:spPr>
        <p:txBody>
          <a:bodyPr wrap="square" rtlCol="0">
            <a:spAutoFit/>
          </a:bodyPr>
          <a:lstStyle/>
          <a:p>
            <a:pPr algn="ctr"/>
            <a:r>
              <a:rPr lang="en-US" sz="2000" b="1" dirty="0">
                <a:solidFill>
                  <a:schemeClr val="bg1"/>
                </a:solidFill>
                <a:latin typeface="Gill Sans"/>
                <a:cs typeface="Gill Sans"/>
              </a:rPr>
              <a:t>Starting Fall 2018</a:t>
            </a:r>
          </a:p>
        </p:txBody>
      </p:sp>
      <p:sp>
        <p:nvSpPr>
          <p:cNvPr id="28" name="TextBox 27"/>
          <p:cNvSpPr txBox="1"/>
          <p:nvPr/>
        </p:nvSpPr>
        <p:spPr>
          <a:xfrm>
            <a:off x="5943600" y="5778668"/>
            <a:ext cx="1371600" cy="1015663"/>
          </a:xfrm>
          <a:prstGeom prst="rect">
            <a:avLst/>
          </a:prstGeom>
          <a:noFill/>
        </p:spPr>
        <p:txBody>
          <a:bodyPr wrap="square" rtlCol="0">
            <a:spAutoFit/>
          </a:bodyPr>
          <a:lstStyle/>
          <a:p>
            <a:pPr algn="ctr"/>
            <a:r>
              <a:rPr lang="en-US" sz="2000" b="1" dirty="0">
                <a:solidFill>
                  <a:schemeClr val="bg1"/>
                </a:solidFill>
                <a:latin typeface="Gill Sans"/>
                <a:cs typeface="Gill Sans"/>
              </a:rPr>
              <a:t>Starting Summer 2020</a:t>
            </a:r>
          </a:p>
        </p:txBody>
      </p:sp>
    </p:spTree>
    <p:extLst>
      <p:ext uri="{BB962C8B-B14F-4D97-AF65-F5344CB8AC3E}">
        <p14:creationId xmlns:p14="http://schemas.microsoft.com/office/powerpoint/2010/main" val="1548180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a:t>
            </a:r>
            <a:endParaRPr lang="en-US" dirty="0"/>
          </a:p>
        </p:txBody>
      </p:sp>
      <p:sp>
        <p:nvSpPr>
          <p:cNvPr id="3" name="Content Placeholder 2"/>
          <p:cNvSpPr>
            <a:spLocks noGrp="1"/>
          </p:cNvSpPr>
          <p:nvPr>
            <p:ph sz="half" idx="10"/>
          </p:nvPr>
        </p:nvSpPr>
        <p:spPr/>
        <p:txBody>
          <a:bodyPr/>
          <a:lstStyle/>
          <a:p>
            <a:endParaRPr lang="en-US"/>
          </a:p>
        </p:txBody>
      </p:sp>
    </p:spTree>
    <p:extLst>
      <p:ext uri="{BB962C8B-B14F-4D97-AF65-F5344CB8AC3E}">
        <p14:creationId xmlns:p14="http://schemas.microsoft.com/office/powerpoint/2010/main" val="2843534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to the group</a:t>
            </a:r>
            <a:endParaRPr lang="en-US" dirty="0"/>
          </a:p>
        </p:txBody>
      </p:sp>
      <p:sp>
        <p:nvSpPr>
          <p:cNvPr id="3" name="Content Placeholder 2"/>
          <p:cNvSpPr>
            <a:spLocks noGrp="1"/>
          </p:cNvSpPr>
          <p:nvPr>
            <p:ph sz="half" idx="10"/>
          </p:nvPr>
        </p:nvSpPr>
        <p:spPr/>
        <p:txBody>
          <a:bodyPr/>
          <a:lstStyle/>
          <a:p>
            <a:r>
              <a:rPr lang="en-US" dirty="0" smtClean="0"/>
              <a:t>What makes you excited about using this approach?</a:t>
            </a:r>
          </a:p>
          <a:p>
            <a:endParaRPr lang="en-US" dirty="0"/>
          </a:p>
          <a:p>
            <a:r>
              <a:rPr lang="en-US" dirty="0" smtClean="0"/>
              <a:t>What are your reservations about using this approach?</a:t>
            </a:r>
            <a:endParaRPr lang="en-US" dirty="0"/>
          </a:p>
        </p:txBody>
      </p:sp>
    </p:spTree>
    <p:extLst>
      <p:ext uri="{BB962C8B-B14F-4D97-AF65-F5344CB8AC3E}">
        <p14:creationId xmlns:p14="http://schemas.microsoft.com/office/powerpoint/2010/main" val="4266672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a:t>
            </a:r>
            <a:endParaRPr lang="en-US" dirty="0"/>
          </a:p>
        </p:txBody>
      </p:sp>
      <p:sp>
        <p:nvSpPr>
          <p:cNvPr id="3" name="Content Placeholder 2"/>
          <p:cNvSpPr>
            <a:spLocks noGrp="1"/>
          </p:cNvSpPr>
          <p:nvPr>
            <p:ph sz="half" idx="10"/>
          </p:nvPr>
        </p:nvSpPr>
        <p:spPr/>
        <p:txBody>
          <a:bodyPr/>
          <a:lstStyle/>
          <a:p>
            <a:pPr algn="ctr"/>
            <a:r>
              <a:rPr lang="en-US" sz="3200" dirty="0" smtClean="0"/>
              <a:t>Presenters:</a:t>
            </a:r>
          </a:p>
          <a:p>
            <a:pPr algn="ctr"/>
            <a:r>
              <a:rPr lang="en-US" sz="3200" dirty="0" smtClean="0"/>
              <a:t>Alexis Marbach, </a:t>
            </a:r>
            <a:r>
              <a:rPr lang="en-US" sz="3200" dirty="0" smtClean="0">
                <a:hlinkClick r:id="rId2"/>
              </a:rPr>
              <a:t>alexis_marbach@abtassoc.com</a:t>
            </a:r>
            <a:endParaRPr lang="en-US" sz="3200" dirty="0"/>
          </a:p>
          <a:p>
            <a:pPr algn="ctr"/>
            <a:r>
              <a:rPr lang="en-US" sz="3200" dirty="0" smtClean="0"/>
              <a:t>Jane Fox, </a:t>
            </a:r>
            <a:r>
              <a:rPr lang="en-US" sz="3200" dirty="0" smtClean="0">
                <a:hlinkClick r:id="rId3"/>
              </a:rPr>
              <a:t>jane_fox@abtassoc.com</a:t>
            </a:r>
            <a:endParaRPr lang="en-US" sz="3200" dirty="0" smtClean="0"/>
          </a:p>
          <a:p>
            <a:pPr algn="ctr"/>
            <a:endParaRPr lang="en-US" sz="3200" dirty="0" smtClean="0"/>
          </a:p>
          <a:p>
            <a:pPr algn="ctr"/>
            <a:endParaRPr lang="en-US" sz="3200" dirty="0"/>
          </a:p>
          <a:p>
            <a:pPr algn="ctr"/>
            <a:r>
              <a:rPr lang="en-US" sz="3200" dirty="0" smtClean="0"/>
              <a:t>DEC PI:</a:t>
            </a:r>
          </a:p>
          <a:p>
            <a:pPr algn="ctr"/>
            <a:r>
              <a:rPr lang="en-US" sz="3200" dirty="0" smtClean="0"/>
              <a:t>Serena Rajabiun, </a:t>
            </a:r>
            <a:r>
              <a:rPr lang="en-US" sz="3200" dirty="0" smtClean="0">
                <a:hlinkClick r:id="rId4"/>
              </a:rPr>
              <a:t>Rajabiun@bu.edu</a:t>
            </a:r>
            <a:r>
              <a:rPr lang="en-US" sz="3200" dirty="0" smtClean="0"/>
              <a:t> </a:t>
            </a:r>
          </a:p>
          <a:p>
            <a:endParaRPr lang="en-US" dirty="0"/>
          </a:p>
          <a:p>
            <a:endParaRPr lang="en-US" dirty="0" smtClean="0"/>
          </a:p>
        </p:txBody>
      </p:sp>
    </p:spTree>
    <p:extLst>
      <p:ext uri="{BB962C8B-B14F-4D97-AF65-F5344CB8AC3E}">
        <p14:creationId xmlns:p14="http://schemas.microsoft.com/office/powerpoint/2010/main" val="362968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1B120-328E-4D54-A931-F91E6728D715}"/>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xmlns="" id="{6C369F10-6722-4204-9713-843438F9D988}"/>
              </a:ext>
            </a:extLst>
          </p:cNvPr>
          <p:cNvSpPr>
            <a:spLocks noGrp="1"/>
          </p:cNvSpPr>
          <p:nvPr>
            <p:ph idx="1"/>
          </p:nvPr>
        </p:nvSpPr>
        <p:spPr/>
        <p:txBody>
          <a:bodyPr>
            <a:normAutofit fontScale="85000" lnSpcReduction="20000"/>
          </a:bodyPr>
          <a:lstStyle/>
          <a:p>
            <a:pPr marL="457200" indent="-457200"/>
            <a:r>
              <a:rPr lang="en-US" b="0" dirty="0" err="1"/>
              <a:t>Breitenstein</a:t>
            </a:r>
            <a:r>
              <a:rPr lang="en-US" b="0" dirty="0"/>
              <a:t>, S. M., Gross, D., Garvey, C. A., Hill, C., Fogg, L., &amp; Resnick, B. (2010). Implementation fidelity in community-based interventions. </a:t>
            </a:r>
            <a:r>
              <a:rPr lang="en-US" b="0" i="1" dirty="0"/>
              <a:t>Research in Nursing and Health, 33</a:t>
            </a:r>
            <a:r>
              <a:rPr lang="en-US" b="0" dirty="0"/>
              <a:t>, 164-173. </a:t>
            </a:r>
            <a:endParaRPr lang="en-US" b="0" dirty="0" smtClean="0"/>
          </a:p>
          <a:p>
            <a:pPr marL="457200" indent="-457200"/>
            <a:endParaRPr lang="en-US" b="0" dirty="0"/>
          </a:p>
          <a:p>
            <a:pPr marL="457200" indent="-457200"/>
            <a:r>
              <a:rPr lang="en-US" b="0" dirty="0"/>
              <a:t>Carroll</a:t>
            </a:r>
            <a:r>
              <a:rPr lang="en-US" b="0" dirty="0" smtClean="0"/>
              <a:t>, C., </a:t>
            </a:r>
            <a:r>
              <a:rPr lang="en-US" b="0" dirty="0"/>
              <a:t>Patterson</a:t>
            </a:r>
            <a:r>
              <a:rPr lang="en-US" b="0" dirty="0" smtClean="0"/>
              <a:t>, M., </a:t>
            </a:r>
            <a:r>
              <a:rPr lang="en-US" b="0" dirty="0"/>
              <a:t>Wood</a:t>
            </a:r>
            <a:r>
              <a:rPr lang="en-US" b="0" dirty="0" smtClean="0"/>
              <a:t>, S., </a:t>
            </a:r>
            <a:r>
              <a:rPr lang="en-US" b="0" dirty="0"/>
              <a:t>Booth</a:t>
            </a:r>
            <a:r>
              <a:rPr lang="en-US" b="0" dirty="0" smtClean="0"/>
              <a:t>, A., </a:t>
            </a:r>
            <a:r>
              <a:rPr lang="en-US" b="0" dirty="0"/>
              <a:t>Rick</a:t>
            </a:r>
            <a:r>
              <a:rPr lang="en-US" b="0" dirty="0" smtClean="0"/>
              <a:t>, J., &amp; </a:t>
            </a:r>
            <a:r>
              <a:rPr lang="en-US" b="0" dirty="0" err="1"/>
              <a:t>Balain</a:t>
            </a:r>
            <a:r>
              <a:rPr lang="en-US" b="0" dirty="0" smtClean="0"/>
              <a:t>, S. </a:t>
            </a:r>
            <a:r>
              <a:rPr lang="en-US" b="0" dirty="0"/>
              <a:t>(2007). A conceptual framework for implementation </a:t>
            </a:r>
            <a:r>
              <a:rPr lang="en-US" b="0" dirty="0" smtClean="0"/>
              <a:t>fidelity. </a:t>
            </a:r>
            <a:r>
              <a:rPr lang="en-US" b="0" i="1" dirty="0" smtClean="0"/>
              <a:t>Implementation Science, 2</a:t>
            </a:r>
            <a:r>
              <a:rPr lang="en-US" b="0" dirty="0" smtClean="0"/>
              <a:t>(40). </a:t>
            </a:r>
            <a:r>
              <a:rPr lang="en-US" b="0" dirty="0" err="1"/>
              <a:t>d</a:t>
            </a:r>
            <a:r>
              <a:rPr lang="en-US" b="0" dirty="0" err="1" smtClean="0"/>
              <a:t>oi</a:t>
            </a:r>
            <a:r>
              <a:rPr lang="en-US" b="0" dirty="0"/>
              <a:t>: 10.1186/1748-5908-2-40</a:t>
            </a:r>
          </a:p>
          <a:p>
            <a:pPr marL="457200" indent="-457200"/>
            <a:endParaRPr lang="en-US" b="0" dirty="0"/>
          </a:p>
          <a:p>
            <a:pPr marL="457200" indent="-457200"/>
            <a:r>
              <a:rPr lang="en-US" b="0" dirty="0"/>
              <a:t>Proctor, E. K., Landsverk, J., Aarons, G., Chambers, D., Glisson, C., &amp; Mittman, B. (2009). Implementation research in mental health services: An emerging science with conceptual, methodological, and training challenges. </a:t>
            </a:r>
            <a:r>
              <a:rPr lang="en-US" b="0" i="1" dirty="0"/>
              <a:t>Administration and Policy in Mental Health and Mental Health Services Research, 36</a:t>
            </a:r>
            <a:r>
              <a:rPr lang="en-US" b="0" dirty="0"/>
              <a:t>(1), 1-17. </a:t>
            </a:r>
            <a:r>
              <a:rPr lang="en-US" b="0" dirty="0" err="1"/>
              <a:t>doi</a:t>
            </a:r>
            <a:r>
              <a:rPr lang="en-US" b="0" dirty="0"/>
              <a:t>: 10.1007/s10488-008-0197-4 </a:t>
            </a:r>
          </a:p>
          <a:p>
            <a:pPr marL="457200" indent="-457200"/>
            <a:endParaRPr lang="en-US" b="0" dirty="0"/>
          </a:p>
          <a:p>
            <a:pPr marL="457200" indent="-457200"/>
            <a:r>
              <a:rPr lang="en-US" b="0" dirty="0" err="1"/>
              <a:t>Wojewodka</a:t>
            </a:r>
            <a:r>
              <a:rPr lang="en-US" b="0" dirty="0"/>
              <a:t>, G., Hurley, S., Taylor, S. J. C., Noble, T. J., Ridsdale, L., &amp; Goldstein, L. H. (2017). Implementation fidelity of a self-management course for epilepsy: Method and assessment. </a:t>
            </a:r>
            <a:r>
              <a:rPr lang="en-US" b="0" i="1" dirty="0"/>
              <a:t>BMC Medical Research Methodology, 17</a:t>
            </a:r>
            <a:r>
              <a:rPr lang="en-US" b="0" dirty="0"/>
              <a:t>, 1-10. </a:t>
            </a:r>
            <a:r>
              <a:rPr lang="en-US" b="0" dirty="0" err="1"/>
              <a:t>doi</a:t>
            </a:r>
            <a:r>
              <a:rPr lang="en-US" b="0" dirty="0"/>
              <a:t>: 10.1186/s12874-017-0373-x</a:t>
            </a:r>
          </a:p>
        </p:txBody>
      </p:sp>
    </p:spTree>
    <p:extLst>
      <p:ext uri="{BB962C8B-B14F-4D97-AF65-F5344CB8AC3E}">
        <p14:creationId xmlns:p14="http://schemas.microsoft.com/office/powerpoint/2010/main" val="441073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xfrm>
            <a:off x="838200" y="374550"/>
            <a:ext cx="10515600" cy="829193"/>
          </a:xfrm>
          <a:prstGeom prst="rect">
            <a:avLst/>
          </a:prstGeom>
        </p:spPr>
        <p:txBody>
          <a:bodyPr>
            <a:normAutofit fontScale="90000"/>
          </a:bodyPr>
          <a:lstStyle/>
          <a:p>
            <a:r>
              <a:rPr dirty="0"/>
              <a:t>Boston </a:t>
            </a:r>
            <a:r>
              <a:rPr dirty="0" smtClean="0"/>
              <a:t>University</a:t>
            </a:r>
            <a:r>
              <a:rPr lang="en-US" dirty="0" smtClean="0"/>
              <a:t>: Dissemination and Evaluation Center (DEC)</a:t>
            </a:r>
            <a:endParaRPr dirty="0"/>
          </a:p>
        </p:txBody>
      </p:sp>
      <p:sp>
        <p:nvSpPr>
          <p:cNvPr id="3" name="Content Placeholder 2"/>
          <p:cNvSpPr>
            <a:spLocks noGrp="1"/>
          </p:cNvSpPr>
          <p:nvPr>
            <p:ph sz="half" idx="1"/>
          </p:nvPr>
        </p:nvSpPr>
        <p:spPr>
          <a:xfrm>
            <a:off x="838200" y="1779747"/>
            <a:ext cx="6249009" cy="4276598"/>
          </a:xfrm>
        </p:spPr>
        <p:txBody>
          <a:bodyPr>
            <a:normAutofit fontScale="92500" lnSpcReduction="10000"/>
          </a:bodyPr>
          <a:lstStyle/>
          <a:p>
            <a:pPr marL="342900" indent="-342900"/>
            <a:r>
              <a:rPr lang="en-US" dirty="0"/>
              <a:t>Adapt and design 4 intervention models for replication.</a:t>
            </a:r>
          </a:p>
          <a:p>
            <a:pPr marL="342900" indent="-342900"/>
            <a:r>
              <a:rPr lang="en-US" dirty="0"/>
              <a:t>Design and implement multi-site evaluation</a:t>
            </a:r>
          </a:p>
          <a:p>
            <a:pPr marL="342900" indent="-342900"/>
            <a:r>
              <a:rPr lang="en-US" dirty="0"/>
              <a:t>Studying both patient outcomes (including retention in care and viral suppression) and implementation findings (what works in practice and what facilitates/hinders implementation)</a:t>
            </a:r>
          </a:p>
          <a:p>
            <a:pPr marL="342900" indent="-342900"/>
            <a:r>
              <a:rPr lang="en-US" dirty="0"/>
              <a:t>Publish and disseminate final adapted interventions and study </a:t>
            </a:r>
            <a:r>
              <a:rPr lang="en-US" dirty="0" smtClean="0"/>
              <a:t>findings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209" y="2307297"/>
            <a:ext cx="3351585" cy="2230898"/>
          </a:xfrm>
          <a:prstGeom prst="rect">
            <a:avLst/>
          </a:prstGeom>
        </p:spPr>
      </p:pic>
    </p:spTree>
    <p:extLst>
      <p:ext uri="{BB962C8B-B14F-4D97-AF65-F5344CB8AC3E}">
        <p14:creationId xmlns:p14="http://schemas.microsoft.com/office/powerpoint/2010/main" val="2333310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780EB-8A46-409C-B98D-FBF78B9AC3B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2959C6E-5E50-4BEA-BCDC-99D872EED480}"/>
              </a:ext>
            </a:extLst>
          </p:cNvPr>
          <p:cNvSpPr>
            <a:spLocks noGrp="1"/>
          </p:cNvSpPr>
          <p:nvPr>
            <p:ph idx="1"/>
          </p:nvPr>
        </p:nvSpPr>
        <p:spPr/>
        <p:txBody>
          <a:bodyPr/>
          <a:lstStyle/>
          <a:p>
            <a:endParaRPr lang="en-US"/>
          </a:p>
        </p:txBody>
      </p:sp>
      <p:sp>
        <p:nvSpPr>
          <p:cNvPr id="4" name="Content Placeholder 3">
            <a:extLst>
              <a:ext uri="{FF2B5EF4-FFF2-40B4-BE49-F238E27FC236}">
                <a16:creationId xmlns="" xmlns:a16="http://schemas.microsoft.com/office/drawing/2014/main" id="{164B66EF-4F67-43EA-8E6A-A8DFE80A9E55}"/>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3468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 Team Members</a:t>
            </a:r>
            <a:endParaRPr lang="en-US" dirty="0"/>
          </a:p>
        </p:txBody>
      </p:sp>
      <p:sp>
        <p:nvSpPr>
          <p:cNvPr id="3" name="Content Placeholder 2"/>
          <p:cNvSpPr>
            <a:spLocks noGrp="1"/>
          </p:cNvSpPr>
          <p:nvPr>
            <p:ph sz="half" idx="1"/>
          </p:nvPr>
        </p:nvSpPr>
        <p:spPr>
          <a:xfrm>
            <a:off x="838200" y="1284446"/>
            <a:ext cx="5181600" cy="4506753"/>
          </a:xfrm>
        </p:spPr>
        <p:txBody>
          <a:bodyPr>
            <a:normAutofit fontScale="70000" lnSpcReduction="20000"/>
          </a:bodyPr>
          <a:lstStyle/>
          <a:p>
            <a:pPr marL="0" indent="0">
              <a:buNone/>
            </a:pPr>
            <a:r>
              <a:rPr lang="en-US" dirty="0" smtClean="0"/>
              <a:t>Current Team Members:</a:t>
            </a:r>
          </a:p>
          <a:p>
            <a:r>
              <a:rPr lang="en-US" dirty="0" smtClean="0"/>
              <a:t>Serena Rajabiun, PI and Site Liaison</a:t>
            </a:r>
          </a:p>
          <a:p>
            <a:r>
              <a:rPr lang="en-US" dirty="0" smtClean="0"/>
              <a:t>Jane Fox, Co-PI and Site Liaison</a:t>
            </a:r>
          </a:p>
          <a:p>
            <a:r>
              <a:rPr lang="en-US" dirty="0" smtClean="0"/>
              <a:t>Alexis Marbach, Project Manager and Site Liaison</a:t>
            </a:r>
          </a:p>
          <a:p>
            <a:r>
              <a:rPr lang="en-US" dirty="0" smtClean="0"/>
              <a:t>Ellen Childs, Site Liaison</a:t>
            </a:r>
          </a:p>
          <a:p>
            <a:r>
              <a:rPr lang="en-US" dirty="0" smtClean="0"/>
              <a:t>Howard Cabral, Biostatistician </a:t>
            </a:r>
          </a:p>
          <a:p>
            <a:r>
              <a:rPr lang="en-US" dirty="0" smtClean="0"/>
              <a:t>Clara Chen, Data Management</a:t>
            </a:r>
          </a:p>
          <a:p>
            <a:r>
              <a:rPr lang="en-US" dirty="0" smtClean="0"/>
              <a:t>Marena Sullivan, Research Assistant</a:t>
            </a:r>
          </a:p>
          <a:p>
            <a:pPr marL="0" indent="0">
              <a:buNone/>
            </a:pPr>
            <a:r>
              <a:rPr lang="en-US" dirty="0" smtClean="0"/>
              <a:t>Past Team Members</a:t>
            </a:r>
          </a:p>
          <a:p>
            <a:r>
              <a:rPr lang="en-US" dirty="0" smtClean="0"/>
              <a:t>Brena </a:t>
            </a:r>
            <a:r>
              <a:rPr lang="en-US" dirty="0"/>
              <a:t>Sena, Research Assistant</a:t>
            </a:r>
          </a:p>
          <a:p>
            <a:r>
              <a:rPr lang="en-US" dirty="0"/>
              <a:t>Sally Bachman, Evaluation Advisor</a:t>
            </a:r>
          </a:p>
          <a:p>
            <a:r>
              <a:rPr lang="en-US" dirty="0"/>
              <a:t>Mari-Lynn Drainoni, Implementation </a:t>
            </a:r>
            <a:r>
              <a:rPr lang="en-US" dirty="0" smtClean="0"/>
              <a:t>Science Advisor</a:t>
            </a:r>
            <a:endParaRPr lang="en-US" dirty="0"/>
          </a:p>
          <a:p>
            <a:endParaRPr lang="en-US" dirty="0" smtClean="0"/>
          </a:p>
        </p:txBody>
      </p:sp>
      <p:sp>
        <p:nvSpPr>
          <p:cNvPr id="4" name="Content Placeholder 3"/>
          <p:cNvSpPr>
            <a:spLocks noGrp="1"/>
          </p:cNvSpPr>
          <p:nvPr>
            <p:ph sz="half" idx="10"/>
          </p:nvPr>
        </p:nvSpPr>
        <p:spPr/>
        <p:txBody>
          <a:bodyPr>
            <a:normAutofit fontScale="85000" lnSpcReduction="20000"/>
          </a:bodyPr>
          <a:lstStyle/>
          <a:p>
            <a:pPr marL="0" indent="0">
              <a:buNone/>
            </a:pPr>
            <a:r>
              <a:rPr lang="en-US" dirty="0" smtClean="0"/>
              <a:t>Intervention-Specific Consultants:</a:t>
            </a:r>
          </a:p>
          <a:p>
            <a:pPr lvl="0"/>
            <a:r>
              <a:rPr lang="en-US" dirty="0" smtClean="0"/>
              <a:t>Transitional Care Coordination:</a:t>
            </a:r>
          </a:p>
          <a:p>
            <a:pPr lvl="1"/>
            <a:r>
              <a:rPr lang="en-US" dirty="0" smtClean="0"/>
              <a:t>Alison Jordan</a:t>
            </a:r>
          </a:p>
          <a:p>
            <a:pPr lvl="1"/>
            <a:r>
              <a:rPr lang="en-US" dirty="0" smtClean="0"/>
              <a:t>Jackie Cruzado</a:t>
            </a:r>
          </a:p>
          <a:p>
            <a:r>
              <a:rPr lang="en-US" dirty="0" smtClean="0"/>
              <a:t>Buprenorphine</a:t>
            </a:r>
          </a:p>
          <a:p>
            <a:pPr lvl="1"/>
            <a:r>
              <a:rPr lang="en-US" dirty="0" smtClean="0"/>
              <a:t>Chinazo Cunningham</a:t>
            </a:r>
          </a:p>
          <a:p>
            <a:pPr lvl="1"/>
            <a:r>
              <a:rPr lang="en-US" dirty="0" smtClean="0"/>
              <a:t>Paula Lum</a:t>
            </a:r>
          </a:p>
          <a:p>
            <a:r>
              <a:rPr lang="en-US" dirty="0" smtClean="0"/>
              <a:t>Patient Navigation and Peer Linkage</a:t>
            </a:r>
          </a:p>
          <a:p>
            <a:pPr lvl="1"/>
            <a:r>
              <a:rPr lang="en-US" dirty="0" smtClean="0"/>
              <a:t>Janet Myers</a:t>
            </a:r>
          </a:p>
          <a:p>
            <a:pPr lvl="1"/>
            <a:r>
              <a:rPr lang="en-US" dirty="0" smtClean="0"/>
              <a:t>Janet Goldberg</a:t>
            </a:r>
          </a:p>
          <a:p>
            <a:r>
              <a:rPr lang="en-US" dirty="0" smtClean="0"/>
              <a:t>Communications</a:t>
            </a:r>
          </a:p>
          <a:p>
            <a:pPr lvl="1"/>
            <a:r>
              <a:rPr lang="en-US" dirty="0" smtClean="0"/>
              <a:t>Sarah </a:t>
            </a:r>
            <a:r>
              <a:rPr lang="en-US" dirty="0"/>
              <a:t>Cook-Raymond </a:t>
            </a:r>
            <a:r>
              <a:rPr lang="en-US" dirty="0" smtClean="0"/>
              <a:t>and Impact Marketing + Communications (Communications</a:t>
            </a:r>
            <a:r>
              <a:rPr lang="en-US" dirty="0"/>
              <a:t>)</a:t>
            </a:r>
          </a:p>
          <a:p>
            <a:pPr marL="0" indent="0">
              <a:buNone/>
            </a:pPr>
            <a:endParaRPr lang="en-US" dirty="0"/>
          </a:p>
        </p:txBody>
      </p:sp>
    </p:spTree>
    <p:extLst>
      <p:ext uri="{BB962C8B-B14F-4D97-AF65-F5344CB8AC3E}">
        <p14:creationId xmlns:p14="http://schemas.microsoft.com/office/powerpoint/2010/main" val="105035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 Project Timeline</a:t>
            </a:r>
            <a:endParaRPr lang="en-US" dirty="0"/>
          </a:p>
        </p:txBody>
      </p:sp>
      <p:sp>
        <p:nvSpPr>
          <p:cNvPr id="3" name="Content Placeholder 2"/>
          <p:cNvSpPr>
            <a:spLocks noGrp="1"/>
          </p:cNvSpPr>
          <p:nvPr>
            <p:ph sz="half" idx="10"/>
          </p:nvPr>
        </p:nvSpPr>
        <p:spPr/>
        <p:txBody>
          <a:bodyPr>
            <a:normAutofit fontScale="92500" lnSpcReduction="10000"/>
          </a:bodyPr>
          <a:lstStyle/>
          <a:p>
            <a:pPr marL="342900" indent="-342900">
              <a:buFont typeface="Arial" panose="020B0604020202020204" pitchFamily="34" charset="0"/>
              <a:buChar char="•"/>
            </a:pPr>
            <a:r>
              <a:rPr lang="en-US" sz="2800" dirty="0"/>
              <a:t>Year 1: Design of implementation manuals and evaluation materials for the adapted interventions (data collection tools and evaluation plan</a:t>
            </a:r>
            <a:r>
              <a:rPr lang="en-US" sz="2800" dirty="0" smtClean="0"/>
              <a:t>), site selection, pre-implementation at the site level</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Years </a:t>
            </a:r>
            <a:r>
              <a:rPr lang="en-US" sz="2800" dirty="0" smtClean="0"/>
              <a:t>2-4</a:t>
            </a:r>
            <a:r>
              <a:rPr lang="en-US" sz="2800" dirty="0"/>
              <a:t>: Site-level implementation of adapted intervention and evaluation </a:t>
            </a:r>
            <a:r>
              <a:rPr lang="en-US" sz="2800" dirty="0" smtClean="0"/>
              <a:t>activities, ITAC implementation of training and technical assistance activities, DEC implementation of implementation science activities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Year 5: </a:t>
            </a:r>
            <a:r>
              <a:rPr lang="en-US" sz="2800" dirty="0" smtClean="0"/>
              <a:t>DEC data </a:t>
            </a:r>
            <a:r>
              <a:rPr lang="en-US" sz="2800" dirty="0"/>
              <a:t>analysis, publication and dissemination, producing revised implementation manuals (CATIs: </a:t>
            </a:r>
            <a:r>
              <a:rPr lang="en-US" sz="2800" b="1" dirty="0"/>
              <a:t>C</a:t>
            </a:r>
            <a:r>
              <a:rPr lang="en-US" sz="2800" dirty="0"/>
              <a:t>are </a:t>
            </a:r>
            <a:r>
              <a:rPr lang="en-US" sz="2800" b="1" dirty="0"/>
              <a:t>a</a:t>
            </a:r>
            <a:r>
              <a:rPr lang="en-US" sz="2800" dirty="0"/>
              <a:t>nd </a:t>
            </a:r>
            <a:r>
              <a:rPr lang="en-US" sz="2800" b="1" dirty="0"/>
              <a:t>T</a:t>
            </a:r>
            <a:r>
              <a:rPr lang="en-US" sz="2800" dirty="0"/>
              <a:t>reatment </a:t>
            </a:r>
            <a:r>
              <a:rPr lang="en-US" sz="2800" b="1" dirty="0"/>
              <a:t>Interventions</a:t>
            </a:r>
            <a:r>
              <a:rPr lang="en-US" sz="2800" dirty="0"/>
              <a:t>)</a:t>
            </a:r>
          </a:p>
          <a:p>
            <a:endParaRPr lang="en-US" dirty="0"/>
          </a:p>
        </p:txBody>
      </p:sp>
    </p:spTree>
    <p:extLst>
      <p:ext uri="{BB962C8B-B14F-4D97-AF65-F5344CB8AC3E}">
        <p14:creationId xmlns:p14="http://schemas.microsoft.com/office/powerpoint/2010/main" val="119282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7782"/>
            <a:ext cx="10515600" cy="829193"/>
          </a:xfrm>
        </p:spPr>
        <p:txBody>
          <a:bodyPr>
            <a:normAutofit fontScale="90000"/>
          </a:bodyPr>
          <a:lstStyle/>
          <a:p>
            <a:r>
              <a:rPr lang="en-US" dirty="0" smtClean="0"/>
              <a:t>Timeline of Year 1</a:t>
            </a:r>
            <a:endParaRPr lang="en-US" dirty="0"/>
          </a:p>
        </p:txBody>
      </p:sp>
      <p:graphicFrame>
        <p:nvGraphicFramePr>
          <p:cNvPr id="4" name="Content Placeholder 3"/>
          <p:cNvGraphicFramePr>
            <a:graphicFrameLocks noGrp="1"/>
          </p:cNvGraphicFramePr>
          <p:nvPr>
            <p:ph sz="half" idx="10"/>
            <p:extLst/>
          </p:nvPr>
        </p:nvGraphicFramePr>
        <p:xfrm>
          <a:off x="149860" y="-342900"/>
          <a:ext cx="12042140" cy="637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6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Interventions</a:t>
            </a:r>
          </a:p>
        </p:txBody>
      </p:sp>
      <p:pic>
        <p:nvPicPr>
          <p:cNvPr id="4" name="Picture 3">
            <a:extLst>
              <a:ext uri="{FF2B5EF4-FFF2-40B4-BE49-F238E27FC236}">
                <a16:creationId xmlns:a16="http://schemas.microsoft.com/office/drawing/2014/main" xmlns="" id="{4BAE8D0C-C61F-4364-AD6E-F773E6474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645" y="3421085"/>
            <a:ext cx="5102352" cy="1066475"/>
          </a:xfrm>
          <a:prstGeom prst="rect">
            <a:avLst/>
          </a:prstGeom>
        </p:spPr>
      </p:pic>
      <p:pic>
        <p:nvPicPr>
          <p:cNvPr id="6" name="Picture 5">
            <a:extLst>
              <a:ext uri="{FF2B5EF4-FFF2-40B4-BE49-F238E27FC236}">
                <a16:creationId xmlns:a16="http://schemas.microsoft.com/office/drawing/2014/main" xmlns="" id="{DA1B790C-7752-41FE-B646-A6CAEC2A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645" y="4610899"/>
            <a:ext cx="5101389" cy="971693"/>
          </a:xfrm>
          <a:prstGeom prst="rect">
            <a:avLst/>
          </a:prstGeom>
        </p:spPr>
      </p:pic>
      <p:pic>
        <p:nvPicPr>
          <p:cNvPr id="8" name="Picture 7">
            <a:extLst>
              <a:ext uri="{FF2B5EF4-FFF2-40B4-BE49-F238E27FC236}">
                <a16:creationId xmlns:a16="http://schemas.microsoft.com/office/drawing/2014/main" xmlns="" id="{83E52580-6F60-4B28-ABF8-12AC27708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645" y="2372932"/>
            <a:ext cx="5102352" cy="937166"/>
          </a:xfrm>
          <a:prstGeom prst="rect">
            <a:avLst/>
          </a:prstGeom>
        </p:spPr>
      </p:pic>
      <p:pic>
        <p:nvPicPr>
          <p:cNvPr id="10" name="Picture 9">
            <a:extLst>
              <a:ext uri="{FF2B5EF4-FFF2-40B4-BE49-F238E27FC236}">
                <a16:creationId xmlns:a16="http://schemas.microsoft.com/office/drawing/2014/main" xmlns="" id="{148D1232-476F-4FFE-876E-7A247ACCF5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6645" y="1191766"/>
            <a:ext cx="5101389" cy="1062207"/>
          </a:xfrm>
          <a:prstGeom prst="rect">
            <a:avLst/>
          </a:prstGeom>
        </p:spPr>
      </p:pic>
    </p:spTree>
    <p:extLst>
      <p:ext uri="{BB962C8B-B14F-4D97-AF65-F5344CB8AC3E}">
        <p14:creationId xmlns:p14="http://schemas.microsoft.com/office/powerpoint/2010/main" val="3291490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637BD-F6B8-4C8E-98AF-4410C437D562}">
  <ds:schemaRefs>
    <ds:schemaRef ds:uri="http://schemas.microsoft.com/office/2006/documentManagement/types"/>
    <ds:schemaRef ds:uri="http://purl.org/dc/terms/"/>
    <ds:schemaRef ds:uri="http://schemas.microsoft.com/office/2006/metadata/properties"/>
    <ds:schemaRef ds:uri="http://purl.org/dc/elements/1.1/"/>
    <ds:schemaRef ds:uri="75e813ae-c565-40db-b37c-cfdb0e13b5d9"/>
    <ds:schemaRef ds:uri="763191c0-b165-402f-a2d4-8ae261e3ae05"/>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FA1483-4A22-4888-9FB2-688D6C1A5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486</TotalTime>
  <Words>3471</Words>
  <Application>Microsoft Office PowerPoint</Application>
  <PresentationFormat>Widescreen</PresentationFormat>
  <Paragraphs>426</Paragraphs>
  <Slides>50</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Gill Sans</vt:lpstr>
      <vt:lpstr>Office Theme</vt:lpstr>
      <vt:lpstr>PowerPoint Presentation</vt:lpstr>
      <vt:lpstr>Applying Implementation Science to a Multi-Intervention, Multi-Site Study Linking and Retaining People Living With HIV in Care</vt:lpstr>
      <vt:lpstr>Project Background</vt:lpstr>
      <vt:lpstr>AIDS United: Implementation and Technical Assistance Center (ITAC)</vt:lpstr>
      <vt:lpstr>Boston University: Dissemination and Evaluation Center (DEC)</vt:lpstr>
      <vt:lpstr>DEC Team Members</vt:lpstr>
      <vt:lpstr>DEC Project Timeline</vt:lpstr>
      <vt:lpstr>Timeline of Year 1</vt:lpstr>
      <vt:lpstr>Interventions</vt:lpstr>
      <vt:lpstr>PowerPoint Presentation</vt:lpstr>
      <vt:lpstr>Materials Available at TargetHIV.org</vt:lpstr>
      <vt:lpstr>What are your evaluation priorities? </vt:lpstr>
      <vt:lpstr>What are the drivers of your evaluation work?</vt:lpstr>
      <vt:lpstr>Implementation Science:  A shift in perspective</vt:lpstr>
      <vt:lpstr>Implementation Science Approach: Proctor Model</vt:lpstr>
      <vt:lpstr>Proctor Model Implementation Outcome Domains </vt:lpstr>
      <vt:lpstr>Proctor Model in Action</vt:lpstr>
      <vt:lpstr>Assessing Implementation in Your Setting</vt:lpstr>
      <vt:lpstr>How the DEC team implemented this approach</vt:lpstr>
      <vt:lpstr>Implementation Data Collection Sources</vt:lpstr>
      <vt:lpstr>Organizational Readiness to Change Assessment (ORCA)</vt:lpstr>
      <vt:lpstr>Encounter Forms</vt:lpstr>
      <vt:lpstr>Top Reported Encounters</vt:lpstr>
      <vt:lpstr>Top Reported Encounters</vt:lpstr>
      <vt:lpstr>Monthly Site Forms and Site Visit Reports</vt:lpstr>
      <vt:lpstr>Key Informant Interviews</vt:lpstr>
      <vt:lpstr>Audio Recordings</vt:lpstr>
      <vt:lpstr>Audio Recordings </vt:lpstr>
      <vt:lpstr>Cost study</vt:lpstr>
      <vt:lpstr>Cost study</vt:lpstr>
      <vt:lpstr>Lessons Learned: Collecting Implementation Science Data</vt:lpstr>
      <vt:lpstr>Pre-implementation Data</vt:lpstr>
      <vt:lpstr>Pre-implementation Lessons Learned</vt:lpstr>
      <vt:lpstr>Pre-implementation Lessons Learned: Transitional Care Coordination</vt:lpstr>
      <vt:lpstr>Pre-implementation Lessons Learned: Integration of Buprenorphine</vt:lpstr>
      <vt:lpstr>Pre-implementation Lessons Learned: Patient Navigation</vt:lpstr>
      <vt:lpstr>Pre-implementation Lessons Learned: Peers</vt:lpstr>
      <vt:lpstr>Implementation Lessons Learned</vt:lpstr>
      <vt:lpstr>Implementation Lessons Learned: Transitional Care Coordination</vt:lpstr>
      <vt:lpstr>Implementation Lessons Learned: Integration of Buprenorphine</vt:lpstr>
      <vt:lpstr>Implementation Lessons Learned: Integration of Buprenorphine</vt:lpstr>
      <vt:lpstr>Implementation Lessons Learned: Patient Navigation</vt:lpstr>
      <vt:lpstr>Implementation Lessons Learned: Peers</vt:lpstr>
      <vt:lpstr>Implementation Lessons Learned: Peers</vt:lpstr>
      <vt:lpstr>PowerPoint Presentation</vt:lpstr>
      <vt:lpstr>Questions?</vt:lpstr>
      <vt:lpstr>Questions to the group</vt:lpstr>
      <vt:lpstr>Contact Information</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Alexis Marbach</cp:lastModifiedBy>
  <cp:revision>51</cp:revision>
  <dcterms:created xsi:type="dcterms:W3CDTF">2018-09-04T17:07:24Z</dcterms:created>
  <dcterms:modified xsi:type="dcterms:W3CDTF">2018-12-13T19:46:24Z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