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8"/>
  </p:notesMasterIdLst>
  <p:sldIdLst>
    <p:sldId id="257" r:id="rId5"/>
    <p:sldId id="258" r:id="rId6"/>
    <p:sldId id="348" r:id="rId7"/>
    <p:sldId id="259" r:id="rId8"/>
    <p:sldId id="262" r:id="rId9"/>
    <p:sldId id="314" r:id="rId10"/>
    <p:sldId id="263" r:id="rId11"/>
    <p:sldId id="264" r:id="rId12"/>
    <p:sldId id="265" r:id="rId13"/>
    <p:sldId id="266" r:id="rId14"/>
    <p:sldId id="267" r:id="rId15"/>
    <p:sldId id="268" r:id="rId16"/>
    <p:sldId id="269" r:id="rId17"/>
    <p:sldId id="270" r:id="rId18"/>
    <p:sldId id="275" r:id="rId19"/>
    <p:sldId id="332" r:id="rId20"/>
    <p:sldId id="318" r:id="rId21"/>
    <p:sldId id="317" r:id="rId22"/>
    <p:sldId id="333" r:id="rId23"/>
    <p:sldId id="319" r:id="rId24"/>
    <p:sldId id="320" r:id="rId25"/>
    <p:sldId id="321" r:id="rId26"/>
    <p:sldId id="335" r:id="rId27"/>
    <p:sldId id="322" r:id="rId28"/>
    <p:sldId id="323" r:id="rId29"/>
    <p:sldId id="324" r:id="rId30"/>
    <p:sldId id="334" r:id="rId31"/>
    <p:sldId id="325" r:id="rId32"/>
    <p:sldId id="326" r:id="rId33"/>
    <p:sldId id="327" r:id="rId34"/>
    <p:sldId id="369" r:id="rId35"/>
    <p:sldId id="370" r:id="rId36"/>
    <p:sldId id="371" r:id="rId37"/>
    <p:sldId id="372" r:id="rId38"/>
    <p:sldId id="373" r:id="rId39"/>
    <p:sldId id="374" r:id="rId40"/>
    <p:sldId id="375" r:id="rId41"/>
    <p:sldId id="376" r:id="rId42"/>
    <p:sldId id="377" r:id="rId43"/>
    <p:sldId id="378" r:id="rId44"/>
    <p:sldId id="379" r:id="rId45"/>
    <p:sldId id="380" r:id="rId46"/>
    <p:sldId id="381" r:id="rId47"/>
    <p:sldId id="382" r:id="rId48"/>
    <p:sldId id="277" r:id="rId49"/>
    <p:sldId id="363" r:id="rId50"/>
    <p:sldId id="364" r:id="rId51"/>
    <p:sldId id="365" r:id="rId52"/>
    <p:sldId id="286" r:id="rId53"/>
    <p:sldId id="298" r:id="rId54"/>
    <p:sldId id="297" r:id="rId55"/>
    <p:sldId id="289" r:id="rId56"/>
    <p:sldId id="290" r:id="rId57"/>
    <p:sldId id="274" r:id="rId58"/>
    <p:sldId id="271" r:id="rId59"/>
    <p:sldId id="272" r:id="rId60"/>
    <p:sldId id="292" r:id="rId61"/>
    <p:sldId id="293" r:id="rId62"/>
    <p:sldId id="315" r:id="rId63"/>
    <p:sldId id="336" r:id="rId64"/>
    <p:sldId id="278" r:id="rId65"/>
    <p:sldId id="299" r:id="rId66"/>
    <p:sldId id="30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arney, Jhetari (HRSA)" initials="CJ(" lastIdx="18" clrIdx="6">
    <p:extLst>
      <p:ext uri="{19B8F6BF-5375-455C-9EA6-DF929625EA0E}">
        <p15:presenceInfo xmlns:p15="http://schemas.microsoft.com/office/powerpoint/2012/main" userId="S-1-5-21-1575576018-681398725-1848903544-54837" providerId="AD"/>
      </p:ext>
    </p:extLst>
  </p:cmAuthor>
  <p:cmAuthor id="1" name="Alex Keuroghlian" initials="AK" lastIdx="13" clrIdx="0">
    <p:extLst>
      <p:ext uri="{19B8F6BF-5375-455C-9EA6-DF929625EA0E}">
        <p15:presenceInfo xmlns:p15="http://schemas.microsoft.com/office/powerpoint/2012/main" userId="Alex Keuroghlian" providerId="None"/>
      </p:ext>
    </p:extLst>
  </p:cmAuthor>
  <p:cmAuthor id="8" name="Cohen Gagne, Stacy (HRSA)" initials="CGS(" lastIdx="8" clrIdx="7">
    <p:extLst>
      <p:ext uri="{19B8F6BF-5375-455C-9EA6-DF929625EA0E}">
        <p15:presenceInfo xmlns:p15="http://schemas.microsoft.com/office/powerpoint/2012/main" userId="S-1-5-21-1575576018-681398725-1848903544-46261" providerId="AD"/>
      </p:ext>
    </p:extLst>
  </p:cmAuthor>
  <p:cmAuthor id="2" name="Linda Marc" initials="LM" lastIdx="4" clrIdx="1">
    <p:extLst>
      <p:ext uri="{19B8F6BF-5375-455C-9EA6-DF929625EA0E}">
        <p15:presenceInfo xmlns:p15="http://schemas.microsoft.com/office/powerpoint/2012/main" userId="S-1-5-21-2114154727-3305790140-142623889-9094" providerId="AD"/>
      </p:ext>
    </p:extLst>
  </p:cmAuthor>
  <p:cmAuthor id="9" name="Bourdeau, Beth" initials="BB" lastIdx="3" clrIdx="8">
    <p:extLst>
      <p:ext uri="{19B8F6BF-5375-455C-9EA6-DF929625EA0E}">
        <p15:presenceInfo xmlns:p15="http://schemas.microsoft.com/office/powerpoint/2012/main" userId="S-1-5-21-2695169584-3817918341-3537416689-211930" providerId="AD"/>
      </p:ext>
    </p:extLst>
  </p:cmAuthor>
  <p:cmAuthor id="3" name="Alicia Downes" initials="AD" lastIdx="5" clrIdx="2">
    <p:extLst>
      <p:ext uri="{19B8F6BF-5375-455C-9EA6-DF929625EA0E}">
        <p15:presenceInfo xmlns:p15="http://schemas.microsoft.com/office/powerpoint/2012/main" userId="S-1-5-21-2966234753-3346531789-2909034793-1693" providerId="AD"/>
      </p:ext>
    </p:extLst>
  </p:cmAuthor>
  <p:cmAuthor id="4" name="Joseph Stango" initials="JS" lastIdx="2" clrIdx="3">
    <p:extLst>
      <p:ext uri="{19B8F6BF-5375-455C-9EA6-DF929625EA0E}">
        <p15:presenceInfo xmlns:p15="http://schemas.microsoft.com/office/powerpoint/2012/main" userId="Joseph Stango" providerId="None"/>
      </p:ext>
    </p:extLst>
  </p:cmAuthor>
  <p:cmAuthor id="5" name="Hannah Bryant" initials="HB" lastIdx="1" clrIdx="4">
    <p:extLst>
      <p:ext uri="{19B8F6BF-5375-455C-9EA6-DF929625EA0E}">
        <p15:presenceInfo xmlns:p15="http://schemas.microsoft.com/office/powerpoint/2012/main" userId="Hannah Bryant" providerId="None"/>
      </p:ext>
    </p:extLst>
  </p:cmAuthor>
  <p:cmAuthor id="6" name="Massah Massaquoi" initials="MM" lastIdx="27" clrIdx="5">
    <p:extLst>
      <p:ext uri="{19B8F6BF-5375-455C-9EA6-DF929625EA0E}">
        <p15:presenceInfo xmlns:p15="http://schemas.microsoft.com/office/powerpoint/2012/main" userId="S-1-5-21-2114154727-3305790140-142623889-238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88E"/>
    <a:srgbClr val="D03138"/>
    <a:srgbClr val="0958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8" autoAdjust="0"/>
    <p:restoredTop sz="78818" autoAdjust="0"/>
  </p:normalViewPr>
  <p:slideViewPr>
    <p:cSldViewPr snapToGrid="0">
      <p:cViewPr varScale="1">
        <p:scale>
          <a:sx n="54" d="100"/>
          <a:sy n="54" d="100"/>
        </p:scale>
        <p:origin x="960" y="48"/>
      </p:cViewPr>
      <p:guideLst>
        <p:guide orient="horz" pos="2160"/>
        <p:guide pos="3840"/>
      </p:guideLst>
    </p:cSldViewPr>
  </p:slideViewPr>
  <p:notesTextViewPr>
    <p:cViewPr>
      <p:scale>
        <a:sx n="1" d="1"/>
        <a:sy n="1" d="1"/>
      </p:scale>
      <p:origin x="0" y="0"/>
    </p:cViewPr>
  </p:notesTextViewPr>
  <p:notesViewPr>
    <p:cSldViewPr snapToGrid="0">
      <p:cViewPr varScale="1">
        <p:scale>
          <a:sx n="64" d="100"/>
          <a:sy n="64" d="100"/>
        </p:scale>
        <p:origin x="3106"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8C325-5DEC-47C6-BE12-81D384604C0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F6BC241-BD09-4532-8C37-8C567F622777}">
      <dgm:prSet phldrT="[Text]" custT="1"/>
      <dgm:spPr/>
      <dgm:t>
        <a:bodyPr/>
        <a:lstStyle/>
        <a:p>
          <a:r>
            <a:rPr lang="en-US" sz="1200" b="1" dirty="0">
              <a:latin typeface="Calibri" panose="020F0502020204030204" pitchFamily="34" charset="0"/>
              <a:cs typeface="Calibri" panose="020F0502020204030204" pitchFamily="34" charset="0"/>
            </a:rPr>
            <a:t>Jessie Milan Jr.</a:t>
          </a:r>
          <a:r>
            <a:rPr lang="en-US" sz="1200" dirty="0">
              <a:latin typeface="Calibri" panose="020F0502020204030204" pitchFamily="34" charset="0"/>
              <a:cs typeface="Calibri" panose="020F0502020204030204" pitchFamily="34" charset="0"/>
            </a:rPr>
            <a:t>, JD</a:t>
          </a:r>
        </a:p>
        <a:p>
          <a:r>
            <a:rPr lang="en-US" sz="1200" dirty="0">
              <a:latin typeface="Calibri" panose="020F0502020204030204" pitchFamily="34" charset="0"/>
              <a:cs typeface="Calibri" panose="020F0502020204030204" pitchFamily="34" charset="0"/>
            </a:rPr>
            <a:t>President &amp; CEO</a:t>
          </a:r>
        </a:p>
      </dgm:t>
    </dgm:pt>
    <dgm:pt modelId="{1B23702C-24C9-4758-8127-B3E66E912457}" type="parTrans" cxnId="{E37165AF-B18E-4C09-AD0A-97F3271A81E5}">
      <dgm:prSet/>
      <dgm:spPr/>
      <dgm:t>
        <a:bodyPr/>
        <a:lstStyle/>
        <a:p>
          <a:endParaRPr lang="en-US"/>
        </a:p>
      </dgm:t>
    </dgm:pt>
    <dgm:pt modelId="{41CCCA30-B0B5-41B7-A8D3-A0FD86F50589}" type="sibTrans" cxnId="{E37165AF-B18E-4C09-AD0A-97F3271A81E5}">
      <dgm:prSet/>
      <dgm:spPr/>
      <dgm:t>
        <a:bodyPr/>
        <a:lstStyle/>
        <a:p>
          <a:endParaRPr lang="en-US"/>
        </a:p>
      </dgm:t>
    </dgm:pt>
    <dgm:pt modelId="{CCB606A8-255E-49E0-A71D-4491AB3DB780}">
      <dgm:prSet phldrT="[Text]" custT="1"/>
      <dgm:spPr/>
      <dgm:t>
        <a:bodyPr/>
        <a:lstStyle/>
        <a:p>
          <a:r>
            <a:rPr lang="en-US" sz="1200" b="1" dirty="0">
              <a:latin typeface="Calibri" panose="020F0502020204030204" pitchFamily="34" charset="0"/>
              <a:cs typeface="Calibri" panose="020F0502020204030204" pitchFamily="34" charset="0"/>
            </a:rPr>
            <a:t>Valerie Rochester</a:t>
          </a:r>
        </a:p>
        <a:p>
          <a:r>
            <a:rPr lang="en-US" sz="1200" dirty="0">
              <a:latin typeface="Calibri" panose="020F0502020204030204" pitchFamily="34" charset="0"/>
              <a:cs typeface="Calibri" panose="020F0502020204030204" pitchFamily="34" charset="0"/>
            </a:rPr>
            <a:t>Vice President for Program Strategy</a:t>
          </a:r>
        </a:p>
      </dgm:t>
    </dgm:pt>
    <dgm:pt modelId="{44B44F18-AE09-4748-A637-BEC125A90DB1}" type="parTrans" cxnId="{46888547-4AE2-45EF-819A-71C12581FECC}">
      <dgm:prSet/>
      <dgm:spPr/>
      <dgm:t>
        <a:bodyPr/>
        <a:lstStyle/>
        <a:p>
          <a:endParaRPr lang="en-US"/>
        </a:p>
      </dgm:t>
    </dgm:pt>
    <dgm:pt modelId="{45ED9CF4-9B84-456D-84A9-238B1F67DD10}" type="sibTrans" cxnId="{46888547-4AE2-45EF-819A-71C12581FECC}">
      <dgm:prSet/>
      <dgm:spPr/>
      <dgm:t>
        <a:bodyPr/>
        <a:lstStyle/>
        <a:p>
          <a:endParaRPr lang="en-US"/>
        </a:p>
      </dgm:t>
    </dgm:pt>
    <dgm:pt modelId="{6ECDF0E3-4138-4B5B-A205-5C2619445734}">
      <dgm:prSet phldrT="[Text]" custT="1"/>
      <dgm:spPr/>
      <dgm:t>
        <a:bodyPr/>
        <a:lstStyle/>
        <a:p>
          <a:r>
            <a:rPr lang="en-US" sz="1200" b="1" dirty="0">
              <a:latin typeface="Calibri" panose="020F0502020204030204" pitchFamily="34" charset="0"/>
              <a:cs typeface="Calibri" panose="020F0502020204030204" pitchFamily="34" charset="0"/>
            </a:rPr>
            <a:t>Erin Nortrup</a:t>
          </a:r>
          <a:r>
            <a:rPr lang="en-US" sz="1200" dirty="0">
              <a:latin typeface="Calibri" panose="020F0502020204030204" pitchFamily="34" charset="0"/>
              <a:cs typeface="Calibri" panose="020F0502020204030204" pitchFamily="34" charset="0"/>
            </a:rPr>
            <a:t>, LCSW</a:t>
          </a:r>
        </a:p>
        <a:p>
          <a:r>
            <a:rPr lang="en-US" sz="1200" dirty="0">
              <a:latin typeface="Calibri" panose="020F0502020204030204" pitchFamily="34" charset="0"/>
              <a:cs typeface="Calibri" panose="020F0502020204030204" pitchFamily="34" charset="0"/>
            </a:rPr>
            <a:t>Director of Program Operations </a:t>
          </a:r>
        </a:p>
      </dgm:t>
    </dgm:pt>
    <dgm:pt modelId="{CD0B5E64-CAF2-49DB-8AE9-B8EDEFC034AA}" type="parTrans" cxnId="{64F576A1-98F8-4466-86B9-A28E08340E3E}">
      <dgm:prSet/>
      <dgm:spPr/>
      <dgm:t>
        <a:bodyPr/>
        <a:lstStyle/>
        <a:p>
          <a:endParaRPr lang="en-US"/>
        </a:p>
      </dgm:t>
    </dgm:pt>
    <dgm:pt modelId="{5180B4E7-E179-44AD-B7A7-84B42182DA4E}" type="sibTrans" cxnId="{64F576A1-98F8-4466-86B9-A28E08340E3E}">
      <dgm:prSet/>
      <dgm:spPr/>
      <dgm:t>
        <a:bodyPr/>
        <a:lstStyle/>
        <a:p>
          <a:endParaRPr lang="en-US"/>
        </a:p>
      </dgm:t>
    </dgm:pt>
    <dgm:pt modelId="{564E2828-D80D-4404-A1F5-25DB4DBD5523}">
      <dgm:prSet phldrT="[Text]" custT="1"/>
      <dgm:spPr/>
      <dgm:t>
        <a:bodyPr/>
        <a:lstStyle/>
        <a:p>
          <a:r>
            <a:rPr lang="en-US" sz="1200" b="1" dirty="0">
              <a:latin typeface="Calibri" panose="020F0502020204030204" pitchFamily="34" charset="0"/>
              <a:cs typeface="Calibri" panose="020F0502020204030204" pitchFamily="34" charset="0"/>
            </a:rPr>
            <a:t>Alicia </a:t>
          </a:r>
          <a:r>
            <a:rPr lang="en-US" sz="1200" b="1" dirty="0" err="1">
              <a:latin typeface="Calibri" panose="020F0502020204030204" pitchFamily="34" charset="0"/>
              <a:cs typeface="Calibri" panose="020F0502020204030204" pitchFamily="34" charset="0"/>
            </a:rPr>
            <a:t>Downes</a:t>
          </a:r>
          <a:endParaRPr lang="en-US" sz="1200" b="1" dirty="0">
            <a:latin typeface="Calibri" panose="020F0502020204030204" pitchFamily="34" charset="0"/>
            <a:cs typeface="Calibri" panose="020F0502020204030204" pitchFamily="34" charset="0"/>
          </a:endParaRPr>
        </a:p>
        <a:p>
          <a:r>
            <a:rPr lang="en-US" sz="1200" b="1" dirty="0">
              <a:latin typeface="Calibri" panose="020F0502020204030204" pitchFamily="34" charset="0"/>
              <a:cs typeface="Calibri" panose="020F0502020204030204" pitchFamily="34" charset="0"/>
            </a:rPr>
            <a:t>LCSW</a:t>
          </a:r>
        </a:p>
        <a:p>
          <a:r>
            <a:rPr lang="en-US" sz="1200" dirty="0">
              <a:latin typeface="Calibri" panose="020F0502020204030204" pitchFamily="34" charset="0"/>
              <a:cs typeface="Calibri" panose="020F0502020204030204" pitchFamily="34" charset="0"/>
            </a:rPr>
            <a:t>Sr. Program Manager </a:t>
          </a:r>
        </a:p>
      </dgm:t>
    </dgm:pt>
    <dgm:pt modelId="{33887A64-A332-4A87-980B-96419E072834}" type="parTrans" cxnId="{9B6BB4FF-590E-4C37-A105-6DE726343B75}">
      <dgm:prSet/>
      <dgm:spPr/>
      <dgm:t>
        <a:bodyPr/>
        <a:lstStyle/>
        <a:p>
          <a:endParaRPr lang="en-US"/>
        </a:p>
      </dgm:t>
    </dgm:pt>
    <dgm:pt modelId="{8322039B-8272-411C-A02E-B1DC91E16748}" type="sibTrans" cxnId="{9B6BB4FF-590E-4C37-A105-6DE726343B75}">
      <dgm:prSet/>
      <dgm:spPr/>
      <dgm:t>
        <a:bodyPr/>
        <a:lstStyle/>
        <a:p>
          <a:endParaRPr lang="en-US"/>
        </a:p>
      </dgm:t>
    </dgm:pt>
    <dgm:pt modelId="{EE33F414-9BCE-47B4-B9C0-ECF246956921}">
      <dgm:prSet phldrT="[Text]"/>
      <dgm:spPr/>
      <dgm:t>
        <a:bodyPr/>
        <a:lstStyle/>
        <a:p>
          <a:r>
            <a:rPr lang="en-US" b="0" dirty="0">
              <a:latin typeface="Calibri" panose="020F0502020204030204" pitchFamily="34" charset="0"/>
              <a:cs typeface="Calibri" panose="020F0502020204030204" pitchFamily="34" charset="0"/>
            </a:rPr>
            <a:t>Hannah Bryant</a:t>
          </a:r>
        </a:p>
        <a:p>
          <a:r>
            <a:rPr lang="en-US" b="0" dirty="0">
              <a:latin typeface="Calibri" panose="020F0502020204030204" pitchFamily="34" charset="0"/>
              <a:cs typeface="Calibri" panose="020F0502020204030204" pitchFamily="34" charset="0"/>
            </a:rPr>
            <a:t>MPH</a:t>
          </a:r>
        </a:p>
        <a:p>
          <a:r>
            <a:rPr lang="en-US" b="0" dirty="0">
              <a:latin typeface="Calibri" panose="020F0502020204030204" pitchFamily="34" charset="0"/>
              <a:cs typeface="Calibri" panose="020F0502020204030204" pitchFamily="34" charset="0"/>
            </a:rPr>
            <a:t>Program Manager </a:t>
          </a:r>
        </a:p>
      </dgm:t>
    </dgm:pt>
    <dgm:pt modelId="{78D31B3D-AA82-43D9-9B27-C444C1AA3ABA}" type="parTrans" cxnId="{D3E54962-8C0C-4D06-B48F-1641C7EB8ACA}">
      <dgm:prSet/>
      <dgm:spPr/>
      <dgm:t>
        <a:bodyPr/>
        <a:lstStyle/>
        <a:p>
          <a:endParaRPr lang="en-US"/>
        </a:p>
      </dgm:t>
    </dgm:pt>
    <dgm:pt modelId="{3F15FE82-356E-4EC7-9905-FF2A653E0C6C}" type="sibTrans" cxnId="{D3E54962-8C0C-4D06-B48F-1641C7EB8ACA}">
      <dgm:prSet/>
      <dgm:spPr/>
      <dgm:t>
        <a:bodyPr/>
        <a:lstStyle/>
        <a:p>
          <a:endParaRPr lang="en-US"/>
        </a:p>
      </dgm:t>
    </dgm:pt>
    <dgm:pt modelId="{27D70F12-C458-4BA6-B46D-00E98B8A5195}">
      <dgm:prSet phldrT="[Text]"/>
      <dgm:spPr/>
      <dgm:t>
        <a:bodyPr/>
        <a:lstStyle/>
        <a:p>
          <a:r>
            <a:rPr lang="en-US" b="0" dirty="0">
              <a:latin typeface="Calibri" panose="020F0502020204030204" pitchFamily="34" charset="0"/>
              <a:cs typeface="Calibri" panose="020F0502020204030204" pitchFamily="34" charset="0"/>
            </a:rPr>
            <a:t>Joseph Stango</a:t>
          </a:r>
        </a:p>
        <a:p>
          <a:r>
            <a:rPr lang="en-US" b="0" dirty="0">
              <a:latin typeface="Calibri" panose="020F0502020204030204" pitchFamily="34" charset="0"/>
              <a:cs typeface="Calibri" panose="020F0502020204030204" pitchFamily="34" charset="0"/>
            </a:rPr>
            <a:t>Program Manager </a:t>
          </a:r>
        </a:p>
      </dgm:t>
    </dgm:pt>
    <dgm:pt modelId="{FD2A24C4-B1F5-4CDA-88CB-9FCEB1CEE180}" type="parTrans" cxnId="{5EEFFD0D-F691-47C4-AFCC-57778AAA4B40}">
      <dgm:prSet/>
      <dgm:spPr/>
      <dgm:t>
        <a:bodyPr/>
        <a:lstStyle/>
        <a:p>
          <a:endParaRPr lang="en-US"/>
        </a:p>
      </dgm:t>
    </dgm:pt>
    <dgm:pt modelId="{6D9762CC-299F-4869-80FF-165C3E770C1D}" type="sibTrans" cxnId="{5EEFFD0D-F691-47C4-AFCC-57778AAA4B40}">
      <dgm:prSet/>
      <dgm:spPr/>
      <dgm:t>
        <a:bodyPr/>
        <a:lstStyle/>
        <a:p>
          <a:endParaRPr lang="en-US"/>
        </a:p>
      </dgm:t>
    </dgm:pt>
    <dgm:pt modelId="{4CEB4547-2593-440A-9CD5-F6D1274F41A9}" type="pres">
      <dgm:prSet presAssocID="{B678C325-5DEC-47C6-BE12-81D384604C07}" presName="diagram" presStyleCnt="0">
        <dgm:presLayoutVars>
          <dgm:dir/>
          <dgm:resizeHandles val="exact"/>
        </dgm:presLayoutVars>
      </dgm:prSet>
      <dgm:spPr/>
      <dgm:t>
        <a:bodyPr/>
        <a:lstStyle/>
        <a:p>
          <a:endParaRPr lang="en-US"/>
        </a:p>
      </dgm:t>
    </dgm:pt>
    <dgm:pt modelId="{9339A504-5A93-4E36-BBDD-12749C158F77}" type="pres">
      <dgm:prSet presAssocID="{BF6BC241-BD09-4532-8C37-8C567F622777}" presName="node" presStyleLbl="node1" presStyleIdx="0" presStyleCnt="6" custScaleX="61228" custScaleY="96796">
        <dgm:presLayoutVars>
          <dgm:bulletEnabled val="1"/>
        </dgm:presLayoutVars>
      </dgm:prSet>
      <dgm:spPr/>
      <dgm:t>
        <a:bodyPr/>
        <a:lstStyle/>
        <a:p>
          <a:endParaRPr lang="en-US"/>
        </a:p>
      </dgm:t>
    </dgm:pt>
    <dgm:pt modelId="{009D9F28-ABB5-44C5-B0D7-2EF3D71BDF0A}" type="pres">
      <dgm:prSet presAssocID="{41CCCA30-B0B5-41B7-A8D3-A0FD86F50589}" presName="sibTrans" presStyleCnt="0"/>
      <dgm:spPr/>
    </dgm:pt>
    <dgm:pt modelId="{09080AB8-E894-4FD6-803A-293F10AC7F41}" type="pres">
      <dgm:prSet presAssocID="{CCB606A8-255E-49E0-A71D-4491AB3DB780}" presName="node" presStyleLbl="node1" presStyleIdx="1" presStyleCnt="6" custScaleX="61228" custScaleY="96796" custLinFactNeighborX="-1105" custLinFactNeighborY="-37">
        <dgm:presLayoutVars>
          <dgm:bulletEnabled val="1"/>
        </dgm:presLayoutVars>
      </dgm:prSet>
      <dgm:spPr/>
      <dgm:t>
        <a:bodyPr/>
        <a:lstStyle/>
        <a:p>
          <a:endParaRPr lang="en-US"/>
        </a:p>
      </dgm:t>
    </dgm:pt>
    <dgm:pt modelId="{F465B610-3069-4F1D-8E33-D165EAA2CBF6}" type="pres">
      <dgm:prSet presAssocID="{45ED9CF4-9B84-456D-84A9-238B1F67DD10}" presName="sibTrans" presStyleCnt="0"/>
      <dgm:spPr/>
    </dgm:pt>
    <dgm:pt modelId="{5FA7485A-E45A-49D0-B165-BE0E32BC63AE}" type="pres">
      <dgm:prSet presAssocID="{6ECDF0E3-4138-4B5B-A205-5C2619445734}" presName="node" presStyleLbl="node1" presStyleIdx="2" presStyleCnt="6" custScaleX="61228" custScaleY="96796" custLinFactNeighborX="-3084" custLinFactNeighborY="93">
        <dgm:presLayoutVars>
          <dgm:bulletEnabled val="1"/>
        </dgm:presLayoutVars>
      </dgm:prSet>
      <dgm:spPr/>
      <dgm:t>
        <a:bodyPr/>
        <a:lstStyle/>
        <a:p>
          <a:endParaRPr lang="en-US"/>
        </a:p>
      </dgm:t>
    </dgm:pt>
    <dgm:pt modelId="{C117471E-E869-4F66-BBF1-90F33570A1E3}" type="pres">
      <dgm:prSet presAssocID="{5180B4E7-E179-44AD-B7A7-84B42182DA4E}" presName="sibTrans" presStyleCnt="0"/>
      <dgm:spPr/>
    </dgm:pt>
    <dgm:pt modelId="{DFE317D6-A5DC-4FA8-B105-489BF0208120}" type="pres">
      <dgm:prSet presAssocID="{564E2828-D80D-4404-A1F5-25DB4DBD5523}" presName="node" presStyleLbl="node1" presStyleIdx="3" presStyleCnt="6" custScaleX="61228" custScaleY="96796" custLinFactNeighborX="-7984" custLinFactNeighborY="2058">
        <dgm:presLayoutVars>
          <dgm:bulletEnabled val="1"/>
        </dgm:presLayoutVars>
      </dgm:prSet>
      <dgm:spPr/>
      <dgm:t>
        <a:bodyPr/>
        <a:lstStyle/>
        <a:p>
          <a:endParaRPr lang="en-US"/>
        </a:p>
      </dgm:t>
    </dgm:pt>
    <dgm:pt modelId="{BEDE0737-3E07-4E7A-9C7D-621FD21EEC41}" type="pres">
      <dgm:prSet presAssocID="{8322039B-8272-411C-A02E-B1DC91E16748}" presName="sibTrans" presStyleCnt="0"/>
      <dgm:spPr/>
    </dgm:pt>
    <dgm:pt modelId="{EA525858-86C5-4316-8036-83FA67E87FB0}" type="pres">
      <dgm:prSet presAssocID="{EE33F414-9BCE-47B4-B9C0-ECF246956921}" presName="node" presStyleLbl="node1" presStyleIdx="4" presStyleCnt="6" custScaleX="61228" custScaleY="96796" custLinFactNeighborX="-13618" custLinFactNeighborY="2672">
        <dgm:presLayoutVars>
          <dgm:bulletEnabled val="1"/>
        </dgm:presLayoutVars>
      </dgm:prSet>
      <dgm:spPr/>
      <dgm:t>
        <a:bodyPr/>
        <a:lstStyle/>
        <a:p>
          <a:endParaRPr lang="en-US"/>
        </a:p>
      </dgm:t>
    </dgm:pt>
    <dgm:pt modelId="{569F9EBF-7011-4B51-965B-85C1B16888C9}" type="pres">
      <dgm:prSet presAssocID="{3F15FE82-356E-4EC7-9905-FF2A653E0C6C}" presName="sibTrans" presStyleCnt="0"/>
      <dgm:spPr/>
    </dgm:pt>
    <dgm:pt modelId="{1EC6FE2E-04EA-44A7-B8C8-573217F217F8}" type="pres">
      <dgm:prSet presAssocID="{27D70F12-C458-4BA6-B46D-00E98B8A5195}" presName="node" presStyleLbl="node1" presStyleIdx="5" presStyleCnt="6" custScaleX="61228" custScaleY="96796" custLinFactNeighborX="-13175" custLinFactNeighborY="2088">
        <dgm:presLayoutVars>
          <dgm:bulletEnabled val="1"/>
        </dgm:presLayoutVars>
      </dgm:prSet>
      <dgm:spPr/>
      <dgm:t>
        <a:bodyPr/>
        <a:lstStyle/>
        <a:p>
          <a:endParaRPr lang="en-US"/>
        </a:p>
      </dgm:t>
    </dgm:pt>
  </dgm:ptLst>
  <dgm:cxnLst>
    <dgm:cxn modelId="{0183C5DE-C5AB-4692-9FDB-0F63F418E5ED}" type="presOf" srcId="{27D70F12-C458-4BA6-B46D-00E98B8A5195}" destId="{1EC6FE2E-04EA-44A7-B8C8-573217F217F8}" srcOrd="0" destOrd="0" presId="urn:microsoft.com/office/officeart/2005/8/layout/default"/>
    <dgm:cxn modelId="{46888547-4AE2-45EF-819A-71C12581FECC}" srcId="{B678C325-5DEC-47C6-BE12-81D384604C07}" destId="{CCB606A8-255E-49E0-A71D-4491AB3DB780}" srcOrd="1" destOrd="0" parTransId="{44B44F18-AE09-4748-A637-BEC125A90DB1}" sibTransId="{45ED9CF4-9B84-456D-84A9-238B1F67DD10}"/>
    <dgm:cxn modelId="{5EEFFD0D-F691-47C4-AFCC-57778AAA4B40}" srcId="{B678C325-5DEC-47C6-BE12-81D384604C07}" destId="{27D70F12-C458-4BA6-B46D-00E98B8A5195}" srcOrd="5" destOrd="0" parTransId="{FD2A24C4-B1F5-4CDA-88CB-9FCEB1CEE180}" sibTransId="{6D9762CC-299F-4869-80FF-165C3E770C1D}"/>
    <dgm:cxn modelId="{9EA4C142-5884-4A26-A0AC-9E7E3209CD1B}" type="presOf" srcId="{CCB606A8-255E-49E0-A71D-4491AB3DB780}" destId="{09080AB8-E894-4FD6-803A-293F10AC7F41}" srcOrd="0" destOrd="0" presId="urn:microsoft.com/office/officeart/2005/8/layout/default"/>
    <dgm:cxn modelId="{64F576A1-98F8-4466-86B9-A28E08340E3E}" srcId="{B678C325-5DEC-47C6-BE12-81D384604C07}" destId="{6ECDF0E3-4138-4B5B-A205-5C2619445734}" srcOrd="2" destOrd="0" parTransId="{CD0B5E64-CAF2-49DB-8AE9-B8EDEFC034AA}" sibTransId="{5180B4E7-E179-44AD-B7A7-84B42182DA4E}"/>
    <dgm:cxn modelId="{2810A1D8-5945-4C0C-B808-AF5A337642D1}" type="presOf" srcId="{B678C325-5DEC-47C6-BE12-81D384604C07}" destId="{4CEB4547-2593-440A-9CD5-F6D1274F41A9}" srcOrd="0" destOrd="0" presId="urn:microsoft.com/office/officeart/2005/8/layout/default"/>
    <dgm:cxn modelId="{E37165AF-B18E-4C09-AD0A-97F3271A81E5}" srcId="{B678C325-5DEC-47C6-BE12-81D384604C07}" destId="{BF6BC241-BD09-4532-8C37-8C567F622777}" srcOrd="0" destOrd="0" parTransId="{1B23702C-24C9-4758-8127-B3E66E912457}" sibTransId="{41CCCA30-B0B5-41B7-A8D3-A0FD86F50589}"/>
    <dgm:cxn modelId="{7C79D032-C3A4-480B-851E-7BC390185D15}" type="presOf" srcId="{BF6BC241-BD09-4532-8C37-8C567F622777}" destId="{9339A504-5A93-4E36-BBDD-12749C158F77}" srcOrd="0" destOrd="0" presId="urn:microsoft.com/office/officeart/2005/8/layout/default"/>
    <dgm:cxn modelId="{9B6BB4FF-590E-4C37-A105-6DE726343B75}" srcId="{B678C325-5DEC-47C6-BE12-81D384604C07}" destId="{564E2828-D80D-4404-A1F5-25DB4DBD5523}" srcOrd="3" destOrd="0" parTransId="{33887A64-A332-4A87-980B-96419E072834}" sibTransId="{8322039B-8272-411C-A02E-B1DC91E16748}"/>
    <dgm:cxn modelId="{8E9331F8-BB2E-4B54-B8A0-25C2969AD584}" type="presOf" srcId="{6ECDF0E3-4138-4B5B-A205-5C2619445734}" destId="{5FA7485A-E45A-49D0-B165-BE0E32BC63AE}" srcOrd="0" destOrd="0" presId="urn:microsoft.com/office/officeart/2005/8/layout/default"/>
    <dgm:cxn modelId="{1F18F4C7-3EA9-4B81-803B-1D3DBB258260}" type="presOf" srcId="{EE33F414-9BCE-47B4-B9C0-ECF246956921}" destId="{EA525858-86C5-4316-8036-83FA67E87FB0}" srcOrd="0" destOrd="0" presId="urn:microsoft.com/office/officeart/2005/8/layout/default"/>
    <dgm:cxn modelId="{5A99D32F-C198-4BB4-BC2C-E3B1359F4B17}" type="presOf" srcId="{564E2828-D80D-4404-A1F5-25DB4DBD5523}" destId="{DFE317D6-A5DC-4FA8-B105-489BF0208120}" srcOrd="0" destOrd="0" presId="urn:microsoft.com/office/officeart/2005/8/layout/default"/>
    <dgm:cxn modelId="{D3E54962-8C0C-4D06-B48F-1641C7EB8ACA}" srcId="{B678C325-5DEC-47C6-BE12-81D384604C07}" destId="{EE33F414-9BCE-47B4-B9C0-ECF246956921}" srcOrd="4" destOrd="0" parTransId="{78D31B3D-AA82-43D9-9B27-C444C1AA3ABA}" sibTransId="{3F15FE82-356E-4EC7-9905-FF2A653E0C6C}"/>
    <dgm:cxn modelId="{678363F8-7E29-4FF4-A89C-515329963730}" type="presParOf" srcId="{4CEB4547-2593-440A-9CD5-F6D1274F41A9}" destId="{9339A504-5A93-4E36-BBDD-12749C158F77}" srcOrd="0" destOrd="0" presId="urn:microsoft.com/office/officeart/2005/8/layout/default"/>
    <dgm:cxn modelId="{24419176-B5A2-4DC3-82BF-699D1C841181}" type="presParOf" srcId="{4CEB4547-2593-440A-9CD5-F6D1274F41A9}" destId="{009D9F28-ABB5-44C5-B0D7-2EF3D71BDF0A}" srcOrd="1" destOrd="0" presId="urn:microsoft.com/office/officeart/2005/8/layout/default"/>
    <dgm:cxn modelId="{9F8E9344-9E42-415F-AE26-CF96CC20BE22}" type="presParOf" srcId="{4CEB4547-2593-440A-9CD5-F6D1274F41A9}" destId="{09080AB8-E894-4FD6-803A-293F10AC7F41}" srcOrd="2" destOrd="0" presId="urn:microsoft.com/office/officeart/2005/8/layout/default"/>
    <dgm:cxn modelId="{B2384BB1-BBE2-4001-939B-7E7EA1B8E0B1}" type="presParOf" srcId="{4CEB4547-2593-440A-9CD5-F6D1274F41A9}" destId="{F465B610-3069-4F1D-8E33-D165EAA2CBF6}" srcOrd="3" destOrd="0" presId="urn:microsoft.com/office/officeart/2005/8/layout/default"/>
    <dgm:cxn modelId="{0437EA43-3CB8-4002-88B6-B5678FABAC16}" type="presParOf" srcId="{4CEB4547-2593-440A-9CD5-F6D1274F41A9}" destId="{5FA7485A-E45A-49D0-B165-BE0E32BC63AE}" srcOrd="4" destOrd="0" presId="urn:microsoft.com/office/officeart/2005/8/layout/default"/>
    <dgm:cxn modelId="{03280700-2725-4259-9079-48F62D11B5CD}" type="presParOf" srcId="{4CEB4547-2593-440A-9CD5-F6D1274F41A9}" destId="{C117471E-E869-4F66-BBF1-90F33570A1E3}" srcOrd="5" destOrd="0" presId="urn:microsoft.com/office/officeart/2005/8/layout/default"/>
    <dgm:cxn modelId="{4FDC1E24-5C52-4894-869D-F09351B04F00}" type="presParOf" srcId="{4CEB4547-2593-440A-9CD5-F6D1274F41A9}" destId="{DFE317D6-A5DC-4FA8-B105-489BF0208120}" srcOrd="6" destOrd="0" presId="urn:microsoft.com/office/officeart/2005/8/layout/default"/>
    <dgm:cxn modelId="{5217805C-4182-4D52-AE07-0951C44C55E6}" type="presParOf" srcId="{4CEB4547-2593-440A-9CD5-F6D1274F41A9}" destId="{BEDE0737-3E07-4E7A-9C7D-621FD21EEC41}" srcOrd="7" destOrd="0" presId="urn:microsoft.com/office/officeart/2005/8/layout/default"/>
    <dgm:cxn modelId="{00BE14C8-3C49-452A-97BF-EBF0A350F1C8}" type="presParOf" srcId="{4CEB4547-2593-440A-9CD5-F6D1274F41A9}" destId="{EA525858-86C5-4316-8036-83FA67E87FB0}" srcOrd="8" destOrd="0" presId="urn:microsoft.com/office/officeart/2005/8/layout/default"/>
    <dgm:cxn modelId="{D24235A5-0E2F-422E-8C93-23045BB1EEEA}" type="presParOf" srcId="{4CEB4547-2593-440A-9CD5-F6D1274F41A9}" destId="{569F9EBF-7011-4B51-965B-85C1B16888C9}" srcOrd="9" destOrd="0" presId="urn:microsoft.com/office/officeart/2005/8/layout/default"/>
    <dgm:cxn modelId="{1E31EC7E-59CF-4CFC-8499-99774D35E644}" type="presParOf" srcId="{4CEB4547-2593-440A-9CD5-F6D1274F41A9}" destId="{1EC6FE2E-04EA-44A7-B8C8-573217F217F8}"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F34355B-B5AA-4663-96AB-448046AB2A61}"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2C9D1FE3-D831-4F86-BC3D-B0C1166ACF78}">
      <dgm:prSet phldrT="[Text]" custT="1"/>
      <dgm:spPr>
        <a:ln>
          <a:solidFill>
            <a:srgbClr val="D03138"/>
          </a:solidFill>
        </a:ln>
      </dgm:spPr>
      <dgm:t>
        <a:bodyPr/>
        <a:lstStyle/>
        <a:p>
          <a:r>
            <a:rPr lang="en-US" sz="2400" dirty="0"/>
            <a:t>26 Sites</a:t>
          </a:r>
        </a:p>
      </dgm:t>
    </dgm:pt>
    <dgm:pt modelId="{977A8CD9-EC13-41C8-B57F-4680C9F79573}" type="parTrans" cxnId="{2C67E5B6-BDB9-45F8-A755-26B086FB1587}">
      <dgm:prSet/>
      <dgm:spPr/>
      <dgm:t>
        <a:bodyPr/>
        <a:lstStyle/>
        <a:p>
          <a:endParaRPr lang="en-US"/>
        </a:p>
      </dgm:t>
    </dgm:pt>
    <dgm:pt modelId="{43C7CE23-A02D-461F-BDBC-E1BBFB49C7C7}" type="sibTrans" cxnId="{2C67E5B6-BDB9-45F8-A755-26B086FB1587}">
      <dgm:prSet/>
      <dgm:spPr/>
      <dgm:t>
        <a:bodyPr/>
        <a:lstStyle/>
        <a:p>
          <a:endParaRPr lang="en-US"/>
        </a:p>
      </dgm:t>
    </dgm:pt>
    <dgm:pt modelId="{8E198B7A-08E5-4CE4-B1BD-4FB1A7AA6D26}">
      <dgm:prSet phldrT="[Text]" custT="1"/>
      <dgm:spPr>
        <a:ln>
          <a:solidFill>
            <a:srgbClr val="D03138"/>
          </a:solidFill>
        </a:ln>
      </dgm:spPr>
      <dgm:t>
        <a:bodyPr/>
        <a:lstStyle/>
        <a:p>
          <a:r>
            <a:rPr lang="en-US" sz="2400" dirty="0"/>
            <a:t>CCTA</a:t>
          </a:r>
        </a:p>
      </dgm:t>
    </dgm:pt>
    <dgm:pt modelId="{E915281D-4D58-486C-961A-C2BDC2D802FF}" type="parTrans" cxnId="{22A360A4-9679-4061-8B33-F886C626EEF7}">
      <dgm:prSet/>
      <dgm:spPr/>
      <dgm:t>
        <a:bodyPr/>
        <a:lstStyle/>
        <a:p>
          <a:endParaRPr lang="en-US"/>
        </a:p>
      </dgm:t>
    </dgm:pt>
    <dgm:pt modelId="{58772D33-B582-4752-BCA4-6197F9E66530}" type="sibTrans" cxnId="{22A360A4-9679-4061-8B33-F886C626EEF7}">
      <dgm:prSet/>
      <dgm:spPr/>
      <dgm:t>
        <a:bodyPr/>
        <a:lstStyle/>
        <a:p>
          <a:endParaRPr lang="en-US"/>
        </a:p>
      </dgm:t>
    </dgm:pt>
    <dgm:pt modelId="{34CB9F51-9848-4F05-A9C8-4FD2EDA7AE69}">
      <dgm:prSet phldrT="[Text]" custT="1"/>
      <dgm:spPr>
        <a:ln>
          <a:solidFill>
            <a:srgbClr val="D03138"/>
          </a:solidFill>
        </a:ln>
      </dgm:spPr>
      <dgm:t>
        <a:bodyPr/>
        <a:lstStyle/>
        <a:p>
          <a:r>
            <a:rPr lang="en-US" sz="2400" dirty="0"/>
            <a:t>EC</a:t>
          </a:r>
        </a:p>
      </dgm:t>
    </dgm:pt>
    <dgm:pt modelId="{77D3BCF2-9F75-420E-A07F-B192134E87CF}" type="parTrans" cxnId="{88D340E3-8A59-4AD4-9127-A95D2DBF8A00}">
      <dgm:prSet/>
      <dgm:spPr/>
      <dgm:t>
        <a:bodyPr/>
        <a:lstStyle/>
        <a:p>
          <a:endParaRPr lang="en-US"/>
        </a:p>
      </dgm:t>
    </dgm:pt>
    <dgm:pt modelId="{1DFC5235-A4E4-46DA-9805-E33218731FD6}" type="sibTrans" cxnId="{88D340E3-8A59-4AD4-9127-A95D2DBF8A00}">
      <dgm:prSet/>
      <dgm:spPr/>
      <dgm:t>
        <a:bodyPr/>
        <a:lstStyle/>
        <a:p>
          <a:endParaRPr lang="en-US"/>
        </a:p>
      </dgm:t>
    </dgm:pt>
    <dgm:pt modelId="{9A3D412A-93C5-4E29-A09A-C3F5ED308921}">
      <dgm:prSet phldrT="[Text]" custT="1"/>
      <dgm:spPr>
        <a:ln>
          <a:solidFill>
            <a:srgbClr val="D03138"/>
          </a:solidFill>
        </a:ln>
      </dgm:spPr>
      <dgm:t>
        <a:bodyPr/>
        <a:lstStyle/>
        <a:p>
          <a:r>
            <a:rPr lang="en-US" sz="2400" dirty="0"/>
            <a:t>Trainers</a:t>
          </a:r>
        </a:p>
      </dgm:t>
    </dgm:pt>
    <dgm:pt modelId="{CC54D60A-2B2B-4CE6-B8DE-47F93194A5E8}" type="parTrans" cxnId="{C7B25E9F-0D12-4B7B-9C9A-C5CBD50B8EC0}">
      <dgm:prSet/>
      <dgm:spPr/>
      <dgm:t>
        <a:bodyPr/>
        <a:lstStyle/>
        <a:p>
          <a:endParaRPr lang="en-US"/>
        </a:p>
      </dgm:t>
    </dgm:pt>
    <dgm:pt modelId="{184DE04A-10AE-47B0-A9F6-58211B0718DB}" type="sibTrans" cxnId="{C7B25E9F-0D12-4B7B-9C9A-C5CBD50B8EC0}">
      <dgm:prSet/>
      <dgm:spPr/>
      <dgm:t>
        <a:bodyPr/>
        <a:lstStyle/>
        <a:p>
          <a:endParaRPr lang="en-US"/>
        </a:p>
      </dgm:t>
    </dgm:pt>
    <dgm:pt modelId="{BCCC009D-74BC-4EAF-81E7-BBD75C84DC97}" type="pres">
      <dgm:prSet presAssocID="{2F34355B-B5AA-4663-96AB-448046AB2A61}" presName="composite" presStyleCnt="0">
        <dgm:presLayoutVars>
          <dgm:chMax val="1"/>
          <dgm:dir/>
          <dgm:resizeHandles val="exact"/>
        </dgm:presLayoutVars>
      </dgm:prSet>
      <dgm:spPr/>
      <dgm:t>
        <a:bodyPr/>
        <a:lstStyle/>
        <a:p>
          <a:endParaRPr lang="en-US"/>
        </a:p>
      </dgm:t>
    </dgm:pt>
    <dgm:pt modelId="{7380D9CF-B0BD-4FD6-9FC7-2F2346A3DFF9}" type="pres">
      <dgm:prSet presAssocID="{2F34355B-B5AA-4663-96AB-448046AB2A61}" presName="radial" presStyleCnt="0">
        <dgm:presLayoutVars>
          <dgm:animLvl val="ctr"/>
        </dgm:presLayoutVars>
      </dgm:prSet>
      <dgm:spPr/>
    </dgm:pt>
    <dgm:pt modelId="{C0558635-E5DA-4C58-BBE9-B11DDA03B2B4}" type="pres">
      <dgm:prSet presAssocID="{2C9D1FE3-D831-4F86-BC3D-B0C1166ACF78}" presName="centerShape" presStyleLbl="vennNode1" presStyleIdx="0" presStyleCnt="4"/>
      <dgm:spPr/>
      <dgm:t>
        <a:bodyPr/>
        <a:lstStyle/>
        <a:p>
          <a:endParaRPr lang="en-US"/>
        </a:p>
      </dgm:t>
    </dgm:pt>
    <dgm:pt modelId="{552A22D2-4C12-449B-9360-22FBA73D1C95}" type="pres">
      <dgm:prSet presAssocID="{8E198B7A-08E5-4CE4-B1BD-4FB1A7AA6D26}" presName="node" presStyleLbl="vennNode1" presStyleIdx="1" presStyleCnt="4">
        <dgm:presLayoutVars>
          <dgm:bulletEnabled val="1"/>
        </dgm:presLayoutVars>
      </dgm:prSet>
      <dgm:spPr/>
      <dgm:t>
        <a:bodyPr/>
        <a:lstStyle/>
        <a:p>
          <a:endParaRPr lang="en-US"/>
        </a:p>
      </dgm:t>
    </dgm:pt>
    <dgm:pt modelId="{78D022B2-E687-42C2-BD7D-69ADF1B0FDE5}" type="pres">
      <dgm:prSet presAssocID="{34CB9F51-9848-4F05-A9C8-4FD2EDA7AE69}" presName="node" presStyleLbl="vennNode1" presStyleIdx="2" presStyleCnt="4">
        <dgm:presLayoutVars>
          <dgm:bulletEnabled val="1"/>
        </dgm:presLayoutVars>
      </dgm:prSet>
      <dgm:spPr/>
      <dgm:t>
        <a:bodyPr/>
        <a:lstStyle/>
        <a:p>
          <a:endParaRPr lang="en-US"/>
        </a:p>
      </dgm:t>
    </dgm:pt>
    <dgm:pt modelId="{141BF651-853C-4ACE-88A8-FE4C9461E35F}" type="pres">
      <dgm:prSet presAssocID="{9A3D412A-93C5-4E29-A09A-C3F5ED308921}" presName="node" presStyleLbl="vennNode1" presStyleIdx="3" presStyleCnt="4">
        <dgm:presLayoutVars>
          <dgm:bulletEnabled val="1"/>
        </dgm:presLayoutVars>
      </dgm:prSet>
      <dgm:spPr/>
      <dgm:t>
        <a:bodyPr/>
        <a:lstStyle/>
        <a:p>
          <a:endParaRPr lang="en-US"/>
        </a:p>
      </dgm:t>
    </dgm:pt>
  </dgm:ptLst>
  <dgm:cxnLst>
    <dgm:cxn modelId="{28BFF761-BCA1-4319-9028-314D05C7D498}" type="presOf" srcId="{9A3D412A-93C5-4E29-A09A-C3F5ED308921}" destId="{141BF651-853C-4ACE-88A8-FE4C9461E35F}" srcOrd="0" destOrd="0" presId="urn:microsoft.com/office/officeart/2005/8/layout/radial3"/>
    <dgm:cxn modelId="{22A360A4-9679-4061-8B33-F886C626EEF7}" srcId="{2C9D1FE3-D831-4F86-BC3D-B0C1166ACF78}" destId="{8E198B7A-08E5-4CE4-B1BD-4FB1A7AA6D26}" srcOrd="0" destOrd="0" parTransId="{E915281D-4D58-486C-961A-C2BDC2D802FF}" sibTransId="{58772D33-B582-4752-BCA4-6197F9E66530}"/>
    <dgm:cxn modelId="{0C480221-BD75-474C-8433-11AD2200A047}" type="presOf" srcId="{34CB9F51-9848-4F05-A9C8-4FD2EDA7AE69}" destId="{78D022B2-E687-42C2-BD7D-69ADF1B0FDE5}" srcOrd="0" destOrd="0" presId="urn:microsoft.com/office/officeart/2005/8/layout/radial3"/>
    <dgm:cxn modelId="{88D340E3-8A59-4AD4-9127-A95D2DBF8A00}" srcId="{2C9D1FE3-D831-4F86-BC3D-B0C1166ACF78}" destId="{34CB9F51-9848-4F05-A9C8-4FD2EDA7AE69}" srcOrd="1" destOrd="0" parTransId="{77D3BCF2-9F75-420E-A07F-B192134E87CF}" sibTransId="{1DFC5235-A4E4-46DA-9805-E33218731FD6}"/>
    <dgm:cxn modelId="{9068389B-BE99-4F98-9B9A-26469753F95C}" type="presOf" srcId="{8E198B7A-08E5-4CE4-B1BD-4FB1A7AA6D26}" destId="{552A22D2-4C12-449B-9360-22FBA73D1C95}" srcOrd="0" destOrd="0" presId="urn:microsoft.com/office/officeart/2005/8/layout/radial3"/>
    <dgm:cxn modelId="{095F1ACF-D71D-4F21-AF79-880F6860D608}" type="presOf" srcId="{2F34355B-B5AA-4663-96AB-448046AB2A61}" destId="{BCCC009D-74BC-4EAF-81E7-BBD75C84DC97}" srcOrd="0" destOrd="0" presId="urn:microsoft.com/office/officeart/2005/8/layout/radial3"/>
    <dgm:cxn modelId="{70BDC42D-33F4-46E5-A7B2-E38D44131468}" type="presOf" srcId="{2C9D1FE3-D831-4F86-BC3D-B0C1166ACF78}" destId="{C0558635-E5DA-4C58-BBE9-B11DDA03B2B4}" srcOrd="0" destOrd="0" presId="urn:microsoft.com/office/officeart/2005/8/layout/radial3"/>
    <dgm:cxn modelId="{2C67E5B6-BDB9-45F8-A755-26B086FB1587}" srcId="{2F34355B-B5AA-4663-96AB-448046AB2A61}" destId="{2C9D1FE3-D831-4F86-BC3D-B0C1166ACF78}" srcOrd="0" destOrd="0" parTransId="{977A8CD9-EC13-41C8-B57F-4680C9F79573}" sibTransId="{43C7CE23-A02D-461F-BDBC-E1BBFB49C7C7}"/>
    <dgm:cxn modelId="{C7B25E9F-0D12-4B7B-9C9A-C5CBD50B8EC0}" srcId="{2C9D1FE3-D831-4F86-BC3D-B0C1166ACF78}" destId="{9A3D412A-93C5-4E29-A09A-C3F5ED308921}" srcOrd="2" destOrd="0" parTransId="{CC54D60A-2B2B-4CE6-B8DE-47F93194A5E8}" sibTransId="{184DE04A-10AE-47B0-A9F6-58211B0718DB}"/>
    <dgm:cxn modelId="{71CE56F9-62CA-4A36-9937-EAC8CC0BE278}" type="presParOf" srcId="{BCCC009D-74BC-4EAF-81E7-BBD75C84DC97}" destId="{7380D9CF-B0BD-4FD6-9FC7-2F2346A3DFF9}" srcOrd="0" destOrd="0" presId="urn:microsoft.com/office/officeart/2005/8/layout/radial3"/>
    <dgm:cxn modelId="{B3A868D8-B10D-4A7D-8968-94D8A503CB54}" type="presParOf" srcId="{7380D9CF-B0BD-4FD6-9FC7-2F2346A3DFF9}" destId="{C0558635-E5DA-4C58-BBE9-B11DDA03B2B4}" srcOrd="0" destOrd="0" presId="urn:microsoft.com/office/officeart/2005/8/layout/radial3"/>
    <dgm:cxn modelId="{7A307C14-C56B-445C-A250-B31D86D82B3E}" type="presParOf" srcId="{7380D9CF-B0BD-4FD6-9FC7-2F2346A3DFF9}" destId="{552A22D2-4C12-449B-9360-22FBA73D1C95}" srcOrd="1" destOrd="0" presId="urn:microsoft.com/office/officeart/2005/8/layout/radial3"/>
    <dgm:cxn modelId="{42EB05D5-E8CF-44B2-A1DA-9288D4FA4F4C}" type="presParOf" srcId="{7380D9CF-B0BD-4FD6-9FC7-2F2346A3DFF9}" destId="{78D022B2-E687-42C2-BD7D-69ADF1B0FDE5}" srcOrd="2" destOrd="0" presId="urn:microsoft.com/office/officeart/2005/8/layout/radial3"/>
    <dgm:cxn modelId="{DDC57FD3-E706-4DDF-A1E5-83389CEC65F5}" type="presParOf" srcId="{7380D9CF-B0BD-4FD6-9FC7-2F2346A3DFF9}" destId="{141BF651-853C-4ACE-88A8-FE4C9461E35F}"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78C325-5DEC-47C6-BE12-81D384604C0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F6BC241-BD09-4532-8C37-8C567F622777}">
      <dgm:prSet phldrT="[Text]" custT="1"/>
      <dgm:spPr/>
      <dgm:t>
        <a:bodyPr/>
        <a:lstStyle/>
        <a:p>
          <a:r>
            <a:rPr lang="en-US" sz="1200" b="1" dirty="0">
              <a:latin typeface="Calibri" panose="020F0502020204030204" pitchFamily="34" charset="0"/>
              <a:cs typeface="Calibri" panose="020F0502020204030204" pitchFamily="34" charset="0"/>
            </a:rPr>
            <a:t>Alex Keuroghlian</a:t>
          </a:r>
          <a:r>
            <a:rPr lang="en-US" sz="1200" dirty="0">
              <a:latin typeface="Calibri" panose="020F0502020204030204" pitchFamily="34" charset="0"/>
              <a:cs typeface="Calibri" panose="020F0502020204030204" pitchFamily="34" charset="0"/>
            </a:rPr>
            <a:t>, MD, MPH</a:t>
          </a:r>
        </a:p>
        <a:p>
          <a:r>
            <a:rPr lang="en-US" sz="1200" dirty="0">
              <a:latin typeface="Calibri" panose="020F0502020204030204" pitchFamily="34" charset="0"/>
              <a:cs typeface="Calibri" panose="020F0502020204030204" pitchFamily="34" charset="0"/>
            </a:rPr>
            <a:t>Principal Investigator/ Project Director</a:t>
          </a:r>
        </a:p>
      </dgm:t>
    </dgm:pt>
    <dgm:pt modelId="{1B23702C-24C9-4758-8127-B3E66E912457}" type="parTrans" cxnId="{E37165AF-B18E-4C09-AD0A-97F3271A81E5}">
      <dgm:prSet/>
      <dgm:spPr/>
      <dgm:t>
        <a:bodyPr/>
        <a:lstStyle/>
        <a:p>
          <a:endParaRPr lang="en-US"/>
        </a:p>
      </dgm:t>
    </dgm:pt>
    <dgm:pt modelId="{41CCCA30-B0B5-41B7-A8D3-A0FD86F50589}" type="sibTrans" cxnId="{E37165AF-B18E-4C09-AD0A-97F3271A81E5}">
      <dgm:prSet/>
      <dgm:spPr/>
      <dgm:t>
        <a:bodyPr/>
        <a:lstStyle/>
        <a:p>
          <a:endParaRPr lang="en-US"/>
        </a:p>
      </dgm:t>
    </dgm:pt>
    <dgm:pt modelId="{CCB606A8-255E-49E0-A71D-4491AB3DB780}">
      <dgm:prSet phldrT="[Text]" custT="1"/>
      <dgm:spPr/>
      <dgm:t>
        <a:bodyPr/>
        <a:lstStyle/>
        <a:p>
          <a:r>
            <a:rPr lang="fr-FR" sz="1200" b="1" dirty="0">
              <a:latin typeface="Calibri" panose="020F0502020204030204" pitchFamily="34" charset="0"/>
              <a:cs typeface="Calibri" panose="020F0502020204030204" pitchFamily="34" charset="0"/>
            </a:rPr>
            <a:t>Linda Marc</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ScD</a:t>
          </a:r>
          <a:r>
            <a:rPr lang="fr-FR" sz="1200" dirty="0">
              <a:latin typeface="Calibri" panose="020F0502020204030204" pitchFamily="34" charset="0"/>
              <a:cs typeface="Calibri" panose="020F0502020204030204" pitchFamily="34" charset="0"/>
            </a:rPr>
            <a:t>, MPH</a:t>
          </a:r>
        </a:p>
        <a:p>
          <a:r>
            <a:rPr lang="fr-FR" sz="1200" dirty="0">
              <a:latin typeface="Calibri" panose="020F0502020204030204" pitchFamily="34" charset="0"/>
              <a:cs typeface="Calibri" panose="020F0502020204030204" pitchFamily="34" charset="0"/>
            </a:rPr>
            <a:t>National </a:t>
          </a:r>
          <a:r>
            <a:rPr lang="fr-FR" sz="1200" dirty="0" err="1">
              <a:latin typeface="Calibri" panose="020F0502020204030204" pitchFamily="34" charset="0"/>
              <a:cs typeface="Calibri" panose="020F0502020204030204" pitchFamily="34" charset="0"/>
            </a:rPr>
            <a:t>Implementation</a:t>
          </a:r>
          <a:r>
            <a:rPr lang="fr-FR" sz="1200" dirty="0">
              <a:latin typeface="Calibri" panose="020F0502020204030204" pitchFamily="34" charset="0"/>
              <a:cs typeface="Calibri" panose="020F0502020204030204" pitchFamily="34" charset="0"/>
            </a:rPr>
            <a:t> </a:t>
          </a:r>
          <a:r>
            <a:rPr lang="fr-FR" sz="1200" dirty="0" err="1">
              <a:latin typeface="Calibri" panose="020F0502020204030204" pitchFamily="34" charset="0"/>
              <a:cs typeface="Calibri" panose="020F0502020204030204" pitchFamily="34" charset="0"/>
            </a:rPr>
            <a:t>Director</a:t>
          </a:r>
          <a:endParaRPr lang="en-US" sz="1200" dirty="0">
            <a:latin typeface="Calibri" panose="020F0502020204030204" pitchFamily="34" charset="0"/>
            <a:cs typeface="Calibri" panose="020F0502020204030204" pitchFamily="34" charset="0"/>
          </a:endParaRPr>
        </a:p>
      </dgm:t>
    </dgm:pt>
    <dgm:pt modelId="{44B44F18-AE09-4748-A637-BEC125A90DB1}" type="parTrans" cxnId="{46888547-4AE2-45EF-819A-71C12581FECC}">
      <dgm:prSet/>
      <dgm:spPr/>
      <dgm:t>
        <a:bodyPr/>
        <a:lstStyle/>
        <a:p>
          <a:endParaRPr lang="en-US"/>
        </a:p>
      </dgm:t>
    </dgm:pt>
    <dgm:pt modelId="{45ED9CF4-9B84-456D-84A9-238B1F67DD10}" type="sibTrans" cxnId="{46888547-4AE2-45EF-819A-71C12581FECC}">
      <dgm:prSet/>
      <dgm:spPr/>
      <dgm:t>
        <a:bodyPr/>
        <a:lstStyle/>
        <a:p>
          <a:endParaRPr lang="en-US"/>
        </a:p>
      </dgm:t>
    </dgm:pt>
    <dgm:pt modelId="{6ECDF0E3-4138-4B5B-A205-5C2619445734}">
      <dgm:prSet phldrT="[Text]" custT="1"/>
      <dgm:spPr/>
      <dgm:t>
        <a:bodyPr/>
        <a:lstStyle/>
        <a:p>
          <a:r>
            <a:rPr lang="en-US" sz="1200" b="1" dirty="0">
              <a:latin typeface="Calibri" panose="020F0502020204030204" pitchFamily="34" charset="0"/>
              <a:cs typeface="Calibri" panose="020F0502020204030204" pitchFamily="34" charset="0"/>
            </a:rPr>
            <a:t>Massah Massaquoi</a:t>
          </a:r>
          <a:r>
            <a:rPr lang="en-US" sz="1200" dirty="0">
              <a:latin typeface="Calibri" panose="020F0502020204030204" pitchFamily="34" charset="0"/>
              <a:cs typeface="Calibri" panose="020F0502020204030204" pitchFamily="34" charset="0"/>
            </a:rPr>
            <a:t>, MPH</a:t>
          </a:r>
        </a:p>
        <a:p>
          <a:r>
            <a:rPr lang="en-US" sz="1200" dirty="0">
              <a:latin typeface="Calibri" panose="020F0502020204030204" pitchFamily="34" charset="0"/>
              <a:cs typeface="Calibri" panose="020F0502020204030204" pitchFamily="34" charset="0"/>
            </a:rPr>
            <a:t> National Coordinator</a:t>
          </a:r>
        </a:p>
      </dgm:t>
    </dgm:pt>
    <dgm:pt modelId="{CD0B5E64-CAF2-49DB-8AE9-B8EDEFC034AA}" type="parTrans" cxnId="{64F576A1-98F8-4466-86B9-A28E08340E3E}">
      <dgm:prSet/>
      <dgm:spPr/>
      <dgm:t>
        <a:bodyPr/>
        <a:lstStyle/>
        <a:p>
          <a:endParaRPr lang="en-US"/>
        </a:p>
      </dgm:t>
    </dgm:pt>
    <dgm:pt modelId="{5180B4E7-E179-44AD-B7A7-84B42182DA4E}" type="sibTrans" cxnId="{64F576A1-98F8-4466-86B9-A28E08340E3E}">
      <dgm:prSet/>
      <dgm:spPr/>
      <dgm:t>
        <a:bodyPr/>
        <a:lstStyle/>
        <a:p>
          <a:endParaRPr lang="en-US"/>
        </a:p>
      </dgm:t>
    </dgm:pt>
    <dgm:pt modelId="{0D84CBFE-04D4-4ACA-80C4-7D7EE2194427}">
      <dgm:prSet custT="1"/>
      <dgm:spPr/>
      <dgm:t>
        <a:bodyPr/>
        <a:lstStyle/>
        <a:p>
          <a:r>
            <a:rPr lang="en-US" sz="1200" b="1" dirty="0">
              <a:latin typeface="Calibri" panose="020F0502020204030204" pitchFamily="34" charset="0"/>
              <a:cs typeface="Calibri" panose="020F0502020204030204" pitchFamily="34" charset="0"/>
            </a:rPr>
            <a:t>Sarah Mitnick</a:t>
          </a:r>
        </a:p>
        <a:p>
          <a:r>
            <a:rPr lang="en-US" sz="1200" dirty="0">
              <a:latin typeface="Calibri" panose="020F0502020204030204" pitchFamily="34" charset="0"/>
              <a:cs typeface="Calibri" panose="020F0502020204030204" pitchFamily="34" charset="0"/>
            </a:rPr>
            <a:t>Operations Manager</a:t>
          </a:r>
        </a:p>
      </dgm:t>
    </dgm:pt>
    <dgm:pt modelId="{74D18C1A-7B38-4E61-9E0F-C2D82A2A7456}" type="parTrans" cxnId="{D405596A-D64C-4460-9C67-0EB62DE40714}">
      <dgm:prSet/>
      <dgm:spPr/>
      <dgm:t>
        <a:bodyPr/>
        <a:lstStyle/>
        <a:p>
          <a:endParaRPr lang="en-US"/>
        </a:p>
      </dgm:t>
    </dgm:pt>
    <dgm:pt modelId="{A2C49D19-2315-477D-A385-A8AED3F27068}" type="sibTrans" cxnId="{D405596A-D64C-4460-9C67-0EB62DE40714}">
      <dgm:prSet/>
      <dgm:spPr/>
      <dgm:t>
        <a:bodyPr/>
        <a:lstStyle/>
        <a:p>
          <a:endParaRPr lang="en-US"/>
        </a:p>
      </dgm:t>
    </dgm:pt>
    <dgm:pt modelId="{4CEB4547-2593-440A-9CD5-F6D1274F41A9}" type="pres">
      <dgm:prSet presAssocID="{B678C325-5DEC-47C6-BE12-81D384604C07}" presName="diagram" presStyleCnt="0">
        <dgm:presLayoutVars>
          <dgm:dir/>
          <dgm:resizeHandles val="exact"/>
        </dgm:presLayoutVars>
      </dgm:prSet>
      <dgm:spPr/>
      <dgm:t>
        <a:bodyPr/>
        <a:lstStyle/>
        <a:p>
          <a:endParaRPr lang="en-US"/>
        </a:p>
      </dgm:t>
    </dgm:pt>
    <dgm:pt modelId="{9339A504-5A93-4E36-BBDD-12749C158F77}" type="pres">
      <dgm:prSet presAssocID="{BF6BC241-BD09-4532-8C37-8C567F622777}" presName="node" presStyleLbl="node1" presStyleIdx="0" presStyleCnt="4" custScaleX="53317" custScaleY="84432">
        <dgm:presLayoutVars>
          <dgm:bulletEnabled val="1"/>
        </dgm:presLayoutVars>
      </dgm:prSet>
      <dgm:spPr/>
      <dgm:t>
        <a:bodyPr/>
        <a:lstStyle/>
        <a:p>
          <a:endParaRPr lang="en-US"/>
        </a:p>
      </dgm:t>
    </dgm:pt>
    <dgm:pt modelId="{009D9F28-ABB5-44C5-B0D7-2EF3D71BDF0A}" type="pres">
      <dgm:prSet presAssocID="{41CCCA30-B0B5-41B7-A8D3-A0FD86F50589}" presName="sibTrans" presStyleCnt="0"/>
      <dgm:spPr/>
    </dgm:pt>
    <dgm:pt modelId="{09080AB8-E894-4FD6-803A-293F10AC7F41}" type="pres">
      <dgm:prSet presAssocID="{CCB606A8-255E-49E0-A71D-4491AB3DB780}" presName="node" presStyleLbl="node1" presStyleIdx="1" presStyleCnt="4" custScaleX="53317" custScaleY="84432" custLinFactNeighborX="-4133" custLinFactNeighborY="-134">
        <dgm:presLayoutVars>
          <dgm:bulletEnabled val="1"/>
        </dgm:presLayoutVars>
      </dgm:prSet>
      <dgm:spPr/>
      <dgm:t>
        <a:bodyPr/>
        <a:lstStyle/>
        <a:p>
          <a:endParaRPr lang="en-US"/>
        </a:p>
      </dgm:t>
    </dgm:pt>
    <dgm:pt modelId="{F465B610-3069-4F1D-8E33-D165EAA2CBF6}" type="pres">
      <dgm:prSet presAssocID="{45ED9CF4-9B84-456D-84A9-238B1F67DD10}" presName="sibTrans" presStyleCnt="0"/>
      <dgm:spPr/>
    </dgm:pt>
    <dgm:pt modelId="{5FA7485A-E45A-49D0-B165-BE0E32BC63AE}" type="pres">
      <dgm:prSet presAssocID="{6ECDF0E3-4138-4B5B-A205-5C2619445734}" presName="node" presStyleLbl="node1" presStyleIdx="2" presStyleCnt="4" custScaleX="53317" custScaleY="84432" custLinFactNeighborX="-7647" custLinFactNeighborY="-51">
        <dgm:presLayoutVars>
          <dgm:bulletEnabled val="1"/>
        </dgm:presLayoutVars>
      </dgm:prSet>
      <dgm:spPr/>
      <dgm:t>
        <a:bodyPr/>
        <a:lstStyle/>
        <a:p>
          <a:endParaRPr lang="en-US"/>
        </a:p>
      </dgm:t>
    </dgm:pt>
    <dgm:pt modelId="{C117471E-E869-4F66-BBF1-90F33570A1E3}" type="pres">
      <dgm:prSet presAssocID="{5180B4E7-E179-44AD-B7A7-84B42182DA4E}" presName="sibTrans" presStyleCnt="0"/>
      <dgm:spPr/>
    </dgm:pt>
    <dgm:pt modelId="{E9965FD2-1672-416C-BAF7-0C1B5E478A48}" type="pres">
      <dgm:prSet presAssocID="{0D84CBFE-04D4-4ACA-80C4-7D7EE2194427}" presName="node" presStyleLbl="node1" presStyleIdx="3" presStyleCnt="4" custScaleX="53317" custScaleY="84432" custLinFactNeighborX="-12008" custLinFactNeighborY="-51">
        <dgm:presLayoutVars>
          <dgm:bulletEnabled val="1"/>
        </dgm:presLayoutVars>
      </dgm:prSet>
      <dgm:spPr/>
      <dgm:t>
        <a:bodyPr/>
        <a:lstStyle/>
        <a:p>
          <a:endParaRPr lang="en-US"/>
        </a:p>
      </dgm:t>
    </dgm:pt>
  </dgm:ptLst>
  <dgm:cxnLst>
    <dgm:cxn modelId="{46888547-4AE2-45EF-819A-71C12581FECC}" srcId="{B678C325-5DEC-47C6-BE12-81D384604C07}" destId="{CCB606A8-255E-49E0-A71D-4491AB3DB780}" srcOrd="1" destOrd="0" parTransId="{44B44F18-AE09-4748-A637-BEC125A90DB1}" sibTransId="{45ED9CF4-9B84-456D-84A9-238B1F67DD10}"/>
    <dgm:cxn modelId="{2810A1D8-5945-4C0C-B808-AF5A337642D1}" type="presOf" srcId="{B678C325-5DEC-47C6-BE12-81D384604C07}" destId="{4CEB4547-2593-440A-9CD5-F6D1274F41A9}" srcOrd="0" destOrd="0" presId="urn:microsoft.com/office/officeart/2005/8/layout/default"/>
    <dgm:cxn modelId="{9EA4C142-5884-4A26-A0AC-9E7E3209CD1B}" type="presOf" srcId="{CCB606A8-255E-49E0-A71D-4491AB3DB780}" destId="{09080AB8-E894-4FD6-803A-293F10AC7F41}" srcOrd="0" destOrd="0" presId="urn:microsoft.com/office/officeart/2005/8/layout/default"/>
    <dgm:cxn modelId="{64F576A1-98F8-4466-86B9-A28E08340E3E}" srcId="{B678C325-5DEC-47C6-BE12-81D384604C07}" destId="{6ECDF0E3-4138-4B5B-A205-5C2619445734}" srcOrd="2" destOrd="0" parTransId="{CD0B5E64-CAF2-49DB-8AE9-B8EDEFC034AA}" sibTransId="{5180B4E7-E179-44AD-B7A7-84B42182DA4E}"/>
    <dgm:cxn modelId="{E37165AF-B18E-4C09-AD0A-97F3271A81E5}" srcId="{B678C325-5DEC-47C6-BE12-81D384604C07}" destId="{BF6BC241-BD09-4532-8C37-8C567F622777}" srcOrd="0" destOrd="0" parTransId="{1B23702C-24C9-4758-8127-B3E66E912457}" sibTransId="{41CCCA30-B0B5-41B7-A8D3-A0FD86F50589}"/>
    <dgm:cxn modelId="{7C79D032-C3A4-480B-851E-7BC390185D15}" type="presOf" srcId="{BF6BC241-BD09-4532-8C37-8C567F622777}" destId="{9339A504-5A93-4E36-BBDD-12749C158F77}" srcOrd="0" destOrd="0" presId="urn:microsoft.com/office/officeart/2005/8/layout/default"/>
    <dgm:cxn modelId="{174A9842-3B49-4B65-94A4-DF1248B34F6F}" type="presOf" srcId="{0D84CBFE-04D4-4ACA-80C4-7D7EE2194427}" destId="{E9965FD2-1672-416C-BAF7-0C1B5E478A48}" srcOrd="0" destOrd="0" presId="urn:microsoft.com/office/officeart/2005/8/layout/default"/>
    <dgm:cxn modelId="{8E9331F8-BB2E-4B54-B8A0-25C2969AD584}" type="presOf" srcId="{6ECDF0E3-4138-4B5B-A205-5C2619445734}" destId="{5FA7485A-E45A-49D0-B165-BE0E32BC63AE}" srcOrd="0" destOrd="0" presId="urn:microsoft.com/office/officeart/2005/8/layout/default"/>
    <dgm:cxn modelId="{D405596A-D64C-4460-9C67-0EB62DE40714}" srcId="{B678C325-5DEC-47C6-BE12-81D384604C07}" destId="{0D84CBFE-04D4-4ACA-80C4-7D7EE2194427}" srcOrd="3" destOrd="0" parTransId="{74D18C1A-7B38-4E61-9E0F-C2D82A2A7456}" sibTransId="{A2C49D19-2315-477D-A385-A8AED3F27068}"/>
    <dgm:cxn modelId="{678363F8-7E29-4FF4-A89C-515329963730}" type="presParOf" srcId="{4CEB4547-2593-440A-9CD5-F6D1274F41A9}" destId="{9339A504-5A93-4E36-BBDD-12749C158F77}" srcOrd="0" destOrd="0" presId="urn:microsoft.com/office/officeart/2005/8/layout/default"/>
    <dgm:cxn modelId="{24419176-B5A2-4DC3-82BF-699D1C841181}" type="presParOf" srcId="{4CEB4547-2593-440A-9CD5-F6D1274F41A9}" destId="{009D9F28-ABB5-44C5-B0D7-2EF3D71BDF0A}" srcOrd="1" destOrd="0" presId="urn:microsoft.com/office/officeart/2005/8/layout/default"/>
    <dgm:cxn modelId="{9F8E9344-9E42-415F-AE26-CF96CC20BE22}" type="presParOf" srcId="{4CEB4547-2593-440A-9CD5-F6D1274F41A9}" destId="{09080AB8-E894-4FD6-803A-293F10AC7F41}" srcOrd="2" destOrd="0" presId="urn:microsoft.com/office/officeart/2005/8/layout/default"/>
    <dgm:cxn modelId="{B2384BB1-BBE2-4001-939B-7E7EA1B8E0B1}" type="presParOf" srcId="{4CEB4547-2593-440A-9CD5-F6D1274F41A9}" destId="{F465B610-3069-4F1D-8E33-D165EAA2CBF6}" srcOrd="3" destOrd="0" presId="urn:microsoft.com/office/officeart/2005/8/layout/default"/>
    <dgm:cxn modelId="{0437EA43-3CB8-4002-88B6-B5678FABAC16}" type="presParOf" srcId="{4CEB4547-2593-440A-9CD5-F6D1274F41A9}" destId="{5FA7485A-E45A-49D0-B165-BE0E32BC63AE}" srcOrd="4" destOrd="0" presId="urn:microsoft.com/office/officeart/2005/8/layout/default"/>
    <dgm:cxn modelId="{03280700-2725-4259-9079-48F62D11B5CD}" type="presParOf" srcId="{4CEB4547-2593-440A-9CD5-F6D1274F41A9}" destId="{C117471E-E869-4F66-BBF1-90F33570A1E3}" srcOrd="5" destOrd="0" presId="urn:microsoft.com/office/officeart/2005/8/layout/default"/>
    <dgm:cxn modelId="{9107A7D2-40BA-4EC8-A7FD-F277FD7D4F4F}" type="presParOf" srcId="{4CEB4547-2593-440A-9CD5-F6D1274F41A9}" destId="{E9965FD2-1672-416C-BAF7-0C1B5E478A48}" srcOrd="6" destOrd="0" presId="urn:microsoft.com/office/officeart/2005/8/layout/defaul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78C325-5DEC-47C6-BE12-81D384604C0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4CC27AF-5401-48A7-899C-A03DF93A2AF2}">
      <dgm:prSet phldrT="[Text]" custT="1"/>
      <dgm:spPr/>
      <dgm:t>
        <a:bodyPr/>
        <a:lstStyle/>
        <a:p>
          <a:r>
            <a:rPr lang="en-US" sz="1200" b="1" dirty="0">
              <a:latin typeface="Calibri" panose="020F0502020204030204" pitchFamily="34" charset="0"/>
              <a:cs typeface="Calibri" panose="020F0502020204030204" pitchFamily="34" charset="0"/>
            </a:rPr>
            <a:t>Ken Mayer, MD</a:t>
          </a:r>
        </a:p>
        <a:p>
          <a:r>
            <a:rPr lang="en-US" sz="1200" dirty="0">
              <a:latin typeface="Calibri" panose="020F0502020204030204" pitchFamily="34" charset="0"/>
              <a:cs typeface="Calibri" panose="020F0502020204030204" pitchFamily="34" charset="0"/>
            </a:rPr>
            <a:t>Director of HIV Interventions</a:t>
          </a:r>
        </a:p>
      </dgm:t>
    </dgm:pt>
    <dgm:pt modelId="{47D982B1-8473-439A-BD6C-370986932AF1}" type="parTrans" cxnId="{05927A13-7D70-4510-BC9E-775B9791B98C}">
      <dgm:prSet/>
      <dgm:spPr/>
      <dgm:t>
        <a:bodyPr/>
        <a:lstStyle/>
        <a:p>
          <a:endParaRPr lang="en-US"/>
        </a:p>
      </dgm:t>
    </dgm:pt>
    <dgm:pt modelId="{F8B1DAB4-4BF2-4071-984F-A177D1FA2A7A}" type="sibTrans" cxnId="{05927A13-7D70-4510-BC9E-775B9791B98C}">
      <dgm:prSet/>
      <dgm:spPr/>
      <dgm:t>
        <a:bodyPr/>
        <a:lstStyle/>
        <a:p>
          <a:endParaRPr lang="en-US"/>
        </a:p>
      </dgm:t>
    </dgm:pt>
    <dgm:pt modelId="{CE51CBB5-2B6D-4047-A596-CD1A79559B82}">
      <dgm:prSet phldrT="[Text]" custT="1"/>
      <dgm:spPr/>
      <dgm:t>
        <a:bodyPr/>
        <a:lstStyle/>
        <a:p>
          <a:r>
            <a:rPr lang="fr-FR" sz="1200" b="1" dirty="0">
              <a:latin typeface="Calibri" panose="020F0502020204030204" pitchFamily="34" charset="0"/>
              <a:cs typeface="Calibri" panose="020F0502020204030204" pitchFamily="34" charset="0"/>
            </a:rPr>
            <a:t>Sari Reisner, </a:t>
          </a:r>
          <a:r>
            <a:rPr lang="fr-FR" sz="1200" b="1" dirty="0" err="1">
              <a:latin typeface="Calibri" panose="020F0502020204030204" pitchFamily="34" charset="0"/>
              <a:cs typeface="Calibri" panose="020F0502020204030204" pitchFamily="34" charset="0"/>
            </a:rPr>
            <a:t>ScD</a:t>
          </a:r>
          <a:endParaRPr lang="fr-FR" sz="1200" b="1"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Associate Director of HIV Interventions</a:t>
          </a:r>
        </a:p>
      </dgm:t>
    </dgm:pt>
    <dgm:pt modelId="{DB9A476A-51FC-46C8-BCCA-A5ABAC550C3C}" type="parTrans" cxnId="{31AE5BCE-BD2C-4122-82B3-4B6F7A2626BD}">
      <dgm:prSet/>
      <dgm:spPr/>
      <dgm:t>
        <a:bodyPr/>
        <a:lstStyle/>
        <a:p>
          <a:endParaRPr lang="en-US"/>
        </a:p>
      </dgm:t>
    </dgm:pt>
    <dgm:pt modelId="{AC61E4F6-053F-4E90-84B8-E62A62311820}" type="sibTrans" cxnId="{31AE5BCE-BD2C-4122-82B3-4B6F7A2626BD}">
      <dgm:prSet/>
      <dgm:spPr/>
      <dgm:t>
        <a:bodyPr/>
        <a:lstStyle/>
        <a:p>
          <a:endParaRPr lang="en-US"/>
        </a:p>
      </dgm:t>
    </dgm:pt>
    <dgm:pt modelId="{4CEB4547-2593-440A-9CD5-F6D1274F41A9}" type="pres">
      <dgm:prSet presAssocID="{B678C325-5DEC-47C6-BE12-81D384604C07}" presName="diagram" presStyleCnt="0">
        <dgm:presLayoutVars>
          <dgm:dir/>
          <dgm:resizeHandles val="exact"/>
        </dgm:presLayoutVars>
      </dgm:prSet>
      <dgm:spPr/>
      <dgm:t>
        <a:bodyPr/>
        <a:lstStyle/>
        <a:p>
          <a:endParaRPr lang="en-US"/>
        </a:p>
      </dgm:t>
    </dgm:pt>
    <dgm:pt modelId="{7195F26B-229C-4B57-BA66-CFCDF9FB55A5}" type="pres">
      <dgm:prSet presAssocID="{F4CC27AF-5401-48A7-899C-A03DF93A2AF2}" presName="node" presStyleLbl="node1" presStyleIdx="0" presStyleCnt="2" custScaleX="51642" custScaleY="81651">
        <dgm:presLayoutVars>
          <dgm:bulletEnabled val="1"/>
        </dgm:presLayoutVars>
      </dgm:prSet>
      <dgm:spPr/>
      <dgm:t>
        <a:bodyPr/>
        <a:lstStyle/>
        <a:p>
          <a:endParaRPr lang="en-US"/>
        </a:p>
      </dgm:t>
    </dgm:pt>
    <dgm:pt modelId="{F7233DD7-91F5-47F3-906B-73CE74B5D3BA}" type="pres">
      <dgm:prSet presAssocID="{F8B1DAB4-4BF2-4071-984F-A177D1FA2A7A}" presName="sibTrans" presStyleCnt="0"/>
      <dgm:spPr/>
    </dgm:pt>
    <dgm:pt modelId="{4BD1E205-CBEB-4886-914D-0E61769BC5B9}" type="pres">
      <dgm:prSet presAssocID="{CE51CBB5-2B6D-4047-A596-CD1A79559B82}" presName="node" presStyleLbl="node1" presStyleIdx="1" presStyleCnt="2" custScaleX="51642" custScaleY="81651" custLinFactNeighborX="-2624" custLinFactNeighborY="-64">
        <dgm:presLayoutVars>
          <dgm:bulletEnabled val="1"/>
        </dgm:presLayoutVars>
      </dgm:prSet>
      <dgm:spPr/>
      <dgm:t>
        <a:bodyPr/>
        <a:lstStyle/>
        <a:p>
          <a:endParaRPr lang="en-US"/>
        </a:p>
      </dgm:t>
    </dgm:pt>
  </dgm:ptLst>
  <dgm:cxnLst>
    <dgm:cxn modelId="{1E9FD398-D220-4EDC-96BD-D22BD0825E6F}" type="presOf" srcId="{CE51CBB5-2B6D-4047-A596-CD1A79559B82}" destId="{4BD1E205-CBEB-4886-914D-0E61769BC5B9}" srcOrd="0" destOrd="0" presId="urn:microsoft.com/office/officeart/2005/8/layout/default"/>
    <dgm:cxn modelId="{31AE5BCE-BD2C-4122-82B3-4B6F7A2626BD}" srcId="{B678C325-5DEC-47C6-BE12-81D384604C07}" destId="{CE51CBB5-2B6D-4047-A596-CD1A79559B82}" srcOrd="1" destOrd="0" parTransId="{DB9A476A-51FC-46C8-BCCA-A5ABAC550C3C}" sibTransId="{AC61E4F6-053F-4E90-84B8-E62A62311820}"/>
    <dgm:cxn modelId="{2810A1D8-5945-4C0C-B808-AF5A337642D1}" type="presOf" srcId="{B678C325-5DEC-47C6-BE12-81D384604C07}" destId="{4CEB4547-2593-440A-9CD5-F6D1274F41A9}" srcOrd="0" destOrd="0" presId="urn:microsoft.com/office/officeart/2005/8/layout/default"/>
    <dgm:cxn modelId="{05927A13-7D70-4510-BC9E-775B9791B98C}" srcId="{B678C325-5DEC-47C6-BE12-81D384604C07}" destId="{F4CC27AF-5401-48A7-899C-A03DF93A2AF2}" srcOrd="0" destOrd="0" parTransId="{47D982B1-8473-439A-BD6C-370986932AF1}" sibTransId="{F8B1DAB4-4BF2-4071-984F-A177D1FA2A7A}"/>
    <dgm:cxn modelId="{D5467B39-B583-4A82-81B2-D80507FDDD99}" type="presOf" srcId="{F4CC27AF-5401-48A7-899C-A03DF93A2AF2}" destId="{7195F26B-229C-4B57-BA66-CFCDF9FB55A5}" srcOrd="0" destOrd="0" presId="urn:microsoft.com/office/officeart/2005/8/layout/default"/>
    <dgm:cxn modelId="{0A6B9A57-C69E-49B5-94A8-011DDAC95E9C}" type="presParOf" srcId="{4CEB4547-2593-440A-9CD5-F6D1274F41A9}" destId="{7195F26B-229C-4B57-BA66-CFCDF9FB55A5}" srcOrd="0" destOrd="0" presId="urn:microsoft.com/office/officeart/2005/8/layout/default"/>
    <dgm:cxn modelId="{1A3BDC9F-8280-4FE0-A7C0-73E80459AEDF}" type="presParOf" srcId="{4CEB4547-2593-440A-9CD5-F6D1274F41A9}" destId="{F7233DD7-91F5-47F3-906B-73CE74B5D3BA}" srcOrd="1" destOrd="0" presId="urn:microsoft.com/office/officeart/2005/8/layout/default"/>
    <dgm:cxn modelId="{AD9BB285-A0D5-4B23-99F8-964B1185BD41}" type="presParOf" srcId="{4CEB4547-2593-440A-9CD5-F6D1274F41A9}" destId="{4BD1E205-CBEB-4886-914D-0E61769BC5B9}" srcOrd="2" destOrd="0" presId="urn:microsoft.com/office/officeart/2005/8/layout/default"/>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78C325-5DEC-47C6-BE12-81D384604C0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4B8C692-F852-4EE4-B68F-78CEEF2DE91D}">
      <dgm:prSet phldrT="[Text]" custT="1"/>
      <dgm:spPr/>
      <dgm:t>
        <a:bodyPr/>
        <a:lstStyle/>
        <a:p>
          <a:r>
            <a:rPr lang="en-US" sz="1200" b="1" dirty="0">
              <a:latin typeface="Calibri" panose="020F0502020204030204" pitchFamily="34" charset="0"/>
              <a:cs typeface="Calibri" panose="020F0502020204030204" pitchFamily="34" charset="0"/>
            </a:rPr>
            <a:t>Sean Cahill, PhD</a:t>
          </a:r>
        </a:p>
        <a:p>
          <a:r>
            <a:rPr lang="en-US" sz="1200" dirty="0">
              <a:latin typeface="Calibri" panose="020F0502020204030204" pitchFamily="34" charset="0"/>
              <a:cs typeface="Calibri" panose="020F0502020204030204" pitchFamily="34" charset="0"/>
            </a:rPr>
            <a:t>Director of Curriculum and Policy</a:t>
          </a:r>
        </a:p>
      </dgm:t>
    </dgm:pt>
    <dgm:pt modelId="{DE9119E1-5DFB-4A58-BA17-DC4F8BACAC8C}" type="parTrans" cxnId="{41DE993A-FDC3-4B93-AA89-BBDAB70F9A6E}">
      <dgm:prSet/>
      <dgm:spPr/>
      <dgm:t>
        <a:bodyPr/>
        <a:lstStyle/>
        <a:p>
          <a:endParaRPr lang="en-US"/>
        </a:p>
      </dgm:t>
    </dgm:pt>
    <dgm:pt modelId="{E3437FEF-34C1-474C-A556-D079C12BE274}" type="sibTrans" cxnId="{41DE993A-FDC3-4B93-AA89-BBDAB70F9A6E}">
      <dgm:prSet/>
      <dgm:spPr/>
      <dgm:t>
        <a:bodyPr/>
        <a:lstStyle/>
        <a:p>
          <a:endParaRPr lang="en-US"/>
        </a:p>
      </dgm:t>
    </dgm:pt>
    <dgm:pt modelId="{27FA0B39-2191-41FB-8DD8-9EF1CE0439DE}">
      <dgm:prSet phldrT="[Text]" custT="1"/>
      <dgm:spPr/>
      <dgm:t>
        <a:bodyPr/>
        <a:lstStyle/>
        <a:p>
          <a:r>
            <a:rPr lang="en-US" sz="1200" b="1" dirty="0">
              <a:latin typeface="Calibri" panose="020F0502020204030204" pitchFamily="34" charset="0"/>
              <a:cs typeface="Calibri" panose="020F0502020204030204" pitchFamily="34" charset="0"/>
            </a:rPr>
            <a:t>Conall O’Cleirigh, PhD</a:t>
          </a:r>
        </a:p>
        <a:p>
          <a:r>
            <a:rPr lang="en-US" sz="1200" dirty="0">
              <a:latin typeface="Calibri" panose="020F0502020204030204" pitchFamily="34" charset="0"/>
              <a:cs typeface="Calibri" panose="020F0502020204030204" pitchFamily="34" charset="0"/>
            </a:rPr>
            <a:t>Lead Faculty – Trauma Interventions</a:t>
          </a:r>
        </a:p>
      </dgm:t>
    </dgm:pt>
    <dgm:pt modelId="{8AB5BF71-01EB-4AF5-8885-9983904DD13F}" type="parTrans" cxnId="{719E330B-F6D7-465A-A5D9-94A5D33D7733}">
      <dgm:prSet/>
      <dgm:spPr/>
      <dgm:t>
        <a:bodyPr/>
        <a:lstStyle/>
        <a:p>
          <a:endParaRPr lang="en-US"/>
        </a:p>
      </dgm:t>
    </dgm:pt>
    <dgm:pt modelId="{91F92285-56DE-4311-A788-7257A9ADAAD4}" type="sibTrans" cxnId="{719E330B-F6D7-465A-A5D9-94A5D33D7733}">
      <dgm:prSet/>
      <dgm:spPr/>
      <dgm:t>
        <a:bodyPr/>
        <a:lstStyle/>
        <a:p>
          <a:endParaRPr lang="en-US"/>
        </a:p>
      </dgm:t>
    </dgm:pt>
    <dgm:pt modelId="{4CEB4547-2593-440A-9CD5-F6D1274F41A9}" type="pres">
      <dgm:prSet presAssocID="{B678C325-5DEC-47C6-BE12-81D384604C07}" presName="diagram" presStyleCnt="0">
        <dgm:presLayoutVars>
          <dgm:dir/>
          <dgm:resizeHandles val="exact"/>
        </dgm:presLayoutVars>
      </dgm:prSet>
      <dgm:spPr/>
      <dgm:t>
        <a:bodyPr/>
        <a:lstStyle/>
        <a:p>
          <a:endParaRPr lang="en-US"/>
        </a:p>
      </dgm:t>
    </dgm:pt>
    <dgm:pt modelId="{07BDED56-0466-4D1E-B476-F30749D8A521}" type="pres">
      <dgm:prSet presAssocID="{34B8C692-F852-4EE4-B68F-78CEEF2DE91D}" presName="node" presStyleLbl="node1" presStyleIdx="0" presStyleCnt="2" custScaleX="51596" custScaleY="81651" custLinFactNeighborX="-5904" custLinFactNeighborY="1093">
        <dgm:presLayoutVars>
          <dgm:bulletEnabled val="1"/>
        </dgm:presLayoutVars>
      </dgm:prSet>
      <dgm:spPr/>
      <dgm:t>
        <a:bodyPr/>
        <a:lstStyle/>
        <a:p>
          <a:endParaRPr lang="en-US"/>
        </a:p>
      </dgm:t>
    </dgm:pt>
    <dgm:pt modelId="{E8E55AC1-6104-4EE0-88C4-2FCB2E332EF7}" type="pres">
      <dgm:prSet presAssocID="{E3437FEF-34C1-474C-A556-D079C12BE274}" presName="sibTrans" presStyleCnt="0"/>
      <dgm:spPr/>
    </dgm:pt>
    <dgm:pt modelId="{193CC37A-37D1-4EB5-ADBD-D78040FF30BE}" type="pres">
      <dgm:prSet presAssocID="{27FA0B39-2191-41FB-8DD8-9EF1CE0439DE}" presName="node" presStyleLbl="node1" presStyleIdx="1" presStyleCnt="2" custScaleX="51596" custScaleY="81651" custLinFactNeighborX="-11152">
        <dgm:presLayoutVars>
          <dgm:bulletEnabled val="1"/>
        </dgm:presLayoutVars>
      </dgm:prSet>
      <dgm:spPr/>
      <dgm:t>
        <a:bodyPr/>
        <a:lstStyle/>
        <a:p>
          <a:endParaRPr lang="en-US"/>
        </a:p>
      </dgm:t>
    </dgm:pt>
  </dgm:ptLst>
  <dgm:cxnLst>
    <dgm:cxn modelId="{719E330B-F6D7-465A-A5D9-94A5D33D7733}" srcId="{B678C325-5DEC-47C6-BE12-81D384604C07}" destId="{27FA0B39-2191-41FB-8DD8-9EF1CE0439DE}" srcOrd="1" destOrd="0" parTransId="{8AB5BF71-01EB-4AF5-8885-9983904DD13F}" sibTransId="{91F92285-56DE-4311-A788-7257A9ADAAD4}"/>
    <dgm:cxn modelId="{D5753D79-978A-4487-B240-A79BA0C457D5}" type="presOf" srcId="{27FA0B39-2191-41FB-8DD8-9EF1CE0439DE}" destId="{193CC37A-37D1-4EB5-ADBD-D78040FF30BE}" srcOrd="0" destOrd="0" presId="urn:microsoft.com/office/officeart/2005/8/layout/default"/>
    <dgm:cxn modelId="{0BC6D9AF-1B86-42B6-AACF-6F78319AADE1}" type="presOf" srcId="{34B8C692-F852-4EE4-B68F-78CEEF2DE91D}" destId="{07BDED56-0466-4D1E-B476-F30749D8A521}" srcOrd="0" destOrd="0" presId="urn:microsoft.com/office/officeart/2005/8/layout/default"/>
    <dgm:cxn modelId="{2810A1D8-5945-4C0C-B808-AF5A337642D1}" type="presOf" srcId="{B678C325-5DEC-47C6-BE12-81D384604C07}" destId="{4CEB4547-2593-440A-9CD5-F6D1274F41A9}" srcOrd="0" destOrd="0" presId="urn:microsoft.com/office/officeart/2005/8/layout/default"/>
    <dgm:cxn modelId="{41DE993A-FDC3-4B93-AA89-BBDAB70F9A6E}" srcId="{B678C325-5DEC-47C6-BE12-81D384604C07}" destId="{34B8C692-F852-4EE4-B68F-78CEEF2DE91D}" srcOrd="0" destOrd="0" parTransId="{DE9119E1-5DFB-4A58-BA17-DC4F8BACAC8C}" sibTransId="{E3437FEF-34C1-474C-A556-D079C12BE274}"/>
    <dgm:cxn modelId="{489576AD-DE1C-48DC-AED8-020554375B58}" type="presParOf" srcId="{4CEB4547-2593-440A-9CD5-F6D1274F41A9}" destId="{07BDED56-0466-4D1E-B476-F30749D8A521}" srcOrd="0" destOrd="0" presId="urn:microsoft.com/office/officeart/2005/8/layout/default"/>
    <dgm:cxn modelId="{EC6F1394-FC16-4AA6-9E80-221F1BC6D3E6}" type="presParOf" srcId="{4CEB4547-2593-440A-9CD5-F6D1274F41A9}" destId="{E8E55AC1-6104-4EE0-88C4-2FCB2E332EF7}" srcOrd="1" destOrd="0" presId="urn:microsoft.com/office/officeart/2005/8/layout/default"/>
    <dgm:cxn modelId="{EF53C4F1-975C-497F-BC6B-1BE4ED69AB1D}" type="presParOf" srcId="{4CEB4547-2593-440A-9CD5-F6D1274F41A9}" destId="{193CC37A-37D1-4EB5-ADBD-D78040FF30BE}" srcOrd="2" destOrd="0" presId="urn:microsoft.com/office/officeart/2005/8/layout/default"/>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E19B69-F818-4E46-A208-2D6A91069C1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41E4D02-F604-429C-B311-ADF47C72D349}">
      <dgm:prSet custT="1"/>
      <dgm:spPr/>
      <dgm:t>
        <a:bodyPr/>
        <a:lstStyle/>
        <a:p>
          <a:r>
            <a:rPr lang="en-US" sz="1200" b="1" dirty="0">
              <a:latin typeface="Calibri" panose="020F0502020204030204" pitchFamily="34" charset="0"/>
              <a:cs typeface="Calibri" panose="020F0502020204030204" pitchFamily="34" charset="0"/>
            </a:rPr>
            <a:t>Janet Myers, PhD</a:t>
          </a:r>
        </a:p>
        <a:p>
          <a:r>
            <a:rPr lang="en-US" sz="1200" dirty="0">
              <a:latin typeface="Calibri" panose="020F0502020204030204" pitchFamily="34" charset="0"/>
              <a:cs typeface="Calibri" panose="020F0502020204030204" pitchFamily="34" charset="0"/>
            </a:rPr>
            <a:t> Principal Investigator and Trauma Liaison</a:t>
          </a:r>
        </a:p>
      </dgm:t>
    </dgm:pt>
    <dgm:pt modelId="{4AC8DAC9-9109-471E-A11A-B5F986CD0B47}" type="parTrans" cxnId="{8AC5E142-9180-4F31-AD94-7A3F22A926C5}">
      <dgm:prSet/>
      <dgm:spPr/>
      <dgm:t>
        <a:bodyPr/>
        <a:lstStyle/>
        <a:p>
          <a:endParaRPr lang="en-US"/>
        </a:p>
      </dgm:t>
    </dgm:pt>
    <dgm:pt modelId="{A3221435-07E1-49FC-B3E5-BE88604E7AC4}" type="sibTrans" cxnId="{8AC5E142-9180-4F31-AD94-7A3F22A926C5}">
      <dgm:prSet/>
      <dgm:spPr/>
      <dgm:t>
        <a:bodyPr/>
        <a:lstStyle/>
        <a:p>
          <a:endParaRPr lang="en-US"/>
        </a:p>
      </dgm:t>
    </dgm:pt>
    <dgm:pt modelId="{2D09A358-B337-4914-B401-DA59FC162284}">
      <dgm:prSet custT="1"/>
      <dgm:spPr/>
      <dgm:t>
        <a:bodyPr/>
        <a:lstStyle/>
        <a:p>
          <a:r>
            <a:rPr lang="en-US" sz="1200" b="1" dirty="0">
              <a:latin typeface="Calibri" panose="020F0502020204030204" pitchFamily="34" charset="0"/>
              <a:cs typeface="Calibri" panose="020F0502020204030204" pitchFamily="34" charset="0"/>
            </a:rPr>
            <a:t>Carol Dawson-Rose, PhD, RN</a:t>
          </a:r>
        </a:p>
        <a:p>
          <a:r>
            <a:rPr lang="en-US" sz="1200" dirty="0">
              <a:latin typeface="Calibri" panose="020F0502020204030204" pitchFamily="34" charset="0"/>
              <a:cs typeface="Calibri" panose="020F0502020204030204" pitchFamily="34" charset="0"/>
            </a:rPr>
            <a:t>Co-Investigator and Trauma Liaison</a:t>
          </a:r>
        </a:p>
      </dgm:t>
    </dgm:pt>
    <dgm:pt modelId="{51ABACD0-8FF3-43B0-BD5C-53166DA18A73}" type="parTrans" cxnId="{876846A6-EF17-4BA0-84D1-ECA81047C177}">
      <dgm:prSet/>
      <dgm:spPr/>
      <dgm:t>
        <a:bodyPr/>
        <a:lstStyle/>
        <a:p>
          <a:endParaRPr lang="en-US"/>
        </a:p>
      </dgm:t>
    </dgm:pt>
    <dgm:pt modelId="{7D41EAED-0371-4B89-BDBC-CAEBC51E7F2F}" type="sibTrans" cxnId="{876846A6-EF17-4BA0-84D1-ECA81047C177}">
      <dgm:prSet/>
      <dgm:spPr/>
      <dgm:t>
        <a:bodyPr/>
        <a:lstStyle/>
        <a:p>
          <a:endParaRPr lang="en-US"/>
        </a:p>
      </dgm:t>
    </dgm:pt>
    <dgm:pt modelId="{16BD81FF-4B98-41B3-85D3-2C68AE953D47}">
      <dgm:prSet custT="1"/>
      <dgm:spPr/>
      <dgm:t>
        <a:bodyPr/>
        <a:lstStyle/>
        <a:p>
          <a:endParaRPr lang="en-US" sz="1200" b="1" dirty="0">
            <a:latin typeface="Calibri" panose="020F0502020204030204" pitchFamily="34" charset="0"/>
            <a:cs typeface="Calibri" panose="020F0502020204030204" pitchFamily="34" charset="0"/>
          </a:endParaRPr>
        </a:p>
        <a:p>
          <a:r>
            <a:rPr lang="en-US" sz="1200" b="1" dirty="0">
              <a:latin typeface="Calibri" panose="020F0502020204030204" pitchFamily="34" charset="0"/>
              <a:cs typeface="Calibri" panose="020F0502020204030204" pitchFamily="34" charset="0"/>
            </a:rPr>
            <a:t>Greg Rebchook, PhD</a:t>
          </a:r>
        </a:p>
        <a:p>
          <a:r>
            <a:rPr lang="en-US" sz="1200" dirty="0">
              <a:latin typeface="Calibri" panose="020F0502020204030204" pitchFamily="34" charset="0"/>
              <a:cs typeface="Calibri" panose="020F0502020204030204" pitchFamily="34" charset="0"/>
            </a:rPr>
            <a:t>Co-Investigator and Transwomen Liaison</a:t>
          </a:r>
        </a:p>
      </dgm:t>
    </dgm:pt>
    <dgm:pt modelId="{C2ED6DF2-7E88-4E95-9138-7B3C9CA44F1C}" type="parTrans" cxnId="{635ECECD-B5B4-4FEE-93C9-E6AA488BD8F3}">
      <dgm:prSet/>
      <dgm:spPr/>
      <dgm:t>
        <a:bodyPr/>
        <a:lstStyle/>
        <a:p>
          <a:endParaRPr lang="en-US"/>
        </a:p>
      </dgm:t>
    </dgm:pt>
    <dgm:pt modelId="{6DE86F0B-9CB8-4EAF-8337-F9A11B1E70CE}" type="sibTrans" cxnId="{635ECECD-B5B4-4FEE-93C9-E6AA488BD8F3}">
      <dgm:prSet/>
      <dgm:spPr/>
      <dgm:t>
        <a:bodyPr/>
        <a:lstStyle/>
        <a:p>
          <a:endParaRPr lang="en-US"/>
        </a:p>
      </dgm:t>
    </dgm:pt>
    <dgm:pt modelId="{67ECFF0F-77F0-4D78-B6D0-DEF2B5CB38C4}" type="pres">
      <dgm:prSet presAssocID="{7BE19B69-F818-4E46-A208-2D6A91069C16}" presName="diagram" presStyleCnt="0">
        <dgm:presLayoutVars>
          <dgm:dir/>
          <dgm:resizeHandles val="exact"/>
        </dgm:presLayoutVars>
      </dgm:prSet>
      <dgm:spPr/>
      <dgm:t>
        <a:bodyPr/>
        <a:lstStyle/>
        <a:p>
          <a:endParaRPr lang="en-US"/>
        </a:p>
      </dgm:t>
    </dgm:pt>
    <dgm:pt modelId="{B9D8054E-3927-4E39-B5FC-027DB0F3370F}" type="pres">
      <dgm:prSet presAssocID="{241E4D02-F604-429C-B311-ADF47C72D349}" presName="node" presStyleLbl="node1" presStyleIdx="0" presStyleCnt="3" custScaleX="78708" custScaleY="83554">
        <dgm:presLayoutVars>
          <dgm:bulletEnabled val="1"/>
        </dgm:presLayoutVars>
      </dgm:prSet>
      <dgm:spPr/>
      <dgm:t>
        <a:bodyPr/>
        <a:lstStyle/>
        <a:p>
          <a:endParaRPr lang="en-US"/>
        </a:p>
      </dgm:t>
    </dgm:pt>
    <dgm:pt modelId="{D7995248-1C01-4F69-8BF9-DCCB0181C177}" type="pres">
      <dgm:prSet presAssocID="{A3221435-07E1-49FC-B3E5-BE88604E7AC4}" presName="sibTrans" presStyleCnt="0"/>
      <dgm:spPr/>
    </dgm:pt>
    <dgm:pt modelId="{90C1AD51-DF64-4013-8D70-BBE1AA644711}" type="pres">
      <dgm:prSet presAssocID="{16BD81FF-4B98-41B3-85D3-2C68AE953D47}" presName="node" presStyleLbl="node1" presStyleIdx="1" presStyleCnt="3" custScaleX="78708" custScaleY="83554">
        <dgm:presLayoutVars>
          <dgm:bulletEnabled val="1"/>
        </dgm:presLayoutVars>
      </dgm:prSet>
      <dgm:spPr/>
      <dgm:t>
        <a:bodyPr/>
        <a:lstStyle/>
        <a:p>
          <a:endParaRPr lang="en-US"/>
        </a:p>
      </dgm:t>
    </dgm:pt>
    <dgm:pt modelId="{1887592C-8E44-45DC-B5EC-3CB2C03CD94B}" type="pres">
      <dgm:prSet presAssocID="{6DE86F0B-9CB8-4EAF-8337-F9A11B1E70CE}" presName="sibTrans" presStyleCnt="0"/>
      <dgm:spPr/>
    </dgm:pt>
    <dgm:pt modelId="{829817C3-3033-4FE8-9599-22B972B52B23}" type="pres">
      <dgm:prSet presAssocID="{2D09A358-B337-4914-B401-DA59FC162284}" presName="node" presStyleLbl="node1" presStyleIdx="2" presStyleCnt="3" custScaleX="78708" custScaleY="83554">
        <dgm:presLayoutVars>
          <dgm:bulletEnabled val="1"/>
        </dgm:presLayoutVars>
      </dgm:prSet>
      <dgm:spPr/>
      <dgm:t>
        <a:bodyPr/>
        <a:lstStyle/>
        <a:p>
          <a:endParaRPr lang="en-US"/>
        </a:p>
      </dgm:t>
    </dgm:pt>
  </dgm:ptLst>
  <dgm:cxnLst>
    <dgm:cxn modelId="{876846A6-EF17-4BA0-84D1-ECA81047C177}" srcId="{7BE19B69-F818-4E46-A208-2D6A91069C16}" destId="{2D09A358-B337-4914-B401-DA59FC162284}" srcOrd="2" destOrd="0" parTransId="{51ABACD0-8FF3-43B0-BD5C-53166DA18A73}" sibTransId="{7D41EAED-0371-4B89-BDBC-CAEBC51E7F2F}"/>
    <dgm:cxn modelId="{D9FDE7BD-49B9-4ED6-BD81-FACD447A91FF}" type="presOf" srcId="{16BD81FF-4B98-41B3-85D3-2C68AE953D47}" destId="{90C1AD51-DF64-4013-8D70-BBE1AA644711}" srcOrd="0" destOrd="0" presId="urn:microsoft.com/office/officeart/2005/8/layout/default"/>
    <dgm:cxn modelId="{8AC5E142-9180-4F31-AD94-7A3F22A926C5}" srcId="{7BE19B69-F818-4E46-A208-2D6A91069C16}" destId="{241E4D02-F604-429C-B311-ADF47C72D349}" srcOrd="0" destOrd="0" parTransId="{4AC8DAC9-9109-471E-A11A-B5F986CD0B47}" sibTransId="{A3221435-07E1-49FC-B3E5-BE88604E7AC4}"/>
    <dgm:cxn modelId="{CDA57C62-1EE0-4FCF-B423-12C4C6088F85}" type="presOf" srcId="{2D09A358-B337-4914-B401-DA59FC162284}" destId="{829817C3-3033-4FE8-9599-22B972B52B23}" srcOrd="0" destOrd="0" presId="urn:microsoft.com/office/officeart/2005/8/layout/default"/>
    <dgm:cxn modelId="{1A3D54DC-EEFC-4EDF-9AE7-15086ECBD06C}" type="presOf" srcId="{7BE19B69-F818-4E46-A208-2D6A91069C16}" destId="{67ECFF0F-77F0-4D78-B6D0-DEF2B5CB38C4}" srcOrd="0" destOrd="0" presId="urn:microsoft.com/office/officeart/2005/8/layout/default"/>
    <dgm:cxn modelId="{B64D7AC7-A07C-45BB-BB47-678A61E1D8FE}" type="presOf" srcId="{241E4D02-F604-429C-B311-ADF47C72D349}" destId="{B9D8054E-3927-4E39-B5FC-027DB0F3370F}" srcOrd="0" destOrd="0" presId="urn:microsoft.com/office/officeart/2005/8/layout/default"/>
    <dgm:cxn modelId="{635ECECD-B5B4-4FEE-93C9-E6AA488BD8F3}" srcId="{7BE19B69-F818-4E46-A208-2D6A91069C16}" destId="{16BD81FF-4B98-41B3-85D3-2C68AE953D47}" srcOrd="1" destOrd="0" parTransId="{C2ED6DF2-7E88-4E95-9138-7B3C9CA44F1C}" sibTransId="{6DE86F0B-9CB8-4EAF-8337-F9A11B1E70CE}"/>
    <dgm:cxn modelId="{9D50E050-C6A1-46A4-BA57-D020DAF40C83}" type="presParOf" srcId="{67ECFF0F-77F0-4D78-B6D0-DEF2B5CB38C4}" destId="{B9D8054E-3927-4E39-B5FC-027DB0F3370F}" srcOrd="0" destOrd="0" presId="urn:microsoft.com/office/officeart/2005/8/layout/default"/>
    <dgm:cxn modelId="{CCAA08FD-1A0B-420C-949E-73E28EACCF0E}" type="presParOf" srcId="{67ECFF0F-77F0-4D78-B6D0-DEF2B5CB38C4}" destId="{D7995248-1C01-4F69-8BF9-DCCB0181C177}" srcOrd="1" destOrd="0" presId="urn:microsoft.com/office/officeart/2005/8/layout/default"/>
    <dgm:cxn modelId="{BF2464D7-2605-414C-99A0-6086241E24D0}" type="presParOf" srcId="{67ECFF0F-77F0-4D78-B6D0-DEF2B5CB38C4}" destId="{90C1AD51-DF64-4013-8D70-BBE1AA644711}" srcOrd="2" destOrd="0" presId="urn:microsoft.com/office/officeart/2005/8/layout/default"/>
    <dgm:cxn modelId="{3D6BB890-3FC2-42F0-911B-C65F4348D4AA}" type="presParOf" srcId="{67ECFF0F-77F0-4D78-B6D0-DEF2B5CB38C4}" destId="{1887592C-8E44-45DC-B5EC-3CB2C03CD94B}" srcOrd="3" destOrd="0" presId="urn:microsoft.com/office/officeart/2005/8/layout/default"/>
    <dgm:cxn modelId="{1D11235C-F2F8-42CD-9CBC-DB46887BB7E6}" type="presParOf" srcId="{67ECFF0F-77F0-4D78-B6D0-DEF2B5CB38C4}" destId="{829817C3-3033-4FE8-9599-22B972B52B23}" srcOrd="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E19B69-F818-4E46-A208-2D6A91069C1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A83051C-6BC2-4B13-A232-1366AB113F74}">
      <dgm:prSet custT="1"/>
      <dgm:spPr/>
      <dgm:t>
        <a:bodyPr/>
        <a:lstStyle/>
        <a:p>
          <a:r>
            <a:rPr lang="en-US" sz="1200" b="1" dirty="0">
              <a:latin typeface="Calibri" panose="020F0502020204030204" pitchFamily="34" charset="0"/>
              <a:cs typeface="Calibri" panose="020F0502020204030204" pitchFamily="34" charset="0"/>
            </a:rPr>
            <a:t>Mary Guzé, MPH</a:t>
          </a:r>
        </a:p>
        <a:p>
          <a:r>
            <a:rPr lang="en-US" sz="1200" dirty="0">
              <a:latin typeface="Calibri" panose="020F0502020204030204" pitchFamily="34" charset="0"/>
              <a:cs typeface="Calibri" panose="020F0502020204030204" pitchFamily="34" charset="0"/>
            </a:rPr>
            <a:t>Data Manager</a:t>
          </a:r>
        </a:p>
      </dgm:t>
    </dgm:pt>
    <dgm:pt modelId="{F9DD344C-1B38-474D-BD6A-70D8E9228791}" type="parTrans" cxnId="{3615761A-713F-4492-8EA6-D5330FE5AA5B}">
      <dgm:prSet/>
      <dgm:spPr/>
      <dgm:t>
        <a:bodyPr/>
        <a:lstStyle/>
        <a:p>
          <a:endParaRPr lang="en-US"/>
        </a:p>
      </dgm:t>
    </dgm:pt>
    <dgm:pt modelId="{DC00DED0-1A15-46F8-B240-A52020CC6B7E}" type="sibTrans" cxnId="{3615761A-713F-4492-8EA6-D5330FE5AA5B}">
      <dgm:prSet/>
      <dgm:spPr/>
      <dgm:t>
        <a:bodyPr/>
        <a:lstStyle/>
        <a:p>
          <a:endParaRPr lang="en-US"/>
        </a:p>
      </dgm:t>
    </dgm:pt>
    <dgm:pt modelId="{241E4D02-F604-429C-B311-ADF47C72D349}">
      <dgm:prSet custT="1"/>
      <dgm:spPr/>
      <dgm:t>
        <a:bodyPr/>
        <a:lstStyle/>
        <a:p>
          <a:r>
            <a:rPr lang="en-US" sz="1200" b="1" dirty="0">
              <a:latin typeface="Calibri" panose="020F0502020204030204" pitchFamily="34" charset="0"/>
              <a:cs typeface="Calibri" panose="020F0502020204030204" pitchFamily="34" charset="0"/>
            </a:rPr>
            <a:t>Starley Shade, PhD</a:t>
          </a:r>
        </a:p>
        <a:p>
          <a:r>
            <a:rPr lang="en-US" sz="1200" dirty="0">
              <a:latin typeface="Calibri" panose="020F0502020204030204" pitchFamily="34" charset="0"/>
              <a:cs typeface="Calibri" panose="020F0502020204030204" pitchFamily="34" charset="0"/>
            </a:rPr>
            <a:t> Quantitative Evaluator</a:t>
          </a:r>
        </a:p>
      </dgm:t>
    </dgm:pt>
    <dgm:pt modelId="{4AC8DAC9-9109-471E-A11A-B5F986CD0B47}" type="parTrans" cxnId="{8AC5E142-9180-4F31-AD94-7A3F22A926C5}">
      <dgm:prSet/>
      <dgm:spPr/>
      <dgm:t>
        <a:bodyPr/>
        <a:lstStyle/>
        <a:p>
          <a:endParaRPr lang="en-US"/>
        </a:p>
      </dgm:t>
    </dgm:pt>
    <dgm:pt modelId="{A3221435-07E1-49FC-B3E5-BE88604E7AC4}" type="sibTrans" cxnId="{8AC5E142-9180-4F31-AD94-7A3F22A926C5}">
      <dgm:prSet/>
      <dgm:spPr/>
      <dgm:t>
        <a:bodyPr/>
        <a:lstStyle/>
        <a:p>
          <a:endParaRPr lang="en-US"/>
        </a:p>
      </dgm:t>
    </dgm:pt>
    <dgm:pt modelId="{6ED88237-A531-47CA-8DA6-12014C0FE8E6}">
      <dgm:prSet custT="1"/>
      <dgm:spPr/>
      <dgm:t>
        <a:bodyPr/>
        <a:lstStyle/>
        <a:p>
          <a:r>
            <a:rPr lang="en-US" sz="1200" b="1" dirty="0">
              <a:latin typeface="Calibri" panose="020F0502020204030204" pitchFamily="34" charset="0"/>
              <a:cs typeface="Calibri" panose="020F0502020204030204" pitchFamily="34" charset="0"/>
            </a:rPr>
            <a:t>Beth Bourdeau, PhD</a:t>
          </a:r>
        </a:p>
        <a:p>
          <a:r>
            <a:rPr lang="en-US" sz="1200" dirty="0">
              <a:latin typeface="Calibri" panose="020F0502020204030204" pitchFamily="34" charset="0"/>
              <a:cs typeface="Calibri" panose="020F0502020204030204" pitchFamily="34" charset="0"/>
            </a:rPr>
            <a:t>Project Manager and BHI Liaison</a:t>
          </a:r>
        </a:p>
      </dgm:t>
    </dgm:pt>
    <dgm:pt modelId="{6F88FDD7-6C97-47BD-A9C3-095BB3780E71}" type="parTrans" cxnId="{228D465C-BD37-42B9-864B-BC79FF4B7DDE}">
      <dgm:prSet/>
      <dgm:spPr/>
      <dgm:t>
        <a:bodyPr/>
        <a:lstStyle/>
        <a:p>
          <a:endParaRPr lang="en-US"/>
        </a:p>
      </dgm:t>
    </dgm:pt>
    <dgm:pt modelId="{9C428CEC-BB25-472B-BCAC-057C010A995E}" type="sibTrans" cxnId="{228D465C-BD37-42B9-864B-BC79FF4B7DDE}">
      <dgm:prSet/>
      <dgm:spPr/>
      <dgm:t>
        <a:bodyPr/>
        <a:lstStyle/>
        <a:p>
          <a:endParaRPr lang="en-US"/>
        </a:p>
      </dgm:t>
    </dgm:pt>
    <dgm:pt modelId="{6C2B828A-E4F1-486B-BB72-D895402382A1}">
      <dgm:prSet custT="1"/>
      <dgm:spPr/>
      <dgm:t>
        <a:bodyPr/>
        <a:lstStyle/>
        <a:p>
          <a:r>
            <a:rPr lang="en-US" sz="1200" b="1" dirty="0">
              <a:latin typeface="Calibri" panose="020F0502020204030204" pitchFamily="34" charset="0"/>
              <a:cs typeface="Calibri" panose="020F0502020204030204" pitchFamily="34" charset="0"/>
            </a:rPr>
            <a:t>Kim Koester, PhD</a:t>
          </a:r>
        </a:p>
        <a:p>
          <a:r>
            <a:rPr lang="en-US" sz="1200" dirty="0">
              <a:latin typeface="Calibri" panose="020F0502020204030204" pitchFamily="34" charset="0"/>
              <a:cs typeface="Calibri" panose="020F0502020204030204" pitchFamily="34" charset="0"/>
            </a:rPr>
            <a:t>Qualitative Evaluator and BMSM Liaison</a:t>
          </a:r>
        </a:p>
      </dgm:t>
    </dgm:pt>
    <dgm:pt modelId="{6B8EBF98-2F7E-461E-8A1A-0D8CC7520BEE}" type="parTrans" cxnId="{D4A39ADE-C988-4910-90D2-067F6F491D12}">
      <dgm:prSet/>
      <dgm:spPr/>
      <dgm:t>
        <a:bodyPr/>
        <a:lstStyle/>
        <a:p>
          <a:endParaRPr lang="en-US"/>
        </a:p>
      </dgm:t>
    </dgm:pt>
    <dgm:pt modelId="{09512BF6-595D-499D-8FDD-41D35A77AB4C}" type="sibTrans" cxnId="{D4A39ADE-C988-4910-90D2-067F6F491D12}">
      <dgm:prSet/>
      <dgm:spPr/>
      <dgm:t>
        <a:bodyPr/>
        <a:lstStyle/>
        <a:p>
          <a:endParaRPr lang="en-US"/>
        </a:p>
      </dgm:t>
    </dgm:pt>
    <dgm:pt modelId="{67ECFF0F-77F0-4D78-B6D0-DEF2B5CB38C4}" type="pres">
      <dgm:prSet presAssocID="{7BE19B69-F818-4E46-A208-2D6A91069C16}" presName="diagram" presStyleCnt="0">
        <dgm:presLayoutVars>
          <dgm:dir/>
          <dgm:resizeHandles val="exact"/>
        </dgm:presLayoutVars>
      </dgm:prSet>
      <dgm:spPr/>
      <dgm:t>
        <a:bodyPr/>
        <a:lstStyle/>
        <a:p>
          <a:endParaRPr lang="en-US"/>
        </a:p>
      </dgm:t>
    </dgm:pt>
    <dgm:pt modelId="{B26736A5-DCCA-495A-8A6C-C79DCF9CBAF2}" type="pres">
      <dgm:prSet presAssocID="{6ED88237-A531-47CA-8DA6-12014C0FE8E6}" presName="node" presStyleLbl="node1" presStyleIdx="0" presStyleCnt="4" custScaleX="66315" custScaleY="70471">
        <dgm:presLayoutVars>
          <dgm:bulletEnabled val="1"/>
        </dgm:presLayoutVars>
      </dgm:prSet>
      <dgm:spPr/>
      <dgm:t>
        <a:bodyPr/>
        <a:lstStyle/>
        <a:p>
          <a:endParaRPr lang="en-US"/>
        </a:p>
      </dgm:t>
    </dgm:pt>
    <dgm:pt modelId="{A50899A4-59EB-4EA1-B045-2F1AC9521F0C}" type="pres">
      <dgm:prSet presAssocID="{9C428CEC-BB25-472B-BCAC-057C010A995E}" presName="sibTrans" presStyleCnt="0"/>
      <dgm:spPr/>
    </dgm:pt>
    <dgm:pt modelId="{B7C851FE-A27A-45B5-9D5C-56C66C4E3A07}" type="pres">
      <dgm:prSet presAssocID="{6C2B828A-E4F1-486B-BB72-D895402382A1}" presName="node" presStyleLbl="node1" presStyleIdx="1" presStyleCnt="4" custScaleX="66315" custScaleY="70471">
        <dgm:presLayoutVars>
          <dgm:bulletEnabled val="1"/>
        </dgm:presLayoutVars>
      </dgm:prSet>
      <dgm:spPr/>
      <dgm:t>
        <a:bodyPr/>
        <a:lstStyle/>
        <a:p>
          <a:endParaRPr lang="en-US"/>
        </a:p>
      </dgm:t>
    </dgm:pt>
    <dgm:pt modelId="{C9AB650B-DAFC-4E49-A86A-13B78AE6EF34}" type="pres">
      <dgm:prSet presAssocID="{09512BF6-595D-499D-8FDD-41D35A77AB4C}" presName="sibTrans" presStyleCnt="0"/>
      <dgm:spPr/>
    </dgm:pt>
    <dgm:pt modelId="{F20C3F48-557E-4CF5-83F2-8332C3A85422}" type="pres">
      <dgm:prSet presAssocID="{BA83051C-6BC2-4B13-A232-1366AB113F74}" presName="node" presStyleLbl="node1" presStyleIdx="2" presStyleCnt="4" custScaleX="66315" custScaleY="70471">
        <dgm:presLayoutVars>
          <dgm:bulletEnabled val="1"/>
        </dgm:presLayoutVars>
      </dgm:prSet>
      <dgm:spPr/>
      <dgm:t>
        <a:bodyPr/>
        <a:lstStyle/>
        <a:p>
          <a:endParaRPr lang="en-US"/>
        </a:p>
      </dgm:t>
    </dgm:pt>
    <dgm:pt modelId="{D9B0CAB1-B136-4751-BBE9-8EADFA4DEC1E}" type="pres">
      <dgm:prSet presAssocID="{DC00DED0-1A15-46F8-B240-A52020CC6B7E}" presName="sibTrans" presStyleCnt="0"/>
      <dgm:spPr/>
    </dgm:pt>
    <dgm:pt modelId="{B9D8054E-3927-4E39-B5FC-027DB0F3370F}" type="pres">
      <dgm:prSet presAssocID="{241E4D02-F604-429C-B311-ADF47C72D349}" presName="node" presStyleLbl="node1" presStyleIdx="3" presStyleCnt="4" custScaleX="66315" custScaleY="70471">
        <dgm:presLayoutVars>
          <dgm:bulletEnabled val="1"/>
        </dgm:presLayoutVars>
      </dgm:prSet>
      <dgm:spPr/>
      <dgm:t>
        <a:bodyPr/>
        <a:lstStyle/>
        <a:p>
          <a:endParaRPr lang="en-US"/>
        </a:p>
      </dgm:t>
    </dgm:pt>
  </dgm:ptLst>
  <dgm:cxnLst>
    <dgm:cxn modelId="{C43B72E0-BC4A-431E-990A-7EC2030969D4}" type="presOf" srcId="{BA83051C-6BC2-4B13-A232-1366AB113F74}" destId="{F20C3F48-557E-4CF5-83F2-8332C3A85422}" srcOrd="0" destOrd="0" presId="urn:microsoft.com/office/officeart/2005/8/layout/default"/>
    <dgm:cxn modelId="{228D465C-BD37-42B9-864B-BC79FF4B7DDE}" srcId="{7BE19B69-F818-4E46-A208-2D6A91069C16}" destId="{6ED88237-A531-47CA-8DA6-12014C0FE8E6}" srcOrd="0" destOrd="0" parTransId="{6F88FDD7-6C97-47BD-A9C3-095BB3780E71}" sibTransId="{9C428CEC-BB25-472B-BCAC-057C010A995E}"/>
    <dgm:cxn modelId="{8AC5E142-9180-4F31-AD94-7A3F22A926C5}" srcId="{7BE19B69-F818-4E46-A208-2D6A91069C16}" destId="{241E4D02-F604-429C-B311-ADF47C72D349}" srcOrd="3" destOrd="0" parTransId="{4AC8DAC9-9109-471E-A11A-B5F986CD0B47}" sibTransId="{A3221435-07E1-49FC-B3E5-BE88604E7AC4}"/>
    <dgm:cxn modelId="{205D1AC7-315A-46C7-BBF5-DB4A43A56F27}" type="presOf" srcId="{241E4D02-F604-429C-B311-ADF47C72D349}" destId="{B9D8054E-3927-4E39-B5FC-027DB0F3370F}" srcOrd="0" destOrd="0" presId="urn:microsoft.com/office/officeart/2005/8/layout/default"/>
    <dgm:cxn modelId="{C2BF3F1E-A9D5-47AD-A2FD-C06117CA78F7}" type="presOf" srcId="{6C2B828A-E4F1-486B-BB72-D895402382A1}" destId="{B7C851FE-A27A-45B5-9D5C-56C66C4E3A07}" srcOrd="0" destOrd="0" presId="urn:microsoft.com/office/officeart/2005/8/layout/default"/>
    <dgm:cxn modelId="{D4A39ADE-C988-4910-90D2-067F6F491D12}" srcId="{7BE19B69-F818-4E46-A208-2D6A91069C16}" destId="{6C2B828A-E4F1-486B-BB72-D895402382A1}" srcOrd="1" destOrd="0" parTransId="{6B8EBF98-2F7E-461E-8A1A-0D8CC7520BEE}" sibTransId="{09512BF6-595D-499D-8FDD-41D35A77AB4C}"/>
    <dgm:cxn modelId="{3615761A-713F-4492-8EA6-D5330FE5AA5B}" srcId="{7BE19B69-F818-4E46-A208-2D6A91069C16}" destId="{BA83051C-6BC2-4B13-A232-1366AB113F74}" srcOrd="2" destOrd="0" parTransId="{F9DD344C-1B38-474D-BD6A-70D8E9228791}" sibTransId="{DC00DED0-1A15-46F8-B240-A52020CC6B7E}"/>
    <dgm:cxn modelId="{79C57039-BCE5-4C38-AE58-5DEAE74FA49F}" type="presOf" srcId="{7BE19B69-F818-4E46-A208-2D6A91069C16}" destId="{67ECFF0F-77F0-4D78-B6D0-DEF2B5CB38C4}" srcOrd="0" destOrd="0" presId="urn:microsoft.com/office/officeart/2005/8/layout/default"/>
    <dgm:cxn modelId="{F01C2D76-CDDF-4D20-AC84-AD28ADE50D77}" type="presOf" srcId="{6ED88237-A531-47CA-8DA6-12014C0FE8E6}" destId="{B26736A5-DCCA-495A-8A6C-C79DCF9CBAF2}" srcOrd="0" destOrd="0" presId="urn:microsoft.com/office/officeart/2005/8/layout/default"/>
    <dgm:cxn modelId="{A6685E17-E4ED-4173-BC94-712FF66C146A}" type="presParOf" srcId="{67ECFF0F-77F0-4D78-B6D0-DEF2B5CB38C4}" destId="{B26736A5-DCCA-495A-8A6C-C79DCF9CBAF2}" srcOrd="0" destOrd="0" presId="urn:microsoft.com/office/officeart/2005/8/layout/default"/>
    <dgm:cxn modelId="{2A9356D9-E558-4120-AE3E-4AE3A23C5C4A}" type="presParOf" srcId="{67ECFF0F-77F0-4D78-B6D0-DEF2B5CB38C4}" destId="{A50899A4-59EB-4EA1-B045-2F1AC9521F0C}" srcOrd="1" destOrd="0" presId="urn:microsoft.com/office/officeart/2005/8/layout/default"/>
    <dgm:cxn modelId="{9C204176-3E73-4F97-A4C5-AF3C58F09C01}" type="presParOf" srcId="{67ECFF0F-77F0-4D78-B6D0-DEF2B5CB38C4}" destId="{B7C851FE-A27A-45B5-9D5C-56C66C4E3A07}" srcOrd="2" destOrd="0" presId="urn:microsoft.com/office/officeart/2005/8/layout/default"/>
    <dgm:cxn modelId="{229DF214-F35F-4999-91E5-DCAFBA46D3C0}" type="presParOf" srcId="{67ECFF0F-77F0-4D78-B6D0-DEF2B5CB38C4}" destId="{C9AB650B-DAFC-4E49-A86A-13B78AE6EF34}" srcOrd="3" destOrd="0" presId="urn:microsoft.com/office/officeart/2005/8/layout/default"/>
    <dgm:cxn modelId="{F5E15256-7F17-465F-ACF2-50A612212852}" type="presParOf" srcId="{67ECFF0F-77F0-4D78-B6D0-DEF2B5CB38C4}" destId="{F20C3F48-557E-4CF5-83F2-8332C3A85422}" srcOrd="4" destOrd="0" presId="urn:microsoft.com/office/officeart/2005/8/layout/default"/>
    <dgm:cxn modelId="{570352CD-2CBD-415F-8996-D992444F81E7}" type="presParOf" srcId="{67ECFF0F-77F0-4D78-B6D0-DEF2B5CB38C4}" destId="{D9B0CAB1-B136-4751-BBE9-8EADFA4DEC1E}" srcOrd="5" destOrd="0" presId="urn:microsoft.com/office/officeart/2005/8/layout/default"/>
    <dgm:cxn modelId="{F8E9B092-28F8-4C86-9904-3C0BFEE9D33A}" type="presParOf" srcId="{67ECFF0F-77F0-4D78-B6D0-DEF2B5CB38C4}" destId="{B9D8054E-3927-4E39-B5FC-027DB0F3370F}" srcOrd="6"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8EC494-32B9-4452-B078-89A29AAFD361}"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6525FBAE-FE93-43FC-9B1E-BE23886B8BFB}">
      <dgm:prSet phldrT="[Text]" custT="1"/>
      <dgm:spPr/>
      <dgm:t>
        <a:bodyPr/>
        <a:lstStyle/>
        <a:p>
          <a:r>
            <a:rPr lang="en-US" sz="2500" dirty="0"/>
            <a:t>Pre-Site </a:t>
          </a:r>
        </a:p>
        <a:p>
          <a:r>
            <a:rPr lang="en-US" sz="2500" dirty="0"/>
            <a:t>Visit Call</a:t>
          </a:r>
        </a:p>
      </dgm:t>
    </dgm:pt>
    <dgm:pt modelId="{1031BAF2-2E34-4FF4-AB8C-D88DB18C63EB}" type="parTrans" cxnId="{E028166E-D706-4E11-912E-E7B258A5ECE4}">
      <dgm:prSet/>
      <dgm:spPr/>
      <dgm:t>
        <a:bodyPr/>
        <a:lstStyle/>
        <a:p>
          <a:endParaRPr lang="en-US"/>
        </a:p>
      </dgm:t>
    </dgm:pt>
    <dgm:pt modelId="{98BCB140-684B-4C97-B4A5-602F45EE39EF}" type="sibTrans" cxnId="{E028166E-D706-4E11-912E-E7B258A5ECE4}">
      <dgm:prSet/>
      <dgm:spPr/>
      <dgm:t>
        <a:bodyPr/>
        <a:lstStyle/>
        <a:p>
          <a:endParaRPr lang="en-US"/>
        </a:p>
      </dgm:t>
    </dgm:pt>
    <dgm:pt modelId="{A7078C43-5895-4304-9BD6-0E17E8F38037}">
      <dgm:prSet phldrT="[Text]" custT="1"/>
      <dgm:spPr/>
      <dgm:t>
        <a:bodyPr/>
        <a:lstStyle/>
        <a:p>
          <a:r>
            <a:rPr lang="en-US" sz="2500" dirty="0"/>
            <a:t>Site Visit	</a:t>
          </a:r>
        </a:p>
      </dgm:t>
    </dgm:pt>
    <dgm:pt modelId="{2BE42459-9793-4FA1-898C-FBA734E34DAD}" type="parTrans" cxnId="{858959E5-027C-4FBF-9FF2-A5F58866E397}">
      <dgm:prSet/>
      <dgm:spPr/>
      <dgm:t>
        <a:bodyPr/>
        <a:lstStyle/>
        <a:p>
          <a:endParaRPr lang="en-US"/>
        </a:p>
      </dgm:t>
    </dgm:pt>
    <dgm:pt modelId="{60528074-4F47-415B-B0AE-5E34FBC9AFDA}" type="sibTrans" cxnId="{858959E5-027C-4FBF-9FF2-A5F58866E397}">
      <dgm:prSet/>
      <dgm:spPr/>
      <dgm:t>
        <a:bodyPr/>
        <a:lstStyle/>
        <a:p>
          <a:endParaRPr lang="en-US"/>
        </a:p>
      </dgm:t>
    </dgm:pt>
    <dgm:pt modelId="{29BF9088-A8AA-46FF-BD0B-26662D5F69AC}">
      <dgm:prSet phldrT="[Text]" custT="1"/>
      <dgm:spPr/>
      <dgm:t>
        <a:bodyPr/>
        <a:lstStyle/>
        <a:p>
          <a:r>
            <a:rPr lang="en-US" sz="2500" dirty="0"/>
            <a:t>Consultation Report</a:t>
          </a:r>
        </a:p>
      </dgm:t>
    </dgm:pt>
    <dgm:pt modelId="{5292A5C3-CED9-44A5-B825-3477921983DF}" type="parTrans" cxnId="{E6A8CCAB-54EC-4203-A9AC-8071D01A0135}">
      <dgm:prSet/>
      <dgm:spPr/>
      <dgm:t>
        <a:bodyPr/>
        <a:lstStyle/>
        <a:p>
          <a:endParaRPr lang="en-US"/>
        </a:p>
      </dgm:t>
    </dgm:pt>
    <dgm:pt modelId="{552EA301-6001-4A04-A568-BCA546DCFA8A}" type="sibTrans" cxnId="{E6A8CCAB-54EC-4203-A9AC-8071D01A0135}">
      <dgm:prSet/>
      <dgm:spPr/>
      <dgm:t>
        <a:bodyPr/>
        <a:lstStyle/>
        <a:p>
          <a:endParaRPr lang="en-US"/>
        </a:p>
      </dgm:t>
    </dgm:pt>
    <dgm:pt modelId="{B0BCED9C-8663-4813-B5B3-172267F6401E}" type="pres">
      <dgm:prSet presAssocID="{A28EC494-32B9-4452-B078-89A29AAFD361}" presName="Name0" presStyleCnt="0">
        <dgm:presLayoutVars>
          <dgm:chMax val="11"/>
          <dgm:chPref val="11"/>
          <dgm:dir/>
          <dgm:resizeHandles/>
        </dgm:presLayoutVars>
      </dgm:prSet>
      <dgm:spPr/>
      <dgm:t>
        <a:bodyPr/>
        <a:lstStyle/>
        <a:p>
          <a:endParaRPr lang="en-US"/>
        </a:p>
      </dgm:t>
    </dgm:pt>
    <dgm:pt modelId="{6D672EC7-7644-4AC0-AFD4-011D7B1AC0F9}" type="pres">
      <dgm:prSet presAssocID="{29BF9088-A8AA-46FF-BD0B-26662D5F69AC}" presName="Accent3" presStyleCnt="0"/>
      <dgm:spPr/>
    </dgm:pt>
    <dgm:pt modelId="{2998B924-67CA-4BB1-851C-76605E6F9FD9}" type="pres">
      <dgm:prSet presAssocID="{29BF9088-A8AA-46FF-BD0B-26662D5F69AC}" presName="Accent" presStyleLbl="node1" presStyleIdx="0" presStyleCnt="3"/>
      <dgm:spPr/>
    </dgm:pt>
    <dgm:pt modelId="{1691DC7D-7CCB-4ED7-84EE-1FC012960DC2}" type="pres">
      <dgm:prSet presAssocID="{29BF9088-A8AA-46FF-BD0B-26662D5F69AC}" presName="ParentBackground3" presStyleCnt="0"/>
      <dgm:spPr/>
    </dgm:pt>
    <dgm:pt modelId="{57323CF6-C317-4774-8620-AFEAD35B69FA}" type="pres">
      <dgm:prSet presAssocID="{29BF9088-A8AA-46FF-BD0B-26662D5F69AC}" presName="ParentBackground" presStyleLbl="fgAcc1" presStyleIdx="0" presStyleCnt="3"/>
      <dgm:spPr/>
      <dgm:t>
        <a:bodyPr/>
        <a:lstStyle/>
        <a:p>
          <a:endParaRPr lang="en-US"/>
        </a:p>
      </dgm:t>
    </dgm:pt>
    <dgm:pt modelId="{BADECE4B-4535-4C66-B23C-06344DE1735E}" type="pres">
      <dgm:prSet presAssocID="{29BF9088-A8AA-46FF-BD0B-26662D5F69AC}" presName="Parent3" presStyleLbl="revTx" presStyleIdx="0" presStyleCnt="0">
        <dgm:presLayoutVars>
          <dgm:chMax val="1"/>
          <dgm:chPref val="1"/>
          <dgm:bulletEnabled val="1"/>
        </dgm:presLayoutVars>
      </dgm:prSet>
      <dgm:spPr/>
      <dgm:t>
        <a:bodyPr/>
        <a:lstStyle/>
        <a:p>
          <a:endParaRPr lang="en-US"/>
        </a:p>
      </dgm:t>
    </dgm:pt>
    <dgm:pt modelId="{493B0E34-2E23-47AE-B1A8-0CA57A02066A}" type="pres">
      <dgm:prSet presAssocID="{A7078C43-5895-4304-9BD6-0E17E8F38037}" presName="Accent2" presStyleCnt="0"/>
      <dgm:spPr/>
    </dgm:pt>
    <dgm:pt modelId="{649636E2-2FDA-40D0-A8BB-C3B6E574F3B4}" type="pres">
      <dgm:prSet presAssocID="{A7078C43-5895-4304-9BD6-0E17E8F38037}" presName="Accent" presStyleLbl="node1" presStyleIdx="1" presStyleCnt="3"/>
      <dgm:spPr/>
    </dgm:pt>
    <dgm:pt modelId="{1DF30A18-D42F-4356-933C-37100D057BBD}" type="pres">
      <dgm:prSet presAssocID="{A7078C43-5895-4304-9BD6-0E17E8F38037}" presName="ParentBackground2" presStyleCnt="0"/>
      <dgm:spPr/>
    </dgm:pt>
    <dgm:pt modelId="{728197A4-DDD7-41FA-9D4A-6F841AEE7462}" type="pres">
      <dgm:prSet presAssocID="{A7078C43-5895-4304-9BD6-0E17E8F38037}" presName="ParentBackground" presStyleLbl="fgAcc1" presStyleIdx="1" presStyleCnt="3"/>
      <dgm:spPr/>
      <dgm:t>
        <a:bodyPr/>
        <a:lstStyle/>
        <a:p>
          <a:endParaRPr lang="en-US"/>
        </a:p>
      </dgm:t>
    </dgm:pt>
    <dgm:pt modelId="{A63A2434-2CBE-4084-95D8-4E3E74E19B42}" type="pres">
      <dgm:prSet presAssocID="{A7078C43-5895-4304-9BD6-0E17E8F38037}" presName="Parent2" presStyleLbl="revTx" presStyleIdx="0" presStyleCnt="0">
        <dgm:presLayoutVars>
          <dgm:chMax val="1"/>
          <dgm:chPref val="1"/>
          <dgm:bulletEnabled val="1"/>
        </dgm:presLayoutVars>
      </dgm:prSet>
      <dgm:spPr/>
      <dgm:t>
        <a:bodyPr/>
        <a:lstStyle/>
        <a:p>
          <a:endParaRPr lang="en-US"/>
        </a:p>
      </dgm:t>
    </dgm:pt>
    <dgm:pt modelId="{0B3691A0-2DCF-4E24-9A7F-6708CF14D2F1}" type="pres">
      <dgm:prSet presAssocID="{6525FBAE-FE93-43FC-9B1E-BE23886B8BFB}" presName="Accent1" presStyleCnt="0"/>
      <dgm:spPr/>
    </dgm:pt>
    <dgm:pt modelId="{E82C575E-63C9-4052-B1E3-222061604BC7}" type="pres">
      <dgm:prSet presAssocID="{6525FBAE-FE93-43FC-9B1E-BE23886B8BFB}" presName="Accent" presStyleLbl="node1" presStyleIdx="2" presStyleCnt="3"/>
      <dgm:spPr/>
    </dgm:pt>
    <dgm:pt modelId="{6FA6974E-51EB-4E62-A2ED-2AB084BB59D1}" type="pres">
      <dgm:prSet presAssocID="{6525FBAE-FE93-43FC-9B1E-BE23886B8BFB}" presName="ParentBackground1" presStyleCnt="0"/>
      <dgm:spPr/>
    </dgm:pt>
    <dgm:pt modelId="{AE907F28-F972-4021-A1C7-6992B9DB8135}" type="pres">
      <dgm:prSet presAssocID="{6525FBAE-FE93-43FC-9B1E-BE23886B8BFB}" presName="ParentBackground" presStyleLbl="fgAcc1" presStyleIdx="2" presStyleCnt="3"/>
      <dgm:spPr/>
      <dgm:t>
        <a:bodyPr/>
        <a:lstStyle/>
        <a:p>
          <a:endParaRPr lang="en-US"/>
        </a:p>
      </dgm:t>
    </dgm:pt>
    <dgm:pt modelId="{8C41CE0A-76D8-42AF-B075-A29D1D3509B5}" type="pres">
      <dgm:prSet presAssocID="{6525FBAE-FE93-43FC-9B1E-BE23886B8BFB}" presName="Parent1" presStyleLbl="revTx" presStyleIdx="0" presStyleCnt="0">
        <dgm:presLayoutVars>
          <dgm:chMax val="1"/>
          <dgm:chPref val="1"/>
          <dgm:bulletEnabled val="1"/>
        </dgm:presLayoutVars>
      </dgm:prSet>
      <dgm:spPr/>
      <dgm:t>
        <a:bodyPr/>
        <a:lstStyle/>
        <a:p>
          <a:endParaRPr lang="en-US"/>
        </a:p>
      </dgm:t>
    </dgm:pt>
  </dgm:ptLst>
  <dgm:cxnLst>
    <dgm:cxn modelId="{858959E5-027C-4FBF-9FF2-A5F58866E397}" srcId="{A28EC494-32B9-4452-B078-89A29AAFD361}" destId="{A7078C43-5895-4304-9BD6-0E17E8F38037}" srcOrd="1" destOrd="0" parTransId="{2BE42459-9793-4FA1-898C-FBA734E34DAD}" sibTransId="{60528074-4F47-415B-B0AE-5E34FBC9AFDA}"/>
    <dgm:cxn modelId="{E6A8CCAB-54EC-4203-A9AC-8071D01A0135}" srcId="{A28EC494-32B9-4452-B078-89A29AAFD361}" destId="{29BF9088-A8AA-46FF-BD0B-26662D5F69AC}" srcOrd="2" destOrd="0" parTransId="{5292A5C3-CED9-44A5-B825-3477921983DF}" sibTransId="{552EA301-6001-4A04-A568-BCA546DCFA8A}"/>
    <dgm:cxn modelId="{5BBB8DEC-F958-49BB-9FBD-D61D9DDA9BF3}" type="presOf" srcId="{29BF9088-A8AA-46FF-BD0B-26662D5F69AC}" destId="{57323CF6-C317-4774-8620-AFEAD35B69FA}" srcOrd="0" destOrd="0" presId="urn:microsoft.com/office/officeart/2011/layout/CircleProcess"/>
    <dgm:cxn modelId="{FCCAF95F-1821-470A-9CB7-647D11E31C7D}" type="presOf" srcId="{6525FBAE-FE93-43FC-9B1E-BE23886B8BFB}" destId="{8C41CE0A-76D8-42AF-B075-A29D1D3509B5}" srcOrd="1" destOrd="0" presId="urn:microsoft.com/office/officeart/2011/layout/CircleProcess"/>
    <dgm:cxn modelId="{EDFB5F76-A2E0-4C56-811F-EC3D19EEDA81}" type="presOf" srcId="{A28EC494-32B9-4452-B078-89A29AAFD361}" destId="{B0BCED9C-8663-4813-B5B3-172267F6401E}" srcOrd="0" destOrd="0" presId="urn:microsoft.com/office/officeart/2011/layout/CircleProcess"/>
    <dgm:cxn modelId="{E028166E-D706-4E11-912E-E7B258A5ECE4}" srcId="{A28EC494-32B9-4452-B078-89A29AAFD361}" destId="{6525FBAE-FE93-43FC-9B1E-BE23886B8BFB}" srcOrd="0" destOrd="0" parTransId="{1031BAF2-2E34-4FF4-AB8C-D88DB18C63EB}" sibTransId="{98BCB140-684B-4C97-B4A5-602F45EE39EF}"/>
    <dgm:cxn modelId="{7B37680F-979F-4F03-9E0D-672024950DA3}" type="presOf" srcId="{A7078C43-5895-4304-9BD6-0E17E8F38037}" destId="{728197A4-DDD7-41FA-9D4A-6F841AEE7462}" srcOrd="0" destOrd="0" presId="urn:microsoft.com/office/officeart/2011/layout/CircleProcess"/>
    <dgm:cxn modelId="{C22E3D97-B1A5-40AB-8C5C-7726CDDB9898}" type="presOf" srcId="{A7078C43-5895-4304-9BD6-0E17E8F38037}" destId="{A63A2434-2CBE-4084-95D8-4E3E74E19B42}" srcOrd="1" destOrd="0" presId="urn:microsoft.com/office/officeart/2011/layout/CircleProcess"/>
    <dgm:cxn modelId="{A7ECA51E-A044-4C4B-9224-7D264CA48E2A}" type="presOf" srcId="{6525FBAE-FE93-43FC-9B1E-BE23886B8BFB}" destId="{AE907F28-F972-4021-A1C7-6992B9DB8135}" srcOrd="0" destOrd="0" presId="urn:microsoft.com/office/officeart/2011/layout/CircleProcess"/>
    <dgm:cxn modelId="{123F3C8B-A8E4-4FFC-AB7C-EFD85BA9E0FF}" type="presOf" srcId="{29BF9088-A8AA-46FF-BD0B-26662D5F69AC}" destId="{BADECE4B-4535-4C66-B23C-06344DE1735E}" srcOrd="1" destOrd="0" presId="urn:microsoft.com/office/officeart/2011/layout/CircleProcess"/>
    <dgm:cxn modelId="{7F4F7B7B-2176-4C5F-9BF1-19F19FFD9134}" type="presParOf" srcId="{B0BCED9C-8663-4813-B5B3-172267F6401E}" destId="{6D672EC7-7644-4AC0-AFD4-011D7B1AC0F9}" srcOrd="0" destOrd="0" presId="urn:microsoft.com/office/officeart/2011/layout/CircleProcess"/>
    <dgm:cxn modelId="{ADBFD839-90AF-434A-AC4E-376DB0697EB6}" type="presParOf" srcId="{6D672EC7-7644-4AC0-AFD4-011D7B1AC0F9}" destId="{2998B924-67CA-4BB1-851C-76605E6F9FD9}" srcOrd="0" destOrd="0" presId="urn:microsoft.com/office/officeart/2011/layout/CircleProcess"/>
    <dgm:cxn modelId="{82DBBC76-41F4-4EDD-8D24-FAF461540F05}" type="presParOf" srcId="{B0BCED9C-8663-4813-B5B3-172267F6401E}" destId="{1691DC7D-7CCB-4ED7-84EE-1FC012960DC2}" srcOrd="1" destOrd="0" presId="urn:microsoft.com/office/officeart/2011/layout/CircleProcess"/>
    <dgm:cxn modelId="{565FEF18-800C-49BC-BAD6-7A7BA9FEC8DA}" type="presParOf" srcId="{1691DC7D-7CCB-4ED7-84EE-1FC012960DC2}" destId="{57323CF6-C317-4774-8620-AFEAD35B69FA}" srcOrd="0" destOrd="0" presId="urn:microsoft.com/office/officeart/2011/layout/CircleProcess"/>
    <dgm:cxn modelId="{AB2356C5-F970-4879-9A34-D73D9F83C66D}" type="presParOf" srcId="{B0BCED9C-8663-4813-B5B3-172267F6401E}" destId="{BADECE4B-4535-4C66-B23C-06344DE1735E}" srcOrd="2" destOrd="0" presId="urn:microsoft.com/office/officeart/2011/layout/CircleProcess"/>
    <dgm:cxn modelId="{622C5F27-45AE-4791-B5D3-7BB41DC773BE}" type="presParOf" srcId="{B0BCED9C-8663-4813-B5B3-172267F6401E}" destId="{493B0E34-2E23-47AE-B1A8-0CA57A02066A}" srcOrd="3" destOrd="0" presId="urn:microsoft.com/office/officeart/2011/layout/CircleProcess"/>
    <dgm:cxn modelId="{0261B6D8-0047-4720-8D3F-7C66C08685DC}" type="presParOf" srcId="{493B0E34-2E23-47AE-B1A8-0CA57A02066A}" destId="{649636E2-2FDA-40D0-A8BB-C3B6E574F3B4}" srcOrd="0" destOrd="0" presId="urn:microsoft.com/office/officeart/2011/layout/CircleProcess"/>
    <dgm:cxn modelId="{EC9A0C1A-F55E-44CC-84ED-0409DEA6320C}" type="presParOf" srcId="{B0BCED9C-8663-4813-B5B3-172267F6401E}" destId="{1DF30A18-D42F-4356-933C-37100D057BBD}" srcOrd="4" destOrd="0" presId="urn:microsoft.com/office/officeart/2011/layout/CircleProcess"/>
    <dgm:cxn modelId="{F92A116E-BD52-48DA-A21C-C68094B943FF}" type="presParOf" srcId="{1DF30A18-D42F-4356-933C-37100D057BBD}" destId="{728197A4-DDD7-41FA-9D4A-6F841AEE7462}" srcOrd="0" destOrd="0" presId="urn:microsoft.com/office/officeart/2011/layout/CircleProcess"/>
    <dgm:cxn modelId="{5B39F8C8-85CA-4F71-91AA-2A3CA1F2AAFF}" type="presParOf" srcId="{B0BCED9C-8663-4813-B5B3-172267F6401E}" destId="{A63A2434-2CBE-4084-95D8-4E3E74E19B42}" srcOrd="5" destOrd="0" presId="urn:microsoft.com/office/officeart/2011/layout/CircleProcess"/>
    <dgm:cxn modelId="{5E3E63DB-D995-4139-90AE-A4BE9E272678}" type="presParOf" srcId="{B0BCED9C-8663-4813-B5B3-172267F6401E}" destId="{0B3691A0-2DCF-4E24-9A7F-6708CF14D2F1}" srcOrd="6" destOrd="0" presId="urn:microsoft.com/office/officeart/2011/layout/CircleProcess"/>
    <dgm:cxn modelId="{D723AB23-2AA4-4207-9A4B-A62765B3DBD4}" type="presParOf" srcId="{0B3691A0-2DCF-4E24-9A7F-6708CF14D2F1}" destId="{E82C575E-63C9-4052-B1E3-222061604BC7}" srcOrd="0" destOrd="0" presId="urn:microsoft.com/office/officeart/2011/layout/CircleProcess"/>
    <dgm:cxn modelId="{02C90090-B272-4409-91B6-8642A11D56B6}" type="presParOf" srcId="{B0BCED9C-8663-4813-B5B3-172267F6401E}" destId="{6FA6974E-51EB-4E62-A2ED-2AB084BB59D1}" srcOrd="7" destOrd="0" presId="urn:microsoft.com/office/officeart/2011/layout/CircleProcess"/>
    <dgm:cxn modelId="{333E6B1D-9DF7-43D3-BC3D-6C07C68DAE63}" type="presParOf" srcId="{6FA6974E-51EB-4E62-A2ED-2AB084BB59D1}" destId="{AE907F28-F972-4021-A1C7-6992B9DB8135}" srcOrd="0" destOrd="0" presId="urn:microsoft.com/office/officeart/2011/layout/CircleProcess"/>
    <dgm:cxn modelId="{20FBA78C-725C-4450-BB15-95942D5F1D92}" type="presParOf" srcId="{B0BCED9C-8663-4813-B5B3-172267F6401E}" destId="{8C41CE0A-76D8-42AF-B075-A29D1D3509B5}"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4E51F9-EEA0-4062-B54B-EB795D68901F}"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39E54638-837E-4286-8F61-40838B474AFC}">
      <dgm:prSet phldrT="[Text]" custT="1"/>
      <dgm:spPr/>
      <dgm:t>
        <a:bodyPr/>
        <a:lstStyle/>
        <a:p>
          <a:pPr algn="l"/>
          <a:r>
            <a:rPr lang="en-US" sz="2500" b="1" dirty="0" smtClean="0"/>
            <a:t>Intervention Selection</a:t>
          </a:r>
          <a:endParaRPr lang="en-US" sz="2500" b="1" dirty="0"/>
        </a:p>
      </dgm:t>
    </dgm:pt>
    <dgm:pt modelId="{E9D53A67-5E3B-4398-9619-7E4A1B069B05}" type="parTrans" cxnId="{4669437E-BBD5-4460-88B9-66D392CB233C}">
      <dgm:prSet/>
      <dgm:spPr/>
      <dgm:t>
        <a:bodyPr/>
        <a:lstStyle/>
        <a:p>
          <a:endParaRPr lang="en-US"/>
        </a:p>
      </dgm:t>
    </dgm:pt>
    <dgm:pt modelId="{13561BEB-6637-49EE-A1CF-3DF64DBC0A12}" type="sibTrans" cxnId="{4669437E-BBD5-4460-88B9-66D392CB233C}">
      <dgm:prSet/>
      <dgm:spPr/>
      <dgm:t>
        <a:bodyPr/>
        <a:lstStyle/>
        <a:p>
          <a:endParaRPr lang="en-US"/>
        </a:p>
      </dgm:t>
    </dgm:pt>
    <dgm:pt modelId="{93C38D4F-5619-4968-8DA9-3EF97DF0EFEA}">
      <dgm:prSet phldrT="[Text]" custT="1"/>
      <dgm:spPr/>
      <dgm:t>
        <a:bodyPr/>
        <a:lstStyle/>
        <a:p>
          <a:r>
            <a:rPr lang="en-US" sz="2500" b="1" dirty="0" smtClean="0"/>
            <a:t>Site Selection</a:t>
          </a:r>
          <a:endParaRPr lang="en-US" sz="2500" b="1" dirty="0"/>
        </a:p>
      </dgm:t>
    </dgm:pt>
    <dgm:pt modelId="{AC6B680C-576A-4003-B22F-44ACC004631A}" type="parTrans" cxnId="{FF1FB424-37AA-424F-944E-5408FAE85EAB}">
      <dgm:prSet/>
      <dgm:spPr/>
      <dgm:t>
        <a:bodyPr/>
        <a:lstStyle/>
        <a:p>
          <a:endParaRPr lang="en-US"/>
        </a:p>
      </dgm:t>
    </dgm:pt>
    <dgm:pt modelId="{05B96320-EF38-4B03-85CE-7B3A56F8A1F2}" type="sibTrans" cxnId="{FF1FB424-37AA-424F-944E-5408FAE85EAB}">
      <dgm:prSet/>
      <dgm:spPr/>
      <dgm:t>
        <a:bodyPr/>
        <a:lstStyle/>
        <a:p>
          <a:endParaRPr lang="en-US"/>
        </a:p>
      </dgm:t>
    </dgm:pt>
    <dgm:pt modelId="{17F76BF9-7A67-4649-A6E7-13D0E04A9F42}">
      <dgm:prSet phldrT="[Text]" custT="1"/>
      <dgm:spPr/>
      <dgm:t>
        <a:bodyPr/>
        <a:lstStyle/>
        <a:p>
          <a:r>
            <a:rPr lang="en-US" sz="2500" b="1" dirty="0" smtClean="0"/>
            <a:t>Identifying Capacity Building Opportunities</a:t>
          </a:r>
          <a:endParaRPr lang="en-US" sz="2500" b="1" dirty="0"/>
        </a:p>
      </dgm:t>
    </dgm:pt>
    <dgm:pt modelId="{2D182FED-8120-44DA-80F6-32A607AC2B18}" type="parTrans" cxnId="{D60AC8DF-EA93-43FC-9F46-2198F78744E8}">
      <dgm:prSet/>
      <dgm:spPr/>
      <dgm:t>
        <a:bodyPr/>
        <a:lstStyle/>
        <a:p>
          <a:endParaRPr lang="en-US"/>
        </a:p>
      </dgm:t>
    </dgm:pt>
    <dgm:pt modelId="{5380C38A-F2D2-4012-B0F7-DE520C4186DA}" type="sibTrans" cxnId="{D60AC8DF-EA93-43FC-9F46-2198F78744E8}">
      <dgm:prSet/>
      <dgm:spPr/>
      <dgm:t>
        <a:bodyPr/>
        <a:lstStyle/>
        <a:p>
          <a:endParaRPr lang="en-US"/>
        </a:p>
      </dgm:t>
    </dgm:pt>
    <dgm:pt modelId="{A1728883-AA4D-48AD-84DB-075BCFBE19C6}">
      <dgm:prSet phldrT="[Text]" custT="1"/>
      <dgm:spPr/>
      <dgm:t>
        <a:bodyPr/>
        <a:lstStyle/>
        <a:p>
          <a:pPr>
            <a:lnSpc>
              <a:spcPct val="100000"/>
            </a:lnSpc>
            <a:spcAft>
              <a:spcPts val="0"/>
            </a:spcAft>
          </a:pPr>
          <a:r>
            <a:rPr lang="en-US" sz="2500" b="1" dirty="0" smtClean="0"/>
            <a:t>Intervention Trainings</a:t>
          </a:r>
          <a:endParaRPr lang="en-US" sz="2500" b="1" dirty="0"/>
        </a:p>
      </dgm:t>
    </dgm:pt>
    <dgm:pt modelId="{A05763F1-EB15-4BA7-B8C1-8F5ED0582583}" type="parTrans" cxnId="{8A666AE1-F72B-4D9C-81FB-46F1F8681D83}">
      <dgm:prSet/>
      <dgm:spPr/>
      <dgm:t>
        <a:bodyPr/>
        <a:lstStyle/>
        <a:p>
          <a:endParaRPr lang="en-US"/>
        </a:p>
      </dgm:t>
    </dgm:pt>
    <dgm:pt modelId="{FAE95A59-E0E0-4386-8432-CA6C0F7AF3EA}" type="sibTrans" cxnId="{8A666AE1-F72B-4D9C-81FB-46F1F8681D83}">
      <dgm:prSet/>
      <dgm:spPr/>
      <dgm:t>
        <a:bodyPr/>
        <a:lstStyle/>
        <a:p>
          <a:endParaRPr lang="en-US"/>
        </a:p>
      </dgm:t>
    </dgm:pt>
    <dgm:pt modelId="{5AF6DC6A-A6BD-4CC0-993B-3093E445C7B9}" type="pres">
      <dgm:prSet presAssocID="{804E51F9-EEA0-4062-B54B-EB795D68901F}" presName="arrowDiagram" presStyleCnt="0">
        <dgm:presLayoutVars>
          <dgm:chMax val="5"/>
          <dgm:dir/>
          <dgm:resizeHandles val="exact"/>
        </dgm:presLayoutVars>
      </dgm:prSet>
      <dgm:spPr/>
      <dgm:t>
        <a:bodyPr/>
        <a:lstStyle/>
        <a:p>
          <a:endParaRPr lang="en-US"/>
        </a:p>
      </dgm:t>
    </dgm:pt>
    <dgm:pt modelId="{63962559-655C-4C36-A19E-64E2AC3B1318}" type="pres">
      <dgm:prSet presAssocID="{804E51F9-EEA0-4062-B54B-EB795D68901F}" presName="arrow" presStyleLbl="bgShp" presStyleIdx="0" presStyleCnt="1"/>
      <dgm:spPr/>
    </dgm:pt>
    <dgm:pt modelId="{868D1481-0754-47A7-9AF2-CA4194EBA12F}" type="pres">
      <dgm:prSet presAssocID="{804E51F9-EEA0-4062-B54B-EB795D68901F}" presName="arrowDiagram4" presStyleCnt="0"/>
      <dgm:spPr/>
    </dgm:pt>
    <dgm:pt modelId="{05D79613-F1B7-4EC9-AA87-82779CADD694}" type="pres">
      <dgm:prSet presAssocID="{39E54638-837E-4286-8F61-40838B474AFC}" presName="bullet4a" presStyleLbl="node1" presStyleIdx="0" presStyleCnt="4"/>
      <dgm:spPr/>
    </dgm:pt>
    <dgm:pt modelId="{9A403089-3A06-44FC-B5FA-19CA44C64C8C}" type="pres">
      <dgm:prSet presAssocID="{39E54638-837E-4286-8F61-40838B474AFC}" presName="textBox4a" presStyleLbl="revTx" presStyleIdx="0" presStyleCnt="4" custScaleX="157554" custScaleY="77357" custLinFactNeighborX="24245" custLinFactNeighborY="-1162">
        <dgm:presLayoutVars>
          <dgm:bulletEnabled val="1"/>
        </dgm:presLayoutVars>
      </dgm:prSet>
      <dgm:spPr/>
      <dgm:t>
        <a:bodyPr/>
        <a:lstStyle/>
        <a:p>
          <a:endParaRPr lang="en-US"/>
        </a:p>
      </dgm:t>
    </dgm:pt>
    <dgm:pt modelId="{A3F9461E-4750-4216-AE23-A541121AE42C}" type="pres">
      <dgm:prSet presAssocID="{93C38D4F-5619-4968-8DA9-3EF97DF0EFEA}" presName="bullet4b" presStyleLbl="node1" presStyleIdx="1" presStyleCnt="4"/>
      <dgm:spPr/>
    </dgm:pt>
    <dgm:pt modelId="{461045EF-400E-4266-85AF-4EE763184764}" type="pres">
      <dgm:prSet presAssocID="{93C38D4F-5619-4968-8DA9-3EF97DF0EFEA}" presName="textBox4b" presStyleLbl="revTx" presStyleIdx="1" presStyleCnt="4" custScaleY="61313" custLinFactNeighborX="-10699" custLinFactNeighborY="-6050">
        <dgm:presLayoutVars>
          <dgm:bulletEnabled val="1"/>
        </dgm:presLayoutVars>
      </dgm:prSet>
      <dgm:spPr/>
      <dgm:t>
        <a:bodyPr/>
        <a:lstStyle/>
        <a:p>
          <a:endParaRPr lang="en-US"/>
        </a:p>
      </dgm:t>
    </dgm:pt>
    <dgm:pt modelId="{130173BC-7214-432F-B55A-47367DCFA892}" type="pres">
      <dgm:prSet presAssocID="{17F76BF9-7A67-4649-A6E7-13D0E04A9F42}" presName="bullet4c" presStyleLbl="node1" presStyleIdx="2" presStyleCnt="4"/>
      <dgm:spPr/>
    </dgm:pt>
    <dgm:pt modelId="{C107F266-F6DC-4DC3-941B-8D0B217566EF}" type="pres">
      <dgm:prSet presAssocID="{17F76BF9-7A67-4649-A6E7-13D0E04A9F42}" presName="textBox4c" presStyleLbl="revTx" presStyleIdx="2" presStyleCnt="4" custScaleX="165887" custScaleY="50482" custLinFactNeighborX="16458" custLinFactNeighborY="-9387">
        <dgm:presLayoutVars>
          <dgm:bulletEnabled val="1"/>
        </dgm:presLayoutVars>
      </dgm:prSet>
      <dgm:spPr/>
      <dgm:t>
        <a:bodyPr/>
        <a:lstStyle/>
        <a:p>
          <a:endParaRPr lang="en-US"/>
        </a:p>
      </dgm:t>
    </dgm:pt>
    <dgm:pt modelId="{2B7B2BB9-7067-478F-83D0-46B0BF323E38}" type="pres">
      <dgm:prSet presAssocID="{A1728883-AA4D-48AD-84DB-075BCFBE19C6}" presName="bullet4d" presStyleLbl="node1" presStyleIdx="3" presStyleCnt="4"/>
      <dgm:spPr/>
    </dgm:pt>
    <dgm:pt modelId="{EDBEA47E-FFB6-47E3-9BD0-EE72FFE24E3E}" type="pres">
      <dgm:prSet presAssocID="{A1728883-AA4D-48AD-84DB-075BCFBE19C6}" presName="textBox4d" presStyleLbl="revTx" presStyleIdx="3" presStyleCnt="4" custScaleX="261222" custScaleY="42137" custLinFactNeighborX="62791" custLinFactNeighborY="-14286">
        <dgm:presLayoutVars>
          <dgm:bulletEnabled val="1"/>
        </dgm:presLayoutVars>
      </dgm:prSet>
      <dgm:spPr/>
      <dgm:t>
        <a:bodyPr/>
        <a:lstStyle/>
        <a:p>
          <a:endParaRPr lang="en-US"/>
        </a:p>
      </dgm:t>
    </dgm:pt>
  </dgm:ptLst>
  <dgm:cxnLst>
    <dgm:cxn modelId="{D60AC8DF-EA93-43FC-9F46-2198F78744E8}" srcId="{804E51F9-EEA0-4062-B54B-EB795D68901F}" destId="{17F76BF9-7A67-4649-A6E7-13D0E04A9F42}" srcOrd="2" destOrd="0" parTransId="{2D182FED-8120-44DA-80F6-32A607AC2B18}" sibTransId="{5380C38A-F2D2-4012-B0F7-DE520C4186DA}"/>
    <dgm:cxn modelId="{D07F5276-B271-45CA-BD40-89AD2A1F8F5F}" type="presOf" srcId="{A1728883-AA4D-48AD-84DB-075BCFBE19C6}" destId="{EDBEA47E-FFB6-47E3-9BD0-EE72FFE24E3E}" srcOrd="0" destOrd="0" presId="urn:microsoft.com/office/officeart/2005/8/layout/arrow2"/>
    <dgm:cxn modelId="{8A666AE1-F72B-4D9C-81FB-46F1F8681D83}" srcId="{804E51F9-EEA0-4062-B54B-EB795D68901F}" destId="{A1728883-AA4D-48AD-84DB-075BCFBE19C6}" srcOrd="3" destOrd="0" parTransId="{A05763F1-EB15-4BA7-B8C1-8F5ED0582583}" sibTransId="{FAE95A59-E0E0-4386-8432-CA6C0F7AF3EA}"/>
    <dgm:cxn modelId="{F55BDD9E-6304-487E-A927-DA2367DAF0EA}" type="presOf" srcId="{17F76BF9-7A67-4649-A6E7-13D0E04A9F42}" destId="{C107F266-F6DC-4DC3-941B-8D0B217566EF}" srcOrd="0" destOrd="0" presId="urn:microsoft.com/office/officeart/2005/8/layout/arrow2"/>
    <dgm:cxn modelId="{28248270-4EEE-4784-8E52-13B36097B644}" type="presOf" srcId="{93C38D4F-5619-4968-8DA9-3EF97DF0EFEA}" destId="{461045EF-400E-4266-85AF-4EE763184764}" srcOrd="0" destOrd="0" presId="urn:microsoft.com/office/officeart/2005/8/layout/arrow2"/>
    <dgm:cxn modelId="{4669437E-BBD5-4460-88B9-66D392CB233C}" srcId="{804E51F9-EEA0-4062-B54B-EB795D68901F}" destId="{39E54638-837E-4286-8F61-40838B474AFC}" srcOrd="0" destOrd="0" parTransId="{E9D53A67-5E3B-4398-9619-7E4A1B069B05}" sibTransId="{13561BEB-6637-49EE-A1CF-3DF64DBC0A12}"/>
    <dgm:cxn modelId="{613597F9-A186-40C5-8EEF-2C4242E2D60D}" type="presOf" srcId="{39E54638-837E-4286-8F61-40838B474AFC}" destId="{9A403089-3A06-44FC-B5FA-19CA44C64C8C}" srcOrd="0" destOrd="0" presId="urn:microsoft.com/office/officeart/2005/8/layout/arrow2"/>
    <dgm:cxn modelId="{FF1FB424-37AA-424F-944E-5408FAE85EAB}" srcId="{804E51F9-EEA0-4062-B54B-EB795D68901F}" destId="{93C38D4F-5619-4968-8DA9-3EF97DF0EFEA}" srcOrd="1" destOrd="0" parTransId="{AC6B680C-576A-4003-B22F-44ACC004631A}" sibTransId="{05B96320-EF38-4B03-85CE-7B3A56F8A1F2}"/>
    <dgm:cxn modelId="{05C9EC89-F7A6-424B-80FB-9C60319F1647}" type="presOf" srcId="{804E51F9-EEA0-4062-B54B-EB795D68901F}" destId="{5AF6DC6A-A6BD-4CC0-993B-3093E445C7B9}" srcOrd="0" destOrd="0" presId="urn:microsoft.com/office/officeart/2005/8/layout/arrow2"/>
    <dgm:cxn modelId="{A518E618-871F-4CEF-9E74-8244C8BFE990}" type="presParOf" srcId="{5AF6DC6A-A6BD-4CC0-993B-3093E445C7B9}" destId="{63962559-655C-4C36-A19E-64E2AC3B1318}" srcOrd="0" destOrd="0" presId="urn:microsoft.com/office/officeart/2005/8/layout/arrow2"/>
    <dgm:cxn modelId="{CE754454-2211-48C5-A565-8E9A6213E3D5}" type="presParOf" srcId="{5AF6DC6A-A6BD-4CC0-993B-3093E445C7B9}" destId="{868D1481-0754-47A7-9AF2-CA4194EBA12F}" srcOrd="1" destOrd="0" presId="urn:microsoft.com/office/officeart/2005/8/layout/arrow2"/>
    <dgm:cxn modelId="{37BE40CD-C1A1-417D-8367-FDAA92645301}" type="presParOf" srcId="{868D1481-0754-47A7-9AF2-CA4194EBA12F}" destId="{05D79613-F1B7-4EC9-AA87-82779CADD694}" srcOrd="0" destOrd="0" presId="urn:microsoft.com/office/officeart/2005/8/layout/arrow2"/>
    <dgm:cxn modelId="{262ED261-2487-4392-A97E-0AE83E3BD0F9}" type="presParOf" srcId="{868D1481-0754-47A7-9AF2-CA4194EBA12F}" destId="{9A403089-3A06-44FC-B5FA-19CA44C64C8C}" srcOrd="1" destOrd="0" presId="urn:microsoft.com/office/officeart/2005/8/layout/arrow2"/>
    <dgm:cxn modelId="{2F829EDB-046E-462C-B590-965798B212A6}" type="presParOf" srcId="{868D1481-0754-47A7-9AF2-CA4194EBA12F}" destId="{A3F9461E-4750-4216-AE23-A541121AE42C}" srcOrd="2" destOrd="0" presId="urn:microsoft.com/office/officeart/2005/8/layout/arrow2"/>
    <dgm:cxn modelId="{F5029FA8-309C-496E-BF75-E3B21A552968}" type="presParOf" srcId="{868D1481-0754-47A7-9AF2-CA4194EBA12F}" destId="{461045EF-400E-4266-85AF-4EE763184764}" srcOrd="3" destOrd="0" presId="urn:microsoft.com/office/officeart/2005/8/layout/arrow2"/>
    <dgm:cxn modelId="{342D38EB-5127-4D07-B814-28D4DAD0473E}" type="presParOf" srcId="{868D1481-0754-47A7-9AF2-CA4194EBA12F}" destId="{130173BC-7214-432F-B55A-47367DCFA892}" srcOrd="4" destOrd="0" presId="urn:microsoft.com/office/officeart/2005/8/layout/arrow2"/>
    <dgm:cxn modelId="{17027229-4A19-423D-BEB1-461D03598396}" type="presParOf" srcId="{868D1481-0754-47A7-9AF2-CA4194EBA12F}" destId="{C107F266-F6DC-4DC3-941B-8D0B217566EF}" srcOrd="5" destOrd="0" presId="urn:microsoft.com/office/officeart/2005/8/layout/arrow2"/>
    <dgm:cxn modelId="{5BD8B705-460B-42DA-9D63-38ABC9E97328}" type="presParOf" srcId="{868D1481-0754-47A7-9AF2-CA4194EBA12F}" destId="{2B7B2BB9-7067-478F-83D0-46B0BF323E38}" srcOrd="6" destOrd="0" presId="urn:microsoft.com/office/officeart/2005/8/layout/arrow2"/>
    <dgm:cxn modelId="{7D67E745-F12D-4582-B4F1-259E2B92AE57}" type="presParOf" srcId="{868D1481-0754-47A7-9AF2-CA4194EBA12F}" destId="{EDBEA47E-FFB6-47E3-9BD0-EE72FFE24E3E}"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28EC494-32B9-4452-B078-89A29AAFD361}"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6525FBAE-FE93-43FC-9B1E-BE23886B8BFB}">
      <dgm:prSet phldrT="[Text]" custT="1"/>
      <dgm:spPr/>
      <dgm:t>
        <a:bodyPr/>
        <a:lstStyle/>
        <a:p>
          <a:r>
            <a:rPr lang="en-US" sz="2500" dirty="0" smtClean="0"/>
            <a:t>Annual Site </a:t>
          </a:r>
          <a:r>
            <a:rPr lang="en-US" sz="2500" dirty="0"/>
            <a:t>Visit </a:t>
          </a:r>
        </a:p>
      </dgm:t>
    </dgm:pt>
    <dgm:pt modelId="{1031BAF2-2E34-4FF4-AB8C-D88DB18C63EB}" type="parTrans" cxnId="{E028166E-D706-4E11-912E-E7B258A5ECE4}">
      <dgm:prSet/>
      <dgm:spPr/>
      <dgm:t>
        <a:bodyPr/>
        <a:lstStyle/>
        <a:p>
          <a:endParaRPr lang="en-US"/>
        </a:p>
      </dgm:t>
    </dgm:pt>
    <dgm:pt modelId="{98BCB140-684B-4C97-B4A5-602F45EE39EF}" type="sibTrans" cxnId="{E028166E-D706-4E11-912E-E7B258A5ECE4}">
      <dgm:prSet/>
      <dgm:spPr/>
      <dgm:t>
        <a:bodyPr/>
        <a:lstStyle/>
        <a:p>
          <a:endParaRPr lang="en-US"/>
        </a:p>
      </dgm:t>
    </dgm:pt>
    <dgm:pt modelId="{A7078C43-5895-4304-9BD6-0E17E8F38037}">
      <dgm:prSet phldrT="[Text]" custT="1"/>
      <dgm:spPr/>
      <dgm:t>
        <a:bodyPr/>
        <a:lstStyle/>
        <a:p>
          <a:r>
            <a:rPr lang="en-US" sz="2500" dirty="0"/>
            <a:t>Formative Phase Report</a:t>
          </a:r>
        </a:p>
      </dgm:t>
    </dgm:pt>
    <dgm:pt modelId="{2BE42459-9793-4FA1-898C-FBA734E34DAD}" type="parTrans" cxnId="{858959E5-027C-4FBF-9FF2-A5F58866E397}">
      <dgm:prSet/>
      <dgm:spPr/>
      <dgm:t>
        <a:bodyPr/>
        <a:lstStyle/>
        <a:p>
          <a:endParaRPr lang="en-US"/>
        </a:p>
      </dgm:t>
    </dgm:pt>
    <dgm:pt modelId="{60528074-4F47-415B-B0AE-5E34FBC9AFDA}" type="sibTrans" cxnId="{858959E5-027C-4FBF-9FF2-A5F58866E397}">
      <dgm:prSet/>
      <dgm:spPr/>
      <dgm:t>
        <a:bodyPr/>
        <a:lstStyle/>
        <a:p>
          <a:endParaRPr lang="en-US"/>
        </a:p>
      </dgm:t>
    </dgm:pt>
    <dgm:pt modelId="{29BF9088-A8AA-46FF-BD0B-26662D5F69AC}">
      <dgm:prSet phldrT="[Text]" custT="1"/>
      <dgm:spPr/>
      <dgm:t>
        <a:bodyPr/>
        <a:lstStyle/>
        <a:p>
          <a:r>
            <a:rPr lang="en-US" sz="2500" dirty="0"/>
            <a:t>Quarterly &amp; Annual Reports</a:t>
          </a:r>
        </a:p>
      </dgm:t>
    </dgm:pt>
    <dgm:pt modelId="{552EA301-6001-4A04-A568-BCA546DCFA8A}" type="sibTrans" cxnId="{E6A8CCAB-54EC-4203-A9AC-8071D01A0135}">
      <dgm:prSet/>
      <dgm:spPr/>
      <dgm:t>
        <a:bodyPr/>
        <a:lstStyle/>
        <a:p>
          <a:endParaRPr lang="en-US"/>
        </a:p>
      </dgm:t>
    </dgm:pt>
    <dgm:pt modelId="{5292A5C3-CED9-44A5-B825-3477921983DF}" type="parTrans" cxnId="{E6A8CCAB-54EC-4203-A9AC-8071D01A0135}">
      <dgm:prSet/>
      <dgm:spPr/>
      <dgm:t>
        <a:bodyPr/>
        <a:lstStyle/>
        <a:p>
          <a:endParaRPr lang="en-US"/>
        </a:p>
      </dgm:t>
    </dgm:pt>
    <dgm:pt modelId="{B0BCED9C-8663-4813-B5B3-172267F6401E}" type="pres">
      <dgm:prSet presAssocID="{A28EC494-32B9-4452-B078-89A29AAFD361}" presName="Name0" presStyleCnt="0">
        <dgm:presLayoutVars>
          <dgm:chMax val="11"/>
          <dgm:chPref val="11"/>
          <dgm:dir/>
          <dgm:resizeHandles/>
        </dgm:presLayoutVars>
      </dgm:prSet>
      <dgm:spPr/>
      <dgm:t>
        <a:bodyPr/>
        <a:lstStyle/>
        <a:p>
          <a:endParaRPr lang="en-US"/>
        </a:p>
      </dgm:t>
    </dgm:pt>
    <dgm:pt modelId="{6D672EC7-7644-4AC0-AFD4-011D7B1AC0F9}" type="pres">
      <dgm:prSet presAssocID="{29BF9088-A8AA-46FF-BD0B-26662D5F69AC}" presName="Accent3" presStyleCnt="0"/>
      <dgm:spPr/>
    </dgm:pt>
    <dgm:pt modelId="{2998B924-67CA-4BB1-851C-76605E6F9FD9}" type="pres">
      <dgm:prSet presAssocID="{29BF9088-A8AA-46FF-BD0B-26662D5F69AC}" presName="Accent" presStyleLbl="node1" presStyleIdx="0" presStyleCnt="3"/>
      <dgm:spPr/>
    </dgm:pt>
    <dgm:pt modelId="{1691DC7D-7CCB-4ED7-84EE-1FC012960DC2}" type="pres">
      <dgm:prSet presAssocID="{29BF9088-A8AA-46FF-BD0B-26662D5F69AC}" presName="ParentBackground3" presStyleCnt="0"/>
      <dgm:spPr/>
    </dgm:pt>
    <dgm:pt modelId="{57323CF6-C317-4774-8620-AFEAD35B69FA}" type="pres">
      <dgm:prSet presAssocID="{29BF9088-A8AA-46FF-BD0B-26662D5F69AC}" presName="ParentBackground" presStyleLbl="fgAcc1" presStyleIdx="0" presStyleCnt="3"/>
      <dgm:spPr/>
      <dgm:t>
        <a:bodyPr/>
        <a:lstStyle/>
        <a:p>
          <a:endParaRPr lang="en-US"/>
        </a:p>
      </dgm:t>
    </dgm:pt>
    <dgm:pt modelId="{BADECE4B-4535-4C66-B23C-06344DE1735E}" type="pres">
      <dgm:prSet presAssocID="{29BF9088-A8AA-46FF-BD0B-26662D5F69AC}" presName="Parent3" presStyleLbl="revTx" presStyleIdx="0" presStyleCnt="0">
        <dgm:presLayoutVars>
          <dgm:chMax val="1"/>
          <dgm:chPref val="1"/>
          <dgm:bulletEnabled val="1"/>
        </dgm:presLayoutVars>
      </dgm:prSet>
      <dgm:spPr/>
      <dgm:t>
        <a:bodyPr/>
        <a:lstStyle/>
        <a:p>
          <a:endParaRPr lang="en-US"/>
        </a:p>
      </dgm:t>
    </dgm:pt>
    <dgm:pt modelId="{493B0E34-2E23-47AE-B1A8-0CA57A02066A}" type="pres">
      <dgm:prSet presAssocID="{A7078C43-5895-4304-9BD6-0E17E8F38037}" presName="Accent2" presStyleCnt="0"/>
      <dgm:spPr/>
    </dgm:pt>
    <dgm:pt modelId="{649636E2-2FDA-40D0-A8BB-C3B6E574F3B4}" type="pres">
      <dgm:prSet presAssocID="{A7078C43-5895-4304-9BD6-0E17E8F38037}" presName="Accent" presStyleLbl="node1" presStyleIdx="1" presStyleCnt="3"/>
      <dgm:spPr/>
    </dgm:pt>
    <dgm:pt modelId="{1DF30A18-D42F-4356-933C-37100D057BBD}" type="pres">
      <dgm:prSet presAssocID="{A7078C43-5895-4304-9BD6-0E17E8F38037}" presName="ParentBackground2" presStyleCnt="0"/>
      <dgm:spPr/>
    </dgm:pt>
    <dgm:pt modelId="{728197A4-DDD7-41FA-9D4A-6F841AEE7462}" type="pres">
      <dgm:prSet presAssocID="{A7078C43-5895-4304-9BD6-0E17E8F38037}" presName="ParentBackground" presStyleLbl="fgAcc1" presStyleIdx="1" presStyleCnt="3"/>
      <dgm:spPr/>
      <dgm:t>
        <a:bodyPr/>
        <a:lstStyle/>
        <a:p>
          <a:endParaRPr lang="en-US"/>
        </a:p>
      </dgm:t>
    </dgm:pt>
    <dgm:pt modelId="{A63A2434-2CBE-4084-95D8-4E3E74E19B42}" type="pres">
      <dgm:prSet presAssocID="{A7078C43-5895-4304-9BD6-0E17E8F38037}" presName="Parent2" presStyleLbl="revTx" presStyleIdx="0" presStyleCnt="0">
        <dgm:presLayoutVars>
          <dgm:chMax val="1"/>
          <dgm:chPref val="1"/>
          <dgm:bulletEnabled val="1"/>
        </dgm:presLayoutVars>
      </dgm:prSet>
      <dgm:spPr/>
      <dgm:t>
        <a:bodyPr/>
        <a:lstStyle/>
        <a:p>
          <a:endParaRPr lang="en-US"/>
        </a:p>
      </dgm:t>
    </dgm:pt>
    <dgm:pt modelId="{0B3691A0-2DCF-4E24-9A7F-6708CF14D2F1}" type="pres">
      <dgm:prSet presAssocID="{6525FBAE-FE93-43FC-9B1E-BE23886B8BFB}" presName="Accent1" presStyleCnt="0"/>
      <dgm:spPr/>
    </dgm:pt>
    <dgm:pt modelId="{E82C575E-63C9-4052-B1E3-222061604BC7}" type="pres">
      <dgm:prSet presAssocID="{6525FBAE-FE93-43FC-9B1E-BE23886B8BFB}" presName="Accent" presStyleLbl="node1" presStyleIdx="2" presStyleCnt="3"/>
      <dgm:spPr/>
    </dgm:pt>
    <dgm:pt modelId="{6FA6974E-51EB-4E62-A2ED-2AB084BB59D1}" type="pres">
      <dgm:prSet presAssocID="{6525FBAE-FE93-43FC-9B1E-BE23886B8BFB}" presName="ParentBackground1" presStyleCnt="0"/>
      <dgm:spPr/>
    </dgm:pt>
    <dgm:pt modelId="{AE907F28-F972-4021-A1C7-6992B9DB8135}" type="pres">
      <dgm:prSet presAssocID="{6525FBAE-FE93-43FC-9B1E-BE23886B8BFB}" presName="ParentBackground" presStyleLbl="fgAcc1" presStyleIdx="2" presStyleCnt="3"/>
      <dgm:spPr/>
      <dgm:t>
        <a:bodyPr/>
        <a:lstStyle/>
        <a:p>
          <a:endParaRPr lang="en-US"/>
        </a:p>
      </dgm:t>
    </dgm:pt>
    <dgm:pt modelId="{8C41CE0A-76D8-42AF-B075-A29D1D3509B5}" type="pres">
      <dgm:prSet presAssocID="{6525FBAE-FE93-43FC-9B1E-BE23886B8BFB}" presName="Parent1" presStyleLbl="revTx" presStyleIdx="0" presStyleCnt="0">
        <dgm:presLayoutVars>
          <dgm:chMax val="1"/>
          <dgm:chPref val="1"/>
          <dgm:bulletEnabled val="1"/>
        </dgm:presLayoutVars>
      </dgm:prSet>
      <dgm:spPr/>
      <dgm:t>
        <a:bodyPr/>
        <a:lstStyle/>
        <a:p>
          <a:endParaRPr lang="en-US"/>
        </a:p>
      </dgm:t>
    </dgm:pt>
  </dgm:ptLst>
  <dgm:cxnLst>
    <dgm:cxn modelId="{858959E5-027C-4FBF-9FF2-A5F58866E397}" srcId="{A28EC494-32B9-4452-B078-89A29AAFD361}" destId="{A7078C43-5895-4304-9BD6-0E17E8F38037}" srcOrd="1" destOrd="0" parTransId="{2BE42459-9793-4FA1-898C-FBA734E34DAD}" sibTransId="{60528074-4F47-415B-B0AE-5E34FBC9AFDA}"/>
    <dgm:cxn modelId="{E6A8CCAB-54EC-4203-A9AC-8071D01A0135}" srcId="{A28EC494-32B9-4452-B078-89A29AAFD361}" destId="{29BF9088-A8AA-46FF-BD0B-26662D5F69AC}" srcOrd="2" destOrd="0" parTransId="{5292A5C3-CED9-44A5-B825-3477921983DF}" sibTransId="{552EA301-6001-4A04-A568-BCA546DCFA8A}"/>
    <dgm:cxn modelId="{5BBB8DEC-F958-49BB-9FBD-D61D9DDA9BF3}" type="presOf" srcId="{29BF9088-A8AA-46FF-BD0B-26662D5F69AC}" destId="{57323CF6-C317-4774-8620-AFEAD35B69FA}" srcOrd="0" destOrd="0" presId="urn:microsoft.com/office/officeart/2011/layout/CircleProcess"/>
    <dgm:cxn modelId="{FCCAF95F-1821-470A-9CB7-647D11E31C7D}" type="presOf" srcId="{6525FBAE-FE93-43FC-9B1E-BE23886B8BFB}" destId="{8C41CE0A-76D8-42AF-B075-A29D1D3509B5}" srcOrd="1" destOrd="0" presId="urn:microsoft.com/office/officeart/2011/layout/CircleProcess"/>
    <dgm:cxn modelId="{EDFB5F76-A2E0-4C56-811F-EC3D19EEDA81}" type="presOf" srcId="{A28EC494-32B9-4452-B078-89A29AAFD361}" destId="{B0BCED9C-8663-4813-B5B3-172267F6401E}" srcOrd="0" destOrd="0" presId="urn:microsoft.com/office/officeart/2011/layout/CircleProcess"/>
    <dgm:cxn modelId="{E028166E-D706-4E11-912E-E7B258A5ECE4}" srcId="{A28EC494-32B9-4452-B078-89A29AAFD361}" destId="{6525FBAE-FE93-43FC-9B1E-BE23886B8BFB}" srcOrd="0" destOrd="0" parTransId="{1031BAF2-2E34-4FF4-AB8C-D88DB18C63EB}" sibTransId="{98BCB140-684B-4C97-B4A5-602F45EE39EF}"/>
    <dgm:cxn modelId="{7B37680F-979F-4F03-9E0D-672024950DA3}" type="presOf" srcId="{A7078C43-5895-4304-9BD6-0E17E8F38037}" destId="{728197A4-DDD7-41FA-9D4A-6F841AEE7462}" srcOrd="0" destOrd="0" presId="urn:microsoft.com/office/officeart/2011/layout/CircleProcess"/>
    <dgm:cxn modelId="{C22E3D97-B1A5-40AB-8C5C-7726CDDB9898}" type="presOf" srcId="{A7078C43-5895-4304-9BD6-0E17E8F38037}" destId="{A63A2434-2CBE-4084-95D8-4E3E74E19B42}" srcOrd="1" destOrd="0" presId="urn:microsoft.com/office/officeart/2011/layout/CircleProcess"/>
    <dgm:cxn modelId="{A7ECA51E-A044-4C4B-9224-7D264CA48E2A}" type="presOf" srcId="{6525FBAE-FE93-43FC-9B1E-BE23886B8BFB}" destId="{AE907F28-F972-4021-A1C7-6992B9DB8135}" srcOrd="0" destOrd="0" presId="urn:microsoft.com/office/officeart/2011/layout/CircleProcess"/>
    <dgm:cxn modelId="{123F3C8B-A8E4-4FFC-AB7C-EFD85BA9E0FF}" type="presOf" srcId="{29BF9088-A8AA-46FF-BD0B-26662D5F69AC}" destId="{BADECE4B-4535-4C66-B23C-06344DE1735E}" srcOrd="1" destOrd="0" presId="urn:microsoft.com/office/officeart/2011/layout/CircleProcess"/>
    <dgm:cxn modelId="{7F4F7B7B-2176-4C5F-9BF1-19F19FFD9134}" type="presParOf" srcId="{B0BCED9C-8663-4813-B5B3-172267F6401E}" destId="{6D672EC7-7644-4AC0-AFD4-011D7B1AC0F9}" srcOrd="0" destOrd="0" presId="urn:microsoft.com/office/officeart/2011/layout/CircleProcess"/>
    <dgm:cxn modelId="{ADBFD839-90AF-434A-AC4E-376DB0697EB6}" type="presParOf" srcId="{6D672EC7-7644-4AC0-AFD4-011D7B1AC0F9}" destId="{2998B924-67CA-4BB1-851C-76605E6F9FD9}" srcOrd="0" destOrd="0" presId="urn:microsoft.com/office/officeart/2011/layout/CircleProcess"/>
    <dgm:cxn modelId="{82DBBC76-41F4-4EDD-8D24-FAF461540F05}" type="presParOf" srcId="{B0BCED9C-8663-4813-B5B3-172267F6401E}" destId="{1691DC7D-7CCB-4ED7-84EE-1FC012960DC2}" srcOrd="1" destOrd="0" presId="urn:microsoft.com/office/officeart/2011/layout/CircleProcess"/>
    <dgm:cxn modelId="{565FEF18-800C-49BC-BAD6-7A7BA9FEC8DA}" type="presParOf" srcId="{1691DC7D-7CCB-4ED7-84EE-1FC012960DC2}" destId="{57323CF6-C317-4774-8620-AFEAD35B69FA}" srcOrd="0" destOrd="0" presId="urn:microsoft.com/office/officeart/2011/layout/CircleProcess"/>
    <dgm:cxn modelId="{AB2356C5-F970-4879-9A34-D73D9F83C66D}" type="presParOf" srcId="{B0BCED9C-8663-4813-B5B3-172267F6401E}" destId="{BADECE4B-4535-4C66-B23C-06344DE1735E}" srcOrd="2" destOrd="0" presId="urn:microsoft.com/office/officeart/2011/layout/CircleProcess"/>
    <dgm:cxn modelId="{622C5F27-45AE-4791-B5D3-7BB41DC773BE}" type="presParOf" srcId="{B0BCED9C-8663-4813-B5B3-172267F6401E}" destId="{493B0E34-2E23-47AE-B1A8-0CA57A02066A}" srcOrd="3" destOrd="0" presId="urn:microsoft.com/office/officeart/2011/layout/CircleProcess"/>
    <dgm:cxn modelId="{0261B6D8-0047-4720-8D3F-7C66C08685DC}" type="presParOf" srcId="{493B0E34-2E23-47AE-B1A8-0CA57A02066A}" destId="{649636E2-2FDA-40D0-A8BB-C3B6E574F3B4}" srcOrd="0" destOrd="0" presId="urn:microsoft.com/office/officeart/2011/layout/CircleProcess"/>
    <dgm:cxn modelId="{EC9A0C1A-F55E-44CC-84ED-0409DEA6320C}" type="presParOf" srcId="{B0BCED9C-8663-4813-B5B3-172267F6401E}" destId="{1DF30A18-D42F-4356-933C-37100D057BBD}" srcOrd="4" destOrd="0" presId="urn:microsoft.com/office/officeart/2011/layout/CircleProcess"/>
    <dgm:cxn modelId="{F92A116E-BD52-48DA-A21C-C68094B943FF}" type="presParOf" srcId="{1DF30A18-D42F-4356-933C-37100D057BBD}" destId="{728197A4-DDD7-41FA-9D4A-6F841AEE7462}" srcOrd="0" destOrd="0" presId="urn:microsoft.com/office/officeart/2011/layout/CircleProcess"/>
    <dgm:cxn modelId="{5B39F8C8-85CA-4F71-91AA-2A3CA1F2AAFF}" type="presParOf" srcId="{B0BCED9C-8663-4813-B5B3-172267F6401E}" destId="{A63A2434-2CBE-4084-95D8-4E3E74E19B42}" srcOrd="5" destOrd="0" presId="urn:microsoft.com/office/officeart/2011/layout/CircleProcess"/>
    <dgm:cxn modelId="{5E3E63DB-D995-4139-90AE-A4BE9E272678}" type="presParOf" srcId="{B0BCED9C-8663-4813-B5B3-172267F6401E}" destId="{0B3691A0-2DCF-4E24-9A7F-6708CF14D2F1}" srcOrd="6" destOrd="0" presId="urn:microsoft.com/office/officeart/2011/layout/CircleProcess"/>
    <dgm:cxn modelId="{D723AB23-2AA4-4207-9A4B-A62765B3DBD4}" type="presParOf" srcId="{0B3691A0-2DCF-4E24-9A7F-6708CF14D2F1}" destId="{E82C575E-63C9-4052-B1E3-222061604BC7}" srcOrd="0" destOrd="0" presId="urn:microsoft.com/office/officeart/2011/layout/CircleProcess"/>
    <dgm:cxn modelId="{02C90090-B272-4409-91B6-8642A11D56B6}" type="presParOf" srcId="{B0BCED9C-8663-4813-B5B3-172267F6401E}" destId="{6FA6974E-51EB-4E62-A2ED-2AB084BB59D1}" srcOrd="7" destOrd="0" presId="urn:microsoft.com/office/officeart/2011/layout/CircleProcess"/>
    <dgm:cxn modelId="{333E6B1D-9DF7-43D3-BC3D-6C07C68DAE63}" type="presParOf" srcId="{6FA6974E-51EB-4E62-A2ED-2AB084BB59D1}" destId="{AE907F28-F972-4021-A1C7-6992B9DB8135}" srcOrd="0" destOrd="0" presId="urn:microsoft.com/office/officeart/2011/layout/CircleProcess"/>
    <dgm:cxn modelId="{20FBA78C-725C-4450-BB15-95942D5F1D92}" type="presParOf" srcId="{B0BCED9C-8663-4813-B5B3-172267F6401E}" destId="{8C41CE0A-76D8-42AF-B075-A29D1D3509B5}"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9A504-5A93-4E36-BBDD-12749C158F77}">
      <dsp:nvSpPr>
        <dsp:cNvPr id="0" name=""/>
        <dsp:cNvSpPr/>
      </dsp:nvSpPr>
      <dsp:spPr>
        <a:xfrm>
          <a:off x="768133" y="53"/>
          <a:ext cx="1145090" cy="1086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Jessie Milan Jr.</a:t>
          </a:r>
          <a:r>
            <a:rPr lang="en-US" sz="1200" kern="1200" dirty="0">
              <a:latin typeface="Calibri" panose="020F0502020204030204" pitchFamily="34" charset="0"/>
              <a:cs typeface="Calibri" panose="020F0502020204030204" pitchFamily="34" charset="0"/>
            </a:rPr>
            <a:t>, JD</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President &amp; CEO</a:t>
          </a:r>
        </a:p>
      </dsp:txBody>
      <dsp:txXfrm>
        <a:off x="768133" y="53"/>
        <a:ext cx="1145090" cy="1086171"/>
      </dsp:txXfrm>
    </dsp:sp>
    <dsp:sp modelId="{09080AB8-E894-4FD6-803A-293F10AC7F41}">
      <dsp:nvSpPr>
        <dsp:cNvPr id="0" name=""/>
        <dsp:cNvSpPr/>
      </dsp:nvSpPr>
      <dsp:spPr>
        <a:xfrm>
          <a:off x="2079578" y="0"/>
          <a:ext cx="1145090" cy="1086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Valerie Rochester</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Vice President for Program Strategy</a:t>
          </a:r>
        </a:p>
      </dsp:txBody>
      <dsp:txXfrm>
        <a:off x="2079578" y="0"/>
        <a:ext cx="1145090" cy="1086171"/>
      </dsp:txXfrm>
    </dsp:sp>
    <dsp:sp modelId="{5FA7485A-E45A-49D0-B165-BE0E32BC63AE}">
      <dsp:nvSpPr>
        <dsp:cNvPr id="0" name=""/>
        <dsp:cNvSpPr/>
      </dsp:nvSpPr>
      <dsp:spPr>
        <a:xfrm>
          <a:off x="3374678" y="106"/>
          <a:ext cx="1145090" cy="1086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Erin Nortrup</a:t>
          </a:r>
          <a:r>
            <a:rPr lang="en-US" sz="1200" kern="1200" dirty="0">
              <a:latin typeface="Calibri" panose="020F0502020204030204" pitchFamily="34" charset="0"/>
              <a:cs typeface="Calibri" panose="020F0502020204030204" pitchFamily="34" charset="0"/>
            </a:rPr>
            <a:t>, LCSW</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Director of Program Operations </a:t>
          </a:r>
        </a:p>
      </dsp:txBody>
      <dsp:txXfrm>
        <a:off x="3374678" y="106"/>
        <a:ext cx="1145090" cy="1086171"/>
      </dsp:txXfrm>
    </dsp:sp>
    <dsp:sp modelId="{DFE317D6-A5DC-4FA8-B105-489BF0208120}">
      <dsp:nvSpPr>
        <dsp:cNvPr id="0" name=""/>
        <dsp:cNvSpPr/>
      </dsp:nvSpPr>
      <dsp:spPr>
        <a:xfrm>
          <a:off x="4615149" y="106"/>
          <a:ext cx="1145090" cy="1086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Alicia </a:t>
          </a:r>
          <a:r>
            <a:rPr lang="en-US" sz="1200" b="1" kern="1200" dirty="0" err="1">
              <a:latin typeface="Calibri" panose="020F0502020204030204" pitchFamily="34" charset="0"/>
              <a:cs typeface="Calibri" panose="020F0502020204030204" pitchFamily="34" charset="0"/>
            </a:rPr>
            <a:t>Downes</a:t>
          </a:r>
          <a:endParaRPr lang="en-US" sz="1200" b="1" kern="1200" dirty="0">
            <a:latin typeface="Calibri" panose="020F0502020204030204" pitchFamily="34" charset="0"/>
            <a:cs typeface="Calibri" panose="020F0502020204030204" pitchFamily="34" charset="0"/>
          </a:endParaRPr>
        </a:p>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LCSW</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Sr. Program Manager </a:t>
          </a:r>
        </a:p>
      </dsp:txBody>
      <dsp:txXfrm>
        <a:off x="4615149" y="106"/>
        <a:ext cx="1145090" cy="1086171"/>
      </dsp:txXfrm>
    </dsp:sp>
    <dsp:sp modelId="{EA525858-86C5-4316-8036-83FA67E87FB0}">
      <dsp:nvSpPr>
        <dsp:cNvPr id="0" name=""/>
        <dsp:cNvSpPr/>
      </dsp:nvSpPr>
      <dsp:spPr>
        <a:xfrm>
          <a:off x="5841892" y="106"/>
          <a:ext cx="1145090" cy="1086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0" kern="1200" dirty="0">
              <a:latin typeface="Calibri" panose="020F0502020204030204" pitchFamily="34" charset="0"/>
              <a:cs typeface="Calibri" panose="020F0502020204030204" pitchFamily="34" charset="0"/>
            </a:rPr>
            <a:t>Hannah Bryant</a:t>
          </a:r>
        </a:p>
        <a:p>
          <a:pPr lvl="0" algn="ctr" defTabSz="577850">
            <a:lnSpc>
              <a:spcPct val="90000"/>
            </a:lnSpc>
            <a:spcBef>
              <a:spcPct val="0"/>
            </a:spcBef>
            <a:spcAft>
              <a:spcPct val="35000"/>
            </a:spcAft>
          </a:pPr>
          <a:r>
            <a:rPr lang="en-US" sz="1300" b="0" kern="1200" dirty="0">
              <a:latin typeface="Calibri" panose="020F0502020204030204" pitchFamily="34" charset="0"/>
              <a:cs typeface="Calibri" panose="020F0502020204030204" pitchFamily="34" charset="0"/>
            </a:rPr>
            <a:t>MPH</a:t>
          </a:r>
        </a:p>
        <a:p>
          <a:pPr lvl="0" algn="ctr" defTabSz="577850">
            <a:lnSpc>
              <a:spcPct val="90000"/>
            </a:lnSpc>
            <a:spcBef>
              <a:spcPct val="0"/>
            </a:spcBef>
            <a:spcAft>
              <a:spcPct val="35000"/>
            </a:spcAft>
          </a:pPr>
          <a:r>
            <a:rPr lang="en-US" sz="1300" b="0" kern="1200" dirty="0">
              <a:latin typeface="Calibri" panose="020F0502020204030204" pitchFamily="34" charset="0"/>
              <a:cs typeface="Calibri" panose="020F0502020204030204" pitchFamily="34" charset="0"/>
            </a:rPr>
            <a:t>Program Manager </a:t>
          </a:r>
        </a:p>
      </dsp:txBody>
      <dsp:txXfrm>
        <a:off x="5841892" y="106"/>
        <a:ext cx="1145090" cy="1086171"/>
      </dsp:txXfrm>
    </dsp:sp>
    <dsp:sp modelId="{1EC6FE2E-04EA-44A7-B8C8-573217F217F8}">
      <dsp:nvSpPr>
        <dsp:cNvPr id="0" name=""/>
        <dsp:cNvSpPr/>
      </dsp:nvSpPr>
      <dsp:spPr>
        <a:xfrm>
          <a:off x="7182288" y="106"/>
          <a:ext cx="1145090" cy="108617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0" kern="1200" dirty="0">
              <a:latin typeface="Calibri" panose="020F0502020204030204" pitchFamily="34" charset="0"/>
              <a:cs typeface="Calibri" panose="020F0502020204030204" pitchFamily="34" charset="0"/>
            </a:rPr>
            <a:t>Joseph Stango</a:t>
          </a:r>
        </a:p>
        <a:p>
          <a:pPr lvl="0" algn="ctr" defTabSz="577850">
            <a:lnSpc>
              <a:spcPct val="90000"/>
            </a:lnSpc>
            <a:spcBef>
              <a:spcPct val="0"/>
            </a:spcBef>
            <a:spcAft>
              <a:spcPct val="35000"/>
            </a:spcAft>
          </a:pPr>
          <a:r>
            <a:rPr lang="en-US" sz="1300" b="0" kern="1200" dirty="0">
              <a:latin typeface="Calibri" panose="020F0502020204030204" pitchFamily="34" charset="0"/>
              <a:cs typeface="Calibri" panose="020F0502020204030204" pitchFamily="34" charset="0"/>
            </a:rPr>
            <a:t>Program Manager </a:t>
          </a:r>
        </a:p>
      </dsp:txBody>
      <dsp:txXfrm>
        <a:off x="7182288" y="106"/>
        <a:ext cx="1145090" cy="10861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58635-E5DA-4C58-BBE9-B11DDA03B2B4}">
      <dsp:nvSpPr>
        <dsp:cNvPr id="0" name=""/>
        <dsp:cNvSpPr/>
      </dsp:nvSpPr>
      <dsp:spPr>
        <a:xfrm>
          <a:off x="2814101" y="1530485"/>
          <a:ext cx="3210996" cy="3210996"/>
        </a:xfrm>
        <a:prstGeom prst="ellipse">
          <a:avLst/>
        </a:prstGeom>
        <a:solidFill>
          <a:schemeClr val="accent1">
            <a:alpha val="50000"/>
            <a:hueOff val="0"/>
            <a:satOff val="0"/>
            <a:lumOff val="0"/>
            <a:alphaOff val="0"/>
          </a:schemeClr>
        </a:solidFill>
        <a:ln w="12700" cap="flat" cmpd="sng" algn="ctr">
          <a:solidFill>
            <a:srgbClr val="D03138"/>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26 Sites</a:t>
          </a:r>
        </a:p>
      </dsp:txBody>
      <dsp:txXfrm>
        <a:off x="3284340" y="2000724"/>
        <a:ext cx="2270518" cy="2270518"/>
      </dsp:txXfrm>
    </dsp:sp>
    <dsp:sp modelId="{552A22D2-4C12-449B-9360-22FBA73D1C95}">
      <dsp:nvSpPr>
        <dsp:cNvPr id="0" name=""/>
        <dsp:cNvSpPr/>
      </dsp:nvSpPr>
      <dsp:spPr>
        <a:xfrm>
          <a:off x="3616850" y="244181"/>
          <a:ext cx="1605498" cy="1605498"/>
        </a:xfrm>
        <a:prstGeom prst="ellipse">
          <a:avLst/>
        </a:prstGeom>
        <a:solidFill>
          <a:schemeClr val="accent1">
            <a:alpha val="50000"/>
            <a:hueOff val="0"/>
            <a:satOff val="0"/>
            <a:lumOff val="0"/>
            <a:alphaOff val="0"/>
          </a:schemeClr>
        </a:solidFill>
        <a:ln w="12700" cap="flat" cmpd="sng" algn="ctr">
          <a:solidFill>
            <a:srgbClr val="D03138"/>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CCTA</a:t>
          </a:r>
        </a:p>
      </dsp:txBody>
      <dsp:txXfrm>
        <a:off x="3851970" y="479301"/>
        <a:ext cx="1135258" cy="1135258"/>
      </dsp:txXfrm>
    </dsp:sp>
    <dsp:sp modelId="{78D022B2-E687-42C2-BD7D-69ADF1B0FDE5}">
      <dsp:nvSpPr>
        <dsp:cNvPr id="0" name=""/>
        <dsp:cNvSpPr/>
      </dsp:nvSpPr>
      <dsp:spPr>
        <a:xfrm>
          <a:off x="5426024" y="3377761"/>
          <a:ext cx="1605498" cy="1605498"/>
        </a:xfrm>
        <a:prstGeom prst="ellipse">
          <a:avLst/>
        </a:prstGeom>
        <a:solidFill>
          <a:schemeClr val="accent1">
            <a:alpha val="50000"/>
            <a:hueOff val="0"/>
            <a:satOff val="0"/>
            <a:lumOff val="0"/>
            <a:alphaOff val="0"/>
          </a:schemeClr>
        </a:solidFill>
        <a:ln w="12700" cap="flat" cmpd="sng" algn="ctr">
          <a:solidFill>
            <a:srgbClr val="D03138"/>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EC</a:t>
          </a:r>
        </a:p>
      </dsp:txBody>
      <dsp:txXfrm>
        <a:off x="5661144" y="3612881"/>
        <a:ext cx="1135258" cy="1135258"/>
      </dsp:txXfrm>
    </dsp:sp>
    <dsp:sp modelId="{141BF651-853C-4ACE-88A8-FE4C9461E35F}">
      <dsp:nvSpPr>
        <dsp:cNvPr id="0" name=""/>
        <dsp:cNvSpPr/>
      </dsp:nvSpPr>
      <dsp:spPr>
        <a:xfrm>
          <a:off x="1807677" y="3377761"/>
          <a:ext cx="1605498" cy="1605498"/>
        </a:xfrm>
        <a:prstGeom prst="ellipse">
          <a:avLst/>
        </a:prstGeom>
        <a:solidFill>
          <a:schemeClr val="accent1">
            <a:alpha val="50000"/>
            <a:hueOff val="0"/>
            <a:satOff val="0"/>
            <a:lumOff val="0"/>
            <a:alphaOff val="0"/>
          </a:schemeClr>
        </a:solidFill>
        <a:ln w="12700" cap="flat" cmpd="sng" algn="ctr">
          <a:solidFill>
            <a:srgbClr val="D03138"/>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Trainers</a:t>
          </a:r>
        </a:p>
      </dsp:txBody>
      <dsp:txXfrm>
        <a:off x="2042797" y="3612881"/>
        <a:ext cx="1135258" cy="11352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9A504-5A93-4E36-BBDD-12749C158F77}">
      <dsp:nvSpPr>
        <dsp:cNvPr id="0" name=""/>
        <dsp:cNvSpPr/>
      </dsp:nvSpPr>
      <dsp:spPr>
        <a:xfrm>
          <a:off x="1075700" y="131"/>
          <a:ext cx="1142991" cy="10860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Alex Keuroghlian</a:t>
          </a:r>
          <a:r>
            <a:rPr lang="en-US" sz="1200" kern="1200" dirty="0">
              <a:latin typeface="Calibri" panose="020F0502020204030204" pitchFamily="34" charset="0"/>
              <a:cs typeface="Calibri" panose="020F0502020204030204" pitchFamily="34" charset="0"/>
            </a:rPr>
            <a:t>, MD, MPH</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Principal Investigator/ Project Director</a:t>
          </a:r>
        </a:p>
      </dsp:txBody>
      <dsp:txXfrm>
        <a:off x="1075700" y="131"/>
        <a:ext cx="1142991" cy="1086014"/>
      </dsp:txXfrm>
    </dsp:sp>
    <dsp:sp modelId="{09080AB8-E894-4FD6-803A-293F10AC7F41}">
      <dsp:nvSpPr>
        <dsp:cNvPr id="0" name=""/>
        <dsp:cNvSpPr/>
      </dsp:nvSpPr>
      <dsp:spPr>
        <a:xfrm>
          <a:off x="2344466" y="0"/>
          <a:ext cx="1142991" cy="10860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b="1" kern="1200" dirty="0">
              <a:latin typeface="Calibri" panose="020F0502020204030204" pitchFamily="34" charset="0"/>
              <a:cs typeface="Calibri" panose="020F0502020204030204" pitchFamily="34" charset="0"/>
            </a:rPr>
            <a:t>Linda Marc</a:t>
          </a:r>
          <a:r>
            <a:rPr lang="fr-FR" sz="1200" kern="1200" dirty="0">
              <a:latin typeface="Calibri" panose="020F0502020204030204" pitchFamily="34" charset="0"/>
              <a:cs typeface="Calibri" panose="020F0502020204030204" pitchFamily="34" charset="0"/>
            </a:rPr>
            <a:t>, </a:t>
          </a:r>
          <a:r>
            <a:rPr lang="fr-FR" sz="1200" kern="1200" dirty="0" err="1">
              <a:latin typeface="Calibri" panose="020F0502020204030204" pitchFamily="34" charset="0"/>
              <a:cs typeface="Calibri" panose="020F0502020204030204" pitchFamily="34" charset="0"/>
            </a:rPr>
            <a:t>ScD</a:t>
          </a:r>
          <a:r>
            <a:rPr lang="fr-FR" sz="1200" kern="1200" dirty="0">
              <a:latin typeface="Calibri" panose="020F0502020204030204" pitchFamily="34" charset="0"/>
              <a:cs typeface="Calibri" panose="020F0502020204030204" pitchFamily="34" charset="0"/>
            </a:rPr>
            <a:t>, MPH</a:t>
          </a:r>
        </a:p>
        <a:p>
          <a:pPr lvl="0" algn="ctr" defTabSz="533400">
            <a:lnSpc>
              <a:spcPct val="90000"/>
            </a:lnSpc>
            <a:spcBef>
              <a:spcPct val="0"/>
            </a:spcBef>
            <a:spcAft>
              <a:spcPct val="35000"/>
            </a:spcAft>
          </a:pPr>
          <a:r>
            <a:rPr lang="fr-FR" sz="1200" kern="1200" dirty="0">
              <a:latin typeface="Calibri" panose="020F0502020204030204" pitchFamily="34" charset="0"/>
              <a:cs typeface="Calibri" panose="020F0502020204030204" pitchFamily="34" charset="0"/>
            </a:rPr>
            <a:t>National </a:t>
          </a:r>
          <a:r>
            <a:rPr lang="fr-FR" sz="1200" kern="1200" dirty="0" err="1">
              <a:latin typeface="Calibri" panose="020F0502020204030204" pitchFamily="34" charset="0"/>
              <a:cs typeface="Calibri" panose="020F0502020204030204" pitchFamily="34" charset="0"/>
            </a:rPr>
            <a:t>Implementation</a:t>
          </a:r>
          <a:r>
            <a:rPr lang="fr-FR" sz="1200" kern="1200" dirty="0">
              <a:latin typeface="Calibri" panose="020F0502020204030204" pitchFamily="34" charset="0"/>
              <a:cs typeface="Calibri" panose="020F0502020204030204" pitchFamily="34" charset="0"/>
            </a:rPr>
            <a:t> </a:t>
          </a:r>
          <a:r>
            <a:rPr lang="fr-FR" sz="1200" kern="1200" dirty="0" err="1">
              <a:latin typeface="Calibri" panose="020F0502020204030204" pitchFamily="34" charset="0"/>
              <a:cs typeface="Calibri" panose="020F0502020204030204" pitchFamily="34" charset="0"/>
            </a:rPr>
            <a:t>Director</a:t>
          </a:r>
          <a:endParaRPr lang="en-US" sz="1200" kern="1200" dirty="0">
            <a:latin typeface="Calibri" panose="020F0502020204030204" pitchFamily="34" charset="0"/>
            <a:cs typeface="Calibri" panose="020F0502020204030204" pitchFamily="34" charset="0"/>
          </a:endParaRPr>
        </a:p>
      </dsp:txBody>
      <dsp:txXfrm>
        <a:off x="2344466" y="0"/>
        <a:ext cx="1142991" cy="1086014"/>
      </dsp:txXfrm>
    </dsp:sp>
    <dsp:sp modelId="{5FA7485A-E45A-49D0-B165-BE0E32BC63AE}">
      <dsp:nvSpPr>
        <dsp:cNvPr id="0" name=""/>
        <dsp:cNvSpPr/>
      </dsp:nvSpPr>
      <dsp:spPr>
        <a:xfrm>
          <a:off x="3626502" y="0"/>
          <a:ext cx="1142991" cy="10860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Massah Massaquoi</a:t>
          </a:r>
          <a:r>
            <a:rPr lang="en-US" sz="1200" kern="1200" dirty="0">
              <a:latin typeface="Calibri" panose="020F0502020204030204" pitchFamily="34" charset="0"/>
              <a:cs typeface="Calibri" panose="020F0502020204030204" pitchFamily="34" charset="0"/>
            </a:rPr>
            <a:t>, MPH</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 National Coordinator</a:t>
          </a:r>
        </a:p>
      </dsp:txBody>
      <dsp:txXfrm>
        <a:off x="3626502" y="0"/>
        <a:ext cx="1142991" cy="1086014"/>
      </dsp:txXfrm>
    </dsp:sp>
    <dsp:sp modelId="{E9965FD2-1672-416C-BAF7-0C1B5E478A48}">
      <dsp:nvSpPr>
        <dsp:cNvPr id="0" name=""/>
        <dsp:cNvSpPr/>
      </dsp:nvSpPr>
      <dsp:spPr>
        <a:xfrm>
          <a:off x="4890380" y="0"/>
          <a:ext cx="1142991" cy="10860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Sarah Mitnick</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Operations Manager</a:t>
          </a:r>
        </a:p>
      </dsp:txBody>
      <dsp:txXfrm>
        <a:off x="4890380" y="0"/>
        <a:ext cx="1142991" cy="10860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5F26B-229C-4B57-BA66-CFCDF9FB55A5}">
      <dsp:nvSpPr>
        <dsp:cNvPr id="0" name=""/>
        <dsp:cNvSpPr/>
      </dsp:nvSpPr>
      <dsp:spPr>
        <a:xfrm>
          <a:off x="218415" y="59"/>
          <a:ext cx="1144942" cy="10861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Ken Mayer, MD</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Director of HIV Interventions</a:t>
          </a:r>
        </a:p>
      </dsp:txBody>
      <dsp:txXfrm>
        <a:off x="218415" y="59"/>
        <a:ext cx="1144942" cy="1086158"/>
      </dsp:txXfrm>
    </dsp:sp>
    <dsp:sp modelId="{4BD1E205-CBEB-4886-914D-0E61769BC5B9}">
      <dsp:nvSpPr>
        <dsp:cNvPr id="0" name=""/>
        <dsp:cNvSpPr/>
      </dsp:nvSpPr>
      <dsp:spPr>
        <a:xfrm>
          <a:off x="1526889" y="0"/>
          <a:ext cx="1144942" cy="10861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fr-FR" sz="1200" b="1" kern="1200" dirty="0">
              <a:latin typeface="Calibri" panose="020F0502020204030204" pitchFamily="34" charset="0"/>
              <a:cs typeface="Calibri" panose="020F0502020204030204" pitchFamily="34" charset="0"/>
            </a:rPr>
            <a:t>Sari Reisner, </a:t>
          </a:r>
          <a:r>
            <a:rPr lang="fr-FR" sz="1200" b="1" kern="1200" dirty="0" err="1">
              <a:latin typeface="Calibri" panose="020F0502020204030204" pitchFamily="34" charset="0"/>
              <a:cs typeface="Calibri" panose="020F0502020204030204" pitchFamily="34" charset="0"/>
            </a:rPr>
            <a:t>ScD</a:t>
          </a:r>
          <a:endParaRPr lang="fr-FR" sz="1200" b="1" kern="1200" dirty="0">
            <a:latin typeface="Calibri" panose="020F0502020204030204" pitchFamily="34" charset="0"/>
            <a:cs typeface="Calibri" panose="020F0502020204030204" pitchFamily="34" charset="0"/>
          </a:endParaRP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Associate Director of HIV Interventions</a:t>
          </a:r>
        </a:p>
      </dsp:txBody>
      <dsp:txXfrm>
        <a:off x="1526889" y="0"/>
        <a:ext cx="1144942" cy="10861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DED56-0466-4D1E-B476-F30749D8A521}">
      <dsp:nvSpPr>
        <dsp:cNvPr id="0" name=""/>
        <dsp:cNvSpPr/>
      </dsp:nvSpPr>
      <dsp:spPr>
        <a:xfrm>
          <a:off x="1028701" y="987"/>
          <a:ext cx="1143007" cy="10852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Sean Cahill, PhD</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Director of Curriculum and Policy</a:t>
          </a:r>
        </a:p>
      </dsp:txBody>
      <dsp:txXfrm>
        <a:off x="1028701" y="987"/>
        <a:ext cx="1143007" cy="1085290"/>
      </dsp:txXfrm>
    </dsp:sp>
    <dsp:sp modelId="{193CC37A-37D1-4EB5-ADBD-D78040FF30BE}">
      <dsp:nvSpPr>
        <dsp:cNvPr id="0" name=""/>
        <dsp:cNvSpPr/>
      </dsp:nvSpPr>
      <dsp:spPr>
        <a:xfrm>
          <a:off x="2276981" y="493"/>
          <a:ext cx="1143007" cy="10852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Conall O’Cleirigh, PhD</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Lead Faculty – Trauma Interventions</a:t>
          </a:r>
        </a:p>
      </dsp:txBody>
      <dsp:txXfrm>
        <a:off x="2276981" y="493"/>
        <a:ext cx="1143007" cy="10852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8054E-3927-4E39-B5FC-027DB0F3370F}">
      <dsp:nvSpPr>
        <dsp:cNvPr id="0" name=""/>
        <dsp:cNvSpPr/>
      </dsp:nvSpPr>
      <dsp:spPr>
        <a:xfrm>
          <a:off x="369721" y="283"/>
          <a:ext cx="1330909" cy="8477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Janet Myers, PhD</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 Principal Investigator and Trauma Liaison</a:t>
          </a:r>
        </a:p>
      </dsp:txBody>
      <dsp:txXfrm>
        <a:off x="369721" y="283"/>
        <a:ext cx="1330909" cy="847711"/>
      </dsp:txXfrm>
    </dsp:sp>
    <dsp:sp modelId="{90C1AD51-DF64-4013-8D70-BBE1AA644711}">
      <dsp:nvSpPr>
        <dsp:cNvPr id="0" name=""/>
        <dsp:cNvSpPr/>
      </dsp:nvSpPr>
      <dsp:spPr>
        <a:xfrm>
          <a:off x="1869725" y="283"/>
          <a:ext cx="1330909" cy="8477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US" sz="1200" b="1" kern="1200" dirty="0">
            <a:latin typeface="Calibri" panose="020F0502020204030204" pitchFamily="34" charset="0"/>
            <a:cs typeface="Calibri" panose="020F0502020204030204" pitchFamily="34" charset="0"/>
          </a:endParaRPr>
        </a:p>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Greg Rebchook, PhD</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Co-Investigator and Transwomen Liaison</a:t>
          </a:r>
        </a:p>
      </dsp:txBody>
      <dsp:txXfrm>
        <a:off x="1869725" y="283"/>
        <a:ext cx="1330909" cy="847711"/>
      </dsp:txXfrm>
    </dsp:sp>
    <dsp:sp modelId="{829817C3-3033-4FE8-9599-22B972B52B23}">
      <dsp:nvSpPr>
        <dsp:cNvPr id="0" name=""/>
        <dsp:cNvSpPr/>
      </dsp:nvSpPr>
      <dsp:spPr>
        <a:xfrm>
          <a:off x="3369729" y="283"/>
          <a:ext cx="1330909" cy="8477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Carol Dawson-Rose, PhD, RN</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Co-Investigator and Trauma Liaison</a:t>
          </a:r>
        </a:p>
      </dsp:txBody>
      <dsp:txXfrm>
        <a:off x="3369729" y="283"/>
        <a:ext cx="1330909" cy="8477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6736A5-DCCA-495A-8A6C-C79DCF9CBAF2}">
      <dsp:nvSpPr>
        <dsp:cNvPr id="0" name=""/>
        <dsp:cNvSpPr/>
      </dsp:nvSpPr>
      <dsp:spPr>
        <a:xfrm>
          <a:off x="1078644" y="238"/>
          <a:ext cx="1330881" cy="848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Beth Bourdeau, PhD</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Project Manager and BHI Liaison</a:t>
          </a:r>
        </a:p>
      </dsp:txBody>
      <dsp:txXfrm>
        <a:off x="1078644" y="238"/>
        <a:ext cx="1330881" cy="848572"/>
      </dsp:txXfrm>
    </dsp:sp>
    <dsp:sp modelId="{B7C851FE-A27A-45B5-9D5C-56C66C4E3A07}">
      <dsp:nvSpPr>
        <dsp:cNvPr id="0" name=""/>
        <dsp:cNvSpPr/>
      </dsp:nvSpPr>
      <dsp:spPr>
        <a:xfrm>
          <a:off x="2610216" y="238"/>
          <a:ext cx="1330881" cy="848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Kim Koester, PhD</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Qualitative Evaluator and BMSM Liaison</a:t>
          </a:r>
        </a:p>
      </dsp:txBody>
      <dsp:txXfrm>
        <a:off x="2610216" y="238"/>
        <a:ext cx="1330881" cy="848572"/>
      </dsp:txXfrm>
    </dsp:sp>
    <dsp:sp modelId="{F20C3F48-557E-4CF5-83F2-8332C3A85422}">
      <dsp:nvSpPr>
        <dsp:cNvPr id="0" name=""/>
        <dsp:cNvSpPr/>
      </dsp:nvSpPr>
      <dsp:spPr>
        <a:xfrm>
          <a:off x="4141788" y="238"/>
          <a:ext cx="1330881" cy="848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Mary Guzé, MPH</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Data Manager</a:t>
          </a:r>
        </a:p>
      </dsp:txBody>
      <dsp:txXfrm>
        <a:off x="4141788" y="238"/>
        <a:ext cx="1330881" cy="848572"/>
      </dsp:txXfrm>
    </dsp:sp>
    <dsp:sp modelId="{B9D8054E-3927-4E39-B5FC-027DB0F3370F}">
      <dsp:nvSpPr>
        <dsp:cNvPr id="0" name=""/>
        <dsp:cNvSpPr/>
      </dsp:nvSpPr>
      <dsp:spPr>
        <a:xfrm>
          <a:off x="5673360" y="238"/>
          <a:ext cx="1330881" cy="84857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latin typeface="Calibri" panose="020F0502020204030204" pitchFamily="34" charset="0"/>
              <a:cs typeface="Calibri" panose="020F0502020204030204" pitchFamily="34" charset="0"/>
            </a:rPr>
            <a:t>Starley Shade, PhD</a:t>
          </a:r>
        </a:p>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 Quantitative Evaluator</a:t>
          </a:r>
        </a:p>
      </dsp:txBody>
      <dsp:txXfrm>
        <a:off x="5673360" y="238"/>
        <a:ext cx="1330881" cy="8485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8B924-67CA-4BB1-851C-76605E6F9FD9}">
      <dsp:nvSpPr>
        <dsp:cNvPr id="0" name=""/>
        <dsp:cNvSpPr/>
      </dsp:nvSpPr>
      <dsp:spPr>
        <a:xfrm>
          <a:off x="6310710" y="1332898"/>
          <a:ext cx="2752843" cy="27533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323CF6-C317-4774-8620-AFEAD35B69FA}">
      <dsp:nvSpPr>
        <dsp:cNvPr id="0" name=""/>
        <dsp:cNvSpPr/>
      </dsp:nvSpPr>
      <dsp:spPr>
        <a:xfrm>
          <a:off x="6402113" y="1424693"/>
          <a:ext cx="2570037" cy="25697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a:t>Consultation Report</a:t>
          </a:r>
        </a:p>
      </dsp:txBody>
      <dsp:txXfrm>
        <a:off x="6769517" y="1791871"/>
        <a:ext cx="1835228" cy="1835407"/>
      </dsp:txXfrm>
    </dsp:sp>
    <dsp:sp modelId="{649636E2-2FDA-40D0-A8BB-C3B6E574F3B4}">
      <dsp:nvSpPr>
        <dsp:cNvPr id="0" name=""/>
        <dsp:cNvSpPr/>
      </dsp:nvSpPr>
      <dsp:spPr>
        <a:xfrm rot="2700000">
          <a:off x="3468883" y="1336227"/>
          <a:ext cx="2746212" cy="274621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8197A4-DDD7-41FA-9D4A-6F841AEE7462}">
      <dsp:nvSpPr>
        <dsp:cNvPr id="0" name=""/>
        <dsp:cNvSpPr/>
      </dsp:nvSpPr>
      <dsp:spPr>
        <a:xfrm>
          <a:off x="3556971" y="1424693"/>
          <a:ext cx="2570037" cy="25697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a:t>Site Visit	</a:t>
          </a:r>
        </a:p>
      </dsp:txBody>
      <dsp:txXfrm>
        <a:off x="3924375" y="1791871"/>
        <a:ext cx="1835228" cy="1835407"/>
      </dsp:txXfrm>
    </dsp:sp>
    <dsp:sp modelId="{E82C575E-63C9-4052-B1E3-222061604BC7}">
      <dsp:nvSpPr>
        <dsp:cNvPr id="0" name=""/>
        <dsp:cNvSpPr/>
      </dsp:nvSpPr>
      <dsp:spPr>
        <a:xfrm rot="2700000">
          <a:off x="623741" y="1336227"/>
          <a:ext cx="2746212" cy="274621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907F28-F972-4021-A1C7-6992B9DB8135}">
      <dsp:nvSpPr>
        <dsp:cNvPr id="0" name=""/>
        <dsp:cNvSpPr/>
      </dsp:nvSpPr>
      <dsp:spPr>
        <a:xfrm>
          <a:off x="711829" y="1424693"/>
          <a:ext cx="2570037" cy="25697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a:t>Pre-Site </a:t>
          </a:r>
        </a:p>
        <a:p>
          <a:pPr lvl="0" algn="ctr" defTabSz="1111250">
            <a:lnSpc>
              <a:spcPct val="90000"/>
            </a:lnSpc>
            <a:spcBef>
              <a:spcPct val="0"/>
            </a:spcBef>
            <a:spcAft>
              <a:spcPct val="35000"/>
            </a:spcAft>
          </a:pPr>
          <a:r>
            <a:rPr lang="en-US" sz="2500" kern="1200" dirty="0"/>
            <a:t>Visit Call</a:t>
          </a:r>
        </a:p>
      </dsp:txBody>
      <dsp:txXfrm>
        <a:off x="1079233" y="1791871"/>
        <a:ext cx="1835228" cy="18354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62559-655C-4C36-A19E-64E2AC3B1318}">
      <dsp:nvSpPr>
        <dsp:cNvPr id="0" name=""/>
        <dsp:cNvSpPr/>
      </dsp:nvSpPr>
      <dsp:spPr>
        <a:xfrm>
          <a:off x="1749872" y="0"/>
          <a:ext cx="7324017" cy="457751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D79613-F1B7-4EC9-AA87-82779CADD694}">
      <dsp:nvSpPr>
        <dsp:cNvPr id="0" name=""/>
        <dsp:cNvSpPr/>
      </dsp:nvSpPr>
      <dsp:spPr>
        <a:xfrm>
          <a:off x="2471287" y="3403837"/>
          <a:ext cx="168452" cy="1684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403089-3A06-44FC-B5FA-19CA44C64C8C}">
      <dsp:nvSpPr>
        <dsp:cNvPr id="0" name=""/>
        <dsp:cNvSpPr/>
      </dsp:nvSpPr>
      <dsp:spPr>
        <a:xfrm>
          <a:off x="2498754" y="3598745"/>
          <a:ext cx="1973217" cy="842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259" tIns="0" rIns="0" bIns="0" numCol="1" spcCol="1270" anchor="t" anchorCtr="0">
          <a:noAutofit/>
        </a:bodyPr>
        <a:lstStyle/>
        <a:p>
          <a:pPr lvl="0" algn="l" defTabSz="1111250">
            <a:lnSpc>
              <a:spcPct val="90000"/>
            </a:lnSpc>
            <a:spcBef>
              <a:spcPct val="0"/>
            </a:spcBef>
            <a:spcAft>
              <a:spcPct val="35000"/>
            </a:spcAft>
          </a:pPr>
          <a:r>
            <a:rPr lang="en-US" sz="2500" b="1" kern="1200" dirty="0" smtClean="0"/>
            <a:t>Intervention Selection</a:t>
          </a:r>
          <a:endParaRPr lang="en-US" sz="2500" b="1" kern="1200" dirty="0"/>
        </a:p>
      </dsp:txBody>
      <dsp:txXfrm>
        <a:off x="2498754" y="3598745"/>
        <a:ext cx="1973217" cy="842763"/>
      </dsp:txXfrm>
    </dsp:sp>
    <dsp:sp modelId="{A3F9461E-4750-4216-AE23-A541121AE42C}">
      <dsp:nvSpPr>
        <dsp:cNvPr id="0" name=""/>
        <dsp:cNvSpPr/>
      </dsp:nvSpPr>
      <dsp:spPr>
        <a:xfrm>
          <a:off x="3661440" y="2339108"/>
          <a:ext cx="292960" cy="29296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1045EF-400E-4266-85AF-4EE763184764}">
      <dsp:nvSpPr>
        <dsp:cNvPr id="0" name=""/>
        <dsp:cNvSpPr/>
      </dsp:nvSpPr>
      <dsp:spPr>
        <a:xfrm>
          <a:off x="3643365" y="2763678"/>
          <a:ext cx="1538043" cy="1282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234" tIns="0" rIns="0" bIns="0" numCol="1" spcCol="1270" anchor="t" anchorCtr="0">
          <a:noAutofit/>
        </a:bodyPr>
        <a:lstStyle/>
        <a:p>
          <a:pPr lvl="0" algn="l" defTabSz="1111250">
            <a:lnSpc>
              <a:spcPct val="90000"/>
            </a:lnSpc>
            <a:spcBef>
              <a:spcPct val="0"/>
            </a:spcBef>
            <a:spcAft>
              <a:spcPct val="35000"/>
            </a:spcAft>
          </a:pPr>
          <a:r>
            <a:rPr lang="en-US" sz="2500" b="1" kern="1200" dirty="0" smtClean="0"/>
            <a:t>Site Selection</a:t>
          </a:r>
          <a:endParaRPr lang="en-US" sz="2500" b="1" kern="1200" dirty="0"/>
        </a:p>
      </dsp:txBody>
      <dsp:txXfrm>
        <a:off x="3643365" y="2763678"/>
        <a:ext cx="1538043" cy="1282620"/>
      </dsp:txXfrm>
    </dsp:sp>
    <dsp:sp modelId="{130173BC-7214-432F-B55A-47367DCFA892}">
      <dsp:nvSpPr>
        <dsp:cNvPr id="0" name=""/>
        <dsp:cNvSpPr/>
      </dsp:nvSpPr>
      <dsp:spPr>
        <a:xfrm>
          <a:off x="5181174" y="1554522"/>
          <a:ext cx="388172" cy="38817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07F266-F6DC-4DC3-941B-8D0B217566EF}">
      <dsp:nvSpPr>
        <dsp:cNvPr id="0" name=""/>
        <dsp:cNvSpPr/>
      </dsp:nvSpPr>
      <dsp:spPr>
        <a:xfrm>
          <a:off x="5121706" y="2183467"/>
          <a:ext cx="2551414" cy="1428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685" tIns="0" rIns="0" bIns="0" numCol="1" spcCol="1270" anchor="t" anchorCtr="0">
          <a:noAutofit/>
        </a:bodyPr>
        <a:lstStyle/>
        <a:p>
          <a:pPr lvl="0" algn="l" defTabSz="1111250">
            <a:lnSpc>
              <a:spcPct val="90000"/>
            </a:lnSpc>
            <a:spcBef>
              <a:spcPct val="0"/>
            </a:spcBef>
            <a:spcAft>
              <a:spcPct val="35000"/>
            </a:spcAft>
          </a:pPr>
          <a:r>
            <a:rPr lang="en-US" sz="2500" b="1" kern="1200" dirty="0" smtClean="0"/>
            <a:t>Identifying Capacity Building Opportunities</a:t>
          </a:r>
          <a:endParaRPr lang="en-US" sz="2500" b="1" kern="1200" dirty="0"/>
        </a:p>
      </dsp:txBody>
      <dsp:txXfrm>
        <a:off x="5121706" y="2183467"/>
        <a:ext cx="2551414" cy="1428086"/>
      </dsp:txXfrm>
    </dsp:sp>
    <dsp:sp modelId="{2B7B2BB9-7067-478F-83D0-46B0BF323E38}">
      <dsp:nvSpPr>
        <dsp:cNvPr id="0" name=""/>
        <dsp:cNvSpPr/>
      </dsp:nvSpPr>
      <dsp:spPr>
        <a:xfrm>
          <a:off x="6836402" y="1035432"/>
          <a:ext cx="520005" cy="5200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BEA47E-FFB6-47E3-9BD0-EE72FFE24E3E}">
      <dsp:nvSpPr>
        <dsp:cNvPr id="0" name=""/>
        <dsp:cNvSpPr/>
      </dsp:nvSpPr>
      <dsp:spPr>
        <a:xfrm>
          <a:off x="6822325" y="1776111"/>
          <a:ext cx="4017708" cy="138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540" tIns="0" rIns="0" bIns="0" numCol="1" spcCol="1270" anchor="t" anchorCtr="0">
          <a:noAutofit/>
        </a:bodyPr>
        <a:lstStyle/>
        <a:p>
          <a:pPr lvl="0" algn="l" defTabSz="1111250">
            <a:lnSpc>
              <a:spcPct val="100000"/>
            </a:lnSpc>
            <a:spcBef>
              <a:spcPct val="0"/>
            </a:spcBef>
            <a:spcAft>
              <a:spcPts val="0"/>
            </a:spcAft>
          </a:pPr>
          <a:r>
            <a:rPr lang="en-US" sz="2500" b="1" kern="1200" dirty="0" smtClean="0"/>
            <a:t>Intervention Trainings</a:t>
          </a:r>
          <a:endParaRPr lang="en-US" sz="2500" b="1" kern="1200" dirty="0"/>
        </a:p>
      </dsp:txBody>
      <dsp:txXfrm>
        <a:off x="6822325" y="1776111"/>
        <a:ext cx="4017708" cy="13829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8B924-67CA-4BB1-851C-76605E6F9FD9}">
      <dsp:nvSpPr>
        <dsp:cNvPr id="0" name=""/>
        <dsp:cNvSpPr/>
      </dsp:nvSpPr>
      <dsp:spPr>
        <a:xfrm>
          <a:off x="6310710" y="1332898"/>
          <a:ext cx="2752843" cy="27533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323CF6-C317-4774-8620-AFEAD35B69FA}">
      <dsp:nvSpPr>
        <dsp:cNvPr id="0" name=""/>
        <dsp:cNvSpPr/>
      </dsp:nvSpPr>
      <dsp:spPr>
        <a:xfrm>
          <a:off x="6402113" y="1424693"/>
          <a:ext cx="2570037" cy="25697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a:t>Quarterly &amp; Annual Reports</a:t>
          </a:r>
        </a:p>
      </dsp:txBody>
      <dsp:txXfrm>
        <a:off x="6769517" y="1791871"/>
        <a:ext cx="1835228" cy="1835407"/>
      </dsp:txXfrm>
    </dsp:sp>
    <dsp:sp modelId="{649636E2-2FDA-40D0-A8BB-C3B6E574F3B4}">
      <dsp:nvSpPr>
        <dsp:cNvPr id="0" name=""/>
        <dsp:cNvSpPr/>
      </dsp:nvSpPr>
      <dsp:spPr>
        <a:xfrm rot="2700000">
          <a:off x="3468883" y="1336227"/>
          <a:ext cx="2746212" cy="274621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8197A4-DDD7-41FA-9D4A-6F841AEE7462}">
      <dsp:nvSpPr>
        <dsp:cNvPr id="0" name=""/>
        <dsp:cNvSpPr/>
      </dsp:nvSpPr>
      <dsp:spPr>
        <a:xfrm>
          <a:off x="3556971" y="1424693"/>
          <a:ext cx="2570037" cy="25697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a:t>Formative Phase Report</a:t>
          </a:r>
        </a:p>
      </dsp:txBody>
      <dsp:txXfrm>
        <a:off x="3924375" y="1791871"/>
        <a:ext cx="1835228" cy="1835407"/>
      </dsp:txXfrm>
    </dsp:sp>
    <dsp:sp modelId="{E82C575E-63C9-4052-B1E3-222061604BC7}">
      <dsp:nvSpPr>
        <dsp:cNvPr id="0" name=""/>
        <dsp:cNvSpPr/>
      </dsp:nvSpPr>
      <dsp:spPr>
        <a:xfrm rot="2700000">
          <a:off x="623741" y="1336227"/>
          <a:ext cx="2746212" cy="274621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907F28-F972-4021-A1C7-6992B9DB8135}">
      <dsp:nvSpPr>
        <dsp:cNvPr id="0" name=""/>
        <dsp:cNvSpPr/>
      </dsp:nvSpPr>
      <dsp:spPr>
        <a:xfrm>
          <a:off x="711829" y="1424693"/>
          <a:ext cx="2570037" cy="256976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smtClean="0"/>
            <a:t>Annual Site </a:t>
          </a:r>
          <a:r>
            <a:rPr lang="en-US" sz="2500" kern="1200" dirty="0"/>
            <a:t>Visit </a:t>
          </a:r>
        </a:p>
      </dsp:txBody>
      <dsp:txXfrm>
        <a:off x="1079233" y="1791871"/>
        <a:ext cx="1835228" cy="183540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0BCF3-27DF-49DB-8783-FEB638ED3BD5}" type="datetimeFigureOut">
              <a:rPr lang="en-US" smtClean="0"/>
              <a:t>12/12/2018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63003-FD1F-4FD5-89C3-83EA1D2CDD80}" type="slidenum">
              <a:rPr lang="en-US" smtClean="0"/>
              <a:t>‹#›</a:t>
            </a:fld>
            <a:endParaRPr lang="en-US"/>
          </a:p>
        </p:txBody>
      </p:sp>
    </p:spTree>
    <p:extLst>
      <p:ext uri="{BB962C8B-B14F-4D97-AF65-F5344CB8AC3E}">
        <p14:creationId xmlns:p14="http://schemas.microsoft.com/office/powerpoint/2010/main" val="475484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[presented by:  ]</a:t>
            </a:r>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1</a:t>
            </a:fld>
            <a:endParaRPr lang="en-US" dirty="0"/>
          </a:p>
        </p:txBody>
      </p:sp>
    </p:spTree>
    <p:extLst>
      <p:ext uri="{BB962C8B-B14F-4D97-AF65-F5344CB8AC3E}">
        <p14:creationId xmlns:p14="http://schemas.microsoft.com/office/powerpoint/2010/main" val="3904955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Alex ]</a:t>
            </a:r>
          </a:p>
          <a:p>
            <a:pPr lvl="0">
              <a:buFont typeface="Arial" panose="020B0604020202020204" pitchFamily="34" charset="0"/>
              <a:buChar char="•"/>
            </a:pPr>
            <a:endParaRPr lang="en-US" dirty="0"/>
          </a:p>
          <a:p>
            <a:pPr lvl="0">
              <a:buFont typeface="Arial" panose="020B0604020202020204" pitchFamily="34" charset="0"/>
              <a:buChar char="•"/>
            </a:pPr>
            <a:r>
              <a:rPr lang="en-US" dirty="0"/>
              <a:t>Fenway Health was founded in 1971 with a group of students and community members in the Boston area</a:t>
            </a:r>
          </a:p>
          <a:p>
            <a:pPr lvl="0">
              <a:buFont typeface="Arial" panose="020B0604020202020204" pitchFamily="34" charset="0"/>
              <a:buChar char="•"/>
            </a:pPr>
            <a:r>
              <a:rPr lang="en-US" dirty="0"/>
              <a:t>Its growth was fueled by people coming here from all over New England with what turned out to be the early signs and symptoms of HIV/AIDS</a:t>
            </a:r>
          </a:p>
          <a:p>
            <a:pPr lvl="0">
              <a:buFont typeface="Arial" panose="020B0604020202020204" pitchFamily="34" charset="0"/>
              <a:buChar char="•"/>
            </a:pPr>
            <a:r>
              <a:rPr lang="en-US" dirty="0"/>
              <a:t>Fenway Health has worked hard at its mission to keep the entire LGBTQ community in focus, and also serves other marginalized and disenfranchised communities who are diverse across race, ethnicity, housing, socioeconomic and immigration status</a:t>
            </a:r>
          </a:p>
          <a:p>
            <a:pPr lvl="0">
              <a:buFont typeface="Arial" panose="020B0604020202020204" pitchFamily="34" charset="0"/>
              <a:buChar char="•"/>
            </a:pPr>
            <a:r>
              <a:rPr lang="en-US" dirty="0"/>
              <a:t>Currently, about 50% of patients identify as LGBTQ</a:t>
            </a:r>
          </a:p>
          <a:p>
            <a:pPr lvl="0">
              <a:buFont typeface="Arial" panose="020B0604020202020204" pitchFamily="34" charset="0"/>
              <a:buChar char="•"/>
            </a:pPr>
            <a:r>
              <a:rPr lang="en-US" dirty="0"/>
              <a:t>We’ve always used an integrated primary care model serving over 2000 patients living with HIV (2200 patients), 4000 people who self-identify as trans or gender non-conforming (4000 patients) and behavioral health</a:t>
            </a:r>
          </a:p>
          <a:p>
            <a:pPr lvl="0">
              <a:buFont typeface="Arial" panose="020B0604020202020204" pitchFamily="34" charset="0"/>
              <a:buChar char="•"/>
            </a:pPr>
            <a:r>
              <a:rPr lang="en-US" dirty="0"/>
              <a:t>The Fenway Institute was established to focus our efforts in education, research and policy. We celebrated 15 years as an Institute in March 2017</a:t>
            </a:r>
          </a:p>
          <a:p>
            <a:r>
              <a:rPr lang="en-US" dirty="0"/>
              <a:t> </a:t>
            </a:r>
          </a:p>
          <a:p>
            <a:r>
              <a:rPr lang="en-US" dirty="0"/>
              <a:t> </a:t>
            </a:r>
          </a:p>
          <a:p>
            <a:r>
              <a:rPr lang="en-US" dirty="0"/>
              <a:t> </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165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defTabSz="934851">
              <a:buClrTx/>
              <a:buSzTx/>
              <a:defRPr/>
            </a:pPr>
            <a:r>
              <a:rPr lang="en-US" b="1" dirty="0"/>
              <a:t>[presented by</a:t>
            </a:r>
            <a:r>
              <a:rPr lang="en-US" b="1" dirty="0" smtClean="0"/>
              <a:t>: Erin </a:t>
            </a:r>
            <a:r>
              <a:rPr lang="en-US" b="1" baseline="0" dirty="0" smtClean="0"/>
              <a:t> </a:t>
            </a:r>
            <a:r>
              <a:rPr lang="en-US" b="1" baseline="0" dirty="0"/>
              <a:t>]</a:t>
            </a:r>
          </a:p>
          <a:p>
            <a:pPr marL="0" indent="0" algn="just" defTabSz="934851">
              <a:buClrTx/>
              <a:buSzTx/>
              <a:defRPr/>
            </a:pPr>
            <a:endParaRPr lang="en-US" kern="1200" dirty="0">
              <a:solidFill>
                <a:prstClr val="black"/>
              </a:solidFill>
            </a:endParaRPr>
          </a:p>
          <a:p>
            <a:pPr marL="0" indent="0" algn="just" defTabSz="934851">
              <a:buClrTx/>
              <a:buSzTx/>
              <a:defRPr/>
            </a:pPr>
            <a:endParaRPr lang="en-US" kern="1200" dirty="0">
              <a:solidFill>
                <a:prstClr val="black"/>
              </a:solidFill>
            </a:endParaRPr>
          </a:p>
          <a:p>
            <a:pPr marL="0" indent="0" algn="just" defTabSz="934851">
              <a:buClrTx/>
              <a:buSzTx/>
              <a:defRPr/>
            </a:pPr>
            <a:endParaRPr lang="en-US" kern="1200" dirty="0">
              <a:solidFill>
                <a:prstClr val="black"/>
              </a:solidFill>
            </a:endParaRPr>
          </a:p>
          <a:p>
            <a:pPr marL="0" indent="0" algn="just" defTabSz="934851">
              <a:buClrTx/>
              <a:buSzTx/>
              <a:defRPr/>
            </a:pPr>
            <a:r>
              <a:rPr lang="en-US" kern="1200" dirty="0">
                <a:solidFill>
                  <a:prstClr val="black"/>
                </a:solidFill>
              </a:rPr>
              <a:t>AIDS United’s mission is to end the AIDS epidemic in the United States through strategic grant making, capacity building, policy, technical assistance, and formative research.</a:t>
            </a:r>
          </a:p>
          <a:p>
            <a:pPr marL="0" indent="0" algn="just" defTabSz="934851">
              <a:buClrTx/>
              <a:buSzTx/>
              <a:defRPr/>
            </a:pPr>
            <a:endParaRPr lang="en-US" kern="1200" dirty="0">
              <a:solidFill>
                <a:prstClr val="black"/>
              </a:solidFill>
            </a:endParaRPr>
          </a:p>
          <a:p>
            <a:pPr marL="0" indent="0" algn="just" defTabSz="934851">
              <a:buClrTx/>
              <a:buSzTx/>
              <a:defRPr/>
            </a:pPr>
            <a:r>
              <a:rPr lang="en-US" kern="1200" dirty="0">
                <a:solidFill>
                  <a:prstClr val="black"/>
                </a:solidFill>
              </a:rPr>
              <a:t>Through this initiative AIDS United will facilitate the </a:t>
            </a:r>
            <a:r>
              <a:rPr lang="en-US" dirty="0"/>
              <a:t>grants management process including comprehensive oversight of sub award sites’ use of federal funds. </a:t>
            </a:r>
            <a:endParaRPr lang="en-US" kern="1200" dirty="0">
              <a:solidFill>
                <a:prstClr val="black"/>
              </a:solidFill>
            </a:endParaRPr>
          </a:p>
          <a:p>
            <a:pPr marL="0" indent="0" defTabSz="934851">
              <a:buClrTx/>
              <a:buSzTx/>
              <a:defRPr/>
            </a:pPr>
            <a:endParaRPr lang="en-US" kern="1200" dirty="0">
              <a:solidFill>
                <a:prstClr val="black"/>
              </a:solidFill>
            </a:endParaRPr>
          </a:p>
          <a:p>
            <a:pPr marL="0" indent="0" defTabSz="934851">
              <a:buClrTx/>
              <a:buSzTx/>
              <a:defRPr/>
            </a:pPr>
            <a:r>
              <a:rPr lang="en-US" kern="1200" dirty="0">
                <a:solidFill>
                  <a:prstClr val="black"/>
                </a:solidFill>
              </a:rPr>
              <a:t>HOW WE DO IT:</a:t>
            </a:r>
          </a:p>
          <a:p>
            <a:pPr marL="0" indent="0" defTabSz="934851">
              <a:buClrTx/>
              <a:buSzTx/>
              <a:defRPr/>
            </a:pPr>
            <a:endParaRPr lang="en-US" kern="1200" dirty="0">
              <a:solidFill>
                <a:prstClr val="black"/>
              </a:solidFill>
            </a:endParaRPr>
          </a:p>
          <a:p>
            <a:pPr marL="0" indent="0" defTabSz="934851">
              <a:buClrTx/>
              <a:buSzTx/>
              <a:defRPr/>
            </a:pPr>
            <a:r>
              <a:rPr lang="en-US" kern="1200" dirty="0">
                <a:solidFill>
                  <a:prstClr val="black"/>
                </a:solidFill>
              </a:rPr>
              <a:t>We advance advocacy based on sound public policy; strategic grant making to affected communities; targeted &amp; tailored capacity building for organizations responding to the epidemic; and, research &amp; evaluation to inform the field</a:t>
            </a:r>
          </a:p>
          <a:p>
            <a:pPr marL="0" indent="0" defTabSz="934851">
              <a:buClrTx/>
              <a:buSzTx/>
              <a:defRPr/>
            </a:pPr>
            <a:endParaRPr lang="en-US" kern="1200" dirty="0">
              <a:solidFill>
                <a:prstClr val="black"/>
              </a:solidFill>
            </a:endParaRPr>
          </a:p>
          <a:p>
            <a:pPr marL="0" indent="0" defTabSz="934851">
              <a:buClrTx/>
              <a:buSzTx/>
              <a:defRPr/>
            </a:pPr>
            <a:r>
              <a:rPr lang="en-US" kern="1200" dirty="0">
                <a:solidFill>
                  <a:prstClr val="black"/>
                </a:solidFill>
              </a:rPr>
              <a:t>We work within a social justice framework that challenges the foundational issues of racism, sexism, homophobia and transphobia, socioeconomic inequality, gender discrimination, and stigma</a:t>
            </a:r>
          </a:p>
          <a:p>
            <a:endParaRPr lang="en-US" dirty="0"/>
          </a:p>
          <a:p>
            <a:endParaRPr lang="en-US"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6281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84408">
              <a:defRPr/>
            </a:pPr>
            <a:r>
              <a:rPr lang="en-US" b="1" dirty="0"/>
              <a:t>[presented by</a:t>
            </a:r>
            <a:r>
              <a:rPr lang="en-US" b="1" dirty="0" smtClean="0"/>
              <a:t>: Erin</a:t>
            </a:r>
            <a:r>
              <a:rPr lang="en-US" b="1" baseline="0" dirty="0" smtClean="0"/>
              <a:t> </a:t>
            </a:r>
            <a:r>
              <a:rPr lang="en-US" b="1" baseline="0" dirty="0"/>
              <a:t>]</a:t>
            </a:r>
          </a:p>
        </p:txBody>
      </p:sp>
      <p:sp>
        <p:nvSpPr>
          <p:cNvPr id="4" name="Slide Number Placeholder 3"/>
          <p:cNvSpPr>
            <a:spLocks noGrp="1"/>
          </p:cNvSpPr>
          <p:nvPr>
            <p:ph type="sldNum" sz="quarter" idx="10"/>
          </p:nvPr>
        </p:nvSpPr>
        <p:spPr/>
        <p:txBody>
          <a:bodyPr/>
          <a:lstStyle/>
          <a:p>
            <a:fld id="{917010FB-67AF-427F-9D24-DE6B111331AF}" type="slidenum">
              <a:rPr lang="en-US" smtClean="0"/>
              <a:t>12</a:t>
            </a:fld>
            <a:endParaRPr lang="en-US"/>
          </a:p>
        </p:txBody>
      </p:sp>
    </p:spTree>
    <p:extLst>
      <p:ext uri="{BB962C8B-B14F-4D97-AF65-F5344CB8AC3E}">
        <p14:creationId xmlns:p14="http://schemas.microsoft.com/office/powerpoint/2010/main" val="2742305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[presented by</a:t>
            </a:r>
            <a:r>
              <a:rPr lang="en-US" sz="1200" b="1" dirty="0" smtClean="0"/>
              <a:t>: Janet/</a:t>
            </a:r>
            <a:r>
              <a:rPr lang="en-US" sz="1200" b="1" baseline="0" dirty="0" smtClean="0"/>
              <a:t>Beth?</a:t>
            </a:r>
            <a:r>
              <a:rPr lang="en-US" sz="1200" b="1" dirty="0" smtClean="0"/>
              <a:t>  </a:t>
            </a:r>
            <a:r>
              <a:rPr lang="en-US" sz="1200" b="1" dirty="0"/>
              <a:t>]</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0559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Janet/</a:t>
            </a:r>
            <a:r>
              <a:rPr lang="en-US" sz="1200" b="1" baseline="0" dirty="0" smtClean="0"/>
              <a:t>Beth?</a:t>
            </a:r>
            <a:r>
              <a:rPr lang="en-US" sz="1200" b="1" dirty="0" smtClean="0"/>
              <a:t>  ]</a:t>
            </a:r>
            <a:endParaRPr lang="en-US" sz="1200" b="1" dirty="0"/>
          </a:p>
        </p:txBody>
      </p:sp>
      <p:sp>
        <p:nvSpPr>
          <p:cNvPr id="4" name="Slide Number Placeholder 3"/>
          <p:cNvSpPr>
            <a:spLocks noGrp="1"/>
          </p:cNvSpPr>
          <p:nvPr>
            <p:ph type="sldNum" sz="quarter" idx="10"/>
          </p:nvPr>
        </p:nvSpPr>
        <p:spPr/>
        <p:txBody>
          <a:bodyPr/>
          <a:lstStyle/>
          <a:p>
            <a:fld id="{917010FB-67AF-427F-9D24-DE6B111331AF}" type="slidenum">
              <a:rPr lang="en-US" smtClean="0"/>
              <a:t>14</a:t>
            </a:fld>
            <a:endParaRPr lang="en-US" dirty="0"/>
          </a:p>
        </p:txBody>
      </p:sp>
    </p:spTree>
    <p:extLst>
      <p:ext uri="{BB962C8B-B14F-4D97-AF65-F5344CB8AC3E}">
        <p14:creationId xmlns:p14="http://schemas.microsoft.com/office/powerpoint/2010/main" val="3381904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Sean ]</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5565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[presented by: </a:t>
            </a:r>
            <a:r>
              <a:rPr lang="en-US" sz="1200" b="1" dirty="0" smtClean="0"/>
              <a:t>Sean </a:t>
            </a:r>
            <a:r>
              <a:rPr lang="en-US" sz="1200" b="1" dirty="0"/>
              <a:t>]</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6313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Sean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Healthy Divas is an evidence-informed intervention that provides information, support, and skills building to transgender women living with HIV and empowers them to identify and accomplish individualized health care goals related to gender affirmation and </a:t>
            </a:r>
            <a:r>
              <a:rPr lang="en-US" sz="1200" b="0" i="0" u="none" strike="noStrike" kern="1200" baseline="0" dirty="0" smtClean="0">
                <a:solidFill>
                  <a:schemeClr val="tx1"/>
                </a:solidFill>
                <a:latin typeface="+mn-lt"/>
                <a:ea typeface="+mn-ea"/>
                <a:cs typeface="+mn-cs"/>
              </a:rPr>
              <a:t>HIV care. </a:t>
            </a:r>
            <a:r>
              <a:rPr lang="en-US" sz="1200" b="0" i="0" u="none" strike="noStrike" kern="1200" baseline="0" dirty="0">
                <a:solidFill>
                  <a:schemeClr val="tx1"/>
                </a:solidFill>
                <a:latin typeface="+mn-lt"/>
                <a:ea typeface="+mn-ea"/>
                <a:cs typeface="+mn-cs"/>
              </a:rPr>
              <a:t>Healthy Divas consists of 6 peer-facilitated individual sessions and 1 group workshop led by a peer facilitator and two health care providers.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Developed by the Center of Excellence for Transgender Health at the University of California, San Francisco</a:t>
            </a:r>
            <a:r>
              <a:rPr lang="en-US" dirty="0" smtClean="0"/>
              <a:t>, </a:t>
            </a:r>
            <a:r>
              <a:rPr lang="en-US" dirty="0"/>
              <a:t>with input from transgender community members, a pilot of Healthy Divas showed effectiveness with transgender women of color. The intervention is based on the </a:t>
            </a:r>
            <a:r>
              <a:rPr lang="en-US" i="1" dirty="0"/>
              <a:t>Gender Affirmation </a:t>
            </a:r>
            <a:r>
              <a:rPr lang="en-US" i="1" dirty="0" smtClean="0"/>
              <a:t>Model</a:t>
            </a:r>
            <a:r>
              <a:rPr lang="en-US" dirty="0" smtClean="0"/>
              <a:t> </a:t>
            </a:r>
            <a:r>
              <a:rPr lang="en-US" dirty="0"/>
              <a:t>(the process by which individuals are affirmed in their gender identity through social interactions) and the </a:t>
            </a:r>
            <a:r>
              <a:rPr lang="en-US" i="1" dirty="0"/>
              <a:t>Model of Health Care </a:t>
            </a:r>
            <a:r>
              <a:rPr lang="en-US" i="1" dirty="0" smtClean="0"/>
              <a:t>Empowerment</a:t>
            </a:r>
            <a:r>
              <a:rPr lang="en-US" dirty="0" smtClean="0"/>
              <a:t> </a:t>
            </a:r>
            <a:r>
              <a:rPr lang="en-US" dirty="0"/>
              <a:t>(a framework to understand patient and provider roles in facilitating health care empowerment—i.e., the process and state of being engaged, informed, collaborative, committed, and tolerant of uncertainty regarding health care).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17</a:t>
            </a:fld>
            <a:endParaRPr lang="en-US"/>
          </a:p>
        </p:txBody>
      </p:sp>
    </p:spTree>
    <p:extLst>
      <p:ext uri="{BB962C8B-B14F-4D97-AF65-F5344CB8AC3E}">
        <p14:creationId xmlns:p14="http://schemas.microsoft.com/office/powerpoint/2010/main" val="2826348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[presented by: </a:t>
            </a:r>
            <a:r>
              <a:rPr lang="en-US" sz="1200" b="1" dirty="0" smtClean="0"/>
              <a:t>Sean </a:t>
            </a:r>
            <a:r>
              <a:rPr lang="en-US" sz="1200" b="1" dirty="0"/>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T.W.E.E.T. (Transgender Women Engagement and Entry to Care) is an evidence-informed intervention that links transgender women to HIV care by empowering them to become their own advocates. </a:t>
            </a:r>
            <a:r>
              <a:rPr lang="en-US" dirty="0"/>
              <a:t>P</a:t>
            </a:r>
            <a:r>
              <a:rPr lang="en-US" sz="1200" b="0" i="0" u="none" strike="noStrike" kern="1200" baseline="0" dirty="0" smtClean="0">
                <a:solidFill>
                  <a:schemeClr val="tx1"/>
                </a:solidFill>
                <a:latin typeface="+mn-lt"/>
                <a:ea typeface="+mn-ea"/>
                <a:cs typeface="+mn-cs"/>
              </a:rPr>
              <a:t>eer </a:t>
            </a:r>
            <a:r>
              <a:rPr lang="en-US" sz="1200" b="0" i="0" u="none" strike="noStrike" kern="1200" baseline="0" dirty="0">
                <a:solidFill>
                  <a:schemeClr val="tx1"/>
                </a:solidFill>
                <a:latin typeface="+mn-lt"/>
                <a:ea typeface="+mn-ea"/>
                <a:cs typeface="+mn-cs"/>
              </a:rPr>
              <a:t>leaders conduct outreach to other transgender women living with HIV and bring them into weekly group educational and discussion sessions on HIV and other health and wellness topics. T.W.E.E.T. staff link participants to HIV primary care and provide them with supportive services, such as name change, legal services, and referrals. Participants who complete 5 educational sessions can become peer leaders who recruit more participants, lead sessions, and provide support.</a:t>
            </a:r>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18</a:t>
            </a:fld>
            <a:endParaRPr lang="en-US"/>
          </a:p>
        </p:txBody>
      </p:sp>
    </p:spTree>
    <p:extLst>
      <p:ext uri="{BB962C8B-B14F-4D97-AF65-F5344CB8AC3E}">
        <p14:creationId xmlns:p14="http://schemas.microsoft.com/office/powerpoint/2010/main" val="2577626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57288"/>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Sean ]</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6046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[presented by</a:t>
            </a:r>
            <a:r>
              <a:rPr lang="en-US" sz="1200" b="1" dirty="0" smtClean="0"/>
              <a:t>: Alex </a:t>
            </a:r>
            <a:r>
              <a:rPr lang="en-US" sz="1200" b="1" dirty="0"/>
              <a:t>]</a:t>
            </a:r>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2</a:t>
            </a:fld>
            <a:endParaRPr lang="en-US" dirty="0"/>
          </a:p>
        </p:txBody>
      </p:sp>
    </p:spTree>
    <p:extLst>
      <p:ext uri="{BB962C8B-B14F-4D97-AF65-F5344CB8AC3E}">
        <p14:creationId xmlns:p14="http://schemas.microsoft.com/office/powerpoint/2010/main" val="1637086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Sean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PEERS MI is an evidence-informed intervention comprised of brief single sessions led by peer-level staff to encourage engagement and retention in care for PLWH at the time of initial linkage or at re-entry into care. </a:t>
            </a:r>
            <a:r>
              <a:rPr lang="en-US" sz="1200" b="0" i="0" u="none" strike="noStrike" kern="1200" baseline="0" dirty="0" smtClean="0">
                <a:solidFill>
                  <a:schemeClr val="tx1"/>
                </a:solidFill>
                <a:latin typeface="+mn-lt"/>
                <a:ea typeface="+mn-ea"/>
                <a:cs typeface="+mn-cs"/>
              </a:rPr>
              <a:t>The intervention may also address medication </a:t>
            </a:r>
            <a:r>
              <a:rPr lang="en-US" sz="1200" b="0" i="0" u="none" strike="noStrike" kern="1200" baseline="0" dirty="0">
                <a:solidFill>
                  <a:schemeClr val="tx1"/>
                </a:solidFill>
                <a:latin typeface="+mn-lt"/>
                <a:ea typeface="+mn-ea"/>
                <a:cs typeface="+mn-cs"/>
              </a:rPr>
              <a:t>adherence and other target behaviors relevant to </a:t>
            </a:r>
            <a:r>
              <a:rPr lang="en-US" sz="1200" b="0" i="0" u="none" strike="noStrike" kern="1200" baseline="0" dirty="0" smtClean="0">
                <a:solidFill>
                  <a:schemeClr val="tx1"/>
                </a:solidFill>
                <a:latin typeface="+mn-lt"/>
                <a:ea typeface="+mn-ea"/>
                <a:cs typeface="+mn-cs"/>
              </a:rPr>
              <a:t>self-management. </a:t>
            </a:r>
            <a:r>
              <a:rPr lang="en-US" sz="1200" b="0" i="0" u="none" strike="noStrike" kern="1200" baseline="0" dirty="0">
                <a:solidFill>
                  <a:schemeClr val="tx1"/>
                </a:solidFill>
                <a:latin typeface="+mn-lt"/>
                <a:ea typeface="+mn-ea"/>
                <a:cs typeface="+mn-cs"/>
              </a:rPr>
              <a:t>The intervention is based on Motivational Interviewing (MI), </a:t>
            </a:r>
            <a:r>
              <a:rPr lang="en-US" sz="1200" b="0" i="0" u="none" strike="noStrike" kern="1200" baseline="0" dirty="0" smtClean="0">
                <a:solidFill>
                  <a:schemeClr val="tx1"/>
                </a:solidFill>
                <a:latin typeface="+mn-lt"/>
                <a:ea typeface="+mn-ea"/>
                <a:cs typeface="+mn-cs"/>
              </a:rPr>
              <a:t>which is “a </a:t>
            </a:r>
            <a:r>
              <a:rPr lang="en-US" sz="1200" b="0" i="0" u="none" strike="noStrike" kern="1200" baseline="0" dirty="0">
                <a:solidFill>
                  <a:schemeClr val="tx1"/>
                </a:solidFill>
                <a:latin typeface="+mn-lt"/>
                <a:ea typeface="+mn-ea"/>
                <a:cs typeface="+mn-cs"/>
              </a:rPr>
              <a:t>collaborative conversation style for strengthening a person’s own motivation and commitment to change</a:t>
            </a:r>
            <a:r>
              <a:rPr lang="en-US" sz="1200" b="0" i="0" u="none" strike="noStrike" kern="1200" baseline="0" dirty="0" smtClean="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MI conversational style may also be thought of as guiding a person to change, rather than directing them to follow change. </a:t>
            </a: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6C63003-FD1F-4FD5-89C3-83EA1D2CDD80}" type="slidenum">
              <a:rPr lang="en-US" smtClean="0"/>
              <a:t>20</a:t>
            </a:fld>
            <a:endParaRPr lang="en-US"/>
          </a:p>
        </p:txBody>
      </p:sp>
    </p:spTree>
    <p:extLst>
      <p:ext uri="{BB962C8B-B14F-4D97-AF65-F5344CB8AC3E}">
        <p14:creationId xmlns:p14="http://schemas.microsoft.com/office/powerpoint/2010/main" val="1043398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Sean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Project CONNECT intervention guides newly-diagnosed, newly-transferred, or newly-reengaged people living with HIV (PLWH) into primary medical care by scheduling a new patient orientation (the CONNECT visit) with a linkage coordinator within 5 business days of initial clinic contact. The linkage coordinator builds rapport with the patient, takes a medical and psychosocial history, prepares the patient for their first primary care visit, and provides </a:t>
            </a:r>
            <a:r>
              <a:rPr lang="en-US" sz="1200" b="0" i="0" u="none" strike="noStrike" kern="1200" baseline="0" dirty="0" smtClean="0">
                <a:solidFill>
                  <a:schemeClr val="tx1"/>
                </a:solidFill>
                <a:latin typeface="+mn-lt"/>
                <a:ea typeface="+mn-ea"/>
                <a:cs typeface="+mn-cs"/>
              </a:rPr>
              <a:t>referrals. </a:t>
            </a:r>
            <a:endParaRPr lang="en-US" dirty="0"/>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21</a:t>
            </a:fld>
            <a:endParaRPr lang="en-US"/>
          </a:p>
        </p:txBody>
      </p:sp>
    </p:spTree>
    <p:extLst>
      <p:ext uri="{BB962C8B-B14F-4D97-AF65-F5344CB8AC3E}">
        <p14:creationId xmlns:p14="http://schemas.microsoft.com/office/powerpoint/2010/main" val="2193691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Sean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TXTXT is an evidence-informed daily, two-way text messaging intervention to promote adherence to HIV medications. An automated text messaging platform sends a series of bi-directional text messages to individual clients to: 1) remind them to take their medication, 2) confirm the medication was taken, and 3) encourage them to stay adherent. The client helps design the content of the messages to be meaningful and motivating to them, and to reflect their medication regimen. </a:t>
            </a:r>
            <a:endParaRPr lang="en-US" dirty="0"/>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22</a:t>
            </a:fld>
            <a:endParaRPr lang="en-US"/>
          </a:p>
        </p:txBody>
      </p:sp>
    </p:spTree>
    <p:extLst>
      <p:ext uri="{BB962C8B-B14F-4D97-AF65-F5344CB8AC3E}">
        <p14:creationId xmlns:p14="http://schemas.microsoft.com/office/powerpoint/2010/main" val="3320458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Sean ]</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9060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Sean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TIA/CHANGE is a resilience-focused and strength-based approach to HIV service provision that involves understanding, recognizing, and responding to the effects of trauma</a:t>
            </a:r>
            <a:r>
              <a:rPr lang="en-US" sz="1200" b="0" i="0" u="none" strike="noStrike" kern="1200" baseline="0" dirty="0" smtClean="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While TIA/CHANGE was originally developed for women, HIV care providers can use TIA/ CHANGE for PLWH of all genders.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 is no one-size-fits-all approach to trauma-informed care. As such, an organization must tailor its efforts to develop a model of trauma-informed care that is mission-driven and effective for their local community of PLWH.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dirty="0" smtClean="0"/>
              <a:t>TIA/Change is a systems-level intervention guided by trauma-informed principles and practices that become embedded within the organization. </a:t>
            </a:r>
          </a:p>
          <a:p>
            <a:endParaRPr lang="en-US" dirty="0"/>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24</a:t>
            </a:fld>
            <a:endParaRPr lang="en-US"/>
          </a:p>
        </p:txBody>
      </p:sp>
    </p:spTree>
    <p:extLst>
      <p:ext uri="{BB962C8B-B14F-4D97-AF65-F5344CB8AC3E}">
        <p14:creationId xmlns:p14="http://schemas.microsoft.com/office/powerpoint/2010/main" val="723151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Sean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Cognitive Processing Therapy (CPT) is an evidence-informed cognitive behavioral treatment for PTSD that occurs over approximately 12 individual or group treatment sessions. Through CPT, clients learn about symptoms of PTSD, the connection between trauma-based thoughts and feelings, and how trauma affects their daily lives. CPT therapists engage clients to recognize and challenge unrealistic thoughts, referred to as “stuck points,” throughout the course of treatment. CPT is a gold-standard therapy for people who have experienced trauma, including interpersonal violence, sexual trauma, childhood abuse, and combat. CPT improves quality of life by reducing intrusions, avoidance, worsening cognition and mood, and </a:t>
            </a:r>
            <a:r>
              <a:rPr lang="en-US" sz="1200" b="0" i="0" u="none" strike="noStrike" kern="1200" baseline="0" dirty="0" err="1">
                <a:solidFill>
                  <a:schemeClr val="tx1"/>
                </a:solidFill>
                <a:latin typeface="+mn-lt"/>
                <a:ea typeface="+mn-ea"/>
                <a:cs typeface="+mn-cs"/>
              </a:rPr>
              <a:t>hyperarousal</a:t>
            </a:r>
            <a:r>
              <a:rPr lang="en-US" sz="1200" b="0" i="0" u="none" strike="noStrike" kern="1200" baseline="0" dirty="0">
                <a:solidFill>
                  <a:schemeClr val="tx1"/>
                </a:solidFill>
                <a:latin typeface="+mn-lt"/>
                <a:ea typeface="+mn-ea"/>
                <a:cs typeface="+mn-cs"/>
              </a:rPr>
              <a:t>.</a:t>
            </a:r>
            <a:endParaRPr lang="en-US" dirty="0"/>
          </a:p>
          <a:p>
            <a:r>
              <a:rPr lang="en-US" sz="1200" b="0" i="0" u="none" strike="noStrike" kern="1200" baseline="0" dirty="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25</a:t>
            </a:fld>
            <a:endParaRPr lang="en-US"/>
          </a:p>
        </p:txBody>
      </p:sp>
    </p:spTree>
    <p:extLst>
      <p:ext uri="{BB962C8B-B14F-4D97-AF65-F5344CB8AC3E}">
        <p14:creationId xmlns:p14="http://schemas.microsoft.com/office/powerpoint/2010/main" val="3524971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Sean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Seeking Safety is a coping skills approach to help people attain safety from trauma </a:t>
            </a:r>
            <a:r>
              <a:rPr lang="en-US" sz="1200" b="0" i="0" u="none" strike="noStrike" kern="1200" baseline="0" dirty="0" smtClean="0">
                <a:solidFill>
                  <a:schemeClr val="tx1"/>
                </a:solidFill>
                <a:latin typeface="+mn-lt"/>
                <a:ea typeface="+mn-ea"/>
                <a:cs typeface="+mn-cs"/>
              </a:rPr>
              <a:t>and/or </a:t>
            </a:r>
            <a:r>
              <a:rPr lang="en-US" sz="1200" b="0" i="0" u="none" strike="noStrike" kern="1200" baseline="0" dirty="0">
                <a:solidFill>
                  <a:schemeClr val="tx1"/>
                </a:solidFill>
                <a:latin typeface="+mn-lt"/>
                <a:ea typeface="+mn-ea"/>
                <a:cs typeface="+mn-cs"/>
              </a:rPr>
              <a:t>addiction. It is designed to be safe, optimistic, and engaging. The treatment offers 25 topics, each representing a safe coping skill relevant to trauma and substance use disorders. Topics address cognitive, behavioral, interpersonal, and case management domains, and can be covered in any order. Seeking Safety is highly flexible and can be conducted in a group or with individuals, in open or closed groups, with any gender, and with adults or adolescents.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Seeking Safety addresses themes that are very relevant to PLWH, including taking good care of yourself, staying safe, and understanding how trauma and addiction may play a role in living with HIV. A detailed guide on using Seeking Safety with PLWH is available from the </a:t>
            </a:r>
            <a:r>
              <a:rPr lang="en-US" sz="1200" b="0" i="1" u="sng" strike="noStrike" kern="1200" baseline="0" dirty="0">
                <a:solidFill>
                  <a:schemeClr val="tx1"/>
                </a:solidFill>
                <a:latin typeface="+mn-lt"/>
                <a:ea typeface="+mn-ea"/>
                <a:cs typeface="+mn-cs"/>
              </a:rPr>
              <a:t>Seeking Safety website</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Both E2i Seeking Safety Sites choose 12 of the 25 topics offered in the four domains.</a:t>
            </a:r>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26</a:t>
            </a:fld>
            <a:endParaRPr lang="en-US"/>
          </a:p>
        </p:txBody>
      </p:sp>
    </p:spTree>
    <p:extLst>
      <p:ext uri="{BB962C8B-B14F-4D97-AF65-F5344CB8AC3E}">
        <p14:creationId xmlns:p14="http://schemas.microsoft.com/office/powerpoint/2010/main" val="2120714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Sean ]</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7946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Sean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Buprenorphine Treatment for Opioid Use Disorders in HIV Primary Care (BUPE-HIV) is an evidence-informed, team-based primary care intervention that allows patients to readily access comprehensive HIV and addiction services in a single setting. </a:t>
            </a:r>
            <a:r>
              <a:rPr lang="en-US" sz="1200" b="0" i="0" u="none" strike="noStrike" kern="1200" baseline="0" dirty="0" smtClean="0">
                <a:solidFill>
                  <a:schemeClr val="tx1"/>
                </a:solidFill>
                <a:latin typeface="+mn-lt"/>
                <a:ea typeface="+mn-ea"/>
                <a:cs typeface="+mn-cs"/>
              </a:rPr>
              <a:t>The goal of this intervention </a:t>
            </a:r>
            <a:r>
              <a:rPr lang="en-US" dirty="0"/>
              <a:t>is </a:t>
            </a:r>
            <a:r>
              <a:rPr lang="en-US" dirty="0" smtClean="0"/>
              <a:t>to </a:t>
            </a:r>
            <a:r>
              <a:rPr lang="en-US" dirty="0"/>
              <a:t>reduce opioid use and overdose among people living with HIV while improving patient engagement in HIV </a:t>
            </a:r>
            <a:r>
              <a:rPr lang="en-US" dirty="0" smtClean="0"/>
              <a:t>care and </a:t>
            </a:r>
            <a:r>
              <a:rPr lang="en-US" dirty="0"/>
              <a:t>behavioral health </a:t>
            </a:r>
            <a:r>
              <a:rPr lang="en-US" dirty="0" smtClean="0"/>
              <a:t>care. </a:t>
            </a:r>
            <a:endParaRPr lang="en-US" dirty="0"/>
          </a:p>
          <a:p>
            <a:r>
              <a:rPr lang="en-US" sz="1200" b="0" i="0" u="none" strike="noStrike" kern="1200" baseline="0" dirty="0" smtClean="0">
                <a:solidFill>
                  <a:schemeClr val="tx1"/>
                </a:solidFill>
                <a:latin typeface="+mn-lt"/>
                <a:ea typeface="+mn-ea"/>
                <a:cs typeface="+mn-cs"/>
              </a:rPr>
              <a:t>Opioid </a:t>
            </a:r>
            <a:r>
              <a:rPr lang="en-US" sz="1200" b="0" i="0" u="none" strike="noStrike" kern="1200" baseline="0" dirty="0">
                <a:solidFill>
                  <a:schemeClr val="tx1"/>
                </a:solidFill>
                <a:latin typeface="+mn-lt"/>
                <a:ea typeface="+mn-ea"/>
                <a:cs typeface="+mn-cs"/>
              </a:rPr>
              <a:t>use disorders interfere with antiretroviral treatment (ART) adherence and impede HIV viral suppression, making buprenorphine treatment an excellent option for PLWH. Compared to methadone, buprenorphine has lower likelihood of side effects, lower overdose potential, and more predictable drug–drug interactions with antiretroviral medications. </a:t>
            </a:r>
            <a:r>
              <a:rPr lang="en-US" sz="1200" b="0" i="0" u="none" strike="noStrike" kern="1200" baseline="0" dirty="0" smtClean="0">
                <a:solidFill>
                  <a:schemeClr val="tx1"/>
                </a:solidFill>
                <a:latin typeface="+mn-lt"/>
                <a:ea typeface="+mn-ea"/>
                <a:cs typeface="+mn-cs"/>
              </a:rPr>
              <a:t>On</a:t>
            </a:r>
            <a:r>
              <a:rPr lang="en-US" sz="1200" b="0" i="0" u="none" strike="noStrike" kern="1200" dirty="0" smtClean="0">
                <a:solidFill>
                  <a:schemeClr val="tx1"/>
                </a:solidFill>
                <a:latin typeface="+mn-lt"/>
                <a:ea typeface="+mn-ea"/>
                <a:cs typeface="+mn-cs"/>
              </a:rPr>
              <a:t> of the two sites implementing BUP is using a mobile van to provide care to hard to reach homeless popul</a:t>
            </a:r>
            <a:r>
              <a:rPr lang="en-US" dirty="0" smtClean="0"/>
              <a:t>ations.</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28</a:t>
            </a:fld>
            <a:endParaRPr lang="en-US"/>
          </a:p>
        </p:txBody>
      </p:sp>
    </p:spTree>
    <p:extLst>
      <p:ext uri="{BB962C8B-B14F-4D97-AF65-F5344CB8AC3E}">
        <p14:creationId xmlns:p14="http://schemas.microsoft.com/office/powerpoint/2010/main" val="3336407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Sean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Psychiatric Collaborative Care Management (</a:t>
            </a:r>
            <a:r>
              <a:rPr lang="en-US" sz="1200" b="0" i="0" u="none" strike="noStrike" kern="1200" baseline="0" dirty="0" err="1">
                <a:solidFill>
                  <a:schemeClr val="tx1"/>
                </a:solidFill>
                <a:latin typeface="+mn-lt"/>
                <a:ea typeface="+mn-ea"/>
                <a:cs typeface="+mn-cs"/>
              </a:rPr>
              <a:t>CoCM</a:t>
            </a:r>
            <a:r>
              <a:rPr lang="en-US" sz="1200" b="0" i="0" u="none" strike="noStrike" kern="1200" baseline="0" dirty="0">
                <a:solidFill>
                  <a:schemeClr val="tx1"/>
                </a:solidFill>
                <a:latin typeface="+mn-lt"/>
                <a:ea typeface="+mn-ea"/>
                <a:cs typeface="+mn-cs"/>
              </a:rPr>
              <a:t>) is more than just bringing a mental health provider to a primary care setting. In </a:t>
            </a:r>
            <a:r>
              <a:rPr lang="en-US" sz="1200" b="0" i="0" u="none" strike="noStrike" kern="1200" baseline="0" dirty="0" err="1">
                <a:solidFill>
                  <a:schemeClr val="tx1"/>
                </a:solidFill>
                <a:latin typeface="+mn-lt"/>
                <a:ea typeface="+mn-ea"/>
                <a:cs typeface="+mn-cs"/>
              </a:rPr>
              <a:t>CoCM</a:t>
            </a:r>
            <a:r>
              <a:rPr lang="en-US" sz="1200" b="0" i="0" u="none" strike="noStrike" kern="1200" baseline="0" dirty="0">
                <a:solidFill>
                  <a:schemeClr val="tx1"/>
                </a:solidFill>
                <a:latin typeface="+mn-lt"/>
                <a:ea typeface="+mn-ea"/>
                <a:cs typeface="+mn-cs"/>
              </a:rPr>
              <a:t>, a team of providers, including the patient’s medical provider, a behavioral health provider, and a psychiatric consultant, work together to provide evidence-informed mental health care to populations of patients. Primary care teams see their patients improve much more quickly in a successful </a:t>
            </a:r>
            <a:r>
              <a:rPr lang="en-US" sz="1200" b="0" i="0" u="none" strike="noStrike" kern="1200" baseline="0" dirty="0" err="1">
                <a:solidFill>
                  <a:schemeClr val="tx1"/>
                </a:solidFill>
                <a:latin typeface="+mn-lt"/>
                <a:ea typeface="+mn-ea"/>
                <a:cs typeface="+mn-cs"/>
              </a:rPr>
              <a:t>CoCM</a:t>
            </a:r>
            <a:r>
              <a:rPr lang="en-US" sz="1200" b="0" i="0" u="none" strike="noStrike" kern="1200" baseline="0" dirty="0">
                <a:solidFill>
                  <a:schemeClr val="tx1"/>
                </a:solidFill>
                <a:latin typeface="+mn-lt"/>
                <a:ea typeface="+mn-ea"/>
                <a:cs typeface="+mn-cs"/>
              </a:rPr>
              <a:t> program than in usual care.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provide </a:t>
            </a:r>
            <a:r>
              <a:rPr lang="en-US" sz="1200" b="0" i="0" u="none" strike="noStrike" kern="1200" baseline="0" dirty="0" err="1">
                <a:solidFill>
                  <a:schemeClr val="tx1"/>
                </a:solidFill>
                <a:latin typeface="+mn-lt"/>
                <a:ea typeface="+mn-ea"/>
                <a:cs typeface="+mn-cs"/>
              </a:rPr>
              <a:t>CoCM</a:t>
            </a:r>
            <a:r>
              <a:rPr lang="en-US" sz="1200" b="0" i="0" u="none" strike="noStrike" kern="1200" baseline="0" dirty="0">
                <a:solidFill>
                  <a:schemeClr val="tx1"/>
                </a:solidFill>
                <a:latin typeface="+mn-lt"/>
                <a:ea typeface="+mn-ea"/>
                <a:cs typeface="+mn-cs"/>
              </a:rPr>
              <a:t>, a group of providers must function as a team and share a workflow to provide evidence-informed mental health or substance use disorder treatment. Strategies, staffing arrangements, and clinic work flows in implementing </a:t>
            </a:r>
            <a:r>
              <a:rPr lang="en-US" sz="1200" b="0" i="0" u="none" strike="noStrike" kern="1200" baseline="0" dirty="0" err="1">
                <a:solidFill>
                  <a:schemeClr val="tx1"/>
                </a:solidFill>
                <a:latin typeface="+mn-lt"/>
                <a:ea typeface="+mn-ea"/>
                <a:cs typeface="+mn-cs"/>
              </a:rPr>
              <a:t>CoCM</a:t>
            </a:r>
            <a:r>
              <a:rPr lang="en-US" sz="1200" b="0" i="0" u="none" strike="noStrike" kern="1200" baseline="0" dirty="0">
                <a:solidFill>
                  <a:schemeClr val="tx1"/>
                </a:solidFill>
                <a:latin typeface="+mn-lt"/>
                <a:ea typeface="+mn-ea"/>
                <a:cs typeface="+mn-cs"/>
              </a:rPr>
              <a:t> may be different among HIV service organizations, but the core principles to operationalize a successful and evidence-informed </a:t>
            </a:r>
            <a:r>
              <a:rPr lang="en-US" sz="1200" b="0" i="0" u="none" strike="noStrike" kern="1200" baseline="0" dirty="0" err="1">
                <a:solidFill>
                  <a:schemeClr val="tx1"/>
                </a:solidFill>
                <a:latin typeface="+mn-lt"/>
                <a:ea typeface="+mn-ea"/>
                <a:cs typeface="+mn-cs"/>
              </a:rPr>
              <a:t>CoCM</a:t>
            </a:r>
            <a:r>
              <a:rPr lang="en-US" sz="1200" b="0" i="0" u="none" strike="noStrike" kern="1200" baseline="0" dirty="0">
                <a:solidFill>
                  <a:schemeClr val="tx1"/>
                </a:solidFill>
                <a:latin typeface="+mn-lt"/>
                <a:ea typeface="+mn-ea"/>
                <a:cs typeface="+mn-cs"/>
              </a:rPr>
              <a:t> program are the same.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tx1"/>
                </a:solidFill>
                <a:latin typeface="+mn-lt"/>
                <a:ea typeface="+mn-ea"/>
                <a:cs typeface="+mn-cs"/>
              </a:rPr>
              <a:t>CoCM</a:t>
            </a:r>
            <a:r>
              <a:rPr lang="en-US" sz="1200" b="0" i="0" u="none" strike="noStrike" kern="1200" baseline="0" dirty="0">
                <a:solidFill>
                  <a:schemeClr val="tx1"/>
                </a:solidFill>
                <a:latin typeface="+mn-lt"/>
                <a:ea typeface="+mn-ea"/>
                <a:cs typeface="+mn-cs"/>
              </a:rPr>
              <a:t> is now recognized as effective in treating a wide range of behavioral health problems— not just depression. A team-based </a:t>
            </a:r>
            <a:r>
              <a:rPr lang="en-US" sz="1200" b="0" i="0" u="none" strike="noStrike" kern="1200" baseline="0" dirty="0" err="1">
                <a:solidFill>
                  <a:schemeClr val="tx1"/>
                </a:solidFill>
                <a:latin typeface="+mn-lt"/>
                <a:ea typeface="+mn-ea"/>
                <a:cs typeface="+mn-cs"/>
              </a:rPr>
              <a:t>CoCM</a:t>
            </a:r>
            <a:r>
              <a:rPr lang="en-US" sz="1200" b="0" i="0" u="none" strike="noStrike" kern="1200" baseline="0" dirty="0">
                <a:solidFill>
                  <a:schemeClr val="tx1"/>
                </a:solidFill>
                <a:latin typeface="+mn-lt"/>
                <a:ea typeface="+mn-ea"/>
                <a:cs typeface="+mn-cs"/>
              </a:rPr>
              <a:t> approach can also help address bipolar disorder, chronic pain, anxiety disorders, and trauma- and stress-related disorders, attention deficit hyperactivity disorder, and substance use disorders including alcohol and opioids.</a:t>
            </a:r>
            <a:endParaRPr lang="en-US" dirty="0"/>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29</a:t>
            </a:fld>
            <a:endParaRPr lang="en-US"/>
          </a:p>
        </p:txBody>
      </p:sp>
    </p:spTree>
    <p:extLst>
      <p:ext uri="{BB962C8B-B14F-4D97-AF65-F5344CB8AC3E}">
        <p14:creationId xmlns:p14="http://schemas.microsoft.com/office/powerpoint/2010/main" val="181252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Alex ]</a:t>
            </a:r>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3</a:t>
            </a:fld>
            <a:endParaRPr lang="en-US"/>
          </a:p>
        </p:txBody>
      </p:sp>
    </p:spTree>
    <p:extLst>
      <p:ext uri="{BB962C8B-B14F-4D97-AF65-F5344CB8AC3E}">
        <p14:creationId xmlns:p14="http://schemas.microsoft.com/office/powerpoint/2010/main" val="2290341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Sean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Screening, Brief Intervention, and Referral to Treatment (SBIRT) is an evidence-informed intervention in which a health care provider screens clients for substance use (alcohol and other drugs), provides brief motivational counseling, and refers to treatment if needed. When integrated into the standard delivery of HIV health care and social services, each part of the SBIRT process provides information and assistance tailored to individual clients and their needs. Just as checking a client’s blood pressure can reveal potential health problems and guide recommendations for a healthier lifestyle, SBIRT for substance use provides early insight into potential health problems and a chance to address problems before they worsen. </a:t>
            </a:r>
            <a:endParaRPr lang="en-US" dirty="0"/>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30</a:t>
            </a:fld>
            <a:endParaRPr lang="en-US"/>
          </a:p>
        </p:txBody>
      </p:sp>
    </p:spTree>
    <p:extLst>
      <p:ext uri="{BB962C8B-B14F-4D97-AF65-F5344CB8AC3E}">
        <p14:creationId xmlns:p14="http://schemas.microsoft.com/office/powerpoint/2010/main" val="50979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1625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8A49B-6A22-46D3-A062-75070F1640EC}" type="slidenum">
              <a:rPr lang="en-US" smtClean="0"/>
              <a:t>32</a:t>
            </a:fld>
            <a:endParaRPr lang="en-US" dirty="0"/>
          </a:p>
        </p:txBody>
      </p:sp>
    </p:spTree>
    <p:extLst>
      <p:ext uri="{BB962C8B-B14F-4D97-AF65-F5344CB8AC3E}">
        <p14:creationId xmlns:p14="http://schemas.microsoft.com/office/powerpoint/2010/main" val="666513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8A49B-6A22-46D3-A062-75070F1640EC}" type="slidenum">
              <a:rPr lang="en-US" smtClean="0"/>
              <a:t>33</a:t>
            </a:fld>
            <a:endParaRPr lang="en-US" dirty="0"/>
          </a:p>
        </p:txBody>
      </p:sp>
    </p:spTree>
    <p:extLst>
      <p:ext uri="{BB962C8B-B14F-4D97-AF65-F5344CB8AC3E}">
        <p14:creationId xmlns:p14="http://schemas.microsoft.com/office/powerpoint/2010/main" val="949346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8A49B-6A22-46D3-A062-75070F1640EC}" type="slidenum">
              <a:rPr lang="en-US" smtClean="0"/>
              <a:t>34</a:t>
            </a:fld>
            <a:endParaRPr lang="en-US" dirty="0"/>
          </a:p>
        </p:txBody>
      </p:sp>
    </p:spTree>
    <p:extLst>
      <p:ext uri="{BB962C8B-B14F-4D97-AF65-F5344CB8AC3E}">
        <p14:creationId xmlns:p14="http://schemas.microsoft.com/office/powerpoint/2010/main" val="115054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8A49B-6A22-46D3-A062-75070F1640EC}" type="slidenum">
              <a:rPr lang="en-US" smtClean="0"/>
              <a:t>35</a:t>
            </a:fld>
            <a:endParaRPr lang="en-US" dirty="0"/>
          </a:p>
        </p:txBody>
      </p:sp>
    </p:spTree>
    <p:extLst>
      <p:ext uri="{BB962C8B-B14F-4D97-AF65-F5344CB8AC3E}">
        <p14:creationId xmlns:p14="http://schemas.microsoft.com/office/powerpoint/2010/main" val="1989260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8A49B-6A22-46D3-A062-75070F1640EC}" type="slidenum">
              <a:rPr lang="en-US" smtClean="0"/>
              <a:t>36</a:t>
            </a:fld>
            <a:endParaRPr lang="en-US" dirty="0"/>
          </a:p>
        </p:txBody>
      </p:sp>
    </p:spTree>
    <p:extLst>
      <p:ext uri="{BB962C8B-B14F-4D97-AF65-F5344CB8AC3E}">
        <p14:creationId xmlns:p14="http://schemas.microsoft.com/office/powerpoint/2010/main" val="2244977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8A49B-6A22-46D3-A062-75070F1640EC}" type="slidenum">
              <a:rPr lang="en-US" smtClean="0"/>
              <a:t>37</a:t>
            </a:fld>
            <a:endParaRPr lang="en-US" dirty="0"/>
          </a:p>
        </p:txBody>
      </p:sp>
    </p:spTree>
    <p:extLst>
      <p:ext uri="{BB962C8B-B14F-4D97-AF65-F5344CB8AC3E}">
        <p14:creationId xmlns:p14="http://schemas.microsoft.com/office/powerpoint/2010/main" val="4044862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8A49B-6A22-46D3-A062-75070F1640EC}" type="slidenum">
              <a:rPr lang="en-US" smtClean="0"/>
              <a:t>38</a:t>
            </a:fld>
            <a:endParaRPr lang="en-US" dirty="0"/>
          </a:p>
        </p:txBody>
      </p:sp>
    </p:spTree>
    <p:extLst>
      <p:ext uri="{BB962C8B-B14F-4D97-AF65-F5344CB8AC3E}">
        <p14:creationId xmlns:p14="http://schemas.microsoft.com/office/powerpoint/2010/main" val="3016609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39</a:t>
            </a:fld>
            <a:endParaRPr lang="en-US" dirty="0"/>
          </a:p>
        </p:txBody>
      </p:sp>
    </p:spTree>
    <p:extLst>
      <p:ext uri="{BB962C8B-B14F-4D97-AF65-F5344CB8AC3E}">
        <p14:creationId xmlns:p14="http://schemas.microsoft.com/office/powerpoint/2010/main" val="3111481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Alex ]</a:t>
            </a:r>
          </a:p>
          <a:p>
            <a:pPr marL="0" indent="0" defTabSz="884408">
              <a:defRPr/>
            </a:pPr>
            <a:endParaRPr lang="en-US" sz="1200" b="1" dirty="0"/>
          </a:p>
        </p:txBody>
      </p:sp>
      <p:sp>
        <p:nvSpPr>
          <p:cNvPr id="4" name="Slide Number Placeholder 3"/>
          <p:cNvSpPr>
            <a:spLocks noGrp="1"/>
          </p:cNvSpPr>
          <p:nvPr>
            <p:ph type="sldNum" sz="quarter" idx="10"/>
          </p:nvPr>
        </p:nvSpPr>
        <p:spPr/>
        <p:txBody>
          <a:bodyPr/>
          <a:lstStyle/>
          <a:p>
            <a:fld id="{96C63003-FD1F-4FD5-89C3-83EA1D2CDD80}" type="slidenum">
              <a:rPr lang="en-US" smtClean="0"/>
              <a:t>4</a:t>
            </a:fld>
            <a:endParaRPr lang="en-US" dirty="0"/>
          </a:p>
        </p:txBody>
      </p:sp>
    </p:spTree>
    <p:extLst>
      <p:ext uri="{BB962C8B-B14F-4D97-AF65-F5344CB8AC3E}">
        <p14:creationId xmlns:p14="http://schemas.microsoft.com/office/powerpoint/2010/main" val="2335420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8A49B-6A22-46D3-A062-75070F1640EC}" type="slidenum">
              <a:rPr lang="en-US" smtClean="0"/>
              <a:t>40</a:t>
            </a:fld>
            <a:endParaRPr lang="en-US" dirty="0"/>
          </a:p>
        </p:txBody>
      </p:sp>
    </p:spTree>
    <p:extLst>
      <p:ext uri="{BB962C8B-B14F-4D97-AF65-F5344CB8AC3E}">
        <p14:creationId xmlns:p14="http://schemas.microsoft.com/office/powerpoint/2010/main" val="2628172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8A49B-6A22-46D3-A062-75070F1640EC}" type="slidenum">
              <a:rPr lang="en-US" smtClean="0"/>
              <a:t>41</a:t>
            </a:fld>
            <a:endParaRPr lang="en-US" dirty="0"/>
          </a:p>
        </p:txBody>
      </p:sp>
    </p:spTree>
    <p:extLst>
      <p:ext uri="{BB962C8B-B14F-4D97-AF65-F5344CB8AC3E}">
        <p14:creationId xmlns:p14="http://schemas.microsoft.com/office/powerpoint/2010/main" val="3320594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8A49B-6A22-46D3-A062-75070F1640EC}" type="slidenum">
              <a:rPr lang="en-US" smtClean="0"/>
              <a:t>42</a:t>
            </a:fld>
            <a:endParaRPr lang="en-US" dirty="0"/>
          </a:p>
        </p:txBody>
      </p:sp>
    </p:spTree>
    <p:extLst>
      <p:ext uri="{BB962C8B-B14F-4D97-AF65-F5344CB8AC3E}">
        <p14:creationId xmlns:p14="http://schemas.microsoft.com/office/powerpoint/2010/main" val="1359213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8A49B-6A22-46D3-A062-75070F1640EC}" type="slidenum">
              <a:rPr lang="en-US" smtClean="0"/>
              <a:t>43</a:t>
            </a:fld>
            <a:endParaRPr lang="en-US" dirty="0"/>
          </a:p>
        </p:txBody>
      </p:sp>
    </p:spTree>
    <p:extLst>
      <p:ext uri="{BB962C8B-B14F-4D97-AF65-F5344CB8AC3E}">
        <p14:creationId xmlns:p14="http://schemas.microsoft.com/office/powerpoint/2010/main" val="2542384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48A49B-6A22-46D3-A062-75070F1640EC}" type="slidenum">
              <a:rPr lang="en-US" smtClean="0"/>
              <a:t>44</a:t>
            </a:fld>
            <a:endParaRPr lang="en-US" dirty="0"/>
          </a:p>
        </p:txBody>
      </p:sp>
    </p:spTree>
    <p:extLst>
      <p:ext uri="{BB962C8B-B14F-4D97-AF65-F5344CB8AC3E}">
        <p14:creationId xmlns:p14="http://schemas.microsoft.com/office/powerpoint/2010/main" val="15708662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Linda  ]</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471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[presented by</a:t>
            </a:r>
            <a:r>
              <a:rPr lang="en-US" sz="1200" b="1" dirty="0" smtClean="0"/>
              <a:t>: Linda  </a:t>
            </a:r>
            <a:r>
              <a:rPr lang="en-US" sz="1200" b="1" dirty="0"/>
              <a:t>]</a:t>
            </a:r>
          </a:p>
          <a:p>
            <a:pPr>
              <a:lnSpc>
                <a:spcPct val="160000"/>
              </a:lnSpc>
            </a:pPr>
            <a:r>
              <a:rPr lang="en-US" sz="1200" dirty="0">
                <a:solidFill>
                  <a:schemeClr val="tx1"/>
                </a:solidFill>
              </a:rPr>
              <a:t>A process of modifying </a:t>
            </a:r>
            <a:r>
              <a:rPr lang="en-US" sz="1200" b="1" dirty="0">
                <a:solidFill>
                  <a:schemeClr val="tx1"/>
                </a:solidFill>
              </a:rPr>
              <a:t>key characteristics </a:t>
            </a:r>
            <a:r>
              <a:rPr lang="en-US" sz="1200" dirty="0">
                <a:solidFill>
                  <a:schemeClr val="tx1"/>
                </a:solidFill>
              </a:rPr>
              <a:t>of an </a:t>
            </a:r>
            <a:r>
              <a:rPr lang="en-US" sz="1200" b="1" dirty="0">
                <a:solidFill>
                  <a:schemeClr val="tx1"/>
                </a:solidFill>
              </a:rPr>
              <a:t>intervention</a:t>
            </a:r>
            <a:r>
              <a:rPr lang="en-US" sz="1200" dirty="0">
                <a:solidFill>
                  <a:schemeClr val="tx1"/>
                </a:solidFill>
              </a:rPr>
              <a:t>, such as recommended </a:t>
            </a:r>
            <a:r>
              <a:rPr lang="en-US" sz="1200" b="1" dirty="0">
                <a:solidFill>
                  <a:schemeClr val="tx1"/>
                </a:solidFill>
              </a:rPr>
              <a:t>activities and delivery methods</a:t>
            </a:r>
            <a:r>
              <a:rPr lang="en-US" sz="1200" dirty="0">
                <a:solidFill>
                  <a:schemeClr val="tx1"/>
                </a:solidFill>
              </a:rPr>
              <a:t>, without competing with or contradicting the </a:t>
            </a:r>
            <a:r>
              <a:rPr lang="en-US" sz="1200" b="1" dirty="0">
                <a:solidFill>
                  <a:schemeClr val="tx1"/>
                </a:solidFill>
              </a:rPr>
              <a:t>core elements, theory, and internal logic</a:t>
            </a:r>
            <a:r>
              <a:rPr lang="en-US" sz="1200" dirty="0">
                <a:solidFill>
                  <a:schemeClr val="tx1"/>
                </a:solidFill>
              </a:rPr>
              <a:t> of the intervention thought most likely to produce the intervention’s </a:t>
            </a:r>
            <a:r>
              <a:rPr lang="en-US" sz="1200" b="1" dirty="0">
                <a:solidFill>
                  <a:schemeClr val="tx1"/>
                </a:solidFill>
              </a:rPr>
              <a:t>main effects.</a:t>
            </a:r>
          </a:p>
          <a:p>
            <a:r>
              <a:rPr lang="en-US" sz="1200" dirty="0"/>
              <a:t>Source: </a:t>
            </a:r>
            <a:r>
              <a:rPr lang="en-US" sz="1200" i="1" dirty="0" err="1"/>
              <a:t>McKleroy</a:t>
            </a:r>
            <a:r>
              <a:rPr lang="en-US" sz="1200" i="1" dirty="0"/>
              <a:t> et al. (2006). AIDS Education and Prevention: Vol. 18, No. </a:t>
            </a:r>
            <a:r>
              <a:rPr lang="en-US" sz="1200" i="1" dirty="0" err="1"/>
              <a:t>supp</a:t>
            </a:r>
            <a:r>
              <a:rPr lang="en-US" sz="1200" i="1" dirty="0"/>
              <a:t>, pp. 59-73. </a:t>
            </a:r>
            <a:endParaRPr lang="en-US" sz="1200" dirty="0"/>
          </a:p>
          <a:p>
            <a:pPr marL="0" indent="0">
              <a:lnSpc>
                <a:spcPct val="300000"/>
              </a:lnSpc>
              <a:buNone/>
            </a:pPr>
            <a:endParaRPr lang="en-US" sz="900"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46</a:t>
            </a:fld>
            <a:endParaRPr lang="en-US"/>
          </a:p>
        </p:txBody>
      </p:sp>
    </p:spTree>
    <p:extLst>
      <p:ext uri="{BB962C8B-B14F-4D97-AF65-F5344CB8AC3E}">
        <p14:creationId xmlns:p14="http://schemas.microsoft.com/office/powerpoint/2010/main" val="30316579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Linda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pPr>
              <a:lnSpc>
                <a:spcPct val="160000"/>
              </a:lnSpc>
            </a:pPr>
            <a:r>
              <a:rPr lang="en-US" sz="1200" dirty="0">
                <a:solidFill>
                  <a:schemeClr val="tx1"/>
                </a:solidFill>
              </a:rPr>
              <a:t>A process of modifying </a:t>
            </a:r>
            <a:r>
              <a:rPr lang="en-US" sz="1200" b="1" dirty="0">
                <a:solidFill>
                  <a:schemeClr val="tx1"/>
                </a:solidFill>
              </a:rPr>
              <a:t>key characteristics </a:t>
            </a:r>
            <a:r>
              <a:rPr lang="en-US" sz="1200" dirty="0">
                <a:solidFill>
                  <a:schemeClr val="tx1"/>
                </a:solidFill>
              </a:rPr>
              <a:t>of an </a:t>
            </a:r>
            <a:r>
              <a:rPr lang="en-US" sz="1200" b="1" dirty="0">
                <a:solidFill>
                  <a:schemeClr val="tx1"/>
                </a:solidFill>
              </a:rPr>
              <a:t>intervention</a:t>
            </a:r>
            <a:r>
              <a:rPr lang="en-US" sz="1200" dirty="0">
                <a:solidFill>
                  <a:schemeClr val="tx1"/>
                </a:solidFill>
              </a:rPr>
              <a:t>, such as recommended </a:t>
            </a:r>
            <a:r>
              <a:rPr lang="en-US" sz="1200" b="1" dirty="0">
                <a:solidFill>
                  <a:schemeClr val="tx1"/>
                </a:solidFill>
              </a:rPr>
              <a:t>activities and delivery methods</a:t>
            </a:r>
            <a:r>
              <a:rPr lang="en-US" sz="1200" dirty="0">
                <a:solidFill>
                  <a:schemeClr val="tx1"/>
                </a:solidFill>
              </a:rPr>
              <a:t>, without competing with or contradicting the </a:t>
            </a:r>
            <a:r>
              <a:rPr lang="en-US" sz="1200" b="1" dirty="0">
                <a:solidFill>
                  <a:schemeClr val="tx1"/>
                </a:solidFill>
              </a:rPr>
              <a:t>core elements, theory, and internal logic</a:t>
            </a:r>
            <a:r>
              <a:rPr lang="en-US" sz="1200" dirty="0">
                <a:solidFill>
                  <a:schemeClr val="tx1"/>
                </a:solidFill>
              </a:rPr>
              <a:t> of the intervention thought most likely to produce the intervention’s </a:t>
            </a:r>
            <a:r>
              <a:rPr lang="en-US" sz="1200" b="1" dirty="0">
                <a:solidFill>
                  <a:schemeClr val="tx1"/>
                </a:solidFill>
              </a:rPr>
              <a:t>main effects.</a:t>
            </a:r>
          </a:p>
          <a:p>
            <a:r>
              <a:rPr lang="en-US" sz="1200" dirty="0"/>
              <a:t>Source: </a:t>
            </a:r>
            <a:r>
              <a:rPr lang="en-US" sz="1200" i="1" dirty="0" err="1"/>
              <a:t>McKleroy</a:t>
            </a:r>
            <a:r>
              <a:rPr lang="en-US" sz="1200" i="1" dirty="0"/>
              <a:t> et al. (2006). AIDS Education and Prevention: Vol. 18, No. </a:t>
            </a:r>
            <a:r>
              <a:rPr lang="en-US" sz="1200" i="1" dirty="0" err="1"/>
              <a:t>supp</a:t>
            </a:r>
            <a:r>
              <a:rPr lang="en-US" sz="1200" i="1" dirty="0"/>
              <a:t>, pp. 59-73. </a:t>
            </a:r>
            <a:endParaRPr lang="en-US" sz="1200" dirty="0"/>
          </a:p>
          <a:p>
            <a:endParaRPr lang="en-US" sz="1200" dirty="0"/>
          </a:p>
          <a:p>
            <a:pPr>
              <a:lnSpc>
                <a:spcPct val="160000"/>
              </a:lnSpc>
            </a:pPr>
            <a:endParaRPr lang="en-US" sz="1200" b="1" dirty="0">
              <a:solidFill>
                <a:schemeClr val="tx1"/>
              </a:solidFill>
            </a:endParaRPr>
          </a:p>
          <a:p>
            <a:pPr marL="0" indent="0">
              <a:lnSpc>
                <a:spcPct val="300000"/>
              </a:lnSpc>
              <a:buNone/>
            </a:pPr>
            <a:endParaRPr lang="en-US" sz="900" dirty="0">
              <a:solidFill>
                <a:schemeClr val="tx2"/>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a:p>
            <a:pPr marL="514350" indent="-514350">
              <a:lnSpc>
                <a:spcPct val="110000"/>
              </a:lnSpc>
              <a:spcBef>
                <a:spcPts val="400"/>
              </a:spcBef>
              <a:spcAft>
                <a:spcPts val="400"/>
              </a:spcAft>
              <a:buFont typeface="+mj-lt"/>
              <a:buAutoNum type="arabicPeriod"/>
            </a:pPr>
            <a:r>
              <a:rPr lang="en-US" sz="1200" b="1" dirty="0">
                <a:solidFill>
                  <a:schemeClr val="tx1"/>
                </a:solidFill>
              </a:rPr>
              <a:t>Assessment Phase </a:t>
            </a:r>
            <a:r>
              <a:rPr lang="en-US" sz="1200" dirty="0">
                <a:solidFill>
                  <a:schemeClr val="tx1"/>
                </a:solidFill>
              </a:rPr>
              <a:t/>
            </a:r>
            <a:br>
              <a:rPr lang="en-US" sz="1200" dirty="0">
                <a:solidFill>
                  <a:schemeClr val="tx1"/>
                </a:solidFill>
              </a:rPr>
            </a:br>
            <a:r>
              <a:rPr lang="en-US" sz="1200" dirty="0">
                <a:solidFill>
                  <a:schemeClr val="tx1"/>
                </a:solidFill>
              </a:rPr>
              <a:t>Consult with key experts and stakeholders about core elements of the intervention</a:t>
            </a:r>
          </a:p>
          <a:p>
            <a:pPr marL="514350" indent="-514350">
              <a:lnSpc>
                <a:spcPct val="110000"/>
              </a:lnSpc>
              <a:spcBef>
                <a:spcPts val="400"/>
              </a:spcBef>
              <a:spcAft>
                <a:spcPts val="400"/>
              </a:spcAft>
              <a:buFont typeface="+mj-lt"/>
              <a:buAutoNum type="arabicPeriod"/>
            </a:pPr>
            <a:r>
              <a:rPr lang="en-US" sz="1200" b="1" dirty="0">
                <a:solidFill>
                  <a:schemeClr val="tx1"/>
                </a:solidFill>
              </a:rPr>
              <a:t>Selection Phase</a:t>
            </a:r>
            <a:r>
              <a:rPr lang="en-US" sz="1200" dirty="0">
                <a:solidFill>
                  <a:schemeClr val="tx1"/>
                </a:solidFill>
              </a:rPr>
              <a:t/>
            </a:r>
            <a:br>
              <a:rPr lang="en-US" sz="1200" dirty="0">
                <a:solidFill>
                  <a:schemeClr val="tx1"/>
                </a:solidFill>
              </a:rPr>
            </a:br>
            <a:r>
              <a:rPr lang="en-US" sz="1200" dirty="0">
                <a:solidFill>
                  <a:schemeClr val="tx1"/>
                </a:solidFill>
              </a:rPr>
              <a:t>(a) Identify intervention components to adapt with site; </a:t>
            </a:r>
            <a:br>
              <a:rPr lang="en-US" sz="1200" dirty="0">
                <a:solidFill>
                  <a:schemeClr val="tx1"/>
                </a:solidFill>
              </a:rPr>
            </a:br>
            <a:r>
              <a:rPr lang="en-US" sz="1200" dirty="0">
                <a:solidFill>
                  <a:schemeClr val="tx1"/>
                </a:solidFill>
              </a:rPr>
              <a:t>(b) Determine whether intervention adaptation influences implementation </a:t>
            </a:r>
          </a:p>
          <a:p>
            <a:pPr marL="514350" indent="-514350">
              <a:lnSpc>
                <a:spcPct val="110000"/>
              </a:lnSpc>
              <a:spcBef>
                <a:spcPts val="400"/>
              </a:spcBef>
              <a:spcAft>
                <a:spcPts val="400"/>
              </a:spcAft>
              <a:buFont typeface="+mj-lt"/>
              <a:buAutoNum type="arabicPeriod"/>
            </a:pPr>
            <a:r>
              <a:rPr lang="en-US" sz="1200" b="1" dirty="0">
                <a:solidFill>
                  <a:schemeClr val="tx1"/>
                </a:solidFill>
              </a:rPr>
              <a:t>Preparation Phase </a:t>
            </a:r>
            <a:r>
              <a:rPr lang="en-US" sz="1200" dirty="0">
                <a:solidFill>
                  <a:schemeClr val="tx1"/>
                </a:solidFill>
              </a:rPr>
              <a:t/>
            </a:r>
            <a:br>
              <a:rPr lang="en-US" sz="1200" dirty="0">
                <a:solidFill>
                  <a:schemeClr val="tx1"/>
                </a:solidFill>
              </a:rPr>
            </a:br>
            <a:r>
              <a:rPr lang="en-US" sz="1200" dirty="0">
                <a:solidFill>
                  <a:schemeClr val="tx1"/>
                </a:solidFill>
              </a:rPr>
              <a:t>(a) Prepare with selected site to adapt (if needed); </a:t>
            </a:r>
            <a:br>
              <a:rPr lang="en-US" sz="1200" dirty="0">
                <a:solidFill>
                  <a:schemeClr val="tx1"/>
                </a:solidFill>
              </a:rPr>
            </a:br>
            <a:r>
              <a:rPr lang="en-US" sz="1200" dirty="0">
                <a:solidFill>
                  <a:schemeClr val="tx1"/>
                </a:solidFill>
              </a:rPr>
              <a:t>(b) Identify site gaps</a:t>
            </a:r>
          </a:p>
          <a:p>
            <a:pPr marL="514350" indent="-514350">
              <a:lnSpc>
                <a:spcPct val="110000"/>
              </a:lnSpc>
              <a:spcBef>
                <a:spcPts val="400"/>
              </a:spcBef>
              <a:spcAft>
                <a:spcPts val="400"/>
              </a:spcAft>
              <a:buFont typeface="+mj-lt"/>
              <a:buAutoNum type="arabicPeriod"/>
            </a:pPr>
            <a:r>
              <a:rPr lang="en-US" sz="1200" b="1" dirty="0">
                <a:solidFill>
                  <a:schemeClr val="tx1"/>
                </a:solidFill>
              </a:rPr>
              <a:t>First Cycle (defined by site)</a:t>
            </a:r>
            <a:br>
              <a:rPr lang="en-US" sz="1200" b="1" dirty="0">
                <a:solidFill>
                  <a:schemeClr val="tx1"/>
                </a:solidFill>
              </a:rPr>
            </a:br>
            <a:r>
              <a:rPr lang="en-US" sz="1200" dirty="0">
                <a:solidFill>
                  <a:schemeClr val="tx1"/>
                </a:solidFill>
              </a:rPr>
              <a:t>(a) Plan the implementation (of adapted curriculum, if applicable); </a:t>
            </a:r>
            <a:br>
              <a:rPr lang="en-US" sz="1200" dirty="0">
                <a:solidFill>
                  <a:schemeClr val="tx1"/>
                </a:solidFill>
              </a:rPr>
            </a:br>
            <a:r>
              <a:rPr lang="en-US" sz="1200" dirty="0">
                <a:solidFill>
                  <a:schemeClr val="tx1"/>
                </a:solidFill>
              </a:rPr>
              <a:t>(b) Initial data collection for: </a:t>
            </a:r>
            <a:r>
              <a:rPr lang="en-US" sz="1200" i="1" dirty="0">
                <a:solidFill>
                  <a:schemeClr val="tx1"/>
                </a:solidFill>
              </a:rPr>
              <a:t>process, outcome, quality, and assess fidelity measures</a:t>
            </a:r>
          </a:p>
          <a:p>
            <a:pPr marL="514350" indent="-514350">
              <a:lnSpc>
                <a:spcPct val="110000"/>
              </a:lnSpc>
              <a:spcBef>
                <a:spcPts val="400"/>
              </a:spcBef>
              <a:spcAft>
                <a:spcPts val="400"/>
              </a:spcAft>
              <a:buFont typeface="+mj-lt"/>
              <a:buAutoNum type="arabicPeriod"/>
            </a:pPr>
            <a:r>
              <a:rPr lang="en-US" sz="1200" b="1" dirty="0">
                <a:solidFill>
                  <a:schemeClr val="tx1"/>
                </a:solidFill>
              </a:rPr>
              <a:t>Continuous Implementation</a:t>
            </a:r>
            <a:r>
              <a:rPr lang="en-US" sz="1200" dirty="0">
                <a:solidFill>
                  <a:schemeClr val="tx1"/>
                </a:solidFill>
              </a:rPr>
              <a:t/>
            </a:r>
            <a:br>
              <a:rPr lang="en-US" sz="1200" dirty="0">
                <a:solidFill>
                  <a:schemeClr val="tx1"/>
                </a:solidFill>
              </a:rPr>
            </a:br>
            <a:r>
              <a:rPr lang="en-US" sz="1200" dirty="0">
                <a:solidFill>
                  <a:schemeClr val="tx1"/>
                </a:solidFill>
              </a:rPr>
              <a:t>(a) Collect </a:t>
            </a:r>
            <a:r>
              <a:rPr lang="en-US" sz="1200" i="1" dirty="0">
                <a:solidFill>
                  <a:schemeClr val="tx1"/>
                </a:solidFill>
              </a:rPr>
              <a:t>process, outcome and quality measures</a:t>
            </a:r>
            <a:r>
              <a:rPr lang="en-US" sz="1200" dirty="0">
                <a:solidFill>
                  <a:schemeClr val="tx1"/>
                </a:solidFill>
              </a:rPr>
              <a:t>; </a:t>
            </a:r>
            <a:r>
              <a:rPr lang="en-US" sz="1200" i="1" dirty="0">
                <a:solidFill>
                  <a:schemeClr val="tx1"/>
                </a:solidFill>
              </a:rPr>
              <a:t>assess fidelity</a:t>
            </a:r>
            <a:br>
              <a:rPr lang="en-US" sz="1200" i="1" dirty="0">
                <a:solidFill>
                  <a:schemeClr val="tx1"/>
                </a:solidFill>
              </a:rPr>
            </a:br>
            <a:r>
              <a:rPr lang="en-US" sz="1200" dirty="0">
                <a:solidFill>
                  <a:schemeClr val="tx1"/>
                </a:solidFill>
              </a:rPr>
              <a:t>(b) Seek technical assistance (as needed)</a:t>
            </a:r>
          </a:p>
          <a:p>
            <a:endParaRPr lang="en-US" dirty="0"/>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47</a:t>
            </a:fld>
            <a:endParaRPr lang="en-US"/>
          </a:p>
        </p:txBody>
      </p:sp>
    </p:spTree>
    <p:extLst>
      <p:ext uri="{BB962C8B-B14F-4D97-AF65-F5344CB8AC3E}">
        <p14:creationId xmlns:p14="http://schemas.microsoft.com/office/powerpoint/2010/main" val="20797196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Linda  ]</a:t>
            </a:r>
          </a:p>
          <a:p>
            <a:endParaRPr lang="en-US" dirty="0"/>
          </a:p>
          <a:p>
            <a:endParaRPr lang="en-US" dirty="0"/>
          </a:p>
          <a:p>
            <a:pPr marL="514350" indent="-514350">
              <a:lnSpc>
                <a:spcPct val="110000"/>
              </a:lnSpc>
              <a:spcBef>
                <a:spcPts val="400"/>
              </a:spcBef>
              <a:spcAft>
                <a:spcPts val="600"/>
              </a:spcAft>
              <a:buFont typeface="+mj-lt"/>
              <a:buAutoNum type="arabicPeriod"/>
            </a:pPr>
            <a:r>
              <a:rPr lang="en-US" sz="1200" b="1" dirty="0">
                <a:solidFill>
                  <a:schemeClr val="tx1"/>
                </a:solidFill>
              </a:rPr>
              <a:t>Pre-site Visit Calls</a:t>
            </a:r>
            <a:r>
              <a:rPr lang="en-US" sz="1200" dirty="0">
                <a:solidFill>
                  <a:schemeClr val="tx1"/>
                </a:solidFill>
              </a:rPr>
              <a:t/>
            </a:r>
            <a:br>
              <a:rPr lang="en-US" sz="1200" dirty="0">
                <a:solidFill>
                  <a:schemeClr val="tx1"/>
                </a:solidFill>
              </a:rPr>
            </a:br>
            <a:r>
              <a:rPr lang="en-US" sz="1200" dirty="0">
                <a:solidFill>
                  <a:schemeClr val="tx1"/>
                </a:solidFill>
              </a:rPr>
              <a:t>Monthly through Month 6 of implementation; every other month thereafter to monitoring delivery of intervention activities, fidelity to original intervention model, and provide technical assistance </a:t>
            </a:r>
          </a:p>
          <a:p>
            <a:pPr marL="514350" indent="-514350">
              <a:lnSpc>
                <a:spcPct val="110000"/>
              </a:lnSpc>
              <a:spcBef>
                <a:spcPts val="400"/>
              </a:spcBef>
              <a:spcAft>
                <a:spcPts val="600"/>
              </a:spcAft>
              <a:buFont typeface="+mj-lt"/>
              <a:buAutoNum type="arabicPeriod"/>
            </a:pPr>
            <a:r>
              <a:rPr lang="en-US" sz="1200" b="1" dirty="0">
                <a:solidFill>
                  <a:schemeClr val="tx1"/>
                </a:solidFill>
              </a:rPr>
              <a:t>Site Visits</a:t>
            </a:r>
            <a:r>
              <a:rPr lang="en-US" sz="1200" dirty="0">
                <a:solidFill>
                  <a:schemeClr val="tx1"/>
                </a:solidFill>
              </a:rPr>
              <a:t/>
            </a:r>
            <a:br>
              <a:rPr lang="en-US" sz="1200" dirty="0">
                <a:solidFill>
                  <a:schemeClr val="tx1"/>
                </a:solidFill>
              </a:rPr>
            </a:br>
            <a:r>
              <a:rPr lang="en-US" sz="1200" dirty="0">
                <a:solidFill>
                  <a:schemeClr val="tx1"/>
                </a:solidFill>
              </a:rPr>
              <a:t>E2i staff will make yearly visits to all 26 sub-grantees to monitor the sites compliance with federal requirements and programmatic expectations</a:t>
            </a:r>
          </a:p>
          <a:p>
            <a:pPr marL="514350" indent="-514350">
              <a:lnSpc>
                <a:spcPct val="110000"/>
              </a:lnSpc>
              <a:spcBef>
                <a:spcPts val="400"/>
              </a:spcBef>
              <a:spcAft>
                <a:spcPts val="400"/>
              </a:spcAft>
              <a:buFont typeface="+mj-lt"/>
              <a:buAutoNum type="arabicPeriod"/>
            </a:pPr>
            <a:r>
              <a:rPr lang="en-US" sz="1200" b="1" dirty="0">
                <a:solidFill>
                  <a:schemeClr val="tx1"/>
                </a:solidFill>
              </a:rPr>
              <a:t>Consultation Report </a:t>
            </a:r>
            <a:r>
              <a:rPr lang="en-US" sz="1200" dirty="0">
                <a:solidFill>
                  <a:schemeClr val="tx1"/>
                </a:solidFill>
              </a:rPr>
              <a:t/>
            </a:r>
            <a:br>
              <a:rPr lang="en-US" sz="1200" dirty="0">
                <a:solidFill>
                  <a:schemeClr val="tx1"/>
                </a:solidFill>
              </a:rPr>
            </a:br>
            <a:r>
              <a:rPr lang="en-US" sz="1200" dirty="0">
                <a:solidFill>
                  <a:schemeClr val="tx1"/>
                </a:solidFill>
              </a:rPr>
              <a:t>Designed to assess sites readiness to deliver intervention activities with fidelity and identify sites need to adapt intervention model for successful implementation to population of focus</a:t>
            </a:r>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48</a:t>
            </a:fld>
            <a:endParaRPr lang="en-US"/>
          </a:p>
        </p:txBody>
      </p:sp>
    </p:spTree>
    <p:extLst>
      <p:ext uri="{BB962C8B-B14F-4D97-AF65-F5344CB8AC3E}">
        <p14:creationId xmlns:p14="http://schemas.microsoft.com/office/powerpoint/2010/main" val="2290108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[presented by</a:t>
            </a:r>
            <a:r>
              <a:rPr lang="en-US" sz="1200" b="1" dirty="0" smtClean="0"/>
              <a:t>: Linda  </a:t>
            </a:r>
            <a:r>
              <a:rPr lang="en-US" sz="1200" b="1" dirty="0"/>
              <a:t>]</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 method of delivering </a:t>
            </a:r>
            <a:r>
              <a:rPr lang="en-US" sz="1200" b="1" dirty="0">
                <a:solidFill>
                  <a:schemeClr val="tx1"/>
                </a:solidFill>
              </a:rPr>
              <a:t>time-compressed</a:t>
            </a:r>
            <a:r>
              <a:rPr lang="en-US" sz="1200" dirty="0">
                <a:solidFill>
                  <a:schemeClr val="tx1"/>
                </a:solidFill>
              </a:rPr>
              <a:t> solutions for implementing 11 </a:t>
            </a:r>
            <a:r>
              <a:rPr lang="en-US" sz="1200" b="1" dirty="0">
                <a:solidFill>
                  <a:schemeClr val="tx1"/>
                </a:solidFill>
              </a:rPr>
              <a:t>evidence-informed interventions.</a:t>
            </a:r>
            <a:endParaRPr lang="en-US" sz="9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49</a:t>
            </a:fld>
            <a:endParaRPr lang="en-US" dirty="0"/>
          </a:p>
        </p:txBody>
      </p:sp>
    </p:spTree>
    <p:extLst>
      <p:ext uri="{BB962C8B-B14F-4D97-AF65-F5344CB8AC3E}">
        <p14:creationId xmlns:p14="http://schemas.microsoft.com/office/powerpoint/2010/main" val="1408236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Alex ]</a:t>
            </a:r>
          </a:p>
          <a:p>
            <a:pPr lvl="0"/>
            <a:endParaRPr lang="en-US" dirty="0"/>
          </a:p>
          <a:p>
            <a:pPr lvl="0"/>
            <a:endParaRPr lang="en-US" dirty="0"/>
          </a:p>
          <a:p>
            <a:pPr lvl="0"/>
            <a:r>
              <a:rPr lang="en-US" dirty="0"/>
              <a:t>The Evidence-Informed Interventions Initiative is a four-year initiative to facilitate the implementation of evidence-informed interventions to reduce HIV health disparities and improve HIV health outcomes. The goals of this initiative include:</a:t>
            </a:r>
          </a:p>
          <a:p>
            <a:r>
              <a:rPr lang="en-US" dirty="0"/>
              <a:t> </a:t>
            </a:r>
          </a:p>
          <a:p>
            <a:pPr lvl="1">
              <a:buFont typeface="Arial" panose="020B0604020202020204" pitchFamily="34" charset="0"/>
              <a:buChar char="•"/>
            </a:pPr>
            <a:r>
              <a:rPr lang="en-US" dirty="0"/>
              <a:t>Improving retention, treatment adherence, and viral suppression among PLWH across four focus areas</a:t>
            </a:r>
          </a:p>
          <a:p>
            <a:pPr lvl="2">
              <a:buFont typeface="Arial" panose="020B0604020202020204" pitchFamily="34" charset="0"/>
              <a:buChar char="•"/>
            </a:pPr>
            <a:r>
              <a:rPr lang="en-US" dirty="0"/>
              <a:t>Improving HIV health outcomes for transgender women</a:t>
            </a:r>
          </a:p>
          <a:p>
            <a:pPr lvl="2">
              <a:buFont typeface="Arial" panose="020B0604020202020204" pitchFamily="34" charset="0"/>
              <a:buChar char="•"/>
            </a:pPr>
            <a:r>
              <a:rPr lang="en-US" dirty="0"/>
              <a:t>Improving HIV health outcomes for Black men who have sex with men (MSM)</a:t>
            </a:r>
          </a:p>
          <a:p>
            <a:pPr lvl="2">
              <a:buFont typeface="Arial" panose="020B0604020202020204" pitchFamily="34" charset="0"/>
              <a:buChar char="•"/>
            </a:pPr>
            <a:r>
              <a:rPr lang="en-US" dirty="0"/>
              <a:t>Integrating behavioral health with primary medical care for people living with HIV (PLWH)</a:t>
            </a:r>
          </a:p>
          <a:p>
            <a:pPr lvl="2">
              <a:buFont typeface="Arial" panose="020B0604020202020204" pitchFamily="34" charset="0"/>
              <a:buChar char="•"/>
            </a:pPr>
            <a:r>
              <a:rPr lang="en-US" dirty="0"/>
              <a:t>Identifying and addressing trauma among PLWH</a:t>
            </a:r>
          </a:p>
          <a:p>
            <a:pPr lvl="2">
              <a:buFont typeface="Arial" panose="020B0604020202020204" pitchFamily="34" charset="0"/>
              <a:buChar char="•"/>
            </a:pPr>
            <a:endParaRPr lang="en-US" dirty="0"/>
          </a:p>
          <a:p>
            <a:pPr marL="663306" lvl="1" indent="0"/>
            <a:endParaRPr lang="en-US" b="1" dirty="0"/>
          </a:p>
        </p:txBody>
      </p:sp>
      <p:sp>
        <p:nvSpPr>
          <p:cNvPr id="4" name="Slide Number Placeholder 3"/>
          <p:cNvSpPr>
            <a:spLocks noGrp="1"/>
          </p:cNvSpPr>
          <p:nvPr>
            <p:ph type="sldNum" sz="quarter" idx="10"/>
          </p:nvPr>
        </p:nvSpPr>
        <p:spPr/>
        <p:txBody>
          <a:bodyPr/>
          <a:lstStyle/>
          <a:p>
            <a:fld id="{917010FB-67AF-427F-9D24-DE6B111331AF}" type="slidenum">
              <a:rPr lang="en-US" smtClean="0"/>
              <a:t>5</a:t>
            </a:fld>
            <a:endParaRPr lang="en-US" dirty="0"/>
          </a:p>
        </p:txBody>
      </p:sp>
    </p:spTree>
    <p:extLst>
      <p:ext uri="{BB962C8B-B14F-4D97-AF65-F5344CB8AC3E}">
        <p14:creationId xmlns:p14="http://schemas.microsoft.com/office/powerpoint/2010/main" val="12639435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Linda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 method of delivering </a:t>
            </a:r>
            <a:r>
              <a:rPr lang="en-US" sz="1200" b="1" dirty="0">
                <a:solidFill>
                  <a:schemeClr val="tx1"/>
                </a:solidFill>
              </a:rPr>
              <a:t>time-compressed</a:t>
            </a:r>
            <a:r>
              <a:rPr lang="en-US" sz="1200" dirty="0">
                <a:solidFill>
                  <a:schemeClr val="tx1"/>
                </a:solidFill>
              </a:rPr>
              <a:t> solutions for implementing 11 </a:t>
            </a:r>
            <a:r>
              <a:rPr lang="en-US" sz="1200" b="1" dirty="0">
                <a:solidFill>
                  <a:schemeClr val="tx1"/>
                </a:solidFill>
              </a:rPr>
              <a:t>evidence-informed interventions.</a:t>
            </a:r>
            <a:endParaRPr lang="en-US" sz="9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50</a:t>
            </a:fld>
            <a:endParaRPr lang="en-US" dirty="0"/>
          </a:p>
        </p:txBody>
      </p:sp>
    </p:spTree>
    <p:extLst>
      <p:ext uri="{BB962C8B-B14F-4D97-AF65-F5344CB8AC3E}">
        <p14:creationId xmlns:p14="http://schemas.microsoft.com/office/powerpoint/2010/main" val="9361036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Linda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sz="1200" kern="1200" dirty="0" smtClean="0">
                <a:solidFill>
                  <a:schemeClr val="tx1"/>
                </a:solidFill>
                <a:effectLst/>
                <a:latin typeface="+mn-lt"/>
                <a:ea typeface="+mn-ea"/>
                <a:cs typeface="+mn-cs"/>
              </a:rPr>
              <a:t>The Fenway Institute staff and a consultant created the  initial central repository identifying over </a:t>
            </a:r>
            <a:r>
              <a:rPr lang="en-US" sz="1200" b="1" kern="1200" dirty="0" smtClean="0">
                <a:solidFill>
                  <a:schemeClr val="tx1"/>
                </a:solidFill>
                <a:effectLst/>
                <a:latin typeface="+mn-lt"/>
                <a:ea typeface="+mn-ea"/>
                <a:cs typeface="+mn-cs"/>
              </a:rPr>
              <a:t>100 </a:t>
            </a:r>
            <a:r>
              <a:rPr lang="en-US" sz="1200" kern="1200" dirty="0" smtClean="0">
                <a:solidFill>
                  <a:schemeClr val="tx1"/>
                </a:solidFill>
                <a:effectLst/>
                <a:latin typeface="+mn-lt"/>
                <a:ea typeface="+mn-ea"/>
                <a:cs typeface="+mn-cs"/>
              </a:rPr>
              <a:t>interventions using search engines such as PubMed, Harvard Library, and Google Scholar.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 internal scoring and review of these interventions was done by staff from AIDS United, The Fenway Institute, and a consultant, which paired down to </a:t>
            </a:r>
            <a:r>
              <a:rPr lang="en-US" sz="1200" b="1" kern="1200" dirty="0" smtClean="0">
                <a:solidFill>
                  <a:schemeClr val="tx1"/>
                </a:solidFill>
                <a:effectLst/>
                <a:latin typeface="+mn-lt"/>
                <a:ea typeface="+mn-ea"/>
                <a:cs typeface="+mn-cs"/>
              </a:rPr>
              <a:t>60 </a:t>
            </a:r>
            <a:r>
              <a:rPr lang="en-US" sz="1200" kern="1200" dirty="0" smtClean="0">
                <a:solidFill>
                  <a:schemeClr val="tx1"/>
                </a:solidFill>
                <a:effectLst/>
                <a:latin typeface="+mn-lt"/>
                <a:ea typeface="+mn-ea"/>
                <a:cs typeface="+mn-cs"/>
              </a:rPr>
              <a:t>interventions that were aligned with the eligibility criteria for Ryan White HIV/AIDS </a:t>
            </a:r>
            <a:r>
              <a:rPr lang="en-US" sz="1200" kern="1200" dirty="0" err="1" smtClean="0">
                <a:solidFill>
                  <a:schemeClr val="tx1"/>
                </a:solidFill>
                <a:effectLst/>
                <a:latin typeface="+mn-lt"/>
                <a:ea typeface="+mn-ea"/>
                <a:cs typeface="+mn-cs"/>
              </a:rPr>
              <a:t>Prgram</a:t>
            </a:r>
            <a:r>
              <a:rPr lang="en-US" sz="1200" kern="1200" dirty="0" smtClean="0">
                <a:solidFill>
                  <a:schemeClr val="tx1"/>
                </a:solidFill>
                <a:effectLst/>
                <a:latin typeface="+mn-lt"/>
                <a:ea typeface="+mn-ea"/>
                <a:cs typeface="+mn-cs"/>
              </a:rPr>
              <a:t> site activities.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Based upon an implementation science framework the CCTA developed a scoring rubric to assess suitability for implementation in RWHAP settings, which ultimately lead to </a:t>
            </a:r>
            <a:r>
              <a:rPr lang="en-US" sz="1200" b="1" kern="1200" dirty="0" smtClean="0">
                <a:solidFill>
                  <a:schemeClr val="tx1"/>
                </a:solidFill>
                <a:effectLst/>
                <a:latin typeface="+mn-lt"/>
                <a:ea typeface="+mn-ea"/>
                <a:cs typeface="+mn-cs"/>
              </a:rPr>
              <a:t>44 </a:t>
            </a:r>
            <a:r>
              <a:rPr lang="en-US" sz="1200" kern="1200" dirty="0" smtClean="0">
                <a:solidFill>
                  <a:schemeClr val="tx1"/>
                </a:solidFill>
                <a:effectLst/>
                <a:latin typeface="+mn-lt"/>
                <a:ea typeface="+mn-ea"/>
                <a:cs typeface="+mn-cs"/>
              </a:rPr>
              <a:t>unique interventions being selected by the CCTA to be reviewed by faculty.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CCTA leveraged their network of academic and community-based partners and engaged a dedicated group of 28 experts to serve as the faculty and community advisory board. The faculty came from various backgrounds including researchers, medical and behavioral health providers, and community leaders; collectively with decades of experience in the study and implementation of evidence-informed interventions to improve HIV-related health outcomes for people living with HIV (PLWH).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faculty was tasked with scoring the 44 interventions, 4 were duplicates across focus areas, making the number of interventions reviewed 48.  In total, there were 306 completed evaluations, which helped to pairing down the number of intervention to 32, having 8 per focus area.  </a:t>
            </a:r>
          </a:p>
          <a:p>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r>
              <a:rPr lang="en-US" sz="1200" kern="1200" dirty="0" smtClean="0">
                <a:solidFill>
                  <a:schemeClr val="tx1"/>
                </a:solidFill>
                <a:effectLst/>
                <a:latin typeface="+mn-lt"/>
                <a:ea typeface="+mn-ea"/>
                <a:cs typeface="+mn-cs"/>
              </a:rPr>
              <a:t>During the National Convening the CCTA Advisory Board selected 16 final interventions, then from these 11 were elected and have target outcomes along the HIV Continuum Cascade.  </a:t>
            </a:r>
            <a:endParaRPr lang="en-US" dirty="0" smtClean="0"/>
          </a:p>
          <a:p>
            <a:endParaRPr lang="en-US" b="1" dirty="0"/>
          </a:p>
        </p:txBody>
      </p:sp>
      <p:sp>
        <p:nvSpPr>
          <p:cNvPr id="4" name="Slide Number Placeholder 3"/>
          <p:cNvSpPr>
            <a:spLocks noGrp="1"/>
          </p:cNvSpPr>
          <p:nvPr>
            <p:ph type="sldNum" sz="quarter" idx="10"/>
          </p:nvPr>
        </p:nvSpPr>
        <p:spPr/>
        <p:txBody>
          <a:bodyPr/>
          <a:lstStyle/>
          <a:p>
            <a:fld id="{96C63003-FD1F-4FD5-89C3-83EA1D2CDD80}" type="slidenum">
              <a:rPr lang="en-US" smtClean="0"/>
              <a:t>51</a:t>
            </a:fld>
            <a:endParaRPr lang="en-US" dirty="0"/>
          </a:p>
        </p:txBody>
      </p:sp>
    </p:spTree>
    <p:extLst>
      <p:ext uri="{BB962C8B-B14F-4D97-AF65-F5344CB8AC3E}">
        <p14:creationId xmlns:p14="http://schemas.microsoft.com/office/powerpoint/2010/main" val="19319354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[presented by: </a:t>
            </a:r>
            <a:r>
              <a:rPr lang="en-US" sz="1200" b="1" dirty="0" smtClean="0"/>
              <a:t>Erin </a:t>
            </a:r>
            <a:r>
              <a:rPr lang="en-US" sz="1200" b="1" dirty="0"/>
              <a:t>]</a:t>
            </a:r>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52</a:t>
            </a:fld>
            <a:endParaRPr lang="en-US" dirty="0"/>
          </a:p>
        </p:txBody>
      </p:sp>
    </p:spTree>
    <p:extLst>
      <p:ext uri="{BB962C8B-B14F-4D97-AF65-F5344CB8AC3E}">
        <p14:creationId xmlns:p14="http://schemas.microsoft.com/office/powerpoint/2010/main" val="3595945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Erin ]</a:t>
            </a:r>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53</a:t>
            </a:fld>
            <a:endParaRPr lang="en-US" dirty="0"/>
          </a:p>
        </p:txBody>
      </p:sp>
    </p:spTree>
    <p:extLst>
      <p:ext uri="{BB962C8B-B14F-4D97-AF65-F5344CB8AC3E}">
        <p14:creationId xmlns:p14="http://schemas.microsoft.com/office/powerpoint/2010/main" val="8072688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[presented by: Massah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Thank you Erin, next we will discuss the E2i intervention sites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92695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[presented by: Massah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During a national convening in November 2017 the E2i advisory board selected 16 interventions that were included  in the E2i  request for proposals. Eligible sites were allowed to apply for 1 intervention across the 4  focus areas.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Among the 114 applications we received, listed here are the 26 sites and 11 interventions that were scored highly and selected given the review committee’s considerations.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55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07297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a:t>
            </a:r>
            <a:r>
              <a:rPr lang="en-US" sz="1200" b="1" kern="1200" dirty="0" smtClean="0">
                <a:solidFill>
                  <a:schemeClr val="tx1"/>
                </a:solidFill>
                <a:effectLst/>
                <a:latin typeface="+mn-lt"/>
                <a:ea typeface="+mn-ea"/>
                <a:cs typeface="+mn-cs"/>
              </a:rPr>
              <a:t>[presented by: Massah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2017 surveillance data reported, across the 50 states and the District of Columbia, the majority of people who receive an HIV diagnosis live in urban areas.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Also in 2017 the South made up 52% (19,968) of the new HIV diagnoses in the US, followed by the West, the Northeast, and the Midwest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you can see here the E2i geographic distribution of sites maps fairly well onto the 2017 surveillance data with many sites located in the South, Northeast, and urban areas.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68674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[presented by: Massah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Sites also participated in intervention cohort trainings where intervention developers and/or experts led a 1-3 day training to overview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The purpose of the intervention</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Core elements of the intervention</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Strategies for implementation</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Activities of the intervention </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Measures of the intervention and</a:t>
            </a:r>
            <a:endParaRPr lang="en-US"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Describe the key staff members roles for the given intervention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6C63003-FD1F-4FD5-89C3-83EA1D2CDD80}" type="slidenum">
              <a:rPr lang="en-US" smtClean="0"/>
              <a:t>57</a:t>
            </a:fld>
            <a:endParaRPr lang="en-US"/>
          </a:p>
        </p:txBody>
      </p:sp>
    </p:spTree>
    <p:extLst>
      <p:ext uri="{BB962C8B-B14F-4D97-AF65-F5344CB8AC3E}">
        <p14:creationId xmlns:p14="http://schemas.microsoft.com/office/powerpoint/2010/main" val="13961532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[presented by: Massah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also identified opportunities for capacity building for E2i sites led by technical assistance leads and evaluation center liaisons.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Throughout the funding period </a:t>
            </a:r>
            <a:r>
              <a:rPr lang="en-US" sz="1200" kern="1200" dirty="0" smtClean="0">
                <a:solidFill>
                  <a:schemeClr val="tx1"/>
                </a:solidFill>
                <a:effectLst/>
                <a:latin typeface="+mn-lt"/>
                <a:ea typeface="+mn-ea"/>
                <a:cs typeface="+mn-cs"/>
              </a:rPr>
              <a:t>the CCTA conducts annual site visits where reports are generated that summarize successes, weakness, and challenges identified during the site visit</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Sites were tasked to complete a </a:t>
            </a:r>
            <a:r>
              <a:rPr lang="en-US" sz="1200" kern="1200" dirty="0" smtClean="0">
                <a:solidFill>
                  <a:schemeClr val="tx1"/>
                </a:solidFill>
                <a:effectLst/>
                <a:latin typeface="+mn-lt"/>
                <a:ea typeface="+mn-ea"/>
                <a:cs typeface="+mn-cs"/>
              </a:rPr>
              <a:t>formative phase report describing readiness for intervention implementation and customization</a:t>
            </a: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Lastly the</a:t>
            </a:r>
            <a:r>
              <a:rPr lang="en-US" sz="1200" kern="1200" dirty="0" smtClean="0">
                <a:solidFill>
                  <a:schemeClr val="tx1"/>
                </a:solidFill>
                <a:effectLst/>
                <a:latin typeface="+mn-lt"/>
                <a:ea typeface="+mn-ea"/>
                <a:cs typeface="+mn-cs"/>
              </a:rPr>
              <a:t> sites are tasked to complete quarterly reports that summarize accomplishments, milestones, and administrative updates from the previous 3-month or annual reporting period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C63003-FD1F-4FD5-89C3-83EA1D2CDD80}" type="slidenum">
              <a:rPr lang="en-US" smtClean="0"/>
              <a:t>58</a:t>
            </a:fld>
            <a:endParaRPr lang="en-US"/>
          </a:p>
        </p:txBody>
      </p:sp>
    </p:spTree>
    <p:extLst>
      <p:ext uri="{BB962C8B-B14F-4D97-AF65-F5344CB8AC3E}">
        <p14:creationId xmlns:p14="http://schemas.microsoft.com/office/powerpoint/2010/main" val="29422534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[presented by: Massah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To assess the sites readiness for implementation, the CCTA completed post training consultation calls with the trainers, Evaluation Center and sites resulting in the development of a site specific consultation report.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After sharing with the all members of the team,</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trainers were given the opportunity to identify gaps in implementation at the sites that received their training, and propose solutions to the identified gaps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sites were then given the opportunity to respond the consultation report where they could request</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Additional coaching,</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Make revisions to their workflow,</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Develop policies and procedures that address the identified gaps</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mn-ea"/>
                <a:cs typeface="+mn-cs"/>
              </a:rPr>
              <a:t>And redefine their staff roles</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Evaluation Center then confirmed the front line staff, data managers, and back-up data mangers were trained and had access to the intervention exposure tools.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Once these steps were completed, the TA leads then confirmed the sites readiness for the delivery of the intervention and provided the date in which the sites would begin implementing and collecting data for their selected intervention.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C63003-FD1F-4FD5-89C3-83EA1D2CDD80}" type="slidenum">
              <a:rPr lang="en-US" smtClean="0"/>
              <a:t>59</a:t>
            </a:fld>
            <a:endParaRPr lang="en-US"/>
          </a:p>
        </p:txBody>
      </p:sp>
    </p:spTree>
    <p:extLst>
      <p:ext uri="{BB962C8B-B14F-4D97-AF65-F5344CB8AC3E}">
        <p14:creationId xmlns:p14="http://schemas.microsoft.com/office/powerpoint/2010/main" val="109772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Alex ]</a:t>
            </a:r>
          </a:p>
          <a:p>
            <a:pPr lvl="0"/>
            <a:endParaRPr lang="en-US" dirty="0"/>
          </a:p>
          <a:p>
            <a:pPr marL="663306" lvl="1" indent="0"/>
            <a:endParaRPr lang="en-US" b="1" dirty="0"/>
          </a:p>
        </p:txBody>
      </p:sp>
      <p:sp>
        <p:nvSpPr>
          <p:cNvPr id="4" name="Slide Number Placeholder 3"/>
          <p:cNvSpPr>
            <a:spLocks noGrp="1"/>
          </p:cNvSpPr>
          <p:nvPr>
            <p:ph type="sldNum" sz="quarter" idx="10"/>
          </p:nvPr>
        </p:nvSpPr>
        <p:spPr/>
        <p:txBody>
          <a:bodyPr/>
          <a:lstStyle/>
          <a:p>
            <a:fld id="{917010FB-67AF-427F-9D24-DE6B111331AF}" type="slidenum">
              <a:rPr lang="en-US" smtClean="0"/>
              <a:t>6</a:t>
            </a:fld>
            <a:endParaRPr lang="en-US" dirty="0"/>
          </a:p>
        </p:txBody>
      </p:sp>
    </p:spTree>
    <p:extLst>
      <p:ext uri="{BB962C8B-B14F-4D97-AF65-F5344CB8AC3E}">
        <p14:creationId xmlns:p14="http://schemas.microsoft.com/office/powerpoint/2010/main" val="31862422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[presented by: Massah + Sites]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Next we will hear from the sites, who will share their early experiences implementing their selected evidence informed interventions.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give an overview of their site 2) discuss any areas where they have built the capacity of their staff to implement the intervention (as ties into EC presentation) 3) adaptations they have made on a site level 4) process of rapid implementation + early results or stories</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59742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[presented by</a:t>
            </a:r>
            <a:r>
              <a:rPr lang="en-US" sz="1200" b="1" dirty="0" smtClean="0"/>
              <a:t>: Alex (15 </a:t>
            </a:r>
            <a:r>
              <a:rPr lang="en-US" sz="1200" b="1" dirty="0" err="1" smtClean="0"/>
              <a:t>mins</a:t>
            </a:r>
            <a:r>
              <a:rPr lang="en-US" sz="1200" b="1" dirty="0" smtClean="0"/>
              <a:t>)]</a:t>
            </a:r>
            <a:endParaRPr lang="en-US" sz="1200" b="1" dirty="0"/>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74856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84408">
              <a:defRPr/>
            </a:pPr>
            <a:r>
              <a:rPr lang="en-US" b="1" dirty="0"/>
              <a:t>[presented by:</a:t>
            </a:r>
            <a:r>
              <a:rPr lang="en-US" b="1" baseline="0" dirty="0"/>
              <a:t> Alex ]</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89554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84408">
              <a:defRPr/>
            </a:pPr>
            <a:r>
              <a:rPr lang="en-US" b="1" dirty="0"/>
              <a:t>[presented by: </a:t>
            </a:r>
            <a:r>
              <a:rPr lang="en-US" b="1" baseline="0" dirty="0"/>
              <a:t>Alex ]</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6741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txBox="1">
            <a:spLocks noGrp="1"/>
          </p:cNvSpPr>
          <p:nvPr>
            <p:ph type="body" idx="1"/>
          </p:nvPr>
        </p:nvSpPr>
        <p:spPr>
          <a:xfrm>
            <a:off x="688745" y="4400551"/>
            <a:ext cx="5509964" cy="3600450"/>
          </a:xfrm>
          <a:prstGeom prst="rect">
            <a:avLst/>
          </a:prstGeom>
        </p:spPr>
        <p:txBody>
          <a:bodyPr spcFirstLastPara="1" wrap="square" lIns="91583" tIns="91583" rIns="91583" bIns="91583"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Alex ]</a:t>
            </a:r>
            <a:endParaRPr lang="en-US" sz="1200" b="1" dirty="0"/>
          </a:p>
        </p:txBody>
      </p:sp>
      <p:sp>
        <p:nvSpPr>
          <p:cNvPr id="73" name="Shape 73"/>
          <p:cNvSpPr>
            <a:spLocks noGrp="1" noRot="1" noChangeAspect="1"/>
          </p:cNvSpPr>
          <p:nvPr>
            <p:ph type="sldImg" idx="2"/>
          </p:nvPr>
        </p:nvSpPr>
        <p:spPr>
          <a:xfrm>
            <a:off x="701675" y="1143000"/>
            <a:ext cx="5484813"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731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Alex ]</a:t>
            </a:r>
          </a:p>
          <a:p>
            <a:endParaRPr lang="en-US" dirty="0"/>
          </a:p>
          <a:p>
            <a:endParaRPr lang="en-US" dirty="0"/>
          </a:p>
          <a:p>
            <a:r>
              <a:rPr lang="en-US" dirty="0"/>
              <a:t>The Fenway Institute, in partnership with AIDS United, was selected to serve as the Coordinating Center for Technical Assistance (CCTA). In consultation with HRSA HAB, the CCTA selected 26 intervention sites to fund via awards of up to $170,000 to</a:t>
            </a:r>
            <a:r>
              <a:rPr lang="en-US" baseline="0" dirty="0"/>
              <a:t> support implementation of an evidence-informed intervention</a:t>
            </a:r>
            <a:r>
              <a:rPr lang="en-US" dirty="0"/>
              <a:t>. The CCTA will provide technical assistance to the selected sites in implementing the interventions and provide support to the sites to create a plan for addressing the long-term sustainability of successful interventions.</a:t>
            </a:r>
          </a:p>
          <a:p>
            <a:endParaRPr lang="en-US" dirty="0"/>
          </a:p>
          <a:p>
            <a:r>
              <a:rPr lang="en-US" dirty="0"/>
              <a:t>The University of California San Francisco (UCSF) Center for AIDS Prevention Studies (CAPS) was selected to serve as the Evaluation Center (EC). In consultation with HRSA HAB, the EC will coordinate the evaluation of this initiative, focusing on  the process of implementation, while also evaluating the ability of specific interventions to improve the HIV care continuum outcomes of retention and viral suppression among client participants. </a:t>
            </a:r>
          </a:p>
          <a:p>
            <a:endParaRPr lang="en-US" dirty="0"/>
          </a:p>
        </p:txBody>
      </p:sp>
      <p:sp>
        <p:nvSpPr>
          <p:cNvPr id="4" name="Slide Number Placeholder 3"/>
          <p:cNvSpPr>
            <a:spLocks noGrp="1"/>
          </p:cNvSpPr>
          <p:nvPr>
            <p:ph type="sldNum" sz="quarter" idx="10"/>
          </p:nvPr>
        </p:nvSpPr>
        <p:spPr/>
        <p:txBody>
          <a:bodyPr/>
          <a:lstStyle/>
          <a:p>
            <a:fld id="{917010FB-67AF-427F-9D24-DE6B111331AF}" type="slidenum">
              <a:rPr lang="en-US" smtClean="0"/>
              <a:t>8</a:t>
            </a:fld>
            <a:endParaRPr lang="en-US" dirty="0"/>
          </a:p>
        </p:txBody>
      </p:sp>
    </p:spTree>
    <p:extLst>
      <p:ext uri="{BB962C8B-B14F-4D97-AF65-F5344CB8AC3E}">
        <p14:creationId xmlns:p14="http://schemas.microsoft.com/office/powerpoint/2010/main" val="1754240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[presented by: Alex ]</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1339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7106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7B230B"/>
              </a:buClr>
              <a:buSzPts val="4800"/>
              <a:buFont typeface="Calibri"/>
              <a:buNone/>
              <a:defRPr sz="4800" b="0" i="0" u="none" strike="noStrike"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a:p>
        </p:txBody>
      </p:sp>
      <p:sp>
        <p:nvSpPr>
          <p:cNvPr id="31" name="Shape 31"/>
          <p:cNvSpPr txBox="1">
            <a:spLocks noGrp="1"/>
          </p:cNvSpPr>
          <p:nvPr>
            <p:ph type="body" idx="1"/>
          </p:nvPr>
        </p:nvSpPr>
        <p:spPr>
          <a:xfrm>
            <a:off x="1097279" y="1845734"/>
            <a:ext cx="493776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7B230B"/>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7B230B"/>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7B230B"/>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7B230B"/>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7B230B"/>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pPr lvl="0"/>
            <a:r>
              <a:rPr lang="en-US"/>
              <a:t>Click to edit Master text styles</a:t>
            </a:r>
          </a:p>
        </p:txBody>
      </p:sp>
      <p:sp>
        <p:nvSpPr>
          <p:cNvPr id="32" name="Shape 32"/>
          <p:cNvSpPr txBox="1">
            <a:spLocks noGrp="1"/>
          </p:cNvSpPr>
          <p:nvPr>
            <p:ph type="body" idx="2"/>
          </p:nvPr>
        </p:nvSpPr>
        <p:spPr>
          <a:xfrm>
            <a:off x="6217920" y="1845735"/>
            <a:ext cx="493776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7B230B"/>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7B230B"/>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7B230B"/>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7B230B"/>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7B230B"/>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pPr lvl="0"/>
            <a:r>
              <a:rPr lang="en-US"/>
              <a:t>Click to edit Master text styles</a:t>
            </a:r>
          </a:p>
        </p:txBody>
      </p:sp>
      <p:sp>
        <p:nvSpPr>
          <p:cNvPr id="6" name="Shape 35"/>
          <p:cNvSpPr txBox="1">
            <a:spLocks noGrp="1"/>
          </p:cNvSpPr>
          <p:nvPr>
            <p:ph type="sldNum" idx="12"/>
          </p:nvPr>
        </p:nvSpPr>
        <p:spPr>
          <a:xfrm>
            <a:off x="10906870" y="652873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bg1"/>
                </a:solidFill>
                <a:latin typeface="Calibri"/>
                <a:ea typeface="Calibri"/>
                <a:cs typeface="Calibri"/>
                <a:sym typeface="Calibri"/>
              </a:defRPr>
            </a:lvl1pPr>
            <a:lvl2pPr marL="0" marR="0" lvl="1" indent="0" algn="r" rtl="0">
              <a:spcBef>
                <a:spcPts val="0"/>
              </a:spcBef>
              <a:buNone/>
              <a:defRPr sz="1400" b="0" i="0" u="none" strike="noStrike" cap="none">
                <a:solidFill>
                  <a:srgbClr val="7B230B"/>
                </a:solidFill>
                <a:latin typeface="Calibri"/>
                <a:ea typeface="Calibri"/>
                <a:cs typeface="Calibri"/>
                <a:sym typeface="Calibri"/>
              </a:defRPr>
            </a:lvl2pPr>
            <a:lvl3pPr marL="0" marR="0" lvl="2" indent="0" algn="r" rtl="0">
              <a:spcBef>
                <a:spcPts val="0"/>
              </a:spcBef>
              <a:buNone/>
              <a:defRPr sz="1400" b="0" i="0" u="none" strike="noStrike" cap="none">
                <a:solidFill>
                  <a:srgbClr val="7B230B"/>
                </a:solidFill>
                <a:latin typeface="Calibri"/>
                <a:ea typeface="Calibri"/>
                <a:cs typeface="Calibri"/>
                <a:sym typeface="Calibri"/>
              </a:defRPr>
            </a:lvl3pPr>
            <a:lvl4pPr marL="0" marR="0" lvl="3" indent="0" algn="r" rtl="0">
              <a:spcBef>
                <a:spcPts val="0"/>
              </a:spcBef>
              <a:buNone/>
              <a:defRPr sz="1400" b="0" i="0" u="none" strike="noStrike" cap="none">
                <a:solidFill>
                  <a:srgbClr val="7B230B"/>
                </a:solidFill>
                <a:latin typeface="Calibri"/>
                <a:ea typeface="Calibri"/>
                <a:cs typeface="Calibri"/>
                <a:sym typeface="Calibri"/>
              </a:defRPr>
            </a:lvl4pPr>
            <a:lvl5pPr marL="0" marR="0" lvl="4" indent="0" algn="r" rtl="0">
              <a:spcBef>
                <a:spcPts val="0"/>
              </a:spcBef>
              <a:buNone/>
              <a:defRPr sz="1400" b="0" i="0" u="none" strike="noStrike" cap="none">
                <a:solidFill>
                  <a:srgbClr val="7B230B"/>
                </a:solidFill>
                <a:latin typeface="Calibri"/>
                <a:ea typeface="Calibri"/>
                <a:cs typeface="Calibri"/>
                <a:sym typeface="Calibri"/>
              </a:defRPr>
            </a:lvl5pPr>
            <a:lvl6pPr marL="0" marR="0" lvl="5" indent="0" algn="r" rtl="0">
              <a:spcBef>
                <a:spcPts val="0"/>
              </a:spcBef>
              <a:buNone/>
              <a:defRPr sz="1400" b="0" i="0" u="none" strike="noStrike" cap="none">
                <a:solidFill>
                  <a:srgbClr val="7B230B"/>
                </a:solidFill>
                <a:latin typeface="Calibri"/>
                <a:ea typeface="Calibri"/>
                <a:cs typeface="Calibri"/>
                <a:sym typeface="Calibri"/>
              </a:defRPr>
            </a:lvl6pPr>
            <a:lvl7pPr marL="0" marR="0" lvl="6" indent="0" algn="r" rtl="0">
              <a:spcBef>
                <a:spcPts val="0"/>
              </a:spcBef>
              <a:buNone/>
              <a:defRPr sz="1400" b="0" i="0" u="none" strike="noStrike" cap="none">
                <a:solidFill>
                  <a:srgbClr val="7B230B"/>
                </a:solidFill>
                <a:latin typeface="Calibri"/>
                <a:ea typeface="Calibri"/>
                <a:cs typeface="Calibri"/>
                <a:sym typeface="Calibri"/>
              </a:defRPr>
            </a:lvl7pPr>
            <a:lvl8pPr marL="0" marR="0" lvl="7" indent="0" algn="r" rtl="0">
              <a:spcBef>
                <a:spcPts val="0"/>
              </a:spcBef>
              <a:buNone/>
              <a:defRPr sz="1400" b="0" i="0" u="none" strike="noStrike" cap="none">
                <a:solidFill>
                  <a:srgbClr val="7B230B"/>
                </a:solidFill>
                <a:latin typeface="Calibri"/>
                <a:ea typeface="Calibri"/>
                <a:cs typeface="Calibri"/>
                <a:sym typeface="Calibri"/>
              </a:defRPr>
            </a:lvl8pPr>
            <a:lvl9pPr marL="0" marR="0" lvl="8" indent="0" algn="r" rtl="0">
              <a:spcBef>
                <a:spcPts val="0"/>
              </a:spcBef>
              <a:buNone/>
              <a:defRPr sz="1400" b="0" i="0" u="none" strike="noStrike" cap="none">
                <a:solidFill>
                  <a:srgbClr val="7B230B"/>
                </a:solidFill>
                <a:latin typeface="Calibri"/>
                <a:ea typeface="Calibri"/>
                <a:cs typeface="Calibri"/>
                <a:sym typeface="Calibri"/>
              </a:defRPr>
            </a:lvl9pPr>
          </a:lstStyle>
          <a:p>
            <a:fld id="{E8AF465F-2847-4CB3-B1F3-83F96BC6F738}" type="slidenum">
              <a:rPr lang="en-US" smtClean="0"/>
              <a:pPr/>
              <a:t>‹#›</a:t>
            </a:fld>
            <a:endParaRPr lang="en-US" dirty="0"/>
          </a:p>
        </p:txBody>
      </p:sp>
    </p:spTree>
    <p:extLst>
      <p:ext uri="{BB962C8B-B14F-4D97-AF65-F5344CB8AC3E}">
        <p14:creationId xmlns:p14="http://schemas.microsoft.com/office/powerpoint/2010/main" val="313621783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1097280" y="286603"/>
            <a:ext cx="10058400" cy="145075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7B230B"/>
              </a:buClr>
              <a:buSzPts val="4800"/>
              <a:buFont typeface="Calibri"/>
              <a:buNone/>
              <a:defRPr sz="4800" b="0" i="0" u="none" strike="noStrike"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a:p>
        </p:txBody>
      </p:sp>
      <p:sp>
        <p:nvSpPr>
          <p:cNvPr id="55" name="Shape 55"/>
          <p:cNvSpPr txBox="1">
            <a:spLocks noGrp="1"/>
          </p:cNvSpPr>
          <p:nvPr>
            <p:ph type="body" idx="1"/>
          </p:nvPr>
        </p:nvSpPr>
        <p:spPr>
          <a:xfrm>
            <a:off x="1097280" y="1846052"/>
            <a:ext cx="4937760" cy="736282"/>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rgbClr val="7B230B"/>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7B230B"/>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7B230B"/>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7B230B"/>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7B230B"/>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9pPr>
          </a:lstStyle>
          <a:p>
            <a:pPr lvl="0"/>
            <a:r>
              <a:rPr lang="en-US"/>
              <a:t>Click to edit Master text styles</a:t>
            </a:r>
          </a:p>
        </p:txBody>
      </p:sp>
      <p:sp>
        <p:nvSpPr>
          <p:cNvPr id="56" name="Shape 56"/>
          <p:cNvSpPr txBox="1">
            <a:spLocks noGrp="1"/>
          </p:cNvSpPr>
          <p:nvPr>
            <p:ph type="body" idx="2"/>
          </p:nvPr>
        </p:nvSpPr>
        <p:spPr>
          <a:xfrm>
            <a:off x="1097280" y="2582334"/>
            <a:ext cx="4937760" cy="33782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7B230B"/>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7B230B"/>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7B230B"/>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7B230B"/>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7B230B"/>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pPr lvl="0"/>
            <a:r>
              <a:rPr lang="en-US"/>
              <a:t>Click to edit Master text styles</a:t>
            </a:r>
          </a:p>
        </p:txBody>
      </p:sp>
      <p:sp>
        <p:nvSpPr>
          <p:cNvPr id="57" name="Shape 57"/>
          <p:cNvSpPr txBox="1">
            <a:spLocks noGrp="1"/>
          </p:cNvSpPr>
          <p:nvPr>
            <p:ph type="body" idx="3"/>
          </p:nvPr>
        </p:nvSpPr>
        <p:spPr>
          <a:xfrm>
            <a:off x="6217920" y="1846052"/>
            <a:ext cx="4937760" cy="736282"/>
          </a:xfrm>
          <a:prstGeom prst="rect">
            <a:avLst/>
          </a:prstGeom>
          <a:noFill/>
          <a:ln>
            <a:noFill/>
          </a:ln>
        </p:spPr>
        <p:txBody>
          <a:bodyPr spcFirstLastPara="1" wrap="square" lIns="91425" tIns="91425" rIns="91425" bIns="91425" anchor="ctr" anchorCtr="0"/>
          <a:lstStyle>
            <a:lvl1pPr marL="457200" marR="0" lvl="0" indent="-228600" algn="l" rtl="0">
              <a:lnSpc>
                <a:spcPct val="90000"/>
              </a:lnSpc>
              <a:spcBef>
                <a:spcPts val="1200"/>
              </a:spcBef>
              <a:spcAft>
                <a:spcPts val="0"/>
              </a:spcAft>
              <a:buClr>
                <a:schemeClr val="accent1"/>
              </a:buClr>
              <a:buSzPts val="2000"/>
              <a:buFont typeface="Calibri"/>
              <a:buNone/>
              <a:defRPr sz="2000" b="0" i="0" u="none" strike="noStrike" cap="none">
                <a:solidFill>
                  <a:srgbClr val="7B230B"/>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2000"/>
              <a:buFont typeface="Calibri"/>
              <a:buNone/>
              <a:defRPr sz="2000" b="1" i="0" u="none" strike="noStrike" cap="none">
                <a:solidFill>
                  <a:srgbClr val="7B230B"/>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800"/>
              <a:buFont typeface="Calibri"/>
              <a:buNone/>
              <a:defRPr sz="1800" b="1" i="0" u="none" strike="noStrike" cap="none">
                <a:solidFill>
                  <a:srgbClr val="7B230B"/>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600"/>
              <a:buFont typeface="Calibri"/>
              <a:buNone/>
              <a:defRPr sz="1600" b="1" i="0" u="none" strike="noStrike" cap="none">
                <a:solidFill>
                  <a:srgbClr val="7B230B"/>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600"/>
              <a:buFont typeface="Calibri"/>
              <a:buNone/>
              <a:defRPr sz="1600" b="1" i="0" u="none" strike="noStrike" cap="none">
                <a:solidFill>
                  <a:srgbClr val="7B230B"/>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600"/>
              <a:buFont typeface="Calibri"/>
              <a:buNone/>
              <a:defRPr sz="1600" b="1" i="0" u="none" strike="noStrike" cap="none">
                <a:solidFill>
                  <a:srgbClr val="3F3F3F"/>
                </a:solidFill>
                <a:latin typeface="Calibri"/>
                <a:ea typeface="Calibri"/>
                <a:cs typeface="Calibri"/>
                <a:sym typeface="Calibri"/>
              </a:defRPr>
            </a:lvl9pPr>
          </a:lstStyle>
          <a:p>
            <a:pPr lvl="0"/>
            <a:r>
              <a:rPr lang="en-US"/>
              <a:t>Click to edit Master text styles</a:t>
            </a:r>
          </a:p>
        </p:txBody>
      </p:sp>
      <p:sp>
        <p:nvSpPr>
          <p:cNvPr id="58" name="Shape 58"/>
          <p:cNvSpPr txBox="1">
            <a:spLocks noGrp="1"/>
          </p:cNvSpPr>
          <p:nvPr>
            <p:ph type="body" idx="4"/>
          </p:nvPr>
        </p:nvSpPr>
        <p:spPr>
          <a:xfrm>
            <a:off x="6217920" y="2582334"/>
            <a:ext cx="4937760" cy="337820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7B230B"/>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7B230B"/>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7B230B"/>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7B230B"/>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7B230B"/>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pPr lvl="0"/>
            <a:r>
              <a:rPr lang="en-US"/>
              <a:t>Click to edit Master text styles</a:t>
            </a:r>
          </a:p>
        </p:txBody>
      </p:sp>
      <p:sp>
        <p:nvSpPr>
          <p:cNvPr id="7" name="Shape 35"/>
          <p:cNvSpPr txBox="1">
            <a:spLocks noGrp="1"/>
          </p:cNvSpPr>
          <p:nvPr>
            <p:ph type="sldNum" idx="12"/>
          </p:nvPr>
        </p:nvSpPr>
        <p:spPr>
          <a:xfrm>
            <a:off x="10906870" y="652873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bg1"/>
                </a:solidFill>
                <a:latin typeface="Calibri"/>
                <a:ea typeface="Calibri"/>
                <a:cs typeface="Calibri"/>
                <a:sym typeface="Calibri"/>
              </a:defRPr>
            </a:lvl1pPr>
            <a:lvl2pPr marL="0" marR="0" lvl="1" indent="0" algn="r" rtl="0">
              <a:spcBef>
                <a:spcPts val="0"/>
              </a:spcBef>
              <a:buNone/>
              <a:defRPr sz="1400" b="0" i="0" u="none" strike="noStrike" cap="none">
                <a:solidFill>
                  <a:srgbClr val="7B230B"/>
                </a:solidFill>
                <a:latin typeface="Calibri"/>
                <a:ea typeface="Calibri"/>
                <a:cs typeface="Calibri"/>
                <a:sym typeface="Calibri"/>
              </a:defRPr>
            </a:lvl2pPr>
            <a:lvl3pPr marL="0" marR="0" lvl="2" indent="0" algn="r" rtl="0">
              <a:spcBef>
                <a:spcPts val="0"/>
              </a:spcBef>
              <a:buNone/>
              <a:defRPr sz="1400" b="0" i="0" u="none" strike="noStrike" cap="none">
                <a:solidFill>
                  <a:srgbClr val="7B230B"/>
                </a:solidFill>
                <a:latin typeface="Calibri"/>
                <a:ea typeface="Calibri"/>
                <a:cs typeface="Calibri"/>
                <a:sym typeface="Calibri"/>
              </a:defRPr>
            </a:lvl3pPr>
            <a:lvl4pPr marL="0" marR="0" lvl="3" indent="0" algn="r" rtl="0">
              <a:spcBef>
                <a:spcPts val="0"/>
              </a:spcBef>
              <a:buNone/>
              <a:defRPr sz="1400" b="0" i="0" u="none" strike="noStrike" cap="none">
                <a:solidFill>
                  <a:srgbClr val="7B230B"/>
                </a:solidFill>
                <a:latin typeface="Calibri"/>
                <a:ea typeface="Calibri"/>
                <a:cs typeface="Calibri"/>
                <a:sym typeface="Calibri"/>
              </a:defRPr>
            </a:lvl4pPr>
            <a:lvl5pPr marL="0" marR="0" lvl="4" indent="0" algn="r" rtl="0">
              <a:spcBef>
                <a:spcPts val="0"/>
              </a:spcBef>
              <a:buNone/>
              <a:defRPr sz="1400" b="0" i="0" u="none" strike="noStrike" cap="none">
                <a:solidFill>
                  <a:srgbClr val="7B230B"/>
                </a:solidFill>
                <a:latin typeface="Calibri"/>
                <a:ea typeface="Calibri"/>
                <a:cs typeface="Calibri"/>
                <a:sym typeface="Calibri"/>
              </a:defRPr>
            </a:lvl5pPr>
            <a:lvl6pPr marL="0" marR="0" lvl="5" indent="0" algn="r" rtl="0">
              <a:spcBef>
                <a:spcPts val="0"/>
              </a:spcBef>
              <a:buNone/>
              <a:defRPr sz="1400" b="0" i="0" u="none" strike="noStrike" cap="none">
                <a:solidFill>
                  <a:srgbClr val="7B230B"/>
                </a:solidFill>
                <a:latin typeface="Calibri"/>
                <a:ea typeface="Calibri"/>
                <a:cs typeface="Calibri"/>
                <a:sym typeface="Calibri"/>
              </a:defRPr>
            </a:lvl6pPr>
            <a:lvl7pPr marL="0" marR="0" lvl="6" indent="0" algn="r" rtl="0">
              <a:spcBef>
                <a:spcPts val="0"/>
              </a:spcBef>
              <a:buNone/>
              <a:defRPr sz="1400" b="0" i="0" u="none" strike="noStrike" cap="none">
                <a:solidFill>
                  <a:srgbClr val="7B230B"/>
                </a:solidFill>
                <a:latin typeface="Calibri"/>
                <a:ea typeface="Calibri"/>
                <a:cs typeface="Calibri"/>
                <a:sym typeface="Calibri"/>
              </a:defRPr>
            </a:lvl7pPr>
            <a:lvl8pPr marL="0" marR="0" lvl="7" indent="0" algn="r" rtl="0">
              <a:spcBef>
                <a:spcPts val="0"/>
              </a:spcBef>
              <a:buNone/>
              <a:defRPr sz="1400" b="0" i="0" u="none" strike="noStrike" cap="none">
                <a:solidFill>
                  <a:srgbClr val="7B230B"/>
                </a:solidFill>
                <a:latin typeface="Calibri"/>
                <a:ea typeface="Calibri"/>
                <a:cs typeface="Calibri"/>
                <a:sym typeface="Calibri"/>
              </a:defRPr>
            </a:lvl8pPr>
            <a:lvl9pPr marL="0" marR="0" lvl="8" indent="0" algn="r" rtl="0">
              <a:spcBef>
                <a:spcPts val="0"/>
              </a:spcBef>
              <a:buNone/>
              <a:defRPr sz="1400" b="0" i="0" u="none" strike="noStrike" cap="none">
                <a:solidFill>
                  <a:srgbClr val="7B230B"/>
                </a:solidFill>
                <a:latin typeface="Calibri"/>
                <a:ea typeface="Calibri"/>
                <a:cs typeface="Calibri"/>
                <a:sym typeface="Calibri"/>
              </a:defRPr>
            </a:lvl9pPr>
          </a:lstStyle>
          <a:p>
            <a:fld id="{E8AF465F-2847-4CB3-B1F3-83F96BC6F738}" type="slidenum">
              <a:rPr lang="en-US" smtClean="0"/>
              <a:pPr/>
              <a:t>‹#›</a:t>
            </a:fld>
            <a:endParaRPr lang="en-US" dirty="0"/>
          </a:p>
        </p:txBody>
      </p:sp>
    </p:spTree>
    <p:extLst>
      <p:ext uri="{BB962C8B-B14F-4D97-AF65-F5344CB8AC3E}">
        <p14:creationId xmlns:p14="http://schemas.microsoft.com/office/powerpoint/2010/main" val="147943491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1"/>
        <p:cNvGrpSpPr/>
        <p:nvPr/>
      </p:nvGrpSpPr>
      <p:grpSpPr>
        <a:xfrm>
          <a:off x="0" y="0"/>
          <a:ext cx="0" cy="0"/>
          <a:chOff x="0" y="0"/>
          <a:chExt cx="0" cy="0"/>
        </a:xfrm>
      </p:grpSpPr>
      <p:sp>
        <p:nvSpPr>
          <p:cNvPr id="2" name="Shape 35"/>
          <p:cNvSpPr txBox="1">
            <a:spLocks noGrp="1"/>
          </p:cNvSpPr>
          <p:nvPr>
            <p:ph type="sldNum" idx="12"/>
          </p:nvPr>
        </p:nvSpPr>
        <p:spPr>
          <a:xfrm>
            <a:off x="10906870" y="652873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bg1"/>
                </a:solidFill>
                <a:latin typeface="Calibri"/>
                <a:ea typeface="Calibri"/>
                <a:cs typeface="Calibri"/>
                <a:sym typeface="Calibri"/>
              </a:defRPr>
            </a:lvl1pPr>
            <a:lvl2pPr marL="0" marR="0" lvl="1" indent="0" algn="r" rtl="0">
              <a:spcBef>
                <a:spcPts val="0"/>
              </a:spcBef>
              <a:buNone/>
              <a:defRPr sz="1400" b="0" i="0" u="none" strike="noStrike" cap="none">
                <a:solidFill>
                  <a:srgbClr val="7B230B"/>
                </a:solidFill>
                <a:latin typeface="Calibri"/>
                <a:ea typeface="Calibri"/>
                <a:cs typeface="Calibri"/>
                <a:sym typeface="Calibri"/>
              </a:defRPr>
            </a:lvl2pPr>
            <a:lvl3pPr marL="0" marR="0" lvl="2" indent="0" algn="r" rtl="0">
              <a:spcBef>
                <a:spcPts val="0"/>
              </a:spcBef>
              <a:buNone/>
              <a:defRPr sz="1400" b="0" i="0" u="none" strike="noStrike" cap="none">
                <a:solidFill>
                  <a:srgbClr val="7B230B"/>
                </a:solidFill>
                <a:latin typeface="Calibri"/>
                <a:ea typeface="Calibri"/>
                <a:cs typeface="Calibri"/>
                <a:sym typeface="Calibri"/>
              </a:defRPr>
            </a:lvl3pPr>
            <a:lvl4pPr marL="0" marR="0" lvl="3" indent="0" algn="r" rtl="0">
              <a:spcBef>
                <a:spcPts val="0"/>
              </a:spcBef>
              <a:buNone/>
              <a:defRPr sz="1400" b="0" i="0" u="none" strike="noStrike" cap="none">
                <a:solidFill>
                  <a:srgbClr val="7B230B"/>
                </a:solidFill>
                <a:latin typeface="Calibri"/>
                <a:ea typeface="Calibri"/>
                <a:cs typeface="Calibri"/>
                <a:sym typeface="Calibri"/>
              </a:defRPr>
            </a:lvl4pPr>
            <a:lvl5pPr marL="0" marR="0" lvl="4" indent="0" algn="r" rtl="0">
              <a:spcBef>
                <a:spcPts val="0"/>
              </a:spcBef>
              <a:buNone/>
              <a:defRPr sz="1400" b="0" i="0" u="none" strike="noStrike" cap="none">
                <a:solidFill>
                  <a:srgbClr val="7B230B"/>
                </a:solidFill>
                <a:latin typeface="Calibri"/>
                <a:ea typeface="Calibri"/>
                <a:cs typeface="Calibri"/>
                <a:sym typeface="Calibri"/>
              </a:defRPr>
            </a:lvl5pPr>
            <a:lvl6pPr marL="0" marR="0" lvl="5" indent="0" algn="r" rtl="0">
              <a:spcBef>
                <a:spcPts val="0"/>
              </a:spcBef>
              <a:buNone/>
              <a:defRPr sz="1400" b="0" i="0" u="none" strike="noStrike" cap="none">
                <a:solidFill>
                  <a:srgbClr val="7B230B"/>
                </a:solidFill>
                <a:latin typeface="Calibri"/>
                <a:ea typeface="Calibri"/>
                <a:cs typeface="Calibri"/>
                <a:sym typeface="Calibri"/>
              </a:defRPr>
            </a:lvl6pPr>
            <a:lvl7pPr marL="0" marR="0" lvl="6" indent="0" algn="r" rtl="0">
              <a:spcBef>
                <a:spcPts val="0"/>
              </a:spcBef>
              <a:buNone/>
              <a:defRPr sz="1400" b="0" i="0" u="none" strike="noStrike" cap="none">
                <a:solidFill>
                  <a:srgbClr val="7B230B"/>
                </a:solidFill>
                <a:latin typeface="Calibri"/>
                <a:ea typeface="Calibri"/>
                <a:cs typeface="Calibri"/>
                <a:sym typeface="Calibri"/>
              </a:defRPr>
            </a:lvl7pPr>
            <a:lvl8pPr marL="0" marR="0" lvl="7" indent="0" algn="r" rtl="0">
              <a:spcBef>
                <a:spcPts val="0"/>
              </a:spcBef>
              <a:buNone/>
              <a:defRPr sz="1400" b="0" i="0" u="none" strike="noStrike" cap="none">
                <a:solidFill>
                  <a:srgbClr val="7B230B"/>
                </a:solidFill>
                <a:latin typeface="Calibri"/>
                <a:ea typeface="Calibri"/>
                <a:cs typeface="Calibri"/>
                <a:sym typeface="Calibri"/>
              </a:defRPr>
            </a:lvl8pPr>
            <a:lvl9pPr marL="0" marR="0" lvl="8" indent="0" algn="r" rtl="0">
              <a:spcBef>
                <a:spcPts val="0"/>
              </a:spcBef>
              <a:buNone/>
              <a:defRPr sz="1400" b="0" i="0" u="none" strike="noStrike" cap="none">
                <a:solidFill>
                  <a:srgbClr val="7B230B"/>
                </a:solidFill>
                <a:latin typeface="Calibri"/>
                <a:ea typeface="Calibri"/>
                <a:cs typeface="Calibri"/>
                <a:sym typeface="Calibri"/>
              </a:defRPr>
            </a:lvl9pPr>
          </a:lstStyle>
          <a:p>
            <a:fld id="{E8AF465F-2847-4CB3-B1F3-83F96BC6F738}" type="slidenum">
              <a:rPr lang="en-US" smtClean="0"/>
              <a:pPr/>
              <a:t>‹#›</a:t>
            </a:fld>
            <a:endParaRPr lang="en-US" dirty="0"/>
          </a:p>
        </p:txBody>
      </p:sp>
    </p:spTree>
    <p:extLst>
      <p:ext uri="{BB962C8B-B14F-4D97-AF65-F5344CB8AC3E}">
        <p14:creationId xmlns:p14="http://schemas.microsoft.com/office/powerpoint/2010/main" val="42784059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76AA-4866-4B3F-9FE7-AB336FDFEF4C}"/>
              </a:ext>
            </a:extLst>
          </p:cNvPr>
          <p:cNvSpPr>
            <a:spLocks noGrp="1"/>
          </p:cNvSpPr>
          <p:nvPr>
            <p:ph type="title" hasCustomPrompt="1"/>
          </p:nvPr>
        </p:nvSpPr>
        <p:spPr>
          <a:xfrm>
            <a:off x="2677886" y="2035207"/>
            <a:ext cx="9060024" cy="829193"/>
          </a:xfrm>
        </p:spPr>
        <p:txBody>
          <a:bodyPr>
            <a:noAutofit/>
          </a:bodyPr>
          <a:lstStyle>
            <a:lvl1pPr>
              <a:defRPr sz="6000">
                <a:solidFill>
                  <a:schemeClr val="bg1"/>
                </a:solidFill>
              </a:defRPr>
            </a:lvl1pPr>
          </a:lstStyle>
          <a:p>
            <a:r>
              <a:rPr lang="en-US" dirty="0"/>
              <a:t>Activity Title</a:t>
            </a:r>
          </a:p>
        </p:txBody>
      </p:sp>
      <p:sp>
        <p:nvSpPr>
          <p:cNvPr id="3" name="Content Placeholder 2">
            <a:extLst>
              <a:ext uri="{FF2B5EF4-FFF2-40B4-BE49-F238E27FC236}">
                <a16:creationId xmlns:a16="http://schemas.microsoft.com/office/drawing/2014/main" id="{56FEB880-299F-4C2C-B0CE-05C03177BFA0}"/>
              </a:ext>
            </a:extLst>
          </p:cNvPr>
          <p:cNvSpPr>
            <a:spLocks noGrp="1"/>
          </p:cNvSpPr>
          <p:nvPr>
            <p:ph idx="1" hasCustomPrompt="1"/>
          </p:nvPr>
        </p:nvSpPr>
        <p:spPr>
          <a:xfrm>
            <a:off x="2677886" y="3729067"/>
            <a:ext cx="9060024" cy="479037"/>
          </a:xfrm>
        </p:spPr>
        <p:txBody>
          <a:bodyPr>
            <a:noAutofit/>
          </a:bodyPr>
          <a:lstStyle>
            <a:lvl1pPr>
              <a:defRPr sz="2800" b="1">
                <a:solidFill>
                  <a:schemeClr val="bg1"/>
                </a:solidFill>
              </a:defRPr>
            </a:lvl1pPr>
          </a:lstStyle>
          <a:p>
            <a:pPr lvl="0"/>
            <a:r>
              <a:rPr lang="en-US" dirty="0"/>
              <a:t>Presenter(s) Name</a:t>
            </a:r>
          </a:p>
        </p:txBody>
      </p:sp>
      <p:sp>
        <p:nvSpPr>
          <p:cNvPr id="7" name="Content Placeholder 2">
            <a:extLst>
              <a:ext uri="{FF2B5EF4-FFF2-40B4-BE49-F238E27FC236}">
                <a16:creationId xmlns:a16="http://schemas.microsoft.com/office/drawing/2014/main" id="{EFB04E79-0625-405C-9E37-5AAD91CEDB24}"/>
              </a:ext>
            </a:extLst>
          </p:cNvPr>
          <p:cNvSpPr>
            <a:spLocks noGrp="1"/>
          </p:cNvSpPr>
          <p:nvPr>
            <p:ph idx="10" hasCustomPrompt="1"/>
          </p:nvPr>
        </p:nvSpPr>
        <p:spPr>
          <a:xfrm>
            <a:off x="2677886" y="4214356"/>
            <a:ext cx="9060024" cy="880153"/>
          </a:xfrm>
        </p:spPr>
        <p:txBody>
          <a:bodyPr>
            <a:normAutofit/>
          </a:bodyPr>
          <a:lstStyle>
            <a:lvl1pPr>
              <a:defRPr sz="2000" b="0" i="1">
                <a:solidFill>
                  <a:schemeClr val="bg1"/>
                </a:solidFill>
              </a:defRPr>
            </a:lvl1pPr>
          </a:lstStyle>
          <a:p>
            <a:pPr lvl="0"/>
            <a:r>
              <a:rPr lang="en-US" dirty="0"/>
              <a:t>Presenter(s) Title/Affiliation</a:t>
            </a:r>
          </a:p>
        </p:txBody>
      </p:sp>
    </p:spTree>
    <p:extLst>
      <p:ext uri="{BB962C8B-B14F-4D97-AF65-F5344CB8AC3E}">
        <p14:creationId xmlns:p14="http://schemas.microsoft.com/office/powerpoint/2010/main" val="112663514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B001-9D08-4D4A-B445-33C81106AA6C}"/>
              </a:ext>
            </a:extLst>
          </p:cNvPr>
          <p:cNvSpPr>
            <a:spLocks noGrp="1"/>
          </p:cNvSpPr>
          <p:nvPr>
            <p:ph type="title" hasCustomPrompt="1"/>
          </p:nvPr>
        </p:nvSpPr>
        <p:spPr>
          <a:xfrm>
            <a:off x="838200" y="234397"/>
            <a:ext cx="10515600" cy="829193"/>
          </a:xfrm>
        </p:spPr>
        <p:txBody>
          <a:bodyPr/>
          <a:lstStyle>
            <a:lvl1pPr>
              <a:defRPr/>
            </a:lvl1pPr>
          </a:lstStyle>
          <a:p>
            <a:r>
              <a:rPr lang="en-US" dirty="0"/>
              <a:t>Page Headline</a:t>
            </a:r>
          </a:p>
        </p:txBody>
      </p:sp>
      <p:sp>
        <p:nvSpPr>
          <p:cNvPr id="8" name="Content Placeholder 2">
            <a:extLst>
              <a:ext uri="{FF2B5EF4-FFF2-40B4-BE49-F238E27FC236}">
                <a16:creationId xmlns:a16="http://schemas.microsoft.com/office/drawing/2014/main" id="{EF22348D-6C20-49A4-8F66-D1BAF23E588B}"/>
              </a:ext>
            </a:extLst>
          </p:cNvPr>
          <p:cNvSpPr>
            <a:spLocks noGrp="1"/>
          </p:cNvSpPr>
          <p:nvPr>
            <p:ph sz="half" idx="10" hasCustomPrompt="1"/>
          </p:nvPr>
        </p:nvSpPr>
        <p:spPr>
          <a:xfrm>
            <a:off x="838200" y="1196982"/>
            <a:ext cx="10515600" cy="4448443"/>
          </a:xfrm>
        </p:spPr>
        <p:txBody>
          <a:bodyPr>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p:txBody>
      </p:sp>
      <p:sp>
        <p:nvSpPr>
          <p:cNvPr id="4" name="Shape 35"/>
          <p:cNvSpPr txBox="1">
            <a:spLocks noGrp="1"/>
          </p:cNvSpPr>
          <p:nvPr>
            <p:ph type="sldNum" idx="12"/>
          </p:nvPr>
        </p:nvSpPr>
        <p:spPr>
          <a:xfrm>
            <a:off x="10906870" y="652873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bg1"/>
                </a:solidFill>
                <a:latin typeface="Calibri"/>
                <a:ea typeface="Calibri"/>
                <a:cs typeface="Calibri"/>
                <a:sym typeface="Calibri"/>
              </a:defRPr>
            </a:lvl1pPr>
            <a:lvl2pPr marL="0" marR="0" lvl="1" indent="0" algn="r" rtl="0">
              <a:spcBef>
                <a:spcPts val="0"/>
              </a:spcBef>
              <a:buNone/>
              <a:defRPr sz="1400" b="0" i="0" u="none" strike="noStrike" cap="none">
                <a:solidFill>
                  <a:srgbClr val="7B230B"/>
                </a:solidFill>
                <a:latin typeface="Calibri"/>
                <a:ea typeface="Calibri"/>
                <a:cs typeface="Calibri"/>
                <a:sym typeface="Calibri"/>
              </a:defRPr>
            </a:lvl2pPr>
            <a:lvl3pPr marL="0" marR="0" lvl="2" indent="0" algn="r" rtl="0">
              <a:spcBef>
                <a:spcPts val="0"/>
              </a:spcBef>
              <a:buNone/>
              <a:defRPr sz="1400" b="0" i="0" u="none" strike="noStrike" cap="none">
                <a:solidFill>
                  <a:srgbClr val="7B230B"/>
                </a:solidFill>
                <a:latin typeface="Calibri"/>
                <a:ea typeface="Calibri"/>
                <a:cs typeface="Calibri"/>
                <a:sym typeface="Calibri"/>
              </a:defRPr>
            </a:lvl3pPr>
            <a:lvl4pPr marL="0" marR="0" lvl="3" indent="0" algn="r" rtl="0">
              <a:spcBef>
                <a:spcPts val="0"/>
              </a:spcBef>
              <a:buNone/>
              <a:defRPr sz="1400" b="0" i="0" u="none" strike="noStrike" cap="none">
                <a:solidFill>
                  <a:srgbClr val="7B230B"/>
                </a:solidFill>
                <a:latin typeface="Calibri"/>
                <a:ea typeface="Calibri"/>
                <a:cs typeface="Calibri"/>
                <a:sym typeface="Calibri"/>
              </a:defRPr>
            </a:lvl4pPr>
            <a:lvl5pPr marL="0" marR="0" lvl="4" indent="0" algn="r" rtl="0">
              <a:spcBef>
                <a:spcPts val="0"/>
              </a:spcBef>
              <a:buNone/>
              <a:defRPr sz="1400" b="0" i="0" u="none" strike="noStrike" cap="none">
                <a:solidFill>
                  <a:srgbClr val="7B230B"/>
                </a:solidFill>
                <a:latin typeface="Calibri"/>
                <a:ea typeface="Calibri"/>
                <a:cs typeface="Calibri"/>
                <a:sym typeface="Calibri"/>
              </a:defRPr>
            </a:lvl5pPr>
            <a:lvl6pPr marL="0" marR="0" lvl="5" indent="0" algn="r" rtl="0">
              <a:spcBef>
                <a:spcPts val="0"/>
              </a:spcBef>
              <a:buNone/>
              <a:defRPr sz="1400" b="0" i="0" u="none" strike="noStrike" cap="none">
                <a:solidFill>
                  <a:srgbClr val="7B230B"/>
                </a:solidFill>
                <a:latin typeface="Calibri"/>
                <a:ea typeface="Calibri"/>
                <a:cs typeface="Calibri"/>
                <a:sym typeface="Calibri"/>
              </a:defRPr>
            </a:lvl6pPr>
            <a:lvl7pPr marL="0" marR="0" lvl="6" indent="0" algn="r" rtl="0">
              <a:spcBef>
                <a:spcPts val="0"/>
              </a:spcBef>
              <a:buNone/>
              <a:defRPr sz="1400" b="0" i="0" u="none" strike="noStrike" cap="none">
                <a:solidFill>
                  <a:srgbClr val="7B230B"/>
                </a:solidFill>
                <a:latin typeface="Calibri"/>
                <a:ea typeface="Calibri"/>
                <a:cs typeface="Calibri"/>
                <a:sym typeface="Calibri"/>
              </a:defRPr>
            </a:lvl7pPr>
            <a:lvl8pPr marL="0" marR="0" lvl="7" indent="0" algn="r" rtl="0">
              <a:spcBef>
                <a:spcPts val="0"/>
              </a:spcBef>
              <a:buNone/>
              <a:defRPr sz="1400" b="0" i="0" u="none" strike="noStrike" cap="none">
                <a:solidFill>
                  <a:srgbClr val="7B230B"/>
                </a:solidFill>
                <a:latin typeface="Calibri"/>
                <a:ea typeface="Calibri"/>
                <a:cs typeface="Calibri"/>
                <a:sym typeface="Calibri"/>
              </a:defRPr>
            </a:lvl8pPr>
            <a:lvl9pPr marL="0" marR="0" lvl="8" indent="0" algn="r" rtl="0">
              <a:spcBef>
                <a:spcPts val="0"/>
              </a:spcBef>
              <a:buNone/>
              <a:defRPr sz="1400" b="0" i="0" u="none" strike="noStrike" cap="none">
                <a:solidFill>
                  <a:srgbClr val="7B230B"/>
                </a:solidFill>
                <a:latin typeface="Calibri"/>
                <a:ea typeface="Calibri"/>
                <a:cs typeface="Calibri"/>
                <a:sym typeface="Calibri"/>
              </a:defRPr>
            </a:lvl9pPr>
          </a:lstStyle>
          <a:p>
            <a:fld id="{E8AF465F-2847-4CB3-B1F3-83F96BC6F738}" type="slidenum">
              <a:rPr lang="en-US" smtClean="0"/>
              <a:pPr/>
              <a:t>‹#›</a:t>
            </a:fld>
            <a:endParaRPr lang="en-US" dirty="0"/>
          </a:p>
        </p:txBody>
      </p:sp>
    </p:spTree>
    <p:extLst>
      <p:ext uri="{BB962C8B-B14F-4D97-AF65-F5344CB8AC3E}">
        <p14:creationId xmlns:p14="http://schemas.microsoft.com/office/powerpoint/2010/main" val="7994245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B001-9D08-4D4A-B445-33C81106AA6C}"/>
              </a:ext>
            </a:extLst>
          </p:cNvPr>
          <p:cNvSpPr>
            <a:spLocks noGrp="1"/>
          </p:cNvSpPr>
          <p:nvPr>
            <p:ph type="title" hasCustomPrompt="1"/>
          </p:nvPr>
        </p:nvSpPr>
        <p:spPr>
          <a:xfrm>
            <a:off x="838200" y="234397"/>
            <a:ext cx="10515600" cy="829193"/>
          </a:xfrm>
        </p:spPr>
        <p:txBody>
          <a:bodyPr/>
          <a:lstStyle>
            <a:lvl1pPr>
              <a:defRPr/>
            </a:lvl1pPr>
          </a:lstStyle>
          <a:p>
            <a:r>
              <a:rPr lang="en-US" dirty="0"/>
              <a:t>Page Headline</a:t>
            </a:r>
          </a:p>
        </p:txBody>
      </p:sp>
      <p:sp>
        <p:nvSpPr>
          <p:cNvPr id="3" name="Content Placeholder 2">
            <a:extLst>
              <a:ext uri="{FF2B5EF4-FFF2-40B4-BE49-F238E27FC236}">
                <a16:creationId xmlns:a16="http://schemas.microsoft.com/office/drawing/2014/main" id="{1674D8CC-3E9C-462A-8514-08D8752DD21C}"/>
              </a:ext>
            </a:extLst>
          </p:cNvPr>
          <p:cNvSpPr>
            <a:spLocks noGrp="1"/>
          </p:cNvSpPr>
          <p:nvPr>
            <p:ph sz="half" idx="1" hasCustomPrompt="1"/>
          </p:nvPr>
        </p:nvSpPr>
        <p:spPr>
          <a:xfrm>
            <a:off x="838200" y="1284447"/>
            <a:ext cx="5181600" cy="4276598"/>
          </a:xfrm>
        </p:spPr>
        <p:txBody>
          <a:bodyPr/>
          <a:lstStyle>
            <a:lvl1pPr marL="457200" indent="-457200">
              <a:buClr>
                <a:srgbClr val="D03138"/>
              </a:buClr>
              <a:buFont typeface="Arial" panose="020B0604020202020204" pitchFamily="34" charset="0"/>
              <a:buChar char="•"/>
              <a:defRPr sz="28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EF22348D-6C20-49A4-8F66-D1BAF23E588B}"/>
              </a:ext>
            </a:extLst>
          </p:cNvPr>
          <p:cNvSpPr>
            <a:spLocks noGrp="1"/>
          </p:cNvSpPr>
          <p:nvPr>
            <p:ph sz="half" idx="10" hasCustomPrompt="1"/>
          </p:nvPr>
        </p:nvSpPr>
        <p:spPr>
          <a:xfrm>
            <a:off x="6172202" y="1284447"/>
            <a:ext cx="5181600" cy="4276598"/>
          </a:xfrm>
        </p:spPr>
        <p:txBody>
          <a:bodyPr/>
          <a:lstStyle>
            <a:lvl1pPr marL="457200" indent="-457200">
              <a:buClr>
                <a:srgbClr val="D03138"/>
              </a:buClr>
              <a:buFont typeface="Arial" panose="020B0604020202020204" pitchFamily="34" charset="0"/>
              <a:buChar char="•"/>
              <a:defRPr sz="28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hape 35"/>
          <p:cNvSpPr txBox="1">
            <a:spLocks noGrp="1"/>
          </p:cNvSpPr>
          <p:nvPr>
            <p:ph type="sldNum" idx="12"/>
          </p:nvPr>
        </p:nvSpPr>
        <p:spPr>
          <a:xfrm>
            <a:off x="10906870" y="652873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bg1"/>
                </a:solidFill>
                <a:latin typeface="Calibri"/>
                <a:ea typeface="Calibri"/>
                <a:cs typeface="Calibri"/>
                <a:sym typeface="Calibri"/>
              </a:defRPr>
            </a:lvl1pPr>
            <a:lvl2pPr marL="0" marR="0" lvl="1" indent="0" algn="r" rtl="0">
              <a:spcBef>
                <a:spcPts val="0"/>
              </a:spcBef>
              <a:buNone/>
              <a:defRPr sz="1400" b="0" i="0" u="none" strike="noStrike" cap="none">
                <a:solidFill>
                  <a:srgbClr val="7B230B"/>
                </a:solidFill>
                <a:latin typeface="Calibri"/>
                <a:ea typeface="Calibri"/>
                <a:cs typeface="Calibri"/>
                <a:sym typeface="Calibri"/>
              </a:defRPr>
            </a:lvl2pPr>
            <a:lvl3pPr marL="0" marR="0" lvl="2" indent="0" algn="r" rtl="0">
              <a:spcBef>
                <a:spcPts val="0"/>
              </a:spcBef>
              <a:buNone/>
              <a:defRPr sz="1400" b="0" i="0" u="none" strike="noStrike" cap="none">
                <a:solidFill>
                  <a:srgbClr val="7B230B"/>
                </a:solidFill>
                <a:latin typeface="Calibri"/>
                <a:ea typeface="Calibri"/>
                <a:cs typeface="Calibri"/>
                <a:sym typeface="Calibri"/>
              </a:defRPr>
            </a:lvl3pPr>
            <a:lvl4pPr marL="0" marR="0" lvl="3" indent="0" algn="r" rtl="0">
              <a:spcBef>
                <a:spcPts val="0"/>
              </a:spcBef>
              <a:buNone/>
              <a:defRPr sz="1400" b="0" i="0" u="none" strike="noStrike" cap="none">
                <a:solidFill>
                  <a:srgbClr val="7B230B"/>
                </a:solidFill>
                <a:latin typeface="Calibri"/>
                <a:ea typeface="Calibri"/>
                <a:cs typeface="Calibri"/>
                <a:sym typeface="Calibri"/>
              </a:defRPr>
            </a:lvl4pPr>
            <a:lvl5pPr marL="0" marR="0" lvl="4" indent="0" algn="r" rtl="0">
              <a:spcBef>
                <a:spcPts val="0"/>
              </a:spcBef>
              <a:buNone/>
              <a:defRPr sz="1400" b="0" i="0" u="none" strike="noStrike" cap="none">
                <a:solidFill>
                  <a:srgbClr val="7B230B"/>
                </a:solidFill>
                <a:latin typeface="Calibri"/>
                <a:ea typeface="Calibri"/>
                <a:cs typeface="Calibri"/>
                <a:sym typeface="Calibri"/>
              </a:defRPr>
            </a:lvl5pPr>
            <a:lvl6pPr marL="0" marR="0" lvl="5" indent="0" algn="r" rtl="0">
              <a:spcBef>
                <a:spcPts val="0"/>
              </a:spcBef>
              <a:buNone/>
              <a:defRPr sz="1400" b="0" i="0" u="none" strike="noStrike" cap="none">
                <a:solidFill>
                  <a:srgbClr val="7B230B"/>
                </a:solidFill>
                <a:latin typeface="Calibri"/>
                <a:ea typeface="Calibri"/>
                <a:cs typeface="Calibri"/>
                <a:sym typeface="Calibri"/>
              </a:defRPr>
            </a:lvl6pPr>
            <a:lvl7pPr marL="0" marR="0" lvl="6" indent="0" algn="r" rtl="0">
              <a:spcBef>
                <a:spcPts val="0"/>
              </a:spcBef>
              <a:buNone/>
              <a:defRPr sz="1400" b="0" i="0" u="none" strike="noStrike" cap="none">
                <a:solidFill>
                  <a:srgbClr val="7B230B"/>
                </a:solidFill>
                <a:latin typeface="Calibri"/>
                <a:ea typeface="Calibri"/>
                <a:cs typeface="Calibri"/>
                <a:sym typeface="Calibri"/>
              </a:defRPr>
            </a:lvl7pPr>
            <a:lvl8pPr marL="0" marR="0" lvl="7" indent="0" algn="r" rtl="0">
              <a:spcBef>
                <a:spcPts val="0"/>
              </a:spcBef>
              <a:buNone/>
              <a:defRPr sz="1400" b="0" i="0" u="none" strike="noStrike" cap="none">
                <a:solidFill>
                  <a:srgbClr val="7B230B"/>
                </a:solidFill>
                <a:latin typeface="Calibri"/>
                <a:ea typeface="Calibri"/>
                <a:cs typeface="Calibri"/>
                <a:sym typeface="Calibri"/>
              </a:defRPr>
            </a:lvl8pPr>
            <a:lvl9pPr marL="0" marR="0" lvl="8" indent="0" algn="r" rtl="0">
              <a:spcBef>
                <a:spcPts val="0"/>
              </a:spcBef>
              <a:buNone/>
              <a:defRPr sz="1400" b="0" i="0" u="none" strike="noStrike" cap="none">
                <a:solidFill>
                  <a:srgbClr val="7B230B"/>
                </a:solidFill>
                <a:latin typeface="Calibri"/>
                <a:ea typeface="Calibri"/>
                <a:cs typeface="Calibri"/>
                <a:sym typeface="Calibri"/>
              </a:defRPr>
            </a:lvl9pPr>
          </a:lstStyle>
          <a:p>
            <a:fld id="{E8AF465F-2847-4CB3-B1F3-83F96BC6F738}" type="slidenum">
              <a:rPr lang="en-US" smtClean="0"/>
              <a:pPr/>
              <a:t>‹#›</a:t>
            </a:fld>
            <a:endParaRPr lang="en-US" dirty="0"/>
          </a:p>
        </p:txBody>
      </p:sp>
    </p:spTree>
    <p:extLst>
      <p:ext uri="{BB962C8B-B14F-4D97-AF65-F5344CB8AC3E}">
        <p14:creationId xmlns:p14="http://schemas.microsoft.com/office/powerpoint/2010/main" val="104614649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A4006-C21C-48A5-9AC3-6327C1EA84B8}"/>
              </a:ext>
            </a:extLst>
          </p:cNvPr>
          <p:cNvSpPr>
            <a:spLocks noGrp="1"/>
          </p:cNvSpPr>
          <p:nvPr>
            <p:ph type="title" hasCustomPrompt="1"/>
          </p:nvPr>
        </p:nvSpPr>
        <p:spPr>
          <a:xfrm>
            <a:off x="477078" y="987424"/>
            <a:ext cx="4294947" cy="1069975"/>
          </a:xfrm>
        </p:spPr>
        <p:txBody>
          <a:bodyPr anchor="b">
            <a:noAutofit/>
          </a:bodyPr>
          <a:lstStyle>
            <a:lvl1pPr>
              <a:defRPr sz="5400"/>
            </a:lvl1pPr>
          </a:lstStyle>
          <a:p>
            <a:r>
              <a:rPr lang="en-US" dirty="0"/>
              <a:t>Page Headline</a:t>
            </a:r>
          </a:p>
        </p:txBody>
      </p:sp>
      <p:sp>
        <p:nvSpPr>
          <p:cNvPr id="3" name="Content Placeholder 2">
            <a:extLst>
              <a:ext uri="{FF2B5EF4-FFF2-40B4-BE49-F238E27FC236}">
                <a16:creationId xmlns:a16="http://schemas.microsoft.com/office/drawing/2014/main" id="{C083CF40-C94B-4EF2-B894-1F7C4AB1C214}"/>
              </a:ext>
            </a:extLst>
          </p:cNvPr>
          <p:cNvSpPr>
            <a:spLocks noGrp="1"/>
          </p:cNvSpPr>
          <p:nvPr>
            <p:ph idx="1"/>
          </p:nvPr>
        </p:nvSpPr>
        <p:spPr>
          <a:xfrm>
            <a:off x="5183188" y="987425"/>
            <a:ext cx="6531734" cy="4610293"/>
          </a:xfrm>
        </p:spPr>
        <p:txBody>
          <a:bodyPr/>
          <a:lstStyle>
            <a:lvl1pPr marL="457200" indent="-457200">
              <a:buClr>
                <a:srgbClr val="D03138"/>
              </a:buClr>
              <a:buFont typeface="Arial" panose="020B0604020202020204" pitchFamily="34" charset="0"/>
              <a:buChar char="•"/>
              <a:defRPr sz="3200"/>
            </a:lvl1pPr>
            <a:lvl2pPr>
              <a:buClr>
                <a:srgbClr val="D03138"/>
              </a:buClr>
              <a:defRPr sz="2800"/>
            </a:lvl2pPr>
            <a:lvl3pPr>
              <a:buClr>
                <a:srgbClr val="D03138"/>
              </a:buClr>
              <a:defRPr sz="2400"/>
            </a:lvl3pPr>
            <a:lvl4pPr>
              <a:buClr>
                <a:srgbClr val="D03138"/>
              </a:buClr>
              <a:defRPr sz="2000"/>
            </a:lvl4pPr>
            <a:lvl5pPr>
              <a:buClr>
                <a:srgbClr val="D03138"/>
              </a:buCl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00EC660-C071-4914-9592-DBABD93FB306}"/>
              </a:ext>
            </a:extLst>
          </p:cNvPr>
          <p:cNvSpPr>
            <a:spLocks noGrp="1"/>
          </p:cNvSpPr>
          <p:nvPr>
            <p:ph type="body" sz="half" idx="2" hasCustomPrompt="1"/>
          </p:nvPr>
        </p:nvSpPr>
        <p:spPr>
          <a:xfrm>
            <a:off x="477078" y="2057400"/>
            <a:ext cx="4294947" cy="354031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Shape 35"/>
          <p:cNvSpPr txBox="1">
            <a:spLocks noGrp="1"/>
          </p:cNvSpPr>
          <p:nvPr>
            <p:ph type="sldNum" idx="12"/>
          </p:nvPr>
        </p:nvSpPr>
        <p:spPr>
          <a:xfrm>
            <a:off x="10906870" y="652873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bg1"/>
                </a:solidFill>
                <a:latin typeface="Calibri"/>
                <a:ea typeface="Calibri"/>
                <a:cs typeface="Calibri"/>
                <a:sym typeface="Calibri"/>
              </a:defRPr>
            </a:lvl1pPr>
            <a:lvl2pPr marL="0" marR="0" lvl="1" indent="0" algn="r" rtl="0">
              <a:spcBef>
                <a:spcPts val="0"/>
              </a:spcBef>
              <a:buNone/>
              <a:defRPr sz="1400" b="0" i="0" u="none" strike="noStrike" cap="none">
                <a:solidFill>
                  <a:srgbClr val="7B230B"/>
                </a:solidFill>
                <a:latin typeface="Calibri"/>
                <a:ea typeface="Calibri"/>
                <a:cs typeface="Calibri"/>
                <a:sym typeface="Calibri"/>
              </a:defRPr>
            </a:lvl2pPr>
            <a:lvl3pPr marL="0" marR="0" lvl="2" indent="0" algn="r" rtl="0">
              <a:spcBef>
                <a:spcPts val="0"/>
              </a:spcBef>
              <a:buNone/>
              <a:defRPr sz="1400" b="0" i="0" u="none" strike="noStrike" cap="none">
                <a:solidFill>
                  <a:srgbClr val="7B230B"/>
                </a:solidFill>
                <a:latin typeface="Calibri"/>
                <a:ea typeface="Calibri"/>
                <a:cs typeface="Calibri"/>
                <a:sym typeface="Calibri"/>
              </a:defRPr>
            </a:lvl3pPr>
            <a:lvl4pPr marL="0" marR="0" lvl="3" indent="0" algn="r" rtl="0">
              <a:spcBef>
                <a:spcPts val="0"/>
              </a:spcBef>
              <a:buNone/>
              <a:defRPr sz="1400" b="0" i="0" u="none" strike="noStrike" cap="none">
                <a:solidFill>
                  <a:srgbClr val="7B230B"/>
                </a:solidFill>
                <a:latin typeface="Calibri"/>
                <a:ea typeface="Calibri"/>
                <a:cs typeface="Calibri"/>
                <a:sym typeface="Calibri"/>
              </a:defRPr>
            </a:lvl4pPr>
            <a:lvl5pPr marL="0" marR="0" lvl="4" indent="0" algn="r" rtl="0">
              <a:spcBef>
                <a:spcPts val="0"/>
              </a:spcBef>
              <a:buNone/>
              <a:defRPr sz="1400" b="0" i="0" u="none" strike="noStrike" cap="none">
                <a:solidFill>
                  <a:srgbClr val="7B230B"/>
                </a:solidFill>
                <a:latin typeface="Calibri"/>
                <a:ea typeface="Calibri"/>
                <a:cs typeface="Calibri"/>
                <a:sym typeface="Calibri"/>
              </a:defRPr>
            </a:lvl5pPr>
            <a:lvl6pPr marL="0" marR="0" lvl="5" indent="0" algn="r" rtl="0">
              <a:spcBef>
                <a:spcPts val="0"/>
              </a:spcBef>
              <a:buNone/>
              <a:defRPr sz="1400" b="0" i="0" u="none" strike="noStrike" cap="none">
                <a:solidFill>
                  <a:srgbClr val="7B230B"/>
                </a:solidFill>
                <a:latin typeface="Calibri"/>
                <a:ea typeface="Calibri"/>
                <a:cs typeface="Calibri"/>
                <a:sym typeface="Calibri"/>
              </a:defRPr>
            </a:lvl6pPr>
            <a:lvl7pPr marL="0" marR="0" lvl="6" indent="0" algn="r" rtl="0">
              <a:spcBef>
                <a:spcPts val="0"/>
              </a:spcBef>
              <a:buNone/>
              <a:defRPr sz="1400" b="0" i="0" u="none" strike="noStrike" cap="none">
                <a:solidFill>
                  <a:srgbClr val="7B230B"/>
                </a:solidFill>
                <a:latin typeface="Calibri"/>
                <a:ea typeface="Calibri"/>
                <a:cs typeface="Calibri"/>
                <a:sym typeface="Calibri"/>
              </a:defRPr>
            </a:lvl7pPr>
            <a:lvl8pPr marL="0" marR="0" lvl="7" indent="0" algn="r" rtl="0">
              <a:spcBef>
                <a:spcPts val="0"/>
              </a:spcBef>
              <a:buNone/>
              <a:defRPr sz="1400" b="0" i="0" u="none" strike="noStrike" cap="none">
                <a:solidFill>
                  <a:srgbClr val="7B230B"/>
                </a:solidFill>
                <a:latin typeface="Calibri"/>
                <a:ea typeface="Calibri"/>
                <a:cs typeface="Calibri"/>
                <a:sym typeface="Calibri"/>
              </a:defRPr>
            </a:lvl8pPr>
            <a:lvl9pPr marL="0" marR="0" lvl="8" indent="0" algn="r" rtl="0">
              <a:spcBef>
                <a:spcPts val="0"/>
              </a:spcBef>
              <a:buNone/>
              <a:defRPr sz="1400" b="0" i="0" u="none" strike="noStrike" cap="none">
                <a:solidFill>
                  <a:srgbClr val="7B230B"/>
                </a:solidFill>
                <a:latin typeface="Calibri"/>
                <a:ea typeface="Calibri"/>
                <a:cs typeface="Calibri"/>
                <a:sym typeface="Calibri"/>
              </a:defRPr>
            </a:lvl9pPr>
          </a:lstStyle>
          <a:p>
            <a:fld id="{E8AF465F-2847-4CB3-B1F3-83F96BC6F738}" type="slidenum">
              <a:rPr lang="en-US" smtClean="0"/>
              <a:pPr/>
              <a:t>‹#›</a:t>
            </a:fld>
            <a:endParaRPr lang="en-US" dirty="0"/>
          </a:p>
        </p:txBody>
      </p:sp>
    </p:spTree>
    <p:extLst>
      <p:ext uri="{BB962C8B-B14F-4D97-AF65-F5344CB8AC3E}">
        <p14:creationId xmlns:p14="http://schemas.microsoft.com/office/powerpoint/2010/main" val="268078184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E5B6-7C5E-4871-920D-40FA7D3D3C2E}"/>
              </a:ext>
            </a:extLst>
          </p:cNvPr>
          <p:cNvSpPr>
            <a:spLocks noGrp="1"/>
          </p:cNvSpPr>
          <p:nvPr>
            <p:ph type="title" hasCustomPrompt="1"/>
          </p:nvPr>
        </p:nvSpPr>
        <p:spPr>
          <a:xfrm>
            <a:off x="469128" y="987424"/>
            <a:ext cx="4302898" cy="1069975"/>
          </a:xfrm>
        </p:spPr>
        <p:txBody>
          <a:bodyPr anchor="b">
            <a:noAutofit/>
          </a:bodyPr>
          <a:lstStyle>
            <a:lvl1pPr>
              <a:defRPr sz="5400"/>
            </a:lvl1pPr>
          </a:lstStyle>
          <a:p>
            <a:r>
              <a:rPr lang="en-US" dirty="0"/>
              <a:t>Page Headline</a:t>
            </a:r>
          </a:p>
        </p:txBody>
      </p:sp>
      <p:sp>
        <p:nvSpPr>
          <p:cNvPr id="3" name="Picture Placeholder 2">
            <a:extLst>
              <a:ext uri="{FF2B5EF4-FFF2-40B4-BE49-F238E27FC236}">
                <a16:creationId xmlns:a16="http://schemas.microsoft.com/office/drawing/2014/main" id="{15783BD2-572B-4596-807C-46ECA97045F5}"/>
              </a:ext>
            </a:extLst>
          </p:cNvPr>
          <p:cNvSpPr>
            <a:spLocks noGrp="1"/>
          </p:cNvSpPr>
          <p:nvPr>
            <p:ph type="pic" idx="1"/>
          </p:nvPr>
        </p:nvSpPr>
        <p:spPr>
          <a:xfrm>
            <a:off x="5183188" y="987425"/>
            <a:ext cx="6539684" cy="46386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6CB7FD-AC8F-4941-BF0F-47DDA3B74513}"/>
              </a:ext>
            </a:extLst>
          </p:cNvPr>
          <p:cNvSpPr>
            <a:spLocks noGrp="1"/>
          </p:cNvSpPr>
          <p:nvPr>
            <p:ph type="body" sz="half" idx="2" hasCustomPrompt="1"/>
          </p:nvPr>
        </p:nvSpPr>
        <p:spPr>
          <a:xfrm>
            <a:off x="469128" y="2057400"/>
            <a:ext cx="4302898" cy="356863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Shape 35"/>
          <p:cNvSpPr txBox="1">
            <a:spLocks noGrp="1"/>
          </p:cNvSpPr>
          <p:nvPr>
            <p:ph type="sldNum" idx="12"/>
          </p:nvPr>
        </p:nvSpPr>
        <p:spPr>
          <a:xfrm>
            <a:off x="10906870" y="652873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bg1"/>
                </a:solidFill>
                <a:latin typeface="Calibri"/>
                <a:ea typeface="Calibri"/>
                <a:cs typeface="Calibri"/>
                <a:sym typeface="Calibri"/>
              </a:defRPr>
            </a:lvl1pPr>
            <a:lvl2pPr marL="0" marR="0" lvl="1" indent="0" algn="r" rtl="0">
              <a:spcBef>
                <a:spcPts val="0"/>
              </a:spcBef>
              <a:buNone/>
              <a:defRPr sz="1400" b="0" i="0" u="none" strike="noStrike" cap="none">
                <a:solidFill>
                  <a:srgbClr val="7B230B"/>
                </a:solidFill>
                <a:latin typeface="Calibri"/>
                <a:ea typeface="Calibri"/>
                <a:cs typeface="Calibri"/>
                <a:sym typeface="Calibri"/>
              </a:defRPr>
            </a:lvl2pPr>
            <a:lvl3pPr marL="0" marR="0" lvl="2" indent="0" algn="r" rtl="0">
              <a:spcBef>
                <a:spcPts val="0"/>
              </a:spcBef>
              <a:buNone/>
              <a:defRPr sz="1400" b="0" i="0" u="none" strike="noStrike" cap="none">
                <a:solidFill>
                  <a:srgbClr val="7B230B"/>
                </a:solidFill>
                <a:latin typeface="Calibri"/>
                <a:ea typeface="Calibri"/>
                <a:cs typeface="Calibri"/>
                <a:sym typeface="Calibri"/>
              </a:defRPr>
            </a:lvl3pPr>
            <a:lvl4pPr marL="0" marR="0" lvl="3" indent="0" algn="r" rtl="0">
              <a:spcBef>
                <a:spcPts val="0"/>
              </a:spcBef>
              <a:buNone/>
              <a:defRPr sz="1400" b="0" i="0" u="none" strike="noStrike" cap="none">
                <a:solidFill>
                  <a:srgbClr val="7B230B"/>
                </a:solidFill>
                <a:latin typeface="Calibri"/>
                <a:ea typeface="Calibri"/>
                <a:cs typeface="Calibri"/>
                <a:sym typeface="Calibri"/>
              </a:defRPr>
            </a:lvl4pPr>
            <a:lvl5pPr marL="0" marR="0" lvl="4" indent="0" algn="r" rtl="0">
              <a:spcBef>
                <a:spcPts val="0"/>
              </a:spcBef>
              <a:buNone/>
              <a:defRPr sz="1400" b="0" i="0" u="none" strike="noStrike" cap="none">
                <a:solidFill>
                  <a:srgbClr val="7B230B"/>
                </a:solidFill>
                <a:latin typeface="Calibri"/>
                <a:ea typeface="Calibri"/>
                <a:cs typeface="Calibri"/>
                <a:sym typeface="Calibri"/>
              </a:defRPr>
            </a:lvl5pPr>
            <a:lvl6pPr marL="0" marR="0" lvl="5" indent="0" algn="r" rtl="0">
              <a:spcBef>
                <a:spcPts val="0"/>
              </a:spcBef>
              <a:buNone/>
              <a:defRPr sz="1400" b="0" i="0" u="none" strike="noStrike" cap="none">
                <a:solidFill>
                  <a:srgbClr val="7B230B"/>
                </a:solidFill>
                <a:latin typeface="Calibri"/>
                <a:ea typeface="Calibri"/>
                <a:cs typeface="Calibri"/>
                <a:sym typeface="Calibri"/>
              </a:defRPr>
            </a:lvl6pPr>
            <a:lvl7pPr marL="0" marR="0" lvl="6" indent="0" algn="r" rtl="0">
              <a:spcBef>
                <a:spcPts val="0"/>
              </a:spcBef>
              <a:buNone/>
              <a:defRPr sz="1400" b="0" i="0" u="none" strike="noStrike" cap="none">
                <a:solidFill>
                  <a:srgbClr val="7B230B"/>
                </a:solidFill>
                <a:latin typeface="Calibri"/>
                <a:ea typeface="Calibri"/>
                <a:cs typeface="Calibri"/>
                <a:sym typeface="Calibri"/>
              </a:defRPr>
            </a:lvl7pPr>
            <a:lvl8pPr marL="0" marR="0" lvl="7" indent="0" algn="r" rtl="0">
              <a:spcBef>
                <a:spcPts val="0"/>
              </a:spcBef>
              <a:buNone/>
              <a:defRPr sz="1400" b="0" i="0" u="none" strike="noStrike" cap="none">
                <a:solidFill>
                  <a:srgbClr val="7B230B"/>
                </a:solidFill>
                <a:latin typeface="Calibri"/>
                <a:ea typeface="Calibri"/>
                <a:cs typeface="Calibri"/>
                <a:sym typeface="Calibri"/>
              </a:defRPr>
            </a:lvl8pPr>
            <a:lvl9pPr marL="0" marR="0" lvl="8" indent="0" algn="r" rtl="0">
              <a:spcBef>
                <a:spcPts val="0"/>
              </a:spcBef>
              <a:buNone/>
              <a:defRPr sz="1400" b="0" i="0" u="none" strike="noStrike" cap="none">
                <a:solidFill>
                  <a:srgbClr val="7B230B"/>
                </a:solidFill>
                <a:latin typeface="Calibri"/>
                <a:ea typeface="Calibri"/>
                <a:cs typeface="Calibri"/>
                <a:sym typeface="Calibri"/>
              </a:defRPr>
            </a:lvl9pPr>
          </a:lstStyle>
          <a:p>
            <a:fld id="{E8AF465F-2847-4CB3-B1F3-83F96BC6F738}" type="slidenum">
              <a:rPr lang="en-US" smtClean="0"/>
              <a:pPr/>
              <a:t>‹#›</a:t>
            </a:fld>
            <a:endParaRPr lang="en-US" dirty="0"/>
          </a:p>
        </p:txBody>
      </p:sp>
    </p:spTree>
    <p:extLst>
      <p:ext uri="{BB962C8B-B14F-4D97-AF65-F5344CB8AC3E}">
        <p14:creationId xmlns:p14="http://schemas.microsoft.com/office/powerpoint/2010/main" val="38346210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Below">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5783BD2-572B-4596-807C-46ECA97045F5}"/>
              </a:ext>
            </a:extLst>
          </p:cNvPr>
          <p:cNvSpPr>
            <a:spLocks noGrp="1"/>
          </p:cNvSpPr>
          <p:nvPr>
            <p:ph type="pic" idx="1"/>
          </p:nvPr>
        </p:nvSpPr>
        <p:spPr>
          <a:xfrm>
            <a:off x="3009900" y="351323"/>
            <a:ext cx="6172200" cy="46386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a:extLst>
              <a:ext uri="{FF2B5EF4-FFF2-40B4-BE49-F238E27FC236}">
                <a16:creationId xmlns:a16="http://schemas.microsoft.com/office/drawing/2014/main" id="{A9F83A12-3542-47C1-9F0C-A2A74849307F}"/>
              </a:ext>
            </a:extLst>
          </p:cNvPr>
          <p:cNvSpPr>
            <a:spLocks noGrp="1"/>
          </p:cNvSpPr>
          <p:nvPr>
            <p:ph type="body" sz="half" idx="2" hasCustomPrompt="1"/>
          </p:nvPr>
        </p:nvSpPr>
        <p:spPr>
          <a:xfrm>
            <a:off x="3009900" y="5135547"/>
            <a:ext cx="6172200" cy="597342"/>
          </a:xfrm>
        </p:spPr>
        <p:txBody>
          <a:bodyPr>
            <a:normAutofit/>
          </a:bodyPr>
          <a:lstStyle>
            <a:lvl1pPr marL="0" indent="0">
              <a:buNone/>
              <a:defRPr lang="en-US" sz="1400" i="1" dirty="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here to edit image caption</a:t>
            </a:r>
          </a:p>
        </p:txBody>
      </p:sp>
      <p:sp>
        <p:nvSpPr>
          <p:cNvPr id="4" name="Shape 35"/>
          <p:cNvSpPr txBox="1">
            <a:spLocks noGrp="1"/>
          </p:cNvSpPr>
          <p:nvPr>
            <p:ph type="sldNum" idx="12"/>
          </p:nvPr>
        </p:nvSpPr>
        <p:spPr>
          <a:xfrm>
            <a:off x="10906870" y="652873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bg1"/>
                </a:solidFill>
                <a:latin typeface="Calibri"/>
                <a:ea typeface="Calibri"/>
                <a:cs typeface="Calibri"/>
                <a:sym typeface="Calibri"/>
              </a:defRPr>
            </a:lvl1pPr>
            <a:lvl2pPr marL="0" marR="0" lvl="1" indent="0" algn="r" rtl="0">
              <a:spcBef>
                <a:spcPts val="0"/>
              </a:spcBef>
              <a:buNone/>
              <a:defRPr sz="1400" b="0" i="0" u="none" strike="noStrike" cap="none">
                <a:solidFill>
                  <a:srgbClr val="7B230B"/>
                </a:solidFill>
                <a:latin typeface="Calibri"/>
                <a:ea typeface="Calibri"/>
                <a:cs typeface="Calibri"/>
                <a:sym typeface="Calibri"/>
              </a:defRPr>
            </a:lvl2pPr>
            <a:lvl3pPr marL="0" marR="0" lvl="2" indent="0" algn="r" rtl="0">
              <a:spcBef>
                <a:spcPts val="0"/>
              </a:spcBef>
              <a:buNone/>
              <a:defRPr sz="1400" b="0" i="0" u="none" strike="noStrike" cap="none">
                <a:solidFill>
                  <a:srgbClr val="7B230B"/>
                </a:solidFill>
                <a:latin typeface="Calibri"/>
                <a:ea typeface="Calibri"/>
                <a:cs typeface="Calibri"/>
                <a:sym typeface="Calibri"/>
              </a:defRPr>
            </a:lvl3pPr>
            <a:lvl4pPr marL="0" marR="0" lvl="3" indent="0" algn="r" rtl="0">
              <a:spcBef>
                <a:spcPts val="0"/>
              </a:spcBef>
              <a:buNone/>
              <a:defRPr sz="1400" b="0" i="0" u="none" strike="noStrike" cap="none">
                <a:solidFill>
                  <a:srgbClr val="7B230B"/>
                </a:solidFill>
                <a:latin typeface="Calibri"/>
                <a:ea typeface="Calibri"/>
                <a:cs typeface="Calibri"/>
                <a:sym typeface="Calibri"/>
              </a:defRPr>
            </a:lvl4pPr>
            <a:lvl5pPr marL="0" marR="0" lvl="4" indent="0" algn="r" rtl="0">
              <a:spcBef>
                <a:spcPts val="0"/>
              </a:spcBef>
              <a:buNone/>
              <a:defRPr sz="1400" b="0" i="0" u="none" strike="noStrike" cap="none">
                <a:solidFill>
                  <a:srgbClr val="7B230B"/>
                </a:solidFill>
                <a:latin typeface="Calibri"/>
                <a:ea typeface="Calibri"/>
                <a:cs typeface="Calibri"/>
                <a:sym typeface="Calibri"/>
              </a:defRPr>
            </a:lvl5pPr>
            <a:lvl6pPr marL="0" marR="0" lvl="5" indent="0" algn="r" rtl="0">
              <a:spcBef>
                <a:spcPts val="0"/>
              </a:spcBef>
              <a:buNone/>
              <a:defRPr sz="1400" b="0" i="0" u="none" strike="noStrike" cap="none">
                <a:solidFill>
                  <a:srgbClr val="7B230B"/>
                </a:solidFill>
                <a:latin typeface="Calibri"/>
                <a:ea typeface="Calibri"/>
                <a:cs typeface="Calibri"/>
                <a:sym typeface="Calibri"/>
              </a:defRPr>
            </a:lvl6pPr>
            <a:lvl7pPr marL="0" marR="0" lvl="6" indent="0" algn="r" rtl="0">
              <a:spcBef>
                <a:spcPts val="0"/>
              </a:spcBef>
              <a:buNone/>
              <a:defRPr sz="1400" b="0" i="0" u="none" strike="noStrike" cap="none">
                <a:solidFill>
                  <a:srgbClr val="7B230B"/>
                </a:solidFill>
                <a:latin typeface="Calibri"/>
                <a:ea typeface="Calibri"/>
                <a:cs typeface="Calibri"/>
                <a:sym typeface="Calibri"/>
              </a:defRPr>
            </a:lvl7pPr>
            <a:lvl8pPr marL="0" marR="0" lvl="7" indent="0" algn="r" rtl="0">
              <a:spcBef>
                <a:spcPts val="0"/>
              </a:spcBef>
              <a:buNone/>
              <a:defRPr sz="1400" b="0" i="0" u="none" strike="noStrike" cap="none">
                <a:solidFill>
                  <a:srgbClr val="7B230B"/>
                </a:solidFill>
                <a:latin typeface="Calibri"/>
                <a:ea typeface="Calibri"/>
                <a:cs typeface="Calibri"/>
                <a:sym typeface="Calibri"/>
              </a:defRPr>
            </a:lvl8pPr>
            <a:lvl9pPr marL="0" marR="0" lvl="8" indent="0" algn="r" rtl="0">
              <a:spcBef>
                <a:spcPts val="0"/>
              </a:spcBef>
              <a:buNone/>
              <a:defRPr sz="1400" b="0" i="0" u="none" strike="noStrike" cap="none">
                <a:solidFill>
                  <a:srgbClr val="7B230B"/>
                </a:solidFill>
                <a:latin typeface="Calibri"/>
                <a:ea typeface="Calibri"/>
                <a:cs typeface="Calibri"/>
                <a:sym typeface="Calibri"/>
              </a:defRPr>
            </a:lvl9pPr>
          </a:lstStyle>
          <a:p>
            <a:fld id="{E8AF465F-2847-4CB3-B1F3-83F96BC6F738}" type="slidenum">
              <a:rPr lang="en-US" smtClean="0"/>
              <a:pPr/>
              <a:t>‹#›</a:t>
            </a:fld>
            <a:endParaRPr lang="en-US" dirty="0"/>
          </a:p>
        </p:txBody>
      </p:sp>
    </p:spTree>
    <p:extLst>
      <p:ext uri="{BB962C8B-B14F-4D97-AF65-F5344CB8AC3E}">
        <p14:creationId xmlns:p14="http://schemas.microsoft.com/office/powerpoint/2010/main" val="418972234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2I CCTA" type="obj">
  <p:cSld name="E2I CCTA">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1097280" y="674255"/>
            <a:ext cx="10058400" cy="1063105"/>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7B230B"/>
              </a:buClr>
              <a:buSzPts val="4800"/>
              <a:buFont typeface="Calibri"/>
              <a:buNone/>
              <a:defRPr sz="4800" b="0" i="0" u="none" strike="noStrike"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a:p>
        </p:txBody>
      </p:sp>
      <p:sp>
        <p:nvSpPr>
          <p:cNvPr id="49" name="Shape 49"/>
          <p:cNvSpPr txBox="1">
            <a:spLocks noGrp="1"/>
          </p:cNvSpPr>
          <p:nvPr>
            <p:ph type="body" idx="1"/>
          </p:nvPr>
        </p:nvSpPr>
        <p:spPr>
          <a:xfrm>
            <a:off x="1097280" y="1901152"/>
            <a:ext cx="10058400" cy="4023360"/>
          </a:xfrm>
          <a:prstGeom prst="rect">
            <a:avLst/>
          </a:prstGeom>
          <a:noFill/>
          <a:ln>
            <a:noFill/>
          </a:ln>
        </p:spPr>
        <p:txBody>
          <a:bodyPr spcFirstLastPara="1" wrap="square" lIns="91425" tIns="91425" rIns="91425" bIns="91425"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7B230B"/>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7B230B"/>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7B230B"/>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7B230B"/>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7B230B"/>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pPr lvl="0"/>
            <a:r>
              <a:rPr lang="en-US"/>
              <a:t>Click to edit Master text styles</a:t>
            </a:r>
          </a:p>
        </p:txBody>
      </p:sp>
      <p:sp>
        <p:nvSpPr>
          <p:cNvPr id="4" name="Shape 35"/>
          <p:cNvSpPr txBox="1">
            <a:spLocks noGrp="1"/>
          </p:cNvSpPr>
          <p:nvPr>
            <p:ph type="sldNum" idx="12"/>
          </p:nvPr>
        </p:nvSpPr>
        <p:spPr>
          <a:xfrm>
            <a:off x="10906870" y="652873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bg1"/>
                </a:solidFill>
                <a:latin typeface="Calibri"/>
                <a:ea typeface="Calibri"/>
                <a:cs typeface="Calibri"/>
                <a:sym typeface="Calibri"/>
              </a:defRPr>
            </a:lvl1pPr>
            <a:lvl2pPr marL="0" marR="0" lvl="1" indent="0" algn="r" rtl="0">
              <a:spcBef>
                <a:spcPts val="0"/>
              </a:spcBef>
              <a:buNone/>
              <a:defRPr sz="1400" b="0" i="0" u="none" strike="noStrike" cap="none">
                <a:solidFill>
                  <a:srgbClr val="7B230B"/>
                </a:solidFill>
                <a:latin typeface="Calibri"/>
                <a:ea typeface="Calibri"/>
                <a:cs typeface="Calibri"/>
                <a:sym typeface="Calibri"/>
              </a:defRPr>
            </a:lvl2pPr>
            <a:lvl3pPr marL="0" marR="0" lvl="2" indent="0" algn="r" rtl="0">
              <a:spcBef>
                <a:spcPts val="0"/>
              </a:spcBef>
              <a:buNone/>
              <a:defRPr sz="1400" b="0" i="0" u="none" strike="noStrike" cap="none">
                <a:solidFill>
                  <a:srgbClr val="7B230B"/>
                </a:solidFill>
                <a:latin typeface="Calibri"/>
                <a:ea typeface="Calibri"/>
                <a:cs typeface="Calibri"/>
                <a:sym typeface="Calibri"/>
              </a:defRPr>
            </a:lvl3pPr>
            <a:lvl4pPr marL="0" marR="0" lvl="3" indent="0" algn="r" rtl="0">
              <a:spcBef>
                <a:spcPts val="0"/>
              </a:spcBef>
              <a:buNone/>
              <a:defRPr sz="1400" b="0" i="0" u="none" strike="noStrike" cap="none">
                <a:solidFill>
                  <a:srgbClr val="7B230B"/>
                </a:solidFill>
                <a:latin typeface="Calibri"/>
                <a:ea typeface="Calibri"/>
                <a:cs typeface="Calibri"/>
                <a:sym typeface="Calibri"/>
              </a:defRPr>
            </a:lvl4pPr>
            <a:lvl5pPr marL="0" marR="0" lvl="4" indent="0" algn="r" rtl="0">
              <a:spcBef>
                <a:spcPts val="0"/>
              </a:spcBef>
              <a:buNone/>
              <a:defRPr sz="1400" b="0" i="0" u="none" strike="noStrike" cap="none">
                <a:solidFill>
                  <a:srgbClr val="7B230B"/>
                </a:solidFill>
                <a:latin typeface="Calibri"/>
                <a:ea typeface="Calibri"/>
                <a:cs typeface="Calibri"/>
                <a:sym typeface="Calibri"/>
              </a:defRPr>
            </a:lvl5pPr>
            <a:lvl6pPr marL="0" marR="0" lvl="5" indent="0" algn="r" rtl="0">
              <a:spcBef>
                <a:spcPts val="0"/>
              </a:spcBef>
              <a:buNone/>
              <a:defRPr sz="1400" b="0" i="0" u="none" strike="noStrike" cap="none">
                <a:solidFill>
                  <a:srgbClr val="7B230B"/>
                </a:solidFill>
                <a:latin typeface="Calibri"/>
                <a:ea typeface="Calibri"/>
                <a:cs typeface="Calibri"/>
                <a:sym typeface="Calibri"/>
              </a:defRPr>
            </a:lvl6pPr>
            <a:lvl7pPr marL="0" marR="0" lvl="6" indent="0" algn="r" rtl="0">
              <a:spcBef>
                <a:spcPts val="0"/>
              </a:spcBef>
              <a:buNone/>
              <a:defRPr sz="1400" b="0" i="0" u="none" strike="noStrike" cap="none">
                <a:solidFill>
                  <a:srgbClr val="7B230B"/>
                </a:solidFill>
                <a:latin typeface="Calibri"/>
                <a:ea typeface="Calibri"/>
                <a:cs typeface="Calibri"/>
                <a:sym typeface="Calibri"/>
              </a:defRPr>
            </a:lvl7pPr>
            <a:lvl8pPr marL="0" marR="0" lvl="7" indent="0" algn="r" rtl="0">
              <a:spcBef>
                <a:spcPts val="0"/>
              </a:spcBef>
              <a:buNone/>
              <a:defRPr sz="1400" b="0" i="0" u="none" strike="noStrike" cap="none">
                <a:solidFill>
                  <a:srgbClr val="7B230B"/>
                </a:solidFill>
                <a:latin typeface="Calibri"/>
                <a:ea typeface="Calibri"/>
                <a:cs typeface="Calibri"/>
                <a:sym typeface="Calibri"/>
              </a:defRPr>
            </a:lvl8pPr>
            <a:lvl9pPr marL="0" marR="0" lvl="8" indent="0" algn="r" rtl="0">
              <a:spcBef>
                <a:spcPts val="0"/>
              </a:spcBef>
              <a:buNone/>
              <a:defRPr sz="1400" b="0" i="0" u="none" strike="noStrike" cap="none">
                <a:solidFill>
                  <a:srgbClr val="7B230B"/>
                </a:solidFill>
                <a:latin typeface="Calibri"/>
                <a:ea typeface="Calibri"/>
                <a:cs typeface="Calibri"/>
                <a:sym typeface="Calibri"/>
              </a:defRPr>
            </a:lvl9pPr>
          </a:lstStyle>
          <a:p>
            <a:fld id="{E8AF465F-2847-4CB3-B1F3-83F96BC6F738}" type="slidenum">
              <a:rPr lang="en-US" smtClean="0"/>
              <a:pPr/>
              <a:t>‹#›</a:t>
            </a:fld>
            <a:endParaRPr lang="en-US" dirty="0"/>
          </a:p>
        </p:txBody>
      </p:sp>
    </p:spTree>
    <p:extLst>
      <p:ext uri="{BB962C8B-B14F-4D97-AF65-F5344CB8AC3E}">
        <p14:creationId xmlns:p14="http://schemas.microsoft.com/office/powerpoint/2010/main" val="2086086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097280" y="628073"/>
            <a:ext cx="10058400" cy="1109287"/>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7B230B"/>
              </a:buClr>
              <a:buSzPts val="4800"/>
              <a:buFont typeface="Calibri"/>
              <a:buNone/>
              <a:defRPr sz="4800" b="0" i="0" u="none" strike="noStrike"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dirty="0"/>
          </a:p>
        </p:txBody>
      </p:sp>
      <p:sp>
        <p:nvSpPr>
          <p:cNvPr id="3" name="Shape 35"/>
          <p:cNvSpPr txBox="1">
            <a:spLocks noGrp="1"/>
          </p:cNvSpPr>
          <p:nvPr>
            <p:ph type="sldNum" idx="12"/>
          </p:nvPr>
        </p:nvSpPr>
        <p:spPr>
          <a:xfrm>
            <a:off x="10906870" y="652873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bg1"/>
                </a:solidFill>
                <a:latin typeface="Calibri"/>
                <a:ea typeface="Calibri"/>
                <a:cs typeface="Calibri"/>
                <a:sym typeface="Calibri"/>
              </a:defRPr>
            </a:lvl1pPr>
            <a:lvl2pPr marL="0" marR="0" lvl="1" indent="0" algn="r" rtl="0">
              <a:spcBef>
                <a:spcPts val="0"/>
              </a:spcBef>
              <a:buNone/>
              <a:defRPr sz="1400" b="0" i="0" u="none" strike="noStrike" cap="none">
                <a:solidFill>
                  <a:srgbClr val="7B230B"/>
                </a:solidFill>
                <a:latin typeface="Calibri"/>
                <a:ea typeface="Calibri"/>
                <a:cs typeface="Calibri"/>
                <a:sym typeface="Calibri"/>
              </a:defRPr>
            </a:lvl2pPr>
            <a:lvl3pPr marL="0" marR="0" lvl="2" indent="0" algn="r" rtl="0">
              <a:spcBef>
                <a:spcPts val="0"/>
              </a:spcBef>
              <a:buNone/>
              <a:defRPr sz="1400" b="0" i="0" u="none" strike="noStrike" cap="none">
                <a:solidFill>
                  <a:srgbClr val="7B230B"/>
                </a:solidFill>
                <a:latin typeface="Calibri"/>
                <a:ea typeface="Calibri"/>
                <a:cs typeface="Calibri"/>
                <a:sym typeface="Calibri"/>
              </a:defRPr>
            </a:lvl3pPr>
            <a:lvl4pPr marL="0" marR="0" lvl="3" indent="0" algn="r" rtl="0">
              <a:spcBef>
                <a:spcPts val="0"/>
              </a:spcBef>
              <a:buNone/>
              <a:defRPr sz="1400" b="0" i="0" u="none" strike="noStrike" cap="none">
                <a:solidFill>
                  <a:srgbClr val="7B230B"/>
                </a:solidFill>
                <a:latin typeface="Calibri"/>
                <a:ea typeface="Calibri"/>
                <a:cs typeface="Calibri"/>
                <a:sym typeface="Calibri"/>
              </a:defRPr>
            </a:lvl4pPr>
            <a:lvl5pPr marL="0" marR="0" lvl="4" indent="0" algn="r" rtl="0">
              <a:spcBef>
                <a:spcPts val="0"/>
              </a:spcBef>
              <a:buNone/>
              <a:defRPr sz="1400" b="0" i="0" u="none" strike="noStrike" cap="none">
                <a:solidFill>
                  <a:srgbClr val="7B230B"/>
                </a:solidFill>
                <a:latin typeface="Calibri"/>
                <a:ea typeface="Calibri"/>
                <a:cs typeface="Calibri"/>
                <a:sym typeface="Calibri"/>
              </a:defRPr>
            </a:lvl5pPr>
            <a:lvl6pPr marL="0" marR="0" lvl="5" indent="0" algn="r" rtl="0">
              <a:spcBef>
                <a:spcPts val="0"/>
              </a:spcBef>
              <a:buNone/>
              <a:defRPr sz="1400" b="0" i="0" u="none" strike="noStrike" cap="none">
                <a:solidFill>
                  <a:srgbClr val="7B230B"/>
                </a:solidFill>
                <a:latin typeface="Calibri"/>
                <a:ea typeface="Calibri"/>
                <a:cs typeface="Calibri"/>
                <a:sym typeface="Calibri"/>
              </a:defRPr>
            </a:lvl6pPr>
            <a:lvl7pPr marL="0" marR="0" lvl="6" indent="0" algn="r" rtl="0">
              <a:spcBef>
                <a:spcPts val="0"/>
              </a:spcBef>
              <a:buNone/>
              <a:defRPr sz="1400" b="0" i="0" u="none" strike="noStrike" cap="none">
                <a:solidFill>
                  <a:srgbClr val="7B230B"/>
                </a:solidFill>
                <a:latin typeface="Calibri"/>
                <a:ea typeface="Calibri"/>
                <a:cs typeface="Calibri"/>
                <a:sym typeface="Calibri"/>
              </a:defRPr>
            </a:lvl7pPr>
            <a:lvl8pPr marL="0" marR="0" lvl="7" indent="0" algn="r" rtl="0">
              <a:spcBef>
                <a:spcPts val="0"/>
              </a:spcBef>
              <a:buNone/>
              <a:defRPr sz="1400" b="0" i="0" u="none" strike="noStrike" cap="none">
                <a:solidFill>
                  <a:srgbClr val="7B230B"/>
                </a:solidFill>
                <a:latin typeface="Calibri"/>
                <a:ea typeface="Calibri"/>
                <a:cs typeface="Calibri"/>
                <a:sym typeface="Calibri"/>
              </a:defRPr>
            </a:lvl8pPr>
            <a:lvl9pPr marL="0" marR="0" lvl="8" indent="0" algn="r" rtl="0">
              <a:spcBef>
                <a:spcPts val="0"/>
              </a:spcBef>
              <a:buNone/>
              <a:defRPr sz="1400" b="0" i="0" u="none" strike="noStrike" cap="none">
                <a:solidFill>
                  <a:srgbClr val="7B230B"/>
                </a:solidFill>
                <a:latin typeface="Calibri"/>
                <a:ea typeface="Calibri"/>
                <a:cs typeface="Calibri"/>
                <a:sym typeface="Calibri"/>
              </a:defRPr>
            </a:lvl9pPr>
          </a:lstStyle>
          <a:p>
            <a:fld id="{E8AF465F-2847-4CB3-B1F3-83F96BC6F738}" type="slidenum">
              <a:rPr lang="en-US" smtClean="0"/>
              <a:pPr/>
              <a:t>‹#›</a:t>
            </a:fld>
            <a:endParaRPr lang="en-US" dirty="0"/>
          </a:p>
        </p:txBody>
      </p:sp>
    </p:spTree>
    <p:extLst>
      <p:ext uri="{BB962C8B-B14F-4D97-AF65-F5344CB8AC3E}">
        <p14:creationId xmlns:p14="http://schemas.microsoft.com/office/powerpoint/2010/main" val="11183161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F32FE1-432F-4450-84EB-A1E2ED534A71}"/>
              </a:ext>
            </a:extLst>
          </p:cNvPr>
          <p:cNvSpPr>
            <a:spLocks noGrp="1"/>
          </p:cNvSpPr>
          <p:nvPr>
            <p:ph type="title"/>
          </p:nvPr>
        </p:nvSpPr>
        <p:spPr>
          <a:xfrm>
            <a:off x="838200" y="281052"/>
            <a:ext cx="10515600" cy="829193"/>
          </a:xfrm>
          <a:prstGeom prst="rect">
            <a:avLst/>
          </a:prstGeom>
        </p:spPr>
        <p:txBody>
          <a:bodyPr vert="horz" lIns="91440" tIns="45720" rIns="91440" bIns="45720" rtlCol="0" anchor="ctr">
            <a:normAutofit/>
          </a:bodyPr>
          <a:lstStyle/>
          <a:p>
            <a:r>
              <a:rPr lang="en-US" dirty="0"/>
              <a:t>Page Headline</a:t>
            </a:r>
          </a:p>
        </p:txBody>
      </p:sp>
      <p:sp>
        <p:nvSpPr>
          <p:cNvPr id="3" name="Text Placeholder 2">
            <a:extLst>
              <a:ext uri="{FF2B5EF4-FFF2-40B4-BE49-F238E27FC236}">
                <a16:creationId xmlns:a16="http://schemas.microsoft.com/office/drawing/2014/main" id="{CBDEA6BB-09FF-4C4E-8834-54ADDF035DAE}"/>
              </a:ext>
            </a:extLst>
          </p:cNvPr>
          <p:cNvSpPr>
            <a:spLocks noGrp="1"/>
          </p:cNvSpPr>
          <p:nvPr>
            <p:ph type="body" idx="1"/>
          </p:nvPr>
        </p:nvSpPr>
        <p:spPr>
          <a:xfrm>
            <a:off x="838200" y="1331102"/>
            <a:ext cx="10515600" cy="4351338"/>
          </a:xfrm>
          <a:prstGeom prst="rect">
            <a:avLst/>
          </a:prstGeom>
        </p:spPr>
        <p:txBody>
          <a:bodyPr vert="horz" lIns="91440" tIns="45720" rIns="91440" bIns="45720" rtlCol="0">
            <a:normAutofit/>
          </a:bodyPr>
          <a:lstStyle/>
          <a:p>
            <a:pPr lvl="0"/>
            <a:r>
              <a:rPr lang="en-US" dirty="0"/>
              <a:t>Click to edit Master text styles</a:t>
            </a:r>
          </a:p>
        </p:txBody>
      </p:sp>
      <p:sp>
        <p:nvSpPr>
          <p:cNvPr id="4" name="Shape 35"/>
          <p:cNvSpPr txBox="1">
            <a:spLocks noGrp="1"/>
          </p:cNvSpPr>
          <p:nvPr>
            <p:ph type="sldNum" idx="4"/>
          </p:nvPr>
        </p:nvSpPr>
        <p:spPr>
          <a:xfrm>
            <a:off x="10906870" y="652873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bg1"/>
                </a:solidFill>
                <a:latin typeface="Calibri"/>
                <a:ea typeface="Calibri"/>
                <a:cs typeface="Calibri"/>
                <a:sym typeface="Calibri"/>
              </a:defRPr>
            </a:lvl1pPr>
            <a:lvl2pPr marL="0" marR="0" lvl="1" indent="0" algn="r" rtl="0">
              <a:spcBef>
                <a:spcPts val="0"/>
              </a:spcBef>
              <a:buNone/>
              <a:defRPr sz="1400" b="0" i="0" u="none" strike="noStrike" cap="none">
                <a:solidFill>
                  <a:srgbClr val="7B230B"/>
                </a:solidFill>
                <a:latin typeface="Calibri"/>
                <a:ea typeface="Calibri"/>
                <a:cs typeface="Calibri"/>
                <a:sym typeface="Calibri"/>
              </a:defRPr>
            </a:lvl2pPr>
            <a:lvl3pPr marL="0" marR="0" lvl="2" indent="0" algn="r" rtl="0">
              <a:spcBef>
                <a:spcPts val="0"/>
              </a:spcBef>
              <a:buNone/>
              <a:defRPr sz="1400" b="0" i="0" u="none" strike="noStrike" cap="none">
                <a:solidFill>
                  <a:srgbClr val="7B230B"/>
                </a:solidFill>
                <a:latin typeface="Calibri"/>
                <a:ea typeface="Calibri"/>
                <a:cs typeface="Calibri"/>
                <a:sym typeface="Calibri"/>
              </a:defRPr>
            </a:lvl3pPr>
            <a:lvl4pPr marL="0" marR="0" lvl="3" indent="0" algn="r" rtl="0">
              <a:spcBef>
                <a:spcPts val="0"/>
              </a:spcBef>
              <a:buNone/>
              <a:defRPr sz="1400" b="0" i="0" u="none" strike="noStrike" cap="none">
                <a:solidFill>
                  <a:srgbClr val="7B230B"/>
                </a:solidFill>
                <a:latin typeface="Calibri"/>
                <a:ea typeface="Calibri"/>
                <a:cs typeface="Calibri"/>
                <a:sym typeface="Calibri"/>
              </a:defRPr>
            </a:lvl4pPr>
            <a:lvl5pPr marL="0" marR="0" lvl="4" indent="0" algn="r" rtl="0">
              <a:spcBef>
                <a:spcPts val="0"/>
              </a:spcBef>
              <a:buNone/>
              <a:defRPr sz="1400" b="0" i="0" u="none" strike="noStrike" cap="none">
                <a:solidFill>
                  <a:srgbClr val="7B230B"/>
                </a:solidFill>
                <a:latin typeface="Calibri"/>
                <a:ea typeface="Calibri"/>
                <a:cs typeface="Calibri"/>
                <a:sym typeface="Calibri"/>
              </a:defRPr>
            </a:lvl5pPr>
            <a:lvl6pPr marL="0" marR="0" lvl="5" indent="0" algn="r" rtl="0">
              <a:spcBef>
                <a:spcPts val="0"/>
              </a:spcBef>
              <a:buNone/>
              <a:defRPr sz="1400" b="0" i="0" u="none" strike="noStrike" cap="none">
                <a:solidFill>
                  <a:srgbClr val="7B230B"/>
                </a:solidFill>
                <a:latin typeface="Calibri"/>
                <a:ea typeface="Calibri"/>
                <a:cs typeface="Calibri"/>
                <a:sym typeface="Calibri"/>
              </a:defRPr>
            </a:lvl6pPr>
            <a:lvl7pPr marL="0" marR="0" lvl="6" indent="0" algn="r" rtl="0">
              <a:spcBef>
                <a:spcPts val="0"/>
              </a:spcBef>
              <a:buNone/>
              <a:defRPr sz="1400" b="0" i="0" u="none" strike="noStrike" cap="none">
                <a:solidFill>
                  <a:srgbClr val="7B230B"/>
                </a:solidFill>
                <a:latin typeface="Calibri"/>
                <a:ea typeface="Calibri"/>
                <a:cs typeface="Calibri"/>
                <a:sym typeface="Calibri"/>
              </a:defRPr>
            </a:lvl7pPr>
            <a:lvl8pPr marL="0" marR="0" lvl="7" indent="0" algn="r" rtl="0">
              <a:spcBef>
                <a:spcPts val="0"/>
              </a:spcBef>
              <a:buNone/>
              <a:defRPr sz="1400" b="0" i="0" u="none" strike="noStrike" cap="none">
                <a:solidFill>
                  <a:srgbClr val="7B230B"/>
                </a:solidFill>
                <a:latin typeface="Calibri"/>
                <a:ea typeface="Calibri"/>
                <a:cs typeface="Calibri"/>
                <a:sym typeface="Calibri"/>
              </a:defRPr>
            </a:lvl8pPr>
            <a:lvl9pPr marL="0" marR="0" lvl="8" indent="0" algn="r" rtl="0">
              <a:spcBef>
                <a:spcPts val="0"/>
              </a:spcBef>
              <a:buNone/>
              <a:defRPr sz="1400" b="0" i="0" u="none" strike="noStrike" cap="none">
                <a:solidFill>
                  <a:srgbClr val="7B230B"/>
                </a:solidFill>
                <a:latin typeface="Calibri"/>
                <a:ea typeface="Calibri"/>
                <a:cs typeface="Calibri"/>
                <a:sym typeface="Calibri"/>
              </a:defRPr>
            </a:lvl9pPr>
          </a:lstStyle>
          <a:p>
            <a:fld id="{E8AF465F-2847-4CB3-B1F3-83F96BC6F738}" type="slidenum">
              <a:rPr lang="en-US" smtClean="0"/>
              <a:pPr/>
              <a:t>‹#›</a:t>
            </a:fld>
            <a:endParaRPr lang="en-US" dirty="0"/>
          </a:p>
        </p:txBody>
      </p:sp>
    </p:spTree>
    <p:extLst>
      <p:ext uri="{BB962C8B-B14F-4D97-AF65-F5344CB8AC3E}">
        <p14:creationId xmlns:p14="http://schemas.microsoft.com/office/powerpoint/2010/main" val="2016023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2" r:id="rId4"/>
    <p:sldLayoutId id="2147483656" r:id="rId5"/>
    <p:sldLayoutId id="2147483657" r:id="rId6"/>
    <p:sldLayoutId id="2147483659" r:id="rId7"/>
    <p:sldLayoutId id="2147483660" r:id="rId8"/>
    <p:sldLayoutId id="2147483661" r:id="rId9"/>
    <p:sldLayoutId id="2147483662" r:id="rId10"/>
    <p:sldLayoutId id="2147483663" r:id="rId11"/>
    <p:sldLayoutId id="2147483664" r:id="rId12"/>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5400" b="1" kern="1200">
          <a:solidFill>
            <a:srgbClr val="095895"/>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3" Type="http://schemas.openxmlformats.org/officeDocument/2006/relationships/image" Target="../media/image14.jpg"/><Relationship Id="rId18" Type="http://schemas.microsoft.com/office/2007/relationships/diagramDrawing" Target="../diagrams/drawing2.xml"/><Relationship Id="rId26" Type="http://schemas.openxmlformats.org/officeDocument/2006/relationships/image" Target="../media/image17.jpeg"/><Relationship Id="rId3" Type="http://schemas.openxmlformats.org/officeDocument/2006/relationships/image" Target="../media/image9.JPG"/><Relationship Id="rId21" Type="http://schemas.openxmlformats.org/officeDocument/2006/relationships/diagramData" Target="../diagrams/data3.xml"/><Relationship Id="rId34" Type="http://schemas.openxmlformats.org/officeDocument/2006/relationships/image" Target="../media/image20.png"/><Relationship Id="rId7" Type="http://schemas.openxmlformats.org/officeDocument/2006/relationships/diagramLayout" Target="../diagrams/layout1.xml"/><Relationship Id="rId12" Type="http://schemas.openxmlformats.org/officeDocument/2006/relationships/image" Target="../media/image13.jpeg"/><Relationship Id="rId17" Type="http://schemas.openxmlformats.org/officeDocument/2006/relationships/diagramColors" Target="../diagrams/colors2.xml"/><Relationship Id="rId25" Type="http://schemas.microsoft.com/office/2007/relationships/diagramDrawing" Target="../diagrams/drawing3.xml"/><Relationship Id="rId33" Type="http://schemas.openxmlformats.org/officeDocument/2006/relationships/image" Target="../media/image19.jpeg"/><Relationship Id="rId2" Type="http://schemas.openxmlformats.org/officeDocument/2006/relationships/notesSlide" Target="../notesSlides/notesSlide12.xml"/><Relationship Id="rId16" Type="http://schemas.openxmlformats.org/officeDocument/2006/relationships/diagramQuickStyle" Target="../diagrams/quickStyle2.xml"/><Relationship Id="rId20" Type="http://schemas.openxmlformats.org/officeDocument/2006/relationships/image" Target="../media/image16.png"/><Relationship Id="rId29" Type="http://schemas.openxmlformats.org/officeDocument/2006/relationships/diagramLayout" Target="../diagrams/layout4.xml"/><Relationship Id="rId1" Type="http://schemas.openxmlformats.org/officeDocument/2006/relationships/slideLayout" Target="../slideLayouts/slideLayout12.xml"/><Relationship Id="rId6" Type="http://schemas.openxmlformats.org/officeDocument/2006/relationships/diagramData" Target="../diagrams/data1.xml"/><Relationship Id="rId11" Type="http://schemas.openxmlformats.org/officeDocument/2006/relationships/image" Target="../media/image12.jpeg"/><Relationship Id="rId24" Type="http://schemas.openxmlformats.org/officeDocument/2006/relationships/diagramColors" Target="../diagrams/colors3.xml"/><Relationship Id="rId32" Type="http://schemas.microsoft.com/office/2007/relationships/diagramDrawing" Target="../diagrams/drawing4.xml"/><Relationship Id="rId5" Type="http://schemas.openxmlformats.org/officeDocument/2006/relationships/image" Target="../media/image11.png"/><Relationship Id="rId15" Type="http://schemas.openxmlformats.org/officeDocument/2006/relationships/diagramLayout" Target="../diagrams/layout2.xml"/><Relationship Id="rId23" Type="http://schemas.openxmlformats.org/officeDocument/2006/relationships/diagramQuickStyle" Target="../diagrams/quickStyle3.xml"/><Relationship Id="rId28" Type="http://schemas.openxmlformats.org/officeDocument/2006/relationships/diagramData" Target="../diagrams/data4.xml"/><Relationship Id="rId36" Type="http://schemas.openxmlformats.org/officeDocument/2006/relationships/image" Target="../media/image22.jpg"/><Relationship Id="rId10" Type="http://schemas.microsoft.com/office/2007/relationships/diagramDrawing" Target="../diagrams/drawing1.xml"/><Relationship Id="rId19" Type="http://schemas.openxmlformats.org/officeDocument/2006/relationships/image" Target="../media/image15.jpeg"/><Relationship Id="rId31" Type="http://schemas.openxmlformats.org/officeDocument/2006/relationships/diagramColors" Target="../diagrams/colors4.xml"/><Relationship Id="rId4" Type="http://schemas.openxmlformats.org/officeDocument/2006/relationships/image" Target="../media/image10.png"/><Relationship Id="rId9" Type="http://schemas.openxmlformats.org/officeDocument/2006/relationships/diagramColors" Target="../diagrams/colors1.xml"/><Relationship Id="rId14" Type="http://schemas.openxmlformats.org/officeDocument/2006/relationships/diagramData" Target="../diagrams/data2.xml"/><Relationship Id="rId22" Type="http://schemas.openxmlformats.org/officeDocument/2006/relationships/diagramLayout" Target="../diagrams/layout3.xml"/><Relationship Id="rId27" Type="http://schemas.openxmlformats.org/officeDocument/2006/relationships/image" Target="../media/image18.jpeg"/><Relationship Id="rId30" Type="http://schemas.openxmlformats.org/officeDocument/2006/relationships/diagramQuickStyle" Target="../diagrams/quickStyle4.xml"/><Relationship Id="rId35" Type="http://schemas.openxmlformats.org/officeDocument/2006/relationships/image" Target="../media/image21.png"/><Relationship Id="rId8"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image" Target="../media/image29.jpg"/><Relationship Id="rId3" Type="http://schemas.openxmlformats.org/officeDocument/2006/relationships/image" Target="../media/image24.gif"/><Relationship Id="rId7" Type="http://schemas.openxmlformats.org/officeDocument/2006/relationships/image" Target="../media/image28.jpeg"/><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14.xml"/><Relationship Id="rId16" Type="http://schemas.openxmlformats.org/officeDocument/2006/relationships/diagramColors" Target="../diagrams/colors6.xml"/><Relationship Id="rId1" Type="http://schemas.openxmlformats.org/officeDocument/2006/relationships/slideLayout" Target="../slideLayouts/slideLayout12.xml"/><Relationship Id="rId6" Type="http://schemas.openxmlformats.org/officeDocument/2006/relationships/image" Target="../media/image27.jpeg"/><Relationship Id="rId11" Type="http://schemas.openxmlformats.org/officeDocument/2006/relationships/diagramColors" Target="../diagrams/colors5.xml"/><Relationship Id="rId5" Type="http://schemas.openxmlformats.org/officeDocument/2006/relationships/image" Target="../media/image26.jpeg"/><Relationship Id="rId15" Type="http://schemas.openxmlformats.org/officeDocument/2006/relationships/diagramQuickStyle" Target="../diagrams/quickStyle6.xml"/><Relationship Id="rId10" Type="http://schemas.openxmlformats.org/officeDocument/2006/relationships/diagramQuickStyle" Target="../diagrams/quickStyle5.xml"/><Relationship Id="rId19"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6.xml"/><Relationship Id="rId1" Type="http://schemas.openxmlformats.org/officeDocument/2006/relationships/slideLayout" Target="../slideLayouts/slideLayout9.xml"/><Relationship Id="rId5" Type="http://schemas.openxmlformats.org/officeDocument/2006/relationships/image" Target="../media/image45.jpg"/><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hyperlink" Target="mailto:CCTA@fenwayhealth.org" TargetMode="External"/><Relationship Id="rId2" Type="http://schemas.openxmlformats.org/officeDocument/2006/relationships/notesSlide" Target="../notesSlides/notesSlide63.xml"/><Relationship Id="rId1" Type="http://schemas.openxmlformats.org/officeDocument/2006/relationships/slideLayout" Target="../slideLayouts/slideLayout8.xml"/><Relationship Id="rId5" Type="http://schemas.openxmlformats.org/officeDocument/2006/relationships/hyperlink" Target="mailto:E2iEvaluationCenter@ucsf.edu" TargetMode="External"/><Relationship Id="rId4" Type="http://schemas.openxmlformats.org/officeDocument/2006/relationships/hyperlink" Target="mailto:CCTA@aidsunited.or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206C5-220B-4370-8B0D-5E83B9030A71}"/>
              </a:ext>
            </a:extLst>
          </p:cNvPr>
          <p:cNvSpPr>
            <a:spLocks noGrp="1"/>
          </p:cNvSpPr>
          <p:nvPr>
            <p:ph type="title"/>
          </p:nvPr>
        </p:nvSpPr>
        <p:spPr>
          <a:xfrm>
            <a:off x="2677886" y="2099679"/>
            <a:ext cx="9060024" cy="829193"/>
          </a:xfrm>
        </p:spPr>
        <p:txBody>
          <a:bodyPr/>
          <a:lstStyle/>
          <a:p>
            <a:r>
              <a:rPr lang="en-US" sz="3600" dirty="0"/>
              <a:t>National Implementation of Evidence-Informed Interventions for People Living with HIV across 26 Sites</a:t>
            </a:r>
            <a:br>
              <a:rPr lang="en-US" sz="3600" dirty="0"/>
            </a:br>
            <a:endParaRPr lang="en-US" sz="36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615014242"/>
              </p:ext>
            </p:extLst>
          </p:nvPr>
        </p:nvGraphicFramePr>
        <p:xfrm>
          <a:off x="2795452" y="3328922"/>
          <a:ext cx="8942457" cy="1323871"/>
        </p:xfrm>
        <a:graphic>
          <a:graphicData uri="http://schemas.openxmlformats.org/drawingml/2006/table">
            <a:tbl>
              <a:tblPr firstRow="1" firstCol="1" bandRow="1">
                <a:tableStyleId>{5C22544A-7EE6-4342-B048-85BDC9FD1C3A}</a:tableStyleId>
              </a:tblPr>
              <a:tblGrid>
                <a:gridCol w="2589348">
                  <a:extLst>
                    <a:ext uri="{9D8B030D-6E8A-4147-A177-3AD203B41FA5}">
                      <a16:colId xmlns:a16="http://schemas.microsoft.com/office/drawing/2014/main" val="3685639818"/>
                    </a:ext>
                  </a:extLst>
                </a:gridCol>
                <a:gridCol w="1851378">
                  <a:extLst>
                    <a:ext uri="{9D8B030D-6E8A-4147-A177-3AD203B41FA5}">
                      <a16:colId xmlns:a16="http://schemas.microsoft.com/office/drawing/2014/main" val="1775978375"/>
                    </a:ext>
                  </a:extLst>
                </a:gridCol>
                <a:gridCol w="4501731">
                  <a:extLst>
                    <a:ext uri="{9D8B030D-6E8A-4147-A177-3AD203B41FA5}">
                      <a16:colId xmlns:a16="http://schemas.microsoft.com/office/drawing/2014/main" val="3131587933"/>
                    </a:ext>
                  </a:extLst>
                </a:gridCol>
              </a:tblGrid>
              <a:tr h="339967">
                <a:tc>
                  <a:txBody>
                    <a:bodyPr/>
                    <a:lstStyle/>
                    <a:p>
                      <a:pPr marL="0" marR="0">
                        <a:spcBef>
                          <a:spcPts val="0"/>
                        </a:spcBef>
                        <a:spcAft>
                          <a:spcPts val="0"/>
                        </a:spcAft>
                      </a:pPr>
                      <a:r>
                        <a:rPr lang="en-US" sz="1800" u="sng" dirty="0" smtClean="0">
                          <a:effectLst/>
                          <a:latin typeface="Calibri" panose="020F0502020204030204" pitchFamily="34" charset="0"/>
                          <a:ea typeface="Calibri" panose="020F0502020204030204" pitchFamily="34" charset="0"/>
                        </a:rPr>
                        <a:t>The Fenway Institute</a:t>
                      </a:r>
                      <a:endParaRPr lang="en-US" sz="1800" u="sng" dirty="0">
                        <a:effectLst/>
                        <a:latin typeface="Calibri" panose="020F0502020204030204" pitchFamily="34" charset="0"/>
                        <a:ea typeface="Calibri" panose="020F0502020204030204" pitchFamily="34" charset="0"/>
                      </a:endParaRPr>
                    </a:p>
                  </a:txBody>
                  <a:tcPr marL="17830" marR="1783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en-US" sz="1800" u="sng" dirty="0" smtClean="0">
                          <a:effectLst/>
                          <a:latin typeface="Calibri" panose="020F0502020204030204" pitchFamily="34" charset="0"/>
                          <a:ea typeface="Calibri" panose="020F0502020204030204" pitchFamily="34" charset="0"/>
                        </a:rPr>
                        <a:t>AIDS United</a:t>
                      </a:r>
                      <a:r>
                        <a:rPr lang="en-US" sz="1800" u="none" dirty="0" smtClean="0">
                          <a:effectLst/>
                          <a:latin typeface="Calibri" panose="020F0502020204030204" pitchFamily="34" charset="0"/>
                          <a:ea typeface="Calibri" panose="020F0502020204030204" pitchFamily="34" charset="0"/>
                        </a:rPr>
                        <a:t> </a:t>
                      </a:r>
                      <a:endParaRPr lang="en-US" sz="1800" u="sng" dirty="0">
                        <a:effectLst/>
                        <a:latin typeface="Calibri" panose="020F0502020204030204" pitchFamily="34" charset="0"/>
                        <a:ea typeface="Calibri" panose="020F0502020204030204" pitchFamily="34" charset="0"/>
                      </a:endParaRPr>
                    </a:p>
                  </a:txBody>
                  <a:tcPr marL="17830" marR="1783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sng" dirty="0" smtClean="0">
                          <a:effectLst/>
                          <a:latin typeface="Calibri" panose="020F0502020204030204" pitchFamily="34" charset="0"/>
                          <a:ea typeface="Calibri" panose="020F0502020204030204" pitchFamily="34" charset="0"/>
                        </a:rPr>
                        <a:t>University</a:t>
                      </a:r>
                      <a:r>
                        <a:rPr lang="en-US" sz="1800" u="sng" baseline="0" dirty="0" smtClean="0">
                          <a:effectLst/>
                          <a:latin typeface="Calibri" panose="020F0502020204030204" pitchFamily="34" charset="0"/>
                          <a:ea typeface="Calibri" panose="020F0502020204030204" pitchFamily="34" charset="0"/>
                        </a:rPr>
                        <a:t> of California, San Francisco</a:t>
                      </a:r>
                      <a:endParaRPr lang="en-US" sz="1800" u="sng" dirty="0" smtClean="0">
                        <a:effectLst/>
                        <a:latin typeface="Calibri" panose="020F0502020204030204" pitchFamily="34" charset="0"/>
                        <a:ea typeface="Calibri" panose="020F0502020204030204" pitchFamily="34" charset="0"/>
                      </a:endParaRPr>
                    </a:p>
                  </a:txBody>
                  <a:tcPr marL="17830" marR="1783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9203232"/>
                  </a:ext>
                </a:extLst>
              </a:tr>
              <a:tr h="203200">
                <a:tc>
                  <a:txBody>
                    <a:bodyPr/>
                    <a:lstStyle/>
                    <a:p>
                      <a:pPr marL="0" marR="0">
                        <a:spcBef>
                          <a:spcPts val="0"/>
                        </a:spcBef>
                        <a:spcAft>
                          <a:spcPts val="0"/>
                        </a:spcAft>
                      </a:pPr>
                      <a:r>
                        <a:rPr lang="en-US" sz="1600" dirty="0">
                          <a:effectLst/>
                        </a:rPr>
                        <a:t>Alex Keuroghlian </a:t>
                      </a:r>
                      <a:endParaRPr lang="en-US" sz="1600" dirty="0">
                        <a:effectLst/>
                        <a:latin typeface="Calibri" panose="020F0502020204030204" pitchFamily="34" charset="0"/>
                        <a:ea typeface="Calibri" panose="020F0502020204030204" pitchFamily="34" charset="0"/>
                      </a:endParaRPr>
                    </a:p>
                  </a:txBody>
                  <a:tcPr marL="17830" marR="1783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kumimoji="0" lang="en-US" sz="1600" b="1" i="0" u="none" strike="noStrike" kern="1200" cap="none" spc="0" normalizeH="0" baseline="0" noProof="0" dirty="0" smtClean="0">
                          <a:ln>
                            <a:noFill/>
                          </a:ln>
                          <a:solidFill>
                            <a:prstClr val="white"/>
                          </a:solidFill>
                          <a:effectLst/>
                          <a:uLnTx/>
                          <a:uFillTx/>
                          <a:latin typeface="+mn-lt"/>
                          <a:ea typeface="+mn-ea"/>
                          <a:cs typeface="+mn-cs"/>
                        </a:rPr>
                        <a:t>Erin Nortrup </a:t>
                      </a:r>
                      <a:endParaRPr lang="en-US" sz="1600" dirty="0">
                        <a:effectLst/>
                        <a:latin typeface="Calibri" panose="020F0502020204030204" pitchFamily="34" charset="0"/>
                        <a:ea typeface="Calibri" panose="020F0502020204030204" pitchFamily="34" charset="0"/>
                      </a:endParaRPr>
                    </a:p>
                  </a:txBody>
                  <a:tcPr marL="17830" marR="1783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mn-lt"/>
                          <a:ea typeface="+mn-ea"/>
                          <a:cs typeface="+mn-cs"/>
                        </a:rPr>
                        <a:t>Janet Myers</a:t>
                      </a:r>
                      <a:endParaRPr kumimoji="0" lang="en-US" sz="1600" b="1"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mn-cs"/>
                      </a:endParaRPr>
                    </a:p>
                  </a:txBody>
                  <a:tcPr marL="17830" marR="1783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9306338"/>
                  </a:ext>
                </a:extLst>
              </a:tr>
              <a:tr h="221074">
                <a:tc>
                  <a:txBody>
                    <a:bodyPr/>
                    <a:lstStyle/>
                    <a:p>
                      <a:pPr marL="0" marR="0">
                        <a:spcBef>
                          <a:spcPts val="0"/>
                        </a:spcBef>
                        <a:spcAft>
                          <a:spcPts val="0"/>
                        </a:spcAft>
                      </a:pPr>
                      <a:r>
                        <a:rPr lang="en-US" sz="1600" dirty="0" smtClean="0">
                          <a:effectLst/>
                        </a:rPr>
                        <a:t>Linda Marc</a:t>
                      </a:r>
                      <a:endParaRPr lang="en-US" sz="1600" dirty="0">
                        <a:effectLst/>
                        <a:latin typeface="Calibri" panose="020F0502020204030204" pitchFamily="34" charset="0"/>
                        <a:ea typeface="Calibri" panose="020F0502020204030204" pitchFamily="34" charset="0"/>
                      </a:endParaRPr>
                    </a:p>
                  </a:txBody>
                  <a:tcPr marL="17830" marR="1783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endParaRPr lang="en-US" sz="1600" dirty="0">
                        <a:effectLst/>
                        <a:latin typeface="Calibri" panose="020F0502020204030204" pitchFamily="34" charset="0"/>
                        <a:ea typeface="Calibri" panose="020F0502020204030204" pitchFamily="34" charset="0"/>
                      </a:endParaRPr>
                    </a:p>
                  </a:txBody>
                  <a:tcPr marL="17830" marR="1783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kumimoji="0" lang="en-US" sz="1600" b="1" i="0" u="none" strike="noStrike" kern="1200" cap="none" spc="0" normalizeH="0" baseline="0" noProof="0" dirty="0" smtClean="0">
                          <a:ln>
                            <a:noFill/>
                          </a:ln>
                          <a:solidFill>
                            <a:prstClr val="white"/>
                          </a:solidFill>
                          <a:effectLst/>
                          <a:uLnTx/>
                          <a:uFillTx/>
                          <a:latin typeface="+mn-lt"/>
                          <a:ea typeface="+mn-ea"/>
                          <a:cs typeface="+mn-cs"/>
                        </a:rPr>
                        <a:t>Beth Bourdeau</a:t>
                      </a:r>
                      <a:endParaRPr lang="en-US" sz="1600" dirty="0">
                        <a:effectLst/>
                        <a:latin typeface="Calibri" panose="020F0502020204030204" pitchFamily="34" charset="0"/>
                        <a:ea typeface="Calibri" panose="020F0502020204030204" pitchFamily="34" charset="0"/>
                      </a:endParaRPr>
                    </a:p>
                  </a:txBody>
                  <a:tcPr marL="17830" marR="1783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41007910"/>
                  </a:ext>
                </a:extLst>
              </a:tr>
              <a:tr h="2481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rPr>
                        <a:t>Massah </a:t>
                      </a:r>
                      <a:r>
                        <a:rPr lang="en-US" sz="1600" dirty="0" smtClean="0">
                          <a:effectLst/>
                        </a:rPr>
                        <a:t>Massaquoi</a:t>
                      </a:r>
                      <a:endParaRPr lang="en-US" sz="1600" dirty="0" smtClean="0">
                        <a:effectLst/>
                        <a:latin typeface="Calibri" panose="020F0502020204030204" pitchFamily="34" charset="0"/>
                        <a:ea typeface="Calibri" panose="020F0502020204030204" pitchFamily="34" charset="0"/>
                      </a:endParaRPr>
                    </a:p>
                  </a:txBody>
                  <a:tcPr marL="17830" marR="1783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effectLst/>
                        <a:latin typeface="Calibri" panose="020F0502020204030204" pitchFamily="34" charset="0"/>
                        <a:ea typeface="Calibri" panose="020F0502020204030204" pitchFamily="34" charset="0"/>
                      </a:endParaRPr>
                    </a:p>
                  </a:txBody>
                  <a:tcPr marL="17830" marR="1783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mn-lt"/>
                          <a:ea typeface="+mn-ea"/>
                          <a:cs typeface="+mn-cs"/>
                        </a:rPr>
                        <a:t>Mary </a:t>
                      </a:r>
                      <a:r>
                        <a:rPr kumimoji="0" lang="en-US" sz="1600" b="1" i="0" u="none" strike="noStrike" kern="1200" cap="none" spc="0" normalizeH="0" baseline="0" noProof="0" dirty="0" err="1" smtClean="0">
                          <a:ln>
                            <a:noFill/>
                          </a:ln>
                          <a:solidFill>
                            <a:prstClr val="white"/>
                          </a:solidFill>
                          <a:effectLst/>
                          <a:uLnTx/>
                          <a:uFillTx/>
                          <a:latin typeface="+mn-lt"/>
                          <a:ea typeface="+mn-ea"/>
                          <a:cs typeface="+mn-cs"/>
                        </a:rPr>
                        <a:t>Guzé</a:t>
                      </a:r>
                      <a:r>
                        <a:rPr kumimoji="0" lang="en-US" sz="1600" b="1" i="0" u="none" strike="noStrike" kern="1200" cap="none" spc="0" normalizeH="0" baseline="0" noProof="0" dirty="0" smtClean="0">
                          <a:ln>
                            <a:noFill/>
                          </a:ln>
                          <a:solidFill>
                            <a:prstClr val="white"/>
                          </a:solidFill>
                          <a:effectLst/>
                          <a:uLnTx/>
                          <a:uFillTx/>
                          <a:latin typeface="+mn-lt"/>
                          <a:ea typeface="+mn-ea"/>
                          <a:cs typeface="+mn-cs"/>
                        </a:rPr>
                        <a:t> </a:t>
                      </a:r>
                      <a:endParaRPr lang="en-US" sz="1600" dirty="0" smtClean="0">
                        <a:effectLst/>
                        <a:latin typeface="Calibri" panose="020F0502020204030204" pitchFamily="34" charset="0"/>
                        <a:ea typeface="Calibri" panose="020F0502020204030204" pitchFamily="34" charset="0"/>
                      </a:endParaRPr>
                    </a:p>
                  </a:txBody>
                  <a:tcPr marL="17830" marR="1783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29064791"/>
                  </a:ext>
                </a:extLst>
              </a:tr>
              <a:tr h="248112">
                <a:tc>
                  <a:txBody>
                    <a:bodyPr/>
                    <a:lstStyle/>
                    <a:p>
                      <a:pPr marL="0" marR="0">
                        <a:spcBef>
                          <a:spcPts val="0"/>
                        </a:spcBef>
                        <a:spcAft>
                          <a:spcPts val="0"/>
                        </a:spcAft>
                      </a:pPr>
                      <a:r>
                        <a:rPr lang="en-US" sz="1600" dirty="0">
                          <a:effectLst/>
                        </a:rPr>
                        <a:t>Sean Cahill</a:t>
                      </a:r>
                      <a:endParaRPr lang="en-US" sz="1600" dirty="0">
                        <a:effectLst/>
                        <a:latin typeface="Calibri" panose="020F0502020204030204" pitchFamily="34" charset="0"/>
                        <a:ea typeface="Calibri" panose="020F0502020204030204" pitchFamily="34" charset="0"/>
                      </a:endParaRPr>
                    </a:p>
                  </a:txBody>
                  <a:tcPr marL="17830" marR="1783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endParaRPr lang="en-US" sz="1600" dirty="0">
                        <a:effectLst/>
                        <a:latin typeface="Calibri" panose="020F0502020204030204" pitchFamily="34" charset="0"/>
                        <a:ea typeface="Calibri" panose="020F0502020204030204" pitchFamily="34" charset="0"/>
                      </a:endParaRPr>
                    </a:p>
                  </a:txBody>
                  <a:tcPr marL="17830" marR="1783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mn-lt"/>
                          <a:ea typeface="+mn-ea"/>
                          <a:cs typeface="+mn-cs"/>
                        </a:rPr>
                        <a:t>Starley Shade </a:t>
                      </a:r>
                      <a:endParaRPr kumimoji="0" lang="en-US" sz="1600" b="1"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mn-cs"/>
                      </a:endParaRPr>
                    </a:p>
                  </a:txBody>
                  <a:tcPr marL="17830" marR="1783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091213"/>
                  </a:ext>
                </a:extLst>
              </a:tr>
            </a:tbl>
          </a:graphicData>
        </a:graphic>
      </p:graphicFrame>
    </p:spTree>
    <p:extLst>
      <p:ext uri="{BB962C8B-B14F-4D97-AF65-F5344CB8AC3E}">
        <p14:creationId xmlns:p14="http://schemas.microsoft.com/office/powerpoint/2010/main" val="376372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7279" y="1009374"/>
            <a:ext cx="4937760" cy="3823598"/>
          </a:xfrm>
        </p:spPr>
        <p:txBody>
          <a:bodyPr/>
          <a:lstStyle/>
          <a:p>
            <a:pPr marL="101600" indent="0">
              <a:buNone/>
            </a:pPr>
            <a:r>
              <a:rPr lang="en-US" sz="2500" b="1" dirty="0">
                <a:solidFill>
                  <a:schemeClr val="accent1">
                    <a:lumMod val="75000"/>
                  </a:schemeClr>
                </a:solidFill>
              </a:rPr>
              <a:t>Fenway</a:t>
            </a:r>
            <a:r>
              <a:rPr lang="en-US" sz="2500" dirty="0">
                <a:solidFill>
                  <a:schemeClr val="accent1">
                    <a:lumMod val="75000"/>
                  </a:schemeClr>
                </a:solidFill>
              </a:rPr>
              <a:t> </a:t>
            </a:r>
            <a:r>
              <a:rPr lang="en-US" sz="2500" b="1" dirty="0">
                <a:solidFill>
                  <a:schemeClr val="accent1">
                    <a:lumMod val="75000"/>
                  </a:schemeClr>
                </a:solidFill>
              </a:rPr>
              <a:t>Health</a:t>
            </a:r>
          </a:p>
          <a:p>
            <a:pPr>
              <a:buClr>
                <a:srgbClr val="D03138"/>
              </a:buClr>
              <a:buSzPct val="120000"/>
              <a:buFont typeface="Arial" panose="020B0604020202020204" pitchFamily="34" charset="0"/>
              <a:buChar char="•"/>
            </a:pPr>
            <a:r>
              <a:rPr lang="en-US" dirty="0">
                <a:solidFill>
                  <a:schemeClr val="tx1"/>
                </a:solidFill>
              </a:rPr>
              <a:t>Founded 1971</a:t>
            </a:r>
          </a:p>
          <a:p>
            <a:pPr>
              <a:buClr>
                <a:srgbClr val="D03138"/>
              </a:buClr>
              <a:buSzPct val="120000"/>
              <a:buFont typeface="Arial" panose="020B0604020202020204" pitchFamily="34" charset="0"/>
              <a:buChar char="•"/>
            </a:pPr>
            <a:r>
              <a:rPr lang="en-US" dirty="0">
                <a:solidFill>
                  <a:schemeClr val="tx1"/>
                </a:solidFill>
              </a:rPr>
              <a:t>Mission: To enhance the wellbeing of the LGBT community as well as people in our neighborhoods and beyond through access to the highest quality health care, education, research and advocacy</a:t>
            </a:r>
          </a:p>
          <a:p>
            <a:pPr>
              <a:buClr>
                <a:srgbClr val="D03138"/>
              </a:buClr>
              <a:buSzPct val="120000"/>
              <a:buFont typeface="Arial" panose="020B0604020202020204" pitchFamily="34" charset="0"/>
              <a:buChar char="•"/>
            </a:pPr>
            <a:r>
              <a:rPr lang="en-US" dirty="0">
                <a:solidFill>
                  <a:schemeClr val="tx1"/>
                </a:solidFill>
              </a:rPr>
              <a:t>Integrated primary care model, including HIV services and transgender health</a:t>
            </a:r>
          </a:p>
          <a:p>
            <a:endParaRPr lang="en-US" dirty="0"/>
          </a:p>
        </p:txBody>
      </p:sp>
      <p:sp>
        <p:nvSpPr>
          <p:cNvPr id="4" name="Text Placeholder 3"/>
          <p:cNvSpPr>
            <a:spLocks noGrp="1"/>
          </p:cNvSpPr>
          <p:nvPr>
            <p:ph type="body" idx="2"/>
          </p:nvPr>
        </p:nvSpPr>
        <p:spPr>
          <a:xfrm>
            <a:off x="1097278" y="4182471"/>
            <a:ext cx="4937760" cy="1535696"/>
          </a:xfrm>
        </p:spPr>
        <p:txBody>
          <a:bodyPr/>
          <a:lstStyle/>
          <a:p>
            <a:pPr marL="101600" indent="0">
              <a:buNone/>
            </a:pPr>
            <a:r>
              <a:rPr lang="en-US" sz="2500" b="1" dirty="0">
                <a:solidFill>
                  <a:schemeClr val="accent1">
                    <a:lumMod val="75000"/>
                  </a:schemeClr>
                </a:solidFill>
              </a:rPr>
              <a:t>The Fenway Institute</a:t>
            </a:r>
          </a:p>
          <a:p>
            <a:pPr>
              <a:buClr>
                <a:srgbClr val="C00000"/>
              </a:buClr>
              <a:buSzPct val="120000"/>
              <a:buFont typeface="Arial" panose="020B0604020202020204" pitchFamily="34" charset="0"/>
              <a:buChar char="•"/>
            </a:pPr>
            <a:r>
              <a:rPr lang="en-US" dirty="0">
                <a:solidFill>
                  <a:schemeClr val="tx1"/>
                </a:solidFill>
              </a:rPr>
              <a:t>Research, Education, Policy</a:t>
            </a:r>
          </a:p>
        </p:txBody>
      </p:sp>
      <p:pic>
        <p:nvPicPr>
          <p:cNvPr id="9" name="Picture 4" descr="Image result for fenway health logo">
            <a:extLst>
              <a:ext uri="{FF2B5EF4-FFF2-40B4-BE49-F238E27FC236}">
                <a16:creationId xmlns:a16="http://schemas.microsoft.com/office/drawing/2014/main" id="{DDB14BC9-3699-4E9C-9199-29F16499F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2654" y="1218460"/>
            <a:ext cx="2381616" cy="4141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fenway institute logo">
            <a:extLst>
              <a:ext uri="{FF2B5EF4-FFF2-40B4-BE49-F238E27FC236}">
                <a16:creationId xmlns:a16="http://schemas.microsoft.com/office/drawing/2014/main" id="{952CD685-B076-4E0B-9E75-CA53BF2F605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141667" y="4437089"/>
            <a:ext cx="411795" cy="411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6411927" y="1280362"/>
            <a:ext cx="5242360" cy="3931770"/>
          </a:xfrm>
          <a:prstGeom prst="rect">
            <a:avLst/>
          </a:prstGeom>
        </p:spPr>
      </p:pic>
      <p:sp>
        <p:nvSpPr>
          <p:cNvPr id="15" name="Title 1">
            <a:extLst>
              <a:ext uri="{FF2B5EF4-FFF2-40B4-BE49-F238E27FC236}">
                <a16:creationId xmlns:a16="http://schemas.microsoft.com/office/drawing/2014/main" id="{C63B13D7-7FBE-4473-9D2D-847AE74686FD}"/>
              </a:ext>
            </a:extLst>
          </p:cNvPr>
          <p:cNvSpPr>
            <a:spLocks noGrp="1"/>
          </p:cNvSpPr>
          <p:nvPr>
            <p:ph type="title"/>
          </p:nvPr>
        </p:nvSpPr>
        <p:spPr>
          <a:xfrm>
            <a:off x="974016" y="133797"/>
            <a:ext cx="10109070" cy="1113295"/>
          </a:xfrm>
        </p:spPr>
        <p:txBody>
          <a:bodyPr anchor="b">
            <a:normAutofit/>
          </a:bodyPr>
          <a:lstStyle/>
          <a:p>
            <a:pPr algn="ctr"/>
            <a:r>
              <a:rPr lang="en-US" sz="5400" b="1" dirty="0">
                <a:solidFill>
                  <a:srgbClr val="095895"/>
                </a:solidFill>
                <a:ea typeface="+mj-ea"/>
                <a:cs typeface="+mj-cs"/>
              </a:rPr>
              <a:t>The Fenway Institute</a:t>
            </a:r>
            <a:endParaRPr lang="en-US" sz="4500" dirty="0"/>
          </a:p>
        </p:txBody>
      </p:sp>
      <p:sp>
        <p:nvSpPr>
          <p:cNvPr id="2" name="Slide Number Placeholder 1"/>
          <p:cNvSpPr>
            <a:spLocks noGrp="1"/>
          </p:cNvSpPr>
          <p:nvPr>
            <p:ph type="sldNum" idx="12"/>
          </p:nvPr>
        </p:nvSpPr>
        <p:spPr>
          <a:xfrm>
            <a:off x="10879975" y="5584654"/>
            <a:ext cx="1312025" cy="365125"/>
          </a:xfrm>
          <a:prstGeom prst="rect">
            <a:avLst/>
          </a:prstGeom>
        </p:spPr>
        <p:txBody>
          <a:bodyPr/>
          <a:lstStyle/>
          <a:p>
            <a:fld id="{E8AF465F-2847-4CB3-B1F3-83F96BC6F738}" type="slidenum">
              <a:rPr lang="en-US" smtClean="0"/>
              <a:t>10</a:t>
            </a:fld>
            <a:endParaRPr lang="en-US"/>
          </a:p>
        </p:txBody>
      </p:sp>
      <p:sp>
        <p:nvSpPr>
          <p:cNvPr id="12" name="Slide Number Placeholder 1"/>
          <p:cNvSpPr txBox="1">
            <a:spLocks/>
          </p:cNvSpPr>
          <p:nvPr/>
        </p:nvSpPr>
        <p:spPr>
          <a:xfrm>
            <a:off x="10906870" y="6528735"/>
            <a:ext cx="1312025"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914400" rtl="0" eaLnBrk="1" latinLnBrk="0" hangingPunct="1">
              <a:spcBef>
                <a:spcPts val="0"/>
              </a:spcBef>
              <a:buNone/>
              <a:defRPr sz="1400" b="0" i="0" u="none" strike="noStrike" kern="1200" cap="none">
                <a:solidFill>
                  <a:schemeClr val="bg1"/>
                </a:solidFill>
                <a:latin typeface="Calibri"/>
                <a:ea typeface="Calibri"/>
                <a:cs typeface="Calibri"/>
                <a:sym typeface="Calibri"/>
              </a:defRPr>
            </a:lvl1pPr>
            <a:lvl2pPr marL="0" marR="0" lvl="1"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2pPr>
            <a:lvl3pPr marL="0" marR="0" lvl="2"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3pPr>
            <a:lvl4pPr marL="0" marR="0" lvl="3"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4pPr>
            <a:lvl5pPr marL="0" marR="0" lvl="4"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5pPr>
            <a:lvl6pPr marL="0" marR="0" lvl="5"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6pPr>
            <a:lvl7pPr marL="0" marR="0" lvl="6"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7pPr>
            <a:lvl8pPr marL="0" marR="0" lvl="7"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8pPr>
            <a:lvl9pPr marL="0" marR="0" lvl="8"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9pPr>
          </a:lstStyle>
          <a:p>
            <a:r>
              <a:rPr lang="en-US" dirty="0" smtClean="0"/>
              <a:t>10</a:t>
            </a:r>
            <a:endParaRPr lang="en-US" dirty="0"/>
          </a:p>
        </p:txBody>
      </p:sp>
    </p:spTree>
    <p:extLst>
      <p:ext uri="{BB962C8B-B14F-4D97-AF65-F5344CB8AC3E}">
        <p14:creationId xmlns:p14="http://schemas.microsoft.com/office/powerpoint/2010/main" val="27482353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41000" y="4978586"/>
            <a:ext cx="9770959" cy="736282"/>
          </a:xfrm>
        </p:spPr>
        <p:txBody>
          <a:bodyPr/>
          <a:lstStyle/>
          <a:p>
            <a:r>
              <a:rPr lang="en-US" sz="2500" dirty="0">
                <a:solidFill>
                  <a:schemeClr val="tx1"/>
                </a:solidFill>
              </a:rPr>
              <a:t>AIDS United’s mission is to end the AIDS epidemic in the United States.  </a:t>
            </a:r>
          </a:p>
          <a:p>
            <a:endParaRPr lang="en-US" sz="2500" dirty="0">
              <a:solidFill>
                <a:schemeClr val="tx1"/>
              </a:solidFill>
            </a:endParaRPr>
          </a:p>
        </p:txBody>
      </p:sp>
      <p:pic>
        <p:nvPicPr>
          <p:cNvPr id="11" name="Content Placeholder 5">
            <a:extLst>
              <a:ext uri="{FF2B5EF4-FFF2-40B4-BE49-F238E27FC236}">
                <a16:creationId xmlns:a16="http://schemas.microsoft.com/office/drawing/2014/main" id="{2CBB3BD2-17F2-46D0-90EF-79ADA3EB95A2}"/>
              </a:ext>
            </a:extLst>
          </p:cNvPr>
          <p:cNvPicPr>
            <a:picLocks noChangeAspect="1"/>
          </p:cNvPicPr>
          <p:nvPr/>
        </p:nvPicPr>
        <p:blipFill rotWithShape="1">
          <a:blip r:embed="rId3"/>
          <a:srcRect l="299" r="-4" b="-4"/>
          <a:stretch/>
        </p:blipFill>
        <p:spPr>
          <a:xfrm>
            <a:off x="7071146" y="1650171"/>
            <a:ext cx="3797093" cy="3135593"/>
          </a:xfrm>
          <a:prstGeom prst="rect">
            <a:avLst/>
          </a:prstGeom>
        </p:spPr>
      </p:pic>
      <p:pic>
        <p:nvPicPr>
          <p:cNvPr id="12" name="Content Placeholder 4">
            <a:extLst>
              <a:ext uri="{FF2B5EF4-FFF2-40B4-BE49-F238E27FC236}">
                <a16:creationId xmlns:a16="http://schemas.microsoft.com/office/drawing/2014/main" id="{634C5FC1-7729-4D6E-864A-C37BE8A1B933}"/>
              </a:ext>
            </a:extLst>
          </p:cNvPr>
          <p:cNvPicPr>
            <a:picLocks noChangeAspect="1"/>
          </p:cNvPicPr>
          <p:nvPr/>
        </p:nvPicPr>
        <p:blipFill rotWithShape="1">
          <a:blip r:embed="rId4"/>
          <a:srcRect l="3313" r="2741" b="-3"/>
          <a:stretch/>
        </p:blipFill>
        <p:spPr>
          <a:xfrm>
            <a:off x="1384721" y="1454637"/>
            <a:ext cx="4005058" cy="3297996"/>
          </a:xfrm>
          <a:prstGeom prst="rect">
            <a:avLst/>
          </a:prstGeom>
          <a:noFill/>
          <a:ln>
            <a:noFill/>
          </a:ln>
        </p:spPr>
      </p:pic>
      <p:sp>
        <p:nvSpPr>
          <p:cNvPr id="9" name="Title 1">
            <a:extLst>
              <a:ext uri="{FF2B5EF4-FFF2-40B4-BE49-F238E27FC236}">
                <a16:creationId xmlns:a16="http://schemas.microsoft.com/office/drawing/2014/main" id="{C63B13D7-7FBE-4473-9D2D-847AE74686FD}"/>
              </a:ext>
            </a:extLst>
          </p:cNvPr>
          <p:cNvSpPr>
            <a:spLocks noGrp="1"/>
          </p:cNvSpPr>
          <p:nvPr>
            <p:ph type="title"/>
          </p:nvPr>
        </p:nvSpPr>
        <p:spPr>
          <a:xfrm>
            <a:off x="974016" y="133797"/>
            <a:ext cx="10109070" cy="1113295"/>
          </a:xfrm>
        </p:spPr>
        <p:txBody>
          <a:bodyPr anchor="b">
            <a:normAutofit/>
          </a:bodyPr>
          <a:lstStyle/>
          <a:p>
            <a:pPr algn="ctr"/>
            <a:r>
              <a:rPr lang="en-US" sz="5400" b="1" dirty="0">
                <a:solidFill>
                  <a:srgbClr val="095895"/>
                </a:solidFill>
                <a:ea typeface="+mj-ea"/>
                <a:cs typeface="+mj-cs"/>
              </a:rPr>
              <a:t>AIDS United</a:t>
            </a:r>
            <a:endParaRPr lang="en-US" sz="4500" dirty="0"/>
          </a:p>
        </p:txBody>
      </p:sp>
      <p:sp>
        <p:nvSpPr>
          <p:cNvPr id="2" name="Slide Number Placeholder 1"/>
          <p:cNvSpPr>
            <a:spLocks noGrp="1"/>
          </p:cNvSpPr>
          <p:nvPr>
            <p:ph type="sldNum" idx="12"/>
          </p:nvPr>
        </p:nvSpPr>
        <p:spPr/>
        <p:txBody>
          <a:bodyPr/>
          <a:lstStyle/>
          <a:p>
            <a:fld id="{E8AF465F-2847-4CB3-B1F3-83F96BC6F738}" type="slidenum">
              <a:rPr lang="en-US" smtClean="0"/>
              <a:pPr/>
              <a:t>11</a:t>
            </a:fld>
            <a:endParaRPr lang="en-US" dirty="0"/>
          </a:p>
        </p:txBody>
      </p:sp>
    </p:spTree>
    <p:extLst>
      <p:ext uri="{BB962C8B-B14F-4D97-AF65-F5344CB8AC3E}">
        <p14:creationId xmlns:p14="http://schemas.microsoft.com/office/powerpoint/2010/main" val="1812864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C8C4488A-7011-4EBA-A501-3A9CA782144B}"/>
              </a:ext>
            </a:extLst>
          </p:cNvPr>
          <p:cNvSpPr txBox="1">
            <a:spLocks/>
          </p:cNvSpPr>
          <p:nvPr/>
        </p:nvSpPr>
        <p:spPr>
          <a:xfrm>
            <a:off x="618992" y="-169910"/>
            <a:ext cx="10142181" cy="848814"/>
          </a:xfrm>
          <a:prstGeom prst="rect">
            <a:avLst/>
          </a:prstGeom>
        </p:spPr>
        <p:txBody>
          <a:bodyPr vert="horz" lIns="91440" tIns="45720" rIns="91440" bIns="45720" rtlCol="0" anchor="b">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solidFill>
                  <a:schemeClr val="accent1">
                    <a:lumMod val="75000"/>
                  </a:schemeClr>
                </a:solidFill>
                <a:latin typeface="Calibri" panose="020F0502020204030204" pitchFamily="34" charset="0"/>
                <a:cs typeface="Calibri" panose="020F0502020204030204" pitchFamily="34" charset="0"/>
              </a:rPr>
              <a:t>The Coordinating Center for Technical Assistance (CCTA)</a:t>
            </a:r>
          </a:p>
        </p:txBody>
      </p:sp>
      <p:grpSp>
        <p:nvGrpSpPr>
          <p:cNvPr id="7" name="Group 6"/>
          <p:cNvGrpSpPr/>
          <p:nvPr/>
        </p:nvGrpSpPr>
        <p:grpSpPr>
          <a:xfrm>
            <a:off x="-178071" y="3415966"/>
            <a:ext cx="9341912" cy="2411597"/>
            <a:chOff x="3786430" y="3426771"/>
            <a:chExt cx="9341912" cy="2411597"/>
          </a:xfrm>
        </p:grpSpPr>
        <p:pic>
          <p:nvPicPr>
            <p:cNvPr id="23" name="Picture 22">
              <a:extLst>
                <a:ext uri="{FF2B5EF4-FFF2-40B4-BE49-F238E27FC236}">
                  <a16:creationId xmlns:a16="http://schemas.microsoft.com/office/drawing/2014/main" id="{00D2D65F-882C-4D0C-9FB1-5D71E135D86E}"/>
                </a:ext>
              </a:extLst>
            </p:cNvPr>
            <p:cNvPicPr>
              <a:picLocks/>
            </p:cNvPicPr>
            <p:nvPr/>
          </p:nvPicPr>
          <p:blipFill>
            <a:blip r:embed="rId3"/>
            <a:stretch>
              <a:fillRect/>
            </a:stretch>
          </p:blipFill>
          <p:spPr>
            <a:xfrm>
              <a:off x="4583493" y="3444307"/>
              <a:ext cx="1097280" cy="1188720"/>
            </a:xfrm>
            <a:prstGeom prst="rect">
              <a:avLst/>
            </a:prstGeom>
          </p:spPr>
        </p:pic>
        <p:pic>
          <p:nvPicPr>
            <p:cNvPr id="4" name="Picture 3">
              <a:extLst>
                <a:ext uri="{FF2B5EF4-FFF2-40B4-BE49-F238E27FC236}">
                  <a16:creationId xmlns:a16="http://schemas.microsoft.com/office/drawing/2014/main" id="{A6954220-9C23-4B00-822D-0380098DE237}"/>
                </a:ext>
              </a:extLst>
            </p:cNvPr>
            <p:cNvPicPr>
              <a:picLocks/>
            </p:cNvPicPr>
            <p:nvPr/>
          </p:nvPicPr>
          <p:blipFill>
            <a:blip r:embed="rId4"/>
            <a:stretch>
              <a:fillRect/>
            </a:stretch>
          </p:blipFill>
          <p:spPr>
            <a:xfrm>
              <a:off x="7187714" y="3444307"/>
              <a:ext cx="1097280" cy="1188720"/>
            </a:xfrm>
            <a:prstGeom prst="rect">
              <a:avLst/>
            </a:prstGeom>
          </p:spPr>
        </p:pic>
        <p:pic>
          <p:nvPicPr>
            <p:cNvPr id="5" name="Picture 4">
              <a:extLst>
                <a:ext uri="{FF2B5EF4-FFF2-40B4-BE49-F238E27FC236}">
                  <a16:creationId xmlns:a16="http://schemas.microsoft.com/office/drawing/2014/main" id="{0F460887-83B8-4311-9A27-B9BF6C328AF7}"/>
                </a:ext>
              </a:extLst>
            </p:cNvPr>
            <p:cNvPicPr>
              <a:picLocks/>
            </p:cNvPicPr>
            <p:nvPr/>
          </p:nvPicPr>
          <p:blipFill>
            <a:blip r:embed="rId5"/>
            <a:stretch>
              <a:fillRect/>
            </a:stretch>
          </p:blipFill>
          <p:spPr>
            <a:xfrm>
              <a:off x="5867182" y="3426771"/>
              <a:ext cx="1097280" cy="1188720"/>
            </a:xfrm>
            <a:prstGeom prst="rect">
              <a:avLst/>
            </a:prstGeom>
          </p:spPr>
        </p:pic>
        <p:graphicFrame>
          <p:nvGraphicFramePr>
            <p:cNvPr id="28" name="Diagram 27">
              <a:extLst>
                <a:ext uri="{FF2B5EF4-FFF2-40B4-BE49-F238E27FC236}">
                  <a16:creationId xmlns:a16="http://schemas.microsoft.com/office/drawing/2014/main" id="{8A0FF0CE-2D61-4985-8239-664FE9A59E20}"/>
                </a:ext>
              </a:extLst>
            </p:cNvPr>
            <p:cNvGraphicFramePr>
              <a:graphicFrameLocks/>
            </p:cNvGraphicFramePr>
            <p:nvPr>
              <p:extLst>
                <p:ext uri="{D42A27DB-BD31-4B8C-83A1-F6EECF244321}">
                  <p14:modId xmlns:p14="http://schemas.microsoft.com/office/powerpoint/2010/main" val="3101935762"/>
                </p:ext>
              </p:extLst>
            </p:nvPr>
          </p:nvGraphicFramePr>
          <p:xfrm>
            <a:off x="3786430" y="4752090"/>
            <a:ext cx="9341912" cy="10862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grpSp>
        <p:nvGrpSpPr>
          <p:cNvPr id="6" name="Group 5"/>
          <p:cNvGrpSpPr/>
          <p:nvPr/>
        </p:nvGrpSpPr>
        <p:grpSpPr>
          <a:xfrm>
            <a:off x="-440310" y="858879"/>
            <a:ext cx="7366496" cy="2336194"/>
            <a:chOff x="3491000" y="929387"/>
            <a:chExt cx="7366496" cy="2336194"/>
          </a:xfrm>
        </p:grpSpPr>
        <p:pic>
          <p:nvPicPr>
            <p:cNvPr id="13" name="Picture 12" descr="A person posing for the camera&#10;&#10;Description generated with very high confidence">
              <a:extLst>
                <a:ext uri="{FF2B5EF4-FFF2-40B4-BE49-F238E27FC236}">
                  <a16:creationId xmlns:a16="http://schemas.microsoft.com/office/drawing/2014/main" id="{97E55DEE-1521-4CDC-A055-22328EFC37E3}"/>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8424195" y="943043"/>
              <a:ext cx="1097280" cy="1188720"/>
            </a:xfrm>
            <a:prstGeom prst="rect">
              <a:avLst/>
            </a:prstGeom>
          </p:spPr>
        </p:pic>
        <p:pic>
          <p:nvPicPr>
            <p:cNvPr id="12" name="Picture 11" descr="A person wearing a white shirt and smiling at the camera&#10;&#10;Description generated with very high confidence">
              <a:extLst>
                <a:ext uri="{FF2B5EF4-FFF2-40B4-BE49-F238E27FC236}">
                  <a16:creationId xmlns:a16="http://schemas.microsoft.com/office/drawing/2014/main" id="{A0310576-66BF-4EBF-A639-923E7E66BCAF}"/>
                </a:ext>
              </a:extLst>
            </p:cNvPr>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7202017" y="943043"/>
              <a:ext cx="1097280" cy="1188720"/>
            </a:xfrm>
            <a:prstGeom prst="rect">
              <a:avLst/>
            </a:prstGeom>
          </p:spPr>
        </p:pic>
        <p:pic>
          <p:nvPicPr>
            <p:cNvPr id="11" name="Picture 10" descr="A person smiling for the camera&#10;&#10;Description generated with very high confidence">
              <a:extLst>
                <a:ext uri="{FF2B5EF4-FFF2-40B4-BE49-F238E27FC236}">
                  <a16:creationId xmlns:a16="http://schemas.microsoft.com/office/drawing/2014/main" id="{DF3DE486-C9D5-4982-993E-492075FFBEEA}"/>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5892755" y="929387"/>
              <a:ext cx="1097280" cy="1188720"/>
            </a:xfrm>
            <a:prstGeom prst="rect">
              <a:avLst/>
            </a:prstGeom>
          </p:spPr>
        </p:pic>
        <p:graphicFrame>
          <p:nvGraphicFramePr>
            <p:cNvPr id="9" name="Diagram 8">
              <a:extLst>
                <a:ext uri="{FF2B5EF4-FFF2-40B4-BE49-F238E27FC236}">
                  <a16:creationId xmlns:a16="http://schemas.microsoft.com/office/drawing/2014/main" id="{8A0FF0CE-2D61-4985-8239-664FE9A59E20}"/>
                </a:ext>
              </a:extLst>
            </p:cNvPr>
            <p:cNvGraphicFramePr>
              <a:graphicFrameLocks/>
            </p:cNvGraphicFramePr>
            <p:nvPr>
              <p:extLst/>
            </p:nvPr>
          </p:nvGraphicFramePr>
          <p:xfrm>
            <a:off x="3491000" y="2179303"/>
            <a:ext cx="7366496" cy="108627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10" name="Picture 9" descr="A person wearing glasses and looking at the camera&#10;&#10;Description generated with very high confidence">
              <a:extLst>
                <a:ext uri="{FF2B5EF4-FFF2-40B4-BE49-F238E27FC236}">
                  <a16:creationId xmlns:a16="http://schemas.microsoft.com/office/drawing/2014/main" id="{9BF32C38-614C-4D7A-8297-356625FF6E61}"/>
                </a:ext>
              </a:extLst>
            </p:cNvPr>
            <p:cNvPicPr>
              <a:picLocks/>
            </p:cNvPicPr>
            <p:nvPr/>
          </p:nvPicPr>
          <p:blipFill>
            <a:blip r:embed="rId19" cstate="print">
              <a:extLst>
                <a:ext uri="{28A0092B-C50C-407E-A947-70E740481C1C}">
                  <a14:useLocalDpi xmlns:a14="http://schemas.microsoft.com/office/drawing/2010/main" val="0"/>
                </a:ext>
              </a:extLst>
            </a:blip>
            <a:stretch>
              <a:fillRect/>
            </a:stretch>
          </p:blipFill>
          <p:spPr>
            <a:xfrm>
              <a:off x="4583493" y="943043"/>
              <a:ext cx="1097280" cy="1188720"/>
            </a:xfrm>
            <a:prstGeom prst="rect">
              <a:avLst/>
            </a:prstGeom>
          </p:spPr>
        </p:pic>
      </p:grpSp>
      <p:grpSp>
        <p:nvGrpSpPr>
          <p:cNvPr id="17" name="Group 16"/>
          <p:cNvGrpSpPr/>
          <p:nvPr/>
        </p:nvGrpSpPr>
        <p:grpSpPr>
          <a:xfrm>
            <a:off x="5457817" y="872535"/>
            <a:ext cx="6632570" cy="2342234"/>
            <a:chOff x="-1161730" y="2420080"/>
            <a:chExt cx="6632570" cy="2342234"/>
          </a:xfrm>
        </p:grpSpPr>
        <p:grpSp>
          <p:nvGrpSpPr>
            <p:cNvPr id="2" name="Group 1"/>
            <p:cNvGrpSpPr/>
            <p:nvPr/>
          </p:nvGrpSpPr>
          <p:grpSpPr>
            <a:xfrm>
              <a:off x="-1161730" y="2427646"/>
              <a:ext cx="2948423" cy="2315711"/>
              <a:chOff x="-861504" y="809214"/>
              <a:chExt cx="2948423" cy="2315711"/>
            </a:xfrm>
          </p:grpSpPr>
          <p:pic>
            <p:nvPicPr>
              <p:cNvPr id="32" name="Picture 31">
                <a:extLst>
                  <a:ext uri="{FF2B5EF4-FFF2-40B4-BE49-F238E27FC236}">
                    <a16:creationId xmlns:a16="http://schemas.microsoft.com/office/drawing/2014/main" id="{AA8B6E26-4E81-4269-852B-4A21194AB876}"/>
                  </a:ext>
                </a:extLst>
              </p:cNvPr>
              <p:cNvPicPr>
                <a:picLocks/>
              </p:cNvPicPr>
              <p:nvPr/>
            </p:nvPicPr>
            <p:blipFill>
              <a:blip r:embed="rId20"/>
              <a:stretch>
                <a:fillRect/>
              </a:stretch>
            </p:blipFill>
            <p:spPr>
              <a:xfrm>
                <a:off x="-612933" y="809214"/>
                <a:ext cx="1097280" cy="1188720"/>
              </a:xfrm>
              <a:prstGeom prst="rect">
                <a:avLst/>
              </a:prstGeom>
            </p:spPr>
          </p:pic>
          <p:graphicFrame>
            <p:nvGraphicFramePr>
              <p:cNvPr id="33" name="Diagram 32">
                <a:extLst>
                  <a:ext uri="{FF2B5EF4-FFF2-40B4-BE49-F238E27FC236}">
                    <a16:creationId xmlns:a16="http://schemas.microsoft.com/office/drawing/2014/main" id="{8A0FF0CE-2D61-4985-8239-664FE9A59E20}"/>
                  </a:ext>
                </a:extLst>
              </p:cNvPr>
              <p:cNvGraphicFramePr>
                <a:graphicFrameLocks/>
              </p:cNvGraphicFramePr>
              <p:nvPr>
                <p:extLst>
                  <p:ext uri="{D42A27DB-BD31-4B8C-83A1-F6EECF244321}">
                    <p14:modId xmlns:p14="http://schemas.microsoft.com/office/powerpoint/2010/main" val="3293654112"/>
                  </p:ext>
                </p:extLst>
              </p:nvPr>
            </p:nvGraphicFramePr>
            <p:xfrm>
              <a:off x="-861504" y="2038647"/>
              <a:ext cx="2948423" cy="1086278"/>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pic>
            <p:nvPicPr>
              <p:cNvPr id="34" name="Picture 2" descr="http://fenwayhealth.org/wp-content/uploads/2014/11/sari-reisner-web.jpg">
                <a:extLst>
                  <a:ext uri="{FF2B5EF4-FFF2-40B4-BE49-F238E27FC236}">
                    <a16:creationId xmlns:a16="http://schemas.microsoft.com/office/drawing/2014/main" id="{C8895724-33B3-4AF6-931D-3EBAF53B9372}"/>
                  </a:ext>
                </a:extLst>
              </p:cNvPr>
              <p:cNvPicPr>
                <a:picLocks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86458" y="809214"/>
                <a:ext cx="1097280" cy="1188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644307" y="2420080"/>
              <a:ext cx="4826533" cy="2342234"/>
              <a:chOff x="644307" y="2420080"/>
              <a:chExt cx="4826533" cy="2342234"/>
            </a:xfrm>
          </p:grpSpPr>
          <p:pic>
            <p:nvPicPr>
              <p:cNvPr id="36" name="Picture 2" descr="http://fenwayhealth.org/wp-content/uploads/2014/11/sean-cahill.jpg">
                <a:extLst>
                  <a:ext uri="{FF2B5EF4-FFF2-40B4-BE49-F238E27FC236}">
                    <a16:creationId xmlns:a16="http://schemas.microsoft.com/office/drawing/2014/main" id="{D9017C3C-FCB7-4CEF-A1D8-15EF49DBB2E4}"/>
                  </a:ext>
                </a:extLst>
              </p:cNvPr>
              <p:cNvPicPr preferRelativeResize="0">
                <a:picLocks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685623" y="2420080"/>
                <a:ext cx="1097280" cy="11887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7" name="Diagram 36">
                <a:extLst>
                  <a:ext uri="{FF2B5EF4-FFF2-40B4-BE49-F238E27FC236}">
                    <a16:creationId xmlns:a16="http://schemas.microsoft.com/office/drawing/2014/main" id="{8A0FF0CE-2D61-4985-8239-664FE9A59E20}"/>
                  </a:ext>
                </a:extLst>
              </p:cNvPr>
              <p:cNvGraphicFramePr>
                <a:graphicFrameLocks/>
              </p:cNvGraphicFramePr>
              <p:nvPr>
                <p:extLst>
                  <p:ext uri="{D42A27DB-BD31-4B8C-83A1-F6EECF244321}">
                    <p14:modId xmlns:p14="http://schemas.microsoft.com/office/powerpoint/2010/main" val="1626469614"/>
                  </p:ext>
                </p:extLst>
              </p:nvPr>
            </p:nvGraphicFramePr>
            <p:xfrm>
              <a:off x="644307" y="3676036"/>
              <a:ext cx="4826533" cy="1086278"/>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pic>
            <p:nvPicPr>
              <p:cNvPr id="38" name="Picture 2" descr="http://fenwayhealth.org/wp-content/uploads/2014/11/conall-ocleirigh.jpg">
                <a:extLst>
                  <a:ext uri="{FF2B5EF4-FFF2-40B4-BE49-F238E27FC236}">
                    <a16:creationId xmlns:a16="http://schemas.microsoft.com/office/drawing/2014/main" id="{1BDED2D1-9BB2-488A-B0F8-E4D9DFC216CC}"/>
                  </a:ext>
                </a:extLst>
              </p:cNvPr>
              <p:cNvPicPr>
                <a:picLocks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970500" y="2424558"/>
                <a:ext cx="1097280" cy="118872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6" name="Picture 15"/>
          <p:cNvPicPr>
            <a:picLocks noChangeAspect="1"/>
          </p:cNvPicPr>
          <p:nvPr/>
        </p:nvPicPr>
        <p:blipFill rotWithShape="1">
          <a:blip r:embed="rId34">
            <a:extLst>
              <a:ext uri="{28A0092B-C50C-407E-A947-70E740481C1C}">
                <a14:useLocalDpi xmlns:a14="http://schemas.microsoft.com/office/drawing/2010/main" val="0"/>
              </a:ext>
            </a:extLst>
          </a:blip>
          <a:srcRect r="8455"/>
          <a:stretch/>
        </p:blipFill>
        <p:spPr>
          <a:xfrm>
            <a:off x="4492885" y="3437058"/>
            <a:ext cx="1084955" cy="1185164"/>
          </a:xfrm>
          <a:prstGeom prst="rect">
            <a:avLst/>
          </a:prstGeom>
        </p:spPr>
      </p:pic>
      <p:pic>
        <p:nvPicPr>
          <p:cNvPr id="19" name="Picture 18"/>
          <p:cNvPicPr>
            <a:picLocks noChangeAspect="1"/>
          </p:cNvPicPr>
          <p:nvPr/>
        </p:nvPicPr>
        <p:blipFill rotWithShape="1">
          <a:blip r:embed="rId35">
            <a:extLst>
              <a:ext uri="{28A0092B-C50C-407E-A947-70E740481C1C}">
                <a14:useLocalDpi xmlns:a14="http://schemas.microsoft.com/office/drawing/2010/main" val="0"/>
              </a:ext>
            </a:extLst>
          </a:blip>
          <a:srcRect r="8078"/>
          <a:stretch/>
        </p:blipFill>
        <p:spPr>
          <a:xfrm>
            <a:off x="5696548" y="3433502"/>
            <a:ext cx="1100491" cy="1188720"/>
          </a:xfrm>
          <a:prstGeom prst="rect">
            <a:avLst/>
          </a:prstGeom>
        </p:spPr>
      </p:pic>
      <p:pic>
        <p:nvPicPr>
          <p:cNvPr id="29" name="Picture 28">
            <a:extLst>
              <a:ext uri="{FF2B5EF4-FFF2-40B4-BE49-F238E27FC236}">
                <a16:creationId xmlns:a16="http://schemas.microsoft.com/office/drawing/2014/main" id="{CD990148-C190-4AC1-B16E-1A66C006EC9A}"/>
              </a:ext>
            </a:extLst>
          </p:cNvPr>
          <p:cNvPicPr>
            <a:picLocks/>
          </p:cNvPicPr>
          <p:nvPr/>
        </p:nvPicPr>
        <p:blipFill>
          <a:blip r:embed="rId36"/>
          <a:stretch>
            <a:fillRect/>
          </a:stretch>
        </p:blipFill>
        <p:spPr>
          <a:xfrm>
            <a:off x="7004216" y="3415966"/>
            <a:ext cx="1097280" cy="1188720"/>
          </a:xfrm>
          <a:prstGeom prst="rect">
            <a:avLst/>
          </a:prstGeom>
        </p:spPr>
      </p:pic>
      <p:sp>
        <p:nvSpPr>
          <p:cNvPr id="3" name="Slide Number Placeholder 2"/>
          <p:cNvSpPr>
            <a:spLocks noGrp="1"/>
          </p:cNvSpPr>
          <p:nvPr>
            <p:ph type="sldNum" idx="12"/>
          </p:nvPr>
        </p:nvSpPr>
        <p:spPr/>
        <p:txBody>
          <a:bodyPr/>
          <a:lstStyle/>
          <a:p>
            <a:fld id="{E8AF465F-2847-4CB3-B1F3-83F96BC6F738}" type="slidenum">
              <a:rPr lang="en-US" smtClean="0"/>
              <a:pPr/>
              <a:t>12</a:t>
            </a:fld>
            <a:endParaRPr lang="en-US" dirty="0"/>
          </a:p>
        </p:txBody>
      </p:sp>
    </p:spTree>
    <p:extLst>
      <p:ext uri="{BB962C8B-B14F-4D97-AF65-F5344CB8AC3E}">
        <p14:creationId xmlns:p14="http://schemas.microsoft.com/office/powerpoint/2010/main" val="1895172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pPr marL="101600" indent="0">
              <a:buNone/>
            </a:pPr>
            <a:r>
              <a:rPr lang="en-US" b="1" dirty="0">
                <a:solidFill>
                  <a:schemeClr val="tx1"/>
                </a:solidFill>
              </a:rPr>
              <a:t>Mission: </a:t>
            </a:r>
            <a:r>
              <a:rPr lang="en-US" dirty="0">
                <a:solidFill>
                  <a:schemeClr val="tx1"/>
                </a:solidFill>
              </a:rPr>
              <a:t>To end the HIV epidemic and associated health and social disparities by conducting high impact HIV prevention science and building capacity among researchers and communities to effectively address HIV.</a:t>
            </a:r>
          </a:p>
          <a:p>
            <a:pPr marL="101600" indent="0">
              <a:buNone/>
            </a:pPr>
            <a:r>
              <a:rPr lang="en-US" dirty="0">
                <a:solidFill>
                  <a:schemeClr val="tx1"/>
                </a:solidFill>
              </a:rPr>
              <a:t>CAPS comprises 5 service and administrative cores designed to support multidisciplinary and high-impact HIV research, enhance the excellence of research projects, train a new generation of HIV scientists, and assist implementing partners.</a:t>
            </a:r>
          </a:p>
          <a:p>
            <a:endParaRPr lang="en-US" dirty="0"/>
          </a:p>
        </p:txBody>
      </p:sp>
      <p:sp>
        <p:nvSpPr>
          <p:cNvPr id="4" name="Text Placeholder 3"/>
          <p:cNvSpPr>
            <a:spLocks noGrp="1"/>
          </p:cNvSpPr>
          <p:nvPr>
            <p:ph type="body" idx="2"/>
          </p:nvPr>
        </p:nvSpPr>
        <p:spPr/>
        <p:txBody>
          <a:body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920" y="1978925"/>
            <a:ext cx="5269802" cy="3499478"/>
          </a:xfrm>
          <a:prstGeom prst="rect">
            <a:avLst/>
          </a:prstGeom>
        </p:spPr>
      </p:pic>
      <p:sp>
        <p:nvSpPr>
          <p:cNvPr id="8" name="Title 1">
            <a:extLst>
              <a:ext uri="{FF2B5EF4-FFF2-40B4-BE49-F238E27FC236}">
                <a16:creationId xmlns:a16="http://schemas.microsoft.com/office/drawing/2014/main" id="{C63B13D7-7FBE-4473-9D2D-847AE74686FD}"/>
              </a:ext>
            </a:extLst>
          </p:cNvPr>
          <p:cNvSpPr txBox="1">
            <a:spLocks/>
          </p:cNvSpPr>
          <p:nvPr/>
        </p:nvSpPr>
        <p:spPr>
          <a:xfrm>
            <a:off x="974016" y="133797"/>
            <a:ext cx="10109070" cy="1113295"/>
          </a:xfrm>
          <a:prstGeom prst="rect">
            <a:avLst/>
          </a:prstGeom>
          <a:noFill/>
          <a:ln>
            <a:noFill/>
          </a:ln>
        </p:spPr>
        <p:txBody>
          <a:bodyPr spcFirstLastPara="1" vert="horz" wrap="square" lIns="91425" tIns="91425" rIns="91425" bIns="91425" rtlCol="0" anchor="b" anchorCtr="0">
            <a:normAutofit fontScale="85000" lnSpcReduction="20000"/>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5400" b="1" dirty="0">
                <a:solidFill>
                  <a:srgbClr val="095895"/>
                </a:solidFill>
                <a:ea typeface="+mj-ea"/>
                <a:cs typeface="+mj-cs"/>
              </a:rPr>
              <a:t>UCSF: Center for AIDS </a:t>
            </a:r>
          </a:p>
          <a:p>
            <a:pPr algn="ctr"/>
            <a:r>
              <a:rPr lang="en-US" sz="5400" b="1" dirty="0">
                <a:solidFill>
                  <a:srgbClr val="095895"/>
                </a:solidFill>
                <a:ea typeface="+mj-ea"/>
                <a:cs typeface="+mj-cs"/>
              </a:rPr>
              <a:t>Prevention Studies</a:t>
            </a:r>
            <a:endParaRPr lang="en-US" sz="4500" dirty="0"/>
          </a:p>
        </p:txBody>
      </p:sp>
      <p:sp>
        <p:nvSpPr>
          <p:cNvPr id="2" name="Slide Number Placeholder 1"/>
          <p:cNvSpPr>
            <a:spLocks noGrp="1"/>
          </p:cNvSpPr>
          <p:nvPr>
            <p:ph type="sldNum" idx="12"/>
          </p:nvPr>
        </p:nvSpPr>
        <p:spPr>
          <a:xfrm>
            <a:off x="10879975" y="5584654"/>
            <a:ext cx="1312025" cy="365125"/>
          </a:xfrm>
          <a:prstGeom prst="rect">
            <a:avLst/>
          </a:prstGeom>
        </p:spPr>
        <p:txBody>
          <a:bodyPr/>
          <a:lstStyle/>
          <a:p>
            <a:fld id="{E8AF465F-2847-4CB3-B1F3-83F96BC6F738}" type="slidenum">
              <a:rPr lang="en-US" smtClean="0"/>
              <a:t>13</a:t>
            </a:fld>
            <a:endParaRPr lang="en-US"/>
          </a:p>
        </p:txBody>
      </p:sp>
      <p:sp>
        <p:nvSpPr>
          <p:cNvPr id="7" name="Slide Number Placeholder 1"/>
          <p:cNvSpPr txBox="1">
            <a:spLocks/>
          </p:cNvSpPr>
          <p:nvPr/>
        </p:nvSpPr>
        <p:spPr>
          <a:xfrm>
            <a:off x="10906870" y="6528735"/>
            <a:ext cx="1312025" cy="365125"/>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914400" rtl="0" eaLnBrk="1" latinLnBrk="0" hangingPunct="1">
              <a:spcBef>
                <a:spcPts val="0"/>
              </a:spcBef>
              <a:buNone/>
              <a:defRPr sz="1400" b="0" i="0" u="none" strike="noStrike" kern="1200" cap="none">
                <a:solidFill>
                  <a:schemeClr val="bg1"/>
                </a:solidFill>
                <a:latin typeface="Calibri"/>
                <a:ea typeface="Calibri"/>
                <a:cs typeface="Calibri"/>
                <a:sym typeface="Calibri"/>
              </a:defRPr>
            </a:lvl1pPr>
            <a:lvl2pPr marL="0" marR="0" lvl="1"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2pPr>
            <a:lvl3pPr marL="0" marR="0" lvl="2"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3pPr>
            <a:lvl4pPr marL="0" marR="0" lvl="3"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4pPr>
            <a:lvl5pPr marL="0" marR="0" lvl="4"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5pPr>
            <a:lvl6pPr marL="0" marR="0" lvl="5"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6pPr>
            <a:lvl7pPr marL="0" marR="0" lvl="6"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7pPr>
            <a:lvl8pPr marL="0" marR="0" lvl="7"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8pPr>
            <a:lvl9pPr marL="0" marR="0" lvl="8" indent="0" algn="r" defTabSz="914400" rtl="0" eaLnBrk="1" latinLnBrk="0" hangingPunct="1">
              <a:spcBef>
                <a:spcPts val="0"/>
              </a:spcBef>
              <a:buNone/>
              <a:defRPr sz="1400" b="0" i="0" u="none" strike="noStrike" kern="1200" cap="none">
                <a:solidFill>
                  <a:srgbClr val="7B230B"/>
                </a:solidFill>
                <a:latin typeface="Calibri"/>
                <a:ea typeface="Calibri"/>
                <a:cs typeface="Calibri"/>
                <a:sym typeface="Calibri"/>
              </a:defRPr>
            </a:lvl9pPr>
          </a:lstStyle>
          <a:p>
            <a:r>
              <a:rPr lang="en-US" dirty="0" smtClean="0"/>
              <a:t>13</a:t>
            </a:r>
            <a:endParaRPr lang="en-US" dirty="0"/>
          </a:p>
        </p:txBody>
      </p:sp>
    </p:spTree>
    <p:extLst>
      <p:ext uri="{BB962C8B-B14F-4D97-AF65-F5344CB8AC3E}">
        <p14:creationId xmlns:p14="http://schemas.microsoft.com/office/powerpoint/2010/main" val="3273707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a:blip r:embed="rId3">
            <a:extLst>
              <a:ext uri="{28A0092B-C50C-407E-A947-70E740481C1C}">
                <a14:useLocalDpi xmlns:a14="http://schemas.microsoft.com/office/drawing/2010/main" val="0"/>
              </a:ext>
            </a:extLst>
          </a:blip>
          <a:stretch>
            <a:fillRect/>
          </a:stretch>
        </p:blipFill>
        <p:spPr>
          <a:xfrm>
            <a:off x="7677507" y="3280886"/>
            <a:ext cx="1319842" cy="1420524"/>
          </a:xfrm>
          <a:prstGeom prst="rect">
            <a:avLst/>
          </a:prstGeom>
        </p:spPr>
      </p:pic>
      <p:pic>
        <p:nvPicPr>
          <p:cNvPr id="2" name="Picture 1"/>
          <p:cNvPicPr>
            <a:picLocks/>
          </p:cNvPicPr>
          <p:nvPr/>
        </p:nvPicPr>
        <p:blipFill>
          <a:blip r:embed="rId4">
            <a:extLst>
              <a:ext uri="{28A0092B-C50C-407E-A947-70E740481C1C}">
                <a14:useLocalDpi xmlns:a14="http://schemas.microsoft.com/office/drawing/2010/main" val="0"/>
              </a:ext>
            </a:extLst>
          </a:blip>
          <a:stretch>
            <a:fillRect/>
          </a:stretch>
        </p:blipFill>
        <p:spPr>
          <a:xfrm>
            <a:off x="5451895" y="796732"/>
            <a:ext cx="1328468" cy="1399167"/>
          </a:xfrm>
          <a:prstGeom prst="rect">
            <a:avLst/>
          </a:prstGeom>
        </p:spPr>
      </p:pic>
      <p:pic>
        <p:nvPicPr>
          <p:cNvPr id="9" name="Picture 8"/>
          <p:cNvPicPr>
            <a:picLocks/>
          </p:cNvPicPr>
          <p:nvPr/>
        </p:nvPicPr>
        <p:blipFill rotWithShape="1">
          <a:blip r:embed="rId5">
            <a:extLst>
              <a:ext uri="{28A0092B-C50C-407E-A947-70E740481C1C}">
                <a14:useLocalDpi xmlns:a14="http://schemas.microsoft.com/office/drawing/2010/main" val="0"/>
              </a:ext>
            </a:extLst>
          </a:blip>
          <a:srcRect t="7291" b="10636"/>
          <a:stretch/>
        </p:blipFill>
        <p:spPr>
          <a:xfrm>
            <a:off x="6943728" y="796732"/>
            <a:ext cx="1334814" cy="1399167"/>
          </a:xfrm>
          <a:prstGeom prst="rect">
            <a:avLst/>
          </a:prstGeom>
        </p:spPr>
      </p:pic>
      <p:pic>
        <p:nvPicPr>
          <p:cNvPr id="12" name="Picture 11"/>
          <p:cNvPicPr>
            <a:picLocks/>
          </p:cNvPicPr>
          <p:nvPr/>
        </p:nvPicPr>
        <p:blipFill rotWithShape="1">
          <a:blip r:embed="rId6">
            <a:extLst>
              <a:ext uri="{28A0092B-C50C-407E-A947-70E740481C1C}">
                <a14:useLocalDpi xmlns:a14="http://schemas.microsoft.com/office/drawing/2010/main" val="0"/>
              </a:ext>
            </a:extLst>
          </a:blip>
          <a:srcRect b="13229"/>
          <a:stretch/>
        </p:blipFill>
        <p:spPr>
          <a:xfrm>
            <a:off x="4615129" y="3280886"/>
            <a:ext cx="1328468" cy="1420524"/>
          </a:xfrm>
          <a:prstGeom prst="rect">
            <a:avLst/>
          </a:prstGeom>
        </p:spPr>
      </p:pic>
      <p:pic>
        <p:nvPicPr>
          <p:cNvPr id="13" name="Picture 12"/>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079626" y="3281121"/>
            <a:ext cx="1272509" cy="1420289"/>
          </a:xfrm>
          <a:prstGeom prst="rect">
            <a:avLst/>
          </a:prstGeom>
        </p:spPr>
      </p:pic>
      <p:graphicFrame>
        <p:nvGraphicFramePr>
          <p:cNvPr id="6" name="Diagram 5">
            <a:extLst>
              <a:ext uri="{FF2B5EF4-FFF2-40B4-BE49-F238E27FC236}">
                <a16:creationId xmlns:a16="http://schemas.microsoft.com/office/drawing/2014/main" id="{957AB662-B0E3-4D9D-A0E2-F025387A8880}"/>
              </a:ext>
            </a:extLst>
          </p:cNvPr>
          <p:cNvGraphicFramePr/>
          <p:nvPr>
            <p:extLst>
              <p:ext uri="{D42A27DB-BD31-4B8C-83A1-F6EECF244321}">
                <p14:modId xmlns:p14="http://schemas.microsoft.com/office/powerpoint/2010/main" val="310071520"/>
              </p:ext>
            </p:extLst>
          </p:nvPr>
        </p:nvGraphicFramePr>
        <p:xfrm>
          <a:off x="3571164" y="2238613"/>
          <a:ext cx="5070360" cy="8482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957AB662-B0E3-4D9D-A0E2-F025387A8880}"/>
              </a:ext>
            </a:extLst>
          </p:cNvPr>
          <p:cNvGraphicFramePr/>
          <p:nvPr>
            <p:extLst>
              <p:ext uri="{D42A27DB-BD31-4B8C-83A1-F6EECF244321}">
                <p14:modId xmlns:p14="http://schemas.microsoft.com/office/powerpoint/2010/main" val="4194675153"/>
              </p:ext>
            </p:extLst>
          </p:nvPr>
        </p:nvGraphicFramePr>
        <p:xfrm>
          <a:off x="1992763" y="4766747"/>
          <a:ext cx="8082887" cy="84904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3" name="Picture 2"/>
          <p:cNvPicPr>
            <a:picLocks/>
          </p:cNvPicPr>
          <p:nvPr/>
        </p:nvPicPr>
        <p:blipFill rotWithShape="1">
          <a:blip r:embed="rId18" cstate="hqprint">
            <a:extLst>
              <a:ext uri="{28A0092B-C50C-407E-A947-70E740481C1C}">
                <a14:useLocalDpi xmlns:a14="http://schemas.microsoft.com/office/drawing/2010/main" val="0"/>
              </a:ext>
            </a:extLst>
          </a:blip>
          <a:srcRect b="28757"/>
          <a:stretch/>
        </p:blipFill>
        <p:spPr>
          <a:xfrm>
            <a:off x="6142004" y="3280886"/>
            <a:ext cx="1337095" cy="1420524"/>
          </a:xfrm>
          <a:prstGeom prst="rect">
            <a:avLst/>
          </a:prstGeom>
        </p:spPr>
      </p:pic>
      <p:pic>
        <p:nvPicPr>
          <p:cNvPr id="4" name="Picture 3"/>
          <p:cNvPicPr>
            <a:picLocks/>
          </p:cNvPicPr>
          <p:nvPr/>
        </p:nvPicPr>
        <p:blipFill>
          <a:blip r:embed="rId19">
            <a:extLst>
              <a:ext uri="{28A0092B-C50C-407E-A947-70E740481C1C}">
                <a14:useLocalDpi xmlns:a14="http://schemas.microsoft.com/office/drawing/2010/main" val="0"/>
              </a:ext>
            </a:extLst>
          </a:blip>
          <a:stretch>
            <a:fillRect/>
          </a:stretch>
        </p:blipFill>
        <p:spPr>
          <a:xfrm>
            <a:off x="3912561" y="775375"/>
            <a:ext cx="1375969" cy="1420524"/>
          </a:xfrm>
          <a:prstGeom prst="rect">
            <a:avLst/>
          </a:prstGeom>
        </p:spPr>
      </p:pic>
      <p:sp>
        <p:nvSpPr>
          <p:cNvPr id="15" name="Title 1">
            <a:extLst>
              <a:ext uri="{FF2B5EF4-FFF2-40B4-BE49-F238E27FC236}">
                <a16:creationId xmlns:a16="http://schemas.microsoft.com/office/drawing/2014/main" id="{C8C4488A-7011-4EBA-A501-3A9CA782144B}"/>
              </a:ext>
            </a:extLst>
          </p:cNvPr>
          <p:cNvSpPr txBox="1">
            <a:spLocks/>
          </p:cNvSpPr>
          <p:nvPr/>
        </p:nvSpPr>
        <p:spPr>
          <a:xfrm>
            <a:off x="3079626" y="-222192"/>
            <a:ext cx="5917723" cy="848814"/>
          </a:xfrm>
          <a:prstGeom prst="rect">
            <a:avLst/>
          </a:prstGeom>
        </p:spPr>
        <p:txBody>
          <a:bodyPr vert="horz" lIns="91440" tIns="45720" rIns="91440" bIns="45720" rtlCol="0" anchor="b">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a:solidFill>
                  <a:schemeClr val="accent1">
                    <a:lumMod val="75000"/>
                  </a:schemeClr>
                </a:solidFill>
                <a:latin typeface="Calibri" panose="020F0502020204030204" pitchFamily="34" charset="0"/>
                <a:cs typeface="Calibri" panose="020F0502020204030204" pitchFamily="34" charset="0"/>
              </a:rPr>
              <a:t>The Evaluation Center (EC)</a:t>
            </a:r>
          </a:p>
        </p:txBody>
      </p:sp>
      <p:sp>
        <p:nvSpPr>
          <p:cNvPr id="5" name="Slide Number Placeholder 4"/>
          <p:cNvSpPr>
            <a:spLocks noGrp="1"/>
          </p:cNvSpPr>
          <p:nvPr>
            <p:ph type="sldNum" idx="12"/>
          </p:nvPr>
        </p:nvSpPr>
        <p:spPr/>
        <p:txBody>
          <a:bodyPr/>
          <a:lstStyle/>
          <a:p>
            <a:fld id="{E8AF465F-2847-4CB3-B1F3-83F96BC6F738}" type="slidenum">
              <a:rPr lang="en-US" smtClean="0"/>
              <a:pPr/>
              <a:t>14</a:t>
            </a:fld>
            <a:endParaRPr lang="en-US" dirty="0"/>
          </a:p>
        </p:txBody>
      </p:sp>
    </p:spTree>
    <p:extLst>
      <p:ext uri="{BB962C8B-B14F-4D97-AF65-F5344CB8AC3E}">
        <p14:creationId xmlns:p14="http://schemas.microsoft.com/office/powerpoint/2010/main" val="22346918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C4488A-7011-4EBA-A501-3A9CA782144B}"/>
              </a:ext>
            </a:extLst>
          </p:cNvPr>
          <p:cNvSpPr txBox="1">
            <a:spLocks/>
          </p:cNvSpPr>
          <p:nvPr/>
        </p:nvSpPr>
        <p:spPr>
          <a:xfrm>
            <a:off x="1436915" y="2455895"/>
            <a:ext cx="9431382" cy="1109287"/>
          </a:xfrm>
          <a:prstGeom prst="rect">
            <a:avLst/>
          </a:prstGeom>
          <a:noFill/>
          <a:ln>
            <a:noFill/>
          </a:ln>
        </p:spPr>
        <p:txBody>
          <a:bodyPr spcFirstLastPara="1" vert="horz" wrap="square" lIns="91440" tIns="45720" rIns="91440" bIns="45720" rtlCol="0" anchor="b" anchorCtr="0">
            <a:noAutofit/>
          </a:bodyPr>
          <a:lstStyle>
            <a:defPPr marR="0" lvl="0" algn="l" rtl="0">
              <a:lnSpc>
                <a:spcPct val="100000"/>
              </a:lnSpc>
              <a:spcBef>
                <a:spcPts val="0"/>
              </a:spcBef>
              <a:spcAft>
                <a:spcPts val="0"/>
              </a:spcAft>
            </a:defPPr>
            <a:lvl1pPr marR="0" lvl="0" algn="l" rtl="0" eaLnBrk="1" hangingPunct="1">
              <a:lnSpc>
                <a:spcPct val="85000"/>
              </a:lnSpc>
              <a:spcBef>
                <a:spcPts val="0"/>
              </a:spcBef>
              <a:spcAft>
                <a:spcPts val="0"/>
              </a:spcAft>
              <a:buClr>
                <a:srgbClr val="7B230B"/>
              </a:buClr>
              <a:buSzPts val="4800"/>
              <a:buFont typeface="Calibri"/>
              <a:buNone/>
              <a:defRPr sz="4800" b="0" i="0" u="none" strike="noStrike" cap="none">
                <a:solidFill>
                  <a:srgbClr val="7B230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5400" b="1" dirty="0">
                <a:solidFill>
                  <a:srgbClr val="095895"/>
                </a:solidFill>
              </a:rPr>
              <a:t>Objective 1</a:t>
            </a:r>
          </a:p>
          <a:p>
            <a:pPr algn="ctr"/>
            <a:r>
              <a:rPr lang="en-US" sz="5400" b="1" dirty="0" smtClean="0">
                <a:solidFill>
                  <a:srgbClr val="095895"/>
                </a:solidFill>
              </a:rPr>
              <a:t>Components of the 11 Interventions</a:t>
            </a:r>
            <a:endParaRPr lang="en-US" sz="5400" b="1" dirty="0"/>
          </a:p>
        </p:txBody>
      </p:sp>
      <p:sp>
        <p:nvSpPr>
          <p:cNvPr id="2" name="Slide Number Placeholder 1"/>
          <p:cNvSpPr>
            <a:spLocks noGrp="1"/>
          </p:cNvSpPr>
          <p:nvPr>
            <p:ph type="sldNum" idx="12"/>
          </p:nvPr>
        </p:nvSpPr>
        <p:spPr/>
        <p:txBody>
          <a:bodyPr/>
          <a:lstStyle/>
          <a:p>
            <a:fld id="{E8AF465F-2847-4CB3-B1F3-83F96BC6F738}" type="slidenum">
              <a:rPr lang="en-US" smtClean="0"/>
              <a:pPr/>
              <a:t>15</a:t>
            </a:fld>
            <a:endParaRPr lang="en-US" dirty="0"/>
          </a:p>
        </p:txBody>
      </p:sp>
    </p:spTree>
    <p:extLst>
      <p:ext uri="{BB962C8B-B14F-4D97-AF65-F5344CB8AC3E}">
        <p14:creationId xmlns:p14="http://schemas.microsoft.com/office/powerpoint/2010/main" val="20253973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C4488A-7011-4EBA-A501-3A9CA782144B}"/>
              </a:ext>
            </a:extLst>
          </p:cNvPr>
          <p:cNvSpPr txBox="1">
            <a:spLocks/>
          </p:cNvSpPr>
          <p:nvPr/>
        </p:nvSpPr>
        <p:spPr>
          <a:xfrm>
            <a:off x="1436915" y="2455895"/>
            <a:ext cx="9431382" cy="1109287"/>
          </a:xfrm>
          <a:prstGeom prst="rect">
            <a:avLst/>
          </a:prstGeom>
          <a:noFill/>
          <a:ln>
            <a:noFill/>
          </a:ln>
        </p:spPr>
        <p:txBody>
          <a:bodyPr spcFirstLastPara="1" vert="horz" wrap="square" lIns="91440" tIns="45720" rIns="91440" bIns="45720" rtlCol="0" anchor="b" anchorCtr="0">
            <a:noAutofit/>
          </a:bodyPr>
          <a:lstStyle>
            <a:defPPr marR="0" lvl="0" algn="l" rtl="0">
              <a:lnSpc>
                <a:spcPct val="100000"/>
              </a:lnSpc>
              <a:spcBef>
                <a:spcPts val="0"/>
              </a:spcBef>
              <a:spcAft>
                <a:spcPts val="0"/>
              </a:spcAft>
            </a:defPPr>
            <a:lvl1pPr marR="0" lvl="0" algn="l" rtl="0" eaLnBrk="1" hangingPunct="1">
              <a:lnSpc>
                <a:spcPct val="85000"/>
              </a:lnSpc>
              <a:spcBef>
                <a:spcPts val="0"/>
              </a:spcBef>
              <a:spcAft>
                <a:spcPts val="0"/>
              </a:spcAft>
              <a:buClr>
                <a:srgbClr val="7B230B"/>
              </a:buClr>
              <a:buSzPts val="4800"/>
              <a:buFont typeface="Calibri"/>
              <a:buNone/>
              <a:defRPr sz="4800" b="0" i="0" u="none" strike="noStrike" cap="none">
                <a:solidFill>
                  <a:srgbClr val="7B230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5400" b="1" dirty="0">
                <a:solidFill>
                  <a:srgbClr val="095895"/>
                </a:solidFill>
              </a:rPr>
              <a:t>Transgender Women Focus Area</a:t>
            </a:r>
            <a:endParaRPr lang="en-US" sz="5400" b="1" dirty="0"/>
          </a:p>
        </p:txBody>
      </p:sp>
      <p:sp>
        <p:nvSpPr>
          <p:cNvPr id="2" name="Slide Number Placeholder 1"/>
          <p:cNvSpPr>
            <a:spLocks noGrp="1"/>
          </p:cNvSpPr>
          <p:nvPr>
            <p:ph type="sldNum" idx="12"/>
          </p:nvPr>
        </p:nvSpPr>
        <p:spPr/>
        <p:txBody>
          <a:bodyPr/>
          <a:lstStyle/>
          <a:p>
            <a:fld id="{E8AF465F-2847-4CB3-B1F3-83F96BC6F738}" type="slidenum">
              <a:rPr lang="en-US" smtClean="0"/>
              <a:pPr/>
              <a:t>16</a:t>
            </a:fld>
            <a:endParaRPr lang="en-US" dirty="0"/>
          </a:p>
        </p:txBody>
      </p:sp>
    </p:spTree>
    <p:extLst>
      <p:ext uri="{BB962C8B-B14F-4D97-AF65-F5344CB8AC3E}">
        <p14:creationId xmlns:p14="http://schemas.microsoft.com/office/powerpoint/2010/main" val="298242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8B21-377E-4CC0-A51D-ED888F0EF872}"/>
              </a:ext>
            </a:extLst>
          </p:cNvPr>
          <p:cNvSpPr>
            <a:spLocks noGrp="1"/>
          </p:cNvSpPr>
          <p:nvPr>
            <p:ph type="title"/>
          </p:nvPr>
        </p:nvSpPr>
        <p:spPr/>
        <p:txBody>
          <a:bodyPr>
            <a:noAutofit/>
          </a:bodyPr>
          <a:lstStyle/>
          <a:p>
            <a:r>
              <a:rPr lang="en-US" sz="4000" dirty="0"/>
              <a:t>Healthy Divas (DIVAS)</a:t>
            </a:r>
          </a:p>
        </p:txBody>
      </p:sp>
      <p:sp>
        <p:nvSpPr>
          <p:cNvPr id="16" name="Content Placeholder 2">
            <a:extLst>
              <a:ext uri="{FF2B5EF4-FFF2-40B4-BE49-F238E27FC236}">
                <a16:creationId xmlns:a16="http://schemas.microsoft.com/office/drawing/2014/main" id="{30CA1955-9E40-45D2-8BC3-EA69D1BB6F28}"/>
              </a:ext>
            </a:extLst>
          </p:cNvPr>
          <p:cNvSpPr txBox="1">
            <a:spLocks/>
          </p:cNvSpPr>
          <p:nvPr/>
        </p:nvSpPr>
        <p:spPr>
          <a:xfrm>
            <a:off x="838200" y="1296556"/>
            <a:ext cx="6019800" cy="4281283"/>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031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D031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a:lnSpc>
                <a:spcPct val="100000"/>
              </a:lnSpc>
              <a:spcBef>
                <a:spcPts val="0"/>
              </a:spcBef>
              <a:spcAft>
                <a:spcPts val="1200"/>
              </a:spcAft>
            </a:pPr>
            <a:r>
              <a:rPr lang="en-US" sz="2500" b="1" dirty="0"/>
              <a:t>Description:</a:t>
            </a:r>
            <a:r>
              <a:rPr lang="en-US" sz="2500" dirty="0"/>
              <a:t> </a:t>
            </a:r>
          </a:p>
          <a:p>
            <a:pPr marL="388620" indent="-342900">
              <a:lnSpc>
                <a:spcPct val="100000"/>
              </a:lnSpc>
              <a:spcBef>
                <a:spcPts val="0"/>
              </a:spcBef>
              <a:spcAft>
                <a:spcPts val="1200"/>
              </a:spcAft>
              <a:buSzPct val="120000"/>
              <a:buFont typeface="Arial" panose="020B0604020202020204" pitchFamily="34" charset="0"/>
              <a:buChar char="•"/>
            </a:pPr>
            <a:r>
              <a:rPr lang="en-US" sz="2500" dirty="0"/>
              <a:t>Gender affirmation model</a:t>
            </a:r>
          </a:p>
          <a:p>
            <a:pPr marL="388620" indent="-342900">
              <a:lnSpc>
                <a:spcPct val="100000"/>
              </a:lnSpc>
              <a:spcBef>
                <a:spcPts val="0"/>
              </a:spcBef>
              <a:spcAft>
                <a:spcPts val="1200"/>
              </a:spcAft>
              <a:buSzPct val="120000"/>
              <a:buFont typeface="Arial" panose="020B0604020202020204" pitchFamily="34" charset="0"/>
              <a:buChar char="•"/>
            </a:pPr>
            <a:r>
              <a:rPr lang="en-US" sz="2500" dirty="0"/>
              <a:t>6 individual sessions</a:t>
            </a:r>
          </a:p>
          <a:p>
            <a:pPr marL="388620" indent="-342900">
              <a:lnSpc>
                <a:spcPct val="100000"/>
              </a:lnSpc>
              <a:spcBef>
                <a:spcPts val="0"/>
              </a:spcBef>
              <a:spcAft>
                <a:spcPts val="1200"/>
              </a:spcAft>
              <a:buSzPct val="120000"/>
              <a:buFont typeface="Arial" panose="020B0604020202020204" pitchFamily="34" charset="0"/>
              <a:buChar char="•"/>
            </a:pPr>
            <a:r>
              <a:rPr lang="en-US" sz="2500" dirty="0"/>
              <a:t>1 group workshop</a:t>
            </a:r>
          </a:p>
          <a:p>
            <a:pPr marL="1074420" lvl="1" indent="-342900">
              <a:lnSpc>
                <a:spcPct val="100000"/>
              </a:lnSpc>
              <a:spcBef>
                <a:spcPts val="0"/>
              </a:spcBef>
              <a:spcAft>
                <a:spcPts val="1200"/>
              </a:spcAft>
              <a:buSzPct val="120000"/>
            </a:pPr>
            <a:r>
              <a:rPr lang="en-US" sz="2500" dirty="0"/>
              <a:t>Peer facilitators</a:t>
            </a:r>
          </a:p>
          <a:p>
            <a:pPr marL="1074420" lvl="1" indent="-342900">
              <a:lnSpc>
                <a:spcPct val="100000"/>
              </a:lnSpc>
              <a:spcBef>
                <a:spcPts val="0"/>
              </a:spcBef>
              <a:spcAft>
                <a:spcPts val="1200"/>
              </a:spcAft>
              <a:buSzPct val="120000"/>
            </a:pPr>
            <a:r>
              <a:rPr lang="en-US" sz="2500" dirty="0"/>
              <a:t>Health care providers</a:t>
            </a:r>
          </a:p>
          <a:p>
            <a:pPr marL="45720"/>
            <a:endParaRPr lang="en-US" sz="2500" dirty="0"/>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val="0"/>
              </a:ext>
            </a:extLst>
          </a:blip>
          <a:srcRect t="25289"/>
          <a:stretch/>
        </p:blipFill>
        <p:spPr>
          <a:xfrm>
            <a:off x="5945835" y="234397"/>
            <a:ext cx="6320130" cy="6110592"/>
          </a:xfrm>
          <a:prstGeom prst="rect">
            <a:avLst/>
          </a:prstGeom>
        </p:spPr>
      </p:pic>
      <p:sp>
        <p:nvSpPr>
          <p:cNvPr id="3" name="Slide Number Placeholder 2"/>
          <p:cNvSpPr>
            <a:spLocks noGrp="1"/>
          </p:cNvSpPr>
          <p:nvPr>
            <p:ph type="sldNum" idx="12"/>
          </p:nvPr>
        </p:nvSpPr>
        <p:spPr/>
        <p:txBody>
          <a:bodyPr/>
          <a:lstStyle/>
          <a:p>
            <a:fld id="{E8AF465F-2847-4CB3-B1F3-83F96BC6F738}" type="slidenum">
              <a:rPr lang="en-US" smtClean="0"/>
              <a:pPr/>
              <a:t>17</a:t>
            </a:fld>
            <a:endParaRPr lang="en-US" dirty="0"/>
          </a:p>
        </p:txBody>
      </p:sp>
    </p:spTree>
    <p:extLst>
      <p:ext uri="{BB962C8B-B14F-4D97-AF65-F5344CB8AC3E}">
        <p14:creationId xmlns:p14="http://schemas.microsoft.com/office/powerpoint/2010/main" val="1585787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8B21-377E-4CC0-A51D-ED888F0EF872}"/>
              </a:ext>
            </a:extLst>
          </p:cNvPr>
          <p:cNvSpPr>
            <a:spLocks noGrp="1"/>
          </p:cNvSpPr>
          <p:nvPr>
            <p:ph type="title"/>
          </p:nvPr>
        </p:nvSpPr>
        <p:spPr>
          <a:xfrm>
            <a:off x="838200" y="579167"/>
            <a:ext cx="6019800" cy="829193"/>
          </a:xfrm>
        </p:spPr>
        <p:txBody>
          <a:bodyPr>
            <a:noAutofit/>
          </a:bodyPr>
          <a:lstStyle/>
          <a:p>
            <a:r>
              <a:rPr lang="en-US" sz="4000" dirty="0">
                <a:solidFill>
                  <a:schemeClr val="accent1">
                    <a:lumMod val="75000"/>
                  </a:schemeClr>
                </a:solidFill>
              </a:rPr>
              <a:t>Transgender Women Engagement and Entry to Care Project (TWEET)</a:t>
            </a:r>
            <a:endParaRPr lang="en-US" sz="4000" dirty="0"/>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t="26279"/>
          <a:stretch/>
        </p:blipFill>
        <p:spPr>
          <a:xfrm>
            <a:off x="6425450" y="877329"/>
            <a:ext cx="5665391" cy="5405041"/>
          </a:xfrm>
          <a:prstGeom prst="rect">
            <a:avLst/>
          </a:prstGeom>
        </p:spPr>
      </p:pic>
      <p:sp>
        <p:nvSpPr>
          <p:cNvPr id="16" name="Content Placeholder 2">
            <a:extLst>
              <a:ext uri="{FF2B5EF4-FFF2-40B4-BE49-F238E27FC236}">
                <a16:creationId xmlns:a16="http://schemas.microsoft.com/office/drawing/2014/main" id="{30CA1955-9E40-45D2-8BC3-EA69D1BB6F28}"/>
              </a:ext>
            </a:extLst>
          </p:cNvPr>
          <p:cNvSpPr txBox="1">
            <a:spLocks/>
          </p:cNvSpPr>
          <p:nvPr/>
        </p:nvSpPr>
        <p:spPr>
          <a:xfrm>
            <a:off x="838200" y="2001088"/>
            <a:ext cx="6019800" cy="4281283"/>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031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D031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a:lnSpc>
                <a:spcPct val="100000"/>
              </a:lnSpc>
              <a:spcBef>
                <a:spcPts val="0"/>
              </a:spcBef>
              <a:spcAft>
                <a:spcPts val="1200"/>
              </a:spcAft>
            </a:pPr>
            <a:r>
              <a:rPr lang="en-US" sz="2500" b="1" dirty="0"/>
              <a:t>Description:</a:t>
            </a:r>
          </a:p>
          <a:p>
            <a:pPr marL="388620" indent="-342900">
              <a:lnSpc>
                <a:spcPct val="100000"/>
              </a:lnSpc>
              <a:spcBef>
                <a:spcPts val="0"/>
              </a:spcBef>
              <a:spcAft>
                <a:spcPts val="1200"/>
              </a:spcAft>
              <a:buSzPct val="120000"/>
              <a:buFont typeface="Arial" panose="020B0604020202020204" pitchFamily="34" charset="0"/>
              <a:buChar char="•"/>
            </a:pPr>
            <a:r>
              <a:rPr lang="en-US" sz="2500" dirty="0"/>
              <a:t>Peer Leaders</a:t>
            </a:r>
          </a:p>
          <a:p>
            <a:pPr marL="388620" indent="-342900">
              <a:lnSpc>
                <a:spcPct val="100000"/>
              </a:lnSpc>
              <a:spcBef>
                <a:spcPts val="0"/>
              </a:spcBef>
              <a:spcAft>
                <a:spcPts val="1200"/>
              </a:spcAft>
              <a:buSzPct val="120000"/>
              <a:buFont typeface="Arial" panose="020B0604020202020204" pitchFamily="34" charset="0"/>
              <a:buChar char="•"/>
            </a:pPr>
            <a:r>
              <a:rPr lang="en-US" sz="2500" dirty="0"/>
              <a:t>Linkage to care</a:t>
            </a:r>
          </a:p>
          <a:p>
            <a:pPr marL="388620" indent="-342900">
              <a:lnSpc>
                <a:spcPct val="100000"/>
              </a:lnSpc>
              <a:spcBef>
                <a:spcPts val="0"/>
              </a:spcBef>
              <a:spcAft>
                <a:spcPts val="1200"/>
              </a:spcAft>
              <a:buSzPct val="120000"/>
              <a:buFont typeface="Arial" panose="020B0604020202020204" pitchFamily="34" charset="0"/>
              <a:buChar char="•"/>
            </a:pPr>
            <a:r>
              <a:rPr lang="en-US" sz="2500" dirty="0"/>
              <a:t>5 educational sessions</a:t>
            </a:r>
          </a:p>
          <a:p>
            <a:pPr marL="45720"/>
            <a:endParaRPr lang="en-US" sz="2500" dirty="0"/>
          </a:p>
        </p:txBody>
      </p:sp>
      <p:sp>
        <p:nvSpPr>
          <p:cNvPr id="3" name="Slide Number Placeholder 2"/>
          <p:cNvSpPr>
            <a:spLocks noGrp="1"/>
          </p:cNvSpPr>
          <p:nvPr>
            <p:ph type="sldNum" idx="12"/>
          </p:nvPr>
        </p:nvSpPr>
        <p:spPr/>
        <p:txBody>
          <a:bodyPr/>
          <a:lstStyle/>
          <a:p>
            <a:fld id="{E8AF465F-2847-4CB3-B1F3-83F96BC6F738}" type="slidenum">
              <a:rPr lang="en-US" smtClean="0"/>
              <a:pPr/>
              <a:t>18</a:t>
            </a:fld>
            <a:endParaRPr lang="en-US" dirty="0"/>
          </a:p>
        </p:txBody>
      </p:sp>
    </p:spTree>
    <p:extLst>
      <p:ext uri="{BB962C8B-B14F-4D97-AF65-F5344CB8AC3E}">
        <p14:creationId xmlns:p14="http://schemas.microsoft.com/office/powerpoint/2010/main" val="1522147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C4488A-7011-4EBA-A501-3A9CA782144B}"/>
              </a:ext>
            </a:extLst>
          </p:cNvPr>
          <p:cNvSpPr txBox="1">
            <a:spLocks/>
          </p:cNvSpPr>
          <p:nvPr/>
        </p:nvSpPr>
        <p:spPr>
          <a:xfrm>
            <a:off x="1436915" y="2455895"/>
            <a:ext cx="9431382" cy="1109287"/>
          </a:xfrm>
          <a:prstGeom prst="rect">
            <a:avLst/>
          </a:prstGeom>
          <a:noFill/>
          <a:ln>
            <a:noFill/>
          </a:ln>
        </p:spPr>
        <p:txBody>
          <a:bodyPr spcFirstLastPara="1" vert="horz" wrap="square" lIns="91440" tIns="45720" rIns="91440" bIns="45720" rtlCol="0" anchor="b" anchorCtr="0">
            <a:noAutofit/>
          </a:bodyPr>
          <a:lstStyle>
            <a:defPPr marR="0" lvl="0" algn="l" rtl="0">
              <a:lnSpc>
                <a:spcPct val="100000"/>
              </a:lnSpc>
              <a:spcBef>
                <a:spcPts val="0"/>
              </a:spcBef>
              <a:spcAft>
                <a:spcPts val="0"/>
              </a:spcAft>
            </a:defPPr>
            <a:lvl1pPr marR="0" lvl="0" algn="l" rtl="0" eaLnBrk="1" hangingPunct="1">
              <a:lnSpc>
                <a:spcPct val="85000"/>
              </a:lnSpc>
              <a:spcBef>
                <a:spcPts val="0"/>
              </a:spcBef>
              <a:spcAft>
                <a:spcPts val="0"/>
              </a:spcAft>
              <a:buClr>
                <a:srgbClr val="7B230B"/>
              </a:buClr>
              <a:buSzPts val="4800"/>
              <a:buFont typeface="Calibri"/>
              <a:buNone/>
              <a:defRPr sz="4800" b="0" i="0" u="none" strike="noStrike" cap="none">
                <a:solidFill>
                  <a:srgbClr val="7B230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5400" b="1" dirty="0">
                <a:solidFill>
                  <a:srgbClr val="095895"/>
                </a:solidFill>
              </a:rPr>
              <a:t>Black Men Who Have Sex with Men (MSM) Focus Area</a:t>
            </a:r>
            <a:endParaRPr lang="en-US" sz="5400" b="1" dirty="0"/>
          </a:p>
        </p:txBody>
      </p:sp>
      <p:sp>
        <p:nvSpPr>
          <p:cNvPr id="2" name="Slide Number Placeholder 1"/>
          <p:cNvSpPr>
            <a:spLocks noGrp="1"/>
          </p:cNvSpPr>
          <p:nvPr>
            <p:ph type="sldNum" idx="12"/>
          </p:nvPr>
        </p:nvSpPr>
        <p:spPr/>
        <p:txBody>
          <a:bodyPr/>
          <a:lstStyle/>
          <a:p>
            <a:fld id="{E8AF465F-2847-4CB3-B1F3-83F96BC6F738}" type="slidenum">
              <a:rPr lang="en-US" smtClean="0"/>
              <a:pPr/>
              <a:t>19</a:t>
            </a:fld>
            <a:endParaRPr lang="en-US" dirty="0"/>
          </a:p>
        </p:txBody>
      </p:sp>
    </p:spTree>
    <p:extLst>
      <p:ext uri="{BB962C8B-B14F-4D97-AF65-F5344CB8AC3E}">
        <p14:creationId xmlns:p14="http://schemas.microsoft.com/office/powerpoint/2010/main" val="8806594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B2ED3-50A4-4E47-9417-45A5AF2B609C}"/>
              </a:ext>
            </a:extLst>
          </p:cNvPr>
          <p:cNvSpPr>
            <a:spLocks noGrp="1"/>
          </p:cNvSpPr>
          <p:nvPr>
            <p:ph type="title"/>
          </p:nvPr>
        </p:nvSpPr>
        <p:spPr/>
        <p:txBody>
          <a:bodyPr>
            <a:noAutofit/>
          </a:bodyPr>
          <a:lstStyle/>
          <a:p>
            <a:pPr algn="ctr"/>
            <a:r>
              <a:rPr lang="en-US" dirty="0"/>
              <a:t>Disclosures</a:t>
            </a:r>
          </a:p>
        </p:txBody>
      </p:sp>
      <p:sp>
        <p:nvSpPr>
          <p:cNvPr id="3" name="Content Placeholder 2">
            <a:extLst>
              <a:ext uri="{FF2B5EF4-FFF2-40B4-BE49-F238E27FC236}">
                <a16:creationId xmlns:a16="http://schemas.microsoft.com/office/drawing/2014/main" id="{396EB0C9-4DED-4F31-AC5B-2F9034A81FEF}"/>
              </a:ext>
            </a:extLst>
          </p:cNvPr>
          <p:cNvSpPr>
            <a:spLocks noGrp="1"/>
          </p:cNvSpPr>
          <p:nvPr>
            <p:ph sz="half" idx="10"/>
          </p:nvPr>
        </p:nvSpPr>
        <p:spPr/>
        <p:txBody>
          <a:bodyPr>
            <a:normAutofit/>
          </a:bodyPr>
          <a:lstStyle/>
          <a:p>
            <a:r>
              <a:rPr lang="en-US" dirty="0"/>
              <a:t>Presenter(s) has no financial interest to disclose</a:t>
            </a:r>
            <a:r>
              <a:rPr lang="en-US" dirty="0" smtClean="0"/>
              <a:t>.</a:t>
            </a:r>
          </a:p>
          <a:p>
            <a:endParaRPr lang="en-US" dirty="0"/>
          </a:p>
          <a:p>
            <a:r>
              <a:rPr lang="en-US" dirty="0"/>
              <a:t>This project is supported by the Health Resources and Services Administration’s (HRSA) HIV/AIDS Bureau (HAB) of the U.S. Department of Health and Human Services (HHS) under</a:t>
            </a:r>
            <a:r>
              <a:rPr lang="en-US" dirty="0">
                <a:solidFill>
                  <a:srgbClr val="FF0000"/>
                </a:solidFill>
              </a:rPr>
              <a:t> </a:t>
            </a:r>
            <a:r>
              <a:rPr lang="en-US" dirty="0"/>
              <a:t>grant number </a:t>
            </a:r>
            <a:r>
              <a:rPr lang="en-US" dirty="0" smtClean="0"/>
              <a:t>U69HA31067 and grant number </a:t>
            </a:r>
            <a:r>
              <a:rPr lang="en-US" dirty="0"/>
              <a:t>U90HA31099</a:t>
            </a:r>
            <a:r>
              <a:rPr lang="en-US" dirty="0" smtClean="0"/>
              <a:t>. The national </a:t>
            </a:r>
            <a:r>
              <a:rPr lang="en-US" dirty="0"/>
              <a:t>Training and Technical Assistance is funded for $5,324,429.00 and 0% financed with nongovernmental sources. </a:t>
            </a:r>
            <a:r>
              <a:rPr lang="en-US" dirty="0" smtClean="0"/>
              <a:t>The national Evaluation is funded for </a:t>
            </a:r>
            <a:r>
              <a:rPr lang="en-US" dirty="0"/>
              <a:t>$</a:t>
            </a:r>
            <a:r>
              <a:rPr lang="en-US" dirty="0" smtClean="0"/>
              <a:t>2,200,000.00 and 0% financed with nongovernmental sources. This </a:t>
            </a:r>
            <a:r>
              <a:rPr lang="en-US" dirty="0"/>
              <a:t>information or content and conclusions are those of the author and should not be construed as the official position or policy of, nor should any endorsements be inferred by HRSA, HHS or the U.S. Government.</a:t>
            </a:r>
          </a:p>
          <a:p>
            <a:pPr marL="457200" lvl="1" indent="0">
              <a:buNone/>
            </a:pPr>
            <a:endParaRPr lang="en-US" sz="1400" dirty="0">
              <a:solidFill>
                <a:schemeClr val="bg1">
                  <a:lumMod val="50000"/>
                </a:schemeClr>
              </a:solidFill>
            </a:endParaRPr>
          </a:p>
          <a:p>
            <a:endParaRPr lang="en-US" sz="2200" dirty="0"/>
          </a:p>
        </p:txBody>
      </p:sp>
      <p:sp>
        <p:nvSpPr>
          <p:cNvPr id="4" name="Slide Number Placeholder 3"/>
          <p:cNvSpPr>
            <a:spLocks noGrp="1"/>
          </p:cNvSpPr>
          <p:nvPr>
            <p:ph type="sldNum" idx="12"/>
          </p:nvPr>
        </p:nvSpPr>
        <p:spPr/>
        <p:txBody>
          <a:bodyPr/>
          <a:lstStyle/>
          <a:p>
            <a:fld id="{E8AF465F-2847-4CB3-B1F3-83F96BC6F738}" type="slidenum">
              <a:rPr lang="en-US" smtClean="0"/>
              <a:pPr/>
              <a:t>2</a:t>
            </a:fld>
            <a:endParaRPr lang="en-US" dirty="0"/>
          </a:p>
        </p:txBody>
      </p:sp>
    </p:spTree>
    <p:extLst>
      <p:ext uri="{BB962C8B-B14F-4D97-AF65-F5344CB8AC3E}">
        <p14:creationId xmlns:p14="http://schemas.microsoft.com/office/powerpoint/2010/main" val="28739820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8B21-377E-4CC0-A51D-ED888F0EF872}"/>
              </a:ext>
            </a:extLst>
          </p:cNvPr>
          <p:cNvSpPr>
            <a:spLocks noGrp="1"/>
          </p:cNvSpPr>
          <p:nvPr>
            <p:ph type="title"/>
          </p:nvPr>
        </p:nvSpPr>
        <p:spPr>
          <a:xfrm>
            <a:off x="838200" y="234397"/>
            <a:ext cx="5517630" cy="829193"/>
          </a:xfrm>
        </p:spPr>
        <p:txBody>
          <a:bodyPr>
            <a:noAutofit/>
          </a:bodyPr>
          <a:lstStyle/>
          <a:p>
            <a:r>
              <a:rPr lang="en-US" sz="4000" dirty="0"/>
              <a:t>Peer Motivational Interviewing (PEERS MI)</a:t>
            </a:r>
          </a:p>
        </p:txBody>
      </p:sp>
      <p:sp>
        <p:nvSpPr>
          <p:cNvPr id="16" name="Content Placeholder 2">
            <a:extLst>
              <a:ext uri="{FF2B5EF4-FFF2-40B4-BE49-F238E27FC236}">
                <a16:creationId xmlns:a16="http://schemas.microsoft.com/office/drawing/2014/main" id="{30CA1955-9E40-45D2-8BC3-EA69D1BB6F28}"/>
              </a:ext>
            </a:extLst>
          </p:cNvPr>
          <p:cNvSpPr txBox="1">
            <a:spLocks/>
          </p:cNvSpPr>
          <p:nvPr/>
        </p:nvSpPr>
        <p:spPr>
          <a:xfrm>
            <a:off x="838200" y="1296556"/>
            <a:ext cx="6019800" cy="4281283"/>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031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D031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a:lnSpc>
                <a:spcPct val="100000"/>
              </a:lnSpc>
              <a:spcBef>
                <a:spcPts val="0"/>
              </a:spcBef>
              <a:spcAft>
                <a:spcPts val="1200"/>
              </a:spcAft>
            </a:pPr>
            <a:r>
              <a:rPr lang="en-US" sz="2500" b="1" dirty="0"/>
              <a:t>Description:</a:t>
            </a:r>
          </a:p>
          <a:p>
            <a:pPr marL="388620" indent="-342900">
              <a:lnSpc>
                <a:spcPct val="100000"/>
              </a:lnSpc>
              <a:spcBef>
                <a:spcPts val="0"/>
              </a:spcBef>
              <a:spcAft>
                <a:spcPts val="1200"/>
              </a:spcAft>
              <a:buSzPct val="120000"/>
              <a:buFont typeface="Arial" panose="020B0604020202020204" pitchFamily="34" charset="0"/>
              <a:buChar char="•"/>
            </a:pPr>
            <a:r>
              <a:rPr lang="en-US" sz="2500" dirty="0"/>
              <a:t>Brief single sessions </a:t>
            </a:r>
          </a:p>
          <a:p>
            <a:pPr marL="388620" indent="-342900">
              <a:lnSpc>
                <a:spcPct val="100000"/>
              </a:lnSpc>
              <a:spcBef>
                <a:spcPts val="0"/>
              </a:spcBef>
              <a:spcAft>
                <a:spcPts val="1200"/>
              </a:spcAft>
              <a:buSzPct val="120000"/>
              <a:buFont typeface="Arial" panose="020B0604020202020204" pitchFamily="34" charset="0"/>
              <a:buChar char="•"/>
            </a:pPr>
            <a:r>
              <a:rPr lang="en-US" sz="2500" dirty="0"/>
              <a:t>Black MSM living with HIV deliver MI</a:t>
            </a:r>
          </a:p>
          <a:p>
            <a:pPr marL="388620" indent="-342900">
              <a:lnSpc>
                <a:spcPct val="100000"/>
              </a:lnSpc>
              <a:spcBef>
                <a:spcPts val="0"/>
              </a:spcBef>
              <a:spcAft>
                <a:spcPts val="1200"/>
              </a:spcAft>
              <a:buSzPct val="120000"/>
              <a:buFont typeface="Arial" panose="020B0604020202020204" pitchFamily="34" charset="0"/>
              <a:buChar char="•"/>
            </a:pPr>
            <a:r>
              <a:rPr lang="en-US" sz="2500" dirty="0"/>
              <a:t>Focus on medication adherence</a:t>
            </a:r>
          </a:p>
          <a:p>
            <a:pPr marL="45720"/>
            <a:endParaRPr lang="en-US" sz="2500" dirty="0"/>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t="27039"/>
          <a:stretch/>
        </p:blipFill>
        <p:spPr>
          <a:xfrm>
            <a:off x="5643716" y="124488"/>
            <a:ext cx="7016929" cy="6625417"/>
          </a:xfrm>
          <a:prstGeom prst="rect">
            <a:avLst/>
          </a:prstGeom>
        </p:spPr>
      </p:pic>
      <p:sp>
        <p:nvSpPr>
          <p:cNvPr id="3" name="Slide Number Placeholder 2"/>
          <p:cNvSpPr>
            <a:spLocks noGrp="1"/>
          </p:cNvSpPr>
          <p:nvPr>
            <p:ph type="sldNum" idx="12"/>
          </p:nvPr>
        </p:nvSpPr>
        <p:spPr/>
        <p:txBody>
          <a:bodyPr/>
          <a:lstStyle/>
          <a:p>
            <a:fld id="{E8AF465F-2847-4CB3-B1F3-83F96BC6F738}" type="slidenum">
              <a:rPr lang="en-US" smtClean="0"/>
              <a:pPr/>
              <a:t>20</a:t>
            </a:fld>
            <a:endParaRPr lang="en-US" dirty="0"/>
          </a:p>
        </p:txBody>
      </p:sp>
    </p:spTree>
    <p:extLst>
      <p:ext uri="{BB962C8B-B14F-4D97-AF65-F5344CB8AC3E}">
        <p14:creationId xmlns:p14="http://schemas.microsoft.com/office/powerpoint/2010/main" val="634276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8B21-377E-4CC0-A51D-ED888F0EF872}"/>
              </a:ext>
            </a:extLst>
          </p:cNvPr>
          <p:cNvSpPr>
            <a:spLocks noGrp="1"/>
          </p:cNvSpPr>
          <p:nvPr>
            <p:ph type="title"/>
          </p:nvPr>
        </p:nvSpPr>
        <p:spPr/>
        <p:txBody>
          <a:bodyPr>
            <a:noAutofit/>
          </a:bodyPr>
          <a:lstStyle/>
          <a:p>
            <a:r>
              <a:rPr lang="en-US" sz="4000" dirty="0"/>
              <a:t>Project CONNECT (CONNECT)</a:t>
            </a:r>
          </a:p>
        </p:txBody>
      </p:sp>
      <p:sp>
        <p:nvSpPr>
          <p:cNvPr id="16" name="Content Placeholder 2">
            <a:extLst>
              <a:ext uri="{FF2B5EF4-FFF2-40B4-BE49-F238E27FC236}">
                <a16:creationId xmlns:a16="http://schemas.microsoft.com/office/drawing/2014/main" id="{30CA1955-9E40-45D2-8BC3-EA69D1BB6F28}"/>
              </a:ext>
            </a:extLst>
          </p:cNvPr>
          <p:cNvSpPr txBox="1">
            <a:spLocks/>
          </p:cNvSpPr>
          <p:nvPr/>
        </p:nvSpPr>
        <p:spPr>
          <a:xfrm>
            <a:off x="838200" y="1296556"/>
            <a:ext cx="6019800" cy="4281283"/>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031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D031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a:lnSpc>
                <a:spcPct val="100000"/>
              </a:lnSpc>
              <a:spcBef>
                <a:spcPts val="0"/>
              </a:spcBef>
              <a:spcAft>
                <a:spcPts val="1200"/>
              </a:spcAft>
            </a:pPr>
            <a:r>
              <a:rPr lang="en-US" sz="2500" b="1" dirty="0"/>
              <a:t>Description:</a:t>
            </a:r>
          </a:p>
          <a:p>
            <a:pPr marL="388620" indent="-342900">
              <a:lnSpc>
                <a:spcPct val="100000"/>
              </a:lnSpc>
              <a:spcBef>
                <a:spcPts val="0"/>
              </a:spcBef>
              <a:spcAft>
                <a:spcPts val="1200"/>
              </a:spcAft>
              <a:buSzPct val="120000"/>
              <a:buFont typeface="Arial" panose="020B0604020202020204" pitchFamily="34" charset="0"/>
              <a:buChar char="•"/>
            </a:pPr>
            <a:r>
              <a:rPr lang="en-US" sz="2500" dirty="0"/>
              <a:t>Newly diagnosed/Re-engaged PLWH</a:t>
            </a:r>
          </a:p>
          <a:p>
            <a:pPr marL="388620" indent="-342900">
              <a:lnSpc>
                <a:spcPct val="100000"/>
              </a:lnSpc>
              <a:spcBef>
                <a:spcPts val="0"/>
              </a:spcBef>
              <a:spcAft>
                <a:spcPts val="1200"/>
              </a:spcAft>
              <a:buSzPct val="120000"/>
              <a:buFont typeface="Arial" panose="020B0604020202020204" pitchFamily="34" charset="0"/>
              <a:buChar char="•"/>
            </a:pPr>
            <a:r>
              <a:rPr lang="en-US" sz="2500" dirty="0"/>
              <a:t>New patient orientation</a:t>
            </a:r>
          </a:p>
          <a:p>
            <a:pPr marL="388620" indent="-342900">
              <a:lnSpc>
                <a:spcPct val="100000"/>
              </a:lnSpc>
              <a:spcBef>
                <a:spcPts val="0"/>
              </a:spcBef>
              <a:spcAft>
                <a:spcPts val="1200"/>
              </a:spcAft>
              <a:buSzPct val="120000"/>
              <a:buFont typeface="Arial" panose="020B0604020202020204" pitchFamily="34" charset="0"/>
              <a:buChar char="•"/>
            </a:pPr>
            <a:r>
              <a:rPr lang="en-US" sz="2500" dirty="0"/>
              <a:t>Linkage to care</a:t>
            </a:r>
          </a:p>
          <a:p>
            <a:pPr marL="388620" indent="-342900">
              <a:lnSpc>
                <a:spcPct val="100000"/>
              </a:lnSpc>
              <a:spcBef>
                <a:spcPts val="0"/>
              </a:spcBef>
              <a:spcAft>
                <a:spcPts val="1200"/>
              </a:spcAft>
              <a:buSzPct val="120000"/>
              <a:buFont typeface="Arial" panose="020B0604020202020204" pitchFamily="34" charset="0"/>
              <a:buChar char="•"/>
            </a:pPr>
            <a:r>
              <a:rPr lang="en-US" sz="2500" dirty="0"/>
              <a:t>Care management </a:t>
            </a: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t="29567"/>
          <a:stretch/>
        </p:blipFill>
        <p:spPr>
          <a:xfrm>
            <a:off x="5707997" y="1692875"/>
            <a:ext cx="6694534" cy="6102009"/>
          </a:xfrm>
          <a:prstGeom prst="rect">
            <a:avLst/>
          </a:prstGeom>
        </p:spPr>
      </p:pic>
      <p:sp>
        <p:nvSpPr>
          <p:cNvPr id="3" name="Slide Number Placeholder 2"/>
          <p:cNvSpPr>
            <a:spLocks noGrp="1"/>
          </p:cNvSpPr>
          <p:nvPr>
            <p:ph type="sldNum" idx="12"/>
          </p:nvPr>
        </p:nvSpPr>
        <p:spPr/>
        <p:txBody>
          <a:bodyPr/>
          <a:lstStyle/>
          <a:p>
            <a:fld id="{E8AF465F-2847-4CB3-B1F3-83F96BC6F738}" type="slidenum">
              <a:rPr lang="en-US" smtClean="0"/>
              <a:pPr/>
              <a:t>21</a:t>
            </a:fld>
            <a:endParaRPr lang="en-US" dirty="0"/>
          </a:p>
        </p:txBody>
      </p:sp>
    </p:spTree>
    <p:extLst>
      <p:ext uri="{BB962C8B-B14F-4D97-AF65-F5344CB8AC3E}">
        <p14:creationId xmlns:p14="http://schemas.microsoft.com/office/powerpoint/2010/main" val="34342422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30CA1955-9E40-45D2-8BC3-EA69D1BB6F28}"/>
              </a:ext>
            </a:extLst>
          </p:cNvPr>
          <p:cNvSpPr txBox="1">
            <a:spLocks/>
          </p:cNvSpPr>
          <p:nvPr/>
        </p:nvSpPr>
        <p:spPr>
          <a:xfrm>
            <a:off x="838200" y="1716276"/>
            <a:ext cx="6019800" cy="4281283"/>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031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D031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a:lnSpc>
                <a:spcPct val="100000"/>
              </a:lnSpc>
              <a:spcBef>
                <a:spcPts val="0"/>
              </a:spcBef>
              <a:spcAft>
                <a:spcPts val="1200"/>
              </a:spcAft>
            </a:pPr>
            <a:r>
              <a:rPr lang="en-US" sz="2500" b="1" dirty="0"/>
              <a:t>Description:</a:t>
            </a:r>
          </a:p>
          <a:p>
            <a:pPr marL="388620" indent="-342900">
              <a:lnSpc>
                <a:spcPct val="100000"/>
              </a:lnSpc>
              <a:spcBef>
                <a:spcPts val="0"/>
              </a:spcBef>
              <a:spcAft>
                <a:spcPts val="1200"/>
              </a:spcAft>
              <a:buSzPct val="120000"/>
              <a:buFont typeface="Arial" panose="020B0604020202020204" pitchFamily="34" charset="0"/>
              <a:buChar char="•"/>
            </a:pPr>
            <a:r>
              <a:rPr lang="en-US" sz="2500" dirty="0"/>
              <a:t>Medication adherence</a:t>
            </a:r>
          </a:p>
          <a:p>
            <a:pPr marL="388620" indent="-342900">
              <a:lnSpc>
                <a:spcPct val="100000"/>
              </a:lnSpc>
              <a:spcBef>
                <a:spcPts val="0"/>
              </a:spcBef>
              <a:spcAft>
                <a:spcPts val="1200"/>
              </a:spcAft>
              <a:buSzPct val="120000"/>
              <a:buFont typeface="Arial" panose="020B0604020202020204" pitchFamily="34" charset="0"/>
              <a:buChar char="•"/>
            </a:pPr>
            <a:r>
              <a:rPr lang="en-US" sz="2500" dirty="0"/>
              <a:t>Bi-directional text messages</a:t>
            </a:r>
          </a:p>
          <a:p>
            <a:pPr marL="1074420" lvl="1" indent="-342900">
              <a:lnSpc>
                <a:spcPct val="100000"/>
              </a:lnSpc>
              <a:spcBef>
                <a:spcPts val="0"/>
              </a:spcBef>
              <a:spcAft>
                <a:spcPts val="1200"/>
              </a:spcAft>
              <a:buSzPct val="120000"/>
            </a:pPr>
            <a:r>
              <a:rPr lang="en-US" sz="2500" dirty="0"/>
              <a:t>Reminders</a:t>
            </a:r>
          </a:p>
          <a:p>
            <a:pPr marL="1074420" lvl="1" indent="-342900">
              <a:lnSpc>
                <a:spcPct val="100000"/>
              </a:lnSpc>
              <a:spcBef>
                <a:spcPts val="0"/>
              </a:spcBef>
              <a:spcAft>
                <a:spcPts val="1200"/>
              </a:spcAft>
              <a:buSzPct val="120000"/>
            </a:pPr>
            <a:r>
              <a:rPr lang="en-US" sz="2500" dirty="0"/>
              <a:t>Confirmation</a:t>
            </a:r>
          </a:p>
          <a:p>
            <a:pPr marL="1074420" lvl="1" indent="-342900">
              <a:lnSpc>
                <a:spcPct val="100000"/>
              </a:lnSpc>
              <a:spcBef>
                <a:spcPts val="0"/>
              </a:spcBef>
              <a:spcAft>
                <a:spcPts val="1200"/>
              </a:spcAft>
              <a:buSzPct val="120000"/>
            </a:pPr>
            <a:r>
              <a:rPr lang="en-US" sz="2500" dirty="0"/>
              <a:t>Encouragement</a:t>
            </a:r>
          </a:p>
          <a:p>
            <a:pPr marL="45720"/>
            <a:endParaRPr lang="en-US" sz="2500" dirty="0"/>
          </a:p>
        </p:txBody>
      </p:sp>
      <p:sp>
        <p:nvSpPr>
          <p:cNvPr id="7" name="Title 1">
            <a:extLst>
              <a:ext uri="{FF2B5EF4-FFF2-40B4-BE49-F238E27FC236}">
                <a16:creationId xmlns:a16="http://schemas.microsoft.com/office/drawing/2014/main" id="{48758B21-377E-4CC0-A51D-ED888F0EF872}"/>
              </a:ext>
            </a:extLst>
          </p:cNvPr>
          <p:cNvSpPr>
            <a:spLocks noGrp="1"/>
          </p:cNvSpPr>
          <p:nvPr>
            <p:ph type="title"/>
          </p:nvPr>
        </p:nvSpPr>
        <p:spPr>
          <a:xfrm>
            <a:off x="838200" y="474237"/>
            <a:ext cx="6701852" cy="829193"/>
          </a:xfrm>
        </p:spPr>
        <p:txBody>
          <a:bodyPr>
            <a:noAutofit/>
          </a:bodyPr>
          <a:lstStyle/>
          <a:p>
            <a:r>
              <a:rPr lang="en-US" sz="3600" dirty="0"/>
              <a:t>Text Messaging Intervention to Improve Antiretroviral Adherence among HIV-Positive Youth (TXTXT)</a:t>
            </a:r>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val="0"/>
              </a:ext>
            </a:extLst>
          </a:blip>
          <a:srcRect t="32330"/>
          <a:stretch/>
        </p:blipFill>
        <p:spPr>
          <a:xfrm>
            <a:off x="6520720" y="1025610"/>
            <a:ext cx="6295869" cy="5513471"/>
          </a:xfrm>
          <a:prstGeom prst="rect">
            <a:avLst/>
          </a:prstGeom>
        </p:spPr>
      </p:pic>
      <p:sp>
        <p:nvSpPr>
          <p:cNvPr id="2" name="Slide Number Placeholder 1"/>
          <p:cNvSpPr>
            <a:spLocks noGrp="1"/>
          </p:cNvSpPr>
          <p:nvPr>
            <p:ph type="sldNum" idx="12"/>
          </p:nvPr>
        </p:nvSpPr>
        <p:spPr/>
        <p:txBody>
          <a:bodyPr/>
          <a:lstStyle/>
          <a:p>
            <a:fld id="{E8AF465F-2847-4CB3-B1F3-83F96BC6F738}" type="slidenum">
              <a:rPr lang="en-US" smtClean="0"/>
              <a:pPr/>
              <a:t>22</a:t>
            </a:fld>
            <a:endParaRPr lang="en-US" dirty="0"/>
          </a:p>
        </p:txBody>
      </p:sp>
    </p:spTree>
    <p:extLst>
      <p:ext uri="{BB962C8B-B14F-4D97-AF65-F5344CB8AC3E}">
        <p14:creationId xmlns:p14="http://schemas.microsoft.com/office/powerpoint/2010/main" val="22878201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C4488A-7011-4EBA-A501-3A9CA782144B}"/>
              </a:ext>
            </a:extLst>
          </p:cNvPr>
          <p:cNvSpPr txBox="1">
            <a:spLocks/>
          </p:cNvSpPr>
          <p:nvPr/>
        </p:nvSpPr>
        <p:spPr>
          <a:xfrm>
            <a:off x="1436915" y="2455895"/>
            <a:ext cx="9431382" cy="1109287"/>
          </a:xfrm>
          <a:prstGeom prst="rect">
            <a:avLst/>
          </a:prstGeom>
          <a:noFill/>
          <a:ln>
            <a:noFill/>
          </a:ln>
        </p:spPr>
        <p:txBody>
          <a:bodyPr spcFirstLastPara="1" vert="horz" wrap="square" lIns="91440" tIns="45720" rIns="91440" bIns="45720" rtlCol="0" anchor="b" anchorCtr="0">
            <a:noAutofit/>
          </a:bodyPr>
          <a:lstStyle>
            <a:defPPr marR="0" lvl="0" algn="l" rtl="0">
              <a:lnSpc>
                <a:spcPct val="100000"/>
              </a:lnSpc>
              <a:spcBef>
                <a:spcPts val="0"/>
              </a:spcBef>
              <a:spcAft>
                <a:spcPts val="0"/>
              </a:spcAft>
            </a:defPPr>
            <a:lvl1pPr marR="0" lvl="0" algn="l" rtl="0" eaLnBrk="1" hangingPunct="1">
              <a:lnSpc>
                <a:spcPct val="85000"/>
              </a:lnSpc>
              <a:spcBef>
                <a:spcPts val="0"/>
              </a:spcBef>
              <a:spcAft>
                <a:spcPts val="0"/>
              </a:spcAft>
              <a:buClr>
                <a:srgbClr val="7B230B"/>
              </a:buClr>
              <a:buSzPts val="4800"/>
              <a:buFont typeface="Calibri"/>
              <a:buNone/>
              <a:defRPr sz="4800" b="0" i="0" u="none" strike="noStrike" cap="none">
                <a:solidFill>
                  <a:srgbClr val="7B230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5400" b="1" dirty="0">
                <a:solidFill>
                  <a:srgbClr val="095895"/>
                </a:solidFill>
              </a:rPr>
              <a:t>Identifying and Addressing Trauma Focus Area</a:t>
            </a:r>
            <a:endParaRPr lang="en-US" sz="5400" b="1" dirty="0"/>
          </a:p>
        </p:txBody>
      </p:sp>
      <p:sp>
        <p:nvSpPr>
          <p:cNvPr id="2" name="Slide Number Placeholder 1"/>
          <p:cNvSpPr>
            <a:spLocks noGrp="1"/>
          </p:cNvSpPr>
          <p:nvPr>
            <p:ph type="sldNum" idx="12"/>
          </p:nvPr>
        </p:nvSpPr>
        <p:spPr/>
        <p:txBody>
          <a:bodyPr/>
          <a:lstStyle/>
          <a:p>
            <a:fld id="{E8AF465F-2847-4CB3-B1F3-83F96BC6F738}" type="slidenum">
              <a:rPr lang="en-US" smtClean="0"/>
              <a:pPr/>
              <a:t>23</a:t>
            </a:fld>
            <a:endParaRPr lang="en-US" dirty="0"/>
          </a:p>
        </p:txBody>
      </p:sp>
    </p:spTree>
    <p:extLst>
      <p:ext uri="{BB962C8B-B14F-4D97-AF65-F5344CB8AC3E}">
        <p14:creationId xmlns:p14="http://schemas.microsoft.com/office/powerpoint/2010/main" val="1326580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30CA1955-9E40-45D2-8BC3-EA69D1BB6F28}"/>
              </a:ext>
            </a:extLst>
          </p:cNvPr>
          <p:cNvSpPr txBox="1">
            <a:spLocks/>
          </p:cNvSpPr>
          <p:nvPr/>
        </p:nvSpPr>
        <p:spPr>
          <a:xfrm>
            <a:off x="838200" y="1911151"/>
            <a:ext cx="6019800" cy="4281283"/>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031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D031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a:lnSpc>
                <a:spcPct val="100000"/>
              </a:lnSpc>
              <a:spcBef>
                <a:spcPts val="0"/>
              </a:spcBef>
              <a:spcAft>
                <a:spcPts val="1200"/>
              </a:spcAft>
            </a:pPr>
            <a:r>
              <a:rPr lang="en-US" sz="2500" b="1" dirty="0"/>
              <a:t>Description:</a:t>
            </a:r>
          </a:p>
          <a:p>
            <a:pPr marL="388620" lvl="1" indent="-342900">
              <a:lnSpc>
                <a:spcPct val="100000"/>
              </a:lnSpc>
              <a:spcBef>
                <a:spcPts val="0"/>
              </a:spcBef>
              <a:spcAft>
                <a:spcPts val="1200"/>
              </a:spcAft>
              <a:buSzPct val="120000"/>
            </a:pPr>
            <a:r>
              <a:rPr lang="en-US" sz="2500" dirty="0"/>
              <a:t>Resilience enhancement</a:t>
            </a:r>
          </a:p>
          <a:p>
            <a:pPr marL="388620" lvl="1" indent="-342900">
              <a:lnSpc>
                <a:spcPct val="100000"/>
              </a:lnSpc>
              <a:spcBef>
                <a:spcPts val="0"/>
              </a:spcBef>
              <a:spcAft>
                <a:spcPts val="1200"/>
              </a:spcAft>
              <a:buSzPct val="120000"/>
            </a:pPr>
            <a:r>
              <a:rPr lang="en-US" sz="2500" dirty="0"/>
              <a:t>Strength-based approach</a:t>
            </a:r>
          </a:p>
          <a:p>
            <a:pPr marL="388620" indent="-342900">
              <a:lnSpc>
                <a:spcPct val="100000"/>
              </a:lnSpc>
              <a:spcBef>
                <a:spcPts val="0"/>
              </a:spcBef>
              <a:spcAft>
                <a:spcPts val="1200"/>
              </a:spcAft>
              <a:buSzPct val="120000"/>
              <a:buFont typeface="Arial" panose="020B0604020202020204" pitchFamily="34" charset="0"/>
              <a:buChar char="•"/>
            </a:pPr>
            <a:r>
              <a:rPr lang="en-US" sz="2500" dirty="0"/>
              <a:t>Trauma-informed care</a:t>
            </a:r>
          </a:p>
          <a:p>
            <a:pPr marL="388620" indent="-342900">
              <a:lnSpc>
                <a:spcPct val="100000"/>
              </a:lnSpc>
              <a:spcBef>
                <a:spcPts val="0"/>
              </a:spcBef>
              <a:spcAft>
                <a:spcPts val="1200"/>
              </a:spcAft>
              <a:buSzPct val="120000"/>
              <a:buFont typeface="Arial" panose="020B0604020202020204" pitchFamily="34" charset="0"/>
              <a:buChar char="•"/>
            </a:pPr>
            <a:endParaRPr lang="en-US" sz="2500" dirty="0"/>
          </a:p>
          <a:p>
            <a:pPr marL="45720"/>
            <a:endParaRPr lang="en-US" sz="2500" dirty="0"/>
          </a:p>
        </p:txBody>
      </p:sp>
      <p:sp>
        <p:nvSpPr>
          <p:cNvPr id="8" name="Title 1">
            <a:extLst>
              <a:ext uri="{FF2B5EF4-FFF2-40B4-BE49-F238E27FC236}">
                <a16:creationId xmlns:a16="http://schemas.microsoft.com/office/drawing/2014/main" id="{48758B21-377E-4CC0-A51D-ED888F0EF872}"/>
              </a:ext>
            </a:extLst>
          </p:cNvPr>
          <p:cNvSpPr>
            <a:spLocks noGrp="1"/>
          </p:cNvSpPr>
          <p:nvPr>
            <p:ph type="title"/>
          </p:nvPr>
        </p:nvSpPr>
        <p:spPr>
          <a:xfrm>
            <a:off x="838200" y="359957"/>
            <a:ext cx="7286469" cy="1096428"/>
          </a:xfrm>
        </p:spPr>
        <p:txBody>
          <a:bodyPr>
            <a:noAutofit/>
          </a:bodyPr>
          <a:lstStyle/>
          <a:p>
            <a:r>
              <a:rPr lang="en-US" sz="3100" dirty="0"/>
              <a:t>Trauma Informed Approach &amp; Coordinated HIV Assistance and Navigation for Growth and Empowerment (TIA/CHANGE</a:t>
            </a:r>
            <a:r>
              <a:rPr lang="en-US" sz="3100" dirty="0" smtClean="0"/>
              <a:t>)</a:t>
            </a:r>
            <a:endParaRPr lang="en-US" sz="3100" dirty="0"/>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val="0"/>
              </a:ext>
            </a:extLst>
          </a:blip>
          <a:srcRect t="29816"/>
          <a:stretch/>
        </p:blipFill>
        <p:spPr>
          <a:xfrm>
            <a:off x="6341188" y="1210961"/>
            <a:ext cx="6052055" cy="5496845"/>
          </a:xfrm>
          <a:prstGeom prst="rect">
            <a:avLst/>
          </a:prstGeom>
        </p:spPr>
      </p:pic>
      <p:sp>
        <p:nvSpPr>
          <p:cNvPr id="2" name="Slide Number Placeholder 1"/>
          <p:cNvSpPr>
            <a:spLocks noGrp="1"/>
          </p:cNvSpPr>
          <p:nvPr>
            <p:ph type="sldNum" idx="12"/>
          </p:nvPr>
        </p:nvSpPr>
        <p:spPr/>
        <p:txBody>
          <a:bodyPr/>
          <a:lstStyle/>
          <a:p>
            <a:fld id="{E8AF465F-2847-4CB3-B1F3-83F96BC6F738}" type="slidenum">
              <a:rPr lang="en-US" smtClean="0"/>
              <a:pPr/>
              <a:t>24</a:t>
            </a:fld>
            <a:endParaRPr lang="en-US" dirty="0"/>
          </a:p>
        </p:txBody>
      </p:sp>
    </p:spTree>
    <p:extLst>
      <p:ext uri="{BB962C8B-B14F-4D97-AF65-F5344CB8AC3E}">
        <p14:creationId xmlns:p14="http://schemas.microsoft.com/office/powerpoint/2010/main" val="9602972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8B21-377E-4CC0-A51D-ED888F0EF872}"/>
              </a:ext>
            </a:extLst>
          </p:cNvPr>
          <p:cNvSpPr>
            <a:spLocks noGrp="1"/>
          </p:cNvSpPr>
          <p:nvPr>
            <p:ph type="title"/>
          </p:nvPr>
        </p:nvSpPr>
        <p:spPr>
          <a:xfrm>
            <a:off x="838200" y="519207"/>
            <a:ext cx="7136567" cy="829193"/>
          </a:xfrm>
        </p:spPr>
        <p:txBody>
          <a:bodyPr>
            <a:noAutofit/>
          </a:bodyPr>
          <a:lstStyle/>
          <a:p>
            <a:r>
              <a:rPr lang="en-US" sz="4000" dirty="0"/>
              <a:t>Cognitive Processing Therapy for Treating Posttraumatic Stress Disorder (CPT)</a:t>
            </a:r>
          </a:p>
        </p:txBody>
      </p:sp>
      <p:sp>
        <p:nvSpPr>
          <p:cNvPr id="16" name="Content Placeholder 2">
            <a:extLst>
              <a:ext uri="{FF2B5EF4-FFF2-40B4-BE49-F238E27FC236}">
                <a16:creationId xmlns:a16="http://schemas.microsoft.com/office/drawing/2014/main" id="{30CA1955-9E40-45D2-8BC3-EA69D1BB6F28}"/>
              </a:ext>
            </a:extLst>
          </p:cNvPr>
          <p:cNvSpPr txBox="1">
            <a:spLocks/>
          </p:cNvSpPr>
          <p:nvPr/>
        </p:nvSpPr>
        <p:spPr>
          <a:xfrm>
            <a:off x="838200" y="1836197"/>
            <a:ext cx="6019800" cy="4281283"/>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031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D031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a:lnSpc>
                <a:spcPct val="100000"/>
              </a:lnSpc>
              <a:spcBef>
                <a:spcPts val="0"/>
              </a:spcBef>
              <a:spcAft>
                <a:spcPts val="1200"/>
              </a:spcAft>
            </a:pPr>
            <a:r>
              <a:rPr lang="en-US" sz="2500" b="1" dirty="0"/>
              <a:t>Description:</a:t>
            </a:r>
          </a:p>
          <a:p>
            <a:pPr marL="388620" indent="-342900">
              <a:lnSpc>
                <a:spcPct val="100000"/>
              </a:lnSpc>
              <a:spcBef>
                <a:spcPts val="0"/>
              </a:spcBef>
              <a:spcAft>
                <a:spcPts val="1200"/>
              </a:spcAft>
              <a:buSzPct val="120000"/>
              <a:buFont typeface="Arial" panose="020B0604020202020204" pitchFamily="34" charset="0"/>
              <a:buChar char="•"/>
            </a:pPr>
            <a:r>
              <a:rPr lang="en-US" sz="2500" dirty="0"/>
              <a:t>PTSD treatment </a:t>
            </a:r>
          </a:p>
          <a:p>
            <a:pPr marL="388620" indent="-342900">
              <a:lnSpc>
                <a:spcPct val="100000"/>
              </a:lnSpc>
              <a:spcBef>
                <a:spcPts val="0"/>
              </a:spcBef>
              <a:spcAft>
                <a:spcPts val="1200"/>
              </a:spcAft>
              <a:buSzPct val="120000"/>
              <a:buFont typeface="Arial" panose="020B0604020202020204" pitchFamily="34" charset="0"/>
              <a:buChar char="•"/>
            </a:pPr>
            <a:r>
              <a:rPr lang="en-US" sz="2500" dirty="0"/>
              <a:t>Approximately 12-sessions</a:t>
            </a:r>
          </a:p>
          <a:p>
            <a:pPr marL="388620" indent="-342900">
              <a:lnSpc>
                <a:spcPct val="100000"/>
              </a:lnSpc>
              <a:spcBef>
                <a:spcPts val="0"/>
              </a:spcBef>
              <a:spcAft>
                <a:spcPts val="1200"/>
              </a:spcAft>
              <a:buSzPct val="120000"/>
              <a:buFont typeface="Arial" panose="020B0604020202020204" pitchFamily="34" charset="0"/>
              <a:buChar char="•"/>
            </a:pPr>
            <a:r>
              <a:rPr lang="en-US" sz="2500" dirty="0"/>
              <a:t>Trauma-informed approach</a:t>
            </a:r>
          </a:p>
          <a:p>
            <a:pPr marL="388620" indent="-342900">
              <a:lnSpc>
                <a:spcPct val="100000"/>
              </a:lnSpc>
              <a:spcBef>
                <a:spcPts val="0"/>
              </a:spcBef>
              <a:spcAft>
                <a:spcPts val="1200"/>
              </a:spcAft>
              <a:buSzPct val="120000"/>
              <a:buFont typeface="Arial" panose="020B0604020202020204" pitchFamily="34" charset="0"/>
              <a:buChar char="•"/>
            </a:pPr>
            <a:r>
              <a:rPr lang="en-US" sz="2500" dirty="0"/>
              <a:t>Gold standard therapy</a:t>
            </a:r>
          </a:p>
          <a:p>
            <a:pPr marL="45720"/>
            <a:endParaRPr lang="en-US" sz="2500" dirty="0"/>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t="27407"/>
          <a:stretch/>
        </p:blipFill>
        <p:spPr>
          <a:xfrm>
            <a:off x="6369077" y="654908"/>
            <a:ext cx="6387554" cy="6000726"/>
          </a:xfrm>
          <a:prstGeom prst="rect">
            <a:avLst/>
          </a:prstGeom>
        </p:spPr>
      </p:pic>
      <p:sp>
        <p:nvSpPr>
          <p:cNvPr id="3" name="Slide Number Placeholder 2"/>
          <p:cNvSpPr>
            <a:spLocks noGrp="1"/>
          </p:cNvSpPr>
          <p:nvPr>
            <p:ph type="sldNum" idx="12"/>
          </p:nvPr>
        </p:nvSpPr>
        <p:spPr/>
        <p:txBody>
          <a:bodyPr/>
          <a:lstStyle/>
          <a:p>
            <a:fld id="{E8AF465F-2847-4CB3-B1F3-83F96BC6F738}" type="slidenum">
              <a:rPr lang="en-US" smtClean="0"/>
              <a:pPr/>
              <a:t>25</a:t>
            </a:fld>
            <a:endParaRPr lang="en-US" dirty="0"/>
          </a:p>
        </p:txBody>
      </p:sp>
    </p:spTree>
    <p:extLst>
      <p:ext uri="{BB962C8B-B14F-4D97-AF65-F5344CB8AC3E}">
        <p14:creationId xmlns:p14="http://schemas.microsoft.com/office/powerpoint/2010/main" val="42415705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8B21-377E-4CC0-A51D-ED888F0EF872}"/>
              </a:ext>
            </a:extLst>
          </p:cNvPr>
          <p:cNvSpPr>
            <a:spLocks noGrp="1"/>
          </p:cNvSpPr>
          <p:nvPr>
            <p:ph type="title"/>
          </p:nvPr>
        </p:nvSpPr>
        <p:spPr/>
        <p:txBody>
          <a:bodyPr>
            <a:noAutofit/>
          </a:bodyPr>
          <a:lstStyle/>
          <a:p>
            <a:r>
              <a:rPr lang="en-US" sz="4000" dirty="0"/>
              <a:t>Seeking Safety (SAFETY)</a:t>
            </a:r>
          </a:p>
        </p:txBody>
      </p:sp>
      <p:sp>
        <p:nvSpPr>
          <p:cNvPr id="16" name="Content Placeholder 2">
            <a:extLst>
              <a:ext uri="{FF2B5EF4-FFF2-40B4-BE49-F238E27FC236}">
                <a16:creationId xmlns:a16="http://schemas.microsoft.com/office/drawing/2014/main" id="{30CA1955-9E40-45D2-8BC3-EA69D1BB6F28}"/>
              </a:ext>
            </a:extLst>
          </p:cNvPr>
          <p:cNvSpPr txBox="1">
            <a:spLocks/>
          </p:cNvSpPr>
          <p:nvPr/>
        </p:nvSpPr>
        <p:spPr>
          <a:xfrm>
            <a:off x="838200" y="1296556"/>
            <a:ext cx="6019800" cy="4281283"/>
          </a:xfrm>
          <a:prstGeom prst="rect">
            <a:avLst/>
          </a:prstGeom>
        </p:spPr>
        <p:txBody>
          <a:bodyPr vert="horz" lIns="91440" tIns="45720" rIns="91440" bIns="45720" rtlCol="0">
            <a:normAutofit lnSpcReduction="10000"/>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031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D031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a:lnSpc>
                <a:spcPct val="100000"/>
              </a:lnSpc>
              <a:spcBef>
                <a:spcPts val="0"/>
              </a:spcBef>
              <a:spcAft>
                <a:spcPts val="1200"/>
              </a:spcAft>
            </a:pPr>
            <a:r>
              <a:rPr lang="en-US" sz="2500" b="1" dirty="0"/>
              <a:t>Description:</a:t>
            </a:r>
          </a:p>
          <a:p>
            <a:pPr marL="388620" indent="-342900">
              <a:lnSpc>
                <a:spcPct val="100000"/>
              </a:lnSpc>
              <a:spcBef>
                <a:spcPts val="0"/>
              </a:spcBef>
              <a:spcAft>
                <a:spcPts val="1200"/>
              </a:spcAft>
              <a:buSzPct val="120000"/>
              <a:buFont typeface="Arial" panose="020B0604020202020204" pitchFamily="34" charset="0"/>
              <a:buChar char="•"/>
            </a:pPr>
            <a:r>
              <a:rPr lang="en-US" sz="2500" dirty="0"/>
              <a:t>Coping skills approach</a:t>
            </a:r>
          </a:p>
          <a:p>
            <a:pPr marL="388620" indent="-342900">
              <a:lnSpc>
                <a:spcPct val="100000"/>
              </a:lnSpc>
              <a:spcBef>
                <a:spcPts val="0"/>
              </a:spcBef>
              <a:spcAft>
                <a:spcPts val="1200"/>
              </a:spcAft>
              <a:buSzPct val="120000"/>
              <a:buFont typeface="Arial" panose="020B0604020202020204" pitchFamily="34" charset="0"/>
              <a:buChar char="•"/>
            </a:pPr>
            <a:r>
              <a:rPr lang="en-US" sz="2500" dirty="0"/>
              <a:t>Offers 25 topics in four domains:</a:t>
            </a:r>
          </a:p>
          <a:p>
            <a:pPr marL="1074420" lvl="1" indent="-342900">
              <a:lnSpc>
                <a:spcPct val="100000"/>
              </a:lnSpc>
              <a:spcBef>
                <a:spcPts val="0"/>
              </a:spcBef>
              <a:spcAft>
                <a:spcPts val="1200"/>
              </a:spcAft>
              <a:buSzPct val="120000"/>
            </a:pPr>
            <a:r>
              <a:rPr lang="en-US" sz="2500" dirty="0"/>
              <a:t>Cognitive</a:t>
            </a:r>
          </a:p>
          <a:p>
            <a:pPr marL="1074420" lvl="1" indent="-342900">
              <a:lnSpc>
                <a:spcPct val="100000"/>
              </a:lnSpc>
              <a:spcBef>
                <a:spcPts val="0"/>
              </a:spcBef>
              <a:spcAft>
                <a:spcPts val="1200"/>
              </a:spcAft>
              <a:buSzPct val="120000"/>
            </a:pPr>
            <a:r>
              <a:rPr lang="en-US" sz="2500" dirty="0"/>
              <a:t>Behavioral </a:t>
            </a:r>
          </a:p>
          <a:p>
            <a:pPr marL="1074420" lvl="1" indent="-342900">
              <a:lnSpc>
                <a:spcPct val="100000"/>
              </a:lnSpc>
              <a:spcBef>
                <a:spcPts val="0"/>
              </a:spcBef>
              <a:spcAft>
                <a:spcPts val="1200"/>
              </a:spcAft>
              <a:buSzPct val="120000"/>
            </a:pPr>
            <a:r>
              <a:rPr lang="en-US" sz="2500" dirty="0"/>
              <a:t>Interpersonal</a:t>
            </a:r>
          </a:p>
          <a:p>
            <a:pPr marL="1074420" lvl="1" indent="-342900">
              <a:lnSpc>
                <a:spcPct val="100000"/>
              </a:lnSpc>
              <a:spcBef>
                <a:spcPts val="0"/>
              </a:spcBef>
              <a:spcAft>
                <a:spcPts val="1200"/>
              </a:spcAft>
              <a:buSzPct val="120000"/>
            </a:pPr>
            <a:r>
              <a:rPr lang="en-US" sz="2500" dirty="0"/>
              <a:t>Case Management</a:t>
            </a:r>
          </a:p>
          <a:p>
            <a:pPr marL="388620" indent="-342900">
              <a:lnSpc>
                <a:spcPct val="100000"/>
              </a:lnSpc>
              <a:spcBef>
                <a:spcPts val="0"/>
              </a:spcBef>
              <a:spcAft>
                <a:spcPts val="1200"/>
              </a:spcAft>
              <a:buSzPct val="120000"/>
              <a:buFont typeface="Arial" panose="020B0604020202020204" pitchFamily="34" charset="0"/>
              <a:buChar char="•"/>
            </a:pPr>
            <a:r>
              <a:rPr lang="en-US" sz="2500" dirty="0"/>
              <a:t>Open/closed groups or individual sessions</a:t>
            </a:r>
          </a:p>
          <a:p>
            <a:pPr marL="45720"/>
            <a:endParaRPr lang="en-US" sz="2500" dirty="0"/>
          </a:p>
        </p:txBody>
      </p:sp>
      <p:sp>
        <p:nvSpPr>
          <p:cNvPr id="3" name="Slide Number Placeholder 2"/>
          <p:cNvSpPr>
            <a:spLocks noGrp="1"/>
          </p:cNvSpPr>
          <p:nvPr>
            <p:ph type="sldNum" idx="12"/>
          </p:nvPr>
        </p:nvSpPr>
        <p:spPr/>
        <p:txBody>
          <a:bodyPr/>
          <a:lstStyle/>
          <a:p>
            <a:fld id="{E8AF465F-2847-4CB3-B1F3-83F96BC6F738}" type="slidenum">
              <a:rPr lang="en-US" smtClean="0"/>
              <a:pPr/>
              <a:t>26</a:t>
            </a:fld>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6696"/>
          <a:stretch/>
        </p:blipFill>
        <p:spPr>
          <a:xfrm>
            <a:off x="6338759" y="444843"/>
            <a:ext cx="6314557" cy="5990240"/>
          </a:xfrm>
          <a:prstGeom prst="rect">
            <a:avLst/>
          </a:prstGeom>
        </p:spPr>
      </p:pic>
    </p:spTree>
    <p:extLst>
      <p:ext uri="{BB962C8B-B14F-4D97-AF65-F5344CB8AC3E}">
        <p14:creationId xmlns:p14="http://schemas.microsoft.com/office/powerpoint/2010/main" val="27103838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C4488A-7011-4EBA-A501-3A9CA782144B}"/>
              </a:ext>
            </a:extLst>
          </p:cNvPr>
          <p:cNvSpPr txBox="1">
            <a:spLocks/>
          </p:cNvSpPr>
          <p:nvPr/>
        </p:nvSpPr>
        <p:spPr>
          <a:xfrm>
            <a:off x="1436915" y="2455895"/>
            <a:ext cx="9431382" cy="1109287"/>
          </a:xfrm>
          <a:prstGeom prst="rect">
            <a:avLst/>
          </a:prstGeom>
          <a:noFill/>
          <a:ln>
            <a:noFill/>
          </a:ln>
        </p:spPr>
        <p:txBody>
          <a:bodyPr spcFirstLastPara="1" vert="horz" wrap="square" lIns="91440" tIns="45720" rIns="91440" bIns="45720" rtlCol="0" anchor="b" anchorCtr="0">
            <a:noAutofit/>
          </a:bodyPr>
          <a:lstStyle>
            <a:defPPr marR="0" lvl="0" algn="l" rtl="0">
              <a:lnSpc>
                <a:spcPct val="100000"/>
              </a:lnSpc>
              <a:spcBef>
                <a:spcPts val="0"/>
              </a:spcBef>
              <a:spcAft>
                <a:spcPts val="0"/>
              </a:spcAft>
            </a:defPPr>
            <a:lvl1pPr marR="0" lvl="0" algn="l" rtl="0" eaLnBrk="1" hangingPunct="1">
              <a:lnSpc>
                <a:spcPct val="85000"/>
              </a:lnSpc>
              <a:spcBef>
                <a:spcPts val="0"/>
              </a:spcBef>
              <a:spcAft>
                <a:spcPts val="0"/>
              </a:spcAft>
              <a:buClr>
                <a:srgbClr val="7B230B"/>
              </a:buClr>
              <a:buSzPts val="4800"/>
              <a:buFont typeface="Calibri"/>
              <a:buNone/>
              <a:defRPr sz="4800" b="0" i="0" u="none" strike="noStrike" cap="none">
                <a:solidFill>
                  <a:srgbClr val="7B230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5400" b="1" dirty="0">
                <a:solidFill>
                  <a:srgbClr val="095895"/>
                </a:solidFill>
              </a:rPr>
              <a:t>Behavioral Health Integration Focus Area</a:t>
            </a:r>
            <a:endParaRPr lang="en-US" sz="5400" b="1" dirty="0"/>
          </a:p>
        </p:txBody>
      </p:sp>
      <p:sp>
        <p:nvSpPr>
          <p:cNvPr id="2" name="Slide Number Placeholder 1"/>
          <p:cNvSpPr>
            <a:spLocks noGrp="1"/>
          </p:cNvSpPr>
          <p:nvPr>
            <p:ph type="sldNum" idx="12"/>
          </p:nvPr>
        </p:nvSpPr>
        <p:spPr/>
        <p:txBody>
          <a:bodyPr/>
          <a:lstStyle/>
          <a:p>
            <a:fld id="{E8AF465F-2847-4CB3-B1F3-83F96BC6F738}" type="slidenum">
              <a:rPr lang="en-US" smtClean="0"/>
              <a:pPr/>
              <a:t>27</a:t>
            </a:fld>
            <a:endParaRPr lang="en-US" dirty="0"/>
          </a:p>
        </p:txBody>
      </p:sp>
    </p:spTree>
    <p:extLst>
      <p:ext uri="{BB962C8B-B14F-4D97-AF65-F5344CB8AC3E}">
        <p14:creationId xmlns:p14="http://schemas.microsoft.com/office/powerpoint/2010/main" val="2873308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8B21-377E-4CC0-A51D-ED888F0EF872}"/>
              </a:ext>
            </a:extLst>
          </p:cNvPr>
          <p:cNvSpPr>
            <a:spLocks noGrp="1"/>
          </p:cNvSpPr>
          <p:nvPr>
            <p:ph type="title"/>
          </p:nvPr>
        </p:nvSpPr>
        <p:spPr>
          <a:xfrm>
            <a:off x="838200" y="234397"/>
            <a:ext cx="6447020" cy="829193"/>
          </a:xfrm>
        </p:spPr>
        <p:txBody>
          <a:bodyPr>
            <a:noAutofit/>
          </a:bodyPr>
          <a:lstStyle/>
          <a:p>
            <a:r>
              <a:rPr lang="en-US" sz="4000" dirty="0"/>
              <a:t>Buprenorphine Treatment for Opioid Use Disorders (</a:t>
            </a:r>
            <a:r>
              <a:rPr lang="en-US" sz="4000" dirty="0" smtClean="0"/>
              <a:t>BUPE)</a:t>
            </a:r>
            <a:endParaRPr lang="en-US" sz="4000" dirty="0"/>
          </a:p>
        </p:txBody>
      </p:sp>
      <p:sp>
        <p:nvSpPr>
          <p:cNvPr id="16" name="Content Placeholder 2">
            <a:extLst>
              <a:ext uri="{FF2B5EF4-FFF2-40B4-BE49-F238E27FC236}">
                <a16:creationId xmlns:a16="http://schemas.microsoft.com/office/drawing/2014/main" id="{30CA1955-9E40-45D2-8BC3-EA69D1BB6F28}"/>
              </a:ext>
            </a:extLst>
          </p:cNvPr>
          <p:cNvSpPr txBox="1">
            <a:spLocks/>
          </p:cNvSpPr>
          <p:nvPr/>
        </p:nvSpPr>
        <p:spPr>
          <a:xfrm>
            <a:off x="838200" y="1296556"/>
            <a:ext cx="6019800" cy="4281283"/>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031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D031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a:lnSpc>
                <a:spcPct val="100000"/>
              </a:lnSpc>
              <a:spcBef>
                <a:spcPts val="0"/>
              </a:spcBef>
              <a:spcAft>
                <a:spcPts val="1200"/>
              </a:spcAft>
            </a:pPr>
            <a:r>
              <a:rPr lang="en-US" sz="2500" b="1" dirty="0"/>
              <a:t>Description:</a:t>
            </a:r>
          </a:p>
          <a:p>
            <a:pPr marL="388620" indent="-342900">
              <a:lnSpc>
                <a:spcPct val="100000"/>
              </a:lnSpc>
              <a:spcBef>
                <a:spcPts val="0"/>
              </a:spcBef>
              <a:spcAft>
                <a:spcPts val="1200"/>
              </a:spcAft>
              <a:buSzPct val="120000"/>
              <a:buFont typeface="Arial" panose="020B0604020202020204" pitchFamily="34" charset="0"/>
              <a:buChar char="•"/>
            </a:pPr>
            <a:r>
              <a:rPr lang="en-US" sz="2500" dirty="0"/>
              <a:t>Team-based primary care intervention</a:t>
            </a:r>
          </a:p>
          <a:p>
            <a:pPr marL="388620" indent="-342900">
              <a:lnSpc>
                <a:spcPct val="100000"/>
              </a:lnSpc>
              <a:spcBef>
                <a:spcPts val="0"/>
              </a:spcBef>
              <a:spcAft>
                <a:spcPts val="1200"/>
              </a:spcAft>
              <a:buSzPct val="120000"/>
              <a:buFont typeface="Arial" panose="020B0604020202020204" pitchFamily="34" charset="0"/>
              <a:buChar char="•"/>
            </a:pPr>
            <a:r>
              <a:rPr lang="en-US" sz="2500" dirty="0"/>
              <a:t>Reduce opioid use and overdose</a:t>
            </a:r>
          </a:p>
          <a:p>
            <a:pPr marL="388620" indent="-342900">
              <a:lnSpc>
                <a:spcPct val="100000"/>
              </a:lnSpc>
              <a:spcBef>
                <a:spcPts val="0"/>
              </a:spcBef>
              <a:spcAft>
                <a:spcPts val="1200"/>
              </a:spcAft>
              <a:buSzPct val="120000"/>
              <a:buFont typeface="Arial" panose="020B0604020202020204" pitchFamily="34" charset="0"/>
              <a:buChar char="•"/>
            </a:pPr>
            <a:r>
              <a:rPr lang="en-US" sz="2500" dirty="0"/>
              <a:t>Clinic-based setting</a:t>
            </a:r>
          </a:p>
          <a:p>
            <a:pPr marL="388620" indent="-342900">
              <a:lnSpc>
                <a:spcPct val="100000"/>
              </a:lnSpc>
              <a:spcBef>
                <a:spcPts val="0"/>
              </a:spcBef>
              <a:spcAft>
                <a:spcPts val="1200"/>
              </a:spcAft>
              <a:buSzPct val="120000"/>
              <a:buFont typeface="Arial" panose="020B0604020202020204" pitchFamily="34" charset="0"/>
              <a:buChar char="•"/>
            </a:pPr>
            <a:r>
              <a:rPr lang="en-US" sz="2500" dirty="0"/>
              <a:t>Mobile health unit setting</a:t>
            </a:r>
          </a:p>
          <a:p>
            <a:pPr marL="45720"/>
            <a:endParaRPr lang="en-US" sz="2500" dirty="0"/>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t="23679"/>
          <a:stretch/>
        </p:blipFill>
        <p:spPr>
          <a:xfrm>
            <a:off x="6430779" y="827902"/>
            <a:ext cx="6205927" cy="6129463"/>
          </a:xfrm>
          <a:prstGeom prst="rect">
            <a:avLst/>
          </a:prstGeom>
        </p:spPr>
      </p:pic>
      <p:sp>
        <p:nvSpPr>
          <p:cNvPr id="3" name="Slide Number Placeholder 2"/>
          <p:cNvSpPr>
            <a:spLocks noGrp="1"/>
          </p:cNvSpPr>
          <p:nvPr>
            <p:ph type="sldNum" idx="12"/>
          </p:nvPr>
        </p:nvSpPr>
        <p:spPr/>
        <p:txBody>
          <a:bodyPr/>
          <a:lstStyle/>
          <a:p>
            <a:fld id="{E8AF465F-2847-4CB3-B1F3-83F96BC6F738}" type="slidenum">
              <a:rPr lang="en-US" smtClean="0"/>
              <a:pPr/>
              <a:t>28</a:t>
            </a:fld>
            <a:endParaRPr lang="en-US" dirty="0"/>
          </a:p>
        </p:txBody>
      </p:sp>
    </p:spTree>
    <p:extLst>
      <p:ext uri="{BB962C8B-B14F-4D97-AF65-F5344CB8AC3E}">
        <p14:creationId xmlns:p14="http://schemas.microsoft.com/office/powerpoint/2010/main" val="2507921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8B21-377E-4CC0-A51D-ED888F0EF872}"/>
              </a:ext>
            </a:extLst>
          </p:cNvPr>
          <p:cNvSpPr>
            <a:spLocks noGrp="1"/>
          </p:cNvSpPr>
          <p:nvPr>
            <p:ph type="title"/>
          </p:nvPr>
        </p:nvSpPr>
        <p:spPr>
          <a:xfrm>
            <a:off x="838200" y="234396"/>
            <a:ext cx="7091597" cy="829193"/>
          </a:xfrm>
        </p:spPr>
        <p:txBody>
          <a:bodyPr>
            <a:noAutofit/>
          </a:bodyPr>
          <a:lstStyle/>
          <a:p>
            <a:r>
              <a:rPr lang="en-US" sz="4000" dirty="0"/>
              <a:t>Collaborative Care Management for Behavioral Health (</a:t>
            </a:r>
            <a:r>
              <a:rPr lang="en-US" sz="4000" dirty="0" err="1"/>
              <a:t>CoCM</a:t>
            </a:r>
            <a:r>
              <a:rPr lang="en-US" sz="4000" dirty="0"/>
              <a:t>)</a:t>
            </a:r>
          </a:p>
        </p:txBody>
      </p:sp>
      <p:sp>
        <p:nvSpPr>
          <p:cNvPr id="16" name="Content Placeholder 2">
            <a:extLst>
              <a:ext uri="{FF2B5EF4-FFF2-40B4-BE49-F238E27FC236}">
                <a16:creationId xmlns:a16="http://schemas.microsoft.com/office/drawing/2014/main" id="{30CA1955-9E40-45D2-8BC3-EA69D1BB6F28}"/>
              </a:ext>
            </a:extLst>
          </p:cNvPr>
          <p:cNvSpPr txBox="1">
            <a:spLocks/>
          </p:cNvSpPr>
          <p:nvPr/>
        </p:nvSpPr>
        <p:spPr>
          <a:xfrm>
            <a:off x="838200" y="1296556"/>
            <a:ext cx="6019800" cy="4281283"/>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031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D031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a:lnSpc>
                <a:spcPct val="100000"/>
              </a:lnSpc>
              <a:spcBef>
                <a:spcPts val="0"/>
              </a:spcBef>
              <a:spcAft>
                <a:spcPts val="1200"/>
              </a:spcAft>
            </a:pPr>
            <a:r>
              <a:rPr lang="en-US" sz="2500" b="1" dirty="0"/>
              <a:t>Description:</a:t>
            </a:r>
          </a:p>
          <a:p>
            <a:pPr marL="388620" indent="-342900">
              <a:lnSpc>
                <a:spcPct val="100000"/>
              </a:lnSpc>
              <a:spcBef>
                <a:spcPts val="0"/>
              </a:spcBef>
              <a:spcAft>
                <a:spcPts val="1200"/>
              </a:spcAft>
              <a:buSzPct val="120000"/>
              <a:buFont typeface="Arial" panose="020B0604020202020204" pitchFamily="34" charset="0"/>
              <a:buChar char="•"/>
            </a:pPr>
            <a:r>
              <a:rPr lang="en-US" sz="2500" dirty="0"/>
              <a:t>Team-based approach</a:t>
            </a:r>
          </a:p>
          <a:p>
            <a:pPr marL="1074420" lvl="1" indent="-342900">
              <a:lnSpc>
                <a:spcPct val="100000"/>
              </a:lnSpc>
              <a:spcBef>
                <a:spcPts val="0"/>
              </a:spcBef>
              <a:spcAft>
                <a:spcPts val="1200"/>
              </a:spcAft>
              <a:buSzPct val="120000"/>
            </a:pPr>
            <a:r>
              <a:rPr lang="en-US" sz="2500" dirty="0"/>
              <a:t>Medical provider</a:t>
            </a:r>
          </a:p>
          <a:p>
            <a:pPr marL="1074420" lvl="1" indent="-342900">
              <a:lnSpc>
                <a:spcPct val="100000"/>
              </a:lnSpc>
              <a:spcBef>
                <a:spcPts val="0"/>
              </a:spcBef>
              <a:spcAft>
                <a:spcPts val="1200"/>
              </a:spcAft>
              <a:buSzPct val="120000"/>
            </a:pPr>
            <a:r>
              <a:rPr lang="en-US" sz="2500" dirty="0"/>
              <a:t>Behavioral health provider</a:t>
            </a:r>
          </a:p>
          <a:p>
            <a:pPr marL="1074420" lvl="1" indent="-342900">
              <a:lnSpc>
                <a:spcPct val="100000"/>
              </a:lnSpc>
              <a:spcBef>
                <a:spcPts val="0"/>
              </a:spcBef>
              <a:spcAft>
                <a:spcPts val="1200"/>
              </a:spcAft>
              <a:buSzPct val="120000"/>
            </a:pPr>
            <a:r>
              <a:rPr lang="en-US" sz="2500" dirty="0"/>
              <a:t>Consulting psychiatrist</a:t>
            </a:r>
          </a:p>
          <a:p>
            <a:pPr marL="388620" indent="-342900">
              <a:lnSpc>
                <a:spcPct val="100000"/>
              </a:lnSpc>
              <a:spcBef>
                <a:spcPts val="0"/>
              </a:spcBef>
              <a:spcAft>
                <a:spcPts val="1200"/>
              </a:spcAft>
              <a:buSzPct val="120000"/>
              <a:buFont typeface="Arial" panose="020B0604020202020204" pitchFamily="34" charset="0"/>
              <a:buChar char="•"/>
            </a:pPr>
            <a:r>
              <a:rPr lang="en-US" sz="2500" dirty="0"/>
              <a:t>Treatment for wide range of behavioral health disorders </a:t>
            </a:r>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t="28975"/>
          <a:stretch/>
        </p:blipFill>
        <p:spPr>
          <a:xfrm>
            <a:off x="6063943" y="704335"/>
            <a:ext cx="6572765" cy="6041238"/>
          </a:xfrm>
          <a:prstGeom prst="rect">
            <a:avLst/>
          </a:prstGeom>
        </p:spPr>
      </p:pic>
      <p:sp>
        <p:nvSpPr>
          <p:cNvPr id="3" name="Slide Number Placeholder 2"/>
          <p:cNvSpPr>
            <a:spLocks noGrp="1"/>
          </p:cNvSpPr>
          <p:nvPr>
            <p:ph type="sldNum" idx="12"/>
          </p:nvPr>
        </p:nvSpPr>
        <p:spPr/>
        <p:txBody>
          <a:bodyPr/>
          <a:lstStyle/>
          <a:p>
            <a:fld id="{E8AF465F-2847-4CB3-B1F3-83F96BC6F738}" type="slidenum">
              <a:rPr lang="en-US" smtClean="0"/>
              <a:pPr/>
              <a:t>29</a:t>
            </a:fld>
            <a:endParaRPr lang="en-US" dirty="0"/>
          </a:p>
        </p:txBody>
      </p:sp>
    </p:spTree>
    <p:extLst>
      <p:ext uri="{BB962C8B-B14F-4D97-AF65-F5344CB8AC3E}">
        <p14:creationId xmlns:p14="http://schemas.microsoft.com/office/powerpoint/2010/main" val="695469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smtClean="0"/>
              <a:t>Outline</a:t>
            </a:r>
            <a:endParaRPr lang="en-US" dirty="0"/>
          </a:p>
        </p:txBody>
      </p:sp>
      <p:sp>
        <p:nvSpPr>
          <p:cNvPr id="3" name="Content Placeholder 2"/>
          <p:cNvSpPr>
            <a:spLocks noGrp="1"/>
          </p:cNvSpPr>
          <p:nvPr>
            <p:ph sz="half" idx="10"/>
          </p:nvPr>
        </p:nvSpPr>
        <p:spPr/>
        <p:txBody>
          <a:bodyPr/>
          <a:lstStyle/>
          <a:p>
            <a:pPr marL="342900" indent="-342900">
              <a:buFont typeface="Arial" panose="020B0604020202020204" pitchFamily="34" charset="0"/>
              <a:buChar char="•"/>
            </a:pPr>
            <a:r>
              <a:rPr lang="en-US" sz="2500" dirty="0" smtClean="0"/>
              <a:t>Learning Objectives</a:t>
            </a:r>
          </a:p>
          <a:p>
            <a:pPr marL="342900" indent="-342900">
              <a:buFont typeface="Arial" panose="020B0604020202020204" pitchFamily="34" charset="0"/>
              <a:buChar char="•"/>
            </a:pPr>
            <a:r>
              <a:rPr lang="en-US" sz="2500" dirty="0" smtClean="0"/>
              <a:t>Program Overview</a:t>
            </a:r>
          </a:p>
          <a:p>
            <a:pPr marL="342900" indent="-342900">
              <a:buFont typeface="Arial" panose="020B0604020202020204" pitchFamily="34" charset="0"/>
              <a:buChar char="•"/>
            </a:pPr>
            <a:r>
              <a:rPr lang="en-US" sz="2500" dirty="0" smtClean="0"/>
              <a:t>Project Goals</a:t>
            </a:r>
          </a:p>
          <a:p>
            <a:pPr marL="342900" indent="-342900">
              <a:buFont typeface="Arial" panose="020B0604020202020204" pitchFamily="34" charset="0"/>
              <a:buChar char="•"/>
            </a:pPr>
            <a:r>
              <a:rPr lang="en-US" sz="2500" dirty="0" smtClean="0"/>
              <a:t>Intervention Components</a:t>
            </a:r>
          </a:p>
          <a:p>
            <a:pPr marL="342900" indent="-342900">
              <a:buFont typeface="Arial" panose="020B0604020202020204" pitchFamily="34" charset="0"/>
              <a:buChar char="•"/>
            </a:pPr>
            <a:r>
              <a:rPr lang="en-US" sz="2500" dirty="0" smtClean="0"/>
              <a:t>Organizational Assessment</a:t>
            </a:r>
          </a:p>
          <a:p>
            <a:pPr marL="342900" indent="-342900">
              <a:buFont typeface="Arial" panose="020B0604020202020204" pitchFamily="34" charset="0"/>
              <a:buChar char="•"/>
            </a:pPr>
            <a:r>
              <a:rPr lang="en-US" sz="2500" dirty="0"/>
              <a:t>Framework for Rapid </a:t>
            </a:r>
            <a:r>
              <a:rPr lang="en-US" sz="2500" dirty="0" smtClean="0"/>
              <a:t>Implementation</a:t>
            </a:r>
          </a:p>
          <a:p>
            <a:pPr marL="342900" indent="-342900">
              <a:buFont typeface="Arial" panose="020B0604020202020204" pitchFamily="34" charset="0"/>
              <a:buChar char="•"/>
            </a:pPr>
            <a:r>
              <a:rPr lang="en-US" sz="2500" dirty="0" smtClean="0"/>
              <a:t>Sites’ Experiences</a:t>
            </a:r>
          </a:p>
          <a:p>
            <a:pPr marL="342900" indent="-342900">
              <a:buFont typeface="Arial" panose="020B0604020202020204" pitchFamily="34" charset="0"/>
              <a:buChar char="•"/>
            </a:pPr>
            <a:r>
              <a:rPr lang="en-US" sz="2500" dirty="0" smtClean="0"/>
              <a:t>Q&amp;A</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fld id="{E8AF465F-2847-4CB3-B1F3-83F96BC6F738}" type="slidenum">
              <a:rPr lang="en-US" smtClean="0"/>
              <a:pPr/>
              <a:t>3</a:t>
            </a:fld>
            <a:endParaRPr lang="en-US" dirty="0"/>
          </a:p>
        </p:txBody>
      </p:sp>
    </p:spTree>
    <p:extLst>
      <p:ext uri="{BB962C8B-B14F-4D97-AF65-F5344CB8AC3E}">
        <p14:creationId xmlns:p14="http://schemas.microsoft.com/office/powerpoint/2010/main" val="3423340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8B21-377E-4CC0-A51D-ED888F0EF872}"/>
              </a:ext>
            </a:extLst>
          </p:cNvPr>
          <p:cNvSpPr>
            <a:spLocks noGrp="1"/>
          </p:cNvSpPr>
          <p:nvPr>
            <p:ph type="title"/>
          </p:nvPr>
        </p:nvSpPr>
        <p:spPr>
          <a:xfrm>
            <a:off x="838200" y="234397"/>
            <a:ext cx="7331439" cy="829193"/>
          </a:xfrm>
        </p:spPr>
        <p:txBody>
          <a:bodyPr>
            <a:noAutofit/>
          </a:bodyPr>
          <a:lstStyle/>
          <a:p>
            <a:r>
              <a:rPr lang="en-US" sz="4000" dirty="0"/>
              <a:t>Screening, Brief Intervention, and Referral to Treatment (SBIRT)</a:t>
            </a:r>
          </a:p>
        </p:txBody>
      </p:sp>
      <p:sp>
        <p:nvSpPr>
          <p:cNvPr id="16" name="Content Placeholder 2">
            <a:extLst>
              <a:ext uri="{FF2B5EF4-FFF2-40B4-BE49-F238E27FC236}">
                <a16:creationId xmlns:a16="http://schemas.microsoft.com/office/drawing/2014/main" id="{30CA1955-9E40-45D2-8BC3-EA69D1BB6F28}"/>
              </a:ext>
            </a:extLst>
          </p:cNvPr>
          <p:cNvSpPr txBox="1">
            <a:spLocks/>
          </p:cNvSpPr>
          <p:nvPr/>
        </p:nvSpPr>
        <p:spPr>
          <a:xfrm>
            <a:off x="838200" y="1296556"/>
            <a:ext cx="6019800" cy="4281283"/>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D03138"/>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D03138"/>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D03138"/>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a:lnSpc>
                <a:spcPct val="100000"/>
              </a:lnSpc>
              <a:spcBef>
                <a:spcPts val="0"/>
              </a:spcBef>
              <a:spcAft>
                <a:spcPts val="1200"/>
              </a:spcAft>
            </a:pPr>
            <a:r>
              <a:rPr lang="en-US" sz="2500" b="1" dirty="0"/>
              <a:t>Description:</a:t>
            </a:r>
          </a:p>
          <a:p>
            <a:pPr marL="388620" indent="-342900">
              <a:lnSpc>
                <a:spcPct val="100000"/>
              </a:lnSpc>
              <a:spcBef>
                <a:spcPts val="0"/>
              </a:spcBef>
              <a:spcAft>
                <a:spcPts val="1200"/>
              </a:spcAft>
              <a:buSzPct val="120000"/>
              <a:buFont typeface="Arial" panose="020B0604020202020204" pitchFamily="34" charset="0"/>
              <a:buChar char="•"/>
            </a:pPr>
            <a:r>
              <a:rPr lang="en-US" sz="2500" dirty="0"/>
              <a:t>Substance use screening</a:t>
            </a:r>
          </a:p>
          <a:p>
            <a:pPr marL="1074420" lvl="1" indent="-342900">
              <a:lnSpc>
                <a:spcPct val="100000"/>
              </a:lnSpc>
              <a:spcBef>
                <a:spcPts val="0"/>
              </a:spcBef>
              <a:spcAft>
                <a:spcPts val="1200"/>
              </a:spcAft>
              <a:buSzPct val="120000"/>
            </a:pPr>
            <a:r>
              <a:rPr lang="en-US" sz="2500" dirty="0"/>
              <a:t>Alcohol &amp; other drugs</a:t>
            </a:r>
          </a:p>
          <a:p>
            <a:pPr marL="388620" indent="-342900">
              <a:lnSpc>
                <a:spcPct val="100000"/>
              </a:lnSpc>
              <a:spcBef>
                <a:spcPts val="0"/>
              </a:spcBef>
              <a:spcAft>
                <a:spcPts val="1200"/>
              </a:spcAft>
              <a:buSzPct val="120000"/>
              <a:buFont typeface="Arial" panose="020B0604020202020204" pitchFamily="34" charset="0"/>
              <a:buChar char="•"/>
            </a:pPr>
            <a:r>
              <a:rPr lang="en-US" sz="2500" dirty="0"/>
              <a:t>Behavioral health integration</a:t>
            </a:r>
          </a:p>
          <a:p>
            <a:pPr marL="45720"/>
            <a:endParaRPr lang="en-US" sz="2500" dirty="0"/>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val="0"/>
              </a:ext>
            </a:extLst>
          </a:blip>
          <a:srcRect t="26202" r="2691" b="2692"/>
          <a:stretch/>
        </p:blipFill>
        <p:spPr>
          <a:xfrm>
            <a:off x="6784408" y="642551"/>
            <a:ext cx="5867290" cy="5548386"/>
          </a:xfrm>
          <a:prstGeom prst="rect">
            <a:avLst/>
          </a:prstGeom>
        </p:spPr>
      </p:pic>
      <p:sp>
        <p:nvSpPr>
          <p:cNvPr id="3" name="Slide Number Placeholder 2"/>
          <p:cNvSpPr>
            <a:spLocks noGrp="1"/>
          </p:cNvSpPr>
          <p:nvPr>
            <p:ph type="sldNum" idx="12"/>
          </p:nvPr>
        </p:nvSpPr>
        <p:spPr/>
        <p:txBody>
          <a:bodyPr/>
          <a:lstStyle/>
          <a:p>
            <a:fld id="{E8AF465F-2847-4CB3-B1F3-83F96BC6F738}" type="slidenum">
              <a:rPr lang="en-US" smtClean="0"/>
              <a:pPr/>
              <a:t>30</a:t>
            </a:fld>
            <a:endParaRPr lang="en-US" dirty="0"/>
          </a:p>
        </p:txBody>
      </p:sp>
    </p:spTree>
    <p:extLst>
      <p:ext uri="{BB962C8B-B14F-4D97-AF65-F5344CB8AC3E}">
        <p14:creationId xmlns:p14="http://schemas.microsoft.com/office/powerpoint/2010/main" val="28526442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C4488A-7011-4EBA-A501-3A9CA782144B}"/>
              </a:ext>
            </a:extLst>
          </p:cNvPr>
          <p:cNvSpPr txBox="1">
            <a:spLocks/>
          </p:cNvSpPr>
          <p:nvPr/>
        </p:nvSpPr>
        <p:spPr>
          <a:xfrm>
            <a:off x="2023110" y="2433035"/>
            <a:ext cx="8820150" cy="1109287"/>
          </a:xfrm>
          <a:prstGeom prst="rect">
            <a:avLst/>
          </a:prstGeom>
          <a:noFill/>
          <a:ln>
            <a:noFill/>
          </a:ln>
        </p:spPr>
        <p:txBody>
          <a:bodyPr spcFirstLastPara="1" vert="horz" wrap="square" lIns="91440" tIns="45720" rIns="91440" bIns="45720" rtlCol="0" anchor="b" anchorCtr="0">
            <a:noAutofit/>
          </a:bodyPr>
          <a:lstStyle>
            <a:defPPr marR="0" lvl="0" algn="l" rtl="0">
              <a:lnSpc>
                <a:spcPct val="100000"/>
              </a:lnSpc>
              <a:spcBef>
                <a:spcPts val="0"/>
              </a:spcBef>
              <a:spcAft>
                <a:spcPts val="0"/>
              </a:spcAft>
            </a:defPPr>
            <a:lvl1pPr marR="0" lvl="0" algn="l" rtl="0" eaLnBrk="1" hangingPunct="1">
              <a:lnSpc>
                <a:spcPct val="85000"/>
              </a:lnSpc>
              <a:spcBef>
                <a:spcPts val="0"/>
              </a:spcBef>
              <a:spcAft>
                <a:spcPts val="0"/>
              </a:spcAft>
              <a:buClr>
                <a:srgbClr val="7B230B"/>
              </a:buClr>
              <a:buSzPts val="4800"/>
              <a:buFont typeface="Calibri"/>
              <a:buNone/>
              <a:defRPr sz="4800" b="0" i="0" u="none" strike="noStrike" cap="none">
                <a:solidFill>
                  <a:srgbClr val="7B230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endParaRPr lang="en-US" sz="5400" b="1" dirty="0"/>
          </a:p>
        </p:txBody>
      </p:sp>
      <p:sp>
        <p:nvSpPr>
          <p:cNvPr id="2" name="Title 1"/>
          <p:cNvSpPr>
            <a:spLocks noGrp="1"/>
          </p:cNvSpPr>
          <p:nvPr>
            <p:ph type="title"/>
          </p:nvPr>
        </p:nvSpPr>
        <p:spPr>
          <a:xfrm>
            <a:off x="1403985" y="1714501"/>
            <a:ext cx="10058400" cy="2232660"/>
          </a:xfrm>
        </p:spPr>
        <p:txBody>
          <a:bodyPr>
            <a:normAutofit/>
          </a:bodyPr>
          <a:lstStyle/>
          <a:p>
            <a:pPr algn="ctr"/>
            <a:r>
              <a:rPr lang="en-US" b="1" dirty="0">
                <a:solidFill>
                  <a:srgbClr val="095895"/>
                </a:solidFill>
              </a:rPr>
              <a:t>Learning Objective 2</a:t>
            </a:r>
            <a:br>
              <a:rPr lang="en-US" b="1" dirty="0">
                <a:solidFill>
                  <a:srgbClr val="095895"/>
                </a:solidFill>
              </a:rPr>
            </a:br>
            <a:r>
              <a:rPr lang="en-US" b="1" dirty="0">
                <a:solidFill>
                  <a:srgbClr val="095895"/>
                </a:solidFill>
              </a:rPr>
              <a:t>Organizational Assessment </a:t>
            </a:r>
            <a:endParaRPr lang="en-US" dirty="0"/>
          </a:p>
        </p:txBody>
      </p:sp>
      <p:sp>
        <p:nvSpPr>
          <p:cNvPr id="5" name="Slide Number Placeholder 2"/>
          <p:cNvSpPr>
            <a:spLocks noGrp="1"/>
          </p:cNvSpPr>
          <p:nvPr>
            <p:ph type="sldNum" idx="12"/>
          </p:nvPr>
        </p:nvSpPr>
        <p:spPr>
          <a:xfrm>
            <a:off x="10906870" y="6528735"/>
            <a:ext cx="1312025" cy="365125"/>
          </a:xfrm>
        </p:spPr>
        <p:txBody>
          <a:bodyPr/>
          <a:lstStyle/>
          <a:p>
            <a:r>
              <a:rPr lang="en-US" dirty="0" smtClean="0"/>
              <a:t>31</a:t>
            </a:r>
            <a:endParaRPr lang="en-US" dirty="0"/>
          </a:p>
        </p:txBody>
      </p:sp>
    </p:spTree>
    <p:extLst>
      <p:ext uri="{BB962C8B-B14F-4D97-AF65-F5344CB8AC3E}">
        <p14:creationId xmlns:p14="http://schemas.microsoft.com/office/powerpoint/2010/main" val="31244764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83556"/>
            <a:ext cx="10058400" cy="1109287"/>
          </a:xfrm>
        </p:spPr>
        <p:txBody>
          <a:bodyPr/>
          <a:lstStyle/>
          <a:p>
            <a:r>
              <a:rPr lang="en-US" dirty="0" smtClean="0"/>
              <a:t>Framework: Proctor Model</a:t>
            </a:r>
            <a:endParaRPr lang="en-US" dirty="0"/>
          </a:p>
        </p:txBody>
      </p:sp>
      <p:pic>
        <p:nvPicPr>
          <p:cNvPr id="3" name="Picture 2" descr="Description: C:\Users\drainoni\AppData\Local\Microsoft\Windows\Temporary Internet Files\Content.Outlook\DGOSJ2F3\ResearchMethodsImage.jpg"/>
          <p:cNvPicPr/>
          <p:nvPr/>
        </p:nvPicPr>
        <p:blipFill>
          <a:blip r:embed="rId3">
            <a:extLst>
              <a:ext uri="{28A0092B-C50C-407E-A947-70E740481C1C}">
                <a14:useLocalDpi xmlns:a14="http://schemas.microsoft.com/office/drawing/2010/main" val="0"/>
              </a:ext>
            </a:extLst>
          </a:blip>
          <a:srcRect/>
          <a:stretch>
            <a:fillRect/>
          </a:stretch>
        </p:blipFill>
        <p:spPr bwMode="auto">
          <a:xfrm>
            <a:off x="704850" y="1562100"/>
            <a:ext cx="10706100" cy="4057650"/>
          </a:xfrm>
          <a:prstGeom prst="rect">
            <a:avLst/>
          </a:prstGeom>
          <a:noFill/>
          <a:ln>
            <a:noFill/>
          </a:ln>
        </p:spPr>
      </p:pic>
      <p:sp>
        <p:nvSpPr>
          <p:cNvPr id="4" name="Oval 3"/>
          <p:cNvSpPr/>
          <p:nvPr/>
        </p:nvSpPr>
        <p:spPr>
          <a:xfrm>
            <a:off x="2724150" y="1562100"/>
            <a:ext cx="2324100" cy="33337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143500" y="1562100"/>
            <a:ext cx="2324100" cy="33337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4800" y="1562100"/>
            <a:ext cx="2324100" cy="3333750"/>
          </a:xfrm>
          <a:prstGeom prst="ellipse">
            <a:avLst/>
          </a:prstGeom>
          <a:noFill/>
          <a:ln w="57150">
            <a:solidFill>
              <a:srgbClr val="095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9182100" y="1562100"/>
            <a:ext cx="2324100" cy="3333750"/>
          </a:xfrm>
          <a:prstGeom prst="ellipse">
            <a:avLst/>
          </a:prstGeom>
          <a:noFill/>
          <a:ln w="57150">
            <a:solidFill>
              <a:srgbClr val="095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2"/>
          <p:cNvSpPr>
            <a:spLocks noGrp="1"/>
          </p:cNvSpPr>
          <p:nvPr>
            <p:ph type="sldNum" idx="12"/>
          </p:nvPr>
        </p:nvSpPr>
        <p:spPr>
          <a:xfrm>
            <a:off x="10906870" y="6528735"/>
            <a:ext cx="1312025" cy="365125"/>
          </a:xfrm>
        </p:spPr>
        <p:txBody>
          <a:bodyPr/>
          <a:lstStyle/>
          <a:p>
            <a:r>
              <a:rPr lang="en-US" dirty="0" smtClean="0"/>
              <a:t>32</a:t>
            </a:r>
            <a:endParaRPr lang="en-US" dirty="0"/>
          </a:p>
        </p:txBody>
      </p:sp>
    </p:spTree>
    <p:extLst>
      <p:ext uri="{BB962C8B-B14F-4D97-AF65-F5344CB8AC3E}">
        <p14:creationId xmlns:p14="http://schemas.microsoft.com/office/powerpoint/2010/main" val="108483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Assessing Implementation</a:t>
            </a:r>
            <a:endParaRPr lang="en-US" dirty="0"/>
          </a:p>
        </p:txBody>
      </p:sp>
      <p:sp>
        <p:nvSpPr>
          <p:cNvPr id="4" name="Content Placeholder 3"/>
          <p:cNvSpPr>
            <a:spLocks noGrp="1"/>
          </p:cNvSpPr>
          <p:nvPr>
            <p:ph sz="half" idx="1"/>
          </p:nvPr>
        </p:nvSpPr>
        <p:spPr>
          <a:xfrm>
            <a:off x="914399" y="2445488"/>
            <a:ext cx="7102549" cy="2169042"/>
          </a:xfrm>
        </p:spPr>
        <p:txBody>
          <a:bodyPr/>
          <a:lstStyle/>
          <a:p>
            <a:pPr marL="342900" indent="-342900"/>
            <a:r>
              <a:rPr lang="en-US" dirty="0"/>
              <a:t>Organizational Assessment Survey</a:t>
            </a:r>
          </a:p>
          <a:p>
            <a:pPr marL="342900" indent="-342900"/>
            <a:r>
              <a:rPr lang="en-US" dirty="0"/>
              <a:t>Completed by Project Leadership</a:t>
            </a:r>
          </a:p>
          <a:p>
            <a:endParaRPr lang="en-US" dirty="0"/>
          </a:p>
        </p:txBody>
      </p:sp>
      <p:sp>
        <p:nvSpPr>
          <p:cNvPr id="3" name="Content Placeholder 2"/>
          <p:cNvSpPr>
            <a:spLocks noGrp="1"/>
          </p:cNvSpPr>
          <p:nvPr>
            <p:ph sz="half" idx="10"/>
          </p:nvPr>
        </p:nvSpPr>
        <p:spPr>
          <a:xfrm>
            <a:off x="664537" y="1305712"/>
            <a:ext cx="9757142" cy="1139776"/>
          </a:xfrm>
        </p:spPr>
        <p:txBody>
          <a:bodyPr/>
          <a:lstStyle/>
          <a:p>
            <a:pPr marL="0" indent="0" algn="ctr">
              <a:buNone/>
            </a:pPr>
            <a:r>
              <a:rPr lang="en-US" dirty="0"/>
              <a:t>Characteristics of sites that may have influence on successful implementation and/or improvement in patient outcomes</a:t>
            </a:r>
          </a:p>
          <a:p>
            <a:endParaRPr lang="en-US" dirty="0" smtClean="0"/>
          </a:p>
        </p:txBody>
      </p:sp>
      <p:sp>
        <p:nvSpPr>
          <p:cNvPr id="5" name="Slide Number Placeholder 2"/>
          <p:cNvSpPr>
            <a:spLocks noGrp="1"/>
          </p:cNvSpPr>
          <p:nvPr>
            <p:ph type="sldNum" idx="12"/>
          </p:nvPr>
        </p:nvSpPr>
        <p:spPr>
          <a:xfrm>
            <a:off x="10906870" y="6528735"/>
            <a:ext cx="1312025" cy="365125"/>
          </a:xfrm>
        </p:spPr>
        <p:txBody>
          <a:bodyPr/>
          <a:lstStyle/>
          <a:p>
            <a:r>
              <a:rPr lang="en-US" dirty="0" smtClean="0"/>
              <a:t>33</a:t>
            </a:r>
            <a:endParaRPr lang="en-US" dirty="0"/>
          </a:p>
        </p:txBody>
      </p:sp>
    </p:spTree>
    <p:extLst>
      <p:ext uri="{BB962C8B-B14F-4D97-AF65-F5344CB8AC3E}">
        <p14:creationId xmlns:p14="http://schemas.microsoft.com/office/powerpoint/2010/main" val="382685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Implementation Strategies</a:t>
            </a:r>
            <a:endParaRPr lang="en-US" dirty="0"/>
          </a:p>
        </p:txBody>
      </p:sp>
      <p:sp>
        <p:nvSpPr>
          <p:cNvPr id="3" name="Content Placeholder 2"/>
          <p:cNvSpPr>
            <a:spLocks noGrp="1"/>
          </p:cNvSpPr>
          <p:nvPr>
            <p:ph sz="half" idx="10"/>
          </p:nvPr>
        </p:nvSpPr>
        <p:spPr>
          <a:xfrm>
            <a:off x="838200" y="2606683"/>
            <a:ext cx="10515600" cy="1584318"/>
          </a:xfrm>
        </p:spPr>
        <p:txBody>
          <a:bodyPr>
            <a:normAutofit/>
          </a:bodyPr>
          <a:lstStyle/>
          <a:p>
            <a:pPr algn="ctr"/>
            <a:r>
              <a:rPr lang="en-US" sz="2800" dirty="0" smtClean="0"/>
              <a:t>Practical </a:t>
            </a:r>
            <a:r>
              <a:rPr lang="en-US" sz="2800" dirty="0"/>
              <a:t>methods, techniques, and contextual factors that make implementing an intervention in a specific setting successful</a:t>
            </a:r>
          </a:p>
        </p:txBody>
      </p:sp>
      <p:sp>
        <p:nvSpPr>
          <p:cNvPr id="4" name="Slide Number Placeholder 2"/>
          <p:cNvSpPr>
            <a:spLocks noGrp="1"/>
          </p:cNvSpPr>
          <p:nvPr>
            <p:ph type="sldNum" idx="12"/>
          </p:nvPr>
        </p:nvSpPr>
        <p:spPr>
          <a:xfrm>
            <a:off x="10906870" y="6528735"/>
            <a:ext cx="1312025" cy="365125"/>
          </a:xfrm>
        </p:spPr>
        <p:txBody>
          <a:bodyPr/>
          <a:lstStyle/>
          <a:p>
            <a:r>
              <a:rPr lang="en-US" dirty="0" smtClean="0"/>
              <a:t>34</a:t>
            </a:r>
            <a:endParaRPr lang="en-US" dirty="0"/>
          </a:p>
        </p:txBody>
      </p:sp>
    </p:spTree>
    <p:extLst>
      <p:ext uri="{BB962C8B-B14F-4D97-AF65-F5344CB8AC3E}">
        <p14:creationId xmlns:p14="http://schemas.microsoft.com/office/powerpoint/2010/main" val="113211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Systems/Environment</a:t>
            </a:r>
            <a:endParaRPr lang="en-US" dirty="0"/>
          </a:p>
        </p:txBody>
      </p:sp>
      <p:sp>
        <p:nvSpPr>
          <p:cNvPr id="7" name="Content Placeholder 6"/>
          <p:cNvSpPr>
            <a:spLocks noGrp="1"/>
          </p:cNvSpPr>
          <p:nvPr>
            <p:ph sz="half" idx="10"/>
          </p:nvPr>
        </p:nvSpPr>
        <p:spPr/>
        <p:txBody>
          <a:bodyPr/>
          <a:lstStyle/>
          <a:p>
            <a:endParaRPr lang="en-US"/>
          </a:p>
        </p:txBody>
      </p:sp>
      <p:graphicFrame>
        <p:nvGraphicFramePr>
          <p:cNvPr id="8" name="Content Placeholder 5"/>
          <p:cNvGraphicFramePr>
            <a:graphicFrameLocks/>
          </p:cNvGraphicFramePr>
          <p:nvPr>
            <p:extLst/>
          </p:nvPr>
        </p:nvGraphicFramePr>
        <p:xfrm>
          <a:off x="838200" y="2183565"/>
          <a:ext cx="10515600" cy="212344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3317343933"/>
                    </a:ext>
                  </a:extLst>
                </a:gridCol>
                <a:gridCol w="2103120">
                  <a:extLst>
                    <a:ext uri="{9D8B030D-6E8A-4147-A177-3AD203B41FA5}">
                      <a16:colId xmlns:a16="http://schemas.microsoft.com/office/drawing/2014/main" val="3539265513"/>
                    </a:ext>
                  </a:extLst>
                </a:gridCol>
                <a:gridCol w="2103120">
                  <a:extLst>
                    <a:ext uri="{9D8B030D-6E8A-4147-A177-3AD203B41FA5}">
                      <a16:colId xmlns:a16="http://schemas.microsoft.com/office/drawing/2014/main" val="1541360788"/>
                    </a:ext>
                  </a:extLst>
                </a:gridCol>
                <a:gridCol w="2103120">
                  <a:extLst>
                    <a:ext uri="{9D8B030D-6E8A-4147-A177-3AD203B41FA5}">
                      <a16:colId xmlns:a16="http://schemas.microsoft.com/office/drawing/2014/main" val="2556239872"/>
                    </a:ext>
                  </a:extLst>
                </a:gridCol>
                <a:gridCol w="2103120">
                  <a:extLst>
                    <a:ext uri="{9D8B030D-6E8A-4147-A177-3AD203B41FA5}">
                      <a16:colId xmlns:a16="http://schemas.microsoft.com/office/drawing/2014/main" val="3556737369"/>
                    </a:ext>
                  </a:extLst>
                </a:gridCol>
              </a:tblGrid>
              <a:tr h="370840">
                <a:tc>
                  <a:txBody>
                    <a:bodyPr/>
                    <a:lstStyle/>
                    <a:p>
                      <a:endParaRPr lang="en-US" dirty="0"/>
                    </a:p>
                  </a:txBody>
                  <a:tcPr/>
                </a:tc>
                <a:tc>
                  <a:txBody>
                    <a:bodyPr/>
                    <a:lstStyle/>
                    <a:p>
                      <a:pPr algn="ctr"/>
                      <a:r>
                        <a:rPr lang="en-US" dirty="0" smtClean="0"/>
                        <a:t>Behavioral Health</a:t>
                      </a:r>
                      <a:endParaRPr lang="en-US" dirty="0"/>
                    </a:p>
                  </a:txBody>
                  <a:tcPr/>
                </a:tc>
                <a:tc>
                  <a:txBody>
                    <a:bodyPr/>
                    <a:lstStyle/>
                    <a:p>
                      <a:pPr algn="ctr"/>
                      <a:r>
                        <a:rPr lang="en-US" dirty="0" smtClean="0"/>
                        <a:t>Black MSM</a:t>
                      </a:r>
                      <a:endParaRPr lang="en-US" dirty="0"/>
                    </a:p>
                  </a:txBody>
                  <a:tcPr/>
                </a:tc>
                <a:tc>
                  <a:txBody>
                    <a:bodyPr/>
                    <a:lstStyle/>
                    <a:p>
                      <a:pPr algn="ctr"/>
                      <a:r>
                        <a:rPr lang="en-US" dirty="0" smtClean="0"/>
                        <a:t>Transgender Women</a:t>
                      </a:r>
                      <a:endParaRPr lang="en-US" dirty="0"/>
                    </a:p>
                  </a:txBody>
                  <a:tcPr/>
                </a:tc>
                <a:tc>
                  <a:txBody>
                    <a:bodyPr/>
                    <a:lstStyle/>
                    <a:p>
                      <a:pPr algn="ctr"/>
                      <a:r>
                        <a:rPr lang="en-US" dirty="0" smtClean="0"/>
                        <a:t>Trauma</a:t>
                      </a:r>
                      <a:endParaRPr lang="en-US" dirty="0"/>
                    </a:p>
                  </a:txBody>
                  <a:tcPr/>
                </a:tc>
                <a:extLst>
                  <a:ext uri="{0D108BD9-81ED-4DB2-BD59-A6C34878D82A}">
                    <a16:rowId xmlns:a16="http://schemas.microsoft.com/office/drawing/2014/main" val="2817431013"/>
                  </a:ext>
                </a:extLst>
              </a:tr>
              <a:tr h="370840">
                <a:tc>
                  <a:txBody>
                    <a:bodyPr/>
                    <a:lstStyle/>
                    <a:p>
                      <a:r>
                        <a:rPr lang="en-US" dirty="0" smtClean="0"/>
                        <a:t>Number of sites</a:t>
                      </a:r>
                      <a:endParaRPr lang="en-US" dirty="0"/>
                    </a:p>
                  </a:txBody>
                  <a:tcPr/>
                </a:tc>
                <a:tc>
                  <a:txBody>
                    <a:bodyPr/>
                    <a:lstStyle/>
                    <a:p>
                      <a:pPr algn="ctr"/>
                      <a:r>
                        <a:rPr lang="en-US" dirty="0" smtClean="0"/>
                        <a:t>8</a:t>
                      </a:r>
                      <a:endParaRPr lang="en-US" dirty="0"/>
                    </a:p>
                  </a:txBody>
                  <a:tcPr/>
                </a:tc>
                <a:tc>
                  <a:txBody>
                    <a:bodyPr/>
                    <a:lstStyle/>
                    <a:p>
                      <a:pPr algn="ctr"/>
                      <a:r>
                        <a:rPr lang="en-US" dirty="0" smtClean="0"/>
                        <a:t>6</a:t>
                      </a:r>
                      <a:endParaRPr lang="en-US" dirty="0"/>
                    </a:p>
                  </a:txBody>
                  <a:tcPr/>
                </a:tc>
                <a:tc>
                  <a:txBody>
                    <a:bodyPr/>
                    <a:lstStyle/>
                    <a:p>
                      <a:pPr algn="ctr"/>
                      <a:r>
                        <a:rPr lang="en-US" dirty="0" smtClean="0"/>
                        <a:t>6</a:t>
                      </a:r>
                      <a:endParaRPr lang="en-US" dirty="0"/>
                    </a:p>
                  </a:txBody>
                  <a:tcPr/>
                </a:tc>
                <a:tc>
                  <a:txBody>
                    <a:bodyPr/>
                    <a:lstStyle/>
                    <a:p>
                      <a:pPr algn="ctr"/>
                      <a:r>
                        <a:rPr lang="en-US" dirty="0" smtClean="0"/>
                        <a:t>6</a:t>
                      </a:r>
                      <a:endParaRPr lang="en-US" dirty="0"/>
                    </a:p>
                  </a:txBody>
                  <a:tcPr/>
                </a:tc>
                <a:extLst>
                  <a:ext uri="{0D108BD9-81ED-4DB2-BD59-A6C34878D82A}">
                    <a16:rowId xmlns:a16="http://schemas.microsoft.com/office/drawing/2014/main" val="2659266218"/>
                  </a:ext>
                </a:extLst>
              </a:tr>
              <a:tr h="370840">
                <a:tc>
                  <a:txBody>
                    <a:bodyPr/>
                    <a:lstStyle/>
                    <a:p>
                      <a:r>
                        <a:rPr lang="en-US" dirty="0" smtClean="0"/>
                        <a:t>Year established</a:t>
                      </a:r>
                      <a:endParaRPr lang="en-US" dirty="0"/>
                    </a:p>
                  </a:txBody>
                  <a:tcPr/>
                </a:tc>
                <a:tc>
                  <a:txBody>
                    <a:bodyPr/>
                    <a:lstStyle/>
                    <a:p>
                      <a:pPr algn="ctr"/>
                      <a:r>
                        <a:rPr lang="en-US" dirty="0" smtClean="0"/>
                        <a:t>1923-1987</a:t>
                      </a:r>
                      <a:endParaRPr lang="en-US" dirty="0"/>
                    </a:p>
                  </a:txBody>
                  <a:tcPr/>
                </a:tc>
                <a:tc>
                  <a:txBody>
                    <a:bodyPr/>
                    <a:lstStyle/>
                    <a:p>
                      <a:pPr algn="ctr"/>
                      <a:r>
                        <a:rPr lang="en-US" dirty="0" smtClean="0"/>
                        <a:t>1955-1992</a:t>
                      </a:r>
                      <a:endParaRPr lang="en-US" dirty="0"/>
                    </a:p>
                  </a:txBody>
                  <a:tcPr/>
                </a:tc>
                <a:tc>
                  <a:txBody>
                    <a:bodyPr/>
                    <a:lstStyle/>
                    <a:p>
                      <a:pPr algn="ctr"/>
                      <a:r>
                        <a:rPr lang="en-US" dirty="0" smtClean="0"/>
                        <a:t>1915-2001</a:t>
                      </a:r>
                      <a:endParaRPr lang="en-US" dirty="0"/>
                    </a:p>
                  </a:txBody>
                  <a:tcPr/>
                </a:tc>
                <a:tc>
                  <a:txBody>
                    <a:bodyPr/>
                    <a:lstStyle/>
                    <a:p>
                      <a:pPr algn="ctr"/>
                      <a:r>
                        <a:rPr lang="en-US" dirty="0" smtClean="0"/>
                        <a:t>1988-2015</a:t>
                      </a:r>
                      <a:endParaRPr lang="en-US" dirty="0"/>
                    </a:p>
                  </a:txBody>
                  <a:tcPr/>
                </a:tc>
                <a:extLst>
                  <a:ext uri="{0D108BD9-81ED-4DB2-BD59-A6C34878D82A}">
                    <a16:rowId xmlns:a16="http://schemas.microsoft.com/office/drawing/2014/main" val="681301562"/>
                  </a:ext>
                </a:extLst>
              </a:tr>
              <a:tr h="370840">
                <a:tc>
                  <a:txBody>
                    <a:bodyPr/>
                    <a:lstStyle/>
                    <a:p>
                      <a:r>
                        <a:rPr lang="en-US" dirty="0" smtClean="0"/>
                        <a:t>Overall staff</a:t>
                      </a:r>
                      <a:endParaRPr lang="en-US" dirty="0"/>
                    </a:p>
                  </a:txBody>
                  <a:tcPr/>
                </a:tc>
                <a:tc>
                  <a:txBody>
                    <a:bodyPr/>
                    <a:lstStyle/>
                    <a:p>
                      <a:pPr algn="ctr"/>
                      <a:r>
                        <a:rPr lang="en-US" dirty="0" smtClean="0"/>
                        <a:t>22-600</a:t>
                      </a:r>
                      <a:endParaRPr lang="en-US" dirty="0"/>
                    </a:p>
                  </a:txBody>
                  <a:tcPr/>
                </a:tc>
                <a:tc>
                  <a:txBody>
                    <a:bodyPr/>
                    <a:lstStyle/>
                    <a:p>
                      <a:pPr algn="ctr"/>
                      <a:r>
                        <a:rPr lang="en-US" dirty="0" smtClean="0"/>
                        <a:t>18-93</a:t>
                      </a:r>
                      <a:endParaRPr lang="en-US" dirty="0"/>
                    </a:p>
                  </a:txBody>
                  <a:tcPr/>
                </a:tc>
                <a:tc>
                  <a:txBody>
                    <a:bodyPr/>
                    <a:lstStyle/>
                    <a:p>
                      <a:pPr algn="ctr"/>
                      <a:r>
                        <a:rPr lang="en-US" dirty="0" smtClean="0"/>
                        <a:t>11-264</a:t>
                      </a:r>
                      <a:endParaRPr lang="en-US" dirty="0"/>
                    </a:p>
                  </a:txBody>
                  <a:tcPr/>
                </a:tc>
                <a:tc>
                  <a:txBody>
                    <a:bodyPr/>
                    <a:lstStyle/>
                    <a:p>
                      <a:pPr algn="ctr"/>
                      <a:r>
                        <a:rPr lang="en-US" dirty="0" smtClean="0"/>
                        <a:t>7-2,870</a:t>
                      </a:r>
                      <a:endParaRPr lang="en-US" dirty="0"/>
                    </a:p>
                  </a:txBody>
                  <a:tcPr/>
                </a:tc>
                <a:extLst>
                  <a:ext uri="{0D108BD9-81ED-4DB2-BD59-A6C34878D82A}">
                    <a16:rowId xmlns:a16="http://schemas.microsoft.com/office/drawing/2014/main" val="121309733"/>
                  </a:ext>
                </a:extLst>
              </a:tr>
              <a:tr h="370840">
                <a:tc>
                  <a:txBody>
                    <a:bodyPr/>
                    <a:lstStyle/>
                    <a:p>
                      <a:r>
                        <a:rPr lang="en-US" dirty="0" smtClean="0"/>
                        <a:t>Overall patients</a:t>
                      </a:r>
                      <a:endParaRPr lang="en-US" dirty="0"/>
                    </a:p>
                  </a:txBody>
                  <a:tcPr/>
                </a:tc>
                <a:tc>
                  <a:txBody>
                    <a:bodyPr/>
                    <a:lstStyle/>
                    <a:p>
                      <a:pPr algn="ctr"/>
                      <a:r>
                        <a:rPr lang="en-US" dirty="0" smtClean="0"/>
                        <a:t>1,200-155,000</a:t>
                      </a:r>
                      <a:endParaRPr lang="en-US" dirty="0"/>
                    </a:p>
                  </a:txBody>
                  <a:tcPr/>
                </a:tc>
                <a:tc>
                  <a:txBody>
                    <a:bodyPr/>
                    <a:lstStyle/>
                    <a:p>
                      <a:pPr algn="ctr"/>
                      <a:r>
                        <a:rPr lang="en-US" dirty="0" smtClean="0"/>
                        <a:t>500-4,085</a:t>
                      </a:r>
                      <a:endParaRPr lang="en-US" dirty="0"/>
                    </a:p>
                  </a:txBody>
                  <a:tcPr/>
                </a:tc>
                <a:tc>
                  <a:txBody>
                    <a:bodyPr/>
                    <a:lstStyle/>
                    <a:p>
                      <a:pPr algn="ctr"/>
                      <a:r>
                        <a:rPr lang="en-US" dirty="0" smtClean="0"/>
                        <a:t>190-8,400</a:t>
                      </a:r>
                      <a:endParaRPr lang="en-US" dirty="0"/>
                    </a:p>
                  </a:txBody>
                  <a:tcPr/>
                </a:tc>
                <a:tc>
                  <a:txBody>
                    <a:bodyPr/>
                    <a:lstStyle/>
                    <a:p>
                      <a:pPr algn="ctr"/>
                      <a:r>
                        <a:rPr lang="en-US" dirty="0" smtClean="0"/>
                        <a:t>225-16,000</a:t>
                      </a:r>
                      <a:endParaRPr lang="en-US" dirty="0"/>
                    </a:p>
                  </a:txBody>
                  <a:tcPr/>
                </a:tc>
                <a:extLst>
                  <a:ext uri="{0D108BD9-81ED-4DB2-BD59-A6C34878D82A}">
                    <a16:rowId xmlns:a16="http://schemas.microsoft.com/office/drawing/2014/main" val="2962033723"/>
                  </a:ext>
                </a:extLst>
              </a:tr>
            </a:tbl>
          </a:graphicData>
        </a:graphic>
      </p:graphicFrame>
      <p:sp>
        <p:nvSpPr>
          <p:cNvPr id="5" name="Slide Number Placeholder 2"/>
          <p:cNvSpPr>
            <a:spLocks noGrp="1"/>
          </p:cNvSpPr>
          <p:nvPr>
            <p:ph type="sldNum" idx="12"/>
          </p:nvPr>
        </p:nvSpPr>
        <p:spPr>
          <a:xfrm>
            <a:off x="10906870" y="6528735"/>
            <a:ext cx="1312025" cy="365125"/>
          </a:xfrm>
        </p:spPr>
        <p:txBody>
          <a:bodyPr/>
          <a:lstStyle/>
          <a:p>
            <a:r>
              <a:rPr lang="en-US" dirty="0" smtClean="0"/>
              <a:t>35</a:t>
            </a:r>
            <a:endParaRPr lang="en-US" dirty="0"/>
          </a:p>
        </p:txBody>
      </p:sp>
    </p:spTree>
    <p:extLst>
      <p:ext uri="{BB962C8B-B14F-4D97-AF65-F5344CB8AC3E}">
        <p14:creationId xmlns:p14="http://schemas.microsoft.com/office/powerpoint/2010/main" val="23392360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Organizational</a:t>
            </a:r>
            <a:endParaRPr lang="en-US" dirty="0"/>
          </a:p>
        </p:txBody>
      </p:sp>
      <p:graphicFrame>
        <p:nvGraphicFramePr>
          <p:cNvPr id="4" name="Content Placeholder 3"/>
          <p:cNvGraphicFramePr>
            <a:graphicFrameLocks noGrp="1"/>
          </p:cNvGraphicFramePr>
          <p:nvPr>
            <p:ph sz="half" idx="10"/>
            <p:extLst/>
          </p:nvPr>
        </p:nvGraphicFramePr>
        <p:xfrm>
          <a:off x="838200" y="2223670"/>
          <a:ext cx="10515600" cy="239268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3952349026"/>
                    </a:ext>
                  </a:extLst>
                </a:gridCol>
                <a:gridCol w="2103120">
                  <a:extLst>
                    <a:ext uri="{9D8B030D-6E8A-4147-A177-3AD203B41FA5}">
                      <a16:colId xmlns:a16="http://schemas.microsoft.com/office/drawing/2014/main" val="1608915498"/>
                    </a:ext>
                  </a:extLst>
                </a:gridCol>
                <a:gridCol w="2103120">
                  <a:extLst>
                    <a:ext uri="{9D8B030D-6E8A-4147-A177-3AD203B41FA5}">
                      <a16:colId xmlns:a16="http://schemas.microsoft.com/office/drawing/2014/main" val="2720029106"/>
                    </a:ext>
                  </a:extLst>
                </a:gridCol>
                <a:gridCol w="2103120">
                  <a:extLst>
                    <a:ext uri="{9D8B030D-6E8A-4147-A177-3AD203B41FA5}">
                      <a16:colId xmlns:a16="http://schemas.microsoft.com/office/drawing/2014/main" val="1480958703"/>
                    </a:ext>
                  </a:extLst>
                </a:gridCol>
                <a:gridCol w="2103120">
                  <a:extLst>
                    <a:ext uri="{9D8B030D-6E8A-4147-A177-3AD203B41FA5}">
                      <a16:colId xmlns:a16="http://schemas.microsoft.com/office/drawing/2014/main" val="1665518472"/>
                    </a:ext>
                  </a:extLst>
                </a:gridCol>
              </a:tblGrid>
              <a:tr h="370840">
                <a:tc>
                  <a:txBody>
                    <a:bodyPr/>
                    <a:lstStyle/>
                    <a:p>
                      <a:endParaRPr lang="en-US" dirty="0"/>
                    </a:p>
                  </a:txBody>
                  <a:tcPr/>
                </a:tc>
                <a:tc>
                  <a:txBody>
                    <a:bodyPr/>
                    <a:lstStyle/>
                    <a:p>
                      <a:pPr algn="ctr"/>
                      <a:r>
                        <a:rPr lang="en-US" dirty="0" smtClean="0"/>
                        <a:t>Behavioral Health</a:t>
                      </a:r>
                      <a:endParaRPr lang="en-US" dirty="0"/>
                    </a:p>
                  </a:txBody>
                  <a:tcPr/>
                </a:tc>
                <a:tc>
                  <a:txBody>
                    <a:bodyPr/>
                    <a:lstStyle/>
                    <a:p>
                      <a:pPr algn="ctr"/>
                      <a:r>
                        <a:rPr lang="en-US" dirty="0" smtClean="0"/>
                        <a:t>Black MSM</a:t>
                      </a:r>
                      <a:endParaRPr lang="en-US" dirty="0"/>
                    </a:p>
                  </a:txBody>
                  <a:tcPr/>
                </a:tc>
                <a:tc>
                  <a:txBody>
                    <a:bodyPr/>
                    <a:lstStyle/>
                    <a:p>
                      <a:pPr algn="ctr"/>
                      <a:r>
                        <a:rPr lang="en-US" dirty="0" smtClean="0"/>
                        <a:t>Transgender</a:t>
                      </a:r>
                      <a:r>
                        <a:rPr lang="en-US" baseline="0" dirty="0" smtClean="0"/>
                        <a:t> Women</a:t>
                      </a:r>
                      <a:endParaRPr lang="en-US" dirty="0"/>
                    </a:p>
                  </a:txBody>
                  <a:tcPr/>
                </a:tc>
                <a:tc>
                  <a:txBody>
                    <a:bodyPr/>
                    <a:lstStyle/>
                    <a:p>
                      <a:pPr algn="ctr"/>
                      <a:r>
                        <a:rPr lang="en-US" dirty="0" smtClean="0"/>
                        <a:t>Trauma</a:t>
                      </a:r>
                      <a:endParaRPr lang="en-US" dirty="0"/>
                    </a:p>
                  </a:txBody>
                  <a:tcPr/>
                </a:tc>
                <a:extLst>
                  <a:ext uri="{0D108BD9-81ED-4DB2-BD59-A6C34878D82A}">
                    <a16:rowId xmlns:a16="http://schemas.microsoft.com/office/drawing/2014/main" val="1160522622"/>
                  </a:ext>
                </a:extLst>
              </a:tr>
              <a:tr h="370840">
                <a:tc>
                  <a:txBody>
                    <a:bodyPr/>
                    <a:lstStyle/>
                    <a:p>
                      <a:r>
                        <a:rPr lang="en-US" dirty="0" smtClean="0"/>
                        <a:t>HIV staff</a:t>
                      </a:r>
                      <a:endParaRPr lang="en-US" dirty="0"/>
                    </a:p>
                  </a:txBody>
                  <a:tcPr/>
                </a:tc>
                <a:tc>
                  <a:txBody>
                    <a:bodyPr/>
                    <a:lstStyle/>
                    <a:p>
                      <a:pPr algn="ctr"/>
                      <a:r>
                        <a:rPr lang="en-US" dirty="0" smtClean="0"/>
                        <a:t>15-30</a:t>
                      </a:r>
                      <a:endParaRPr lang="en-US" dirty="0"/>
                    </a:p>
                  </a:txBody>
                  <a:tcPr/>
                </a:tc>
                <a:tc>
                  <a:txBody>
                    <a:bodyPr/>
                    <a:lstStyle/>
                    <a:p>
                      <a:pPr algn="ctr"/>
                      <a:r>
                        <a:rPr lang="en-US" dirty="0" smtClean="0"/>
                        <a:t>10-68</a:t>
                      </a:r>
                      <a:endParaRPr lang="en-US" dirty="0"/>
                    </a:p>
                  </a:txBody>
                  <a:tcPr/>
                </a:tc>
                <a:tc>
                  <a:txBody>
                    <a:bodyPr/>
                    <a:lstStyle/>
                    <a:p>
                      <a:pPr algn="ctr"/>
                      <a:r>
                        <a:rPr lang="en-US" dirty="0" smtClean="0"/>
                        <a:t>6-264</a:t>
                      </a:r>
                      <a:endParaRPr lang="en-US" dirty="0"/>
                    </a:p>
                  </a:txBody>
                  <a:tcPr/>
                </a:tc>
                <a:tc>
                  <a:txBody>
                    <a:bodyPr/>
                    <a:lstStyle/>
                    <a:p>
                      <a:pPr algn="ctr"/>
                      <a:r>
                        <a:rPr lang="en-US" dirty="0" smtClean="0"/>
                        <a:t>4-100</a:t>
                      </a:r>
                      <a:endParaRPr lang="en-US" dirty="0"/>
                    </a:p>
                  </a:txBody>
                  <a:tcPr/>
                </a:tc>
                <a:extLst>
                  <a:ext uri="{0D108BD9-81ED-4DB2-BD59-A6C34878D82A}">
                    <a16:rowId xmlns:a16="http://schemas.microsoft.com/office/drawing/2014/main" val="3189545132"/>
                  </a:ext>
                </a:extLst>
              </a:tr>
              <a:tr h="370840">
                <a:tc>
                  <a:txBody>
                    <a:bodyPr/>
                    <a:lstStyle/>
                    <a:p>
                      <a:r>
                        <a:rPr lang="en-US" dirty="0" smtClean="0"/>
                        <a:t>HIV patients</a:t>
                      </a:r>
                      <a:endParaRPr lang="en-US" dirty="0"/>
                    </a:p>
                  </a:txBody>
                  <a:tcPr/>
                </a:tc>
                <a:tc>
                  <a:txBody>
                    <a:bodyPr/>
                    <a:lstStyle/>
                    <a:p>
                      <a:pPr algn="ctr"/>
                      <a:r>
                        <a:rPr lang="en-US" dirty="0" smtClean="0"/>
                        <a:t>260-2,627</a:t>
                      </a:r>
                      <a:endParaRPr lang="en-US" dirty="0"/>
                    </a:p>
                  </a:txBody>
                  <a:tcPr/>
                </a:tc>
                <a:tc>
                  <a:txBody>
                    <a:bodyPr/>
                    <a:lstStyle/>
                    <a:p>
                      <a:pPr algn="ctr"/>
                      <a:r>
                        <a:rPr lang="en-US" dirty="0" smtClean="0"/>
                        <a:t>104-1,950</a:t>
                      </a:r>
                      <a:endParaRPr lang="en-US" dirty="0"/>
                    </a:p>
                  </a:txBody>
                  <a:tcPr/>
                </a:tc>
                <a:tc>
                  <a:txBody>
                    <a:bodyPr/>
                    <a:lstStyle/>
                    <a:p>
                      <a:pPr algn="ctr"/>
                      <a:r>
                        <a:rPr lang="en-US" dirty="0" smtClean="0"/>
                        <a:t>23-2,265</a:t>
                      </a:r>
                      <a:endParaRPr lang="en-US" dirty="0"/>
                    </a:p>
                  </a:txBody>
                  <a:tcPr/>
                </a:tc>
                <a:tc>
                  <a:txBody>
                    <a:bodyPr/>
                    <a:lstStyle/>
                    <a:p>
                      <a:pPr algn="ctr"/>
                      <a:r>
                        <a:rPr lang="en-US" dirty="0" smtClean="0"/>
                        <a:t>125-1,450</a:t>
                      </a:r>
                      <a:endParaRPr lang="en-US" dirty="0"/>
                    </a:p>
                  </a:txBody>
                  <a:tcPr/>
                </a:tc>
                <a:extLst>
                  <a:ext uri="{0D108BD9-81ED-4DB2-BD59-A6C34878D82A}">
                    <a16:rowId xmlns:a16="http://schemas.microsoft.com/office/drawing/2014/main" val="3402438470"/>
                  </a:ext>
                </a:extLst>
              </a:tr>
              <a:tr h="370840">
                <a:tc>
                  <a:txBody>
                    <a:bodyPr/>
                    <a:lstStyle/>
                    <a:p>
                      <a:r>
                        <a:rPr lang="en-US" dirty="0" smtClean="0"/>
                        <a:t>Sites w/ workflow change</a:t>
                      </a:r>
                      <a:endParaRPr lang="en-US" dirty="0"/>
                    </a:p>
                  </a:txBody>
                  <a:tcPr/>
                </a:tc>
                <a:tc>
                  <a:txBody>
                    <a:bodyPr/>
                    <a:lstStyle/>
                    <a:p>
                      <a:pPr algn="ctr"/>
                      <a:r>
                        <a:rPr lang="en-US" dirty="0" smtClean="0"/>
                        <a:t>4</a:t>
                      </a:r>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4</a:t>
                      </a:r>
                      <a:endParaRPr lang="en-US" dirty="0"/>
                    </a:p>
                  </a:txBody>
                  <a:tcPr/>
                </a:tc>
                <a:extLst>
                  <a:ext uri="{0D108BD9-81ED-4DB2-BD59-A6C34878D82A}">
                    <a16:rowId xmlns:a16="http://schemas.microsoft.com/office/drawing/2014/main" val="2417713797"/>
                  </a:ext>
                </a:extLst>
              </a:tr>
              <a:tr h="370840">
                <a:tc>
                  <a:txBody>
                    <a:bodyPr/>
                    <a:lstStyle/>
                    <a:p>
                      <a:r>
                        <a:rPr lang="en-US" dirty="0" smtClean="0"/>
                        <a:t>Number of changes</a:t>
                      </a:r>
                      <a:endParaRPr lang="en-US" dirty="0"/>
                    </a:p>
                  </a:txBody>
                  <a:tcPr/>
                </a:tc>
                <a:tc>
                  <a:txBody>
                    <a:bodyPr/>
                    <a:lstStyle/>
                    <a:p>
                      <a:pPr algn="ctr"/>
                      <a:r>
                        <a:rPr lang="en-US" dirty="0" smtClean="0"/>
                        <a:t>0</a:t>
                      </a:r>
                      <a:r>
                        <a:rPr lang="en-US" baseline="0" dirty="0" smtClean="0"/>
                        <a:t> – 4</a:t>
                      </a:r>
                      <a:endParaRPr lang="en-US" dirty="0"/>
                    </a:p>
                  </a:txBody>
                  <a:tcPr/>
                </a:tc>
                <a:tc>
                  <a:txBody>
                    <a:bodyPr/>
                    <a:lstStyle/>
                    <a:p>
                      <a:pPr algn="ctr"/>
                      <a:r>
                        <a:rPr lang="en-US" dirty="0" smtClean="0"/>
                        <a:t>0</a:t>
                      </a:r>
                      <a:endParaRPr lang="en-US" dirty="0"/>
                    </a:p>
                  </a:txBody>
                  <a:tcPr/>
                </a:tc>
                <a:tc>
                  <a:txBody>
                    <a:bodyPr/>
                    <a:lstStyle/>
                    <a:p>
                      <a:pPr algn="ctr"/>
                      <a:r>
                        <a:rPr lang="en-US" dirty="0" smtClean="0"/>
                        <a:t>0 – 3</a:t>
                      </a:r>
                      <a:endParaRPr lang="en-US" dirty="0"/>
                    </a:p>
                  </a:txBody>
                  <a:tcPr/>
                </a:tc>
                <a:tc>
                  <a:txBody>
                    <a:bodyPr/>
                    <a:lstStyle/>
                    <a:p>
                      <a:pPr algn="ctr"/>
                      <a:r>
                        <a:rPr lang="en-US" dirty="0" smtClean="0"/>
                        <a:t>0 – 12</a:t>
                      </a:r>
                      <a:endParaRPr lang="en-US" dirty="0"/>
                    </a:p>
                  </a:txBody>
                  <a:tcPr/>
                </a:tc>
                <a:extLst>
                  <a:ext uri="{0D108BD9-81ED-4DB2-BD59-A6C34878D82A}">
                    <a16:rowId xmlns:a16="http://schemas.microsoft.com/office/drawing/2014/main" val="552682339"/>
                  </a:ext>
                </a:extLst>
              </a:tr>
            </a:tbl>
          </a:graphicData>
        </a:graphic>
      </p:graphicFrame>
      <p:sp>
        <p:nvSpPr>
          <p:cNvPr id="5" name="Slide Number Placeholder 2"/>
          <p:cNvSpPr>
            <a:spLocks noGrp="1"/>
          </p:cNvSpPr>
          <p:nvPr>
            <p:ph type="sldNum" idx="12"/>
          </p:nvPr>
        </p:nvSpPr>
        <p:spPr>
          <a:xfrm>
            <a:off x="10906870" y="6528735"/>
            <a:ext cx="1312025" cy="365125"/>
          </a:xfrm>
        </p:spPr>
        <p:txBody>
          <a:bodyPr/>
          <a:lstStyle/>
          <a:p>
            <a:r>
              <a:rPr lang="en-US" dirty="0" smtClean="0"/>
              <a:t>36</a:t>
            </a:r>
            <a:endParaRPr lang="en-US" dirty="0"/>
          </a:p>
        </p:txBody>
      </p:sp>
    </p:spTree>
    <p:extLst>
      <p:ext uri="{BB962C8B-B14F-4D97-AF65-F5344CB8AC3E}">
        <p14:creationId xmlns:p14="http://schemas.microsoft.com/office/powerpoint/2010/main" val="9194013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Group/Learning</a:t>
            </a:r>
            <a:endParaRPr lang="en-US" dirty="0"/>
          </a:p>
        </p:txBody>
      </p:sp>
      <p:graphicFrame>
        <p:nvGraphicFramePr>
          <p:cNvPr id="4" name="Content Placeholder 3"/>
          <p:cNvGraphicFramePr>
            <a:graphicFrameLocks noGrp="1"/>
          </p:cNvGraphicFramePr>
          <p:nvPr>
            <p:ph sz="half" idx="10"/>
            <p:extLst/>
          </p:nvPr>
        </p:nvGraphicFramePr>
        <p:xfrm>
          <a:off x="838200" y="2031164"/>
          <a:ext cx="10515600" cy="276352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839125076"/>
                    </a:ext>
                  </a:extLst>
                </a:gridCol>
                <a:gridCol w="2103120">
                  <a:extLst>
                    <a:ext uri="{9D8B030D-6E8A-4147-A177-3AD203B41FA5}">
                      <a16:colId xmlns:a16="http://schemas.microsoft.com/office/drawing/2014/main" val="4129067972"/>
                    </a:ext>
                  </a:extLst>
                </a:gridCol>
                <a:gridCol w="2103120">
                  <a:extLst>
                    <a:ext uri="{9D8B030D-6E8A-4147-A177-3AD203B41FA5}">
                      <a16:colId xmlns:a16="http://schemas.microsoft.com/office/drawing/2014/main" val="818329719"/>
                    </a:ext>
                  </a:extLst>
                </a:gridCol>
                <a:gridCol w="2103120">
                  <a:extLst>
                    <a:ext uri="{9D8B030D-6E8A-4147-A177-3AD203B41FA5}">
                      <a16:colId xmlns:a16="http://schemas.microsoft.com/office/drawing/2014/main" val="2646677388"/>
                    </a:ext>
                  </a:extLst>
                </a:gridCol>
                <a:gridCol w="2103120">
                  <a:extLst>
                    <a:ext uri="{9D8B030D-6E8A-4147-A177-3AD203B41FA5}">
                      <a16:colId xmlns:a16="http://schemas.microsoft.com/office/drawing/2014/main" val="2063998718"/>
                    </a:ext>
                  </a:extLst>
                </a:gridCol>
              </a:tblGrid>
              <a:tr h="370840">
                <a:tc>
                  <a:txBody>
                    <a:bodyPr/>
                    <a:lstStyle/>
                    <a:p>
                      <a:endParaRPr lang="en-US" dirty="0"/>
                    </a:p>
                  </a:txBody>
                  <a:tcPr/>
                </a:tc>
                <a:tc>
                  <a:txBody>
                    <a:bodyPr/>
                    <a:lstStyle/>
                    <a:p>
                      <a:pPr algn="ctr"/>
                      <a:r>
                        <a:rPr lang="en-US" dirty="0" smtClean="0"/>
                        <a:t>Behavioral Health</a:t>
                      </a:r>
                      <a:endParaRPr lang="en-US" dirty="0"/>
                    </a:p>
                  </a:txBody>
                  <a:tcPr/>
                </a:tc>
                <a:tc>
                  <a:txBody>
                    <a:bodyPr/>
                    <a:lstStyle/>
                    <a:p>
                      <a:pPr algn="ctr"/>
                      <a:r>
                        <a:rPr lang="en-US" dirty="0" smtClean="0"/>
                        <a:t>Black MSM</a:t>
                      </a:r>
                      <a:endParaRPr lang="en-US" dirty="0"/>
                    </a:p>
                  </a:txBody>
                  <a:tcPr/>
                </a:tc>
                <a:tc>
                  <a:txBody>
                    <a:bodyPr/>
                    <a:lstStyle/>
                    <a:p>
                      <a:pPr algn="ctr"/>
                      <a:r>
                        <a:rPr lang="en-US" dirty="0" smtClean="0"/>
                        <a:t>Transgender</a:t>
                      </a:r>
                      <a:r>
                        <a:rPr lang="en-US" baseline="0" dirty="0" smtClean="0"/>
                        <a:t> Women</a:t>
                      </a:r>
                      <a:endParaRPr lang="en-US" dirty="0"/>
                    </a:p>
                  </a:txBody>
                  <a:tcPr/>
                </a:tc>
                <a:tc>
                  <a:txBody>
                    <a:bodyPr/>
                    <a:lstStyle/>
                    <a:p>
                      <a:pPr algn="ctr"/>
                      <a:r>
                        <a:rPr lang="en-US" dirty="0" smtClean="0"/>
                        <a:t>Trauma</a:t>
                      </a:r>
                      <a:endParaRPr lang="en-US" dirty="0"/>
                    </a:p>
                  </a:txBody>
                  <a:tcPr/>
                </a:tc>
                <a:extLst>
                  <a:ext uri="{0D108BD9-81ED-4DB2-BD59-A6C34878D82A}">
                    <a16:rowId xmlns:a16="http://schemas.microsoft.com/office/drawing/2014/main" val="437991914"/>
                  </a:ext>
                </a:extLst>
              </a:tr>
              <a:tr h="370840">
                <a:tc>
                  <a:txBody>
                    <a:bodyPr/>
                    <a:lstStyle/>
                    <a:p>
                      <a:r>
                        <a:rPr lang="en-US" dirty="0" smtClean="0"/>
                        <a:t>Responsibilities defined</a:t>
                      </a:r>
                      <a:endParaRPr lang="en-US" dirty="0"/>
                    </a:p>
                  </a:txBody>
                  <a:tcPr/>
                </a:tc>
                <a:tc>
                  <a:txBody>
                    <a:bodyPr/>
                    <a:lstStyle/>
                    <a:p>
                      <a:pPr algn="ctr"/>
                      <a:r>
                        <a:rPr lang="en-US" dirty="0" smtClean="0"/>
                        <a:t>6</a:t>
                      </a:r>
                      <a:endParaRPr lang="en-US" dirty="0"/>
                    </a:p>
                  </a:txBody>
                  <a:tcPr/>
                </a:tc>
                <a:tc>
                  <a:txBody>
                    <a:bodyPr/>
                    <a:lstStyle/>
                    <a:p>
                      <a:pPr algn="ctr"/>
                      <a:r>
                        <a:rPr lang="en-US" dirty="0" smtClean="0"/>
                        <a:t>2</a:t>
                      </a:r>
                      <a:endParaRPr lang="en-US" dirty="0"/>
                    </a:p>
                  </a:txBody>
                  <a:tcPr/>
                </a:tc>
                <a:tc>
                  <a:txBody>
                    <a:bodyPr/>
                    <a:lstStyle/>
                    <a:p>
                      <a:pPr algn="ctr"/>
                      <a:r>
                        <a:rPr lang="en-US" dirty="0" smtClean="0"/>
                        <a:t>4</a:t>
                      </a:r>
                      <a:endParaRPr lang="en-US" dirty="0"/>
                    </a:p>
                  </a:txBody>
                  <a:tcPr/>
                </a:tc>
                <a:tc>
                  <a:txBody>
                    <a:bodyPr/>
                    <a:lstStyle/>
                    <a:p>
                      <a:pPr algn="ctr"/>
                      <a:r>
                        <a:rPr lang="en-US" dirty="0" smtClean="0"/>
                        <a:t>6</a:t>
                      </a:r>
                      <a:endParaRPr lang="en-US" dirty="0"/>
                    </a:p>
                  </a:txBody>
                  <a:tcPr/>
                </a:tc>
                <a:extLst>
                  <a:ext uri="{0D108BD9-81ED-4DB2-BD59-A6C34878D82A}">
                    <a16:rowId xmlns:a16="http://schemas.microsoft.com/office/drawing/2014/main" val="3081600533"/>
                  </a:ext>
                </a:extLst>
              </a:tr>
              <a:tr h="370840">
                <a:tc>
                  <a:txBody>
                    <a:bodyPr/>
                    <a:lstStyle/>
                    <a:p>
                      <a:r>
                        <a:rPr lang="en-US" dirty="0" smtClean="0"/>
                        <a:t>Policies written</a:t>
                      </a:r>
                      <a:endParaRPr lang="en-US" dirty="0"/>
                    </a:p>
                  </a:txBody>
                  <a:tcPr/>
                </a:tc>
                <a:tc>
                  <a:txBody>
                    <a:bodyPr/>
                    <a:lstStyle/>
                    <a:p>
                      <a:pPr algn="ctr"/>
                      <a:r>
                        <a:rPr lang="en-US" dirty="0" smtClean="0"/>
                        <a:t>4</a:t>
                      </a:r>
                      <a:endParaRPr lang="en-US" dirty="0"/>
                    </a:p>
                  </a:txBody>
                  <a:tcPr/>
                </a:tc>
                <a:tc>
                  <a:txBody>
                    <a:bodyPr/>
                    <a:lstStyle/>
                    <a:p>
                      <a:pPr algn="ctr"/>
                      <a:r>
                        <a:rPr lang="en-US" dirty="0" smtClean="0"/>
                        <a:t>1</a:t>
                      </a:r>
                      <a:endParaRPr lang="en-US" dirty="0"/>
                    </a:p>
                  </a:txBody>
                  <a:tcPr/>
                </a:tc>
                <a:tc>
                  <a:txBody>
                    <a:bodyPr/>
                    <a:lstStyle/>
                    <a:p>
                      <a:pPr algn="ctr"/>
                      <a:r>
                        <a:rPr lang="en-US" dirty="0" smtClean="0"/>
                        <a:t>2</a:t>
                      </a:r>
                      <a:endParaRPr lang="en-US" dirty="0"/>
                    </a:p>
                  </a:txBody>
                  <a:tcPr/>
                </a:tc>
                <a:tc>
                  <a:txBody>
                    <a:bodyPr/>
                    <a:lstStyle/>
                    <a:p>
                      <a:pPr algn="ctr"/>
                      <a:r>
                        <a:rPr lang="en-US" dirty="0" smtClean="0"/>
                        <a:t>4</a:t>
                      </a:r>
                      <a:endParaRPr lang="en-US" dirty="0"/>
                    </a:p>
                  </a:txBody>
                  <a:tcPr/>
                </a:tc>
                <a:extLst>
                  <a:ext uri="{0D108BD9-81ED-4DB2-BD59-A6C34878D82A}">
                    <a16:rowId xmlns:a16="http://schemas.microsoft.com/office/drawing/2014/main" val="246549066"/>
                  </a:ext>
                </a:extLst>
              </a:tr>
              <a:tr h="370840">
                <a:tc>
                  <a:txBody>
                    <a:bodyPr/>
                    <a:lstStyle/>
                    <a:p>
                      <a:r>
                        <a:rPr lang="en-US" dirty="0" smtClean="0"/>
                        <a:t>Barriers</a:t>
                      </a:r>
                      <a:endParaRPr lang="en-US" dirty="0"/>
                    </a:p>
                  </a:txBody>
                  <a:tcPr/>
                </a:tc>
                <a:tc>
                  <a:txBody>
                    <a:bodyPr/>
                    <a:lstStyle/>
                    <a:p>
                      <a:pPr algn="ctr"/>
                      <a:r>
                        <a:rPr lang="en-US" dirty="0" smtClean="0"/>
                        <a:t>Hiring staff</a:t>
                      </a:r>
                      <a:endParaRPr lang="en-US" dirty="0"/>
                    </a:p>
                  </a:txBody>
                  <a:tcPr/>
                </a:tc>
                <a:tc>
                  <a:txBody>
                    <a:bodyPr/>
                    <a:lstStyle/>
                    <a:p>
                      <a:pPr algn="ctr"/>
                      <a:r>
                        <a:rPr lang="en-US" dirty="0" smtClean="0"/>
                        <a:t>Physical space</a:t>
                      </a:r>
                      <a:endParaRPr lang="en-US" dirty="0"/>
                    </a:p>
                  </a:txBody>
                  <a:tcPr/>
                </a:tc>
                <a:tc>
                  <a:txBody>
                    <a:bodyPr/>
                    <a:lstStyle/>
                    <a:p>
                      <a:pPr algn="ctr"/>
                      <a:r>
                        <a:rPr lang="en-US" dirty="0" smtClean="0"/>
                        <a:t>Patient retention</a:t>
                      </a:r>
                      <a:endParaRPr lang="en-US" dirty="0"/>
                    </a:p>
                  </a:txBody>
                  <a:tcPr/>
                </a:tc>
                <a:tc>
                  <a:txBody>
                    <a:bodyPr/>
                    <a:lstStyle/>
                    <a:p>
                      <a:pPr algn="ctr"/>
                      <a:r>
                        <a:rPr lang="en-US" dirty="0" smtClean="0"/>
                        <a:t>Hiring staff</a:t>
                      </a:r>
                      <a:endParaRPr lang="en-US" dirty="0"/>
                    </a:p>
                  </a:txBody>
                  <a:tcPr/>
                </a:tc>
                <a:extLst>
                  <a:ext uri="{0D108BD9-81ED-4DB2-BD59-A6C34878D82A}">
                    <a16:rowId xmlns:a16="http://schemas.microsoft.com/office/drawing/2014/main" val="3156126218"/>
                  </a:ext>
                </a:extLst>
              </a:tr>
              <a:tr h="370840">
                <a:tc>
                  <a:txBody>
                    <a:bodyPr/>
                    <a:lstStyle/>
                    <a:p>
                      <a:endParaRPr lang="en-US"/>
                    </a:p>
                  </a:txBody>
                  <a:tcPr/>
                </a:tc>
                <a:tc>
                  <a:txBody>
                    <a:bodyPr/>
                    <a:lstStyle/>
                    <a:p>
                      <a:pPr algn="ctr"/>
                      <a:r>
                        <a:rPr lang="en-US" dirty="0" smtClean="0"/>
                        <a:t>Adequate training</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smtClean="0"/>
                        <a:t>Adequate training</a:t>
                      </a:r>
                      <a:endParaRPr lang="en-US" dirty="0"/>
                    </a:p>
                  </a:txBody>
                  <a:tcPr/>
                </a:tc>
                <a:extLst>
                  <a:ext uri="{0D108BD9-81ED-4DB2-BD59-A6C34878D82A}">
                    <a16:rowId xmlns:a16="http://schemas.microsoft.com/office/drawing/2014/main" val="1791909000"/>
                  </a:ext>
                </a:extLst>
              </a:tr>
              <a:tr h="370840">
                <a:tc>
                  <a:txBody>
                    <a:bodyPr/>
                    <a:lstStyle/>
                    <a:p>
                      <a:endParaRPr lang="en-US" dirty="0"/>
                    </a:p>
                  </a:txBody>
                  <a:tcPr/>
                </a:tc>
                <a:tc>
                  <a:txBody>
                    <a:bodyPr/>
                    <a:lstStyle/>
                    <a:p>
                      <a:pPr algn="ctr"/>
                      <a:r>
                        <a:rPr lang="en-US" dirty="0" smtClean="0"/>
                        <a:t>Staff capacity</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smtClean="0"/>
                        <a:t>Staff capacity</a:t>
                      </a:r>
                      <a:endParaRPr lang="en-US" dirty="0"/>
                    </a:p>
                  </a:txBody>
                  <a:tcPr/>
                </a:tc>
                <a:extLst>
                  <a:ext uri="{0D108BD9-81ED-4DB2-BD59-A6C34878D82A}">
                    <a16:rowId xmlns:a16="http://schemas.microsoft.com/office/drawing/2014/main" val="3966225351"/>
                  </a:ext>
                </a:extLst>
              </a:tr>
            </a:tbl>
          </a:graphicData>
        </a:graphic>
      </p:graphicFrame>
      <p:sp>
        <p:nvSpPr>
          <p:cNvPr id="5" name="Slide Number Placeholder 2"/>
          <p:cNvSpPr>
            <a:spLocks noGrp="1"/>
          </p:cNvSpPr>
          <p:nvPr>
            <p:ph type="sldNum" idx="12"/>
          </p:nvPr>
        </p:nvSpPr>
        <p:spPr>
          <a:xfrm>
            <a:off x="10906870" y="6528735"/>
            <a:ext cx="1312025" cy="365125"/>
          </a:xfrm>
        </p:spPr>
        <p:txBody>
          <a:bodyPr/>
          <a:lstStyle/>
          <a:p>
            <a:r>
              <a:rPr lang="en-US" dirty="0" smtClean="0"/>
              <a:t>37</a:t>
            </a:r>
            <a:endParaRPr lang="en-US" dirty="0"/>
          </a:p>
        </p:txBody>
      </p:sp>
    </p:spTree>
    <p:extLst>
      <p:ext uri="{BB962C8B-B14F-4D97-AF65-F5344CB8AC3E}">
        <p14:creationId xmlns:p14="http://schemas.microsoft.com/office/powerpoint/2010/main" val="15431433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Supervision</a:t>
            </a:r>
            <a:endParaRPr lang="en-US" dirty="0"/>
          </a:p>
        </p:txBody>
      </p:sp>
      <p:graphicFrame>
        <p:nvGraphicFramePr>
          <p:cNvPr id="4" name="Content Placeholder 3"/>
          <p:cNvGraphicFramePr>
            <a:graphicFrameLocks noGrp="1"/>
          </p:cNvGraphicFramePr>
          <p:nvPr>
            <p:ph sz="half" idx="10"/>
            <p:extLst/>
          </p:nvPr>
        </p:nvGraphicFramePr>
        <p:xfrm>
          <a:off x="838200" y="1549901"/>
          <a:ext cx="10515600" cy="266192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2099859772"/>
                    </a:ext>
                  </a:extLst>
                </a:gridCol>
                <a:gridCol w="2103120">
                  <a:extLst>
                    <a:ext uri="{9D8B030D-6E8A-4147-A177-3AD203B41FA5}">
                      <a16:colId xmlns:a16="http://schemas.microsoft.com/office/drawing/2014/main" val="848798107"/>
                    </a:ext>
                  </a:extLst>
                </a:gridCol>
                <a:gridCol w="2103120">
                  <a:extLst>
                    <a:ext uri="{9D8B030D-6E8A-4147-A177-3AD203B41FA5}">
                      <a16:colId xmlns:a16="http://schemas.microsoft.com/office/drawing/2014/main" val="204677346"/>
                    </a:ext>
                  </a:extLst>
                </a:gridCol>
                <a:gridCol w="2103120">
                  <a:extLst>
                    <a:ext uri="{9D8B030D-6E8A-4147-A177-3AD203B41FA5}">
                      <a16:colId xmlns:a16="http://schemas.microsoft.com/office/drawing/2014/main" val="367067037"/>
                    </a:ext>
                  </a:extLst>
                </a:gridCol>
                <a:gridCol w="2103120">
                  <a:extLst>
                    <a:ext uri="{9D8B030D-6E8A-4147-A177-3AD203B41FA5}">
                      <a16:colId xmlns:a16="http://schemas.microsoft.com/office/drawing/2014/main" val="3846090336"/>
                    </a:ext>
                  </a:extLst>
                </a:gridCol>
              </a:tblGrid>
              <a:tr h="370840">
                <a:tc>
                  <a:txBody>
                    <a:bodyPr/>
                    <a:lstStyle/>
                    <a:p>
                      <a:endParaRPr lang="en-US" dirty="0"/>
                    </a:p>
                  </a:txBody>
                  <a:tcPr/>
                </a:tc>
                <a:tc>
                  <a:txBody>
                    <a:bodyPr/>
                    <a:lstStyle/>
                    <a:p>
                      <a:pPr algn="ctr"/>
                      <a:r>
                        <a:rPr lang="en-US" dirty="0" smtClean="0"/>
                        <a:t>Behavioral Health</a:t>
                      </a:r>
                      <a:endParaRPr lang="en-US" dirty="0"/>
                    </a:p>
                  </a:txBody>
                  <a:tcPr/>
                </a:tc>
                <a:tc>
                  <a:txBody>
                    <a:bodyPr/>
                    <a:lstStyle/>
                    <a:p>
                      <a:pPr algn="ctr"/>
                      <a:r>
                        <a:rPr lang="en-US" dirty="0" smtClean="0"/>
                        <a:t>Black MSM</a:t>
                      </a:r>
                      <a:endParaRPr lang="en-US" dirty="0"/>
                    </a:p>
                  </a:txBody>
                  <a:tcPr/>
                </a:tc>
                <a:tc>
                  <a:txBody>
                    <a:bodyPr/>
                    <a:lstStyle/>
                    <a:p>
                      <a:pPr algn="ctr"/>
                      <a:r>
                        <a:rPr lang="en-US" dirty="0" smtClean="0"/>
                        <a:t>Transgender Women</a:t>
                      </a:r>
                      <a:endParaRPr lang="en-US" dirty="0"/>
                    </a:p>
                  </a:txBody>
                  <a:tcPr/>
                </a:tc>
                <a:tc>
                  <a:txBody>
                    <a:bodyPr/>
                    <a:lstStyle/>
                    <a:p>
                      <a:pPr algn="ctr"/>
                      <a:r>
                        <a:rPr lang="en-US" dirty="0" smtClean="0"/>
                        <a:t>Trauma</a:t>
                      </a:r>
                      <a:endParaRPr lang="en-US" dirty="0"/>
                    </a:p>
                  </a:txBody>
                  <a:tcPr/>
                </a:tc>
                <a:extLst>
                  <a:ext uri="{0D108BD9-81ED-4DB2-BD59-A6C34878D82A}">
                    <a16:rowId xmlns:a16="http://schemas.microsoft.com/office/drawing/2014/main" val="3924644620"/>
                  </a:ext>
                </a:extLst>
              </a:tr>
              <a:tr h="370840">
                <a:tc>
                  <a:txBody>
                    <a:bodyPr/>
                    <a:lstStyle/>
                    <a:p>
                      <a:r>
                        <a:rPr lang="en-US" dirty="0" smtClean="0"/>
                        <a:t>Average strategies</a:t>
                      </a:r>
                      <a:endParaRPr lang="en-US" dirty="0"/>
                    </a:p>
                  </a:txBody>
                  <a:tcPr/>
                </a:tc>
                <a:tc>
                  <a:txBody>
                    <a:bodyPr/>
                    <a:lstStyle/>
                    <a:p>
                      <a:pPr algn="ctr"/>
                      <a:r>
                        <a:rPr lang="en-US" dirty="0" smtClean="0"/>
                        <a:t>3.38</a:t>
                      </a:r>
                      <a:endParaRPr lang="en-US" dirty="0"/>
                    </a:p>
                  </a:txBody>
                  <a:tcPr/>
                </a:tc>
                <a:tc>
                  <a:txBody>
                    <a:bodyPr/>
                    <a:lstStyle/>
                    <a:p>
                      <a:pPr algn="ctr"/>
                      <a:r>
                        <a:rPr lang="en-US" dirty="0" smtClean="0"/>
                        <a:t>2.83</a:t>
                      </a:r>
                      <a:endParaRPr lang="en-US" dirty="0"/>
                    </a:p>
                  </a:txBody>
                  <a:tcPr/>
                </a:tc>
                <a:tc>
                  <a:txBody>
                    <a:bodyPr/>
                    <a:lstStyle/>
                    <a:p>
                      <a:pPr algn="ctr"/>
                      <a:r>
                        <a:rPr lang="en-US" dirty="0" smtClean="0"/>
                        <a:t>3.17</a:t>
                      </a:r>
                      <a:endParaRPr lang="en-US" dirty="0"/>
                    </a:p>
                  </a:txBody>
                  <a:tcPr/>
                </a:tc>
                <a:tc>
                  <a:txBody>
                    <a:bodyPr/>
                    <a:lstStyle/>
                    <a:p>
                      <a:pPr algn="ctr"/>
                      <a:r>
                        <a:rPr lang="en-US" dirty="0" smtClean="0"/>
                        <a:t>3.17</a:t>
                      </a:r>
                      <a:endParaRPr lang="en-US" dirty="0"/>
                    </a:p>
                  </a:txBody>
                  <a:tcPr/>
                </a:tc>
                <a:extLst>
                  <a:ext uri="{0D108BD9-81ED-4DB2-BD59-A6C34878D82A}">
                    <a16:rowId xmlns:a16="http://schemas.microsoft.com/office/drawing/2014/main" val="1312402722"/>
                  </a:ext>
                </a:extLst>
              </a:tr>
              <a:tr h="370840">
                <a:tc>
                  <a:txBody>
                    <a:bodyPr/>
                    <a:lstStyle/>
                    <a:p>
                      <a:r>
                        <a:rPr lang="en-US" dirty="0" smtClean="0"/>
                        <a:t>Most</a:t>
                      </a:r>
                      <a:r>
                        <a:rPr lang="en-US" baseline="0" dirty="0" smtClean="0"/>
                        <a:t> common</a:t>
                      </a:r>
                      <a:endParaRPr lang="en-US" dirty="0"/>
                    </a:p>
                  </a:txBody>
                  <a:tcPr/>
                </a:tc>
                <a:tc>
                  <a:txBody>
                    <a:bodyPr/>
                    <a:lstStyle/>
                    <a:p>
                      <a:pPr algn="ctr"/>
                      <a:r>
                        <a:rPr lang="en-US" dirty="0" smtClean="0"/>
                        <a:t>Huddles &gt; weekly</a:t>
                      </a:r>
                      <a:endParaRPr lang="en-US" dirty="0"/>
                    </a:p>
                  </a:txBody>
                  <a:tcPr/>
                </a:tc>
                <a:tc>
                  <a:txBody>
                    <a:bodyPr/>
                    <a:lstStyle/>
                    <a:p>
                      <a:pPr algn="ctr"/>
                      <a:r>
                        <a:rPr lang="en-US" dirty="0" smtClean="0"/>
                        <a:t>Team meetings weekly</a:t>
                      </a:r>
                      <a:endParaRPr lang="en-US" dirty="0"/>
                    </a:p>
                  </a:txBody>
                  <a:tcPr/>
                </a:tc>
                <a:tc>
                  <a:txBody>
                    <a:bodyPr/>
                    <a:lstStyle/>
                    <a:p>
                      <a:pPr algn="ctr"/>
                      <a:r>
                        <a:rPr lang="en-US" dirty="0" smtClean="0"/>
                        <a:t>Huddles</a:t>
                      </a:r>
                      <a:r>
                        <a:rPr lang="en-US" baseline="0" dirty="0" smtClean="0"/>
                        <a:t> weekly</a:t>
                      </a:r>
                      <a:endParaRPr lang="en-US" dirty="0"/>
                    </a:p>
                  </a:txBody>
                  <a:tcPr/>
                </a:tc>
                <a:tc>
                  <a:txBody>
                    <a:bodyPr/>
                    <a:lstStyle/>
                    <a:p>
                      <a:pPr algn="ctr"/>
                      <a:r>
                        <a:rPr lang="en-US" dirty="0" smtClean="0"/>
                        <a:t>Huddles &gt; weekly</a:t>
                      </a:r>
                      <a:endParaRPr lang="en-US" dirty="0"/>
                    </a:p>
                  </a:txBody>
                  <a:tcPr/>
                </a:tc>
                <a:extLst>
                  <a:ext uri="{0D108BD9-81ED-4DB2-BD59-A6C34878D82A}">
                    <a16:rowId xmlns:a16="http://schemas.microsoft.com/office/drawing/2014/main" val="1142200301"/>
                  </a:ext>
                </a:extLst>
              </a:tr>
              <a:tr h="370840">
                <a:tc>
                  <a:txBody>
                    <a:bodyPr/>
                    <a:lstStyle/>
                    <a:p>
                      <a:endParaRPr lang="en-US"/>
                    </a:p>
                  </a:txBody>
                  <a:tcPr/>
                </a:tc>
                <a:tc>
                  <a:txBody>
                    <a:bodyPr/>
                    <a:lstStyle/>
                    <a:p>
                      <a:pPr algn="ctr"/>
                      <a:r>
                        <a:rPr lang="en-US" dirty="0" smtClean="0"/>
                        <a:t>Team meetings weekly</a:t>
                      </a:r>
                      <a:endParaRPr lang="en-US" dirty="0"/>
                    </a:p>
                  </a:txBody>
                  <a:tcPr/>
                </a:tc>
                <a:tc>
                  <a:txBody>
                    <a:bodyPr/>
                    <a:lstStyle/>
                    <a:p>
                      <a:pPr algn="ctr"/>
                      <a:r>
                        <a:rPr lang="en-US" dirty="0" smtClean="0"/>
                        <a:t>Individual</a:t>
                      </a:r>
                      <a:r>
                        <a:rPr lang="en-US" baseline="0" dirty="0" smtClean="0"/>
                        <a:t> &gt; weekly</a:t>
                      </a:r>
                      <a:endParaRPr lang="en-US" dirty="0"/>
                    </a:p>
                  </a:txBody>
                  <a:tcPr/>
                </a:tc>
                <a:tc>
                  <a:txBody>
                    <a:bodyPr/>
                    <a:lstStyle/>
                    <a:p>
                      <a:pPr algn="ctr"/>
                      <a:r>
                        <a:rPr lang="en-US" dirty="0" smtClean="0"/>
                        <a:t>Team meetings weekly</a:t>
                      </a:r>
                      <a:endParaRPr lang="en-US" dirty="0"/>
                    </a:p>
                  </a:txBody>
                  <a:tcPr/>
                </a:tc>
                <a:tc>
                  <a:txBody>
                    <a:bodyPr/>
                    <a:lstStyle/>
                    <a:p>
                      <a:pPr algn="ctr"/>
                      <a:r>
                        <a:rPr lang="en-US" dirty="0" smtClean="0"/>
                        <a:t>Team meetings weekly</a:t>
                      </a:r>
                      <a:endParaRPr lang="en-US" dirty="0"/>
                    </a:p>
                  </a:txBody>
                  <a:tcPr/>
                </a:tc>
                <a:extLst>
                  <a:ext uri="{0D108BD9-81ED-4DB2-BD59-A6C34878D82A}">
                    <a16:rowId xmlns:a16="http://schemas.microsoft.com/office/drawing/2014/main" val="2190558018"/>
                  </a:ext>
                </a:extLst>
              </a:tr>
              <a:tr h="370840">
                <a:tc>
                  <a:txBody>
                    <a:bodyPr/>
                    <a:lstStyle/>
                    <a:p>
                      <a:endParaRPr lang="en-US"/>
                    </a:p>
                  </a:txBody>
                  <a:tcPr/>
                </a:tc>
                <a:tc>
                  <a:txBody>
                    <a:bodyPr/>
                    <a:lstStyle/>
                    <a:p>
                      <a:pPr algn="ctr"/>
                      <a:r>
                        <a:rPr lang="en-US" dirty="0" smtClean="0"/>
                        <a:t>Individual weekly</a:t>
                      </a:r>
                      <a:endParaRPr lang="en-US" dirty="0"/>
                    </a:p>
                  </a:txBody>
                  <a:tcPr/>
                </a:tc>
                <a:tc>
                  <a:txBody>
                    <a:bodyPr/>
                    <a:lstStyle/>
                    <a:p>
                      <a:pPr algn="ctr"/>
                      <a:endParaRPr lang="en-US" dirty="0"/>
                    </a:p>
                  </a:txBody>
                  <a:tcPr/>
                </a:tc>
                <a:tc>
                  <a:txBody>
                    <a:bodyPr/>
                    <a:lstStyle/>
                    <a:p>
                      <a:pPr algn="ctr"/>
                      <a:r>
                        <a:rPr lang="en-US" dirty="0" smtClean="0"/>
                        <a:t>Individual</a:t>
                      </a:r>
                      <a:r>
                        <a:rPr lang="en-US" baseline="0" dirty="0" smtClean="0"/>
                        <a:t> weekly</a:t>
                      </a:r>
                      <a:endParaRPr lang="en-US" dirty="0"/>
                    </a:p>
                  </a:txBody>
                  <a:tcPr/>
                </a:tc>
                <a:tc>
                  <a:txBody>
                    <a:bodyPr/>
                    <a:lstStyle/>
                    <a:p>
                      <a:pPr algn="ctr"/>
                      <a:r>
                        <a:rPr lang="en-US" dirty="0" smtClean="0"/>
                        <a:t>Individual weekly</a:t>
                      </a:r>
                      <a:endParaRPr lang="en-US" dirty="0"/>
                    </a:p>
                  </a:txBody>
                  <a:tcPr/>
                </a:tc>
                <a:extLst>
                  <a:ext uri="{0D108BD9-81ED-4DB2-BD59-A6C34878D82A}">
                    <a16:rowId xmlns:a16="http://schemas.microsoft.com/office/drawing/2014/main" val="871479677"/>
                  </a:ext>
                </a:extLst>
              </a:tr>
            </a:tbl>
          </a:graphicData>
        </a:graphic>
      </p:graphicFrame>
      <p:sp>
        <p:nvSpPr>
          <p:cNvPr id="5" name="Slide Number Placeholder 2"/>
          <p:cNvSpPr>
            <a:spLocks noGrp="1"/>
          </p:cNvSpPr>
          <p:nvPr>
            <p:ph type="sldNum" idx="12"/>
          </p:nvPr>
        </p:nvSpPr>
        <p:spPr>
          <a:xfrm>
            <a:off x="10906870" y="6528735"/>
            <a:ext cx="1312025" cy="365125"/>
          </a:xfrm>
        </p:spPr>
        <p:txBody>
          <a:bodyPr/>
          <a:lstStyle/>
          <a:p>
            <a:r>
              <a:rPr lang="en-US" dirty="0" smtClean="0"/>
              <a:t>38</a:t>
            </a:r>
            <a:endParaRPr lang="en-US" dirty="0"/>
          </a:p>
        </p:txBody>
      </p:sp>
    </p:spTree>
    <p:extLst>
      <p:ext uri="{BB962C8B-B14F-4D97-AF65-F5344CB8AC3E}">
        <p14:creationId xmlns:p14="http://schemas.microsoft.com/office/powerpoint/2010/main" val="13830469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Implementation Outcomes</a:t>
            </a:r>
            <a:endParaRPr lang="en-US" dirty="0"/>
          </a:p>
        </p:txBody>
      </p:sp>
      <p:sp>
        <p:nvSpPr>
          <p:cNvPr id="3" name="Content Placeholder 2"/>
          <p:cNvSpPr>
            <a:spLocks noGrp="1"/>
          </p:cNvSpPr>
          <p:nvPr>
            <p:ph sz="half" idx="10"/>
          </p:nvPr>
        </p:nvSpPr>
        <p:spPr>
          <a:xfrm>
            <a:off x="1647825" y="2644783"/>
            <a:ext cx="8896350" cy="1641468"/>
          </a:xfrm>
        </p:spPr>
        <p:txBody>
          <a:bodyPr>
            <a:normAutofit/>
          </a:bodyPr>
          <a:lstStyle/>
          <a:p>
            <a:pPr algn="ctr"/>
            <a:r>
              <a:rPr lang="en-US" sz="2800" dirty="0" smtClean="0"/>
              <a:t>The </a:t>
            </a:r>
            <a:r>
              <a:rPr lang="en-US" sz="2800" dirty="0"/>
              <a:t>effects of deliberate and purposive actions </a:t>
            </a:r>
            <a:r>
              <a:rPr lang="en-US" sz="2800" dirty="0" smtClean="0"/>
              <a:t>to </a:t>
            </a:r>
            <a:r>
              <a:rPr lang="en-US" sz="2800" dirty="0"/>
              <a:t>implement a new </a:t>
            </a:r>
            <a:r>
              <a:rPr lang="en-US" sz="2800" dirty="0" smtClean="0"/>
              <a:t>intervention</a:t>
            </a:r>
          </a:p>
        </p:txBody>
      </p:sp>
      <p:sp>
        <p:nvSpPr>
          <p:cNvPr id="4" name="Slide Number Placeholder 2"/>
          <p:cNvSpPr>
            <a:spLocks noGrp="1"/>
          </p:cNvSpPr>
          <p:nvPr>
            <p:ph type="sldNum" idx="12"/>
          </p:nvPr>
        </p:nvSpPr>
        <p:spPr>
          <a:xfrm>
            <a:off x="10906870" y="6528735"/>
            <a:ext cx="1312025" cy="365125"/>
          </a:xfrm>
        </p:spPr>
        <p:txBody>
          <a:bodyPr/>
          <a:lstStyle/>
          <a:p>
            <a:r>
              <a:rPr lang="en-US" dirty="0" smtClean="0"/>
              <a:t>39</a:t>
            </a:r>
            <a:endParaRPr lang="en-US" dirty="0"/>
          </a:p>
        </p:txBody>
      </p:sp>
    </p:spTree>
    <p:extLst>
      <p:ext uri="{BB962C8B-B14F-4D97-AF65-F5344CB8AC3E}">
        <p14:creationId xmlns:p14="http://schemas.microsoft.com/office/powerpoint/2010/main" val="2489092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58B21-377E-4CC0-A51D-ED888F0EF872}"/>
              </a:ext>
            </a:extLst>
          </p:cNvPr>
          <p:cNvSpPr>
            <a:spLocks noGrp="1"/>
          </p:cNvSpPr>
          <p:nvPr>
            <p:ph type="title"/>
          </p:nvPr>
        </p:nvSpPr>
        <p:spPr/>
        <p:txBody>
          <a:bodyPr>
            <a:noAutofit/>
          </a:bodyPr>
          <a:lstStyle/>
          <a:p>
            <a:pPr algn="ctr"/>
            <a:r>
              <a:rPr lang="en-US" dirty="0"/>
              <a:t>Learning Objectives</a:t>
            </a:r>
          </a:p>
        </p:txBody>
      </p:sp>
      <p:sp>
        <p:nvSpPr>
          <p:cNvPr id="3" name="Content Placeholder 2">
            <a:extLst>
              <a:ext uri="{FF2B5EF4-FFF2-40B4-BE49-F238E27FC236}">
                <a16:creationId xmlns:a16="http://schemas.microsoft.com/office/drawing/2014/main" id="{30CA1955-9E40-45D2-8BC3-EA69D1BB6F28}"/>
              </a:ext>
            </a:extLst>
          </p:cNvPr>
          <p:cNvSpPr>
            <a:spLocks noGrp="1"/>
          </p:cNvSpPr>
          <p:nvPr>
            <p:ph sz="half" idx="10"/>
          </p:nvPr>
        </p:nvSpPr>
        <p:spPr>
          <a:xfrm>
            <a:off x="838200" y="1196982"/>
            <a:ext cx="10515600" cy="4448443"/>
          </a:xfrm>
        </p:spPr>
        <p:txBody>
          <a:bodyPr>
            <a:normAutofit/>
          </a:bodyPr>
          <a:lstStyle/>
          <a:p>
            <a:pPr marL="45720"/>
            <a:r>
              <a:rPr lang="en-US" sz="2500" dirty="0"/>
              <a:t>At the conclusion of this activity, the participant will be able to:</a:t>
            </a:r>
          </a:p>
          <a:p>
            <a:pPr marL="502920" lvl="0" indent="-457200">
              <a:spcAft>
                <a:spcPts val="600"/>
              </a:spcAft>
              <a:buFont typeface="+mj-lt"/>
              <a:buAutoNum type="arabicPeriod"/>
            </a:pPr>
            <a:r>
              <a:rPr lang="en-US" sz="2500" dirty="0"/>
              <a:t>Describe the core elements of evidence-informed interventions that increase engagement and retention </a:t>
            </a:r>
            <a:r>
              <a:rPr lang="en-US" sz="2500" dirty="0" smtClean="0"/>
              <a:t>in care </a:t>
            </a:r>
            <a:r>
              <a:rPr lang="en-US" sz="2500" dirty="0"/>
              <a:t>for people living with HIV</a:t>
            </a:r>
          </a:p>
          <a:p>
            <a:pPr marL="502920" lvl="0" indent="-457200">
              <a:spcAft>
                <a:spcPts val="600"/>
              </a:spcAft>
              <a:buFont typeface="+mj-lt"/>
              <a:buAutoNum type="arabicPeriod"/>
            </a:pPr>
            <a:r>
              <a:rPr lang="en-US" sz="2500" dirty="0" smtClean="0"/>
              <a:t>Identify programmatic </a:t>
            </a:r>
            <a:r>
              <a:rPr lang="en-US" sz="2500" dirty="0"/>
              <a:t>areas where organizations need capacity </a:t>
            </a:r>
            <a:r>
              <a:rPr lang="en-US" sz="2500" dirty="0" smtClean="0"/>
              <a:t>building </a:t>
            </a:r>
            <a:r>
              <a:rPr lang="en-US" sz="2500" dirty="0"/>
              <a:t>to </a:t>
            </a:r>
            <a:r>
              <a:rPr lang="en-US" sz="2500" dirty="0" smtClean="0"/>
              <a:t>deliver</a:t>
            </a:r>
            <a:r>
              <a:rPr lang="en-US" sz="2500" dirty="0" smtClean="0"/>
              <a:t> </a:t>
            </a:r>
            <a:r>
              <a:rPr lang="en-US" sz="2500" dirty="0"/>
              <a:t>interventions for transgender women, Black men who have sex with men, behavioral health integration into primary medical care, and identifying and addressing trauma</a:t>
            </a:r>
          </a:p>
          <a:p>
            <a:pPr marL="502920" lvl="0" indent="-457200">
              <a:buFont typeface="+mj-lt"/>
              <a:buAutoNum type="arabicPeriod"/>
            </a:pPr>
            <a:r>
              <a:rPr lang="en-US" sz="2500" dirty="0"/>
              <a:t>Discuss strategies for adaptation and rapid implementation of evidence-informed interventions for people living with HIV</a:t>
            </a:r>
          </a:p>
          <a:p>
            <a:pPr marL="45720"/>
            <a:r>
              <a:rPr lang="en-US" sz="2500" dirty="0"/>
              <a:t> </a:t>
            </a:r>
          </a:p>
          <a:p>
            <a:endParaRPr lang="en-US" dirty="0"/>
          </a:p>
          <a:p>
            <a:endParaRPr lang="en-US" dirty="0"/>
          </a:p>
        </p:txBody>
      </p:sp>
      <p:sp>
        <p:nvSpPr>
          <p:cNvPr id="4" name="Slide Number Placeholder 3"/>
          <p:cNvSpPr>
            <a:spLocks noGrp="1"/>
          </p:cNvSpPr>
          <p:nvPr>
            <p:ph type="sldNum" idx="12"/>
          </p:nvPr>
        </p:nvSpPr>
        <p:spPr/>
        <p:txBody>
          <a:bodyPr/>
          <a:lstStyle/>
          <a:p>
            <a:fld id="{E8AF465F-2847-4CB3-B1F3-83F96BC6F738}" type="slidenum">
              <a:rPr lang="en-US" smtClean="0"/>
              <a:pPr/>
              <a:t>4</a:t>
            </a:fld>
            <a:endParaRPr lang="en-US" dirty="0"/>
          </a:p>
        </p:txBody>
      </p:sp>
    </p:spTree>
    <p:extLst>
      <p:ext uri="{BB962C8B-B14F-4D97-AF65-F5344CB8AC3E}">
        <p14:creationId xmlns:p14="http://schemas.microsoft.com/office/powerpoint/2010/main" val="13819526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Elements of Readiness</a:t>
            </a:r>
            <a:endParaRPr lang="en-US" dirty="0"/>
          </a:p>
        </p:txBody>
      </p:sp>
      <p:sp>
        <p:nvSpPr>
          <p:cNvPr id="3" name="Content Placeholder 2"/>
          <p:cNvSpPr>
            <a:spLocks noGrp="1"/>
          </p:cNvSpPr>
          <p:nvPr>
            <p:ph sz="half" idx="10"/>
          </p:nvPr>
        </p:nvSpPr>
        <p:spPr/>
        <p:txBody>
          <a:bodyPr>
            <a:normAutofit lnSpcReduction="10000"/>
          </a:bodyPr>
          <a:lstStyle/>
          <a:p>
            <a:pPr marL="457200" indent="-457200">
              <a:buFont typeface="Arial" panose="020B0604020202020204" pitchFamily="34" charset="0"/>
              <a:buChar char="•"/>
            </a:pPr>
            <a:r>
              <a:rPr lang="en-US" sz="2800" dirty="0"/>
              <a:t>Acceptability: agreement on selection of intervention  </a:t>
            </a:r>
          </a:p>
          <a:p>
            <a:pPr marL="457200" indent="-457200">
              <a:buFont typeface="Arial" panose="020B0604020202020204" pitchFamily="34" charset="0"/>
              <a:buChar char="•"/>
            </a:pPr>
            <a:r>
              <a:rPr lang="en-US" sz="2800" dirty="0"/>
              <a:t>Appropriateness: degree of fit to the site and to their patients/clients</a:t>
            </a:r>
          </a:p>
          <a:p>
            <a:pPr marL="457200" indent="-457200">
              <a:buFont typeface="Arial" panose="020B0604020202020204" pitchFamily="34" charset="0"/>
              <a:buChar char="•"/>
            </a:pPr>
            <a:r>
              <a:rPr lang="en-US" sz="2800" dirty="0"/>
              <a:t>Adoption: intention to implement intervention</a:t>
            </a:r>
          </a:p>
          <a:p>
            <a:pPr marL="457200" indent="-457200">
              <a:buFont typeface="Arial" panose="020B0604020202020204" pitchFamily="34" charset="0"/>
              <a:buChar char="•"/>
            </a:pPr>
            <a:r>
              <a:rPr lang="en-US" sz="2800" dirty="0"/>
              <a:t>Feasibility: site has the resources needed to accomplish implementation</a:t>
            </a:r>
          </a:p>
          <a:p>
            <a:pPr marL="457200" indent="-457200">
              <a:buFont typeface="Arial" panose="020B0604020202020204" pitchFamily="34" charset="0"/>
              <a:buChar char="•"/>
            </a:pPr>
            <a:r>
              <a:rPr lang="en-US" sz="2800" dirty="0"/>
              <a:t>Fidelity: implemented as originally intended</a:t>
            </a:r>
          </a:p>
          <a:p>
            <a:pPr marL="457200" indent="-457200">
              <a:buFont typeface="Arial" panose="020B0604020202020204" pitchFamily="34" charset="0"/>
              <a:buChar char="•"/>
            </a:pPr>
            <a:r>
              <a:rPr lang="en-US" sz="2800" dirty="0"/>
              <a:t>Penetration: integrated into site’s practice and procedures</a:t>
            </a:r>
          </a:p>
          <a:p>
            <a:pPr marL="457200" indent="-457200">
              <a:buFont typeface="Arial" panose="020B0604020202020204" pitchFamily="34" charset="0"/>
              <a:buChar char="•"/>
            </a:pPr>
            <a:r>
              <a:rPr lang="en-US" sz="2800" dirty="0"/>
              <a:t>Sustainability: long-term viability</a:t>
            </a:r>
          </a:p>
          <a:p>
            <a:pPr marL="457200" indent="-457200">
              <a:buFont typeface="Arial" panose="020B0604020202020204" pitchFamily="34" charset="0"/>
              <a:buChar char="•"/>
            </a:pPr>
            <a:r>
              <a:rPr lang="en-US" sz="2800" dirty="0"/>
              <a:t>Cost: resources needed to implementation components</a:t>
            </a:r>
          </a:p>
          <a:p>
            <a:endParaRPr lang="en-US" dirty="0"/>
          </a:p>
        </p:txBody>
      </p:sp>
      <p:sp>
        <p:nvSpPr>
          <p:cNvPr id="4" name="Slide Number Placeholder 2"/>
          <p:cNvSpPr>
            <a:spLocks noGrp="1"/>
          </p:cNvSpPr>
          <p:nvPr>
            <p:ph type="sldNum" idx="12"/>
          </p:nvPr>
        </p:nvSpPr>
        <p:spPr>
          <a:xfrm>
            <a:off x="10906870" y="6528735"/>
            <a:ext cx="1312025" cy="365125"/>
          </a:xfrm>
        </p:spPr>
        <p:txBody>
          <a:bodyPr/>
          <a:lstStyle/>
          <a:p>
            <a:r>
              <a:rPr lang="en-US" dirty="0" smtClean="0"/>
              <a:t>40</a:t>
            </a:r>
            <a:endParaRPr lang="en-US" dirty="0"/>
          </a:p>
        </p:txBody>
      </p:sp>
    </p:spTree>
    <p:extLst>
      <p:ext uri="{BB962C8B-B14F-4D97-AF65-F5344CB8AC3E}">
        <p14:creationId xmlns:p14="http://schemas.microsoft.com/office/powerpoint/2010/main" val="245372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Baseline: Readiness</a:t>
            </a:r>
            <a:endParaRPr lang="en-US" dirty="0"/>
          </a:p>
        </p:txBody>
      </p:sp>
      <p:sp>
        <p:nvSpPr>
          <p:cNvPr id="5" name="Content Placeholder 4"/>
          <p:cNvSpPr>
            <a:spLocks noGrp="1"/>
          </p:cNvSpPr>
          <p:nvPr>
            <p:ph sz="half" idx="10"/>
          </p:nvPr>
        </p:nvSpPr>
        <p:spPr/>
        <p:txBody>
          <a:bodyPr>
            <a:normAutofit/>
          </a:bodyPr>
          <a:lstStyle/>
          <a:p>
            <a:pPr marL="342900" indent="-342900">
              <a:buFont typeface="Arial" panose="020B0604020202020204" pitchFamily="34" charset="0"/>
              <a:buChar char="•"/>
            </a:pPr>
            <a:r>
              <a:rPr lang="en-US" sz="2800" dirty="0" smtClean="0"/>
              <a:t>List of statements related to organizational readiness</a:t>
            </a:r>
          </a:p>
          <a:p>
            <a:pPr marL="1028700" lvl="1" indent="-342900"/>
            <a:r>
              <a:rPr lang="en-US" dirty="0" smtClean="0"/>
              <a:t>1 = not even close</a:t>
            </a:r>
          </a:p>
          <a:p>
            <a:pPr marL="1028700" lvl="1" indent="-342900"/>
            <a:r>
              <a:rPr lang="en-US" dirty="0" smtClean="0"/>
              <a:t>2 = some way to go</a:t>
            </a:r>
          </a:p>
          <a:p>
            <a:pPr marL="1028700" lvl="1" indent="-342900"/>
            <a:r>
              <a:rPr lang="en-US" dirty="0" smtClean="0"/>
              <a:t>3 = nearly there</a:t>
            </a:r>
          </a:p>
          <a:p>
            <a:pPr marL="1028700" lvl="1" indent="-342900"/>
            <a:r>
              <a:rPr lang="en-US" dirty="0" smtClean="0"/>
              <a:t>4 = we’re there</a:t>
            </a:r>
          </a:p>
          <a:p>
            <a:pPr marL="457200" indent="-457200">
              <a:buFont typeface="Arial" panose="020B0604020202020204" pitchFamily="34" charset="0"/>
              <a:buChar char="•"/>
            </a:pPr>
            <a:r>
              <a:rPr lang="en-US" sz="2800" dirty="0" smtClean="0"/>
              <a:t>All sites considered together averaged between ‘nearly there’ and ‘we’re there’ on all 8 scales </a:t>
            </a:r>
          </a:p>
        </p:txBody>
      </p:sp>
      <p:sp>
        <p:nvSpPr>
          <p:cNvPr id="4" name="Slide Number Placeholder 2"/>
          <p:cNvSpPr>
            <a:spLocks noGrp="1"/>
          </p:cNvSpPr>
          <p:nvPr>
            <p:ph type="sldNum" idx="12"/>
          </p:nvPr>
        </p:nvSpPr>
        <p:spPr>
          <a:xfrm>
            <a:off x="10906870" y="6528735"/>
            <a:ext cx="1312025" cy="365125"/>
          </a:xfrm>
        </p:spPr>
        <p:txBody>
          <a:bodyPr/>
          <a:lstStyle/>
          <a:p>
            <a:r>
              <a:rPr lang="en-US" dirty="0" smtClean="0"/>
              <a:t>41</a:t>
            </a:r>
            <a:endParaRPr lang="en-US" dirty="0"/>
          </a:p>
        </p:txBody>
      </p:sp>
    </p:spTree>
    <p:extLst>
      <p:ext uri="{BB962C8B-B14F-4D97-AF65-F5344CB8AC3E}">
        <p14:creationId xmlns:p14="http://schemas.microsoft.com/office/powerpoint/2010/main" val="420230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Overall Readiness</a:t>
            </a:r>
            <a:endParaRPr lang="en-US" dirty="0"/>
          </a:p>
        </p:txBody>
      </p:sp>
      <p:graphicFrame>
        <p:nvGraphicFramePr>
          <p:cNvPr id="4" name="Content Placeholder 3"/>
          <p:cNvGraphicFramePr>
            <a:graphicFrameLocks noGrp="1"/>
          </p:cNvGraphicFramePr>
          <p:nvPr>
            <p:ph sz="half" idx="10"/>
            <p:extLst/>
          </p:nvPr>
        </p:nvGraphicFramePr>
        <p:xfrm>
          <a:off x="838200" y="1196975"/>
          <a:ext cx="10515600" cy="36068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3106450718"/>
                    </a:ext>
                  </a:extLst>
                </a:gridCol>
                <a:gridCol w="2103120">
                  <a:extLst>
                    <a:ext uri="{9D8B030D-6E8A-4147-A177-3AD203B41FA5}">
                      <a16:colId xmlns:a16="http://schemas.microsoft.com/office/drawing/2014/main" val="872768312"/>
                    </a:ext>
                  </a:extLst>
                </a:gridCol>
                <a:gridCol w="2103120">
                  <a:extLst>
                    <a:ext uri="{9D8B030D-6E8A-4147-A177-3AD203B41FA5}">
                      <a16:colId xmlns:a16="http://schemas.microsoft.com/office/drawing/2014/main" val="461106026"/>
                    </a:ext>
                  </a:extLst>
                </a:gridCol>
                <a:gridCol w="2103120">
                  <a:extLst>
                    <a:ext uri="{9D8B030D-6E8A-4147-A177-3AD203B41FA5}">
                      <a16:colId xmlns:a16="http://schemas.microsoft.com/office/drawing/2014/main" val="1928763723"/>
                    </a:ext>
                  </a:extLst>
                </a:gridCol>
                <a:gridCol w="2103120">
                  <a:extLst>
                    <a:ext uri="{9D8B030D-6E8A-4147-A177-3AD203B41FA5}">
                      <a16:colId xmlns:a16="http://schemas.microsoft.com/office/drawing/2014/main" val="3720441356"/>
                    </a:ext>
                  </a:extLst>
                </a:gridCol>
              </a:tblGrid>
              <a:tr h="370840">
                <a:tc>
                  <a:txBody>
                    <a:bodyPr/>
                    <a:lstStyle/>
                    <a:p>
                      <a:endParaRPr lang="en-US" dirty="0"/>
                    </a:p>
                  </a:txBody>
                  <a:tcPr/>
                </a:tc>
                <a:tc>
                  <a:txBody>
                    <a:bodyPr/>
                    <a:lstStyle/>
                    <a:p>
                      <a:pPr algn="ctr"/>
                      <a:r>
                        <a:rPr lang="en-US" dirty="0" smtClean="0"/>
                        <a:t>Behavioral Health</a:t>
                      </a:r>
                      <a:endParaRPr lang="en-US" dirty="0"/>
                    </a:p>
                  </a:txBody>
                  <a:tcPr/>
                </a:tc>
                <a:tc>
                  <a:txBody>
                    <a:bodyPr/>
                    <a:lstStyle/>
                    <a:p>
                      <a:pPr algn="ctr"/>
                      <a:r>
                        <a:rPr lang="en-US" dirty="0" smtClean="0"/>
                        <a:t>Black MSM</a:t>
                      </a:r>
                      <a:endParaRPr lang="en-US" dirty="0"/>
                    </a:p>
                  </a:txBody>
                  <a:tcPr/>
                </a:tc>
                <a:tc>
                  <a:txBody>
                    <a:bodyPr/>
                    <a:lstStyle/>
                    <a:p>
                      <a:pPr algn="ctr"/>
                      <a:r>
                        <a:rPr lang="en-US" dirty="0" smtClean="0"/>
                        <a:t>Trauma</a:t>
                      </a:r>
                      <a:endParaRPr lang="en-US" dirty="0"/>
                    </a:p>
                  </a:txBody>
                  <a:tcPr/>
                </a:tc>
                <a:tc>
                  <a:txBody>
                    <a:bodyPr/>
                    <a:lstStyle/>
                    <a:p>
                      <a:pPr algn="ctr"/>
                      <a:r>
                        <a:rPr lang="en-US" dirty="0" smtClean="0"/>
                        <a:t>Transgender</a:t>
                      </a:r>
                      <a:r>
                        <a:rPr lang="en-US" baseline="0" dirty="0" smtClean="0"/>
                        <a:t> Women</a:t>
                      </a:r>
                      <a:endParaRPr lang="en-US" dirty="0"/>
                    </a:p>
                  </a:txBody>
                  <a:tcPr/>
                </a:tc>
                <a:extLst>
                  <a:ext uri="{0D108BD9-81ED-4DB2-BD59-A6C34878D82A}">
                    <a16:rowId xmlns:a16="http://schemas.microsoft.com/office/drawing/2014/main" val="648319185"/>
                  </a:ext>
                </a:extLst>
              </a:tr>
              <a:tr h="370840">
                <a:tc>
                  <a:txBody>
                    <a:bodyPr/>
                    <a:lstStyle/>
                    <a:p>
                      <a:r>
                        <a:rPr lang="en-US" dirty="0" smtClean="0"/>
                        <a:t>Acceptability</a:t>
                      </a:r>
                      <a:endParaRPr lang="en-US" dirty="0"/>
                    </a:p>
                  </a:txBody>
                  <a:tcPr/>
                </a:tc>
                <a:tc>
                  <a:txBody>
                    <a:bodyPr/>
                    <a:lstStyle/>
                    <a:p>
                      <a:pPr algn="ctr"/>
                      <a:r>
                        <a:rPr lang="en-US" dirty="0" smtClean="0"/>
                        <a:t>3.53</a:t>
                      </a:r>
                      <a:endParaRPr lang="en-US" dirty="0"/>
                    </a:p>
                  </a:txBody>
                  <a:tcPr/>
                </a:tc>
                <a:tc>
                  <a:txBody>
                    <a:bodyPr/>
                    <a:lstStyle/>
                    <a:p>
                      <a:pPr algn="ctr"/>
                      <a:r>
                        <a:rPr lang="en-US" dirty="0" smtClean="0"/>
                        <a:t>3.61</a:t>
                      </a:r>
                      <a:endParaRPr lang="en-US" dirty="0"/>
                    </a:p>
                  </a:txBody>
                  <a:tcPr/>
                </a:tc>
                <a:tc>
                  <a:txBody>
                    <a:bodyPr/>
                    <a:lstStyle/>
                    <a:p>
                      <a:pPr algn="ctr"/>
                      <a:r>
                        <a:rPr lang="en-US" dirty="0" smtClean="0"/>
                        <a:t>3.58</a:t>
                      </a:r>
                      <a:endParaRPr lang="en-US" dirty="0"/>
                    </a:p>
                  </a:txBody>
                  <a:tcPr/>
                </a:tc>
                <a:tc>
                  <a:txBody>
                    <a:bodyPr/>
                    <a:lstStyle/>
                    <a:p>
                      <a:pPr algn="ctr"/>
                      <a:r>
                        <a:rPr lang="en-US" dirty="0" smtClean="0"/>
                        <a:t>3.41</a:t>
                      </a:r>
                      <a:endParaRPr lang="en-US" dirty="0"/>
                    </a:p>
                  </a:txBody>
                  <a:tcPr/>
                </a:tc>
                <a:extLst>
                  <a:ext uri="{0D108BD9-81ED-4DB2-BD59-A6C34878D82A}">
                    <a16:rowId xmlns:a16="http://schemas.microsoft.com/office/drawing/2014/main" val="3416377006"/>
                  </a:ext>
                </a:extLst>
              </a:tr>
              <a:tr h="370840">
                <a:tc>
                  <a:txBody>
                    <a:bodyPr/>
                    <a:lstStyle/>
                    <a:p>
                      <a:r>
                        <a:rPr lang="en-US" dirty="0" smtClean="0"/>
                        <a:t>Appropriateness</a:t>
                      </a:r>
                      <a:endParaRPr lang="en-US" dirty="0"/>
                    </a:p>
                  </a:txBody>
                  <a:tcPr/>
                </a:tc>
                <a:tc>
                  <a:txBody>
                    <a:bodyPr/>
                    <a:lstStyle/>
                    <a:p>
                      <a:pPr algn="ctr"/>
                      <a:r>
                        <a:rPr lang="en-US" dirty="0" smtClean="0"/>
                        <a:t>3.88</a:t>
                      </a:r>
                      <a:endParaRPr lang="en-US" dirty="0"/>
                    </a:p>
                  </a:txBody>
                  <a:tcPr/>
                </a:tc>
                <a:tc>
                  <a:txBody>
                    <a:bodyPr/>
                    <a:lstStyle/>
                    <a:p>
                      <a:pPr algn="ctr"/>
                      <a:r>
                        <a:rPr lang="en-US" dirty="0" smtClean="0"/>
                        <a:t>4.00</a:t>
                      </a:r>
                      <a:endParaRPr lang="en-US" dirty="0"/>
                    </a:p>
                  </a:txBody>
                  <a:tcPr/>
                </a:tc>
                <a:tc>
                  <a:txBody>
                    <a:bodyPr/>
                    <a:lstStyle/>
                    <a:p>
                      <a:pPr algn="ctr"/>
                      <a:r>
                        <a:rPr lang="en-US" dirty="0" smtClean="0"/>
                        <a:t>3.83</a:t>
                      </a:r>
                      <a:endParaRPr lang="en-US" dirty="0"/>
                    </a:p>
                  </a:txBody>
                  <a:tcPr/>
                </a:tc>
                <a:tc>
                  <a:txBody>
                    <a:bodyPr/>
                    <a:lstStyle/>
                    <a:p>
                      <a:pPr algn="ctr"/>
                      <a:r>
                        <a:rPr lang="en-US" dirty="0" smtClean="0"/>
                        <a:t>4.00</a:t>
                      </a:r>
                      <a:endParaRPr lang="en-US" dirty="0"/>
                    </a:p>
                  </a:txBody>
                  <a:tcPr/>
                </a:tc>
                <a:extLst>
                  <a:ext uri="{0D108BD9-81ED-4DB2-BD59-A6C34878D82A}">
                    <a16:rowId xmlns:a16="http://schemas.microsoft.com/office/drawing/2014/main" val="10990935"/>
                  </a:ext>
                </a:extLst>
              </a:tr>
              <a:tr h="370840">
                <a:tc>
                  <a:txBody>
                    <a:bodyPr/>
                    <a:lstStyle/>
                    <a:p>
                      <a:r>
                        <a:rPr lang="en-US" dirty="0" smtClean="0"/>
                        <a:t>Adoption</a:t>
                      </a:r>
                      <a:endParaRPr lang="en-US" dirty="0"/>
                    </a:p>
                  </a:txBody>
                  <a:tcPr/>
                </a:tc>
                <a:tc>
                  <a:txBody>
                    <a:bodyPr/>
                    <a:lstStyle/>
                    <a:p>
                      <a:pPr algn="ctr"/>
                      <a:r>
                        <a:rPr lang="en-US" dirty="0" smtClean="0"/>
                        <a:t>3.59</a:t>
                      </a:r>
                      <a:endParaRPr lang="en-US" dirty="0"/>
                    </a:p>
                  </a:txBody>
                  <a:tcPr/>
                </a:tc>
                <a:tc>
                  <a:txBody>
                    <a:bodyPr/>
                    <a:lstStyle/>
                    <a:p>
                      <a:pPr algn="ctr"/>
                      <a:r>
                        <a:rPr lang="en-US" dirty="0" smtClean="0"/>
                        <a:t>3.58</a:t>
                      </a:r>
                      <a:endParaRPr lang="en-US" dirty="0"/>
                    </a:p>
                  </a:txBody>
                  <a:tcPr/>
                </a:tc>
                <a:tc>
                  <a:txBody>
                    <a:bodyPr/>
                    <a:lstStyle/>
                    <a:p>
                      <a:pPr algn="ctr"/>
                      <a:r>
                        <a:rPr lang="en-US" dirty="0" smtClean="0"/>
                        <a:t>3.58</a:t>
                      </a:r>
                      <a:endParaRPr lang="en-US" dirty="0"/>
                    </a:p>
                  </a:txBody>
                  <a:tcPr/>
                </a:tc>
                <a:tc>
                  <a:txBody>
                    <a:bodyPr/>
                    <a:lstStyle/>
                    <a:p>
                      <a:pPr algn="ctr"/>
                      <a:r>
                        <a:rPr lang="en-US" dirty="0" smtClean="0"/>
                        <a:t>3.75</a:t>
                      </a:r>
                      <a:endParaRPr lang="en-US" dirty="0"/>
                    </a:p>
                  </a:txBody>
                  <a:tcPr/>
                </a:tc>
                <a:extLst>
                  <a:ext uri="{0D108BD9-81ED-4DB2-BD59-A6C34878D82A}">
                    <a16:rowId xmlns:a16="http://schemas.microsoft.com/office/drawing/2014/main" val="2551906271"/>
                  </a:ext>
                </a:extLst>
              </a:tr>
              <a:tr h="370840">
                <a:tc>
                  <a:txBody>
                    <a:bodyPr/>
                    <a:lstStyle/>
                    <a:p>
                      <a:r>
                        <a:rPr lang="en-US" dirty="0" smtClean="0"/>
                        <a:t>Feasibility</a:t>
                      </a:r>
                      <a:endParaRPr lang="en-US" dirty="0"/>
                    </a:p>
                  </a:txBody>
                  <a:tcPr/>
                </a:tc>
                <a:tc>
                  <a:txBody>
                    <a:bodyPr/>
                    <a:lstStyle/>
                    <a:p>
                      <a:pPr algn="ctr"/>
                      <a:r>
                        <a:rPr lang="en-US" dirty="0" smtClean="0"/>
                        <a:t>3.51</a:t>
                      </a:r>
                      <a:endParaRPr lang="en-US" dirty="0"/>
                    </a:p>
                  </a:txBody>
                  <a:tcPr/>
                </a:tc>
                <a:tc>
                  <a:txBody>
                    <a:bodyPr/>
                    <a:lstStyle/>
                    <a:p>
                      <a:pPr algn="ctr"/>
                      <a:r>
                        <a:rPr lang="en-US" dirty="0" smtClean="0"/>
                        <a:t>3.75</a:t>
                      </a:r>
                      <a:endParaRPr lang="en-US" dirty="0"/>
                    </a:p>
                  </a:txBody>
                  <a:tcPr/>
                </a:tc>
                <a:tc>
                  <a:txBody>
                    <a:bodyPr/>
                    <a:lstStyle/>
                    <a:p>
                      <a:pPr algn="ctr"/>
                      <a:r>
                        <a:rPr lang="en-US" dirty="0" smtClean="0"/>
                        <a:t>3.43</a:t>
                      </a:r>
                      <a:endParaRPr lang="en-US" dirty="0"/>
                    </a:p>
                  </a:txBody>
                  <a:tcPr/>
                </a:tc>
                <a:tc>
                  <a:txBody>
                    <a:bodyPr/>
                    <a:lstStyle/>
                    <a:p>
                      <a:pPr algn="ctr"/>
                      <a:r>
                        <a:rPr lang="en-US" dirty="0" smtClean="0"/>
                        <a:t>3.52</a:t>
                      </a:r>
                      <a:endParaRPr lang="en-US" dirty="0"/>
                    </a:p>
                  </a:txBody>
                  <a:tcPr/>
                </a:tc>
                <a:extLst>
                  <a:ext uri="{0D108BD9-81ED-4DB2-BD59-A6C34878D82A}">
                    <a16:rowId xmlns:a16="http://schemas.microsoft.com/office/drawing/2014/main" val="3908781369"/>
                  </a:ext>
                </a:extLst>
              </a:tr>
              <a:tr h="370840">
                <a:tc>
                  <a:txBody>
                    <a:bodyPr/>
                    <a:lstStyle/>
                    <a:p>
                      <a:r>
                        <a:rPr lang="en-US" dirty="0" smtClean="0"/>
                        <a:t>Fidelity</a:t>
                      </a:r>
                      <a:endParaRPr lang="en-US" dirty="0"/>
                    </a:p>
                  </a:txBody>
                  <a:tcPr/>
                </a:tc>
                <a:tc>
                  <a:txBody>
                    <a:bodyPr/>
                    <a:lstStyle/>
                    <a:p>
                      <a:pPr algn="ctr"/>
                      <a:r>
                        <a:rPr lang="en-US" dirty="0" smtClean="0"/>
                        <a:t>3.56</a:t>
                      </a:r>
                      <a:endParaRPr lang="en-US" dirty="0"/>
                    </a:p>
                  </a:txBody>
                  <a:tcPr/>
                </a:tc>
                <a:tc>
                  <a:txBody>
                    <a:bodyPr/>
                    <a:lstStyle/>
                    <a:p>
                      <a:pPr algn="ctr"/>
                      <a:r>
                        <a:rPr lang="en-US" dirty="0" smtClean="0"/>
                        <a:t>3.41</a:t>
                      </a:r>
                      <a:endParaRPr lang="en-US" dirty="0"/>
                    </a:p>
                  </a:txBody>
                  <a:tcPr/>
                </a:tc>
                <a:tc>
                  <a:txBody>
                    <a:bodyPr/>
                    <a:lstStyle/>
                    <a:p>
                      <a:pPr algn="ctr"/>
                      <a:r>
                        <a:rPr lang="en-US" dirty="0" smtClean="0"/>
                        <a:t>3.50</a:t>
                      </a:r>
                      <a:endParaRPr lang="en-US" dirty="0"/>
                    </a:p>
                  </a:txBody>
                  <a:tcPr/>
                </a:tc>
                <a:tc>
                  <a:txBody>
                    <a:bodyPr/>
                    <a:lstStyle/>
                    <a:p>
                      <a:pPr algn="ctr"/>
                      <a:r>
                        <a:rPr lang="en-US" dirty="0" smtClean="0"/>
                        <a:t>3.67</a:t>
                      </a:r>
                      <a:endParaRPr lang="en-US" dirty="0"/>
                    </a:p>
                  </a:txBody>
                  <a:tcPr/>
                </a:tc>
                <a:extLst>
                  <a:ext uri="{0D108BD9-81ED-4DB2-BD59-A6C34878D82A}">
                    <a16:rowId xmlns:a16="http://schemas.microsoft.com/office/drawing/2014/main" val="56284547"/>
                  </a:ext>
                </a:extLst>
              </a:tr>
              <a:tr h="370840">
                <a:tc>
                  <a:txBody>
                    <a:bodyPr/>
                    <a:lstStyle/>
                    <a:p>
                      <a:r>
                        <a:rPr lang="en-US" dirty="0" smtClean="0"/>
                        <a:t>Penetration</a:t>
                      </a:r>
                      <a:endParaRPr lang="en-US" dirty="0"/>
                    </a:p>
                  </a:txBody>
                  <a:tcPr/>
                </a:tc>
                <a:tc>
                  <a:txBody>
                    <a:bodyPr/>
                    <a:lstStyle/>
                    <a:p>
                      <a:pPr algn="ctr"/>
                      <a:r>
                        <a:rPr lang="en-US" dirty="0" smtClean="0"/>
                        <a:t>3.48</a:t>
                      </a:r>
                      <a:endParaRPr lang="en-US" dirty="0"/>
                    </a:p>
                  </a:txBody>
                  <a:tcPr/>
                </a:tc>
                <a:tc>
                  <a:txBody>
                    <a:bodyPr/>
                    <a:lstStyle/>
                    <a:p>
                      <a:pPr algn="ctr"/>
                      <a:r>
                        <a:rPr lang="en-US" dirty="0" smtClean="0"/>
                        <a:t>3.53</a:t>
                      </a:r>
                      <a:endParaRPr lang="en-US" dirty="0"/>
                    </a:p>
                  </a:txBody>
                  <a:tcPr/>
                </a:tc>
                <a:tc>
                  <a:txBody>
                    <a:bodyPr/>
                    <a:lstStyle/>
                    <a:p>
                      <a:pPr algn="ctr"/>
                      <a:r>
                        <a:rPr lang="en-US" dirty="0" smtClean="0"/>
                        <a:t>3.26</a:t>
                      </a:r>
                      <a:endParaRPr lang="en-US" dirty="0"/>
                    </a:p>
                  </a:txBody>
                  <a:tcPr/>
                </a:tc>
                <a:tc>
                  <a:txBody>
                    <a:bodyPr/>
                    <a:lstStyle/>
                    <a:p>
                      <a:pPr algn="ctr"/>
                      <a:r>
                        <a:rPr lang="en-US" dirty="0" smtClean="0"/>
                        <a:t>3.17</a:t>
                      </a:r>
                      <a:endParaRPr lang="en-US" dirty="0"/>
                    </a:p>
                  </a:txBody>
                  <a:tcPr/>
                </a:tc>
                <a:extLst>
                  <a:ext uri="{0D108BD9-81ED-4DB2-BD59-A6C34878D82A}">
                    <a16:rowId xmlns:a16="http://schemas.microsoft.com/office/drawing/2014/main" val="1059568753"/>
                  </a:ext>
                </a:extLst>
              </a:tr>
              <a:tr h="370840">
                <a:tc>
                  <a:txBody>
                    <a:bodyPr/>
                    <a:lstStyle/>
                    <a:p>
                      <a:r>
                        <a:rPr lang="en-US" dirty="0" smtClean="0"/>
                        <a:t>Sustainability</a:t>
                      </a:r>
                      <a:endParaRPr lang="en-US" dirty="0"/>
                    </a:p>
                  </a:txBody>
                  <a:tcPr/>
                </a:tc>
                <a:tc>
                  <a:txBody>
                    <a:bodyPr/>
                    <a:lstStyle/>
                    <a:p>
                      <a:pPr algn="ctr"/>
                      <a:r>
                        <a:rPr lang="en-US" dirty="0" smtClean="0"/>
                        <a:t>3.47</a:t>
                      </a:r>
                      <a:endParaRPr lang="en-US" dirty="0"/>
                    </a:p>
                  </a:txBody>
                  <a:tcPr/>
                </a:tc>
                <a:tc>
                  <a:txBody>
                    <a:bodyPr/>
                    <a:lstStyle/>
                    <a:p>
                      <a:pPr algn="ctr"/>
                      <a:r>
                        <a:rPr lang="en-US" dirty="0" smtClean="0"/>
                        <a:t>3.33</a:t>
                      </a:r>
                      <a:endParaRPr lang="en-US" dirty="0"/>
                    </a:p>
                  </a:txBody>
                  <a:tcPr/>
                </a:tc>
                <a:tc>
                  <a:txBody>
                    <a:bodyPr/>
                    <a:lstStyle/>
                    <a:p>
                      <a:pPr algn="ctr"/>
                      <a:r>
                        <a:rPr lang="en-US" dirty="0" smtClean="0"/>
                        <a:t>3.67</a:t>
                      </a:r>
                      <a:endParaRPr lang="en-US" dirty="0"/>
                    </a:p>
                  </a:txBody>
                  <a:tcPr/>
                </a:tc>
                <a:tc>
                  <a:txBody>
                    <a:bodyPr/>
                    <a:lstStyle/>
                    <a:p>
                      <a:pPr algn="ctr"/>
                      <a:r>
                        <a:rPr lang="en-US" dirty="0" smtClean="0"/>
                        <a:t>3.50</a:t>
                      </a:r>
                      <a:endParaRPr lang="en-US" dirty="0"/>
                    </a:p>
                  </a:txBody>
                  <a:tcPr/>
                </a:tc>
                <a:extLst>
                  <a:ext uri="{0D108BD9-81ED-4DB2-BD59-A6C34878D82A}">
                    <a16:rowId xmlns:a16="http://schemas.microsoft.com/office/drawing/2014/main" val="3957610847"/>
                  </a:ext>
                </a:extLst>
              </a:tr>
              <a:tr h="370840">
                <a:tc>
                  <a:txBody>
                    <a:bodyPr/>
                    <a:lstStyle/>
                    <a:p>
                      <a:r>
                        <a:rPr lang="en-US" dirty="0" smtClean="0"/>
                        <a:t>Cost</a:t>
                      </a:r>
                      <a:endParaRPr lang="en-US" dirty="0"/>
                    </a:p>
                  </a:txBody>
                  <a:tcPr/>
                </a:tc>
                <a:tc>
                  <a:txBody>
                    <a:bodyPr/>
                    <a:lstStyle/>
                    <a:p>
                      <a:pPr algn="ctr"/>
                      <a:r>
                        <a:rPr lang="en-US" dirty="0" smtClean="0"/>
                        <a:t>3.38</a:t>
                      </a:r>
                      <a:endParaRPr lang="en-US" dirty="0"/>
                    </a:p>
                  </a:txBody>
                  <a:tcPr/>
                </a:tc>
                <a:tc>
                  <a:txBody>
                    <a:bodyPr/>
                    <a:lstStyle/>
                    <a:p>
                      <a:pPr algn="ctr"/>
                      <a:r>
                        <a:rPr lang="en-US" dirty="0" smtClean="0"/>
                        <a:t>3.33</a:t>
                      </a:r>
                      <a:endParaRPr lang="en-US" dirty="0"/>
                    </a:p>
                  </a:txBody>
                  <a:tcPr/>
                </a:tc>
                <a:tc>
                  <a:txBody>
                    <a:bodyPr/>
                    <a:lstStyle/>
                    <a:p>
                      <a:pPr algn="ctr"/>
                      <a:r>
                        <a:rPr lang="en-US" dirty="0" smtClean="0"/>
                        <a:t>3.00</a:t>
                      </a:r>
                      <a:endParaRPr lang="en-US" dirty="0"/>
                    </a:p>
                  </a:txBody>
                  <a:tcPr/>
                </a:tc>
                <a:tc>
                  <a:txBody>
                    <a:bodyPr/>
                    <a:lstStyle/>
                    <a:p>
                      <a:pPr algn="ctr"/>
                      <a:r>
                        <a:rPr lang="en-US" dirty="0" smtClean="0"/>
                        <a:t>2.83</a:t>
                      </a:r>
                      <a:endParaRPr lang="en-US" dirty="0"/>
                    </a:p>
                  </a:txBody>
                  <a:tcPr/>
                </a:tc>
                <a:extLst>
                  <a:ext uri="{0D108BD9-81ED-4DB2-BD59-A6C34878D82A}">
                    <a16:rowId xmlns:a16="http://schemas.microsoft.com/office/drawing/2014/main" val="3185650389"/>
                  </a:ext>
                </a:extLst>
              </a:tr>
            </a:tbl>
          </a:graphicData>
        </a:graphic>
      </p:graphicFrame>
      <p:sp>
        <p:nvSpPr>
          <p:cNvPr id="5" name="TextBox 4"/>
          <p:cNvSpPr txBox="1"/>
          <p:nvPr/>
        </p:nvSpPr>
        <p:spPr>
          <a:xfrm>
            <a:off x="1941095" y="5053263"/>
            <a:ext cx="7507705" cy="369332"/>
          </a:xfrm>
          <a:prstGeom prst="rect">
            <a:avLst/>
          </a:prstGeom>
          <a:noFill/>
        </p:spPr>
        <p:txBody>
          <a:bodyPr wrap="square" rtlCol="0">
            <a:spAutoFit/>
          </a:bodyPr>
          <a:lstStyle/>
          <a:p>
            <a:pPr algn="ctr"/>
            <a:r>
              <a:rPr lang="en-US" i="1" dirty="0" smtClean="0"/>
              <a:t>Tested for statistically significant differences and none found</a:t>
            </a:r>
            <a:endParaRPr lang="en-US" i="1" dirty="0"/>
          </a:p>
        </p:txBody>
      </p:sp>
      <p:sp>
        <p:nvSpPr>
          <p:cNvPr id="3" name="Oval 2"/>
          <p:cNvSpPr/>
          <p:nvPr/>
        </p:nvSpPr>
        <p:spPr>
          <a:xfrm>
            <a:off x="5699051" y="2211572"/>
            <a:ext cx="765544" cy="3189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9934353" y="2211572"/>
            <a:ext cx="765544" cy="3189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9934353" y="4450054"/>
            <a:ext cx="765544" cy="3189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p:cNvSpPr>
            <a:spLocks noGrp="1"/>
          </p:cNvSpPr>
          <p:nvPr>
            <p:ph type="sldNum" idx="12"/>
          </p:nvPr>
        </p:nvSpPr>
        <p:spPr>
          <a:xfrm>
            <a:off x="10906870" y="6528735"/>
            <a:ext cx="1312025" cy="365125"/>
          </a:xfrm>
        </p:spPr>
        <p:txBody>
          <a:bodyPr/>
          <a:lstStyle/>
          <a:p>
            <a:r>
              <a:rPr lang="en-US" dirty="0" smtClean="0"/>
              <a:t>42</a:t>
            </a:r>
            <a:endParaRPr lang="en-US" dirty="0"/>
          </a:p>
        </p:txBody>
      </p:sp>
    </p:spTree>
    <p:extLst>
      <p:ext uri="{BB962C8B-B14F-4D97-AF65-F5344CB8AC3E}">
        <p14:creationId xmlns:p14="http://schemas.microsoft.com/office/powerpoint/2010/main" val="61367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Strengths</a:t>
            </a:r>
            <a:endParaRPr lang="en-US" dirty="0"/>
          </a:p>
        </p:txBody>
      </p:sp>
      <p:sp>
        <p:nvSpPr>
          <p:cNvPr id="3" name="Content Placeholder 2"/>
          <p:cNvSpPr>
            <a:spLocks noGrp="1"/>
          </p:cNvSpPr>
          <p:nvPr>
            <p:ph sz="half" idx="10"/>
          </p:nvPr>
        </p:nvSpPr>
        <p:spPr>
          <a:xfrm>
            <a:off x="838200" y="1196982"/>
            <a:ext cx="10972800" cy="4651368"/>
          </a:xfrm>
        </p:spPr>
        <p:txBody>
          <a:bodyPr>
            <a:noAutofit/>
          </a:bodyPr>
          <a:lstStyle/>
          <a:p>
            <a:pPr marL="457200" indent="-457200">
              <a:buFont typeface="Arial" panose="020B0604020202020204" pitchFamily="34" charset="0"/>
              <a:buChar char="•"/>
            </a:pPr>
            <a:r>
              <a:rPr lang="en-US" sz="2800" dirty="0" smtClean="0"/>
              <a:t>Acceptability: Leadership support by designating implementation lead</a:t>
            </a:r>
          </a:p>
          <a:p>
            <a:pPr marL="457200" indent="-457200">
              <a:buFont typeface="Arial" panose="020B0604020202020204" pitchFamily="34" charset="0"/>
              <a:buChar char="•"/>
            </a:pPr>
            <a:r>
              <a:rPr lang="en-US" sz="2800" dirty="0" smtClean="0"/>
              <a:t>Acceptability: Organization’s mission is supportive of evidence informed intervention</a:t>
            </a:r>
          </a:p>
          <a:p>
            <a:pPr marL="457200" indent="-457200">
              <a:buFont typeface="Arial" panose="020B0604020202020204" pitchFamily="34" charset="0"/>
              <a:buChar char="•"/>
            </a:pPr>
            <a:r>
              <a:rPr lang="en-US" sz="2800" dirty="0" smtClean="0"/>
              <a:t>Acceptability: Intervention is </a:t>
            </a:r>
            <a:r>
              <a:rPr lang="en-US" sz="2800" dirty="0"/>
              <a:t>aligned with organizational, regional, or system goals</a:t>
            </a:r>
            <a:endParaRPr lang="en-US" sz="2800" dirty="0" smtClean="0"/>
          </a:p>
          <a:p>
            <a:pPr marL="457200" indent="-457200">
              <a:buFont typeface="Arial" panose="020B0604020202020204" pitchFamily="34" charset="0"/>
              <a:buChar char="•"/>
            </a:pPr>
            <a:r>
              <a:rPr lang="en-US" sz="2800" dirty="0"/>
              <a:t>Appropriateness: Senior leadership consider intervention addressing an important gap in </a:t>
            </a:r>
            <a:r>
              <a:rPr lang="en-US" sz="2800" dirty="0" smtClean="0"/>
              <a:t>service</a:t>
            </a:r>
          </a:p>
          <a:p>
            <a:pPr marL="457200" indent="-457200">
              <a:buFont typeface="Arial" panose="020B0604020202020204" pitchFamily="34" charset="0"/>
              <a:buChar char="•"/>
            </a:pPr>
            <a:r>
              <a:rPr lang="en-US" sz="2800" dirty="0" smtClean="0"/>
              <a:t>Adoption: Senior leadership is convinced of value of intervention</a:t>
            </a:r>
            <a:endParaRPr lang="en-US" sz="2800" dirty="0"/>
          </a:p>
          <a:p>
            <a:pPr marL="457200" indent="-457200">
              <a:buFont typeface="Arial" panose="020B0604020202020204" pitchFamily="34" charset="0"/>
              <a:buChar char="•"/>
            </a:pPr>
            <a:r>
              <a:rPr lang="en-US" sz="2800" dirty="0"/>
              <a:t>Feasibility: Good rationale for selection of staff</a:t>
            </a:r>
          </a:p>
          <a:p>
            <a:pPr marL="457200" indent="-457200">
              <a:buFont typeface="Arial" panose="020B0604020202020204" pitchFamily="34" charset="0"/>
              <a:buChar char="•"/>
            </a:pPr>
            <a:r>
              <a:rPr lang="en-US" sz="2800" dirty="0" smtClean="0"/>
              <a:t>Penetration: Intention to use outcome data</a:t>
            </a:r>
            <a:endParaRPr lang="en-US" sz="2800" dirty="0"/>
          </a:p>
        </p:txBody>
      </p:sp>
      <p:sp>
        <p:nvSpPr>
          <p:cNvPr id="4" name="Slide Number Placeholder 2"/>
          <p:cNvSpPr>
            <a:spLocks noGrp="1"/>
          </p:cNvSpPr>
          <p:nvPr>
            <p:ph type="sldNum" idx="12"/>
          </p:nvPr>
        </p:nvSpPr>
        <p:spPr>
          <a:xfrm>
            <a:off x="10906870" y="6528735"/>
            <a:ext cx="1312025" cy="365125"/>
          </a:xfrm>
        </p:spPr>
        <p:txBody>
          <a:bodyPr/>
          <a:lstStyle/>
          <a:p>
            <a:r>
              <a:rPr lang="en-US" dirty="0" smtClean="0"/>
              <a:t>43</a:t>
            </a:r>
            <a:endParaRPr lang="en-US" dirty="0"/>
          </a:p>
        </p:txBody>
      </p:sp>
    </p:spTree>
    <p:extLst>
      <p:ext uri="{BB962C8B-B14F-4D97-AF65-F5344CB8AC3E}">
        <p14:creationId xmlns:p14="http://schemas.microsoft.com/office/powerpoint/2010/main" val="279250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Areas for Growth</a:t>
            </a:r>
            <a:endParaRPr lang="en-US" dirty="0"/>
          </a:p>
        </p:txBody>
      </p:sp>
      <p:sp>
        <p:nvSpPr>
          <p:cNvPr id="3" name="Content Placeholder 2"/>
          <p:cNvSpPr>
            <a:spLocks noGrp="1"/>
          </p:cNvSpPr>
          <p:nvPr>
            <p:ph sz="half" idx="10"/>
          </p:nvPr>
        </p:nvSpPr>
        <p:spPr/>
        <p:txBody>
          <a:bodyPr>
            <a:normAutofit/>
          </a:bodyPr>
          <a:lstStyle/>
          <a:p>
            <a:pPr marL="457200" indent="-457200">
              <a:buFont typeface="Arial" panose="020B0604020202020204" pitchFamily="34" charset="0"/>
              <a:buChar char="•"/>
            </a:pPr>
            <a:r>
              <a:rPr lang="en-US" sz="2800" dirty="0" smtClean="0"/>
              <a:t>Acceptability: All stakeholders have been consulted</a:t>
            </a:r>
          </a:p>
          <a:p>
            <a:pPr marL="457200" indent="-457200">
              <a:buFont typeface="Arial" panose="020B0604020202020204" pitchFamily="34" charset="0"/>
              <a:buChar char="•"/>
            </a:pPr>
            <a:r>
              <a:rPr lang="en-US" sz="2800" dirty="0" smtClean="0"/>
              <a:t>Feasibility: Concerns about technical assistance</a:t>
            </a:r>
          </a:p>
        </p:txBody>
      </p:sp>
      <p:sp>
        <p:nvSpPr>
          <p:cNvPr id="4" name="Slide Number Placeholder 2"/>
          <p:cNvSpPr>
            <a:spLocks noGrp="1"/>
          </p:cNvSpPr>
          <p:nvPr>
            <p:ph type="sldNum" idx="12"/>
          </p:nvPr>
        </p:nvSpPr>
        <p:spPr>
          <a:xfrm>
            <a:off x="10906870" y="6528735"/>
            <a:ext cx="1312025" cy="365125"/>
          </a:xfrm>
        </p:spPr>
        <p:txBody>
          <a:bodyPr/>
          <a:lstStyle/>
          <a:p>
            <a:r>
              <a:rPr lang="en-US" dirty="0" smtClean="0"/>
              <a:t>44</a:t>
            </a:r>
            <a:endParaRPr lang="en-US" dirty="0"/>
          </a:p>
        </p:txBody>
      </p:sp>
    </p:spTree>
    <p:extLst>
      <p:ext uri="{BB962C8B-B14F-4D97-AF65-F5344CB8AC3E}">
        <p14:creationId xmlns:p14="http://schemas.microsoft.com/office/powerpoint/2010/main" val="36070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C4488A-7011-4EBA-A501-3A9CA782144B}"/>
              </a:ext>
            </a:extLst>
          </p:cNvPr>
          <p:cNvSpPr txBox="1">
            <a:spLocks/>
          </p:cNvSpPr>
          <p:nvPr/>
        </p:nvSpPr>
        <p:spPr>
          <a:xfrm>
            <a:off x="1853293" y="3151492"/>
            <a:ext cx="8820150" cy="1109287"/>
          </a:xfrm>
          <a:prstGeom prst="rect">
            <a:avLst/>
          </a:prstGeom>
          <a:noFill/>
          <a:ln>
            <a:noFill/>
          </a:ln>
        </p:spPr>
        <p:txBody>
          <a:bodyPr spcFirstLastPara="1" vert="horz" wrap="square" lIns="91440" tIns="45720" rIns="91440" bIns="45720" rtlCol="0" anchor="b" anchorCtr="0">
            <a:noAutofit/>
          </a:bodyPr>
          <a:lstStyle>
            <a:defPPr marR="0" lvl="0" algn="l" rtl="0">
              <a:lnSpc>
                <a:spcPct val="100000"/>
              </a:lnSpc>
              <a:spcBef>
                <a:spcPts val="0"/>
              </a:spcBef>
              <a:spcAft>
                <a:spcPts val="0"/>
              </a:spcAft>
            </a:defPPr>
            <a:lvl1pPr marR="0" lvl="0" algn="l" rtl="0" eaLnBrk="1" hangingPunct="1">
              <a:lnSpc>
                <a:spcPct val="85000"/>
              </a:lnSpc>
              <a:spcBef>
                <a:spcPts val="0"/>
              </a:spcBef>
              <a:spcAft>
                <a:spcPts val="0"/>
              </a:spcAft>
              <a:buClr>
                <a:srgbClr val="7B230B"/>
              </a:buClr>
              <a:buSzPts val="4800"/>
              <a:buFont typeface="Calibri"/>
              <a:buNone/>
              <a:defRPr sz="4800" b="0" i="0" u="none" strike="noStrike" cap="none">
                <a:solidFill>
                  <a:srgbClr val="7B230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5400" b="1" dirty="0">
                <a:solidFill>
                  <a:srgbClr val="095895"/>
                </a:solidFill>
              </a:rPr>
              <a:t>Learning Objective 3</a:t>
            </a:r>
          </a:p>
          <a:p>
            <a:pPr algn="ctr"/>
            <a:r>
              <a:rPr lang="en-US" sz="5400" b="1" dirty="0" smtClean="0">
                <a:solidFill>
                  <a:srgbClr val="095895"/>
                </a:solidFill>
              </a:rPr>
              <a:t>Adaptation &amp; Rapid Implementation</a:t>
            </a:r>
            <a:endParaRPr lang="en-US" sz="5400" b="1" dirty="0"/>
          </a:p>
        </p:txBody>
      </p:sp>
      <p:sp>
        <p:nvSpPr>
          <p:cNvPr id="2" name="Slide Number Placeholder 1"/>
          <p:cNvSpPr>
            <a:spLocks noGrp="1"/>
          </p:cNvSpPr>
          <p:nvPr>
            <p:ph type="sldNum" idx="12"/>
          </p:nvPr>
        </p:nvSpPr>
        <p:spPr/>
        <p:txBody>
          <a:bodyPr/>
          <a:lstStyle/>
          <a:p>
            <a:fld id="{E8AF465F-2847-4CB3-B1F3-83F96BC6F738}" type="slidenum">
              <a:rPr lang="en-US" smtClean="0"/>
              <a:pPr/>
              <a:t>45</a:t>
            </a:fld>
            <a:endParaRPr lang="en-US" dirty="0"/>
          </a:p>
        </p:txBody>
      </p:sp>
    </p:spTree>
    <p:extLst>
      <p:ext uri="{BB962C8B-B14F-4D97-AF65-F5344CB8AC3E}">
        <p14:creationId xmlns:p14="http://schemas.microsoft.com/office/powerpoint/2010/main" val="12304270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402080" y="1072333"/>
            <a:ext cx="10058400" cy="3565525"/>
          </a:xfrm>
        </p:spPr>
        <p:txBody>
          <a:bodyPr>
            <a:normAutofit/>
          </a:bodyPr>
          <a:lstStyle/>
          <a:p>
            <a:pPr algn="ctr"/>
            <a:r>
              <a:rPr lang="en-US" dirty="0">
                <a:solidFill>
                  <a:srgbClr val="09588E"/>
                </a:solidFill>
              </a:rPr>
              <a:t>Framework for Adaptation</a:t>
            </a:r>
          </a:p>
        </p:txBody>
      </p:sp>
      <p:sp>
        <p:nvSpPr>
          <p:cNvPr id="3" name="Slide Number Placeholder 2"/>
          <p:cNvSpPr>
            <a:spLocks noGrp="1"/>
          </p:cNvSpPr>
          <p:nvPr>
            <p:ph type="sldNum" idx="12"/>
          </p:nvPr>
        </p:nvSpPr>
        <p:spPr/>
        <p:txBody>
          <a:bodyPr/>
          <a:lstStyle/>
          <a:p>
            <a:fld id="{E8AF465F-2847-4CB3-B1F3-83F96BC6F738}" type="slidenum">
              <a:rPr lang="en-US" smtClean="0"/>
              <a:pPr/>
              <a:t>46</a:t>
            </a:fld>
            <a:endParaRPr lang="en-US" dirty="0"/>
          </a:p>
        </p:txBody>
      </p:sp>
    </p:spTree>
    <p:extLst>
      <p:ext uri="{BB962C8B-B14F-4D97-AF65-F5344CB8AC3E}">
        <p14:creationId xmlns:p14="http://schemas.microsoft.com/office/powerpoint/2010/main" val="7059712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447B0A0-57E6-449E-83F9-0CB5BA17CB9B}"/>
              </a:ext>
            </a:extLst>
          </p:cNvPr>
          <p:cNvSpPr>
            <a:spLocks noGrp="1"/>
          </p:cNvSpPr>
          <p:nvPr>
            <p:ph idx="1"/>
          </p:nvPr>
        </p:nvSpPr>
        <p:spPr>
          <a:xfrm>
            <a:off x="1097280" y="1026907"/>
            <a:ext cx="10176163" cy="4023360"/>
          </a:xfrm>
        </p:spPr>
        <p:txBody>
          <a:bodyPr>
            <a:noAutofit/>
          </a:bodyPr>
          <a:lstStyle/>
          <a:p>
            <a:pPr marL="514350" indent="-514350">
              <a:lnSpc>
                <a:spcPct val="110000"/>
              </a:lnSpc>
              <a:spcBef>
                <a:spcPts val="600"/>
              </a:spcBef>
              <a:spcAft>
                <a:spcPts val="400"/>
              </a:spcAft>
              <a:buClr>
                <a:srgbClr val="D03138"/>
              </a:buClr>
              <a:buSzPct val="100000"/>
              <a:buFont typeface="+mj-lt"/>
              <a:buAutoNum type="arabicPeriod"/>
            </a:pPr>
            <a:r>
              <a:rPr lang="en-US" sz="2500" b="1" dirty="0">
                <a:solidFill>
                  <a:schemeClr val="tx1"/>
                </a:solidFill>
              </a:rPr>
              <a:t>Assessment Phase </a:t>
            </a:r>
          </a:p>
          <a:p>
            <a:pPr marL="514350" indent="-514350">
              <a:lnSpc>
                <a:spcPct val="110000"/>
              </a:lnSpc>
              <a:spcBef>
                <a:spcPts val="400"/>
              </a:spcBef>
              <a:spcAft>
                <a:spcPts val="400"/>
              </a:spcAft>
              <a:buClr>
                <a:srgbClr val="D03138"/>
              </a:buClr>
              <a:buSzPct val="100000"/>
              <a:buFont typeface="+mj-lt"/>
              <a:buAutoNum type="arabicPeriod"/>
            </a:pPr>
            <a:endParaRPr lang="en-US" sz="2500" dirty="0">
              <a:solidFill>
                <a:schemeClr val="tx1"/>
              </a:solidFill>
            </a:endParaRPr>
          </a:p>
          <a:p>
            <a:pPr marL="514350" indent="-514350">
              <a:lnSpc>
                <a:spcPct val="110000"/>
              </a:lnSpc>
              <a:spcBef>
                <a:spcPts val="400"/>
              </a:spcBef>
              <a:spcAft>
                <a:spcPts val="400"/>
              </a:spcAft>
              <a:buClr>
                <a:srgbClr val="D03138"/>
              </a:buClr>
              <a:buSzPct val="100000"/>
              <a:buFont typeface="+mj-lt"/>
              <a:buAutoNum type="arabicPeriod"/>
            </a:pPr>
            <a:r>
              <a:rPr lang="en-US" sz="2500" b="1" dirty="0">
                <a:solidFill>
                  <a:schemeClr val="tx1"/>
                </a:solidFill>
              </a:rPr>
              <a:t>Selection Phase</a:t>
            </a:r>
          </a:p>
          <a:p>
            <a:pPr marL="514350" indent="-514350">
              <a:lnSpc>
                <a:spcPct val="110000"/>
              </a:lnSpc>
              <a:spcBef>
                <a:spcPts val="400"/>
              </a:spcBef>
              <a:spcAft>
                <a:spcPts val="400"/>
              </a:spcAft>
              <a:buClr>
                <a:srgbClr val="D03138"/>
              </a:buClr>
              <a:buSzPct val="100000"/>
              <a:buFont typeface="+mj-lt"/>
              <a:buAutoNum type="arabicPeriod"/>
            </a:pPr>
            <a:endParaRPr lang="en-US" sz="2500" dirty="0">
              <a:solidFill>
                <a:schemeClr val="tx1"/>
              </a:solidFill>
            </a:endParaRPr>
          </a:p>
          <a:p>
            <a:pPr marL="514350" indent="-514350">
              <a:lnSpc>
                <a:spcPct val="110000"/>
              </a:lnSpc>
              <a:spcBef>
                <a:spcPts val="400"/>
              </a:spcBef>
              <a:spcAft>
                <a:spcPts val="400"/>
              </a:spcAft>
              <a:buClr>
                <a:srgbClr val="D03138"/>
              </a:buClr>
              <a:buSzPct val="100000"/>
              <a:buFont typeface="+mj-lt"/>
              <a:buAutoNum type="arabicPeriod"/>
            </a:pPr>
            <a:r>
              <a:rPr lang="en-US" sz="2500" b="1" dirty="0">
                <a:solidFill>
                  <a:schemeClr val="tx1"/>
                </a:solidFill>
              </a:rPr>
              <a:t>Prepare Phase </a:t>
            </a:r>
            <a:r>
              <a:rPr lang="en-US" sz="2500" dirty="0">
                <a:solidFill>
                  <a:schemeClr val="tx1"/>
                </a:solidFill>
              </a:rPr>
              <a:t/>
            </a:r>
            <a:br>
              <a:rPr lang="en-US" sz="2500" dirty="0">
                <a:solidFill>
                  <a:schemeClr val="tx1"/>
                </a:solidFill>
              </a:rPr>
            </a:br>
            <a:endParaRPr lang="en-US" sz="2500" dirty="0">
              <a:solidFill>
                <a:schemeClr val="tx1"/>
              </a:solidFill>
            </a:endParaRPr>
          </a:p>
          <a:p>
            <a:pPr marL="514350" indent="-514350">
              <a:lnSpc>
                <a:spcPct val="110000"/>
              </a:lnSpc>
              <a:spcBef>
                <a:spcPts val="400"/>
              </a:spcBef>
              <a:spcAft>
                <a:spcPts val="400"/>
              </a:spcAft>
              <a:buClr>
                <a:srgbClr val="D03138"/>
              </a:buClr>
              <a:buSzPct val="100000"/>
              <a:buFont typeface="+mj-lt"/>
              <a:buAutoNum type="arabicPeriod"/>
            </a:pPr>
            <a:r>
              <a:rPr lang="en-US" sz="2500" b="1" dirty="0">
                <a:solidFill>
                  <a:schemeClr val="tx1"/>
                </a:solidFill>
              </a:rPr>
              <a:t>Pilot Phase</a:t>
            </a:r>
          </a:p>
          <a:p>
            <a:pPr marL="514350" indent="-514350">
              <a:lnSpc>
                <a:spcPct val="110000"/>
              </a:lnSpc>
              <a:spcBef>
                <a:spcPts val="400"/>
              </a:spcBef>
              <a:spcAft>
                <a:spcPts val="400"/>
              </a:spcAft>
              <a:buClr>
                <a:srgbClr val="D03138"/>
              </a:buClr>
              <a:buSzPct val="100000"/>
              <a:buFont typeface="+mj-lt"/>
              <a:buAutoNum type="arabicPeriod"/>
            </a:pPr>
            <a:endParaRPr lang="en-US" sz="2500" b="1" dirty="0">
              <a:solidFill>
                <a:schemeClr val="tx1"/>
              </a:solidFill>
            </a:endParaRPr>
          </a:p>
          <a:p>
            <a:pPr marL="514350" indent="-514350">
              <a:lnSpc>
                <a:spcPct val="110000"/>
              </a:lnSpc>
              <a:spcBef>
                <a:spcPts val="400"/>
              </a:spcBef>
              <a:spcAft>
                <a:spcPts val="400"/>
              </a:spcAft>
              <a:buClr>
                <a:srgbClr val="D03138"/>
              </a:buClr>
              <a:buSzPct val="100000"/>
              <a:buFont typeface="+mj-lt"/>
              <a:buAutoNum type="arabicPeriod"/>
            </a:pPr>
            <a:r>
              <a:rPr lang="en-US" sz="2500" b="1" dirty="0">
                <a:solidFill>
                  <a:schemeClr val="tx1"/>
                </a:solidFill>
              </a:rPr>
              <a:t>Implementation Phase </a:t>
            </a:r>
            <a:r>
              <a:rPr lang="en-US" sz="1800" dirty="0">
                <a:solidFill>
                  <a:schemeClr val="tx1"/>
                </a:solidFill>
              </a:rPr>
              <a:t/>
            </a:r>
            <a:br>
              <a:rPr lang="en-US" sz="1800" dirty="0">
                <a:solidFill>
                  <a:schemeClr val="tx1"/>
                </a:solidFill>
              </a:rPr>
            </a:br>
            <a:endParaRPr lang="en-US" sz="1800" dirty="0">
              <a:solidFill>
                <a:schemeClr val="tx1"/>
              </a:solidFill>
            </a:endParaRPr>
          </a:p>
        </p:txBody>
      </p:sp>
      <p:sp>
        <p:nvSpPr>
          <p:cNvPr id="5" name="TextBox 4">
            <a:extLst>
              <a:ext uri="{FF2B5EF4-FFF2-40B4-BE49-F238E27FC236}">
                <a16:creationId xmlns:a16="http://schemas.microsoft.com/office/drawing/2014/main" id="{D8C643EC-9F1E-4DB4-8A07-1FC23B1FC182}"/>
              </a:ext>
            </a:extLst>
          </p:cNvPr>
          <p:cNvSpPr txBox="1"/>
          <p:nvPr/>
        </p:nvSpPr>
        <p:spPr>
          <a:xfrm>
            <a:off x="6366577" y="5651112"/>
            <a:ext cx="5913157" cy="461665"/>
          </a:xfrm>
          <a:prstGeom prst="rect">
            <a:avLst/>
          </a:prstGeom>
          <a:noFill/>
        </p:spPr>
        <p:txBody>
          <a:bodyPr wrap="none" rtlCol="0">
            <a:spAutoFit/>
          </a:bodyPr>
          <a:lstStyle/>
          <a:p>
            <a:r>
              <a:rPr lang="en-US" sz="1200" dirty="0"/>
              <a:t>Source: </a:t>
            </a:r>
            <a:r>
              <a:rPr lang="en-US" sz="1200" i="1" dirty="0"/>
              <a:t>McKleroy et al. (2006). AIDS Education and Prevention: Vol. 18, No. supp, pp. 59-73. </a:t>
            </a:r>
            <a:endParaRPr lang="en-US" sz="1200" dirty="0"/>
          </a:p>
          <a:p>
            <a:endParaRPr lang="en-US" sz="1200" dirty="0"/>
          </a:p>
        </p:txBody>
      </p:sp>
      <p:sp>
        <p:nvSpPr>
          <p:cNvPr id="11" name="Title 1">
            <a:extLst>
              <a:ext uri="{FF2B5EF4-FFF2-40B4-BE49-F238E27FC236}">
                <a16:creationId xmlns:a16="http://schemas.microsoft.com/office/drawing/2014/main" id="{C63B13D7-7FBE-4473-9D2D-847AE74686FD}"/>
              </a:ext>
            </a:extLst>
          </p:cNvPr>
          <p:cNvSpPr txBox="1">
            <a:spLocks/>
          </p:cNvSpPr>
          <p:nvPr/>
        </p:nvSpPr>
        <p:spPr>
          <a:xfrm>
            <a:off x="974016" y="133797"/>
            <a:ext cx="10109070" cy="1113295"/>
          </a:xfrm>
          <a:prstGeom prst="rect">
            <a:avLst/>
          </a:prstGeom>
          <a:noFill/>
          <a:ln>
            <a:noFill/>
          </a:ln>
        </p:spPr>
        <p:txBody>
          <a:bodyPr spcFirstLastPara="1" vert="horz" wrap="square" lIns="91425" tIns="91425" rIns="91425" bIns="91425" rtlCol="0" anchor="b" anchorCtr="0">
            <a:normAutofit/>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5400" b="1" dirty="0">
                <a:solidFill>
                  <a:srgbClr val="095895"/>
                </a:solidFill>
                <a:ea typeface="+mj-ea"/>
                <a:cs typeface="+mj-cs"/>
              </a:rPr>
              <a:t>5 Phases of Adaptation</a:t>
            </a:r>
            <a:endParaRPr lang="en-US" sz="4500" dirty="0"/>
          </a:p>
        </p:txBody>
      </p:sp>
      <p:sp>
        <p:nvSpPr>
          <p:cNvPr id="2" name="Slide Number Placeholder 1"/>
          <p:cNvSpPr>
            <a:spLocks noGrp="1"/>
          </p:cNvSpPr>
          <p:nvPr>
            <p:ph type="sldNum" idx="12"/>
          </p:nvPr>
        </p:nvSpPr>
        <p:spPr/>
        <p:txBody>
          <a:bodyPr/>
          <a:lstStyle/>
          <a:p>
            <a:fld id="{E8AF465F-2847-4CB3-B1F3-83F96BC6F738}" type="slidenum">
              <a:rPr lang="en-US" smtClean="0"/>
              <a:pPr/>
              <a:t>47</a:t>
            </a:fld>
            <a:endParaRPr lang="en-US" dirty="0"/>
          </a:p>
        </p:txBody>
      </p:sp>
    </p:spTree>
    <p:extLst>
      <p:ext uri="{BB962C8B-B14F-4D97-AF65-F5344CB8AC3E}">
        <p14:creationId xmlns:p14="http://schemas.microsoft.com/office/powerpoint/2010/main" val="7948010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63B13D7-7FBE-4473-9D2D-847AE74686FD}"/>
              </a:ext>
            </a:extLst>
          </p:cNvPr>
          <p:cNvSpPr txBox="1">
            <a:spLocks/>
          </p:cNvSpPr>
          <p:nvPr/>
        </p:nvSpPr>
        <p:spPr>
          <a:xfrm>
            <a:off x="974016" y="133797"/>
            <a:ext cx="10109070" cy="1113295"/>
          </a:xfrm>
          <a:prstGeom prst="rect">
            <a:avLst/>
          </a:prstGeom>
          <a:noFill/>
          <a:ln>
            <a:noFill/>
          </a:ln>
        </p:spPr>
        <p:txBody>
          <a:bodyPr spcFirstLastPara="1" vert="horz" wrap="square" lIns="91425" tIns="91425" rIns="91425" bIns="91425" rtlCol="0" anchor="b" anchorCtr="0">
            <a:normAutofit fontScale="85000" lnSpcReduction="20000"/>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5400" b="1" dirty="0">
                <a:solidFill>
                  <a:srgbClr val="095895"/>
                </a:solidFill>
                <a:ea typeface="+mj-ea"/>
                <a:cs typeface="+mj-cs"/>
              </a:rPr>
              <a:t>Mechanisms for Assessing </a:t>
            </a:r>
          </a:p>
          <a:p>
            <a:pPr algn="ctr"/>
            <a:r>
              <a:rPr lang="en-US" sz="5400" b="1" dirty="0">
                <a:solidFill>
                  <a:srgbClr val="095895"/>
                </a:solidFill>
                <a:ea typeface="+mj-ea"/>
                <a:cs typeface="+mj-cs"/>
              </a:rPr>
              <a:t>Adaptation Needs</a:t>
            </a:r>
            <a:endParaRPr lang="en-US" sz="4500" dirty="0"/>
          </a:p>
        </p:txBody>
      </p:sp>
      <p:graphicFrame>
        <p:nvGraphicFramePr>
          <p:cNvPr id="5" name="Diagram 4"/>
          <p:cNvGraphicFramePr/>
          <p:nvPr>
            <p:extLst/>
          </p:nvPr>
        </p:nvGraphicFramePr>
        <p:xfrm>
          <a:off x="1469283" y="1247092"/>
          <a:ext cx="911853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idx="12"/>
          </p:nvPr>
        </p:nvSpPr>
        <p:spPr/>
        <p:txBody>
          <a:bodyPr/>
          <a:lstStyle/>
          <a:p>
            <a:fld id="{E8AF465F-2847-4CB3-B1F3-83F96BC6F738}" type="slidenum">
              <a:rPr lang="en-US" smtClean="0"/>
              <a:pPr/>
              <a:t>48</a:t>
            </a:fld>
            <a:endParaRPr lang="en-US" dirty="0"/>
          </a:p>
        </p:txBody>
      </p:sp>
    </p:spTree>
    <p:extLst>
      <p:ext uri="{BB962C8B-B14F-4D97-AF65-F5344CB8AC3E}">
        <p14:creationId xmlns:p14="http://schemas.microsoft.com/office/powerpoint/2010/main" val="2420293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88571" y="1150711"/>
            <a:ext cx="10058400" cy="3565525"/>
          </a:xfrm>
        </p:spPr>
        <p:txBody>
          <a:bodyPr>
            <a:normAutofit/>
          </a:bodyPr>
          <a:lstStyle/>
          <a:p>
            <a:pPr algn="ctr"/>
            <a:r>
              <a:rPr lang="en-US" dirty="0">
                <a:solidFill>
                  <a:srgbClr val="09588E"/>
                </a:solidFill>
              </a:rPr>
              <a:t>Framework for Rapid Implementation</a:t>
            </a:r>
          </a:p>
        </p:txBody>
      </p:sp>
      <p:sp>
        <p:nvSpPr>
          <p:cNvPr id="3" name="Slide Number Placeholder 2"/>
          <p:cNvSpPr>
            <a:spLocks noGrp="1"/>
          </p:cNvSpPr>
          <p:nvPr>
            <p:ph type="sldNum" idx="12"/>
          </p:nvPr>
        </p:nvSpPr>
        <p:spPr/>
        <p:txBody>
          <a:bodyPr/>
          <a:lstStyle/>
          <a:p>
            <a:fld id="{E8AF465F-2847-4CB3-B1F3-83F96BC6F738}" type="slidenum">
              <a:rPr lang="en-US" smtClean="0"/>
              <a:pPr/>
              <a:t>49</a:t>
            </a:fld>
            <a:endParaRPr lang="en-US" dirty="0"/>
          </a:p>
        </p:txBody>
      </p:sp>
    </p:spTree>
    <p:extLst>
      <p:ext uri="{BB962C8B-B14F-4D97-AF65-F5344CB8AC3E}">
        <p14:creationId xmlns:p14="http://schemas.microsoft.com/office/powerpoint/2010/main" val="1572609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B13D7-7FBE-4473-9D2D-847AE74686FD}"/>
              </a:ext>
            </a:extLst>
          </p:cNvPr>
          <p:cNvSpPr>
            <a:spLocks noGrp="1"/>
          </p:cNvSpPr>
          <p:nvPr>
            <p:ph type="title"/>
          </p:nvPr>
        </p:nvSpPr>
        <p:spPr>
          <a:xfrm>
            <a:off x="974016" y="133797"/>
            <a:ext cx="10109070" cy="1113295"/>
          </a:xfrm>
        </p:spPr>
        <p:txBody>
          <a:bodyPr anchor="b">
            <a:normAutofit/>
          </a:bodyPr>
          <a:lstStyle/>
          <a:p>
            <a:pPr algn="ctr"/>
            <a:r>
              <a:rPr lang="en-US" sz="5400" b="1" dirty="0">
                <a:solidFill>
                  <a:srgbClr val="095895"/>
                </a:solidFill>
                <a:ea typeface="+mj-ea"/>
                <a:cs typeface="+mj-cs"/>
              </a:rPr>
              <a:t>Program Overview</a:t>
            </a:r>
            <a:endParaRPr lang="en-US" sz="4500" dirty="0"/>
          </a:p>
        </p:txBody>
      </p:sp>
      <p:sp>
        <p:nvSpPr>
          <p:cNvPr id="7" name="Content Placeholder 6">
            <a:extLst>
              <a:ext uri="{FF2B5EF4-FFF2-40B4-BE49-F238E27FC236}">
                <a16:creationId xmlns:a16="http://schemas.microsoft.com/office/drawing/2014/main" id="{9105A073-89CB-4335-A787-54B5DBB43D61}"/>
              </a:ext>
            </a:extLst>
          </p:cNvPr>
          <p:cNvSpPr>
            <a:spLocks noGrp="1"/>
          </p:cNvSpPr>
          <p:nvPr>
            <p:ph type="body" idx="1"/>
          </p:nvPr>
        </p:nvSpPr>
        <p:spPr>
          <a:xfrm>
            <a:off x="761998" y="1247092"/>
            <a:ext cx="10820402" cy="4553628"/>
          </a:xfrm>
        </p:spPr>
        <p:txBody>
          <a:bodyPr>
            <a:normAutofit/>
          </a:bodyPr>
          <a:lstStyle/>
          <a:p>
            <a:pPr marL="342900" lvl="0" indent="-342900">
              <a:lnSpc>
                <a:spcPct val="110000"/>
              </a:lnSpc>
              <a:spcBef>
                <a:spcPts val="1000"/>
              </a:spcBef>
              <a:buClrTx/>
            </a:pPr>
            <a:r>
              <a:rPr lang="en-US" sz="2500" dirty="0">
                <a:solidFill>
                  <a:schemeClr val="tx1"/>
                </a:solidFill>
                <a:latin typeface="Calibri" panose="020F0502020204030204"/>
              </a:rPr>
              <a:t>Four-year initiative to facilitate the implementation of evidence-informed interventions to reduce HIV health disparities and improve HIV health outcomes in four focus areas:</a:t>
            </a:r>
          </a:p>
          <a:p>
            <a:pPr marL="1040130" lvl="2" indent="-342900" algn="just">
              <a:lnSpc>
                <a:spcPct val="110000"/>
              </a:lnSpc>
              <a:spcBef>
                <a:spcPts val="500"/>
              </a:spcBef>
              <a:buClr>
                <a:srgbClr val="C00000"/>
              </a:buClr>
              <a:buSzPct val="120000"/>
              <a:buFont typeface="Arial" panose="020B0604020202020204" pitchFamily="34" charset="0"/>
              <a:buChar char="•"/>
            </a:pPr>
            <a:r>
              <a:rPr lang="en-US" sz="2200" b="1" dirty="0">
                <a:solidFill>
                  <a:schemeClr val="tx1"/>
                </a:solidFill>
              </a:rPr>
              <a:t>Improving HIV health outcomes for transgender </a:t>
            </a:r>
            <a:r>
              <a:rPr lang="en-US" sz="2200" b="1" dirty="0" smtClean="0">
                <a:solidFill>
                  <a:schemeClr val="tx1"/>
                </a:solidFill>
              </a:rPr>
              <a:t>women living with HIV</a:t>
            </a:r>
            <a:endParaRPr lang="en-US" sz="2200" b="1" dirty="0">
              <a:solidFill>
                <a:schemeClr val="tx1"/>
              </a:solidFill>
            </a:endParaRPr>
          </a:p>
          <a:p>
            <a:pPr marL="1040130" lvl="2" indent="-342900" algn="just">
              <a:lnSpc>
                <a:spcPct val="110000"/>
              </a:lnSpc>
              <a:spcBef>
                <a:spcPts val="500"/>
              </a:spcBef>
              <a:buClr>
                <a:srgbClr val="C00000"/>
              </a:buClr>
              <a:buSzPct val="120000"/>
              <a:buFont typeface="Arial" panose="020B0604020202020204" pitchFamily="34" charset="0"/>
              <a:buChar char="•"/>
            </a:pPr>
            <a:r>
              <a:rPr lang="en-US" sz="2200" b="1" dirty="0">
                <a:solidFill>
                  <a:schemeClr val="tx1"/>
                </a:solidFill>
              </a:rPr>
              <a:t>Improving HIV health outcomes for Black men who have sex with men (MSM</a:t>
            </a:r>
            <a:r>
              <a:rPr lang="en-US" sz="2200" b="1" dirty="0" smtClean="0">
                <a:solidFill>
                  <a:schemeClr val="tx1"/>
                </a:solidFill>
              </a:rPr>
              <a:t>) living with HIV</a:t>
            </a:r>
            <a:endParaRPr lang="en-US" sz="2200" b="1" dirty="0">
              <a:solidFill>
                <a:schemeClr val="tx1"/>
              </a:solidFill>
            </a:endParaRPr>
          </a:p>
          <a:p>
            <a:pPr marL="1040130" lvl="2" indent="-342900" algn="just">
              <a:lnSpc>
                <a:spcPct val="110000"/>
              </a:lnSpc>
              <a:spcBef>
                <a:spcPts val="500"/>
              </a:spcBef>
              <a:buClr>
                <a:srgbClr val="C00000"/>
              </a:buClr>
              <a:buSzPct val="120000"/>
              <a:buFont typeface="Arial" panose="020B0604020202020204" pitchFamily="34" charset="0"/>
              <a:buChar char="•"/>
            </a:pPr>
            <a:r>
              <a:rPr lang="en-US" sz="2200" b="1" dirty="0">
                <a:solidFill>
                  <a:schemeClr val="tx1"/>
                </a:solidFill>
              </a:rPr>
              <a:t>Integrating behavioral health with primary medical care for people living with HIV (PLWH)</a:t>
            </a:r>
          </a:p>
          <a:p>
            <a:pPr marL="1040130" lvl="2" indent="-342900" algn="just">
              <a:lnSpc>
                <a:spcPct val="110000"/>
              </a:lnSpc>
              <a:spcBef>
                <a:spcPts val="500"/>
              </a:spcBef>
              <a:spcAft>
                <a:spcPts val="1500"/>
              </a:spcAft>
              <a:buClr>
                <a:srgbClr val="C00000"/>
              </a:buClr>
              <a:buSzPct val="120000"/>
              <a:buFont typeface="Arial" panose="020B0604020202020204" pitchFamily="34" charset="0"/>
              <a:buChar char="•"/>
            </a:pPr>
            <a:r>
              <a:rPr lang="en-US" sz="2200" b="1" dirty="0">
                <a:solidFill>
                  <a:schemeClr val="tx1"/>
                </a:solidFill>
              </a:rPr>
              <a:t>Identifying and addressing trauma among PLWH</a:t>
            </a:r>
            <a:endParaRPr lang="en-US" sz="2700" b="1" dirty="0">
              <a:solidFill>
                <a:schemeClr val="tx1"/>
              </a:solidFill>
            </a:endParaRPr>
          </a:p>
          <a:p>
            <a:pPr marL="0" indent="0">
              <a:lnSpc>
                <a:spcPct val="100000"/>
              </a:lnSpc>
              <a:buNone/>
            </a:pPr>
            <a:endParaRPr lang="en-US" sz="2200" dirty="0">
              <a:solidFill>
                <a:schemeClr val="tx1"/>
              </a:solidFill>
            </a:endParaRPr>
          </a:p>
        </p:txBody>
      </p:sp>
      <p:sp>
        <p:nvSpPr>
          <p:cNvPr id="3" name="Slide Number Placeholder 2"/>
          <p:cNvSpPr>
            <a:spLocks noGrp="1"/>
          </p:cNvSpPr>
          <p:nvPr>
            <p:ph type="sldNum" idx="12"/>
          </p:nvPr>
        </p:nvSpPr>
        <p:spPr/>
        <p:txBody>
          <a:bodyPr/>
          <a:lstStyle/>
          <a:p>
            <a:fld id="{E8AF465F-2847-4CB3-B1F3-83F96BC6F738}" type="slidenum">
              <a:rPr lang="en-US" smtClean="0"/>
              <a:pPr/>
              <a:t>5</a:t>
            </a:fld>
            <a:endParaRPr lang="en-US" dirty="0"/>
          </a:p>
        </p:txBody>
      </p:sp>
    </p:spTree>
    <p:extLst>
      <p:ext uri="{BB962C8B-B14F-4D97-AF65-F5344CB8AC3E}">
        <p14:creationId xmlns:p14="http://schemas.microsoft.com/office/powerpoint/2010/main" val="13501287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A1E7F210-F5F9-4A5D-B276-71803624FC21}"/>
              </a:ext>
            </a:extLst>
          </p:cNvPr>
          <p:cNvSpPr txBox="1">
            <a:spLocks/>
          </p:cNvSpPr>
          <p:nvPr/>
        </p:nvSpPr>
        <p:spPr>
          <a:xfrm>
            <a:off x="3686185" y="6459785"/>
            <a:ext cx="4822804"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solidFill>
                  <a:schemeClr val="accent1">
                    <a:lumMod val="75000"/>
                  </a:schemeClr>
                </a:solidFill>
              </a:rPr>
              <a:t>ADMINISTRATIVE REVERSE SITE VISIT</a:t>
            </a:r>
          </a:p>
        </p:txBody>
      </p:sp>
      <p:sp>
        <p:nvSpPr>
          <p:cNvPr id="14" name="Title 1">
            <a:extLst>
              <a:ext uri="{FF2B5EF4-FFF2-40B4-BE49-F238E27FC236}">
                <a16:creationId xmlns:a16="http://schemas.microsoft.com/office/drawing/2014/main" id="{C63B13D7-7FBE-4473-9D2D-847AE74686FD}"/>
              </a:ext>
            </a:extLst>
          </p:cNvPr>
          <p:cNvSpPr txBox="1">
            <a:spLocks/>
          </p:cNvSpPr>
          <p:nvPr/>
        </p:nvSpPr>
        <p:spPr>
          <a:xfrm>
            <a:off x="974016" y="133797"/>
            <a:ext cx="10109070" cy="1113295"/>
          </a:xfrm>
          <a:prstGeom prst="rect">
            <a:avLst/>
          </a:prstGeom>
          <a:noFill/>
          <a:ln>
            <a:noFill/>
          </a:ln>
        </p:spPr>
        <p:txBody>
          <a:bodyPr spcFirstLastPara="1" vert="horz" wrap="square" lIns="91425" tIns="91425" rIns="91425" bIns="91425" rtlCol="0" anchor="b" anchorCtr="0">
            <a:normAutofit fontScale="85000" lnSpcReduction="20000"/>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5400" b="1" dirty="0">
                <a:solidFill>
                  <a:srgbClr val="095895"/>
                </a:solidFill>
                <a:ea typeface="+mj-ea"/>
                <a:cs typeface="+mj-cs"/>
              </a:rPr>
              <a:t>Steps for Rapid </a:t>
            </a:r>
            <a:r>
              <a:rPr lang="en-US" sz="5400" b="1" dirty="0" smtClean="0">
                <a:solidFill>
                  <a:srgbClr val="095895"/>
                </a:solidFill>
                <a:ea typeface="+mj-ea"/>
                <a:cs typeface="+mj-cs"/>
              </a:rPr>
              <a:t>Implementation </a:t>
            </a:r>
          </a:p>
          <a:p>
            <a:pPr algn="ctr"/>
            <a:r>
              <a:rPr lang="en-US" sz="5400" b="1" dirty="0" smtClean="0">
                <a:solidFill>
                  <a:srgbClr val="095895"/>
                </a:solidFill>
                <a:ea typeface="+mj-ea"/>
                <a:cs typeface="+mj-cs"/>
              </a:rPr>
              <a:t>Over 12 Months</a:t>
            </a:r>
            <a:endParaRPr lang="en-US" sz="4500" dirty="0"/>
          </a:p>
        </p:txBody>
      </p:sp>
      <p:graphicFrame>
        <p:nvGraphicFramePr>
          <p:cNvPr id="2" name="Diagram 1"/>
          <p:cNvGraphicFramePr/>
          <p:nvPr>
            <p:extLst>
              <p:ext uri="{D42A27DB-BD31-4B8C-83A1-F6EECF244321}">
                <p14:modId xmlns:p14="http://schemas.microsoft.com/office/powerpoint/2010/main" val="312098557"/>
              </p:ext>
            </p:extLst>
          </p:nvPr>
        </p:nvGraphicFramePr>
        <p:xfrm>
          <a:off x="375781" y="1297196"/>
          <a:ext cx="11624153" cy="45775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idx="12"/>
          </p:nvPr>
        </p:nvSpPr>
        <p:spPr/>
        <p:txBody>
          <a:bodyPr/>
          <a:lstStyle/>
          <a:p>
            <a:fld id="{E8AF465F-2847-4CB3-B1F3-83F96BC6F738}" type="slidenum">
              <a:rPr lang="en-US" smtClean="0"/>
              <a:pPr/>
              <a:t>50</a:t>
            </a:fld>
            <a:endParaRPr lang="en-US" dirty="0"/>
          </a:p>
        </p:txBody>
      </p:sp>
    </p:spTree>
    <p:extLst>
      <p:ext uri="{BB962C8B-B14F-4D97-AF65-F5344CB8AC3E}">
        <p14:creationId xmlns:p14="http://schemas.microsoft.com/office/powerpoint/2010/main" val="16320050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76B06B4-10B8-430F-A63E-48F006735607}"/>
              </a:ext>
            </a:extLst>
          </p:cNvPr>
          <p:cNvSpPr txBox="1">
            <a:spLocks/>
          </p:cNvSpPr>
          <p:nvPr/>
        </p:nvSpPr>
        <p:spPr>
          <a:xfrm>
            <a:off x="9900458" y="6459785"/>
            <a:ext cx="1312025" cy="365125"/>
          </a:xfrm>
          <a:prstGeom prst="rect">
            <a:avLst/>
          </a:prstGeom>
        </p:spPr>
        <p:txBody>
          <a:bodyPr spcFirstLastPara="1" vert="horz" wrap="square" lIns="91425" tIns="91425" rIns="91425" bIns="91425" rtlCol="0" anchor="ctr" anchorCtr="0">
            <a:noAutofit/>
          </a:bodyPr>
          <a:lstStyle>
            <a:defPPr>
              <a:defRPr lang="en-US"/>
            </a:defPPr>
            <a:lvl1pPr marL="0" lvl="0" algn="r" defTabSz="457200" rtl="0" eaLnBrk="1" latinLnBrk="0" hangingPunct="1">
              <a:spcBef>
                <a:spcPts val="0"/>
              </a:spcBef>
              <a:buNone/>
              <a:defRPr sz="1400" kern="1200">
                <a:solidFill>
                  <a:schemeClr val="accent1">
                    <a:lumMod val="75000"/>
                  </a:schemeClr>
                </a:solidFill>
                <a:latin typeface="+mn-lt"/>
                <a:ea typeface="+mn-ea"/>
                <a:cs typeface="+mn-cs"/>
              </a:defRPr>
            </a:lvl1pPr>
            <a:lvl2pPr marL="457200" lvl="1" algn="l" defTabSz="457200" rtl="0" eaLnBrk="1" latinLnBrk="0" hangingPunct="1">
              <a:spcBef>
                <a:spcPts val="0"/>
              </a:spcBef>
              <a:buNone/>
              <a:defRPr sz="1800" kern="1200">
                <a:solidFill>
                  <a:schemeClr val="tx1"/>
                </a:solidFill>
                <a:latin typeface="+mn-lt"/>
                <a:ea typeface="+mn-ea"/>
                <a:cs typeface="+mn-cs"/>
              </a:defRPr>
            </a:lvl2pPr>
            <a:lvl3pPr marL="914400" lvl="2" algn="l" defTabSz="457200" rtl="0" eaLnBrk="1" latinLnBrk="0" hangingPunct="1">
              <a:spcBef>
                <a:spcPts val="0"/>
              </a:spcBef>
              <a:buNone/>
              <a:defRPr sz="1800" kern="1200">
                <a:solidFill>
                  <a:schemeClr val="tx1"/>
                </a:solidFill>
                <a:latin typeface="+mn-lt"/>
                <a:ea typeface="+mn-ea"/>
                <a:cs typeface="+mn-cs"/>
              </a:defRPr>
            </a:lvl3pPr>
            <a:lvl4pPr marL="1371600" lvl="3" algn="l" defTabSz="457200" rtl="0" eaLnBrk="1" latinLnBrk="0" hangingPunct="1">
              <a:spcBef>
                <a:spcPts val="0"/>
              </a:spcBef>
              <a:buNone/>
              <a:defRPr sz="1800" kern="1200">
                <a:solidFill>
                  <a:schemeClr val="tx1"/>
                </a:solidFill>
                <a:latin typeface="+mn-lt"/>
                <a:ea typeface="+mn-ea"/>
                <a:cs typeface="+mn-cs"/>
              </a:defRPr>
            </a:lvl4pPr>
            <a:lvl5pPr marL="1828800" lvl="4" algn="l" defTabSz="457200" rtl="0" eaLnBrk="1" latinLnBrk="0" hangingPunct="1">
              <a:spcBef>
                <a:spcPts val="0"/>
              </a:spcBef>
              <a:buNone/>
              <a:defRPr sz="1800" kern="1200">
                <a:solidFill>
                  <a:schemeClr val="tx1"/>
                </a:solidFill>
                <a:latin typeface="+mn-lt"/>
                <a:ea typeface="+mn-ea"/>
                <a:cs typeface="+mn-cs"/>
              </a:defRPr>
            </a:lvl5pPr>
            <a:lvl6pPr marL="2286000" lvl="5" algn="l" defTabSz="457200" rtl="0" eaLnBrk="1" latinLnBrk="0" hangingPunct="1">
              <a:spcBef>
                <a:spcPts val="0"/>
              </a:spcBef>
              <a:buNone/>
              <a:defRPr sz="1800" kern="1200">
                <a:solidFill>
                  <a:schemeClr val="tx1"/>
                </a:solidFill>
                <a:latin typeface="+mn-lt"/>
                <a:ea typeface="+mn-ea"/>
                <a:cs typeface="+mn-cs"/>
              </a:defRPr>
            </a:lvl6pPr>
            <a:lvl7pPr marL="2743200" lvl="6" algn="l" defTabSz="457200" rtl="0" eaLnBrk="1" latinLnBrk="0" hangingPunct="1">
              <a:spcBef>
                <a:spcPts val="0"/>
              </a:spcBef>
              <a:buNone/>
              <a:defRPr sz="1800" kern="1200">
                <a:solidFill>
                  <a:schemeClr val="tx1"/>
                </a:solidFill>
                <a:latin typeface="+mn-lt"/>
                <a:ea typeface="+mn-ea"/>
                <a:cs typeface="+mn-cs"/>
              </a:defRPr>
            </a:lvl7pPr>
            <a:lvl8pPr marL="3200400" lvl="7" algn="l" defTabSz="457200" rtl="0" eaLnBrk="1" latinLnBrk="0" hangingPunct="1">
              <a:spcBef>
                <a:spcPts val="0"/>
              </a:spcBef>
              <a:buNone/>
              <a:defRPr sz="1800" kern="1200">
                <a:solidFill>
                  <a:schemeClr val="tx1"/>
                </a:solidFill>
                <a:latin typeface="+mn-lt"/>
                <a:ea typeface="+mn-ea"/>
                <a:cs typeface="+mn-cs"/>
              </a:defRPr>
            </a:lvl8pPr>
            <a:lvl9pPr marL="3657600" lvl="8" algn="l" defTabSz="457200" rtl="0" eaLnBrk="1" latinLnBrk="0" hangingPunct="1">
              <a:spcBef>
                <a:spcPts val="0"/>
              </a:spcBef>
              <a:buNone/>
              <a:defRPr sz="1800" kern="1200">
                <a:solidFill>
                  <a:schemeClr val="tx1"/>
                </a:solidFill>
                <a:latin typeface="+mn-lt"/>
                <a:ea typeface="+mn-ea"/>
                <a:cs typeface="+mn-cs"/>
              </a:defRPr>
            </a:lvl9pPr>
          </a:lstStyle>
          <a:p>
            <a:fld id="{E8AF465F-2847-4CB3-B1F3-83F96BC6F738}" type="slidenum">
              <a:rPr lang="en-US" smtClean="0"/>
              <a:pPr/>
              <a:t>51</a:t>
            </a:fld>
            <a:endParaRPr lang="en-US" dirty="0"/>
          </a:p>
        </p:txBody>
      </p:sp>
      <p:sp>
        <p:nvSpPr>
          <p:cNvPr id="9" name="Title 1">
            <a:extLst>
              <a:ext uri="{FF2B5EF4-FFF2-40B4-BE49-F238E27FC236}">
                <a16:creationId xmlns:a16="http://schemas.microsoft.com/office/drawing/2014/main" id="{C63B13D7-7FBE-4473-9D2D-847AE74686FD}"/>
              </a:ext>
            </a:extLst>
          </p:cNvPr>
          <p:cNvSpPr txBox="1">
            <a:spLocks/>
          </p:cNvSpPr>
          <p:nvPr/>
        </p:nvSpPr>
        <p:spPr>
          <a:xfrm>
            <a:off x="974016" y="133797"/>
            <a:ext cx="10181664" cy="1113295"/>
          </a:xfrm>
          <a:prstGeom prst="rect">
            <a:avLst/>
          </a:prstGeom>
          <a:noFill/>
          <a:ln>
            <a:noFill/>
          </a:ln>
        </p:spPr>
        <p:txBody>
          <a:bodyPr spcFirstLastPara="1" vert="horz" wrap="square" lIns="91425" tIns="91425" rIns="91425" bIns="91425" rtlCol="0" anchor="b" anchorCtr="0">
            <a:normAutofit/>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5400" b="1" dirty="0">
                <a:solidFill>
                  <a:srgbClr val="095895"/>
                </a:solidFill>
                <a:ea typeface="+mj-ea"/>
                <a:cs typeface="+mj-cs"/>
              </a:rPr>
              <a:t>Intervention Selection</a:t>
            </a:r>
            <a:endParaRPr lang="en-US" sz="4500" dirty="0"/>
          </a:p>
        </p:txBody>
      </p:sp>
      <p:graphicFrame>
        <p:nvGraphicFramePr>
          <p:cNvPr id="11" name="Table 10"/>
          <p:cNvGraphicFramePr>
            <a:graphicFrameLocks noGrp="1"/>
          </p:cNvGraphicFramePr>
          <p:nvPr>
            <p:extLst>
              <p:ext uri="{D42A27DB-BD31-4B8C-83A1-F6EECF244321}">
                <p14:modId xmlns:p14="http://schemas.microsoft.com/office/powerpoint/2010/main" val="888114383"/>
              </p:ext>
            </p:extLst>
          </p:nvPr>
        </p:nvGraphicFramePr>
        <p:xfrm>
          <a:off x="188304" y="1247092"/>
          <a:ext cx="11753088" cy="4524562"/>
        </p:xfrm>
        <a:graphic>
          <a:graphicData uri="http://schemas.openxmlformats.org/drawingml/2006/table">
            <a:tbl>
              <a:tblPr firstRow="1" firstCol="1" bandRow="1"/>
              <a:tblGrid>
                <a:gridCol w="3244424">
                  <a:extLst>
                    <a:ext uri="{9D8B030D-6E8A-4147-A177-3AD203B41FA5}">
                      <a16:colId xmlns:a16="http://schemas.microsoft.com/office/drawing/2014/main" val="3657324468"/>
                    </a:ext>
                  </a:extLst>
                </a:gridCol>
                <a:gridCol w="2003910">
                  <a:extLst>
                    <a:ext uri="{9D8B030D-6E8A-4147-A177-3AD203B41FA5}">
                      <a16:colId xmlns:a16="http://schemas.microsoft.com/office/drawing/2014/main" val="2463086181"/>
                    </a:ext>
                  </a:extLst>
                </a:gridCol>
                <a:gridCol w="1884629">
                  <a:extLst>
                    <a:ext uri="{9D8B030D-6E8A-4147-A177-3AD203B41FA5}">
                      <a16:colId xmlns:a16="http://schemas.microsoft.com/office/drawing/2014/main" val="3004846142"/>
                    </a:ext>
                  </a:extLst>
                </a:gridCol>
                <a:gridCol w="1765906">
                  <a:extLst>
                    <a:ext uri="{9D8B030D-6E8A-4147-A177-3AD203B41FA5}">
                      <a16:colId xmlns:a16="http://schemas.microsoft.com/office/drawing/2014/main" val="1426300771"/>
                    </a:ext>
                  </a:extLst>
                </a:gridCol>
                <a:gridCol w="1502344">
                  <a:extLst>
                    <a:ext uri="{9D8B030D-6E8A-4147-A177-3AD203B41FA5}">
                      <a16:colId xmlns:a16="http://schemas.microsoft.com/office/drawing/2014/main" val="655890163"/>
                    </a:ext>
                  </a:extLst>
                </a:gridCol>
                <a:gridCol w="1351875">
                  <a:extLst>
                    <a:ext uri="{9D8B030D-6E8A-4147-A177-3AD203B41FA5}">
                      <a16:colId xmlns:a16="http://schemas.microsoft.com/office/drawing/2014/main" val="3399827940"/>
                    </a:ext>
                  </a:extLst>
                </a:gridCol>
              </a:tblGrid>
              <a:tr h="1208929">
                <a:tc>
                  <a:txBody>
                    <a:bodyPr/>
                    <a:lstStyle/>
                    <a:p>
                      <a:pPr marL="0" marR="0" algn="ctr">
                        <a:lnSpc>
                          <a:spcPct val="107000"/>
                        </a:lnSpc>
                        <a:spcBef>
                          <a:spcPts val="720"/>
                        </a:spcBef>
                        <a:spcAft>
                          <a:spcPts val="720"/>
                        </a:spcAft>
                      </a:pPr>
                      <a:r>
                        <a:rPr lang="en-US" sz="2000" b="1" cap="small" dirty="0">
                          <a:effectLst/>
                          <a:latin typeface="Calibri" panose="020F0502020204030204" pitchFamily="34" charset="0"/>
                          <a:ea typeface="Calibri" panose="020F0502020204030204" pitchFamily="34" charset="0"/>
                          <a:cs typeface="Arial" panose="020B0604020202020204" pitchFamily="34" charset="0"/>
                        </a:rPr>
                        <a:t>Focus Areas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720"/>
                        </a:spcBef>
                        <a:spcAft>
                          <a:spcPts val="720"/>
                        </a:spcAft>
                      </a:pPr>
                      <a:r>
                        <a:rPr lang="en-US" sz="2000" b="1" cap="small" dirty="0">
                          <a:effectLst/>
                          <a:latin typeface="Calibri" panose="020F0502020204030204" pitchFamily="34" charset="0"/>
                          <a:ea typeface="Calibri" panose="020F0502020204030204" pitchFamily="34" charset="0"/>
                          <a:cs typeface="Arial" panose="020B0604020202020204" pitchFamily="34" charset="0"/>
                        </a:rPr>
                        <a:t>Number of Reviewers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720"/>
                        </a:spcBef>
                        <a:spcAft>
                          <a:spcPts val="720"/>
                        </a:spcAft>
                      </a:pPr>
                      <a:r>
                        <a:rPr lang="en-US" sz="2000" b="1" cap="small" dirty="0">
                          <a:effectLst/>
                          <a:latin typeface="Calibri" panose="020F0502020204030204" pitchFamily="34" charset="0"/>
                          <a:ea typeface="Calibri" panose="020F0502020204030204" pitchFamily="34" charset="0"/>
                          <a:cs typeface="Arial" panose="020B0604020202020204" pitchFamily="34" charset="0"/>
                        </a:rPr>
                        <a:t>Number of Interventions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720"/>
                        </a:spcBef>
                        <a:spcAft>
                          <a:spcPts val="720"/>
                        </a:spcAft>
                      </a:pPr>
                      <a:r>
                        <a:rPr lang="en-US" sz="2000" b="1" cap="small" dirty="0">
                          <a:effectLst/>
                          <a:latin typeface="Calibri" panose="020F0502020204030204" pitchFamily="34" charset="0"/>
                          <a:ea typeface="Calibri" panose="020F0502020204030204" pitchFamily="34" charset="0"/>
                          <a:cs typeface="Arial" panose="020B0604020202020204" pitchFamily="34" charset="0"/>
                        </a:rPr>
                        <a:t>Completed Evaluations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720"/>
                        </a:spcBef>
                        <a:spcAft>
                          <a:spcPts val="720"/>
                        </a:spcAft>
                      </a:pPr>
                      <a:r>
                        <a:rPr lang="en-US" sz="2000" b="1" cap="small" dirty="0">
                          <a:effectLst/>
                          <a:latin typeface="Calibri" panose="020F0502020204030204" pitchFamily="34" charset="0"/>
                          <a:ea typeface="Calibri" panose="020F0502020204030204" pitchFamily="34" charset="0"/>
                          <a:cs typeface="Arial" panose="020B0604020202020204" pitchFamily="34" charset="0"/>
                        </a:rPr>
                        <a:t>Anticipated Evaluations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720"/>
                        </a:spcBef>
                        <a:spcAft>
                          <a:spcPts val="720"/>
                        </a:spcAft>
                      </a:pPr>
                      <a:r>
                        <a:rPr lang="en-US" sz="2000" b="1" cap="small" dirty="0">
                          <a:effectLst/>
                          <a:latin typeface="Calibri" panose="020F0502020204030204" pitchFamily="34" charset="0"/>
                          <a:ea typeface="Calibri" panose="020F0502020204030204" pitchFamily="34" charset="0"/>
                          <a:cs typeface="Arial" panose="020B0604020202020204" pitchFamily="34" charset="0"/>
                        </a:rPr>
                        <a:t>Difference</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1820927"/>
                  </a:ext>
                </a:extLst>
              </a:tr>
              <a:tr h="418990">
                <a:tc>
                  <a:txBody>
                    <a:bodyPr/>
                    <a:lstStyle/>
                    <a:p>
                      <a:pPr marL="0" marR="0">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Transgender Women</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8</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14</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99</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112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13</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69149301"/>
                  </a:ext>
                </a:extLst>
              </a:tr>
              <a:tr h="418990">
                <a:tc>
                  <a:txBody>
                    <a:bodyPr/>
                    <a:lstStyle/>
                    <a:p>
                      <a:pPr marL="0" marR="0">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Black MSM</a:t>
                      </a:r>
                    </a:p>
                  </a:txBody>
                  <a:tcPr marL="68580" marR="68580" marT="0" marB="0">
                    <a:lnL>
                      <a:noFill/>
                    </a:lnL>
                    <a:lnR>
                      <a:noFill/>
                    </a:lnR>
                    <a:lnT>
                      <a:noFill/>
                    </a:lnT>
                    <a:lnB>
                      <a:noFill/>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6</a:t>
                      </a:r>
                    </a:p>
                  </a:txBody>
                  <a:tcPr marL="68580" marR="68580" marT="0" marB="0">
                    <a:lnL>
                      <a:noFill/>
                    </a:lnL>
                    <a:lnR>
                      <a:noFill/>
                    </a:lnR>
                    <a:lnT>
                      <a:noFill/>
                    </a:lnT>
                    <a:lnB>
                      <a:noFill/>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11</a:t>
                      </a:r>
                    </a:p>
                  </a:txBody>
                  <a:tcPr marL="68580" marR="68580" marT="0" marB="0">
                    <a:lnL>
                      <a:noFill/>
                    </a:lnL>
                    <a:lnR>
                      <a:noFill/>
                    </a:lnR>
                    <a:lnT>
                      <a:noFill/>
                    </a:lnT>
                    <a:lnB>
                      <a:noFill/>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64</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66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2</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2000980583"/>
                  </a:ext>
                </a:extLst>
              </a:tr>
              <a:tr h="571448">
                <a:tc>
                  <a:txBody>
                    <a:bodyPr/>
                    <a:lstStyle/>
                    <a:p>
                      <a:pPr marL="0" marR="0">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Behavioral Health Integration</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a:noFill/>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6</a:t>
                      </a:r>
                    </a:p>
                  </a:txBody>
                  <a:tcPr marL="68580" marR="68580" marT="0" marB="0">
                    <a:lnL>
                      <a:noFill/>
                    </a:lnL>
                    <a:lnR>
                      <a:noFill/>
                    </a:lnR>
                    <a:lnT>
                      <a:noFill/>
                    </a:lnT>
                    <a:lnB>
                      <a:noFill/>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9</a:t>
                      </a:r>
                    </a:p>
                  </a:txBody>
                  <a:tcPr marL="68580" marR="68580" marT="0" marB="0">
                    <a:lnL>
                      <a:noFill/>
                    </a:lnL>
                    <a:lnR>
                      <a:noFill/>
                    </a:lnR>
                    <a:lnT>
                      <a:noFill/>
                    </a:lnT>
                    <a:lnB>
                      <a:noFill/>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45</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54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9</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709170640"/>
                  </a:ext>
                </a:extLst>
              </a:tr>
              <a:tr h="597659">
                <a:tc>
                  <a:txBody>
                    <a:bodyPr/>
                    <a:lstStyle/>
                    <a:p>
                      <a:pPr marL="0" marR="0">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Identifying and Addressing Trauma</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8</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14</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98</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112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14</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331309"/>
                  </a:ext>
                </a:extLst>
              </a:tr>
              <a:tr h="418990">
                <a:tc>
                  <a:txBody>
                    <a:bodyPr/>
                    <a:lstStyle/>
                    <a:p>
                      <a:pPr marL="0" marR="0" algn="ctr">
                        <a:lnSpc>
                          <a:spcPct val="107000"/>
                        </a:lnSpc>
                        <a:spcBef>
                          <a:spcPts val="720"/>
                        </a:spcBef>
                        <a:spcAft>
                          <a:spcPts val="720"/>
                        </a:spcAft>
                      </a:pPr>
                      <a:r>
                        <a:rPr lang="en-US" sz="2000" b="1" cap="small" dirty="0">
                          <a:effectLst/>
                          <a:latin typeface="Calibri" panose="020F0502020204030204" pitchFamily="34" charset="0"/>
                          <a:ea typeface="Calibri" panose="020F0502020204030204" pitchFamily="34" charset="0"/>
                          <a:cs typeface="Arial" panose="020B0604020202020204" pitchFamily="34" charset="0"/>
                        </a:rPr>
                        <a:t>Total</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28</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48</a:t>
                      </a: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306</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344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720"/>
                        </a:spcBef>
                        <a:spcAft>
                          <a:spcPts val="720"/>
                        </a:spcAft>
                      </a:pPr>
                      <a:r>
                        <a:rPr lang="en-US" sz="2000" dirty="0">
                          <a:effectLst/>
                          <a:latin typeface="Calibri" panose="020F0502020204030204" pitchFamily="34" charset="0"/>
                          <a:ea typeface="Calibri" panose="020F0502020204030204" pitchFamily="34" charset="0"/>
                          <a:cs typeface="Arial" panose="020B0604020202020204" pitchFamily="34" charset="0"/>
                        </a:rPr>
                        <a:t>38</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4694313"/>
                  </a:ext>
                </a:extLst>
              </a:tr>
              <a:tr h="754119">
                <a:tc gridSpan="6">
                  <a:txBody>
                    <a:bodyPr/>
                    <a:lstStyle/>
                    <a:p>
                      <a:pPr marL="102870" marR="0">
                        <a:lnSpc>
                          <a:spcPct val="107000"/>
                        </a:lnSpc>
                        <a:spcBef>
                          <a:spcPts val="0"/>
                        </a:spcBef>
                        <a:spcAft>
                          <a:spcPts val="0"/>
                        </a:spcAft>
                        <a:tabLst>
                          <a:tab pos="6009005" algn="l"/>
                          <a:tab pos="10711180" algn="l"/>
                          <a:tab pos="15413355" algn="l"/>
                        </a:tabLst>
                      </a:pPr>
                      <a:r>
                        <a:rPr lang="en-US" sz="1200" dirty="0">
                          <a:effectLst/>
                          <a:latin typeface="Calibri" panose="020F0502020204030204" pitchFamily="34" charset="0"/>
                          <a:ea typeface="Calibri" panose="020F0502020204030204" pitchFamily="34" charset="0"/>
                          <a:cs typeface="Calibri" panose="020F0502020204030204" pitchFamily="34" charset="0"/>
                        </a:rPr>
                        <a:t>†A </a:t>
                      </a:r>
                      <a:r>
                        <a:rPr lang="en-US" sz="1200" dirty="0">
                          <a:effectLst/>
                          <a:latin typeface="Calibri" panose="020F0502020204030204" pitchFamily="34" charset="0"/>
                          <a:ea typeface="Calibri" panose="020F0502020204030204" pitchFamily="34" charset="0"/>
                          <a:cs typeface="Arial" panose="020B0604020202020204" pitchFamily="34" charset="0"/>
                        </a:rPr>
                        <a:t>reviewer who expected to submit scores was unable to because of technical difficulties.</a:t>
                      </a:r>
                    </a:p>
                    <a:p>
                      <a:pPr marL="10287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‡There were 44 unique interventions reviewed, with 4 interventions assigned across multiple focus areas.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26203305"/>
                  </a:ext>
                </a:extLst>
              </a:tr>
            </a:tbl>
          </a:graphicData>
        </a:graphic>
      </p:graphicFrame>
      <p:sp>
        <p:nvSpPr>
          <p:cNvPr id="2" name="Slide Number Placeholder 1"/>
          <p:cNvSpPr>
            <a:spLocks noGrp="1"/>
          </p:cNvSpPr>
          <p:nvPr>
            <p:ph type="sldNum" idx="12"/>
          </p:nvPr>
        </p:nvSpPr>
        <p:spPr/>
        <p:txBody>
          <a:bodyPr/>
          <a:lstStyle/>
          <a:p>
            <a:fld id="{E8AF465F-2847-4CB3-B1F3-83F96BC6F738}" type="slidenum">
              <a:rPr lang="en-US" smtClean="0"/>
              <a:pPr/>
              <a:t>51</a:t>
            </a:fld>
            <a:endParaRPr lang="en-US" dirty="0"/>
          </a:p>
        </p:txBody>
      </p:sp>
    </p:spTree>
    <p:extLst>
      <p:ext uri="{BB962C8B-B14F-4D97-AF65-F5344CB8AC3E}">
        <p14:creationId xmlns:p14="http://schemas.microsoft.com/office/powerpoint/2010/main" val="16967713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63B13D7-7FBE-4473-9D2D-847AE74686FD}"/>
              </a:ext>
            </a:extLst>
          </p:cNvPr>
          <p:cNvSpPr txBox="1">
            <a:spLocks/>
          </p:cNvSpPr>
          <p:nvPr/>
        </p:nvSpPr>
        <p:spPr>
          <a:xfrm>
            <a:off x="974016" y="133797"/>
            <a:ext cx="10109070" cy="1113295"/>
          </a:xfrm>
          <a:prstGeom prst="rect">
            <a:avLst/>
          </a:prstGeom>
          <a:noFill/>
          <a:ln>
            <a:noFill/>
          </a:ln>
        </p:spPr>
        <p:txBody>
          <a:bodyPr spcFirstLastPara="1" vert="horz" wrap="square" lIns="91425" tIns="91425" rIns="91425" bIns="91425" rtlCol="0" anchor="b" anchorCtr="0">
            <a:normAutofit/>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5400" b="1" dirty="0">
                <a:solidFill>
                  <a:srgbClr val="095895"/>
                </a:solidFill>
                <a:ea typeface="+mj-ea"/>
                <a:cs typeface="+mj-cs"/>
              </a:rPr>
              <a:t>Site Eligibility Criteria</a:t>
            </a:r>
            <a:endParaRPr lang="en-US" sz="4500" dirty="0"/>
          </a:p>
        </p:txBody>
      </p:sp>
      <p:graphicFrame>
        <p:nvGraphicFramePr>
          <p:cNvPr id="7" name="Table 6"/>
          <p:cNvGraphicFramePr>
            <a:graphicFrameLocks noGrp="1"/>
          </p:cNvGraphicFramePr>
          <p:nvPr>
            <p:extLst>
              <p:ext uri="{D42A27DB-BD31-4B8C-83A1-F6EECF244321}">
                <p14:modId xmlns:p14="http://schemas.microsoft.com/office/powerpoint/2010/main" val="3460319952"/>
              </p:ext>
            </p:extLst>
          </p:nvPr>
        </p:nvGraphicFramePr>
        <p:xfrm>
          <a:off x="1067880" y="1501028"/>
          <a:ext cx="10155677" cy="3505200"/>
        </p:xfrm>
        <a:graphic>
          <a:graphicData uri="http://schemas.openxmlformats.org/drawingml/2006/table">
            <a:tbl>
              <a:tblPr firstRow="1" bandRow="1"/>
              <a:tblGrid>
                <a:gridCol w="10155677">
                  <a:extLst>
                    <a:ext uri="{9D8B030D-6E8A-4147-A177-3AD203B41FA5}">
                      <a16:colId xmlns:a16="http://schemas.microsoft.com/office/drawing/2014/main" val="20000"/>
                    </a:ext>
                  </a:extLst>
                </a:gridCol>
              </a:tblGrid>
              <a:tr h="1132664">
                <a:tc>
                  <a:txBody>
                    <a:bodyPr/>
                    <a:lstStyle/>
                    <a:p>
                      <a:pPr marL="514350" marR="0" indent="-5143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2800" dirty="0">
                          <a:solidFill>
                            <a:schemeClr val="tx1"/>
                          </a:solidFill>
                        </a:rPr>
                        <a:t>Currently-funded Ryan White HIV/AIDS Program recipients or sub-recipients </a:t>
                      </a:r>
                    </a:p>
                    <a:p>
                      <a:pPr marL="514350" marR="0" indent="-51435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lang="en-US" sz="2800" dirty="0">
                        <a:solidFill>
                          <a:schemeClr val="tx1"/>
                        </a:solidFill>
                      </a:endParaRPr>
                    </a:p>
                    <a:p>
                      <a:pPr marL="514350" marR="0" indent="-5143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2800" dirty="0">
                          <a:solidFill>
                            <a:schemeClr val="tx1"/>
                          </a:solidFill>
                        </a:rPr>
                        <a:t>Not currently implementing the same or a similar intervention as the one selected under this RFP for funding</a:t>
                      </a:r>
                    </a:p>
                    <a:p>
                      <a:pPr marL="514350" marR="0" indent="-51435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lang="en-US" sz="2800" dirty="0">
                        <a:solidFill>
                          <a:schemeClr val="tx1"/>
                        </a:solidFill>
                      </a:endParaRPr>
                    </a:p>
                    <a:p>
                      <a:pPr marL="514350" marR="0" indent="-51435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US" sz="2800" dirty="0">
                          <a:solidFill>
                            <a:schemeClr val="tx1"/>
                          </a:solidFill>
                        </a:rPr>
                        <a:t>Must demonstrate a pre-existing relationship with an Outpatient Ambulatory Health Services (OAHS) provider or in-house OAHS</a:t>
                      </a:r>
                    </a:p>
                  </a:txBody>
                  <a:tcPr/>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idx="12"/>
          </p:nvPr>
        </p:nvSpPr>
        <p:spPr/>
        <p:txBody>
          <a:bodyPr/>
          <a:lstStyle/>
          <a:p>
            <a:fld id="{E8AF465F-2847-4CB3-B1F3-83F96BC6F738}" type="slidenum">
              <a:rPr lang="en-US" smtClean="0"/>
              <a:pPr/>
              <a:t>52</a:t>
            </a:fld>
            <a:endParaRPr lang="en-US" dirty="0"/>
          </a:p>
        </p:txBody>
      </p:sp>
    </p:spTree>
    <p:extLst>
      <p:ext uri="{BB962C8B-B14F-4D97-AF65-F5344CB8AC3E}">
        <p14:creationId xmlns:p14="http://schemas.microsoft.com/office/powerpoint/2010/main" val="41803567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63B13D7-7FBE-4473-9D2D-847AE74686FD}"/>
              </a:ext>
            </a:extLst>
          </p:cNvPr>
          <p:cNvSpPr txBox="1">
            <a:spLocks/>
          </p:cNvSpPr>
          <p:nvPr/>
        </p:nvSpPr>
        <p:spPr>
          <a:xfrm>
            <a:off x="974016" y="133797"/>
            <a:ext cx="10109070" cy="1113295"/>
          </a:xfrm>
          <a:prstGeom prst="rect">
            <a:avLst/>
          </a:prstGeom>
          <a:noFill/>
          <a:ln>
            <a:noFill/>
          </a:ln>
        </p:spPr>
        <p:txBody>
          <a:bodyPr spcFirstLastPara="1" vert="horz" wrap="square" lIns="91425" tIns="91425" rIns="91425" bIns="91425" rtlCol="0" anchor="b" anchorCtr="0">
            <a:normAutofit/>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5400" b="1" dirty="0">
                <a:solidFill>
                  <a:srgbClr val="095895"/>
                </a:solidFill>
                <a:ea typeface="+mj-ea"/>
                <a:cs typeface="+mj-cs"/>
              </a:rPr>
              <a:t>Review Committee </a:t>
            </a:r>
            <a:r>
              <a:rPr lang="en-US" sz="5400" b="1" dirty="0" smtClean="0">
                <a:solidFill>
                  <a:srgbClr val="095895"/>
                </a:solidFill>
                <a:ea typeface="+mj-ea"/>
                <a:cs typeface="+mj-cs"/>
              </a:rPr>
              <a:t>Considerations</a:t>
            </a:r>
            <a:endParaRPr lang="en-US" sz="4500" dirty="0"/>
          </a:p>
        </p:txBody>
      </p:sp>
      <p:graphicFrame>
        <p:nvGraphicFramePr>
          <p:cNvPr id="4" name="Table 3"/>
          <p:cNvGraphicFramePr>
            <a:graphicFrameLocks noGrp="1"/>
          </p:cNvGraphicFramePr>
          <p:nvPr>
            <p:extLst>
              <p:ext uri="{D42A27DB-BD31-4B8C-83A1-F6EECF244321}">
                <p14:modId xmlns:p14="http://schemas.microsoft.com/office/powerpoint/2010/main" val="2628089128"/>
              </p:ext>
            </p:extLst>
          </p:nvPr>
        </p:nvGraphicFramePr>
        <p:xfrm>
          <a:off x="1178691" y="1658545"/>
          <a:ext cx="10155677" cy="3261360"/>
        </p:xfrm>
        <a:graphic>
          <a:graphicData uri="http://schemas.openxmlformats.org/drawingml/2006/table">
            <a:tbl>
              <a:tblPr firstRow="1" bandRow="1"/>
              <a:tblGrid>
                <a:gridCol w="10155677">
                  <a:extLst>
                    <a:ext uri="{9D8B030D-6E8A-4147-A177-3AD203B41FA5}">
                      <a16:colId xmlns:a16="http://schemas.microsoft.com/office/drawing/2014/main" val="20000"/>
                    </a:ext>
                  </a:extLst>
                </a:gridCol>
              </a:tblGrid>
              <a:tr h="1132664">
                <a:tc>
                  <a:txBody>
                    <a:bodyPr/>
                    <a:lstStyle/>
                    <a:p>
                      <a:pPr marL="514350" marR="0" lvl="0"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n-lt"/>
                          <a:ea typeface="Arial"/>
                          <a:cs typeface="Arial"/>
                          <a:sym typeface="Arial"/>
                        </a:rPr>
                        <a:t>Sites should have the ability to reach and serve the population that they have selected to serve</a:t>
                      </a:r>
                    </a:p>
                    <a:p>
                      <a:pPr marL="514350" marR="0" lvl="0"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n-lt"/>
                          <a:ea typeface="Arial"/>
                          <a:cs typeface="Arial"/>
                          <a:sym typeface="Arial"/>
                        </a:rPr>
                        <a:t>Geographic distribution</a:t>
                      </a:r>
                    </a:p>
                    <a:p>
                      <a:pPr marL="514350" marR="0" lvl="0"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n-lt"/>
                          <a:ea typeface="Arial"/>
                          <a:cs typeface="Arial"/>
                          <a:sym typeface="Arial"/>
                        </a:rPr>
                        <a:t>Meaningful involvement / engagement of PLWH</a:t>
                      </a:r>
                    </a:p>
                    <a:p>
                      <a:pPr marL="514350" marR="0" lvl="0"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n-lt"/>
                          <a:ea typeface="Arial"/>
                          <a:cs typeface="Arial"/>
                          <a:sym typeface="Arial"/>
                        </a:rPr>
                        <a:t>Readiness to implement the selected interventions </a:t>
                      </a:r>
                    </a:p>
                    <a:p>
                      <a:pPr marL="514350" marR="0" lvl="0"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mn-lt"/>
                          <a:ea typeface="Arial"/>
                          <a:cs typeface="Arial"/>
                          <a:sym typeface="Arial"/>
                        </a:rPr>
                        <a:t>Ability to collect data for evaluation </a:t>
                      </a:r>
                    </a:p>
                  </a:txBody>
                  <a:tcPr/>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idx="12"/>
          </p:nvPr>
        </p:nvSpPr>
        <p:spPr/>
        <p:txBody>
          <a:bodyPr/>
          <a:lstStyle/>
          <a:p>
            <a:fld id="{E8AF465F-2847-4CB3-B1F3-83F96BC6F738}" type="slidenum">
              <a:rPr lang="en-US" smtClean="0"/>
              <a:pPr/>
              <a:t>53</a:t>
            </a:fld>
            <a:endParaRPr lang="en-US" dirty="0"/>
          </a:p>
        </p:txBody>
      </p:sp>
    </p:spTree>
    <p:extLst>
      <p:ext uri="{BB962C8B-B14F-4D97-AF65-F5344CB8AC3E}">
        <p14:creationId xmlns:p14="http://schemas.microsoft.com/office/powerpoint/2010/main" val="10440241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C4488A-7011-4EBA-A501-3A9CA782144B}"/>
              </a:ext>
            </a:extLst>
          </p:cNvPr>
          <p:cNvSpPr txBox="1">
            <a:spLocks/>
          </p:cNvSpPr>
          <p:nvPr/>
        </p:nvSpPr>
        <p:spPr>
          <a:xfrm>
            <a:off x="2011680" y="2455895"/>
            <a:ext cx="8229600" cy="1109287"/>
          </a:xfrm>
          <a:prstGeom prst="rect">
            <a:avLst/>
          </a:prstGeom>
          <a:noFill/>
          <a:ln>
            <a:noFill/>
          </a:ln>
        </p:spPr>
        <p:txBody>
          <a:bodyPr spcFirstLastPara="1" vert="horz" wrap="square" lIns="91440" tIns="45720" rIns="91440" bIns="45720" rtlCol="0" anchor="b" anchorCtr="0">
            <a:noAutofit/>
          </a:bodyPr>
          <a:lstStyle>
            <a:defPPr marR="0" lvl="0" algn="l" rtl="0">
              <a:lnSpc>
                <a:spcPct val="100000"/>
              </a:lnSpc>
              <a:spcBef>
                <a:spcPts val="0"/>
              </a:spcBef>
              <a:spcAft>
                <a:spcPts val="0"/>
              </a:spcAft>
            </a:defPPr>
            <a:lvl1pPr marR="0" lvl="0" algn="l" rtl="0" eaLnBrk="1" hangingPunct="1">
              <a:lnSpc>
                <a:spcPct val="85000"/>
              </a:lnSpc>
              <a:spcBef>
                <a:spcPts val="0"/>
              </a:spcBef>
              <a:spcAft>
                <a:spcPts val="0"/>
              </a:spcAft>
              <a:buClr>
                <a:srgbClr val="7B230B"/>
              </a:buClr>
              <a:buSzPts val="4800"/>
              <a:buFont typeface="Calibri"/>
              <a:buNone/>
              <a:defRPr sz="4800" b="0" i="0" u="none" strike="noStrike" cap="none">
                <a:solidFill>
                  <a:srgbClr val="7B230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5400" b="1" dirty="0">
                <a:solidFill>
                  <a:srgbClr val="095895"/>
                </a:solidFill>
              </a:rPr>
              <a:t>E2i Interventions and Sites</a:t>
            </a:r>
            <a:endParaRPr lang="en-US" sz="5400" b="1" dirty="0"/>
          </a:p>
        </p:txBody>
      </p:sp>
      <p:sp>
        <p:nvSpPr>
          <p:cNvPr id="2" name="Slide Number Placeholder 1"/>
          <p:cNvSpPr>
            <a:spLocks noGrp="1"/>
          </p:cNvSpPr>
          <p:nvPr>
            <p:ph type="sldNum" idx="12"/>
          </p:nvPr>
        </p:nvSpPr>
        <p:spPr/>
        <p:txBody>
          <a:bodyPr/>
          <a:lstStyle/>
          <a:p>
            <a:fld id="{E8AF465F-2847-4CB3-B1F3-83F96BC6F738}" type="slidenum">
              <a:rPr lang="en-US" smtClean="0"/>
              <a:pPr/>
              <a:t>54</a:t>
            </a:fld>
            <a:endParaRPr lang="en-US" dirty="0"/>
          </a:p>
        </p:txBody>
      </p:sp>
    </p:spTree>
    <p:extLst>
      <p:ext uri="{BB962C8B-B14F-4D97-AF65-F5344CB8AC3E}">
        <p14:creationId xmlns:p14="http://schemas.microsoft.com/office/powerpoint/2010/main" val="21463553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285" y="595991"/>
            <a:ext cx="2926080" cy="5321808"/>
          </a:xfrm>
          <a:prstGeom prst="rect">
            <a:avLst/>
          </a:prstGeom>
          <a:noFill/>
          <a:ln w="19050">
            <a:solidFill>
              <a:schemeClr val="accent1"/>
            </a:solidFill>
          </a:ln>
        </p:spPr>
        <p:txBody>
          <a:bodyPr wrap="square" rtlCol="0">
            <a:noAutofit/>
          </a:bodyPr>
          <a:lstStyle/>
          <a:p>
            <a:pPr algn="ctr"/>
            <a:r>
              <a:rPr lang="en-US" b="1" u="sng" dirty="0">
                <a:solidFill>
                  <a:schemeClr val="accent1"/>
                </a:solidFill>
              </a:rPr>
              <a:t>Transgender Women</a:t>
            </a:r>
          </a:p>
          <a:p>
            <a:endParaRPr lang="en-US" dirty="0"/>
          </a:p>
          <a:p>
            <a:pPr lvl="0">
              <a:spcAft>
                <a:spcPts val="400"/>
              </a:spcAft>
            </a:pPr>
            <a:endParaRPr lang="en-US" sz="1600" b="1" dirty="0">
              <a:latin typeface="Miriam Libre"/>
            </a:endParaRPr>
          </a:p>
          <a:p>
            <a:pPr lvl="0">
              <a:spcAft>
                <a:spcPts val="400"/>
              </a:spcAft>
            </a:pPr>
            <a:r>
              <a:rPr lang="en-US" sz="1500" b="1" dirty="0">
                <a:latin typeface="Miriam Libre"/>
              </a:rPr>
              <a:t>HEALTHY DIVAS</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CAL-PEP (CA)</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Rutgers New Jersey Medical School (NJ)</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Birmingham AIDS Outreach Inc. (AL)</a:t>
            </a:r>
          </a:p>
          <a:p>
            <a:pPr lvl="0">
              <a:spcAft>
                <a:spcPts val="400"/>
              </a:spcAft>
            </a:pPr>
            <a:endParaRPr lang="en-US" sz="1600" b="1" dirty="0">
              <a:latin typeface="Miriam Libre"/>
            </a:endParaRPr>
          </a:p>
          <a:p>
            <a:pPr lvl="0">
              <a:spcAft>
                <a:spcPts val="400"/>
              </a:spcAft>
            </a:pPr>
            <a:r>
              <a:rPr lang="en-US" sz="1500" b="1" dirty="0">
                <a:latin typeface="Miriam Libre"/>
              </a:rPr>
              <a:t>T.W.E.E.T.</a:t>
            </a:r>
          </a:p>
          <a:p>
            <a:pPr marL="285750" lvl="0" indent="-285750">
              <a:spcAft>
                <a:spcPts val="400"/>
              </a:spcAft>
              <a:buFont typeface="Arial" panose="020B0604020202020204" pitchFamily="34" charset="0"/>
              <a:buChar char="•"/>
            </a:pPr>
            <a:r>
              <a:rPr lang="en-US" sz="1250" dirty="0" err="1">
                <a:solidFill>
                  <a:schemeClr val="tx1">
                    <a:lumMod val="75000"/>
                    <a:lumOff val="25000"/>
                  </a:schemeClr>
                </a:solidFill>
                <a:latin typeface="Miriam Libre"/>
              </a:rPr>
              <a:t>CrescentCare</a:t>
            </a:r>
            <a:r>
              <a:rPr lang="en-US" sz="1250" dirty="0">
                <a:solidFill>
                  <a:schemeClr val="tx1">
                    <a:lumMod val="75000"/>
                    <a:lumOff val="25000"/>
                  </a:schemeClr>
                </a:solidFill>
                <a:latin typeface="Miriam Libre"/>
              </a:rPr>
              <a:t> (LA)</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Henry Ford Health System (MI)</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Centro Ararat (PR)</a:t>
            </a:r>
          </a:p>
          <a:p>
            <a:pPr marL="285750" lvl="0" indent="-285750">
              <a:spcAft>
                <a:spcPts val="400"/>
              </a:spcAft>
              <a:buFont typeface="Arial" panose="020B0604020202020204" pitchFamily="34" charset="0"/>
              <a:buChar char="•"/>
            </a:pPr>
            <a:endParaRPr lang="en-US" sz="1250" dirty="0">
              <a:solidFill>
                <a:schemeClr val="tx1">
                  <a:lumMod val="75000"/>
                  <a:lumOff val="25000"/>
                </a:schemeClr>
              </a:solidFill>
              <a:latin typeface="Miriam Libre"/>
            </a:endParaRPr>
          </a:p>
          <a:p>
            <a:pPr marL="285750" lvl="0" indent="-285750">
              <a:spcAft>
                <a:spcPts val="400"/>
              </a:spcAft>
              <a:buFont typeface="Arial" panose="020B0604020202020204" pitchFamily="34" charset="0"/>
              <a:buChar char="•"/>
            </a:pPr>
            <a:endParaRPr lang="en-US" sz="1250" dirty="0">
              <a:solidFill>
                <a:schemeClr val="tx1">
                  <a:lumMod val="75000"/>
                  <a:lumOff val="25000"/>
                </a:schemeClr>
              </a:solidFill>
              <a:latin typeface="Miriam Libre"/>
            </a:endParaRPr>
          </a:p>
          <a:p>
            <a:pPr marL="285750" lvl="0" indent="-285750">
              <a:spcAft>
                <a:spcPts val="400"/>
              </a:spcAft>
              <a:buFont typeface="Arial" panose="020B0604020202020204" pitchFamily="34" charset="0"/>
              <a:buChar char="•"/>
            </a:pPr>
            <a:endParaRPr lang="en-US" sz="1250" dirty="0">
              <a:solidFill>
                <a:schemeClr val="tx1">
                  <a:lumMod val="75000"/>
                  <a:lumOff val="25000"/>
                </a:schemeClr>
              </a:solidFill>
              <a:latin typeface="Miriam Libre"/>
            </a:endParaRPr>
          </a:p>
          <a:p>
            <a:pPr marL="285750" lvl="0" indent="-285750">
              <a:spcAft>
                <a:spcPts val="400"/>
              </a:spcAft>
              <a:buFont typeface="Arial" panose="020B0604020202020204" pitchFamily="34" charset="0"/>
              <a:buChar char="•"/>
            </a:pPr>
            <a:endParaRPr lang="en-US" sz="1250" dirty="0">
              <a:solidFill>
                <a:schemeClr val="tx1">
                  <a:lumMod val="75000"/>
                  <a:lumOff val="25000"/>
                </a:schemeClr>
              </a:solidFill>
              <a:latin typeface="Miriam Libre"/>
            </a:endParaRPr>
          </a:p>
          <a:p>
            <a:pPr marL="285750" lvl="0" indent="-285750">
              <a:spcAft>
                <a:spcPts val="400"/>
              </a:spcAft>
              <a:buFont typeface="Arial" panose="020B0604020202020204" pitchFamily="34" charset="0"/>
              <a:buChar char="•"/>
            </a:pPr>
            <a:endParaRPr lang="en-US" sz="1250" dirty="0">
              <a:solidFill>
                <a:schemeClr val="tx1">
                  <a:lumMod val="75000"/>
                  <a:lumOff val="25000"/>
                </a:schemeClr>
              </a:solidFill>
              <a:latin typeface="Miriam Libre"/>
            </a:endParaRPr>
          </a:p>
          <a:p>
            <a:pPr lvl="0">
              <a:spcAft>
                <a:spcPts val="400"/>
              </a:spcAft>
            </a:pPr>
            <a:endParaRPr lang="en-US" sz="1250" dirty="0">
              <a:solidFill>
                <a:schemeClr val="tx1">
                  <a:lumMod val="75000"/>
                  <a:lumOff val="25000"/>
                </a:schemeClr>
              </a:solidFill>
              <a:latin typeface="Miriam Libre"/>
            </a:endParaRPr>
          </a:p>
          <a:p>
            <a:pPr lvl="0">
              <a:spcAft>
                <a:spcPts val="400"/>
              </a:spcAft>
            </a:pPr>
            <a:endParaRPr lang="en-US" sz="1250" dirty="0">
              <a:solidFill>
                <a:schemeClr val="tx1">
                  <a:lumMod val="75000"/>
                  <a:lumOff val="25000"/>
                </a:schemeClr>
              </a:solidFill>
              <a:latin typeface="Miriam Libre"/>
            </a:endParaRPr>
          </a:p>
        </p:txBody>
      </p:sp>
      <p:sp>
        <p:nvSpPr>
          <p:cNvPr id="5" name="TextBox 4"/>
          <p:cNvSpPr txBox="1"/>
          <p:nvPr/>
        </p:nvSpPr>
        <p:spPr>
          <a:xfrm>
            <a:off x="3128295" y="595991"/>
            <a:ext cx="2926080" cy="5321808"/>
          </a:xfrm>
          <a:prstGeom prst="rect">
            <a:avLst/>
          </a:prstGeom>
          <a:noFill/>
          <a:ln w="19050">
            <a:solidFill>
              <a:schemeClr val="accent1"/>
            </a:solidFill>
          </a:ln>
        </p:spPr>
        <p:txBody>
          <a:bodyPr wrap="square" rtlCol="0">
            <a:noAutofit/>
          </a:bodyPr>
          <a:lstStyle/>
          <a:p>
            <a:pPr algn="ctr"/>
            <a:r>
              <a:rPr lang="en-US" b="1" u="sng" dirty="0">
                <a:solidFill>
                  <a:schemeClr val="accent1"/>
                </a:solidFill>
              </a:rPr>
              <a:t>Black MSM</a:t>
            </a:r>
          </a:p>
          <a:p>
            <a:endParaRPr lang="en-US" dirty="0"/>
          </a:p>
          <a:p>
            <a:pPr lvl="0"/>
            <a:endParaRPr lang="en-US" sz="1600" b="1" dirty="0">
              <a:latin typeface="Miriam Libre"/>
            </a:endParaRPr>
          </a:p>
          <a:p>
            <a:pPr lvl="0">
              <a:spcAft>
                <a:spcPts val="400"/>
              </a:spcAft>
            </a:pPr>
            <a:r>
              <a:rPr lang="en-US" sz="1500" b="1" dirty="0">
                <a:latin typeface="Miriam Libre"/>
              </a:rPr>
              <a:t>CONNECT</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AIDS Taskforce of Greater Cleveland(OH)</a:t>
            </a:r>
          </a:p>
          <a:p>
            <a:pPr>
              <a:spcAft>
                <a:spcPts val="400"/>
              </a:spcAft>
            </a:pPr>
            <a:endParaRPr lang="en-US" dirty="0"/>
          </a:p>
          <a:p>
            <a:pPr lvl="0">
              <a:spcAft>
                <a:spcPts val="400"/>
              </a:spcAft>
            </a:pPr>
            <a:r>
              <a:rPr lang="en-US" sz="1500" b="1" dirty="0" smtClean="0">
                <a:latin typeface="Miriam Libre"/>
              </a:rPr>
              <a:t>PEERS MI</a:t>
            </a:r>
            <a:endParaRPr lang="en-US" sz="1500" b="1" dirty="0">
              <a:latin typeface="Miriam Libre"/>
            </a:endParaRP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HOPE Center (GA)</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Broward House, Inc. (FL)</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University of Mississippi Medical Center (MS)</a:t>
            </a:r>
          </a:p>
          <a:p>
            <a:pPr lvl="1">
              <a:spcAft>
                <a:spcPts val="400"/>
              </a:spcAft>
            </a:pPr>
            <a:endParaRPr lang="en-US" sz="1150" dirty="0">
              <a:latin typeface="Miriam Libre"/>
            </a:endParaRPr>
          </a:p>
          <a:p>
            <a:pPr lvl="0">
              <a:spcAft>
                <a:spcPts val="400"/>
              </a:spcAft>
            </a:pPr>
            <a:r>
              <a:rPr lang="en-US" sz="1500" b="1" dirty="0">
                <a:latin typeface="Miriam Libre"/>
              </a:rPr>
              <a:t>TXTXT</a:t>
            </a:r>
            <a:endParaRPr lang="en-US" sz="1250" dirty="0">
              <a:solidFill>
                <a:schemeClr val="tx1">
                  <a:lumMod val="75000"/>
                  <a:lumOff val="25000"/>
                </a:schemeClr>
              </a:solidFill>
              <a:latin typeface="Miriam Libre"/>
            </a:endParaRP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UNIFIED-HIV Health &amp; Beyond (MI)</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Research Foundation SUNY HEAT Program (NY)</a:t>
            </a:r>
          </a:p>
          <a:p>
            <a:pPr marL="285750" lvl="0" indent="-285750">
              <a:spcAft>
                <a:spcPts val="400"/>
              </a:spcAft>
              <a:buFont typeface="Arial" panose="020B0604020202020204" pitchFamily="34" charset="0"/>
              <a:buChar char="•"/>
            </a:pPr>
            <a:endParaRPr lang="en-US" sz="1250" dirty="0">
              <a:solidFill>
                <a:schemeClr val="tx1">
                  <a:lumMod val="75000"/>
                  <a:lumOff val="25000"/>
                </a:schemeClr>
              </a:solidFill>
              <a:latin typeface="Miriam Libre"/>
            </a:endParaRPr>
          </a:p>
          <a:p>
            <a:pPr lvl="0">
              <a:spcAft>
                <a:spcPts val="600"/>
              </a:spcAft>
            </a:pPr>
            <a:endParaRPr lang="en-US" sz="1250" dirty="0">
              <a:solidFill>
                <a:schemeClr val="tx1">
                  <a:lumMod val="75000"/>
                  <a:lumOff val="25000"/>
                </a:schemeClr>
              </a:solidFill>
              <a:latin typeface="Miriam Libre"/>
            </a:endParaRPr>
          </a:p>
          <a:p>
            <a:pPr lvl="0">
              <a:spcAft>
                <a:spcPts val="600"/>
              </a:spcAft>
            </a:pPr>
            <a:endParaRPr lang="en-US" sz="1250" dirty="0">
              <a:solidFill>
                <a:schemeClr val="tx1">
                  <a:lumMod val="75000"/>
                  <a:lumOff val="25000"/>
                </a:schemeClr>
              </a:solidFill>
              <a:latin typeface="Miriam Libre"/>
            </a:endParaRPr>
          </a:p>
          <a:p>
            <a:pPr marL="285750" lvl="0" indent="-285750">
              <a:spcAft>
                <a:spcPts val="400"/>
              </a:spcAft>
              <a:buFont typeface="Arial" panose="020B0604020202020204" pitchFamily="34" charset="0"/>
              <a:buChar char="•"/>
            </a:pPr>
            <a:endParaRPr lang="en-US" sz="1000" dirty="0">
              <a:latin typeface="Miriam Libre"/>
            </a:endParaRPr>
          </a:p>
        </p:txBody>
      </p:sp>
      <p:sp>
        <p:nvSpPr>
          <p:cNvPr id="6" name="TextBox 5"/>
          <p:cNvSpPr txBox="1"/>
          <p:nvPr/>
        </p:nvSpPr>
        <p:spPr>
          <a:xfrm>
            <a:off x="6133483" y="595991"/>
            <a:ext cx="2926080" cy="5321808"/>
          </a:xfrm>
          <a:prstGeom prst="rect">
            <a:avLst/>
          </a:prstGeom>
          <a:noFill/>
          <a:ln w="19050">
            <a:solidFill>
              <a:schemeClr val="accent1"/>
            </a:solidFill>
          </a:ln>
        </p:spPr>
        <p:txBody>
          <a:bodyPr wrap="square" rtlCol="0">
            <a:noAutofit/>
          </a:bodyPr>
          <a:lstStyle/>
          <a:p>
            <a:pPr algn="ctr"/>
            <a:r>
              <a:rPr lang="en-US" b="1" u="sng" dirty="0">
                <a:solidFill>
                  <a:schemeClr val="accent1"/>
                </a:solidFill>
              </a:rPr>
              <a:t>Trauma Informed Care</a:t>
            </a:r>
          </a:p>
          <a:p>
            <a:endParaRPr lang="en-US" dirty="0"/>
          </a:p>
          <a:p>
            <a:pPr lvl="0"/>
            <a:endParaRPr lang="en-US" sz="1600" b="1" dirty="0">
              <a:latin typeface="Miriam Libre"/>
            </a:endParaRPr>
          </a:p>
          <a:p>
            <a:pPr lvl="0">
              <a:spcAft>
                <a:spcPts val="400"/>
              </a:spcAft>
            </a:pPr>
            <a:r>
              <a:rPr lang="en-US" sz="1500" b="1" dirty="0">
                <a:latin typeface="Miriam Libre"/>
              </a:rPr>
              <a:t>TIA/CHANGE</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Alaska Native Tribal Health Consortium (AK)</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Chicago Women's AIDS Project (IL)</a:t>
            </a:r>
          </a:p>
          <a:p>
            <a:pPr lvl="1">
              <a:spcAft>
                <a:spcPts val="400"/>
              </a:spcAft>
            </a:pPr>
            <a:endParaRPr lang="en-US" sz="1200" dirty="0">
              <a:latin typeface="Miriam Libre"/>
            </a:endParaRPr>
          </a:p>
          <a:p>
            <a:pPr lvl="0">
              <a:spcAft>
                <a:spcPts val="400"/>
              </a:spcAft>
            </a:pPr>
            <a:r>
              <a:rPr lang="en-US" sz="1500" b="1" dirty="0">
                <a:latin typeface="Miriam Libre"/>
              </a:rPr>
              <a:t>COGNITIVE PROCESSING THERAPY</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Western North Carolina Community Health (NC)</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Positive Impact Health Centers (GA)</a:t>
            </a:r>
          </a:p>
          <a:p>
            <a:pPr lvl="1">
              <a:spcAft>
                <a:spcPts val="400"/>
              </a:spcAft>
            </a:pPr>
            <a:endParaRPr lang="en-US" sz="1400" dirty="0">
              <a:latin typeface="Miriam Libre"/>
            </a:endParaRPr>
          </a:p>
          <a:p>
            <a:pPr lvl="0">
              <a:spcAft>
                <a:spcPts val="400"/>
              </a:spcAft>
            </a:pPr>
            <a:r>
              <a:rPr lang="en-US" sz="1500" b="1" dirty="0">
                <a:latin typeface="Miriam Libre"/>
              </a:rPr>
              <a:t>SEEKING SAFETY</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Multicultural AIDS Coalition (MA)</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The Regents of the Univ. of Calif., U.C. San Diego (CA)</a:t>
            </a:r>
          </a:p>
          <a:p>
            <a:pPr lvl="0">
              <a:spcAft>
                <a:spcPts val="400"/>
              </a:spcAft>
            </a:pPr>
            <a:endParaRPr lang="en-US" sz="1250" dirty="0">
              <a:solidFill>
                <a:schemeClr val="tx1">
                  <a:lumMod val="75000"/>
                  <a:lumOff val="25000"/>
                </a:schemeClr>
              </a:solidFill>
              <a:latin typeface="Miriam Libre"/>
            </a:endParaRPr>
          </a:p>
          <a:p>
            <a:pPr lvl="0">
              <a:spcAft>
                <a:spcPts val="400"/>
              </a:spcAft>
            </a:pPr>
            <a:endParaRPr lang="en-US" sz="1250" dirty="0">
              <a:solidFill>
                <a:schemeClr val="tx1">
                  <a:lumMod val="75000"/>
                  <a:lumOff val="25000"/>
                </a:schemeClr>
              </a:solidFill>
              <a:latin typeface="Miriam Libre"/>
            </a:endParaRPr>
          </a:p>
        </p:txBody>
      </p:sp>
      <p:sp>
        <p:nvSpPr>
          <p:cNvPr id="7" name="TextBox 6"/>
          <p:cNvSpPr txBox="1"/>
          <p:nvPr/>
        </p:nvSpPr>
        <p:spPr>
          <a:xfrm>
            <a:off x="9154493" y="595991"/>
            <a:ext cx="2926080" cy="5321808"/>
          </a:xfrm>
          <a:prstGeom prst="rect">
            <a:avLst/>
          </a:prstGeom>
          <a:noFill/>
          <a:ln w="19050">
            <a:solidFill>
              <a:schemeClr val="accent1"/>
            </a:solidFill>
          </a:ln>
        </p:spPr>
        <p:txBody>
          <a:bodyPr wrap="square" rtlCol="0">
            <a:spAutoFit/>
          </a:bodyPr>
          <a:lstStyle/>
          <a:p>
            <a:pPr algn="ctr"/>
            <a:r>
              <a:rPr lang="en-US" b="1" u="sng" dirty="0">
                <a:solidFill>
                  <a:schemeClr val="accent1"/>
                </a:solidFill>
              </a:rPr>
              <a:t>Behavioral Health Integration</a:t>
            </a:r>
          </a:p>
          <a:p>
            <a:pPr>
              <a:spcAft>
                <a:spcPts val="400"/>
              </a:spcAft>
            </a:pPr>
            <a:endParaRPr lang="en-US" dirty="0"/>
          </a:p>
          <a:p>
            <a:pPr lvl="0">
              <a:spcAft>
                <a:spcPts val="400"/>
              </a:spcAft>
            </a:pPr>
            <a:r>
              <a:rPr lang="en-US" sz="1500" b="1" dirty="0">
                <a:latin typeface="Miriam Libre"/>
              </a:rPr>
              <a:t>BUPRENORPHINE</a:t>
            </a:r>
          </a:p>
          <a:p>
            <a:pPr marL="285750" lvl="0" indent="-285750">
              <a:spcAft>
                <a:spcPts val="400"/>
              </a:spcAft>
              <a:buFont typeface="Arial" panose="020B0604020202020204" pitchFamily="34" charset="0"/>
              <a:buChar char="•"/>
            </a:pPr>
            <a:r>
              <a:rPr lang="es-ES" sz="1250" dirty="0">
                <a:solidFill>
                  <a:schemeClr val="tx1">
                    <a:lumMod val="75000"/>
                    <a:lumOff val="25000"/>
                  </a:schemeClr>
                </a:solidFill>
                <a:latin typeface="Miriam Libre"/>
              </a:rPr>
              <a:t>Consejo de Salud de Puerto Rico Inc. </a:t>
            </a:r>
            <a:r>
              <a:rPr lang="es-ES" sz="1250" dirty="0" err="1">
                <a:solidFill>
                  <a:schemeClr val="tx1">
                    <a:lumMod val="75000"/>
                    <a:lumOff val="25000"/>
                  </a:schemeClr>
                </a:solidFill>
                <a:latin typeface="Miriam Libre"/>
              </a:rPr>
              <a:t>dba</a:t>
            </a:r>
            <a:r>
              <a:rPr lang="es-ES" sz="1250" dirty="0">
                <a:solidFill>
                  <a:schemeClr val="tx1">
                    <a:lumMod val="75000"/>
                    <a:lumOff val="25000"/>
                  </a:schemeClr>
                </a:solidFill>
                <a:latin typeface="Miriam Libre"/>
              </a:rPr>
              <a:t> </a:t>
            </a:r>
            <a:r>
              <a:rPr lang="es-ES" sz="1250" dirty="0" err="1">
                <a:solidFill>
                  <a:schemeClr val="tx1">
                    <a:lumMod val="75000"/>
                    <a:lumOff val="25000"/>
                  </a:schemeClr>
                </a:solidFill>
                <a:latin typeface="Miriam Libre"/>
              </a:rPr>
              <a:t>Med</a:t>
            </a:r>
            <a:r>
              <a:rPr lang="es-ES" sz="1250" dirty="0">
                <a:solidFill>
                  <a:schemeClr val="tx1">
                    <a:lumMod val="75000"/>
                    <a:lumOff val="25000"/>
                  </a:schemeClr>
                </a:solidFill>
                <a:latin typeface="Miriam Libre"/>
              </a:rPr>
              <a:t> Centro (PR)</a:t>
            </a:r>
            <a:endParaRPr lang="en-US" sz="1250" dirty="0">
              <a:solidFill>
                <a:schemeClr val="tx1">
                  <a:lumMod val="75000"/>
                  <a:lumOff val="25000"/>
                </a:schemeClr>
              </a:solidFill>
              <a:latin typeface="Miriam Libre"/>
            </a:endParaRP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Greater Lawrence Family Health Center (MA)</a:t>
            </a:r>
          </a:p>
          <a:p>
            <a:pPr lvl="1">
              <a:spcAft>
                <a:spcPts val="400"/>
              </a:spcAft>
            </a:pPr>
            <a:endParaRPr lang="en-US" sz="1200" dirty="0">
              <a:latin typeface="Miriam Libre"/>
            </a:endParaRPr>
          </a:p>
          <a:p>
            <a:pPr lvl="0">
              <a:spcAft>
                <a:spcPts val="400"/>
              </a:spcAft>
            </a:pPr>
            <a:r>
              <a:rPr lang="en-US" sz="1500" b="1" dirty="0" err="1" smtClean="0">
                <a:latin typeface="Miriam Libre"/>
              </a:rPr>
              <a:t>CoCM</a:t>
            </a:r>
            <a:endParaRPr lang="en-US" sz="1500" b="1" dirty="0">
              <a:latin typeface="Miriam Libre"/>
            </a:endParaRPr>
          </a:p>
          <a:p>
            <a:pPr marL="285750" lvl="0" indent="-285750">
              <a:spcAft>
                <a:spcPts val="400"/>
              </a:spcAft>
              <a:buFont typeface="Arial" panose="020B0604020202020204" pitchFamily="34" charset="0"/>
              <a:buChar char="•"/>
            </a:pPr>
            <a:r>
              <a:rPr lang="es-ES" sz="1250" dirty="0">
                <a:solidFill>
                  <a:schemeClr val="tx1">
                    <a:lumMod val="75000"/>
                    <a:lumOff val="25000"/>
                  </a:schemeClr>
                </a:solidFill>
                <a:latin typeface="Miriam Libre"/>
              </a:rPr>
              <a:t>La </a:t>
            </a:r>
            <a:r>
              <a:rPr lang="es-ES" sz="1250" dirty="0" err="1">
                <a:solidFill>
                  <a:schemeClr val="tx1">
                    <a:lumMod val="75000"/>
                    <a:lumOff val="25000"/>
                  </a:schemeClr>
                </a:solidFill>
                <a:latin typeface="Miriam Libre"/>
              </a:rPr>
              <a:t>Clinica</a:t>
            </a:r>
            <a:r>
              <a:rPr lang="es-ES" sz="1250" dirty="0">
                <a:solidFill>
                  <a:schemeClr val="tx1">
                    <a:lumMod val="75000"/>
                    <a:lumOff val="25000"/>
                  </a:schemeClr>
                </a:solidFill>
                <a:latin typeface="Miriam Libre"/>
              </a:rPr>
              <a:t> del Pueblo, </a:t>
            </a:r>
            <a:r>
              <a:rPr lang="es-ES" sz="1250" dirty="0" err="1">
                <a:solidFill>
                  <a:schemeClr val="tx1">
                    <a:lumMod val="75000"/>
                    <a:lumOff val="25000"/>
                  </a:schemeClr>
                </a:solidFill>
                <a:latin typeface="Miriam Libre"/>
              </a:rPr>
              <a:t>Inc</a:t>
            </a:r>
            <a:r>
              <a:rPr lang="es-ES" sz="1250" dirty="0">
                <a:solidFill>
                  <a:schemeClr val="tx1">
                    <a:lumMod val="75000"/>
                    <a:lumOff val="25000"/>
                  </a:schemeClr>
                </a:solidFill>
                <a:latin typeface="Miriam Libre"/>
              </a:rPr>
              <a:t> (DC)</a:t>
            </a:r>
            <a:endParaRPr lang="en-US" sz="1250" dirty="0">
              <a:solidFill>
                <a:schemeClr val="tx1">
                  <a:lumMod val="75000"/>
                  <a:lumOff val="25000"/>
                </a:schemeClr>
              </a:solidFill>
              <a:latin typeface="Miriam Libre"/>
            </a:endParaRP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Oklahoma State University Center Health Sciences (OK)</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Health Emergency Lifeline Programs (MI)</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Our Lady of the Lake Hospital, Inc. (LA)</a:t>
            </a:r>
          </a:p>
          <a:p>
            <a:pPr lvl="1">
              <a:spcAft>
                <a:spcPts val="400"/>
              </a:spcAft>
            </a:pPr>
            <a:endParaRPr lang="en-US" sz="1150" dirty="0">
              <a:latin typeface="Miriam Libre"/>
            </a:endParaRPr>
          </a:p>
          <a:p>
            <a:pPr lvl="0">
              <a:spcAft>
                <a:spcPts val="400"/>
              </a:spcAft>
            </a:pPr>
            <a:r>
              <a:rPr lang="en-US" sz="1500" b="1" dirty="0">
                <a:latin typeface="Miriam Libre"/>
              </a:rPr>
              <a:t>S.B.I.R.T.</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The </a:t>
            </a:r>
            <a:r>
              <a:rPr lang="en-US" sz="1250" dirty="0" err="1">
                <a:solidFill>
                  <a:schemeClr val="tx1">
                    <a:lumMod val="75000"/>
                    <a:lumOff val="25000"/>
                  </a:schemeClr>
                </a:solidFill>
                <a:latin typeface="Miriam Libre"/>
              </a:rPr>
              <a:t>Poverello</a:t>
            </a:r>
            <a:r>
              <a:rPr lang="en-US" sz="1250" dirty="0">
                <a:solidFill>
                  <a:schemeClr val="tx1">
                    <a:lumMod val="75000"/>
                    <a:lumOff val="25000"/>
                  </a:schemeClr>
                </a:solidFill>
                <a:latin typeface="Miriam Libre"/>
              </a:rPr>
              <a:t> Center Inc. (FL)</a:t>
            </a:r>
          </a:p>
          <a:p>
            <a:pPr marL="285750" lvl="0" indent="-285750">
              <a:spcAft>
                <a:spcPts val="400"/>
              </a:spcAft>
              <a:buFont typeface="Arial" panose="020B0604020202020204" pitchFamily="34" charset="0"/>
              <a:buChar char="•"/>
            </a:pPr>
            <a:r>
              <a:rPr lang="en-US" sz="1250" dirty="0">
                <a:solidFill>
                  <a:schemeClr val="tx1">
                    <a:lumMod val="75000"/>
                    <a:lumOff val="25000"/>
                  </a:schemeClr>
                </a:solidFill>
                <a:latin typeface="Miriam Libre"/>
              </a:rPr>
              <a:t>North Jersey Community Research Initiative (NJ)</a:t>
            </a:r>
          </a:p>
        </p:txBody>
      </p:sp>
      <p:sp>
        <p:nvSpPr>
          <p:cNvPr id="8" name="Title 1">
            <a:extLst>
              <a:ext uri="{FF2B5EF4-FFF2-40B4-BE49-F238E27FC236}">
                <a16:creationId xmlns:a16="http://schemas.microsoft.com/office/drawing/2014/main" id="{C63B13D7-7FBE-4473-9D2D-847AE74686FD}"/>
              </a:ext>
            </a:extLst>
          </p:cNvPr>
          <p:cNvSpPr txBox="1">
            <a:spLocks/>
          </p:cNvSpPr>
          <p:nvPr/>
        </p:nvSpPr>
        <p:spPr>
          <a:xfrm>
            <a:off x="1012116" y="-488503"/>
            <a:ext cx="10109070" cy="1113295"/>
          </a:xfrm>
          <a:prstGeom prst="rect">
            <a:avLst/>
          </a:prstGeom>
          <a:noFill/>
          <a:ln>
            <a:noFill/>
          </a:ln>
        </p:spPr>
        <p:txBody>
          <a:bodyPr spcFirstLastPara="1" vert="horz" wrap="square" lIns="91425" tIns="91425" rIns="91425" bIns="91425" rtlCol="0" anchor="b" anchorCtr="0">
            <a:normAutofit/>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3600" b="1" dirty="0">
                <a:solidFill>
                  <a:srgbClr val="095895"/>
                </a:solidFill>
                <a:ea typeface="+mj-ea"/>
                <a:cs typeface="+mj-cs"/>
              </a:rPr>
              <a:t>E2i Intervention Sites</a:t>
            </a:r>
            <a:endParaRPr lang="en-US" sz="3600" dirty="0"/>
          </a:p>
        </p:txBody>
      </p:sp>
      <p:sp>
        <p:nvSpPr>
          <p:cNvPr id="2" name="Slide Number Placeholder 1"/>
          <p:cNvSpPr>
            <a:spLocks noGrp="1"/>
          </p:cNvSpPr>
          <p:nvPr>
            <p:ph type="sldNum" idx="12"/>
          </p:nvPr>
        </p:nvSpPr>
        <p:spPr/>
        <p:txBody>
          <a:bodyPr/>
          <a:lstStyle/>
          <a:p>
            <a:fld id="{E8AF465F-2847-4CB3-B1F3-83F96BC6F738}" type="slidenum">
              <a:rPr lang="en-US" smtClean="0"/>
              <a:pPr/>
              <a:t>55</a:t>
            </a:fld>
            <a:endParaRPr lang="en-US" dirty="0"/>
          </a:p>
        </p:txBody>
      </p:sp>
    </p:spTree>
    <p:extLst>
      <p:ext uri="{BB962C8B-B14F-4D97-AF65-F5344CB8AC3E}">
        <p14:creationId xmlns:p14="http://schemas.microsoft.com/office/powerpoint/2010/main" val="34739130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9AE815-C624-43DF-A7F4-82F2FD0E4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256" y="1183214"/>
            <a:ext cx="10515062" cy="4585102"/>
          </a:xfrm>
          <a:prstGeom prst="rect">
            <a:avLst/>
          </a:prstGeom>
        </p:spPr>
      </p:pic>
      <p:pic>
        <p:nvPicPr>
          <p:cNvPr id="10" name="Picture 9">
            <a:extLst>
              <a:ext uri="{FF2B5EF4-FFF2-40B4-BE49-F238E27FC236}">
                <a16:creationId xmlns:a16="http://schemas.microsoft.com/office/drawing/2014/main" id="{47F78EB0-2A46-4863-BBE5-BABC3A6F05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56" y="4597477"/>
            <a:ext cx="1330500" cy="1170839"/>
          </a:xfrm>
          <a:prstGeom prst="rect">
            <a:avLst/>
          </a:prstGeom>
          <a:ln>
            <a:solidFill>
              <a:srgbClr val="C00000"/>
            </a:solidFill>
          </a:ln>
        </p:spPr>
      </p:pic>
      <p:pic>
        <p:nvPicPr>
          <p:cNvPr id="11" name="Picture 10">
            <a:extLst>
              <a:ext uri="{FF2B5EF4-FFF2-40B4-BE49-F238E27FC236}">
                <a16:creationId xmlns:a16="http://schemas.microsoft.com/office/drawing/2014/main" id="{73F6D9FA-BDB4-4936-81F8-92C31A7053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7892" y="4734654"/>
            <a:ext cx="1519426" cy="1033662"/>
          </a:xfrm>
          <a:prstGeom prst="rect">
            <a:avLst/>
          </a:prstGeom>
          <a:ln>
            <a:solidFill>
              <a:srgbClr val="C00000"/>
            </a:solidFill>
          </a:ln>
        </p:spPr>
      </p:pic>
      <p:sp>
        <p:nvSpPr>
          <p:cNvPr id="13" name="Title 1">
            <a:extLst>
              <a:ext uri="{FF2B5EF4-FFF2-40B4-BE49-F238E27FC236}">
                <a16:creationId xmlns:a16="http://schemas.microsoft.com/office/drawing/2014/main" id="{C63B13D7-7FBE-4473-9D2D-847AE74686FD}"/>
              </a:ext>
            </a:extLst>
          </p:cNvPr>
          <p:cNvSpPr txBox="1">
            <a:spLocks/>
          </p:cNvSpPr>
          <p:nvPr/>
        </p:nvSpPr>
        <p:spPr>
          <a:xfrm>
            <a:off x="974016" y="133797"/>
            <a:ext cx="10109070" cy="1113295"/>
          </a:xfrm>
          <a:prstGeom prst="rect">
            <a:avLst/>
          </a:prstGeom>
          <a:noFill/>
          <a:ln>
            <a:noFill/>
          </a:ln>
        </p:spPr>
        <p:txBody>
          <a:bodyPr spcFirstLastPara="1" vert="horz" wrap="square" lIns="91425" tIns="91425" rIns="91425" bIns="91425" rtlCol="0" anchor="b" anchorCtr="0">
            <a:normAutofit/>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5400" b="1" dirty="0">
                <a:solidFill>
                  <a:srgbClr val="095895"/>
                </a:solidFill>
                <a:ea typeface="+mj-ea"/>
                <a:cs typeface="+mj-cs"/>
              </a:rPr>
              <a:t>Geographic Distribution of Sites</a:t>
            </a:r>
            <a:endParaRPr lang="en-US" sz="4500" dirty="0"/>
          </a:p>
        </p:txBody>
      </p:sp>
      <p:sp>
        <p:nvSpPr>
          <p:cNvPr id="2" name="Slide Number Placeholder 1"/>
          <p:cNvSpPr>
            <a:spLocks noGrp="1"/>
          </p:cNvSpPr>
          <p:nvPr>
            <p:ph type="sldNum" idx="12"/>
          </p:nvPr>
        </p:nvSpPr>
        <p:spPr/>
        <p:txBody>
          <a:bodyPr/>
          <a:lstStyle/>
          <a:p>
            <a:fld id="{E8AF465F-2847-4CB3-B1F3-83F96BC6F738}" type="slidenum">
              <a:rPr lang="en-US" smtClean="0"/>
              <a:pPr/>
              <a:t>56</a:t>
            </a:fld>
            <a:endParaRPr lang="en-US" dirty="0"/>
          </a:p>
        </p:txBody>
      </p:sp>
    </p:spTree>
    <p:extLst>
      <p:ext uri="{BB962C8B-B14F-4D97-AF65-F5344CB8AC3E}">
        <p14:creationId xmlns:p14="http://schemas.microsoft.com/office/powerpoint/2010/main" val="24017627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63B13D7-7FBE-4473-9D2D-847AE74686FD}"/>
              </a:ext>
            </a:extLst>
          </p:cNvPr>
          <p:cNvSpPr txBox="1">
            <a:spLocks/>
          </p:cNvSpPr>
          <p:nvPr/>
        </p:nvSpPr>
        <p:spPr>
          <a:xfrm>
            <a:off x="974016" y="133797"/>
            <a:ext cx="10109070" cy="1113295"/>
          </a:xfrm>
          <a:prstGeom prst="rect">
            <a:avLst/>
          </a:prstGeom>
          <a:noFill/>
          <a:ln>
            <a:noFill/>
          </a:ln>
        </p:spPr>
        <p:txBody>
          <a:bodyPr spcFirstLastPara="1" vert="horz" wrap="square" lIns="91425" tIns="91425" rIns="91425" bIns="91425" rtlCol="0" anchor="b" anchorCtr="0">
            <a:normAutofit/>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5400" b="1" dirty="0">
                <a:solidFill>
                  <a:srgbClr val="095895"/>
                </a:solidFill>
                <a:ea typeface="+mj-ea"/>
                <a:cs typeface="+mj-cs"/>
              </a:rPr>
              <a:t>Intervention </a:t>
            </a:r>
            <a:r>
              <a:rPr lang="en-US" sz="5400" b="1" dirty="0" smtClean="0">
                <a:solidFill>
                  <a:srgbClr val="095895"/>
                </a:solidFill>
                <a:ea typeface="+mj-ea"/>
                <a:cs typeface="+mj-cs"/>
              </a:rPr>
              <a:t>Cohort Trainings</a:t>
            </a:r>
            <a:endParaRPr lang="en-US" sz="4500" dirty="0"/>
          </a:p>
        </p:txBody>
      </p:sp>
      <p:graphicFrame>
        <p:nvGraphicFramePr>
          <p:cNvPr id="7" name="Table 6"/>
          <p:cNvGraphicFramePr>
            <a:graphicFrameLocks noGrp="1"/>
          </p:cNvGraphicFramePr>
          <p:nvPr>
            <p:extLst>
              <p:ext uri="{D42A27DB-BD31-4B8C-83A1-F6EECF244321}">
                <p14:modId xmlns:p14="http://schemas.microsoft.com/office/powerpoint/2010/main" val="539045220"/>
              </p:ext>
            </p:extLst>
          </p:nvPr>
        </p:nvGraphicFramePr>
        <p:xfrm>
          <a:off x="1178691" y="1658545"/>
          <a:ext cx="10155677" cy="3413760"/>
        </p:xfrm>
        <a:graphic>
          <a:graphicData uri="http://schemas.openxmlformats.org/drawingml/2006/table">
            <a:tbl>
              <a:tblPr firstRow="1" bandRow="1"/>
              <a:tblGrid>
                <a:gridCol w="10155677">
                  <a:extLst>
                    <a:ext uri="{9D8B030D-6E8A-4147-A177-3AD203B41FA5}">
                      <a16:colId xmlns:a16="http://schemas.microsoft.com/office/drawing/2014/main" val="20000"/>
                    </a:ext>
                  </a:extLst>
                </a:gridCol>
              </a:tblGrid>
              <a:tr h="1132664">
                <a:tc>
                  <a:txBody>
                    <a:bodyPr/>
                    <a:lstStyle/>
                    <a:p>
                      <a:pPr marL="514350" marR="0" lvl="0" indent="-514350" algn="l" defTabSz="914400" rtl="0" eaLnBrk="1" fontAlgn="auto" latinLnBrk="0" hangingPunct="1">
                        <a:lnSpc>
                          <a:spcPct val="100000"/>
                        </a:lnSpc>
                        <a:spcBef>
                          <a:spcPts val="0"/>
                        </a:spcBef>
                        <a:spcAft>
                          <a:spcPts val="1200"/>
                        </a:spcAft>
                        <a:buClr>
                          <a:srgbClr val="D03138"/>
                        </a:buClr>
                        <a:buSzPct val="120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Arial"/>
                          <a:cs typeface="Arial"/>
                          <a:sym typeface="Arial"/>
                        </a:rPr>
                        <a:t>Purpose of Intervention</a:t>
                      </a:r>
                    </a:p>
                    <a:p>
                      <a:pPr marL="514350" marR="0" lvl="0" indent="-514350" algn="l" defTabSz="914400" rtl="0" eaLnBrk="1" fontAlgn="auto" latinLnBrk="0" hangingPunct="1">
                        <a:lnSpc>
                          <a:spcPct val="100000"/>
                        </a:lnSpc>
                        <a:spcBef>
                          <a:spcPts val="0"/>
                        </a:spcBef>
                        <a:spcAft>
                          <a:spcPts val="1200"/>
                        </a:spcAft>
                        <a:buClr>
                          <a:srgbClr val="D03138"/>
                        </a:buClr>
                        <a:buSzPct val="120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Arial"/>
                          <a:cs typeface="Arial"/>
                          <a:sym typeface="Arial"/>
                        </a:rPr>
                        <a:t>Core Elements of Intervention</a:t>
                      </a:r>
                    </a:p>
                    <a:p>
                      <a:pPr marL="514350" marR="0" lvl="0" indent="-514350" algn="l" defTabSz="914400" rtl="0" eaLnBrk="1" fontAlgn="auto" latinLnBrk="0" hangingPunct="1">
                        <a:lnSpc>
                          <a:spcPct val="100000"/>
                        </a:lnSpc>
                        <a:spcBef>
                          <a:spcPts val="0"/>
                        </a:spcBef>
                        <a:spcAft>
                          <a:spcPts val="1200"/>
                        </a:spcAft>
                        <a:buClr>
                          <a:srgbClr val="D03138"/>
                        </a:buClr>
                        <a:buSzPct val="120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Arial"/>
                          <a:cs typeface="Arial"/>
                          <a:sym typeface="Arial"/>
                        </a:rPr>
                        <a:t>Strategies for Implementation</a:t>
                      </a:r>
                    </a:p>
                    <a:p>
                      <a:pPr marL="514350" marR="0" lvl="0" indent="-514350" algn="l" defTabSz="914400" rtl="0" eaLnBrk="1" fontAlgn="auto" latinLnBrk="0" hangingPunct="1">
                        <a:lnSpc>
                          <a:spcPct val="100000"/>
                        </a:lnSpc>
                        <a:spcBef>
                          <a:spcPts val="0"/>
                        </a:spcBef>
                        <a:spcAft>
                          <a:spcPts val="1200"/>
                        </a:spcAft>
                        <a:buClr>
                          <a:srgbClr val="D03138"/>
                        </a:buClr>
                        <a:buSzPct val="120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Arial"/>
                          <a:cs typeface="Arial"/>
                          <a:sym typeface="Arial"/>
                        </a:rPr>
                        <a:t>Activities of Intervention</a:t>
                      </a:r>
                    </a:p>
                    <a:p>
                      <a:pPr marL="514350" marR="0" lvl="0" indent="-514350" algn="l" defTabSz="914400" rtl="0" eaLnBrk="1" fontAlgn="auto" latinLnBrk="0" hangingPunct="1">
                        <a:lnSpc>
                          <a:spcPct val="100000"/>
                        </a:lnSpc>
                        <a:spcBef>
                          <a:spcPts val="0"/>
                        </a:spcBef>
                        <a:spcAft>
                          <a:spcPts val="1200"/>
                        </a:spcAft>
                        <a:buClr>
                          <a:srgbClr val="D03138"/>
                        </a:buClr>
                        <a:buSzPct val="120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Arial"/>
                          <a:cs typeface="Arial"/>
                          <a:sym typeface="Arial"/>
                        </a:rPr>
                        <a:t>Measures</a:t>
                      </a:r>
                    </a:p>
                    <a:p>
                      <a:pPr marL="514350" marR="0" lvl="0" indent="-514350" algn="l" defTabSz="914400" rtl="0" eaLnBrk="1" fontAlgn="auto" latinLnBrk="0" hangingPunct="1">
                        <a:lnSpc>
                          <a:spcPct val="100000"/>
                        </a:lnSpc>
                        <a:spcBef>
                          <a:spcPts val="0"/>
                        </a:spcBef>
                        <a:spcAft>
                          <a:spcPts val="1200"/>
                        </a:spcAft>
                        <a:buClr>
                          <a:srgbClr val="D03138"/>
                        </a:buClr>
                        <a:buSzPct val="120000"/>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Arial"/>
                          <a:cs typeface="Arial"/>
                          <a:sym typeface="Arial"/>
                        </a:rPr>
                        <a:t>Key Staff</a:t>
                      </a:r>
                    </a:p>
                  </a:txBody>
                  <a:tcPr/>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idx="12"/>
          </p:nvPr>
        </p:nvSpPr>
        <p:spPr/>
        <p:txBody>
          <a:bodyPr/>
          <a:lstStyle/>
          <a:p>
            <a:fld id="{E8AF465F-2847-4CB3-B1F3-83F96BC6F738}" type="slidenum">
              <a:rPr lang="en-US" smtClean="0"/>
              <a:pPr/>
              <a:t>57</a:t>
            </a:fld>
            <a:endParaRPr lang="en-US" dirty="0"/>
          </a:p>
        </p:txBody>
      </p:sp>
    </p:spTree>
    <p:extLst>
      <p:ext uri="{BB962C8B-B14F-4D97-AF65-F5344CB8AC3E}">
        <p14:creationId xmlns:p14="http://schemas.microsoft.com/office/powerpoint/2010/main" val="28800013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63B13D7-7FBE-4473-9D2D-847AE74686FD}"/>
              </a:ext>
            </a:extLst>
          </p:cNvPr>
          <p:cNvSpPr txBox="1">
            <a:spLocks/>
          </p:cNvSpPr>
          <p:nvPr/>
        </p:nvSpPr>
        <p:spPr>
          <a:xfrm>
            <a:off x="974016" y="133797"/>
            <a:ext cx="10109070" cy="1113295"/>
          </a:xfrm>
          <a:prstGeom prst="rect">
            <a:avLst/>
          </a:prstGeom>
          <a:noFill/>
          <a:ln>
            <a:noFill/>
          </a:ln>
        </p:spPr>
        <p:txBody>
          <a:bodyPr spcFirstLastPara="1" vert="horz" wrap="square" lIns="91425" tIns="91425" rIns="91425" bIns="91425" rtlCol="0" anchor="b" anchorCtr="0">
            <a:normAutofit fontScale="85000" lnSpcReduction="20000"/>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5400" b="1" dirty="0">
                <a:solidFill>
                  <a:srgbClr val="095895"/>
                </a:solidFill>
                <a:ea typeface="+mj-ea"/>
                <a:cs typeface="+mj-cs"/>
              </a:rPr>
              <a:t>Identification of Capacity Building Opportunities</a:t>
            </a:r>
            <a:endParaRPr lang="en-US" sz="4500" dirty="0"/>
          </a:p>
        </p:txBody>
      </p:sp>
      <p:graphicFrame>
        <p:nvGraphicFramePr>
          <p:cNvPr id="4" name="Diagram 3"/>
          <p:cNvGraphicFramePr/>
          <p:nvPr>
            <p:extLst>
              <p:ext uri="{D42A27DB-BD31-4B8C-83A1-F6EECF244321}">
                <p14:modId xmlns:p14="http://schemas.microsoft.com/office/powerpoint/2010/main" val="2514654205"/>
              </p:ext>
            </p:extLst>
          </p:nvPr>
        </p:nvGraphicFramePr>
        <p:xfrm>
          <a:off x="1469283" y="1247092"/>
          <a:ext cx="911853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idx="12"/>
          </p:nvPr>
        </p:nvSpPr>
        <p:spPr/>
        <p:txBody>
          <a:bodyPr/>
          <a:lstStyle/>
          <a:p>
            <a:fld id="{E8AF465F-2847-4CB3-B1F3-83F96BC6F738}" type="slidenum">
              <a:rPr lang="en-US" smtClean="0"/>
              <a:pPr/>
              <a:t>58</a:t>
            </a:fld>
            <a:endParaRPr lang="en-US" dirty="0"/>
          </a:p>
        </p:txBody>
      </p:sp>
    </p:spTree>
    <p:extLst>
      <p:ext uri="{BB962C8B-B14F-4D97-AF65-F5344CB8AC3E}">
        <p14:creationId xmlns:p14="http://schemas.microsoft.com/office/powerpoint/2010/main" val="26506297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63B13D7-7FBE-4473-9D2D-847AE74686FD}"/>
              </a:ext>
            </a:extLst>
          </p:cNvPr>
          <p:cNvSpPr txBox="1">
            <a:spLocks/>
          </p:cNvSpPr>
          <p:nvPr/>
        </p:nvSpPr>
        <p:spPr>
          <a:xfrm>
            <a:off x="974016" y="133797"/>
            <a:ext cx="10109070" cy="1113295"/>
          </a:xfrm>
          <a:prstGeom prst="rect">
            <a:avLst/>
          </a:prstGeom>
          <a:noFill/>
          <a:ln>
            <a:noFill/>
          </a:ln>
        </p:spPr>
        <p:txBody>
          <a:bodyPr spcFirstLastPara="1" vert="horz" wrap="square" lIns="91425" tIns="91425" rIns="91425" bIns="91425" rtlCol="0" anchor="b" anchorCtr="0">
            <a:normAutofit/>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5400" b="1" dirty="0">
                <a:solidFill>
                  <a:srgbClr val="095895"/>
                </a:solidFill>
                <a:ea typeface="+mj-ea"/>
                <a:cs typeface="+mj-cs"/>
              </a:rPr>
              <a:t>Site Implementation Readiness </a:t>
            </a:r>
          </a:p>
        </p:txBody>
      </p:sp>
      <p:graphicFrame>
        <p:nvGraphicFramePr>
          <p:cNvPr id="7" name="Diagram 6"/>
          <p:cNvGraphicFramePr/>
          <p:nvPr>
            <p:extLst>
              <p:ext uri="{D42A27DB-BD31-4B8C-83A1-F6EECF244321}">
                <p14:modId xmlns:p14="http://schemas.microsoft.com/office/powerpoint/2010/main" val="483456115"/>
              </p:ext>
            </p:extLst>
          </p:nvPr>
        </p:nvGraphicFramePr>
        <p:xfrm>
          <a:off x="1731264" y="877824"/>
          <a:ext cx="8839200" cy="5227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2" name="Left-Up Arrow 41"/>
          <p:cNvSpPr/>
          <p:nvPr/>
        </p:nvSpPr>
        <p:spPr>
          <a:xfrm rot="16200000">
            <a:off x="6429343" y="2280949"/>
            <a:ext cx="2707878" cy="1210013"/>
          </a:xfrm>
          <a:prstGeom prst="leftUpArrow">
            <a:avLst/>
          </a:prstGeom>
          <a:solidFill>
            <a:srgbClr val="D031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eft-Up Arrow 42"/>
          <p:cNvSpPr/>
          <p:nvPr/>
        </p:nvSpPr>
        <p:spPr>
          <a:xfrm rot="5400000" flipH="1">
            <a:off x="3159071" y="2280950"/>
            <a:ext cx="2707878" cy="1210013"/>
          </a:xfrm>
          <a:prstGeom prst="leftUpArrow">
            <a:avLst/>
          </a:prstGeom>
          <a:solidFill>
            <a:srgbClr val="D031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idx="12"/>
          </p:nvPr>
        </p:nvSpPr>
        <p:spPr/>
        <p:txBody>
          <a:bodyPr/>
          <a:lstStyle/>
          <a:p>
            <a:fld id="{E8AF465F-2847-4CB3-B1F3-83F96BC6F738}" type="slidenum">
              <a:rPr lang="en-US" smtClean="0"/>
              <a:pPr/>
              <a:t>59</a:t>
            </a:fld>
            <a:endParaRPr lang="en-US" dirty="0"/>
          </a:p>
        </p:txBody>
      </p:sp>
    </p:spTree>
    <p:extLst>
      <p:ext uri="{BB962C8B-B14F-4D97-AF65-F5344CB8AC3E}">
        <p14:creationId xmlns:p14="http://schemas.microsoft.com/office/powerpoint/2010/main" val="1366172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B13D7-7FBE-4473-9D2D-847AE74686FD}"/>
              </a:ext>
            </a:extLst>
          </p:cNvPr>
          <p:cNvSpPr>
            <a:spLocks noGrp="1"/>
          </p:cNvSpPr>
          <p:nvPr>
            <p:ph type="title"/>
          </p:nvPr>
        </p:nvSpPr>
        <p:spPr>
          <a:xfrm>
            <a:off x="974016" y="133797"/>
            <a:ext cx="10109070" cy="1113295"/>
          </a:xfrm>
        </p:spPr>
        <p:txBody>
          <a:bodyPr anchor="b">
            <a:normAutofit/>
          </a:bodyPr>
          <a:lstStyle/>
          <a:p>
            <a:pPr algn="ctr"/>
            <a:r>
              <a:rPr lang="en-US" sz="5400" b="1" dirty="0">
                <a:solidFill>
                  <a:srgbClr val="095895"/>
                </a:solidFill>
                <a:ea typeface="+mj-ea"/>
                <a:cs typeface="+mj-cs"/>
              </a:rPr>
              <a:t>Program Overview </a:t>
            </a:r>
            <a:r>
              <a:rPr lang="en-US" sz="5400" b="1" dirty="0" smtClean="0">
                <a:solidFill>
                  <a:srgbClr val="095895"/>
                </a:solidFill>
                <a:ea typeface="+mj-ea"/>
                <a:cs typeface="+mj-cs"/>
              </a:rPr>
              <a:t>Cont</a:t>
            </a:r>
            <a:r>
              <a:rPr lang="en-US" sz="5400" b="1" dirty="0">
                <a:solidFill>
                  <a:srgbClr val="095895"/>
                </a:solidFill>
                <a:ea typeface="+mj-ea"/>
                <a:cs typeface="+mj-cs"/>
              </a:rPr>
              <a:t>.</a:t>
            </a:r>
            <a:endParaRPr lang="en-US" sz="4500" dirty="0"/>
          </a:p>
        </p:txBody>
      </p:sp>
      <p:sp>
        <p:nvSpPr>
          <p:cNvPr id="7" name="Content Placeholder 6">
            <a:extLst>
              <a:ext uri="{FF2B5EF4-FFF2-40B4-BE49-F238E27FC236}">
                <a16:creationId xmlns:a16="http://schemas.microsoft.com/office/drawing/2014/main" id="{9105A073-89CB-4335-A787-54B5DBB43D61}"/>
              </a:ext>
            </a:extLst>
          </p:cNvPr>
          <p:cNvSpPr>
            <a:spLocks noGrp="1"/>
          </p:cNvSpPr>
          <p:nvPr>
            <p:ph type="body" idx="1"/>
          </p:nvPr>
        </p:nvSpPr>
        <p:spPr>
          <a:xfrm>
            <a:off x="761998" y="1247092"/>
            <a:ext cx="10820402" cy="4553628"/>
          </a:xfrm>
        </p:spPr>
        <p:txBody>
          <a:bodyPr>
            <a:normAutofit/>
          </a:bodyPr>
          <a:lstStyle/>
          <a:p>
            <a:pPr marL="342900" lvl="0" indent="-342900">
              <a:lnSpc>
                <a:spcPct val="120000"/>
              </a:lnSpc>
              <a:spcBef>
                <a:spcPts val="0"/>
              </a:spcBef>
              <a:spcAft>
                <a:spcPts val="1000"/>
              </a:spcAft>
              <a:buClrTx/>
            </a:pPr>
            <a:r>
              <a:rPr lang="en-US" sz="3200" dirty="0">
                <a:solidFill>
                  <a:schemeClr val="tx1"/>
                </a:solidFill>
              </a:rPr>
              <a:t>Project Aims: </a:t>
            </a:r>
          </a:p>
          <a:p>
            <a:pPr lvl="1" indent="-457200">
              <a:lnSpc>
                <a:spcPct val="120000"/>
              </a:lnSpc>
              <a:spcBef>
                <a:spcPts val="0"/>
              </a:spcBef>
              <a:spcAft>
                <a:spcPts val="1200"/>
              </a:spcAft>
              <a:buClr>
                <a:srgbClr val="D03138"/>
              </a:buClr>
              <a:buSzPct val="100000"/>
              <a:buFont typeface="+mj-lt"/>
              <a:buAutoNum type="arabicPeriod"/>
            </a:pPr>
            <a:r>
              <a:rPr lang="en-US" sz="2500" dirty="0">
                <a:solidFill>
                  <a:schemeClr val="tx1"/>
                </a:solidFill>
              </a:rPr>
              <a:t>Implementation of effective and culturally tailored evidence-informed interventions that address social determinants of health</a:t>
            </a:r>
          </a:p>
          <a:p>
            <a:pPr lvl="1" indent="-457200">
              <a:lnSpc>
                <a:spcPct val="120000"/>
              </a:lnSpc>
              <a:spcBef>
                <a:spcPts val="0"/>
              </a:spcBef>
              <a:buClr>
                <a:srgbClr val="D03138"/>
              </a:buClr>
              <a:buSzPct val="100000"/>
              <a:buFont typeface="+mj-lt"/>
              <a:buAutoNum type="arabicPeriod"/>
            </a:pPr>
            <a:r>
              <a:rPr lang="en-US" sz="2500" dirty="0">
                <a:solidFill>
                  <a:schemeClr val="tx1"/>
                </a:solidFill>
              </a:rPr>
              <a:t>Dissemination of findings, lessons learned, and implementation toolkits to promote replication of successful evidence-informed interventions across the Ryan White HIV/AIDS Program (RWHAP)</a:t>
            </a:r>
          </a:p>
        </p:txBody>
      </p:sp>
      <p:sp>
        <p:nvSpPr>
          <p:cNvPr id="3" name="Slide Number Placeholder 2"/>
          <p:cNvSpPr>
            <a:spLocks noGrp="1"/>
          </p:cNvSpPr>
          <p:nvPr>
            <p:ph type="sldNum" idx="12"/>
          </p:nvPr>
        </p:nvSpPr>
        <p:spPr/>
        <p:txBody>
          <a:bodyPr/>
          <a:lstStyle/>
          <a:p>
            <a:fld id="{E8AF465F-2847-4CB3-B1F3-83F96BC6F738}" type="slidenum">
              <a:rPr lang="en-US" smtClean="0"/>
              <a:pPr/>
              <a:t>6</a:t>
            </a:fld>
            <a:endParaRPr lang="en-US" dirty="0"/>
          </a:p>
        </p:txBody>
      </p:sp>
    </p:spTree>
    <p:extLst>
      <p:ext uri="{BB962C8B-B14F-4D97-AF65-F5344CB8AC3E}">
        <p14:creationId xmlns:p14="http://schemas.microsoft.com/office/powerpoint/2010/main" val="38541068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C4488A-7011-4EBA-A501-3A9CA782144B}"/>
              </a:ext>
            </a:extLst>
          </p:cNvPr>
          <p:cNvSpPr txBox="1">
            <a:spLocks/>
          </p:cNvSpPr>
          <p:nvPr/>
        </p:nvSpPr>
        <p:spPr>
          <a:xfrm>
            <a:off x="2697480" y="2455895"/>
            <a:ext cx="7254240" cy="1109287"/>
          </a:xfrm>
          <a:prstGeom prst="rect">
            <a:avLst/>
          </a:prstGeom>
          <a:noFill/>
          <a:ln>
            <a:noFill/>
          </a:ln>
        </p:spPr>
        <p:txBody>
          <a:bodyPr spcFirstLastPara="1" vert="horz" wrap="square" lIns="91440" tIns="45720" rIns="91440" bIns="45720" rtlCol="0" anchor="b" anchorCtr="0">
            <a:noAutofit/>
          </a:bodyPr>
          <a:lstStyle>
            <a:defPPr marR="0" lvl="0" algn="l" rtl="0">
              <a:lnSpc>
                <a:spcPct val="100000"/>
              </a:lnSpc>
              <a:spcBef>
                <a:spcPts val="0"/>
              </a:spcBef>
              <a:spcAft>
                <a:spcPts val="0"/>
              </a:spcAft>
            </a:defPPr>
            <a:lvl1pPr marR="0" lvl="0" algn="l" rtl="0" eaLnBrk="1" hangingPunct="1">
              <a:lnSpc>
                <a:spcPct val="85000"/>
              </a:lnSpc>
              <a:spcBef>
                <a:spcPts val="0"/>
              </a:spcBef>
              <a:spcAft>
                <a:spcPts val="0"/>
              </a:spcAft>
              <a:buClr>
                <a:srgbClr val="7B230B"/>
              </a:buClr>
              <a:buSzPts val="4800"/>
              <a:buFont typeface="Calibri"/>
              <a:buNone/>
              <a:defRPr sz="4800" b="0" i="0" u="none" strike="noStrike" cap="none">
                <a:solidFill>
                  <a:srgbClr val="7B230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5400" b="1" dirty="0" smtClean="0">
                <a:solidFill>
                  <a:srgbClr val="095895"/>
                </a:solidFill>
              </a:rPr>
              <a:t>Site Experiences</a:t>
            </a:r>
            <a:endParaRPr lang="en-US" sz="5400" b="1" dirty="0"/>
          </a:p>
        </p:txBody>
      </p:sp>
      <p:sp>
        <p:nvSpPr>
          <p:cNvPr id="2" name="Slide Number Placeholder 1"/>
          <p:cNvSpPr>
            <a:spLocks noGrp="1"/>
          </p:cNvSpPr>
          <p:nvPr>
            <p:ph type="sldNum" idx="12"/>
          </p:nvPr>
        </p:nvSpPr>
        <p:spPr/>
        <p:txBody>
          <a:bodyPr/>
          <a:lstStyle/>
          <a:p>
            <a:fld id="{E8AF465F-2847-4CB3-B1F3-83F96BC6F738}" type="slidenum">
              <a:rPr lang="en-US" smtClean="0"/>
              <a:pPr/>
              <a:t>60</a:t>
            </a:fld>
            <a:endParaRPr lang="en-US" dirty="0"/>
          </a:p>
        </p:txBody>
      </p:sp>
    </p:spTree>
    <p:extLst>
      <p:ext uri="{BB962C8B-B14F-4D97-AF65-F5344CB8AC3E}">
        <p14:creationId xmlns:p14="http://schemas.microsoft.com/office/powerpoint/2010/main" val="25973767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C4488A-7011-4EBA-A501-3A9CA782144B}"/>
              </a:ext>
            </a:extLst>
          </p:cNvPr>
          <p:cNvSpPr txBox="1">
            <a:spLocks/>
          </p:cNvSpPr>
          <p:nvPr/>
        </p:nvSpPr>
        <p:spPr>
          <a:xfrm>
            <a:off x="2697480" y="2455895"/>
            <a:ext cx="7254240" cy="1109287"/>
          </a:xfrm>
          <a:prstGeom prst="rect">
            <a:avLst/>
          </a:prstGeom>
          <a:noFill/>
          <a:ln>
            <a:noFill/>
          </a:ln>
        </p:spPr>
        <p:txBody>
          <a:bodyPr spcFirstLastPara="1" vert="horz" wrap="square" lIns="91440" tIns="45720" rIns="91440" bIns="45720" rtlCol="0" anchor="b" anchorCtr="0">
            <a:noAutofit/>
          </a:bodyPr>
          <a:lstStyle>
            <a:defPPr marR="0" lvl="0" algn="l" rtl="0">
              <a:lnSpc>
                <a:spcPct val="100000"/>
              </a:lnSpc>
              <a:spcBef>
                <a:spcPts val="0"/>
              </a:spcBef>
              <a:spcAft>
                <a:spcPts val="0"/>
              </a:spcAft>
            </a:defPPr>
            <a:lvl1pPr marR="0" lvl="0" algn="l" rtl="0" eaLnBrk="1" hangingPunct="1">
              <a:lnSpc>
                <a:spcPct val="85000"/>
              </a:lnSpc>
              <a:spcBef>
                <a:spcPts val="0"/>
              </a:spcBef>
              <a:spcAft>
                <a:spcPts val="0"/>
              </a:spcAft>
              <a:buClr>
                <a:srgbClr val="7B230B"/>
              </a:buClr>
              <a:buSzPts val="4800"/>
              <a:buFont typeface="Calibri"/>
              <a:buNone/>
              <a:defRPr sz="4800" b="0" i="0" u="none" strike="noStrike" cap="none">
                <a:solidFill>
                  <a:srgbClr val="7B230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5400" b="1" dirty="0">
                <a:solidFill>
                  <a:srgbClr val="095895"/>
                </a:solidFill>
              </a:rPr>
              <a:t>Questions?</a:t>
            </a:r>
            <a:endParaRPr lang="en-US" sz="5400" b="1" dirty="0"/>
          </a:p>
        </p:txBody>
      </p:sp>
      <p:sp>
        <p:nvSpPr>
          <p:cNvPr id="2" name="Slide Number Placeholder 1"/>
          <p:cNvSpPr>
            <a:spLocks noGrp="1"/>
          </p:cNvSpPr>
          <p:nvPr>
            <p:ph type="sldNum" idx="12"/>
          </p:nvPr>
        </p:nvSpPr>
        <p:spPr/>
        <p:txBody>
          <a:bodyPr/>
          <a:lstStyle/>
          <a:p>
            <a:fld id="{E8AF465F-2847-4CB3-B1F3-83F96BC6F738}" type="slidenum">
              <a:rPr lang="en-US" smtClean="0"/>
              <a:pPr/>
              <a:t>61</a:t>
            </a:fld>
            <a:endParaRPr lang="en-US" dirty="0"/>
          </a:p>
        </p:txBody>
      </p:sp>
    </p:spTree>
    <p:extLst>
      <p:ext uri="{BB962C8B-B14F-4D97-AF65-F5344CB8AC3E}">
        <p14:creationId xmlns:p14="http://schemas.microsoft.com/office/powerpoint/2010/main" val="15888388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63B13D7-7FBE-4473-9D2D-847AE74686FD}"/>
              </a:ext>
            </a:extLst>
          </p:cNvPr>
          <p:cNvSpPr txBox="1">
            <a:spLocks/>
          </p:cNvSpPr>
          <p:nvPr/>
        </p:nvSpPr>
        <p:spPr>
          <a:xfrm>
            <a:off x="974016" y="133797"/>
            <a:ext cx="10109070" cy="1113295"/>
          </a:xfrm>
          <a:prstGeom prst="rect">
            <a:avLst/>
          </a:prstGeom>
          <a:noFill/>
          <a:ln>
            <a:noFill/>
          </a:ln>
        </p:spPr>
        <p:txBody>
          <a:bodyPr spcFirstLastPara="1" vert="horz" wrap="square" lIns="91425" tIns="91425" rIns="91425" bIns="91425" rtlCol="0" anchor="b" anchorCtr="0">
            <a:normAutofit/>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5400" b="1" dirty="0">
                <a:solidFill>
                  <a:srgbClr val="095895"/>
                </a:solidFill>
                <a:ea typeface="+mj-ea"/>
                <a:cs typeface="+mj-cs"/>
              </a:rPr>
              <a:t>Acknowledgments</a:t>
            </a:r>
            <a:endParaRPr lang="en-US" sz="4500" dirty="0"/>
          </a:p>
        </p:txBody>
      </p:sp>
      <p:graphicFrame>
        <p:nvGraphicFramePr>
          <p:cNvPr id="2" name="Table 1"/>
          <p:cNvGraphicFramePr>
            <a:graphicFrameLocks noGrp="1"/>
          </p:cNvGraphicFramePr>
          <p:nvPr>
            <p:extLst>
              <p:ext uri="{D42A27DB-BD31-4B8C-83A1-F6EECF244321}">
                <p14:modId xmlns:p14="http://schemas.microsoft.com/office/powerpoint/2010/main" val="513340033"/>
              </p:ext>
            </p:extLst>
          </p:nvPr>
        </p:nvGraphicFramePr>
        <p:xfrm>
          <a:off x="1901952" y="1488272"/>
          <a:ext cx="9509760" cy="2788920"/>
        </p:xfrm>
        <a:graphic>
          <a:graphicData uri="http://schemas.openxmlformats.org/drawingml/2006/table">
            <a:tbl>
              <a:tblPr firstRow="1" bandRow="1">
                <a:tableStyleId>{5C22544A-7EE6-4342-B048-85BDC9FD1C3A}</a:tableStyleId>
              </a:tblPr>
              <a:tblGrid>
                <a:gridCol w="3589699">
                  <a:extLst>
                    <a:ext uri="{9D8B030D-6E8A-4147-A177-3AD203B41FA5}">
                      <a16:colId xmlns:a16="http://schemas.microsoft.com/office/drawing/2014/main" val="711434959"/>
                    </a:ext>
                  </a:extLst>
                </a:gridCol>
                <a:gridCol w="5920061">
                  <a:extLst>
                    <a:ext uri="{9D8B030D-6E8A-4147-A177-3AD203B41FA5}">
                      <a16:colId xmlns:a16="http://schemas.microsoft.com/office/drawing/2014/main" val="1691961673"/>
                    </a:ext>
                  </a:extLst>
                </a:gridCol>
              </a:tblGrid>
              <a:tr h="370840">
                <a:tc>
                  <a:txBody>
                    <a:bodyPr/>
                    <a:lstStyle/>
                    <a:p>
                      <a:pPr algn="l" rtl="0" fontAlgn="ctr"/>
                      <a:r>
                        <a:rPr lang="en-US" sz="3000" b="0" i="0" u="none" strike="noStrike" dirty="0">
                          <a:solidFill>
                            <a:srgbClr val="000000"/>
                          </a:solidFill>
                          <a:effectLst/>
                          <a:latin typeface="Calibri" panose="020F0502020204030204" pitchFamily="34" charset="0"/>
                        </a:rPr>
                        <a:t>Hannah Bryant</a:t>
                      </a:r>
                    </a:p>
                  </a:txBody>
                  <a:tcPr marL="7620" marR="7620" marT="7620" marB="0" anchor="ctr">
                    <a:solidFill>
                      <a:schemeClr val="bg1"/>
                    </a:solidFill>
                  </a:tcPr>
                </a:tc>
                <a:tc>
                  <a:txBody>
                    <a:bodyPr/>
                    <a:lstStyle/>
                    <a:p>
                      <a:pPr algn="l" rtl="0" fontAlgn="ctr"/>
                      <a:r>
                        <a:rPr lang="en-US" sz="3000" b="0" i="0" u="none" strike="noStrike" dirty="0">
                          <a:solidFill>
                            <a:srgbClr val="000000"/>
                          </a:solidFill>
                          <a:effectLst/>
                          <a:latin typeface="Calibri" panose="020F0502020204030204" pitchFamily="34" charset="0"/>
                        </a:rPr>
                        <a:t>AIDS United </a:t>
                      </a:r>
                    </a:p>
                  </a:txBody>
                  <a:tcPr marL="7620" marR="7620" marT="7620" marB="0" anchor="ctr">
                    <a:solidFill>
                      <a:schemeClr val="bg1"/>
                    </a:solidFill>
                  </a:tcPr>
                </a:tc>
                <a:extLst>
                  <a:ext uri="{0D108BD9-81ED-4DB2-BD59-A6C34878D82A}">
                    <a16:rowId xmlns:a16="http://schemas.microsoft.com/office/drawing/2014/main" val="3761761487"/>
                  </a:ext>
                </a:extLst>
              </a:tr>
              <a:tr h="370840">
                <a:tc>
                  <a:txBody>
                    <a:bodyPr/>
                    <a:lstStyle/>
                    <a:p>
                      <a:pPr algn="l" rtl="0" fontAlgn="ctr"/>
                      <a:r>
                        <a:rPr lang="en-US" sz="3000" b="0" i="0" u="none" strike="noStrike" dirty="0">
                          <a:solidFill>
                            <a:srgbClr val="000000"/>
                          </a:solidFill>
                          <a:effectLst/>
                          <a:latin typeface="Calibri" panose="020F0502020204030204" pitchFamily="34" charset="0"/>
                        </a:rPr>
                        <a:t>Alicia Downes</a:t>
                      </a:r>
                    </a:p>
                  </a:txBody>
                  <a:tcPr marL="7620" marR="7620" marT="7620" marB="0" anchor="ctr">
                    <a:solidFill>
                      <a:schemeClr val="bg1"/>
                    </a:solidFill>
                  </a:tcPr>
                </a:tc>
                <a:tc>
                  <a:txBody>
                    <a:bodyPr/>
                    <a:lstStyle/>
                    <a:p>
                      <a:pPr algn="l" rtl="0" fontAlgn="ctr"/>
                      <a:r>
                        <a:rPr lang="en-US" sz="3000" b="0" i="0" u="none" strike="noStrike" dirty="0">
                          <a:solidFill>
                            <a:srgbClr val="000000"/>
                          </a:solidFill>
                          <a:effectLst/>
                          <a:latin typeface="Calibri" panose="020F0502020204030204" pitchFamily="34" charset="0"/>
                        </a:rPr>
                        <a:t>AIDS United </a:t>
                      </a:r>
                    </a:p>
                  </a:txBody>
                  <a:tcPr marL="7620" marR="7620" marT="7620" marB="0" anchor="ctr">
                    <a:solidFill>
                      <a:schemeClr val="bg1"/>
                    </a:solidFill>
                  </a:tcPr>
                </a:tc>
                <a:extLst>
                  <a:ext uri="{0D108BD9-81ED-4DB2-BD59-A6C34878D82A}">
                    <a16:rowId xmlns:a16="http://schemas.microsoft.com/office/drawing/2014/main" val="1697109964"/>
                  </a:ext>
                </a:extLst>
              </a:tr>
              <a:tr h="370840">
                <a:tc>
                  <a:txBody>
                    <a:bodyPr/>
                    <a:lstStyle/>
                    <a:p>
                      <a:pPr algn="l" rtl="0" fontAlgn="ctr"/>
                      <a:r>
                        <a:rPr lang="en-US" sz="3000" b="0" i="0" u="none" strike="noStrike" dirty="0">
                          <a:solidFill>
                            <a:srgbClr val="000000"/>
                          </a:solidFill>
                          <a:effectLst/>
                          <a:latin typeface="Calibri" panose="020F0502020204030204" pitchFamily="34" charset="0"/>
                        </a:rPr>
                        <a:t>Sarah Mitnick </a:t>
                      </a:r>
                    </a:p>
                  </a:txBody>
                  <a:tcPr marL="7620" marR="7620" marT="7620" marB="0" anchor="ctr">
                    <a:solidFill>
                      <a:schemeClr val="bg1"/>
                    </a:solidFill>
                  </a:tcPr>
                </a:tc>
                <a:tc>
                  <a:txBody>
                    <a:bodyPr/>
                    <a:lstStyle/>
                    <a:p>
                      <a:pPr algn="l" rtl="0" fontAlgn="ctr"/>
                      <a:r>
                        <a:rPr lang="en-US" sz="3000" b="0" i="0" u="none" strike="noStrike" dirty="0">
                          <a:solidFill>
                            <a:srgbClr val="000000"/>
                          </a:solidFill>
                          <a:effectLst/>
                          <a:latin typeface="Calibri" panose="020F0502020204030204" pitchFamily="34" charset="0"/>
                        </a:rPr>
                        <a:t>The Fenway </a:t>
                      </a:r>
                      <a:r>
                        <a:rPr lang="en-US" sz="3000" b="0" i="0" u="none" strike="noStrike" dirty="0" smtClean="0">
                          <a:solidFill>
                            <a:srgbClr val="000000"/>
                          </a:solidFill>
                          <a:effectLst/>
                          <a:latin typeface="Calibri" panose="020F0502020204030204" pitchFamily="34" charset="0"/>
                        </a:rPr>
                        <a:t>Institute</a:t>
                      </a:r>
                      <a:endParaRPr lang="en-US" sz="3000" b="0" i="0" u="none" strike="noStrike" dirty="0">
                        <a:solidFill>
                          <a:srgbClr val="000000"/>
                        </a:solidFill>
                        <a:effectLst/>
                        <a:latin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1989089150"/>
                  </a:ext>
                </a:extLst>
              </a:tr>
              <a:tr h="370840">
                <a:tc>
                  <a:txBody>
                    <a:bodyPr/>
                    <a:lstStyle/>
                    <a:p>
                      <a:pPr algn="l" rtl="0" fontAlgn="ctr"/>
                      <a:r>
                        <a:rPr lang="en-US" sz="3000" b="0" i="0" u="none" strike="noStrike" dirty="0" smtClean="0">
                          <a:solidFill>
                            <a:srgbClr val="000000"/>
                          </a:solidFill>
                          <a:effectLst/>
                          <a:latin typeface="Calibri" panose="020F0502020204030204" pitchFamily="34" charset="0"/>
                        </a:rPr>
                        <a:t>Neeki Parsa</a:t>
                      </a:r>
                      <a:endParaRPr lang="en-US" sz="3000" b="0" i="0" u="none" strike="noStrike" dirty="0">
                        <a:solidFill>
                          <a:srgbClr val="000000"/>
                        </a:solidFill>
                        <a:effectLst/>
                        <a:latin typeface="Calibri" panose="020F0502020204030204" pitchFamily="34" charset="0"/>
                      </a:endParaRPr>
                    </a:p>
                  </a:txBody>
                  <a:tcPr marL="7620" marR="7620" marT="7620" marB="0" anchor="ctr">
                    <a:solidFill>
                      <a:schemeClr val="bg1"/>
                    </a:solidFill>
                  </a:tcPr>
                </a:tc>
                <a:tc>
                  <a:txBody>
                    <a:bodyPr/>
                    <a:lstStyle/>
                    <a:p>
                      <a:pPr algn="l" rtl="0" fontAlgn="ctr"/>
                      <a:r>
                        <a:rPr lang="en-US" sz="3000" b="0" i="0" u="none" strike="noStrike" dirty="0" smtClean="0">
                          <a:solidFill>
                            <a:srgbClr val="000000"/>
                          </a:solidFill>
                          <a:effectLst/>
                          <a:latin typeface="Calibri" panose="020F0502020204030204" pitchFamily="34" charset="0"/>
                        </a:rPr>
                        <a:t>The Fenway Institute</a:t>
                      </a:r>
                      <a:endParaRPr lang="en-US" sz="3000" b="0" i="0" u="none" strike="noStrike" dirty="0">
                        <a:solidFill>
                          <a:srgbClr val="000000"/>
                        </a:solidFill>
                        <a:effectLst/>
                        <a:latin typeface="Calibri" panose="020F0502020204030204" pitchFamily="34" charset="0"/>
                      </a:endParaRPr>
                    </a:p>
                  </a:txBody>
                  <a:tcPr marL="7620" marR="7620" marT="7620" marB="0" anchor="ctr">
                    <a:solidFill>
                      <a:schemeClr val="bg1"/>
                    </a:solidFill>
                  </a:tcPr>
                </a:tc>
                <a:extLst>
                  <a:ext uri="{0D108BD9-81ED-4DB2-BD59-A6C34878D82A}">
                    <a16:rowId xmlns:a16="http://schemas.microsoft.com/office/drawing/2014/main" val="2297022341"/>
                  </a:ext>
                </a:extLst>
              </a:tr>
              <a:tr h="370840">
                <a:tc>
                  <a:txBody>
                    <a:bodyPr/>
                    <a:lstStyle/>
                    <a:p>
                      <a:pPr algn="l" rtl="0" fontAlgn="ctr"/>
                      <a:r>
                        <a:rPr lang="en-US" sz="3000" b="0" i="0" u="none" strike="noStrike" dirty="0">
                          <a:solidFill>
                            <a:srgbClr val="000000"/>
                          </a:solidFill>
                          <a:effectLst/>
                          <a:latin typeface="Calibri" panose="020F0502020204030204" pitchFamily="34" charset="0"/>
                        </a:rPr>
                        <a:t>Joseph Stango</a:t>
                      </a:r>
                    </a:p>
                  </a:txBody>
                  <a:tcPr marL="7620" marR="7620" marT="7620" marB="0" anchor="ctr">
                    <a:solidFill>
                      <a:schemeClr val="bg1"/>
                    </a:solidFill>
                  </a:tcPr>
                </a:tc>
                <a:tc>
                  <a:txBody>
                    <a:bodyPr/>
                    <a:lstStyle/>
                    <a:p>
                      <a:pPr algn="l" rtl="0" fontAlgn="ctr"/>
                      <a:r>
                        <a:rPr lang="en-US" sz="3000" b="0" i="0" u="none" strike="noStrike" dirty="0">
                          <a:solidFill>
                            <a:srgbClr val="000000"/>
                          </a:solidFill>
                          <a:effectLst/>
                          <a:latin typeface="Calibri" panose="020F0502020204030204" pitchFamily="34" charset="0"/>
                        </a:rPr>
                        <a:t>AIDS United </a:t>
                      </a:r>
                    </a:p>
                  </a:txBody>
                  <a:tcPr marL="7620" marR="7620" marT="7620" marB="0" anchor="ctr">
                    <a:solidFill>
                      <a:schemeClr val="bg1"/>
                    </a:solidFill>
                  </a:tcPr>
                </a:tc>
                <a:extLst>
                  <a:ext uri="{0D108BD9-81ED-4DB2-BD59-A6C34878D82A}">
                    <a16:rowId xmlns:a16="http://schemas.microsoft.com/office/drawing/2014/main" val="4140386741"/>
                  </a:ext>
                </a:extLst>
              </a:tr>
              <a:tr h="370840">
                <a:tc>
                  <a:txBody>
                    <a:bodyPr/>
                    <a:lstStyle/>
                    <a:p>
                      <a:pPr algn="l" rtl="0" fontAlgn="ctr"/>
                      <a:r>
                        <a:rPr lang="en-US" sz="3000" b="0" i="0" u="none" strike="noStrike" dirty="0">
                          <a:solidFill>
                            <a:srgbClr val="000000"/>
                          </a:solidFill>
                          <a:effectLst/>
                          <a:latin typeface="Calibri" panose="020F0502020204030204" pitchFamily="34" charset="0"/>
                        </a:rPr>
                        <a:t>Kelly Stevens </a:t>
                      </a:r>
                    </a:p>
                  </a:txBody>
                  <a:tcPr marL="7620" marR="7620" marT="7620" marB="0" anchor="ctr">
                    <a:solidFill>
                      <a:schemeClr val="bg1"/>
                    </a:solidFill>
                  </a:tcPr>
                </a:tc>
                <a:tc>
                  <a:txBody>
                    <a:bodyPr/>
                    <a:lstStyle/>
                    <a:p>
                      <a:pPr algn="l" rtl="0" fontAlgn="ctr"/>
                      <a:r>
                        <a:rPr lang="en-US" sz="3000" b="0" i="0" u="none" strike="noStrike" dirty="0">
                          <a:solidFill>
                            <a:srgbClr val="000000"/>
                          </a:solidFill>
                          <a:effectLst/>
                          <a:latin typeface="Calibri" panose="020F0502020204030204" pitchFamily="34" charset="0"/>
                        </a:rPr>
                        <a:t>AIDS United </a:t>
                      </a:r>
                    </a:p>
                  </a:txBody>
                  <a:tcPr marL="7620" marR="7620" marT="7620" marB="0" anchor="ctr">
                    <a:solidFill>
                      <a:schemeClr val="bg1"/>
                    </a:solidFill>
                  </a:tcPr>
                </a:tc>
                <a:extLst>
                  <a:ext uri="{0D108BD9-81ED-4DB2-BD59-A6C34878D82A}">
                    <a16:rowId xmlns:a16="http://schemas.microsoft.com/office/drawing/2014/main" val="2041596808"/>
                  </a:ext>
                </a:extLst>
              </a:tr>
            </a:tbl>
          </a:graphicData>
        </a:graphic>
      </p:graphicFrame>
      <p:sp>
        <p:nvSpPr>
          <p:cNvPr id="3" name="Slide Number Placeholder 2"/>
          <p:cNvSpPr>
            <a:spLocks noGrp="1"/>
          </p:cNvSpPr>
          <p:nvPr>
            <p:ph type="sldNum" idx="12"/>
          </p:nvPr>
        </p:nvSpPr>
        <p:spPr/>
        <p:txBody>
          <a:bodyPr/>
          <a:lstStyle/>
          <a:p>
            <a:fld id="{E8AF465F-2847-4CB3-B1F3-83F96BC6F738}" type="slidenum">
              <a:rPr lang="en-US" smtClean="0"/>
              <a:pPr/>
              <a:t>62</a:t>
            </a:fld>
            <a:endParaRPr lang="en-US" dirty="0"/>
          </a:p>
        </p:txBody>
      </p:sp>
    </p:spTree>
    <p:extLst>
      <p:ext uri="{BB962C8B-B14F-4D97-AF65-F5344CB8AC3E}">
        <p14:creationId xmlns:p14="http://schemas.microsoft.com/office/powerpoint/2010/main" val="4535069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85132" y="1846587"/>
            <a:ext cx="8487917" cy="2246769"/>
          </a:xfrm>
          <a:prstGeom prst="rect">
            <a:avLst/>
          </a:prstGeom>
        </p:spPr>
        <p:txBody>
          <a:bodyPr wrap="square">
            <a:spAutoFit/>
          </a:bodyPr>
          <a:lstStyle/>
          <a:p>
            <a:pPr>
              <a:spcAft>
                <a:spcPts val="1200"/>
              </a:spcAft>
            </a:pPr>
            <a:r>
              <a:rPr lang="en-US" sz="3000" dirty="0">
                <a:solidFill>
                  <a:schemeClr val="tx2"/>
                </a:solidFill>
                <a:latin typeface="Calibri" panose="020F0502020204030204" pitchFamily="34" charset="0"/>
                <a:cs typeface="Calibri" panose="020F0502020204030204" pitchFamily="34" charset="0"/>
                <a:hlinkClick r:id="rId3"/>
              </a:rPr>
              <a:t>CCTA@fenwayhealth.org</a:t>
            </a:r>
            <a:r>
              <a:rPr lang="en-US" sz="3000" dirty="0">
                <a:solidFill>
                  <a:schemeClr val="tx2"/>
                </a:solidFill>
                <a:latin typeface="Calibri" panose="020F0502020204030204" pitchFamily="34" charset="0"/>
                <a:cs typeface="Calibri" panose="020F0502020204030204" pitchFamily="34" charset="0"/>
              </a:rPr>
              <a:t> / </a:t>
            </a:r>
            <a:r>
              <a:rPr lang="en-US" sz="3000" dirty="0">
                <a:solidFill>
                  <a:schemeClr val="tx2"/>
                </a:solidFill>
                <a:latin typeface="Calibri" panose="020F0502020204030204" pitchFamily="34" charset="0"/>
                <a:cs typeface="Calibri" panose="020F0502020204030204" pitchFamily="34" charset="0"/>
                <a:hlinkClick r:id="rId4"/>
              </a:rPr>
              <a:t>CCTA@aidsunited.org</a:t>
            </a:r>
            <a:r>
              <a:rPr lang="en-US" sz="3000" dirty="0">
                <a:solidFill>
                  <a:schemeClr val="tx2"/>
                </a:solidFill>
                <a:latin typeface="Calibri" panose="020F0502020204030204" pitchFamily="34" charset="0"/>
                <a:cs typeface="Calibri" panose="020F0502020204030204" pitchFamily="34" charset="0"/>
              </a:rPr>
              <a:t>  		</a:t>
            </a:r>
          </a:p>
          <a:p>
            <a:pPr>
              <a:spcAft>
                <a:spcPts val="1200"/>
              </a:spcAft>
            </a:pPr>
            <a:endParaRPr lang="en-US" sz="3000" dirty="0">
              <a:solidFill>
                <a:schemeClr val="tx2"/>
              </a:solidFill>
              <a:latin typeface="Calibri" panose="020F0502020204030204" pitchFamily="34" charset="0"/>
              <a:cs typeface="Calibri" panose="020F0502020204030204" pitchFamily="34" charset="0"/>
            </a:endParaRPr>
          </a:p>
          <a:p>
            <a:pPr>
              <a:spcAft>
                <a:spcPts val="1200"/>
              </a:spcAft>
            </a:pPr>
            <a:r>
              <a:rPr lang="en-US" sz="3000" dirty="0">
                <a:solidFill>
                  <a:schemeClr val="tx2"/>
                </a:solidFill>
                <a:latin typeface="Calibri" panose="020F0502020204030204" pitchFamily="34" charset="0"/>
                <a:cs typeface="Calibri" panose="020F0502020204030204" pitchFamily="34" charset="0"/>
                <a:hlinkClick r:id="rId5"/>
              </a:rPr>
              <a:t>E2iEvaluationCenter@ucsf.edu</a:t>
            </a:r>
            <a:r>
              <a:rPr lang="en-US" sz="3000" dirty="0">
                <a:solidFill>
                  <a:schemeClr val="tx2"/>
                </a:solidFill>
                <a:latin typeface="Calibri" panose="020F0502020204030204" pitchFamily="34" charset="0"/>
                <a:cs typeface="Calibri" panose="020F0502020204030204" pitchFamily="34" charset="0"/>
              </a:rPr>
              <a:t> </a:t>
            </a:r>
          </a:p>
        </p:txBody>
      </p:sp>
      <p:sp>
        <p:nvSpPr>
          <p:cNvPr id="6" name="Title 1">
            <a:extLst>
              <a:ext uri="{FF2B5EF4-FFF2-40B4-BE49-F238E27FC236}">
                <a16:creationId xmlns:a16="http://schemas.microsoft.com/office/drawing/2014/main" id="{C63B13D7-7FBE-4473-9D2D-847AE74686FD}"/>
              </a:ext>
            </a:extLst>
          </p:cNvPr>
          <p:cNvSpPr txBox="1">
            <a:spLocks/>
          </p:cNvSpPr>
          <p:nvPr/>
        </p:nvSpPr>
        <p:spPr>
          <a:xfrm>
            <a:off x="974016" y="133797"/>
            <a:ext cx="10109070" cy="1113295"/>
          </a:xfrm>
          <a:prstGeom prst="rect">
            <a:avLst/>
          </a:prstGeom>
          <a:noFill/>
          <a:ln>
            <a:noFill/>
          </a:ln>
        </p:spPr>
        <p:txBody>
          <a:bodyPr spcFirstLastPara="1" vert="horz" wrap="square" lIns="91425" tIns="91425" rIns="91425" bIns="91425" rtlCol="0" anchor="b" anchorCtr="0">
            <a:normAutofit/>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5400" b="1" dirty="0">
                <a:solidFill>
                  <a:srgbClr val="095895"/>
                </a:solidFill>
                <a:ea typeface="+mj-ea"/>
                <a:cs typeface="+mj-cs"/>
              </a:rPr>
              <a:t>E2i Contact Information</a:t>
            </a:r>
            <a:endParaRPr lang="en-US" sz="4500" dirty="0"/>
          </a:p>
        </p:txBody>
      </p:sp>
      <p:sp>
        <p:nvSpPr>
          <p:cNvPr id="7" name="Rectangle 6"/>
          <p:cNvSpPr/>
          <p:nvPr/>
        </p:nvSpPr>
        <p:spPr>
          <a:xfrm>
            <a:off x="525781" y="1846587"/>
            <a:ext cx="3959351" cy="2246769"/>
          </a:xfrm>
          <a:prstGeom prst="rect">
            <a:avLst/>
          </a:prstGeom>
        </p:spPr>
        <p:txBody>
          <a:bodyPr wrap="square">
            <a:spAutoFit/>
          </a:bodyPr>
          <a:lstStyle/>
          <a:p>
            <a:pPr>
              <a:spcAft>
                <a:spcPts val="1200"/>
              </a:spcAft>
            </a:pPr>
            <a:r>
              <a:rPr lang="en-US" sz="3000" dirty="0">
                <a:solidFill>
                  <a:schemeClr val="tx2"/>
                </a:solidFill>
                <a:latin typeface="Calibri" panose="020F0502020204030204" pitchFamily="34" charset="0"/>
                <a:cs typeface="Calibri" panose="020F0502020204030204" pitchFamily="34" charset="0"/>
              </a:rPr>
              <a:t>Coordinating Center for Technical Assistance:</a:t>
            </a:r>
          </a:p>
          <a:p>
            <a:pPr>
              <a:spcAft>
                <a:spcPts val="1200"/>
              </a:spcAft>
            </a:pPr>
            <a:endParaRPr lang="en-US" sz="3000" dirty="0">
              <a:solidFill>
                <a:schemeClr val="tx2"/>
              </a:solidFill>
              <a:latin typeface="Calibri" panose="020F0502020204030204" pitchFamily="34" charset="0"/>
              <a:cs typeface="Calibri" panose="020F0502020204030204" pitchFamily="34" charset="0"/>
            </a:endParaRPr>
          </a:p>
          <a:p>
            <a:pPr>
              <a:spcAft>
                <a:spcPts val="1200"/>
              </a:spcAft>
            </a:pPr>
            <a:r>
              <a:rPr lang="en-US" sz="3000" dirty="0">
                <a:solidFill>
                  <a:schemeClr val="tx2"/>
                </a:solidFill>
                <a:latin typeface="Calibri" panose="020F0502020204030204" pitchFamily="34" charset="0"/>
                <a:cs typeface="Calibri" panose="020F0502020204030204" pitchFamily="34" charset="0"/>
              </a:rPr>
              <a:t>Evaluation Center:</a:t>
            </a:r>
          </a:p>
        </p:txBody>
      </p:sp>
      <p:sp>
        <p:nvSpPr>
          <p:cNvPr id="2" name="Slide Number Placeholder 1"/>
          <p:cNvSpPr>
            <a:spLocks noGrp="1"/>
          </p:cNvSpPr>
          <p:nvPr>
            <p:ph type="sldNum" idx="12"/>
          </p:nvPr>
        </p:nvSpPr>
        <p:spPr/>
        <p:txBody>
          <a:bodyPr/>
          <a:lstStyle/>
          <a:p>
            <a:fld id="{E8AF465F-2847-4CB3-B1F3-83F96BC6F738}" type="slidenum">
              <a:rPr lang="en-US" smtClean="0"/>
              <a:pPr/>
              <a:t>63</a:t>
            </a:fld>
            <a:endParaRPr lang="en-US" dirty="0"/>
          </a:p>
        </p:txBody>
      </p:sp>
    </p:spTree>
    <p:extLst>
      <p:ext uri="{BB962C8B-B14F-4D97-AF65-F5344CB8AC3E}">
        <p14:creationId xmlns:p14="http://schemas.microsoft.com/office/powerpoint/2010/main" val="17344082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body" idx="1"/>
          </p:nvPr>
        </p:nvSpPr>
        <p:spPr>
          <a:xfrm>
            <a:off x="1024686" y="1247092"/>
            <a:ext cx="10058400" cy="4023360"/>
          </a:xfrm>
          <a:prstGeom prst="rect">
            <a:avLst/>
          </a:prstGeom>
          <a:noFill/>
          <a:ln>
            <a:noFill/>
          </a:ln>
        </p:spPr>
        <p:txBody>
          <a:bodyPr spcFirstLastPara="1" wrap="square" lIns="0" tIns="45700" rIns="0" bIns="45700" anchor="t" anchorCtr="0">
            <a:noAutofit/>
          </a:bodyPr>
          <a:lstStyle/>
          <a:p>
            <a:pPr indent="-457200">
              <a:buClr>
                <a:srgbClr val="D03138"/>
              </a:buClr>
              <a:buSzPct val="120000"/>
              <a:buFont typeface="Arial" panose="020B0604020202020204" pitchFamily="34" charset="0"/>
              <a:buChar char="•"/>
            </a:pPr>
            <a:r>
              <a:rPr lang="en-US" sz="2500" dirty="0">
                <a:solidFill>
                  <a:schemeClr val="tx1"/>
                </a:solidFill>
              </a:rPr>
              <a:t>Provide technical assistance (TA) to 26 Ryan White HIV/AIDS Program sites to help facilitate the successful implementation of evidence-informed </a:t>
            </a:r>
            <a:r>
              <a:rPr lang="en-US" sz="2500" dirty="0" smtClean="0">
                <a:solidFill>
                  <a:schemeClr val="tx1"/>
                </a:solidFill>
              </a:rPr>
              <a:t>interventions</a:t>
            </a:r>
            <a:endParaRPr lang="en-US" sz="2500" dirty="0">
              <a:solidFill>
                <a:schemeClr val="tx1"/>
              </a:solidFill>
            </a:endParaRPr>
          </a:p>
          <a:p>
            <a:pPr indent="-457200">
              <a:buClr>
                <a:srgbClr val="D03138"/>
              </a:buClr>
              <a:buSzPct val="120000"/>
              <a:buFont typeface="Arial" panose="020B0604020202020204" pitchFamily="34" charset="0"/>
              <a:buChar char="•"/>
            </a:pPr>
            <a:r>
              <a:rPr lang="en-US" sz="2500" dirty="0">
                <a:solidFill>
                  <a:schemeClr val="tx1"/>
                </a:solidFill>
              </a:rPr>
              <a:t>Collect data and evaluate the impact of intervention implementation on HIV health </a:t>
            </a:r>
            <a:r>
              <a:rPr lang="en-US" sz="2500" dirty="0" smtClean="0">
                <a:solidFill>
                  <a:schemeClr val="tx1"/>
                </a:solidFill>
              </a:rPr>
              <a:t>outcomes</a:t>
            </a:r>
            <a:endParaRPr lang="en-US" sz="2500" dirty="0">
              <a:solidFill>
                <a:schemeClr val="tx1"/>
              </a:solidFill>
            </a:endParaRPr>
          </a:p>
          <a:p>
            <a:pPr indent="-457200">
              <a:buClrTx/>
              <a:buSzPct val="100000"/>
              <a:buFont typeface="Arial" panose="020B0604020202020204" pitchFamily="34" charset="0"/>
              <a:buChar char="•"/>
            </a:pPr>
            <a:endParaRPr lang="en-US" sz="2500" dirty="0">
              <a:solidFill>
                <a:schemeClr val="tx1"/>
              </a:solidFill>
            </a:endParaRPr>
          </a:p>
          <a:p>
            <a:pPr marL="434340" marR="0" lvl="0" indent="-342900" algn="l" rtl="0">
              <a:lnSpc>
                <a:spcPct val="90000"/>
              </a:lnSpc>
              <a:spcBef>
                <a:spcPts val="1200"/>
              </a:spcBef>
              <a:spcAft>
                <a:spcPts val="0"/>
              </a:spcAft>
              <a:buClrTx/>
              <a:buSzPct val="100000"/>
              <a:buFont typeface="Arial" panose="020B0604020202020204" pitchFamily="34" charset="0"/>
              <a:buChar char="•"/>
            </a:pPr>
            <a:endParaRPr sz="2500" b="0" i="0" u="none" strike="noStrike" cap="none" dirty="0">
              <a:solidFill>
                <a:schemeClr val="tx1"/>
              </a:solidFill>
              <a:sym typeface="Calibri"/>
            </a:endParaRPr>
          </a:p>
        </p:txBody>
      </p:sp>
      <p:sp>
        <p:nvSpPr>
          <p:cNvPr id="7" name="Title 1">
            <a:extLst>
              <a:ext uri="{FF2B5EF4-FFF2-40B4-BE49-F238E27FC236}">
                <a16:creationId xmlns:a16="http://schemas.microsoft.com/office/drawing/2014/main" id="{C63B13D7-7FBE-4473-9D2D-847AE74686FD}"/>
              </a:ext>
            </a:extLst>
          </p:cNvPr>
          <p:cNvSpPr txBox="1">
            <a:spLocks/>
          </p:cNvSpPr>
          <p:nvPr/>
        </p:nvSpPr>
        <p:spPr>
          <a:xfrm>
            <a:off x="974016" y="133797"/>
            <a:ext cx="10109070" cy="1113295"/>
          </a:xfrm>
          <a:prstGeom prst="rect">
            <a:avLst/>
          </a:prstGeom>
          <a:noFill/>
          <a:ln>
            <a:noFill/>
          </a:ln>
        </p:spPr>
        <p:txBody>
          <a:bodyPr spcFirstLastPara="1" vert="horz" wrap="square" lIns="91425" tIns="91425" rIns="91425" bIns="91425" rtlCol="0" anchor="b" anchorCtr="0">
            <a:normAutofit/>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5400" b="1" dirty="0">
                <a:solidFill>
                  <a:srgbClr val="095895"/>
                </a:solidFill>
                <a:ea typeface="+mj-ea"/>
                <a:cs typeface="+mj-cs"/>
              </a:rPr>
              <a:t>Project Goals: Year 1 &amp; 2</a:t>
            </a:r>
            <a:endParaRPr lang="en-US" sz="4500" dirty="0"/>
          </a:p>
        </p:txBody>
      </p:sp>
      <p:sp>
        <p:nvSpPr>
          <p:cNvPr id="2" name="Slide Number Placeholder 1"/>
          <p:cNvSpPr>
            <a:spLocks noGrp="1"/>
          </p:cNvSpPr>
          <p:nvPr>
            <p:ph type="sldNum" idx="12"/>
          </p:nvPr>
        </p:nvSpPr>
        <p:spPr/>
        <p:txBody>
          <a:bodyPr/>
          <a:lstStyle/>
          <a:p>
            <a:fld id="{E8AF465F-2847-4CB3-B1F3-83F96BC6F738}" type="slidenum">
              <a:rPr lang="en-US" smtClean="0"/>
              <a:pPr/>
              <a:t>7</a:t>
            </a:fld>
            <a:endParaRPr lang="en-US" dirty="0"/>
          </a:p>
        </p:txBody>
      </p:sp>
    </p:spTree>
    <p:extLst>
      <p:ext uri="{BB962C8B-B14F-4D97-AF65-F5344CB8AC3E}">
        <p14:creationId xmlns:p14="http://schemas.microsoft.com/office/powerpoint/2010/main" val="648056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99186C4-FA0C-497F-9760-0EC66961E37C}"/>
              </a:ext>
            </a:extLst>
          </p:cNvPr>
          <p:cNvCxnSpPr>
            <a:stCxn id="34" idx="1"/>
            <a:endCxn id="28" idx="3"/>
          </p:cNvCxnSpPr>
          <p:nvPr/>
        </p:nvCxnSpPr>
        <p:spPr>
          <a:xfrm flipH="1" flipV="1">
            <a:off x="3554819" y="3284155"/>
            <a:ext cx="5085922" cy="23746"/>
          </a:xfrm>
          <a:prstGeom prst="line">
            <a:avLst/>
          </a:prstGeom>
          <a:ln w="19050">
            <a:solidFill>
              <a:schemeClr val="accent1">
                <a:lumMod val="75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9016395-A8ED-483D-8AE9-10AF07BD688A}"/>
              </a:ext>
            </a:extLst>
          </p:cNvPr>
          <p:cNvCxnSpPr>
            <a:stCxn id="42" idx="3"/>
            <a:endCxn id="46" idx="1"/>
          </p:cNvCxnSpPr>
          <p:nvPr/>
        </p:nvCxnSpPr>
        <p:spPr>
          <a:xfrm flipV="1">
            <a:off x="3048676" y="4890656"/>
            <a:ext cx="1033683" cy="28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6140FF-F281-4A91-A080-F0C7BDDB1A1A}"/>
              </a:ext>
            </a:extLst>
          </p:cNvPr>
          <p:cNvCxnSpPr>
            <a:cxnSpLocks/>
            <a:stCxn id="28" idx="2"/>
            <a:endCxn id="42" idx="0"/>
          </p:cNvCxnSpPr>
          <p:nvPr/>
        </p:nvCxnSpPr>
        <p:spPr>
          <a:xfrm>
            <a:off x="2091780" y="3797289"/>
            <a:ext cx="5920" cy="620732"/>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A473BC-CF72-4C05-B706-68471A4EED46}"/>
              </a:ext>
            </a:extLst>
          </p:cNvPr>
          <p:cNvCxnSpPr>
            <a:cxnSpLocks/>
            <a:stCxn id="34" idx="2"/>
            <a:endCxn id="55" idx="0"/>
          </p:cNvCxnSpPr>
          <p:nvPr/>
        </p:nvCxnSpPr>
        <p:spPr>
          <a:xfrm>
            <a:off x="10101497" y="3810820"/>
            <a:ext cx="10528" cy="5501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016395-A8ED-483D-8AE9-10AF07BD688A}"/>
              </a:ext>
            </a:extLst>
          </p:cNvPr>
          <p:cNvCxnSpPr/>
          <p:nvPr/>
        </p:nvCxnSpPr>
        <p:spPr>
          <a:xfrm flipH="1">
            <a:off x="6096000" y="2145759"/>
            <a:ext cx="3560" cy="1138395"/>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28741" y="2771020"/>
            <a:ext cx="2926078" cy="1026269"/>
          </a:xfrm>
          <a:prstGeom prst="rect">
            <a:avLst/>
          </a:prstGeom>
          <a:ln w="28575">
            <a:solidFill>
              <a:srgbClr val="C00000"/>
            </a:solidFill>
          </a:ln>
        </p:spPr>
        <p:style>
          <a:lnRef idx="2">
            <a:schemeClr val="accent4"/>
          </a:lnRef>
          <a:fillRef idx="1">
            <a:schemeClr val="lt1"/>
          </a:fillRef>
          <a:effectRef idx="0">
            <a:schemeClr val="accent4"/>
          </a:effectRef>
          <a:fontRef idx="minor">
            <a:schemeClr val="dk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kern="1200" dirty="0">
                <a:solidFill>
                  <a:schemeClr val="tx1"/>
                </a:solidFill>
                <a:latin typeface="Calibri" panose="020F0502020204030204" pitchFamily="34" charset="0"/>
                <a:cs typeface="Calibri" panose="020F0502020204030204" pitchFamily="34" charset="0"/>
              </a:rPr>
              <a:t>Coordinating Center for  Technical Assistance </a:t>
            </a:r>
          </a:p>
        </p:txBody>
      </p:sp>
      <p:grpSp>
        <p:nvGrpSpPr>
          <p:cNvPr id="29" name="Group 28"/>
          <p:cNvGrpSpPr/>
          <p:nvPr/>
        </p:nvGrpSpPr>
        <p:grpSpPr>
          <a:xfrm>
            <a:off x="5123764" y="1198576"/>
            <a:ext cx="1894367" cy="947183"/>
            <a:chOff x="4385676" y="329575"/>
            <a:chExt cx="1894367" cy="947183"/>
          </a:xfrm>
        </p:grpSpPr>
        <p:sp>
          <p:nvSpPr>
            <p:cNvPr id="30" name="Rectangle 29"/>
            <p:cNvSpPr/>
            <p:nvPr/>
          </p:nvSpPr>
          <p:spPr>
            <a:xfrm>
              <a:off x="4385676" y="329575"/>
              <a:ext cx="1894367" cy="947183"/>
            </a:xfrm>
            <a:prstGeom prst="rect">
              <a:avLst/>
            </a:prstGeom>
            <a:ln>
              <a:solidFill>
                <a:schemeClr val="accent1">
                  <a:lumMod val="75000"/>
                </a:schemeClr>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1" name="TextBox 30"/>
            <p:cNvSpPr txBox="1"/>
            <p:nvPr/>
          </p:nvSpPr>
          <p:spPr>
            <a:xfrm>
              <a:off x="4385676" y="329575"/>
              <a:ext cx="1894367" cy="947183"/>
            </a:xfrm>
            <a:prstGeom prst="rect">
              <a:avLst/>
            </a:prstGeom>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a:solidFill>
                    <a:schemeClr val="tx1"/>
                  </a:solidFill>
                  <a:latin typeface="Calibri" panose="020F0502020204030204" pitchFamily="34" charset="0"/>
                  <a:cs typeface="Calibri" panose="020F0502020204030204" pitchFamily="34" charset="0"/>
                </a:rPr>
                <a:t>HRSA/HAB</a:t>
              </a:r>
            </a:p>
          </p:txBody>
        </p:sp>
      </p:grpSp>
      <p:sp>
        <p:nvSpPr>
          <p:cNvPr id="34" name="TextBox 33"/>
          <p:cNvSpPr txBox="1"/>
          <p:nvPr/>
        </p:nvSpPr>
        <p:spPr>
          <a:xfrm>
            <a:off x="8640741" y="2804980"/>
            <a:ext cx="2921512" cy="1005840"/>
          </a:xfrm>
          <a:prstGeom prst="rect">
            <a:avLst/>
          </a:prstGeom>
          <a:ln w="28575">
            <a:solidFill>
              <a:srgbClr val="C00000"/>
            </a:solidFill>
          </a:ln>
        </p:spPr>
        <p:style>
          <a:lnRef idx="2">
            <a:schemeClr val="accent4"/>
          </a:lnRef>
          <a:fillRef idx="1">
            <a:schemeClr val="lt1"/>
          </a:fillRef>
          <a:effectRef idx="0">
            <a:schemeClr val="accent4"/>
          </a:effectRef>
          <a:fontRef idx="minor">
            <a:schemeClr val="dk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b="1" kern="1200" dirty="0">
                <a:solidFill>
                  <a:schemeClr val="tx1"/>
                </a:solidFill>
                <a:latin typeface="Calibri" panose="020F0502020204030204" pitchFamily="34" charset="0"/>
                <a:cs typeface="Calibri" panose="020F0502020204030204" pitchFamily="34" charset="0"/>
              </a:rPr>
              <a:t>Evaluation Center</a:t>
            </a:r>
          </a:p>
        </p:txBody>
      </p:sp>
      <p:sp>
        <p:nvSpPr>
          <p:cNvPr id="42" name="TextBox 41"/>
          <p:cNvSpPr txBox="1"/>
          <p:nvPr/>
        </p:nvSpPr>
        <p:spPr>
          <a:xfrm>
            <a:off x="1146724" y="4418021"/>
            <a:ext cx="1901952" cy="950976"/>
          </a:xfrm>
          <a:prstGeom prst="rect">
            <a:avLst/>
          </a:prstGeom>
          <a:ln w="28575">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a:solidFill>
                  <a:schemeClr val="tx1"/>
                </a:solidFill>
                <a:latin typeface="Calibri" panose="020F0502020204030204" pitchFamily="34" charset="0"/>
                <a:cs typeface="Calibri" panose="020F0502020204030204" pitchFamily="34" charset="0"/>
              </a:rPr>
              <a:t>The Fenway Institute </a:t>
            </a:r>
          </a:p>
        </p:txBody>
      </p:sp>
      <p:sp>
        <p:nvSpPr>
          <p:cNvPr id="46" name="TextBox 45"/>
          <p:cNvSpPr txBox="1"/>
          <p:nvPr/>
        </p:nvSpPr>
        <p:spPr>
          <a:xfrm>
            <a:off x="4082359" y="4369945"/>
            <a:ext cx="1894367" cy="1041422"/>
          </a:xfrm>
          <a:prstGeom prst="rect">
            <a:avLst/>
          </a:prstGeom>
          <a:ln w="28575">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a:solidFill>
                  <a:schemeClr val="tx1"/>
                </a:solidFill>
                <a:latin typeface="Calibri" panose="020F0502020204030204" pitchFamily="34" charset="0"/>
                <a:cs typeface="Calibri" panose="020F0502020204030204" pitchFamily="34" charset="0"/>
              </a:rPr>
              <a:t>AIDS United</a:t>
            </a:r>
          </a:p>
        </p:txBody>
      </p:sp>
      <p:sp>
        <p:nvSpPr>
          <p:cNvPr id="55" name="TextBox 54"/>
          <p:cNvSpPr txBox="1"/>
          <p:nvPr/>
        </p:nvSpPr>
        <p:spPr>
          <a:xfrm>
            <a:off x="9107533" y="4360990"/>
            <a:ext cx="2008983" cy="1050377"/>
          </a:xfrm>
          <a:prstGeom prst="rect">
            <a:avLst/>
          </a:prstGeom>
          <a:ln w="28575">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a:solidFill>
                  <a:schemeClr val="tx1"/>
                </a:solidFill>
                <a:latin typeface="Calibri" panose="020F0502020204030204" pitchFamily="34" charset="0"/>
                <a:cs typeface="Calibri" panose="020F0502020204030204" pitchFamily="34" charset="0"/>
              </a:rPr>
              <a:t>University of California San Francisco</a:t>
            </a:r>
          </a:p>
        </p:txBody>
      </p:sp>
      <p:sp>
        <p:nvSpPr>
          <p:cNvPr id="35" name="Title 1">
            <a:extLst>
              <a:ext uri="{FF2B5EF4-FFF2-40B4-BE49-F238E27FC236}">
                <a16:creationId xmlns:a16="http://schemas.microsoft.com/office/drawing/2014/main" id="{C63B13D7-7FBE-4473-9D2D-847AE74686FD}"/>
              </a:ext>
            </a:extLst>
          </p:cNvPr>
          <p:cNvSpPr txBox="1">
            <a:spLocks/>
          </p:cNvSpPr>
          <p:nvPr/>
        </p:nvSpPr>
        <p:spPr>
          <a:xfrm>
            <a:off x="974016" y="133797"/>
            <a:ext cx="10109070" cy="1113295"/>
          </a:xfrm>
          <a:prstGeom prst="rect">
            <a:avLst/>
          </a:prstGeom>
          <a:noFill/>
          <a:ln>
            <a:noFill/>
          </a:ln>
        </p:spPr>
        <p:txBody>
          <a:bodyPr spcFirstLastPara="1" vert="horz" wrap="square" lIns="91425" tIns="91425" rIns="91425" bIns="91425" rtlCol="0" anchor="b" anchorCtr="0">
            <a:normAutofit/>
          </a:bodyPr>
          <a:lstStyle>
            <a:lvl1pPr marR="0" lvl="0" algn="l" defTabSz="914400" rtl="0" eaLnBrk="1" latinLnBrk="0" hangingPunct="1">
              <a:lnSpc>
                <a:spcPct val="85000"/>
              </a:lnSpc>
              <a:spcBef>
                <a:spcPts val="0"/>
              </a:spcBef>
              <a:spcAft>
                <a:spcPts val="0"/>
              </a:spcAft>
              <a:buClr>
                <a:srgbClr val="7B230B"/>
              </a:buClr>
              <a:buSzPts val="4800"/>
              <a:buFont typeface="Calibri"/>
              <a:buNone/>
              <a:defRPr sz="4800" b="0" i="0" u="none" strike="noStrike" kern="1200" cap="none">
                <a:solidFill>
                  <a:srgbClr val="7B230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ctr"/>
            <a:r>
              <a:rPr lang="en-US" sz="5400" b="1" dirty="0">
                <a:solidFill>
                  <a:srgbClr val="095895"/>
                </a:solidFill>
                <a:ea typeface="+mj-ea"/>
                <a:cs typeface="+mj-cs"/>
              </a:rPr>
              <a:t>E2i Structure</a:t>
            </a:r>
            <a:endParaRPr lang="en-US" sz="4500" dirty="0"/>
          </a:p>
        </p:txBody>
      </p:sp>
      <p:sp>
        <p:nvSpPr>
          <p:cNvPr id="2" name="Slide Number Placeholder 1"/>
          <p:cNvSpPr>
            <a:spLocks noGrp="1"/>
          </p:cNvSpPr>
          <p:nvPr>
            <p:ph type="sldNum" idx="12"/>
          </p:nvPr>
        </p:nvSpPr>
        <p:spPr/>
        <p:txBody>
          <a:bodyPr/>
          <a:lstStyle/>
          <a:p>
            <a:fld id="{E8AF465F-2847-4CB3-B1F3-83F96BC6F738}" type="slidenum">
              <a:rPr lang="en-US" smtClean="0"/>
              <a:pPr/>
              <a:t>8</a:t>
            </a:fld>
            <a:endParaRPr lang="en-US" dirty="0"/>
          </a:p>
        </p:txBody>
      </p:sp>
    </p:spTree>
    <p:extLst>
      <p:ext uri="{BB962C8B-B14F-4D97-AF65-F5344CB8AC3E}">
        <p14:creationId xmlns:p14="http://schemas.microsoft.com/office/powerpoint/2010/main" val="2868634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8C4488A-7011-4EBA-A501-3A9CA782144B}"/>
              </a:ext>
            </a:extLst>
          </p:cNvPr>
          <p:cNvSpPr txBox="1">
            <a:spLocks/>
          </p:cNvSpPr>
          <p:nvPr/>
        </p:nvSpPr>
        <p:spPr>
          <a:xfrm>
            <a:off x="2697480" y="2455895"/>
            <a:ext cx="7254240" cy="1109287"/>
          </a:xfrm>
          <a:prstGeom prst="rect">
            <a:avLst/>
          </a:prstGeom>
          <a:noFill/>
          <a:ln>
            <a:noFill/>
          </a:ln>
        </p:spPr>
        <p:txBody>
          <a:bodyPr spcFirstLastPara="1" vert="horz" wrap="square" lIns="91440" tIns="45720" rIns="91440" bIns="45720" rtlCol="0" anchor="b" anchorCtr="0">
            <a:noAutofit/>
          </a:bodyPr>
          <a:lstStyle>
            <a:defPPr marR="0" lvl="0" algn="l" rtl="0">
              <a:lnSpc>
                <a:spcPct val="100000"/>
              </a:lnSpc>
              <a:spcBef>
                <a:spcPts val="0"/>
              </a:spcBef>
              <a:spcAft>
                <a:spcPts val="0"/>
              </a:spcAft>
            </a:defPPr>
            <a:lvl1pPr marR="0" lvl="0" algn="l" rtl="0" eaLnBrk="1" hangingPunct="1">
              <a:lnSpc>
                <a:spcPct val="85000"/>
              </a:lnSpc>
              <a:spcBef>
                <a:spcPts val="0"/>
              </a:spcBef>
              <a:spcAft>
                <a:spcPts val="0"/>
              </a:spcAft>
              <a:buClr>
                <a:srgbClr val="7B230B"/>
              </a:buClr>
              <a:buSzPts val="4800"/>
              <a:buFont typeface="Calibri"/>
              <a:buNone/>
              <a:defRPr sz="4800" b="0" i="0" u="none" strike="noStrike" cap="none">
                <a:solidFill>
                  <a:srgbClr val="7B230B"/>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5400" b="1" dirty="0">
                <a:solidFill>
                  <a:srgbClr val="095895"/>
                </a:solidFill>
              </a:rPr>
              <a:t>E2i Project Team</a:t>
            </a:r>
            <a:r>
              <a:rPr lang="en-US" sz="5400" b="1" dirty="0"/>
              <a:t>  </a:t>
            </a:r>
          </a:p>
        </p:txBody>
      </p:sp>
      <p:sp>
        <p:nvSpPr>
          <p:cNvPr id="2" name="Slide Number Placeholder 1"/>
          <p:cNvSpPr>
            <a:spLocks noGrp="1"/>
          </p:cNvSpPr>
          <p:nvPr>
            <p:ph type="sldNum" idx="12"/>
          </p:nvPr>
        </p:nvSpPr>
        <p:spPr/>
        <p:txBody>
          <a:bodyPr/>
          <a:lstStyle/>
          <a:p>
            <a:fld id="{E8AF465F-2847-4CB3-B1F3-83F96BC6F738}" type="slidenum">
              <a:rPr lang="en-US" smtClean="0"/>
              <a:pPr/>
              <a:t>9</a:t>
            </a:fld>
            <a:endParaRPr lang="en-US" dirty="0"/>
          </a:p>
        </p:txBody>
      </p:sp>
    </p:spTree>
    <p:extLst>
      <p:ext uri="{BB962C8B-B14F-4D97-AF65-F5344CB8AC3E}">
        <p14:creationId xmlns:p14="http://schemas.microsoft.com/office/powerpoint/2010/main" val="2966596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D001A7F359EE46A0CF8058E098EF5A" ma:contentTypeVersion="10" ma:contentTypeDescription="Create a new document." ma:contentTypeScope="" ma:versionID="2744b83b1c30f046831f1246f8fc5118">
  <xsd:schema xmlns:xsd="http://www.w3.org/2001/XMLSchema" xmlns:xs="http://www.w3.org/2001/XMLSchema" xmlns:p="http://schemas.microsoft.com/office/2006/metadata/properties" xmlns:ns2="763191c0-b165-402f-a2d4-8ae261e3ae05" xmlns:ns3="75e813ae-c565-40db-b37c-cfdb0e13b5d9" targetNamespace="http://schemas.microsoft.com/office/2006/metadata/properties" ma:root="true" ma:fieldsID="b1a798a26ac433add5ccb610541c3d3d" ns2:_="" ns3:_="">
    <xsd:import namespace="763191c0-b165-402f-a2d4-8ae261e3ae05"/>
    <xsd:import namespace="75e813ae-c565-40db-b37c-cfdb0e13b5d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191c0-b165-402f-a2d4-8ae261e3ae0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e813ae-c565-40db-b37c-cfdb0e13b5d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59FDB6-3442-4242-8A4B-4B9C3F1CFA17}">
  <ds:schemaRefs>
    <ds:schemaRef ds:uri="http://purl.org/dc/elements/1.1/"/>
    <ds:schemaRef ds:uri="http://schemas.microsoft.com/office/2006/metadata/properties"/>
    <ds:schemaRef ds:uri="http://schemas.openxmlformats.org/package/2006/metadata/core-properties"/>
    <ds:schemaRef ds:uri="http://purl.org/dc/terms/"/>
    <ds:schemaRef ds:uri="75e813ae-c565-40db-b37c-cfdb0e13b5d9"/>
    <ds:schemaRef ds:uri="http://schemas.microsoft.com/office/2006/documentManagement/types"/>
    <ds:schemaRef ds:uri="http://www.w3.org/XML/1998/namespace"/>
    <ds:schemaRef ds:uri="http://schemas.microsoft.com/office/infopath/2007/PartnerControls"/>
    <ds:schemaRef ds:uri="http://purl.org/dc/dcmitype/"/>
    <ds:schemaRef ds:uri="763191c0-b165-402f-a2d4-8ae261e3ae05"/>
  </ds:schemaRefs>
</ds:datastoreItem>
</file>

<file path=customXml/itemProps2.xml><?xml version="1.0" encoding="utf-8"?>
<ds:datastoreItem xmlns:ds="http://schemas.openxmlformats.org/officeDocument/2006/customXml" ds:itemID="{1BD518FA-6DB5-4964-8D9F-6DA09C7A1F66}">
  <ds:schemaRefs>
    <ds:schemaRef ds:uri="http://schemas.microsoft.com/sharepoint/v3/contenttype/forms"/>
  </ds:schemaRefs>
</ds:datastoreItem>
</file>

<file path=customXml/itemProps3.xml><?xml version="1.0" encoding="utf-8"?>
<ds:datastoreItem xmlns:ds="http://schemas.openxmlformats.org/officeDocument/2006/customXml" ds:itemID="{5EA1BD40-3C52-4783-9844-7AC2606F7B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3191c0-b165-402f-a2d4-8ae261e3ae05"/>
    <ds:schemaRef ds:uri="75e813ae-c565-40db-b37c-cfdb0e13b5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7267</TotalTime>
  <Words>4552</Words>
  <Application>Microsoft Office PowerPoint</Application>
  <PresentationFormat>Widescreen</PresentationFormat>
  <Paragraphs>893</Paragraphs>
  <Slides>63</Slides>
  <Notes>63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Calibri</vt:lpstr>
      <vt:lpstr>Miriam Libre</vt:lpstr>
      <vt:lpstr>Office Theme</vt:lpstr>
      <vt:lpstr>National Implementation of Evidence-Informed Interventions for People Living with HIV across 26 Sites </vt:lpstr>
      <vt:lpstr>Disclosures</vt:lpstr>
      <vt:lpstr>Outline</vt:lpstr>
      <vt:lpstr>Learning Objectives</vt:lpstr>
      <vt:lpstr>Program Overview</vt:lpstr>
      <vt:lpstr>Program Overview Cont.</vt:lpstr>
      <vt:lpstr>PowerPoint Presentation</vt:lpstr>
      <vt:lpstr>PowerPoint Presentation</vt:lpstr>
      <vt:lpstr>PowerPoint Presentation</vt:lpstr>
      <vt:lpstr>The Fenway Institute</vt:lpstr>
      <vt:lpstr>AIDS United</vt:lpstr>
      <vt:lpstr>PowerPoint Presentation</vt:lpstr>
      <vt:lpstr>PowerPoint Presentation</vt:lpstr>
      <vt:lpstr>PowerPoint Presentation</vt:lpstr>
      <vt:lpstr>PowerPoint Presentation</vt:lpstr>
      <vt:lpstr>PowerPoint Presentation</vt:lpstr>
      <vt:lpstr>Healthy Divas (DIVAS)</vt:lpstr>
      <vt:lpstr>Transgender Women Engagement and Entry to Care Project (TWEET)</vt:lpstr>
      <vt:lpstr>PowerPoint Presentation</vt:lpstr>
      <vt:lpstr>Peer Motivational Interviewing (PEERS MI)</vt:lpstr>
      <vt:lpstr>Project CONNECT (CONNECT)</vt:lpstr>
      <vt:lpstr>Text Messaging Intervention to Improve Antiretroviral Adherence among HIV-Positive Youth (TXTXT)</vt:lpstr>
      <vt:lpstr>PowerPoint Presentation</vt:lpstr>
      <vt:lpstr>Trauma Informed Approach &amp; Coordinated HIV Assistance and Navigation for Growth and Empowerment (TIA/CHANGE)</vt:lpstr>
      <vt:lpstr>Cognitive Processing Therapy for Treating Posttraumatic Stress Disorder (CPT)</vt:lpstr>
      <vt:lpstr>Seeking Safety (SAFETY)</vt:lpstr>
      <vt:lpstr>PowerPoint Presentation</vt:lpstr>
      <vt:lpstr>Buprenorphine Treatment for Opioid Use Disorders (BUPE)</vt:lpstr>
      <vt:lpstr>Collaborative Care Management for Behavioral Health (CoCM)</vt:lpstr>
      <vt:lpstr>Screening, Brief Intervention, and Referral to Treatment (SBIRT)</vt:lpstr>
      <vt:lpstr>Learning Objective 2 Organizational Assessment </vt:lpstr>
      <vt:lpstr>Framework: Proctor Model</vt:lpstr>
      <vt:lpstr>Assessing Implementation</vt:lpstr>
      <vt:lpstr>Implementation Strategies</vt:lpstr>
      <vt:lpstr>Systems/Environment</vt:lpstr>
      <vt:lpstr>Organizational</vt:lpstr>
      <vt:lpstr>Group/Learning</vt:lpstr>
      <vt:lpstr>Supervision</vt:lpstr>
      <vt:lpstr>Implementation Outcomes</vt:lpstr>
      <vt:lpstr>Elements of Readiness</vt:lpstr>
      <vt:lpstr>Baseline: Readiness</vt:lpstr>
      <vt:lpstr>Overall Readiness</vt:lpstr>
      <vt:lpstr>Strengths</vt:lpstr>
      <vt:lpstr>Areas for Growth</vt:lpstr>
      <vt:lpstr>PowerPoint Presentation</vt:lpstr>
      <vt:lpstr>Framework for Adaptation</vt:lpstr>
      <vt:lpstr>PowerPoint Presentation</vt:lpstr>
      <vt:lpstr>PowerPoint Presentation</vt:lpstr>
      <vt:lpstr>Framework for Rapid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Noonan (LRG)</dc:creator>
  <cp:lastModifiedBy>Windows User</cp:lastModifiedBy>
  <cp:revision>173</cp:revision>
  <dcterms:created xsi:type="dcterms:W3CDTF">2018-09-04T17:07:24Z</dcterms:created>
  <dcterms:modified xsi:type="dcterms:W3CDTF">2018-12-12T17:49:46Z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0x010100BAD001A7F359EE46A0CF8058E098EF5A</vt:lpwstr>
  </property>
</Properties>
</file>