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57" r:id="rId5"/>
    <p:sldId id="259" r:id="rId6"/>
    <p:sldId id="261" r:id="rId7"/>
    <p:sldId id="270" r:id="rId8"/>
    <p:sldId id="272" r:id="rId9"/>
    <p:sldId id="267" r:id="rId10"/>
    <p:sldId id="264" r:id="rId11"/>
    <p:sldId id="271" r:id="rId12"/>
    <p:sldId id="266" r:id="rId13"/>
    <p:sldId id="268" r:id="rId14"/>
    <p:sldId id="269" r:id="rId15"/>
    <p:sldId id="276" r:id="rId16"/>
    <p:sldId id="273" r:id="rId17"/>
    <p:sldId id="275"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895"/>
    <a:srgbClr val="0958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7009" autoAdjust="0"/>
  </p:normalViewPr>
  <p:slideViewPr>
    <p:cSldViewPr snapToGrid="0">
      <p:cViewPr varScale="1">
        <p:scale>
          <a:sx n="50" d="100"/>
          <a:sy n="50" d="100"/>
        </p:scale>
        <p:origin x="1458" y="4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xs4303\AppData\Local\Microsoft\Windows\INetCache\Content.Outlook\Z7WT2675\2017%20Care%20Continuum%20Statewide%20EIP.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a:effectLst/>
              </a:rPr>
              <a:t>HIV Care Contiuum, Washington State Total and EIP Enrolled, 2017</a:t>
            </a:r>
            <a:endParaRPr lang="en-US">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Sheet1!$B$8</c:f>
              <c:strCache>
                <c:ptCount val="1"/>
                <c:pt idx="0">
                  <c:v>Statewide</c:v>
                </c:pt>
              </c:strCache>
            </c:strRef>
          </c:tx>
          <c:spPr>
            <a:solidFill>
              <a:schemeClr val="accent1"/>
            </a:solidFill>
            <a:ln>
              <a:noFill/>
            </a:ln>
            <a:effectLst/>
          </c:spPr>
          <c:invertIfNegative val="0"/>
          <c:dPt>
            <c:idx val="1"/>
            <c:invertIfNegative val="0"/>
            <c:bubble3D val="0"/>
            <c:spPr>
              <a:solidFill>
                <a:schemeClr val="accent1">
                  <a:lumMod val="60000"/>
                  <a:lumOff val="40000"/>
                </a:schemeClr>
              </a:solidFill>
              <a:ln>
                <a:solidFill>
                  <a:schemeClr val="accent1">
                    <a:lumMod val="60000"/>
                    <a:lumOff val="40000"/>
                  </a:schemeClr>
                </a:solidFill>
              </a:ln>
              <a:effectLst/>
            </c:spPr>
          </c:dPt>
          <c:dLbls>
            <c:dLbl>
              <c:idx val="0"/>
              <c:tx>
                <c:rich>
                  <a:bodyPr/>
                  <a:lstStyle/>
                  <a:p>
                    <a:r>
                      <a:rPr lang="en-US"/>
                      <a:t>12,933</a:t>
                    </a: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372</a:t>
                    </a:r>
                    <a:r>
                      <a:rPr lang="en-US" baseline="0"/>
                      <a:t> / 445</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11,489</a:t>
                    </a:r>
                    <a:r>
                      <a:rPr lang="en-US" baseline="0"/>
                      <a:t> / 12,933</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a:t>10,395</a:t>
                    </a:r>
                    <a:r>
                      <a:rPr lang="en-US" baseline="0"/>
                      <a:t> / 12,933</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Sheet1!$A$9:$A$12</c:f>
              <c:strCache>
                <c:ptCount val="4"/>
                <c:pt idx="0">
                  <c:v>Ever Diagnosed</c:v>
                </c:pt>
                <c:pt idx="1">
                  <c:v>New Cases Linked to Care (30 days)</c:v>
                </c:pt>
                <c:pt idx="2">
                  <c:v>Engaged in Any Care</c:v>
                </c:pt>
                <c:pt idx="3">
                  <c:v>Suppressed Viral Load</c:v>
                </c:pt>
              </c:strCache>
            </c:strRef>
          </c:cat>
          <c:val>
            <c:numRef>
              <c:f>Sheet1!$B$9:$B$12</c:f>
              <c:numCache>
                <c:formatCode>0%</c:formatCode>
                <c:ptCount val="4"/>
                <c:pt idx="0">
                  <c:v>1</c:v>
                </c:pt>
                <c:pt idx="1">
                  <c:v>0.83595505617977528</c:v>
                </c:pt>
                <c:pt idx="2">
                  <c:v>0.88834763782571713</c:v>
                </c:pt>
                <c:pt idx="3">
                  <c:v>0.80375782881002089</c:v>
                </c:pt>
              </c:numCache>
            </c:numRef>
          </c:val>
        </c:ser>
        <c:ser>
          <c:idx val="1"/>
          <c:order val="1"/>
          <c:tx>
            <c:strRef>
              <c:f>Sheet1!$C$8</c:f>
              <c:strCache>
                <c:ptCount val="1"/>
                <c:pt idx="0">
                  <c:v>EIP</c:v>
                </c:pt>
              </c:strCache>
            </c:strRef>
          </c:tx>
          <c:spPr>
            <a:solidFill>
              <a:schemeClr val="accent2"/>
            </a:solidFill>
            <a:ln>
              <a:noFill/>
            </a:ln>
            <a:effectLst/>
          </c:spPr>
          <c:invertIfNegative val="0"/>
          <c:dPt>
            <c:idx val="1"/>
            <c:invertIfNegative val="0"/>
            <c:bubble3D val="0"/>
            <c:spPr>
              <a:solidFill>
                <a:schemeClr val="accent2">
                  <a:lumMod val="60000"/>
                  <a:lumOff val="40000"/>
                </a:schemeClr>
              </a:solidFill>
              <a:ln>
                <a:solidFill>
                  <a:schemeClr val="accent2">
                    <a:lumMod val="60000"/>
                    <a:lumOff val="40000"/>
                  </a:schemeClr>
                </a:solidFill>
              </a:ln>
              <a:effectLst/>
            </c:spPr>
          </c:dPt>
          <c:dLbls>
            <c:dLbl>
              <c:idx val="0"/>
              <c:tx>
                <c:rich>
                  <a:bodyPr/>
                  <a:lstStyle/>
                  <a:p>
                    <a:r>
                      <a:rPr lang="en-US"/>
                      <a:t>3,813</a:t>
                    </a: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105</a:t>
                    </a:r>
                    <a:r>
                      <a:rPr lang="en-US" baseline="0"/>
                      <a:t> / 116</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3,672</a:t>
                    </a:r>
                    <a:r>
                      <a:rPr lang="en-US" baseline="0"/>
                      <a:t> / 3,813</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a:t>3,438</a:t>
                    </a:r>
                    <a:r>
                      <a:rPr lang="en-US" baseline="0"/>
                      <a:t> / 3,813</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Sheet1!$A$9:$A$12</c:f>
              <c:strCache>
                <c:ptCount val="4"/>
                <c:pt idx="0">
                  <c:v>Ever Diagnosed</c:v>
                </c:pt>
                <c:pt idx="1">
                  <c:v>New Cases Linked to Care (30 days)</c:v>
                </c:pt>
                <c:pt idx="2">
                  <c:v>Engaged in Any Care</c:v>
                </c:pt>
                <c:pt idx="3">
                  <c:v>Suppressed Viral Load</c:v>
                </c:pt>
              </c:strCache>
            </c:strRef>
          </c:cat>
          <c:val>
            <c:numRef>
              <c:f>Sheet1!$C$9:$C$12</c:f>
              <c:numCache>
                <c:formatCode>0%</c:formatCode>
                <c:ptCount val="4"/>
                <c:pt idx="0">
                  <c:v>1</c:v>
                </c:pt>
                <c:pt idx="1">
                  <c:v>0.90517241379310343</c:v>
                </c:pt>
                <c:pt idx="2">
                  <c:v>0.96354576448990292</c:v>
                </c:pt>
                <c:pt idx="3">
                  <c:v>0.90165224232887486</c:v>
                </c:pt>
              </c:numCache>
            </c:numRef>
          </c:val>
        </c:ser>
        <c:dLbls>
          <c:showLegendKey val="0"/>
          <c:showVal val="0"/>
          <c:showCatName val="0"/>
          <c:showSerName val="0"/>
          <c:showPercent val="0"/>
          <c:showBubbleSize val="0"/>
        </c:dLbls>
        <c:gapWidth val="119"/>
        <c:overlap val="-27"/>
        <c:axId val="334288016"/>
        <c:axId val="334290368"/>
      </c:barChart>
      <c:catAx>
        <c:axId val="33428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4290368"/>
        <c:crosses val="autoZero"/>
        <c:auto val="1"/>
        <c:lblAlgn val="ctr"/>
        <c:lblOffset val="100"/>
        <c:noMultiLvlLbl val="0"/>
      </c:catAx>
      <c:valAx>
        <c:axId val="3342903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4288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0.10412</cdr:x>
      <cdr:y>0.1891</cdr:y>
    </cdr:from>
    <cdr:to>
      <cdr:x>0.17354</cdr:x>
      <cdr:y>0.23509</cdr:y>
    </cdr:to>
    <cdr:sp macro="" textlink="">
      <cdr:nvSpPr>
        <cdr:cNvPr id="2" name="TextBox 1"/>
        <cdr:cNvSpPr txBox="1"/>
      </cdr:nvSpPr>
      <cdr:spPr>
        <a:xfrm xmlns:a="http://schemas.openxmlformats.org/drawingml/2006/main">
          <a:off x="731520" y="845820"/>
          <a:ext cx="487680" cy="2057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a:t>100%</a:t>
          </a:r>
        </a:p>
      </cdr:txBody>
    </cdr:sp>
  </cdr:relSizeAnchor>
  <cdr:relSizeAnchor xmlns:cdr="http://schemas.openxmlformats.org/drawingml/2006/chartDrawing">
    <cdr:from>
      <cdr:x>0.18836</cdr:x>
      <cdr:y>0.18853</cdr:y>
    </cdr:from>
    <cdr:to>
      <cdr:x>0.25777</cdr:x>
      <cdr:y>0.23453</cdr:y>
    </cdr:to>
    <cdr:sp macro="" textlink="">
      <cdr:nvSpPr>
        <cdr:cNvPr id="3" name="TextBox 1"/>
        <cdr:cNvSpPr txBox="1"/>
      </cdr:nvSpPr>
      <cdr:spPr>
        <a:xfrm xmlns:a="http://schemas.openxmlformats.org/drawingml/2006/main">
          <a:off x="1323340" y="843280"/>
          <a:ext cx="487680" cy="2057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a:t>100%</a:t>
          </a:r>
        </a:p>
      </cdr:txBody>
    </cdr:sp>
  </cdr:relSizeAnchor>
  <cdr:relSizeAnchor xmlns:cdr="http://schemas.openxmlformats.org/drawingml/2006/chartDrawing">
    <cdr:from>
      <cdr:x>0.33623</cdr:x>
      <cdr:y>0.32368</cdr:y>
    </cdr:from>
    <cdr:to>
      <cdr:x>0.39046</cdr:x>
      <cdr:y>0.36116</cdr:y>
    </cdr:to>
    <cdr:sp macro="" textlink="">
      <cdr:nvSpPr>
        <cdr:cNvPr id="4" name="TextBox 3"/>
        <cdr:cNvSpPr txBox="1"/>
      </cdr:nvSpPr>
      <cdr:spPr>
        <a:xfrm xmlns:a="http://schemas.openxmlformats.org/drawingml/2006/main">
          <a:off x="2362200" y="1447800"/>
          <a:ext cx="381000" cy="1676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a:t>84%</a:t>
          </a:r>
        </a:p>
      </cdr:txBody>
    </cdr:sp>
  </cdr:relSizeAnchor>
  <cdr:relSizeAnchor xmlns:cdr="http://schemas.openxmlformats.org/drawingml/2006/chartDrawing">
    <cdr:from>
      <cdr:x>0.4248</cdr:x>
      <cdr:y>0.32141</cdr:y>
    </cdr:from>
    <cdr:to>
      <cdr:x>0.47903</cdr:x>
      <cdr:y>0.35889</cdr:y>
    </cdr:to>
    <cdr:sp macro="" textlink="">
      <cdr:nvSpPr>
        <cdr:cNvPr id="5" name="TextBox 1"/>
        <cdr:cNvSpPr txBox="1"/>
      </cdr:nvSpPr>
      <cdr:spPr>
        <a:xfrm xmlns:a="http://schemas.openxmlformats.org/drawingml/2006/main">
          <a:off x="2984500" y="1437640"/>
          <a:ext cx="381000" cy="1676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a:t>91%</a:t>
          </a:r>
        </a:p>
      </cdr:txBody>
    </cdr:sp>
  </cdr:relSizeAnchor>
  <cdr:relSizeAnchor xmlns:cdr="http://schemas.openxmlformats.org/drawingml/2006/chartDrawing">
    <cdr:from>
      <cdr:x>0.56833</cdr:x>
      <cdr:y>0.26235</cdr:y>
    </cdr:from>
    <cdr:to>
      <cdr:x>0.62798</cdr:x>
      <cdr:y>0.33049</cdr:y>
    </cdr:to>
    <cdr:sp macro="" textlink="">
      <cdr:nvSpPr>
        <cdr:cNvPr id="6" name="TextBox 5"/>
        <cdr:cNvSpPr txBox="1"/>
      </cdr:nvSpPr>
      <cdr:spPr>
        <a:xfrm xmlns:a="http://schemas.openxmlformats.org/drawingml/2006/main">
          <a:off x="3992880" y="1173480"/>
          <a:ext cx="4191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a:t>89%</a:t>
          </a:r>
        </a:p>
      </cdr:txBody>
    </cdr:sp>
  </cdr:relSizeAnchor>
  <cdr:relSizeAnchor xmlns:cdr="http://schemas.openxmlformats.org/drawingml/2006/chartDrawing">
    <cdr:from>
      <cdr:x>0.65148</cdr:x>
      <cdr:y>0.25497</cdr:y>
    </cdr:from>
    <cdr:to>
      <cdr:x>0.71114</cdr:x>
      <cdr:y>0.32311</cdr:y>
    </cdr:to>
    <cdr:sp macro="" textlink="">
      <cdr:nvSpPr>
        <cdr:cNvPr id="7" name="TextBox 1"/>
        <cdr:cNvSpPr txBox="1"/>
      </cdr:nvSpPr>
      <cdr:spPr>
        <a:xfrm xmlns:a="http://schemas.openxmlformats.org/drawingml/2006/main">
          <a:off x="4577080" y="1140460"/>
          <a:ext cx="4191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a:t>96%</a:t>
          </a:r>
        </a:p>
      </cdr:txBody>
    </cdr:sp>
  </cdr:relSizeAnchor>
  <cdr:relSizeAnchor xmlns:cdr="http://schemas.openxmlformats.org/drawingml/2006/chartDrawing">
    <cdr:from>
      <cdr:x>0.7979</cdr:x>
      <cdr:y>0.31459</cdr:y>
    </cdr:from>
    <cdr:to>
      <cdr:x>0.85756</cdr:x>
      <cdr:y>0.38274</cdr:y>
    </cdr:to>
    <cdr:sp macro="" textlink="">
      <cdr:nvSpPr>
        <cdr:cNvPr id="8" name="TextBox 1"/>
        <cdr:cNvSpPr txBox="1"/>
      </cdr:nvSpPr>
      <cdr:spPr>
        <a:xfrm xmlns:a="http://schemas.openxmlformats.org/drawingml/2006/main">
          <a:off x="5605780" y="1407160"/>
          <a:ext cx="4191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a:t>80%</a:t>
          </a:r>
        </a:p>
      </cdr:txBody>
    </cdr:sp>
  </cdr:relSizeAnchor>
  <cdr:relSizeAnchor xmlns:cdr="http://schemas.openxmlformats.org/drawingml/2006/chartDrawing">
    <cdr:from>
      <cdr:x>0.88142</cdr:x>
      <cdr:y>0.31289</cdr:y>
    </cdr:from>
    <cdr:to>
      <cdr:x>0.94107</cdr:x>
      <cdr:y>0.38103</cdr:y>
    </cdr:to>
    <cdr:sp macro="" textlink="">
      <cdr:nvSpPr>
        <cdr:cNvPr id="9" name="TextBox 1"/>
        <cdr:cNvSpPr txBox="1"/>
      </cdr:nvSpPr>
      <cdr:spPr>
        <a:xfrm xmlns:a="http://schemas.openxmlformats.org/drawingml/2006/main">
          <a:off x="6192520" y="1399540"/>
          <a:ext cx="4191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a:t>90%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51075826-3313-4B02-B80A-F3498D9D0395}" type="datetimeFigureOut">
              <a:rPr lang="en-US" smtClean="0"/>
              <a:t>11/30/2018</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7D89E8DB-A087-45BF-95C5-E48FB9116ECD}" type="slidenum">
              <a:rPr lang="en-US" smtClean="0"/>
              <a:t>‹#›</a:t>
            </a:fld>
            <a:endParaRPr lang="en-US"/>
          </a:p>
        </p:txBody>
      </p:sp>
    </p:spTree>
    <p:extLst>
      <p:ext uri="{BB962C8B-B14F-4D97-AF65-F5344CB8AC3E}">
        <p14:creationId xmlns:p14="http://schemas.microsoft.com/office/powerpoint/2010/main" val="2614642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631A7E8D-7F48-421D-87A6-486D67B979D5}" type="datetimeFigureOut">
              <a:rPr lang="en-US" smtClean="0"/>
              <a:t>11/30/2018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CB060F3-4AFE-4073-8DE6-2C70541D49CA}" type="slidenum">
              <a:rPr lang="en-US" smtClean="0"/>
              <a:t>‹#›</a:t>
            </a:fld>
            <a:endParaRPr lang="en-US"/>
          </a:p>
        </p:txBody>
      </p:sp>
    </p:spTree>
    <p:extLst>
      <p:ext uri="{BB962C8B-B14F-4D97-AF65-F5344CB8AC3E}">
        <p14:creationId xmlns:p14="http://schemas.microsoft.com/office/powerpoint/2010/main" val="2565027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Good morning, before begin</a:t>
            </a:r>
            <a:r>
              <a:rPr lang="en-US" b="0" baseline="0" dirty="0" smtClean="0"/>
              <a:t>  I would like to </a:t>
            </a:r>
            <a:r>
              <a:rPr lang="en-US" b="0" dirty="0" smtClean="0"/>
              <a:t>acknowledge</a:t>
            </a:r>
            <a:r>
              <a:rPr lang="en-US" b="0" baseline="0" dirty="0" smtClean="0"/>
              <a:t> with respect the </a:t>
            </a:r>
            <a:r>
              <a:rPr lang="en-US" b="0" dirty="0" err="1" smtClean="0"/>
              <a:t>Pamunkey</a:t>
            </a:r>
            <a:r>
              <a:rPr lang="en-US" b="0" baseline="0" dirty="0" smtClean="0"/>
              <a:t> and Piscataway nations on whose traditional territory we gather today. We acknowledge them as the past, present, and future caretakers of this land.</a:t>
            </a:r>
          </a:p>
          <a:p>
            <a:endParaRPr lang="en-US" baseline="0" dirty="0" smtClean="0"/>
          </a:p>
          <a:p>
            <a:r>
              <a:rPr lang="en-US" baseline="0" dirty="0" smtClean="0"/>
              <a:t>I am Krystal Sterling. I am the Benefit and Provider Relations Coordinator for the Washington State ADAP program. I would like to thank you all for coming to learn more about Washington State’s ADAP program and how we have incorporated our Medical Benefits Management Program to promote better health outcomes for people living with HIV in Washington State.</a:t>
            </a:r>
          </a:p>
          <a:p>
            <a:endParaRPr lang="en-US" baseline="0" dirty="0" smtClean="0"/>
          </a:p>
        </p:txBody>
      </p:sp>
      <p:sp>
        <p:nvSpPr>
          <p:cNvPr id="4" name="Slide Number Placeholder 3"/>
          <p:cNvSpPr>
            <a:spLocks noGrp="1"/>
          </p:cNvSpPr>
          <p:nvPr>
            <p:ph type="sldNum" sz="quarter" idx="10"/>
          </p:nvPr>
        </p:nvSpPr>
        <p:spPr/>
        <p:txBody>
          <a:bodyPr/>
          <a:lstStyle/>
          <a:p>
            <a:fld id="{DCB060F3-4AFE-4073-8DE6-2C70541D49CA}" type="slidenum">
              <a:rPr lang="en-US" smtClean="0"/>
              <a:t>1</a:t>
            </a:fld>
            <a:endParaRPr lang="en-US"/>
          </a:p>
        </p:txBody>
      </p:sp>
    </p:spTree>
    <p:extLst>
      <p:ext uri="{BB962C8B-B14F-4D97-AF65-F5344CB8AC3E}">
        <p14:creationId xmlns:p14="http://schemas.microsoft.com/office/powerpoint/2010/main" val="2343864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33% of Medicaid-</a:t>
            </a:r>
            <a:r>
              <a:rPr lang="en-US" baseline="0" dirty="0" smtClean="0"/>
              <a:t> why</a:t>
            </a:r>
          </a:p>
          <a:p>
            <a:pPr defTabSz="931774"/>
            <a:r>
              <a:rPr lang="en-US" baseline="0" dirty="0" smtClean="0"/>
              <a:t>Why the services we chose</a:t>
            </a:r>
          </a:p>
          <a:p>
            <a:endParaRPr lang="en-US" dirty="0"/>
          </a:p>
        </p:txBody>
      </p:sp>
      <p:sp>
        <p:nvSpPr>
          <p:cNvPr id="4" name="Slide Number Placeholder 3"/>
          <p:cNvSpPr>
            <a:spLocks noGrp="1"/>
          </p:cNvSpPr>
          <p:nvPr>
            <p:ph type="sldNum" sz="quarter" idx="10"/>
          </p:nvPr>
        </p:nvSpPr>
        <p:spPr/>
        <p:txBody>
          <a:bodyPr/>
          <a:lstStyle/>
          <a:p>
            <a:fld id="{DCB060F3-4AFE-4073-8DE6-2C70541D49CA}" type="slidenum">
              <a:rPr lang="en-US" smtClean="0"/>
              <a:t>10</a:t>
            </a:fld>
            <a:endParaRPr lang="en-US"/>
          </a:p>
        </p:txBody>
      </p:sp>
    </p:spTree>
    <p:extLst>
      <p:ext uri="{BB962C8B-B14F-4D97-AF65-F5344CB8AC3E}">
        <p14:creationId xmlns:p14="http://schemas.microsoft.com/office/powerpoint/2010/main" val="787817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*balance</a:t>
            </a:r>
            <a:r>
              <a:rPr lang="en-US" baseline="0" dirty="0" smtClean="0"/>
              <a:t> billing</a:t>
            </a:r>
            <a:endParaRPr lang="en-US" dirty="0"/>
          </a:p>
        </p:txBody>
      </p:sp>
      <p:sp>
        <p:nvSpPr>
          <p:cNvPr id="4" name="Slide Number Placeholder 3"/>
          <p:cNvSpPr>
            <a:spLocks noGrp="1"/>
          </p:cNvSpPr>
          <p:nvPr>
            <p:ph type="sldNum" sz="quarter" idx="10"/>
          </p:nvPr>
        </p:nvSpPr>
        <p:spPr/>
        <p:txBody>
          <a:bodyPr/>
          <a:lstStyle/>
          <a:p>
            <a:fld id="{DCB060F3-4AFE-4073-8DE6-2C70541D49CA}" type="slidenum">
              <a:rPr lang="en-US" smtClean="0"/>
              <a:t>11</a:t>
            </a:fld>
            <a:endParaRPr lang="en-US"/>
          </a:p>
        </p:txBody>
      </p:sp>
    </p:spTree>
    <p:extLst>
      <p:ext uri="{BB962C8B-B14F-4D97-AF65-F5344CB8AC3E}">
        <p14:creationId xmlns:p14="http://schemas.microsoft.com/office/powerpoint/2010/main" val="997737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B060F3-4AFE-4073-8DE6-2C70541D49CA}" type="slidenum">
              <a:rPr lang="en-US" smtClean="0"/>
              <a:t>12</a:t>
            </a:fld>
            <a:endParaRPr lang="en-US"/>
          </a:p>
        </p:txBody>
      </p:sp>
    </p:spTree>
    <p:extLst>
      <p:ext uri="{BB962C8B-B14F-4D97-AF65-F5344CB8AC3E}">
        <p14:creationId xmlns:p14="http://schemas.microsoft.com/office/powerpoint/2010/main" val="1992233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Benefits-</a:t>
            </a:r>
            <a:r>
              <a:rPr lang="en-US" baseline="0" dirty="0" smtClean="0"/>
              <a:t> adherence to medication, higher viral suppression and data</a:t>
            </a:r>
          </a:p>
          <a:p>
            <a:r>
              <a:rPr lang="en-US" baseline="0" dirty="0" smtClean="0"/>
              <a:t>Implementing- funding, capacity, policies</a:t>
            </a:r>
          </a:p>
          <a:p>
            <a:r>
              <a:rPr lang="en-US" baseline="0" dirty="0" smtClean="0"/>
              <a:t>Resources- Medicaid, HRSA and Wasserman Physicians guide</a:t>
            </a:r>
            <a:endParaRPr lang="en-US" dirty="0"/>
          </a:p>
        </p:txBody>
      </p:sp>
      <p:sp>
        <p:nvSpPr>
          <p:cNvPr id="4" name="Slide Number Placeholder 3"/>
          <p:cNvSpPr>
            <a:spLocks noGrp="1"/>
          </p:cNvSpPr>
          <p:nvPr>
            <p:ph type="sldNum" sz="quarter" idx="10"/>
          </p:nvPr>
        </p:nvSpPr>
        <p:spPr/>
        <p:txBody>
          <a:bodyPr/>
          <a:lstStyle/>
          <a:p>
            <a:fld id="{DCB060F3-4AFE-4073-8DE6-2C70541D49CA}" type="slidenum">
              <a:rPr lang="en-US" smtClean="0"/>
              <a:t>13</a:t>
            </a:fld>
            <a:endParaRPr lang="en-US"/>
          </a:p>
        </p:txBody>
      </p:sp>
    </p:spTree>
    <p:extLst>
      <p:ext uri="{BB962C8B-B14F-4D97-AF65-F5344CB8AC3E}">
        <p14:creationId xmlns:p14="http://schemas.microsoft.com/office/powerpoint/2010/main" val="381205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CB060F3-4AFE-4073-8DE6-2C70541D49CA}" type="slidenum">
              <a:rPr lang="en-US" smtClean="0"/>
              <a:t>14</a:t>
            </a:fld>
            <a:endParaRPr lang="en-US"/>
          </a:p>
        </p:txBody>
      </p:sp>
    </p:spTree>
    <p:extLst>
      <p:ext uri="{BB962C8B-B14F-4D97-AF65-F5344CB8AC3E}">
        <p14:creationId xmlns:p14="http://schemas.microsoft.com/office/powerpoint/2010/main" val="303191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With a show of hands, who here is part of an ADAP program that provides funding for client’s medical care beyond medications? </a:t>
            </a:r>
            <a:endParaRPr lang="en-US" dirty="0" smtClean="0"/>
          </a:p>
          <a:p>
            <a:endParaRPr lang="en-US" dirty="0" smtClean="0"/>
          </a:p>
          <a:p>
            <a:r>
              <a:rPr lang="en-US" dirty="0" smtClean="0"/>
              <a:t>*ask</a:t>
            </a:r>
            <a:r>
              <a:rPr lang="en-US" baseline="0" dirty="0" smtClean="0"/>
              <a:t> to </a:t>
            </a:r>
            <a:r>
              <a:rPr lang="en-US" dirty="0" smtClean="0"/>
              <a:t>define what</a:t>
            </a:r>
            <a:r>
              <a:rPr lang="en-US" baseline="0" dirty="0" smtClean="0"/>
              <a:t> cost chare is</a:t>
            </a:r>
          </a:p>
          <a:p>
            <a:endParaRPr lang="en-US" dirty="0"/>
          </a:p>
        </p:txBody>
      </p:sp>
      <p:sp>
        <p:nvSpPr>
          <p:cNvPr id="4" name="Slide Number Placeholder 3"/>
          <p:cNvSpPr>
            <a:spLocks noGrp="1"/>
          </p:cNvSpPr>
          <p:nvPr>
            <p:ph type="sldNum" sz="quarter" idx="10"/>
          </p:nvPr>
        </p:nvSpPr>
        <p:spPr/>
        <p:txBody>
          <a:bodyPr/>
          <a:lstStyle/>
          <a:p>
            <a:fld id="{DCB060F3-4AFE-4073-8DE6-2C70541D49CA}" type="slidenum">
              <a:rPr lang="en-US" smtClean="0"/>
              <a:t>2</a:t>
            </a:fld>
            <a:endParaRPr lang="en-US"/>
          </a:p>
        </p:txBody>
      </p:sp>
    </p:spTree>
    <p:extLst>
      <p:ext uri="{BB962C8B-B14F-4D97-AF65-F5344CB8AC3E}">
        <p14:creationId xmlns:p14="http://schemas.microsoft.com/office/powerpoint/2010/main" val="1475417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EIP interchangeable</a:t>
            </a:r>
            <a:r>
              <a:rPr lang="en-US" baseline="0" dirty="0" smtClean="0"/>
              <a:t> </a:t>
            </a:r>
            <a:r>
              <a:rPr lang="en-US" dirty="0" smtClean="0"/>
              <a:t>ADAP</a:t>
            </a:r>
          </a:p>
          <a:p>
            <a:r>
              <a:rPr lang="en-US" dirty="0" smtClean="0"/>
              <a:t>*EHIP is IBM</a:t>
            </a:r>
            <a:r>
              <a:rPr lang="en-US" baseline="0" dirty="0" smtClean="0"/>
              <a:t> </a:t>
            </a:r>
            <a:r>
              <a:rPr lang="en-US" dirty="0" smtClean="0"/>
              <a:t>and </a:t>
            </a:r>
            <a:r>
              <a:rPr lang="en-US" dirty="0" err="1" smtClean="0"/>
              <a:t>Ramsell</a:t>
            </a:r>
            <a:r>
              <a:rPr lang="en-US" dirty="0" smtClean="0"/>
              <a:t> is PBM</a:t>
            </a:r>
          </a:p>
        </p:txBody>
      </p:sp>
      <p:sp>
        <p:nvSpPr>
          <p:cNvPr id="4" name="Slide Number Placeholder 3"/>
          <p:cNvSpPr>
            <a:spLocks noGrp="1"/>
          </p:cNvSpPr>
          <p:nvPr>
            <p:ph type="sldNum" sz="quarter" idx="10"/>
          </p:nvPr>
        </p:nvSpPr>
        <p:spPr/>
        <p:txBody>
          <a:bodyPr/>
          <a:lstStyle/>
          <a:p>
            <a:fld id="{DCB060F3-4AFE-4073-8DE6-2C70541D49CA}" type="slidenum">
              <a:rPr lang="en-US" smtClean="0"/>
              <a:t>3</a:t>
            </a:fld>
            <a:endParaRPr lang="en-US"/>
          </a:p>
        </p:txBody>
      </p:sp>
    </p:spTree>
    <p:extLst>
      <p:ext uri="{BB962C8B-B14F-4D97-AF65-F5344CB8AC3E}">
        <p14:creationId xmlns:p14="http://schemas.microsoft.com/office/powerpoint/2010/main" val="3823692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colonoscopy and </a:t>
            </a:r>
            <a:r>
              <a:rPr lang="en-US" baseline="0" dirty="0" err="1" smtClean="0"/>
              <a:t>karposi</a:t>
            </a:r>
            <a:endParaRPr lang="en-US" baseline="0" dirty="0" smtClean="0"/>
          </a:p>
          <a:p>
            <a:pPr defTabSz="931774"/>
            <a:r>
              <a:rPr lang="en-US" baseline="0" dirty="0" smtClean="0"/>
              <a:t>Culturally competent providers- expand and address POC</a:t>
            </a:r>
          </a:p>
          <a:p>
            <a:pPr defTabSz="931774"/>
            <a:r>
              <a:rPr lang="en-US" dirty="0" smtClean="0"/>
              <a:t>**what</a:t>
            </a:r>
            <a:r>
              <a:rPr lang="en-US" baseline="0" dirty="0" smtClean="0"/>
              <a:t> type of data are you capturing ?</a:t>
            </a:r>
          </a:p>
          <a:p>
            <a:endParaRPr lang="en-US" dirty="0"/>
          </a:p>
        </p:txBody>
      </p:sp>
      <p:sp>
        <p:nvSpPr>
          <p:cNvPr id="4" name="Slide Number Placeholder 3"/>
          <p:cNvSpPr>
            <a:spLocks noGrp="1"/>
          </p:cNvSpPr>
          <p:nvPr>
            <p:ph type="sldNum" sz="quarter" idx="10"/>
          </p:nvPr>
        </p:nvSpPr>
        <p:spPr/>
        <p:txBody>
          <a:bodyPr/>
          <a:lstStyle/>
          <a:p>
            <a:fld id="{DCB060F3-4AFE-4073-8DE6-2C70541D49CA}" type="slidenum">
              <a:rPr lang="en-US" smtClean="0"/>
              <a:t>4</a:t>
            </a:fld>
            <a:endParaRPr lang="en-US"/>
          </a:p>
        </p:txBody>
      </p:sp>
    </p:spTree>
    <p:extLst>
      <p:ext uri="{BB962C8B-B14F-4D97-AF65-F5344CB8AC3E}">
        <p14:creationId xmlns:p14="http://schemas.microsoft.com/office/powerpoint/2010/main" val="71077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B060F3-4AFE-4073-8DE6-2C70541D49CA}" type="slidenum">
              <a:rPr lang="en-US" smtClean="0"/>
              <a:t>5</a:t>
            </a:fld>
            <a:endParaRPr lang="en-US"/>
          </a:p>
        </p:txBody>
      </p:sp>
    </p:spTree>
    <p:extLst>
      <p:ext uri="{BB962C8B-B14F-4D97-AF65-F5344CB8AC3E}">
        <p14:creationId xmlns:p14="http://schemas.microsoft.com/office/powerpoint/2010/main" val="519183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B060F3-4AFE-4073-8DE6-2C70541D49CA}" type="slidenum">
              <a:rPr lang="en-US" smtClean="0"/>
              <a:t>6</a:t>
            </a:fld>
            <a:endParaRPr lang="en-US"/>
          </a:p>
        </p:txBody>
      </p:sp>
    </p:spTree>
    <p:extLst>
      <p:ext uri="{BB962C8B-B14F-4D97-AF65-F5344CB8AC3E}">
        <p14:creationId xmlns:p14="http://schemas.microsoft.com/office/powerpoint/2010/main" val="3135052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*approximate</a:t>
            </a:r>
            <a:r>
              <a:rPr lang="en-US" baseline="0" dirty="0" smtClean="0"/>
              <a:t> dollars</a:t>
            </a:r>
          </a:p>
          <a:p>
            <a:pPr defTabSz="931774"/>
            <a:r>
              <a:rPr lang="en-US" dirty="0" err="1" smtClean="0"/>
              <a:t>PrEP</a:t>
            </a:r>
            <a:r>
              <a:rPr lang="en-US" baseline="0" dirty="0" smtClean="0"/>
              <a:t> DAP claims- are we paying the same?</a:t>
            </a:r>
          </a:p>
          <a:p>
            <a:endParaRPr lang="en-US" dirty="0"/>
          </a:p>
        </p:txBody>
      </p:sp>
      <p:sp>
        <p:nvSpPr>
          <p:cNvPr id="4" name="Slide Number Placeholder 3"/>
          <p:cNvSpPr>
            <a:spLocks noGrp="1"/>
          </p:cNvSpPr>
          <p:nvPr>
            <p:ph type="sldNum" sz="quarter" idx="10"/>
          </p:nvPr>
        </p:nvSpPr>
        <p:spPr/>
        <p:txBody>
          <a:bodyPr/>
          <a:lstStyle/>
          <a:p>
            <a:fld id="{DCB060F3-4AFE-4073-8DE6-2C70541D49CA}" type="slidenum">
              <a:rPr lang="en-US" smtClean="0"/>
              <a:t>7</a:t>
            </a:fld>
            <a:endParaRPr lang="en-US"/>
          </a:p>
        </p:txBody>
      </p:sp>
    </p:spTree>
    <p:extLst>
      <p:ext uri="{BB962C8B-B14F-4D97-AF65-F5344CB8AC3E}">
        <p14:creationId xmlns:p14="http://schemas.microsoft.com/office/powerpoint/2010/main" val="1180625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*houses</a:t>
            </a:r>
            <a:r>
              <a:rPr lang="en-US" baseline="0" dirty="0" smtClean="0"/>
              <a:t> HIV care and prevention data</a:t>
            </a:r>
          </a:p>
          <a:p>
            <a:r>
              <a:rPr lang="en-US" dirty="0" smtClean="0"/>
              <a:t>*PBM info sent out</a:t>
            </a:r>
            <a:r>
              <a:rPr lang="en-US" baseline="0" dirty="0" smtClean="0"/>
              <a:t> 3x a day and drug adjudication sent back 1x a day</a:t>
            </a:r>
          </a:p>
          <a:p>
            <a:r>
              <a:rPr lang="en-US" baseline="0" dirty="0" smtClean="0"/>
              <a:t>*EHIP real time</a:t>
            </a:r>
          </a:p>
          <a:p>
            <a:endParaRPr lang="en-US" baseline="0" dirty="0" smtClean="0"/>
          </a:p>
          <a:p>
            <a:r>
              <a:rPr lang="en-US" baseline="0" dirty="0" smtClean="0"/>
              <a:t>*We hold and determine all eligibility for state RW programs </a:t>
            </a:r>
          </a:p>
          <a:p>
            <a:r>
              <a:rPr lang="en-US" baseline="0" dirty="0" smtClean="0"/>
              <a:t>*clients don’t have to recertify many places 2x a year to meet guidelines</a:t>
            </a:r>
          </a:p>
          <a:p>
            <a:r>
              <a:rPr lang="en-US" baseline="0" dirty="0" smtClean="0"/>
              <a:t>*fully implemented 1</a:t>
            </a:r>
            <a:r>
              <a:rPr lang="en-US" baseline="30000" dirty="0" smtClean="0"/>
              <a:t>st</a:t>
            </a:r>
            <a:r>
              <a:rPr lang="en-US" baseline="0" dirty="0" smtClean="0"/>
              <a:t> of year</a:t>
            </a:r>
          </a:p>
        </p:txBody>
      </p:sp>
      <p:sp>
        <p:nvSpPr>
          <p:cNvPr id="4" name="Slide Number Placeholder 3"/>
          <p:cNvSpPr>
            <a:spLocks noGrp="1"/>
          </p:cNvSpPr>
          <p:nvPr>
            <p:ph type="sldNum" sz="quarter" idx="10"/>
          </p:nvPr>
        </p:nvSpPr>
        <p:spPr/>
        <p:txBody>
          <a:bodyPr/>
          <a:lstStyle/>
          <a:p>
            <a:fld id="{DCB060F3-4AFE-4073-8DE6-2C70541D49CA}" type="slidenum">
              <a:rPr lang="en-US" smtClean="0"/>
              <a:t>8</a:t>
            </a:fld>
            <a:endParaRPr lang="en-US"/>
          </a:p>
        </p:txBody>
      </p:sp>
    </p:spTree>
    <p:extLst>
      <p:ext uri="{BB962C8B-B14F-4D97-AF65-F5344CB8AC3E}">
        <p14:creationId xmlns:p14="http://schemas.microsoft.com/office/powerpoint/2010/main" val="4142101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 FTE</a:t>
            </a:r>
            <a:endParaRPr lang="en-US" dirty="0"/>
          </a:p>
        </p:txBody>
      </p:sp>
      <p:sp>
        <p:nvSpPr>
          <p:cNvPr id="4" name="Slide Number Placeholder 3"/>
          <p:cNvSpPr>
            <a:spLocks noGrp="1"/>
          </p:cNvSpPr>
          <p:nvPr>
            <p:ph type="sldNum" sz="quarter" idx="10"/>
          </p:nvPr>
        </p:nvSpPr>
        <p:spPr/>
        <p:txBody>
          <a:bodyPr/>
          <a:lstStyle/>
          <a:p>
            <a:fld id="{DCB060F3-4AFE-4073-8DE6-2C70541D49CA}" type="slidenum">
              <a:rPr lang="en-US" smtClean="0"/>
              <a:t>9</a:t>
            </a:fld>
            <a:endParaRPr lang="en-US"/>
          </a:p>
        </p:txBody>
      </p:sp>
    </p:spTree>
    <p:extLst>
      <p:ext uri="{BB962C8B-B14F-4D97-AF65-F5344CB8AC3E}">
        <p14:creationId xmlns:p14="http://schemas.microsoft.com/office/powerpoint/2010/main" val="408766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576AA-4866-4B3F-9FE7-AB336FDFEF4C}"/>
              </a:ext>
            </a:extLst>
          </p:cNvPr>
          <p:cNvSpPr>
            <a:spLocks noGrp="1"/>
          </p:cNvSpPr>
          <p:nvPr>
            <p:ph type="title" hasCustomPrompt="1"/>
          </p:nvPr>
        </p:nvSpPr>
        <p:spPr>
          <a:xfrm>
            <a:off x="2677886" y="2035207"/>
            <a:ext cx="9060024" cy="829193"/>
          </a:xfrm>
        </p:spPr>
        <p:txBody>
          <a:bodyPr>
            <a:noAutofit/>
          </a:bodyPr>
          <a:lstStyle>
            <a:lvl1pPr>
              <a:defRPr sz="6000">
                <a:solidFill>
                  <a:schemeClr val="bg1"/>
                </a:solidFill>
              </a:defRPr>
            </a:lvl1pPr>
          </a:lstStyle>
          <a:p>
            <a:r>
              <a:rPr lang="en-US" dirty="0"/>
              <a:t>Activity Title</a:t>
            </a:r>
          </a:p>
        </p:txBody>
      </p:sp>
      <p:sp>
        <p:nvSpPr>
          <p:cNvPr id="3" name="Content Placeholder 2">
            <a:extLst>
              <a:ext uri="{FF2B5EF4-FFF2-40B4-BE49-F238E27FC236}">
                <a16:creationId xmlns="" xmlns:a16="http://schemas.microsoft.com/office/drawing/2014/main" id="{56FEB880-299F-4C2C-B0CE-05C03177BFA0}"/>
              </a:ext>
            </a:extLst>
          </p:cNvPr>
          <p:cNvSpPr>
            <a:spLocks noGrp="1"/>
          </p:cNvSpPr>
          <p:nvPr>
            <p:ph idx="1" hasCustomPrompt="1"/>
          </p:nvPr>
        </p:nvSpPr>
        <p:spPr>
          <a:xfrm>
            <a:off x="2677886" y="3729067"/>
            <a:ext cx="9060024" cy="479037"/>
          </a:xfrm>
        </p:spPr>
        <p:txBody>
          <a:bodyPr>
            <a:noAutofit/>
          </a:bodyPr>
          <a:lstStyle>
            <a:lvl1pPr>
              <a:defRPr sz="2800" b="1">
                <a:solidFill>
                  <a:schemeClr val="bg1"/>
                </a:solidFill>
              </a:defRPr>
            </a:lvl1pPr>
          </a:lstStyle>
          <a:p>
            <a:pPr lvl="0"/>
            <a:r>
              <a:rPr lang="en-US" dirty="0"/>
              <a:t>Presenter(s) Name</a:t>
            </a:r>
          </a:p>
        </p:txBody>
      </p:sp>
      <p:sp>
        <p:nvSpPr>
          <p:cNvPr id="7" name="Content Placeholder 2">
            <a:extLst>
              <a:ext uri="{FF2B5EF4-FFF2-40B4-BE49-F238E27FC236}">
                <a16:creationId xmlns="" xmlns:a16="http://schemas.microsoft.com/office/drawing/2014/main" id="{EFB04E79-0625-405C-9E37-5AAD91CEDB24}"/>
              </a:ext>
            </a:extLst>
          </p:cNvPr>
          <p:cNvSpPr>
            <a:spLocks noGrp="1"/>
          </p:cNvSpPr>
          <p:nvPr>
            <p:ph idx="10" hasCustomPrompt="1"/>
          </p:nvPr>
        </p:nvSpPr>
        <p:spPr>
          <a:xfrm>
            <a:off x="2677886" y="4214356"/>
            <a:ext cx="9060024" cy="880153"/>
          </a:xfrm>
        </p:spPr>
        <p:txBody>
          <a:bodyPr>
            <a:normAutofit/>
          </a:bodyPr>
          <a:lstStyle>
            <a:lvl1pPr>
              <a:defRPr sz="2000" b="0" i="1">
                <a:solidFill>
                  <a:schemeClr val="bg1"/>
                </a:solidFill>
              </a:defRPr>
            </a:lvl1pPr>
          </a:lstStyle>
          <a:p>
            <a:pPr lvl="0"/>
            <a:r>
              <a:rPr lang="en-US" dirty="0"/>
              <a:t>Presenter(s) Title/Affiliation</a:t>
            </a:r>
          </a:p>
        </p:txBody>
      </p:sp>
    </p:spTree>
    <p:extLst>
      <p:ext uri="{BB962C8B-B14F-4D97-AF65-F5344CB8AC3E}">
        <p14:creationId xmlns:p14="http://schemas.microsoft.com/office/powerpoint/2010/main" val="112663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Headlin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32B001-9D08-4D4A-B445-33C81106AA6C}"/>
              </a:ext>
            </a:extLst>
          </p:cNvPr>
          <p:cNvSpPr>
            <a:spLocks noGrp="1"/>
          </p:cNvSpPr>
          <p:nvPr>
            <p:ph type="title" hasCustomPrompt="1"/>
          </p:nvPr>
        </p:nvSpPr>
        <p:spPr>
          <a:xfrm>
            <a:off x="838200" y="234397"/>
            <a:ext cx="10515600" cy="829193"/>
          </a:xfrm>
        </p:spPr>
        <p:txBody>
          <a:bodyPr/>
          <a:lstStyle>
            <a:lvl1pPr>
              <a:defRPr/>
            </a:lvl1pPr>
          </a:lstStyle>
          <a:p>
            <a:r>
              <a:rPr lang="en-US" dirty="0"/>
              <a:t>Page Headline</a:t>
            </a:r>
          </a:p>
        </p:txBody>
      </p:sp>
      <p:sp>
        <p:nvSpPr>
          <p:cNvPr id="8" name="Content Placeholder 2">
            <a:extLst>
              <a:ext uri="{FF2B5EF4-FFF2-40B4-BE49-F238E27FC236}">
                <a16:creationId xmlns="" xmlns:a16="http://schemas.microsoft.com/office/drawing/2014/main" id="{EF22348D-6C20-49A4-8F66-D1BAF23E588B}"/>
              </a:ext>
            </a:extLst>
          </p:cNvPr>
          <p:cNvSpPr>
            <a:spLocks noGrp="1"/>
          </p:cNvSpPr>
          <p:nvPr>
            <p:ph sz="half" idx="10" hasCustomPrompt="1"/>
          </p:nvPr>
        </p:nvSpPr>
        <p:spPr>
          <a:xfrm>
            <a:off x="838200" y="1196982"/>
            <a:ext cx="10515600" cy="4448443"/>
          </a:xfrm>
        </p:spPr>
        <p:txBody>
          <a:bodyPr>
            <a:normAutofit/>
          </a:bodyPr>
          <a:lstStyle>
            <a:lvl1pPr marL="0" marR="0" indent="0" algn="l" defTabSz="914400" rtl="0" eaLnBrk="1" fontAlgn="auto" latinLnBrk="0" hangingPunct="1">
              <a:lnSpc>
                <a:spcPct val="90000"/>
              </a:lnSpc>
              <a:spcBef>
                <a:spcPts val="1000"/>
              </a:spcBef>
              <a:spcAft>
                <a:spcPts val="0"/>
              </a:spcAft>
              <a:buClr>
                <a:srgbClr val="D03138"/>
              </a:buClr>
              <a:buSzTx/>
              <a:buFont typeface="Arial" panose="020B0604020202020204" pitchFamily="34" charset="0"/>
              <a:buNone/>
              <a:tabLst/>
              <a:defRPr sz="24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p:txBody>
      </p:sp>
    </p:spTree>
    <p:extLst>
      <p:ext uri="{BB962C8B-B14F-4D97-AF65-F5344CB8AC3E}">
        <p14:creationId xmlns:p14="http://schemas.microsoft.com/office/powerpoint/2010/main" val="799424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32B001-9D08-4D4A-B445-33C81106AA6C}"/>
              </a:ext>
            </a:extLst>
          </p:cNvPr>
          <p:cNvSpPr>
            <a:spLocks noGrp="1"/>
          </p:cNvSpPr>
          <p:nvPr>
            <p:ph type="title" hasCustomPrompt="1"/>
          </p:nvPr>
        </p:nvSpPr>
        <p:spPr>
          <a:xfrm>
            <a:off x="838200" y="234397"/>
            <a:ext cx="10515600" cy="829193"/>
          </a:xfrm>
        </p:spPr>
        <p:txBody>
          <a:bodyPr/>
          <a:lstStyle>
            <a:lvl1pPr>
              <a:defRPr/>
            </a:lvl1pPr>
          </a:lstStyle>
          <a:p>
            <a:r>
              <a:rPr lang="en-US" dirty="0"/>
              <a:t>Page Headline</a:t>
            </a:r>
          </a:p>
        </p:txBody>
      </p:sp>
      <p:sp>
        <p:nvSpPr>
          <p:cNvPr id="3" name="Content Placeholder 2">
            <a:extLst>
              <a:ext uri="{FF2B5EF4-FFF2-40B4-BE49-F238E27FC236}">
                <a16:creationId xmlns="" xmlns:a16="http://schemas.microsoft.com/office/drawing/2014/main" id="{1674D8CC-3E9C-462A-8514-08D8752DD21C}"/>
              </a:ext>
            </a:extLst>
          </p:cNvPr>
          <p:cNvSpPr>
            <a:spLocks noGrp="1"/>
          </p:cNvSpPr>
          <p:nvPr>
            <p:ph sz="half" idx="1" hasCustomPrompt="1"/>
          </p:nvPr>
        </p:nvSpPr>
        <p:spPr>
          <a:xfrm>
            <a:off x="838200" y="1284447"/>
            <a:ext cx="5181600" cy="4276598"/>
          </a:xfrm>
        </p:spPr>
        <p:txBody>
          <a:bodyPr/>
          <a:lstStyle>
            <a:lvl1pPr marL="457200" indent="-457200">
              <a:buClr>
                <a:srgbClr val="D03138"/>
              </a:buClr>
              <a:buFont typeface="Arial" panose="020B0604020202020204" pitchFamily="34" charset="0"/>
              <a:buChar char="•"/>
              <a:defRPr sz="28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 xmlns:a16="http://schemas.microsoft.com/office/drawing/2014/main" id="{EF22348D-6C20-49A4-8F66-D1BAF23E588B}"/>
              </a:ext>
            </a:extLst>
          </p:cNvPr>
          <p:cNvSpPr>
            <a:spLocks noGrp="1"/>
          </p:cNvSpPr>
          <p:nvPr>
            <p:ph sz="half" idx="10" hasCustomPrompt="1"/>
          </p:nvPr>
        </p:nvSpPr>
        <p:spPr>
          <a:xfrm>
            <a:off x="6172202" y="1284447"/>
            <a:ext cx="5181600" cy="4276598"/>
          </a:xfrm>
        </p:spPr>
        <p:txBody>
          <a:bodyPr/>
          <a:lstStyle>
            <a:lvl1pPr marL="457200" indent="-457200">
              <a:buClr>
                <a:srgbClr val="D03138"/>
              </a:buClr>
              <a:buFont typeface="Arial" panose="020B0604020202020204" pitchFamily="34" charset="0"/>
              <a:buChar char="•"/>
              <a:defRPr sz="28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6146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AA4006-C21C-48A5-9AC3-6327C1EA84B8}"/>
              </a:ext>
            </a:extLst>
          </p:cNvPr>
          <p:cNvSpPr>
            <a:spLocks noGrp="1"/>
          </p:cNvSpPr>
          <p:nvPr>
            <p:ph type="title" hasCustomPrompt="1"/>
          </p:nvPr>
        </p:nvSpPr>
        <p:spPr>
          <a:xfrm>
            <a:off x="477078" y="987424"/>
            <a:ext cx="4294947" cy="1069975"/>
          </a:xfrm>
        </p:spPr>
        <p:txBody>
          <a:bodyPr anchor="b">
            <a:noAutofit/>
          </a:bodyPr>
          <a:lstStyle>
            <a:lvl1pPr>
              <a:defRPr sz="5400"/>
            </a:lvl1pPr>
          </a:lstStyle>
          <a:p>
            <a:r>
              <a:rPr lang="en-US" dirty="0"/>
              <a:t>Page Headline</a:t>
            </a:r>
          </a:p>
        </p:txBody>
      </p:sp>
      <p:sp>
        <p:nvSpPr>
          <p:cNvPr id="3" name="Content Placeholder 2">
            <a:extLst>
              <a:ext uri="{FF2B5EF4-FFF2-40B4-BE49-F238E27FC236}">
                <a16:creationId xmlns="" xmlns:a16="http://schemas.microsoft.com/office/drawing/2014/main" id="{C083CF40-C94B-4EF2-B894-1F7C4AB1C214}"/>
              </a:ext>
            </a:extLst>
          </p:cNvPr>
          <p:cNvSpPr>
            <a:spLocks noGrp="1"/>
          </p:cNvSpPr>
          <p:nvPr>
            <p:ph idx="1"/>
          </p:nvPr>
        </p:nvSpPr>
        <p:spPr>
          <a:xfrm>
            <a:off x="5183188" y="987425"/>
            <a:ext cx="6531734" cy="4610293"/>
          </a:xfrm>
        </p:spPr>
        <p:txBody>
          <a:bodyPr/>
          <a:lstStyle>
            <a:lvl1pPr marL="457200" indent="-457200">
              <a:buClr>
                <a:srgbClr val="D03138"/>
              </a:buClr>
              <a:buFont typeface="Arial" panose="020B0604020202020204" pitchFamily="34" charset="0"/>
              <a:buChar char="•"/>
              <a:defRPr sz="3200"/>
            </a:lvl1pPr>
            <a:lvl2pPr>
              <a:buClr>
                <a:srgbClr val="D03138"/>
              </a:buClr>
              <a:defRPr sz="2800"/>
            </a:lvl2pPr>
            <a:lvl3pPr>
              <a:buClr>
                <a:srgbClr val="D03138"/>
              </a:buClr>
              <a:defRPr sz="2400"/>
            </a:lvl3pPr>
            <a:lvl4pPr>
              <a:buClr>
                <a:srgbClr val="D03138"/>
              </a:buClr>
              <a:defRPr sz="2000"/>
            </a:lvl4pPr>
            <a:lvl5pPr>
              <a:buClr>
                <a:srgbClr val="D03138"/>
              </a:buCl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 xmlns:a16="http://schemas.microsoft.com/office/drawing/2014/main" id="{300EC660-C071-4914-9592-DBABD93FB306}"/>
              </a:ext>
            </a:extLst>
          </p:cNvPr>
          <p:cNvSpPr>
            <a:spLocks noGrp="1"/>
          </p:cNvSpPr>
          <p:nvPr>
            <p:ph type="body" sz="half" idx="2" hasCustomPrompt="1"/>
          </p:nvPr>
        </p:nvSpPr>
        <p:spPr>
          <a:xfrm>
            <a:off x="477078" y="2057400"/>
            <a:ext cx="4294947" cy="354031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680781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87E5B6-7C5E-4871-920D-40FA7D3D3C2E}"/>
              </a:ext>
            </a:extLst>
          </p:cNvPr>
          <p:cNvSpPr>
            <a:spLocks noGrp="1"/>
          </p:cNvSpPr>
          <p:nvPr>
            <p:ph type="title" hasCustomPrompt="1"/>
          </p:nvPr>
        </p:nvSpPr>
        <p:spPr>
          <a:xfrm>
            <a:off x="469128" y="987424"/>
            <a:ext cx="4302898" cy="1069975"/>
          </a:xfrm>
        </p:spPr>
        <p:txBody>
          <a:bodyPr anchor="b">
            <a:noAutofit/>
          </a:bodyPr>
          <a:lstStyle>
            <a:lvl1pPr>
              <a:defRPr sz="5400"/>
            </a:lvl1pPr>
          </a:lstStyle>
          <a:p>
            <a:r>
              <a:rPr lang="en-US" dirty="0"/>
              <a:t>Page Headline</a:t>
            </a:r>
          </a:p>
        </p:txBody>
      </p:sp>
      <p:sp>
        <p:nvSpPr>
          <p:cNvPr id="3" name="Picture Placeholder 2">
            <a:extLst>
              <a:ext uri="{FF2B5EF4-FFF2-40B4-BE49-F238E27FC236}">
                <a16:creationId xmlns="" xmlns:a16="http://schemas.microsoft.com/office/drawing/2014/main" id="{15783BD2-572B-4596-807C-46ECA97045F5}"/>
              </a:ext>
            </a:extLst>
          </p:cNvPr>
          <p:cNvSpPr>
            <a:spLocks noGrp="1"/>
          </p:cNvSpPr>
          <p:nvPr>
            <p:ph type="pic" idx="1"/>
          </p:nvPr>
        </p:nvSpPr>
        <p:spPr>
          <a:xfrm>
            <a:off x="5183188" y="987425"/>
            <a:ext cx="6539684" cy="4638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 xmlns:a16="http://schemas.microsoft.com/office/drawing/2014/main" id="{216CB7FD-AC8F-4941-BF0F-47DDA3B74513}"/>
              </a:ext>
            </a:extLst>
          </p:cNvPr>
          <p:cNvSpPr>
            <a:spLocks noGrp="1"/>
          </p:cNvSpPr>
          <p:nvPr>
            <p:ph type="body" sz="half" idx="2" hasCustomPrompt="1"/>
          </p:nvPr>
        </p:nvSpPr>
        <p:spPr>
          <a:xfrm>
            <a:off x="469128" y="2057400"/>
            <a:ext cx="4302898" cy="3568631"/>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83462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Below">
    <p:spTree>
      <p:nvGrpSpPr>
        <p:cNvPr id="1" name=""/>
        <p:cNvGrpSpPr/>
        <p:nvPr/>
      </p:nvGrpSpPr>
      <p:grpSpPr>
        <a:xfrm>
          <a:off x="0" y="0"/>
          <a:ext cx="0" cy="0"/>
          <a:chOff x="0" y="0"/>
          <a:chExt cx="0" cy="0"/>
        </a:xfrm>
      </p:grpSpPr>
      <p:sp>
        <p:nvSpPr>
          <p:cNvPr id="3" name="Picture Placeholder 2">
            <a:extLst>
              <a:ext uri="{FF2B5EF4-FFF2-40B4-BE49-F238E27FC236}">
                <a16:creationId xmlns="" xmlns:a16="http://schemas.microsoft.com/office/drawing/2014/main" id="{15783BD2-572B-4596-807C-46ECA97045F5}"/>
              </a:ext>
            </a:extLst>
          </p:cNvPr>
          <p:cNvSpPr>
            <a:spLocks noGrp="1"/>
          </p:cNvSpPr>
          <p:nvPr>
            <p:ph type="pic" idx="1"/>
          </p:nvPr>
        </p:nvSpPr>
        <p:spPr>
          <a:xfrm>
            <a:off x="3009900" y="351323"/>
            <a:ext cx="6172200" cy="4638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Text Placeholder 3">
            <a:extLst>
              <a:ext uri="{FF2B5EF4-FFF2-40B4-BE49-F238E27FC236}">
                <a16:creationId xmlns="" xmlns:a16="http://schemas.microsoft.com/office/drawing/2014/main" id="{A9F83A12-3542-47C1-9F0C-A2A74849307F}"/>
              </a:ext>
            </a:extLst>
          </p:cNvPr>
          <p:cNvSpPr>
            <a:spLocks noGrp="1"/>
          </p:cNvSpPr>
          <p:nvPr>
            <p:ph type="body" sz="half" idx="2" hasCustomPrompt="1"/>
          </p:nvPr>
        </p:nvSpPr>
        <p:spPr>
          <a:xfrm>
            <a:off x="3009900" y="5135547"/>
            <a:ext cx="6172200" cy="597342"/>
          </a:xfrm>
        </p:spPr>
        <p:txBody>
          <a:bodyPr>
            <a:normAutofit/>
          </a:bodyPr>
          <a:lstStyle>
            <a:lvl1pPr marL="0" indent="0">
              <a:buNone/>
              <a:defRPr lang="en-US" sz="1400" i="1" dirty="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here to edit image caption</a:t>
            </a:r>
          </a:p>
        </p:txBody>
      </p:sp>
    </p:spTree>
    <p:extLst>
      <p:ext uri="{BB962C8B-B14F-4D97-AF65-F5344CB8AC3E}">
        <p14:creationId xmlns:p14="http://schemas.microsoft.com/office/powerpoint/2010/main" val="418972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871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2BF32FE1-432F-4450-84EB-A1E2ED534A71}"/>
              </a:ext>
            </a:extLst>
          </p:cNvPr>
          <p:cNvSpPr>
            <a:spLocks noGrp="1"/>
          </p:cNvSpPr>
          <p:nvPr>
            <p:ph type="title"/>
          </p:nvPr>
        </p:nvSpPr>
        <p:spPr>
          <a:xfrm>
            <a:off x="838200" y="281052"/>
            <a:ext cx="10515600" cy="829193"/>
          </a:xfrm>
          <a:prstGeom prst="rect">
            <a:avLst/>
          </a:prstGeom>
        </p:spPr>
        <p:txBody>
          <a:bodyPr vert="horz" lIns="91440" tIns="45720" rIns="91440" bIns="45720" rtlCol="0" anchor="ctr">
            <a:normAutofit/>
          </a:bodyPr>
          <a:lstStyle/>
          <a:p>
            <a:r>
              <a:rPr lang="en-US" dirty="0"/>
              <a:t>Page Headline</a:t>
            </a:r>
          </a:p>
        </p:txBody>
      </p:sp>
      <p:sp>
        <p:nvSpPr>
          <p:cNvPr id="3" name="Text Placeholder 2">
            <a:extLst>
              <a:ext uri="{FF2B5EF4-FFF2-40B4-BE49-F238E27FC236}">
                <a16:creationId xmlns="" xmlns:a16="http://schemas.microsoft.com/office/drawing/2014/main" id="{CBDEA6BB-09FF-4C4E-8834-54ADDF035DAE}"/>
              </a:ext>
            </a:extLst>
          </p:cNvPr>
          <p:cNvSpPr>
            <a:spLocks noGrp="1"/>
          </p:cNvSpPr>
          <p:nvPr>
            <p:ph type="body" idx="1"/>
          </p:nvPr>
        </p:nvSpPr>
        <p:spPr>
          <a:xfrm>
            <a:off x="838200" y="1331102"/>
            <a:ext cx="10515600" cy="4351338"/>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2016023950"/>
      </p:ext>
    </p:extLst>
  </p:cSld>
  <p:clrMap bg1="lt1" tx1="dk1" bg2="lt2" tx2="dk2" accent1="accent1" accent2="accent2" accent3="accent3" accent4="accent4" accent5="accent5" accent6="accent6" hlink="hlink" folHlink="folHlink"/>
  <p:sldLayoutIdLst>
    <p:sldLayoutId id="2147483650" r:id="rId1"/>
    <p:sldLayoutId id="2147483658" r:id="rId2"/>
    <p:sldLayoutId id="2147483652" r:id="rId3"/>
    <p:sldLayoutId id="2147483656" r:id="rId4"/>
    <p:sldLayoutId id="2147483657" r:id="rId5"/>
    <p:sldLayoutId id="2147483659" r:id="rId6"/>
    <p:sldLayoutId id="2147483649" r:id="rId7"/>
  </p:sldLayoutIdLst>
  <p:txStyles>
    <p:titleStyle>
      <a:lvl1pPr algn="l" defTabSz="914400" rtl="0" eaLnBrk="1" latinLnBrk="0" hangingPunct="1">
        <a:lnSpc>
          <a:spcPct val="90000"/>
        </a:lnSpc>
        <a:spcBef>
          <a:spcPct val="0"/>
        </a:spcBef>
        <a:buNone/>
        <a:defRPr sz="5400" b="1" kern="1200">
          <a:solidFill>
            <a:srgbClr val="095895"/>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2206C5-220B-4370-8B0D-5E83B9030A71}"/>
              </a:ext>
            </a:extLst>
          </p:cNvPr>
          <p:cNvSpPr>
            <a:spLocks noGrp="1"/>
          </p:cNvSpPr>
          <p:nvPr>
            <p:ph type="title"/>
          </p:nvPr>
        </p:nvSpPr>
        <p:spPr>
          <a:xfrm>
            <a:off x="2677886" y="1635962"/>
            <a:ext cx="9060024" cy="829193"/>
          </a:xfrm>
        </p:spPr>
        <p:txBody>
          <a:bodyPr/>
          <a:lstStyle/>
          <a:p>
            <a:r>
              <a:rPr lang="en-US" dirty="0" smtClean="0"/>
              <a:t>Building a Better ADAP</a:t>
            </a:r>
            <a:endParaRPr lang="en-US" dirty="0"/>
          </a:p>
        </p:txBody>
      </p:sp>
      <p:sp>
        <p:nvSpPr>
          <p:cNvPr id="3" name="Content Placeholder 2">
            <a:extLst>
              <a:ext uri="{FF2B5EF4-FFF2-40B4-BE49-F238E27FC236}">
                <a16:creationId xmlns="" xmlns:a16="http://schemas.microsoft.com/office/drawing/2014/main" id="{C66B2A74-2430-4079-A14F-56966D5E8099}"/>
              </a:ext>
            </a:extLst>
          </p:cNvPr>
          <p:cNvSpPr>
            <a:spLocks noGrp="1"/>
          </p:cNvSpPr>
          <p:nvPr>
            <p:ph idx="1"/>
          </p:nvPr>
        </p:nvSpPr>
        <p:spPr/>
        <p:txBody>
          <a:bodyPr/>
          <a:lstStyle/>
          <a:p>
            <a:r>
              <a:rPr lang="en-US" dirty="0" smtClean="0"/>
              <a:t>Krystal Sterling</a:t>
            </a:r>
            <a:endParaRPr lang="en-US" dirty="0"/>
          </a:p>
        </p:txBody>
      </p:sp>
      <p:sp>
        <p:nvSpPr>
          <p:cNvPr id="4" name="Content Placeholder 3">
            <a:extLst>
              <a:ext uri="{FF2B5EF4-FFF2-40B4-BE49-F238E27FC236}">
                <a16:creationId xmlns="" xmlns:a16="http://schemas.microsoft.com/office/drawing/2014/main" id="{1C7D6A9E-BF23-4DB4-A69B-BBDE071069EA}"/>
              </a:ext>
            </a:extLst>
          </p:cNvPr>
          <p:cNvSpPr>
            <a:spLocks noGrp="1"/>
          </p:cNvSpPr>
          <p:nvPr>
            <p:ph idx="10"/>
          </p:nvPr>
        </p:nvSpPr>
        <p:spPr/>
        <p:txBody>
          <a:bodyPr/>
          <a:lstStyle/>
          <a:p>
            <a:r>
              <a:rPr lang="en-US" dirty="0" smtClean="0"/>
              <a:t>Benefit and Provider Relations Coordinator</a:t>
            </a:r>
            <a:endParaRPr lang="en-US" dirty="0"/>
          </a:p>
          <a:p>
            <a:r>
              <a:rPr lang="en-US" dirty="0" smtClean="0"/>
              <a:t>Washington State Department of Health</a:t>
            </a:r>
          </a:p>
        </p:txBody>
      </p:sp>
      <p:sp>
        <p:nvSpPr>
          <p:cNvPr id="5" name="TextBox 4"/>
          <p:cNvSpPr txBox="1"/>
          <p:nvPr/>
        </p:nvSpPr>
        <p:spPr>
          <a:xfrm>
            <a:off x="2677886" y="2294781"/>
            <a:ext cx="7727324" cy="954107"/>
          </a:xfrm>
          <a:prstGeom prst="rect">
            <a:avLst/>
          </a:prstGeom>
          <a:noFill/>
        </p:spPr>
        <p:txBody>
          <a:bodyPr wrap="square" rtlCol="0">
            <a:spAutoFit/>
          </a:bodyPr>
          <a:lstStyle/>
          <a:p>
            <a:r>
              <a:rPr lang="en-US" sz="2800" b="1" i="1" dirty="0">
                <a:solidFill>
                  <a:schemeClr val="bg1"/>
                </a:solidFill>
              </a:rPr>
              <a:t>How to Enhance Your Program with a Robust Medical Benefits Management Program</a:t>
            </a:r>
          </a:p>
        </p:txBody>
      </p:sp>
    </p:spTree>
    <p:extLst>
      <p:ext uri="{BB962C8B-B14F-4D97-AF65-F5344CB8AC3E}">
        <p14:creationId xmlns:p14="http://schemas.microsoft.com/office/powerpoint/2010/main" val="376372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Resources	</a:t>
            </a:r>
            <a:endParaRPr lang="en-US" dirty="0"/>
          </a:p>
        </p:txBody>
      </p:sp>
      <p:sp>
        <p:nvSpPr>
          <p:cNvPr id="3" name="Content Placeholder 2"/>
          <p:cNvSpPr>
            <a:spLocks noGrp="1"/>
          </p:cNvSpPr>
          <p:nvPr>
            <p:ph sz="half" idx="10"/>
          </p:nvPr>
        </p:nvSpPr>
        <p:spPr/>
        <p:txBody>
          <a:bodyPr/>
          <a:lstStyle/>
          <a:p>
            <a:pPr marL="342900" indent="-342900">
              <a:buFont typeface="Arial" panose="020B0604020202020204" pitchFamily="34" charset="0"/>
              <a:buChar char="•"/>
            </a:pPr>
            <a:r>
              <a:rPr lang="en-US" dirty="0" smtClean="0"/>
              <a:t>State Medicaid program</a:t>
            </a:r>
          </a:p>
          <a:p>
            <a:pPr marL="342900" indent="-342900">
              <a:buFont typeface="Arial" panose="020B0604020202020204" pitchFamily="34" charset="0"/>
              <a:buChar char="•"/>
            </a:pPr>
            <a:r>
              <a:rPr lang="en-US" dirty="0" smtClean="0"/>
              <a:t>HRSA guidelines</a:t>
            </a:r>
          </a:p>
          <a:p>
            <a:pPr marL="342900" indent="-342900">
              <a:buFont typeface="Arial" panose="020B0604020202020204" pitchFamily="34" charset="0"/>
              <a:buChar char="•"/>
            </a:pPr>
            <a:r>
              <a:rPr lang="en-US" dirty="0" smtClean="0"/>
              <a:t>HIV Clinical Care guidelines</a:t>
            </a:r>
          </a:p>
          <a:p>
            <a:pPr marL="342900" indent="-342900">
              <a:buFont typeface="Arial" panose="020B0604020202020204" pitchFamily="34" charset="0"/>
              <a:buChar char="•"/>
            </a:pPr>
            <a:r>
              <a:rPr lang="en-US" dirty="0" err="1"/>
              <a:t>FairHealth</a:t>
            </a:r>
            <a:r>
              <a:rPr lang="en-US" dirty="0"/>
              <a:t> </a:t>
            </a:r>
            <a:r>
              <a:rPr lang="en-US" dirty="0" smtClean="0"/>
              <a:t>Consumer</a:t>
            </a:r>
            <a:endParaRPr lang="en-US" dirty="0"/>
          </a:p>
          <a:p>
            <a:pPr marL="342900" indent="-342900">
              <a:buFont typeface="Arial" panose="020B0604020202020204" pitchFamily="34" charset="0"/>
              <a:buChar char="•"/>
            </a:pPr>
            <a:r>
              <a:rPr lang="en-US" dirty="0"/>
              <a:t>Wasserman Physicians’ Fee Reference</a:t>
            </a:r>
          </a:p>
          <a:p>
            <a:endParaRPr lang="en-US" dirty="0" smtClean="0"/>
          </a:p>
          <a:p>
            <a:endParaRPr lang="en-US" dirty="0" smtClean="0"/>
          </a:p>
          <a:p>
            <a:endParaRPr lang="en-US" dirty="0" smtClean="0"/>
          </a:p>
        </p:txBody>
      </p:sp>
      <p:pic>
        <p:nvPicPr>
          <p:cNvPr id="4" name="Picture 3"/>
          <p:cNvPicPr>
            <a:picLocks noChangeAspect="1"/>
          </p:cNvPicPr>
          <p:nvPr/>
        </p:nvPicPr>
        <p:blipFill>
          <a:blip r:embed="rId3"/>
          <a:stretch>
            <a:fillRect/>
          </a:stretch>
        </p:blipFill>
        <p:spPr>
          <a:xfrm>
            <a:off x="6434073" y="831578"/>
            <a:ext cx="4919727" cy="3944203"/>
          </a:xfrm>
          <a:prstGeom prst="rect">
            <a:avLst/>
          </a:prstGeom>
        </p:spPr>
      </p:pic>
    </p:spTree>
    <p:extLst>
      <p:ext uri="{BB962C8B-B14F-4D97-AF65-F5344CB8AC3E}">
        <p14:creationId xmlns:p14="http://schemas.microsoft.com/office/powerpoint/2010/main" val="2156939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463917" y="144885"/>
            <a:ext cx="7130458" cy="5541326"/>
          </a:xfrm>
          <a:prstGeom prst="rect">
            <a:avLst/>
          </a:prstGeom>
        </p:spPr>
      </p:pic>
    </p:spTree>
    <p:extLst>
      <p:ext uri="{BB962C8B-B14F-4D97-AF65-F5344CB8AC3E}">
        <p14:creationId xmlns:p14="http://schemas.microsoft.com/office/powerpoint/2010/main" val="3592302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Putting it Together</a:t>
            </a:r>
            <a:endParaRPr lang="en-US" dirty="0"/>
          </a:p>
        </p:txBody>
      </p:sp>
      <p:sp>
        <p:nvSpPr>
          <p:cNvPr id="3" name="Content Placeholder 2"/>
          <p:cNvSpPr>
            <a:spLocks noGrp="1"/>
          </p:cNvSpPr>
          <p:nvPr>
            <p:ph sz="half" idx="10"/>
          </p:nvPr>
        </p:nvSpPr>
        <p:spPr/>
        <p:txBody>
          <a:bodyPr/>
          <a:lstStyle/>
          <a:p>
            <a:pPr marL="342900" indent="-342900">
              <a:buFont typeface="Arial" panose="020B0604020202020204" pitchFamily="34" charset="0"/>
              <a:buChar char="•"/>
            </a:pPr>
            <a:r>
              <a:rPr lang="en-US" dirty="0" smtClean="0"/>
              <a:t>Policies and Procedures</a:t>
            </a:r>
          </a:p>
          <a:p>
            <a:pPr marL="342900" indent="-342900">
              <a:buFont typeface="Arial" panose="020B0604020202020204" pitchFamily="34" charset="0"/>
              <a:buChar char="•"/>
            </a:pPr>
            <a:r>
              <a:rPr lang="en-US" dirty="0" smtClean="0"/>
              <a:t>Fee Schedule</a:t>
            </a:r>
          </a:p>
          <a:p>
            <a:pPr marL="342900" indent="-342900">
              <a:buFont typeface="Arial" panose="020B0604020202020204" pitchFamily="34" charset="0"/>
              <a:buChar char="•"/>
            </a:pPr>
            <a:r>
              <a:rPr lang="en-US" dirty="0" smtClean="0"/>
              <a:t>Contract Providers</a:t>
            </a:r>
          </a:p>
          <a:p>
            <a:pPr marL="342900" indent="-342900">
              <a:buFont typeface="Arial" panose="020B0604020202020204" pitchFamily="34" charset="0"/>
              <a:buChar char="•"/>
            </a:pPr>
            <a:r>
              <a:rPr lang="en-US" dirty="0" smtClean="0"/>
              <a:t>Services Rendered</a:t>
            </a:r>
          </a:p>
          <a:p>
            <a:pPr marL="342900" indent="-342900">
              <a:buFont typeface="Arial" panose="020B0604020202020204" pitchFamily="34" charset="0"/>
              <a:buChar char="•"/>
            </a:pPr>
            <a:r>
              <a:rPr lang="en-US" dirty="0" smtClean="0"/>
              <a:t>Claims Submitted</a:t>
            </a:r>
          </a:p>
          <a:p>
            <a:pPr marL="1028700" lvl="1" indent="-342900"/>
            <a:r>
              <a:rPr lang="en-US" dirty="0" smtClean="0"/>
              <a:t>CMS1500, UB04/92</a:t>
            </a:r>
            <a:endParaRPr lang="en-US" dirty="0"/>
          </a:p>
          <a:p>
            <a:pPr marL="342900" indent="-342900">
              <a:buFont typeface="Arial" panose="020B0604020202020204" pitchFamily="34" charset="0"/>
              <a:buChar char="•"/>
            </a:pPr>
            <a:r>
              <a:rPr lang="en-US" dirty="0" smtClean="0"/>
              <a:t>Claims Processed</a:t>
            </a:r>
            <a:endParaRPr lang="en-US" dirty="0"/>
          </a:p>
          <a:p>
            <a:pPr marL="342900" indent="-342900">
              <a:buFont typeface="Arial" panose="020B0604020202020204" pitchFamily="34" charset="0"/>
              <a:buChar char="•"/>
            </a:pPr>
            <a:r>
              <a:rPr lang="en-US" dirty="0" smtClean="0"/>
              <a:t>Claims Paid</a:t>
            </a:r>
          </a:p>
        </p:txBody>
      </p:sp>
    </p:spTree>
    <p:extLst>
      <p:ext uri="{BB962C8B-B14F-4D97-AF65-F5344CB8AC3E}">
        <p14:creationId xmlns:p14="http://schemas.microsoft.com/office/powerpoint/2010/main" val="4227339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a Better ADAP</a:t>
            </a:r>
            <a:endParaRPr lang="en-US" dirty="0"/>
          </a:p>
        </p:txBody>
      </p:sp>
      <p:sp>
        <p:nvSpPr>
          <p:cNvPr id="3" name="Content Placeholder 2"/>
          <p:cNvSpPr>
            <a:spLocks noGrp="1"/>
          </p:cNvSpPr>
          <p:nvPr>
            <p:ph sz="half" idx="10"/>
          </p:nvPr>
        </p:nvSpPr>
        <p:spPr/>
        <p:txBody>
          <a:bodyPr/>
          <a:lstStyle/>
          <a:p>
            <a:pPr marL="502920" indent="-457200">
              <a:buFont typeface="+mj-lt"/>
              <a:buAutoNum type="arabicPeriod"/>
            </a:pPr>
            <a:r>
              <a:rPr lang="en-US" dirty="0" smtClean="0"/>
              <a:t>The benefits </a:t>
            </a:r>
            <a:r>
              <a:rPr lang="en-US" dirty="0"/>
              <a:t>of an ADAP medical </a:t>
            </a:r>
            <a:r>
              <a:rPr lang="en-US" dirty="0" smtClean="0"/>
              <a:t>benefits management program</a:t>
            </a:r>
            <a:endParaRPr lang="en-US" dirty="0"/>
          </a:p>
          <a:p>
            <a:pPr marL="502920" indent="-457200">
              <a:buFont typeface="+mj-lt"/>
              <a:buAutoNum type="arabicPeriod"/>
            </a:pPr>
            <a:r>
              <a:rPr lang="en-US" dirty="0" smtClean="0"/>
              <a:t>Implementing a </a:t>
            </a:r>
            <a:r>
              <a:rPr lang="en-US" dirty="0"/>
              <a:t>medical </a:t>
            </a:r>
            <a:r>
              <a:rPr lang="en-US" dirty="0" smtClean="0"/>
              <a:t>benefits management program</a:t>
            </a:r>
            <a:endParaRPr lang="en-US" dirty="0"/>
          </a:p>
          <a:p>
            <a:pPr marL="502920" indent="-457200">
              <a:buFont typeface="+mj-lt"/>
              <a:buAutoNum type="arabicPeriod"/>
            </a:pPr>
            <a:r>
              <a:rPr lang="en-US" dirty="0" smtClean="0"/>
              <a:t>Available resources </a:t>
            </a:r>
            <a:r>
              <a:rPr lang="en-US" dirty="0"/>
              <a:t>for implementing and managing a medical </a:t>
            </a:r>
            <a:r>
              <a:rPr lang="en-US" dirty="0" smtClean="0"/>
              <a:t>benefits management program</a:t>
            </a:r>
            <a:endParaRPr lang="en-US" dirty="0"/>
          </a:p>
          <a:p>
            <a:pPr marL="45720"/>
            <a:r>
              <a:rPr lang="en-US" dirty="0"/>
              <a:t> </a:t>
            </a:r>
          </a:p>
        </p:txBody>
      </p:sp>
    </p:spTree>
    <p:extLst>
      <p:ext uri="{BB962C8B-B14F-4D97-AF65-F5344CB8AC3E}">
        <p14:creationId xmlns:p14="http://schemas.microsoft.com/office/powerpoint/2010/main" val="3648897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2206C5-220B-4370-8B0D-5E83B9030A71}"/>
              </a:ext>
            </a:extLst>
          </p:cNvPr>
          <p:cNvSpPr>
            <a:spLocks noGrp="1"/>
          </p:cNvSpPr>
          <p:nvPr>
            <p:ph type="title"/>
          </p:nvPr>
        </p:nvSpPr>
        <p:spPr>
          <a:xfrm>
            <a:off x="2677886" y="1635962"/>
            <a:ext cx="9060024" cy="829193"/>
          </a:xfrm>
        </p:spPr>
        <p:txBody>
          <a:bodyPr/>
          <a:lstStyle/>
          <a:p>
            <a:r>
              <a:rPr lang="en-US" dirty="0" smtClean="0"/>
              <a:t>Questions?</a:t>
            </a:r>
            <a:endParaRPr lang="en-US" dirty="0"/>
          </a:p>
        </p:txBody>
      </p:sp>
      <p:sp>
        <p:nvSpPr>
          <p:cNvPr id="3" name="Content Placeholder 2">
            <a:extLst>
              <a:ext uri="{FF2B5EF4-FFF2-40B4-BE49-F238E27FC236}">
                <a16:creationId xmlns="" xmlns:a16="http://schemas.microsoft.com/office/drawing/2014/main" id="{C66B2A74-2430-4079-A14F-56966D5E8099}"/>
              </a:ext>
            </a:extLst>
          </p:cNvPr>
          <p:cNvSpPr>
            <a:spLocks noGrp="1"/>
          </p:cNvSpPr>
          <p:nvPr>
            <p:ph idx="1"/>
          </p:nvPr>
        </p:nvSpPr>
        <p:spPr>
          <a:xfrm>
            <a:off x="2677886" y="2621200"/>
            <a:ext cx="9060024" cy="479037"/>
          </a:xfrm>
        </p:spPr>
        <p:txBody>
          <a:bodyPr/>
          <a:lstStyle/>
          <a:p>
            <a:r>
              <a:rPr lang="en-US" dirty="0" smtClean="0"/>
              <a:t>Krystal Sterling</a:t>
            </a:r>
            <a:endParaRPr lang="en-US" dirty="0"/>
          </a:p>
        </p:txBody>
      </p:sp>
      <p:sp>
        <p:nvSpPr>
          <p:cNvPr id="4" name="Content Placeholder 3">
            <a:extLst>
              <a:ext uri="{FF2B5EF4-FFF2-40B4-BE49-F238E27FC236}">
                <a16:creationId xmlns="" xmlns:a16="http://schemas.microsoft.com/office/drawing/2014/main" id="{1C7D6A9E-BF23-4DB4-A69B-BBDE071069EA}"/>
              </a:ext>
            </a:extLst>
          </p:cNvPr>
          <p:cNvSpPr>
            <a:spLocks noGrp="1"/>
          </p:cNvSpPr>
          <p:nvPr>
            <p:ph idx="10"/>
          </p:nvPr>
        </p:nvSpPr>
        <p:spPr>
          <a:xfrm>
            <a:off x="2677886" y="3256282"/>
            <a:ext cx="9060024" cy="2115818"/>
          </a:xfrm>
        </p:spPr>
        <p:txBody>
          <a:bodyPr>
            <a:normAutofit/>
          </a:bodyPr>
          <a:lstStyle/>
          <a:p>
            <a:r>
              <a:rPr lang="en-US" sz="2400" dirty="0" smtClean="0"/>
              <a:t>Benefit and Provider Relations Coordinator</a:t>
            </a:r>
            <a:endParaRPr lang="en-US" sz="2400" dirty="0"/>
          </a:p>
          <a:p>
            <a:r>
              <a:rPr lang="en-US" sz="2400" dirty="0" smtClean="0"/>
              <a:t>Washington State Department of Health</a:t>
            </a:r>
          </a:p>
          <a:p>
            <a:r>
              <a:rPr lang="en-US" sz="2400" dirty="0"/>
              <a:t>Krystal.Sterling@doh.wa.gov</a:t>
            </a:r>
          </a:p>
          <a:p>
            <a:r>
              <a:rPr lang="en-US" sz="2400" dirty="0"/>
              <a:t>360-236-3421</a:t>
            </a:r>
          </a:p>
        </p:txBody>
      </p:sp>
    </p:spTree>
    <p:extLst>
      <p:ext uri="{BB962C8B-B14F-4D97-AF65-F5344CB8AC3E}">
        <p14:creationId xmlns:p14="http://schemas.microsoft.com/office/powerpoint/2010/main" val="584862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758B21-377E-4CC0-A51D-ED888F0EF872}"/>
              </a:ext>
            </a:extLst>
          </p:cNvPr>
          <p:cNvSpPr>
            <a:spLocks noGrp="1"/>
          </p:cNvSpPr>
          <p:nvPr>
            <p:ph type="title"/>
          </p:nvPr>
        </p:nvSpPr>
        <p:spPr/>
        <p:txBody>
          <a:bodyPr>
            <a:noAutofit/>
          </a:bodyPr>
          <a:lstStyle/>
          <a:p>
            <a:r>
              <a:rPr lang="en-US" dirty="0"/>
              <a:t>Learning Objectives</a:t>
            </a:r>
          </a:p>
        </p:txBody>
      </p:sp>
      <p:sp>
        <p:nvSpPr>
          <p:cNvPr id="3" name="Content Placeholder 2">
            <a:extLst>
              <a:ext uri="{FF2B5EF4-FFF2-40B4-BE49-F238E27FC236}">
                <a16:creationId xmlns="" xmlns:a16="http://schemas.microsoft.com/office/drawing/2014/main" id="{30CA1955-9E40-45D2-8BC3-EA69D1BB6F28}"/>
              </a:ext>
            </a:extLst>
          </p:cNvPr>
          <p:cNvSpPr>
            <a:spLocks noGrp="1"/>
          </p:cNvSpPr>
          <p:nvPr>
            <p:ph sz="half" idx="10"/>
          </p:nvPr>
        </p:nvSpPr>
        <p:spPr>
          <a:xfrm>
            <a:off x="838200" y="1196982"/>
            <a:ext cx="10515600" cy="4448443"/>
          </a:xfrm>
        </p:spPr>
        <p:txBody>
          <a:bodyPr/>
          <a:lstStyle/>
          <a:p>
            <a:pPr marL="45720"/>
            <a:r>
              <a:rPr lang="en-US" dirty="0"/>
              <a:t>At the conclusion of this activity, the participant will be able to:</a:t>
            </a:r>
          </a:p>
          <a:p>
            <a:pPr marL="502920" indent="-457200">
              <a:buFont typeface="+mj-lt"/>
              <a:buAutoNum type="arabicPeriod"/>
            </a:pPr>
            <a:r>
              <a:rPr lang="en-US" dirty="0" smtClean="0"/>
              <a:t>Understand the benefits of an ADAP medical benefits management program</a:t>
            </a:r>
            <a:endParaRPr lang="en-US" dirty="0"/>
          </a:p>
          <a:p>
            <a:pPr marL="502920" indent="-457200">
              <a:buFont typeface="+mj-lt"/>
              <a:buAutoNum type="arabicPeriod"/>
            </a:pPr>
            <a:r>
              <a:rPr lang="en-US" dirty="0" smtClean="0"/>
              <a:t>Foundational understanding of how to implement a medical </a:t>
            </a:r>
            <a:r>
              <a:rPr lang="en-US" dirty="0"/>
              <a:t>benefits management </a:t>
            </a:r>
            <a:r>
              <a:rPr lang="en-US" dirty="0" smtClean="0"/>
              <a:t>program</a:t>
            </a:r>
            <a:endParaRPr lang="en-US" dirty="0"/>
          </a:p>
          <a:p>
            <a:pPr marL="502920" indent="-457200">
              <a:buFont typeface="+mj-lt"/>
              <a:buAutoNum type="arabicPeriod"/>
            </a:pPr>
            <a:r>
              <a:rPr lang="en-US" dirty="0" smtClean="0"/>
              <a:t>Knowledge of available resources for implementing and managing a medical </a:t>
            </a:r>
            <a:r>
              <a:rPr lang="en-US" dirty="0"/>
              <a:t>benefits management program</a:t>
            </a:r>
          </a:p>
          <a:p>
            <a:pPr marL="45720"/>
            <a:r>
              <a:rPr lang="en-US" dirty="0"/>
              <a:t> </a:t>
            </a:r>
          </a:p>
          <a:p>
            <a:endParaRPr lang="en-US" dirty="0"/>
          </a:p>
          <a:p>
            <a:endParaRPr lang="en-US" dirty="0"/>
          </a:p>
        </p:txBody>
      </p:sp>
    </p:spTree>
    <p:extLst>
      <p:ext uri="{BB962C8B-B14F-4D97-AF65-F5344CB8AC3E}">
        <p14:creationId xmlns:p14="http://schemas.microsoft.com/office/powerpoint/2010/main" val="1381952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Washington State ADAP</a:t>
            </a:r>
            <a:endParaRPr lang="en-US" dirty="0"/>
          </a:p>
        </p:txBody>
      </p:sp>
      <p:sp>
        <p:nvSpPr>
          <p:cNvPr id="3" name="Content Placeholder 2"/>
          <p:cNvSpPr>
            <a:spLocks noGrp="1"/>
          </p:cNvSpPr>
          <p:nvPr>
            <p:ph sz="half" idx="10"/>
          </p:nvPr>
        </p:nvSpPr>
        <p:spPr/>
        <p:txBody>
          <a:bodyPr/>
          <a:lstStyle/>
          <a:p>
            <a:pPr marL="342900" indent="-342900">
              <a:buFont typeface="Arial" panose="020B0604020202020204" pitchFamily="34" charset="0"/>
              <a:buChar char="•"/>
            </a:pPr>
            <a:r>
              <a:rPr lang="en-US" dirty="0" smtClean="0"/>
              <a:t>Established in 1994</a:t>
            </a:r>
          </a:p>
          <a:p>
            <a:pPr marL="342900" indent="-342900">
              <a:buFont typeface="Arial" panose="020B0604020202020204" pitchFamily="34" charset="0"/>
              <a:buChar char="•"/>
            </a:pPr>
            <a:r>
              <a:rPr lang="en-US" dirty="0" smtClean="0"/>
              <a:t>Medical cost shares started in 1998</a:t>
            </a:r>
          </a:p>
          <a:p>
            <a:pPr marL="342900" indent="-342900">
              <a:buFont typeface="Arial" panose="020B0604020202020204" pitchFamily="34" charset="0"/>
              <a:buChar char="•"/>
            </a:pPr>
            <a:r>
              <a:rPr lang="en-US" dirty="0" smtClean="0"/>
              <a:t>3828 amount of people on ADAP, utilized by 3034 clients</a:t>
            </a:r>
          </a:p>
          <a:p>
            <a:pPr marL="342900" indent="-342900">
              <a:buFont typeface="Arial" panose="020B0604020202020204" pitchFamily="34" charset="0"/>
              <a:buChar char="•"/>
            </a:pPr>
            <a:r>
              <a:rPr lang="en-US" dirty="0" smtClean="0"/>
              <a:t>Viral suppression rate of 90%</a:t>
            </a:r>
          </a:p>
          <a:p>
            <a:pPr marL="342900" indent="-342900">
              <a:buFont typeface="Arial" panose="020B0604020202020204" pitchFamily="34" charset="0"/>
              <a:buChar char="•"/>
            </a:pPr>
            <a:r>
              <a:rPr lang="en-US" dirty="0" smtClean="0"/>
              <a:t>Established Centralized Eligibility System</a:t>
            </a:r>
          </a:p>
          <a:p>
            <a:pPr marL="342900" indent="-342900">
              <a:buFont typeface="Arial" panose="020B0604020202020204" pitchFamily="34" charset="0"/>
              <a:buChar char="•"/>
            </a:pPr>
            <a:r>
              <a:rPr lang="en-US" dirty="0" err="1" smtClean="0"/>
              <a:t>PrEP</a:t>
            </a:r>
            <a:r>
              <a:rPr lang="en-US" dirty="0" smtClean="0"/>
              <a:t> Drug Assistance Program</a:t>
            </a:r>
          </a:p>
          <a:p>
            <a:endParaRPr lang="en-US" dirty="0" smtClean="0"/>
          </a:p>
        </p:txBody>
      </p:sp>
    </p:spTree>
    <p:extLst>
      <p:ext uri="{BB962C8B-B14F-4D97-AF65-F5344CB8AC3E}">
        <p14:creationId xmlns:p14="http://schemas.microsoft.com/office/powerpoint/2010/main" val="195315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5465"/>
            <a:ext cx="10515600" cy="829193"/>
          </a:xfrm>
        </p:spPr>
        <p:txBody>
          <a:bodyPr>
            <a:normAutofit fontScale="90000"/>
          </a:bodyPr>
          <a:lstStyle/>
          <a:p>
            <a:r>
              <a:rPr lang="en-US" dirty="0" smtClean="0"/>
              <a:t>Benefits of an In-House Medical Benefits Program</a:t>
            </a:r>
            <a:endParaRPr lang="en-US" dirty="0"/>
          </a:p>
        </p:txBody>
      </p:sp>
      <p:sp>
        <p:nvSpPr>
          <p:cNvPr id="3" name="Content Placeholder 2"/>
          <p:cNvSpPr>
            <a:spLocks noGrp="1"/>
          </p:cNvSpPr>
          <p:nvPr>
            <p:ph sz="half" idx="10"/>
          </p:nvPr>
        </p:nvSpPr>
        <p:spPr>
          <a:xfrm>
            <a:off x="838200" y="1538176"/>
            <a:ext cx="10515600" cy="4448443"/>
          </a:xfrm>
        </p:spPr>
        <p:txBody>
          <a:bodyPr>
            <a:normAutofit/>
          </a:bodyPr>
          <a:lstStyle/>
          <a:p>
            <a:pPr marL="342900" indent="-342900">
              <a:buFont typeface="Arial" panose="020B0604020202020204" pitchFamily="34" charset="0"/>
              <a:buChar char="•"/>
            </a:pPr>
            <a:r>
              <a:rPr lang="en-US" dirty="0" smtClean="0"/>
              <a:t>Higher adherence to medication</a:t>
            </a:r>
          </a:p>
          <a:p>
            <a:pPr marL="342900" indent="-342900">
              <a:buFont typeface="Arial" panose="020B0604020202020204" pitchFamily="34" charset="0"/>
              <a:buChar char="•"/>
            </a:pPr>
            <a:r>
              <a:rPr lang="en-US" dirty="0"/>
              <a:t>Higher suppression </a:t>
            </a:r>
            <a:r>
              <a:rPr lang="en-US" dirty="0" smtClean="0"/>
              <a:t>rates</a:t>
            </a:r>
          </a:p>
          <a:p>
            <a:pPr marL="342900" indent="-342900">
              <a:buFont typeface="Arial" panose="020B0604020202020204" pitchFamily="34" charset="0"/>
              <a:buChar char="•"/>
            </a:pPr>
            <a:r>
              <a:rPr lang="en-US" dirty="0" smtClean="0"/>
              <a:t>Comprehensive health care</a:t>
            </a:r>
          </a:p>
          <a:p>
            <a:pPr marL="342900" indent="-342900">
              <a:buFont typeface="Arial" panose="020B0604020202020204" pitchFamily="34" charset="0"/>
              <a:buChar char="•"/>
            </a:pPr>
            <a:r>
              <a:rPr lang="en-US" dirty="0" smtClean="0"/>
              <a:t>Culturally competent providers</a:t>
            </a:r>
          </a:p>
          <a:p>
            <a:pPr marL="342900" indent="-342900">
              <a:buFont typeface="Arial" panose="020B0604020202020204" pitchFamily="34" charset="0"/>
              <a:buChar char="•"/>
            </a:pPr>
            <a:r>
              <a:rPr lang="en-US" dirty="0" smtClean="0"/>
              <a:t>Client and case manager burden</a:t>
            </a:r>
          </a:p>
          <a:p>
            <a:pPr marL="342900" indent="-342900">
              <a:buFont typeface="Arial" panose="020B0604020202020204" pitchFamily="34" charset="0"/>
              <a:buChar char="•"/>
            </a:pPr>
            <a:r>
              <a:rPr lang="en-US" dirty="0" smtClean="0"/>
              <a:t>Advocacy</a:t>
            </a:r>
          </a:p>
          <a:p>
            <a:pPr marL="342900" indent="-342900">
              <a:buFont typeface="Arial" panose="020B0604020202020204" pitchFamily="34" charset="0"/>
              <a:buChar char="•"/>
            </a:pPr>
            <a:r>
              <a:rPr lang="en-US" dirty="0"/>
              <a:t>Detailed </a:t>
            </a:r>
            <a:r>
              <a:rPr lang="en-US" dirty="0" smtClean="0"/>
              <a:t>data</a:t>
            </a:r>
          </a:p>
          <a:p>
            <a:pPr marL="342900" indent="-342900">
              <a:buFont typeface="Arial" panose="020B0604020202020204" pitchFamily="34" charset="0"/>
              <a:buChar char="•"/>
            </a:pPr>
            <a:endParaRPr lang="en-US" dirty="0" smtClean="0"/>
          </a:p>
          <a:p>
            <a:r>
              <a:rPr lang="en-US" dirty="0" smtClean="0"/>
              <a:t> </a:t>
            </a:r>
            <a:endParaRPr lang="en-US" dirty="0"/>
          </a:p>
        </p:txBody>
      </p:sp>
    </p:spTree>
    <p:extLst>
      <p:ext uri="{BB962C8B-B14F-4D97-AF65-F5344CB8AC3E}">
        <p14:creationId xmlns:p14="http://schemas.microsoft.com/office/powerpoint/2010/main" val="778700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545807000"/>
              </p:ext>
            </p:extLst>
          </p:nvPr>
        </p:nvGraphicFramePr>
        <p:xfrm>
          <a:off x="634481" y="0"/>
          <a:ext cx="10860833" cy="57289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8894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Considerations</a:t>
            </a:r>
            <a:endParaRPr lang="en-US" dirty="0"/>
          </a:p>
        </p:txBody>
      </p:sp>
      <p:sp>
        <p:nvSpPr>
          <p:cNvPr id="3" name="Content Placeholder 2"/>
          <p:cNvSpPr>
            <a:spLocks noGrp="1"/>
          </p:cNvSpPr>
          <p:nvPr>
            <p:ph sz="half" idx="10"/>
          </p:nvPr>
        </p:nvSpPr>
        <p:spPr/>
        <p:txBody>
          <a:bodyPr>
            <a:normAutofit/>
          </a:bodyPr>
          <a:lstStyle/>
          <a:p>
            <a:pPr marL="342900" indent="-342900">
              <a:buFont typeface="Arial" panose="020B0604020202020204" pitchFamily="34" charset="0"/>
              <a:buChar char="•"/>
            </a:pPr>
            <a:r>
              <a:rPr lang="en-US" dirty="0" smtClean="0"/>
              <a:t>What kind of cost share program do you want? </a:t>
            </a:r>
          </a:p>
          <a:p>
            <a:pPr marL="1028700" lvl="1" indent="-342900"/>
            <a:r>
              <a:rPr lang="en-US" dirty="0" smtClean="0"/>
              <a:t>IE: expansive, preventative care, etc. </a:t>
            </a:r>
            <a:endParaRPr lang="en-US" dirty="0"/>
          </a:p>
          <a:p>
            <a:pPr marL="342900" indent="-342900">
              <a:buFont typeface="Arial" panose="020B0604020202020204" pitchFamily="34" charset="0"/>
              <a:buChar char="•"/>
            </a:pPr>
            <a:r>
              <a:rPr lang="en-US" dirty="0" smtClean="0"/>
              <a:t>Funding</a:t>
            </a:r>
          </a:p>
          <a:p>
            <a:pPr marL="342900" indent="-342900">
              <a:buFont typeface="Arial" panose="020B0604020202020204" pitchFamily="34" charset="0"/>
              <a:buChar char="•"/>
            </a:pPr>
            <a:r>
              <a:rPr lang="en-US" dirty="0" smtClean="0"/>
              <a:t>Capacity for employees </a:t>
            </a:r>
            <a:endParaRPr lang="en-US" dirty="0"/>
          </a:p>
          <a:p>
            <a:pPr marL="342900" indent="-342900">
              <a:buFont typeface="Arial" panose="020B0604020202020204" pitchFamily="34" charset="0"/>
              <a:buChar char="•"/>
            </a:pPr>
            <a:r>
              <a:rPr lang="en-US" dirty="0" smtClean="0"/>
              <a:t>Rates</a:t>
            </a:r>
          </a:p>
          <a:p>
            <a:pPr marL="342900" indent="-342900">
              <a:buFont typeface="Arial" panose="020B0604020202020204" pitchFamily="34" charset="0"/>
              <a:buChar char="•"/>
            </a:pPr>
            <a:r>
              <a:rPr lang="en-US" dirty="0" smtClean="0"/>
              <a:t>System for processing</a:t>
            </a:r>
          </a:p>
          <a:p>
            <a:pPr marL="342900" indent="-342900">
              <a:buFont typeface="Arial" panose="020B0604020202020204" pitchFamily="34" charset="0"/>
              <a:buChar char="•"/>
            </a:pPr>
            <a:r>
              <a:rPr lang="en-US" dirty="0" smtClean="0"/>
              <a:t>Provider agreements</a:t>
            </a:r>
          </a:p>
          <a:p>
            <a:pPr marL="342900" indent="-342900">
              <a:buFont typeface="Arial" panose="020B0604020202020204" pitchFamily="34" charset="0"/>
              <a:buChar char="•"/>
            </a:pPr>
            <a:r>
              <a:rPr lang="en-US" dirty="0" smtClean="0"/>
              <a:t>Policies and Procedures</a:t>
            </a:r>
          </a:p>
          <a:p>
            <a:endParaRPr lang="en-US" dirty="0" smtClean="0"/>
          </a:p>
          <a:p>
            <a:endParaRPr lang="en-US" dirty="0" smtClean="0"/>
          </a:p>
        </p:txBody>
      </p:sp>
    </p:spTree>
    <p:extLst>
      <p:ext uri="{BB962C8B-B14F-4D97-AF65-F5344CB8AC3E}">
        <p14:creationId xmlns:p14="http://schemas.microsoft.com/office/powerpoint/2010/main" val="934359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 Funding of Medical Claims	 </a:t>
            </a:r>
            <a:endParaRPr lang="en-US" dirty="0"/>
          </a:p>
        </p:txBody>
      </p:sp>
      <p:sp>
        <p:nvSpPr>
          <p:cNvPr id="3" name="Content Placeholder 2"/>
          <p:cNvSpPr>
            <a:spLocks noGrp="1"/>
          </p:cNvSpPr>
          <p:nvPr>
            <p:ph sz="half" idx="10"/>
          </p:nvPr>
        </p:nvSpPr>
        <p:spPr/>
        <p:txBody>
          <a:bodyPr>
            <a:normAutofit/>
          </a:bodyPr>
          <a:lstStyle/>
          <a:p>
            <a:pPr marL="342900" indent="-342900">
              <a:buFont typeface="Arial" panose="020B0604020202020204" pitchFamily="34" charset="0"/>
              <a:buChar char="•"/>
            </a:pPr>
            <a:r>
              <a:rPr lang="en-US" dirty="0" smtClean="0"/>
              <a:t>Rebate dollars</a:t>
            </a:r>
          </a:p>
          <a:p>
            <a:pPr marL="342900" indent="-342900">
              <a:buFont typeface="Arial" panose="020B0604020202020204" pitchFamily="34" charset="0"/>
              <a:buChar char="•"/>
            </a:pPr>
            <a:r>
              <a:rPr lang="en-US" dirty="0" smtClean="0"/>
              <a:t>Ryan White Grant</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Medical $919,857</a:t>
            </a:r>
            <a:endParaRPr lang="en-US" dirty="0"/>
          </a:p>
          <a:p>
            <a:pPr marL="342900" indent="-342900">
              <a:buFont typeface="Arial" panose="020B0604020202020204" pitchFamily="34" charset="0"/>
              <a:buChar char="•"/>
            </a:pPr>
            <a:r>
              <a:rPr lang="en-US" dirty="0"/>
              <a:t>Dental $518,069</a:t>
            </a:r>
          </a:p>
          <a:p>
            <a:endParaRPr lang="en-US" dirty="0"/>
          </a:p>
          <a:p>
            <a:pPr marL="342900" indent="-342900">
              <a:buFont typeface="Arial" panose="020B0604020202020204" pitchFamily="34" charset="0"/>
              <a:buChar char="•"/>
            </a:pPr>
            <a:r>
              <a:rPr lang="en-US" dirty="0" smtClean="0"/>
              <a:t>General </a:t>
            </a:r>
            <a:r>
              <a:rPr lang="en-US" dirty="0"/>
              <a:t>Fund State Dollars for </a:t>
            </a:r>
            <a:r>
              <a:rPr lang="en-US" dirty="0" err="1"/>
              <a:t>PrEP</a:t>
            </a:r>
            <a:r>
              <a:rPr lang="en-US" dirty="0"/>
              <a:t> DAP</a:t>
            </a:r>
          </a:p>
          <a:p>
            <a:endParaRPr lang="en-US" dirty="0"/>
          </a:p>
          <a:p>
            <a:endParaRPr lang="en-US" dirty="0" smtClean="0"/>
          </a:p>
        </p:txBody>
      </p:sp>
    </p:spTree>
    <p:extLst>
      <p:ext uri="{BB962C8B-B14F-4D97-AF65-F5344CB8AC3E}">
        <p14:creationId xmlns:p14="http://schemas.microsoft.com/office/powerpoint/2010/main" val="4279296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Provide Database</a:t>
            </a:r>
            <a:endParaRPr lang="en-US" dirty="0"/>
          </a:p>
        </p:txBody>
      </p:sp>
      <p:sp>
        <p:nvSpPr>
          <p:cNvPr id="3" name="Content Placeholder 2"/>
          <p:cNvSpPr>
            <a:spLocks noGrp="1"/>
          </p:cNvSpPr>
          <p:nvPr>
            <p:ph sz="half" idx="10"/>
          </p:nvPr>
        </p:nvSpPr>
        <p:spPr/>
        <p:txBody>
          <a:bodyPr>
            <a:normAutofit/>
          </a:bodyPr>
          <a:lstStyle/>
          <a:p>
            <a:pPr marL="342900" indent="-342900">
              <a:buFont typeface="Arial" panose="020B0604020202020204" pitchFamily="34" charset="0"/>
              <a:buChar char="•"/>
            </a:pPr>
            <a:r>
              <a:rPr lang="en-US" dirty="0" smtClean="0"/>
              <a:t>Provide </a:t>
            </a:r>
            <a:r>
              <a:rPr lang="en-US" dirty="0" smtClean="0"/>
              <a:t>Enterprise, </a:t>
            </a:r>
            <a:r>
              <a:rPr lang="en-US" dirty="0" smtClean="0"/>
              <a:t>Groupware Technologies, Inc.</a:t>
            </a:r>
          </a:p>
          <a:p>
            <a:pPr marL="1028700" lvl="1" indent="-342900"/>
            <a:r>
              <a:rPr lang="en-US" dirty="0" smtClean="0"/>
              <a:t>Created for Ryan White Programs</a:t>
            </a:r>
          </a:p>
          <a:p>
            <a:pPr marL="342900" indent="-342900">
              <a:buFont typeface="Arial" panose="020B0604020202020204" pitchFamily="34" charset="0"/>
              <a:buChar char="•"/>
            </a:pPr>
            <a:r>
              <a:rPr lang="en-US" dirty="0" smtClean="0"/>
              <a:t>Consolidated</a:t>
            </a:r>
          </a:p>
          <a:p>
            <a:pPr marL="1028700" lvl="1" indent="-342900"/>
            <a:r>
              <a:rPr lang="en-US" dirty="0" smtClean="0"/>
              <a:t>Eligibility Processing</a:t>
            </a:r>
          </a:p>
          <a:p>
            <a:pPr marL="1028700" lvl="1" indent="-342900"/>
            <a:r>
              <a:rPr lang="en-US" dirty="0" smtClean="0"/>
              <a:t>Contracting</a:t>
            </a:r>
          </a:p>
          <a:p>
            <a:pPr marL="1028700" lvl="1" indent="-342900"/>
            <a:r>
              <a:rPr lang="en-US" dirty="0" smtClean="0"/>
              <a:t>IBM/PBM</a:t>
            </a:r>
          </a:p>
          <a:p>
            <a:pPr marL="1028700" lvl="1" indent="-342900"/>
            <a:r>
              <a:rPr lang="en-US" dirty="0" smtClean="0"/>
              <a:t>Claims and Payments</a:t>
            </a:r>
          </a:p>
          <a:p>
            <a:pPr marL="342900" indent="-342900">
              <a:buFont typeface="Arial" panose="020B0604020202020204" pitchFamily="34" charset="0"/>
              <a:buChar char="•"/>
            </a:pPr>
            <a:r>
              <a:rPr lang="en-US" dirty="0" smtClean="0"/>
              <a:t>Provider Portal</a:t>
            </a:r>
          </a:p>
          <a:p>
            <a:pPr marL="342900" indent="-342900">
              <a:buFont typeface="Arial" panose="020B0604020202020204" pitchFamily="34" charset="0"/>
              <a:buChar char="•"/>
            </a:pPr>
            <a:r>
              <a:rPr lang="en-US" dirty="0" smtClean="0"/>
              <a:t>Centralized Eligibility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9275" y="2247899"/>
            <a:ext cx="5938706" cy="3245167"/>
          </a:xfrm>
          <a:prstGeom prst="rect">
            <a:avLst/>
          </a:prstGeom>
        </p:spPr>
      </p:pic>
    </p:spTree>
    <p:extLst>
      <p:ext uri="{BB962C8B-B14F-4D97-AF65-F5344CB8AC3E}">
        <p14:creationId xmlns:p14="http://schemas.microsoft.com/office/powerpoint/2010/main" val="4156596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FTE Roles</a:t>
            </a:r>
            <a:endParaRPr lang="en-US" dirty="0"/>
          </a:p>
        </p:txBody>
      </p:sp>
      <p:sp>
        <p:nvSpPr>
          <p:cNvPr id="3" name="Content Placeholder 2"/>
          <p:cNvSpPr>
            <a:spLocks noGrp="1"/>
          </p:cNvSpPr>
          <p:nvPr>
            <p:ph sz="half" idx="10"/>
          </p:nvPr>
        </p:nvSpPr>
        <p:spPr/>
        <p:txBody>
          <a:bodyPr>
            <a:normAutofit/>
          </a:bodyPr>
          <a:lstStyle/>
          <a:p>
            <a:pPr marL="342900" indent="-342900">
              <a:buFont typeface="Arial" panose="020B0604020202020204" pitchFamily="34" charset="0"/>
              <a:buChar char="•"/>
            </a:pPr>
            <a:r>
              <a:rPr lang="en-US" dirty="0" smtClean="0"/>
              <a:t>Benefit and Provider Relations Coordinator</a:t>
            </a:r>
          </a:p>
          <a:p>
            <a:pPr marL="1028700" lvl="1" indent="-342900"/>
            <a:r>
              <a:rPr lang="en-US" dirty="0" smtClean="0"/>
              <a:t>Claims Lead</a:t>
            </a:r>
          </a:p>
          <a:p>
            <a:pPr marL="1028700" lvl="1" indent="-342900"/>
            <a:r>
              <a:rPr lang="en-US" dirty="0" smtClean="0"/>
              <a:t>Contracts and recruits Providers</a:t>
            </a:r>
          </a:p>
          <a:p>
            <a:pPr marL="1028700" lvl="1" indent="-342900"/>
            <a:r>
              <a:rPr lang="en-US" dirty="0" smtClean="0"/>
              <a:t>Determines benefits</a:t>
            </a:r>
          </a:p>
          <a:p>
            <a:pPr marL="1028700" lvl="1" indent="-342900"/>
            <a:r>
              <a:rPr lang="en-US" dirty="0" smtClean="0"/>
              <a:t>Dispute resolution</a:t>
            </a:r>
          </a:p>
          <a:p>
            <a:pPr marL="342900" indent="-342900">
              <a:buFont typeface="Arial" panose="020B0604020202020204" pitchFamily="34" charset="0"/>
              <a:buChar char="•"/>
            </a:pPr>
            <a:r>
              <a:rPr lang="en-US" dirty="0" smtClean="0"/>
              <a:t>Claims Processor</a:t>
            </a:r>
          </a:p>
          <a:p>
            <a:pPr marL="1028700" lvl="1" indent="-342900"/>
            <a:r>
              <a:rPr lang="en-US" dirty="0" smtClean="0"/>
              <a:t>Adjudicates claims</a:t>
            </a:r>
          </a:p>
          <a:p>
            <a:pPr marL="1028700" lvl="1" indent="-342900"/>
            <a:r>
              <a:rPr lang="en-US" dirty="0" smtClean="0"/>
              <a:t>Manages claim organization</a:t>
            </a:r>
          </a:p>
          <a:p>
            <a:pPr marL="342900" indent="-342900">
              <a:buFont typeface="Arial" panose="020B0604020202020204" pitchFamily="34" charset="0"/>
              <a:buChar char="•"/>
            </a:pPr>
            <a:r>
              <a:rPr lang="en-US" dirty="0" smtClean="0"/>
              <a:t>Administrative Assistant</a:t>
            </a:r>
          </a:p>
          <a:p>
            <a:pPr marL="1028700" lvl="1" indent="-342900"/>
            <a:r>
              <a:rPr lang="en-US" dirty="0" smtClean="0"/>
              <a:t>Opens and stamps incoming claims</a:t>
            </a:r>
          </a:p>
          <a:p>
            <a:pPr marL="1028700" lvl="1" indent="-342900"/>
            <a:endParaRPr lang="en-US" dirty="0" smtClean="0"/>
          </a:p>
          <a:p>
            <a:endParaRPr lang="en-US" dirty="0"/>
          </a:p>
        </p:txBody>
      </p:sp>
    </p:spTree>
    <p:extLst>
      <p:ext uri="{BB962C8B-B14F-4D97-AF65-F5344CB8AC3E}">
        <p14:creationId xmlns:p14="http://schemas.microsoft.com/office/powerpoint/2010/main" val="1567577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D001A7F359EE46A0CF8058E098EF5A" ma:contentTypeVersion="10" ma:contentTypeDescription="Create a new document." ma:contentTypeScope="" ma:versionID="2744b83b1c30f046831f1246f8fc5118">
  <xsd:schema xmlns:xsd="http://www.w3.org/2001/XMLSchema" xmlns:xs="http://www.w3.org/2001/XMLSchema" xmlns:p="http://schemas.microsoft.com/office/2006/metadata/properties" xmlns:ns2="763191c0-b165-402f-a2d4-8ae261e3ae05" xmlns:ns3="75e813ae-c565-40db-b37c-cfdb0e13b5d9" targetNamespace="http://schemas.microsoft.com/office/2006/metadata/properties" ma:root="true" ma:fieldsID="b1a798a26ac433add5ccb610541c3d3d" ns2:_="" ns3:_="">
    <xsd:import namespace="763191c0-b165-402f-a2d4-8ae261e3ae05"/>
    <xsd:import namespace="75e813ae-c565-40db-b37c-cfdb0e13b5d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191c0-b165-402f-a2d4-8ae261e3ae0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e813ae-c565-40db-b37c-cfdb0e13b5d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D518FA-6DB5-4964-8D9F-6DA09C7A1F66}">
  <ds:schemaRefs>
    <ds:schemaRef ds:uri="http://schemas.microsoft.com/sharepoint/v3/contenttype/forms"/>
  </ds:schemaRefs>
</ds:datastoreItem>
</file>

<file path=customXml/itemProps2.xml><?xml version="1.0" encoding="utf-8"?>
<ds:datastoreItem xmlns:ds="http://schemas.openxmlformats.org/officeDocument/2006/customXml" ds:itemID="{5EA1BD40-3C52-4783-9844-7AC2606F7B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3191c0-b165-402f-a2d4-8ae261e3ae05"/>
    <ds:schemaRef ds:uri="75e813ae-c565-40db-b37c-cfdb0e13b5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59FDB6-3442-4242-8A4B-4B9C3F1CFA17}">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75e813ae-c565-40db-b37c-cfdb0e13b5d9"/>
    <ds:schemaRef ds:uri="763191c0-b165-402f-a2d4-8ae261e3ae0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5954</TotalTime>
  <Words>679</Words>
  <Application>Microsoft Office PowerPoint</Application>
  <PresentationFormat>Widescreen</PresentationFormat>
  <Paragraphs>151</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Building a Better ADAP</vt:lpstr>
      <vt:lpstr>Learning Objectives</vt:lpstr>
      <vt:lpstr>Washington State ADAP</vt:lpstr>
      <vt:lpstr>Benefits of an In-House Medical Benefits Program</vt:lpstr>
      <vt:lpstr>PowerPoint Presentation</vt:lpstr>
      <vt:lpstr>Considerations</vt:lpstr>
      <vt:lpstr>WA Funding of Medical Claims  </vt:lpstr>
      <vt:lpstr>Provide Database</vt:lpstr>
      <vt:lpstr>FTE Roles</vt:lpstr>
      <vt:lpstr>Resources </vt:lpstr>
      <vt:lpstr>PowerPoint Presentation</vt:lpstr>
      <vt:lpstr>Putting it Together</vt:lpstr>
      <vt:lpstr>Building a Better ADAP</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Noonan (LRG)</dc:creator>
  <cp:lastModifiedBy>Sterling, Krystal (DOH)</cp:lastModifiedBy>
  <cp:revision>103</cp:revision>
  <dcterms:created xsi:type="dcterms:W3CDTF">2018-09-04T17:07:24Z</dcterms:created>
  <dcterms:modified xsi:type="dcterms:W3CDTF">2018-11-30T21:35:00Z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0x010100BAD001A7F359EE46A0CF8058E098EF5A</vt:lpwstr>
  </property>
</Properties>
</file>