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handoutMasterIdLst>
    <p:handoutMasterId r:id="rId46"/>
  </p:handoutMasterIdLst>
  <p:sldIdLst>
    <p:sldId id="257" r:id="rId5"/>
    <p:sldId id="258" r:id="rId6"/>
    <p:sldId id="259" r:id="rId7"/>
    <p:sldId id="288" r:id="rId8"/>
    <p:sldId id="289" r:id="rId9"/>
    <p:sldId id="272" r:id="rId10"/>
    <p:sldId id="273" r:id="rId11"/>
    <p:sldId id="274" r:id="rId12"/>
    <p:sldId id="293" r:id="rId13"/>
    <p:sldId id="290" r:id="rId14"/>
    <p:sldId id="294" r:id="rId15"/>
    <p:sldId id="303" r:id="rId16"/>
    <p:sldId id="279" r:id="rId17"/>
    <p:sldId id="304" r:id="rId18"/>
    <p:sldId id="275" r:id="rId19"/>
    <p:sldId id="276" r:id="rId20"/>
    <p:sldId id="264" r:id="rId21"/>
    <p:sldId id="305" r:id="rId22"/>
    <p:sldId id="262" r:id="rId23"/>
    <p:sldId id="261" r:id="rId24"/>
    <p:sldId id="268" r:id="rId25"/>
    <p:sldId id="269" r:id="rId26"/>
    <p:sldId id="277" r:id="rId27"/>
    <p:sldId id="278" r:id="rId28"/>
    <p:sldId id="267" r:id="rId29"/>
    <p:sldId id="301" r:id="rId30"/>
    <p:sldId id="302" r:id="rId31"/>
    <p:sldId id="270" r:id="rId32"/>
    <p:sldId id="271" r:id="rId33"/>
    <p:sldId id="280" r:id="rId34"/>
    <p:sldId id="306" r:id="rId35"/>
    <p:sldId id="295" r:id="rId36"/>
    <p:sldId id="281" r:id="rId37"/>
    <p:sldId id="282" r:id="rId38"/>
    <p:sldId id="283" r:id="rId39"/>
    <p:sldId id="297" r:id="rId40"/>
    <p:sldId id="298" r:id="rId41"/>
    <p:sldId id="299" r:id="rId42"/>
    <p:sldId id="300" r:id="rId43"/>
    <p:sldId id="260" r:id="rId4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095895"/>
    <a:srgbClr val="09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6" autoAdjust="0"/>
    <p:restoredTop sz="94660" autoAdjust="0"/>
  </p:normalViewPr>
  <p:slideViewPr>
    <p:cSldViewPr snapToGrid="0">
      <p:cViewPr varScale="1">
        <p:scale>
          <a:sx n="69" d="100"/>
          <a:sy n="69" d="100"/>
        </p:scale>
        <p:origin x="524" y="44"/>
      </p:cViewPr>
      <p:guideLst>
        <p:guide orient="horz" pos="2160"/>
        <p:guide pos="3840"/>
      </p:guideLst>
    </p:cSldViewPr>
  </p:slideViewPr>
  <p:outlineViewPr>
    <p:cViewPr>
      <p:scale>
        <a:sx n="33" d="100"/>
        <a:sy n="33" d="100"/>
      </p:scale>
      <p:origin x="0" y="4733"/>
    </p:cViewPr>
  </p:outlineViewPr>
  <p:notesTextViewPr>
    <p:cViewPr>
      <p:scale>
        <a:sx n="1" d="1"/>
        <a:sy n="1" d="1"/>
      </p:scale>
      <p:origin x="0" y="0"/>
    </p:cViewPr>
  </p:notesTextViewPr>
  <p:notesViewPr>
    <p:cSldViewPr snapToGrid="0">
      <p:cViewPr varScale="1">
        <p:scale>
          <a:sx n="52" d="100"/>
          <a:sy n="52" d="100"/>
        </p:scale>
        <p:origin x="2656" y="48"/>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361475648877226E-2"/>
          <c:y val="9.5701090248334328E-2"/>
          <c:w val="0.90963855421686768"/>
          <c:h val="0.81132075471698117"/>
        </c:manualLayout>
      </c:layout>
      <c:lineChart>
        <c:grouping val="standard"/>
        <c:varyColors val="0"/>
        <c:ser>
          <c:idx val="1"/>
          <c:order val="0"/>
          <c:tx>
            <c:strRef>
              <c:f>'Sheet1'!$A$2</c:f>
              <c:strCache>
                <c:ptCount val="1"/>
                <c:pt idx="0">
                  <c:v> Births</c:v>
                </c:pt>
              </c:strCache>
            </c:strRef>
          </c:tx>
          <c:spPr>
            <a:ln w="19050" cap="rnd" cmpd="sng" algn="ctr">
              <a:solidFill>
                <a:schemeClr val="accent3"/>
              </a:solidFill>
              <a:prstDash val="solid"/>
              <a:round/>
            </a:ln>
            <a:effectLst/>
          </c:spPr>
          <c:marker>
            <c:symbol val="square"/>
            <c:size val="9"/>
            <c:spPr>
              <a:solidFill>
                <a:schemeClr val="accent3"/>
              </a:solidFill>
              <a:ln w="6350" cap="flat" cmpd="sng" algn="ctr">
                <a:solidFill>
                  <a:schemeClr val="accent3"/>
                </a:solidFill>
                <a:prstDash val="solid"/>
                <a:round/>
              </a:ln>
              <a:effectLst/>
            </c:spPr>
          </c:marker>
          <c:cat>
            <c:numRef>
              <c:f>'Sheet1'!$B$1:$AA$1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'Sheet1'!$B$2:$AA$2</c:f>
              <c:numCache>
                <c:formatCode>General</c:formatCode>
                <c:ptCount val="11"/>
                <c:pt idx="0">
                  <c:v>59</c:v>
                </c:pt>
                <c:pt idx="1">
                  <c:v>53</c:v>
                </c:pt>
                <c:pt idx="2">
                  <c:v>71</c:v>
                </c:pt>
                <c:pt idx="3">
                  <c:v>51</c:v>
                </c:pt>
                <c:pt idx="4">
                  <c:v>65</c:v>
                </c:pt>
                <c:pt idx="5">
                  <c:v>59</c:v>
                </c:pt>
                <c:pt idx="6">
                  <c:v>61</c:v>
                </c:pt>
                <c:pt idx="7">
                  <c:v>64</c:v>
                </c:pt>
                <c:pt idx="8">
                  <c:v>51</c:v>
                </c:pt>
                <c:pt idx="9">
                  <c:v>61</c:v>
                </c:pt>
                <c:pt idx="10">
                  <c:v>50</c:v>
                </c:pt>
              </c:numCache>
            </c:numRef>
          </c:val>
          <c:smooth val="0"/>
          <c:extLst>
            <c:ext xmlns:c16="http://schemas.microsoft.com/office/drawing/2014/chart" uri="{C3380CC4-5D6E-409C-BE32-E72D297353CC}">
              <c16:uniqueId val="{00000000-7423-494F-BF8F-366EFA5B5C25}"/>
            </c:ext>
          </c:extLst>
        </c:ser>
        <c:ser>
          <c:idx val="3"/>
          <c:order val="1"/>
          <c:tx>
            <c:strRef>
              <c:f>'Sheet1'!$A$3</c:f>
              <c:strCache>
                <c:ptCount val="1"/>
                <c:pt idx="0">
                  <c:v> HIV Infections</c:v>
                </c:pt>
              </c:strCache>
            </c:strRef>
          </c:tx>
          <c:spPr>
            <a:ln w="19050" cap="rnd" cmpd="sng" algn="ctr">
              <a:solidFill>
                <a:schemeClr val="accent1">
                  <a:lumMod val="60000"/>
                </a:schemeClr>
              </a:solidFill>
              <a:prstDash val="solid"/>
              <a:round/>
            </a:ln>
            <a:effectLst/>
          </c:spPr>
          <c:marker>
            <c:symbol val="triangle"/>
            <c:size val="9"/>
            <c:spPr>
              <a:solidFill>
                <a:schemeClr val="accent1">
                  <a:lumMod val="60000"/>
                </a:schemeClr>
              </a:solidFill>
              <a:ln w="6350" cap="flat" cmpd="sng" algn="ctr">
                <a:solidFill>
                  <a:schemeClr val="accent1">
                    <a:lumMod val="60000"/>
                  </a:schemeClr>
                </a:solidFill>
                <a:prstDash val="solid"/>
                <a:round/>
              </a:ln>
              <a:effectLst/>
            </c:spPr>
          </c:marker>
          <c:cat>
            <c:numRef>
              <c:f>'Sheet1'!$B$1:$AA$1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'Sheet1'!$B$3:$AA$3</c:f>
              <c:numCache>
                <c:formatCode>General</c:formatCode>
                <c:ptCount val="11"/>
                <c:pt idx="0">
                  <c:v>1</c:v>
                </c:pt>
                <c:pt idx="1">
                  <c:v>0</c:v>
                </c:pt>
                <c:pt idx="2">
                  <c:v>0</c:v>
                </c:pt>
                <c:pt idx="3">
                  <c:v>2</c:v>
                </c:pt>
                <c:pt idx="4">
                  <c:v>0</c:v>
                </c:pt>
                <c:pt idx="5">
                  <c:v>1</c:v>
                </c:pt>
                <c:pt idx="6">
                  <c:v>0</c:v>
                </c:pt>
                <c:pt idx="7">
                  <c:v>1</c:v>
                </c:pt>
                <c:pt idx="8">
                  <c:v>2</c:v>
                </c:pt>
                <c:pt idx="9">
                  <c:v>0</c:v>
                </c:pt>
                <c:pt idx="10">
                  <c:v>2</c:v>
                </c:pt>
              </c:numCache>
            </c:numRef>
          </c:val>
          <c:smooth val="0"/>
          <c:extLst>
            <c:ext xmlns:c16="http://schemas.microsoft.com/office/drawing/2014/chart" uri="{C3380CC4-5D6E-409C-BE32-E72D297353CC}">
              <c16:uniqueId val="{00000001-7423-494F-BF8F-366EFA5B5C25}"/>
            </c:ext>
          </c:extLst>
        </c:ser>
        <c:dLbls>
          <c:showLegendKey val="0"/>
          <c:showVal val="0"/>
          <c:showCatName val="0"/>
          <c:showSerName val="0"/>
          <c:showPercent val="0"/>
          <c:showBubbleSize val="0"/>
        </c:dLbls>
        <c:marker val="1"/>
        <c:smooth val="0"/>
        <c:axId val="150374656"/>
        <c:axId val="150385408"/>
      </c:lineChart>
      <c:catAx>
        <c:axId val="150374656"/>
        <c:scaling>
          <c:orientation val="minMax"/>
        </c:scaling>
        <c:delete val="0"/>
        <c:axPos val="b"/>
        <c:title>
          <c:tx>
            <c:rich>
              <a:bodyPr rot="0" spcFirstLastPara="1" vertOverflow="ellipsis" vert="horz" wrap="square" anchor="ctr" anchorCtr="1"/>
              <a:lstStyle/>
              <a:p>
                <a:pPr>
                  <a:defRPr sz="1401" b="0" i="0" u="none" strike="noStrike" kern="1200" baseline="0">
                    <a:solidFill>
                      <a:schemeClr val="tx1"/>
                    </a:solidFill>
                    <a:latin typeface="Arial Narrow"/>
                    <a:ea typeface="Arial Narrow"/>
                    <a:cs typeface="Arial Narrow"/>
                  </a:defRPr>
                </a:pPr>
                <a:r>
                  <a:rPr lang="en-US"/>
                  <a:t>Year</a:t>
                </a:r>
              </a:p>
            </c:rich>
          </c:tx>
          <c:layout>
            <c:manualLayout>
              <c:xMode val="edge"/>
              <c:yMode val="edge"/>
              <c:x val="0.47972275736676495"/>
              <c:y val="0.94518666847678523"/>
            </c:manualLayout>
          </c:layout>
          <c:overlay val="0"/>
          <c:spPr>
            <a:noFill/>
            <a:ln w="25416">
              <a:noFill/>
            </a:ln>
            <a:effectLst/>
          </c:spPr>
        </c:title>
        <c:numFmt formatCode="General" sourceLinked="1"/>
        <c:majorTickMark val="out"/>
        <c:minorTickMark val="none"/>
        <c:tickLblPos val="nextTo"/>
        <c:spPr>
          <a:noFill/>
          <a:ln w="3177" cap="flat" cmpd="sng" algn="ctr">
            <a:solidFill>
              <a:schemeClr val="tx1"/>
            </a:solidFill>
            <a:prstDash val="solid"/>
            <a:round/>
          </a:ln>
          <a:effectLst/>
        </c:spPr>
        <c:txPr>
          <a:bodyPr rot="0" spcFirstLastPara="1" vertOverflow="ellipsis" wrap="square" anchor="ctr" anchorCtr="1"/>
          <a:lstStyle/>
          <a:p>
            <a:pPr>
              <a:defRPr sz="1401" b="1" i="0" u="none" strike="noStrike" kern="1200" baseline="0">
                <a:solidFill>
                  <a:schemeClr val="tx1"/>
                </a:solidFill>
                <a:latin typeface="Arial Narrow"/>
                <a:ea typeface="Arial Narrow"/>
                <a:cs typeface="Arial Narrow"/>
              </a:defRPr>
            </a:pPr>
            <a:endParaRPr lang="en-US"/>
          </a:p>
        </c:txPr>
        <c:crossAx val="150385408"/>
        <c:crossesAt val="0"/>
        <c:auto val="1"/>
        <c:lblAlgn val="ctr"/>
        <c:lblOffset val="100"/>
        <c:tickLblSkip val="1"/>
        <c:tickMarkSkip val="1"/>
        <c:noMultiLvlLbl val="0"/>
      </c:catAx>
      <c:valAx>
        <c:axId val="150385408"/>
        <c:scaling>
          <c:orientation val="minMax"/>
          <c:max val="80"/>
          <c:min val="0"/>
        </c:scaling>
        <c:delete val="0"/>
        <c:axPos val="l"/>
        <c:title>
          <c:tx>
            <c:rich>
              <a:bodyPr rot="-5400000" spcFirstLastPara="1" vertOverflow="ellipsis" vert="horz" wrap="square" anchor="ctr" anchorCtr="1"/>
              <a:lstStyle/>
              <a:p>
                <a:pPr>
                  <a:defRPr sz="1401" b="0" i="0" u="none" strike="noStrike" kern="1200" baseline="0">
                    <a:solidFill>
                      <a:schemeClr val="tx1"/>
                    </a:solidFill>
                    <a:latin typeface="Arial Narrow"/>
                    <a:ea typeface="Arial Narrow"/>
                    <a:cs typeface="Arial Narrow"/>
                  </a:defRPr>
                </a:pPr>
                <a:r>
                  <a:rPr lang="en-US"/>
                  <a:t>Number of Cases</a:t>
                </a:r>
              </a:p>
            </c:rich>
          </c:tx>
          <c:layout>
            <c:manualLayout>
              <c:xMode val="edge"/>
              <c:yMode val="edge"/>
              <c:x val="8.4337349397590744E-3"/>
              <c:y val="0.3169811320754724"/>
            </c:manualLayout>
          </c:layout>
          <c:overlay val="0"/>
          <c:spPr>
            <a:noFill/>
            <a:ln w="25416">
              <a:noFill/>
            </a:ln>
            <a:effectLst/>
          </c:spPr>
        </c:title>
        <c:numFmt formatCode="General" sourceLinked="1"/>
        <c:majorTickMark val="out"/>
        <c:minorTickMark val="none"/>
        <c:tickLblPos val="nextTo"/>
        <c:spPr>
          <a:noFill/>
          <a:ln w="3177" cap="flat" cmpd="sng" algn="ctr">
            <a:solidFill>
              <a:schemeClr val="tx1"/>
            </a:solidFill>
            <a:prstDash val="solid"/>
            <a:round/>
          </a:ln>
          <a:effectLst/>
        </c:spPr>
        <c:txPr>
          <a:bodyPr rot="0" spcFirstLastPara="1" vertOverflow="ellipsis" wrap="square" anchor="ctr" anchorCtr="1"/>
          <a:lstStyle/>
          <a:p>
            <a:pPr>
              <a:defRPr sz="1401" b="0" i="0" u="none" strike="noStrike" kern="1200" baseline="0">
                <a:solidFill>
                  <a:schemeClr val="tx1"/>
                </a:solidFill>
                <a:latin typeface="Arial Narrow"/>
                <a:ea typeface="Arial Narrow"/>
                <a:cs typeface="Arial Narrow"/>
              </a:defRPr>
            </a:pPr>
            <a:endParaRPr lang="en-US"/>
          </a:p>
        </c:txPr>
        <c:crossAx val="150374656"/>
        <c:crosses val="autoZero"/>
        <c:crossBetween val="between"/>
        <c:majorUnit val="10"/>
        <c:minorUnit val="5"/>
      </c:valAx>
      <c:spPr>
        <a:noFill/>
        <a:ln w="25416">
          <a:noFill/>
        </a:ln>
        <a:effectLst/>
      </c:spPr>
    </c:plotArea>
    <c:legend>
      <c:legendPos val="r"/>
      <c:layout>
        <c:manualLayout>
          <c:xMode val="edge"/>
          <c:yMode val="edge"/>
          <c:x val="0.24361977305333304"/>
          <c:y val="2.9055528821366008E-3"/>
          <c:w val="0.47228915662650545"/>
          <c:h val="0.16981132075471697"/>
        </c:manualLayout>
      </c:layout>
      <c:overlay val="0"/>
      <c:spPr>
        <a:noFill/>
        <a:ln w="25416">
          <a:noFill/>
        </a:ln>
        <a:effectLst/>
      </c:spPr>
      <c:txPr>
        <a:bodyPr rot="0" spcFirstLastPara="1" vertOverflow="ellipsis" vert="horz" wrap="square" anchor="ctr" anchorCtr="1"/>
        <a:lstStyle/>
        <a:p>
          <a:pPr>
            <a:defRPr sz="1471" b="0" i="0" u="none" strike="noStrike" kern="1200" baseline="0">
              <a:solidFill>
                <a:schemeClr val="tx1"/>
              </a:solidFill>
              <a:latin typeface="Arial Narrow"/>
              <a:ea typeface="Arial Narrow"/>
              <a:cs typeface="Arial Narrow"/>
            </a:defRPr>
          </a:pPr>
          <a:endParaRPr lang="en-US"/>
        </a:p>
      </c:txPr>
    </c:legend>
    <c:plotVisOnly val="1"/>
    <c:dispBlanksAs val="gap"/>
    <c:showDLblsOverMax val="0"/>
  </c:chart>
  <c:spPr>
    <a:noFill/>
    <a:ln w="6350" cap="flat" cmpd="sng" algn="ctr">
      <a:noFill/>
      <a:prstDash val="solid"/>
      <a:miter lim="800000"/>
    </a:ln>
    <a:effectLst/>
  </c:spPr>
  <c:txPr>
    <a:bodyPr/>
    <a:lstStyle/>
    <a:p>
      <a:pPr>
        <a:defRPr sz="1801" b="1" i="0" u="none" strike="noStrike" baseline="0">
          <a:solidFill>
            <a:schemeClr val="tx1"/>
          </a:solidFill>
          <a:latin typeface="Times New Roman"/>
          <a:ea typeface="Times New Roman"/>
          <a:cs typeface="Times New Roman"/>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2800"/>
          </a:pPr>
          <a:endParaRPr lang="en-US"/>
        </a:p>
      </c:txPr>
    </c:title>
    <c:autoTitleDeleted val="0"/>
    <c:plotArea>
      <c:layout/>
      <c:pieChart>
        <c:varyColors val="1"/>
        <c:ser>
          <c:idx val="0"/>
          <c:order val="0"/>
          <c:tx>
            <c:strRef>
              <c:f>Sheet1!$B$1</c:f>
              <c:strCache>
                <c:ptCount val="1"/>
                <c:pt idx="0">
                  <c:v>By origin</c:v>
                </c:pt>
              </c:strCache>
            </c:strRef>
          </c:tx>
          <c:explosion val="1"/>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US Born</c:v>
                </c:pt>
                <c:pt idx="1">
                  <c:v>Foreign Born</c:v>
                </c:pt>
              </c:strCache>
            </c:strRef>
          </c:cat>
          <c:val>
            <c:numRef>
              <c:f>Sheet1!$B$2:$B$3</c:f>
              <c:numCache>
                <c:formatCode>General</c:formatCode>
                <c:ptCount val="2"/>
                <c:pt idx="0">
                  <c:v>267</c:v>
                </c:pt>
                <c:pt idx="1">
                  <c:v>378</c:v>
                </c:pt>
              </c:numCache>
            </c:numRef>
          </c:val>
          <c:extLst>
            <c:ext xmlns:c16="http://schemas.microsoft.com/office/drawing/2014/chart" uri="{C3380CC4-5D6E-409C-BE32-E72D297353CC}">
              <c16:uniqueId val="{00000000-2252-44BC-B212-E9714D61038C}"/>
            </c:ext>
          </c:extLst>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1"/>
            <c:bubble3D val="0"/>
            <c:explosion val="3"/>
            <c:extLst>
              <c:ext xmlns:c16="http://schemas.microsoft.com/office/drawing/2014/chart" uri="{C3380CC4-5D6E-409C-BE32-E72D297353CC}">
                <c16:uniqueId val="{00000000-CE21-48C9-B05B-9F8FECCA204E}"/>
              </c:ext>
            </c:extLst>
          </c:dPt>
          <c:dLbls>
            <c:spPr>
              <a:noFill/>
              <a:ln>
                <a:noFill/>
              </a:ln>
              <a:effectLst/>
            </c:spPr>
            <c:txPr>
              <a:bodyPr/>
              <a:lstStyle/>
              <a:p>
                <a:pPr>
                  <a:defRPr>
                    <a:solidFill>
                      <a:schemeClr val="tx1"/>
                    </a:solidFill>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Sheet1!$A$2:$A$8</c:f>
              <c:strCache>
                <c:ptCount val="7"/>
                <c:pt idx="0">
                  <c:v>African-born</c:v>
                </c:pt>
                <c:pt idx="1">
                  <c:v>African Am.</c:v>
                </c:pt>
                <c:pt idx="2">
                  <c:v>Caucasian</c:v>
                </c:pt>
                <c:pt idx="3">
                  <c:v>Hispanic</c:v>
                </c:pt>
                <c:pt idx="4">
                  <c:v>American Indian</c:v>
                </c:pt>
                <c:pt idx="5">
                  <c:v>Asian/PI</c:v>
                </c:pt>
                <c:pt idx="6">
                  <c:v>Other</c:v>
                </c:pt>
              </c:strCache>
            </c:strRef>
          </c:cat>
          <c:val>
            <c:numRef>
              <c:f>Sheet1!$B$2:$B$8</c:f>
              <c:numCache>
                <c:formatCode>0%</c:formatCode>
                <c:ptCount val="7"/>
                <c:pt idx="0">
                  <c:v>0.5</c:v>
                </c:pt>
                <c:pt idx="1">
                  <c:v>0.18000000000000005</c:v>
                </c:pt>
                <c:pt idx="2">
                  <c:v>0.14000000000000001</c:v>
                </c:pt>
                <c:pt idx="3">
                  <c:v>7.0000000000000021E-2</c:v>
                </c:pt>
                <c:pt idx="4">
                  <c:v>3.0000000000000002E-2</c:v>
                </c:pt>
                <c:pt idx="5">
                  <c:v>2.0000000000000007E-2</c:v>
                </c:pt>
                <c:pt idx="6">
                  <c:v>6.0000000000000019E-2</c:v>
                </c:pt>
              </c:numCache>
            </c:numRef>
          </c:val>
          <c:extLst>
            <c:ext xmlns:c16="http://schemas.microsoft.com/office/drawing/2014/chart" uri="{C3380CC4-5D6E-409C-BE32-E72D297353CC}">
              <c16:uniqueId val="{00000001-CE21-48C9-B05B-9F8FECCA204E}"/>
            </c:ext>
          </c:extLst>
        </c:ser>
        <c:dLbls>
          <c:showLegendKey val="0"/>
          <c:showVal val="1"/>
          <c:showCatName val="0"/>
          <c:showSerName val="0"/>
          <c:showPercent val="0"/>
          <c:showBubbleSize val="0"/>
          <c:showLeaderLines val="1"/>
        </c:dLbls>
        <c:firstSliceAng val="0"/>
      </c:pieChart>
    </c:plotArea>
    <c:legend>
      <c:legendPos val="r"/>
      <c:legendEntry>
        <c:idx val="0"/>
        <c:txPr>
          <a:bodyPr/>
          <a:lstStyle/>
          <a:p>
            <a:pPr>
              <a:defRPr>
                <a:solidFill>
                  <a:schemeClr val="tx2"/>
                </a:solidFill>
              </a:defRPr>
            </a:pPr>
            <a:endParaRPr lang="en-US"/>
          </a:p>
        </c:txPr>
      </c:legendEntry>
      <c:legendEntry>
        <c:idx val="1"/>
        <c:txPr>
          <a:bodyPr/>
          <a:lstStyle/>
          <a:p>
            <a:pPr>
              <a:defRPr>
                <a:solidFill>
                  <a:schemeClr val="tx2"/>
                </a:solidFill>
              </a:defRPr>
            </a:pPr>
            <a:endParaRPr lang="en-US"/>
          </a:p>
        </c:txPr>
      </c:legendEntry>
      <c:legendEntry>
        <c:idx val="2"/>
        <c:txPr>
          <a:bodyPr/>
          <a:lstStyle/>
          <a:p>
            <a:pPr>
              <a:defRPr>
                <a:solidFill>
                  <a:schemeClr val="tx2"/>
                </a:solidFill>
              </a:defRPr>
            </a:pPr>
            <a:endParaRPr lang="en-US"/>
          </a:p>
        </c:txPr>
      </c:legendEntry>
      <c:legendEntry>
        <c:idx val="3"/>
        <c:txPr>
          <a:bodyPr/>
          <a:lstStyle/>
          <a:p>
            <a:pPr>
              <a:defRPr>
                <a:solidFill>
                  <a:schemeClr val="tx2"/>
                </a:solidFill>
              </a:defRPr>
            </a:pPr>
            <a:endParaRPr lang="en-US"/>
          </a:p>
        </c:txPr>
      </c:legendEntry>
      <c:legendEntry>
        <c:idx val="4"/>
        <c:txPr>
          <a:bodyPr/>
          <a:lstStyle/>
          <a:p>
            <a:pPr>
              <a:defRPr>
                <a:solidFill>
                  <a:schemeClr val="tx2"/>
                </a:solidFill>
              </a:defRPr>
            </a:pPr>
            <a:endParaRPr lang="en-US"/>
          </a:p>
        </c:txPr>
      </c:legendEntry>
      <c:layout>
        <c:manualLayout>
          <c:xMode val="edge"/>
          <c:yMode val="edge"/>
          <c:x val="0.64247311827957643"/>
          <c:y val="7.6411598857087024E-2"/>
          <c:w val="0.34139784946236634"/>
          <c:h val="0.89525094918728909"/>
        </c:manualLayout>
      </c:layout>
      <c:overlay val="0"/>
      <c:txPr>
        <a:bodyPr/>
        <a:lstStyle/>
        <a:p>
          <a:pPr>
            <a:defRPr>
              <a:solidFill>
                <a:schemeClr val="tx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0.44955</cdr:x>
      <cdr:y>0.52168</cdr:y>
    </cdr:from>
    <cdr:to>
      <cdr:x>0.69374</cdr:x>
      <cdr:y>0.68774</cdr:y>
    </cdr:to>
    <cdr:sp macro="" textlink="">
      <cdr:nvSpPr>
        <cdr:cNvPr id="2" name="Text Box 6"/>
        <cdr:cNvSpPr txBox="1">
          <a:spLocks xmlns:a="http://schemas.openxmlformats.org/drawingml/2006/main" noChangeArrowheads="1"/>
        </cdr:cNvSpPr>
      </cdr:nvSpPr>
      <cdr:spPr bwMode="auto">
        <a:xfrm xmlns:a="http://schemas.openxmlformats.org/drawingml/2006/main">
          <a:off x="4727276" y="2320506"/>
          <a:ext cx="2567796" cy="738664"/>
        </a:xfrm>
        <a:prstGeom xmlns:a="http://schemas.openxmlformats.org/drawingml/2006/main" prst="rect">
          <a:avLst/>
        </a:prstGeom>
        <a:noFill xmlns:a="http://schemas.openxmlformats.org/drawingml/2006/main"/>
        <a:ln xmlns:a="http://schemas.openxmlformats.org/drawingml/2006/main" w="9525">
          <a:solidFill>
            <a:srgbClr val="485CC7"/>
          </a:solidFill>
          <a:miter lim="800000"/>
          <a:headEnd/>
          <a:tailEnd/>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kern="1200">
              <a:solidFill>
                <a:srgbClr val="485CC7"/>
              </a:solidFill>
              <a:latin typeface="Arial" charset="0"/>
              <a:ea typeface="ＭＳ Ｐゴシック" pitchFamily="34" charset="-128"/>
            </a:defRPr>
          </a:lvl1pPr>
          <a:lvl2pPr marL="457200" algn="l" rtl="0" fontAlgn="base">
            <a:spcBef>
              <a:spcPct val="0"/>
            </a:spcBef>
            <a:spcAft>
              <a:spcPct val="0"/>
            </a:spcAft>
            <a:defRPr kern="1200">
              <a:solidFill>
                <a:srgbClr val="485CC7"/>
              </a:solidFill>
              <a:latin typeface="Arial" charset="0"/>
              <a:ea typeface="ＭＳ Ｐゴシック" pitchFamily="34" charset="-128"/>
            </a:defRPr>
          </a:lvl2pPr>
          <a:lvl3pPr marL="914400" algn="l" rtl="0" fontAlgn="base">
            <a:spcBef>
              <a:spcPct val="0"/>
            </a:spcBef>
            <a:spcAft>
              <a:spcPct val="0"/>
            </a:spcAft>
            <a:defRPr kern="1200">
              <a:solidFill>
                <a:srgbClr val="485CC7"/>
              </a:solidFill>
              <a:latin typeface="Arial" charset="0"/>
              <a:ea typeface="ＭＳ Ｐゴシック" pitchFamily="34" charset="-128"/>
            </a:defRPr>
          </a:lvl3pPr>
          <a:lvl4pPr marL="1371600" algn="l" rtl="0" fontAlgn="base">
            <a:spcBef>
              <a:spcPct val="0"/>
            </a:spcBef>
            <a:spcAft>
              <a:spcPct val="0"/>
            </a:spcAft>
            <a:defRPr kern="1200">
              <a:solidFill>
                <a:srgbClr val="485CC7"/>
              </a:solidFill>
              <a:latin typeface="Arial" charset="0"/>
              <a:ea typeface="ＭＳ Ｐゴシック" pitchFamily="34" charset="-128"/>
            </a:defRPr>
          </a:lvl4pPr>
          <a:lvl5pPr marL="1828800" algn="l" rtl="0" fontAlgn="base">
            <a:spcBef>
              <a:spcPct val="0"/>
            </a:spcBef>
            <a:spcAft>
              <a:spcPct val="0"/>
            </a:spcAft>
            <a:defRPr kern="1200">
              <a:solidFill>
                <a:srgbClr val="485CC7"/>
              </a:solidFill>
              <a:latin typeface="Arial" charset="0"/>
              <a:ea typeface="ＭＳ Ｐゴシック" pitchFamily="34" charset="-128"/>
            </a:defRPr>
          </a:lvl5pPr>
          <a:lvl6pPr marL="2286000" algn="l" defTabSz="914400" rtl="0" eaLnBrk="1" latinLnBrk="0" hangingPunct="1">
            <a:defRPr kern="1200">
              <a:solidFill>
                <a:srgbClr val="485CC7"/>
              </a:solidFill>
              <a:latin typeface="Arial" charset="0"/>
              <a:ea typeface="ＭＳ Ｐゴシック" pitchFamily="34" charset="-128"/>
            </a:defRPr>
          </a:lvl6pPr>
          <a:lvl7pPr marL="2743200" algn="l" defTabSz="914400" rtl="0" eaLnBrk="1" latinLnBrk="0" hangingPunct="1">
            <a:defRPr kern="1200">
              <a:solidFill>
                <a:srgbClr val="485CC7"/>
              </a:solidFill>
              <a:latin typeface="Arial" charset="0"/>
              <a:ea typeface="ＭＳ Ｐゴシック" pitchFamily="34" charset="-128"/>
            </a:defRPr>
          </a:lvl7pPr>
          <a:lvl8pPr marL="3200400" algn="l" defTabSz="914400" rtl="0" eaLnBrk="1" latinLnBrk="0" hangingPunct="1">
            <a:defRPr kern="1200">
              <a:solidFill>
                <a:srgbClr val="485CC7"/>
              </a:solidFill>
              <a:latin typeface="Arial" charset="0"/>
              <a:ea typeface="ＭＳ Ｐゴシック" pitchFamily="34" charset="-128"/>
            </a:defRPr>
          </a:lvl8pPr>
          <a:lvl9pPr marL="3657600" algn="l" defTabSz="914400" rtl="0" eaLnBrk="1" latinLnBrk="0" hangingPunct="1">
            <a:defRPr kern="1200">
              <a:solidFill>
                <a:srgbClr val="485CC7"/>
              </a:solidFill>
              <a:latin typeface="Arial" charset="0"/>
              <a:ea typeface="ＭＳ Ｐゴシック" pitchFamily="34" charset="-128"/>
            </a:defRPr>
          </a:lvl9pPr>
        </a:lstStyle>
        <a:p xmlns:a="http://schemas.openxmlformats.org/drawingml/2006/main">
          <a:pPr algn="ctr" eaLnBrk="1" hangingPunct="1"/>
          <a:r>
            <a:rPr lang="en-US" sz="1400" b="1" dirty="0" smtClean="0">
              <a:solidFill>
                <a:srgbClr val="0070C0"/>
              </a:solidFill>
            </a:rPr>
            <a:t>Rate of Perinatal Transmission</a:t>
          </a:r>
        </a:p>
        <a:p xmlns:a="http://schemas.openxmlformats.org/drawingml/2006/main">
          <a:pPr algn="ctr" eaLnBrk="1" hangingPunct="1"/>
          <a:r>
            <a:rPr lang="en-US" sz="1400" b="1" dirty="0" smtClean="0">
              <a:solidFill>
                <a:srgbClr val="0070C0"/>
              </a:solidFill>
            </a:rPr>
            <a:t>for years </a:t>
          </a:r>
          <a:r>
            <a:rPr lang="en-US" altLang="en-US" sz="1400" b="1" dirty="0" smtClean="0">
              <a:solidFill>
                <a:srgbClr val="0070C0"/>
              </a:solidFill>
            </a:rPr>
            <a:t>2007-2017 </a:t>
          </a:r>
          <a:r>
            <a:rPr lang="en-US" sz="1400" b="1" dirty="0" smtClean="0">
              <a:solidFill>
                <a:srgbClr val="0070C0"/>
              </a:solidFill>
            </a:rPr>
            <a:t>= 1.2 %</a:t>
          </a:r>
          <a:endParaRPr lang="en-US" sz="1400" b="1" dirty="0">
            <a:solidFill>
              <a:srgbClr val="0070C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fld id="{55FBE534-F8C7-4F27-8727-6F4927E90C47}" type="datetimeFigureOut">
              <a:rPr lang="en-US" smtClean="0"/>
              <a:pPr/>
              <a:t>12/13/2018</a:t>
            </a:fld>
            <a:endParaRPr lang="en-US"/>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1440" tIns="45720" rIns="91440" bIns="45720" rtlCol="0" anchor="b"/>
          <a:lstStyle>
            <a:lvl1pPr algn="r">
              <a:defRPr sz="1200"/>
            </a:lvl1pPr>
          </a:lstStyle>
          <a:p>
            <a:fld id="{F6E38296-C487-40E1-A8E7-E5E1BCB2498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4A3D0EBE-6916-4852-BD43-94F2F4943244}" type="datetimeFigureOut">
              <a:rPr lang="en-US" smtClean="0"/>
              <a:pPr/>
              <a:t>12/13/2018</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9B6841C3-840E-4906-B9EF-62D4403EF5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6841C3-840E-4906-B9EF-62D4403EF57D}" type="slidenum">
              <a:rPr lang="en-US" smtClean="0"/>
              <a:pPr/>
              <a:t>1</a:t>
            </a:fld>
            <a:endParaRPr lang="en-US"/>
          </a:p>
        </p:txBody>
      </p:sp>
    </p:spTree>
    <p:extLst>
      <p:ext uri="{BB962C8B-B14F-4D97-AF65-F5344CB8AC3E}">
        <p14:creationId xmlns:p14="http://schemas.microsoft.com/office/powerpoint/2010/main" val="4178085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6841C3-840E-4906-B9EF-62D4403EF57D}" type="slidenum">
              <a:rPr lang="en-US" smtClean="0"/>
              <a:pPr/>
              <a:t>10</a:t>
            </a:fld>
            <a:endParaRPr lang="en-US"/>
          </a:p>
        </p:txBody>
      </p:sp>
    </p:spTree>
    <p:extLst>
      <p:ext uri="{BB962C8B-B14F-4D97-AF65-F5344CB8AC3E}">
        <p14:creationId xmlns:p14="http://schemas.microsoft.com/office/powerpoint/2010/main" val="2458506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6841C3-840E-4906-B9EF-62D4403EF57D}" type="slidenum">
              <a:rPr lang="en-US" smtClean="0"/>
              <a:pPr/>
              <a:t>11</a:t>
            </a:fld>
            <a:endParaRPr lang="en-US"/>
          </a:p>
        </p:txBody>
      </p:sp>
    </p:spTree>
    <p:extLst>
      <p:ext uri="{BB962C8B-B14F-4D97-AF65-F5344CB8AC3E}">
        <p14:creationId xmlns:p14="http://schemas.microsoft.com/office/powerpoint/2010/main" val="812343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6841C3-840E-4906-B9EF-62D4403EF57D}" type="slidenum">
              <a:rPr lang="en-US" smtClean="0"/>
              <a:pPr/>
              <a:t>13</a:t>
            </a:fld>
            <a:endParaRPr lang="en-US"/>
          </a:p>
        </p:txBody>
      </p:sp>
    </p:spTree>
    <p:extLst>
      <p:ext uri="{BB962C8B-B14F-4D97-AF65-F5344CB8AC3E}">
        <p14:creationId xmlns:p14="http://schemas.microsoft.com/office/powerpoint/2010/main" val="4239727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6841C3-840E-4906-B9EF-62D4403EF57D}" type="slidenum">
              <a:rPr lang="en-US" smtClean="0"/>
              <a:pPr/>
              <a:t>15</a:t>
            </a:fld>
            <a:endParaRPr lang="en-US"/>
          </a:p>
        </p:txBody>
      </p:sp>
    </p:spTree>
    <p:extLst>
      <p:ext uri="{BB962C8B-B14F-4D97-AF65-F5344CB8AC3E}">
        <p14:creationId xmlns:p14="http://schemas.microsoft.com/office/powerpoint/2010/main" val="1503965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6841C3-840E-4906-B9EF-62D4403EF57D}" type="slidenum">
              <a:rPr lang="en-US" smtClean="0"/>
              <a:pPr/>
              <a:t>16</a:t>
            </a:fld>
            <a:endParaRPr lang="en-US"/>
          </a:p>
        </p:txBody>
      </p:sp>
    </p:spTree>
    <p:extLst>
      <p:ext uri="{BB962C8B-B14F-4D97-AF65-F5344CB8AC3E}">
        <p14:creationId xmlns:p14="http://schemas.microsoft.com/office/powerpoint/2010/main" val="1633702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6841C3-840E-4906-B9EF-62D4403EF57D}" type="slidenum">
              <a:rPr lang="en-US" smtClean="0"/>
              <a:pPr/>
              <a:t>17</a:t>
            </a:fld>
            <a:endParaRPr lang="en-US"/>
          </a:p>
        </p:txBody>
      </p:sp>
    </p:spTree>
    <p:extLst>
      <p:ext uri="{BB962C8B-B14F-4D97-AF65-F5344CB8AC3E}">
        <p14:creationId xmlns:p14="http://schemas.microsoft.com/office/powerpoint/2010/main" val="2844305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6841C3-840E-4906-B9EF-62D4403EF57D}" type="slidenum">
              <a:rPr lang="en-US" smtClean="0"/>
              <a:pPr/>
              <a:t>19</a:t>
            </a:fld>
            <a:endParaRPr lang="en-US"/>
          </a:p>
        </p:txBody>
      </p:sp>
    </p:spTree>
    <p:extLst>
      <p:ext uri="{BB962C8B-B14F-4D97-AF65-F5344CB8AC3E}">
        <p14:creationId xmlns:p14="http://schemas.microsoft.com/office/powerpoint/2010/main" val="2195716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6841C3-840E-4906-B9EF-62D4403EF57D}" type="slidenum">
              <a:rPr lang="en-US" smtClean="0"/>
              <a:pPr/>
              <a:t>20</a:t>
            </a:fld>
            <a:endParaRPr lang="en-US"/>
          </a:p>
        </p:txBody>
      </p:sp>
    </p:spTree>
    <p:extLst>
      <p:ext uri="{BB962C8B-B14F-4D97-AF65-F5344CB8AC3E}">
        <p14:creationId xmlns:p14="http://schemas.microsoft.com/office/powerpoint/2010/main" val="1420558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6841C3-840E-4906-B9EF-62D4403EF57D}" type="slidenum">
              <a:rPr lang="en-US" smtClean="0"/>
              <a:pPr/>
              <a:t>21</a:t>
            </a:fld>
            <a:endParaRPr lang="en-US"/>
          </a:p>
        </p:txBody>
      </p:sp>
    </p:spTree>
    <p:extLst>
      <p:ext uri="{BB962C8B-B14F-4D97-AF65-F5344CB8AC3E}">
        <p14:creationId xmlns:p14="http://schemas.microsoft.com/office/powerpoint/2010/main" val="2501993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6841C3-840E-4906-B9EF-62D4403EF57D}" type="slidenum">
              <a:rPr lang="en-US" smtClean="0"/>
              <a:pPr/>
              <a:t>22</a:t>
            </a:fld>
            <a:endParaRPr lang="en-US"/>
          </a:p>
        </p:txBody>
      </p:sp>
    </p:spTree>
    <p:extLst>
      <p:ext uri="{BB962C8B-B14F-4D97-AF65-F5344CB8AC3E}">
        <p14:creationId xmlns:p14="http://schemas.microsoft.com/office/powerpoint/2010/main" val="2288646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6841C3-840E-4906-B9EF-62D4403EF57D}" type="slidenum">
              <a:rPr lang="en-US" smtClean="0"/>
              <a:pPr/>
              <a:t>2</a:t>
            </a:fld>
            <a:endParaRPr lang="en-US"/>
          </a:p>
        </p:txBody>
      </p:sp>
    </p:spTree>
    <p:extLst>
      <p:ext uri="{BB962C8B-B14F-4D97-AF65-F5344CB8AC3E}">
        <p14:creationId xmlns:p14="http://schemas.microsoft.com/office/powerpoint/2010/main" val="2761993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6841C3-840E-4906-B9EF-62D4403EF57D}" type="slidenum">
              <a:rPr lang="en-US" smtClean="0"/>
              <a:pPr/>
              <a:t>23</a:t>
            </a:fld>
            <a:endParaRPr lang="en-US"/>
          </a:p>
        </p:txBody>
      </p:sp>
    </p:spTree>
    <p:extLst>
      <p:ext uri="{BB962C8B-B14F-4D97-AF65-F5344CB8AC3E}">
        <p14:creationId xmlns:p14="http://schemas.microsoft.com/office/powerpoint/2010/main" val="53288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6841C3-840E-4906-B9EF-62D4403EF57D}" type="slidenum">
              <a:rPr lang="en-US" smtClean="0"/>
              <a:pPr/>
              <a:t>24</a:t>
            </a:fld>
            <a:endParaRPr lang="en-US"/>
          </a:p>
        </p:txBody>
      </p:sp>
    </p:spTree>
    <p:extLst>
      <p:ext uri="{BB962C8B-B14F-4D97-AF65-F5344CB8AC3E}">
        <p14:creationId xmlns:p14="http://schemas.microsoft.com/office/powerpoint/2010/main" val="2526490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6841C3-840E-4906-B9EF-62D4403EF57D}" type="slidenum">
              <a:rPr lang="en-US" smtClean="0"/>
              <a:pPr/>
              <a:t>25</a:t>
            </a:fld>
            <a:endParaRPr lang="en-US"/>
          </a:p>
        </p:txBody>
      </p:sp>
    </p:spTree>
    <p:extLst>
      <p:ext uri="{BB962C8B-B14F-4D97-AF65-F5344CB8AC3E}">
        <p14:creationId xmlns:p14="http://schemas.microsoft.com/office/powerpoint/2010/main" val="495460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6841C3-840E-4906-B9EF-62D4403EF57D}" type="slidenum">
              <a:rPr lang="en-US" smtClean="0"/>
              <a:pPr/>
              <a:t>26</a:t>
            </a:fld>
            <a:endParaRPr lang="en-US"/>
          </a:p>
        </p:txBody>
      </p:sp>
    </p:spTree>
    <p:extLst>
      <p:ext uri="{BB962C8B-B14F-4D97-AF65-F5344CB8AC3E}">
        <p14:creationId xmlns:p14="http://schemas.microsoft.com/office/powerpoint/2010/main" val="2559571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6841C3-840E-4906-B9EF-62D4403EF57D}" type="slidenum">
              <a:rPr lang="en-US" smtClean="0"/>
              <a:pPr/>
              <a:t>27</a:t>
            </a:fld>
            <a:endParaRPr lang="en-US"/>
          </a:p>
        </p:txBody>
      </p:sp>
    </p:spTree>
    <p:extLst>
      <p:ext uri="{BB962C8B-B14F-4D97-AF65-F5344CB8AC3E}">
        <p14:creationId xmlns:p14="http://schemas.microsoft.com/office/powerpoint/2010/main" val="3544418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6841C3-840E-4906-B9EF-62D4403EF57D}" type="slidenum">
              <a:rPr lang="en-US" smtClean="0"/>
              <a:pPr/>
              <a:t>28</a:t>
            </a:fld>
            <a:endParaRPr lang="en-US"/>
          </a:p>
        </p:txBody>
      </p:sp>
    </p:spTree>
    <p:extLst>
      <p:ext uri="{BB962C8B-B14F-4D97-AF65-F5344CB8AC3E}">
        <p14:creationId xmlns:p14="http://schemas.microsoft.com/office/powerpoint/2010/main" val="1054140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6841C3-840E-4906-B9EF-62D4403EF57D}" type="slidenum">
              <a:rPr lang="en-US" smtClean="0"/>
              <a:pPr/>
              <a:t>29</a:t>
            </a:fld>
            <a:endParaRPr lang="en-US"/>
          </a:p>
        </p:txBody>
      </p:sp>
    </p:spTree>
    <p:extLst>
      <p:ext uri="{BB962C8B-B14F-4D97-AF65-F5344CB8AC3E}">
        <p14:creationId xmlns:p14="http://schemas.microsoft.com/office/powerpoint/2010/main" val="3499750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6841C3-840E-4906-B9EF-62D4403EF57D}" type="slidenum">
              <a:rPr lang="en-US" smtClean="0"/>
              <a:pPr/>
              <a:t>32</a:t>
            </a:fld>
            <a:endParaRPr lang="en-US"/>
          </a:p>
        </p:txBody>
      </p:sp>
    </p:spTree>
    <p:extLst>
      <p:ext uri="{BB962C8B-B14F-4D97-AF65-F5344CB8AC3E}">
        <p14:creationId xmlns:p14="http://schemas.microsoft.com/office/powerpoint/2010/main" val="13588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6841C3-840E-4906-B9EF-62D4403EF57D}" type="slidenum">
              <a:rPr lang="en-US" smtClean="0"/>
              <a:pPr/>
              <a:t>33</a:t>
            </a:fld>
            <a:endParaRPr lang="en-US"/>
          </a:p>
        </p:txBody>
      </p:sp>
    </p:spTree>
    <p:extLst>
      <p:ext uri="{BB962C8B-B14F-4D97-AF65-F5344CB8AC3E}">
        <p14:creationId xmlns:p14="http://schemas.microsoft.com/office/powerpoint/2010/main" val="1471160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F367805-277E-407C-8C9A-014D972DB6A1}" type="slidenum">
              <a:rPr lang="en-US" smtClean="0"/>
              <a:pPr>
                <a:defRPr/>
              </a:pPr>
              <a:t>36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6841C3-840E-4906-B9EF-62D4403EF57D}" type="slidenum">
              <a:rPr lang="en-US" smtClean="0"/>
              <a:pPr/>
              <a:t>3</a:t>
            </a:fld>
            <a:endParaRPr lang="en-US"/>
          </a:p>
        </p:txBody>
      </p:sp>
    </p:spTree>
    <p:extLst>
      <p:ext uri="{BB962C8B-B14F-4D97-AF65-F5344CB8AC3E}">
        <p14:creationId xmlns:p14="http://schemas.microsoft.com/office/powerpoint/2010/main" val="2339308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6841C3-840E-4906-B9EF-62D4403EF57D}" type="slidenum">
              <a:rPr lang="en-US" smtClean="0"/>
              <a:pPr/>
              <a:t>4</a:t>
            </a:fld>
            <a:endParaRPr lang="en-US"/>
          </a:p>
        </p:txBody>
      </p:sp>
    </p:spTree>
    <p:extLst>
      <p:ext uri="{BB962C8B-B14F-4D97-AF65-F5344CB8AC3E}">
        <p14:creationId xmlns:p14="http://schemas.microsoft.com/office/powerpoint/2010/main" val="367866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6841C3-840E-4906-B9EF-62D4403EF57D}" type="slidenum">
              <a:rPr lang="en-US" smtClean="0"/>
              <a:pPr/>
              <a:t>5</a:t>
            </a:fld>
            <a:endParaRPr lang="en-US"/>
          </a:p>
        </p:txBody>
      </p:sp>
    </p:spTree>
    <p:extLst>
      <p:ext uri="{BB962C8B-B14F-4D97-AF65-F5344CB8AC3E}">
        <p14:creationId xmlns:p14="http://schemas.microsoft.com/office/powerpoint/2010/main" val="674270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6841C3-840E-4906-B9EF-62D4403EF57D}" type="slidenum">
              <a:rPr lang="en-US" smtClean="0"/>
              <a:pPr/>
              <a:t>6</a:t>
            </a:fld>
            <a:endParaRPr lang="en-US"/>
          </a:p>
        </p:txBody>
      </p:sp>
    </p:spTree>
    <p:extLst>
      <p:ext uri="{BB962C8B-B14F-4D97-AF65-F5344CB8AC3E}">
        <p14:creationId xmlns:p14="http://schemas.microsoft.com/office/powerpoint/2010/main" val="3635281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7410" indent="-227410"/>
            <a:r>
              <a:rPr lang="en-US" dirty="0" smtClean="0"/>
              <a:t>Mom</a:t>
            </a:r>
            <a:r>
              <a:rPr lang="en-US" altLang="en-US" dirty="0" smtClean="0"/>
              <a:t>’</a:t>
            </a:r>
            <a:r>
              <a:rPr lang="en-US" dirty="0" smtClean="0"/>
              <a:t>s HIV status:</a:t>
            </a:r>
          </a:p>
          <a:p>
            <a:pPr marL="227410" indent="-227410">
              <a:buFontTx/>
              <a:buAutoNum type="arabicPeriod"/>
            </a:pPr>
            <a:r>
              <a:rPr lang="en-US" dirty="0" smtClean="0"/>
              <a:t>Amount of virus in mom</a:t>
            </a:r>
            <a:r>
              <a:rPr lang="en-US" altLang="en-US" dirty="0" smtClean="0"/>
              <a:t>’</a:t>
            </a:r>
            <a:r>
              <a:rPr lang="en-US" dirty="0" smtClean="0"/>
              <a:t>s system</a:t>
            </a:r>
          </a:p>
          <a:p>
            <a:pPr marL="227410" indent="-227410">
              <a:buFontTx/>
              <a:buAutoNum type="arabicPeriod"/>
            </a:pPr>
            <a:r>
              <a:rPr lang="en-US" dirty="0" smtClean="0"/>
              <a:t>Whether HIV infection is established or new infection with pregnancy</a:t>
            </a:r>
          </a:p>
          <a:p>
            <a:pPr marL="227410" indent="-227410">
              <a:buFontTx/>
              <a:buAutoNum type="arabicPeriod"/>
            </a:pPr>
            <a:r>
              <a:rPr lang="en-US" dirty="0" smtClean="0"/>
              <a:t>Infection during pregnancy or during post-partum period</a:t>
            </a:r>
          </a:p>
          <a:p>
            <a:pPr marL="227410" indent="-227410">
              <a:buFontTx/>
              <a:buAutoNum type="arabicPeriod"/>
            </a:pPr>
            <a:r>
              <a:rPr lang="en-US" dirty="0" smtClean="0"/>
              <a:t>Whether or not HIV is well controlled, with undetectable VL</a:t>
            </a:r>
          </a:p>
          <a:p>
            <a:pPr marL="227410" indent="-227410">
              <a:buFontTx/>
              <a:buAutoNum type="arabicPeriod"/>
            </a:pPr>
            <a:endParaRPr lang="en-US" dirty="0" smtClean="0"/>
          </a:p>
          <a:p>
            <a:r>
              <a:rPr lang="en-US" dirty="0" smtClean="0"/>
              <a:t>Primary maternal infection:</a:t>
            </a:r>
          </a:p>
          <a:p>
            <a:r>
              <a:rPr lang="en-US" dirty="0" smtClean="0"/>
              <a:t>1.  New infection with pregnancy</a:t>
            </a:r>
          </a:p>
          <a:p>
            <a:endParaRPr lang="en-US" dirty="0" smtClean="0"/>
          </a:p>
          <a:p>
            <a:r>
              <a:rPr lang="en-US" dirty="0" err="1" smtClean="0"/>
              <a:t>Intrapartum</a:t>
            </a:r>
            <a:r>
              <a:rPr lang="en-US" dirty="0" smtClean="0"/>
              <a:t> transmission:</a:t>
            </a:r>
          </a:p>
          <a:p>
            <a:r>
              <a:rPr lang="en-US" dirty="0" smtClean="0"/>
              <a:t>1.  Associated with exposure to maternal fluids during delivery.</a:t>
            </a:r>
          </a:p>
          <a:p>
            <a:endParaRPr lang="en-US" dirty="0"/>
          </a:p>
        </p:txBody>
      </p:sp>
      <p:sp>
        <p:nvSpPr>
          <p:cNvPr id="4" name="Slide Number Placeholder 3"/>
          <p:cNvSpPr>
            <a:spLocks noGrp="1"/>
          </p:cNvSpPr>
          <p:nvPr>
            <p:ph type="sldNum" sz="quarter" idx="10"/>
          </p:nvPr>
        </p:nvSpPr>
        <p:spPr/>
        <p:txBody>
          <a:bodyPr/>
          <a:lstStyle/>
          <a:p>
            <a:fld id="{9B6841C3-840E-4906-B9EF-62D4403EF57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6841C3-840E-4906-B9EF-62D4403EF57D}" type="slidenum">
              <a:rPr lang="en-US" smtClean="0"/>
              <a:pPr/>
              <a:t>8</a:t>
            </a:fld>
            <a:endParaRPr lang="en-US"/>
          </a:p>
        </p:txBody>
      </p:sp>
    </p:spTree>
    <p:extLst>
      <p:ext uri="{BB962C8B-B14F-4D97-AF65-F5344CB8AC3E}">
        <p14:creationId xmlns:p14="http://schemas.microsoft.com/office/powerpoint/2010/main" val="3369410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6841C3-840E-4906-B9EF-62D4403EF57D}" type="slidenum">
              <a:rPr lang="en-US" smtClean="0"/>
              <a:pPr/>
              <a:t>9</a:t>
            </a:fld>
            <a:endParaRPr lang="en-US"/>
          </a:p>
        </p:txBody>
      </p:sp>
    </p:spTree>
    <p:extLst>
      <p:ext uri="{BB962C8B-B14F-4D97-AF65-F5344CB8AC3E}">
        <p14:creationId xmlns:p14="http://schemas.microsoft.com/office/powerpoint/2010/main" val="1140228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71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914400" y="2022566"/>
            <a:ext cx="10363200" cy="2031325"/>
          </a:xfrm>
        </p:spPr>
        <p:txBody>
          <a:bodyPr/>
          <a:lstStyle>
            <a:lvl1pPr marL="287338" indent="-287338">
              <a:spcBef>
                <a:spcPts val="600"/>
              </a:spcBef>
              <a:buFont typeface="Arial" pitchFamily="34" charset="0"/>
              <a:buChar char="•"/>
              <a:defRPr sz="2400">
                <a:solidFill>
                  <a:srgbClr val="000000"/>
                </a:solidFill>
              </a:defRPr>
            </a:lvl1pPr>
            <a:lvl2pPr marL="627063" indent="-279400">
              <a:spcBef>
                <a:spcPts val="600"/>
              </a:spcBef>
              <a:defRPr sz="2400">
                <a:solidFill>
                  <a:srgbClr val="000000"/>
                </a:solidFill>
              </a:defRPr>
            </a:lvl2pPr>
            <a:lvl3pPr marL="1028700" indent="-227013">
              <a:spcBef>
                <a:spcPts val="600"/>
              </a:spcBef>
              <a:defRPr sz="2000">
                <a:solidFill>
                  <a:srgbClr val="000000"/>
                </a:solidFill>
              </a:defRPr>
            </a:lvl3pPr>
            <a:lvl4pPr marL="1379538" indent="-228600">
              <a:spcBef>
                <a:spcPts val="600"/>
              </a:spcBef>
              <a:defRPr sz="2000">
                <a:solidFill>
                  <a:srgbClr val="000000"/>
                </a:solidFill>
              </a:defRPr>
            </a:lvl4pPr>
            <a:lvl5pPr marL="1770063" indent="-228600">
              <a:spcBef>
                <a:spcPts val="600"/>
              </a:spcBef>
              <a:defRPr sz="18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914400" y="1448545"/>
            <a:ext cx="9144000" cy="507831"/>
          </a:xfrm>
        </p:spPr>
        <p:txBody>
          <a:bodyPr wrap="square" anchor="b" anchorCtr="0">
            <a:spAutoFit/>
          </a:bodyPr>
          <a:lstStyle>
            <a:lvl1pPr algn="l">
              <a:spcAft>
                <a:spcPts val="1200"/>
              </a:spcAft>
              <a:defRPr sz="3000" b="0" cap="none">
                <a:solidFill>
                  <a:schemeClr val="accent1"/>
                </a:solidFill>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76AA-4866-4B3F-9FE7-AB336FDFEF4C}"/>
              </a:ext>
            </a:extLst>
          </p:cNvPr>
          <p:cNvSpPr>
            <a:spLocks noGrp="1"/>
          </p:cNvSpPr>
          <p:nvPr>
            <p:ph type="title" hasCustomPrompt="1"/>
          </p:nvPr>
        </p:nvSpPr>
        <p:spPr>
          <a:xfrm>
            <a:off x="2677886" y="2035207"/>
            <a:ext cx="9060024" cy="829193"/>
          </a:xfrm>
        </p:spPr>
        <p:txBody>
          <a:bodyPr>
            <a:noAutofit/>
          </a:bodyPr>
          <a:lstStyle>
            <a:lvl1pPr>
              <a:defRPr sz="6000">
                <a:solidFill>
                  <a:schemeClr val="bg1"/>
                </a:solidFill>
              </a:defRPr>
            </a:lvl1pPr>
          </a:lstStyle>
          <a:p>
            <a:r>
              <a:rPr lang="en-US" dirty="0"/>
              <a:t>Activity Title</a:t>
            </a:r>
          </a:p>
        </p:txBody>
      </p:sp>
      <p:sp>
        <p:nvSpPr>
          <p:cNvPr id="3" name="Content Placeholder 2">
            <a:extLst>
              <a:ext uri="{FF2B5EF4-FFF2-40B4-BE49-F238E27FC236}">
                <a16:creationId xmlns:a16="http://schemas.microsoft.com/office/drawing/2014/main" id="{56FEB880-299F-4C2C-B0CE-05C03177BFA0}"/>
              </a:ext>
            </a:extLst>
          </p:cNvPr>
          <p:cNvSpPr>
            <a:spLocks noGrp="1"/>
          </p:cNvSpPr>
          <p:nvPr>
            <p:ph idx="1" hasCustomPrompt="1"/>
          </p:nvPr>
        </p:nvSpPr>
        <p:spPr>
          <a:xfrm>
            <a:off x="2677886" y="3729067"/>
            <a:ext cx="9060024" cy="479037"/>
          </a:xfrm>
        </p:spPr>
        <p:txBody>
          <a:bodyPr>
            <a:noAutofit/>
          </a:bodyPr>
          <a:lstStyle>
            <a:lvl1pPr>
              <a:defRPr sz="2800" b="1">
                <a:solidFill>
                  <a:schemeClr val="bg1"/>
                </a:solidFill>
              </a:defRPr>
            </a:lvl1pPr>
          </a:lstStyle>
          <a:p>
            <a:pPr lvl="0"/>
            <a:r>
              <a:rPr lang="en-US" dirty="0"/>
              <a:t>Presenter(s) Name</a:t>
            </a:r>
          </a:p>
        </p:txBody>
      </p:sp>
      <p:sp>
        <p:nvSpPr>
          <p:cNvPr id="7" name="Content Placeholder 2">
            <a:extLst>
              <a:ext uri="{FF2B5EF4-FFF2-40B4-BE49-F238E27FC236}">
                <a16:creationId xmlns:a16="http://schemas.microsoft.com/office/drawing/2014/main" id="{EFB04E79-0625-405C-9E37-5AAD91CEDB24}"/>
              </a:ext>
            </a:extLst>
          </p:cNvPr>
          <p:cNvSpPr>
            <a:spLocks noGrp="1"/>
          </p:cNvSpPr>
          <p:nvPr>
            <p:ph idx="10" hasCustomPrompt="1"/>
          </p:nvPr>
        </p:nvSpPr>
        <p:spPr>
          <a:xfrm>
            <a:off x="2677886" y="4214356"/>
            <a:ext cx="9060024" cy="880153"/>
          </a:xfrm>
        </p:spPr>
        <p:txBody>
          <a:bodyPr>
            <a:normAutofit/>
          </a:bodyPr>
          <a:lstStyle>
            <a:lvl1pPr>
              <a:defRPr sz="20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112663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79942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3" name="Content Placeholder 2">
            <a:extLst>
              <a:ext uri="{FF2B5EF4-FFF2-40B4-BE49-F238E27FC236}">
                <a16:creationId xmlns:a16="http://schemas.microsoft.com/office/drawing/2014/main" id="{1674D8CC-3E9C-462A-8514-08D8752DD21C}"/>
              </a:ext>
            </a:extLst>
          </p:cNvPr>
          <p:cNvSpPr>
            <a:spLocks noGrp="1"/>
          </p:cNvSpPr>
          <p:nvPr>
            <p:ph sz="half" idx="1" hasCustomPrompt="1"/>
          </p:nvPr>
        </p:nvSpPr>
        <p:spPr>
          <a:xfrm>
            <a:off x="838200"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6172202"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614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A4006-C21C-48A5-9AC3-6327C1EA84B8}"/>
              </a:ext>
            </a:extLst>
          </p:cNvPr>
          <p:cNvSpPr>
            <a:spLocks noGrp="1"/>
          </p:cNvSpPr>
          <p:nvPr>
            <p:ph type="title" hasCustomPrompt="1"/>
          </p:nvPr>
        </p:nvSpPr>
        <p:spPr>
          <a:xfrm>
            <a:off x="477078" y="987424"/>
            <a:ext cx="4294947" cy="1069975"/>
          </a:xfrm>
        </p:spPr>
        <p:txBody>
          <a:bodyPr anchor="b">
            <a:noAutofit/>
          </a:bodyPr>
          <a:lstStyle>
            <a:lvl1pPr>
              <a:defRPr sz="5400"/>
            </a:lvl1pPr>
          </a:lstStyle>
          <a:p>
            <a:r>
              <a:rPr lang="en-US" dirty="0"/>
              <a:t>Page Headline</a:t>
            </a:r>
          </a:p>
        </p:txBody>
      </p:sp>
      <p:sp>
        <p:nvSpPr>
          <p:cNvPr id="3" name="Content Placeholder 2">
            <a:extLst>
              <a:ext uri="{FF2B5EF4-FFF2-40B4-BE49-F238E27FC236}">
                <a16:creationId xmlns:a16="http://schemas.microsoft.com/office/drawing/2014/main" id="{C083CF40-C94B-4EF2-B894-1F7C4AB1C214}"/>
              </a:ext>
            </a:extLst>
          </p:cNvPr>
          <p:cNvSpPr>
            <a:spLocks noGrp="1"/>
          </p:cNvSpPr>
          <p:nvPr>
            <p:ph idx="1"/>
          </p:nvPr>
        </p:nvSpPr>
        <p:spPr>
          <a:xfrm>
            <a:off x="5183188" y="987425"/>
            <a:ext cx="6531734" cy="4610293"/>
          </a:xfrm>
        </p:spPr>
        <p:txBody>
          <a:bodyPr/>
          <a:lstStyle>
            <a:lvl1pPr marL="457200" indent="-457200">
              <a:buClr>
                <a:srgbClr val="D03138"/>
              </a:buClr>
              <a:buFont typeface="Arial" panose="020B0604020202020204" pitchFamily="34" charset="0"/>
              <a:buChar char="•"/>
              <a:defRPr sz="3200"/>
            </a:lvl1pPr>
            <a:lvl2pPr>
              <a:buClr>
                <a:srgbClr val="D03138"/>
              </a:buClr>
              <a:defRPr sz="2800"/>
            </a:lvl2pPr>
            <a:lvl3pPr>
              <a:buClr>
                <a:srgbClr val="D03138"/>
              </a:buClr>
              <a:defRPr sz="2400"/>
            </a:lvl3pPr>
            <a:lvl4pPr>
              <a:buClr>
                <a:srgbClr val="D03138"/>
              </a:buClr>
              <a:defRPr sz="2000"/>
            </a:lvl4pPr>
            <a:lvl5pPr>
              <a:buClr>
                <a:srgbClr val="D03138"/>
              </a:buCl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00EC660-C071-4914-9592-DBABD93FB306}"/>
              </a:ext>
            </a:extLst>
          </p:cNvPr>
          <p:cNvSpPr>
            <a:spLocks noGrp="1"/>
          </p:cNvSpPr>
          <p:nvPr>
            <p:ph type="body" sz="half" idx="2" hasCustomPrompt="1"/>
          </p:nvPr>
        </p:nvSpPr>
        <p:spPr>
          <a:xfrm>
            <a:off x="477078" y="2057400"/>
            <a:ext cx="4294947" cy="35403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68078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E5B6-7C5E-4871-920D-40FA7D3D3C2E}"/>
              </a:ext>
            </a:extLst>
          </p:cNvPr>
          <p:cNvSpPr>
            <a:spLocks noGrp="1"/>
          </p:cNvSpPr>
          <p:nvPr>
            <p:ph type="title" hasCustomPrompt="1"/>
          </p:nvPr>
        </p:nvSpPr>
        <p:spPr>
          <a:xfrm>
            <a:off x="469128" y="987424"/>
            <a:ext cx="4302898" cy="1069975"/>
          </a:xfrm>
        </p:spPr>
        <p:txBody>
          <a:bodyPr anchor="b">
            <a:noAutofit/>
          </a:bodyPr>
          <a:lstStyle>
            <a:lvl1pPr>
              <a:defRPr sz="5400"/>
            </a:lvl1pPr>
          </a:lstStyle>
          <a:p>
            <a:r>
              <a:rPr lang="en-US" dirty="0"/>
              <a:t>Page Headline</a:t>
            </a:r>
          </a:p>
        </p:txBody>
      </p:sp>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5183188" y="987425"/>
            <a:ext cx="6539684"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16CB7FD-AC8F-4941-BF0F-47DDA3B74513}"/>
              </a:ext>
            </a:extLst>
          </p:cNvPr>
          <p:cNvSpPr>
            <a:spLocks noGrp="1"/>
          </p:cNvSpPr>
          <p:nvPr>
            <p:ph type="body" sz="half" idx="2" hasCustomPrompt="1"/>
          </p:nvPr>
        </p:nvSpPr>
        <p:spPr>
          <a:xfrm>
            <a:off x="469128" y="2057400"/>
            <a:ext cx="4302898" cy="35686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3462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3009900" y="351323"/>
            <a:ext cx="6172200"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A9F83A12-3542-47C1-9F0C-A2A74849307F}"/>
              </a:ext>
            </a:extLst>
          </p:cNvPr>
          <p:cNvSpPr>
            <a:spLocks noGrp="1"/>
          </p:cNvSpPr>
          <p:nvPr>
            <p:ph type="body" sz="half" idx="2" hasCustomPrompt="1"/>
          </p:nvPr>
        </p:nvSpPr>
        <p:spPr>
          <a:xfrm>
            <a:off x="3009900" y="5135547"/>
            <a:ext cx="6172200" cy="597342"/>
          </a:xfrm>
        </p:spPr>
        <p:txBody>
          <a:bodyPr>
            <a:normAutofit/>
          </a:bodyPr>
          <a:lstStyle>
            <a:lvl1pPr marL="0" indent="0">
              <a:buNone/>
              <a:defRPr lang="en-US" sz="1400" i="1" dirty="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here to edit image caption</a:t>
            </a:r>
          </a:p>
        </p:txBody>
      </p:sp>
    </p:spTree>
    <p:extLst>
      <p:ext uri="{BB962C8B-B14F-4D97-AF65-F5344CB8AC3E}">
        <p14:creationId xmlns:p14="http://schemas.microsoft.com/office/powerpoint/2010/main" val="418972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914400" y="2022566"/>
            <a:ext cx="10363200" cy="2031325"/>
          </a:xfrm>
        </p:spPr>
        <p:txBody>
          <a:bodyPr/>
          <a:lstStyle>
            <a:lvl1pPr marL="287338" indent="-287338">
              <a:spcBef>
                <a:spcPts val="600"/>
              </a:spcBef>
              <a:buFont typeface="Arial" pitchFamily="34" charset="0"/>
              <a:buChar char="•"/>
              <a:defRPr sz="2400">
                <a:solidFill>
                  <a:srgbClr val="000000"/>
                </a:solidFill>
              </a:defRPr>
            </a:lvl1pPr>
            <a:lvl2pPr marL="627063" indent="-279400">
              <a:spcBef>
                <a:spcPts val="600"/>
              </a:spcBef>
              <a:defRPr sz="2400">
                <a:solidFill>
                  <a:srgbClr val="000000"/>
                </a:solidFill>
              </a:defRPr>
            </a:lvl2pPr>
            <a:lvl3pPr marL="1028700" indent="-227013">
              <a:spcBef>
                <a:spcPts val="600"/>
              </a:spcBef>
              <a:defRPr sz="2000">
                <a:solidFill>
                  <a:srgbClr val="000000"/>
                </a:solidFill>
              </a:defRPr>
            </a:lvl3pPr>
            <a:lvl4pPr marL="1379538" indent="-228600">
              <a:spcBef>
                <a:spcPts val="600"/>
              </a:spcBef>
              <a:defRPr sz="2000">
                <a:solidFill>
                  <a:srgbClr val="000000"/>
                </a:solidFill>
              </a:defRPr>
            </a:lvl4pPr>
            <a:lvl5pPr marL="1770063" indent="-228600">
              <a:spcBef>
                <a:spcPts val="600"/>
              </a:spcBef>
              <a:defRPr sz="18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914400" y="1448545"/>
            <a:ext cx="9144000" cy="507831"/>
          </a:xfrm>
        </p:spPr>
        <p:txBody>
          <a:bodyPr wrap="square" anchor="b" anchorCtr="0">
            <a:spAutoFit/>
          </a:bodyPr>
          <a:lstStyle>
            <a:lvl1pPr algn="l">
              <a:spcAft>
                <a:spcPts val="1200"/>
              </a:spcAft>
              <a:defRPr sz="3000" b="0" cap="none">
                <a:solidFill>
                  <a:schemeClr val="accent1"/>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914400" y="2022566"/>
            <a:ext cx="10363200" cy="2031325"/>
          </a:xfrm>
        </p:spPr>
        <p:txBody>
          <a:bodyPr/>
          <a:lstStyle>
            <a:lvl1pPr marL="287338" indent="-287338">
              <a:spcBef>
                <a:spcPts val="600"/>
              </a:spcBef>
              <a:buFont typeface="Arial" pitchFamily="34" charset="0"/>
              <a:buChar char="•"/>
              <a:defRPr sz="2400">
                <a:solidFill>
                  <a:srgbClr val="000000"/>
                </a:solidFill>
              </a:defRPr>
            </a:lvl1pPr>
            <a:lvl2pPr marL="627063" indent="-279400">
              <a:spcBef>
                <a:spcPts val="600"/>
              </a:spcBef>
              <a:defRPr sz="2400">
                <a:solidFill>
                  <a:srgbClr val="000000"/>
                </a:solidFill>
              </a:defRPr>
            </a:lvl2pPr>
            <a:lvl3pPr marL="1028700" indent="-227013">
              <a:spcBef>
                <a:spcPts val="600"/>
              </a:spcBef>
              <a:defRPr sz="2000">
                <a:solidFill>
                  <a:srgbClr val="000000"/>
                </a:solidFill>
              </a:defRPr>
            </a:lvl3pPr>
            <a:lvl4pPr marL="1379538" indent="-228600">
              <a:spcBef>
                <a:spcPts val="600"/>
              </a:spcBef>
              <a:defRPr sz="2000">
                <a:solidFill>
                  <a:srgbClr val="000000"/>
                </a:solidFill>
              </a:defRPr>
            </a:lvl4pPr>
            <a:lvl5pPr marL="1770063" indent="-228600">
              <a:spcBef>
                <a:spcPts val="600"/>
              </a:spcBef>
              <a:defRPr sz="18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914400" y="1448545"/>
            <a:ext cx="9144000" cy="507831"/>
          </a:xfrm>
        </p:spPr>
        <p:txBody>
          <a:bodyPr wrap="square" anchor="b" anchorCtr="0">
            <a:spAutoFit/>
          </a:bodyPr>
          <a:lstStyle>
            <a:lvl1pPr algn="l">
              <a:spcAft>
                <a:spcPts val="1200"/>
              </a:spcAft>
              <a:defRPr sz="3000" b="0" cap="none">
                <a:solidFill>
                  <a:schemeClr val="accent1"/>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32FE1-432F-4450-84EB-A1E2ED534A71}"/>
              </a:ext>
            </a:extLst>
          </p:cNvPr>
          <p:cNvSpPr>
            <a:spLocks noGrp="1"/>
          </p:cNvSpPr>
          <p:nvPr>
            <p:ph type="title"/>
          </p:nvPr>
        </p:nvSpPr>
        <p:spPr>
          <a:xfrm>
            <a:off x="838200" y="281052"/>
            <a:ext cx="10515600" cy="829193"/>
          </a:xfrm>
          <a:prstGeom prst="rect">
            <a:avLst/>
          </a:prstGeom>
        </p:spPr>
        <p:txBody>
          <a:bodyPr vert="horz" lIns="91440" tIns="45720" rIns="91440" bIns="45720" rtlCol="0" anchor="ctr">
            <a:normAutofit/>
          </a:bodyPr>
          <a:lstStyle/>
          <a:p>
            <a:r>
              <a:rPr lang="en-US" dirty="0"/>
              <a:t>Page Headline</a:t>
            </a:r>
          </a:p>
        </p:txBody>
      </p:sp>
      <p:sp>
        <p:nvSpPr>
          <p:cNvPr id="3" name="Text Placeholder 2">
            <a:extLst>
              <a:ext uri="{FF2B5EF4-FFF2-40B4-BE49-F238E27FC236}">
                <a16:creationId xmlns:a16="http://schemas.microsoft.com/office/drawing/2014/main" id="{CBDEA6BB-09FF-4C4E-8834-54ADDF035DAE}"/>
              </a:ext>
            </a:extLst>
          </p:cNvPr>
          <p:cNvSpPr>
            <a:spLocks noGrp="1"/>
          </p:cNvSpPr>
          <p:nvPr>
            <p:ph type="body" idx="1"/>
          </p:nvPr>
        </p:nvSpPr>
        <p:spPr>
          <a:xfrm>
            <a:off x="838200" y="1331102"/>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01602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6" r:id="rId5"/>
    <p:sldLayoutId id="2147483657" r:id="rId6"/>
    <p:sldLayoutId id="2147483659" r:id="rId7"/>
    <p:sldLayoutId id="2147483660" r:id="rId8"/>
    <p:sldLayoutId id="2147483661" r:id="rId9"/>
    <p:sldLayoutId id="2147483662" r:id="rId10"/>
  </p:sldLayoutIdLst>
  <p:txStyles>
    <p:title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Word_Document.docx"/></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health.state.us/divs/idepc/diseases/hiv/hivperinatal.html"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idsinfo.nih.gov/guidelines" TargetMode="Externa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06C5-220B-4370-8B0D-5E83B9030A71}"/>
              </a:ext>
            </a:extLst>
          </p:cNvPr>
          <p:cNvSpPr>
            <a:spLocks noGrp="1"/>
          </p:cNvSpPr>
          <p:nvPr>
            <p:ph type="title"/>
          </p:nvPr>
        </p:nvSpPr>
        <p:spPr/>
        <p:txBody>
          <a:bodyPr/>
          <a:lstStyle/>
          <a:p>
            <a:r>
              <a:rPr lang="en-US" dirty="0" smtClean="0"/>
              <a:t>Perinatal HIV: </a:t>
            </a:r>
            <a:r>
              <a:rPr lang="en-US" sz="4800" dirty="0" smtClean="0"/>
              <a:t>A Wrap Around Model of Care</a:t>
            </a:r>
            <a:endParaRPr lang="en-US" dirty="0"/>
          </a:p>
        </p:txBody>
      </p:sp>
      <p:sp>
        <p:nvSpPr>
          <p:cNvPr id="3" name="Content Placeholder 2">
            <a:extLst>
              <a:ext uri="{FF2B5EF4-FFF2-40B4-BE49-F238E27FC236}">
                <a16:creationId xmlns:a16="http://schemas.microsoft.com/office/drawing/2014/main" id="{C66B2A74-2430-4079-A14F-56966D5E8099}"/>
              </a:ext>
            </a:extLst>
          </p:cNvPr>
          <p:cNvSpPr>
            <a:spLocks noGrp="1"/>
          </p:cNvSpPr>
          <p:nvPr>
            <p:ph idx="1"/>
          </p:nvPr>
        </p:nvSpPr>
        <p:spPr>
          <a:xfrm>
            <a:off x="2677886" y="3729067"/>
            <a:ext cx="9060024" cy="1679695"/>
          </a:xfrm>
        </p:spPr>
        <p:txBody>
          <a:bodyPr/>
          <a:lstStyle/>
          <a:p>
            <a:r>
              <a:rPr lang="en-US" dirty="0" smtClean="0"/>
              <a:t>Cheri R Booth, RN, MSN, MPH, PHN  &amp;</a:t>
            </a:r>
          </a:p>
          <a:p>
            <a:r>
              <a:rPr lang="en-US" dirty="0" smtClean="0"/>
              <a:t>Laura Hoyt, MD </a:t>
            </a:r>
          </a:p>
          <a:p>
            <a:endParaRPr lang="en-US" dirty="0" smtClean="0"/>
          </a:p>
          <a:p>
            <a:endParaRPr lang="en-US" dirty="0"/>
          </a:p>
        </p:txBody>
      </p:sp>
      <p:sp>
        <p:nvSpPr>
          <p:cNvPr id="4" name="Content Placeholder 3">
            <a:extLst>
              <a:ext uri="{FF2B5EF4-FFF2-40B4-BE49-F238E27FC236}">
                <a16:creationId xmlns:a16="http://schemas.microsoft.com/office/drawing/2014/main" id="{1C7D6A9E-BF23-4DB4-A69B-BBDE071069EA}"/>
              </a:ext>
            </a:extLst>
          </p:cNvPr>
          <p:cNvSpPr>
            <a:spLocks noGrp="1"/>
          </p:cNvSpPr>
          <p:nvPr>
            <p:ph idx="10"/>
          </p:nvPr>
        </p:nvSpPr>
        <p:spPr>
          <a:xfrm>
            <a:off x="2677886" y="4675517"/>
            <a:ext cx="9060024" cy="418992"/>
          </a:xfrm>
        </p:spPr>
        <p:txBody>
          <a:bodyPr/>
          <a:lstStyle/>
          <a:p>
            <a:r>
              <a:rPr lang="en-US" dirty="0" smtClean="0"/>
              <a:t>Children’s Hospitals and Clinics of MN</a:t>
            </a:r>
            <a:endParaRPr lang="en-US" dirty="0"/>
          </a:p>
        </p:txBody>
      </p:sp>
    </p:spTree>
    <p:extLst>
      <p:ext uri="{BB962C8B-B14F-4D97-AF65-F5344CB8AC3E}">
        <p14:creationId xmlns:p14="http://schemas.microsoft.com/office/powerpoint/2010/main" val="376372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type="pic" idx="1"/>
          </p:nvPr>
        </p:nvPicPr>
        <p:blipFill>
          <a:blip r:embed="rId3" cstate="print"/>
          <a:srcRect l="103" r="103"/>
          <a:stretch>
            <a:fillRect/>
          </a:stretch>
        </p:blipFill>
        <p:spPr>
          <a:xfrm>
            <a:off x="2449901" y="230553"/>
            <a:ext cx="7323827" cy="550409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574" y="379562"/>
            <a:ext cx="10515600" cy="1201613"/>
          </a:xfrm>
        </p:spPr>
        <p:txBody>
          <a:bodyPr>
            <a:normAutofit fontScale="90000"/>
          </a:bodyPr>
          <a:lstStyle/>
          <a:p>
            <a:r>
              <a:rPr lang="en-US" dirty="0" smtClean="0"/>
              <a:t>CDC (USPHS) recommendations for</a:t>
            </a:r>
            <a:br>
              <a:rPr lang="en-US" dirty="0" smtClean="0"/>
            </a:br>
            <a:r>
              <a:rPr lang="en-US" dirty="0" smtClean="0"/>
              <a:t>HIV testing of pregnant women</a:t>
            </a:r>
            <a:endParaRPr lang="en-US" dirty="0"/>
          </a:p>
        </p:txBody>
      </p:sp>
      <p:sp>
        <p:nvSpPr>
          <p:cNvPr id="3" name="Content Placeholder 2"/>
          <p:cNvSpPr>
            <a:spLocks noGrp="1"/>
          </p:cNvSpPr>
          <p:nvPr>
            <p:ph sz="half" idx="10"/>
          </p:nvPr>
        </p:nvSpPr>
        <p:spPr>
          <a:xfrm>
            <a:off x="838200" y="1889185"/>
            <a:ext cx="10515600" cy="3756240"/>
          </a:xfrm>
        </p:spPr>
        <p:txBody>
          <a:bodyPr>
            <a:normAutofit/>
          </a:bodyPr>
          <a:lstStyle/>
          <a:p>
            <a:pPr>
              <a:buFont typeface="Arial" pitchFamily="34" charset="0"/>
              <a:buChar char="•"/>
            </a:pPr>
            <a:r>
              <a:rPr lang="en-US" dirty="0" smtClean="0"/>
              <a:t>Prenatal:  routine, all, unless </a:t>
            </a:r>
            <a:r>
              <a:rPr lang="en-US" dirty="0" smtClean="0"/>
              <a:t>patient </a:t>
            </a:r>
            <a:r>
              <a:rPr lang="en-US" dirty="0" smtClean="0"/>
              <a:t>declines (opt out)</a:t>
            </a:r>
          </a:p>
          <a:p>
            <a:pPr>
              <a:buFont typeface="Arial" pitchFamily="34" charset="0"/>
              <a:buChar char="•"/>
            </a:pPr>
            <a:r>
              <a:rPr lang="en-US" dirty="0" smtClean="0"/>
              <a:t>Repeat screening in the 3</a:t>
            </a:r>
            <a:r>
              <a:rPr lang="en-US" baseline="30000" dirty="0" smtClean="0"/>
              <a:t>rd</a:t>
            </a:r>
            <a:r>
              <a:rPr lang="en-US" dirty="0" smtClean="0"/>
              <a:t> trimester:</a:t>
            </a:r>
          </a:p>
          <a:p>
            <a:pPr lvl="1"/>
            <a:r>
              <a:rPr lang="en-US" dirty="0" smtClean="0"/>
              <a:t>“Known to be at high risk for acquiring HIV” </a:t>
            </a:r>
          </a:p>
          <a:p>
            <a:pPr lvl="1"/>
            <a:r>
              <a:rPr lang="en-US" dirty="0" smtClean="0"/>
              <a:t>High prevalence jurisdictions</a:t>
            </a:r>
          </a:p>
          <a:p>
            <a:pPr lvl="1"/>
            <a:r>
              <a:rPr lang="en-US" dirty="0" smtClean="0"/>
              <a:t>Signs/symptoms of acute HIV disease (“mono,” “influenza-like”)</a:t>
            </a:r>
          </a:p>
          <a:p>
            <a:pPr>
              <a:buFont typeface="Arial" pitchFamily="34" charset="0"/>
              <a:buChar char="•"/>
            </a:pPr>
            <a:r>
              <a:rPr lang="en-US" dirty="0" smtClean="0"/>
              <a:t>Labor &amp; delivery:  routine rapid testing of all pts when HIV status is unknown</a:t>
            </a:r>
          </a:p>
          <a:p>
            <a:pPr>
              <a:buFont typeface="Arial" pitchFamily="34" charset="0"/>
              <a:buChar char="•"/>
            </a:pPr>
            <a:r>
              <a:rPr lang="en-US" dirty="0" smtClean="0"/>
              <a:t>Postnatal:  rapid testing of all infants if mother’s status is unknown</a:t>
            </a:r>
          </a:p>
          <a:p>
            <a:pPr>
              <a:buFont typeface="Arial" pitchFamily="34" charset="0"/>
              <a:buChar char="•"/>
            </a:pPr>
            <a:r>
              <a:rPr lang="en-US" dirty="0" smtClean="0"/>
              <a:t>Discordant couples</a:t>
            </a:r>
          </a:p>
          <a:p>
            <a:endParaRPr lang="en-US" dirty="0"/>
          </a:p>
        </p:txBody>
      </p:sp>
      <p:sp>
        <p:nvSpPr>
          <p:cNvPr id="5" name="TextBox 4"/>
          <p:cNvSpPr txBox="1"/>
          <p:nvPr/>
        </p:nvSpPr>
        <p:spPr>
          <a:xfrm>
            <a:off x="2412520" y="5486400"/>
            <a:ext cx="3048000" cy="246221"/>
          </a:xfrm>
          <a:prstGeom prst="rect">
            <a:avLst/>
          </a:prstGeom>
          <a:noFill/>
        </p:spPr>
        <p:txBody>
          <a:bodyPr wrap="square" rtlCol="0">
            <a:spAutoFit/>
          </a:bodyPr>
          <a:lstStyle/>
          <a:p>
            <a:r>
              <a:rPr lang="en-US" sz="1000" dirty="0" smtClean="0">
                <a:solidFill>
                  <a:schemeClr val="tx2"/>
                </a:solidFill>
                <a:latin typeface="+mn-lt"/>
              </a:rPr>
              <a:t>MMWR September 22, 2006/Vol. 55/No. RR-14</a:t>
            </a:r>
            <a:endParaRPr lang="en-US" sz="1000" dirty="0">
              <a:solidFill>
                <a:schemeClr val="tx2"/>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8433"/>
            <a:ext cx="10515600" cy="829193"/>
          </a:xfrm>
        </p:spPr>
        <p:txBody>
          <a:bodyPr>
            <a:noAutofit/>
          </a:bodyPr>
          <a:lstStyle/>
          <a:p>
            <a:r>
              <a:rPr lang="en-US" dirty="0" smtClean="0"/>
              <a:t>Additional HIV Testing goals: Partner testing</a:t>
            </a:r>
            <a:endParaRPr lang="en-US" dirty="0"/>
          </a:p>
        </p:txBody>
      </p:sp>
      <p:sp>
        <p:nvSpPr>
          <p:cNvPr id="3" name="Content Placeholder 2"/>
          <p:cNvSpPr>
            <a:spLocks noGrp="1"/>
          </p:cNvSpPr>
          <p:nvPr>
            <p:ph sz="half" idx="10"/>
          </p:nvPr>
        </p:nvSpPr>
        <p:spPr>
          <a:xfrm>
            <a:off x="838200" y="2152072"/>
            <a:ext cx="10515600" cy="3779679"/>
          </a:xfrm>
        </p:spPr>
        <p:txBody>
          <a:bodyPr/>
          <a:lstStyle/>
          <a:p>
            <a:pPr marL="342900" indent="-342900">
              <a:buFont typeface="Arial" panose="020B0604020202020204" pitchFamily="34" charset="0"/>
              <a:buChar char="•"/>
            </a:pPr>
            <a:r>
              <a:rPr lang="en-US" dirty="0"/>
              <a:t>A</a:t>
            </a:r>
            <a:r>
              <a:rPr lang="en-US" dirty="0" smtClean="0"/>
              <a:t>dult </a:t>
            </a:r>
            <a:r>
              <a:rPr lang="en-US" dirty="0" smtClean="0"/>
              <a:t>HIV care </a:t>
            </a:r>
            <a:r>
              <a:rPr lang="en-US" dirty="0" smtClean="0"/>
              <a:t>providers</a:t>
            </a:r>
            <a:endParaRPr lang="en-US" dirty="0" smtClean="0"/>
          </a:p>
          <a:p>
            <a:pPr marL="1028700" lvl="1" indent="-342900"/>
            <a:r>
              <a:rPr lang="en-US" dirty="0" smtClean="0"/>
              <a:t>Conversations about the role </a:t>
            </a:r>
            <a:r>
              <a:rPr lang="en-US" dirty="0" smtClean="0"/>
              <a:t>of </a:t>
            </a:r>
            <a:r>
              <a:rPr lang="en-US" dirty="0" smtClean="0"/>
              <a:t>fatherhood: value </a:t>
            </a:r>
            <a:r>
              <a:rPr lang="en-US" dirty="0" smtClean="0"/>
              <a:t>individual and cultural expectations about parenthood. </a:t>
            </a:r>
            <a:r>
              <a:rPr lang="en-US" dirty="0" smtClean="0"/>
              <a:t>Make this conversation </a:t>
            </a:r>
            <a:r>
              <a:rPr lang="en-US" dirty="0" smtClean="0"/>
              <a:t>about intention or desire to become </a:t>
            </a:r>
            <a:r>
              <a:rPr lang="en-US" dirty="0" smtClean="0"/>
              <a:t>parent part of routine care.</a:t>
            </a:r>
            <a:endParaRPr lang="en-US" dirty="0" smtClean="0"/>
          </a:p>
          <a:p>
            <a:pPr marL="1028700" lvl="1" indent="-342900"/>
            <a:r>
              <a:rPr lang="en-US" dirty="0" smtClean="0"/>
              <a:t>Ensure men with HIV understand particular high risk to female partners and infants if she is infected during </a:t>
            </a:r>
            <a:r>
              <a:rPr lang="en-US" dirty="0" smtClean="0"/>
              <a:t>pregnancy or while breastfeeding.</a:t>
            </a:r>
            <a:endParaRPr lang="en-US" dirty="0" smtClean="0"/>
          </a:p>
          <a:p>
            <a:pPr marL="342900" indent="-342900">
              <a:buFont typeface="Arial" panose="020B0604020202020204" pitchFamily="34" charset="0"/>
              <a:buChar char="•"/>
            </a:pPr>
            <a:r>
              <a:rPr lang="en-US" dirty="0" smtClean="0"/>
              <a:t>OB – </a:t>
            </a:r>
            <a:r>
              <a:rPr lang="en-US" dirty="0" smtClean="0"/>
              <a:t>Encourage </a:t>
            </a:r>
            <a:r>
              <a:rPr lang="en-US" dirty="0" smtClean="0"/>
              <a:t>conversations about male-partner </a:t>
            </a:r>
            <a:r>
              <a:rPr lang="en-US" dirty="0" smtClean="0"/>
              <a:t>testing during </a:t>
            </a:r>
            <a:r>
              <a:rPr lang="en-US" dirty="0" smtClean="0"/>
              <a:t>pregnancy/ pregnancy planning.</a:t>
            </a:r>
            <a:endParaRPr lang="en-US" dirty="0"/>
          </a:p>
        </p:txBody>
      </p:sp>
    </p:spTree>
    <p:extLst>
      <p:ext uri="{BB962C8B-B14F-4D97-AF65-F5344CB8AC3E}">
        <p14:creationId xmlns:p14="http://schemas.microsoft.com/office/powerpoint/2010/main" val="501519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397"/>
            <a:ext cx="10515600" cy="1119950"/>
          </a:xfrm>
        </p:spPr>
        <p:txBody>
          <a:bodyPr>
            <a:normAutofit/>
          </a:bodyPr>
          <a:lstStyle/>
          <a:p>
            <a:r>
              <a:rPr lang="en-US" sz="4000" dirty="0" smtClean="0"/>
              <a:t>Factors </a:t>
            </a:r>
            <a:r>
              <a:rPr lang="en-US" sz="4000" dirty="0" smtClean="0"/>
              <a:t>which influence risk of </a:t>
            </a:r>
            <a:r>
              <a:rPr lang="en-US" sz="4000" dirty="0" smtClean="0"/>
              <a:t>MTC transmission</a:t>
            </a:r>
            <a:endParaRPr lang="en-US" dirty="0"/>
          </a:p>
        </p:txBody>
      </p:sp>
      <p:sp>
        <p:nvSpPr>
          <p:cNvPr id="5" name="Content Placeholder 5"/>
          <p:cNvSpPr txBox="1">
            <a:spLocks/>
          </p:cNvSpPr>
          <p:nvPr/>
        </p:nvSpPr>
        <p:spPr>
          <a:xfrm>
            <a:off x="979055" y="1604513"/>
            <a:ext cx="10425066" cy="3480758"/>
          </a:xfrm>
          <a:prstGeom prst="rect">
            <a:avLst/>
          </a:prstGeom>
        </p:spPr>
        <p:txBody>
          <a:bodyPr vert="horz" lIns="91440" tIns="45720" rIns="91440" bIns="45720" rtlCol="0">
            <a:normAutofit fontScale="70000" lnSpcReduction="20000"/>
          </a:bodyPr>
          <a:lstStyle/>
          <a:p>
            <a:pPr marL="457200" marR="0" lvl="0" indent="-45720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Little or no prenatal care</a:t>
            </a:r>
          </a:p>
          <a:p>
            <a:pPr marL="457200" marR="0" lvl="0" indent="-45720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HIV infection undiagnosed/ No HIV-specific care</a:t>
            </a:r>
          </a:p>
          <a:p>
            <a:pPr marL="457200" marR="0" lvl="0" indent="-45720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Char char="•"/>
              <a:tabLst/>
              <a:defRPr/>
            </a:pPr>
            <a:r>
              <a:rPr lang="en-US" sz="2800" dirty="0" smtClean="0"/>
              <a:t>Acute maternal HIV infection during pregnancy or breastfeeding </a:t>
            </a:r>
          </a:p>
          <a:p>
            <a:pPr marL="457200" marR="0" lvl="0" indent="-45720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Char char="•"/>
              <a:tabLst/>
              <a:defRPr/>
            </a:pPr>
            <a:r>
              <a:rPr lang="en-US" sz="2800" dirty="0" smtClean="0"/>
              <a:t>Other infections : chorion</a:t>
            </a:r>
            <a:r>
              <a:rPr lang="en-US" sz="2800" dirty="0" smtClean="0"/>
              <a:t>, amniotic membranes, reproductive tract </a:t>
            </a:r>
          </a:p>
          <a:p>
            <a:pPr marL="457200" marR="0" lvl="0" indent="-45720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Char char="•"/>
              <a:tabLst/>
              <a:defRPr/>
            </a:pPr>
            <a:r>
              <a:rPr lang="en-US" sz="2800" dirty="0" smtClean="0"/>
              <a:t>Use of drugs/smoking during pregnancy </a:t>
            </a:r>
          </a:p>
          <a:p>
            <a:pPr marL="457200" marR="0" lvl="0" indent="-45720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Char char="•"/>
              <a:tabLst/>
              <a:defRPr/>
            </a:pPr>
            <a:r>
              <a:rPr lang="en-US" sz="2800" dirty="0" smtClean="0"/>
              <a:t>Invasive procedures, such as amniocentesis or CVS, fetal scalp monitoring, use of forceps </a:t>
            </a:r>
          </a:p>
          <a:p>
            <a:pPr marL="457200" marR="0" lvl="0" indent="-45720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Char char="•"/>
              <a:tabLst/>
              <a:defRPr/>
            </a:pPr>
            <a:r>
              <a:rPr lang="en-US" sz="2800" dirty="0" smtClean="0"/>
              <a:t>Artificial rupture or prolonged rupture of membranes </a:t>
            </a:r>
          </a:p>
          <a:p>
            <a:pPr marL="457200" marR="0" lvl="0" indent="-45720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Char char="•"/>
              <a:tabLst/>
              <a:defRPr/>
            </a:pPr>
            <a:r>
              <a:rPr lang="en-US" sz="2800" dirty="0" smtClean="0"/>
              <a:t>Breastfeeding </a:t>
            </a:r>
          </a:p>
          <a:p>
            <a:pPr marR="0" lvl="0" algn="l" defTabSz="914400" rtl="0" eaLnBrk="1" fontAlgn="auto" latinLnBrk="0" hangingPunct="1">
              <a:lnSpc>
                <a:spcPct val="90000"/>
              </a:lnSpc>
              <a:spcBef>
                <a:spcPts val="1000"/>
              </a:spcBef>
              <a:spcAft>
                <a:spcPts val="0"/>
              </a:spcAft>
              <a:buClr>
                <a:srgbClr val="D03138"/>
              </a:buClr>
              <a:buSzTx/>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90000"/>
              </a:lnSpc>
              <a:spcBef>
                <a:spcPts val="1000"/>
              </a:spcBef>
              <a:spcAft>
                <a:spcPts val="0"/>
              </a:spcAft>
              <a:buClr>
                <a:srgbClr val="D03138"/>
              </a:buClr>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Discussion about U=U in context</a:t>
            </a:r>
            <a:r>
              <a:rPr kumimoji="0" lang="en-US" sz="2800" b="0" i="0" u="none" strike="noStrike" kern="1200" cap="none" spc="0" normalizeH="0" noProof="0" dirty="0" smtClean="0">
                <a:ln>
                  <a:noFill/>
                </a:ln>
                <a:solidFill>
                  <a:schemeClr val="tx1"/>
                </a:solidFill>
                <a:effectLst/>
                <a:uLnTx/>
                <a:uFillTx/>
                <a:latin typeface="+mn-lt"/>
                <a:ea typeface="+mn-ea"/>
                <a:cs typeface="+mn-cs"/>
              </a:rPr>
              <a:t> of pregnancy and breastfeeding</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MN Specific Information </a:t>
            </a:r>
            <a:endParaRPr lang="en-US" dirty="0"/>
          </a:p>
        </p:txBody>
      </p:sp>
      <p:sp>
        <p:nvSpPr>
          <p:cNvPr id="5" name="Content Placeholder 4"/>
          <p:cNvSpPr>
            <a:spLocks noGrp="1"/>
          </p:cNvSpPr>
          <p:nvPr>
            <p:ph sz="half" idx="10"/>
          </p:nvPr>
        </p:nvSpPr>
        <p:spPr/>
        <p:txBody>
          <a:bodyPr>
            <a:normAutofit lnSpcReduction="10000"/>
          </a:bodyPr>
          <a:lstStyle/>
          <a:p>
            <a:pPr marL="342900" indent="-342900">
              <a:buFont typeface="Arial" panose="020B0604020202020204" pitchFamily="34" charset="0"/>
              <a:buChar char="•"/>
            </a:pPr>
            <a:r>
              <a:rPr lang="en-US" dirty="0" smtClean="0"/>
              <a:t>Non centralized care, both for OB and </a:t>
            </a:r>
            <a:r>
              <a:rPr lang="en-US" dirty="0" smtClean="0"/>
              <a:t>HIV </a:t>
            </a:r>
            <a:r>
              <a:rPr lang="en-US" dirty="0" smtClean="0"/>
              <a:t>care. </a:t>
            </a:r>
            <a:r>
              <a:rPr lang="en-US" dirty="0" smtClean="0"/>
              <a:t>Hundreds </a:t>
            </a:r>
            <a:r>
              <a:rPr lang="en-US" dirty="0" smtClean="0"/>
              <a:t>of care sites </a:t>
            </a:r>
            <a:r>
              <a:rPr lang="en-US" dirty="0" smtClean="0"/>
              <a:t>across many </a:t>
            </a:r>
            <a:r>
              <a:rPr lang="en-US" dirty="0" smtClean="0"/>
              <a:t>systems</a:t>
            </a:r>
            <a:endParaRPr lang="en-US" dirty="0" smtClean="0"/>
          </a:p>
          <a:p>
            <a:pPr marL="342900" indent="-342900">
              <a:buFont typeface="Arial" panose="020B0604020202020204" pitchFamily="34" charset="0"/>
              <a:buChar char="•"/>
            </a:pPr>
            <a:r>
              <a:rPr lang="en-US" dirty="0" smtClean="0"/>
              <a:t>No unified medical records </a:t>
            </a:r>
            <a:r>
              <a:rPr lang="en-US" dirty="0" smtClean="0"/>
              <a:t>system</a:t>
            </a:r>
          </a:p>
          <a:p>
            <a:pPr marL="342900" indent="-342900">
              <a:buFont typeface="Arial" panose="020B0604020202020204" pitchFamily="34" charset="0"/>
              <a:buChar char="•"/>
            </a:pPr>
            <a:r>
              <a:rPr lang="en-US" sz="2000" dirty="0" smtClean="0"/>
              <a:t>State mandated r</a:t>
            </a:r>
            <a:r>
              <a:rPr lang="en-US" sz="2000" dirty="0" smtClean="0"/>
              <a:t>eporting </a:t>
            </a:r>
            <a:r>
              <a:rPr lang="en-US" sz="2000" dirty="0"/>
              <a:t>of an HIV+ screening in a pregnant woman to the state department of health.</a:t>
            </a:r>
          </a:p>
          <a:p>
            <a:r>
              <a:rPr lang="en-US" sz="2000" dirty="0"/>
              <a:t>	</a:t>
            </a:r>
            <a:r>
              <a:rPr lang="en-US" sz="2000" dirty="0" smtClean="0"/>
              <a:t>“</a:t>
            </a:r>
            <a:r>
              <a:rPr lang="en-US" sz="2000" dirty="0"/>
              <a:t>Minnesota law, specifically Minnesota Rules Chapter 4605.7044, requires </a:t>
            </a:r>
            <a:r>
              <a:rPr lang="en-US" sz="2000" dirty="0" smtClean="0"/>
              <a:t>the </a:t>
            </a:r>
            <a:r>
              <a:rPr lang="en-US" sz="2000" dirty="0"/>
              <a:t>reporting of pregnancy in a person chronically infected with HIV</a:t>
            </a:r>
            <a:r>
              <a:rPr lang="en-US" sz="2000" dirty="0" smtClean="0"/>
              <a:t>, including </a:t>
            </a:r>
            <a:r>
              <a:rPr lang="en-US" sz="2000" dirty="0"/>
              <a:t>AIDS, to the Minnesota Department of Health within one </a:t>
            </a:r>
            <a:r>
              <a:rPr lang="en-US" sz="2000" dirty="0" smtClean="0"/>
              <a:t>working </a:t>
            </a:r>
            <a:r>
              <a:rPr lang="en-US" sz="2000" dirty="0"/>
              <a:t>day of knowledge of the pregnancy.” Via the online reporting form</a:t>
            </a:r>
          </a:p>
          <a:p>
            <a:pPr marL="342900" indent="-342900">
              <a:buFont typeface="Arial" panose="020B0604020202020204" pitchFamily="34" charset="0"/>
              <a:buChar char="•"/>
            </a:pPr>
            <a:r>
              <a:rPr lang="en-US" dirty="0" smtClean="0"/>
              <a:t>Purpose of the mandate- To facilitate a care </a:t>
            </a:r>
            <a:r>
              <a:rPr lang="en-US" dirty="0" smtClean="0"/>
              <a:t>coordination </a:t>
            </a:r>
            <a:r>
              <a:rPr lang="en-US" dirty="0" smtClean="0"/>
              <a:t>model that can address </a:t>
            </a:r>
            <a:r>
              <a:rPr lang="en-US" dirty="0" smtClean="0"/>
              <a:t>the gaps. </a:t>
            </a:r>
            <a:endParaRPr lang="en-US" dirty="0" smtClean="0"/>
          </a:p>
          <a:p>
            <a:pPr marL="342900" indent="-342900">
              <a:buFont typeface="Arial" panose="020B0604020202020204" pitchFamily="34" charset="0"/>
              <a:buChar char="•"/>
            </a:pPr>
            <a:r>
              <a:rPr lang="en-US" dirty="0" smtClean="0"/>
              <a:t>Annually, </a:t>
            </a:r>
            <a:r>
              <a:rPr lang="en-US" dirty="0" smtClean="0"/>
              <a:t>65,000 births; </a:t>
            </a:r>
            <a:r>
              <a:rPr lang="en-US" dirty="0" smtClean="0"/>
              <a:t>only about 70 are </a:t>
            </a:r>
            <a:r>
              <a:rPr lang="en-US" dirty="0" smtClean="0"/>
              <a:t>to HIV </a:t>
            </a:r>
            <a:r>
              <a:rPr lang="en-US" dirty="0" err="1" smtClean="0"/>
              <a:t>pos</a:t>
            </a:r>
            <a:r>
              <a:rPr lang="en-US" dirty="0" smtClean="0"/>
              <a:t> women, therefore our expectation is not that every provide know the </a:t>
            </a:r>
            <a:r>
              <a:rPr lang="en-US" dirty="0" smtClean="0"/>
              <a:t>recommendations, </a:t>
            </a:r>
            <a:r>
              <a:rPr lang="en-US" dirty="0" smtClean="0"/>
              <a:t>but that they know we are a </a:t>
            </a:r>
            <a:r>
              <a:rPr lang="en-US" dirty="0" smtClean="0"/>
              <a:t>resource of centralized expertise.</a:t>
            </a:r>
            <a:endParaRPr lang="en-US" dirty="0" smtClean="0"/>
          </a:p>
          <a:p>
            <a:endParaRPr lang="en-US" dirty="0"/>
          </a:p>
        </p:txBody>
      </p:sp>
    </p:spTree>
    <p:extLst>
      <p:ext uri="{BB962C8B-B14F-4D97-AF65-F5344CB8AC3E}">
        <p14:creationId xmlns:p14="http://schemas.microsoft.com/office/powerpoint/2010/main" val="1589708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altLang="en-US" sz="2800" dirty="0" smtClean="0">
                <a:solidFill>
                  <a:srgbClr val="0070C0"/>
                </a:solidFill>
              </a:rPr>
              <a:t>MN: Births to HIV-Infected Women and Number of </a:t>
            </a:r>
            <a:r>
              <a:rPr lang="en-US" altLang="en-US" sz="2800" dirty="0" err="1" smtClean="0">
                <a:solidFill>
                  <a:srgbClr val="0070C0"/>
                </a:solidFill>
              </a:rPr>
              <a:t>Perinatally</a:t>
            </a:r>
            <a:r>
              <a:rPr lang="en-US" altLang="en-US" sz="2800" dirty="0" smtClean="0">
                <a:solidFill>
                  <a:srgbClr val="0070C0"/>
                </a:solidFill>
              </a:rPr>
              <a:t> Acquired HIV Infections* by Year of Birth, 2007 - 2017</a:t>
            </a:r>
            <a:endParaRPr lang="en-US" sz="4400" dirty="0"/>
          </a:p>
        </p:txBody>
      </p:sp>
      <p:graphicFrame>
        <p:nvGraphicFramePr>
          <p:cNvPr id="4" name="Object 2"/>
          <p:cNvGraphicFramePr>
            <a:graphicFrameLocks noGrp="1" noChangeAspect="1"/>
          </p:cNvGraphicFramePr>
          <p:nvPr>
            <p:ph sz="half" idx="10"/>
            <p:extLst/>
          </p:nvPr>
        </p:nvGraphicFramePr>
        <p:xfrm>
          <a:off x="925902" y="1188349"/>
          <a:ext cx="10515600" cy="44481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448" y="420747"/>
            <a:ext cx="10678603" cy="1069975"/>
          </a:xfrm>
        </p:spPr>
        <p:txBody>
          <a:bodyPr/>
          <a:lstStyle/>
          <a:p>
            <a:r>
              <a:rPr lang="en-US" dirty="0" smtClean="0"/>
              <a:t>Perinatal Client Profile: </a:t>
            </a:r>
            <a:r>
              <a:rPr lang="en-US" sz="3600" dirty="0" smtClean="0"/>
              <a:t>MN 2007-2017</a:t>
            </a:r>
            <a:endParaRPr lang="en-US" sz="3600" dirty="0"/>
          </a:p>
        </p:txBody>
      </p:sp>
      <p:graphicFrame>
        <p:nvGraphicFramePr>
          <p:cNvPr id="5" name="Content Placeholder 4"/>
          <p:cNvGraphicFramePr>
            <a:graphicFrameLocks noGrp="1"/>
          </p:cNvGraphicFramePr>
          <p:nvPr>
            <p:ph idx="1"/>
          </p:nvPr>
        </p:nvGraphicFramePr>
        <p:xfrm>
          <a:off x="449516" y="1751631"/>
          <a:ext cx="5419898" cy="35193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6068291" y="2129831"/>
          <a:ext cx="5295206" cy="337319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a:t>
            </a:r>
            <a:r>
              <a:rPr lang="en-US" dirty="0" smtClean="0"/>
              <a:t>HIV positive pregnancy</a:t>
            </a:r>
            <a:endParaRPr lang="en-US" dirty="0"/>
          </a:p>
        </p:txBody>
      </p:sp>
      <p:sp>
        <p:nvSpPr>
          <p:cNvPr id="3" name="Content Placeholder 2"/>
          <p:cNvSpPr>
            <a:spLocks noGrp="1"/>
          </p:cNvSpPr>
          <p:nvPr>
            <p:ph sz="half" idx="10"/>
          </p:nvPr>
        </p:nvSpPr>
        <p:spPr/>
        <p:txBody>
          <a:bodyPr>
            <a:normAutofit/>
          </a:bodyPr>
          <a:lstStyle/>
          <a:p>
            <a:pPr marL="457200" indent="-457200">
              <a:buFont typeface="+mj-lt"/>
              <a:buAutoNum type="arabicPeriod"/>
            </a:pPr>
            <a:r>
              <a:rPr lang="en-US" dirty="0" smtClean="0"/>
              <a:t>Linguistically and culturally competent care</a:t>
            </a:r>
          </a:p>
          <a:p>
            <a:pPr marL="457200" indent="-457200">
              <a:buFont typeface="+mj-lt"/>
              <a:buAutoNum type="arabicPeriod"/>
            </a:pPr>
            <a:r>
              <a:rPr lang="en-US" dirty="0" smtClean="0"/>
              <a:t>HIV </a:t>
            </a:r>
            <a:r>
              <a:rPr lang="en-US" dirty="0" smtClean="0"/>
              <a:t>positive identified through routine preventative care or early prenatal care in first </a:t>
            </a:r>
            <a:r>
              <a:rPr lang="en-US" dirty="0" smtClean="0"/>
              <a:t>trimester </a:t>
            </a:r>
          </a:p>
          <a:p>
            <a:pPr marL="457200" indent="-457200">
              <a:buFont typeface="+mj-lt"/>
              <a:buAutoNum type="arabicPeriod"/>
            </a:pPr>
            <a:r>
              <a:rPr lang="en-US" dirty="0" smtClean="0"/>
              <a:t>Patient </a:t>
            </a:r>
            <a:r>
              <a:rPr lang="en-US" dirty="0" smtClean="0"/>
              <a:t>is established with ID care and appropriate supporting services (pharmacy, social work, and mental health</a:t>
            </a:r>
            <a:r>
              <a:rPr lang="en-US" dirty="0" smtClean="0"/>
              <a:t>) </a:t>
            </a:r>
          </a:p>
          <a:p>
            <a:pPr marL="457200" indent="-457200">
              <a:buFont typeface="+mj-lt"/>
              <a:buAutoNum type="arabicPeriod"/>
            </a:pPr>
            <a:r>
              <a:rPr lang="en-US" dirty="0" smtClean="0"/>
              <a:t>Case </a:t>
            </a:r>
            <a:r>
              <a:rPr lang="en-US" dirty="0" smtClean="0"/>
              <a:t>report submitted by ID and OB to state health </a:t>
            </a:r>
            <a:r>
              <a:rPr lang="en-US" dirty="0" smtClean="0"/>
              <a:t>officials</a:t>
            </a:r>
          </a:p>
          <a:p>
            <a:pPr marL="457200" indent="-457200">
              <a:buFont typeface="+mj-lt"/>
              <a:buAutoNum type="arabicPeriod"/>
            </a:pPr>
            <a:r>
              <a:rPr lang="en-US" dirty="0" smtClean="0"/>
              <a:t> </a:t>
            </a:r>
            <a:r>
              <a:rPr lang="en-US" dirty="0" smtClean="0"/>
              <a:t>Referral made to care coordination services. Health insurance active, or enrolled upon pregnancy diagnosis. </a:t>
            </a:r>
            <a:endParaRPr lang="en-US" dirty="0" smtClean="0"/>
          </a:p>
          <a:p>
            <a:pPr marL="457200" indent="-457200">
              <a:buFont typeface="+mj-lt"/>
              <a:buAutoNum type="arabicPeriod"/>
            </a:pPr>
            <a:r>
              <a:rPr lang="en-US" dirty="0" smtClean="0"/>
              <a:t>Education </a:t>
            </a:r>
            <a:r>
              <a:rPr lang="en-US" dirty="0" smtClean="0"/>
              <a:t>and ongoing coordination of care provided to patient. Monitoring of viral load and engagement in OB and ID care.</a:t>
            </a:r>
          </a:p>
          <a:p>
            <a:pPr marL="457200" indent="-457200">
              <a:buAutoNum type="arabicParenR"/>
            </a:pPr>
            <a:endParaRPr lang="en-US" dirty="0" smtClean="0"/>
          </a:p>
          <a:p>
            <a:pPr marL="457200" indent="-457200">
              <a:buAutoNum type="arabicParen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cont’d</a:t>
            </a:r>
            <a:endParaRPr lang="en-US" dirty="0"/>
          </a:p>
        </p:txBody>
      </p:sp>
      <p:sp>
        <p:nvSpPr>
          <p:cNvPr id="3" name="Content Placeholder 2"/>
          <p:cNvSpPr>
            <a:spLocks noGrp="1"/>
          </p:cNvSpPr>
          <p:nvPr>
            <p:ph sz="half" idx="10"/>
          </p:nvPr>
        </p:nvSpPr>
        <p:spPr/>
        <p:txBody>
          <a:bodyPr>
            <a:normAutofit fontScale="92500"/>
          </a:bodyPr>
          <a:lstStyle/>
          <a:p>
            <a:pPr marL="457200" indent="-457200">
              <a:buFont typeface="+mj-lt"/>
              <a:buAutoNum type="arabicPeriod" startAt="7"/>
            </a:pPr>
            <a:r>
              <a:rPr lang="en-US" dirty="0" smtClean="0"/>
              <a:t>Delivery </a:t>
            </a:r>
            <a:r>
              <a:rPr lang="en-US" dirty="0"/>
              <a:t>plan created, updated, and adapted to client needs submitted to delivery hospital by 32</a:t>
            </a:r>
            <a:r>
              <a:rPr lang="en-US" baseline="30000" dirty="0"/>
              <a:t>nd</a:t>
            </a:r>
            <a:r>
              <a:rPr lang="en-US" dirty="0"/>
              <a:t> then 35</a:t>
            </a:r>
            <a:r>
              <a:rPr lang="en-US" baseline="30000" dirty="0"/>
              <a:t>th</a:t>
            </a:r>
            <a:r>
              <a:rPr lang="en-US" dirty="0"/>
              <a:t> week of pregnancy. </a:t>
            </a:r>
            <a:endParaRPr lang="en-US" dirty="0" smtClean="0"/>
          </a:p>
          <a:p>
            <a:pPr marL="457200" indent="-457200">
              <a:buFont typeface="+mj-lt"/>
              <a:buAutoNum type="arabicPeriod" startAt="7"/>
            </a:pPr>
            <a:r>
              <a:rPr lang="en-US" dirty="0" smtClean="0"/>
              <a:t>Mom’s </a:t>
            </a:r>
            <a:r>
              <a:rPr lang="en-US" dirty="0"/>
              <a:t>privacy/ disclosure preferences </a:t>
            </a:r>
            <a:r>
              <a:rPr lang="en-US" dirty="0"/>
              <a:t>outlined. - avoid accidental disclosure of mom’s HIV status to family/ visitors</a:t>
            </a:r>
            <a:endParaRPr lang="en-US" dirty="0" smtClean="0"/>
          </a:p>
          <a:p>
            <a:pPr marL="457200" indent="-457200">
              <a:buFont typeface="+mj-lt"/>
              <a:buAutoNum type="arabicPeriod" startAt="7"/>
            </a:pPr>
            <a:r>
              <a:rPr lang="en-US" dirty="0" smtClean="0"/>
              <a:t>Infant </a:t>
            </a:r>
            <a:r>
              <a:rPr lang="en-US" dirty="0"/>
              <a:t>care provider identified by 35</a:t>
            </a:r>
            <a:r>
              <a:rPr lang="en-US" baseline="30000" dirty="0"/>
              <a:t>th</a:t>
            </a:r>
            <a:r>
              <a:rPr lang="en-US" dirty="0"/>
              <a:t> week and provided care plan for medication and care of/screening of HIV exposed newborn. </a:t>
            </a:r>
            <a:endParaRPr lang="en-US" dirty="0" smtClean="0"/>
          </a:p>
          <a:p>
            <a:pPr marL="457200" indent="-457200">
              <a:buFont typeface="+mj-lt"/>
              <a:buAutoNum type="arabicPeriod" startAt="7"/>
            </a:pPr>
            <a:r>
              <a:rPr lang="en-US" dirty="0" smtClean="0"/>
              <a:t>Coordination </a:t>
            </a:r>
            <a:r>
              <a:rPr lang="en-US" dirty="0"/>
              <a:t>of mother’s and infant’s medication- verified and in- stock at delivery hospital and community pharmacy identified by </a:t>
            </a:r>
            <a:r>
              <a:rPr lang="en-US" dirty="0"/>
              <a:t>patient. </a:t>
            </a:r>
            <a:r>
              <a:rPr lang="en-US" dirty="0" smtClean="0"/>
              <a:t>(IV </a:t>
            </a:r>
            <a:r>
              <a:rPr lang="en-US" dirty="0"/>
              <a:t>AZT in stock if needed, liquid AZT </a:t>
            </a:r>
            <a:r>
              <a:rPr lang="en-US" dirty="0" smtClean="0"/>
              <a:t>for baby).</a:t>
            </a:r>
            <a:endParaRPr lang="en-US" dirty="0" smtClean="0"/>
          </a:p>
          <a:p>
            <a:pPr marL="457200" indent="-457200">
              <a:buFont typeface="+mj-lt"/>
              <a:buAutoNum type="arabicPeriod" startAt="7"/>
            </a:pPr>
            <a:r>
              <a:rPr lang="en-US" dirty="0" smtClean="0"/>
              <a:t>Pediatric </a:t>
            </a:r>
            <a:r>
              <a:rPr lang="en-US" dirty="0"/>
              <a:t>care team often is not included in prep, coordination benefits infant care. Delivery plan includes instructions for baby’s </a:t>
            </a:r>
            <a:r>
              <a:rPr lang="en-US" dirty="0"/>
              <a:t>care- avoids testing and medication errors</a:t>
            </a:r>
            <a:endParaRPr lang="en-US" dirty="0"/>
          </a:p>
          <a:p>
            <a:r>
              <a:rPr lang="en-US" dirty="0" smtClean="0"/>
              <a:t> </a:t>
            </a:r>
            <a:endParaRPr lang="en-US" dirty="0"/>
          </a:p>
        </p:txBody>
      </p:sp>
    </p:spTree>
    <p:extLst>
      <p:ext uri="{BB962C8B-B14F-4D97-AF65-F5344CB8AC3E}">
        <p14:creationId xmlns:p14="http://schemas.microsoft.com/office/powerpoint/2010/main" val="2459039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 Client based</a:t>
            </a:r>
            <a:endParaRPr lang="en-US" dirty="0"/>
          </a:p>
        </p:txBody>
      </p:sp>
      <p:sp>
        <p:nvSpPr>
          <p:cNvPr id="3" name="Content Placeholder 2"/>
          <p:cNvSpPr>
            <a:spLocks noGrp="1"/>
          </p:cNvSpPr>
          <p:nvPr>
            <p:ph sz="half" idx="10"/>
          </p:nvPr>
        </p:nvSpPr>
        <p:spPr/>
        <p:txBody>
          <a:bodyPr>
            <a:normAutofit/>
          </a:bodyPr>
          <a:lstStyle/>
          <a:p>
            <a:pPr>
              <a:buFont typeface="Arial" pitchFamily="34" charset="0"/>
              <a:buChar char="•"/>
            </a:pPr>
            <a:r>
              <a:rPr lang="en-US" dirty="0" smtClean="0"/>
              <a:t>	Lack of health insurance</a:t>
            </a:r>
          </a:p>
          <a:p>
            <a:pPr>
              <a:buFont typeface="Arial" pitchFamily="34" charset="0"/>
              <a:buChar char="•"/>
            </a:pPr>
            <a:r>
              <a:rPr lang="en-US" dirty="0" smtClean="0"/>
              <a:t> 	Culture/ language barriers, difference in OB care expectations</a:t>
            </a:r>
          </a:p>
          <a:p>
            <a:pPr>
              <a:buFont typeface="Arial" pitchFamily="34" charset="0"/>
              <a:buChar char="•"/>
            </a:pPr>
            <a:r>
              <a:rPr lang="en-US" dirty="0" smtClean="0"/>
              <a:t> 	Stigma and lack of disclosure to community/family </a:t>
            </a:r>
          </a:p>
          <a:p>
            <a:pPr>
              <a:buFont typeface="Arial" pitchFamily="34" charset="0"/>
              <a:buChar char="•"/>
            </a:pPr>
            <a:r>
              <a:rPr lang="en-US" dirty="0" smtClean="0"/>
              <a:t> 	Social factors (poverty, homelessness, domestic violence, addiction)</a:t>
            </a:r>
          </a:p>
          <a:p>
            <a:pPr>
              <a:buFont typeface="Arial" pitchFamily="34" charset="0"/>
              <a:buChar char="•"/>
            </a:pPr>
            <a:r>
              <a:rPr lang="en-US" dirty="0" smtClean="0"/>
              <a:t>	Lack of engagement with care coordination or case management services</a:t>
            </a:r>
          </a:p>
          <a:p>
            <a:pPr>
              <a:buFont typeface="Arial" pitchFamily="34" charset="0"/>
              <a:buChar char="•"/>
            </a:pPr>
            <a:r>
              <a:rPr lang="en-US" dirty="0" smtClean="0"/>
              <a:t>	Maternity ‘deserts’:  According to the American College of Obstetricians and 	Gynecologists (ACOG), in 2008 only 6.4% of obstetricians and gynecologists 	practiced in rural settings; and by 2010 almost half of all U.S. counties (most 	of which are rural) lacked an ob-gyn. Forty-five percent of rural counties no 	longer 	have hospitals with maternity wards.</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2ED3-50A4-4E47-9417-45A5AF2B609C}"/>
              </a:ext>
            </a:extLst>
          </p:cNvPr>
          <p:cNvSpPr>
            <a:spLocks noGrp="1"/>
          </p:cNvSpPr>
          <p:nvPr>
            <p:ph type="title"/>
          </p:nvPr>
        </p:nvSpPr>
        <p:spPr/>
        <p:txBody>
          <a:bodyPr>
            <a:noAutofit/>
          </a:bodyPr>
          <a:lstStyle/>
          <a:p>
            <a:r>
              <a:rPr lang="en-US" dirty="0"/>
              <a:t>Disclosures</a:t>
            </a:r>
          </a:p>
        </p:txBody>
      </p:sp>
      <p:sp>
        <p:nvSpPr>
          <p:cNvPr id="3" name="Content Placeholder 2">
            <a:extLst>
              <a:ext uri="{FF2B5EF4-FFF2-40B4-BE49-F238E27FC236}">
                <a16:creationId xmlns:a16="http://schemas.microsoft.com/office/drawing/2014/main" id="{396EB0C9-4DED-4F31-AC5B-2F9034A81FEF}"/>
              </a:ext>
            </a:extLst>
          </p:cNvPr>
          <p:cNvSpPr>
            <a:spLocks noGrp="1"/>
          </p:cNvSpPr>
          <p:nvPr>
            <p:ph sz="half" idx="10"/>
          </p:nvPr>
        </p:nvSpPr>
        <p:spPr/>
        <p:txBody>
          <a:bodyPr>
            <a:normAutofit/>
          </a:bodyPr>
          <a:lstStyle/>
          <a:p>
            <a:r>
              <a:rPr lang="en-US" dirty="0" smtClean="0"/>
              <a:t>Presenters have </a:t>
            </a:r>
            <a:r>
              <a:rPr lang="en-US" dirty="0"/>
              <a:t>no financial interest to disclose.</a:t>
            </a:r>
          </a:p>
          <a:p>
            <a:pPr marL="457200" lvl="1" indent="0">
              <a:buNone/>
            </a:pPr>
            <a:endParaRPr lang="en-US" sz="1400" dirty="0">
              <a:solidFill>
                <a:schemeClr val="bg1">
                  <a:lumMod val="50000"/>
                </a:schemeClr>
              </a:solidFill>
            </a:endParaRPr>
          </a:p>
          <a:p>
            <a:pPr indent="-228600"/>
            <a:r>
              <a:rPr lang="en-US" sz="1800" dirty="0"/>
              <a:t>This continuing education activity is managed and accredited by </a:t>
            </a:r>
            <a:r>
              <a:rPr lang="en-US" sz="1800" dirty="0" err="1"/>
              <a:t>AffinityCE</a:t>
            </a:r>
            <a:r>
              <a:rPr lang="en-US" sz="1800" dirty="0"/>
              <a:t>/Professional Education Services Group in cooperation with HRSA and LRG. PESG, HRSA, LRG and all accrediting organization do not support or endorse any product or service mentioned in this activity.</a:t>
            </a:r>
          </a:p>
          <a:p>
            <a:pPr indent="-228600"/>
            <a:r>
              <a:rPr lang="en-US" sz="1800" dirty="0"/>
              <a:t>PESG, HRSA, and LRG staff as well as planners and reviewers have no relevant financial or nonfinancial interest to disclose.</a:t>
            </a:r>
          </a:p>
          <a:p>
            <a:pPr indent="-228600"/>
            <a:r>
              <a:rPr lang="en-US" sz="1800" dirty="0"/>
              <a:t>Commercial Support was not received for this activity.</a:t>
            </a:r>
            <a:endParaRPr lang="en-US" sz="2200" dirty="0"/>
          </a:p>
          <a:p>
            <a:pPr marL="457200" lvl="1" indent="0">
              <a:buNone/>
            </a:pPr>
            <a:endParaRPr lang="en-US" sz="1400" dirty="0">
              <a:solidFill>
                <a:schemeClr val="bg1">
                  <a:lumMod val="50000"/>
                </a:schemeClr>
              </a:solidFill>
            </a:endParaRPr>
          </a:p>
          <a:p>
            <a:endParaRPr lang="en-US" sz="2200" dirty="0"/>
          </a:p>
        </p:txBody>
      </p:sp>
    </p:spTree>
    <p:extLst>
      <p:ext uri="{BB962C8B-B14F-4D97-AF65-F5344CB8AC3E}">
        <p14:creationId xmlns:p14="http://schemas.microsoft.com/office/powerpoint/2010/main" val="2873982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397"/>
            <a:ext cx="10515600" cy="919101"/>
          </a:xfrm>
        </p:spPr>
        <p:txBody>
          <a:bodyPr>
            <a:normAutofit/>
          </a:bodyPr>
          <a:lstStyle/>
          <a:p>
            <a:r>
              <a:rPr lang="en-US" dirty="0" smtClean="0"/>
              <a:t>Challenges: Provider based</a:t>
            </a:r>
            <a:endParaRPr lang="en-US" dirty="0"/>
          </a:p>
        </p:txBody>
      </p:sp>
      <p:sp>
        <p:nvSpPr>
          <p:cNvPr id="3" name="Content Placeholder 2"/>
          <p:cNvSpPr>
            <a:spLocks noGrp="1"/>
          </p:cNvSpPr>
          <p:nvPr>
            <p:ph sz="half" idx="10"/>
          </p:nvPr>
        </p:nvSpPr>
        <p:spPr>
          <a:xfrm>
            <a:off x="616528" y="1153498"/>
            <a:ext cx="10515600" cy="4454980"/>
          </a:xfrm>
        </p:spPr>
        <p:txBody>
          <a:bodyPr>
            <a:noAutofit/>
          </a:bodyPr>
          <a:lstStyle/>
          <a:p>
            <a:pPr lvl="1"/>
            <a:r>
              <a:rPr lang="en-US" sz="1800" dirty="0" smtClean="0"/>
              <a:t>Inexperienced with</a:t>
            </a:r>
            <a:r>
              <a:rPr lang="en-US" sz="1800" dirty="0" smtClean="0"/>
              <a:t> perinatal HIV expertise- small % of births</a:t>
            </a:r>
          </a:p>
          <a:p>
            <a:pPr lvl="2"/>
            <a:r>
              <a:rPr lang="en-US" sz="1800" dirty="0" smtClean="0"/>
              <a:t>Recommendation </a:t>
            </a:r>
            <a:r>
              <a:rPr lang="en-US" sz="1800" dirty="0" smtClean="0"/>
              <a:t>is to screen all women during pregnancy at beginning of prenatal care,  and again during the 3</a:t>
            </a:r>
            <a:r>
              <a:rPr lang="en-US" sz="1800" baseline="30000" dirty="0" smtClean="0"/>
              <a:t>rd</a:t>
            </a:r>
            <a:r>
              <a:rPr lang="en-US" sz="1800" dirty="0" smtClean="0"/>
              <a:t> trimester in setting of ongoing risk. </a:t>
            </a:r>
          </a:p>
          <a:p>
            <a:pPr lvl="2"/>
            <a:r>
              <a:rPr lang="en-US" sz="1800" dirty="0" smtClean="0"/>
              <a:t>Reporting of all positive HIV screens to MDH</a:t>
            </a:r>
            <a:endParaRPr lang="en-US" sz="1800" dirty="0" smtClean="0"/>
          </a:p>
          <a:p>
            <a:pPr lvl="1"/>
            <a:r>
              <a:rPr lang="en-US" sz="1800" dirty="0" smtClean="0"/>
              <a:t>Unaware of MN </a:t>
            </a:r>
            <a:r>
              <a:rPr lang="en-US" sz="1800" dirty="0" smtClean="0"/>
              <a:t>Perinatal and Pediatric HIV program</a:t>
            </a:r>
            <a:r>
              <a:rPr lang="en-US" sz="1800" dirty="0" smtClean="0"/>
              <a:t>.</a:t>
            </a:r>
          </a:p>
          <a:p>
            <a:pPr lvl="2"/>
            <a:r>
              <a:rPr lang="en-US" sz="1800" dirty="0" smtClean="0"/>
              <a:t> </a:t>
            </a:r>
            <a:r>
              <a:rPr lang="en-US" sz="1800" dirty="0" smtClean="0"/>
              <a:t>Requires signed referral and release of information (ROI</a:t>
            </a:r>
            <a:r>
              <a:rPr lang="en-US" sz="1800" dirty="0" smtClean="0"/>
              <a:t>) </a:t>
            </a:r>
            <a:endParaRPr lang="en-US" sz="1800" dirty="0" smtClean="0"/>
          </a:p>
          <a:p>
            <a:pPr lvl="1"/>
            <a:r>
              <a:rPr lang="en-US" sz="1800" dirty="0" smtClean="0"/>
              <a:t>Social/ systemic barriers to accessing and retaining in care </a:t>
            </a:r>
            <a:r>
              <a:rPr lang="en-US" sz="1800" dirty="0" smtClean="0"/>
              <a:t>– providers need education about these barriers in order to change practice accordingly</a:t>
            </a:r>
          </a:p>
          <a:p>
            <a:pPr lvl="2"/>
            <a:r>
              <a:rPr lang="en-US" sz="1800" dirty="0" smtClean="0"/>
              <a:t>Ex: trauma informed care, flexibility of appointments, </a:t>
            </a:r>
            <a:r>
              <a:rPr lang="en-US" sz="1800" dirty="0" err="1" smtClean="0"/>
              <a:t>etc</a:t>
            </a:r>
            <a:endParaRPr lang="en-US" sz="1800" dirty="0" smtClean="0"/>
          </a:p>
          <a:p>
            <a:pPr lvl="1"/>
            <a:r>
              <a:rPr lang="en-US" sz="1800" dirty="0" smtClean="0"/>
              <a:t>Facilitation of care coordination btw </a:t>
            </a:r>
            <a:r>
              <a:rPr lang="en-US" sz="1800" dirty="0" smtClean="0"/>
              <a:t>systems- active role in exchange</a:t>
            </a:r>
            <a:endParaRPr lang="en-US" sz="1800" dirty="0" smtClean="0"/>
          </a:p>
          <a:p>
            <a:pPr lvl="1"/>
            <a:r>
              <a:rPr lang="en-US" sz="1800" dirty="0" smtClean="0"/>
              <a:t>Provider concern about losing patients</a:t>
            </a:r>
          </a:p>
          <a:p>
            <a:pPr lvl="2"/>
            <a:r>
              <a:rPr lang="en-US" sz="1800" dirty="0" smtClean="0"/>
              <a:t>Educating </a:t>
            </a:r>
            <a:r>
              <a:rPr lang="en-US" sz="1800" dirty="0" smtClean="0"/>
              <a:t>that care remains with them, not ‘taking </a:t>
            </a:r>
            <a:r>
              <a:rPr lang="en-US" sz="1800" dirty="0" smtClean="0"/>
              <a:t>patients’. </a:t>
            </a:r>
          </a:p>
          <a:p>
            <a:pPr lvl="2"/>
            <a:r>
              <a:rPr lang="en-US" sz="1800" dirty="0" smtClean="0"/>
              <a:t>If </a:t>
            </a:r>
            <a:r>
              <a:rPr lang="en-US" sz="1800" dirty="0" smtClean="0"/>
              <a:t>not coordinated care often cause for last minute consultation with </a:t>
            </a:r>
            <a:r>
              <a:rPr lang="en-US" sz="1800" dirty="0" err="1" smtClean="0"/>
              <a:t>Phys</a:t>
            </a:r>
            <a:r>
              <a:rPr lang="en-US" sz="1800" dirty="0" smtClean="0"/>
              <a:t> Access MD  (could be avoided)</a:t>
            </a:r>
          </a:p>
          <a:p>
            <a:r>
              <a:rPr lang="en-US" sz="1800" dirty="0" smtClean="0"/>
              <a:t>	</a:t>
            </a:r>
          </a:p>
          <a:p>
            <a:r>
              <a:rPr lang="en-US" sz="1800" dirty="0" smtClean="0"/>
              <a:t>	</a:t>
            </a:r>
            <a:endParaRPr lang="en-US" sz="1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Systems based</a:t>
            </a:r>
            <a:endParaRPr lang="en-US" dirty="0"/>
          </a:p>
        </p:txBody>
      </p:sp>
      <p:sp>
        <p:nvSpPr>
          <p:cNvPr id="3" name="Content Placeholder 2"/>
          <p:cNvSpPr>
            <a:spLocks noGrp="1"/>
          </p:cNvSpPr>
          <p:nvPr>
            <p:ph sz="half" idx="10"/>
          </p:nvPr>
        </p:nvSpPr>
        <p:spPr/>
        <p:txBody>
          <a:bodyPr>
            <a:normAutofit/>
          </a:bodyPr>
          <a:lstStyle/>
          <a:p>
            <a:pPr>
              <a:buFont typeface="Arial" pitchFamily="34" charset="0"/>
              <a:buChar char="•"/>
            </a:pPr>
            <a:r>
              <a:rPr lang="en-US" dirty="0" smtClean="0"/>
              <a:t>Maternity deserts- require a great deal more care coordination, fewer </a:t>
            </a:r>
            <a:r>
              <a:rPr lang="en-US" dirty="0" smtClean="0"/>
              <a:t>provider options to choose from</a:t>
            </a:r>
            <a:endParaRPr lang="en-US" dirty="0" smtClean="0"/>
          </a:p>
          <a:p>
            <a:pPr>
              <a:buFont typeface="Arial" pitchFamily="34" charset="0"/>
              <a:buChar char="•"/>
            </a:pPr>
            <a:r>
              <a:rPr lang="en-US" dirty="0" smtClean="0"/>
              <a:t>ID care access- some areas have only one or two ID providers and reduced number of available appointments. </a:t>
            </a:r>
          </a:p>
          <a:p>
            <a:pPr>
              <a:buFont typeface="Arial" pitchFamily="34" charset="0"/>
              <a:buChar char="•"/>
            </a:pPr>
            <a:r>
              <a:rPr lang="en-US" dirty="0" smtClean="0"/>
              <a:t>Retention in care is difficult for those experiencing inconsistent housing, food insecurity, lack of transportation and child care.  </a:t>
            </a:r>
          </a:p>
          <a:p>
            <a:pPr>
              <a:buFont typeface="Arial" pitchFamily="34" charset="0"/>
              <a:buChar char="•"/>
            </a:pPr>
            <a:r>
              <a:rPr lang="en-US" dirty="0" smtClean="0"/>
              <a:t>Insurance access is very complicated, especially for those new to the country or for whom English is not primary language. </a:t>
            </a:r>
          </a:p>
          <a:p>
            <a:pPr>
              <a:buFont typeface="Arial" pitchFamily="34" charset="0"/>
              <a:buChar char="•"/>
            </a:pPr>
            <a:r>
              <a:rPr lang="en-US" dirty="0" smtClean="0"/>
              <a:t>Stigma prevents many from accessing available support services that may alleviate some of the former concerns. This includes stigma around substance use. </a:t>
            </a:r>
          </a:p>
          <a:p>
            <a:pPr algn="ctr"/>
            <a:r>
              <a:rPr lang="en-US" b="1" dirty="0" smtClean="0"/>
              <a:t> </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Systems based, MN specific</a:t>
            </a:r>
            <a:endParaRPr lang="en-US" dirty="0"/>
          </a:p>
        </p:txBody>
      </p:sp>
      <p:sp>
        <p:nvSpPr>
          <p:cNvPr id="3" name="Content Placeholder 2"/>
          <p:cNvSpPr>
            <a:spLocks noGrp="1"/>
          </p:cNvSpPr>
          <p:nvPr>
            <p:ph sz="half" idx="10"/>
          </p:nvPr>
        </p:nvSpPr>
        <p:spPr/>
        <p:txBody>
          <a:bodyPr/>
          <a:lstStyle/>
          <a:p>
            <a:pPr marL="342900" indent="-342900">
              <a:buFont typeface="Arial" panose="020B0604020202020204" pitchFamily="34" charset="0"/>
              <a:buChar char="•"/>
            </a:pPr>
            <a:r>
              <a:rPr lang="en-US" dirty="0" smtClean="0"/>
              <a:t>Multiple systems of </a:t>
            </a:r>
            <a:r>
              <a:rPr lang="en-US" dirty="0" smtClean="0"/>
              <a:t>care across a large geographic area</a:t>
            </a:r>
          </a:p>
          <a:p>
            <a:pPr marL="342900" indent="-342900">
              <a:buFont typeface="Arial" panose="020B0604020202020204" pitchFamily="34" charset="0"/>
              <a:buChar char="•"/>
            </a:pPr>
            <a:r>
              <a:rPr lang="en-US" dirty="0" smtClean="0"/>
              <a:t>Usually </a:t>
            </a:r>
            <a:r>
              <a:rPr lang="en-US" dirty="0" smtClean="0"/>
              <a:t>at least </a:t>
            </a:r>
            <a:r>
              <a:rPr lang="en-US" dirty="0" smtClean="0"/>
              <a:t>two are involved but</a:t>
            </a:r>
            <a:r>
              <a:rPr lang="en-US" dirty="0" smtClean="0"/>
              <a:t>, sometimes for mother/baby </a:t>
            </a:r>
            <a:r>
              <a:rPr lang="en-US" dirty="0" smtClean="0"/>
              <a:t>care, four or </a:t>
            </a:r>
            <a:r>
              <a:rPr lang="en-US" dirty="0" smtClean="0"/>
              <a:t>more care systems are involved. </a:t>
            </a:r>
            <a:endParaRPr lang="en-US" dirty="0" smtClean="0"/>
          </a:p>
          <a:p>
            <a:pPr marL="342900" indent="-342900">
              <a:buFont typeface="Arial" panose="020B0604020202020204" pitchFamily="34" charset="0"/>
              <a:buChar char="•"/>
            </a:pPr>
            <a:r>
              <a:rPr lang="en-US" dirty="0" smtClean="0"/>
              <a:t>Health </a:t>
            </a:r>
            <a:r>
              <a:rPr lang="en-US" dirty="0" smtClean="0"/>
              <a:t>information management </a:t>
            </a:r>
            <a:r>
              <a:rPr lang="en-US" dirty="0" smtClean="0"/>
              <a:t>systems have variable requirements/protocols</a:t>
            </a:r>
          </a:p>
          <a:p>
            <a:pPr marL="342900" indent="-342900">
              <a:buFont typeface="Arial" panose="020B0604020202020204" pitchFamily="34" charset="0"/>
              <a:buChar char="•"/>
            </a:pPr>
            <a:r>
              <a:rPr lang="en-US" dirty="0" smtClean="0"/>
              <a:t>Multiple </a:t>
            </a:r>
            <a:r>
              <a:rPr lang="en-US" dirty="0" smtClean="0"/>
              <a:t>ROIs must be completed </a:t>
            </a:r>
            <a:r>
              <a:rPr lang="en-US" dirty="0" smtClean="0"/>
              <a:t>(and kept updated) during </a:t>
            </a:r>
            <a:r>
              <a:rPr lang="en-US" dirty="0" smtClean="0"/>
              <a:t>pregnancy</a:t>
            </a:r>
          </a:p>
          <a:p>
            <a:pPr lvl="1"/>
            <a:r>
              <a:rPr lang="en-US" dirty="0"/>
              <a:t>Some systems </a:t>
            </a:r>
            <a:r>
              <a:rPr lang="en-US" dirty="0" smtClean="0"/>
              <a:t>require </a:t>
            </a:r>
            <a:r>
              <a:rPr lang="en-US" dirty="0"/>
              <a:t>that their specific systems ROI be used</a:t>
            </a:r>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827" y="441431"/>
            <a:ext cx="10515600" cy="829193"/>
          </a:xfrm>
        </p:spPr>
        <p:txBody>
          <a:bodyPr>
            <a:normAutofit fontScale="90000"/>
          </a:bodyPr>
          <a:lstStyle/>
          <a:p>
            <a:r>
              <a:rPr lang="en-US" dirty="0" smtClean="0"/>
              <a:t>MN Perinatal &amp; Pediatric HIV Program</a:t>
            </a:r>
            <a:endParaRPr lang="en-US" dirty="0"/>
          </a:p>
        </p:txBody>
      </p:sp>
      <p:sp>
        <p:nvSpPr>
          <p:cNvPr id="3" name="Content Placeholder 2"/>
          <p:cNvSpPr>
            <a:spLocks noGrp="1"/>
          </p:cNvSpPr>
          <p:nvPr>
            <p:ph sz="half" idx="10"/>
          </p:nvPr>
        </p:nvSpPr>
        <p:spPr>
          <a:xfrm>
            <a:off x="838200" y="1396538"/>
            <a:ext cx="10515600" cy="4248887"/>
          </a:xfrm>
        </p:spPr>
        <p:txBody>
          <a:bodyPr>
            <a:normAutofit/>
          </a:bodyPr>
          <a:lstStyle/>
          <a:p>
            <a:r>
              <a:rPr lang="en-US" sz="1900" dirty="0" smtClean="0"/>
              <a:t>Funded through Ryan White Parts A &amp; D, MDH. Wrap- around services:</a:t>
            </a:r>
          </a:p>
          <a:p>
            <a:pPr lvl="1"/>
            <a:r>
              <a:rPr lang="en-US" sz="1900" dirty="0" smtClean="0"/>
              <a:t>Nursing care coordination for HIV+ pregnant women</a:t>
            </a:r>
          </a:p>
          <a:p>
            <a:pPr lvl="2"/>
            <a:r>
              <a:rPr lang="en-US" sz="1900" dirty="0" smtClean="0"/>
              <a:t>During pregnancy, L&amp;D, post-partum up to 6 </a:t>
            </a:r>
            <a:r>
              <a:rPr lang="en-US" sz="1900" dirty="0" err="1" smtClean="0"/>
              <a:t>mos</a:t>
            </a:r>
            <a:endParaRPr lang="en-US" sz="1900" dirty="0" smtClean="0"/>
          </a:p>
          <a:p>
            <a:pPr lvl="2"/>
            <a:r>
              <a:rPr lang="en-US" sz="1900" dirty="0" smtClean="0"/>
              <a:t>Coordination of care across providers, health systems</a:t>
            </a:r>
          </a:p>
          <a:p>
            <a:pPr lvl="2"/>
            <a:r>
              <a:rPr lang="en-US" sz="1900" dirty="0" smtClean="0"/>
              <a:t>Development of delivery plan</a:t>
            </a:r>
          </a:p>
          <a:p>
            <a:pPr lvl="2"/>
            <a:r>
              <a:rPr lang="en-US" sz="1900" dirty="0" smtClean="0"/>
              <a:t>Health education</a:t>
            </a:r>
          </a:p>
          <a:p>
            <a:pPr lvl="2"/>
            <a:r>
              <a:rPr lang="en-US" sz="1900" dirty="0" smtClean="0"/>
              <a:t>Coordination of care/screening of HIV-exposed infant</a:t>
            </a:r>
          </a:p>
          <a:p>
            <a:pPr lvl="1"/>
            <a:r>
              <a:rPr lang="en-US" sz="1900" dirty="0" smtClean="0"/>
              <a:t>Preconception risk counseling and services</a:t>
            </a:r>
          </a:p>
          <a:p>
            <a:pPr lvl="1"/>
            <a:r>
              <a:rPr lang="en-US" sz="1900" dirty="0" smtClean="0"/>
              <a:t>Clinical and community education on HIV and pregnancy, families</a:t>
            </a:r>
          </a:p>
          <a:p>
            <a:pPr lvl="1"/>
            <a:r>
              <a:rPr lang="en-US" sz="1900" dirty="0" smtClean="0"/>
              <a:t>Family HIV medical case management</a:t>
            </a:r>
          </a:p>
          <a:p>
            <a:pPr lvl="1"/>
            <a:r>
              <a:rPr lang="en-US" sz="1900" dirty="0" smtClean="0"/>
              <a:t>Peer navigators</a:t>
            </a:r>
          </a:p>
          <a:p>
            <a:pPr lvl="1"/>
            <a:r>
              <a:rPr lang="en-US" sz="1900" dirty="0" smtClean="0"/>
              <a:t>Mental health support services</a:t>
            </a:r>
          </a:p>
          <a:p>
            <a:pPr lvl="1"/>
            <a:r>
              <a:rPr lang="en-US" sz="1900" dirty="0" smtClean="0"/>
              <a:t>HE/RR: Health Education and Risk Reduction</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452" y="357695"/>
            <a:ext cx="9676213" cy="1069975"/>
          </a:xfrm>
        </p:spPr>
        <p:txBody>
          <a:bodyPr/>
          <a:lstStyle/>
          <a:p>
            <a:r>
              <a:rPr lang="en-US" sz="3600" dirty="0" smtClean="0"/>
              <a:t>Children’s Perinatal HIV program: Nursing Care Coordination</a:t>
            </a:r>
            <a:endParaRPr lang="en-US" sz="3600" dirty="0"/>
          </a:p>
        </p:txBody>
      </p:sp>
      <p:sp>
        <p:nvSpPr>
          <p:cNvPr id="4" name="Content Placeholder 2"/>
          <p:cNvSpPr>
            <a:spLocks noGrp="1"/>
          </p:cNvSpPr>
          <p:nvPr>
            <p:ph idx="1"/>
          </p:nvPr>
        </p:nvSpPr>
        <p:spPr>
          <a:xfrm>
            <a:off x="4615132" y="1768415"/>
            <a:ext cx="7099790" cy="3829303"/>
          </a:xfrm>
        </p:spPr>
        <p:txBody>
          <a:bodyPr>
            <a:normAutofit fontScale="77500" lnSpcReduction="20000"/>
          </a:bodyPr>
          <a:lstStyle/>
          <a:p>
            <a:pPr>
              <a:buNone/>
            </a:pPr>
            <a:r>
              <a:rPr lang="en-US" b="1" dirty="0" smtClean="0"/>
              <a:t>Nursing care coordination</a:t>
            </a:r>
            <a:r>
              <a:rPr lang="en-US" dirty="0" smtClean="0"/>
              <a:t>	</a:t>
            </a:r>
          </a:p>
          <a:p>
            <a:pPr lvl="1"/>
            <a:r>
              <a:rPr lang="en-US" dirty="0" smtClean="0"/>
              <a:t>Intake and assessment</a:t>
            </a:r>
          </a:p>
          <a:p>
            <a:pPr lvl="1"/>
            <a:r>
              <a:rPr lang="en-US" dirty="0" smtClean="0"/>
              <a:t>Individual care plan</a:t>
            </a:r>
          </a:p>
          <a:p>
            <a:pPr lvl="1"/>
            <a:r>
              <a:rPr lang="en-US" dirty="0" smtClean="0"/>
              <a:t>Gather medical records and synthesize </a:t>
            </a:r>
          </a:p>
          <a:p>
            <a:pPr lvl="1"/>
            <a:r>
              <a:rPr lang="en-US" dirty="0" smtClean="0"/>
              <a:t>Make referrals to supportive services, care</a:t>
            </a:r>
          </a:p>
          <a:p>
            <a:pPr lvl="1"/>
            <a:r>
              <a:rPr lang="en-US" dirty="0" smtClean="0"/>
              <a:t>Ongoing education, support</a:t>
            </a:r>
          </a:p>
          <a:p>
            <a:pPr lvl="1"/>
            <a:r>
              <a:rPr lang="en-US" dirty="0" smtClean="0"/>
              <a:t>Customized delivery plan</a:t>
            </a:r>
          </a:p>
          <a:p>
            <a:pPr lvl="1"/>
            <a:r>
              <a:rPr lang="en-US" dirty="0" smtClean="0"/>
              <a:t>Care planning with delivery hospitals L &amp; D unit as well as pharmacy</a:t>
            </a:r>
          </a:p>
          <a:p>
            <a:pPr lvl="1"/>
            <a:r>
              <a:rPr lang="en-US" dirty="0" smtClean="0"/>
              <a:t>Infant care plan submitted to pediatrician</a:t>
            </a:r>
          </a:p>
          <a:p>
            <a:pPr lvl="1"/>
            <a:r>
              <a:rPr lang="en-US" dirty="0" smtClean="0"/>
              <a:t>Monitoring infant screenings and medication </a:t>
            </a:r>
          </a:p>
          <a:p>
            <a:pPr lvl="1"/>
            <a:r>
              <a:rPr lang="en-US" dirty="0" smtClean="0"/>
              <a:t>Reporting to state health department</a:t>
            </a:r>
            <a:endParaRPr lang="en-US" dirty="0"/>
          </a:p>
        </p:txBody>
      </p:sp>
      <p:pic>
        <p:nvPicPr>
          <p:cNvPr id="15" name="Picture 14" descr="pregnant-woman-talking-to-her-doctor-in-a-room_1098-2034.jpg"/>
          <p:cNvPicPr>
            <a:picLocks noChangeAspect="1"/>
          </p:cNvPicPr>
          <p:nvPr/>
        </p:nvPicPr>
        <p:blipFill>
          <a:blip r:embed="rId3" cstate="print"/>
          <a:srcRect r="19558"/>
          <a:stretch>
            <a:fillRect/>
          </a:stretch>
        </p:blipFill>
        <p:spPr>
          <a:xfrm>
            <a:off x="639936" y="1840230"/>
            <a:ext cx="3837173" cy="317754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Perinatal HIV Care coordination, MN</a:t>
            </a:r>
            <a:endParaRPr lang="en-US" dirty="0"/>
          </a:p>
        </p:txBody>
      </p:sp>
      <p:sp>
        <p:nvSpPr>
          <p:cNvPr id="3" name="Content Placeholder 2"/>
          <p:cNvSpPr>
            <a:spLocks noGrp="1"/>
          </p:cNvSpPr>
          <p:nvPr>
            <p:ph sz="half" idx="10"/>
          </p:nvPr>
        </p:nvSpPr>
        <p:spPr/>
        <p:txBody>
          <a:bodyPr>
            <a:normAutofit/>
          </a:bodyPr>
          <a:lstStyle/>
          <a:p>
            <a:pPr marL="342900" indent="-342900">
              <a:buFont typeface="Arial" panose="020B0604020202020204" pitchFamily="34" charset="0"/>
              <a:buChar char="•"/>
            </a:pPr>
            <a:r>
              <a:rPr lang="en-US" dirty="0" smtClean="0"/>
              <a:t>In MN there is care coordination for HIV positive pregnant women provided across the state by 2 coordinators. One for the Hennepin County Medical Center, and one for the rest of the state</a:t>
            </a:r>
            <a:r>
              <a:rPr lang="en-US" dirty="0" smtClean="0"/>
              <a:t>.</a:t>
            </a:r>
          </a:p>
          <a:p>
            <a:pPr marL="342900" indent="-342900">
              <a:buFont typeface="Arial" panose="020B0604020202020204" pitchFamily="34" charset="0"/>
              <a:buChar char="•"/>
            </a:pPr>
            <a:r>
              <a:rPr lang="en-US" dirty="0" smtClean="0"/>
              <a:t> </a:t>
            </a:r>
            <a:r>
              <a:rPr lang="en-US" dirty="0" smtClean="0"/>
              <a:t>Coordination is available to anyone who meets Ryan White criteria, however referrals are required</a:t>
            </a:r>
            <a:r>
              <a:rPr lang="en-US" dirty="0" smtClean="0"/>
              <a:t>. </a:t>
            </a:r>
          </a:p>
          <a:p>
            <a:pPr marL="342900" indent="-342900">
              <a:buFont typeface="Arial" panose="020B0604020202020204" pitchFamily="34" charset="0"/>
              <a:buChar char="•"/>
            </a:pPr>
            <a:r>
              <a:rPr lang="en-US" dirty="0" smtClean="0"/>
              <a:t>If</a:t>
            </a:r>
            <a:r>
              <a:rPr lang="en-US" dirty="0" smtClean="0"/>
              <a:t>, after 20</a:t>
            </a:r>
            <a:r>
              <a:rPr lang="en-US" baseline="30000" dirty="0" smtClean="0"/>
              <a:t>th</a:t>
            </a:r>
            <a:r>
              <a:rPr lang="en-US" dirty="0" smtClean="0"/>
              <a:t> week of pregnancy, referral not made by OB or ID provider, care coordinator is notified by department of health staff and provided contact info for pt. At this time, the RN can contact pt and offer care coordination services. If declined, no further contact can be made</a:t>
            </a:r>
            <a:r>
              <a:rPr lang="en-US" dirty="0" smtClean="0"/>
              <a:t>.</a:t>
            </a:r>
          </a:p>
          <a:p>
            <a:pPr marL="342900" indent="-342900">
              <a:buFont typeface="Arial" panose="020B0604020202020204" pitchFamily="34" charset="0"/>
              <a:buChar char="•"/>
            </a:pPr>
            <a:r>
              <a:rPr lang="en-US" dirty="0" smtClean="0"/>
              <a:t>Delivery </a:t>
            </a:r>
            <a:r>
              <a:rPr lang="en-US" dirty="0" smtClean="0"/>
              <a:t>plan is created with available info from the state and submitted to the delivery hospital no later than 35</a:t>
            </a:r>
            <a:r>
              <a:rPr lang="en-US" baseline="30000" dirty="0" smtClean="0"/>
              <a:t>th</a:t>
            </a:r>
            <a:r>
              <a:rPr lang="en-US" dirty="0" smtClean="0"/>
              <a:t> week or as soon as possible in cases after 35</a:t>
            </a:r>
            <a:r>
              <a:rPr lang="en-US" baseline="30000" dirty="0" smtClean="0"/>
              <a:t>th</a:t>
            </a:r>
            <a:r>
              <a:rPr lang="en-US" dirty="0" smtClean="0"/>
              <a:t> week. Confirm with delivery hospital the medications are available/ ordered.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211" y="349069"/>
            <a:ext cx="5785698" cy="1069975"/>
          </a:xfrm>
        </p:spPr>
        <p:txBody>
          <a:bodyPr>
            <a:noAutofit/>
          </a:bodyPr>
          <a:lstStyle/>
          <a:p>
            <a:r>
              <a:rPr lang="en-US" sz="3200" dirty="0" smtClean="0"/>
              <a:t>Nursing Care Coordination: Delivery plan</a:t>
            </a:r>
            <a:endParaRPr lang="en-US" sz="3200" dirty="0"/>
          </a:p>
        </p:txBody>
      </p:sp>
      <p:sp>
        <p:nvSpPr>
          <p:cNvPr id="5" name="Content Placeholder 1"/>
          <p:cNvSpPr>
            <a:spLocks noGrp="1"/>
          </p:cNvSpPr>
          <p:nvPr>
            <p:ph type="body" sz="half" idx="2"/>
          </p:nvPr>
        </p:nvSpPr>
        <p:spPr>
          <a:xfrm>
            <a:off x="442573" y="1475118"/>
            <a:ext cx="5751194" cy="3941446"/>
          </a:xfrm>
        </p:spPr>
        <p:txBody>
          <a:bodyPr>
            <a:normAutofit/>
          </a:bodyPr>
          <a:lstStyle/>
          <a:p>
            <a:r>
              <a:rPr lang="en-US" dirty="0" smtClean="0"/>
              <a:t>Maternal care:</a:t>
            </a:r>
          </a:p>
          <a:p>
            <a:pPr lvl="1">
              <a:buFont typeface="Arial" pitchFamily="34" charset="0"/>
              <a:buChar char="•"/>
            </a:pPr>
            <a:r>
              <a:rPr lang="en-US" sz="1800" dirty="0" smtClean="0"/>
              <a:t>Mode of delivery</a:t>
            </a:r>
          </a:p>
          <a:p>
            <a:pPr lvl="1">
              <a:buFont typeface="Arial" pitchFamily="34" charset="0"/>
              <a:buChar char="•"/>
            </a:pPr>
            <a:r>
              <a:rPr lang="en-US" sz="1800" dirty="0" smtClean="0"/>
              <a:t>Hospital planned for delivery</a:t>
            </a:r>
          </a:p>
          <a:p>
            <a:pPr lvl="1">
              <a:buFont typeface="Arial" pitchFamily="34" charset="0"/>
              <a:buChar char="•"/>
            </a:pPr>
            <a:r>
              <a:rPr lang="en-US" sz="1800" dirty="0" smtClean="0"/>
              <a:t>Physicians:  OB, Infectious Disease</a:t>
            </a:r>
          </a:p>
          <a:p>
            <a:pPr lvl="1">
              <a:buFont typeface="Arial" pitchFamily="34" charset="0"/>
              <a:buChar char="•"/>
            </a:pPr>
            <a:r>
              <a:rPr lang="en-US" sz="1800" dirty="0" smtClean="0"/>
              <a:t>Current HIV medications &amp; dosing</a:t>
            </a:r>
          </a:p>
          <a:p>
            <a:pPr lvl="1">
              <a:buFont typeface="Arial" pitchFamily="34" charset="0"/>
              <a:buChar char="•"/>
            </a:pPr>
            <a:r>
              <a:rPr lang="en-US" sz="1800" dirty="0" smtClean="0"/>
              <a:t>Recent lab results:  VL, CD4 count (T-cell)</a:t>
            </a:r>
          </a:p>
          <a:p>
            <a:pPr lvl="1">
              <a:buFont typeface="Arial" pitchFamily="34" charset="0"/>
              <a:buChar char="•"/>
            </a:pPr>
            <a:r>
              <a:rPr lang="en-US" sz="1800" dirty="0" smtClean="0"/>
              <a:t>Standard maternal medications for delivery</a:t>
            </a:r>
          </a:p>
          <a:p>
            <a:r>
              <a:rPr lang="en-US" dirty="0" smtClean="0"/>
              <a:t>Newborn care:</a:t>
            </a:r>
          </a:p>
          <a:p>
            <a:pPr lvl="1">
              <a:buFont typeface="Arial" pitchFamily="34" charset="0"/>
              <a:buChar char="•"/>
            </a:pPr>
            <a:r>
              <a:rPr lang="en-US" sz="1800" dirty="0" smtClean="0"/>
              <a:t>Medications</a:t>
            </a:r>
          </a:p>
          <a:p>
            <a:pPr lvl="1">
              <a:buFont typeface="Arial" pitchFamily="34" charset="0"/>
              <a:buChar char="•"/>
            </a:pPr>
            <a:r>
              <a:rPr lang="en-US" sz="1800" dirty="0" smtClean="0"/>
              <a:t>Recommended feeding</a:t>
            </a:r>
          </a:p>
          <a:p>
            <a:pPr lvl="1">
              <a:buFont typeface="Arial" pitchFamily="34" charset="0"/>
              <a:buChar char="•"/>
            </a:pPr>
            <a:r>
              <a:rPr lang="en-US" sz="1800" dirty="0" smtClean="0"/>
              <a:t>Labs</a:t>
            </a:r>
          </a:p>
          <a:p>
            <a:pPr lvl="1">
              <a:buFont typeface="Arial" pitchFamily="34" charset="0"/>
              <a:buChar char="•"/>
            </a:pPr>
            <a:r>
              <a:rPr lang="en-US" sz="1800" dirty="0" smtClean="0"/>
              <a:t>Follow-up</a:t>
            </a:r>
          </a:p>
        </p:txBody>
      </p:sp>
      <p:graphicFrame>
        <p:nvGraphicFramePr>
          <p:cNvPr id="1026" name="Object 2"/>
          <p:cNvGraphicFramePr>
            <a:graphicFrameLocks noGrp="1" noChangeAspect="1"/>
          </p:cNvGraphicFramePr>
          <p:nvPr>
            <p:ph idx="1"/>
          </p:nvPr>
        </p:nvGraphicFramePr>
        <p:xfrm>
          <a:off x="6565900" y="422275"/>
          <a:ext cx="4154488" cy="5311775"/>
        </p:xfrm>
        <a:graphic>
          <a:graphicData uri="http://schemas.openxmlformats.org/presentationml/2006/ole">
            <mc:AlternateContent xmlns:mc="http://schemas.openxmlformats.org/markup-compatibility/2006">
              <mc:Choice xmlns:v="urn:schemas-microsoft-com:vml" Requires="v">
                <p:oleObj spid="_x0000_s41994" name="Document" r:id="rId4" imgW="6984394" imgH="8930123" progId="Word.Document.12">
                  <p:embed/>
                </p:oleObj>
              </mc:Choice>
              <mc:Fallback>
                <p:oleObj name="Document" r:id="rId4" imgW="6984394" imgH="8930123"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5900" y="422275"/>
                        <a:ext cx="4154488" cy="531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Nursing Care Coordination: After Delivery</a:t>
            </a:r>
            <a:endParaRPr lang="en-US" sz="4400" dirty="0"/>
          </a:p>
        </p:txBody>
      </p:sp>
      <p:sp>
        <p:nvSpPr>
          <p:cNvPr id="8" name="Content Placeholder 7"/>
          <p:cNvSpPr>
            <a:spLocks noGrp="1"/>
          </p:cNvSpPr>
          <p:nvPr>
            <p:ph sz="half" idx="10"/>
          </p:nvPr>
        </p:nvSpPr>
        <p:spPr/>
        <p:txBody>
          <a:bodyPr>
            <a:normAutofit lnSpcReduction="10000"/>
          </a:bodyPr>
          <a:lstStyle/>
          <a:p>
            <a:pPr>
              <a:buFont typeface="Arial" pitchFamily="34" charset="0"/>
              <a:buChar char="•"/>
            </a:pPr>
            <a:r>
              <a:rPr lang="en-US" dirty="0" smtClean="0"/>
              <a:t>Essential to set up follow-up appointments for </a:t>
            </a:r>
            <a:r>
              <a:rPr lang="en-US" i="1" u="sng" dirty="0" smtClean="0"/>
              <a:t>mom</a:t>
            </a:r>
            <a:r>
              <a:rPr lang="en-US" dirty="0" smtClean="0"/>
              <a:t> (HIV, OB) and </a:t>
            </a:r>
            <a:r>
              <a:rPr lang="en-US" i="1" u="sng" dirty="0" smtClean="0"/>
              <a:t>baby</a:t>
            </a:r>
            <a:r>
              <a:rPr lang="en-US" dirty="0" smtClean="0"/>
              <a:t> (well child, HIV screening)</a:t>
            </a:r>
          </a:p>
          <a:p>
            <a:pPr>
              <a:buFont typeface="Arial" pitchFamily="34" charset="0"/>
              <a:buChar char="•"/>
            </a:pPr>
            <a:r>
              <a:rPr lang="en-US" dirty="0" smtClean="0"/>
              <a:t>HIV+ women can be more prone to “baby blues” (postpartum depression)</a:t>
            </a:r>
          </a:p>
          <a:p>
            <a:pPr>
              <a:buFont typeface="Arial" pitchFamily="34" charset="0"/>
              <a:buChar char="•"/>
            </a:pPr>
            <a:r>
              <a:rPr lang="en-US" dirty="0" smtClean="0"/>
              <a:t>Continued social support and case management</a:t>
            </a:r>
          </a:p>
          <a:p>
            <a:pPr>
              <a:buFont typeface="Arial" pitchFamily="34" charset="0"/>
              <a:buChar char="•"/>
            </a:pPr>
            <a:r>
              <a:rPr lang="en-US" dirty="0" smtClean="0"/>
              <a:t>Discuss family planning / reproductive health needs. </a:t>
            </a:r>
            <a:r>
              <a:rPr lang="en-US" altLang="ja-JP" dirty="0" smtClean="0"/>
              <a:t>Ensure mom has support and education on reproductive choices.  Some OBs will address family planning needs, but not all.  HIV providers generally do not.</a:t>
            </a:r>
            <a:endParaRPr lang="en-US" dirty="0" smtClean="0"/>
          </a:p>
          <a:p>
            <a:pPr marL="224005" indent="-224005">
              <a:buFont typeface="Arial" pitchFamily="34" charset="0"/>
              <a:buChar char="•"/>
            </a:pPr>
            <a:r>
              <a:rPr lang="en-US" dirty="0" smtClean="0"/>
              <a:t>Consult with mom and HIV and OB provider on mom</a:t>
            </a:r>
            <a:r>
              <a:rPr lang="ja-JP" altLang="en-US" smtClean="0"/>
              <a:t>’</a:t>
            </a:r>
            <a:r>
              <a:rPr lang="en-US" altLang="ja-JP" dirty="0" smtClean="0"/>
              <a:t>s postpartum </a:t>
            </a:r>
            <a:r>
              <a:rPr lang="en-US" altLang="ja-JP" dirty="0" err="1" smtClean="0"/>
              <a:t>appts</a:t>
            </a:r>
            <a:r>
              <a:rPr lang="en-US" altLang="ja-JP" dirty="0" smtClean="0"/>
              <a:t> and encourage/assist mom to prioritize those </a:t>
            </a:r>
            <a:r>
              <a:rPr lang="en-US" altLang="ja-JP" dirty="0" err="1" smtClean="0"/>
              <a:t>appts</a:t>
            </a:r>
            <a:r>
              <a:rPr lang="en-US" altLang="ja-JP" dirty="0" smtClean="0"/>
              <a:t> for her own health.</a:t>
            </a:r>
          </a:p>
          <a:p>
            <a:pPr marL="224005" indent="-224005">
              <a:buFont typeface="Arial" pitchFamily="34" charset="0"/>
              <a:buChar char="•"/>
            </a:pPr>
            <a:r>
              <a:rPr lang="en-US" dirty="0" smtClean="0"/>
              <a:t>Moms may need additional assistance to make/keep </a:t>
            </a:r>
            <a:r>
              <a:rPr lang="en-US" dirty="0" err="1" smtClean="0"/>
              <a:t>appts</a:t>
            </a:r>
            <a:r>
              <a:rPr lang="en-US" dirty="0" smtClean="0"/>
              <a:t> after delivery</a:t>
            </a:r>
          </a:p>
          <a:p>
            <a:pPr marL="909805" lvl="1" indent="-224005"/>
            <a:r>
              <a:rPr lang="ja-JP" altLang="en-US" smtClean="0"/>
              <a:t>“</a:t>
            </a:r>
            <a:r>
              <a:rPr lang="en-US" altLang="ja-JP" dirty="0" smtClean="0"/>
              <a:t>Mom brain</a:t>
            </a:r>
            <a:r>
              <a:rPr lang="ja-JP" altLang="en-US" smtClean="0"/>
              <a:t>”</a:t>
            </a:r>
            <a:endParaRPr lang="en-US" altLang="ja-JP" dirty="0" smtClean="0"/>
          </a:p>
          <a:p>
            <a:pPr marL="909805" lvl="1" indent="-224005"/>
            <a:r>
              <a:rPr lang="en-US" dirty="0" smtClean="0"/>
              <a:t>Lack of sleep, stress of new infant</a:t>
            </a:r>
            <a:r>
              <a:rPr lang="en-US" altLang="ja-JP"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397"/>
            <a:ext cx="10515600" cy="1421875"/>
          </a:xfrm>
        </p:spPr>
        <p:txBody>
          <a:bodyPr>
            <a:normAutofit fontScale="90000"/>
          </a:bodyPr>
          <a:lstStyle/>
          <a:p>
            <a:r>
              <a:rPr lang="en-US" dirty="0" smtClean="0"/>
              <a:t>Children’s Perinatal HIV program: Case Management</a:t>
            </a:r>
            <a:endParaRPr lang="en-US" dirty="0"/>
          </a:p>
        </p:txBody>
      </p:sp>
      <p:sp>
        <p:nvSpPr>
          <p:cNvPr id="4" name="Content Placeholder 3"/>
          <p:cNvSpPr>
            <a:spLocks noGrp="1"/>
          </p:cNvSpPr>
          <p:nvPr>
            <p:ph sz="half" idx="10"/>
          </p:nvPr>
        </p:nvSpPr>
        <p:spPr>
          <a:xfrm>
            <a:off x="845389" y="1768415"/>
            <a:ext cx="10508413" cy="3792630"/>
          </a:xfrm>
        </p:spPr>
        <p:txBody>
          <a:bodyPr>
            <a:normAutofit/>
          </a:bodyPr>
          <a:lstStyle/>
          <a:p>
            <a:pPr lvl="1"/>
            <a:r>
              <a:rPr lang="en-US" dirty="0" smtClean="0"/>
              <a:t>Assess for eligibility to supportive programs and services (food, transportation, housing, SA counseling, medications assistance etc).</a:t>
            </a:r>
          </a:p>
          <a:p>
            <a:pPr lvl="1"/>
            <a:r>
              <a:rPr lang="en-US" dirty="0" smtClean="0"/>
              <a:t> Assist with enrolling clients in targeted services</a:t>
            </a:r>
          </a:p>
          <a:p>
            <a:pPr lvl="1"/>
            <a:r>
              <a:rPr lang="en-US" dirty="0" smtClean="0"/>
              <a:t>Assist with enrollment and retention of health insurance for patient and family</a:t>
            </a:r>
          </a:p>
          <a:p>
            <a:pPr lvl="1"/>
            <a:r>
              <a:rPr lang="en-US" dirty="0" smtClean="0"/>
              <a:t>Individualized case management plan- for the patient and family</a:t>
            </a:r>
          </a:p>
          <a:p>
            <a:pPr lvl="1"/>
            <a:r>
              <a:rPr lang="en-US" dirty="0" smtClean="0"/>
              <a:t>Mental health assessment and referral</a:t>
            </a:r>
          </a:p>
          <a:p>
            <a:pPr lvl="1"/>
            <a:r>
              <a:rPr lang="en-US" dirty="0" smtClean="0"/>
              <a:t>Ongoing assistance with appointments, transportation, etc</a:t>
            </a:r>
          </a:p>
          <a:p>
            <a:pPr lvl="1"/>
            <a:r>
              <a:rPr lang="en-US" dirty="0" smtClean="0"/>
              <a:t>Disclosure counseling, care advocacy, transition planning/ skill building</a:t>
            </a:r>
          </a:p>
          <a:p>
            <a:pPr lvl="1"/>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067" y="599235"/>
            <a:ext cx="10073028" cy="1069975"/>
          </a:xfrm>
        </p:spPr>
        <p:txBody>
          <a:bodyPr/>
          <a:lstStyle/>
          <a:p>
            <a:r>
              <a:rPr lang="en-US" dirty="0" smtClean="0"/>
              <a:t>Children’s Perinatal HIV Program: Peer Navigators</a:t>
            </a:r>
            <a:endParaRPr lang="en-US" dirty="0"/>
          </a:p>
        </p:txBody>
      </p:sp>
      <p:pic>
        <p:nvPicPr>
          <p:cNvPr id="5" name="Content Placeholder 4" descr="friends having coffee.jpg"/>
          <p:cNvPicPr>
            <a:picLocks noGrp="1" noChangeAspect="1"/>
          </p:cNvPicPr>
          <p:nvPr>
            <p:ph idx="1"/>
          </p:nvPr>
        </p:nvPicPr>
        <p:blipFill>
          <a:blip r:embed="rId3" cstate="print"/>
          <a:stretch>
            <a:fillRect/>
          </a:stretch>
        </p:blipFill>
        <p:spPr>
          <a:xfrm>
            <a:off x="5930203" y="2484407"/>
            <a:ext cx="4373655" cy="2457438"/>
          </a:xfrm>
        </p:spPr>
      </p:pic>
      <p:sp>
        <p:nvSpPr>
          <p:cNvPr id="4" name="Text Placeholder 3"/>
          <p:cNvSpPr>
            <a:spLocks noGrp="1"/>
          </p:cNvSpPr>
          <p:nvPr>
            <p:ph type="body" sz="half" idx="2"/>
          </p:nvPr>
        </p:nvSpPr>
        <p:spPr/>
        <p:txBody>
          <a:bodyPr>
            <a:noAutofit/>
          </a:bodyPr>
          <a:lstStyle/>
          <a:p>
            <a:pPr>
              <a:buFont typeface="Arial" pitchFamily="34" charset="0"/>
              <a:buChar char="•"/>
            </a:pPr>
            <a:r>
              <a:rPr lang="en-US" sz="2400" dirty="0" smtClean="0"/>
              <a:t>Available for phone and in person sessions. </a:t>
            </a:r>
          </a:p>
          <a:p>
            <a:pPr>
              <a:buFont typeface="Arial" pitchFamily="34" charset="0"/>
              <a:buChar char="•"/>
            </a:pPr>
            <a:r>
              <a:rPr lang="en-US" sz="2400" dirty="0" smtClean="0"/>
              <a:t>Screened and hired by Children’s</a:t>
            </a:r>
          </a:p>
          <a:p>
            <a:pPr>
              <a:buFont typeface="Arial" pitchFamily="34" charset="0"/>
              <a:buChar char="•"/>
            </a:pPr>
            <a:r>
              <a:rPr lang="en-US" sz="2400" dirty="0" smtClean="0"/>
              <a:t>Non- medical</a:t>
            </a:r>
          </a:p>
          <a:p>
            <a:pPr>
              <a:buFont typeface="Arial" pitchFamily="34" charset="0"/>
              <a:buChar char="•"/>
            </a:pPr>
            <a:r>
              <a:rPr lang="en-US" sz="2400" dirty="0" smtClean="0"/>
              <a:t>4 peer navigators- specialized experiences to support pregnancy, youth, LGBTQ, and for families adopting HIV positive children</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58B21-377E-4CC0-A51D-ED888F0EF872}"/>
              </a:ext>
            </a:extLst>
          </p:cNvPr>
          <p:cNvSpPr>
            <a:spLocks noGrp="1"/>
          </p:cNvSpPr>
          <p:nvPr>
            <p:ph type="title"/>
          </p:nvPr>
        </p:nvSpPr>
        <p:spPr/>
        <p:txBody>
          <a:bodyPr>
            <a:noAutofit/>
          </a:bodyPr>
          <a:lstStyle/>
          <a:p>
            <a:r>
              <a:rPr lang="en-US" dirty="0"/>
              <a:t>Learning Objectives</a:t>
            </a:r>
          </a:p>
        </p:txBody>
      </p:sp>
      <p:sp>
        <p:nvSpPr>
          <p:cNvPr id="3" name="Content Placeholder 2">
            <a:extLst>
              <a:ext uri="{FF2B5EF4-FFF2-40B4-BE49-F238E27FC236}">
                <a16:creationId xmlns:a16="http://schemas.microsoft.com/office/drawing/2014/main" id="{30CA1955-9E40-45D2-8BC3-EA69D1BB6F28}"/>
              </a:ext>
            </a:extLst>
          </p:cNvPr>
          <p:cNvSpPr>
            <a:spLocks noGrp="1"/>
          </p:cNvSpPr>
          <p:nvPr>
            <p:ph sz="half" idx="10"/>
          </p:nvPr>
        </p:nvSpPr>
        <p:spPr>
          <a:xfrm>
            <a:off x="838200" y="1196982"/>
            <a:ext cx="10515600" cy="4448443"/>
          </a:xfrm>
        </p:spPr>
        <p:txBody>
          <a:bodyPr/>
          <a:lstStyle/>
          <a:p>
            <a:pPr marL="45720"/>
            <a:r>
              <a:rPr lang="en-US" dirty="0"/>
              <a:t>At the conclusion of this activity, the participant will be able to:</a:t>
            </a:r>
          </a:p>
          <a:p>
            <a:endParaRPr lang="en-US" dirty="0" smtClean="0"/>
          </a:p>
          <a:p>
            <a:pPr marL="502920" indent="-457200">
              <a:buFont typeface="+mj-lt"/>
              <a:buAutoNum type="arabicPeriod"/>
            </a:pPr>
            <a:r>
              <a:rPr lang="en-US" dirty="0" smtClean="0"/>
              <a:t>Identify ways to improve care coordination between health systems</a:t>
            </a:r>
            <a:endParaRPr lang="en-US" dirty="0"/>
          </a:p>
          <a:p>
            <a:pPr marL="502920" indent="-457200">
              <a:buFont typeface="+mj-lt"/>
              <a:buAutoNum type="arabicPeriod"/>
            </a:pPr>
            <a:r>
              <a:rPr lang="en-US" dirty="0" smtClean="0"/>
              <a:t>Recognize opportunities to partner with community organizations/health providers to address complex patient needs </a:t>
            </a:r>
          </a:p>
          <a:p>
            <a:pPr marL="502920" indent="-457200">
              <a:buFont typeface="+mj-lt"/>
              <a:buAutoNum type="arabicPeriod"/>
            </a:pPr>
            <a:r>
              <a:rPr lang="en-US" dirty="0" smtClean="0"/>
              <a:t>Discuss the challenges that pregnant women living with HIV face and identify strategies to overcome barriers</a:t>
            </a:r>
            <a:endParaRPr lang="en-US" dirty="0"/>
          </a:p>
          <a:p>
            <a:endParaRPr lang="en-US" dirty="0"/>
          </a:p>
          <a:p>
            <a:endParaRPr lang="en-US" dirty="0"/>
          </a:p>
        </p:txBody>
      </p:sp>
    </p:spTree>
    <p:extLst>
      <p:ext uri="{BB962C8B-B14F-4D97-AF65-F5344CB8AC3E}">
        <p14:creationId xmlns:p14="http://schemas.microsoft.com/office/powerpoint/2010/main" val="13819526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Coordination – Systems and providers</a:t>
            </a:r>
            <a:endParaRPr lang="en-US" dirty="0"/>
          </a:p>
        </p:txBody>
      </p:sp>
      <p:sp>
        <p:nvSpPr>
          <p:cNvPr id="6" name="Content Placeholder 5"/>
          <p:cNvSpPr>
            <a:spLocks noGrp="1"/>
          </p:cNvSpPr>
          <p:nvPr>
            <p:ph sz="half" idx="10"/>
          </p:nvPr>
        </p:nvSpPr>
        <p:spPr/>
        <p:txBody>
          <a:bodyPr>
            <a:normAutofit fontScale="92500" lnSpcReduction="10000"/>
          </a:bodyPr>
          <a:lstStyle/>
          <a:p>
            <a:r>
              <a:rPr lang="en-US" b="1" dirty="0" smtClean="0"/>
              <a:t>Recognize opportunities to partner with community organizations/health providers to address complex patient needs</a:t>
            </a:r>
            <a:r>
              <a:rPr lang="en-US" dirty="0" smtClean="0"/>
              <a:t> </a:t>
            </a:r>
          </a:p>
          <a:p>
            <a:pPr>
              <a:buFont typeface="Arial" pitchFamily="34" charset="0"/>
              <a:buChar char="•"/>
            </a:pPr>
            <a:r>
              <a:rPr lang="en-US" dirty="0" smtClean="0"/>
              <a:t>Work with L and D coordinators throughout the state</a:t>
            </a:r>
          </a:p>
          <a:p>
            <a:pPr>
              <a:buFont typeface="Arial" pitchFamily="34" charset="0"/>
              <a:buChar char="•"/>
            </a:pPr>
            <a:r>
              <a:rPr lang="en-US" dirty="0" smtClean="0"/>
              <a:t>Pharmacy- medications needed for delivery/ infant </a:t>
            </a:r>
          </a:p>
          <a:p>
            <a:pPr>
              <a:buFont typeface="Arial" pitchFamily="34" charset="0"/>
              <a:buChar char="•"/>
            </a:pPr>
            <a:r>
              <a:rPr lang="en-US" dirty="0" smtClean="0"/>
              <a:t>Monthly meetings with two larger ID practices</a:t>
            </a:r>
          </a:p>
          <a:p>
            <a:pPr>
              <a:buFont typeface="Arial" pitchFamily="34" charset="0"/>
              <a:buChar char="•"/>
            </a:pPr>
            <a:r>
              <a:rPr lang="en-US" dirty="0" smtClean="0"/>
              <a:t>Integral relationship with state health department</a:t>
            </a:r>
          </a:p>
          <a:p>
            <a:pPr>
              <a:buFont typeface="Arial" pitchFamily="34" charset="0"/>
              <a:buChar char="•"/>
            </a:pPr>
            <a:r>
              <a:rPr lang="en-US" dirty="0" smtClean="0"/>
              <a:t>Local and statewide trainings to bring awareness about perinatal HIV and referral options</a:t>
            </a:r>
          </a:p>
          <a:p>
            <a:pPr>
              <a:buFont typeface="Arial" pitchFamily="34" charset="0"/>
              <a:buChar char="•"/>
            </a:pPr>
            <a:r>
              <a:rPr lang="en-US" dirty="0" smtClean="0"/>
              <a:t>Individual clinic/provider education- identification of ‘champions’ </a:t>
            </a:r>
          </a:p>
          <a:p>
            <a:pPr>
              <a:buFont typeface="Arial" pitchFamily="34" charset="0"/>
              <a:buChar char="•"/>
            </a:pPr>
            <a:r>
              <a:rPr lang="en-US" dirty="0" smtClean="0"/>
              <a:t>Physician Access Line for provider consultation</a:t>
            </a:r>
          </a:p>
          <a:p>
            <a:pPr>
              <a:buFont typeface="Arial" pitchFamily="34" charset="0"/>
              <a:buChar char="•"/>
            </a:pPr>
            <a:r>
              <a:rPr lang="en-US" dirty="0" smtClean="0"/>
              <a:t>Ability to travel- meet clients at home, clinics, treatment facilities, </a:t>
            </a:r>
            <a:r>
              <a:rPr lang="en-US" dirty="0" err="1" smtClean="0"/>
              <a:t>etc</a:t>
            </a:r>
            <a:endParaRPr lang="en-US" dirty="0" smtClean="0"/>
          </a:p>
          <a:p>
            <a:pPr>
              <a:buFont typeface="Arial" pitchFamily="34" charset="0"/>
              <a:buChar char="•"/>
            </a:pPr>
            <a:r>
              <a:rPr lang="en-US" dirty="0" smtClean="0"/>
              <a:t>Referrals – Ex: Birth support doulas</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goals and directions</a:t>
            </a:r>
            <a:endParaRPr lang="en-US" dirty="0"/>
          </a:p>
        </p:txBody>
      </p:sp>
      <p:sp>
        <p:nvSpPr>
          <p:cNvPr id="3" name="Content Placeholder 2"/>
          <p:cNvSpPr>
            <a:spLocks noGrp="1"/>
          </p:cNvSpPr>
          <p:nvPr>
            <p:ph sz="half" idx="10"/>
          </p:nvPr>
        </p:nvSpPr>
        <p:spPr/>
        <p:txBody>
          <a:bodyPr>
            <a:normAutofit lnSpcReduction="10000"/>
          </a:bodyPr>
          <a:lstStyle/>
          <a:p>
            <a:pPr marL="342900" indent="-342900">
              <a:buFont typeface="Arial" panose="020B0604020202020204" pitchFamily="34" charset="0"/>
              <a:buChar char="•"/>
            </a:pPr>
            <a:r>
              <a:rPr lang="en-US" dirty="0" smtClean="0"/>
              <a:t>FIMR- Fetal and Infant Mortality Review: Assesses, reviews, and works to improve process and service systems. Example: IV AZT access</a:t>
            </a:r>
          </a:p>
          <a:p>
            <a:pPr marL="342900" indent="-342900">
              <a:buFont typeface="Arial" panose="020B0604020202020204" pitchFamily="34" charset="0"/>
              <a:buChar char="•"/>
            </a:pPr>
            <a:r>
              <a:rPr lang="en-US" dirty="0" smtClean="0"/>
              <a:t>Champions- Identification of OB, </a:t>
            </a:r>
            <a:r>
              <a:rPr lang="en-US" dirty="0" err="1" smtClean="0"/>
              <a:t>Peds</a:t>
            </a:r>
            <a:r>
              <a:rPr lang="en-US" dirty="0" smtClean="0"/>
              <a:t>, and Adult HIV providers who are well trained and versed in HIV perinatal and pediatric care provision</a:t>
            </a:r>
          </a:p>
          <a:p>
            <a:pPr marL="342900" indent="-342900">
              <a:buFont typeface="Arial" panose="020B0604020202020204" pitchFamily="34" charset="0"/>
              <a:buChar char="•"/>
            </a:pPr>
            <a:r>
              <a:rPr lang="en-US" dirty="0"/>
              <a:t>Testing </a:t>
            </a:r>
            <a:r>
              <a:rPr lang="en-US" dirty="0" smtClean="0"/>
              <a:t>partners- Ongoing goal to improve adult HIV and OB provider’s screening of partners during pregnancy or preconception period</a:t>
            </a:r>
            <a:endParaRPr lang="en-US" dirty="0"/>
          </a:p>
          <a:p>
            <a:pPr marL="342900" indent="-342900">
              <a:buFont typeface="Arial" panose="020B0604020202020204" pitchFamily="34" charset="0"/>
              <a:buChar char="•"/>
            </a:pPr>
            <a:r>
              <a:rPr lang="en-US" dirty="0" smtClean="0"/>
              <a:t>Administrative support- Dedicated admin to assist nurse, case manager, and peer navigators in order to expand capacity of the team to provide direct patient services.</a:t>
            </a:r>
          </a:p>
          <a:p>
            <a:pPr marL="342900" indent="-342900">
              <a:buFont typeface="Arial" panose="020B0604020202020204" pitchFamily="34" charset="0"/>
              <a:buChar char="•"/>
            </a:pPr>
            <a:r>
              <a:rPr lang="en-US" dirty="0" smtClean="0"/>
              <a:t>Reduce percentage of clients LTFU after infant screening period.</a:t>
            </a:r>
          </a:p>
          <a:p>
            <a:pPr marL="342900" indent="-342900">
              <a:buFont typeface="Arial" panose="020B0604020202020204" pitchFamily="34" charset="0"/>
              <a:buChar char="•"/>
            </a:pPr>
            <a:r>
              <a:rPr lang="en-US" dirty="0" smtClean="0"/>
              <a:t>Breastfeeding- Future development of individual risk reduction strategies and recommendations</a:t>
            </a:r>
            <a:endParaRPr lang="en-US" dirty="0"/>
          </a:p>
        </p:txBody>
      </p:sp>
    </p:spTree>
    <p:extLst>
      <p:ext uri="{BB962C8B-B14F-4D97-AF65-F5344CB8AC3E}">
        <p14:creationId xmlns:p14="http://schemas.microsoft.com/office/powerpoint/2010/main" val="2858610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74" y="1058263"/>
            <a:ext cx="10515600" cy="829193"/>
          </a:xfrm>
        </p:spPr>
        <p:txBody>
          <a:bodyPr>
            <a:normAutofit fontScale="90000"/>
          </a:bodyPr>
          <a:lstStyle/>
          <a:p>
            <a:pPr algn="ctr"/>
            <a:r>
              <a:rPr lang="en-US" dirty="0" smtClean="0"/>
              <a:t>Questions/Case studies</a:t>
            </a:r>
            <a:endParaRPr lang="en-US" dirty="0"/>
          </a:p>
        </p:txBody>
      </p:sp>
      <p:pic>
        <p:nvPicPr>
          <p:cNvPr id="4" name="Content Placeholder 3" descr="patient-chart-clipart-1.jpg"/>
          <p:cNvPicPr>
            <a:picLocks noGrp="1" noChangeAspect="1"/>
          </p:cNvPicPr>
          <p:nvPr>
            <p:ph sz="half" idx="10"/>
          </p:nvPr>
        </p:nvPicPr>
        <p:blipFill>
          <a:blip r:embed="rId3" cstate="print"/>
          <a:stretch>
            <a:fillRect/>
          </a:stretch>
        </p:blipFill>
        <p:spPr>
          <a:xfrm>
            <a:off x="4603326" y="1928388"/>
            <a:ext cx="3023858" cy="3023858"/>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 patients: Case study 1</a:t>
            </a:r>
            <a:endParaRPr lang="en-US" dirty="0"/>
          </a:p>
        </p:txBody>
      </p:sp>
      <p:sp>
        <p:nvSpPr>
          <p:cNvPr id="3" name="Content Placeholder 2"/>
          <p:cNvSpPr>
            <a:spLocks noGrp="1"/>
          </p:cNvSpPr>
          <p:nvPr>
            <p:ph sz="half" idx="10"/>
          </p:nvPr>
        </p:nvSpPr>
        <p:spPr/>
        <p:txBody>
          <a:bodyPr/>
          <a:lstStyle/>
          <a:p>
            <a:pPr>
              <a:buFont typeface="Arial" pitchFamily="34" charset="0"/>
              <a:buChar char="•"/>
            </a:pPr>
            <a:r>
              <a:rPr lang="en-US" dirty="0" smtClean="0"/>
              <a:t>1</a:t>
            </a:r>
            <a:r>
              <a:rPr lang="en-US" baseline="30000" dirty="0" smtClean="0"/>
              <a:t>st</a:t>
            </a:r>
            <a:r>
              <a:rPr lang="en-US" dirty="0" smtClean="0"/>
              <a:t> pregnancy</a:t>
            </a:r>
          </a:p>
          <a:p>
            <a:pPr>
              <a:buFont typeface="Arial" pitchFamily="34" charset="0"/>
              <a:buChar char="•"/>
            </a:pPr>
            <a:r>
              <a:rPr lang="en-US" dirty="0" smtClean="0"/>
              <a:t>Lupus- recent hospitalizations for ‘flares’ </a:t>
            </a:r>
          </a:p>
          <a:p>
            <a:pPr>
              <a:buFont typeface="Arial" pitchFamily="34" charset="0"/>
              <a:buChar char="•"/>
            </a:pPr>
            <a:r>
              <a:rPr lang="en-US" dirty="0" smtClean="0"/>
              <a:t>Substance use- THC</a:t>
            </a:r>
          </a:p>
          <a:p>
            <a:pPr>
              <a:buFont typeface="Arial" pitchFamily="34" charset="0"/>
              <a:buChar char="•"/>
            </a:pPr>
            <a:r>
              <a:rPr lang="en-US" dirty="0" smtClean="0"/>
              <a:t>Inconsistent housing</a:t>
            </a:r>
          </a:p>
          <a:p>
            <a:pPr>
              <a:buFont typeface="Arial" pitchFamily="34" charset="0"/>
              <a:buChar char="•"/>
            </a:pPr>
            <a:r>
              <a:rPr lang="en-US" dirty="0" smtClean="0"/>
              <a:t>Has been unable to maintain consistent work</a:t>
            </a:r>
          </a:p>
          <a:p>
            <a:pPr>
              <a:buFont typeface="Arial" pitchFamily="34" charset="0"/>
              <a:buChar char="•"/>
            </a:pPr>
            <a:r>
              <a:rPr lang="en-US" dirty="0" smtClean="0"/>
              <a:t>Familial support- Partner and mother are aware of HIV status</a:t>
            </a:r>
          </a:p>
          <a:p>
            <a:pPr>
              <a:buFont typeface="Arial" pitchFamily="34" charset="0"/>
              <a:buChar char="•"/>
            </a:pPr>
            <a:r>
              <a:rPr lang="en-US" dirty="0" smtClean="0"/>
              <a:t>Care coordination and case management services provided</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 Patients: Case study 2</a:t>
            </a:r>
            <a:endParaRPr lang="en-US" dirty="0"/>
          </a:p>
        </p:txBody>
      </p:sp>
      <p:sp>
        <p:nvSpPr>
          <p:cNvPr id="3" name="Content Placeholder 2"/>
          <p:cNvSpPr>
            <a:spLocks noGrp="1"/>
          </p:cNvSpPr>
          <p:nvPr>
            <p:ph sz="half" idx="10"/>
          </p:nvPr>
        </p:nvSpPr>
        <p:spPr/>
        <p:txBody>
          <a:bodyPr/>
          <a:lstStyle/>
          <a:p>
            <a:pPr>
              <a:buFont typeface="Arial" pitchFamily="34" charset="0"/>
              <a:buChar char="•"/>
            </a:pPr>
            <a:r>
              <a:rPr lang="en-US" dirty="0" smtClean="0"/>
              <a:t>Outstate MN resident. Distance to care provider &gt;1 hour</a:t>
            </a:r>
          </a:p>
          <a:p>
            <a:pPr>
              <a:buFont typeface="Arial" pitchFamily="34" charset="0"/>
              <a:buChar char="•"/>
            </a:pPr>
            <a:r>
              <a:rPr lang="en-US" dirty="0" smtClean="0"/>
              <a:t>Foreign born</a:t>
            </a:r>
          </a:p>
          <a:p>
            <a:pPr>
              <a:buFont typeface="Arial" pitchFamily="34" charset="0"/>
              <a:buChar char="•"/>
            </a:pPr>
            <a:r>
              <a:rPr lang="en-US" dirty="0" smtClean="0"/>
              <a:t>Married, Partner negative </a:t>
            </a:r>
          </a:p>
          <a:p>
            <a:pPr>
              <a:buFont typeface="Arial" pitchFamily="34" charset="0"/>
              <a:buChar char="•"/>
            </a:pPr>
            <a:r>
              <a:rPr lang="en-US" dirty="0" smtClean="0"/>
              <a:t>Recent HIV diagnosis &lt;6 months</a:t>
            </a:r>
          </a:p>
          <a:p>
            <a:pPr>
              <a:buFont typeface="Arial" pitchFamily="34" charset="0"/>
              <a:buChar char="•"/>
            </a:pPr>
            <a:r>
              <a:rPr lang="en-US" dirty="0" smtClean="0"/>
              <a:t>Multiple prenatal care providers (out of state and out of country)</a:t>
            </a:r>
          </a:p>
          <a:p>
            <a:pPr>
              <a:buFont typeface="Arial" pitchFamily="34" charset="0"/>
              <a:buChar char="•"/>
            </a:pPr>
            <a:r>
              <a:rPr lang="en-US" dirty="0" smtClean="0"/>
              <a:t>Preterm delivery @ 32 weeks</a:t>
            </a:r>
          </a:p>
          <a:p>
            <a:pPr>
              <a:buFont typeface="Arial" pitchFamily="34" charset="0"/>
              <a:buChar char="•"/>
            </a:pPr>
            <a:r>
              <a:rPr lang="en-US" dirty="0" smtClean="0"/>
              <a:t>Alternative health beliefs/ practices</a:t>
            </a:r>
          </a:p>
          <a:p>
            <a:pPr>
              <a:buFont typeface="Arial" pitchFamily="34" charset="0"/>
              <a:buChar char="•"/>
            </a:pPr>
            <a:r>
              <a:rPr lang="en-US" dirty="0" smtClean="0"/>
              <a:t>No care coordination or case management services provided</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 </a:t>
            </a:r>
            <a:r>
              <a:rPr lang="en-US" dirty="0" smtClean="0"/>
              <a:t>Patients</a:t>
            </a:r>
            <a:r>
              <a:rPr lang="en-US" dirty="0" smtClean="0"/>
              <a:t>: </a:t>
            </a:r>
            <a:r>
              <a:rPr lang="en-US" dirty="0" smtClean="0"/>
              <a:t>Case </a:t>
            </a:r>
            <a:r>
              <a:rPr lang="en-US" dirty="0" smtClean="0"/>
              <a:t>study 3</a:t>
            </a:r>
            <a:endParaRPr lang="en-US" dirty="0"/>
          </a:p>
        </p:txBody>
      </p:sp>
      <p:sp>
        <p:nvSpPr>
          <p:cNvPr id="3" name="Content Placeholder 2"/>
          <p:cNvSpPr>
            <a:spLocks noGrp="1"/>
          </p:cNvSpPr>
          <p:nvPr>
            <p:ph sz="half" idx="10"/>
          </p:nvPr>
        </p:nvSpPr>
        <p:spPr/>
        <p:txBody>
          <a:bodyPr/>
          <a:lstStyle/>
          <a:p>
            <a:pPr>
              <a:buFont typeface="Arial" pitchFamily="34" charset="0"/>
              <a:buChar char="•"/>
            </a:pPr>
            <a:r>
              <a:rPr lang="en-US" dirty="0" smtClean="0"/>
              <a:t>US born</a:t>
            </a:r>
          </a:p>
          <a:p>
            <a:pPr>
              <a:buFont typeface="Arial" pitchFamily="34" charset="0"/>
              <a:buChar char="•"/>
            </a:pPr>
            <a:r>
              <a:rPr lang="en-US" dirty="0" smtClean="0"/>
              <a:t>Metro/ suburban metro resident</a:t>
            </a:r>
          </a:p>
          <a:p>
            <a:pPr>
              <a:buFont typeface="Arial" pitchFamily="34" charset="0"/>
              <a:buChar char="•"/>
            </a:pPr>
            <a:r>
              <a:rPr lang="en-US" dirty="0" smtClean="0"/>
              <a:t>Unexpected/ unplanned pregnancy</a:t>
            </a:r>
          </a:p>
          <a:p>
            <a:pPr>
              <a:buFont typeface="Arial" pitchFamily="34" charset="0"/>
              <a:buChar char="•"/>
            </a:pPr>
            <a:r>
              <a:rPr lang="en-US" dirty="0" smtClean="0"/>
              <a:t>OB and ID care provided by different systems. HIV viral suppression</a:t>
            </a:r>
          </a:p>
          <a:p>
            <a:pPr>
              <a:buFont typeface="Arial" pitchFamily="34" charset="0"/>
              <a:buChar char="•"/>
            </a:pPr>
            <a:r>
              <a:rPr lang="en-US" dirty="0" smtClean="0"/>
              <a:t>Partner and adult child of client unaware of client’s HIV status</a:t>
            </a:r>
          </a:p>
          <a:p>
            <a:pPr>
              <a:buFont typeface="Arial" pitchFamily="34" charset="0"/>
              <a:buChar char="•"/>
            </a:pPr>
            <a:r>
              <a:rPr lang="en-US" dirty="0" smtClean="0"/>
              <a:t>Complicated cesarean delivery</a:t>
            </a:r>
          </a:p>
          <a:p>
            <a:pPr>
              <a:buFont typeface="Arial" pitchFamily="34" charset="0"/>
              <a:buChar char="•"/>
            </a:pPr>
            <a:r>
              <a:rPr lang="en-US" dirty="0" smtClean="0"/>
              <a:t>No care coordination or case management services provided</a:t>
            </a:r>
          </a:p>
          <a:p>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686051" y="1249377"/>
            <a:ext cx="10972800" cy="4322275"/>
          </a:xfrm>
          <a:prstGeom prst="rect">
            <a:avLst/>
          </a:prstGeom>
        </p:spPr>
        <p:txBody>
          <a:bodyPr>
            <a:normAutofit fontScale="92500" lnSpcReduction="10000"/>
          </a:bodyPr>
          <a:lstStyle/>
          <a:p>
            <a:pPr lvl="1"/>
            <a:endParaRPr lang="en-US" dirty="0" smtClean="0"/>
          </a:p>
          <a:p>
            <a:r>
              <a:rPr lang="en-US" sz="2900" dirty="0" smtClean="0"/>
              <a:t>National Perinatal HIV Consultation and Referral Service </a:t>
            </a:r>
          </a:p>
          <a:p>
            <a:pPr>
              <a:buNone/>
            </a:pPr>
            <a:r>
              <a:rPr lang="en-US" b="0" dirty="0" smtClean="0"/>
              <a:t>    (24 hrs, 7 days/wk)</a:t>
            </a:r>
            <a:endParaRPr lang="en-US" dirty="0" smtClean="0"/>
          </a:p>
          <a:p>
            <a:pPr lvl="1"/>
            <a:r>
              <a:rPr lang="en-US" b="1" dirty="0" smtClean="0"/>
              <a:t>800- 448-8765</a:t>
            </a:r>
          </a:p>
          <a:p>
            <a:endParaRPr lang="en-US" dirty="0" smtClean="0"/>
          </a:p>
          <a:p>
            <a:r>
              <a:rPr lang="it-IT" sz="2900" dirty="0" smtClean="0"/>
              <a:t>MN Physician’s Access Line for consultation</a:t>
            </a:r>
          </a:p>
          <a:p>
            <a:r>
              <a:rPr lang="it-IT" dirty="0" smtClean="0"/>
              <a:t> 612-343-2121</a:t>
            </a:r>
            <a:endParaRPr lang="it-IT" b="0" dirty="0" smtClean="0"/>
          </a:p>
          <a:p>
            <a:pPr lvl="1">
              <a:buNone/>
            </a:pPr>
            <a:endParaRPr lang="en-US" dirty="0" smtClean="0"/>
          </a:p>
          <a:p>
            <a:r>
              <a:rPr lang="en-US" sz="2900" dirty="0" smtClean="0"/>
              <a:t>Minnesota Department of Health, HIV/AIDS Division, </a:t>
            </a:r>
            <a:r>
              <a:rPr lang="en-US" sz="2900" dirty="0" err="1" smtClean="0"/>
              <a:t>Perinatal</a:t>
            </a:r>
            <a:r>
              <a:rPr lang="en-US" sz="2900" dirty="0" smtClean="0"/>
              <a:t> HIV Transmission</a:t>
            </a:r>
          </a:p>
          <a:p>
            <a:pPr lvl="1"/>
            <a:r>
              <a:rPr lang="en-US" sz="2200" dirty="0" smtClean="0">
                <a:hlinkClick r:id="rId3"/>
              </a:rPr>
              <a:t>www.health.state.us/divs/idepc/diseases/hiv/hivperinatal.html</a:t>
            </a:r>
            <a:endParaRPr lang="en-US" sz="2200" dirty="0" smtClean="0"/>
          </a:p>
          <a:p>
            <a:pPr lvl="1">
              <a:buNone/>
            </a:pPr>
            <a:endParaRPr lang="en-US" dirty="0" smtClean="0"/>
          </a:p>
          <a:p>
            <a:pPr lvl="1"/>
            <a:endParaRPr lang="en-US" dirty="0" smtClean="0"/>
          </a:p>
          <a:p>
            <a:endParaRPr lang="en-US" dirty="0"/>
          </a:p>
        </p:txBody>
      </p:sp>
      <p:sp>
        <p:nvSpPr>
          <p:cNvPr id="3" name="Title 2"/>
          <p:cNvSpPr>
            <a:spLocks noGrp="1"/>
          </p:cNvSpPr>
          <p:nvPr>
            <p:ph type="title"/>
          </p:nvPr>
        </p:nvSpPr>
        <p:spPr>
          <a:xfrm>
            <a:off x="812800" y="406468"/>
            <a:ext cx="9144000" cy="757130"/>
          </a:xfrm>
        </p:spPr>
        <p:txBody>
          <a:bodyPr/>
          <a:lstStyle/>
          <a:p>
            <a:r>
              <a:rPr lang="en-US" sz="4800" b="1" dirty="0" smtClean="0"/>
              <a:t>Clinical </a:t>
            </a:r>
            <a:r>
              <a:rPr lang="en-US" sz="4800" b="1" dirty="0"/>
              <a:t>R</a:t>
            </a:r>
            <a:r>
              <a:rPr lang="en-US" sz="4800" b="1" dirty="0" smtClean="0"/>
              <a:t>esources</a:t>
            </a:r>
            <a:endParaRPr lang="en-US" sz="4800" b="1" dirty="0"/>
          </a:p>
        </p:txBody>
      </p:sp>
    </p:spTree>
    <p:extLst>
      <p:ext uri="{BB962C8B-B14F-4D97-AF65-F5344CB8AC3E}">
        <p14:creationId xmlns:p14="http://schemas.microsoft.com/office/powerpoint/2010/main" val="4175100764"/>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914400" y="990602"/>
            <a:ext cx="10363200" cy="4401205"/>
          </a:xfrm>
        </p:spPr>
        <p:txBody>
          <a:bodyPr/>
          <a:lstStyle/>
          <a:p>
            <a:pPr>
              <a:buNone/>
            </a:pPr>
            <a:r>
              <a:rPr lang="en-US" dirty="0" smtClean="0"/>
              <a:t>For guidelines about perinatal HIV</a:t>
            </a:r>
          </a:p>
          <a:p>
            <a:pPr lvl="1"/>
            <a:r>
              <a:rPr lang="en-US" dirty="0" smtClean="0">
                <a:hlinkClick r:id="rId2"/>
              </a:rPr>
              <a:t>https://aidsinfo.nih.gov/guidelines</a:t>
            </a:r>
            <a:r>
              <a:rPr lang="en-US" dirty="0" smtClean="0"/>
              <a:t> and select ‘perinatal’</a:t>
            </a:r>
          </a:p>
          <a:p>
            <a:pPr>
              <a:buNone/>
            </a:pPr>
            <a:endParaRPr lang="en-US" dirty="0" smtClean="0"/>
          </a:p>
          <a:p>
            <a:pPr lvl="1"/>
            <a:endParaRPr lang="en-US" dirty="0" smtClean="0"/>
          </a:p>
          <a:p>
            <a:pPr>
              <a:buNone/>
            </a:pPr>
            <a:endParaRPr lang="en-US" dirty="0" smtClean="0"/>
          </a:p>
          <a:p>
            <a:endParaRPr lang="en-US" dirty="0" smtClean="0"/>
          </a:p>
          <a:p>
            <a:pPr lvl="1"/>
            <a:endParaRPr lang="en-US" dirty="0" smtClean="0"/>
          </a:p>
          <a:p>
            <a:pPr lvl="1"/>
            <a:endParaRPr lang="en-US" dirty="0" smtClean="0"/>
          </a:p>
          <a:p>
            <a:pPr lvl="1">
              <a:buNone/>
            </a:pPr>
            <a:endParaRPr lang="en-US" dirty="0" smtClean="0"/>
          </a:p>
        </p:txBody>
      </p:sp>
      <p:sp>
        <p:nvSpPr>
          <p:cNvPr id="3" name="Title 2"/>
          <p:cNvSpPr>
            <a:spLocks noGrp="1"/>
          </p:cNvSpPr>
          <p:nvPr>
            <p:ph type="title"/>
          </p:nvPr>
        </p:nvSpPr>
        <p:spPr>
          <a:xfrm>
            <a:off x="711200" y="101668"/>
            <a:ext cx="9144000" cy="757130"/>
          </a:xfrm>
        </p:spPr>
        <p:txBody>
          <a:bodyPr/>
          <a:lstStyle/>
          <a:p>
            <a:r>
              <a:rPr lang="en-US" sz="4800" b="1" dirty="0" smtClean="0"/>
              <a:t>Resources</a:t>
            </a:r>
            <a:endParaRPr lang="en-US" sz="4800" b="1" dirty="0"/>
          </a:p>
        </p:txBody>
      </p:sp>
      <p:pic>
        <p:nvPicPr>
          <p:cNvPr id="5123" name="Picture 3"/>
          <p:cNvPicPr>
            <a:picLocks noChangeAspect="1" noChangeArrowheads="1"/>
          </p:cNvPicPr>
          <p:nvPr/>
        </p:nvPicPr>
        <p:blipFill>
          <a:blip r:embed="rId3" cstate="print"/>
          <a:srcRect l="5000" t="12222" r="5000" b="6667"/>
          <a:stretch>
            <a:fillRect/>
          </a:stretch>
        </p:blipFill>
        <p:spPr bwMode="auto">
          <a:xfrm>
            <a:off x="767533" y="1809938"/>
            <a:ext cx="10058400" cy="3824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534448"/>
            <a:ext cx="9144000" cy="1421928"/>
          </a:xfrm>
        </p:spPr>
        <p:txBody>
          <a:bodyPr/>
          <a:lstStyle/>
          <a:p>
            <a:r>
              <a:rPr lang="en-US" sz="4800" b="1" dirty="0" smtClean="0"/>
              <a:t>Resources</a:t>
            </a:r>
            <a:r>
              <a:rPr lang="en-US" dirty="0" smtClean="0"/>
              <a:t/>
            </a:r>
            <a:br>
              <a:rPr lang="en-US" dirty="0" smtClean="0"/>
            </a:br>
            <a:r>
              <a:rPr lang="en-US" sz="2400" dirty="0" smtClean="0">
                <a:solidFill>
                  <a:srgbClr val="000000"/>
                </a:solidFill>
              </a:rPr>
              <a:t>The Hive: ‘Hub of positive reproductive and sexual health’. </a:t>
            </a:r>
            <a:r>
              <a:rPr lang="en-US" sz="2400" i="1" dirty="0" smtClean="0">
                <a:solidFill>
                  <a:srgbClr val="0070C0"/>
                </a:solidFill>
              </a:rPr>
              <a:t>Patient friendly</a:t>
            </a:r>
            <a:endParaRPr lang="en-US" i="1" dirty="0">
              <a:solidFill>
                <a:srgbClr val="0070C0"/>
              </a:solidFill>
            </a:endParaRPr>
          </a:p>
        </p:txBody>
      </p:sp>
      <p:pic>
        <p:nvPicPr>
          <p:cNvPr id="6146" name="Picture 2"/>
          <p:cNvPicPr>
            <a:picLocks noChangeAspect="1" noChangeArrowheads="1"/>
          </p:cNvPicPr>
          <p:nvPr/>
        </p:nvPicPr>
        <p:blipFill>
          <a:blip r:embed="rId2" cstate="print"/>
          <a:srcRect t="12222" r="10625" b="7420"/>
          <a:stretch>
            <a:fillRect/>
          </a:stretch>
        </p:blipFill>
        <p:spPr bwMode="auto">
          <a:xfrm>
            <a:off x="1015999" y="2057400"/>
            <a:ext cx="9843655"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for your time!</a:t>
            </a:r>
            <a:endParaRPr lang="en-US" dirty="0"/>
          </a:p>
        </p:txBody>
      </p:sp>
      <p:grpSp>
        <p:nvGrpSpPr>
          <p:cNvPr id="3" name="Group 10"/>
          <p:cNvGrpSpPr/>
          <p:nvPr/>
        </p:nvGrpSpPr>
        <p:grpSpPr>
          <a:xfrm>
            <a:off x="609600" y="1600202"/>
            <a:ext cx="10972800" cy="2042045"/>
            <a:chOff x="457200" y="1600201"/>
            <a:chExt cx="8229600" cy="1451485"/>
          </a:xfrm>
          <a:solidFill>
            <a:schemeClr val="bg2"/>
          </a:solidFill>
        </p:grpSpPr>
        <p:sp>
          <p:nvSpPr>
            <p:cNvPr id="5" name="Content Placeholder 4"/>
            <p:cNvSpPr txBox="1">
              <a:spLocks/>
            </p:cNvSpPr>
            <p:nvPr/>
          </p:nvSpPr>
          <p:spPr>
            <a:xfrm>
              <a:off x="457200" y="1600201"/>
              <a:ext cx="8229600" cy="457200"/>
            </a:xfrm>
            <a:prstGeom prst="rect">
              <a:avLst/>
            </a:prstGeom>
            <a:grpFill/>
          </p:spPr>
          <p:style>
            <a:lnRef idx="2">
              <a:schemeClr val="accent1"/>
            </a:lnRef>
            <a:fillRef idx="1">
              <a:schemeClr val="lt1"/>
            </a:fillRef>
            <a:effectRef idx="0">
              <a:schemeClr val="accent1"/>
            </a:effectRef>
            <a:fontRef idx="minor">
              <a:schemeClr val="dk1"/>
            </a:fontRef>
          </p:style>
          <p:txBody>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1" u="none" strike="noStrike" kern="1200" cap="none" spc="0" normalizeH="0" baseline="0" noProof="0" dirty="0" smtClean="0">
                  <a:ln>
                    <a:noFill/>
                  </a:ln>
                  <a:solidFill>
                    <a:srgbClr val="002060"/>
                  </a:solidFill>
                  <a:effectLst/>
                  <a:uLnTx/>
                  <a:uFillTx/>
                  <a:latin typeface="+mn-lt"/>
                  <a:ea typeface="+mn-ea"/>
                  <a:cs typeface="+mn-cs"/>
                </a:rPr>
                <a:t>Please call or email with questions</a:t>
              </a:r>
              <a:r>
                <a:rPr kumimoji="0" lang="en-US" sz="2400" b="0" i="0" u="none" strike="noStrike" kern="1200" cap="none" spc="0" normalizeH="0" baseline="0" noProof="0" dirty="0" smtClean="0">
                  <a:ln>
                    <a:noFill/>
                  </a:ln>
                  <a:solidFill>
                    <a:srgbClr val="002060"/>
                  </a:solidFill>
                  <a:effectLst/>
                  <a:uLnTx/>
                  <a:uFillTx/>
                  <a:latin typeface="+mn-lt"/>
                  <a:ea typeface="+mn-ea"/>
                  <a:cs typeface="+mn-cs"/>
                </a:rPr>
                <a:t>:</a:t>
              </a: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p:txBody>
        </p:sp>
        <p:sp>
          <p:nvSpPr>
            <p:cNvPr id="6" name="TextBox 5"/>
            <p:cNvSpPr txBox="1"/>
            <p:nvPr/>
          </p:nvSpPr>
          <p:spPr>
            <a:xfrm>
              <a:off x="533400" y="2286000"/>
              <a:ext cx="3657600" cy="765686"/>
            </a:xfrm>
            <a:prstGeom prst="rect">
              <a:avLst/>
            </a:prstGeom>
            <a:grp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solidFill>
                    <a:srgbClr val="002060"/>
                  </a:solidFill>
                  <a:latin typeface="+mn-lt"/>
                </a:rPr>
                <a:t>Cheri Booth, RN, MSN, MPH, PHN</a:t>
              </a:r>
            </a:p>
            <a:p>
              <a:r>
                <a:rPr lang="en-US" sz="1600" dirty="0" smtClean="0">
                  <a:solidFill>
                    <a:srgbClr val="002060"/>
                  </a:solidFill>
                  <a:latin typeface="+mn-lt"/>
                </a:rPr>
                <a:t>Perinatal HIV Nurse Coordinator</a:t>
              </a:r>
              <a:br>
                <a:rPr lang="en-US" sz="1600" dirty="0" smtClean="0">
                  <a:solidFill>
                    <a:srgbClr val="002060"/>
                  </a:solidFill>
                  <a:latin typeface="+mn-lt"/>
                </a:rPr>
              </a:br>
              <a:r>
                <a:rPr lang="en-US" sz="1600" dirty="0" smtClean="0">
                  <a:solidFill>
                    <a:srgbClr val="002060"/>
                  </a:solidFill>
                  <a:latin typeface="+mn-lt"/>
                </a:rPr>
                <a:t>(612) 387-2989</a:t>
              </a:r>
            </a:p>
            <a:p>
              <a:r>
                <a:rPr lang="en-US" sz="1600" dirty="0" smtClean="0">
                  <a:solidFill>
                    <a:srgbClr val="002060"/>
                  </a:solidFill>
                  <a:latin typeface="+mn-lt"/>
                </a:rPr>
                <a:t>Cheri.Booth@childrensmn.org</a:t>
              </a:r>
              <a:endParaRPr lang="en-US" sz="1600" dirty="0">
                <a:solidFill>
                  <a:srgbClr val="002060"/>
                </a:solidFill>
                <a:latin typeface="+mn-lt"/>
              </a:endParaRPr>
            </a:p>
          </p:txBody>
        </p:sp>
        <p:sp>
          <p:nvSpPr>
            <p:cNvPr id="9" name="TextBox 8"/>
            <p:cNvSpPr txBox="1"/>
            <p:nvPr/>
          </p:nvSpPr>
          <p:spPr>
            <a:xfrm>
              <a:off x="4572000" y="2286000"/>
              <a:ext cx="3505200" cy="765686"/>
            </a:xfrm>
            <a:prstGeom prst="rect">
              <a:avLst/>
            </a:prstGeom>
            <a:grp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solidFill>
                    <a:srgbClr val="002060"/>
                  </a:solidFill>
                  <a:latin typeface="+mn-lt"/>
                </a:rPr>
                <a:t>Laura Hoyt, MD</a:t>
              </a:r>
            </a:p>
            <a:p>
              <a:r>
                <a:rPr lang="en-US" sz="1600" dirty="0" smtClean="0">
                  <a:solidFill>
                    <a:srgbClr val="002060"/>
                  </a:solidFill>
                  <a:latin typeface="+mn-lt"/>
                </a:rPr>
                <a:t>Clinical Director</a:t>
              </a:r>
              <a:br>
                <a:rPr lang="en-US" sz="1600" dirty="0" smtClean="0">
                  <a:solidFill>
                    <a:srgbClr val="002060"/>
                  </a:solidFill>
                  <a:latin typeface="+mn-lt"/>
                </a:rPr>
              </a:br>
              <a:r>
                <a:rPr lang="en-US" sz="1600" dirty="0" smtClean="0">
                  <a:solidFill>
                    <a:srgbClr val="002060"/>
                  </a:solidFill>
                  <a:latin typeface="+mn-lt"/>
                </a:rPr>
                <a:t>(612) 343-2121</a:t>
              </a:r>
            </a:p>
            <a:p>
              <a:r>
                <a:rPr lang="en-US" sz="1600" dirty="0" smtClean="0">
                  <a:solidFill>
                    <a:srgbClr val="002060"/>
                  </a:solidFill>
                  <a:latin typeface="+mn-lt"/>
                </a:rPr>
                <a:t>laura.hoyt@childrensmn.org</a:t>
              </a:r>
              <a:endParaRPr lang="en-US" sz="1600" dirty="0">
                <a:solidFill>
                  <a:srgbClr val="002060"/>
                </a:solidFill>
                <a:latin typeface="+mn-lt"/>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Picture of HIV</a:t>
            </a:r>
            <a:endParaRPr lang="en-US" dirty="0"/>
          </a:p>
        </p:txBody>
      </p:sp>
      <p:sp>
        <p:nvSpPr>
          <p:cNvPr id="3" name="Content Placeholder 2"/>
          <p:cNvSpPr>
            <a:spLocks noGrp="1"/>
          </p:cNvSpPr>
          <p:nvPr>
            <p:ph sz="half" idx="10"/>
          </p:nvPr>
        </p:nvSpPr>
        <p:spPr/>
        <p:txBody>
          <a:bodyPr>
            <a:normAutofit/>
          </a:bodyPr>
          <a:lstStyle/>
          <a:p>
            <a:pPr lvl="1"/>
            <a:r>
              <a:rPr lang="en-US" sz="3200" dirty="0" smtClean="0"/>
              <a:t>Of the over 1.1 million people are living with HIV in the United States- approximately 25% are women </a:t>
            </a:r>
          </a:p>
          <a:p>
            <a:pPr lvl="1"/>
            <a:r>
              <a:rPr lang="en-US" sz="3200" dirty="0" smtClean="0"/>
              <a:t>80% of women infected are childbearing age (15-44) </a:t>
            </a:r>
          </a:p>
          <a:p>
            <a:pPr lvl="1"/>
            <a:r>
              <a:rPr lang="en-US" sz="3200" i="1" dirty="0" smtClean="0"/>
              <a:t>An estimated 1 in 5 of all people infected with HIV do not know their status.</a:t>
            </a:r>
          </a:p>
          <a:p>
            <a:pPr lvl="2"/>
            <a:r>
              <a:rPr lang="en-US" sz="3200" dirty="0" smtClean="0"/>
              <a:t>Many women learn their HIV status during prenatal testing</a:t>
            </a:r>
          </a:p>
          <a:p>
            <a:endParaRPr lang="en-US" sz="3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DCF2-9AD3-41C8-81AA-90FCB7668073}"/>
              </a:ext>
            </a:extLst>
          </p:cNvPr>
          <p:cNvSpPr>
            <a:spLocks noGrp="1"/>
          </p:cNvSpPr>
          <p:nvPr>
            <p:ph type="title"/>
          </p:nvPr>
        </p:nvSpPr>
        <p:spPr/>
        <p:txBody>
          <a:bodyPr>
            <a:noAutofit/>
          </a:bodyPr>
          <a:lstStyle/>
          <a:p>
            <a:r>
              <a:rPr lang="en-US" dirty="0"/>
              <a:t>Obtaining CME/CE Credit</a:t>
            </a:r>
          </a:p>
        </p:txBody>
      </p:sp>
      <p:sp>
        <p:nvSpPr>
          <p:cNvPr id="3" name="Content Placeholder 2">
            <a:extLst>
              <a:ext uri="{FF2B5EF4-FFF2-40B4-BE49-F238E27FC236}">
                <a16:creationId xmlns:a16="http://schemas.microsoft.com/office/drawing/2014/main" id="{7EAD641F-6C27-4B44-9B2F-24F4AE9BF0C3}"/>
              </a:ext>
            </a:extLst>
          </p:cNvPr>
          <p:cNvSpPr>
            <a:spLocks noGrp="1"/>
          </p:cNvSpPr>
          <p:nvPr>
            <p:ph sz="half" idx="10"/>
          </p:nvPr>
        </p:nvSpPr>
        <p:spPr/>
        <p:txBody>
          <a:bodyPr/>
          <a:lstStyle/>
          <a:p>
            <a:r>
              <a:rPr lang="en-US" dirty="0"/>
              <a:t>If you would like to receive continuing education credit for this activity, please visit:</a:t>
            </a:r>
          </a:p>
          <a:p>
            <a:endParaRPr lang="en-US" dirty="0"/>
          </a:p>
          <a:p>
            <a:r>
              <a:rPr lang="en-US" b="1" dirty="0">
                <a:solidFill>
                  <a:srgbClr val="D3313A"/>
                </a:solidFill>
              </a:rPr>
              <a:t>http://ryanwhite.cds.pesgce.com </a:t>
            </a:r>
          </a:p>
          <a:p>
            <a:endParaRPr lang="en-US" dirty="0"/>
          </a:p>
        </p:txBody>
      </p:sp>
    </p:spTree>
    <p:extLst>
      <p:ext uri="{BB962C8B-B14F-4D97-AF65-F5344CB8AC3E}">
        <p14:creationId xmlns:p14="http://schemas.microsoft.com/office/powerpoint/2010/main" val="2152152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Perinatal HIV Transmission</a:t>
            </a:r>
            <a:endParaRPr lang="en-US" dirty="0"/>
          </a:p>
        </p:txBody>
      </p:sp>
      <p:pic>
        <p:nvPicPr>
          <p:cNvPr id="4" name="Content Placeholder 7"/>
          <p:cNvPicPr>
            <a:picLocks noGrp="1" noChangeAspect="1"/>
          </p:cNvPicPr>
          <p:nvPr>
            <p:ph sz="half" idx="10"/>
          </p:nvPr>
        </p:nvPicPr>
        <p:blipFill>
          <a:blip r:embed="rId3" cstate="print">
            <a:extLst>
              <a:ext uri="{28A0092B-C50C-407E-A947-70E740481C1C}">
                <a14:useLocalDpi xmlns:a14="http://schemas.microsoft.com/office/drawing/2010/main" val="0"/>
              </a:ext>
            </a:extLst>
          </a:blip>
          <a:stretch>
            <a:fillRect/>
          </a:stretch>
        </p:blipFill>
        <p:spPr>
          <a:xfrm>
            <a:off x="2532377" y="1205415"/>
            <a:ext cx="5895975" cy="39243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Perinatal Transmission</a:t>
            </a:r>
            <a:endParaRPr lang="en-US" dirty="0"/>
          </a:p>
        </p:txBody>
      </p:sp>
      <p:sp>
        <p:nvSpPr>
          <p:cNvPr id="3" name="Content Placeholder 2"/>
          <p:cNvSpPr>
            <a:spLocks noGrp="1"/>
          </p:cNvSpPr>
          <p:nvPr>
            <p:ph sz="half" idx="10"/>
          </p:nvPr>
        </p:nvSpPr>
        <p:spPr/>
        <p:txBody>
          <a:bodyPr/>
          <a:lstStyle/>
          <a:p>
            <a:r>
              <a:rPr lang="en-US" dirty="0" smtClean="0"/>
              <a:t>Many men and women with HIV infection want to have children</a:t>
            </a:r>
          </a:p>
          <a:p>
            <a:r>
              <a:rPr lang="en-US" dirty="0" smtClean="0"/>
              <a:t>Prevention of transmission to partners and babies is very possible, but requires a “team effort”</a:t>
            </a:r>
          </a:p>
          <a:p>
            <a:r>
              <a:rPr lang="en-US" dirty="0" smtClean="0"/>
              <a:t>Coordinated care delivery/ team</a:t>
            </a:r>
          </a:p>
          <a:p>
            <a:pPr lvl="1"/>
            <a:r>
              <a:rPr lang="en-US" dirty="0" smtClean="0"/>
              <a:t>Patient (and partner)</a:t>
            </a:r>
          </a:p>
          <a:p>
            <a:pPr lvl="1"/>
            <a:r>
              <a:rPr lang="en-US" dirty="0" smtClean="0"/>
              <a:t>OB provider</a:t>
            </a:r>
          </a:p>
          <a:p>
            <a:pPr lvl="1"/>
            <a:r>
              <a:rPr lang="en-US" dirty="0" smtClean="0"/>
              <a:t>HIV provider</a:t>
            </a:r>
          </a:p>
          <a:p>
            <a:pPr lvl="1"/>
            <a:r>
              <a:rPr lang="en-US" dirty="0" smtClean="0"/>
              <a:t>Hospital</a:t>
            </a:r>
          </a:p>
          <a:p>
            <a:pPr lvl="1"/>
            <a:r>
              <a:rPr lang="en-US" dirty="0" smtClean="0"/>
              <a:t>Pediatric HIV specialist</a:t>
            </a:r>
          </a:p>
          <a:p>
            <a:pPr lvl="1"/>
            <a:r>
              <a:rPr lang="en-US" dirty="0" smtClean="0"/>
              <a:t>Well child care</a:t>
            </a:r>
          </a:p>
          <a:p>
            <a:pPr lvl="1"/>
            <a:r>
              <a:rPr lang="en-US" dirty="0" smtClean="0"/>
              <a:t>Social and support services / case management</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Perinatal Transmission</a:t>
            </a:r>
            <a:endParaRPr lang="en-US" dirty="0"/>
          </a:p>
        </p:txBody>
      </p:sp>
      <p:sp>
        <p:nvSpPr>
          <p:cNvPr id="3" name="Content Placeholder 2"/>
          <p:cNvSpPr>
            <a:spLocks noGrp="1"/>
          </p:cNvSpPr>
          <p:nvPr>
            <p:ph sz="half" idx="10"/>
          </p:nvPr>
        </p:nvSpPr>
        <p:spPr/>
        <p:txBody>
          <a:bodyPr/>
          <a:lstStyle/>
          <a:p>
            <a:r>
              <a:rPr lang="en-US" dirty="0" smtClean="0"/>
              <a:t>Mom’s status is what matters</a:t>
            </a:r>
          </a:p>
          <a:p>
            <a:pPr lvl="1"/>
            <a:r>
              <a:rPr lang="en-US" dirty="0" smtClean="0"/>
              <a:t>Amount of virus in mom’s system</a:t>
            </a:r>
          </a:p>
          <a:p>
            <a:pPr lvl="1"/>
            <a:r>
              <a:rPr lang="en-US" dirty="0" smtClean="0"/>
              <a:t>Whether HIV infection is </a:t>
            </a:r>
            <a:r>
              <a:rPr lang="en-US" dirty="0" smtClean="0"/>
              <a:t>established or infection occurred during </a:t>
            </a:r>
            <a:r>
              <a:rPr lang="en-US" dirty="0" smtClean="0"/>
              <a:t>pregnancy or </a:t>
            </a:r>
            <a:r>
              <a:rPr lang="en-US" dirty="0" smtClean="0"/>
              <a:t>post-partum period (if breastfeeding)</a:t>
            </a:r>
            <a:endParaRPr lang="en-US" dirty="0" smtClean="0"/>
          </a:p>
          <a:p>
            <a:pPr lvl="1"/>
            <a:r>
              <a:rPr lang="en-US" dirty="0" smtClean="0"/>
              <a:t>Whether or not HIV is well controlled, with undetectable VL</a:t>
            </a:r>
          </a:p>
          <a:p>
            <a:r>
              <a:rPr lang="en-US" dirty="0" smtClean="0"/>
              <a:t>Mechanism of transmission</a:t>
            </a:r>
          </a:p>
          <a:p>
            <a:pPr lvl="1"/>
            <a:r>
              <a:rPr lang="en-US" dirty="0" err="1" smtClean="0"/>
              <a:t>Perinatally</a:t>
            </a:r>
            <a:r>
              <a:rPr lang="en-US" dirty="0" smtClean="0"/>
              <a:t> (in </a:t>
            </a:r>
            <a:r>
              <a:rPr lang="en-US" dirty="0" err="1" smtClean="0"/>
              <a:t>utero</a:t>
            </a:r>
            <a:r>
              <a:rPr lang="en-US" dirty="0" smtClean="0"/>
              <a:t>):  25%-40%</a:t>
            </a:r>
          </a:p>
          <a:p>
            <a:pPr lvl="2"/>
            <a:r>
              <a:rPr lang="en-US" dirty="0" smtClean="0"/>
              <a:t>Typically with NEW infection</a:t>
            </a:r>
          </a:p>
          <a:p>
            <a:pPr lvl="1"/>
            <a:r>
              <a:rPr lang="en-US" dirty="0" err="1" smtClean="0"/>
              <a:t>Intrapartum</a:t>
            </a:r>
            <a:r>
              <a:rPr lang="en-US" dirty="0" smtClean="0"/>
              <a:t> (during labor and delivery):  60%-75%</a:t>
            </a:r>
          </a:p>
          <a:p>
            <a:pPr lvl="1"/>
            <a:r>
              <a:rPr lang="en-US" dirty="0" smtClean="0"/>
              <a:t>Additional risk associated with breastfeeding: 5-15%</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Perinatal HIV Prophylaxis</a:t>
            </a:r>
            <a:endParaRPr lang="en-US" dirty="0"/>
          </a:p>
        </p:txBody>
      </p:sp>
      <p:sp>
        <p:nvSpPr>
          <p:cNvPr id="3" name="Content Placeholder 2"/>
          <p:cNvSpPr>
            <a:spLocks noGrp="1"/>
          </p:cNvSpPr>
          <p:nvPr>
            <p:ph sz="half" idx="10"/>
          </p:nvPr>
        </p:nvSpPr>
        <p:spPr/>
        <p:txBody>
          <a:bodyPr/>
          <a:lstStyle/>
          <a:p>
            <a:pPr>
              <a:buFont typeface="Arial" pitchFamily="34" charset="0"/>
              <a:buChar char="•"/>
            </a:pPr>
            <a:r>
              <a:rPr lang="en-US" dirty="0" smtClean="0"/>
              <a:t>Without antiretroviral (ARV) drugs during pregnancy, mother-to-child transmission (MTCT) has ranged from 16% - 25% in North America and Europe</a:t>
            </a:r>
          </a:p>
          <a:p>
            <a:pPr>
              <a:buFont typeface="Arial" pitchFamily="34" charset="0"/>
              <a:buChar char="•"/>
            </a:pPr>
            <a:r>
              <a:rPr lang="en-US" dirty="0" smtClean="0"/>
              <a:t>In 1994 transmission rate was 21%</a:t>
            </a:r>
          </a:p>
          <a:p>
            <a:pPr>
              <a:buFont typeface="Arial" pitchFamily="34" charset="0"/>
              <a:buChar char="•"/>
            </a:pPr>
            <a:r>
              <a:rPr lang="en-US" dirty="0" smtClean="0"/>
              <a:t>February 1994,  ACTG 076 Protocol (</a:t>
            </a:r>
            <a:r>
              <a:rPr lang="en-US" dirty="0" err="1" smtClean="0"/>
              <a:t>Zidovudine</a:t>
            </a:r>
            <a:r>
              <a:rPr lang="en-US" dirty="0" smtClean="0"/>
              <a:t>, ZDV, </a:t>
            </a:r>
            <a:r>
              <a:rPr lang="en-US" dirty="0" err="1" smtClean="0"/>
              <a:t>Retrovir</a:t>
            </a:r>
            <a:r>
              <a:rPr lang="en-US" dirty="0" smtClean="0"/>
              <a:t>, AZT)</a:t>
            </a:r>
          </a:p>
          <a:p>
            <a:pPr lvl="1"/>
            <a:r>
              <a:rPr lang="en-US" dirty="0" smtClean="0"/>
              <a:t>Transmission:</a:t>
            </a:r>
          </a:p>
          <a:p>
            <a:pPr lvl="2"/>
            <a:r>
              <a:rPr lang="en-US" sz="2400" dirty="0" smtClean="0"/>
              <a:t>25% in placebo arm</a:t>
            </a:r>
          </a:p>
          <a:p>
            <a:pPr lvl="2"/>
            <a:r>
              <a:rPr lang="en-US" sz="2400" dirty="0" smtClean="0"/>
              <a:t>8% in AZT treatment arm, p=0.00006</a:t>
            </a:r>
          </a:p>
          <a:p>
            <a:pPr>
              <a:buFont typeface="Arial" pitchFamily="34" charset="0"/>
              <a:buChar char="•"/>
            </a:pPr>
            <a:r>
              <a:rPr lang="en-US" dirty="0" smtClean="0"/>
              <a:t>With the change in practice, transmission dropped to 11% in 1995</a:t>
            </a:r>
          </a:p>
          <a:p>
            <a:pPr>
              <a:buFont typeface="Arial" pitchFamily="34" charset="0"/>
              <a:buChar char="•"/>
            </a:pPr>
            <a:r>
              <a:rPr lang="en-US" dirty="0" smtClean="0"/>
              <a:t>MN: The rate of transmission has decreased from 15% between 1994 and 1996 to 1.6% in the past three years (2014-2017)</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HIV testing in pregnancy</a:t>
            </a:r>
            <a:endParaRPr lang="en-US" dirty="0"/>
          </a:p>
        </p:txBody>
      </p:sp>
      <p:pic>
        <p:nvPicPr>
          <p:cNvPr id="4" name="Content Placeholder 5"/>
          <p:cNvPicPr>
            <a:picLocks noGrp="1" noChangeAspect="1"/>
          </p:cNvPicPr>
          <p:nvPr>
            <p:ph sz="half" idx="10"/>
          </p:nvPr>
        </p:nvPicPr>
        <p:blipFill>
          <a:blip r:embed="rId3" cstate="print">
            <a:extLst>
              <a:ext uri="{28A0092B-C50C-407E-A947-70E740481C1C}">
                <a14:useLocalDpi xmlns:a14="http://schemas.microsoft.com/office/drawing/2010/main" val="0"/>
              </a:ext>
            </a:extLst>
          </a:blip>
          <a:stretch>
            <a:fillRect/>
          </a:stretch>
        </p:blipFill>
        <p:spPr>
          <a:xfrm>
            <a:off x="2489955" y="1196975"/>
            <a:ext cx="7212090" cy="444817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D001A7F359EE46A0CF8058E098EF5A" ma:contentTypeVersion="10" ma:contentTypeDescription="Create a new document." ma:contentTypeScope="" ma:versionID="2744b83b1c30f046831f1246f8fc5118">
  <xsd:schema xmlns:xsd="http://www.w3.org/2001/XMLSchema" xmlns:xs="http://www.w3.org/2001/XMLSchema" xmlns:p="http://schemas.microsoft.com/office/2006/metadata/properties" xmlns:ns2="763191c0-b165-402f-a2d4-8ae261e3ae05" xmlns:ns3="75e813ae-c565-40db-b37c-cfdb0e13b5d9" targetNamespace="http://schemas.microsoft.com/office/2006/metadata/properties" ma:root="true" ma:fieldsID="b1a798a26ac433add5ccb610541c3d3d" ns2:_="" ns3:_="">
    <xsd:import namespace="763191c0-b165-402f-a2d4-8ae261e3ae05"/>
    <xsd:import namespace="75e813ae-c565-40db-b37c-cfdb0e13b5d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191c0-b165-402f-a2d4-8ae261e3a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813ae-c565-40db-b37c-cfdb0e13b5d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D518FA-6DB5-4964-8D9F-6DA09C7A1F66}">
  <ds:schemaRefs>
    <ds:schemaRef ds:uri="http://schemas.microsoft.com/sharepoint/v3/contenttype/forms"/>
  </ds:schemaRefs>
</ds:datastoreItem>
</file>

<file path=customXml/itemProps2.xml><?xml version="1.0" encoding="utf-8"?>
<ds:datastoreItem xmlns:ds="http://schemas.openxmlformats.org/officeDocument/2006/customXml" ds:itemID="{3159FDB6-3442-4242-8A4B-4B9C3F1CFA17}">
  <ds:schemaRefs>
    <ds:schemaRef ds:uri="http://purl.org/dc/dcmitype/"/>
    <ds:schemaRef ds:uri="http://schemas.microsoft.com/office/2006/documentManagement/types"/>
    <ds:schemaRef ds:uri="75e813ae-c565-40db-b37c-cfdb0e13b5d9"/>
    <ds:schemaRef ds:uri="http://purl.org/dc/terms/"/>
    <ds:schemaRef ds:uri="http://schemas.microsoft.com/office/2006/metadata/properties"/>
    <ds:schemaRef ds:uri="763191c0-b165-402f-a2d4-8ae261e3ae05"/>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EA1BD40-3C52-4783-9844-7AC2606F7B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191c0-b165-402f-a2d4-8ae261e3ae05"/>
    <ds:schemaRef ds:uri="75e813ae-c565-40db-b37c-cfdb0e13b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5136</TotalTime>
  <Words>2495</Words>
  <Application>Microsoft Office PowerPoint</Application>
  <PresentationFormat>Widescreen</PresentationFormat>
  <Paragraphs>324</Paragraphs>
  <Slides>40</Slides>
  <Notes>29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ＭＳ Ｐゴシック</vt:lpstr>
      <vt:lpstr>游ゴシック</vt:lpstr>
      <vt:lpstr>Arial</vt:lpstr>
      <vt:lpstr>Arial Narrow</vt:lpstr>
      <vt:lpstr>Calibri</vt:lpstr>
      <vt:lpstr>Office Theme</vt:lpstr>
      <vt:lpstr>Document</vt:lpstr>
      <vt:lpstr>Perinatal HIV: A Wrap Around Model of Care</vt:lpstr>
      <vt:lpstr>Disclosures</vt:lpstr>
      <vt:lpstr>Learning Objectives</vt:lpstr>
      <vt:lpstr>National Picture of HIV</vt:lpstr>
      <vt:lpstr>Perinatal HIV Transmission</vt:lpstr>
      <vt:lpstr>Perinatal Transmission</vt:lpstr>
      <vt:lpstr>Perinatal Transmission</vt:lpstr>
      <vt:lpstr>Perinatal HIV Prophylaxis</vt:lpstr>
      <vt:lpstr>HIV testing in pregnancy</vt:lpstr>
      <vt:lpstr>PowerPoint Presentation</vt:lpstr>
      <vt:lpstr>CDC (USPHS) recommendations for HIV testing of pregnant women</vt:lpstr>
      <vt:lpstr>Additional HIV Testing goals: Partner testing</vt:lpstr>
      <vt:lpstr>Factors which influence risk of MTC transmission</vt:lpstr>
      <vt:lpstr>MN Specific Information </vt:lpstr>
      <vt:lpstr>MN: Births to HIV-Infected Women and Number of Perinatally Acquired HIV Infections* by Year of Birth, 2007 - 2017</vt:lpstr>
      <vt:lpstr>Perinatal Client Profile: MN 2007-2017</vt:lpstr>
      <vt:lpstr>Goals for HIV positive pregnancy</vt:lpstr>
      <vt:lpstr>Goals cont’d</vt:lpstr>
      <vt:lpstr>Challenges : Client based</vt:lpstr>
      <vt:lpstr>Challenges: Provider based</vt:lpstr>
      <vt:lpstr>Challenges: Systems based</vt:lpstr>
      <vt:lpstr>Challenges- Systems based, MN specific</vt:lpstr>
      <vt:lpstr>MN Perinatal &amp; Pediatric HIV Program</vt:lpstr>
      <vt:lpstr>Children’s Perinatal HIV program: Nursing Care Coordination</vt:lpstr>
      <vt:lpstr>Perinatal HIV Care coordination, MN</vt:lpstr>
      <vt:lpstr>Nursing Care Coordination: Delivery plan</vt:lpstr>
      <vt:lpstr>Nursing Care Coordination: After Delivery</vt:lpstr>
      <vt:lpstr>Children’s Perinatal HIV program: Case Management</vt:lpstr>
      <vt:lpstr>Children’s Perinatal HIV Program: Peer Navigators</vt:lpstr>
      <vt:lpstr>Coordination – Systems and providers</vt:lpstr>
      <vt:lpstr>Future goals and directions</vt:lpstr>
      <vt:lpstr>Questions/Case studies</vt:lpstr>
      <vt:lpstr>Complex patients: Case study 1</vt:lpstr>
      <vt:lpstr>Complex Patients: Case study 2</vt:lpstr>
      <vt:lpstr>Complex Patients: Case study 3</vt:lpstr>
      <vt:lpstr>Clinical Resources</vt:lpstr>
      <vt:lpstr>Resources</vt:lpstr>
      <vt:lpstr>Resources The Hive: ‘Hub of positive reproductive and sexual health’. Patient friendly</vt:lpstr>
      <vt:lpstr>Thank you for your time!</vt:lpstr>
      <vt:lpstr>Obtaining CME/CE Credit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Noonan (LRG)</dc:creator>
  <cp:lastModifiedBy>Windows User</cp:lastModifiedBy>
  <cp:revision>162</cp:revision>
  <dcterms:created xsi:type="dcterms:W3CDTF">2018-09-04T17:07:24Z</dcterms:created>
  <dcterms:modified xsi:type="dcterms:W3CDTF">2018-12-13T18:50:29Z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0x010100BAD001A7F359EE46A0CF8058E098EF5A</vt:lpwstr>
  </property>
</Properties>
</file>