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7" r:id="rId6"/>
    <p:sldId id="298" r:id="rId7"/>
    <p:sldId id="323" r:id="rId8"/>
    <p:sldId id="324" r:id="rId9"/>
    <p:sldId id="300" r:id="rId10"/>
    <p:sldId id="301" r:id="rId11"/>
    <p:sldId id="302" r:id="rId12"/>
    <p:sldId id="303" r:id="rId13"/>
    <p:sldId id="332" r:id="rId14"/>
    <p:sldId id="333" r:id="rId15"/>
    <p:sldId id="334" r:id="rId16"/>
    <p:sldId id="305" r:id="rId17"/>
    <p:sldId id="336" r:id="rId18"/>
    <p:sldId id="306" r:id="rId19"/>
    <p:sldId id="325" r:id="rId20"/>
    <p:sldId id="326" r:id="rId21"/>
    <p:sldId id="327" r:id="rId22"/>
    <p:sldId id="328" r:id="rId23"/>
    <p:sldId id="329" r:id="rId24"/>
    <p:sldId id="330" r:id="rId25"/>
    <p:sldId id="331" r:id="rId26"/>
    <p:sldId id="312" r:id="rId27"/>
    <p:sldId id="347" r:id="rId28"/>
    <p:sldId id="346" r:id="rId29"/>
    <p:sldId id="345" r:id="rId30"/>
    <p:sldId id="314" r:id="rId31"/>
    <p:sldId id="348" r:id="rId32"/>
    <p:sldId id="320" r:id="rId33"/>
    <p:sldId id="337" r:id="rId34"/>
    <p:sldId id="338" r:id="rId35"/>
    <p:sldId id="339" r:id="rId36"/>
    <p:sldId id="340" r:id="rId37"/>
    <p:sldId id="341" r:id="rId38"/>
    <p:sldId id="342" r:id="rId39"/>
    <p:sldId id="344" r:id="rId40"/>
    <p:sldId id="296"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sorterViewPr>
    <p:cViewPr>
      <p:scale>
        <a:sx n="100" d="100"/>
        <a:sy n="100" d="100"/>
      </p:scale>
      <p:origin x="0" y="-12974"/>
    </p:cViewPr>
  </p:sorterViewPr>
  <p:notesViewPr>
    <p:cSldViewPr snapToGrid="0">
      <p:cViewPr varScale="1">
        <p:scale>
          <a:sx n="65" d="100"/>
          <a:sy n="65" d="100"/>
        </p:scale>
        <p:origin x="288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F09CC-3273-42EC-815C-1873B2AFF39E}"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90335943-1A84-4C85-AEA7-FA9A437F1B09}">
      <dgm:prSet phldrT="[Text]"/>
      <dgm:spPr/>
      <dgm:t>
        <a:bodyPr/>
        <a:lstStyle/>
        <a:p>
          <a:r>
            <a:rPr lang="en-US" dirty="0"/>
            <a:t>10 Ryan White HIV/AIDS Program funded agencies</a:t>
          </a:r>
        </a:p>
      </dgm:t>
    </dgm:pt>
    <dgm:pt modelId="{0154E3EF-456F-400E-8D57-755F80845063}" type="parTrans" cxnId="{96944834-3CB5-40F0-ACBD-EBE63B07D783}">
      <dgm:prSet/>
      <dgm:spPr/>
      <dgm:t>
        <a:bodyPr/>
        <a:lstStyle/>
        <a:p>
          <a:endParaRPr lang="en-US"/>
        </a:p>
      </dgm:t>
    </dgm:pt>
    <dgm:pt modelId="{7771EF4B-377F-4321-BB18-7079A759478F}" type="sibTrans" cxnId="{96944834-3CB5-40F0-ACBD-EBE63B07D783}">
      <dgm:prSet/>
      <dgm:spPr/>
      <dgm:t>
        <a:bodyPr/>
        <a:lstStyle/>
        <a:p>
          <a:endParaRPr lang="en-US"/>
        </a:p>
      </dgm:t>
    </dgm:pt>
    <dgm:pt modelId="{488E5684-5D96-4719-9B12-1064F58A9038}">
      <dgm:prSet phldrT="[Text]"/>
      <dgm:spPr/>
      <dgm:t>
        <a:bodyPr/>
        <a:lstStyle/>
        <a:p>
          <a:r>
            <a:rPr lang="en-US" dirty="0"/>
            <a:t>Technical Assistance and Training </a:t>
          </a:r>
        </a:p>
      </dgm:t>
    </dgm:pt>
    <dgm:pt modelId="{4F95436A-C936-4966-9EC4-C1B04879E61B}" type="parTrans" cxnId="{7B94E701-9D38-46D1-BAA7-25F31FF31688}">
      <dgm:prSet/>
      <dgm:spPr/>
      <dgm:t>
        <a:bodyPr/>
        <a:lstStyle/>
        <a:p>
          <a:endParaRPr lang="en-US"/>
        </a:p>
      </dgm:t>
    </dgm:pt>
    <dgm:pt modelId="{A13E4EEE-75F6-411D-BE9C-C18913F7D6A5}" type="sibTrans" cxnId="{7B94E701-9D38-46D1-BAA7-25F31FF31688}">
      <dgm:prSet/>
      <dgm:spPr/>
      <dgm:t>
        <a:bodyPr/>
        <a:lstStyle/>
        <a:p>
          <a:endParaRPr lang="en-US"/>
        </a:p>
      </dgm:t>
    </dgm:pt>
    <dgm:pt modelId="{AB290E68-532B-42AF-815D-A6248E2D82D1}">
      <dgm:prSet phldrT="[Text]"/>
      <dgm:spPr/>
      <dgm:t>
        <a:bodyPr/>
        <a:lstStyle/>
        <a:p>
          <a:r>
            <a:rPr lang="en-US" dirty="0"/>
            <a:t>Learning Sessions</a:t>
          </a:r>
        </a:p>
      </dgm:t>
    </dgm:pt>
    <dgm:pt modelId="{F73A8B06-2DE5-4619-9F67-880117A617D3}" type="parTrans" cxnId="{5F32DAF6-5BFB-4074-95A3-4FE7233BF466}">
      <dgm:prSet/>
      <dgm:spPr/>
      <dgm:t>
        <a:bodyPr/>
        <a:lstStyle/>
        <a:p>
          <a:endParaRPr lang="en-US"/>
        </a:p>
      </dgm:t>
    </dgm:pt>
    <dgm:pt modelId="{B9E08C65-6F60-493D-843F-FC7ED7621B60}" type="sibTrans" cxnId="{5F32DAF6-5BFB-4074-95A3-4FE7233BF466}">
      <dgm:prSet/>
      <dgm:spPr/>
      <dgm:t>
        <a:bodyPr/>
        <a:lstStyle/>
        <a:p>
          <a:endParaRPr lang="en-US"/>
        </a:p>
      </dgm:t>
    </dgm:pt>
    <dgm:pt modelId="{ED327AFE-81B3-4FDA-9A22-5A1950B6751B}">
      <dgm:prSet phldrT="[Text]"/>
      <dgm:spPr/>
      <dgm:t>
        <a:bodyPr/>
        <a:lstStyle/>
        <a:p>
          <a:r>
            <a:rPr lang="en-US" dirty="0"/>
            <a:t>Evaluation </a:t>
          </a:r>
        </a:p>
      </dgm:t>
    </dgm:pt>
    <dgm:pt modelId="{C9C94056-1690-4D62-BC25-636396B7FB5D}" type="parTrans" cxnId="{EE4C3F98-71E4-4B3F-BE7F-25FBF4CD2713}">
      <dgm:prSet/>
      <dgm:spPr/>
      <dgm:t>
        <a:bodyPr/>
        <a:lstStyle/>
        <a:p>
          <a:endParaRPr lang="en-US"/>
        </a:p>
      </dgm:t>
    </dgm:pt>
    <dgm:pt modelId="{7A17F198-0CBD-408C-A7CB-64C7BA6D49C7}" type="sibTrans" cxnId="{EE4C3F98-71E4-4B3F-BE7F-25FBF4CD2713}">
      <dgm:prSet/>
      <dgm:spPr/>
      <dgm:t>
        <a:bodyPr/>
        <a:lstStyle/>
        <a:p>
          <a:endParaRPr lang="en-US"/>
        </a:p>
      </dgm:t>
    </dgm:pt>
    <dgm:pt modelId="{579DB611-9AD5-467D-BC53-34C9B542BFA5}" type="pres">
      <dgm:prSet presAssocID="{D34F09CC-3273-42EC-815C-1873B2AFF39E}" presName="hierChild1" presStyleCnt="0">
        <dgm:presLayoutVars>
          <dgm:orgChart val="1"/>
          <dgm:chPref val="1"/>
          <dgm:dir/>
          <dgm:animOne val="branch"/>
          <dgm:animLvl val="lvl"/>
          <dgm:resizeHandles/>
        </dgm:presLayoutVars>
      </dgm:prSet>
      <dgm:spPr/>
      <dgm:t>
        <a:bodyPr/>
        <a:lstStyle/>
        <a:p>
          <a:endParaRPr lang="en-US"/>
        </a:p>
      </dgm:t>
    </dgm:pt>
    <dgm:pt modelId="{EFAB9655-9E8A-45C2-B9A1-12655CF58121}" type="pres">
      <dgm:prSet presAssocID="{90335943-1A84-4C85-AEA7-FA9A437F1B09}" presName="hierRoot1" presStyleCnt="0">
        <dgm:presLayoutVars>
          <dgm:hierBranch val="init"/>
        </dgm:presLayoutVars>
      </dgm:prSet>
      <dgm:spPr/>
    </dgm:pt>
    <dgm:pt modelId="{CF476E72-2A81-443A-82A3-890AF3D69B01}" type="pres">
      <dgm:prSet presAssocID="{90335943-1A84-4C85-AEA7-FA9A437F1B09}" presName="rootComposite1" presStyleCnt="0"/>
      <dgm:spPr/>
    </dgm:pt>
    <dgm:pt modelId="{D4842B78-7E09-4CD6-BFC9-CD04C850434D}" type="pres">
      <dgm:prSet presAssocID="{90335943-1A84-4C85-AEA7-FA9A437F1B09}" presName="rootText1" presStyleLbl="node0" presStyleIdx="0" presStyleCnt="1">
        <dgm:presLayoutVars>
          <dgm:chPref val="3"/>
        </dgm:presLayoutVars>
      </dgm:prSet>
      <dgm:spPr/>
      <dgm:t>
        <a:bodyPr/>
        <a:lstStyle/>
        <a:p>
          <a:endParaRPr lang="en-US"/>
        </a:p>
      </dgm:t>
    </dgm:pt>
    <dgm:pt modelId="{91EABBA1-DBE7-4DC9-AF51-08C4423622AF}" type="pres">
      <dgm:prSet presAssocID="{90335943-1A84-4C85-AEA7-FA9A437F1B09}" presName="rootConnector1" presStyleLbl="node1" presStyleIdx="0" presStyleCnt="0"/>
      <dgm:spPr/>
      <dgm:t>
        <a:bodyPr/>
        <a:lstStyle/>
        <a:p>
          <a:endParaRPr lang="en-US"/>
        </a:p>
      </dgm:t>
    </dgm:pt>
    <dgm:pt modelId="{6A9AC970-5CAC-4A17-9D79-748C7AFE2AB9}" type="pres">
      <dgm:prSet presAssocID="{90335943-1A84-4C85-AEA7-FA9A437F1B09}" presName="hierChild2" presStyleCnt="0"/>
      <dgm:spPr/>
    </dgm:pt>
    <dgm:pt modelId="{8F6C0D96-88B0-4FAB-9FDE-ED41F8F24753}" type="pres">
      <dgm:prSet presAssocID="{4F95436A-C936-4966-9EC4-C1B04879E61B}" presName="Name37" presStyleLbl="parChTrans1D2" presStyleIdx="0" presStyleCnt="3"/>
      <dgm:spPr/>
      <dgm:t>
        <a:bodyPr/>
        <a:lstStyle/>
        <a:p>
          <a:endParaRPr lang="en-US"/>
        </a:p>
      </dgm:t>
    </dgm:pt>
    <dgm:pt modelId="{04F733A6-F3C1-4D89-8BFC-3851F30D7B86}" type="pres">
      <dgm:prSet presAssocID="{488E5684-5D96-4719-9B12-1064F58A9038}" presName="hierRoot2" presStyleCnt="0">
        <dgm:presLayoutVars>
          <dgm:hierBranch val="init"/>
        </dgm:presLayoutVars>
      </dgm:prSet>
      <dgm:spPr/>
    </dgm:pt>
    <dgm:pt modelId="{F02067F5-D8B0-430B-BF3D-DF5AAF786FFB}" type="pres">
      <dgm:prSet presAssocID="{488E5684-5D96-4719-9B12-1064F58A9038}" presName="rootComposite" presStyleCnt="0"/>
      <dgm:spPr/>
    </dgm:pt>
    <dgm:pt modelId="{DB57892B-7058-429A-ACF0-58737DFEA6AB}" type="pres">
      <dgm:prSet presAssocID="{488E5684-5D96-4719-9B12-1064F58A9038}" presName="rootText" presStyleLbl="node2" presStyleIdx="0" presStyleCnt="3" custLinFactNeighborX="-23" custLinFactNeighborY="1203">
        <dgm:presLayoutVars>
          <dgm:chPref val="3"/>
        </dgm:presLayoutVars>
      </dgm:prSet>
      <dgm:spPr/>
      <dgm:t>
        <a:bodyPr/>
        <a:lstStyle/>
        <a:p>
          <a:endParaRPr lang="en-US"/>
        </a:p>
      </dgm:t>
    </dgm:pt>
    <dgm:pt modelId="{1727A5C9-F98C-4384-BFF9-FA67A87FAB33}" type="pres">
      <dgm:prSet presAssocID="{488E5684-5D96-4719-9B12-1064F58A9038}" presName="rootConnector" presStyleLbl="node2" presStyleIdx="0" presStyleCnt="3"/>
      <dgm:spPr/>
      <dgm:t>
        <a:bodyPr/>
        <a:lstStyle/>
        <a:p>
          <a:endParaRPr lang="en-US"/>
        </a:p>
      </dgm:t>
    </dgm:pt>
    <dgm:pt modelId="{C60D1903-A4B2-452A-A07F-4DC8C7367009}" type="pres">
      <dgm:prSet presAssocID="{488E5684-5D96-4719-9B12-1064F58A9038}" presName="hierChild4" presStyleCnt="0"/>
      <dgm:spPr/>
    </dgm:pt>
    <dgm:pt modelId="{97128C8C-430C-4A0D-B8F6-759AAC538317}" type="pres">
      <dgm:prSet presAssocID="{488E5684-5D96-4719-9B12-1064F58A9038}" presName="hierChild5" presStyleCnt="0"/>
      <dgm:spPr/>
    </dgm:pt>
    <dgm:pt modelId="{FC2BB76C-6049-4312-9E76-F27855093AB7}" type="pres">
      <dgm:prSet presAssocID="{F73A8B06-2DE5-4619-9F67-880117A617D3}" presName="Name37" presStyleLbl="parChTrans1D2" presStyleIdx="1" presStyleCnt="3"/>
      <dgm:spPr/>
      <dgm:t>
        <a:bodyPr/>
        <a:lstStyle/>
        <a:p>
          <a:endParaRPr lang="en-US"/>
        </a:p>
      </dgm:t>
    </dgm:pt>
    <dgm:pt modelId="{2211FA43-AEE0-4550-8396-08F326FC425C}" type="pres">
      <dgm:prSet presAssocID="{AB290E68-532B-42AF-815D-A6248E2D82D1}" presName="hierRoot2" presStyleCnt="0">
        <dgm:presLayoutVars>
          <dgm:hierBranch val="init"/>
        </dgm:presLayoutVars>
      </dgm:prSet>
      <dgm:spPr/>
    </dgm:pt>
    <dgm:pt modelId="{0A270EC2-997F-451D-A99E-945D88978EEC}" type="pres">
      <dgm:prSet presAssocID="{AB290E68-532B-42AF-815D-A6248E2D82D1}" presName="rootComposite" presStyleCnt="0"/>
      <dgm:spPr/>
    </dgm:pt>
    <dgm:pt modelId="{5AFA8FDF-D4D3-4D2E-B061-3664406E45A8}" type="pres">
      <dgm:prSet presAssocID="{AB290E68-532B-42AF-815D-A6248E2D82D1}" presName="rootText" presStyleLbl="node2" presStyleIdx="1" presStyleCnt="3">
        <dgm:presLayoutVars>
          <dgm:chPref val="3"/>
        </dgm:presLayoutVars>
      </dgm:prSet>
      <dgm:spPr/>
      <dgm:t>
        <a:bodyPr/>
        <a:lstStyle/>
        <a:p>
          <a:endParaRPr lang="en-US"/>
        </a:p>
      </dgm:t>
    </dgm:pt>
    <dgm:pt modelId="{F1A4DE03-5A4A-406E-A571-C7C685251CFA}" type="pres">
      <dgm:prSet presAssocID="{AB290E68-532B-42AF-815D-A6248E2D82D1}" presName="rootConnector" presStyleLbl="node2" presStyleIdx="1" presStyleCnt="3"/>
      <dgm:spPr/>
      <dgm:t>
        <a:bodyPr/>
        <a:lstStyle/>
        <a:p>
          <a:endParaRPr lang="en-US"/>
        </a:p>
      </dgm:t>
    </dgm:pt>
    <dgm:pt modelId="{1A735B0B-32D8-4E49-B61B-40F7BFA4DB74}" type="pres">
      <dgm:prSet presAssocID="{AB290E68-532B-42AF-815D-A6248E2D82D1}" presName="hierChild4" presStyleCnt="0"/>
      <dgm:spPr/>
    </dgm:pt>
    <dgm:pt modelId="{F46719E9-264D-4316-B1CE-AADE9F6A95B3}" type="pres">
      <dgm:prSet presAssocID="{AB290E68-532B-42AF-815D-A6248E2D82D1}" presName="hierChild5" presStyleCnt="0"/>
      <dgm:spPr/>
    </dgm:pt>
    <dgm:pt modelId="{07816EE0-5F0D-4FB3-8C49-CAFD234F1E1F}" type="pres">
      <dgm:prSet presAssocID="{C9C94056-1690-4D62-BC25-636396B7FB5D}" presName="Name37" presStyleLbl="parChTrans1D2" presStyleIdx="2" presStyleCnt="3"/>
      <dgm:spPr/>
      <dgm:t>
        <a:bodyPr/>
        <a:lstStyle/>
        <a:p>
          <a:endParaRPr lang="en-US"/>
        </a:p>
      </dgm:t>
    </dgm:pt>
    <dgm:pt modelId="{67DA805D-C6D5-4249-B083-82B1448BC190}" type="pres">
      <dgm:prSet presAssocID="{ED327AFE-81B3-4FDA-9A22-5A1950B6751B}" presName="hierRoot2" presStyleCnt="0">
        <dgm:presLayoutVars>
          <dgm:hierBranch val="init"/>
        </dgm:presLayoutVars>
      </dgm:prSet>
      <dgm:spPr/>
    </dgm:pt>
    <dgm:pt modelId="{C0983024-3633-4B91-8031-14394482F306}" type="pres">
      <dgm:prSet presAssocID="{ED327AFE-81B3-4FDA-9A22-5A1950B6751B}" presName="rootComposite" presStyleCnt="0"/>
      <dgm:spPr/>
    </dgm:pt>
    <dgm:pt modelId="{090416CC-39F6-478A-94FF-DEDFD72599B5}" type="pres">
      <dgm:prSet presAssocID="{ED327AFE-81B3-4FDA-9A22-5A1950B6751B}" presName="rootText" presStyleLbl="node2" presStyleIdx="2" presStyleCnt="3">
        <dgm:presLayoutVars>
          <dgm:chPref val="3"/>
        </dgm:presLayoutVars>
      </dgm:prSet>
      <dgm:spPr/>
      <dgm:t>
        <a:bodyPr/>
        <a:lstStyle/>
        <a:p>
          <a:endParaRPr lang="en-US"/>
        </a:p>
      </dgm:t>
    </dgm:pt>
    <dgm:pt modelId="{A0591D69-2754-4081-8264-D0C319249488}" type="pres">
      <dgm:prSet presAssocID="{ED327AFE-81B3-4FDA-9A22-5A1950B6751B}" presName="rootConnector" presStyleLbl="node2" presStyleIdx="2" presStyleCnt="3"/>
      <dgm:spPr/>
      <dgm:t>
        <a:bodyPr/>
        <a:lstStyle/>
        <a:p>
          <a:endParaRPr lang="en-US"/>
        </a:p>
      </dgm:t>
    </dgm:pt>
    <dgm:pt modelId="{5A0041C7-2A67-472F-9220-667362B5422F}" type="pres">
      <dgm:prSet presAssocID="{ED327AFE-81B3-4FDA-9A22-5A1950B6751B}" presName="hierChild4" presStyleCnt="0"/>
      <dgm:spPr/>
    </dgm:pt>
    <dgm:pt modelId="{AC18B355-DEED-4A32-A0C3-4C6A9D60F53E}" type="pres">
      <dgm:prSet presAssocID="{ED327AFE-81B3-4FDA-9A22-5A1950B6751B}" presName="hierChild5" presStyleCnt="0"/>
      <dgm:spPr/>
    </dgm:pt>
    <dgm:pt modelId="{25E2AC67-22FF-4174-8CAC-8EFD4874147A}" type="pres">
      <dgm:prSet presAssocID="{90335943-1A84-4C85-AEA7-FA9A437F1B09}" presName="hierChild3" presStyleCnt="0"/>
      <dgm:spPr/>
    </dgm:pt>
  </dgm:ptLst>
  <dgm:cxnLst>
    <dgm:cxn modelId="{1216D98F-1B38-496E-B146-1D744FA34BDD}" type="presOf" srcId="{ED327AFE-81B3-4FDA-9A22-5A1950B6751B}" destId="{A0591D69-2754-4081-8264-D0C319249488}" srcOrd="1" destOrd="0" presId="urn:microsoft.com/office/officeart/2005/8/layout/orgChart1"/>
    <dgm:cxn modelId="{96944834-3CB5-40F0-ACBD-EBE63B07D783}" srcId="{D34F09CC-3273-42EC-815C-1873B2AFF39E}" destId="{90335943-1A84-4C85-AEA7-FA9A437F1B09}" srcOrd="0" destOrd="0" parTransId="{0154E3EF-456F-400E-8D57-755F80845063}" sibTransId="{7771EF4B-377F-4321-BB18-7079A759478F}"/>
    <dgm:cxn modelId="{00703019-C488-47A8-9970-BB5701773EC1}" type="presOf" srcId="{D34F09CC-3273-42EC-815C-1873B2AFF39E}" destId="{579DB611-9AD5-467D-BC53-34C9B542BFA5}" srcOrd="0" destOrd="0" presId="urn:microsoft.com/office/officeart/2005/8/layout/orgChart1"/>
    <dgm:cxn modelId="{4FAA9EC5-776B-4C7E-BCE1-34860C66E240}" type="presOf" srcId="{AB290E68-532B-42AF-815D-A6248E2D82D1}" destId="{5AFA8FDF-D4D3-4D2E-B061-3664406E45A8}" srcOrd="0" destOrd="0" presId="urn:microsoft.com/office/officeart/2005/8/layout/orgChart1"/>
    <dgm:cxn modelId="{5F32DAF6-5BFB-4074-95A3-4FE7233BF466}" srcId="{90335943-1A84-4C85-AEA7-FA9A437F1B09}" destId="{AB290E68-532B-42AF-815D-A6248E2D82D1}" srcOrd="1" destOrd="0" parTransId="{F73A8B06-2DE5-4619-9F67-880117A617D3}" sibTransId="{B9E08C65-6F60-493D-843F-FC7ED7621B60}"/>
    <dgm:cxn modelId="{A92FFC28-4021-40E2-839A-754A3677944A}" type="presOf" srcId="{488E5684-5D96-4719-9B12-1064F58A9038}" destId="{DB57892B-7058-429A-ACF0-58737DFEA6AB}" srcOrd="0" destOrd="0" presId="urn:microsoft.com/office/officeart/2005/8/layout/orgChart1"/>
    <dgm:cxn modelId="{83997F3C-48D1-45EC-AD54-27220C47C5DB}" type="presOf" srcId="{488E5684-5D96-4719-9B12-1064F58A9038}" destId="{1727A5C9-F98C-4384-BFF9-FA67A87FAB33}" srcOrd="1" destOrd="0" presId="urn:microsoft.com/office/officeart/2005/8/layout/orgChart1"/>
    <dgm:cxn modelId="{395759DF-C13A-43F8-A6C4-9A7FF101BFAE}" type="presOf" srcId="{AB290E68-532B-42AF-815D-A6248E2D82D1}" destId="{F1A4DE03-5A4A-406E-A571-C7C685251CFA}" srcOrd="1" destOrd="0" presId="urn:microsoft.com/office/officeart/2005/8/layout/orgChart1"/>
    <dgm:cxn modelId="{BD38AAC5-6D57-48BF-89F9-7C083310EFF6}" type="presOf" srcId="{90335943-1A84-4C85-AEA7-FA9A437F1B09}" destId="{D4842B78-7E09-4CD6-BFC9-CD04C850434D}" srcOrd="0" destOrd="0" presId="urn:microsoft.com/office/officeart/2005/8/layout/orgChart1"/>
    <dgm:cxn modelId="{5D7DA32A-156B-4473-B33F-622E35E73B7B}" type="presOf" srcId="{ED327AFE-81B3-4FDA-9A22-5A1950B6751B}" destId="{090416CC-39F6-478A-94FF-DEDFD72599B5}" srcOrd="0" destOrd="0" presId="urn:microsoft.com/office/officeart/2005/8/layout/orgChart1"/>
    <dgm:cxn modelId="{7B94E701-9D38-46D1-BAA7-25F31FF31688}" srcId="{90335943-1A84-4C85-AEA7-FA9A437F1B09}" destId="{488E5684-5D96-4719-9B12-1064F58A9038}" srcOrd="0" destOrd="0" parTransId="{4F95436A-C936-4966-9EC4-C1B04879E61B}" sibTransId="{A13E4EEE-75F6-411D-BE9C-C18913F7D6A5}"/>
    <dgm:cxn modelId="{873ED4F2-25F7-4F13-8F7F-4D8271B00B3B}" type="presOf" srcId="{4F95436A-C936-4966-9EC4-C1B04879E61B}" destId="{8F6C0D96-88B0-4FAB-9FDE-ED41F8F24753}" srcOrd="0" destOrd="0" presId="urn:microsoft.com/office/officeart/2005/8/layout/orgChart1"/>
    <dgm:cxn modelId="{0E93BAF5-D7E8-4F38-97F3-2D33A406C8D6}" type="presOf" srcId="{90335943-1A84-4C85-AEA7-FA9A437F1B09}" destId="{91EABBA1-DBE7-4DC9-AF51-08C4423622AF}" srcOrd="1" destOrd="0" presId="urn:microsoft.com/office/officeart/2005/8/layout/orgChart1"/>
    <dgm:cxn modelId="{7549E026-04D3-4C69-84C9-4A31A0757F10}" type="presOf" srcId="{F73A8B06-2DE5-4619-9F67-880117A617D3}" destId="{FC2BB76C-6049-4312-9E76-F27855093AB7}" srcOrd="0" destOrd="0" presId="urn:microsoft.com/office/officeart/2005/8/layout/orgChart1"/>
    <dgm:cxn modelId="{1C3FBB05-692A-4E8F-AEB0-34F56F460B5B}" type="presOf" srcId="{C9C94056-1690-4D62-BC25-636396B7FB5D}" destId="{07816EE0-5F0D-4FB3-8C49-CAFD234F1E1F}" srcOrd="0" destOrd="0" presId="urn:microsoft.com/office/officeart/2005/8/layout/orgChart1"/>
    <dgm:cxn modelId="{EE4C3F98-71E4-4B3F-BE7F-25FBF4CD2713}" srcId="{90335943-1A84-4C85-AEA7-FA9A437F1B09}" destId="{ED327AFE-81B3-4FDA-9A22-5A1950B6751B}" srcOrd="2" destOrd="0" parTransId="{C9C94056-1690-4D62-BC25-636396B7FB5D}" sibTransId="{7A17F198-0CBD-408C-A7CB-64C7BA6D49C7}"/>
    <dgm:cxn modelId="{4BA838C6-288D-4318-9E88-45CF01F4D5C2}" type="presParOf" srcId="{579DB611-9AD5-467D-BC53-34C9B542BFA5}" destId="{EFAB9655-9E8A-45C2-B9A1-12655CF58121}" srcOrd="0" destOrd="0" presId="urn:microsoft.com/office/officeart/2005/8/layout/orgChart1"/>
    <dgm:cxn modelId="{E1136680-6D07-4FA5-BBE2-2AD5E0F32217}" type="presParOf" srcId="{EFAB9655-9E8A-45C2-B9A1-12655CF58121}" destId="{CF476E72-2A81-443A-82A3-890AF3D69B01}" srcOrd="0" destOrd="0" presId="urn:microsoft.com/office/officeart/2005/8/layout/orgChart1"/>
    <dgm:cxn modelId="{5A808185-E5ED-496D-A8D7-A55D5C81444A}" type="presParOf" srcId="{CF476E72-2A81-443A-82A3-890AF3D69B01}" destId="{D4842B78-7E09-4CD6-BFC9-CD04C850434D}" srcOrd="0" destOrd="0" presId="urn:microsoft.com/office/officeart/2005/8/layout/orgChart1"/>
    <dgm:cxn modelId="{9A4F7B49-F24D-4BAD-BE8C-0D039E7A72D1}" type="presParOf" srcId="{CF476E72-2A81-443A-82A3-890AF3D69B01}" destId="{91EABBA1-DBE7-4DC9-AF51-08C4423622AF}" srcOrd="1" destOrd="0" presId="urn:microsoft.com/office/officeart/2005/8/layout/orgChart1"/>
    <dgm:cxn modelId="{941B5576-73F3-4EAA-A09E-D880629117E1}" type="presParOf" srcId="{EFAB9655-9E8A-45C2-B9A1-12655CF58121}" destId="{6A9AC970-5CAC-4A17-9D79-748C7AFE2AB9}" srcOrd="1" destOrd="0" presId="urn:microsoft.com/office/officeart/2005/8/layout/orgChart1"/>
    <dgm:cxn modelId="{5D4C5EC8-1B22-402C-97C9-2F1F1B761091}" type="presParOf" srcId="{6A9AC970-5CAC-4A17-9D79-748C7AFE2AB9}" destId="{8F6C0D96-88B0-4FAB-9FDE-ED41F8F24753}" srcOrd="0" destOrd="0" presId="urn:microsoft.com/office/officeart/2005/8/layout/orgChart1"/>
    <dgm:cxn modelId="{90763360-221C-44FA-ADEC-7713E02D33CB}" type="presParOf" srcId="{6A9AC970-5CAC-4A17-9D79-748C7AFE2AB9}" destId="{04F733A6-F3C1-4D89-8BFC-3851F30D7B86}" srcOrd="1" destOrd="0" presId="urn:microsoft.com/office/officeart/2005/8/layout/orgChart1"/>
    <dgm:cxn modelId="{649CD85C-1A99-4C84-AE71-0B737156EF98}" type="presParOf" srcId="{04F733A6-F3C1-4D89-8BFC-3851F30D7B86}" destId="{F02067F5-D8B0-430B-BF3D-DF5AAF786FFB}" srcOrd="0" destOrd="0" presId="urn:microsoft.com/office/officeart/2005/8/layout/orgChart1"/>
    <dgm:cxn modelId="{79595FF4-CE66-4176-AED2-B45CB44F9A49}" type="presParOf" srcId="{F02067F5-D8B0-430B-BF3D-DF5AAF786FFB}" destId="{DB57892B-7058-429A-ACF0-58737DFEA6AB}" srcOrd="0" destOrd="0" presId="urn:microsoft.com/office/officeart/2005/8/layout/orgChart1"/>
    <dgm:cxn modelId="{A260C5FD-2AF3-49E1-A3B6-F1F804606F28}" type="presParOf" srcId="{F02067F5-D8B0-430B-BF3D-DF5AAF786FFB}" destId="{1727A5C9-F98C-4384-BFF9-FA67A87FAB33}" srcOrd="1" destOrd="0" presId="urn:microsoft.com/office/officeart/2005/8/layout/orgChart1"/>
    <dgm:cxn modelId="{6FD8A9B5-694B-49E8-A650-A5D732E29DA8}" type="presParOf" srcId="{04F733A6-F3C1-4D89-8BFC-3851F30D7B86}" destId="{C60D1903-A4B2-452A-A07F-4DC8C7367009}" srcOrd="1" destOrd="0" presId="urn:microsoft.com/office/officeart/2005/8/layout/orgChart1"/>
    <dgm:cxn modelId="{DC8743DD-128C-4E26-9765-FFB5FB9D27A3}" type="presParOf" srcId="{04F733A6-F3C1-4D89-8BFC-3851F30D7B86}" destId="{97128C8C-430C-4A0D-B8F6-759AAC538317}" srcOrd="2" destOrd="0" presId="urn:microsoft.com/office/officeart/2005/8/layout/orgChart1"/>
    <dgm:cxn modelId="{48EE7E90-ECE4-4FD8-9603-B6B421BBFAEE}" type="presParOf" srcId="{6A9AC970-5CAC-4A17-9D79-748C7AFE2AB9}" destId="{FC2BB76C-6049-4312-9E76-F27855093AB7}" srcOrd="2" destOrd="0" presId="urn:microsoft.com/office/officeart/2005/8/layout/orgChart1"/>
    <dgm:cxn modelId="{4781AB90-1CC6-4B11-9009-9091E51A8B9A}" type="presParOf" srcId="{6A9AC970-5CAC-4A17-9D79-748C7AFE2AB9}" destId="{2211FA43-AEE0-4550-8396-08F326FC425C}" srcOrd="3" destOrd="0" presId="urn:microsoft.com/office/officeart/2005/8/layout/orgChart1"/>
    <dgm:cxn modelId="{F7BCBEE4-3D1C-4EA1-93D4-C2C99BD3DB34}" type="presParOf" srcId="{2211FA43-AEE0-4550-8396-08F326FC425C}" destId="{0A270EC2-997F-451D-A99E-945D88978EEC}" srcOrd="0" destOrd="0" presId="urn:microsoft.com/office/officeart/2005/8/layout/orgChart1"/>
    <dgm:cxn modelId="{E277FC35-05E9-4F18-B8B2-250B158393CE}" type="presParOf" srcId="{0A270EC2-997F-451D-A99E-945D88978EEC}" destId="{5AFA8FDF-D4D3-4D2E-B061-3664406E45A8}" srcOrd="0" destOrd="0" presId="urn:microsoft.com/office/officeart/2005/8/layout/orgChart1"/>
    <dgm:cxn modelId="{D98CD8D5-C109-4CE0-A931-BDBA0E536AD6}" type="presParOf" srcId="{0A270EC2-997F-451D-A99E-945D88978EEC}" destId="{F1A4DE03-5A4A-406E-A571-C7C685251CFA}" srcOrd="1" destOrd="0" presId="urn:microsoft.com/office/officeart/2005/8/layout/orgChart1"/>
    <dgm:cxn modelId="{864A5BD4-DCEA-42EF-B495-CD7786C33B68}" type="presParOf" srcId="{2211FA43-AEE0-4550-8396-08F326FC425C}" destId="{1A735B0B-32D8-4E49-B61B-40F7BFA4DB74}" srcOrd="1" destOrd="0" presId="urn:microsoft.com/office/officeart/2005/8/layout/orgChart1"/>
    <dgm:cxn modelId="{9A1D8469-12A3-4437-A9E4-8352DF991F3F}" type="presParOf" srcId="{2211FA43-AEE0-4550-8396-08F326FC425C}" destId="{F46719E9-264D-4316-B1CE-AADE9F6A95B3}" srcOrd="2" destOrd="0" presId="urn:microsoft.com/office/officeart/2005/8/layout/orgChart1"/>
    <dgm:cxn modelId="{DB430D6D-1A43-4D0D-9823-BEF89BA90D92}" type="presParOf" srcId="{6A9AC970-5CAC-4A17-9D79-748C7AFE2AB9}" destId="{07816EE0-5F0D-4FB3-8C49-CAFD234F1E1F}" srcOrd="4" destOrd="0" presId="urn:microsoft.com/office/officeart/2005/8/layout/orgChart1"/>
    <dgm:cxn modelId="{50E5BBF7-5414-40F9-A7FC-53A5BB0AE271}" type="presParOf" srcId="{6A9AC970-5CAC-4A17-9D79-748C7AFE2AB9}" destId="{67DA805D-C6D5-4249-B083-82B1448BC190}" srcOrd="5" destOrd="0" presId="urn:microsoft.com/office/officeart/2005/8/layout/orgChart1"/>
    <dgm:cxn modelId="{C503C60F-8BF8-4432-8EC2-64D6A0F8B534}" type="presParOf" srcId="{67DA805D-C6D5-4249-B083-82B1448BC190}" destId="{C0983024-3633-4B91-8031-14394482F306}" srcOrd="0" destOrd="0" presId="urn:microsoft.com/office/officeart/2005/8/layout/orgChart1"/>
    <dgm:cxn modelId="{41985366-95CB-4690-A038-A06E5D23340A}" type="presParOf" srcId="{C0983024-3633-4B91-8031-14394482F306}" destId="{090416CC-39F6-478A-94FF-DEDFD72599B5}" srcOrd="0" destOrd="0" presId="urn:microsoft.com/office/officeart/2005/8/layout/orgChart1"/>
    <dgm:cxn modelId="{ED9D3518-03CE-4700-8C6B-8BBE17A9FE26}" type="presParOf" srcId="{C0983024-3633-4B91-8031-14394482F306}" destId="{A0591D69-2754-4081-8264-D0C319249488}" srcOrd="1" destOrd="0" presId="urn:microsoft.com/office/officeart/2005/8/layout/orgChart1"/>
    <dgm:cxn modelId="{3C50A94A-28FA-4A89-B0D7-E3ACFD1572CD}" type="presParOf" srcId="{67DA805D-C6D5-4249-B083-82B1448BC190}" destId="{5A0041C7-2A67-472F-9220-667362B5422F}" srcOrd="1" destOrd="0" presId="urn:microsoft.com/office/officeart/2005/8/layout/orgChart1"/>
    <dgm:cxn modelId="{7606E594-8426-4DB1-AA2A-E63D750E3365}" type="presParOf" srcId="{67DA805D-C6D5-4249-B083-82B1448BC190}" destId="{AC18B355-DEED-4A32-A0C3-4C6A9D60F53E}" srcOrd="2" destOrd="0" presId="urn:microsoft.com/office/officeart/2005/8/layout/orgChart1"/>
    <dgm:cxn modelId="{FF9080D8-4FA0-423E-9155-78708159028E}" type="presParOf" srcId="{EFAB9655-9E8A-45C2-B9A1-12655CF58121}" destId="{25E2AC67-22FF-4174-8CAC-8EFD487414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16EE0-5F0D-4FB3-8C49-CAFD234F1E1F}">
      <dsp:nvSpPr>
        <dsp:cNvPr id="0" name=""/>
        <dsp:cNvSpPr/>
      </dsp:nvSpPr>
      <dsp:spPr>
        <a:xfrm>
          <a:off x="3823854" y="1843415"/>
          <a:ext cx="2705404" cy="469533"/>
        </a:xfrm>
        <a:custGeom>
          <a:avLst/>
          <a:gdLst/>
          <a:ahLst/>
          <a:cxnLst/>
          <a:rect l="0" t="0" r="0" b="0"/>
          <a:pathLst>
            <a:path>
              <a:moveTo>
                <a:pt x="0" y="0"/>
              </a:moveTo>
              <a:lnTo>
                <a:pt x="0" y="234766"/>
              </a:lnTo>
              <a:lnTo>
                <a:pt x="2705404" y="234766"/>
              </a:lnTo>
              <a:lnTo>
                <a:pt x="2705404" y="46953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2BB76C-6049-4312-9E76-F27855093AB7}">
      <dsp:nvSpPr>
        <dsp:cNvPr id="0" name=""/>
        <dsp:cNvSpPr/>
      </dsp:nvSpPr>
      <dsp:spPr>
        <a:xfrm>
          <a:off x="3778133" y="1843415"/>
          <a:ext cx="91440" cy="469533"/>
        </a:xfrm>
        <a:custGeom>
          <a:avLst/>
          <a:gdLst/>
          <a:ahLst/>
          <a:cxnLst/>
          <a:rect l="0" t="0" r="0" b="0"/>
          <a:pathLst>
            <a:path>
              <a:moveTo>
                <a:pt x="45720" y="0"/>
              </a:moveTo>
              <a:lnTo>
                <a:pt x="45720" y="46953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6C0D96-88B0-4FAB-9FDE-ED41F8F24753}">
      <dsp:nvSpPr>
        <dsp:cNvPr id="0" name=""/>
        <dsp:cNvSpPr/>
      </dsp:nvSpPr>
      <dsp:spPr>
        <a:xfrm>
          <a:off x="1117935" y="1843415"/>
          <a:ext cx="2705918" cy="482981"/>
        </a:xfrm>
        <a:custGeom>
          <a:avLst/>
          <a:gdLst/>
          <a:ahLst/>
          <a:cxnLst/>
          <a:rect l="0" t="0" r="0" b="0"/>
          <a:pathLst>
            <a:path>
              <a:moveTo>
                <a:pt x="2705918" y="0"/>
              </a:moveTo>
              <a:lnTo>
                <a:pt x="2705918" y="248215"/>
              </a:lnTo>
              <a:lnTo>
                <a:pt x="0" y="248215"/>
              </a:lnTo>
              <a:lnTo>
                <a:pt x="0" y="48298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842B78-7E09-4CD6-BFC9-CD04C850434D}">
      <dsp:nvSpPr>
        <dsp:cNvPr id="0" name=""/>
        <dsp:cNvSpPr/>
      </dsp:nvSpPr>
      <dsp:spPr>
        <a:xfrm>
          <a:off x="2705918" y="725479"/>
          <a:ext cx="2235871" cy="11179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10 Ryan White HIV/AIDS Program funded agencies</a:t>
          </a:r>
        </a:p>
      </dsp:txBody>
      <dsp:txXfrm>
        <a:off x="2705918" y="725479"/>
        <a:ext cx="2235871" cy="1117935"/>
      </dsp:txXfrm>
    </dsp:sp>
    <dsp:sp modelId="{DB57892B-7058-429A-ACF0-58737DFEA6AB}">
      <dsp:nvSpPr>
        <dsp:cNvPr id="0" name=""/>
        <dsp:cNvSpPr/>
      </dsp:nvSpPr>
      <dsp:spPr>
        <a:xfrm>
          <a:off x="0" y="2326397"/>
          <a:ext cx="2235871" cy="11179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Technical Assistance and Training </a:t>
          </a:r>
        </a:p>
      </dsp:txBody>
      <dsp:txXfrm>
        <a:off x="0" y="2326397"/>
        <a:ext cx="2235871" cy="1117935"/>
      </dsp:txXfrm>
    </dsp:sp>
    <dsp:sp modelId="{5AFA8FDF-D4D3-4D2E-B061-3664406E45A8}">
      <dsp:nvSpPr>
        <dsp:cNvPr id="0" name=""/>
        <dsp:cNvSpPr/>
      </dsp:nvSpPr>
      <dsp:spPr>
        <a:xfrm>
          <a:off x="2705918" y="2312948"/>
          <a:ext cx="2235871" cy="11179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Learning Sessions</a:t>
          </a:r>
        </a:p>
      </dsp:txBody>
      <dsp:txXfrm>
        <a:off x="2705918" y="2312948"/>
        <a:ext cx="2235871" cy="1117935"/>
      </dsp:txXfrm>
    </dsp:sp>
    <dsp:sp modelId="{090416CC-39F6-478A-94FF-DEDFD72599B5}">
      <dsp:nvSpPr>
        <dsp:cNvPr id="0" name=""/>
        <dsp:cNvSpPr/>
      </dsp:nvSpPr>
      <dsp:spPr>
        <a:xfrm>
          <a:off x="5411322" y="2312948"/>
          <a:ext cx="2235871" cy="11179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Evaluation </a:t>
          </a:r>
        </a:p>
      </dsp:txBody>
      <dsp:txXfrm>
        <a:off x="5411322" y="2312948"/>
        <a:ext cx="2235871" cy="11179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6D27F-43F9-491F-88B4-C596BAD59380}"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CAC45-7470-4981-B4EA-15C4600C8AA3}" type="slidenum">
              <a:rPr lang="en-US" smtClean="0"/>
              <a:t>‹#›</a:t>
            </a:fld>
            <a:endParaRPr lang="en-US"/>
          </a:p>
        </p:txBody>
      </p:sp>
    </p:spTree>
    <p:extLst>
      <p:ext uri="{BB962C8B-B14F-4D97-AF65-F5344CB8AC3E}">
        <p14:creationId xmlns:p14="http://schemas.microsoft.com/office/powerpoint/2010/main" val="292222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defRPr/>
            </a:pPr>
            <a:fld id="{893A1B6E-B62C-490E-9EAF-54C3BBC29BC2}" type="slidenum">
              <a:rPr lang="en-US" altLang="en-US" sz="1200" smtClean="0"/>
              <a:pPr>
                <a:defRPr/>
              </a:pPr>
              <a:t>3</a:t>
            </a:fld>
            <a:endParaRPr lang="en-US" alt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altLang="en-US">
              <a:ea typeface="Osaka" pitchFamily="-64" charset="-128"/>
              <a:cs typeface="+mn-cs"/>
            </a:endParaRPr>
          </a:p>
        </p:txBody>
      </p:sp>
    </p:spTree>
    <p:extLst>
      <p:ext uri="{BB962C8B-B14F-4D97-AF65-F5344CB8AC3E}">
        <p14:creationId xmlns:p14="http://schemas.microsoft.com/office/powerpoint/2010/main" val="202749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defRPr/>
            </a:pPr>
            <a:fld id="{DFFFD740-ADB9-47FD-8EF5-672576301547}" type="slidenum">
              <a:rPr lang="en-US" altLang="en-US" sz="1200" smtClean="0"/>
              <a:pPr>
                <a:defRPr/>
              </a:pPr>
              <a:t>6</a:t>
            </a:fld>
            <a:endParaRPr lang="en-US" alt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altLang="en-US">
              <a:ea typeface="Osaka" pitchFamily="-64" charset="-128"/>
              <a:cs typeface="+mn-cs"/>
            </a:endParaRPr>
          </a:p>
        </p:txBody>
      </p:sp>
    </p:spTree>
    <p:extLst>
      <p:ext uri="{BB962C8B-B14F-4D97-AF65-F5344CB8AC3E}">
        <p14:creationId xmlns:p14="http://schemas.microsoft.com/office/powerpoint/2010/main" val="29059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0978B0D1-A422-45F2-84C5-56DC2BC34BEC}" type="slidenum">
              <a:rPr lang="en-US" altLang="en-US" smtClean="0"/>
              <a:pPr>
                <a:defRPr/>
              </a:pPr>
              <a:t>7</a:t>
            </a:fld>
            <a:endParaRPr lang="en-US" altLang="en-US"/>
          </a:p>
        </p:txBody>
      </p:sp>
    </p:spTree>
    <p:extLst>
      <p:ext uri="{BB962C8B-B14F-4D97-AF65-F5344CB8AC3E}">
        <p14:creationId xmlns:p14="http://schemas.microsoft.com/office/powerpoint/2010/main" val="74453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6F4506C9-C3FA-4234-8E7E-4C08357FABF2}" type="slidenum">
              <a:rPr lang="en-US" smtClean="0"/>
              <a:pPr>
                <a:defRPr/>
              </a:pPr>
              <a:t>8</a:t>
            </a:fld>
            <a:endParaRPr lang="en-US" dirty="0"/>
          </a:p>
        </p:txBody>
      </p:sp>
    </p:spTree>
    <p:extLst>
      <p:ext uri="{BB962C8B-B14F-4D97-AF65-F5344CB8AC3E}">
        <p14:creationId xmlns:p14="http://schemas.microsoft.com/office/powerpoint/2010/main" val="370186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Ten Ryan White HIV/AIDS program funded agencies were selected to participate in the project. </a:t>
            </a:r>
          </a:p>
          <a:p>
            <a:pPr>
              <a:defRPr/>
            </a:pPr>
            <a:r>
              <a:rPr lang="en-US" dirty="0"/>
              <a:t>Each site is implementing its own CHW program and decides its focus population. </a:t>
            </a:r>
          </a:p>
        </p:txBody>
      </p:sp>
      <p:sp>
        <p:nvSpPr>
          <p:cNvPr id="4" name="Slide Number Placeholder 3"/>
          <p:cNvSpPr>
            <a:spLocks noGrp="1"/>
          </p:cNvSpPr>
          <p:nvPr>
            <p:ph type="sldNum" sz="quarter" idx="5"/>
          </p:nvPr>
        </p:nvSpPr>
        <p:spPr/>
        <p:txBody>
          <a:bodyPr/>
          <a:lstStyle/>
          <a:p>
            <a:pPr>
              <a:defRPr/>
            </a:pPr>
            <a:fld id="{4BAD32F0-92EA-4D76-8562-E8647CBA9819}" type="slidenum">
              <a:rPr lang="en-US" smtClean="0"/>
              <a:pPr>
                <a:defRPr/>
              </a:pPr>
              <a:t>9</a:t>
            </a:fld>
            <a:endParaRPr lang="en-US" dirty="0"/>
          </a:p>
        </p:txBody>
      </p:sp>
    </p:spTree>
    <p:extLst>
      <p:ext uri="{BB962C8B-B14F-4D97-AF65-F5344CB8AC3E}">
        <p14:creationId xmlns:p14="http://schemas.microsoft.com/office/powerpoint/2010/main" val="300744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nSpc>
                <a:spcPct val="107000"/>
              </a:lnSpc>
              <a:spcBef>
                <a:spcPts val="0"/>
              </a:spcBef>
              <a:buFont typeface="Arial" panose="020B0604020202020204" pitchFamily="34" charset="0"/>
              <a:buChar char="•"/>
            </a:pPr>
            <a:endParaRPr lang="en-US" dirty="0"/>
          </a:p>
          <a:p>
            <a:r>
              <a:rPr lang="en-US" dirty="0"/>
              <a:t>Think pair share:   Ask participants  review the C3 roles that they might do as  community  health worker and a concrete activity they could do with a person living with HIV/AIDS or in the community to improve the outcomes at each stage. For example, what are things that you do that might help people learn their HIV status?</a:t>
            </a:r>
          </a:p>
          <a:p>
            <a:r>
              <a:rPr lang="en-US" dirty="0"/>
              <a:t> </a:t>
            </a:r>
          </a:p>
          <a:p>
            <a:pPr lvl="0"/>
            <a:r>
              <a:rPr lang="en-US" dirty="0"/>
              <a:t>Write 3-5 tasks on sticky notes that could improve the HIV Care Continuum outcomes</a:t>
            </a:r>
          </a:p>
          <a:p>
            <a:pPr lvl="0"/>
            <a:r>
              <a:rPr lang="en-US" dirty="0"/>
              <a:t>Ask for volunteers to share their CHW role and tasks to achieve the outcomes</a:t>
            </a:r>
          </a:p>
          <a:p>
            <a:pPr lvl="0" fontAlgn="base"/>
            <a:r>
              <a:rPr lang="en-US" dirty="0"/>
              <a:t>Discuss: Did we miss any key task? </a:t>
            </a:r>
          </a:p>
          <a:p>
            <a:pPr lvl="0" fontAlgn="base"/>
            <a:r>
              <a:rPr lang="en-US" dirty="0"/>
              <a:t>Show final slide and refer to C3 Roles </a:t>
            </a:r>
          </a:p>
          <a:p>
            <a:r>
              <a:rPr lang="en-US" b="1" dirty="0"/>
              <a:t> </a:t>
            </a:r>
            <a:endParaRPr lang="en-US" dirty="0"/>
          </a:p>
          <a:p>
            <a:r>
              <a:rPr lang="en-US" dirty="0"/>
              <a:t>Activity</a:t>
            </a:r>
          </a:p>
          <a:p>
            <a:pPr lvl="0"/>
            <a:r>
              <a:rPr lang="en-US" dirty="0"/>
              <a:t>Have volunteers place their sticky notes on the care continuum </a:t>
            </a:r>
          </a:p>
          <a:p>
            <a:pPr lvl="0"/>
            <a:r>
              <a:rPr lang="en-US" dirty="0"/>
              <a:t>Ask, “</a:t>
            </a:r>
            <a:r>
              <a:rPr lang="en-US" b="1" dirty="0"/>
              <a:t>What are some tasks that you could work with a person living with HIV individually to achieve the goals of the care continuum?”</a:t>
            </a:r>
            <a:endParaRPr lang="en-US" dirty="0"/>
          </a:p>
          <a:p>
            <a:pPr lvl="0"/>
            <a:r>
              <a:rPr lang="en-US" dirty="0"/>
              <a:t>Ask,</a:t>
            </a:r>
            <a:r>
              <a:rPr lang="en-US" b="1" dirty="0"/>
              <a:t> “What are some roles that a CHW could do within the HIV care team and your staff in your agency to on the care continuum?”</a:t>
            </a:r>
            <a:endParaRPr lang="en-US" dirty="0"/>
          </a:p>
          <a:p>
            <a:pPr lvl="0"/>
            <a:r>
              <a:rPr lang="en-US" dirty="0"/>
              <a:t>Ask,</a:t>
            </a:r>
            <a:r>
              <a:rPr lang="en-US" b="1" dirty="0"/>
              <a:t> “What are key roles for you as a CHW on the community level to impact the HIV Care Continuum?”</a:t>
            </a:r>
            <a:endParaRPr lang="en-US" dirty="0"/>
          </a:p>
          <a:p>
            <a:r>
              <a:rPr lang="en-US" dirty="0"/>
              <a:t>Discussion </a:t>
            </a:r>
          </a:p>
          <a:p>
            <a:pPr lvl="0"/>
            <a:r>
              <a:rPr lang="en-US" dirty="0"/>
              <a:t>Ask, “</a:t>
            </a:r>
            <a:r>
              <a:rPr lang="en-US" b="1" dirty="0"/>
              <a:t>How do roles and skills relate to HIV care continuum in your region?</a:t>
            </a:r>
            <a:r>
              <a:rPr lang="en-US" dirty="0"/>
              <a:t>” </a:t>
            </a:r>
          </a:p>
          <a:p>
            <a:pPr lvl="0"/>
            <a:r>
              <a:rPr lang="en-US" dirty="0"/>
              <a:t>Question and answer</a:t>
            </a:r>
          </a:p>
          <a:p>
            <a:endParaRPr lang="en-US" dirty="0"/>
          </a:p>
        </p:txBody>
      </p:sp>
      <p:sp>
        <p:nvSpPr>
          <p:cNvPr id="4" name="Slide Number Placeholder 3"/>
          <p:cNvSpPr>
            <a:spLocks noGrp="1"/>
          </p:cNvSpPr>
          <p:nvPr>
            <p:ph type="sldNum" sz="quarter" idx="10"/>
          </p:nvPr>
        </p:nvSpPr>
        <p:spPr/>
        <p:txBody>
          <a:bodyPr/>
          <a:lstStyle/>
          <a:p>
            <a:fld id="{825CAC45-7470-4981-B4EA-15C4600C8AA3}" type="slidenum">
              <a:rPr lang="en-US" smtClean="0"/>
              <a:t>17</a:t>
            </a:fld>
            <a:endParaRPr lang="en-US" dirty="0"/>
          </a:p>
        </p:txBody>
      </p:sp>
    </p:spTree>
    <p:extLst>
      <p:ext uri="{BB962C8B-B14F-4D97-AF65-F5344CB8AC3E}">
        <p14:creationId xmlns:p14="http://schemas.microsoft.com/office/powerpoint/2010/main" val="388250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Gain skills on training approaches for CHWs and supervisors</a:t>
            </a:r>
          </a:p>
          <a:p>
            <a:r>
              <a:rPr lang="en-US" dirty="0"/>
              <a:t>•	CHW –Exercise:   the HIV Care continuum and examples where community health workers fit 15 minutes (Alicia or Serena)</a:t>
            </a:r>
          </a:p>
          <a:p>
            <a:r>
              <a:rPr lang="en-US" dirty="0"/>
              <a:t>•	Supervisor (Alicia) Exercise on boundaries and confidentiality 15 minutes</a:t>
            </a:r>
          </a:p>
          <a:p>
            <a:endParaRPr lang="en-US" dirty="0"/>
          </a:p>
        </p:txBody>
      </p:sp>
      <p:sp>
        <p:nvSpPr>
          <p:cNvPr id="4" name="Slide Number Placeholder 3"/>
          <p:cNvSpPr>
            <a:spLocks noGrp="1"/>
          </p:cNvSpPr>
          <p:nvPr>
            <p:ph type="sldNum" sz="quarter" idx="5"/>
          </p:nvPr>
        </p:nvSpPr>
        <p:spPr/>
        <p:txBody>
          <a:bodyPr/>
          <a:lstStyle/>
          <a:p>
            <a:fld id="{825CAC45-7470-4981-B4EA-15C4600C8AA3}" type="slidenum">
              <a:rPr lang="en-US" smtClean="0"/>
              <a:t>20</a:t>
            </a:fld>
            <a:endParaRPr lang="en-US" dirty="0"/>
          </a:p>
        </p:txBody>
      </p:sp>
    </p:spTree>
    <p:extLst>
      <p:ext uri="{BB962C8B-B14F-4D97-AF65-F5344CB8AC3E}">
        <p14:creationId xmlns:p14="http://schemas.microsoft.com/office/powerpoint/2010/main" val="399725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22</a:t>
            </a:fld>
            <a:endParaRPr lang="en-US" dirty="0"/>
          </a:p>
        </p:txBody>
      </p:sp>
    </p:spTree>
    <p:extLst>
      <p:ext uri="{BB962C8B-B14F-4D97-AF65-F5344CB8AC3E}">
        <p14:creationId xmlns:p14="http://schemas.microsoft.com/office/powerpoint/2010/main" val="709748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638"/>
            <a:ext cx="10972800"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3100" cap="all"/>
            </a:lvl1pPr>
          </a:lstStyle>
          <a:p>
            <a:r>
              <a:rPr lang="en-US" dirty="0"/>
              <a:t>Click to edit Master title style</a:t>
            </a:r>
          </a:p>
        </p:txBody>
      </p:sp>
      <p:sp>
        <p:nvSpPr>
          <p:cNvPr id="3" name="Content Placeholder 2"/>
          <p:cNvSpPr>
            <a:spLocks noGrp="1"/>
          </p:cNvSpPr>
          <p:nvPr>
            <p:ph idx="1"/>
          </p:nvPr>
        </p:nvSpPr>
        <p:spPr>
          <a:xfrm>
            <a:off x="609600" y="1943100"/>
            <a:ext cx="5435600" cy="3614420"/>
          </a:xfrm>
        </p:spPr>
        <p:txBody>
          <a:bodyPr>
            <a:normAutofit/>
          </a:bodyPr>
          <a:lstStyle>
            <a:lvl1pPr marL="0" indent="0">
              <a:buFontTx/>
              <a:buNone/>
              <a:defRPr sz="1800">
                <a:solidFill>
                  <a:schemeClr val="tx1">
                    <a:lumMod val="65000"/>
                    <a:lumOff val="35000"/>
                  </a:schemeClr>
                </a:solidFill>
              </a:defRPr>
            </a:lvl1pPr>
          </a:lstStyle>
          <a:p>
            <a:pPr lvl="0"/>
            <a:r>
              <a:rPr lang="en-US" dirty="0"/>
              <a:t>Click to edit Master text styles</a:t>
            </a:r>
          </a:p>
        </p:txBody>
      </p:sp>
      <p:sp>
        <p:nvSpPr>
          <p:cNvPr id="8" name="Subtitle 2"/>
          <p:cNvSpPr>
            <a:spLocks noGrp="1"/>
          </p:cNvSpPr>
          <p:nvPr>
            <p:ph type="subTitle" idx="13"/>
          </p:nvPr>
        </p:nvSpPr>
        <p:spPr>
          <a:xfrm>
            <a:off x="609600" y="794273"/>
            <a:ext cx="10972800" cy="615428"/>
          </a:xfrm>
        </p:spPr>
        <p:txBody>
          <a:bodyPr>
            <a:normAutofit/>
          </a:bodyPr>
          <a:lstStyle>
            <a:lvl1pPr marL="0" indent="0" algn="l">
              <a:buNone/>
              <a:defRPr sz="2600" b="1"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4"/>
          </p:nvPr>
        </p:nvSpPr>
        <p:spPr>
          <a:xfrm>
            <a:off x="8737600" y="6280150"/>
            <a:ext cx="1202267" cy="331788"/>
          </a:xfrm>
          <a:prstGeom prst="rect">
            <a:avLst/>
          </a:prstGeom>
        </p:spPr>
        <p:txBody>
          <a:bodyPr/>
          <a:lstStyle>
            <a:lvl1pPr>
              <a:defRPr/>
            </a:lvl1pPr>
          </a:lstStyle>
          <a:p>
            <a:pPr>
              <a:defRPr/>
            </a:pPr>
            <a:fld id="{E062D3C7-EEB3-4D74-B5DA-47E69F00370A}" type="datetimeFigureOut">
              <a:rPr lang="en-US"/>
              <a:pPr>
                <a:defRPr/>
              </a:pPr>
              <a:t>12/12/2018</a:t>
            </a:fld>
            <a:endParaRPr lang="en-US" dirty="0"/>
          </a:p>
        </p:txBody>
      </p:sp>
      <p:sp>
        <p:nvSpPr>
          <p:cNvPr id="6" name="Slide Number Placeholder 5"/>
          <p:cNvSpPr>
            <a:spLocks noGrp="1"/>
          </p:cNvSpPr>
          <p:nvPr>
            <p:ph type="sldNum" sz="quarter" idx="15"/>
          </p:nvPr>
        </p:nvSpPr>
        <p:spPr>
          <a:xfrm>
            <a:off x="8737600" y="6343651"/>
            <a:ext cx="2844800" cy="365125"/>
          </a:xfrm>
          <a:prstGeom prst="rect">
            <a:avLst/>
          </a:prstGeom>
        </p:spPr>
        <p:txBody>
          <a:bodyPr/>
          <a:lstStyle>
            <a:lvl1pPr>
              <a:defRPr/>
            </a:lvl1pPr>
          </a:lstStyle>
          <a:p>
            <a:pPr>
              <a:defRPr/>
            </a:pPr>
            <a:fld id="{6D067352-16BC-4686-854E-434B1F2068D5}" type="slidenum">
              <a:rPr lang="en-US"/>
              <a:pPr>
                <a:defRPr/>
              </a:pPr>
              <a:t>‹#›</a:t>
            </a:fld>
            <a:endParaRPr lang="en-US" dirty="0"/>
          </a:p>
        </p:txBody>
      </p:sp>
    </p:spTree>
    <p:extLst>
      <p:ext uri="{BB962C8B-B14F-4D97-AF65-F5344CB8AC3E}">
        <p14:creationId xmlns:p14="http://schemas.microsoft.com/office/powerpoint/2010/main" val="156487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p:cNvSpPr>
            <a:spLocks noGrp="1" noChangeArrowheads="1"/>
          </p:cNvSpPr>
          <p:nvPr>
            <p:ph type="ftr" sz="quarter" idx="10"/>
          </p:nvPr>
        </p:nvSpPr>
        <p:spPr>
          <a:xfrm>
            <a:off x="812800" y="381000"/>
            <a:ext cx="6807200" cy="304800"/>
          </a:xfrm>
          <a:prstGeom prst="rect">
            <a:avLst/>
          </a:prstGeom>
        </p:spPr>
        <p:txBody>
          <a:bodyPr/>
          <a:lstStyle>
            <a:lvl1pPr>
              <a:defRPr/>
            </a:lvl1pPr>
          </a:lstStyle>
          <a:p>
            <a:pPr>
              <a:defRPr/>
            </a:pPr>
            <a:r>
              <a:rPr lang="en-US" altLang="en-US"/>
              <a:t>Name of  Presentation</a:t>
            </a:r>
          </a:p>
        </p:txBody>
      </p:sp>
      <p:sp>
        <p:nvSpPr>
          <p:cNvPr id="5" name="Rectangle 18"/>
          <p:cNvSpPr>
            <a:spLocks noGrp="1" noChangeArrowheads="1"/>
          </p:cNvSpPr>
          <p:nvPr>
            <p:ph type="dt" sz="half" idx="11"/>
          </p:nvPr>
        </p:nvSpPr>
        <p:spPr>
          <a:xfrm>
            <a:off x="9956800" y="6443663"/>
            <a:ext cx="1422400" cy="228600"/>
          </a:xfrm>
          <a:prstGeom prst="rect">
            <a:avLst/>
          </a:prstGeom>
        </p:spPr>
        <p:txBody>
          <a:bodyPr/>
          <a:lstStyle>
            <a:lvl1pPr>
              <a:defRPr/>
            </a:lvl1pPr>
          </a:lstStyle>
          <a:p>
            <a:pPr>
              <a:defRPr/>
            </a:pPr>
            <a:r>
              <a:rPr lang="en-US" altLang="en-US"/>
              <a:t>2/3/08  </a:t>
            </a:r>
            <a:fld id="{49983958-7CE0-481C-9108-4D38A21CD42A}" type="slidenum">
              <a:rPr lang="en-US" altLang="en-US"/>
              <a:pPr>
                <a:defRPr/>
              </a:pPr>
              <a:t>‹#›</a:t>
            </a:fld>
            <a:endParaRPr lang="en-US" altLang="en-US" baseline="0"/>
          </a:p>
        </p:txBody>
      </p:sp>
    </p:spTree>
    <p:extLst>
      <p:ext uri="{BB962C8B-B14F-4D97-AF65-F5344CB8AC3E}">
        <p14:creationId xmlns:p14="http://schemas.microsoft.com/office/powerpoint/2010/main" val="173961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638"/>
            <a:ext cx="10972800"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3100" cap="all"/>
            </a:lvl1pPr>
          </a:lstStyle>
          <a:p>
            <a:r>
              <a:rPr lang="en-US" dirty="0"/>
              <a:t>Click to edit Master title style</a:t>
            </a:r>
          </a:p>
        </p:txBody>
      </p:sp>
      <p:sp>
        <p:nvSpPr>
          <p:cNvPr id="3" name="Content Placeholder 2"/>
          <p:cNvSpPr>
            <a:spLocks noGrp="1"/>
          </p:cNvSpPr>
          <p:nvPr>
            <p:ph idx="1"/>
          </p:nvPr>
        </p:nvSpPr>
        <p:spPr>
          <a:xfrm>
            <a:off x="609600" y="1943100"/>
            <a:ext cx="5435600" cy="3614420"/>
          </a:xfrm>
        </p:spPr>
        <p:txBody>
          <a:bodyPr>
            <a:normAutofit/>
          </a:bodyPr>
          <a:lstStyle>
            <a:lvl1pPr marL="0" indent="0">
              <a:buFontTx/>
              <a:buNone/>
              <a:defRPr sz="1800">
                <a:solidFill>
                  <a:schemeClr val="tx1">
                    <a:lumMod val="65000"/>
                    <a:lumOff val="35000"/>
                  </a:schemeClr>
                </a:solidFill>
              </a:defRPr>
            </a:lvl1pPr>
          </a:lstStyle>
          <a:p>
            <a:pPr lvl="0"/>
            <a:r>
              <a:rPr lang="en-US" dirty="0"/>
              <a:t>Click to edit Master text styles</a:t>
            </a:r>
          </a:p>
        </p:txBody>
      </p:sp>
      <p:sp>
        <p:nvSpPr>
          <p:cNvPr id="4" name="Date Placeholder 3"/>
          <p:cNvSpPr>
            <a:spLocks noGrp="1"/>
          </p:cNvSpPr>
          <p:nvPr>
            <p:ph type="dt" sz="half" idx="10"/>
          </p:nvPr>
        </p:nvSpPr>
        <p:spPr>
          <a:xfrm>
            <a:off x="8737600" y="6280063"/>
            <a:ext cx="1202267" cy="331932"/>
          </a:xfrm>
          <a:prstGeom prst="rect">
            <a:avLst/>
          </a:prstGeom>
        </p:spPr>
        <p:txBody>
          <a:bodyPr/>
          <a:lstStyle/>
          <a:p>
            <a:fld id="{63DF9132-0585-754B-966F-69D91446DA0F}" type="datetimeFigureOut">
              <a:rPr lang="en-US" smtClean="0"/>
              <a:t>12/12/2018</a:t>
            </a:fld>
            <a:endParaRPr lang="en-US"/>
          </a:p>
        </p:txBody>
      </p:sp>
      <p:sp>
        <p:nvSpPr>
          <p:cNvPr id="6" name="Slide Number Placeholder 5"/>
          <p:cNvSpPr>
            <a:spLocks noGrp="1"/>
          </p:cNvSpPr>
          <p:nvPr>
            <p:ph type="sldNum" sz="quarter" idx="12"/>
          </p:nvPr>
        </p:nvSpPr>
        <p:spPr/>
        <p:txBody>
          <a:bodyPr/>
          <a:lstStyle/>
          <a:p>
            <a:fld id="{21B4E4FB-8AA7-6145-A8BA-332788F2A2F6}" type="slidenum">
              <a:rPr lang="en-US" smtClean="0"/>
              <a:t>‹#›</a:t>
            </a:fld>
            <a:endParaRPr lang="en-US"/>
          </a:p>
        </p:txBody>
      </p:sp>
      <p:sp>
        <p:nvSpPr>
          <p:cNvPr id="8" name="Subtitle 2"/>
          <p:cNvSpPr>
            <a:spLocks noGrp="1"/>
          </p:cNvSpPr>
          <p:nvPr>
            <p:ph type="subTitle" idx="13"/>
          </p:nvPr>
        </p:nvSpPr>
        <p:spPr>
          <a:xfrm>
            <a:off x="609600" y="794273"/>
            <a:ext cx="10972800" cy="615428"/>
          </a:xfrm>
        </p:spPr>
        <p:txBody>
          <a:bodyPr>
            <a:normAutofit/>
          </a:bodyPr>
          <a:lstStyle>
            <a:lvl1pPr marL="0" indent="0" algn="l">
              <a:buNone/>
              <a:defRPr sz="2600" b="1"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4252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xfrm>
            <a:off x="609600" y="6243638"/>
            <a:ext cx="2844800" cy="457200"/>
          </a:xfrm>
          <a:prstGeom prst="rect">
            <a:avLst/>
          </a:prstGeom>
        </p:spPr>
        <p:txBody>
          <a:bodyPr/>
          <a:lstStyle>
            <a:lvl1pPr>
              <a:defRPr/>
            </a:lvl1pPr>
          </a:lstStyle>
          <a:p>
            <a:pPr>
              <a:defRPr/>
            </a:pPr>
            <a:endParaRPr lang="en-US" altLang="en-US" dirty="0"/>
          </a:p>
        </p:txBody>
      </p:sp>
      <p:sp>
        <p:nvSpPr>
          <p:cNvPr id="5" name="Rectangle 41"/>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ltLang="en-US" dirty="0"/>
          </a:p>
        </p:txBody>
      </p:sp>
      <p:sp>
        <p:nvSpPr>
          <p:cNvPr id="6" name="Rectangle 42"/>
          <p:cNvSpPr>
            <a:spLocks noGrp="1" noChangeArrowheads="1"/>
          </p:cNvSpPr>
          <p:nvPr>
            <p:ph type="sldNum" sz="quarter" idx="12"/>
          </p:nvPr>
        </p:nvSpPr>
        <p:spPr>
          <a:xfrm>
            <a:off x="8737600" y="6342961"/>
            <a:ext cx="2844800" cy="365125"/>
          </a:xfrm>
          <a:prstGeom prst="rect">
            <a:avLst/>
          </a:prstGeom>
        </p:spPr>
        <p:txBody>
          <a:bodyPr/>
          <a:lstStyle>
            <a:lvl1pPr>
              <a:defRPr/>
            </a:lvl1pPr>
          </a:lstStyle>
          <a:p>
            <a:pPr>
              <a:defRPr/>
            </a:pPr>
            <a:fld id="{2DCA174D-057A-49F8-8F2E-E8223DA4357A}" type="slidenum">
              <a:rPr lang="en-US" altLang="en-US"/>
              <a:pPr>
                <a:defRPr/>
              </a:pPr>
              <a:t>‹#›</a:t>
            </a:fld>
            <a:endParaRPr lang="en-US" altLang="en-US" dirty="0"/>
          </a:p>
        </p:txBody>
      </p:sp>
    </p:spTree>
    <p:extLst>
      <p:ext uri="{BB962C8B-B14F-4D97-AF65-F5344CB8AC3E}">
        <p14:creationId xmlns:p14="http://schemas.microsoft.com/office/powerpoint/2010/main" val="311682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 id="2147483661" r:id="rId9"/>
    <p:sldLayoutId id="2147483664" r:id="rId10"/>
    <p:sldLayoutId id="2147483665" r:id="rId11"/>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mailto:Stephanie.kennedy@crescentcare.org" TargetMode="External"/><Relationship Id="rId2" Type="http://schemas.openxmlformats.org/officeDocument/2006/relationships/hyperlink" Target="mailto:Rajabiun@b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998" y="481615"/>
            <a:ext cx="9060024" cy="829193"/>
          </a:xfrm>
        </p:spPr>
        <p:txBody>
          <a:bodyPr/>
          <a:lstStyle/>
          <a:p>
            <a:r>
              <a:rPr lang="en-US" sz="4000" dirty="0"/>
              <a:t>Training Program: Goals</a:t>
            </a:r>
          </a:p>
        </p:txBody>
      </p:sp>
      <p:sp>
        <p:nvSpPr>
          <p:cNvPr id="3" name="Content Placeholder 2"/>
          <p:cNvSpPr>
            <a:spLocks noGrp="1"/>
          </p:cNvSpPr>
          <p:nvPr>
            <p:ph idx="1"/>
          </p:nvPr>
        </p:nvSpPr>
        <p:spPr>
          <a:xfrm>
            <a:off x="2418796" y="1624303"/>
            <a:ext cx="7919235" cy="3614420"/>
          </a:xfrm>
        </p:spPr>
        <p:txBody>
          <a:bodyPr>
            <a:normAutofit lnSpcReduction="10000"/>
          </a:bodyPr>
          <a:lstStyle/>
          <a:p>
            <a:pPr marL="285750" indent="-285750">
              <a:buFont typeface="Arial" panose="020B0604020202020204" pitchFamily="34" charset="0"/>
              <a:buChar char="•"/>
            </a:pPr>
            <a:r>
              <a:rPr lang="en-US" sz="2400" dirty="0"/>
              <a:t>Build the knowledge and skills as Community Health Workers &amp; Supervisors to provide quality care  and services to people living with HIV/AIDS in our communities</a:t>
            </a:r>
          </a:p>
          <a:p>
            <a:endParaRPr lang="en-US" sz="2400" dirty="0"/>
          </a:p>
          <a:p>
            <a:pPr marL="285750" indent="-285750">
              <a:buFont typeface="Arial" panose="020B0604020202020204" pitchFamily="34" charset="0"/>
              <a:buChar char="•"/>
            </a:pPr>
            <a:r>
              <a:rPr lang="en-US" sz="2400" dirty="0"/>
              <a:t>Build the capacity of the HIV care team to integrate CHWs effectively with the goal of achieving the National Goals to end the HIV/AIDS Epidemic </a:t>
            </a:r>
          </a:p>
          <a:p>
            <a:endParaRPr lang="en-US" sz="2400" dirty="0"/>
          </a:p>
          <a:p>
            <a:pPr marL="285750" indent="-285750">
              <a:buFont typeface="Arial" panose="020B0604020202020204" pitchFamily="34" charset="0"/>
              <a:buChar char="•"/>
            </a:pPr>
            <a:r>
              <a:rPr lang="en-US" sz="2400" dirty="0"/>
              <a:t>Link the National CHW Association Training (C3) Goals to the Ryan White Program</a:t>
            </a:r>
          </a:p>
          <a:p>
            <a:endParaRPr lang="en-US" dirty="0"/>
          </a:p>
        </p:txBody>
      </p:sp>
    </p:spTree>
    <p:extLst>
      <p:ext uri="{BB962C8B-B14F-4D97-AF65-F5344CB8AC3E}">
        <p14:creationId xmlns:p14="http://schemas.microsoft.com/office/powerpoint/2010/main" val="1951069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69" y="508249"/>
            <a:ext cx="9060024" cy="829193"/>
          </a:xfrm>
        </p:spPr>
        <p:txBody>
          <a:bodyPr/>
          <a:lstStyle/>
          <a:p>
            <a:r>
              <a:rPr lang="en-US" sz="4000" dirty="0"/>
              <a:t>Training Program</a:t>
            </a:r>
          </a:p>
        </p:txBody>
      </p:sp>
      <p:sp>
        <p:nvSpPr>
          <p:cNvPr id="3" name="Content Placeholder 2"/>
          <p:cNvSpPr>
            <a:spLocks noGrp="1"/>
          </p:cNvSpPr>
          <p:nvPr>
            <p:ph idx="1"/>
          </p:nvPr>
        </p:nvSpPr>
        <p:spPr>
          <a:xfrm>
            <a:off x="2319225" y="1337442"/>
            <a:ext cx="8121721" cy="3614420"/>
          </a:xfrm>
        </p:spPr>
        <p:txBody>
          <a:bodyPr/>
          <a:lstStyle/>
          <a:p>
            <a:pPr marL="285750" indent="-285750">
              <a:buFont typeface="Arial" panose="020B0604020202020204" pitchFamily="34" charset="0"/>
              <a:buChar char="•"/>
            </a:pPr>
            <a:r>
              <a:rPr lang="en-US" sz="2400" dirty="0"/>
              <a:t>Community Health Worker Training</a:t>
            </a:r>
          </a:p>
          <a:p>
            <a:pPr marL="1028700" lvl="1"/>
            <a:r>
              <a:rPr lang="en-US" dirty="0">
                <a:solidFill>
                  <a:schemeClr val="bg1"/>
                </a:solidFill>
              </a:rPr>
              <a:t>Aim to provide 64 hours in C3 competencies</a:t>
            </a:r>
          </a:p>
          <a:p>
            <a:pPr marL="1028700" lvl="1"/>
            <a:r>
              <a:rPr lang="en-US" dirty="0">
                <a:solidFill>
                  <a:schemeClr val="bg1"/>
                </a:solidFill>
              </a:rPr>
              <a:t>16 hours of HIV specialty training</a:t>
            </a:r>
          </a:p>
          <a:p>
            <a:pPr marL="1028700" lvl="1"/>
            <a:r>
              <a:rPr lang="en-US" dirty="0">
                <a:solidFill>
                  <a:schemeClr val="bg1"/>
                </a:solidFill>
              </a:rPr>
              <a:t>In-person (64 hours) </a:t>
            </a:r>
          </a:p>
          <a:p>
            <a:pPr marL="1028700" lvl="1"/>
            <a:r>
              <a:rPr lang="en-US" dirty="0">
                <a:solidFill>
                  <a:schemeClr val="bg1"/>
                </a:solidFill>
              </a:rPr>
              <a:t>Facilitated webinar (16 hours)</a:t>
            </a:r>
          </a:p>
          <a:p>
            <a:endParaRPr lang="en-US" sz="2400" dirty="0"/>
          </a:p>
          <a:p>
            <a:pPr marL="285750" indent="-285750">
              <a:buFont typeface="Arial" panose="020B0604020202020204" pitchFamily="34" charset="0"/>
              <a:buChar char="•"/>
            </a:pPr>
            <a:r>
              <a:rPr lang="en-US" sz="2400" dirty="0"/>
              <a:t>Supervisor Training</a:t>
            </a:r>
          </a:p>
          <a:p>
            <a:pPr marL="1028700" lvl="1"/>
            <a:r>
              <a:rPr lang="en-US" dirty="0">
                <a:solidFill>
                  <a:schemeClr val="bg1"/>
                </a:solidFill>
              </a:rPr>
              <a:t>2 day-program for Administrative Supervisors </a:t>
            </a:r>
          </a:p>
          <a:p>
            <a:pPr marL="1028700" lvl="1"/>
            <a:r>
              <a:rPr lang="en-US" dirty="0">
                <a:solidFill>
                  <a:schemeClr val="bg1"/>
                </a:solidFill>
              </a:rPr>
              <a:t>Continuing Education webinars</a:t>
            </a:r>
          </a:p>
          <a:p>
            <a:pPr marL="800100" lvl="1" indent="0">
              <a:buNone/>
            </a:pPr>
            <a:endParaRPr lang="en-US" dirty="0">
              <a:solidFill>
                <a:schemeClr val="bg1"/>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52676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Training team</a:t>
            </a:r>
          </a:p>
        </p:txBody>
      </p:sp>
      <p:pic>
        <p:nvPicPr>
          <p:cNvPr id="15363"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74989" y="1271428"/>
            <a:ext cx="6042025" cy="4530725"/>
          </a:xfrm>
        </p:spPr>
      </p:pic>
    </p:spTree>
    <p:extLst>
      <p:ext uri="{BB962C8B-B14F-4D97-AF65-F5344CB8AC3E}">
        <p14:creationId xmlns:p14="http://schemas.microsoft.com/office/powerpoint/2010/main" val="2501614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Training Framework</a:t>
            </a:r>
          </a:p>
        </p:txBody>
      </p:sp>
      <p:sp>
        <p:nvSpPr>
          <p:cNvPr id="3" name="Content Placeholder 2"/>
          <p:cNvSpPr>
            <a:spLocks noGrp="1"/>
          </p:cNvSpPr>
          <p:nvPr>
            <p:ph sz="half" idx="1"/>
          </p:nvPr>
        </p:nvSpPr>
        <p:spPr>
          <a:xfrm>
            <a:off x="1752600" y="1676400"/>
            <a:ext cx="3886200" cy="3886200"/>
          </a:xfrm>
        </p:spPr>
        <p:txBody>
          <a:bodyPr/>
          <a:lstStyle/>
          <a:p>
            <a:pPr marL="214313" indent="-214313">
              <a:defRPr/>
            </a:pPr>
            <a:r>
              <a:rPr lang="en-US" sz="2100" dirty="0"/>
              <a:t>Link HIV and C3 core competencies</a:t>
            </a:r>
          </a:p>
          <a:p>
            <a:pPr marL="1071563" lvl="2">
              <a:defRPr/>
            </a:pPr>
            <a:r>
              <a:rPr lang="en-US" sz="2100" dirty="0"/>
              <a:t>Linkage to care</a:t>
            </a:r>
          </a:p>
          <a:p>
            <a:pPr marL="1071563" lvl="2">
              <a:defRPr/>
            </a:pPr>
            <a:r>
              <a:rPr lang="en-US" sz="2100" dirty="0"/>
              <a:t>Retention in care</a:t>
            </a:r>
          </a:p>
          <a:p>
            <a:pPr marL="1071563" lvl="2">
              <a:defRPr/>
            </a:pPr>
            <a:r>
              <a:rPr lang="en-US" sz="2100" dirty="0"/>
              <a:t>Adherence to treatment</a:t>
            </a:r>
          </a:p>
          <a:p>
            <a:pPr marL="1071563" lvl="2">
              <a:defRPr/>
            </a:pPr>
            <a:r>
              <a:rPr lang="en-US" sz="2100" dirty="0"/>
              <a:t>Viral suppression</a:t>
            </a:r>
          </a:p>
          <a:p>
            <a:pPr marL="214313" indent="-214313">
              <a:defRPr/>
            </a:pPr>
            <a:r>
              <a:rPr lang="en-US" sz="2100" dirty="0"/>
              <a:t>Based on principles of Popular Education</a:t>
            </a:r>
          </a:p>
          <a:p>
            <a:pPr marL="214313" indent="-214313">
              <a:defRPr/>
            </a:pPr>
            <a:r>
              <a:rPr lang="en-US" sz="2100" dirty="0"/>
              <a:t>Self care &amp; evaluation at end of each day</a:t>
            </a:r>
          </a:p>
          <a:p>
            <a:pPr>
              <a:defRPr/>
            </a:pPr>
            <a:endParaRPr lang="en-US" dirty="0"/>
          </a:p>
        </p:txBody>
      </p:sp>
      <p:sp>
        <p:nvSpPr>
          <p:cNvPr id="5" name="Footer Placeholder 4"/>
          <p:cNvSpPr>
            <a:spLocks noGrp="1"/>
          </p:cNvSpPr>
          <p:nvPr>
            <p:ph type="ftr" sz="quarter" idx="10"/>
          </p:nvPr>
        </p:nvSpPr>
        <p:spPr/>
        <p:txBody>
          <a:bodyPr/>
          <a:lstStyle/>
          <a:p>
            <a:pPr marL="0" indent="0">
              <a:buNone/>
              <a:defRPr/>
            </a:pPr>
            <a:endParaRPr lang="en-US" altLang="en-US" dirty="0"/>
          </a:p>
        </p:txBody>
      </p:sp>
      <p:pic>
        <p:nvPicPr>
          <p:cNvPr id="14" name="Content Placeholder 13"/>
          <p:cNvPicPr>
            <a:picLocks noGrp="1" noChangeAspect="1"/>
          </p:cNvPicPr>
          <p:nvPr>
            <p:ph sz="half" idx="4294967295"/>
          </p:nvPr>
        </p:nvPicPr>
        <p:blipFill>
          <a:blip r:embed="rId2"/>
          <a:stretch>
            <a:fillRect/>
          </a:stretch>
        </p:blipFill>
        <p:spPr>
          <a:xfrm>
            <a:off x="5913438" y="2232025"/>
            <a:ext cx="4729162" cy="2393950"/>
          </a:xfrm>
          <a:prstGeom prst="rect">
            <a:avLst/>
          </a:prstGeom>
        </p:spPr>
      </p:pic>
    </p:spTree>
    <p:extLst>
      <p:ext uri="{BB962C8B-B14F-4D97-AF65-F5344CB8AC3E}">
        <p14:creationId xmlns:p14="http://schemas.microsoft.com/office/powerpoint/2010/main" val="780561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228601"/>
            <a:ext cx="8686800" cy="1139825"/>
          </a:xfrm>
        </p:spPr>
        <p:txBody>
          <a:bodyPr>
            <a:normAutofit fontScale="90000"/>
          </a:bodyPr>
          <a:lstStyle/>
          <a:p>
            <a:pPr algn="l">
              <a:defRPr/>
            </a:pPr>
            <a:r>
              <a:rPr lang="en-US" dirty="0"/>
              <a:t>Training Curricula: Sample Topics</a:t>
            </a:r>
          </a:p>
        </p:txBody>
      </p:sp>
      <p:sp>
        <p:nvSpPr>
          <p:cNvPr id="5" name="Content Placeholder 2"/>
          <p:cNvSpPr>
            <a:spLocks noGrp="1"/>
          </p:cNvSpPr>
          <p:nvPr>
            <p:ph sz="half" idx="1"/>
          </p:nvPr>
        </p:nvSpPr>
        <p:spPr>
          <a:xfrm>
            <a:off x="514905" y="1368426"/>
            <a:ext cx="5428695" cy="4530725"/>
          </a:xfrm>
        </p:spPr>
        <p:txBody>
          <a:bodyPr>
            <a:normAutofit lnSpcReduction="10000"/>
          </a:bodyPr>
          <a:lstStyle/>
          <a:p>
            <a:pPr>
              <a:defRPr/>
            </a:pPr>
            <a:r>
              <a:rPr lang="en-US" sz="2000" b="1" dirty="0"/>
              <a:t>CHW Curricula</a:t>
            </a:r>
          </a:p>
          <a:p>
            <a:pPr lvl="1">
              <a:defRPr/>
            </a:pPr>
            <a:r>
              <a:rPr lang="en-US" sz="2200" dirty="0">
                <a:solidFill>
                  <a:schemeClr val="tx1">
                    <a:lumMod val="65000"/>
                    <a:lumOff val="35000"/>
                  </a:schemeClr>
                </a:solidFill>
              </a:rPr>
              <a:t>Role of CHWs in the  HIV care team</a:t>
            </a:r>
          </a:p>
          <a:p>
            <a:pPr lvl="1">
              <a:defRPr/>
            </a:pPr>
            <a:r>
              <a:rPr lang="en-US" sz="2200" dirty="0">
                <a:solidFill>
                  <a:schemeClr val="tx1">
                    <a:lumMod val="65000"/>
                    <a:lumOff val="35000"/>
                  </a:schemeClr>
                </a:solidFill>
              </a:rPr>
              <a:t>Communication skills</a:t>
            </a:r>
          </a:p>
          <a:p>
            <a:pPr lvl="1">
              <a:defRPr/>
            </a:pPr>
            <a:r>
              <a:rPr lang="en-US" sz="2200" dirty="0">
                <a:solidFill>
                  <a:schemeClr val="tx1">
                    <a:lumMod val="65000"/>
                    <a:lumOff val="35000"/>
                  </a:schemeClr>
                </a:solidFill>
              </a:rPr>
              <a:t>Cultural Humility</a:t>
            </a:r>
          </a:p>
          <a:p>
            <a:pPr lvl="1">
              <a:defRPr/>
            </a:pPr>
            <a:r>
              <a:rPr lang="en-US" sz="2200" dirty="0">
                <a:solidFill>
                  <a:schemeClr val="tx1">
                    <a:lumMod val="65000"/>
                    <a:lumOff val="35000"/>
                  </a:schemeClr>
                </a:solidFill>
              </a:rPr>
              <a:t>Trauma Informed Care</a:t>
            </a:r>
          </a:p>
          <a:p>
            <a:pPr lvl="1">
              <a:defRPr/>
            </a:pPr>
            <a:r>
              <a:rPr lang="en-US" sz="2200" dirty="0">
                <a:solidFill>
                  <a:schemeClr val="tx1">
                    <a:lumMod val="65000"/>
                    <a:lumOff val="35000"/>
                  </a:schemeClr>
                </a:solidFill>
              </a:rPr>
              <a:t>HIV</a:t>
            </a:r>
          </a:p>
          <a:p>
            <a:pPr lvl="2">
              <a:defRPr/>
            </a:pPr>
            <a:r>
              <a:rPr lang="en-US" sz="2200" dirty="0">
                <a:solidFill>
                  <a:schemeClr val="tx1">
                    <a:lumMod val="65000"/>
                    <a:lumOff val="35000"/>
                  </a:schemeClr>
                </a:solidFill>
              </a:rPr>
              <a:t>Role of CHW in achieving the continuum of care</a:t>
            </a:r>
          </a:p>
          <a:p>
            <a:pPr lvl="2">
              <a:defRPr/>
            </a:pPr>
            <a:r>
              <a:rPr lang="en-US" sz="2200" dirty="0">
                <a:solidFill>
                  <a:schemeClr val="tx1">
                    <a:lumMod val="65000"/>
                    <a:lumOff val="35000"/>
                  </a:schemeClr>
                </a:solidFill>
              </a:rPr>
              <a:t>Educating on HIV and treatment adherence</a:t>
            </a:r>
          </a:p>
          <a:p>
            <a:pPr lvl="2">
              <a:defRPr/>
            </a:pPr>
            <a:r>
              <a:rPr lang="en-US" sz="2200" dirty="0">
                <a:solidFill>
                  <a:schemeClr val="tx1">
                    <a:lumMod val="65000"/>
                    <a:lumOff val="35000"/>
                  </a:schemeClr>
                </a:solidFill>
              </a:rPr>
              <a:t>Stigma and Discrimination</a:t>
            </a:r>
          </a:p>
          <a:p>
            <a:pPr lvl="1">
              <a:defRPr/>
            </a:pPr>
            <a:r>
              <a:rPr lang="en-US" sz="2200" dirty="0">
                <a:solidFill>
                  <a:schemeClr val="tx1">
                    <a:lumMod val="65000"/>
                    <a:lumOff val="35000"/>
                  </a:schemeClr>
                </a:solidFill>
              </a:rPr>
              <a:t>Building community networks and advocacy for people living with HIV</a:t>
            </a:r>
          </a:p>
          <a:p>
            <a:pPr lvl="1">
              <a:defRPr/>
            </a:pPr>
            <a:endParaRPr lang="en-US" sz="1800" dirty="0">
              <a:solidFill>
                <a:schemeClr val="tx1">
                  <a:lumMod val="65000"/>
                  <a:lumOff val="35000"/>
                </a:schemeClr>
              </a:solidFill>
            </a:endParaRPr>
          </a:p>
        </p:txBody>
      </p:sp>
      <p:sp>
        <p:nvSpPr>
          <p:cNvPr id="6" name="Content Placeholder 3"/>
          <p:cNvSpPr txBox="1">
            <a:spLocks/>
          </p:cNvSpPr>
          <p:nvPr/>
        </p:nvSpPr>
        <p:spPr>
          <a:xfrm>
            <a:off x="6095999" y="1414464"/>
            <a:ext cx="5160885" cy="4530725"/>
          </a:xfrm>
          <a:prstGeom prst="rect">
            <a:avLst/>
          </a:prstGeom>
        </p:spPr>
        <p:txBody>
          <a:bodyPr/>
          <a:lstStyle>
            <a:lvl1pPr marL="0" indent="0" algn="l" defTabSz="457200" rtl="0" eaLnBrk="1" latinLnBrk="0" hangingPunct="1">
              <a:spcBef>
                <a:spcPct val="20000"/>
              </a:spcBef>
              <a:buFontTx/>
              <a:buNone/>
              <a:defRPr sz="1800" b="0" i="0" kern="1200">
                <a:solidFill>
                  <a:schemeClr val="tx1">
                    <a:lumMod val="65000"/>
                    <a:lumOff val="35000"/>
                  </a:schemeClr>
                </a:solidFill>
                <a:latin typeface="Josefin Sans"/>
                <a:ea typeface="+mn-ea"/>
                <a:cs typeface="Josefin Sans"/>
              </a:defRPr>
            </a:lvl1pPr>
            <a:lvl2pPr marL="742950" indent="-285750" algn="l" defTabSz="457200" rtl="0" eaLnBrk="1" latinLnBrk="0" hangingPunct="1">
              <a:spcBef>
                <a:spcPct val="20000"/>
              </a:spcBef>
              <a:buFont typeface="Arial"/>
              <a:buChar char="–"/>
              <a:defRPr sz="2400" b="0" i="0" kern="1200">
                <a:solidFill>
                  <a:schemeClr val="tx1">
                    <a:lumMod val="85000"/>
                    <a:lumOff val="15000"/>
                  </a:schemeClr>
                </a:solidFill>
                <a:latin typeface="Josefin Sans"/>
                <a:ea typeface="+mn-ea"/>
                <a:cs typeface="Josefin Sans"/>
              </a:defRPr>
            </a:lvl2pPr>
            <a:lvl3pPr marL="1143000" indent="-228600" algn="l" defTabSz="457200" rtl="0" eaLnBrk="1" latinLnBrk="0" hangingPunct="1">
              <a:spcBef>
                <a:spcPct val="20000"/>
              </a:spcBef>
              <a:buFont typeface="Arial"/>
              <a:buChar char="•"/>
              <a:defRPr sz="2400" b="0" i="0" kern="1200">
                <a:solidFill>
                  <a:schemeClr val="tx1">
                    <a:lumMod val="85000"/>
                    <a:lumOff val="15000"/>
                  </a:schemeClr>
                </a:solidFill>
                <a:latin typeface="Josefin Sans"/>
                <a:ea typeface="+mn-ea"/>
                <a:cs typeface="Josefin Sans"/>
              </a:defRPr>
            </a:lvl3pPr>
            <a:lvl4pPr marL="1600200" indent="-228600" algn="l" defTabSz="457200" rtl="0" eaLnBrk="1" latinLnBrk="0" hangingPunct="1">
              <a:spcBef>
                <a:spcPct val="20000"/>
              </a:spcBef>
              <a:buFont typeface="Arial"/>
              <a:buChar char="–"/>
              <a:defRPr sz="2000" b="0" i="0" kern="1200">
                <a:solidFill>
                  <a:schemeClr val="tx1">
                    <a:lumMod val="85000"/>
                    <a:lumOff val="15000"/>
                  </a:schemeClr>
                </a:solidFill>
                <a:latin typeface="Josefin Sans"/>
                <a:ea typeface="+mn-ea"/>
                <a:cs typeface="Josefin Sans"/>
              </a:defRPr>
            </a:lvl4pPr>
            <a:lvl5pPr marL="2057400" indent="-228600" algn="l" defTabSz="457200" rtl="0" eaLnBrk="1" latinLnBrk="0" hangingPunct="1">
              <a:spcBef>
                <a:spcPct val="20000"/>
              </a:spcBef>
              <a:buFont typeface="Arial"/>
              <a:buChar char="»"/>
              <a:defRPr sz="2000" b="0" i="0" kern="1200">
                <a:solidFill>
                  <a:schemeClr val="tx1">
                    <a:lumMod val="85000"/>
                    <a:lumOff val="15000"/>
                  </a:schemeClr>
                </a:solidFill>
                <a:latin typeface="Josefin Sans"/>
                <a:ea typeface="+mn-ea"/>
                <a:cs typeface="Josefi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200" b="1" dirty="0">
                <a:latin typeface="+mn-lt"/>
              </a:rPr>
              <a:t>Supervisor Curricula</a:t>
            </a:r>
          </a:p>
          <a:p>
            <a:pPr lvl="1">
              <a:buFont typeface="Arial" panose="020B0604020202020204" pitchFamily="34" charset="0"/>
              <a:buChar char="•"/>
              <a:defRPr/>
            </a:pPr>
            <a:r>
              <a:rPr lang="en-US" sz="2200" dirty="0">
                <a:solidFill>
                  <a:schemeClr val="tx1">
                    <a:lumMod val="65000"/>
                    <a:lumOff val="35000"/>
                  </a:schemeClr>
                </a:solidFill>
                <a:latin typeface="+mn-lt"/>
              </a:rPr>
              <a:t>Role of CHWs in the  HIV care team</a:t>
            </a:r>
          </a:p>
          <a:p>
            <a:pPr lvl="1">
              <a:buFont typeface="Arial" panose="020B0604020202020204" pitchFamily="34" charset="0"/>
              <a:buChar char="•"/>
              <a:defRPr/>
            </a:pPr>
            <a:r>
              <a:rPr lang="en-US" sz="2200" dirty="0">
                <a:solidFill>
                  <a:schemeClr val="tx1">
                    <a:lumMod val="65000"/>
                    <a:lumOff val="35000"/>
                  </a:schemeClr>
                </a:solidFill>
                <a:latin typeface="+mn-lt"/>
              </a:rPr>
              <a:t>What does it mean to be a CHW supervisor?</a:t>
            </a:r>
          </a:p>
          <a:p>
            <a:pPr lvl="1">
              <a:buFont typeface="Arial" panose="020B0604020202020204" pitchFamily="34" charset="0"/>
              <a:buChar char="•"/>
              <a:defRPr/>
            </a:pPr>
            <a:r>
              <a:rPr lang="en-US" sz="2200" dirty="0">
                <a:solidFill>
                  <a:schemeClr val="tx1">
                    <a:lumMod val="65000"/>
                    <a:lumOff val="35000"/>
                  </a:schemeClr>
                </a:solidFill>
                <a:latin typeface="+mn-lt"/>
              </a:rPr>
              <a:t>Types of supervision</a:t>
            </a:r>
          </a:p>
          <a:p>
            <a:pPr lvl="1">
              <a:buFont typeface="Arial" panose="020B0604020202020204" pitchFamily="34" charset="0"/>
              <a:buChar char="•"/>
              <a:defRPr/>
            </a:pPr>
            <a:r>
              <a:rPr lang="en-US" sz="2200" dirty="0">
                <a:solidFill>
                  <a:schemeClr val="tx1">
                    <a:lumMod val="65000"/>
                    <a:lumOff val="35000"/>
                  </a:schemeClr>
                </a:solidFill>
                <a:latin typeface="+mn-lt"/>
              </a:rPr>
              <a:t>Trauma informed Supervision</a:t>
            </a:r>
          </a:p>
          <a:p>
            <a:pPr lvl="1">
              <a:buFont typeface="Arial" panose="020B0604020202020204" pitchFamily="34" charset="0"/>
              <a:buChar char="•"/>
              <a:defRPr/>
            </a:pPr>
            <a:r>
              <a:rPr lang="en-US" sz="2200" dirty="0">
                <a:solidFill>
                  <a:schemeClr val="tx1">
                    <a:lumMod val="65000"/>
                    <a:lumOff val="35000"/>
                  </a:schemeClr>
                </a:solidFill>
                <a:latin typeface="+mn-lt"/>
              </a:rPr>
              <a:t>Mentoring &amp; Giving Feedback</a:t>
            </a:r>
          </a:p>
          <a:p>
            <a:pPr lvl="1">
              <a:buFont typeface="Arial" panose="020B0604020202020204" pitchFamily="34" charset="0"/>
              <a:buChar char="•"/>
              <a:defRPr/>
            </a:pPr>
            <a:r>
              <a:rPr lang="en-US" sz="2200" dirty="0">
                <a:solidFill>
                  <a:schemeClr val="tx1">
                    <a:lumMod val="65000"/>
                    <a:lumOff val="35000"/>
                  </a:schemeClr>
                </a:solidFill>
                <a:latin typeface="+mn-lt"/>
              </a:rPr>
              <a:t>Boundaries</a:t>
            </a:r>
          </a:p>
          <a:p>
            <a:pPr lvl="1">
              <a:buFont typeface="Arial" panose="020B0604020202020204" pitchFamily="34" charset="0"/>
              <a:buChar char="•"/>
              <a:defRPr/>
            </a:pPr>
            <a:r>
              <a:rPr lang="en-US" sz="2200" dirty="0">
                <a:solidFill>
                  <a:schemeClr val="tx1">
                    <a:lumMod val="65000"/>
                    <a:lumOff val="35000"/>
                  </a:schemeClr>
                </a:solidFill>
                <a:latin typeface="+mn-lt"/>
              </a:rPr>
              <a:t>CHW involvement on planning councils, advocacy groups</a:t>
            </a:r>
          </a:p>
        </p:txBody>
      </p:sp>
    </p:spTree>
    <p:extLst>
      <p:ext uri="{BB962C8B-B14F-4D97-AF65-F5344CB8AC3E}">
        <p14:creationId xmlns:p14="http://schemas.microsoft.com/office/powerpoint/2010/main" val="2291664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Training &amp; TA Modality</a:t>
            </a:r>
          </a:p>
        </p:txBody>
      </p:sp>
      <p:sp>
        <p:nvSpPr>
          <p:cNvPr id="3" name="Content Placeholder 2"/>
          <p:cNvSpPr>
            <a:spLocks noGrp="1"/>
          </p:cNvSpPr>
          <p:nvPr>
            <p:ph idx="1"/>
          </p:nvPr>
        </p:nvSpPr>
        <p:spPr>
          <a:xfrm>
            <a:off x="2133600" y="1311276"/>
            <a:ext cx="8001000" cy="4233863"/>
          </a:xfrm>
        </p:spPr>
        <p:txBody>
          <a:bodyPr>
            <a:normAutofit fontScale="92500" lnSpcReduction="10000"/>
          </a:bodyPr>
          <a:lstStyle/>
          <a:p>
            <a:pPr>
              <a:defRPr/>
            </a:pPr>
            <a:r>
              <a:rPr lang="en-US" dirty="0"/>
              <a:t>Core In-person 16 hours </a:t>
            </a:r>
          </a:p>
          <a:p>
            <a:pPr>
              <a:defRPr/>
            </a:pPr>
            <a:r>
              <a:rPr lang="en-US" dirty="0"/>
              <a:t>Joint sessions with CHWs</a:t>
            </a:r>
          </a:p>
          <a:p>
            <a:pPr lvl="2">
              <a:defRPr/>
            </a:pPr>
            <a:r>
              <a:rPr lang="en-US" dirty="0"/>
              <a:t>Working as a Interdisciplinary team</a:t>
            </a:r>
          </a:p>
          <a:p>
            <a:pPr lvl="1">
              <a:defRPr/>
            </a:pPr>
            <a:r>
              <a:rPr lang="en-US" dirty="0"/>
              <a:t>Supervisor only</a:t>
            </a:r>
          </a:p>
          <a:p>
            <a:pPr lvl="2">
              <a:defRPr/>
            </a:pPr>
            <a:r>
              <a:rPr lang="en-US" dirty="0"/>
              <a:t>Address Supervision cases in real-time</a:t>
            </a:r>
          </a:p>
          <a:p>
            <a:pPr lvl="2">
              <a:defRPr/>
            </a:pPr>
            <a:endParaRPr lang="en-US" sz="800" dirty="0"/>
          </a:p>
          <a:p>
            <a:pPr>
              <a:defRPr/>
            </a:pPr>
            <a:r>
              <a:rPr lang="en-US" dirty="0"/>
              <a:t>Community of practice Supervision call quarterly</a:t>
            </a:r>
          </a:p>
          <a:p>
            <a:pPr>
              <a:defRPr/>
            </a:pPr>
            <a:endParaRPr lang="en-US" sz="800" dirty="0"/>
          </a:p>
          <a:p>
            <a:pPr>
              <a:defRPr/>
            </a:pPr>
            <a:r>
              <a:rPr lang="en-US" dirty="0"/>
              <a:t>Virtual continuing education (Spring 2019)</a:t>
            </a:r>
          </a:p>
          <a:p>
            <a:pPr lvl="1">
              <a:defRPr/>
            </a:pPr>
            <a:r>
              <a:rPr lang="en-US" dirty="0"/>
              <a:t>Trauma-informed Supervision</a:t>
            </a:r>
          </a:p>
          <a:p>
            <a:pPr lvl="1">
              <a:defRPr/>
            </a:pPr>
            <a:r>
              <a:rPr lang="en-US" dirty="0"/>
              <a:t>Motivational Interviewing Fidelity Monitoring </a:t>
            </a:r>
          </a:p>
          <a:p>
            <a:pPr marL="457200" lvl="1" indent="0">
              <a:buNone/>
              <a:defRPr/>
            </a:pPr>
            <a:endParaRPr lang="en-US" dirty="0"/>
          </a:p>
          <a:p>
            <a:pPr>
              <a:defRPr/>
            </a:pPr>
            <a:r>
              <a:rPr lang="en-US" dirty="0"/>
              <a:t>Mixed method training evaluation</a:t>
            </a:r>
          </a:p>
        </p:txBody>
      </p:sp>
    </p:spTree>
    <p:extLst>
      <p:ext uri="{BB962C8B-B14F-4D97-AF65-F5344CB8AC3E}">
        <p14:creationId xmlns:p14="http://schemas.microsoft.com/office/powerpoint/2010/main" val="2608606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CHW Training Activity</a:t>
            </a:r>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0"/>
          </p:nvPr>
        </p:nvSpPr>
        <p:spPr/>
        <p:txBody>
          <a:bodyPr/>
          <a:lstStyle/>
          <a:p>
            <a:endParaRPr lang="en-US" dirty="0"/>
          </a:p>
        </p:txBody>
      </p:sp>
    </p:spTree>
    <p:extLst>
      <p:ext uri="{BB962C8B-B14F-4D97-AF65-F5344CB8AC3E}">
        <p14:creationId xmlns:p14="http://schemas.microsoft.com/office/powerpoint/2010/main" val="3327216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1909"/>
            <a:ext cx="10515600" cy="829193"/>
          </a:xfrm>
        </p:spPr>
        <p:txBody>
          <a:bodyPr>
            <a:normAutofit fontScale="90000"/>
          </a:bodyPr>
          <a:lstStyle/>
          <a:p>
            <a:r>
              <a:rPr lang="en-US" sz="4400" dirty="0"/>
              <a:t>Activity: CHWs &amp; the HIV Care Continuum</a:t>
            </a:r>
            <a:r>
              <a:rPr lang="en-US" dirty="0"/>
              <a:t/>
            </a:r>
            <a:br>
              <a:rPr lang="en-US" dirty="0"/>
            </a:br>
            <a:r>
              <a:rPr lang="en-US" dirty="0"/>
              <a:t>	</a:t>
            </a:r>
          </a:p>
        </p:txBody>
      </p:sp>
      <p:sp>
        <p:nvSpPr>
          <p:cNvPr id="3" name="Content Placeholder 2"/>
          <p:cNvSpPr>
            <a:spLocks noGrp="1"/>
          </p:cNvSpPr>
          <p:nvPr>
            <p:ph idx="1"/>
          </p:nvPr>
        </p:nvSpPr>
        <p:spPr/>
        <p:txBody>
          <a:bodyPr>
            <a:normAutofit/>
          </a:bodyPr>
          <a:lstStyle/>
          <a:p>
            <a:r>
              <a:rPr lang="en-US" sz="3600" dirty="0"/>
              <a:t>I</a:t>
            </a:r>
            <a:r>
              <a:rPr lang="en-US" sz="3300" dirty="0"/>
              <a:t>nstructions:</a:t>
            </a:r>
          </a:p>
          <a:p>
            <a:pPr marL="571500" indent="-571500">
              <a:lnSpc>
                <a:spcPct val="107000"/>
              </a:lnSpc>
              <a:spcBef>
                <a:spcPts val="0"/>
              </a:spcBef>
              <a:buFont typeface="Arial" panose="020B0604020202020204" pitchFamily="34" charset="0"/>
              <a:buChar char="•"/>
            </a:pPr>
            <a:r>
              <a:rPr lang="en-US" sz="3300" dirty="0"/>
              <a:t>Review the C3 roles for a community  health worker</a:t>
            </a:r>
          </a:p>
          <a:p>
            <a:pPr>
              <a:lnSpc>
                <a:spcPct val="107000"/>
              </a:lnSpc>
              <a:spcBef>
                <a:spcPts val="0"/>
              </a:spcBef>
            </a:pPr>
            <a:endParaRPr lang="en-US" sz="3300" dirty="0"/>
          </a:p>
          <a:p>
            <a:pPr marL="571500" indent="-571500">
              <a:lnSpc>
                <a:spcPct val="107000"/>
              </a:lnSpc>
              <a:spcBef>
                <a:spcPts val="0"/>
              </a:spcBef>
              <a:buFont typeface="Arial" panose="020B0604020202020204" pitchFamily="34" charset="0"/>
              <a:buChar char="•"/>
            </a:pPr>
            <a:r>
              <a:rPr lang="en-US" sz="3300" dirty="0"/>
              <a:t>Write 3-5 tasks on sticky notes that could improve the HIV Care Continuum outcomes</a:t>
            </a:r>
          </a:p>
          <a:p>
            <a:pPr>
              <a:lnSpc>
                <a:spcPct val="107000"/>
              </a:lnSpc>
              <a:spcBef>
                <a:spcPts val="0"/>
              </a:spcBef>
            </a:pPr>
            <a:endParaRPr lang="en-US" sz="3300" dirty="0"/>
          </a:p>
          <a:p>
            <a:pPr marL="571500" indent="-571500">
              <a:lnSpc>
                <a:spcPct val="107000"/>
              </a:lnSpc>
              <a:spcBef>
                <a:spcPts val="0"/>
              </a:spcBef>
              <a:buFont typeface="Arial" panose="020B0604020202020204" pitchFamily="34" charset="0"/>
              <a:buChar char="•"/>
            </a:pPr>
            <a:r>
              <a:rPr lang="en-US" sz="3300" dirty="0"/>
              <a:t>Place your sticky note on the care continuum</a:t>
            </a:r>
          </a:p>
        </p:txBody>
      </p:sp>
    </p:spTree>
    <p:extLst>
      <p:ext uri="{BB962C8B-B14F-4D97-AF65-F5344CB8AC3E}">
        <p14:creationId xmlns:p14="http://schemas.microsoft.com/office/powerpoint/2010/main" val="389832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78" y="367789"/>
            <a:ext cx="10515600" cy="829193"/>
          </a:xfrm>
        </p:spPr>
        <p:txBody>
          <a:bodyPr>
            <a:normAutofit fontScale="90000"/>
          </a:bodyPr>
          <a:lstStyle/>
          <a:p>
            <a:r>
              <a:rPr lang="en-US" sz="4400" dirty="0"/>
              <a:t>Activity: CHWs &amp; the HIV Care Continuum</a:t>
            </a:r>
            <a:r>
              <a:rPr lang="en-US" dirty="0"/>
              <a:t/>
            </a:r>
            <a:br>
              <a:rPr lang="en-US" dirty="0"/>
            </a:br>
            <a:endParaRPr lang="en-US" dirty="0"/>
          </a:p>
        </p:txBody>
      </p:sp>
      <p:sp>
        <p:nvSpPr>
          <p:cNvPr id="3" name="Content Placeholder 2"/>
          <p:cNvSpPr>
            <a:spLocks noGrp="1"/>
          </p:cNvSpPr>
          <p:nvPr>
            <p:ph sz="half" idx="10"/>
          </p:nvPr>
        </p:nvSpPr>
        <p:spPr>
          <a:xfrm>
            <a:off x="461639" y="1196982"/>
            <a:ext cx="10892161" cy="4448443"/>
          </a:xfrm>
        </p:spPr>
        <p:txBody>
          <a:bodyPr>
            <a:noAutofit/>
          </a:bodyPr>
          <a:lstStyle/>
          <a:p>
            <a:pPr marL="342900" lvl="0" indent="-342900">
              <a:buFont typeface="Arial" panose="020B0604020202020204" pitchFamily="34" charset="0"/>
              <a:buChar char="•"/>
            </a:pPr>
            <a:r>
              <a:rPr lang="en-US" sz="3200" dirty="0"/>
              <a:t>What are some tasks that you could work with a person living with HIV individually to achieve the goals of the care continuum?”</a:t>
            </a:r>
          </a:p>
          <a:p>
            <a:pPr marL="342900" lvl="0" indent="-342900">
              <a:buFont typeface="Arial" panose="020B0604020202020204" pitchFamily="34" charset="0"/>
              <a:buChar char="•"/>
            </a:pPr>
            <a:r>
              <a:rPr lang="en-US" sz="3200" dirty="0"/>
              <a:t>What are some roles that a CHW could do within the HIV care team and your staff in your agency to on the care continuum?</a:t>
            </a:r>
          </a:p>
          <a:p>
            <a:pPr marL="342900" lvl="0" indent="-342900">
              <a:buFont typeface="Arial" panose="020B0604020202020204" pitchFamily="34" charset="0"/>
              <a:buChar char="•"/>
            </a:pPr>
            <a:r>
              <a:rPr lang="en-US" sz="3200" dirty="0"/>
              <a:t>What are key roles for you as a CHW on the community level to impact the HIV Care Continuum?</a:t>
            </a:r>
          </a:p>
          <a:p>
            <a:pPr marL="342900" lvl="0" indent="-342900">
              <a:buFont typeface="Arial" panose="020B0604020202020204" pitchFamily="34" charset="0"/>
              <a:buChar char="•"/>
            </a:pPr>
            <a:r>
              <a:rPr lang="en-US" sz="3200" dirty="0"/>
              <a:t>How do roles and skills relate to HIV care continuum in your region? </a:t>
            </a:r>
          </a:p>
          <a:p>
            <a:endParaRPr lang="en-US" sz="3200" dirty="0"/>
          </a:p>
        </p:txBody>
      </p:sp>
    </p:spTree>
    <p:extLst>
      <p:ext uri="{BB962C8B-B14F-4D97-AF65-F5344CB8AC3E}">
        <p14:creationId xmlns:p14="http://schemas.microsoft.com/office/powerpoint/2010/main" val="146653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Supervision Activity</a:t>
            </a:r>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0"/>
          </p:nvPr>
        </p:nvSpPr>
        <p:spPr/>
        <p:txBody>
          <a:bodyPr/>
          <a:lstStyle/>
          <a:p>
            <a:endParaRPr lang="en-US" dirty="0"/>
          </a:p>
        </p:txBody>
      </p:sp>
    </p:spTree>
    <p:extLst>
      <p:ext uri="{BB962C8B-B14F-4D97-AF65-F5344CB8AC3E}">
        <p14:creationId xmlns:p14="http://schemas.microsoft.com/office/powerpoint/2010/main" val="2584864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title"/>
          </p:nvPr>
        </p:nvSpPr>
        <p:spPr>
          <a:xfrm>
            <a:off x="2677886" y="2328171"/>
            <a:ext cx="9060024" cy="829193"/>
          </a:xfrm>
        </p:spPr>
        <p:txBody>
          <a:bodyPr/>
          <a:lstStyle/>
          <a:p>
            <a:r>
              <a:rPr lang="en-US" sz="3600" dirty="0"/>
              <a:t>Training Community Health Workers and Supervisors to Improve Linkage and Retention in HIV Care </a:t>
            </a:r>
            <a:r>
              <a:rPr lang="en-US" dirty="0"/>
              <a:t/>
            </a:r>
            <a:br>
              <a:rPr lang="en-US" dirty="0"/>
            </a:br>
            <a:endParaRPr lang="en-US" dirty="0"/>
          </a:p>
        </p:txBody>
      </p:sp>
      <p:sp>
        <p:nvSpPr>
          <p:cNvPr id="3" name="Content Placeholder 2">
            <a:extLst>
              <a:ext uri="{FF2B5EF4-FFF2-40B4-BE49-F238E27FC236}">
                <a16:creationId xmlns:a16="http://schemas.microsoft.com/office/drawing/2014/main" id="{42959C6E-5E50-4BEA-BCDC-99D872EED480}"/>
              </a:ext>
            </a:extLst>
          </p:cNvPr>
          <p:cNvSpPr>
            <a:spLocks noGrp="1"/>
          </p:cNvSpPr>
          <p:nvPr>
            <p:ph idx="1"/>
          </p:nvPr>
        </p:nvSpPr>
        <p:spPr>
          <a:xfrm>
            <a:off x="2677886" y="3446341"/>
            <a:ext cx="9060024" cy="479037"/>
          </a:xfrm>
        </p:spPr>
        <p:txBody>
          <a:bodyPr/>
          <a:lstStyle/>
          <a:p>
            <a:r>
              <a:rPr lang="en-US" dirty="0"/>
              <a:t>Serena Rajabiun, Boston University</a:t>
            </a:r>
          </a:p>
          <a:p>
            <a:r>
              <a:rPr lang="en-US" dirty="0"/>
              <a:t>Alicia Downes, LMSW</a:t>
            </a:r>
          </a:p>
          <a:p>
            <a:r>
              <a:rPr lang="en-US" dirty="0"/>
              <a:t>Stephanie Kennedy, </a:t>
            </a:r>
            <a:r>
              <a:rPr lang="en-US" dirty="0" err="1"/>
              <a:t>CrescentCare</a:t>
            </a:r>
            <a:endParaRPr lang="en-US" dirty="0"/>
          </a:p>
        </p:txBody>
      </p:sp>
    </p:spTree>
    <p:extLst>
      <p:ext uri="{BB962C8B-B14F-4D97-AF65-F5344CB8AC3E}">
        <p14:creationId xmlns:p14="http://schemas.microsoft.com/office/powerpoint/2010/main" val="13468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DDE0-60DA-4E0D-8426-38FB574F11D5}"/>
              </a:ext>
            </a:extLst>
          </p:cNvPr>
          <p:cNvSpPr>
            <a:spLocks noGrp="1"/>
          </p:cNvSpPr>
          <p:nvPr>
            <p:ph type="title"/>
          </p:nvPr>
        </p:nvSpPr>
        <p:spPr/>
        <p:txBody>
          <a:bodyPr>
            <a:normAutofit fontScale="90000"/>
          </a:bodyPr>
          <a:lstStyle/>
          <a:p>
            <a:r>
              <a:rPr lang="en-US" dirty="0"/>
              <a:t>Staying in Your Lane = Boundaries</a:t>
            </a:r>
          </a:p>
        </p:txBody>
      </p:sp>
      <p:sp>
        <p:nvSpPr>
          <p:cNvPr id="3" name="Content Placeholder 2">
            <a:extLst>
              <a:ext uri="{FF2B5EF4-FFF2-40B4-BE49-F238E27FC236}">
                <a16:creationId xmlns:a16="http://schemas.microsoft.com/office/drawing/2014/main" id="{DDAFC009-CA11-4B6C-A67A-9150752AF15E}"/>
              </a:ext>
            </a:extLst>
          </p:cNvPr>
          <p:cNvSpPr>
            <a:spLocks noGrp="1"/>
          </p:cNvSpPr>
          <p:nvPr>
            <p:ph sz="half" idx="10"/>
          </p:nvPr>
        </p:nvSpPr>
        <p:spPr/>
        <p:txBody>
          <a:bodyPr/>
          <a:lstStyle/>
          <a:p>
            <a:r>
              <a:rPr lang="en-US" dirty="0"/>
              <a:t>What are boundaries?</a:t>
            </a:r>
          </a:p>
          <a:p>
            <a:endParaRPr lang="en-US" dirty="0"/>
          </a:p>
          <a:p>
            <a:endParaRPr lang="en-US" dirty="0"/>
          </a:p>
          <a:p>
            <a:endParaRPr lang="en-US" dirty="0"/>
          </a:p>
          <a:p>
            <a:r>
              <a:rPr lang="en-US" dirty="0"/>
              <a:t>Types of boundaries</a:t>
            </a:r>
          </a:p>
        </p:txBody>
      </p:sp>
    </p:spTree>
    <p:extLst>
      <p:ext uri="{BB962C8B-B14F-4D97-AF65-F5344CB8AC3E}">
        <p14:creationId xmlns:p14="http://schemas.microsoft.com/office/powerpoint/2010/main" val="460396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2F93-9E14-4BE0-90EB-AA5C607C68E3}"/>
              </a:ext>
            </a:extLst>
          </p:cNvPr>
          <p:cNvSpPr>
            <a:spLocks noGrp="1"/>
          </p:cNvSpPr>
          <p:nvPr>
            <p:ph type="title"/>
          </p:nvPr>
        </p:nvSpPr>
        <p:spPr/>
        <p:txBody>
          <a:bodyPr>
            <a:normAutofit fontScale="90000"/>
          </a:bodyPr>
          <a:lstStyle/>
          <a:p>
            <a:r>
              <a:rPr lang="en-US" dirty="0"/>
              <a:t>Boundaries Activity</a:t>
            </a:r>
          </a:p>
        </p:txBody>
      </p:sp>
      <p:sp>
        <p:nvSpPr>
          <p:cNvPr id="3" name="Content Placeholder 2">
            <a:extLst>
              <a:ext uri="{FF2B5EF4-FFF2-40B4-BE49-F238E27FC236}">
                <a16:creationId xmlns:a16="http://schemas.microsoft.com/office/drawing/2014/main" id="{971FA671-666C-4316-8977-943577CCB601}"/>
              </a:ext>
            </a:extLst>
          </p:cNvPr>
          <p:cNvSpPr>
            <a:spLocks noGrp="1"/>
          </p:cNvSpPr>
          <p:nvPr>
            <p:ph sz="half" idx="10"/>
          </p:nvPr>
        </p:nvSpPr>
        <p:spPr/>
        <p:txBody>
          <a:bodyPr/>
          <a:lstStyle/>
          <a:p>
            <a:r>
              <a:rPr lang="en-US" dirty="0"/>
              <a:t>Instructions:</a:t>
            </a:r>
          </a:p>
          <a:p>
            <a:pPr marL="342900" indent="-342900">
              <a:buFont typeface="Arial" panose="020B0604020202020204" pitchFamily="34" charset="0"/>
              <a:buChar char="•"/>
            </a:pPr>
            <a:r>
              <a:rPr lang="en-US" dirty="0"/>
              <a:t>Each person gets an activity sheet</a:t>
            </a:r>
          </a:p>
          <a:p>
            <a:pPr marL="342900" indent="-342900">
              <a:buFont typeface="Arial" panose="020B0604020202020204" pitchFamily="34" charset="0"/>
              <a:buChar char="•"/>
            </a:pPr>
            <a:r>
              <a:rPr lang="en-US" dirty="0"/>
              <a:t>You have 5 minutes to complete the activity sheet</a:t>
            </a:r>
          </a:p>
          <a:p>
            <a:pPr marL="342900" indent="-342900">
              <a:buFont typeface="Arial" panose="020B0604020202020204" pitchFamily="34" charset="0"/>
              <a:buChar char="•"/>
            </a:pPr>
            <a:r>
              <a:rPr lang="en-US" dirty="0"/>
              <a:t>Read each scenario and assess how you would respond to each situation:</a:t>
            </a:r>
          </a:p>
          <a:p>
            <a:pPr marL="1028700" lvl="1" indent="-342900"/>
            <a:r>
              <a:rPr lang="en-US" dirty="0"/>
              <a:t>Always okay</a:t>
            </a:r>
          </a:p>
          <a:p>
            <a:pPr marL="1028700" lvl="1" indent="-342900"/>
            <a:r>
              <a:rPr lang="en-US" dirty="0"/>
              <a:t>Never okay</a:t>
            </a:r>
          </a:p>
          <a:p>
            <a:pPr marL="1028700" lvl="1" indent="-342900"/>
            <a:r>
              <a:rPr lang="en-US" dirty="0"/>
              <a:t>Sometimes okay</a:t>
            </a:r>
          </a:p>
          <a:p>
            <a:pPr marL="342900" indent="-342900">
              <a:buFont typeface="Arial" panose="020B0604020202020204" pitchFamily="34" charset="0"/>
              <a:buChar char="•"/>
            </a:pPr>
            <a:r>
              <a:rPr lang="en-US" dirty="0"/>
              <a:t>Debrief the activity </a:t>
            </a:r>
          </a:p>
          <a:p>
            <a:pPr lvl="1" indent="0">
              <a:buNone/>
            </a:pPr>
            <a:endParaRPr lang="en-US" dirty="0"/>
          </a:p>
          <a:p>
            <a:pPr lvl="1" indent="0">
              <a:buNone/>
            </a:pPr>
            <a:endParaRPr lang="en-US" dirty="0"/>
          </a:p>
        </p:txBody>
      </p:sp>
    </p:spTree>
    <p:extLst>
      <p:ext uri="{BB962C8B-B14F-4D97-AF65-F5344CB8AC3E}">
        <p14:creationId xmlns:p14="http://schemas.microsoft.com/office/powerpoint/2010/main" val="2390673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718" y="188536"/>
            <a:ext cx="10837682" cy="975102"/>
          </a:xfrm>
        </p:spPr>
        <p:txBody>
          <a:bodyPr>
            <a:normAutofit fontScale="90000"/>
          </a:bodyPr>
          <a:lstStyle/>
          <a:p>
            <a:r>
              <a:rPr lang="en-US" sz="5300" cap="none" dirty="0"/>
              <a:t>Guidelines for Healthy Boundaries </a:t>
            </a:r>
            <a:r>
              <a:rPr lang="en-US" sz="3200" cap="none" dirty="0"/>
              <a:t/>
            </a:r>
            <a:br>
              <a:rPr lang="en-US" sz="3200" cap="none" dirty="0"/>
            </a:br>
            <a:endParaRPr lang="en-US" b="0" cap="none" dirty="0"/>
          </a:p>
        </p:txBody>
      </p:sp>
      <p:sp>
        <p:nvSpPr>
          <p:cNvPr id="7" name="Content Placeholder 2">
            <a:extLst>
              <a:ext uri="{FF2B5EF4-FFF2-40B4-BE49-F238E27FC236}">
                <a16:creationId xmlns:a16="http://schemas.microsoft.com/office/drawing/2014/main" id="{4BCE61E8-B00D-4C37-A1E1-DA5294525668}"/>
              </a:ext>
            </a:extLst>
          </p:cNvPr>
          <p:cNvSpPr>
            <a:spLocks noGrp="1"/>
          </p:cNvSpPr>
          <p:nvPr>
            <p:ph idx="1"/>
          </p:nvPr>
        </p:nvSpPr>
        <p:spPr>
          <a:xfrm>
            <a:off x="854697" y="772997"/>
            <a:ext cx="9601200" cy="5029987"/>
          </a:xfrm>
        </p:spPr>
        <p:txBody>
          <a:bodyPr>
            <a:noAutofit/>
          </a:bodyPr>
          <a:lstStyle/>
          <a:p>
            <a:r>
              <a:rPr lang="en-US" sz="2000" dirty="0"/>
              <a:t>The following guidelines for healthy boundaries may help CHW set boundaries:</a:t>
            </a:r>
          </a:p>
          <a:p>
            <a:r>
              <a:rPr lang="en-US" sz="2000" dirty="0">
                <a:latin typeface="Josefin Sans" pitchFamily="2" charset="0"/>
              </a:rPr>
              <a:t>• </a:t>
            </a:r>
            <a:r>
              <a:rPr lang="en-US" sz="2000" dirty="0">
                <a:solidFill>
                  <a:schemeClr val="tx1"/>
                </a:solidFill>
              </a:rPr>
              <a:t>Stay within the behavioral constraints of the organization’s policies and procedures.</a:t>
            </a:r>
          </a:p>
          <a:p>
            <a:r>
              <a:rPr lang="en-US" sz="2000" dirty="0">
                <a:solidFill>
                  <a:schemeClr val="tx1"/>
                </a:solidFill>
              </a:rPr>
              <a:t>• Be able to articulate what constitutes taking too much responsibility for someone else’s health.</a:t>
            </a:r>
          </a:p>
          <a:p>
            <a:r>
              <a:rPr lang="en-US" sz="2000" dirty="0">
                <a:solidFill>
                  <a:schemeClr val="tx1"/>
                </a:solidFill>
              </a:rPr>
              <a:t>• Discuss openly interactions and reactions in providing CHW support services with supervisors.</a:t>
            </a:r>
          </a:p>
          <a:p>
            <a:r>
              <a:rPr lang="en-US" sz="2000" dirty="0">
                <a:solidFill>
                  <a:schemeClr val="tx1"/>
                </a:solidFill>
              </a:rPr>
              <a:t>• Devote a similar amount of time and effort to each person served while also being aware of the possibility of exceptions when necessary (e.g., a person in crisis).</a:t>
            </a:r>
          </a:p>
          <a:p>
            <a:r>
              <a:rPr lang="en-US" sz="2000" dirty="0">
                <a:solidFill>
                  <a:schemeClr val="tx1"/>
                </a:solidFill>
              </a:rPr>
              <a:t>• Respect your own limits by prioritizing self-care.</a:t>
            </a:r>
          </a:p>
          <a:p>
            <a:endParaRPr lang="en-US" sz="2000" dirty="0">
              <a:solidFill>
                <a:schemeClr val="tx1"/>
              </a:solidFill>
            </a:endParaRPr>
          </a:p>
          <a:p>
            <a:pPr algn="ctr"/>
            <a:r>
              <a:rPr lang="en-US" sz="2000" b="1" dirty="0">
                <a:solidFill>
                  <a:schemeClr val="tx1"/>
                </a:solidFill>
              </a:rPr>
              <a:t>What else would you add to the list?</a:t>
            </a:r>
          </a:p>
          <a:p>
            <a:pPr algn="ctr"/>
            <a:r>
              <a:rPr lang="en-US" sz="2000" b="1" dirty="0">
                <a:solidFill>
                  <a:schemeClr val="tx1"/>
                </a:solidFill>
              </a:rPr>
              <a:t>What strategies can you implement to meet these guidelines? </a:t>
            </a:r>
          </a:p>
          <a:p>
            <a:pPr algn="r"/>
            <a:r>
              <a:rPr lang="en-US" sz="2000" dirty="0">
                <a:solidFill>
                  <a:schemeClr val="tx1"/>
                </a:solidFill>
              </a:rPr>
              <a:t>Adapted from SAMHSA Access to Recovery</a:t>
            </a:r>
          </a:p>
        </p:txBody>
      </p:sp>
    </p:spTree>
    <p:extLst>
      <p:ext uri="{BB962C8B-B14F-4D97-AF65-F5344CB8AC3E}">
        <p14:creationId xmlns:p14="http://schemas.microsoft.com/office/powerpoint/2010/main" val="217288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64" y="821972"/>
            <a:ext cx="10515600" cy="2852737"/>
          </a:xfrm>
        </p:spPr>
        <p:txBody>
          <a:bodyPr/>
          <a:lstStyle/>
          <a:p>
            <a:pPr>
              <a:defRPr/>
            </a:pPr>
            <a:r>
              <a:rPr lang="en-US" dirty="0"/>
              <a:t>Application in the field</a:t>
            </a:r>
          </a:p>
        </p:txBody>
      </p:sp>
      <p:sp>
        <p:nvSpPr>
          <p:cNvPr id="3" name="Text Placeholder 2"/>
          <p:cNvSpPr>
            <a:spLocks noGrp="1"/>
          </p:cNvSpPr>
          <p:nvPr>
            <p:ph type="body" idx="1"/>
          </p:nvPr>
        </p:nvSpPr>
        <p:spPr/>
        <p:txBody>
          <a:bodyPr/>
          <a:lstStyle/>
          <a:p>
            <a:pPr>
              <a:defRPr/>
            </a:pPr>
            <a:endParaRPr lang="en-US"/>
          </a:p>
        </p:txBody>
      </p:sp>
      <p:sp>
        <p:nvSpPr>
          <p:cNvPr id="5" name="Date Placeholder 4"/>
          <p:cNvSpPr>
            <a:spLocks noGrp="1"/>
          </p:cNvSpPr>
          <p:nvPr>
            <p:ph type="dt" sz="quarter" idx="11"/>
          </p:nvPr>
        </p:nvSpPr>
        <p:spPr/>
        <p:txBody>
          <a:bodyPr/>
          <a:lstStyle/>
          <a:p>
            <a:pPr>
              <a:defRPr/>
            </a:pPr>
            <a:r>
              <a:rPr lang="en-US" altLang="en-US"/>
              <a:t>2/3/08  </a:t>
            </a:r>
            <a:fld id="{431CFADC-CBBF-4E10-BD84-0395B1509B7D}" type="slidenum">
              <a:rPr lang="en-US" altLang="en-US" smtClean="0"/>
              <a:pPr>
                <a:defRPr/>
              </a:pPr>
              <a:t>23</a:t>
            </a:fld>
            <a:endParaRPr lang="en-US" altLang="en-US" baseline="0"/>
          </a:p>
        </p:txBody>
      </p:sp>
    </p:spTree>
    <p:extLst>
      <p:ext uri="{BB962C8B-B14F-4D97-AF65-F5344CB8AC3E}">
        <p14:creationId xmlns:p14="http://schemas.microsoft.com/office/powerpoint/2010/main" val="1044263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E05488-485E-4B62-B36C-DEB418341C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1235" y="1551399"/>
            <a:ext cx="4690391" cy="3999142"/>
          </a:xfrm>
          <a:prstGeom prst="rect">
            <a:avLst/>
          </a:prstGeom>
          <a:noFill/>
        </p:spPr>
      </p:pic>
      <p:pic>
        <p:nvPicPr>
          <p:cNvPr id="5" name="Picture 4">
            <a:extLst>
              <a:ext uri="{FF2B5EF4-FFF2-40B4-BE49-F238E27FC236}">
                <a16:creationId xmlns:a16="http://schemas.microsoft.com/office/drawing/2014/main" id="{477CA501-6CCF-4180-ADFC-F2FBDA21CE43}"/>
              </a:ext>
            </a:extLst>
          </p:cNvPr>
          <p:cNvPicPr>
            <a:picLocks noChangeAspect="1"/>
          </p:cNvPicPr>
          <p:nvPr/>
        </p:nvPicPr>
        <p:blipFill>
          <a:blip r:embed="rId3"/>
          <a:stretch>
            <a:fillRect/>
          </a:stretch>
        </p:blipFill>
        <p:spPr>
          <a:xfrm>
            <a:off x="186247" y="1431801"/>
            <a:ext cx="6029467" cy="4676037"/>
          </a:xfrm>
          <a:prstGeom prst="rect">
            <a:avLst/>
          </a:prstGeom>
        </p:spPr>
      </p:pic>
      <p:sp>
        <p:nvSpPr>
          <p:cNvPr id="4" name="Title 1">
            <a:extLst>
              <a:ext uri="{FF2B5EF4-FFF2-40B4-BE49-F238E27FC236}">
                <a16:creationId xmlns:a16="http://schemas.microsoft.com/office/drawing/2014/main" id="{09B585CF-C8DE-40F3-98F7-863C347834B2}"/>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95895"/>
                </a:solidFill>
                <a:latin typeface="+mn-lt"/>
                <a:ea typeface="+mj-ea"/>
                <a:cs typeface="+mj-cs"/>
              </a:defRPr>
            </a:lvl1pPr>
          </a:lstStyle>
          <a:p>
            <a:pPr>
              <a:defRPr/>
            </a:pPr>
            <a:r>
              <a:rPr lang="en-US" sz="4200" dirty="0"/>
              <a:t>CHW Supervision at </a:t>
            </a:r>
            <a:r>
              <a:rPr lang="en-US" sz="4200" dirty="0" err="1"/>
              <a:t>CrescentCare</a:t>
            </a:r>
            <a:r>
              <a:rPr lang="en-US" sz="4200" dirty="0"/>
              <a:t/>
            </a:r>
            <a:br>
              <a:rPr lang="en-US" sz="4200" dirty="0"/>
            </a:br>
            <a:endParaRPr lang="en-US" sz="4200" dirty="0"/>
          </a:p>
        </p:txBody>
      </p:sp>
      <p:sp>
        <p:nvSpPr>
          <p:cNvPr id="7" name="Star: 5 Points 6">
            <a:extLst>
              <a:ext uri="{FF2B5EF4-FFF2-40B4-BE49-F238E27FC236}">
                <a16:creationId xmlns:a16="http://schemas.microsoft.com/office/drawing/2014/main" id="{703C1BCD-D5A0-4832-935F-6EBD7A7B196D}"/>
              </a:ext>
            </a:extLst>
          </p:cNvPr>
          <p:cNvSpPr/>
          <p:nvPr/>
        </p:nvSpPr>
        <p:spPr>
          <a:xfrm>
            <a:off x="10296521" y="1690688"/>
            <a:ext cx="1316192" cy="950746"/>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95895"/>
                </a:solidFill>
              </a:rPr>
              <a:t>CHW</a:t>
            </a:r>
          </a:p>
        </p:txBody>
      </p:sp>
      <p:sp>
        <p:nvSpPr>
          <p:cNvPr id="18" name="TextBox 17">
            <a:extLst>
              <a:ext uri="{FF2B5EF4-FFF2-40B4-BE49-F238E27FC236}">
                <a16:creationId xmlns:a16="http://schemas.microsoft.com/office/drawing/2014/main" id="{93DF5DBE-5997-470E-AF69-86DC27348479}"/>
              </a:ext>
            </a:extLst>
          </p:cNvPr>
          <p:cNvSpPr txBox="1"/>
          <p:nvPr/>
        </p:nvSpPr>
        <p:spPr>
          <a:xfrm>
            <a:off x="7315362" y="1075225"/>
            <a:ext cx="4422138" cy="430887"/>
          </a:xfrm>
          <a:prstGeom prst="rect">
            <a:avLst/>
          </a:prstGeom>
          <a:noFill/>
        </p:spPr>
        <p:txBody>
          <a:bodyPr wrap="square" rtlCol="0">
            <a:spAutoFit/>
          </a:bodyPr>
          <a:lstStyle/>
          <a:p>
            <a:pPr algn="ctr"/>
            <a:r>
              <a:rPr lang="en-US" sz="2200" b="1" dirty="0"/>
              <a:t>Care Team Approach to HIV Care</a:t>
            </a:r>
          </a:p>
        </p:txBody>
      </p:sp>
      <p:sp>
        <p:nvSpPr>
          <p:cNvPr id="9" name="Star: 5 Points 8">
            <a:extLst>
              <a:ext uri="{FF2B5EF4-FFF2-40B4-BE49-F238E27FC236}">
                <a16:creationId xmlns:a16="http://schemas.microsoft.com/office/drawing/2014/main" id="{32DC1650-01F6-45A2-B9CE-1E2FE2241668}"/>
              </a:ext>
            </a:extLst>
          </p:cNvPr>
          <p:cNvSpPr/>
          <p:nvPr/>
        </p:nvSpPr>
        <p:spPr>
          <a:xfrm>
            <a:off x="7387075" y="1744925"/>
            <a:ext cx="1316192" cy="950746"/>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95895"/>
                </a:solidFill>
              </a:rPr>
              <a:t>CHW</a:t>
            </a:r>
          </a:p>
        </p:txBody>
      </p:sp>
      <p:sp>
        <p:nvSpPr>
          <p:cNvPr id="10" name="Star: 5 Points 9">
            <a:extLst>
              <a:ext uri="{FF2B5EF4-FFF2-40B4-BE49-F238E27FC236}">
                <a16:creationId xmlns:a16="http://schemas.microsoft.com/office/drawing/2014/main" id="{6CC3EB20-8187-4B02-A73D-A131E4B3E906}"/>
              </a:ext>
            </a:extLst>
          </p:cNvPr>
          <p:cNvSpPr/>
          <p:nvPr/>
        </p:nvSpPr>
        <p:spPr>
          <a:xfrm>
            <a:off x="7181235" y="4162330"/>
            <a:ext cx="1316192" cy="950746"/>
          </a:xfrm>
          <a:prstGeom prst="star5">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95895"/>
                </a:solidFill>
              </a:rPr>
              <a:t>CHW</a:t>
            </a:r>
          </a:p>
        </p:txBody>
      </p:sp>
      <p:sp>
        <p:nvSpPr>
          <p:cNvPr id="11" name="Star: 5 Points 10">
            <a:extLst>
              <a:ext uri="{FF2B5EF4-FFF2-40B4-BE49-F238E27FC236}">
                <a16:creationId xmlns:a16="http://schemas.microsoft.com/office/drawing/2014/main" id="{DC24C003-4810-431E-BA94-BA7BA7022BC1}"/>
              </a:ext>
            </a:extLst>
          </p:cNvPr>
          <p:cNvSpPr/>
          <p:nvPr/>
        </p:nvSpPr>
        <p:spPr>
          <a:xfrm>
            <a:off x="10421308" y="4216567"/>
            <a:ext cx="1316192" cy="950746"/>
          </a:xfrm>
          <a:prstGeom prst="star5">
            <a:avLst>
              <a:gd name="adj" fmla="val 19098"/>
              <a:gd name="hf" fmla="val 105146"/>
              <a:gd name="vf" fmla="val 11055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95895"/>
                </a:solidFill>
              </a:rPr>
              <a:t>CHW</a:t>
            </a:r>
          </a:p>
        </p:txBody>
      </p:sp>
      <p:sp>
        <p:nvSpPr>
          <p:cNvPr id="2" name="Oval 1">
            <a:extLst>
              <a:ext uri="{FF2B5EF4-FFF2-40B4-BE49-F238E27FC236}">
                <a16:creationId xmlns:a16="http://schemas.microsoft.com/office/drawing/2014/main" id="{21424138-99B9-4CEE-9EDC-BFD7B226C9FF}"/>
              </a:ext>
            </a:extLst>
          </p:cNvPr>
          <p:cNvSpPr/>
          <p:nvPr/>
        </p:nvSpPr>
        <p:spPr>
          <a:xfrm>
            <a:off x="8913687" y="3271822"/>
            <a:ext cx="1225485" cy="697584"/>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rPr>
              <a:t>CLIENT</a:t>
            </a:r>
          </a:p>
        </p:txBody>
      </p:sp>
    </p:spTree>
    <p:extLst>
      <p:ext uri="{BB962C8B-B14F-4D97-AF65-F5344CB8AC3E}">
        <p14:creationId xmlns:p14="http://schemas.microsoft.com/office/powerpoint/2010/main" val="40079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9">
                                            <p:bg/>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1">
                                            <p:bg/>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7" grpId="1" build="allAtOnce" animBg="1"/>
      <p:bldP spid="9" grpId="0" build="allAtOnce" animBg="1"/>
      <p:bldP spid="9" grpId="1" build="allAtOnce" animBg="1"/>
      <p:bldP spid="10" grpId="0" build="allAtOnce" animBg="1"/>
      <p:bldP spid="10" grpId="1" build="allAtOnce" animBg="1"/>
      <p:bldP spid="11" grpId="0" build="allAtOnce" animBg="1"/>
      <p:bldP spid="11" grpI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3789-C02B-4647-ACD4-9F89931AE742}"/>
              </a:ext>
            </a:extLst>
          </p:cNvPr>
          <p:cNvSpPr>
            <a:spLocks noGrp="1"/>
          </p:cNvSpPr>
          <p:nvPr>
            <p:ph type="title"/>
          </p:nvPr>
        </p:nvSpPr>
        <p:spPr/>
        <p:txBody>
          <a:bodyPr>
            <a:normAutofit fontScale="90000"/>
          </a:bodyPr>
          <a:lstStyle/>
          <a:p>
            <a:r>
              <a:rPr lang="en-US" dirty="0"/>
              <a:t>CHW Supervision at </a:t>
            </a:r>
            <a:r>
              <a:rPr lang="en-US" dirty="0" err="1"/>
              <a:t>CrescentCare</a:t>
            </a:r>
            <a:endParaRPr lang="en-US" dirty="0"/>
          </a:p>
        </p:txBody>
      </p:sp>
      <p:sp>
        <p:nvSpPr>
          <p:cNvPr id="3" name="Content Placeholder 2">
            <a:extLst>
              <a:ext uri="{FF2B5EF4-FFF2-40B4-BE49-F238E27FC236}">
                <a16:creationId xmlns:a16="http://schemas.microsoft.com/office/drawing/2014/main" id="{7909092C-7DEB-46DF-93B8-38A815E480FA}"/>
              </a:ext>
            </a:extLst>
          </p:cNvPr>
          <p:cNvSpPr>
            <a:spLocks noGrp="1"/>
          </p:cNvSpPr>
          <p:nvPr>
            <p:ph idx="1"/>
          </p:nvPr>
        </p:nvSpPr>
        <p:spPr>
          <a:xfrm>
            <a:off x="838200" y="1110245"/>
            <a:ext cx="10515600" cy="4572195"/>
          </a:xfrm>
        </p:spPr>
        <p:txBody>
          <a:bodyPr>
            <a:normAutofit/>
          </a:bodyPr>
          <a:lstStyle/>
          <a:p>
            <a:r>
              <a:rPr lang="en-US" sz="3200" b="1" dirty="0"/>
              <a:t>How?</a:t>
            </a:r>
          </a:p>
          <a:p>
            <a:pPr marL="1028700" lvl="1" indent="-342900"/>
            <a:r>
              <a:rPr lang="en-US" dirty="0"/>
              <a:t>Individual (Supervisor and CHW)</a:t>
            </a:r>
          </a:p>
          <a:p>
            <a:pPr marL="1028700" lvl="1" indent="-342900"/>
            <a:r>
              <a:rPr lang="en-US" dirty="0"/>
              <a:t>Group (CHW’s and CHW supervisors)</a:t>
            </a:r>
          </a:p>
          <a:p>
            <a:pPr marL="1028700" lvl="1" indent="-342900"/>
            <a:r>
              <a:rPr lang="en-US" dirty="0"/>
              <a:t>Face to face</a:t>
            </a:r>
          </a:p>
          <a:p>
            <a:r>
              <a:rPr lang="en-US" sz="3200" b="1" dirty="0"/>
              <a:t>When?</a:t>
            </a:r>
          </a:p>
          <a:p>
            <a:pPr marL="1028700" lvl="1" indent="-342900"/>
            <a:r>
              <a:rPr lang="en-US" dirty="0"/>
              <a:t>Weekly/Monthly 	</a:t>
            </a:r>
            <a:r>
              <a:rPr lang="en-US" sz="2800" dirty="0"/>
              <a:t>                         </a:t>
            </a:r>
            <a:r>
              <a:rPr lang="en-US" sz="3200" b="1" u="sng" dirty="0"/>
              <a:t>Consistency is key!</a:t>
            </a:r>
          </a:p>
          <a:p>
            <a:r>
              <a:rPr lang="en-US" sz="3200" b="1" dirty="0"/>
              <a:t>What/Why?</a:t>
            </a:r>
          </a:p>
          <a:p>
            <a:pPr marL="1028700" lvl="1" indent="-342900"/>
            <a:r>
              <a:rPr lang="en-US" dirty="0"/>
              <a:t>Discuss successes and opportunities</a:t>
            </a:r>
          </a:p>
          <a:p>
            <a:pPr marL="1028700" lvl="1" indent="-342900"/>
            <a:r>
              <a:rPr lang="en-US" dirty="0"/>
              <a:t>Discuss challenges with integration</a:t>
            </a:r>
          </a:p>
          <a:p>
            <a:pPr marL="1028700" lvl="1" indent="-342900"/>
            <a:r>
              <a:rPr lang="en-US" dirty="0"/>
              <a:t>Care coordination/Case consultation</a:t>
            </a:r>
          </a:p>
          <a:p>
            <a:endParaRPr lang="en-US" dirty="0"/>
          </a:p>
        </p:txBody>
      </p:sp>
      <p:cxnSp>
        <p:nvCxnSpPr>
          <p:cNvPr id="5" name="Straight Arrow Connector 4">
            <a:extLst>
              <a:ext uri="{FF2B5EF4-FFF2-40B4-BE49-F238E27FC236}">
                <a16:creationId xmlns:a16="http://schemas.microsoft.com/office/drawing/2014/main" id="{EFB6D0B7-5038-4B21-844E-3993A3038793}"/>
              </a:ext>
            </a:extLst>
          </p:cNvPr>
          <p:cNvCxnSpPr>
            <a:cxnSpLocks/>
          </p:cNvCxnSpPr>
          <p:nvPr/>
        </p:nvCxnSpPr>
        <p:spPr>
          <a:xfrm flipH="1">
            <a:off x="4418029" y="3649019"/>
            <a:ext cx="167797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839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BC0A-B1D9-461C-AF52-C8DB5F15A4E6}"/>
              </a:ext>
            </a:extLst>
          </p:cNvPr>
          <p:cNvSpPr>
            <a:spLocks noGrp="1"/>
          </p:cNvSpPr>
          <p:nvPr>
            <p:ph type="title"/>
          </p:nvPr>
        </p:nvSpPr>
        <p:spPr/>
        <p:txBody>
          <a:bodyPr>
            <a:normAutofit fontScale="90000"/>
          </a:bodyPr>
          <a:lstStyle/>
          <a:p>
            <a:r>
              <a:rPr lang="en-US" dirty="0"/>
              <a:t>CHW Supervision at </a:t>
            </a:r>
            <a:r>
              <a:rPr lang="en-US" dirty="0" err="1"/>
              <a:t>CrescentCare</a:t>
            </a:r>
            <a:endParaRPr lang="en-US" dirty="0"/>
          </a:p>
        </p:txBody>
      </p:sp>
      <p:sp>
        <p:nvSpPr>
          <p:cNvPr id="3" name="Content Placeholder 2">
            <a:extLst>
              <a:ext uri="{FF2B5EF4-FFF2-40B4-BE49-F238E27FC236}">
                <a16:creationId xmlns:a16="http://schemas.microsoft.com/office/drawing/2014/main" id="{25BA4852-7175-466F-BEF9-58DC3C124959}"/>
              </a:ext>
            </a:extLst>
          </p:cNvPr>
          <p:cNvSpPr>
            <a:spLocks noGrp="1"/>
          </p:cNvSpPr>
          <p:nvPr>
            <p:ph idx="1"/>
          </p:nvPr>
        </p:nvSpPr>
        <p:spPr/>
        <p:txBody>
          <a:bodyPr>
            <a:normAutofit/>
          </a:bodyPr>
          <a:lstStyle/>
          <a:p>
            <a:pPr indent="-228600">
              <a:defRPr/>
            </a:pPr>
            <a:r>
              <a:rPr lang="en-US" sz="2800" b="1" dirty="0"/>
              <a:t>Needs-based Training</a:t>
            </a:r>
          </a:p>
          <a:p>
            <a:pPr lvl="1">
              <a:defRPr/>
            </a:pPr>
            <a:r>
              <a:rPr lang="en-US" dirty="0"/>
              <a:t>Boundaries </a:t>
            </a:r>
          </a:p>
          <a:p>
            <a:pPr lvl="2">
              <a:defRPr/>
            </a:pPr>
            <a:r>
              <a:rPr lang="en-US" dirty="0"/>
              <a:t>Supervisor 	        CHW</a:t>
            </a:r>
          </a:p>
          <a:p>
            <a:pPr lvl="2">
              <a:defRPr/>
            </a:pPr>
            <a:r>
              <a:rPr lang="en-US" dirty="0"/>
              <a:t>CHW 	              Co-worker</a:t>
            </a:r>
          </a:p>
          <a:p>
            <a:pPr lvl="2">
              <a:defRPr/>
            </a:pPr>
            <a:r>
              <a:rPr lang="en-US" dirty="0"/>
              <a:t>CHW                  Client  		      </a:t>
            </a:r>
            <a:r>
              <a:rPr lang="en-US" sz="2400" b="1" u="sng" dirty="0"/>
              <a:t>Boundaries can help empower our clients!</a:t>
            </a:r>
          </a:p>
          <a:p>
            <a:pPr marL="914400" lvl="2" indent="0">
              <a:buNone/>
              <a:defRPr/>
            </a:pPr>
            <a:endParaRPr lang="en-US" b="1" u="sng" dirty="0"/>
          </a:p>
          <a:p>
            <a:pPr lvl="1">
              <a:defRPr/>
            </a:pPr>
            <a:r>
              <a:rPr lang="en-US" dirty="0"/>
              <a:t>Forum for Supervisors</a:t>
            </a:r>
          </a:p>
          <a:p>
            <a:pPr lvl="2">
              <a:defRPr/>
            </a:pPr>
            <a:r>
              <a:rPr lang="en-US" dirty="0"/>
              <a:t>Identify common challenges in CHW supervision</a:t>
            </a:r>
          </a:p>
          <a:p>
            <a:pPr lvl="2">
              <a:defRPr/>
            </a:pPr>
            <a:r>
              <a:rPr lang="en-US" dirty="0"/>
              <a:t>Idea exchange</a:t>
            </a:r>
          </a:p>
          <a:p>
            <a:pPr lvl="2">
              <a:defRPr/>
            </a:pPr>
            <a:r>
              <a:rPr lang="en-US" dirty="0"/>
              <a:t>Prioritizing self-care for Supervisors (</a:t>
            </a:r>
            <a:r>
              <a:rPr lang="en-US" b="1" u="sng" dirty="0"/>
              <a:t>We get tired too, </a:t>
            </a:r>
            <a:r>
              <a:rPr lang="en-US" b="1" u="sng" dirty="0" err="1"/>
              <a:t>y’all</a:t>
            </a:r>
            <a:r>
              <a:rPr lang="en-US" b="1" u="sng" dirty="0"/>
              <a:t>!</a:t>
            </a:r>
            <a:r>
              <a:rPr lang="en-US" dirty="0"/>
              <a:t>)</a:t>
            </a:r>
          </a:p>
          <a:p>
            <a:pPr lvl="2">
              <a:defRPr/>
            </a:pPr>
            <a:endParaRPr lang="en-US" sz="1800" dirty="0"/>
          </a:p>
          <a:p>
            <a:endParaRPr lang="en-US" dirty="0"/>
          </a:p>
        </p:txBody>
      </p:sp>
      <p:cxnSp>
        <p:nvCxnSpPr>
          <p:cNvPr id="5" name="Straight Arrow Connector 4">
            <a:extLst>
              <a:ext uri="{FF2B5EF4-FFF2-40B4-BE49-F238E27FC236}">
                <a16:creationId xmlns:a16="http://schemas.microsoft.com/office/drawing/2014/main" id="{0BD1C0B2-0D9D-43B6-A49B-1DD8DFDE4A97}"/>
              </a:ext>
            </a:extLst>
          </p:cNvPr>
          <p:cNvCxnSpPr>
            <a:cxnSpLocks/>
          </p:cNvCxnSpPr>
          <p:nvPr/>
        </p:nvCxnSpPr>
        <p:spPr>
          <a:xfrm>
            <a:off x="3332167" y="2378413"/>
            <a:ext cx="66930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A50B87-57F8-4877-AF6A-17E78F6EA1B8}"/>
              </a:ext>
            </a:extLst>
          </p:cNvPr>
          <p:cNvCxnSpPr>
            <a:cxnSpLocks/>
          </p:cNvCxnSpPr>
          <p:nvPr/>
        </p:nvCxnSpPr>
        <p:spPr>
          <a:xfrm>
            <a:off x="2771485" y="2711617"/>
            <a:ext cx="66930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381DE4-F79A-4942-ACBF-C370375E1DB2}"/>
              </a:ext>
            </a:extLst>
          </p:cNvPr>
          <p:cNvCxnSpPr>
            <a:cxnSpLocks/>
          </p:cNvCxnSpPr>
          <p:nvPr/>
        </p:nvCxnSpPr>
        <p:spPr>
          <a:xfrm>
            <a:off x="2771485" y="3048856"/>
            <a:ext cx="66930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437398-085B-4312-8114-B74751F50A61}"/>
              </a:ext>
            </a:extLst>
          </p:cNvPr>
          <p:cNvCxnSpPr/>
          <p:nvPr/>
        </p:nvCxnSpPr>
        <p:spPr>
          <a:xfrm flipH="1">
            <a:off x="4425196" y="3048856"/>
            <a:ext cx="117835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28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688" y="1109663"/>
            <a:ext cx="7924800" cy="4514261"/>
          </a:xfrm>
        </p:spPr>
        <p:txBody>
          <a:bodyPr>
            <a:normAutofit/>
          </a:bodyPr>
          <a:lstStyle/>
          <a:p>
            <a:pPr>
              <a:defRPr/>
            </a:pPr>
            <a:r>
              <a:rPr lang="en-US" sz="2800" b="1" dirty="0"/>
              <a:t>Utilizing CHW and programmatic resources to fill gaps in services</a:t>
            </a:r>
          </a:p>
          <a:p>
            <a:pPr lvl="1">
              <a:defRPr/>
            </a:pPr>
            <a:r>
              <a:rPr lang="en-US" dirty="0"/>
              <a:t>Life Skills for Continued Learning</a:t>
            </a:r>
          </a:p>
          <a:p>
            <a:pPr marL="914400" lvl="2" indent="0">
              <a:buNone/>
            </a:pPr>
            <a:r>
              <a:rPr lang="en-US" sz="1500" i="1" dirty="0"/>
              <a:t>Life Skills for Continued Learning is a </a:t>
            </a:r>
            <a:r>
              <a:rPr lang="en-US" sz="1500" i="1" dirty="0" err="1"/>
              <a:t>CrescentCare</a:t>
            </a:r>
            <a:r>
              <a:rPr lang="en-US" sz="1500" i="1" dirty="0"/>
              <a:t> community-based weekly gathering used to learn, share, and connect. It is a people-oriented learning community in which we choose the skills or topics we want to learn about in order to build the power in ourselves to respond to our individual and collective needs. We believe we can never have enough learning and have made it our mission to share skills and information with each other and our communities. </a:t>
            </a:r>
          </a:p>
          <a:p>
            <a:pPr lvl="1">
              <a:defRPr/>
            </a:pPr>
            <a:endParaRPr lang="en-US" sz="1900" dirty="0"/>
          </a:p>
          <a:p>
            <a:pPr lvl="1">
              <a:defRPr/>
            </a:pPr>
            <a:r>
              <a:rPr lang="en-US" dirty="0"/>
              <a:t>Black Leadership Advisory Committee (B.L.A.C.)</a:t>
            </a:r>
          </a:p>
          <a:p>
            <a:pPr lvl="2">
              <a:defRPr/>
            </a:pPr>
            <a:r>
              <a:rPr lang="en-US" sz="1500" dirty="0"/>
              <a:t>Increased outreach and linkage efforts in the Black community in 		   New Orleans</a:t>
            </a:r>
            <a:endParaRPr lang="en-US" sz="1400" dirty="0"/>
          </a:p>
          <a:p>
            <a:pPr lvl="2">
              <a:defRPr/>
            </a:pPr>
            <a:r>
              <a:rPr lang="en-US" sz="1500" dirty="0"/>
              <a:t>Strengthening leadership, capacity, and cultural humility within the agency</a:t>
            </a:r>
          </a:p>
          <a:p>
            <a:pPr lvl="3">
              <a:defRPr/>
            </a:pPr>
            <a:endParaRPr lang="en-US" sz="1400" dirty="0"/>
          </a:p>
          <a:p>
            <a:pPr>
              <a:defRPr/>
            </a:pPr>
            <a:endParaRPr lang="en-US" dirty="0"/>
          </a:p>
        </p:txBody>
      </p:sp>
      <p:pic>
        <p:nvPicPr>
          <p:cNvPr id="41990"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917" y="3503435"/>
            <a:ext cx="2689225" cy="274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5DA68E4-9118-4FE8-B143-6B7D6BC5F8CB}"/>
              </a:ext>
            </a:extLst>
          </p:cNvPr>
          <p:cNvSpPr>
            <a:spLocks noGrp="1"/>
          </p:cNvSpPr>
          <p:nvPr>
            <p:ph type="title"/>
          </p:nvPr>
        </p:nvSpPr>
        <p:spPr>
          <a:xfrm>
            <a:off x="838200" y="280988"/>
            <a:ext cx="10515600" cy="828675"/>
          </a:xfrm>
        </p:spPr>
        <p:txBody>
          <a:bodyPr>
            <a:normAutofit fontScale="90000"/>
          </a:bodyPr>
          <a:lstStyle/>
          <a:p>
            <a:r>
              <a:rPr lang="en-US" dirty="0"/>
              <a:t>CHW Supervision at </a:t>
            </a:r>
            <a:r>
              <a:rPr lang="en-US" dirty="0" err="1"/>
              <a:t>CrescentCare</a:t>
            </a:r>
            <a:endParaRPr lang="en-US" dirty="0"/>
          </a:p>
        </p:txBody>
      </p:sp>
      <p:pic>
        <p:nvPicPr>
          <p:cNvPr id="8" name="Picture 7">
            <a:extLst>
              <a:ext uri="{FF2B5EF4-FFF2-40B4-BE49-F238E27FC236}">
                <a16:creationId xmlns:a16="http://schemas.microsoft.com/office/drawing/2014/main" id="{A8598C7F-D135-4E6E-96C4-3F3A0280A13C}"/>
              </a:ext>
            </a:extLst>
          </p:cNvPr>
          <p:cNvPicPr>
            <a:picLocks noChangeAspect="1"/>
          </p:cNvPicPr>
          <p:nvPr/>
        </p:nvPicPr>
        <p:blipFill>
          <a:blip r:embed="rId3"/>
          <a:stretch>
            <a:fillRect/>
          </a:stretch>
        </p:blipFill>
        <p:spPr>
          <a:xfrm>
            <a:off x="8553530" y="1968361"/>
            <a:ext cx="3317852" cy="1386205"/>
          </a:xfrm>
          <a:prstGeom prst="rect">
            <a:avLst/>
          </a:prstGeom>
        </p:spPr>
      </p:pic>
    </p:spTree>
    <p:extLst>
      <p:ext uri="{BB962C8B-B14F-4D97-AF65-F5344CB8AC3E}">
        <p14:creationId xmlns:p14="http://schemas.microsoft.com/office/powerpoint/2010/main" val="3762476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924C-E7F0-4BA9-A3BF-C6DD0231A35B}"/>
              </a:ext>
            </a:extLst>
          </p:cNvPr>
          <p:cNvSpPr>
            <a:spLocks noGrp="1"/>
          </p:cNvSpPr>
          <p:nvPr>
            <p:ph type="title"/>
          </p:nvPr>
        </p:nvSpPr>
        <p:spPr/>
        <p:txBody>
          <a:bodyPr>
            <a:normAutofit fontScale="90000"/>
          </a:bodyPr>
          <a:lstStyle/>
          <a:p>
            <a:r>
              <a:rPr lang="en-US" dirty="0"/>
              <a:t>CHW Supervision at </a:t>
            </a:r>
            <a:r>
              <a:rPr lang="en-US" dirty="0" err="1"/>
              <a:t>CrescentCare</a:t>
            </a:r>
            <a:r>
              <a:rPr lang="en-US" dirty="0"/>
              <a:t> </a:t>
            </a:r>
          </a:p>
        </p:txBody>
      </p:sp>
      <p:sp>
        <p:nvSpPr>
          <p:cNvPr id="3" name="Content Placeholder 2">
            <a:extLst>
              <a:ext uri="{FF2B5EF4-FFF2-40B4-BE49-F238E27FC236}">
                <a16:creationId xmlns:a16="http://schemas.microsoft.com/office/drawing/2014/main" id="{DDF9689A-DC7A-4AED-8E8E-E02449C22D7E}"/>
              </a:ext>
            </a:extLst>
          </p:cNvPr>
          <p:cNvSpPr>
            <a:spLocks noGrp="1"/>
          </p:cNvSpPr>
          <p:nvPr>
            <p:ph idx="1"/>
          </p:nvPr>
        </p:nvSpPr>
        <p:spPr/>
        <p:txBody>
          <a:bodyPr/>
          <a:lstStyle/>
          <a:p>
            <a:r>
              <a:rPr lang="en-US" sz="3200" b="1" dirty="0"/>
              <a:t>Lessons Learned</a:t>
            </a:r>
          </a:p>
          <a:p>
            <a:pPr marL="1143000" lvl="1" indent="-457200">
              <a:lnSpc>
                <a:spcPct val="200000"/>
              </a:lnSpc>
              <a:buFont typeface="+mj-lt"/>
              <a:buAutoNum type="arabicPeriod"/>
            </a:pPr>
            <a:r>
              <a:rPr lang="en-US" sz="2800" dirty="0"/>
              <a:t>Expect and embrace challenges</a:t>
            </a:r>
          </a:p>
          <a:p>
            <a:pPr marL="1143000" lvl="1" indent="-457200">
              <a:lnSpc>
                <a:spcPct val="200000"/>
              </a:lnSpc>
              <a:buFont typeface="+mj-lt"/>
              <a:buAutoNum type="arabicPeriod"/>
            </a:pPr>
            <a:r>
              <a:rPr lang="en-US" sz="2800" dirty="0"/>
              <a:t>Theory ≠ Application</a:t>
            </a:r>
          </a:p>
          <a:p>
            <a:pPr marL="1143000" lvl="1" indent="-457200">
              <a:lnSpc>
                <a:spcPct val="200000"/>
              </a:lnSpc>
              <a:buFont typeface="+mj-lt"/>
              <a:buAutoNum type="arabicPeriod"/>
            </a:pPr>
            <a:r>
              <a:rPr lang="en-US" sz="2800" dirty="0"/>
              <a:t>Utilize your resources</a:t>
            </a:r>
          </a:p>
          <a:p>
            <a:pPr marL="1143000" lvl="1" indent="-457200">
              <a:lnSpc>
                <a:spcPct val="200000"/>
              </a:lnSpc>
              <a:buFont typeface="+mj-lt"/>
              <a:buAutoNum type="arabicPeriod"/>
            </a:pPr>
            <a:r>
              <a:rPr lang="en-US" sz="2800" dirty="0"/>
              <a:t> Remember your “Why”</a:t>
            </a:r>
            <a:endParaRPr lang="en-US" dirty="0"/>
          </a:p>
        </p:txBody>
      </p:sp>
    </p:spTree>
    <p:extLst>
      <p:ext uri="{BB962C8B-B14F-4D97-AF65-F5344CB8AC3E}">
        <p14:creationId xmlns:p14="http://schemas.microsoft.com/office/powerpoint/2010/main" val="405036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7924800" cy="838200"/>
          </a:xfrm>
        </p:spPr>
        <p:txBody>
          <a:bodyPr>
            <a:normAutofit fontScale="90000"/>
          </a:bodyPr>
          <a:lstStyle/>
          <a:p>
            <a:pPr>
              <a:defRPr/>
            </a:pPr>
            <a:r>
              <a:rPr lang="en-US" dirty="0">
                <a:cs typeface="+mj-cs"/>
              </a:rPr>
              <a:t>Acknowledgments</a:t>
            </a:r>
            <a:br>
              <a:rPr lang="en-US" dirty="0">
                <a:cs typeface="+mj-cs"/>
              </a:rPr>
            </a:br>
            <a:r>
              <a:rPr lang="en-US" sz="2000" i="1" dirty="0"/>
              <a:t>With Thanks to</a:t>
            </a:r>
          </a:p>
        </p:txBody>
      </p:sp>
      <p:sp>
        <p:nvSpPr>
          <p:cNvPr id="5" name="Date Placeholder 4"/>
          <p:cNvSpPr>
            <a:spLocks noGrp="1"/>
          </p:cNvSpPr>
          <p:nvPr>
            <p:ph type="dt" sz="quarter" idx="11"/>
          </p:nvPr>
        </p:nvSpPr>
        <p:spPr/>
        <p:txBody>
          <a:bodyPr/>
          <a:lstStyle/>
          <a:p>
            <a:pPr>
              <a:defRPr/>
            </a:pPr>
            <a:r>
              <a:rPr lang="en-US" altLang="en-US"/>
              <a:t>2/3/08  </a:t>
            </a:r>
            <a:fld id="{792AAB75-1E8F-493F-8E5C-77513A2C1AB2}" type="slidenum">
              <a:rPr lang="en-US" altLang="en-US" smtClean="0"/>
              <a:pPr>
                <a:defRPr/>
              </a:pPr>
              <a:t>29</a:t>
            </a:fld>
            <a:endParaRPr lang="en-US" altLang="en-US" baseline="0"/>
          </a:p>
        </p:txBody>
      </p:sp>
      <p:sp>
        <p:nvSpPr>
          <p:cNvPr id="7" name="Title 1"/>
          <p:cNvSpPr txBox="1">
            <a:spLocks/>
          </p:cNvSpPr>
          <p:nvPr/>
        </p:nvSpPr>
        <p:spPr bwMode="auto">
          <a:xfrm>
            <a:off x="1981200" y="1600200"/>
            <a:ext cx="792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lgn="l" rtl="0" eaLnBrk="0" fontAlgn="base" hangingPunct="0">
              <a:spcBef>
                <a:spcPct val="0"/>
              </a:spcBef>
              <a:spcAft>
                <a:spcPct val="0"/>
              </a:spcAft>
              <a:defRPr sz="2800" kern="1200">
                <a:solidFill>
                  <a:schemeClr val="tx1"/>
                </a:solidFill>
                <a:latin typeface="Josephine Sans"/>
                <a:ea typeface="+mj-ea"/>
                <a:cs typeface="+mj-cs"/>
              </a:defRPr>
            </a:lvl1pPr>
            <a:lvl2pPr algn="l" rtl="0" eaLnBrk="0" fontAlgn="base" hangingPunct="0">
              <a:spcBef>
                <a:spcPct val="0"/>
              </a:spcBef>
              <a:spcAft>
                <a:spcPct val="0"/>
              </a:spcAft>
              <a:defRPr sz="2800">
                <a:solidFill>
                  <a:schemeClr val="tx1"/>
                </a:solidFill>
                <a:latin typeface="Josephine Sans"/>
                <a:ea typeface="Osaka" charset="0"/>
              </a:defRPr>
            </a:lvl2pPr>
            <a:lvl3pPr algn="l" rtl="0" eaLnBrk="0" fontAlgn="base" hangingPunct="0">
              <a:spcBef>
                <a:spcPct val="0"/>
              </a:spcBef>
              <a:spcAft>
                <a:spcPct val="0"/>
              </a:spcAft>
              <a:defRPr sz="2800">
                <a:solidFill>
                  <a:schemeClr val="tx1"/>
                </a:solidFill>
                <a:latin typeface="Josephine Sans"/>
                <a:ea typeface="Osaka" charset="0"/>
              </a:defRPr>
            </a:lvl3pPr>
            <a:lvl4pPr algn="l" rtl="0" eaLnBrk="0" fontAlgn="base" hangingPunct="0">
              <a:spcBef>
                <a:spcPct val="0"/>
              </a:spcBef>
              <a:spcAft>
                <a:spcPct val="0"/>
              </a:spcAft>
              <a:defRPr sz="2800">
                <a:solidFill>
                  <a:schemeClr val="tx1"/>
                </a:solidFill>
                <a:latin typeface="Josephine Sans"/>
                <a:ea typeface="Osaka" charset="0"/>
              </a:defRPr>
            </a:lvl4pPr>
            <a:lvl5pPr algn="l" rtl="0" eaLnBrk="0" fontAlgn="base" hangingPunct="0">
              <a:spcBef>
                <a:spcPct val="0"/>
              </a:spcBef>
              <a:spcAft>
                <a:spcPct val="0"/>
              </a:spcAft>
              <a:defRPr sz="2800">
                <a:solidFill>
                  <a:schemeClr val="tx1"/>
                </a:solidFill>
                <a:latin typeface="Josephine Sans"/>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sz="1950" dirty="0"/>
              <a:t>Alicia Downes, </a:t>
            </a:r>
            <a:r>
              <a:rPr lang="en-US" sz="1950" dirty="0" err="1"/>
              <a:t>Rosalia</a:t>
            </a:r>
            <a:r>
              <a:rPr lang="en-US" sz="1950" dirty="0"/>
              <a:t> Guerrero, Allyson Baughman, Sara S. Bachman, Rachel Bowers-Sword, Maria Campos Rojo, Mari-Lynn Drainoni, Mari-Lynn Drainoni, Serena Rajabiun, </a:t>
            </a:r>
            <a:r>
              <a:rPr lang="en-US" sz="1950" b="1" dirty="0"/>
              <a:t>Boston University</a:t>
            </a:r>
          </a:p>
          <a:p>
            <a:pPr>
              <a:defRPr/>
            </a:pPr>
            <a:endParaRPr lang="en-US" sz="1950" b="1" dirty="0"/>
          </a:p>
          <a:p>
            <a:pPr>
              <a:defRPr/>
            </a:pPr>
            <a:r>
              <a:rPr lang="en-US" sz="1950" b="1" dirty="0"/>
              <a:t>All the Supervisors &amp; CHWs at Project Sites</a:t>
            </a:r>
          </a:p>
          <a:p>
            <a:pPr>
              <a:defRPr/>
            </a:pPr>
            <a:r>
              <a:rPr lang="en-US" sz="1950" dirty="0"/>
              <a:t>CrescentCare, East Carolina University, Franklin Primary Health Center, Inc., Legacy Community Health Services, Inc., Newark Beth Israel Medical Center – Family Treatment Center, Southern Nevada Health District, Southwest Louisiana AIDS Council, The JACQUES Initiative, The McGregor Clinic, University of Alabama at Birmingham-1917 Clinic</a:t>
            </a:r>
          </a:p>
        </p:txBody>
      </p:sp>
    </p:spTree>
    <p:extLst>
      <p:ext uri="{BB962C8B-B14F-4D97-AF65-F5344CB8AC3E}">
        <p14:creationId xmlns:p14="http://schemas.microsoft.com/office/powerpoint/2010/main" val="532348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altLang="en-US" b="1" dirty="0">
                <a:cs typeface="+mj-cs"/>
              </a:rPr>
              <a:t>Presenter Disclosers</a:t>
            </a:r>
            <a:endParaRPr lang="en-US" altLang="en-US" dirty="0">
              <a:cs typeface="+mj-cs"/>
            </a:endParaRPr>
          </a:p>
        </p:txBody>
      </p:sp>
      <p:sp>
        <p:nvSpPr>
          <p:cNvPr id="5123" name="Rectangle 3"/>
          <p:cNvSpPr>
            <a:spLocks noGrp="1" noChangeArrowheads="1"/>
          </p:cNvSpPr>
          <p:nvPr>
            <p:ph type="body" idx="1"/>
          </p:nvPr>
        </p:nvSpPr>
        <p:spPr/>
        <p:txBody>
          <a:bodyPr/>
          <a:lstStyle/>
          <a:p>
            <a:pPr algn="ctr">
              <a:buClr>
                <a:srgbClr val="CC0000"/>
              </a:buClr>
              <a:defRPr/>
            </a:pPr>
            <a:r>
              <a:rPr lang="en-US" altLang="en-US" dirty="0">
                <a:cs typeface="+mn-cs"/>
              </a:rPr>
              <a:t>Serena Rajabiun</a:t>
            </a:r>
          </a:p>
          <a:p>
            <a:pPr algn="ctr">
              <a:buClr>
                <a:srgbClr val="CC0000"/>
              </a:buClr>
              <a:defRPr/>
            </a:pPr>
            <a:r>
              <a:rPr lang="en-US" altLang="en-US" dirty="0">
                <a:cs typeface="+mn-cs"/>
              </a:rPr>
              <a:t>Alicia Downes</a:t>
            </a:r>
          </a:p>
          <a:p>
            <a:pPr algn="ctr">
              <a:buClr>
                <a:srgbClr val="CC0000"/>
              </a:buClr>
              <a:defRPr/>
            </a:pPr>
            <a:r>
              <a:rPr lang="en-US" altLang="en-US" dirty="0">
                <a:cs typeface="+mn-cs"/>
              </a:rPr>
              <a:t>Stephanie Kennedy</a:t>
            </a:r>
          </a:p>
          <a:p>
            <a:pPr algn="ctr">
              <a:buClr>
                <a:srgbClr val="CC0000"/>
              </a:buClr>
              <a:defRPr/>
            </a:pPr>
            <a:endParaRPr lang="en-US" altLang="en-US" dirty="0">
              <a:cs typeface="+mn-cs"/>
            </a:endParaRPr>
          </a:p>
          <a:p>
            <a:pPr marL="457200" indent="-457200" algn="ctr">
              <a:buFont typeface="Wingdings" panose="05000000000000000000" pitchFamily="2" charset="2"/>
              <a:buAutoNum type="arabicParenBoth"/>
              <a:defRPr/>
            </a:pPr>
            <a:r>
              <a:rPr lang="en-US" altLang="en-US" dirty="0">
                <a:cs typeface="+mn-cs"/>
              </a:rPr>
              <a:t>The following personal financial relationships commercial interests relevant to this presentation during the past 12 months:</a:t>
            </a:r>
          </a:p>
          <a:p>
            <a:pPr marL="457200" indent="-457200" algn="ctr">
              <a:buClr>
                <a:srgbClr val="CC0000"/>
              </a:buClr>
              <a:buFont typeface="Wingdings" panose="05000000000000000000" pitchFamily="2" charset="2"/>
              <a:buAutoNum type="arabicParenBoth"/>
              <a:defRPr/>
            </a:pPr>
            <a:endParaRPr lang="en-US" altLang="en-US" dirty="0">
              <a:cs typeface="+mn-cs"/>
            </a:endParaRPr>
          </a:p>
          <a:p>
            <a:pPr algn="ctr">
              <a:buClr>
                <a:srgbClr val="CC0000"/>
              </a:buClr>
              <a:defRPr/>
            </a:pPr>
            <a:r>
              <a:rPr lang="en-US" altLang="en-US" dirty="0">
                <a:cs typeface="+mn-cs"/>
              </a:rPr>
              <a:t>No relationships to disclose</a:t>
            </a:r>
            <a:br>
              <a:rPr lang="en-US" altLang="en-US" dirty="0">
                <a:cs typeface="+mn-cs"/>
              </a:rPr>
            </a:br>
            <a:endParaRPr lang="en-US" altLang="en-US" dirty="0">
              <a:cs typeface="+mn-cs"/>
            </a:endParaRPr>
          </a:p>
          <a:p>
            <a:pPr lvl="1" eaLnBrk="1" hangingPunct="1">
              <a:buClr>
                <a:srgbClr val="CC0000"/>
              </a:buClr>
              <a:buFont typeface="Wingdings" pitchFamily="-64" charset="2"/>
              <a:buChar char="§"/>
              <a:defRPr/>
            </a:pPr>
            <a:endParaRPr lang="en-US" altLang="en-US" dirty="0">
              <a:cs typeface="+mn-cs"/>
            </a:endParaRPr>
          </a:p>
        </p:txBody>
      </p:sp>
      <p:sp>
        <p:nvSpPr>
          <p:cNvPr id="5127"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Tree>
    <p:extLst>
      <p:ext uri="{BB962C8B-B14F-4D97-AF65-F5344CB8AC3E}">
        <p14:creationId xmlns:p14="http://schemas.microsoft.com/office/powerpoint/2010/main" val="2682381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Evaluation Results</a:t>
            </a:r>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0"/>
          </p:nvPr>
        </p:nvSpPr>
        <p:spPr/>
        <p:txBody>
          <a:bodyPr/>
          <a:lstStyle/>
          <a:p>
            <a:endParaRPr lang="en-US" dirty="0"/>
          </a:p>
        </p:txBody>
      </p:sp>
    </p:spTree>
    <p:extLst>
      <p:ext uri="{BB962C8B-B14F-4D97-AF65-F5344CB8AC3E}">
        <p14:creationId xmlns:p14="http://schemas.microsoft.com/office/powerpoint/2010/main" val="4146003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CHWs</a:t>
            </a:r>
          </a:p>
        </p:txBody>
      </p:sp>
      <p:graphicFrame>
        <p:nvGraphicFramePr>
          <p:cNvPr id="5" name="Content Placeholder 4"/>
          <p:cNvGraphicFramePr>
            <a:graphicFrameLocks noGrp="1"/>
          </p:cNvGraphicFramePr>
          <p:nvPr>
            <p:ph idx="1"/>
            <p:extLst/>
          </p:nvPr>
        </p:nvGraphicFramePr>
        <p:xfrm>
          <a:off x="3335045" y="592138"/>
          <a:ext cx="6084164" cy="4632960"/>
        </p:xfrm>
        <a:graphic>
          <a:graphicData uri="http://schemas.openxmlformats.org/drawingml/2006/table">
            <a:tbl>
              <a:tblPr firstRow="1" bandRow="1">
                <a:tableStyleId>{5C22544A-7EE6-4342-B048-85BDC9FD1C3A}</a:tableStyleId>
              </a:tblPr>
              <a:tblGrid>
                <a:gridCol w="3793724">
                  <a:extLst>
                    <a:ext uri="{9D8B030D-6E8A-4147-A177-3AD203B41FA5}">
                      <a16:colId xmlns:a16="http://schemas.microsoft.com/office/drawing/2014/main" val="20000"/>
                    </a:ext>
                  </a:extLst>
                </a:gridCol>
                <a:gridCol w="2290440">
                  <a:extLst>
                    <a:ext uri="{9D8B030D-6E8A-4147-A177-3AD203B41FA5}">
                      <a16:colId xmlns:a16="http://schemas.microsoft.com/office/drawing/2014/main" val="20001"/>
                    </a:ext>
                  </a:extLst>
                </a:gridCol>
              </a:tblGrid>
              <a:tr h="747500">
                <a:tc>
                  <a:txBody>
                    <a:bodyPr/>
                    <a:lstStyle/>
                    <a:p>
                      <a:r>
                        <a:rPr lang="en-US" sz="2000" dirty="0"/>
                        <a:t>Race Ethnicity</a:t>
                      </a:r>
                    </a:p>
                    <a:p>
                      <a:pPr lvl="1"/>
                      <a:r>
                        <a:rPr lang="en-US" sz="2000" dirty="0"/>
                        <a:t>African-American/Black</a:t>
                      </a:r>
                    </a:p>
                    <a:p>
                      <a:pPr lvl="1"/>
                      <a:r>
                        <a:rPr lang="en-US" sz="2000" dirty="0"/>
                        <a:t>White</a:t>
                      </a:r>
                    </a:p>
                    <a:p>
                      <a:pPr lvl="1"/>
                      <a:r>
                        <a:rPr lang="en-US" sz="2000" dirty="0"/>
                        <a:t>Other</a:t>
                      </a:r>
                    </a:p>
                  </a:txBody>
                  <a:tcPr/>
                </a:tc>
                <a:tc>
                  <a:txBody>
                    <a:bodyPr/>
                    <a:lstStyle/>
                    <a:p>
                      <a:pPr algn="ctr"/>
                      <a:endParaRPr lang="en-US" sz="2000" dirty="0"/>
                    </a:p>
                    <a:p>
                      <a:pPr algn="ctr"/>
                      <a:r>
                        <a:rPr lang="en-US" sz="2000" dirty="0"/>
                        <a:t>81.8%</a:t>
                      </a:r>
                    </a:p>
                    <a:p>
                      <a:pPr algn="ctr"/>
                      <a:r>
                        <a:rPr lang="en-US" sz="2000" dirty="0"/>
                        <a:t>9.1%</a:t>
                      </a:r>
                    </a:p>
                    <a:p>
                      <a:pPr algn="ctr"/>
                      <a:r>
                        <a:rPr lang="en-US" sz="2000" dirty="0"/>
                        <a:t>9.1%</a:t>
                      </a:r>
                    </a:p>
                  </a:txBody>
                  <a:tcPr/>
                </a:tc>
                <a:extLst>
                  <a:ext uri="{0D108BD9-81ED-4DB2-BD59-A6C34878D82A}">
                    <a16:rowId xmlns:a16="http://schemas.microsoft.com/office/drawing/2014/main" val="10000"/>
                  </a:ext>
                </a:extLst>
              </a:tr>
              <a:tr h="747500">
                <a:tc>
                  <a:txBody>
                    <a:bodyPr/>
                    <a:lstStyle/>
                    <a:p>
                      <a:r>
                        <a:rPr lang="en-US" sz="2000" dirty="0"/>
                        <a:t>Education</a:t>
                      </a:r>
                    </a:p>
                    <a:p>
                      <a:pPr lvl="1"/>
                      <a:r>
                        <a:rPr lang="en-US" sz="2000" dirty="0"/>
                        <a:t>High</a:t>
                      </a:r>
                      <a:r>
                        <a:rPr lang="en-US" sz="2000" baseline="0" dirty="0"/>
                        <a:t> school/GED</a:t>
                      </a:r>
                    </a:p>
                    <a:p>
                      <a:pPr lvl="1"/>
                      <a:r>
                        <a:rPr lang="en-US" sz="2000" baseline="0" dirty="0"/>
                        <a:t>Some College </a:t>
                      </a:r>
                    </a:p>
                    <a:p>
                      <a:pPr lvl="1"/>
                      <a:r>
                        <a:rPr lang="en-US" sz="2000" baseline="0" dirty="0"/>
                        <a:t>College</a:t>
                      </a:r>
                      <a:endParaRPr lang="en-US" sz="2000" dirty="0"/>
                    </a:p>
                  </a:txBody>
                  <a:tcPr/>
                </a:tc>
                <a:tc>
                  <a:txBody>
                    <a:bodyPr/>
                    <a:lstStyle/>
                    <a:p>
                      <a:pPr algn="ctr"/>
                      <a:endParaRPr lang="en-US" sz="2000" dirty="0"/>
                    </a:p>
                    <a:p>
                      <a:pPr algn="ctr"/>
                      <a:r>
                        <a:rPr lang="en-US" sz="2000" dirty="0"/>
                        <a:t>  9.1%</a:t>
                      </a:r>
                    </a:p>
                    <a:p>
                      <a:pPr algn="ctr"/>
                      <a:r>
                        <a:rPr lang="en-US" sz="2000" dirty="0"/>
                        <a:t>63.5%</a:t>
                      </a:r>
                    </a:p>
                    <a:p>
                      <a:pPr algn="ctr"/>
                      <a:r>
                        <a:rPr lang="en-US" sz="2000" dirty="0"/>
                        <a:t>27.4%</a:t>
                      </a:r>
                    </a:p>
                  </a:txBody>
                  <a:tcPr/>
                </a:tc>
                <a:extLst>
                  <a:ext uri="{0D108BD9-81ED-4DB2-BD59-A6C34878D82A}">
                    <a16:rowId xmlns:a16="http://schemas.microsoft.com/office/drawing/2014/main" val="10001"/>
                  </a:ext>
                </a:extLst>
              </a:tr>
              <a:tr h="747500">
                <a:tc>
                  <a:txBody>
                    <a:bodyPr/>
                    <a:lstStyle/>
                    <a:p>
                      <a:r>
                        <a:rPr lang="en-US" sz="2000" dirty="0"/>
                        <a:t>Years as a CHW</a:t>
                      </a:r>
                    </a:p>
                    <a:p>
                      <a:pPr lvl="1"/>
                      <a:r>
                        <a:rPr lang="en-US" sz="2000" dirty="0"/>
                        <a:t>New </a:t>
                      </a:r>
                    </a:p>
                    <a:p>
                      <a:pPr lvl="1"/>
                      <a:r>
                        <a:rPr lang="en-US" sz="2000" dirty="0"/>
                        <a:t>More than 3 years</a:t>
                      </a:r>
                    </a:p>
                  </a:txBody>
                  <a:tcPr/>
                </a:tc>
                <a:tc>
                  <a:txBody>
                    <a:bodyPr/>
                    <a:lstStyle/>
                    <a:p>
                      <a:pPr algn="ctr"/>
                      <a:endParaRPr lang="en-US" sz="2000" dirty="0"/>
                    </a:p>
                    <a:p>
                      <a:pPr algn="ctr"/>
                      <a:r>
                        <a:rPr lang="en-US" sz="2000" dirty="0"/>
                        <a:t>45.5%</a:t>
                      </a:r>
                    </a:p>
                    <a:p>
                      <a:pPr algn="ctr"/>
                      <a:r>
                        <a:rPr lang="en-US" sz="2000" dirty="0"/>
                        <a:t>54.5%</a:t>
                      </a:r>
                    </a:p>
                  </a:txBody>
                  <a:tcPr/>
                </a:tc>
                <a:extLst>
                  <a:ext uri="{0D108BD9-81ED-4DB2-BD59-A6C34878D82A}">
                    <a16:rowId xmlns:a16="http://schemas.microsoft.com/office/drawing/2014/main" val="10002"/>
                  </a:ext>
                </a:extLst>
              </a:tr>
              <a:tr h="747500">
                <a:tc>
                  <a:txBody>
                    <a:bodyPr/>
                    <a:lstStyle/>
                    <a:p>
                      <a:r>
                        <a:rPr lang="en-US" sz="2000" dirty="0"/>
                        <a:t>Years work/volunteer</a:t>
                      </a:r>
                      <a:r>
                        <a:rPr lang="en-US" sz="2000" baseline="0" dirty="0"/>
                        <a:t> with PLWH</a:t>
                      </a:r>
                      <a:endParaRPr lang="en-US" sz="2000" dirty="0"/>
                    </a:p>
                    <a:p>
                      <a:pPr lvl="1"/>
                      <a:r>
                        <a:rPr lang="en-US" sz="2000" dirty="0"/>
                        <a:t>Less than 1 year</a:t>
                      </a:r>
                    </a:p>
                    <a:p>
                      <a:pPr lvl="1"/>
                      <a:r>
                        <a:rPr lang="en-US" sz="2000" dirty="0"/>
                        <a:t>More than 3 years</a:t>
                      </a:r>
                    </a:p>
                  </a:txBody>
                  <a:tcPr/>
                </a:tc>
                <a:tc>
                  <a:txBody>
                    <a:bodyPr/>
                    <a:lstStyle/>
                    <a:p>
                      <a:pPr algn="ctr"/>
                      <a:endParaRPr lang="en-US" sz="2000" dirty="0"/>
                    </a:p>
                    <a:p>
                      <a:pPr algn="ctr"/>
                      <a:r>
                        <a:rPr lang="en-US" sz="2000" dirty="0"/>
                        <a:t>18.2%</a:t>
                      </a:r>
                    </a:p>
                    <a:p>
                      <a:pPr algn="ctr"/>
                      <a:r>
                        <a:rPr lang="en-US" sz="2000" dirty="0"/>
                        <a:t>81.8%</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1428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Supervisors</a:t>
            </a:r>
          </a:p>
        </p:txBody>
      </p:sp>
      <p:graphicFrame>
        <p:nvGraphicFramePr>
          <p:cNvPr id="5" name="Content Placeholder 4"/>
          <p:cNvGraphicFramePr>
            <a:graphicFrameLocks noGrp="1"/>
          </p:cNvGraphicFramePr>
          <p:nvPr>
            <p:ph idx="1"/>
            <p:extLst/>
          </p:nvPr>
        </p:nvGraphicFramePr>
        <p:xfrm>
          <a:off x="3335045" y="592138"/>
          <a:ext cx="6084164" cy="4632960"/>
        </p:xfrm>
        <a:graphic>
          <a:graphicData uri="http://schemas.openxmlformats.org/drawingml/2006/table">
            <a:tbl>
              <a:tblPr firstRow="1" bandRow="1">
                <a:tableStyleId>{5C22544A-7EE6-4342-B048-85BDC9FD1C3A}</a:tableStyleId>
              </a:tblPr>
              <a:tblGrid>
                <a:gridCol w="4415161">
                  <a:extLst>
                    <a:ext uri="{9D8B030D-6E8A-4147-A177-3AD203B41FA5}">
                      <a16:colId xmlns:a16="http://schemas.microsoft.com/office/drawing/2014/main" val="20000"/>
                    </a:ext>
                  </a:extLst>
                </a:gridCol>
                <a:gridCol w="1669003">
                  <a:extLst>
                    <a:ext uri="{9D8B030D-6E8A-4147-A177-3AD203B41FA5}">
                      <a16:colId xmlns:a16="http://schemas.microsoft.com/office/drawing/2014/main" val="20001"/>
                    </a:ext>
                  </a:extLst>
                </a:gridCol>
              </a:tblGrid>
              <a:tr h="747500">
                <a:tc>
                  <a:txBody>
                    <a:bodyPr/>
                    <a:lstStyle/>
                    <a:p>
                      <a:r>
                        <a:rPr lang="en-US" sz="2000" dirty="0"/>
                        <a:t>Race Ethnicity</a:t>
                      </a:r>
                    </a:p>
                    <a:p>
                      <a:pPr lvl="1"/>
                      <a:r>
                        <a:rPr lang="en-US" sz="2000" dirty="0"/>
                        <a:t>African-American/Black</a:t>
                      </a:r>
                    </a:p>
                    <a:p>
                      <a:pPr lvl="1"/>
                      <a:r>
                        <a:rPr lang="en-US" sz="2000" dirty="0"/>
                        <a:t>Asian</a:t>
                      </a:r>
                    </a:p>
                    <a:p>
                      <a:pPr lvl="1"/>
                      <a:r>
                        <a:rPr lang="en-US" sz="2000" dirty="0"/>
                        <a:t>White</a:t>
                      </a:r>
                    </a:p>
                  </a:txBody>
                  <a:tcPr/>
                </a:tc>
                <a:tc>
                  <a:txBody>
                    <a:bodyPr/>
                    <a:lstStyle/>
                    <a:p>
                      <a:pPr algn="ctr"/>
                      <a:endParaRPr lang="en-US" sz="2000" dirty="0"/>
                    </a:p>
                    <a:p>
                      <a:pPr algn="ctr"/>
                      <a:r>
                        <a:rPr lang="en-US" sz="2000" dirty="0"/>
                        <a:t>69.2%</a:t>
                      </a:r>
                    </a:p>
                    <a:p>
                      <a:pPr algn="ctr"/>
                      <a:r>
                        <a:rPr lang="en-US" sz="2000" dirty="0"/>
                        <a:t>7.7%</a:t>
                      </a:r>
                    </a:p>
                    <a:p>
                      <a:pPr algn="ctr"/>
                      <a:r>
                        <a:rPr lang="en-US" sz="2000" dirty="0"/>
                        <a:t>23.1%</a:t>
                      </a:r>
                    </a:p>
                  </a:txBody>
                  <a:tcPr/>
                </a:tc>
                <a:extLst>
                  <a:ext uri="{0D108BD9-81ED-4DB2-BD59-A6C34878D82A}">
                    <a16:rowId xmlns:a16="http://schemas.microsoft.com/office/drawing/2014/main" val="10000"/>
                  </a:ext>
                </a:extLst>
              </a:tr>
              <a:tr h="747500">
                <a:tc>
                  <a:txBody>
                    <a:bodyPr/>
                    <a:lstStyle/>
                    <a:p>
                      <a:r>
                        <a:rPr lang="en-US" sz="2000" dirty="0"/>
                        <a:t>Education</a:t>
                      </a:r>
                    </a:p>
                    <a:p>
                      <a:pPr lvl="1"/>
                      <a:r>
                        <a:rPr lang="en-US" sz="2000" baseline="0" dirty="0"/>
                        <a:t>Some College </a:t>
                      </a:r>
                    </a:p>
                    <a:p>
                      <a:pPr lvl="1"/>
                      <a:r>
                        <a:rPr lang="en-US" sz="2000" baseline="0" dirty="0"/>
                        <a:t>College</a:t>
                      </a:r>
                    </a:p>
                    <a:p>
                      <a:pPr lvl="1"/>
                      <a:r>
                        <a:rPr lang="en-US" sz="2000" baseline="0" dirty="0"/>
                        <a:t>Graduate/Professional School</a:t>
                      </a:r>
                      <a:endParaRPr lang="en-US" sz="2000" dirty="0"/>
                    </a:p>
                  </a:txBody>
                  <a:tcPr/>
                </a:tc>
                <a:tc>
                  <a:txBody>
                    <a:bodyPr/>
                    <a:lstStyle/>
                    <a:p>
                      <a:pPr algn="ctr"/>
                      <a:endParaRPr lang="en-US" sz="2000" dirty="0"/>
                    </a:p>
                    <a:p>
                      <a:pPr algn="ctr"/>
                      <a:r>
                        <a:rPr lang="en-US" sz="2000" dirty="0"/>
                        <a:t>23.1%</a:t>
                      </a:r>
                    </a:p>
                    <a:p>
                      <a:pPr algn="ctr"/>
                      <a:r>
                        <a:rPr lang="en-US" sz="2000" dirty="0"/>
                        <a:t>15.9%</a:t>
                      </a:r>
                    </a:p>
                    <a:p>
                      <a:pPr algn="ctr"/>
                      <a:r>
                        <a:rPr lang="en-US" sz="2000" dirty="0"/>
                        <a:t>61.5%</a:t>
                      </a:r>
                    </a:p>
                  </a:txBody>
                  <a:tcPr/>
                </a:tc>
                <a:extLst>
                  <a:ext uri="{0D108BD9-81ED-4DB2-BD59-A6C34878D82A}">
                    <a16:rowId xmlns:a16="http://schemas.microsoft.com/office/drawing/2014/main" val="10001"/>
                  </a:ext>
                </a:extLst>
              </a:tr>
              <a:tr h="747500">
                <a:tc>
                  <a:txBody>
                    <a:bodyPr/>
                    <a:lstStyle/>
                    <a:p>
                      <a:r>
                        <a:rPr lang="en-US" sz="2000" dirty="0"/>
                        <a:t>Years as a supervisor</a:t>
                      </a:r>
                    </a:p>
                    <a:p>
                      <a:pPr lvl="1"/>
                      <a:r>
                        <a:rPr lang="en-US" sz="2000" dirty="0"/>
                        <a:t>Less</a:t>
                      </a:r>
                      <a:r>
                        <a:rPr lang="en-US" sz="2000" baseline="0" dirty="0"/>
                        <a:t> than 3 year</a:t>
                      </a:r>
                      <a:endParaRPr lang="en-US" sz="2000" dirty="0"/>
                    </a:p>
                    <a:p>
                      <a:pPr lvl="1"/>
                      <a:r>
                        <a:rPr lang="en-US" sz="2000" dirty="0"/>
                        <a:t> more than 3 years</a:t>
                      </a:r>
                    </a:p>
                  </a:txBody>
                  <a:tcPr/>
                </a:tc>
                <a:tc>
                  <a:txBody>
                    <a:bodyPr/>
                    <a:lstStyle/>
                    <a:p>
                      <a:pPr algn="ctr"/>
                      <a:endParaRPr lang="en-US" sz="2000" dirty="0"/>
                    </a:p>
                    <a:p>
                      <a:pPr algn="ctr"/>
                      <a:r>
                        <a:rPr lang="en-US" sz="2000" dirty="0"/>
                        <a:t>15.4%</a:t>
                      </a:r>
                    </a:p>
                    <a:p>
                      <a:pPr algn="ctr"/>
                      <a:r>
                        <a:rPr lang="en-US" sz="2000" dirty="0"/>
                        <a:t>84.</a:t>
                      </a:r>
                      <a:r>
                        <a:rPr lang="en-US" sz="2000" baseline="0" dirty="0"/>
                        <a:t>6</a:t>
                      </a:r>
                      <a:r>
                        <a:rPr lang="en-US" sz="2000" dirty="0"/>
                        <a:t>%</a:t>
                      </a:r>
                    </a:p>
                  </a:txBody>
                  <a:tcPr/>
                </a:tc>
                <a:extLst>
                  <a:ext uri="{0D108BD9-81ED-4DB2-BD59-A6C34878D82A}">
                    <a16:rowId xmlns:a16="http://schemas.microsoft.com/office/drawing/2014/main" val="10002"/>
                  </a:ext>
                </a:extLst>
              </a:tr>
              <a:tr h="747500">
                <a:tc>
                  <a:txBody>
                    <a:bodyPr/>
                    <a:lstStyle/>
                    <a:p>
                      <a:r>
                        <a:rPr lang="en-US" sz="2000" dirty="0"/>
                        <a:t>Years as</a:t>
                      </a:r>
                      <a:r>
                        <a:rPr lang="en-US" sz="2000" baseline="0" dirty="0"/>
                        <a:t> supervisor in HV</a:t>
                      </a:r>
                      <a:endParaRPr lang="en-US" sz="2000" dirty="0"/>
                    </a:p>
                    <a:p>
                      <a:pPr lvl="1"/>
                      <a:r>
                        <a:rPr lang="en-US" sz="2000" dirty="0"/>
                        <a:t>Less than 3 years</a:t>
                      </a:r>
                    </a:p>
                    <a:p>
                      <a:pPr lvl="1"/>
                      <a:r>
                        <a:rPr lang="en-US" sz="2000" dirty="0"/>
                        <a:t>More than 3 years</a:t>
                      </a:r>
                    </a:p>
                  </a:txBody>
                  <a:tcPr/>
                </a:tc>
                <a:tc>
                  <a:txBody>
                    <a:bodyPr/>
                    <a:lstStyle/>
                    <a:p>
                      <a:pPr algn="ctr"/>
                      <a:endParaRPr lang="en-US" sz="2000" dirty="0"/>
                    </a:p>
                    <a:p>
                      <a:pPr algn="ctr"/>
                      <a:r>
                        <a:rPr lang="en-US" sz="2000" dirty="0"/>
                        <a:t>30.8%</a:t>
                      </a:r>
                    </a:p>
                    <a:p>
                      <a:pPr algn="ctr"/>
                      <a:r>
                        <a:rPr lang="en-US" sz="2000" dirty="0"/>
                        <a:t>69.2%</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2367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Methodology	</a:t>
            </a:r>
          </a:p>
        </p:txBody>
      </p:sp>
      <p:sp>
        <p:nvSpPr>
          <p:cNvPr id="3" name="Content Placeholder 2"/>
          <p:cNvSpPr>
            <a:spLocks noGrp="1"/>
          </p:cNvSpPr>
          <p:nvPr>
            <p:ph sz="half" idx="10"/>
          </p:nvPr>
        </p:nvSpPr>
        <p:spPr/>
        <p:txBody>
          <a:bodyPr>
            <a:normAutofit fontScale="55000" lnSpcReduction="20000"/>
          </a:bodyPr>
          <a:lstStyle/>
          <a:p>
            <a:r>
              <a:rPr lang="en-US" sz="4500" b="1" dirty="0"/>
              <a:t>Quantitative survey:</a:t>
            </a:r>
          </a:p>
          <a:p>
            <a:r>
              <a:rPr lang="en-US" sz="4500" dirty="0"/>
              <a:t>	Pre survey on Confidence and Comfort with skills</a:t>
            </a:r>
          </a:p>
          <a:p>
            <a:r>
              <a:rPr lang="en-US" sz="4500" dirty="0"/>
              <a:t>	Two post survey: I &amp; 3 months post training event</a:t>
            </a:r>
          </a:p>
          <a:p>
            <a:endParaRPr lang="en-US" sz="4500" b="1" dirty="0"/>
          </a:p>
          <a:p>
            <a:r>
              <a:rPr lang="en-US" sz="4500" b="1" dirty="0"/>
              <a:t>Qualitative survey:</a:t>
            </a:r>
          </a:p>
          <a:p>
            <a:endParaRPr lang="en-US" sz="4500" dirty="0"/>
          </a:p>
          <a:p>
            <a:r>
              <a:rPr lang="en-US" sz="4500" dirty="0"/>
              <a:t>What three things worked well?</a:t>
            </a:r>
          </a:p>
          <a:p>
            <a:pPr lvl="0"/>
            <a:r>
              <a:rPr lang="en-US" sz="4500" dirty="0"/>
              <a:t>What 3 things could be improved?</a:t>
            </a:r>
          </a:p>
          <a:p>
            <a:pPr lvl="0"/>
            <a:r>
              <a:rPr lang="en-US" sz="4500" dirty="0"/>
              <a:t>What information covered today were most impactful/helpful?</a:t>
            </a:r>
          </a:p>
          <a:p>
            <a:pPr lvl="0"/>
            <a:r>
              <a:rPr lang="en-US" sz="4500" dirty="0"/>
              <a:t>What information do you wish we had covered?</a:t>
            </a:r>
          </a:p>
          <a:p>
            <a:endParaRPr lang="en-US" dirty="0"/>
          </a:p>
          <a:p>
            <a:r>
              <a:rPr lang="en-US" dirty="0"/>
              <a:t>	</a:t>
            </a:r>
          </a:p>
        </p:txBody>
      </p:sp>
    </p:spTree>
    <p:extLst>
      <p:ext uri="{BB962C8B-B14F-4D97-AF65-F5344CB8AC3E}">
        <p14:creationId xmlns:p14="http://schemas.microsoft.com/office/powerpoint/2010/main" val="2810982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Skills used by CHWs from Training</a:t>
            </a:r>
          </a:p>
        </p:txBody>
      </p:sp>
      <p:sp>
        <p:nvSpPr>
          <p:cNvPr id="3" name="Content Placeholder 2"/>
          <p:cNvSpPr>
            <a:spLocks noGrp="1"/>
          </p:cNvSpPr>
          <p:nvPr>
            <p:ph sz="half" idx="10"/>
          </p:nvPr>
        </p:nvSpPr>
        <p:spPr/>
        <p:txBody>
          <a:bodyPr/>
          <a:lstStyle/>
          <a:p>
            <a:r>
              <a:rPr lang="en-US" dirty="0"/>
              <a:t>Reported by CHWS:</a:t>
            </a:r>
          </a:p>
          <a:p>
            <a:endParaRPr lang="en-US" dirty="0"/>
          </a:p>
          <a:p>
            <a:pPr marL="342900" indent="-342900">
              <a:buFont typeface="Arial" panose="020B0604020202020204" pitchFamily="34" charset="0"/>
              <a:buChar char="•"/>
            </a:pPr>
            <a:r>
              <a:rPr lang="en-US" dirty="0"/>
              <a:t>Motivational Interviewing Skills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Trauma Informed Care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Mastering Self-Care </a:t>
            </a:r>
          </a:p>
        </p:txBody>
      </p:sp>
    </p:spTree>
    <p:extLst>
      <p:ext uri="{BB962C8B-B14F-4D97-AF65-F5344CB8AC3E}">
        <p14:creationId xmlns:p14="http://schemas.microsoft.com/office/powerpoint/2010/main" val="2822516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Skills used by Supervisors from Training</a:t>
            </a:r>
          </a:p>
        </p:txBody>
      </p:sp>
      <p:sp>
        <p:nvSpPr>
          <p:cNvPr id="3" name="Content Placeholder 2"/>
          <p:cNvSpPr>
            <a:spLocks noGrp="1"/>
          </p:cNvSpPr>
          <p:nvPr>
            <p:ph sz="half" idx="10"/>
          </p:nvPr>
        </p:nvSpPr>
        <p:spPr/>
        <p:txBody>
          <a:bodyPr/>
          <a:lstStyle/>
          <a:p>
            <a:r>
              <a:rPr lang="en-US" dirty="0"/>
              <a:t>Reported by Supervisors:</a:t>
            </a:r>
          </a:p>
          <a:p>
            <a:pPr lvl="1"/>
            <a:r>
              <a:rPr lang="en-US" dirty="0"/>
              <a:t>Coaching </a:t>
            </a:r>
          </a:p>
          <a:p>
            <a:pPr lvl="2"/>
            <a:r>
              <a:rPr lang="en-US" dirty="0"/>
              <a:t>giving honest direct feedback and helping 'supervisees' develop strategy to address the issue at hand. </a:t>
            </a:r>
          </a:p>
          <a:p>
            <a:pPr lvl="1"/>
            <a:r>
              <a:rPr lang="en-US" dirty="0"/>
              <a:t>Effective Communication</a:t>
            </a:r>
          </a:p>
          <a:p>
            <a:pPr lvl="1"/>
            <a:r>
              <a:rPr lang="en-US" dirty="0"/>
              <a:t>Active Listening</a:t>
            </a:r>
          </a:p>
          <a:p>
            <a:pPr lvl="1"/>
            <a:r>
              <a:rPr lang="en-US" dirty="0"/>
              <a:t>Boundaries and feedback</a:t>
            </a:r>
          </a:p>
          <a:p>
            <a:pPr lvl="1"/>
            <a:r>
              <a:rPr lang="en-US" dirty="0"/>
              <a:t>Practicing clearer professional boundaries</a:t>
            </a:r>
          </a:p>
          <a:p>
            <a:pPr lvl="1"/>
            <a:r>
              <a:rPr lang="en-US" dirty="0"/>
              <a:t>Strengths Based Feedback </a:t>
            </a:r>
          </a:p>
          <a:p>
            <a:endParaRPr lang="en-US" dirty="0"/>
          </a:p>
        </p:txBody>
      </p:sp>
    </p:spTree>
    <p:extLst>
      <p:ext uri="{BB962C8B-B14F-4D97-AF65-F5344CB8AC3E}">
        <p14:creationId xmlns:p14="http://schemas.microsoft.com/office/powerpoint/2010/main" val="2436107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CHW &amp; Supervisor Training- 9/2017</a:t>
            </a:r>
          </a:p>
        </p:txBody>
      </p:sp>
      <p:pic>
        <p:nvPicPr>
          <p:cNvPr id="4" name="Content Placeholder 3"/>
          <p:cNvPicPr>
            <a:picLocks noGrp="1" noChangeAspect="1"/>
          </p:cNvPicPr>
          <p:nvPr>
            <p:ph sz="half" idx="10"/>
          </p:nvPr>
        </p:nvPicPr>
        <p:blipFill>
          <a:blip r:embed="rId2"/>
          <a:stretch>
            <a:fillRect/>
          </a:stretch>
        </p:blipFill>
        <p:spPr>
          <a:xfrm>
            <a:off x="2828731" y="1196975"/>
            <a:ext cx="6534538" cy="4448175"/>
          </a:xfrm>
          <a:prstGeom prst="rect">
            <a:avLst/>
          </a:prstGeom>
        </p:spPr>
      </p:pic>
    </p:spTree>
    <p:extLst>
      <p:ext uri="{BB962C8B-B14F-4D97-AF65-F5344CB8AC3E}">
        <p14:creationId xmlns:p14="http://schemas.microsoft.com/office/powerpoint/2010/main" val="3495901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Summer 2019</a:t>
            </a:r>
          </a:p>
        </p:txBody>
      </p:sp>
      <p:sp>
        <p:nvSpPr>
          <p:cNvPr id="3" name="Content Placeholder 2"/>
          <p:cNvSpPr>
            <a:spLocks noGrp="1"/>
          </p:cNvSpPr>
          <p:nvPr>
            <p:ph idx="1"/>
          </p:nvPr>
        </p:nvSpPr>
        <p:spPr/>
        <p:txBody>
          <a:bodyPr>
            <a:normAutofit/>
          </a:bodyPr>
          <a:lstStyle/>
          <a:p>
            <a:r>
              <a:rPr lang="en-US" sz="2800" dirty="0"/>
              <a:t>Training Curricula</a:t>
            </a:r>
          </a:p>
          <a:p>
            <a:r>
              <a:rPr lang="en-US" sz="2800" dirty="0"/>
              <a:t>	80 hours for CHW</a:t>
            </a:r>
          </a:p>
          <a:p>
            <a:r>
              <a:rPr lang="en-US" sz="2800" dirty="0"/>
              <a:t>	16 hours for Supervisors</a:t>
            </a:r>
          </a:p>
          <a:p>
            <a:endParaRPr lang="en-US" sz="2800" dirty="0"/>
          </a:p>
          <a:p>
            <a:r>
              <a:rPr lang="en-US" sz="2800" dirty="0"/>
              <a:t>Self-paced virtual training</a:t>
            </a:r>
          </a:p>
          <a:p>
            <a:r>
              <a:rPr lang="en-US" sz="2800" dirty="0"/>
              <a:t>	16 hours HIV content</a:t>
            </a:r>
          </a:p>
          <a:p>
            <a:r>
              <a:rPr lang="en-US" sz="2800" dirty="0"/>
              <a:t>	16 hours Supervisor training</a:t>
            </a:r>
          </a:p>
        </p:txBody>
      </p:sp>
    </p:spTree>
    <p:extLst>
      <p:ext uri="{BB962C8B-B14F-4D97-AF65-F5344CB8AC3E}">
        <p14:creationId xmlns:p14="http://schemas.microsoft.com/office/powerpoint/2010/main" val="441194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779" y="561514"/>
            <a:ext cx="9060024" cy="829193"/>
          </a:xfrm>
        </p:spPr>
        <p:txBody>
          <a:bodyPr/>
          <a:lstStyle/>
          <a:p>
            <a:r>
              <a:rPr lang="en-US" sz="4000" dirty="0"/>
              <a:t>Contact Information</a:t>
            </a:r>
          </a:p>
        </p:txBody>
      </p:sp>
      <p:sp>
        <p:nvSpPr>
          <p:cNvPr id="3" name="Content Placeholder 2"/>
          <p:cNvSpPr>
            <a:spLocks noGrp="1"/>
          </p:cNvSpPr>
          <p:nvPr>
            <p:ph idx="1"/>
          </p:nvPr>
        </p:nvSpPr>
        <p:spPr>
          <a:xfrm>
            <a:off x="1820091" y="1725130"/>
            <a:ext cx="4076700" cy="3614420"/>
          </a:xfrm>
        </p:spPr>
        <p:txBody>
          <a:bodyPr/>
          <a:lstStyle/>
          <a:p>
            <a:pPr algn="ctr"/>
            <a:r>
              <a:rPr lang="en-US" dirty="0"/>
              <a:t>Serena Rajabiun</a:t>
            </a:r>
          </a:p>
          <a:p>
            <a:pPr algn="ctr"/>
            <a:r>
              <a:rPr lang="en-US" dirty="0"/>
              <a:t>Boston University </a:t>
            </a:r>
            <a:endParaRPr lang="en-US" dirty="0">
              <a:hlinkClick r:id="rId2"/>
            </a:endParaRPr>
          </a:p>
          <a:p>
            <a:pPr algn="ctr"/>
            <a:r>
              <a:rPr lang="en-US" dirty="0"/>
              <a:t>Rajabiun@bu.edu</a:t>
            </a:r>
          </a:p>
          <a:p>
            <a:pPr algn="ctr"/>
            <a:r>
              <a:rPr lang="en-US" dirty="0"/>
              <a:t>(617) 638-1934</a:t>
            </a:r>
          </a:p>
          <a:p>
            <a:endParaRPr lang="en-US" dirty="0"/>
          </a:p>
          <a:p>
            <a:endParaRPr lang="en-US" dirty="0"/>
          </a:p>
          <a:p>
            <a:endParaRPr lang="en-US" dirty="0"/>
          </a:p>
        </p:txBody>
      </p:sp>
      <p:sp>
        <p:nvSpPr>
          <p:cNvPr id="5" name="Content Placeholder 2"/>
          <p:cNvSpPr txBox="1">
            <a:spLocks/>
          </p:cNvSpPr>
          <p:nvPr/>
        </p:nvSpPr>
        <p:spPr>
          <a:xfrm>
            <a:off x="5403574" y="1943100"/>
            <a:ext cx="4409661" cy="3614420"/>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1800" b="0" i="0" kern="1200">
                <a:solidFill>
                  <a:schemeClr val="tx1">
                    <a:lumMod val="65000"/>
                    <a:lumOff val="35000"/>
                  </a:schemeClr>
                </a:solidFill>
                <a:latin typeface="Josefin Sans"/>
                <a:ea typeface="+mn-ea"/>
                <a:cs typeface="Josefin Sans"/>
              </a:defRPr>
            </a:lvl1pPr>
            <a:lvl2pPr marL="742950" indent="-285750" algn="l" defTabSz="457200" rtl="0" eaLnBrk="1" latinLnBrk="0" hangingPunct="1">
              <a:spcBef>
                <a:spcPct val="20000"/>
              </a:spcBef>
              <a:buFont typeface="Arial"/>
              <a:buChar char="–"/>
              <a:defRPr sz="2400" b="0" i="0" kern="1200">
                <a:solidFill>
                  <a:schemeClr val="tx1">
                    <a:lumMod val="85000"/>
                    <a:lumOff val="15000"/>
                  </a:schemeClr>
                </a:solidFill>
                <a:latin typeface="Josefin Sans"/>
                <a:ea typeface="+mn-ea"/>
                <a:cs typeface="Josefin Sans"/>
              </a:defRPr>
            </a:lvl2pPr>
            <a:lvl3pPr marL="1143000" indent="-228600" algn="l" defTabSz="457200" rtl="0" eaLnBrk="1" latinLnBrk="0" hangingPunct="1">
              <a:spcBef>
                <a:spcPct val="20000"/>
              </a:spcBef>
              <a:buFont typeface="Arial"/>
              <a:buChar char="•"/>
              <a:defRPr sz="2400" b="0" i="0" kern="1200">
                <a:solidFill>
                  <a:schemeClr val="tx1">
                    <a:lumMod val="85000"/>
                    <a:lumOff val="15000"/>
                  </a:schemeClr>
                </a:solidFill>
                <a:latin typeface="Josefin Sans"/>
                <a:ea typeface="+mn-ea"/>
                <a:cs typeface="Josefin Sans"/>
              </a:defRPr>
            </a:lvl3pPr>
            <a:lvl4pPr marL="1600200" indent="-228600" algn="l" defTabSz="457200" rtl="0" eaLnBrk="1" latinLnBrk="0" hangingPunct="1">
              <a:spcBef>
                <a:spcPct val="20000"/>
              </a:spcBef>
              <a:buFont typeface="Arial"/>
              <a:buChar char="–"/>
              <a:defRPr sz="2000" b="0" i="0" kern="1200">
                <a:solidFill>
                  <a:schemeClr val="tx1">
                    <a:lumMod val="85000"/>
                    <a:lumOff val="15000"/>
                  </a:schemeClr>
                </a:solidFill>
                <a:latin typeface="Josefin Sans"/>
                <a:ea typeface="+mn-ea"/>
                <a:cs typeface="Josefin Sans"/>
              </a:defRPr>
            </a:lvl4pPr>
            <a:lvl5pPr marL="2057400" indent="-228600" algn="l" defTabSz="457200" rtl="0" eaLnBrk="1" latinLnBrk="0" hangingPunct="1">
              <a:spcBef>
                <a:spcPct val="20000"/>
              </a:spcBef>
              <a:buFont typeface="Arial"/>
              <a:buChar char="»"/>
              <a:defRPr sz="2000" b="0" i="0" kern="1200">
                <a:solidFill>
                  <a:schemeClr val="tx1">
                    <a:lumMod val="85000"/>
                    <a:lumOff val="15000"/>
                  </a:schemeClr>
                </a:solidFill>
                <a:latin typeface="Josefin Sans"/>
                <a:ea typeface="+mn-ea"/>
                <a:cs typeface="Josefi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a:p>
          <a:p>
            <a:endParaRPr lang="en-US" sz="2800" dirty="0"/>
          </a:p>
          <a:p>
            <a:endParaRPr lang="en-US" dirty="0"/>
          </a:p>
        </p:txBody>
      </p:sp>
      <p:sp>
        <p:nvSpPr>
          <p:cNvPr id="6" name="Content Placeholder 2"/>
          <p:cNvSpPr>
            <a:spLocks noGrp="1"/>
          </p:cNvSpPr>
          <p:nvPr>
            <p:ph idx="1"/>
          </p:nvPr>
        </p:nvSpPr>
        <p:spPr>
          <a:xfrm>
            <a:off x="7523280" y="1764809"/>
            <a:ext cx="4301078" cy="3614420"/>
          </a:xfrm>
        </p:spPr>
        <p:txBody>
          <a:bodyPr/>
          <a:lstStyle/>
          <a:p>
            <a:pPr algn="ctr"/>
            <a:r>
              <a:rPr lang="en-US" dirty="0"/>
              <a:t>Alicia Downes, LMSW</a:t>
            </a:r>
          </a:p>
          <a:p>
            <a:pPr algn="ctr"/>
            <a:r>
              <a:rPr lang="en-US" dirty="0"/>
              <a:t>aliciad8904@gmail.com</a:t>
            </a:r>
          </a:p>
          <a:p>
            <a:pPr algn="ctr"/>
            <a:r>
              <a:rPr lang="en-US" dirty="0"/>
              <a:t>(816)304-3000</a:t>
            </a:r>
          </a:p>
          <a:p>
            <a:pPr algn="ctr"/>
            <a:endParaRPr lang="en-US" dirty="0"/>
          </a:p>
          <a:p>
            <a:endParaRPr lang="en-US" dirty="0"/>
          </a:p>
        </p:txBody>
      </p:sp>
      <p:sp>
        <p:nvSpPr>
          <p:cNvPr id="4" name="TextBox 3">
            <a:extLst>
              <a:ext uri="{FF2B5EF4-FFF2-40B4-BE49-F238E27FC236}">
                <a16:creationId xmlns:a16="http://schemas.microsoft.com/office/drawing/2014/main" id="{8DA51C27-C069-4E22-A72F-2433B8E601AA}"/>
              </a:ext>
            </a:extLst>
          </p:cNvPr>
          <p:cNvSpPr txBox="1"/>
          <p:nvPr/>
        </p:nvSpPr>
        <p:spPr>
          <a:xfrm>
            <a:off x="4136474" y="3576080"/>
            <a:ext cx="5799378" cy="1815882"/>
          </a:xfrm>
          <a:prstGeom prst="rect">
            <a:avLst/>
          </a:prstGeom>
          <a:noFill/>
        </p:spPr>
        <p:txBody>
          <a:bodyPr wrap="square" rtlCol="0">
            <a:spAutoFit/>
          </a:bodyPr>
          <a:lstStyle/>
          <a:p>
            <a:pPr algn="ctr"/>
            <a:r>
              <a:rPr lang="en-US" sz="2800" b="1" dirty="0">
                <a:solidFill>
                  <a:schemeClr val="bg1"/>
                </a:solidFill>
              </a:rPr>
              <a:t>Stephanie Kennedy</a:t>
            </a:r>
          </a:p>
          <a:p>
            <a:pPr algn="ctr"/>
            <a:r>
              <a:rPr lang="en-US" sz="2800" b="1" dirty="0" err="1">
                <a:solidFill>
                  <a:schemeClr val="bg1"/>
                </a:solidFill>
              </a:rPr>
              <a:t>CrescentCare</a:t>
            </a:r>
            <a:endParaRPr lang="en-US" sz="2800" b="1" dirty="0">
              <a:solidFill>
                <a:schemeClr val="bg1"/>
              </a:solidFill>
            </a:endParaRPr>
          </a:p>
          <a:p>
            <a:pPr algn="ctr"/>
            <a:r>
              <a:rPr lang="en-US" sz="2800" b="1" dirty="0">
                <a:solidFill>
                  <a:schemeClr val="bg1"/>
                </a:solidFill>
                <a:hlinkClick r:id="rId3">
                  <a:extLst>
                    <a:ext uri="{A12FA001-AC4F-418D-AE19-62706E023703}">
                      <ahyp:hlinkClr xmlns:ahyp="http://schemas.microsoft.com/office/drawing/2018/hyperlinkcolor" xmlns="" val="tx"/>
                    </a:ext>
                  </a:extLst>
                </a:hlinkClick>
              </a:rPr>
              <a:t>Stephanie.kennedy@crescentcare.org</a:t>
            </a:r>
            <a:endParaRPr lang="en-US" sz="2800" b="1" dirty="0">
              <a:solidFill>
                <a:schemeClr val="bg1"/>
              </a:solidFill>
            </a:endParaRPr>
          </a:p>
          <a:p>
            <a:pPr algn="ctr"/>
            <a:r>
              <a:rPr lang="en-US" sz="2800" b="1" dirty="0">
                <a:solidFill>
                  <a:schemeClr val="bg1"/>
                </a:solidFill>
              </a:rPr>
              <a:t>(504)821-2601</a:t>
            </a:r>
          </a:p>
        </p:txBody>
      </p:sp>
    </p:spTree>
    <p:extLst>
      <p:ext uri="{BB962C8B-B14F-4D97-AF65-F5344CB8AC3E}">
        <p14:creationId xmlns:p14="http://schemas.microsoft.com/office/powerpoint/2010/main" val="3062870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lstStyle/>
          <a:p>
            <a:pPr marL="45720"/>
            <a:r>
              <a:rPr lang="en-US" dirty="0"/>
              <a:t>At the conclusion of this activity, the participant will be able to:</a:t>
            </a:r>
          </a:p>
          <a:p>
            <a:pPr marL="45720"/>
            <a:endParaRPr lang="en-US" dirty="0"/>
          </a:p>
          <a:p>
            <a:pPr lvl="0"/>
            <a:r>
              <a:rPr lang="en-US" dirty="0"/>
              <a:t> 1. Describe the core training competencies for CHWs and their supervisors working                           in HIV care</a:t>
            </a:r>
          </a:p>
          <a:p>
            <a:pPr lvl="0"/>
            <a:endParaRPr lang="en-US" sz="2000" dirty="0"/>
          </a:p>
          <a:p>
            <a:pPr lvl="0"/>
            <a:r>
              <a:rPr lang="en-US" dirty="0"/>
              <a:t>2. Gain skills on training approaches for CHWs and supervisors</a:t>
            </a:r>
            <a:endParaRPr lang="en-US" sz="2000" dirty="0"/>
          </a:p>
          <a:p>
            <a:pPr lvl="0"/>
            <a:endParaRPr lang="en-US" dirty="0"/>
          </a:p>
          <a:p>
            <a:pPr lvl="0"/>
            <a:r>
              <a:rPr lang="en-US" dirty="0"/>
              <a:t>3. Obtain resources for strengthening organizational capacity to integrate CHWs as part of the HIV care team. </a:t>
            </a:r>
            <a:endParaRPr lang="en-US" sz="2000" dirty="0"/>
          </a:p>
          <a:p>
            <a:pPr marL="45720"/>
            <a:endParaRPr lang="en-US" dirty="0"/>
          </a:p>
          <a:p>
            <a:endParaRPr lang="en-US" dirty="0"/>
          </a:p>
          <a:p>
            <a:endParaRPr lang="en-US" dirty="0"/>
          </a:p>
        </p:txBody>
      </p:sp>
    </p:spTree>
    <p:extLst>
      <p:ext uri="{BB962C8B-B14F-4D97-AF65-F5344CB8AC3E}">
        <p14:creationId xmlns:p14="http://schemas.microsoft.com/office/powerpoint/2010/main" val="1988204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3774563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1"/>
          </p:nvPr>
        </p:nvSpPr>
        <p:spPr/>
        <p:txBody>
          <a:bodyPr/>
          <a:lstStyle>
            <a:lvl1pPr>
              <a:spcBef>
                <a:spcPct val="20000"/>
              </a:spcBef>
              <a:buClr>
                <a:srgbClr val="2675B4"/>
              </a:buClr>
              <a:buFont typeface="Wingdings" panose="05000000000000000000" pitchFamily="2" charset="2"/>
              <a:buChar char="§"/>
              <a:defRPr sz="2400">
                <a:solidFill>
                  <a:schemeClr val="tx1"/>
                </a:solidFill>
                <a:latin typeface="Josephine Sans"/>
                <a:ea typeface="Osaka" pitchFamily="-64" charset="-128"/>
              </a:defRPr>
            </a:lvl1pPr>
            <a:lvl2pPr marL="742950" indent="-28575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2pPr>
            <a:lvl3pPr marL="1143000" indent="-22860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3pPr>
            <a:lvl4pPr marL="1600200" indent="-22860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4pPr>
            <a:lvl5pPr marL="2057400" indent="-228600">
              <a:spcBef>
                <a:spcPct val="20000"/>
              </a:spcBef>
              <a:buClr>
                <a:srgbClr val="2675B4"/>
              </a:buClr>
              <a:buFont typeface="Wingdings" panose="05000000000000000000" pitchFamily="2" charset="2"/>
              <a:buChar char="§"/>
              <a:defRPr>
                <a:solidFill>
                  <a:schemeClr val="tx1"/>
                </a:solidFill>
                <a:latin typeface="Josephine Sans"/>
                <a:ea typeface="Osaka" pitchFamily="-64" charset="-128"/>
              </a:defRPr>
            </a:lvl5pPr>
            <a:lvl6pPr marL="25146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6pPr>
            <a:lvl7pPr marL="29718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7pPr>
            <a:lvl8pPr marL="34290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8pPr>
            <a:lvl9pPr marL="3886200" indent="-228600" eaLnBrk="0" fontAlgn="base" hangingPunct="0">
              <a:spcBef>
                <a:spcPct val="20000"/>
              </a:spcBef>
              <a:spcAft>
                <a:spcPct val="0"/>
              </a:spcAft>
              <a:buClr>
                <a:srgbClr val="2675B4"/>
              </a:buClr>
              <a:buFont typeface="Wingdings" panose="05000000000000000000" pitchFamily="2" charset="2"/>
              <a:buChar char="§"/>
              <a:defRPr>
                <a:solidFill>
                  <a:schemeClr val="tx1"/>
                </a:solidFill>
                <a:latin typeface="Josephine Sans"/>
                <a:ea typeface="Osaka" pitchFamily="-64" charset="-128"/>
              </a:defRPr>
            </a:lvl9pPr>
          </a:lstStyle>
          <a:p>
            <a:pPr>
              <a:spcBef>
                <a:spcPct val="0"/>
              </a:spcBef>
              <a:buClrTx/>
              <a:buFontTx/>
              <a:buNone/>
              <a:defRPr/>
            </a:pPr>
            <a:r>
              <a:rPr lang="en-US" altLang="en-US" sz="1200">
                <a:latin typeface="Arial" panose="020B0604020202020204" pitchFamily="34" charset="0"/>
              </a:rPr>
              <a:t>2/3/08  </a:t>
            </a:r>
            <a:fld id="{A83C9FA5-3C29-45E8-9868-64472CC48300}" type="slidenum">
              <a:rPr lang="en-US" altLang="en-US" sz="1200">
                <a:latin typeface="Arial" panose="020B0604020202020204" pitchFamily="34" charset="0"/>
              </a:rPr>
              <a:pPr>
                <a:spcBef>
                  <a:spcPct val="0"/>
                </a:spcBef>
                <a:buClrTx/>
                <a:buFontTx/>
                <a:buNone/>
                <a:defRPr/>
              </a:pPr>
              <a:t>6</a:t>
            </a:fld>
            <a:endParaRPr lang="en-US" altLang="en-US" sz="1200">
              <a:latin typeface="Arial" panose="020B0604020202020204" pitchFamily="34" charset="0"/>
            </a:endParaRPr>
          </a:p>
        </p:txBody>
      </p:sp>
      <p:sp>
        <p:nvSpPr>
          <p:cNvPr id="5122" name="Rectangle 2"/>
          <p:cNvSpPr>
            <a:spLocks noGrp="1" noChangeArrowheads="1"/>
          </p:cNvSpPr>
          <p:nvPr>
            <p:ph type="title"/>
          </p:nvPr>
        </p:nvSpPr>
        <p:spPr/>
        <p:txBody>
          <a:bodyPr>
            <a:normAutofit fontScale="90000"/>
          </a:bodyPr>
          <a:lstStyle/>
          <a:p>
            <a:pPr eaLnBrk="1" hangingPunct="1">
              <a:defRPr/>
            </a:pPr>
            <a:r>
              <a:rPr lang="en-US" altLang="en-US" b="1" dirty="0">
                <a:cs typeface="+mj-cs"/>
              </a:rPr>
              <a:t>About the Project</a:t>
            </a:r>
            <a:endParaRPr lang="en-US" altLang="en-US" dirty="0">
              <a:cs typeface="+mj-cs"/>
            </a:endParaRPr>
          </a:p>
        </p:txBody>
      </p:sp>
      <p:sp>
        <p:nvSpPr>
          <p:cNvPr id="5123" name="Rectangle 3"/>
          <p:cNvSpPr>
            <a:spLocks noGrp="1" noChangeArrowheads="1"/>
          </p:cNvSpPr>
          <p:nvPr>
            <p:ph type="body" idx="1"/>
          </p:nvPr>
        </p:nvSpPr>
        <p:spPr>
          <a:xfrm>
            <a:off x="2133600" y="1676400"/>
            <a:ext cx="7924800" cy="3886200"/>
          </a:xfrm>
        </p:spPr>
        <p:txBody>
          <a:bodyPr/>
          <a:lstStyle/>
          <a:p>
            <a:pPr>
              <a:buClr>
                <a:srgbClr val="CC0000"/>
              </a:buClr>
              <a:defRPr/>
            </a:pPr>
            <a:r>
              <a:rPr lang="en-US" altLang="en-US" dirty="0">
                <a:cs typeface="+mn-cs"/>
              </a:rPr>
              <a:t>Improving Access to Care: Using Community Health Workers to Improve Linkage and Retention in HIV Care</a:t>
            </a:r>
          </a:p>
          <a:p>
            <a:pPr>
              <a:buClr>
                <a:srgbClr val="CC0000"/>
              </a:buClr>
              <a:defRPr/>
            </a:pPr>
            <a:endParaRPr lang="en-US" altLang="en-US" dirty="0">
              <a:cs typeface="+mn-cs"/>
            </a:endParaRPr>
          </a:p>
          <a:p>
            <a:pPr eaLnBrk="1" hangingPunct="1">
              <a:buClr>
                <a:srgbClr val="CC0000"/>
              </a:buClr>
              <a:defRPr/>
            </a:pPr>
            <a:r>
              <a:rPr lang="en-US" altLang="en-US" dirty="0">
                <a:cs typeface="+mn-cs"/>
              </a:rPr>
              <a:t>Funded through the Secretary’s Minority AIDS Initiative Fund (SMAIF)</a:t>
            </a:r>
          </a:p>
          <a:p>
            <a:pPr eaLnBrk="1" hangingPunct="1">
              <a:buClr>
                <a:srgbClr val="CC0000"/>
              </a:buClr>
              <a:defRPr/>
            </a:pPr>
            <a:r>
              <a:rPr lang="en-US" altLang="en-US" dirty="0">
                <a:cs typeface="+mn-cs"/>
              </a:rPr>
              <a:t>Administered by HRSA, HIV/AIDS Bureau, Division of Community HIV/AIDS Program (DCHAP)</a:t>
            </a:r>
          </a:p>
          <a:p>
            <a:pPr eaLnBrk="1" hangingPunct="1">
              <a:buClr>
                <a:srgbClr val="CC0000"/>
              </a:buClr>
              <a:defRPr/>
            </a:pPr>
            <a:r>
              <a:rPr lang="en-US" altLang="en-US" dirty="0">
                <a:cs typeface="+mn-cs"/>
              </a:rPr>
              <a:t>Boston University funded as the Technical Assistance and Evaluation Center (TAEC) for the project.</a:t>
            </a:r>
          </a:p>
        </p:txBody>
      </p:sp>
      <p:sp>
        <p:nvSpPr>
          <p:cNvPr id="5127"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Tree>
    <p:extLst>
      <p:ext uri="{BB962C8B-B14F-4D97-AF65-F5344CB8AC3E}">
        <p14:creationId xmlns:p14="http://schemas.microsoft.com/office/powerpoint/2010/main" val="405571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938" y="909638"/>
            <a:ext cx="6794500" cy="620712"/>
          </a:xfrm>
        </p:spPr>
        <p:txBody>
          <a:bodyPr/>
          <a:lstStyle/>
          <a:p>
            <a:pPr>
              <a:defRPr/>
            </a:pPr>
            <a:r>
              <a:rPr lang="en-US" sz="2800" dirty="0"/>
              <a:t>Project goals (2016-2019</a:t>
            </a:r>
            <a:r>
              <a:rPr lang="en-US" sz="3000" dirty="0"/>
              <a:t>)</a:t>
            </a:r>
          </a:p>
        </p:txBody>
      </p:sp>
      <p:sp>
        <p:nvSpPr>
          <p:cNvPr id="3" name="Content Placeholder 2"/>
          <p:cNvSpPr>
            <a:spLocks noGrp="1"/>
          </p:cNvSpPr>
          <p:nvPr>
            <p:ph idx="1"/>
          </p:nvPr>
        </p:nvSpPr>
        <p:spPr>
          <a:xfrm>
            <a:off x="2039938" y="1517650"/>
            <a:ext cx="8420100" cy="4478338"/>
          </a:xfrm>
        </p:spPr>
        <p:txBody>
          <a:bodyPr/>
          <a:lstStyle/>
          <a:p>
            <a:pPr marL="457200" indent="-457200">
              <a:buFont typeface="+mj-lt"/>
              <a:buAutoNum type="arabicPeriod"/>
              <a:defRPr/>
            </a:pPr>
            <a:r>
              <a:rPr lang="en-US" sz="1950" dirty="0"/>
              <a:t>Increa</a:t>
            </a:r>
            <a:r>
              <a:rPr lang="en-US" dirty="0"/>
              <a:t>se the utilization of CHWs to strengthen the health care workforce, improve access to healthcare and health outcomes for racial and ethnic minority people living with HIV (PLWH)</a:t>
            </a:r>
          </a:p>
          <a:p>
            <a:pPr marL="342900" indent="-342900">
              <a:buFont typeface="+mj-lt"/>
              <a:buAutoNum type="arabicPeriod"/>
              <a:defRPr/>
            </a:pPr>
            <a:endParaRPr lang="en-US" dirty="0"/>
          </a:p>
          <a:p>
            <a:pPr marL="385763" indent="-385763">
              <a:buFont typeface="+mj-lt"/>
              <a:buAutoNum type="arabicPeriod"/>
              <a:defRPr/>
            </a:pPr>
            <a:r>
              <a:rPr lang="en-US" dirty="0"/>
              <a:t>Assist Ryan White HIV/AIDS Program-funded (RWHAP) medical provider sites with the support needed to integrate CHW into an HIV multidisciplinary team model</a:t>
            </a:r>
          </a:p>
          <a:p>
            <a:pPr marL="342900" indent="-342900">
              <a:buFont typeface="+mj-lt"/>
              <a:buAutoNum type="arabicPeriod"/>
              <a:defRPr/>
            </a:pPr>
            <a:endParaRPr lang="en-US" dirty="0"/>
          </a:p>
          <a:p>
            <a:pPr marL="385763" indent="-385763">
              <a:buFont typeface="+mj-lt"/>
              <a:buAutoNum type="arabicPeriod"/>
              <a:defRPr/>
            </a:pPr>
            <a:r>
              <a:rPr lang="en-US" dirty="0"/>
              <a:t>Develop tools, materials and resources to increase the use of CHWs in health care teams</a:t>
            </a:r>
          </a:p>
          <a:p>
            <a:pPr marL="385763" indent="-385763">
              <a:buFont typeface="+mj-lt"/>
              <a:buAutoNum type="arabicPeriod"/>
              <a:defRPr/>
            </a:pPr>
            <a:endParaRPr lang="en-US" dirty="0"/>
          </a:p>
          <a:p>
            <a:pPr marL="385763" indent="-385763">
              <a:buFont typeface="+mj-lt"/>
              <a:buAutoNum type="arabicPeriod"/>
              <a:defRPr/>
            </a:pPr>
            <a:r>
              <a:rPr lang="en-US" dirty="0"/>
              <a:t>Evaluate the effectiveness of CHW on linkage and retention in care for PLWH and assess the CHW models implemented by RWHAP providers </a:t>
            </a:r>
          </a:p>
          <a:p>
            <a:pPr>
              <a:defRPr/>
            </a:pPr>
            <a:endParaRPr lang="en-US" dirty="0"/>
          </a:p>
        </p:txBody>
      </p:sp>
      <p:sp>
        <p:nvSpPr>
          <p:cNvPr id="4" name="Rectangle 3"/>
          <p:cNvSpPr/>
          <p:nvPr/>
        </p:nvSpPr>
        <p:spPr>
          <a:xfrm>
            <a:off x="2039938" y="3756819"/>
            <a:ext cx="8420100" cy="6858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9588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Key Project Components </a:t>
            </a:r>
          </a:p>
        </p:txBody>
      </p:sp>
      <p:graphicFrame>
        <p:nvGraphicFramePr>
          <p:cNvPr id="4" name="Content Placeholder 3"/>
          <p:cNvGraphicFramePr>
            <a:graphicFrameLocks noGrp="1"/>
          </p:cNvGraphicFramePr>
          <p:nvPr>
            <p:ph idx="1"/>
          </p:nvPr>
        </p:nvGraphicFramePr>
        <p:xfrm>
          <a:off x="1981201" y="1683327"/>
          <a:ext cx="7647708" cy="415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1981200" y="3760789"/>
            <a:ext cx="2338388" cy="1819275"/>
          </a:xfrm>
          <a:prstGeom prst="ellipse">
            <a:avLst/>
          </a:prstGeom>
          <a:no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97189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1143000"/>
            <a:ext cx="9205913"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685800"/>
            <a:ext cx="6794500" cy="622300"/>
          </a:xfrm>
        </p:spPr>
        <p:txBody>
          <a:bodyPr/>
          <a:lstStyle/>
          <a:p>
            <a:pPr>
              <a:defRPr/>
            </a:pPr>
            <a:r>
              <a:rPr lang="en-US" sz="2800" dirty="0"/>
              <a:t>Project sites </a:t>
            </a:r>
          </a:p>
        </p:txBody>
      </p:sp>
    </p:spTree>
    <p:extLst>
      <p:ext uri="{BB962C8B-B14F-4D97-AF65-F5344CB8AC3E}">
        <p14:creationId xmlns:p14="http://schemas.microsoft.com/office/powerpoint/2010/main" val="1416054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2.xml><?xml version="1.0" encoding="utf-8"?>
<ds:datastoreItem xmlns:ds="http://schemas.openxmlformats.org/officeDocument/2006/customXml" ds:itemID="{257637BD-F6B8-4C8E-98AF-4410C437D562}">
  <ds:schemaRefs>
    <ds:schemaRef ds:uri="http://www.w3.org/XML/1998/namespace"/>
    <ds:schemaRef ds:uri="http://purl.org/dc/dcmitype/"/>
    <ds:schemaRef ds:uri="763191c0-b165-402f-a2d4-8ae261e3ae05"/>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75e813ae-c565-40db-b37c-cfdb0e13b5d9"/>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TotalTime>
  <Words>1534</Words>
  <Application>Microsoft Office PowerPoint</Application>
  <PresentationFormat>Widescreen</PresentationFormat>
  <Paragraphs>336</Paragraphs>
  <Slides>38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Josefin Sans</vt:lpstr>
      <vt:lpstr>Josephine Sans</vt:lpstr>
      <vt:lpstr>Josephine Sans Semi</vt:lpstr>
      <vt:lpstr>Osaka</vt:lpstr>
      <vt:lpstr>Wingdings</vt:lpstr>
      <vt:lpstr>Office Theme</vt:lpstr>
      <vt:lpstr>PowerPoint Presentation</vt:lpstr>
      <vt:lpstr>Training Community Health Workers and Supervisors to Improve Linkage and Retention in HIV Care  </vt:lpstr>
      <vt:lpstr>Presenter Disclosers</vt:lpstr>
      <vt:lpstr>Learning Objectives</vt:lpstr>
      <vt:lpstr>Obtaining CME/CE Credit</vt:lpstr>
      <vt:lpstr>About the Project</vt:lpstr>
      <vt:lpstr>Project goals (2016-2019)</vt:lpstr>
      <vt:lpstr>Key Project Components </vt:lpstr>
      <vt:lpstr>Project sites </vt:lpstr>
      <vt:lpstr>Training Program: Goals</vt:lpstr>
      <vt:lpstr>Training Program</vt:lpstr>
      <vt:lpstr>Training team</vt:lpstr>
      <vt:lpstr>Training Framework</vt:lpstr>
      <vt:lpstr>Training Curricula: Sample Topics</vt:lpstr>
      <vt:lpstr>Training &amp; TA Modality</vt:lpstr>
      <vt:lpstr>Demonstration: CHW Training Activity</vt:lpstr>
      <vt:lpstr>Activity: CHWs &amp; the HIV Care Continuum  </vt:lpstr>
      <vt:lpstr>Activity: CHWs &amp; the HIV Care Continuum </vt:lpstr>
      <vt:lpstr>Demonstration: Supervision Activity</vt:lpstr>
      <vt:lpstr>Staying in Your Lane = Boundaries</vt:lpstr>
      <vt:lpstr>Boundaries Activity</vt:lpstr>
      <vt:lpstr>Guidelines for Healthy Boundaries  </vt:lpstr>
      <vt:lpstr>Application in the field</vt:lpstr>
      <vt:lpstr>PowerPoint Presentation</vt:lpstr>
      <vt:lpstr>CHW Supervision at CrescentCare</vt:lpstr>
      <vt:lpstr>CHW Supervision at CrescentCare</vt:lpstr>
      <vt:lpstr>CHW Supervision at CrescentCare</vt:lpstr>
      <vt:lpstr>CHW Supervision at CrescentCare </vt:lpstr>
      <vt:lpstr>Acknowledgments With Thanks to</vt:lpstr>
      <vt:lpstr>Training Evaluation Results</vt:lpstr>
      <vt:lpstr>Our CHWs</vt:lpstr>
      <vt:lpstr>Supervisors</vt:lpstr>
      <vt:lpstr>Evaluation Methodology </vt:lpstr>
      <vt:lpstr>Skills used by CHWs from Training</vt:lpstr>
      <vt:lpstr>Skills used by Supervisors from Training</vt:lpstr>
      <vt:lpstr>CHW &amp; Supervisor Training- 9/2017</vt:lpstr>
      <vt:lpstr>Resources:  Summer 2019</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Kennedy</dc:creator>
  <cp:lastModifiedBy>Windows User</cp:lastModifiedBy>
  <cp:revision>19</cp:revision>
  <dcterms:created xsi:type="dcterms:W3CDTF">2018-12-11T19:48:53Z</dcterms:created>
  <dcterms:modified xsi:type="dcterms:W3CDTF">2018-12-12T15:13:08Z</dcterms:modified>
</cp:coreProperties>
</file>