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31"/>
  </p:notesMasterIdLst>
  <p:sldIdLst>
    <p:sldId id="257" r:id="rId6"/>
    <p:sldId id="258" r:id="rId7"/>
    <p:sldId id="259" r:id="rId8"/>
    <p:sldId id="260" r:id="rId9"/>
    <p:sldId id="281" r:id="rId10"/>
    <p:sldId id="261" r:id="rId11"/>
    <p:sldId id="264" r:id="rId12"/>
    <p:sldId id="273" r:id="rId13"/>
    <p:sldId id="274" r:id="rId14"/>
    <p:sldId id="265" r:id="rId15"/>
    <p:sldId id="266" r:id="rId16"/>
    <p:sldId id="276" r:id="rId17"/>
    <p:sldId id="268" r:id="rId18"/>
    <p:sldId id="269" r:id="rId19"/>
    <p:sldId id="272" r:id="rId20"/>
    <p:sldId id="275" r:id="rId21"/>
    <p:sldId id="289" r:id="rId22"/>
    <p:sldId id="290" r:id="rId23"/>
    <p:sldId id="280" r:id="rId24"/>
    <p:sldId id="279" r:id="rId25"/>
    <p:sldId id="278" r:id="rId26"/>
    <p:sldId id="282" r:id="rId27"/>
    <p:sldId id="283" r:id="rId28"/>
    <p:sldId id="285" r:id="rId29"/>
    <p:sldId id="288" r:id="rId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AR" lastIdx="9" clrIdx="0"/>
  <p:cmAuthor id="1" name=" " initials=" "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5895"/>
    <a:srgbClr val="0958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592" y="52"/>
      </p:cViewPr>
      <p:guideLst>
        <p:guide orient="horz" pos="2160"/>
        <p:guide pos="3840"/>
      </p:guideLst>
    </p:cSldViewPr>
  </p:slideViewPr>
  <p:notesTextViewPr>
    <p:cViewPr>
      <p:scale>
        <a:sx n="1" d="1"/>
        <a:sy n="1" d="1"/>
      </p:scale>
      <p:origin x="0" y="0"/>
    </p:cViewPr>
  </p:notesTextViewPr>
  <p:sorterViewPr>
    <p:cViewPr>
      <p:scale>
        <a:sx n="100" d="100"/>
        <a:sy n="100" d="100"/>
      </p:scale>
      <p:origin x="0" y="369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14942439125803"/>
          <c:y val="7.9022251209060854E-2"/>
          <c:w val="0.81970929376402202"/>
          <c:h val="0.73401160041642943"/>
        </c:manualLayout>
      </c:layout>
      <c:barChart>
        <c:barDir val="col"/>
        <c:grouping val="clustered"/>
        <c:varyColors val="0"/>
        <c:ser>
          <c:idx val="0"/>
          <c:order val="0"/>
          <c:tx>
            <c:strRef>
              <c:f>Sheet1!$B$1</c:f>
              <c:strCache>
                <c:ptCount val="1"/>
                <c:pt idx="0">
                  <c:v>Column1</c:v>
                </c:pt>
              </c:strCache>
            </c:strRef>
          </c:tx>
          <c:spPr>
            <a:solidFill>
              <a:srgbClr val="0070C0"/>
            </a:solidFill>
            <a:ln>
              <a:solidFill>
                <a:schemeClr val="tx1"/>
              </a:solidFill>
            </a:ln>
          </c:spPr>
          <c:invertIfNegative val="0"/>
          <c:dLbls>
            <c:dLbl>
              <c:idx val="0"/>
              <c:layout>
                <c:manualLayout>
                  <c:x val="0"/>
                  <c:y val="5.279151777484168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036-498B-B678-993D327E0D6B}"/>
                </c:ext>
              </c:extLst>
            </c:dLbl>
            <c:numFmt formatCode="0%" sourceLinked="0"/>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PLWHA
N = 19,746</c:v>
                </c:pt>
                <c:pt idx="1">
                  <c:v>Engaged in Care*
N = 14,681</c:v>
                </c:pt>
                <c:pt idx="2">
                  <c:v>Retained in Care*
N = 11,329</c:v>
                </c:pt>
                <c:pt idx="3">
                  <c:v>Virally Suppressed
in 2015*
N = 12,891</c:v>
                </c:pt>
              </c:strCache>
            </c:strRef>
          </c:cat>
          <c:val>
            <c:numRef>
              <c:f>Sheet1!$B$2:$B$5</c:f>
              <c:numCache>
                <c:formatCode>General</c:formatCode>
                <c:ptCount val="4"/>
                <c:pt idx="0">
                  <c:v>1</c:v>
                </c:pt>
                <c:pt idx="1">
                  <c:v>0.74349235288159632</c:v>
                </c:pt>
                <c:pt idx="2">
                  <c:v>0.57373645295249676</c:v>
                </c:pt>
                <c:pt idx="3">
                  <c:v>0.65284108173807354</c:v>
                </c:pt>
              </c:numCache>
            </c:numRef>
          </c:val>
          <c:extLst>
            <c:ext xmlns:c16="http://schemas.microsoft.com/office/drawing/2014/chart" uri="{C3380CC4-5D6E-409C-BE32-E72D297353CC}">
              <c16:uniqueId val="{00000001-4036-498B-B678-993D327E0D6B}"/>
            </c:ext>
          </c:extLst>
        </c:ser>
        <c:dLbls>
          <c:showLegendKey val="0"/>
          <c:showVal val="0"/>
          <c:showCatName val="0"/>
          <c:showSerName val="0"/>
          <c:showPercent val="0"/>
          <c:showBubbleSize val="0"/>
        </c:dLbls>
        <c:gapWidth val="150"/>
        <c:axId val="143057280"/>
        <c:axId val="143058816"/>
      </c:barChart>
      <c:catAx>
        <c:axId val="143057280"/>
        <c:scaling>
          <c:orientation val="minMax"/>
        </c:scaling>
        <c:delete val="0"/>
        <c:axPos val="b"/>
        <c:numFmt formatCode="General" sourceLinked="0"/>
        <c:majorTickMark val="out"/>
        <c:minorTickMark val="none"/>
        <c:tickLblPos val="nextTo"/>
        <c:spPr>
          <a:ln>
            <a:solidFill>
              <a:schemeClr val="tx1"/>
            </a:solidFill>
          </a:ln>
        </c:spPr>
        <c:txPr>
          <a:bodyPr/>
          <a:lstStyle/>
          <a:p>
            <a:pPr>
              <a:defRPr sz="1600" b="1"/>
            </a:pPr>
            <a:endParaRPr lang="en-US"/>
          </a:p>
        </c:txPr>
        <c:crossAx val="143058816"/>
        <c:crosses val="autoZero"/>
        <c:auto val="1"/>
        <c:lblAlgn val="ctr"/>
        <c:lblOffset val="100"/>
        <c:noMultiLvlLbl val="0"/>
      </c:catAx>
      <c:valAx>
        <c:axId val="143058816"/>
        <c:scaling>
          <c:orientation val="minMax"/>
          <c:max val="1"/>
        </c:scaling>
        <c:delete val="0"/>
        <c:axPos val="l"/>
        <c:majorGridlines>
          <c:spPr>
            <a:ln>
              <a:noFill/>
            </a:ln>
          </c:spPr>
        </c:majorGridlines>
        <c:numFmt formatCode="0%" sourceLinked="0"/>
        <c:majorTickMark val="out"/>
        <c:minorTickMark val="none"/>
        <c:tickLblPos val="nextTo"/>
        <c:spPr>
          <a:ln>
            <a:solidFill>
              <a:schemeClr val="tx1"/>
            </a:solidFill>
          </a:ln>
        </c:spPr>
        <c:txPr>
          <a:bodyPr/>
          <a:lstStyle/>
          <a:p>
            <a:pPr>
              <a:defRPr sz="1600" b="1"/>
            </a:pPr>
            <a:endParaRPr lang="en-US"/>
          </a:p>
        </c:txPr>
        <c:crossAx val="143057280"/>
        <c:crosses val="autoZero"/>
        <c:crossBetween val="between"/>
        <c:majorUnit val="0.2"/>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A3DB014-2271-4D27-9978-853ED7769792}" type="datetimeFigureOut">
              <a:rPr lang="en-US" smtClean="0"/>
              <a:t>12/13/2018</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CE3B6676-E9A1-4352-AE73-18365363E5C3}" type="slidenum">
              <a:rPr lang="en-US" smtClean="0"/>
              <a:t>‹#›</a:t>
            </a:fld>
            <a:endParaRPr lang="en-US"/>
          </a:p>
        </p:txBody>
      </p:sp>
    </p:spTree>
    <p:extLst>
      <p:ext uri="{BB962C8B-B14F-4D97-AF65-F5344CB8AC3E}">
        <p14:creationId xmlns:p14="http://schemas.microsoft.com/office/powerpoint/2010/main" val="377987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a:xfrm>
            <a:off x="406400" y="696913"/>
            <a:ext cx="6197600" cy="3486150"/>
          </a:xfrm>
          <a:ln/>
        </p:spPr>
      </p:sp>
      <p:sp>
        <p:nvSpPr>
          <p:cNvPr id="157699" name="Notes Placeholder 2"/>
          <p:cNvSpPr>
            <a:spLocks noGrp="1"/>
          </p:cNvSpPr>
          <p:nvPr>
            <p:ph type="body" idx="1"/>
          </p:nvPr>
        </p:nvSpPr>
        <p:spPr>
          <a:noFill/>
        </p:spPr>
        <p:txBody>
          <a:bodyPr/>
          <a:lstStyle/>
          <a:p>
            <a:pPr defTabSz="931774">
              <a:defRPr/>
            </a:pPr>
            <a:r>
              <a:rPr lang="en-US" altLang="en-US" dirty="0" smtClean="0">
                <a:ea typeface="MS PGothic" pitchFamily="34" charset="-128"/>
              </a:rPr>
              <a:t>- Updated 9/25/18</a:t>
            </a:r>
          </a:p>
        </p:txBody>
      </p:sp>
      <p:sp>
        <p:nvSpPr>
          <p:cNvPr id="157700" name="Slide Number Placeholder 3"/>
          <p:cNvSpPr txBox="1">
            <a:spLocks noGrp="1"/>
          </p:cNvSpPr>
          <p:nvPr/>
        </p:nvSpPr>
        <p:spPr bwMode="auto">
          <a:xfrm>
            <a:off x="3970938" y="8831263"/>
            <a:ext cx="303784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2" tIns="46586" rIns="93172" bIns="46586"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a:spcBef>
                <a:spcPct val="0"/>
              </a:spcBef>
            </a:pPr>
            <a:fld id="{B0A63877-6A10-4ABD-A43B-C628FF031034}" type="slidenum">
              <a:rPr lang="en-US" altLang="en-US">
                <a:solidFill>
                  <a:srgbClr val="000000"/>
                </a:solidFill>
                <a:ea typeface="MS PGothic" pitchFamily="34" charset="-128"/>
                <a:cs typeface="Arial" charset="0"/>
              </a:rPr>
              <a:pPr algn="r">
                <a:spcBef>
                  <a:spcPct val="0"/>
                </a:spcBef>
              </a:pPr>
              <a:t>25</a:t>
            </a:fld>
            <a:endParaRPr lang="en-US" altLang="en-US">
              <a:solidFill>
                <a:srgbClr val="000000"/>
              </a:solidFill>
              <a:ea typeface="MS PGothic" pitchFamily="34" charset="-128"/>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576AA-4866-4B3F-9FE7-AB336FDFEF4C}"/>
              </a:ext>
            </a:extLst>
          </p:cNvPr>
          <p:cNvSpPr>
            <a:spLocks noGrp="1"/>
          </p:cNvSpPr>
          <p:nvPr>
            <p:ph type="title" hasCustomPrompt="1"/>
          </p:nvPr>
        </p:nvSpPr>
        <p:spPr>
          <a:xfrm>
            <a:off x="2677886" y="2035207"/>
            <a:ext cx="9060024" cy="829193"/>
          </a:xfrm>
        </p:spPr>
        <p:txBody>
          <a:bodyPr>
            <a:noAutofit/>
          </a:bodyPr>
          <a:lstStyle>
            <a:lvl1pPr>
              <a:defRPr sz="6000">
                <a:solidFill>
                  <a:schemeClr val="bg1"/>
                </a:solidFill>
              </a:defRPr>
            </a:lvl1pPr>
          </a:lstStyle>
          <a:p>
            <a:r>
              <a:rPr lang="en-US" dirty="0"/>
              <a:t>Activity Title</a:t>
            </a:r>
          </a:p>
        </p:txBody>
      </p:sp>
      <p:sp>
        <p:nvSpPr>
          <p:cNvPr id="3" name="Content Placeholder 2">
            <a:extLst>
              <a:ext uri="{FF2B5EF4-FFF2-40B4-BE49-F238E27FC236}">
                <a16:creationId xmlns:a16="http://schemas.microsoft.com/office/drawing/2014/main" id="{56FEB880-299F-4C2C-B0CE-05C03177BFA0}"/>
              </a:ext>
            </a:extLst>
          </p:cNvPr>
          <p:cNvSpPr>
            <a:spLocks noGrp="1"/>
          </p:cNvSpPr>
          <p:nvPr>
            <p:ph idx="1" hasCustomPrompt="1"/>
          </p:nvPr>
        </p:nvSpPr>
        <p:spPr>
          <a:xfrm>
            <a:off x="2677886" y="3729067"/>
            <a:ext cx="9060024" cy="479037"/>
          </a:xfrm>
        </p:spPr>
        <p:txBody>
          <a:bodyPr>
            <a:noAutofit/>
          </a:bodyPr>
          <a:lstStyle>
            <a:lvl1pPr>
              <a:defRPr sz="2800" b="1">
                <a:solidFill>
                  <a:schemeClr val="bg1"/>
                </a:solidFill>
              </a:defRPr>
            </a:lvl1pPr>
          </a:lstStyle>
          <a:p>
            <a:pPr lvl="0"/>
            <a:r>
              <a:rPr lang="en-US" dirty="0"/>
              <a:t>Presenter(s) Name</a:t>
            </a:r>
          </a:p>
        </p:txBody>
      </p:sp>
      <p:sp>
        <p:nvSpPr>
          <p:cNvPr id="7" name="Content Placeholder 2">
            <a:extLst>
              <a:ext uri="{FF2B5EF4-FFF2-40B4-BE49-F238E27FC236}">
                <a16:creationId xmlns:a16="http://schemas.microsoft.com/office/drawing/2014/main" id="{EFB04E79-0625-405C-9E37-5AAD91CEDB24}"/>
              </a:ext>
            </a:extLst>
          </p:cNvPr>
          <p:cNvSpPr>
            <a:spLocks noGrp="1"/>
          </p:cNvSpPr>
          <p:nvPr>
            <p:ph idx="10" hasCustomPrompt="1"/>
          </p:nvPr>
        </p:nvSpPr>
        <p:spPr>
          <a:xfrm>
            <a:off x="2677886" y="4214356"/>
            <a:ext cx="9060024" cy="880153"/>
          </a:xfrm>
        </p:spPr>
        <p:txBody>
          <a:bodyPr>
            <a:normAutofit/>
          </a:bodyPr>
          <a:lstStyle>
            <a:lvl1pPr>
              <a:defRPr sz="2000" b="0" i="1">
                <a:solidFill>
                  <a:schemeClr val="bg1"/>
                </a:solidFill>
              </a:defRPr>
            </a:lvl1pPr>
          </a:lstStyle>
          <a:p>
            <a:pPr lvl="0"/>
            <a:r>
              <a:rPr lang="en-US" dirty="0"/>
              <a:t>Presenter(s) Title/Affiliation</a:t>
            </a:r>
          </a:p>
        </p:txBody>
      </p:sp>
    </p:spTree>
    <p:extLst>
      <p:ext uri="{BB962C8B-B14F-4D97-AF65-F5344CB8AC3E}">
        <p14:creationId xmlns:p14="http://schemas.microsoft.com/office/powerpoint/2010/main" val="1126635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576AA-4866-4B3F-9FE7-AB336FDFEF4C}"/>
              </a:ext>
            </a:extLst>
          </p:cNvPr>
          <p:cNvSpPr>
            <a:spLocks noGrp="1"/>
          </p:cNvSpPr>
          <p:nvPr>
            <p:ph type="title" hasCustomPrompt="1"/>
          </p:nvPr>
        </p:nvSpPr>
        <p:spPr>
          <a:xfrm>
            <a:off x="2677886" y="2035207"/>
            <a:ext cx="9060024" cy="829193"/>
          </a:xfrm>
        </p:spPr>
        <p:txBody>
          <a:bodyPr>
            <a:noAutofit/>
          </a:bodyPr>
          <a:lstStyle>
            <a:lvl1pPr>
              <a:defRPr sz="6000">
                <a:solidFill>
                  <a:schemeClr val="bg1"/>
                </a:solidFill>
              </a:defRPr>
            </a:lvl1pPr>
          </a:lstStyle>
          <a:p>
            <a:r>
              <a:rPr lang="en-US" dirty="0"/>
              <a:t>Activity Title</a:t>
            </a:r>
          </a:p>
        </p:txBody>
      </p:sp>
      <p:sp>
        <p:nvSpPr>
          <p:cNvPr id="3" name="Content Placeholder 2">
            <a:extLst>
              <a:ext uri="{FF2B5EF4-FFF2-40B4-BE49-F238E27FC236}">
                <a16:creationId xmlns:a16="http://schemas.microsoft.com/office/drawing/2014/main" id="{56FEB880-299F-4C2C-B0CE-05C03177BFA0}"/>
              </a:ext>
            </a:extLst>
          </p:cNvPr>
          <p:cNvSpPr>
            <a:spLocks noGrp="1"/>
          </p:cNvSpPr>
          <p:nvPr>
            <p:ph idx="1" hasCustomPrompt="1"/>
          </p:nvPr>
        </p:nvSpPr>
        <p:spPr>
          <a:xfrm>
            <a:off x="2677886" y="3729067"/>
            <a:ext cx="9060024" cy="479037"/>
          </a:xfrm>
        </p:spPr>
        <p:txBody>
          <a:bodyPr>
            <a:noAutofit/>
          </a:bodyPr>
          <a:lstStyle>
            <a:lvl1pPr>
              <a:defRPr sz="2800" b="1">
                <a:solidFill>
                  <a:schemeClr val="bg1"/>
                </a:solidFill>
              </a:defRPr>
            </a:lvl1pPr>
          </a:lstStyle>
          <a:p>
            <a:pPr lvl="0"/>
            <a:r>
              <a:rPr lang="en-US" dirty="0"/>
              <a:t>Presenter(s) Name</a:t>
            </a:r>
          </a:p>
        </p:txBody>
      </p:sp>
      <p:sp>
        <p:nvSpPr>
          <p:cNvPr id="7" name="Content Placeholder 2">
            <a:extLst>
              <a:ext uri="{FF2B5EF4-FFF2-40B4-BE49-F238E27FC236}">
                <a16:creationId xmlns:a16="http://schemas.microsoft.com/office/drawing/2014/main" id="{EFB04E79-0625-405C-9E37-5AAD91CEDB24}"/>
              </a:ext>
            </a:extLst>
          </p:cNvPr>
          <p:cNvSpPr>
            <a:spLocks noGrp="1"/>
          </p:cNvSpPr>
          <p:nvPr>
            <p:ph idx="10" hasCustomPrompt="1"/>
          </p:nvPr>
        </p:nvSpPr>
        <p:spPr>
          <a:xfrm>
            <a:off x="2677886" y="4214356"/>
            <a:ext cx="9060024" cy="880153"/>
          </a:xfrm>
        </p:spPr>
        <p:txBody>
          <a:bodyPr>
            <a:normAutofit/>
          </a:bodyPr>
          <a:lstStyle>
            <a:lvl1pPr>
              <a:defRPr sz="2000" b="0" i="1">
                <a:solidFill>
                  <a:schemeClr val="bg1"/>
                </a:solidFill>
              </a:defRPr>
            </a:lvl1pPr>
          </a:lstStyle>
          <a:p>
            <a:pPr lvl="0"/>
            <a:r>
              <a:rPr lang="en-US" dirty="0"/>
              <a:t>Presenter(s) Title/Affiliation</a:t>
            </a:r>
          </a:p>
        </p:txBody>
      </p:sp>
    </p:spTree>
    <p:extLst>
      <p:ext uri="{BB962C8B-B14F-4D97-AF65-F5344CB8AC3E}">
        <p14:creationId xmlns:p14="http://schemas.microsoft.com/office/powerpoint/2010/main" val="443720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ngle Head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B001-9D08-4D4A-B445-33C81106AA6C}"/>
              </a:ext>
            </a:extLst>
          </p:cNvPr>
          <p:cNvSpPr>
            <a:spLocks noGrp="1"/>
          </p:cNvSpPr>
          <p:nvPr>
            <p:ph type="title" hasCustomPrompt="1"/>
          </p:nvPr>
        </p:nvSpPr>
        <p:spPr>
          <a:xfrm>
            <a:off x="838200" y="234397"/>
            <a:ext cx="10515600" cy="829193"/>
          </a:xfrm>
        </p:spPr>
        <p:txBody>
          <a:bodyPr/>
          <a:lstStyle>
            <a:lvl1pPr>
              <a:defRPr/>
            </a:lvl1pPr>
          </a:lstStyle>
          <a:p>
            <a:r>
              <a:rPr lang="en-US" dirty="0"/>
              <a:t>Page Headline</a:t>
            </a:r>
          </a:p>
        </p:txBody>
      </p:sp>
      <p:sp>
        <p:nvSpPr>
          <p:cNvPr id="8" name="Content Placeholder 2">
            <a:extLst>
              <a:ext uri="{FF2B5EF4-FFF2-40B4-BE49-F238E27FC236}">
                <a16:creationId xmlns:a16="http://schemas.microsoft.com/office/drawing/2014/main" id="{EF22348D-6C20-49A4-8F66-D1BAF23E588B}"/>
              </a:ext>
            </a:extLst>
          </p:cNvPr>
          <p:cNvSpPr>
            <a:spLocks noGrp="1"/>
          </p:cNvSpPr>
          <p:nvPr>
            <p:ph sz="half" idx="10" hasCustomPrompt="1"/>
          </p:nvPr>
        </p:nvSpPr>
        <p:spPr>
          <a:xfrm>
            <a:off x="838200" y="1196982"/>
            <a:ext cx="10515600" cy="4448443"/>
          </a:xfrm>
        </p:spPr>
        <p:txBody>
          <a:bodyPr>
            <a:normAutofit/>
          </a:bodyPr>
          <a:lstStyle>
            <a:lvl1pPr marL="0" marR="0" indent="0" algn="l" defTabSz="914400" rtl="0" eaLnBrk="1" fontAlgn="auto" latinLnBrk="0" hangingPunct="1">
              <a:lnSpc>
                <a:spcPct val="90000"/>
              </a:lnSpc>
              <a:spcBef>
                <a:spcPts val="1000"/>
              </a:spcBef>
              <a:spcAft>
                <a:spcPts val="0"/>
              </a:spcAft>
              <a:buClr>
                <a:srgbClr val="D03138"/>
              </a:buClr>
              <a:buSzTx/>
              <a:buFont typeface="Arial" panose="020B0604020202020204" pitchFamily="34" charset="0"/>
              <a:buNone/>
              <a:tabLst/>
              <a:defRPr sz="2400"/>
            </a:lvl1pPr>
            <a:lvl2pPr>
              <a:buClr>
                <a:srgbClr val="D03138"/>
              </a:buClr>
              <a:defRPr/>
            </a:lvl2pPr>
            <a:lvl3pPr>
              <a:buClr>
                <a:srgbClr val="D03138"/>
              </a:buClr>
              <a:defRPr/>
            </a:lvl3pPr>
            <a:lvl4pPr>
              <a:buClr>
                <a:srgbClr val="D03138"/>
              </a:buClr>
              <a:defRPr/>
            </a:lvl4pPr>
            <a:lvl5pPr>
              <a:buClr>
                <a:srgbClr val="D03138"/>
              </a:buClr>
              <a:defRPr/>
            </a:lvl5pPr>
          </a:lstStyle>
          <a:p>
            <a:pPr lvl="0"/>
            <a:r>
              <a:rPr lang="en-US" dirty="0"/>
              <a:t>Click to edit Master text styles</a:t>
            </a:r>
          </a:p>
        </p:txBody>
      </p:sp>
    </p:spTree>
    <p:extLst>
      <p:ext uri="{BB962C8B-B14F-4D97-AF65-F5344CB8AC3E}">
        <p14:creationId xmlns:p14="http://schemas.microsoft.com/office/powerpoint/2010/main" val="3495701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B001-9D08-4D4A-B445-33C81106AA6C}"/>
              </a:ext>
            </a:extLst>
          </p:cNvPr>
          <p:cNvSpPr>
            <a:spLocks noGrp="1"/>
          </p:cNvSpPr>
          <p:nvPr>
            <p:ph type="title" hasCustomPrompt="1"/>
          </p:nvPr>
        </p:nvSpPr>
        <p:spPr>
          <a:xfrm>
            <a:off x="838200" y="234397"/>
            <a:ext cx="10515600" cy="829193"/>
          </a:xfrm>
        </p:spPr>
        <p:txBody>
          <a:bodyPr/>
          <a:lstStyle>
            <a:lvl1pPr>
              <a:defRPr/>
            </a:lvl1pPr>
          </a:lstStyle>
          <a:p>
            <a:r>
              <a:rPr lang="en-US" dirty="0"/>
              <a:t>Page Headline</a:t>
            </a:r>
          </a:p>
        </p:txBody>
      </p:sp>
      <p:sp>
        <p:nvSpPr>
          <p:cNvPr id="3" name="Content Placeholder 2">
            <a:extLst>
              <a:ext uri="{FF2B5EF4-FFF2-40B4-BE49-F238E27FC236}">
                <a16:creationId xmlns:a16="http://schemas.microsoft.com/office/drawing/2014/main" id="{1674D8CC-3E9C-462A-8514-08D8752DD21C}"/>
              </a:ext>
            </a:extLst>
          </p:cNvPr>
          <p:cNvSpPr>
            <a:spLocks noGrp="1"/>
          </p:cNvSpPr>
          <p:nvPr>
            <p:ph sz="half" idx="1" hasCustomPrompt="1"/>
          </p:nvPr>
        </p:nvSpPr>
        <p:spPr>
          <a:xfrm>
            <a:off x="838200" y="1284447"/>
            <a:ext cx="5181600" cy="4276598"/>
          </a:xfrm>
        </p:spPr>
        <p:txBody>
          <a:bodyPr/>
          <a:lstStyle>
            <a:lvl1pPr marL="457200" indent="-457200">
              <a:buClr>
                <a:srgbClr val="D03138"/>
              </a:buClr>
              <a:buFont typeface="Arial" panose="020B0604020202020204" pitchFamily="34" charset="0"/>
              <a:buChar char="•"/>
              <a:defRPr sz="2800"/>
            </a:lvl1pPr>
            <a:lvl2pPr>
              <a:buClr>
                <a:srgbClr val="D03138"/>
              </a:buClr>
              <a:defRPr/>
            </a:lvl2pPr>
            <a:lvl3pPr>
              <a:buClr>
                <a:srgbClr val="D03138"/>
              </a:buClr>
              <a:defRPr/>
            </a:lvl3pPr>
            <a:lvl4pPr>
              <a:buClr>
                <a:srgbClr val="D03138"/>
              </a:buClr>
              <a:defRPr/>
            </a:lvl4pPr>
            <a:lvl5pPr>
              <a:buClr>
                <a:srgbClr val="D03138"/>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a:extLst>
              <a:ext uri="{FF2B5EF4-FFF2-40B4-BE49-F238E27FC236}">
                <a16:creationId xmlns:a16="http://schemas.microsoft.com/office/drawing/2014/main" id="{EF22348D-6C20-49A4-8F66-D1BAF23E588B}"/>
              </a:ext>
            </a:extLst>
          </p:cNvPr>
          <p:cNvSpPr>
            <a:spLocks noGrp="1"/>
          </p:cNvSpPr>
          <p:nvPr>
            <p:ph sz="half" idx="10" hasCustomPrompt="1"/>
          </p:nvPr>
        </p:nvSpPr>
        <p:spPr>
          <a:xfrm>
            <a:off x="6172202" y="1284447"/>
            <a:ext cx="5181600" cy="4276598"/>
          </a:xfrm>
        </p:spPr>
        <p:txBody>
          <a:bodyPr/>
          <a:lstStyle>
            <a:lvl1pPr marL="457200" indent="-457200">
              <a:buClr>
                <a:srgbClr val="D03138"/>
              </a:buClr>
              <a:buFont typeface="Arial" panose="020B0604020202020204" pitchFamily="34" charset="0"/>
              <a:buChar char="•"/>
              <a:defRPr sz="2800"/>
            </a:lvl1pPr>
            <a:lvl2pPr>
              <a:buClr>
                <a:srgbClr val="D03138"/>
              </a:buClr>
              <a:defRPr/>
            </a:lvl2pPr>
            <a:lvl3pPr>
              <a:buClr>
                <a:srgbClr val="D03138"/>
              </a:buClr>
              <a:defRPr/>
            </a:lvl3pPr>
            <a:lvl4pPr>
              <a:buClr>
                <a:srgbClr val="D03138"/>
              </a:buClr>
              <a:defRPr/>
            </a:lvl4pPr>
            <a:lvl5pPr>
              <a:buClr>
                <a:srgbClr val="D03138"/>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50277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A4006-C21C-48A5-9AC3-6327C1EA84B8}"/>
              </a:ext>
            </a:extLst>
          </p:cNvPr>
          <p:cNvSpPr>
            <a:spLocks noGrp="1"/>
          </p:cNvSpPr>
          <p:nvPr>
            <p:ph type="title" hasCustomPrompt="1"/>
          </p:nvPr>
        </p:nvSpPr>
        <p:spPr>
          <a:xfrm>
            <a:off x="477078" y="987424"/>
            <a:ext cx="4294947" cy="1069975"/>
          </a:xfrm>
        </p:spPr>
        <p:txBody>
          <a:bodyPr anchor="b">
            <a:noAutofit/>
          </a:bodyPr>
          <a:lstStyle>
            <a:lvl1pPr>
              <a:defRPr sz="5400"/>
            </a:lvl1pPr>
          </a:lstStyle>
          <a:p>
            <a:r>
              <a:rPr lang="en-US" dirty="0"/>
              <a:t>Page Headline</a:t>
            </a:r>
          </a:p>
        </p:txBody>
      </p:sp>
      <p:sp>
        <p:nvSpPr>
          <p:cNvPr id="3" name="Content Placeholder 2">
            <a:extLst>
              <a:ext uri="{FF2B5EF4-FFF2-40B4-BE49-F238E27FC236}">
                <a16:creationId xmlns:a16="http://schemas.microsoft.com/office/drawing/2014/main" id="{C083CF40-C94B-4EF2-B894-1F7C4AB1C214}"/>
              </a:ext>
            </a:extLst>
          </p:cNvPr>
          <p:cNvSpPr>
            <a:spLocks noGrp="1"/>
          </p:cNvSpPr>
          <p:nvPr>
            <p:ph idx="1"/>
          </p:nvPr>
        </p:nvSpPr>
        <p:spPr>
          <a:xfrm>
            <a:off x="5183188" y="987425"/>
            <a:ext cx="6531734" cy="4610293"/>
          </a:xfrm>
        </p:spPr>
        <p:txBody>
          <a:bodyPr/>
          <a:lstStyle>
            <a:lvl1pPr marL="457200" indent="-457200">
              <a:buClr>
                <a:srgbClr val="D03138"/>
              </a:buClr>
              <a:buFont typeface="Arial" panose="020B0604020202020204" pitchFamily="34" charset="0"/>
              <a:buChar char="•"/>
              <a:defRPr sz="3200"/>
            </a:lvl1pPr>
            <a:lvl2pPr>
              <a:buClr>
                <a:srgbClr val="D03138"/>
              </a:buClr>
              <a:defRPr sz="2800"/>
            </a:lvl2pPr>
            <a:lvl3pPr>
              <a:buClr>
                <a:srgbClr val="D03138"/>
              </a:buClr>
              <a:defRPr sz="2400"/>
            </a:lvl3pPr>
            <a:lvl4pPr>
              <a:buClr>
                <a:srgbClr val="D03138"/>
              </a:buClr>
              <a:defRPr sz="2000"/>
            </a:lvl4pPr>
            <a:lvl5pPr>
              <a:buClr>
                <a:srgbClr val="D03138"/>
              </a:buCl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00EC660-C071-4914-9592-DBABD93FB306}"/>
              </a:ext>
            </a:extLst>
          </p:cNvPr>
          <p:cNvSpPr>
            <a:spLocks noGrp="1"/>
          </p:cNvSpPr>
          <p:nvPr>
            <p:ph type="body" sz="half" idx="2" hasCustomPrompt="1"/>
          </p:nvPr>
        </p:nvSpPr>
        <p:spPr>
          <a:xfrm>
            <a:off x="477078" y="2057400"/>
            <a:ext cx="4294947" cy="354031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7211721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7E5B6-7C5E-4871-920D-40FA7D3D3C2E}"/>
              </a:ext>
            </a:extLst>
          </p:cNvPr>
          <p:cNvSpPr>
            <a:spLocks noGrp="1"/>
          </p:cNvSpPr>
          <p:nvPr>
            <p:ph type="title" hasCustomPrompt="1"/>
          </p:nvPr>
        </p:nvSpPr>
        <p:spPr>
          <a:xfrm>
            <a:off x="469128" y="987424"/>
            <a:ext cx="4302898" cy="1069975"/>
          </a:xfrm>
        </p:spPr>
        <p:txBody>
          <a:bodyPr anchor="b">
            <a:noAutofit/>
          </a:bodyPr>
          <a:lstStyle>
            <a:lvl1pPr>
              <a:defRPr sz="5400"/>
            </a:lvl1pPr>
          </a:lstStyle>
          <a:p>
            <a:r>
              <a:rPr lang="en-US" dirty="0"/>
              <a:t>Page Headline</a:t>
            </a:r>
          </a:p>
        </p:txBody>
      </p:sp>
      <p:sp>
        <p:nvSpPr>
          <p:cNvPr id="3" name="Picture Placeholder 2">
            <a:extLst>
              <a:ext uri="{FF2B5EF4-FFF2-40B4-BE49-F238E27FC236}">
                <a16:creationId xmlns:a16="http://schemas.microsoft.com/office/drawing/2014/main" id="{15783BD2-572B-4596-807C-46ECA97045F5}"/>
              </a:ext>
            </a:extLst>
          </p:cNvPr>
          <p:cNvSpPr>
            <a:spLocks noGrp="1"/>
          </p:cNvSpPr>
          <p:nvPr>
            <p:ph type="pic" idx="1"/>
          </p:nvPr>
        </p:nvSpPr>
        <p:spPr>
          <a:xfrm>
            <a:off x="5183188" y="987425"/>
            <a:ext cx="6539684" cy="463860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16CB7FD-AC8F-4941-BF0F-47DDA3B74513}"/>
              </a:ext>
            </a:extLst>
          </p:cNvPr>
          <p:cNvSpPr>
            <a:spLocks noGrp="1"/>
          </p:cNvSpPr>
          <p:nvPr>
            <p:ph type="body" sz="half" idx="2" hasCustomPrompt="1"/>
          </p:nvPr>
        </p:nvSpPr>
        <p:spPr>
          <a:xfrm>
            <a:off x="469128" y="2057400"/>
            <a:ext cx="4302898" cy="3568631"/>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11076900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aption Below">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5783BD2-572B-4596-807C-46ECA97045F5}"/>
              </a:ext>
            </a:extLst>
          </p:cNvPr>
          <p:cNvSpPr>
            <a:spLocks noGrp="1"/>
          </p:cNvSpPr>
          <p:nvPr>
            <p:ph type="pic" idx="1"/>
          </p:nvPr>
        </p:nvSpPr>
        <p:spPr>
          <a:xfrm>
            <a:off x="3009900" y="351323"/>
            <a:ext cx="6172200" cy="463860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Text Placeholder 3">
            <a:extLst>
              <a:ext uri="{FF2B5EF4-FFF2-40B4-BE49-F238E27FC236}">
                <a16:creationId xmlns:a16="http://schemas.microsoft.com/office/drawing/2014/main" id="{A9F83A12-3542-47C1-9F0C-A2A74849307F}"/>
              </a:ext>
            </a:extLst>
          </p:cNvPr>
          <p:cNvSpPr>
            <a:spLocks noGrp="1"/>
          </p:cNvSpPr>
          <p:nvPr>
            <p:ph type="body" sz="half" idx="2" hasCustomPrompt="1"/>
          </p:nvPr>
        </p:nvSpPr>
        <p:spPr>
          <a:xfrm>
            <a:off x="3009900" y="5135547"/>
            <a:ext cx="6172200" cy="597342"/>
          </a:xfrm>
        </p:spPr>
        <p:txBody>
          <a:bodyPr>
            <a:normAutofit/>
          </a:bodyPr>
          <a:lstStyle>
            <a:lvl1pPr marL="0" indent="0">
              <a:buNone/>
              <a:defRPr lang="en-US" sz="1400" i="1" dirty="0">
                <a:solidFill>
                  <a:schemeClr val="bg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here to edit image caption</a:t>
            </a:r>
          </a:p>
        </p:txBody>
      </p:sp>
    </p:spTree>
    <p:extLst>
      <p:ext uri="{BB962C8B-B14F-4D97-AF65-F5344CB8AC3E}">
        <p14:creationId xmlns:p14="http://schemas.microsoft.com/office/powerpoint/2010/main" val="3281075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ngle Head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B001-9D08-4D4A-B445-33C81106AA6C}"/>
              </a:ext>
            </a:extLst>
          </p:cNvPr>
          <p:cNvSpPr>
            <a:spLocks noGrp="1"/>
          </p:cNvSpPr>
          <p:nvPr>
            <p:ph type="title" hasCustomPrompt="1"/>
          </p:nvPr>
        </p:nvSpPr>
        <p:spPr>
          <a:xfrm>
            <a:off x="838200" y="234397"/>
            <a:ext cx="10515600" cy="829193"/>
          </a:xfrm>
        </p:spPr>
        <p:txBody>
          <a:bodyPr/>
          <a:lstStyle>
            <a:lvl1pPr>
              <a:defRPr/>
            </a:lvl1pPr>
          </a:lstStyle>
          <a:p>
            <a:r>
              <a:rPr lang="en-US" dirty="0"/>
              <a:t>Page Headline</a:t>
            </a:r>
          </a:p>
        </p:txBody>
      </p:sp>
      <p:sp>
        <p:nvSpPr>
          <p:cNvPr id="8" name="Content Placeholder 2">
            <a:extLst>
              <a:ext uri="{FF2B5EF4-FFF2-40B4-BE49-F238E27FC236}">
                <a16:creationId xmlns:a16="http://schemas.microsoft.com/office/drawing/2014/main" id="{EF22348D-6C20-49A4-8F66-D1BAF23E588B}"/>
              </a:ext>
            </a:extLst>
          </p:cNvPr>
          <p:cNvSpPr>
            <a:spLocks noGrp="1"/>
          </p:cNvSpPr>
          <p:nvPr>
            <p:ph sz="half" idx="10" hasCustomPrompt="1"/>
          </p:nvPr>
        </p:nvSpPr>
        <p:spPr>
          <a:xfrm>
            <a:off x="838200" y="1196982"/>
            <a:ext cx="10515600" cy="4448443"/>
          </a:xfrm>
        </p:spPr>
        <p:txBody>
          <a:bodyPr>
            <a:normAutofit/>
          </a:bodyPr>
          <a:lstStyle>
            <a:lvl1pPr marL="0" marR="0" indent="0" algn="l" defTabSz="914400" rtl="0" eaLnBrk="1" fontAlgn="auto" latinLnBrk="0" hangingPunct="1">
              <a:lnSpc>
                <a:spcPct val="90000"/>
              </a:lnSpc>
              <a:spcBef>
                <a:spcPts val="1000"/>
              </a:spcBef>
              <a:spcAft>
                <a:spcPts val="0"/>
              </a:spcAft>
              <a:buClr>
                <a:srgbClr val="D03138"/>
              </a:buClr>
              <a:buSzTx/>
              <a:buFont typeface="Arial" panose="020B0604020202020204" pitchFamily="34" charset="0"/>
              <a:buNone/>
              <a:tabLst/>
              <a:defRPr sz="2400"/>
            </a:lvl1pPr>
            <a:lvl2pPr>
              <a:buClr>
                <a:srgbClr val="D03138"/>
              </a:buClr>
              <a:defRPr/>
            </a:lvl2pPr>
            <a:lvl3pPr>
              <a:buClr>
                <a:srgbClr val="D03138"/>
              </a:buClr>
              <a:defRPr/>
            </a:lvl3pPr>
            <a:lvl4pPr>
              <a:buClr>
                <a:srgbClr val="D03138"/>
              </a:buClr>
              <a:defRPr/>
            </a:lvl4pPr>
            <a:lvl5pPr>
              <a:buClr>
                <a:srgbClr val="D03138"/>
              </a:buClr>
              <a:defRPr/>
            </a:lvl5pPr>
          </a:lstStyle>
          <a:p>
            <a:pPr lvl="0"/>
            <a:r>
              <a:rPr lang="en-US" dirty="0"/>
              <a:t>Click to edit Master text styles</a:t>
            </a:r>
          </a:p>
        </p:txBody>
      </p:sp>
    </p:spTree>
    <p:extLst>
      <p:ext uri="{BB962C8B-B14F-4D97-AF65-F5344CB8AC3E}">
        <p14:creationId xmlns:p14="http://schemas.microsoft.com/office/powerpoint/2010/main" val="799424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B001-9D08-4D4A-B445-33C81106AA6C}"/>
              </a:ext>
            </a:extLst>
          </p:cNvPr>
          <p:cNvSpPr>
            <a:spLocks noGrp="1"/>
          </p:cNvSpPr>
          <p:nvPr>
            <p:ph type="title" hasCustomPrompt="1"/>
          </p:nvPr>
        </p:nvSpPr>
        <p:spPr>
          <a:xfrm>
            <a:off x="838200" y="234397"/>
            <a:ext cx="10515600" cy="829193"/>
          </a:xfrm>
        </p:spPr>
        <p:txBody>
          <a:bodyPr/>
          <a:lstStyle>
            <a:lvl1pPr>
              <a:defRPr/>
            </a:lvl1pPr>
          </a:lstStyle>
          <a:p>
            <a:r>
              <a:rPr lang="en-US" dirty="0"/>
              <a:t>Page Headline</a:t>
            </a:r>
          </a:p>
        </p:txBody>
      </p:sp>
      <p:sp>
        <p:nvSpPr>
          <p:cNvPr id="3" name="Content Placeholder 2">
            <a:extLst>
              <a:ext uri="{FF2B5EF4-FFF2-40B4-BE49-F238E27FC236}">
                <a16:creationId xmlns:a16="http://schemas.microsoft.com/office/drawing/2014/main" id="{1674D8CC-3E9C-462A-8514-08D8752DD21C}"/>
              </a:ext>
            </a:extLst>
          </p:cNvPr>
          <p:cNvSpPr>
            <a:spLocks noGrp="1"/>
          </p:cNvSpPr>
          <p:nvPr>
            <p:ph sz="half" idx="1" hasCustomPrompt="1"/>
          </p:nvPr>
        </p:nvSpPr>
        <p:spPr>
          <a:xfrm>
            <a:off x="838200" y="1284447"/>
            <a:ext cx="5181600" cy="4276598"/>
          </a:xfrm>
        </p:spPr>
        <p:txBody>
          <a:bodyPr/>
          <a:lstStyle>
            <a:lvl1pPr marL="457200" indent="-457200">
              <a:buClr>
                <a:srgbClr val="D03138"/>
              </a:buClr>
              <a:buFont typeface="Arial" panose="020B0604020202020204" pitchFamily="34" charset="0"/>
              <a:buChar char="•"/>
              <a:defRPr sz="2800"/>
            </a:lvl1pPr>
            <a:lvl2pPr>
              <a:buClr>
                <a:srgbClr val="D03138"/>
              </a:buClr>
              <a:defRPr/>
            </a:lvl2pPr>
            <a:lvl3pPr>
              <a:buClr>
                <a:srgbClr val="D03138"/>
              </a:buClr>
              <a:defRPr/>
            </a:lvl3pPr>
            <a:lvl4pPr>
              <a:buClr>
                <a:srgbClr val="D03138"/>
              </a:buClr>
              <a:defRPr/>
            </a:lvl4pPr>
            <a:lvl5pPr>
              <a:buClr>
                <a:srgbClr val="D03138"/>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a:extLst>
              <a:ext uri="{FF2B5EF4-FFF2-40B4-BE49-F238E27FC236}">
                <a16:creationId xmlns:a16="http://schemas.microsoft.com/office/drawing/2014/main" id="{EF22348D-6C20-49A4-8F66-D1BAF23E588B}"/>
              </a:ext>
            </a:extLst>
          </p:cNvPr>
          <p:cNvSpPr>
            <a:spLocks noGrp="1"/>
          </p:cNvSpPr>
          <p:nvPr>
            <p:ph sz="half" idx="10" hasCustomPrompt="1"/>
          </p:nvPr>
        </p:nvSpPr>
        <p:spPr>
          <a:xfrm>
            <a:off x="6172202" y="1284447"/>
            <a:ext cx="5181600" cy="4276598"/>
          </a:xfrm>
        </p:spPr>
        <p:txBody>
          <a:bodyPr/>
          <a:lstStyle>
            <a:lvl1pPr marL="457200" indent="-457200">
              <a:buClr>
                <a:srgbClr val="D03138"/>
              </a:buClr>
              <a:buFont typeface="Arial" panose="020B0604020202020204" pitchFamily="34" charset="0"/>
              <a:buChar char="•"/>
              <a:defRPr sz="2800"/>
            </a:lvl1pPr>
            <a:lvl2pPr>
              <a:buClr>
                <a:srgbClr val="D03138"/>
              </a:buClr>
              <a:defRPr/>
            </a:lvl2pPr>
            <a:lvl3pPr>
              <a:buClr>
                <a:srgbClr val="D03138"/>
              </a:buClr>
              <a:defRPr/>
            </a:lvl3pPr>
            <a:lvl4pPr>
              <a:buClr>
                <a:srgbClr val="D03138"/>
              </a:buClr>
              <a:defRPr/>
            </a:lvl4pPr>
            <a:lvl5pPr>
              <a:buClr>
                <a:srgbClr val="D03138"/>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46146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A4006-C21C-48A5-9AC3-6327C1EA84B8}"/>
              </a:ext>
            </a:extLst>
          </p:cNvPr>
          <p:cNvSpPr>
            <a:spLocks noGrp="1"/>
          </p:cNvSpPr>
          <p:nvPr>
            <p:ph type="title" hasCustomPrompt="1"/>
          </p:nvPr>
        </p:nvSpPr>
        <p:spPr>
          <a:xfrm>
            <a:off x="477078" y="987424"/>
            <a:ext cx="4294947" cy="1069975"/>
          </a:xfrm>
        </p:spPr>
        <p:txBody>
          <a:bodyPr anchor="b">
            <a:noAutofit/>
          </a:bodyPr>
          <a:lstStyle>
            <a:lvl1pPr>
              <a:defRPr sz="5400"/>
            </a:lvl1pPr>
          </a:lstStyle>
          <a:p>
            <a:r>
              <a:rPr lang="en-US" dirty="0"/>
              <a:t>Page Headline</a:t>
            </a:r>
          </a:p>
        </p:txBody>
      </p:sp>
      <p:sp>
        <p:nvSpPr>
          <p:cNvPr id="3" name="Content Placeholder 2">
            <a:extLst>
              <a:ext uri="{FF2B5EF4-FFF2-40B4-BE49-F238E27FC236}">
                <a16:creationId xmlns:a16="http://schemas.microsoft.com/office/drawing/2014/main" id="{C083CF40-C94B-4EF2-B894-1F7C4AB1C214}"/>
              </a:ext>
            </a:extLst>
          </p:cNvPr>
          <p:cNvSpPr>
            <a:spLocks noGrp="1"/>
          </p:cNvSpPr>
          <p:nvPr>
            <p:ph idx="1"/>
          </p:nvPr>
        </p:nvSpPr>
        <p:spPr>
          <a:xfrm>
            <a:off x="5183188" y="987425"/>
            <a:ext cx="6531734" cy="4610293"/>
          </a:xfrm>
        </p:spPr>
        <p:txBody>
          <a:bodyPr/>
          <a:lstStyle>
            <a:lvl1pPr marL="457200" indent="-457200">
              <a:buClr>
                <a:srgbClr val="D03138"/>
              </a:buClr>
              <a:buFont typeface="Arial" panose="020B0604020202020204" pitchFamily="34" charset="0"/>
              <a:buChar char="•"/>
              <a:defRPr sz="3200"/>
            </a:lvl1pPr>
            <a:lvl2pPr>
              <a:buClr>
                <a:srgbClr val="D03138"/>
              </a:buClr>
              <a:defRPr sz="2800"/>
            </a:lvl2pPr>
            <a:lvl3pPr>
              <a:buClr>
                <a:srgbClr val="D03138"/>
              </a:buClr>
              <a:defRPr sz="2400"/>
            </a:lvl3pPr>
            <a:lvl4pPr>
              <a:buClr>
                <a:srgbClr val="D03138"/>
              </a:buClr>
              <a:defRPr sz="2000"/>
            </a:lvl4pPr>
            <a:lvl5pPr>
              <a:buClr>
                <a:srgbClr val="D03138"/>
              </a:buCl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00EC660-C071-4914-9592-DBABD93FB306}"/>
              </a:ext>
            </a:extLst>
          </p:cNvPr>
          <p:cNvSpPr>
            <a:spLocks noGrp="1"/>
          </p:cNvSpPr>
          <p:nvPr>
            <p:ph type="body" sz="half" idx="2" hasCustomPrompt="1"/>
          </p:nvPr>
        </p:nvSpPr>
        <p:spPr>
          <a:xfrm>
            <a:off x="477078" y="2057400"/>
            <a:ext cx="4294947" cy="354031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680781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7E5B6-7C5E-4871-920D-40FA7D3D3C2E}"/>
              </a:ext>
            </a:extLst>
          </p:cNvPr>
          <p:cNvSpPr>
            <a:spLocks noGrp="1"/>
          </p:cNvSpPr>
          <p:nvPr>
            <p:ph type="title" hasCustomPrompt="1"/>
          </p:nvPr>
        </p:nvSpPr>
        <p:spPr>
          <a:xfrm>
            <a:off x="469128" y="987424"/>
            <a:ext cx="4302898" cy="1069975"/>
          </a:xfrm>
        </p:spPr>
        <p:txBody>
          <a:bodyPr anchor="b">
            <a:noAutofit/>
          </a:bodyPr>
          <a:lstStyle>
            <a:lvl1pPr>
              <a:defRPr sz="5400"/>
            </a:lvl1pPr>
          </a:lstStyle>
          <a:p>
            <a:r>
              <a:rPr lang="en-US" dirty="0"/>
              <a:t>Page Headline</a:t>
            </a:r>
          </a:p>
        </p:txBody>
      </p:sp>
      <p:sp>
        <p:nvSpPr>
          <p:cNvPr id="3" name="Picture Placeholder 2">
            <a:extLst>
              <a:ext uri="{FF2B5EF4-FFF2-40B4-BE49-F238E27FC236}">
                <a16:creationId xmlns:a16="http://schemas.microsoft.com/office/drawing/2014/main" id="{15783BD2-572B-4596-807C-46ECA97045F5}"/>
              </a:ext>
            </a:extLst>
          </p:cNvPr>
          <p:cNvSpPr>
            <a:spLocks noGrp="1"/>
          </p:cNvSpPr>
          <p:nvPr>
            <p:ph type="pic" idx="1"/>
          </p:nvPr>
        </p:nvSpPr>
        <p:spPr>
          <a:xfrm>
            <a:off x="5183188" y="987425"/>
            <a:ext cx="6539684" cy="463860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16CB7FD-AC8F-4941-BF0F-47DDA3B74513}"/>
              </a:ext>
            </a:extLst>
          </p:cNvPr>
          <p:cNvSpPr>
            <a:spLocks noGrp="1"/>
          </p:cNvSpPr>
          <p:nvPr>
            <p:ph type="body" sz="half" idx="2" hasCustomPrompt="1"/>
          </p:nvPr>
        </p:nvSpPr>
        <p:spPr>
          <a:xfrm>
            <a:off x="469128" y="2057400"/>
            <a:ext cx="4302898" cy="3568631"/>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3834621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Below">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5783BD2-572B-4596-807C-46ECA97045F5}"/>
              </a:ext>
            </a:extLst>
          </p:cNvPr>
          <p:cNvSpPr>
            <a:spLocks noGrp="1"/>
          </p:cNvSpPr>
          <p:nvPr>
            <p:ph type="pic" idx="1"/>
          </p:nvPr>
        </p:nvSpPr>
        <p:spPr>
          <a:xfrm>
            <a:off x="3009900" y="351323"/>
            <a:ext cx="6172200" cy="463860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Text Placeholder 3">
            <a:extLst>
              <a:ext uri="{FF2B5EF4-FFF2-40B4-BE49-F238E27FC236}">
                <a16:creationId xmlns:a16="http://schemas.microsoft.com/office/drawing/2014/main" id="{A9F83A12-3542-47C1-9F0C-A2A74849307F}"/>
              </a:ext>
            </a:extLst>
          </p:cNvPr>
          <p:cNvSpPr>
            <a:spLocks noGrp="1"/>
          </p:cNvSpPr>
          <p:nvPr>
            <p:ph type="body" sz="half" idx="2" hasCustomPrompt="1"/>
          </p:nvPr>
        </p:nvSpPr>
        <p:spPr>
          <a:xfrm>
            <a:off x="3009900" y="5135547"/>
            <a:ext cx="6172200" cy="597342"/>
          </a:xfrm>
        </p:spPr>
        <p:txBody>
          <a:bodyPr>
            <a:normAutofit/>
          </a:bodyPr>
          <a:lstStyle>
            <a:lvl1pPr marL="0" indent="0">
              <a:buNone/>
              <a:defRPr lang="en-US" sz="1400" i="1" dirty="0">
                <a:solidFill>
                  <a:schemeClr val="bg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here to edit image caption</a:t>
            </a:r>
          </a:p>
        </p:txBody>
      </p:sp>
    </p:spTree>
    <p:extLst>
      <p:ext uri="{BB962C8B-B14F-4D97-AF65-F5344CB8AC3E}">
        <p14:creationId xmlns:p14="http://schemas.microsoft.com/office/powerpoint/2010/main" val="4189722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8710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n-US" altLang="en-US">
              <a:solidFill>
                <a:srgbClr val="000000"/>
              </a:solidFill>
            </a:endParaRPr>
          </a:p>
        </p:txBody>
      </p:sp>
      <p:sp>
        <p:nvSpPr>
          <p:cNvPr id="3" name="Rectangle 18"/>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n-US" altLang="en-US">
              <a:solidFill>
                <a:srgbClr val="000000"/>
              </a:solidFill>
            </a:endParaRPr>
          </a:p>
        </p:txBody>
      </p:sp>
      <p:sp>
        <p:nvSpPr>
          <p:cNvPr id="4" name="Rectangle 19"/>
          <p:cNvSpPr>
            <a:spLocks noGrp="1" noChangeArrowheads="1"/>
          </p:cNvSpPr>
          <p:nvPr>
            <p:ph type="sldNum" sz="quarter" idx="12"/>
          </p:nvPr>
        </p:nvSpPr>
        <p:spPr>
          <a:xfrm>
            <a:off x="8737600" y="6245225"/>
            <a:ext cx="2844800" cy="476250"/>
          </a:xfrm>
          <a:prstGeom prst="rect">
            <a:avLst/>
          </a:prstGeom>
          <a:ln/>
        </p:spPr>
        <p:txBody>
          <a:bodyPr/>
          <a:lstStyle>
            <a:lvl1pPr>
              <a:defRPr/>
            </a:lvl1pPr>
          </a:lstStyle>
          <a:p>
            <a:pPr>
              <a:defRPr/>
            </a:pPr>
            <a:fld id="{2E89C15F-4A6C-4F68-89C9-42FFC39B5E5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07497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2730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F32FE1-432F-4450-84EB-A1E2ED534A71}"/>
              </a:ext>
            </a:extLst>
          </p:cNvPr>
          <p:cNvSpPr>
            <a:spLocks noGrp="1"/>
          </p:cNvSpPr>
          <p:nvPr>
            <p:ph type="title"/>
          </p:nvPr>
        </p:nvSpPr>
        <p:spPr>
          <a:xfrm>
            <a:off x="838200" y="281052"/>
            <a:ext cx="10515600" cy="829193"/>
          </a:xfrm>
          <a:prstGeom prst="rect">
            <a:avLst/>
          </a:prstGeom>
        </p:spPr>
        <p:txBody>
          <a:bodyPr vert="horz" lIns="91440" tIns="45720" rIns="91440" bIns="45720" rtlCol="0" anchor="ctr">
            <a:normAutofit/>
          </a:bodyPr>
          <a:lstStyle/>
          <a:p>
            <a:r>
              <a:rPr lang="en-US" dirty="0"/>
              <a:t>Page Headline</a:t>
            </a:r>
          </a:p>
        </p:txBody>
      </p:sp>
      <p:sp>
        <p:nvSpPr>
          <p:cNvPr id="3" name="Text Placeholder 2">
            <a:extLst>
              <a:ext uri="{FF2B5EF4-FFF2-40B4-BE49-F238E27FC236}">
                <a16:creationId xmlns:a16="http://schemas.microsoft.com/office/drawing/2014/main" id="{CBDEA6BB-09FF-4C4E-8834-54ADDF035DAE}"/>
              </a:ext>
            </a:extLst>
          </p:cNvPr>
          <p:cNvSpPr>
            <a:spLocks noGrp="1"/>
          </p:cNvSpPr>
          <p:nvPr>
            <p:ph type="body" idx="1"/>
          </p:nvPr>
        </p:nvSpPr>
        <p:spPr>
          <a:xfrm>
            <a:off x="838200" y="1331102"/>
            <a:ext cx="10515600" cy="4351338"/>
          </a:xfrm>
          <a:prstGeom prst="rect">
            <a:avLst/>
          </a:prstGeom>
        </p:spPr>
        <p:txBody>
          <a:bodyPr vert="horz" lIns="91440" tIns="45720" rIns="91440" bIns="45720" rtlCol="0">
            <a:normAutofit/>
          </a:bodyPr>
          <a:lstStyle/>
          <a:p>
            <a:pPr lvl="0"/>
            <a:r>
              <a:rPr lang="en-US" dirty="0"/>
              <a:t>Click to edit Master text styles</a:t>
            </a:r>
          </a:p>
        </p:txBody>
      </p:sp>
    </p:spTree>
    <p:extLst>
      <p:ext uri="{BB962C8B-B14F-4D97-AF65-F5344CB8AC3E}">
        <p14:creationId xmlns:p14="http://schemas.microsoft.com/office/powerpoint/2010/main" val="2016023950"/>
      </p:ext>
    </p:extLst>
  </p:cSld>
  <p:clrMap bg1="lt1" tx1="dk1" bg2="lt2" tx2="dk2" accent1="accent1" accent2="accent2" accent3="accent3" accent4="accent4" accent5="accent5" accent6="accent6" hlink="hlink" folHlink="folHlink"/>
  <p:sldLayoutIdLst>
    <p:sldLayoutId id="2147483650" r:id="rId1"/>
    <p:sldLayoutId id="2147483658" r:id="rId2"/>
    <p:sldLayoutId id="2147483652" r:id="rId3"/>
    <p:sldLayoutId id="2147483656" r:id="rId4"/>
    <p:sldLayoutId id="2147483657" r:id="rId5"/>
    <p:sldLayoutId id="2147483659" r:id="rId6"/>
    <p:sldLayoutId id="2147483649" r:id="rId7"/>
    <p:sldLayoutId id="2147483668" r:id="rId8"/>
  </p:sldLayoutIdLst>
  <p:txStyles>
    <p:titleStyle>
      <a:lvl1pPr algn="l" defTabSz="914400" rtl="0" eaLnBrk="1" latinLnBrk="0" hangingPunct="1">
        <a:lnSpc>
          <a:spcPct val="90000"/>
        </a:lnSpc>
        <a:spcBef>
          <a:spcPct val="0"/>
        </a:spcBef>
        <a:buNone/>
        <a:defRPr sz="5400" b="1" kern="1200">
          <a:solidFill>
            <a:srgbClr val="095895"/>
          </a:solidFill>
          <a:latin typeface="+mn-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F32FE1-432F-4450-84EB-A1E2ED534A71}"/>
              </a:ext>
            </a:extLst>
          </p:cNvPr>
          <p:cNvSpPr>
            <a:spLocks noGrp="1"/>
          </p:cNvSpPr>
          <p:nvPr>
            <p:ph type="title"/>
          </p:nvPr>
        </p:nvSpPr>
        <p:spPr>
          <a:xfrm>
            <a:off x="838200" y="281052"/>
            <a:ext cx="10515600" cy="829193"/>
          </a:xfrm>
          <a:prstGeom prst="rect">
            <a:avLst/>
          </a:prstGeom>
        </p:spPr>
        <p:txBody>
          <a:bodyPr vert="horz" lIns="91440" tIns="45720" rIns="91440" bIns="45720" rtlCol="0" anchor="ctr">
            <a:normAutofit/>
          </a:bodyPr>
          <a:lstStyle/>
          <a:p>
            <a:r>
              <a:rPr lang="en-US" dirty="0"/>
              <a:t>Page Headline</a:t>
            </a:r>
          </a:p>
        </p:txBody>
      </p:sp>
      <p:sp>
        <p:nvSpPr>
          <p:cNvPr id="3" name="Text Placeholder 2">
            <a:extLst>
              <a:ext uri="{FF2B5EF4-FFF2-40B4-BE49-F238E27FC236}">
                <a16:creationId xmlns:a16="http://schemas.microsoft.com/office/drawing/2014/main" id="{CBDEA6BB-09FF-4C4E-8834-54ADDF035DAE}"/>
              </a:ext>
            </a:extLst>
          </p:cNvPr>
          <p:cNvSpPr>
            <a:spLocks noGrp="1"/>
          </p:cNvSpPr>
          <p:nvPr>
            <p:ph type="body" idx="1"/>
          </p:nvPr>
        </p:nvSpPr>
        <p:spPr>
          <a:xfrm>
            <a:off x="838200" y="1331102"/>
            <a:ext cx="10515600" cy="4351338"/>
          </a:xfrm>
          <a:prstGeom prst="rect">
            <a:avLst/>
          </a:prstGeom>
        </p:spPr>
        <p:txBody>
          <a:bodyPr vert="horz" lIns="91440" tIns="45720" rIns="91440" bIns="45720" rtlCol="0">
            <a:normAutofit/>
          </a:bodyPr>
          <a:lstStyle/>
          <a:p>
            <a:pPr lvl="0"/>
            <a:r>
              <a:rPr lang="en-US" dirty="0"/>
              <a:t>Click to edit Master text styles</a:t>
            </a:r>
          </a:p>
        </p:txBody>
      </p:sp>
    </p:spTree>
    <p:extLst>
      <p:ext uri="{BB962C8B-B14F-4D97-AF65-F5344CB8AC3E}">
        <p14:creationId xmlns:p14="http://schemas.microsoft.com/office/powerpoint/2010/main" val="1585532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914400" rtl="0" eaLnBrk="1" latinLnBrk="0" hangingPunct="1">
        <a:lnSpc>
          <a:spcPct val="90000"/>
        </a:lnSpc>
        <a:spcBef>
          <a:spcPct val="0"/>
        </a:spcBef>
        <a:buNone/>
        <a:defRPr sz="5400" b="1" kern="1200">
          <a:solidFill>
            <a:srgbClr val="095895"/>
          </a:solidFill>
          <a:latin typeface="+mn-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206C5-220B-4370-8B0D-5E83B9030A71}"/>
              </a:ext>
            </a:extLst>
          </p:cNvPr>
          <p:cNvSpPr>
            <a:spLocks noGrp="1"/>
          </p:cNvSpPr>
          <p:nvPr>
            <p:ph type="title"/>
          </p:nvPr>
        </p:nvSpPr>
        <p:spPr/>
        <p:txBody>
          <a:bodyPr/>
          <a:lstStyle/>
          <a:p>
            <a:r>
              <a:rPr lang="en-US" sz="3200" dirty="0" smtClean="0"/>
              <a:t>ADAP As Core Public Health:  </a:t>
            </a:r>
            <a:br>
              <a:rPr lang="en-US" sz="3200" dirty="0" smtClean="0"/>
            </a:br>
            <a:r>
              <a:rPr lang="en-US" sz="3200" b="0" dirty="0" smtClean="0"/>
              <a:t>Innovative Strategies Utilized by the MA Infectious Disease Drug Assistance Program (IDDAP) to Reduce Health Disparities and Improve Health Outcomes</a:t>
            </a:r>
            <a:endParaRPr lang="en-US" sz="3200" b="0" dirty="0"/>
          </a:p>
        </p:txBody>
      </p:sp>
      <p:sp>
        <p:nvSpPr>
          <p:cNvPr id="3" name="Content Placeholder 2">
            <a:extLst>
              <a:ext uri="{FF2B5EF4-FFF2-40B4-BE49-F238E27FC236}">
                <a16:creationId xmlns:a16="http://schemas.microsoft.com/office/drawing/2014/main" id="{C66B2A74-2430-4079-A14F-56966D5E8099}"/>
              </a:ext>
            </a:extLst>
          </p:cNvPr>
          <p:cNvSpPr>
            <a:spLocks noGrp="1"/>
          </p:cNvSpPr>
          <p:nvPr>
            <p:ph idx="1"/>
          </p:nvPr>
        </p:nvSpPr>
        <p:spPr/>
        <p:txBody>
          <a:bodyPr/>
          <a:lstStyle/>
          <a:p>
            <a:r>
              <a:rPr lang="en-US" dirty="0" smtClean="0"/>
              <a:t>Annette Rockwell &amp; Dennis Canty</a:t>
            </a:r>
            <a:endParaRPr lang="en-US" dirty="0"/>
          </a:p>
        </p:txBody>
      </p:sp>
      <p:sp>
        <p:nvSpPr>
          <p:cNvPr id="4" name="Content Placeholder 3">
            <a:extLst>
              <a:ext uri="{FF2B5EF4-FFF2-40B4-BE49-F238E27FC236}">
                <a16:creationId xmlns:a16="http://schemas.microsoft.com/office/drawing/2014/main" id="{1C7D6A9E-BF23-4DB4-A69B-BBDE071069EA}"/>
              </a:ext>
            </a:extLst>
          </p:cNvPr>
          <p:cNvSpPr>
            <a:spLocks noGrp="1"/>
          </p:cNvSpPr>
          <p:nvPr>
            <p:ph idx="10"/>
          </p:nvPr>
        </p:nvSpPr>
        <p:spPr/>
        <p:txBody>
          <a:bodyPr>
            <a:normAutofit fontScale="77500" lnSpcReduction="20000"/>
          </a:bodyPr>
          <a:lstStyle/>
          <a:p>
            <a:r>
              <a:rPr lang="en-US" dirty="0" smtClean="0"/>
              <a:t>Massachusetts Dept. of Public Health</a:t>
            </a:r>
          </a:p>
          <a:p>
            <a:r>
              <a:rPr lang="en-US" dirty="0" smtClean="0"/>
              <a:t>Office of HIV/AIDS</a:t>
            </a:r>
          </a:p>
          <a:p>
            <a:r>
              <a:rPr lang="en-US" dirty="0" smtClean="0"/>
              <a:t>Bureau of Infectious Disease and Laboratory Sciences</a:t>
            </a:r>
            <a:endParaRPr lang="en-US" dirty="0"/>
          </a:p>
        </p:txBody>
      </p:sp>
    </p:spTree>
    <p:extLst>
      <p:ext uri="{BB962C8B-B14F-4D97-AF65-F5344CB8AC3E}">
        <p14:creationId xmlns:p14="http://schemas.microsoft.com/office/powerpoint/2010/main" val="376372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of HRSA Flexibility Policy</a:t>
            </a:r>
            <a:endParaRPr lang="en-US" dirty="0"/>
          </a:p>
        </p:txBody>
      </p:sp>
      <p:sp>
        <p:nvSpPr>
          <p:cNvPr id="3" name="Content Placeholder 2"/>
          <p:cNvSpPr>
            <a:spLocks noGrp="1"/>
          </p:cNvSpPr>
          <p:nvPr>
            <p:ph sz="half" idx="10"/>
          </p:nvPr>
        </p:nvSpPr>
        <p:spPr/>
        <p:txBody>
          <a:bodyPr>
            <a:normAutofit/>
          </a:bodyPr>
          <a:lstStyle/>
          <a:p>
            <a:pPr marL="342900" indent="-342900">
              <a:buFont typeface="Arial" panose="020B0604020202020204" pitchFamily="34" charset="0"/>
              <a:buChar char="•"/>
            </a:pPr>
            <a:endParaRPr lang="en-US" sz="2800" b="1" dirty="0" smtClean="0"/>
          </a:p>
          <a:p>
            <a:pPr marL="342900" indent="-342900">
              <a:buFont typeface="Arial" panose="020B0604020202020204" pitchFamily="34" charset="0"/>
              <a:buChar char="•"/>
            </a:pPr>
            <a:r>
              <a:rPr lang="en-US" sz="2800" b="1" dirty="0" smtClean="0"/>
              <a:t>Policy </a:t>
            </a:r>
            <a:r>
              <a:rPr lang="en-US" sz="2800" b="1" dirty="0"/>
              <a:t>Notice </a:t>
            </a:r>
            <a:r>
              <a:rPr lang="en-US" sz="2800" b="1" dirty="0" smtClean="0"/>
              <a:t>07- 03: </a:t>
            </a:r>
            <a:r>
              <a:rPr lang="en-US" sz="2800" dirty="0"/>
              <a:t>The Use of Ryan White HIV/AIDS Program, Part </a:t>
            </a:r>
            <a:r>
              <a:rPr lang="en-US" sz="2800" dirty="0" smtClean="0"/>
              <a:t>B, </a:t>
            </a:r>
            <a:r>
              <a:rPr lang="en-US" sz="2800" dirty="0"/>
              <a:t>AIDS Drug Assistance Program (ADAP) Funds for Access, Adherence, and Monitoring Services </a:t>
            </a:r>
            <a:endParaRPr lang="en-US" sz="2800" dirty="0" smtClean="0"/>
          </a:p>
          <a:p>
            <a:pPr marL="342900" indent="-342900">
              <a:buFont typeface="Arial" panose="020B0604020202020204" pitchFamily="34" charset="0"/>
              <a:buChar char="•"/>
            </a:pPr>
            <a:r>
              <a:rPr lang="en-US" sz="2800" dirty="0" smtClean="0"/>
              <a:t>1</a:t>
            </a:r>
            <a:r>
              <a:rPr lang="en-US" sz="2800" baseline="30000" dirty="0" smtClean="0"/>
              <a:t>st</a:t>
            </a:r>
            <a:r>
              <a:rPr lang="en-US" sz="2800" dirty="0" smtClean="0"/>
              <a:t> </a:t>
            </a:r>
            <a:r>
              <a:rPr lang="en-US" sz="2800" dirty="0"/>
              <a:t>application for utilization of flexibility policy was in </a:t>
            </a:r>
            <a:r>
              <a:rPr lang="en-US" sz="2800" dirty="0" smtClean="0"/>
              <a:t>2001</a:t>
            </a:r>
          </a:p>
          <a:p>
            <a:pPr marL="342900" indent="-342900">
              <a:buFont typeface="Arial" panose="020B0604020202020204" pitchFamily="34" charset="0"/>
              <a:buChar char="•"/>
            </a:pPr>
            <a:r>
              <a:rPr lang="en-US" sz="2800" dirty="0" smtClean="0"/>
              <a:t>Massachusetts funded activities under flexibility policy:</a:t>
            </a:r>
          </a:p>
          <a:p>
            <a:pPr marL="1028700" lvl="1" indent="-342900"/>
            <a:r>
              <a:rPr lang="en-US" sz="2800" b="1" dirty="0" smtClean="0"/>
              <a:t>Outreach</a:t>
            </a:r>
            <a:r>
              <a:rPr lang="en-US" sz="2800" dirty="0" smtClean="0"/>
              <a:t> in the form of targeted PSA</a:t>
            </a:r>
          </a:p>
          <a:p>
            <a:pPr marL="1028700" lvl="1" indent="-342900"/>
            <a:r>
              <a:rPr lang="en-US" sz="2800" b="1" dirty="0" smtClean="0"/>
              <a:t>Monitoring </a:t>
            </a:r>
            <a:r>
              <a:rPr lang="en-US" sz="2800" dirty="0" smtClean="0"/>
              <a:t>(viral resistance assays) </a:t>
            </a:r>
            <a:endParaRPr lang="en-US" sz="2800" dirty="0"/>
          </a:p>
        </p:txBody>
      </p:sp>
    </p:spTree>
    <p:extLst>
      <p:ext uri="{BB962C8B-B14F-4D97-AF65-F5344CB8AC3E}">
        <p14:creationId xmlns:p14="http://schemas.microsoft.com/office/powerpoint/2010/main" val="3902234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of Flexibility Policy Cont.</a:t>
            </a:r>
            <a:endParaRPr lang="en-US" dirty="0"/>
          </a:p>
        </p:txBody>
      </p:sp>
      <p:sp>
        <p:nvSpPr>
          <p:cNvPr id="3" name="Content Placeholder 2"/>
          <p:cNvSpPr>
            <a:spLocks noGrp="1"/>
          </p:cNvSpPr>
          <p:nvPr>
            <p:ph sz="half" idx="10"/>
          </p:nvPr>
        </p:nvSpPr>
        <p:spPr/>
        <p:txBody>
          <a:bodyPr/>
          <a:lstStyle/>
          <a:p>
            <a:pPr marL="1028700" lvl="1" indent="-342900"/>
            <a:endParaRPr lang="en-US" sz="2800" dirty="0" smtClean="0"/>
          </a:p>
          <a:p>
            <a:pPr marL="1028700" lvl="1" indent="-342900"/>
            <a:r>
              <a:rPr lang="en-US" sz="2800" b="1" dirty="0" smtClean="0"/>
              <a:t>Adherence</a:t>
            </a:r>
            <a:endParaRPr lang="en-US" sz="2800" b="1" dirty="0"/>
          </a:p>
          <a:p>
            <a:pPr marL="1485900" lvl="2" indent="-342900"/>
            <a:r>
              <a:rPr lang="en-US" sz="2800" dirty="0"/>
              <a:t>Community –</a:t>
            </a:r>
            <a:r>
              <a:rPr lang="en-US" sz="2800" dirty="0" smtClean="0"/>
              <a:t>based model</a:t>
            </a:r>
            <a:endParaRPr lang="en-US" sz="2800" dirty="0"/>
          </a:p>
          <a:p>
            <a:pPr marL="1485900" lvl="2" indent="-342900"/>
            <a:r>
              <a:rPr lang="en-US" sz="2800" dirty="0"/>
              <a:t>Insurance navigation (BRIDGE</a:t>
            </a:r>
            <a:r>
              <a:rPr lang="en-US" sz="2800" dirty="0" smtClean="0"/>
              <a:t>) </a:t>
            </a:r>
            <a:endParaRPr lang="en-US" sz="2800" dirty="0"/>
          </a:p>
          <a:p>
            <a:pPr marL="1485900" lvl="2" indent="-342900"/>
            <a:r>
              <a:rPr lang="en-US" sz="2800" dirty="0" smtClean="0"/>
              <a:t>Engagement &amp; Re-engagement through Peer/Nurse </a:t>
            </a:r>
            <a:r>
              <a:rPr lang="en-US" sz="2800" dirty="0"/>
              <a:t>model based on funded SPNS project</a:t>
            </a:r>
          </a:p>
          <a:p>
            <a:pPr marL="1485900" lvl="2" indent="-342900"/>
            <a:r>
              <a:rPr lang="en-US" sz="2800" dirty="0"/>
              <a:t>Active Retention in Care for Health </a:t>
            </a:r>
            <a:r>
              <a:rPr lang="en-US" sz="2800" dirty="0" smtClean="0"/>
              <a:t>(ARCH) for high acuity individuals</a:t>
            </a:r>
            <a:endParaRPr lang="en-US" sz="2800" dirty="0"/>
          </a:p>
          <a:p>
            <a:pPr marL="1485900" lvl="2" indent="-342900"/>
            <a:r>
              <a:rPr lang="en-US" sz="2800" dirty="0"/>
              <a:t>Engagement &amp; re-engagement in ADAP through data to care model</a:t>
            </a:r>
          </a:p>
          <a:p>
            <a:endParaRPr lang="en-US" sz="2800" dirty="0"/>
          </a:p>
        </p:txBody>
      </p:sp>
    </p:spTree>
    <p:extLst>
      <p:ext uri="{BB962C8B-B14F-4D97-AF65-F5344CB8AC3E}">
        <p14:creationId xmlns:p14="http://schemas.microsoft.com/office/powerpoint/2010/main" val="310893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 HDAP Health Outcomes</a:t>
            </a:r>
            <a:endParaRPr lang="en-US" dirty="0"/>
          </a:p>
        </p:txBody>
      </p:sp>
      <p:sp>
        <p:nvSpPr>
          <p:cNvPr id="5" name="Content Placeholder 4"/>
          <p:cNvSpPr>
            <a:spLocks noGrp="1"/>
          </p:cNvSpPr>
          <p:nvPr>
            <p:ph sz="half" idx="10"/>
          </p:nvPr>
        </p:nvSpPr>
        <p:spPr/>
        <p:txBody>
          <a:bodyPr>
            <a:normAutofit fontScale="85000" lnSpcReduction="20000"/>
          </a:bodyPr>
          <a:lstStyle/>
          <a:p>
            <a:pPr marL="342900" indent="-342900">
              <a:buFont typeface="Arial" panose="020B0604020202020204" pitchFamily="34" charset="0"/>
              <a:buChar char="•"/>
            </a:pPr>
            <a:r>
              <a:rPr lang="en-US" dirty="0" smtClean="0"/>
              <a:t>5,913 active clients in HDAP (as of 07/01/18)</a:t>
            </a:r>
          </a:p>
          <a:p>
            <a:pPr marL="1028700" lvl="1" indent="-342900"/>
            <a:r>
              <a:rPr lang="en-US" dirty="0" smtClean="0"/>
              <a:t>of </a:t>
            </a:r>
            <a:r>
              <a:rPr lang="en-US" dirty="0"/>
              <a:t>which </a:t>
            </a:r>
            <a:r>
              <a:rPr lang="en-US" dirty="0" smtClean="0"/>
              <a:t>5,392 had at </a:t>
            </a:r>
            <a:r>
              <a:rPr lang="en-US" dirty="0"/>
              <a:t>least 2 VL tests on or before </a:t>
            </a:r>
            <a:r>
              <a:rPr lang="en-US" dirty="0" smtClean="0"/>
              <a:t>7/01/2018;</a:t>
            </a:r>
          </a:p>
          <a:p>
            <a:pPr marL="1028700" lvl="1" indent="-342900"/>
            <a:r>
              <a:rPr lang="en-US" dirty="0"/>
              <a:t>a</a:t>
            </a:r>
            <a:r>
              <a:rPr lang="en-US" dirty="0" smtClean="0"/>
              <a:t>nd had at least 1 </a:t>
            </a:r>
            <a:r>
              <a:rPr lang="en-US" dirty="0"/>
              <a:t>VL test between </a:t>
            </a:r>
            <a:r>
              <a:rPr lang="en-US" dirty="0" smtClean="0"/>
              <a:t>01/01/2017 </a:t>
            </a:r>
            <a:r>
              <a:rPr lang="en-US" dirty="0"/>
              <a:t>and </a:t>
            </a:r>
            <a:r>
              <a:rPr lang="en-US" dirty="0" smtClean="0"/>
              <a:t>07/01/2018.</a:t>
            </a:r>
          </a:p>
          <a:p>
            <a:pPr marL="342900" indent="-342900">
              <a:buFont typeface="Arial" panose="020B0604020202020204" pitchFamily="34" charset="0"/>
              <a:buChar char="•"/>
            </a:pPr>
            <a:r>
              <a:rPr lang="en-US" dirty="0" smtClean="0"/>
              <a:t>Of those 5,392 clients:</a:t>
            </a:r>
          </a:p>
          <a:p>
            <a:pPr marL="1028700" lvl="1" indent="-342900"/>
            <a:r>
              <a:rPr lang="en-US" dirty="0" smtClean="0"/>
              <a:t>95.2% were virally suppressed according to HHS guidelines (N=5,131)</a:t>
            </a:r>
          </a:p>
          <a:p>
            <a:pPr marL="1028700" lvl="1" indent="-342900"/>
            <a:r>
              <a:rPr lang="en-US" dirty="0" smtClean="0"/>
              <a:t>4.8% had HIV RNA above 200</a:t>
            </a:r>
          </a:p>
          <a:p>
            <a:pPr marL="342900" indent="-342900">
              <a:buFont typeface="Arial" panose="020B0604020202020204" pitchFamily="34" charset="0"/>
              <a:buChar char="•"/>
            </a:pPr>
            <a:r>
              <a:rPr lang="en-US" dirty="0" smtClean="0"/>
              <a:t>Variations among age groups:</a:t>
            </a:r>
          </a:p>
          <a:p>
            <a:pPr marL="1028700" lvl="1" indent="-342900"/>
            <a:r>
              <a:rPr lang="en-US" dirty="0" smtClean="0"/>
              <a:t>90.6% among HDAP clients aged 29 or younger</a:t>
            </a:r>
          </a:p>
          <a:p>
            <a:pPr marL="1028700" lvl="1" indent="-342900"/>
            <a:r>
              <a:rPr lang="en-US" dirty="0" smtClean="0"/>
              <a:t>92.9% among HDAP clients between ages 30-49</a:t>
            </a:r>
          </a:p>
          <a:p>
            <a:pPr marL="1028700" lvl="1" indent="-342900"/>
            <a:r>
              <a:rPr lang="en-US" dirty="0" smtClean="0"/>
              <a:t>96.5% among HDAP clients over age 49</a:t>
            </a:r>
          </a:p>
          <a:p>
            <a:pPr marL="342900" indent="-342900">
              <a:buFont typeface="Arial" panose="020B0604020202020204" pitchFamily="34" charset="0"/>
              <a:buChar char="•"/>
            </a:pPr>
            <a:r>
              <a:rPr lang="en-US" dirty="0" smtClean="0"/>
              <a:t>Among HDAP clients aged 29 or younger not virally suppressed (HIV </a:t>
            </a:r>
            <a:r>
              <a:rPr lang="en-US" dirty="0"/>
              <a:t>RNA </a:t>
            </a:r>
            <a:r>
              <a:rPr lang="en-US" dirty="0" smtClean="0"/>
              <a:t>greater than 200 at last measurement):</a:t>
            </a:r>
          </a:p>
          <a:p>
            <a:pPr marL="1028700" lvl="1" indent="-342900"/>
            <a:r>
              <a:rPr lang="en-US" dirty="0" smtClean="0"/>
              <a:t>80% identified as a racial or ethnic minority (Black/AA, Hispanic/Latino)</a:t>
            </a:r>
          </a:p>
          <a:p>
            <a:pPr marL="1028700" lvl="1" indent="-342900"/>
            <a:r>
              <a:rPr lang="en-US" dirty="0" smtClean="0"/>
              <a:t>75% identified as male, of which 40% identified as MSM.</a:t>
            </a:r>
          </a:p>
          <a:p>
            <a:pPr marL="1028700" lvl="1" indent="-342900"/>
            <a:endParaRPr lang="en-US" dirty="0" smtClean="0"/>
          </a:p>
          <a:p>
            <a:pPr marL="342900" indent="-342900">
              <a:buFont typeface="Arial" panose="020B0604020202020204" pitchFamily="34" charset="0"/>
              <a:buChar char="•"/>
            </a:pPr>
            <a:endParaRPr lang="en-US" dirty="0"/>
          </a:p>
          <a:p>
            <a:pPr marL="1028700" lvl="1" indent="-342900"/>
            <a:endParaRPr lang="en-US" dirty="0"/>
          </a:p>
        </p:txBody>
      </p:sp>
    </p:spTree>
    <p:extLst>
      <p:ext uri="{BB962C8B-B14F-4D97-AF65-F5344CB8AC3E}">
        <p14:creationId xmlns:p14="http://schemas.microsoft.com/office/powerpoint/2010/main" val="699827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Improving Retention &amp; Engagement</a:t>
            </a:r>
            <a:endParaRPr lang="en-US" dirty="0"/>
          </a:p>
        </p:txBody>
      </p:sp>
      <p:sp>
        <p:nvSpPr>
          <p:cNvPr id="6" name="Content Placeholder 5"/>
          <p:cNvSpPr>
            <a:spLocks noGrp="1"/>
          </p:cNvSpPr>
          <p:nvPr>
            <p:ph sz="half" idx="10"/>
          </p:nvPr>
        </p:nvSpPr>
        <p:spPr/>
        <p:txBody>
          <a:bodyPr>
            <a:normAutofit fontScale="40000" lnSpcReduction="20000"/>
          </a:bodyPr>
          <a:lstStyle/>
          <a:p>
            <a:r>
              <a:rPr lang="en-US" sz="5600" b="1" u="sng" dirty="0"/>
              <a:t>B</a:t>
            </a:r>
            <a:r>
              <a:rPr lang="en-US" sz="5600" b="1" dirty="0"/>
              <a:t>enefits </a:t>
            </a:r>
            <a:r>
              <a:rPr lang="en-US" sz="5600" b="1" u="sng" dirty="0"/>
              <a:t>R</a:t>
            </a:r>
            <a:r>
              <a:rPr lang="en-US" sz="5600" b="1" dirty="0"/>
              <a:t>esource </a:t>
            </a:r>
            <a:r>
              <a:rPr lang="en-US" sz="5600" b="1" u="sng" dirty="0"/>
              <a:t>I</a:t>
            </a:r>
            <a:r>
              <a:rPr lang="en-US" sz="5600" b="1" dirty="0"/>
              <a:t>nfectious </a:t>
            </a:r>
            <a:r>
              <a:rPr lang="en-US" sz="5600" b="1" u="sng" dirty="0"/>
              <a:t>D</a:t>
            </a:r>
            <a:r>
              <a:rPr lang="en-US" sz="5600" b="1" dirty="0"/>
              <a:t>isease </a:t>
            </a:r>
            <a:r>
              <a:rPr lang="en-US" sz="5600" b="1" u="sng" dirty="0"/>
              <a:t>G</a:t>
            </a:r>
            <a:r>
              <a:rPr lang="en-US" sz="5600" b="1" dirty="0"/>
              <a:t>uidance and </a:t>
            </a:r>
            <a:r>
              <a:rPr lang="en-US" sz="5600" b="1" u="sng" dirty="0"/>
              <a:t>E</a:t>
            </a:r>
            <a:r>
              <a:rPr lang="en-US" sz="5600" b="1" dirty="0"/>
              <a:t>ngagement </a:t>
            </a:r>
            <a:r>
              <a:rPr lang="en-US" sz="5600" b="1" u="sng" dirty="0" smtClean="0"/>
              <a:t>T</a:t>
            </a:r>
            <a:r>
              <a:rPr lang="en-US" sz="5600" b="1" dirty="0" smtClean="0"/>
              <a:t>eam</a:t>
            </a:r>
          </a:p>
          <a:p>
            <a:pPr marL="347663" indent="-347663">
              <a:buFont typeface="Arial" panose="020B0604020202020204" pitchFamily="34" charset="0"/>
              <a:buChar char="•"/>
            </a:pPr>
            <a:r>
              <a:rPr lang="en-US" sz="5600" dirty="0" smtClean="0"/>
              <a:t>Initially </a:t>
            </a:r>
            <a:r>
              <a:rPr lang="en-US" sz="5600" dirty="0"/>
              <a:t>funded with HRSA ADAP Flexibility </a:t>
            </a:r>
            <a:r>
              <a:rPr lang="en-US" sz="5600" dirty="0" smtClean="0"/>
              <a:t>Funds- now funded with ADAP Earmark</a:t>
            </a:r>
          </a:p>
          <a:p>
            <a:pPr marL="347663" indent="-347663">
              <a:buFont typeface="Arial" panose="020B0604020202020204" pitchFamily="34" charset="0"/>
              <a:buChar char="•"/>
            </a:pPr>
            <a:r>
              <a:rPr lang="en-US" sz="5600" dirty="0" smtClean="0"/>
              <a:t>Staff include one Program Manager, and </a:t>
            </a:r>
            <a:r>
              <a:rPr lang="en-US" sz="5600" dirty="0" smtClean="0"/>
              <a:t>three (3) </a:t>
            </a:r>
            <a:r>
              <a:rPr lang="en-US" sz="5600" dirty="0" smtClean="0"/>
              <a:t>full-time staff</a:t>
            </a:r>
            <a:endParaRPr lang="en-US" sz="5600" dirty="0"/>
          </a:p>
          <a:p>
            <a:r>
              <a:rPr lang="en-US" sz="5600" b="1" dirty="0" smtClean="0"/>
              <a:t>Goals include:</a:t>
            </a:r>
          </a:p>
          <a:p>
            <a:pPr marL="347663" indent="-347663">
              <a:buFont typeface="Arial" panose="020B0604020202020204" pitchFamily="34" charset="0"/>
              <a:buChar char="•"/>
            </a:pPr>
            <a:r>
              <a:rPr lang="en-US" sz="5600" dirty="0" smtClean="0"/>
              <a:t>To assist </a:t>
            </a:r>
            <a:r>
              <a:rPr lang="en-US" sz="5600" dirty="0"/>
              <a:t>Massachusetts residents with HIV in accessing available health coverage programs, with an overall goal of preventing gaps in coverage and reliance on more expensive systems of care; </a:t>
            </a:r>
          </a:p>
          <a:p>
            <a:pPr marL="347663" indent="-347663">
              <a:buFont typeface="Arial" panose="020B0604020202020204" pitchFamily="34" charset="0"/>
              <a:buChar char="•"/>
            </a:pPr>
            <a:r>
              <a:rPr lang="en-US" sz="5600" dirty="0"/>
              <a:t>To assist case managers at health care sites in helping their patients negotiate and access comprehensive health insurance coverage and programs, with an overall goal of increasing providers’ knowledge and familiarity with available coverage options; </a:t>
            </a:r>
          </a:p>
          <a:p>
            <a:pPr marL="347663" indent="-347663">
              <a:buFont typeface="Arial" panose="020B0604020202020204" pitchFamily="34" charset="0"/>
              <a:buChar char="•"/>
            </a:pPr>
            <a:r>
              <a:rPr lang="en-US" sz="5600" dirty="0"/>
              <a:t>To reduce the turnaround time of HDAP new and recertification applications from submission to final approval and notification, through the diversion of insurance-related requests for assistance to specialized staff. </a:t>
            </a:r>
          </a:p>
          <a:p>
            <a:endParaRPr lang="en-US" dirty="0"/>
          </a:p>
        </p:txBody>
      </p:sp>
    </p:spTree>
    <p:extLst>
      <p:ext uri="{BB962C8B-B14F-4D97-AF65-F5344CB8AC3E}">
        <p14:creationId xmlns:p14="http://schemas.microsoft.com/office/powerpoint/2010/main" val="885772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BRIDGE Team: Menu of Services</a:t>
            </a:r>
            <a:endParaRPr lang="en-US" dirty="0"/>
          </a:p>
        </p:txBody>
      </p:sp>
      <p:sp>
        <p:nvSpPr>
          <p:cNvPr id="3" name="Content Placeholder 2"/>
          <p:cNvSpPr>
            <a:spLocks noGrp="1"/>
          </p:cNvSpPr>
          <p:nvPr>
            <p:ph sz="half" idx="10"/>
          </p:nvPr>
        </p:nvSpPr>
        <p:spPr/>
        <p:txBody>
          <a:bodyPr>
            <a:normAutofit fontScale="92500"/>
          </a:bodyPr>
          <a:lstStyle/>
          <a:p>
            <a:r>
              <a:rPr lang="en-US" b="1" dirty="0" smtClean="0"/>
              <a:t>Field-based </a:t>
            </a:r>
            <a:r>
              <a:rPr lang="en-US" b="1" dirty="0"/>
              <a:t>HDAP and Benefits Enrollment </a:t>
            </a:r>
            <a:r>
              <a:rPr lang="en-US" b="1" dirty="0" smtClean="0"/>
              <a:t>Services</a:t>
            </a:r>
          </a:p>
          <a:p>
            <a:pPr marL="342900" lvl="0" indent="-342900">
              <a:buFont typeface="Arial" panose="020B0604020202020204" pitchFamily="34" charset="0"/>
              <a:buChar char="•"/>
            </a:pPr>
            <a:r>
              <a:rPr lang="en-US" dirty="0" smtClean="0"/>
              <a:t>Staff work with subrecipients to conduct needs </a:t>
            </a:r>
            <a:r>
              <a:rPr lang="en-US" dirty="0"/>
              <a:t>assessment, including identification of technical assistance needs and discussion of agency and client data. </a:t>
            </a:r>
            <a:endParaRPr lang="en-US" dirty="0" smtClean="0"/>
          </a:p>
          <a:p>
            <a:pPr marL="342900" indent="-342900">
              <a:buFont typeface="Arial" panose="020B0604020202020204" pitchFamily="34" charset="0"/>
              <a:buChar char="•"/>
            </a:pPr>
            <a:r>
              <a:rPr lang="en-US" dirty="0"/>
              <a:t>Provide outreach to clients who are unenrolled in HDAP/insurance</a:t>
            </a:r>
          </a:p>
          <a:p>
            <a:pPr marL="342900" indent="-342900">
              <a:buFont typeface="Arial" panose="020B0604020202020204" pitchFamily="34" charset="0"/>
              <a:buChar char="•"/>
            </a:pPr>
            <a:r>
              <a:rPr lang="en-US" dirty="0"/>
              <a:t>On-site in-person one-on-one insurance enrollment </a:t>
            </a:r>
            <a:r>
              <a:rPr lang="en-US" dirty="0" smtClean="0"/>
              <a:t>sessions/appointments</a:t>
            </a:r>
          </a:p>
          <a:p>
            <a:pPr marL="342900" indent="-342900">
              <a:buFont typeface="Arial" panose="020B0604020202020204" pitchFamily="34" charset="0"/>
              <a:buChar char="•"/>
            </a:pPr>
            <a:r>
              <a:rPr lang="en-US" dirty="0" smtClean="0"/>
              <a:t>Staff may regularly out-post at subrecipients; frequency and duration depend on subrecipient needs</a:t>
            </a:r>
          </a:p>
          <a:p>
            <a:r>
              <a:rPr lang="en-US" b="1" dirty="0"/>
              <a:t>Training and Technical Assistance </a:t>
            </a:r>
            <a:r>
              <a:rPr lang="en-US" b="1" dirty="0" smtClean="0"/>
              <a:t>Services</a:t>
            </a:r>
          </a:p>
          <a:p>
            <a:pPr marL="342900" indent="-342900">
              <a:buFont typeface="Arial" panose="020B0604020202020204" pitchFamily="34" charset="0"/>
              <a:buChar char="•"/>
            </a:pPr>
            <a:r>
              <a:rPr lang="en-US" dirty="0" smtClean="0"/>
              <a:t>Data sharing, including HDAP enrollment “line-list”/data-to-care</a:t>
            </a:r>
          </a:p>
          <a:p>
            <a:pPr marL="342900" indent="-342900">
              <a:buFont typeface="Arial" panose="020B0604020202020204" pitchFamily="34" charset="0"/>
              <a:buChar char="•"/>
            </a:pPr>
            <a:r>
              <a:rPr lang="en-US" dirty="0" smtClean="0"/>
              <a:t>Staff training and TA</a:t>
            </a:r>
          </a:p>
          <a:p>
            <a:pPr marL="342900" indent="-342900">
              <a:buFont typeface="Arial" panose="020B0604020202020204" pitchFamily="34" charset="0"/>
              <a:buChar char="•"/>
            </a:pPr>
            <a:r>
              <a:rPr lang="en-US" dirty="0" smtClean="0"/>
              <a:t>Consumer/client training and TA</a:t>
            </a:r>
            <a:endParaRPr lang="en-US" dirty="0"/>
          </a:p>
          <a:p>
            <a:pPr marL="342900" lvl="0" indent="-342900">
              <a:buFont typeface="Arial" panose="020B0604020202020204" pitchFamily="34" charset="0"/>
              <a:buChar char="•"/>
            </a:pPr>
            <a:endParaRPr lang="en-US" dirty="0"/>
          </a:p>
          <a:p>
            <a:pPr marL="342900" indent="-342900">
              <a:buFont typeface="Arial" panose="020B0604020202020204" pitchFamily="34" charset="0"/>
              <a:buChar char="•"/>
            </a:pPr>
            <a:endParaRPr lang="en-US" b="1" dirty="0"/>
          </a:p>
          <a:p>
            <a:endParaRPr lang="en-US" dirty="0"/>
          </a:p>
        </p:txBody>
      </p:sp>
    </p:spTree>
    <p:extLst>
      <p:ext uri="{BB962C8B-B14F-4D97-AF65-F5344CB8AC3E}">
        <p14:creationId xmlns:p14="http://schemas.microsoft.com/office/powerpoint/2010/main" val="1464627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BRIDGE Team: MAI Outreach Services</a:t>
            </a:r>
            <a:endParaRPr lang="en-US" dirty="0"/>
          </a:p>
        </p:txBody>
      </p:sp>
      <p:sp>
        <p:nvSpPr>
          <p:cNvPr id="3" name="Content Placeholder 2"/>
          <p:cNvSpPr>
            <a:spLocks noGrp="1"/>
          </p:cNvSpPr>
          <p:nvPr>
            <p:ph sz="half" idx="10"/>
          </p:nvPr>
        </p:nvSpPr>
        <p:spPr/>
        <p:txBody>
          <a:bodyPr>
            <a:normAutofit lnSpcReduction="10000"/>
          </a:bodyPr>
          <a:lstStyle/>
          <a:p>
            <a:pPr marL="342900" indent="-342900">
              <a:buFont typeface="Arial" panose="020B0604020202020204" pitchFamily="34" charset="0"/>
              <a:buChar char="•"/>
            </a:pPr>
            <a:r>
              <a:rPr lang="en-US" dirty="0" smtClean="0"/>
              <a:t>During FFY18, MAI resources were awarded to the HDAP BRIDGE Team to increase HDAP enrollment among Black/African-American and Hispanic/Latino individuals.</a:t>
            </a:r>
          </a:p>
          <a:p>
            <a:pPr marL="342900" indent="-342900">
              <a:buFont typeface="Arial" panose="020B0604020202020204" pitchFamily="34" charset="0"/>
              <a:buChar char="•"/>
            </a:pPr>
            <a:r>
              <a:rPr lang="en-US" dirty="0" smtClean="0"/>
              <a:t>Services are prioritized at agencies within cities/towns among the top ten by HIV incidence</a:t>
            </a:r>
          </a:p>
          <a:p>
            <a:pPr marL="342900" indent="-342900">
              <a:buFont typeface="Arial" panose="020B0604020202020204" pitchFamily="34" charset="0"/>
              <a:buChar char="•"/>
            </a:pPr>
            <a:r>
              <a:rPr lang="en-US" dirty="0" smtClean="0"/>
              <a:t>Outreach activities include engagements with peers, training at peer support groups, outreach at community events (e.g. health fairs, awareness days), and outreach to individual case managers as needed.</a:t>
            </a:r>
            <a:endParaRPr lang="en-US" dirty="0" smtClean="0">
              <a:solidFill>
                <a:srgbClr val="FF0000"/>
              </a:solidFill>
            </a:endParaRPr>
          </a:p>
          <a:p>
            <a:pPr marL="342900" indent="-342900">
              <a:buFont typeface="Arial" panose="020B0604020202020204" pitchFamily="34" charset="0"/>
              <a:buChar char="•"/>
            </a:pPr>
            <a:r>
              <a:rPr lang="en-US" dirty="0" smtClean="0"/>
              <a:t>Clients are tracked by the agency and case manager; outcomes are monitored to ensure clients are remaining enrolled, accessing treatment, and achieving viral suppression.</a:t>
            </a:r>
          </a:p>
          <a:p>
            <a:pPr marL="342900" indent="-342900">
              <a:buFont typeface="Arial" panose="020B0604020202020204" pitchFamily="34" charset="0"/>
              <a:buChar char="•"/>
            </a:pPr>
            <a:r>
              <a:rPr lang="en-US" dirty="0" smtClean="0"/>
              <a:t>BRIDGE will prompt case manager follow-up if clients do not maintain enrollment in HDAP. </a:t>
            </a:r>
            <a:endParaRPr lang="en-US" dirty="0"/>
          </a:p>
        </p:txBody>
      </p:sp>
    </p:spTree>
    <p:extLst>
      <p:ext uri="{BB962C8B-B14F-4D97-AF65-F5344CB8AC3E}">
        <p14:creationId xmlns:p14="http://schemas.microsoft.com/office/powerpoint/2010/main" val="3645824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Accomplishments &amp; Outcomes- SFY18</a:t>
            </a:r>
            <a:endParaRPr lang="en-US" dirty="0"/>
          </a:p>
        </p:txBody>
      </p:sp>
      <p:sp>
        <p:nvSpPr>
          <p:cNvPr id="3" name="Content Placeholder 2"/>
          <p:cNvSpPr>
            <a:spLocks noGrp="1"/>
          </p:cNvSpPr>
          <p:nvPr>
            <p:ph sz="half" idx="10"/>
          </p:nvPr>
        </p:nvSpPr>
        <p:spPr/>
        <p:txBody>
          <a:bodyPr>
            <a:normAutofit/>
          </a:bodyPr>
          <a:lstStyle/>
          <a:p>
            <a:pPr marL="342900" lvl="0" indent="-342900">
              <a:buFont typeface="Arial" panose="020B0604020202020204" pitchFamily="34" charset="0"/>
              <a:buChar char="•"/>
            </a:pPr>
            <a:r>
              <a:rPr lang="en-US" sz="2800" dirty="0"/>
              <a:t>BRIDGE </a:t>
            </a:r>
            <a:r>
              <a:rPr lang="en-US" sz="2800" dirty="0" smtClean="0"/>
              <a:t>provided technical assistance to </a:t>
            </a:r>
            <a:r>
              <a:rPr lang="en-US" sz="2800" dirty="0"/>
              <a:t>329 </a:t>
            </a:r>
            <a:r>
              <a:rPr lang="en-US" sz="2800" dirty="0" smtClean="0"/>
              <a:t>providers from 38 </a:t>
            </a:r>
            <a:r>
              <a:rPr lang="en-US" sz="2800" dirty="0"/>
              <a:t>agencies during 32 in-person sessions and 2 webinars.  </a:t>
            </a:r>
            <a:endParaRPr lang="en-US" sz="2800" dirty="0" smtClean="0"/>
          </a:p>
          <a:p>
            <a:pPr marL="342900" lvl="0" indent="-342900">
              <a:buFont typeface="Arial" panose="020B0604020202020204" pitchFamily="34" charset="0"/>
              <a:buChar char="•"/>
            </a:pPr>
            <a:r>
              <a:rPr lang="en-US" sz="2800" dirty="0" smtClean="0"/>
              <a:t>BRIDGE </a:t>
            </a:r>
            <a:r>
              <a:rPr lang="en-US" sz="2800" dirty="0"/>
              <a:t>provided outreach at 15 events serving 2,580 people. </a:t>
            </a:r>
            <a:endParaRPr lang="en-US" sz="2800" dirty="0" smtClean="0"/>
          </a:p>
          <a:p>
            <a:pPr marL="342900" lvl="0" indent="-342900">
              <a:buFont typeface="Arial" panose="020B0604020202020204" pitchFamily="34" charset="0"/>
              <a:buChar char="•"/>
            </a:pPr>
            <a:r>
              <a:rPr lang="en-US" sz="2800" dirty="0" smtClean="0"/>
              <a:t>The </a:t>
            </a:r>
            <a:r>
              <a:rPr lang="en-US" sz="2800" dirty="0"/>
              <a:t>BRIDGE team, in collaboration with </a:t>
            </a:r>
            <a:r>
              <a:rPr lang="en-US" sz="2800" dirty="0" smtClean="0"/>
              <a:t>ADAP staff</a:t>
            </a:r>
            <a:r>
              <a:rPr lang="en-US" sz="2800" dirty="0"/>
              <a:t>, helped more than 250 clients who either lost their insurance or lacked comprehensive coverage to enroll or re-enroll in health insurance </a:t>
            </a:r>
            <a:r>
              <a:rPr lang="en-US" sz="2800" dirty="0" smtClean="0"/>
              <a:t>during open enrollment.</a:t>
            </a:r>
          </a:p>
          <a:p>
            <a:pPr marL="342900" lvl="0" indent="-342900">
              <a:buFont typeface="Arial" panose="020B0604020202020204" pitchFamily="34" charset="0"/>
              <a:buChar char="•"/>
            </a:pPr>
            <a:r>
              <a:rPr lang="en-US" sz="2800" dirty="0" smtClean="0"/>
              <a:t>BRIDGE provided screening and eligibility determination support to </a:t>
            </a:r>
            <a:r>
              <a:rPr lang="en-US" sz="2800" dirty="0"/>
              <a:t>over 1500 HDAP </a:t>
            </a:r>
            <a:r>
              <a:rPr lang="en-US" sz="2800" dirty="0" smtClean="0"/>
              <a:t>applications during SFY18.</a:t>
            </a:r>
            <a:endParaRPr lang="en-US" sz="2800" dirty="0"/>
          </a:p>
        </p:txBody>
      </p:sp>
    </p:spTree>
    <p:extLst>
      <p:ext uri="{BB962C8B-B14F-4D97-AF65-F5344CB8AC3E}">
        <p14:creationId xmlns:p14="http://schemas.microsoft.com/office/powerpoint/2010/main" val="2146095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Improving Care Retention</a:t>
            </a:r>
            <a:endParaRPr lang="en-US" dirty="0"/>
          </a:p>
        </p:txBody>
      </p:sp>
      <p:sp>
        <p:nvSpPr>
          <p:cNvPr id="3" name="Content Placeholder 2"/>
          <p:cNvSpPr>
            <a:spLocks noGrp="1"/>
          </p:cNvSpPr>
          <p:nvPr>
            <p:ph sz="half" idx="10"/>
          </p:nvPr>
        </p:nvSpPr>
        <p:spPr/>
        <p:txBody>
          <a:bodyPr>
            <a:normAutofit/>
          </a:bodyPr>
          <a:lstStyle/>
          <a:p>
            <a:pPr marL="342900" indent="-342900">
              <a:buFont typeface="Arial" panose="020B0604020202020204" pitchFamily="34" charset="0"/>
              <a:buChar char="•"/>
            </a:pPr>
            <a:r>
              <a:rPr lang="en-US" dirty="0"/>
              <a:t>BRIDGE staff provided training and technical assistance to a large urban medical provider that was having long-term issues with keeping their clients active in HDAP </a:t>
            </a:r>
            <a:endParaRPr lang="en-US" sz="4800" dirty="0"/>
          </a:p>
          <a:p>
            <a:pPr marL="342900" indent="-342900">
              <a:buFont typeface="Arial" panose="020B0604020202020204" pitchFamily="34" charset="0"/>
              <a:buChar char="•"/>
            </a:pPr>
            <a:r>
              <a:rPr lang="en-US" dirty="0"/>
              <a:t>Technical assistance included: </a:t>
            </a:r>
          </a:p>
          <a:p>
            <a:pPr marL="1028700" lvl="1" indent="-342900"/>
            <a:r>
              <a:rPr lang="en-US" dirty="0"/>
              <a:t>Two (2) needs assessment and planning meetings with agency staff, including the HIV program director, data manager, case management supervisor, and benefits coordinator</a:t>
            </a:r>
          </a:p>
          <a:p>
            <a:pPr marL="1028700" lvl="1" indent="-342900"/>
            <a:r>
              <a:rPr lang="en-US" dirty="0"/>
              <a:t>Providing monthly data runs on all of the provider’s HDAP clients, both active and inactive in HDAP, who had been active in HDAP at some point </a:t>
            </a:r>
            <a:r>
              <a:rPr lang="en-US" dirty="0" smtClean="0"/>
              <a:t>since </a:t>
            </a:r>
            <a:r>
              <a:rPr lang="en-US" dirty="0"/>
              <a:t>the beginning of the past fiscal year. </a:t>
            </a:r>
          </a:p>
        </p:txBody>
      </p:sp>
    </p:spTree>
    <p:extLst>
      <p:ext uri="{BB962C8B-B14F-4D97-AF65-F5344CB8AC3E}">
        <p14:creationId xmlns:p14="http://schemas.microsoft.com/office/powerpoint/2010/main" val="3786680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D2790-5E55-944C-90DF-C7AC2FE9A590}"/>
              </a:ext>
            </a:extLst>
          </p:cNvPr>
          <p:cNvSpPr>
            <a:spLocks noGrp="1"/>
          </p:cNvSpPr>
          <p:nvPr>
            <p:ph type="title"/>
          </p:nvPr>
        </p:nvSpPr>
        <p:spPr/>
        <p:txBody>
          <a:bodyPr>
            <a:normAutofit fontScale="90000"/>
          </a:bodyPr>
          <a:lstStyle/>
          <a:p>
            <a:r>
              <a:rPr lang="en-US" dirty="0" smtClean="0"/>
              <a:t>Case Study- Improving Care Retention</a:t>
            </a:r>
            <a:endParaRPr lang="en-US" dirty="0"/>
          </a:p>
        </p:txBody>
      </p:sp>
      <p:sp>
        <p:nvSpPr>
          <p:cNvPr id="3" name="Content Placeholder 2">
            <a:extLst>
              <a:ext uri="{FF2B5EF4-FFF2-40B4-BE49-F238E27FC236}">
                <a16:creationId xmlns:a16="http://schemas.microsoft.com/office/drawing/2014/main" id="{7D3F2699-78D1-0943-938C-1A2EAE62078A}"/>
              </a:ext>
            </a:extLst>
          </p:cNvPr>
          <p:cNvSpPr>
            <a:spLocks noGrp="1"/>
          </p:cNvSpPr>
          <p:nvPr>
            <p:ph sz="half" idx="10"/>
          </p:nvPr>
        </p:nvSpPr>
        <p:spPr/>
        <p:txBody>
          <a:bodyPr>
            <a:normAutofit/>
          </a:bodyPr>
          <a:lstStyle/>
          <a:p>
            <a:pPr marL="342900" indent="-342900">
              <a:buFont typeface="Arial" panose="020B0604020202020204" pitchFamily="34" charset="0"/>
              <a:buChar char="•"/>
            </a:pPr>
            <a:r>
              <a:rPr lang="en-US" dirty="0" smtClean="0"/>
              <a:t>Technical assistance also included</a:t>
            </a:r>
            <a:r>
              <a:rPr lang="en-US" dirty="0"/>
              <a:t> </a:t>
            </a:r>
            <a:r>
              <a:rPr lang="en-US" dirty="0" smtClean="0"/>
              <a:t>one-on-one </a:t>
            </a:r>
            <a:r>
              <a:rPr lang="en-US" dirty="0"/>
              <a:t>and group trainings </a:t>
            </a:r>
          </a:p>
          <a:p>
            <a:pPr lvl="2"/>
            <a:r>
              <a:rPr lang="en-US" dirty="0"/>
              <a:t>During the last fiscal year, the BRIDGE team increased the number of small trainings focused on key tips for screening HDAP applications and instituted 1-1 training for new provider staff </a:t>
            </a:r>
          </a:p>
          <a:p>
            <a:pPr lvl="2"/>
            <a:r>
              <a:rPr lang="en-US" dirty="0"/>
              <a:t>Over 4 years, our BRIDGE team provided over 16 trainings focused on HDAP application screening and navigating health insurance to the provider agency’s staff, as well as 5 one-on-one trainings for new staff who were screening HDAP applications.</a:t>
            </a:r>
          </a:p>
          <a:p>
            <a:pPr marL="342900" indent="-342900">
              <a:buFont typeface="Arial" panose="020B0604020202020204" pitchFamily="34" charset="0"/>
              <a:buChar char="•"/>
            </a:pPr>
            <a:r>
              <a:rPr lang="en-US" dirty="0"/>
              <a:t>The provider site launched a large-scale outreach effort with their inactive HDAP clients after getting data from the BRIDGE team that showed that fewer than half of their clients who had been active in HDAP since the start of the last fiscal year were currently active in HDAP; </a:t>
            </a:r>
            <a:endParaRPr lang="en-US" b="1" dirty="0"/>
          </a:p>
          <a:p>
            <a:r>
              <a:rPr lang="en-US" b="1" dirty="0"/>
              <a:t>Within 5 months, from 3/15/18 to 8/15/18, the agency was able to increase the number of active HDAP enrollees by 188 clients (from 357 to 545), or by 53%.</a:t>
            </a:r>
            <a:endParaRPr lang="en-US" sz="4800" b="1" dirty="0"/>
          </a:p>
          <a:p>
            <a:endParaRPr lang="en-US" dirty="0"/>
          </a:p>
        </p:txBody>
      </p:sp>
    </p:spTree>
    <p:extLst>
      <p:ext uri="{BB962C8B-B14F-4D97-AF65-F5344CB8AC3E}">
        <p14:creationId xmlns:p14="http://schemas.microsoft.com/office/powerpoint/2010/main" val="857814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Medical Co-Pay Pilot</a:t>
            </a:r>
            <a:endParaRPr lang="en-US" dirty="0"/>
          </a:p>
        </p:txBody>
      </p:sp>
      <p:sp>
        <p:nvSpPr>
          <p:cNvPr id="3" name="Content Placeholder 2"/>
          <p:cNvSpPr>
            <a:spLocks noGrp="1"/>
          </p:cNvSpPr>
          <p:nvPr>
            <p:ph sz="half" idx="10"/>
          </p:nvPr>
        </p:nvSpPr>
        <p:spPr/>
        <p:txBody>
          <a:bodyPr>
            <a:normAutofit/>
          </a:bodyPr>
          <a:lstStyle/>
          <a:p>
            <a:pPr marL="342900" indent="-342900">
              <a:buFont typeface="Arial" panose="020B0604020202020204" pitchFamily="34" charset="0"/>
              <a:buChar char="•"/>
            </a:pPr>
            <a:r>
              <a:rPr lang="en-US" sz="2800" dirty="0" smtClean="0"/>
              <a:t>Reduce </a:t>
            </a:r>
            <a:r>
              <a:rPr lang="en-US" sz="2800" dirty="0"/>
              <a:t>financial barriers to care for low income HIV+ individuals who may delay or skip medical appointments due to </a:t>
            </a:r>
            <a:r>
              <a:rPr lang="en-US" sz="2800" dirty="0" smtClean="0"/>
              <a:t>costs</a:t>
            </a:r>
          </a:p>
          <a:p>
            <a:pPr marL="342900" indent="-342900">
              <a:buFont typeface="Arial" panose="020B0604020202020204" pitchFamily="34" charset="0"/>
              <a:buChar char="•"/>
            </a:pPr>
            <a:r>
              <a:rPr lang="en-US" sz="2800" dirty="0" smtClean="0"/>
              <a:t>Improve </a:t>
            </a:r>
            <a:r>
              <a:rPr lang="en-US" sz="2800" dirty="0"/>
              <a:t>engagement and retention in care for these </a:t>
            </a:r>
            <a:r>
              <a:rPr lang="en-US" sz="2800" dirty="0" smtClean="0"/>
              <a:t>individuals</a:t>
            </a:r>
          </a:p>
          <a:p>
            <a:pPr marL="342900" indent="-342900">
              <a:buFont typeface="Arial" panose="020B0604020202020204" pitchFamily="34" charset="0"/>
              <a:buChar char="•"/>
            </a:pPr>
            <a:r>
              <a:rPr lang="en-US" sz="2800" dirty="0" smtClean="0"/>
              <a:t>Coverage of out-of-pocket </a:t>
            </a:r>
            <a:r>
              <a:rPr lang="en-US" sz="2800" dirty="0"/>
              <a:t>co-payments, deductibles, and co-insurance for select outpatient medical procedures/services </a:t>
            </a:r>
            <a:r>
              <a:rPr lang="en-US" sz="2800" dirty="0" smtClean="0"/>
              <a:t> </a:t>
            </a:r>
          </a:p>
          <a:p>
            <a:pPr marL="342900" indent="-342900">
              <a:buFont typeface="Arial" panose="020B0604020202020204" pitchFamily="34" charset="0"/>
              <a:buChar char="•"/>
            </a:pPr>
            <a:r>
              <a:rPr lang="en-US" sz="2800" dirty="0" smtClean="0"/>
              <a:t>The </a:t>
            </a:r>
            <a:r>
              <a:rPr lang="en-US" sz="2800" dirty="0"/>
              <a:t>pilot aims to (1) identify the types of medical visits and/or costs that pose major barriers to accessing care and treatment, and (2) minimize barriers that prevent patients from seeking critical medical care and/or adhering to medical treatments. </a:t>
            </a:r>
          </a:p>
        </p:txBody>
      </p:sp>
    </p:spTree>
    <p:extLst>
      <p:ext uri="{BB962C8B-B14F-4D97-AF65-F5344CB8AC3E}">
        <p14:creationId xmlns:p14="http://schemas.microsoft.com/office/powerpoint/2010/main" val="3971794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B2ED3-50A4-4E47-9417-45A5AF2B609C}"/>
              </a:ext>
            </a:extLst>
          </p:cNvPr>
          <p:cNvSpPr>
            <a:spLocks noGrp="1"/>
          </p:cNvSpPr>
          <p:nvPr>
            <p:ph type="title"/>
          </p:nvPr>
        </p:nvSpPr>
        <p:spPr/>
        <p:txBody>
          <a:bodyPr>
            <a:noAutofit/>
          </a:bodyPr>
          <a:lstStyle/>
          <a:p>
            <a:r>
              <a:rPr lang="en-US" dirty="0"/>
              <a:t>Disclosures</a:t>
            </a:r>
          </a:p>
        </p:txBody>
      </p:sp>
      <p:sp>
        <p:nvSpPr>
          <p:cNvPr id="3" name="Content Placeholder 2">
            <a:extLst>
              <a:ext uri="{FF2B5EF4-FFF2-40B4-BE49-F238E27FC236}">
                <a16:creationId xmlns:a16="http://schemas.microsoft.com/office/drawing/2014/main" id="{396EB0C9-4DED-4F31-AC5B-2F9034A81FEF}"/>
              </a:ext>
            </a:extLst>
          </p:cNvPr>
          <p:cNvSpPr>
            <a:spLocks noGrp="1"/>
          </p:cNvSpPr>
          <p:nvPr>
            <p:ph sz="half" idx="10"/>
          </p:nvPr>
        </p:nvSpPr>
        <p:spPr/>
        <p:txBody>
          <a:bodyPr>
            <a:normAutofit/>
          </a:bodyPr>
          <a:lstStyle/>
          <a:p>
            <a:r>
              <a:rPr lang="en-US" dirty="0" smtClean="0"/>
              <a:t>Presenters have </a:t>
            </a:r>
            <a:r>
              <a:rPr lang="en-US" dirty="0"/>
              <a:t>no financial interest to disclose.</a:t>
            </a:r>
          </a:p>
          <a:p>
            <a:pPr marL="457200" lvl="1" indent="0">
              <a:buNone/>
            </a:pPr>
            <a:endParaRPr lang="en-US" sz="1400" dirty="0">
              <a:solidFill>
                <a:schemeClr val="bg1">
                  <a:lumMod val="50000"/>
                </a:schemeClr>
              </a:solidFill>
            </a:endParaRPr>
          </a:p>
          <a:p>
            <a:pPr indent="-228600"/>
            <a:r>
              <a:rPr lang="en-US" sz="1800" dirty="0"/>
              <a:t>This continuing education activity is managed and accredited by </a:t>
            </a:r>
            <a:r>
              <a:rPr lang="en-US" sz="1800" dirty="0" err="1"/>
              <a:t>AffinityCE</a:t>
            </a:r>
            <a:r>
              <a:rPr lang="en-US" sz="1800" dirty="0"/>
              <a:t>/Professional Education Services Group in cooperation with HRSA and LRG. PESG, HRSA, LRG and all accrediting organization do not support or endorse any product or service mentioned in this activity.</a:t>
            </a:r>
          </a:p>
          <a:p>
            <a:pPr indent="-228600"/>
            <a:r>
              <a:rPr lang="en-US" sz="1800" dirty="0"/>
              <a:t>PESG, HRSA, and LRG staff as well as planners and reviewers have no relevant financial or nonfinancial interest to disclose.</a:t>
            </a:r>
          </a:p>
          <a:p>
            <a:pPr indent="-228600"/>
            <a:r>
              <a:rPr lang="en-US" sz="1800" dirty="0"/>
              <a:t>Commercial Support was not received for this activity.</a:t>
            </a:r>
            <a:endParaRPr lang="en-US" sz="2200" dirty="0"/>
          </a:p>
          <a:p>
            <a:pPr marL="457200" lvl="1" indent="0">
              <a:buNone/>
            </a:pPr>
            <a:endParaRPr lang="en-US" sz="1400" dirty="0">
              <a:solidFill>
                <a:schemeClr val="bg1">
                  <a:lumMod val="50000"/>
                </a:schemeClr>
              </a:solidFill>
            </a:endParaRPr>
          </a:p>
          <a:p>
            <a:endParaRPr lang="en-US" sz="2200" dirty="0"/>
          </a:p>
        </p:txBody>
      </p:sp>
    </p:spTree>
    <p:extLst>
      <p:ext uri="{BB962C8B-B14F-4D97-AF65-F5344CB8AC3E}">
        <p14:creationId xmlns:p14="http://schemas.microsoft.com/office/powerpoint/2010/main" val="2873982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HIV/HCV Co-Infection</a:t>
            </a:r>
            <a:endParaRPr lang="en-US" dirty="0"/>
          </a:p>
        </p:txBody>
      </p:sp>
      <p:sp>
        <p:nvSpPr>
          <p:cNvPr id="3" name="Content Placeholder 2"/>
          <p:cNvSpPr>
            <a:spLocks noGrp="1"/>
          </p:cNvSpPr>
          <p:nvPr>
            <p:ph sz="half" idx="10"/>
          </p:nvPr>
        </p:nvSpPr>
        <p:spPr/>
        <p:txBody>
          <a:bodyPr/>
          <a:lstStyle/>
          <a:p>
            <a:pPr marL="342900" indent="-342900">
              <a:buFont typeface="Arial" panose="020B0604020202020204" pitchFamily="34" charset="0"/>
              <a:buChar char="•"/>
            </a:pPr>
            <a:r>
              <a:rPr lang="en-US" dirty="0" smtClean="0"/>
              <a:t>Awarded supplemental funds in CY2018 to support expansion of BRIDGE Team to support increased access to HCV treatment among individuals co-infected with HIV/HCV</a:t>
            </a:r>
          </a:p>
          <a:p>
            <a:pPr marL="342900" indent="-342900">
              <a:buFont typeface="Arial" panose="020B0604020202020204" pitchFamily="34" charset="0"/>
              <a:buChar char="•"/>
            </a:pPr>
            <a:r>
              <a:rPr lang="en-US" dirty="0" smtClean="0"/>
              <a:t>Focusing on two key strategies during the HRSA supplemental project period:</a:t>
            </a:r>
            <a:endParaRPr lang="en-US" dirty="0"/>
          </a:p>
          <a:p>
            <a:pPr marL="1028700" lvl="1" indent="-342900"/>
            <a:r>
              <a:rPr lang="en-US" dirty="0" smtClean="0"/>
              <a:t>Increased provider awareness of the scope of coverage provided by ADAPs for HIV/HCV co-infected individuals, including enhanced provider messaging and targeted outreach to providers/case managers that serve populations disproportionately impacted by co-infection (e.g. PWID);</a:t>
            </a:r>
          </a:p>
          <a:p>
            <a:pPr marL="1028700" lvl="1" indent="-342900"/>
            <a:r>
              <a:rPr lang="en-US" dirty="0" smtClean="0"/>
              <a:t>Follow-up with case managers that submit applications to ADAP indicating the client is infected with HCV – with no known treatment status- to assess barriers to treatment, provide education to client/case manager, and support linkage to HCV treatment</a:t>
            </a:r>
          </a:p>
        </p:txBody>
      </p:sp>
    </p:spTree>
    <p:extLst>
      <p:ext uri="{BB962C8B-B14F-4D97-AF65-F5344CB8AC3E}">
        <p14:creationId xmlns:p14="http://schemas.microsoft.com/office/powerpoint/2010/main" val="2948038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Improving Viral Suppression</a:t>
            </a:r>
            <a:endParaRPr lang="en-US" dirty="0"/>
          </a:p>
        </p:txBody>
      </p:sp>
      <p:sp>
        <p:nvSpPr>
          <p:cNvPr id="3" name="Content Placeholder 2"/>
          <p:cNvSpPr>
            <a:spLocks noGrp="1"/>
          </p:cNvSpPr>
          <p:nvPr>
            <p:ph sz="half" idx="10"/>
          </p:nvPr>
        </p:nvSpPr>
        <p:spPr/>
        <p:txBody>
          <a:bodyPr>
            <a:normAutofit lnSpcReduction="10000"/>
          </a:bodyPr>
          <a:lstStyle/>
          <a:p>
            <a:pPr marL="342900" indent="-342900">
              <a:buFont typeface="Arial" panose="020B0604020202020204" pitchFamily="34" charset="0"/>
              <a:buChar char="•"/>
            </a:pPr>
            <a:r>
              <a:rPr lang="en-US" dirty="0" smtClean="0"/>
              <a:t>As earlier referenced, 90% of HDAP clients ages 29 and below are virally suppressed.</a:t>
            </a:r>
          </a:p>
          <a:p>
            <a:pPr marL="1028700" lvl="1" indent="-342900"/>
            <a:r>
              <a:rPr lang="en-US" dirty="0" smtClean="0"/>
              <a:t>Among those who aren’t achieving viral suppression, the majority are young men of color.</a:t>
            </a:r>
          </a:p>
          <a:p>
            <a:pPr marL="342900" indent="-342900">
              <a:buFont typeface="Arial" panose="020B0604020202020204" pitchFamily="34" charset="0"/>
              <a:buChar char="•"/>
            </a:pPr>
            <a:r>
              <a:rPr lang="en-US" dirty="0" smtClean="0"/>
              <a:t>As part of MDPH’s QM efforts, the HDAP program is developing an intervention to address these persistent rates of viral non-suppression among this demographic group. Activities include:</a:t>
            </a:r>
          </a:p>
          <a:p>
            <a:pPr marL="1028700" lvl="1" indent="-342900"/>
            <a:r>
              <a:rPr lang="en-US" dirty="0" smtClean="0"/>
              <a:t>Review of client level data, in collaboration </a:t>
            </a:r>
            <a:r>
              <a:rPr lang="en-US" dirty="0"/>
              <a:t>with HRSA-funded </a:t>
            </a:r>
            <a:r>
              <a:rPr lang="en-US" dirty="0" smtClean="0"/>
              <a:t>HIV Surveillance and Field </a:t>
            </a:r>
            <a:r>
              <a:rPr lang="en-US" dirty="0"/>
              <a:t>Epidemiologists to determine the extent to which these clients are out of care and/or not virally </a:t>
            </a:r>
            <a:r>
              <a:rPr lang="en-US" dirty="0" smtClean="0"/>
              <a:t>suppressed</a:t>
            </a:r>
            <a:r>
              <a:rPr lang="en-US" dirty="0"/>
              <a:t>.</a:t>
            </a:r>
            <a:endParaRPr lang="en-US" dirty="0" smtClean="0"/>
          </a:p>
          <a:p>
            <a:pPr marL="1028700" lvl="1" indent="-342900"/>
            <a:r>
              <a:rPr lang="en-US" dirty="0"/>
              <a:t>D</a:t>
            </a:r>
            <a:r>
              <a:rPr lang="en-US" dirty="0" smtClean="0"/>
              <a:t>evelopment </a:t>
            </a:r>
            <a:r>
              <a:rPr lang="en-US" dirty="0"/>
              <a:t>of a clinician led intervention supported by HDAP and MDPH staff, </a:t>
            </a:r>
            <a:r>
              <a:rPr lang="en-US" dirty="0" smtClean="0"/>
              <a:t>including </a:t>
            </a:r>
            <a:r>
              <a:rPr lang="en-US" dirty="0"/>
              <a:t>adherence support and linkage to care services delivered by peers, case managers, and other community health workers (CHWs). </a:t>
            </a:r>
          </a:p>
          <a:p>
            <a:endParaRPr lang="en-US" dirty="0"/>
          </a:p>
        </p:txBody>
      </p:sp>
    </p:spTree>
    <p:extLst>
      <p:ext uri="{BB962C8B-B14F-4D97-AF65-F5344CB8AC3E}">
        <p14:creationId xmlns:p14="http://schemas.microsoft.com/office/powerpoint/2010/main" val="3068356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Partnership with HIV Surveillance</a:t>
            </a:r>
          </a:p>
        </p:txBody>
      </p:sp>
      <p:sp>
        <p:nvSpPr>
          <p:cNvPr id="3" name="Content Placeholder 2"/>
          <p:cNvSpPr>
            <a:spLocks noGrp="1"/>
          </p:cNvSpPr>
          <p:nvPr>
            <p:ph sz="half" idx="10"/>
          </p:nvPr>
        </p:nvSpPr>
        <p:spPr/>
        <p:txBody>
          <a:bodyPr>
            <a:noAutofit/>
          </a:bodyPr>
          <a:lstStyle/>
          <a:p>
            <a:r>
              <a:rPr lang="en-US" dirty="0" smtClean="0"/>
              <a:t>Use of ADAP funds to support HIV surveillance epidemiologists, to  generate analyses related </a:t>
            </a:r>
            <a:r>
              <a:rPr lang="en-US" dirty="0"/>
              <a:t>to linkage to and retention in care, access and adherence to antiretroviral therapy, and individual health among HDAP </a:t>
            </a:r>
            <a:r>
              <a:rPr lang="en-US" dirty="0" smtClean="0"/>
              <a:t>enrollees: </a:t>
            </a:r>
            <a:endParaRPr lang="en-US" dirty="0"/>
          </a:p>
          <a:p>
            <a:pPr marL="342900" indent="-342900">
              <a:buFont typeface="Arial" panose="020B0604020202020204" pitchFamily="34" charset="0"/>
              <a:buChar char="•"/>
            </a:pPr>
            <a:r>
              <a:rPr lang="en-US" dirty="0" smtClean="0"/>
              <a:t>Analysis of rates of linkage </a:t>
            </a:r>
            <a:r>
              <a:rPr lang="en-US" dirty="0"/>
              <a:t>to care </a:t>
            </a:r>
            <a:r>
              <a:rPr lang="en-US" dirty="0" smtClean="0"/>
              <a:t>(within 30 days of diagnosis) among newly </a:t>
            </a:r>
            <a:r>
              <a:rPr lang="en-US" dirty="0"/>
              <a:t>diagnosed HDAP </a:t>
            </a:r>
            <a:r>
              <a:rPr lang="en-US" dirty="0" smtClean="0"/>
              <a:t>enrollees, including assessment of challenges related to timely linkage and identification of potential barriers to accessing care.</a:t>
            </a:r>
            <a:endParaRPr lang="en-US" dirty="0"/>
          </a:p>
          <a:p>
            <a:pPr marL="342900" indent="-342900">
              <a:buFont typeface="Arial" panose="020B0604020202020204" pitchFamily="34" charset="0"/>
              <a:buChar char="•"/>
            </a:pPr>
            <a:r>
              <a:rPr lang="en-US" dirty="0" smtClean="0"/>
              <a:t>Analysis of retention and engagement in care among HDAP enrollees, including identification of patterns related </a:t>
            </a:r>
            <a:r>
              <a:rPr lang="en-US" dirty="0"/>
              <a:t>to transitioning out of HDAP as well as falling out of care</a:t>
            </a:r>
            <a:r>
              <a:rPr lang="en-US" dirty="0" smtClean="0"/>
              <a:t>.</a:t>
            </a:r>
            <a:endParaRPr lang="en-US" dirty="0"/>
          </a:p>
          <a:p>
            <a:pPr marL="342900" indent="-342900">
              <a:buFont typeface="Arial" panose="020B0604020202020204" pitchFamily="34" charset="0"/>
              <a:buChar char="•"/>
            </a:pPr>
            <a:r>
              <a:rPr lang="en-US" dirty="0" smtClean="0"/>
              <a:t>Use of HDAP </a:t>
            </a:r>
            <a:r>
              <a:rPr lang="en-US" dirty="0"/>
              <a:t>data linked to the HASP surveillance registry </a:t>
            </a:r>
            <a:r>
              <a:rPr lang="en-US" dirty="0" smtClean="0"/>
              <a:t>to examine </a:t>
            </a:r>
            <a:r>
              <a:rPr lang="en-US" dirty="0"/>
              <a:t>patterns of viral suppression over time among cohorts of HDAP enrollees. </a:t>
            </a:r>
            <a:endParaRPr lang="en-US" dirty="0" smtClean="0"/>
          </a:p>
        </p:txBody>
      </p:sp>
    </p:spTree>
    <p:extLst>
      <p:ext uri="{BB962C8B-B14F-4D97-AF65-F5344CB8AC3E}">
        <p14:creationId xmlns:p14="http://schemas.microsoft.com/office/powerpoint/2010/main" val="2840874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Partnership with HIV Surveillance(cont</a:t>
            </a:r>
            <a:r>
              <a:rPr lang="en-US" dirty="0" smtClean="0"/>
              <a:t>.)</a:t>
            </a:r>
            <a:endParaRPr lang="en-US" dirty="0"/>
          </a:p>
        </p:txBody>
      </p:sp>
      <p:sp>
        <p:nvSpPr>
          <p:cNvPr id="3" name="Content Placeholder 2"/>
          <p:cNvSpPr>
            <a:spLocks noGrp="1"/>
          </p:cNvSpPr>
          <p:nvPr>
            <p:ph sz="half" idx="10"/>
          </p:nvPr>
        </p:nvSpPr>
        <p:spPr/>
        <p:txBody>
          <a:bodyPr>
            <a:normAutofit/>
          </a:bodyPr>
          <a:lstStyle/>
          <a:p>
            <a:r>
              <a:rPr lang="en-US" sz="2800" i="1" dirty="0"/>
              <a:t>Additional qualitative analyses include: </a:t>
            </a:r>
          </a:p>
          <a:p>
            <a:pPr marL="342900" indent="-342900">
              <a:buFont typeface="Arial" panose="020B0604020202020204" pitchFamily="34" charset="0"/>
              <a:buChar char="•"/>
            </a:pPr>
            <a:r>
              <a:rPr lang="en-US" sz="2800" dirty="0"/>
              <a:t>Conducting focus group discussions or in-depth interviews with specific sub-populations of HDAP enrollees (e.g.: enrollees who were not linked to care; intermittent enrollees; enrollees who are not virally suppressed; enrollees who report specific sociodemographic characteristics). </a:t>
            </a:r>
          </a:p>
          <a:p>
            <a:pPr marL="342900" indent="-342900">
              <a:buFont typeface="Arial" panose="020B0604020202020204" pitchFamily="34" charset="0"/>
              <a:buChar char="•"/>
            </a:pPr>
            <a:r>
              <a:rPr lang="en-US" sz="2800" dirty="0"/>
              <a:t>Such efforts would allow a thorough examination of the real-world barriers to and facilitators of accessing and utilizing comprehensive care through HDAP and contribute to a more complete understanding of why disparities may exist among HDAP enrollees</a:t>
            </a:r>
            <a:r>
              <a:rPr lang="en-US" sz="2800" dirty="0" smtClean="0"/>
              <a:t>.</a:t>
            </a:r>
            <a:endParaRPr lang="en-US" sz="2800" dirty="0"/>
          </a:p>
        </p:txBody>
      </p:sp>
    </p:spTree>
    <p:extLst>
      <p:ext uri="{BB962C8B-B14F-4D97-AF65-F5344CB8AC3E}">
        <p14:creationId xmlns:p14="http://schemas.microsoft.com/office/powerpoint/2010/main" val="2224022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Treatment as Prevention</a:t>
            </a:r>
            <a:endParaRPr lang="en-US" dirty="0"/>
          </a:p>
        </p:txBody>
      </p:sp>
      <p:sp>
        <p:nvSpPr>
          <p:cNvPr id="3" name="Content Placeholder 2"/>
          <p:cNvSpPr>
            <a:spLocks noGrp="1"/>
          </p:cNvSpPr>
          <p:nvPr>
            <p:ph sz="half" idx="10"/>
          </p:nvPr>
        </p:nvSpPr>
        <p:spPr/>
        <p:txBody>
          <a:bodyPr/>
          <a:lstStyle/>
          <a:p>
            <a:pPr marL="342900" indent="-342900">
              <a:buFont typeface="Arial" panose="020B0604020202020204" pitchFamily="34" charset="0"/>
              <a:buChar char="•"/>
            </a:pPr>
            <a:endParaRPr lang="en-US" sz="2800" dirty="0" smtClean="0"/>
          </a:p>
          <a:p>
            <a:pPr marL="342900" indent="-342900">
              <a:buFont typeface="Arial" panose="020B0604020202020204" pitchFamily="34" charset="0"/>
              <a:buChar char="•"/>
            </a:pPr>
            <a:r>
              <a:rPr lang="en-US" sz="2800" dirty="0" smtClean="0"/>
              <a:t>During period of significant state budget cuts between in 2002 &amp; 2012, ADAP was held harmless</a:t>
            </a:r>
          </a:p>
          <a:p>
            <a:pPr marL="342900" indent="-342900">
              <a:buFont typeface="Arial" panose="020B0604020202020204" pitchFamily="34" charset="0"/>
              <a:buChar char="•"/>
            </a:pPr>
            <a:r>
              <a:rPr lang="en-US" sz="2800" dirty="0" smtClean="0"/>
              <a:t>ADAP has continued to expand and maintain an open formulary despite rising costs</a:t>
            </a:r>
          </a:p>
          <a:p>
            <a:pPr marL="342900" indent="-342900">
              <a:buFont typeface="Arial" panose="020B0604020202020204" pitchFamily="34" charset="0"/>
              <a:buChar char="•"/>
            </a:pPr>
            <a:r>
              <a:rPr lang="en-US" sz="2800" dirty="0"/>
              <a:t>Declining HIV prevalence (between 2000 and 2014, annual new HIV infections diagnosed in Massachusetts decreased by 47%).</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951673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idx="4294967295"/>
          </p:nvPr>
        </p:nvSpPr>
        <p:spPr>
          <a:xfrm>
            <a:off x="203200" y="152399"/>
            <a:ext cx="11684000" cy="1104901"/>
          </a:xfrm>
        </p:spPr>
        <p:txBody>
          <a:bodyPr>
            <a:normAutofit fontScale="90000"/>
          </a:bodyPr>
          <a:lstStyle/>
          <a:p>
            <a:r>
              <a:rPr lang="en-US" altLang="en-US" sz="2600" dirty="0" smtClean="0">
                <a:solidFill>
                  <a:schemeClr val="bg1"/>
                </a:solidFill>
                <a:ea typeface="MS PGothic" pitchFamily="34" charset="-128"/>
              </a:rPr>
              <a:t>Stages </a:t>
            </a:r>
            <a:r>
              <a:rPr lang="en-US" altLang="en-US" sz="4800" dirty="0" smtClean="0">
                <a:solidFill>
                  <a:schemeClr val="bg1"/>
                </a:solidFill>
                <a:ea typeface="MS PGothic" pitchFamily="34" charset="-128"/>
              </a:rPr>
              <a:t>o</a:t>
            </a:r>
            <a:br>
              <a:rPr lang="en-US" altLang="en-US" sz="4800" dirty="0" smtClean="0">
                <a:solidFill>
                  <a:schemeClr val="bg1"/>
                </a:solidFill>
                <a:ea typeface="MS PGothic" pitchFamily="34" charset="-128"/>
              </a:rPr>
            </a:br>
            <a:r>
              <a:rPr lang="en-US" sz="4800" dirty="0" smtClean="0"/>
              <a:t>Massachusetts </a:t>
            </a:r>
            <a:r>
              <a:rPr lang="en-US" sz="4800" dirty="0"/>
              <a:t>Care </a:t>
            </a:r>
            <a:r>
              <a:rPr lang="en-US" sz="4800" dirty="0" smtClean="0"/>
              <a:t>Continuum</a:t>
            </a:r>
            <a:r>
              <a:rPr lang="en-US" altLang="en-US" sz="4800" dirty="0" smtClean="0">
                <a:solidFill>
                  <a:schemeClr val="bg1"/>
                </a:solidFill>
                <a:ea typeface="MS PGothic" pitchFamily="34" charset="-128"/>
              </a:rPr>
              <a:t> HIV Care Among </a:t>
            </a:r>
            <a:r>
              <a:rPr lang="en-US" altLang="en-US" sz="2600" dirty="0" smtClean="0">
                <a:solidFill>
                  <a:schemeClr val="bg1"/>
                </a:solidFill>
                <a:ea typeface="MS PGothic" pitchFamily="34" charset="-128"/>
              </a:rPr>
              <a:t>People Living with HIV/AIDS in Massachusetts</a:t>
            </a:r>
            <a:r>
              <a:rPr lang="en-US" altLang="en-US" sz="2600" baseline="30000" dirty="0" smtClean="0">
                <a:solidFill>
                  <a:schemeClr val="bg1"/>
                </a:solidFill>
                <a:ea typeface="MS PGothic" pitchFamily="34" charset="-128"/>
              </a:rPr>
              <a:t>1</a:t>
            </a:r>
          </a:p>
        </p:txBody>
      </p:sp>
      <p:graphicFrame>
        <p:nvGraphicFramePr>
          <p:cNvPr id="9" name="Chart 8"/>
          <p:cNvGraphicFramePr/>
          <p:nvPr>
            <p:extLst>
              <p:ext uri="{D42A27DB-BD31-4B8C-83A1-F6EECF244321}">
                <p14:modId xmlns:p14="http://schemas.microsoft.com/office/powerpoint/2010/main" val="3581578439"/>
              </p:ext>
            </p:extLst>
          </p:nvPr>
        </p:nvGraphicFramePr>
        <p:xfrm>
          <a:off x="419100" y="1333500"/>
          <a:ext cx="11106150" cy="3857625"/>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Straight Arrow Connector 6"/>
          <p:cNvCxnSpPr>
            <a:cxnSpLocks noChangeShapeType="1"/>
          </p:cNvCxnSpPr>
          <p:nvPr/>
        </p:nvCxnSpPr>
        <p:spPr bwMode="auto">
          <a:xfrm>
            <a:off x="5486400" y="1823358"/>
            <a:ext cx="420052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2" name="TextBox 1"/>
          <p:cNvSpPr txBox="1">
            <a:spLocks noChangeArrowheads="1"/>
          </p:cNvSpPr>
          <p:nvPr/>
        </p:nvSpPr>
        <p:spPr bwMode="auto">
          <a:xfrm>
            <a:off x="4533900" y="1524001"/>
            <a:ext cx="5762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400" dirty="0">
                <a:latin typeface="Times New Roman" pitchFamily="18" charset="0"/>
                <a:ea typeface="ＭＳ Ｐゴシック" pitchFamily="34" charset="-128"/>
                <a:cs typeface="Times New Roman" pitchFamily="18" charset="0"/>
              </a:rPr>
              <a:t>Among engaged in care, </a:t>
            </a:r>
            <a:r>
              <a:rPr lang="en-US" altLang="en-US" sz="1400" b="1" dirty="0">
                <a:latin typeface="Times New Roman" pitchFamily="18" charset="0"/>
                <a:ea typeface="ＭＳ Ｐゴシック" pitchFamily="34" charset="-128"/>
                <a:cs typeface="Times New Roman" pitchFamily="18" charset="0"/>
              </a:rPr>
              <a:t>88%</a:t>
            </a:r>
            <a:r>
              <a:rPr lang="en-US" altLang="en-US" sz="1400" dirty="0">
                <a:latin typeface="Times New Roman" pitchFamily="18" charset="0"/>
                <a:ea typeface="ＭＳ Ｐゴシック" pitchFamily="34" charset="-128"/>
                <a:cs typeface="Times New Roman" pitchFamily="18" charset="0"/>
              </a:rPr>
              <a:t> are virally suppressed</a:t>
            </a:r>
          </a:p>
        </p:txBody>
      </p:sp>
      <p:sp>
        <p:nvSpPr>
          <p:cNvPr id="13" name="TextBox 1"/>
          <p:cNvSpPr txBox="1">
            <a:spLocks noChangeArrowheads="1"/>
          </p:cNvSpPr>
          <p:nvPr/>
        </p:nvSpPr>
        <p:spPr bwMode="auto">
          <a:xfrm>
            <a:off x="6181725" y="1981201"/>
            <a:ext cx="4486275" cy="166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400" dirty="0">
                <a:latin typeface="Times New Roman" pitchFamily="18" charset="0"/>
                <a:ea typeface="ＭＳ Ｐゴシック" pitchFamily="34" charset="-128"/>
                <a:cs typeface="Times New Roman" pitchFamily="18" charset="0"/>
              </a:rPr>
              <a:t>Among those retained in care, </a:t>
            </a:r>
            <a:r>
              <a:rPr lang="en-US" altLang="en-US" sz="1400" b="1" dirty="0">
                <a:latin typeface="Times New Roman" pitchFamily="18" charset="0"/>
                <a:ea typeface="ＭＳ Ｐゴシック" pitchFamily="34" charset="-128"/>
                <a:cs typeface="Times New Roman" pitchFamily="18" charset="0"/>
              </a:rPr>
              <a:t>91%</a:t>
            </a:r>
            <a:r>
              <a:rPr lang="en-US" altLang="en-US" sz="1400" dirty="0">
                <a:latin typeface="Times New Roman" pitchFamily="18" charset="0"/>
                <a:ea typeface="ＭＳ Ｐゴシック" pitchFamily="34" charset="-128"/>
                <a:cs typeface="Times New Roman" pitchFamily="18" charset="0"/>
              </a:rPr>
              <a:t> are virally suppressed</a:t>
            </a:r>
          </a:p>
        </p:txBody>
      </p:sp>
      <p:cxnSp>
        <p:nvCxnSpPr>
          <p:cNvPr id="14" name="Straight Arrow Connector 10"/>
          <p:cNvCxnSpPr>
            <a:cxnSpLocks noChangeShapeType="1"/>
          </p:cNvCxnSpPr>
          <p:nvPr/>
        </p:nvCxnSpPr>
        <p:spPr bwMode="auto">
          <a:xfrm>
            <a:off x="6838950" y="2313781"/>
            <a:ext cx="284797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 name="TextBox 4"/>
          <p:cNvSpPr txBox="1">
            <a:spLocks noChangeArrowheads="1"/>
          </p:cNvSpPr>
          <p:nvPr/>
        </p:nvSpPr>
        <p:spPr bwMode="auto">
          <a:xfrm>
            <a:off x="1" y="5212080"/>
            <a:ext cx="1216526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dirty="0" smtClean="0">
                <a:latin typeface="Times New Roman" pitchFamily="18" charset="0"/>
                <a:ea typeface="ＭＳ Ｐゴシック" pitchFamily="34" charset="-128"/>
              </a:rPr>
              <a:t>* Lab received by MDPH</a:t>
            </a:r>
            <a:r>
              <a:rPr lang="en-US" altLang="en-US" sz="1200" baseline="30000" dirty="0" smtClean="0">
                <a:latin typeface="Times New Roman" pitchFamily="18" charset="0"/>
                <a:ea typeface="ＭＳ Ｐゴシック" pitchFamily="34" charset="-128"/>
              </a:rPr>
              <a:t> </a:t>
            </a:r>
          </a:p>
          <a:p>
            <a:r>
              <a:rPr lang="en-US" altLang="en-US" sz="1200" baseline="30000" dirty="0" smtClean="0">
                <a:latin typeface="Times New Roman" pitchFamily="18" charset="0"/>
                <a:ea typeface="ＭＳ Ｐゴシック" pitchFamily="34" charset="-128"/>
              </a:rPr>
              <a:t>1</a:t>
            </a:r>
            <a:r>
              <a:rPr lang="en-US" altLang="en-US" sz="1200" dirty="0" smtClean="0">
                <a:latin typeface="Times New Roman" pitchFamily="18" charset="0"/>
                <a:ea typeface="ＭＳ Ｐゴシック" pitchFamily="34" charset="-128"/>
              </a:rPr>
              <a:t> Includes individuals diagnosed through 2015 and living in MA as of 01/01/17, based on last known address, regardless of state of diagnosis</a:t>
            </a:r>
          </a:p>
          <a:p>
            <a:pPr>
              <a:buFontTx/>
              <a:buChar char="•"/>
            </a:pPr>
            <a:r>
              <a:rPr lang="en-US" altLang="en-US" sz="1200" dirty="0" smtClean="0">
                <a:latin typeface="Times New Roman" pitchFamily="18" charset="0"/>
                <a:ea typeface="ＭＳ Ｐゴシック" pitchFamily="34" charset="-128"/>
              </a:rPr>
              <a:t> Data Source: MDPH HIV/AIDS Surveillance Program,  cases reported through 01/01/18</a:t>
            </a:r>
            <a:endParaRPr lang="en-US" altLang="en-US" sz="1200" dirty="0">
              <a:latin typeface="Times New Roman" pitchFamily="18" charset="0"/>
              <a:ea typeface="ＭＳ Ｐゴシック" pitchFamily="34" charset="-128"/>
            </a:endParaRPr>
          </a:p>
        </p:txBody>
      </p:sp>
    </p:spTree>
    <p:extLst>
      <p:ext uri="{BB962C8B-B14F-4D97-AF65-F5344CB8AC3E}">
        <p14:creationId xmlns:p14="http://schemas.microsoft.com/office/powerpoint/2010/main" val="2250646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58B21-377E-4CC0-A51D-ED888F0EF872}"/>
              </a:ext>
            </a:extLst>
          </p:cNvPr>
          <p:cNvSpPr>
            <a:spLocks noGrp="1"/>
          </p:cNvSpPr>
          <p:nvPr>
            <p:ph type="title"/>
          </p:nvPr>
        </p:nvSpPr>
        <p:spPr/>
        <p:txBody>
          <a:bodyPr>
            <a:noAutofit/>
          </a:bodyPr>
          <a:lstStyle/>
          <a:p>
            <a:r>
              <a:rPr lang="en-US" dirty="0"/>
              <a:t>Learning Objectives</a:t>
            </a:r>
          </a:p>
        </p:txBody>
      </p:sp>
      <p:sp>
        <p:nvSpPr>
          <p:cNvPr id="3" name="Content Placeholder 2">
            <a:extLst>
              <a:ext uri="{FF2B5EF4-FFF2-40B4-BE49-F238E27FC236}">
                <a16:creationId xmlns:a16="http://schemas.microsoft.com/office/drawing/2014/main" id="{30CA1955-9E40-45D2-8BC3-EA69D1BB6F28}"/>
              </a:ext>
            </a:extLst>
          </p:cNvPr>
          <p:cNvSpPr>
            <a:spLocks noGrp="1"/>
          </p:cNvSpPr>
          <p:nvPr>
            <p:ph sz="half" idx="10"/>
          </p:nvPr>
        </p:nvSpPr>
        <p:spPr>
          <a:xfrm>
            <a:off x="838200" y="1196982"/>
            <a:ext cx="10515600" cy="4448443"/>
          </a:xfrm>
        </p:spPr>
        <p:txBody>
          <a:bodyPr/>
          <a:lstStyle/>
          <a:p>
            <a:pPr marL="45720"/>
            <a:r>
              <a:rPr lang="en-US" dirty="0"/>
              <a:t>At the conclusion of this activity, the participant will be able to:</a:t>
            </a:r>
          </a:p>
          <a:p>
            <a:pPr marL="457200" lvl="0" indent="-457200">
              <a:buFont typeface="+mj-lt"/>
              <a:buAutoNum type="arabicPeriod"/>
            </a:pPr>
            <a:r>
              <a:rPr lang="en-US" dirty="0"/>
              <a:t>Outline innovative uses of Ryan White/ADAP funds to improve enrollment and retention in medical care, treatment, and ADAP. </a:t>
            </a:r>
          </a:p>
          <a:p>
            <a:pPr marL="457200" lvl="0" indent="-457200">
              <a:buFont typeface="+mj-lt"/>
              <a:buAutoNum type="arabicPeriod"/>
            </a:pPr>
            <a:r>
              <a:rPr lang="en-US" dirty="0"/>
              <a:t>Describe partnerships with HIV surveillance to utilize ADAP </a:t>
            </a:r>
            <a:r>
              <a:rPr lang="en-US" dirty="0" smtClean="0"/>
              <a:t>funding </a:t>
            </a:r>
            <a:r>
              <a:rPr lang="en-US" dirty="0"/>
              <a:t>to improve linkage and retention in care, and viral suppression </a:t>
            </a:r>
          </a:p>
          <a:p>
            <a:pPr marL="457200" lvl="0" indent="-457200">
              <a:buFont typeface="+mj-lt"/>
              <a:buAutoNum type="arabicPeriod"/>
            </a:pPr>
            <a:r>
              <a:rPr lang="en-US" dirty="0"/>
              <a:t>Identify strategies for reducing health disparities among people living with HIV (PLWH) and other vulnerable populations using the ADAP infrastructure. </a:t>
            </a:r>
          </a:p>
          <a:p>
            <a:r>
              <a:rPr lang="en-US" dirty="0"/>
              <a:t> </a:t>
            </a:r>
          </a:p>
          <a:p>
            <a:pPr marL="45720"/>
            <a:r>
              <a:rPr lang="en-US" dirty="0" smtClean="0"/>
              <a:t> </a:t>
            </a:r>
            <a:endParaRPr lang="en-US" dirty="0"/>
          </a:p>
          <a:p>
            <a:endParaRPr lang="en-US" dirty="0"/>
          </a:p>
          <a:p>
            <a:endParaRPr lang="en-US" dirty="0"/>
          </a:p>
        </p:txBody>
      </p:sp>
    </p:spTree>
    <p:extLst>
      <p:ext uri="{BB962C8B-B14F-4D97-AF65-F5344CB8AC3E}">
        <p14:creationId xmlns:p14="http://schemas.microsoft.com/office/powerpoint/2010/main" val="1381952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1DCF2-9AD3-41C8-81AA-90FCB7668073}"/>
              </a:ext>
            </a:extLst>
          </p:cNvPr>
          <p:cNvSpPr>
            <a:spLocks noGrp="1"/>
          </p:cNvSpPr>
          <p:nvPr>
            <p:ph type="title"/>
          </p:nvPr>
        </p:nvSpPr>
        <p:spPr/>
        <p:txBody>
          <a:bodyPr>
            <a:noAutofit/>
          </a:bodyPr>
          <a:lstStyle/>
          <a:p>
            <a:r>
              <a:rPr lang="en-US" dirty="0"/>
              <a:t>Obtaining CME/CE Credit</a:t>
            </a:r>
          </a:p>
        </p:txBody>
      </p:sp>
      <p:sp>
        <p:nvSpPr>
          <p:cNvPr id="3" name="Content Placeholder 2">
            <a:extLst>
              <a:ext uri="{FF2B5EF4-FFF2-40B4-BE49-F238E27FC236}">
                <a16:creationId xmlns:a16="http://schemas.microsoft.com/office/drawing/2014/main" id="{7EAD641F-6C27-4B44-9B2F-24F4AE9BF0C3}"/>
              </a:ext>
            </a:extLst>
          </p:cNvPr>
          <p:cNvSpPr>
            <a:spLocks noGrp="1"/>
          </p:cNvSpPr>
          <p:nvPr>
            <p:ph sz="half" idx="10"/>
          </p:nvPr>
        </p:nvSpPr>
        <p:spPr/>
        <p:txBody>
          <a:bodyPr/>
          <a:lstStyle/>
          <a:p>
            <a:r>
              <a:rPr lang="en-US" dirty="0"/>
              <a:t>If you would like to receive continuing education credit for this activity, please visit:</a:t>
            </a:r>
          </a:p>
          <a:p>
            <a:endParaRPr lang="en-US" dirty="0"/>
          </a:p>
          <a:p>
            <a:r>
              <a:rPr lang="en-US" b="1" dirty="0">
                <a:solidFill>
                  <a:srgbClr val="D3313A"/>
                </a:solidFill>
              </a:rPr>
              <a:t>http://ryanwhite.cds.pesgce.com </a:t>
            </a:r>
          </a:p>
          <a:p>
            <a:endParaRPr lang="en-US" dirty="0"/>
          </a:p>
        </p:txBody>
      </p:sp>
    </p:spTree>
    <p:extLst>
      <p:ext uri="{BB962C8B-B14F-4D97-AF65-F5344CB8AC3E}">
        <p14:creationId xmlns:p14="http://schemas.microsoft.com/office/powerpoint/2010/main" val="2152152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Integration of Care &amp; Prevention</a:t>
            </a:r>
            <a:endParaRPr lang="en-US" dirty="0"/>
          </a:p>
        </p:txBody>
      </p:sp>
      <p:sp>
        <p:nvSpPr>
          <p:cNvPr id="3" name="Content Placeholder 2"/>
          <p:cNvSpPr>
            <a:spLocks noGrp="1"/>
          </p:cNvSpPr>
          <p:nvPr>
            <p:ph sz="half" idx="10"/>
          </p:nvPr>
        </p:nvSpPr>
        <p:spPr/>
        <p:txBody>
          <a:bodyPr>
            <a:normAutofit fontScale="92500" lnSpcReduction="10000"/>
          </a:bodyPr>
          <a:lstStyle/>
          <a:p>
            <a:pPr marL="342900" indent="-342900">
              <a:buFont typeface="Arial" panose="020B0604020202020204" pitchFamily="34" charset="0"/>
              <a:buChar char="•"/>
            </a:pPr>
            <a:r>
              <a:rPr lang="en-US" dirty="0" smtClean="0"/>
              <a:t>The 2016 </a:t>
            </a:r>
            <a:r>
              <a:rPr lang="en-US" i="1" dirty="0" smtClean="0"/>
              <a:t>Massachusetts Integrated HIV/AIDS Prevention and Care Plan</a:t>
            </a:r>
            <a:r>
              <a:rPr lang="en-US" dirty="0" smtClean="0"/>
              <a:t> relies heavily on the IDDAP program to improve health outcomes among PLWH including:</a:t>
            </a:r>
          </a:p>
          <a:p>
            <a:pPr marL="1028700" lvl="1" indent="-342900"/>
            <a:r>
              <a:rPr lang="en-US" dirty="0" smtClean="0"/>
              <a:t>Improving care continuum outcomes to 90/90/90</a:t>
            </a:r>
          </a:p>
          <a:p>
            <a:pPr marL="1028700" lvl="1" indent="-342900"/>
            <a:r>
              <a:rPr lang="en-US" dirty="0" smtClean="0"/>
              <a:t>Eliminate progression to AIDS among PLWH</a:t>
            </a:r>
          </a:p>
          <a:p>
            <a:pPr marL="1028700" lvl="1" indent="-342900"/>
            <a:r>
              <a:rPr lang="en-US" dirty="0" smtClean="0"/>
              <a:t>Link 90% of HIV/HCV co-infected individuals to HCV treatment</a:t>
            </a:r>
          </a:p>
          <a:p>
            <a:pPr marL="342900" indent="-342900">
              <a:buFont typeface="Arial" panose="020B0604020202020204" pitchFamily="34" charset="0"/>
              <a:buChar char="•"/>
            </a:pPr>
            <a:r>
              <a:rPr lang="en-US" dirty="0" smtClean="0"/>
              <a:t>MA completed a re-procurement of its HIV prevention and care services in 2017 under a single, fully integrated procurement: </a:t>
            </a:r>
            <a:r>
              <a:rPr lang="en-US" i="1" dirty="0" smtClean="0"/>
              <a:t>HIV/HCV/STI/TB Prevention, Linkage, and Retention in Care and Treatment</a:t>
            </a:r>
          </a:p>
          <a:p>
            <a:pPr marL="1028700" lvl="1" indent="-342900"/>
            <a:r>
              <a:rPr lang="en-US" dirty="0" smtClean="0"/>
              <a:t>Funds HIV/HCV/STI/TB prevention, screening, and linkage to care</a:t>
            </a:r>
          </a:p>
          <a:p>
            <a:pPr marL="1028700" lvl="1" indent="-342900"/>
            <a:r>
              <a:rPr lang="en-US" dirty="0" smtClean="0"/>
              <a:t>Medical case management and intensive linkage services (ARCH)</a:t>
            </a:r>
          </a:p>
          <a:p>
            <a:pPr marL="1028700" lvl="1" indent="-342900"/>
            <a:r>
              <a:rPr lang="en-US" dirty="0" smtClean="0"/>
              <a:t>Specialty care and supportive services for PLWH</a:t>
            </a:r>
          </a:p>
          <a:p>
            <a:pPr marL="1028700" lvl="1" indent="-342900"/>
            <a:r>
              <a:rPr lang="en-US" dirty="0" smtClean="0"/>
              <a:t>Procurement prioritizes services to populations disproportionately impacted by HIV (MSM, PWID, non-US born individuals, transgender-identified individuals)</a:t>
            </a:r>
          </a:p>
          <a:p>
            <a:pPr marL="1028700" lvl="1" indent="-342900"/>
            <a:endParaRPr lang="en-US" dirty="0"/>
          </a:p>
        </p:txBody>
      </p:sp>
    </p:spTree>
    <p:extLst>
      <p:ext uri="{BB962C8B-B14F-4D97-AF65-F5344CB8AC3E}">
        <p14:creationId xmlns:p14="http://schemas.microsoft.com/office/powerpoint/2010/main" val="1439055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Context</a:t>
            </a:r>
            <a:endParaRPr lang="en-US" dirty="0"/>
          </a:p>
        </p:txBody>
      </p:sp>
      <p:sp>
        <p:nvSpPr>
          <p:cNvPr id="3" name="Content Placeholder 2"/>
          <p:cNvSpPr>
            <a:spLocks noGrp="1"/>
          </p:cNvSpPr>
          <p:nvPr>
            <p:ph sz="half" idx="10"/>
          </p:nvPr>
        </p:nvSpPr>
        <p:spPr/>
        <p:txBody>
          <a:bodyPr>
            <a:normAutofit/>
          </a:bodyPr>
          <a:lstStyle/>
          <a:p>
            <a:pPr marL="342900" indent="-342900">
              <a:buFont typeface="Arial" panose="020B0604020202020204" pitchFamily="34" charset="0"/>
              <a:buChar char="•"/>
            </a:pPr>
            <a:r>
              <a:rPr lang="en-US" sz="2800" dirty="0"/>
              <a:t>Generous Medicaid program (including 2001 expansion of 1115 waiver to include PLWHAs up to 200% FPL) </a:t>
            </a:r>
          </a:p>
          <a:p>
            <a:pPr marL="342900" indent="-342900">
              <a:buFont typeface="Arial" panose="020B0604020202020204" pitchFamily="34" charset="0"/>
              <a:buChar char="•"/>
            </a:pPr>
            <a:r>
              <a:rPr lang="en-US" sz="2800" dirty="0"/>
              <a:t>State healthcare reform </a:t>
            </a:r>
            <a:r>
              <a:rPr lang="en-US" sz="2800" dirty="0" smtClean="0"/>
              <a:t>enacted </a:t>
            </a:r>
            <a:r>
              <a:rPr lang="en-US" sz="2800" dirty="0"/>
              <a:t>in 2006 </a:t>
            </a:r>
          </a:p>
          <a:p>
            <a:pPr marL="342900" indent="-342900">
              <a:buFont typeface="Arial" panose="020B0604020202020204" pitchFamily="34" charset="0"/>
              <a:buChar char="•"/>
            </a:pPr>
            <a:r>
              <a:rPr lang="en-US" sz="2800" dirty="0" smtClean="0"/>
              <a:t>State AIDS line allows for flexibility in allocating resources across infectious diseases</a:t>
            </a:r>
          </a:p>
          <a:p>
            <a:pPr marL="342900" indent="-342900">
              <a:buFont typeface="Arial" panose="020B0604020202020204" pitchFamily="34" charset="0"/>
              <a:buChar char="•"/>
            </a:pPr>
            <a:r>
              <a:rPr lang="en-US" sz="2800" dirty="0"/>
              <a:t>No waitlists for ADAP &amp; “open formulary” since </a:t>
            </a:r>
            <a:r>
              <a:rPr lang="en-US" sz="2800" dirty="0" smtClean="0"/>
              <a:t>2001</a:t>
            </a:r>
          </a:p>
          <a:p>
            <a:pPr marL="342900" indent="-342900">
              <a:buFont typeface="Arial" panose="020B0604020202020204" pitchFamily="34" charset="0"/>
              <a:buChar char="•"/>
            </a:pPr>
            <a:r>
              <a:rPr lang="en-US" sz="2800" dirty="0" smtClean="0"/>
              <a:t>State Office of HIV/AIDS (OHA) adoption of “treatment as prevention” concept early on </a:t>
            </a:r>
            <a:endParaRPr lang="en-US" sz="2800" dirty="0"/>
          </a:p>
          <a:p>
            <a:pPr marL="342900" indent="-342900">
              <a:buFont typeface="Arial" panose="020B0604020202020204" pitchFamily="34" charset="0"/>
              <a:buChar char="•"/>
            </a:pPr>
            <a:endParaRPr lang="en-US" sz="2800" dirty="0" smtClean="0"/>
          </a:p>
          <a:p>
            <a:endParaRPr lang="en-US" dirty="0" smtClean="0"/>
          </a:p>
          <a:p>
            <a:endParaRPr lang="en-US" dirty="0"/>
          </a:p>
        </p:txBody>
      </p:sp>
    </p:spTree>
    <p:extLst>
      <p:ext uri="{BB962C8B-B14F-4D97-AF65-F5344CB8AC3E}">
        <p14:creationId xmlns:p14="http://schemas.microsoft.com/office/powerpoint/2010/main" val="4189728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Context Cont.</a:t>
            </a:r>
            <a:endParaRPr lang="en-US" dirty="0"/>
          </a:p>
        </p:txBody>
      </p:sp>
      <p:sp>
        <p:nvSpPr>
          <p:cNvPr id="3" name="Content Placeholder 2"/>
          <p:cNvSpPr>
            <a:spLocks noGrp="1"/>
          </p:cNvSpPr>
          <p:nvPr>
            <p:ph sz="half" idx="10"/>
          </p:nvPr>
        </p:nvSpPr>
        <p:spPr/>
        <p:txBody>
          <a:bodyPr/>
          <a:lstStyle/>
          <a:p>
            <a:pPr marL="342900" indent="-342900">
              <a:buFont typeface="Arial" panose="020B0604020202020204" pitchFamily="34" charset="0"/>
              <a:buChar char="•"/>
            </a:pPr>
            <a:r>
              <a:rPr lang="en-US" sz="2800" dirty="0" smtClean="0"/>
              <a:t>State </a:t>
            </a:r>
            <a:r>
              <a:rPr lang="en-US" sz="2800" dirty="0"/>
              <a:t>has subcontracted the administration of the ADAP to a CBO for more than 20 years</a:t>
            </a:r>
          </a:p>
          <a:p>
            <a:pPr marL="342900" indent="-342900">
              <a:buFont typeface="Arial" panose="020B0604020202020204" pitchFamily="34" charset="0"/>
              <a:buChar char="•"/>
            </a:pPr>
            <a:r>
              <a:rPr lang="en-US" sz="2800" dirty="0"/>
              <a:t>In 2015 state re-procured drug assistance program and requested responses that addressed potential expansion to include other infectious diseases</a:t>
            </a:r>
          </a:p>
          <a:p>
            <a:pPr marL="342900" indent="-342900">
              <a:buFont typeface="Arial" panose="020B0604020202020204" pitchFamily="34" charset="0"/>
              <a:buChar char="•"/>
            </a:pPr>
            <a:r>
              <a:rPr lang="en-US" sz="2800" dirty="0"/>
              <a:t>Funded program re-named Infectious Disease Drug Assistance Program (IDDAP) and includes the HIV Drug Assistance Program (HDAP), the </a:t>
            </a:r>
            <a:r>
              <a:rPr lang="en-US" sz="2800" dirty="0" err="1"/>
              <a:t>PrEP</a:t>
            </a:r>
            <a:r>
              <a:rPr lang="en-US" sz="2800" dirty="0"/>
              <a:t> Drug Assistance Program (</a:t>
            </a:r>
            <a:r>
              <a:rPr lang="en-US" sz="2800" dirty="0" err="1"/>
              <a:t>PrEPDAP</a:t>
            </a:r>
            <a:r>
              <a:rPr lang="en-US" sz="2800" dirty="0"/>
              <a:t>), &amp; the TB Drug Assistance Program (TB DAP)</a:t>
            </a:r>
          </a:p>
          <a:p>
            <a:pPr marL="342900" indent="-342900">
              <a:buFont typeface="Arial" panose="020B0604020202020204" pitchFamily="34" charset="0"/>
              <a:buChar char="•"/>
            </a:pPr>
            <a:endParaRPr lang="en-US" sz="2800" dirty="0"/>
          </a:p>
          <a:p>
            <a:endParaRPr lang="en-US" dirty="0"/>
          </a:p>
        </p:txBody>
      </p:sp>
    </p:spTree>
    <p:extLst>
      <p:ext uri="{BB962C8B-B14F-4D97-AF65-F5344CB8AC3E}">
        <p14:creationId xmlns:p14="http://schemas.microsoft.com/office/powerpoint/2010/main" val="1827104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PrEPDAP</a:t>
            </a:r>
            <a:endParaRPr lang="en-US" dirty="0"/>
          </a:p>
        </p:txBody>
      </p:sp>
      <p:sp>
        <p:nvSpPr>
          <p:cNvPr id="3" name="Content Placeholder 2"/>
          <p:cNvSpPr>
            <a:spLocks noGrp="1"/>
          </p:cNvSpPr>
          <p:nvPr>
            <p:ph sz="half" idx="10"/>
          </p:nvPr>
        </p:nvSpPr>
        <p:spPr/>
        <p:txBody>
          <a:bodyPr>
            <a:normAutofit/>
          </a:bodyPr>
          <a:lstStyle/>
          <a:p>
            <a:pPr marL="285750" indent="-285750">
              <a:spcAft>
                <a:spcPts val="600"/>
              </a:spcAft>
              <a:buFont typeface="Arial" panose="020B0604020202020204" pitchFamily="34" charset="0"/>
              <a:buChar char="•"/>
            </a:pPr>
            <a:r>
              <a:rPr lang="en-US" sz="2800" dirty="0" smtClean="0">
                <a:latin typeface="Calibri" panose="020F0502020204030204" pitchFamily="34" charset="0"/>
              </a:rPr>
              <a:t>Began in July 2017</a:t>
            </a:r>
          </a:p>
          <a:p>
            <a:pPr marL="285750" indent="-285750">
              <a:spcAft>
                <a:spcPts val="600"/>
              </a:spcAft>
              <a:buFont typeface="Arial" panose="020B0604020202020204" pitchFamily="34" charset="0"/>
              <a:buChar char="•"/>
            </a:pPr>
            <a:r>
              <a:rPr lang="en-US" sz="2800" dirty="0">
                <a:latin typeface="Calibri" panose="020F0502020204030204" pitchFamily="34" charset="0"/>
              </a:rPr>
              <a:t>Based on HDAP Model</a:t>
            </a:r>
          </a:p>
          <a:p>
            <a:pPr marL="285750" indent="-285750">
              <a:spcAft>
                <a:spcPts val="600"/>
              </a:spcAft>
              <a:buFont typeface="Arial" panose="020B0604020202020204" pitchFamily="34" charset="0"/>
              <a:buChar char="•"/>
            </a:pPr>
            <a:r>
              <a:rPr lang="en-US" sz="2800" dirty="0">
                <a:latin typeface="Calibri" panose="020F0502020204030204" pitchFamily="34" charset="0"/>
              </a:rPr>
              <a:t>Income eligibility up to 500% FPL</a:t>
            </a:r>
          </a:p>
          <a:p>
            <a:pPr marL="285750" indent="-285750">
              <a:spcAft>
                <a:spcPts val="600"/>
              </a:spcAft>
              <a:buFont typeface="Arial" panose="020B0604020202020204" pitchFamily="34" charset="0"/>
              <a:buChar char="•"/>
            </a:pPr>
            <a:r>
              <a:rPr lang="en-US" sz="2800" dirty="0" smtClean="0">
                <a:latin typeface="Calibri" panose="020F0502020204030204" pitchFamily="34" charset="0"/>
              </a:rPr>
              <a:t>Has served 223 clients at an average cost  </a:t>
            </a:r>
            <a:r>
              <a:rPr lang="en-US" dirty="0" smtClean="0"/>
              <a:t>$412.96/client/fill</a:t>
            </a:r>
            <a:endParaRPr lang="en-US" dirty="0"/>
          </a:p>
          <a:p>
            <a:pPr marL="285750" indent="-285750">
              <a:spcAft>
                <a:spcPts val="600"/>
              </a:spcAft>
              <a:buFont typeface="Arial" panose="020B0604020202020204" pitchFamily="34" charset="0"/>
              <a:buChar char="•"/>
            </a:pPr>
            <a:r>
              <a:rPr lang="en-US" sz="2800" dirty="0" smtClean="0">
                <a:latin typeface="Calibri" panose="020F0502020204030204" pitchFamily="34" charset="0"/>
              </a:rPr>
              <a:t>Depending on applicant’s insurance, covers either full cost of drug or out of pocket costs (co-pays, deductibles, coinsurance) associated with prescription</a:t>
            </a:r>
          </a:p>
          <a:p>
            <a:pPr marL="285750" indent="-285750">
              <a:spcAft>
                <a:spcPts val="600"/>
              </a:spcAft>
              <a:buFont typeface="Arial" panose="020B0604020202020204" pitchFamily="34" charset="0"/>
              <a:buChar char="•"/>
            </a:pPr>
            <a:endParaRPr lang="en-US" sz="2800" dirty="0" smtClean="0">
              <a:latin typeface="Calibri" panose="020F0502020204030204" pitchFamily="34" charset="0"/>
            </a:endParaRPr>
          </a:p>
          <a:p>
            <a:pPr marL="285750" indent="-285750">
              <a:spcAft>
                <a:spcPts val="600"/>
              </a:spcAft>
              <a:buFont typeface="Arial" panose="020B0604020202020204" pitchFamily="34" charset="0"/>
              <a:buChar char="•"/>
            </a:pPr>
            <a:endParaRPr lang="en-US" sz="2800" dirty="0">
              <a:latin typeface="Calibri" panose="020F0502020204030204" pitchFamily="34" charset="0"/>
            </a:endParaRPr>
          </a:p>
        </p:txBody>
      </p:sp>
    </p:spTree>
    <p:extLst>
      <p:ext uri="{BB962C8B-B14F-4D97-AF65-F5344CB8AC3E}">
        <p14:creationId xmlns:p14="http://schemas.microsoft.com/office/powerpoint/2010/main" val="189563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TB DAP</a:t>
            </a:r>
            <a:endParaRPr lang="en-US" dirty="0"/>
          </a:p>
        </p:txBody>
      </p:sp>
      <p:sp>
        <p:nvSpPr>
          <p:cNvPr id="3" name="Content Placeholder 2"/>
          <p:cNvSpPr>
            <a:spLocks noGrp="1"/>
          </p:cNvSpPr>
          <p:nvPr>
            <p:ph sz="half" idx="10"/>
          </p:nvPr>
        </p:nvSpPr>
        <p:spPr/>
        <p:txBody>
          <a:bodyPr/>
          <a:lstStyle/>
          <a:p>
            <a:pPr marL="342900" indent="-342900">
              <a:buFont typeface="Arial" panose="020B0604020202020204" pitchFamily="34" charset="0"/>
              <a:buChar char="•"/>
            </a:pPr>
            <a:r>
              <a:rPr lang="en-US" dirty="0" smtClean="0"/>
              <a:t>Began in April 2016</a:t>
            </a:r>
          </a:p>
          <a:p>
            <a:pPr marL="342900" indent="-342900">
              <a:buFont typeface="Arial" panose="020B0604020202020204" pitchFamily="34" charset="0"/>
              <a:buChar char="•"/>
            </a:pPr>
            <a:r>
              <a:rPr lang="en-US" dirty="0" smtClean="0"/>
              <a:t>Previously all drugs for TB clinics were being purchased by state and distributed to clinics &amp; pharmacies</a:t>
            </a:r>
          </a:p>
          <a:p>
            <a:pPr marL="1028700" lvl="1" indent="-342900"/>
            <a:r>
              <a:rPr lang="en-US" dirty="0" smtClean="0"/>
              <a:t>No 3</a:t>
            </a:r>
            <a:r>
              <a:rPr lang="en-US" baseline="30000" dirty="0" smtClean="0"/>
              <a:t>rd</a:t>
            </a:r>
            <a:r>
              <a:rPr lang="en-US" dirty="0" smtClean="0"/>
              <a:t> party billing</a:t>
            </a:r>
          </a:p>
          <a:p>
            <a:pPr marL="1028700" lvl="1" indent="-342900"/>
            <a:r>
              <a:rPr lang="en-US" dirty="0" smtClean="0"/>
              <a:t>High cost</a:t>
            </a:r>
          </a:p>
          <a:p>
            <a:pPr marL="1028700" lvl="1" indent="-342900"/>
            <a:r>
              <a:rPr lang="en-US" dirty="0" smtClean="0"/>
              <a:t>Waste?</a:t>
            </a:r>
          </a:p>
          <a:p>
            <a:pPr marL="342900" indent="-342900">
              <a:buFont typeface="Arial" panose="020B0604020202020204" pitchFamily="34" charset="0"/>
              <a:buChar char="•"/>
            </a:pPr>
            <a:r>
              <a:rPr lang="en-US" dirty="0" smtClean="0"/>
              <a:t>No income eligibility limit for program</a:t>
            </a:r>
          </a:p>
          <a:p>
            <a:pPr marL="342900" indent="-342900">
              <a:buFont typeface="Arial" panose="020B0604020202020204" pitchFamily="34" charset="0"/>
              <a:buChar char="•"/>
            </a:pPr>
            <a:r>
              <a:rPr lang="en-US" dirty="0" smtClean="0"/>
              <a:t>Depending on insurance status of individual, full cost or out pocket costs for drugs are covered</a:t>
            </a:r>
          </a:p>
          <a:p>
            <a:pPr marL="342900" indent="-342900">
              <a:buFont typeface="Arial" panose="020B0604020202020204" pitchFamily="34" charset="0"/>
              <a:buChar char="•"/>
            </a:pPr>
            <a:r>
              <a:rPr lang="en-US" dirty="0" smtClean="0"/>
              <a:t>Challenging to roll out</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213516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D001A7F359EE46A0CF8058E098EF5A" ma:contentTypeVersion="10" ma:contentTypeDescription="Create a new document." ma:contentTypeScope="" ma:versionID="2744b83b1c30f046831f1246f8fc5118">
  <xsd:schema xmlns:xsd="http://www.w3.org/2001/XMLSchema" xmlns:xs="http://www.w3.org/2001/XMLSchema" xmlns:p="http://schemas.microsoft.com/office/2006/metadata/properties" xmlns:ns2="763191c0-b165-402f-a2d4-8ae261e3ae05" xmlns:ns3="75e813ae-c565-40db-b37c-cfdb0e13b5d9" targetNamespace="http://schemas.microsoft.com/office/2006/metadata/properties" ma:root="true" ma:fieldsID="b1a798a26ac433add5ccb610541c3d3d" ns2:_="" ns3:_="">
    <xsd:import namespace="763191c0-b165-402f-a2d4-8ae261e3ae05"/>
    <xsd:import namespace="75e813ae-c565-40db-b37c-cfdb0e13b5d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3191c0-b165-402f-a2d4-8ae261e3ae0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5e813ae-c565-40db-b37c-cfdb0e13b5d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59FDB6-3442-4242-8A4B-4B9C3F1CFA17}">
  <ds:schemaRefs>
    <ds:schemaRef ds:uri="763191c0-b165-402f-a2d4-8ae261e3ae05"/>
    <ds:schemaRef ds:uri="http://purl.org/dc/terms/"/>
    <ds:schemaRef ds:uri="http://purl.org/dc/elements/1.1/"/>
    <ds:schemaRef ds:uri="http://schemas.microsoft.com/office/2006/metadata/propertie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75e813ae-c565-40db-b37c-cfdb0e13b5d9"/>
    <ds:schemaRef ds:uri="http://www.w3.org/XML/1998/namespace"/>
  </ds:schemaRefs>
</ds:datastoreItem>
</file>

<file path=customXml/itemProps2.xml><?xml version="1.0" encoding="utf-8"?>
<ds:datastoreItem xmlns:ds="http://schemas.openxmlformats.org/officeDocument/2006/customXml" ds:itemID="{5EA1BD40-3C52-4783-9844-7AC2606F7B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3191c0-b165-402f-a2d4-8ae261e3ae05"/>
    <ds:schemaRef ds:uri="75e813ae-c565-40db-b37c-cfdb0e13b5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BD518FA-6DB5-4964-8D9F-6DA09C7A1F6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920</TotalTime>
  <Words>2010</Words>
  <Application>Microsoft Office PowerPoint</Application>
  <PresentationFormat>Widescreen</PresentationFormat>
  <Paragraphs>168</Paragraphs>
  <Slides>25</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ＭＳ Ｐゴシック</vt:lpstr>
      <vt:lpstr>ＭＳ Ｐゴシック</vt:lpstr>
      <vt:lpstr>Arial</vt:lpstr>
      <vt:lpstr>Calibri</vt:lpstr>
      <vt:lpstr>Times New Roman</vt:lpstr>
      <vt:lpstr>Office Theme</vt:lpstr>
      <vt:lpstr>1_Office Theme</vt:lpstr>
      <vt:lpstr>ADAP As Core Public Health:   Innovative Strategies Utilized by the MA Infectious Disease Drug Assistance Program (IDDAP) to Reduce Health Disparities and Improve Health Outcomes</vt:lpstr>
      <vt:lpstr>Disclosures</vt:lpstr>
      <vt:lpstr>Learning Objectives</vt:lpstr>
      <vt:lpstr>Obtaining CME/CE Credit</vt:lpstr>
      <vt:lpstr>Integration of Care &amp; Prevention</vt:lpstr>
      <vt:lpstr>Context</vt:lpstr>
      <vt:lpstr>Context Cont.</vt:lpstr>
      <vt:lpstr>PrEPDAP</vt:lpstr>
      <vt:lpstr>TB DAP</vt:lpstr>
      <vt:lpstr>Use of HRSA Flexibility Policy</vt:lpstr>
      <vt:lpstr>Use of Flexibility Policy Cont.</vt:lpstr>
      <vt:lpstr>MA HDAP Health Outcomes</vt:lpstr>
      <vt:lpstr>Improving Retention &amp; Engagement</vt:lpstr>
      <vt:lpstr>BRIDGE Team: Menu of Services</vt:lpstr>
      <vt:lpstr>BRIDGE Team: MAI Outreach Services</vt:lpstr>
      <vt:lpstr>Accomplishments &amp; Outcomes- SFY18</vt:lpstr>
      <vt:lpstr>Case Study- Improving Care Retention</vt:lpstr>
      <vt:lpstr>Case Study- Improving Care Retention</vt:lpstr>
      <vt:lpstr>Medical Co-Pay Pilot</vt:lpstr>
      <vt:lpstr>HIV/HCV Co-Infection</vt:lpstr>
      <vt:lpstr>Improving Viral Suppression</vt:lpstr>
      <vt:lpstr>Partnership with HIV Surveillance</vt:lpstr>
      <vt:lpstr>Partnership with HIV Surveillance(cont.)</vt:lpstr>
      <vt:lpstr>Treatment as Prevention</vt:lpstr>
      <vt:lpstr>Stages o Massachusetts Care Continuum HIV Care Among People Living with HIV/AIDS in Massachusetts1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Noonan (LRG)</dc:creator>
  <cp:lastModifiedBy>Windows User</cp:lastModifiedBy>
  <cp:revision>61</cp:revision>
  <cp:lastPrinted>2018-10-09T14:22:42Z</cp:lastPrinted>
  <dcterms:created xsi:type="dcterms:W3CDTF">2018-09-04T17:07:24Z</dcterms:created>
  <dcterms:modified xsi:type="dcterms:W3CDTF">2018-12-13T20:31:59Z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0x010100BAD001A7F359EE46A0CF8058E098EF5A</vt:lpwstr>
  </property>
</Properties>
</file>