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9" r:id="rId4"/>
    <p:sldId id="271" r:id="rId5"/>
    <p:sldId id="261" r:id="rId6"/>
    <p:sldId id="260" r:id="rId7"/>
    <p:sldId id="259" r:id="rId8"/>
    <p:sldId id="263" r:id="rId9"/>
    <p:sldId id="258" r:id="rId10"/>
    <p:sldId id="262" r:id="rId11"/>
    <p:sldId id="264" r:id="rId12"/>
    <p:sldId id="273" r:id="rId13"/>
    <p:sldId id="275" r:id="rId14"/>
    <p:sldId id="276" r:id="rId15"/>
    <p:sldId id="265" r:id="rId16"/>
    <p:sldId id="266" r:id="rId17"/>
    <p:sldId id="270" r:id="rId18"/>
    <p:sldId id="267" r:id="rId19"/>
    <p:sldId id="274" r:id="rId20"/>
    <p:sldId id="268" r:id="rId21"/>
    <p:sldId id="277" r:id="rId22"/>
    <p:sldId id="278"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initials="P" lastIdx="2" clrIdx="0">
    <p:extLst>
      <p:ext uri="{19B8F6BF-5375-455C-9EA6-DF929625EA0E}">
        <p15:presenceInfo xmlns:p15="http://schemas.microsoft.com/office/powerpoint/2012/main" userId="S-1-5-21-3748570583-1376614217-4054213136-11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4" autoAdjust="0"/>
    <p:restoredTop sz="78207" autoAdjust="0"/>
  </p:normalViewPr>
  <p:slideViewPr>
    <p:cSldViewPr snapToGrid="0">
      <p:cViewPr varScale="1">
        <p:scale>
          <a:sx n="70" d="100"/>
          <a:sy n="70" d="100"/>
        </p:scale>
        <p:origin x="107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2017</c:v>
                </c:pt>
              </c:strCache>
            </c:strRef>
          </c:tx>
          <c:spPr>
            <a:solidFill>
              <a:schemeClr val="accent1"/>
            </a:solidFill>
            <a:ln>
              <a:noFill/>
            </a:ln>
            <a:effectLst/>
            <a:sp3d/>
          </c:spPr>
          <c:invertIfNegative val="0"/>
          <c:cat>
            <c:strRef>
              <c:f>Sheet1!$A$2:$A$13</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Sheet1!$B$2:$B$13</c:f>
              <c:numCache>
                <c:formatCode>General</c:formatCode>
                <c:ptCount val="12"/>
                <c:pt idx="0">
                  <c:v>29</c:v>
                </c:pt>
                <c:pt idx="1">
                  <c:v>33</c:v>
                </c:pt>
                <c:pt idx="2">
                  <c:v>24</c:v>
                </c:pt>
                <c:pt idx="3">
                  <c:v>18</c:v>
                </c:pt>
                <c:pt idx="4">
                  <c:v>16</c:v>
                </c:pt>
                <c:pt idx="5">
                  <c:v>13</c:v>
                </c:pt>
                <c:pt idx="6">
                  <c:v>13</c:v>
                </c:pt>
                <c:pt idx="7">
                  <c:v>11</c:v>
                </c:pt>
                <c:pt idx="8">
                  <c:v>22</c:v>
                </c:pt>
                <c:pt idx="9">
                  <c:v>20</c:v>
                </c:pt>
                <c:pt idx="10">
                  <c:v>20</c:v>
                </c:pt>
                <c:pt idx="11">
                  <c:v>71</c:v>
                </c:pt>
              </c:numCache>
            </c:numRef>
          </c:val>
        </c:ser>
        <c:ser>
          <c:idx val="1"/>
          <c:order val="1"/>
          <c:tx>
            <c:strRef>
              <c:f>Sheet1!$C$1</c:f>
              <c:strCache>
                <c:ptCount val="1"/>
                <c:pt idx="0">
                  <c:v>2018</c:v>
                </c:pt>
              </c:strCache>
            </c:strRef>
          </c:tx>
          <c:spPr>
            <a:solidFill>
              <a:schemeClr val="accent2"/>
            </a:solidFill>
            <a:ln>
              <a:noFill/>
            </a:ln>
            <a:effectLst/>
            <a:sp3d/>
          </c:spPr>
          <c:invertIfNegative val="0"/>
          <c:cat>
            <c:strRef>
              <c:f>Sheet1!$A$2:$A$13</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Sheet1!$C$2:$C$13</c:f>
              <c:numCache>
                <c:formatCode>General</c:formatCode>
                <c:ptCount val="12"/>
                <c:pt idx="0">
                  <c:v>72</c:v>
                </c:pt>
                <c:pt idx="1">
                  <c:v>69</c:v>
                </c:pt>
                <c:pt idx="2">
                  <c:v>66</c:v>
                </c:pt>
                <c:pt idx="3">
                  <c:v>63</c:v>
                </c:pt>
                <c:pt idx="4">
                  <c:v>46</c:v>
                </c:pt>
                <c:pt idx="5">
                  <c:v>32</c:v>
                </c:pt>
                <c:pt idx="6">
                  <c:v>30</c:v>
                </c:pt>
                <c:pt idx="7">
                  <c:v>25</c:v>
                </c:pt>
                <c:pt idx="8">
                  <c:v>25</c:v>
                </c:pt>
                <c:pt idx="9">
                  <c:v>22</c:v>
                </c:pt>
              </c:numCache>
            </c:numRef>
          </c:val>
        </c:ser>
        <c:dLbls>
          <c:showLegendKey val="0"/>
          <c:showVal val="0"/>
          <c:showCatName val="0"/>
          <c:showSerName val="0"/>
          <c:showPercent val="0"/>
          <c:showBubbleSize val="0"/>
        </c:dLbls>
        <c:gapWidth val="150"/>
        <c:shape val="box"/>
        <c:axId val="245129632"/>
        <c:axId val="245128848"/>
        <c:axId val="0"/>
      </c:bar3DChart>
      <c:catAx>
        <c:axId val="2451296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5128848"/>
        <c:crosses val="autoZero"/>
        <c:auto val="1"/>
        <c:lblAlgn val="ctr"/>
        <c:lblOffset val="100"/>
        <c:noMultiLvlLbl val="0"/>
      </c:catAx>
      <c:valAx>
        <c:axId val="24512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5129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2017</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c:v>
                </c:pt>
                <c:pt idx="1">
                  <c:v>2</c:v>
                </c:pt>
                <c:pt idx="2">
                  <c:v>1</c:v>
                </c:pt>
                <c:pt idx="3">
                  <c:v>0</c:v>
                </c:pt>
                <c:pt idx="4">
                  <c:v>1</c:v>
                </c:pt>
                <c:pt idx="5">
                  <c:v>0</c:v>
                </c:pt>
                <c:pt idx="6">
                  <c:v>0</c:v>
                </c:pt>
                <c:pt idx="7">
                  <c:v>0</c:v>
                </c:pt>
                <c:pt idx="8">
                  <c:v>2</c:v>
                </c:pt>
                <c:pt idx="9">
                  <c:v>0</c:v>
                </c:pt>
                <c:pt idx="10">
                  <c:v>0</c:v>
                </c:pt>
                <c:pt idx="11">
                  <c:v>1</c:v>
                </c:pt>
              </c:numCache>
            </c:numRef>
          </c:val>
        </c:ser>
        <c:ser>
          <c:idx val="1"/>
          <c:order val="1"/>
          <c:tx>
            <c:strRef>
              <c:f>Sheet1!$C$1</c:f>
              <c:strCache>
                <c:ptCount val="1"/>
                <c:pt idx="0">
                  <c:v>2018</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3</c:v>
                </c:pt>
                <c:pt idx="1">
                  <c:v>3</c:v>
                </c:pt>
                <c:pt idx="2">
                  <c:v>4</c:v>
                </c:pt>
                <c:pt idx="3">
                  <c:v>4</c:v>
                </c:pt>
                <c:pt idx="4">
                  <c:v>2</c:v>
                </c:pt>
                <c:pt idx="5">
                  <c:v>2</c:v>
                </c:pt>
                <c:pt idx="6">
                  <c:v>1</c:v>
                </c:pt>
                <c:pt idx="7">
                  <c:v>0</c:v>
                </c:pt>
                <c:pt idx="8">
                  <c:v>3</c:v>
                </c:pt>
                <c:pt idx="9">
                  <c:v>2</c:v>
                </c:pt>
              </c:numCache>
            </c:numRef>
          </c:val>
        </c:ser>
        <c:dLbls>
          <c:showLegendKey val="0"/>
          <c:showVal val="1"/>
          <c:showCatName val="0"/>
          <c:showSerName val="0"/>
          <c:showPercent val="0"/>
          <c:showBubbleSize val="0"/>
        </c:dLbls>
        <c:gapWidth val="150"/>
        <c:shape val="box"/>
        <c:axId val="248904384"/>
        <c:axId val="248904776"/>
        <c:axId val="0"/>
      </c:bar3DChart>
      <c:catAx>
        <c:axId val="248904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8904776"/>
        <c:crosses val="autoZero"/>
        <c:auto val="1"/>
        <c:lblAlgn val="ctr"/>
        <c:lblOffset val="100"/>
        <c:noMultiLvlLbl val="0"/>
      </c:catAx>
      <c:valAx>
        <c:axId val="248904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8904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F9F03-B017-4A16-9B00-442B93880EFA}"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E882679D-17B0-4FE3-9D75-C408CED6FC19}">
      <dgm:prSet/>
      <dgm:spPr/>
      <dgm:t>
        <a:bodyPr/>
        <a:lstStyle/>
        <a:p>
          <a:pPr rtl="0"/>
          <a:r>
            <a:rPr lang="en-US" dirty="0" smtClean="0"/>
            <a:t>Case Management worked with their assigned clients who fell out of care.</a:t>
          </a:r>
          <a:endParaRPr lang="en-US" dirty="0"/>
        </a:p>
      </dgm:t>
    </dgm:pt>
    <dgm:pt modelId="{97F1AB17-22FF-4F30-809E-179130B9DAFE}" type="parTrans" cxnId="{4BA7EBCC-BE77-46DF-8873-D6417A3127BE}">
      <dgm:prSet/>
      <dgm:spPr/>
      <dgm:t>
        <a:bodyPr/>
        <a:lstStyle/>
        <a:p>
          <a:endParaRPr lang="en-US"/>
        </a:p>
      </dgm:t>
    </dgm:pt>
    <dgm:pt modelId="{EA8F894C-BAF3-42AC-98DD-BE4C6130848B}" type="sibTrans" cxnId="{4BA7EBCC-BE77-46DF-8873-D6417A3127BE}">
      <dgm:prSet/>
      <dgm:spPr/>
      <dgm:t>
        <a:bodyPr/>
        <a:lstStyle/>
        <a:p>
          <a:endParaRPr lang="en-US"/>
        </a:p>
      </dgm:t>
    </dgm:pt>
    <dgm:pt modelId="{7D06DB1A-C69E-4B2D-ACC8-DD518D0EC105}">
      <dgm:prSet/>
      <dgm:spPr/>
      <dgm:t>
        <a:bodyPr/>
        <a:lstStyle/>
        <a:p>
          <a:pPr rtl="0"/>
          <a:r>
            <a:rPr lang="en-US" dirty="0" smtClean="0"/>
            <a:t>Managed the LTC case load along with Active case load</a:t>
          </a:r>
          <a:endParaRPr lang="en-US" dirty="0"/>
        </a:p>
      </dgm:t>
    </dgm:pt>
    <dgm:pt modelId="{3C5CEBE9-79E0-40A5-9B05-26305942FF63}" type="parTrans" cxnId="{24262D5A-DF02-4AD9-A5F7-396DD4000C5D}">
      <dgm:prSet/>
      <dgm:spPr/>
      <dgm:t>
        <a:bodyPr/>
        <a:lstStyle/>
        <a:p>
          <a:endParaRPr lang="en-US"/>
        </a:p>
      </dgm:t>
    </dgm:pt>
    <dgm:pt modelId="{EB9790C9-0ED3-45EB-8DB6-A8A12C69AA5F}" type="sibTrans" cxnId="{24262D5A-DF02-4AD9-A5F7-396DD4000C5D}">
      <dgm:prSet/>
      <dgm:spPr/>
      <dgm:t>
        <a:bodyPr/>
        <a:lstStyle/>
        <a:p>
          <a:endParaRPr lang="en-US"/>
        </a:p>
      </dgm:t>
    </dgm:pt>
    <dgm:pt modelId="{F49F8CF8-2046-4844-8746-401495EB0D33}">
      <dgm:prSet/>
      <dgm:spPr/>
      <dgm:t>
        <a:bodyPr/>
        <a:lstStyle/>
        <a:p>
          <a:pPr rtl="0"/>
          <a:r>
            <a:rPr lang="en-US" dirty="0" smtClean="0"/>
            <a:t>Linkage to Care Staff working with Lost to Care Clients</a:t>
          </a:r>
          <a:endParaRPr lang="en-US" dirty="0"/>
        </a:p>
      </dgm:t>
    </dgm:pt>
    <dgm:pt modelId="{B1216D24-AF96-4F6F-8826-E3C6BC4AB9E6}" type="parTrans" cxnId="{CDDA9140-BC5C-413C-9E7B-C5604584001D}">
      <dgm:prSet/>
      <dgm:spPr/>
      <dgm:t>
        <a:bodyPr/>
        <a:lstStyle/>
        <a:p>
          <a:endParaRPr lang="en-US"/>
        </a:p>
      </dgm:t>
    </dgm:pt>
    <dgm:pt modelId="{6C738AF0-EDBD-4F75-968A-EA279CBCDEE8}" type="sibTrans" cxnId="{CDDA9140-BC5C-413C-9E7B-C5604584001D}">
      <dgm:prSet/>
      <dgm:spPr/>
      <dgm:t>
        <a:bodyPr/>
        <a:lstStyle/>
        <a:p>
          <a:endParaRPr lang="en-US"/>
        </a:p>
      </dgm:t>
    </dgm:pt>
    <dgm:pt modelId="{8D7C57B6-7B21-4D2C-B992-0F8B674FBDED}">
      <dgm:prSet/>
      <dgm:spPr/>
      <dgm:t>
        <a:bodyPr/>
        <a:lstStyle/>
        <a:p>
          <a:pPr rtl="0"/>
          <a:r>
            <a:rPr lang="en-US" smtClean="0"/>
            <a:t>Managed Lost to Care case load</a:t>
          </a:r>
          <a:endParaRPr lang="en-US"/>
        </a:p>
      </dgm:t>
    </dgm:pt>
    <dgm:pt modelId="{E0B0486A-2EDA-4755-9567-67A0AC62A553}" type="parTrans" cxnId="{6FB1052D-8BC5-496F-8F14-48B9118CDCFB}">
      <dgm:prSet/>
      <dgm:spPr/>
      <dgm:t>
        <a:bodyPr/>
        <a:lstStyle/>
        <a:p>
          <a:endParaRPr lang="en-US"/>
        </a:p>
      </dgm:t>
    </dgm:pt>
    <dgm:pt modelId="{B06DD6ED-2909-4FEB-8585-D134EF26E598}" type="sibTrans" cxnId="{6FB1052D-8BC5-496F-8F14-48B9118CDCFB}">
      <dgm:prSet/>
      <dgm:spPr/>
      <dgm:t>
        <a:bodyPr/>
        <a:lstStyle/>
        <a:p>
          <a:endParaRPr lang="en-US"/>
        </a:p>
      </dgm:t>
    </dgm:pt>
    <dgm:pt modelId="{6C321DC4-59B1-45EE-9578-558AE01AACE8}">
      <dgm:prSet/>
      <dgm:spPr/>
      <dgm:t>
        <a:bodyPr/>
        <a:lstStyle/>
        <a:p>
          <a:pPr rtl="0"/>
          <a:r>
            <a:rPr lang="en-US" dirty="0" smtClean="0"/>
            <a:t>L2C Staff would rotate the LTC case load on a monthly basis</a:t>
          </a:r>
          <a:endParaRPr lang="en-US" dirty="0"/>
        </a:p>
      </dgm:t>
    </dgm:pt>
    <dgm:pt modelId="{8608865E-300D-46EC-801F-02356577051D}" type="parTrans" cxnId="{01C87C1E-E372-4234-8902-EB73B4CE4366}">
      <dgm:prSet/>
      <dgm:spPr/>
      <dgm:t>
        <a:bodyPr/>
        <a:lstStyle/>
        <a:p>
          <a:endParaRPr lang="en-US"/>
        </a:p>
      </dgm:t>
    </dgm:pt>
    <dgm:pt modelId="{DD7123AB-C718-40D9-B0D1-D42880F41038}" type="sibTrans" cxnId="{01C87C1E-E372-4234-8902-EB73B4CE4366}">
      <dgm:prSet/>
      <dgm:spPr/>
      <dgm:t>
        <a:bodyPr/>
        <a:lstStyle/>
        <a:p>
          <a:endParaRPr lang="en-US"/>
        </a:p>
      </dgm:t>
    </dgm:pt>
    <dgm:pt modelId="{33EE7ED6-D727-48AD-A661-2FA932B32030}" type="pres">
      <dgm:prSet presAssocID="{B9AF9F03-B017-4A16-9B00-442B93880EFA}" presName="Name0" presStyleCnt="0">
        <dgm:presLayoutVars>
          <dgm:dir/>
          <dgm:animLvl val="lvl"/>
          <dgm:resizeHandles val="exact"/>
        </dgm:presLayoutVars>
      </dgm:prSet>
      <dgm:spPr/>
      <dgm:t>
        <a:bodyPr/>
        <a:lstStyle/>
        <a:p>
          <a:endParaRPr lang="en-US"/>
        </a:p>
      </dgm:t>
    </dgm:pt>
    <dgm:pt modelId="{6F8CE8A6-51B7-434B-8B18-DA5E1A1EAC22}" type="pres">
      <dgm:prSet presAssocID="{E882679D-17B0-4FE3-9D75-C408CED6FC19}" presName="linNode" presStyleCnt="0"/>
      <dgm:spPr/>
      <dgm:t>
        <a:bodyPr/>
        <a:lstStyle/>
        <a:p>
          <a:endParaRPr lang="en-US"/>
        </a:p>
      </dgm:t>
    </dgm:pt>
    <dgm:pt modelId="{C080E705-8EAB-4CB0-87F0-6F9AAB57521C}" type="pres">
      <dgm:prSet presAssocID="{E882679D-17B0-4FE3-9D75-C408CED6FC19}" presName="parentText" presStyleLbl="node1" presStyleIdx="0" presStyleCnt="2">
        <dgm:presLayoutVars>
          <dgm:chMax val="1"/>
          <dgm:bulletEnabled val="1"/>
        </dgm:presLayoutVars>
      </dgm:prSet>
      <dgm:spPr/>
      <dgm:t>
        <a:bodyPr/>
        <a:lstStyle/>
        <a:p>
          <a:endParaRPr lang="en-US"/>
        </a:p>
      </dgm:t>
    </dgm:pt>
    <dgm:pt modelId="{D47249C0-B08F-4CD9-81D8-DA6E0E923DEE}" type="pres">
      <dgm:prSet presAssocID="{E882679D-17B0-4FE3-9D75-C408CED6FC19}" presName="descendantText" presStyleLbl="alignAccFollowNode1" presStyleIdx="0" presStyleCnt="2">
        <dgm:presLayoutVars>
          <dgm:bulletEnabled val="1"/>
        </dgm:presLayoutVars>
      </dgm:prSet>
      <dgm:spPr/>
      <dgm:t>
        <a:bodyPr/>
        <a:lstStyle/>
        <a:p>
          <a:endParaRPr lang="en-US"/>
        </a:p>
      </dgm:t>
    </dgm:pt>
    <dgm:pt modelId="{24683EDB-603E-4720-B318-E9F794304A9A}" type="pres">
      <dgm:prSet presAssocID="{EA8F894C-BAF3-42AC-98DD-BE4C6130848B}" presName="sp" presStyleCnt="0"/>
      <dgm:spPr/>
      <dgm:t>
        <a:bodyPr/>
        <a:lstStyle/>
        <a:p>
          <a:endParaRPr lang="en-US"/>
        </a:p>
      </dgm:t>
    </dgm:pt>
    <dgm:pt modelId="{DE3CCB77-399B-4AD0-AD81-9C810CB19843}" type="pres">
      <dgm:prSet presAssocID="{F49F8CF8-2046-4844-8746-401495EB0D33}" presName="linNode" presStyleCnt="0"/>
      <dgm:spPr/>
      <dgm:t>
        <a:bodyPr/>
        <a:lstStyle/>
        <a:p>
          <a:endParaRPr lang="en-US"/>
        </a:p>
      </dgm:t>
    </dgm:pt>
    <dgm:pt modelId="{F2D82C12-981B-4995-A738-8EFB648D4E72}" type="pres">
      <dgm:prSet presAssocID="{F49F8CF8-2046-4844-8746-401495EB0D33}" presName="parentText" presStyleLbl="node1" presStyleIdx="1" presStyleCnt="2">
        <dgm:presLayoutVars>
          <dgm:chMax val="1"/>
          <dgm:bulletEnabled val="1"/>
        </dgm:presLayoutVars>
      </dgm:prSet>
      <dgm:spPr/>
      <dgm:t>
        <a:bodyPr/>
        <a:lstStyle/>
        <a:p>
          <a:endParaRPr lang="en-US"/>
        </a:p>
      </dgm:t>
    </dgm:pt>
    <dgm:pt modelId="{87970286-3272-4DAD-8477-DB551ECEF04B}" type="pres">
      <dgm:prSet presAssocID="{F49F8CF8-2046-4844-8746-401495EB0D33}" presName="descendantText" presStyleLbl="alignAccFollowNode1" presStyleIdx="1" presStyleCnt="2">
        <dgm:presLayoutVars>
          <dgm:bulletEnabled val="1"/>
        </dgm:presLayoutVars>
      </dgm:prSet>
      <dgm:spPr/>
      <dgm:t>
        <a:bodyPr/>
        <a:lstStyle/>
        <a:p>
          <a:endParaRPr lang="en-US"/>
        </a:p>
      </dgm:t>
    </dgm:pt>
  </dgm:ptLst>
  <dgm:cxnLst>
    <dgm:cxn modelId="{61925036-F5E5-4DEF-A969-E638F6EC8AA8}" type="presOf" srcId="{E882679D-17B0-4FE3-9D75-C408CED6FC19}" destId="{C080E705-8EAB-4CB0-87F0-6F9AAB57521C}" srcOrd="0" destOrd="0" presId="urn:microsoft.com/office/officeart/2005/8/layout/vList5"/>
    <dgm:cxn modelId="{54445842-260B-49FB-8B76-384452543D73}" type="presOf" srcId="{6C321DC4-59B1-45EE-9578-558AE01AACE8}" destId="{87970286-3272-4DAD-8477-DB551ECEF04B}" srcOrd="0" destOrd="1" presId="urn:microsoft.com/office/officeart/2005/8/layout/vList5"/>
    <dgm:cxn modelId="{01C87C1E-E372-4234-8902-EB73B4CE4366}" srcId="{F49F8CF8-2046-4844-8746-401495EB0D33}" destId="{6C321DC4-59B1-45EE-9578-558AE01AACE8}" srcOrd="1" destOrd="0" parTransId="{8608865E-300D-46EC-801F-02356577051D}" sibTransId="{DD7123AB-C718-40D9-B0D1-D42880F41038}"/>
    <dgm:cxn modelId="{A877E32F-F4C0-4D59-AB43-9FF4E3B3DD93}" type="presOf" srcId="{F49F8CF8-2046-4844-8746-401495EB0D33}" destId="{F2D82C12-981B-4995-A738-8EFB648D4E72}" srcOrd="0" destOrd="0" presId="urn:microsoft.com/office/officeart/2005/8/layout/vList5"/>
    <dgm:cxn modelId="{4BA7EBCC-BE77-46DF-8873-D6417A3127BE}" srcId="{B9AF9F03-B017-4A16-9B00-442B93880EFA}" destId="{E882679D-17B0-4FE3-9D75-C408CED6FC19}" srcOrd="0" destOrd="0" parTransId="{97F1AB17-22FF-4F30-809E-179130B9DAFE}" sibTransId="{EA8F894C-BAF3-42AC-98DD-BE4C6130848B}"/>
    <dgm:cxn modelId="{27B8B6B3-04E0-40FC-8746-0A6C4BE4C9CF}" type="presOf" srcId="{8D7C57B6-7B21-4D2C-B992-0F8B674FBDED}" destId="{87970286-3272-4DAD-8477-DB551ECEF04B}" srcOrd="0" destOrd="0" presId="urn:microsoft.com/office/officeart/2005/8/layout/vList5"/>
    <dgm:cxn modelId="{B0F85BEC-C2C9-4175-A97C-89E5F7645D15}" type="presOf" srcId="{B9AF9F03-B017-4A16-9B00-442B93880EFA}" destId="{33EE7ED6-D727-48AD-A661-2FA932B32030}" srcOrd="0" destOrd="0" presId="urn:microsoft.com/office/officeart/2005/8/layout/vList5"/>
    <dgm:cxn modelId="{9F8F1C33-A3C6-421A-BD71-256EBDB6B629}" type="presOf" srcId="{7D06DB1A-C69E-4B2D-ACC8-DD518D0EC105}" destId="{D47249C0-B08F-4CD9-81D8-DA6E0E923DEE}" srcOrd="0" destOrd="0" presId="urn:microsoft.com/office/officeart/2005/8/layout/vList5"/>
    <dgm:cxn modelId="{6FB1052D-8BC5-496F-8F14-48B9118CDCFB}" srcId="{F49F8CF8-2046-4844-8746-401495EB0D33}" destId="{8D7C57B6-7B21-4D2C-B992-0F8B674FBDED}" srcOrd="0" destOrd="0" parTransId="{E0B0486A-2EDA-4755-9567-67A0AC62A553}" sibTransId="{B06DD6ED-2909-4FEB-8585-D134EF26E598}"/>
    <dgm:cxn modelId="{24262D5A-DF02-4AD9-A5F7-396DD4000C5D}" srcId="{E882679D-17B0-4FE3-9D75-C408CED6FC19}" destId="{7D06DB1A-C69E-4B2D-ACC8-DD518D0EC105}" srcOrd="0" destOrd="0" parTransId="{3C5CEBE9-79E0-40A5-9B05-26305942FF63}" sibTransId="{EB9790C9-0ED3-45EB-8DB6-A8A12C69AA5F}"/>
    <dgm:cxn modelId="{CDDA9140-BC5C-413C-9E7B-C5604584001D}" srcId="{B9AF9F03-B017-4A16-9B00-442B93880EFA}" destId="{F49F8CF8-2046-4844-8746-401495EB0D33}" srcOrd="1" destOrd="0" parTransId="{B1216D24-AF96-4F6F-8826-E3C6BC4AB9E6}" sibTransId="{6C738AF0-EDBD-4F75-968A-EA279CBCDEE8}"/>
    <dgm:cxn modelId="{53F5878B-42E2-4C9A-83CB-8DEB33AF720B}" type="presParOf" srcId="{33EE7ED6-D727-48AD-A661-2FA932B32030}" destId="{6F8CE8A6-51B7-434B-8B18-DA5E1A1EAC22}" srcOrd="0" destOrd="0" presId="urn:microsoft.com/office/officeart/2005/8/layout/vList5"/>
    <dgm:cxn modelId="{6AD2536C-EF46-4023-9249-BF43F6418BD3}" type="presParOf" srcId="{6F8CE8A6-51B7-434B-8B18-DA5E1A1EAC22}" destId="{C080E705-8EAB-4CB0-87F0-6F9AAB57521C}" srcOrd="0" destOrd="0" presId="urn:microsoft.com/office/officeart/2005/8/layout/vList5"/>
    <dgm:cxn modelId="{7D53C3EA-60BC-4B54-917C-875317299C0E}" type="presParOf" srcId="{6F8CE8A6-51B7-434B-8B18-DA5E1A1EAC22}" destId="{D47249C0-B08F-4CD9-81D8-DA6E0E923DEE}" srcOrd="1" destOrd="0" presId="urn:microsoft.com/office/officeart/2005/8/layout/vList5"/>
    <dgm:cxn modelId="{02778F16-39F9-46BC-92DB-1AEC9C41500A}" type="presParOf" srcId="{33EE7ED6-D727-48AD-A661-2FA932B32030}" destId="{24683EDB-603E-4720-B318-E9F794304A9A}" srcOrd="1" destOrd="0" presId="urn:microsoft.com/office/officeart/2005/8/layout/vList5"/>
    <dgm:cxn modelId="{821DE13B-3610-4BAD-8A64-D5D25EAA2729}" type="presParOf" srcId="{33EE7ED6-D727-48AD-A661-2FA932B32030}" destId="{DE3CCB77-399B-4AD0-AD81-9C810CB19843}" srcOrd="2" destOrd="0" presId="urn:microsoft.com/office/officeart/2005/8/layout/vList5"/>
    <dgm:cxn modelId="{0365F162-1EDB-4D0B-A77A-EEE33404F49A}" type="presParOf" srcId="{DE3CCB77-399B-4AD0-AD81-9C810CB19843}" destId="{F2D82C12-981B-4995-A738-8EFB648D4E72}" srcOrd="0" destOrd="0" presId="urn:microsoft.com/office/officeart/2005/8/layout/vList5"/>
    <dgm:cxn modelId="{F41DE24D-BB14-4FE2-8F16-7EFAEF0530C7}" type="presParOf" srcId="{DE3CCB77-399B-4AD0-AD81-9C810CB19843}" destId="{87970286-3272-4DAD-8477-DB551ECEF04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D70308-EBFB-4004-B3AF-2CBAB66A8BA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06B2C59-9584-4FF4-8B09-3138EA0E4BE3}">
      <dgm:prSet/>
      <dgm:spPr/>
      <dgm:t>
        <a:bodyPr/>
        <a:lstStyle/>
        <a:p>
          <a:pPr rtl="0"/>
          <a:r>
            <a:rPr lang="en-US" b="0" i="0" smtClean="0"/>
            <a:t>Data not consistent with real life scenarios</a:t>
          </a:r>
          <a:endParaRPr lang="en-US"/>
        </a:p>
      </dgm:t>
    </dgm:pt>
    <dgm:pt modelId="{950EA036-10A2-4402-92AB-6633FA6D0A99}" type="parTrans" cxnId="{E59984FE-E4E7-4ABC-B44D-9B21A028B220}">
      <dgm:prSet/>
      <dgm:spPr/>
      <dgm:t>
        <a:bodyPr/>
        <a:lstStyle/>
        <a:p>
          <a:endParaRPr lang="en-US"/>
        </a:p>
      </dgm:t>
    </dgm:pt>
    <dgm:pt modelId="{66BA8CBC-A102-4E77-9655-55A38ED65369}" type="sibTrans" cxnId="{E59984FE-E4E7-4ABC-B44D-9B21A028B220}">
      <dgm:prSet/>
      <dgm:spPr/>
      <dgm:t>
        <a:bodyPr/>
        <a:lstStyle/>
        <a:p>
          <a:endParaRPr lang="en-US"/>
        </a:p>
      </dgm:t>
    </dgm:pt>
    <dgm:pt modelId="{DD15B186-6D0F-472B-AEA0-99F64D47B726}">
      <dgm:prSet/>
      <dgm:spPr/>
      <dgm:t>
        <a:bodyPr/>
        <a:lstStyle/>
        <a:p>
          <a:pPr rtl="0"/>
          <a:r>
            <a:rPr lang="en-US" b="0" i="0" smtClean="0"/>
            <a:t>Rescheduled appts</a:t>
          </a:r>
          <a:endParaRPr lang="en-US"/>
        </a:p>
      </dgm:t>
    </dgm:pt>
    <dgm:pt modelId="{494D1CFF-3935-4414-BDF3-301C1736D720}" type="parTrans" cxnId="{808AB9BC-3DD7-401E-B04E-EDFB6591AE6D}">
      <dgm:prSet/>
      <dgm:spPr/>
      <dgm:t>
        <a:bodyPr/>
        <a:lstStyle/>
        <a:p>
          <a:endParaRPr lang="en-US"/>
        </a:p>
      </dgm:t>
    </dgm:pt>
    <dgm:pt modelId="{141E2759-5145-49CD-82BD-4674CF8B2344}" type="sibTrans" cxnId="{808AB9BC-3DD7-401E-B04E-EDFB6591AE6D}">
      <dgm:prSet/>
      <dgm:spPr/>
      <dgm:t>
        <a:bodyPr/>
        <a:lstStyle/>
        <a:p>
          <a:endParaRPr lang="en-US"/>
        </a:p>
      </dgm:t>
    </dgm:pt>
    <dgm:pt modelId="{1493E189-795B-43E6-90CD-1658148D644E}">
      <dgm:prSet/>
      <dgm:spPr/>
      <dgm:t>
        <a:bodyPr/>
        <a:lstStyle/>
        <a:p>
          <a:pPr rtl="0"/>
          <a:r>
            <a:rPr lang="en-US" b="0" i="0" smtClean="0"/>
            <a:t>Doctors out</a:t>
          </a:r>
          <a:endParaRPr lang="en-US"/>
        </a:p>
      </dgm:t>
    </dgm:pt>
    <dgm:pt modelId="{73ECC05B-3FD3-4651-897A-4C7B93C02DFA}" type="parTrans" cxnId="{74AD1AF7-F650-479A-92C2-A0746A41F45B}">
      <dgm:prSet/>
      <dgm:spPr/>
      <dgm:t>
        <a:bodyPr/>
        <a:lstStyle/>
        <a:p>
          <a:endParaRPr lang="en-US"/>
        </a:p>
      </dgm:t>
    </dgm:pt>
    <dgm:pt modelId="{6650281C-6809-485C-84F7-D0F9CFA41A3B}" type="sibTrans" cxnId="{74AD1AF7-F650-479A-92C2-A0746A41F45B}">
      <dgm:prSet/>
      <dgm:spPr/>
      <dgm:t>
        <a:bodyPr/>
        <a:lstStyle/>
        <a:p>
          <a:endParaRPr lang="en-US"/>
        </a:p>
      </dgm:t>
    </dgm:pt>
    <dgm:pt modelId="{959EDFB4-5C9F-4DD4-9DFC-7A298456953E}">
      <dgm:prSet/>
      <dgm:spPr/>
      <dgm:t>
        <a:bodyPr/>
        <a:lstStyle/>
        <a:p>
          <a:pPr rtl="0"/>
          <a:r>
            <a:rPr lang="en-US" b="0" i="0" smtClean="0"/>
            <a:t>Migrants</a:t>
          </a:r>
          <a:endParaRPr lang="en-US"/>
        </a:p>
      </dgm:t>
    </dgm:pt>
    <dgm:pt modelId="{C28D38EC-61C1-49EE-A60F-33D0D643C5EB}" type="parTrans" cxnId="{F4AE0BF2-EEC3-4341-9053-F0F390FB84F6}">
      <dgm:prSet/>
      <dgm:spPr/>
      <dgm:t>
        <a:bodyPr/>
        <a:lstStyle/>
        <a:p>
          <a:endParaRPr lang="en-US"/>
        </a:p>
      </dgm:t>
    </dgm:pt>
    <dgm:pt modelId="{EAE05AD9-85DA-4044-A446-17C3E2C8BED0}" type="sibTrans" cxnId="{F4AE0BF2-EEC3-4341-9053-F0F390FB84F6}">
      <dgm:prSet/>
      <dgm:spPr/>
      <dgm:t>
        <a:bodyPr/>
        <a:lstStyle/>
        <a:p>
          <a:endParaRPr lang="en-US"/>
        </a:p>
      </dgm:t>
    </dgm:pt>
    <dgm:pt modelId="{73E3DAD6-540C-42E8-8350-8208E24BE86C}">
      <dgm:prSet/>
      <dgm:spPr/>
      <dgm:t>
        <a:bodyPr/>
        <a:lstStyle/>
        <a:p>
          <a:pPr rtl="0"/>
          <a:r>
            <a:rPr lang="en-US" b="0" i="0" smtClean="0"/>
            <a:t>Hundreds of people out of care? Really?</a:t>
          </a:r>
          <a:endParaRPr lang="en-US"/>
        </a:p>
      </dgm:t>
    </dgm:pt>
    <dgm:pt modelId="{A20423E3-0BD8-4842-8978-58FBF584C5C4}" type="parTrans" cxnId="{7CE14A72-D840-4271-AF88-BB9C98BF8BA3}">
      <dgm:prSet/>
      <dgm:spPr/>
      <dgm:t>
        <a:bodyPr/>
        <a:lstStyle/>
        <a:p>
          <a:endParaRPr lang="en-US"/>
        </a:p>
      </dgm:t>
    </dgm:pt>
    <dgm:pt modelId="{3224F8E9-89D1-4995-9CA6-C79CC7C15656}" type="sibTrans" cxnId="{7CE14A72-D840-4271-AF88-BB9C98BF8BA3}">
      <dgm:prSet/>
      <dgm:spPr/>
      <dgm:t>
        <a:bodyPr/>
        <a:lstStyle/>
        <a:p>
          <a:endParaRPr lang="en-US"/>
        </a:p>
      </dgm:t>
    </dgm:pt>
    <dgm:pt modelId="{2F0173F6-5385-43ED-A713-D969BBC2CEC3}" type="pres">
      <dgm:prSet presAssocID="{12D70308-EBFB-4004-B3AF-2CBAB66A8BA1}" presName="linear" presStyleCnt="0">
        <dgm:presLayoutVars>
          <dgm:animLvl val="lvl"/>
          <dgm:resizeHandles val="exact"/>
        </dgm:presLayoutVars>
      </dgm:prSet>
      <dgm:spPr/>
      <dgm:t>
        <a:bodyPr/>
        <a:lstStyle/>
        <a:p>
          <a:endParaRPr lang="en-US"/>
        </a:p>
      </dgm:t>
    </dgm:pt>
    <dgm:pt modelId="{9D66A59F-918D-46BD-8990-F131927F4EF9}" type="pres">
      <dgm:prSet presAssocID="{206B2C59-9584-4FF4-8B09-3138EA0E4BE3}" presName="parentText" presStyleLbl="node1" presStyleIdx="0" presStyleCnt="2">
        <dgm:presLayoutVars>
          <dgm:chMax val="0"/>
          <dgm:bulletEnabled val="1"/>
        </dgm:presLayoutVars>
      </dgm:prSet>
      <dgm:spPr/>
      <dgm:t>
        <a:bodyPr/>
        <a:lstStyle/>
        <a:p>
          <a:endParaRPr lang="en-US"/>
        </a:p>
      </dgm:t>
    </dgm:pt>
    <dgm:pt modelId="{147716C4-2DA7-4052-93C8-CAFC651128E8}" type="pres">
      <dgm:prSet presAssocID="{206B2C59-9584-4FF4-8B09-3138EA0E4BE3}" presName="childText" presStyleLbl="revTx" presStyleIdx="0" presStyleCnt="1">
        <dgm:presLayoutVars>
          <dgm:bulletEnabled val="1"/>
        </dgm:presLayoutVars>
      </dgm:prSet>
      <dgm:spPr/>
      <dgm:t>
        <a:bodyPr/>
        <a:lstStyle/>
        <a:p>
          <a:endParaRPr lang="en-US"/>
        </a:p>
      </dgm:t>
    </dgm:pt>
    <dgm:pt modelId="{49083154-272F-447E-B6EC-0210FA73C2F9}" type="pres">
      <dgm:prSet presAssocID="{73E3DAD6-540C-42E8-8350-8208E24BE86C}" presName="parentText" presStyleLbl="node1" presStyleIdx="1" presStyleCnt="2">
        <dgm:presLayoutVars>
          <dgm:chMax val="0"/>
          <dgm:bulletEnabled val="1"/>
        </dgm:presLayoutVars>
      </dgm:prSet>
      <dgm:spPr/>
      <dgm:t>
        <a:bodyPr/>
        <a:lstStyle/>
        <a:p>
          <a:endParaRPr lang="en-US"/>
        </a:p>
      </dgm:t>
    </dgm:pt>
  </dgm:ptLst>
  <dgm:cxnLst>
    <dgm:cxn modelId="{60654DAF-E839-4868-B0D7-D3A71AF38965}" type="presOf" srcId="{12D70308-EBFB-4004-B3AF-2CBAB66A8BA1}" destId="{2F0173F6-5385-43ED-A713-D969BBC2CEC3}" srcOrd="0" destOrd="0" presId="urn:microsoft.com/office/officeart/2005/8/layout/vList2"/>
    <dgm:cxn modelId="{D30DE27F-704D-48D4-A554-3EE3118E5DE7}" type="presOf" srcId="{206B2C59-9584-4FF4-8B09-3138EA0E4BE3}" destId="{9D66A59F-918D-46BD-8990-F131927F4EF9}" srcOrd="0" destOrd="0" presId="urn:microsoft.com/office/officeart/2005/8/layout/vList2"/>
    <dgm:cxn modelId="{74AD1AF7-F650-479A-92C2-A0746A41F45B}" srcId="{206B2C59-9584-4FF4-8B09-3138EA0E4BE3}" destId="{1493E189-795B-43E6-90CD-1658148D644E}" srcOrd="1" destOrd="0" parTransId="{73ECC05B-3FD3-4651-897A-4C7B93C02DFA}" sibTransId="{6650281C-6809-485C-84F7-D0F9CFA41A3B}"/>
    <dgm:cxn modelId="{0DD6F696-E14C-4C2E-B472-04B070ABDBC8}" type="presOf" srcId="{DD15B186-6D0F-472B-AEA0-99F64D47B726}" destId="{147716C4-2DA7-4052-93C8-CAFC651128E8}" srcOrd="0" destOrd="0" presId="urn:microsoft.com/office/officeart/2005/8/layout/vList2"/>
    <dgm:cxn modelId="{93EC06C2-5FFB-4A4B-A888-662E793BD567}" type="presOf" srcId="{959EDFB4-5C9F-4DD4-9DFC-7A298456953E}" destId="{147716C4-2DA7-4052-93C8-CAFC651128E8}" srcOrd="0" destOrd="2" presId="urn:microsoft.com/office/officeart/2005/8/layout/vList2"/>
    <dgm:cxn modelId="{7CE14A72-D840-4271-AF88-BB9C98BF8BA3}" srcId="{12D70308-EBFB-4004-B3AF-2CBAB66A8BA1}" destId="{73E3DAD6-540C-42E8-8350-8208E24BE86C}" srcOrd="1" destOrd="0" parTransId="{A20423E3-0BD8-4842-8978-58FBF584C5C4}" sibTransId="{3224F8E9-89D1-4995-9CA6-C79CC7C15656}"/>
    <dgm:cxn modelId="{F4AE0BF2-EEC3-4341-9053-F0F390FB84F6}" srcId="{206B2C59-9584-4FF4-8B09-3138EA0E4BE3}" destId="{959EDFB4-5C9F-4DD4-9DFC-7A298456953E}" srcOrd="2" destOrd="0" parTransId="{C28D38EC-61C1-49EE-A60F-33D0D643C5EB}" sibTransId="{EAE05AD9-85DA-4044-A446-17C3E2C8BED0}"/>
    <dgm:cxn modelId="{A4D1D785-9996-49A1-8B69-68CA15BEB43E}" type="presOf" srcId="{73E3DAD6-540C-42E8-8350-8208E24BE86C}" destId="{49083154-272F-447E-B6EC-0210FA73C2F9}" srcOrd="0" destOrd="0" presId="urn:microsoft.com/office/officeart/2005/8/layout/vList2"/>
    <dgm:cxn modelId="{E59984FE-E4E7-4ABC-B44D-9B21A028B220}" srcId="{12D70308-EBFB-4004-B3AF-2CBAB66A8BA1}" destId="{206B2C59-9584-4FF4-8B09-3138EA0E4BE3}" srcOrd="0" destOrd="0" parTransId="{950EA036-10A2-4402-92AB-6633FA6D0A99}" sibTransId="{66BA8CBC-A102-4E77-9655-55A38ED65369}"/>
    <dgm:cxn modelId="{808AB9BC-3DD7-401E-B04E-EDFB6591AE6D}" srcId="{206B2C59-9584-4FF4-8B09-3138EA0E4BE3}" destId="{DD15B186-6D0F-472B-AEA0-99F64D47B726}" srcOrd="0" destOrd="0" parTransId="{494D1CFF-3935-4414-BDF3-301C1736D720}" sibTransId="{141E2759-5145-49CD-82BD-4674CF8B2344}"/>
    <dgm:cxn modelId="{2B7F236F-1449-4959-82E0-C1BC5A94539B}" type="presOf" srcId="{1493E189-795B-43E6-90CD-1658148D644E}" destId="{147716C4-2DA7-4052-93C8-CAFC651128E8}" srcOrd="0" destOrd="1" presId="urn:microsoft.com/office/officeart/2005/8/layout/vList2"/>
    <dgm:cxn modelId="{595005AB-9707-4270-9995-2E774EC24115}" type="presParOf" srcId="{2F0173F6-5385-43ED-A713-D969BBC2CEC3}" destId="{9D66A59F-918D-46BD-8990-F131927F4EF9}" srcOrd="0" destOrd="0" presId="urn:microsoft.com/office/officeart/2005/8/layout/vList2"/>
    <dgm:cxn modelId="{9CE076B2-1C99-4D50-A251-7A1282DDA994}" type="presParOf" srcId="{2F0173F6-5385-43ED-A713-D969BBC2CEC3}" destId="{147716C4-2DA7-4052-93C8-CAFC651128E8}" srcOrd="1" destOrd="0" presId="urn:microsoft.com/office/officeart/2005/8/layout/vList2"/>
    <dgm:cxn modelId="{16D1D6FB-6541-412D-BC30-7415F945B747}" type="presParOf" srcId="{2F0173F6-5385-43ED-A713-D969BBC2CEC3}" destId="{49083154-272F-447E-B6EC-0210FA73C2F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4165C8-9493-408E-9AC1-13750929D0A6}" type="doc">
      <dgm:prSet loTypeId="urn:microsoft.com/office/officeart/2005/8/layout/hList1" loCatId="list" qsTypeId="urn:microsoft.com/office/officeart/2005/8/quickstyle/3d1" qsCatId="3D" csTypeId="urn:microsoft.com/office/officeart/2005/8/colors/colorful5" csCatId="colorful"/>
      <dgm:spPr/>
      <dgm:t>
        <a:bodyPr/>
        <a:lstStyle/>
        <a:p>
          <a:endParaRPr lang="en-US"/>
        </a:p>
      </dgm:t>
    </dgm:pt>
    <dgm:pt modelId="{5A627A64-1F36-4CA6-A649-A6E016230AC5}">
      <dgm:prSet/>
      <dgm:spPr/>
      <dgm:t>
        <a:bodyPr/>
        <a:lstStyle/>
        <a:p>
          <a:pPr rtl="0"/>
          <a:r>
            <a:rPr lang="en-US" b="0" i="0" smtClean="0"/>
            <a:t>Hire Full Time Retention to Care Specialist</a:t>
          </a:r>
          <a:endParaRPr lang="en-US"/>
        </a:p>
      </dgm:t>
    </dgm:pt>
    <dgm:pt modelId="{1263F97A-757F-4218-B509-241C5225D882}" type="parTrans" cxnId="{9FFD6660-8F76-41D0-8B7C-C06175D9EE2E}">
      <dgm:prSet/>
      <dgm:spPr/>
      <dgm:t>
        <a:bodyPr/>
        <a:lstStyle/>
        <a:p>
          <a:endParaRPr lang="en-US"/>
        </a:p>
      </dgm:t>
    </dgm:pt>
    <dgm:pt modelId="{68AB926C-3FC2-41FA-B179-12DFA1CE3B00}" type="sibTrans" cxnId="{9FFD6660-8F76-41D0-8B7C-C06175D9EE2E}">
      <dgm:prSet/>
      <dgm:spPr/>
      <dgm:t>
        <a:bodyPr/>
        <a:lstStyle/>
        <a:p>
          <a:endParaRPr lang="en-US"/>
        </a:p>
      </dgm:t>
    </dgm:pt>
    <dgm:pt modelId="{DB548B26-E1B3-4513-BB0B-CCB15E88E72B}">
      <dgm:prSet/>
      <dgm:spPr/>
      <dgm:t>
        <a:bodyPr/>
        <a:lstStyle/>
        <a:p>
          <a:pPr rtl="0"/>
          <a:r>
            <a:rPr lang="en-US" b="0" i="0" smtClean="0"/>
            <a:t>Funded: 340B Rebate Program</a:t>
          </a:r>
          <a:endParaRPr lang="en-US"/>
        </a:p>
      </dgm:t>
    </dgm:pt>
    <dgm:pt modelId="{84A64741-6754-48CE-9F2C-841CB1EF479C}" type="parTrans" cxnId="{3BDE413D-16F5-4A63-B8F1-E19B908CAC34}">
      <dgm:prSet/>
      <dgm:spPr/>
      <dgm:t>
        <a:bodyPr/>
        <a:lstStyle/>
        <a:p>
          <a:endParaRPr lang="en-US"/>
        </a:p>
      </dgm:t>
    </dgm:pt>
    <dgm:pt modelId="{7A169E4B-3AC4-4508-9DDE-BA3C136527D2}" type="sibTrans" cxnId="{3BDE413D-16F5-4A63-B8F1-E19B908CAC34}">
      <dgm:prSet/>
      <dgm:spPr/>
      <dgm:t>
        <a:bodyPr/>
        <a:lstStyle/>
        <a:p>
          <a:endParaRPr lang="en-US"/>
        </a:p>
      </dgm:t>
    </dgm:pt>
    <dgm:pt modelId="{438B6570-2396-406E-A5AE-5924C2F7FCEA}">
      <dgm:prSet/>
      <dgm:spPr/>
      <dgm:t>
        <a:bodyPr/>
        <a:lstStyle/>
        <a:p>
          <a:pPr rtl="0"/>
          <a:r>
            <a:rPr lang="en-US" b="0" i="0" smtClean="0"/>
            <a:t>Scope of Work:</a:t>
          </a:r>
          <a:endParaRPr lang="en-US"/>
        </a:p>
      </dgm:t>
    </dgm:pt>
    <dgm:pt modelId="{0D3FF7CF-2C40-4ECA-92DC-37CF0C941BEC}" type="parTrans" cxnId="{6066C0E9-6465-401D-B620-F7CE0BCE66CE}">
      <dgm:prSet/>
      <dgm:spPr/>
      <dgm:t>
        <a:bodyPr/>
        <a:lstStyle/>
        <a:p>
          <a:endParaRPr lang="en-US"/>
        </a:p>
      </dgm:t>
    </dgm:pt>
    <dgm:pt modelId="{1B1ED6BD-94D7-4891-8F68-8B9D1D1A7320}" type="sibTrans" cxnId="{6066C0E9-6465-401D-B620-F7CE0BCE66CE}">
      <dgm:prSet/>
      <dgm:spPr/>
      <dgm:t>
        <a:bodyPr/>
        <a:lstStyle/>
        <a:p>
          <a:endParaRPr lang="en-US"/>
        </a:p>
      </dgm:t>
    </dgm:pt>
    <dgm:pt modelId="{EE8E4617-1726-46A3-AC8C-3B61D26F0B4F}">
      <dgm:prSet/>
      <dgm:spPr/>
      <dgm:t>
        <a:bodyPr/>
        <a:lstStyle/>
        <a:p>
          <a:pPr rtl="0"/>
          <a:r>
            <a:rPr lang="en-US" b="0" i="0" smtClean="0"/>
            <a:t>Contact clients at risk of falling out of care</a:t>
          </a:r>
          <a:endParaRPr lang="en-US"/>
        </a:p>
      </dgm:t>
    </dgm:pt>
    <dgm:pt modelId="{1D5AAABB-BA4D-4BEB-BCE3-DD3B97CD0558}" type="parTrans" cxnId="{1BB902FB-5A69-408B-82BD-67A36C6A0667}">
      <dgm:prSet/>
      <dgm:spPr/>
      <dgm:t>
        <a:bodyPr/>
        <a:lstStyle/>
        <a:p>
          <a:endParaRPr lang="en-US"/>
        </a:p>
      </dgm:t>
    </dgm:pt>
    <dgm:pt modelId="{C4FC338A-1813-4970-9B08-71F919CB855F}" type="sibTrans" cxnId="{1BB902FB-5A69-408B-82BD-67A36C6A0667}">
      <dgm:prSet/>
      <dgm:spPr/>
      <dgm:t>
        <a:bodyPr/>
        <a:lstStyle/>
        <a:p>
          <a:endParaRPr lang="en-US"/>
        </a:p>
      </dgm:t>
    </dgm:pt>
    <dgm:pt modelId="{61360CDF-4783-4C1B-9795-28460DD009D3}">
      <dgm:prSet/>
      <dgm:spPr/>
      <dgm:t>
        <a:bodyPr/>
        <a:lstStyle/>
        <a:p>
          <a:pPr rtl="0"/>
          <a:r>
            <a:rPr lang="en-US" b="0" i="0" smtClean="0"/>
            <a:t>Work with over 180 day no contact list</a:t>
          </a:r>
          <a:endParaRPr lang="en-US"/>
        </a:p>
      </dgm:t>
    </dgm:pt>
    <dgm:pt modelId="{9C586320-8769-4DC8-98DD-29732582CBE5}" type="parTrans" cxnId="{11ADF4F2-92F4-4C15-807F-689ECC8D130D}">
      <dgm:prSet/>
      <dgm:spPr/>
      <dgm:t>
        <a:bodyPr/>
        <a:lstStyle/>
        <a:p>
          <a:endParaRPr lang="en-US"/>
        </a:p>
      </dgm:t>
    </dgm:pt>
    <dgm:pt modelId="{079BC77A-13F2-4836-BE03-104C791B1916}" type="sibTrans" cxnId="{11ADF4F2-92F4-4C15-807F-689ECC8D130D}">
      <dgm:prSet/>
      <dgm:spPr/>
      <dgm:t>
        <a:bodyPr/>
        <a:lstStyle/>
        <a:p>
          <a:endParaRPr lang="en-US"/>
        </a:p>
      </dgm:t>
    </dgm:pt>
    <dgm:pt modelId="{7D73F733-B7E6-4A1F-B7BE-AE150D0D4D11}">
      <dgm:prSet/>
      <dgm:spPr/>
      <dgm:t>
        <a:bodyPr/>
        <a:lstStyle/>
        <a:p>
          <a:pPr rtl="0"/>
          <a:r>
            <a:rPr lang="en-US" b="0" i="0" smtClean="0"/>
            <a:t>Manage the Lost to Care caseload </a:t>
          </a:r>
          <a:endParaRPr lang="en-US"/>
        </a:p>
      </dgm:t>
    </dgm:pt>
    <dgm:pt modelId="{C32C0A36-EAC3-4CB5-A08D-7BA905C59C9A}" type="parTrans" cxnId="{7B69AC60-E7D7-4780-8014-588680D71788}">
      <dgm:prSet/>
      <dgm:spPr/>
      <dgm:t>
        <a:bodyPr/>
        <a:lstStyle/>
        <a:p>
          <a:endParaRPr lang="en-US"/>
        </a:p>
      </dgm:t>
    </dgm:pt>
    <dgm:pt modelId="{69DA434F-F96C-438C-BF6D-0603FB2ACAB4}" type="sibTrans" cxnId="{7B69AC60-E7D7-4780-8014-588680D71788}">
      <dgm:prSet/>
      <dgm:spPr/>
      <dgm:t>
        <a:bodyPr/>
        <a:lstStyle/>
        <a:p>
          <a:endParaRPr lang="en-US"/>
        </a:p>
      </dgm:t>
    </dgm:pt>
    <dgm:pt modelId="{BF310080-7A9F-421D-A185-23D3A0E80F9B}" type="pres">
      <dgm:prSet presAssocID="{BA4165C8-9493-408E-9AC1-13750929D0A6}" presName="Name0" presStyleCnt="0">
        <dgm:presLayoutVars>
          <dgm:dir/>
          <dgm:animLvl val="lvl"/>
          <dgm:resizeHandles val="exact"/>
        </dgm:presLayoutVars>
      </dgm:prSet>
      <dgm:spPr/>
      <dgm:t>
        <a:bodyPr/>
        <a:lstStyle/>
        <a:p>
          <a:endParaRPr lang="en-US"/>
        </a:p>
      </dgm:t>
    </dgm:pt>
    <dgm:pt modelId="{2905D99C-04BD-4430-857C-C252EAC98988}" type="pres">
      <dgm:prSet presAssocID="{5A627A64-1F36-4CA6-A649-A6E016230AC5}" presName="composite" presStyleCnt="0"/>
      <dgm:spPr/>
    </dgm:pt>
    <dgm:pt modelId="{2A349BC7-A6C1-4670-993C-1A2606B5F616}" type="pres">
      <dgm:prSet presAssocID="{5A627A64-1F36-4CA6-A649-A6E016230AC5}" presName="parTx" presStyleLbl="alignNode1" presStyleIdx="0" presStyleCnt="2">
        <dgm:presLayoutVars>
          <dgm:chMax val="0"/>
          <dgm:chPref val="0"/>
          <dgm:bulletEnabled val="1"/>
        </dgm:presLayoutVars>
      </dgm:prSet>
      <dgm:spPr/>
      <dgm:t>
        <a:bodyPr/>
        <a:lstStyle/>
        <a:p>
          <a:endParaRPr lang="en-US"/>
        </a:p>
      </dgm:t>
    </dgm:pt>
    <dgm:pt modelId="{585D051D-8E61-4CAA-BD33-C650E26C8BC7}" type="pres">
      <dgm:prSet presAssocID="{5A627A64-1F36-4CA6-A649-A6E016230AC5}" presName="desTx" presStyleLbl="alignAccFollowNode1" presStyleIdx="0" presStyleCnt="2">
        <dgm:presLayoutVars>
          <dgm:bulletEnabled val="1"/>
        </dgm:presLayoutVars>
      </dgm:prSet>
      <dgm:spPr/>
      <dgm:t>
        <a:bodyPr/>
        <a:lstStyle/>
        <a:p>
          <a:endParaRPr lang="en-US"/>
        </a:p>
      </dgm:t>
    </dgm:pt>
    <dgm:pt modelId="{AE702B3A-3D9F-4D67-9061-68786692343D}" type="pres">
      <dgm:prSet presAssocID="{68AB926C-3FC2-41FA-B179-12DFA1CE3B00}" presName="space" presStyleCnt="0"/>
      <dgm:spPr/>
    </dgm:pt>
    <dgm:pt modelId="{C6465ADF-B7DD-43FE-A6CB-5973CCBA2C19}" type="pres">
      <dgm:prSet presAssocID="{438B6570-2396-406E-A5AE-5924C2F7FCEA}" presName="composite" presStyleCnt="0"/>
      <dgm:spPr/>
    </dgm:pt>
    <dgm:pt modelId="{FD5D7DFA-E5AD-40FE-8A44-1DFA927A4D4F}" type="pres">
      <dgm:prSet presAssocID="{438B6570-2396-406E-A5AE-5924C2F7FCEA}" presName="parTx" presStyleLbl="alignNode1" presStyleIdx="1" presStyleCnt="2">
        <dgm:presLayoutVars>
          <dgm:chMax val="0"/>
          <dgm:chPref val="0"/>
          <dgm:bulletEnabled val="1"/>
        </dgm:presLayoutVars>
      </dgm:prSet>
      <dgm:spPr/>
      <dgm:t>
        <a:bodyPr/>
        <a:lstStyle/>
        <a:p>
          <a:endParaRPr lang="en-US"/>
        </a:p>
      </dgm:t>
    </dgm:pt>
    <dgm:pt modelId="{5139F242-3390-456B-8108-A1F5626366D7}" type="pres">
      <dgm:prSet presAssocID="{438B6570-2396-406E-A5AE-5924C2F7FCEA}" presName="desTx" presStyleLbl="alignAccFollowNode1" presStyleIdx="1" presStyleCnt="2">
        <dgm:presLayoutVars>
          <dgm:bulletEnabled val="1"/>
        </dgm:presLayoutVars>
      </dgm:prSet>
      <dgm:spPr/>
      <dgm:t>
        <a:bodyPr/>
        <a:lstStyle/>
        <a:p>
          <a:endParaRPr lang="en-US"/>
        </a:p>
      </dgm:t>
    </dgm:pt>
  </dgm:ptLst>
  <dgm:cxnLst>
    <dgm:cxn modelId="{362109D1-4745-4396-9B8E-DDDB1F10D669}" type="presOf" srcId="{BA4165C8-9493-408E-9AC1-13750929D0A6}" destId="{BF310080-7A9F-421D-A185-23D3A0E80F9B}" srcOrd="0" destOrd="0" presId="urn:microsoft.com/office/officeart/2005/8/layout/hList1"/>
    <dgm:cxn modelId="{9FFD6660-8F76-41D0-8B7C-C06175D9EE2E}" srcId="{BA4165C8-9493-408E-9AC1-13750929D0A6}" destId="{5A627A64-1F36-4CA6-A649-A6E016230AC5}" srcOrd="0" destOrd="0" parTransId="{1263F97A-757F-4218-B509-241C5225D882}" sibTransId="{68AB926C-3FC2-41FA-B179-12DFA1CE3B00}"/>
    <dgm:cxn modelId="{F3201152-521F-4CFB-919D-2947F66AD69E}" type="presOf" srcId="{EE8E4617-1726-46A3-AC8C-3B61D26F0B4F}" destId="{5139F242-3390-456B-8108-A1F5626366D7}" srcOrd="0" destOrd="0" presId="urn:microsoft.com/office/officeart/2005/8/layout/hList1"/>
    <dgm:cxn modelId="{18A27AB6-BBFE-459F-BC21-26F30F639B8B}" type="presOf" srcId="{5A627A64-1F36-4CA6-A649-A6E016230AC5}" destId="{2A349BC7-A6C1-4670-993C-1A2606B5F616}" srcOrd="0" destOrd="0" presId="urn:microsoft.com/office/officeart/2005/8/layout/hList1"/>
    <dgm:cxn modelId="{6066C0E9-6465-401D-B620-F7CE0BCE66CE}" srcId="{BA4165C8-9493-408E-9AC1-13750929D0A6}" destId="{438B6570-2396-406E-A5AE-5924C2F7FCEA}" srcOrd="1" destOrd="0" parTransId="{0D3FF7CF-2C40-4ECA-92DC-37CF0C941BEC}" sibTransId="{1B1ED6BD-94D7-4891-8F68-8B9D1D1A7320}"/>
    <dgm:cxn modelId="{7B69AC60-E7D7-4780-8014-588680D71788}" srcId="{438B6570-2396-406E-A5AE-5924C2F7FCEA}" destId="{7D73F733-B7E6-4A1F-B7BE-AE150D0D4D11}" srcOrd="2" destOrd="0" parTransId="{C32C0A36-EAC3-4CB5-A08D-7BA905C59C9A}" sibTransId="{69DA434F-F96C-438C-BF6D-0603FB2ACAB4}"/>
    <dgm:cxn modelId="{7BABF6F3-0F25-4215-87A8-E3B56D3015D2}" type="presOf" srcId="{438B6570-2396-406E-A5AE-5924C2F7FCEA}" destId="{FD5D7DFA-E5AD-40FE-8A44-1DFA927A4D4F}" srcOrd="0" destOrd="0" presId="urn:microsoft.com/office/officeart/2005/8/layout/hList1"/>
    <dgm:cxn modelId="{FDB45E41-72DF-4F9A-AD15-9317C319D906}" type="presOf" srcId="{61360CDF-4783-4C1B-9795-28460DD009D3}" destId="{5139F242-3390-456B-8108-A1F5626366D7}" srcOrd="0" destOrd="1" presId="urn:microsoft.com/office/officeart/2005/8/layout/hList1"/>
    <dgm:cxn modelId="{D2727F78-610A-4540-9399-F6D4FD42A925}" type="presOf" srcId="{7D73F733-B7E6-4A1F-B7BE-AE150D0D4D11}" destId="{5139F242-3390-456B-8108-A1F5626366D7}" srcOrd="0" destOrd="2" presId="urn:microsoft.com/office/officeart/2005/8/layout/hList1"/>
    <dgm:cxn modelId="{11ADF4F2-92F4-4C15-807F-689ECC8D130D}" srcId="{438B6570-2396-406E-A5AE-5924C2F7FCEA}" destId="{61360CDF-4783-4C1B-9795-28460DD009D3}" srcOrd="1" destOrd="0" parTransId="{9C586320-8769-4DC8-98DD-29732582CBE5}" sibTransId="{079BC77A-13F2-4836-BE03-104C791B1916}"/>
    <dgm:cxn modelId="{1BB902FB-5A69-408B-82BD-67A36C6A0667}" srcId="{438B6570-2396-406E-A5AE-5924C2F7FCEA}" destId="{EE8E4617-1726-46A3-AC8C-3B61D26F0B4F}" srcOrd="0" destOrd="0" parTransId="{1D5AAABB-BA4D-4BEB-BCE3-DD3B97CD0558}" sibTransId="{C4FC338A-1813-4970-9B08-71F919CB855F}"/>
    <dgm:cxn modelId="{3BDE413D-16F5-4A63-B8F1-E19B908CAC34}" srcId="{5A627A64-1F36-4CA6-A649-A6E016230AC5}" destId="{DB548B26-E1B3-4513-BB0B-CCB15E88E72B}" srcOrd="0" destOrd="0" parTransId="{84A64741-6754-48CE-9F2C-841CB1EF479C}" sibTransId="{7A169E4B-3AC4-4508-9DDE-BA3C136527D2}"/>
    <dgm:cxn modelId="{E6BFD317-A473-4347-AAF4-72A2F5DF6F43}" type="presOf" srcId="{DB548B26-E1B3-4513-BB0B-CCB15E88E72B}" destId="{585D051D-8E61-4CAA-BD33-C650E26C8BC7}" srcOrd="0" destOrd="0" presId="urn:microsoft.com/office/officeart/2005/8/layout/hList1"/>
    <dgm:cxn modelId="{5E826368-427B-46E2-9112-4079C0957968}" type="presParOf" srcId="{BF310080-7A9F-421D-A185-23D3A0E80F9B}" destId="{2905D99C-04BD-4430-857C-C252EAC98988}" srcOrd="0" destOrd="0" presId="urn:microsoft.com/office/officeart/2005/8/layout/hList1"/>
    <dgm:cxn modelId="{FE5F67AD-C57A-46AB-9BD3-1EF765169EC0}" type="presParOf" srcId="{2905D99C-04BD-4430-857C-C252EAC98988}" destId="{2A349BC7-A6C1-4670-993C-1A2606B5F616}" srcOrd="0" destOrd="0" presId="urn:microsoft.com/office/officeart/2005/8/layout/hList1"/>
    <dgm:cxn modelId="{D4F56CD5-3237-4552-B669-EA61A0C8605C}" type="presParOf" srcId="{2905D99C-04BD-4430-857C-C252EAC98988}" destId="{585D051D-8E61-4CAA-BD33-C650E26C8BC7}" srcOrd="1" destOrd="0" presId="urn:microsoft.com/office/officeart/2005/8/layout/hList1"/>
    <dgm:cxn modelId="{62636870-E8F0-4764-82D7-C2FB2AD04DE4}" type="presParOf" srcId="{BF310080-7A9F-421D-A185-23D3A0E80F9B}" destId="{AE702B3A-3D9F-4D67-9061-68786692343D}" srcOrd="1" destOrd="0" presId="urn:microsoft.com/office/officeart/2005/8/layout/hList1"/>
    <dgm:cxn modelId="{A63F04D6-E979-4E5E-BD66-0E1B485016AE}" type="presParOf" srcId="{BF310080-7A9F-421D-A185-23D3A0E80F9B}" destId="{C6465ADF-B7DD-43FE-A6CB-5973CCBA2C19}" srcOrd="2" destOrd="0" presId="urn:microsoft.com/office/officeart/2005/8/layout/hList1"/>
    <dgm:cxn modelId="{CD3FD2BF-9E4F-4EDE-8610-12912D958B35}" type="presParOf" srcId="{C6465ADF-B7DD-43FE-A6CB-5973CCBA2C19}" destId="{FD5D7DFA-E5AD-40FE-8A44-1DFA927A4D4F}" srcOrd="0" destOrd="0" presId="urn:microsoft.com/office/officeart/2005/8/layout/hList1"/>
    <dgm:cxn modelId="{957A981C-3B37-4D4E-A31B-44000107A377}" type="presParOf" srcId="{C6465ADF-B7DD-43FE-A6CB-5973CCBA2C19}" destId="{5139F242-3390-456B-8108-A1F5626366D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930342-D189-4ED0-917A-44CC44B0568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B4B4D8D-282D-41F2-BE6E-28E1DD1C2BEF}">
      <dgm:prSet phldrT="[Text]"/>
      <dgm:spPr/>
      <dgm:t>
        <a:bodyPr/>
        <a:lstStyle/>
        <a:p>
          <a:r>
            <a:rPr lang="en-US" dirty="0" smtClean="0"/>
            <a:t>Retention to Care Specialist</a:t>
          </a:r>
          <a:endParaRPr lang="en-US" dirty="0"/>
        </a:p>
      </dgm:t>
    </dgm:pt>
    <dgm:pt modelId="{4408DE7D-98EC-4CC6-A7CC-828166FC0B6C}" type="parTrans" cxnId="{02C2DF36-67BD-4181-97AC-284E99029161}">
      <dgm:prSet/>
      <dgm:spPr/>
      <dgm:t>
        <a:bodyPr/>
        <a:lstStyle/>
        <a:p>
          <a:endParaRPr lang="en-US"/>
        </a:p>
      </dgm:t>
    </dgm:pt>
    <dgm:pt modelId="{0453AA0C-47D5-43C2-B6F0-8DE13280FB1B}" type="sibTrans" cxnId="{02C2DF36-67BD-4181-97AC-284E99029161}">
      <dgm:prSet/>
      <dgm:spPr/>
      <dgm:t>
        <a:bodyPr/>
        <a:lstStyle/>
        <a:p>
          <a:endParaRPr lang="en-US"/>
        </a:p>
      </dgm:t>
    </dgm:pt>
    <dgm:pt modelId="{AA2BCE62-285A-49A3-B17E-266C75A853E9}">
      <dgm:prSet phldrT="[Text]"/>
      <dgm:spPr/>
      <dgm:t>
        <a:bodyPr/>
        <a:lstStyle/>
        <a:p>
          <a:r>
            <a:rPr lang="en-US" dirty="0" smtClean="0">
              <a:latin typeface="Bookman Old Style" panose="02050604050505020204" pitchFamily="18" charset="0"/>
            </a:rPr>
            <a:t>Medical Dept.</a:t>
          </a:r>
          <a:endParaRPr lang="en-US" dirty="0">
            <a:latin typeface="Bookman Old Style" panose="02050604050505020204" pitchFamily="18" charset="0"/>
          </a:endParaRPr>
        </a:p>
      </dgm:t>
    </dgm:pt>
    <dgm:pt modelId="{12CB8DE0-C3E6-4958-8331-7A123B4A7C73}" type="parTrans" cxnId="{F4CF9F25-5B84-44C6-B9C9-7AFC08B05E0A}">
      <dgm:prSet/>
      <dgm:spPr/>
      <dgm:t>
        <a:bodyPr/>
        <a:lstStyle/>
        <a:p>
          <a:endParaRPr lang="en-US"/>
        </a:p>
      </dgm:t>
    </dgm:pt>
    <dgm:pt modelId="{49D04C44-6607-4E8B-B72B-CA7998B2C585}" type="sibTrans" cxnId="{F4CF9F25-5B84-44C6-B9C9-7AFC08B05E0A}">
      <dgm:prSet/>
      <dgm:spPr/>
      <dgm:t>
        <a:bodyPr/>
        <a:lstStyle/>
        <a:p>
          <a:endParaRPr lang="en-US"/>
        </a:p>
      </dgm:t>
    </dgm:pt>
    <dgm:pt modelId="{B26FA2A0-59D1-4421-80C0-0DF13133EAC6}">
      <dgm:prSet phldrT="[Text]"/>
      <dgm:spPr/>
      <dgm:t>
        <a:bodyPr/>
        <a:lstStyle/>
        <a:p>
          <a:r>
            <a:rPr lang="en-US" dirty="0" smtClean="0">
              <a:latin typeface="Bookman Old Style" panose="02050604050505020204" pitchFamily="18" charset="0"/>
            </a:rPr>
            <a:t>Case Management </a:t>
          </a:r>
          <a:endParaRPr lang="en-US" dirty="0">
            <a:latin typeface="Bookman Old Style" panose="02050604050505020204" pitchFamily="18" charset="0"/>
          </a:endParaRPr>
        </a:p>
      </dgm:t>
    </dgm:pt>
    <dgm:pt modelId="{BBDD9172-BBC2-47C0-9AA5-DCFA658C84DB}" type="parTrans" cxnId="{90D0ABFE-C53A-492F-AFA6-3F7B44F21C6A}">
      <dgm:prSet/>
      <dgm:spPr/>
      <dgm:t>
        <a:bodyPr/>
        <a:lstStyle/>
        <a:p>
          <a:endParaRPr lang="en-US"/>
        </a:p>
      </dgm:t>
    </dgm:pt>
    <dgm:pt modelId="{2018676E-46E5-414E-BF6C-DBF5EC3327BD}" type="sibTrans" cxnId="{90D0ABFE-C53A-492F-AFA6-3F7B44F21C6A}">
      <dgm:prSet/>
      <dgm:spPr/>
      <dgm:t>
        <a:bodyPr/>
        <a:lstStyle/>
        <a:p>
          <a:endParaRPr lang="en-US"/>
        </a:p>
      </dgm:t>
    </dgm:pt>
    <dgm:pt modelId="{2091BA19-57BA-48EE-B8B0-16DF7CB79DB1}">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latin typeface="Bookman Old Style" panose="02050604050505020204" pitchFamily="18" charset="0"/>
            </a:rPr>
            <a:t>Linkage to Care</a:t>
          </a:r>
          <a:endParaRPr lang="en-US" dirty="0">
            <a:latin typeface="Bookman Old Style" panose="02050604050505020204" pitchFamily="18" charset="0"/>
          </a:endParaRPr>
        </a:p>
      </dgm:t>
    </dgm:pt>
    <dgm:pt modelId="{CDEB8E3F-7760-454E-BC97-3A92D258D4E9}" type="parTrans" cxnId="{8569B2F8-679E-43B8-B202-12CF1187BAAF}">
      <dgm:prSet/>
      <dgm:spPr/>
      <dgm:t>
        <a:bodyPr/>
        <a:lstStyle/>
        <a:p>
          <a:endParaRPr lang="en-US"/>
        </a:p>
      </dgm:t>
    </dgm:pt>
    <dgm:pt modelId="{86BFF4A3-B693-4246-9322-7BC7383F48CF}" type="sibTrans" cxnId="{8569B2F8-679E-43B8-B202-12CF1187BAAF}">
      <dgm:prSet/>
      <dgm:spPr/>
      <dgm:t>
        <a:bodyPr/>
        <a:lstStyle/>
        <a:p>
          <a:endParaRPr lang="en-US"/>
        </a:p>
      </dgm:t>
    </dgm:pt>
    <dgm:pt modelId="{5F2CB4EA-B7A9-46B6-8590-950670F39489}">
      <dgm:prSet phldrT="[Text]"/>
      <dgm:spPr/>
      <dgm:t>
        <a:bodyPr/>
        <a:lstStyle/>
        <a:p>
          <a:r>
            <a:rPr lang="en-US" dirty="0" smtClean="0">
              <a:latin typeface="Bookman Old Style" panose="02050604050505020204" pitchFamily="18" charset="0"/>
            </a:rPr>
            <a:t>Eligibility/ADAP</a:t>
          </a:r>
          <a:endParaRPr lang="en-US" dirty="0">
            <a:latin typeface="Bookman Old Style" panose="02050604050505020204" pitchFamily="18" charset="0"/>
          </a:endParaRPr>
        </a:p>
      </dgm:t>
    </dgm:pt>
    <dgm:pt modelId="{1EAE456A-7C1A-41C9-8171-EA9B9A342173}" type="parTrans" cxnId="{69EC8F70-D9AB-49A3-8C25-EFFBBEC94E8F}">
      <dgm:prSet/>
      <dgm:spPr/>
      <dgm:t>
        <a:bodyPr/>
        <a:lstStyle/>
        <a:p>
          <a:endParaRPr lang="en-US"/>
        </a:p>
      </dgm:t>
    </dgm:pt>
    <dgm:pt modelId="{A488B9F4-B084-4E2F-B6BE-9A73179B9970}" type="sibTrans" cxnId="{69EC8F70-D9AB-49A3-8C25-EFFBBEC94E8F}">
      <dgm:prSet/>
      <dgm:spPr/>
      <dgm:t>
        <a:bodyPr/>
        <a:lstStyle/>
        <a:p>
          <a:endParaRPr lang="en-US"/>
        </a:p>
      </dgm:t>
    </dgm:pt>
    <dgm:pt modelId="{DD00D159-3BC2-4E6A-9FAC-2B0E2BF01B58}" type="pres">
      <dgm:prSet presAssocID="{04930342-D189-4ED0-917A-44CC44B05685}" presName="diagram" presStyleCnt="0">
        <dgm:presLayoutVars>
          <dgm:chMax val="1"/>
          <dgm:dir/>
          <dgm:animLvl val="ctr"/>
          <dgm:resizeHandles val="exact"/>
        </dgm:presLayoutVars>
      </dgm:prSet>
      <dgm:spPr/>
      <dgm:t>
        <a:bodyPr/>
        <a:lstStyle/>
        <a:p>
          <a:endParaRPr lang="en-US"/>
        </a:p>
      </dgm:t>
    </dgm:pt>
    <dgm:pt modelId="{50C7E52A-ED66-46FA-8522-0ED2CCE16A8A}" type="pres">
      <dgm:prSet presAssocID="{04930342-D189-4ED0-917A-44CC44B05685}" presName="matrix" presStyleCnt="0"/>
      <dgm:spPr/>
    </dgm:pt>
    <dgm:pt modelId="{548B84EC-3288-4617-B069-80FCE03C2943}" type="pres">
      <dgm:prSet presAssocID="{04930342-D189-4ED0-917A-44CC44B05685}" presName="tile1" presStyleLbl="node1" presStyleIdx="0" presStyleCnt="4"/>
      <dgm:spPr/>
      <dgm:t>
        <a:bodyPr/>
        <a:lstStyle/>
        <a:p>
          <a:endParaRPr lang="en-US"/>
        </a:p>
      </dgm:t>
    </dgm:pt>
    <dgm:pt modelId="{C12293E5-23B1-4BCC-9CFF-4D2529E50E99}" type="pres">
      <dgm:prSet presAssocID="{04930342-D189-4ED0-917A-44CC44B05685}" presName="tile1text" presStyleLbl="node1" presStyleIdx="0" presStyleCnt="4">
        <dgm:presLayoutVars>
          <dgm:chMax val="0"/>
          <dgm:chPref val="0"/>
          <dgm:bulletEnabled val="1"/>
        </dgm:presLayoutVars>
      </dgm:prSet>
      <dgm:spPr/>
      <dgm:t>
        <a:bodyPr/>
        <a:lstStyle/>
        <a:p>
          <a:endParaRPr lang="en-US"/>
        </a:p>
      </dgm:t>
    </dgm:pt>
    <dgm:pt modelId="{BDFAE470-8639-4286-90EE-568B00AE3030}" type="pres">
      <dgm:prSet presAssocID="{04930342-D189-4ED0-917A-44CC44B05685}" presName="tile2" presStyleLbl="node1" presStyleIdx="1" presStyleCnt="4"/>
      <dgm:spPr/>
      <dgm:t>
        <a:bodyPr/>
        <a:lstStyle/>
        <a:p>
          <a:endParaRPr lang="en-US"/>
        </a:p>
      </dgm:t>
    </dgm:pt>
    <dgm:pt modelId="{398AE62F-43D0-4B91-8D52-620FF92D1C38}" type="pres">
      <dgm:prSet presAssocID="{04930342-D189-4ED0-917A-44CC44B05685}" presName="tile2text" presStyleLbl="node1" presStyleIdx="1" presStyleCnt="4">
        <dgm:presLayoutVars>
          <dgm:chMax val="0"/>
          <dgm:chPref val="0"/>
          <dgm:bulletEnabled val="1"/>
        </dgm:presLayoutVars>
      </dgm:prSet>
      <dgm:spPr/>
      <dgm:t>
        <a:bodyPr/>
        <a:lstStyle/>
        <a:p>
          <a:endParaRPr lang="en-US"/>
        </a:p>
      </dgm:t>
    </dgm:pt>
    <dgm:pt modelId="{F9083FD9-0CE6-44ED-A193-0178C8283A8A}" type="pres">
      <dgm:prSet presAssocID="{04930342-D189-4ED0-917A-44CC44B05685}" presName="tile3" presStyleLbl="node1" presStyleIdx="2" presStyleCnt="4"/>
      <dgm:spPr/>
      <dgm:t>
        <a:bodyPr/>
        <a:lstStyle/>
        <a:p>
          <a:endParaRPr lang="en-US"/>
        </a:p>
      </dgm:t>
    </dgm:pt>
    <dgm:pt modelId="{1FEE71B6-250F-4192-8432-AE5E458B60D9}" type="pres">
      <dgm:prSet presAssocID="{04930342-D189-4ED0-917A-44CC44B05685}" presName="tile3text" presStyleLbl="node1" presStyleIdx="2" presStyleCnt="4">
        <dgm:presLayoutVars>
          <dgm:chMax val="0"/>
          <dgm:chPref val="0"/>
          <dgm:bulletEnabled val="1"/>
        </dgm:presLayoutVars>
      </dgm:prSet>
      <dgm:spPr/>
      <dgm:t>
        <a:bodyPr/>
        <a:lstStyle/>
        <a:p>
          <a:endParaRPr lang="en-US"/>
        </a:p>
      </dgm:t>
    </dgm:pt>
    <dgm:pt modelId="{CDEEDD99-BB25-470B-9087-9266E6AA7632}" type="pres">
      <dgm:prSet presAssocID="{04930342-D189-4ED0-917A-44CC44B05685}" presName="tile4" presStyleLbl="node1" presStyleIdx="3" presStyleCnt="4"/>
      <dgm:spPr/>
      <dgm:t>
        <a:bodyPr/>
        <a:lstStyle/>
        <a:p>
          <a:endParaRPr lang="en-US"/>
        </a:p>
      </dgm:t>
    </dgm:pt>
    <dgm:pt modelId="{FB7C9C65-2724-4010-957D-E32EEA5E1EA1}" type="pres">
      <dgm:prSet presAssocID="{04930342-D189-4ED0-917A-44CC44B05685}" presName="tile4text" presStyleLbl="node1" presStyleIdx="3" presStyleCnt="4">
        <dgm:presLayoutVars>
          <dgm:chMax val="0"/>
          <dgm:chPref val="0"/>
          <dgm:bulletEnabled val="1"/>
        </dgm:presLayoutVars>
      </dgm:prSet>
      <dgm:spPr/>
      <dgm:t>
        <a:bodyPr/>
        <a:lstStyle/>
        <a:p>
          <a:endParaRPr lang="en-US"/>
        </a:p>
      </dgm:t>
    </dgm:pt>
    <dgm:pt modelId="{9350B2FD-CAF1-44CA-9C35-26061734C1EB}" type="pres">
      <dgm:prSet presAssocID="{04930342-D189-4ED0-917A-44CC44B05685}" presName="centerTile" presStyleLbl="fgShp" presStyleIdx="0" presStyleCnt="1">
        <dgm:presLayoutVars>
          <dgm:chMax val="0"/>
          <dgm:chPref val="0"/>
        </dgm:presLayoutVars>
      </dgm:prSet>
      <dgm:spPr/>
      <dgm:t>
        <a:bodyPr/>
        <a:lstStyle/>
        <a:p>
          <a:endParaRPr lang="en-US"/>
        </a:p>
      </dgm:t>
    </dgm:pt>
  </dgm:ptLst>
  <dgm:cxnLst>
    <dgm:cxn modelId="{02C2DF36-67BD-4181-97AC-284E99029161}" srcId="{04930342-D189-4ED0-917A-44CC44B05685}" destId="{7B4B4D8D-282D-41F2-BE6E-28E1DD1C2BEF}" srcOrd="0" destOrd="0" parTransId="{4408DE7D-98EC-4CC6-A7CC-828166FC0B6C}" sibTransId="{0453AA0C-47D5-43C2-B6F0-8DE13280FB1B}"/>
    <dgm:cxn modelId="{7FC2D8F6-9CA3-46CD-80E3-053055ADDBEF}" type="presOf" srcId="{04930342-D189-4ED0-917A-44CC44B05685}" destId="{DD00D159-3BC2-4E6A-9FAC-2B0E2BF01B58}" srcOrd="0" destOrd="0" presId="urn:microsoft.com/office/officeart/2005/8/layout/matrix1"/>
    <dgm:cxn modelId="{69EC8F70-D9AB-49A3-8C25-EFFBBEC94E8F}" srcId="{7B4B4D8D-282D-41F2-BE6E-28E1DD1C2BEF}" destId="{5F2CB4EA-B7A9-46B6-8590-950670F39489}" srcOrd="3" destOrd="0" parTransId="{1EAE456A-7C1A-41C9-8171-EA9B9A342173}" sibTransId="{A488B9F4-B084-4E2F-B6BE-9A73179B9970}"/>
    <dgm:cxn modelId="{8569B2F8-679E-43B8-B202-12CF1187BAAF}" srcId="{7B4B4D8D-282D-41F2-BE6E-28E1DD1C2BEF}" destId="{2091BA19-57BA-48EE-B8B0-16DF7CB79DB1}" srcOrd="2" destOrd="0" parTransId="{CDEB8E3F-7760-454E-BC97-3A92D258D4E9}" sibTransId="{86BFF4A3-B693-4246-9322-7BC7383F48CF}"/>
    <dgm:cxn modelId="{1DC9A3E7-E521-4021-B30A-72F8AE5DE6DD}" type="presOf" srcId="{5F2CB4EA-B7A9-46B6-8590-950670F39489}" destId="{FB7C9C65-2724-4010-957D-E32EEA5E1EA1}" srcOrd="1" destOrd="0" presId="urn:microsoft.com/office/officeart/2005/8/layout/matrix1"/>
    <dgm:cxn modelId="{4FFF09D6-D505-4430-AB4E-7ACA56C14D33}" type="presOf" srcId="{7B4B4D8D-282D-41F2-BE6E-28E1DD1C2BEF}" destId="{9350B2FD-CAF1-44CA-9C35-26061734C1EB}" srcOrd="0" destOrd="0" presId="urn:microsoft.com/office/officeart/2005/8/layout/matrix1"/>
    <dgm:cxn modelId="{5AF40245-2D1F-4B88-A71F-683B54004B51}" type="presOf" srcId="{2091BA19-57BA-48EE-B8B0-16DF7CB79DB1}" destId="{F9083FD9-0CE6-44ED-A193-0178C8283A8A}" srcOrd="0" destOrd="0" presId="urn:microsoft.com/office/officeart/2005/8/layout/matrix1"/>
    <dgm:cxn modelId="{F28CE357-68BC-4944-8702-8A777FDA077C}" type="presOf" srcId="{2091BA19-57BA-48EE-B8B0-16DF7CB79DB1}" destId="{1FEE71B6-250F-4192-8432-AE5E458B60D9}" srcOrd="1" destOrd="0" presId="urn:microsoft.com/office/officeart/2005/8/layout/matrix1"/>
    <dgm:cxn modelId="{1C9B531A-F43E-44BC-A254-4FF951E01E6F}" type="presOf" srcId="{AA2BCE62-285A-49A3-B17E-266C75A853E9}" destId="{548B84EC-3288-4617-B069-80FCE03C2943}" srcOrd="0" destOrd="0" presId="urn:microsoft.com/office/officeart/2005/8/layout/matrix1"/>
    <dgm:cxn modelId="{F4CF9F25-5B84-44C6-B9C9-7AFC08B05E0A}" srcId="{7B4B4D8D-282D-41F2-BE6E-28E1DD1C2BEF}" destId="{AA2BCE62-285A-49A3-B17E-266C75A853E9}" srcOrd="0" destOrd="0" parTransId="{12CB8DE0-C3E6-4958-8331-7A123B4A7C73}" sibTransId="{49D04C44-6607-4E8B-B72B-CA7998B2C585}"/>
    <dgm:cxn modelId="{17BAE846-1EC7-4D66-BBD5-2C8F24F42B46}" type="presOf" srcId="{AA2BCE62-285A-49A3-B17E-266C75A853E9}" destId="{C12293E5-23B1-4BCC-9CFF-4D2529E50E99}" srcOrd="1" destOrd="0" presId="urn:microsoft.com/office/officeart/2005/8/layout/matrix1"/>
    <dgm:cxn modelId="{5A18CE83-8302-45FA-B292-71AC27BEC362}" type="presOf" srcId="{5F2CB4EA-B7A9-46B6-8590-950670F39489}" destId="{CDEEDD99-BB25-470B-9087-9266E6AA7632}" srcOrd="0" destOrd="0" presId="urn:microsoft.com/office/officeart/2005/8/layout/matrix1"/>
    <dgm:cxn modelId="{527A1671-56BD-4F63-A320-62E91C47C87D}" type="presOf" srcId="{B26FA2A0-59D1-4421-80C0-0DF13133EAC6}" destId="{BDFAE470-8639-4286-90EE-568B00AE3030}" srcOrd="0" destOrd="0" presId="urn:microsoft.com/office/officeart/2005/8/layout/matrix1"/>
    <dgm:cxn modelId="{90D0ABFE-C53A-492F-AFA6-3F7B44F21C6A}" srcId="{7B4B4D8D-282D-41F2-BE6E-28E1DD1C2BEF}" destId="{B26FA2A0-59D1-4421-80C0-0DF13133EAC6}" srcOrd="1" destOrd="0" parTransId="{BBDD9172-BBC2-47C0-9AA5-DCFA658C84DB}" sibTransId="{2018676E-46E5-414E-BF6C-DBF5EC3327BD}"/>
    <dgm:cxn modelId="{E5FF8D2B-D9F2-45D1-B0CF-18A32E4B2F20}" type="presOf" srcId="{B26FA2A0-59D1-4421-80C0-0DF13133EAC6}" destId="{398AE62F-43D0-4B91-8D52-620FF92D1C38}" srcOrd="1" destOrd="0" presId="urn:microsoft.com/office/officeart/2005/8/layout/matrix1"/>
    <dgm:cxn modelId="{DB4FDEEB-5EA0-46BF-9644-9F8C7194F374}" type="presParOf" srcId="{DD00D159-3BC2-4E6A-9FAC-2B0E2BF01B58}" destId="{50C7E52A-ED66-46FA-8522-0ED2CCE16A8A}" srcOrd="0" destOrd="0" presId="urn:microsoft.com/office/officeart/2005/8/layout/matrix1"/>
    <dgm:cxn modelId="{0F0C0099-B802-43CC-8DEE-2F19ACE61EB1}" type="presParOf" srcId="{50C7E52A-ED66-46FA-8522-0ED2CCE16A8A}" destId="{548B84EC-3288-4617-B069-80FCE03C2943}" srcOrd="0" destOrd="0" presId="urn:microsoft.com/office/officeart/2005/8/layout/matrix1"/>
    <dgm:cxn modelId="{9A4DE3E1-FB0A-404A-94CE-7329A4BCD70F}" type="presParOf" srcId="{50C7E52A-ED66-46FA-8522-0ED2CCE16A8A}" destId="{C12293E5-23B1-4BCC-9CFF-4D2529E50E99}" srcOrd="1" destOrd="0" presId="urn:microsoft.com/office/officeart/2005/8/layout/matrix1"/>
    <dgm:cxn modelId="{4FC4BB76-50E4-4E1F-88F2-4554D6721D03}" type="presParOf" srcId="{50C7E52A-ED66-46FA-8522-0ED2CCE16A8A}" destId="{BDFAE470-8639-4286-90EE-568B00AE3030}" srcOrd="2" destOrd="0" presId="urn:microsoft.com/office/officeart/2005/8/layout/matrix1"/>
    <dgm:cxn modelId="{103F5E8A-38B3-48BA-852C-D964D1CA9414}" type="presParOf" srcId="{50C7E52A-ED66-46FA-8522-0ED2CCE16A8A}" destId="{398AE62F-43D0-4B91-8D52-620FF92D1C38}" srcOrd="3" destOrd="0" presId="urn:microsoft.com/office/officeart/2005/8/layout/matrix1"/>
    <dgm:cxn modelId="{B1D763B0-097C-447A-AC1B-7FC50FEAE513}" type="presParOf" srcId="{50C7E52A-ED66-46FA-8522-0ED2CCE16A8A}" destId="{F9083FD9-0CE6-44ED-A193-0178C8283A8A}" srcOrd="4" destOrd="0" presId="urn:microsoft.com/office/officeart/2005/8/layout/matrix1"/>
    <dgm:cxn modelId="{29CA4422-6B9B-48E5-AA99-4E41281195F5}" type="presParOf" srcId="{50C7E52A-ED66-46FA-8522-0ED2CCE16A8A}" destId="{1FEE71B6-250F-4192-8432-AE5E458B60D9}" srcOrd="5" destOrd="0" presId="urn:microsoft.com/office/officeart/2005/8/layout/matrix1"/>
    <dgm:cxn modelId="{1F33B21D-00BD-482D-B757-16824F71DDE2}" type="presParOf" srcId="{50C7E52A-ED66-46FA-8522-0ED2CCE16A8A}" destId="{CDEEDD99-BB25-470B-9087-9266E6AA7632}" srcOrd="6" destOrd="0" presId="urn:microsoft.com/office/officeart/2005/8/layout/matrix1"/>
    <dgm:cxn modelId="{9A1D6762-96EB-40AC-BD6C-291FB4577841}" type="presParOf" srcId="{50C7E52A-ED66-46FA-8522-0ED2CCE16A8A}" destId="{FB7C9C65-2724-4010-957D-E32EEA5E1EA1}" srcOrd="7" destOrd="0" presId="urn:microsoft.com/office/officeart/2005/8/layout/matrix1"/>
    <dgm:cxn modelId="{D75ABD14-25A0-4B7E-B15E-9873DC1E404C}" type="presParOf" srcId="{DD00D159-3BC2-4E6A-9FAC-2B0E2BF01B58}" destId="{9350B2FD-CAF1-44CA-9C35-26061734C1E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BC14C2-3845-4D80-A663-1A24CF5217BD}"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373425D8-AFB2-4EE7-9084-2B87D094AB73}">
      <dgm:prSet/>
      <dgm:spPr/>
      <dgm:t>
        <a:bodyPr/>
        <a:lstStyle/>
        <a:p>
          <a:pPr rtl="0"/>
          <a:r>
            <a:rPr lang="en-US" b="0" i="0" smtClean="0"/>
            <a:t>Identify what is not working for our clients and staff</a:t>
          </a:r>
          <a:endParaRPr lang="en-US"/>
        </a:p>
      </dgm:t>
    </dgm:pt>
    <dgm:pt modelId="{17403854-0A49-4299-B169-4678B1A4E623}" type="parTrans" cxnId="{7C7B5711-FD93-4FD9-B9DC-48B775DD0371}">
      <dgm:prSet/>
      <dgm:spPr/>
      <dgm:t>
        <a:bodyPr/>
        <a:lstStyle/>
        <a:p>
          <a:endParaRPr lang="en-US"/>
        </a:p>
      </dgm:t>
    </dgm:pt>
    <dgm:pt modelId="{B4E659DA-571F-41B9-8B83-7EB9EC7C70CB}" type="sibTrans" cxnId="{7C7B5711-FD93-4FD9-B9DC-48B775DD0371}">
      <dgm:prSet/>
      <dgm:spPr/>
      <dgm:t>
        <a:bodyPr/>
        <a:lstStyle/>
        <a:p>
          <a:endParaRPr lang="en-US"/>
        </a:p>
      </dgm:t>
    </dgm:pt>
    <dgm:pt modelId="{EA65561E-8B14-4CFA-B734-61CCC1BF43FA}">
      <dgm:prSet/>
      <dgm:spPr/>
      <dgm:t>
        <a:bodyPr/>
        <a:lstStyle/>
        <a:p>
          <a:pPr rtl="0"/>
          <a:r>
            <a:rPr lang="en-US" b="0" i="0" smtClean="0"/>
            <a:t>Reconfigure flow of referral process to Lost to Care</a:t>
          </a:r>
          <a:endParaRPr lang="en-US"/>
        </a:p>
      </dgm:t>
    </dgm:pt>
    <dgm:pt modelId="{8FACA337-7CD4-429B-B8EE-A401B5EA0D16}" type="parTrans" cxnId="{2A500882-AA35-4A6A-BAEE-7D021CFB9833}">
      <dgm:prSet/>
      <dgm:spPr/>
      <dgm:t>
        <a:bodyPr/>
        <a:lstStyle/>
        <a:p>
          <a:endParaRPr lang="en-US"/>
        </a:p>
      </dgm:t>
    </dgm:pt>
    <dgm:pt modelId="{2A7039FE-EE6C-4F24-9920-DE8A9DBCF52D}" type="sibTrans" cxnId="{2A500882-AA35-4A6A-BAEE-7D021CFB9833}">
      <dgm:prSet/>
      <dgm:spPr/>
      <dgm:t>
        <a:bodyPr/>
        <a:lstStyle/>
        <a:p>
          <a:endParaRPr lang="en-US"/>
        </a:p>
      </dgm:t>
    </dgm:pt>
    <dgm:pt modelId="{10AF420B-DFAF-4504-9065-860E252E27C1}">
      <dgm:prSet/>
      <dgm:spPr/>
      <dgm:t>
        <a:bodyPr/>
        <a:lstStyle/>
        <a:p>
          <a:pPr rtl="0"/>
          <a:r>
            <a:rPr lang="en-US" b="0" i="0" smtClean="0"/>
            <a:t>A better guide for staff; Creates checks and balances</a:t>
          </a:r>
          <a:endParaRPr lang="en-US"/>
        </a:p>
      </dgm:t>
    </dgm:pt>
    <dgm:pt modelId="{E2135638-F099-467B-BEE1-3C045D0CBC21}" type="parTrans" cxnId="{6328232A-3894-4CBF-B4FD-5F424FA8AE5D}">
      <dgm:prSet/>
      <dgm:spPr/>
      <dgm:t>
        <a:bodyPr/>
        <a:lstStyle/>
        <a:p>
          <a:endParaRPr lang="en-US"/>
        </a:p>
      </dgm:t>
    </dgm:pt>
    <dgm:pt modelId="{77232025-1E22-47DE-8762-78B6669557E7}" type="sibTrans" cxnId="{6328232A-3894-4CBF-B4FD-5F424FA8AE5D}">
      <dgm:prSet/>
      <dgm:spPr/>
      <dgm:t>
        <a:bodyPr/>
        <a:lstStyle/>
        <a:p>
          <a:endParaRPr lang="en-US"/>
        </a:p>
      </dgm:t>
    </dgm:pt>
    <dgm:pt modelId="{96E3D42B-427C-4DC9-827D-352BAD58F3E3}" type="pres">
      <dgm:prSet presAssocID="{BEBC14C2-3845-4D80-A663-1A24CF5217BD}" presName="CompostProcess" presStyleCnt="0">
        <dgm:presLayoutVars>
          <dgm:dir/>
          <dgm:resizeHandles val="exact"/>
        </dgm:presLayoutVars>
      </dgm:prSet>
      <dgm:spPr/>
      <dgm:t>
        <a:bodyPr/>
        <a:lstStyle/>
        <a:p>
          <a:endParaRPr lang="en-US"/>
        </a:p>
      </dgm:t>
    </dgm:pt>
    <dgm:pt modelId="{612AFAD4-AF83-4C6C-AB3B-B8802CE29B5A}" type="pres">
      <dgm:prSet presAssocID="{BEBC14C2-3845-4D80-A663-1A24CF5217BD}" presName="arrow" presStyleLbl="bgShp" presStyleIdx="0" presStyleCnt="1"/>
      <dgm:spPr/>
    </dgm:pt>
    <dgm:pt modelId="{2AB347A2-499D-4824-96EF-FD7767D33F20}" type="pres">
      <dgm:prSet presAssocID="{BEBC14C2-3845-4D80-A663-1A24CF5217BD}" presName="linearProcess" presStyleCnt="0"/>
      <dgm:spPr/>
    </dgm:pt>
    <dgm:pt modelId="{11B24C9E-66B1-42A9-BEA0-64887507CDC6}" type="pres">
      <dgm:prSet presAssocID="{373425D8-AFB2-4EE7-9084-2B87D094AB73}" presName="textNode" presStyleLbl="node1" presStyleIdx="0" presStyleCnt="3">
        <dgm:presLayoutVars>
          <dgm:bulletEnabled val="1"/>
        </dgm:presLayoutVars>
      </dgm:prSet>
      <dgm:spPr/>
      <dgm:t>
        <a:bodyPr/>
        <a:lstStyle/>
        <a:p>
          <a:endParaRPr lang="en-US"/>
        </a:p>
      </dgm:t>
    </dgm:pt>
    <dgm:pt modelId="{59EACA21-49D1-4BAE-90FC-DA7025A12935}" type="pres">
      <dgm:prSet presAssocID="{B4E659DA-571F-41B9-8B83-7EB9EC7C70CB}" presName="sibTrans" presStyleCnt="0"/>
      <dgm:spPr/>
    </dgm:pt>
    <dgm:pt modelId="{C15595AB-A61A-4916-8F44-1BF82334330E}" type="pres">
      <dgm:prSet presAssocID="{EA65561E-8B14-4CFA-B734-61CCC1BF43FA}" presName="textNode" presStyleLbl="node1" presStyleIdx="1" presStyleCnt="3">
        <dgm:presLayoutVars>
          <dgm:bulletEnabled val="1"/>
        </dgm:presLayoutVars>
      </dgm:prSet>
      <dgm:spPr/>
      <dgm:t>
        <a:bodyPr/>
        <a:lstStyle/>
        <a:p>
          <a:endParaRPr lang="en-US"/>
        </a:p>
      </dgm:t>
    </dgm:pt>
    <dgm:pt modelId="{2DAD913C-D5AC-40A2-A962-DE6C5DC53894}" type="pres">
      <dgm:prSet presAssocID="{2A7039FE-EE6C-4F24-9920-DE8A9DBCF52D}" presName="sibTrans" presStyleCnt="0"/>
      <dgm:spPr/>
    </dgm:pt>
    <dgm:pt modelId="{6559539C-EF2F-4561-8F36-9D0AA2E9222D}" type="pres">
      <dgm:prSet presAssocID="{10AF420B-DFAF-4504-9065-860E252E27C1}" presName="textNode" presStyleLbl="node1" presStyleIdx="2" presStyleCnt="3">
        <dgm:presLayoutVars>
          <dgm:bulletEnabled val="1"/>
        </dgm:presLayoutVars>
      </dgm:prSet>
      <dgm:spPr/>
      <dgm:t>
        <a:bodyPr/>
        <a:lstStyle/>
        <a:p>
          <a:endParaRPr lang="en-US"/>
        </a:p>
      </dgm:t>
    </dgm:pt>
  </dgm:ptLst>
  <dgm:cxnLst>
    <dgm:cxn modelId="{2A500882-AA35-4A6A-BAEE-7D021CFB9833}" srcId="{BEBC14C2-3845-4D80-A663-1A24CF5217BD}" destId="{EA65561E-8B14-4CFA-B734-61CCC1BF43FA}" srcOrd="1" destOrd="0" parTransId="{8FACA337-7CD4-429B-B8EE-A401B5EA0D16}" sibTransId="{2A7039FE-EE6C-4F24-9920-DE8A9DBCF52D}"/>
    <dgm:cxn modelId="{56EC5573-225F-44A6-95A5-65BE3CBE0182}" type="presOf" srcId="{10AF420B-DFAF-4504-9065-860E252E27C1}" destId="{6559539C-EF2F-4561-8F36-9D0AA2E9222D}" srcOrd="0" destOrd="0" presId="urn:microsoft.com/office/officeart/2005/8/layout/hProcess9"/>
    <dgm:cxn modelId="{7C7B5711-FD93-4FD9-B9DC-48B775DD0371}" srcId="{BEBC14C2-3845-4D80-A663-1A24CF5217BD}" destId="{373425D8-AFB2-4EE7-9084-2B87D094AB73}" srcOrd="0" destOrd="0" parTransId="{17403854-0A49-4299-B169-4678B1A4E623}" sibTransId="{B4E659DA-571F-41B9-8B83-7EB9EC7C70CB}"/>
    <dgm:cxn modelId="{110835FB-7123-4CFA-959E-D23F68E35049}" type="presOf" srcId="{BEBC14C2-3845-4D80-A663-1A24CF5217BD}" destId="{96E3D42B-427C-4DC9-827D-352BAD58F3E3}" srcOrd="0" destOrd="0" presId="urn:microsoft.com/office/officeart/2005/8/layout/hProcess9"/>
    <dgm:cxn modelId="{6328232A-3894-4CBF-B4FD-5F424FA8AE5D}" srcId="{BEBC14C2-3845-4D80-A663-1A24CF5217BD}" destId="{10AF420B-DFAF-4504-9065-860E252E27C1}" srcOrd="2" destOrd="0" parTransId="{E2135638-F099-467B-BEE1-3C045D0CBC21}" sibTransId="{77232025-1E22-47DE-8762-78B6669557E7}"/>
    <dgm:cxn modelId="{CB19BE6A-335A-49C4-8C78-DD73061FEEF8}" type="presOf" srcId="{EA65561E-8B14-4CFA-B734-61CCC1BF43FA}" destId="{C15595AB-A61A-4916-8F44-1BF82334330E}" srcOrd="0" destOrd="0" presId="urn:microsoft.com/office/officeart/2005/8/layout/hProcess9"/>
    <dgm:cxn modelId="{46703367-B0D1-462B-AB53-A1096551AE3F}" type="presOf" srcId="{373425D8-AFB2-4EE7-9084-2B87D094AB73}" destId="{11B24C9E-66B1-42A9-BEA0-64887507CDC6}" srcOrd="0" destOrd="0" presId="urn:microsoft.com/office/officeart/2005/8/layout/hProcess9"/>
    <dgm:cxn modelId="{33206FFE-DF44-4D53-9ABD-68FD815902F8}" type="presParOf" srcId="{96E3D42B-427C-4DC9-827D-352BAD58F3E3}" destId="{612AFAD4-AF83-4C6C-AB3B-B8802CE29B5A}" srcOrd="0" destOrd="0" presId="urn:microsoft.com/office/officeart/2005/8/layout/hProcess9"/>
    <dgm:cxn modelId="{478CD8FB-B84E-42BA-ABE9-B94D53FF15D4}" type="presParOf" srcId="{96E3D42B-427C-4DC9-827D-352BAD58F3E3}" destId="{2AB347A2-499D-4824-96EF-FD7767D33F20}" srcOrd="1" destOrd="0" presId="urn:microsoft.com/office/officeart/2005/8/layout/hProcess9"/>
    <dgm:cxn modelId="{C38B0391-8344-4CDE-827F-6CEB79DB6644}" type="presParOf" srcId="{2AB347A2-499D-4824-96EF-FD7767D33F20}" destId="{11B24C9E-66B1-42A9-BEA0-64887507CDC6}" srcOrd="0" destOrd="0" presId="urn:microsoft.com/office/officeart/2005/8/layout/hProcess9"/>
    <dgm:cxn modelId="{F1015E16-1324-400E-871B-F5E5E33DCA99}" type="presParOf" srcId="{2AB347A2-499D-4824-96EF-FD7767D33F20}" destId="{59EACA21-49D1-4BAE-90FC-DA7025A12935}" srcOrd="1" destOrd="0" presId="urn:microsoft.com/office/officeart/2005/8/layout/hProcess9"/>
    <dgm:cxn modelId="{1AB9012A-17CD-411C-8E2B-2E66D5F821AD}" type="presParOf" srcId="{2AB347A2-499D-4824-96EF-FD7767D33F20}" destId="{C15595AB-A61A-4916-8F44-1BF82334330E}" srcOrd="2" destOrd="0" presId="urn:microsoft.com/office/officeart/2005/8/layout/hProcess9"/>
    <dgm:cxn modelId="{7BFA3ED9-E98D-4ED0-8F4C-EE71EAC29094}" type="presParOf" srcId="{2AB347A2-499D-4824-96EF-FD7767D33F20}" destId="{2DAD913C-D5AC-40A2-A962-DE6C5DC53894}" srcOrd="3" destOrd="0" presId="urn:microsoft.com/office/officeart/2005/8/layout/hProcess9"/>
    <dgm:cxn modelId="{16E99203-9C06-4391-A7E4-DCC2E4166158}" type="presParOf" srcId="{2AB347A2-499D-4824-96EF-FD7767D33F20}" destId="{6559539C-EF2F-4561-8F36-9D0AA2E9222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249C0-B08F-4CD9-81D8-DA6E0E923DEE}">
      <dsp:nvSpPr>
        <dsp:cNvPr id="0" name=""/>
        <dsp:cNvSpPr/>
      </dsp:nvSpPr>
      <dsp:spPr>
        <a:xfrm rot="5400000">
          <a:off x="5614253" y="-2058647"/>
          <a:ext cx="1496788" cy="598837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n-US" sz="2900" kern="1200" dirty="0" smtClean="0"/>
            <a:t>Managed the LTC case load along with Active case load</a:t>
          </a:r>
          <a:endParaRPr lang="en-US" sz="2900" kern="1200" dirty="0"/>
        </a:p>
      </dsp:txBody>
      <dsp:txXfrm rot="-5400000">
        <a:off x="3368461" y="260212"/>
        <a:ext cx="5915307" cy="1350654"/>
      </dsp:txXfrm>
    </dsp:sp>
    <dsp:sp modelId="{C080E705-8EAB-4CB0-87F0-6F9AAB57521C}">
      <dsp:nvSpPr>
        <dsp:cNvPr id="0" name=""/>
        <dsp:cNvSpPr/>
      </dsp:nvSpPr>
      <dsp:spPr>
        <a:xfrm>
          <a:off x="0" y="46"/>
          <a:ext cx="3368460" cy="18709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Case Management worked with their assigned clients who fell out of care.</a:t>
          </a:r>
          <a:endParaRPr lang="en-US" sz="2700" kern="1200" dirty="0"/>
        </a:p>
      </dsp:txBody>
      <dsp:txXfrm>
        <a:off x="91334" y="91380"/>
        <a:ext cx="3185792" cy="1688317"/>
      </dsp:txXfrm>
    </dsp:sp>
    <dsp:sp modelId="{87970286-3272-4DAD-8477-DB551ECEF04B}">
      <dsp:nvSpPr>
        <dsp:cNvPr id="0" name=""/>
        <dsp:cNvSpPr/>
      </dsp:nvSpPr>
      <dsp:spPr>
        <a:xfrm rot="5400000">
          <a:off x="5614253" y="-94112"/>
          <a:ext cx="1496788" cy="598837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n-US" sz="2900" kern="1200" smtClean="0"/>
            <a:t>Managed Lost to Care case load</a:t>
          </a:r>
          <a:endParaRPr lang="en-US" sz="2900" kern="1200"/>
        </a:p>
        <a:p>
          <a:pPr marL="285750" lvl="1" indent="-285750" algn="l" defTabSz="1289050" rtl="0">
            <a:lnSpc>
              <a:spcPct val="90000"/>
            </a:lnSpc>
            <a:spcBef>
              <a:spcPct val="0"/>
            </a:spcBef>
            <a:spcAft>
              <a:spcPct val="15000"/>
            </a:spcAft>
            <a:buChar char="••"/>
          </a:pPr>
          <a:r>
            <a:rPr lang="en-US" sz="2900" kern="1200" dirty="0" smtClean="0"/>
            <a:t>L2C Staff would rotate the LTC case load on a monthly basis</a:t>
          </a:r>
          <a:endParaRPr lang="en-US" sz="2900" kern="1200" dirty="0"/>
        </a:p>
      </dsp:txBody>
      <dsp:txXfrm rot="-5400000">
        <a:off x="3368461" y="2224747"/>
        <a:ext cx="5915307" cy="1350654"/>
      </dsp:txXfrm>
    </dsp:sp>
    <dsp:sp modelId="{F2D82C12-981B-4995-A738-8EFB648D4E72}">
      <dsp:nvSpPr>
        <dsp:cNvPr id="0" name=""/>
        <dsp:cNvSpPr/>
      </dsp:nvSpPr>
      <dsp:spPr>
        <a:xfrm>
          <a:off x="0" y="1964581"/>
          <a:ext cx="3368460" cy="18709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Linkage to Care Staff working with Lost to Care Clients</a:t>
          </a:r>
          <a:endParaRPr lang="en-US" sz="2700" kern="1200" dirty="0"/>
        </a:p>
      </dsp:txBody>
      <dsp:txXfrm>
        <a:off x="91334" y="2055915"/>
        <a:ext cx="3185792" cy="1688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6A59F-918D-46BD-8990-F131927F4EF9}">
      <dsp:nvSpPr>
        <dsp:cNvPr id="0" name=""/>
        <dsp:cNvSpPr/>
      </dsp:nvSpPr>
      <dsp:spPr>
        <a:xfrm>
          <a:off x="0" y="337709"/>
          <a:ext cx="8938696"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0" i="0" kern="1200" smtClean="0"/>
            <a:t>Data not consistent with real life scenarios</a:t>
          </a:r>
          <a:endParaRPr lang="en-US" sz="3500" kern="1200"/>
        </a:p>
      </dsp:txBody>
      <dsp:txXfrm>
        <a:off x="39980" y="377689"/>
        <a:ext cx="8858736" cy="739039"/>
      </dsp:txXfrm>
    </dsp:sp>
    <dsp:sp modelId="{147716C4-2DA7-4052-93C8-CAFC651128E8}">
      <dsp:nvSpPr>
        <dsp:cNvPr id="0" name=""/>
        <dsp:cNvSpPr/>
      </dsp:nvSpPr>
      <dsp:spPr>
        <a:xfrm>
          <a:off x="0" y="1156709"/>
          <a:ext cx="8938696" cy="134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804"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US" sz="2700" b="0" i="0" kern="1200" smtClean="0"/>
            <a:t>Rescheduled appts</a:t>
          </a:r>
          <a:endParaRPr lang="en-US" sz="2700" kern="1200"/>
        </a:p>
        <a:p>
          <a:pPr marL="228600" lvl="1" indent="-228600" algn="l" defTabSz="1200150" rtl="0">
            <a:lnSpc>
              <a:spcPct val="90000"/>
            </a:lnSpc>
            <a:spcBef>
              <a:spcPct val="0"/>
            </a:spcBef>
            <a:spcAft>
              <a:spcPct val="20000"/>
            </a:spcAft>
            <a:buChar char="••"/>
          </a:pPr>
          <a:r>
            <a:rPr lang="en-US" sz="2700" b="0" i="0" kern="1200" smtClean="0"/>
            <a:t>Doctors out</a:t>
          </a:r>
          <a:endParaRPr lang="en-US" sz="2700" kern="1200"/>
        </a:p>
        <a:p>
          <a:pPr marL="228600" lvl="1" indent="-228600" algn="l" defTabSz="1200150" rtl="0">
            <a:lnSpc>
              <a:spcPct val="90000"/>
            </a:lnSpc>
            <a:spcBef>
              <a:spcPct val="0"/>
            </a:spcBef>
            <a:spcAft>
              <a:spcPct val="20000"/>
            </a:spcAft>
            <a:buChar char="••"/>
          </a:pPr>
          <a:r>
            <a:rPr lang="en-US" sz="2700" b="0" i="0" kern="1200" smtClean="0"/>
            <a:t>Migrants</a:t>
          </a:r>
          <a:endParaRPr lang="en-US" sz="2700" kern="1200"/>
        </a:p>
      </dsp:txBody>
      <dsp:txXfrm>
        <a:off x="0" y="1156709"/>
        <a:ext cx="8938696" cy="1340325"/>
      </dsp:txXfrm>
    </dsp:sp>
    <dsp:sp modelId="{49083154-272F-447E-B6EC-0210FA73C2F9}">
      <dsp:nvSpPr>
        <dsp:cNvPr id="0" name=""/>
        <dsp:cNvSpPr/>
      </dsp:nvSpPr>
      <dsp:spPr>
        <a:xfrm>
          <a:off x="0" y="2497034"/>
          <a:ext cx="8938696"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0" i="0" kern="1200" smtClean="0"/>
            <a:t>Hundreds of people out of care? Really?</a:t>
          </a:r>
          <a:endParaRPr lang="en-US" sz="3500" kern="1200"/>
        </a:p>
      </dsp:txBody>
      <dsp:txXfrm>
        <a:off x="39980" y="2537014"/>
        <a:ext cx="8858736" cy="739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49BC7-A6C1-4670-993C-1A2606B5F616}">
      <dsp:nvSpPr>
        <dsp:cNvPr id="0" name=""/>
        <dsp:cNvSpPr/>
      </dsp:nvSpPr>
      <dsp:spPr>
        <a:xfrm>
          <a:off x="41" y="12218"/>
          <a:ext cx="3977639" cy="831802"/>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0" i="0" kern="1200" smtClean="0"/>
            <a:t>Hire Full Time Retention to Care Specialist</a:t>
          </a:r>
          <a:endParaRPr lang="en-US" sz="2400" kern="1200"/>
        </a:p>
      </dsp:txBody>
      <dsp:txXfrm>
        <a:off x="41" y="12218"/>
        <a:ext cx="3977639" cy="831802"/>
      </dsp:txXfrm>
    </dsp:sp>
    <dsp:sp modelId="{585D051D-8E61-4CAA-BD33-C650E26C8BC7}">
      <dsp:nvSpPr>
        <dsp:cNvPr id="0" name=""/>
        <dsp:cNvSpPr/>
      </dsp:nvSpPr>
      <dsp:spPr>
        <a:xfrm>
          <a:off x="41" y="844021"/>
          <a:ext cx="3977639" cy="237168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b="0" i="0" kern="1200" smtClean="0"/>
            <a:t>Funded: 340B Rebate Program</a:t>
          </a:r>
          <a:endParaRPr lang="en-US" sz="2400" kern="1200"/>
        </a:p>
      </dsp:txBody>
      <dsp:txXfrm>
        <a:off x="41" y="844021"/>
        <a:ext cx="3977639" cy="2371680"/>
      </dsp:txXfrm>
    </dsp:sp>
    <dsp:sp modelId="{FD5D7DFA-E5AD-40FE-8A44-1DFA927A4D4F}">
      <dsp:nvSpPr>
        <dsp:cNvPr id="0" name=""/>
        <dsp:cNvSpPr/>
      </dsp:nvSpPr>
      <dsp:spPr>
        <a:xfrm>
          <a:off x="4534550" y="12218"/>
          <a:ext cx="3977639" cy="831802"/>
        </a:xfrm>
        <a:prstGeom prst="rect">
          <a:avLst/>
        </a:prstGeom>
        <a:gradFill rotWithShape="0">
          <a:gsLst>
            <a:gs pos="0">
              <a:schemeClr val="accent5">
                <a:hueOff val="6719117"/>
                <a:satOff val="1889"/>
                <a:lumOff val="-27060"/>
                <a:alphaOff val="0"/>
                <a:tint val="100000"/>
                <a:shade val="100000"/>
                <a:satMod val="130000"/>
              </a:schemeClr>
            </a:gs>
            <a:gs pos="100000">
              <a:schemeClr val="accent5">
                <a:hueOff val="6719117"/>
                <a:satOff val="1889"/>
                <a:lumOff val="-27060"/>
                <a:alphaOff val="0"/>
                <a:tint val="50000"/>
                <a:shade val="100000"/>
                <a:satMod val="350000"/>
              </a:schemeClr>
            </a:gs>
          </a:gsLst>
          <a:lin ang="16200000" scaled="0"/>
        </a:gradFill>
        <a:ln w="9525" cap="flat" cmpd="sng" algn="ctr">
          <a:solidFill>
            <a:schemeClr val="accent5">
              <a:hueOff val="6719117"/>
              <a:satOff val="1889"/>
              <a:lumOff val="-2706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0" i="0" kern="1200" smtClean="0"/>
            <a:t>Scope of Work:</a:t>
          </a:r>
          <a:endParaRPr lang="en-US" sz="2400" kern="1200"/>
        </a:p>
      </dsp:txBody>
      <dsp:txXfrm>
        <a:off x="4534550" y="12218"/>
        <a:ext cx="3977639" cy="831802"/>
      </dsp:txXfrm>
    </dsp:sp>
    <dsp:sp modelId="{5139F242-3390-456B-8108-A1F5626366D7}">
      <dsp:nvSpPr>
        <dsp:cNvPr id="0" name=""/>
        <dsp:cNvSpPr/>
      </dsp:nvSpPr>
      <dsp:spPr>
        <a:xfrm>
          <a:off x="4534550" y="844021"/>
          <a:ext cx="3977639" cy="2371680"/>
        </a:xfrm>
        <a:prstGeom prst="rect">
          <a:avLst/>
        </a:prstGeom>
        <a:solidFill>
          <a:schemeClr val="accent5">
            <a:tint val="40000"/>
            <a:alpha val="90000"/>
            <a:hueOff val="6835093"/>
            <a:satOff val="-21527"/>
            <a:lumOff val="-5536"/>
            <a:alphaOff val="0"/>
          </a:schemeClr>
        </a:solidFill>
        <a:ln w="9525" cap="flat" cmpd="sng" algn="ctr">
          <a:solidFill>
            <a:schemeClr val="accent5">
              <a:tint val="40000"/>
              <a:alpha val="90000"/>
              <a:hueOff val="6835093"/>
              <a:satOff val="-21527"/>
              <a:lumOff val="-553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b="0" i="0" kern="1200" smtClean="0"/>
            <a:t>Contact clients at risk of falling out of care</a:t>
          </a:r>
          <a:endParaRPr lang="en-US" sz="2400" kern="1200"/>
        </a:p>
        <a:p>
          <a:pPr marL="228600" lvl="1" indent="-228600" algn="l" defTabSz="1066800" rtl="0">
            <a:lnSpc>
              <a:spcPct val="90000"/>
            </a:lnSpc>
            <a:spcBef>
              <a:spcPct val="0"/>
            </a:spcBef>
            <a:spcAft>
              <a:spcPct val="15000"/>
            </a:spcAft>
            <a:buChar char="••"/>
          </a:pPr>
          <a:r>
            <a:rPr lang="en-US" sz="2400" b="0" i="0" kern="1200" smtClean="0"/>
            <a:t>Work with over 180 day no contact list</a:t>
          </a:r>
          <a:endParaRPr lang="en-US" sz="2400" kern="1200"/>
        </a:p>
        <a:p>
          <a:pPr marL="228600" lvl="1" indent="-228600" algn="l" defTabSz="1066800" rtl="0">
            <a:lnSpc>
              <a:spcPct val="90000"/>
            </a:lnSpc>
            <a:spcBef>
              <a:spcPct val="0"/>
            </a:spcBef>
            <a:spcAft>
              <a:spcPct val="15000"/>
            </a:spcAft>
            <a:buChar char="••"/>
          </a:pPr>
          <a:r>
            <a:rPr lang="en-US" sz="2400" b="0" i="0" kern="1200" smtClean="0"/>
            <a:t>Manage the Lost to Care caseload </a:t>
          </a:r>
          <a:endParaRPr lang="en-US" sz="2400" kern="1200"/>
        </a:p>
      </dsp:txBody>
      <dsp:txXfrm>
        <a:off x="4534550" y="844021"/>
        <a:ext cx="3977639" cy="2371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B84EC-3288-4617-B069-80FCE03C2943}">
      <dsp:nvSpPr>
        <dsp:cNvPr id="0" name=""/>
        <dsp:cNvSpPr/>
      </dsp:nvSpPr>
      <dsp:spPr>
        <a:xfrm rot="16200000">
          <a:off x="1468834" y="-1468834"/>
          <a:ext cx="2202656" cy="514032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latin typeface="Bookman Old Style" panose="02050604050505020204" pitchFamily="18" charset="0"/>
            </a:rPr>
            <a:t>Medical Dept.</a:t>
          </a:r>
          <a:endParaRPr lang="en-US" sz="2900" kern="1200" dirty="0">
            <a:latin typeface="Bookman Old Style" panose="02050604050505020204" pitchFamily="18" charset="0"/>
          </a:endParaRPr>
        </a:p>
      </dsp:txBody>
      <dsp:txXfrm rot="5400000">
        <a:off x="0" y="0"/>
        <a:ext cx="5140325" cy="1651992"/>
      </dsp:txXfrm>
    </dsp:sp>
    <dsp:sp modelId="{BDFAE470-8639-4286-90EE-568B00AE3030}">
      <dsp:nvSpPr>
        <dsp:cNvPr id="0" name=""/>
        <dsp:cNvSpPr/>
      </dsp:nvSpPr>
      <dsp:spPr>
        <a:xfrm>
          <a:off x="5140325" y="0"/>
          <a:ext cx="5140325" cy="220265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latin typeface="Bookman Old Style" panose="02050604050505020204" pitchFamily="18" charset="0"/>
            </a:rPr>
            <a:t>Case Management </a:t>
          </a:r>
          <a:endParaRPr lang="en-US" sz="2900" kern="1200" dirty="0">
            <a:latin typeface="Bookman Old Style" panose="02050604050505020204" pitchFamily="18" charset="0"/>
          </a:endParaRPr>
        </a:p>
      </dsp:txBody>
      <dsp:txXfrm>
        <a:off x="5140325" y="0"/>
        <a:ext cx="5140325" cy="1651992"/>
      </dsp:txXfrm>
    </dsp:sp>
    <dsp:sp modelId="{F9083FD9-0CE6-44ED-A193-0178C8283A8A}">
      <dsp:nvSpPr>
        <dsp:cNvPr id="0" name=""/>
        <dsp:cNvSpPr/>
      </dsp:nvSpPr>
      <dsp:spPr>
        <a:xfrm rot="10800000">
          <a:off x="0" y="2202656"/>
          <a:ext cx="5140325" cy="2202656"/>
        </a:xfrm>
        <a:prstGeom prst="round1Rect">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latin typeface="Bookman Old Style" panose="02050604050505020204" pitchFamily="18" charset="0"/>
            </a:rPr>
            <a:t>Linkage to Care</a:t>
          </a:r>
          <a:endParaRPr lang="en-US" sz="2900" kern="1200" dirty="0">
            <a:latin typeface="Bookman Old Style" panose="02050604050505020204" pitchFamily="18" charset="0"/>
          </a:endParaRPr>
        </a:p>
      </dsp:txBody>
      <dsp:txXfrm rot="10800000">
        <a:off x="0" y="2753320"/>
        <a:ext cx="5140325" cy="1651992"/>
      </dsp:txXfrm>
    </dsp:sp>
    <dsp:sp modelId="{CDEEDD99-BB25-470B-9087-9266E6AA7632}">
      <dsp:nvSpPr>
        <dsp:cNvPr id="0" name=""/>
        <dsp:cNvSpPr/>
      </dsp:nvSpPr>
      <dsp:spPr>
        <a:xfrm rot="5400000">
          <a:off x="6609159" y="733822"/>
          <a:ext cx="2202656" cy="514032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latin typeface="Bookman Old Style" panose="02050604050505020204" pitchFamily="18" charset="0"/>
            </a:rPr>
            <a:t>Eligibility/ADAP</a:t>
          </a:r>
          <a:endParaRPr lang="en-US" sz="2900" kern="1200" dirty="0">
            <a:latin typeface="Bookman Old Style" panose="02050604050505020204" pitchFamily="18" charset="0"/>
          </a:endParaRPr>
        </a:p>
      </dsp:txBody>
      <dsp:txXfrm rot="-5400000">
        <a:off x="5140325" y="2753320"/>
        <a:ext cx="5140325" cy="1651992"/>
      </dsp:txXfrm>
    </dsp:sp>
    <dsp:sp modelId="{9350B2FD-CAF1-44CA-9C35-26061734C1EB}">
      <dsp:nvSpPr>
        <dsp:cNvPr id="0" name=""/>
        <dsp:cNvSpPr/>
      </dsp:nvSpPr>
      <dsp:spPr>
        <a:xfrm>
          <a:off x="3598227" y="1651992"/>
          <a:ext cx="3084195" cy="110132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Retention to Care Specialist</a:t>
          </a:r>
          <a:endParaRPr lang="en-US" sz="2900" kern="1200" dirty="0"/>
        </a:p>
      </dsp:txBody>
      <dsp:txXfrm>
        <a:off x="3651989" y="1705754"/>
        <a:ext cx="2976671" cy="9938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AFAD4-AF83-4C6C-AB3B-B8802CE29B5A}">
      <dsp:nvSpPr>
        <dsp:cNvPr id="0" name=""/>
        <dsp:cNvSpPr/>
      </dsp:nvSpPr>
      <dsp:spPr>
        <a:xfrm>
          <a:off x="695462" y="0"/>
          <a:ext cx="7881911" cy="36223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B24C9E-66B1-42A9-BEA0-64887507CDC6}">
      <dsp:nvSpPr>
        <dsp:cNvPr id="0" name=""/>
        <dsp:cNvSpPr/>
      </dsp:nvSpPr>
      <dsp:spPr>
        <a:xfrm>
          <a:off x="9961" y="1086710"/>
          <a:ext cx="2984694" cy="14489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i="0" kern="1200" smtClean="0"/>
            <a:t>Identify what is not working for our clients and staff</a:t>
          </a:r>
          <a:endParaRPr lang="en-US" sz="2200" kern="1200"/>
        </a:p>
      </dsp:txBody>
      <dsp:txXfrm>
        <a:off x="80693" y="1157442"/>
        <a:ext cx="2843230" cy="1307483"/>
      </dsp:txXfrm>
    </dsp:sp>
    <dsp:sp modelId="{C15595AB-A61A-4916-8F44-1BF82334330E}">
      <dsp:nvSpPr>
        <dsp:cNvPr id="0" name=""/>
        <dsp:cNvSpPr/>
      </dsp:nvSpPr>
      <dsp:spPr>
        <a:xfrm>
          <a:off x="3144071" y="1086710"/>
          <a:ext cx="2984694" cy="14489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i="0" kern="1200" smtClean="0"/>
            <a:t>Reconfigure flow of referral process to Lost to Care</a:t>
          </a:r>
          <a:endParaRPr lang="en-US" sz="2200" kern="1200"/>
        </a:p>
      </dsp:txBody>
      <dsp:txXfrm>
        <a:off x="3214803" y="1157442"/>
        <a:ext cx="2843230" cy="1307483"/>
      </dsp:txXfrm>
    </dsp:sp>
    <dsp:sp modelId="{6559539C-EF2F-4561-8F36-9D0AA2E9222D}">
      <dsp:nvSpPr>
        <dsp:cNvPr id="0" name=""/>
        <dsp:cNvSpPr/>
      </dsp:nvSpPr>
      <dsp:spPr>
        <a:xfrm>
          <a:off x="6278181" y="1086710"/>
          <a:ext cx="2984694" cy="14489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i="0" kern="1200" smtClean="0"/>
            <a:t>A better guide for staff; Creates checks and balances</a:t>
          </a:r>
          <a:endParaRPr lang="en-US" sz="2200" kern="1200"/>
        </a:p>
      </dsp:txBody>
      <dsp:txXfrm>
        <a:off x="6348913" y="1157442"/>
        <a:ext cx="2843230" cy="13074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0.46272</cdr:x>
      <cdr:y>0.44407</cdr:y>
    </cdr:from>
    <cdr:to>
      <cdr:x>0.65755</cdr:x>
      <cdr:y>0.9358</cdr:y>
    </cdr:to>
    <cdr:sp macro="" textlink="">
      <cdr:nvSpPr>
        <cdr:cNvPr id="2" name="Oval 1"/>
        <cdr:cNvSpPr/>
      </cdr:nvSpPr>
      <cdr:spPr>
        <a:xfrm xmlns:a="http://schemas.openxmlformats.org/drawingml/2006/main">
          <a:off x="4757057" y="1956254"/>
          <a:ext cx="2002972" cy="2166257"/>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0.73811</cdr:x>
      <cdr:y>0.07413</cdr:y>
    </cdr:from>
    <cdr:to>
      <cdr:x>0.86411</cdr:x>
      <cdr:y>0.23722</cdr:y>
    </cdr:to>
    <cdr:sp macro="" textlink="">
      <cdr:nvSpPr>
        <cdr:cNvPr id="4" name="Right Arrow 3"/>
        <cdr:cNvSpPr/>
      </cdr:nvSpPr>
      <cdr:spPr>
        <a:xfrm xmlns:a="http://schemas.openxmlformats.org/drawingml/2006/main">
          <a:off x="7588250" y="326571"/>
          <a:ext cx="1295400" cy="718457"/>
        </a:xfrm>
        <a:prstGeom xmlns:a="http://schemas.openxmlformats.org/drawingml/2006/main" prst="rightArrow">
          <a:avLst/>
        </a:prstGeom>
        <a:solidFill xmlns:a="http://schemas.openxmlformats.org/drawingml/2006/main">
          <a:srgbClr val="FFFF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7A9E6-4F9D-4178-A2EA-DD7273E20633}" type="datetimeFigureOut">
              <a:rPr lang="en-US" smtClean="0"/>
              <a:t>12/13/2018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7CEAC-045A-48B8-B033-0A1369AE12CD}" type="slidenum">
              <a:rPr lang="en-US" smtClean="0"/>
              <a:t>‹#›</a:t>
            </a:fld>
            <a:endParaRPr lang="en-US"/>
          </a:p>
        </p:txBody>
      </p:sp>
    </p:spTree>
    <p:extLst>
      <p:ext uri="{BB962C8B-B14F-4D97-AF65-F5344CB8AC3E}">
        <p14:creationId xmlns:p14="http://schemas.microsoft.com/office/powerpoint/2010/main" val="1196548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iles.hiv.gov/s3fs-public/nhas-indicators-supplement-dec-2016.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7CEAC-045A-48B8-B033-0A1369AE12CD}" type="slidenum">
              <a:rPr lang="en-US" smtClean="0"/>
              <a:t>1</a:t>
            </a:fld>
            <a:endParaRPr lang="en-US"/>
          </a:p>
        </p:txBody>
      </p:sp>
    </p:spTree>
    <p:extLst>
      <p:ext uri="{BB962C8B-B14F-4D97-AF65-F5344CB8AC3E}">
        <p14:creationId xmlns:p14="http://schemas.microsoft.com/office/powerpoint/2010/main" val="191939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When people are able to achieve retention in care, they are able to achieve viral suppression. In the Brownsville HSDA, 63% of</a:t>
            </a:r>
          </a:p>
          <a:p>
            <a:r>
              <a:rPr lang="en-US" sz="1200" b="0" i="1" u="none" strike="noStrike" kern="1200" baseline="0" dirty="0" smtClean="0">
                <a:solidFill>
                  <a:schemeClr val="tx1"/>
                </a:solidFill>
                <a:latin typeface="+mn-lt"/>
                <a:ea typeface="+mn-ea"/>
                <a:cs typeface="+mn-cs"/>
              </a:rPr>
              <a:t>total PLWH have achieved viral suppression, and 89% of PLWH who are retained in care achieved viral suppression. Retention</a:t>
            </a:r>
          </a:p>
          <a:p>
            <a:r>
              <a:rPr lang="en-US" sz="1200" b="0" i="1" u="none" strike="noStrike" kern="1200" baseline="0" dirty="0" smtClean="0">
                <a:solidFill>
                  <a:schemeClr val="tx1"/>
                </a:solidFill>
                <a:latin typeface="+mn-lt"/>
                <a:ea typeface="+mn-ea"/>
                <a:cs typeface="+mn-cs"/>
              </a:rPr>
              <a:t>in care is a priority area. </a:t>
            </a:r>
            <a:endParaRPr lang="en-US" dirty="0"/>
          </a:p>
        </p:txBody>
      </p:sp>
      <p:sp>
        <p:nvSpPr>
          <p:cNvPr id="4" name="Slide Number Placeholder 3"/>
          <p:cNvSpPr>
            <a:spLocks noGrp="1"/>
          </p:cNvSpPr>
          <p:nvPr>
            <p:ph type="sldNum" sz="quarter" idx="10"/>
          </p:nvPr>
        </p:nvSpPr>
        <p:spPr/>
        <p:txBody>
          <a:bodyPr/>
          <a:lstStyle/>
          <a:p>
            <a:fld id="{8997CEAC-045A-48B8-B033-0A1369AE12CD}" type="slidenum">
              <a:rPr lang="en-US" smtClean="0"/>
              <a:t>5</a:t>
            </a:fld>
            <a:endParaRPr lang="en-US"/>
          </a:p>
        </p:txBody>
      </p:sp>
    </p:spTree>
    <p:extLst>
      <p:ext uri="{BB962C8B-B14F-4D97-AF65-F5344CB8AC3E}">
        <p14:creationId xmlns:p14="http://schemas.microsoft.com/office/powerpoint/2010/main" val="79020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HIV+ Individuals Living in Texas</a:t>
            </a:r>
            <a:r>
              <a:rPr lang="en-US" sz="1200" b="0" i="0" kern="1200" dirty="0" smtClean="0">
                <a:solidFill>
                  <a:schemeClr val="tx1"/>
                </a:solidFill>
                <a:effectLst/>
                <a:latin typeface="+mn-lt"/>
                <a:ea typeface="+mn-ea"/>
                <a:cs typeface="+mn-cs"/>
              </a:rPr>
              <a:t> - Number of HIV+ individuals (alive) at the end of 2016</a:t>
            </a:r>
          </a:p>
          <a:p>
            <a:pPr fontAlgn="base"/>
            <a:r>
              <a:rPr lang="en-US" sz="1200" b="1" i="0" kern="1200" dirty="0" smtClean="0">
                <a:solidFill>
                  <a:schemeClr val="tx1"/>
                </a:solidFill>
                <a:effectLst/>
                <a:latin typeface="+mn-lt"/>
                <a:ea typeface="+mn-ea"/>
                <a:cs typeface="+mn-cs"/>
              </a:rPr>
              <a:t>At Least One Visit</a:t>
            </a:r>
            <a:r>
              <a:rPr lang="en-US" sz="1200" b="0" i="0" kern="1200" dirty="0" smtClean="0">
                <a:solidFill>
                  <a:schemeClr val="tx1"/>
                </a:solidFill>
                <a:effectLst/>
                <a:latin typeface="+mn-lt"/>
                <a:ea typeface="+mn-ea"/>
                <a:cs typeface="+mn-cs"/>
              </a:rPr>
              <a:t> - Number of PLWH with a met need (at least one: medical visit, ART prescription, VL test, or CD4 test) in 2016</a:t>
            </a:r>
          </a:p>
          <a:p>
            <a:pPr fontAlgn="base"/>
            <a:r>
              <a:rPr lang="en-US" sz="1200" b="1" i="0" kern="1200" dirty="0" smtClean="0">
                <a:solidFill>
                  <a:schemeClr val="tx1"/>
                </a:solidFill>
                <a:effectLst/>
                <a:latin typeface="+mn-lt"/>
                <a:ea typeface="+mn-ea"/>
                <a:cs typeface="+mn-cs"/>
              </a:rPr>
              <a:t>Retained in Care</a:t>
            </a:r>
            <a:r>
              <a:rPr lang="en-US" sz="1200" b="0" i="0" kern="1200" dirty="0" smtClean="0">
                <a:solidFill>
                  <a:schemeClr val="tx1"/>
                </a:solidFill>
                <a:effectLst/>
                <a:latin typeface="+mn-lt"/>
                <a:ea typeface="+mn-ea"/>
                <a:cs typeface="+mn-cs"/>
              </a:rPr>
              <a:t> - Number of PLWH with at least 2 visits or labs, at least 3 months apart or suppressed at end of 2016</a:t>
            </a:r>
          </a:p>
          <a:p>
            <a:pPr fontAlgn="base"/>
            <a:r>
              <a:rPr lang="en-US" sz="1200" b="1" i="0" kern="1200" dirty="0" smtClean="0">
                <a:solidFill>
                  <a:schemeClr val="tx1"/>
                </a:solidFill>
                <a:effectLst/>
                <a:latin typeface="+mn-lt"/>
                <a:ea typeface="+mn-ea"/>
                <a:cs typeface="+mn-cs"/>
              </a:rPr>
              <a:t>Achieved Viral Suppression</a:t>
            </a:r>
            <a:r>
              <a:rPr lang="en-US" sz="1200" b="0" i="0" kern="1200" dirty="0" smtClean="0">
                <a:solidFill>
                  <a:schemeClr val="tx1"/>
                </a:solidFill>
                <a:effectLst/>
                <a:latin typeface="+mn-lt"/>
                <a:ea typeface="+mn-ea"/>
                <a:cs typeface="+mn-cs"/>
              </a:rPr>
              <a:t> - Number of PLWH whose last viral load test value of 2016 was &lt;= 200 copies/mL </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Reference:</a:t>
            </a:r>
            <a:r>
              <a:rPr lang="en-US" sz="1200" b="0" i="0" kern="1200" baseline="0" dirty="0" smtClean="0">
                <a:solidFill>
                  <a:schemeClr val="tx1"/>
                </a:solidFill>
                <a:effectLst/>
                <a:latin typeface="+mn-lt"/>
                <a:ea typeface="+mn-ea"/>
                <a:cs typeface="+mn-cs"/>
              </a:rPr>
              <a:t> https://www.dshs.state.tx.us/hivstd/reports/epiprofile/sec11.shtm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97CEAC-045A-48B8-B033-0A1369AE12CD}" type="slidenum">
              <a:rPr lang="en-US" smtClean="0"/>
              <a:t>6</a:t>
            </a:fld>
            <a:endParaRPr lang="en-US"/>
          </a:p>
        </p:txBody>
      </p:sp>
    </p:spTree>
    <p:extLst>
      <p:ext uri="{BB962C8B-B14F-4D97-AF65-F5344CB8AC3E}">
        <p14:creationId xmlns:p14="http://schemas.microsoft.com/office/powerpoint/2010/main" val="112358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continuum of engagement in HIV care is a framework for understanding the status of HIV care and treatment in the United States (Cheever 2007). An individual person living with HIV (PLWH) may go through several stages and may also return to earlier stages of the continuum throughout his/her life (Cheever 2007). In order to understand how HIV care delivery fits into the continuum of care, </a:t>
            </a:r>
            <a:r>
              <a:rPr lang="en-US" sz="1200" b="0" i="0" kern="1200" dirty="0" err="1" smtClean="0">
                <a:solidFill>
                  <a:schemeClr val="tx1"/>
                </a:solidFill>
                <a:effectLst/>
                <a:latin typeface="+mn-lt"/>
                <a:ea typeface="+mn-ea"/>
                <a:cs typeface="+mn-cs"/>
              </a:rPr>
              <a:t>Mugavero</a:t>
            </a:r>
            <a:r>
              <a:rPr lang="en-US" sz="1200" b="0" i="0" kern="1200" dirty="0" smtClean="0">
                <a:solidFill>
                  <a:schemeClr val="tx1"/>
                </a:solidFill>
                <a:effectLst/>
                <a:latin typeface="+mn-lt"/>
                <a:ea typeface="+mn-ea"/>
                <a:cs typeface="+mn-cs"/>
              </a:rPr>
              <a:t> and colleagues created a framework through which care services can be better understood, with the ultimate goal of viral load suppression (</a:t>
            </a:r>
            <a:r>
              <a:rPr lang="en-US" sz="1200" b="0" i="0" kern="1200" dirty="0" err="1" smtClean="0">
                <a:solidFill>
                  <a:schemeClr val="tx1"/>
                </a:solidFill>
                <a:effectLst/>
                <a:latin typeface="+mn-lt"/>
                <a:ea typeface="+mn-ea"/>
                <a:cs typeface="+mn-cs"/>
              </a:rPr>
              <a:t>Mugavero</a:t>
            </a:r>
            <a:r>
              <a:rPr lang="en-US" sz="1200" b="0" i="0" kern="1200" dirty="0" smtClean="0">
                <a:solidFill>
                  <a:schemeClr val="tx1"/>
                </a:solidFill>
                <a:effectLst/>
                <a:latin typeface="+mn-lt"/>
                <a:ea typeface="+mn-ea"/>
                <a:cs typeface="+mn-cs"/>
              </a:rPr>
              <a:t> 2011). Viral load suppression not only improves individual health, but it also reduces HIV transmission on a population level (Das 2010, </a:t>
            </a:r>
            <a:r>
              <a:rPr lang="en-US" sz="1200" b="0" i="0" kern="1200" dirty="0" err="1" smtClean="0">
                <a:solidFill>
                  <a:schemeClr val="tx1"/>
                </a:solidFill>
                <a:effectLst/>
                <a:latin typeface="+mn-lt"/>
                <a:ea typeface="+mn-ea"/>
                <a:cs typeface="+mn-cs"/>
              </a:rPr>
              <a:t>Montaner</a:t>
            </a:r>
            <a:r>
              <a:rPr lang="en-US" sz="1200" b="0" i="0" kern="1200" dirty="0" smtClean="0">
                <a:solidFill>
                  <a:schemeClr val="tx1"/>
                </a:solidFill>
                <a:effectLst/>
                <a:latin typeface="+mn-lt"/>
                <a:ea typeface="+mn-ea"/>
                <a:cs typeface="+mn-cs"/>
              </a:rPr>
              <a:t> 2010).  </a:t>
            </a:r>
          </a:p>
          <a:p>
            <a:r>
              <a:rPr lang="en-US" sz="1200" b="0" i="0" kern="1200" dirty="0" smtClean="0">
                <a:solidFill>
                  <a:schemeClr val="tx1"/>
                </a:solidFill>
                <a:effectLst/>
                <a:latin typeface="+mn-lt"/>
                <a:ea typeface="+mn-ea"/>
                <a:cs typeface="+mn-cs"/>
              </a:rPr>
              <a:t>Chart data source: </a:t>
            </a:r>
            <a:r>
              <a:rPr lang="en-US" sz="1200" b="0" i="0" kern="1200" dirty="0" smtClean="0">
                <a:solidFill>
                  <a:schemeClr val="tx1"/>
                </a:solidFill>
                <a:effectLst/>
                <a:latin typeface="+mn-lt"/>
                <a:ea typeface="+mn-ea"/>
                <a:cs typeface="+mn-cs"/>
                <a:hlinkClick r:id="rId3"/>
              </a:rPr>
              <a:t>Indicator Supplement</a:t>
            </a:r>
            <a:r>
              <a:rPr lang="en-US" sz="1200" b="0" i="0" kern="1200" dirty="0" smtClean="0">
                <a:solidFill>
                  <a:schemeClr val="tx1"/>
                </a:solidFill>
                <a:effectLst/>
                <a:latin typeface="+mn-lt"/>
                <a:ea typeface="+mn-ea"/>
                <a:cs typeface="+mn-cs"/>
              </a:rPr>
              <a:t>, In: National HIV/AIDS Strategy for the United States: Updated to 2020. December 2016.</a:t>
            </a:r>
          </a:p>
          <a:p>
            <a:endParaRPr lang="en-US" dirty="0"/>
          </a:p>
        </p:txBody>
      </p:sp>
      <p:sp>
        <p:nvSpPr>
          <p:cNvPr id="4" name="Slide Number Placeholder 3"/>
          <p:cNvSpPr>
            <a:spLocks noGrp="1"/>
          </p:cNvSpPr>
          <p:nvPr>
            <p:ph type="sldNum" sz="quarter" idx="10"/>
          </p:nvPr>
        </p:nvSpPr>
        <p:spPr/>
        <p:txBody>
          <a:bodyPr/>
          <a:lstStyle/>
          <a:p>
            <a:fld id="{8997CEAC-045A-48B8-B033-0A1369AE12CD}" type="slidenum">
              <a:rPr lang="en-US" smtClean="0"/>
              <a:t>7</a:t>
            </a:fld>
            <a:endParaRPr lang="en-US"/>
          </a:p>
        </p:txBody>
      </p:sp>
    </p:spTree>
    <p:extLst>
      <p:ext uri="{BB962C8B-B14F-4D97-AF65-F5344CB8AC3E}">
        <p14:creationId xmlns:p14="http://schemas.microsoft.com/office/powerpoint/2010/main" val="12391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7CEAC-045A-48B8-B033-0A1369AE12CD}" type="slidenum">
              <a:rPr lang="en-US" smtClean="0"/>
              <a:t>12</a:t>
            </a:fld>
            <a:endParaRPr lang="en-US"/>
          </a:p>
        </p:txBody>
      </p:sp>
    </p:spTree>
    <p:extLst>
      <p:ext uri="{BB962C8B-B14F-4D97-AF65-F5344CB8AC3E}">
        <p14:creationId xmlns:p14="http://schemas.microsoft.com/office/powerpoint/2010/main" val="268625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FD7BE-A77C-4578-8F89-C47DCFDFD67D}" type="slidenum">
              <a:rPr lang="en-US" smtClean="0"/>
              <a:t>17</a:t>
            </a:fld>
            <a:endParaRPr lang="en-US"/>
          </a:p>
        </p:txBody>
      </p:sp>
    </p:spTree>
    <p:extLst>
      <p:ext uri="{BB962C8B-B14F-4D97-AF65-F5344CB8AC3E}">
        <p14:creationId xmlns:p14="http://schemas.microsoft.com/office/powerpoint/2010/main" val="644458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comic-04.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11" name="Google Shape;11;p2"/>
          <p:cNvSpPr/>
          <p:nvPr/>
        </p:nvSpPr>
        <p:spPr>
          <a:xfrm>
            <a:off x="1753700" y="1228300"/>
            <a:ext cx="8548867" cy="5214133"/>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2" name="Google Shape;12;p2"/>
          <p:cNvSpPr/>
          <p:nvPr/>
        </p:nvSpPr>
        <p:spPr>
          <a:xfrm>
            <a:off x="1347300" y="821900"/>
            <a:ext cx="8548867" cy="5214133"/>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13" name="Google Shape;13;p2"/>
          <p:cNvSpPr txBox="1">
            <a:spLocks noGrp="1"/>
          </p:cNvSpPr>
          <p:nvPr>
            <p:ph type="ctrTitle"/>
          </p:nvPr>
        </p:nvSpPr>
        <p:spPr>
          <a:xfrm>
            <a:off x="3429500" y="2758167"/>
            <a:ext cx="5695600" cy="1546400"/>
          </a:xfrm>
          <a:prstGeom prst="rect">
            <a:avLst/>
          </a:prstGeom>
        </p:spPr>
        <p:txBody>
          <a:bodyPr spcFirstLastPara="1" wrap="square" lIns="91425" tIns="91425" rIns="91425" bIns="91425" anchor="ctr" anchorCtr="0"/>
          <a:lstStyle>
            <a:lvl1pPr lvl="0">
              <a:spcBef>
                <a:spcPts val="0"/>
              </a:spcBef>
              <a:spcAft>
                <a:spcPts val="0"/>
              </a:spcAft>
              <a:buSzPts val="6400"/>
              <a:buNone/>
              <a:defRPr sz="8533"/>
            </a:lvl1pPr>
            <a:lvl2pPr lvl="1">
              <a:spcBef>
                <a:spcPts val="0"/>
              </a:spcBef>
              <a:spcAft>
                <a:spcPts val="0"/>
              </a:spcAft>
              <a:buSzPts val="6400"/>
              <a:buNone/>
              <a:defRPr sz="8533"/>
            </a:lvl2pPr>
            <a:lvl3pPr lvl="2">
              <a:spcBef>
                <a:spcPts val="0"/>
              </a:spcBef>
              <a:spcAft>
                <a:spcPts val="0"/>
              </a:spcAft>
              <a:buSzPts val="6400"/>
              <a:buNone/>
              <a:defRPr sz="8533"/>
            </a:lvl3pPr>
            <a:lvl4pPr lvl="3">
              <a:spcBef>
                <a:spcPts val="0"/>
              </a:spcBef>
              <a:spcAft>
                <a:spcPts val="0"/>
              </a:spcAft>
              <a:buSzPts val="6400"/>
              <a:buNone/>
              <a:defRPr sz="8533"/>
            </a:lvl4pPr>
            <a:lvl5pPr lvl="4">
              <a:spcBef>
                <a:spcPts val="0"/>
              </a:spcBef>
              <a:spcAft>
                <a:spcPts val="0"/>
              </a:spcAft>
              <a:buSzPts val="6400"/>
              <a:buNone/>
              <a:defRPr sz="8533"/>
            </a:lvl5pPr>
            <a:lvl6pPr lvl="5">
              <a:spcBef>
                <a:spcPts val="0"/>
              </a:spcBef>
              <a:spcAft>
                <a:spcPts val="0"/>
              </a:spcAft>
              <a:buSzPts val="6400"/>
              <a:buNone/>
              <a:defRPr sz="8533"/>
            </a:lvl6pPr>
            <a:lvl7pPr lvl="6">
              <a:spcBef>
                <a:spcPts val="0"/>
              </a:spcBef>
              <a:spcAft>
                <a:spcPts val="0"/>
              </a:spcAft>
              <a:buSzPts val="6400"/>
              <a:buNone/>
              <a:defRPr sz="8533"/>
            </a:lvl7pPr>
            <a:lvl8pPr lvl="7">
              <a:spcBef>
                <a:spcPts val="0"/>
              </a:spcBef>
              <a:spcAft>
                <a:spcPts val="0"/>
              </a:spcAft>
              <a:buSzPts val="6400"/>
              <a:buNone/>
              <a:defRPr sz="8533"/>
            </a:lvl8pPr>
            <a:lvl9pPr lvl="8">
              <a:spcBef>
                <a:spcPts val="0"/>
              </a:spcBef>
              <a:spcAft>
                <a:spcPts val="0"/>
              </a:spcAft>
              <a:buSzPts val="6400"/>
              <a:buNone/>
              <a:defRPr sz="8533"/>
            </a:lvl9pPr>
          </a:lstStyle>
          <a:p>
            <a:r>
              <a:rPr lang="en-US" smtClean="0"/>
              <a:t>Click to edit Master title style</a:t>
            </a:r>
            <a:endParaRPr/>
          </a:p>
        </p:txBody>
      </p:sp>
    </p:spTree>
    <p:extLst>
      <p:ext uri="{BB962C8B-B14F-4D97-AF65-F5344CB8AC3E}">
        <p14:creationId xmlns:p14="http://schemas.microsoft.com/office/powerpoint/2010/main" val="425921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A8DE19-7F29-4989-AE70-DEB27837BE2D}" type="datetimeFigureOut">
              <a:rPr lang="en-US" smtClean="0"/>
              <a:t>12/13/2018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32B8182-0900-4990-9B78-DD4C0B93A7B3}" type="slidenum">
              <a:rPr lang="en-US" smtClean="0"/>
              <a:t>‹#›</a:t>
            </a:fld>
            <a:endParaRPr lang="en-US"/>
          </a:p>
        </p:txBody>
      </p:sp>
    </p:spTree>
    <p:extLst>
      <p:ext uri="{BB962C8B-B14F-4D97-AF65-F5344CB8AC3E}">
        <p14:creationId xmlns:p14="http://schemas.microsoft.com/office/powerpoint/2010/main" val="380663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A8DE19-7F29-4989-AE70-DEB27837BE2D}" type="datetimeFigureOut">
              <a:rPr lang="en-US" smtClean="0"/>
              <a:t>12/13/2018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32B8182-0900-4990-9B78-DD4C0B93A7B3}" type="slidenum">
              <a:rPr lang="en-US" smtClean="0"/>
              <a:t>‹#›</a:t>
            </a:fld>
            <a:endParaRPr lang="en-US"/>
          </a:p>
        </p:txBody>
      </p:sp>
    </p:spTree>
    <p:extLst>
      <p:ext uri="{BB962C8B-B14F-4D97-AF65-F5344CB8AC3E}">
        <p14:creationId xmlns:p14="http://schemas.microsoft.com/office/powerpoint/2010/main" val="2199417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A8DE19-7F29-4989-AE70-DEB27837BE2D}" type="datetimeFigureOut">
              <a:rPr lang="en-US" smtClean="0"/>
              <a:t>12/13/2018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32B8182-0900-4990-9B78-DD4C0B93A7B3}" type="slidenum">
              <a:rPr lang="en-US" smtClean="0"/>
              <a:t>‹#›</a:t>
            </a:fld>
            <a:endParaRPr lang="en-US"/>
          </a:p>
        </p:txBody>
      </p:sp>
    </p:spTree>
    <p:extLst>
      <p:ext uri="{BB962C8B-B14F-4D97-AF65-F5344CB8AC3E}">
        <p14:creationId xmlns:p14="http://schemas.microsoft.com/office/powerpoint/2010/main" val="1632224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A8DE19-7F29-4989-AE70-DEB27837BE2D}" type="datetimeFigureOut">
              <a:rPr lang="en-US" smtClean="0"/>
              <a:t>12/13/2018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32B8182-0900-4990-9B78-DD4C0B93A7B3}" type="slidenum">
              <a:rPr lang="en-US" smtClean="0"/>
              <a:t>‹#›</a:t>
            </a:fld>
            <a:endParaRPr lang="en-US"/>
          </a:p>
        </p:txBody>
      </p:sp>
    </p:spTree>
    <p:extLst>
      <p:ext uri="{BB962C8B-B14F-4D97-AF65-F5344CB8AC3E}">
        <p14:creationId xmlns:p14="http://schemas.microsoft.com/office/powerpoint/2010/main" val="389600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pic>
        <p:nvPicPr>
          <p:cNvPr id="15" name="Google Shape;15;p3" descr="comic-04.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16" name="Google Shape;16;p3"/>
          <p:cNvSpPr/>
          <p:nvPr/>
        </p:nvSpPr>
        <p:spPr>
          <a:xfrm rot="169468" flipH="1">
            <a:off x="4811963" y="861595"/>
            <a:ext cx="6997300" cy="5079376"/>
          </a:xfrm>
          <a:prstGeom prst="wedgeEllipseCallout">
            <a:avLst>
              <a:gd name="adj1" fmla="val -42509"/>
              <a:gd name="adj2" fmla="val 62980"/>
            </a:avLst>
          </a:prstGeom>
          <a:solidFill>
            <a:srgbClr val="001936">
              <a:alpha val="21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p:nvPr/>
        </p:nvSpPr>
        <p:spPr>
          <a:xfrm rot="169468" flipH="1">
            <a:off x="4507163" y="556795"/>
            <a:ext cx="6997300" cy="5079376"/>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3"/>
          <p:cNvSpPr txBox="1">
            <a:spLocks noGrp="1"/>
          </p:cNvSpPr>
          <p:nvPr>
            <p:ph type="ctrTitle"/>
          </p:nvPr>
        </p:nvSpPr>
        <p:spPr>
          <a:xfrm>
            <a:off x="5468167" y="2212733"/>
            <a:ext cx="5023200" cy="15464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smtClean="0"/>
              <a:t>Click to edit Master title style</a:t>
            </a:r>
            <a:endParaRPr/>
          </a:p>
        </p:txBody>
      </p:sp>
      <p:sp>
        <p:nvSpPr>
          <p:cNvPr id="19" name="Google Shape;19;p3"/>
          <p:cNvSpPr txBox="1">
            <a:spLocks noGrp="1"/>
          </p:cNvSpPr>
          <p:nvPr>
            <p:ph type="subTitle" idx="1"/>
          </p:nvPr>
        </p:nvSpPr>
        <p:spPr>
          <a:xfrm>
            <a:off x="5468167" y="3583535"/>
            <a:ext cx="5023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800"/>
              <a:buNone/>
              <a:defRPr sz="2400">
                <a:solidFill>
                  <a:srgbClr val="000000"/>
                </a:solidFill>
              </a:defRPr>
            </a:lvl1pPr>
            <a:lvl2pPr lvl="1" algn="ctr" rtl="0">
              <a:spcBef>
                <a:spcPts val="0"/>
              </a:spcBef>
              <a:spcAft>
                <a:spcPts val="0"/>
              </a:spcAft>
              <a:buClr>
                <a:srgbClr val="000000"/>
              </a:buClr>
              <a:buSzPts val="1800"/>
              <a:buNone/>
              <a:defRPr sz="2400">
                <a:solidFill>
                  <a:srgbClr val="000000"/>
                </a:solidFill>
              </a:defRPr>
            </a:lvl2pPr>
            <a:lvl3pPr lvl="2" algn="ctr" rtl="0">
              <a:spcBef>
                <a:spcPts val="0"/>
              </a:spcBef>
              <a:spcAft>
                <a:spcPts val="0"/>
              </a:spcAft>
              <a:buClr>
                <a:srgbClr val="000000"/>
              </a:buClr>
              <a:buSzPts val="1800"/>
              <a:buNone/>
              <a:defRPr sz="2400">
                <a:solidFill>
                  <a:srgbClr val="000000"/>
                </a:solidFill>
              </a:defRPr>
            </a:lvl3pPr>
            <a:lvl4pPr lvl="3" algn="ctr" rtl="0">
              <a:spcBef>
                <a:spcPts val="0"/>
              </a:spcBef>
              <a:spcAft>
                <a:spcPts val="0"/>
              </a:spcAft>
              <a:buClr>
                <a:srgbClr val="000000"/>
              </a:buClr>
              <a:buSzPts val="1800"/>
              <a:buNone/>
              <a:defRPr>
                <a:solidFill>
                  <a:srgbClr val="000000"/>
                </a:solidFill>
              </a:defRPr>
            </a:lvl4pPr>
            <a:lvl5pPr lvl="4" algn="ctr" rtl="0">
              <a:spcBef>
                <a:spcPts val="0"/>
              </a:spcBef>
              <a:spcAft>
                <a:spcPts val="0"/>
              </a:spcAft>
              <a:buClr>
                <a:srgbClr val="000000"/>
              </a:buClr>
              <a:buSzPts val="1800"/>
              <a:buNone/>
              <a:defRPr>
                <a:solidFill>
                  <a:srgbClr val="000000"/>
                </a:solidFill>
              </a:defRPr>
            </a:lvl5pPr>
            <a:lvl6pPr lvl="5" algn="ctr" rtl="0">
              <a:spcBef>
                <a:spcPts val="0"/>
              </a:spcBef>
              <a:spcAft>
                <a:spcPts val="0"/>
              </a:spcAft>
              <a:buClr>
                <a:srgbClr val="000000"/>
              </a:buClr>
              <a:buSzPts val="1800"/>
              <a:buNone/>
              <a:defRPr>
                <a:solidFill>
                  <a:srgbClr val="000000"/>
                </a:solidFill>
              </a:defRPr>
            </a:lvl6pPr>
            <a:lvl7pPr lvl="6" algn="ctr" rtl="0">
              <a:spcBef>
                <a:spcPts val="0"/>
              </a:spcBef>
              <a:spcAft>
                <a:spcPts val="0"/>
              </a:spcAft>
              <a:buClr>
                <a:srgbClr val="000000"/>
              </a:buClr>
              <a:buSzPts val="1800"/>
              <a:buNone/>
              <a:defRPr>
                <a:solidFill>
                  <a:srgbClr val="000000"/>
                </a:solidFill>
              </a:defRPr>
            </a:lvl7pPr>
            <a:lvl8pPr lvl="7" algn="ctr" rtl="0">
              <a:spcBef>
                <a:spcPts val="0"/>
              </a:spcBef>
              <a:spcAft>
                <a:spcPts val="0"/>
              </a:spcAft>
              <a:buClr>
                <a:srgbClr val="000000"/>
              </a:buClr>
              <a:buSzPts val="1800"/>
              <a:buNone/>
              <a:defRPr>
                <a:solidFill>
                  <a:srgbClr val="000000"/>
                </a:solidFill>
              </a:defRPr>
            </a:lvl8pPr>
            <a:lvl9pPr lvl="8" algn="ctr" rtl="0">
              <a:spcBef>
                <a:spcPts val="0"/>
              </a:spcBef>
              <a:spcAft>
                <a:spcPts val="0"/>
              </a:spcAft>
              <a:buClr>
                <a:srgbClr val="000000"/>
              </a:buClr>
              <a:buSzPts val="1800"/>
              <a:buNone/>
              <a:defRPr>
                <a:solidFill>
                  <a:srgbClr val="000000"/>
                </a:solidFill>
              </a:defRPr>
            </a:lvl9pPr>
          </a:lstStyle>
          <a:p>
            <a:r>
              <a:rPr lang="en-US" smtClean="0"/>
              <a:t>Click to edit Master subtitle style</a:t>
            </a:r>
            <a:endParaRPr/>
          </a:p>
        </p:txBody>
      </p:sp>
      <p:sp>
        <p:nvSpPr>
          <p:cNvPr id="20" name="Google Shape;20;p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32B8182-0900-4990-9B78-DD4C0B93A7B3}" type="slidenum">
              <a:rPr lang="en-US" smtClean="0"/>
              <a:t>‹#›</a:t>
            </a:fld>
            <a:endParaRPr lang="en-US"/>
          </a:p>
        </p:txBody>
      </p:sp>
    </p:spTree>
    <p:extLst>
      <p:ext uri="{BB962C8B-B14F-4D97-AF65-F5344CB8AC3E}">
        <p14:creationId xmlns:p14="http://schemas.microsoft.com/office/powerpoint/2010/main" val="168628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pic>
        <p:nvPicPr>
          <p:cNvPr id="22" name="Google Shape;22;p4" descr="comic-02.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23" name="Google Shape;23;p4"/>
          <p:cNvSpPr/>
          <p:nvPr/>
        </p:nvSpPr>
        <p:spPr>
          <a:xfrm>
            <a:off x="2656468" y="50367"/>
            <a:ext cx="7488769" cy="6960587"/>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4" name="Google Shape;24;p4"/>
          <p:cNvSpPr/>
          <p:nvPr/>
        </p:nvSpPr>
        <p:spPr>
          <a:xfrm>
            <a:off x="2351667" y="-152834"/>
            <a:ext cx="7488769" cy="6960587"/>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med" len="med"/>
            <a:tailEnd type="none" w="med" len="med"/>
          </a:ln>
        </p:spPr>
      </p:sp>
      <p:sp>
        <p:nvSpPr>
          <p:cNvPr id="25" name="Google Shape;25;p4"/>
          <p:cNvSpPr txBox="1">
            <a:spLocks noGrp="1"/>
          </p:cNvSpPr>
          <p:nvPr>
            <p:ph type="body" idx="1"/>
          </p:nvPr>
        </p:nvSpPr>
        <p:spPr>
          <a:xfrm>
            <a:off x="3874400" y="2882400"/>
            <a:ext cx="4443200" cy="1093200"/>
          </a:xfrm>
          <a:prstGeom prst="rect">
            <a:avLst/>
          </a:prstGeom>
        </p:spPr>
        <p:txBody>
          <a:bodyPr spcFirstLastPara="1" wrap="square" lIns="91425" tIns="91425" rIns="91425" bIns="91425" anchor="ctr" anchorCtr="0"/>
          <a:lstStyle>
            <a:lvl1pPr marL="609585" lvl="0" indent="-507987" algn="ctr" rtl="0">
              <a:spcBef>
                <a:spcPts val="800"/>
              </a:spcBef>
              <a:spcAft>
                <a:spcPts val="0"/>
              </a:spcAft>
              <a:buClr>
                <a:srgbClr val="000000"/>
              </a:buClr>
              <a:buSzPts val="2400"/>
              <a:buFont typeface="Bangers"/>
              <a:buChar char="×"/>
              <a:defRPr sz="3200">
                <a:solidFill>
                  <a:srgbClr val="000000"/>
                </a:solidFill>
                <a:latin typeface="Bangers"/>
                <a:ea typeface="Bangers"/>
                <a:cs typeface="Bangers"/>
                <a:sym typeface="Bangers"/>
              </a:defRPr>
            </a:lvl1pPr>
            <a:lvl2pPr marL="1219170" lvl="1" indent="-507987"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828754" lvl="2" indent="-507987"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2438339" lvl="3"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4pPr>
            <a:lvl5pPr marL="3047924" lvl="4"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5pPr>
            <a:lvl6pPr marL="3657509" lvl="5"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6pPr>
            <a:lvl7pPr marL="4267093" lvl="6"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7pPr>
            <a:lvl8pPr marL="4876678" lvl="7"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8pPr>
            <a:lvl9pPr marL="5486263" lvl="8" indent="-507987" algn="ctr">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9pPr>
          </a:lstStyle>
          <a:p>
            <a:pPr lvl="0"/>
            <a:r>
              <a:rPr lang="en-US" smtClean="0"/>
              <a:t>Click to edit Master text styles</a:t>
            </a:r>
          </a:p>
        </p:txBody>
      </p:sp>
      <p:sp>
        <p:nvSpPr>
          <p:cNvPr id="26" name="Google Shape;26;p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atin typeface="Bangers"/>
                <a:ea typeface="Bangers"/>
                <a:cs typeface="Bangers"/>
                <a:sym typeface="Bangers"/>
              </a:defRPr>
            </a:lvl1pPr>
            <a:lvl2pPr lvl="1">
              <a:buNone/>
              <a:defRPr>
                <a:latin typeface="Bangers"/>
                <a:ea typeface="Bangers"/>
                <a:cs typeface="Bangers"/>
                <a:sym typeface="Bangers"/>
              </a:defRPr>
            </a:lvl2pPr>
            <a:lvl3pPr lvl="2">
              <a:buNone/>
              <a:defRPr>
                <a:latin typeface="Bangers"/>
                <a:ea typeface="Bangers"/>
                <a:cs typeface="Bangers"/>
                <a:sym typeface="Bangers"/>
              </a:defRPr>
            </a:lvl3pPr>
            <a:lvl4pPr lvl="3">
              <a:buNone/>
              <a:defRPr>
                <a:latin typeface="Bangers"/>
                <a:ea typeface="Bangers"/>
                <a:cs typeface="Bangers"/>
                <a:sym typeface="Bangers"/>
              </a:defRPr>
            </a:lvl4pPr>
            <a:lvl5pPr lvl="4">
              <a:buNone/>
              <a:defRPr>
                <a:latin typeface="Bangers"/>
                <a:ea typeface="Bangers"/>
                <a:cs typeface="Bangers"/>
                <a:sym typeface="Bangers"/>
              </a:defRPr>
            </a:lvl5pPr>
            <a:lvl6pPr lvl="5">
              <a:buNone/>
              <a:defRPr>
                <a:latin typeface="Bangers"/>
                <a:ea typeface="Bangers"/>
                <a:cs typeface="Bangers"/>
                <a:sym typeface="Bangers"/>
              </a:defRPr>
            </a:lvl6pPr>
            <a:lvl7pPr lvl="6">
              <a:buNone/>
              <a:defRPr>
                <a:latin typeface="Bangers"/>
                <a:ea typeface="Bangers"/>
                <a:cs typeface="Bangers"/>
                <a:sym typeface="Bangers"/>
              </a:defRPr>
            </a:lvl7pPr>
            <a:lvl8pPr lvl="7">
              <a:buNone/>
              <a:defRPr>
                <a:latin typeface="Bangers"/>
                <a:ea typeface="Bangers"/>
                <a:cs typeface="Bangers"/>
                <a:sym typeface="Bangers"/>
              </a:defRPr>
            </a:lvl8pPr>
            <a:lvl9pPr lvl="8">
              <a:buNone/>
              <a:defRPr>
                <a:latin typeface="Bangers"/>
                <a:ea typeface="Bangers"/>
                <a:cs typeface="Bangers"/>
                <a:sym typeface="Bangers"/>
              </a:defRPr>
            </a:lvl9pPr>
          </a:lstStyle>
          <a:p>
            <a:fld id="{532B8182-0900-4990-9B78-DD4C0B93A7B3}" type="slidenum">
              <a:rPr lang="en-US" smtClean="0"/>
              <a:t>‹#›</a:t>
            </a:fld>
            <a:endParaRPr lang="en-US"/>
          </a:p>
        </p:txBody>
      </p:sp>
    </p:spTree>
    <p:extLst>
      <p:ext uri="{BB962C8B-B14F-4D97-AF65-F5344CB8AC3E}">
        <p14:creationId xmlns:p14="http://schemas.microsoft.com/office/powerpoint/2010/main" val="1592842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pic>
        <p:nvPicPr>
          <p:cNvPr id="28" name="Google Shape;28;p5"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29" name="Google Shape;29;p5"/>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0" name="Google Shape;30;p5"/>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1" name="Google Shape;31;p5"/>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smtClean="0"/>
              <a:t>Click to edit Master title style</a:t>
            </a:r>
            <a:endParaRPr/>
          </a:p>
        </p:txBody>
      </p:sp>
      <p:sp>
        <p:nvSpPr>
          <p:cNvPr id="32" name="Google Shape;32;p5"/>
          <p:cNvSpPr txBox="1">
            <a:spLocks noGrp="1"/>
          </p:cNvSpPr>
          <p:nvPr>
            <p:ph type="body" idx="1"/>
          </p:nvPr>
        </p:nvSpPr>
        <p:spPr>
          <a:xfrm>
            <a:off x="1402733" y="2061256"/>
            <a:ext cx="10281200" cy="4404800"/>
          </a:xfrm>
          <a:prstGeom prst="rect">
            <a:avLst/>
          </a:prstGeom>
        </p:spPr>
        <p:txBody>
          <a:bodyPr spcFirstLastPara="1" wrap="square" lIns="91425" tIns="91425" rIns="91425" bIns="91425" anchor="t" anchorCtr="0"/>
          <a:lstStyle>
            <a:lvl1pPr marL="609585" lvl="0" indent="-558786">
              <a:spcBef>
                <a:spcPts val="800"/>
              </a:spcBef>
              <a:spcAft>
                <a:spcPts val="0"/>
              </a:spcAft>
              <a:buSzPts val="30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pPr lvl="0"/>
            <a:r>
              <a:rPr lang="en-US" smtClean="0"/>
              <a:t>Click to edit Master text styles</a:t>
            </a:r>
          </a:p>
        </p:txBody>
      </p:sp>
      <p:sp>
        <p:nvSpPr>
          <p:cNvPr id="33" name="Google Shape;33;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32B8182-0900-4990-9B78-DD4C0B93A7B3}" type="slidenum">
              <a:rPr lang="en-US" smtClean="0"/>
              <a:t>‹#›</a:t>
            </a:fld>
            <a:endParaRPr lang="en-US"/>
          </a:p>
        </p:txBody>
      </p:sp>
    </p:spTree>
    <p:extLst>
      <p:ext uri="{BB962C8B-B14F-4D97-AF65-F5344CB8AC3E}">
        <p14:creationId xmlns:p14="http://schemas.microsoft.com/office/powerpoint/2010/main" val="124726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4"/>
        <p:cNvGrpSpPr/>
        <p:nvPr/>
      </p:nvGrpSpPr>
      <p:grpSpPr>
        <a:xfrm>
          <a:off x="0" y="0"/>
          <a:ext cx="0" cy="0"/>
          <a:chOff x="0" y="0"/>
          <a:chExt cx="0" cy="0"/>
        </a:xfrm>
      </p:grpSpPr>
      <p:pic>
        <p:nvPicPr>
          <p:cNvPr id="35" name="Google Shape;35;p6"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36" name="Google Shape;36;p6"/>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7" name="Google Shape;37;p6"/>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8" name="Google Shape;38;p6"/>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smtClean="0"/>
              <a:t>Click to edit Master title style</a:t>
            </a:r>
            <a:endParaRPr/>
          </a:p>
        </p:txBody>
      </p:sp>
      <p:sp>
        <p:nvSpPr>
          <p:cNvPr id="39" name="Google Shape;39;p6"/>
          <p:cNvSpPr txBox="1">
            <a:spLocks noGrp="1"/>
          </p:cNvSpPr>
          <p:nvPr>
            <p:ph type="body" idx="1"/>
          </p:nvPr>
        </p:nvSpPr>
        <p:spPr>
          <a:xfrm>
            <a:off x="1431500" y="2066833"/>
            <a:ext cx="4528400" cy="3554800"/>
          </a:xfrm>
          <a:prstGeom prst="rect">
            <a:avLst/>
          </a:prstGeom>
        </p:spPr>
        <p:txBody>
          <a:bodyPr spcFirstLastPara="1" wrap="square" lIns="91425" tIns="91425" rIns="91425" bIns="91425" anchor="t" anchorCtr="0"/>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pPr lvl="0"/>
            <a:r>
              <a:rPr lang="en-US" smtClean="0"/>
              <a:t>Click to edit Master text styles</a:t>
            </a:r>
          </a:p>
        </p:txBody>
      </p:sp>
      <p:sp>
        <p:nvSpPr>
          <p:cNvPr id="40" name="Google Shape;40;p6"/>
          <p:cNvSpPr txBox="1">
            <a:spLocks noGrp="1"/>
          </p:cNvSpPr>
          <p:nvPr>
            <p:ph type="body" idx="2"/>
          </p:nvPr>
        </p:nvSpPr>
        <p:spPr>
          <a:xfrm>
            <a:off x="6232335" y="2066833"/>
            <a:ext cx="4528400" cy="3554800"/>
          </a:xfrm>
          <a:prstGeom prst="rect">
            <a:avLst/>
          </a:prstGeom>
        </p:spPr>
        <p:txBody>
          <a:bodyPr spcFirstLastPara="1" wrap="square" lIns="91425" tIns="91425" rIns="91425" bIns="91425" anchor="t" anchorCtr="0"/>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pPr lvl="0"/>
            <a:r>
              <a:rPr lang="en-US" smtClean="0"/>
              <a:t>Click to edit Master text styles</a:t>
            </a:r>
          </a:p>
        </p:txBody>
      </p:sp>
      <p:sp>
        <p:nvSpPr>
          <p:cNvPr id="41" name="Google Shape;41;p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32B8182-0900-4990-9B78-DD4C0B93A7B3}" type="slidenum">
              <a:rPr lang="en-US" smtClean="0"/>
              <a:t>‹#›</a:t>
            </a:fld>
            <a:endParaRPr lang="en-US"/>
          </a:p>
        </p:txBody>
      </p:sp>
    </p:spTree>
    <p:extLst>
      <p:ext uri="{BB962C8B-B14F-4D97-AF65-F5344CB8AC3E}">
        <p14:creationId xmlns:p14="http://schemas.microsoft.com/office/powerpoint/2010/main" val="41649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2"/>
        <p:cNvGrpSpPr/>
        <p:nvPr/>
      </p:nvGrpSpPr>
      <p:grpSpPr>
        <a:xfrm>
          <a:off x="0" y="0"/>
          <a:ext cx="0" cy="0"/>
          <a:chOff x="0" y="0"/>
          <a:chExt cx="0" cy="0"/>
        </a:xfrm>
      </p:grpSpPr>
      <p:pic>
        <p:nvPicPr>
          <p:cNvPr id="43" name="Google Shape;43;p7"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44" name="Google Shape;44;p7"/>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5" name="Google Shape;45;p7"/>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46" name="Google Shape;46;p7"/>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47" name="Google Shape;47;p7"/>
          <p:cNvSpPr txBox="1">
            <a:spLocks noGrp="1"/>
          </p:cNvSpPr>
          <p:nvPr>
            <p:ph type="body" idx="1"/>
          </p:nvPr>
        </p:nvSpPr>
        <p:spPr>
          <a:xfrm>
            <a:off x="1203933" y="2074900"/>
            <a:ext cx="3060400" cy="3763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en-US" smtClean="0"/>
              <a:t>Click to edit Master text styles</a:t>
            </a:r>
          </a:p>
        </p:txBody>
      </p:sp>
      <p:sp>
        <p:nvSpPr>
          <p:cNvPr id="48" name="Google Shape;48;p7"/>
          <p:cNvSpPr txBox="1">
            <a:spLocks noGrp="1"/>
          </p:cNvSpPr>
          <p:nvPr>
            <p:ph type="body" idx="2"/>
          </p:nvPr>
        </p:nvSpPr>
        <p:spPr>
          <a:xfrm>
            <a:off x="4421324" y="2074900"/>
            <a:ext cx="3060400" cy="3763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en-US" smtClean="0"/>
              <a:t>Click to edit Master text styles</a:t>
            </a:r>
          </a:p>
        </p:txBody>
      </p:sp>
      <p:sp>
        <p:nvSpPr>
          <p:cNvPr id="49" name="Google Shape;49;p7"/>
          <p:cNvSpPr txBox="1">
            <a:spLocks noGrp="1"/>
          </p:cNvSpPr>
          <p:nvPr>
            <p:ph type="body" idx="3"/>
          </p:nvPr>
        </p:nvSpPr>
        <p:spPr>
          <a:xfrm>
            <a:off x="7638713" y="2074900"/>
            <a:ext cx="3060400" cy="3763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en-US" smtClean="0"/>
              <a:t>Click to edit Master text styles</a:t>
            </a:r>
          </a:p>
        </p:txBody>
      </p:sp>
      <p:sp>
        <p:nvSpPr>
          <p:cNvPr id="50" name="Google Shape;50;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32B8182-0900-4990-9B78-DD4C0B93A7B3}" type="slidenum">
              <a:rPr lang="en-US" smtClean="0"/>
              <a:t>‹#›</a:t>
            </a:fld>
            <a:endParaRPr lang="en-US"/>
          </a:p>
        </p:txBody>
      </p:sp>
    </p:spTree>
    <p:extLst>
      <p:ext uri="{BB962C8B-B14F-4D97-AF65-F5344CB8AC3E}">
        <p14:creationId xmlns:p14="http://schemas.microsoft.com/office/powerpoint/2010/main" val="211653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pic>
        <p:nvPicPr>
          <p:cNvPr id="52" name="Google Shape;52;p8"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53" name="Google Shape;53;p8"/>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54" name="Google Shape;54;p8"/>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55" name="Google Shape;55;p8"/>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smtClean="0"/>
              <a:t>Click to edit Master title style</a:t>
            </a:r>
            <a:endParaRPr/>
          </a:p>
        </p:txBody>
      </p:sp>
      <p:sp>
        <p:nvSpPr>
          <p:cNvPr id="56" name="Google Shape;56;p8"/>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32B8182-0900-4990-9B78-DD4C0B93A7B3}" type="slidenum">
              <a:rPr lang="en-US" smtClean="0"/>
              <a:t>‹#›</a:t>
            </a:fld>
            <a:endParaRPr lang="en-US"/>
          </a:p>
        </p:txBody>
      </p:sp>
    </p:spTree>
    <p:extLst>
      <p:ext uri="{BB962C8B-B14F-4D97-AF65-F5344CB8AC3E}">
        <p14:creationId xmlns:p14="http://schemas.microsoft.com/office/powerpoint/2010/main" val="383484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pic>
        <p:nvPicPr>
          <p:cNvPr id="58" name="Google Shape;58;p9"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59" name="Google Shape;59;p9"/>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60" name="Google Shape;60;p9"/>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61" name="Google Shape;61;p9"/>
          <p:cNvSpPr txBox="1">
            <a:spLocks noGrp="1"/>
          </p:cNvSpPr>
          <p:nvPr>
            <p:ph type="body" idx="1"/>
          </p:nvPr>
        </p:nvSpPr>
        <p:spPr>
          <a:xfrm rot="-120953">
            <a:off x="609622" y="5366976"/>
            <a:ext cx="10973191" cy="692829"/>
          </a:xfrm>
          <a:prstGeom prst="rect">
            <a:avLst/>
          </a:prstGeom>
        </p:spPr>
        <p:txBody>
          <a:bodyPr spcFirstLastPara="1" wrap="square" lIns="91425" tIns="91425" rIns="91425" bIns="91425" anchor="t" anchorCtr="0"/>
          <a:lstStyle>
            <a:lvl1pPr marL="609585" lvl="0" indent="-304792" algn="ctr">
              <a:spcBef>
                <a:spcPts val="480"/>
              </a:spcBef>
              <a:spcAft>
                <a:spcPts val="0"/>
              </a:spcAft>
              <a:buSzPts val="1400"/>
              <a:buNone/>
              <a:defRPr sz="1867"/>
            </a:lvl1pPr>
          </a:lstStyle>
          <a:p>
            <a:pPr lvl="0"/>
            <a:r>
              <a:rPr lang="en-US" smtClean="0"/>
              <a:t>Click to edit Master text styles</a:t>
            </a:r>
          </a:p>
        </p:txBody>
      </p:sp>
      <p:sp>
        <p:nvSpPr>
          <p:cNvPr id="62" name="Google Shape;62;p9"/>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32B8182-0900-4990-9B78-DD4C0B93A7B3}" type="slidenum">
              <a:rPr lang="en-US" smtClean="0"/>
              <a:t>‹#›</a:t>
            </a:fld>
            <a:endParaRPr lang="en-US"/>
          </a:p>
        </p:txBody>
      </p:sp>
    </p:spTree>
    <p:extLst>
      <p:ext uri="{BB962C8B-B14F-4D97-AF65-F5344CB8AC3E}">
        <p14:creationId xmlns:p14="http://schemas.microsoft.com/office/powerpoint/2010/main" val="363189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pic>
        <p:nvPicPr>
          <p:cNvPr id="64" name="Google Shape;64;p10" descr="comic-03.png"/>
          <p:cNvPicPr preferRelativeResize="0"/>
          <p:nvPr/>
        </p:nvPicPr>
        <p:blipFill>
          <a:blip r:embed="rId2">
            <a:alphaModFix amt="10000"/>
          </a:blip>
          <a:stretch>
            <a:fillRect/>
          </a:stretch>
        </p:blipFill>
        <p:spPr>
          <a:xfrm>
            <a:off x="0" y="0"/>
            <a:ext cx="12192000" cy="6858000"/>
          </a:xfrm>
          <a:prstGeom prst="rect">
            <a:avLst/>
          </a:prstGeom>
          <a:noFill/>
          <a:ln>
            <a:noFill/>
          </a:ln>
        </p:spPr>
      </p:pic>
      <p:sp>
        <p:nvSpPr>
          <p:cNvPr id="65" name="Google Shape;65;p10"/>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32B8182-0900-4990-9B78-DD4C0B93A7B3}" type="slidenum">
              <a:rPr lang="en-US" smtClean="0"/>
              <a:t>‹#›</a:t>
            </a:fld>
            <a:endParaRPr lang="en-US"/>
          </a:p>
        </p:txBody>
      </p:sp>
    </p:spTree>
    <p:extLst>
      <p:ext uri="{BB962C8B-B14F-4D97-AF65-F5344CB8AC3E}">
        <p14:creationId xmlns:p14="http://schemas.microsoft.com/office/powerpoint/2010/main" val="328696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rot="161729">
            <a:off x="1301681" y="1169209"/>
            <a:ext cx="9373171" cy="1013519"/>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1402733" y="2061256"/>
            <a:ext cx="10281200" cy="44048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lvl="0" algn="r">
              <a:buNone/>
              <a:defRPr sz="1600">
                <a:solidFill>
                  <a:srgbClr val="FFFFFF"/>
                </a:solidFill>
                <a:latin typeface="Bangers"/>
                <a:ea typeface="Bangers"/>
                <a:cs typeface="Bangers"/>
                <a:sym typeface="Bangers"/>
              </a:defRPr>
            </a:lvl1pPr>
            <a:lvl2pPr lvl="1" algn="r">
              <a:buNone/>
              <a:defRPr sz="1600">
                <a:solidFill>
                  <a:srgbClr val="FFFFFF"/>
                </a:solidFill>
                <a:latin typeface="Bangers"/>
                <a:ea typeface="Bangers"/>
                <a:cs typeface="Bangers"/>
                <a:sym typeface="Bangers"/>
              </a:defRPr>
            </a:lvl2pPr>
            <a:lvl3pPr lvl="2" algn="r">
              <a:buNone/>
              <a:defRPr sz="1600">
                <a:solidFill>
                  <a:srgbClr val="FFFFFF"/>
                </a:solidFill>
                <a:latin typeface="Bangers"/>
                <a:ea typeface="Bangers"/>
                <a:cs typeface="Bangers"/>
                <a:sym typeface="Bangers"/>
              </a:defRPr>
            </a:lvl3pPr>
            <a:lvl4pPr lvl="3" algn="r">
              <a:buNone/>
              <a:defRPr sz="1600">
                <a:solidFill>
                  <a:srgbClr val="FFFFFF"/>
                </a:solidFill>
                <a:latin typeface="Bangers"/>
                <a:ea typeface="Bangers"/>
                <a:cs typeface="Bangers"/>
                <a:sym typeface="Bangers"/>
              </a:defRPr>
            </a:lvl4pPr>
            <a:lvl5pPr lvl="4" algn="r">
              <a:buNone/>
              <a:defRPr sz="1600">
                <a:solidFill>
                  <a:srgbClr val="FFFFFF"/>
                </a:solidFill>
                <a:latin typeface="Bangers"/>
                <a:ea typeface="Bangers"/>
                <a:cs typeface="Bangers"/>
                <a:sym typeface="Bangers"/>
              </a:defRPr>
            </a:lvl5pPr>
            <a:lvl6pPr lvl="5" algn="r">
              <a:buNone/>
              <a:defRPr sz="1600">
                <a:solidFill>
                  <a:srgbClr val="FFFFFF"/>
                </a:solidFill>
                <a:latin typeface="Bangers"/>
                <a:ea typeface="Bangers"/>
                <a:cs typeface="Bangers"/>
                <a:sym typeface="Bangers"/>
              </a:defRPr>
            </a:lvl6pPr>
            <a:lvl7pPr lvl="6" algn="r">
              <a:buNone/>
              <a:defRPr sz="1600">
                <a:solidFill>
                  <a:srgbClr val="FFFFFF"/>
                </a:solidFill>
                <a:latin typeface="Bangers"/>
                <a:ea typeface="Bangers"/>
                <a:cs typeface="Bangers"/>
                <a:sym typeface="Bangers"/>
              </a:defRPr>
            </a:lvl7pPr>
            <a:lvl8pPr lvl="7" algn="r">
              <a:buNone/>
              <a:defRPr sz="1600">
                <a:solidFill>
                  <a:srgbClr val="FFFFFF"/>
                </a:solidFill>
                <a:latin typeface="Bangers"/>
                <a:ea typeface="Bangers"/>
                <a:cs typeface="Bangers"/>
                <a:sym typeface="Bangers"/>
              </a:defRPr>
            </a:lvl8pPr>
            <a:lvl9pPr lvl="8" algn="r">
              <a:buNone/>
              <a:defRPr sz="1600">
                <a:solidFill>
                  <a:srgbClr val="FFFFFF"/>
                </a:solidFill>
                <a:latin typeface="Bangers"/>
                <a:ea typeface="Bangers"/>
                <a:cs typeface="Bangers"/>
                <a:sym typeface="Bangers"/>
              </a:defRPr>
            </a:lvl9pPr>
          </a:lstStyle>
          <a:p>
            <a:fld id="{532B8182-0900-4990-9B78-DD4C0B93A7B3}" type="slidenum">
              <a:rPr lang="en-US" smtClean="0"/>
              <a:t>‹#›</a:t>
            </a:fld>
            <a:endParaRPr lang="en-US"/>
          </a:p>
        </p:txBody>
      </p:sp>
    </p:spTree>
    <p:extLst>
      <p:ext uri="{BB962C8B-B14F-4D97-AF65-F5344CB8AC3E}">
        <p14:creationId xmlns:p14="http://schemas.microsoft.com/office/powerpoint/2010/main" val="198731193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latinosandhiv.org/" TargetMode="External"/><Relationship Id="rId2" Type="http://schemas.openxmlformats.org/officeDocument/2006/relationships/hyperlink" Target="http://www.valleyaidscouncil.com/"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latin typeface="Bookman Old Style" panose="02050604050505020204" pitchFamily="18" charset="0"/>
              </a:rPr>
              <a:t>Developing a Retention to Care Program in a Multidisciplinary Team</a:t>
            </a:r>
            <a:endParaRPr lang="en-US" sz="4800" dirty="0">
              <a:latin typeface="Bookman Old Style" panose="02050604050505020204" pitchFamily="18" charset="0"/>
            </a:endParaRPr>
          </a:p>
        </p:txBody>
      </p:sp>
    </p:spTree>
    <p:extLst>
      <p:ext uri="{BB962C8B-B14F-4D97-AF65-F5344CB8AC3E}">
        <p14:creationId xmlns:p14="http://schemas.microsoft.com/office/powerpoint/2010/main" val="3724785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1307957" y="1170012"/>
            <a:ext cx="9401007" cy="745952"/>
          </a:xfr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smtClean="0">
                <a:latin typeface="Bookman Old Style" panose="02050604050505020204" pitchFamily="18" charset="0"/>
              </a:rPr>
              <a:t>Previous Data</a:t>
            </a:r>
            <a:endParaRPr lang="en-US" dirty="0">
              <a:latin typeface="Bookman Old Style" panose="02050604050505020204" pitchFamily="18" charset="0"/>
            </a:endParaRPr>
          </a:p>
        </p:txBody>
      </p:sp>
      <p:graphicFrame>
        <p:nvGraphicFramePr>
          <p:cNvPr id="4" name="Diagram 3"/>
          <p:cNvGraphicFramePr/>
          <p:nvPr/>
        </p:nvGraphicFramePr>
        <p:xfrm>
          <a:off x="1402733" y="2061256"/>
          <a:ext cx="8938696" cy="3653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0963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1307901" y="1169356"/>
            <a:ext cx="9373171" cy="748962"/>
          </a:xfr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smtClean="0">
                <a:latin typeface="Bookman Old Style" panose="02050604050505020204" pitchFamily="18" charset="0"/>
              </a:rPr>
              <a:t>Updated Retention Program</a:t>
            </a:r>
            <a:endParaRPr lang="en-US" dirty="0">
              <a:latin typeface="Bookman Old Style" panose="02050604050505020204" pitchFamily="18" charset="0"/>
            </a:endParaRPr>
          </a:p>
        </p:txBody>
      </p:sp>
      <p:graphicFrame>
        <p:nvGraphicFramePr>
          <p:cNvPr id="4" name="Diagram 3"/>
          <p:cNvGraphicFramePr/>
          <p:nvPr>
            <p:extLst>
              <p:ext uri="{D42A27DB-BD31-4B8C-83A1-F6EECF244321}">
                <p14:modId xmlns:p14="http://schemas.microsoft.com/office/powerpoint/2010/main" val="4286250266"/>
              </p:ext>
            </p:extLst>
          </p:nvPr>
        </p:nvGraphicFramePr>
        <p:xfrm>
          <a:off x="1738370" y="2437773"/>
          <a:ext cx="8512232" cy="3227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5699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1307842" y="1169355"/>
            <a:ext cx="9373171" cy="751492"/>
          </a:xfr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smtClean="0">
                <a:latin typeface="Bookman Old Style" panose="02050604050505020204" pitchFamily="18" charset="0"/>
              </a:rPr>
              <a:t>Updated Retention Program : Commitments </a:t>
            </a:r>
            <a:endParaRPr lang="en-US" dirty="0"/>
          </a:p>
        </p:txBody>
      </p:sp>
      <p:sp>
        <p:nvSpPr>
          <p:cNvPr id="3" name="Content Placeholder 2"/>
          <p:cNvSpPr>
            <a:spLocks noGrp="1"/>
          </p:cNvSpPr>
          <p:nvPr>
            <p:ph type="body" idx="1"/>
          </p:nvPr>
        </p:nvSpPr>
        <p:spPr>
          <a:xfrm>
            <a:off x="1295356" y="2151528"/>
            <a:ext cx="9587797" cy="3621743"/>
          </a:xfrm>
        </p:spPr>
        <p:txBody>
          <a:bodyPr/>
          <a:lstStyle/>
          <a:p>
            <a:pPr marL="711183" lvl="1" indent="0">
              <a:buNone/>
            </a:pPr>
            <a:endParaRPr lang="en-US" dirty="0">
              <a:latin typeface="Bookman Old Style" panose="02050604050505020204" pitchFamily="18" charset="0"/>
            </a:endParaRPr>
          </a:p>
          <a:p>
            <a:r>
              <a:rPr lang="en-US" dirty="0" smtClean="0"/>
              <a:t>Call/Text Clients from the at risk and LTC list (150 days/180 days)</a:t>
            </a:r>
          </a:p>
          <a:p>
            <a:r>
              <a:rPr lang="en-US" dirty="0" smtClean="0"/>
              <a:t>Schedule Appointments: Medical, Lab, Eligibility, Mental Health</a:t>
            </a:r>
          </a:p>
          <a:p>
            <a:endParaRPr lang="en-US" dirty="0" smtClean="0"/>
          </a:p>
          <a:p>
            <a:endParaRPr lang="en-US" dirty="0"/>
          </a:p>
        </p:txBody>
      </p:sp>
    </p:spTree>
    <p:extLst>
      <p:ext uri="{BB962C8B-B14F-4D97-AF65-F5344CB8AC3E}">
        <p14:creationId xmlns:p14="http://schemas.microsoft.com/office/powerpoint/2010/main" val="2152319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1309224" y="1169387"/>
            <a:ext cx="9373171" cy="692704"/>
          </a:xfrm>
          <a:solidFill>
            <a:schemeClr val="accent3"/>
          </a:solidFill>
        </p:spPr>
        <p:txBody>
          <a:bodyPr/>
          <a:lstStyle/>
          <a:p>
            <a:r>
              <a:rPr lang="en-US" dirty="0" smtClean="0"/>
              <a:t>Updated Retention Program: Commitments </a:t>
            </a:r>
            <a:endParaRPr lang="en-US" dirty="0"/>
          </a:p>
        </p:txBody>
      </p:sp>
      <p:sp>
        <p:nvSpPr>
          <p:cNvPr id="3" name="Text Placeholder 2"/>
          <p:cNvSpPr>
            <a:spLocks noGrp="1"/>
          </p:cNvSpPr>
          <p:nvPr>
            <p:ph type="body" idx="1"/>
          </p:nvPr>
        </p:nvSpPr>
        <p:spPr>
          <a:xfrm>
            <a:off x="1402733" y="2402566"/>
            <a:ext cx="8996326" cy="3424493"/>
          </a:xfrm>
        </p:spPr>
        <p:txBody>
          <a:bodyPr/>
          <a:lstStyle/>
          <a:p>
            <a:pPr lvl="1"/>
            <a:r>
              <a:rPr lang="en-US" dirty="0">
                <a:latin typeface="Bookman Old Style" panose="02050604050505020204" pitchFamily="18" charset="0"/>
              </a:rPr>
              <a:t>Partial Intakes for clients who are considered Lost to Care</a:t>
            </a:r>
          </a:p>
          <a:p>
            <a:pPr lvl="2"/>
            <a:r>
              <a:rPr lang="en-US" dirty="0">
                <a:latin typeface="Bookman Old Style" panose="02050604050505020204" pitchFamily="18" charset="0"/>
              </a:rPr>
              <a:t>Eligibility </a:t>
            </a:r>
          </a:p>
          <a:p>
            <a:pPr lvl="2"/>
            <a:r>
              <a:rPr lang="en-US" dirty="0">
                <a:latin typeface="Bookman Old Style" panose="02050604050505020204" pitchFamily="18" charset="0"/>
              </a:rPr>
              <a:t>Referral Services (Mental Health, Substance Use, Food Pantry, Housing </a:t>
            </a:r>
            <a:r>
              <a:rPr lang="en-US" dirty="0" err="1">
                <a:latin typeface="Bookman Old Style" panose="02050604050505020204" pitchFamily="18" charset="0"/>
              </a:rPr>
              <a:t>etc</a:t>
            </a:r>
            <a:r>
              <a:rPr lang="en-US" dirty="0">
                <a:latin typeface="Bookman Old Style" panose="02050604050505020204" pitchFamily="18" charset="0"/>
              </a:rPr>
              <a:t>…)</a:t>
            </a:r>
          </a:p>
          <a:p>
            <a:pPr lvl="2"/>
            <a:r>
              <a:rPr lang="en-US" dirty="0">
                <a:latin typeface="Bookman Old Style" panose="02050604050505020204" pitchFamily="18" charset="0"/>
              </a:rPr>
              <a:t>Transportation Services</a:t>
            </a:r>
          </a:p>
          <a:p>
            <a:endParaRPr lang="en-US" dirty="0"/>
          </a:p>
        </p:txBody>
      </p:sp>
    </p:spTree>
    <p:extLst>
      <p:ext uri="{BB962C8B-B14F-4D97-AF65-F5344CB8AC3E}">
        <p14:creationId xmlns:p14="http://schemas.microsoft.com/office/powerpoint/2010/main" val="1137641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1310615" y="1169419"/>
            <a:ext cx="9373171" cy="633561"/>
          </a:xfrm>
          <a:solidFill>
            <a:schemeClr val="accent3">
              <a:lumMod val="60000"/>
              <a:lumOff val="40000"/>
            </a:schemeClr>
          </a:solidFill>
        </p:spPr>
        <p:txBody>
          <a:bodyPr/>
          <a:lstStyle/>
          <a:p>
            <a:r>
              <a:rPr lang="en-US" dirty="0" smtClean="0"/>
              <a:t>Tools that Help </a:t>
            </a:r>
            <a:endParaRPr lang="en-US" dirty="0"/>
          </a:p>
        </p:txBody>
      </p:sp>
      <p:sp>
        <p:nvSpPr>
          <p:cNvPr id="3" name="Text Placeholder 2"/>
          <p:cNvSpPr>
            <a:spLocks noGrp="1"/>
          </p:cNvSpPr>
          <p:nvPr>
            <p:ph type="body" idx="1"/>
          </p:nvPr>
        </p:nvSpPr>
        <p:spPr>
          <a:ln>
            <a:solidFill>
              <a:schemeClr val="accent1"/>
            </a:solidFill>
          </a:ln>
        </p:spPr>
        <p:txBody>
          <a:bodyPr/>
          <a:lstStyle/>
          <a:p>
            <a:r>
              <a:rPr lang="en-US" dirty="0" smtClean="0"/>
              <a:t>Confidential Cards</a:t>
            </a:r>
          </a:p>
          <a:p>
            <a:endParaRPr lang="en-US" dirty="0"/>
          </a:p>
        </p:txBody>
      </p:sp>
      <p:sp>
        <p:nvSpPr>
          <p:cNvPr id="4" name="Text Placeholder 3"/>
          <p:cNvSpPr>
            <a:spLocks noGrp="1"/>
          </p:cNvSpPr>
          <p:nvPr>
            <p:ph type="body" idx="2"/>
          </p:nvPr>
        </p:nvSpPr>
        <p:spPr>
          <a:ln>
            <a:solidFill>
              <a:srgbClr val="FF0000"/>
            </a:solidFill>
          </a:ln>
        </p:spPr>
        <p:txBody>
          <a:bodyPr/>
          <a:lstStyle/>
          <a:p>
            <a:r>
              <a:rPr lang="en-US" dirty="0" smtClean="0"/>
              <a:t>Cars</a:t>
            </a:r>
          </a:p>
          <a:p>
            <a:pPr marL="152396" indent="0">
              <a:buNone/>
            </a:pPr>
            <a:endParaRPr lang="en-US" dirty="0"/>
          </a:p>
        </p:txBody>
      </p:sp>
      <p:sp>
        <p:nvSpPr>
          <p:cNvPr id="5" name="Text Placeholder 4"/>
          <p:cNvSpPr>
            <a:spLocks noGrp="1"/>
          </p:cNvSpPr>
          <p:nvPr>
            <p:ph type="body" idx="3"/>
          </p:nvPr>
        </p:nvSpPr>
        <p:spPr>
          <a:ln>
            <a:solidFill>
              <a:srgbClr val="00B050"/>
            </a:solidFill>
          </a:ln>
        </p:spPr>
        <p:txBody>
          <a:bodyPr/>
          <a:lstStyle/>
          <a:p>
            <a:r>
              <a:rPr lang="en-US" dirty="0" smtClean="0"/>
              <a:t>Cell Phones</a:t>
            </a:r>
          </a:p>
          <a:p>
            <a:pPr marL="152396" indent="0">
              <a:buNone/>
            </a:pPr>
            <a:endParaRPr lang="en-US" dirty="0"/>
          </a:p>
        </p:txBody>
      </p:sp>
      <p:sp>
        <p:nvSpPr>
          <p:cNvPr id="6" name="Rectangle 5"/>
          <p:cNvSpPr/>
          <p:nvPr/>
        </p:nvSpPr>
        <p:spPr>
          <a:xfrm>
            <a:off x="412376" y="3192701"/>
            <a:ext cx="3693459" cy="152799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We have been looking for: </a:t>
            </a:r>
          </a:p>
          <a:p>
            <a:pPr algn="ctr"/>
            <a:r>
              <a:rPr lang="en-US" dirty="0" smtClean="0"/>
              <a:t>______________</a:t>
            </a:r>
          </a:p>
          <a:p>
            <a:pPr algn="ctr"/>
            <a:r>
              <a:rPr lang="en-US" sz="1400" dirty="0" smtClean="0"/>
              <a:t>Please contact: Pedro Coronado @        956-990-8951</a:t>
            </a:r>
          </a:p>
          <a:p>
            <a:pPr algn="ctr"/>
            <a:r>
              <a:rPr lang="en-US" sz="1400" dirty="0" smtClean="0"/>
              <a:t>*</a:t>
            </a:r>
            <a:r>
              <a:rPr lang="en-US" sz="1400" b="1" dirty="0" smtClean="0">
                <a:solidFill>
                  <a:srgbClr val="FFFF00"/>
                </a:solidFill>
              </a:rPr>
              <a:t>This is not an attempt to collect a debt. </a:t>
            </a:r>
            <a:endParaRPr lang="en-US" sz="1400" b="1" dirty="0">
              <a:solidFill>
                <a:srgbClr val="FFFF00"/>
              </a:solidFill>
            </a:endParaRPr>
          </a:p>
        </p:txBody>
      </p:sp>
      <p:pic>
        <p:nvPicPr>
          <p:cNvPr id="7" name="Picture 6"/>
          <p:cNvPicPr>
            <a:picLocks noChangeAspect="1"/>
          </p:cNvPicPr>
          <p:nvPr/>
        </p:nvPicPr>
        <p:blipFill>
          <a:blip r:embed="rId2"/>
          <a:stretch>
            <a:fillRect/>
          </a:stretch>
        </p:blipFill>
        <p:spPr>
          <a:xfrm>
            <a:off x="4740402" y="3329170"/>
            <a:ext cx="2741322" cy="125505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802" y="2652135"/>
            <a:ext cx="1751923" cy="175192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887" y="3919402"/>
            <a:ext cx="1329653" cy="1329653"/>
          </a:xfrm>
          <a:prstGeom prst="rect">
            <a:avLst/>
          </a:prstGeom>
        </p:spPr>
      </p:pic>
    </p:spTree>
    <p:extLst>
      <p:ext uri="{BB962C8B-B14F-4D97-AF65-F5344CB8AC3E}">
        <p14:creationId xmlns:p14="http://schemas.microsoft.com/office/powerpoint/2010/main" val="3077905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1414986" y="774927"/>
            <a:ext cx="9373171" cy="715428"/>
          </a:xfr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smtClean="0"/>
              <a:t>Working as a Team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2129827"/>
              </p:ext>
            </p:extLst>
          </p:nvPr>
        </p:nvGraphicFramePr>
        <p:xfrm>
          <a:off x="1403350" y="2060575"/>
          <a:ext cx="10280650" cy="440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021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1288709" y="1097608"/>
            <a:ext cx="9373171" cy="802689"/>
          </a:xfrm>
          <a:solidFill>
            <a:schemeClr val="accent3">
              <a:lumMod val="40000"/>
              <a:lumOff val="60000"/>
            </a:schemeClr>
          </a:solidFill>
        </p:spPr>
        <p:txBody>
          <a:bodyPr/>
          <a:lstStyle/>
          <a:p>
            <a:r>
              <a:rPr lang="en-US" dirty="0" smtClean="0">
                <a:latin typeface="Bookman Old Style" panose="02050604050505020204" pitchFamily="18" charset="0"/>
              </a:rPr>
              <a:t>Data: Updated Retention Program </a:t>
            </a:r>
            <a:endParaRPr lang="en-US" dirty="0">
              <a:latin typeface="Bookman Old Style" panose="02050604050505020204" pitchFamily="18" charset="0"/>
            </a:endParaRPr>
          </a:p>
        </p:txBody>
      </p:sp>
      <p:graphicFrame>
        <p:nvGraphicFramePr>
          <p:cNvPr id="4" name="Diagram 3"/>
          <p:cNvGraphicFramePr/>
          <p:nvPr/>
        </p:nvGraphicFramePr>
        <p:xfrm>
          <a:off x="1402733" y="2061256"/>
          <a:ext cx="9272837" cy="362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0428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Arrow: U-Turn Milestone 3" title="Timeline Arrow">
            <a:extLst>
              <a:ext uri="{FF2B5EF4-FFF2-40B4-BE49-F238E27FC236}">
                <a16:creationId xmlns:a16="http://schemas.microsoft.com/office/drawing/2014/main" xmlns="" id="{1933FDD6-F066-4538-99D7-94C1D06624C3}"/>
              </a:ext>
            </a:extLst>
          </p:cNvPr>
          <p:cNvSpPr/>
          <p:nvPr/>
        </p:nvSpPr>
        <p:spPr>
          <a:xfrm flipV="1">
            <a:off x="6132516" y="3441029"/>
            <a:ext cx="893303" cy="1235070"/>
          </a:xfrm>
          <a:prstGeom prst="uturnArrow">
            <a:avLst>
              <a:gd name="adj1" fmla="val 27292"/>
              <a:gd name="adj2" fmla="val 13691"/>
              <a:gd name="adj3" fmla="val 20519"/>
              <a:gd name="adj4" fmla="val 52602"/>
              <a:gd name="adj5" fmla="val 9683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1" name="Slide Title">
            <a:extLst>
              <a:ext uri="{FF2B5EF4-FFF2-40B4-BE49-F238E27FC236}">
                <a16:creationId xmlns:a16="http://schemas.microsoft.com/office/drawing/2014/main" xmlns="" id="{82336B3C-0982-49C2-85B3-D4D69E435900}"/>
              </a:ext>
            </a:extLst>
          </p:cNvPr>
          <p:cNvSpPr>
            <a:spLocks noGrp="1"/>
          </p:cNvSpPr>
          <p:nvPr>
            <p:ph type="title" idx="4294967295"/>
          </p:nvPr>
        </p:nvSpPr>
        <p:spPr>
          <a:xfrm>
            <a:off x="2520583" y="205958"/>
            <a:ext cx="6262687" cy="546100"/>
          </a:xfr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ZA" dirty="0" smtClean="0">
                <a:latin typeface="Bookman Old Style" panose="02050604050505020204" pitchFamily="18" charset="0"/>
              </a:rPr>
              <a:t>Retention to Care Roadmap</a:t>
            </a:r>
            <a:endParaRPr lang="en-ZA" dirty="0">
              <a:latin typeface="Bookman Old Style" panose="02050604050505020204" pitchFamily="18" charset="0"/>
            </a:endParaRPr>
          </a:p>
        </p:txBody>
      </p:sp>
      <p:sp>
        <p:nvSpPr>
          <p:cNvPr id="2" name="Footer Placeholder 1"/>
          <p:cNvSpPr>
            <a:spLocks noGrp="1"/>
          </p:cNvSpPr>
          <p:nvPr>
            <p:ph type="ftr" sz="quarter" idx="4294967295"/>
          </p:nvPr>
        </p:nvSpPr>
        <p:spPr>
          <a:xfrm>
            <a:off x="0" y="6356350"/>
            <a:ext cx="2743200" cy="365125"/>
          </a:xfrm>
          <a:prstGeom prst="rect">
            <a:avLst/>
          </a:prstGeom>
        </p:spPr>
        <p:txBody>
          <a:bodyPr/>
          <a:lstStyle/>
          <a:p>
            <a:r>
              <a:rPr lang="en-ZA" smtClean="0"/>
              <a:t>Updated July 23, 2018</a:t>
            </a:r>
            <a:endParaRPr lang="en-ZA"/>
          </a:p>
        </p:txBody>
      </p:sp>
      <p:grpSp>
        <p:nvGrpSpPr>
          <p:cNvPr id="131" name="Timeline" title="Timeline">
            <a:extLst>
              <a:ext uri="{FF2B5EF4-FFF2-40B4-BE49-F238E27FC236}">
                <a16:creationId xmlns:a16="http://schemas.microsoft.com/office/drawing/2014/main" xmlns="" id="{80E90EA6-F479-4B68-B9E1-1C3BA327F709}"/>
              </a:ext>
            </a:extLst>
          </p:cNvPr>
          <p:cNvGrpSpPr/>
          <p:nvPr/>
        </p:nvGrpSpPr>
        <p:grpSpPr>
          <a:xfrm>
            <a:off x="418011" y="3346265"/>
            <a:ext cx="11214665" cy="165471"/>
            <a:chOff x="418011" y="3346265"/>
            <a:chExt cx="11214665" cy="165471"/>
          </a:xfrm>
        </p:grpSpPr>
        <p:cxnSp>
          <p:nvCxnSpPr>
            <p:cNvPr id="132" name="Straight Arrow Connector 131">
              <a:extLst>
                <a:ext uri="{FF2B5EF4-FFF2-40B4-BE49-F238E27FC236}">
                  <a16:creationId xmlns:a16="http://schemas.microsoft.com/office/drawing/2014/main" xmlns="" id="{660CCE5D-ECB2-4A25-ABD8-9C08E3FC417B}"/>
                </a:ext>
              </a:extLst>
            </p:cNvPr>
            <p:cNvCxnSpPr>
              <a:cxnSpLocks/>
            </p:cNvCxnSpPr>
            <p:nvPr/>
          </p:nvCxnSpPr>
          <p:spPr>
            <a:xfrm>
              <a:off x="418011" y="3429000"/>
              <a:ext cx="11214665"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81BDAB50-CB43-4CDA-A153-680C3AD2A94E}"/>
                </a:ext>
              </a:extLst>
            </p:cNvPr>
            <p:cNvCxnSpPr>
              <a:cxnSpLocks/>
            </p:cNvCxnSpPr>
            <p:nvPr/>
          </p:nvCxnSpPr>
          <p:spPr>
            <a:xfrm>
              <a:off x="106747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BC29E3BD-5A12-4FFD-B1C1-90F4794AE974}"/>
                </a:ext>
              </a:extLst>
            </p:cNvPr>
            <p:cNvCxnSpPr>
              <a:cxnSpLocks/>
            </p:cNvCxnSpPr>
            <p:nvPr/>
          </p:nvCxnSpPr>
          <p:spPr>
            <a:xfrm>
              <a:off x="171486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F632B552-5CE0-4F61-8227-D17EF98991EB}"/>
                </a:ext>
              </a:extLst>
            </p:cNvPr>
            <p:cNvCxnSpPr>
              <a:cxnSpLocks/>
            </p:cNvCxnSpPr>
            <p:nvPr/>
          </p:nvCxnSpPr>
          <p:spPr>
            <a:xfrm>
              <a:off x="236226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xmlns="" id="{FCA0E0ED-2B0C-4C9D-A1D5-FDBDA765B8F9}"/>
                </a:ext>
              </a:extLst>
            </p:cNvPr>
            <p:cNvCxnSpPr>
              <a:cxnSpLocks/>
            </p:cNvCxnSpPr>
            <p:nvPr/>
          </p:nvCxnSpPr>
          <p:spPr>
            <a:xfrm>
              <a:off x="300965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C0E97CC2-3A8F-4FE7-8870-B3E9D1ECACA5}"/>
                </a:ext>
              </a:extLst>
            </p:cNvPr>
            <p:cNvCxnSpPr>
              <a:cxnSpLocks/>
            </p:cNvCxnSpPr>
            <p:nvPr/>
          </p:nvCxnSpPr>
          <p:spPr>
            <a:xfrm>
              <a:off x="365704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3FD91290-3B48-4FA9-B818-25FA9E03C8CA}"/>
                </a:ext>
              </a:extLst>
            </p:cNvPr>
            <p:cNvCxnSpPr>
              <a:cxnSpLocks/>
            </p:cNvCxnSpPr>
            <p:nvPr/>
          </p:nvCxnSpPr>
          <p:spPr>
            <a:xfrm>
              <a:off x="430443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D567788E-8E0F-4D00-8FF1-4B165095861B}"/>
                </a:ext>
              </a:extLst>
            </p:cNvPr>
            <p:cNvCxnSpPr>
              <a:cxnSpLocks/>
            </p:cNvCxnSpPr>
            <p:nvPr/>
          </p:nvCxnSpPr>
          <p:spPr>
            <a:xfrm>
              <a:off x="495182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0CDC95D9-C03C-4F5D-AFB1-D0AE81264BC4}"/>
                </a:ext>
              </a:extLst>
            </p:cNvPr>
            <p:cNvCxnSpPr>
              <a:cxnSpLocks/>
            </p:cNvCxnSpPr>
            <p:nvPr/>
          </p:nvCxnSpPr>
          <p:spPr>
            <a:xfrm>
              <a:off x="559922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1BF3CA6B-24E1-4940-AC23-5BCBBDE1ECF2}"/>
                </a:ext>
              </a:extLst>
            </p:cNvPr>
            <p:cNvCxnSpPr>
              <a:cxnSpLocks/>
            </p:cNvCxnSpPr>
            <p:nvPr/>
          </p:nvCxnSpPr>
          <p:spPr>
            <a:xfrm>
              <a:off x="624661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6791226E-3A19-4DA3-AB9B-3EA9BD4F99CB}"/>
                </a:ext>
              </a:extLst>
            </p:cNvPr>
            <p:cNvCxnSpPr>
              <a:cxnSpLocks/>
            </p:cNvCxnSpPr>
            <p:nvPr/>
          </p:nvCxnSpPr>
          <p:spPr>
            <a:xfrm>
              <a:off x="689400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4ECA7BD4-0732-4C8E-9491-C3022617866F}"/>
                </a:ext>
              </a:extLst>
            </p:cNvPr>
            <p:cNvCxnSpPr>
              <a:cxnSpLocks/>
            </p:cNvCxnSpPr>
            <p:nvPr/>
          </p:nvCxnSpPr>
          <p:spPr>
            <a:xfrm>
              <a:off x="754139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966C6701-F2E7-4932-8C7E-DD6857011DF7}"/>
                </a:ext>
              </a:extLst>
            </p:cNvPr>
            <p:cNvCxnSpPr>
              <a:cxnSpLocks/>
            </p:cNvCxnSpPr>
            <p:nvPr/>
          </p:nvCxnSpPr>
          <p:spPr>
            <a:xfrm>
              <a:off x="818878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29A24C7C-DD75-4CDA-8E9E-432042F4F352}"/>
                </a:ext>
              </a:extLst>
            </p:cNvPr>
            <p:cNvCxnSpPr>
              <a:cxnSpLocks/>
            </p:cNvCxnSpPr>
            <p:nvPr/>
          </p:nvCxnSpPr>
          <p:spPr>
            <a:xfrm>
              <a:off x="883618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BE5916AC-0A29-43A7-B6B0-504998D9755F}"/>
                </a:ext>
              </a:extLst>
            </p:cNvPr>
            <p:cNvCxnSpPr>
              <a:cxnSpLocks/>
            </p:cNvCxnSpPr>
            <p:nvPr/>
          </p:nvCxnSpPr>
          <p:spPr>
            <a:xfrm>
              <a:off x="948357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7CE8999A-CE76-47FC-BF29-60696446007F}"/>
                </a:ext>
              </a:extLst>
            </p:cNvPr>
            <p:cNvCxnSpPr>
              <a:cxnSpLocks/>
            </p:cNvCxnSpPr>
            <p:nvPr/>
          </p:nvCxnSpPr>
          <p:spPr>
            <a:xfrm>
              <a:off x="1013096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331041EE-1B35-41D4-8FBE-39465DC15FB6}"/>
                </a:ext>
              </a:extLst>
            </p:cNvPr>
            <p:cNvCxnSpPr>
              <a:cxnSpLocks/>
            </p:cNvCxnSpPr>
            <p:nvPr/>
          </p:nvCxnSpPr>
          <p:spPr>
            <a:xfrm>
              <a:off x="1077835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85" name="Arrow: U-Turn Milestone 2" title="Timeline Arrow">
            <a:extLst>
              <a:ext uri="{FF2B5EF4-FFF2-40B4-BE49-F238E27FC236}">
                <a16:creationId xmlns:a16="http://schemas.microsoft.com/office/drawing/2014/main" xmlns="" id="{9D37DFEE-3A11-4C0D-A12A-80512F7F58E6}"/>
              </a:ext>
            </a:extLst>
          </p:cNvPr>
          <p:cNvSpPr/>
          <p:nvPr/>
        </p:nvSpPr>
        <p:spPr>
          <a:xfrm flipV="1">
            <a:off x="2242528" y="3428999"/>
            <a:ext cx="1536515" cy="650967"/>
          </a:xfrm>
          <a:prstGeom prst="uturnArrow">
            <a:avLst>
              <a:gd name="adj1" fmla="val 37244"/>
              <a:gd name="adj2" fmla="val 18622"/>
              <a:gd name="adj3" fmla="val 20252"/>
              <a:gd name="adj4" fmla="val 52602"/>
              <a:gd name="adj5" fmla="val 9683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92" name="Arrow: U-Turn Milestone 3" title="Timeline Arrow">
            <a:extLst>
              <a:ext uri="{FF2B5EF4-FFF2-40B4-BE49-F238E27FC236}">
                <a16:creationId xmlns:a16="http://schemas.microsoft.com/office/drawing/2014/main" xmlns="" id="{1933FDD6-F066-4538-99D7-94C1D06624C3}"/>
              </a:ext>
            </a:extLst>
          </p:cNvPr>
          <p:cNvSpPr/>
          <p:nvPr/>
        </p:nvSpPr>
        <p:spPr>
          <a:xfrm>
            <a:off x="3533126" y="2193928"/>
            <a:ext cx="893303" cy="1235070"/>
          </a:xfrm>
          <a:prstGeom prst="uturnArrow">
            <a:avLst>
              <a:gd name="adj1" fmla="val 27292"/>
              <a:gd name="adj2" fmla="val 13691"/>
              <a:gd name="adj3" fmla="val 20519"/>
              <a:gd name="adj4" fmla="val 52602"/>
              <a:gd name="adj5" fmla="val 9683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nvGrpSpPr>
          <p:cNvPr id="4" name="Milestone Graphic" title="Milestone Graphic">
            <a:extLst>
              <a:ext uri="{FF2B5EF4-FFF2-40B4-BE49-F238E27FC236}">
                <a16:creationId xmlns:a16="http://schemas.microsoft.com/office/drawing/2014/main" xmlns="" id="{913EAD05-5455-4B5E-8508-9C62E1EF0D52}"/>
              </a:ext>
            </a:extLst>
          </p:cNvPr>
          <p:cNvGrpSpPr/>
          <p:nvPr/>
        </p:nvGrpSpPr>
        <p:grpSpPr>
          <a:xfrm>
            <a:off x="3775464" y="2039278"/>
            <a:ext cx="464817" cy="464817"/>
            <a:chOff x="3764706" y="2101552"/>
            <a:chExt cx="464817" cy="464817"/>
          </a:xfrm>
          <a:solidFill>
            <a:srgbClr val="0D0D0D">
              <a:alpha val="85882"/>
            </a:srgbClr>
          </a:solidFill>
        </p:grpSpPr>
        <p:sp>
          <p:nvSpPr>
            <p:cNvPr id="231" name="Oval 230" title="Circle Background">
              <a:extLst>
                <a:ext uri="{FF2B5EF4-FFF2-40B4-BE49-F238E27FC236}">
                  <a16:creationId xmlns:a16="http://schemas.microsoft.com/office/drawing/2014/main" xmlns="" id="{D04A7E40-AE17-466D-B8F1-754FA6B9907D}"/>
                </a:ext>
              </a:extLst>
            </p:cNvPr>
            <p:cNvSpPr/>
            <p:nvPr/>
          </p:nvSpPr>
          <p:spPr>
            <a:xfrm>
              <a:off x="3764706" y="2101552"/>
              <a:ext cx="464817" cy="4648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33" name="Graphic 232" title="Milestone Icon">
              <a:extLst>
                <a:ext uri="{FF2B5EF4-FFF2-40B4-BE49-F238E27FC236}">
                  <a16:creationId xmlns:a16="http://schemas.microsoft.com/office/drawing/2014/main" xmlns="" id="{D5835B93-0E07-4B9D-86E8-710FE29E45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18732" y="2154698"/>
              <a:ext cx="235505" cy="315487"/>
            </a:xfrm>
            <a:prstGeom prst="rect">
              <a:avLst/>
            </a:prstGeom>
            <a:grpFill/>
          </p:spPr>
        </p:pic>
      </p:grpSp>
      <p:sp>
        <p:nvSpPr>
          <p:cNvPr id="197" name="Arrow: U-Turn Milestone 4" title="Timeline Arrow">
            <a:extLst>
              <a:ext uri="{FF2B5EF4-FFF2-40B4-BE49-F238E27FC236}">
                <a16:creationId xmlns:a16="http://schemas.microsoft.com/office/drawing/2014/main" xmlns="" id="{E23F67B2-BA7A-475B-82FA-2AC38000CCA7}"/>
              </a:ext>
            </a:extLst>
          </p:cNvPr>
          <p:cNvSpPr/>
          <p:nvPr/>
        </p:nvSpPr>
        <p:spPr>
          <a:xfrm flipV="1">
            <a:off x="4184042" y="3428996"/>
            <a:ext cx="893303" cy="1235070"/>
          </a:xfrm>
          <a:prstGeom prst="uturnArrow">
            <a:avLst>
              <a:gd name="adj1" fmla="val 27292"/>
              <a:gd name="adj2" fmla="val 13691"/>
              <a:gd name="adj3" fmla="val 20519"/>
              <a:gd name="adj4" fmla="val 52602"/>
              <a:gd name="adj5" fmla="val 9683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02" name="Arrow: U-Turn Milestone 5" title="Timeline Arrow">
            <a:extLst>
              <a:ext uri="{FF2B5EF4-FFF2-40B4-BE49-F238E27FC236}">
                <a16:creationId xmlns:a16="http://schemas.microsoft.com/office/drawing/2014/main" xmlns="" id="{60B2DC70-87DD-44B4-9974-2E0B2117DE08}"/>
              </a:ext>
            </a:extLst>
          </p:cNvPr>
          <p:cNvSpPr/>
          <p:nvPr/>
        </p:nvSpPr>
        <p:spPr>
          <a:xfrm>
            <a:off x="4826144" y="2778033"/>
            <a:ext cx="1536192" cy="650967"/>
          </a:xfrm>
          <a:prstGeom prst="uturnArrow">
            <a:avLst>
              <a:gd name="adj1" fmla="val 37244"/>
              <a:gd name="adj2" fmla="val 18622"/>
              <a:gd name="adj3" fmla="val 20252"/>
              <a:gd name="adj4" fmla="val 52602"/>
              <a:gd name="adj5" fmla="val 96832"/>
            </a:avLst>
          </a:prstGeom>
          <a:gradFill flip="none" rotWithShape="1">
            <a:gsLst>
              <a:gs pos="69000">
                <a:srgbClr val="00B050"/>
              </a:gs>
              <a:gs pos="91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10" name="Arrow: U-Turn Milestone 7" title="Timeline Arrow">
            <a:extLst>
              <a:ext uri="{FF2B5EF4-FFF2-40B4-BE49-F238E27FC236}">
                <a16:creationId xmlns:a16="http://schemas.microsoft.com/office/drawing/2014/main" xmlns="" id="{058AE435-1F45-4B7B-8E34-B4AABA51CC48}"/>
              </a:ext>
            </a:extLst>
          </p:cNvPr>
          <p:cNvSpPr/>
          <p:nvPr/>
        </p:nvSpPr>
        <p:spPr>
          <a:xfrm flipH="1">
            <a:off x="419422" y="2752634"/>
            <a:ext cx="2055383" cy="650967"/>
          </a:xfrm>
          <a:prstGeom prst="uturnArrow">
            <a:avLst>
              <a:gd name="adj1" fmla="val 37244"/>
              <a:gd name="adj2" fmla="val 18622"/>
              <a:gd name="adj3" fmla="val 20252"/>
              <a:gd name="adj4" fmla="val 52602"/>
              <a:gd name="adj5" fmla="val 9683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cxnSp>
        <p:nvCxnSpPr>
          <p:cNvPr id="242" name="Connector Launch" title="Connecter Line">
            <a:extLst>
              <a:ext uri="{FF2B5EF4-FFF2-40B4-BE49-F238E27FC236}">
                <a16:creationId xmlns:a16="http://schemas.microsoft.com/office/drawing/2014/main" xmlns="" id="{B9C1D786-BB48-4CC7-8273-A3DF0DFCB266}"/>
              </a:ext>
            </a:extLst>
          </p:cNvPr>
          <p:cNvCxnSpPr>
            <a:cxnSpLocks/>
            <a:endCxn id="236" idx="0"/>
          </p:cNvCxnSpPr>
          <p:nvPr/>
        </p:nvCxnSpPr>
        <p:spPr>
          <a:xfrm flipH="1">
            <a:off x="534815" y="3454754"/>
            <a:ext cx="4" cy="554531"/>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35" name="Launch Graphic" title="Launch Graphic">
            <a:extLst>
              <a:ext uri="{FF2B5EF4-FFF2-40B4-BE49-F238E27FC236}">
                <a16:creationId xmlns:a16="http://schemas.microsoft.com/office/drawing/2014/main" xmlns="" id="{EE7BDC36-5F29-455C-B739-3B266E64CA8C}"/>
              </a:ext>
            </a:extLst>
          </p:cNvPr>
          <p:cNvGrpSpPr/>
          <p:nvPr/>
        </p:nvGrpSpPr>
        <p:grpSpPr>
          <a:xfrm>
            <a:off x="194545" y="4009285"/>
            <a:ext cx="680539" cy="680539"/>
            <a:chOff x="10961301" y="3355525"/>
            <a:chExt cx="680539" cy="680539"/>
          </a:xfrm>
          <a:solidFill>
            <a:schemeClr val="accent4">
              <a:lumMod val="50000"/>
            </a:schemeClr>
          </a:solidFill>
        </p:grpSpPr>
        <p:sp>
          <p:nvSpPr>
            <p:cNvPr id="236" name="Oval 235" title="Launch Circle">
              <a:extLst>
                <a:ext uri="{FF2B5EF4-FFF2-40B4-BE49-F238E27FC236}">
                  <a16:creationId xmlns:a16="http://schemas.microsoft.com/office/drawing/2014/main" xmlns="" id="{C2680208-3C44-427A-8695-8FD5BD8AAF59}"/>
                </a:ext>
              </a:extLst>
            </p:cNvPr>
            <p:cNvSpPr/>
            <p:nvPr/>
          </p:nvSpPr>
          <p:spPr>
            <a:xfrm>
              <a:off x="10961301" y="3355525"/>
              <a:ext cx="680539" cy="6805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37" name="Graphic 236" title="Launch Icon">
              <a:extLst>
                <a:ext uri="{FF2B5EF4-FFF2-40B4-BE49-F238E27FC236}">
                  <a16:creationId xmlns:a16="http://schemas.microsoft.com/office/drawing/2014/main" xmlns="" id="{4ADF9E33-C612-4489-A970-8A8264C44F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202868" y="3548145"/>
              <a:ext cx="235505" cy="315487"/>
            </a:xfrm>
            <a:prstGeom prst="rect">
              <a:avLst/>
            </a:prstGeom>
            <a:grpFill/>
          </p:spPr>
        </p:pic>
      </p:grpSp>
      <p:sp>
        <p:nvSpPr>
          <p:cNvPr id="239" name="TextBox 238">
            <a:extLst>
              <a:ext uri="{FF2B5EF4-FFF2-40B4-BE49-F238E27FC236}">
                <a16:creationId xmlns:a16="http://schemas.microsoft.com/office/drawing/2014/main" xmlns="" id="{91D454EC-4400-4DAC-9F48-C016E301B8D4}"/>
              </a:ext>
            </a:extLst>
          </p:cNvPr>
          <p:cNvSpPr txBox="1"/>
          <p:nvPr/>
        </p:nvSpPr>
        <p:spPr>
          <a:xfrm>
            <a:off x="144945" y="4737263"/>
            <a:ext cx="1044503" cy="276999"/>
          </a:xfrm>
          <a:prstGeom prst="rect">
            <a:avLst/>
          </a:prstGeom>
          <a:noFill/>
        </p:spPr>
        <p:txBody>
          <a:bodyPr wrap="square" lIns="0" tIns="0" rIns="0" bIns="0" rtlCol="0">
            <a:spAutoFit/>
          </a:bodyPr>
          <a:lstStyle/>
          <a:p>
            <a:pPr algn="ctr"/>
            <a:r>
              <a:rPr lang="en-ZA" dirty="0" smtClean="0"/>
              <a:t>1</a:t>
            </a:r>
            <a:r>
              <a:rPr lang="en-ZA" baseline="30000" dirty="0" smtClean="0"/>
              <a:t>st</a:t>
            </a:r>
            <a:r>
              <a:rPr lang="en-ZA" dirty="0" smtClean="0"/>
              <a:t> Missed Appt</a:t>
            </a:r>
            <a:endParaRPr lang="en-ZA" dirty="0"/>
          </a:p>
        </p:txBody>
      </p:sp>
      <p:grpSp>
        <p:nvGrpSpPr>
          <p:cNvPr id="93" name="Milestone Graphic" title="Milestone Graphic">
            <a:extLst>
              <a:ext uri="{FF2B5EF4-FFF2-40B4-BE49-F238E27FC236}">
                <a16:creationId xmlns:a16="http://schemas.microsoft.com/office/drawing/2014/main" xmlns="" id="{913EAD05-5455-4B5E-8508-9C62E1EF0D52}"/>
              </a:ext>
            </a:extLst>
          </p:cNvPr>
          <p:cNvGrpSpPr/>
          <p:nvPr/>
        </p:nvGrpSpPr>
        <p:grpSpPr>
          <a:xfrm>
            <a:off x="2755890" y="3661997"/>
            <a:ext cx="464817" cy="464817"/>
            <a:chOff x="3764706" y="2101552"/>
            <a:chExt cx="464817" cy="464817"/>
          </a:xfrm>
          <a:solidFill>
            <a:srgbClr val="0D0D0D">
              <a:alpha val="85098"/>
            </a:srgbClr>
          </a:solidFill>
        </p:grpSpPr>
        <p:sp>
          <p:nvSpPr>
            <p:cNvPr id="94" name="Oval 93" title="Circle Background">
              <a:extLst>
                <a:ext uri="{FF2B5EF4-FFF2-40B4-BE49-F238E27FC236}">
                  <a16:creationId xmlns:a16="http://schemas.microsoft.com/office/drawing/2014/main" xmlns="" id="{D04A7E40-AE17-466D-B8F1-754FA6B9907D}"/>
                </a:ext>
              </a:extLst>
            </p:cNvPr>
            <p:cNvSpPr/>
            <p:nvPr/>
          </p:nvSpPr>
          <p:spPr>
            <a:xfrm>
              <a:off x="3764706" y="2101552"/>
              <a:ext cx="464817" cy="4648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5" name="Graphic 232" title="Milestone Icon">
              <a:extLst>
                <a:ext uri="{FF2B5EF4-FFF2-40B4-BE49-F238E27FC236}">
                  <a16:creationId xmlns:a16="http://schemas.microsoft.com/office/drawing/2014/main" xmlns="" id="{D5835B93-0E07-4B9D-86E8-710FE29E45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18732" y="2154698"/>
              <a:ext cx="235505" cy="315487"/>
            </a:xfrm>
            <a:prstGeom prst="rect">
              <a:avLst/>
            </a:prstGeom>
            <a:grpFill/>
          </p:spPr>
        </p:pic>
      </p:grpSp>
      <p:grpSp>
        <p:nvGrpSpPr>
          <p:cNvPr id="96" name="Text Milestone 3" title="Item Text">
            <a:extLst>
              <a:ext uri="{FF2B5EF4-FFF2-40B4-BE49-F238E27FC236}">
                <a16:creationId xmlns:a16="http://schemas.microsoft.com/office/drawing/2014/main" xmlns="" id="{0439C5B7-9C38-40E2-8D97-5E778964EAD1}"/>
              </a:ext>
            </a:extLst>
          </p:cNvPr>
          <p:cNvGrpSpPr/>
          <p:nvPr/>
        </p:nvGrpSpPr>
        <p:grpSpPr>
          <a:xfrm>
            <a:off x="2075514" y="4269170"/>
            <a:ext cx="1767840" cy="719329"/>
            <a:chOff x="3095088" y="1270541"/>
            <a:chExt cx="1767840" cy="719329"/>
          </a:xfrm>
        </p:grpSpPr>
        <p:sp>
          <p:nvSpPr>
            <p:cNvPr id="100" name="TextBox 99">
              <a:extLst>
                <a:ext uri="{FF2B5EF4-FFF2-40B4-BE49-F238E27FC236}">
                  <a16:creationId xmlns:a16="http://schemas.microsoft.com/office/drawing/2014/main" xmlns="" id="{57BE9E71-DFEF-4975-BCC6-C716CADF2553}"/>
                </a:ext>
              </a:extLst>
            </p:cNvPr>
            <p:cNvSpPr txBox="1"/>
            <p:nvPr/>
          </p:nvSpPr>
          <p:spPr>
            <a:xfrm>
              <a:off x="3095088" y="1270541"/>
              <a:ext cx="1767840" cy="276999"/>
            </a:xfrm>
            <a:prstGeom prst="rect">
              <a:avLst/>
            </a:prstGeom>
            <a:noFill/>
          </p:spPr>
          <p:txBody>
            <a:bodyPr wrap="square" lIns="0" tIns="0" rIns="0" bIns="0" rtlCol="0">
              <a:spAutoFit/>
            </a:bodyPr>
            <a:lstStyle/>
            <a:p>
              <a:pPr algn="ctr"/>
              <a:r>
                <a:rPr lang="en-ZA" dirty="0" smtClean="0"/>
                <a:t>2</a:t>
              </a:r>
              <a:r>
                <a:rPr lang="en-ZA" baseline="30000" dirty="0" smtClean="0"/>
                <a:t>nd</a:t>
              </a:r>
              <a:r>
                <a:rPr lang="en-ZA" dirty="0" smtClean="0"/>
                <a:t> Attempt</a:t>
              </a:r>
              <a:endParaRPr lang="en-ZA" dirty="0"/>
            </a:p>
          </p:txBody>
        </p:sp>
        <p:sp>
          <p:nvSpPr>
            <p:cNvPr id="102" name="TextBox 101">
              <a:extLst>
                <a:ext uri="{FF2B5EF4-FFF2-40B4-BE49-F238E27FC236}">
                  <a16:creationId xmlns:a16="http://schemas.microsoft.com/office/drawing/2014/main" xmlns="" id="{C2751D8C-2432-4EAC-9CAA-F95158DA6B0D}"/>
                </a:ext>
              </a:extLst>
            </p:cNvPr>
            <p:cNvSpPr txBox="1"/>
            <p:nvPr/>
          </p:nvSpPr>
          <p:spPr>
            <a:xfrm>
              <a:off x="3095089" y="1594888"/>
              <a:ext cx="1767839" cy="394982"/>
            </a:xfrm>
            <a:prstGeom prst="rect">
              <a:avLst/>
            </a:prstGeom>
            <a:noFill/>
          </p:spPr>
          <p:txBody>
            <a:bodyPr wrap="square" lIns="0" tIns="0" rIns="0" bIns="0" rtlCol="0">
              <a:noAutofit/>
            </a:bodyPr>
            <a:lstStyle/>
            <a:p>
              <a:pPr algn="ctr"/>
              <a:r>
                <a:rPr lang="en-ZA" sz="1100" dirty="0" smtClean="0"/>
                <a:t>15 days Later</a:t>
              </a:r>
            </a:p>
            <a:p>
              <a:pPr algn="ctr"/>
              <a:r>
                <a:rPr lang="en-ZA" sz="1100" dirty="0" smtClean="0"/>
                <a:t>MCM</a:t>
              </a:r>
              <a:endParaRPr lang="en-ZA" sz="1100" dirty="0"/>
            </a:p>
          </p:txBody>
        </p:sp>
      </p:grpSp>
      <p:grpSp>
        <p:nvGrpSpPr>
          <p:cNvPr id="103" name="Milestone Graphic" title="Milestone Graphic">
            <a:extLst>
              <a:ext uri="{FF2B5EF4-FFF2-40B4-BE49-F238E27FC236}">
                <a16:creationId xmlns:a16="http://schemas.microsoft.com/office/drawing/2014/main" xmlns="" id="{913EAD05-5455-4B5E-8508-9C62E1EF0D52}"/>
              </a:ext>
            </a:extLst>
          </p:cNvPr>
          <p:cNvGrpSpPr/>
          <p:nvPr/>
        </p:nvGrpSpPr>
        <p:grpSpPr>
          <a:xfrm>
            <a:off x="927085" y="2590923"/>
            <a:ext cx="464817" cy="464817"/>
            <a:chOff x="3764706" y="2101552"/>
            <a:chExt cx="464817" cy="464817"/>
          </a:xfrm>
          <a:solidFill>
            <a:srgbClr val="0D0D0D">
              <a:alpha val="85882"/>
            </a:srgbClr>
          </a:solidFill>
        </p:grpSpPr>
        <p:sp>
          <p:nvSpPr>
            <p:cNvPr id="104" name="Oval 103" title="Circle Background">
              <a:extLst>
                <a:ext uri="{FF2B5EF4-FFF2-40B4-BE49-F238E27FC236}">
                  <a16:creationId xmlns:a16="http://schemas.microsoft.com/office/drawing/2014/main" xmlns="" id="{D04A7E40-AE17-466D-B8F1-754FA6B9907D}"/>
                </a:ext>
              </a:extLst>
            </p:cNvPr>
            <p:cNvSpPr/>
            <p:nvPr/>
          </p:nvSpPr>
          <p:spPr>
            <a:xfrm>
              <a:off x="3764706" y="2101552"/>
              <a:ext cx="464817" cy="4648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5" name="Graphic 232" title="Milestone Icon">
              <a:extLst>
                <a:ext uri="{FF2B5EF4-FFF2-40B4-BE49-F238E27FC236}">
                  <a16:creationId xmlns:a16="http://schemas.microsoft.com/office/drawing/2014/main" xmlns="" id="{D5835B93-0E07-4B9D-86E8-710FE29E45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18732" y="2154698"/>
              <a:ext cx="235505" cy="315487"/>
            </a:xfrm>
            <a:prstGeom prst="rect">
              <a:avLst/>
            </a:prstGeom>
            <a:grpFill/>
          </p:spPr>
        </p:pic>
      </p:grpSp>
      <p:sp>
        <p:nvSpPr>
          <p:cNvPr id="107" name="TextBox 106">
            <a:extLst>
              <a:ext uri="{FF2B5EF4-FFF2-40B4-BE49-F238E27FC236}">
                <a16:creationId xmlns:a16="http://schemas.microsoft.com/office/drawing/2014/main" xmlns="" id="{57BE9E71-DFEF-4975-BCC6-C716CADF2553}"/>
              </a:ext>
            </a:extLst>
          </p:cNvPr>
          <p:cNvSpPr txBox="1"/>
          <p:nvPr/>
        </p:nvSpPr>
        <p:spPr>
          <a:xfrm>
            <a:off x="300419" y="1947031"/>
            <a:ext cx="1767840" cy="654025"/>
          </a:xfrm>
          <a:prstGeom prst="rect">
            <a:avLst/>
          </a:prstGeom>
          <a:noFill/>
        </p:spPr>
        <p:txBody>
          <a:bodyPr wrap="square" lIns="0" tIns="0" rIns="0" bIns="0" rtlCol="0">
            <a:spAutoFit/>
          </a:bodyPr>
          <a:lstStyle/>
          <a:p>
            <a:pPr algn="ctr"/>
            <a:r>
              <a:rPr lang="en-ZA" sz="1100" b="1" dirty="0" smtClean="0"/>
              <a:t>1</a:t>
            </a:r>
            <a:r>
              <a:rPr lang="en-ZA" sz="1100" b="1" baseline="30000" dirty="0" smtClean="0"/>
              <a:t>st</a:t>
            </a:r>
            <a:r>
              <a:rPr lang="en-ZA" sz="1100" b="1" dirty="0" smtClean="0"/>
              <a:t> attempt </a:t>
            </a:r>
            <a:r>
              <a:rPr lang="en-ZA" sz="1000" dirty="0" smtClean="0"/>
              <a:t>to contact client will be conducted on the same day of missed appt by the MCM </a:t>
            </a:r>
            <a:endParaRPr lang="en-ZA" sz="1000" dirty="0"/>
          </a:p>
        </p:txBody>
      </p:sp>
      <p:grpSp>
        <p:nvGrpSpPr>
          <p:cNvPr id="124" name="Text Milestone 3" title="Item Text">
            <a:extLst>
              <a:ext uri="{FF2B5EF4-FFF2-40B4-BE49-F238E27FC236}">
                <a16:creationId xmlns:a16="http://schemas.microsoft.com/office/drawing/2014/main" xmlns="" id="{0439C5B7-9C38-40E2-8D97-5E778964EAD1}"/>
              </a:ext>
            </a:extLst>
          </p:cNvPr>
          <p:cNvGrpSpPr/>
          <p:nvPr/>
        </p:nvGrpSpPr>
        <p:grpSpPr>
          <a:xfrm>
            <a:off x="3103678" y="1382153"/>
            <a:ext cx="1767840" cy="693209"/>
            <a:chOff x="3095088" y="1270541"/>
            <a:chExt cx="1767840" cy="693209"/>
          </a:xfrm>
        </p:grpSpPr>
        <p:sp>
          <p:nvSpPr>
            <p:cNvPr id="125" name="TextBox 124">
              <a:extLst>
                <a:ext uri="{FF2B5EF4-FFF2-40B4-BE49-F238E27FC236}">
                  <a16:creationId xmlns:a16="http://schemas.microsoft.com/office/drawing/2014/main" xmlns="" id="{57BE9E71-DFEF-4975-BCC6-C716CADF2553}"/>
                </a:ext>
              </a:extLst>
            </p:cNvPr>
            <p:cNvSpPr txBox="1"/>
            <p:nvPr/>
          </p:nvSpPr>
          <p:spPr>
            <a:xfrm>
              <a:off x="3095088" y="1270541"/>
              <a:ext cx="1767840" cy="276999"/>
            </a:xfrm>
            <a:prstGeom prst="rect">
              <a:avLst/>
            </a:prstGeom>
            <a:noFill/>
          </p:spPr>
          <p:txBody>
            <a:bodyPr wrap="square" lIns="0" tIns="0" rIns="0" bIns="0" rtlCol="0">
              <a:spAutoFit/>
            </a:bodyPr>
            <a:lstStyle/>
            <a:p>
              <a:pPr algn="ctr"/>
              <a:r>
                <a:rPr lang="en-ZA" dirty="0" smtClean="0"/>
                <a:t>3</a:t>
              </a:r>
              <a:r>
                <a:rPr lang="en-ZA" baseline="30000" dirty="0" smtClean="0"/>
                <a:t>rd</a:t>
              </a:r>
              <a:r>
                <a:rPr lang="en-ZA" dirty="0" smtClean="0"/>
                <a:t> Attempt</a:t>
              </a:r>
              <a:endParaRPr lang="en-ZA" dirty="0"/>
            </a:p>
          </p:txBody>
        </p:sp>
        <p:sp>
          <p:nvSpPr>
            <p:cNvPr id="126" name="TextBox 125">
              <a:extLst>
                <a:ext uri="{FF2B5EF4-FFF2-40B4-BE49-F238E27FC236}">
                  <a16:creationId xmlns:a16="http://schemas.microsoft.com/office/drawing/2014/main" xmlns="" id="{C2751D8C-2432-4EAC-9CAA-F95158DA6B0D}"/>
                </a:ext>
              </a:extLst>
            </p:cNvPr>
            <p:cNvSpPr txBox="1"/>
            <p:nvPr/>
          </p:nvSpPr>
          <p:spPr>
            <a:xfrm>
              <a:off x="3095089" y="1594888"/>
              <a:ext cx="1767839" cy="368862"/>
            </a:xfrm>
            <a:prstGeom prst="rect">
              <a:avLst/>
            </a:prstGeom>
            <a:noFill/>
          </p:spPr>
          <p:txBody>
            <a:bodyPr wrap="square" lIns="0" tIns="0" rIns="0" bIns="0" rtlCol="0">
              <a:noAutofit/>
            </a:bodyPr>
            <a:lstStyle/>
            <a:p>
              <a:pPr algn="ctr"/>
              <a:r>
                <a:rPr lang="en-ZA" sz="1100" dirty="0" smtClean="0"/>
                <a:t>30 days Later</a:t>
              </a:r>
            </a:p>
            <a:p>
              <a:pPr algn="ctr"/>
              <a:r>
                <a:rPr lang="en-ZA" sz="1100" dirty="0" smtClean="0"/>
                <a:t>MCM</a:t>
              </a:r>
              <a:endParaRPr lang="en-ZA" sz="1100" dirty="0"/>
            </a:p>
          </p:txBody>
        </p:sp>
      </p:grpSp>
      <p:grpSp>
        <p:nvGrpSpPr>
          <p:cNvPr id="127" name="Text Milestone 3" title="Item Text">
            <a:extLst>
              <a:ext uri="{FF2B5EF4-FFF2-40B4-BE49-F238E27FC236}">
                <a16:creationId xmlns:a16="http://schemas.microsoft.com/office/drawing/2014/main" xmlns="" id="{0439C5B7-9C38-40E2-8D97-5E778964EAD1}"/>
              </a:ext>
            </a:extLst>
          </p:cNvPr>
          <p:cNvGrpSpPr/>
          <p:nvPr/>
        </p:nvGrpSpPr>
        <p:grpSpPr>
          <a:xfrm>
            <a:off x="3747625" y="4910970"/>
            <a:ext cx="1767840" cy="665180"/>
            <a:chOff x="3095088" y="1270541"/>
            <a:chExt cx="1767840" cy="665180"/>
          </a:xfrm>
        </p:grpSpPr>
        <p:sp>
          <p:nvSpPr>
            <p:cNvPr id="128" name="TextBox 127">
              <a:extLst>
                <a:ext uri="{FF2B5EF4-FFF2-40B4-BE49-F238E27FC236}">
                  <a16:creationId xmlns:a16="http://schemas.microsoft.com/office/drawing/2014/main" xmlns="" id="{57BE9E71-DFEF-4975-BCC6-C716CADF2553}"/>
                </a:ext>
              </a:extLst>
            </p:cNvPr>
            <p:cNvSpPr txBox="1"/>
            <p:nvPr/>
          </p:nvSpPr>
          <p:spPr>
            <a:xfrm>
              <a:off x="3095088" y="1270541"/>
              <a:ext cx="1767840" cy="276999"/>
            </a:xfrm>
            <a:prstGeom prst="rect">
              <a:avLst/>
            </a:prstGeom>
            <a:noFill/>
          </p:spPr>
          <p:txBody>
            <a:bodyPr wrap="square" lIns="0" tIns="0" rIns="0" bIns="0" rtlCol="0">
              <a:spAutoFit/>
            </a:bodyPr>
            <a:lstStyle/>
            <a:p>
              <a:pPr algn="ctr"/>
              <a:r>
                <a:rPr lang="en-ZA" dirty="0" smtClean="0"/>
                <a:t>4</a:t>
              </a:r>
              <a:r>
                <a:rPr lang="en-ZA" baseline="30000" dirty="0" smtClean="0"/>
                <a:t>th</a:t>
              </a:r>
              <a:r>
                <a:rPr lang="en-ZA" dirty="0" smtClean="0"/>
                <a:t> Attempt</a:t>
              </a:r>
              <a:endParaRPr lang="en-ZA" dirty="0"/>
            </a:p>
          </p:txBody>
        </p:sp>
        <p:sp>
          <p:nvSpPr>
            <p:cNvPr id="129" name="TextBox 128">
              <a:extLst>
                <a:ext uri="{FF2B5EF4-FFF2-40B4-BE49-F238E27FC236}">
                  <a16:creationId xmlns:a16="http://schemas.microsoft.com/office/drawing/2014/main" xmlns="" id="{C2751D8C-2432-4EAC-9CAA-F95158DA6B0D}"/>
                </a:ext>
              </a:extLst>
            </p:cNvPr>
            <p:cNvSpPr txBox="1"/>
            <p:nvPr/>
          </p:nvSpPr>
          <p:spPr>
            <a:xfrm>
              <a:off x="3095089" y="1594888"/>
              <a:ext cx="1767839" cy="340833"/>
            </a:xfrm>
            <a:prstGeom prst="rect">
              <a:avLst/>
            </a:prstGeom>
            <a:noFill/>
          </p:spPr>
          <p:txBody>
            <a:bodyPr wrap="square" lIns="0" tIns="0" rIns="0" bIns="0" rtlCol="0">
              <a:noAutofit/>
            </a:bodyPr>
            <a:lstStyle/>
            <a:p>
              <a:pPr algn="ctr"/>
              <a:r>
                <a:rPr lang="en-ZA" sz="1100" dirty="0" smtClean="0"/>
                <a:t>45 days Later</a:t>
              </a:r>
            </a:p>
            <a:p>
              <a:pPr algn="ctr"/>
              <a:r>
                <a:rPr lang="en-ZA" sz="1100" dirty="0" smtClean="0"/>
                <a:t>MCM</a:t>
              </a:r>
              <a:endParaRPr lang="en-ZA" sz="1100" dirty="0"/>
            </a:p>
          </p:txBody>
        </p:sp>
      </p:grpSp>
      <p:grpSp>
        <p:nvGrpSpPr>
          <p:cNvPr id="135" name="Text Milestone 3" title="Item Text">
            <a:extLst>
              <a:ext uri="{FF2B5EF4-FFF2-40B4-BE49-F238E27FC236}">
                <a16:creationId xmlns:a16="http://schemas.microsoft.com/office/drawing/2014/main" xmlns="" id="{0439C5B7-9C38-40E2-8D97-5E778964EAD1}"/>
              </a:ext>
            </a:extLst>
          </p:cNvPr>
          <p:cNvGrpSpPr/>
          <p:nvPr/>
        </p:nvGrpSpPr>
        <p:grpSpPr>
          <a:xfrm>
            <a:off x="4700656" y="1956828"/>
            <a:ext cx="1767840" cy="664278"/>
            <a:chOff x="3095088" y="1270541"/>
            <a:chExt cx="1767840" cy="664278"/>
          </a:xfrm>
        </p:grpSpPr>
        <p:sp>
          <p:nvSpPr>
            <p:cNvPr id="136" name="TextBox 135">
              <a:extLst>
                <a:ext uri="{FF2B5EF4-FFF2-40B4-BE49-F238E27FC236}">
                  <a16:creationId xmlns:a16="http://schemas.microsoft.com/office/drawing/2014/main" xmlns="" id="{57BE9E71-DFEF-4975-BCC6-C716CADF2553}"/>
                </a:ext>
              </a:extLst>
            </p:cNvPr>
            <p:cNvSpPr txBox="1"/>
            <p:nvPr/>
          </p:nvSpPr>
          <p:spPr>
            <a:xfrm>
              <a:off x="3095088" y="1270541"/>
              <a:ext cx="1767840" cy="276999"/>
            </a:xfrm>
            <a:prstGeom prst="rect">
              <a:avLst/>
            </a:prstGeom>
            <a:noFill/>
          </p:spPr>
          <p:txBody>
            <a:bodyPr wrap="square" lIns="0" tIns="0" rIns="0" bIns="0" rtlCol="0">
              <a:spAutoFit/>
            </a:bodyPr>
            <a:lstStyle/>
            <a:p>
              <a:pPr algn="ctr"/>
              <a:r>
                <a:rPr lang="en-ZA" dirty="0" smtClean="0"/>
                <a:t>5</a:t>
              </a:r>
              <a:r>
                <a:rPr lang="en-ZA" baseline="30000" dirty="0" smtClean="0"/>
                <a:t>th</a:t>
              </a:r>
              <a:r>
                <a:rPr lang="en-ZA" dirty="0" smtClean="0"/>
                <a:t> Attempt</a:t>
              </a:r>
              <a:endParaRPr lang="en-ZA" dirty="0"/>
            </a:p>
          </p:txBody>
        </p:sp>
        <p:sp>
          <p:nvSpPr>
            <p:cNvPr id="137" name="TextBox 136">
              <a:extLst>
                <a:ext uri="{FF2B5EF4-FFF2-40B4-BE49-F238E27FC236}">
                  <a16:creationId xmlns:a16="http://schemas.microsoft.com/office/drawing/2014/main" xmlns="" id="{C2751D8C-2432-4EAC-9CAA-F95158DA6B0D}"/>
                </a:ext>
              </a:extLst>
            </p:cNvPr>
            <p:cNvSpPr txBox="1"/>
            <p:nvPr/>
          </p:nvSpPr>
          <p:spPr>
            <a:xfrm>
              <a:off x="3095089" y="1594888"/>
              <a:ext cx="1767839" cy="339931"/>
            </a:xfrm>
            <a:prstGeom prst="rect">
              <a:avLst/>
            </a:prstGeom>
            <a:noFill/>
          </p:spPr>
          <p:txBody>
            <a:bodyPr wrap="square" lIns="0" tIns="0" rIns="0" bIns="0" rtlCol="0">
              <a:noAutofit/>
            </a:bodyPr>
            <a:lstStyle/>
            <a:p>
              <a:pPr algn="ctr"/>
              <a:r>
                <a:rPr lang="en-ZA" sz="1100" dirty="0" smtClean="0"/>
                <a:t>60 days Later</a:t>
              </a:r>
            </a:p>
            <a:p>
              <a:pPr algn="ctr"/>
              <a:r>
                <a:rPr lang="en-ZA" sz="1100" dirty="0" smtClean="0"/>
                <a:t>MCM</a:t>
              </a:r>
              <a:endParaRPr lang="en-ZA" sz="1100" dirty="0"/>
            </a:p>
          </p:txBody>
        </p:sp>
      </p:grpSp>
      <p:grpSp>
        <p:nvGrpSpPr>
          <p:cNvPr id="141" name="Text Milestone 3" title="Item Text">
            <a:extLst>
              <a:ext uri="{FF2B5EF4-FFF2-40B4-BE49-F238E27FC236}">
                <a16:creationId xmlns:a16="http://schemas.microsoft.com/office/drawing/2014/main" xmlns="" id="{0439C5B7-9C38-40E2-8D97-5E778964EAD1}"/>
              </a:ext>
            </a:extLst>
          </p:cNvPr>
          <p:cNvGrpSpPr/>
          <p:nvPr/>
        </p:nvGrpSpPr>
        <p:grpSpPr>
          <a:xfrm>
            <a:off x="5715098" y="4740324"/>
            <a:ext cx="1767840" cy="759946"/>
            <a:chOff x="3095088" y="1270541"/>
            <a:chExt cx="1767840" cy="759946"/>
          </a:xfrm>
        </p:grpSpPr>
        <p:sp>
          <p:nvSpPr>
            <p:cNvPr id="142" name="TextBox 141">
              <a:extLst>
                <a:ext uri="{FF2B5EF4-FFF2-40B4-BE49-F238E27FC236}">
                  <a16:creationId xmlns:a16="http://schemas.microsoft.com/office/drawing/2014/main" xmlns="" id="{57BE9E71-DFEF-4975-BCC6-C716CADF2553}"/>
                </a:ext>
              </a:extLst>
            </p:cNvPr>
            <p:cNvSpPr txBox="1"/>
            <p:nvPr/>
          </p:nvSpPr>
          <p:spPr>
            <a:xfrm>
              <a:off x="3095088" y="1270541"/>
              <a:ext cx="1767840" cy="276999"/>
            </a:xfrm>
            <a:prstGeom prst="rect">
              <a:avLst/>
            </a:prstGeom>
            <a:noFill/>
          </p:spPr>
          <p:txBody>
            <a:bodyPr wrap="square" lIns="0" tIns="0" rIns="0" bIns="0" rtlCol="0">
              <a:spAutoFit/>
            </a:bodyPr>
            <a:lstStyle/>
            <a:p>
              <a:pPr algn="ctr"/>
              <a:r>
                <a:rPr lang="en-ZA" dirty="0" smtClean="0"/>
                <a:t>6</a:t>
              </a:r>
              <a:r>
                <a:rPr lang="en-ZA" baseline="30000" dirty="0" smtClean="0"/>
                <a:t>th</a:t>
              </a:r>
              <a:r>
                <a:rPr lang="en-ZA" dirty="0"/>
                <a:t> </a:t>
              </a:r>
              <a:r>
                <a:rPr lang="en-ZA" dirty="0" smtClean="0"/>
                <a:t>Attempt</a:t>
              </a:r>
              <a:endParaRPr lang="en-ZA" dirty="0"/>
            </a:p>
          </p:txBody>
        </p:sp>
        <p:sp>
          <p:nvSpPr>
            <p:cNvPr id="143" name="TextBox 142">
              <a:extLst>
                <a:ext uri="{FF2B5EF4-FFF2-40B4-BE49-F238E27FC236}">
                  <a16:creationId xmlns:a16="http://schemas.microsoft.com/office/drawing/2014/main" xmlns="" id="{C2751D8C-2432-4EAC-9CAA-F95158DA6B0D}"/>
                </a:ext>
              </a:extLst>
            </p:cNvPr>
            <p:cNvSpPr txBox="1"/>
            <p:nvPr/>
          </p:nvSpPr>
          <p:spPr>
            <a:xfrm>
              <a:off x="3095089" y="1594888"/>
              <a:ext cx="1767839" cy="435599"/>
            </a:xfrm>
            <a:prstGeom prst="rect">
              <a:avLst/>
            </a:prstGeom>
            <a:noFill/>
          </p:spPr>
          <p:txBody>
            <a:bodyPr wrap="square" lIns="0" tIns="0" rIns="0" bIns="0" rtlCol="0">
              <a:noAutofit/>
            </a:bodyPr>
            <a:lstStyle/>
            <a:p>
              <a:pPr algn="ctr"/>
              <a:r>
                <a:rPr lang="en-ZA" sz="1100" dirty="0" smtClean="0"/>
                <a:t>75 days Later</a:t>
              </a:r>
            </a:p>
            <a:p>
              <a:pPr algn="ctr"/>
              <a:r>
                <a:rPr lang="en-ZA" sz="1100" dirty="0" smtClean="0"/>
                <a:t>MCM</a:t>
              </a:r>
              <a:endParaRPr lang="en-ZA" sz="1100" dirty="0"/>
            </a:p>
          </p:txBody>
        </p:sp>
      </p:grpSp>
      <p:grpSp>
        <p:nvGrpSpPr>
          <p:cNvPr id="151" name="Text Milestone 3" title="Item Text">
            <a:extLst>
              <a:ext uri="{FF2B5EF4-FFF2-40B4-BE49-F238E27FC236}">
                <a16:creationId xmlns:a16="http://schemas.microsoft.com/office/drawing/2014/main" xmlns="" id="{0439C5B7-9C38-40E2-8D97-5E778964EAD1}"/>
              </a:ext>
            </a:extLst>
          </p:cNvPr>
          <p:cNvGrpSpPr/>
          <p:nvPr/>
        </p:nvGrpSpPr>
        <p:grpSpPr>
          <a:xfrm>
            <a:off x="6668804" y="1841433"/>
            <a:ext cx="1767840" cy="721425"/>
            <a:chOff x="3095088" y="1270541"/>
            <a:chExt cx="1767840" cy="721425"/>
          </a:xfrm>
        </p:grpSpPr>
        <p:sp>
          <p:nvSpPr>
            <p:cNvPr id="152" name="TextBox 151">
              <a:extLst>
                <a:ext uri="{FF2B5EF4-FFF2-40B4-BE49-F238E27FC236}">
                  <a16:creationId xmlns:a16="http://schemas.microsoft.com/office/drawing/2014/main" xmlns="" id="{57BE9E71-DFEF-4975-BCC6-C716CADF2553}"/>
                </a:ext>
              </a:extLst>
            </p:cNvPr>
            <p:cNvSpPr txBox="1"/>
            <p:nvPr/>
          </p:nvSpPr>
          <p:spPr>
            <a:xfrm>
              <a:off x="3095088" y="1270541"/>
              <a:ext cx="1767840" cy="276999"/>
            </a:xfrm>
            <a:prstGeom prst="rect">
              <a:avLst/>
            </a:prstGeom>
            <a:noFill/>
          </p:spPr>
          <p:txBody>
            <a:bodyPr wrap="square" lIns="0" tIns="0" rIns="0" bIns="0" rtlCol="0">
              <a:spAutoFit/>
            </a:bodyPr>
            <a:lstStyle/>
            <a:p>
              <a:pPr algn="ctr"/>
              <a:r>
                <a:rPr lang="en-ZA" dirty="0" smtClean="0"/>
                <a:t>Home Visit</a:t>
              </a:r>
              <a:endParaRPr lang="en-ZA" dirty="0"/>
            </a:p>
          </p:txBody>
        </p:sp>
        <p:sp>
          <p:nvSpPr>
            <p:cNvPr id="153" name="TextBox 152">
              <a:extLst>
                <a:ext uri="{FF2B5EF4-FFF2-40B4-BE49-F238E27FC236}">
                  <a16:creationId xmlns:a16="http://schemas.microsoft.com/office/drawing/2014/main" xmlns="" id="{C2751D8C-2432-4EAC-9CAA-F95158DA6B0D}"/>
                </a:ext>
              </a:extLst>
            </p:cNvPr>
            <p:cNvSpPr txBox="1"/>
            <p:nvPr/>
          </p:nvSpPr>
          <p:spPr>
            <a:xfrm>
              <a:off x="3095089" y="1594888"/>
              <a:ext cx="1767839" cy="397078"/>
            </a:xfrm>
            <a:prstGeom prst="rect">
              <a:avLst/>
            </a:prstGeom>
            <a:noFill/>
          </p:spPr>
          <p:txBody>
            <a:bodyPr wrap="square" lIns="0" tIns="0" rIns="0" bIns="0" rtlCol="0">
              <a:noAutofit/>
            </a:bodyPr>
            <a:lstStyle/>
            <a:p>
              <a:pPr algn="ctr"/>
              <a:r>
                <a:rPr lang="en-ZA" sz="1100" dirty="0" smtClean="0"/>
                <a:t>90 days Later</a:t>
              </a:r>
            </a:p>
            <a:p>
              <a:pPr algn="ctr"/>
              <a:r>
                <a:rPr lang="en-ZA" sz="1100" dirty="0" smtClean="0"/>
                <a:t>Retention Specialist</a:t>
              </a:r>
              <a:endParaRPr lang="en-ZA" sz="1100" dirty="0"/>
            </a:p>
          </p:txBody>
        </p:sp>
      </p:grpSp>
      <p:grpSp>
        <p:nvGrpSpPr>
          <p:cNvPr id="168" name="Text Milestone 3" title="Item Text">
            <a:extLst>
              <a:ext uri="{FF2B5EF4-FFF2-40B4-BE49-F238E27FC236}">
                <a16:creationId xmlns:a16="http://schemas.microsoft.com/office/drawing/2014/main" xmlns="" id="{0439C5B7-9C38-40E2-8D97-5E778964EAD1}"/>
              </a:ext>
            </a:extLst>
          </p:cNvPr>
          <p:cNvGrpSpPr/>
          <p:nvPr/>
        </p:nvGrpSpPr>
        <p:grpSpPr>
          <a:xfrm>
            <a:off x="7722052" y="4789686"/>
            <a:ext cx="1767840" cy="778366"/>
            <a:chOff x="3095088" y="1270541"/>
            <a:chExt cx="1767840" cy="778366"/>
          </a:xfrm>
        </p:grpSpPr>
        <p:sp>
          <p:nvSpPr>
            <p:cNvPr id="169" name="TextBox 168">
              <a:extLst>
                <a:ext uri="{FF2B5EF4-FFF2-40B4-BE49-F238E27FC236}">
                  <a16:creationId xmlns:a16="http://schemas.microsoft.com/office/drawing/2014/main" xmlns="" id="{57BE9E71-DFEF-4975-BCC6-C716CADF2553}"/>
                </a:ext>
              </a:extLst>
            </p:cNvPr>
            <p:cNvSpPr txBox="1"/>
            <p:nvPr/>
          </p:nvSpPr>
          <p:spPr>
            <a:xfrm>
              <a:off x="3095088" y="1270541"/>
              <a:ext cx="1767840" cy="276999"/>
            </a:xfrm>
            <a:prstGeom prst="rect">
              <a:avLst/>
            </a:prstGeom>
            <a:noFill/>
          </p:spPr>
          <p:txBody>
            <a:bodyPr wrap="square" lIns="0" tIns="0" rIns="0" bIns="0" rtlCol="0">
              <a:spAutoFit/>
            </a:bodyPr>
            <a:lstStyle/>
            <a:p>
              <a:pPr algn="ctr"/>
              <a:r>
                <a:rPr lang="en-ZA" dirty="0" smtClean="0"/>
                <a:t>Attempt “X”</a:t>
              </a:r>
              <a:endParaRPr lang="en-ZA" dirty="0"/>
            </a:p>
          </p:txBody>
        </p:sp>
        <p:sp>
          <p:nvSpPr>
            <p:cNvPr id="171" name="TextBox 170">
              <a:extLst>
                <a:ext uri="{FF2B5EF4-FFF2-40B4-BE49-F238E27FC236}">
                  <a16:creationId xmlns:a16="http://schemas.microsoft.com/office/drawing/2014/main" xmlns="" id="{C2751D8C-2432-4EAC-9CAA-F95158DA6B0D}"/>
                </a:ext>
              </a:extLst>
            </p:cNvPr>
            <p:cNvSpPr txBox="1"/>
            <p:nvPr/>
          </p:nvSpPr>
          <p:spPr>
            <a:xfrm>
              <a:off x="3095089" y="1594888"/>
              <a:ext cx="1767839" cy="454019"/>
            </a:xfrm>
            <a:prstGeom prst="rect">
              <a:avLst/>
            </a:prstGeom>
            <a:noFill/>
          </p:spPr>
          <p:txBody>
            <a:bodyPr wrap="square" lIns="0" tIns="0" rIns="0" bIns="0" rtlCol="0">
              <a:noAutofit/>
            </a:bodyPr>
            <a:lstStyle/>
            <a:p>
              <a:pPr algn="ctr"/>
              <a:r>
                <a:rPr lang="en-ZA" sz="1100" dirty="0" smtClean="0"/>
                <a:t>120 days Later</a:t>
              </a:r>
            </a:p>
            <a:p>
              <a:pPr algn="ctr"/>
              <a:r>
                <a:rPr lang="en-ZA" sz="1100" dirty="0" smtClean="0"/>
                <a:t>Retention Specialist</a:t>
              </a:r>
              <a:endParaRPr lang="en-ZA" sz="1100" dirty="0"/>
            </a:p>
          </p:txBody>
        </p:sp>
      </p:grpSp>
      <p:grpSp>
        <p:nvGrpSpPr>
          <p:cNvPr id="178" name="Milestone Graphic" title="Milestone Graphic">
            <a:extLst>
              <a:ext uri="{FF2B5EF4-FFF2-40B4-BE49-F238E27FC236}">
                <a16:creationId xmlns:a16="http://schemas.microsoft.com/office/drawing/2014/main" xmlns="" id="{913EAD05-5455-4B5E-8508-9C62E1EF0D52}"/>
              </a:ext>
            </a:extLst>
          </p:cNvPr>
          <p:cNvGrpSpPr/>
          <p:nvPr/>
        </p:nvGrpSpPr>
        <p:grpSpPr>
          <a:xfrm>
            <a:off x="5380149" y="2615308"/>
            <a:ext cx="464817" cy="464817"/>
            <a:chOff x="3764706" y="2101552"/>
            <a:chExt cx="464817" cy="464817"/>
          </a:xfrm>
          <a:solidFill>
            <a:srgbClr val="0D0D0D">
              <a:alpha val="85098"/>
            </a:srgbClr>
          </a:solidFill>
        </p:grpSpPr>
        <p:sp>
          <p:nvSpPr>
            <p:cNvPr id="179" name="Oval 178" title="Circle Background">
              <a:extLst>
                <a:ext uri="{FF2B5EF4-FFF2-40B4-BE49-F238E27FC236}">
                  <a16:creationId xmlns:a16="http://schemas.microsoft.com/office/drawing/2014/main" xmlns="" id="{D04A7E40-AE17-466D-B8F1-754FA6B9907D}"/>
                </a:ext>
              </a:extLst>
            </p:cNvPr>
            <p:cNvSpPr/>
            <p:nvPr/>
          </p:nvSpPr>
          <p:spPr>
            <a:xfrm>
              <a:off x="3764706" y="2101552"/>
              <a:ext cx="464817" cy="4648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91" name="Graphic 232" title="Milestone Icon">
              <a:extLst>
                <a:ext uri="{FF2B5EF4-FFF2-40B4-BE49-F238E27FC236}">
                  <a16:creationId xmlns:a16="http://schemas.microsoft.com/office/drawing/2014/main" xmlns="" id="{D5835B93-0E07-4B9D-86E8-710FE29E45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18732" y="2154698"/>
              <a:ext cx="235505" cy="315487"/>
            </a:xfrm>
            <a:prstGeom prst="rect">
              <a:avLst/>
            </a:prstGeom>
            <a:grpFill/>
          </p:spPr>
        </p:pic>
      </p:grpSp>
      <p:grpSp>
        <p:nvGrpSpPr>
          <p:cNvPr id="217" name="Milestone Graphic" title="Milestone Graphic">
            <a:extLst>
              <a:ext uri="{FF2B5EF4-FFF2-40B4-BE49-F238E27FC236}">
                <a16:creationId xmlns:a16="http://schemas.microsoft.com/office/drawing/2014/main" xmlns="" id="{913EAD05-5455-4B5E-8508-9C62E1EF0D52}"/>
              </a:ext>
            </a:extLst>
          </p:cNvPr>
          <p:cNvGrpSpPr/>
          <p:nvPr/>
        </p:nvGrpSpPr>
        <p:grpSpPr>
          <a:xfrm>
            <a:off x="4409042" y="4249897"/>
            <a:ext cx="464817" cy="464817"/>
            <a:chOff x="3764706" y="2101552"/>
            <a:chExt cx="464817" cy="464817"/>
          </a:xfrm>
          <a:solidFill>
            <a:srgbClr val="0D0D0D">
              <a:alpha val="85882"/>
            </a:srgbClr>
          </a:solidFill>
        </p:grpSpPr>
        <p:sp>
          <p:nvSpPr>
            <p:cNvPr id="229" name="Oval 228" title="Circle Background">
              <a:extLst>
                <a:ext uri="{FF2B5EF4-FFF2-40B4-BE49-F238E27FC236}">
                  <a16:creationId xmlns:a16="http://schemas.microsoft.com/office/drawing/2014/main" xmlns="" id="{D04A7E40-AE17-466D-B8F1-754FA6B9907D}"/>
                </a:ext>
              </a:extLst>
            </p:cNvPr>
            <p:cNvSpPr/>
            <p:nvPr/>
          </p:nvSpPr>
          <p:spPr>
            <a:xfrm>
              <a:off x="3764706" y="2101552"/>
              <a:ext cx="464817" cy="4648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43" name="Graphic 232" title="Milestone Icon">
              <a:extLst>
                <a:ext uri="{FF2B5EF4-FFF2-40B4-BE49-F238E27FC236}">
                  <a16:creationId xmlns:a16="http://schemas.microsoft.com/office/drawing/2014/main" xmlns="" id="{D5835B93-0E07-4B9D-86E8-710FE29E45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18732" y="2154698"/>
              <a:ext cx="235505" cy="315487"/>
            </a:xfrm>
            <a:prstGeom prst="rect">
              <a:avLst/>
            </a:prstGeom>
            <a:grpFill/>
          </p:spPr>
        </p:pic>
      </p:grpSp>
      <p:grpSp>
        <p:nvGrpSpPr>
          <p:cNvPr id="244" name="Milestone Graphic" title="Milestone Graphic">
            <a:extLst>
              <a:ext uri="{FF2B5EF4-FFF2-40B4-BE49-F238E27FC236}">
                <a16:creationId xmlns:a16="http://schemas.microsoft.com/office/drawing/2014/main" xmlns="" id="{913EAD05-5455-4B5E-8508-9C62E1EF0D52}"/>
              </a:ext>
            </a:extLst>
          </p:cNvPr>
          <p:cNvGrpSpPr/>
          <p:nvPr/>
        </p:nvGrpSpPr>
        <p:grpSpPr>
          <a:xfrm>
            <a:off x="6404876" y="4265200"/>
            <a:ext cx="464817" cy="464817"/>
            <a:chOff x="3764706" y="2101552"/>
            <a:chExt cx="464817" cy="464817"/>
          </a:xfrm>
          <a:solidFill>
            <a:srgbClr val="0D0D0D">
              <a:alpha val="85098"/>
            </a:srgbClr>
          </a:solidFill>
        </p:grpSpPr>
        <p:sp>
          <p:nvSpPr>
            <p:cNvPr id="245" name="Oval 244" title="Circle Background">
              <a:extLst>
                <a:ext uri="{FF2B5EF4-FFF2-40B4-BE49-F238E27FC236}">
                  <a16:creationId xmlns:a16="http://schemas.microsoft.com/office/drawing/2014/main" xmlns="" id="{D04A7E40-AE17-466D-B8F1-754FA6B9907D}"/>
                </a:ext>
              </a:extLst>
            </p:cNvPr>
            <p:cNvSpPr/>
            <p:nvPr/>
          </p:nvSpPr>
          <p:spPr>
            <a:xfrm>
              <a:off x="3764706" y="2101552"/>
              <a:ext cx="464817" cy="4648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46" name="Graphic 232" title="Milestone Icon">
              <a:extLst>
                <a:ext uri="{FF2B5EF4-FFF2-40B4-BE49-F238E27FC236}">
                  <a16:creationId xmlns:a16="http://schemas.microsoft.com/office/drawing/2014/main" xmlns="" id="{D5835B93-0E07-4B9D-86E8-710FE29E45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18732" y="2154698"/>
              <a:ext cx="235505" cy="315487"/>
            </a:xfrm>
            <a:prstGeom prst="rect">
              <a:avLst/>
            </a:prstGeom>
            <a:grpFill/>
          </p:spPr>
        </p:pic>
      </p:grpSp>
      <p:grpSp>
        <p:nvGrpSpPr>
          <p:cNvPr id="250" name="Text Milestone 3" title="Item Text">
            <a:extLst>
              <a:ext uri="{FF2B5EF4-FFF2-40B4-BE49-F238E27FC236}">
                <a16:creationId xmlns:a16="http://schemas.microsoft.com/office/drawing/2014/main" xmlns="" id="{0439C5B7-9C38-40E2-8D97-5E778964EAD1}"/>
              </a:ext>
            </a:extLst>
          </p:cNvPr>
          <p:cNvGrpSpPr/>
          <p:nvPr/>
        </p:nvGrpSpPr>
        <p:grpSpPr>
          <a:xfrm>
            <a:off x="8582211" y="1654173"/>
            <a:ext cx="1929685" cy="917270"/>
            <a:chOff x="3095087" y="1270541"/>
            <a:chExt cx="1929685" cy="917270"/>
          </a:xfrm>
        </p:grpSpPr>
        <p:sp>
          <p:nvSpPr>
            <p:cNvPr id="251" name="TextBox 250">
              <a:extLst>
                <a:ext uri="{FF2B5EF4-FFF2-40B4-BE49-F238E27FC236}">
                  <a16:creationId xmlns:a16="http://schemas.microsoft.com/office/drawing/2014/main" xmlns="" id="{57BE9E71-DFEF-4975-BCC6-C716CADF2553}"/>
                </a:ext>
              </a:extLst>
            </p:cNvPr>
            <p:cNvSpPr txBox="1"/>
            <p:nvPr/>
          </p:nvSpPr>
          <p:spPr>
            <a:xfrm>
              <a:off x="3095087" y="1270541"/>
              <a:ext cx="1929685" cy="276999"/>
            </a:xfrm>
            <a:prstGeom prst="rect">
              <a:avLst/>
            </a:prstGeom>
            <a:noFill/>
          </p:spPr>
          <p:txBody>
            <a:bodyPr wrap="square" lIns="0" tIns="0" rIns="0" bIns="0" rtlCol="0">
              <a:spAutoFit/>
            </a:bodyPr>
            <a:lstStyle/>
            <a:p>
              <a:pPr algn="ctr"/>
              <a:r>
                <a:rPr lang="en-ZA" dirty="0" smtClean="0"/>
                <a:t>Reminder Postcard</a:t>
              </a:r>
              <a:endParaRPr lang="en-ZA" dirty="0"/>
            </a:p>
          </p:txBody>
        </p:sp>
        <p:sp>
          <p:nvSpPr>
            <p:cNvPr id="252" name="TextBox 251">
              <a:extLst>
                <a:ext uri="{FF2B5EF4-FFF2-40B4-BE49-F238E27FC236}">
                  <a16:creationId xmlns:a16="http://schemas.microsoft.com/office/drawing/2014/main" xmlns="" id="{C2751D8C-2432-4EAC-9CAA-F95158DA6B0D}"/>
                </a:ext>
              </a:extLst>
            </p:cNvPr>
            <p:cNvSpPr txBox="1"/>
            <p:nvPr/>
          </p:nvSpPr>
          <p:spPr>
            <a:xfrm>
              <a:off x="3150733" y="1790733"/>
              <a:ext cx="1767839" cy="397078"/>
            </a:xfrm>
            <a:prstGeom prst="rect">
              <a:avLst/>
            </a:prstGeom>
            <a:noFill/>
          </p:spPr>
          <p:txBody>
            <a:bodyPr wrap="square" lIns="0" tIns="0" rIns="0" bIns="0" rtlCol="0">
              <a:noAutofit/>
            </a:bodyPr>
            <a:lstStyle/>
            <a:p>
              <a:pPr algn="ctr"/>
              <a:r>
                <a:rPr lang="en-ZA" sz="1100" dirty="0" smtClean="0"/>
                <a:t>150 days Later</a:t>
              </a:r>
            </a:p>
            <a:p>
              <a:pPr algn="ctr"/>
              <a:r>
                <a:rPr lang="en-ZA" sz="1100" dirty="0" smtClean="0"/>
                <a:t>Retention Specialist</a:t>
              </a:r>
              <a:endParaRPr lang="en-ZA" sz="1100" dirty="0"/>
            </a:p>
          </p:txBody>
        </p:sp>
      </p:grpSp>
      <p:sp>
        <p:nvSpPr>
          <p:cNvPr id="258" name="Arrow: U-Turn Milestone 5" title="Timeline Arrow">
            <a:extLst>
              <a:ext uri="{FF2B5EF4-FFF2-40B4-BE49-F238E27FC236}">
                <a16:creationId xmlns:a16="http://schemas.microsoft.com/office/drawing/2014/main" xmlns="" id="{60B2DC70-87DD-44B4-9974-2E0B2117DE08}"/>
              </a:ext>
            </a:extLst>
          </p:cNvPr>
          <p:cNvSpPr/>
          <p:nvPr/>
        </p:nvSpPr>
        <p:spPr>
          <a:xfrm>
            <a:off x="6781589" y="2750127"/>
            <a:ext cx="1536192" cy="650967"/>
          </a:xfrm>
          <a:prstGeom prst="uturnArrow">
            <a:avLst>
              <a:gd name="adj1" fmla="val 37244"/>
              <a:gd name="adj2" fmla="val 18622"/>
              <a:gd name="adj3" fmla="val 20252"/>
              <a:gd name="adj4" fmla="val 52602"/>
              <a:gd name="adj5" fmla="val 9683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nvGrpSpPr>
          <p:cNvPr id="172" name="Milestone Graphic" title="Milestone Graphic">
            <a:extLst>
              <a:ext uri="{FF2B5EF4-FFF2-40B4-BE49-F238E27FC236}">
                <a16:creationId xmlns:a16="http://schemas.microsoft.com/office/drawing/2014/main" xmlns="" id="{913EAD05-5455-4B5E-8508-9C62E1EF0D52}"/>
              </a:ext>
            </a:extLst>
          </p:cNvPr>
          <p:cNvGrpSpPr/>
          <p:nvPr/>
        </p:nvGrpSpPr>
        <p:grpSpPr>
          <a:xfrm>
            <a:off x="7320315" y="2576707"/>
            <a:ext cx="464817" cy="464817"/>
            <a:chOff x="3764706" y="2101552"/>
            <a:chExt cx="464817" cy="464817"/>
          </a:xfrm>
          <a:solidFill>
            <a:srgbClr val="0D0D0D">
              <a:alpha val="85098"/>
            </a:srgbClr>
          </a:solidFill>
        </p:grpSpPr>
        <p:sp>
          <p:nvSpPr>
            <p:cNvPr id="173" name="Oval 172" title="Circle Background">
              <a:extLst>
                <a:ext uri="{FF2B5EF4-FFF2-40B4-BE49-F238E27FC236}">
                  <a16:creationId xmlns:a16="http://schemas.microsoft.com/office/drawing/2014/main" xmlns="" id="{D04A7E40-AE17-466D-B8F1-754FA6B9907D}"/>
                </a:ext>
              </a:extLst>
            </p:cNvPr>
            <p:cNvSpPr/>
            <p:nvPr/>
          </p:nvSpPr>
          <p:spPr>
            <a:xfrm>
              <a:off x="3764706" y="2101552"/>
              <a:ext cx="464817" cy="4648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77" name="Graphic 232" title="Milestone Icon">
              <a:extLst>
                <a:ext uri="{FF2B5EF4-FFF2-40B4-BE49-F238E27FC236}">
                  <a16:creationId xmlns:a16="http://schemas.microsoft.com/office/drawing/2014/main" xmlns="" id="{D5835B93-0E07-4B9D-86E8-710FE29E45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18732" y="2154698"/>
              <a:ext cx="235505" cy="315487"/>
            </a:xfrm>
            <a:prstGeom prst="rect">
              <a:avLst/>
            </a:prstGeom>
            <a:grpFill/>
          </p:spPr>
        </p:pic>
      </p:grpSp>
      <p:sp>
        <p:nvSpPr>
          <p:cNvPr id="259" name="Arrow: U-Turn Milestone 5" title="Timeline Arrow">
            <a:extLst>
              <a:ext uri="{FF2B5EF4-FFF2-40B4-BE49-F238E27FC236}">
                <a16:creationId xmlns:a16="http://schemas.microsoft.com/office/drawing/2014/main" xmlns="" id="{60B2DC70-87DD-44B4-9974-2E0B2117DE08}"/>
              </a:ext>
            </a:extLst>
          </p:cNvPr>
          <p:cNvSpPr/>
          <p:nvPr/>
        </p:nvSpPr>
        <p:spPr>
          <a:xfrm>
            <a:off x="8737034" y="2749626"/>
            <a:ext cx="1371600" cy="650967"/>
          </a:xfrm>
          <a:prstGeom prst="uturnArrow">
            <a:avLst>
              <a:gd name="adj1" fmla="val 37244"/>
              <a:gd name="adj2" fmla="val 18622"/>
              <a:gd name="adj3" fmla="val 20252"/>
              <a:gd name="adj4" fmla="val 52602"/>
              <a:gd name="adj5" fmla="val 96832"/>
            </a:avLst>
          </a:prstGeom>
          <a:gradFill>
            <a:gsLst>
              <a:gs pos="0">
                <a:srgbClr val="FFC000"/>
              </a:gs>
              <a:gs pos="91000">
                <a:srgbClr val="C0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nvGrpSpPr>
          <p:cNvPr id="253" name="Milestone Graphic" title="Milestone Graphic">
            <a:extLst>
              <a:ext uri="{FF2B5EF4-FFF2-40B4-BE49-F238E27FC236}">
                <a16:creationId xmlns:a16="http://schemas.microsoft.com/office/drawing/2014/main" xmlns="" id="{913EAD05-5455-4B5E-8508-9C62E1EF0D52}"/>
              </a:ext>
            </a:extLst>
          </p:cNvPr>
          <p:cNvGrpSpPr/>
          <p:nvPr/>
        </p:nvGrpSpPr>
        <p:grpSpPr>
          <a:xfrm>
            <a:off x="9249999" y="2574557"/>
            <a:ext cx="464817" cy="464817"/>
            <a:chOff x="3764706" y="2101552"/>
            <a:chExt cx="464817" cy="464817"/>
          </a:xfrm>
          <a:solidFill>
            <a:srgbClr val="0D0D0D">
              <a:alpha val="85098"/>
            </a:srgbClr>
          </a:solidFill>
        </p:grpSpPr>
        <p:sp>
          <p:nvSpPr>
            <p:cNvPr id="254" name="Oval 253" title="Circle Background">
              <a:extLst>
                <a:ext uri="{FF2B5EF4-FFF2-40B4-BE49-F238E27FC236}">
                  <a16:creationId xmlns:a16="http://schemas.microsoft.com/office/drawing/2014/main" xmlns="" id="{D04A7E40-AE17-466D-B8F1-754FA6B9907D}"/>
                </a:ext>
              </a:extLst>
            </p:cNvPr>
            <p:cNvSpPr/>
            <p:nvPr/>
          </p:nvSpPr>
          <p:spPr>
            <a:xfrm>
              <a:off x="3764706" y="2101552"/>
              <a:ext cx="464817" cy="4648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55" name="Graphic 232" title="Milestone Icon">
              <a:extLst>
                <a:ext uri="{FF2B5EF4-FFF2-40B4-BE49-F238E27FC236}">
                  <a16:creationId xmlns:a16="http://schemas.microsoft.com/office/drawing/2014/main" xmlns="" id="{D5835B93-0E07-4B9D-86E8-710FE29E45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18732" y="2154698"/>
              <a:ext cx="235505" cy="315487"/>
            </a:xfrm>
            <a:prstGeom prst="rect">
              <a:avLst/>
            </a:prstGeom>
            <a:grpFill/>
          </p:spPr>
        </p:pic>
      </p:grpSp>
      <p:sp>
        <p:nvSpPr>
          <p:cNvPr id="261" name="Arrow: U-Turn Milestone 3" title="Timeline Arrow">
            <a:extLst>
              <a:ext uri="{FF2B5EF4-FFF2-40B4-BE49-F238E27FC236}">
                <a16:creationId xmlns:a16="http://schemas.microsoft.com/office/drawing/2014/main" xmlns="" id="{1933FDD6-F066-4538-99D7-94C1D06624C3}"/>
              </a:ext>
            </a:extLst>
          </p:cNvPr>
          <p:cNvSpPr/>
          <p:nvPr/>
        </p:nvSpPr>
        <p:spPr>
          <a:xfrm flipV="1">
            <a:off x="9853745" y="3448566"/>
            <a:ext cx="902597" cy="1235070"/>
          </a:xfrm>
          <a:prstGeom prst="uturnArrow">
            <a:avLst>
              <a:gd name="adj1" fmla="val 27292"/>
              <a:gd name="adj2" fmla="val 13691"/>
              <a:gd name="adj3" fmla="val 20519"/>
              <a:gd name="adj4" fmla="val 52602"/>
              <a:gd name="adj5" fmla="val 9683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ZA" dirty="0">
              <a:solidFill>
                <a:schemeClr val="bg1"/>
              </a:solidFill>
            </a:endParaRPr>
          </a:p>
        </p:txBody>
      </p:sp>
      <p:sp>
        <p:nvSpPr>
          <p:cNvPr id="264" name="Arrow: U-Turn Milestone 3" title="Timeline Arrow">
            <a:extLst>
              <a:ext uri="{FF2B5EF4-FFF2-40B4-BE49-F238E27FC236}">
                <a16:creationId xmlns:a16="http://schemas.microsoft.com/office/drawing/2014/main" xmlns="" id="{1933FDD6-F066-4538-99D7-94C1D06624C3}"/>
              </a:ext>
            </a:extLst>
          </p:cNvPr>
          <p:cNvSpPr/>
          <p:nvPr/>
        </p:nvSpPr>
        <p:spPr>
          <a:xfrm flipV="1">
            <a:off x="8087219" y="3448566"/>
            <a:ext cx="893303" cy="1235070"/>
          </a:xfrm>
          <a:prstGeom prst="uturnArrow">
            <a:avLst>
              <a:gd name="adj1" fmla="val 27292"/>
              <a:gd name="adj2" fmla="val 13691"/>
              <a:gd name="adj3" fmla="val 20519"/>
              <a:gd name="adj4" fmla="val 52602"/>
              <a:gd name="adj5" fmla="val 9683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nvGrpSpPr>
          <p:cNvPr id="247" name="Milestone Graphic" title="Milestone Graphic">
            <a:extLst>
              <a:ext uri="{FF2B5EF4-FFF2-40B4-BE49-F238E27FC236}">
                <a16:creationId xmlns:a16="http://schemas.microsoft.com/office/drawing/2014/main" xmlns="" id="{913EAD05-5455-4B5E-8508-9C62E1EF0D52}"/>
              </a:ext>
            </a:extLst>
          </p:cNvPr>
          <p:cNvGrpSpPr/>
          <p:nvPr/>
        </p:nvGrpSpPr>
        <p:grpSpPr>
          <a:xfrm>
            <a:off x="8347805" y="4269149"/>
            <a:ext cx="464817" cy="464817"/>
            <a:chOff x="3764706" y="2101552"/>
            <a:chExt cx="464817" cy="464817"/>
          </a:xfrm>
          <a:solidFill>
            <a:srgbClr val="0D0D0D">
              <a:alpha val="85098"/>
            </a:srgbClr>
          </a:solidFill>
        </p:grpSpPr>
        <p:sp>
          <p:nvSpPr>
            <p:cNvPr id="248" name="Oval 247" title="Circle Background">
              <a:extLst>
                <a:ext uri="{FF2B5EF4-FFF2-40B4-BE49-F238E27FC236}">
                  <a16:creationId xmlns:a16="http://schemas.microsoft.com/office/drawing/2014/main" xmlns="" id="{D04A7E40-AE17-466D-B8F1-754FA6B9907D}"/>
                </a:ext>
              </a:extLst>
            </p:cNvPr>
            <p:cNvSpPr/>
            <p:nvPr/>
          </p:nvSpPr>
          <p:spPr>
            <a:xfrm>
              <a:off x="3764706" y="2101552"/>
              <a:ext cx="464817" cy="4648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49" name="Graphic 232" title="Milestone Icon">
              <a:extLst>
                <a:ext uri="{FF2B5EF4-FFF2-40B4-BE49-F238E27FC236}">
                  <a16:creationId xmlns:a16="http://schemas.microsoft.com/office/drawing/2014/main" xmlns="" id="{D5835B93-0E07-4B9D-86E8-710FE29E45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18732" y="2154698"/>
              <a:ext cx="235505" cy="315487"/>
            </a:xfrm>
            <a:prstGeom prst="rect">
              <a:avLst/>
            </a:prstGeom>
            <a:grpFill/>
          </p:spPr>
        </p:pic>
      </p:grpSp>
      <p:sp>
        <p:nvSpPr>
          <p:cNvPr id="3" name="Bent Arrow 2"/>
          <p:cNvSpPr/>
          <p:nvPr/>
        </p:nvSpPr>
        <p:spPr>
          <a:xfrm>
            <a:off x="10511896" y="2829113"/>
            <a:ext cx="1188720" cy="1005840"/>
          </a:xfrm>
          <a:prstGeom prst="bentArrow">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lstStyle/>
          <a:p>
            <a:pPr algn="ctr"/>
            <a:endParaRPr lang="en-US">
              <a:solidFill>
                <a:schemeClr val="tx1"/>
              </a:solidFill>
            </a:endParaRPr>
          </a:p>
        </p:txBody>
      </p:sp>
      <p:sp>
        <p:nvSpPr>
          <p:cNvPr id="92" name="TextBox 91">
            <a:extLst>
              <a:ext uri="{FF2B5EF4-FFF2-40B4-BE49-F238E27FC236}">
                <a16:creationId xmlns:a16="http://schemas.microsoft.com/office/drawing/2014/main" xmlns="" id="{57BE9E71-DFEF-4975-BCC6-C716CADF2553}"/>
              </a:ext>
            </a:extLst>
          </p:cNvPr>
          <p:cNvSpPr txBox="1"/>
          <p:nvPr/>
        </p:nvSpPr>
        <p:spPr>
          <a:xfrm>
            <a:off x="10859211" y="3455239"/>
            <a:ext cx="1179187" cy="846386"/>
          </a:xfrm>
          <a:prstGeom prst="rect">
            <a:avLst/>
          </a:prstGeom>
          <a:solidFill>
            <a:schemeClr val="bg1"/>
          </a:solidFill>
        </p:spPr>
        <p:txBody>
          <a:bodyPr wrap="square" lIns="0" tIns="0" rIns="0" bIns="0" rtlCol="0">
            <a:spAutoFit/>
          </a:bodyPr>
          <a:lstStyle/>
          <a:p>
            <a:pPr algn="ctr"/>
            <a:r>
              <a:rPr lang="en-ZA" sz="1100" b="1" dirty="0" smtClean="0"/>
              <a:t>Retention </a:t>
            </a:r>
            <a:r>
              <a:rPr lang="en-ZA" sz="1100" b="1" dirty="0"/>
              <a:t>Specialist</a:t>
            </a:r>
            <a:r>
              <a:rPr lang="en-ZA" sz="1100" b="1" dirty="0" smtClean="0"/>
              <a:t> </a:t>
            </a:r>
            <a:r>
              <a:rPr lang="en-ZA" sz="1100" dirty="0" smtClean="0"/>
              <a:t>will transition client to </a:t>
            </a:r>
            <a:r>
              <a:rPr lang="en-ZA" sz="1100" b="1" dirty="0"/>
              <a:t>LTF</a:t>
            </a:r>
            <a:r>
              <a:rPr lang="en-ZA" sz="1100" dirty="0"/>
              <a:t> </a:t>
            </a:r>
            <a:r>
              <a:rPr lang="en-ZA" sz="1100" dirty="0" smtClean="0"/>
              <a:t>after 180 days</a:t>
            </a:r>
            <a:endParaRPr lang="en-ZA" sz="1000" dirty="0"/>
          </a:p>
        </p:txBody>
      </p:sp>
    </p:spTree>
    <p:extLst>
      <p:ext uri="{BB962C8B-B14F-4D97-AF65-F5344CB8AC3E}">
        <p14:creationId xmlns:p14="http://schemas.microsoft.com/office/powerpoint/2010/main" val="3519405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7985"/>
          </a:xfrm>
        </p:spPr>
        <p:txBody>
          <a:bodyPr/>
          <a:lstStyle/>
          <a:p>
            <a:r>
              <a:rPr lang="en-US" dirty="0" smtClean="0">
                <a:latin typeface="Bookman Old Style" panose="02050604050505020204" pitchFamily="18" charset="0"/>
              </a:rPr>
              <a:t>Guide to the Goal</a:t>
            </a:r>
            <a:endParaRPr lang="en-US" dirty="0">
              <a:latin typeface="Bookman Old Style" panose="02050604050505020204" pitchFamily="18" charset="0"/>
            </a:endParaRPr>
          </a:p>
        </p:txBody>
      </p:sp>
      <p:pic>
        <p:nvPicPr>
          <p:cNvPr id="4" name="Picture 3"/>
          <p:cNvPicPr>
            <a:picLocks noChangeAspect="1"/>
          </p:cNvPicPr>
          <p:nvPr/>
        </p:nvPicPr>
        <p:blipFill>
          <a:blip r:embed="rId2"/>
          <a:stretch>
            <a:fillRect/>
          </a:stretch>
        </p:blipFill>
        <p:spPr>
          <a:xfrm>
            <a:off x="838200" y="1283110"/>
            <a:ext cx="10515600" cy="5372622"/>
          </a:xfrm>
          <a:prstGeom prst="rect">
            <a:avLst/>
          </a:prstGeom>
        </p:spPr>
      </p:pic>
    </p:spTree>
    <p:extLst>
      <p:ext uri="{BB962C8B-B14F-4D97-AF65-F5344CB8AC3E}">
        <p14:creationId xmlns:p14="http://schemas.microsoft.com/office/powerpoint/2010/main" val="118772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1702790" y="577694"/>
            <a:ext cx="9373171" cy="730210"/>
          </a:xfr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smtClean="0"/>
              <a:t>Data Comparison: Lost to Care Case Load</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83574700"/>
              </p:ext>
            </p:extLst>
          </p:nvPr>
        </p:nvGraphicFramePr>
        <p:xfrm>
          <a:off x="1403350" y="1937657"/>
          <a:ext cx="10280650" cy="4528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9372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5381080" y="914399"/>
            <a:ext cx="5023200" cy="4589929"/>
          </a:xfrm>
        </p:spPr>
        <p:txBody>
          <a:bodyPr/>
          <a:lstStyle/>
          <a:p>
            <a:pPr marL="0" indent="0">
              <a:buNone/>
            </a:pPr>
            <a:r>
              <a:rPr lang="en-US" sz="6000" dirty="0" smtClean="0">
                <a:latin typeface="Bookman Old Style" panose="02050604050505020204" pitchFamily="18" charset="0"/>
                <a:cs typeface="Arabic Typesetting" panose="03020402040406030203" pitchFamily="66" charset="-78"/>
              </a:rPr>
              <a:t>Pedro Coronado</a:t>
            </a:r>
          </a:p>
          <a:p>
            <a:pPr marL="0" indent="0">
              <a:buNone/>
            </a:pPr>
            <a:r>
              <a:rPr lang="en-US" i="1" dirty="0" smtClean="0">
                <a:latin typeface="Bookman Old Style" panose="02050604050505020204" pitchFamily="18" charset="0"/>
                <a:cs typeface="Arabic Typesetting" panose="03020402040406030203" pitchFamily="66" charset="-78"/>
              </a:rPr>
              <a:t>VP of Access and Continuity of Care</a:t>
            </a:r>
          </a:p>
          <a:p>
            <a:pPr marL="0" indent="0">
              <a:buNone/>
            </a:pPr>
            <a:r>
              <a:rPr lang="en-US" i="1" dirty="0" smtClean="0">
                <a:latin typeface="Bookman Old Style" panose="02050604050505020204" pitchFamily="18" charset="0"/>
                <a:cs typeface="Arabic Typesetting" panose="03020402040406030203" pitchFamily="66" charset="-78"/>
              </a:rPr>
              <a:t>South Central AETC LPS Director</a:t>
            </a:r>
          </a:p>
          <a:p>
            <a:pPr marL="0" indent="0">
              <a:buNone/>
            </a:pPr>
            <a:endParaRPr lang="en-US" dirty="0"/>
          </a:p>
        </p:txBody>
      </p:sp>
    </p:spTree>
    <p:extLst>
      <p:ext uri="{BB962C8B-B14F-4D97-AF65-F5344CB8AC3E}">
        <p14:creationId xmlns:p14="http://schemas.microsoft.com/office/powerpoint/2010/main" val="2047354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2022973" y="505918"/>
            <a:ext cx="9373171" cy="838510"/>
          </a:xfr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smtClean="0">
                <a:latin typeface="Bookman Old Style" panose="02050604050505020204" pitchFamily="18" charset="0"/>
              </a:rPr>
              <a:t>Data Comparison: Back in Care </a:t>
            </a:r>
            <a:endParaRPr lang="en-US" dirty="0">
              <a:latin typeface="Bookman Old Style" panose="020506040505050202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98918720"/>
              </p:ext>
            </p:extLst>
          </p:nvPr>
        </p:nvGraphicFramePr>
        <p:xfrm>
          <a:off x="148290" y="2042646"/>
          <a:ext cx="11685121" cy="4405313"/>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4953000" y="3810000"/>
            <a:ext cx="2950029" cy="2285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537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277" y="1687286"/>
            <a:ext cx="4425724" cy="3168423"/>
          </a:xfrm>
          <a:prstGeom prst="rect">
            <a:avLst/>
          </a:prstGeom>
        </p:spPr>
      </p:pic>
    </p:spTree>
    <p:extLst>
      <p:ext uri="{BB962C8B-B14F-4D97-AF65-F5344CB8AC3E}">
        <p14:creationId xmlns:p14="http://schemas.microsoft.com/office/powerpoint/2010/main" val="2800363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1307972" y="1169358"/>
            <a:ext cx="9373171" cy="745952"/>
          </a:xfrm>
          <a:solidFill>
            <a:schemeClr val="accent1">
              <a:lumMod val="40000"/>
              <a:lumOff val="60000"/>
            </a:schemeClr>
          </a:solidFill>
        </p:spPr>
        <p:txBody>
          <a:bodyPr/>
          <a:lstStyle/>
          <a:p>
            <a:r>
              <a:rPr lang="en-US" dirty="0" smtClean="0"/>
              <a:t>Reference:</a:t>
            </a:r>
            <a:endParaRPr lang="en-US" dirty="0"/>
          </a:p>
        </p:txBody>
      </p:sp>
      <p:sp>
        <p:nvSpPr>
          <p:cNvPr id="3" name="Text Placeholder 2"/>
          <p:cNvSpPr>
            <a:spLocks noGrp="1"/>
          </p:cNvSpPr>
          <p:nvPr>
            <p:ph type="body" idx="1"/>
          </p:nvPr>
        </p:nvSpPr>
        <p:spPr>
          <a:xfrm>
            <a:off x="1402733" y="2061256"/>
            <a:ext cx="9290766" cy="2717573"/>
          </a:xfrm>
        </p:spPr>
        <p:txBody>
          <a:bodyPr/>
          <a:lstStyle/>
          <a:p>
            <a:r>
              <a:rPr lang="en-US" dirty="0" smtClean="0"/>
              <a:t>Texas Department of State Health Services; www.dshs.state.tx.us/hivstd/reports</a:t>
            </a:r>
          </a:p>
          <a:p>
            <a:endParaRPr lang="en-US" dirty="0"/>
          </a:p>
        </p:txBody>
      </p:sp>
    </p:spTree>
    <p:extLst>
      <p:ext uri="{BB962C8B-B14F-4D97-AF65-F5344CB8AC3E}">
        <p14:creationId xmlns:p14="http://schemas.microsoft.com/office/powerpoint/2010/main" val="55434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1311961" y="1169451"/>
            <a:ext cx="9373171" cy="576305"/>
          </a:xfrm>
        </p:spPr>
        <p:txBody>
          <a:bodyPr>
            <a:noAutofit/>
          </a:bodyPr>
          <a:lstStyle/>
          <a:p>
            <a:r>
              <a:rPr lang="en-US" sz="4000" dirty="0" smtClean="0">
                <a:latin typeface="Bookman Old Style" panose="02050604050505020204" pitchFamily="18" charset="0"/>
              </a:rPr>
              <a:t>Gracias!</a:t>
            </a:r>
            <a:endParaRPr lang="en-US" sz="4000" dirty="0">
              <a:latin typeface="Bookman Old Style" panose="02050604050505020204" pitchFamily="18" charset="0"/>
            </a:endParaRPr>
          </a:p>
        </p:txBody>
      </p:sp>
      <p:sp>
        <p:nvSpPr>
          <p:cNvPr id="4" name="Text Placeholder 3"/>
          <p:cNvSpPr>
            <a:spLocks noGrp="1"/>
          </p:cNvSpPr>
          <p:nvPr>
            <p:ph type="body" idx="1"/>
          </p:nvPr>
        </p:nvSpPr>
        <p:spPr>
          <a:xfrm>
            <a:off x="968188" y="2066833"/>
            <a:ext cx="4930588" cy="3921592"/>
          </a:xfrm>
        </p:spPr>
        <p:txBody>
          <a:bodyPr>
            <a:noAutofit/>
          </a:bodyPr>
          <a:lstStyle/>
          <a:p>
            <a:r>
              <a:rPr lang="en-US" sz="2400" dirty="0" smtClean="0">
                <a:latin typeface="Bookman Old Style" panose="02050604050505020204" pitchFamily="18" charset="0"/>
              </a:rPr>
              <a:t>Pedro Coronado</a:t>
            </a:r>
          </a:p>
          <a:p>
            <a:r>
              <a:rPr lang="en-US" sz="2400" dirty="0" smtClean="0">
                <a:latin typeface="Bookman Old Style" panose="02050604050505020204" pitchFamily="18" charset="0"/>
              </a:rPr>
              <a:t>956-507-4828 Direct Line</a:t>
            </a:r>
          </a:p>
          <a:p>
            <a:r>
              <a:rPr lang="en-US" sz="2400" dirty="0" smtClean="0">
                <a:latin typeface="Bookman Old Style" panose="02050604050505020204" pitchFamily="18" charset="0"/>
              </a:rPr>
              <a:t>956-990-8951 Work Cell</a:t>
            </a:r>
          </a:p>
          <a:p>
            <a:r>
              <a:rPr lang="en-US" sz="2400" dirty="0" smtClean="0">
                <a:latin typeface="Bookman Old Style" panose="02050604050505020204" pitchFamily="18" charset="0"/>
                <a:hlinkClick r:id="rId2"/>
              </a:rPr>
              <a:t>www.valleyaidscouncil.com</a:t>
            </a:r>
            <a:r>
              <a:rPr lang="en-US" sz="2400" dirty="0" smtClean="0">
                <a:latin typeface="Bookman Old Style" panose="02050604050505020204" pitchFamily="18" charset="0"/>
              </a:rPr>
              <a:t> </a:t>
            </a:r>
            <a:endParaRPr lang="en-US" sz="2400" dirty="0">
              <a:latin typeface="Bookman Old Style" panose="02050604050505020204" pitchFamily="18" charset="0"/>
            </a:endParaRPr>
          </a:p>
          <a:p>
            <a:r>
              <a:rPr lang="en-US" sz="2400" dirty="0" smtClean="0">
                <a:latin typeface="Bookman Old Style" panose="02050604050505020204" pitchFamily="18" charset="0"/>
                <a:hlinkClick r:id="rId3"/>
              </a:rPr>
              <a:t>www.latinosandhiv.org</a:t>
            </a:r>
            <a:r>
              <a:rPr lang="en-US" sz="2400" dirty="0" smtClean="0">
                <a:latin typeface="Bookman Old Style" panose="02050604050505020204" pitchFamily="18" charset="0"/>
              </a:rPr>
              <a:t> </a:t>
            </a:r>
            <a:endParaRPr lang="en-US" sz="2400" dirty="0">
              <a:latin typeface="Bookman Old Style" panose="020506040505050202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336" y="1427380"/>
            <a:ext cx="4517162" cy="4256244"/>
          </a:xfrm>
          <a:prstGeom prst="rect">
            <a:avLst/>
          </a:prstGeom>
        </p:spPr>
      </p:pic>
    </p:spTree>
    <p:extLst>
      <p:ext uri="{BB962C8B-B14F-4D97-AF65-F5344CB8AC3E}">
        <p14:creationId xmlns:p14="http://schemas.microsoft.com/office/powerpoint/2010/main" val="435630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1097094" y="1195383"/>
            <a:ext cx="9373171" cy="645832"/>
          </a:xfrm>
          <a:solidFill>
            <a:srgbClr val="FFC000"/>
          </a:solidFill>
        </p:spPr>
        <p:txBody>
          <a:bodyPr/>
          <a:lstStyle/>
          <a:p>
            <a:r>
              <a:rPr lang="en-US" dirty="0" smtClean="0">
                <a:latin typeface="Bookman Old Style" panose="02050604050505020204" pitchFamily="18" charset="0"/>
              </a:rPr>
              <a:t>Learning Objectives </a:t>
            </a:r>
            <a:endParaRPr lang="en-US" dirty="0">
              <a:latin typeface="Bookman Old Style" panose="02050604050505020204" pitchFamily="18" charset="0"/>
            </a:endParaRPr>
          </a:p>
        </p:txBody>
      </p:sp>
      <p:sp>
        <p:nvSpPr>
          <p:cNvPr id="3" name="Content Placeholder 2"/>
          <p:cNvSpPr>
            <a:spLocks noGrp="1"/>
          </p:cNvSpPr>
          <p:nvPr>
            <p:ph type="body" idx="1"/>
          </p:nvPr>
        </p:nvSpPr>
        <p:spPr>
          <a:xfrm>
            <a:off x="967304" y="1778227"/>
            <a:ext cx="10281200" cy="4404800"/>
          </a:xfrm>
        </p:spPr>
        <p:txBody>
          <a:bodyPr/>
          <a:lstStyle/>
          <a:p>
            <a:pPr lvl="0"/>
            <a:r>
              <a:rPr lang="en-US" dirty="0">
                <a:latin typeface="Bookman Old Style" panose="02050604050505020204" pitchFamily="18" charset="0"/>
              </a:rPr>
              <a:t>Identify the need for a retention to care program based on national state and local low retention rates.</a:t>
            </a:r>
          </a:p>
          <a:p>
            <a:pPr lvl="0"/>
            <a:r>
              <a:rPr lang="en-US" dirty="0">
                <a:latin typeface="Bookman Old Style" panose="02050604050505020204" pitchFamily="18" charset="0"/>
              </a:rPr>
              <a:t>Interpret lessons learned from presenter to apply or compare to emerging or established retention programs.</a:t>
            </a:r>
          </a:p>
          <a:p>
            <a:pPr lvl="0"/>
            <a:r>
              <a:rPr lang="en-US" dirty="0">
                <a:latin typeface="Bookman Old Style" panose="02050604050505020204" pitchFamily="18" charset="0"/>
              </a:rPr>
              <a:t>List the various methods, tools and strategies used to develop a retention to care program.</a:t>
            </a:r>
          </a:p>
          <a:p>
            <a:endParaRPr lang="en-US" dirty="0"/>
          </a:p>
        </p:txBody>
      </p:sp>
    </p:spTree>
    <p:extLst>
      <p:ext uri="{BB962C8B-B14F-4D97-AF65-F5344CB8AC3E}">
        <p14:creationId xmlns:p14="http://schemas.microsoft.com/office/powerpoint/2010/main" val="651130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1308697" y="1169374"/>
            <a:ext cx="9373171" cy="715125"/>
          </a:xfr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smtClean="0">
                <a:latin typeface="Bookman Old Style" panose="02050604050505020204" pitchFamily="18" charset="0"/>
              </a:rPr>
              <a:t>Organization Bio: VAC-WBC</a:t>
            </a:r>
            <a:endParaRPr lang="en-US" dirty="0">
              <a:latin typeface="Bookman Old Style" panose="02050604050505020204" pitchFamily="18" charset="0"/>
            </a:endParaRPr>
          </a:p>
        </p:txBody>
      </p:sp>
      <p:sp>
        <p:nvSpPr>
          <p:cNvPr id="4" name="Text Placeholder 3"/>
          <p:cNvSpPr>
            <a:spLocks noGrp="1"/>
          </p:cNvSpPr>
          <p:nvPr>
            <p:ph type="body" idx="1"/>
          </p:nvPr>
        </p:nvSpPr>
        <p:spPr>
          <a:xfrm>
            <a:off x="1431500" y="2066832"/>
            <a:ext cx="4528400" cy="3887653"/>
          </a:xfrm>
        </p:spPr>
        <p:txBody>
          <a:bodyPr/>
          <a:lstStyle/>
          <a:p>
            <a:r>
              <a:rPr lang="en-US" sz="1600" dirty="0" smtClean="0">
                <a:latin typeface="Bookman Old Style" panose="02050604050505020204" pitchFamily="18" charset="0"/>
              </a:rPr>
              <a:t>30 years of service to the community</a:t>
            </a:r>
          </a:p>
          <a:p>
            <a:r>
              <a:rPr lang="en-US" sz="1600" dirty="0" smtClean="0">
                <a:latin typeface="Bookman Old Style" panose="02050604050505020204" pitchFamily="18" charset="0"/>
              </a:rPr>
              <a:t>HIV Outpatient/Ambulatory Medical </a:t>
            </a:r>
            <a:r>
              <a:rPr lang="en-US" sz="1600" dirty="0" smtClean="0">
                <a:latin typeface="Bookman Old Style" panose="02050604050505020204" pitchFamily="18" charset="0"/>
              </a:rPr>
              <a:t>Care</a:t>
            </a:r>
          </a:p>
          <a:p>
            <a:r>
              <a:rPr lang="en-US" sz="1600" dirty="0" smtClean="0">
                <a:latin typeface="Bookman Old Style" panose="02050604050505020204" pitchFamily="18" charset="0"/>
              </a:rPr>
              <a:t>RW Part B C &amp; D</a:t>
            </a:r>
            <a:endParaRPr lang="en-US" sz="1600" dirty="0" smtClean="0">
              <a:latin typeface="Bookman Old Style" panose="02050604050505020204" pitchFamily="18" charset="0"/>
            </a:endParaRPr>
          </a:p>
          <a:p>
            <a:r>
              <a:rPr lang="en-US" sz="1600" dirty="0" smtClean="0">
                <a:latin typeface="Bookman Old Style" panose="02050604050505020204" pitchFamily="18" charset="0"/>
              </a:rPr>
              <a:t>Medical Case Management</a:t>
            </a:r>
          </a:p>
          <a:p>
            <a:r>
              <a:rPr lang="en-US" sz="1600" dirty="0" smtClean="0">
                <a:latin typeface="Bookman Old Style" panose="02050604050505020204" pitchFamily="18" charset="0"/>
              </a:rPr>
              <a:t>Linkage to Care</a:t>
            </a:r>
          </a:p>
          <a:p>
            <a:r>
              <a:rPr lang="en-US" sz="1600" dirty="0" smtClean="0">
                <a:latin typeface="Bookman Old Style" panose="02050604050505020204" pitchFamily="18" charset="0"/>
              </a:rPr>
              <a:t>Retention to Care</a:t>
            </a:r>
          </a:p>
          <a:p>
            <a:r>
              <a:rPr lang="en-US" sz="1600" dirty="0" smtClean="0">
                <a:latin typeface="Bookman Old Style" panose="02050604050505020204" pitchFamily="18" charset="0"/>
              </a:rPr>
              <a:t>Eligibility/ADAP</a:t>
            </a:r>
          </a:p>
          <a:p>
            <a:r>
              <a:rPr lang="en-US" sz="1600" dirty="0" smtClean="0">
                <a:latin typeface="Bookman Old Style" panose="02050604050505020204" pitchFamily="18" charset="0"/>
              </a:rPr>
              <a:t>Medical Transportation</a:t>
            </a:r>
          </a:p>
          <a:p>
            <a:r>
              <a:rPr lang="en-US" sz="1600" dirty="0" smtClean="0">
                <a:latin typeface="Bookman Old Style" panose="02050604050505020204" pitchFamily="18" charset="0"/>
              </a:rPr>
              <a:t>HIV/HCV Elimination Program</a:t>
            </a:r>
          </a:p>
          <a:p>
            <a:r>
              <a:rPr lang="en-US" sz="1600" dirty="0" err="1" smtClean="0">
                <a:latin typeface="Bookman Old Style" panose="02050604050505020204" pitchFamily="18" charset="0"/>
              </a:rPr>
              <a:t>PrEP</a:t>
            </a:r>
            <a:r>
              <a:rPr lang="en-US" sz="1600" dirty="0">
                <a:latin typeface="Bookman Old Style" panose="02050604050505020204" pitchFamily="18" charset="0"/>
              </a:rPr>
              <a:t> </a:t>
            </a:r>
            <a:r>
              <a:rPr lang="en-US" sz="1600" dirty="0" smtClean="0">
                <a:latin typeface="Bookman Old Style" panose="02050604050505020204" pitchFamily="18" charset="0"/>
              </a:rPr>
              <a:t>&amp; PEP Services</a:t>
            </a:r>
          </a:p>
          <a:p>
            <a:r>
              <a:rPr lang="en-US" sz="1600" dirty="0" smtClean="0">
                <a:latin typeface="Bookman Old Style" panose="02050604050505020204" pitchFamily="18" charset="0"/>
              </a:rPr>
              <a:t>HRT</a:t>
            </a:r>
          </a:p>
          <a:p>
            <a:endParaRPr lang="en-US" sz="1600" dirty="0" smtClean="0">
              <a:latin typeface="Bookman Old Style" panose="02050604050505020204" pitchFamily="18" charset="0"/>
            </a:endParaRPr>
          </a:p>
          <a:p>
            <a:endParaRPr lang="en-US" dirty="0" smtClean="0">
              <a:latin typeface="Bookman Old Style" panose="02050604050505020204" pitchFamily="18" charset="0"/>
            </a:endParaRPr>
          </a:p>
          <a:p>
            <a:endParaRPr lang="en-US" dirty="0">
              <a:latin typeface="Bookman Old Style" panose="02050604050505020204" pitchFamily="18" charset="0"/>
            </a:endParaRPr>
          </a:p>
        </p:txBody>
      </p:sp>
      <p:sp>
        <p:nvSpPr>
          <p:cNvPr id="3" name="Content Placeholder 2"/>
          <p:cNvSpPr>
            <a:spLocks noGrp="1"/>
          </p:cNvSpPr>
          <p:nvPr>
            <p:ph type="body" idx="2"/>
          </p:nvPr>
        </p:nvSpPr>
        <p:spPr/>
        <p:txBody>
          <a:bodyPr>
            <a:normAutofit fontScale="92500" lnSpcReduction="20000"/>
          </a:bodyPr>
          <a:lstStyle/>
          <a:p>
            <a:r>
              <a:rPr lang="en-US" sz="1600" dirty="0" smtClean="0">
                <a:latin typeface="Bookman Old Style" panose="02050604050505020204" pitchFamily="18" charset="0"/>
              </a:rPr>
              <a:t>HIV Outreach Prevention </a:t>
            </a:r>
          </a:p>
          <a:p>
            <a:r>
              <a:rPr lang="en-US" sz="1600" dirty="0" smtClean="0">
                <a:latin typeface="Bookman Old Style" panose="02050604050505020204" pitchFamily="18" charset="0"/>
              </a:rPr>
              <a:t>HIV/HCV/ STI Screenings</a:t>
            </a:r>
          </a:p>
          <a:p>
            <a:r>
              <a:rPr lang="en-US" sz="1600" dirty="0" smtClean="0">
                <a:latin typeface="Bookman Old Style" panose="02050604050505020204" pitchFamily="18" charset="0"/>
              </a:rPr>
              <a:t>Condom Saturation Program</a:t>
            </a:r>
          </a:p>
          <a:p>
            <a:r>
              <a:rPr lang="en-US" sz="1600" dirty="0" smtClean="0">
                <a:latin typeface="Bookman Old Style" panose="02050604050505020204" pitchFamily="18" charset="0"/>
              </a:rPr>
              <a:t>Community Mobilization</a:t>
            </a:r>
          </a:p>
          <a:p>
            <a:r>
              <a:rPr lang="en-US" sz="1600" dirty="0" smtClean="0">
                <a:latin typeface="Bookman Old Style" panose="02050604050505020204" pitchFamily="18" charset="0"/>
              </a:rPr>
              <a:t>Mental Health </a:t>
            </a:r>
          </a:p>
          <a:p>
            <a:r>
              <a:rPr lang="en-US" sz="1600" dirty="0" smtClean="0">
                <a:latin typeface="Bookman Old Style" panose="02050604050505020204" pitchFamily="18" charset="0"/>
              </a:rPr>
              <a:t>Drag Out HIV</a:t>
            </a:r>
          </a:p>
          <a:p>
            <a:r>
              <a:rPr lang="en-US" sz="1600" dirty="0" smtClean="0">
                <a:latin typeface="Bookman Old Style" panose="02050604050505020204" pitchFamily="18" charset="0"/>
              </a:rPr>
              <a:t>C.L.E.A.R</a:t>
            </a:r>
          </a:p>
          <a:p>
            <a:r>
              <a:rPr lang="en-US" sz="1600" dirty="0" smtClean="0">
                <a:latin typeface="Bookman Old Style" panose="02050604050505020204" pitchFamily="18" charset="0"/>
              </a:rPr>
              <a:t>AIDS United funding</a:t>
            </a:r>
          </a:p>
          <a:p>
            <a:r>
              <a:rPr lang="en-US" sz="1600" dirty="0" smtClean="0">
                <a:latin typeface="Bookman Old Style" panose="02050604050505020204" pitchFamily="18" charset="0"/>
              </a:rPr>
              <a:t>South Central AETC Local Partner Site</a:t>
            </a:r>
          </a:p>
          <a:p>
            <a:r>
              <a:rPr lang="en-US" sz="1600" dirty="0" smtClean="0">
                <a:latin typeface="Bookman Old Style" panose="02050604050505020204" pitchFamily="18" charset="0"/>
              </a:rPr>
              <a:t>HIV Linkage, Retention &amp; Case Management ECHO (</a:t>
            </a:r>
            <a:r>
              <a:rPr lang="en-US" sz="1600" dirty="0">
                <a:latin typeface="Bookman Old Style" panose="02050604050505020204" pitchFamily="18" charset="0"/>
              </a:rPr>
              <a:t>C</a:t>
            </a:r>
            <a:r>
              <a:rPr lang="en-US" sz="1600" dirty="0" smtClean="0">
                <a:latin typeface="Bookman Old Style" panose="02050604050505020204" pitchFamily="18" charset="0"/>
              </a:rPr>
              <a:t>oming </a:t>
            </a:r>
            <a:r>
              <a:rPr lang="en-US" sz="1600" dirty="0">
                <a:latin typeface="Bookman Old Style" panose="02050604050505020204" pitchFamily="18" charset="0"/>
              </a:rPr>
              <a:t>S</a:t>
            </a:r>
            <a:r>
              <a:rPr lang="en-US" sz="1600" dirty="0" smtClean="0">
                <a:latin typeface="Bookman Old Style" panose="02050604050505020204" pitchFamily="18" charset="0"/>
              </a:rPr>
              <a:t>oon-January 2019)</a:t>
            </a:r>
            <a:endParaRPr lang="en-US" sz="1600" dirty="0">
              <a:latin typeface="Bookman Old Style" panose="02050604050505020204" pitchFamily="18" charset="0"/>
            </a:endParaRPr>
          </a:p>
        </p:txBody>
      </p:sp>
    </p:spTree>
    <p:extLst>
      <p:ext uri="{BB962C8B-B14F-4D97-AF65-F5344CB8AC3E}">
        <p14:creationId xmlns:p14="http://schemas.microsoft.com/office/powerpoint/2010/main" val="2884403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835485" y="1146135"/>
            <a:ext cx="9373171" cy="630898"/>
          </a:xfrm>
          <a:solidFill>
            <a:srgbClr val="FF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smtClean="0">
                <a:latin typeface="Bookman Old Style" panose="02050604050505020204" pitchFamily="18" charset="0"/>
              </a:rPr>
              <a:t>Local Data: Rio Grande Valley, TX</a:t>
            </a:r>
            <a:endParaRPr lang="en-US" dirty="0">
              <a:latin typeface="Bookman Old Style" panose="02050604050505020204" pitchFamily="18" charset="0"/>
            </a:endParaRP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72353" y="1997083"/>
            <a:ext cx="8277225" cy="3001963"/>
          </a:xfrm>
        </p:spPr>
      </p:pic>
      <p:sp>
        <p:nvSpPr>
          <p:cNvPr id="6" name="Right Arrow 5"/>
          <p:cNvSpPr/>
          <p:nvPr/>
        </p:nvSpPr>
        <p:spPr>
          <a:xfrm>
            <a:off x="985630" y="3059914"/>
            <a:ext cx="1405197" cy="8763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8791783" y="3344685"/>
            <a:ext cx="1604313" cy="8763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9801648">
            <a:off x="5319970" y="2045030"/>
            <a:ext cx="1061884" cy="157807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9374126">
            <a:off x="1978198" y="2722256"/>
            <a:ext cx="7265534" cy="16061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cs typeface="Aharoni" panose="02010803020104030203" pitchFamily="2" charset="-79"/>
              </a:rPr>
              <a:t>612 PLWH OUT OF CARE</a:t>
            </a:r>
          </a:p>
          <a:p>
            <a:pPr algn="ctr"/>
            <a:r>
              <a:rPr lang="en-US" sz="3200" b="1" dirty="0" smtClean="0">
                <a:cs typeface="Aharoni" panose="02010803020104030203" pitchFamily="2" charset="-79"/>
              </a:rPr>
              <a:t>773 PLWH NOT VIRALLY SUPPRESSED </a:t>
            </a:r>
            <a:endParaRPr lang="en-US" sz="3200" b="1" dirty="0">
              <a:cs typeface="Aharoni" panose="02010803020104030203" pitchFamily="2" charset="-79"/>
            </a:endParaRPr>
          </a:p>
        </p:txBody>
      </p:sp>
    </p:spTree>
    <p:extLst>
      <p:ext uri="{BB962C8B-B14F-4D97-AF65-F5344CB8AC3E}">
        <p14:creationId xmlns:p14="http://schemas.microsoft.com/office/powerpoint/2010/main" val="1496019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1310223" y="1169410"/>
            <a:ext cx="9373171" cy="650225"/>
          </a:xfr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smtClean="0">
                <a:latin typeface="Bookman Old Style" panose="02050604050505020204" pitchFamily="18" charset="0"/>
              </a:rPr>
              <a:t>State: Texas</a:t>
            </a:r>
            <a:endParaRPr lang="en-US" dirty="0">
              <a:latin typeface="Bookman Old Style" panose="02050604050505020204" pitchFamily="18" charset="0"/>
            </a:endParaRP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131165" y="1998928"/>
            <a:ext cx="9250310" cy="4015018"/>
          </a:xfrm>
        </p:spPr>
      </p:pic>
      <p:sp>
        <p:nvSpPr>
          <p:cNvPr id="5" name="Right Arrow 4"/>
          <p:cNvSpPr/>
          <p:nvPr/>
        </p:nvSpPr>
        <p:spPr>
          <a:xfrm>
            <a:off x="1283034" y="3734833"/>
            <a:ext cx="1289083" cy="791968"/>
          </a:xfrm>
          <a:prstGeom prst="rightArrow">
            <a:avLst/>
          </a:prstGeom>
          <a:solidFill>
            <a:srgbClr val="FFFF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Down Arrow 5"/>
          <p:cNvSpPr/>
          <p:nvPr/>
        </p:nvSpPr>
        <p:spPr>
          <a:xfrm rot="20860154">
            <a:off x="5983609" y="2866092"/>
            <a:ext cx="909815" cy="1352215"/>
          </a:xfrm>
          <a:prstGeom prst="downArrow">
            <a:avLst/>
          </a:prstGeom>
          <a:solidFill>
            <a:srgbClr val="FFFF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ight Arrow 6"/>
          <p:cNvSpPr/>
          <p:nvPr/>
        </p:nvSpPr>
        <p:spPr>
          <a:xfrm rot="10800000">
            <a:off x="9407026" y="4299857"/>
            <a:ext cx="1156483" cy="750836"/>
          </a:xfrm>
          <a:prstGeom prst="rightArrow">
            <a:avLst/>
          </a:prstGeom>
          <a:solidFill>
            <a:srgbClr val="FFFF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p:cNvSpPr/>
          <p:nvPr/>
        </p:nvSpPr>
        <p:spPr>
          <a:xfrm rot="19613460">
            <a:off x="1397533" y="2874512"/>
            <a:ext cx="8411600" cy="172064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25,736 PLWH OUT OF CARE</a:t>
            </a:r>
          </a:p>
          <a:p>
            <a:pPr algn="ctr"/>
            <a:r>
              <a:rPr lang="en-US" sz="3600" b="1" dirty="0" smtClean="0"/>
              <a:t>35,340 PLWH NOT VIRALLY SUPPRESSED </a:t>
            </a:r>
            <a:endParaRPr lang="en-US" sz="3600" b="1" dirty="0"/>
          </a:p>
        </p:txBody>
      </p:sp>
    </p:spTree>
    <p:extLst>
      <p:ext uri="{BB962C8B-B14F-4D97-AF65-F5344CB8AC3E}">
        <p14:creationId xmlns:p14="http://schemas.microsoft.com/office/powerpoint/2010/main" val="40629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1135055" y="1093187"/>
            <a:ext cx="9373171" cy="692608"/>
          </a:xfr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dirty="0" smtClean="0">
                <a:latin typeface="Bookman Old Style" panose="02050604050505020204" pitchFamily="18" charset="0"/>
              </a:rPr>
              <a:t>National Data</a:t>
            </a:r>
            <a:endParaRPr lang="en-US" dirty="0">
              <a:latin typeface="Bookman Old Style" panose="02050604050505020204" pitchFamily="18" charset="0"/>
            </a:endParaRP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26029" y="1956253"/>
            <a:ext cx="9013371" cy="3943253"/>
          </a:xfrm>
        </p:spPr>
      </p:pic>
    </p:spTree>
    <p:extLst>
      <p:ext uri="{BB962C8B-B14F-4D97-AF65-F5344CB8AC3E}">
        <p14:creationId xmlns:p14="http://schemas.microsoft.com/office/powerpoint/2010/main" val="2289716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4738" y="1105834"/>
            <a:ext cx="7781144" cy="680710"/>
          </a:xfr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smtClean="0">
                <a:latin typeface="Bookman Old Style" panose="02050604050505020204" pitchFamily="18" charset="0"/>
              </a:rPr>
              <a:t>Previous Prevention Program</a:t>
            </a:r>
            <a:endParaRPr lang="en-US" dirty="0">
              <a:latin typeface="Bookman Old Style" panose="02050604050505020204" pitchFamily="18" charset="0"/>
            </a:endParaRPr>
          </a:p>
        </p:txBody>
      </p:sp>
      <p:graphicFrame>
        <p:nvGraphicFramePr>
          <p:cNvPr id="5" name="Diagram 4"/>
          <p:cNvGraphicFramePr/>
          <p:nvPr>
            <p:extLst>
              <p:ext uri="{D42A27DB-BD31-4B8C-83A1-F6EECF244321}">
                <p14:modId xmlns:p14="http://schemas.microsoft.com/office/powerpoint/2010/main" val="71085752"/>
              </p:ext>
            </p:extLst>
          </p:nvPr>
        </p:nvGraphicFramePr>
        <p:xfrm>
          <a:off x="1364952" y="1918447"/>
          <a:ext cx="9356835" cy="3835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578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85213" y="1611086"/>
            <a:ext cx="6563587" cy="688974"/>
          </a:xfr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sz="2400" dirty="0" smtClean="0">
                <a:latin typeface="Bookman Old Style" panose="02050604050505020204" pitchFamily="18" charset="0"/>
              </a:rPr>
              <a:t>Barriers to Previous Retention Program</a:t>
            </a:r>
            <a:endParaRPr lang="en-US" sz="2400" dirty="0">
              <a:latin typeface="Bookman Old Style" panose="02050604050505020204" pitchFamily="18" charset="0"/>
            </a:endParaRPr>
          </a:p>
        </p:txBody>
      </p:sp>
      <p:sp>
        <p:nvSpPr>
          <p:cNvPr id="3" name="Content Placeholder 2"/>
          <p:cNvSpPr>
            <a:spLocks noGrp="1"/>
          </p:cNvSpPr>
          <p:nvPr>
            <p:ph idx="4294967295"/>
          </p:nvPr>
        </p:nvSpPr>
        <p:spPr>
          <a:xfrm>
            <a:off x="2885214" y="1919061"/>
            <a:ext cx="6662057" cy="3393168"/>
          </a:xfrm>
        </p:spPr>
        <p:txBody>
          <a:bodyPr/>
          <a:lstStyle/>
          <a:p>
            <a:endParaRPr lang="en-US" dirty="0" smtClean="0">
              <a:latin typeface="Bookman Old Style" panose="02050604050505020204" pitchFamily="18" charset="0"/>
            </a:endParaRPr>
          </a:p>
          <a:p>
            <a:r>
              <a:rPr lang="en-US" sz="2400" dirty="0" smtClean="0">
                <a:latin typeface="Bookman Old Style" panose="02050604050505020204" pitchFamily="18" charset="0"/>
              </a:rPr>
              <a:t>High Case Loads for Medical Case Managers</a:t>
            </a:r>
          </a:p>
          <a:p>
            <a:pPr lvl="1"/>
            <a:r>
              <a:rPr lang="en-US" dirty="0" smtClean="0">
                <a:latin typeface="Bookman Old Style" panose="02050604050505020204" pitchFamily="18" charset="0"/>
              </a:rPr>
              <a:t>150 clients average per MCM</a:t>
            </a:r>
          </a:p>
          <a:p>
            <a:pPr lvl="1"/>
            <a:r>
              <a:rPr lang="en-US" dirty="0" smtClean="0">
                <a:latin typeface="Bookman Old Style" panose="02050604050505020204" pitchFamily="18" charset="0"/>
              </a:rPr>
              <a:t>Delayed identification of Lost to Care Clients</a:t>
            </a:r>
          </a:p>
          <a:p>
            <a:r>
              <a:rPr lang="en-US" sz="2400" dirty="0" smtClean="0">
                <a:latin typeface="Bookman Old Style" panose="02050604050505020204" pitchFamily="18" charset="0"/>
              </a:rPr>
              <a:t>Linkage to Care Staff</a:t>
            </a:r>
          </a:p>
          <a:p>
            <a:pPr lvl="1"/>
            <a:r>
              <a:rPr lang="en-US" dirty="0" smtClean="0">
                <a:latin typeface="Bookman Old Style" panose="02050604050505020204" pitchFamily="18" charset="0"/>
              </a:rPr>
              <a:t>Newly diagnosed took priority</a:t>
            </a:r>
          </a:p>
        </p:txBody>
      </p:sp>
    </p:spTree>
    <p:extLst>
      <p:ext uri="{BB962C8B-B14F-4D97-AF65-F5344CB8AC3E}">
        <p14:creationId xmlns:p14="http://schemas.microsoft.com/office/powerpoint/2010/main" val="4187850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Jachimo · SlidesCarnival</Template>
  <TotalTime>5054</TotalTime>
  <Words>816</Words>
  <Application>Microsoft Office PowerPoint</Application>
  <PresentationFormat>Widescreen</PresentationFormat>
  <Paragraphs>148</Paragraphs>
  <Slides>23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Aharoni</vt:lpstr>
      <vt:lpstr>Arabic Typesetting</vt:lpstr>
      <vt:lpstr>Arial</vt:lpstr>
      <vt:lpstr>Bangers</vt:lpstr>
      <vt:lpstr>Bookman Old Style</vt:lpstr>
      <vt:lpstr>Calibri</vt:lpstr>
      <vt:lpstr>Sniglet</vt:lpstr>
      <vt:lpstr>Jachimo template</vt:lpstr>
      <vt:lpstr>Developing a Retention to Care Program in a Multidisciplinary Team</vt:lpstr>
      <vt:lpstr>PowerPoint Presentation</vt:lpstr>
      <vt:lpstr>Learning Objectives </vt:lpstr>
      <vt:lpstr>Organization Bio: VAC-WBC</vt:lpstr>
      <vt:lpstr>Local Data: Rio Grande Valley, TX</vt:lpstr>
      <vt:lpstr>State: Texas</vt:lpstr>
      <vt:lpstr>National Data</vt:lpstr>
      <vt:lpstr>Previous Prevention Program</vt:lpstr>
      <vt:lpstr>Barriers to Previous Retention Program</vt:lpstr>
      <vt:lpstr>Previous Data</vt:lpstr>
      <vt:lpstr>Updated Retention Program</vt:lpstr>
      <vt:lpstr>Updated Retention Program : Commitments </vt:lpstr>
      <vt:lpstr>Updated Retention Program: Commitments </vt:lpstr>
      <vt:lpstr>Tools that Help </vt:lpstr>
      <vt:lpstr>Working as a Team</vt:lpstr>
      <vt:lpstr>Data: Updated Retention Program </vt:lpstr>
      <vt:lpstr>Retention to Care Roadmap</vt:lpstr>
      <vt:lpstr>Guide to the Goal</vt:lpstr>
      <vt:lpstr>Data Comparison: Lost to Care Case Load</vt:lpstr>
      <vt:lpstr>Data Comparison: Back in Care </vt:lpstr>
      <vt:lpstr>PowerPoint Presentation</vt:lpstr>
      <vt:lpstr>Reference:</vt:lpstr>
      <vt:lpstr>Gracias!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dc:creator>
  <cp:lastModifiedBy>Peter Laptop</cp:lastModifiedBy>
  <cp:revision>53</cp:revision>
  <dcterms:created xsi:type="dcterms:W3CDTF">2018-12-04T20:58:40Z</dcterms:created>
  <dcterms:modified xsi:type="dcterms:W3CDTF">2018-12-13T14:03:28Z</dcterms:modified>
</cp:coreProperties>
</file>