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256" r:id="rId5"/>
    <p:sldId id="257" r:id="rId6"/>
    <p:sldId id="258" r:id="rId7"/>
    <p:sldId id="326" r:id="rId8"/>
    <p:sldId id="296" r:id="rId9"/>
    <p:sldId id="297" r:id="rId10"/>
    <p:sldId id="298" r:id="rId11"/>
    <p:sldId id="300" r:id="rId12"/>
    <p:sldId id="301" r:id="rId13"/>
    <p:sldId id="260" r:id="rId14"/>
    <p:sldId id="259" r:id="rId15"/>
    <p:sldId id="261" r:id="rId16"/>
    <p:sldId id="262" r:id="rId17"/>
    <p:sldId id="263" r:id="rId18"/>
    <p:sldId id="264" r:id="rId19"/>
    <p:sldId id="327" r:id="rId20"/>
    <p:sldId id="265" r:id="rId21"/>
    <p:sldId id="315" r:id="rId22"/>
    <p:sldId id="266" r:id="rId23"/>
    <p:sldId id="267" r:id="rId24"/>
    <p:sldId id="314" r:id="rId25"/>
    <p:sldId id="269" r:id="rId26"/>
    <p:sldId id="271" r:id="rId27"/>
    <p:sldId id="273" r:id="rId28"/>
    <p:sldId id="274" r:id="rId29"/>
    <p:sldId id="272" r:id="rId30"/>
    <p:sldId id="276" r:id="rId31"/>
    <p:sldId id="277" r:id="rId32"/>
    <p:sldId id="307" r:id="rId33"/>
    <p:sldId id="282" r:id="rId34"/>
    <p:sldId id="280" r:id="rId35"/>
    <p:sldId id="281" r:id="rId36"/>
    <p:sldId id="310" r:id="rId37"/>
    <p:sldId id="312" r:id="rId38"/>
    <p:sldId id="309" r:id="rId39"/>
    <p:sldId id="308" r:id="rId40"/>
    <p:sldId id="283" r:id="rId41"/>
    <p:sldId id="284" r:id="rId42"/>
    <p:sldId id="285" r:id="rId43"/>
    <p:sldId id="316" r:id="rId44"/>
    <p:sldId id="286" r:id="rId45"/>
    <p:sldId id="318" r:id="rId46"/>
    <p:sldId id="319" r:id="rId47"/>
    <p:sldId id="320" r:id="rId48"/>
    <p:sldId id="321" r:id="rId49"/>
    <p:sldId id="322" r:id="rId50"/>
    <p:sldId id="323" r:id="rId51"/>
    <p:sldId id="324" r:id="rId52"/>
    <p:sldId id="325" r:id="rId53"/>
    <p:sldId id="288" r:id="rId54"/>
    <p:sldId id="306" r:id="rId55"/>
    <p:sldId id="317" r:id="rId56"/>
    <p:sldId id="303" r:id="rId57"/>
    <p:sldId id="304" r:id="rId58"/>
    <p:sldId id="295" r:id="rId59"/>
    <p:sldId id="30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tchen Weiss" initials="GW" lastIdx="1" clrIdx="0">
    <p:extLst>
      <p:ext uri="{19B8F6BF-5375-455C-9EA6-DF929625EA0E}">
        <p15:presenceInfo xmlns:p15="http://schemas.microsoft.com/office/powerpoint/2012/main" userId="S-1-5-21-866079176-1098998374-518595180-7215" providerId="AD"/>
      </p:ext>
    </p:extLst>
  </p:cmAuthor>
  <p:cmAuthor id="2" name="Vanessa Arenas" initials="VA" lastIdx="8" clrIdx="1">
    <p:extLst>
      <p:ext uri="{19B8F6BF-5375-455C-9EA6-DF929625EA0E}">
        <p15:presenceInfo xmlns:p15="http://schemas.microsoft.com/office/powerpoint/2012/main" userId="S-1-5-21-4279309491-1542354423-3447273139-13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138"/>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75" autoAdjust="0"/>
    <p:restoredTop sz="88497" autoAdjust="0"/>
  </p:normalViewPr>
  <p:slideViewPr>
    <p:cSldViewPr snapToGrid="0">
      <p:cViewPr varScale="1">
        <p:scale>
          <a:sx n="64" d="100"/>
          <a:sy n="64" d="100"/>
        </p:scale>
        <p:origin x="558" y="60"/>
      </p:cViewPr>
      <p:guideLst/>
    </p:cSldViewPr>
  </p:slideViewPr>
  <p:notesTextViewPr>
    <p:cViewPr>
      <p:scale>
        <a:sx n="1" d="1"/>
        <a:sy n="1" d="1"/>
      </p:scale>
      <p:origin x="0" y="0"/>
    </p:cViewPr>
  </p:notesTextViewPr>
  <p:sorterViewPr>
    <p:cViewPr varScale="1">
      <p:scale>
        <a:sx n="100" d="100"/>
        <a:sy n="100" d="100"/>
      </p:scale>
      <p:origin x="0" y="-103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Sheet1!$E$2</c:f>
              <c:strCache>
                <c:ptCount val="1"/>
                <c:pt idx="0">
                  <c:v>Unique Clients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Sheet1!$D$3:$D$11</c:f>
              <c:numCache>
                <c:formatCode>mmm\-yy</c:formatCode>
                <c:ptCount val="9"/>
                <c:pt idx="0">
                  <c:v>43040</c:v>
                </c:pt>
                <c:pt idx="1">
                  <c:v>43070</c:v>
                </c:pt>
                <c:pt idx="2">
                  <c:v>43101</c:v>
                </c:pt>
                <c:pt idx="3">
                  <c:v>43132</c:v>
                </c:pt>
                <c:pt idx="4">
                  <c:v>43160</c:v>
                </c:pt>
                <c:pt idx="5">
                  <c:v>43191</c:v>
                </c:pt>
                <c:pt idx="6">
                  <c:v>43221</c:v>
                </c:pt>
                <c:pt idx="7">
                  <c:v>43252</c:v>
                </c:pt>
                <c:pt idx="8">
                  <c:v>43282</c:v>
                </c:pt>
              </c:numCache>
            </c:numRef>
          </c:cat>
          <c:val>
            <c:numRef>
              <c:f>Sheet1!$E$3:$E$11</c:f>
              <c:numCache>
                <c:formatCode>General</c:formatCode>
                <c:ptCount val="9"/>
                <c:pt idx="0">
                  <c:v>0</c:v>
                </c:pt>
                <c:pt idx="1">
                  <c:v>31</c:v>
                </c:pt>
                <c:pt idx="2">
                  <c:v>25</c:v>
                </c:pt>
                <c:pt idx="3">
                  <c:v>65</c:v>
                </c:pt>
                <c:pt idx="4">
                  <c:v>67</c:v>
                </c:pt>
                <c:pt idx="5">
                  <c:v>47</c:v>
                </c:pt>
                <c:pt idx="6">
                  <c:v>58</c:v>
                </c:pt>
                <c:pt idx="7">
                  <c:v>55</c:v>
                </c:pt>
                <c:pt idx="8">
                  <c:v>42</c:v>
                </c:pt>
              </c:numCache>
            </c:numRef>
          </c:val>
          <c:smooth val="0"/>
          <c:extLst>
            <c:ext xmlns:c16="http://schemas.microsoft.com/office/drawing/2014/chart" uri="{C3380CC4-5D6E-409C-BE32-E72D297353CC}">
              <c16:uniqueId val="{00000000-E91C-4A45-BF7F-42C8730B1FB4}"/>
            </c:ext>
          </c:extLst>
        </c:ser>
        <c:ser>
          <c:idx val="1"/>
          <c:order val="1"/>
          <c:tx>
            <c:strRef>
              <c:f>Sheet1!$F$2</c:f>
              <c:strCache>
                <c:ptCount val="1"/>
                <c:pt idx="0">
                  <c:v>Encounters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Sheet1!$D$3:$D$11</c:f>
              <c:numCache>
                <c:formatCode>mmm\-yy</c:formatCode>
                <c:ptCount val="9"/>
                <c:pt idx="0">
                  <c:v>43040</c:v>
                </c:pt>
                <c:pt idx="1">
                  <c:v>43070</c:v>
                </c:pt>
                <c:pt idx="2">
                  <c:v>43101</c:v>
                </c:pt>
                <c:pt idx="3">
                  <c:v>43132</c:v>
                </c:pt>
                <c:pt idx="4">
                  <c:v>43160</c:v>
                </c:pt>
                <c:pt idx="5">
                  <c:v>43191</c:v>
                </c:pt>
                <c:pt idx="6">
                  <c:v>43221</c:v>
                </c:pt>
                <c:pt idx="7">
                  <c:v>43252</c:v>
                </c:pt>
                <c:pt idx="8">
                  <c:v>43282</c:v>
                </c:pt>
              </c:numCache>
            </c:numRef>
          </c:cat>
          <c:val>
            <c:numRef>
              <c:f>Sheet1!$F$3:$F$11</c:f>
              <c:numCache>
                <c:formatCode>General</c:formatCode>
                <c:ptCount val="9"/>
                <c:pt idx="0">
                  <c:v>0</c:v>
                </c:pt>
                <c:pt idx="1">
                  <c:v>61</c:v>
                </c:pt>
                <c:pt idx="2">
                  <c:v>47</c:v>
                </c:pt>
                <c:pt idx="3">
                  <c:v>119</c:v>
                </c:pt>
                <c:pt idx="4">
                  <c:v>153</c:v>
                </c:pt>
                <c:pt idx="5">
                  <c:v>138</c:v>
                </c:pt>
                <c:pt idx="6">
                  <c:v>127</c:v>
                </c:pt>
                <c:pt idx="7">
                  <c:v>118</c:v>
                </c:pt>
                <c:pt idx="8">
                  <c:v>106</c:v>
                </c:pt>
              </c:numCache>
            </c:numRef>
          </c:val>
          <c:smooth val="0"/>
          <c:extLst>
            <c:ext xmlns:c16="http://schemas.microsoft.com/office/drawing/2014/chart" uri="{C3380CC4-5D6E-409C-BE32-E72D297353CC}">
              <c16:uniqueId val="{00000001-E91C-4A45-BF7F-42C8730B1FB4}"/>
            </c:ext>
          </c:extLst>
        </c:ser>
        <c:dLbls>
          <c:showLegendKey val="0"/>
          <c:showVal val="0"/>
          <c:showCatName val="0"/>
          <c:showSerName val="0"/>
          <c:showPercent val="0"/>
          <c:showBubbleSize val="0"/>
        </c:dLbls>
        <c:smooth val="0"/>
        <c:axId val="264476328"/>
        <c:axId val="264477896"/>
      </c:lineChart>
      <c:dateAx>
        <c:axId val="2644763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64477896"/>
        <c:crosses val="autoZero"/>
        <c:auto val="1"/>
        <c:lblOffset val="100"/>
        <c:baseTimeUnit val="months"/>
      </c:dateAx>
      <c:valAx>
        <c:axId val="264477896"/>
        <c:scaling>
          <c:orientation val="minMax"/>
        </c:scaling>
        <c:delete val="1"/>
        <c:axPos val="l"/>
        <c:numFmt formatCode="General" sourceLinked="1"/>
        <c:majorTickMark val="none"/>
        <c:minorTickMark val="none"/>
        <c:tickLblPos val="nextTo"/>
        <c:crossAx val="264476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EE0FF-3C80-45A0-BB0F-BD583D89960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FF6E74E1-AF4A-49B7-91BC-6BC0012C6F31}">
      <dgm:prSet phldrT="[Text]"/>
      <dgm:spPr>
        <a:solidFill>
          <a:srgbClr val="09588E"/>
        </a:solidFill>
      </dgm:spPr>
      <dgm:t>
        <a:bodyPr/>
        <a:lstStyle/>
        <a:p>
          <a:r>
            <a:rPr lang="en-US" dirty="0"/>
            <a:t>Population Health Data Analyst</a:t>
          </a:r>
        </a:p>
      </dgm:t>
    </dgm:pt>
    <dgm:pt modelId="{F327FA36-D0A4-4904-A874-65250FA5C372}" type="parTrans" cxnId="{28EBFE8B-07A5-4D63-8C70-80323C4F2624}">
      <dgm:prSet/>
      <dgm:spPr/>
      <dgm:t>
        <a:bodyPr/>
        <a:lstStyle/>
        <a:p>
          <a:endParaRPr lang="en-US"/>
        </a:p>
      </dgm:t>
    </dgm:pt>
    <dgm:pt modelId="{710DB844-C7A2-479E-9E72-59AD50EDAEE6}" type="sibTrans" cxnId="{28EBFE8B-07A5-4D63-8C70-80323C4F2624}">
      <dgm:prSet/>
      <dgm:spPr/>
      <dgm:t>
        <a:bodyPr/>
        <a:lstStyle/>
        <a:p>
          <a:endParaRPr lang="en-US"/>
        </a:p>
      </dgm:t>
    </dgm:pt>
    <dgm:pt modelId="{CD9CFFAC-29DC-494C-B2B3-F94E6BA27FBC}">
      <dgm:prSet phldrT="[Text]" custT="1"/>
      <dgm:spPr/>
      <dgm:t>
        <a:bodyPr/>
        <a:lstStyle/>
        <a:p>
          <a:pPr marL="0">
            <a:buClr>
              <a:srgbClr val="D03138"/>
            </a:buClr>
            <a:buSzTx/>
            <a:buFont typeface="Arial" panose="020B0604020202020204" pitchFamily="34" charset="0"/>
            <a:buNone/>
          </a:pPr>
          <a:r>
            <a:rPr kumimoji="0" lang="en-US" sz="1900" b="0" i="0" u="none" strike="noStrike" cap="none" spc="0" normalizeH="0" baseline="0" noProof="0" dirty="0">
              <a:ln>
                <a:noFill/>
              </a:ln>
              <a:effectLst/>
              <a:uLnTx/>
              <a:uFillTx/>
              <a:latin typeface="+mn-lt"/>
              <a:ea typeface="+mn-ea"/>
              <a:cs typeface="+mn-cs"/>
            </a:rPr>
            <a:t>Identifies</a:t>
          </a:r>
          <a:r>
            <a:rPr kumimoji="0" lang="en-US" sz="1900" b="0" i="0" u="none" strike="noStrike" cap="none" spc="0" normalizeH="0" noProof="0" dirty="0">
              <a:ln>
                <a:noFill/>
              </a:ln>
              <a:effectLst/>
              <a:uLnTx/>
              <a:uFillTx/>
              <a:latin typeface="+mn-lt"/>
              <a:ea typeface="+mn-ea"/>
              <a:cs typeface="+mn-cs"/>
            </a:rPr>
            <a:t> baseline data and key characteristics of clients who are at risk of or have fallen out of </a:t>
          </a:r>
          <a:r>
            <a:rPr lang="en-US" sz="1900" dirty="0"/>
            <a:t>care, are not adherent to ART, and/or are not virally suppressed.</a:t>
          </a:r>
        </a:p>
      </dgm:t>
    </dgm:pt>
    <dgm:pt modelId="{BD30B818-2525-40C1-B64F-4532FC606C1A}" type="parTrans" cxnId="{F817EDD4-6792-452E-86DD-50AB4D072D61}">
      <dgm:prSet/>
      <dgm:spPr/>
      <dgm:t>
        <a:bodyPr/>
        <a:lstStyle/>
        <a:p>
          <a:endParaRPr lang="en-US"/>
        </a:p>
      </dgm:t>
    </dgm:pt>
    <dgm:pt modelId="{099AD530-739F-46B0-BB47-C2898E6BB8D2}" type="sibTrans" cxnId="{F817EDD4-6792-452E-86DD-50AB4D072D61}">
      <dgm:prSet/>
      <dgm:spPr/>
      <dgm:t>
        <a:bodyPr/>
        <a:lstStyle/>
        <a:p>
          <a:endParaRPr lang="en-US"/>
        </a:p>
      </dgm:t>
    </dgm:pt>
    <dgm:pt modelId="{108733BB-3686-434C-AD98-69980B08D957}">
      <dgm:prSet phldrT="[Text]"/>
      <dgm:spPr>
        <a:solidFill>
          <a:srgbClr val="09588E"/>
        </a:solidFill>
      </dgm:spPr>
      <dgm:t>
        <a:bodyPr/>
        <a:lstStyle/>
        <a:p>
          <a:r>
            <a:rPr lang="en-US" dirty="0"/>
            <a:t>Program Manager</a:t>
          </a:r>
        </a:p>
      </dgm:t>
    </dgm:pt>
    <dgm:pt modelId="{F0C3BD3E-CAE5-42CC-A0D1-A1EBFA30406E}" type="parTrans" cxnId="{28B54C5C-98E0-4E0E-9C95-FDB343C6D2DB}">
      <dgm:prSet/>
      <dgm:spPr/>
      <dgm:t>
        <a:bodyPr/>
        <a:lstStyle/>
        <a:p>
          <a:endParaRPr lang="en-US"/>
        </a:p>
      </dgm:t>
    </dgm:pt>
    <dgm:pt modelId="{7FB2DBC4-480C-4F72-B14F-1B6CADED8B6D}" type="sibTrans" cxnId="{28B54C5C-98E0-4E0E-9C95-FDB343C6D2DB}">
      <dgm:prSet/>
      <dgm:spPr/>
      <dgm:t>
        <a:bodyPr/>
        <a:lstStyle/>
        <a:p>
          <a:endParaRPr lang="en-US"/>
        </a:p>
      </dgm:t>
    </dgm:pt>
    <dgm:pt modelId="{BB9A43C2-6EA0-4AD8-AA76-99E3605EDD89}">
      <dgm:prSet phldrT="[Text]" custT="1"/>
      <dgm:spPr/>
      <dgm:t>
        <a:bodyPr/>
        <a:lstStyle/>
        <a:p>
          <a:pPr marL="0">
            <a:buClr>
              <a:srgbClr val="D03138"/>
            </a:buClr>
            <a:buSzTx/>
            <a:buFont typeface="Arial" panose="020B0604020202020204" pitchFamily="34" charset="0"/>
            <a:buNone/>
          </a:pPr>
          <a:r>
            <a:rPr kumimoji="0" lang="en-US" sz="1900" b="0" i="0" u="none" strike="noStrike" cap="none" spc="0" normalizeH="0" baseline="0" noProof="0" dirty="0">
              <a:ln>
                <a:noFill/>
              </a:ln>
              <a:effectLst/>
              <a:uLnTx/>
              <a:uFillTx/>
              <a:latin typeface="+mn-lt"/>
              <a:ea typeface="+mn-ea"/>
              <a:cs typeface="+mn-cs"/>
            </a:rPr>
            <a:t>Evenly distributes caseload to CHWs. Shares identifying information, contact information, and relevant data about client with CHW. Participates</a:t>
          </a:r>
          <a:r>
            <a:rPr kumimoji="0" lang="en-US" sz="1900" b="0" i="0" u="none" strike="noStrike" cap="none" spc="0" normalizeH="0" noProof="0" dirty="0">
              <a:ln>
                <a:noFill/>
              </a:ln>
              <a:effectLst/>
              <a:uLnTx/>
              <a:uFillTx/>
              <a:latin typeface="+mn-lt"/>
              <a:ea typeface="+mn-ea"/>
              <a:cs typeface="+mn-cs"/>
            </a:rPr>
            <a:t> in case reviews with CHWs.</a:t>
          </a:r>
          <a:endParaRPr lang="en-US" sz="1900" dirty="0"/>
        </a:p>
      </dgm:t>
    </dgm:pt>
    <dgm:pt modelId="{9D35AEA6-2D75-4C4B-ABA9-66A63614F865}" type="parTrans" cxnId="{B5B986C7-5F36-435B-AEBC-980C57BC1AB2}">
      <dgm:prSet/>
      <dgm:spPr/>
      <dgm:t>
        <a:bodyPr/>
        <a:lstStyle/>
        <a:p>
          <a:endParaRPr lang="en-US"/>
        </a:p>
      </dgm:t>
    </dgm:pt>
    <dgm:pt modelId="{896B96A1-DBB4-45D5-AF19-849B9D795067}" type="sibTrans" cxnId="{B5B986C7-5F36-435B-AEBC-980C57BC1AB2}">
      <dgm:prSet/>
      <dgm:spPr/>
      <dgm:t>
        <a:bodyPr/>
        <a:lstStyle/>
        <a:p>
          <a:endParaRPr lang="en-US"/>
        </a:p>
      </dgm:t>
    </dgm:pt>
    <dgm:pt modelId="{FD2134DC-90D7-4411-98D6-19A5EA86021E}">
      <dgm:prSet phldrT="[Text]"/>
      <dgm:spPr>
        <a:solidFill>
          <a:srgbClr val="09588E"/>
        </a:solidFill>
      </dgm:spPr>
      <dgm:t>
        <a:bodyPr/>
        <a:lstStyle/>
        <a:p>
          <a:r>
            <a:rPr lang="en-US" dirty="0"/>
            <a:t>Community Health Worker</a:t>
          </a:r>
        </a:p>
      </dgm:t>
    </dgm:pt>
    <dgm:pt modelId="{3B1B39C8-3707-4397-8F19-261608058B44}" type="parTrans" cxnId="{91DD098B-4664-43BA-BBC7-6A1A51B648F3}">
      <dgm:prSet/>
      <dgm:spPr/>
      <dgm:t>
        <a:bodyPr/>
        <a:lstStyle/>
        <a:p>
          <a:endParaRPr lang="en-US"/>
        </a:p>
      </dgm:t>
    </dgm:pt>
    <dgm:pt modelId="{F4A3476C-D330-4DBA-9E93-1384F0CE060C}" type="sibTrans" cxnId="{91DD098B-4664-43BA-BBC7-6A1A51B648F3}">
      <dgm:prSet/>
      <dgm:spPr/>
      <dgm:t>
        <a:bodyPr/>
        <a:lstStyle/>
        <a:p>
          <a:endParaRPr lang="en-US"/>
        </a:p>
      </dgm:t>
    </dgm:pt>
    <dgm:pt modelId="{5A76919F-D2F5-4FDD-89CB-63BD645572ED}">
      <dgm:prSet phldrT="[Text]" custT="1"/>
      <dgm:spPr/>
      <dgm:t>
        <a:bodyPr/>
        <a:lstStyle/>
        <a:p>
          <a:pPr marL="0">
            <a:buClr>
              <a:srgbClr val="D03138"/>
            </a:buClr>
            <a:buSzTx/>
            <a:buFont typeface="Arial" panose="020B0604020202020204" pitchFamily="34" charset="0"/>
            <a:buNone/>
          </a:pPr>
          <a:r>
            <a:rPr kumimoji="0" lang="en-US" sz="1900" b="0" i="0" u="none" strike="noStrike" cap="none" spc="0" normalizeH="0" baseline="0" noProof="0" dirty="0">
              <a:ln>
                <a:noFill/>
              </a:ln>
              <a:effectLst/>
              <a:uLnTx/>
              <a:uFillTx/>
              <a:latin typeface="+mn-lt"/>
              <a:ea typeface="+mn-ea"/>
              <a:cs typeface="+mn-cs"/>
            </a:rPr>
            <a:t>Reviews EHR</a:t>
          </a:r>
          <a:r>
            <a:rPr kumimoji="0" lang="en-US" sz="1900" b="0" i="0" u="none" strike="noStrike" cap="none" spc="0" normalizeH="0" noProof="0" dirty="0">
              <a:ln>
                <a:noFill/>
              </a:ln>
              <a:effectLst/>
              <a:uLnTx/>
              <a:uFillTx/>
              <a:latin typeface="+mn-lt"/>
              <a:ea typeface="+mn-ea"/>
              <a:cs typeface="+mn-cs"/>
            </a:rPr>
            <a:t> for relevant notes prior to contacting client. Conducts assessment and intervention. </a:t>
          </a:r>
          <a:endParaRPr lang="en-US" sz="1900" dirty="0"/>
        </a:p>
      </dgm:t>
    </dgm:pt>
    <dgm:pt modelId="{1D1D4F83-B461-4EA8-B945-84D9B61FA5FD}" type="parTrans" cxnId="{FC1776D2-6F12-4294-8844-3DEBBD2006FE}">
      <dgm:prSet/>
      <dgm:spPr/>
      <dgm:t>
        <a:bodyPr/>
        <a:lstStyle/>
        <a:p>
          <a:endParaRPr lang="en-US"/>
        </a:p>
      </dgm:t>
    </dgm:pt>
    <dgm:pt modelId="{E035CFB7-0E89-49AF-A306-6C3A4DC21E48}" type="sibTrans" cxnId="{FC1776D2-6F12-4294-8844-3DEBBD2006FE}">
      <dgm:prSet/>
      <dgm:spPr/>
      <dgm:t>
        <a:bodyPr/>
        <a:lstStyle/>
        <a:p>
          <a:endParaRPr lang="en-US"/>
        </a:p>
      </dgm:t>
    </dgm:pt>
    <dgm:pt modelId="{100BE6C2-4A77-4633-AA1F-FBF4C2B62FA1}" type="pres">
      <dgm:prSet presAssocID="{ACDEE0FF-3C80-45A0-BB0F-BD583D89960F}" presName="rootnode" presStyleCnt="0">
        <dgm:presLayoutVars>
          <dgm:chMax/>
          <dgm:chPref/>
          <dgm:dir/>
          <dgm:animLvl val="lvl"/>
        </dgm:presLayoutVars>
      </dgm:prSet>
      <dgm:spPr/>
    </dgm:pt>
    <dgm:pt modelId="{CD0CD1C9-6C04-49F0-BDCB-EEF743EB06DF}" type="pres">
      <dgm:prSet presAssocID="{FF6E74E1-AF4A-49B7-91BC-6BC0012C6F31}" presName="composite" presStyleCnt="0"/>
      <dgm:spPr/>
    </dgm:pt>
    <dgm:pt modelId="{50B7D2ED-1935-464B-BB6C-E9674F7658FB}" type="pres">
      <dgm:prSet presAssocID="{FF6E74E1-AF4A-49B7-91BC-6BC0012C6F31}" presName="bentUpArrow1" presStyleLbl="alignImgPlace1" presStyleIdx="0" presStyleCnt="2"/>
      <dgm:spPr>
        <a:solidFill>
          <a:srgbClr val="095895"/>
        </a:solidFill>
      </dgm:spPr>
    </dgm:pt>
    <dgm:pt modelId="{78D3A757-A71B-4F5C-B530-F5599867E543}" type="pres">
      <dgm:prSet presAssocID="{FF6E74E1-AF4A-49B7-91BC-6BC0012C6F31}" presName="ParentText" presStyleLbl="node1" presStyleIdx="0" presStyleCnt="3">
        <dgm:presLayoutVars>
          <dgm:chMax val="1"/>
          <dgm:chPref val="1"/>
          <dgm:bulletEnabled val="1"/>
        </dgm:presLayoutVars>
      </dgm:prSet>
      <dgm:spPr/>
    </dgm:pt>
    <dgm:pt modelId="{3B0DBE67-EDE9-4D02-B34E-030D83E8B8E9}" type="pres">
      <dgm:prSet presAssocID="{FF6E74E1-AF4A-49B7-91BC-6BC0012C6F31}" presName="ChildText" presStyleLbl="revTx" presStyleIdx="0" presStyleCnt="3" custScaleX="409115" custLinFactX="62913" custLinFactNeighborX="100000" custLinFactNeighborY="-3633">
        <dgm:presLayoutVars>
          <dgm:chMax val="0"/>
          <dgm:chPref val="0"/>
          <dgm:bulletEnabled val="1"/>
        </dgm:presLayoutVars>
      </dgm:prSet>
      <dgm:spPr/>
    </dgm:pt>
    <dgm:pt modelId="{FC34FEDC-0511-49E0-9C46-06F1D56F61C1}" type="pres">
      <dgm:prSet presAssocID="{710DB844-C7A2-479E-9E72-59AD50EDAEE6}" presName="sibTrans" presStyleCnt="0"/>
      <dgm:spPr/>
    </dgm:pt>
    <dgm:pt modelId="{C819C7F8-0F10-42B2-A7AA-BC4734B18E4C}" type="pres">
      <dgm:prSet presAssocID="{108733BB-3686-434C-AD98-69980B08D957}" presName="composite" presStyleCnt="0"/>
      <dgm:spPr/>
    </dgm:pt>
    <dgm:pt modelId="{6DD7957E-2C2D-49A7-9EFA-3726DA567241}" type="pres">
      <dgm:prSet presAssocID="{108733BB-3686-434C-AD98-69980B08D957}" presName="bentUpArrow1" presStyleLbl="alignImgPlace1" presStyleIdx="1" presStyleCnt="2" custLinFactNeighborX="-15195"/>
      <dgm:spPr>
        <a:solidFill>
          <a:srgbClr val="095895"/>
        </a:solidFill>
      </dgm:spPr>
    </dgm:pt>
    <dgm:pt modelId="{5BEDC610-0051-4BEB-8FA3-439CBC48A276}" type="pres">
      <dgm:prSet presAssocID="{108733BB-3686-434C-AD98-69980B08D957}" presName="ParentText" presStyleLbl="node1" presStyleIdx="1" presStyleCnt="3" custLinFactNeighborX="-10275">
        <dgm:presLayoutVars>
          <dgm:chMax val="1"/>
          <dgm:chPref val="1"/>
          <dgm:bulletEnabled val="1"/>
        </dgm:presLayoutVars>
      </dgm:prSet>
      <dgm:spPr/>
    </dgm:pt>
    <dgm:pt modelId="{4EE9B569-FA38-4099-8642-293EC010031C}" type="pres">
      <dgm:prSet presAssocID="{108733BB-3686-434C-AD98-69980B08D957}" presName="ChildText" presStyleLbl="revTx" presStyleIdx="1" presStyleCnt="3" custScaleX="431018" custLinFactX="56835" custLinFactNeighborX="100000" custLinFactNeighborY="63">
        <dgm:presLayoutVars>
          <dgm:chMax val="0"/>
          <dgm:chPref val="0"/>
          <dgm:bulletEnabled val="1"/>
        </dgm:presLayoutVars>
      </dgm:prSet>
      <dgm:spPr/>
    </dgm:pt>
    <dgm:pt modelId="{C87CDFDF-EF38-4C1C-B6F0-D1F43B9550C6}" type="pres">
      <dgm:prSet presAssocID="{7FB2DBC4-480C-4F72-B14F-1B6CADED8B6D}" presName="sibTrans" presStyleCnt="0"/>
      <dgm:spPr/>
    </dgm:pt>
    <dgm:pt modelId="{49569A59-A0A0-48B4-A694-AE38F4034145}" type="pres">
      <dgm:prSet presAssocID="{FD2134DC-90D7-4411-98D6-19A5EA86021E}" presName="composite" presStyleCnt="0"/>
      <dgm:spPr/>
    </dgm:pt>
    <dgm:pt modelId="{9868BEB8-82D8-4904-B1E3-37548742D2ED}" type="pres">
      <dgm:prSet presAssocID="{FD2134DC-90D7-4411-98D6-19A5EA86021E}" presName="ParentText" presStyleLbl="node1" presStyleIdx="2" presStyleCnt="3" custLinFactNeighborX="8220">
        <dgm:presLayoutVars>
          <dgm:chMax val="1"/>
          <dgm:chPref val="1"/>
          <dgm:bulletEnabled val="1"/>
        </dgm:presLayoutVars>
      </dgm:prSet>
      <dgm:spPr/>
    </dgm:pt>
    <dgm:pt modelId="{46386071-D8C7-4EC9-BF65-A00D9E63BFE0}" type="pres">
      <dgm:prSet presAssocID="{FD2134DC-90D7-4411-98D6-19A5EA86021E}" presName="FinalChildText" presStyleLbl="revTx" presStyleIdx="2" presStyleCnt="3" custScaleX="259791" custLinFactNeighborX="97882" custLinFactNeighborY="611">
        <dgm:presLayoutVars>
          <dgm:chMax val="0"/>
          <dgm:chPref val="0"/>
          <dgm:bulletEnabled val="1"/>
        </dgm:presLayoutVars>
      </dgm:prSet>
      <dgm:spPr/>
    </dgm:pt>
  </dgm:ptLst>
  <dgm:cxnLst>
    <dgm:cxn modelId="{0127D125-B1BB-4C0B-82A0-BD98E2569D89}" type="presOf" srcId="{CD9CFFAC-29DC-494C-B2B3-F94E6BA27FBC}" destId="{3B0DBE67-EDE9-4D02-B34E-030D83E8B8E9}" srcOrd="0" destOrd="0" presId="urn:microsoft.com/office/officeart/2005/8/layout/StepDownProcess"/>
    <dgm:cxn modelId="{28B54C5C-98E0-4E0E-9C95-FDB343C6D2DB}" srcId="{ACDEE0FF-3C80-45A0-BB0F-BD583D89960F}" destId="{108733BB-3686-434C-AD98-69980B08D957}" srcOrd="1" destOrd="0" parTransId="{F0C3BD3E-CAE5-42CC-A0D1-A1EBFA30406E}" sibTransId="{7FB2DBC4-480C-4F72-B14F-1B6CADED8B6D}"/>
    <dgm:cxn modelId="{81931D6B-1B6A-4415-AEB4-1FB1525C0245}" type="presOf" srcId="{5A76919F-D2F5-4FDD-89CB-63BD645572ED}" destId="{46386071-D8C7-4EC9-BF65-A00D9E63BFE0}" srcOrd="0" destOrd="0" presId="urn:microsoft.com/office/officeart/2005/8/layout/StepDownProcess"/>
    <dgm:cxn modelId="{91DD098B-4664-43BA-BBC7-6A1A51B648F3}" srcId="{ACDEE0FF-3C80-45A0-BB0F-BD583D89960F}" destId="{FD2134DC-90D7-4411-98D6-19A5EA86021E}" srcOrd="2" destOrd="0" parTransId="{3B1B39C8-3707-4397-8F19-261608058B44}" sibTransId="{F4A3476C-D330-4DBA-9E93-1384F0CE060C}"/>
    <dgm:cxn modelId="{28EBFE8B-07A5-4D63-8C70-80323C4F2624}" srcId="{ACDEE0FF-3C80-45A0-BB0F-BD583D89960F}" destId="{FF6E74E1-AF4A-49B7-91BC-6BC0012C6F31}" srcOrd="0" destOrd="0" parTransId="{F327FA36-D0A4-4904-A874-65250FA5C372}" sibTransId="{710DB844-C7A2-479E-9E72-59AD50EDAEE6}"/>
    <dgm:cxn modelId="{3FE42CAB-F203-4C6D-9310-06CC8F4ECF05}" type="presOf" srcId="{FD2134DC-90D7-4411-98D6-19A5EA86021E}" destId="{9868BEB8-82D8-4904-B1E3-37548742D2ED}" srcOrd="0" destOrd="0" presId="urn:microsoft.com/office/officeart/2005/8/layout/StepDownProcess"/>
    <dgm:cxn modelId="{5CD8D3B1-6EAE-45DF-8B1B-2A2CAFCAECC1}" type="presOf" srcId="{BB9A43C2-6EA0-4AD8-AA76-99E3605EDD89}" destId="{4EE9B569-FA38-4099-8642-293EC010031C}" srcOrd="0" destOrd="0" presId="urn:microsoft.com/office/officeart/2005/8/layout/StepDownProcess"/>
    <dgm:cxn modelId="{155113B9-D58A-40F0-BD5E-277F4AB6DD60}" type="presOf" srcId="{ACDEE0FF-3C80-45A0-BB0F-BD583D89960F}" destId="{100BE6C2-4A77-4633-AA1F-FBF4C2B62FA1}" srcOrd="0" destOrd="0" presId="urn:microsoft.com/office/officeart/2005/8/layout/StepDownProcess"/>
    <dgm:cxn modelId="{B5B986C7-5F36-435B-AEBC-980C57BC1AB2}" srcId="{108733BB-3686-434C-AD98-69980B08D957}" destId="{BB9A43C2-6EA0-4AD8-AA76-99E3605EDD89}" srcOrd="0" destOrd="0" parTransId="{9D35AEA6-2D75-4C4B-ABA9-66A63614F865}" sibTransId="{896B96A1-DBB4-45D5-AF19-849B9D795067}"/>
    <dgm:cxn modelId="{FC1776D2-6F12-4294-8844-3DEBBD2006FE}" srcId="{FD2134DC-90D7-4411-98D6-19A5EA86021E}" destId="{5A76919F-D2F5-4FDD-89CB-63BD645572ED}" srcOrd="0" destOrd="0" parTransId="{1D1D4F83-B461-4EA8-B945-84D9B61FA5FD}" sibTransId="{E035CFB7-0E89-49AF-A306-6C3A4DC21E48}"/>
    <dgm:cxn modelId="{F817EDD4-6792-452E-86DD-50AB4D072D61}" srcId="{FF6E74E1-AF4A-49B7-91BC-6BC0012C6F31}" destId="{CD9CFFAC-29DC-494C-B2B3-F94E6BA27FBC}" srcOrd="0" destOrd="0" parTransId="{BD30B818-2525-40C1-B64F-4532FC606C1A}" sibTransId="{099AD530-739F-46B0-BB47-C2898E6BB8D2}"/>
    <dgm:cxn modelId="{F6D699D6-F428-4A61-BF07-2FF33D4486CE}" type="presOf" srcId="{FF6E74E1-AF4A-49B7-91BC-6BC0012C6F31}" destId="{78D3A757-A71B-4F5C-B530-F5599867E543}" srcOrd="0" destOrd="0" presId="urn:microsoft.com/office/officeart/2005/8/layout/StepDownProcess"/>
    <dgm:cxn modelId="{44A1CCEC-1289-4DC0-A594-090D2B7997DB}" type="presOf" srcId="{108733BB-3686-434C-AD98-69980B08D957}" destId="{5BEDC610-0051-4BEB-8FA3-439CBC48A276}" srcOrd="0" destOrd="0" presId="urn:microsoft.com/office/officeart/2005/8/layout/StepDownProcess"/>
    <dgm:cxn modelId="{2890E6E9-C067-44A3-A9CD-D427AD537757}" type="presParOf" srcId="{100BE6C2-4A77-4633-AA1F-FBF4C2B62FA1}" destId="{CD0CD1C9-6C04-49F0-BDCB-EEF743EB06DF}" srcOrd="0" destOrd="0" presId="urn:microsoft.com/office/officeart/2005/8/layout/StepDownProcess"/>
    <dgm:cxn modelId="{B3A4D144-15A1-49EC-82BA-2F1178997B8B}" type="presParOf" srcId="{CD0CD1C9-6C04-49F0-BDCB-EEF743EB06DF}" destId="{50B7D2ED-1935-464B-BB6C-E9674F7658FB}" srcOrd="0" destOrd="0" presId="urn:microsoft.com/office/officeart/2005/8/layout/StepDownProcess"/>
    <dgm:cxn modelId="{9FDCFC34-18FC-4F09-BD0F-81E6A7AAEC4C}" type="presParOf" srcId="{CD0CD1C9-6C04-49F0-BDCB-EEF743EB06DF}" destId="{78D3A757-A71B-4F5C-B530-F5599867E543}" srcOrd="1" destOrd="0" presId="urn:microsoft.com/office/officeart/2005/8/layout/StepDownProcess"/>
    <dgm:cxn modelId="{14716DED-7B44-4390-ACFC-4A7E3824BD3D}" type="presParOf" srcId="{CD0CD1C9-6C04-49F0-BDCB-EEF743EB06DF}" destId="{3B0DBE67-EDE9-4D02-B34E-030D83E8B8E9}" srcOrd="2" destOrd="0" presId="urn:microsoft.com/office/officeart/2005/8/layout/StepDownProcess"/>
    <dgm:cxn modelId="{BE5C396A-A4D1-4FE0-ADC2-8B7C5CD48392}" type="presParOf" srcId="{100BE6C2-4A77-4633-AA1F-FBF4C2B62FA1}" destId="{FC34FEDC-0511-49E0-9C46-06F1D56F61C1}" srcOrd="1" destOrd="0" presId="urn:microsoft.com/office/officeart/2005/8/layout/StepDownProcess"/>
    <dgm:cxn modelId="{79FB81E3-ED37-42DE-AF10-4EFC2EFAFB5D}" type="presParOf" srcId="{100BE6C2-4A77-4633-AA1F-FBF4C2B62FA1}" destId="{C819C7F8-0F10-42B2-A7AA-BC4734B18E4C}" srcOrd="2" destOrd="0" presId="urn:microsoft.com/office/officeart/2005/8/layout/StepDownProcess"/>
    <dgm:cxn modelId="{8EB17925-DDA6-4426-B97A-48B9EA0200E6}" type="presParOf" srcId="{C819C7F8-0F10-42B2-A7AA-BC4734B18E4C}" destId="{6DD7957E-2C2D-49A7-9EFA-3726DA567241}" srcOrd="0" destOrd="0" presId="urn:microsoft.com/office/officeart/2005/8/layout/StepDownProcess"/>
    <dgm:cxn modelId="{7DC870A4-C697-462B-908A-2F8F1BD2FEB1}" type="presParOf" srcId="{C819C7F8-0F10-42B2-A7AA-BC4734B18E4C}" destId="{5BEDC610-0051-4BEB-8FA3-439CBC48A276}" srcOrd="1" destOrd="0" presId="urn:microsoft.com/office/officeart/2005/8/layout/StepDownProcess"/>
    <dgm:cxn modelId="{F696BB3C-7212-4DD2-A803-246AB02A5B51}" type="presParOf" srcId="{C819C7F8-0F10-42B2-A7AA-BC4734B18E4C}" destId="{4EE9B569-FA38-4099-8642-293EC010031C}" srcOrd="2" destOrd="0" presId="urn:microsoft.com/office/officeart/2005/8/layout/StepDownProcess"/>
    <dgm:cxn modelId="{9538C399-EE11-41C3-B732-A5773938239F}" type="presParOf" srcId="{100BE6C2-4A77-4633-AA1F-FBF4C2B62FA1}" destId="{C87CDFDF-EF38-4C1C-B6F0-D1F43B9550C6}" srcOrd="3" destOrd="0" presId="urn:microsoft.com/office/officeart/2005/8/layout/StepDownProcess"/>
    <dgm:cxn modelId="{1DB9ACF4-B312-4B4C-85F4-BAC19F45A59B}" type="presParOf" srcId="{100BE6C2-4A77-4633-AA1F-FBF4C2B62FA1}" destId="{49569A59-A0A0-48B4-A694-AE38F4034145}" srcOrd="4" destOrd="0" presId="urn:microsoft.com/office/officeart/2005/8/layout/StepDownProcess"/>
    <dgm:cxn modelId="{4C318313-0711-496E-B686-0F528929C8FF}" type="presParOf" srcId="{49569A59-A0A0-48B4-A694-AE38F4034145}" destId="{9868BEB8-82D8-4904-B1E3-37548742D2ED}" srcOrd="0" destOrd="0" presId="urn:microsoft.com/office/officeart/2005/8/layout/StepDownProcess"/>
    <dgm:cxn modelId="{AFC932BF-0D44-4CAB-BFCB-887CCDE4A8E6}" type="presParOf" srcId="{49569A59-A0A0-48B4-A694-AE38F4034145}" destId="{46386071-D8C7-4EC9-BF65-A00D9E63BFE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7D2ED-1935-464B-BB6C-E9674F7658FB}">
      <dsp:nvSpPr>
        <dsp:cNvPr id="0" name=""/>
        <dsp:cNvSpPr/>
      </dsp:nvSpPr>
      <dsp:spPr>
        <a:xfrm rot="5400000">
          <a:off x="2140806" y="1299619"/>
          <a:ext cx="1149401" cy="1308552"/>
        </a:xfrm>
        <a:prstGeom prst="bentUpArrow">
          <a:avLst>
            <a:gd name="adj1" fmla="val 32840"/>
            <a:gd name="adj2" fmla="val 25000"/>
            <a:gd name="adj3" fmla="val 35780"/>
          </a:avLst>
        </a:prstGeom>
        <a:solidFill>
          <a:srgbClr val="0958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D3A757-A71B-4F5C-B530-F5599867E543}">
      <dsp:nvSpPr>
        <dsp:cNvPr id="0" name=""/>
        <dsp:cNvSpPr/>
      </dsp:nvSpPr>
      <dsp:spPr>
        <a:xfrm>
          <a:off x="1836284" y="25485"/>
          <a:ext cx="1934915" cy="1354378"/>
        </a:xfrm>
        <a:prstGeom prst="roundRect">
          <a:avLst>
            <a:gd name="adj" fmla="val 16670"/>
          </a:avLst>
        </a:prstGeom>
        <a:solidFill>
          <a:srgbClr val="0958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Population Health Data Analyst</a:t>
          </a:r>
        </a:p>
      </dsp:txBody>
      <dsp:txXfrm>
        <a:off x="1902411" y="91612"/>
        <a:ext cx="1802661" cy="1222124"/>
      </dsp:txXfrm>
    </dsp:sp>
    <dsp:sp modelId="{3B0DBE67-EDE9-4D02-B34E-030D83E8B8E9}">
      <dsp:nvSpPr>
        <dsp:cNvPr id="0" name=""/>
        <dsp:cNvSpPr/>
      </dsp:nvSpPr>
      <dsp:spPr>
        <a:xfrm>
          <a:off x="3888784" y="114886"/>
          <a:ext cx="5757365" cy="109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1" indent="-171450" algn="l" defTabSz="844550">
            <a:lnSpc>
              <a:spcPct val="90000"/>
            </a:lnSpc>
            <a:spcBef>
              <a:spcPct val="0"/>
            </a:spcBef>
            <a:spcAft>
              <a:spcPct val="15000"/>
            </a:spcAft>
            <a:buClr>
              <a:srgbClr val="D03138"/>
            </a:buClr>
            <a:buSzTx/>
            <a:buFont typeface="Arial" panose="020B0604020202020204" pitchFamily="34" charset="0"/>
            <a:buNone/>
          </a:pPr>
          <a:r>
            <a:rPr kumimoji="0" lang="en-US" sz="1900" b="0" i="0" u="none" strike="noStrike" kern="1200" cap="none" spc="0" normalizeH="0" baseline="0" noProof="0" dirty="0">
              <a:ln>
                <a:noFill/>
              </a:ln>
              <a:effectLst/>
              <a:uLnTx/>
              <a:uFillTx/>
              <a:latin typeface="+mn-lt"/>
              <a:ea typeface="+mn-ea"/>
              <a:cs typeface="+mn-cs"/>
            </a:rPr>
            <a:t>Identifies</a:t>
          </a:r>
          <a:r>
            <a:rPr kumimoji="0" lang="en-US" sz="1900" b="0" i="0" u="none" strike="noStrike" kern="1200" cap="none" spc="0" normalizeH="0" noProof="0" dirty="0">
              <a:ln>
                <a:noFill/>
              </a:ln>
              <a:effectLst/>
              <a:uLnTx/>
              <a:uFillTx/>
              <a:latin typeface="+mn-lt"/>
              <a:ea typeface="+mn-ea"/>
              <a:cs typeface="+mn-cs"/>
            </a:rPr>
            <a:t> baseline data and key characteristics of clients who are at risk of or have fallen out of </a:t>
          </a:r>
          <a:r>
            <a:rPr lang="en-US" sz="1900" kern="1200" dirty="0"/>
            <a:t>care, are not adherent to ART, and/or are not virally suppressed.</a:t>
          </a:r>
        </a:p>
      </dsp:txBody>
      <dsp:txXfrm>
        <a:off x="3888784" y="114886"/>
        <a:ext cx="5757365" cy="1094668"/>
      </dsp:txXfrm>
    </dsp:sp>
    <dsp:sp modelId="{6DD7957E-2C2D-49A7-9EFA-3726DA567241}">
      <dsp:nvSpPr>
        <dsp:cNvPr id="0" name=""/>
        <dsp:cNvSpPr/>
      </dsp:nvSpPr>
      <dsp:spPr>
        <a:xfrm rot="5400000">
          <a:off x="4859624" y="2821033"/>
          <a:ext cx="1149401" cy="1308552"/>
        </a:xfrm>
        <a:prstGeom prst="bentUpArrow">
          <a:avLst>
            <a:gd name="adj1" fmla="val 32840"/>
            <a:gd name="adj2" fmla="val 25000"/>
            <a:gd name="adj3" fmla="val 35780"/>
          </a:avLst>
        </a:prstGeom>
        <a:solidFill>
          <a:srgbClr val="0958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EDC610-0051-4BEB-8FA3-439CBC48A276}">
      <dsp:nvSpPr>
        <dsp:cNvPr id="0" name=""/>
        <dsp:cNvSpPr/>
      </dsp:nvSpPr>
      <dsp:spPr>
        <a:xfrm>
          <a:off x="4555124" y="1546898"/>
          <a:ext cx="1934915" cy="1354378"/>
        </a:xfrm>
        <a:prstGeom prst="roundRect">
          <a:avLst>
            <a:gd name="adj" fmla="val 16670"/>
          </a:avLst>
        </a:prstGeom>
        <a:solidFill>
          <a:srgbClr val="0958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Program Manager</a:t>
          </a:r>
        </a:p>
      </dsp:txBody>
      <dsp:txXfrm>
        <a:off x="4621251" y="1613025"/>
        <a:ext cx="1802661" cy="1222124"/>
      </dsp:txXfrm>
    </dsp:sp>
    <dsp:sp modelId="{4EE9B569-FA38-4099-8642-293EC010031C}">
      <dsp:nvSpPr>
        <dsp:cNvPr id="0" name=""/>
        <dsp:cNvSpPr/>
      </dsp:nvSpPr>
      <dsp:spPr>
        <a:xfrm>
          <a:off x="6566786" y="1676758"/>
          <a:ext cx="6065600" cy="109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1" indent="-171450" algn="l" defTabSz="844550">
            <a:lnSpc>
              <a:spcPct val="90000"/>
            </a:lnSpc>
            <a:spcBef>
              <a:spcPct val="0"/>
            </a:spcBef>
            <a:spcAft>
              <a:spcPct val="15000"/>
            </a:spcAft>
            <a:buClr>
              <a:srgbClr val="D03138"/>
            </a:buClr>
            <a:buSzTx/>
            <a:buFont typeface="Arial" panose="020B0604020202020204" pitchFamily="34" charset="0"/>
            <a:buNone/>
          </a:pPr>
          <a:r>
            <a:rPr kumimoji="0" lang="en-US" sz="1900" b="0" i="0" u="none" strike="noStrike" kern="1200" cap="none" spc="0" normalizeH="0" baseline="0" noProof="0" dirty="0">
              <a:ln>
                <a:noFill/>
              </a:ln>
              <a:effectLst/>
              <a:uLnTx/>
              <a:uFillTx/>
              <a:latin typeface="+mn-lt"/>
              <a:ea typeface="+mn-ea"/>
              <a:cs typeface="+mn-cs"/>
            </a:rPr>
            <a:t>Evenly distributes caseload to CHWs. Shares identifying information, contact information, and relevant data about client with CHW. Participates</a:t>
          </a:r>
          <a:r>
            <a:rPr kumimoji="0" lang="en-US" sz="1900" b="0" i="0" u="none" strike="noStrike" kern="1200" cap="none" spc="0" normalizeH="0" noProof="0" dirty="0">
              <a:ln>
                <a:noFill/>
              </a:ln>
              <a:effectLst/>
              <a:uLnTx/>
              <a:uFillTx/>
              <a:latin typeface="+mn-lt"/>
              <a:ea typeface="+mn-ea"/>
              <a:cs typeface="+mn-cs"/>
            </a:rPr>
            <a:t> in case reviews with CHWs.</a:t>
          </a:r>
          <a:endParaRPr lang="en-US" sz="1900" kern="1200" dirty="0"/>
        </a:p>
      </dsp:txBody>
      <dsp:txXfrm>
        <a:off x="6566786" y="1676758"/>
        <a:ext cx="6065600" cy="1094668"/>
      </dsp:txXfrm>
    </dsp:sp>
    <dsp:sp modelId="{9868BEB8-82D8-4904-B1E3-37548742D2ED}">
      <dsp:nvSpPr>
        <dsp:cNvPr id="0" name=""/>
        <dsp:cNvSpPr/>
      </dsp:nvSpPr>
      <dsp:spPr>
        <a:xfrm>
          <a:off x="7282274" y="3068311"/>
          <a:ext cx="1934915" cy="1354378"/>
        </a:xfrm>
        <a:prstGeom prst="roundRect">
          <a:avLst>
            <a:gd name="adj" fmla="val 16670"/>
          </a:avLst>
        </a:prstGeom>
        <a:solidFill>
          <a:srgbClr val="0958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Community Health Worker</a:t>
          </a:r>
        </a:p>
      </dsp:txBody>
      <dsp:txXfrm>
        <a:off x="7348401" y="3134438"/>
        <a:ext cx="1802661" cy="1222124"/>
      </dsp:txXfrm>
    </dsp:sp>
    <dsp:sp modelId="{46386071-D8C7-4EC9-BF65-A00D9E63BFE0}">
      <dsp:nvSpPr>
        <dsp:cNvPr id="0" name=""/>
        <dsp:cNvSpPr/>
      </dsp:nvSpPr>
      <dsp:spPr>
        <a:xfrm>
          <a:off x="9311259" y="3204171"/>
          <a:ext cx="3655968" cy="109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1" indent="-171450" algn="l" defTabSz="844550">
            <a:lnSpc>
              <a:spcPct val="90000"/>
            </a:lnSpc>
            <a:spcBef>
              <a:spcPct val="0"/>
            </a:spcBef>
            <a:spcAft>
              <a:spcPct val="15000"/>
            </a:spcAft>
            <a:buClr>
              <a:srgbClr val="D03138"/>
            </a:buClr>
            <a:buSzTx/>
            <a:buFont typeface="Arial" panose="020B0604020202020204" pitchFamily="34" charset="0"/>
            <a:buNone/>
          </a:pPr>
          <a:r>
            <a:rPr kumimoji="0" lang="en-US" sz="1900" b="0" i="0" u="none" strike="noStrike" kern="1200" cap="none" spc="0" normalizeH="0" baseline="0" noProof="0" dirty="0">
              <a:ln>
                <a:noFill/>
              </a:ln>
              <a:effectLst/>
              <a:uLnTx/>
              <a:uFillTx/>
              <a:latin typeface="+mn-lt"/>
              <a:ea typeface="+mn-ea"/>
              <a:cs typeface="+mn-cs"/>
            </a:rPr>
            <a:t>Reviews EHR</a:t>
          </a:r>
          <a:r>
            <a:rPr kumimoji="0" lang="en-US" sz="1900" b="0" i="0" u="none" strike="noStrike" kern="1200" cap="none" spc="0" normalizeH="0" noProof="0" dirty="0">
              <a:ln>
                <a:noFill/>
              </a:ln>
              <a:effectLst/>
              <a:uLnTx/>
              <a:uFillTx/>
              <a:latin typeface="+mn-lt"/>
              <a:ea typeface="+mn-ea"/>
              <a:cs typeface="+mn-cs"/>
            </a:rPr>
            <a:t> for relevant notes prior to contacting client. Conducts assessment and intervention. </a:t>
          </a:r>
          <a:endParaRPr lang="en-US" sz="1900" kern="1200" dirty="0"/>
        </a:p>
      </dsp:txBody>
      <dsp:txXfrm>
        <a:off x="9311259" y="3204171"/>
        <a:ext cx="3655968" cy="109466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3E642-2649-44B9-9850-3D94FF3FAD76}" type="datetimeFigureOut">
              <a:rPr lang="en-US" smtClean="0"/>
              <a:t>12/14/2018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1241C-F840-496F-9C26-7034132E65D6}" type="slidenum">
              <a:rPr lang="en-US" smtClean="0"/>
              <a:t>‹#›</a:t>
            </a:fld>
            <a:endParaRPr lang="en-US"/>
          </a:p>
        </p:txBody>
      </p:sp>
    </p:spTree>
    <p:extLst>
      <p:ext uri="{BB962C8B-B14F-4D97-AF65-F5344CB8AC3E}">
        <p14:creationId xmlns:p14="http://schemas.microsoft.com/office/powerpoint/2010/main" val="108504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1241C-F840-496F-9C26-7034132E65D6}" type="slidenum">
              <a:rPr lang="en-US" smtClean="0"/>
              <a:t>9</a:t>
            </a:fld>
            <a:endParaRPr lang="en-US"/>
          </a:p>
        </p:txBody>
      </p:sp>
    </p:spTree>
    <p:extLst>
      <p:ext uri="{BB962C8B-B14F-4D97-AF65-F5344CB8AC3E}">
        <p14:creationId xmlns:p14="http://schemas.microsoft.com/office/powerpoint/2010/main" val="4102333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pha.org/apha-communities/member-sections/community-health-worker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gweiss@naccho.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9D82-F600-4798-8C50-8EC9A8A2CC18}"/>
              </a:ext>
            </a:extLst>
          </p:cNvPr>
          <p:cNvSpPr>
            <a:spLocks noGrp="1"/>
          </p:cNvSpPr>
          <p:nvPr>
            <p:ph type="title"/>
          </p:nvPr>
        </p:nvSpPr>
        <p:spPr/>
        <p:txBody>
          <a:bodyPr/>
          <a:lstStyle/>
          <a:p>
            <a:r>
              <a:rPr lang="en-US" sz="3200" dirty="0"/>
              <a:t>Getting Started: Organizational Readiness and Capacity Assessments</a:t>
            </a:r>
          </a:p>
        </p:txBody>
      </p:sp>
      <p:sp>
        <p:nvSpPr>
          <p:cNvPr id="3" name="Content Placeholder 2">
            <a:extLst>
              <a:ext uri="{FF2B5EF4-FFF2-40B4-BE49-F238E27FC236}">
                <a16:creationId xmlns:a16="http://schemas.microsoft.com/office/drawing/2014/main" id="{A8BACBC3-9693-4B0C-97F8-E5FE05D374C6}"/>
              </a:ext>
            </a:extLst>
          </p:cNvPr>
          <p:cNvSpPr>
            <a:spLocks noGrp="1"/>
          </p:cNvSpPr>
          <p:nvPr>
            <p:ph idx="1"/>
          </p:nvPr>
        </p:nvSpPr>
        <p:spPr/>
        <p:txBody>
          <a:bodyPr/>
          <a:lstStyle/>
          <a:p>
            <a:r>
              <a:rPr lang="en-US" dirty="0"/>
              <a:t>Vanessa Arenas</a:t>
            </a:r>
          </a:p>
        </p:txBody>
      </p:sp>
      <p:sp>
        <p:nvSpPr>
          <p:cNvPr id="4" name="Content Placeholder 3">
            <a:extLst>
              <a:ext uri="{FF2B5EF4-FFF2-40B4-BE49-F238E27FC236}">
                <a16:creationId xmlns:a16="http://schemas.microsoft.com/office/drawing/2014/main" id="{3BD80C91-9EDE-4CEA-A8FC-20772B8B7174}"/>
              </a:ext>
            </a:extLst>
          </p:cNvPr>
          <p:cNvSpPr>
            <a:spLocks noGrp="1"/>
          </p:cNvSpPr>
          <p:nvPr>
            <p:ph idx="10"/>
          </p:nvPr>
        </p:nvSpPr>
        <p:spPr/>
        <p:txBody>
          <a:bodyPr/>
          <a:lstStyle/>
          <a:p>
            <a:r>
              <a:rPr lang="en-US" dirty="0"/>
              <a:t>Senior Technical Adviser for Health Systems</a:t>
            </a:r>
            <a:br>
              <a:rPr lang="en-US" dirty="0"/>
            </a:br>
            <a:r>
              <a:rPr lang="en-US" dirty="0"/>
              <a:t>CAI</a:t>
            </a:r>
          </a:p>
        </p:txBody>
      </p:sp>
    </p:spTree>
    <p:extLst>
      <p:ext uri="{BB962C8B-B14F-4D97-AF65-F5344CB8AC3E}">
        <p14:creationId xmlns:p14="http://schemas.microsoft.com/office/powerpoint/2010/main" val="149372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4026-C770-4344-AE7E-406F474654DD}"/>
              </a:ext>
            </a:extLst>
          </p:cNvPr>
          <p:cNvSpPr>
            <a:spLocks noGrp="1"/>
          </p:cNvSpPr>
          <p:nvPr>
            <p:ph type="title"/>
          </p:nvPr>
        </p:nvSpPr>
        <p:spPr/>
        <p:txBody>
          <a:bodyPr>
            <a:normAutofit fontScale="90000"/>
          </a:bodyPr>
          <a:lstStyle/>
          <a:p>
            <a:r>
              <a:rPr lang="en-US" dirty="0"/>
              <a:t>Assessment Framework</a:t>
            </a:r>
          </a:p>
        </p:txBody>
      </p:sp>
      <p:sp>
        <p:nvSpPr>
          <p:cNvPr id="4" name="Content Placeholder 3">
            <a:extLst>
              <a:ext uri="{FF2B5EF4-FFF2-40B4-BE49-F238E27FC236}">
                <a16:creationId xmlns:a16="http://schemas.microsoft.com/office/drawing/2014/main" id="{F7D55396-372F-469A-8486-ED5E84C1D6E1}"/>
              </a:ext>
            </a:extLst>
          </p:cNvPr>
          <p:cNvSpPr>
            <a:spLocks noGrp="1"/>
          </p:cNvSpPr>
          <p:nvPr>
            <p:ph sz="half" idx="1"/>
          </p:nvPr>
        </p:nvSpPr>
        <p:spPr/>
        <p:txBody>
          <a:bodyPr/>
          <a:lstStyle/>
          <a:p>
            <a:pPr marL="0" indent="0">
              <a:buNone/>
            </a:pPr>
            <a:r>
              <a:rPr lang="en-US" sz="2400" b="1" dirty="0"/>
              <a:t>National Implementation Research Network’s Hexagon Tool</a:t>
            </a:r>
          </a:p>
          <a:p>
            <a:r>
              <a:rPr lang="en-US" sz="2000" dirty="0"/>
              <a:t>Comprised of six broad factors to consider when assessing implementation of evidence-based interventions.</a:t>
            </a:r>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8CB2A611-0B2E-4B16-AED6-507D3CD74D35}"/>
              </a:ext>
            </a:extLst>
          </p:cNvPr>
          <p:cNvSpPr>
            <a:spLocks noGrp="1"/>
          </p:cNvSpPr>
          <p:nvPr>
            <p:ph sz="half" idx="10"/>
          </p:nvPr>
        </p:nvSpPr>
        <p:spPr/>
        <p:txBody>
          <a:bodyPr/>
          <a:lstStyle/>
          <a:p>
            <a:pPr marL="0" indent="0">
              <a:spcAft>
                <a:spcPts val="600"/>
              </a:spcAft>
              <a:buNone/>
            </a:pPr>
            <a:r>
              <a:rPr lang="en-US" sz="2400" b="1" dirty="0"/>
              <a:t>Consolidated Framework for Implementation Research (CFIR)</a:t>
            </a:r>
          </a:p>
          <a:p>
            <a:pPr>
              <a:spcAft>
                <a:spcPts val="600"/>
              </a:spcAft>
            </a:pPr>
            <a:r>
              <a:rPr lang="en-US" sz="2000" dirty="0">
                <a:latin typeface="Trebuchet MS" panose="020B0603020202020204" pitchFamily="34" charset="0"/>
              </a:rPr>
              <a:t>Provides a menu of 39 constructs associated with effective implementation that are organized into five domains:</a:t>
            </a:r>
          </a:p>
          <a:p>
            <a:pPr lvl="2">
              <a:buFont typeface="Courier New" panose="02070309020205020404" pitchFamily="49" charset="0"/>
              <a:buChar char="o"/>
            </a:pPr>
            <a:r>
              <a:rPr lang="en-US" dirty="0">
                <a:latin typeface="Trebuchet MS" panose="020B0603020202020204" pitchFamily="34" charset="0"/>
              </a:rPr>
              <a:t>Intervention Characteristics</a:t>
            </a:r>
          </a:p>
          <a:p>
            <a:pPr lvl="2">
              <a:buFont typeface="Courier New" panose="02070309020205020404" pitchFamily="49" charset="0"/>
              <a:buChar char="o"/>
            </a:pPr>
            <a:r>
              <a:rPr lang="en-US" dirty="0">
                <a:latin typeface="Trebuchet MS" panose="020B0603020202020204" pitchFamily="34" charset="0"/>
              </a:rPr>
              <a:t>Inner Setting</a:t>
            </a:r>
          </a:p>
          <a:p>
            <a:pPr lvl="2">
              <a:buFont typeface="Courier New" panose="02070309020205020404" pitchFamily="49" charset="0"/>
              <a:buChar char="o"/>
            </a:pPr>
            <a:r>
              <a:rPr lang="en-US" dirty="0">
                <a:latin typeface="Trebuchet MS" panose="020B0603020202020204" pitchFamily="34" charset="0"/>
              </a:rPr>
              <a:t>Outer Setting</a:t>
            </a:r>
          </a:p>
          <a:p>
            <a:pPr lvl="2">
              <a:buFont typeface="Courier New" panose="02070309020205020404" pitchFamily="49" charset="0"/>
              <a:buChar char="o"/>
            </a:pPr>
            <a:r>
              <a:rPr lang="en-US" dirty="0">
                <a:latin typeface="Trebuchet MS" panose="020B0603020202020204" pitchFamily="34" charset="0"/>
              </a:rPr>
              <a:t>Characteristics of Individuals</a:t>
            </a:r>
          </a:p>
          <a:p>
            <a:pPr lvl="2">
              <a:buFont typeface="Courier New" panose="02070309020205020404" pitchFamily="49" charset="0"/>
              <a:buChar char="o"/>
            </a:pPr>
            <a:r>
              <a:rPr lang="en-US" dirty="0">
                <a:latin typeface="Trebuchet MS" panose="020B0603020202020204" pitchFamily="34" charset="0"/>
              </a:rPr>
              <a:t>Process</a:t>
            </a:r>
          </a:p>
          <a:p>
            <a:pPr marL="0" indent="0">
              <a:buNone/>
            </a:pPr>
            <a:endParaRPr lang="en-US" dirty="0"/>
          </a:p>
        </p:txBody>
      </p:sp>
      <p:grpSp>
        <p:nvGrpSpPr>
          <p:cNvPr id="6" name="Group 5">
            <a:extLst>
              <a:ext uri="{FF2B5EF4-FFF2-40B4-BE49-F238E27FC236}">
                <a16:creationId xmlns:a16="http://schemas.microsoft.com/office/drawing/2014/main" id="{2BD2F901-FE23-43D9-B73F-819B5C72DF24}"/>
              </a:ext>
            </a:extLst>
          </p:cNvPr>
          <p:cNvGrpSpPr/>
          <p:nvPr/>
        </p:nvGrpSpPr>
        <p:grpSpPr>
          <a:xfrm>
            <a:off x="2014891" y="3220823"/>
            <a:ext cx="2828217" cy="2484439"/>
            <a:chOff x="0" y="0"/>
            <a:chExt cx="2469642" cy="2085975"/>
          </a:xfrm>
        </p:grpSpPr>
        <p:sp>
          <p:nvSpPr>
            <p:cNvPr id="7" name="Isosceles Triangle 6">
              <a:extLst>
                <a:ext uri="{FF2B5EF4-FFF2-40B4-BE49-F238E27FC236}">
                  <a16:creationId xmlns:a16="http://schemas.microsoft.com/office/drawing/2014/main" id="{3A6FD423-F19E-4A78-A16F-E28469BE338B}"/>
                </a:ext>
              </a:extLst>
            </p:cNvPr>
            <p:cNvSpPr/>
            <p:nvPr/>
          </p:nvSpPr>
          <p:spPr>
            <a:xfrm>
              <a:off x="638175" y="1057275"/>
              <a:ext cx="1193292" cy="1028700"/>
            </a:xfrm>
            <a:prstGeom prst="triangle">
              <a:avLst/>
            </a:prstGeom>
            <a:solidFill>
              <a:srgbClr val="0096A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300">
                <a:solidFill>
                  <a:prstClr val="white"/>
                </a:solidFill>
                <a:latin typeface="Calibri"/>
              </a:endParaRPr>
            </a:p>
          </p:txBody>
        </p:sp>
        <p:sp>
          <p:nvSpPr>
            <p:cNvPr id="8" name="Isosceles Triangle 7">
              <a:extLst>
                <a:ext uri="{FF2B5EF4-FFF2-40B4-BE49-F238E27FC236}">
                  <a16:creationId xmlns:a16="http://schemas.microsoft.com/office/drawing/2014/main" id="{AD47D661-A423-4434-BEB3-CDB0755B9DF9}"/>
                </a:ext>
              </a:extLst>
            </p:cNvPr>
            <p:cNvSpPr/>
            <p:nvPr/>
          </p:nvSpPr>
          <p:spPr>
            <a:xfrm rot="10800000">
              <a:off x="1276350" y="1057275"/>
              <a:ext cx="1193292" cy="1028700"/>
            </a:xfrm>
            <a:prstGeom prst="triangle">
              <a:avLst/>
            </a:prstGeom>
            <a:solidFill>
              <a:srgbClr val="0096A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300">
                <a:solidFill>
                  <a:prstClr val="white"/>
                </a:solidFill>
                <a:latin typeface="Calibri"/>
              </a:endParaRPr>
            </a:p>
          </p:txBody>
        </p:sp>
        <p:sp>
          <p:nvSpPr>
            <p:cNvPr id="9" name="Isosceles Triangle 8">
              <a:extLst>
                <a:ext uri="{FF2B5EF4-FFF2-40B4-BE49-F238E27FC236}">
                  <a16:creationId xmlns:a16="http://schemas.microsoft.com/office/drawing/2014/main" id="{D9FD08E3-7E81-4B2B-B688-3BFB83E49BD9}"/>
                </a:ext>
              </a:extLst>
            </p:cNvPr>
            <p:cNvSpPr/>
            <p:nvPr/>
          </p:nvSpPr>
          <p:spPr>
            <a:xfrm rot="10800000">
              <a:off x="0" y="1057275"/>
              <a:ext cx="1193292" cy="1028700"/>
            </a:xfrm>
            <a:prstGeom prst="triangle">
              <a:avLst/>
            </a:prstGeom>
            <a:solidFill>
              <a:srgbClr val="0096A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300">
                <a:solidFill>
                  <a:prstClr val="white"/>
                </a:solidFill>
                <a:latin typeface="Calibri"/>
              </a:endParaRPr>
            </a:p>
          </p:txBody>
        </p:sp>
        <p:sp>
          <p:nvSpPr>
            <p:cNvPr id="10" name="Isosceles Triangle 9">
              <a:extLst>
                <a:ext uri="{FF2B5EF4-FFF2-40B4-BE49-F238E27FC236}">
                  <a16:creationId xmlns:a16="http://schemas.microsoft.com/office/drawing/2014/main" id="{F0403151-5541-43D8-9D1D-C52F5B211C46}"/>
                </a:ext>
              </a:extLst>
            </p:cNvPr>
            <p:cNvSpPr/>
            <p:nvPr/>
          </p:nvSpPr>
          <p:spPr>
            <a:xfrm>
              <a:off x="0" y="0"/>
              <a:ext cx="1193292" cy="1028700"/>
            </a:xfrm>
            <a:prstGeom prst="triangle">
              <a:avLst/>
            </a:prstGeom>
            <a:solidFill>
              <a:srgbClr val="0096A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300">
                <a:solidFill>
                  <a:prstClr val="white"/>
                </a:solidFill>
                <a:latin typeface="Calibri"/>
              </a:endParaRPr>
            </a:p>
          </p:txBody>
        </p:sp>
        <p:sp>
          <p:nvSpPr>
            <p:cNvPr id="11" name="Isosceles Triangle 10">
              <a:extLst>
                <a:ext uri="{FF2B5EF4-FFF2-40B4-BE49-F238E27FC236}">
                  <a16:creationId xmlns:a16="http://schemas.microsoft.com/office/drawing/2014/main" id="{A6E09807-C483-41C6-BAD9-CAE13FA9BE92}"/>
                </a:ext>
              </a:extLst>
            </p:cNvPr>
            <p:cNvSpPr/>
            <p:nvPr/>
          </p:nvSpPr>
          <p:spPr>
            <a:xfrm>
              <a:off x="1276350" y="0"/>
              <a:ext cx="1193292" cy="1028700"/>
            </a:xfrm>
            <a:prstGeom prst="triangle">
              <a:avLst/>
            </a:prstGeom>
            <a:solidFill>
              <a:srgbClr val="0096A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300">
                <a:solidFill>
                  <a:prstClr val="white"/>
                </a:solidFill>
                <a:latin typeface="Calibri"/>
              </a:endParaRPr>
            </a:p>
          </p:txBody>
        </p:sp>
        <p:sp>
          <p:nvSpPr>
            <p:cNvPr id="12" name="Isosceles Triangle 11">
              <a:extLst>
                <a:ext uri="{FF2B5EF4-FFF2-40B4-BE49-F238E27FC236}">
                  <a16:creationId xmlns:a16="http://schemas.microsoft.com/office/drawing/2014/main" id="{BD1DB00C-82B7-4300-9DDE-68C2D4F6BC29}"/>
                </a:ext>
              </a:extLst>
            </p:cNvPr>
            <p:cNvSpPr/>
            <p:nvPr/>
          </p:nvSpPr>
          <p:spPr>
            <a:xfrm rot="10800000">
              <a:off x="638175" y="0"/>
              <a:ext cx="1193292" cy="1028700"/>
            </a:xfrm>
            <a:prstGeom prst="triangle">
              <a:avLst/>
            </a:prstGeom>
            <a:solidFill>
              <a:srgbClr val="0096A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300">
                <a:solidFill>
                  <a:prstClr val="white"/>
                </a:solidFill>
                <a:latin typeface="Calibri"/>
              </a:endParaRPr>
            </a:p>
          </p:txBody>
        </p:sp>
        <p:sp>
          <p:nvSpPr>
            <p:cNvPr id="13" name="Text Box 2">
              <a:extLst>
                <a:ext uri="{FF2B5EF4-FFF2-40B4-BE49-F238E27FC236}">
                  <a16:creationId xmlns:a16="http://schemas.microsoft.com/office/drawing/2014/main" id="{1B7FECDD-6675-4A77-9F27-29A1B9414629}"/>
                </a:ext>
              </a:extLst>
            </p:cNvPr>
            <p:cNvSpPr txBox="1">
              <a:spLocks noChangeArrowheads="1"/>
            </p:cNvSpPr>
            <p:nvPr/>
          </p:nvSpPr>
          <p:spPr bwMode="auto">
            <a:xfrm>
              <a:off x="981075" y="152400"/>
              <a:ext cx="600075" cy="24447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sz="13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NEED</a:t>
              </a:r>
              <a:endParaRPr lang="en-US" sz="130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D5293D2F-019D-4F57-B11C-E6A7868D6471}"/>
                </a:ext>
              </a:extLst>
            </p:cNvPr>
            <p:cNvSpPr txBox="1">
              <a:spLocks noChangeArrowheads="1"/>
            </p:cNvSpPr>
            <p:nvPr/>
          </p:nvSpPr>
          <p:spPr bwMode="auto">
            <a:xfrm>
              <a:off x="1714500" y="552450"/>
              <a:ext cx="400050" cy="24447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sz="1300" b="1">
                  <a:solidFill>
                    <a:prstClr val="black"/>
                  </a:solidFill>
                  <a:latin typeface="Trebuchet MS" panose="020B0603020202020204" pitchFamily="34" charset="0"/>
                  <a:ea typeface="Calibri" panose="020F0502020204030204" pitchFamily="34" charset="0"/>
                  <a:cs typeface="Times New Roman" panose="02020603050405020304" pitchFamily="18" charset="0"/>
                </a:rPr>
                <a:t>FIT</a:t>
              </a:r>
              <a:endParaRPr lang="en-US" sz="130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1280690C-7EB6-48EE-A564-EDB0ABFB76C4}"/>
                </a:ext>
              </a:extLst>
            </p:cNvPr>
            <p:cNvSpPr txBox="1">
              <a:spLocks noChangeArrowheads="1"/>
            </p:cNvSpPr>
            <p:nvPr/>
          </p:nvSpPr>
          <p:spPr bwMode="auto">
            <a:xfrm>
              <a:off x="1419225" y="1123950"/>
              <a:ext cx="981075" cy="24447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sz="1300" b="1">
                  <a:solidFill>
                    <a:prstClr val="black"/>
                  </a:solidFill>
                  <a:latin typeface="Trebuchet MS" panose="020B0603020202020204" pitchFamily="34" charset="0"/>
                  <a:ea typeface="Calibri" panose="020F0502020204030204" pitchFamily="34" charset="0"/>
                  <a:cs typeface="Times New Roman" panose="02020603050405020304" pitchFamily="18" charset="0"/>
                </a:rPr>
                <a:t>RESOURCES</a:t>
              </a:r>
              <a:endParaRPr lang="en-US" sz="130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74AC2C4D-3B4F-4C1C-9BFE-E47D9C7E2965}"/>
                </a:ext>
              </a:extLst>
            </p:cNvPr>
            <p:cNvSpPr txBox="1">
              <a:spLocks noChangeArrowheads="1"/>
            </p:cNvSpPr>
            <p:nvPr/>
          </p:nvSpPr>
          <p:spPr bwMode="auto">
            <a:xfrm>
              <a:off x="828675" y="1619250"/>
              <a:ext cx="847725" cy="24447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sz="13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EVIDENCE</a:t>
              </a:r>
              <a:endParaRPr lang="en-US" sz="130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E349D287-D018-40D0-8432-F96FCB01A72E}"/>
                </a:ext>
              </a:extLst>
            </p:cNvPr>
            <p:cNvSpPr txBox="1">
              <a:spLocks noChangeArrowheads="1"/>
            </p:cNvSpPr>
            <p:nvPr/>
          </p:nvSpPr>
          <p:spPr bwMode="auto">
            <a:xfrm>
              <a:off x="152400" y="1133475"/>
              <a:ext cx="904875" cy="24447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sz="13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READINESS</a:t>
              </a:r>
              <a:endParaRPr lang="en-US" sz="130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331EAFB5-D179-4B9A-93B4-32F118358BD7}"/>
                </a:ext>
              </a:extLst>
            </p:cNvPr>
            <p:cNvSpPr txBox="1">
              <a:spLocks noChangeArrowheads="1"/>
            </p:cNvSpPr>
            <p:nvPr/>
          </p:nvSpPr>
          <p:spPr bwMode="auto">
            <a:xfrm>
              <a:off x="200025" y="552450"/>
              <a:ext cx="857250" cy="24447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sz="13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CAPACITY</a:t>
              </a:r>
              <a:endParaRPr lang="en-US" sz="130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8722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AB64F0-9486-40DA-9A83-28CC6FEF1A3F}"/>
              </a:ext>
            </a:extLst>
          </p:cNvPr>
          <p:cNvSpPr>
            <a:spLocks noGrp="1"/>
          </p:cNvSpPr>
          <p:nvPr>
            <p:ph type="title"/>
          </p:nvPr>
        </p:nvSpPr>
        <p:spPr/>
        <p:txBody>
          <a:bodyPr>
            <a:normAutofit fontScale="90000"/>
          </a:bodyPr>
          <a:lstStyle/>
          <a:p>
            <a:r>
              <a:rPr lang="en-US" dirty="0"/>
              <a:t>Assessment Findings</a:t>
            </a:r>
          </a:p>
        </p:txBody>
      </p:sp>
      <p:sp>
        <p:nvSpPr>
          <p:cNvPr id="6" name="Content Placeholder 5">
            <a:extLst>
              <a:ext uri="{FF2B5EF4-FFF2-40B4-BE49-F238E27FC236}">
                <a16:creationId xmlns:a16="http://schemas.microsoft.com/office/drawing/2014/main" id="{40248EF3-E331-44C7-8D56-FFED4E1035EC}"/>
              </a:ext>
            </a:extLst>
          </p:cNvPr>
          <p:cNvSpPr>
            <a:spLocks noGrp="1"/>
          </p:cNvSpPr>
          <p:nvPr>
            <p:ph sz="half" idx="10"/>
          </p:nvPr>
        </p:nvSpPr>
        <p:spPr/>
        <p:txBody>
          <a:bodyPr/>
          <a:lstStyle/>
          <a:p>
            <a:pPr marL="342900" indent="-342900">
              <a:spcAft>
                <a:spcPts val="1200"/>
              </a:spcAft>
              <a:buFont typeface="Arial" panose="020B0604020202020204" pitchFamily="34" charset="0"/>
              <a:buChar char="•"/>
            </a:pPr>
            <a:r>
              <a:rPr lang="en-US" dirty="0"/>
              <a:t>Senior leaders and front-line staff (e.g., front desk staff, medical case managers, prevention specialists) reported:</a:t>
            </a:r>
          </a:p>
          <a:p>
            <a:pPr marL="1028700" lvl="1" indent="-342900">
              <a:spcAft>
                <a:spcPts val="1200"/>
              </a:spcAft>
              <a:buFont typeface="Courier New" panose="02070309020205020404" pitchFamily="49" charset="0"/>
              <a:buChar char="o"/>
            </a:pPr>
            <a:r>
              <a:rPr lang="en-US" dirty="0"/>
              <a:t>Clients wanted more individualized, intensive services</a:t>
            </a:r>
          </a:p>
          <a:p>
            <a:pPr marL="1028700" lvl="1" indent="-342900">
              <a:spcAft>
                <a:spcPts val="1200"/>
              </a:spcAft>
              <a:buFont typeface="Courier New" panose="02070309020205020404" pitchFamily="49" charset="0"/>
              <a:buChar char="o"/>
            </a:pPr>
            <a:r>
              <a:rPr lang="en-US" dirty="0"/>
              <a:t>Could easily identify specific populations (e.g., AAMSM, transgender) where adherence, retention, and viral suppression are not being achieved</a:t>
            </a:r>
          </a:p>
          <a:p>
            <a:pPr marL="342900" indent="-342900">
              <a:spcAft>
                <a:spcPts val="1200"/>
              </a:spcAft>
              <a:buFont typeface="Arial" panose="020B0604020202020204" pitchFamily="34" charset="0"/>
              <a:buChar char="•"/>
            </a:pPr>
            <a:r>
              <a:rPr lang="en-US" dirty="0"/>
              <a:t>Case management staff reported being overwhelmed by number of clients and not being able to adequately address all their needs</a:t>
            </a:r>
          </a:p>
          <a:p>
            <a:pPr marL="342900" indent="-342900">
              <a:spcAft>
                <a:spcPts val="1200"/>
              </a:spcAft>
              <a:buFont typeface="Arial" panose="020B0604020202020204" pitchFamily="34" charset="0"/>
              <a:buChar char="•"/>
            </a:pPr>
            <a:r>
              <a:rPr lang="en-US" dirty="0"/>
              <a:t>Consumers reported desire for more individualized services</a:t>
            </a:r>
          </a:p>
          <a:p>
            <a:pPr marL="342900" indent="-342900">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197732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9D82-F600-4798-8C50-8EC9A8A2CC18}"/>
              </a:ext>
            </a:extLst>
          </p:cNvPr>
          <p:cNvSpPr>
            <a:spLocks noGrp="1"/>
          </p:cNvSpPr>
          <p:nvPr>
            <p:ph type="title"/>
          </p:nvPr>
        </p:nvSpPr>
        <p:spPr/>
        <p:txBody>
          <a:bodyPr/>
          <a:lstStyle/>
          <a:p>
            <a:r>
              <a:rPr lang="en-US" sz="3200" dirty="0"/>
              <a:t>Selecting an Evidence-Based Intervention: Community Health Worker Model</a:t>
            </a:r>
          </a:p>
        </p:txBody>
      </p:sp>
      <p:sp>
        <p:nvSpPr>
          <p:cNvPr id="3" name="Content Placeholder 2">
            <a:extLst>
              <a:ext uri="{FF2B5EF4-FFF2-40B4-BE49-F238E27FC236}">
                <a16:creationId xmlns:a16="http://schemas.microsoft.com/office/drawing/2014/main" id="{A8BACBC3-9693-4B0C-97F8-E5FE05D374C6}"/>
              </a:ext>
            </a:extLst>
          </p:cNvPr>
          <p:cNvSpPr>
            <a:spLocks noGrp="1"/>
          </p:cNvSpPr>
          <p:nvPr>
            <p:ph idx="1"/>
          </p:nvPr>
        </p:nvSpPr>
        <p:spPr/>
        <p:txBody>
          <a:bodyPr/>
          <a:lstStyle/>
          <a:p>
            <a:r>
              <a:rPr lang="en-US" dirty="0"/>
              <a:t>Vanessa Arenas</a:t>
            </a:r>
          </a:p>
        </p:txBody>
      </p:sp>
      <p:sp>
        <p:nvSpPr>
          <p:cNvPr id="4" name="Content Placeholder 3">
            <a:extLst>
              <a:ext uri="{FF2B5EF4-FFF2-40B4-BE49-F238E27FC236}">
                <a16:creationId xmlns:a16="http://schemas.microsoft.com/office/drawing/2014/main" id="{3BD80C91-9EDE-4CEA-A8FC-20772B8B7174}"/>
              </a:ext>
            </a:extLst>
          </p:cNvPr>
          <p:cNvSpPr>
            <a:spLocks noGrp="1"/>
          </p:cNvSpPr>
          <p:nvPr>
            <p:ph idx="10"/>
          </p:nvPr>
        </p:nvSpPr>
        <p:spPr/>
        <p:txBody>
          <a:bodyPr/>
          <a:lstStyle/>
          <a:p>
            <a:r>
              <a:rPr lang="en-US" dirty="0"/>
              <a:t>Senior Technical Adviser for Health Systems </a:t>
            </a:r>
            <a:br>
              <a:rPr lang="en-US" dirty="0"/>
            </a:br>
            <a:r>
              <a:rPr lang="en-US" dirty="0"/>
              <a:t>CAI</a:t>
            </a:r>
          </a:p>
        </p:txBody>
      </p:sp>
    </p:spTree>
    <p:extLst>
      <p:ext uri="{BB962C8B-B14F-4D97-AF65-F5344CB8AC3E}">
        <p14:creationId xmlns:p14="http://schemas.microsoft.com/office/powerpoint/2010/main" val="125317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BD38-5185-4F4E-8AE4-01C3203766D9}"/>
              </a:ext>
            </a:extLst>
          </p:cNvPr>
          <p:cNvSpPr>
            <a:spLocks noGrp="1"/>
          </p:cNvSpPr>
          <p:nvPr>
            <p:ph type="title"/>
          </p:nvPr>
        </p:nvSpPr>
        <p:spPr/>
        <p:txBody>
          <a:bodyPr>
            <a:normAutofit fontScale="90000"/>
          </a:bodyPr>
          <a:lstStyle/>
          <a:p>
            <a:r>
              <a:rPr lang="en-US" dirty="0"/>
              <a:t>Community Health Workers</a:t>
            </a:r>
          </a:p>
        </p:txBody>
      </p:sp>
      <p:sp>
        <p:nvSpPr>
          <p:cNvPr id="3" name="Content Placeholder 2">
            <a:extLst>
              <a:ext uri="{FF2B5EF4-FFF2-40B4-BE49-F238E27FC236}">
                <a16:creationId xmlns:a16="http://schemas.microsoft.com/office/drawing/2014/main" id="{792A21B4-A815-41E0-BD52-95A4BE33C343}"/>
              </a:ext>
            </a:extLst>
          </p:cNvPr>
          <p:cNvSpPr>
            <a:spLocks noGrp="1"/>
          </p:cNvSpPr>
          <p:nvPr>
            <p:ph sz="half" idx="10"/>
          </p:nvPr>
        </p:nvSpPr>
        <p:spPr/>
        <p:txBody>
          <a:bodyPr>
            <a:normAutofit/>
          </a:bodyPr>
          <a:lstStyle/>
          <a:p>
            <a:pPr marL="342900" indent="-342900">
              <a:lnSpc>
                <a:spcPct val="114000"/>
              </a:lnSpc>
              <a:buFont typeface="Arial" panose="020B0604020202020204" pitchFamily="34" charset="0"/>
              <a:buChar char="•"/>
            </a:pPr>
            <a:r>
              <a:rPr lang="en-US" sz="2600" dirty="0"/>
              <a:t>“Frontline public health worker </a:t>
            </a:r>
            <a:r>
              <a:rPr lang="en-US" sz="2600" b="1" dirty="0"/>
              <a:t>who is a trusted member</a:t>
            </a:r>
            <a:r>
              <a:rPr lang="en-US" sz="2600" dirty="0"/>
              <a:t> of and/or has an unusually close understanding of the community served. This trusting relationship enables the worker to </a:t>
            </a:r>
            <a:r>
              <a:rPr lang="en-US" sz="2600" b="1" dirty="0"/>
              <a:t>serve as a liaison/link/intermediary </a:t>
            </a:r>
            <a:r>
              <a:rPr lang="en-US" sz="2600" dirty="0"/>
              <a:t>between health/social services and the community </a:t>
            </a:r>
            <a:r>
              <a:rPr lang="en-US" sz="2600" b="1" dirty="0"/>
              <a:t>to facilitate access to services and improve the quality and cultural competence of service delivery</a:t>
            </a:r>
            <a:r>
              <a:rPr lang="en-US" sz="2600" dirty="0"/>
              <a:t>.”</a:t>
            </a:r>
          </a:p>
          <a:p>
            <a:pPr marL="342900" indent="-342900">
              <a:lnSpc>
                <a:spcPct val="114000"/>
              </a:lnSpc>
              <a:buFont typeface="Arial" panose="020B0604020202020204" pitchFamily="34" charset="0"/>
              <a:buChar char="•"/>
            </a:pPr>
            <a:endParaRPr lang="en-US" sz="2600" dirty="0"/>
          </a:p>
        </p:txBody>
      </p:sp>
      <p:sp>
        <p:nvSpPr>
          <p:cNvPr id="4" name="TextBox 3">
            <a:extLst>
              <a:ext uri="{FF2B5EF4-FFF2-40B4-BE49-F238E27FC236}">
                <a16:creationId xmlns:a16="http://schemas.microsoft.com/office/drawing/2014/main" id="{3E08C4B4-08FF-4A5B-8A97-BFFDE307A257}"/>
              </a:ext>
            </a:extLst>
          </p:cNvPr>
          <p:cNvSpPr txBox="1"/>
          <p:nvPr/>
        </p:nvSpPr>
        <p:spPr>
          <a:xfrm>
            <a:off x="838200" y="5337648"/>
            <a:ext cx="10661188" cy="292388"/>
          </a:xfrm>
          <a:prstGeom prst="rect">
            <a:avLst/>
          </a:prstGeom>
          <a:noFill/>
        </p:spPr>
        <p:txBody>
          <a:bodyPr wrap="none" rtlCol="0">
            <a:spAutoFit/>
          </a:bodyPr>
          <a:lstStyle/>
          <a:p>
            <a:r>
              <a:rPr lang="en-US" sz="1300" dirty="0"/>
              <a:t>American Public Health Association. Community Health Workers. </a:t>
            </a:r>
            <a:r>
              <a:rPr lang="en-US" sz="1300" dirty="0">
                <a:hlinkClick r:id="rId2"/>
              </a:rPr>
              <a:t>https://www.apha.org/apha-communities/member-sections/community-health-workers</a:t>
            </a:r>
            <a:r>
              <a:rPr lang="en-US" sz="1300" dirty="0"/>
              <a:t> </a:t>
            </a:r>
          </a:p>
        </p:txBody>
      </p:sp>
    </p:spTree>
    <p:extLst>
      <p:ext uri="{BB962C8B-B14F-4D97-AF65-F5344CB8AC3E}">
        <p14:creationId xmlns:p14="http://schemas.microsoft.com/office/powerpoint/2010/main" val="291572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D0C5-1043-4853-9B1B-AD403E5D3CD3}"/>
              </a:ext>
            </a:extLst>
          </p:cNvPr>
          <p:cNvSpPr>
            <a:spLocks noGrp="1"/>
          </p:cNvSpPr>
          <p:nvPr>
            <p:ph type="title"/>
          </p:nvPr>
        </p:nvSpPr>
        <p:spPr/>
        <p:txBody>
          <a:bodyPr>
            <a:normAutofit fontScale="90000"/>
          </a:bodyPr>
          <a:lstStyle/>
          <a:p>
            <a:r>
              <a:rPr lang="en-US" dirty="0"/>
              <a:t>CHW Models Make a Difference</a:t>
            </a:r>
          </a:p>
        </p:txBody>
      </p:sp>
      <p:sp>
        <p:nvSpPr>
          <p:cNvPr id="3" name="Content Placeholder 2">
            <a:extLst>
              <a:ext uri="{FF2B5EF4-FFF2-40B4-BE49-F238E27FC236}">
                <a16:creationId xmlns:a16="http://schemas.microsoft.com/office/drawing/2014/main" id="{D20182EC-EF38-409D-9E62-127762F4B944}"/>
              </a:ext>
            </a:extLst>
          </p:cNvPr>
          <p:cNvSpPr>
            <a:spLocks noGrp="1"/>
          </p:cNvSpPr>
          <p:nvPr>
            <p:ph sz="half" idx="10"/>
          </p:nvPr>
        </p:nvSpPr>
        <p:spPr/>
        <p:txBody>
          <a:bodyPr>
            <a:normAutofit/>
          </a:bodyPr>
          <a:lstStyle/>
          <a:p>
            <a:pPr marL="342900" indent="-342900">
              <a:spcAft>
                <a:spcPts val="1200"/>
              </a:spcAft>
              <a:buFont typeface="Arial" panose="020B0604020202020204" pitchFamily="34" charset="0"/>
              <a:buChar char="•"/>
            </a:pPr>
            <a:r>
              <a:rPr lang="en-US" dirty="0"/>
              <a:t>CHW models are effective in improving health outcomes for clients:</a:t>
            </a:r>
          </a:p>
          <a:p>
            <a:pPr marL="1028700" lvl="1" indent="-342900">
              <a:spcBef>
                <a:spcPts val="1000"/>
              </a:spcBef>
              <a:spcAft>
                <a:spcPts val="1200"/>
              </a:spcAft>
              <a:buFont typeface="Courier New" panose="02070309020205020404" pitchFamily="49" charset="0"/>
              <a:buChar char="o"/>
            </a:pPr>
            <a:r>
              <a:rPr lang="en-US" dirty="0"/>
              <a:t>Decreased hospitalizations (</a:t>
            </a:r>
            <a:r>
              <a:rPr lang="en-US" dirty="0" err="1"/>
              <a:t>Kangovi</a:t>
            </a:r>
            <a:r>
              <a:rPr lang="en-US" dirty="0"/>
              <a:t> et al., 2014)</a:t>
            </a:r>
          </a:p>
          <a:p>
            <a:pPr marL="1028700" lvl="1" indent="-342900">
              <a:spcBef>
                <a:spcPts val="1000"/>
              </a:spcBef>
              <a:spcAft>
                <a:spcPts val="1200"/>
              </a:spcAft>
              <a:buFont typeface="Courier New" panose="02070309020205020404" pitchFamily="49" charset="0"/>
              <a:buChar char="o"/>
            </a:pPr>
            <a:r>
              <a:rPr lang="en-US" dirty="0"/>
              <a:t>Increased linkage to care within 90 days (HRSA, 2015)</a:t>
            </a:r>
          </a:p>
          <a:p>
            <a:pPr marL="1028700" lvl="1" indent="-342900">
              <a:spcBef>
                <a:spcPts val="1000"/>
              </a:spcBef>
              <a:spcAft>
                <a:spcPts val="1200"/>
              </a:spcAft>
              <a:buFont typeface="Courier New" panose="02070309020205020404" pitchFamily="49" charset="0"/>
              <a:buChar char="o"/>
            </a:pPr>
            <a:r>
              <a:rPr lang="en-US" dirty="0"/>
              <a:t>Increased retention in care (</a:t>
            </a:r>
            <a:r>
              <a:rPr lang="en-US" dirty="0" err="1"/>
              <a:t>Higa</a:t>
            </a:r>
            <a:r>
              <a:rPr lang="en-US" dirty="0"/>
              <a:t> et al, 2012)</a:t>
            </a:r>
          </a:p>
          <a:p>
            <a:pPr marL="1028700" lvl="1" indent="-342900">
              <a:spcBef>
                <a:spcPts val="1000"/>
              </a:spcBef>
              <a:spcAft>
                <a:spcPts val="1200"/>
              </a:spcAft>
              <a:buFont typeface="Courier New" panose="02070309020205020404" pitchFamily="49" charset="0"/>
              <a:buChar char="o"/>
            </a:pPr>
            <a:r>
              <a:rPr lang="en-US" dirty="0"/>
              <a:t>Increased rates of viral suppression (HRSA, 2015)</a:t>
            </a:r>
          </a:p>
          <a:p>
            <a:pPr marL="342900" indent="-342900">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3567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D0C5-1043-4853-9B1B-AD403E5D3CD3}"/>
              </a:ext>
            </a:extLst>
          </p:cNvPr>
          <p:cNvSpPr>
            <a:spLocks noGrp="1"/>
          </p:cNvSpPr>
          <p:nvPr>
            <p:ph type="title"/>
          </p:nvPr>
        </p:nvSpPr>
        <p:spPr/>
        <p:txBody>
          <a:bodyPr>
            <a:noAutofit/>
          </a:bodyPr>
          <a:lstStyle/>
          <a:p>
            <a:r>
              <a:rPr lang="en-US" sz="4800" dirty="0"/>
              <a:t>CHW Services along HIV Care Continuum</a:t>
            </a:r>
          </a:p>
        </p:txBody>
      </p:sp>
      <p:sp>
        <p:nvSpPr>
          <p:cNvPr id="3" name="Content Placeholder 2">
            <a:extLst>
              <a:ext uri="{FF2B5EF4-FFF2-40B4-BE49-F238E27FC236}">
                <a16:creationId xmlns:a16="http://schemas.microsoft.com/office/drawing/2014/main" id="{D20182EC-EF38-409D-9E62-127762F4B944}"/>
              </a:ext>
            </a:extLst>
          </p:cNvPr>
          <p:cNvSpPr>
            <a:spLocks noGrp="1"/>
          </p:cNvSpPr>
          <p:nvPr>
            <p:ph sz="half" idx="10"/>
          </p:nvPr>
        </p:nvSpPr>
        <p:spPr/>
        <p:txBody>
          <a:bodyPr>
            <a:normAutofit/>
          </a:bodyPr>
          <a:lstStyle/>
          <a:p>
            <a:pPr marL="342900" indent="-342900">
              <a:spcAft>
                <a:spcPts val="1800"/>
              </a:spcAft>
              <a:buFont typeface="Arial" panose="020B0604020202020204" pitchFamily="34" charset="0"/>
              <a:buChar char="•"/>
            </a:pPr>
            <a:r>
              <a:rPr lang="en-US" dirty="0"/>
              <a:t>Community education and testing</a:t>
            </a:r>
          </a:p>
          <a:p>
            <a:pPr marL="342900" indent="-342900">
              <a:spcAft>
                <a:spcPts val="1800"/>
              </a:spcAft>
              <a:buFont typeface="Arial" panose="020B0604020202020204" pitchFamily="34" charset="0"/>
              <a:buChar char="•"/>
            </a:pPr>
            <a:r>
              <a:rPr lang="en-US" dirty="0"/>
              <a:t>Linkage to HIV medical care</a:t>
            </a:r>
          </a:p>
          <a:p>
            <a:pPr marL="342900" indent="-342900">
              <a:spcAft>
                <a:spcPts val="1800"/>
              </a:spcAft>
              <a:buFont typeface="Arial" panose="020B0604020202020204" pitchFamily="34" charset="0"/>
              <a:buChar char="•"/>
            </a:pPr>
            <a:r>
              <a:rPr lang="en-US" dirty="0"/>
              <a:t>Retention in HIV medical care</a:t>
            </a:r>
          </a:p>
          <a:p>
            <a:pPr marL="342900" indent="-342900">
              <a:spcAft>
                <a:spcPts val="1800"/>
              </a:spcAft>
              <a:buFont typeface="Arial" panose="020B0604020202020204" pitchFamily="34" charset="0"/>
              <a:buChar char="•"/>
            </a:pPr>
            <a:r>
              <a:rPr lang="en-US" dirty="0"/>
              <a:t>Re-engagement in HIV medical care</a:t>
            </a:r>
          </a:p>
          <a:p>
            <a:pPr marL="342900" indent="-342900">
              <a:spcAft>
                <a:spcPts val="1800"/>
              </a:spcAft>
              <a:buFont typeface="Arial" panose="020B0604020202020204" pitchFamily="34" charset="0"/>
              <a:buChar char="•"/>
            </a:pPr>
            <a:r>
              <a:rPr lang="en-US" dirty="0"/>
              <a:t>ART adherence among persons in HIV medical care</a:t>
            </a:r>
          </a:p>
          <a:p>
            <a:pPr marL="342900" indent="-342900">
              <a:spcAft>
                <a:spcPts val="1800"/>
              </a:spcAft>
              <a:buFont typeface="Arial" panose="020B0604020202020204" pitchFamily="34" charset="0"/>
              <a:buChar char="•"/>
            </a:pPr>
            <a:endParaRPr lang="en-US" dirty="0"/>
          </a:p>
        </p:txBody>
      </p:sp>
    </p:spTree>
    <p:extLst>
      <p:ext uri="{BB962C8B-B14F-4D97-AF65-F5344CB8AC3E}">
        <p14:creationId xmlns:p14="http://schemas.microsoft.com/office/powerpoint/2010/main" val="3394656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8534-7B51-447F-996F-142426F240F5}"/>
              </a:ext>
            </a:extLst>
          </p:cNvPr>
          <p:cNvSpPr>
            <a:spLocks noGrp="1"/>
          </p:cNvSpPr>
          <p:nvPr>
            <p:ph type="title"/>
          </p:nvPr>
        </p:nvSpPr>
        <p:spPr/>
        <p:txBody>
          <a:bodyPr>
            <a:normAutofit fontScale="90000"/>
          </a:bodyPr>
          <a:lstStyle/>
          <a:p>
            <a:r>
              <a:rPr lang="en-US" dirty="0"/>
              <a:t>CHW Model in Action</a:t>
            </a:r>
          </a:p>
        </p:txBody>
      </p:sp>
      <p:sp>
        <p:nvSpPr>
          <p:cNvPr id="3" name="Content Placeholder 2">
            <a:extLst>
              <a:ext uri="{FF2B5EF4-FFF2-40B4-BE49-F238E27FC236}">
                <a16:creationId xmlns:a16="http://schemas.microsoft.com/office/drawing/2014/main" id="{E84E77A6-751C-48D5-A70F-C36D01B1670D}"/>
              </a:ext>
            </a:extLst>
          </p:cNvPr>
          <p:cNvSpPr>
            <a:spLocks noGrp="1"/>
          </p:cNvSpPr>
          <p:nvPr>
            <p:ph sz="half" idx="10"/>
          </p:nvPr>
        </p:nvSpPr>
        <p:spPr/>
        <p:txBody>
          <a:bodyPr>
            <a:normAutofit/>
          </a:bodyPr>
          <a:lstStyle/>
          <a:p>
            <a:pPr marL="342900" indent="-342900">
              <a:spcAft>
                <a:spcPts val="600"/>
              </a:spcAft>
              <a:buFont typeface="Arial" panose="020B0604020202020204" pitchFamily="34" charset="0"/>
              <a:buChar char="•"/>
            </a:pPr>
            <a:r>
              <a:rPr lang="en-US" b="1" dirty="0"/>
              <a:t>Agency Role</a:t>
            </a:r>
          </a:p>
          <a:p>
            <a:pPr marL="1028700" lvl="1" indent="-342900">
              <a:spcBef>
                <a:spcPts val="1000"/>
              </a:spcBef>
              <a:spcAft>
                <a:spcPts val="600"/>
              </a:spcAft>
              <a:buFont typeface="Courier New" panose="02070309020205020404" pitchFamily="49" charset="0"/>
              <a:buChar char="o"/>
            </a:pPr>
            <a:r>
              <a:rPr lang="en-US" dirty="0"/>
              <a:t>Establish and implement systems to identify and link eligible clients to CHW services</a:t>
            </a:r>
          </a:p>
          <a:p>
            <a:pPr marL="1028700" lvl="1" indent="-342900">
              <a:spcBef>
                <a:spcPts val="1000"/>
              </a:spcBef>
              <a:spcAft>
                <a:spcPts val="600"/>
              </a:spcAft>
              <a:buFont typeface="Courier New" panose="02070309020205020404" pitchFamily="49" charset="0"/>
              <a:buChar char="o"/>
            </a:pPr>
            <a:r>
              <a:rPr lang="en-US" dirty="0"/>
              <a:t>Data to care strategies to identify clients lost to care	</a:t>
            </a:r>
          </a:p>
          <a:p>
            <a:pPr marL="342900" indent="-342900">
              <a:spcAft>
                <a:spcPts val="600"/>
              </a:spcAft>
              <a:buFont typeface="Arial" panose="020B0604020202020204" pitchFamily="34" charset="0"/>
              <a:buChar char="•"/>
            </a:pPr>
            <a:r>
              <a:rPr lang="en-US" b="1" dirty="0"/>
              <a:t>Other Team Members</a:t>
            </a:r>
          </a:p>
          <a:p>
            <a:pPr marL="1028700" lvl="1" indent="-342900">
              <a:spcBef>
                <a:spcPts val="1000"/>
              </a:spcBef>
              <a:spcAft>
                <a:spcPts val="600"/>
              </a:spcAft>
            </a:pPr>
            <a:r>
              <a:rPr lang="en-US" dirty="0"/>
              <a:t>Case Managers, Data Analysts, Early Intervention Services, Patient Navigators</a:t>
            </a:r>
          </a:p>
          <a:p>
            <a:pPr marL="1028700" lvl="1" indent="-342900">
              <a:spcBef>
                <a:spcPts val="1000"/>
              </a:spcBef>
              <a:spcAft>
                <a:spcPts val="600"/>
              </a:spcAft>
            </a:pPr>
            <a:r>
              <a:rPr lang="en-US" dirty="0"/>
              <a:t>Proactively identify clients at risk for being lost to care and linking to CHW services</a:t>
            </a:r>
          </a:p>
        </p:txBody>
      </p:sp>
    </p:spTree>
    <p:extLst>
      <p:ext uri="{BB962C8B-B14F-4D97-AF65-F5344CB8AC3E}">
        <p14:creationId xmlns:p14="http://schemas.microsoft.com/office/powerpoint/2010/main" val="246413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8534-7B51-447F-996F-142426F240F5}"/>
              </a:ext>
            </a:extLst>
          </p:cNvPr>
          <p:cNvSpPr>
            <a:spLocks noGrp="1"/>
          </p:cNvSpPr>
          <p:nvPr>
            <p:ph type="title"/>
          </p:nvPr>
        </p:nvSpPr>
        <p:spPr/>
        <p:txBody>
          <a:bodyPr>
            <a:normAutofit fontScale="90000"/>
          </a:bodyPr>
          <a:lstStyle/>
          <a:p>
            <a:r>
              <a:rPr lang="en-US" dirty="0"/>
              <a:t>CHW Model in Action</a:t>
            </a:r>
          </a:p>
        </p:txBody>
      </p:sp>
      <p:sp>
        <p:nvSpPr>
          <p:cNvPr id="3" name="Content Placeholder 2">
            <a:extLst>
              <a:ext uri="{FF2B5EF4-FFF2-40B4-BE49-F238E27FC236}">
                <a16:creationId xmlns:a16="http://schemas.microsoft.com/office/drawing/2014/main" id="{E84E77A6-751C-48D5-A70F-C36D01B1670D}"/>
              </a:ext>
            </a:extLst>
          </p:cNvPr>
          <p:cNvSpPr>
            <a:spLocks noGrp="1"/>
          </p:cNvSpPr>
          <p:nvPr>
            <p:ph sz="half" idx="10"/>
          </p:nvPr>
        </p:nvSpPr>
        <p:spPr/>
        <p:txBody>
          <a:bodyPr>
            <a:normAutofit lnSpcReduction="10000"/>
          </a:bodyPr>
          <a:lstStyle/>
          <a:p>
            <a:pPr marL="342900" indent="-342900">
              <a:spcAft>
                <a:spcPts val="600"/>
              </a:spcAft>
              <a:buFont typeface="Arial" panose="020B0604020202020204" pitchFamily="34" charset="0"/>
              <a:buChar char="•"/>
            </a:pPr>
            <a:r>
              <a:rPr lang="en-US" b="1" dirty="0"/>
              <a:t>CHW Role</a:t>
            </a:r>
          </a:p>
          <a:p>
            <a:pPr marL="1028700" lvl="1" indent="-342900">
              <a:spcBef>
                <a:spcPts val="1000"/>
              </a:spcBef>
              <a:spcAft>
                <a:spcPts val="600"/>
              </a:spcAft>
              <a:buFont typeface="Courier New" panose="02070309020205020404" pitchFamily="49" charset="0"/>
              <a:buChar char="o"/>
            </a:pPr>
            <a:r>
              <a:rPr lang="en-US" dirty="0"/>
              <a:t>Outreach and engagement of eligible clients</a:t>
            </a:r>
          </a:p>
          <a:p>
            <a:pPr marL="1028700" lvl="1" indent="-342900">
              <a:spcBef>
                <a:spcPts val="1000"/>
              </a:spcBef>
              <a:spcAft>
                <a:spcPts val="600"/>
              </a:spcAft>
              <a:buFont typeface="Courier New" panose="02070309020205020404" pitchFamily="49" charset="0"/>
              <a:buChar char="o"/>
            </a:pPr>
            <a:r>
              <a:rPr lang="en-US" dirty="0"/>
              <a:t>Service provision (identify, educate, link, assist, accompany to visits)</a:t>
            </a:r>
          </a:p>
          <a:p>
            <a:pPr marL="1028700" lvl="1" indent="-342900">
              <a:spcBef>
                <a:spcPts val="1000"/>
              </a:spcBef>
              <a:spcAft>
                <a:spcPts val="600"/>
              </a:spcAft>
              <a:buFont typeface="Courier New" panose="02070309020205020404" pitchFamily="49" charset="0"/>
              <a:buChar char="o"/>
            </a:pPr>
            <a:r>
              <a:rPr lang="en-US" dirty="0"/>
              <a:t>Documentation for data collection and reporting</a:t>
            </a:r>
          </a:p>
          <a:p>
            <a:pPr marL="1028700" lvl="1" indent="-342900">
              <a:spcBef>
                <a:spcPts val="1000"/>
              </a:spcBef>
              <a:spcAft>
                <a:spcPts val="600"/>
              </a:spcAft>
              <a:buFont typeface="Courier New" panose="02070309020205020404" pitchFamily="49" charset="0"/>
              <a:buChar char="o"/>
            </a:pPr>
            <a:r>
              <a:rPr lang="en-US" dirty="0"/>
              <a:t>Participate in client case conferencing</a:t>
            </a:r>
          </a:p>
          <a:p>
            <a:pPr marL="342900" indent="-342900">
              <a:spcAft>
                <a:spcPts val="600"/>
              </a:spcAft>
              <a:buFont typeface="Arial" panose="020B0604020202020204" pitchFamily="34" charset="0"/>
              <a:buChar char="•"/>
            </a:pPr>
            <a:r>
              <a:rPr lang="en-US" b="1" dirty="0"/>
              <a:t>CHW Supervisor Role</a:t>
            </a:r>
          </a:p>
          <a:p>
            <a:pPr marL="1028700" lvl="1" indent="-342900">
              <a:spcBef>
                <a:spcPts val="1000"/>
              </a:spcBef>
              <a:spcAft>
                <a:spcPts val="600"/>
              </a:spcAft>
              <a:buFont typeface="Courier New" panose="02070309020205020404" pitchFamily="49" charset="0"/>
              <a:buChar char="o"/>
            </a:pPr>
            <a:r>
              <a:rPr lang="en-US" dirty="0"/>
              <a:t>Case assignment and management </a:t>
            </a:r>
          </a:p>
          <a:p>
            <a:pPr marL="1028700" lvl="1" indent="-342900">
              <a:spcBef>
                <a:spcPts val="1000"/>
              </a:spcBef>
              <a:spcAft>
                <a:spcPts val="600"/>
              </a:spcAft>
              <a:buFont typeface="Courier New" panose="02070309020205020404" pitchFamily="49" charset="0"/>
              <a:buChar char="o"/>
            </a:pPr>
            <a:r>
              <a:rPr lang="en-US" dirty="0"/>
              <a:t>Utilize data for performance monitoring and improvement</a:t>
            </a:r>
          </a:p>
          <a:p>
            <a:pPr marL="1028700" lvl="1" indent="-342900">
              <a:spcBef>
                <a:spcPts val="1000"/>
              </a:spcBef>
              <a:spcAft>
                <a:spcPts val="600"/>
              </a:spcAft>
              <a:buFont typeface="Courier New" panose="02070309020205020404" pitchFamily="49" charset="0"/>
              <a:buChar char="o"/>
            </a:pPr>
            <a:r>
              <a:rPr lang="en-US" dirty="0"/>
              <a:t>Supervision and professional development/training</a:t>
            </a:r>
          </a:p>
        </p:txBody>
      </p:sp>
    </p:spTree>
    <p:extLst>
      <p:ext uri="{BB962C8B-B14F-4D97-AF65-F5344CB8AC3E}">
        <p14:creationId xmlns:p14="http://schemas.microsoft.com/office/powerpoint/2010/main" val="3706366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4E9A-04F0-481F-98F3-21B758234E0A}"/>
              </a:ext>
            </a:extLst>
          </p:cNvPr>
          <p:cNvSpPr>
            <a:spLocks noGrp="1"/>
          </p:cNvSpPr>
          <p:nvPr>
            <p:ph type="title"/>
          </p:nvPr>
        </p:nvSpPr>
        <p:spPr/>
        <p:txBody>
          <a:bodyPr>
            <a:normAutofit fontScale="90000"/>
          </a:bodyPr>
          <a:lstStyle/>
          <a:p>
            <a:r>
              <a:rPr lang="en-US" dirty="0"/>
              <a:t>Client Engagement Standards</a:t>
            </a:r>
          </a:p>
        </p:txBody>
      </p:sp>
      <p:sp>
        <p:nvSpPr>
          <p:cNvPr id="3" name="Content Placeholder 2">
            <a:extLst>
              <a:ext uri="{FF2B5EF4-FFF2-40B4-BE49-F238E27FC236}">
                <a16:creationId xmlns:a16="http://schemas.microsoft.com/office/drawing/2014/main" id="{6D4EF937-ACAA-4A93-8548-32CBC57E0140}"/>
              </a:ext>
            </a:extLst>
          </p:cNvPr>
          <p:cNvSpPr>
            <a:spLocks noGrp="1"/>
          </p:cNvSpPr>
          <p:nvPr>
            <p:ph sz="half" idx="10"/>
          </p:nvPr>
        </p:nvSpPr>
        <p:spPr/>
        <p:txBody>
          <a:bodyPr>
            <a:normAutofit/>
          </a:bodyPr>
          <a:lstStyle/>
          <a:p>
            <a:pPr marL="342900" indent="-342900">
              <a:spcAft>
                <a:spcPts val="1800"/>
              </a:spcAft>
              <a:buFont typeface="Arial" panose="020B0604020202020204" pitchFamily="34" charset="0"/>
              <a:buChar char="•"/>
            </a:pPr>
            <a:r>
              <a:rPr lang="en-US" dirty="0"/>
              <a:t>3 face-to-face encounters </a:t>
            </a:r>
          </a:p>
          <a:p>
            <a:pPr marL="342900" indent="-342900">
              <a:spcAft>
                <a:spcPts val="1800"/>
              </a:spcAft>
              <a:buFont typeface="Arial" panose="020B0604020202020204" pitchFamily="34" charset="0"/>
              <a:buChar char="•"/>
            </a:pPr>
            <a:r>
              <a:rPr lang="en-US" dirty="0"/>
              <a:t>1 monthly call</a:t>
            </a:r>
          </a:p>
          <a:p>
            <a:pPr marL="342900" indent="-342900">
              <a:spcAft>
                <a:spcPts val="1800"/>
              </a:spcAft>
              <a:buFont typeface="Arial" panose="020B0604020202020204" pitchFamily="34" charset="0"/>
              <a:buChar char="•"/>
            </a:pPr>
            <a:r>
              <a:rPr lang="en-US" dirty="0"/>
              <a:t>Appointment reminders</a:t>
            </a:r>
          </a:p>
          <a:p>
            <a:pPr marL="1028700" lvl="1" indent="-342900">
              <a:spcBef>
                <a:spcPts val="1000"/>
              </a:spcBef>
              <a:spcAft>
                <a:spcPts val="1800"/>
              </a:spcAft>
              <a:buFont typeface="Courier New" panose="02070309020205020404" pitchFamily="49" charset="0"/>
              <a:buChar char="o"/>
            </a:pPr>
            <a:r>
              <a:rPr lang="en-US" dirty="0"/>
              <a:t>7 and 2 days prior to scheduled medical appointment</a:t>
            </a:r>
          </a:p>
          <a:p>
            <a:pPr marL="342900" indent="-342900">
              <a:spcAft>
                <a:spcPts val="1800"/>
              </a:spcAft>
              <a:buFont typeface="Arial" panose="020B0604020202020204" pitchFamily="34" charset="0"/>
              <a:buChar char="•"/>
            </a:pPr>
            <a:r>
              <a:rPr lang="en-US" dirty="0"/>
              <a:t>Follow-up call within 24 hours after missed appointment</a:t>
            </a:r>
          </a:p>
        </p:txBody>
      </p:sp>
      <p:sp>
        <p:nvSpPr>
          <p:cNvPr id="4" name="TextBox 3">
            <a:extLst>
              <a:ext uri="{FF2B5EF4-FFF2-40B4-BE49-F238E27FC236}">
                <a16:creationId xmlns:a16="http://schemas.microsoft.com/office/drawing/2014/main" id="{3FBBCEFF-DD73-435F-BE25-469AE5B2F5B6}"/>
              </a:ext>
            </a:extLst>
          </p:cNvPr>
          <p:cNvSpPr txBox="1"/>
          <p:nvPr/>
        </p:nvSpPr>
        <p:spPr>
          <a:xfrm>
            <a:off x="838200" y="5337648"/>
            <a:ext cx="3877536" cy="292388"/>
          </a:xfrm>
          <a:prstGeom prst="rect">
            <a:avLst/>
          </a:prstGeom>
          <a:noFill/>
        </p:spPr>
        <p:txBody>
          <a:bodyPr wrap="none" rtlCol="0">
            <a:spAutoFit/>
          </a:bodyPr>
          <a:lstStyle/>
          <a:p>
            <a:r>
              <a:rPr lang="en-US" sz="1300" i="1" dirty="0"/>
              <a:t>Adapted from Stay Connected clinic-based intervention</a:t>
            </a:r>
          </a:p>
        </p:txBody>
      </p:sp>
    </p:spTree>
    <p:extLst>
      <p:ext uri="{BB962C8B-B14F-4D97-AF65-F5344CB8AC3E}">
        <p14:creationId xmlns:p14="http://schemas.microsoft.com/office/powerpoint/2010/main" val="235871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80EB-8A46-409C-B98D-FBF78B9AC3BA}"/>
              </a:ext>
            </a:extLst>
          </p:cNvPr>
          <p:cNvSpPr>
            <a:spLocks noGrp="1"/>
          </p:cNvSpPr>
          <p:nvPr>
            <p:ph type="title"/>
          </p:nvPr>
        </p:nvSpPr>
        <p:spPr/>
        <p:txBody>
          <a:bodyPr/>
          <a:lstStyle/>
          <a:p>
            <a:r>
              <a:rPr lang="en-US" sz="3200" dirty="0"/>
              <a:t>The Southern Initiative: Building Capacity for a Community Health Worker Intervention to Improve HIV Outcomes Among Minority Populations</a:t>
            </a:r>
          </a:p>
        </p:txBody>
      </p:sp>
      <p:sp>
        <p:nvSpPr>
          <p:cNvPr id="8" name="Content Placeholder 7">
            <a:extLst>
              <a:ext uri="{FF2B5EF4-FFF2-40B4-BE49-F238E27FC236}">
                <a16:creationId xmlns:a16="http://schemas.microsoft.com/office/drawing/2014/main" id="{163A4221-CED1-4818-8F22-A5EF05A3DC80}"/>
              </a:ext>
            </a:extLst>
          </p:cNvPr>
          <p:cNvSpPr>
            <a:spLocks noGrp="1"/>
          </p:cNvSpPr>
          <p:nvPr>
            <p:ph idx="1"/>
          </p:nvPr>
        </p:nvSpPr>
        <p:spPr/>
        <p:txBody>
          <a:bodyPr/>
          <a:lstStyle/>
          <a:p>
            <a:r>
              <a:rPr lang="en-US" dirty="0"/>
              <a:t>Gretchen Weiss, Vanessa Arenas, Emily Leung, Oscar Perez, Manuel Vasquez</a:t>
            </a:r>
          </a:p>
        </p:txBody>
      </p:sp>
    </p:spTree>
    <p:extLst>
      <p:ext uri="{BB962C8B-B14F-4D97-AF65-F5344CB8AC3E}">
        <p14:creationId xmlns:p14="http://schemas.microsoft.com/office/powerpoint/2010/main" val="13468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9D82-F600-4798-8C50-8EC9A8A2CC18}"/>
              </a:ext>
            </a:extLst>
          </p:cNvPr>
          <p:cNvSpPr>
            <a:spLocks noGrp="1"/>
          </p:cNvSpPr>
          <p:nvPr>
            <p:ph type="title"/>
          </p:nvPr>
        </p:nvSpPr>
        <p:spPr/>
        <p:txBody>
          <a:bodyPr/>
          <a:lstStyle/>
          <a:p>
            <a:r>
              <a:rPr lang="en-US" sz="3200" dirty="0"/>
              <a:t>Supporting Implementation: Training and Technical Assistance (TTA)</a:t>
            </a:r>
          </a:p>
        </p:txBody>
      </p:sp>
      <p:sp>
        <p:nvSpPr>
          <p:cNvPr id="3" name="Content Placeholder 2">
            <a:extLst>
              <a:ext uri="{FF2B5EF4-FFF2-40B4-BE49-F238E27FC236}">
                <a16:creationId xmlns:a16="http://schemas.microsoft.com/office/drawing/2014/main" id="{A8BACBC3-9693-4B0C-97F8-E5FE05D374C6}"/>
              </a:ext>
            </a:extLst>
          </p:cNvPr>
          <p:cNvSpPr>
            <a:spLocks noGrp="1"/>
          </p:cNvSpPr>
          <p:nvPr>
            <p:ph idx="1"/>
          </p:nvPr>
        </p:nvSpPr>
        <p:spPr/>
        <p:txBody>
          <a:bodyPr/>
          <a:lstStyle/>
          <a:p>
            <a:r>
              <a:rPr lang="en-US" dirty="0"/>
              <a:t>Vanessa Arenas </a:t>
            </a:r>
          </a:p>
        </p:txBody>
      </p:sp>
      <p:sp>
        <p:nvSpPr>
          <p:cNvPr id="4" name="Content Placeholder 3">
            <a:extLst>
              <a:ext uri="{FF2B5EF4-FFF2-40B4-BE49-F238E27FC236}">
                <a16:creationId xmlns:a16="http://schemas.microsoft.com/office/drawing/2014/main" id="{3BD80C91-9EDE-4CEA-A8FC-20772B8B7174}"/>
              </a:ext>
            </a:extLst>
          </p:cNvPr>
          <p:cNvSpPr>
            <a:spLocks noGrp="1"/>
          </p:cNvSpPr>
          <p:nvPr>
            <p:ph idx="10"/>
          </p:nvPr>
        </p:nvSpPr>
        <p:spPr/>
        <p:txBody>
          <a:bodyPr/>
          <a:lstStyle/>
          <a:p>
            <a:r>
              <a:rPr lang="en-US" dirty="0"/>
              <a:t>Senior Technical Adviser for Health Systems </a:t>
            </a:r>
          </a:p>
          <a:p>
            <a:r>
              <a:rPr lang="en-US" dirty="0"/>
              <a:t>CAI</a:t>
            </a:r>
          </a:p>
        </p:txBody>
      </p:sp>
    </p:spTree>
    <p:extLst>
      <p:ext uri="{BB962C8B-B14F-4D97-AF65-F5344CB8AC3E}">
        <p14:creationId xmlns:p14="http://schemas.microsoft.com/office/powerpoint/2010/main" val="1500696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Phased Implementation</a:t>
            </a:r>
          </a:p>
        </p:txBody>
      </p:sp>
      <p:pic>
        <p:nvPicPr>
          <p:cNvPr id="9" name="Picture 2" descr="Image result for implementation science, stages of implementation">
            <a:extLst>
              <a:ext uri="{FF2B5EF4-FFF2-40B4-BE49-F238E27FC236}">
                <a16:creationId xmlns:a16="http://schemas.microsoft.com/office/drawing/2014/main" id="{849172A8-402F-4A46-B8A7-BD00315A6082}"/>
              </a:ext>
            </a:extLst>
          </p:cNvPr>
          <p:cNvPicPr>
            <a:picLocks noGrp="1" noChangeAspect="1" noChangeArrowheads="1"/>
          </p:cNvPicPr>
          <p:nvPr>
            <p:ph sz="half" idx="10"/>
          </p:nvPr>
        </p:nvPicPr>
        <p:blipFill rotWithShape="1">
          <a:blip r:embed="rId2">
            <a:extLst>
              <a:ext uri="{28A0092B-C50C-407E-A947-70E740481C1C}">
                <a14:useLocalDpi xmlns:a14="http://schemas.microsoft.com/office/drawing/2010/main" val="0"/>
              </a:ext>
            </a:extLst>
          </a:blip>
          <a:srcRect b="406"/>
          <a:stretch/>
        </p:blipFill>
        <p:spPr bwMode="auto">
          <a:xfrm>
            <a:off x="2631619" y="922886"/>
            <a:ext cx="6608756" cy="4958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76AEFD-275D-4567-BD15-B8C30527E2AB}"/>
              </a:ext>
            </a:extLst>
          </p:cNvPr>
          <p:cNvSpPr txBox="1"/>
          <p:nvPr/>
        </p:nvSpPr>
        <p:spPr>
          <a:xfrm>
            <a:off x="2631619" y="2531619"/>
            <a:ext cx="1828800" cy="784830"/>
          </a:xfrm>
          <a:prstGeom prst="rect">
            <a:avLst/>
          </a:prstGeom>
          <a:noFill/>
        </p:spPr>
        <p:txBody>
          <a:bodyPr wrap="square" rtlCol="0">
            <a:spAutoFit/>
          </a:bodyPr>
          <a:lstStyle/>
          <a:p>
            <a:pPr algn="ctr"/>
            <a:r>
              <a:rPr lang="en-US" sz="1100" b="1" dirty="0">
                <a:solidFill>
                  <a:schemeClr val="bg1"/>
                </a:solidFill>
              </a:rPr>
              <a:t>Sites Selected – Dec. 2017</a:t>
            </a:r>
          </a:p>
          <a:p>
            <a:pPr algn="ctr"/>
            <a:r>
              <a:rPr lang="en-US" sz="1100" b="1" dirty="0">
                <a:solidFill>
                  <a:schemeClr val="bg1"/>
                </a:solidFill>
              </a:rPr>
              <a:t>Capacity Assess – Apr. 2017</a:t>
            </a:r>
          </a:p>
          <a:p>
            <a:pPr algn="ctr"/>
            <a:r>
              <a:rPr lang="en-US" sz="1100" b="1" dirty="0">
                <a:solidFill>
                  <a:schemeClr val="bg1"/>
                </a:solidFill>
              </a:rPr>
              <a:t>Interventions Finalized </a:t>
            </a:r>
          </a:p>
          <a:p>
            <a:endParaRPr lang="en-US" sz="1200" dirty="0"/>
          </a:p>
        </p:txBody>
      </p:sp>
      <p:sp>
        <p:nvSpPr>
          <p:cNvPr id="8" name="TextBox 7">
            <a:extLst>
              <a:ext uri="{FF2B5EF4-FFF2-40B4-BE49-F238E27FC236}">
                <a16:creationId xmlns:a16="http://schemas.microsoft.com/office/drawing/2014/main" id="{97210E24-0B2F-4547-9A53-AFE6EC9D30AE}"/>
              </a:ext>
            </a:extLst>
          </p:cNvPr>
          <p:cNvSpPr txBox="1"/>
          <p:nvPr/>
        </p:nvSpPr>
        <p:spPr>
          <a:xfrm>
            <a:off x="4315110" y="2585655"/>
            <a:ext cx="1828800" cy="615553"/>
          </a:xfrm>
          <a:prstGeom prst="rect">
            <a:avLst/>
          </a:prstGeom>
          <a:noFill/>
        </p:spPr>
        <p:txBody>
          <a:bodyPr wrap="square" rtlCol="0">
            <a:spAutoFit/>
          </a:bodyPr>
          <a:lstStyle/>
          <a:p>
            <a:pPr algn="ctr"/>
            <a:r>
              <a:rPr lang="en-US" sz="1100" b="1" dirty="0">
                <a:solidFill>
                  <a:schemeClr val="bg1"/>
                </a:solidFill>
              </a:rPr>
              <a:t>Hired/Identified Staff </a:t>
            </a:r>
          </a:p>
          <a:p>
            <a:r>
              <a:rPr lang="en-US" sz="1100" b="1" dirty="0">
                <a:solidFill>
                  <a:schemeClr val="bg1"/>
                </a:solidFill>
              </a:rPr>
              <a:t>All Grantee Mt. – Aug. 2017</a:t>
            </a:r>
          </a:p>
          <a:p>
            <a:endParaRPr lang="en-US" sz="1200" dirty="0"/>
          </a:p>
        </p:txBody>
      </p:sp>
      <p:sp>
        <p:nvSpPr>
          <p:cNvPr id="10" name="TextBox 9">
            <a:extLst>
              <a:ext uri="{FF2B5EF4-FFF2-40B4-BE49-F238E27FC236}">
                <a16:creationId xmlns:a16="http://schemas.microsoft.com/office/drawing/2014/main" id="{F92951E2-BD3E-4B24-A339-3CC9E642E0A9}"/>
              </a:ext>
            </a:extLst>
          </p:cNvPr>
          <p:cNvSpPr txBox="1"/>
          <p:nvPr/>
        </p:nvSpPr>
        <p:spPr>
          <a:xfrm>
            <a:off x="5978613" y="2643275"/>
            <a:ext cx="1443990" cy="615553"/>
          </a:xfrm>
          <a:prstGeom prst="rect">
            <a:avLst/>
          </a:prstGeom>
          <a:noFill/>
        </p:spPr>
        <p:txBody>
          <a:bodyPr wrap="square" rtlCol="0">
            <a:spAutoFit/>
          </a:bodyPr>
          <a:lstStyle/>
          <a:p>
            <a:pPr algn="ctr"/>
            <a:r>
              <a:rPr lang="en-US" sz="1100" b="1" dirty="0">
                <a:solidFill>
                  <a:schemeClr val="bg1"/>
                </a:solidFill>
              </a:rPr>
              <a:t>Dec. 2017 – Aug. 2018</a:t>
            </a:r>
          </a:p>
          <a:p>
            <a:pPr algn="ctr"/>
            <a:endParaRPr lang="en-US" sz="1200" dirty="0"/>
          </a:p>
        </p:txBody>
      </p:sp>
      <p:sp>
        <p:nvSpPr>
          <p:cNvPr id="11" name="TextBox 10">
            <a:extLst>
              <a:ext uri="{FF2B5EF4-FFF2-40B4-BE49-F238E27FC236}">
                <a16:creationId xmlns:a16="http://schemas.microsoft.com/office/drawing/2014/main" id="{F92951E2-BD3E-4B24-A339-3CC9E642E0A9}"/>
              </a:ext>
            </a:extLst>
          </p:cNvPr>
          <p:cNvSpPr txBox="1"/>
          <p:nvPr/>
        </p:nvSpPr>
        <p:spPr>
          <a:xfrm>
            <a:off x="7597317" y="2634567"/>
            <a:ext cx="1443990" cy="784830"/>
          </a:xfrm>
          <a:prstGeom prst="rect">
            <a:avLst/>
          </a:prstGeom>
          <a:noFill/>
        </p:spPr>
        <p:txBody>
          <a:bodyPr wrap="square" rtlCol="0">
            <a:spAutoFit/>
          </a:bodyPr>
          <a:lstStyle/>
          <a:p>
            <a:pPr algn="ctr"/>
            <a:r>
              <a:rPr lang="en-US" sz="1100" b="1" dirty="0">
                <a:solidFill>
                  <a:schemeClr val="bg1"/>
                </a:solidFill>
              </a:rPr>
              <a:t>Performance Measurement</a:t>
            </a:r>
          </a:p>
          <a:p>
            <a:pPr algn="ctr"/>
            <a:r>
              <a:rPr lang="en-US" sz="1100" b="1" dirty="0">
                <a:solidFill>
                  <a:schemeClr val="bg1"/>
                </a:solidFill>
              </a:rPr>
              <a:t>Sept. 2018 - Present</a:t>
            </a:r>
          </a:p>
          <a:p>
            <a:pPr algn="ctr"/>
            <a:endParaRPr lang="en-US" sz="1200" dirty="0"/>
          </a:p>
        </p:txBody>
      </p:sp>
      <p:sp>
        <p:nvSpPr>
          <p:cNvPr id="3" name="Rectangle 2"/>
          <p:cNvSpPr/>
          <p:nvPr/>
        </p:nvSpPr>
        <p:spPr>
          <a:xfrm>
            <a:off x="3546019" y="5669225"/>
            <a:ext cx="8363712" cy="276999"/>
          </a:xfrm>
          <a:prstGeom prst="rect">
            <a:avLst/>
          </a:prstGeom>
        </p:spPr>
        <p:txBody>
          <a:bodyPr wrap="square">
            <a:spAutoFit/>
          </a:bodyPr>
          <a:lstStyle/>
          <a:p>
            <a:r>
              <a:rPr lang="en-US" sz="1200" dirty="0"/>
              <a:t>NIRN: https://sisep.fpg.unc.edu/guidebook/level-one/stages-implementation</a:t>
            </a:r>
          </a:p>
        </p:txBody>
      </p:sp>
    </p:spTree>
    <p:extLst>
      <p:ext uri="{BB962C8B-B14F-4D97-AF65-F5344CB8AC3E}">
        <p14:creationId xmlns:p14="http://schemas.microsoft.com/office/powerpoint/2010/main" val="37776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BF123-1C9F-4AD2-8B84-8988D6B825CF}"/>
              </a:ext>
            </a:extLst>
          </p:cNvPr>
          <p:cNvSpPr>
            <a:spLocks noGrp="1"/>
          </p:cNvSpPr>
          <p:nvPr>
            <p:ph type="title"/>
          </p:nvPr>
        </p:nvSpPr>
        <p:spPr/>
        <p:txBody>
          <a:bodyPr>
            <a:normAutofit fontScale="90000"/>
          </a:bodyPr>
          <a:lstStyle/>
          <a:p>
            <a:r>
              <a:rPr lang="en-US" dirty="0"/>
              <a:t>TTA Activities</a:t>
            </a:r>
          </a:p>
        </p:txBody>
      </p:sp>
      <p:sp>
        <p:nvSpPr>
          <p:cNvPr id="3" name="Content Placeholder 2">
            <a:extLst>
              <a:ext uri="{FF2B5EF4-FFF2-40B4-BE49-F238E27FC236}">
                <a16:creationId xmlns:a16="http://schemas.microsoft.com/office/drawing/2014/main" id="{6BB063B1-7905-40A6-B133-0543A8421DEC}"/>
              </a:ext>
            </a:extLst>
          </p:cNvPr>
          <p:cNvSpPr>
            <a:spLocks noGrp="1"/>
          </p:cNvSpPr>
          <p:nvPr>
            <p:ph sz="half" idx="10"/>
          </p:nvPr>
        </p:nvSpPr>
        <p:spPr/>
        <p:txBody>
          <a:bodyPr>
            <a:normAutofit/>
          </a:bodyPr>
          <a:lstStyle/>
          <a:p>
            <a:pPr marL="342900" indent="-342900">
              <a:spcAft>
                <a:spcPts val="600"/>
              </a:spcAft>
              <a:buFont typeface="Arial" panose="020B0604020202020204" pitchFamily="34" charset="0"/>
              <a:buChar char="•"/>
            </a:pPr>
            <a:r>
              <a:rPr lang="en-US" b="1" dirty="0"/>
              <a:t>Practice Facilitation</a:t>
            </a:r>
          </a:p>
          <a:p>
            <a:pPr marL="1028700" lvl="1" indent="-342900">
              <a:spcAft>
                <a:spcPts val="600"/>
              </a:spcAft>
              <a:buFont typeface="Courier New" panose="02070309020205020404" pitchFamily="49" charset="0"/>
              <a:buChar char="o"/>
            </a:pPr>
            <a:r>
              <a:rPr lang="en-US" dirty="0"/>
              <a:t>Regular calls with subrecipient implementation teams</a:t>
            </a:r>
          </a:p>
          <a:p>
            <a:pPr marL="1028700" lvl="1" indent="-342900">
              <a:spcAft>
                <a:spcPts val="600"/>
              </a:spcAft>
              <a:buFont typeface="Courier New" panose="02070309020205020404" pitchFamily="49" charset="0"/>
              <a:buChar char="o"/>
            </a:pPr>
            <a:r>
              <a:rPr lang="en-US" dirty="0"/>
              <a:t>Average 16 calls per year per subrecipient</a:t>
            </a:r>
          </a:p>
          <a:p>
            <a:pPr marL="342900" indent="-342900">
              <a:spcAft>
                <a:spcPts val="600"/>
              </a:spcAft>
              <a:buFont typeface="Arial" panose="020B0604020202020204" pitchFamily="34" charset="0"/>
              <a:buChar char="•"/>
            </a:pPr>
            <a:r>
              <a:rPr lang="en-US" b="1" dirty="0"/>
              <a:t>Community of Practice (CoP) Sessions</a:t>
            </a:r>
          </a:p>
          <a:p>
            <a:pPr marL="1028700" lvl="1" indent="-342900">
              <a:spcAft>
                <a:spcPts val="600"/>
              </a:spcAft>
              <a:buFont typeface="Courier New" panose="02070309020205020404" pitchFamily="49" charset="0"/>
              <a:buChar char="o"/>
            </a:pPr>
            <a:r>
              <a:rPr lang="en-US" dirty="0"/>
              <a:t>Average participation rate: 83%</a:t>
            </a:r>
          </a:p>
          <a:p>
            <a:pPr marL="342900" indent="-342900">
              <a:spcAft>
                <a:spcPts val="600"/>
              </a:spcAft>
              <a:buFont typeface="Arial" panose="020B0604020202020204" pitchFamily="34" charset="0"/>
              <a:buChar char="•"/>
            </a:pPr>
            <a:r>
              <a:rPr lang="en-US" b="1" dirty="0"/>
              <a:t>Annual All-Grantee Meetings</a:t>
            </a:r>
          </a:p>
          <a:p>
            <a:pPr marL="342900" indent="-342900">
              <a:spcAft>
                <a:spcPts val="600"/>
              </a:spcAft>
              <a:buFont typeface="Arial" panose="020B0604020202020204" pitchFamily="34" charset="0"/>
              <a:buChar char="•"/>
            </a:pPr>
            <a:r>
              <a:rPr lang="en-US" b="1" dirty="0"/>
              <a:t>Data Collection, Reporting, and Continuous Quality Improvement (CQI)</a:t>
            </a:r>
          </a:p>
          <a:p>
            <a:pPr marL="1028700" lvl="1" indent="-342900">
              <a:spcAft>
                <a:spcPts val="600"/>
              </a:spcAft>
              <a:buFont typeface="Courier New" panose="02070309020205020404" pitchFamily="49" charset="0"/>
              <a:buChar char="o"/>
            </a:pPr>
            <a:r>
              <a:rPr lang="en-US" dirty="0"/>
              <a:t>Are we doing what we said we would do?</a:t>
            </a:r>
          </a:p>
          <a:p>
            <a:pPr marL="1028700" lvl="1" indent="-342900">
              <a:spcAft>
                <a:spcPts val="600"/>
              </a:spcAft>
              <a:buFont typeface="Courier New" panose="02070309020205020404" pitchFamily="49" charset="0"/>
              <a:buChar char="o"/>
            </a:pPr>
            <a:r>
              <a:rPr lang="en-US" dirty="0"/>
              <a:t>Do we see improvements in client’s HIV health outcomes?</a:t>
            </a:r>
          </a:p>
          <a:p>
            <a:pPr marL="342900" indent="-34290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579696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9D82-F600-4798-8C50-8EC9A8A2CC18}"/>
              </a:ext>
            </a:extLst>
          </p:cNvPr>
          <p:cNvSpPr>
            <a:spLocks noGrp="1"/>
          </p:cNvSpPr>
          <p:nvPr>
            <p:ph type="title"/>
          </p:nvPr>
        </p:nvSpPr>
        <p:spPr/>
        <p:txBody>
          <a:bodyPr/>
          <a:lstStyle/>
          <a:p>
            <a:r>
              <a:rPr lang="en-US" sz="3200" dirty="0"/>
              <a:t>Evaluation Approach</a:t>
            </a:r>
          </a:p>
        </p:txBody>
      </p:sp>
      <p:sp>
        <p:nvSpPr>
          <p:cNvPr id="3" name="Content Placeholder 2">
            <a:extLst>
              <a:ext uri="{FF2B5EF4-FFF2-40B4-BE49-F238E27FC236}">
                <a16:creationId xmlns:a16="http://schemas.microsoft.com/office/drawing/2014/main" id="{A8BACBC3-9693-4B0C-97F8-E5FE05D374C6}"/>
              </a:ext>
            </a:extLst>
          </p:cNvPr>
          <p:cNvSpPr>
            <a:spLocks noGrp="1"/>
          </p:cNvSpPr>
          <p:nvPr>
            <p:ph idx="1"/>
          </p:nvPr>
        </p:nvSpPr>
        <p:spPr/>
        <p:txBody>
          <a:bodyPr/>
          <a:lstStyle/>
          <a:p>
            <a:r>
              <a:rPr lang="en-US" dirty="0"/>
              <a:t>Emily Leung</a:t>
            </a:r>
          </a:p>
        </p:txBody>
      </p:sp>
      <p:sp>
        <p:nvSpPr>
          <p:cNvPr id="4" name="Content Placeholder 3">
            <a:extLst>
              <a:ext uri="{FF2B5EF4-FFF2-40B4-BE49-F238E27FC236}">
                <a16:creationId xmlns:a16="http://schemas.microsoft.com/office/drawing/2014/main" id="{3BD80C91-9EDE-4CEA-A8FC-20772B8B7174}"/>
              </a:ext>
            </a:extLst>
          </p:cNvPr>
          <p:cNvSpPr>
            <a:spLocks noGrp="1"/>
          </p:cNvSpPr>
          <p:nvPr>
            <p:ph idx="10"/>
          </p:nvPr>
        </p:nvSpPr>
        <p:spPr/>
        <p:txBody>
          <a:bodyPr/>
          <a:lstStyle/>
          <a:p>
            <a:r>
              <a:rPr lang="en-US" dirty="0"/>
              <a:t>Analyst, Research and Evaluation</a:t>
            </a:r>
            <a:br>
              <a:rPr lang="en-US" dirty="0"/>
            </a:br>
            <a:r>
              <a:rPr lang="en-US" dirty="0"/>
              <a:t>CAI</a:t>
            </a:r>
          </a:p>
        </p:txBody>
      </p:sp>
    </p:spTree>
    <p:extLst>
      <p:ext uri="{BB962C8B-B14F-4D97-AF65-F5344CB8AC3E}">
        <p14:creationId xmlns:p14="http://schemas.microsoft.com/office/powerpoint/2010/main" val="3554729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EA4E-8F07-4481-9DAD-5C5EDCF3249F}"/>
              </a:ext>
            </a:extLst>
          </p:cNvPr>
          <p:cNvSpPr>
            <a:spLocks noGrp="1"/>
          </p:cNvSpPr>
          <p:nvPr>
            <p:ph type="title"/>
          </p:nvPr>
        </p:nvSpPr>
        <p:spPr/>
        <p:txBody>
          <a:bodyPr>
            <a:normAutofit fontScale="90000"/>
          </a:bodyPr>
          <a:lstStyle/>
          <a:p>
            <a:r>
              <a:rPr lang="en-US" dirty="0"/>
              <a:t>Process Measures</a:t>
            </a:r>
          </a:p>
        </p:txBody>
      </p:sp>
      <p:sp>
        <p:nvSpPr>
          <p:cNvPr id="3" name="Content Placeholder 2">
            <a:extLst>
              <a:ext uri="{FF2B5EF4-FFF2-40B4-BE49-F238E27FC236}">
                <a16:creationId xmlns:a16="http://schemas.microsoft.com/office/drawing/2014/main" id="{636E8A82-733B-465B-A0C9-2F5CA41031A6}"/>
              </a:ext>
            </a:extLst>
          </p:cNvPr>
          <p:cNvSpPr>
            <a:spLocks noGrp="1"/>
          </p:cNvSpPr>
          <p:nvPr>
            <p:ph sz="half" idx="1"/>
          </p:nvPr>
        </p:nvSpPr>
        <p:spPr>
          <a:xfrm>
            <a:off x="838200" y="1912689"/>
            <a:ext cx="5181600" cy="3648355"/>
          </a:xfrm>
        </p:spPr>
        <p:txBody>
          <a:bodyPr/>
          <a:lstStyle/>
          <a:p>
            <a:pPr lvl="1">
              <a:spcAft>
                <a:spcPts val="1000"/>
              </a:spcAft>
            </a:pPr>
            <a:r>
              <a:rPr lang="en-US" dirty="0"/>
              <a:t>Average CHW caseload/month</a:t>
            </a:r>
          </a:p>
          <a:p>
            <a:pPr lvl="1">
              <a:spcAft>
                <a:spcPts val="1000"/>
              </a:spcAft>
            </a:pPr>
            <a:r>
              <a:rPr lang="en-US" dirty="0"/>
              <a:t>Average CHW encounters/month</a:t>
            </a:r>
          </a:p>
          <a:p>
            <a:pPr lvl="1">
              <a:spcAft>
                <a:spcPts val="1000"/>
              </a:spcAft>
            </a:pPr>
            <a:r>
              <a:rPr lang="en-US" dirty="0"/>
              <a:t>Encounter type</a:t>
            </a:r>
          </a:p>
          <a:p>
            <a:pPr lvl="1">
              <a:spcAft>
                <a:spcPts val="1000"/>
              </a:spcAft>
            </a:pPr>
            <a:r>
              <a:rPr lang="en-US" dirty="0"/>
              <a:t>Encounter length</a:t>
            </a:r>
          </a:p>
          <a:p>
            <a:pPr lvl="1">
              <a:spcAft>
                <a:spcPts val="1000"/>
              </a:spcAft>
            </a:pPr>
            <a:r>
              <a:rPr lang="en-US" dirty="0"/>
              <a:t>Number of encounters/client</a:t>
            </a:r>
          </a:p>
          <a:p>
            <a:pPr lvl="1">
              <a:spcAft>
                <a:spcPts val="1000"/>
              </a:spcAft>
            </a:pPr>
            <a:r>
              <a:rPr lang="en-US" dirty="0"/>
              <a:t>CHW services provided to address barriers</a:t>
            </a:r>
          </a:p>
        </p:txBody>
      </p:sp>
      <p:sp>
        <p:nvSpPr>
          <p:cNvPr id="4" name="Content Placeholder 3">
            <a:extLst>
              <a:ext uri="{FF2B5EF4-FFF2-40B4-BE49-F238E27FC236}">
                <a16:creationId xmlns:a16="http://schemas.microsoft.com/office/drawing/2014/main" id="{2E8BF99C-004C-4BF7-B4A0-1BBD744F4A8B}"/>
              </a:ext>
            </a:extLst>
          </p:cNvPr>
          <p:cNvSpPr>
            <a:spLocks noGrp="1"/>
          </p:cNvSpPr>
          <p:nvPr>
            <p:ph sz="half" idx="10"/>
          </p:nvPr>
        </p:nvSpPr>
        <p:spPr>
          <a:xfrm>
            <a:off x="6172202" y="1912689"/>
            <a:ext cx="5181600" cy="3648356"/>
          </a:xfrm>
        </p:spPr>
        <p:txBody>
          <a:bodyPr/>
          <a:lstStyle/>
          <a:p>
            <a:pPr lvl="1">
              <a:spcAft>
                <a:spcPts val="1000"/>
              </a:spcAft>
            </a:pPr>
            <a:r>
              <a:rPr lang="en-US" dirty="0"/>
              <a:t>Target community reached</a:t>
            </a:r>
          </a:p>
          <a:p>
            <a:pPr lvl="1">
              <a:spcAft>
                <a:spcPts val="1000"/>
              </a:spcAft>
            </a:pPr>
            <a:r>
              <a:rPr lang="en-US" dirty="0"/>
              <a:t>Average number of supervisory sessions/month/CHW</a:t>
            </a:r>
          </a:p>
          <a:p>
            <a:pPr lvl="1">
              <a:spcAft>
                <a:spcPts val="1000"/>
              </a:spcAft>
            </a:pPr>
            <a:r>
              <a:rPr lang="en-US" dirty="0"/>
              <a:t>Number of clients discussed during case conferencing</a:t>
            </a:r>
          </a:p>
          <a:p>
            <a:pPr lvl="1">
              <a:spcAft>
                <a:spcPts val="1000"/>
              </a:spcAft>
            </a:pPr>
            <a:r>
              <a:rPr lang="en-US" dirty="0"/>
              <a:t>Level of integration of CHW program</a:t>
            </a:r>
          </a:p>
        </p:txBody>
      </p:sp>
      <p:sp>
        <p:nvSpPr>
          <p:cNvPr id="5" name="Content Placeholder 2">
            <a:extLst>
              <a:ext uri="{FF2B5EF4-FFF2-40B4-BE49-F238E27FC236}">
                <a16:creationId xmlns:a16="http://schemas.microsoft.com/office/drawing/2014/main" id="{A2260700-976E-4676-A181-176D9BE66F38}"/>
              </a:ext>
            </a:extLst>
          </p:cNvPr>
          <p:cNvSpPr txBox="1">
            <a:spLocks/>
          </p:cNvSpPr>
          <p:nvPr/>
        </p:nvSpPr>
        <p:spPr>
          <a:xfrm>
            <a:off x="838200" y="1196983"/>
            <a:ext cx="10515600" cy="615040"/>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90000"/>
              </a:lnSpc>
              <a:spcBef>
                <a:spcPts val="1000"/>
              </a:spcBef>
              <a:buClr>
                <a:srgbClr val="D0313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03138"/>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03138"/>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03138"/>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0313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b="1" dirty="0"/>
              <a:t>Are we doing what we said we would do?</a:t>
            </a:r>
          </a:p>
          <a:p>
            <a:pPr marL="342900" indent="-342900">
              <a:spcAft>
                <a:spcPts val="1200"/>
              </a:spcAft>
            </a:pPr>
            <a:endParaRPr lang="en-US" dirty="0"/>
          </a:p>
        </p:txBody>
      </p:sp>
    </p:spTree>
    <p:extLst>
      <p:ext uri="{BB962C8B-B14F-4D97-AF65-F5344CB8AC3E}">
        <p14:creationId xmlns:p14="http://schemas.microsoft.com/office/powerpoint/2010/main" val="237367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EA4E-8F07-4481-9DAD-5C5EDCF3249F}"/>
              </a:ext>
            </a:extLst>
          </p:cNvPr>
          <p:cNvSpPr>
            <a:spLocks noGrp="1"/>
          </p:cNvSpPr>
          <p:nvPr>
            <p:ph type="title"/>
          </p:nvPr>
        </p:nvSpPr>
        <p:spPr/>
        <p:txBody>
          <a:bodyPr>
            <a:normAutofit fontScale="90000"/>
          </a:bodyPr>
          <a:lstStyle/>
          <a:p>
            <a:r>
              <a:rPr lang="en-US" dirty="0"/>
              <a:t>Outcome Measures</a:t>
            </a:r>
          </a:p>
        </p:txBody>
      </p:sp>
      <p:sp>
        <p:nvSpPr>
          <p:cNvPr id="3" name="Content Placeholder 2">
            <a:extLst>
              <a:ext uri="{FF2B5EF4-FFF2-40B4-BE49-F238E27FC236}">
                <a16:creationId xmlns:a16="http://schemas.microsoft.com/office/drawing/2014/main" id="{636E8A82-733B-465B-A0C9-2F5CA41031A6}"/>
              </a:ext>
            </a:extLst>
          </p:cNvPr>
          <p:cNvSpPr>
            <a:spLocks noGrp="1"/>
          </p:cNvSpPr>
          <p:nvPr>
            <p:ph sz="half" idx="1"/>
          </p:nvPr>
        </p:nvSpPr>
        <p:spPr>
          <a:xfrm>
            <a:off x="838200" y="1912689"/>
            <a:ext cx="10285602" cy="3648355"/>
          </a:xfrm>
        </p:spPr>
        <p:txBody>
          <a:bodyPr>
            <a:normAutofit/>
          </a:bodyPr>
          <a:lstStyle/>
          <a:p>
            <a:pPr lvl="1">
              <a:spcAft>
                <a:spcPts val="1000"/>
              </a:spcAft>
            </a:pPr>
            <a:r>
              <a:rPr lang="en-US" dirty="0"/>
              <a:t>Change in viral load</a:t>
            </a:r>
          </a:p>
          <a:p>
            <a:pPr lvl="2">
              <a:spcAft>
                <a:spcPts val="1000"/>
              </a:spcAft>
              <a:buFont typeface="Courier New" panose="02070309020205020404" pitchFamily="49" charset="0"/>
              <a:buChar char="o"/>
            </a:pPr>
            <a:r>
              <a:rPr lang="en-US" sz="2400" dirty="0"/>
              <a:t>Undetectable (&lt;20 copies/ml)</a:t>
            </a:r>
          </a:p>
          <a:p>
            <a:pPr lvl="1">
              <a:spcAft>
                <a:spcPts val="1000"/>
              </a:spcAft>
            </a:pPr>
            <a:r>
              <a:rPr lang="en-US" dirty="0"/>
              <a:t>Change in CD4 count</a:t>
            </a:r>
          </a:p>
        </p:txBody>
      </p:sp>
      <p:sp>
        <p:nvSpPr>
          <p:cNvPr id="5" name="Content Placeholder 2">
            <a:extLst>
              <a:ext uri="{FF2B5EF4-FFF2-40B4-BE49-F238E27FC236}">
                <a16:creationId xmlns:a16="http://schemas.microsoft.com/office/drawing/2014/main" id="{A2260700-976E-4676-A181-176D9BE66F38}"/>
              </a:ext>
            </a:extLst>
          </p:cNvPr>
          <p:cNvSpPr txBox="1">
            <a:spLocks/>
          </p:cNvSpPr>
          <p:nvPr/>
        </p:nvSpPr>
        <p:spPr>
          <a:xfrm>
            <a:off x="838200" y="1196983"/>
            <a:ext cx="10515600" cy="615040"/>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90000"/>
              </a:lnSpc>
              <a:spcBef>
                <a:spcPts val="1000"/>
              </a:spcBef>
              <a:buClr>
                <a:srgbClr val="D0313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03138"/>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03138"/>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03138"/>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0313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b="1" dirty="0"/>
              <a:t>Do we see improvement in client’s HIV health outcomes?</a:t>
            </a:r>
          </a:p>
          <a:p>
            <a:pPr marL="342900" indent="-342900">
              <a:spcAft>
                <a:spcPts val="1200"/>
              </a:spcAft>
            </a:pPr>
            <a:endParaRPr lang="en-US" dirty="0"/>
          </a:p>
        </p:txBody>
      </p:sp>
    </p:spTree>
    <p:extLst>
      <p:ext uri="{BB962C8B-B14F-4D97-AF65-F5344CB8AC3E}">
        <p14:creationId xmlns:p14="http://schemas.microsoft.com/office/powerpoint/2010/main" val="313971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52F6-36E4-4C2C-B750-8891D70B5BB1}"/>
              </a:ext>
            </a:extLst>
          </p:cNvPr>
          <p:cNvSpPr>
            <a:spLocks noGrp="1"/>
          </p:cNvSpPr>
          <p:nvPr>
            <p:ph type="title"/>
          </p:nvPr>
        </p:nvSpPr>
        <p:spPr/>
        <p:txBody>
          <a:bodyPr>
            <a:normAutofit fontScale="90000"/>
          </a:bodyPr>
          <a:lstStyle/>
          <a:p>
            <a:r>
              <a:rPr lang="en-US" dirty="0"/>
              <a:t>Determining Efficacy of CHW Model</a:t>
            </a:r>
          </a:p>
        </p:txBody>
      </p:sp>
      <p:sp>
        <p:nvSpPr>
          <p:cNvPr id="3" name="Content Placeholder 2">
            <a:extLst>
              <a:ext uri="{FF2B5EF4-FFF2-40B4-BE49-F238E27FC236}">
                <a16:creationId xmlns:a16="http://schemas.microsoft.com/office/drawing/2014/main" id="{B2AC54A7-1B7C-4CCC-8261-D7391BFDEFFA}"/>
              </a:ext>
            </a:extLst>
          </p:cNvPr>
          <p:cNvSpPr>
            <a:spLocks noGrp="1"/>
          </p:cNvSpPr>
          <p:nvPr>
            <p:ph sz="half" idx="10"/>
          </p:nvPr>
        </p:nvSpPr>
        <p:spPr/>
        <p:txBody>
          <a:bodyPr>
            <a:normAutofit lnSpcReduction="10000"/>
          </a:bodyPr>
          <a:lstStyle/>
          <a:p>
            <a:pPr marL="342900" indent="-342900">
              <a:spcAft>
                <a:spcPts val="1000"/>
              </a:spcAft>
              <a:buFont typeface="Arial" panose="020B0604020202020204" pitchFamily="34" charset="0"/>
              <a:buChar char="•"/>
            </a:pPr>
            <a:r>
              <a:rPr lang="en-US" dirty="0"/>
              <a:t>To determine efficacy of the CHW mode, it was necessary to collect information on the following:</a:t>
            </a:r>
          </a:p>
          <a:p>
            <a:pPr marL="1028700" lvl="1" indent="-342900">
              <a:spcAft>
                <a:spcPts val="1000"/>
              </a:spcAft>
              <a:buFont typeface="Courier New" panose="02070309020205020404" pitchFamily="49" charset="0"/>
              <a:buChar char="o"/>
            </a:pPr>
            <a:r>
              <a:rPr lang="en-US" dirty="0"/>
              <a:t>Actor</a:t>
            </a:r>
          </a:p>
          <a:p>
            <a:pPr marL="1028700" lvl="1" indent="-342900">
              <a:spcAft>
                <a:spcPts val="1000"/>
              </a:spcAft>
              <a:buFont typeface="Courier New" panose="02070309020205020404" pitchFamily="49" charset="0"/>
              <a:buChar char="o"/>
            </a:pPr>
            <a:r>
              <a:rPr lang="en-US" dirty="0"/>
              <a:t>Action</a:t>
            </a:r>
          </a:p>
          <a:p>
            <a:pPr marL="1028700" lvl="1" indent="-342900">
              <a:spcAft>
                <a:spcPts val="1000"/>
              </a:spcAft>
              <a:buFont typeface="Courier New" panose="02070309020205020404" pitchFamily="49" charset="0"/>
              <a:buChar char="o"/>
            </a:pPr>
            <a:r>
              <a:rPr lang="en-US" dirty="0"/>
              <a:t>Dose</a:t>
            </a:r>
          </a:p>
          <a:p>
            <a:pPr marL="1028700" lvl="1" indent="-342900">
              <a:spcAft>
                <a:spcPts val="1000"/>
              </a:spcAft>
              <a:buFont typeface="Courier New" panose="02070309020205020404" pitchFamily="49" charset="0"/>
              <a:buChar char="o"/>
            </a:pPr>
            <a:r>
              <a:rPr lang="en-US" dirty="0"/>
              <a:t>Temporality</a:t>
            </a:r>
          </a:p>
          <a:p>
            <a:pPr marL="1028700" lvl="1" indent="-342900">
              <a:spcAft>
                <a:spcPts val="1000"/>
              </a:spcAft>
              <a:buFont typeface="Courier New" panose="02070309020205020404" pitchFamily="49" charset="0"/>
              <a:buChar char="o"/>
            </a:pPr>
            <a:r>
              <a:rPr lang="en-US" dirty="0"/>
              <a:t>Action Target</a:t>
            </a:r>
          </a:p>
          <a:p>
            <a:pPr marL="1028700" lvl="1" indent="-342900">
              <a:spcAft>
                <a:spcPts val="1000"/>
              </a:spcAft>
              <a:buFont typeface="Courier New" panose="02070309020205020404" pitchFamily="49" charset="0"/>
              <a:buChar char="o"/>
            </a:pPr>
            <a:r>
              <a:rPr lang="en-US" dirty="0"/>
              <a:t>Behavioral Target</a:t>
            </a:r>
          </a:p>
          <a:p>
            <a:pPr>
              <a:spcAft>
                <a:spcPts val="1000"/>
              </a:spcAft>
            </a:pPr>
            <a:endParaRPr lang="en-US" sz="1300" dirty="0"/>
          </a:p>
          <a:p>
            <a:pPr>
              <a:spcAft>
                <a:spcPts val="1000"/>
              </a:spcAft>
            </a:pPr>
            <a:r>
              <a:rPr lang="en-US" sz="1300" dirty="0"/>
              <a:t>Source: Hickey </a:t>
            </a:r>
            <a:r>
              <a:rPr lang="en-US" sz="1300" i="1" dirty="0"/>
              <a:t>et al. Implementation Science. (</a:t>
            </a:r>
            <a:r>
              <a:rPr lang="en-US" sz="1300" dirty="0"/>
              <a:t>2017).</a:t>
            </a:r>
          </a:p>
        </p:txBody>
      </p:sp>
    </p:spTree>
    <p:extLst>
      <p:ext uri="{BB962C8B-B14F-4D97-AF65-F5344CB8AC3E}">
        <p14:creationId xmlns:p14="http://schemas.microsoft.com/office/powerpoint/2010/main" val="2436910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AF68-CDCA-429A-840C-DD0861FB68C4}"/>
              </a:ext>
            </a:extLst>
          </p:cNvPr>
          <p:cNvSpPr>
            <a:spLocks noGrp="1"/>
          </p:cNvSpPr>
          <p:nvPr>
            <p:ph type="title"/>
          </p:nvPr>
        </p:nvSpPr>
        <p:spPr/>
        <p:txBody>
          <a:bodyPr>
            <a:normAutofit fontScale="90000"/>
          </a:bodyPr>
          <a:lstStyle/>
          <a:p>
            <a:r>
              <a:rPr lang="en-US" dirty="0"/>
              <a:t>Development of Client Encounter Form</a:t>
            </a:r>
          </a:p>
        </p:txBody>
      </p:sp>
      <p:sp>
        <p:nvSpPr>
          <p:cNvPr id="3" name="Content Placeholder 2">
            <a:extLst>
              <a:ext uri="{FF2B5EF4-FFF2-40B4-BE49-F238E27FC236}">
                <a16:creationId xmlns:a16="http://schemas.microsoft.com/office/drawing/2014/main" id="{F45E9F60-89FE-47B7-8654-EC944BA1D0AC}"/>
              </a:ext>
            </a:extLst>
          </p:cNvPr>
          <p:cNvSpPr>
            <a:spLocks noGrp="1"/>
          </p:cNvSpPr>
          <p:nvPr>
            <p:ph sz="half" idx="10"/>
          </p:nvPr>
        </p:nvSpPr>
        <p:spPr/>
        <p:txBody>
          <a:bodyPr/>
          <a:lstStyle/>
          <a:p>
            <a:pPr marL="342900" indent="-342900">
              <a:spcAft>
                <a:spcPts val="1000"/>
              </a:spcAft>
              <a:buFont typeface="Arial" panose="020B0604020202020204" pitchFamily="34" charset="0"/>
              <a:buChar char="•"/>
            </a:pPr>
            <a:r>
              <a:rPr lang="en-US" dirty="0"/>
              <a:t>Partnered with subrecipients and CHWs to develop a client encounter form (CEF)</a:t>
            </a:r>
          </a:p>
          <a:p>
            <a:pPr marL="342900" indent="-342900">
              <a:spcAft>
                <a:spcPts val="1000"/>
              </a:spcAft>
              <a:buFont typeface="Arial" panose="020B0604020202020204" pitchFamily="34" charset="0"/>
              <a:buChar char="•"/>
            </a:pPr>
            <a:r>
              <a:rPr lang="en-US" dirty="0"/>
              <a:t>6 main sections on the CEF</a:t>
            </a:r>
          </a:p>
          <a:p>
            <a:pPr marL="1028700" lvl="1" indent="-342900">
              <a:spcAft>
                <a:spcPts val="1000"/>
              </a:spcAft>
            </a:pPr>
            <a:r>
              <a:rPr lang="en-US" dirty="0"/>
              <a:t>Identifiers</a:t>
            </a:r>
          </a:p>
          <a:p>
            <a:pPr marL="1028700" lvl="1" indent="-342900">
              <a:spcAft>
                <a:spcPts val="1000"/>
              </a:spcAft>
            </a:pPr>
            <a:r>
              <a:rPr lang="en-US" dirty="0"/>
              <a:t>Client Demographic Data</a:t>
            </a:r>
          </a:p>
          <a:p>
            <a:pPr marL="1028700" lvl="1" indent="-342900">
              <a:spcAft>
                <a:spcPts val="1000"/>
              </a:spcAft>
            </a:pPr>
            <a:r>
              <a:rPr lang="en-US" dirty="0"/>
              <a:t>Encounter Data</a:t>
            </a:r>
          </a:p>
          <a:p>
            <a:pPr marL="1028700" lvl="1" indent="-342900">
              <a:spcAft>
                <a:spcPts val="1000"/>
              </a:spcAft>
            </a:pPr>
            <a:r>
              <a:rPr lang="en-US" dirty="0"/>
              <a:t>Clinical Indicators</a:t>
            </a:r>
          </a:p>
          <a:p>
            <a:pPr marL="1028700" lvl="1" indent="-342900">
              <a:spcAft>
                <a:spcPts val="1000"/>
              </a:spcAft>
            </a:pPr>
            <a:r>
              <a:rPr lang="en-US" dirty="0"/>
              <a:t>Action Plan</a:t>
            </a:r>
          </a:p>
          <a:p>
            <a:pPr marL="1028700" lvl="1" indent="-342900">
              <a:spcAft>
                <a:spcPts val="1000"/>
              </a:spcAft>
            </a:pPr>
            <a:r>
              <a:rPr lang="en-US" dirty="0"/>
              <a:t>Additional Comments</a:t>
            </a:r>
          </a:p>
          <a:p>
            <a:pPr marL="342900" indent="-342900">
              <a:spcAft>
                <a:spcPts val="1000"/>
              </a:spcAft>
              <a:buFont typeface="Arial" panose="020B0604020202020204" pitchFamily="34" charset="0"/>
              <a:buChar char="•"/>
            </a:pPr>
            <a:endParaRPr lang="en-US" dirty="0"/>
          </a:p>
          <a:p>
            <a:pPr marL="342900" indent="-342900">
              <a:spcAft>
                <a:spcPts val="1000"/>
              </a:spcAft>
              <a:buFont typeface="Arial" panose="020B0604020202020204" pitchFamily="34" charset="0"/>
              <a:buChar char="•"/>
            </a:pPr>
            <a:endParaRPr lang="en-US" dirty="0"/>
          </a:p>
          <a:p>
            <a:pPr marL="342900" indent="-342900">
              <a:spcAft>
                <a:spcPts val="1000"/>
              </a:spcAft>
              <a:buFont typeface="Arial" panose="020B0604020202020204" pitchFamily="34" charset="0"/>
              <a:buChar char="•"/>
            </a:pPr>
            <a:endParaRPr lang="en-US" dirty="0"/>
          </a:p>
        </p:txBody>
      </p:sp>
    </p:spTree>
    <p:extLst>
      <p:ext uri="{BB962C8B-B14F-4D97-AF65-F5344CB8AC3E}">
        <p14:creationId xmlns:p14="http://schemas.microsoft.com/office/powerpoint/2010/main" val="928356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46E8-00F8-43BB-AE52-4FA73A78E2F5}"/>
              </a:ext>
            </a:extLst>
          </p:cNvPr>
          <p:cNvSpPr>
            <a:spLocks noGrp="1"/>
          </p:cNvSpPr>
          <p:nvPr>
            <p:ph type="title"/>
          </p:nvPr>
        </p:nvSpPr>
        <p:spPr/>
        <p:txBody>
          <a:bodyPr>
            <a:normAutofit fontScale="90000"/>
          </a:bodyPr>
          <a:lstStyle/>
          <a:p>
            <a:r>
              <a:rPr lang="en-US" u="sng" dirty="0"/>
              <a:t>R</a:t>
            </a:r>
            <a:r>
              <a:rPr lang="en-US" dirty="0"/>
              <a:t>esearch </a:t>
            </a:r>
            <a:r>
              <a:rPr lang="en-US" u="sng" dirty="0"/>
              <a:t>E</a:t>
            </a:r>
            <a:r>
              <a:rPr lang="en-US" dirty="0"/>
              <a:t>lectronic </a:t>
            </a:r>
            <a:r>
              <a:rPr lang="en-US" u="sng" dirty="0"/>
              <a:t>D</a:t>
            </a:r>
            <a:r>
              <a:rPr lang="en-US" dirty="0"/>
              <a:t>ata </a:t>
            </a:r>
            <a:r>
              <a:rPr lang="en-US" u="sng" dirty="0"/>
              <a:t>Cap</a:t>
            </a:r>
            <a:r>
              <a:rPr lang="en-US" dirty="0"/>
              <a:t>ture</a:t>
            </a:r>
          </a:p>
        </p:txBody>
      </p:sp>
      <p:sp>
        <p:nvSpPr>
          <p:cNvPr id="3" name="Content Placeholder 2">
            <a:extLst>
              <a:ext uri="{FF2B5EF4-FFF2-40B4-BE49-F238E27FC236}">
                <a16:creationId xmlns:a16="http://schemas.microsoft.com/office/drawing/2014/main" id="{B8CC49BA-A39F-4895-9A74-4FEDF9EB8B24}"/>
              </a:ext>
            </a:extLst>
          </p:cNvPr>
          <p:cNvSpPr>
            <a:spLocks noGrp="1"/>
          </p:cNvSpPr>
          <p:nvPr>
            <p:ph sz="half" idx="10"/>
          </p:nvPr>
        </p:nvSpPr>
        <p:spPr/>
        <p:txBody>
          <a:bodyPr/>
          <a:lstStyle/>
          <a:p>
            <a:pPr marL="342900" indent="-342900">
              <a:spcAft>
                <a:spcPts val="1200"/>
              </a:spcAft>
              <a:buFont typeface="Arial" panose="020B0604020202020204" pitchFamily="34" charset="0"/>
              <a:buChar char="•"/>
            </a:pPr>
            <a:r>
              <a:rPr lang="en-US" dirty="0"/>
              <a:t>Secure web application for building and </a:t>
            </a:r>
            <a:br>
              <a:rPr lang="en-US" dirty="0"/>
            </a:br>
            <a:r>
              <a:rPr lang="en-US" dirty="0"/>
              <a:t>managing online surveys and databases</a:t>
            </a:r>
          </a:p>
          <a:p>
            <a:pPr marL="342900" indent="-342900">
              <a:spcAft>
                <a:spcPts val="1200"/>
              </a:spcAft>
              <a:buFont typeface="Arial" panose="020B0604020202020204" pitchFamily="34" charset="0"/>
              <a:buChar char="•"/>
            </a:pPr>
            <a:r>
              <a:rPr lang="en-US" dirty="0"/>
              <a:t>Supports online and offline data collection</a:t>
            </a:r>
          </a:p>
          <a:p>
            <a:pPr marL="1028700" lvl="1" indent="-342900">
              <a:spcAft>
                <a:spcPts val="1200"/>
              </a:spcAft>
              <a:buFont typeface="Courier New" panose="02070309020205020404" pitchFamily="49" charset="0"/>
              <a:buChar char="o"/>
            </a:pPr>
            <a:r>
              <a:rPr lang="en-US" dirty="0"/>
              <a:t>Logging in online (redcap.caiglobal.org)</a:t>
            </a:r>
          </a:p>
          <a:p>
            <a:pPr marL="1028700" lvl="1" indent="-342900">
              <a:spcAft>
                <a:spcPts val="1200"/>
              </a:spcAft>
              <a:buFont typeface="Courier New" panose="02070309020205020404" pitchFamily="49" charset="0"/>
              <a:buChar char="o"/>
            </a:pPr>
            <a:r>
              <a:rPr lang="en-US" dirty="0" err="1"/>
              <a:t>REDCap</a:t>
            </a:r>
            <a:r>
              <a:rPr lang="en-US" dirty="0"/>
              <a:t> Mobile App on iPads</a:t>
            </a:r>
          </a:p>
          <a:p>
            <a:pPr marL="342900" indent="-342900">
              <a:spcAft>
                <a:spcPts val="1200"/>
              </a:spcAft>
              <a:buFont typeface="Arial" panose="020B0604020202020204" pitchFamily="34" charset="0"/>
              <a:buChar char="•"/>
            </a:pPr>
            <a:r>
              <a:rPr lang="en-US" dirty="0"/>
              <a:t>Easy access to data for completing data entry, viewing, analysis, and export</a:t>
            </a:r>
          </a:p>
        </p:txBody>
      </p:sp>
      <p:pic>
        <p:nvPicPr>
          <p:cNvPr id="4" name="Picture 2" descr="Image result for REDCap">
            <a:extLst>
              <a:ext uri="{FF2B5EF4-FFF2-40B4-BE49-F238E27FC236}">
                <a16:creationId xmlns:a16="http://schemas.microsoft.com/office/drawing/2014/main" id="{6C4E51A0-0880-4125-85E5-319D3FD0B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603" y="1196982"/>
            <a:ext cx="3131197" cy="108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525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5DCD-786C-40BE-B184-3D11825BB079}"/>
              </a:ext>
            </a:extLst>
          </p:cNvPr>
          <p:cNvSpPr>
            <a:spLocks noGrp="1"/>
          </p:cNvSpPr>
          <p:nvPr>
            <p:ph type="title"/>
          </p:nvPr>
        </p:nvSpPr>
        <p:spPr/>
        <p:txBody>
          <a:bodyPr>
            <a:normAutofit fontScale="90000"/>
          </a:bodyPr>
          <a:lstStyle/>
          <a:p>
            <a:r>
              <a:rPr lang="en-US" dirty="0"/>
              <a:t>Client Encounter Form</a:t>
            </a:r>
          </a:p>
        </p:txBody>
      </p:sp>
      <p:pic>
        <p:nvPicPr>
          <p:cNvPr id="5" name="Picture 4"/>
          <p:cNvPicPr>
            <a:picLocks noChangeAspect="1"/>
          </p:cNvPicPr>
          <p:nvPr/>
        </p:nvPicPr>
        <p:blipFill rotWithShape="1">
          <a:blip r:embed="rId2"/>
          <a:srcRect l="16503" t="20705" r="33791" b="12764"/>
          <a:stretch/>
        </p:blipFill>
        <p:spPr>
          <a:xfrm>
            <a:off x="3368936" y="1063590"/>
            <a:ext cx="5454127" cy="4562659"/>
          </a:xfrm>
          <a:prstGeom prst="rect">
            <a:avLst/>
          </a:prstGeom>
        </p:spPr>
      </p:pic>
    </p:spTree>
    <p:extLst>
      <p:ext uri="{BB962C8B-B14F-4D97-AF65-F5344CB8AC3E}">
        <p14:creationId xmlns:p14="http://schemas.microsoft.com/office/powerpoint/2010/main" val="184377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675F-0B19-48A6-AD18-015D56F45139}"/>
              </a:ext>
            </a:extLst>
          </p:cNvPr>
          <p:cNvSpPr>
            <a:spLocks noGrp="1"/>
          </p:cNvSpPr>
          <p:nvPr>
            <p:ph type="title"/>
          </p:nvPr>
        </p:nvSpPr>
        <p:spPr/>
        <p:txBody>
          <a:bodyPr>
            <a:normAutofit fontScale="90000"/>
          </a:bodyPr>
          <a:lstStyle/>
          <a:p>
            <a:r>
              <a:rPr lang="en-US" dirty="0"/>
              <a:t>Speakers</a:t>
            </a:r>
          </a:p>
        </p:txBody>
      </p:sp>
      <p:sp>
        <p:nvSpPr>
          <p:cNvPr id="3" name="Content Placeholder 2">
            <a:extLst>
              <a:ext uri="{FF2B5EF4-FFF2-40B4-BE49-F238E27FC236}">
                <a16:creationId xmlns:a16="http://schemas.microsoft.com/office/drawing/2014/main" id="{BA34E6A4-F0DE-4513-AA34-F85D01C95A90}"/>
              </a:ext>
            </a:extLst>
          </p:cNvPr>
          <p:cNvSpPr>
            <a:spLocks noGrp="1"/>
          </p:cNvSpPr>
          <p:nvPr>
            <p:ph sz="half" idx="10"/>
          </p:nvPr>
        </p:nvSpPr>
        <p:spPr/>
        <p:txBody>
          <a:bodyPr>
            <a:normAutofit/>
          </a:bodyPr>
          <a:lstStyle/>
          <a:p>
            <a:pPr marL="342900" indent="-342900">
              <a:spcAft>
                <a:spcPts val="1800"/>
              </a:spcAft>
              <a:buFont typeface="Arial" panose="020B0604020202020204" pitchFamily="34" charset="0"/>
              <a:buChar char="•"/>
            </a:pPr>
            <a:r>
              <a:rPr lang="en-US" b="1" dirty="0"/>
              <a:t>Gretchen Weiss, </a:t>
            </a:r>
            <a:r>
              <a:rPr lang="en-US" dirty="0"/>
              <a:t>Director of HIV, STI, and Viral Hepatitis, NACCHO</a:t>
            </a:r>
          </a:p>
          <a:p>
            <a:pPr marL="342900" indent="-342900">
              <a:spcAft>
                <a:spcPts val="1800"/>
              </a:spcAft>
              <a:buFont typeface="Arial" panose="020B0604020202020204" pitchFamily="34" charset="0"/>
              <a:buChar char="•"/>
            </a:pPr>
            <a:r>
              <a:rPr lang="en-US" b="1" dirty="0"/>
              <a:t>Vanessa Arenas</a:t>
            </a:r>
            <a:r>
              <a:rPr lang="en-US" dirty="0"/>
              <a:t>, Senior Technical Adviser for Health Systems, CAI</a:t>
            </a:r>
          </a:p>
          <a:p>
            <a:pPr marL="342900" indent="-342900">
              <a:spcAft>
                <a:spcPts val="1800"/>
              </a:spcAft>
              <a:buFont typeface="Arial" panose="020B0604020202020204" pitchFamily="34" charset="0"/>
              <a:buChar char="•"/>
            </a:pPr>
            <a:r>
              <a:rPr lang="en-US" b="1" dirty="0"/>
              <a:t>Emily Leung</a:t>
            </a:r>
            <a:r>
              <a:rPr lang="en-US" dirty="0"/>
              <a:t>, Analyst, Research and Evaluation, CAI</a:t>
            </a:r>
          </a:p>
          <a:p>
            <a:pPr marL="342900" indent="-342900">
              <a:spcAft>
                <a:spcPts val="1800"/>
              </a:spcAft>
              <a:buFont typeface="Arial" panose="020B0604020202020204" pitchFamily="34" charset="0"/>
              <a:buChar char="•"/>
            </a:pPr>
            <a:r>
              <a:rPr lang="en-US" b="1" dirty="0"/>
              <a:t>Oscar Perez</a:t>
            </a:r>
            <a:r>
              <a:rPr lang="en-US" dirty="0"/>
              <a:t>, Health Promotion Manager and CHW Supervisor, Avenue 360 Health and Wellness</a:t>
            </a:r>
          </a:p>
          <a:p>
            <a:pPr marL="342900" indent="-342900">
              <a:spcAft>
                <a:spcPts val="1800"/>
              </a:spcAft>
              <a:buFont typeface="Arial" panose="020B0604020202020204" pitchFamily="34" charset="0"/>
              <a:buChar char="•"/>
            </a:pPr>
            <a:r>
              <a:rPr lang="en-US" b="1" dirty="0"/>
              <a:t>Manuel Vasquez</a:t>
            </a:r>
            <a:r>
              <a:rPr lang="en-US" dirty="0"/>
              <a:t>, Southern Initiative Program Manager and CHW Supervisor, Positive Impact Health Centers</a:t>
            </a:r>
          </a:p>
        </p:txBody>
      </p:sp>
    </p:spTree>
    <p:extLst>
      <p:ext uri="{BB962C8B-B14F-4D97-AF65-F5344CB8AC3E}">
        <p14:creationId xmlns:p14="http://schemas.microsoft.com/office/powerpoint/2010/main" val="1058559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9D82-F600-4798-8C50-8EC9A8A2CC18}"/>
              </a:ext>
            </a:extLst>
          </p:cNvPr>
          <p:cNvSpPr>
            <a:spLocks noGrp="1"/>
          </p:cNvSpPr>
          <p:nvPr>
            <p:ph type="title"/>
          </p:nvPr>
        </p:nvSpPr>
        <p:spPr/>
        <p:txBody>
          <a:bodyPr/>
          <a:lstStyle/>
          <a:p>
            <a:r>
              <a:rPr lang="en-US" sz="3200" dirty="0"/>
              <a:t>Realizing the Full Impact of Our CHW Program: Promising Client Outcomes</a:t>
            </a:r>
          </a:p>
        </p:txBody>
      </p:sp>
      <p:sp>
        <p:nvSpPr>
          <p:cNvPr id="3" name="Content Placeholder 2">
            <a:extLst>
              <a:ext uri="{FF2B5EF4-FFF2-40B4-BE49-F238E27FC236}">
                <a16:creationId xmlns:a16="http://schemas.microsoft.com/office/drawing/2014/main" id="{A8BACBC3-9693-4B0C-97F8-E5FE05D374C6}"/>
              </a:ext>
            </a:extLst>
          </p:cNvPr>
          <p:cNvSpPr>
            <a:spLocks noGrp="1"/>
          </p:cNvSpPr>
          <p:nvPr>
            <p:ph idx="1"/>
          </p:nvPr>
        </p:nvSpPr>
        <p:spPr/>
        <p:txBody>
          <a:bodyPr/>
          <a:lstStyle/>
          <a:p>
            <a:r>
              <a:rPr lang="en-US" dirty="0"/>
              <a:t>Vanessa Arenas and Emily Leung</a:t>
            </a:r>
          </a:p>
        </p:txBody>
      </p:sp>
      <p:sp>
        <p:nvSpPr>
          <p:cNvPr id="4" name="Content Placeholder 3">
            <a:extLst>
              <a:ext uri="{FF2B5EF4-FFF2-40B4-BE49-F238E27FC236}">
                <a16:creationId xmlns:a16="http://schemas.microsoft.com/office/drawing/2014/main" id="{3BD80C91-9EDE-4CEA-A8FC-20772B8B7174}"/>
              </a:ext>
            </a:extLst>
          </p:cNvPr>
          <p:cNvSpPr>
            <a:spLocks noGrp="1"/>
          </p:cNvSpPr>
          <p:nvPr>
            <p:ph idx="10"/>
          </p:nvPr>
        </p:nvSpPr>
        <p:spPr/>
        <p:txBody>
          <a:bodyPr/>
          <a:lstStyle/>
          <a:p>
            <a:r>
              <a:rPr lang="en-US" dirty="0"/>
              <a:t>Senior Technical Adviser for Health Systems and Analyst for Research and Evaluation</a:t>
            </a:r>
            <a:br>
              <a:rPr lang="en-US" dirty="0"/>
            </a:br>
            <a:r>
              <a:rPr lang="en-US" dirty="0"/>
              <a:t>CAI</a:t>
            </a:r>
          </a:p>
        </p:txBody>
      </p:sp>
    </p:spTree>
    <p:extLst>
      <p:ext uri="{BB962C8B-B14F-4D97-AF65-F5344CB8AC3E}">
        <p14:creationId xmlns:p14="http://schemas.microsoft.com/office/powerpoint/2010/main" val="253429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E1A8-59BA-45C3-86B3-A535FF229406}"/>
              </a:ext>
            </a:extLst>
          </p:cNvPr>
          <p:cNvSpPr>
            <a:spLocks noGrp="1"/>
          </p:cNvSpPr>
          <p:nvPr>
            <p:ph type="title"/>
          </p:nvPr>
        </p:nvSpPr>
        <p:spPr/>
        <p:txBody>
          <a:bodyPr>
            <a:normAutofit fontScale="90000"/>
          </a:bodyPr>
          <a:lstStyle/>
          <a:p>
            <a:r>
              <a:rPr lang="en-US" dirty="0"/>
              <a:t>Unique Clients and Encounters </a:t>
            </a:r>
            <a:r>
              <a:rPr lang="en-US" sz="4000" dirty="0"/>
              <a:t>(by month)</a:t>
            </a:r>
            <a:endParaRPr lang="en-US" dirty="0"/>
          </a:p>
        </p:txBody>
      </p:sp>
      <p:graphicFrame>
        <p:nvGraphicFramePr>
          <p:cNvPr id="4" name="Chart 3">
            <a:extLst>
              <a:ext uri="{FF2B5EF4-FFF2-40B4-BE49-F238E27FC236}">
                <a16:creationId xmlns:a16="http://schemas.microsoft.com/office/drawing/2014/main" id="{5096FA4C-36C0-4A33-A54B-52AB7E6BFACA}"/>
              </a:ext>
            </a:extLst>
          </p:cNvPr>
          <p:cNvGraphicFramePr>
            <a:graphicFrameLocks/>
          </p:cNvGraphicFramePr>
          <p:nvPr>
            <p:extLst>
              <p:ext uri="{D42A27DB-BD31-4B8C-83A1-F6EECF244321}">
                <p14:modId xmlns:p14="http://schemas.microsoft.com/office/powerpoint/2010/main" val="4232076480"/>
              </p:ext>
            </p:extLst>
          </p:nvPr>
        </p:nvGraphicFramePr>
        <p:xfrm>
          <a:off x="1714608" y="1063590"/>
          <a:ext cx="7803931" cy="38073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6A8ED1F-24AC-410F-8116-59C92127CFEC}"/>
              </a:ext>
            </a:extLst>
          </p:cNvPr>
          <p:cNvSpPr txBox="1"/>
          <p:nvPr/>
        </p:nvSpPr>
        <p:spPr>
          <a:xfrm>
            <a:off x="838200" y="5215408"/>
            <a:ext cx="10515600" cy="300082"/>
          </a:xfrm>
          <a:prstGeom prst="rect">
            <a:avLst/>
          </a:prstGeom>
          <a:noFill/>
        </p:spPr>
        <p:txBody>
          <a:bodyPr wrap="square" rtlCol="0">
            <a:spAutoFit/>
          </a:bodyPr>
          <a:lstStyle/>
          <a:p>
            <a:r>
              <a:rPr lang="en-US" sz="1300" dirty="0">
                <a:solidFill>
                  <a:prstClr val="black"/>
                </a:solidFill>
                <a:latin typeface="Calibri"/>
              </a:rPr>
              <a:t>Note: December reporting period (November 30, 2017 through January 10, 2018). January reporting period (January 11, 2018 through January 31, 2018).</a:t>
            </a:r>
          </a:p>
        </p:txBody>
      </p:sp>
    </p:spTree>
    <p:extLst>
      <p:ext uri="{BB962C8B-B14F-4D97-AF65-F5344CB8AC3E}">
        <p14:creationId xmlns:p14="http://schemas.microsoft.com/office/powerpoint/2010/main" val="1937610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6232-5518-485B-8FB5-6941F92D7542}"/>
              </a:ext>
            </a:extLst>
          </p:cNvPr>
          <p:cNvSpPr>
            <a:spLocks noGrp="1"/>
          </p:cNvSpPr>
          <p:nvPr>
            <p:ph type="title"/>
          </p:nvPr>
        </p:nvSpPr>
        <p:spPr/>
        <p:txBody>
          <a:bodyPr>
            <a:normAutofit fontScale="90000"/>
          </a:bodyPr>
          <a:lstStyle/>
          <a:p>
            <a:r>
              <a:rPr lang="en-US" dirty="0"/>
              <a:t>Client Demographics </a:t>
            </a:r>
            <a:r>
              <a:rPr lang="en-US" sz="3700" dirty="0"/>
              <a:t>(Nov 2017-Jul 2018, N=167)</a:t>
            </a:r>
          </a:p>
        </p:txBody>
      </p:sp>
      <p:sp>
        <p:nvSpPr>
          <p:cNvPr id="5" name="Content Placeholder 4">
            <a:extLst>
              <a:ext uri="{FF2B5EF4-FFF2-40B4-BE49-F238E27FC236}">
                <a16:creationId xmlns:a16="http://schemas.microsoft.com/office/drawing/2014/main" id="{5DD808A9-204A-48DA-A535-496F9C73A34D}"/>
              </a:ext>
            </a:extLst>
          </p:cNvPr>
          <p:cNvSpPr>
            <a:spLocks noGrp="1"/>
          </p:cNvSpPr>
          <p:nvPr>
            <p:ph sz="half" idx="1"/>
          </p:nvPr>
        </p:nvSpPr>
        <p:spPr/>
        <p:txBody>
          <a:bodyPr>
            <a:noAutofit/>
          </a:bodyPr>
          <a:lstStyle/>
          <a:p>
            <a:r>
              <a:rPr lang="en-US" sz="2400" dirty="0"/>
              <a:t>Race</a:t>
            </a:r>
          </a:p>
          <a:p>
            <a:pPr lvl="1">
              <a:buFont typeface="Courier New" panose="02070309020205020404" pitchFamily="49" charset="0"/>
              <a:buChar char="o"/>
            </a:pPr>
            <a:r>
              <a:rPr lang="en-US" dirty="0"/>
              <a:t>African American/Black: 76.1%</a:t>
            </a:r>
          </a:p>
          <a:p>
            <a:pPr lvl="1">
              <a:buFont typeface="Courier New" panose="02070309020205020404" pitchFamily="49" charset="0"/>
              <a:buChar char="o"/>
            </a:pPr>
            <a:r>
              <a:rPr lang="en-US" dirty="0"/>
              <a:t>White: 21.6%</a:t>
            </a:r>
          </a:p>
          <a:p>
            <a:pPr lvl="1">
              <a:buFont typeface="Courier New" panose="02070309020205020404" pitchFamily="49" charset="0"/>
              <a:buChar char="o"/>
            </a:pPr>
            <a:r>
              <a:rPr lang="en-US" dirty="0"/>
              <a:t>Other: 2.4%</a:t>
            </a:r>
          </a:p>
          <a:p>
            <a:r>
              <a:rPr lang="en-US" sz="2400" dirty="0"/>
              <a:t>Assigned Sex at Birth</a:t>
            </a:r>
          </a:p>
          <a:p>
            <a:pPr lvl="1">
              <a:buFont typeface="Courier New" panose="02070309020205020404" pitchFamily="49" charset="0"/>
              <a:buChar char="o"/>
            </a:pPr>
            <a:r>
              <a:rPr lang="en-US" dirty="0"/>
              <a:t>Female: 22.8%</a:t>
            </a:r>
          </a:p>
          <a:p>
            <a:pPr lvl="1">
              <a:buFont typeface="Courier New" panose="02070309020205020404" pitchFamily="49" charset="0"/>
              <a:buChar char="o"/>
            </a:pPr>
            <a:r>
              <a:rPr lang="en-US" dirty="0"/>
              <a:t>Male: 77.3%</a:t>
            </a:r>
          </a:p>
          <a:p>
            <a:r>
              <a:rPr lang="en-US" sz="2400" dirty="0"/>
              <a:t>Gender Identity</a:t>
            </a:r>
          </a:p>
          <a:p>
            <a:pPr lvl="1">
              <a:buFont typeface="Courier New" panose="02070309020205020404" pitchFamily="49" charset="0"/>
              <a:buChar char="o"/>
            </a:pPr>
            <a:r>
              <a:rPr lang="en-US" dirty="0"/>
              <a:t>Female: 24.0%</a:t>
            </a:r>
          </a:p>
          <a:p>
            <a:pPr lvl="1">
              <a:buFont typeface="Courier New" panose="02070309020205020404" pitchFamily="49" charset="0"/>
              <a:buChar char="o"/>
            </a:pPr>
            <a:r>
              <a:rPr lang="en-US" dirty="0"/>
              <a:t>Male: 68.9%</a:t>
            </a:r>
          </a:p>
          <a:p>
            <a:pPr lvl="1">
              <a:buFont typeface="Courier New" panose="02070309020205020404" pitchFamily="49" charset="0"/>
              <a:buChar char="o"/>
            </a:pPr>
            <a:r>
              <a:rPr lang="en-US" dirty="0"/>
              <a:t>Transgender (MTF): 6.6%</a:t>
            </a:r>
          </a:p>
        </p:txBody>
      </p:sp>
      <p:sp>
        <p:nvSpPr>
          <p:cNvPr id="6" name="Content Placeholder 5">
            <a:extLst>
              <a:ext uri="{FF2B5EF4-FFF2-40B4-BE49-F238E27FC236}">
                <a16:creationId xmlns:a16="http://schemas.microsoft.com/office/drawing/2014/main" id="{3A2C0968-BEC0-4B27-BE0B-ABAEFA2DD286}"/>
              </a:ext>
            </a:extLst>
          </p:cNvPr>
          <p:cNvSpPr>
            <a:spLocks noGrp="1"/>
          </p:cNvSpPr>
          <p:nvPr>
            <p:ph sz="half" idx="10"/>
          </p:nvPr>
        </p:nvSpPr>
        <p:spPr/>
        <p:txBody>
          <a:bodyPr>
            <a:normAutofit/>
          </a:bodyPr>
          <a:lstStyle/>
          <a:p>
            <a:r>
              <a:rPr lang="en-US" sz="2400" dirty="0"/>
              <a:t>Age</a:t>
            </a:r>
          </a:p>
          <a:p>
            <a:pPr lvl="1">
              <a:buFont typeface="Courier New" panose="02070309020205020404" pitchFamily="49" charset="0"/>
              <a:buChar char="o"/>
            </a:pPr>
            <a:r>
              <a:rPr lang="en-US" dirty="0"/>
              <a:t>18 – 29: 40.7%</a:t>
            </a:r>
          </a:p>
          <a:p>
            <a:pPr lvl="1">
              <a:buFont typeface="Courier New" panose="02070309020205020404" pitchFamily="49" charset="0"/>
              <a:buChar char="o"/>
            </a:pPr>
            <a:r>
              <a:rPr lang="en-US" dirty="0"/>
              <a:t>30 – 44: 34.7%</a:t>
            </a:r>
          </a:p>
          <a:p>
            <a:pPr lvl="1">
              <a:buFont typeface="Courier New" panose="02070309020205020404" pitchFamily="49" charset="0"/>
              <a:buChar char="o"/>
            </a:pPr>
            <a:r>
              <a:rPr lang="en-US" dirty="0"/>
              <a:t>45 +: 24.6%</a:t>
            </a:r>
          </a:p>
          <a:p>
            <a:endParaRPr lang="en-US" sz="2400" dirty="0"/>
          </a:p>
        </p:txBody>
      </p:sp>
    </p:spTree>
    <p:extLst>
      <p:ext uri="{BB962C8B-B14F-4D97-AF65-F5344CB8AC3E}">
        <p14:creationId xmlns:p14="http://schemas.microsoft.com/office/powerpoint/2010/main" val="964947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6232-5518-485B-8FB5-6941F92D7542}"/>
              </a:ext>
            </a:extLst>
          </p:cNvPr>
          <p:cNvSpPr>
            <a:spLocks noGrp="1"/>
          </p:cNvSpPr>
          <p:nvPr>
            <p:ph type="title"/>
          </p:nvPr>
        </p:nvSpPr>
        <p:spPr/>
        <p:txBody>
          <a:bodyPr>
            <a:normAutofit fontScale="90000"/>
          </a:bodyPr>
          <a:lstStyle/>
          <a:p>
            <a:r>
              <a:rPr lang="en-US" dirty="0"/>
              <a:t>Client Encounters </a:t>
            </a:r>
            <a:r>
              <a:rPr lang="en-US" sz="3700" dirty="0"/>
              <a:t>(Nov 2017-Jul 2018, N=878)</a:t>
            </a:r>
          </a:p>
        </p:txBody>
      </p:sp>
      <p:sp>
        <p:nvSpPr>
          <p:cNvPr id="5" name="Content Placeholder 4">
            <a:extLst>
              <a:ext uri="{FF2B5EF4-FFF2-40B4-BE49-F238E27FC236}">
                <a16:creationId xmlns:a16="http://schemas.microsoft.com/office/drawing/2014/main" id="{5DD808A9-204A-48DA-A535-496F9C73A34D}"/>
              </a:ext>
            </a:extLst>
          </p:cNvPr>
          <p:cNvSpPr>
            <a:spLocks noGrp="1"/>
          </p:cNvSpPr>
          <p:nvPr>
            <p:ph sz="half" idx="1"/>
          </p:nvPr>
        </p:nvSpPr>
        <p:spPr/>
        <p:txBody>
          <a:bodyPr>
            <a:noAutofit/>
          </a:bodyPr>
          <a:lstStyle/>
          <a:p>
            <a:pPr lvl="1"/>
            <a:r>
              <a:rPr lang="en-US" dirty="0"/>
              <a:t>Average Encounters per Client</a:t>
            </a:r>
          </a:p>
          <a:p>
            <a:pPr lvl="2">
              <a:buFont typeface="Courier New" panose="02070309020205020404" pitchFamily="49" charset="0"/>
              <a:buChar char="o"/>
            </a:pPr>
            <a:r>
              <a:rPr lang="en-US" sz="2400" dirty="0"/>
              <a:t>5.3</a:t>
            </a:r>
          </a:p>
          <a:p>
            <a:pPr lvl="1"/>
            <a:r>
              <a:rPr lang="en-US" dirty="0"/>
              <a:t>Initial vs. Follow-up Encounters</a:t>
            </a:r>
          </a:p>
          <a:p>
            <a:pPr lvl="2">
              <a:buFont typeface="Courier New" panose="02070309020205020404" pitchFamily="49" charset="0"/>
              <a:buChar char="o"/>
            </a:pPr>
            <a:r>
              <a:rPr lang="en-US" sz="2400" dirty="0"/>
              <a:t>Initial: 19%</a:t>
            </a:r>
          </a:p>
          <a:p>
            <a:pPr lvl="2">
              <a:buFont typeface="Courier New" panose="02070309020205020404" pitchFamily="49" charset="0"/>
              <a:buChar char="o"/>
            </a:pPr>
            <a:r>
              <a:rPr lang="en-US" sz="2400" dirty="0"/>
              <a:t>Follow-up: 81%</a:t>
            </a:r>
          </a:p>
          <a:p>
            <a:pPr lvl="2"/>
            <a:endParaRPr lang="en-US" sz="2400" dirty="0"/>
          </a:p>
          <a:p>
            <a:pPr lvl="1"/>
            <a:endParaRPr lang="en-US" dirty="0"/>
          </a:p>
        </p:txBody>
      </p:sp>
      <p:sp>
        <p:nvSpPr>
          <p:cNvPr id="3" name="Content Placeholder 2"/>
          <p:cNvSpPr>
            <a:spLocks noGrp="1"/>
          </p:cNvSpPr>
          <p:nvPr>
            <p:ph sz="half" idx="10"/>
          </p:nvPr>
        </p:nvSpPr>
        <p:spPr/>
        <p:txBody>
          <a:bodyPr>
            <a:noAutofit/>
          </a:bodyPr>
          <a:lstStyle/>
          <a:p>
            <a:pPr lvl="1"/>
            <a:r>
              <a:rPr lang="en-US" dirty="0"/>
              <a:t>Encounter Type</a:t>
            </a:r>
          </a:p>
          <a:p>
            <a:pPr lvl="2">
              <a:buFont typeface="Courier New" panose="02070309020205020404" pitchFamily="49" charset="0"/>
              <a:buChar char="o"/>
            </a:pPr>
            <a:r>
              <a:rPr lang="en-US" sz="2400" dirty="0"/>
              <a:t>Remote Encounters: 77%</a:t>
            </a:r>
          </a:p>
          <a:p>
            <a:pPr lvl="3">
              <a:buFont typeface="Wingdings" panose="05000000000000000000" pitchFamily="2" charset="2"/>
              <a:buChar char="§"/>
            </a:pPr>
            <a:r>
              <a:rPr lang="en-US" sz="2400" dirty="0"/>
              <a:t>Phone: 45%</a:t>
            </a:r>
          </a:p>
          <a:p>
            <a:pPr lvl="3">
              <a:buFont typeface="Wingdings" panose="05000000000000000000" pitchFamily="2" charset="2"/>
              <a:buChar char="§"/>
            </a:pPr>
            <a:r>
              <a:rPr lang="en-US" sz="2400" dirty="0"/>
              <a:t>Text: 26%</a:t>
            </a:r>
          </a:p>
          <a:p>
            <a:pPr lvl="3">
              <a:buFont typeface="Wingdings" panose="05000000000000000000" pitchFamily="2" charset="2"/>
              <a:buChar char="§"/>
            </a:pPr>
            <a:r>
              <a:rPr lang="en-US" sz="2400" dirty="0"/>
              <a:t>Email: 6%</a:t>
            </a:r>
          </a:p>
          <a:p>
            <a:pPr lvl="2">
              <a:buFont typeface="Courier New" panose="02070309020205020404" pitchFamily="49" charset="0"/>
              <a:buChar char="o"/>
            </a:pPr>
            <a:r>
              <a:rPr lang="en-US" sz="2400" dirty="0"/>
              <a:t>In-Person Encounters: 23%</a:t>
            </a:r>
          </a:p>
          <a:p>
            <a:pPr lvl="3">
              <a:buFont typeface="Wingdings" panose="05000000000000000000" pitchFamily="2" charset="2"/>
              <a:buChar char="§"/>
            </a:pPr>
            <a:r>
              <a:rPr lang="en-US" sz="2400" dirty="0"/>
              <a:t>Clinic Visits: 13%</a:t>
            </a:r>
          </a:p>
          <a:p>
            <a:pPr lvl="3">
              <a:buFont typeface="Wingdings" panose="05000000000000000000" pitchFamily="2" charset="2"/>
              <a:buChar char="§"/>
            </a:pPr>
            <a:r>
              <a:rPr lang="en-US" sz="2400" dirty="0"/>
              <a:t>Home Visit: 4%</a:t>
            </a:r>
          </a:p>
          <a:p>
            <a:pPr lvl="3">
              <a:buFont typeface="Wingdings" panose="05000000000000000000" pitchFamily="2" charset="2"/>
              <a:buChar char="§"/>
            </a:pPr>
            <a:r>
              <a:rPr lang="en-US" sz="2400" dirty="0"/>
              <a:t>Accompanying to Appointment: 3%</a:t>
            </a:r>
          </a:p>
          <a:p>
            <a:pPr lvl="3">
              <a:buFont typeface="Wingdings" panose="05000000000000000000" pitchFamily="2" charset="2"/>
              <a:buChar char="§"/>
            </a:pPr>
            <a:r>
              <a:rPr lang="en-US" sz="2400" dirty="0"/>
              <a:t>In-field Visit: 2%</a:t>
            </a:r>
          </a:p>
          <a:p>
            <a:endParaRPr lang="en-US" sz="2400" dirty="0"/>
          </a:p>
        </p:txBody>
      </p:sp>
    </p:spTree>
    <p:extLst>
      <p:ext uri="{BB962C8B-B14F-4D97-AF65-F5344CB8AC3E}">
        <p14:creationId xmlns:p14="http://schemas.microsoft.com/office/powerpoint/2010/main" val="2487285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9812-1534-433D-99CD-03942E55E337}"/>
              </a:ext>
            </a:extLst>
          </p:cNvPr>
          <p:cNvSpPr>
            <a:spLocks noGrp="1"/>
          </p:cNvSpPr>
          <p:nvPr>
            <p:ph type="title"/>
          </p:nvPr>
        </p:nvSpPr>
        <p:spPr/>
        <p:txBody>
          <a:bodyPr>
            <a:normAutofit fontScale="90000"/>
          </a:bodyPr>
          <a:lstStyle/>
          <a:p>
            <a:r>
              <a:rPr lang="en-US" dirty="0"/>
              <a:t>At time of Assignment to a CHW…</a:t>
            </a:r>
          </a:p>
        </p:txBody>
      </p:sp>
      <p:sp>
        <p:nvSpPr>
          <p:cNvPr id="3" name="Content Placeholder 2">
            <a:extLst>
              <a:ext uri="{FF2B5EF4-FFF2-40B4-BE49-F238E27FC236}">
                <a16:creationId xmlns:a16="http://schemas.microsoft.com/office/drawing/2014/main" id="{BAFC2B65-0DCE-4D7B-B99C-E1DF2A67248A}"/>
              </a:ext>
            </a:extLst>
          </p:cNvPr>
          <p:cNvSpPr>
            <a:spLocks noGrp="1"/>
          </p:cNvSpPr>
          <p:nvPr>
            <p:ph sz="half" idx="1"/>
          </p:nvPr>
        </p:nvSpPr>
        <p:spPr>
          <a:xfrm>
            <a:off x="838199" y="1286004"/>
            <a:ext cx="5181600" cy="4276598"/>
          </a:xfrm>
        </p:spPr>
        <p:txBody>
          <a:bodyPr/>
          <a:lstStyle/>
          <a:p>
            <a:pPr marL="0" indent="0">
              <a:buNone/>
            </a:pPr>
            <a:endParaRPr lang="en-US" sz="4000" b="1" dirty="0">
              <a:solidFill>
                <a:srgbClr val="09588E"/>
              </a:solidFill>
            </a:endParaRPr>
          </a:p>
          <a:p>
            <a:pPr marL="0" indent="0">
              <a:buNone/>
            </a:pPr>
            <a:r>
              <a:rPr lang="en-US" sz="6000" b="1" dirty="0">
                <a:solidFill>
                  <a:srgbClr val="D03138"/>
                </a:solidFill>
              </a:rPr>
              <a:t>71%</a:t>
            </a:r>
            <a:r>
              <a:rPr lang="en-US" sz="6000" dirty="0"/>
              <a:t> </a:t>
            </a:r>
            <a:r>
              <a:rPr lang="en-US" dirty="0"/>
              <a:t>of clients has </a:t>
            </a:r>
            <a:r>
              <a:rPr lang="en-US" dirty="0">
                <a:solidFill>
                  <a:srgbClr val="D03138"/>
                </a:solidFill>
              </a:rPr>
              <a:t>elevated viral loads </a:t>
            </a:r>
            <a:r>
              <a:rPr lang="en-US" dirty="0"/>
              <a:t>(&gt;200 copies/mL)</a:t>
            </a:r>
          </a:p>
        </p:txBody>
      </p:sp>
      <p:sp>
        <p:nvSpPr>
          <p:cNvPr id="4" name="Content Placeholder 3">
            <a:extLst>
              <a:ext uri="{FF2B5EF4-FFF2-40B4-BE49-F238E27FC236}">
                <a16:creationId xmlns:a16="http://schemas.microsoft.com/office/drawing/2014/main" id="{AD951756-C1E4-446C-A67A-ACC5011D9EF6}"/>
              </a:ext>
            </a:extLst>
          </p:cNvPr>
          <p:cNvSpPr>
            <a:spLocks noGrp="1"/>
          </p:cNvSpPr>
          <p:nvPr>
            <p:ph sz="half" idx="10"/>
          </p:nvPr>
        </p:nvSpPr>
        <p:spPr/>
        <p:txBody>
          <a:bodyPr/>
          <a:lstStyle/>
          <a:p>
            <a:pPr marL="0" indent="0">
              <a:buNone/>
            </a:pPr>
            <a:endParaRPr lang="en-US" sz="4000" b="1" dirty="0">
              <a:solidFill>
                <a:srgbClr val="09588E"/>
              </a:solidFill>
            </a:endParaRPr>
          </a:p>
          <a:p>
            <a:pPr marL="0" indent="0">
              <a:buNone/>
            </a:pPr>
            <a:r>
              <a:rPr lang="en-US" sz="6000" b="1" dirty="0">
                <a:solidFill>
                  <a:srgbClr val="09588E"/>
                </a:solidFill>
              </a:rPr>
              <a:t>29%</a:t>
            </a:r>
            <a:r>
              <a:rPr lang="en-US" sz="6000" dirty="0"/>
              <a:t> </a:t>
            </a:r>
            <a:r>
              <a:rPr lang="en-US" dirty="0"/>
              <a:t>of clients were </a:t>
            </a:r>
            <a:r>
              <a:rPr lang="en-US" dirty="0">
                <a:solidFill>
                  <a:srgbClr val="09588E"/>
                </a:solidFill>
              </a:rPr>
              <a:t>virally suppressed</a:t>
            </a:r>
            <a:endParaRPr lang="en-US" dirty="0"/>
          </a:p>
        </p:txBody>
      </p:sp>
      <p:sp>
        <p:nvSpPr>
          <p:cNvPr id="5" name="TextBox 4">
            <a:extLst>
              <a:ext uri="{FF2B5EF4-FFF2-40B4-BE49-F238E27FC236}">
                <a16:creationId xmlns:a16="http://schemas.microsoft.com/office/drawing/2014/main" id="{E893547F-6C3F-415C-81EA-0D2BE9C8C2D6}"/>
              </a:ext>
            </a:extLst>
          </p:cNvPr>
          <p:cNvSpPr txBox="1"/>
          <p:nvPr/>
        </p:nvSpPr>
        <p:spPr>
          <a:xfrm>
            <a:off x="669632" y="5215944"/>
            <a:ext cx="10700333" cy="492443"/>
          </a:xfrm>
          <a:prstGeom prst="rect">
            <a:avLst/>
          </a:prstGeom>
          <a:noFill/>
        </p:spPr>
        <p:txBody>
          <a:bodyPr wrap="square" rtlCol="0">
            <a:spAutoFit/>
          </a:bodyPr>
          <a:lstStyle/>
          <a:p>
            <a:r>
              <a:rPr lang="en-US" sz="1300" dirty="0"/>
              <a:t>Note: Calculations above were based on clients with baseline and at least one follow-up lab report (N=100). At the time of analysis, 44 clients had missing data and/or only baseline labs.</a:t>
            </a:r>
          </a:p>
        </p:txBody>
      </p:sp>
    </p:spTree>
    <p:extLst>
      <p:ext uri="{BB962C8B-B14F-4D97-AF65-F5344CB8AC3E}">
        <p14:creationId xmlns:p14="http://schemas.microsoft.com/office/powerpoint/2010/main" val="245022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D21D-31DB-4254-917C-83343EAE41B5}"/>
              </a:ext>
            </a:extLst>
          </p:cNvPr>
          <p:cNvSpPr>
            <a:spLocks noGrp="1"/>
          </p:cNvSpPr>
          <p:nvPr>
            <p:ph type="title"/>
          </p:nvPr>
        </p:nvSpPr>
        <p:spPr/>
        <p:txBody>
          <a:bodyPr>
            <a:normAutofit fontScale="90000"/>
          </a:bodyPr>
          <a:lstStyle/>
          <a:p>
            <a:r>
              <a:rPr lang="en-US" dirty="0"/>
              <a:t>Aggregated Subrecipient Data</a:t>
            </a:r>
          </a:p>
        </p:txBody>
      </p:sp>
      <p:sp>
        <p:nvSpPr>
          <p:cNvPr id="3" name="Content Placeholder 2">
            <a:extLst>
              <a:ext uri="{FF2B5EF4-FFF2-40B4-BE49-F238E27FC236}">
                <a16:creationId xmlns:a16="http://schemas.microsoft.com/office/drawing/2014/main" id="{35AEE40C-88AF-4BFA-A32C-7440A909B29B}"/>
              </a:ext>
            </a:extLst>
          </p:cNvPr>
          <p:cNvSpPr>
            <a:spLocks noGrp="1"/>
          </p:cNvSpPr>
          <p:nvPr>
            <p:ph sz="half" idx="10"/>
          </p:nvPr>
        </p:nvSpPr>
        <p:spPr>
          <a:xfrm>
            <a:off x="838200" y="1409014"/>
            <a:ext cx="10515600" cy="925433"/>
          </a:xfrm>
        </p:spPr>
        <p:txBody>
          <a:bodyPr>
            <a:normAutofit fontScale="77500" lnSpcReduction="20000"/>
          </a:bodyPr>
          <a:lstStyle/>
          <a:p>
            <a:pPr algn="ctr">
              <a:spcAft>
                <a:spcPts val="600"/>
              </a:spcAft>
            </a:pPr>
            <a:r>
              <a:rPr lang="en-US" sz="3400" b="1" dirty="0"/>
              <a:t>Change in Viral Load Among Clients with Elevated Viral Load at Assignment</a:t>
            </a:r>
          </a:p>
          <a:p>
            <a:pPr algn="ctr">
              <a:spcAft>
                <a:spcPts val="600"/>
              </a:spcAft>
            </a:pPr>
            <a:r>
              <a:rPr lang="en-US" sz="2600" dirty="0"/>
              <a:t>Nov 2017 – May 2018, for clients with a lab result since date of assignment to CHW (N=71)</a:t>
            </a:r>
          </a:p>
        </p:txBody>
      </p:sp>
      <p:graphicFrame>
        <p:nvGraphicFramePr>
          <p:cNvPr id="4" name="Content Placeholder 4">
            <a:extLst>
              <a:ext uri="{FF2B5EF4-FFF2-40B4-BE49-F238E27FC236}">
                <a16:creationId xmlns:a16="http://schemas.microsoft.com/office/drawing/2014/main" id="{1EB2C12E-A836-4845-9571-638C7DB11D16}"/>
              </a:ext>
            </a:extLst>
          </p:cNvPr>
          <p:cNvGraphicFramePr>
            <a:graphicFrameLocks/>
          </p:cNvGraphicFramePr>
          <p:nvPr>
            <p:extLst>
              <p:ext uri="{D42A27DB-BD31-4B8C-83A1-F6EECF244321}">
                <p14:modId xmlns:p14="http://schemas.microsoft.com/office/powerpoint/2010/main" val="180000869"/>
              </p:ext>
            </p:extLst>
          </p:nvPr>
        </p:nvGraphicFramePr>
        <p:xfrm>
          <a:off x="2766230" y="2494342"/>
          <a:ext cx="6659539" cy="2743200"/>
        </p:xfrm>
        <a:graphic>
          <a:graphicData uri="http://schemas.openxmlformats.org/drawingml/2006/table">
            <a:tbl>
              <a:tblPr firstRow="1" bandRow="1">
                <a:tableStyleId>{7DF18680-E054-41AD-8BC1-D1AEF772440D}</a:tableStyleId>
              </a:tblPr>
              <a:tblGrid>
                <a:gridCol w="3314700">
                  <a:extLst>
                    <a:ext uri="{9D8B030D-6E8A-4147-A177-3AD203B41FA5}">
                      <a16:colId xmlns:a16="http://schemas.microsoft.com/office/drawing/2014/main" val="2337227849"/>
                    </a:ext>
                  </a:extLst>
                </a:gridCol>
                <a:gridCol w="3344839">
                  <a:extLst>
                    <a:ext uri="{9D8B030D-6E8A-4147-A177-3AD203B41FA5}">
                      <a16:colId xmlns:a16="http://schemas.microsoft.com/office/drawing/2014/main" val="2885995770"/>
                    </a:ext>
                  </a:extLst>
                </a:gridCol>
              </a:tblGrid>
              <a:tr h="253594">
                <a:tc>
                  <a:txBody>
                    <a:bodyPr/>
                    <a:lstStyle/>
                    <a:p>
                      <a:r>
                        <a:rPr lang="en-US" sz="2400" dirty="0"/>
                        <a:t>Significance</a:t>
                      </a:r>
                    </a:p>
                  </a:txBody>
                  <a:tcPr/>
                </a:tc>
                <a:tc>
                  <a:txBody>
                    <a:bodyPr/>
                    <a:lstStyle/>
                    <a:p>
                      <a:r>
                        <a:rPr lang="en-US" sz="2400" dirty="0"/>
                        <a:t>% Change in Viral Load</a:t>
                      </a:r>
                    </a:p>
                  </a:txBody>
                  <a:tcPr/>
                </a:tc>
                <a:extLst>
                  <a:ext uri="{0D108BD9-81ED-4DB2-BD59-A6C34878D82A}">
                    <a16:rowId xmlns:a16="http://schemas.microsoft.com/office/drawing/2014/main" val="3030425848"/>
                  </a:ext>
                </a:extLst>
              </a:tr>
              <a:tr h="370840">
                <a:tc>
                  <a:txBody>
                    <a:bodyPr/>
                    <a:lstStyle/>
                    <a:p>
                      <a:r>
                        <a:rPr lang="en-US" sz="2400" dirty="0"/>
                        <a:t>Significant Decrease*</a:t>
                      </a:r>
                    </a:p>
                  </a:txBody>
                  <a:tcPr/>
                </a:tc>
                <a:tc>
                  <a:txBody>
                    <a:bodyPr/>
                    <a:lstStyle/>
                    <a:p>
                      <a:pPr algn="ctr"/>
                      <a:r>
                        <a:rPr lang="en-US" sz="2400" dirty="0"/>
                        <a:t>59%</a:t>
                      </a:r>
                    </a:p>
                  </a:txBody>
                  <a:tcPr/>
                </a:tc>
                <a:extLst>
                  <a:ext uri="{0D108BD9-81ED-4DB2-BD59-A6C34878D82A}">
                    <a16:rowId xmlns:a16="http://schemas.microsoft.com/office/drawing/2014/main" val="724341801"/>
                  </a:ext>
                </a:extLst>
              </a:tr>
              <a:tr h="370840">
                <a:tc>
                  <a:txBody>
                    <a:bodyPr/>
                    <a:lstStyle/>
                    <a:p>
                      <a:r>
                        <a:rPr lang="en-US" sz="2400" dirty="0"/>
                        <a:t>Some Decrease</a:t>
                      </a:r>
                    </a:p>
                  </a:txBody>
                  <a:tcPr/>
                </a:tc>
                <a:tc>
                  <a:txBody>
                    <a:bodyPr/>
                    <a:lstStyle/>
                    <a:p>
                      <a:pPr algn="ctr"/>
                      <a:r>
                        <a:rPr lang="en-US" sz="2400" dirty="0"/>
                        <a:t>17%</a:t>
                      </a:r>
                    </a:p>
                  </a:txBody>
                  <a:tcPr/>
                </a:tc>
                <a:extLst>
                  <a:ext uri="{0D108BD9-81ED-4DB2-BD59-A6C34878D82A}">
                    <a16:rowId xmlns:a16="http://schemas.microsoft.com/office/drawing/2014/main" val="3314310954"/>
                  </a:ext>
                </a:extLst>
              </a:tr>
              <a:tr h="370840">
                <a:tc>
                  <a:txBody>
                    <a:bodyPr/>
                    <a:lstStyle/>
                    <a:p>
                      <a:r>
                        <a:rPr lang="en-US" sz="2400" dirty="0"/>
                        <a:t>No Change</a:t>
                      </a:r>
                    </a:p>
                  </a:txBody>
                  <a:tcPr/>
                </a:tc>
                <a:tc>
                  <a:txBody>
                    <a:bodyPr/>
                    <a:lstStyle/>
                    <a:p>
                      <a:pPr algn="ctr"/>
                      <a:r>
                        <a:rPr lang="en-US" sz="2400" dirty="0"/>
                        <a:t>15%</a:t>
                      </a:r>
                    </a:p>
                  </a:txBody>
                  <a:tcPr/>
                </a:tc>
                <a:extLst>
                  <a:ext uri="{0D108BD9-81ED-4DB2-BD59-A6C34878D82A}">
                    <a16:rowId xmlns:a16="http://schemas.microsoft.com/office/drawing/2014/main" val="3057278730"/>
                  </a:ext>
                </a:extLst>
              </a:tr>
              <a:tr h="370840">
                <a:tc>
                  <a:txBody>
                    <a:bodyPr/>
                    <a:lstStyle/>
                    <a:p>
                      <a:r>
                        <a:rPr lang="en-US" sz="2400" dirty="0"/>
                        <a:t>Increase</a:t>
                      </a:r>
                    </a:p>
                  </a:txBody>
                  <a:tcPr/>
                </a:tc>
                <a:tc>
                  <a:txBody>
                    <a:bodyPr/>
                    <a:lstStyle/>
                    <a:p>
                      <a:pPr algn="ctr"/>
                      <a:r>
                        <a:rPr lang="en-US" sz="2400" dirty="0"/>
                        <a:t>6%</a:t>
                      </a:r>
                    </a:p>
                  </a:txBody>
                  <a:tcPr/>
                </a:tc>
                <a:extLst>
                  <a:ext uri="{0D108BD9-81ED-4DB2-BD59-A6C34878D82A}">
                    <a16:rowId xmlns:a16="http://schemas.microsoft.com/office/drawing/2014/main" val="1989459970"/>
                  </a:ext>
                </a:extLst>
              </a:tr>
              <a:tr h="370840">
                <a:tc>
                  <a:txBody>
                    <a:bodyPr/>
                    <a:lstStyle/>
                    <a:p>
                      <a:r>
                        <a:rPr lang="en-US" sz="2400" dirty="0"/>
                        <a:t>Missing Data</a:t>
                      </a:r>
                    </a:p>
                  </a:txBody>
                  <a:tcPr/>
                </a:tc>
                <a:tc>
                  <a:txBody>
                    <a:bodyPr/>
                    <a:lstStyle/>
                    <a:p>
                      <a:pPr algn="ctr"/>
                      <a:r>
                        <a:rPr lang="en-US" sz="2400" dirty="0"/>
                        <a:t>3%</a:t>
                      </a:r>
                    </a:p>
                  </a:txBody>
                  <a:tcPr/>
                </a:tc>
                <a:extLst>
                  <a:ext uri="{0D108BD9-81ED-4DB2-BD59-A6C34878D82A}">
                    <a16:rowId xmlns:a16="http://schemas.microsoft.com/office/drawing/2014/main" val="2766179826"/>
                  </a:ext>
                </a:extLst>
              </a:tr>
            </a:tbl>
          </a:graphicData>
        </a:graphic>
      </p:graphicFrame>
      <p:sp>
        <p:nvSpPr>
          <p:cNvPr id="5" name="TextBox 4">
            <a:extLst>
              <a:ext uri="{FF2B5EF4-FFF2-40B4-BE49-F238E27FC236}">
                <a16:creationId xmlns:a16="http://schemas.microsoft.com/office/drawing/2014/main" id="{F90312F5-3C0F-4FDF-A624-E68FCE54CB15}"/>
              </a:ext>
            </a:extLst>
          </p:cNvPr>
          <p:cNvSpPr txBox="1"/>
          <p:nvPr/>
        </p:nvSpPr>
        <p:spPr>
          <a:xfrm>
            <a:off x="2766230" y="5237542"/>
            <a:ext cx="5600700" cy="338554"/>
          </a:xfrm>
          <a:prstGeom prst="rect">
            <a:avLst/>
          </a:prstGeom>
          <a:noFill/>
        </p:spPr>
        <p:txBody>
          <a:bodyPr wrap="square" rtlCol="0">
            <a:spAutoFit/>
          </a:bodyPr>
          <a:lstStyle/>
          <a:p>
            <a:r>
              <a:rPr lang="en-US" sz="1600" dirty="0"/>
              <a:t>* Significant decrease is log change of 0.5 or higher.</a:t>
            </a:r>
          </a:p>
        </p:txBody>
      </p:sp>
    </p:spTree>
    <p:extLst>
      <p:ext uri="{BB962C8B-B14F-4D97-AF65-F5344CB8AC3E}">
        <p14:creationId xmlns:p14="http://schemas.microsoft.com/office/powerpoint/2010/main" val="1685744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D21D-31DB-4254-917C-83343EAE41B5}"/>
              </a:ext>
            </a:extLst>
          </p:cNvPr>
          <p:cNvSpPr>
            <a:spLocks noGrp="1"/>
          </p:cNvSpPr>
          <p:nvPr>
            <p:ph type="title"/>
          </p:nvPr>
        </p:nvSpPr>
        <p:spPr/>
        <p:txBody>
          <a:bodyPr>
            <a:normAutofit fontScale="90000"/>
          </a:bodyPr>
          <a:lstStyle/>
          <a:p>
            <a:r>
              <a:rPr lang="en-US" dirty="0"/>
              <a:t>Aggregated Subrecipient Data</a:t>
            </a:r>
            <a:endParaRPr lang="en-US" sz="3100" dirty="0"/>
          </a:p>
        </p:txBody>
      </p:sp>
      <p:sp>
        <p:nvSpPr>
          <p:cNvPr id="3" name="Content Placeholder 2">
            <a:extLst>
              <a:ext uri="{FF2B5EF4-FFF2-40B4-BE49-F238E27FC236}">
                <a16:creationId xmlns:a16="http://schemas.microsoft.com/office/drawing/2014/main" id="{35AEE40C-88AF-4BFA-A32C-7440A909B29B}"/>
              </a:ext>
            </a:extLst>
          </p:cNvPr>
          <p:cNvSpPr>
            <a:spLocks noGrp="1"/>
          </p:cNvSpPr>
          <p:nvPr>
            <p:ph sz="half" idx="10"/>
          </p:nvPr>
        </p:nvSpPr>
        <p:spPr>
          <a:xfrm>
            <a:off x="838200" y="1415642"/>
            <a:ext cx="10515600" cy="925433"/>
          </a:xfrm>
        </p:spPr>
        <p:txBody>
          <a:bodyPr>
            <a:normAutofit fontScale="85000" lnSpcReduction="10000"/>
          </a:bodyPr>
          <a:lstStyle/>
          <a:p>
            <a:pPr algn="ctr">
              <a:lnSpc>
                <a:spcPct val="80000"/>
              </a:lnSpc>
              <a:spcAft>
                <a:spcPts val="600"/>
              </a:spcAft>
            </a:pPr>
            <a:r>
              <a:rPr lang="en-US" sz="3100" b="1" dirty="0"/>
              <a:t>Change in Viral Load Among Clients Virally Suppressed at Assignment</a:t>
            </a:r>
          </a:p>
          <a:p>
            <a:pPr algn="ctr">
              <a:lnSpc>
                <a:spcPct val="80000"/>
              </a:lnSpc>
              <a:spcAft>
                <a:spcPts val="600"/>
              </a:spcAft>
            </a:pPr>
            <a:r>
              <a:rPr lang="en-US" dirty="0"/>
              <a:t>Nov 2017 – May 2018, for clients with a lab result since date of assignment to CHW (N=29)</a:t>
            </a:r>
          </a:p>
        </p:txBody>
      </p:sp>
      <p:graphicFrame>
        <p:nvGraphicFramePr>
          <p:cNvPr id="4" name="Content Placeholder 4">
            <a:extLst>
              <a:ext uri="{FF2B5EF4-FFF2-40B4-BE49-F238E27FC236}">
                <a16:creationId xmlns:a16="http://schemas.microsoft.com/office/drawing/2014/main" id="{1EB2C12E-A836-4845-9571-638C7DB11D16}"/>
              </a:ext>
            </a:extLst>
          </p:cNvPr>
          <p:cNvGraphicFramePr>
            <a:graphicFrameLocks/>
          </p:cNvGraphicFramePr>
          <p:nvPr>
            <p:extLst>
              <p:ext uri="{D42A27DB-BD31-4B8C-83A1-F6EECF244321}">
                <p14:modId xmlns:p14="http://schemas.microsoft.com/office/powerpoint/2010/main" val="3313649963"/>
              </p:ext>
            </p:extLst>
          </p:nvPr>
        </p:nvGraphicFramePr>
        <p:xfrm>
          <a:off x="2234293" y="2520850"/>
          <a:ext cx="7723414" cy="2194560"/>
        </p:xfrm>
        <a:graphic>
          <a:graphicData uri="http://schemas.openxmlformats.org/drawingml/2006/table">
            <a:tbl>
              <a:tblPr firstRow="1" bandRow="1">
                <a:tableStyleId>{7DF18680-E054-41AD-8BC1-D1AEF772440D}</a:tableStyleId>
              </a:tblPr>
              <a:tblGrid>
                <a:gridCol w="4558393">
                  <a:extLst>
                    <a:ext uri="{9D8B030D-6E8A-4147-A177-3AD203B41FA5}">
                      <a16:colId xmlns:a16="http://schemas.microsoft.com/office/drawing/2014/main" val="2337227849"/>
                    </a:ext>
                  </a:extLst>
                </a:gridCol>
                <a:gridCol w="3165021">
                  <a:extLst>
                    <a:ext uri="{9D8B030D-6E8A-4147-A177-3AD203B41FA5}">
                      <a16:colId xmlns:a16="http://schemas.microsoft.com/office/drawing/2014/main" val="2885995770"/>
                    </a:ext>
                  </a:extLst>
                </a:gridCol>
              </a:tblGrid>
              <a:tr h="253594">
                <a:tc>
                  <a:txBody>
                    <a:bodyPr/>
                    <a:lstStyle/>
                    <a:p>
                      <a:endParaRPr lang="en-US" sz="2400" dirty="0"/>
                    </a:p>
                  </a:txBody>
                  <a:tcPr/>
                </a:tc>
                <a:tc>
                  <a:txBody>
                    <a:bodyPr/>
                    <a:lstStyle/>
                    <a:p>
                      <a:r>
                        <a:rPr lang="en-US" sz="2400" dirty="0"/>
                        <a:t>% Change in Viral Suppression</a:t>
                      </a:r>
                    </a:p>
                  </a:txBody>
                  <a:tcPr/>
                </a:tc>
                <a:extLst>
                  <a:ext uri="{0D108BD9-81ED-4DB2-BD59-A6C34878D82A}">
                    <a16:rowId xmlns:a16="http://schemas.microsoft.com/office/drawing/2014/main" val="3030425848"/>
                  </a:ext>
                </a:extLst>
              </a:tr>
              <a:tr h="370840">
                <a:tc>
                  <a:txBody>
                    <a:bodyPr/>
                    <a:lstStyle/>
                    <a:p>
                      <a:r>
                        <a:rPr lang="en-US" sz="2400" dirty="0"/>
                        <a:t>Maintained viral suppression</a:t>
                      </a:r>
                    </a:p>
                  </a:txBody>
                  <a:tcPr/>
                </a:tc>
                <a:tc>
                  <a:txBody>
                    <a:bodyPr/>
                    <a:lstStyle/>
                    <a:p>
                      <a:pPr algn="ctr"/>
                      <a:r>
                        <a:rPr lang="en-US" sz="2400" dirty="0"/>
                        <a:t>86%</a:t>
                      </a:r>
                    </a:p>
                  </a:txBody>
                  <a:tcPr/>
                </a:tc>
                <a:extLst>
                  <a:ext uri="{0D108BD9-81ED-4DB2-BD59-A6C34878D82A}">
                    <a16:rowId xmlns:a16="http://schemas.microsoft.com/office/drawing/2014/main" val="724341801"/>
                  </a:ext>
                </a:extLst>
              </a:tr>
              <a:tr h="370840">
                <a:tc>
                  <a:txBody>
                    <a:bodyPr/>
                    <a:lstStyle/>
                    <a:p>
                      <a:r>
                        <a:rPr lang="en-US" sz="2400" dirty="0"/>
                        <a:t>Increase (no longer suppressed)</a:t>
                      </a:r>
                    </a:p>
                  </a:txBody>
                  <a:tcPr/>
                </a:tc>
                <a:tc>
                  <a:txBody>
                    <a:bodyPr/>
                    <a:lstStyle/>
                    <a:p>
                      <a:pPr algn="ctr"/>
                      <a:r>
                        <a:rPr lang="en-US" sz="2400" dirty="0"/>
                        <a:t>7%</a:t>
                      </a:r>
                    </a:p>
                  </a:txBody>
                  <a:tcPr/>
                </a:tc>
                <a:extLst>
                  <a:ext uri="{0D108BD9-81ED-4DB2-BD59-A6C34878D82A}">
                    <a16:rowId xmlns:a16="http://schemas.microsoft.com/office/drawing/2014/main" val="3314310954"/>
                  </a:ext>
                </a:extLst>
              </a:tr>
              <a:tr h="370840">
                <a:tc>
                  <a:txBody>
                    <a:bodyPr/>
                    <a:lstStyle/>
                    <a:p>
                      <a:r>
                        <a:rPr lang="en-US" sz="2400" dirty="0"/>
                        <a:t>Missing</a:t>
                      </a:r>
                    </a:p>
                  </a:txBody>
                  <a:tcPr/>
                </a:tc>
                <a:tc>
                  <a:txBody>
                    <a:bodyPr/>
                    <a:lstStyle/>
                    <a:p>
                      <a:pPr algn="ctr"/>
                      <a:r>
                        <a:rPr lang="en-US" sz="2400" dirty="0"/>
                        <a:t>7%</a:t>
                      </a:r>
                    </a:p>
                  </a:txBody>
                  <a:tcPr/>
                </a:tc>
                <a:extLst>
                  <a:ext uri="{0D108BD9-81ED-4DB2-BD59-A6C34878D82A}">
                    <a16:rowId xmlns:a16="http://schemas.microsoft.com/office/drawing/2014/main" val="3057278730"/>
                  </a:ext>
                </a:extLst>
              </a:tr>
            </a:tbl>
          </a:graphicData>
        </a:graphic>
      </p:graphicFrame>
      <p:sp>
        <p:nvSpPr>
          <p:cNvPr id="5" name="TextBox 4">
            <a:extLst>
              <a:ext uri="{FF2B5EF4-FFF2-40B4-BE49-F238E27FC236}">
                <a16:creationId xmlns:a16="http://schemas.microsoft.com/office/drawing/2014/main" id="{F90312F5-3C0F-4FDF-A624-E68FCE54CB15}"/>
              </a:ext>
            </a:extLst>
          </p:cNvPr>
          <p:cNvSpPr txBox="1"/>
          <p:nvPr/>
        </p:nvSpPr>
        <p:spPr>
          <a:xfrm>
            <a:off x="2234293" y="4679525"/>
            <a:ext cx="5600700" cy="338554"/>
          </a:xfrm>
          <a:prstGeom prst="rect">
            <a:avLst/>
          </a:prstGeom>
          <a:noFill/>
        </p:spPr>
        <p:txBody>
          <a:bodyPr wrap="square" rtlCol="0">
            <a:spAutoFit/>
          </a:bodyPr>
          <a:lstStyle/>
          <a:p>
            <a:r>
              <a:rPr lang="en-US" sz="1600" dirty="0"/>
              <a:t>* Significant decrease is log change of 0.5 or higher.</a:t>
            </a:r>
          </a:p>
        </p:txBody>
      </p:sp>
    </p:spTree>
    <p:extLst>
      <p:ext uri="{BB962C8B-B14F-4D97-AF65-F5344CB8AC3E}">
        <p14:creationId xmlns:p14="http://schemas.microsoft.com/office/powerpoint/2010/main" val="92088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D21D-31DB-4254-917C-83343EAE41B5}"/>
              </a:ext>
            </a:extLst>
          </p:cNvPr>
          <p:cNvSpPr>
            <a:spLocks noGrp="1"/>
          </p:cNvSpPr>
          <p:nvPr>
            <p:ph type="title"/>
          </p:nvPr>
        </p:nvSpPr>
        <p:spPr/>
        <p:txBody>
          <a:bodyPr>
            <a:normAutofit fontScale="90000"/>
          </a:bodyPr>
          <a:lstStyle/>
          <a:p>
            <a:r>
              <a:rPr lang="en-US" dirty="0"/>
              <a:t>Aggregated Subrecipient Data</a:t>
            </a:r>
            <a:endParaRPr lang="en-US" sz="3100" dirty="0"/>
          </a:p>
        </p:txBody>
      </p:sp>
      <p:sp>
        <p:nvSpPr>
          <p:cNvPr id="3" name="Content Placeholder 2">
            <a:extLst>
              <a:ext uri="{FF2B5EF4-FFF2-40B4-BE49-F238E27FC236}">
                <a16:creationId xmlns:a16="http://schemas.microsoft.com/office/drawing/2014/main" id="{35AEE40C-88AF-4BFA-A32C-7440A909B29B}"/>
              </a:ext>
            </a:extLst>
          </p:cNvPr>
          <p:cNvSpPr>
            <a:spLocks noGrp="1"/>
          </p:cNvSpPr>
          <p:nvPr>
            <p:ph sz="half" idx="10"/>
          </p:nvPr>
        </p:nvSpPr>
        <p:spPr>
          <a:xfrm>
            <a:off x="838200" y="1358710"/>
            <a:ext cx="10515600" cy="925433"/>
          </a:xfrm>
        </p:spPr>
        <p:txBody>
          <a:bodyPr>
            <a:normAutofit/>
          </a:bodyPr>
          <a:lstStyle/>
          <a:p>
            <a:pPr algn="ctr">
              <a:lnSpc>
                <a:spcPct val="80000"/>
              </a:lnSpc>
              <a:spcAft>
                <a:spcPts val="300"/>
              </a:spcAft>
            </a:pPr>
            <a:r>
              <a:rPr lang="en-US" sz="2700" b="1" dirty="0"/>
              <a:t>Change in CD4 Count from Time of Assignment</a:t>
            </a:r>
          </a:p>
          <a:p>
            <a:pPr algn="ctr">
              <a:lnSpc>
                <a:spcPct val="80000"/>
              </a:lnSpc>
              <a:spcAft>
                <a:spcPts val="300"/>
              </a:spcAft>
            </a:pPr>
            <a:r>
              <a:rPr lang="en-US" sz="2000" dirty="0"/>
              <a:t>Nov 2017 – May 2018, for clients with a lab result since date of assignment to CHW (N=29)</a:t>
            </a:r>
          </a:p>
        </p:txBody>
      </p:sp>
      <p:graphicFrame>
        <p:nvGraphicFramePr>
          <p:cNvPr id="4" name="Content Placeholder 4">
            <a:extLst>
              <a:ext uri="{FF2B5EF4-FFF2-40B4-BE49-F238E27FC236}">
                <a16:creationId xmlns:a16="http://schemas.microsoft.com/office/drawing/2014/main" id="{1EB2C12E-A836-4845-9571-638C7DB11D16}"/>
              </a:ext>
            </a:extLst>
          </p:cNvPr>
          <p:cNvGraphicFramePr>
            <a:graphicFrameLocks/>
          </p:cNvGraphicFramePr>
          <p:nvPr>
            <p:extLst>
              <p:ext uri="{D42A27DB-BD31-4B8C-83A1-F6EECF244321}">
                <p14:modId xmlns:p14="http://schemas.microsoft.com/office/powerpoint/2010/main" val="4102847629"/>
              </p:ext>
            </p:extLst>
          </p:nvPr>
        </p:nvGraphicFramePr>
        <p:xfrm>
          <a:off x="2552700" y="2523552"/>
          <a:ext cx="7086600" cy="2743200"/>
        </p:xfrm>
        <a:graphic>
          <a:graphicData uri="http://schemas.openxmlformats.org/drawingml/2006/table">
            <a:tbl>
              <a:tblPr firstRow="1" bandRow="1">
                <a:tableStyleId>{7DF18680-E054-41AD-8BC1-D1AEF772440D}</a:tableStyleId>
              </a:tblPr>
              <a:tblGrid>
                <a:gridCol w="3314700">
                  <a:extLst>
                    <a:ext uri="{9D8B030D-6E8A-4147-A177-3AD203B41FA5}">
                      <a16:colId xmlns:a16="http://schemas.microsoft.com/office/drawing/2014/main" val="2337227849"/>
                    </a:ext>
                  </a:extLst>
                </a:gridCol>
                <a:gridCol w="3771900">
                  <a:extLst>
                    <a:ext uri="{9D8B030D-6E8A-4147-A177-3AD203B41FA5}">
                      <a16:colId xmlns:a16="http://schemas.microsoft.com/office/drawing/2014/main" val="2885995770"/>
                    </a:ext>
                  </a:extLst>
                </a:gridCol>
              </a:tblGrid>
              <a:tr h="253594">
                <a:tc>
                  <a:txBody>
                    <a:bodyPr/>
                    <a:lstStyle/>
                    <a:p>
                      <a:r>
                        <a:rPr lang="en-US" sz="2400" dirty="0"/>
                        <a:t>Significance</a:t>
                      </a:r>
                    </a:p>
                  </a:txBody>
                  <a:tcPr/>
                </a:tc>
                <a:tc>
                  <a:txBody>
                    <a:bodyPr/>
                    <a:lstStyle/>
                    <a:p>
                      <a:r>
                        <a:rPr lang="en-US" sz="2400" dirty="0"/>
                        <a:t>% Change in CD4 Count</a:t>
                      </a:r>
                    </a:p>
                  </a:txBody>
                  <a:tcPr/>
                </a:tc>
                <a:extLst>
                  <a:ext uri="{0D108BD9-81ED-4DB2-BD59-A6C34878D82A}">
                    <a16:rowId xmlns:a16="http://schemas.microsoft.com/office/drawing/2014/main" val="3030425848"/>
                  </a:ext>
                </a:extLst>
              </a:tr>
              <a:tr h="370840">
                <a:tc>
                  <a:txBody>
                    <a:bodyPr/>
                    <a:lstStyle/>
                    <a:p>
                      <a:r>
                        <a:rPr lang="en-US" sz="2400" dirty="0"/>
                        <a:t>Significant Increase*</a:t>
                      </a:r>
                    </a:p>
                  </a:txBody>
                  <a:tcPr/>
                </a:tc>
                <a:tc>
                  <a:txBody>
                    <a:bodyPr/>
                    <a:lstStyle/>
                    <a:p>
                      <a:pPr algn="ctr"/>
                      <a:r>
                        <a:rPr lang="en-US" sz="2400" dirty="0"/>
                        <a:t>48%</a:t>
                      </a:r>
                    </a:p>
                  </a:txBody>
                  <a:tcPr/>
                </a:tc>
                <a:extLst>
                  <a:ext uri="{0D108BD9-81ED-4DB2-BD59-A6C34878D82A}">
                    <a16:rowId xmlns:a16="http://schemas.microsoft.com/office/drawing/2014/main" val="724341801"/>
                  </a:ext>
                </a:extLst>
              </a:tr>
              <a:tr h="370840">
                <a:tc>
                  <a:txBody>
                    <a:bodyPr/>
                    <a:lstStyle/>
                    <a:p>
                      <a:r>
                        <a:rPr lang="en-US" sz="2400" dirty="0"/>
                        <a:t>Some Increase</a:t>
                      </a:r>
                    </a:p>
                  </a:txBody>
                  <a:tcPr/>
                </a:tc>
                <a:tc>
                  <a:txBody>
                    <a:bodyPr/>
                    <a:lstStyle/>
                    <a:p>
                      <a:pPr algn="ctr"/>
                      <a:r>
                        <a:rPr lang="en-US" sz="2400" dirty="0"/>
                        <a:t>7%</a:t>
                      </a:r>
                    </a:p>
                  </a:txBody>
                  <a:tcPr/>
                </a:tc>
                <a:extLst>
                  <a:ext uri="{0D108BD9-81ED-4DB2-BD59-A6C34878D82A}">
                    <a16:rowId xmlns:a16="http://schemas.microsoft.com/office/drawing/2014/main" val="3314310954"/>
                  </a:ext>
                </a:extLst>
              </a:tr>
              <a:tr h="370840">
                <a:tc>
                  <a:txBody>
                    <a:bodyPr/>
                    <a:lstStyle/>
                    <a:p>
                      <a:r>
                        <a:rPr lang="en-US" sz="2400" dirty="0"/>
                        <a:t>No Change</a:t>
                      </a:r>
                    </a:p>
                  </a:txBody>
                  <a:tcPr/>
                </a:tc>
                <a:tc>
                  <a:txBody>
                    <a:bodyPr/>
                    <a:lstStyle/>
                    <a:p>
                      <a:pPr algn="ctr"/>
                      <a:r>
                        <a:rPr lang="en-US" sz="2400" dirty="0"/>
                        <a:t>28%</a:t>
                      </a:r>
                    </a:p>
                  </a:txBody>
                  <a:tcPr/>
                </a:tc>
                <a:extLst>
                  <a:ext uri="{0D108BD9-81ED-4DB2-BD59-A6C34878D82A}">
                    <a16:rowId xmlns:a16="http://schemas.microsoft.com/office/drawing/2014/main" val="3057278730"/>
                  </a:ext>
                </a:extLst>
              </a:tr>
              <a:tr h="370840">
                <a:tc>
                  <a:txBody>
                    <a:bodyPr/>
                    <a:lstStyle/>
                    <a:p>
                      <a:r>
                        <a:rPr lang="en-US" sz="2400" dirty="0"/>
                        <a:t>Decrease</a:t>
                      </a:r>
                    </a:p>
                  </a:txBody>
                  <a:tcPr/>
                </a:tc>
                <a:tc>
                  <a:txBody>
                    <a:bodyPr/>
                    <a:lstStyle/>
                    <a:p>
                      <a:pPr algn="ctr"/>
                      <a:r>
                        <a:rPr lang="en-US" sz="2400" dirty="0"/>
                        <a:t>14%</a:t>
                      </a:r>
                    </a:p>
                  </a:txBody>
                  <a:tcPr/>
                </a:tc>
                <a:extLst>
                  <a:ext uri="{0D108BD9-81ED-4DB2-BD59-A6C34878D82A}">
                    <a16:rowId xmlns:a16="http://schemas.microsoft.com/office/drawing/2014/main" val="1989459970"/>
                  </a:ext>
                </a:extLst>
              </a:tr>
              <a:tr h="370840">
                <a:tc>
                  <a:txBody>
                    <a:bodyPr/>
                    <a:lstStyle/>
                    <a:p>
                      <a:r>
                        <a:rPr lang="en-US" sz="2400" dirty="0"/>
                        <a:t>Missing Data</a:t>
                      </a:r>
                    </a:p>
                  </a:txBody>
                  <a:tcPr/>
                </a:tc>
                <a:tc>
                  <a:txBody>
                    <a:bodyPr/>
                    <a:lstStyle/>
                    <a:p>
                      <a:pPr algn="ctr"/>
                      <a:r>
                        <a:rPr lang="en-US" sz="2400" dirty="0"/>
                        <a:t>3%</a:t>
                      </a:r>
                    </a:p>
                  </a:txBody>
                  <a:tcPr/>
                </a:tc>
                <a:extLst>
                  <a:ext uri="{0D108BD9-81ED-4DB2-BD59-A6C34878D82A}">
                    <a16:rowId xmlns:a16="http://schemas.microsoft.com/office/drawing/2014/main" val="2766179826"/>
                  </a:ext>
                </a:extLst>
              </a:tr>
            </a:tbl>
          </a:graphicData>
        </a:graphic>
      </p:graphicFrame>
      <p:sp>
        <p:nvSpPr>
          <p:cNvPr id="5" name="TextBox 4">
            <a:extLst>
              <a:ext uri="{FF2B5EF4-FFF2-40B4-BE49-F238E27FC236}">
                <a16:creationId xmlns:a16="http://schemas.microsoft.com/office/drawing/2014/main" id="{F90312F5-3C0F-4FDF-A624-E68FCE54CB15}"/>
              </a:ext>
            </a:extLst>
          </p:cNvPr>
          <p:cNvSpPr txBox="1"/>
          <p:nvPr/>
        </p:nvSpPr>
        <p:spPr>
          <a:xfrm>
            <a:off x="2552700" y="5266752"/>
            <a:ext cx="5600700" cy="338554"/>
          </a:xfrm>
          <a:prstGeom prst="rect">
            <a:avLst/>
          </a:prstGeom>
          <a:noFill/>
        </p:spPr>
        <p:txBody>
          <a:bodyPr wrap="square" rtlCol="0">
            <a:spAutoFit/>
          </a:bodyPr>
          <a:lstStyle/>
          <a:p>
            <a:r>
              <a:rPr lang="en-US" sz="1600" dirty="0"/>
              <a:t>* Significant change for CD4 is an increase of 30% or more.</a:t>
            </a:r>
          </a:p>
        </p:txBody>
      </p:sp>
    </p:spTree>
    <p:extLst>
      <p:ext uri="{BB962C8B-B14F-4D97-AF65-F5344CB8AC3E}">
        <p14:creationId xmlns:p14="http://schemas.microsoft.com/office/powerpoint/2010/main" val="914457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D21D-31DB-4254-917C-83343EAE41B5}"/>
              </a:ext>
            </a:extLst>
          </p:cNvPr>
          <p:cNvSpPr>
            <a:spLocks noGrp="1"/>
          </p:cNvSpPr>
          <p:nvPr>
            <p:ph type="title"/>
          </p:nvPr>
        </p:nvSpPr>
        <p:spPr/>
        <p:txBody>
          <a:bodyPr>
            <a:normAutofit fontScale="90000"/>
          </a:bodyPr>
          <a:lstStyle/>
          <a:p>
            <a:r>
              <a:rPr lang="en-US" dirty="0"/>
              <a:t>Data by Subrecipient</a:t>
            </a:r>
          </a:p>
        </p:txBody>
      </p:sp>
      <p:sp>
        <p:nvSpPr>
          <p:cNvPr id="3" name="Content Placeholder 2">
            <a:extLst>
              <a:ext uri="{FF2B5EF4-FFF2-40B4-BE49-F238E27FC236}">
                <a16:creationId xmlns:a16="http://schemas.microsoft.com/office/drawing/2014/main" id="{35AEE40C-88AF-4BFA-A32C-7440A909B29B}"/>
              </a:ext>
            </a:extLst>
          </p:cNvPr>
          <p:cNvSpPr>
            <a:spLocks noGrp="1"/>
          </p:cNvSpPr>
          <p:nvPr>
            <p:ph sz="half" idx="10"/>
          </p:nvPr>
        </p:nvSpPr>
        <p:spPr>
          <a:xfrm>
            <a:off x="838200" y="1293048"/>
            <a:ext cx="10515600" cy="925433"/>
          </a:xfrm>
        </p:spPr>
        <p:txBody>
          <a:bodyPr>
            <a:normAutofit/>
          </a:bodyPr>
          <a:lstStyle/>
          <a:p>
            <a:pPr algn="ctr">
              <a:lnSpc>
                <a:spcPct val="70000"/>
              </a:lnSpc>
              <a:spcAft>
                <a:spcPts val="300"/>
              </a:spcAft>
            </a:pPr>
            <a:r>
              <a:rPr lang="en-US" sz="2700" b="1" dirty="0"/>
              <a:t>Change in Viral Load Among Clients Assigned a CHW </a:t>
            </a:r>
          </a:p>
          <a:p>
            <a:pPr algn="ctr">
              <a:lnSpc>
                <a:spcPct val="70000"/>
              </a:lnSpc>
              <a:spcAft>
                <a:spcPts val="300"/>
              </a:spcAft>
            </a:pPr>
            <a:r>
              <a:rPr lang="en-US" sz="2000" dirty="0"/>
              <a:t>for clients with elevated VL (N=71)</a:t>
            </a:r>
          </a:p>
        </p:txBody>
      </p:sp>
      <p:sp>
        <p:nvSpPr>
          <p:cNvPr id="5" name="TextBox 4">
            <a:extLst>
              <a:ext uri="{FF2B5EF4-FFF2-40B4-BE49-F238E27FC236}">
                <a16:creationId xmlns:a16="http://schemas.microsoft.com/office/drawing/2014/main" id="{F90312F5-3C0F-4FDF-A624-E68FCE54CB15}"/>
              </a:ext>
            </a:extLst>
          </p:cNvPr>
          <p:cNvSpPr txBox="1"/>
          <p:nvPr/>
        </p:nvSpPr>
        <p:spPr>
          <a:xfrm>
            <a:off x="1943100" y="5615128"/>
            <a:ext cx="5600700" cy="338554"/>
          </a:xfrm>
          <a:prstGeom prst="rect">
            <a:avLst/>
          </a:prstGeom>
          <a:noFill/>
        </p:spPr>
        <p:txBody>
          <a:bodyPr wrap="square" rtlCol="0">
            <a:spAutoFit/>
          </a:bodyPr>
          <a:lstStyle/>
          <a:p>
            <a:r>
              <a:rPr lang="en-US" sz="1600" dirty="0"/>
              <a:t>* Significant decrease is log change of 0.5 or higher.</a:t>
            </a:r>
          </a:p>
        </p:txBody>
      </p:sp>
      <p:graphicFrame>
        <p:nvGraphicFramePr>
          <p:cNvPr id="6" name="Content Placeholder 6">
            <a:extLst>
              <a:ext uri="{FF2B5EF4-FFF2-40B4-BE49-F238E27FC236}">
                <a16:creationId xmlns:a16="http://schemas.microsoft.com/office/drawing/2014/main" id="{20EDA11F-8ED3-4C10-8BF2-E12E133FE124}"/>
              </a:ext>
            </a:extLst>
          </p:cNvPr>
          <p:cNvGraphicFramePr>
            <a:graphicFrameLocks/>
          </p:cNvGraphicFramePr>
          <p:nvPr>
            <p:extLst>
              <p:ext uri="{D42A27DB-BD31-4B8C-83A1-F6EECF244321}">
                <p14:modId xmlns:p14="http://schemas.microsoft.com/office/powerpoint/2010/main" val="2818950215"/>
              </p:ext>
            </p:extLst>
          </p:nvPr>
        </p:nvGraphicFramePr>
        <p:xfrm>
          <a:off x="1943100" y="2077546"/>
          <a:ext cx="8305800" cy="3537582"/>
        </p:xfrm>
        <a:graphic>
          <a:graphicData uri="http://schemas.openxmlformats.org/drawingml/2006/table">
            <a:tbl>
              <a:tblPr firstRow="1" bandRow="1">
                <a:tableStyleId>{7DF18680-E054-41AD-8BC1-D1AEF772440D}</a:tableStyleId>
              </a:tblPr>
              <a:tblGrid>
                <a:gridCol w="2743200">
                  <a:extLst>
                    <a:ext uri="{9D8B030D-6E8A-4147-A177-3AD203B41FA5}">
                      <a16:colId xmlns:a16="http://schemas.microsoft.com/office/drawing/2014/main" val="744832590"/>
                    </a:ext>
                  </a:extLst>
                </a:gridCol>
                <a:gridCol w="1447800">
                  <a:extLst>
                    <a:ext uri="{9D8B030D-6E8A-4147-A177-3AD203B41FA5}">
                      <a16:colId xmlns:a16="http://schemas.microsoft.com/office/drawing/2014/main" val="3189774071"/>
                    </a:ext>
                  </a:extLst>
                </a:gridCol>
                <a:gridCol w="1371600">
                  <a:extLst>
                    <a:ext uri="{9D8B030D-6E8A-4147-A177-3AD203B41FA5}">
                      <a16:colId xmlns:a16="http://schemas.microsoft.com/office/drawing/2014/main" val="848621918"/>
                    </a:ext>
                  </a:extLst>
                </a:gridCol>
                <a:gridCol w="1371600">
                  <a:extLst>
                    <a:ext uri="{9D8B030D-6E8A-4147-A177-3AD203B41FA5}">
                      <a16:colId xmlns:a16="http://schemas.microsoft.com/office/drawing/2014/main" val="1686572310"/>
                    </a:ext>
                  </a:extLst>
                </a:gridCol>
                <a:gridCol w="1371600">
                  <a:extLst>
                    <a:ext uri="{9D8B030D-6E8A-4147-A177-3AD203B41FA5}">
                      <a16:colId xmlns:a16="http://schemas.microsoft.com/office/drawing/2014/main" val="754304931"/>
                    </a:ext>
                  </a:extLst>
                </a:gridCol>
              </a:tblGrid>
              <a:tr h="589597">
                <a:tc>
                  <a:txBody>
                    <a:bodyPr/>
                    <a:lstStyle/>
                    <a:p>
                      <a:r>
                        <a:rPr lang="en-US" sz="2400" dirty="0"/>
                        <a:t>Significance</a:t>
                      </a:r>
                    </a:p>
                  </a:txBody>
                  <a:tcPr marL="45720" marR="45720" anchor="ctr"/>
                </a:tc>
                <a:tc>
                  <a:txBody>
                    <a:bodyPr/>
                    <a:lstStyle/>
                    <a:p>
                      <a:pPr algn="ctr"/>
                      <a:r>
                        <a:rPr lang="en-US" sz="2400" dirty="0"/>
                        <a:t>Agency A</a:t>
                      </a:r>
                    </a:p>
                  </a:txBody>
                  <a:tcPr marL="45720" marR="45720" anchor="ctr"/>
                </a:tc>
                <a:tc>
                  <a:txBody>
                    <a:bodyPr/>
                    <a:lstStyle/>
                    <a:p>
                      <a:pPr algn="ctr"/>
                      <a:r>
                        <a:rPr lang="en-US" sz="2400" dirty="0"/>
                        <a:t>Agency B</a:t>
                      </a:r>
                    </a:p>
                  </a:txBody>
                  <a:tcPr marL="45720" marR="45720" anchor="ctr"/>
                </a:tc>
                <a:tc>
                  <a:txBody>
                    <a:bodyPr/>
                    <a:lstStyle/>
                    <a:p>
                      <a:pPr algn="ctr"/>
                      <a:r>
                        <a:rPr lang="en-US" sz="2400" dirty="0"/>
                        <a:t>Agency C</a:t>
                      </a:r>
                    </a:p>
                  </a:txBody>
                  <a:tcPr marL="45720" marR="45720" anchor="ctr"/>
                </a:tc>
                <a:tc>
                  <a:txBody>
                    <a:bodyPr/>
                    <a:lstStyle/>
                    <a:p>
                      <a:pPr algn="ctr"/>
                      <a:r>
                        <a:rPr lang="en-US" sz="2400" dirty="0"/>
                        <a:t>Agency D</a:t>
                      </a:r>
                    </a:p>
                  </a:txBody>
                  <a:tcPr marL="45720" marR="45720" anchor="ctr"/>
                </a:tc>
                <a:extLst>
                  <a:ext uri="{0D108BD9-81ED-4DB2-BD59-A6C34878D82A}">
                    <a16:rowId xmlns:a16="http://schemas.microsoft.com/office/drawing/2014/main" val="154366911"/>
                  </a:ext>
                </a:extLst>
              </a:tr>
              <a:tr h="589597">
                <a:tc>
                  <a:txBody>
                    <a:bodyPr/>
                    <a:lstStyle/>
                    <a:p>
                      <a:r>
                        <a:rPr lang="en-US" sz="2400" dirty="0"/>
                        <a:t>Significant Decrease*</a:t>
                      </a:r>
                    </a:p>
                  </a:txBody>
                  <a:tcPr marL="45720" marR="45720" anchor="ctr"/>
                </a:tc>
                <a:tc>
                  <a:txBody>
                    <a:bodyPr/>
                    <a:lstStyle/>
                    <a:p>
                      <a:pPr algn="ctr"/>
                      <a:r>
                        <a:rPr lang="en-US" sz="2400" dirty="0"/>
                        <a:t>48%</a:t>
                      </a:r>
                    </a:p>
                  </a:txBody>
                  <a:tcPr marL="45720" marR="45720" anchor="ctr"/>
                </a:tc>
                <a:tc>
                  <a:txBody>
                    <a:bodyPr/>
                    <a:lstStyle/>
                    <a:p>
                      <a:pPr algn="ctr"/>
                      <a:r>
                        <a:rPr lang="en-US" sz="2400" dirty="0"/>
                        <a:t>90%</a:t>
                      </a:r>
                    </a:p>
                  </a:txBody>
                  <a:tcPr marL="45720" marR="45720" anchor="ctr"/>
                </a:tc>
                <a:tc>
                  <a:txBody>
                    <a:bodyPr/>
                    <a:lstStyle/>
                    <a:p>
                      <a:pPr algn="ctr"/>
                      <a:r>
                        <a:rPr lang="en-US" sz="2400" dirty="0"/>
                        <a:t>14%</a:t>
                      </a:r>
                    </a:p>
                  </a:txBody>
                  <a:tcPr marL="45720" marR="45720" anchor="ctr"/>
                </a:tc>
                <a:tc>
                  <a:txBody>
                    <a:bodyPr/>
                    <a:lstStyle/>
                    <a:p>
                      <a:pPr algn="ctr"/>
                      <a:r>
                        <a:rPr lang="en-US" sz="2400" dirty="0"/>
                        <a:t>57%</a:t>
                      </a:r>
                    </a:p>
                  </a:txBody>
                  <a:tcPr marL="45720" marR="45720" anchor="ctr"/>
                </a:tc>
                <a:extLst>
                  <a:ext uri="{0D108BD9-81ED-4DB2-BD59-A6C34878D82A}">
                    <a16:rowId xmlns:a16="http://schemas.microsoft.com/office/drawing/2014/main" val="3438338710"/>
                  </a:ext>
                </a:extLst>
              </a:tr>
              <a:tr h="589597">
                <a:tc>
                  <a:txBody>
                    <a:bodyPr/>
                    <a:lstStyle/>
                    <a:p>
                      <a:r>
                        <a:rPr lang="en-US" sz="2400" dirty="0"/>
                        <a:t>Some Decrease</a:t>
                      </a:r>
                    </a:p>
                  </a:txBody>
                  <a:tcPr marL="45720" marR="45720" anchor="ctr"/>
                </a:tc>
                <a:tc>
                  <a:txBody>
                    <a:bodyPr/>
                    <a:lstStyle/>
                    <a:p>
                      <a:pPr algn="ctr"/>
                      <a:r>
                        <a:rPr lang="en-US" sz="2400" dirty="0"/>
                        <a:t>24%</a:t>
                      </a:r>
                    </a:p>
                  </a:txBody>
                  <a:tcPr marL="45720" marR="45720" anchor="ctr"/>
                </a:tc>
                <a:tc>
                  <a:txBody>
                    <a:bodyPr/>
                    <a:lstStyle/>
                    <a:p>
                      <a:pPr algn="ctr"/>
                      <a:r>
                        <a:rPr lang="en-US" sz="2400" dirty="0"/>
                        <a:t>5%</a:t>
                      </a:r>
                    </a:p>
                  </a:txBody>
                  <a:tcPr marL="45720" marR="45720" anchor="ctr"/>
                </a:tc>
                <a:tc>
                  <a:txBody>
                    <a:bodyPr/>
                    <a:lstStyle/>
                    <a:p>
                      <a:pPr algn="ctr"/>
                      <a:r>
                        <a:rPr lang="en-US" sz="2400" dirty="0"/>
                        <a:t>0%</a:t>
                      </a:r>
                    </a:p>
                  </a:txBody>
                  <a:tcPr marL="45720" marR="45720" anchor="ctr"/>
                </a:tc>
                <a:tc>
                  <a:txBody>
                    <a:bodyPr/>
                    <a:lstStyle/>
                    <a:p>
                      <a:pPr algn="ctr"/>
                      <a:r>
                        <a:rPr lang="en-US" sz="2400" dirty="0"/>
                        <a:t>26%</a:t>
                      </a:r>
                    </a:p>
                  </a:txBody>
                  <a:tcPr marL="45720" marR="45720" anchor="ctr"/>
                </a:tc>
                <a:extLst>
                  <a:ext uri="{0D108BD9-81ED-4DB2-BD59-A6C34878D82A}">
                    <a16:rowId xmlns:a16="http://schemas.microsoft.com/office/drawing/2014/main" val="3959669415"/>
                  </a:ext>
                </a:extLst>
              </a:tr>
              <a:tr h="589597">
                <a:tc>
                  <a:txBody>
                    <a:bodyPr/>
                    <a:lstStyle/>
                    <a:p>
                      <a:r>
                        <a:rPr lang="en-US" sz="2400" dirty="0"/>
                        <a:t>No Change</a:t>
                      </a:r>
                    </a:p>
                  </a:txBody>
                  <a:tcPr marL="45720" marR="45720" anchor="ctr"/>
                </a:tc>
                <a:tc>
                  <a:txBody>
                    <a:bodyPr/>
                    <a:lstStyle/>
                    <a:p>
                      <a:pPr algn="ctr"/>
                      <a:r>
                        <a:rPr lang="en-US" sz="2400" dirty="0"/>
                        <a:t>14%</a:t>
                      </a:r>
                    </a:p>
                  </a:txBody>
                  <a:tcPr marL="45720" marR="45720" anchor="ctr"/>
                </a:tc>
                <a:tc>
                  <a:txBody>
                    <a:bodyPr/>
                    <a:lstStyle/>
                    <a:p>
                      <a:pPr algn="ctr"/>
                      <a:r>
                        <a:rPr lang="en-US" sz="2400" dirty="0"/>
                        <a:t>0%</a:t>
                      </a:r>
                    </a:p>
                  </a:txBody>
                  <a:tcPr marL="45720" marR="45720" anchor="ctr"/>
                </a:tc>
                <a:tc>
                  <a:txBody>
                    <a:bodyPr/>
                    <a:lstStyle/>
                    <a:p>
                      <a:pPr algn="ctr"/>
                      <a:r>
                        <a:rPr lang="en-US" sz="2400" dirty="0"/>
                        <a:t>86%</a:t>
                      </a:r>
                    </a:p>
                  </a:txBody>
                  <a:tcPr marL="45720" marR="45720" anchor="ctr"/>
                </a:tc>
                <a:tc>
                  <a:txBody>
                    <a:bodyPr/>
                    <a:lstStyle/>
                    <a:p>
                      <a:pPr algn="ctr"/>
                      <a:r>
                        <a:rPr lang="en-US" sz="2400" dirty="0"/>
                        <a:t>9%</a:t>
                      </a:r>
                    </a:p>
                  </a:txBody>
                  <a:tcPr marL="45720" marR="45720" anchor="ctr"/>
                </a:tc>
                <a:extLst>
                  <a:ext uri="{0D108BD9-81ED-4DB2-BD59-A6C34878D82A}">
                    <a16:rowId xmlns:a16="http://schemas.microsoft.com/office/drawing/2014/main" val="2142037331"/>
                  </a:ext>
                </a:extLst>
              </a:tr>
              <a:tr h="589597">
                <a:tc>
                  <a:txBody>
                    <a:bodyPr/>
                    <a:lstStyle/>
                    <a:p>
                      <a:r>
                        <a:rPr lang="en-US" sz="2400" dirty="0"/>
                        <a:t>Increase</a:t>
                      </a:r>
                    </a:p>
                  </a:txBody>
                  <a:tcPr marL="45720" marR="45720" anchor="ctr"/>
                </a:tc>
                <a:tc>
                  <a:txBody>
                    <a:bodyPr/>
                    <a:lstStyle/>
                    <a:p>
                      <a:pPr algn="ctr"/>
                      <a:r>
                        <a:rPr lang="en-US" sz="2400" dirty="0"/>
                        <a:t>10%</a:t>
                      </a:r>
                    </a:p>
                  </a:txBody>
                  <a:tcPr marL="45720" marR="45720" anchor="ctr"/>
                </a:tc>
                <a:tc>
                  <a:txBody>
                    <a:bodyPr/>
                    <a:lstStyle/>
                    <a:p>
                      <a:pPr algn="ctr"/>
                      <a:r>
                        <a:rPr lang="en-US" sz="2400" dirty="0"/>
                        <a:t>0%</a:t>
                      </a:r>
                    </a:p>
                  </a:txBody>
                  <a:tcPr marL="45720" marR="45720" anchor="ctr"/>
                </a:tc>
                <a:tc>
                  <a:txBody>
                    <a:bodyPr/>
                    <a:lstStyle/>
                    <a:p>
                      <a:pPr algn="ctr"/>
                      <a:r>
                        <a:rPr lang="en-US" sz="2400" dirty="0"/>
                        <a:t>0%</a:t>
                      </a:r>
                    </a:p>
                  </a:txBody>
                  <a:tcPr marL="45720" marR="45720" anchor="ctr"/>
                </a:tc>
                <a:tc>
                  <a:txBody>
                    <a:bodyPr/>
                    <a:lstStyle/>
                    <a:p>
                      <a:pPr algn="ctr"/>
                      <a:r>
                        <a:rPr lang="en-US" sz="2400" dirty="0"/>
                        <a:t>9%</a:t>
                      </a:r>
                    </a:p>
                  </a:txBody>
                  <a:tcPr marL="45720" marR="45720" anchor="ctr"/>
                </a:tc>
                <a:extLst>
                  <a:ext uri="{0D108BD9-81ED-4DB2-BD59-A6C34878D82A}">
                    <a16:rowId xmlns:a16="http://schemas.microsoft.com/office/drawing/2014/main" val="2909109711"/>
                  </a:ext>
                </a:extLst>
              </a:tr>
              <a:tr h="589597">
                <a:tc>
                  <a:txBody>
                    <a:bodyPr/>
                    <a:lstStyle/>
                    <a:p>
                      <a:r>
                        <a:rPr lang="en-US" sz="2400" dirty="0"/>
                        <a:t>Missing Data</a:t>
                      </a:r>
                    </a:p>
                  </a:txBody>
                  <a:tcPr marL="45720" marR="45720" anchor="ctr"/>
                </a:tc>
                <a:tc>
                  <a:txBody>
                    <a:bodyPr/>
                    <a:lstStyle/>
                    <a:p>
                      <a:pPr algn="ctr"/>
                      <a:r>
                        <a:rPr lang="en-US" sz="2400" dirty="0"/>
                        <a:t>5%</a:t>
                      </a:r>
                    </a:p>
                  </a:txBody>
                  <a:tcPr marL="45720" marR="45720" anchor="ctr"/>
                </a:tc>
                <a:tc>
                  <a:txBody>
                    <a:bodyPr/>
                    <a:lstStyle/>
                    <a:p>
                      <a:pPr algn="ctr"/>
                      <a:r>
                        <a:rPr lang="en-US" sz="2400" dirty="0"/>
                        <a:t>5%</a:t>
                      </a:r>
                    </a:p>
                  </a:txBody>
                  <a:tcPr marL="45720" marR="45720" anchor="ctr"/>
                </a:tc>
                <a:tc>
                  <a:txBody>
                    <a:bodyPr/>
                    <a:lstStyle/>
                    <a:p>
                      <a:pPr algn="ctr"/>
                      <a:r>
                        <a:rPr lang="en-US" sz="2400" dirty="0"/>
                        <a:t>0%</a:t>
                      </a:r>
                    </a:p>
                  </a:txBody>
                  <a:tcPr marL="45720" marR="45720" anchor="ctr"/>
                </a:tc>
                <a:tc>
                  <a:txBody>
                    <a:bodyPr/>
                    <a:lstStyle/>
                    <a:p>
                      <a:pPr algn="ctr"/>
                      <a:r>
                        <a:rPr lang="en-US" sz="2400" dirty="0"/>
                        <a:t>0%</a:t>
                      </a:r>
                    </a:p>
                  </a:txBody>
                  <a:tcPr marL="45720" marR="45720" anchor="ctr"/>
                </a:tc>
                <a:extLst>
                  <a:ext uri="{0D108BD9-81ED-4DB2-BD59-A6C34878D82A}">
                    <a16:rowId xmlns:a16="http://schemas.microsoft.com/office/drawing/2014/main" val="2534647121"/>
                  </a:ext>
                </a:extLst>
              </a:tr>
            </a:tbl>
          </a:graphicData>
        </a:graphic>
      </p:graphicFrame>
    </p:spTree>
    <p:extLst>
      <p:ext uri="{BB962C8B-B14F-4D97-AF65-F5344CB8AC3E}">
        <p14:creationId xmlns:p14="http://schemas.microsoft.com/office/powerpoint/2010/main" val="3853237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7C2B-A2EF-4775-BF73-3E8068ADE674}"/>
              </a:ext>
            </a:extLst>
          </p:cNvPr>
          <p:cNvSpPr>
            <a:spLocks noGrp="1"/>
          </p:cNvSpPr>
          <p:nvPr>
            <p:ph type="title"/>
          </p:nvPr>
        </p:nvSpPr>
        <p:spPr/>
        <p:txBody>
          <a:bodyPr>
            <a:normAutofit fontScale="90000"/>
          </a:bodyPr>
          <a:lstStyle/>
          <a:p>
            <a:r>
              <a:rPr lang="en-US" dirty="0"/>
              <a:t>Lessons Learned</a:t>
            </a:r>
          </a:p>
        </p:txBody>
      </p:sp>
      <p:sp>
        <p:nvSpPr>
          <p:cNvPr id="3" name="Content Placeholder 2">
            <a:extLst>
              <a:ext uri="{FF2B5EF4-FFF2-40B4-BE49-F238E27FC236}">
                <a16:creationId xmlns:a16="http://schemas.microsoft.com/office/drawing/2014/main" id="{EE106BC4-22D3-4E17-905B-D5C771D1E20C}"/>
              </a:ext>
            </a:extLst>
          </p:cNvPr>
          <p:cNvSpPr>
            <a:spLocks noGrp="1"/>
          </p:cNvSpPr>
          <p:nvPr>
            <p:ph sz="half" idx="10"/>
          </p:nvPr>
        </p:nvSpPr>
        <p:spPr/>
        <p:txBody>
          <a:bodyPr/>
          <a:lstStyle/>
          <a:p>
            <a:pPr marL="342900" indent="-342900">
              <a:spcAft>
                <a:spcPts val="1200"/>
              </a:spcAft>
              <a:buFont typeface="Arial" panose="020B0604020202020204" pitchFamily="34" charset="0"/>
              <a:buChar char="•"/>
            </a:pPr>
            <a:r>
              <a:rPr lang="en-US" dirty="0"/>
              <a:t>Support and commitment from senior leadership is essential</a:t>
            </a:r>
          </a:p>
          <a:p>
            <a:pPr marL="342900" indent="-342900">
              <a:spcAft>
                <a:spcPts val="1200"/>
              </a:spcAft>
              <a:buFont typeface="Arial" panose="020B0604020202020204" pitchFamily="34" charset="0"/>
              <a:buChar char="•"/>
            </a:pPr>
            <a:r>
              <a:rPr lang="en-US" dirty="0"/>
              <a:t>Phased implementation approach to plan, prepare for, and implement new interventions</a:t>
            </a:r>
          </a:p>
          <a:p>
            <a:pPr marL="342900" indent="-342900">
              <a:spcAft>
                <a:spcPts val="1200"/>
              </a:spcAft>
              <a:buFont typeface="Arial" panose="020B0604020202020204" pitchFamily="34" charset="0"/>
              <a:buChar char="•"/>
            </a:pPr>
            <a:r>
              <a:rPr lang="en-US" dirty="0"/>
              <a:t>Blended learning strategy to support capacity building and implementation</a:t>
            </a:r>
          </a:p>
          <a:p>
            <a:pPr marL="342900" indent="-342900">
              <a:spcAft>
                <a:spcPts val="1200"/>
              </a:spcAft>
              <a:buFont typeface="Arial" panose="020B0604020202020204" pitchFamily="34" charset="0"/>
              <a:buChar char="•"/>
            </a:pPr>
            <a:r>
              <a:rPr lang="en-US" dirty="0"/>
              <a:t>More intensive support is needed during first phase of implementation</a:t>
            </a:r>
          </a:p>
          <a:p>
            <a:pPr marL="342900" indent="-342900">
              <a:spcAft>
                <a:spcPts val="1200"/>
              </a:spcAft>
              <a:buFont typeface="Arial" panose="020B0604020202020204" pitchFamily="34" charset="0"/>
              <a:buChar char="•"/>
            </a:pPr>
            <a:r>
              <a:rPr lang="en-US" dirty="0"/>
              <a:t>Partnering with subrecipients on the design, delivery, and continuous evaluation and improvement is critical</a:t>
            </a:r>
          </a:p>
          <a:p>
            <a:pPr marL="342900" indent="-342900">
              <a:spcAft>
                <a:spcPts val="1200"/>
              </a:spcAft>
              <a:buFont typeface="Arial" panose="020B0604020202020204" pitchFamily="34" charset="0"/>
              <a:buChar char="•"/>
            </a:pPr>
            <a:r>
              <a:rPr lang="en-US" dirty="0"/>
              <a:t>Have a plan but be adaptable</a:t>
            </a:r>
          </a:p>
        </p:txBody>
      </p:sp>
    </p:spTree>
    <p:extLst>
      <p:ext uri="{BB962C8B-B14F-4D97-AF65-F5344CB8AC3E}">
        <p14:creationId xmlns:p14="http://schemas.microsoft.com/office/powerpoint/2010/main" val="318817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675F-0B19-48A6-AD18-015D56F45139}"/>
              </a:ext>
            </a:extLst>
          </p:cNvPr>
          <p:cNvSpPr>
            <a:spLocks noGrp="1"/>
          </p:cNvSpPr>
          <p:nvPr>
            <p:ph type="title"/>
          </p:nvPr>
        </p:nvSpPr>
        <p:spPr/>
        <p:txBody>
          <a:bodyPr>
            <a:normAutofit fontScale="90000"/>
          </a:bodyPr>
          <a:lstStyle/>
          <a:p>
            <a:r>
              <a:rPr lang="en-US" dirty="0"/>
              <a:t>Session Agenda</a:t>
            </a:r>
          </a:p>
        </p:txBody>
      </p:sp>
      <p:sp>
        <p:nvSpPr>
          <p:cNvPr id="3" name="Content Placeholder 2">
            <a:extLst>
              <a:ext uri="{FF2B5EF4-FFF2-40B4-BE49-F238E27FC236}">
                <a16:creationId xmlns:a16="http://schemas.microsoft.com/office/drawing/2014/main" id="{BA34E6A4-F0DE-4513-AA34-F85D01C95A90}"/>
              </a:ext>
            </a:extLst>
          </p:cNvPr>
          <p:cNvSpPr>
            <a:spLocks noGrp="1"/>
          </p:cNvSpPr>
          <p:nvPr>
            <p:ph sz="half" idx="10"/>
          </p:nvPr>
        </p:nvSpPr>
        <p:spPr/>
        <p:txBody>
          <a:bodyPr>
            <a:normAutofit fontScale="92500" lnSpcReduction="10000"/>
          </a:bodyPr>
          <a:lstStyle/>
          <a:p>
            <a:pPr marL="342900" indent="-342900">
              <a:spcAft>
                <a:spcPts val="600"/>
              </a:spcAft>
              <a:buFont typeface="Arial" panose="020B0604020202020204" pitchFamily="34" charset="0"/>
              <a:buChar char="•"/>
            </a:pPr>
            <a:r>
              <a:rPr lang="en-US" dirty="0"/>
              <a:t>Project Overview</a:t>
            </a:r>
          </a:p>
          <a:p>
            <a:pPr marL="342900" indent="-342900">
              <a:spcAft>
                <a:spcPts val="600"/>
              </a:spcAft>
              <a:buFont typeface="Arial" panose="020B0604020202020204" pitchFamily="34" charset="0"/>
              <a:buChar char="•"/>
            </a:pPr>
            <a:r>
              <a:rPr lang="en-US" dirty="0"/>
              <a:t>Project Implementation, Evaluation, and Outcomes</a:t>
            </a:r>
          </a:p>
          <a:p>
            <a:pPr marL="1028700" lvl="1" indent="-342900">
              <a:spcAft>
                <a:spcPts val="600"/>
              </a:spcAft>
            </a:pPr>
            <a:r>
              <a:rPr lang="en-US" dirty="0"/>
              <a:t>Organizational Readiness and Capacity Assessments</a:t>
            </a:r>
          </a:p>
          <a:p>
            <a:pPr marL="1028700" lvl="1" indent="-342900">
              <a:spcAft>
                <a:spcPts val="600"/>
              </a:spcAft>
            </a:pPr>
            <a:r>
              <a:rPr lang="en-US" dirty="0"/>
              <a:t>Intervention Selection</a:t>
            </a:r>
          </a:p>
          <a:p>
            <a:pPr marL="1028700" lvl="1" indent="-342900">
              <a:spcAft>
                <a:spcPts val="600"/>
              </a:spcAft>
            </a:pPr>
            <a:r>
              <a:rPr lang="en-US" dirty="0"/>
              <a:t>Supporting Implementation through Training and Technical Assistance</a:t>
            </a:r>
          </a:p>
          <a:p>
            <a:pPr marL="1028700" lvl="1" indent="-342900">
              <a:spcAft>
                <a:spcPts val="600"/>
              </a:spcAft>
            </a:pPr>
            <a:r>
              <a:rPr lang="en-US" dirty="0"/>
              <a:t>Evaluation and Outcomes</a:t>
            </a:r>
          </a:p>
          <a:p>
            <a:pPr marL="342900" indent="-342900">
              <a:spcAft>
                <a:spcPts val="600"/>
              </a:spcAft>
              <a:buFont typeface="Arial" panose="020B0604020202020204" pitchFamily="34" charset="0"/>
              <a:buChar char="•"/>
            </a:pPr>
            <a:r>
              <a:rPr lang="en-US" dirty="0"/>
              <a:t>Experiences from the Field</a:t>
            </a:r>
          </a:p>
          <a:p>
            <a:pPr marL="1028700" lvl="1" indent="-342900">
              <a:spcAft>
                <a:spcPts val="600"/>
              </a:spcAft>
            </a:pPr>
            <a:r>
              <a:rPr lang="en-US" dirty="0"/>
              <a:t>Houston: Avenue 360 Health &amp; Wellness </a:t>
            </a:r>
          </a:p>
          <a:p>
            <a:pPr marL="1028700" lvl="1" indent="-342900">
              <a:spcAft>
                <a:spcPts val="600"/>
              </a:spcAft>
            </a:pPr>
            <a:r>
              <a:rPr lang="en-US" dirty="0"/>
              <a:t>Atlanta: Positive Impact Health Centers</a:t>
            </a:r>
          </a:p>
          <a:p>
            <a:pPr marL="342900" indent="-342900">
              <a:spcAft>
                <a:spcPts val="600"/>
              </a:spcAft>
              <a:buFont typeface="Arial" panose="020B0604020202020204" pitchFamily="34" charset="0"/>
              <a:buChar char="•"/>
            </a:pPr>
            <a:r>
              <a:rPr lang="en-US" dirty="0"/>
              <a:t>Q&amp;A and Discussion</a:t>
            </a:r>
          </a:p>
        </p:txBody>
      </p:sp>
    </p:spTree>
    <p:extLst>
      <p:ext uri="{BB962C8B-B14F-4D97-AF65-F5344CB8AC3E}">
        <p14:creationId xmlns:p14="http://schemas.microsoft.com/office/powerpoint/2010/main" val="76879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 Questions</a:t>
            </a:r>
          </a:p>
        </p:txBody>
      </p:sp>
      <p:sp>
        <p:nvSpPr>
          <p:cNvPr id="3" name="Content Placeholder 2"/>
          <p:cNvSpPr>
            <a:spLocks noGrp="1"/>
          </p:cNvSpPr>
          <p:nvPr>
            <p:ph sz="half" idx="10"/>
          </p:nvPr>
        </p:nvSpPr>
        <p:spPr/>
        <p:txBody>
          <a:bodyPr>
            <a:normAutofit/>
          </a:bodyPr>
          <a:lstStyle/>
          <a:p>
            <a:pPr marL="342900" indent="-342900">
              <a:spcAft>
                <a:spcPts val="1000"/>
              </a:spcAft>
              <a:buFont typeface="Arial" panose="020B0604020202020204" pitchFamily="34" charset="0"/>
              <a:buChar char="•"/>
            </a:pPr>
            <a:r>
              <a:rPr lang="en-US" dirty="0"/>
              <a:t>What is the appropriate client caseload to maximize CHW engagement with clients?</a:t>
            </a:r>
          </a:p>
          <a:p>
            <a:pPr marL="342900" indent="-342900">
              <a:spcAft>
                <a:spcPts val="1000"/>
              </a:spcAft>
              <a:buFont typeface="Arial" panose="020B0604020202020204" pitchFamily="34" charset="0"/>
              <a:buChar char="•"/>
            </a:pPr>
            <a:r>
              <a:rPr lang="en-US" dirty="0"/>
              <a:t>What are the skills and traits that make a CHW effective?</a:t>
            </a:r>
          </a:p>
          <a:p>
            <a:pPr marL="342900" indent="-342900">
              <a:spcAft>
                <a:spcPts val="1000"/>
              </a:spcAft>
              <a:buFont typeface="Arial" panose="020B0604020202020204" pitchFamily="34" charset="0"/>
              <a:buChar char="•"/>
            </a:pPr>
            <a:r>
              <a:rPr lang="en-US" dirty="0"/>
              <a:t>How is “peer” defined? </a:t>
            </a:r>
          </a:p>
          <a:p>
            <a:pPr marL="342900" indent="-342900">
              <a:spcAft>
                <a:spcPts val="1000"/>
              </a:spcAft>
              <a:buFont typeface="Arial" panose="020B0604020202020204" pitchFamily="34" charset="0"/>
              <a:buChar char="•"/>
            </a:pPr>
            <a:r>
              <a:rPr lang="en-US" dirty="0"/>
              <a:t>Is a peer always the best person to deliver this type of intervention?</a:t>
            </a:r>
          </a:p>
          <a:p>
            <a:pPr marL="342900" indent="-342900">
              <a:spcAft>
                <a:spcPts val="1000"/>
              </a:spcAft>
              <a:buFont typeface="Arial" panose="020B0604020202020204" pitchFamily="34" charset="0"/>
              <a:buChar char="•"/>
            </a:pPr>
            <a:r>
              <a:rPr lang="en-US" dirty="0"/>
              <a:t>Which criteria predict poor adherence?</a:t>
            </a:r>
          </a:p>
          <a:p>
            <a:pPr marL="342900" indent="-342900">
              <a:spcAft>
                <a:spcPts val="1000"/>
              </a:spcAft>
              <a:buFont typeface="Arial" panose="020B0604020202020204" pitchFamily="34" charset="0"/>
              <a:buChar char="•"/>
            </a:pPr>
            <a:r>
              <a:rPr lang="en-US" dirty="0"/>
              <a:t>What should CHWs document in EHR?</a:t>
            </a:r>
          </a:p>
          <a:p>
            <a:pPr marL="342900" indent="-342900">
              <a:spcAft>
                <a:spcPts val="1000"/>
              </a:spcAft>
              <a:buFont typeface="Arial" panose="020B0604020202020204" pitchFamily="34" charset="0"/>
              <a:buChar char="•"/>
            </a:pPr>
            <a:r>
              <a:rPr lang="en-US" dirty="0"/>
              <a:t>Are there opportunities to finance CHW services?</a:t>
            </a:r>
          </a:p>
        </p:txBody>
      </p:sp>
    </p:spTree>
    <p:extLst>
      <p:ext uri="{BB962C8B-B14F-4D97-AF65-F5344CB8AC3E}">
        <p14:creationId xmlns:p14="http://schemas.microsoft.com/office/powerpoint/2010/main" val="1202699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5640-2FAE-44E8-A3B2-164D97480141}"/>
              </a:ext>
            </a:extLst>
          </p:cNvPr>
          <p:cNvSpPr>
            <a:spLocks noGrp="1"/>
          </p:cNvSpPr>
          <p:nvPr>
            <p:ph type="title"/>
          </p:nvPr>
        </p:nvSpPr>
        <p:spPr/>
        <p:txBody>
          <a:bodyPr/>
          <a:lstStyle/>
          <a:p>
            <a:r>
              <a:rPr lang="en-US" sz="3200" dirty="0"/>
              <a:t>The Story Behind the Numbers: Experiences from the Field</a:t>
            </a:r>
          </a:p>
        </p:txBody>
      </p:sp>
      <p:sp>
        <p:nvSpPr>
          <p:cNvPr id="3" name="Content Placeholder 2">
            <a:extLst>
              <a:ext uri="{FF2B5EF4-FFF2-40B4-BE49-F238E27FC236}">
                <a16:creationId xmlns:a16="http://schemas.microsoft.com/office/drawing/2014/main" id="{A37EF8E4-AA61-4BCA-859C-7875CAF1D692}"/>
              </a:ext>
            </a:extLst>
          </p:cNvPr>
          <p:cNvSpPr>
            <a:spLocks noGrp="1"/>
          </p:cNvSpPr>
          <p:nvPr>
            <p:ph idx="1"/>
          </p:nvPr>
        </p:nvSpPr>
        <p:spPr/>
        <p:txBody>
          <a:bodyPr/>
          <a:lstStyle/>
          <a:p>
            <a:r>
              <a:rPr lang="en-US" dirty="0"/>
              <a:t>Oscar Perez</a:t>
            </a:r>
          </a:p>
        </p:txBody>
      </p:sp>
      <p:sp>
        <p:nvSpPr>
          <p:cNvPr id="4" name="Content Placeholder 3">
            <a:extLst>
              <a:ext uri="{FF2B5EF4-FFF2-40B4-BE49-F238E27FC236}">
                <a16:creationId xmlns:a16="http://schemas.microsoft.com/office/drawing/2014/main" id="{91F2352D-B513-4109-87E2-38B7E3526205}"/>
              </a:ext>
            </a:extLst>
          </p:cNvPr>
          <p:cNvSpPr>
            <a:spLocks noGrp="1"/>
          </p:cNvSpPr>
          <p:nvPr>
            <p:ph idx="10"/>
          </p:nvPr>
        </p:nvSpPr>
        <p:spPr/>
        <p:txBody>
          <a:bodyPr/>
          <a:lstStyle/>
          <a:p>
            <a:r>
              <a:rPr lang="en-US" dirty="0"/>
              <a:t>Health Promotion Manager and CHW Supervisor</a:t>
            </a:r>
            <a:br>
              <a:rPr lang="en-US" dirty="0"/>
            </a:br>
            <a:r>
              <a:rPr lang="en-US" dirty="0"/>
              <a:t>Avenue 360 Health and Wellness</a:t>
            </a:r>
          </a:p>
        </p:txBody>
      </p:sp>
    </p:spTree>
    <p:extLst>
      <p:ext uri="{BB962C8B-B14F-4D97-AF65-F5344CB8AC3E}">
        <p14:creationId xmlns:p14="http://schemas.microsoft.com/office/powerpoint/2010/main" val="504655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7C2B-A2EF-4775-BF73-3E8068ADE674}"/>
              </a:ext>
            </a:extLst>
          </p:cNvPr>
          <p:cNvSpPr>
            <a:spLocks noGrp="1"/>
          </p:cNvSpPr>
          <p:nvPr>
            <p:ph type="title"/>
          </p:nvPr>
        </p:nvSpPr>
        <p:spPr/>
        <p:txBody>
          <a:bodyPr>
            <a:normAutofit fontScale="90000"/>
          </a:bodyPr>
          <a:lstStyle/>
          <a:p>
            <a:r>
              <a:rPr lang="en-US" dirty="0"/>
              <a:t>Texas HIV Plan</a:t>
            </a:r>
          </a:p>
        </p:txBody>
      </p:sp>
      <p:sp>
        <p:nvSpPr>
          <p:cNvPr id="3" name="Content Placeholder 2">
            <a:extLst>
              <a:ext uri="{FF2B5EF4-FFF2-40B4-BE49-F238E27FC236}">
                <a16:creationId xmlns:a16="http://schemas.microsoft.com/office/drawing/2014/main" id="{EE106BC4-22D3-4E17-905B-D5C771D1E20C}"/>
              </a:ext>
            </a:extLst>
          </p:cNvPr>
          <p:cNvSpPr>
            <a:spLocks noGrp="1"/>
          </p:cNvSpPr>
          <p:nvPr>
            <p:ph sz="half" idx="10"/>
          </p:nvPr>
        </p:nvSpPr>
        <p:spPr>
          <a:xfrm>
            <a:off x="4081082" y="1471863"/>
            <a:ext cx="6982696" cy="2049902"/>
          </a:xfrm>
        </p:spPr>
        <p:txBody>
          <a:bodyPr>
            <a:normAutofit lnSpcReduction="10000"/>
          </a:bodyPr>
          <a:lstStyle/>
          <a:p>
            <a:pPr marL="342900" indent="-342900">
              <a:spcAft>
                <a:spcPts val="1200"/>
              </a:spcAft>
              <a:buFont typeface="Arial" panose="020B0604020202020204" pitchFamily="34" charset="0"/>
              <a:buChar char="•"/>
            </a:pPr>
            <a:r>
              <a:rPr lang="en-US" dirty="0"/>
              <a:t>People living with HIV are:</a:t>
            </a:r>
          </a:p>
          <a:p>
            <a:pPr marL="1028700" lvl="1" indent="-342900">
              <a:spcAft>
                <a:spcPts val="1200"/>
              </a:spcAft>
              <a:buFont typeface="Courier New" panose="02070309020205020404" pitchFamily="49" charset="0"/>
              <a:buChar char="o"/>
            </a:pPr>
            <a:r>
              <a:rPr lang="en-US" dirty="0"/>
              <a:t>Aware of their status</a:t>
            </a:r>
          </a:p>
          <a:p>
            <a:pPr marL="1028700" lvl="1" indent="-342900">
              <a:spcAft>
                <a:spcPts val="1200"/>
              </a:spcAft>
              <a:buFont typeface="Courier New" panose="02070309020205020404" pitchFamily="49" charset="0"/>
              <a:buChar char="o"/>
            </a:pPr>
            <a:r>
              <a:rPr lang="en-US" dirty="0"/>
              <a:t>Retained in care</a:t>
            </a:r>
          </a:p>
          <a:p>
            <a:pPr marL="1028700" lvl="1" indent="-342900">
              <a:spcAft>
                <a:spcPts val="1200"/>
              </a:spcAft>
              <a:buFont typeface="Courier New" panose="02070309020205020404" pitchFamily="49" charset="0"/>
              <a:buChar char="o"/>
            </a:pPr>
            <a:r>
              <a:rPr lang="en-US" dirty="0"/>
              <a:t>Achieve viral suppression</a:t>
            </a:r>
          </a:p>
        </p:txBody>
      </p:sp>
      <p:pic>
        <p:nvPicPr>
          <p:cNvPr id="4" name="Picture 3" descr="Copy of Our CHW Model.jpg"/>
          <p:cNvPicPr>
            <a:picLocks noChangeAspect="1"/>
          </p:cNvPicPr>
          <p:nvPr/>
        </p:nvPicPr>
        <p:blipFill>
          <a:blip r:embed="rId2"/>
          <a:srcRect l="14792" r="42175"/>
          <a:stretch>
            <a:fillRect/>
          </a:stretch>
        </p:blipFill>
        <p:spPr>
          <a:xfrm>
            <a:off x="1128222" y="1132936"/>
            <a:ext cx="2634807" cy="4592128"/>
          </a:xfrm>
          <a:prstGeom prst="rect">
            <a:avLst/>
          </a:prstGeom>
        </p:spPr>
      </p:pic>
      <p:sp>
        <p:nvSpPr>
          <p:cNvPr id="5" name="TextBox 4">
            <a:extLst>
              <a:ext uri="{FF2B5EF4-FFF2-40B4-BE49-F238E27FC236}">
                <a16:creationId xmlns:a16="http://schemas.microsoft.com/office/drawing/2014/main" id="{F4D0BE1F-ECC8-490C-A284-79F0529B2F8D}"/>
              </a:ext>
            </a:extLst>
          </p:cNvPr>
          <p:cNvSpPr txBox="1"/>
          <p:nvPr/>
        </p:nvSpPr>
        <p:spPr>
          <a:xfrm>
            <a:off x="4081082" y="4585252"/>
            <a:ext cx="6467648" cy="424732"/>
          </a:xfrm>
          <a:prstGeom prst="rect">
            <a:avLst/>
          </a:prstGeom>
          <a:noFill/>
        </p:spPr>
        <p:txBody>
          <a:bodyPr wrap="square" rtlCol="0">
            <a:spAutoFit/>
          </a:bodyPr>
          <a:lstStyle/>
          <a:p>
            <a:pPr marL="342900" lvl="0" indent="-342900">
              <a:lnSpc>
                <a:spcPct val="90000"/>
              </a:lnSpc>
              <a:spcBef>
                <a:spcPts val="1000"/>
              </a:spcBef>
              <a:spcAft>
                <a:spcPts val="1200"/>
              </a:spcAft>
              <a:buClr>
                <a:srgbClr val="D03138"/>
              </a:buClr>
              <a:buFont typeface="Arial" panose="020B0604020202020204" pitchFamily="34" charset="0"/>
              <a:buChar char="•"/>
            </a:pPr>
            <a:r>
              <a:rPr lang="en-US" sz="2400" dirty="0">
                <a:solidFill>
                  <a:prstClr val="black"/>
                </a:solidFill>
              </a:rPr>
              <a:t>Decrease in the number of new HIV diagnoses</a:t>
            </a:r>
            <a:endParaRPr lang="en-US" dirty="0"/>
          </a:p>
        </p:txBody>
      </p:sp>
    </p:spTree>
    <p:extLst>
      <p:ext uri="{BB962C8B-B14F-4D97-AF65-F5344CB8AC3E}">
        <p14:creationId xmlns:p14="http://schemas.microsoft.com/office/powerpoint/2010/main" val="1475381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7C2B-A2EF-4775-BF73-3E8068ADE674}"/>
              </a:ext>
            </a:extLst>
          </p:cNvPr>
          <p:cNvSpPr>
            <a:spLocks noGrp="1"/>
          </p:cNvSpPr>
          <p:nvPr>
            <p:ph type="title"/>
          </p:nvPr>
        </p:nvSpPr>
        <p:spPr/>
        <p:txBody>
          <a:bodyPr>
            <a:normAutofit fontScale="90000"/>
          </a:bodyPr>
          <a:lstStyle/>
          <a:p>
            <a:r>
              <a:rPr lang="en-US" dirty="0"/>
              <a:t>Client Clinical Indicators – August 2017</a:t>
            </a:r>
          </a:p>
        </p:txBody>
      </p:sp>
      <p:sp>
        <p:nvSpPr>
          <p:cNvPr id="4" name="Rectangle 3"/>
          <p:cNvSpPr/>
          <p:nvPr/>
        </p:nvSpPr>
        <p:spPr>
          <a:xfrm>
            <a:off x="4104780" y="1794271"/>
            <a:ext cx="3982439" cy="3269457"/>
          </a:xfrm>
          <a:prstGeom prst="rect">
            <a:avLst/>
          </a:prstGeom>
          <a:solidFill>
            <a:srgbClr val="09589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EE106BC4-22D3-4E17-905B-D5C771D1E20C}"/>
              </a:ext>
            </a:extLst>
          </p:cNvPr>
          <p:cNvSpPr txBox="1">
            <a:spLocks/>
          </p:cNvSpPr>
          <p:nvPr/>
        </p:nvSpPr>
        <p:spPr>
          <a:xfrm>
            <a:off x="4104779" y="1794270"/>
            <a:ext cx="3982439" cy="3269457"/>
          </a:xfrm>
          <a:prstGeom prst="rect">
            <a:avLst/>
          </a:prstGeom>
        </p:spPr>
        <p:txBody>
          <a:bodyPr vert="horz" lIns="91440" tIns="45720" rIns="91440" bIns="45720" rtlCol="0" anchor="ctr">
            <a:normAutofit/>
          </a:bodyPr>
          <a:lstStyle/>
          <a:p>
            <a:pPr marR="0" lvl="0" indent="-342900" algn="ctr" defTabSz="914400" rtl="0" eaLnBrk="1" fontAlgn="auto" latinLnBrk="0" hangingPunct="1">
              <a:lnSpc>
                <a:spcPct val="130000"/>
              </a:lnSpc>
              <a:spcBef>
                <a:spcPts val="1000"/>
              </a:spcBef>
              <a:spcAft>
                <a:spcPts val="1200"/>
              </a:spcAft>
              <a:buClr>
                <a:srgbClr val="D03138"/>
              </a:buClr>
              <a:buSzTx/>
              <a:buFont typeface="Arial" panose="020B0604020202020204" pitchFamily="34" charset="0"/>
              <a:buNone/>
              <a:tabLst/>
              <a:defRPr/>
            </a:pPr>
            <a:r>
              <a:rPr kumimoji="0" lang="en-US" sz="3400" b="0" i="0" u="none" strike="noStrike" kern="1200" cap="none" spc="0" normalizeH="0" baseline="0" noProof="0" dirty="0">
                <a:ln>
                  <a:noFill/>
                </a:ln>
                <a:solidFill>
                  <a:srgbClr val="FFFFFF"/>
                </a:solidFill>
                <a:effectLst/>
                <a:uLnTx/>
                <a:uFillTx/>
                <a:latin typeface="+mn-lt"/>
                <a:ea typeface="+mn-ea"/>
                <a:cs typeface="+mn-cs"/>
              </a:rPr>
              <a:t>72.6% of </a:t>
            </a:r>
            <a:r>
              <a:rPr lang="en-US" sz="3400" dirty="0">
                <a:solidFill>
                  <a:srgbClr val="FFFFFF"/>
                </a:solidFill>
              </a:rPr>
              <a:t>Avenue 360 clients living with HIV </a:t>
            </a:r>
            <a:r>
              <a:rPr kumimoji="0" lang="en-US" sz="3400" b="0" i="0" u="none" strike="noStrike" kern="1200" cap="none" spc="0" normalizeH="0" baseline="0" noProof="0" dirty="0">
                <a:ln>
                  <a:noFill/>
                </a:ln>
                <a:solidFill>
                  <a:srgbClr val="FFFFFF"/>
                </a:solidFill>
                <a:effectLst/>
                <a:uLnTx/>
                <a:uFillTx/>
                <a:latin typeface="+mn-lt"/>
                <a:ea typeface="+mn-ea"/>
                <a:cs typeface="+mn-cs"/>
              </a:rPr>
              <a:t>achieved viral </a:t>
            </a:r>
            <a:r>
              <a:rPr lang="en-US" sz="3400" dirty="0">
                <a:solidFill>
                  <a:srgbClr val="FFFFFF"/>
                </a:solidFill>
              </a:rPr>
              <a:t>s</a:t>
            </a:r>
            <a:r>
              <a:rPr kumimoji="0" lang="en-US" sz="3400" b="0" i="0" u="none" strike="noStrike" kern="1200" cap="none" spc="0" normalizeH="0" baseline="0" noProof="0" dirty="0" err="1">
                <a:ln>
                  <a:noFill/>
                </a:ln>
                <a:solidFill>
                  <a:srgbClr val="FFFFFF"/>
                </a:solidFill>
                <a:effectLst/>
                <a:uLnTx/>
                <a:uFillTx/>
                <a:latin typeface="+mn-lt"/>
                <a:ea typeface="+mn-ea"/>
                <a:cs typeface="+mn-cs"/>
              </a:rPr>
              <a:t>uppression</a:t>
            </a:r>
            <a:endParaRPr kumimoji="0" lang="en-US" sz="34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896968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7ABD-6317-4910-AEA7-2F015DCE3889}"/>
              </a:ext>
            </a:extLst>
          </p:cNvPr>
          <p:cNvSpPr>
            <a:spLocks noGrp="1"/>
          </p:cNvSpPr>
          <p:nvPr>
            <p:ph type="title"/>
          </p:nvPr>
        </p:nvSpPr>
        <p:spPr/>
        <p:txBody>
          <a:bodyPr>
            <a:normAutofit fontScale="90000"/>
          </a:bodyPr>
          <a:lstStyle/>
          <a:p>
            <a:r>
              <a:rPr lang="en-US" dirty="0"/>
              <a:t>Client Clinical Indicators</a:t>
            </a:r>
          </a:p>
        </p:txBody>
      </p:sp>
      <p:sp>
        <p:nvSpPr>
          <p:cNvPr id="3" name="Content Placeholder 2">
            <a:extLst>
              <a:ext uri="{FF2B5EF4-FFF2-40B4-BE49-F238E27FC236}">
                <a16:creationId xmlns:a16="http://schemas.microsoft.com/office/drawing/2014/main" id="{1A7AECDD-439E-4EBB-9ED3-E1121F33A164}"/>
              </a:ext>
            </a:extLst>
          </p:cNvPr>
          <p:cNvSpPr>
            <a:spLocks noGrp="1"/>
          </p:cNvSpPr>
          <p:nvPr>
            <p:ph sz="half" idx="10"/>
          </p:nvPr>
        </p:nvSpPr>
        <p:spPr/>
        <p:txBody>
          <a:bodyPr/>
          <a:lstStyle/>
          <a:p>
            <a:pPr marL="342900" indent="-342900">
              <a:spcAft>
                <a:spcPts val="1600"/>
              </a:spcAft>
              <a:buFont typeface="Arial" panose="020B0604020202020204" pitchFamily="34" charset="0"/>
              <a:buChar char="•"/>
            </a:pPr>
            <a:r>
              <a:rPr lang="en-US" dirty="0"/>
              <a:t>From November  2017 – May 2018, CHWs served 38 clients</a:t>
            </a:r>
          </a:p>
          <a:p>
            <a:pPr marL="342900" indent="-342900">
              <a:spcAft>
                <a:spcPts val="1600"/>
              </a:spcAft>
              <a:buFont typeface="Arial" panose="020B0604020202020204" pitchFamily="34" charset="0"/>
              <a:buChar char="•"/>
            </a:pPr>
            <a:r>
              <a:rPr lang="en-US" dirty="0"/>
              <a:t>Of these clients, 23 had labs done since their assignment to a CHW</a:t>
            </a:r>
          </a:p>
          <a:p>
            <a:pPr marL="1028700" lvl="1" indent="-342900">
              <a:spcBef>
                <a:spcPts val="1000"/>
              </a:spcBef>
              <a:spcAft>
                <a:spcPts val="1600"/>
              </a:spcAft>
              <a:buFont typeface="Courier New" panose="02070309020205020404" pitchFamily="49" charset="0"/>
              <a:buChar char="o"/>
            </a:pPr>
            <a:r>
              <a:rPr lang="en-US" b="1" dirty="0"/>
              <a:t>65% </a:t>
            </a:r>
            <a:r>
              <a:rPr lang="en-US" dirty="0"/>
              <a:t>had a decrease in viral load</a:t>
            </a:r>
          </a:p>
          <a:p>
            <a:pPr marL="1028700" lvl="1" indent="-342900">
              <a:spcBef>
                <a:spcPts val="1000"/>
              </a:spcBef>
              <a:spcAft>
                <a:spcPts val="1600"/>
              </a:spcAft>
              <a:buFont typeface="Courier New" panose="02070309020205020404" pitchFamily="49" charset="0"/>
              <a:buChar char="o"/>
            </a:pPr>
            <a:r>
              <a:rPr lang="en-US" b="1" dirty="0"/>
              <a:t>22%</a:t>
            </a:r>
            <a:r>
              <a:rPr lang="en-US" dirty="0"/>
              <a:t> had no change in viral load</a:t>
            </a:r>
          </a:p>
          <a:p>
            <a:pPr marL="1028700" lvl="1" indent="-342900">
              <a:spcBef>
                <a:spcPts val="1000"/>
              </a:spcBef>
              <a:spcAft>
                <a:spcPts val="1600"/>
              </a:spcAft>
              <a:buFont typeface="Courier New" panose="02070309020205020404" pitchFamily="49" charset="0"/>
              <a:buChar char="o"/>
            </a:pPr>
            <a:r>
              <a:rPr lang="en-US" b="1" dirty="0"/>
              <a:t>9%</a:t>
            </a:r>
            <a:r>
              <a:rPr lang="en-US" dirty="0"/>
              <a:t> had an increase in viral load</a:t>
            </a:r>
          </a:p>
          <a:p>
            <a:pPr marL="1028700" lvl="1" indent="-342900">
              <a:spcBef>
                <a:spcPts val="1000"/>
              </a:spcBef>
              <a:spcAft>
                <a:spcPts val="1600"/>
              </a:spcAft>
              <a:buFont typeface="Courier New" panose="02070309020205020404" pitchFamily="49" charset="0"/>
              <a:buChar char="o"/>
            </a:pPr>
            <a:r>
              <a:rPr lang="en-US" b="1" dirty="0"/>
              <a:t>4%</a:t>
            </a:r>
            <a:r>
              <a:rPr lang="en-US" dirty="0"/>
              <a:t> have missing data</a:t>
            </a:r>
          </a:p>
        </p:txBody>
      </p:sp>
    </p:spTree>
    <p:extLst>
      <p:ext uri="{BB962C8B-B14F-4D97-AF65-F5344CB8AC3E}">
        <p14:creationId xmlns:p14="http://schemas.microsoft.com/office/powerpoint/2010/main" val="6386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7C2B-A2EF-4775-BF73-3E8068ADE674}"/>
              </a:ext>
            </a:extLst>
          </p:cNvPr>
          <p:cNvSpPr>
            <a:spLocks noGrp="1"/>
          </p:cNvSpPr>
          <p:nvPr>
            <p:ph type="title"/>
          </p:nvPr>
        </p:nvSpPr>
        <p:spPr/>
        <p:txBody>
          <a:bodyPr>
            <a:normAutofit fontScale="90000"/>
          </a:bodyPr>
          <a:lstStyle/>
          <a:p>
            <a:r>
              <a:rPr lang="en-US" dirty="0"/>
              <a:t>Client Clinical Indicators – October 2018</a:t>
            </a:r>
          </a:p>
        </p:txBody>
      </p:sp>
      <p:sp>
        <p:nvSpPr>
          <p:cNvPr id="4" name="Rectangle 3"/>
          <p:cNvSpPr/>
          <p:nvPr/>
        </p:nvSpPr>
        <p:spPr>
          <a:xfrm>
            <a:off x="4104780" y="1794271"/>
            <a:ext cx="3982439" cy="3269457"/>
          </a:xfrm>
          <a:prstGeom prst="rect">
            <a:avLst/>
          </a:prstGeom>
          <a:solidFill>
            <a:srgbClr val="09589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EE106BC4-22D3-4E17-905B-D5C771D1E20C}"/>
              </a:ext>
            </a:extLst>
          </p:cNvPr>
          <p:cNvSpPr txBox="1">
            <a:spLocks/>
          </p:cNvSpPr>
          <p:nvPr/>
        </p:nvSpPr>
        <p:spPr>
          <a:xfrm>
            <a:off x="4104779" y="1794270"/>
            <a:ext cx="3982439" cy="3269457"/>
          </a:xfrm>
          <a:prstGeom prst="rect">
            <a:avLst/>
          </a:prstGeom>
        </p:spPr>
        <p:txBody>
          <a:bodyPr vert="horz" lIns="91440" tIns="45720" rIns="91440" bIns="45720" rtlCol="0" anchor="ctr">
            <a:normAutofit/>
          </a:bodyPr>
          <a:lstStyle/>
          <a:p>
            <a:pPr marR="0" lvl="0" indent="-342900" algn="ctr" defTabSz="914400" rtl="0" eaLnBrk="1" fontAlgn="auto" latinLnBrk="0" hangingPunct="1">
              <a:lnSpc>
                <a:spcPct val="130000"/>
              </a:lnSpc>
              <a:spcBef>
                <a:spcPts val="1000"/>
              </a:spcBef>
              <a:spcAft>
                <a:spcPts val="1200"/>
              </a:spcAft>
              <a:buClr>
                <a:srgbClr val="D03138"/>
              </a:buClr>
              <a:buSzTx/>
              <a:buFont typeface="Arial" panose="020B0604020202020204" pitchFamily="34" charset="0"/>
              <a:buNone/>
              <a:tabLst/>
              <a:defRPr/>
            </a:pPr>
            <a:r>
              <a:rPr kumimoji="0" lang="en-US" sz="3400" b="0" i="0" u="none" strike="noStrike" kern="1200" cap="none" spc="0" normalizeH="0" baseline="0" noProof="0" dirty="0">
                <a:ln>
                  <a:noFill/>
                </a:ln>
                <a:solidFill>
                  <a:srgbClr val="FFFFFF"/>
                </a:solidFill>
                <a:effectLst/>
                <a:uLnTx/>
                <a:uFillTx/>
                <a:latin typeface="+mn-lt"/>
                <a:ea typeface="+mn-ea"/>
                <a:cs typeface="+mn-cs"/>
              </a:rPr>
              <a:t>78.9% of </a:t>
            </a:r>
            <a:r>
              <a:rPr lang="en-US" sz="3400" dirty="0">
                <a:solidFill>
                  <a:srgbClr val="FFFFFF"/>
                </a:solidFill>
              </a:rPr>
              <a:t>Avenue </a:t>
            </a:r>
            <a:r>
              <a:rPr lang="en-US" sz="3400">
                <a:solidFill>
                  <a:srgbClr val="FFFFFF"/>
                </a:solidFill>
              </a:rPr>
              <a:t>360 clients living </a:t>
            </a:r>
            <a:r>
              <a:rPr lang="en-US" sz="3400" dirty="0">
                <a:solidFill>
                  <a:srgbClr val="FFFFFF"/>
                </a:solidFill>
              </a:rPr>
              <a:t>with HIV </a:t>
            </a:r>
            <a:r>
              <a:rPr kumimoji="0" lang="en-US" sz="3400" b="0" i="0" u="none" strike="noStrike" kern="1200" cap="none" spc="0" normalizeH="0" baseline="0" noProof="0" dirty="0">
                <a:ln>
                  <a:noFill/>
                </a:ln>
                <a:solidFill>
                  <a:srgbClr val="FFFFFF"/>
                </a:solidFill>
                <a:effectLst/>
                <a:uLnTx/>
                <a:uFillTx/>
                <a:latin typeface="+mn-lt"/>
                <a:ea typeface="+mn-ea"/>
                <a:cs typeface="+mn-cs"/>
              </a:rPr>
              <a:t>achieved viral </a:t>
            </a:r>
            <a:r>
              <a:rPr lang="en-US" sz="3400" dirty="0">
                <a:solidFill>
                  <a:srgbClr val="FFFFFF"/>
                </a:solidFill>
              </a:rPr>
              <a:t>s</a:t>
            </a:r>
            <a:r>
              <a:rPr kumimoji="0" lang="en-US" sz="3400" b="0" i="0" u="none" strike="noStrike" kern="1200" cap="none" spc="0" normalizeH="0" baseline="0" noProof="0" dirty="0" err="1">
                <a:ln>
                  <a:noFill/>
                </a:ln>
                <a:solidFill>
                  <a:srgbClr val="FFFFFF"/>
                </a:solidFill>
                <a:effectLst/>
                <a:uLnTx/>
                <a:uFillTx/>
                <a:latin typeface="+mn-lt"/>
                <a:ea typeface="+mn-ea"/>
                <a:cs typeface="+mn-cs"/>
              </a:rPr>
              <a:t>uppression</a:t>
            </a:r>
            <a:endParaRPr kumimoji="0" lang="en-US" sz="34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860495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1BFD-6189-4A25-AB40-9923BA9F20AD}"/>
              </a:ext>
            </a:extLst>
          </p:cNvPr>
          <p:cNvSpPr>
            <a:spLocks noGrp="1"/>
          </p:cNvSpPr>
          <p:nvPr>
            <p:ph type="title"/>
          </p:nvPr>
        </p:nvSpPr>
        <p:spPr/>
        <p:txBody>
          <a:bodyPr>
            <a:normAutofit fontScale="90000"/>
          </a:bodyPr>
          <a:lstStyle/>
          <a:p>
            <a:r>
              <a:rPr lang="en-US" dirty="0"/>
              <a:t>Client Care</a:t>
            </a:r>
          </a:p>
        </p:txBody>
      </p:sp>
      <p:graphicFrame>
        <p:nvGraphicFramePr>
          <p:cNvPr id="4" name="Content Placeholder 3">
            <a:extLst>
              <a:ext uri="{FF2B5EF4-FFF2-40B4-BE49-F238E27FC236}">
                <a16:creationId xmlns:a16="http://schemas.microsoft.com/office/drawing/2014/main" id="{D5973753-1C40-461A-9C78-488AC6D8B0F4}"/>
              </a:ext>
            </a:extLst>
          </p:cNvPr>
          <p:cNvGraphicFramePr>
            <a:graphicFrameLocks noGrp="1"/>
          </p:cNvGraphicFramePr>
          <p:nvPr>
            <p:ph sz="half" idx="10"/>
            <p:extLst/>
          </p:nvPr>
        </p:nvGraphicFramePr>
        <p:xfrm>
          <a:off x="-1086680" y="1204912"/>
          <a:ext cx="13185915" cy="444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686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7C2B-A2EF-4775-BF73-3E8068ADE674}"/>
              </a:ext>
            </a:extLst>
          </p:cNvPr>
          <p:cNvSpPr>
            <a:spLocks noGrp="1"/>
          </p:cNvSpPr>
          <p:nvPr>
            <p:ph type="title"/>
          </p:nvPr>
        </p:nvSpPr>
        <p:spPr/>
        <p:txBody>
          <a:bodyPr>
            <a:normAutofit fontScale="90000"/>
          </a:bodyPr>
          <a:lstStyle/>
          <a:p>
            <a:r>
              <a:rPr lang="en-US" dirty="0"/>
              <a:t>Client Care</a:t>
            </a:r>
          </a:p>
        </p:txBody>
      </p:sp>
      <p:pic>
        <p:nvPicPr>
          <p:cNvPr id="3" name="Picture 2" descr="Screen Shot 2018-10-19 at 12.38.03 AM.png"/>
          <p:cNvPicPr>
            <a:picLocks noChangeAspect="1"/>
          </p:cNvPicPr>
          <p:nvPr/>
        </p:nvPicPr>
        <p:blipFill>
          <a:blip r:embed="rId2"/>
          <a:stretch>
            <a:fillRect/>
          </a:stretch>
        </p:blipFill>
        <p:spPr>
          <a:xfrm>
            <a:off x="2929726" y="1072174"/>
            <a:ext cx="6529509" cy="4657774"/>
          </a:xfrm>
          <a:prstGeom prst="rect">
            <a:avLst/>
          </a:prstGeom>
        </p:spPr>
      </p:pic>
      <p:sp>
        <p:nvSpPr>
          <p:cNvPr id="4" name="Content Placeholder 2">
            <a:extLst>
              <a:ext uri="{FF2B5EF4-FFF2-40B4-BE49-F238E27FC236}">
                <a16:creationId xmlns:a16="http://schemas.microsoft.com/office/drawing/2014/main" id="{EE106BC4-22D3-4E17-905B-D5C771D1E20C}"/>
              </a:ext>
            </a:extLst>
          </p:cNvPr>
          <p:cNvSpPr txBox="1">
            <a:spLocks/>
          </p:cNvSpPr>
          <p:nvPr/>
        </p:nvSpPr>
        <p:spPr>
          <a:xfrm>
            <a:off x="2537195" y="2745189"/>
            <a:ext cx="10515600" cy="158055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ts val="1000"/>
              </a:spcBef>
              <a:spcAft>
                <a:spcPts val="1200"/>
              </a:spcAft>
              <a:buClr>
                <a:srgbClr val="D03138"/>
              </a:buClr>
              <a:buSzTx/>
              <a:buFont typeface="Arial" panose="020B0604020202020204" pitchFamily="34" charset="0"/>
              <a:buNone/>
              <a:tabLst/>
              <a:defRPr/>
            </a:pPr>
            <a:r>
              <a:rPr kumimoji="0" lang="en-US" sz="3200" b="0" i="0" u="none" strike="noStrike" kern="1200" cap="none" spc="0" normalizeH="0" baseline="0" noProof="0" dirty="0">
                <a:ln>
                  <a:noFill/>
                </a:ln>
                <a:solidFill>
                  <a:srgbClr val="FFFFFF"/>
                </a:solidFill>
                <a:effectLst/>
                <a:uLnTx/>
                <a:uFillTx/>
                <a:latin typeface="+mn-lt"/>
                <a:ea typeface="+mn-ea"/>
                <a:cs typeface="+mn-cs"/>
              </a:rPr>
              <a:t>Clinical </a:t>
            </a:r>
          </a:p>
          <a:p>
            <a:pPr marL="342900" marR="0" lvl="0" indent="-342900" algn="ctr" defTabSz="914400" rtl="0" eaLnBrk="1" fontAlgn="auto" latinLnBrk="0" hangingPunct="1">
              <a:lnSpc>
                <a:spcPct val="90000"/>
              </a:lnSpc>
              <a:spcBef>
                <a:spcPts val="1000"/>
              </a:spcBef>
              <a:spcAft>
                <a:spcPts val="1200"/>
              </a:spcAft>
              <a:buClr>
                <a:srgbClr val="D03138"/>
              </a:buClr>
              <a:buSzTx/>
              <a:buFont typeface="Arial" panose="020B0604020202020204" pitchFamily="34" charset="0"/>
              <a:buNone/>
              <a:tabLst/>
              <a:defRPr/>
            </a:pPr>
            <a:r>
              <a:rPr kumimoji="0" lang="en-US" sz="3200" b="0" i="0" u="none" strike="noStrike" kern="1200" cap="none" spc="0" normalizeH="0" baseline="0" noProof="0" dirty="0">
                <a:ln>
                  <a:noFill/>
                </a:ln>
                <a:solidFill>
                  <a:srgbClr val="FFFFFF"/>
                </a:solidFill>
                <a:effectLst/>
                <a:uLnTx/>
                <a:uFillTx/>
                <a:latin typeface="+mn-lt"/>
                <a:ea typeface="+mn-ea"/>
                <a:cs typeface="+mn-cs"/>
              </a:rPr>
              <a:t>Division</a:t>
            </a:r>
          </a:p>
          <a:p>
            <a:pPr marL="342900" marR="0" lvl="0" indent="-342900" algn="ctr" defTabSz="914400" rtl="0" eaLnBrk="1" fontAlgn="auto" latinLnBrk="0" hangingPunct="1">
              <a:lnSpc>
                <a:spcPct val="90000"/>
              </a:lnSpc>
              <a:spcBef>
                <a:spcPts val="1000"/>
              </a:spcBef>
              <a:spcAft>
                <a:spcPts val="1200"/>
              </a:spcAft>
              <a:buClr>
                <a:srgbClr val="D03138"/>
              </a:buClr>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a:extLst>
              <a:ext uri="{FF2B5EF4-FFF2-40B4-BE49-F238E27FC236}">
                <a16:creationId xmlns:a16="http://schemas.microsoft.com/office/drawing/2014/main" id="{EE106BC4-22D3-4E17-905B-D5C771D1E20C}"/>
              </a:ext>
            </a:extLst>
          </p:cNvPr>
          <p:cNvSpPr txBox="1">
            <a:spLocks/>
          </p:cNvSpPr>
          <p:nvPr/>
        </p:nvSpPr>
        <p:spPr>
          <a:xfrm>
            <a:off x="375990" y="3249683"/>
            <a:ext cx="8212006" cy="199402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ts val="1000"/>
              </a:spcBef>
              <a:spcAft>
                <a:spcPts val="1200"/>
              </a:spcAft>
              <a:buClr>
                <a:srgbClr val="D03138"/>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CHW</a:t>
            </a:r>
          </a:p>
          <a:p>
            <a:pPr marL="342900" marR="0" lvl="0" indent="-342900" algn="ctr" defTabSz="914400" rtl="0" eaLnBrk="1" fontAlgn="auto" latinLnBrk="0" hangingPunct="1">
              <a:lnSpc>
                <a:spcPct val="90000"/>
              </a:lnSpc>
              <a:spcBef>
                <a:spcPts val="1000"/>
              </a:spcBef>
              <a:spcAft>
                <a:spcPts val="1200"/>
              </a:spcAft>
              <a:buClr>
                <a:srgbClr val="D03138"/>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454740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48739-FD00-4C00-BCE3-EABC911CD2B8}"/>
              </a:ext>
            </a:extLst>
          </p:cNvPr>
          <p:cNvSpPr>
            <a:spLocks noGrp="1"/>
          </p:cNvSpPr>
          <p:nvPr>
            <p:ph type="title"/>
          </p:nvPr>
        </p:nvSpPr>
        <p:spPr/>
        <p:txBody>
          <a:bodyPr>
            <a:normAutofit fontScale="90000"/>
          </a:bodyPr>
          <a:lstStyle/>
          <a:p>
            <a:r>
              <a:rPr lang="en-US" dirty="0"/>
              <a:t>Behind the Numbers</a:t>
            </a:r>
          </a:p>
        </p:txBody>
      </p:sp>
      <p:sp>
        <p:nvSpPr>
          <p:cNvPr id="3" name="Content Placeholder 2">
            <a:extLst>
              <a:ext uri="{FF2B5EF4-FFF2-40B4-BE49-F238E27FC236}">
                <a16:creationId xmlns:a16="http://schemas.microsoft.com/office/drawing/2014/main" id="{04C5B58F-8665-4E62-8768-956C74075810}"/>
              </a:ext>
            </a:extLst>
          </p:cNvPr>
          <p:cNvSpPr>
            <a:spLocks noGrp="1"/>
          </p:cNvSpPr>
          <p:nvPr>
            <p:ph sz="half" idx="10"/>
          </p:nvPr>
        </p:nvSpPr>
        <p:spPr/>
        <p:txBody>
          <a:bodyPr/>
          <a:lstStyle/>
          <a:p>
            <a:pPr marL="342900" indent="-342900">
              <a:spcAft>
                <a:spcPts val="1200"/>
              </a:spcAft>
              <a:buFont typeface="Arial" panose="020B0604020202020204" pitchFamily="34" charset="0"/>
              <a:buChar char="•"/>
            </a:pPr>
            <a:r>
              <a:rPr lang="en-US" dirty="0"/>
              <a:t>Upon meeting, client informed CHW that he is a college student in his early 20’s who was diagnosed with HIV two years ago. </a:t>
            </a:r>
          </a:p>
          <a:p>
            <a:pPr marL="342900" indent="-342900">
              <a:spcAft>
                <a:spcPts val="1200"/>
              </a:spcAft>
              <a:buFont typeface="Arial" panose="020B0604020202020204" pitchFamily="34" charset="0"/>
              <a:buChar char="•"/>
            </a:pPr>
            <a:r>
              <a:rPr lang="en-US" dirty="0"/>
              <a:t>Client shared that when he was diagnosed, he was in disbelief and that he had not accessed HIV care because he didn’t feel he needed to – he stated that he was young and a body builder in perfect health. Client said that he currently did not feel sick and had not felt sick in the past. </a:t>
            </a:r>
          </a:p>
          <a:p>
            <a:pPr marL="342900" indent="-342900">
              <a:spcAft>
                <a:spcPts val="1200"/>
              </a:spcAft>
              <a:buFont typeface="Arial" panose="020B0604020202020204" pitchFamily="34" charset="0"/>
              <a:buChar char="•"/>
            </a:pPr>
            <a:r>
              <a:rPr lang="en-US" dirty="0"/>
              <a:t>Client also informed the CHW that his family has continually tried to get him to seek HIV care over the past two years, but the clients response was:</a:t>
            </a:r>
          </a:p>
          <a:p>
            <a:pPr marL="1028700" lvl="1" indent="-342900">
              <a:spcAft>
                <a:spcPts val="1200"/>
              </a:spcAft>
              <a:buFont typeface="Courier New" panose="02070309020205020404" pitchFamily="49" charset="0"/>
              <a:buChar char="o"/>
            </a:pPr>
            <a:r>
              <a:rPr lang="en-US" dirty="0"/>
              <a:t>“I don’t need to go. When I get sick then I’ll go.”</a:t>
            </a:r>
          </a:p>
        </p:txBody>
      </p:sp>
    </p:spTree>
    <p:extLst>
      <p:ext uri="{BB962C8B-B14F-4D97-AF65-F5344CB8AC3E}">
        <p14:creationId xmlns:p14="http://schemas.microsoft.com/office/powerpoint/2010/main" val="762719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48739-FD00-4C00-BCE3-EABC911CD2B8}"/>
              </a:ext>
            </a:extLst>
          </p:cNvPr>
          <p:cNvSpPr>
            <a:spLocks noGrp="1"/>
          </p:cNvSpPr>
          <p:nvPr>
            <p:ph type="title"/>
          </p:nvPr>
        </p:nvSpPr>
        <p:spPr/>
        <p:txBody>
          <a:bodyPr>
            <a:normAutofit fontScale="90000"/>
          </a:bodyPr>
          <a:lstStyle/>
          <a:p>
            <a:r>
              <a:rPr lang="en-US" dirty="0"/>
              <a:t>Behind the Numbers</a:t>
            </a:r>
          </a:p>
        </p:txBody>
      </p:sp>
      <p:sp>
        <p:nvSpPr>
          <p:cNvPr id="3" name="Content Placeholder 2">
            <a:extLst>
              <a:ext uri="{FF2B5EF4-FFF2-40B4-BE49-F238E27FC236}">
                <a16:creationId xmlns:a16="http://schemas.microsoft.com/office/drawing/2014/main" id="{04C5B58F-8665-4E62-8768-956C74075810}"/>
              </a:ext>
            </a:extLst>
          </p:cNvPr>
          <p:cNvSpPr>
            <a:spLocks noGrp="1"/>
          </p:cNvSpPr>
          <p:nvPr>
            <p:ph sz="half" idx="10"/>
          </p:nvPr>
        </p:nvSpPr>
        <p:spPr/>
        <p:txBody>
          <a:bodyPr/>
          <a:lstStyle/>
          <a:p>
            <a:pPr marL="342900" indent="-342900">
              <a:lnSpc>
                <a:spcPct val="100000"/>
              </a:lnSpc>
              <a:spcAft>
                <a:spcPts val="1200"/>
              </a:spcAft>
              <a:buFont typeface="Arial" panose="020B0604020202020204" pitchFamily="34" charset="0"/>
              <a:buChar char="•"/>
            </a:pPr>
            <a:r>
              <a:rPr lang="en-US" dirty="0"/>
              <a:t>Feedback from a CHW:</a:t>
            </a:r>
          </a:p>
          <a:p>
            <a:pPr marL="1028700" lvl="1" indent="-342900">
              <a:lnSpc>
                <a:spcPct val="100000"/>
              </a:lnSpc>
              <a:spcBef>
                <a:spcPts val="1000"/>
              </a:spcBef>
              <a:spcAft>
                <a:spcPts val="1200"/>
              </a:spcAft>
              <a:buFont typeface="Courier New" panose="02070309020205020404" pitchFamily="49" charset="0"/>
              <a:buChar char="o"/>
            </a:pPr>
            <a:r>
              <a:rPr lang="en-US" i="1" dirty="0"/>
              <a:t>When you work together as a team, there is no limit to what can be accomplished for the clients. The client, for them knowing that we are all working together for their greater good provides hope, acceptance, and a sense of comfort to our clients. I will never forget one of the first text messages that I received from a client that read, “Thank you guys so much for all that </a:t>
            </a:r>
            <a:r>
              <a:rPr lang="en-US" i="1" dirty="0" err="1"/>
              <a:t>y’all</a:t>
            </a:r>
            <a:r>
              <a:rPr lang="en-US" i="1" dirty="0"/>
              <a:t> have done, I love </a:t>
            </a:r>
            <a:r>
              <a:rPr lang="en-US" i="1" dirty="0" err="1"/>
              <a:t>y’all</a:t>
            </a:r>
            <a:r>
              <a:rPr lang="en-US" i="1" dirty="0"/>
              <a:t>.”</a:t>
            </a:r>
          </a:p>
        </p:txBody>
      </p:sp>
    </p:spTree>
    <p:extLst>
      <p:ext uri="{BB962C8B-B14F-4D97-AF65-F5344CB8AC3E}">
        <p14:creationId xmlns:p14="http://schemas.microsoft.com/office/powerpoint/2010/main" val="279396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DCE0-E64E-4727-AF25-A91B0081CDB3}"/>
              </a:ext>
            </a:extLst>
          </p:cNvPr>
          <p:cNvSpPr>
            <a:spLocks noGrp="1"/>
          </p:cNvSpPr>
          <p:nvPr>
            <p:ph type="title"/>
          </p:nvPr>
        </p:nvSpPr>
        <p:spPr/>
        <p:txBody>
          <a:bodyPr>
            <a:normAutofit fontScale="90000"/>
          </a:bodyPr>
          <a:lstStyle/>
          <a:p>
            <a:r>
              <a:rPr lang="en-US" dirty="0"/>
              <a:t>Southern Initiative Project Overview</a:t>
            </a:r>
          </a:p>
        </p:txBody>
      </p:sp>
      <p:sp>
        <p:nvSpPr>
          <p:cNvPr id="3" name="Content Placeholder 2">
            <a:extLst>
              <a:ext uri="{FF2B5EF4-FFF2-40B4-BE49-F238E27FC236}">
                <a16:creationId xmlns:a16="http://schemas.microsoft.com/office/drawing/2014/main" id="{8C59D9D6-A138-4BF4-BD5D-6A2F96D84EFB}"/>
              </a:ext>
            </a:extLst>
          </p:cNvPr>
          <p:cNvSpPr>
            <a:spLocks noGrp="1"/>
          </p:cNvSpPr>
          <p:nvPr>
            <p:ph sz="half" idx="10"/>
          </p:nvPr>
        </p:nvSpPr>
        <p:spPr/>
        <p:txBody>
          <a:bodyPr/>
          <a:lstStyle/>
          <a:p>
            <a:pPr marL="342900" indent="-342900">
              <a:spcAft>
                <a:spcPts val="1800"/>
              </a:spcAft>
              <a:buFont typeface="Arial" panose="020B0604020202020204" pitchFamily="34" charset="0"/>
              <a:buChar char="•"/>
            </a:pPr>
            <a:r>
              <a:rPr lang="en-US" dirty="0"/>
              <a:t>Supported by the U.S. Department of Health and Human Services Secretary’s Minority AIDS Initiative Fund and administered by the Health Resources and Services Administration, HIV/AIDS Bureau, Division of Metropolitan HIV/AIDS Programs</a:t>
            </a:r>
          </a:p>
          <a:p>
            <a:pPr marL="1028700" lvl="1" indent="-342900">
              <a:spcAft>
                <a:spcPts val="1800"/>
              </a:spcAft>
              <a:buFont typeface="Courier New" panose="02070309020205020404" pitchFamily="49" charset="0"/>
              <a:buChar char="o"/>
            </a:pPr>
            <a:r>
              <a:rPr lang="en-US" b="1" dirty="0"/>
              <a:t>Cooperative Agreement</a:t>
            </a:r>
            <a:r>
              <a:rPr lang="en-US" dirty="0"/>
              <a:t>: </a:t>
            </a:r>
            <a:r>
              <a:rPr lang="en-US" i="1" dirty="0"/>
              <a:t>Ryan White HIV/AIDS Program Building Care and Prevention Capacity: Addressing the HIV Care Continuum in Southern Metropolitan Areas</a:t>
            </a:r>
          </a:p>
          <a:p>
            <a:pPr marL="1028700" lvl="1" indent="-342900">
              <a:spcAft>
                <a:spcPts val="1800"/>
              </a:spcAft>
              <a:buFont typeface="Courier New" panose="02070309020205020404" pitchFamily="49" charset="0"/>
              <a:buChar char="o"/>
            </a:pPr>
            <a:r>
              <a:rPr lang="en-US" b="1" dirty="0"/>
              <a:t>Project Period</a:t>
            </a:r>
            <a:r>
              <a:rPr lang="en-US" dirty="0"/>
              <a:t>: September 1, 2016 – August 31, 2019</a:t>
            </a:r>
          </a:p>
        </p:txBody>
      </p:sp>
    </p:spTree>
    <p:extLst>
      <p:ext uri="{BB962C8B-B14F-4D97-AF65-F5344CB8AC3E}">
        <p14:creationId xmlns:p14="http://schemas.microsoft.com/office/powerpoint/2010/main" val="1478299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5640-2FAE-44E8-A3B2-164D97480141}"/>
              </a:ext>
            </a:extLst>
          </p:cNvPr>
          <p:cNvSpPr>
            <a:spLocks noGrp="1"/>
          </p:cNvSpPr>
          <p:nvPr>
            <p:ph type="title"/>
          </p:nvPr>
        </p:nvSpPr>
        <p:spPr/>
        <p:txBody>
          <a:bodyPr/>
          <a:lstStyle/>
          <a:p>
            <a:r>
              <a:rPr lang="en-US" sz="3200" dirty="0"/>
              <a:t>The Story Behind the Numbers: Experiences from the Field</a:t>
            </a:r>
          </a:p>
        </p:txBody>
      </p:sp>
      <p:sp>
        <p:nvSpPr>
          <p:cNvPr id="3" name="Content Placeholder 2">
            <a:extLst>
              <a:ext uri="{FF2B5EF4-FFF2-40B4-BE49-F238E27FC236}">
                <a16:creationId xmlns:a16="http://schemas.microsoft.com/office/drawing/2014/main" id="{A37EF8E4-AA61-4BCA-859C-7875CAF1D692}"/>
              </a:ext>
            </a:extLst>
          </p:cNvPr>
          <p:cNvSpPr>
            <a:spLocks noGrp="1"/>
          </p:cNvSpPr>
          <p:nvPr>
            <p:ph idx="1"/>
          </p:nvPr>
        </p:nvSpPr>
        <p:spPr/>
        <p:txBody>
          <a:bodyPr/>
          <a:lstStyle/>
          <a:p>
            <a:r>
              <a:rPr lang="en-US" dirty="0"/>
              <a:t>Manuel Vasquez</a:t>
            </a:r>
          </a:p>
        </p:txBody>
      </p:sp>
      <p:sp>
        <p:nvSpPr>
          <p:cNvPr id="4" name="Content Placeholder 3">
            <a:extLst>
              <a:ext uri="{FF2B5EF4-FFF2-40B4-BE49-F238E27FC236}">
                <a16:creationId xmlns:a16="http://schemas.microsoft.com/office/drawing/2014/main" id="{91F2352D-B513-4109-87E2-38B7E3526205}"/>
              </a:ext>
            </a:extLst>
          </p:cNvPr>
          <p:cNvSpPr>
            <a:spLocks noGrp="1"/>
          </p:cNvSpPr>
          <p:nvPr>
            <p:ph idx="10"/>
          </p:nvPr>
        </p:nvSpPr>
        <p:spPr/>
        <p:txBody>
          <a:bodyPr/>
          <a:lstStyle/>
          <a:p>
            <a:r>
              <a:rPr lang="en-US" dirty="0"/>
              <a:t>Southern Initiative Program Manager and CHW Supervisor</a:t>
            </a:r>
            <a:br>
              <a:rPr lang="en-US" dirty="0"/>
            </a:br>
            <a:r>
              <a:rPr lang="en-US" dirty="0"/>
              <a:t>Positive Impact Health Centers</a:t>
            </a:r>
          </a:p>
        </p:txBody>
      </p:sp>
    </p:spTree>
    <p:extLst>
      <p:ext uri="{BB962C8B-B14F-4D97-AF65-F5344CB8AC3E}">
        <p14:creationId xmlns:p14="http://schemas.microsoft.com/office/powerpoint/2010/main" val="2528560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CHW Team and Program Setting</a:t>
            </a:r>
          </a:p>
        </p:txBody>
      </p:sp>
      <p:sp>
        <p:nvSpPr>
          <p:cNvPr id="3" name="Content Placeholder 2"/>
          <p:cNvSpPr>
            <a:spLocks noGrp="1"/>
          </p:cNvSpPr>
          <p:nvPr>
            <p:ph sz="half" idx="10"/>
          </p:nvPr>
        </p:nvSpPr>
        <p:spPr/>
        <p:txBody>
          <a:bodyPr>
            <a:normAutofit/>
          </a:bodyPr>
          <a:lstStyle/>
          <a:p>
            <a:pPr marL="342900" indent="-342900">
              <a:spcAft>
                <a:spcPts val="1200"/>
              </a:spcAft>
              <a:buFont typeface="Arial" panose="020B0604020202020204" pitchFamily="34" charset="0"/>
              <a:buChar char="•"/>
            </a:pPr>
            <a:r>
              <a:rPr lang="en-US" dirty="0"/>
              <a:t>Positive Impact Health Center has two clinical sites in the Atlanta area: Duluth and Decatur</a:t>
            </a:r>
          </a:p>
          <a:p>
            <a:pPr marL="342900" indent="-342900">
              <a:spcAft>
                <a:spcPts val="1200"/>
              </a:spcAft>
              <a:buFont typeface="Arial" panose="020B0604020202020204" pitchFamily="34" charset="0"/>
              <a:buChar char="•"/>
            </a:pPr>
            <a:r>
              <a:rPr lang="en-US" dirty="0"/>
              <a:t>CHW program is overseen by a Program Manager (Manuel Vasquez)</a:t>
            </a:r>
          </a:p>
          <a:p>
            <a:pPr marL="342900" indent="-342900">
              <a:spcAft>
                <a:spcPts val="1200"/>
              </a:spcAft>
              <a:buFont typeface="Arial" panose="020B0604020202020204" pitchFamily="34" charset="0"/>
              <a:buChar char="•"/>
            </a:pPr>
            <a:r>
              <a:rPr lang="en-US" dirty="0"/>
              <a:t>There are three CHWs (</a:t>
            </a:r>
            <a:r>
              <a:rPr lang="en-US"/>
              <a:t>Beautifull Devynne</a:t>
            </a:r>
            <a:r>
              <a:rPr lang="en-US" dirty="0"/>
              <a:t>, Jon Hoekstra, Vincent Roberts)</a:t>
            </a:r>
          </a:p>
        </p:txBody>
      </p:sp>
    </p:spTree>
    <p:extLst>
      <p:ext uri="{BB962C8B-B14F-4D97-AF65-F5344CB8AC3E}">
        <p14:creationId xmlns:p14="http://schemas.microsoft.com/office/powerpoint/2010/main" val="3263705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0EE05-54CA-49C1-99A5-2A3BB083DFC8}"/>
              </a:ext>
            </a:extLst>
          </p:cNvPr>
          <p:cNvSpPr>
            <a:spLocks noGrp="1"/>
          </p:cNvSpPr>
          <p:nvPr>
            <p:ph type="title"/>
          </p:nvPr>
        </p:nvSpPr>
        <p:spPr/>
        <p:txBody>
          <a:bodyPr>
            <a:normAutofit fontScale="90000"/>
          </a:bodyPr>
          <a:lstStyle/>
          <a:p>
            <a:r>
              <a:rPr lang="en-US" dirty="0"/>
              <a:t>Patient Experience</a:t>
            </a:r>
          </a:p>
        </p:txBody>
      </p:sp>
      <p:sp>
        <p:nvSpPr>
          <p:cNvPr id="25" name="TextBox 24">
            <a:extLst>
              <a:ext uri="{FF2B5EF4-FFF2-40B4-BE49-F238E27FC236}">
                <a16:creationId xmlns:a16="http://schemas.microsoft.com/office/drawing/2014/main" id="{5D58CF9D-CF1E-4D1B-ADBF-7545141718FD}"/>
              </a:ext>
            </a:extLst>
          </p:cNvPr>
          <p:cNvSpPr txBox="1"/>
          <p:nvPr/>
        </p:nvSpPr>
        <p:spPr>
          <a:xfrm>
            <a:off x="1353907" y="1328579"/>
            <a:ext cx="2209800" cy="830997"/>
          </a:xfrm>
          <a:prstGeom prst="rect">
            <a:avLst/>
          </a:prstGeom>
          <a:solidFill>
            <a:srgbClr val="09588E"/>
          </a:solidFill>
        </p:spPr>
        <p:txBody>
          <a:bodyPr wrap="square" rtlCol="0">
            <a:spAutoFit/>
          </a:bodyPr>
          <a:lstStyle/>
          <a:p>
            <a:pPr algn="ctr"/>
            <a:r>
              <a:rPr lang="en-US" sz="1200" dirty="0">
                <a:solidFill>
                  <a:schemeClr val="bg1"/>
                </a:solidFill>
              </a:rPr>
              <a:t>Provider makes referral to CHW manager via Cerner (scans into patient chart and sends communicate) </a:t>
            </a:r>
          </a:p>
        </p:txBody>
      </p:sp>
      <p:sp>
        <p:nvSpPr>
          <p:cNvPr id="26" name="Text Placeholder 1129">
            <a:extLst>
              <a:ext uri="{FF2B5EF4-FFF2-40B4-BE49-F238E27FC236}">
                <a16:creationId xmlns:a16="http://schemas.microsoft.com/office/drawing/2014/main" id="{3B1788AF-342C-4A18-B11F-A9B67BDE968E}"/>
              </a:ext>
            </a:extLst>
          </p:cNvPr>
          <p:cNvSpPr txBox="1">
            <a:spLocks/>
          </p:cNvSpPr>
          <p:nvPr/>
        </p:nvSpPr>
        <p:spPr>
          <a:xfrm>
            <a:off x="4083155" y="1328579"/>
            <a:ext cx="1390073" cy="924182"/>
          </a:xfrm>
          <a:prstGeom prst="rect">
            <a:avLst/>
          </a:prstGeom>
          <a:solidFill>
            <a:srgbClr val="095895"/>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rPr>
              <a:t>CHW manager assesses patient referral and assigns patient to a CHW for support</a:t>
            </a:r>
          </a:p>
        </p:txBody>
      </p:sp>
      <p:sp>
        <p:nvSpPr>
          <p:cNvPr id="27" name="Text Placeholder 1131">
            <a:extLst>
              <a:ext uri="{FF2B5EF4-FFF2-40B4-BE49-F238E27FC236}">
                <a16:creationId xmlns:a16="http://schemas.microsoft.com/office/drawing/2014/main" id="{5B35208D-1E4B-44BF-BC72-1A302FA93C26}"/>
              </a:ext>
            </a:extLst>
          </p:cNvPr>
          <p:cNvSpPr txBox="1">
            <a:spLocks/>
          </p:cNvSpPr>
          <p:nvPr/>
        </p:nvSpPr>
        <p:spPr>
          <a:xfrm>
            <a:off x="6123090" y="1394997"/>
            <a:ext cx="1517073" cy="764579"/>
          </a:xfrm>
          <a:prstGeom prst="rect">
            <a:avLst/>
          </a:prstGeom>
          <a:solidFill>
            <a:srgbClr val="09588E"/>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CHW reaches out to patient to schedule initial meeting and assessment</a:t>
            </a:r>
          </a:p>
        </p:txBody>
      </p:sp>
      <p:sp>
        <p:nvSpPr>
          <p:cNvPr id="28" name="Text Placeholder 1133">
            <a:extLst>
              <a:ext uri="{FF2B5EF4-FFF2-40B4-BE49-F238E27FC236}">
                <a16:creationId xmlns:a16="http://schemas.microsoft.com/office/drawing/2014/main" id="{ACAA2CFE-C293-4DB2-A02D-B10F9D9943C3}"/>
              </a:ext>
            </a:extLst>
          </p:cNvPr>
          <p:cNvSpPr txBox="1">
            <a:spLocks/>
          </p:cNvSpPr>
          <p:nvPr/>
        </p:nvSpPr>
        <p:spPr>
          <a:xfrm>
            <a:off x="8290025" y="1394997"/>
            <a:ext cx="1212846" cy="820752"/>
          </a:xfrm>
          <a:prstGeom prst="rect">
            <a:avLst/>
          </a:prstGeom>
          <a:solidFill>
            <a:srgbClr val="09588E"/>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1"/>
                </a:solidFill>
              </a:rPr>
              <a:t>Patient discusses barriers to care with CHW</a:t>
            </a:r>
          </a:p>
        </p:txBody>
      </p:sp>
      <p:sp>
        <p:nvSpPr>
          <p:cNvPr id="29" name="Right Arrow 7">
            <a:extLst>
              <a:ext uri="{FF2B5EF4-FFF2-40B4-BE49-F238E27FC236}">
                <a16:creationId xmlns:a16="http://schemas.microsoft.com/office/drawing/2014/main" id="{52A718E2-E340-48D2-B914-36ABAE941C1E}"/>
              </a:ext>
            </a:extLst>
          </p:cNvPr>
          <p:cNvSpPr/>
          <p:nvPr/>
        </p:nvSpPr>
        <p:spPr>
          <a:xfrm>
            <a:off x="3634265" y="1534970"/>
            <a:ext cx="378332" cy="484632"/>
          </a:xfrm>
          <a:prstGeom prst="rightArrow">
            <a:avLst/>
          </a:prstGeom>
          <a:solidFill>
            <a:srgbClr val="095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8">
            <a:extLst>
              <a:ext uri="{FF2B5EF4-FFF2-40B4-BE49-F238E27FC236}">
                <a16:creationId xmlns:a16="http://schemas.microsoft.com/office/drawing/2014/main" id="{6BA6A0F8-CC81-41BB-942B-D95B1AEAFB18}"/>
              </a:ext>
            </a:extLst>
          </p:cNvPr>
          <p:cNvSpPr/>
          <p:nvPr/>
        </p:nvSpPr>
        <p:spPr>
          <a:xfrm>
            <a:off x="5600389" y="1534970"/>
            <a:ext cx="437881" cy="484632"/>
          </a:xfrm>
          <a:prstGeom prst="rightArrow">
            <a:avLst/>
          </a:prstGeom>
          <a:solidFill>
            <a:srgbClr val="0958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9">
            <a:extLst>
              <a:ext uri="{FF2B5EF4-FFF2-40B4-BE49-F238E27FC236}">
                <a16:creationId xmlns:a16="http://schemas.microsoft.com/office/drawing/2014/main" id="{D64863A4-E24C-4431-9361-4771E82591B4}"/>
              </a:ext>
            </a:extLst>
          </p:cNvPr>
          <p:cNvSpPr/>
          <p:nvPr/>
        </p:nvSpPr>
        <p:spPr>
          <a:xfrm>
            <a:off x="7688849" y="1548354"/>
            <a:ext cx="552489" cy="484632"/>
          </a:xfrm>
          <a:prstGeom prst="rightArrow">
            <a:avLst/>
          </a:prstGeom>
          <a:solidFill>
            <a:srgbClr val="095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135">
            <a:extLst>
              <a:ext uri="{FF2B5EF4-FFF2-40B4-BE49-F238E27FC236}">
                <a16:creationId xmlns:a16="http://schemas.microsoft.com/office/drawing/2014/main" id="{D0465A36-08E8-42BB-9D82-F64D7689B4D5}"/>
              </a:ext>
            </a:extLst>
          </p:cNvPr>
          <p:cNvSpPr txBox="1">
            <a:spLocks/>
          </p:cNvSpPr>
          <p:nvPr/>
        </p:nvSpPr>
        <p:spPr>
          <a:xfrm>
            <a:off x="10152733" y="1394356"/>
            <a:ext cx="1201067" cy="819768"/>
          </a:xfrm>
          <a:prstGeom prst="rect">
            <a:avLst/>
          </a:prstGeom>
          <a:solidFill>
            <a:srgbClr val="09588E"/>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1"/>
                </a:solidFill>
              </a:rPr>
              <a:t>Plan of action is developed between CHW and patient</a:t>
            </a:r>
          </a:p>
        </p:txBody>
      </p:sp>
      <p:sp>
        <p:nvSpPr>
          <p:cNvPr id="33" name="Right Arrow 11">
            <a:extLst>
              <a:ext uri="{FF2B5EF4-FFF2-40B4-BE49-F238E27FC236}">
                <a16:creationId xmlns:a16="http://schemas.microsoft.com/office/drawing/2014/main" id="{5EC2D4F3-6C0A-4B46-A9FE-4C3F4A3855D7}"/>
              </a:ext>
            </a:extLst>
          </p:cNvPr>
          <p:cNvSpPr/>
          <p:nvPr/>
        </p:nvSpPr>
        <p:spPr>
          <a:xfrm>
            <a:off x="9551558" y="1561924"/>
            <a:ext cx="536716" cy="484632"/>
          </a:xfrm>
          <a:prstGeom prst="rightArrow">
            <a:avLst/>
          </a:prstGeom>
          <a:solidFill>
            <a:srgbClr val="095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139">
            <a:extLst>
              <a:ext uri="{FF2B5EF4-FFF2-40B4-BE49-F238E27FC236}">
                <a16:creationId xmlns:a16="http://schemas.microsoft.com/office/drawing/2014/main" id="{57727D6C-9122-4E20-ADA5-D093D51FD83B}"/>
              </a:ext>
            </a:extLst>
          </p:cNvPr>
          <p:cNvSpPr txBox="1">
            <a:spLocks/>
          </p:cNvSpPr>
          <p:nvPr/>
        </p:nvSpPr>
        <p:spPr>
          <a:xfrm>
            <a:off x="7833346" y="3001865"/>
            <a:ext cx="1417489" cy="786581"/>
          </a:xfrm>
          <a:prstGeom prst="rect">
            <a:avLst/>
          </a:prstGeom>
          <a:solidFill>
            <a:srgbClr val="09588E"/>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1"/>
                </a:solidFill>
              </a:rPr>
              <a:t>Patients becomes virally suppressed and is engaged in care</a:t>
            </a:r>
          </a:p>
        </p:txBody>
      </p:sp>
      <p:sp>
        <p:nvSpPr>
          <p:cNvPr id="36" name="Text Placeholder 1141">
            <a:extLst>
              <a:ext uri="{FF2B5EF4-FFF2-40B4-BE49-F238E27FC236}">
                <a16:creationId xmlns:a16="http://schemas.microsoft.com/office/drawing/2014/main" id="{45995310-989B-40D8-ADAE-69547B16C33E}"/>
              </a:ext>
            </a:extLst>
          </p:cNvPr>
          <p:cNvSpPr txBox="1">
            <a:spLocks/>
          </p:cNvSpPr>
          <p:nvPr/>
        </p:nvSpPr>
        <p:spPr>
          <a:xfrm>
            <a:off x="5578097" y="3061012"/>
            <a:ext cx="1592208" cy="627856"/>
          </a:xfrm>
          <a:prstGeom prst="rect">
            <a:avLst/>
          </a:prstGeom>
          <a:solidFill>
            <a:srgbClr val="09588E"/>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solidFill>
                  <a:schemeClr val="bg1"/>
                </a:solidFill>
              </a:rPr>
              <a:t>CHW discusses placing patient on long-term support</a:t>
            </a:r>
          </a:p>
        </p:txBody>
      </p:sp>
      <p:sp>
        <p:nvSpPr>
          <p:cNvPr id="37" name="Left Arrow 17">
            <a:extLst>
              <a:ext uri="{FF2B5EF4-FFF2-40B4-BE49-F238E27FC236}">
                <a16:creationId xmlns:a16="http://schemas.microsoft.com/office/drawing/2014/main" id="{8AC6A062-5659-4184-A690-7ADA2E1D811A}"/>
              </a:ext>
            </a:extLst>
          </p:cNvPr>
          <p:cNvSpPr/>
          <p:nvPr/>
        </p:nvSpPr>
        <p:spPr>
          <a:xfrm>
            <a:off x="7242256" y="3117356"/>
            <a:ext cx="446593" cy="484632"/>
          </a:xfrm>
          <a:prstGeom prst="leftArrow">
            <a:avLst/>
          </a:prstGeom>
          <a:solidFill>
            <a:srgbClr val="095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FA81407-CBF3-4314-9822-5B5DF475E92E}"/>
              </a:ext>
            </a:extLst>
          </p:cNvPr>
          <p:cNvSpPr txBox="1"/>
          <p:nvPr/>
        </p:nvSpPr>
        <p:spPr>
          <a:xfrm>
            <a:off x="7833346" y="4349466"/>
            <a:ext cx="1417489" cy="830997"/>
          </a:xfrm>
          <a:prstGeom prst="rect">
            <a:avLst/>
          </a:prstGeom>
          <a:solidFill>
            <a:srgbClr val="09588E"/>
          </a:solidFill>
        </p:spPr>
        <p:txBody>
          <a:bodyPr wrap="square" rtlCol="0">
            <a:spAutoFit/>
          </a:bodyPr>
          <a:lstStyle/>
          <a:p>
            <a:pPr algn="ctr"/>
            <a:r>
              <a:rPr lang="en-US" sz="1200" dirty="0">
                <a:solidFill>
                  <a:schemeClr val="bg1"/>
                </a:solidFill>
              </a:rPr>
              <a:t>Patient is closed due to patient denial of CHW support</a:t>
            </a:r>
          </a:p>
        </p:txBody>
      </p:sp>
      <p:sp>
        <p:nvSpPr>
          <p:cNvPr id="39" name="Down Arrow 19">
            <a:extLst>
              <a:ext uri="{FF2B5EF4-FFF2-40B4-BE49-F238E27FC236}">
                <a16:creationId xmlns:a16="http://schemas.microsoft.com/office/drawing/2014/main" id="{454A9AC6-155C-4894-8822-05F12B0D39B1}"/>
              </a:ext>
            </a:extLst>
          </p:cNvPr>
          <p:cNvSpPr/>
          <p:nvPr/>
        </p:nvSpPr>
        <p:spPr>
          <a:xfrm>
            <a:off x="8290025" y="3866397"/>
            <a:ext cx="484632" cy="417388"/>
          </a:xfrm>
          <a:prstGeom prst="downArrow">
            <a:avLst/>
          </a:prstGeom>
          <a:solidFill>
            <a:srgbClr val="095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5CB0D9F-D416-458E-917A-AD0F963C4C6D}"/>
              </a:ext>
            </a:extLst>
          </p:cNvPr>
          <p:cNvSpPr txBox="1"/>
          <p:nvPr/>
        </p:nvSpPr>
        <p:spPr>
          <a:xfrm>
            <a:off x="2861385" y="2887323"/>
            <a:ext cx="1859924" cy="1015663"/>
          </a:xfrm>
          <a:prstGeom prst="rect">
            <a:avLst/>
          </a:prstGeom>
          <a:solidFill>
            <a:srgbClr val="09588E"/>
          </a:solidFill>
        </p:spPr>
        <p:txBody>
          <a:bodyPr wrap="square" rtlCol="0">
            <a:spAutoFit/>
          </a:bodyPr>
          <a:lstStyle/>
          <a:p>
            <a:pPr algn="ctr"/>
            <a:r>
              <a:rPr lang="en-US" sz="1200" dirty="0">
                <a:solidFill>
                  <a:schemeClr val="bg1"/>
                </a:solidFill>
              </a:rPr>
              <a:t>CHW checks in with patient monthly to ensure patient feels supported and can maintain viral suppression</a:t>
            </a:r>
          </a:p>
        </p:txBody>
      </p:sp>
      <p:sp>
        <p:nvSpPr>
          <p:cNvPr id="41" name="TextBox 40">
            <a:extLst>
              <a:ext uri="{FF2B5EF4-FFF2-40B4-BE49-F238E27FC236}">
                <a16:creationId xmlns:a16="http://schemas.microsoft.com/office/drawing/2014/main" id="{7B485A7C-94AE-423B-AC54-A3CB2EC4B182}"/>
              </a:ext>
            </a:extLst>
          </p:cNvPr>
          <p:cNvSpPr txBox="1"/>
          <p:nvPr/>
        </p:nvSpPr>
        <p:spPr>
          <a:xfrm>
            <a:off x="4866552" y="4458870"/>
            <a:ext cx="1672246" cy="1015663"/>
          </a:xfrm>
          <a:prstGeom prst="rect">
            <a:avLst/>
          </a:prstGeom>
          <a:solidFill>
            <a:srgbClr val="095895"/>
          </a:solidFill>
        </p:spPr>
        <p:txBody>
          <a:bodyPr wrap="square" rtlCol="0">
            <a:spAutoFit/>
          </a:bodyPr>
          <a:lstStyle/>
          <a:p>
            <a:pPr algn="ctr"/>
            <a:r>
              <a:rPr lang="en-US" sz="1200" dirty="0">
                <a:solidFill>
                  <a:schemeClr val="bg1"/>
                </a:solidFill>
              </a:rPr>
              <a:t>Patient is closed if no barriers present and patient requests closure from CHW program</a:t>
            </a:r>
          </a:p>
        </p:txBody>
      </p:sp>
      <p:sp>
        <p:nvSpPr>
          <p:cNvPr id="42" name="Left Arrow 24">
            <a:extLst>
              <a:ext uri="{FF2B5EF4-FFF2-40B4-BE49-F238E27FC236}">
                <a16:creationId xmlns:a16="http://schemas.microsoft.com/office/drawing/2014/main" id="{97489D2E-ECA0-4DC6-BA40-727DD2BDEAEB}"/>
              </a:ext>
            </a:extLst>
          </p:cNvPr>
          <p:cNvSpPr/>
          <p:nvPr/>
        </p:nvSpPr>
        <p:spPr>
          <a:xfrm>
            <a:off x="4865806" y="3117356"/>
            <a:ext cx="567794" cy="484632"/>
          </a:xfrm>
          <a:prstGeom prst="leftArrow">
            <a:avLst/>
          </a:prstGeom>
          <a:solidFill>
            <a:srgbClr val="0958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Bent Arrow 26">
            <a:extLst>
              <a:ext uri="{FF2B5EF4-FFF2-40B4-BE49-F238E27FC236}">
                <a16:creationId xmlns:a16="http://schemas.microsoft.com/office/drawing/2014/main" id="{D5588758-C37D-4EC6-85B3-D5A63D4B885C}"/>
              </a:ext>
            </a:extLst>
          </p:cNvPr>
          <p:cNvSpPr/>
          <p:nvPr/>
        </p:nvSpPr>
        <p:spPr>
          <a:xfrm flipV="1">
            <a:off x="3950725" y="4071779"/>
            <a:ext cx="813816" cy="1026356"/>
          </a:xfrm>
          <a:prstGeom prst="bentArrow">
            <a:avLst/>
          </a:prstGeom>
          <a:solidFill>
            <a:srgbClr val="095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ent Arrow 27">
            <a:extLst>
              <a:ext uri="{FF2B5EF4-FFF2-40B4-BE49-F238E27FC236}">
                <a16:creationId xmlns:a16="http://schemas.microsoft.com/office/drawing/2014/main" id="{FBBB4213-C06B-4FCA-9138-93C907C7FEAD}"/>
              </a:ext>
            </a:extLst>
          </p:cNvPr>
          <p:cNvSpPr/>
          <p:nvPr/>
        </p:nvSpPr>
        <p:spPr>
          <a:xfrm flipH="1" flipV="1">
            <a:off x="2896543" y="4071779"/>
            <a:ext cx="813816" cy="1026356"/>
          </a:xfrm>
          <a:prstGeom prst="bentArrow">
            <a:avLst/>
          </a:prstGeom>
          <a:solidFill>
            <a:srgbClr val="095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a:extLst>
              <a:ext uri="{FF2B5EF4-FFF2-40B4-BE49-F238E27FC236}">
                <a16:creationId xmlns:a16="http://schemas.microsoft.com/office/drawing/2014/main" id="{B174AB0F-9CC6-416E-8EC9-92C90CB78DF4}"/>
              </a:ext>
            </a:extLst>
          </p:cNvPr>
          <p:cNvSpPr txBox="1"/>
          <p:nvPr/>
        </p:nvSpPr>
        <p:spPr>
          <a:xfrm>
            <a:off x="1133440" y="4643535"/>
            <a:ext cx="1545465" cy="646331"/>
          </a:xfrm>
          <a:prstGeom prst="rect">
            <a:avLst/>
          </a:prstGeom>
          <a:solidFill>
            <a:srgbClr val="09588E"/>
          </a:solidFill>
        </p:spPr>
        <p:txBody>
          <a:bodyPr wrap="square" rtlCol="0">
            <a:spAutoFit/>
          </a:bodyPr>
          <a:lstStyle/>
          <a:p>
            <a:pPr algn="ctr"/>
            <a:r>
              <a:rPr lang="en-US" sz="1200" dirty="0">
                <a:solidFill>
                  <a:schemeClr val="bg1"/>
                </a:solidFill>
              </a:rPr>
              <a:t>Patient is actively engaged again if new barriers present</a:t>
            </a:r>
          </a:p>
        </p:txBody>
      </p:sp>
      <p:sp>
        <p:nvSpPr>
          <p:cNvPr id="48" name="Arrow: Bent-Up 47">
            <a:extLst>
              <a:ext uri="{FF2B5EF4-FFF2-40B4-BE49-F238E27FC236}">
                <a16:creationId xmlns:a16="http://schemas.microsoft.com/office/drawing/2014/main" id="{8E02727F-2DCD-4225-BEB9-E9E3660845B8}"/>
              </a:ext>
            </a:extLst>
          </p:cNvPr>
          <p:cNvSpPr/>
          <p:nvPr/>
        </p:nvSpPr>
        <p:spPr>
          <a:xfrm rot="5400000" flipV="1">
            <a:off x="9525700" y="2281524"/>
            <a:ext cx="1276976" cy="1537712"/>
          </a:xfrm>
          <a:prstGeom prst="bentUpArrow">
            <a:avLst>
              <a:gd name="adj1" fmla="val 25000"/>
              <a:gd name="adj2" fmla="val 21442"/>
              <a:gd name="adj3" fmla="val 25000"/>
            </a:avLst>
          </a:prstGeom>
          <a:solidFill>
            <a:srgbClr val="0958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584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Working with a CHW</a:t>
            </a:r>
          </a:p>
        </p:txBody>
      </p:sp>
      <p:sp>
        <p:nvSpPr>
          <p:cNvPr id="3" name="Content Placeholder 2"/>
          <p:cNvSpPr>
            <a:spLocks noGrp="1"/>
          </p:cNvSpPr>
          <p:nvPr>
            <p:ph sz="half" idx="10"/>
          </p:nvPr>
        </p:nvSpPr>
        <p:spPr/>
        <p:txBody>
          <a:bodyPr>
            <a:noAutofit/>
          </a:bodyPr>
          <a:lstStyle/>
          <a:p>
            <a:pPr marL="342900" indent="-342900">
              <a:spcAft>
                <a:spcPts val="400"/>
              </a:spcAft>
              <a:buFont typeface="Arial" panose="020B0604020202020204" pitchFamily="34" charset="0"/>
              <a:buChar char="•"/>
            </a:pPr>
            <a:r>
              <a:rPr lang="en-US" dirty="0"/>
              <a:t>As of October 2018, 157 patients have worked with a CHW. </a:t>
            </a:r>
          </a:p>
          <a:p>
            <a:pPr marL="342900" indent="-342900">
              <a:spcAft>
                <a:spcPts val="400"/>
              </a:spcAft>
              <a:buFont typeface="Arial" panose="020B0604020202020204" pitchFamily="34" charset="0"/>
              <a:buChar char="•"/>
            </a:pPr>
            <a:r>
              <a:rPr lang="en-US" dirty="0"/>
              <a:t>Significant increase in viral load suppression among patients seen by CHWs.</a:t>
            </a:r>
          </a:p>
          <a:p>
            <a:pPr marL="342900" indent="-342900">
              <a:spcAft>
                <a:spcPts val="400"/>
              </a:spcAft>
              <a:buFont typeface="Arial" panose="020B0604020202020204" pitchFamily="34" charset="0"/>
              <a:buChar char="•"/>
            </a:pPr>
            <a:r>
              <a:rPr lang="en-US" dirty="0"/>
              <a:t>CHWs have improved communication between provider and patient.</a:t>
            </a:r>
          </a:p>
          <a:p>
            <a:pPr marL="1028700" lvl="1" indent="-342900">
              <a:spcBef>
                <a:spcPts val="1000"/>
              </a:spcBef>
              <a:spcAft>
                <a:spcPts val="400"/>
              </a:spcAft>
              <a:buFont typeface="Courier New" panose="02070309020205020404" pitchFamily="49" charset="0"/>
              <a:buChar char="o"/>
            </a:pPr>
            <a:r>
              <a:rPr lang="en-US" dirty="0"/>
              <a:t>Providers report it has been easier to relay information to patients through a CHW that has lived experience and can continue HIV education for the patient. </a:t>
            </a:r>
          </a:p>
          <a:p>
            <a:pPr marL="1028700" lvl="1" indent="-342900">
              <a:spcBef>
                <a:spcPts val="1000"/>
              </a:spcBef>
              <a:spcAft>
                <a:spcPts val="400"/>
              </a:spcAft>
              <a:buFont typeface="Courier New" panose="02070309020205020404" pitchFamily="49" charset="0"/>
              <a:buChar char="o"/>
            </a:pPr>
            <a:r>
              <a:rPr lang="en-US" dirty="0"/>
              <a:t>CHWs serve as an advocate for their patients’ medical and social needs and have supported improved patient experiences with their providers. </a:t>
            </a:r>
          </a:p>
          <a:p>
            <a:pPr marL="342900" indent="-342900">
              <a:spcAft>
                <a:spcPts val="400"/>
              </a:spcAft>
              <a:buFont typeface="Arial" panose="020B0604020202020204" pitchFamily="34" charset="0"/>
              <a:buChar char="•"/>
            </a:pPr>
            <a:r>
              <a:rPr lang="en-US" dirty="0"/>
              <a:t>CHWs have become a helpful addition to the patient’s care team by helping them think through their HIV care choices and the factors that can effect their long term care (e.g., transportation, substance abuse, mental health).</a:t>
            </a:r>
          </a:p>
        </p:txBody>
      </p:sp>
    </p:spTree>
    <p:extLst>
      <p:ext uri="{BB962C8B-B14F-4D97-AF65-F5344CB8AC3E}">
        <p14:creationId xmlns:p14="http://schemas.microsoft.com/office/powerpoint/2010/main" val="1191744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Integration of the CHW Program</a:t>
            </a:r>
          </a:p>
        </p:txBody>
      </p:sp>
      <p:sp>
        <p:nvSpPr>
          <p:cNvPr id="3" name="Content Placeholder 2"/>
          <p:cNvSpPr>
            <a:spLocks noGrp="1"/>
          </p:cNvSpPr>
          <p:nvPr>
            <p:ph sz="half" idx="10"/>
          </p:nvPr>
        </p:nvSpPr>
        <p:spPr/>
        <p:txBody>
          <a:bodyPr/>
          <a:lstStyle/>
          <a:p>
            <a:pPr marL="342900" indent="-342900">
              <a:spcAft>
                <a:spcPts val="2400"/>
              </a:spcAft>
              <a:buFont typeface="Arial" panose="020B0604020202020204" pitchFamily="34" charset="0"/>
              <a:buChar char="•"/>
            </a:pPr>
            <a:r>
              <a:rPr lang="en-US" dirty="0"/>
              <a:t>For newly diagnosed patients, having a conversation partner that has lived through the experience of seroconverting and getting connected to HIV care can be extremely validating and supportive of ongoing engagement in care.</a:t>
            </a:r>
          </a:p>
          <a:p>
            <a:pPr marL="342900" indent="-342900">
              <a:spcAft>
                <a:spcPts val="2400"/>
              </a:spcAft>
              <a:buFont typeface="Arial" panose="020B0604020202020204" pitchFamily="34" charset="0"/>
              <a:buChar char="•"/>
            </a:pPr>
            <a:r>
              <a:rPr lang="en-US" dirty="0"/>
              <a:t>The CHW program manager is present at both locations (Decatur and Duluth), which is helpful for responding to provider requests for more information relating to patient eligibility and referral.</a:t>
            </a:r>
          </a:p>
          <a:p>
            <a:pPr marL="342900" indent="-342900">
              <a:spcAft>
                <a:spcPts val="2400"/>
              </a:spcAft>
              <a:buFont typeface="Arial" panose="020B0604020202020204" pitchFamily="34" charset="0"/>
              <a:buChar char="•"/>
            </a:pPr>
            <a:r>
              <a:rPr lang="en-US" dirty="0"/>
              <a:t>Having CHWs attend weekly case conferences serves to inform the CHW of provider needs and expectations relating to patient care and helps provide a sounding board for providers when coordinating care for participating patients.</a:t>
            </a:r>
          </a:p>
          <a:p>
            <a:pPr marL="342900" indent="-342900">
              <a:spcAft>
                <a:spcPts val="2400"/>
              </a:spcAft>
              <a:buFont typeface="Arial" panose="020B0604020202020204" pitchFamily="34" charset="0"/>
              <a:buChar char="•"/>
            </a:pPr>
            <a:endParaRPr lang="en-US" dirty="0"/>
          </a:p>
          <a:p>
            <a:pPr marL="342900" indent="-342900">
              <a:spcAft>
                <a:spcPts val="2400"/>
              </a:spcAft>
              <a:buFont typeface="Arial" panose="020B0604020202020204" pitchFamily="34" charset="0"/>
              <a:buChar char="•"/>
            </a:pPr>
            <a:endParaRPr lang="en-US" dirty="0"/>
          </a:p>
        </p:txBody>
      </p:sp>
    </p:spTree>
    <p:extLst>
      <p:ext uri="{BB962C8B-B14F-4D97-AF65-F5344CB8AC3E}">
        <p14:creationId xmlns:p14="http://schemas.microsoft.com/office/powerpoint/2010/main" val="1677530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5640-2FAE-44E8-A3B2-164D97480141}"/>
              </a:ext>
            </a:extLst>
          </p:cNvPr>
          <p:cNvSpPr>
            <a:spLocks noGrp="1"/>
          </p:cNvSpPr>
          <p:nvPr>
            <p:ph type="title"/>
          </p:nvPr>
        </p:nvSpPr>
        <p:spPr/>
        <p:txBody>
          <a:bodyPr/>
          <a:lstStyle/>
          <a:p>
            <a:r>
              <a:rPr lang="en-US" dirty="0"/>
              <a:t>Q&amp;A and Discussion</a:t>
            </a:r>
          </a:p>
        </p:txBody>
      </p:sp>
      <p:sp>
        <p:nvSpPr>
          <p:cNvPr id="3" name="Content Placeholder 2">
            <a:extLst>
              <a:ext uri="{FF2B5EF4-FFF2-40B4-BE49-F238E27FC236}">
                <a16:creationId xmlns:a16="http://schemas.microsoft.com/office/drawing/2014/main" id="{A37EF8E4-AA61-4BCA-859C-7875CAF1D692}"/>
              </a:ext>
            </a:extLst>
          </p:cNvPr>
          <p:cNvSpPr>
            <a:spLocks noGrp="1"/>
          </p:cNvSpPr>
          <p:nvPr>
            <p:ph idx="1"/>
          </p:nvPr>
        </p:nvSpPr>
        <p:spPr/>
        <p:txBody>
          <a:bodyPr/>
          <a:lstStyle/>
          <a:p>
            <a:endParaRPr lang="en-US" dirty="0"/>
          </a:p>
        </p:txBody>
      </p:sp>
      <p:sp>
        <p:nvSpPr>
          <p:cNvPr id="4" name="Content Placeholder 3">
            <a:extLst>
              <a:ext uri="{FF2B5EF4-FFF2-40B4-BE49-F238E27FC236}">
                <a16:creationId xmlns:a16="http://schemas.microsoft.com/office/drawing/2014/main" id="{91F2352D-B513-4109-87E2-38B7E3526205}"/>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3758884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600F-9E14-4223-9963-CFFB84D54E4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9C6DF4E-29E9-412F-998B-9DA77564212A}"/>
              </a:ext>
            </a:extLst>
          </p:cNvPr>
          <p:cNvSpPr>
            <a:spLocks noGrp="1"/>
          </p:cNvSpPr>
          <p:nvPr>
            <p:ph idx="1"/>
          </p:nvPr>
        </p:nvSpPr>
        <p:spPr/>
        <p:txBody>
          <a:bodyPr/>
          <a:lstStyle/>
          <a:p>
            <a:r>
              <a:rPr lang="en-US" dirty="0"/>
              <a:t>For questions, contact:</a:t>
            </a:r>
          </a:p>
        </p:txBody>
      </p:sp>
      <p:sp>
        <p:nvSpPr>
          <p:cNvPr id="4" name="Content Placeholder 3">
            <a:extLst>
              <a:ext uri="{FF2B5EF4-FFF2-40B4-BE49-F238E27FC236}">
                <a16:creationId xmlns:a16="http://schemas.microsoft.com/office/drawing/2014/main" id="{5DDAA8DB-E3FE-4384-A270-00A574CC7D80}"/>
              </a:ext>
            </a:extLst>
          </p:cNvPr>
          <p:cNvSpPr>
            <a:spLocks noGrp="1"/>
          </p:cNvSpPr>
          <p:nvPr>
            <p:ph idx="10"/>
          </p:nvPr>
        </p:nvSpPr>
        <p:spPr/>
        <p:txBody>
          <a:bodyPr/>
          <a:lstStyle/>
          <a:p>
            <a:r>
              <a:rPr lang="en-US" dirty="0"/>
              <a:t>Gretchen Weiss at </a:t>
            </a:r>
            <a:r>
              <a:rPr lang="en-US" dirty="0">
                <a:hlinkClick r:id="rId2">
                  <a:extLst>
                    <a:ext uri="{A12FA001-AC4F-418D-AE19-62706E023703}">
                      <ahyp:hlinkClr xmlns:ahyp="http://schemas.microsoft.com/office/drawing/2018/hyperlinkcolor" val="tx"/>
                    </a:ext>
                  </a:extLst>
                </a:hlinkClick>
              </a:rPr>
              <a:t>gweiss@naccho.org</a:t>
            </a:r>
            <a:r>
              <a:rPr lang="en-US" dirty="0"/>
              <a:t> </a:t>
            </a:r>
          </a:p>
        </p:txBody>
      </p:sp>
    </p:spTree>
    <p:extLst>
      <p:ext uri="{BB962C8B-B14F-4D97-AF65-F5344CB8AC3E}">
        <p14:creationId xmlns:p14="http://schemas.microsoft.com/office/powerpoint/2010/main" val="226381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D220-2790-4343-BEBA-2D8C405F463F}"/>
              </a:ext>
            </a:extLst>
          </p:cNvPr>
          <p:cNvSpPr>
            <a:spLocks noGrp="1"/>
          </p:cNvSpPr>
          <p:nvPr>
            <p:ph type="title"/>
          </p:nvPr>
        </p:nvSpPr>
        <p:spPr/>
        <p:txBody>
          <a:bodyPr>
            <a:noAutofit/>
          </a:bodyPr>
          <a:lstStyle/>
          <a:p>
            <a:r>
              <a:rPr lang="en-US" sz="4000" dirty="0"/>
              <a:t>Coordination and Technical Assistance Center</a:t>
            </a:r>
          </a:p>
        </p:txBody>
      </p:sp>
      <p:sp>
        <p:nvSpPr>
          <p:cNvPr id="3" name="Content Placeholder 2">
            <a:extLst>
              <a:ext uri="{FF2B5EF4-FFF2-40B4-BE49-F238E27FC236}">
                <a16:creationId xmlns:a16="http://schemas.microsoft.com/office/drawing/2014/main" id="{1A00BB11-5696-43DA-B4C7-4561E4F079EB}"/>
              </a:ext>
            </a:extLst>
          </p:cNvPr>
          <p:cNvSpPr>
            <a:spLocks noGrp="1"/>
          </p:cNvSpPr>
          <p:nvPr>
            <p:ph sz="half" idx="10"/>
          </p:nvPr>
        </p:nvSpPr>
        <p:spPr/>
        <p:txBody>
          <a:bodyPr>
            <a:normAutofit lnSpcReduction="10000"/>
          </a:bodyPr>
          <a:lstStyle/>
          <a:p>
            <a:pPr marL="342900" indent="-342900">
              <a:spcAft>
                <a:spcPts val="1200"/>
              </a:spcAft>
              <a:buFont typeface="Arial" panose="020B0604020202020204" pitchFamily="34" charset="0"/>
              <a:buChar char="•"/>
            </a:pPr>
            <a:r>
              <a:rPr lang="en-US" dirty="0"/>
              <a:t>The National Association of County and City Health Officials (NACCHO), in partnership with Cicatelli Associates, Inc. (CAI), provide service delivery funding and training and technical assistance (TTA) to competitively selected subrecipients in four Part A jurisdictions in the South.</a:t>
            </a:r>
          </a:p>
          <a:p>
            <a:pPr>
              <a:spcAft>
                <a:spcPts val="1200"/>
              </a:spcAft>
            </a:pPr>
            <a:endParaRPr lang="en-US" dirty="0"/>
          </a:p>
          <a:p>
            <a:pPr lvl="1" indent="0">
              <a:spcAft>
                <a:spcPts val="1800"/>
              </a:spcAft>
              <a:buNone/>
            </a:pPr>
            <a:r>
              <a:rPr lang="en-US" dirty="0"/>
              <a:t>NACCHO is the national organization representing the nearly 3,000 local health departments across the country.</a:t>
            </a:r>
          </a:p>
          <a:p>
            <a:pPr lvl="1" indent="0">
              <a:spcAft>
                <a:spcPts val="1200"/>
              </a:spcAft>
              <a:buNone/>
            </a:pPr>
            <a:endParaRPr lang="en-US" dirty="0"/>
          </a:p>
          <a:p>
            <a:pPr lvl="1" indent="0">
              <a:spcAft>
                <a:spcPts val="1200"/>
              </a:spcAft>
              <a:buNone/>
            </a:pPr>
            <a:r>
              <a:rPr lang="en-US" dirty="0"/>
              <a:t>CAI is a national capacity building organization with significant experience providing TA for Ryan White HIV/AIDS Program recipients and HIV providers.</a:t>
            </a:r>
          </a:p>
          <a:p>
            <a:pPr marL="342900" indent="-342900">
              <a:spcAft>
                <a:spcPts val="1200"/>
              </a:spcAft>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8D76753-4590-4631-B393-20C7C5A95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2646" y="2718117"/>
            <a:ext cx="1494366" cy="399493"/>
          </a:xfrm>
          <a:prstGeom prst="rect">
            <a:avLst/>
          </a:prstGeom>
        </p:spPr>
      </p:pic>
      <p:pic>
        <p:nvPicPr>
          <p:cNvPr id="5" name="Picture 4">
            <a:extLst>
              <a:ext uri="{FF2B5EF4-FFF2-40B4-BE49-F238E27FC236}">
                <a16:creationId xmlns:a16="http://schemas.microsoft.com/office/drawing/2014/main" id="{80B497DC-A940-44AC-B325-5503AEBF1026}"/>
              </a:ext>
            </a:extLst>
          </p:cNvPr>
          <p:cNvPicPr>
            <a:picLocks noChangeAspect="1"/>
          </p:cNvPicPr>
          <p:nvPr/>
        </p:nvPicPr>
        <p:blipFill>
          <a:blip r:embed="rId3"/>
          <a:stretch>
            <a:fillRect/>
          </a:stretch>
        </p:blipFill>
        <p:spPr>
          <a:xfrm>
            <a:off x="1592646" y="4076923"/>
            <a:ext cx="1155244" cy="420573"/>
          </a:xfrm>
          <a:prstGeom prst="rect">
            <a:avLst/>
          </a:prstGeom>
        </p:spPr>
      </p:pic>
    </p:spTree>
    <p:extLst>
      <p:ext uri="{BB962C8B-B14F-4D97-AF65-F5344CB8AC3E}">
        <p14:creationId xmlns:p14="http://schemas.microsoft.com/office/powerpoint/2010/main" val="278335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52D3-01A9-4C10-AEFE-46D5C0FF9F2C}"/>
              </a:ext>
            </a:extLst>
          </p:cNvPr>
          <p:cNvSpPr>
            <a:spLocks noGrp="1"/>
          </p:cNvSpPr>
          <p:nvPr>
            <p:ph type="title"/>
          </p:nvPr>
        </p:nvSpPr>
        <p:spPr/>
        <p:txBody>
          <a:bodyPr>
            <a:normAutofit fontScale="90000"/>
          </a:bodyPr>
          <a:lstStyle/>
          <a:p>
            <a:r>
              <a:rPr lang="en-US" dirty="0"/>
              <a:t>Project Goals</a:t>
            </a:r>
          </a:p>
        </p:txBody>
      </p:sp>
      <p:sp>
        <p:nvSpPr>
          <p:cNvPr id="3" name="Content Placeholder 2">
            <a:extLst>
              <a:ext uri="{FF2B5EF4-FFF2-40B4-BE49-F238E27FC236}">
                <a16:creationId xmlns:a16="http://schemas.microsoft.com/office/drawing/2014/main" id="{9A2FDFB4-717E-401A-B498-28DDC66A0C1A}"/>
              </a:ext>
            </a:extLst>
          </p:cNvPr>
          <p:cNvSpPr>
            <a:spLocks noGrp="1"/>
          </p:cNvSpPr>
          <p:nvPr>
            <p:ph sz="half" idx="10"/>
          </p:nvPr>
        </p:nvSpPr>
        <p:spPr/>
        <p:txBody>
          <a:bodyPr>
            <a:normAutofit/>
          </a:bodyPr>
          <a:lstStyle/>
          <a:p>
            <a:pPr marL="342900" indent="-342900">
              <a:spcAft>
                <a:spcPts val="1200"/>
              </a:spcAft>
              <a:buFont typeface="Arial" panose="020B0604020202020204" pitchFamily="34" charset="0"/>
              <a:buChar char="•"/>
            </a:pPr>
            <a:r>
              <a:rPr lang="en-US" sz="2600" dirty="0"/>
              <a:t>Support implementation of innovative models of service delivery that result in improvements in Ryan White HIV/AIDS Program Part A jurisdictions’ HIV care continuum for minority populations</a:t>
            </a:r>
          </a:p>
          <a:p>
            <a:pPr marL="342900" indent="-342900">
              <a:spcAft>
                <a:spcPts val="1200"/>
              </a:spcAft>
              <a:buFont typeface="Arial" panose="020B0604020202020204" pitchFamily="34" charset="0"/>
              <a:buChar char="•"/>
            </a:pPr>
            <a:r>
              <a:rPr lang="en-US" sz="2600" dirty="0"/>
              <a:t>Increase capacity to serve minority populations with a focus on MSM, youth, cisgender and transgender women, and people who inject drugs</a:t>
            </a:r>
          </a:p>
        </p:txBody>
      </p:sp>
    </p:spTree>
    <p:extLst>
      <p:ext uri="{BB962C8B-B14F-4D97-AF65-F5344CB8AC3E}">
        <p14:creationId xmlns:p14="http://schemas.microsoft.com/office/powerpoint/2010/main" val="401723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9BEC-AFCE-4A73-91CD-EBA2ECEEAA68}"/>
              </a:ext>
            </a:extLst>
          </p:cNvPr>
          <p:cNvSpPr>
            <a:spLocks noGrp="1"/>
          </p:cNvSpPr>
          <p:nvPr>
            <p:ph type="title"/>
          </p:nvPr>
        </p:nvSpPr>
        <p:spPr/>
        <p:txBody>
          <a:bodyPr>
            <a:normAutofit fontScale="90000"/>
          </a:bodyPr>
          <a:lstStyle/>
          <a:p>
            <a:r>
              <a:rPr lang="en-US" dirty="0"/>
              <a:t>Subrecipient Selection</a:t>
            </a:r>
          </a:p>
        </p:txBody>
      </p:sp>
      <p:sp>
        <p:nvSpPr>
          <p:cNvPr id="3" name="Content Placeholder 2">
            <a:extLst>
              <a:ext uri="{FF2B5EF4-FFF2-40B4-BE49-F238E27FC236}">
                <a16:creationId xmlns:a16="http://schemas.microsoft.com/office/drawing/2014/main" id="{8DA306D0-797A-4F1D-BAD8-74AB3532F396}"/>
              </a:ext>
            </a:extLst>
          </p:cNvPr>
          <p:cNvSpPr>
            <a:spLocks noGrp="1"/>
          </p:cNvSpPr>
          <p:nvPr>
            <p:ph sz="half" idx="10"/>
          </p:nvPr>
        </p:nvSpPr>
        <p:spPr/>
        <p:txBody>
          <a:bodyPr>
            <a:normAutofit/>
          </a:bodyPr>
          <a:lstStyle/>
          <a:p>
            <a:pPr marL="342900" indent="-342900">
              <a:spcAft>
                <a:spcPts val="1800"/>
              </a:spcAft>
              <a:buFont typeface="Arial" panose="020B0604020202020204" pitchFamily="34" charset="0"/>
              <a:buChar char="•"/>
            </a:pPr>
            <a:r>
              <a:rPr lang="en-US" dirty="0"/>
              <a:t>Jurisdiction selection (</a:t>
            </a:r>
            <a:r>
              <a:rPr lang="en-US" dirty="0" err="1"/>
              <a:t>pre-award</a:t>
            </a:r>
            <a:r>
              <a:rPr lang="en-US" dirty="0"/>
              <a:t>)</a:t>
            </a:r>
          </a:p>
          <a:p>
            <a:pPr marL="342900" indent="-342900">
              <a:buFont typeface="Arial" panose="020B0604020202020204" pitchFamily="34" charset="0"/>
              <a:buChar char="•"/>
            </a:pPr>
            <a:r>
              <a:rPr lang="en-US" dirty="0"/>
              <a:t>Subrecipient selection</a:t>
            </a:r>
          </a:p>
          <a:p>
            <a:pPr marL="1028700" lvl="1" indent="-342900">
              <a:spcAft>
                <a:spcPts val="1800"/>
              </a:spcAft>
              <a:buFont typeface="Courier New" panose="02070309020205020404" pitchFamily="49" charset="0"/>
              <a:buChar char="o"/>
            </a:pPr>
            <a:r>
              <a:rPr lang="en-US" dirty="0"/>
              <a:t>Jurisdiction-specific funding opportunity</a:t>
            </a:r>
            <a:br>
              <a:rPr lang="en-US" dirty="0"/>
            </a:br>
            <a:r>
              <a:rPr lang="en-US" dirty="0"/>
              <a:t>announcements released (post-award)</a:t>
            </a:r>
          </a:p>
          <a:p>
            <a:pPr marL="342900" indent="-342900">
              <a:buFont typeface="Arial" panose="020B0604020202020204" pitchFamily="34" charset="0"/>
              <a:buChar char="•"/>
            </a:pPr>
            <a:r>
              <a:rPr lang="en-US" dirty="0"/>
              <a:t>Subrecipient subawards</a:t>
            </a:r>
          </a:p>
          <a:p>
            <a:pPr marL="1028700" lvl="1" indent="-342900">
              <a:buFont typeface="Courier New" panose="02070309020205020404" pitchFamily="49" charset="0"/>
              <a:buChar char="o"/>
            </a:pPr>
            <a:r>
              <a:rPr lang="en-US" dirty="0"/>
              <a:t>Funding to implement evidence-based/</a:t>
            </a:r>
            <a:br>
              <a:rPr lang="en-US" dirty="0"/>
            </a:br>
            <a:r>
              <a:rPr lang="en-US" dirty="0"/>
              <a:t>informed interventions and service </a:t>
            </a:r>
            <a:br>
              <a:rPr lang="en-US" dirty="0"/>
            </a:br>
            <a:r>
              <a:rPr lang="en-US" dirty="0"/>
              <a:t>delivery models</a:t>
            </a:r>
          </a:p>
          <a:p>
            <a:endParaRPr lang="en-US" dirty="0"/>
          </a:p>
        </p:txBody>
      </p:sp>
      <p:pic>
        <p:nvPicPr>
          <p:cNvPr id="4" name="Picture 3">
            <a:extLst>
              <a:ext uri="{FF2B5EF4-FFF2-40B4-BE49-F238E27FC236}">
                <a16:creationId xmlns:a16="http://schemas.microsoft.com/office/drawing/2014/main" id="{5A5241EF-94B8-4311-BFFB-B255F43BFEB0}"/>
              </a:ext>
            </a:extLst>
          </p:cNvPr>
          <p:cNvPicPr>
            <a:picLocks noChangeAspect="1"/>
          </p:cNvPicPr>
          <p:nvPr/>
        </p:nvPicPr>
        <p:blipFill>
          <a:blip r:embed="rId2"/>
          <a:stretch>
            <a:fillRect/>
          </a:stretch>
        </p:blipFill>
        <p:spPr>
          <a:xfrm>
            <a:off x="8178798" y="912588"/>
            <a:ext cx="3072758" cy="2224894"/>
          </a:xfrm>
          <a:prstGeom prst="rect">
            <a:avLst/>
          </a:prstGeom>
        </p:spPr>
      </p:pic>
      <p:pic>
        <p:nvPicPr>
          <p:cNvPr id="13" name="Picture 12">
            <a:extLst>
              <a:ext uri="{FF2B5EF4-FFF2-40B4-BE49-F238E27FC236}">
                <a16:creationId xmlns:a16="http://schemas.microsoft.com/office/drawing/2014/main" id="{BAC75A80-8799-4E9B-8901-38E8CA948934}"/>
              </a:ext>
            </a:extLst>
          </p:cNvPr>
          <p:cNvPicPr>
            <a:picLocks noChangeAspect="1"/>
          </p:cNvPicPr>
          <p:nvPr/>
        </p:nvPicPr>
        <p:blipFill>
          <a:blip r:embed="rId3"/>
          <a:stretch>
            <a:fillRect/>
          </a:stretch>
        </p:blipFill>
        <p:spPr>
          <a:xfrm>
            <a:off x="8076554" y="3587126"/>
            <a:ext cx="3277246" cy="2261396"/>
          </a:xfrm>
          <a:prstGeom prst="rect">
            <a:avLst/>
          </a:prstGeom>
        </p:spPr>
      </p:pic>
      <p:cxnSp>
        <p:nvCxnSpPr>
          <p:cNvPr id="17" name="Straight Connector 16">
            <a:extLst>
              <a:ext uri="{FF2B5EF4-FFF2-40B4-BE49-F238E27FC236}">
                <a16:creationId xmlns:a16="http://schemas.microsoft.com/office/drawing/2014/main" id="{02669B0D-4536-49B1-BCFE-195352FFEB58}"/>
              </a:ext>
            </a:extLst>
          </p:cNvPr>
          <p:cNvCxnSpPr>
            <a:cxnSpLocks/>
          </p:cNvCxnSpPr>
          <p:nvPr/>
        </p:nvCxnSpPr>
        <p:spPr>
          <a:xfrm>
            <a:off x="7894766" y="3366082"/>
            <a:ext cx="3640822" cy="75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87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E6B6-DAD1-4BCB-9E9B-81D3958EE943}"/>
              </a:ext>
            </a:extLst>
          </p:cNvPr>
          <p:cNvSpPr>
            <a:spLocks noGrp="1"/>
          </p:cNvSpPr>
          <p:nvPr>
            <p:ph type="title"/>
          </p:nvPr>
        </p:nvSpPr>
        <p:spPr/>
        <p:txBody>
          <a:bodyPr>
            <a:normAutofit fontScale="90000"/>
          </a:bodyPr>
          <a:lstStyle/>
          <a:p>
            <a:r>
              <a:rPr lang="en-US" dirty="0"/>
              <a:t>Key Activities</a:t>
            </a:r>
          </a:p>
        </p:txBody>
      </p:sp>
      <p:sp>
        <p:nvSpPr>
          <p:cNvPr id="3" name="Content Placeholder 2">
            <a:extLst>
              <a:ext uri="{FF2B5EF4-FFF2-40B4-BE49-F238E27FC236}">
                <a16:creationId xmlns:a16="http://schemas.microsoft.com/office/drawing/2014/main" id="{8E57C528-AB3D-43AD-B6F8-8AD28BC3755C}"/>
              </a:ext>
            </a:extLst>
          </p:cNvPr>
          <p:cNvSpPr>
            <a:spLocks noGrp="1"/>
          </p:cNvSpPr>
          <p:nvPr>
            <p:ph sz="half" idx="10"/>
          </p:nvPr>
        </p:nvSpPr>
        <p:spPr/>
        <p:txBody>
          <a:bodyPr>
            <a:normAutofit lnSpcReduction="10000"/>
          </a:bodyPr>
          <a:lstStyle/>
          <a:p>
            <a:pPr marL="342900" indent="-342900">
              <a:spcAft>
                <a:spcPts val="600"/>
              </a:spcAft>
              <a:buFont typeface="Arial" panose="020B0604020202020204" pitchFamily="34" charset="0"/>
              <a:buChar char="•"/>
            </a:pPr>
            <a:r>
              <a:rPr lang="en-US" b="1" dirty="0"/>
              <a:t>Primary intervention</a:t>
            </a:r>
            <a:r>
              <a:rPr lang="en-US" dirty="0"/>
              <a:t>: Community Health Workers (CHWs)</a:t>
            </a:r>
          </a:p>
          <a:p>
            <a:pPr marL="342900" indent="-342900">
              <a:buFont typeface="Arial" panose="020B0604020202020204" pitchFamily="34" charset="0"/>
              <a:buChar char="•"/>
            </a:pPr>
            <a:r>
              <a:rPr lang="en-US" b="1" dirty="0"/>
              <a:t>Secondary interventions</a:t>
            </a:r>
            <a:r>
              <a:rPr lang="en-US" dirty="0"/>
              <a:t>: Aimed at enhancing the CHW model for specific populations or implementing additional activities focused on reducing disparities in HIV outcomes and improving service delivery to minority populations</a:t>
            </a:r>
          </a:p>
          <a:p>
            <a:pPr marL="1028700" lvl="1" indent="-342900">
              <a:spcAft>
                <a:spcPts val="600"/>
              </a:spcAft>
            </a:pPr>
            <a:r>
              <a:rPr lang="en-US" dirty="0"/>
              <a:t>Examples: HIV testing in outreach settings, outreach to the transgender community, stigma reduction campaign, work process improvements, use of data to improve adherence</a:t>
            </a:r>
          </a:p>
          <a:p>
            <a:pPr marL="342900" indent="-342900">
              <a:buFont typeface="Arial" panose="020B0604020202020204" pitchFamily="34" charset="0"/>
              <a:buChar char="•"/>
            </a:pPr>
            <a:r>
              <a:rPr lang="en-US" dirty="0"/>
              <a:t>NACCHO’s </a:t>
            </a:r>
            <a:r>
              <a:rPr lang="en-US" b="1" i="1" dirty="0"/>
              <a:t>Roots of Health Inequity </a:t>
            </a:r>
            <a:r>
              <a:rPr lang="en-US" b="1" dirty="0"/>
              <a:t>course: </a:t>
            </a:r>
            <a:r>
              <a:rPr lang="en-US" dirty="0"/>
              <a:t>Increase awareness of health inequities and social injustices which impact the health outcomes of minority populations</a:t>
            </a:r>
            <a:endParaRPr lang="en-US" b="1" dirty="0"/>
          </a:p>
          <a:p>
            <a:pPr marL="1028700" lvl="1" indent="-342900"/>
            <a:r>
              <a:rPr lang="en-US" dirty="0"/>
              <a:t>The course addresses the root causes of health inequities and systemic differences in health and wellness that are actionable, unfair, and unjust (racism, class oppression, gender inequity)</a:t>
            </a:r>
          </a:p>
        </p:txBody>
      </p:sp>
    </p:spTree>
    <p:extLst>
      <p:ext uri="{BB962C8B-B14F-4D97-AF65-F5344CB8AC3E}">
        <p14:creationId xmlns:p14="http://schemas.microsoft.com/office/powerpoint/2010/main" val="2547980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FA1483-4A22-4888-9FB2-688D6C1A5118}">
  <ds:schemaRefs>
    <ds:schemaRef ds:uri="http://schemas.microsoft.com/sharepoint/v3/contenttype/forms"/>
  </ds:schemaRefs>
</ds:datastoreItem>
</file>

<file path=customXml/itemProps3.xml><?xml version="1.0" encoding="utf-8"?>
<ds:datastoreItem xmlns:ds="http://schemas.openxmlformats.org/officeDocument/2006/customXml" ds:itemID="{257637BD-F6B8-4C8E-98AF-4410C437D562}">
  <ds:schemaRefs>
    <ds:schemaRef ds:uri="75e813ae-c565-40db-b37c-cfdb0e13b5d9"/>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763191c0-b165-402f-a2d4-8ae261e3ae05"/>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1526</TotalTime>
  <Words>2942</Words>
  <Application>Microsoft Office PowerPoint</Application>
  <PresentationFormat>Widescreen</PresentationFormat>
  <Paragraphs>391</Paragraphs>
  <Slides>56</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Courier New</vt:lpstr>
      <vt:lpstr>Trebuchet MS</vt:lpstr>
      <vt:lpstr>Wingdings</vt:lpstr>
      <vt:lpstr>Office Theme</vt:lpstr>
      <vt:lpstr>PowerPoint Presentation</vt:lpstr>
      <vt:lpstr>The Southern Initiative: Building Capacity for a Community Health Worker Intervention to Improve HIV Outcomes Among Minority Populations</vt:lpstr>
      <vt:lpstr>Speakers</vt:lpstr>
      <vt:lpstr>Session Agenda</vt:lpstr>
      <vt:lpstr>Southern Initiative Project Overview</vt:lpstr>
      <vt:lpstr>Coordination and Technical Assistance Center</vt:lpstr>
      <vt:lpstr>Project Goals</vt:lpstr>
      <vt:lpstr>Subrecipient Selection</vt:lpstr>
      <vt:lpstr>Key Activities</vt:lpstr>
      <vt:lpstr>Getting Started: Organizational Readiness and Capacity Assessments</vt:lpstr>
      <vt:lpstr>Assessment Framework</vt:lpstr>
      <vt:lpstr>Assessment Findings</vt:lpstr>
      <vt:lpstr>Selecting an Evidence-Based Intervention: Community Health Worker Model</vt:lpstr>
      <vt:lpstr>Community Health Workers</vt:lpstr>
      <vt:lpstr>CHW Models Make a Difference</vt:lpstr>
      <vt:lpstr>CHW Services along HIV Care Continuum</vt:lpstr>
      <vt:lpstr>CHW Model in Action</vt:lpstr>
      <vt:lpstr>CHW Model in Action</vt:lpstr>
      <vt:lpstr>Client Engagement Standards</vt:lpstr>
      <vt:lpstr>Supporting Implementation: Training and Technical Assistance (TTA)</vt:lpstr>
      <vt:lpstr>Phased Implementation</vt:lpstr>
      <vt:lpstr>TTA Activities</vt:lpstr>
      <vt:lpstr>Evaluation Approach</vt:lpstr>
      <vt:lpstr>Process Measures</vt:lpstr>
      <vt:lpstr>Outcome Measures</vt:lpstr>
      <vt:lpstr>Determining Efficacy of CHW Model</vt:lpstr>
      <vt:lpstr>Development of Client Encounter Form</vt:lpstr>
      <vt:lpstr>Research Electronic Data Capture</vt:lpstr>
      <vt:lpstr>Client Encounter Form</vt:lpstr>
      <vt:lpstr>Realizing the Full Impact of Our CHW Program: Promising Client Outcomes</vt:lpstr>
      <vt:lpstr>Unique Clients and Encounters (by month)</vt:lpstr>
      <vt:lpstr>Client Demographics (Nov 2017-Jul 2018, N=167)</vt:lpstr>
      <vt:lpstr>Client Encounters (Nov 2017-Jul 2018, N=878)</vt:lpstr>
      <vt:lpstr>At time of Assignment to a CHW…</vt:lpstr>
      <vt:lpstr>Aggregated Subrecipient Data</vt:lpstr>
      <vt:lpstr>Aggregated Subrecipient Data</vt:lpstr>
      <vt:lpstr>Aggregated Subrecipient Data</vt:lpstr>
      <vt:lpstr>Data by Subrecipient</vt:lpstr>
      <vt:lpstr>Lessons Learned</vt:lpstr>
      <vt:lpstr>Open Questions</vt:lpstr>
      <vt:lpstr>The Story Behind the Numbers: Experiences from the Field</vt:lpstr>
      <vt:lpstr>Texas HIV Plan</vt:lpstr>
      <vt:lpstr>Client Clinical Indicators – August 2017</vt:lpstr>
      <vt:lpstr>Client Clinical Indicators</vt:lpstr>
      <vt:lpstr>Client Clinical Indicators – October 2018</vt:lpstr>
      <vt:lpstr>Client Care</vt:lpstr>
      <vt:lpstr>Client Care</vt:lpstr>
      <vt:lpstr>Behind the Numbers</vt:lpstr>
      <vt:lpstr>Behind the Numbers</vt:lpstr>
      <vt:lpstr>The Story Behind the Numbers: Experiences from the Field</vt:lpstr>
      <vt:lpstr>CHW Team and Program Setting</vt:lpstr>
      <vt:lpstr>Patient Experience</vt:lpstr>
      <vt:lpstr>Impact of Working with a CHW</vt:lpstr>
      <vt:lpstr>Integration of the CHW Program</vt:lpstr>
      <vt:lpstr>Q&amp;A and 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Gretchen Weiss</cp:lastModifiedBy>
  <cp:revision>78</cp:revision>
  <dcterms:created xsi:type="dcterms:W3CDTF">2018-09-04T17:07:24Z</dcterms:created>
  <dcterms:modified xsi:type="dcterms:W3CDTF">2018-12-14T12:15:07Z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