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 id="264" r:id="rId12"/>
    <p:sldId id="265" r:id="rId13"/>
    <p:sldId id="258" r:id="rId14"/>
    <p:sldId id="266" r:id="rId15"/>
    <p:sldId id="267" r:id="rId16"/>
    <p:sldId id="268" r:id="rId17"/>
    <p:sldId id="269" r:id="rId18"/>
    <p:sldId id="271" r:id="rId19"/>
    <p:sldId id="272" r:id="rId20"/>
    <p:sldId id="273" r:id="rId21"/>
    <p:sldId id="274" r:id="rId22"/>
    <p:sldId id="275" r:id="rId23"/>
    <p:sldId id="276" r:id="rId24"/>
    <p:sldId id="277" r:id="rId25"/>
    <p:sldId id="279" r:id="rId26"/>
    <p:sldId id="278" r:id="rId27"/>
    <p:sldId id="280" r:id="rId28"/>
    <p:sldId id="282" r:id="rId29"/>
    <p:sldId id="281" r:id="rId30"/>
    <p:sldId id="295" r:id="rId31"/>
    <p:sldId id="284" r:id="rId32"/>
    <p:sldId id="285" r:id="rId33"/>
    <p:sldId id="283" r:id="rId34"/>
    <p:sldId id="286" r:id="rId35"/>
    <p:sldId id="287" r:id="rId36"/>
    <p:sldId id="288" r:id="rId37"/>
    <p:sldId id="289" r:id="rId38"/>
    <p:sldId id="301" r:id="rId39"/>
    <p:sldId id="297" r:id="rId40"/>
    <p:sldId id="290" r:id="rId41"/>
    <p:sldId id="291" r:id="rId42"/>
    <p:sldId id="292" r:id="rId43"/>
    <p:sldId id="293" r:id="rId44"/>
    <p:sldId id="296" r:id="rId45"/>
    <p:sldId id="294" r:id="rId46"/>
    <p:sldId id="299"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115" d="100"/>
          <a:sy n="115" d="100"/>
        </p:scale>
        <p:origin x="3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EA280-71CD-4B8F-B491-2EF02854DEDB}" type="doc">
      <dgm:prSet loTypeId="urn:microsoft.com/office/officeart/2005/8/layout/process1" loCatId="process" qsTypeId="urn:microsoft.com/office/officeart/2005/8/quickstyle/3d1" qsCatId="3D" csTypeId="urn:microsoft.com/office/officeart/2005/8/colors/colorful1" csCatId="colorful" phldr="1"/>
      <dgm:spPr/>
    </dgm:pt>
    <dgm:pt modelId="{DE162B81-E4FD-4D62-89AD-5F33199EE7DD}">
      <dgm:prSet phldrT="[Text]"/>
      <dgm:spPr/>
      <dgm:t>
        <a:bodyPr/>
        <a:lstStyle/>
        <a:p>
          <a:r>
            <a:rPr lang="en-US" dirty="0"/>
            <a:t>Revenue</a:t>
          </a:r>
        </a:p>
      </dgm:t>
    </dgm:pt>
    <dgm:pt modelId="{31664838-6905-43C8-B424-DD2E629AAAC6}" type="parTrans" cxnId="{0B93EA49-1856-4118-887B-BE5270BD7089}">
      <dgm:prSet/>
      <dgm:spPr/>
      <dgm:t>
        <a:bodyPr/>
        <a:lstStyle/>
        <a:p>
          <a:endParaRPr lang="en-US"/>
        </a:p>
      </dgm:t>
    </dgm:pt>
    <dgm:pt modelId="{D3FF4912-D2CF-4FBF-A3BD-C9C9E10F0A24}" type="sibTrans" cxnId="{0B93EA49-1856-4118-887B-BE5270BD7089}">
      <dgm:prSet/>
      <dgm:spPr/>
      <dgm:t>
        <a:bodyPr/>
        <a:lstStyle/>
        <a:p>
          <a:endParaRPr lang="en-US"/>
        </a:p>
      </dgm:t>
    </dgm:pt>
    <dgm:pt modelId="{C5F10B72-838E-4267-8AF8-56D0904113F2}">
      <dgm:prSet phldrT="[Text]"/>
      <dgm:spPr/>
      <dgm:t>
        <a:bodyPr/>
        <a:lstStyle/>
        <a:p>
          <a:r>
            <a:rPr lang="en-US" dirty="0"/>
            <a:t>Accounts</a:t>
          </a:r>
        </a:p>
      </dgm:t>
    </dgm:pt>
    <dgm:pt modelId="{38056081-EBA1-40FA-B7E3-AE2D9D3767D4}" type="parTrans" cxnId="{7AE207AB-AF35-4D84-ACAC-817582DE9017}">
      <dgm:prSet/>
      <dgm:spPr/>
      <dgm:t>
        <a:bodyPr/>
        <a:lstStyle/>
        <a:p>
          <a:endParaRPr lang="en-US"/>
        </a:p>
      </dgm:t>
    </dgm:pt>
    <dgm:pt modelId="{8821A622-EA3E-433D-86D1-F9F86207627E}" type="sibTrans" cxnId="{7AE207AB-AF35-4D84-ACAC-817582DE9017}">
      <dgm:prSet/>
      <dgm:spPr/>
      <dgm:t>
        <a:bodyPr/>
        <a:lstStyle/>
        <a:p>
          <a:endParaRPr lang="en-US"/>
        </a:p>
      </dgm:t>
    </dgm:pt>
    <dgm:pt modelId="{7A45F326-A03E-4531-9EDF-004D88234468}">
      <dgm:prSet phldrT="[Text]"/>
      <dgm:spPr/>
      <dgm:t>
        <a:bodyPr/>
        <a:lstStyle/>
        <a:p>
          <a:r>
            <a:rPr lang="en-US" dirty="0"/>
            <a:t>Expenditure</a:t>
          </a:r>
        </a:p>
      </dgm:t>
    </dgm:pt>
    <dgm:pt modelId="{A73FA7DD-6CA7-4934-AA0B-37974B1F4FA5}" type="parTrans" cxnId="{98C9C269-943B-477B-B9DC-FB479D3709DD}">
      <dgm:prSet/>
      <dgm:spPr/>
      <dgm:t>
        <a:bodyPr/>
        <a:lstStyle/>
        <a:p>
          <a:endParaRPr lang="en-US"/>
        </a:p>
      </dgm:t>
    </dgm:pt>
    <dgm:pt modelId="{F5D97D26-D223-49E8-A3DB-2F37853D46AA}" type="sibTrans" cxnId="{98C9C269-943B-477B-B9DC-FB479D3709DD}">
      <dgm:prSet/>
      <dgm:spPr/>
      <dgm:t>
        <a:bodyPr/>
        <a:lstStyle/>
        <a:p>
          <a:endParaRPr lang="en-US"/>
        </a:p>
      </dgm:t>
    </dgm:pt>
    <dgm:pt modelId="{DCAE4A9D-AB19-46B8-9BE1-47D252CD9AA9}">
      <dgm:prSet/>
      <dgm:spPr/>
      <dgm:t>
        <a:bodyPr/>
        <a:lstStyle/>
        <a:p>
          <a:r>
            <a:rPr lang="en-US" dirty="0"/>
            <a:t>Balance</a:t>
          </a:r>
        </a:p>
        <a:p>
          <a:r>
            <a:rPr lang="en-US" dirty="0"/>
            <a:t>(FFR)</a:t>
          </a:r>
        </a:p>
      </dgm:t>
    </dgm:pt>
    <dgm:pt modelId="{9AA56343-34FE-4021-A242-5AA4F0811512}" type="parTrans" cxnId="{551136D9-C50E-4C62-B208-303A3313AB55}">
      <dgm:prSet/>
      <dgm:spPr/>
      <dgm:t>
        <a:bodyPr/>
        <a:lstStyle/>
        <a:p>
          <a:endParaRPr lang="en-US"/>
        </a:p>
      </dgm:t>
    </dgm:pt>
    <dgm:pt modelId="{F0F209B1-2B77-4659-8C31-BE84C1264770}" type="sibTrans" cxnId="{551136D9-C50E-4C62-B208-303A3313AB55}">
      <dgm:prSet/>
      <dgm:spPr/>
      <dgm:t>
        <a:bodyPr/>
        <a:lstStyle/>
        <a:p>
          <a:endParaRPr lang="en-US"/>
        </a:p>
      </dgm:t>
    </dgm:pt>
    <dgm:pt modelId="{1D115EA5-BEE6-4912-B92C-DE24C0B99AC5}" type="pres">
      <dgm:prSet presAssocID="{380EA280-71CD-4B8F-B491-2EF02854DEDB}" presName="Name0" presStyleCnt="0">
        <dgm:presLayoutVars>
          <dgm:dir/>
          <dgm:resizeHandles val="exact"/>
        </dgm:presLayoutVars>
      </dgm:prSet>
      <dgm:spPr/>
    </dgm:pt>
    <dgm:pt modelId="{725C6CE2-A3CD-4228-9554-06EC5DB2D965}" type="pres">
      <dgm:prSet presAssocID="{DE162B81-E4FD-4D62-89AD-5F33199EE7DD}" presName="node" presStyleLbl="node1" presStyleIdx="0" presStyleCnt="4">
        <dgm:presLayoutVars>
          <dgm:bulletEnabled val="1"/>
        </dgm:presLayoutVars>
      </dgm:prSet>
      <dgm:spPr/>
      <dgm:t>
        <a:bodyPr/>
        <a:lstStyle/>
        <a:p>
          <a:endParaRPr lang="en-US"/>
        </a:p>
      </dgm:t>
    </dgm:pt>
    <dgm:pt modelId="{2EA98897-EC1D-4D66-91FF-EA984D4BD935}" type="pres">
      <dgm:prSet presAssocID="{D3FF4912-D2CF-4FBF-A3BD-C9C9E10F0A24}" presName="sibTrans" presStyleLbl="sibTrans2D1" presStyleIdx="0" presStyleCnt="3"/>
      <dgm:spPr/>
      <dgm:t>
        <a:bodyPr/>
        <a:lstStyle/>
        <a:p>
          <a:endParaRPr lang="en-US"/>
        </a:p>
      </dgm:t>
    </dgm:pt>
    <dgm:pt modelId="{E3D4154E-35DD-408A-AE1B-D9DE74544FE1}" type="pres">
      <dgm:prSet presAssocID="{D3FF4912-D2CF-4FBF-A3BD-C9C9E10F0A24}" presName="connectorText" presStyleLbl="sibTrans2D1" presStyleIdx="0" presStyleCnt="3"/>
      <dgm:spPr/>
      <dgm:t>
        <a:bodyPr/>
        <a:lstStyle/>
        <a:p>
          <a:endParaRPr lang="en-US"/>
        </a:p>
      </dgm:t>
    </dgm:pt>
    <dgm:pt modelId="{16C2EBA0-21B6-4138-8C2E-07EDACD52558}" type="pres">
      <dgm:prSet presAssocID="{C5F10B72-838E-4267-8AF8-56D0904113F2}" presName="node" presStyleLbl="node1" presStyleIdx="1" presStyleCnt="4">
        <dgm:presLayoutVars>
          <dgm:bulletEnabled val="1"/>
        </dgm:presLayoutVars>
      </dgm:prSet>
      <dgm:spPr/>
      <dgm:t>
        <a:bodyPr/>
        <a:lstStyle/>
        <a:p>
          <a:endParaRPr lang="en-US"/>
        </a:p>
      </dgm:t>
    </dgm:pt>
    <dgm:pt modelId="{AA47A98B-9D86-4F8E-BF25-7F93E2E3115D}" type="pres">
      <dgm:prSet presAssocID="{8821A622-EA3E-433D-86D1-F9F86207627E}" presName="sibTrans" presStyleLbl="sibTrans2D1" presStyleIdx="1" presStyleCnt="3" custScaleX="120158"/>
      <dgm:spPr>
        <a:prstGeom prst="leftArrow">
          <a:avLst/>
        </a:prstGeom>
      </dgm:spPr>
      <dgm:t>
        <a:bodyPr/>
        <a:lstStyle/>
        <a:p>
          <a:endParaRPr lang="en-US"/>
        </a:p>
      </dgm:t>
    </dgm:pt>
    <dgm:pt modelId="{5C11D86A-A761-40C4-8A25-8173BBD4F300}" type="pres">
      <dgm:prSet presAssocID="{8821A622-EA3E-433D-86D1-F9F86207627E}" presName="connectorText" presStyleLbl="sibTrans2D1" presStyleIdx="1" presStyleCnt="3"/>
      <dgm:spPr/>
      <dgm:t>
        <a:bodyPr/>
        <a:lstStyle/>
        <a:p>
          <a:endParaRPr lang="en-US"/>
        </a:p>
      </dgm:t>
    </dgm:pt>
    <dgm:pt modelId="{D60E840E-0790-4482-8696-BBD892ECE678}" type="pres">
      <dgm:prSet presAssocID="{7A45F326-A03E-4531-9EDF-004D88234468}" presName="node" presStyleLbl="node1" presStyleIdx="2" presStyleCnt="4">
        <dgm:presLayoutVars>
          <dgm:bulletEnabled val="1"/>
        </dgm:presLayoutVars>
      </dgm:prSet>
      <dgm:spPr/>
      <dgm:t>
        <a:bodyPr/>
        <a:lstStyle/>
        <a:p>
          <a:endParaRPr lang="en-US"/>
        </a:p>
      </dgm:t>
    </dgm:pt>
    <dgm:pt modelId="{5C988FE9-469A-490A-B368-7E4C0007609A}" type="pres">
      <dgm:prSet presAssocID="{F5D97D26-D223-49E8-A3DB-2F37853D46AA}" presName="sibTrans" presStyleLbl="sibTrans2D1" presStyleIdx="2" presStyleCnt="3" custAng="18466246" custScaleX="74888" custLinFactX="-93978" custLinFactNeighborX="-100000" custLinFactNeighborY="-8854"/>
      <dgm:spPr/>
      <dgm:t>
        <a:bodyPr/>
        <a:lstStyle/>
        <a:p>
          <a:endParaRPr lang="en-US"/>
        </a:p>
      </dgm:t>
    </dgm:pt>
    <dgm:pt modelId="{35008B3A-C85A-4CD9-B332-258BE95512CC}" type="pres">
      <dgm:prSet presAssocID="{F5D97D26-D223-49E8-A3DB-2F37853D46AA}" presName="connectorText" presStyleLbl="sibTrans2D1" presStyleIdx="2" presStyleCnt="3"/>
      <dgm:spPr/>
      <dgm:t>
        <a:bodyPr/>
        <a:lstStyle/>
        <a:p>
          <a:endParaRPr lang="en-US"/>
        </a:p>
      </dgm:t>
    </dgm:pt>
    <dgm:pt modelId="{F88CD60C-120D-4DF4-A7F2-5E09E6D5AFD0}" type="pres">
      <dgm:prSet presAssocID="{DCAE4A9D-AB19-46B8-9BE1-47D252CD9AA9}" presName="node" presStyleLbl="node1" presStyleIdx="3" presStyleCnt="4" custLinFactX="-171772" custLinFactY="67648" custLinFactNeighborX="-200000" custLinFactNeighborY="100000">
        <dgm:presLayoutVars>
          <dgm:bulletEnabled val="1"/>
        </dgm:presLayoutVars>
      </dgm:prSet>
      <dgm:spPr/>
      <dgm:t>
        <a:bodyPr/>
        <a:lstStyle/>
        <a:p>
          <a:endParaRPr lang="en-US"/>
        </a:p>
      </dgm:t>
    </dgm:pt>
  </dgm:ptLst>
  <dgm:cxnLst>
    <dgm:cxn modelId="{87835427-A4CA-4438-98C8-DAC5AF0EFDA4}" type="presOf" srcId="{380EA280-71CD-4B8F-B491-2EF02854DEDB}" destId="{1D115EA5-BEE6-4912-B92C-DE24C0B99AC5}" srcOrd="0" destOrd="0" presId="urn:microsoft.com/office/officeart/2005/8/layout/process1"/>
    <dgm:cxn modelId="{69A37D0C-4CA8-4408-B60E-9AD71DAE3542}" type="presOf" srcId="{8821A622-EA3E-433D-86D1-F9F86207627E}" destId="{AA47A98B-9D86-4F8E-BF25-7F93E2E3115D}" srcOrd="0" destOrd="0" presId="urn:microsoft.com/office/officeart/2005/8/layout/process1"/>
    <dgm:cxn modelId="{D9746899-E189-4257-BEAF-6A12C4A5B6BA}" type="presOf" srcId="{F5D97D26-D223-49E8-A3DB-2F37853D46AA}" destId="{35008B3A-C85A-4CD9-B332-258BE95512CC}" srcOrd="1" destOrd="0" presId="urn:microsoft.com/office/officeart/2005/8/layout/process1"/>
    <dgm:cxn modelId="{1E57F52D-350D-4AB4-9B8D-26CEC63DF134}" type="presOf" srcId="{F5D97D26-D223-49E8-A3DB-2F37853D46AA}" destId="{5C988FE9-469A-490A-B368-7E4C0007609A}" srcOrd="0" destOrd="0" presId="urn:microsoft.com/office/officeart/2005/8/layout/process1"/>
    <dgm:cxn modelId="{8D85E8FB-3647-4776-8FAE-EC43B595F232}" type="presOf" srcId="{DE162B81-E4FD-4D62-89AD-5F33199EE7DD}" destId="{725C6CE2-A3CD-4228-9554-06EC5DB2D965}" srcOrd="0" destOrd="0" presId="urn:microsoft.com/office/officeart/2005/8/layout/process1"/>
    <dgm:cxn modelId="{551136D9-C50E-4C62-B208-303A3313AB55}" srcId="{380EA280-71CD-4B8F-B491-2EF02854DEDB}" destId="{DCAE4A9D-AB19-46B8-9BE1-47D252CD9AA9}" srcOrd="3" destOrd="0" parTransId="{9AA56343-34FE-4021-A242-5AA4F0811512}" sibTransId="{F0F209B1-2B77-4659-8C31-BE84C1264770}"/>
    <dgm:cxn modelId="{0B93EA49-1856-4118-887B-BE5270BD7089}" srcId="{380EA280-71CD-4B8F-B491-2EF02854DEDB}" destId="{DE162B81-E4FD-4D62-89AD-5F33199EE7DD}" srcOrd="0" destOrd="0" parTransId="{31664838-6905-43C8-B424-DD2E629AAAC6}" sibTransId="{D3FF4912-D2CF-4FBF-A3BD-C9C9E10F0A24}"/>
    <dgm:cxn modelId="{BCFE6516-444F-465F-9367-335BA40127E3}" type="presOf" srcId="{8821A622-EA3E-433D-86D1-F9F86207627E}" destId="{5C11D86A-A761-40C4-8A25-8173BBD4F300}" srcOrd="1" destOrd="0" presId="urn:microsoft.com/office/officeart/2005/8/layout/process1"/>
    <dgm:cxn modelId="{60C028EC-C970-45EC-AF98-472D8D7F49DC}" type="presOf" srcId="{DCAE4A9D-AB19-46B8-9BE1-47D252CD9AA9}" destId="{F88CD60C-120D-4DF4-A7F2-5E09E6D5AFD0}" srcOrd="0" destOrd="0" presId="urn:microsoft.com/office/officeart/2005/8/layout/process1"/>
    <dgm:cxn modelId="{29BB92CE-EFAC-4597-BFD6-366B826301B3}" type="presOf" srcId="{D3FF4912-D2CF-4FBF-A3BD-C9C9E10F0A24}" destId="{E3D4154E-35DD-408A-AE1B-D9DE74544FE1}" srcOrd="1" destOrd="0" presId="urn:microsoft.com/office/officeart/2005/8/layout/process1"/>
    <dgm:cxn modelId="{E79109F5-CBF4-43F2-A344-6CB8A320ADA3}" type="presOf" srcId="{D3FF4912-D2CF-4FBF-A3BD-C9C9E10F0A24}" destId="{2EA98897-EC1D-4D66-91FF-EA984D4BD935}" srcOrd="0" destOrd="0" presId="urn:microsoft.com/office/officeart/2005/8/layout/process1"/>
    <dgm:cxn modelId="{188D677F-005B-4DB4-8017-3FFFF82F0AFA}" type="presOf" srcId="{C5F10B72-838E-4267-8AF8-56D0904113F2}" destId="{16C2EBA0-21B6-4138-8C2E-07EDACD52558}" srcOrd="0" destOrd="0" presId="urn:microsoft.com/office/officeart/2005/8/layout/process1"/>
    <dgm:cxn modelId="{98C9C269-943B-477B-B9DC-FB479D3709DD}" srcId="{380EA280-71CD-4B8F-B491-2EF02854DEDB}" destId="{7A45F326-A03E-4531-9EDF-004D88234468}" srcOrd="2" destOrd="0" parTransId="{A73FA7DD-6CA7-4934-AA0B-37974B1F4FA5}" sibTransId="{F5D97D26-D223-49E8-A3DB-2F37853D46AA}"/>
    <dgm:cxn modelId="{43C1EC90-2819-4059-B587-2C2FD6F7CA79}" type="presOf" srcId="{7A45F326-A03E-4531-9EDF-004D88234468}" destId="{D60E840E-0790-4482-8696-BBD892ECE678}" srcOrd="0" destOrd="0" presId="urn:microsoft.com/office/officeart/2005/8/layout/process1"/>
    <dgm:cxn modelId="{7AE207AB-AF35-4D84-ACAC-817582DE9017}" srcId="{380EA280-71CD-4B8F-B491-2EF02854DEDB}" destId="{C5F10B72-838E-4267-8AF8-56D0904113F2}" srcOrd="1" destOrd="0" parTransId="{38056081-EBA1-40FA-B7E3-AE2D9D3767D4}" sibTransId="{8821A622-EA3E-433D-86D1-F9F86207627E}"/>
    <dgm:cxn modelId="{DA59DF25-61E7-46B9-BF45-E2B26911C365}" type="presParOf" srcId="{1D115EA5-BEE6-4912-B92C-DE24C0B99AC5}" destId="{725C6CE2-A3CD-4228-9554-06EC5DB2D965}" srcOrd="0" destOrd="0" presId="urn:microsoft.com/office/officeart/2005/8/layout/process1"/>
    <dgm:cxn modelId="{50E879C7-8993-482A-A93C-46449D5FC886}" type="presParOf" srcId="{1D115EA5-BEE6-4912-B92C-DE24C0B99AC5}" destId="{2EA98897-EC1D-4D66-91FF-EA984D4BD935}" srcOrd="1" destOrd="0" presId="urn:microsoft.com/office/officeart/2005/8/layout/process1"/>
    <dgm:cxn modelId="{36D67A99-B47A-4C38-A249-5ADDC084AB88}" type="presParOf" srcId="{2EA98897-EC1D-4D66-91FF-EA984D4BD935}" destId="{E3D4154E-35DD-408A-AE1B-D9DE74544FE1}" srcOrd="0" destOrd="0" presId="urn:microsoft.com/office/officeart/2005/8/layout/process1"/>
    <dgm:cxn modelId="{092284A5-A4A7-428E-92DB-3DC4A5EF75BE}" type="presParOf" srcId="{1D115EA5-BEE6-4912-B92C-DE24C0B99AC5}" destId="{16C2EBA0-21B6-4138-8C2E-07EDACD52558}" srcOrd="2" destOrd="0" presId="urn:microsoft.com/office/officeart/2005/8/layout/process1"/>
    <dgm:cxn modelId="{2FBE88D6-E4C3-48FD-A9BA-31E9C49A5A86}" type="presParOf" srcId="{1D115EA5-BEE6-4912-B92C-DE24C0B99AC5}" destId="{AA47A98B-9D86-4F8E-BF25-7F93E2E3115D}" srcOrd="3" destOrd="0" presId="urn:microsoft.com/office/officeart/2005/8/layout/process1"/>
    <dgm:cxn modelId="{BF4CDD5B-32B5-4593-8FB5-9C3574411F3C}" type="presParOf" srcId="{AA47A98B-9D86-4F8E-BF25-7F93E2E3115D}" destId="{5C11D86A-A761-40C4-8A25-8173BBD4F300}" srcOrd="0" destOrd="0" presId="urn:microsoft.com/office/officeart/2005/8/layout/process1"/>
    <dgm:cxn modelId="{06C0E131-6E95-4F0D-AD89-28F284B5F3FB}" type="presParOf" srcId="{1D115EA5-BEE6-4912-B92C-DE24C0B99AC5}" destId="{D60E840E-0790-4482-8696-BBD892ECE678}" srcOrd="4" destOrd="0" presId="urn:microsoft.com/office/officeart/2005/8/layout/process1"/>
    <dgm:cxn modelId="{FF613249-7F6A-47E6-A3F7-59FCEC232D2F}" type="presParOf" srcId="{1D115EA5-BEE6-4912-B92C-DE24C0B99AC5}" destId="{5C988FE9-469A-490A-B368-7E4C0007609A}" srcOrd="5" destOrd="0" presId="urn:microsoft.com/office/officeart/2005/8/layout/process1"/>
    <dgm:cxn modelId="{A4E819FC-4BF9-4C3C-9911-3708105287FE}" type="presParOf" srcId="{5C988FE9-469A-490A-B368-7E4C0007609A}" destId="{35008B3A-C85A-4CD9-B332-258BE95512CC}" srcOrd="0" destOrd="0" presId="urn:microsoft.com/office/officeart/2005/8/layout/process1"/>
    <dgm:cxn modelId="{AA24CB8D-B2AF-4F21-A2A1-547DC326E3AE}" type="presParOf" srcId="{1D115EA5-BEE6-4912-B92C-DE24C0B99AC5}" destId="{F88CD60C-120D-4DF4-A7F2-5E09E6D5AFD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CD07A-FBAF-4DD6-A9AC-9EA3A67A33FE}" type="doc">
      <dgm:prSet loTypeId="urn:microsoft.com/office/officeart/2005/8/layout/hProcess10" loCatId="process" qsTypeId="urn:microsoft.com/office/officeart/2005/8/quickstyle/3d1" qsCatId="3D" csTypeId="urn:microsoft.com/office/officeart/2005/8/colors/colorful1" csCatId="colorful" phldr="1"/>
      <dgm:spPr/>
      <dgm:t>
        <a:bodyPr/>
        <a:lstStyle/>
        <a:p>
          <a:endParaRPr lang="en-US"/>
        </a:p>
      </dgm:t>
    </dgm:pt>
    <dgm:pt modelId="{911AE1DD-2E7D-49BE-AB7C-3447D7724F8B}">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u="sng" dirty="0"/>
            <a:t>Check-in</a:t>
          </a:r>
        </a:p>
        <a:p>
          <a:pPr lvl="0" defTabSz="977900">
            <a:lnSpc>
              <a:spcPct val="90000"/>
            </a:lnSpc>
            <a:spcBef>
              <a:spcPct val="0"/>
            </a:spcBef>
            <a:spcAft>
              <a:spcPts val="0"/>
            </a:spcAft>
          </a:pPr>
          <a:endParaRPr lang="en-US" sz="2200" dirty="0"/>
        </a:p>
      </dgm:t>
    </dgm:pt>
    <dgm:pt modelId="{8C9C63B4-5BB2-4214-9FFE-BE7872C92336}" type="parTrans" cxnId="{352F6DA2-B89D-4290-8E3C-5D936D75B05F}">
      <dgm:prSet/>
      <dgm:spPr/>
      <dgm:t>
        <a:bodyPr/>
        <a:lstStyle/>
        <a:p>
          <a:endParaRPr lang="en-US"/>
        </a:p>
      </dgm:t>
    </dgm:pt>
    <dgm:pt modelId="{7740697E-AE39-4D2D-A576-791FD95227AC}" type="sibTrans" cxnId="{352F6DA2-B89D-4290-8E3C-5D936D75B05F}">
      <dgm:prSet/>
      <dgm:spPr/>
      <dgm:t>
        <a:bodyPr/>
        <a:lstStyle/>
        <a:p>
          <a:endParaRPr lang="en-US"/>
        </a:p>
      </dgm:t>
    </dgm:pt>
    <dgm:pt modelId="{86B406E6-7EB9-4D3F-B9B2-9D90005BDE6C}">
      <dgm:prSet phldrT="[Text]" custT="1"/>
      <dgm:spPr/>
      <dgm:t>
        <a:bodyPr/>
        <a:lstStyle/>
        <a:p>
          <a:r>
            <a:rPr lang="en-US" sz="2000" u="sng" dirty="0"/>
            <a:t>Claim</a:t>
          </a:r>
        </a:p>
      </dgm:t>
    </dgm:pt>
    <dgm:pt modelId="{0FDE765C-A5EB-4894-B867-74B7D95D462D}" type="parTrans" cxnId="{44BA7A92-A67D-4C67-AD4F-04B4B0EC92A9}">
      <dgm:prSet/>
      <dgm:spPr/>
      <dgm:t>
        <a:bodyPr/>
        <a:lstStyle/>
        <a:p>
          <a:endParaRPr lang="en-US"/>
        </a:p>
      </dgm:t>
    </dgm:pt>
    <dgm:pt modelId="{5E472143-5345-49E1-B125-196F90401BB1}" type="sibTrans" cxnId="{44BA7A92-A67D-4C67-AD4F-04B4B0EC92A9}">
      <dgm:prSet/>
      <dgm:spPr/>
      <dgm:t>
        <a:bodyPr/>
        <a:lstStyle/>
        <a:p>
          <a:endParaRPr lang="en-US"/>
        </a:p>
      </dgm:t>
    </dgm:pt>
    <dgm:pt modelId="{10EE2540-086B-45FE-ADF6-83C7DA771B5C}">
      <dgm:prSet phldrT="[Text]" custT="1"/>
      <dgm:spPr/>
      <dgm:t>
        <a:bodyPr/>
        <a:lstStyle/>
        <a:p>
          <a:r>
            <a:rPr lang="en-US" sz="1800" dirty="0"/>
            <a:t>Insurance is billed 100 dollars for the medical visit and pays 70 dollars</a:t>
          </a:r>
        </a:p>
      </dgm:t>
    </dgm:pt>
    <dgm:pt modelId="{A0F9278B-6B31-4DA6-9087-8FBC1CD9C237}" type="parTrans" cxnId="{4E14262A-7130-47DE-AA3F-5AB7C0E434AA}">
      <dgm:prSet/>
      <dgm:spPr/>
      <dgm:t>
        <a:bodyPr/>
        <a:lstStyle/>
        <a:p>
          <a:endParaRPr lang="en-US"/>
        </a:p>
      </dgm:t>
    </dgm:pt>
    <dgm:pt modelId="{8820F303-15B0-4B8A-BA19-90EAB8B90932}" type="sibTrans" cxnId="{4E14262A-7130-47DE-AA3F-5AB7C0E434AA}">
      <dgm:prSet/>
      <dgm:spPr/>
      <dgm:t>
        <a:bodyPr/>
        <a:lstStyle/>
        <a:p>
          <a:endParaRPr lang="en-US"/>
        </a:p>
      </dgm:t>
    </dgm:pt>
    <dgm:pt modelId="{15B60615-FD4F-473B-8C3C-CDD2C15DAEFB}">
      <dgm:prSet phldrT="[Text]"/>
      <dgm:spPr/>
      <dgm:t>
        <a:bodyPr/>
        <a:lstStyle/>
        <a:p>
          <a:r>
            <a:rPr lang="en-US" sz="2100" u="sng" dirty="0"/>
            <a:t>Account System</a:t>
          </a:r>
        </a:p>
      </dgm:t>
    </dgm:pt>
    <dgm:pt modelId="{198F8EF5-5E9C-48FB-AB16-C64E80B1E1C4}" type="parTrans" cxnId="{81DBED91-0E9A-4DA7-B86A-ECBD15BC58F4}">
      <dgm:prSet/>
      <dgm:spPr/>
      <dgm:t>
        <a:bodyPr/>
        <a:lstStyle/>
        <a:p>
          <a:endParaRPr lang="en-US"/>
        </a:p>
      </dgm:t>
    </dgm:pt>
    <dgm:pt modelId="{53F94221-B140-4ED9-9E1D-0F053FC7D22C}" type="sibTrans" cxnId="{81DBED91-0E9A-4DA7-B86A-ECBD15BC58F4}">
      <dgm:prSet/>
      <dgm:spPr/>
      <dgm:t>
        <a:bodyPr/>
        <a:lstStyle/>
        <a:p>
          <a:endParaRPr lang="en-US"/>
        </a:p>
      </dgm:t>
    </dgm:pt>
    <dgm:pt modelId="{7E8F831E-64B9-4C6B-93CF-27126A0A4FF7}">
      <dgm:prSet phldrT="[Text]" custT="1"/>
      <dgm:spPr/>
      <dgm:t>
        <a:bodyPr/>
        <a:lstStyle/>
        <a:p>
          <a:r>
            <a:rPr lang="en-US" sz="1800" dirty="0"/>
            <a:t>Since patient is a male &gt;25 years old, the billing office assigns Ryan White Part C PI account</a:t>
          </a:r>
        </a:p>
      </dgm:t>
    </dgm:pt>
    <dgm:pt modelId="{012BC5D4-6B84-481C-88F6-90C06C3364A7}" type="parTrans" cxnId="{2C3BB3FC-A359-4531-BB91-AD98F0DF3985}">
      <dgm:prSet/>
      <dgm:spPr/>
      <dgm:t>
        <a:bodyPr/>
        <a:lstStyle/>
        <a:p>
          <a:endParaRPr lang="en-US"/>
        </a:p>
      </dgm:t>
    </dgm:pt>
    <dgm:pt modelId="{9B723B8A-EA0E-4B66-B7D2-E870EB9A2055}" type="sibTrans" cxnId="{2C3BB3FC-A359-4531-BB91-AD98F0DF3985}">
      <dgm:prSet/>
      <dgm:spPr/>
      <dgm:t>
        <a:bodyPr/>
        <a:lstStyle/>
        <a:p>
          <a:endParaRPr lang="en-US"/>
        </a:p>
      </dgm:t>
    </dgm:pt>
    <dgm:pt modelId="{CD324DBC-8392-4244-A903-628BE8BD0044}">
      <dgm:prSet/>
      <dgm:spPr/>
      <dgm:t>
        <a:bodyPr/>
        <a:lstStyle/>
        <a:p>
          <a:r>
            <a:rPr lang="en-US" sz="2200" u="sng" dirty="0"/>
            <a:t>Program Income</a:t>
          </a:r>
        </a:p>
      </dgm:t>
    </dgm:pt>
    <dgm:pt modelId="{9DE85F26-791C-409E-9D37-E57FBA9C2B50}" type="parTrans" cxnId="{EE290C71-61EA-4DBE-A449-31EB1BC98597}">
      <dgm:prSet/>
      <dgm:spPr/>
      <dgm:t>
        <a:bodyPr/>
        <a:lstStyle/>
        <a:p>
          <a:endParaRPr lang="en-US"/>
        </a:p>
      </dgm:t>
    </dgm:pt>
    <dgm:pt modelId="{7594AEE4-323A-4589-9445-0A4535CDDB74}" type="sibTrans" cxnId="{EE290C71-61EA-4DBE-A449-31EB1BC98597}">
      <dgm:prSet/>
      <dgm:spPr/>
      <dgm:t>
        <a:bodyPr/>
        <a:lstStyle/>
        <a:p>
          <a:endParaRPr lang="en-US"/>
        </a:p>
      </dgm:t>
    </dgm:pt>
    <dgm:pt modelId="{DEB1B2A8-4504-45CB-B36F-B750CA6CD0E1}">
      <dgm:prSet custT="1"/>
      <dgm:spPr/>
      <dgm:t>
        <a:bodyPr/>
        <a:lstStyle/>
        <a:p>
          <a:r>
            <a:rPr lang="en-US" sz="1800" dirty="0"/>
            <a:t>A total of 100 dollars copay+ insurance are generated from this visit</a:t>
          </a:r>
        </a:p>
      </dgm:t>
    </dgm:pt>
    <dgm:pt modelId="{DB30795B-5DA1-4C10-A7F0-99AD58DCCAF9}" type="parTrans" cxnId="{0E7857F9-29D6-4DB0-A507-42FBCD3D1708}">
      <dgm:prSet/>
      <dgm:spPr/>
      <dgm:t>
        <a:bodyPr/>
        <a:lstStyle/>
        <a:p>
          <a:endParaRPr lang="en-US"/>
        </a:p>
      </dgm:t>
    </dgm:pt>
    <dgm:pt modelId="{0986D005-0B6C-4ADE-AD4A-84A46AFA40D5}" type="sibTrans" cxnId="{0E7857F9-29D6-4DB0-A507-42FBCD3D1708}">
      <dgm:prSet/>
      <dgm:spPr/>
      <dgm:t>
        <a:bodyPr/>
        <a:lstStyle/>
        <a:p>
          <a:endParaRPr lang="en-US"/>
        </a:p>
      </dgm:t>
    </dgm:pt>
    <dgm:pt modelId="{0623172A-524C-49EA-8CCD-DE7E37F9D707}">
      <dgm:prSet phldrT="[Text]" custT="1"/>
      <dgm:spPr/>
      <dgm:t>
        <a:bodyPr/>
        <a:lstStyle/>
        <a:p>
          <a:pPr marL="171450" lvl="1" indent="0" defTabSz="755650">
            <a:lnSpc>
              <a:spcPct val="90000"/>
            </a:lnSpc>
            <a:spcBef>
              <a:spcPct val="0"/>
            </a:spcBef>
            <a:spcAft>
              <a:spcPct val="15000"/>
            </a:spcAft>
            <a:buNone/>
          </a:pPr>
          <a:r>
            <a:rPr lang="en-US" sz="2000" dirty="0"/>
            <a:t>The patient pays a 30 dollars copy</a:t>
          </a:r>
        </a:p>
      </dgm:t>
    </dgm:pt>
    <dgm:pt modelId="{A1D9DB11-1E4E-4045-9BA9-3D8F4430939C}" type="sibTrans" cxnId="{0AD2907F-BD3F-488A-8A1A-A1447F2D2A52}">
      <dgm:prSet/>
      <dgm:spPr/>
      <dgm:t>
        <a:bodyPr/>
        <a:lstStyle/>
        <a:p>
          <a:endParaRPr lang="en-US"/>
        </a:p>
      </dgm:t>
    </dgm:pt>
    <dgm:pt modelId="{771D115F-133A-4109-B142-ACB20F692D00}" type="parTrans" cxnId="{0AD2907F-BD3F-488A-8A1A-A1447F2D2A52}">
      <dgm:prSet/>
      <dgm:spPr/>
      <dgm:t>
        <a:bodyPr/>
        <a:lstStyle/>
        <a:p>
          <a:endParaRPr lang="en-US"/>
        </a:p>
      </dgm:t>
    </dgm:pt>
    <dgm:pt modelId="{43145682-DDFC-400D-850C-20C34C4B82EF}" type="pres">
      <dgm:prSet presAssocID="{EBECD07A-FBAF-4DD6-A9AC-9EA3A67A33FE}" presName="Name0" presStyleCnt="0">
        <dgm:presLayoutVars>
          <dgm:dir/>
          <dgm:resizeHandles val="exact"/>
        </dgm:presLayoutVars>
      </dgm:prSet>
      <dgm:spPr/>
      <dgm:t>
        <a:bodyPr/>
        <a:lstStyle/>
        <a:p>
          <a:endParaRPr lang="en-US"/>
        </a:p>
      </dgm:t>
    </dgm:pt>
    <dgm:pt modelId="{8565FB86-6D8C-4FF7-AEB7-9E59567BE333}" type="pres">
      <dgm:prSet presAssocID="{911AE1DD-2E7D-49BE-AB7C-3447D7724F8B}" presName="composite" presStyleCnt="0"/>
      <dgm:spPr/>
    </dgm:pt>
    <dgm:pt modelId="{78131609-620A-4F78-B706-AF8DC3EC0300}" type="pres">
      <dgm:prSet presAssocID="{911AE1DD-2E7D-49BE-AB7C-3447D7724F8B}" presName="imagSh" presStyleLbl="bgImgPlace1" presStyleIdx="0" presStyleCnt="4" custScaleX="140136" custScaleY="136704" custLinFactNeighborX="3736" custLinFactNeighborY="-2540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pt>
    <dgm:pt modelId="{126EC590-3A14-4638-BF10-697373443F6D}" type="pres">
      <dgm:prSet presAssocID="{911AE1DD-2E7D-49BE-AB7C-3447D7724F8B}" presName="txNode" presStyleLbl="node1" presStyleIdx="0" presStyleCnt="4" custScaleX="160086" custScaleY="145917" custLinFactNeighborX="2262" custLinFactNeighborY="15559">
        <dgm:presLayoutVars>
          <dgm:bulletEnabled val="1"/>
        </dgm:presLayoutVars>
      </dgm:prSet>
      <dgm:spPr/>
      <dgm:t>
        <a:bodyPr/>
        <a:lstStyle/>
        <a:p>
          <a:endParaRPr lang="en-US"/>
        </a:p>
      </dgm:t>
    </dgm:pt>
    <dgm:pt modelId="{64C08744-14D4-4A79-BEBD-D96A5FCEB704}" type="pres">
      <dgm:prSet presAssocID="{7740697E-AE39-4D2D-A576-791FD95227AC}" presName="sibTrans" presStyleLbl="sibTrans2D1" presStyleIdx="0" presStyleCnt="3"/>
      <dgm:spPr/>
      <dgm:t>
        <a:bodyPr/>
        <a:lstStyle/>
        <a:p>
          <a:endParaRPr lang="en-US"/>
        </a:p>
      </dgm:t>
    </dgm:pt>
    <dgm:pt modelId="{EFE548EF-A8B7-4AAB-B3CC-185579226E45}" type="pres">
      <dgm:prSet presAssocID="{7740697E-AE39-4D2D-A576-791FD95227AC}" presName="connTx" presStyleLbl="sibTrans2D1" presStyleIdx="0" presStyleCnt="3"/>
      <dgm:spPr/>
      <dgm:t>
        <a:bodyPr/>
        <a:lstStyle/>
        <a:p>
          <a:endParaRPr lang="en-US"/>
        </a:p>
      </dgm:t>
    </dgm:pt>
    <dgm:pt modelId="{368F5217-10A1-4DF5-A299-8B5AEFABE3E6}" type="pres">
      <dgm:prSet presAssocID="{86B406E6-7EB9-4D3F-B9B2-9D90005BDE6C}" presName="composite" presStyleCnt="0"/>
      <dgm:spPr/>
    </dgm:pt>
    <dgm:pt modelId="{D07010C1-561F-4B77-B672-8DF7A0B736D5}" type="pres">
      <dgm:prSet presAssocID="{86B406E6-7EB9-4D3F-B9B2-9D90005BDE6C}" presName="imagSh" presStyleLbl="bgImgPlace1" presStyleIdx="1" presStyleCnt="4" custScaleX="143760" custScaleY="128469" custLinFactNeighborX="3583" custLinFactNeighborY="-227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026021C-7761-4710-8CC6-9F16D87AB91A}" type="pres">
      <dgm:prSet presAssocID="{86B406E6-7EB9-4D3F-B9B2-9D90005BDE6C}" presName="txNode" presStyleLbl="node1" presStyleIdx="1" presStyleCnt="4" custScaleX="158094" custScaleY="143416" custLinFactNeighborX="4189" custLinFactNeighborY="15559">
        <dgm:presLayoutVars>
          <dgm:bulletEnabled val="1"/>
        </dgm:presLayoutVars>
      </dgm:prSet>
      <dgm:spPr/>
      <dgm:t>
        <a:bodyPr/>
        <a:lstStyle/>
        <a:p>
          <a:endParaRPr lang="en-US"/>
        </a:p>
      </dgm:t>
    </dgm:pt>
    <dgm:pt modelId="{567AC2BB-8F2F-4D8A-AE07-EBB2AB6339A1}" type="pres">
      <dgm:prSet presAssocID="{5E472143-5345-49E1-B125-196F90401BB1}" presName="sibTrans" presStyleLbl="sibTrans2D1" presStyleIdx="1" presStyleCnt="3"/>
      <dgm:spPr/>
      <dgm:t>
        <a:bodyPr/>
        <a:lstStyle/>
        <a:p>
          <a:endParaRPr lang="en-US"/>
        </a:p>
      </dgm:t>
    </dgm:pt>
    <dgm:pt modelId="{68B661A5-15D4-4887-A248-03CE17446BD5}" type="pres">
      <dgm:prSet presAssocID="{5E472143-5345-49E1-B125-196F90401BB1}" presName="connTx" presStyleLbl="sibTrans2D1" presStyleIdx="1" presStyleCnt="3"/>
      <dgm:spPr/>
      <dgm:t>
        <a:bodyPr/>
        <a:lstStyle/>
        <a:p>
          <a:endParaRPr lang="en-US"/>
        </a:p>
      </dgm:t>
    </dgm:pt>
    <dgm:pt modelId="{1798E8AC-5C47-4AB4-9A81-6ABA87E72699}" type="pres">
      <dgm:prSet presAssocID="{15B60615-FD4F-473B-8C3C-CDD2C15DAEFB}" presName="composite" presStyleCnt="0"/>
      <dgm:spPr/>
    </dgm:pt>
    <dgm:pt modelId="{6F0CD175-9FAA-43AC-B792-5B1764BE2F38}" type="pres">
      <dgm:prSet presAssocID="{15B60615-FD4F-473B-8C3C-CDD2C15DAEFB}" presName="imagSh" presStyleLbl="bgImgPlace1" presStyleIdx="2" presStyleCnt="4" custScaleX="129812" custScaleY="114038" custLinFactNeighborX="5554" custLinFactNeighborY="-22909"/>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 modelId="{9FB852AD-91D3-4BBF-B89C-1D9A0B9B89D3}" type="pres">
      <dgm:prSet presAssocID="{15B60615-FD4F-473B-8C3C-CDD2C15DAEFB}" presName="txNode" presStyleLbl="node1" presStyleIdx="2" presStyleCnt="4" custScaleX="141901" custScaleY="136187" custLinFactNeighborX="7309" custLinFactNeighborY="13572">
        <dgm:presLayoutVars>
          <dgm:bulletEnabled val="1"/>
        </dgm:presLayoutVars>
      </dgm:prSet>
      <dgm:spPr/>
      <dgm:t>
        <a:bodyPr/>
        <a:lstStyle/>
        <a:p>
          <a:endParaRPr lang="en-US"/>
        </a:p>
      </dgm:t>
    </dgm:pt>
    <dgm:pt modelId="{4A1B1F92-917B-4D74-913B-B2CE43B51491}" type="pres">
      <dgm:prSet presAssocID="{53F94221-B140-4ED9-9E1D-0F053FC7D22C}" presName="sibTrans" presStyleLbl="sibTrans2D1" presStyleIdx="2" presStyleCnt="3"/>
      <dgm:spPr/>
      <dgm:t>
        <a:bodyPr/>
        <a:lstStyle/>
        <a:p>
          <a:endParaRPr lang="en-US"/>
        </a:p>
      </dgm:t>
    </dgm:pt>
    <dgm:pt modelId="{706FD979-2285-4B0B-8D29-36F65F607519}" type="pres">
      <dgm:prSet presAssocID="{53F94221-B140-4ED9-9E1D-0F053FC7D22C}" presName="connTx" presStyleLbl="sibTrans2D1" presStyleIdx="2" presStyleCnt="3"/>
      <dgm:spPr/>
      <dgm:t>
        <a:bodyPr/>
        <a:lstStyle/>
        <a:p>
          <a:endParaRPr lang="en-US"/>
        </a:p>
      </dgm:t>
    </dgm:pt>
    <dgm:pt modelId="{FAE1DC70-A6C4-4A1E-A968-2E41DDD44441}" type="pres">
      <dgm:prSet presAssocID="{CD324DBC-8392-4244-A903-628BE8BD0044}" presName="composite" presStyleCnt="0"/>
      <dgm:spPr/>
    </dgm:pt>
    <dgm:pt modelId="{73FDABB9-2F0B-40F8-B312-9BDD6AECBD7D}" type="pres">
      <dgm:prSet presAssocID="{CD324DBC-8392-4244-A903-628BE8BD0044}" presName="imagSh" presStyleLbl="bgImgPlace1" presStyleIdx="3" presStyleCnt="4" custScaleX="131419" custScaleY="111092" custLinFactNeighborX="3312" custLinFactNeighborY="-23181"/>
      <dgm:spPr>
        <a:blipFill>
          <a:blip xmlns:r="http://schemas.openxmlformats.org/officeDocument/2006/relationships" r:embed="rId4">
            <a:extLst>
              <a:ext uri="{28A0092B-C50C-407E-A947-70E740481C1C}">
                <a14:useLocalDpi xmlns:a14="http://schemas.microsoft.com/office/drawing/2010/main" val="0"/>
              </a:ext>
            </a:extLst>
          </a:blip>
          <a:srcRect/>
          <a:stretch>
            <a:fillRect l="-97000" r="-97000"/>
          </a:stretch>
        </a:blipFill>
      </dgm:spPr>
    </dgm:pt>
    <dgm:pt modelId="{931587A9-49F1-4AAA-B87C-A173464C7657}" type="pres">
      <dgm:prSet presAssocID="{CD324DBC-8392-4244-A903-628BE8BD0044}" presName="txNode" presStyleLbl="node1" presStyleIdx="3" presStyleCnt="4" custScaleX="144399" custScaleY="134006" custLinFactNeighborX="4189" custLinFactNeighborY="13764">
        <dgm:presLayoutVars>
          <dgm:bulletEnabled val="1"/>
        </dgm:presLayoutVars>
      </dgm:prSet>
      <dgm:spPr/>
      <dgm:t>
        <a:bodyPr/>
        <a:lstStyle/>
        <a:p>
          <a:endParaRPr lang="en-US"/>
        </a:p>
      </dgm:t>
    </dgm:pt>
  </dgm:ptLst>
  <dgm:cxnLst>
    <dgm:cxn modelId="{929DCF37-F534-4174-805C-0191DD445D59}" type="presOf" srcId="{0623172A-524C-49EA-8CCD-DE7E37F9D707}" destId="{126EC590-3A14-4638-BF10-697373443F6D}" srcOrd="0" destOrd="1" presId="urn:microsoft.com/office/officeart/2005/8/layout/hProcess10"/>
    <dgm:cxn modelId="{2C3BB3FC-A359-4531-BB91-AD98F0DF3985}" srcId="{15B60615-FD4F-473B-8C3C-CDD2C15DAEFB}" destId="{7E8F831E-64B9-4C6B-93CF-27126A0A4FF7}" srcOrd="0" destOrd="0" parTransId="{012BC5D4-6B84-481C-88F6-90C06C3364A7}" sibTransId="{9B723B8A-EA0E-4B66-B7D2-E870EB9A2055}"/>
    <dgm:cxn modelId="{0AD2907F-BD3F-488A-8A1A-A1447F2D2A52}" srcId="{911AE1DD-2E7D-49BE-AB7C-3447D7724F8B}" destId="{0623172A-524C-49EA-8CCD-DE7E37F9D707}" srcOrd="0" destOrd="0" parTransId="{771D115F-133A-4109-B142-ACB20F692D00}" sibTransId="{A1D9DB11-1E4E-4045-9BA9-3D8F4430939C}"/>
    <dgm:cxn modelId="{44BA7A92-A67D-4C67-AD4F-04B4B0EC92A9}" srcId="{EBECD07A-FBAF-4DD6-A9AC-9EA3A67A33FE}" destId="{86B406E6-7EB9-4D3F-B9B2-9D90005BDE6C}" srcOrd="1" destOrd="0" parTransId="{0FDE765C-A5EB-4894-B867-74B7D95D462D}" sibTransId="{5E472143-5345-49E1-B125-196F90401BB1}"/>
    <dgm:cxn modelId="{A86058A4-C99E-4D93-A79A-676CE68E35C0}" type="presOf" srcId="{EBECD07A-FBAF-4DD6-A9AC-9EA3A67A33FE}" destId="{43145682-DDFC-400D-850C-20C34C4B82EF}" srcOrd="0" destOrd="0" presId="urn:microsoft.com/office/officeart/2005/8/layout/hProcess10"/>
    <dgm:cxn modelId="{6B50235D-0984-428E-9BD4-2D30D0C5692B}" type="presOf" srcId="{53F94221-B140-4ED9-9E1D-0F053FC7D22C}" destId="{4A1B1F92-917B-4D74-913B-B2CE43B51491}" srcOrd="0" destOrd="0" presId="urn:microsoft.com/office/officeart/2005/8/layout/hProcess10"/>
    <dgm:cxn modelId="{4E14262A-7130-47DE-AA3F-5AB7C0E434AA}" srcId="{86B406E6-7EB9-4D3F-B9B2-9D90005BDE6C}" destId="{10EE2540-086B-45FE-ADF6-83C7DA771B5C}" srcOrd="0" destOrd="0" parTransId="{A0F9278B-6B31-4DA6-9087-8FBC1CD9C237}" sibTransId="{8820F303-15B0-4B8A-BA19-90EAB8B90932}"/>
    <dgm:cxn modelId="{FBD138B0-8C75-4B0D-9663-9BFCDFACC869}" type="presOf" srcId="{7740697E-AE39-4D2D-A576-791FD95227AC}" destId="{EFE548EF-A8B7-4AAB-B3CC-185579226E45}" srcOrd="1" destOrd="0" presId="urn:microsoft.com/office/officeart/2005/8/layout/hProcess10"/>
    <dgm:cxn modelId="{8A1CB034-FFE1-462D-B158-D0CD6E920313}" type="presOf" srcId="{CD324DBC-8392-4244-A903-628BE8BD0044}" destId="{931587A9-49F1-4AAA-B87C-A173464C7657}" srcOrd="0" destOrd="0" presId="urn:microsoft.com/office/officeart/2005/8/layout/hProcess10"/>
    <dgm:cxn modelId="{F964AFCB-A98C-4AF1-9453-0BDE9E908142}" type="presOf" srcId="{5E472143-5345-49E1-B125-196F90401BB1}" destId="{567AC2BB-8F2F-4D8A-AE07-EBB2AB6339A1}" srcOrd="0" destOrd="0" presId="urn:microsoft.com/office/officeart/2005/8/layout/hProcess10"/>
    <dgm:cxn modelId="{EE290C71-61EA-4DBE-A449-31EB1BC98597}" srcId="{EBECD07A-FBAF-4DD6-A9AC-9EA3A67A33FE}" destId="{CD324DBC-8392-4244-A903-628BE8BD0044}" srcOrd="3" destOrd="0" parTransId="{9DE85F26-791C-409E-9D37-E57FBA9C2B50}" sibTransId="{7594AEE4-323A-4589-9445-0A4535CDDB74}"/>
    <dgm:cxn modelId="{ABB1924D-422F-4B21-B52C-607D3CF67693}" type="presOf" srcId="{5E472143-5345-49E1-B125-196F90401BB1}" destId="{68B661A5-15D4-4887-A248-03CE17446BD5}" srcOrd="1" destOrd="0" presId="urn:microsoft.com/office/officeart/2005/8/layout/hProcess10"/>
    <dgm:cxn modelId="{352F6DA2-B89D-4290-8E3C-5D936D75B05F}" srcId="{EBECD07A-FBAF-4DD6-A9AC-9EA3A67A33FE}" destId="{911AE1DD-2E7D-49BE-AB7C-3447D7724F8B}" srcOrd="0" destOrd="0" parTransId="{8C9C63B4-5BB2-4214-9FFE-BE7872C92336}" sibTransId="{7740697E-AE39-4D2D-A576-791FD95227AC}"/>
    <dgm:cxn modelId="{852CA262-86EC-4F20-A8DE-E25E345CED54}" type="presOf" srcId="{911AE1DD-2E7D-49BE-AB7C-3447D7724F8B}" destId="{126EC590-3A14-4638-BF10-697373443F6D}" srcOrd="0" destOrd="0" presId="urn:microsoft.com/office/officeart/2005/8/layout/hProcess10"/>
    <dgm:cxn modelId="{81DBED91-0E9A-4DA7-B86A-ECBD15BC58F4}" srcId="{EBECD07A-FBAF-4DD6-A9AC-9EA3A67A33FE}" destId="{15B60615-FD4F-473B-8C3C-CDD2C15DAEFB}" srcOrd="2" destOrd="0" parTransId="{198F8EF5-5E9C-48FB-AB16-C64E80B1E1C4}" sibTransId="{53F94221-B140-4ED9-9E1D-0F053FC7D22C}"/>
    <dgm:cxn modelId="{7019AD89-1E3B-4C39-9047-6F990AD9625E}" type="presOf" srcId="{86B406E6-7EB9-4D3F-B9B2-9D90005BDE6C}" destId="{0026021C-7761-4710-8CC6-9F16D87AB91A}" srcOrd="0" destOrd="0" presId="urn:microsoft.com/office/officeart/2005/8/layout/hProcess10"/>
    <dgm:cxn modelId="{0473CD3C-32E0-43DF-AC4F-1190404C3DF2}" type="presOf" srcId="{15B60615-FD4F-473B-8C3C-CDD2C15DAEFB}" destId="{9FB852AD-91D3-4BBF-B89C-1D9A0B9B89D3}" srcOrd="0" destOrd="0" presId="urn:microsoft.com/office/officeart/2005/8/layout/hProcess10"/>
    <dgm:cxn modelId="{E9B316E6-3DA7-43D0-B7C1-7BC0C660C988}" type="presOf" srcId="{7740697E-AE39-4D2D-A576-791FD95227AC}" destId="{64C08744-14D4-4A79-BEBD-D96A5FCEB704}" srcOrd="0" destOrd="0" presId="urn:microsoft.com/office/officeart/2005/8/layout/hProcess10"/>
    <dgm:cxn modelId="{D2614B42-B804-42D1-8A55-459FC6912F91}" type="presOf" srcId="{DEB1B2A8-4504-45CB-B36F-B750CA6CD0E1}" destId="{931587A9-49F1-4AAA-B87C-A173464C7657}" srcOrd="0" destOrd="1" presId="urn:microsoft.com/office/officeart/2005/8/layout/hProcess10"/>
    <dgm:cxn modelId="{AC14A657-A220-4271-95C7-AC1251B1C0B2}" type="presOf" srcId="{7E8F831E-64B9-4C6B-93CF-27126A0A4FF7}" destId="{9FB852AD-91D3-4BBF-B89C-1D9A0B9B89D3}" srcOrd="0" destOrd="1" presId="urn:microsoft.com/office/officeart/2005/8/layout/hProcess10"/>
    <dgm:cxn modelId="{0E7857F9-29D6-4DB0-A507-42FBCD3D1708}" srcId="{CD324DBC-8392-4244-A903-628BE8BD0044}" destId="{DEB1B2A8-4504-45CB-B36F-B750CA6CD0E1}" srcOrd="0" destOrd="0" parTransId="{DB30795B-5DA1-4C10-A7F0-99AD58DCCAF9}" sibTransId="{0986D005-0B6C-4ADE-AD4A-84A46AFA40D5}"/>
    <dgm:cxn modelId="{48664E94-05C4-47E1-AF31-7180858BBC78}" type="presOf" srcId="{53F94221-B140-4ED9-9E1D-0F053FC7D22C}" destId="{706FD979-2285-4B0B-8D29-36F65F607519}" srcOrd="1" destOrd="0" presId="urn:microsoft.com/office/officeart/2005/8/layout/hProcess10"/>
    <dgm:cxn modelId="{71EAF000-B0F1-4F4A-B227-68C37913DB26}" type="presOf" srcId="{10EE2540-086B-45FE-ADF6-83C7DA771B5C}" destId="{0026021C-7761-4710-8CC6-9F16D87AB91A}" srcOrd="0" destOrd="1" presId="urn:microsoft.com/office/officeart/2005/8/layout/hProcess10"/>
    <dgm:cxn modelId="{54EC4706-0FB4-4B8D-9D89-86FD264625BF}" type="presParOf" srcId="{43145682-DDFC-400D-850C-20C34C4B82EF}" destId="{8565FB86-6D8C-4FF7-AEB7-9E59567BE333}" srcOrd="0" destOrd="0" presId="urn:microsoft.com/office/officeart/2005/8/layout/hProcess10"/>
    <dgm:cxn modelId="{755FCCE7-501A-411C-8EA2-86DFA0D03388}" type="presParOf" srcId="{8565FB86-6D8C-4FF7-AEB7-9E59567BE333}" destId="{78131609-620A-4F78-B706-AF8DC3EC0300}" srcOrd="0" destOrd="0" presId="urn:microsoft.com/office/officeart/2005/8/layout/hProcess10"/>
    <dgm:cxn modelId="{BAC105D9-C06E-4626-8890-C6D88A6115D4}" type="presParOf" srcId="{8565FB86-6D8C-4FF7-AEB7-9E59567BE333}" destId="{126EC590-3A14-4638-BF10-697373443F6D}" srcOrd="1" destOrd="0" presId="urn:microsoft.com/office/officeart/2005/8/layout/hProcess10"/>
    <dgm:cxn modelId="{13F56AF6-9B5F-46D7-9C0C-ABF80A39AD7C}" type="presParOf" srcId="{43145682-DDFC-400D-850C-20C34C4B82EF}" destId="{64C08744-14D4-4A79-BEBD-D96A5FCEB704}" srcOrd="1" destOrd="0" presId="urn:microsoft.com/office/officeart/2005/8/layout/hProcess10"/>
    <dgm:cxn modelId="{191B6A51-99FE-4F41-8698-7DB941996D96}" type="presParOf" srcId="{64C08744-14D4-4A79-BEBD-D96A5FCEB704}" destId="{EFE548EF-A8B7-4AAB-B3CC-185579226E45}" srcOrd="0" destOrd="0" presId="urn:microsoft.com/office/officeart/2005/8/layout/hProcess10"/>
    <dgm:cxn modelId="{190DCFC0-4ADE-4046-A214-F38F2178E047}" type="presParOf" srcId="{43145682-DDFC-400D-850C-20C34C4B82EF}" destId="{368F5217-10A1-4DF5-A299-8B5AEFABE3E6}" srcOrd="2" destOrd="0" presId="urn:microsoft.com/office/officeart/2005/8/layout/hProcess10"/>
    <dgm:cxn modelId="{8C465E68-45EB-441E-BC95-13970B297208}" type="presParOf" srcId="{368F5217-10A1-4DF5-A299-8B5AEFABE3E6}" destId="{D07010C1-561F-4B77-B672-8DF7A0B736D5}" srcOrd="0" destOrd="0" presId="urn:microsoft.com/office/officeart/2005/8/layout/hProcess10"/>
    <dgm:cxn modelId="{329ED8AF-359C-46E4-B32A-B0A150A3CBBB}" type="presParOf" srcId="{368F5217-10A1-4DF5-A299-8B5AEFABE3E6}" destId="{0026021C-7761-4710-8CC6-9F16D87AB91A}" srcOrd="1" destOrd="0" presId="urn:microsoft.com/office/officeart/2005/8/layout/hProcess10"/>
    <dgm:cxn modelId="{05505024-9637-458B-AFE3-DA4C23B5BE30}" type="presParOf" srcId="{43145682-DDFC-400D-850C-20C34C4B82EF}" destId="{567AC2BB-8F2F-4D8A-AE07-EBB2AB6339A1}" srcOrd="3" destOrd="0" presId="urn:microsoft.com/office/officeart/2005/8/layout/hProcess10"/>
    <dgm:cxn modelId="{7858623F-509F-4A09-88E0-33F3F99AD592}" type="presParOf" srcId="{567AC2BB-8F2F-4D8A-AE07-EBB2AB6339A1}" destId="{68B661A5-15D4-4887-A248-03CE17446BD5}" srcOrd="0" destOrd="0" presId="urn:microsoft.com/office/officeart/2005/8/layout/hProcess10"/>
    <dgm:cxn modelId="{86359DC8-600A-4D25-A606-0040C73CF115}" type="presParOf" srcId="{43145682-DDFC-400D-850C-20C34C4B82EF}" destId="{1798E8AC-5C47-4AB4-9A81-6ABA87E72699}" srcOrd="4" destOrd="0" presId="urn:microsoft.com/office/officeart/2005/8/layout/hProcess10"/>
    <dgm:cxn modelId="{B3FD6887-EE25-443C-8E11-7B393C10D8EB}" type="presParOf" srcId="{1798E8AC-5C47-4AB4-9A81-6ABA87E72699}" destId="{6F0CD175-9FAA-43AC-B792-5B1764BE2F38}" srcOrd="0" destOrd="0" presId="urn:microsoft.com/office/officeart/2005/8/layout/hProcess10"/>
    <dgm:cxn modelId="{85BB28F7-DDE2-4C4F-A57D-32F50AFC3F6F}" type="presParOf" srcId="{1798E8AC-5C47-4AB4-9A81-6ABA87E72699}" destId="{9FB852AD-91D3-4BBF-B89C-1D9A0B9B89D3}" srcOrd="1" destOrd="0" presId="urn:microsoft.com/office/officeart/2005/8/layout/hProcess10"/>
    <dgm:cxn modelId="{89F96823-DDA1-4C97-B5C5-953419859389}" type="presParOf" srcId="{43145682-DDFC-400D-850C-20C34C4B82EF}" destId="{4A1B1F92-917B-4D74-913B-B2CE43B51491}" srcOrd="5" destOrd="0" presId="urn:microsoft.com/office/officeart/2005/8/layout/hProcess10"/>
    <dgm:cxn modelId="{426BBB04-B23A-4462-BB9B-3A86A01BA3F7}" type="presParOf" srcId="{4A1B1F92-917B-4D74-913B-B2CE43B51491}" destId="{706FD979-2285-4B0B-8D29-36F65F607519}" srcOrd="0" destOrd="0" presId="urn:microsoft.com/office/officeart/2005/8/layout/hProcess10"/>
    <dgm:cxn modelId="{08FBADF5-18DA-4162-9CCB-CA4C46465C2C}" type="presParOf" srcId="{43145682-DDFC-400D-850C-20C34C4B82EF}" destId="{FAE1DC70-A6C4-4A1E-A968-2E41DDD44441}" srcOrd="6" destOrd="0" presId="urn:microsoft.com/office/officeart/2005/8/layout/hProcess10"/>
    <dgm:cxn modelId="{61190758-AE14-47F8-8C24-82C486A6B6E5}" type="presParOf" srcId="{FAE1DC70-A6C4-4A1E-A968-2E41DDD44441}" destId="{73FDABB9-2F0B-40F8-B312-9BDD6AECBD7D}" srcOrd="0" destOrd="0" presId="urn:microsoft.com/office/officeart/2005/8/layout/hProcess10"/>
    <dgm:cxn modelId="{2C2EB875-B9A2-49F7-9935-F1CB13090E19}" type="presParOf" srcId="{FAE1DC70-A6C4-4A1E-A968-2E41DDD44441}" destId="{931587A9-49F1-4AAA-B87C-A173464C765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AC670-F419-4CED-A654-646B8C7CDBC2}"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AF732FD5-619A-4A5C-BB7E-CCA086C80C68}">
      <dgm:prSet phldrT="[Text]" custT="1"/>
      <dgm:spPr/>
      <dgm:t>
        <a:bodyPr/>
        <a:lstStyle/>
        <a:p>
          <a:r>
            <a:rPr lang="en-US" sz="1600" dirty="0"/>
            <a:t>Clinic</a:t>
          </a:r>
        </a:p>
      </dgm:t>
    </dgm:pt>
    <dgm:pt modelId="{7BA307B0-2A81-42F1-9955-B7017EE4DC06}" type="parTrans" cxnId="{F2E58DB6-DB0B-4F3D-9BA5-13BA1294400A}">
      <dgm:prSet/>
      <dgm:spPr/>
      <dgm:t>
        <a:bodyPr/>
        <a:lstStyle/>
        <a:p>
          <a:endParaRPr lang="en-US"/>
        </a:p>
      </dgm:t>
    </dgm:pt>
    <dgm:pt modelId="{86753D0F-F9D8-469A-A011-1EDC30B0F93B}" type="sibTrans" cxnId="{F2E58DB6-DB0B-4F3D-9BA5-13BA1294400A}">
      <dgm:prSet/>
      <dgm:spPr/>
      <dgm:t>
        <a:bodyPr/>
        <a:lstStyle/>
        <a:p>
          <a:endParaRPr lang="en-US"/>
        </a:p>
      </dgm:t>
    </dgm:pt>
    <dgm:pt modelId="{E94BF2A3-F74F-4965-B847-DBC9B2A44FAB}">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Case manager </a:t>
          </a:r>
          <a:r>
            <a:rPr lang="en-US" dirty="0" smtClean="0"/>
            <a:t>verifies eligibility and refers </a:t>
          </a:r>
          <a:r>
            <a:rPr lang="en-US" dirty="0"/>
            <a:t>the patient to ECU </a:t>
          </a:r>
          <a:r>
            <a:rPr lang="en-US" dirty="0" smtClean="0"/>
            <a:t>Pharmacy</a:t>
          </a:r>
          <a:endParaRPr lang="en-US" dirty="0"/>
        </a:p>
      </dgm:t>
    </dgm:pt>
    <dgm:pt modelId="{5A0D88CC-8829-4475-9500-ED9F684AA5A5}" type="parTrans" cxnId="{AF36B26F-9EF2-4355-AE4B-C92BB11524C9}">
      <dgm:prSet/>
      <dgm:spPr/>
      <dgm:t>
        <a:bodyPr/>
        <a:lstStyle/>
        <a:p>
          <a:endParaRPr lang="en-US"/>
        </a:p>
      </dgm:t>
    </dgm:pt>
    <dgm:pt modelId="{17E69EC9-39FF-43DF-9454-45BDCD6D893A}" type="sibTrans" cxnId="{AF36B26F-9EF2-4355-AE4B-C92BB11524C9}">
      <dgm:prSet/>
      <dgm:spPr/>
      <dgm:t>
        <a:bodyPr/>
        <a:lstStyle/>
        <a:p>
          <a:endParaRPr lang="en-US"/>
        </a:p>
      </dgm:t>
    </dgm:pt>
    <dgm:pt modelId="{4A76CF93-A282-4F76-8B5C-C1B19F8F2A63}">
      <dgm:prSet phldrT="[Text]" custT="1"/>
      <dgm:spPr/>
      <dgm:t>
        <a:bodyPr/>
        <a:lstStyle/>
        <a:p>
          <a:r>
            <a:rPr lang="en-US" sz="1600" dirty="0"/>
            <a:t>Pharmacy</a:t>
          </a:r>
          <a:endParaRPr lang="en-US" sz="1400" dirty="0"/>
        </a:p>
      </dgm:t>
    </dgm:pt>
    <dgm:pt modelId="{B398F6E5-302C-4D62-9026-EA2FCCDAFF8C}" type="parTrans" cxnId="{459491B1-7DA7-4F0D-ADE5-AD30386C9B13}">
      <dgm:prSet/>
      <dgm:spPr/>
      <dgm:t>
        <a:bodyPr/>
        <a:lstStyle/>
        <a:p>
          <a:endParaRPr lang="en-US"/>
        </a:p>
      </dgm:t>
    </dgm:pt>
    <dgm:pt modelId="{2CC8070B-2117-4685-A13D-81610D768769}" type="sibTrans" cxnId="{459491B1-7DA7-4F0D-ADE5-AD30386C9B13}">
      <dgm:prSet/>
      <dgm:spPr/>
      <dgm:t>
        <a:bodyPr/>
        <a:lstStyle/>
        <a:p>
          <a:endParaRPr lang="en-US"/>
        </a:p>
      </dgm:t>
    </dgm:pt>
    <dgm:pt modelId="{967F0AE0-4C06-4575-A71E-AF5059A53503}">
      <dgm:prSet phldrT="[Text]"/>
      <dgm:spPr/>
      <dgm:t>
        <a:bodyPr/>
        <a:lstStyle/>
        <a:p>
          <a:r>
            <a:rPr lang="en-US" dirty="0"/>
            <a:t>Purchases the drug from the wholesaler on behalf on the clinic under 340B pricing                                        </a:t>
          </a:r>
        </a:p>
      </dgm:t>
    </dgm:pt>
    <dgm:pt modelId="{C8DBEC24-DE8A-41C7-988A-1605832542DC}" type="parTrans" cxnId="{024E7984-ADA1-42D9-92CE-AB4999149752}">
      <dgm:prSet/>
      <dgm:spPr/>
      <dgm:t>
        <a:bodyPr/>
        <a:lstStyle/>
        <a:p>
          <a:endParaRPr lang="en-US"/>
        </a:p>
      </dgm:t>
    </dgm:pt>
    <dgm:pt modelId="{207B2FA4-E2A3-4E2C-8695-BDDC033B7879}" type="sibTrans" cxnId="{024E7984-ADA1-42D9-92CE-AB4999149752}">
      <dgm:prSet/>
      <dgm:spPr/>
      <dgm:t>
        <a:bodyPr/>
        <a:lstStyle/>
        <a:p>
          <a:endParaRPr lang="en-US"/>
        </a:p>
      </dgm:t>
    </dgm:pt>
    <dgm:pt modelId="{F17111BB-0EB9-4742-96D4-9209094A4CA8}">
      <dgm:prSet phldrT="[Text]" custT="1"/>
      <dgm:spPr/>
      <dgm:t>
        <a:bodyPr/>
        <a:lstStyle/>
        <a:p>
          <a:r>
            <a:rPr lang="en-US" sz="1600" dirty="0"/>
            <a:t>Revenue</a:t>
          </a:r>
        </a:p>
      </dgm:t>
    </dgm:pt>
    <dgm:pt modelId="{9F298262-5C7D-4D4D-8423-EDC8648765F7}" type="parTrans" cxnId="{E21C3B0F-B57F-44E3-963A-E3ACF256725E}">
      <dgm:prSet/>
      <dgm:spPr/>
      <dgm:t>
        <a:bodyPr/>
        <a:lstStyle/>
        <a:p>
          <a:endParaRPr lang="en-US"/>
        </a:p>
      </dgm:t>
    </dgm:pt>
    <dgm:pt modelId="{BA4B7B93-C250-4D95-AF82-22C06BA9CF64}" type="sibTrans" cxnId="{E21C3B0F-B57F-44E3-963A-E3ACF256725E}">
      <dgm:prSet/>
      <dgm:spPr/>
      <dgm:t>
        <a:bodyPr/>
        <a:lstStyle/>
        <a:p>
          <a:endParaRPr lang="en-US"/>
        </a:p>
      </dgm:t>
    </dgm:pt>
    <dgm:pt modelId="{6E4B748B-6DF6-4E14-B73B-ED91CE662310}">
      <dgm:prSet phldrT="[Text]"/>
      <dgm:spPr/>
      <dgm:t>
        <a:bodyPr/>
        <a:lstStyle/>
        <a:p>
          <a:r>
            <a:rPr lang="en-US" dirty="0"/>
            <a:t>Pharmacy bills insurance the agreed upon AWP percentage based on the contract                                   </a:t>
          </a:r>
        </a:p>
      </dgm:t>
    </dgm:pt>
    <dgm:pt modelId="{9F4E0721-2589-499F-BAC2-778C8D22938C}" type="parTrans" cxnId="{BF282DBC-10ED-4944-9958-118632B3756B}">
      <dgm:prSet/>
      <dgm:spPr/>
      <dgm:t>
        <a:bodyPr/>
        <a:lstStyle/>
        <a:p>
          <a:endParaRPr lang="en-US"/>
        </a:p>
      </dgm:t>
    </dgm:pt>
    <dgm:pt modelId="{F78DE8DE-5BD7-4055-9E1A-7F05FE58F8FB}" type="sibTrans" cxnId="{BF282DBC-10ED-4944-9958-118632B3756B}">
      <dgm:prSet/>
      <dgm:spPr/>
      <dgm:t>
        <a:bodyPr/>
        <a:lstStyle/>
        <a:p>
          <a:endParaRPr lang="en-US"/>
        </a:p>
      </dgm:t>
    </dgm:pt>
    <dgm:pt modelId="{9DBD73B0-74A8-4BDC-93CC-2D934F14BDD9}">
      <dgm:prSet phldrT="[Text]"/>
      <dgm:spPr/>
      <dgm:t>
        <a:bodyPr/>
        <a:lstStyle/>
        <a:p>
          <a:r>
            <a:rPr lang="en-US" dirty="0"/>
            <a:t>Insurance reimburses AWP- a certain percentage</a:t>
          </a:r>
        </a:p>
      </dgm:t>
    </dgm:pt>
    <dgm:pt modelId="{31678504-DDC5-4BFD-96EB-1A287B3D9EB9}" type="parTrans" cxnId="{1AB16252-79D0-4C68-9EF4-D2ABDDC231B8}">
      <dgm:prSet/>
      <dgm:spPr/>
      <dgm:t>
        <a:bodyPr/>
        <a:lstStyle/>
        <a:p>
          <a:endParaRPr lang="en-US"/>
        </a:p>
      </dgm:t>
    </dgm:pt>
    <dgm:pt modelId="{E0C7C6BB-2086-4734-841E-28EC89C71DD9}" type="sibTrans" cxnId="{1AB16252-79D0-4C68-9EF4-D2ABDDC231B8}">
      <dgm:prSet/>
      <dgm:spPr/>
      <dgm:t>
        <a:bodyPr/>
        <a:lstStyle/>
        <a:p>
          <a:endParaRPr lang="en-US"/>
        </a:p>
      </dgm:t>
    </dgm:pt>
    <dgm:pt modelId="{F8B35211-8AFE-4E52-BF4E-461CD8D9A0EC}">
      <dgm:prSet custT="1"/>
      <dgm:spPr/>
      <dgm:t>
        <a:bodyPr/>
        <a:lstStyle/>
        <a:p>
          <a:r>
            <a:rPr lang="en-US" sz="1400" dirty="0"/>
            <a:t>Expenses</a:t>
          </a:r>
        </a:p>
      </dgm:t>
    </dgm:pt>
    <dgm:pt modelId="{AD5B1308-286C-4186-8D61-0748ED1A263C}" type="parTrans" cxnId="{B39AB71D-A322-4C5F-9720-A84F1F379829}">
      <dgm:prSet/>
      <dgm:spPr/>
      <dgm:t>
        <a:bodyPr/>
        <a:lstStyle/>
        <a:p>
          <a:endParaRPr lang="en-US"/>
        </a:p>
      </dgm:t>
    </dgm:pt>
    <dgm:pt modelId="{F4992185-5C9C-4F0B-B070-C246682CBB1B}" type="sibTrans" cxnId="{B39AB71D-A322-4C5F-9720-A84F1F379829}">
      <dgm:prSet/>
      <dgm:spPr/>
      <dgm:t>
        <a:bodyPr/>
        <a:lstStyle/>
        <a:p>
          <a:endParaRPr lang="en-US"/>
        </a:p>
      </dgm:t>
    </dgm:pt>
    <dgm:pt modelId="{91197F59-F206-4862-89D7-B49970948D13}">
      <dgm:prSet phldrT="[Text]"/>
      <dgm:spPr/>
      <dgm:t>
        <a:bodyPr/>
        <a:lstStyle/>
        <a:p>
          <a:r>
            <a:rPr lang="en-US" dirty="0"/>
            <a:t>Applies the copay card towards the patient’s copay and deductible                                                                  </a:t>
          </a:r>
        </a:p>
      </dgm:t>
    </dgm:pt>
    <dgm:pt modelId="{3D8E8F47-0BED-4A36-94D3-774C8643F6F4}" type="parTrans" cxnId="{1676BEEB-9C4F-4ED2-B226-FEF885DFA3BF}">
      <dgm:prSet/>
      <dgm:spPr/>
      <dgm:t>
        <a:bodyPr/>
        <a:lstStyle/>
        <a:p>
          <a:endParaRPr lang="en-US"/>
        </a:p>
      </dgm:t>
    </dgm:pt>
    <dgm:pt modelId="{047F8643-4969-4597-B7D6-54D592747D3B}" type="sibTrans" cxnId="{1676BEEB-9C4F-4ED2-B226-FEF885DFA3BF}">
      <dgm:prSet/>
      <dgm:spPr/>
      <dgm:t>
        <a:bodyPr/>
        <a:lstStyle/>
        <a:p>
          <a:endParaRPr lang="en-US"/>
        </a:p>
      </dgm:t>
    </dgm:pt>
    <dgm:pt modelId="{47D183DA-8D11-400B-B8F5-75978EDF5CD1}">
      <dgm:prSet phldrT="[Text]"/>
      <dgm:spPr/>
      <dgm:t>
        <a:bodyPr/>
        <a:lstStyle/>
        <a:p>
          <a:r>
            <a:rPr lang="en-US" dirty="0"/>
            <a:t>The difference between insurance reimbursement and 340 pricing is the total revenue</a:t>
          </a:r>
        </a:p>
      </dgm:t>
    </dgm:pt>
    <dgm:pt modelId="{DD2086CC-6E13-4240-A957-6A0BDEDBB935}" type="parTrans" cxnId="{ACAD3F28-8D01-405D-8BF6-9C6FFD07FAD3}">
      <dgm:prSet/>
      <dgm:spPr/>
      <dgm:t>
        <a:bodyPr/>
        <a:lstStyle/>
        <a:p>
          <a:endParaRPr lang="en-US"/>
        </a:p>
      </dgm:t>
    </dgm:pt>
    <dgm:pt modelId="{37B5FA49-5FCF-4010-9F13-89B43748DF6E}" type="sibTrans" cxnId="{ACAD3F28-8D01-405D-8BF6-9C6FFD07FAD3}">
      <dgm:prSet/>
      <dgm:spPr/>
      <dgm:t>
        <a:bodyPr/>
        <a:lstStyle/>
        <a:p>
          <a:endParaRPr lang="en-US"/>
        </a:p>
      </dgm:t>
    </dgm:pt>
    <dgm:pt modelId="{141D0D4F-0D01-4168-851E-5C2417DE5856}">
      <dgm:prSet/>
      <dgm:spPr/>
      <dgm:t>
        <a:bodyPr/>
        <a:lstStyle/>
        <a:p>
          <a:r>
            <a:rPr lang="en-US" dirty="0"/>
            <a:t>Pharmacy bills the patient’s copay to the 340B program income</a:t>
          </a:r>
        </a:p>
      </dgm:t>
    </dgm:pt>
    <dgm:pt modelId="{74F353E4-BAD9-450B-982C-E7F6B62FE5F5}" type="parTrans" cxnId="{D390982C-495E-48CF-8CB5-40D87B55174C}">
      <dgm:prSet/>
      <dgm:spPr/>
      <dgm:t>
        <a:bodyPr/>
        <a:lstStyle/>
        <a:p>
          <a:endParaRPr lang="en-US"/>
        </a:p>
      </dgm:t>
    </dgm:pt>
    <dgm:pt modelId="{DA411AB7-04BE-43C3-BC97-ECD3A76D18BC}" type="sibTrans" cxnId="{D390982C-495E-48CF-8CB5-40D87B55174C}">
      <dgm:prSet/>
      <dgm:spPr/>
      <dgm:t>
        <a:bodyPr/>
        <a:lstStyle/>
        <a:p>
          <a:endParaRPr lang="en-US"/>
        </a:p>
      </dgm:t>
    </dgm:pt>
    <dgm:pt modelId="{FA098725-38FC-4709-A86D-770974D40C87}">
      <dgm:prSet/>
      <dgm:spPr/>
      <dgm:t>
        <a:bodyPr/>
        <a:lstStyle/>
        <a:p>
          <a:r>
            <a:rPr lang="en-US" dirty="0"/>
            <a:t>Wholesaler drug cost is deducted from the revenue</a:t>
          </a:r>
        </a:p>
      </dgm:t>
    </dgm:pt>
    <dgm:pt modelId="{854A10B9-876C-4549-9358-B253AD54AAAD}" type="parTrans" cxnId="{A0366611-1794-47FA-AF6B-F05152A5D733}">
      <dgm:prSet/>
      <dgm:spPr/>
      <dgm:t>
        <a:bodyPr/>
        <a:lstStyle/>
        <a:p>
          <a:endParaRPr lang="en-US"/>
        </a:p>
      </dgm:t>
    </dgm:pt>
    <dgm:pt modelId="{407A9452-3699-4D7B-BC6F-DDF0C4FC713C}" type="sibTrans" cxnId="{A0366611-1794-47FA-AF6B-F05152A5D733}">
      <dgm:prSet/>
      <dgm:spPr/>
      <dgm:t>
        <a:bodyPr/>
        <a:lstStyle/>
        <a:p>
          <a:endParaRPr lang="en-US"/>
        </a:p>
      </dgm:t>
    </dgm:pt>
    <dgm:pt modelId="{69973425-E4DA-4772-963B-88D29F1DD9FA}">
      <dgm:prSet/>
      <dgm:spPr/>
      <dgm:t>
        <a:bodyPr/>
        <a:lstStyle/>
        <a:p>
          <a:r>
            <a:rPr lang="en-US" dirty="0"/>
            <a:t>Pharmacy deducts a certain agreed upon administrative and dispensing fee</a:t>
          </a:r>
        </a:p>
      </dgm:t>
    </dgm:pt>
    <dgm:pt modelId="{C8D8183A-0CB5-440F-97A2-BED4521A707A}" type="parTrans" cxnId="{7B3F8336-2F9A-4FF9-8EE3-A619B0D02373}">
      <dgm:prSet/>
      <dgm:spPr/>
      <dgm:t>
        <a:bodyPr/>
        <a:lstStyle/>
        <a:p>
          <a:endParaRPr lang="en-US"/>
        </a:p>
      </dgm:t>
    </dgm:pt>
    <dgm:pt modelId="{8D9DBAC7-049E-4E82-860F-0B5CE3ABBDEB}" type="sibTrans" cxnId="{7B3F8336-2F9A-4FF9-8EE3-A619B0D02373}">
      <dgm:prSet/>
      <dgm:spPr/>
      <dgm:t>
        <a:bodyPr/>
        <a:lstStyle/>
        <a:p>
          <a:endParaRPr lang="en-US"/>
        </a:p>
      </dgm:t>
    </dgm:pt>
    <dgm:pt modelId="{98297B97-45D0-402E-A4D7-1466511A76D5}">
      <dgm:prSet phldrT="[Text]"/>
      <dgm:spPr/>
      <dgm:t>
        <a:bodyPr/>
        <a:lstStyle/>
        <a:p>
          <a:r>
            <a:rPr lang="en-US" dirty="0"/>
            <a:t>Confirms that the medication is eligible and dispenses the medication from the 340B stock</a:t>
          </a:r>
        </a:p>
      </dgm:t>
    </dgm:pt>
    <dgm:pt modelId="{9AFF92E7-196A-4DBB-A8E2-FE4841DA5A5A}" type="parTrans" cxnId="{2A8ED5B6-2E74-4010-8BB9-9D79A6C9CAE9}">
      <dgm:prSet/>
      <dgm:spPr/>
      <dgm:t>
        <a:bodyPr/>
        <a:lstStyle/>
        <a:p>
          <a:endParaRPr lang="en-US"/>
        </a:p>
      </dgm:t>
    </dgm:pt>
    <dgm:pt modelId="{278721AB-EE0B-4D66-BC33-A6B8CA688A63}" type="sibTrans" cxnId="{2A8ED5B6-2E74-4010-8BB9-9D79A6C9CAE9}">
      <dgm:prSet/>
      <dgm:spPr/>
      <dgm:t>
        <a:bodyPr/>
        <a:lstStyle/>
        <a:p>
          <a:endParaRPr lang="en-US"/>
        </a:p>
      </dgm:t>
    </dgm:pt>
    <dgm:pt modelId="{F857F15C-31B2-431B-B7B9-6606673C938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Provider sends a prescription to ECU Pharmacy </a:t>
          </a:r>
          <a:endParaRPr lang="en-US" dirty="0"/>
        </a:p>
      </dgm:t>
    </dgm:pt>
    <dgm:pt modelId="{A83FF57F-F974-41C8-8220-50598FBA2F02}" type="parTrans" cxnId="{DF60433B-1771-4B48-8A28-1ED4C7BFFEAF}">
      <dgm:prSet/>
      <dgm:spPr/>
      <dgm:t>
        <a:bodyPr/>
        <a:lstStyle/>
        <a:p>
          <a:endParaRPr lang="en-US"/>
        </a:p>
      </dgm:t>
    </dgm:pt>
    <dgm:pt modelId="{D1B2BE2D-FE50-45DF-81C1-1A21837B50CB}" type="sibTrans" cxnId="{DF60433B-1771-4B48-8A28-1ED4C7BFFEAF}">
      <dgm:prSet/>
      <dgm:spPr/>
      <dgm:t>
        <a:bodyPr/>
        <a:lstStyle/>
        <a:p>
          <a:endParaRPr lang="en-US"/>
        </a:p>
      </dgm:t>
    </dgm:pt>
    <dgm:pt modelId="{0007CFA4-0371-4477-9FEB-F22580543A19}" type="pres">
      <dgm:prSet presAssocID="{EBEAC670-F419-4CED-A654-646B8C7CDBC2}" presName="linearFlow" presStyleCnt="0">
        <dgm:presLayoutVars>
          <dgm:dir/>
          <dgm:animLvl val="lvl"/>
          <dgm:resizeHandles val="exact"/>
        </dgm:presLayoutVars>
      </dgm:prSet>
      <dgm:spPr/>
      <dgm:t>
        <a:bodyPr/>
        <a:lstStyle/>
        <a:p>
          <a:endParaRPr lang="en-US"/>
        </a:p>
      </dgm:t>
    </dgm:pt>
    <dgm:pt modelId="{B3583E48-4EA2-445C-8FD2-40BE175892FB}" type="pres">
      <dgm:prSet presAssocID="{AF732FD5-619A-4A5C-BB7E-CCA086C80C68}" presName="composite" presStyleCnt="0"/>
      <dgm:spPr/>
    </dgm:pt>
    <dgm:pt modelId="{0CC2FF14-4C72-438A-8140-2FDF0938E091}" type="pres">
      <dgm:prSet presAssocID="{AF732FD5-619A-4A5C-BB7E-CCA086C80C68}" presName="parentText" presStyleLbl="alignNode1" presStyleIdx="0" presStyleCnt="4">
        <dgm:presLayoutVars>
          <dgm:chMax val="1"/>
          <dgm:bulletEnabled val="1"/>
        </dgm:presLayoutVars>
      </dgm:prSet>
      <dgm:spPr/>
      <dgm:t>
        <a:bodyPr/>
        <a:lstStyle/>
        <a:p>
          <a:endParaRPr lang="en-US"/>
        </a:p>
      </dgm:t>
    </dgm:pt>
    <dgm:pt modelId="{E12F9F4F-2E35-4690-A910-D4BE5AEC369C}" type="pres">
      <dgm:prSet presAssocID="{AF732FD5-619A-4A5C-BB7E-CCA086C80C68}" presName="descendantText" presStyleLbl="alignAcc1" presStyleIdx="0" presStyleCnt="4">
        <dgm:presLayoutVars>
          <dgm:bulletEnabled val="1"/>
        </dgm:presLayoutVars>
      </dgm:prSet>
      <dgm:spPr/>
      <dgm:t>
        <a:bodyPr/>
        <a:lstStyle/>
        <a:p>
          <a:endParaRPr lang="en-US"/>
        </a:p>
      </dgm:t>
    </dgm:pt>
    <dgm:pt modelId="{71C96CF5-B618-4F34-966C-DDD19D5BB2CC}" type="pres">
      <dgm:prSet presAssocID="{86753D0F-F9D8-469A-A011-1EDC30B0F93B}" presName="sp" presStyleCnt="0"/>
      <dgm:spPr/>
    </dgm:pt>
    <dgm:pt modelId="{CA8BB849-6E00-4DA9-8660-E946A0A602E4}" type="pres">
      <dgm:prSet presAssocID="{4A76CF93-A282-4F76-8B5C-C1B19F8F2A63}" presName="composite" presStyleCnt="0"/>
      <dgm:spPr/>
    </dgm:pt>
    <dgm:pt modelId="{AAF64B91-63BF-48B8-A2A6-8F0B76019956}" type="pres">
      <dgm:prSet presAssocID="{4A76CF93-A282-4F76-8B5C-C1B19F8F2A63}" presName="parentText" presStyleLbl="alignNode1" presStyleIdx="1" presStyleCnt="4">
        <dgm:presLayoutVars>
          <dgm:chMax val="1"/>
          <dgm:bulletEnabled val="1"/>
        </dgm:presLayoutVars>
      </dgm:prSet>
      <dgm:spPr/>
      <dgm:t>
        <a:bodyPr/>
        <a:lstStyle/>
        <a:p>
          <a:endParaRPr lang="en-US"/>
        </a:p>
      </dgm:t>
    </dgm:pt>
    <dgm:pt modelId="{A10AE1DD-57A6-45B6-B15B-1848C64A8249}" type="pres">
      <dgm:prSet presAssocID="{4A76CF93-A282-4F76-8B5C-C1B19F8F2A63}" presName="descendantText" presStyleLbl="alignAcc1" presStyleIdx="1" presStyleCnt="4">
        <dgm:presLayoutVars>
          <dgm:bulletEnabled val="1"/>
        </dgm:presLayoutVars>
      </dgm:prSet>
      <dgm:spPr/>
      <dgm:t>
        <a:bodyPr/>
        <a:lstStyle/>
        <a:p>
          <a:endParaRPr lang="en-US"/>
        </a:p>
      </dgm:t>
    </dgm:pt>
    <dgm:pt modelId="{8410F66B-C487-4897-9DDA-D0744062A847}" type="pres">
      <dgm:prSet presAssocID="{2CC8070B-2117-4685-A13D-81610D768769}" presName="sp" presStyleCnt="0"/>
      <dgm:spPr/>
    </dgm:pt>
    <dgm:pt modelId="{2E50ED1D-F811-407B-B794-0E59F809EB80}" type="pres">
      <dgm:prSet presAssocID="{F17111BB-0EB9-4742-96D4-9209094A4CA8}" presName="composite" presStyleCnt="0"/>
      <dgm:spPr/>
    </dgm:pt>
    <dgm:pt modelId="{07EEA142-AA71-4DBA-AB22-92B67B7E49C0}" type="pres">
      <dgm:prSet presAssocID="{F17111BB-0EB9-4742-96D4-9209094A4CA8}" presName="parentText" presStyleLbl="alignNode1" presStyleIdx="2" presStyleCnt="4" custLinFactNeighborY="840">
        <dgm:presLayoutVars>
          <dgm:chMax val="1"/>
          <dgm:bulletEnabled val="1"/>
        </dgm:presLayoutVars>
      </dgm:prSet>
      <dgm:spPr/>
      <dgm:t>
        <a:bodyPr/>
        <a:lstStyle/>
        <a:p>
          <a:endParaRPr lang="en-US"/>
        </a:p>
      </dgm:t>
    </dgm:pt>
    <dgm:pt modelId="{FE4F9BFC-C6E1-4FEA-A2B4-38DFB0D60C4D}" type="pres">
      <dgm:prSet presAssocID="{F17111BB-0EB9-4742-96D4-9209094A4CA8}" presName="descendantText" presStyleLbl="alignAcc1" presStyleIdx="2" presStyleCnt="4">
        <dgm:presLayoutVars>
          <dgm:bulletEnabled val="1"/>
        </dgm:presLayoutVars>
      </dgm:prSet>
      <dgm:spPr/>
      <dgm:t>
        <a:bodyPr/>
        <a:lstStyle/>
        <a:p>
          <a:endParaRPr lang="en-US"/>
        </a:p>
      </dgm:t>
    </dgm:pt>
    <dgm:pt modelId="{0B35315B-8D17-4EC1-B9FC-E20FDF2E847B}" type="pres">
      <dgm:prSet presAssocID="{BA4B7B93-C250-4D95-AF82-22C06BA9CF64}" presName="sp" presStyleCnt="0"/>
      <dgm:spPr/>
    </dgm:pt>
    <dgm:pt modelId="{C668FC70-4A93-4AD7-B4A5-01CD6FF80E1B}" type="pres">
      <dgm:prSet presAssocID="{F8B35211-8AFE-4E52-BF4E-461CD8D9A0EC}" presName="composite" presStyleCnt="0"/>
      <dgm:spPr/>
    </dgm:pt>
    <dgm:pt modelId="{1ECD858E-185B-4102-9C5C-CBF4B36FDB5E}" type="pres">
      <dgm:prSet presAssocID="{F8B35211-8AFE-4E52-BF4E-461CD8D9A0EC}" presName="parentText" presStyleLbl="alignNode1" presStyleIdx="3" presStyleCnt="4">
        <dgm:presLayoutVars>
          <dgm:chMax val="1"/>
          <dgm:bulletEnabled val="1"/>
        </dgm:presLayoutVars>
      </dgm:prSet>
      <dgm:spPr/>
      <dgm:t>
        <a:bodyPr/>
        <a:lstStyle/>
        <a:p>
          <a:endParaRPr lang="en-US"/>
        </a:p>
      </dgm:t>
    </dgm:pt>
    <dgm:pt modelId="{B0560B16-A2D0-42FF-A430-37855F6DC771}" type="pres">
      <dgm:prSet presAssocID="{F8B35211-8AFE-4E52-BF4E-461CD8D9A0EC}" presName="descendantText" presStyleLbl="alignAcc1" presStyleIdx="3" presStyleCnt="4">
        <dgm:presLayoutVars>
          <dgm:bulletEnabled val="1"/>
        </dgm:presLayoutVars>
      </dgm:prSet>
      <dgm:spPr/>
      <dgm:t>
        <a:bodyPr/>
        <a:lstStyle/>
        <a:p>
          <a:endParaRPr lang="en-US"/>
        </a:p>
      </dgm:t>
    </dgm:pt>
  </dgm:ptLst>
  <dgm:cxnLst>
    <dgm:cxn modelId="{1EE776A1-F3F0-49E9-B4CD-222800254EDB}" type="presOf" srcId="{47D183DA-8D11-400B-B8F5-75978EDF5CD1}" destId="{FE4F9BFC-C6E1-4FEA-A2B4-38DFB0D60C4D}" srcOrd="0" destOrd="2" presId="urn:microsoft.com/office/officeart/2005/8/layout/chevron2"/>
    <dgm:cxn modelId="{A0366611-1794-47FA-AF6B-F05152A5D733}" srcId="{F8B35211-8AFE-4E52-BF4E-461CD8D9A0EC}" destId="{FA098725-38FC-4709-A86D-770974D40C87}" srcOrd="0" destOrd="0" parTransId="{854A10B9-876C-4549-9358-B253AD54AAAD}" sibTransId="{407A9452-3699-4D7B-BC6F-DDF0C4FC713C}"/>
    <dgm:cxn modelId="{A38935D3-F2F1-4D5A-96A0-24A916DF5AB8}" type="presOf" srcId="{9DBD73B0-74A8-4BDC-93CC-2D934F14BDD9}" destId="{FE4F9BFC-C6E1-4FEA-A2B4-38DFB0D60C4D}" srcOrd="0" destOrd="1" presId="urn:microsoft.com/office/officeart/2005/8/layout/chevron2"/>
    <dgm:cxn modelId="{024E7984-ADA1-42D9-92CE-AB4999149752}" srcId="{4A76CF93-A282-4F76-8B5C-C1B19F8F2A63}" destId="{967F0AE0-4C06-4575-A71E-AF5059A53503}" srcOrd="0" destOrd="0" parTransId="{C8DBEC24-DE8A-41C7-988A-1605832542DC}" sibTransId="{207B2FA4-E2A3-4E2C-8695-BDDC033B7879}"/>
    <dgm:cxn modelId="{304467B9-0917-4AE3-B2AE-6CB422D4369A}" type="presOf" srcId="{EBEAC670-F419-4CED-A654-646B8C7CDBC2}" destId="{0007CFA4-0371-4477-9FEB-F22580543A19}" srcOrd="0" destOrd="0" presId="urn:microsoft.com/office/officeart/2005/8/layout/chevron2"/>
    <dgm:cxn modelId="{F0814D8B-019B-4AAD-B60F-9FA6FCE87A25}" type="presOf" srcId="{F8B35211-8AFE-4E52-BF4E-461CD8D9A0EC}" destId="{1ECD858E-185B-4102-9C5C-CBF4B36FDB5E}" srcOrd="0" destOrd="0" presId="urn:microsoft.com/office/officeart/2005/8/layout/chevron2"/>
    <dgm:cxn modelId="{F1F0EED1-403F-40FD-B376-55F46DCE142F}" type="presOf" srcId="{F17111BB-0EB9-4742-96D4-9209094A4CA8}" destId="{07EEA142-AA71-4DBA-AB22-92B67B7E49C0}" srcOrd="0" destOrd="0" presId="urn:microsoft.com/office/officeart/2005/8/layout/chevron2"/>
    <dgm:cxn modelId="{D390982C-495E-48CF-8CB5-40D87B55174C}" srcId="{F8B35211-8AFE-4E52-BF4E-461CD8D9A0EC}" destId="{141D0D4F-0D01-4168-851E-5C2417DE5856}" srcOrd="2" destOrd="0" parTransId="{74F353E4-BAD9-450B-982C-E7F6B62FE5F5}" sibTransId="{DA411AB7-04BE-43C3-BC97-ECD3A76D18BC}"/>
    <dgm:cxn modelId="{C8A3B516-9668-4B59-A495-5F2935F7CA71}" type="presOf" srcId="{141D0D4F-0D01-4168-851E-5C2417DE5856}" destId="{B0560B16-A2D0-42FF-A430-37855F6DC771}" srcOrd="0" destOrd="2" presId="urn:microsoft.com/office/officeart/2005/8/layout/chevron2"/>
    <dgm:cxn modelId="{1AB16252-79D0-4C68-9EF4-D2ABDDC231B8}" srcId="{F17111BB-0EB9-4742-96D4-9209094A4CA8}" destId="{9DBD73B0-74A8-4BDC-93CC-2D934F14BDD9}" srcOrd="1" destOrd="0" parTransId="{31678504-DDC5-4BFD-96EB-1A287B3D9EB9}" sibTransId="{E0C7C6BB-2086-4734-841E-28EC89C71DD9}"/>
    <dgm:cxn modelId="{7B3F8336-2F9A-4FF9-8EE3-A619B0D02373}" srcId="{F8B35211-8AFE-4E52-BF4E-461CD8D9A0EC}" destId="{69973425-E4DA-4772-963B-88D29F1DD9FA}" srcOrd="1" destOrd="0" parTransId="{C8D8183A-0CB5-440F-97A2-BED4521A707A}" sibTransId="{8D9DBAC7-049E-4E82-860F-0B5CE3ABBDEB}"/>
    <dgm:cxn modelId="{F9DA51FE-1101-4E6D-A888-F198B7744590}" type="presOf" srcId="{FA098725-38FC-4709-A86D-770974D40C87}" destId="{B0560B16-A2D0-42FF-A430-37855F6DC771}" srcOrd="0" destOrd="0" presId="urn:microsoft.com/office/officeart/2005/8/layout/chevron2"/>
    <dgm:cxn modelId="{F2E58DB6-DB0B-4F3D-9BA5-13BA1294400A}" srcId="{EBEAC670-F419-4CED-A654-646B8C7CDBC2}" destId="{AF732FD5-619A-4A5C-BB7E-CCA086C80C68}" srcOrd="0" destOrd="0" parTransId="{7BA307B0-2A81-42F1-9955-B7017EE4DC06}" sibTransId="{86753D0F-F9D8-469A-A011-1EDC30B0F93B}"/>
    <dgm:cxn modelId="{1676BEEB-9C4F-4ED2-B226-FEF885DFA3BF}" srcId="{4A76CF93-A282-4F76-8B5C-C1B19F8F2A63}" destId="{91197F59-F206-4862-89D7-B49970948D13}" srcOrd="2" destOrd="0" parTransId="{3D8E8F47-0BED-4A36-94D3-774C8643F6F4}" sibTransId="{047F8643-4969-4597-B7D6-54D592747D3B}"/>
    <dgm:cxn modelId="{041DA541-59B1-43B5-9A40-02127D872B02}" type="presOf" srcId="{4A76CF93-A282-4F76-8B5C-C1B19F8F2A63}" destId="{AAF64B91-63BF-48B8-A2A6-8F0B76019956}" srcOrd="0" destOrd="0" presId="urn:microsoft.com/office/officeart/2005/8/layout/chevron2"/>
    <dgm:cxn modelId="{1C40ACBA-8B64-4B42-AE5C-9DA63FC70E2B}" type="presOf" srcId="{AF732FD5-619A-4A5C-BB7E-CCA086C80C68}" destId="{0CC2FF14-4C72-438A-8140-2FDF0938E091}" srcOrd="0" destOrd="0" presId="urn:microsoft.com/office/officeart/2005/8/layout/chevron2"/>
    <dgm:cxn modelId="{A0788E73-0745-4DEE-AD7D-71A2CE95E861}" type="presOf" srcId="{967F0AE0-4C06-4575-A71E-AF5059A53503}" destId="{A10AE1DD-57A6-45B6-B15B-1848C64A8249}" srcOrd="0" destOrd="0" presId="urn:microsoft.com/office/officeart/2005/8/layout/chevron2"/>
    <dgm:cxn modelId="{02A0B520-8C2F-4C4F-B792-28559F478A99}" type="presOf" srcId="{F857F15C-31B2-431B-B7B9-6606673C9383}" destId="{E12F9F4F-2E35-4690-A910-D4BE5AEC369C}" srcOrd="0" destOrd="1" presId="urn:microsoft.com/office/officeart/2005/8/layout/chevron2"/>
    <dgm:cxn modelId="{ACAD3F28-8D01-405D-8BF6-9C6FFD07FAD3}" srcId="{F17111BB-0EB9-4742-96D4-9209094A4CA8}" destId="{47D183DA-8D11-400B-B8F5-75978EDF5CD1}" srcOrd="2" destOrd="0" parTransId="{DD2086CC-6E13-4240-A957-6A0BDEDBB935}" sibTransId="{37B5FA49-5FCF-4010-9F13-89B43748DF6E}"/>
    <dgm:cxn modelId="{BE97E707-1315-470C-8F70-472DADEF35CA}" type="presOf" srcId="{69973425-E4DA-4772-963B-88D29F1DD9FA}" destId="{B0560B16-A2D0-42FF-A430-37855F6DC771}" srcOrd="0" destOrd="1" presId="urn:microsoft.com/office/officeart/2005/8/layout/chevron2"/>
    <dgm:cxn modelId="{AF36B26F-9EF2-4355-AE4B-C92BB11524C9}" srcId="{AF732FD5-619A-4A5C-BB7E-CCA086C80C68}" destId="{E94BF2A3-F74F-4965-B847-DBC9B2A44FAB}" srcOrd="0" destOrd="0" parTransId="{5A0D88CC-8829-4475-9500-ED9F684AA5A5}" sibTransId="{17E69EC9-39FF-43DF-9454-45BDCD6D893A}"/>
    <dgm:cxn modelId="{BF282DBC-10ED-4944-9958-118632B3756B}" srcId="{F17111BB-0EB9-4742-96D4-9209094A4CA8}" destId="{6E4B748B-6DF6-4E14-B73B-ED91CE662310}" srcOrd="0" destOrd="0" parTransId="{9F4E0721-2589-499F-BAC2-778C8D22938C}" sibTransId="{F78DE8DE-5BD7-4055-9E1A-7F05FE58F8FB}"/>
    <dgm:cxn modelId="{DF60433B-1771-4B48-8A28-1ED4C7BFFEAF}" srcId="{AF732FD5-619A-4A5C-BB7E-CCA086C80C68}" destId="{F857F15C-31B2-431B-B7B9-6606673C9383}" srcOrd="1" destOrd="0" parTransId="{A83FF57F-F974-41C8-8220-50598FBA2F02}" sibTransId="{D1B2BE2D-FE50-45DF-81C1-1A21837B50CB}"/>
    <dgm:cxn modelId="{E21C3B0F-B57F-44E3-963A-E3ACF256725E}" srcId="{EBEAC670-F419-4CED-A654-646B8C7CDBC2}" destId="{F17111BB-0EB9-4742-96D4-9209094A4CA8}" srcOrd="2" destOrd="0" parTransId="{9F298262-5C7D-4D4D-8423-EDC8648765F7}" sibTransId="{BA4B7B93-C250-4D95-AF82-22C06BA9CF64}"/>
    <dgm:cxn modelId="{DD2537A8-EBD5-4ACE-803A-C30941B88BE4}" type="presOf" srcId="{91197F59-F206-4862-89D7-B49970948D13}" destId="{A10AE1DD-57A6-45B6-B15B-1848C64A8249}" srcOrd="0" destOrd="2" presId="urn:microsoft.com/office/officeart/2005/8/layout/chevron2"/>
    <dgm:cxn modelId="{5F3CB972-39FE-4BA8-B307-1AEF86FE36C4}" type="presOf" srcId="{E94BF2A3-F74F-4965-B847-DBC9B2A44FAB}" destId="{E12F9F4F-2E35-4690-A910-D4BE5AEC369C}" srcOrd="0" destOrd="0" presId="urn:microsoft.com/office/officeart/2005/8/layout/chevron2"/>
    <dgm:cxn modelId="{2A8ED5B6-2E74-4010-8BB9-9D79A6C9CAE9}" srcId="{4A76CF93-A282-4F76-8B5C-C1B19F8F2A63}" destId="{98297B97-45D0-402E-A4D7-1466511A76D5}" srcOrd="1" destOrd="0" parTransId="{9AFF92E7-196A-4DBB-A8E2-FE4841DA5A5A}" sibTransId="{278721AB-EE0B-4D66-BC33-A6B8CA688A63}"/>
    <dgm:cxn modelId="{8F995F07-6175-41DC-BE49-648C52827434}" type="presOf" srcId="{6E4B748B-6DF6-4E14-B73B-ED91CE662310}" destId="{FE4F9BFC-C6E1-4FEA-A2B4-38DFB0D60C4D}" srcOrd="0" destOrd="0" presId="urn:microsoft.com/office/officeart/2005/8/layout/chevron2"/>
    <dgm:cxn modelId="{459491B1-7DA7-4F0D-ADE5-AD30386C9B13}" srcId="{EBEAC670-F419-4CED-A654-646B8C7CDBC2}" destId="{4A76CF93-A282-4F76-8B5C-C1B19F8F2A63}" srcOrd="1" destOrd="0" parTransId="{B398F6E5-302C-4D62-9026-EA2FCCDAFF8C}" sibTransId="{2CC8070B-2117-4685-A13D-81610D768769}"/>
    <dgm:cxn modelId="{14C855BF-D415-47B2-9F66-067CB8295A57}" type="presOf" srcId="{98297B97-45D0-402E-A4D7-1466511A76D5}" destId="{A10AE1DD-57A6-45B6-B15B-1848C64A8249}" srcOrd="0" destOrd="1" presId="urn:microsoft.com/office/officeart/2005/8/layout/chevron2"/>
    <dgm:cxn modelId="{B39AB71D-A322-4C5F-9720-A84F1F379829}" srcId="{EBEAC670-F419-4CED-A654-646B8C7CDBC2}" destId="{F8B35211-8AFE-4E52-BF4E-461CD8D9A0EC}" srcOrd="3" destOrd="0" parTransId="{AD5B1308-286C-4186-8D61-0748ED1A263C}" sibTransId="{F4992185-5C9C-4F0B-B070-C246682CBB1B}"/>
    <dgm:cxn modelId="{32FFBAEE-DF2E-498A-A454-844D3DB7BC93}" type="presParOf" srcId="{0007CFA4-0371-4477-9FEB-F22580543A19}" destId="{B3583E48-4EA2-445C-8FD2-40BE175892FB}" srcOrd="0" destOrd="0" presId="urn:microsoft.com/office/officeart/2005/8/layout/chevron2"/>
    <dgm:cxn modelId="{835CB714-B34A-4762-B4C1-77A08C2DF48D}" type="presParOf" srcId="{B3583E48-4EA2-445C-8FD2-40BE175892FB}" destId="{0CC2FF14-4C72-438A-8140-2FDF0938E091}" srcOrd="0" destOrd="0" presId="urn:microsoft.com/office/officeart/2005/8/layout/chevron2"/>
    <dgm:cxn modelId="{EF996578-BF8F-472D-88DD-DC42A0653778}" type="presParOf" srcId="{B3583E48-4EA2-445C-8FD2-40BE175892FB}" destId="{E12F9F4F-2E35-4690-A910-D4BE5AEC369C}" srcOrd="1" destOrd="0" presId="urn:microsoft.com/office/officeart/2005/8/layout/chevron2"/>
    <dgm:cxn modelId="{8EE46828-EEAD-4FCC-94B4-E7C6129472ED}" type="presParOf" srcId="{0007CFA4-0371-4477-9FEB-F22580543A19}" destId="{71C96CF5-B618-4F34-966C-DDD19D5BB2CC}" srcOrd="1" destOrd="0" presId="urn:microsoft.com/office/officeart/2005/8/layout/chevron2"/>
    <dgm:cxn modelId="{7DC28798-D36C-4495-8123-C54142F542FE}" type="presParOf" srcId="{0007CFA4-0371-4477-9FEB-F22580543A19}" destId="{CA8BB849-6E00-4DA9-8660-E946A0A602E4}" srcOrd="2" destOrd="0" presId="urn:microsoft.com/office/officeart/2005/8/layout/chevron2"/>
    <dgm:cxn modelId="{03504896-BD36-4163-8865-8C1D543A5CFC}" type="presParOf" srcId="{CA8BB849-6E00-4DA9-8660-E946A0A602E4}" destId="{AAF64B91-63BF-48B8-A2A6-8F0B76019956}" srcOrd="0" destOrd="0" presId="urn:microsoft.com/office/officeart/2005/8/layout/chevron2"/>
    <dgm:cxn modelId="{DEC4B462-2A08-4CF0-9C95-6331F871E334}" type="presParOf" srcId="{CA8BB849-6E00-4DA9-8660-E946A0A602E4}" destId="{A10AE1DD-57A6-45B6-B15B-1848C64A8249}" srcOrd="1" destOrd="0" presId="urn:microsoft.com/office/officeart/2005/8/layout/chevron2"/>
    <dgm:cxn modelId="{8A805043-82F1-4C10-9C2B-542E80C1666D}" type="presParOf" srcId="{0007CFA4-0371-4477-9FEB-F22580543A19}" destId="{8410F66B-C487-4897-9DDA-D0744062A847}" srcOrd="3" destOrd="0" presId="urn:microsoft.com/office/officeart/2005/8/layout/chevron2"/>
    <dgm:cxn modelId="{DA50A524-ECA8-4AF7-965D-81A5E5F4F464}" type="presParOf" srcId="{0007CFA4-0371-4477-9FEB-F22580543A19}" destId="{2E50ED1D-F811-407B-B794-0E59F809EB80}" srcOrd="4" destOrd="0" presId="urn:microsoft.com/office/officeart/2005/8/layout/chevron2"/>
    <dgm:cxn modelId="{2AAA5E79-CCEE-4A8B-A5C4-B6112342DEC8}" type="presParOf" srcId="{2E50ED1D-F811-407B-B794-0E59F809EB80}" destId="{07EEA142-AA71-4DBA-AB22-92B67B7E49C0}" srcOrd="0" destOrd="0" presId="urn:microsoft.com/office/officeart/2005/8/layout/chevron2"/>
    <dgm:cxn modelId="{934B5770-87B2-460C-A52E-77290A68FA63}" type="presParOf" srcId="{2E50ED1D-F811-407B-B794-0E59F809EB80}" destId="{FE4F9BFC-C6E1-4FEA-A2B4-38DFB0D60C4D}" srcOrd="1" destOrd="0" presId="urn:microsoft.com/office/officeart/2005/8/layout/chevron2"/>
    <dgm:cxn modelId="{584C8CA4-ECA7-4EA8-880D-7B8BCD461349}" type="presParOf" srcId="{0007CFA4-0371-4477-9FEB-F22580543A19}" destId="{0B35315B-8D17-4EC1-B9FC-E20FDF2E847B}" srcOrd="5" destOrd="0" presId="urn:microsoft.com/office/officeart/2005/8/layout/chevron2"/>
    <dgm:cxn modelId="{13ABD735-344C-4FCE-8D93-82EA5821DA66}" type="presParOf" srcId="{0007CFA4-0371-4477-9FEB-F22580543A19}" destId="{C668FC70-4A93-4AD7-B4A5-01CD6FF80E1B}" srcOrd="6" destOrd="0" presId="urn:microsoft.com/office/officeart/2005/8/layout/chevron2"/>
    <dgm:cxn modelId="{4038BCFE-7033-40C5-A7DF-4D31CDC7A6CB}" type="presParOf" srcId="{C668FC70-4A93-4AD7-B4A5-01CD6FF80E1B}" destId="{1ECD858E-185B-4102-9C5C-CBF4B36FDB5E}" srcOrd="0" destOrd="0" presId="urn:microsoft.com/office/officeart/2005/8/layout/chevron2"/>
    <dgm:cxn modelId="{6C2E8929-4C5E-4C24-ACF0-D7F8B1D02C73}" type="presParOf" srcId="{C668FC70-4A93-4AD7-B4A5-01CD6FF80E1B}" destId="{B0560B16-A2D0-42FF-A430-37855F6DC77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FA22C-B822-4C31-9AD5-96E80B8F6FAD}"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66227404-8E7A-4DB5-8422-5AFA4B187A76}">
      <dgm:prSet phldrT="[Text]"/>
      <dgm:spPr/>
      <dgm:t>
        <a:bodyPr/>
        <a:lstStyle/>
        <a:p>
          <a:r>
            <a:rPr lang="en-US" dirty="0">
              <a:solidFill>
                <a:schemeClr val="tx1"/>
              </a:solidFill>
            </a:rPr>
            <a:t>Provider places a referral in the electronic medical record</a:t>
          </a:r>
        </a:p>
        <a:p>
          <a:r>
            <a:rPr lang="en-US" dirty="0">
              <a:solidFill>
                <a:schemeClr val="tx1"/>
              </a:solidFill>
            </a:rPr>
            <a:t>Patient is informed that Ryan White will assist with payment for the </a:t>
          </a:r>
          <a:r>
            <a:rPr lang="en-US" dirty="0" smtClean="0">
              <a:solidFill>
                <a:schemeClr val="tx1"/>
              </a:solidFill>
            </a:rPr>
            <a:t>referral.</a:t>
          </a:r>
          <a:r>
            <a:rPr lang="en-US" dirty="0">
              <a:solidFill>
                <a:schemeClr val="tx1"/>
              </a:solidFill>
            </a:rPr>
            <a:t>	</a:t>
          </a:r>
        </a:p>
      </dgm:t>
    </dgm:pt>
    <dgm:pt modelId="{07791385-A757-4D1A-9C0C-ADA82F159CD4}" type="parTrans" cxnId="{34FB0BEB-8192-4A8F-9098-750EF9BCC044}">
      <dgm:prSet/>
      <dgm:spPr/>
      <dgm:t>
        <a:bodyPr/>
        <a:lstStyle/>
        <a:p>
          <a:endParaRPr lang="en-US"/>
        </a:p>
      </dgm:t>
    </dgm:pt>
    <dgm:pt modelId="{BB6F84D1-CF9E-42C9-8D06-80DD2DB666E0}" type="sibTrans" cxnId="{34FB0BEB-8192-4A8F-9098-750EF9BCC044}">
      <dgm:prSet/>
      <dgm:spPr/>
      <dgm:t>
        <a:bodyPr/>
        <a:lstStyle/>
        <a:p>
          <a:endParaRPr lang="en-US"/>
        </a:p>
      </dgm:t>
    </dgm:pt>
    <dgm:pt modelId="{39ECDF3E-BB63-4387-B17D-7C173C57F29D}">
      <dgm:prSet phldrT="[Text]"/>
      <dgm:spPr/>
      <dgm:t>
        <a:bodyPr/>
        <a:lstStyle/>
        <a:p>
          <a:r>
            <a:rPr lang="en-US" dirty="0">
              <a:solidFill>
                <a:schemeClr val="tx1"/>
              </a:solidFill>
            </a:rPr>
            <a:t>The referral coordinator confirms Ryan White eligibility and sends a referral to receiving office along with a referral </a:t>
          </a:r>
          <a:r>
            <a:rPr lang="en-US" dirty="0" smtClean="0">
              <a:solidFill>
                <a:schemeClr val="tx1"/>
              </a:solidFill>
            </a:rPr>
            <a:t>letter.</a:t>
          </a:r>
          <a:r>
            <a:rPr lang="en-US" dirty="0"/>
            <a:t>	</a:t>
          </a:r>
        </a:p>
      </dgm:t>
    </dgm:pt>
    <dgm:pt modelId="{40CDCE89-EB75-4872-91FA-D25034591E27}" type="parTrans" cxnId="{11B28516-C5EC-41E3-962F-B61AE9082E87}">
      <dgm:prSet/>
      <dgm:spPr/>
      <dgm:t>
        <a:bodyPr/>
        <a:lstStyle/>
        <a:p>
          <a:endParaRPr lang="en-US"/>
        </a:p>
      </dgm:t>
    </dgm:pt>
    <dgm:pt modelId="{736466AB-8155-467A-9E90-DE25A5652F52}" type="sibTrans" cxnId="{11B28516-C5EC-41E3-962F-B61AE9082E87}">
      <dgm:prSet/>
      <dgm:spPr/>
      <dgm:t>
        <a:bodyPr/>
        <a:lstStyle/>
        <a:p>
          <a:endParaRPr lang="en-US"/>
        </a:p>
      </dgm:t>
    </dgm:pt>
    <dgm:pt modelId="{3C1FAF84-8FA7-4A08-8872-F609E7ADE553}">
      <dgm:prSet phldrT="[Text]"/>
      <dgm:spPr/>
      <dgm:t>
        <a:bodyPr/>
        <a:lstStyle/>
        <a:p>
          <a:r>
            <a:rPr lang="en-US" dirty="0">
              <a:solidFill>
                <a:schemeClr val="tx1"/>
              </a:solidFill>
            </a:rPr>
            <a:t>Referral is scheduled, patient is </a:t>
          </a:r>
          <a:r>
            <a:rPr lang="en-US" dirty="0" smtClean="0">
              <a:solidFill>
                <a:schemeClr val="tx1"/>
              </a:solidFill>
            </a:rPr>
            <a:t>seen, </a:t>
          </a:r>
          <a:r>
            <a:rPr lang="en-US" dirty="0">
              <a:solidFill>
                <a:schemeClr val="tx1"/>
              </a:solidFill>
            </a:rPr>
            <a:t>invoice is sent to the Ryan White billing </a:t>
          </a:r>
          <a:r>
            <a:rPr lang="en-US" dirty="0" smtClean="0">
              <a:solidFill>
                <a:schemeClr val="tx1"/>
              </a:solidFill>
            </a:rPr>
            <a:t>specialist.</a:t>
          </a:r>
          <a:endParaRPr lang="en-US" dirty="0">
            <a:solidFill>
              <a:schemeClr val="tx1"/>
            </a:solidFill>
          </a:endParaRPr>
        </a:p>
        <a:p>
          <a:r>
            <a:rPr lang="en-US" dirty="0">
              <a:solidFill>
                <a:schemeClr val="tx1"/>
              </a:solidFill>
            </a:rPr>
            <a:t>Billing specialist confirms eligibility and payment </a:t>
          </a:r>
          <a:r>
            <a:rPr lang="en-US" dirty="0" smtClean="0">
              <a:solidFill>
                <a:schemeClr val="tx1"/>
              </a:solidFill>
            </a:rPr>
            <a:t>source.</a:t>
          </a:r>
          <a:endParaRPr lang="en-US" dirty="0">
            <a:solidFill>
              <a:schemeClr val="tx1"/>
            </a:solidFill>
          </a:endParaRPr>
        </a:p>
        <a:p>
          <a:endParaRPr lang="en-US" dirty="0"/>
        </a:p>
      </dgm:t>
    </dgm:pt>
    <dgm:pt modelId="{DB5CCAE9-1B29-49C2-998D-11F39A09089E}" type="parTrans" cxnId="{A7E9332B-3B89-449D-A907-C01915BB844B}">
      <dgm:prSet/>
      <dgm:spPr/>
      <dgm:t>
        <a:bodyPr/>
        <a:lstStyle/>
        <a:p>
          <a:endParaRPr lang="en-US"/>
        </a:p>
      </dgm:t>
    </dgm:pt>
    <dgm:pt modelId="{5712E1DD-94CC-4B26-8D90-E7BF36998E3A}" type="sibTrans" cxnId="{A7E9332B-3B89-449D-A907-C01915BB844B}">
      <dgm:prSet/>
      <dgm:spPr/>
      <dgm:t>
        <a:bodyPr/>
        <a:lstStyle/>
        <a:p>
          <a:endParaRPr lang="en-US"/>
        </a:p>
      </dgm:t>
    </dgm:pt>
    <dgm:pt modelId="{F640EF1A-A18B-4EDB-8D64-B840F37BCEC8}">
      <dgm:prSet phldrT="[Text]"/>
      <dgm:spPr/>
      <dgm:t>
        <a:bodyPr/>
        <a:lstStyle/>
        <a:p>
          <a:r>
            <a:rPr lang="en-US" dirty="0">
              <a:solidFill>
                <a:schemeClr val="tx1"/>
              </a:solidFill>
            </a:rPr>
            <a:t>PI approves payment from the respective RW program income </a:t>
          </a:r>
          <a:r>
            <a:rPr lang="en-US" dirty="0" smtClean="0">
              <a:solidFill>
                <a:schemeClr val="tx1"/>
              </a:solidFill>
            </a:rPr>
            <a:t>grant.</a:t>
          </a:r>
          <a:endParaRPr lang="en-US" dirty="0">
            <a:solidFill>
              <a:schemeClr val="tx1"/>
            </a:solidFill>
          </a:endParaRPr>
        </a:p>
        <a:p>
          <a:r>
            <a:rPr lang="en-US" dirty="0">
              <a:solidFill>
                <a:schemeClr val="tx1"/>
              </a:solidFill>
            </a:rPr>
            <a:t>The invoice is sent to the departmental accountant for </a:t>
          </a:r>
          <a:r>
            <a:rPr lang="en-US" dirty="0" smtClean="0">
              <a:solidFill>
                <a:schemeClr val="tx1"/>
              </a:solidFill>
            </a:rPr>
            <a:t>processing.</a:t>
          </a:r>
          <a:endParaRPr lang="en-US" dirty="0">
            <a:solidFill>
              <a:schemeClr val="tx1"/>
            </a:solidFill>
          </a:endParaRPr>
        </a:p>
      </dgm:t>
    </dgm:pt>
    <dgm:pt modelId="{9BABFACB-52E1-42CD-AD7E-B8A2C3740108}" type="parTrans" cxnId="{64BDBDA7-19DE-4DA2-ACF8-F5D8D9D23E0C}">
      <dgm:prSet/>
      <dgm:spPr/>
      <dgm:t>
        <a:bodyPr/>
        <a:lstStyle/>
        <a:p>
          <a:endParaRPr lang="en-US"/>
        </a:p>
      </dgm:t>
    </dgm:pt>
    <dgm:pt modelId="{F5DCD67D-99D4-4F06-81F4-22B1593168D1}" type="sibTrans" cxnId="{64BDBDA7-19DE-4DA2-ACF8-F5D8D9D23E0C}">
      <dgm:prSet/>
      <dgm:spPr/>
      <dgm:t>
        <a:bodyPr/>
        <a:lstStyle/>
        <a:p>
          <a:endParaRPr lang="en-US"/>
        </a:p>
      </dgm:t>
    </dgm:pt>
    <dgm:pt modelId="{B797A254-B7EB-4ADE-A627-77ECECE2609C}">
      <dgm:prSet phldrT="[Text]"/>
      <dgm:spPr/>
      <dgm:t>
        <a:bodyPr/>
        <a:lstStyle/>
        <a:p>
          <a:r>
            <a:rPr lang="en-US" dirty="0">
              <a:solidFill>
                <a:schemeClr val="tx1"/>
              </a:solidFill>
            </a:rPr>
            <a:t>Invoice is processed and payment is posted to the respective Ryan White program income account</a:t>
          </a:r>
        </a:p>
        <a:p>
          <a:r>
            <a:rPr lang="en-US" dirty="0">
              <a:solidFill>
                <a:schemeClr val="tx1"/>
              </a:solidFill>
            </a:rPr>
            <a:t>Fiscal coordinator accesses this information to prepare the variances </a:t>
          </a:r>
          <a:r>
            <a:rPr lang="en-US" dirty="0" smtClean="0">
              <a:solidFill>
                <a:schemeClr val="tx1"/>
              </a:solidFill>
            </a:rPr>
            <a:t>report.</a:t>
          </a:r>
          <a:endParaRPr lang="en-US" dirty="0">
            <a:solidFill>
              <a:schemeClr val="tx1"/>
            </a:solidFill>
          </a:endParaRPr>
        </a:p>
      </dgm:t>
    </dgm:pt>
    <dgm:pt modelId="{5006255E-5B5A-4812-B02E-2339E8167A06}" type="parTrans" cxnId="{B37505CF-3EF1-4037-856A-5BC91920E4E9}">
      <dgm:prSet/>
      <dgm:spPr/>
      <dgm:t>
        <a:bodyPr/>
        <a:lstStyle/>
        <a:p>
          <a:endParaRPr lang="en-US"/>
        </a:p>
      </dgm:t>
    </dgm:pt>
    <dgm:pt modelId="{E6CA87C4-C642-4A56-BBC3-6BC42E5890EF}" type="sibTrans" cxnId="{B37505CF-3EF1-4037-856A-5BC91920E4E9}">
      <dgm:prSet/>
      <dgm:spPr/>
      <dgm:t>
        <a:bodyPr/>
        <a:lstStyle/>
        <a:p>
          <a:endParaRPr lang="en-US"/>
        </a:p>
      </dgm:t>
    </dgm:pt>
    <dgm:pt modelId="{D4A7B09A-6AAC-4793-BA04-C32261544656}" type="pres">
      <dgm:prSet presAssocID="{589FA22C-B822-4C31-9AD5-96E80B8F6FAD}" presName="diagram" presStyleCnt="0">
        <dgm:presLayoutVars>
          <dgm:dir/>
          <dgm:resizeHandles val="exact"/>
        </dgm:presLayoutVars>
      </dgm:prSet>
      <dgm:spPr/>
      <dgm:t>
        <a:bodyPr/>
        <a:lstStyle/>
        <a:p>
          <a:endParaRPr lang="en-US"/>
        </a:p>
      </dgm:t>
    </dgm:pt>
    <dgm:pt modelId="{A192A1DF-123E-401F-8C82-7EEB90B819A9}" type="pres">
      <dgm:prSet presAssocID="{66227404-8E7A-4DB5-8422-5AFA4B187A76}" presName="node" presStyleLbl="node1" presStyleIdx="0" presStyleCnt="5">
        <dgm:presLayoutVars>
          <dgm:bulletEnabled val="1"/>
        </dgm:presLayoutVars>
      </dgm:prSet>
      <dgm:spPr/>
      <dgm:t>
        <a:bodyPr/>
        <a:lstStyle/>
        <a:p>
          <a:endParaRPr lang="en-US"/>
        </a:p>
      </dgm:t>
    </dgm:pt>
    <dgm:pt modelId="{57096D00-FF63-426A-A34C-BAA156324310}" type="pres">
      <dgm:prSet presAssocID="{BB6F84D1-CF9E-42C9-8D06-80DD2DB666E0}" presName="sibTrans" presStyleLbl="sibTrans2D1" presStyleIdx="0" presStyleCnt="4"/>
      <dgm:spPr/>
      <dgm:t>
        <a:bodyPr/>
        <a:lstStyle/>
        <a:p>
          <a:endParaRPr lang="en-US"/>
        </a:p>
      </dgm:t>
    </dgm:pt>
    <dgm:pt modelId="{C95EEC1B-30C2-4399-94B3-2745CAE44321}" type="pres">
      <dgm:prSet presAssocID="{BB6F84D1-CF9E-42C9-8D06-80DD2DB666E0}" presName="connectorText" presStyleLbl="sibTrans2D1" presStyleIdx="0" presStyleCnt="4"/>
      <dgm:spPr/>
      <dgm:t>
        <a:bodyPr/>
        <a:lstStyle/>
        <a:p>
          <a:endParaRPr lang="en-US"/>
        </a:p>
      </dgm:t>
    </dgm:pt>
    <dgm:pt modelId="{EF0A3542-E421-4D1A-8111-C56B1B86B182}" type="pres">
      <dgm:prSet presAssocID="{39ECDF3E-BB63-4387-B17D-7C173C57F29D}" presName="node" presStyleLbl="node1" presStyleIdx="1" presStyleCnt="5">
        <dgm:presLayoutVars>
          <dgm:bulletEnabled val="1"/>
        </dgm:presLayoutVars>
      </dgm:prSet>
      <dgm:spPr/>
      <dgm:t>
        <a:bodyPr/>
        <a:lstStyle/>
        <a:p>
          <a:endParaRPr lang="en-US"/>
        </a:p>
      </dgm:t>
    </dgm:pt>
    <dgm:pt modelId="{EC0E6271-77A6-4EBF-966E-5499835A9EAC}" type="pres">
      <dgm:prSet presAssocID="{736466AB-8155-467A-9E90-DE25A5652F52}" presName="sibTrans" presStyleLbl="sibTrans2D1" presStyleIdx="1" presStyleCnt="4"/>
      <dgm:spPr/>
      <dgm:t>
        <a:bodyPr/>
        <a:lstStyle/>
        <a:p>
          <a:endParaRPr lang="en-US"/>
        </a:p>
      </dgm:t>
    </dgm:pt>
    <dgm:pt modelId="{FFB945DA-C938-4BD0-A27D-7D0170ED1CD0}" type="pres">
      <dgm:prSet presAssocID="{736466AB-8155-467A-9E90-DE25A5652F52}" presName="connectorText" presStyleLbl="sibTrans2D1" presStyleIdx="1" presStyleCnt="4"/>
      <dgm:spPr/>
      <dgm:t>
        <a:bodyPr/>
        <a:lstStyle/>
        <a:p>
          <a:endParaRPr lang="en-US"/>
        </a:p>
      </dgm:t>
    </dgm:pt>
    <dgm:pt modelId="{0C11F1A3-5720-4E50-83B5-93DA757D8A8C}" type="pres">
      <dgm:prSet presAssocID="{3C1FAF84-8FA7-4A08-8872-F609E7ADE553}" presName="node" presStyleLbl="node1" presStyleIdx="2" presStyleCnt="5">
        <dgm:presLayoutVars>
          <dgm:bulletEnabled val="1"/>
        </dgm:presLayoutVars>
      </dgm:prSet>
      <dgm:spPr/>
      <dgm:t>
        <a:bodyPr/>
        <a:lstStyle/>
        <a:p>
          <a:endParaRPr lang="en-US"/>
        </a:p>
      </dgm:t>
    </dgm:pt>
    <dgm:pt modelId="{18CD6C1F-C718-4E5D-8829-967384A1DAAF}" type="pres">
      <dgm:prSet presAssocID="{5712E1DD-94CC-4B26-8D90-E7BF36998E3A}" presName="sibTrans" presStyleLbl="sibTrans2D1" presStyleIdx="2" presStyleCnt="4"/>
      <dgm:spPr/>
      <dgm:t>
        <a:bodyPr/>
        <a:lstStyle/>
        <a:p>
          <a:endParaRPr lang="en-US"/>
        </a:p>
      </dgm:t>
    </dgm:pt>
    <dgm:pt modelId="{52D24132-8D8C-4934-A7AC-DD4523094E7A}" type="pres">
      <dgm:prSet presAssocID="{5712E1DD-94CC-4B26-8D90-E7BF36998E3A}" presName="connectorText" presStyleLbl="sibTrans2D1" presStyleIdx="2" presStyleCnt="4"/>
      <dgm:spPr/>
      <dgm:t>
        <a:bodyPr/>
        <a:lstStyle/>
        <a:p>
          <a:endParaRPr lang="en-US"/>
        </a:p>
      </dgm:t>
    </dgm:pt>
    <dgm:pt modelId="{69B9964A-0040-4178-BAAD-A50403236AB3}" type="pres">
      <dgm:prSet presAssocID="{F640EF1A-A18B-4EDB-8D64-B840F37BCEC8}" presName="node" presStyleLbl="node1" presStyleIdx="3" presStyleCnt="5">
        <dgm:presLayoutVars>
          <dgm:bulletEnabled val="1"/>
        </dgm:presLayoutVars>
      </dgm:prSet>
      <dgm:spPr/>
      <dgm:t>
        <a:bodyPr/>
        <a:lstStyle/>
        <a:p>
          <a:endParaRPr lang="en-US"/>
        </a:p>
      </dgm:t>
    </dgm:pt>
    <dgm:pt modelId="{A71551BB-9AD0-4DF2-A9C2-50595BD6E1D4}" type="pres">
      <dgm:prSet presAssocID="{F5DCD67D-99D4-4F06-81F4-22B1593168D1}" presName="sibTrans" presStyleLbl="sibTrans2D1" presStyleIdx="3" presStyleCnt="4"/>
      <dgm:spPr/>
      <dgm:t>
        <a:bodyPr/>
        <a:lstStyle/>
        <a:p>
          <a:endParaRPr lang="en-US"/>
        </a:p>
      </dgm:t>
    </dgm:pt>
    <dgm:pt modelId="{C61F1823-0489-4C48-91DD-D8BD01427CAE}" type="pres">
      <dgm:prSet presAssocID="{F5DCD67D-99D4-4F06-81F4-22B1593168D1}" presName="connectorText" presStyleLbl="sibTrans2D1" presStyleIdx="3" presStyleCnt="4"/>
      <dgm:spPr/>
      <dgm:t>
        <a:bodyPr/>
        <a:lstStyle/>
        <a:p>
          <a:endParaRPr lang="en-US"/>
        </a:p>
      </dgm:t>
    </dgm:pt>
    <dgm:pt modelId="{86B25DDC-D18D-44BD-A0FE-4D68E61E66B0}" type="pres">
      <dgm:prSet presAssocID="{B797A254-B7EB-4ADE-A627-77ECECE2609C}" presName="node" presStyleLbl="node1" presStyleIdx="4" presStyleCnt="5" custLinFactNeighborY="-705">
        <dgm:presLayoutVars>
          <dgm:bulletEnabled val="1"/>
        </dgm:presLayoutVars>
      </dgm:prSet>
      <dgm:spPr/>
      <dgm:t>
        <a:bodyPr/>
        <a:lstStyle/>
        <a:p>
          <a:endParaRPr lang="en-US"/>
        </a:p>
      </dgm:t>
    </dgm:pt>
  </dgm:ptLst>
  <dgm:cxnLst>
    <dgm:cxn modelId="{6D982E37-10AD-447E-A5C2-51859D6E556B}" type="presOf" srcId="{F5DCD67D-99D4-4F06-81F4-22B1593168D1}" destId="{A71551BB-9AD0-4DF2-A9C2-50595BD6E1D4}" srcOrd="0" destOrd="0" presId="urn:microsoft.com/office/officeart/2005/8/layout/process5"/>
    <dgm:cxn modelId="{988479C8-B887-4315-AA6F-03E988616D5B}" type="presOf" srcId="{589FA22C-B822-4C31-9AD5-96E80B8F6FAD}" destId="{D4A7B09A-6AAC-4793-BA04-C32261544656}" srcOrd="0" destOrd="0" presId="urn:microsoft.com/office/officeart/2005/8/layout/process5"/>
    <dgm:cxn modelId="{64BDBDA7-19DE-4DA2-ACF8-F5D8D9D23E0C}" srcId="{589FA22C-B822-4C31-9AD5-96E80B8F6FAD}" destId="{F640EF1A-A18B-4EDB-8D64-B840F37BCEC8}" srcOrd="3" destOrd="0" parTransId="{9BABFACB-52E1-42CD-AD7E-B8A2C3740108}" sibTransId="{F5DCD67D-99D4-4F06-81F4-22B1593168D1}"/>
    <dgm:cxn modelId="{ED95B1C5-470B-4AD9-B822-2E76D3F2069E}" type="presOf" srcId="{736466AB-8155-467A-9E90-DE25A5652F52}" destId="{FFB945DA-C938-4BD0-A27D-7D0170ED1CD0}" srcOrd="1" destOrd="0" presId="urn:microsoft.com/office/officeart/2005/8/layout/process5"/>
    <dgm:cxn modelId="{98FAE7D2-E3EC-4699-8927-189717816082}" type="presOf" srcId="{39ECDF3E-BB63-4387-B17D-7C173C57F29D}" destId="{EF0A3542-E421-4D1A-8111-C56B1B86B182}" srcOrd="0" destOrd="0" presId="urn:microsoft.com/office/officeart/2005/8/layout/process5"/>
    <dgm:cxn modelId="{B37505CF-3EF1-4037-856A-5BC91920E4E9}" srcId="{589FA22C-B822-4C31-9AD5-96E80B8F6FAD}" destId="{B797A254-B7EB-4ADE-A627-77ECECE2609C}" srcOrd="4" destOrd="0" parTransId="{5006255E-5B5A-4812-B02E-2339E8167A06}" sibTransId="{E6CA87C4-C642-4A56-BBC3-6BC42E5890EF}"/>
    <dgm:cxn modelId="{076ED5B3-2F4D-4233-8955-5B38DC6FA73C}" type="presOf" srcId="{BB6F84D1-CF9E-42C9-8D06-80DD2DB666E0}" destId="{57096D00-FF63-426A-A34C-BAA156324310}" srcOrd="0" destOrd="0" presId="urn:microsoft.com/office/officeart/2005/8/layout/process5"/>
    <dgm:cxn modelId="{A7E9332B-3B89-449D-A907-C01915BB844B}" srcId="{589FA22C-B822-4C31-9AD5-96E80B8F6FAD}" destId="{3C1FAF84-8FA7-4A08-8872-F609E7ADE553}" srcOrd="2" destOrd="0" parTransId="{DB5CCAE9-1B29-49C2-998D-11F39A09089E}" sibTransId="{5712E1DD-94CC-4B26-8D90-E7BF36998E3A}"/>
    <dgm:cxn modelId="{5FA8C26B-7398-4446-B79D-F73697A405DF}" type="presOf" srcId="{B797A254-B7EB-4ADE-A627-77ECECE2609C}" destId="{86B25DDC-D18D-44BD-A0FE-4D68E61E66B0}" srcOrd="0" destOrd="0" presId="urn:microsoft.com/office/officeart/2005/8/layout/process5"/>
    <dgm:cxn modelId="{4BD43332-2EB1-426D-B52D-3D4F318D20BE}" type="presOf" srcId="{F640EF1A-A18B-4EDB-8D64-B840F37BCEC8}" destId="{69B9964A-0040-4178-BAAD-A50403236AB3}" srcOrd="0" destOrd="0" presId="urn:microsoft.com/office/officeart/2005/8/layout/process5"/>
    <dgm:cxn modelId="{8DD9E286-4CA2-459A-B95F-BFC2A973F26C}" type="presOf" srcId="{736466AB-8155-467A-9E90-DE25A5652F52}" destId="{EC0E6271-77A6-4EBF-966E-5499835A9EAC}" srcOrd="0" destOrd="0" presId="urn:microsoft.com/office/officeart/2005/8/layout/process5"/>
    <dgm:cxn modelId="{34FB0BEB-8192-4A8F-9098-750EF9BCC044}" srcId="{589FA22C-B822-4C31-9AD5-96E80B8F6FAD}" destId="{66227404-8E7A-4DB5-8422-5AFA4B187A76}" srcOrd="0" destOrd="0" parTransId="{07791385-A757-4D1A-9C0C-ADA82F159CD4}" sibTransId="{BB6F84D1-CF9E-42C9-8D06-80DD2DB666E0}"/>
    <dgm:cxn modelId="{B86F7A62-F07E-4581-BCBB-3967D7190C95}" type="presOf" srcId="{BB6F84D1-CF9E-42C9-8D06-80DD2DB666E0}" destId="{C95EEC1B-30C2-4399-94B3-2745CAE44321}" srcOrd="1" destOrd="0" presId="urn:microsoft.com/office/officeart/2005/8/layout/process5"/>
    <dgm:cxn modelId="{11B28516-C5EC-41E3-962F-B61AE9082E87}" srcId="{589FA22C-B822-4C31-9AD5-96E80B8F6FAD}" destId="{39ECDF3E-BB63-4387-B17D-7C173C57F29D}" srcOrd="1" destOrd="0" parTransId="{40CDCE89-EB75-4872-91FA-D25034591E27}" sibTransId="{736466AB-8155-467A-9E90-DE25A5652F52}"/>
    <dgm:cxn modelId="{4B6D0146-28F4-4214-BCAD-CCBAE841B705}" type="presOf" srcId="{5712E1DD-94CC-4B26-8D90-E7BF36998E3A}" destId="{52D24132-8D8C-4934-A7AC-DD4523094E7A}" srcOrd="1" destOrd="0" presId="urn:microsoft.com/office/officeart/2005/8/layout/process5"/>
    <dgm:cxn modelId="{FE40766F-DA9D-4EA6-9971-A3AC7E3F2735}" type="presOf" srcId="{66227404-8E7A-4DB5-8422-5AFA4B187A76}" destId="{A192A1DF-123E-401F-8C82-7EEB90B819A9}" srcOrd="0" destOrd="0" presId="urn:microsoft.com/office/officeart/2005/8/layout/process5"/>
    <dgm:cxn modelId="{09E82F87-2A4C-4EC9-8719-CD82564523EF}" type="presOf" srcId="{F5DCD67D-99D4-4F06-81F4-22B1593168D1}" destId="{C61F1823-0489-4C48-91DD-D8BD01427CAE}" srcOrd="1" destOrd="0" presId="urn:microsoft.com/office/officeart/2005/8/layout/process5"/>
    <dgm:cxn modelId="{67206AD6-7FDB-4918-84FB-7BDB68002310}" type="presOf" srcId="{3C1FAF84-8FA7-4A08-8872-F609E7ADE553}" destId="{0C11F1A3-5720-4E50-83B5-93DA757D8A8C}" srcOrd="0" destOrd="0" presId="urn:microsoft.com/office/officeart/2005/8/layout/process5"/>
    <dgm:cxn modelId="{DDE3D4CC-E9B0-4FC4-81B7-32FF1C8E7CBC}" type="presOf" srcId="{5712E1DD-94CC-4B26-8D90-E7BF36998E3A}" destId="{18CD6C1F-C718-4E5D-8829-967384A1DAAF}" srcOrd="0" destOrd="0" presId="urn:microsoft.com/office/officeart/2005/8/layout/process5"/>
    <dgm:cxn modelId="{53AE8B3C-797B-4A2F-914C-A585483C13E9}" type="presParOf" srcId="{D4A7B09A-6AAC-4793-BA04-C32261544656}" destId="{A192A1DF-123E-401F-8C82-7EEB90B819A9}" srcOrd="0" destOrd="0" presId="urn:microsoft.com/office/officeart/2005/8/layout/process5"/>
    <dgm:cxn modelId="{C200AC06-F6B3-4C98-BA79-C6FF27DD1B1B}" type="presParOf" srcId="{D4A7B09A-6AAC-4793-BA04-C32261544656}" destId="{57096D00-FF63-426A-A34C-BAA156324310}" srcOrd="1" destOrd="0" presId="urn:microsoft.com/office/officeart/2005/8/layout/process5"/>
    <dgm:cxn modelId="{D006F4C1-17FE-4A0F-B4A4-91F1C0E497A7}" type="presParOf" srcId="{57096D00-FF63-426A-A34C-BAA156324310}" destId="{C95EEC1B-30C2-4399-94B3-2745CAE44321}" srcOrd="0" destOrd="0" presId="urn:microsoft.com/office/officeart/2005/8/layout/process5"/>
    <dgm:cxn modelId="{C761AE26-843E-4A82-BC6B-48E21539F5DA}" type="presParOf" srcId="{D4A7B09A-6AAC-4793-BA04-C32261544656}" destId="{EF0A3542-E421-4D1A-8111-C56B1B86B182}" srcOrd="2" destOrd="0" presId="urn:microsoft.com/office/officeart/2005/8/layout/process5"/>
    <dgm:cxn modelId="{EF20FA3E-E46E-4191-874C-E71EDA874638}" type="presParOf" srcId="{D4A7B09A-6AAC-4793-BA04-C32261544656}" destId="{EC0E6271-77A6-4EBF-966E-5499835A9EAC}" srcOrd="3" destOrd="0" presId="urn:microsoft.com/office/officeart/2005/8/layout/process5"/>
    <dgm:cxn modelId="{BEA898FB-0B94-4FEF-A4C5-E1461E7D77F8}" type="presParOf" srcId="{EC0E6271-77A6-4EBF-966E-5499835A9EAC}" destId="{FFB945DA-C938-4BD0-A27D-7D0170ED1CD0}" srcOrd="0" destOrd="0" presId="urn:microsoft.com/office/officeart/2005/8/layout/process5"/>
    <dgm:cxn modelId="{AF12A387-1F3E-4F6F-9C65-27AB06334D50}" type="presParOf" srcId="{D4A7B09A-6AAC-4793-BA04-C32261544656}" destId="{0C11F1A3-5720-4E50-83B5-93DA757D8A8C}" srcOrd="4" destOrd="0" presId="urn:microsoft.com/office/officeart/2005/8/layout/process5"/>
    <dgm:cxn modelId="{DA38AD3C-AC74-4CAB-A9AE-1A1023109F8C}" type="presParOf" srcId="{D4A7B09A-6AAC-4793-BA04-C32261544656}" destId="{18CD6C1F-C718-4E5D-8829-967384A1DAAF}" srcOrd="5" destOrd="0" presId="urn:microsoft.com/office/officeart/2005/8/layout/process5"/>
    <dgm:cxn modelId="{B13C8672-B3B6-4CAB-A317-1721EF5594F2}" type="presParOf" srcId="{18CD6C1F-C718-4E5D-8829-967384A1DAAF}" destId="{52D24132-8D8C-4934-A7AC-DD4523094E7A}" srcOrd="0" destOrd="0" presId="urn:microsoft.com/office/officeart/2005/8/layout/process5"/>
    <dgm:cxn modelId="{F2AD484F-DAD3-47B7-9779-33D5C0753ADC}" type="presParOf" srcId="{D4A7B09A-6AAC-4793-BA04-C32261544656}" destId="{69B9964A-0040-4178-BAAD-A50403236AB3}" srcOrd="6" destOrd="0" presId="urn:microsoft.com/office/officeart/2005/8/layout/process5"/>
    <dgm:cxn modelId="{1B5D30D1-C547-4C2D-8CE3-10430B753ED9}" type="presParOf" srcId="{D4A7B09A-6AAC-4793-BA04-C32261544656}" destId="{A71551BB-9AD0-4DF2-A9C2-50595BD6E1D4}" srcOrd="7" destOrd="0" presId="urn:microsoft.com/office/officeart/2005/8/layout/process5"/>
    <dgm:cxn modelId="{224DA7A2-1058-4BF4-899F-19A6E01D4406}" type="presParOf" srcId="{A71551BB-9AD0-4DF2-A9C2-50595BD6E1D4}" destId="{C61F1823-0489-4C48-91DD-D8BD01427CAE}" srcOrd="0" destOrd="0" presId="urn:microsoft.com/office/officeart/2005/8/layout/process5"/>
    <dgm:cxn modelId="{1853D78D-C783-4287-ABEA-6B9D997A1246}" type="presParOf" srcId="{D4A7B09A-6AAC-4793-BA04-C32261544656}" destId="{86B25DDC-D18D-44BD-A0FE-4D68E61E66B0}"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50BBD3-354D-44F8-8697-038A65729A5A}" type="doc">
      <dgm:prSet loTypeId="urn:microsoft.com/office/officeart/2005/8/layout/gear1" loCatId="relationship" qsTypeId="urn:microsoft.com/office/officeart/2005/8/quickstyle/simple1" qsCatId="simple" csTypeId="urn:microsoft.com/office/officeart/2005/8/colors/accent1_2" csCatId="accent1" phldr="1"/>
      <dgm:spPr/>
    </dgm:pt>
    <dgm:pt modelId="{CDF545F2-19E5-4146-A037-674E611915CE}">
      <dgm:prSet phldrT="[Text]" custT="1"/>
      <dgm:spPr>
        <a:solidFill>
          <a:schemeClr val="accent1">
            <a:lumMod val="50000"/>
          </a:schemeClr>
        </a:solidFill>
      </dgm:spPr>
      <dgm:t>
        <a:bodyPr/>
        <a:lstStyle/>
        <a:p>
          <a:r>
            <a:rPr lang="en-US" sz="1600" b="1" dirty="0"/>
            <a:t>Program Income Accounts</a:t>
          </a:r>
        </a:p>
      </dgm:t>
    </dgm:pt>
    <dgm:pt modelId="{D60706E4-76CD-47FC-839A-EB205DD17EF3}" type="parTrans" cxnId="{AA571AB5-C9C4-47BF-9876-72998D9436B3}">
      <dgm:prSet/>
      <dgm:spPr/>
      <dgm:t>
        <a:bodyPr/>
        <a:lstStyle/>
        <a:p>
          <a:endParaRPr lang="en-US"/>
        </a:p>
      </dgm:t>
    </dgm:pt>
    <dgm:pt modelId="{7E347429-256E-4779-8A46-2A3BD50B7733}" type="sibTrans" cxnId="{AA571AB5-C9C4-47BF-9876-72998D9436B3}">
      <dgm:prSet/>
      <dgm:spPr/>
      <dgm:t>
        <a:bodyPr/>
        <a:lstStyle/>
        <a:p>
          <a:endParaRPr lang="en-US"/>
        </a:p>
      </dgm:t>
    </dgm:pt>
    <dgm:pt modelId="{5D5BE863-AA02-420B-9226-F13032384F8C}">
      <dgm:prSet phldrT="[Text]"/>
      <dgm:spPr>
        <a:solidFill>
          <a:schemeClr val="accent1">
            <a:lumMod val="75000"/>
          </a:schemeClr>
        </a:solidFill>
      </dgm:spPr>
      <dgm:t>
        <a:bodyPr/>
        <a:lstStyle/>
        <a:p>
          <a:r>
            <a:rPr lang="en-US" dirty="0"/>
            <a:t>-Patient Charges</a:t>
          </a:r>
        </a:p>
        <a:p>
          <a:r>
            <a:rPr lang="en-US" dirty="0"/>
            <a:t>-340B Revenue</a:t>
          </a:r>
        </a:p>
      </dgm:t>
    </dgm:pt>
    <dgm:pt modelId="{EC5383A8-9BBB-49C7-9502-69972B4D8F9A}" type="parTrans" cxnId="{64FCAAC7-F008-41DE-AE4C-F36BD0656DA9}">
      <dgm:prSet/>
      <dgm:spPr/>
      <dgm:t>
        <a:bodyPr/>
        <a:lstStyle/>
        <a:p>
          <a:endParaRPr lang="en-US"/>
        </a:p>
      </dgm:t>
    </dgm:pt>
    <dgm:pt modelId="{724335AB-8549-42CB-BC3F-65C234BE6150}" type="sibTrans" cxnId="{64FCAAC7-F008-41DE-AE4C-F36BD0656DA9}">
      <dgm:prSet/>
      <dgm:spPr/>
      <dgm:t>
        <a:bodyPr/>
        <a:lstStyle/>
        <a:p>
          <a:endParaRPr lang="en-US"/>
        </a:p>
      </dgm:t>
    </dgm:pt>
    <dgm:pt modelId="{960F8E7D-0902-40A6-90A8-7E969BF8E2CE}">
      <dgm:prSet phldrT="[Text]"/>
      <dgm:spPr/>
      <dgm:t>
        <a:bodyPr/>
        <a:lstStyle/>
        <a:p>
          <a:r>
            <a:rPr lang="en-US" dirty="0"/>
            <a:t>Specialty Referral</a:t>
          </a:r>
        </a:p>
        <a:p>
          <a:r>
            <a:rPr lang="en-US" dirty="0"/>
            <a:t>Personnel</a:t>
          </a:r>
        </a:p>
        <a:p>
          <a:r>
            <a:rPr lang="en-US" dirty="0"/>
            <a:t>Administrative Cost</a:t>
          </a:r>
        </a:p>
      </dgm:t>
    </dgm:pt>
    <dgm:pt modelId="{B6E83F8E-05A3-45BC-B1B2-878EC8E0CB4E}" type="parTrans" cxnId="{36C2155D-432C-43DF-B560-7249CFC09FD7}">
      <dgm:prSet/>
      <dgm:spPr/>
      <dgm:t>
        <a:bodyPr/>
        <a:lstStyle/>
        <a:p>
          <a:endParaRPr lang="en-US"/>
        </a:p>
      </dgm:t>
    </dgm:pt>
    <dgm:pt modelId="{284C535E-7A35-47B5-9C99-8704989416D6}" type="sibTrans" cxnId="{36C2155D-432C-43DF-B560-7249CFC09FD7}">
      <dgm:prSet/>
      <dgm:spPr/>
      <dgm:t>
        <a:bodyPr/>
        <a:lstStyle/>
        <a:p>
          <a:endParaRPr lang="en-US"/>
        </a:p>
      </dgm:t>
    </dgm:pt>
    <dgm:pt modelId="{588EA67D-E015-422D-A266-2CC68990392E}" type="pres">
      <dgm:prSet presAssocID="{9850BBD3-354D-44F8-8697-038A65729A5A}" presName="composite" presStyleCnt="0">
        <dgm:presLayoutVars>
          <dgm:chMax val="3"/>
          <dgm:animLvl val="lvl"/>
          <dgm:resizeHandles val="exact"/>
        </dgm:presLayoutVars>
      </dgm:prSet>
      <dgm:spPr/>
    </dgm:pt>
    <dgm:pt modelId="{E4548870-03C8-481B-9FCD-4E21BCA2F70D}" type="pres">
      <dgm:prSet presAssocID="{CDF545F2-19E5-4146-A037-674E611915CE}" presName="gear1" presStyleLbl="node1" presStyleIdx="0" presStyleCnt="3" custScaleX="111913" custScaleY="110862">
        <dgm:presLayoutVars>
          <dgm:chMax val="1"/>
          <dgm:bulletEnabled val="1"/>
        </dgm:presLayoutVars>
      </dgm:prSet>
      <dgm:spPr/>
      <dgm:t>
        <a:bodyPr/>
        <a:lstStyle/>
        <a:p>
          <a:endParaRPr lang="en-US"/>
        </a:p>
      </dgm:t>
    </dgm:pt>
    <dgm:pt modelId="{1C3420B1-9875-4A4C-8F62-D48EA46BCF2F}" type="pres">
      <dgm:prSet presAssocID="{CDF545F2-19E5-4146-A037-674E611915CE}" presName="gear1srcNode" presStyleLbl="node1" presStyleIdx="0" presStyleCnt="3"/>
      <dgm:spPr/>
      <dgm:t>
        <a:bodyPr/>
        <a:lstStyle/>
        <a:p>
          <a:endParaRPr lang="en-US"/>
        </a:p>
      </dgm:t>
    </dgm:pt>
    <dgm:pt modelId="{729A5781-EF16-4F8A-A440-148C2090E174}" type="pres">
      <dgm:prSet presAssocID="{CDF545F2-19E5-4146-A037-674E611915CE}" presName="gear1dstNode" presStyleLbl="node1" presStyleIdx="0" presStyleCnt="3"/>
      <dgm:spPr/>
      <dgm:t>
        <a:bodyPr/>
        <a:lstStyle/>
        <a:p>
          <a:endParaRPr lang="en-US"/>
        </a:p>
      </dgm:t>
    </dgm:pt>
    <dgm:pt modelId="{62F4C01C-734B-49C4-AED6-7D9B502A4321}" type="pres">
      <dgm:prSet presAssocID="{5D5BE863-AA02-420B-9226-F13032384F8C}" presName="gear2" presStyleLbl="node1" presStyleIdx="1" presStyleCnt="3" custScaleX="127922" custScaleY="119276">
        <dgm:presLayoutVars>
          <dgm:chMax val="1"/>
          <dgm:bulletEnabled val="1"/>
        </dgm:presLayoutVars>
      </dgm:prSet>
      <dgm:spPr/>
      <dgm:t>
        <a:bodyPr/>
        <a:lstStyle/>
        <a:p>
          <a:endParaRPr lang="en-US"/>
        </a:p>
      </dgm:t>
    </dgm:pt>
    <dgm:pt modelId="{4EA1BB7A-7A4D-4758-8EAD-777B225FFD86}" type="pres">
      <dgm:prSet presAssocID="{5D5BE863-AA02-420B-9226-F13032384F8C}" presName="gear2srcNode" presStyleLbl="node1" presStyleIdx="1" presStyleCnt="3"/>
      <dgm:spPr/>
      <dgm:t>
        <a:bodyPr/>
        <a:lstStyle/>
        <a:p>
          <a:endParaRPr lang="en-US"/>
        </a:p>
      </dgm:t>
    </dgm:pt>
    <dgm:pt modelId="{1BD50367-5ADC-4064-91D9-CFB2A5B7A351}" type="pres">
      <dgm:prSet presAssocID="{5D5BE863-AA02-420B-9226-F13032384F8C}" presName="gear2dstNode" presStyleLbl="node1" presStyleIdx="1" presStyleCnt="3"/>
      <dgm:spPr/>
      <dgm:t>
        <a:bodyPr/>
        <a:lstStyle/>
        <a:p>
          <a:endParaRPr lang="en-US"/>
        </a:p>
      </dgm:t>
    </dgm:pt>
    <dgm:pt modelId="{C3E871AC-7624-44B0-A207-464861749713}" type="pres">
      <dgm:prSet presAssocID="{960F8E7D-0902-40A6-90A8-7E969BF8E2CE}" presName="gear3" presStyleLbl="node1" presStyleIdx="2" presStyleCnt="3" custScaleX="123484" custScaleY="111885"/>
      <dgm:spPr/>
      <dgm:t>
        <a:bodyPr/>
        <a:lstStyle/>
        <a:p>
          <a:endParaRPr lang="en-US"/>
        </a:p>
      </dgm:t>
    </dgm:pt>
    <dgm:pt modelId="{37C12CE0-EB78-4549-BCAD-B2DB412BD1DB}" type="pres">
      <dgm:prSet presAssocID="{960F8E7D-0902-40A6-90A8-7E969BF8E2CE}" presName="gear3tx" presStyleLbl="node1" presStyleIdx="2" presStyleCnt="3">
        <dgm:presLayoutVars>
          <dgm:chMax val="1"/>
          <dgm:bulletEnabled val="1"/>
        </dgm:presLayoutVars>
      </dgm:prSet>
      <dgm:spPr/>
      <dgm:t>
        <a:bodyPr/>
        <a:lstStyle/>
        <a:p>
          <a:endParaRPr lang="en-US"/>
        </a:p>
      </dgm:t>
    </dgm:pt>
    <dgm:pt modelId="{0D25A1A2-2AEE-40D7-A92E-BAFAABCA0B25}" type="pres">
      <dgm:prSet presAssocID="{960F8E7D-0902-40A6-90A8-7E969BF8E2CE}" presName="gear3srcNode" presStyleLbl="node1" presStyleIdx="2" presStyleCnt="3"/>
      <dgm:spPr/>
      <dgm:t>
        <a:bodyPr/>
        <a:lstStyle/>
        <a:p>
          <a:endParaRPr lang="en-US"/>
        </a:p>
      </dgm:t>
    </dgm:pt>
    <dgm:pt modelId="{44E1C929-59EC-49A8-9E36-C9D576A2CAF7}" type="pres">
      <dgm:prSet presAssocID="{960F8E7D-0902-40A6-90A8-7E969BF8E2CE}" presName="gear3dstNode" presStyleLbl="node1" presStyleIdx="2" presStyleCnt="3"/>
      <dgm:spPr/>
      <dgm:t>
        <a:bodyPr/>
        <a:lstStyle/>
        <a:p>
          <a:endParaRPr lang="en-US"/>
        </a:p>
      </dgm:t>
    </dgm:pt>
    <dgm:pt modelId="{B04CBE0C-A240-471A-A700-20C2F03CEFCA}" type="pres">
      <dgm:prSet presAssocID="{7E347429-256E-4779-8A46-2A3BD50B7733}" presName="connector1" presStyleLbl="sibTrans2D1" presStyleIdx="0" presStyleCnt="3"/>
      <dgm:spPr/>
      <dgm:t>
        <a:bodyPr/>
        <a:lstStyle/>
        <a:p>
          <a:endParaRPr lang="en-US"/>
        </a:p>
      </dgm:t>
    </dgm:pt>
    <dgm:pt modelId="{1EBCA7EB-DEB9-488C-98B9-C223BE15FE9A}" type="pres">
      <dgm:prSet presAssocID="{724335AB-8549-42CB-BC3F-65C234BE6150}" presName="connector2" presStyleLbl="sibTrans2D1" presStyleIdx="1" presStyleCnt="3"/>
      <dgm:spPr/>
      <dgm:t>
        <a:bodyPr/>
        <a:lstStyle/>
        <a:p>
          <a:endParaRPr lang="en-US"/>
        </a:p>
      </dgm:t>
    </dgm:pt>
    <dgm:pt modelId="{920D9C7E-DB0D-42E7-97EE-F68C53534CC0}" type="pres">
      <dgm:prSet presAssocID="{284C535E-7A35-47B5-9C99-8704989416D6}" presName="connector3" presStyleLbl="sibTrans2D1" presStyleIdx="2" presStyleCnt="3"/>
      <dgm:spPr/>
      <dgm:t>
        <a:bodyPr/>
        <a:lstStyle/>
        <a:p>
          <a:endParaRPr lang="en-US"/>
        </a:p>
      </dgm:t>
    </dgm:pt>
  </dgm:ptLst>
  <dgm:cxnLst>
    <dgm:cxn modelId="{71C7E431-C3A5-492F-8392-8EECE203E67E}" type="presOf" srcId="{5D5BE863-AA02-420B-9226-F13032384F8C}" destId="{4EA1BB7A-7A4D-4758-8EAD-777B225FFD86}" srcOrd="1" destOrd="0" presId="urn:microsoft.com/office/officeart/2005/8/layout/gear1"/>
    <dgm:cxn modelId="{69CACA6E-7E96-409F-977E-16EC0F4EBBD9}" type="presOf" srcId="{5D5BE863-AA02-420B-9226-F13032384F8C}" destId="{1BD50367-5ADC-4064-91D9-CFB2A5B7A351}" srcOrd="2" destOrd="0" presId="urn:microsoft.com/office/officeart/2005/8/layout/gear1"/>
    <dgm:cxn modelId="{142F9A8E-1D3C-4016-BFDA-641A9CA37818}" type="presOf" srcId="{724335AB-8549-42CB-BC3F-65C234BE6150}" destId="{1EBCA7EB-DEB9-488C-98B9-C223BE15FE9A}" srcOrd="0" destOrd="0" presId="urn:microsoft.com/office/officeart/2005/8/layout/gear1"/>
    <dgm:cxn modelId="{578EEB2D-E2C9-43AA-BA9C-02E610E9451E}" type="presOf" srcId="{9850BBD3-354D-44F8-8697-038A65729A5A}" destId="{588EA67D-E015-422D-A266-2CC68990392E}" srcOrd="0" destOrd="0" presId="urn:microsoft.com/office/officeart/2005/8/layout/gear1"/>
    <dgm:cxn modelId="{1AB4D0AE-BF88-4C9A-8099-D7D9FD14E111}" type="presOf" srcId="{960F8E7D-0902-40A6-90A8-7E969BF8E2CE}" destId="{0D25A1A2-2AEE-40D7-A92E-BAFAABCA0B25}" srcOrd="2" destOrd="0" presId="urn:microsoft.com/office/officeart/2005/8/layout/gear1"/>
    <dgm:cxn modelId="{B54BAA7C-283D-44E8-993B-375C9B177900}" type="presOf" srcId="{960F8E7D-0902-40A6-90A8-7E969BF8E2CE}" destId="{37C12CE0-EB78-4549-BCAD-B2DB412BD1DB}" srcOrd="1" destOrd="0" presId="urn:microsoft.com/office/officeart/2005/8/layout/gear1"/>
    <dgm:cxn modelId="{64FCAAC7-F008-41DE-AE4C-F36BD0656DA9}" srcId="{9850BBD3-354D-44F8-8697-038A65729A5A}" destId="{5D5BE863-AA02-420B-9226-F13032384F8C}" srcOrd="1" destOrd="0" parTransId="{EC5383A8-9BBB-49C7-9502-69972B4D8F9A}" sibTransId="{724335AB-8549-42CB-BC3F-65C234BE6150}"/>
    <dgm:cxn modelId="{AA571AB5-C9C4-47BF-9876-72998D9436B3}" srcId="{9850BBD3-354D-44F8-8697-038A65729A5A}" destId="{CDF545F2-19E5-4146-A037-674E611915CE}" srcOrd="0" destOrd="0" parTransId="{D60706E4-76CD-47FC-839A-EB205DD17EF3}" sibTransId="{7E347429-256E-4779-8A46-2A3BD50B7733}"/>
    <dgm:cxn modelId="{A5867ADC-8DF3-4912-9FDD-5AE0336F2E7A}" type="presOf" srcId="{CDF545F2-19E5-4146-A037-674E611915CE}" destId="{729A5781-EF16-4F8A-A440-148C2090E174}" srcOrd="2" destOrd="0" presId="urn:microsoft.com/office/officeart/2005/8/layout/gear1"/>
    <dgm:cxn modelId="{849181F7-8D4E-4D81-9BA1-3C22E38BF94C}" type="presOf" srcId="{960F8E7D-0902-40A6-90A8-7E969BF8E2CE}" destId="{44E1C929-59EC-49A8-9E36-C9D576A2CAF7}" srcOrd="3" destOrd="0" presId="urn:microsoft.com/office/officeart/2005/8/layout/gear1"/>
    <dgm:cxn modelId="{4A5F704E-262D-4739-B8CD-AAD05747D0FA}" type="presOf" srcId="{960F8E7D-0902-40A6-90A8-7E969BF8E2CE}" destId="{C3E871AC-7624-44B0-A207-464861749713}" srcOrd="0" destOrd="0" presId="urn:microsoft.com/office/officeart/2005/8/layout/gear1"/>
    <dgm:cxn modelId="{74348761-D7C0-45B2-A026-44A470FEAA5D}" type="presOf" srcId="{5D5BE863-AA02-420B-9226-F13032384F8C}" destId="{62F4C01C-734B-49C4-AED6-7D9B502A4321}" srcOrd="0" destOrd="0" presId="urn:microsoft.com/office/officeart/2005/8/layout/gear1"/>
    <dgm:cxn modelId="{36C2155D-432C-43DF-B560-7249CFC09FD7}" srcId="{9850BBD3-354D-44F8-8697-038A65729A5A}" destId="{960F8E7D-0902-40A6-90A8-7E969BF8E2CE}" srcOrd="2" destOrd="0" parTransId="{B6E83F8E-05A3-45BC-B1B2-878EC8E0CB4E}" sibTransId="{284C535E-7A35-47B5-9C99-8704989416D6}"/>
    <dgm:cxn modelId="{391563C3-2228-4CDA-B03B-B1D325013785}" type="presOf" srcId="{284C535E-7A35-47B5-9C99-8704989416D6}" destId="{920D9C7E-DB0D-42E7-97EE-F68C53534CC0}" srcOrd="0" destOrd="0" presId="urn:microsoft.com/office/officeart/2005/8/layout/gear1"/>
    <dgm:cxn modelId="{D98E2BA0-CCB1-40D7-AE82-2869377DB0D3}" type="presOf" srcId="{CDF545F2-19E5-4146-A037-674E611915CE}" destId="{E4548870-03C8-481B-9FCD-4E21BCA2F70D}" srcOrd="0" destOrd="0" presId="urn:microsoft.com/office/officeart/2005/8/layout/gear1"/>
    <dgm:cxn modelId="{AD03DCE4-3B04-42F8-B629-6FBAF5C8B05B}" type="presOf" srcId="{7E347429-256E-4779-8A46-2A3BD50B7733}" destId="{B04CBE0C-A240-471A-A700-20C2F03CEFCA}" srcOrd="0" destOrd="0" presId="urn:microsoft.com/office/officeart/2005/8/layout/gear1"/>
    <dgm:cxn modelId="{3DB6DF91-7774-4DA1-A69B-41BCAA1E8799}" type="presOf" srcId="{CDF545F2-19E5-4146-A037-674E611915CE}" destId="{1C3420B1-9875-4A4C-8F62-D48EA46BCF2F}" srcOrd="1" destOrd="0" presId="urn:microsoft.com/office/officeart/2005/8/layout/gear1"/>
    <dgm:cxn modelId="{E2B386BA-889C-4906-BE2A-A548E4A1BBA5}" type="presParOf" srcId="{588EA67D-E015-422D-A266-2CC68990392E}" destId="{E4548870-03C8-481B-9FCD-4E21BCA2F70D}" srcOrd="0" destOrd="0" presId="urn:microsoft.com/office/officeart/2005/8/layout/gear1"/>
    <dgm:cxn modelId="{E33E027A-C28C-4267-A20D-7AF026919E75}" type="presParOf" srcId="{588EA67D-E015-422D-A266-2CC68990392E}" destId="{1C3420B1-9875-4A4C-8F62-D48EA46BCF2F}" srcOrd="1" destOrd="0" presId="urn:microsoft.com/office/officeart/2005/8/layout/gear1"/>
    <dgm:cxn modelId="{43787206-5844-4C60-A4DB-5625414F7FD2}" type="presParOf" srcId="{588EA67D-E015-422D-A266-2CC68990392E}" destId="{729A5781-EF16-4F8A-A440-148C2090E174}" srcOrd="2" destOrd="0" presId="urn:microsoft.com/office/officeart/2005/8/layout/gear1"/>
    <dgm:cxn modelId="{3687572B-28BF-427C-9961-1A11DF8A4339}" type="presParOf" srcId="{588EA67D-E015-422D-A266-2CC68990392E}" destId="{62F4C01C-734B-49C4-AED6-7D9B502A4321}" srcOrd="3" destOrd="0" presId="urn:microsoft.com/office/officeart/2005/8/layout/gear1"/>
    <dgm:cxn modelId="{9B246B0F-B21E-4B4F-902B-461C8B67942E}" type="presParOf" srcId="{588EA67D-E015-422D-A266-2CC68990392E}" destId="{4EA1BB7A-7A4D-4758-8EAD-777B225FFD86}" srcOrd="4" destOrd="0" presId="urn:microsoft.com/office/officeart/2005/8/layout/gear1"/>
    <dgm:cxn modelId="{E86A42D5-B219-48F3-96C9-E76E54B42911}" type="presParOf" srcId="{588EA67D-E015-422D-A266-2CC68990392E}" destId="{1BD50367-5ADC-4064-91D9-CFB2A5B7A351}" srcOrd="5" destOrd="0" presId="urn:microsoft.com/office/officeart/2005/8/layout/gear1"/>
    <dgm:cxn modelId="{207ACE02-793D-4F1E-8E61-279AFA29E106}" type="presParOf" srcId="{588EA67D-E015-422D-A266-2CC68990392E}" destId="{C3E871AC-7624-44B0-A207-464861749713}" srcOrd="6" destOrd="0" presId="urn:microsoft.com/office/officeart/2005/8/layout/gear1"/>
    <dgm:cxn modelId="{EDD5D3FA-F52F-4B06-BC09-7B716DAEBC1D}" type="presParOf" srcId="{588EA67D-E015-422D-A266-2CC68990392E}" destId="{37C12CE0-EB78-4549-BCAD-B2DB412BD1DB}" srcOrd="7" destOrd="0" presId="urn:microsoft.com/office/officeart/2005/8/layout/gear1"/>
    <dgm:cxn modelId="{0BDDDFC1-22C5-4160-966C-BC097CAC98C4}" type="presParOf" srcId="{588EA67D-E015-422D-A266-2CC68990392E}" destId="{0D25A1A2-2AEE-40D7-A92E-BAFAABCA0B25}" srcOrd="8" destOrd="0" presId="urn:microsoft.com/office/officeart/2005/8/layout/gear1"/>
    <dgm:cxn modelId="{1E1A5D05-94EE-46C9-8BA7-A30AD5FEFD86}" type="presParOf" srcId="{588EA67D-E015-422D-A266-2CC68990392E}" destId="{44E1C929-59EC-49A8-9E36-C9D576A2CAF7}" srcOrd="9" destOrd="0" presId="urn:microsoft.com/office/officeart/2005/8/layout/gear1"/>
    <dgm:cxn modelId="{84B96D7F-3A4D-4038-AAA7-B8D0812E1ABF}" type="presParOf" srcId="{588EA67D-E015-422D-A266-2CC68990392E}" destId="{B04CBE0C-A240-471A-A700-20C2F03CEFCA}" srcOrd="10" destOrd="0" presId="urn:microsoft.com/office/officeart/2005/8/layout/gear1"/>
    <dgm:cxn modelId="{76655DEA-1D7F-439F-8D9E-96F797C55EC1}" type="presParOf" srcId="{588EA67D-E015-422D-A266-2CC68990392E}" destId="{1EBCA7EB-DEB9-488C-98B9-C223BE15FE9A}" srcOrd="11" destOrd="0" presId="urn:microsoft.com/office/officeart/2005/8/layout/gear1"/>
    <dgm:cxn modelId="{90DB57E5-AE58-44E2-B7C9-B597D417C58A}" type="presParOf" srcId="{588EA67D-E015-422D-A266-2CC68990392E}" destId="{920D9C7E-DB0D-42E7-97EE-F68C53534CC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C6CE2-A3CD-4228-9554-06EC5DB2D965}">
      <dsp:nvSpPr>
        <dsp:cNvPr id="0" name=""/>
        <dsp:cNvSpPr/>
      </dsp:nvSpPr>
      <dsp:spPr>
        <a:xfrm>
          <a:off x="3571" y="2240822"/>
          <a:ext cx="1561703" cy="93702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Revenue</a:t>
          </a:r>
        </a:p>
      </dsp:txBody>
      <dsp:txXfrm>
        <a:off x="31015" y="2268266"/>
        <a:ext cx="1506815" cy="882133"/>
      </dsp:txXfrm>
    </dsp:sp>
    <dsp:sp modelId="{2EA98897-EC1D-4D66-91FF-EA984D4BD935}">
      <dsp:nvSpPr>
        <dsp:cNvPr id="0" name=""/>
        <dsp:cNvSpPr/>
      </dsp:nvSpPr>
      <dsp:spPr>
        <a:xfrm>
          <a:off x="1721445" y="2515682"/>
          <a:ext cx="331081" cy="38730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21445" y="2593142"/>
        <a:ext cx="231757" cy="232382"/>
      </dsp:txXfrm>
    </dsp:sp>
    <dsp:sp modelId="{16C2EBA0-21B6-4138-8C2E-07EDACD52558}">
      <dsp:nvSpPr>
        <dsp:cNvPr id="0" name=""/>
        <dsp:cNvSpPr/>
      </dsp:nvSpPr>
      <dsp:spPr>
        <a:xfrm>
          <a:off x="2189956" y="2240822"/>
          <a:ext cx="1561703" cy="93702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Accounts</a:t>
          </a:r>
        </a:p>
      </dsp:txBody>
      <dsp:txXfrm>
        <a:off x="2217400" y="2268266"/>
        <a:ext cx="1506815" cy="882133"/>
      </dsp:txXfrm>
    </dsp:sp>
    <dsp:sp modelId="{AA47A98B-9D86-4F8E-BF25-7F93E2E3115D}">
      <dsp:nvSpPr>
        <dsp:cNvPr id="0" name=""/>
        <dsp:cNvSpPr/>
      </dsp:nvSpPr>
      <dsp:spPr>
        <a:xfrm>
          <a:off x="3874460" y="2515682"/>
          <a:ext cx="397820" cy="387302"/>
        </a:xfrm>
        <a:prstGeom prst="leftArrow">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874460" y="2593142"/>
        <a:ext cx="281629" cy="232382"/>
      </dsp:txXfrm>
    </dsp:sp>
    <dsp:sp modelId="{D60E840E-0790-4482-8696-BBD892ECE678}">
      <dsp:nvSpPr>
        <dsp:cNvPr id="0" name=""/>
        <dsp:cNvSpPr/>
      </dsp:nvSpPr>
      <dsp:spPr>
        <a:xfrm>
          <a:off x="4376340" y="2240822"/>
          <a:ext cx="1561703" cy="93702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Expenditure</a:t>
          </a:r>
        </a:p>
      </dsp:txBody>
      <dsp:txXfrm>
        <a:off x="4403784" y="2268266"/>
        <a:ext cx="1506815" cy="882133"/>
      </dsp:txXfrm>
    </dsp:sp>
    <dsp:sp modelId="{5C988FE9-469A-490A-B368-7E4C0007609A}">
      <dsp:nvSpPr>
        <dsp:cNvPr id="0" name=""/>
        <dsp:cNvSpPr/>
      </dsp:nvSpPr>
      <dsp:spPr>
        <a:xfrm rot="5508011">
          <a:off x="2738193" y="3276347"/>
          <a:ext cx="428332" cy="38730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798114" y="3295740"/>
        <a:ext cx="312141" cy="232382"/>
      </dsp:txXfrm>
    </dsp:sp>
    <dsp:sp modelId="{F88CD60C-120D-4DF4-A7F2-5E09E6D5AFD0}">
      <dsp:nvSpPr>
        <dsp:cNvPr id="0" name=""/>
        <dsp:cNvSpPr/>
      </dsp:nvSpPr>
      <dsp:spPr>
        <a:xfrm>
          <a:off x="2211848" y="3811720"/>
          <a:ext cx="1561703" cy="93702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Balance</a:t>
          </a:r>
        </a:p>
        <a:p>
          <a:pPr lvl="0" algn="ctr" defTabSz="933450">
            <a:lnSpc>
              <a:spcPct val="90000"/>
            </a:lnSpc>
            <a:spcBef>
              <a:spcPct val="0"/>
            </a:spcBef>
            <a:spcAft>
              <a:spcPct val="35000"/>
            </a:spcAft>
          </a:pPr>
          <a:r>
            <a:rPr lang="en-US" sz="2100" kern="1200" dirty="0"/>
            <a:t>(FFR)</a:t>
          </a:r>
        </a:p>
      </dsp:txBody>
      <dsp:txXfrm>
        <a:off x="2239292" y="3839164"/>
        <a:ext cx="1506815" cy="88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31609-620A-4F78-B706-AF8DC3EC0300}">
      <dsp:nvSpPr>
        <dsp:cNvPr id="0" name=""/>
        <dsp:cNvSpPr/>
      </dsp:nvSpPr>
      <dsp:spPr>
        <a:xfrm>
          <a:off x="64069" y="264888"/>
          <a:ext cx="2116245" cy="20644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26EC590-3A14-4638-BF10-697373443F6D}">
      <dsp:nvSpPr>
        <dsp:cNvPr id="0" name=""/>
        <dsp:cNvSpPr/>
      </dsp:nvSpPr>
      <dsp:spPr>
        <a:xfrm>
          <a:off x="137009" y="1719972"/>
          <a:ext cx="2417517" cy="22035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200" u="sng" kern="1200" dirty="0"/>
            <a:t>Check-in</a:t>
          </a:r>
        </a:p>
        <a:p>
          <a:pPr lvl="0" algn="l" defTabSz="977900">
            <a:lnSpc>
              <a:spcPct val="90000"/>
            </a:lnSpc>
            <a:spcBef>
              <a:spcPct val="0"/>
            </a:spcBef>
            <a:spcAft>
              <a:spcPts val="0"/>
            </a:spcAft>
          </a:pPr>
          <a:endParaRPr lang="en-US" sz="2200" kern="1200" dirty="0"/>
        </a:p>
        <a:p>
          <a:pPr marL="171450" lvl="1" indent="0" algn="l" defTabSz="755650">
            <a:lnSpc>
              <a:spcPct val="90000"/>
            </a:lnSpc>
            <a:spcBef>
              <a:spcPct val="0"/>
            </a:spcBef>
            <a:spcAft>
              <a:spcPct val="15000"/>
            </a:spcAft>
            <a:buChar char="••"/>
          </a:pPr>
          <a:r>
            <a:rPr lang="en-US" sz="2000" kern="1200" dirty="0"/>
            <a:t>The patient pays a 30 dollars copy</a:t>
          </a:r>
        </a:p>
      </dsp:txBody>
      <dsp:txXfrm>
        <a:off x="201549" y="1784512"/>
        <a:ext cx="2288437" cy="2074466"/>
      </dsp:txXfrm>
    </dsp:sp>
    <dsp:sp modelId="{64C08744-14D4-4A79-BEBD-D96A5FCEB704}">
      <dsp:nvSpPr>
        <dsp:cNvPr id="0" name=""/>
        <dsp:cNvSpPr/>
      </dsp:nvSpPr>
      <dsp:spPr>
        <a:xfrm rot="20189">
          <a:off x="2523111" y="1124898"/>
          <a:ext cx="342805" cy="36286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523112" y="1197169"/>
        <a:ext cx="239964" cy="217718"/>
      </dsp:txXfrm>
    </dsp:sp>
    <dsp:sp modelId="{D07010C1-561F-4B77-B672-8DF7A0B736D5}">
      <dsp:nvSpPr>
        <dsp:cNvPr id="0" name=""/>
        <dsp:cNvSpPr/>
      </dsp:nvSpPr>
      <dsp:spPr>
        <a:xfrm>
          <a:off x="3159742" y="345408"/>
          <a:ext cx="2170972" cy="19400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0026021C-7761-4710-8CC6-9F16D87AB91A}">
      <dsp:nvSpPr>
        <dsp:cNvPr id="0" name=""/>
        <dsp:cNvSpPr/>
      </dsp:nvSpPr>
      <dsp:spPr>
        <a:xfrm>
          <a:off x="3306498" y="1717209"/>
          <a:ext cx="2387435" cy="21657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u="sng" kern="1200" dirty="0"/>
            <a:t>Claim</a:t>
          </a:r>
        </a:p>
        <a:p>
          <a:pPr marL="171450" lvl="1" indent="-171450" algn="l" defTabSz="800100">
            <a:lnSpc>
              <a:spcPct val="90000"/>
            </a:lnSpc>
            <a:spcBef>
              <a:spcPct val="0"/>
            </a:spcBef>
            <a:spcAft>
              <a:spcPct val="15000"/>
            </a:spcAft>
            <a:buChar char="••"/>
          </a:pPr>
          <a:r>
            <a:rPr lang="en-US" sz="1800" kern="1200" dirty="0"/>
            <a:t>Insurance is billed 100 dollars for the medical visit and pays 70 dollars</a:t>
          </a:r>
        </a:p>
      </dsp:txBody>
      <dsp:txXfrm>
        <a:off x="3369931" y="1780642"/>
        <a:ext cx="2260569" cy="2038911"/>
      </dsp:txXfrm>
    </dsp:sp>
    <dsp:sp modelId="{567AC2BB-8F2F-4D8A-AE07-EBB2AB6339A1}">
      <dsp:nvSpPr>
        <dsp:cNvPr id="0" name=""/>
        <dsp:cNvSpPr/>
      </dsp:nvSpPr>
      <dsp:spPr>
        <a:xfrm rot="21566549">
          <a:off x="5669890" y="1118491"/>
          <a:ext cx="339200" cy="36286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669892" y="1191559"/>
        <a:ext cx="237440" cy="217718"/>
      </dsp:txXfrm>
    </dsp:sp>
    <dsp:sp modelId="{6F0CD175-9FAA-43AC-B792-5B1764BE2F38}">
      <dsp:nvSpPr>
        <dsp:cNvPr id="0" name=""/>
        <dsp:cNvSpPr/>
      </dsp:nvSpPr>
      <dsp:spPr>
        <a:xfrm>
          <a:off x="6299812" y="424841"/>
          <a:ext cx="1960338" cy="17221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FB852AD-91D3-4BBF-B89C-1D9A0B9B89D3}">
      <dsp:nvSpPr>
        <dsp:cNvPr id="0" name=""/>
        <dsp:cNvSpPr/>
      </dsp:nvSpPr>
      <dsp:spPr>
        <a:xfrm>
          <a:off x="6480871" y="1714596"/>
          <a:ext cx="2142899" cy="205660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933450">
            <a:lnSpc>
              <a:spcPct val="90000"/>
            </a:lnSpc>
            <a:spcBef>
              <a:spcPct val="0"/>
            </a:spcBef>
            <a:spcAft>
              <a:spcPct val="35000"/>
            </a:spcAft>
          </a:pPr>
          <a:r>
            <a:rPr lang="en-US" sz="2100" u="sng" kern="1200" dirty="0"/>
            <a:t>Account System</a:t>
          </a:r>
        </a:p>
        <a:p>
          <a:pPr marL="171450" lvl="1" indent="-171450" algn="l" defTabSz="800100">
            <a:lnSpc>
              <a:spcPct val="90000"/>
            </a:lnSpc>
            <a:spcBef>
              <a:spcPct val="0"/>
            </a:spcBef>
            <a:spcAft>
              <a:spcPct val="15000"/>
            </a:spcAft>
            <a:buChar char="••"/>
          </a:pPr>
          <a:r>
            <a:rPr lang="en-US" sz="1800" kern="1200" dirty="0"/>
            <a:t>Since patient is a male &gt;25 years old, the billing office assigns Ryan White Part C PI account</a:t>
          </a:r>
        </a:p>
      </dsp:txBody>
      <dsp:txXfrm>
        <a:off x="6541107" y="1774832"/>
        <a:ext cx="2022427" cy="1936137"/>
      </dsp:txXfrm>
    </dsp:sp>
    <dsp:sp modelId="{4A1B1F92-917B-4D74-913B-B2CE43B51491}">
      <dsp:nvSpPr>
        <dsp:cNvPr id="0" name=""/>
        <dsp:cNvSpPr/>
      </dsp:nvSpPr>
      <dsp:spPr>
        <a:xfrm rot="21591594">
          <a:off x="8571134" y="1100936"/>
          <a:ext cx="310984" cy="362864"/>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8571134" y="1173623"/>
        <a:ext cx="217689" cy="217718"/>
      </dsp:txXfrm>
    </dsp:sp>
    <dsp:sp modelId="{73FDABB9-2F0B-40F8-B312-9BDD6AECBD7D}">
      <dsp:nvSpPr>
        <dsp:cNvPr id="0" name=""/>
        <dsp:cNvSpPr/>
      </dsp:nvSpPr>
      <dsp:spPr>
        <a:xfrm>
          <a:off x="9148676" y="440090"/>
          <a:ext cx="1984606" cy="16776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7000" r="-97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31587A9-49F1-4AAA-B87C-A173464C7657}">
      <dsp:nvSpPr>
        <dsp:cNvPr id="0" name=""/>
        <dsp:cNvSpPr/>
      </dsp:nvSpPr>
      <dsp:spPr>
        <a:xfrm>
          <a:off x="9254139" y="1731076"/>
          <a:ext cx="2180622" cy="202367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977900">
            <a:lnSpc>
              <a:spcPct val="90000"/>
            </a:lnSpc>
            <a:spcBef>
              <a:spcPct val="0"/>
            </a:spcBef>
            <a:spcAft>
              <a:spcPct val="35000"/>
            </a:spcAft>
          </a:pPr>
          <a:r>
            <a:rPr lang="en-US" sz="2200" u="sng" kern="1200" dirty="0"/>
            <a:t>Program Income</a:t>
          </a:r>
        </a:p>
        <a:p>
          <a:pPr marL="171450" lvl="1" indent="-171450" algn="l" defTabSz="800100">
            <a:lnSpc>
              <a:spcPct val="90000"/>
            </a:lnSpc>
            <a:spcBef>
              <a:spcPct val="0"/>
            </a:spcBef>
            <a:spcAft>
              <a:spcPct val="15000"/>
            </a:spcAft>
            <a:buChar char="••"/>
          </a:pPr>
          <a:r>
            <a:rPr lang="en-US" sz="1800" kern="1200" dirty="0"/>
            <a:t>A total of 100 dollars copay+ insurance are generated from this visit</a:t>
          </a:r>
        </a:p>
      </dsp:txBody>
      <dsp:txXfrm>
        <a:off x="9313410" y="1790347"/>
        <a:ext cx="2062080" cy="1905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2FF14-4C72-438A-8140-2FDF0938E091}">
      <dsp:nvSpPr>
        <dsp:cNvPr id="0" name=""/>
        <dsp:cNvSpPr/>
      </dsp:nvSpPr>
      <dsp:spPr>
        <a:xfrm rot="5400000">
          <a:off x="-199212" y="203156"/>
          <a:ext cx="1328083" cy="92965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Clinic</a:t>
          </a:r>
        </a:p>
      </dsp:txBody>
      <dsp:txXfrm rot="-5400000">
        <a:off x="1" y="468772"/>
        <a:ext cx="929658" cy="398425"/>
      </dsp:txXfrm>
    </dsp:sp>
    <dsp:sp modelId="{E12F9F4F-2E35-4690-A910-D4BE5AEC369C}">
      <dsp:nvSpPr>
        <dsp:cNvPr id="0" name=""/>
        <dsp:cNvSpPr/>
      </dsp:nvSpPr>
      <dsp:spPr>
        <a:xfrm rot="5400000">
          <a:off x="5517220" y="-4583618"/>
          <a:ext cx="863254" cy="1003837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600" kern="1200" dirty="0"/>
            <a:t>Case manager </a:t>
          </a:r>
          <a:r>
            <a:rPr lang="en-US" sz="1600" kern="1200" dirty="0" smtClean="0"/>
            <a:t>verifies eligibility and refers </a:t>
          </a:r>
          <a:r>
            <a:rPr lang="en-US" sz="1600" kern="1200" dirty="0"/>
            <a:t>the patient to ECU </a:t>
          </a:r>
          <a:r>
            <a:rPr lang="en-US" sz="1600" kern="1200" dirty="0" smtClean="0"/>
            <a:t>Pharmacy</a:t>
          </a:r>
          <a:endParaRPr lang="en-US" sz="16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1600" kern="1200" dirty="0" smtClean="0"/>
            <a:t>Provider sends a prescription to ECU Pharmacy </a:t>
          </a:r>
          <a:endParaRPr lang="en-US" sz="1600" kern="1200" dirty="0"/>
        </a:p>
      </dsp:txBody>
      <dsp:txXfrm rot="-5400000">
        <a:off x="929659" y="46084"/>
        <a:ext cx="9996237" cy="778972"/>
      </dsp:txXfrm>
    </dsp:sp>
    <dsp:sp modelId="{AAF64B91-63BF-48B8-A2A6-8F0B76019956}">
      <dsp:nvSpPr>
        <dsp:cNvPr id="0" name=""/>
        <dsp:cNvSpPr/>
      </dsp:nvSpPr>
      <dsp:spPr>
        <a:xfrm rot="5400000">
          <a:off x="-199212" y="1385549"/>
          <a:ext cx="1328083" cy="929658"/>
        </a:xfrm>
        <a:prstGeom prst="chevron">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Pharmacy</a:t>
          </a:r>
          <a:endParaRPr lang="en-US" sz="1400" kern="1200" dirty="0"/>
        </a:p>
      </dsp:txBody>
      <dsp:txXfrm rot="-5400000">
        <a:off x="1" y="1651165"/>
        <a:ext cx="929658" cy="398425"/>
      </dsp:txXfrm>
    </dsp:sp>
    <dsp:sp modelId="{A10AE1DD-57A6-45B6-B15B-1848C64A8249}">
      <dsp:nvSpPr>
        <dsp:cNvPr id="0" name=""/>
        <dsp:cNvSpPr/>
      </dsp:nvSpPr>
      <dsp:spPr>
        <a:xfrm rot="5400000">
          <a:off x="5517220" y="-3401225"/>
          <a:ext cx="863254" cy="10038378"/>
        </a:xfrm>
        <a:prstGeom prst="round2Same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Purchases the drug from the wholesaler on behalf on the clinic under 340B pricing                                        </a:t>
          </a:r>
        </a:p>
        <a:p>
          <a:pPr marL="171450" lvl="1" indent="-171450" algn="l" defTabSz="711200">
            <a:lnSpc>
              <a:spcPct val="90000"/>
            </a:lnSpc>
            <a:spcBef>
              <a:spcPct val="0"/>
            </a:spcBef>
            <a:spcAft>
              <a:spcPct val="15000"/>
            </a:spcAft>
            <a:buChar char="••"/>
          </a:pPr>
          <a:r>
            <a:rPr lang="en-US" sz="1600" kern="1200" dirty="0"/>
            <a:t>Confirms that the medication is eligible and dispenses the medication from the 340B stock</a:t>
          </a:r>
        </a:p>
        <a:p>
          <a:pPr marL="171450" lvl="1" indent="-171450" algn="l" defTabSz="711200">
            <a:lnSpc>
              <a:spcPct val="90000"/>
            </a:lnSpc>
            <a:spcBef>
              <a:spcPct val="0"/>
            </a:spcBef>
            <a:spcAft>
              <a:spcPct val="15000"/>
            </a:spcAft>
            <a:buChar char="••"/>
          </a:pPr>
          <a:r>
            <a:rPr lang="en-US" sz="1600" kern="1200" dirty="0"/>
            <a:t>Applies the copay card towards the patient’s copay and deductible                                                                  </a:t>
          </a:r>
        </a:p>
      </dsp:txBody>
      <dsp:txXfrm rot="-5400000">
        <a:off x="929659" y="1228477"/>
        <a:ext cx="9996237" cy="778972"/>
      </dsp:txXfrm>
    </dsp:sp>
    <dsp:sp modelId="{07EEA142-AA71-4DBA-AB22-92B67B7E49C0}">
      <dsp:nvSpPr>
        <dsp:cNvPr id="0" name=""/>
        <dsp:cNvSpPr/>
      </dsp:nvSpPr>
      <dsp:spPr>
        <a:xfrm rot="5400000">
          <a:off x="-199212" y="2579098"/>
          <a:ext cx="1328083" cy="929658"/>
        </a:xfrm>
        <a:prstGeom prst="chevron">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Revenue</a:t>
          </a:r>
        </a:p>
      </dsp:txBody>
      <dsp:txXfrm rot="-5400000">
        <a:off x="1" y="2844714"/>
        <a:ext cx="929658" cy="398425"/>
      </dsp:txXfrm>
    </dsp:sp>
    <dsp:sp modelId="{FE4F9BFC-C6E1-4FEA-A2B4-38DFB0D60C4D}">
      <dsp:nvSpPr>
        <dsp:cNvPr id="0" name=""/>
        <dsp:cNvSpPr/>
      </dsp:nvSpPr>
      <dsp:spPr>
        <a:xfrm rot="5400000">
          <a:off x="5517220" y="-2218832"/>
          <a:ext cx="863254" cy="10038378"/>
        </a:xfrm>
        <a:prstGeom prst="round2Same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Pharmacy bills insurance the agreed upon AWP percentage based on the contract                                   </a:t>
          </a:r>
        </a:p>
        <a:p>
          <a:pPr marL="171450" lvl="1" indent="-171450" algn="l" defTabSz="711200">
            <a:lnSpc>
              <a:spcPct val="90000"/>
            </a:lnSpc>
            <a:spcBef>
              <a:spcPct val="0"/>
            </a:spcBef>
            <a:spcAft>
              <a:spcPct val="15000"/>
            </a:spcAft>
            <a:buChar char="••"/>
          </a:pPr>
          <a:r>
            <a:rPr lang="en-US" sz="1600" kern="1200" dirty="0"/>
            <a:t>Insurance reimburses AWP- a certain percentage</a:t>
          </a:r>
        </a:p>
        <a:p>
          <a:pPr marL="171450" lvl="1" indent="-171450" algn="l" defTabSz="711200">
            <a:lnSpc>
              <a:spcPct val="90000"/>
            </a:lnSpc>
            <a:spcBef>
              <a:spcPct val="0"/>
            </a:spcBef>
            <a:spcAft>
              <a:spcPct val="15000"/>
            </a:spcAft>
            <a:buChar char="••"/>
          </a:pPr>
          <a:r>
            <a:rPr lang="en-US" sz="1600" kern="1200" dirty="0"/>
            <a:t>The difference between insurance reimbursement and 340 pricing is the total revenue</a:t>
          </a:r>
        </a:p>
      </dsp:txBody>
      <dsp:txXfrm rot="-5400000">
        <a:off x="929659" y="2410870"/>
        <a:ext cx="9996237" cy="778972"/>
      </dsp:txXfrm>
    </dsp:sp>
    <dsp:sp modelId="{1ECD858E-185B-4102-9C5C-CBF4B36FDB5E}">
      <dsp:nvSpPr>
        <dsp:cNvPr id="0" name=""/>
        <dsp:cNvSpPr/>
      </dsp:nvSpPr>
      <dsp:spPr>
        <a:xfrm rot="5400000">
          <a:off x="-199212" y="3750335"/>
          <a:ext cx="1328083" cy="929658"/>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Expenses</a:t>
          </a:r>
        </a:p>
      </dsp:txBody>
      <dsp:txXfrm rot="-5400000">
        <a:off x="1" y="4015951"/>
        <a:ext cx="929658" cy="398425"/>
      </dsp:txXfrm>
    </dsp:sp>
    <dsp:sp modelId="{B0560B16-A2D0-42FF-A430-37855F6DC771}">
      <dsp:nvSpPr>
        <dsp:cNvPr id="0" name=""/>
        <dsp:cNvSpPr/>
      </dsp:nvSpPr>
      <dsp:spPr>
        <a:xfrm rot="5400000">
          <a:off x="5517220" y="-1036439"/>
          <a:ext cx="863254" cy="10038378"/>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Wholesaler drug cost is deducted from the revenue</a:t>
          </a:r>
        </a:p>
        <a:p>
          <a:pPr marL="171450" lvl="1" indent="-171450" algn="l" defTabSz="711200">
            <a:lnSpc>
              <a:spcPct val="90000"/>
            </a:lnSpc>
            <a:spcBef>
              <a:spcPct val="0"/>
            </a:spcBef>
            <a:spcAft>
              <a:spcPct val="15000"/>
            </a:spcAft>
            <a:buChar char="••"/>
          </a:pPr>
          <a:r>
            <a:rPr lang="en-US" sz="1600" kern="1200" dirty="0"/>
            <a:t>Pharmacy deducts a certain agreed upon administrative and dispensing fee</a:t>
          </a:r>
        </a:p>
        <a:p>
          <a:pPr marL="171450" lvl="1" indent="-171450" algn="l" defTabSz="711200">
            <a:lnSpc>
              <a:spcPct val="90000"/>
            </a:lnSpc>
            <a:spcBef>
              <a:spcPct val="0"/>
            </a:spcBef>
            <a:spcAft>
              <a:spcPct val="15000"/>
            </a:spcAft>
            <a:buChar char="••"/>
          </a:pPr>
          <a:r>
            <a:rPr lang="en-US" sz="1600" kern="1200" dirty="0"/>
            <a:t>Pharmacy bills the patient’s copay to the 340B program income</a:t>
          </a:r>
        </a:p>
      </dsp:txBody>
      <dsp:txXfrm rot="-5400000">
        <a:off x="929659" y="3593263"/>
        <a:ext cx="9996237" cy="778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2A1DF-123E-401F-8C82-7EEB90B819A9}">
      <dsp:nvSpPr>
        <dsp:cNvPr id="0" name=""/>
        <dsp:cNvSpPr/>
      </dsp:nvSpPr>
      <dsp:spPr>
        <a:xfrm>
          <a:off x="9270" y="169420"/>
          <a:ext cx="2770739" cy="16624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Provider places a referral in the electronic medical record</a:t>
          </a:r>
        </a:p>
        <a:p>
          <a:pPr lvl="0" algn="ctr" defTabSz="622300">
            <a:lnSpc>
              <a:spcPct val="90000"/>
            </a:lnSpc>
            <a:spcBef>
              <a:spcPct val="0"/>
            </a:spcBef>
            <a:spcAft>
              <a:spcPct val="35000"/>
            </a:spcAft>
          </a:pPr>
          <a:r>
            <a:rPr lang="en-US" sz="1400" kern="1200" dirty="0">
              <a:solidFill>
                <a:schemeClr val="tx1"/>
              </a:solidFill>
            </a:rPr>
            <a:t>Patient is informed that Ryan White will assist with payment for the </a:t>
          </a:r>
          <a:r>
            <a:rPr lang="en-US" sz="1400" kern="1200" dirty="0" smtClean="0">
              <a:solidFill>
                <a:schemeClr val="tx1"/>
              </a:solidFill>
            </a:rPr>
            <a:t>referral.</a:t>
          </a:r>
          <a:r>
            <a:rPr lang="en-US" sz="1400" kern="1200" dirty="0">
              <a:solidFill>
                <a:schemeClr val="tx1"/>
              </a:solidFill>
            </a:rPr>
            <a:t>	</a:t>
          </a:r>
        </a:p>
      </dsp:txBody>
      <dsp:txXfrm>
        <a:off x="57961" y="218111"/>
        <a:ext cx="2673357" cy="1565061"/>
      </dsp:txXfrm>
    </dsp:sp>
    <dsp:sp modelId="{57096D00-FF63-426A-A34C-BAA156324310}">
      <dsp:nvSpPr>
        <dsp:cNvPr id="0" name=""/>
        <dsp:cNvSpPr/>
      </dsp:nvSpPr>
      <dsp:spPr>
        <a:xfrm>
          <a:off x="3023834" y="657071"/>
          <a:ext cx="587396" cy="6871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23834" y="794500"/>
        <a:ext cx="411177" cy="412285"/>
      </dsp:txXfrm>
    </dsp:sp>
    <dsp:sp modelId="{EF0A3542-E421-4D1A-8111-C56B1B86B182}">
      <dsp:nvSpPr>
        <dsp:cNvPr id="0" name=""/>
        <dsp:cNvSpPr/>
      </dsp:nvSpPr>
      <dsp:spPr>
        <a:xfrm>
          <a:off x="3888305" y="169420"/>
          <a:ext cx="2770739" cy="1662443"/>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The referral coordinator confirms Ryan White eligibility and sends a referral to receiving office along with a referral </a:t>
          </a:r>
          <a:r>
            <a:rPr lang="en-US" sz="1400" kern="1200" dirty="0" smtClean="0">
              <a:solidFill>
                <a:schemeClr val="tx1"/>
              </a:solidFill>
            </a:rPr>
            <a:t>letter.</a:t>
          </a:r>
          <a:r>
            <a:rPr lang="en-US" sz="1400" kern="1200" dirty="0"/>
            <a:t>	</a:t>
          </a:r>
        </a:p>
      </dsp:txBody>
      <dsp:txXfrm>
        <a:off x="3936996" y="218111"/>
        <a:ext cx="2673357" cy="1565061"/>
      </dsp:txXfrm>
    </dsp:sp>
    <dsp:sp modelId="{EC0E6271-77A6-4EBF-966E-5499835A9EAC}">
      <dsp:nvSpPr>
        <dsp:cNvPr id="0" name=""/>
        <dsp:cNvSpPr/>
      </dsp:nvSpPr>
      <dsp:spPr>
        <a:xfrm>
          <a:off x="6902869" y="657071"/>
          <a:ext cx="587396" cy="687143"/>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902869" y="794500"/>
        <a:ext cx="411177" cy="412285"/>
      </dsp:txXfrm>
    </dsp:sp>
    <dsp:sp modelId="{0C11F1A3-5720-4E50-83B5-93DA757D8A8C}">
      <dsp:nvSpPr>
        <dsp:cNvPr id="0" name=""/>
        <dsp:cNvSpPr/>
      </dsp:nvSpPr>
      <dsp:spPr>
        <a:xfrm>
          <a:off x="7767340" y="169420"/>
          <a:ext cx="2770739" cy="1662443"/>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Referral is scheduled, patient is </a:t>
          </a:r>
          <a:r>
            <a:rPr lang="en-US" sz="1400" kern="1200" dirty="0" smtClean="0">
              <a:solidFill>
                <a:schemeClr val="tx1"/>
              </a:solidFill>
            </a:rPr>
            <a:t>seen, </a:t>
          </a:r>
          <a:r>
            <a:rPr lang="en-US" sz="1400" kern="1200" dirty="0">
              <a:solidFill>
                <a:schemeClr val="tx1"/>
              </a:solidFill>
            </a:rPr>
            <a:t>invoice is sent to the Ryan White billing </a:t>
          </a:r>
          <a:r>
            <a:rPr lang="en-US" sz="1400" kern="1200" dirty="0" smtClean="0">
              <a:solidFill>
                <a:schemeClr val="tx1"/>
              </a:solidFill>
            </a:rPr>
            <a:t>specialist.</a:t>
          </a:r>
          <a:endParaRPr lang="en-US" sz="1400" kern="1200" dirty="0">
            <a:solidFill>
              <a:schemeClr val="tx1"/>
            </a:solidFill>
          </a:endParaRPr>
        </a:p>
        <a:p>
          <a:pPr lvl="0" algn="ctr" defTabSz="622300">
            <a:lnSpc>
              <a:spcPct val="90000"/>
            </a:lnSpc>
            <a:spcBef>
              <a:spcPct val="0"/>
            </a:spcBef>
            <a:spcAft>
              <a:spcPct val="35000"/>
            </a:spcAft>
          </a:pPr>
          <a:r>
            <a:rPr lang="en-US" sz="1400" kern="1200" dirty="0">
              <a:solidFill>
                <a:schemeClr val="tx1"/>
              </a:solidFill>
            </a:rPr>
            <a:t>Billing specialist confirms eligibility and payment </a:t>
          </a:r>
          <a:r>
            <a:rPr lang="en-US" sz="1400" kern="1200" dirty="0" smtClean="0">
              <a:solidFill>
                <a:schemeClr val="tx1"/>
              </a:solidFill>
            </a:rPr>
            <a:t>source.</a:t>
          </a:r>
          <a:endParaRPr lang="en-US" sz="1400" kern="1200" dirty="0">
            <a:solidFill>
              <a:schemeClr val="tx1"/>
            </a:solidFill>
          </a:endParaRPr>
        </a:p>
        <a:p>
          <a:pPr lvl="0" algn="ctr" defTabSz="622300">
            <a:lnSpc>
              <a:spcPct val="90000"/>
            </a:lnSpc>
            <a:spcBef>
              <a:spcPct val="0"/>
            </a:spcBef>
            <a:spcAft>
              <a:spcPct val="35000"/>
            </a:spcAft>
          </a:pPr>
          <a:endParaRPr lang="en-US" sz="1400" kern="1200" dirty="0"/>
        </a:p>
      </dsp:txBody>
      <dsp:txXfrm>
        <a:off x="7816031" y="218111"/>
        <a:ext cx="2673357" cy="1565061"/>
      </dsp:txXfrm>
    </dsp:sp>
    <dsp:sp modelId="{18CD6C1F-C718-4E5D-8829-967384A1DAAF}">
      <dsp:nvSpPr>
        <dsp:cNvPr id="0" name=""/>
        <dsp:cNvSpPr/>
      </dsp:nvSpPr>
      <dsp:spPr>
        <a:xfrm rot="5400000">
          <a:off x="8859011" y="2025816"/>
          <a:ext cx="587396" cy="687143"/>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8946567" y="2075690"/>
        <a:ext cx="412285" cy="411177"/>
      </dsp:txXfrm>
    </dsp:sp>
    <dsp:sp modelId="{69B9964A-0040-4178-BAAD-A50403236AB3}">
      <dsp:nvSpPr>
        <dsp:cNvPr id="0" name=""/>
        <dsp:cNvSpPr/>
      </dsp:nvSpPr>
      <dsp:spPr>
        <a:xfrm>
          <a:off x="7767340" y="2940160"/>
          <a:ext cx="2770739" cy="1662443"/>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PI approves payment from the respective RW program income </a:t>
          </a:r>
          <a:r>
            <a:rPr lang="en-US" sz="1400" kern="1200" dirty="0" smtClean="0">
              <a:solidFill>
                <a:schemeClr val="tx1"/>
              </a:solidFill>
            </a:rPr>
            <a:t>grant.</a:t>
          </a:r>
          <a:endParaRPr lang="en-US" sz="1400" kern="1200" dirty="0">
            <a:solidFill>
              <a:schemeClr val="tx1"/>
            </a:solidFill>
          </a:endParaRPr>
        </a:p>
        <a:p>
          <a:pPr lvl="0" algn="ctr" defTabSz="622300">
            <a:lnSpc>
              <a:spcPct val="90000"/>
            </a:lnSpc>
            <a:spcBef>
              <a:spcPct val="0"/>
            </a:spcBef>
            <a:spcAft>
              <a:spcPct val="35000"/>
            </a:spcAft>
          </a:pPr>
          <a:r>
            <a:rPr lang="en-US" sz="1400" kern="1200" dirty="0">
              <a:solidFill>
                <a:schemeClr val="tx1"/>
              </a:solidFill>
            </a:rPr>
            <a:t>The invoice is sent to the departmental accountant for </a:t>
          </a:r>
          <a:r>
            <a:rPr lang="en-US" sz="1400" kern="1200" dirty="0" smtClean="0">
              <a:solidFill>
                <a:schemeClr val="tx1"/>
              </a:solidFill>
            </a:rPr>
            <a:t>processing.</a:t>
          </a:r>
          <a:endParaRPr lang="en-US" sz="1400" kern="1200" dirty="0">
            <a:solidFill>
              <a:schemeClr val="tx1"/>
            </a:solidFill>
          </a:endParaRPr>
        </a:p>
      </dsp:txBody>
      <dsp:txXfrm>
        <a:off x="7816031" y="2988851"/>
        <a:ext cx="2673357" cy="1565061"/>
      </dsp:txXfrm>
    </dsp:sp>
    <dsp:sp modelId="{A71551BB-9AD0-4DF2-A9C2-50595BD6E1D4}">
      <dsp:nvSpPr>
        <dsp:cNvPr id="0" name=""/>
        <dsp:cNvSpPr/>
      </dsp:nvSpPr>
      <dsp:spPr>
        <a:xfrm rot="10810387">
          <a:off x="6936117" y="3422000"/>
          <a:ext cx="587399" cy="68714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7112337" y="3559695"/>
        <a:ext cx="411179" cy="412285"/>
      </dsp:txXfrm>
    </dsp:sp>
    <dsp:sp modelId="{86B25DDC-D18D-44BD-A0FE-4D68E61E66B0}">
      <dsp:nvSpPr>
        <dsp:cNvPr id="0" name=""/>
        <dsp:cNvSpPr/>
      </dsp:nvSpPr>
      <dsp:spPr>
        <a:xfrm>
          <a:off x="3888305" y="2928440"/>
          <a:ext cx="2770739" cy="166244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Invoice is processed and payment is posted to the respective Ryan White program income account</a:t>
          </a:r>
        </a:p>
        <a:p>
          <a:pPr lvl="0" algn="ctr" defTabSz="622300">
            <a:lnSpc>
              <a:spcPct val="90000"/>
            </a:lnSpc>
            <a:spcBef>
              <a:spcPct val="0"/>
            </a:spcBef>
            <a:spcAft>
              <a:spcPct val="35000"/>
            </a:spcAft>
          </a:pPr>
          <a:r>
            <a:rPr lang="en-US" sz="1400" kern="1200" dirty="0">
              <a:solidFill>
                <a:schemeClr val="tx1"/>
              </a:solidFill>
            </a:rPr>
            <a:t>Fiscal coordinator accesses this information to prepare the variances </a:t>
          </a:r>
          <a:r>
            <a:rPr lang="en-US" sz="1400" kern="1200" dirty="0" smtClean="0">
              <a:solidFill>
                <a:schemeClr val="tx1"/>
              </a:solidFill>
            </a:rPr>
            <a:t>report.</a:t>
          </a:r>
          <a:endParaRPr lang="en-US" sz="1400" kern="1200" dirty="0">
            <a:solidFill>
              <a:schemeClr val="tx1"/>
            </a:solidFill>
          </a:endParaRPr>
        </a:p>
      </dsp:txBody>
      <dsp:txXfrm>
        <a:off x="3936996" y="2977131"/>
        <a:ext cx="2673357" cy="1565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8870-03C8-481B-9FCD-4E21BCA2F70D}">
      <dsp:nvSpPr>
        <dsp:cNvPr id="0" name=""/>
        <dsp:cNvSpPr/>
      </dsp:nvSpPr>
      <dsp:spPr>
        <a:xfrm>
          <a:off x="4758141" y="1747952"/>
          <a:ext cx="2564993" cy="2540904"/>
        </a:xfrm>
        <a:prstGeom prst="gear9">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Program Income Accounts</a:t>
          </a:r>
        </a:p>
      </dsp:txBody>
      <dsp:txXfrm>
        <a:off x="5272018" y="2343147"/>
        <a:ext cx="1537239" cy="1306077"/>
      </dsp:txXfrm>
    </dsp:sp>
    <dsp:sp modelId="{62F4C01C-734B-49C4-AED6-7D9B502A4321}">
      <dsp:nvSpPr>
        <dsp:cNvPr id="0" name=""/>
        <dsp:cNvSpPr/>
      </dsp:nvSpPr>
      <dsp:spPr>
        <a:xfrm>
          <a:off x="3328449" y="1170040"/>
          <a:ext cx="2132299" cy="1988181"/>
        </a:xfrm>
        <a:prstGeom prst="gear6">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-Patient Charges</a:t>
          </a:r>
        </a:p>
        <a:p>
          <a:pPr lvl="0" algn="ctr" defTabSz="533400">
            <a:lnSpc>
              <a:spcPct val="90000"/>
            </a:lnSpc>
            <a:spcBef>
              <a:spcPct val="0"/>
            </a:spcBef>
            <a:spcAft>
              <a:spcPct val="35000"/>
            </a:spcAft>
          </a:pPr>
          <a:r>
            <a:rPr lang="en-US" sz="1200" kern="1200" dirty="0"/>
            <a:t>-340B Revenue</a:t>
          </a:r>
        </a:p>
      </dsp:txBody>
      <dsp:txXfrm>
        <a:off x="3849929" y="1673596"/>
        <a:ext cx="1089339" cy="981069"/>
      </dsp:txXfrm>
    </dsp:sp>
    <dsp:sp modelId="{C3E871AC-7624-44B0-A207-464861749713}">
      <dsp:nvSpPr>
        <dsp:cNvPr id="0" name=""/>
        <dsp:cNvSpPr/>
      </dsp:nvSpPr>
      <dsp:spPr>
        <a:xfrm rot="20700000">
          <a:off x="4268343" y="118336"/>
          <a:ext cx="2086074" cy="175796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Specialty Referral</a:t>
          </a:r>
        </a:p>
        <a:p>
          <a:pPr lvl="0" algn="ctr" defTabSz="533400">
            <a:lnSpc>
              <a:spcPct val="90000"/>
            </a:lnSpc>
            <a:spcBef>
              <a:spcPct val="0"/>
            </a:spcBef>
            <a:spcAft>
              <a:spcPct val="35000"/>
            </a:spcAft>
          </a:pPr>
          <a:r>
            <a:rPr lang="en-US" sz="1200" kern="1200" dirty="0"/>
            <a:t>Personnel</a:t>
          </a:r>
        </a:p>
        <a:p>
          <a:pPr lvl="0" algn="ctr" defTabSz="533400">
            <a:lnSpc>
              <a:spcPct val="90000"/>
            </a:lnSpc>
            <a:spcBef>
              <a:spcPct val="0"/>
            </a:spcBef>
            <a:spcAft>
              <a:spcPct val="35000"/>
            </a:spcAft>
          </a:pPr>
          <a:r>
            <a:rPr lang="en-US" sz="1200" kern="1200" dirty="0"/>
            <a:t>Administrative Cost</a:t>
          </a:r>
        </a:p>
      </dsp:txBody>
      <dsp:txXfrm rot="-20700000">
        <a:off x="4745341" y="484449"/>
        <a:ext cx="1132078" cy="1025740"/>
      </dsp:txXfrm>
    </dsp:sp>
    <dsp:sp modelId="{B04CBE0C-A240-471A-A700-20C2F03CEFCA}">
      <dsp:nvSpPr>
        <dsp:cNvPr id="0" name=""/>
        <dsp:cNvSpPr/>
      </dsp:nvSpPr>
      <dsp:spPr>
        <a:xfrm>
          <a:off x="4718129" y="1526746"/>
          <a:ext cx="2933699" cy="2933699"/>
        </a:xfrm>
        <a:prstGeom prst="circularArrow">
          <a:avLst>
            <a:gd name="adj1" fmla="val 4688"/>
            <a:gd name="adj2" fmla="val 299029"/>
            <a:gd name="adj3" fmla="val 2515602"/>
            <a:gd name="adj4" fmla="val 1586249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BCA7EB-DEB9-488C-98B9-C223BE15FE9A}">
      <dsp:nvSpPr>
        <dsp:cNvPr id="0" name=""/>
        <dsp:cNvSpPr/>
      </dsp:nvSpPr>
      <dsp:spPr>
        <a:xfrm>
          <a:off x="3265961" y="961994"/>
          <a:ext cx="2131516" cy="213151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0D9C7E-DB0D-42E7-97EE-F68C53534CC0}">
      <dsp:nvSpPr>
        <dsp:cNvPr id="0" name=""/>
        <dsp:cNvSpPr/>
      </dsp:nvSpPr>
      <dsp:spPr>
        <a:xfrm>
          <a:off x="4117006" y="-176894"/>
          <a:ext cx="2298203" cy="229820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255574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714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340864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297826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249488" y="3179763"/>
            <a:ext cx="914400" cy="914400"/>
          </a:xfrm>
        </p:spPr>
        <p:txBody>
          <a:bodyPr/>
          <a:lstStyle/>
          <a:p>
            <a:endParaRPr lang="en-US"/>
          </a:p>
        </p:txBody>
      </p:sp>
    </p:spTree>
    <p:extLst>
      <p:ext uri="{BB962C8B-B14F-4D97-AF65-F5344CB8AC3E}">
        <p14:creationId xmlns:p14="http://schemas.microsoft.com/office/powerpoint/2010/main" val="53136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2106613" y="2489200"/>
            <a:ext cx="914400" cy="914400"/>
          </a:xfrm>
        </p:spPr>
        <p:txBody>
          <a:bodyPr/>
          <a:lstStyle/>
          <a:p>
            <a:endParaRPr lang="en-US"/>
          </a:p>
        </p:txBody>
      </p:sp>
    </p:spTree>
    <p:extLst>
      <p:ext uri="{BB962C8B-B14F-4D97-AF65-F5344CB8AC3E}">
        <p14:creationId xmlns:p14="http://schemas.microsoft.com/office/powerpoint/2010/main" val="300806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2322513" y="2584450"/>
            <a:ext cx="914400" cy="914400"/>
          </a:xfrm>
        </p:spPr>
        <p:txBody>
          <a:bodyPr/>
          <a:lstStyle/>
          <a:p>
            <a:endParaRPr lang="en-US"/>
          </a:p>
        </p:txBody>
      </p:sp>
    </p:spTree>
    <p:extLst>
      <p:ext uri="{BB962C8B-B14F-4D97-AF65-F5344CB8AC3E}">
        <p14:creationId xmlns:p14="http://schemas.microsoft.com/office/powerpoint/2010/main" val="296685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9971156" y="1685649"/>
            <a:ext cx="914400" cy="914400"/>
          </a:xfrm>
        </p:spPr>
        <p:txBody>
          <a:bodyPr/>
          <a:lstStyle/>
          <a:p>
            <a:endParaRPr lang="en-US"/>
          </a:p>
        </p:txBody>
      </p:sp>
      <p:sp>
        <p:nvSpPr>
          <p:cNvPr id="6" name="Text Placeholder 5"/>
          <p:cNvSpPr>
            <a:spLocks noGrp="1"/>
          </p:cNvSpPr>
          <p:nvPr>
            <p:ph type="body" sz="quarter" idx="11"/>
          </p:nvPr>
        </p:nvSpPr>
        <p:spPr>
          <a:xfrm>
            <a:off x="1765051" y="1486507"/>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9907588" y="3744913"/>
            <a:ext cx="914400" cy="914400"/>
          </a:xfrm>
        </p:spPr>
        <p:txBody>
          <a:bodyPr/>
          <a:lstStyle/>
          <a:p>
            <a:endParaRPr lang="en-US"/>
          </a:p>
        </p:txBody>
      </p:sp>
    </p:spTree>
    <p:extLst>
      <p:ext uri="{BB962C8B-B14F-4D97-AF65-F5344CB8AC3E}">
        <p14:creationId xmlns:p14="http://schemas.microsoft.com/office/powerpoint/2010/main" val="138601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
        <p:nvSpPr>
          <p:cNvPr id="4" name="Picture Placeholder 3"/>
          <p:cNvSpPr>
            <a:spLocks noGrp="1"/>
          </p:cNvSpPr>
          <p:nvPr>
            <p:ph type="pic" sz="quarter" idx="11"/>
          </p:nvPr>
        </p:nvSpPr>
        <p:spPr>
          <a:xfrm>
            <a:off x="10142538" y="1857375"/>
            <a:ext cx="914400" cy="914400"/>
          </a:xfrm>
        </p:spPr>
        <p:txBody>
          <a:bodyPr/>
          <a:lstStyle/>
          <a:p>
            <a:endParaRPr lang="en-US"/>
          </a:p>
        </p:txBody>
      </p:sp>
      <p:sp>
        <p:nvSpPr>
          <p:cNvPr id="6" name="Picture Placeholder 5"/>
          <p:cNvSpPr>
            <a:spLocks noGrp="1"/>
          </p:cNvSpPr>
          <p:nvPr>
            <p:ph type="pic" sz="quarter" idx="12"/>
          </p:nvPr>
        </p:nvSpPr>
        <p:spPr>
          <a:xfrm>
            <a:off x="10142538" y="3940258"/>
            <a:ext cx="914400" cy="914400"/>
          </a:xfrm>
        </p:spPr>
        <p:txBody>
          <a:bodyPr/>
          <a:lstStyle/>
          <a:p>
            <a:endParaRPr lang="en-US"/>
          </a:p>
        </p:txBody>
      </p:sp>
    </p:spTree>
    <p:extLst>
      <p:ext uri="{BB962C8B-B14F-4D97-AF65-F5344CB8AC3E}">
        <p14:creationId xmlns:p14="http://schemas.microsoft.com/office/powerpoint/2010/main" val="156760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63759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9" r:id="rId4"/>
    <p:sldLayoutId id="2147483668" r:id="rId5"/>
    <p:sldLayoutId id="2147483667" r:id="rId6"/>
    <p:sldLayoutId id="2147483658" r:id="rId7"/>
    <p:sldLayoutId id="2147483660" r:id="rId8"/>
    <p:sldLayoutId id="2147483662" r:id="rId9"/>
    <p:sldLayoutId id="2147483661" r:id="rId10"/>
    <p:sldLayoutId id="2147483652" r:id="rId11"/>
    <p:sldLayoutId id="2147483656" r:id="rId12"/>
    <p:sldLayoutId id="2147483663" r:id="rId13"/>
    <p:sldLayoutId id="2147483657" r:id="rId14"/>
    <p:sldLayoutId id="2147483659" r:id="rId15"/>
    <p:sldLayoutId id="2147483664" r:id="rId16"/>
    <p:sldLayoutId id="2147483665" r:id="rId1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340B Drug Discount Program</a:t>
            </a:r>
          </a:p>
        </p:txBody>
      </p:sp>
      <p:pic>
        <p:nvPicPr>
          <p:cNvPr id="8" name="Picture Placeholder 7" descr="1. manufacturer provided 340B hospital with discounted drug&#10;2. 340B hospital provides medicines to patients, including those with commercial insurance&#10;3. Insurer reimburses at full negotiated rate; hospital keeps difference as profit" title="Program income from 340B"/>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123" b="6123"/>
          <a:stretch>
            <a:fillRect/>
          </a:stretch>
        </p:blipFill>
        <p:spPr>
          <a:xfrm>
            <a:off x="938213" y="1308100"/>
            <a:ext cx="10163175" cy="4459288"/>
          </a:xfrm>
        </p:spPr>
      </p:pic>
    </p:spTree>
    <p:extLst>
      <p:ext uri="{BB962C8B-B14F-4D97-AF65-F5344CB8AC3E}">
        <p14:creationId xmlns:p14="http://schemas.microsoft.com/office/powerpoint/2010/main" val="93748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Program Income-Recipient’s Responsibilities</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sources of potential program </a:t>
            </a:r>
            <a:r>
              <a:rPr lang="en-US" dirty="0" smtClean="0"/>
              <a:t>income. </a:t>
            </a:r>
            <a:endParaRPr lang="en-US" dirty="0"/>
          </a:p>
          <a:p>
            <a:pPr marL="342900" indent="-342900">
              <a:buFont typeface="Arial" panose="020B0604020202020204" pitchFamily="34" charset="0"/>
              <a:buChar char="•"/>
            </a:pPr>
            <a:r>
              <a:rPr lang="en-US" dirty="0"/>
              <a:t>Maximize program income generated under the </a:t>
            </a:r>
            <a:r>
              <a:rPr lang="en-US" dirty="0" smtClean="0"/>
              <a:t>award.</a:t>
            </a:r>
            <a:endParaRPr lang="en-US" dirty="0"/>
          </a:p>
          <a:p>
            <a:pPr marL="342900" indent="-342900">
              <a:buFont typeface="Arial" panose="020B0604020202020204" pitchFamily="34" charset="0"/>
              <a:buChar char="•"/>
            </a:pPr>
            <a:r>
              <a:rPr lang="en-US" dirty="0"/>
              <a:t>Establish a program income account in your financial </a:t>
            </a:r>
            <a:r>
              <a:rPr lang="en-US" dirty="0" smtClean="0"/>
              <a:t>system.</a:t>
            </a:r>
            <a:endParaRPr lang="en-US" dirty="0"/>
          </a:p>
          <a:p>
            <a:pPr marL="342900" indent="-342900">
              <a:buFont typeface="Arial" panose="020B0604020202020204" pitchFamily="34" charset="0"/>
              <a:buChar char="•"/>
            </a:pPr>
            <a:r>
              <a:rPr lang="en-US" dirty="0"/>
              <a:t>Deposit the program income to the designated program income </a:t>
            </a:r>
            <a:r>
              <a:rPr lang="en-US" dirty="0" smtClean="0"/>
              <a:t>account.</a:t>
            </a:r>
            <a:endParaRPr lang="en-US" dirty="0"/>
          </a:p>
          <a:p>
            <a:pPr marL="342900" indent="-342900">
              <a:buFont typeface="Arial" panose="020B0604020202020204" pitchFamily="34" charset="0"/>
              <a:buChar char="•"/>
            </a:pPr>
            <a:r>
              <a:rPr lang="en-US" dirty="0"/>
              <a:t>Post the appropriate expenses to the designated program income </a:t>
            </a:r>
            <a:r>
              <a:rPr lang="en-US" dirty="0" smtClean="0"/>
              <a:t>account.</a:t>
            </a:r>
            <a:endParaRPr lang="en-US" dirty="0"/>
          </a:p>
          <a:p>
            <a:pPr marL="342900" indent="-342900">
              <a:buFont typeface="Arial" panose="020B0604020202020204" pitchFamily="34" charset="0"/>
              <a:buChar char="•"/>
            </a:pPr>
            <a:r>
              <a:rPr lang="en-US" dirty="0"/>
              <a:t>Ensure program income-related expenses comply with the </a:t>
            </a:r>
            <a:r>
              <a:rPr lang="en-US" dirty="0" err="1"/>
              <a:t>allowability</a:t>
            </a:r>
            <a:r>
              <a:rPr lang="en-US" dirty="0"/>
              <a:t> </a:t>
            </a:r>
            <a:r>
              <a:rPr lang="en-US" dirty="0" smtClean="0"/>
              <a:t>of award. </a:t>
            </a:r>
            <a:endParaRPr lang="en-US" dirty="0"/>
          </a:p>
          <a:p>
            <a:pPr marL="342900" indent="-342900">
              <a:buFont typeface="Arial" panose="020B0604020202020204" pitchFamily="34" charset="0"/>
              <a:buChar char="•"/>
            </a:pPr>
            <a:r>
              <a:rPr lang="en-US" dirty="0"/>
              <a:t>Understand and comply with program income accounting </a:t>
            </a:r>
            <a:r>
              <a:rPr lang="en-US" dirty="0" smtClean="0"/>
              <a:t>methods.</a:t>
            </a:r>
            <a:endParaRPr lang="en-US" dirty="0"/>
          </a:p>
          <a:p>
            <a:pPr marL="342900" indent="-342900">
              <a:buFont typeface="Arial" panose="020B0604020202020204" pitchFamily="34" charset="0"/>
              <a:buChar char="•"/>
            </a:pPr>
            <a:r>
              <a:rPr lang="en-US" dirty="0"/>
              <a:t>Verify and confirm the total program income earned and the amount expended to be included in the federal financial report.</a:t>
            </a:r>
          </a:p>
          <a:p>
            <a:endParaRPr lang="en-US" dirty="0"/>
          </a:p>
        </p:txBody>
      </p:sp>
    </p:spTree>
    <p:extLst>
      <p:ext uri="{BB962C8B-B14F-4D97-AF65-F5344CB8AC3E}">
        <p14:creationId xmlns:p14="http://schemas.microsoft.com/office/powerpoint/2010/main" val="11370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of Program Income</a:t>
            </a:r>
          </a:p>
        </p:txBody>
      </p:sp>
      <p:sp>
        <p:nvSpPr>
          <p:cNvPr id="3" name="Content Placeholder 2"/>
          <p:cNvSpPr>
            <a:spLocks noGrp="1"/>
          </p:cNvSpPr>
          <p:nvPr>
            <p:ph sz="half" idx="10"/>
          </p:nvPr>
        </p:nvSpPr>
        <p:spPr/>
        <p:txBody>
          <a:bodyPr/>
          <a:lstStyle/>
          <a:p>
            <a:r>
              <a:rPr lang="en-US" dirty="0"/>
              <a:t>Program income must be identified, appropriately documented, and the resulting revenue and expenses properly recorded and accounted for. </a:t>
            </a:r>
          </a:p>
          <a:p>
            <a:endParaRPr lang="en-US" dirty="0"/>
          </a:p>
        </p:txBody>
      </p:sp>
      <p:graphicFrame>
        <p:nvGraphicFramePr>
          <p:cNvPr id="5" name="Diagram 4" descr="Both revenue and expenditure must be documented in the account system and the net balance should be reflected in the FFR." title="Tracking program income"/>
          <p:cNvGraphicFramePr/>
          <p:nvPr>
            <p:extLst>
              <p:ext uri="{D42A27DB-BD31-4B8C-83A1-F6EECF244321}">
                <p14:modId xmlns:p14="http://schemas.microsoft.com/office/powerpoint/2010/main" val="3306142880"/>
              </p:ext>
            </p:extLst>
          </p:nvPr>
        </p:nvGraphicFramePr>
        <p:xfrm>
          <a:off x="2032000" y="10635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10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Spending Program Income</a:t>
            </a:r>
          </a:p>
        </p:txBody>
      </p:sp>
      <p:sp>
        <p:nvSpPr>
          <p:cNvPr id="3" name="Content Placeholder 2"/>
          <p:cNvSpPr>
            <a:spLocks noGrp="1"/>
          </p:cNvSpPr>
          <p:nvPr>
            <p:ph sz="half" idx="10"/>
          </p:nvPr>
        </p:nvSpPr>
        <p:spPr/>
        <p:txBody>
          <a:bodyPr/>
          <a:lstStyle/>
          <a:p>
            <a:endParaRPr lang="en-US" dirty="0"/>
          </a:p>
          <a:p>
            <a:r>
              <a:rPr lang="en-US" dirty="0"/>
              <a:t>Program income is considered </a:t>
            </a:r>
            <a:r>
              <a:rPr lang="en-US" u="sng" dirty="0"/>
              <a:t>additive</a:t>
            </a:r>
            <a:r>
              <a:rPr lang="en-US" dirty="0"/>
              <a:t> to the original award and used to further the award activities.</a:t>
            </a:r>
          </a:p>
          <a:p>
            <a:r>
              <a:rPr lang="en-US" dirty="0"/>
              <a:t>Program income must be used for the purposes for which the award was made</a:t>
            </a:r>
          </a:p>
          <a:p>
            <a:r>
              <a:rPr lang="en-US" dirty="0"/>
              <a:t>Program income may only be used for allowable costs under the award:</a:t>
            </a:r>
          </a:p>
          <a:p>
            <a:pPr lvl="1"/>
            <a:r>
              <a:rPr lang="en-US" dirty="0">
                <a:solidFill>
                  <a:schemeClr val="accent1">
                    <a:lumMod val="50000"/>
                  </a:schemeClr>
                </a:solidFill>
              </a:rPr>
              <a:t>Core Medical services</a:t>
            </a:r>
          </a:p>
          <a:p>
            <a:pPr lvl="1"/>
            <a:r>
              <a:rPr lang="en-US" dirty="0">
                <a:solidFill>
                  <a:schemeClr val="accent1">
                    <a:lumMod val="50000"/>
                  </a:schemeClr>
                </a:solidFill>
              </a:rPr>
              <a:t>Support services (not subject to the 25% cap)</a:t>
            </a:r>
          </a:p>
          <a:p>
            <a:pPr lvl="1"/>
            <a:r>
              <a:rPr lang="en-US" dirty="0">
                <a:solidFill>
                  <a:schemeClr val="accent1">
                    <a:lumMod val="50000"/>
                  </a:schemeClr>
                </a:solidFill>
              </a:rPr>
              <a:t>Clinical QM</a:t>
            </a:r>
          </a:p>
          <a:p>
            <a:pPr lvl="1"/>
            <a:r>
              <a:rPr lang="en-US" dirty="0">
                <a:solidFill>
                  <a:schemeClr val="accent1">
                    <a:lumMod val="50000"/>
                  </a:schemeClr>
                </a:solidFill>
              </a:rPr>
              <a:t>Administrative Services (not subject to the 10% cap).</a:t>
            </a:r>
          </a:p>
          <a:p>
            <a:endParaRPr lang="en-US" dirty="0"/>
          </a:p>
        </p:txBody>
      </p:sp>
    </p:spTree>
    <p:extLst>
      <p:ext uri="{BB962C8B-B14F-4D97-AF65-F5344CB8AC3E}">
        <p14:creationId xmlns:p14="http://schemas.microsoft.com/office/powerpoint/2010/main" val="369529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Allowable Costs PCN 16-02</a:t>
            </a:r>
          </a:p>
        </p:txBody>
      </p:sp>
      <p:pic>
        <p:nvPicPr>
          <p:cNvPr id="5" name="Picture Placeholder 4" descr="Core and support services &#10;Core services include &#10;1. Outpatient and Ambulatory Health Services&#10;2. AIDS Drug Assistance Program Treatments&#10;3. AIDS Pharmaceutical Assistance&#10;4. Oral Health&#10;5. Early Intervention Services (EIS)&#10;6. Health Insurance Premium and Cost Sharing Assistance for Low-Income Individuals&#10;7. Home and Community-Based Health Services&#10;8. Home Health Care Hospice Services Housing&#10;9. Medical Case Management, including Treatment Adherence Services&#10;10. Medical Nutrition Therapy&#10;11. Hospice&#10;12. Mental Health&#10;&#10;Support services include:&#10;1. Child Care Services&#10;2. Emergency Financial Assistance&#10;3. Food Bank/Home Delivered Meals&#10;4. Health Education/Risk Reduction&#10;5. Housing&#10;6. Other Professional Services&#10;7. Linguistic&#10;8. Medical Transportation&#10;9. Non-medical Case Management Services&#10;10. Outreach Services&#10;11. Psychosocial Support Services&#10;12. Referral for Health Care and Support Services&#10;13. Rehabilitation Services&#10;14. Respite Care&#10;15. Substance Abuse Outpatient Care Substance Abuse Services (residential)" title="Allowable costs"/>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573" b="573"/>
          <a:stretch>
            <a:fillRect/>
          </a:stretch>
        </p:blipFill>
        <p:spPr>
          <a:xfrm>
            <a:off x="838200" y="971550"/>
            <a:ext cx="10795000" cy="5702300"/>
          </a:xfrm>
        </p:spPr>
      </p:pic>
    </p:spTree>
    <p:extLst>
      <p:ext uri="{BB962C8B-B14F-4D97-AF65-F5344CB8AC3E}">
        <p14:creationId xmlns:p14="http://schemas.microsoft.com/office/powerpoint/2010/main" val="367811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Unallowable Costs</a:t>
            </a:r>
          </a:p>
        </p:txBody>
      </p:sp>
      <p:sp>
        <p:nvSpPr>
          <p:cNvPr id="3" name="Content Placeholder 2"/>
          <p:cNvSpPr>
            <a:spLocks noGrp="1"/>
          </p:cNvSpPr>
          <p:nvPr>
            <p:ph sz="half" idx="10"/>
          </p:nvPr>
        </p:nvSpPr>
        <p:spPr/>
        <p:txBody>
          <a:bodyPr>
            <a:normAutofit lnSpcReduction="10000"/>
          </a:bodyPr>
          <a:lstStyle/>
          <a:p>
            <a:pPr marL="342900" indent="-342900">
              <a:buFont typeface="Arial" panose="020B0604020202020204" pitchFamily="34" charset="0"/>
              <a:buChar char="•"/>
            </a:pPr>
            <a:r>
              <a:rPr lang="en-US" dirty="0"/>
              <a:t>Cash payments to intended clients of RWHAP-funded </a:t>
            </a:r>
            <a:r>
              <a:rPr lang="en-US" dirty="0" smtClean="0"/>
              <a:t>services. </a:t>
            </a:r>
            <a:endParaRPr lang="en-US" dirty="0"/>
          </a:p>
          <a:p>
            <a:pPr marL="342900" indent="-342900">
              <a:buFont typeface="Arial" panose="020B0604020202020204" pitchFamily="34" charset="0"/>
              <a:buChar char="•"/>
            </a:pPr>
            <a:r>
              <a:rPr lang="en-US" dirty="0"/>
              <a:t>General-use prepaid cards (bear the logo of a payment network, such as Visa, MasterCard, or American Express</a:t>
            </a:r>
            <a:r>
              <a:rPr lang="en-US" dirty="0" smtClean="0"/>
              <a:t>). </a:t>
            </a:r>
            <a:endParaRPr lang="en-US" dirty="0"/>
          </a:p>
          <a:p>
            <a:pPr marL="342900" indent="-342900">
              <a:buFont typeface="Arial" panose="020B0604020202020204" pitchFamily="34" charset="0"/>
              <a:buChar char="•"/>
            </a:pPr>
            <a:r>
              <a:rPr lang="en-US" dirty="0"/>
              <a:t>Gift cards that are cobranded with the logo of a payment network and the logo of a merchant or affiliated group of merchants are general-use prepaid cards, not store gift </a:t>
            </a:r>
            <a:r>
              <a:rPr lang="en-US" dirty="0" smtClean="0"/>
              <a:t>cards. </a:t>
            </a:r>
            <a:endParaRPr lang="en-US" dirty="0"/>
          </a:p>
          <a:p>
            <a:pPr marL="342900" indent="-342900">
              <a:buFont typeface="Arial" panose="020B0604020202020204" pitchFamily="34" charset="0"/>
              <a:buChar char="•"/>
            </a:pPr>
            <a:r>
              <a:rPr lang="en-US" u="sng" dirty="0"/>
              <a:t>Construction</a:t>
            </a:r>
            <a:r>
              <a:rPr lang="en-US" dirty="0"/>
              <a:t> or major alterations to </a:t>
            </a:r>
            <a:r>
              <a:rPr lang="en-US" dirty="0" smtClean="0"/>
              <a:t>buildings.</a:t>
            </a:r>
            <a:endParaRPr lang="en-US" dirty="0"/>
          </a:p>
          <a:p>
            <a:pPr marL="342900" indent="-342900">
              <a:buFont typeface="Arial" panose="020B0604020202020204" pitchFamily="34" charset="0"/>
              <a:buChar char="•"/>
            </a:pPr>
            <a:r>
              <a:rPr lang="en-US" dirty="0"/>
              <a:t>Other unallowable costs include: </a:t>
            </a:r>
          </a:p>
          <a:p>
            <a:pPr lvl="1"/>
            <a:r>
              <a:rPr lang="en-US" dirty="0">
                <a:solidFill>
                  <a:srgbClr val="002060"/>
                </a:solidFill>
              </a:rPr>
              <a:t>Clothing </a:t>
            </a:r>
            <a:r>
              <a:rPr lang="en-US" dirty="0" smtClean="0">
                <a:solidFill>
                  <a:srgbClr val="002060"/>
                </a:solidFill>
              </a:rPr>
              <a:t>Employment. </a:t>
            </a:r>
            <a:endParaRPr lang="en-US" dirty="0">
              <a:solidFill>
                <a:srgbClr val="002060"/>
              </a:solidFill>
            </a:endParaRPr>
          </a:p>
          <a:p>
            <a:pPr lvl="1"/>
            <a:r>
              <a:rPr lang="en-US" dirty="0">
                <a:solidFill>
                  <a:srgbClr val="002060"/>
                </a:solidFill>
              </a:rPr>
              <a:t>Employment-Readiness </a:t>
            </a:r>
            <a:r>
              <a:rPr lang="en-US" dirty="0" smtClean="0">
                <a:solidFill>
                  <a:srgbClr val="002060"/>
                </a:solidFill>
              </a:rPr>
              <a:t>Services. </a:t>
            </a:r>
            <a:endParaRPr lang="en-US" dirty="0">
              <a:solidFill>
                <a:srgbClr val="002060"/>
              </a:solidFill>
            </a:endParaRPr>
          </a:p>
          <a:p>
            <a:pPr lvl="1"/>
            <a:r>
              <a:rPr lang="en-US" dirty="0">
                <a:solidFill>
                  <a:srgbClr val="002060"/>
                </a:solidFill>
              </a:rPr>
              <a:t>Funeral and Burial </a:t>
            </a:r>
            <a:r>
              <a:rPr lang="en-US" dirty="0" smtClean="0">
                <a:solidFill>
                  <a:srgbClr val="002060"/>
                </a:solidFill>
              </a:rPr>
              <a:t>Expenses. </a:t>
            </a:r>
            <a:endParaRPr lang="en-US" dirty="0">
              <a:solidFill>
                <a:srgbClr val="002060"/>
              </a:solidFill>
            </a:endParaRPr>
          </a:p>
          <a:p>
            <a:pPr lvl="1"/>
            <a:r>
              <a:rPr lang="en-US" dirty="0">
                <a:solidFill>
                  <a:srgbClr val="002060"/>
                </a:solidFill>
              </a:rPr>
              <a:t>Property </a:t>
            </a:r>
            <a:r>
              <a:rPr lang="en-US" dirty="0" smtClean="0">
                <a:solidFill>
                  <a:srgbClr val="002060"/>
                </a:solidFill>
              </a:rPr>
              <a:t>Taxes.</a:t>
            </a:r>
            <a:endParaRPr lang="en-US" dirty="0">
              <a:solidFill>
                <a:srgbClr val="002060"/>
              </a:solidFill>
            </a:endParaRPr>
          </a:p>
          <a:p>
            <a:endParaRPr lang="en-US" dirty="0"/>
          </a:p>
        </p:txBody>
      </p:sp>
    </p:spTree>
    <p:extLst>
      <p:ext uri="{BB962C8B-B14F-4D97-AF65-F5344CB8AC3E}">
        <p14:creationId xmlns:p14="http://schemas.microsoft.com/office/powerpoint/2010/main" val="363775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402963"/>
            <a:ext cx="5622064" cy="1069975"/>
          </a:xfrm>
        </p:spPr>
        <p:txBody>
          <a:bodyPr/>
          <a:lstStyle/>
          <a:p>
            <a:r>
              <a:rPr lang="en-US" dirty="0"/>
              <a:t>ECU HIV Program</a:t>
            </a:r>
          </a:p>
        </p:txBody>
      </p:sp>
      <p:sp>
        <p:nvSpPr>
          <p:cNvPr id="4" name="Text Placeholder 3"/>
          <p:cNvSpPr>
            <a:spLocks noGrp="1"/>
          </p:cNvSpPr>
          <p:nvPr>
            <p:ph type="body" sz="half" idx="2"/>
          </p:nvPr>
        </p:nvSpPr>
        <p:spPr>
          <a:xfrm>
            <a:off x="477078" y="2057399"/>
            <a:ext cx="4924481" cy="3655243"/>
          </a:xfrm>
        </p:spPr>
        <p:txBody>
          <a:bodyPr/>
          <a:lstStyle/>
          <a:p>
            <a:pPr marL="228600" lvl="0" indent="-228600">
              <a:buFont typeface="Arial" panose="020B0604020202020204" pitchFamily="34" charset="0"/>
              <a:buChar char="•"/>
              <a:defRPr/>
            </a:pPr>
            <a:r>
              <a:rPr lang="en-US" dirty="0">
                <a:solidFill>
                  <a:prstClr val="black"/>
                </a:solidFill>
              </a:rPr>
              <a:t>Primary Provider for HIV Care  in Eastern North Carolina (ENC)</a:t>
            </a:r>
          </a:p>
          <a:p>
            <a:pPr marL="228600" lvl="0" indent="-228600">
              <a:buFont typeface="Arial" panose="020B0604020202020204" pitchFamily="34" charset="0"/>
              <a:buChar char="•"/>
              <a:defRPr/>
            </a:pPr>
            <a:r>
              <a:rPr lang="en-US" dirty="0">
                <a:solidFill>
                  <a:prstClr val="black"/>
                </a:solidFill>
              </a:rPr>
              <a:t>Catchment area - 30 Counties</a:t>
            </a:r>
          </a:p>
          <a:p>
            <a:pPr marL="285750" indent="-285750">
              <a:buFont typeface="Arial" panose="020B0604020202020204" pitchFamily="34" charset="0"/>
              <a:buChar char="•"/>
            </a:pPr>
            <a:r>
              <a:rPr lang="en-US" dirty="0">
                <a:ea typeface="Cambria Math" panose="02040503050406030204" pitchFamily="18" charset="0"/>
              </a:rPr>
              <a:t>1600+ active patients/PLWH. </a:t>
            </a:r>
          </a:p>
          <a:p>
            <a:pPr marL="285750" indent="-285750">
              <a:buFont typeface="Arial" panose="020B0604020202020204" pitchFamily="34" charset="0"/>
              <a:buChar char="•"/>
            </a:pPr>
            <a:r>
              <a:rPr lang="en-US" dirty="0">
                <a:ea typeface="Cambria Math" panose="02040503050406030204" pitchFamily="18" charset="0"/>
              </a:rPr>
              <a:t>100 New and 100 reengaging clients per year (no HIV care &gt; 9 months)</a:t>
            </a:r>
          </a:p>
          <a:p>
            <a:pPr marL="228600" lvl="0" indent="-228600">
              <a:buFont typeface="Arial" panose="020B0604020202020204" pitchFamily="34" charset="0"/>
              <a:buChar char="•"/>
              <a:defRPr/>
            </a:pPr>
            <a:endParaRPr lang="en-US" dirty="0">
              <a:solidFill>
                <a:prstClr val="black"/>
              </a:solidFill>
            </a:endParaRPr>
          </a:p>
          <a:p>
            <a:endParaRPr lang="en-US" dirty="0"/>
          </a:p>
        </p:txBody>
      </p:sp>
      <p:pic>
        <p:nvPicPr>
          <p:cNvPr id="5" name="Content Placeholder 4"/>
          <p:cNvPicPr>
            <a:picLocks noGrp="1" noChangeAspect="1"/>
          </p:cNvPicPr>
          <p:nvPr>
            <p:ph idx="1"/>
          </p:nvPr>
        </p:nvPicPr>
        <p:blipFill>
          <a:blip r:embed="rId2"/>
          <a:stretch>
            <a:fillRect/>
          </a:stretch>
        </p:blipFill>
        <p:spPr>
          <a:xfrm>
            <a:off x="5555873" y="1524482"/>
            <a:ext cx="5785605" cy="3535986"/>
          </a:xfrm>
          <a:prstGeom prst="rect">
            <a:avLst/>
          </a:prstGeom>
        </p:spPr>
      </p:pic>
    </p:spTree>
    <p:extLst>
      <p:ext uri="{BB962C8B-B14F-4D97-AF65-F5344CB8AC3E}">
        <p14:creationId xmlns:p14="http://schemas.microsoft.com/office/powerpoint/2010/main" val="171404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ECU ID HIV Program- A One Stop Shop!</a:t>
            </a:r>
          </a:p>
        </p:txBody>
      </p:sp>
      <p:sp>
        <p:nvSpPr>
          <p:cNvPr id="3" name="Content Placeholder 2"/>
          <p:cNvSpPr>
            <a:spLocks noGrp="1"/>
          </p:cNvSpPr>
          <p:nvPr>
            <p:ph sz="half" idx="10"/>
          </p:nvPr>
        </p:nvSpPr>
        <p:spPr/>
        <p:txBody>
          <a:bodyPr/>
          <a:lstStyle/>
          <a:p>
            <a:pPr>
              <a:buFont typeface="Wingdings" panose="05000000000000000000" pitchFamily="2" charset="2"/>
              <a:buChar char="§"/>
            </a:pPr>
            <a:endParaRPr lang="en-US" dirty="0">
              <a:ea typeface="Calibri"/>
              <a:cs typeface="Times New Roman"/>
            </a:endParaRPr>
          </a:p>
          <a:p>
            <a:pPr>
              <a:buFont typeface="Wingdings" panose="05000000000000000000" pitchFamily="2" charset="2"/>
              <a:buChar char="§"/>
            </a:pPr>
            <a:r>
              <a:rPr lang="en-US" dirty="0">
                <a:ea typeface="Calibri"/>
                <a:cs typeface="Times New Roman"/>
              </a:rPr>
              <a:t>7 - ID Faculty; 4 - ID fellows; 2 – NP; 3 - nurses; 1 – phlebotomist, 2 - </a:t>
            </a:r>
            <a:r>
              <a:rPr lang="en-US" dirty="0" err="1">
                <a:ea typeface="Calibri"/>
                <a:cs typeface="Times New Roman"/>
              </a:rPr>
              <a:t>PharmDs</a:t>
            </a:r>
            <a:endParaRPr lang="en-US" dirty="0">
              <a:ea typeface="Calibri"/>
              <a:cs typeface="Times New Roman"/>
            </a:endParaRPr>
          </a:p>
          <a:p>
            <a:pPr>
              <a:buFont typeface="Wingdings" panose="05000000000000000000" pitchFamily="2" charset="2"/>
              <a:buChar char="§"/>
            </a:pPr>
            <a:r>
              <a:rPr lang="en-US" dirty="0">
                <a:ea typeface="Calibri"/>
                <a:cs typeface="Times New Roman"/>
              </a:rPr>
              <a:t>Psychiatrist 0.1 FTE and 1.0 FT MH/SA Counselor</a:t>
            </a:r>
          </a:p>
          <a:p>
            <a:pPr lvl="0">
              <a:buFont typeface="Wingdings" panose="05000000000000000000" pitchFamily="2" charset="2"/>
              <a:buChar char="§"/>
            </a:pPr>
            <a:r>
              <a:rPr lang="en-US" dirty="0"/>
              <a:t>Nutritional Screening and Treatment</a:t>
            </a:r>
          </a:p>
          <a:p>
            <a:pPr lvl="0">
              <a:buFont typeface="Wingdings" panose="05000000000000000000" pitchFamily="2" charset="2"/>
              <a:buChar char="§"/>
            </a:pPr>
            <a:r>
              <a:rPr lang="en-US" dirty="0"/>
              <a:t>Medical Case Management/Linkage Retention Coordinators</a:t>
            </a:r>
          </a:p>
          <a:p>
            <a:pPr lvl="0">
              <a:buFont typeface="Wingdings" panose="05000000000000000000" pitchFamily="2" charset="2"/>
              <a:buChar char="§"/>
            </a:pPr>
            <a:r>
              <a:rPr lang="en-US" dirty="0"/>
              <a:t>Transportation Assistance &amp; Medication Assistance/ADAP</a:t>
            </a:r>
          </a:p>
          <a:p>
            <a:pPr>
              <a:buFont typeface="Wingdings" panose="05000000000000000000" pitchFamily="2" charset="2"/>
              <a:buChar char="§"/>
            </a:pPr>
            <a:r>
              <a:rPr lang="en-US" dirty="0"/>
              <a:t>Oral Health Services (School of Dental Medicine) and Vision program</a:t>
            </a:r>
          </a:p>
          <a:p>
            <a:pPr>
              <a:buFont typeface="Wingdings" panose="05000000000000000000" pitchFamily="2" charset="2"/>
              <a:buChar char="§"/>
            </a:pPr>
            <a:r>
              <a:rPr lang="en-US" dirty="0"/>
              <a:t>Specialty and Primary Care Referral program</a:t>
            </a:r>
          </a:p>
          <a:p>
            <a:pPr>
              <a:buFont typeface="Wingdings" panose="05000000000000000000" pitchFamily="2" charset="2"/>
              <a:buChar char="§"/>
            </a:pPr>
            <a:r>
              <a:rPr lang="en-US" dirty="0">
                <a:ea typeface="Cambria Math" panose="02040503050406030204" pitchFamily="18" charset="0"/>
              </a:rPr>
              <a:t>Active Clinical trials program: 6 Active, 1 actively enrolling</a:t>
            </a:r>
          </a:p>
          <a:p>
            <a:endParaRPr lang="en-US" dirty="0"/>
          </a:p>
        </p:txBody>
      </p:sp>
    </p:spTree>
    <p:extLst>
      <p:ext uri="{BB962C8B-B14F-4D97-AF65-F5344CB8AC3E}">
        <p14:creationId xmlns:p14="http://schemas.microsoft.com/office/powerpoint/2010/main" val="313787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ECU HIV Program Client Demographics</a:t>
            </a:r>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3139922251"/>
              </p:ext>
            </p:extLst>
          </p:nvPr>
        </p:nvGraphicFramePr>
        <p:xfrm>
          <a:off x="838200" y="1196975"/>
          <a:ext cx="10515600" cy="3840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2017 ECU Client Level Data</a:t>
                      </a:r>
                      <a:endParaRPr lang="en-US" dirty="0"/>
                    </a:p>
                    <a:p>
                      <a:endParaRPr lang="en-US" dirty="0"/>
                    </a:p>
                  </a:txBody>
                  <a:tcPr/>
                </a:tc>
                <a:tc>
                  <a:txBody>
                    <a:bodyPr/>
                    <a:lstStyle/>
                    <a:p>
                      <a:r>
                        <a:rPr lang="en-US" dirty="0"/>
                        <a:t>N (%)</a:t>
                      </a:r>
                    </a:p>
                  </a:txBody>
                  <a:tcPr/>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Number of people living with HIV</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1563 (100%)</a:t>
                      </a:r>
                    </a:p>
                    <a:p>
                      <a:endParaRPr lang="en-US" dirty="0"/>
                    </a:p>
                  </a:txBody>
                  <a:tcPr/>
                </a:tc>
                <a:extLst>
                  <a:ext uri="{0D108BD9-81ED-4DB2-BD59-A6C34878D82A}">
                    <a16:rowId xmlns:a16="http://schemas.microsoft.com/office/drawing/2014/main" val="10001"/>
                  </a:ext>
                </a:extLst>
              </a:tr>
              <a:tr h="370840">
                <a:tc>
                  <a:txBody>
                    <a:bodyPr/>
                    <a:lstStyle/>
                    <a:p>
                      <a:r>
                        <a:rPr lang="en-US" dirty="0"/>
                        <a:t>African Americans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1191 (76%)</a:t>
                      </a:r>
                    </a:p>
                    <a:p>
                      <a:endParaRPr lang="en-US" dirty="0"/>
                    </a:p>
                  </a:txBody>
                  <a:tcPr/>
                </a:tc>
                <a:extLst>
                  <a:ext uri="{0D108BD9-81ED-4DB2-BD59-A6C34878D82A}">
                    <a16:rowId xmlns:a16="http://schemas.microsoft.com/office/drawing/2014/main" val="10002"/>
                  </a:ext>
                </a:extLst>
              </a:tr>
              <a:tr h="370840">
                <a:tc>
                  <a:txBody>
                    <a:bodyPr/>
                    <a:lstStyle/>
                    <a:p>
                      <a:r>
                        <a:rPr lang="en-US" dirty="0"/>
                        <a:t>Females</a:t>
                      </a:r>
                    </a:p>
                  </a:txBody>
                  <a:tcPr/>
                </a:tc>
                <a:tc>
                  <a:txBody>
                    <a:bodyPr/>
                    <a:lstStyle/>
                    <a:p>
                      <a:r>
                        <a:rPr lang="en-US" dirty="0"/>
                        <a:t>552 (35%)</a:t>
                      </a:r>
                    </a:p>
                    <a:p>
                      <a:endParaRPr lang="en-US" dirty="0"/>
                    </a:p>
                  </a:txBody>
                  <a:tcPr/>
                </a:tc>
                <a:extLst>
                  <a:ext uri="{0D108BD9-81ED-4DB2-BD59-A6C34878D82A}">
                    <a16:rowId xmlns:a16="http://schemas.microsoft.com/office/drawing/2014/main" val="10003"/>
                  </a:ext>
                </a:extLst>
              </a:tr>
              <a:tr h="370840">
                <a:tc>
                  <a:txBody>
                    <a:bodyPr/>
                    <a:lstStyle/>
                    <a:p>
                      <a:r>
                        <a:rPr lang="en-US" dirty="0"/>
                        <a:t>Men &gt;24</a:t>
                      </a:r>
                    </a:p>
                  </a:txBody>
                  <a:tcPr/>
                </a:tc>
                <a:tc>
                  <a:txBody>
                    <a:bodyPr/>
                    <a:lstStyle/>
                    <a:p>
                      <a:r>
                        <a:rPr lang="en-US" dirty="0"/>
                        <a:t> 960 (60%)</a:t>
                      </a:r>
                    </a:p>
                    <a:p>
                      <a:endParaRPr lang="en-US"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FPL &lt;100</a:t>
                      </a:r>
                    </a:p>
                  </a:txBody>
                  <a:tcPr/>
                </a:tc>
                <a:tc>
                  <a:txBody>
                    <a:bodyPr/>
                    <a:lstStyle/>
                    <a:p>
                      <a:r>
                        <a:rPr lang="en-US" dirty="0"/>
                        <a:t>960 (61%)</a:t>
                      </a:r>
                    </a:p>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045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648059"/>
            <a:ext cx="6291367" cy="1069975"/>
          </a:xfrm>
        </p:spPr>
        <p:txBody>
          <a:bodyPr/>
          <a:lstStyle/>
          <a:p>
            <a:r>
              <a:rPr lang="en-US" dirty="0"/>
              <a:t>Ryan White at ECU</a:t>
            </a:r>
          </a:p>
        </p:txBody>
      </p:sp>
      <p:pic>
        <p:nvPicPr>
          <p:cNvPr id="12" name="Content Placeholder 11" descr="A picture of Ryan White with the caption The Ryan White Program" title="Ryan Wh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6518" y="2291367"/>
            <a:ext cx="3834384" cy="1536192"/>
          </a:xfrm>
        </p:spPr>
      </p:pic>
      <p:sp>
        <p:nvSpPr>
          <p:cNvPr id="4" name="Text Placeholder 3"/>
          <p:cNvSpPr>
            <a:spLocks noGrp="1"/>
          </p:cNvSpPr>
          <p:nvPr>
            <p:ph type="body" sz="half" idx="2"/>
          </p:nvPr>
        </p:nvSpPr>
        <p:spPr>
          <a:xfrm>
            <a:off x="477078" y="2057400"/>
            <a:ext cx="5678625" cy="3540318"/>
          </a:xfrm>
        </p:spPr>
        <p:txBody>
          <a:bodyPr>
            <a:normAutofit fontScale="92500" lnSpcReduction="10000"/>
          </a:bodyPr>
          <a:lstStyle/>
          <a:p>
            <a:r>
              <a:rPr lang="en-US" dirty="0"/>
              <a:t>Three Ryan White Grants (Parts B, C, and D)</a:t>
            </a:r>
          </a:p>
          <a:p>
            <a:r>
              <a:rPr lang="en-US" dirty="0"/>
              <a:t>Support core medical and support services for people living with HIV disease who have no other payer source</a:t>
            </a:r>
          </a:p>
          <a:p>
            <a:endParaRPr lang="en-US" dirty="0"/>
          </a:p>
          <a:p>
            <a:r>
              <a:rPr lang="en-US" dirty="0"/>
              <a:t>Ryan White HIV/AIDS Program (RHWAP) Part C: $490,977: covers men &gt;24 year of age; covers 14 counties in Eastern North Carolina </a:t>
            </a:r>
          </a:p>
          <a:p>
            <a:pPr lvl="0"/>
            <a:endParaRPr lang="en-US" dirty="0"/>
          </a:p>
          <a:p>
            <a:pPr lvl="0"/>
            <a:r>
              <a:rPr lang="en-US" dirty="0"/>
              <a:t>RWHAP Part D: $591,280: covers women, infants, children and youth (WICY); and men &lt;25; and  28 counties </a:t>
            </a:r>
          </a:p>
          <a:p>
            <a:pPr lvl="0"/>
            <a:endParaRPr lang="en-US" dirty="0"/>
          </a:p>
          <a:p>
            <a:pPr lvl="0"/>
            <a:r>
              <a:rPr lang="en-US" dirty="0"/>
              <a:t>RWHAP Part B: $546,094: covers gaps in services; 11 counties </a:t>
            </a:r>
          </a:p>
          <a:p>
            <a:endParaRPr lang="en-US" dirty="0"/>
          </a:p>
        </p:txBody>
      </p:sp>
    </p:spTree>
    <p:extLst>
      <p:ext uri="{BB962C8B-B14F-4D97-AF65-F5344CB8AC3E}">
        <p14:creationId xmlns:p14="http://schemas.microsoft.com/office/powerpoint/2010/main" val="424789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p:txBody>
          <a:bodyPr/>
          <a:lstStyle/>
          <a:p>
            <a:r>
              <a:rPr lang="en-US" sz="5400" dirty="0"/>
              <a:t>Tracking and Allocation of Ryan White Program Income</a:t>
            </a:r>
          </a:p>
        </p:txBody>
      </p:sp>
      <p:sp>
        <p:nvSpPr>
          <p:cNvPr id="3" name="Content Placeholder 2">
            <a:extLst>
              <a:ext uri="{FF2B5EF4-FFF2-40B4-BE49-F238E27FC236}">
                <a16:creationId xmlns:a16="http://schemas.microsoft.com/office/drawing/2014/main" id="{42959C6E-5E50-4BEA-BCDC-99D872EED480}"/>
              </a:ext>
            </a:extLst>
          </p:cNvPr>
          <p:cNvSpPr>
            <a:spLocks noGrp="1"/>
          </p:cNvSpPr>
          <p:nvPr>
            <p:ph idx="1"/>
          </p:nvPr>
        </p:nvSpPr>
        <p:spPr/>
        <p:txBody>
          <a:bodyPr/>
          <a:lstStyle/>
          <a:p>
            <a:r>
              <a:rPr lang="en-US" dirty="0"/>
              <a:t>Nada Fadul, MD</a:t>
            </a:r>
            <a:r>
              <a:rPr lang="en-US" baseline="30000" dirty="0"/>
              <a:t>1</a:t>
            </a:r>
            <a:r>
              <a:rPr lang="en-US" dirty="0"/>
              <a:t> and Nan Ma, MBA</a:t>
            </a:r>
            <a:r>
              <a:rPr lang="en-US" baseline="30000" dirty="0"/>
              <a:t>2</a:t>
            </a:r>
          </a:p>
          <a:p>
            <a:r>
              <a:rPr lang="en-US" baseline="30000" dirty="0"/>
              <a:t>1</a:t>
            </a:r>
            <a:r>
              <a:rPr lang="en-US" dirty="0"/>
              <a:t>Associate Professor, University of Nebraska Medical Center</a:t>
            </a:r>
          </a:p>
          <a:p>
            <a:r>
              <a:rPr lang="en-US" baseline="30000" dirty="0"/>
              <a:t>2</a:t>
            </a:r>
            <a:r>
              <a:rPr lang="en-US" dirty="0"/>
              <a:t>Grant Fiscal Coordinator, East Carolina University</a:t>
            </a:r>
          </a:p>
          <a:p>
            <a:endParaRPr lang="en-US" dirty="0"/>
          </a:p>
        </p:txBody>
      </p:sp>
      <p:sp>
        <p:nvSpPr>
          <p:cNvPr id="4" name="Content Placeholder 3">
            <a:extLst>
              <a:ext uri="{FF2B5EF4-FFF2-40B4-BE49-F238E27FC236}">
                <a16:creationId xmlns:a16="http://schemas.microsoft.com/office/drawing/2014/main" id="{164B66EF-4F67-43EA-8E6A-A8DFE80A9E55}"/>
              </a:ext>
            </a:extLst>
          </p:cNvPr>
          <p:cNvSpPr>
            <a:spLocks noGrp="1"/>
          </p:cNvSpPr>
          <p:nvPr>
            <p:ph idx="10"/>
          </p:nvPr>
        </p:nvSpPr>
        <p:spPr/>
        <p:txBody>
          <a:bodyPr>
            <a:normAutofit/>
          </a:bodyPr>
          <a:lstStyle/>
          <a:p>
            <a:endParaRPr lang="en-US" sz="1600" dirty="0"/>
          </a:p>
        </p:txBody>
      </p:sp>
    </p:spTree>
    <p:extLst>
      <p:ext uri="{BB962C8B-B14F-4D97-AF65-F5344CB8AC3E}">
        <p14:creationId xmlns:p14="http://schemas.microsoft.com/office/powerpoint/2010/main" val="13468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of Program Income at ECU</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881" r="17881"/>
          <a:stretch>
            <a:fillRect/>
          </a:stretch>
        </p:blipFill>
        <p:spPr>
          <a:xfrm>
            <a:off x="9681345" y="1685649"/>
            <a:ext cx="1892300" cy="1679575"/>
          </a:xfrm>
        </p:spPr>
      </p:pic>
      <p:sp>
        <p:nvSpPr>
          <p:cNvPr id="4" name="Text Placeholder 3"/>
          <p:cNvSpPr>
            <a:spLocks noGrp="1"/>
          </p:cNvSpPr>
          <p:nvPr>
            <p:ph type="body" sz="quarter" idx="11"/>
          </p:nvPr>
        </p:nvSpPr>
        <p:spPr>
          <a:xfrm>
            <a:off x="989813" y="1685649"/>
            <a:ext cx="8606674" cy="3244570"/>
          </a:xfrm>
        </p:spPr>
        <p:txBody>
          <a:bodyPr>
            <a:normAutofit/>
          </a:bodyPr>
          <a:lstStyle/>
          <a:p>
            <a:pPr marL="342900" indent="-342900">
              <a:buFont typeface="Arial" panose="020B0604020202020204" pitchFamily="34" charset="0"/>
              <a:buChar char="•"/>
            </a:pPr>
            <a:r>
              <a:rPr lang="en-US" sz="2800" dirty="0"/>
              <a:t>Patient Charges and third party reimbursement (20%)</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340B Drug Pricing Program (80%)</a:t>
            </a:r>
          </a:p>
          <a:p>
            <a:endParaRPr lang="en-US"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6" b="1866"/>
          <a:stretch>
            <a:fillRect/>
          </a:stretch>
        </p:blipFill>
        <p:spPr>
          <a:xfrm>
            <a:off x="9744845" y="3669499"/>
            <a:ext cx="1828800" cy="1760537"/>
          </a:xfrm>
        </p:spPr>
      </p:pic>
    </p:spTree>
    <p:extLst>
      <p:ext uri="{BB962C8B-B14F-4D97-AF65-F5344CB8AC3E}">
        <p14:creationId xmlns:p14="http://schemas.microsoft.com/office/powerpoint/2010/main" val="2528747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Charges</a:t>
            </a:r>
          </a:p>
        </p:txBody>
      </p:sp>
      <p:sp>
        <p:nvSpPr>
          <p:cNvPr id="3" name="Content Placeholder 2"/>
          <p:cNvSpPr>
            <a:spLocks noGrp="1"/>
          </p:cNvSpPr>
          <p:nvPr>
            <p:ph sz="half" idx="10"/>
          </p:nvPr>
        </p:nvSpPr>
        <p:spPr/>
        <p:txBody>
          <a:bodyPr/>
          <a:lstStyle/>
          <a:p>
            <a:pPr marL="571500" indent="-571500">
              <a:buFont typeface="Arial" panose="020B0604020202020204" pitchFamily="34" charset="0"/>
              <a:buChar char="•"/>
            </a:pPr>
            <a:r>
              <a:rPr lang="en-US" sz="3600" dirty="0"/>
              <a:t>Collections from insurance (third party reimbursement) </a:t>
            </a:r>
          </a:p>
          <a:p>
            <a:pPr marL="571500" indent="-571500">
              <a:buFont typeface="Arial" panose="020B0604020202020204" pitchFamily="34" charset="0"/>
              <a:buChar char="•"/>
            </a:pPr>
            <a:r>
              <a:rPr lang="en-US" sz="3600" dirty="0"/>
              <a:t>Client self-payment for the services provided for Ryan White clients. </a:t>
            </a:r>
          </a:p>
          <a:p>
            <a:endParaRPr lang="en-US" dirty="0"/>
          </a:p>
        </p:txBody>
      </p:sp>
    </p:spTree>
    <p:extLst>
      <p:ext uri="{BB962C8B-B14F-4D97-AF65-F5344CB8AC3E}">
        <p14:creationId xmlns:p14="http://schemas.microsoft.com/office/powerpoint/2010/main" val="1668627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of Program Income from Patient Charges</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Central Billing Office performs all billing for the Ryan White Program</a:t>
            </a:r>
          </a:p>
          <a:p>
            <a:pPr marL="342900" indent="-342900">
              <a:buFont typeface="Arial" panose="020B0604020202020204" pitchFamily="34" charset="0"/>
              <a:buChar char="•"/>
            </a:pPr>
            <a:r>
              <a:rPr lang="en-US" dirty="0"/>
              <a:t>All revenue generated from patients with 3</a:t>
            </a:r>
            <a:r>
              <a:rPr lang="en-US" baseline="30000" dirty="0"/>
              <a:t>rd</a:t>
            </a:r>
            <a:r>
              <a:rPr lang="en-US" dirty="0"/>
              <a:t> party payers is allocated to RW Program Income</a:t>
            </a:r>
          </a:p>
          <a:p>
            <a:pPr marL="342900" indent="-342900">
              <a:buFont typeface="Arial" panose="020B0604020202020204" pitchFamily="34" charset="0"/>
              <a:buChar char="•"/>
            </a:pPr>
            <a:r>
              <a:rPr lang="en-US" dirty="0"/>
              <a:t>The dedicated coder manually allocates revenue into RWPD or RWPC based on pre-specified criteria based on age and gender.</a:t>
            </a:r>
          </a:p>
          <a:p>
            <a:pPr marL="342900" indent="-342900">
              <a:buFont typeface="Arial" panose="020B0604020202020204" pitchFamily="34" charset="0"/>
              <a:buChar char="•"/>
            </a:pPr>
            <a:r>
              <a:rPr lang="en-US" dirty="0"/>
              <a:t> The Ryan White Program Coordinator can request these reports from the billing office to review the sources of program income.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1923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340B</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Patients with private insurance and Medicare Part D who are not enrolled in the State’s ADAP supplement program are offered participation in the 340B Medication Program</a:t>
            </a:r>
          </a:p>
          <a:p>
            <a:pPr marL="342900" indent="-342900">
              <a:buFont typeface="Arial" panose="020B0604020202020204" pitchFamily="34" charset="0"/>
              <a:buChar char="•"/>
            </a:pPr>
            <a:r>
              <a:rPr lang="en-US" dirty="0"/>
              <a:t>A dedicated pharmacy technician coordinates referrals to the ECU Pharmacy</a:t>
            </a:r>
          </a:p>
          <a:p>
            <a:endParaRPr lang="en-US" dirty="0"/>
          </a:p>
        </p:txBody>
      </p:sp>
    </p:spTree>
    <p:extLst>
      <p:ext uri="{BB962C8B-B14F-4D97-AF65-F5344CB8AC3E}">
        <p14:creationId xmlns:p14="http://schemas.microsoft.com/office/powerpoint/2010/main" val="391646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of Program Income from 340B</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ECU Pharmacy records all revenue from the 340B program generated by Ryan White client pharmacy transactions.</a:t>
            </a:r>
          </a:p>
          <a:p>
            <a:pPr marL="342900" indent="-342900">
              <a:buFont typeface="Arial" panose="020B0604020202020204" pitchFamily="34" charset="0"/>
              <a:buChar char="•"/>
            </a:pPr>
            <a:r>
              <a:rPr lang="en-US" dirty="0"/>
              <a:t>The revenue is transferred through Inter-Departmental Transfer (IDT) to the Ryan White Part C Program Income account.</a:t>
            </a:r>
          </a:p>
          <a:p>
            <a:pPr marL="342900" indent="-342900">
              <a:buFont typeface="Arial" panose="020B0604020202020204" pitchFamily="34" charset="0"/>
              <a:buChar char="•"/>
            </a:pPr>
            <a:r>
              <a:rPr lang="en-US" dirty="0"/>
              <a:t>The Ryan White grant coordinator manually reallocates revenue from Part C to Part D on a monthly basis based on the monthly pharmacy report.</a:t>
            </a:r>
          </a:p>
          <a:p>
            <a:endParaRPr lang="en-US" dirty="0"/>
          </a:p>
        </p:txBody>
      </p:sp>
    </p:spTree>
    <p:extLst>
      <p:ext uri="{BB962C8B-B14F-4D97-AF65-F5344CB8AC3E}">
        <p14:creationId xmlns:p14="http://schemas.microsoft.com/office/powerpoint/2010/main" val="202553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Fiscal Management of Program Income</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The Grant Fiscal Coordinator works closely with the Principal Investigator, the billing office, the Office of Grants and Contracts and the ECU Pharmacy Manager</a:t>
            </a:r>
          </a:p>
          <a:p>
            <a:pPr marL="342900" indent="-342900">
              <a:buFont typeface="Arial" panose="020B0604020202020204" pitchFamily="34" charset="0"/>
              <a:buChar char="•"/>
            </a:pPr>
            <a:r>
              <a:rPr lang="en-US" dirty="0"/>
              <a:t>The Fiscal Coordinator receives a detailed monthly reports from ECU Pharmacy with details of revenue generated, drug purchase, copay billed to program income and administrative and service charges</a:t>
            </a:r>
          </a:p>
          <a:p>
            <a:pPr marL="342900" indent="-342900">
              <a:buFont typeface="Arial" panose="020B0604020202020204" pitchFamily="34" charset="0"/>
              <a:buChar char="•"/>
            </a:pPr>
            <a:r>
              <a:rPr lang="en-US" dirty="0"/>
              <a:t>The pharmacy reports include individual patient and prescription details</a:t>
            </a:r>
          </a:p>
          <a:p>
            <a:endParaRPr lang="en-US" dirty="0"/>
          </a:p>
        </p:txBody>
      </p:sp>
    </p:spTree>
    <p:extLst>
      <p:ext uri="{BB962C8B-B14F-4D97-AF65-F5344CB8AC3E}">
        <p14:creationId xmlns:p14="http://schemas.microsoft.com/office/powerpoint/2010/main" val="148080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Annual Budgeting Process</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sz="2800" dirty="0"/>
              <a:t>The Ryan White coordinator prepares an annual Budget Plan for Ryan White Program Income Part C/D</a:t>
            </a:r>
          </a:p>
          <a:p>
            <a:pPr marL="342900" indent="-342900">
              <a:buFont typeface="Arial" panose="020B0604020202020204" pitchFamily="34" charset="0"/>
              <a:buChar char="•"/>
            </a:pPr>
            <a:r>
              <a:rPr lang="en-US" sz="2800" dirty="0"/>
              <a:t>The plan gives consideration to the original award amount and program income</a:t>
            </a:r>
          </a:p>
          <a:p>
            <a:pPr marL="342900" indent="-342900">
              <a:buFont typeface="Arial" panose="020B0604020202020204" pitchFamily="34" charset="0"/>
              <a:buChar char="•"/>
            </a:pPr>
            <a:r>
              <a:rPr lang="en-US" sz="2800" dirty="0"/>
              <a:t>Program income is used to fill the gap in personnel and other support services</a:t>
            </a:r>
          </a:p>
          <a:p>
            <a:pPr marL="342900" indent="-342900">
              <a:buFont typeface="Arial" panose="020B0604020202020204" pitchFamily="34" charset="0"/>
              <a:buChar char="•"/>
            </a:pPr>
            <a:r>
              <a:rPr lang="en-US" sz="2800" dirty="0"/>
              <a:t>Program income is used for administrative services beyond the 10% cap since it is not subject to such a cap</a:t>
            </a:r>
          </a:p>
          <a:p>
            <a:endParaRPr lang="en-US" dirty="0"/>
          </a:p>
        </p:txBody>
      </p:sp>
    </p:spTree>
    <p:extLst>
      <p:ext uri="{BB962C8B-B14F-4D97-AF65-F5344CB8AC3E}">
        <p14:creationId xmlns:p14="http://schemas.microsoft.com/office/powerpoint/2010/main" val="237681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Income Budget</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The fiscal coordinator prepares a program income budget for both Parts C and D</a:t>
            </a:r>
          </a:p>
          <a:p>
            <a:pPr marL="342900" indent="-342900">
              <a:buFont typeface="Arial" panose="020B0604020202020204" pitchFamily="34" charset="0"/>
              <a:buChar char="•"/>
            </a:pPr>
            <a:r>
              <a:rPr lang="en-US" dirty="0"/>
              <a:t>The budget takes into account average revenue generated during the last fiscal year</a:t>
            </a:r>
          </a:p>
          <a:p>
            <a:pPr marL="342900" indent="-342900">
              <a:buFont typeface="Arial" panose="020B0604020202020204" pitchFamily="34" charset="0"/>
              <a:buChar char="•"/>
            </a:pPr>
            <a:r>
              <a:rPr lang="en-US" dirty="0"/>
              <a:t>Expenditures are estimated based on last fiscal years expenditures</a:t>
            </a:r>
          </a:p>
          <a:p>
            <a:pPr marL="342900" indent="-342900">
              <a:buFont typeface="Arial" panose="020B0604020202020204" pitchFamily="34" charset="0"/>
              <a:buChar char="•"/>
            </a:pPr>
            <a:r>
              <a:rPr lang="en-US" dirty="0"/>
              <a:t>Ryan White management team meets to discuss priority areas and anticipated new programs and associated expenditures which are then added into the budget</a:t>
            </a:r>
          </a:p>
          <a:p>
            <a:endParaRPr lang="en-US" dirty="0"/>
          </a:p>
          <a:p>
            <a:endParaRPr lang="en-US" dirty="0"/>
          </a:p>
        </p:txBody>
      </p:sp>
    </p:spTree>
    <p:extLst>
      <p:ext uri="{BB962C8B-B14F-4D97-AF65-F5344CB8AC3E}">
        <p14:creationId xmlns:p14="http://schemas.microsoft.com/office/powerpoint/2010/main" val="304598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Allocation of Program Income</a:t>
            </a:r>
          </a:p>
        </p:txBody>
      </p:sp>
      <p:sp>
        <p:nvSpPr>
          <p:cNvPr id="3" name="Content Placeholder 2"/>
          <p:cNvSpPr>
            <a:spLocks noGrp="1"/>
          </p:cNvSpPr>
          <p:nvPr>
            <p:ph sz="half" idx="10"/>
          </p:nvPr>
        </p:nvSpPr>
        <p:spPr/>
        <p:txBody>
          <a:bodyPr>
            <a:normAutofit lnSpcReduction="10000"/>
          </a:bodyPr>
          <a:lstStyle/>
          <a:p>
            <a:r>
              <a:rPr lang="en-US" sz="2000" dirty="0"/>
              <a:t>Personnel: </a:t>
            </a:r>
          </a:p>
          <a:p>
            <a:pPr marL="1028700" lvl="1" indent="-342900"/>
            <a:r>
              <a:rPr lang="en-US" sz="2000" dirty="0"/>
              <a:t>Developed a methodology of how to allocate different personnel between grant and program income</a:t>
            </a:r>
          </a:p>
          <a:p>
            <a:endParaRPr lang="en-US" sz="2000" dirty="0"/>
          </a:p>
          <a:p>
            <a:r>
              <a:rPr lang="en-US" sz="2000" dirty="0"/>
              <a:t>Rent and utilities:</a:t>
            </a:r>
          </a:p>
          <a:p>
            <a:pPr marL="1028700" lvl="1" indent="-342900"/>
            <a:r>
              <a:rPr lang="en-US" sz="2000" dirty="0"/>
              <a:t>Allocation based on space occupied by Ryan White funded staff and clinic utilization data</a:t>
            </a:r>
          </a:p>
          <a:p>
            <a:endParaRPr lang="en-US" sz="2000" dirty="0"/>
          </a:p>
          <a:p>
            <a:r>
              <a:rPr lang="en-US" sz="2000" dirty="0"/>
              <a:t>Specialty Referrals:</a:t>
            </a:r>
          </a:p>
          <a:p>
            <a:pPr marL="1028700" lvl="1" indent="-342900"/>
            <a:r>
              <a:rPr lang="en-US" sz="2000" dirty="0"/>
              <a:t>We established referral systems where uninsured Ryan White eligible patients can receive primary and specialty medical services from other clinics within </a:t>
            </a:r>
            <a:r>
              <a:rPr lang="en-US" sz="2000" dirty="0" smtClean="0"/>
              <a:t>ECU</a:t>
            </a:r>
          </a:p>
          <a:p>
            <a:pPr lvl="1" indent="0">
              <a:buNone/>
            </a:pPr>
            <a:endParaRPr lang="en-US" sz="2000" dirty="0" smtClean="0"/>
          </a:p>
          <a:p>
            <a:r>
              <a:rPr lang="en-US" sz="2000" dirty="0" smtClean="0"/>
              <a:t>Community Health Worker Program:</a:t>
            </a:r>
          </a:p>
          <a:p>
            <a:pPr marL="1028700" lvl="1" indent="-342900"/>
            <a:r>
              <a:rPr lang="en-US" sz="2000" dirty="0" smtClean="0"/>
              <a:t>Used program income to expand the workforce to address needs of challenging clients.</a:t>
            </a:r>
            <a:endParaRPr lang="en-US" sz="2000" dirty="0"/>
          </a:p>
          <a:p>
            <a:endParaRPr lang="en-US" dirty="0"/>
          </a:p>
        </p:txBody>
      </p:sp>
    </p:spTree>
    <p:extLst>
      <p:ext uri="{BB962C8B-B14F-4D97-AF65-F5344CB8AC3E}">
        <p14:creationId xmlns:p14="http://schemas.microsoft.com/office/powerpoint/2010/main" val="1889044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Expenditures </a:t>
            </a:r>
          </a:p>
        </p:txBody>
      </p:sp>
      <p:sp>
        <p:nvSpPr>
          <p:cNvPr id="3" name="Content Placeholder 2"/>
          <p:cNvSpPr>
            <a:spLocks noGrp="1"/>
          </p:cNvSpPr>
          <p:nvPr>
            <p:ph sz="half" idx="10"/>
          </p:nvPr>
        </p:nvSpPr>
        <p:spPr/>
        <p:txBody>
          <a:bodyPr/>
          <a:lstStyle/>
          <a:p>
            <a:pPr marL="457200" indent="-457200">
              <a:buFont typeface="Arial" panose="020B0604020202020204" pitchFamily="34" charset="0"/>
              <a:buChar char="•"/>
            </a:pPr>
            <a:r>
              <a:rPr lang="en-US" sz="2800" dirty="0"/>
              <a:t>Run monthly expenditures report for each fund, RWHAP Part C/ RWHAP Part D/Part C Program Income/Part D Program Income</a:t>
            </a:r>
          </a:p>
          <a:p>
            <a:pPr marL="457200" indent="-457200">
              <a:buFont typeface="Arial" panose="020B0604020202020204" pitchFamily="34" charset="0"/>
              <a:buChar char="•"/>
            </a:pPr>
            <a:r>
              <a:rPr lang="en-US" sz="2800" dirty="0"/>
              <a:t>Verify accuracy of data by reconciling with source documents such as the payroll system.</a:t>
            </a:r>
          </a:p>
          <a:p>
            <a:pPr marL="457200" indent="-457200">
              <a:buFont typeface="Arial" panose="020B0604020202020204" pitchFamily="34" charset="0"/>
              <a:buChar char="•"/>
            </a:pPr>
            <a:r>
              <a:rPr lang="en-US" sz="2800" dirty="0"/>
              <a:t>Resolve any discrepancies that are found.</a:t>
            </a:r>
          </a:p>
          <a:p>
            <a:pPr marL="457200" indent="-457200">
              <a:buFont typeface="Arial" panose="020B0604020202020204" pitchFamily="34" charset="0"/>
              <a:buChar char="•"/>
            </a:pPr>
            <a:r>
              <a:rPr lang="en-US" sz="2800" dirty="0"/>
              <a:t>Expenditure report is finalized by the departmental accountant.</a:t>
            </a:r>
          </a:p>
          <a:p>
            <a:pPr marL="457200" indent="-457200">
              <a:buFont typeface="Arial" panose="020B0604020202020204" pitchFamily="34" charset="0"/>
              <a:buChar char="•"/>
            </a:pPr>
            <a:r>
              <a:rPr lang="en-US" sz="2800" dirty="0"/>
              <a:t>The monthly report is sent to the principal investigator for final approval.</a:t>
            </a:r>
          </a:p>
          <a:p>
            <a:endParaRPr lang="en-US" sz="2800" dirty="0"/>
          </a:p>
          <a:p>
            <a:endParaRPr lang="en-US" dirty="0"/>
          </a:p>
        </p:txBody>
      </p:sp>
    </p:spTree>
    <p:extLst>
      <p:ext uri="{BB962C8B-B14F-4D97-AF65-F5344CB8AC3E}">
        <p14:creationId xmlns:p14="http://schemas.microsoft.com/office/powerpoint/2010/main" val="89389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Ryan White Program Does your entity receive?</a:t>
            </a:r>
          </a:p>
        </p:txBody>
      </p:sp>
      <p:sp>
        <p:nvSpPr>
          <p:cNvPr id="3" name="Content Placeholder 2"/>
          <p:cNvSpPr>
            <a:spLocks noGrp="1"/>
          </p:cNvSpPr>
          <p:nvPr>
            <p:ph sz="half" idx="10"/>
          </p:nvPr>
        </p:nvSpPr>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RWHAP Part A</a:t>
            </a:r>
          </a:p>
          <a:p>
            <a:pPr marL="457200" indent="-457200">
              <a:buFont typeface="+mj-lt"/>
              <a:buAutoNum type="arabicPeriod"/>
            </a:pPr>
            <a:r>
              <a:rPr lang="en-US" dirty="0"/>
              <a:t>RWHAP Part B</a:t>
            </a:r>
          </a:p>
          <a:p>
            <a:pPr marL="457200" indent="-457200">
              <a:buFont typeface="+mj-lt"/>
              <a:buAutoNum type="arabicPeriod"/>
            </a:pPr>
            <a:r>
              <a:rPr lang="en-US" dirty="0"/>
              <a:t>RWHAP Part C</a:t>
            </a:r>
          </a:p>
          <a:p>
            <a:pPr marL="457200" indent="-457200">
              <a:buFont typeface="+mj-lt"/>
              <a:buAutoNum type="arabicPeriod"/>
            </a:pPr>
            <a:r>
              <a:rPr lang="en-US" dirty="0"/>
              <a:t>RWHAP Part D</a:t>
            </a:r>
          </a:p>
          <a:p>
            <a:pPr marL="457200" indent="-457200">
              <a:buFont typeface="+mj-lt"/>
              <a:buAutoNum type="arabicPeriod"/>
            </a:pPr>
            <a:r>
              <a:rPr lang="en-US" dirty="0"/>
              <a:t>RWHAP Part F</a:t>
            </a:r>
          </a:p>
          <a:p>
            <a:pPr marL="457200" indent="-457200">
              <a:buFont typeface="+mj-lt"/>
              <a:buAutoNum type="arabicPeriod"/>
            </a:pPr>
            <a:r>
              <a:rPr lang="en-US" dirty="0"/>
              <a:t>We receive 2 RWHAPs</a:t>
            </a:r>
          </a:p>
          <a:p>
            <a:pPr marL="457200" indent="-457200">
              <a:buFont typeface="+mj-lt"/>
              <a:buAutoNum type="arabicPeriod"/>
            </a:pPr>
            <a:r>
              <a:rPr lang="en-US" dirty="0"/>
              <a:t>We receive 3 or more RWHAPs</a:t>
            </a:r>
          </a:p>
          <a:p>
            <a:endParaRPr lang="en-US" dirty="0"/>
          </a:p>
        </p:txBody>
      </p:sp>
    </p:spTree>
    <p:extLst>
      <p:ext uri="{BB962C8B-B14F-4D97-AF65-F5344CB8AC3E}">
        <p14:creationId xmlns:p14="http://schemas.microsoft.com/office/powerpoint/2010/main" val="2075732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Monthly variance report</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The fiscal coordinator prepares a monthly variance report that estimate the percentage of funds expended from the grant and program income compared to the percentage of the grant year that has passed. (</a:t>
            </a:r>
            <a:r>
              <a:rPr lang="en-US" dirty="0" err="1"/>
              <a:t>e.g</a:t>
            </a:r>
            <a:r>
              <a:rPr lang="en-US" dirty="0"/>
              <a:t> 50% of the grant funds have been expended, and 50% (6 months of the grant year has passed)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fiscal coordinator reviews the variance report at the quarterly and ad hoc Ryan White management meeting and discusses adjustments that need to be made to the budget with the principal investigator and the management staff</a:t>
            </a:r>
          </a:p>
          <a:p>
            <a:endParaRPr lang="en-US" dirty="0"/>
          </a:p>
        </p:txBody>
      </p:sp>
    </p:spTree>
    <p:extLst>
      <p:ext uri="{BB962C8B-B14F-4D97-AF65-F5344CB8AC3E}">
        <p14:creationId xmlns:p14="http://schemas.microsoft.com/office/powerpoint/2010/main" val="99783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Monthly Variance Report</a:t>
            </a:r>
          </a:p>
        </p:txBody>
      </p:sp>
      <p:sp>
        <p:nvSpPr>
          <p:cNvPr id="3" name="Content Placeholder 2"/>
          <p:cNvSpPr>
            <a:spLocks noGrp="1"/>
          </p:cNvSpPr>
          <p:nvPr>
            <p:ph sz="half" idx="10"/>
          </p:nvPr>
        </p:nvSpPr>
        <p:spPr/>
        <p:txBody>
          <a:bodyPr/>
          <a:lstStyle/>
          <a:p>
            <a:pPr marL="457200" lvl="1" indent="-457200">
              <a:spcBef>
                <a:spcPts val="1000"/>
              </a:spcBef>
            </a:pPr>
            <a:r>
              <a:rPr lang="en-US" sz="2800" dirty="0"/>
              <a:t>Compare the expenditures with approved budget for each line item (Expenditures Data)</a:t>
            </a:r>
          </a:p>
          <a:p>
            <a:pPr lvl="1"/>
            <a:r>
              <a:rPr lang="en-US" sz="2800" dirty="0"/>
              <a:t>Find out how much variance is for each line item  </a:t>
            </a:r>
          </a:p>
          <a:p>
            <a:pPr marL="457200" indent="-457200">
              <a:buFont typeface="Arial" panose="020B0604020202020204" pitchFamily="34" charset="0"/>
              <a:buChar char="•"/>
            </a:pPr>
            <a:r>
              <a:rPr lang="en-US" sz="2800" dirty="0"/>
              <a:t>Generate variance analysis report based on the Expenditures Data</a:t>
            </a:r>
          </a:p>
          <a:p>
            <a:pPr lvl="1"/>
            <a:r>
              <a:rPr lang="en-US" sz="2800" dirty="0"/>
              <a:t>Analyze to determine reasons for the variances. (e.g. delayed invoicing)</a:t>
            </a:r>
          </a:p>
          <a:p>
            <a:pPr marL="457200" indent="-457200">
              <a:buFont typeface="Arial" panose="020B0604020202020204" pitchFamily="34" charset="0"/>
              <a:buChar char="•"/>
            </a:pPr>
            <a:r>
              <a:rPr lang="en-US" sz="2800" dirty="0"/>
              <a:t>Submit the monthly variance report to Principal Investigator for review and approval</a:t>
            </a:r>
          </a:p>
          <a:p>
            <a:endParaRPr lang="en-US" dirty="0"/>
          </a:p>
        </p:txBody>
      </p:sp>
    </p:spTree>
    <p:extLst>
      <p:ext uri="{BB962C8B-B14F-4D97-AF65-F5344CB8AC3E}">
        <p14:creationId xmlns:p14="http://schemas.microsoft.com/office/powerpoint/2010/main" val="2865057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Controls</a:t>
            </a:r>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sz="2800" dirty="0"/>
              <a:t>Principal investigator approval is required when charging any expenditures to program income. </a:t>
            </a:r>
          </a:p>
          <a:p>
            <a:pPr marL="342900" indent="-342900">
              <a:buFont typeface="Arial" panose="020B0604020202020204" pitchFamily="34" charset="0"/>
              <a:buChar char="•"/>
            </a:pPr>
            <a:r>
              <a:rPr lang="en-US" sz="2800" dirty="0"/>
              <a:t>All transactions require a minimum of two (often three) reviewer/approvers at the departmental, college and institutional level. </a:t>
            </a:r>
          </a:p>
          <a:p>
            <a:pPr marL="342900" indent="-342900">
              <a:buFont typeface="Arial" panose="020B0604020202020204" pitchFamily="34" charset="0"/>
              <a:buChar char="•"/>
            </a:pPr>
            <a:r>
              <a:rPr lang="en-US" sz="2800" dirty="0"/>
              <a:t>Institutional offices review/approve/process all transactions (Accounts Payable, Travel Office, Payroll, Materials Management)</a:t>
            </a:r>
          </a:p>
          <a:p>
            <a:pPr marL="342900" indent="-342900">
              <a:buFont typeface="Arial" panose="020B0604020202020204" pitchFamily="34" charset="0"/>
              <a:buChar char="•"/>
            </a:pPr>
            <a:r>
              <a:rPr lang="en-US" sz="2800" dirty="0"/>
              <a:t>No program income payments/transactions can be processed at the local/project level. </a:t>
            </a:r>
          </a:p>
          <a:p>
            <a:endParaRPr lang="en-US" dirty="0"/>
          </a:p>
        </p:txBody>
      </p:sp>
    </p:spTree>
    <p:extLst>
      <p:ext uri="{BB962C8B-B14F-4D97-AF65-F5344CB8AC3E}">
        <p14:creationId xmlns:p14="http://schemas.microsoft.com/office/powerpoint/2010/main" val="5758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Administration and Oversight</a:t>
            </a:r>
          </a:p>
        </p:txBody>
      </p:sp>
      <p:sp>
        <p:nvSpPr>
          <p:cNvPr id="3" name="Content Placeholder 2"/>
          <p:cNvSpPr>
            <a:spLocks noGrp="1"/>
          </p:cNvSpPr>
          <p:nvPr>
            <p:ph sz="half" idx="10"/>
          </p:nvPr>
        </p:nvSpPr>
        <p:spPr/>
        <p:txBody>
          <a:bodyPr/>
          <a:lstStyle/>
          <a:p>
            <a:r>
              <a:rPr lang="en-US" sz="3200" dirty="0"/>
              <a:t>The Office of Grants and Contracts (OGC) provides:</a:t>
            </a:r>
          </a:p>
          <a:p>
            <a:pPr lvl="1"/>
            <a:r>
              <a:rPr lang="en-US" sz="2800" dirty="0"/>
              <a:t>Expertise in Federal compliance rules and regulations</a:t>
            </a:r>
          </a:p>
          <a:p>
            <a:pPr lvl="1"/>
            <a:r>
              <a:rPr lang="en-US" sz="2800" dirty="0"/>
              <a:t>Dedicated oversight for certain expenditures, including financial adjustments and corrections</a:t>
            </a:r>
          </a:p>
          <a:p>
            <a:pPr lvl="1"/>
            <a:r>
              <a:rPr lang="en-US" sz="2800" dirty="0"/>
              <a:t>Project monitoring</a:t>
            </a:r>
          </a:p>
          <a:p>
            <a:pPr lvl="1"/>
            <a:r>
              <a:rPr lang="en-US" sz="2800" dirty="0"/>
              <a:t>Access to the ECU financial system (Banner) through award review and set up</a:t>
            </a:r>
          </a:p>
          <a:p>
            <a:pPr lvl="1"/>
            <a:r>
              <a:rPr lang="en-US" sz="2800" dirty="0"/>
              <a:t>Support for Closeout and timely reporting </a:t>
            </a:r>
          </a:p>
          <a:p>
            <a:endParaRPr lang="en-US" dirty="0"/>
          </a:p>
        </p:txBody>
      </p:sp>
    </p:spTree>
    <p:extLst>
      <p:ext uri="{BB962C8B-B14F-4D97-AF65-F5344CB8AC3E}">
        <p14:creationId xmlns:p14="http://schemas.microsoft.com/office/powerpoint/2010/main" val="147940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a:t>
            </a:r>
          </a:p>
        </p:txBody>
      </p:sp>
      <p:sp>
        <p:nvSpPr>
          <p:cNvPr id="3" name="Content Placeholder 2"/>
          <p:cNvSpPr>
            <a:spLocks noGrp="1"/>
          </p:cNvSpPr>
          <p:nvPr>
            <p:ph sz="half" idx="10"/>
          </p:nvPr>
        </p:nvSpPr>
        <p:spPr/>
        <p:txBody>
          <a:bodyPr/>
          <a:lstStyle/>
          <a:p>
            <a:r>
              <a:rPr lang="en-US" dirty="0"/>
              <a:t>Patient X is a 45 years old male with well controlled HIV and he is on Antiretroviral medications with R/F/TAF (</a:t>
            </a:r>
            <a:r>
              <a:rPr lang="en-US" dirty="0" err="1"/>
              <a:t>Odesfey</a:t>
            </a:r>
            <a:r>
              <a:rPr lang="en-US" dirty="0"/>
              <a:t>)®. </a:t>
            </a:r>
          </a:p>
          <a:p>
            <a:r>
              <a:rPr lang="en-US" dirty="0"/>
              <a:t>He is employed and has employer provided medical insurance. He does not have dental or vision insurance. </a:t>
            </a:r>
          </a:p>
          <a:p>
            <a:r>
              <a:rPr lang="en-US" dirty="0"/>
              <a:t>His income is below 300% federal poverty limit. </a:t>
            </a:r>
          </a:p>
          <a:p>
            <a:r>
              <a:rPr lang="en-US" dirty="0"/>
              <a:t>He is seen in the clinic every 6 months. He is up to date on his Ryan White eligibility. </a:t>
            </a:r>
          </a:p>
          <a:p>
            <a:r>
              <a:rPr lang="en-US" dirty="0"/>
              <a:t>He is having difficulty affording his medication. </a:t>
            </a:r>
          </a:p>
          <a:p>
            <a:r>
              <a:rPr lang="en-US" dirty="0"/>
              <a:t>Patient is referred to ECU Pharmacy for 340B program.</a:t>
            </a:r>
          </a:p>
          <a:p>
            <a:r>
              <a:rPr lang="en-US" dirty="0"/>
              <a:t>Patient is referred to dental care and eye exam.</a:t>
            </a:r>
          </a:p>
          <a:p>
            <a:endParaRPr lang="en-US" dirty="0"/>
          </a:p>
        </p:txBody>
      </p:sp>
    </p:spTree>
    <p:extLst>
      <p:ext uri="{BB962C8B-B14F-4D97-AF65-F5344CB8AC3E}">
        <p14:creationId xmlns:p14="http://schemas.microsoft.com/office/powerpoint/2010/main" val="3967903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to the Audience</a:t>
            </a:r>
            <a:endParaRPr lang="en-US" dirty="0"/>
          </a:p>
        </p:txBody>
      </p:sp>
      <p:sp>
        <p:nvSpPr>
          <p:cNvPr id="3" name="Content Placeholder 2"/>
          <p:cNvSpPr>
            <a:spLocks noGrp="1"/>
          </p:cNvSpPr>
          <p:nvPr>
            <p:ph sz="half" idx="10"/>
          </p:nvPr>
        </p:nvSpPr>
        <p:spPr/>
        <p:txBody>
          <a:bodyPr/>
          <a:lstStyle/>
          <a:p>
            <a:pPr marL="457200" indent="-457200">
              <a:buAutoNum type="arabicPeriod"/>
            </a:pPr>
            <a:r>
              <a:rPr lang="en-US" dirty="0" smtClean="0"/>
              <a:t>Where do you see opportunities for generating program income in this case?</a:t>
            </a:r>
          </a:p>
          <a:p>
            <a:pPr marL="457200" indent="-457200">
              <a:buAutoNum type="arabicPeriod"/>
            </a:pPr>
            <a:r>
              <a:rPr lang="en-US" dirty="0" smtClean="0"/>
              <a:t>Where do you see opportunities for spending program income in this case?</a:t>
            </a:r>
          </a:p>
          <a:p>
            <a:pPr marL="457200" indent="-457200">
              <a:buAutoNum type="arabicPeriod"/>
            </a:pPr>
            <a:r>
              <a:rPr lang="en-US" dirty="0" smtClean="0"/>
              <a:t>Can you describe a process from your entity that ensure proper tracking of revenue and expenses?</a:t>
            </a:r>
          </a:p>
          <a:p>
            <a:pPr marL="457200" indent="-457200">
              <a:buAutoNum type="arabicPeriod"/>
            </a:pPr>
            <a:endParaRPr lang="en-US" dirty="0"/>
          </a:p>
        </p:txBody>
      </p:sp>
    </p:spTree>
    <p:extLst>
      <p:ext uri="{BB962C8B-B14F-4D97-AF65-F5344CB8AC3E}">
        <p14:creationId xmlns:p14="http://schemas.microsoft.com/office/powerpoint/2010/main" val="3228310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Discussion</a:t>
            </a:r>
            <a:endParaRPr lang="en-US" dirty="0"/>
          </a:p>
        </p:txBody>
      </p:sp>
      <p:sp>
        <p:nvSpPr>
          <p:cNvPr id="3" name="Content Placeholder 2"/>
          <p:cNvSpPr>
            <a:spLocks noGrp="1"/>
          </p:cNvSpPr>
          <p:nvPr>
            <p:ph sz="half" idx="10"/>
          </p:nvPr>
        </p:nvSpPr>
        <p:spPr/>
        <p:txBody>
          <a:bodyPr/>
          <a:lstStyle/>
          <a:p>
            <a:pPr marL="457200" indent="-457200">
              <a:buAutoNum type="arabicPeriod"/>
            </a:pPr>
            <a:r>
              <a:rPr lang="en-US" dirty="0" smtClean="0"/>
              <a:t>Generating Program Income from 3</a:t>
            </a:r>
            <a:r>
              <a:rPr lang="en-US" baseline="30000" dirty="0" smtClean="0"/>
              <a:t>rd</a:t>
            </a:r>
            <a:r>
              <a:rPr lang="en-US" dirty="0" smtClean="0"/>
              <a:t> Party reimbursement.</a:t>
            </a:r>
          </a:p>
          <a:p>
            <a:pPr marL="457200" indent="-457200">
              <a:buAutoNum type="arabicPeriod"/>
            </a:pPr>
            <a:r>
              <a:rPr lang="en-US" dirty="0" smtClean="0"/>
              <a:t>Generating Program Income from 340B contract pharmacy.</a:t>
            </a:r>
          </a:p>
          <a:p>
            <a:pPr marL="457200" indent="-457200">
              <a:buAutoNum type="arabicPeriod"/>
            </a:pPr>
            <a:r>
              <a:rPr lang="en-US" dirty="0" smtClean="0"/>
              <a:t>Tracking Program </a:t>
            </a:r>
            <a:r>
              <a:rPr lang="en-US" dirty="0"/>
              <a:t>I</a:t>
            </a:r>
            <a:r>
              <a:rPr lang="en-US" dirty="0" smtClean="0"/>
              <a:t>ncome revenue from billing and pharmacy.</a:t>
            </a:r>
          </a:p>
          <a:p>
            <a:pPr marL="457200" indent="-457200">
              <a:buAutoNum type="arabicPeriod"/>
            </a:pPr>
            <a:r>
              <a:rPr lang="en-US" dirty="0" smtClean="0"/>
              <a:t>Spending Program Income on referrals.</a:t>
            </a:r>
            <a:endParaRPr lang="en-US" dirty="0"/>
          </a:p>
        </p:txBody>
      </p:sp>
    </p:spTree>
    <p:extLst>
      <p:ext uri="{BB962C8B-B14F-4D97-AF65-F5344CB8AC3E}">
        <p14:creationId xmlns:p14="http://schemas.microsoft.com/office/powerpoint/2010/main" val="40245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1052"/>
            <a:ext cx="11039573" cy="829193"/>
          </a:xfrm>
        </p:spPr>
        <p:txBody>
          <a:bodyPr>
            <a:normAutofit fontScale="90000"/>
          </a:bodyPr>
          <a:lstStyle/>
          <a:p>
            <a:r>
              <a:rPr lang="en-US" dirty="0"/>
              <a:t>Generating program income from service fee and third party reimbursement</a:t>
            </a:r>
          </a:p>
        </p:txBody>
      </p:sp>
      <p:graphicFrame>
        <p:nvGraphicFramePr>
          <p:cNvPr id="4" name="SmartArt Placeholder 3"/>
          <p:cNvGraphicFramePr>
            <a:graphicFrameLocks noGrp="1"/>
          </p:cNvGraphicFramePr>
          <p:nvPr>
            <p:ph type="dgm" sz="quarter" idx="10"/>
            <p:extLst/>
          </p:nvPr>
        </p:nvGraphicFramePr>
        <p:xfrm>
          <a:off x="442913" y="1489075"/>
          <a:ext cx="11434762" cy="4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326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Generating Program Income from 340B</a:t>
            </a:r>
          </a:p>
        </p:txBody>
      </p:sp>
      <p:graphicFrame>
        <p:nvGraphicFramePr>
          <p:cNvPr id="4" name="Content Placeholder 4"/>
          <p:cNvGraphicFramePr>
            <a:graphicFrameLocks noGrp="1"/>
          </p:cNvGraphicFramePr>
          <p:nvPr>
            <p:ph type="dgm" sz="quarter" idx="10"/>
            <p:extLst>
              <p:ext uri="{D42A27DB-BD31-4B8C-83A1-F6EECF244321}">
                <p14:modId xmlns:p14="http://schemas.microsoft.com/office/powerpoint/2010/main" val="1506771760"/>
              </p:ext>
            </p:extLst>
          </p:nvPr>
        </p:nvGraphicFramePr>
        <p:xfrm>
          <a:off x="611981" y="1110245"/>
          <a:ext cx="10968037" cy="488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549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15" y="83089"/>
            <a:ext cx="10515600" cy="829193"/>
          </a:xfrm>
        </p:spPr>
        <p:txBody>
          <a:bodyPr>
            <a:normAutofit fontScale="90000"/>
          </a:bodyPr>
          <a:lstStyle/>
          <a:p>
            <a:r>
              <a:rPr lang="en-US" dirty="0"/>
              <a:t>Tracking Program Income Revenue</a:t>
            </a:r>
          </a:p>
        </p:txBody>
      </p:sp>
      <p:pic>
        <p:nvPicPr>
          <p:cNvPr id="6" name="Picture Placeholder 5" descr="&#10;The charges collected from clients who are male and &gt;=25 years old are deposited into Ryan White Part C Patient Charges account&#10;The charges collected from clients who are female or male under 25 years oldare deposited into Ryan White Part D Patient Charges account&#10;&#10;ECU Pharmacy transfer the total 340b Revenue to Infectious Disease’s 340b Revenue account under Part C Program Income&#10;&#10;Tje grant coordinator manually reallocate partial 340b revenue from Part C 340b Revenue account to Part D 340b Revenue account. The reallocation is based on how many Part D clients who received refill during the month. &#10;&#10;&#10;&#10;" title="tracking program income C and D"/>
          <p:cNvPicPr>
            <a:picLocks noGrp="1" noChangeAspect="1"/>
          </p:cNvPicPr>
          <p:nvPr>
            <p:ph type="pic" sz="quarter" idx="10"/>
          </p:nvPr>
        </p:nvPicPr>
        <p:blipFill>
          <a:blip r:embed="rId2"/>
          <a:srcRect l="449" r="449"/>
          <a:stretch>
            <a:fillRect/>
          </a:stretch>
        </p:blipFill>
        <p:spPr>
          <a:xfrm>
            <a:off x="311150" y="838200"/>
            <a:ext cx="11557000" cy="5091113"/>
          </a:xfrm>
          <a:prstGeom prst="rect">
            <a:avLst/>
          </a:prstGeom>
        </p:spPr>
      </p:pic>
    </p:spTree>
    <p:extLst>
      <p:ext uri="{BB962C8B-B14F-4D97-AF65-F5344CB8AC3E}">
        <p14:creationId xmlns:p14="http://schemas.microsoft.com/office/powerpoint/2010/main" val="398457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your primary role within the Ryan White Program?</a:t>
            </a:r>
          </a:p>
        </p:txBody>
      </p:sp>
      <p:sp>
        <p:nvSpPr>
          <p:cNvPr id="3" name="Content Placeholder 2"/>
          <p:cNvSpPr>
            <a:spLocks noGrp="1"/>
          </p:cNvSpPr>
          <p:nvPr>
            <p:ph sz="half" idx="10"/>
          </p:nvPr>
        </p:nvSpPr>
        <p:spPr>
          <a:xfrm>
            <a:off x="838200" y="1470360"/>
            <a:ext cx="10515600" cy="4448443"/>
          </a:xfrm>
        </p:spPr>
        <p:txBody>
          <a:bodyPr/>
          <a:lstStyle/>
          <a:p>
            <a:pPr marL="457200" indent="-457200">
              <a:buAutoNum type="arabicPeriod"/>
            </a:pPr>
            <a:endParaRPr lang="en-US" dirty="0"/>
          </a:p>
          <a:p>
            <a:pPr marL="457200" indent="-457200">
              <a:buAutoNum type="arabicPeriod"/>
            </a:pPr>
            <a:r>
              <a:rPr lang="en-US" dirty="0"/>
              <a:t>Principal Investigator/Director</a:t>
            </a:r>
          </a:p>
          <a:p>
            <a:pPr marL="457200" indent="-457200">
              <a:buAutoNum type="arabicPeriod"/>
            </a:pPr>
            <a:r>
              <a:rPr lang="en-US" dirty="0"/>
              <a:t>Fiscal monitoring</a:t>
            </a:r>
          </a:p>
          <a:p>
            <a:pPr marL="457200" indent="-457200">
              <a:buAutoNum type="arabicPeriod"/>
            </a:pPr>
            <a:r>
              <a:rPr lang="en-US" dirty="0"/>
              <a:t>Program /deliverables</a:t>
            </a:r>
          </a:p>
          <a:p>
            <a:pPr marL="457200" indent="-457200">
              <a:buAutoNum type="arabicPeriod"/>
            </a:pPr>
            <a:r>
              <a:rPr lang="en-US" dirty="0"/>
              <a:t>Quality Management</a:t>
            </a:r>
          </a:p>
          <a:p>
            <a:pPr marL="457200" indent="-457200">
              <a:buAutoNum type="arabicPeriod"/>
            </a:pPr>
            <a:r>
              <a:rPr lang="en-US" dirty="0"/>
              <a:t>Medical Case Management</a:t>
            </a:r>
          </a:p>
          <a:p>
            <a:pPr marL="457200" indent="-457200">
              <a:buAutoNum type="arabicPeriod"/>
            </a:pPr>
            <a:r>
              <a:rPr lang="en-US" dirty="0"/>
              <a:t>Support Services</a:t>
            </a:r>
          </a:p>
          <a:p>
            <a:pPr marL="457200" indent="-457200">
              <a:buAutoNum type="arabicPeriod"/>
            </a:pPr>
            <a:r>
              <a:rPr lang="en-US" dirty="0"/>
              <a:t>Other</a:t>
            </a:r>
          </a:p>
          <a:p>
            <a:endParaRPr lang="en-US" dirty="0"/>
          </a:p>
        </p:txBody>
      </p:sp>
    </p:spTree>
    <p:extLst>
      <p:ext uri="{BB962C8B-B14F-4D97-AF65-F5344CB8AC3E}">
        <p14:creationId xmlns:p14="http://schemas.microsoft.com/office/powerpoint/2010/main" val="1198085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Spending Program Income-Referrals</a:t>
            </a:r>
          </a:p>
        </p:txBody>
      </p:sp>
      <p:graphicFrame>
        <p:nvGraphicFramePr>
          <p:cNvPr id="4" name="Content Placeholder 4"/>
          <p:cNvGraphicFramePr>
            <a:graphicFrameLocks noGrp="1"/>
          </p:cNvGraphicFramePr>
          <p:nvPr>
            <p:ph type="dgm" sz="quarter" idx="10"/>
            <p:extLst>
              <p:ext uri="{D42A27DB-BD31-4B8C-83A1-F6EECF244321}">
                <p14:modId xmlns:p14="http://schemas.microsoft.com/office/powerpoint/2010/main" val="2271189540"/>
              </p:ext>
            </p:extLst>
          </p:nvPr>
        </p:nvGraphicFramePr>
        <p:xfrm>
          <a:off x="669925" y="1109663"/>
          <a:ext cx="10547350" cy="477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713" y="3218204"/>
            <a:ext cx="2208471" cy="2208471"/>
          </a:xfrm>
          <a:prstGeom prst="rect">
            <a:avLst/>
          </a:prstGeom>
        </p:spPr>
      </p:pic>
    </p:spTree>
    <p:extLst>
      <p:ext uri="{BB962C8B-B14F-4D97-AF65-F5344CB8AC3E}">
        <p14:creationId xmlns:p14="http://schemas.microsoft.com/office/powerpoint/2010/main" val="500195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Income Cycle</a:t>
            </a:r>
          </a:p>
        </p:txBody>
      </p:sp>
      <p:graphicFrame>
        <p:nvGraphicFramePr>
          <p:cNvPr id="4" name="SmartArt Placeholder 3"/>
          <p:cNvGraphicFramePr>
            <a:graphicFrameLocks noGrp="1"/>
          </p:cNvGraphicFramePr>
          <p:nvPr>
            <p:ph type="dgm" sz="quarter" idx="10"/>
            <p:extLst>
              <p:ext uri="{D42A27DB-BD31-4B8C-83A1-F6EECF244321}">
                <p14:modId xmlns:p14="http://schemas.microsoft.com/office/powerpoint/2010/main" val="2613617249"/>
              </p:ext>
            </p:extLst>
          </p:nvPr>
        </p:nvGraphicFramePr>
        <p:xfrm>
          <a:off x="838200" y="1347788"/>
          <a:ext cx="10342563" cy="416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949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a:t>
            </a:r>
            <a:endParaRPr lang="en-US" dirty="0"/>
          </a:p>
        </p:txBody>
      </p:sp>
      <p:sp>
        <p:nvSpPr>
          <p:cNvPr id="3" name="Content Placeholder 2"/>
          <p:cNvSpPr>
            <a:spLocks noGrp="1"/>
          </p:cNvSpPr>
          <p:nvPr>
            <p:ph sz="half" idx="10"/>
          </p:nvPr>
        </p:nvSpPr>
        <p:spPr>
          <a:xfrm>
            <a:off x="838200" y="1421426"/>
            <a:ext cx="10515600" cy="4448443"/>
          </a:xfrm>
        </p:spPr>
        <p:txBody>
          <a:bodyPr/>
          <a:lstStyle/>
          <a:p>
            <a:pPr marL="342900" indent="-342900">
              <a:buFont typeface="Arial" panose="020B0604020202020204" pitchFamily="34" charset="0"/>
              <a:buChar char="•"/>
            </a:pPr>
            <a:r>
              <a:rPr lang="en-US" dirty="0" smtClean="0"/>
              <a:t>Manual processes to assign the right revenue to the right account.</a:t>
            </a:r>
          </a:p>
          <a:p>
            <a:pPr marL="342900" indent="-342900">
              <a:buFont typeface="Arial" panose="020B0604020202020204" pitchFamily="34" charset="0"/>
              <a:buChar char="•"/>
            </a:pPr>
            <a:r>
              <a:rPr lang="en-US" dirty="0" smtClean="0"/>
              <a:t>Methodologies to distribute staff FTE between grant and program income.</a:t>
            </a:r>
          </a:p>
          <a:p>
            <a:pPr marL="342900" indent="-342900">
              <a:buFont typeface="Arial" panose="020B0604020202020204" pitchFamily="34" charset="0"/>
              <a:buChar char="•"/>
            </a:pPr>
            <a:r>
              <a:rPr lang="en-US" dirty="0" smtClean="0"/>
              <a:t>Ryan White eligibility FPL limits does not meet patients’ needs.</a:t>
            </a:r>
          </a:p>
          <a:p>
            <a:pPr marL="342900" indent="-342900">
              <a:buFont typeface="Arial" panose="020B0604020202020204" pitchFamily="34" charset="0"/>
              <a:buChar char="•"/>
            </a:pPr>
            <a:r>
              <a:rPr lang="en-US" dirty="0" smtClean="0"/>
              <a:t>Several internal processes to verify eligibility before paying invoices.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64459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6CA3-8203-44D0-A279-D0933B1A6AA9}"/>
              </a:ext>
            </a:extLst>
          </p:cNvPr>
          <p:cNvSpPr>
            <a:spLocks noGrp="1"/>
          </p:cNvSpPr>
          <p:nvPr>
            <p:ph type="title"/>
          </p:nvPr>
        </p:nvSpPr>
        <p:spPr/>
        <p:txBody>
          <a:bodyPr>
            <a:normAutofit fontScale="90000"/>
          </a:bodyPr>
          <a:lstStyle/>
          <a:p>
            <a:r>
              <a:rPr lang="en-US" dirty="0">
                <a:cs typeface="Calibri"/>
              </a:rPr>
              <a:t>Summary</a:t>
            </a:r>
            <a:endParaRPr lang="en-US" dirty="0"/>
          </a:p>
        </p:txBody>
      </p:sp>
      <p:sp>
        <p:nvSpPr>
          <p:cNvPr id="3" name="Content Placeholder 2">
            <a:extLst>
              <a:ext uri="{FF2B5EF4-FFF2-40B4-BE49-F238E27FC236}">
                <a16:creationId xmlns:a16="http://schemas.microsoft.com/office/drawing/2014/main" id="{962CBB2F-5AC2-427C-B13B-EA14F0D2F1EF}"/>
              </a:ext>
            </a:extLst>
          </p:cNvPr>
          <p:cNvSpPr>
            <a:spLocks noGrp="1"/>
          </p:cNvSpPr>
          <p:nvPr>
            <p:ph sz="half" idx="10"/>
          </p:nvPr>
        </p:nvSpPr>
        <p:spPr/>
        <p:txBody>
          <a:bodyPr vert="horz" lIns="91440" tIns="45720" rIns="91440" bIns="45720" rtlCol="0" anchor="t">
            <a:normAutofit/>
          </a:bodyPr>
          <a:lstStyle/>
          <a:p>
            <a:pPr marL="342900" indent="-342900">
              <a:buChar char="•"/>
            </a:pPr>
            <a:r>
              <a:rPr lang="en-US" dirty="0">
                <a:cs typeface="Calibri"/>
              </a:rPr>
              <a:t>Program Income is a great resource to expand the activities of the </a:t>
            </a:r>
            <a:r>
              <a:rPr lang="en-US" dirty="0" smtClean="0">
                <a:cs typeface="Calibri"/>
              </a:rPr>
              <a:t>award.</a:t>
            </a:r>
            <a:endParaRPr lang="en-US" dirty="0"/>
          </a:p>
          <a:p>
            <a:pPr marL="342900" indent="-342900">
              <a:buChar char="•"/>
            </a:pPr>
            <a:r>
              <a:rPr lang="en-US" dirty="0">
                <a:cs typeface="Calibri"/>
              </a:rPr>
              <a:t>Recipients should develop policies and systems </a:t>
            </a:r>
            <a:r>
              <a:rPr lang="en-US" dirty="0" smtClean="0">
                <a:cs typeface="Calibri"/>
              </a:rPr>
              <a:t>to </a:t>
            </a:r>
            <a:r>
              <a:rPr lang="en-US" dirty="0">
                <a:cs typeface="Calibri"/>
              </a:rPr>
              <a:t>track program </a:t>
            </a:r>
            <a:r>
              <a:rPr lang="en-US" dirty="0" smtClean="0">
                <a:cs typeface="Calibri"/>
              </a:rPr>
              <a:t>income.</a:t>
            </a:r>
            <a:endParaRPr lang="en-US" dirty="0">
              <a:cs typeface="Calibri"/>
            </a:endParaRPr>
          </a:p>
          <a:p>
            <a:pPr marL="342900" indent="-342900">
              <a:buChar char="•"/>
            </a:pPr>
            <a:r>
              <a:rPr lang="en-US" dirty="0">
                <a:cs typeface="Calibri"/>
              </a:rPr>
              <a:t>Tracking should include </a:t>
            </a:r>
            <a:r>
              <a:rPr lang="en-US" dirty="0" smtClean="0">
                <a:cs typeface="Calibri"/>
              </a:rPr>
              <a:t>revenues </a:t>
            </a:r>
            <a:r>
              <a:rPr lang="en-US" dirty="0">
                <a:cs typeface="Calibri"/>
              </a:rPr>
              <a:t>and </a:t>
            </a:r>
            <a:r>
              <a:rPr lang="en-US" dirty="0" smtClean="0">
                <a:cs typeface="Calibri"/>
              </a:rPr>
              <a:t>expenses.</a:t>
            </a:r>
            <a:endParaRPr lang="en-US" dirty="0">
              <a:cs typeface="Calibri"/>
            </a:endParaRPr>
          </a:p>
          <a:p>
            <a:pPr marL="342900" indent="-342900">
              <a:buChar char="•"/>
            </a:pPr>
            <a:r>
              <a:rPr lang="en-US" dirty="0">
                <a:cs typeface="Calibri"/>
              </a:rPr>
              <a:t>Allocation of program income should follow the allowable costs under the original </a:t>
            </a:r>
            <a:r>
              <a:rPr lang="en-US" dirty="0" smtClean="0">
                <a:cs typeface="Calibri"/>
              </a:rPr>
              <a:t>award.</a:t>
            </a:r>
            <a:endParaRPr lang="en-US" dirty="0">
              <a:cs typeface="Calibri"/>
            </a:endParaRPr>
          </a:p>
          <a:p>
            <a:pPr marL="342900" indent="-342900">
              <a:buChar char="•"/>
            </a:pPr>
            <a:r>
              <a:rPr lang="en-US" dirty="0">
                <a:cs typeface="Calibri"/>
              </a:rPr>
              <a:t>Recipients should consider investing in dedicated fiscal staff to allow for proper budgeting, tracking and allocation of Ryan White award and program income </a:t>
            </a:r>
            <a:r>
              <a:rPr lang="en-US" dirty="0" smtClean="0">
                <a:cs typeface="Calibri"/>
              </a:rPr>
              <a:t>funds.</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460230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886" y="2957919"/>
            <a:ext cx="9060024" cy="829193"/>
          </a:xfrm>
        </p:spPr>
        <p:txBody>
          <a:bodyPr/>
          <a:lstStyle/>
          <a:p>
            <a:r>
              <a:rPr lang="en-US" dirty="0" smtClean="0"/>
              <a:t>QUESTIONS??</a:t>
            </a:r>
            <a:endParaRPr lang="en-US" dirty="0"/>
          </a:p>
        </p:txBody>
      </p:sp>
    </p:spTree>
    <p:extLst>
      <p:ext uri="{BB962C8B-B14F-4D97-AF65-F5344CB8AC3E}">
        <p14:creationId xmlns:p14="http://schemas.microsoft.com/office/powerpoint/2010/main" val="412901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your entity currently have program income?</a:t>
            </a:r>
          </a:p>
        </p:txBody>
      </p:sp>
      <p:sp>
        <p:nvSpPr>
          <p:cNvPr id="3" name="Content Placeholder 2"/>
          <p:cNvSpPr>
            <a:spLocks noGrp="1"/>
          </p:cNvSpPr>
          <p:nvPr>
            <p:ph sz="half" idx="10"/>
          </p:nvPr>
        </p:nvSpPr>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Yes</a:t>
            </a:r>
          </a:p>
          <a:p>
            <a:pPr marL="457200" indent="-457200">
              <a:buFont typeface="+mj-lt"/>
              <a:buAutoNum type="arabicPeriod"/>
            </a:pPr>
            <a:r>
              <a:rPr lang="en-US" dirty="0"/>
              <a:t>No</a:t>
            </a:r>
          </a:p>
          <a:p>
            <a:pPr marL="457200" indent="-457200">
              <a:buFont typeface="+mj-lt"/>
              <a:buAutoNum type="arabicPeriod"/>
            </a:pPr>
            <a:r>
              <a:rPr lang="en-US" dirty="0"/>
              <a:t>Unsure</a:t>
            </a:r>
          </a:p>
          <a:p>
            <a:endParaRPr lang="en-US" dirty="0"/>
          </a:p>
        </p:txBody>
      </p:sp>
    </p:spTree>
    <p:extLst>
      <p:ext uri="{BB962C8B-B14F-4D97-AF65-F5344CB8AC3E}">
        <p14:creationId xmlns:p14="http://schemas.microsoft.com/office/powerpoint/2010/main" val="146299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your entity participate in 340B contract pharmacy agreement?</a:t>
            </a:r>
          </a:p>
        </p:txBody>
      </p:sp>
      <p:sp>
        <p:nvSpPr>
          <p:cNvPr id="3" name="Content Placeholder 2"/>
          <p:cNvSpPr>
            <a:spLocks noGrp="1"/>
          </p:cNvSpPr>
          <p:nvPr>
            <p:ph sz="half" idx="10"/>
          </p:nvPr>
        </p:nvSpPr>
        <p:spPr>
          <a:xfrm>
            <a:off x="838200" y="1498639"/>
            <a:ext cx="10515600" cy="4448443"/>
          </a:xfrm>
        </p:spPr>
        <p:txBody>
          <a:bodyPr/>
          <a:lstStyle/>
          <a:p>
            <a:endParaRPr lang="en-US" dirty="0"/>
          </a:p>
          <a:p>
            <a:r>
              <a:rPr lang="en-US" dirty="0"/>
              <a:t>1. Yes</a:t>
            </a:r>
          </a:p>
          <a:p>
            <a:r>
              <a:rPr lang="en-US" dirty="0"/>
              <a:t>2. No</a:t>
            </a:r>
          </a:p>
          <a:p>
            <a:r>
              <a:rPr lang="en-US" dirty="0"/>
              <a:t>3. Unsure</a:t>
            </a:r>
          </a:p>
          <a:p>
            <a:endParaRPr lang="en-US" dirty="0"/>
          </a:p>
        </p:txBody>
      </p:sp>
    </p:spTree>
    <p:extLst>
      <p:ext uri="{BB962C8B-B14F-4D97-AF65-F5344CB8AC3E}">
        <p14:creationId xmlns:p14="http://schemas.microsoft.com/office/powerpoint/2010/main" val="2570029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Please rate your familiarity with program income management:</a:t>
            </a:r>
          </a:p>
        </p:txBody>
      </p:sp>
      <p:sp>
        <p:nvSpPr>
          <p:cNvPr id="3" name="Content Placeholder 2"/>
          <p:cNvSpPr>
            <a:spLocks noGrp="1"/>
          </p:cNvSpPr>
          <p:nvPr>
            <p:ph sz="half" idx="10"/>
          </p:nvPr>
        </p:nvSpPr>
        <p:spPr/>
        <p:txBody>
          <a:bodyPr/>
          <a:lstStyle/>
          <a:p>
            <a:endParaRPr lang="en-US" dirty="0"/>
          </a:p>
          <a:p>
            <a:endParaRPr lang="en-US" dirty="0"/>
          </a:p>
          <a:p>
            <a:r>
              <a:rPr lang="en-US" dirty="0"/>
              <a:t>1. I am an expert in program income management</a:t>
            </a:r>
          </a:p>
          <a:p>
            <a:r>
              <a:rPr lang="en-US" dirty="0"/>
              <a:t>2. I am very familiar with program income management</a:t>
            </a:r>
          </a:p>
          <a:p>
            <a:r>
              <a:rPr lang="en-US" dirty="0"/>
              <a:t>3. I am somewhat familiar with program income management</a:t>
            </a:r>
          </a:p>
          <a:p>
            <a:r>
              <a:rPr lang="en-US" dirty="0"/>
              <a:t>4. I have minimal knowledge of program income management</a:t>
            </a:r>
          </a:p>
          <a:p>
            <a:r>
              <a:rPr lang="en-US" dirty="0"/>
              <a:t>5. I have no knowledge of program income management</a:t>
            </a:r>
          </a:p>
          <a:p>
            <a:endParaRPr lang="en-US" dirty="0"/>
          </a:p>
          <a:p>
            <a:endParaRPr lang="en-US" dirty="0"/>
          </a:p>
        </p:txBody>
      </p:sp>
    </p:spTree>
    <p:extLst>
      <p:ext uri="{BB962C8B-B14F-4D97-AF65-F5344CB8AC3E}">
        <p14:creationId xmlns:p14="http://schemas.microsoft.com/office/powerpoint/2010/main" val="670357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Program Income</a:t>
            </a:r>
          </a:p>
        </p:txBody>
      </p:sp>
      <p:sp>
        <p:nvSpPr>
          <p:cNvPr id="3" name="Content Placeholder 2"/>
          <p:cNvSpPr>
            <a:spLocks noGrp="1"/>
          </p:cNvSpPr>
          <p:nvPr>
            <p:ph sz="half" idx="10"/>
          </p:nvPr>
        </p:nvSpPr>
        <p:spPr/>
        <p:txBody>
          <a:bodyPr/>
          <a:lstStyle/>
          <a:p>
            <a:endParaRPr lang="en-US" dirty="0"/>
          </a:p>
          <a:p>
            <a:r>
              <a:rPr lang="en-US" dirty="0"/>
              <a:t>Program income is gross income earned by the non-Federal entity that is directly generated by a supported activity or earned as a result of the Federal award during the period of performance.</a:t>
            </a:r>
          </a:p>
          <a:p>
            <a:endParaRPr lang="en-US" dirty="0"/>
          </a:p>
          <a:p>
            <a:r>
              <a:rPr lang="en-US" dirty="0"/>
              <a:t>Program Income is income generated </a:t>
            </a:r>
            <a:r>
              <a:rPr lang="en-US" u="sng" dirty="0"/>
              <a:t>directly</a:t>
            </a:r>
            <a:r>
              <a:rPr lang="en-US" dirty="0"/>
              <a:t> by a grant supported </a:t>
            </a:r>
            <a:r>
              <a:rPr lang="en-US" dirty="0" smtClean="0"/>
              <a:t>activity.</a:t>
            </a:r>
            <a:endParaRPr lang="en-US" dirty="0"/>
          </a:p>
          <a:p>
            <a:endParaRPr lang="en-US" dirty="0"/>
          </a:p>
          <a:p>
            <a:endParaRPr lang="en-US" dirty="0"/>
          </a:p>
        </p:txBody>
      </p:sp>
    </p:spTree>
    <p:extLst>
      <p:ext uri="{BB962C8B-B14F-4D97-AF65-F5344CB8AC3E}">
        <p14:creationId xmlns:p14="http://schemas.microsoft.com/office/powerpoint/2010/main" val="3449784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sources of program income</a:t>
            </a:r>
          </a:p>
        </p:txBody>
      </p:sp>
      <p:sp>
        <p:nvSpPr>
          <p:cNvPr id="3" name="Content Placeholder 2"/>
          <p:cNvSpPr>
            <a:spLocks noGrp="1"/>
          </p:cNvSpPr>
          <p:nvPr>
            <p:ph sz="half" idx="10"/>
          </p:nvPr>
        </p:nvSpPr>
        <p:spPr/>
        <p:txBody>
          <a:bodyPr/>
          <a:lstStyle/>
          <a:p>
            <a:endParaRPr lang="en-US" dirty="0"/>
          </a:p>
          <a:p>
            <a:r>
              <a:rPr lang="en-US" dirty="0"/>
              <a:t>Revenue generated from </a:t>
            </a:r>
            <a:r>
              <a:rPr lang="en-US" dirty="0">
                <a:solidFill>
                  <a:srgbClr val="FF0000"/>
                </a:solidFill>
              </a:rPr>
              <a:t>fees related to services </a:t>
            </a:r>
            <a:r>
              <a:rPr lang="en-US" dirty="0"/>
              <a:t>rendered as part of the award</a:t>
            </a:r>
          </a:p>
          <a:p>
            <a:r>
              <a:rPr lang="en-US" dirty="0"/>
              <a:t>Payment received from </a:t>
            </a:r>
            <a:r>
              <a:rPr lang="en-US" dirty="0">
                <a:solidFill>
                  <a:srgbClr val="FF0000"/>
                </a:solidFill>
              </a:rPr>
              <a:t>third-party reimbursement</a:t>
            </a:r>
          </a:p>
          <a:p>
            <a:r>
              <a:rPr lang="en-US" dirty="0"/>
              <a:t>Income from sale of commodities fabricated under a grant agreement</a:t>
            </a:r>
          </a:p>
          <a:p>
            <a:r>
              <a:rPr lang="en-US" dirty="0"/>
              <a:t>Revenue generated under </a:t>
            </a:r>
            <a:r>
              <a:rPr lang="en-US" dirty="0">
                <a:solidFill>
                  <a:srgbClr val="FF0000"/>
                </a:solidFill>
              </a:rPr>
              <a:t>340B contract pharmacy agreement</a:t>
            </a:r>
          </a:p>
          <a:p>
            <a:r>
              <a:rPr lang="en-US" dirty="0"/>
              <a:t>Income generated by sub-</a:t>
            </a:r>
            <a:r>
              <a:rPr lang="en-US" dirty="0" err="1"/>
              <a:t>recepients</a:t>
            </a:r>
            <a:r>
              <a:rPr lang="en-US" dirty="0"/>
              <a:t> in the above categories</a:t>
            </a:r>
          </a:p>
          <a:p>
            <a:endParaRPr lang="en-US" dirty="0"/>
          </a:p>
        </p:txBody>
      </p:sp>
    </p:spTree>
    <p:extLst>
      <p:ext uri="{BB962C8B-B14F-4D97-AF65-F5344CB8AC3E}">
        <p14:creationId xmlns:p14="http://schemas.microsoft.com/office/powerpoint/2010/main" val="4196898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637BD-F6B8-4C8E-98AF-4410C437D562}">
  <ds:schemaRefs>
    <ds:schemaRef ds:uri="75e813ae-c565-40db-b37c-cfdb0e13b5d9"/>
    <ds:schemaRef ds:uri="763191c0-b165-402f-a2d4-8ae261e3ae0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9FA1483-4A22-4888-9FB2-688D6C1A5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TotalTime>
  <Words>2287</Words>
  <Application>Microsoft Office PowerPoint</Application>
  <PresentationFormat>Widescreen</PresentationFormat>
  <Paragraphs>278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Times New Roman</vt:lpstr>
      <vt:lpstr>Wingdings</vt:lpstr>
      <vt:lpstr>Office Theme</vt:lpstr>
      <vt:lpstr>PowerPoint Presentation</vt:lpstr>
      <vt:lpstr>Tracking and Allocation of Ryan White Program Income</vt:lpstr>
      <vt:lpstr>Which Ryan White Program Does your entity receive?</vt:lpstr>
      <vt:lpstr>What is your primary role within the Ryan White Program?</vt:lpstr>
      <vt:lpstr>Does your entity currently have program income?</vt:lpstr>
      <vt:lpstr>Does your entity participate in 340B contract pharmacy agreement?</vt:lpstr>
      <vt:lpstr>Please rate your familiarity with program income management:</vt:lpstr>
      <vt:lpstr>What is Program Income</vt:lpstr>
      <vt:lpstr>Examples of sources of program income</vt:lpstr>
      <vt:lpstr>340B Drug Discount Program</vt:lpstr>
      <vt:lpstr>Tracking Program Income-Recipient’s Responsibilities</vt:lpstr>
      <vt:lpstr>Tracking of Program Income</vt:lpstr>
      <vt:lpstr>Spending Program Income</vt:lpstr>
      <vt:lpstr>Allowable Costs PCN 16-02</vt:lpstr>
      <vt:lpstr>Unallowable Costs</vt:lpstr>
      <vt:lpstr>ECU HIV Program</vt:lpstr>
      <vt:lpstr>ECU ID HIV Program- A One Stop Shop!</vt:lpstr>
      <vt:lpstr>ECU HIV Program Client Demographics</vt:lpstr>
      <vt:lpstr>Ryan White at ECU</vt:lpstr>
      <vt:lpstr>Sources of Program Income at ECU</vt:lpstr>
      <vt:lpstr>Patient Charges</vt:lpstr>
      <vt:lpstr>Tracking of Program Income from Patient Charges</vt:lpstr>
      <vt:lpstr>340B</vt:lpstr>
      <vt:lpstr>Tracking of Program Income from 340B</vt:lpstr>
      <vt:lpstr>Fiscal Management of Program Income</vt:lpstr>
      <vt:lpstr>Annual Budgeting Process</vt:lpstr>
      <vt:lpstr>Program Income Budget</vt:lpstr>
      <vt:lpstr>Current Allocation of Program Income</vt:lpstr>
      <vt:lpstr>Tracking Expenditures </vt:lpstr>
      <vt:lpstr>Monthly variance report</vt:lpstr>
      <vt:lpstr>Preparing Monthly Variance Report</vt:lpstr>
      <vt:lpstr>Internal Controls</vt:lpstr>
      <vt:lpstr>Research Administration and Oversight</vt:lpstr>
      <vt:lpstr>Case Study</vt:lpstr>
      <vt:lpstr>Questions to the Audience</vt:lpstr>
      <vt:lpstr>Case Discussion</vt:lpstr>
      <vt:lpstr>Generating program income from service fee and third party reimbursement</vt:lpstr>
      <vt:lpstr>Generating Program Income from 340B</vt:lpstr>
      <vt:lpstr>Tracking Program Income Revenue</vt:lpstr>
      <vt:lpstr>Spending Program Income-Referrals</vt:lpstr>
      <vt:lpstr>Program Income Cycle</vt:lpstr>
      <vt:lpstr>Challenges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Fadul, Nada A</cp:lastModifiedBy>
  <cp:revision>30</cp:revision>
  <dcterms:created xsi:type="dcterms:W3CDTF">2018-09-04T17:07:24Z</dcterms:created>
  <dcterms:modified xsi:type="dcterms:W3CDTF">2018-10-26T18:08:20Z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