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2.xml" ContentType="application/vnd.openxmlformats-officedocument.presentationml.comments+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3.xml" ContentType="application/vnd.openxmlformats-officedocument.presentationml.comments+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4.xml" ContentType="application/vnd.openxmlformats-officedocument.presentationml.comments+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omments/comment5.xml" ContentType="application/vnd.openxmlformats-officedocument.presentationml.comment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omments/comment6.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7.xml" ContentType="application/vnd.openxmlformats-officedocument.presentationml.comments+xml"/>
  <Override PartName="/ppt/notesSlides/notesSlide38.xml" ContentType="application/vnd.openxmlformats-officedocument.presentationml.notesSlide+xml"/>
  <Override PartName="/ppt/charts/chart1.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2"/>
  </p:notesMasterIdLst>
  <p:sldIdLst>
    <p:sldId id="256" r:id="rId5"/>
    <p:sldId id="257" r:id="rId6"/>
    <p:sldId id="258" r:id="rId7"/>
    <p:sldId id="259" r:id="rId8"/>
    <p:sldId id="260" r:id="rId9"/>
    <p:sldId id="287" r:id="rId10"/>
    <p:sldId id="288" r:id="rId11"/>
    <p:sldId id="289" r:id="rId12"/>
    <p:sldId id="290" r:id="rId13"/>
    <p:sldId id="291" r:id="rId14"/>
    <p:sldId id="293" r:id="rId15"/>
    <p:sldId id="261"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oks, Ronald A" initials="BRA" lastIdx="5" clrIdx="0">
    <p:extLst/>
  </p:cmAuthor>
  <p:cmAuthor id="2" name="Patricia Aguado" initials=""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895"/>
    <a:srgbClr val="09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6" d="100"/>
          <a:sy n="76" d="100"/>
        </p:scale>
        <p:origin x="200"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notesMaster" Target="notesMasters/notesMaster1.xml"/><Relationship Id="rId83" Type="http://schemas.openxmlformats.org/officeDocument/2006/relationships/commentAuthors" Target="commentAuthors.xml"/><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ejandro\Documents\CORE\Particpa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22428286631185"/>
          <c:y val="0.051638960986155"/>
          <c:w val="0.942271857763971"/>
          <c:h val="0.73977824083086"/>
        </c:manualLayout>
      </c:layout>
      <c:barChart>
        <c:barDir val="col"/>
        <c:grouping val="clustered"/>
        <c:varyColors val="0"/>
        <c:ser>
          <c:idx val="0"/>
          <c:order val="0"/>
          <c:tx>
            <c:strRef>
              <c:f>Sheet5!$A$2</c:f>
              <c:strCache>
                <c:ptCount val="1"/>
                <c:pt idx="0">
                  <c:v>overall</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Sheet5!$B$1:$F$1</c:f>
              <c:strCache>
                <c:ptCount val="5"/>
                <c:pt idx="0">
                  <c:v>baseline suppression</c:v>
                </c:pt>
                <c:pt idx="1">
                  <c:v>12 mo retention</c:v>
                </c:pt>
                <c:pt idx="2">
                  <c:v>12 mo retention (adj)</c:v>
                </c:pt>
                <c:pt idx="3">
                  <c:v>12 mo supression</c:v>
                </c:pt>
                <c:pt idx="4">
                  <c:v>12 mo suppression (adj)</c:v>
                </c:pt>
              </c:strCache>
            </c:strRef>
          </c:cat>
          <c:val>
            <c:numRef>
              <c:f>Sheet5!$B$2:$F$2</c:f>
              <c:numCache>
                <c:formatCode>0%</c:formatCode>
                <c:ptCount val="5"/>
                <c:pt idx="0">
                  <c:v>0.11</c:v>
                </c:pt>
                <c:pt idx="1">
                  <c:v>0.8</c:v>
                </c:pt>
                <c:pt idx="2">
                  <c:v>0.96</c:v>
                </c:pt>
                <c:pt idx="3">
                  <c:v>0.73</c:v>
                </c:pt>
                <c:pt idx="4">
                  <c:v>0.86</c:v>
                </c:pt>
              </c:numCache>
            </c:numRef>
          </c:val>
          <c:extLst xmlns:c16r2="http://schemas.microsoft.com/office/drawing/2015/06/chart">
            <c:ext xmlns:c16="http://schemas.microsoft.com/office/drawing/2014/chart" uri="{C3380CC4-5D6E-409C-BE32-E72D297353CC}">
              <c16:uniqueId val="{00000000-54CA-420B-9EDE-0FCF2DAFDB83}"/>
            </c:ext>
          </c:extLst>
        </c:ser>
        <c:ser>
          <c:idx val="1"/>
          <c:order val="1"/>
          <c:tx>
            <c:strRef>
              <c:f>Sheet5!$A$3</c:f>
              <c:strCache>
                <c:ptCount val="1"/>
                <c:pt idx="0">
                  <c:v>newly diagnosed</c:v>
                </c:pt>
              </c:strCache>
            </c:strRef>
          </c:tx>
          <c:spPr>
            <a:solidFill>
              <a:srgbClr val="800000"/>
            </a:solidFill>
            <a:ln>
              <a:noFill/>
            </a:ln>
            <a:effectLst/>
          </c:spPr>
          <c:invertIfNegative val="0"/>
          <c:dLbls>
            <c:dLbl>
              <c:idx val="4"/>
              <c:layout>
                <c:manualLayout>
                  <c:x val="-1.46197141527502E-16"/>
                  <c:y val="-0.00462962962962963"/>
                </c:manualLayout>
              </c:layout>
              <c:tx>
                <c:rich>
                  <a:bodyPr/>
                  <a:lstStyle/>
                  <a:p>
                    <a:fld id="{9EFEB099-EA7D-4E5A-AAEB-6E76D7639918}" type="VALUE">
                      <a:rPr lang="mr-IN"/>
                      <a:pPr/>
                      <a:t>[VALUE]</a:t>
                    </a:fld>
                    <a:r>
                      <a:rPr lang="mr-IN"/>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4CA-420B-9EDE-0FCF2DAFDB83}"/>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Sheet5!$B$1:$F$1</c:f>
              <c:strCache>
                <c:ptCount val="5"/>
                <c:pt idx="0">
                  <c:v>baseline suppression</c:v>
                </c:pt>
                <c:pt idx="1">
                  <c:v>12 mo retention</c:v>
                </c:pt>
                <c:pt idx="2">
                  <c:v>12 mo retention (adj)</c:v>
                </c:pt>
                <c:pt idx="3">
                  <c:v>12 mo supression</c:v>
                </c:pt>
                <c:pt idx="4">
                  <c:v>12 mo suppression (adj)</c:v>
                </c:pt>
              </c:strCache>
            </c:strRef>
          </c:cat>
          <c:val>
            <c:numRef>
              <c:f>Sheet5!$B$3:$F$3</c:f>
              <c:numCache>
                <c:formatCode>0%</c:formatCode>
                <c:ptCount val="5"/>
                <c:pt idx="0">
                  <c:v>0.05</c:v>
                </c:pt>
                <c:pt idx="1">
                  <c:v>0.84</c:v>
                </c:pt>
                <c:pt idx="2">
                  <c:v>0.98</c:v>
                </c:pt>
                <c:pt idx="3">
                  <c:v>0.8</c:v>
                </c:pt>
                <c:pt idx="4">
                  <c:v>0.94</c:v>
                </c:pt>
              </c:numCache>
            </c:numRef>
          </c:val>
          <c:extLst xmlns:c16r2="http://schemas.microsoft.com/office/drawing/2015/06/chart">
            <c:ext xmlns:c16="http://schemas.microsoft.com/office/drawing/2014/chart" uri="{C3380CC4-5D6E-409C-BE32-E72D297353CC}">
              <c16:uniqueId val="{00000002-54CA-420B-9EDE-0FCF2DAFDB83}"/>
            </c:ext>
          </c:extLst>
        </c:ser>
        <c:ser>
          <c:idx val="2"/>
          <c:order val="2"/>
          <c:tx>
            <c:strRef>
              <c:f>Sheet5!$A$4</c:f>
              <c:strCache>
                <c:ptCount val="1"/>
                <c:pt idx="0">
                  <c:v>returning to care</c:v>
                </c:pt>
              </c:strCache>
            </c:strRef>
          </c:tx>
          <c:spPr>
            <a:solidFill>
              <a:schemeClr val="bg2">
                <a:lumMod val="50000"/>
              </a:schemeClr>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dLbl>
              <c:idx val="0"/>
              <c:layout>
                <c:manualLayout>
                  <c:x val="0.0"/>
                  <c:y val="0.00296775637851466"/>
                </c:manualLayout>
              </c:layout>
              <c:tx>
                <c:rich>
                  <a:bodyPr/>
                  <a:lstStyle/>
                  <a:p>
                    <a:fld id="{A9E24FA6-3649-4C85-9D0E-1267E69B7D0B}" type="VALUE">
                      <a:rPr lang="mr-IN"/>
                      <a:pPr/>
                      <a:t>[VALUE]</a:t>
                    </a:fld>
                    <a:r>
                      <a:rPr lang="mr-IN"/>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Sheet5!$B$1:$F$1</c:f>
              <c:strCache>
                <c:ptCount val="5"/>
                <c:pt idx="0">
                  <c:v>baseline suppression</c:v>
                </c:pt>
                <c:pt idx="1">
                  <c:v>12 mo retention</c:v>
                </c:pt>
                <c:pt idx="2">
                  <c:v>12 mo retention (adj)</c:v>
                </c:pt>
                <c:pt idx="3">
                  <c:v>12 mo supression</c:v>
                </c:pt>
                <c:pt idx="4">
                  <c:v>12 mo suppression (adj)</c:v>
                </c:pt>
              </c:strCache>
            </c:strRef>
          </c:cat>
          <c:val>
            <c:numRef>
              <c:f>Sheet5!$B$4:$F$4</c:f>
              <c:numCache>
                <c:formatCode>0%</c:formatCode>
                <c:ptCount val="5"/>
                <c:pt idx="0">
                  <c:v>0.18</c:v>
                </c:pt>
                <c:pt idx="1">
                  <c:v>0.75</c:v>
                </c:pt>
                <c:pt idx="2">
                  <c:v>0.92</c:v>
                </c:pt>
                <c:pt idx="3">
                  <c:v>0.65</c:v>
                </c:pt>
                <c:pt idx="4">
                  <c:v>0.75</c:v>
                </c:pt>
              </c:numCache>
            </c:numRef>
          </c:val>
          <c:extLst xmlns:c16r2="http://schemas.microsoft.com/office/drawing/2015/06/chart">
            <c:ext xmlns:c16="http://schemas.microsoft.com/office/drawing/2014/chart" uri="{C3380CC4-5D6E-409C-BE32-E72D297353CC}">
              <c16:uniqueId val="{00000004-54CA-420B-9EDE-0FCF2DAFDB83}"/>
            </c:ext>
          </c:extLst>
        </c:ser>
        <c:dLbls>
          <c:showLegendKey val="0"/>
          <c:showVal val="0"/>
          <c:showCatName val="0"/>
          <c:showSerName val="0"/>
          <c:showPercent val="0"/>
          <c:showBubbleSize val="0"/>
        </c:dLbls>
        <c:gapWidth val="219"/>
        <c:overlap val="-27"/>
        <c:axId val="1588506016"/>
        <c:axId val="1588513152"/>
      </c:barChart>
      <c:catAx>
        <c:axId val="158850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88513152"/>
        <c:crosses val="autoZero"/>
        <c:auto val="1"/>
        <c:lblAlgn val="ctr"/>
        <c:lblOffset val="100"/>
        <c:noMultiLvlLbl val="0"/>
      </c:catAx>
      <c:valAx>
        <c:axId val="1588513152"/>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8506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18-10-08T11:37:55.759" idx="8">
    <p:pos x="10" y="10"/>
    <p:text>Shame: overarching issue is stigma (internalized and anticipated)- HIV associated with reduced self confidence and self esteem.
Feelings of worthlessness or/and guilt;  what will people think?  J
Judgment?  Self hatred- Men who often have at times felt shame over their sexual behaviors/ MSM and then interpret HIV as the “consequence” or “punishment” for engaging in MSM.   Many of our patients have not disclosed their sexual orientaion which makes it especially difficult to disclose dx as they will be asked how they were infected?  Which opens up a uncomfortable dialogue about sexuality….  Leading to more secrets and burden…..
Hopelessness:  Negative world view of future; no relationship potential “who will love me?”  “No one will love me with this.”
Nervios-Anxiety- Fear: Disclosure -rejection by potential partners, family, friends, dying, becoming sick, who will take care of me?  Who will take care of my family? 
Anger: internal and external- at times men have disclosed not caring about engaging in safer sex as they want to hurt others the way they have been hurt.
Risky Behaviors: Increased promiscuity -No sence in using protection when one is already positive
Abrupt dis-engagemnet 
People will be able to physicall tell I am sick/ infected???
Social Isolation:  Withdraw from family and friends; decreased participation in activities that used to bring joy to life (playing soccer, clubbing/ partying with friends, working on cars…)
Need to fit in aggression or anger as a way of coping- further impacts social relationships-: social isolation for fear that people will know they are positive 
Minimize/ deny issues: everything is ok; I’m fine; won’t talk about feelings; shuts down: contradictions in charla discussion (I’m coping well…..when you try to explore coping skills- they have a difficult time talking about feelings, tied to machismo, not used to exposing vulnerability..  Experiences have not modeled showing vulnerability; grown up in culture where to be a man you don’t show emotion.  
Secrets: disclosure burden- Emotional/physical Burden of disclosure on family;  and pt…do not want others to worry, fear that family will not be able to handle it “my mother is old, she’ll get sick if I tell her”……  this then leads to guilt because they are lying/ withholding…..  This is part to their compartmentalized life where you are one thing with one and another with others
“REMORDIMIENTO”
</p:text>
  </p:cm>
  <p:cm authorId="2" dt="2018-10-08T13:16:48.114" idx="9">
    <p:pos x="106" y="106"/>
    <p:text>Formative Research:
reviewed literature 
Prior experience with Latino/ HIV community:
Bilingual clinic and bilingual bicultural providers and research experiences
asset mapping exercise to identify potential community partners with Little Village and
 Pilsen.  We learned that we had to walk the community rather than rely on internet searches. We talked with community members and workers to learn about potential outlets for education and testing (examples: AA houses, support groups, churched, botanicas). 
Key Informant Interviews  (patients/ peers/ providers)
Cultural Advisory Board 
Focus Groups- constructs of symptom driven behaviors; low self-care and need to counter myths and tendency to postpone some responsibilities emerged as important
Population composed of 
Recent immigrants
Lower educational backgrounds
Respect for elders and for professionals
Isolated
High basic needs in Mexico and here in Chicago
Fearful 
“Humildes”, grateful, low expectation of entitlements
Multiple jobs all in effort to support family
Navigation and community education built around connecting on a personal level with respect no judgments,  health as a human right ….personalismo, respeto and familismo impact that interaction….To gain trust, validate life experiences, gain trust to engage in care and stay in care….
</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8-10-08T13:31:35.014" idx="10">
    <p:pos x="950" y="3642"/>
    <p:text>CHARLAS :  5 series, one on one, 60 minute culturally tailored discussions to identify and address structural and psychological barriers to care…to increase support, knowledge, self-management to increase adherence in care and improved health outcomes
Charla – build relationship with patient, explore factors in their livves – many of which are cultural and transnational, then engage in collaborative treatment planning and aimed at individualized support and education
So conversations help to connect with patients and guide conversation, vehicle of connections and rapport, validate, reinforce strengths
(de) emphasize aspects of the charlas (care and benfits knowledge concerns – id’d from barriers inventory cue navigator to focus more on orientation to care, case management, provider patient relationship; )
Isolation – social support global, fragmented self, internalized stigma, 
Presenting a contrary model to what they are expecting – 
</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18-10-08T13:31:35.014" idx="11">
    <p:pos x="950" y="3642"/>
    <p:text>CHARLAS :  5 series, one on one, 60 minute culturally tailored discussions to identify and address structural and psychological barriers to care…to increase support, knowledge, self-management to increase adherence in care and improved health outcomes
Charla – build relationship with patient, explore factors in their livves – many of which are cultural and transnational, then engage in collaborative treatment planning and aimed at individualized support and education
So conversations help to connect with patients and guide conversation, vehicle of connections and rapport, validate, reinforce strengths
(de) emphasize aspects of the charlas (care and benfits knowledge concerns – id’d from barriers inventory cue navigator to focus more on orientation to care, case management, provider patient relationship; )
Isolation – social support global, fragmented self, internalized stigma, 
Presenting a contrary model to what they are expecting – 
</p:text>
  </p:cm>
</p:cmLst>
</file>

<file path=ppt/comments/comment4.xml><?xml version="1.0" encoding="utf-8"?>
<p:cmLst xmlns:a="http://schemas.openxmlformats.org/drawingml/2006/main" xmlns:r="http://schemas.openxmlformats.org/officeDocument/2006/relationships" xmlns:p="http://schemas.openxmlformats.org/presentationml/2006/main">
  <p:cm authorId="2" dt="2018-10-08T13:31:35.014" idx="13">
    <p:pos x="950" y="3642"/>
    <p:text>CHARLAS :  5 series, one on one, 60 minute culturally tailored discussions to identify and address structural and psychological barriers to care…to increase support, knowledge, self-management to increase adherence in care and improved health outcomes
Charla – build relationship with patient, explore factors in their livves – many of which are cultural and transnational, then engage in collaborative treatment planning and aimed at individualized support and education
So conversations help to connect with patients and guide conversation, vehicle of connections and rapport, validate, reinforce strengths
(de) emphasize aspects of the charlas (care and benfits knowledge concerns – id’d from barriers inventory cue navigator to focus more on orientation to care, case management, provider patient relationship; )
Isolation – social support global, fragmented self, internalized stigma, 
Presenting a contrary model to what they are expecting – 
</p:text>
  </p:cm>
</p:cmLst>
</file>

<file path=ppt/comments/comment5.xml><?xml version="1.0" encoding="utf-8"?>
<p:cmLst xmlns:a="http://schemas.openxmlformats.org/drawingml/2006/main" xmlns:r="http://schemas.openxmlformats.org/officeDocument/2006/relationships" xmlns:p="http://schemas.openxmlformats.org/presentationml/2006/main">
  <p:cm authorId="2" dt="2018-10-08T13:31:35.014" idx="14">
    <p:pos x="950" y="3642"/>
    <p:text>CHARLAS :  5 series, one on one, 60 minute culturally tailored discussions to identify and address structural and psychological barriers to care…to increase support, knowledge, self-management to increase adherence in care and improved health outcomes
Charla – build relationship with patient, explore factors in their livves – many of which are cultural and transnational, then engage in collaborative treatment planning and aimed at individualized support and education
So conversations help to connect with patients and guide conversation, vehicle of connections and rapport, validate, reinforce strengths
(de) emphasize aspects of the charlas (care and benfits knowledge concerns – id’d from barriers inventory cue navigator to focus more on orientation to care, case management, provider patient relationship; )
Isolation – social support global, fragmented self, internalized stigma, 
Presenting a contrary model to what they are expecting – 
</p:text>
  </p:cm>
</p:cmLst>
</file>

<file path=ppt/comments/comment6.xml><?xml version="1.0" encoding="utf-8"?>
<p:cmLst xmlns:a="http://schemas.openxmlformats.org/drawingml/2006/main" xmlns:r="http://schemas.openxmlformats.org/officeDocument/2006/relationships" xmlns:p="http://schemas.openxmlformats.org/presentationml/2006/main">
  <p:cm authorId="2" dt="2018-10-08T12:23:07.268" idx="3">
    <p:pos x="10" y="10"/>
    <p:text>Culturally Tailored Approach
Mirroring Personalismo/confianza/Familismo/Respeto 
Building Relationship and rapport 
Acknowledging the importance of personal stories 
Exploring individuals support and barriers to retention
Identifying cultural strengths and weaknesses
Normalizing HIV status
Culturally Tailored Support
Being knowledgeable about important beliefs in the Mexican community like personalismo, familismo, confianza, and respeto helped with relationship building and rapport among the CPN and participant. 
It was further solidified with acknowledging the participants story and emphasizing their resilience. 
We also identified cultural strengths and weaknesses which allowed the participant to look at their HIV in a different perspective and create a new normal which resulted in retention in care. 
</p:text>
  </p:cm>
</p:cmLst>
</file>

<file path=ppt/comments/comment7.xml><?xml version="1.0" encoding="utf-8"?>
<p:cmLst xmlns:a="http://schemas.openxmlformats.org/drawingml/2006/main" xmlns:r="http://schemas.openxmlformats.org/officeDocument/2006/relationships" xmlns:p="http://schemas.openxmlformats.org/presentationml/2006/main">
  <p:cm authorId="2" dt="2018-10-08T11:15:42.970" idx="1">
    <p:pos x="10" y="10"/>
    <p:text>Sig dif as expected in baseline suppression by care continuum status. Returning to care participations more likely to be suppressed when compared to newly diagnosed 
(a Chi square 4.97, p &lt;.05). 
12 mo retention in care (unadjusted) Not statistically significant but a noted gap here btwn newly diagnosed and out of care folks that is of clinical importance…gap appears to disappear for those engaged in the patient navigation intervention.
Important differences in suppression by care continuum status. Trend (p&lt;.10) in unadjusted rate and sig dif in adjusted rate (b  Chi square 6.29, p &lt;.05); however important/clinically sig gains made for those retained in care and intervention.
</p:text>
  </p:cm>
</p:cmLst>
</file>

<file path=ppt/diagrams/_rels/data10.xml.rels><?xml version="1.0" encoding="UTF-8" standalone="yes"?>
<Relationships xmlns="http://schemas.openxmlformats.org/package/2006/relationships"><Relationship Id="rId1" Type="http://schemas.openxmlformats.org/officeDocument/2006/relationships/image" Target="../media/image17.png"/></Relationships>
</file>

<file path=ppt/diagrams/_rels/data3.xml.rels><?xml version="1.0" encoding="UTF-8" standalone="yes"?>
<Relationships xmlns="http://schemas.openxmlformats.org/package/2006/relationships"><Relationship Id="rId1" Type="http://schemas.openxmlformats.org/officeDocument/2006/relationships/image" Target="../media/image16.jpg"/></Relationships>
</file>

<file path=ppt/diagrams/_rels/data5.xml.rels><?xml version="1.0" encoding="UTF-8" standalone="yes"?>
<Relationships xmlns="http://schemas.openxmlformats.org/package/2006/relationships"><Relationship Id="rId1" Type="http://schemas.openxmlformats.org/officeDocument/2006/relationships/image" Target="../media/image16.jpg"/></Relationships>
</file>

<file path=ppt/diagrams/_rels/data7.xml.rels><?xml version="1.0" encoding="UTF-8" standalone="yes"?>
<Relationships xmlns="http://schemas.openxmlformats.org/package/2006/relationships"><Relationship Id="rId1" Type="http://schemas.openxmlformats.org/officeDocument/2006/relationships/image" Target="../media/image16.jpg"/></Relationships>
</file>

<file path=ppt/diagrams/_rels/data9.xml.rels><?xml version="1.0" encoding="UTF-8" standalone="yes"?>
<Relationships xmlns="http://schemas.openxmlformats.org/package/2006/relationships"><Relationship Id="rId1" Type="http://schemas.openxmlformats.org/officeDocument/2006/relationships/image" Target="../media/image16.jpg"/></Relationships>
</file>

<file path=ppt/diagrams/_rels/drawing10.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6.jpg"/></Relationships>
</file>

<file path=ppt/diagrams/_rels/drawing5.xml.rels><?xml version="1.0" encoding="UTF-8" standalone="yes"?>
<Relationships xmlns="http://schemas.openxmlformats.org/package/2006/relationships"><Relationship Id="rId1" Type="http://schemas.openxmlformats.org/officeDocument/2006/relationships/image" Target="../media/image16.jpg"/></Relationships>
</file>

<file path=ppt/diagrams/_rels/drawing7.xml.rels><?xml version="1.0" encoding="UTF-8" standalone="yes"?>
<Relationships xmlns="http://schemas.openxmlformats.org/package/2006/relationships"><Relationship Id="rId1" Type="http://schemas.openxmlformats.org/officeDocument/2006/relationships/image" Target="../media/image16.jpg"/></Relationships>
</file>

<file path=ppt/diagrams/_rels/drawing9.xml.rels><?xml version="1.0" encoding="UTF-8" standalone="yes"?>
<Relationships xmlns="http://schemas.openxmlformats.org/package/2006/relationships"><Relationship Id="rId1"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B58B97-0B46-2343-9D70-3304DDF1F811}" type="doc">
      <dgm:prSet loTypeId="urn:microsoft.com/office/officeart/2009/3/layout/BlockDescendingList" loCatId="" qsTypeId="urn:microsoft.com/office/officeart/2005/8/quickstyle/simple4" qsCatId="simple" csTypeId="urn:microsoft.com/office/officeart/2005/8/colors/accent1_2" csCatId="accent1" phldr="1"/>
      <dgm:spPr/>
      <dgm:t>
        <a:bodyPr/>
        <a:lstStyle/>
        <a:p>
          <a:endParaRPr lang="en-US"/>
        </a:p>
      </dgm:t>
    </dgm:pt>
    <dgm:pt modelId="{984A90E8-17C8-8F47-89E3-20A42DE0CE18}">
      <dgm:prSet phldrT="[Text]"/>
      <dgm:spPr>
        <a:solidFill>
          <a:schemeClr val="bg2">
            <a:lumMod val="75000"/>
          </a:schemeClr>
        </a:solidFill>
        <a:ln>
          <a:solidFill>
            <a:srgbClr val="FFFFFF"/>
          </a:solidFill>
        </a:ln>
      </dgm:spPr>
      <dgm:t>
        <a:bodyPr/>
        <a:lstStyle/>
        <a:p>
          <a:r>
            <a:rPr lang="en-US" dirty="0" smtClean="0"/>
            <a:t>Community</a:t>
          </a:r>
          <a:endParaRPr lang="en-US" dirty="0"/>
        </a:p>
      </dgm:t>
    </dgm:pt>
    <dgm:pt modelId="{E58C9AD5-63D8-6044-90F6-ED0A9272FC4C}" type="parTrans" cxnId="{C3B70D04-FF9F-0F4F-91F2-41867A3C63AB}">
      <dgm:prSet/>
      <dgm:spPr/>
      <dgm:t>
        <a:bodyPr/>
        <a:lstStyle/>
        <a:p>
          <a:endParaRPr lang="en-US"/>
        </a:p>
      </dgm:t>
    </dgm:pt>
    <dgm:pt modelId="{34ED0778-3478-AB47-A433-951EC0E85221}" type="sibTrans" cxnId="{C3B70D04-FF9F-0F4F-91F2-41867A3C63AB}">
      <dgm:prSet/>
      <dgm:spPr/>
      <dgm:t>
        <a:bodyPr/>
        <a:lstStyle/>
        <a:p>
          <a:endParaRPr lang="en-US"/>
        </a:p>
      </dgm:t>
    </dgm:pt>
    <dgm:pt modelId="{23666A0C-CF62-C142-94EA-7EB59C8416EC}">
      <dgm:prSet phldrT="[Text]" custT="1"/>
      <dgm:spPr/>
      <dgm:t>
        <a:bodyPr/>
        <a:lstStyle/>
        <a:p>
          <a:r>
            <a:rPr lang="en-US" sz="2000" dirty="0" smtClean="0"/>
            <a:t>Social  marketing</a:t>
          </a:r>
          <a:endParaRPr lang="en-US" sz="2000" dirty="0"/>
        </a:p>
      </dgm:t>
    </dgm:pt>
    <dgm:pt modelId="{1A493209-BCC5-DF4C-BF76-E8BBA9FB5865}" type="parTrans" cxnId="{DD6E1A93-87A2-154F-A727-9B35619FAE2E}">
      <dgm:prSet/>
      <dgm:spPr/>
      <dgm:t>
        <a:bodyPr/>
        <a:lstStyle/>
        <a:p>
          <a:endParaRPr lang="en-US"/>
        </a:p>
      </dgm:t>
    </dgm:pt>
    <dgm:pt modelId="{8221A2E1-F7A4-C64C-A6E2-128C525B1488}" type="sibTrans" cxnId="{DD6E1A93-87A2-154F-A727-9B35619FAE2E}">
      <dgm:prSet/>
      <dgm:spPr/>
      <dgm:t>
        <a:bodyPr/>
        <a:lstStyle/>
        <a:p>
          <a:endParaRPr lang="en-US"/>
        </a:p>
      </dgm:t>
    </dgm:pt>
    <dgm:pt modelId="{3450B168-CCFC-C947-B07E-19F3FFB90A32}">
      <dgm:prSet phldrT="[Text]" custT="1"/>
      <dgm:spPr/>
      <dgm:t>
        <a:bodyPr/>
        <a:lstStyle/>
        <a:p>
          <a:r>
            <a:rPr lang="en-US" sz="2000" dirty="0" smtClean="0"/>
            <a:t>Testing</a:t>
          </a:r>
          <a:endParaRPr lang="en-US" sz="2000" dirty="0"/>
        </a:p>
      </dgm:t>
    </dgm:pt>
    <dgm:pt modelId="{40C283BD-5DEF-C341-8414-37A74210A2F8}" type="parTrans" cxnId="{0C1CA18D-AEC4-9E47-B4D0-526E1722F7D7}">
      <dgm:prSet/>
      <dgm:spPr/>
      <dgm:t>
        <a:bodyPr/>
        <a:lstStyle/>
        <a:p>
          <a:endParaRPr lang="en-US"/>
        </a:p>
      </dgm:t>
    </dgm:pt>
    <dgm:pt modelId="{155FFB34-A6F5-3644-AE11-610DDA3F6875}" type="sibTrans" cxnId="{0C1CA18D-AEC4-9E47-B4D0-526E1722F7D7}">
      <dgm:prSet/>
      <dgm:spPr/>
      <dgm:t>
        <a:bodyPr/>
        <a:lstStyle/>
        <a:p>
          <a:endParaRPr lang="en-US"/>
        </a:p>
      </dgm:t>
    </dgm:pt>
    <dgm:pt modelId="{E6F2D267-1D3A-F043-AE37-9E36B51E3020}">
      <dgm:prSet phldrT="[Text]" custT="1"/>
      <dgm:spPr/>
      <dgm:t>
        <a:bodyPr/>
        <a:lstStyle/>
        <a:p>
          <a:r>
            <a:rPr lang="en-US" sz="2000" dirty="0" smtClean="0"/>
            <a:t>Community </a:t>
          </a:r>
          <a:r>
            <a:rPr lang="en-US" sz="2000" i="1" dirty="0" err="1" smtClean="0"/>
            <a:t>charlas</a:t>
          </a:r>
          <a:endParaRPr lang="en-US" sz="2000" i="1" dirty="0"/>
        </a:p>
      </dgm:t>
    </dgm:pt>
    <dgm:pt modelId="{D8765652-7497-074D-8133-6C886B22993E}" type="parTrans" cxnId="{4B6C345E-7418-704D-940D-E272CF526D73}">
      <dgm:prSet/>
      <dgm:spPr/>
      <dgm:t>
        <a:bodyPr/>
        <a:lstStyle/>
        <a:p>
          <a:endParaRPr lang="en-US"/>
        </a:p>
      </dgm:t>
    </dgm:pt>
    <dgm:pt modelId="{3CC7C5B6-54AD-0444-9F35-515F7D482D65}" type="sibTrans" cxnId="{4B6C345E-7418-704D-940D-E272CF526D73}">
      <dgm:prSet/>
      <dgm:spPr/>
      <dgm:t>
        <a:bodyPr/>
        <a:lstStyle/>
        <a:p>
          <a:endParaRPr lang="en-US"/>
        </a:p>
      </dgm:t>
    </dgm:pt>
    <dgm:pt modelId="{53FED288-BDCC-0540-B729-49815E61FB28}">
      <dgm:prSet phldrT="[Text]">
        <dgm:style>
          <a:lnRef idx="1">
            <a:schemeClr val="accent1"/>
          </a:lnRef>
          <a:fillRef idx="2">
            <a:schemeClr val="accent1"/>
          </a:fillRef>
          <a:effectRef idx="1">
            <a:schemeClr val="accent1"/>
          </a:effectRef>
          <a:fontRef idx="minor">
            <a:schemeClr val="dk1"/>
          </a:fontRef>
        </dgm:style>
      </dgm:prSet>
      <dgm:spPr>
        <a:solidFill>
          <a:schemeClr val="tx2"/>
        </a:solidFill>
      </dgm:spPr>
      <dgm:t>
        <a:bodyPr/>
        <a:lstStyle/>
        <a:p>
          <a:r>
            <a:rPr lang="en-US" b="1" dirty="0" smtClean="0">
              <a:solidFill>
                <a:srgbClr val="000000"/>
              </a:solidFill>
            </a:rPr>
            <a:t>Clinic</a:t>
          </a:r>
          <a:endParaRPr lang="en-US" dirty="0">
            <a:solidFill>
              <a:srgbClr val="000000"/>
            </a:solidFill>
          </a:endParaRPr>
        </a:p>
      </dgm:t>
    </dgm:pt>
    <dgm:pt modelId="{BF29504B-CD22-464B-AC18-506206428B6D}" type="parTrans" cxnId="{CBF4398D-C659-BB48-A51F-3ECCF434F43C}">
      <dgm:prSet/>
      <dgm:spPr/>
      <dgm:t>
        <a:bodyPr/>
        <a:lstStyle/>
        <a:p>
          <a:endParaRPr lang="en-US"/>
        </a:p>
      </dgm:t>
    </dgm:pt>
    <dgm:pt modelId="{EF6D9C26-557A-A944-A518-63D3640FE292}" type="sibTrans" cxnId="{CBF4398D-C659-BB48-A51F-3ECCF434F43C}">
      <dgm:prSet/>
      <dgm:spPr/>
      <dgm:t>
        <a:bodyPr/>
        <a:lstStyle/>
        <a:p>
          <a:endParaRPr lang="en-US"/>
        </a:p>
      </dgm:t>
    </dgm:pt>
    <dgm:pt modelId="{A4C1F223-B254-8045-A621-5FD45D080F68}">
      <dgm:prSet phldrT="[Text]" custT="1"/>
      <dgm:spPr/>
      <dgm:t>
        <a:bodyPr/>
        <a:lstStyle/>
        <a:p>
          <a:r>
            <a:rPr lang="en-US" sz="2000" b="0" dirty="0" smtClean="0"/>
            <a:t>One-on-one clinical Patient Navigation (</a:t>
          </a:r>
          <a:r>
            <a:rPr lang="en-US" sz="2000" b="0" i="1" dirty="0" err="1" smtClean="0"/>
            <a:t>Charlas</a:t>
          </a:r>
          <a:r>
            <a:rPr lang="en-US" sz="2000" b="0" dirty="0" smtClean="0"/>
            <a:t> &amp; Check-Ins); five intervention sessions</a:t>
          </a:r>
          <a:endParaRPr lang="en-US" sz="2000" b="0" dirty="0"/>
        </a:p>
      </dgm:t>
    </dgm:pt>
    <dgm:pt modelId="{A2C6831A-2A54-124A-8E35-09FA57BB7A58}" type="parTrans" cxnId="{D9048D5A-C7DB-9449-81C4-3C85AA2D6A76}">
      <dgm:prSet/>
      <dgm:spPr/>
      <dgm:t>
        <a:bodyPr/>
        <a:lstStyle/>
        <a:p>
          <a:endParaRPr lang="en-US"/>
        </a:p>
      </dgm:t>
    </dgm:pt>
    <dgm:pt modelId="{EF362911-3489-274F-8D6D-94BB44B70204}" type="sibTrans" cxnId="{D9048D5A-C7DB-9449-81C4-3C85AA2D6A76}">
      <dgm:prSet/>
      <dgm:spPr/>
      <dgm:t>
        <a:bodyPr/>
        <a:lstStyle/>
        <a:p>
          <a:endParaRPr lang="en-US"/>
        </a:p>
      </dgm:t>
    </dgm:pt>
    <dgm:pt modelId="{EFE503B2-1242-FA43-AFC7-AB1EBDAED737}">
      <dgm:prSet phldrT="[Text]" custT="1"/>
      <dgm:spPr/>
      <dgm:t>
        <a:bodyPr/>
        <a:lstStyle/>
        <a:p>
          <a:r>
            <a:rPr lang="en-US" sz="2000" b="0" dirty="0" smtClean="0"/>
            <a:t>Support</a:t>
          </a:r>
          <a:endParaRPr lang="en-US" sz="2000" b="0" dirty="0"/>
        </a:p>
      </dgm:t>
    </dgm:pt>
    <dgm:pt modelId="{E00B6CF4-9DB0-7F4B-B364-163C6DAAE458}" type="parTrans" cxnId="{6F25D8F0-67DB-714B-A7DB-7C79D5ADA82A}">
      <dgm:prSet/>
      <dgm:spPr/>
      <dgm:t>
        <a:bodyPr/>
        <a:lstStyle/>
        <a:p>
          <a:endParaRPr lang="en-US"/>
        </a:p>
      </dgm:t>
    </dgm:pt>
    <dgm:pt modelId="{2E065D9B-2599-8044-AF41-3EC2762DD063}" type="sibTrans" cxnId="{6F25D8F0-67DB-714B-A7DB-7C79D5ADA82A}">
      <dgm:prSet/>
      <dgm:spPr/>
      <dgm:t>
        <a:bodyPr/>
        <a:lstStyle/>
        <a:p>
          <a:endParaRPr lang="en-US"/>
        </a:p>
      </dgm:t>
    </dgm:pt>
    <dgm:pt modelId="{9C04DB18-7EBD-5C4E-9384-D4A21DF25FF9}">
      <dgm:prSet phldrT="[Text]" custT="1"/>
      <dgm:spPr/>
      <dgm:t>
        <a:bodyPr/>
        <a:lstStyle/>
        <a:p>
          <a:r>
            <a:rPr lang="en-US" sz="2000" b="0" dirty="0" smtClean="0"/>
            <a:t>Knowledge</a:t>
          </a:r>
          <a:endParaRPr lang="en-US" sz="2000" b="0" dirty="0"/>
        </a:p>
      </dgm:t>
    </dgm:pt>
    <dgm:pt modelId="{DB40DD52-F507-8F40-B8DB-756AF31A5B1C}" type="parTrans" cxnId="{B0E4DA3F-85FF-B040-9BB2-C821F0823138}">
      <dgm:prSet/>
      <dgm:spPr/>
      <dgm:t>
        <a:bodyPr/>
        <a:lstStyle/>
        <a:p>
          <a:endParaRPr lang="en-US"/>
        </a:p>
      </dgm:t>
    </dgm:pt>
    <dgm:pt modelId="{F6B3F400-B4D3-254D-B60F-651777717BE6}" type="sibTrans" cxnId="{B0E4DA3F-85FF-B040-9BB2-C821F0823138}">
      <dgm:prSet/>
      <dgm:spPr/>
      <dgm:t>
        <a:bodyPr/>
        <a:lstStyle/>
        <a:p>
          <a:endParaRPr lang="en-US"/>
        </a:p>
      </dgm:t>
    </dgm:pt>
    <dgm:pt modelId="{9B783377-BB0D-494F-BC28-49406BC56320}">
      <dgm:prSet phldrT="[Text]" custT="1"/>
      <dgm:spPr/>
      <dgm:t>
        <a:bodyPr/>
        <a:lstStyle/>
        <a:p>
          <a:r>
            <a:rPr lang="en-US" sz="2000" b="0" dirty="0" smtClean="0"/>
            <a:t>Self management</a:t>
          </a:r>
          <a:endParaRPr lang="en-US" sz="2000" b="0" dirty="0"/>
        </a:p>
      </dgm:t>
    </dgm:pt>
    <dgm:pt modelId="{B2BEDEC2-E699-1248-9FA2-17DB628AEC03}" type="parTrans" cxnId="{792FACE5-459E-4A47-BA8E-432046221EC2}">
      <dgm:prSet/>
      <dgm:spPr/>
      <dgm:t>
        <a:bodyPr/>
        <a:lstStyle/>
        <a:p>
          <a:endParaRPr lang="en-US"/>
        </a:p>
      </dgm:t>
    </dgm:pt>
    <dgm:pt modelId="{1E055AE2-2E98-2F49-BAF0-59CC880D88D1}" type="sibTrans" cxnId="{792FACE5-459E-4A47-BA8E-432046221EC2}">
      <dgm:prSet/>
      <dgm:spPr/>
      <dgm:t>
        <a:bodyPr/>
        <a:lstStyle/>
        <a:p>
          <a:endParaRPr lang="en-US"/>
        </a:p>
      </dgm:t>
    </dgm:pt>
    <dgm:pt modelId="{526C688E-4A8D-0843-9288-B7EEEC70DF1F}" type="pres">
      <dgm:prSet presAssocID="{88B58B97-0B46-2343-9D70-3304DDF1F811}" presName="Name0" presStyleCnt="0">
        <dgm:presLayoutVars>
          <dgm:chMax val="7"/>
          <dgm:chPref val="7"/>
          <dgm:dir/>
          <dgm:animLvl val="lvl"/>
        </dgm:presLayoutVars>
      </dgm:prSet>
      <dgm:spPr/>
      <dgm:t>
        <a:bodyPr/>
        <a:lstStyle/>
        <a:p>
          <a:endParaRPr lang="en-US"/>
        </a:p>
      </dgm:t>
    </dgm:pt>
    <dgm:pt modelId="{8759C6BE-F3F7-FE48-A45A-C0A95F45418D}" type="pres">
      <dgm:prSet presAssocID="{53FED288-BDCC-0540-B729-49815E61FB28}" presName="parentText_1" presStyleLbl="node1" presStyleIdx="0" presStyleCnt="2">
        <dgm:presLayoutVars>
          <dgm:chMax val="1"/>
          <dgm:chPref val="1"/>
          <dgm:bulletEnabled val="1"/>
        </dgm:presLayoutVars>
      </dgm:prSet>
      <dgm:spPr/>
      <dgm:t>
        <a:bodyPr/>
        <a:lstStyle/>
        <a:p>
          <a:endParaRPr lang="en-US"/>
        </a:p>
      </dgm:t>
    </dgm:pt>
    <dgm:pt modelId="{79FC2CF9-926A-1042-9EDA-60E33AB496EC}" type="pres">
      <dgm:prSet presAssocID="{53FED288-BDCC-0540-B729-49815E61FB28}" presName="childText_1" presStyleLbl="node1" presStyleIdx="0" presStyleCnt="2" custScaleX="125559">
        <dgm:presLayoutVars>
          <dgm:chMax val="0"/>
          <dgm:chPref val="0"/>
          <dgm:bulletEnabled val="1"/>
        </dgm:presLayoutVars>
      </dgm:prSet>
      <dgm:spPr/>
      <dgm:t>
        <a:bodyPr/>
        <a:lstStyle/>
        <a:p>
          <a:endParaRPr lang="en-US"/>
        </a:p>
      </dgm:t>
    </dgm:pt>
    <dgm:pt modelId="{12C61374-BD39-3545-8C66-9C950715D617}" type="pres">
      <dgm:prSet presAssocID="{53FED288-BDCC-0540-B729-49815E61FB28}" presName="accentShape_1" presStyleCnt="0"/>
      <dgm:spPr/>
    </dgm:pt>
    <dgm:pt modelId="{9088C830-4E70-B24F-9345-B14BCA2CE559}" type="pres">
      <dgm:prSet presAssocID="{53FED288-BDCC-0540-B729-49815E61FB28}" presName="imageRepeatNode" presStyleLbl="node1" presStyleIdx="0" presStyleCnt="2" custScaleX="121144"/>
      <dgm:spPr/>
      <dgm:t>
        <a:bodyPr/>
        <a:lstStyle/>
        <a:p>
          <a:endParaRPr lang="en-US"/>
        </a:p>
      </dgm:t>
    </dgm:pt>
    <dgm:pt modelId="{E666311B-B3C6-C848-A63B-29DDC0482C99}" type="pres">
      <dgm:prSet presAssocID="{984A90E8-17C8-8F47-89E3-20A42DE0CE18}" presName="parentText_2" presStyleLbl="node1" presStyleIdx="0" presStyleCnt="2">
        <dgm:presLayoutVars>
          <dgm:chMax val="1"/>
          <dgm:chPref val="1"/>
          <dgm:bulletEnabled val="1"/>
        </dgm:presLayoutVars>
      </dgm:prSet>
      <dgm:spPr/>
      <dgm:t>
        <a:bodyPr/>
        <a:lstStyle/>
        <a:p>
          <a:endParaRPr lang="en-US"/>
        </a:p>
      </dgm:t>
    </dgm:pt>
    <dgm:pt modelId="{77B7EC13-2856-1346-BD4F-B8E0749839FE}" type="pres">
      <dgm:prSet presAssocID="{984A90E8-17C8-8F47-89E3-20A42DE0CE18}" presName="childText_2" presStyleLbl="node2" presStyleIdx="0" presStyleCnt="0">
        <dgm:presLayoutVars>
          <dgm:chMax val="0"/>
          <dgm:chPref val="0"/>
          <dgm:bulletEnabled val="1"/>
        </dgm:presLayoutVars>
      </dgm:prSet>
      <dgm:spPr/>
      <dgm:t>
        <a:bodyPr/>
        <a:lstStyle/>
        <a:p>
          <a:endParaRPr lang="en-US"/>
        </a:p>
      </dgm:t>
    </dgm:pt>
    <dgm:pt modelId="{E65C5038-FD93-7F43-BA15-DF660CA832EA}" type="pres">
      <dgm:prSet presAssocID="{984A90E8-17C8-8F47-89E3-20A42DE0CE18}" presName="accentShape_2" presStyleCnt="0"/>
      <dgm:spPr/>
    </dgm:pt>
    <dgm:pt modelId="{04173B3A-1142-4248-96D4-7C0EB9E604E7}" type="pres">
      <dgm:prSet presAssocID="{984A90E8-17C8-8F47-89E3-20A42DE0CE18}" presName="imageRepeatNode" presStyleLbl="node1" presStyleIdx="1" presStyleCnt="2" custScaleX="98274"/>
      <dgm:spPr/>
      <dgm:t>
        <a:bodyPr/>
        <a:lstStyle/>
        <a:p>
          <a:endParaRPr lang="en-US"/>
        </a:p>
      </dgm:t>
    </dgm:pt>
  </dgm:ptLst>
  <dgm:cxnLst>
    <dgm:cxn modelId="{FAA87843-901A-4F40-BF28-51D209B298DE}" type="presOf" srcId="{53FED288-BDCC-0540-B729-49815E61FB28}" destId="{8759C6BE-F3F7-FE48-A45A-C0A95F45418D}" srcOrd="0" destOrd="0" presId="urn:microsoft.com/office/officeart/2009/3/layout/BlockDescendingList"/>
    <dgm:cxn modelId="{A8B3299C-6A71-7C48-BE85-42C74520BBE5}" type="presOf" srcId="{23666A0C-CF62-C142-94EA-7EB59C8416EC}" destId="{77B7EC13-2856-1346-BD4F-B8E0749839FE}" srcOrd="0" destOrd="0" presId="urn:microsoft.com/office/officeart/2009/3/layout/BlockDescendingList"/>
    <dgm:cxn modelId="{0C1CA18D-AEC4-9E47-B4D0-526E1722F7D7}" srcId="{984A90E8-17C8-8F47-89E3-20A42DE0CE18}" destId="{3450B168-CCFC-C947-B07E-19F3FFB90A32}" srcOrd="1" destOrd="0" parTransId="{40C283BD-5DEF-C341-8414-37A74210A2F8}" sibTransId="{155FFB34-A6F5-3644-AE11-610DDA3F6875}"/>
    <dgm:cxn modelId="{792FACE5-459E-4A47-BA8E-432046221EC2}" srcId="{A4C1F223-B254-8045-A621-5FD45D080F68}" destId="{9B783377-BB0D-494F-BC28-49406BC56320}" srcOrd="2" destOrd="0" parTransId="{B2BEDEC2-E699-1248-9FA2-17DB628AEC03}" sibTransId="{1E055AE2-2E98-2F49-BAF0-59CC880D88D1}"/>
    <dgm:cxn modelId="{FE760AD4-30CA-FD46-97F4-24448D0B8DAD}" type="presOf" srcId="{53FED288-BDCC-0540-B729-49815E61FB28}" destId="{9088C830-4E70-B24F-9345-B14BCA2CE559}" srcOrd="1" destOrd="0" presId="urn:microsoft.com/office/officeart/2009/3/layout/BlockDescendingList"/>
    <dgm:cxn modelId="{C3B70D04-FF9F-0F4F-91F2-41867A3C63AB}" srcId="{88B58B97-0B46-2343-9D70-3304DDF1F811}" destId="{984A90E8-17C8-8F47-89E3-20A42DE0CE18}" srcOrd="1" destOrd="0" parTransId="{E58C9AD5-63D8-6044-90F6-ED0A9272FC4C}" sibTransId="{34ED0778-3478-AB47-A433-951EC0E85221}"/>
    <dgm:cxn modelId="{C706CF90-507D-EE42-9F03-0D29E3509D7D}" type="presOf" srcId="{9B783377-BB0D-494F-BC28-49406BC56320}" destId="{79FC2CF9-926A-1042-9EDA-60E33AB496EC}" srcOrd="0" destOrd="3" presId="urn:microsoft.com/office/officeart/2009/3/layout/BlockDescendingList"/>
    <dgm:cxn modelId="{E9F2B293-CE13-4E4E-808E-3DBF4624E347}" type="presOf" srcId="{3450B168-CCFC-C947-B07E-19F3FFB90A32}" destId="{77B7EC13-2856-1346-BD4F-B8E0749839FE}" srcOrd="0" destOrd="1" presId="urn:microsoft.com/office/officeart/2009/3/layout/BlockDescendingList"/>
    <dgm:cxn modelId="{6F25D8F0-67DB-714B-A7DB-7C79D5ADA82A}" srcId="{A4C1F223-B254-8045-A621-5FD45D080F68}" destId="{EFE503B2-1242-FA43-AFC7-AB1EBDAED737}" srcOrd="0" destOrd="0" parTransId="{E00B6CF4-9DB0-7F4B-B364-163C6DAAE458}" sibTransId="{2E065D9B-2599-8044-AF41-3EC2762DD063}"/>
    <dgm:cxn modelId="{DD6E1A93-87A2-154F-A727-9B35619FAE2E}" srcId="{984A90E8-17C8-8F47-89E3-20A42DE0CE18}" destId="{23666A0C-CF62-C142-94EA-7EB59C8416EC}" srcOrd="0" destOrd="0" parTransId="{1A493209-BCC5-DF4C-BF76-E8BBA9FB5865}" sibTransId="{8221A2E1-F7A4-C64C-A6E2-128C525B1488}"/>
    <dgm:cxn modelId="{66D42234-9353-E346-9250-EAD725B3E458}" type="presOf" srcId="{E6F2D267-1D3A-F043-AE37-9E36B51E3020}" destId="{77B7EC13-2856-1346-BD4F-B8E0749839FE}" srcOrd="0" destOrd="2" presId="urn:microsoft.com/office/officeart/2009/3/layout/BlockDescendingList"/>
    <dgm:cxn modelId="{4EE6DFA9-0FB8-3A4C-B5C2-DF7B7DC418B7}" type="presOf" srcId="{984A90E8-17C8-8F47-89E3-20A42DE0CE18}" destId="{04173B3A-1142-4248-96D4-7C0EB9E604E7}" srcOrd="1" destOrd="0" presId="urn:microsoft.com/office/officeart/2009/3/layout/BlockDescendingList"/>
    <dgm:cxn modelId="{441066BD-133B-494C-B3FF-B7298F370558}" type="presOf" srcId="{EFE503B2-1242-FA43-AFC7-AB1EBDAED737}" destId="{79FC2CF9-926A-1042-9EDA-60E33AB496EC}" srcOrd="0" destOrd="1" presId="urn:microsoft.com/office/officeart/2009/3/layout/BlockDescendingList"/>
    <dgm:cxn modelId="{D9048D5A-C7DB-9449-81C4-3C85AA2D6A76}" srcId="{53FED288-BDCC-0540-B729-49815E61FB28}" destId="{A4C1F223-B254-8045-A621-5FD45D080F68}" srcOrd="0" destOrd="0" parTransId="{A2C6831A-2A54-124A-8E35-09FA57BB7A58}" sibTransId="{EF362911-3489-274F-8D6D-94BB44B70204}"/>
    <dgm:cxn modelId="{CBF4398D-C659-BB48-A51F-3ECCF434F43C}" srcId="{88B58B97-0B46-2343-9D70-3304DDF1F811}" destId="{53FED288-BDCC-0540-B729-49815E61FB28}" srcOrd="0" destOrd="0" parTransId="{BF29504B-CD22-464B-AC18-506206428B6D}" sibTransId="{EF6D9C26-557A-A944-A518-63D3640FE292}"/>
    <dgm:cxn modelId="{B2ECEDFD-1570-894D-AEAA-A6BF8031198A}" type="presOf" srcId="{9C04DB18-7EBD-5C4E-9384-D4A21DF25FF9}" destId="{79FC2CF9-926A-1042-9EDA-60E33AB496EC}" srcOrd="0" destOrd="2" presId="urn:microsoft.com/office/officeart/2009/3/layout/BlockDescendingList"/>
    <dgm:cxn modelId="{B0E4DA3F-85FF-B040-9BB2-C821F0823138}" srcId="{A4C1F223-B254-8045-A621-5FD45D080F68}" destId="{9C04DB18-7EBD-5C4E-9384-D4A21DF25FF9}" srcOrd="1" destOrd="0" parTransId="{DB40DD52-F507-8F40-B8DB-756AF31A5B1C}" sibTransId="{F6B3F400-B4D3-254D-B60F-651777717BE6}"/>
    <dgm:cxn modelId="{4B6C345E-7418-704D-940D-E272CF526D73}" srcId="{984A90E8-17C8-8F47-89E3-20A42DE0CE18}" destId="{E6F2D267-1D3A-F043-AE37-9E36B51E3020}" srcOrd="2" destOrd="0" parTransId="{D8765652-7497-074D-8133-6C886B22993E}" sibTransId="{3CC7C5B6-54AD-0444-9F35-515F7D482D65}"/>
    <dgm:cxn modelId="{5170F758-0202-5B4F-993A-893E16C304D7}" type="presOf" srcId="{88B58B97-0B46-2343-9D70-3304DDF1F811}" destId="{526C688E-4A8D-0843-9288-B7EEEC70DF1F}" srcOrd="0" destOrd="0" presId="urn:microsoft.com/office/officeart/2009/3/layout/BlockDescendingList"/>
    <dgm:cxn modelId="{5238BDA2-3ED1-5D43-B2DA-9FF462B67388}" type="presOf" srcId="{984A90E8-17C8-8F47-89E3-20A42DE0CE18}" destId="{E666311B-B3C6-C848-A63B-29DDC0482C99}" srcOrd="0" destOrd="0" presId="urn:microsoft.com/office/officeart/2009/3/layout/BlockDescendingList"/>
    <dgm:cxn modelId="{35074B9E-188F-784C-ABA3-C3AB6450FAAB}" type="presOf" srcId="{A4C1F223-B254-8045-A621-5FD45D080F68}" destId="{79FC2CF9-926A-1042-9EDA-60E33AB496EC}" srcOrd="0" destOrd="0" presId="urn:microsoft.com/office/officeart/2009/3/layout/BlockDescendingList"/>
    <dgm:cxn modelId="{C7B38CF0-EDB5-ED4E-8A92-14CBB7C8E899}" type="presParOf" srcId="{526C688E-4A8D-0843-9288-B7EEEC70DF1F}" destId="{8759C6BE-F3F7-FE48-A45A-C0A95F45418D}" srcOrd="0" destOrd="0" presId="urn:microsoft.com/office/officeart/2009/3/layout/BlockDescendingList"/>
    <dgm:cxn modelId="{400A071B-9551-474E-9D67-F8FB620700C2}" type="presParOf" srcId="{526C688E-4A8D-0843-9288-B7EEEC70DF1F}" destId="{79FC2CF9-926A-1042-9EDA-60E33AB496EC}" srcOrd="1" destOrd="0" presId="urn:microsoft.com/office/officeart/2009/3/layout/BlockDescendingList"/>
    <dgm:cxn modelId="{46593AA1-5793-5B4C-A77B-02CEA996A173}" type="presParOf" srcId="{526C688E-4A8D-0843-9288-B7EEEC70DF1F}" destId="{12C61374-BD39-3545-8C66-9C950715D617}" srcOrd="2" destOrd="0" presId="urn:microsoft.com/office/officeart/2009/3/layout/BlockDescendingList"/>
    <dgm:cxn modelId="{DE4876F0-062A-814A-B17B-6C9FACA87451}" type="presParOf" srcId="{12C61374-BD39-3545-8C66-9C950715D617}" destId="{9088C830-4E70-B24F-9345-B14BCA2CE559}" srcOrd="0" destOrd="0" presId="urn:microsoft.com/office/officeart/2009/3/layout/BlockDescendingList"/>
    <dgm:cxn modelId="{0C15FCEA-3E8A-F847-9288-46D1550A940B}" type="presParOf" srcId="{526C688E-4A8D-0843-9288-B7EEEC70DF1F}" destId="{E666311B-B3C6-C848-A63B-29DDC0482C99}" srcOrd="3" destOrd="0" presId="urn:microsoft.com/office/officeart/2009/3/layout/BlockDescendingList"/>
    <dgm:cxn modelId="{D5A41EDA-36C3-9A45-9BB2-96D5DA6911EE}" type="presParOf" srcId="{526C688E-4A8D-0843-9288-B7EEEC70DF1F}" destId="{77B7EC13-2856-1346-BD4F-B8E0749839FE}" srcOrd="4" destOrd="0" presId="urn:microsoft.com/office/officeart/2009/3/layout/BlockDescendingList"/>
    <dgm:cxn modelId="{A4B56AD1-5E7C-CE4C-ABA7-E3E8F5D44673}" type="presParOf" srcId="{526C688E-4A8D-0843-9288-B7EEEC70DF1F}" destId="{E65C5038-FD93-7F43-BA15-DF660CA832EA}" srcOrd="5" destOrd="0" presId="urn:microsoft.com/office/officeart/2009/3/layout/BlockDescendingList"/>
    <dgm:cxn modelId="{2C592054-FCB2-7F4D-92C1-BC768D152CF3}" type="presParOf" srcId="{E65C5038-FD93-7F43-BA15-DF660CA832EA}" destId="{04173B3A-1142-4248-96D4-7C0EB9E604E7}" srcOrd="0" destOrd="0" presId="urn:microsoft.com/office/officeart/2009/3/layout/BlockDescending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2209C3-28BB-864E-BB9C-E05F691CCFC1}" type="doc">
      <dgm:prSet loTypeId="urn:microsoft.com/office/officeart/2005/8/layout/default" loCatId="" qsTypeId="urn:microsoft.com/office/officeart/2005/8/quickstyle/simple4" qsCatId="simple" csTypeId="urn:microsoft.com/office/officeart/2005/8/colors/accent3_4" csCatId="accent3" phldr="1"/>
      <dgm:spPr/>
      <dgm:t>
        <a:bodyPr/>
        <a:lstStyle/>
        <a:p>
          <a:endParaRPr lang="en-US"/>
        </a:p>
      </dgm:t>
    </dgm:pt>
    <dgm:pt modelId="{7E0B1FCD-AA5B-E945-AAD4-5E58F8647896}">
      <dgm:prSet/>
      <dgm:spPr>
        <a:solidFill>
          <a:schemeClr val="tx2">
            <a:lumMod val="75000"/>
          </a:schemeClr>
        </a:solidFill>
      </dgm:spPr>
      <dgm:t>
        <a:bodyPr/>
        <a:lstStyle/>
        <a:p>
          <a:pPr rtl="0"/>
          <a:r>
            <a:rPr lang="en-US" dirty="0" smtClean="0"/>
            <a:t>Culturally Tailored Discourse</a:t>
          </a:r>
          <a:endParaRPr lang="en-US" dirty="0"/>
        </a:p>
      </dgm:t>
    </dgm:pt>
    <dgm:pt modelId="{4D24D738-CC8A-814F-96FA-F01E9010CF92}" type="parTrans" cxnId="{3598408E-FD70-4643-A11D-ED00F70B5A59}">
      <dgm:prSet/>
      <dgm:spPr/>
      <dgm:t>
        <a:bodyPr/>
        <a:lstStyle/>
        <a:p>
          <a:endParaRPr lang="en-US"/>
        </a:p>
      </dgm:t>
    </dgm:pt>
    <dgm:pt modelId="{1C0418CD-ADBB-E64F-AA48-97BE909F58EA}" type="sibTrans" cxnId="{3598408E-FD70-4643-A11D-ED00F70B5A59}">
      <dgm:prSet/>
      <dgm:spPr/>
      <dgm:t>
        <a:bodyPr/>
        <a:lstStyle/>
        <a:p>
          <a:endParaRPr lang="en-US"/>
        </a:p>
      </dgm:t>
    </dgm:pt>
    <dgm:pt modelId="{E4F50E03-8B84-CF4A-B185-A996CDA08469}">
      <dgm:prSet/>
      <dgm:spPr>
        <a:solidFill>
          <a:srgbClr val="560000"/>
        </a:solidFill>
      </dgm:spPr>
      <dgm:t>
        <a:bodyPr/>
        <a:lstStyle/>
        <a:p>
          <a:pPr rtl="0"/>
          <a:r>
            <a:rPr lang="en-US" dirty="0" smtClean="0"/>
            <a:t>Flexibility and Accessibility</a:t>
          </a:r>
          <a:endParaRPr lang="en-US" dirty="0"/>
        </a:p>
      </dgm:t>
    </dgm:pt>
    <dgm:pt modelId="{6B45BB12-E939-AD40-ADB0-26CF76237706}" type="parTrans" cxnId="{51E2EA55-0D8B-CE4A-8DAE-1C2B5D088DBB}">
      <dgm:prSet/>
      <dgm:spPr/>
      <dgm:t>
        <a:bodyPr/>
        <a:lstStyle/>
        <a:p>
          <a:endParaRPr lang="en-US"/>
        </a:p>
      </dgm:t>
    </dgm:pt>
    <dgm:pt modelId="{B287FE32-5E99-6D4C-9886-966949120ED5}" type="sibTrans" cxnId="{51E2EA55-0D8B-CE4A-8DAE-1C2B5D088DBB}">
      <dgm:prSet/>
      <dgm:spPr/>
      <dgm:t>
        <a:bodyPr/>
        <a:lstStyle/>
        <a:p>
          <a:endParaRPr lang="en-US"/>
        </a:p>
      </dgm:t>
    </dgm:pt>
    <dgm:pt modelId="{391CA302-7213-4547-9580-08BF2B1FCA63}">
      <dgm:prSet/>
      <dgm:spPr>
        <a:solidFill>
          <a:schemeClr val="accent1">
            <a:lumMod val="50000"/>
          </a:schemeClr>
        </a:solidFill>
      </dgm:spPr>
      <dgm:t>
        <a:bodyPr/>
        <a:lstStyle/>
        <a:p>
          <a:pPr rtl="0"/>
          <a:r>
            <a:rPr lang="en-US" dirty="0" smtClean="0"/>
            <a:t>Education</a:t>
          </a:r>
          <a:endParaRPr lang="en-US" dirty="0"/>
        </a:p>
      </dgm:t>
    </dgm:pt>
    <dgm:pt modelId="{6B05CA4A-14D1-6148-BDA9-D34B7488A329}" type="parTrans" cxnId="{4188E860-9165-274C-86E0-3088CE3A8A6A}">
      <dgm:prSet/>
      <dgm:spPr/>
      <dgm:t>
        <a:bodyPr/>
        <a:lstStyle/>
        <a:p>
          <a:endParaRPr lang="en-US"/>
        </a:p>
      </dgm:t>
    </dgm:pt>
    <dgm:pt modelId="{3B4F7535-C348-4641-B0E5-2E0FCA0D0586}" type="sibTrans" cxnId="{4188E860-9165-274C-86E0-3088CE3A8A6A}">
      <dgm:prSet/>
      <dgm:spPr/>
      <dgm:t>
        <a:bodyPr/>
        <a:lstStyle/>
        <a:p>
          <a:endParaRPr lang="en-US"/>
        </a:p>
      </dgm:t>
    </dgm:pt>
    <dgm:pt modelId="{F3C84026-FDAC-5848-B329-BBB2015FB083}">
      <dgm:prSet/>
      <dgm:spPr>
        <a:blipFill rotWithShape="0">
          <a:blip xmlns:r="http://schemas.openxmlformats.org/officeDocument/2006/relationships" r:embed="rId1"/>
          <a:stretch>
            <a:fillRect/>
          </a:stretch>
        </a:blipFill>
        <a:ln>
          <a:solidFill>
            <a:srgbClr val="800000"/>
          </a:solidFill>
        </a:ln>
      </dgm:spPr>
      <dgm:t>
        <a:bodyPr/>
        <a:lstStyle/>
        <a:p>
          <a:pPr rtl="0"/>
          <a:endParaRPr lang="en-US" dirty="0"/>
        </a:p>
      </dgm:t>
    </dgm:pt>
    <dgm:pt modelId="{95055B4F-0E5E-E644-B372-5FF8E218881E}" type="parTrans" cxnId="{1DD515EE-8C98-764C-862F-FD27F1DD9348}">
      <dgm:prSet/>
      <dgm:spPr/>
      <dgm:t>
        <a:bodyPr/>
        <a:lstStyle/>
        <a:p>
          <a:endParaRPr lang="en-US"/>
        </a:p>
      </dgm:t>
    </dgm:pt>
    <dgm:pt modelId="{FC350687-29AC-B049-BFF0-FFD2BD419FC3}" type="sibTrans" cxnId="{1DD515EE-8C98-764C-862F-FD27F1DD9348}">
      <dgm:prSet/>
      <dgm:spPr/>
      <dgm:t>
        <a:bodyPr/>
        <a:lstStyle/>
        <a:p>
          <a:endParaRPr lang="en-US"/>
        </a:p>
      </dgm:t>
    </dgm:pt>
    <dgm:pt modelId="{E4DD4B53-EB92-EE48-AFCD-326F8E1AAAE5}" type="pres">
      <dgm:prSet presAssocID="{0E2209C3-28BB-864E-BB9C-E05F691CCFC1}" presName="diagram" presStyleCnt="0">
        <dgm:presLayoutVars>
          <dgm:dir/>
          <dgm:resizeHandles val="exact"/>
        </dgm:presLayoutVars>
      </dgm:prSet>
      <dgm:spPr/>
      <dgm:t>
        <a:bodyPr/>
        <a:lstStyle/>
        <a:p>
          <a:endParaRPr lang="en-US"/>
        </a:p>
      </dgm:t>
    </dgm:pt>
    <dgm:pt modelId="{5767FA26-3390-9E45-ADE7-8555C8B821CC}" type="pres">
      <dgm:prSet presAssocID="{7E0B1FCD-AA5B-E945-AAD4-5E58F8647896}" presName="node" presStyleLbl="node1" presStyleIdx="0" presStyleCnt="4" custScaleX="93532" custScaleY="77514">
        <dgm:presLayoutVars>
          <dgm:bulletEnabled val="1"/>
        </dgm:presLayoutVars>
      </dgm:prSet>
      <dgm:spPr/>
      <dgm:t>
        <a:bodyPr/>
        <a:lstStyle/>
        <a:p>
          <a:endParaRPr lang="en-US"/>
        </a:p>
      </dgm:t>
    </dgm:pt>
    <dgm:pt modelId="{F65A0852-CA93-F74F-B709-848715BA87D2}" type="pres">
      <dgm:prSet presAssocID="{1C0418CD-ADBB-E64F-AA48-97BE909F58EA}" presName="sibTrans" presStyleCnt="0"/>
      <dgm:spPr/>
    </dgm:pt>
    <dgm:pt modelId="{F1513984-D224-8849-80D4-ECAB6F0C9AAC}" type="pres">
      <dgm:prSet presAssocID="{E4F50E03-8B84-CF4A-B185-A996CDA08469}" presName="node" presStyleLbl="node1" presStyleIdx="1" presStyleCnt="4" custScaleX="92832" custScaleY="80682">
        <dgm:presLayoutVars>
          <dgm:bulletEnabled val="1"/>
        </dgm:presLayoutVars>
      </dgm:prSet>
      <dgm:spPr/>
      <dgm:t>
        <a:bodyPr/>
        <a:lstStyle/>
        <a:p>
          <a:endParaRPr lang="en-US"/>
        </a:p>
      </dgm:t>
    </dgm:pt>
    <dgm:pt modelId="{D2754263-E0BF-384E-B8F0-D6006547F0A2}" type="pres">
      <dgm:prSet presAssocID="{B287FE32-5E99-6D4C-9886-966949120ED5}" presName="sibTrans" presStyleCnt="0"/>
      <dgm:spPr/>
    </dgm:pt>
    <dgm:pt modelId="{040C144E-8437-A149-927E-98A830E0D6CE}" type="pres">
      <dgm:prSet presAssocID="{391CA302-7213-4547-9580-08BF2B1FCA63}" presName="node" presStyleLbl="node1" presStyleIdx="2" presStyleCnt="4" custScaleX="93320" custScaleY="79580" custLinFactNeighborX="2294">
        <dgm:presLayoutVars>
          <dgm:bulletEnabled val="1"/>
        </dgm:presLayoutVars>
      </dgm:prSet>
      <dgm:spPr/>
      <dgm:t>
        <a:bodyPr/>
        <a:lstStyle/>
        <a:p>
          <a:endParaRPr lang="en-US"/>
        </a:p>
      </dgm:t>
    </dgm:pt>
    <dgm:pt modelId="{64CACE7B-ABB7-EE4C-A8FF-3D46E7D9CEF5}" type="pres">
      <dgm:prSet presAssocID="{3B4F7535-C348-4641-B0E5-2E0FCA0D0586}" presName="sibTrans" presStyleCnt="0"/>
      <dgm:spPr/>
    </dgm:pt>
    <dgm:pt modelId="{047605E5-1106-904D-BB89-B03989398A54}" type="pres">
      <dgm:prSet presAssocID="{F3C84026-FDAC-5848-B329-BBB2015FB083}" presName="node" presStyleLbl="node1" presStyleIdx="3" presStyleCnt="4" custScaleX="92114" custScaleY="78934">
        <dgm:presLayoutVars>
          <dgm:bulletEnabled val="1"/>
        </dgm:presLayoutVars>
      </dgm:prSet>
      <dgm:spPr/>
      <dgm:t>
        <a:bodyPr/>
        <a:lstStyle/>
        <a:p>
          <a:endParaRPr lang="en-US"/>
        </a:p>
      </dgm:t>
    </dgm:pt>
  </dgm:ptLst>
  <dgm:cxnLst>
    <dgm:cxn modelId="{4188E860-9165-274C-86E0-3088CE3A8A6A}" srcId="{0E2209C3-28BB-864E-BB9C-E05F691CCFC1}" destId="{391CA302-7213-4547-9580-08BF2B1FCA63}" srcOrd="2" destOrd="0" parTransId="{6B05CA4A-14D1-6148-BDA9-D34B7488A329}" sibTransId="{3B4F7535-C348-4641-B0E5-2E0FCA0D0586}"/>
    <dgm:cxn modelId="{51E2EA55-0D8B-CE4A-8DAE-1C2B5D088DBB}" srcId="{0E2209C3-28BB-864E-BB9C-E05F691CCFC1}" destId="{E4F50E03-8B84-CF4A-B185-A996CDA08469}" srcOrd="1" destOrd="0" parTransId="{6B45BB12-E939-AD40-ADB0-26CF76237706}" sibTransId="{B287FE32-5E99-6D4C-9886-966949120ED5}"/>
    <dgm:cxn modelId="{D0513AD7-C44D-9948-A630-2B40A65995DE}" type="presOf" srcId="{391CA302-7213-4547-9580-08BF2B1FCA63}" destId="{040C144E-8437-A149-927E-98A830E0D6CE}" srcOrd="0" destOrd="0" presId="urn:microsoft.com/office/officeart/2005/8/layout/default"/>
    <dgm:cxn modelId="{C6C58EBF-973A-734F-9604-48A34713823D}" type="presOf" srcId="{E4F50E03-8B84-CF4A-B185-A996CDA08469}" destId="{F1513984-D224-8849-80D4-ECAB6F0C9AAC}" srcOrd="0" destOrd="0" presId="urn:microsoft.com/office/officeart/2005/8/layout/default"/>
    <dgm:cxn modelId="{606571B4-FEAB-854E-8EC5-30C87125B7F5}" type="presOf" srcId="{7E0B1FCD-AA5B-E945-AAD4-5E58F8647896}" destId="{5767FA26-3390-9E45-ADE7-8555C8B821CC}" srcOrd="0" destOrd="0" presId="urn:microsoft.com/office/officeart/2005/8/layout/default"/>
    <dgm:cxn modelId="{3598408E-FD70-4643-A11D-ED00F70B5A59}" srcId="{0E2209C3-28BB-864E-BB9C-E05F691CCFC1}" destId="{7E0B1FCD-AA5B-E945-AAD4-5E58F8647896}" srcOrd="0" destOrd="0" parTransId="{4D24D738-CC8A-814F-96FA-F01E9010CF92}" sibTransId="{1C0418CD-ADBB-E64F-AA48-97BE909F58EA}"/>
    <dgm:cxn modelId="{13541207-C01E-EF4F-BCCD-3F77380BBF68}" type="presOf" srcId="{F3C84026-FDAC-5848-B329-BBB2015FB083}" destId="{047605E5-1106-904D-BB89-B03989398A54}" srcOrd="0" destOrd="0" presId="urn:microsoft.com/office/officeart/2005/8/layout/default"/>
    <dgm:cxn modelId="{54B32D2B-E6BF-E740-87BC-E0E71BA9D000}" type="presOf" srcId="{0E2209C3-28BB-864E-BB9C-E05F691CCFC1}" destId="{E4DD4B53-EB92-EE48-AFCD-326F8E1AAAE5}" srcOrd="0" destOrd="0" presId="urn:microsoft.com/office/officeart/2005/8/layout/default"/>
    <dgm:cxn modelId="{1DD515EE-8C98-764C-862F-FD27F1DD9348}" srcId="{0E2209C3-28BB-864E-BB9C-E05F691CCFC1}" destId="{F3C84026-FDAC-5848-B329-BBB2015FB083}" srcOrd="3" destOrd="0" parTransId="{95055B4F-0E5E-E644-B372-5FF8E218881E}" sibTransId="{FC350687-29AC-B049-BFF0-FFD2BD419FC3}"/>
    <dgm:cxn modelId="{DBFD8095-C7C8-8640-B6C6-A1435E63F8CF}" type="presParOf" srcId="{E4DD4B53-EB92-EE48-AFCD-326F8E1AAAE5}" destId="{5767FA26-3390-9E45-ADE7-8555C8B821CC}" srcOrd="0" destOrd="0" presId="urn:microsoft.com/office/officeart/2005/8/layout/default"/>
    <dgm:cxn modelId="{C66DA7A5-F154-B94A-8145-B1C95F158229}" type="presParOf" srcId="{E4DD4B53-EB92-EE48-AFCD-326F8E1AAAE5}" destId="{F65A0852-CA93-F74F-B709-848715BA87D2}" srcOrd="1" destOrd="0" presId="urn:microsoft.com/office/officeart/2005/8/layout/default"/>
    <dgm:cxn modelId="{FAE51C76-3B14-6145-ACEA-C64F0D7ADE33}" type="presParOf" srcId="{E4DD4B53-EB92-EE48-AFCD-326F8E1AAAE5}" destId="{F1513984-D224-8849-80D4-ECAB6F0C9AAC}" srcOrd="2" destOrd="0" presId="urn:microsoft.com/office/officeart/2005/8/layout/default"/>
    <dgm:cxn modelId="{52C85947-6008-EF41-B881-CD22658DC5E0}" type="presParOf" srcId="{E4DD4B53-EB92-EE48-AFCD-326F8E1AAAE5}" destId="{D2754263-E0BF-384E-B8F0-D6006547F0A2}" srcOrd="3" destOrd="0" presId="urn:microsoft.com/office/officeart/2005/8/layout/default"/>
    <dgm:cxn modelId="{8E066A52-143D-2C47-AA2D-A494FAFB0EA9}" type="presParOf" srcId="{E4DD4B53-EB92-EE48-AFCD-326F8E1AAAE5}" destId="{040C144E-8437-A149-927E-98A830E0D6CE}" srcOrd="4" destOrd="0" presId="urn:microsoft.com/office/officeart/2005/8/layout/default"/>
    <dgm:cxn modelId="{B43B56E1-5A9D-9B40-9BE1-53E2D3D71F3B}" type="presParOf" srcId="{E4DD4B53-EB92-EE48-AFCD-326F8E1AAAE5}" destId="{64CACE7B-ABB7-EE4C-A8FF-3D46E7D9CEF5}" srcOrd="5" destOrd="0" presId="urn:microsoft.com/office/officeart/2005/8/layout/default"/>
    <dgm:cxn modelId="{CC365AB8-21EC-D54F-A021-FD605FCA2A6C}" type="presParOf" srcId="{E4DD4B53-EB92-EE48-AFCD-326F8E1AAAE5}" destId="{047605E5-1106-904D-BB89-B03989398A54}" srcOrd="6"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3E3E25A-6D51-CD49-8B27-B94188D4FEEC}" type="doc">
      <dgm:prSet loTypeId="urn:microsoft.com/office/officeart/2005/8/layout/radial2" loCatId="" qsTypeId="urn:microsoft.com/office/officeart/2005/8/quickstyle/3D2" qsCatId="3D" csTypeId="urn:microsoft.com/office/officeart/2005/8/colors/accent4_2" csCatId="accent4" phldr="1"/>
      <dgm:spPr/>
      <dgm:t>
        <a:bodyPr/>
        <a:lstStyle/>
        <a:p>
          <a:endParaRPr lang="en-US"/>
        </a:p>
      </dgm:t>
    </dgm:pt>
    <dgm:pt modelId="{4A801ECA-E6FC-9B46-AB8F-C04416437B9A}">
      <dgm:prSet phldrT="[Text]" custT="1"/>
      <dgm:spPr>
        <a:solidFill>
          <a:srgbClr val="B4C7E7"/>
        </a:solidFill>
      </dgm:spPr>
      <dgm:t>
        <a:bodyPr/>
        <a:lstStyle/>
        <a:p>
          <a:r>
            <a:rPr lang="en-US" sz="1800" b="1" dirty="0" smtClean="0">
              <a:solidFill>
                <a:schemeClr val="tx1"/>
              </a:solidFill>
            </a:rPr>
            <a:t>ID Cultural Strengths &amp; Weaknesses</a:t>
          </a:r>
          <a:endParaRPr lang="en-US" sz="1800" b="1" dirty="0">
            <a:solidFill>
              <a:schemeClr val="tx1"/>
            </a:solidFill>
          </a:endParaRPr>
        </a:p>
      </dgm:t>
    </dgm:pt>
    <dgm:pt modelId="{0B0F9CA8-9ECB-8A4D-BFC7-99F87309E910}" type="sibTrans" cxnId="{4F70D938-E22B-B34A-826F-CE1EF95C7807}">
      <dgm:prSet/>
      <dgm:spPr/>
      <dgm:t>
        <a:bodyPr/>
        <a:lstStyle/>
        <a:p>
          <a:endParaRPr lang="en-US" b="1">
            <a:solidFill>
              <a:schemeClr val="tx1"/>
            </a:solidFill>
          </a:endParaRPr>
        </a:p>
      </dgm:t>
    </dgm:pt>
    <dgm:pt modelId="{69BA8058-144D-0546-9399-891033026191}" type="parTrans" cxnId="{4F70D938-E22B-B34A-826F-CE1EF95C7807}">
      <dgm:prSet/>
      <dgm:spPr/>
      <dgm:t>
        <a:bodyPr/>
        <a:lstStyle/>
        <a:p>
          <a:endParaRPr lang="en-US" b="1">
            <a:solidFill>
              <a:schemeClr val="tx1"/>
            </a:solidFill>
          </a:endParaRPr>
        </a:p>
      </dgm:t>
    </dgm:pt>
    <dgm:pt modelId="{11460101-39D3-7748-AC21-533856C96F9B}">
      <dgm:prSet phldrT="[Text]" custT="1"/>
      <dgm:spPr>
        <a:solidFill>
          <a:srgbClr val="B4C7E7"/>
        </a:solidFill>
      </dgm:spPr>
      <dgm:t>
        <a:bodyPr/>
        <a:lstStyle/>
        <a:p>
          <a:r>
            <a:rPr lang="en-US" sz="1800" b="1" dirty="0" smtClean="0">
              <a:solidFill>
                <a:schemeClr val="tx1"/>
              </a:solidFill>
            </a:rPr>
            <a:t>Exploration of support &amp; barriers to retention</a:t>
          </a:r>
          <a:endParaRPr lang="en-US" sz="1800" b="1" dirty="0">
            <a:solidFill>
              <a:schemeClr val="tx1"/>
            </a:solidFill>
          </a:endParaRPr>
        </a:p>
      </dgm:t>
    </dgm:pt>
    <dgm:pt modelId="{4FA091A6-7D63-CF47-81F2-9B42987127F7}" type="sibTrans" cxnId="{78CA1BB4-D180-6444-A24B-A1B412009A7B}">
      <dgm:prSet/>
      <dgm:spPr/>
      <dgm:t>
        <a:bodyPr/>
        <a:lstStyle/>
        <a:p>
          <a:endParaRPr lang="en-US" b="1">
            <a:solidFill>
              <a:schemeClr val="tx1"/>
            </a:solidFill>
          </a:endParaRPr>
        </a:p>
      </dgm:t>
    </dgm:pt>
    <dgm:pt modelId="{285D7689-BDE9-9E43-8333-B53B18636BAB}" type="parTrans" cxnId="{78CA1BB4-D180-6444-A24B-A1B412009A7B}">
      <dgm:prSet/>
      <dgm:spPr/>
      <dgm:t>
        <a:bodyPr/>
        <a:lstStyle/>
        <a:p>
          <a:endParaRPr lang="en-US" b="1">
            <a:solidFill>
              <a:schemeClr val="tx1"/>
            </a:solidFill>
          </a:endParaRPr>
        </a:p>
      </dgm:t>
    </dgm:pt>
    <dgm:pt modelId="{C3BFA960-8EFD-8241-A593-DEE128C8D722}">
      <dgm:prSet phldrT="[Text]" custT="1"/>
      <dgm:spPr>
        <a:solidFill>
          <a:srgbClr val="B4C7E7"/>
        </a:solidFill>
      </dgm:spPr>
      <dgm:t>
        <a:bodyPr/>
        <a:lstStyle/>
        <a:p>
          <a:r>
            <a:rPr lang="en-US" sz="1800" b="1" dirty="0" smtClean="0">
              <a:solidFill>
                <a:schemeClr val="tx1"/>
              </a:solidFill>
            </a:rPr>
            <a:t>Storytelling </a:t>
          </a:r>
          <a:endParaRPr lang="en-US" sz="1800" b="1" dirty="0">
            <a:solidFill>
              <a:schemeClr val="tx1"/>
            </a:solidFill>
          </a:endParaRPr>
        </a:p>
      </dgm:t>
    </dgm:pt>
    <dgm:pt modelId="{D5BC90A1-AB8C-D744-A34E-04810B516844}" type="sibTrans" cxnId="{36FF7E4F-1DD7-EA4C-902B-CF6EC83DB352}">
      <dgm:prSet/>
      <dgm:spPr/>
      <dgm:t>
        <a:bodyPr/>
        <a:lstStyle/>
        <a:p>
          <a:endParaRPr lang="en-US" b="1">
            <a:solidFill>
              <a:schemeClr val="tx1"/>
            </a:solidFill>
          </a:endParaRPr>
        </a:p>
      </dgm:t>
    </dgm:pt>
    <dgm:pt modelId="{EBE1EF1E-08C9-BE4A-B4D1-5CFAC7D1E791}" type="parTrans" cxnId="{36FF7E4F-1DD7-EA4C-902B-CF6EC83DB352}">
      <dgm:prSet/>
      <dgm:spPr/>
      <dgm:t>
        <a:bodyPr/>
        <a:lstStyle/>
        <a:p>
          <a:endParaRPr lang="en-US" b="1">
            <a:solidFill>
              <a:schemeClr val="tx1"/>
            </a:solidFill>
          </a:endParaRPr>
        </a:p>
      </dgm:t>
    </dgm:pt>
    <dgm:pt modelId="{E120B17F-77D1-F94C-BC81-BA2A063EC372}">
      <dgm:prSet phldrT="[Text]" custT="1"/>
      <dgm:spPr>
        <a:solidFill>
          <a:srgbClr val="B4C7E7"/>
        </a:solidFill>
      </dgm:spPr>
      <dgm:t>
        <a:bodyPr/>
        <a:lstStyle/>
        <a:p>
          <a:r>
            <a:rPr lang="en-US" sz="1800" b="1" dirty="0" smtClean="0">
              <a:solidFill>
                <a:schemeClr val="tx1"/>
              </a:solidFill>
            </a:rPr>
            <a:t>Relationship</a:t>
          </a:r>
          <a:endParaRPr lang="en-US" sz="1800" b="1" dirty="0">
            <a:solidFill>
              <a:schemeClr val="tx1"/>
            </a:solidFill>
          </a:endParaRPr>
        </a:p>
      </dgm:t>
    </dgm:pt>
    <dgm:pt modelId="{909B9201-499F-2949-9706-383545793BCF}" type="sibTrans" cxnId="{06BFE280-D51C-704F-A6E3-042E8931C580}">
      <dgm:prSet/>
      <dgm:spPr/>
      <dgm:t>
        <a:bodyPr/>
        <a:lstStyle/>
        <a:p>
          <a:endParaRPr lang="en-US" b="1">
            <a:solidFill>
              <a:schemeClr val="tx1"/>
            </a:solidFill>
          </a:endParaRPr>
        </a:p>
      </dgm:t>
    </dgm:pt>
    <dgm:pt modelId="{19EABB83-3014-394B-8E81-D53DFFBF9FE6}" type="parTrans" cxnId="{06BFE280-D51C-704F-A6E3-042E8931C580}">
      <dgm:prSet/>
      <dgm:spPr/>
      <dgm:t>
        <a:bodyPr/>
        <a:lstStyle/>
        <a:p>
          <a:endParaRPr lang="en-US" b="1">
            <a:solidFill>
              <a:schemeClr val="tx1"/>
            </a:solidFill>
          </a:endParaRPr>
        </a:p>
      </dgm:t>
    </dgm:pt>
    <dgm:pt modelId="{45029224-9BDA-694D-9D94-3E923108DC3B}">
      <dgm:prSet phldrT="[Text]" custT="1"/>
      <dgm:spPr>
        <a:solidFill>
          <a:schemeClr val="accent1">
            <a:lumMod val="40000"/>
            <a:lumOff val="60000"/>
          </a:schemeClr>
        </a:solidFill>
      </dgm:spPr>
      <dgm:t>
        <a:bodyPr/>
        <a:lstStyle/>
        <a:p>
          <a:r>
            <a:rPr lang="en-US" sz="1800" b="1" dirty="0" smtClean="0">
              <a:solidFill>
                <a:schemeClr val="tx1"/>
              </a:solidFill>
            </a:rPr>
            <a:t>Mirroring Cultural Values</a:t>
          </a:r>
          <a:endParaRPr lang="en-US" sz="1800" b="1" dirty="0">
            <a:solidFill>
              <a:schemeClr val="tx1"/>
            </a:solidFill>
          </a:endParaRPr>
        </a:p>
      </dgm:t>
    </dgm:pt>
    <dgm:pt modelId="{7B3D2AEF-0DF2-FB4F-B46E-AE4CBDC28CA9}" type="sibTrans" cxnId="{D4F523E8-7A1E-2F4E-A1B1-752FE84ADB17}">
      <dgm:prSet/>
      <dgm:spPr/>
      <dgm:t>
        <a:bodyPr/>
        <a:lstStyle/>
        <a:p>
          <a:endParaRPr lang="en-US" b="1">
            <a:solidFill>
              <a:schemeClr val="tx1"/>
            </a:solidFill>
          </a:endParaRPr>
        </a:p>
      </dgm:t>
    </dgm:pt>
    <dgm:pt modelId="{2AA15536-C20A-EF4E-A3FE-FFE8066151FA}" type="parTrans" cxnId="{D4F523E8-7A1E-2F4E-A1B1-752FE84ADB17}">
      <dgm:prSet/>
      <dgm:spPr/>
      <dgm:t>
        <a:bodyPr/>
        <a:lstStyle/>
        <a:p>
          <a:endParaRPr lang="en-US" b="1">
            <a:solidFill>
              <a:schemeClr val="tx1"/>
            </a:solidFill>
          </a:endParaRPr>
        </a:p>
      </dgm:t>
    </dgm:pt>
    <dgm:pt modelId="{2F30EB6F-806E-5344-BE35-3DA5B84AFD49}">
      <dgm:prSet phldrT="[Text]" custT="1"/>
      <dgm:spPr>
        <a:solidFill>
          <a:srgbClr val="B4C7E7"/>
        </a:solidFill>
      </dgm:spPr>
      <dgm:t>
        <a:bodyPr/>
        <a:lstStyle/>
        <a:p>
          <a:pPr rtl="0"/>
          <a:r>
            <a:rPr lang="en-US" sz="1800" b="1" dirty="0" smtClean="0">
              <a:solidFill>
                <a:srgbClr val="000000"/>
              </a:solidFill>
            </a:rPr>
            <a:t>Exploring identity </a:t>
          </a:r>
          <a:r>
            <a:rPr lang="en-US" sz="1800" b="1" dirty="0" smtClean="0">
              <a:solidFill>
                <a:srgbClr val="000000"/>
              </a:solidFill>
            </a:rPr>
            <a:t>in migration  </a:t>
          </a:r>
          <a:r>
            <a:rPr lang="en-US" sz="1800" b="1" dirty="0" smtClean="0">
              <a:solidFill>
                <a:srgbClr val="000000"/>
              </a:solidFill>
            </a:rPr>
            <a:t>story</a:t>
          </a:r>
          <a:endParaRPr lang="en-US" sz="1800" b="1" dirty="0">
            <a:solidFill>
              <a:srgbClr val="000000"/>
            </a:solidFill>
          </a:endParaRPr>
        </a:p>
      </dgm:t>
    </dgm:pt>
    <dgm:pt modelId="{E0C768C0-0A64-2340-AC9C-3662B8249BBC}" type="parTrans" cxnId="{68740FB1-E662-0740-A39A-DA96135C8B7B}">
      <dgm:prSet/>
      <dgm:spPr/>
      <dgm:t>
        <a:bodyPr/>
        <a:lstStyle/>
        <a:p>
          <a:endParaRPr lang="en-US"/>
        </a:p>
      </dgm:t>
    </dgm:pt>
    <dgm:pt modelId="{6AA5128D-6C81-454B-939B-852C0F3118EF}" type="sibTrans" cxnId="{68740FB1-E662-0740-A39A-DA96135C8B7B}">
      <dgm:prSet/>
      <dgm:spPr/>
      <dgm:t>
        <a:bodyPr/>
        <a:lstStyle/>
        <a:p>
          <a:endParaRPr lang="en-US"/>
        </a:p>
      </dgm:t>
    </dgm:pt>
    <dgm:pt modelId="{ABA1C9C7-F219-4140-AA4E-010FE2FC6EA1}" type="pres">
      <dgm:prSet presAssocID="{13E3E25A-6D51-CD49-8B27-B94188D4FEEC}" presName="composite" presStyleCnt="0">
        <dgm:presLayoutVars>
          <dgm:chMax val="5"/>
          <dgm:dir/>
          <dgm:animLvl val="ctr"/>
          <dgm:resizeHandles val="exact"/>
        </dgm:presLayoutVars>
      </dgm:prSet>
      <dgm:spPr/>
      <dgm:t>
        <a:bodyPr/>
        <a:lstStyle/>
        <a:p>
          <a:endParaRPr lang="en-US"/>
        </a:p>
      </dgm:t>
    </dgm:pt>
    <dgm:pt modelId="{1231BDA9-9B91-AA4D-80B3-55C38A40D1A1}" type="pres">
      <dgm:prSet presAssocID="{13E3E25A-6D51-CD49-8B27-B94188D4FEEC}" presName="cycle" presStyleCnt="0"/>
      <dgm:spPr/>
      <dgm:t>
        <a:bodyPr/>
        <a:lstStyle/>
        <a:p>
          <a:endParaRPr lang="en-US"/>
        </a:p>
      </dgm:t>
    </dgm:pt>
    <dgm:pt modelId="{6495B1CF-77C9-E744-88AB-AD519C99A5F6}" type="pres">
      <dgm:prSet presAssocID="{13E3E25A-6D51-CD49-8B27-B94188D4FEEC}" presName="centerShape" presStyleCnt="0"/>
      <dgm:spPr/>
      <dgm:t>
        <a:bodyPr/>
        <a:lstStyle/>
        <a:p>
          <a:endParaRPr lang="en-US"/>
        </a:p>
      </dgm:t>
    </dgm:pt>
    <dgm:pt modelId="{2D05F812-F40C-A143-84C8-98DB0E7BBDFA}" type="pres">
      <dgm:prSet presAssocID="{13E3E25A-6D51-CD49-8B27-B94188D4FEEC}" presName="connSite" presStyleLbl="node1" presStyleIdx="0" presStyleCnt="7"/>
      <dgm:spPr/>
      <dgm:t>
        <a:bodyPr/>
        <a:lstStyle/>
        <a:p>
          <a:endParaRPr lang="en-US"/>
        </a:p>
      </dgm:t>
    </dgm:pt>
    <dgm:pt modelId="{740E307B-8CD7-A949-82A4-45C9CC246E1C}" type="pres">
      <dgm:prSet presAssocID="{13E3E25A-6D51-CD49-8B27-B94188D4FEEC}" presName="visible" presStyleLbl="node1" presStyleIdx="0" presStyleCnt="7" custScaleX="191876" custScaleY="192460" custLinFactX="-13169" custLinFactNeighborX="-100000" custLinFactNeighborY="-3365"/>
      <dgm:spPr>
        <a:solidFill>
          <a:schemeClr val="accent1">
            <a:lumMod val="50000"/>
          </a:schemeClr>
        </a:solidFill>
      </dgm:spPr>
      <dgm:t>
        <a:bodyPr/>
        <a:lstStyle/>
        <a:p>
          <a:endParaRPr lang="en-US"/>
        </a:p>
      </dgm:t>
    </dgm:pt>
    <dgm:pt modelId="{8CF29C38-BBE1-0A40-B256-A0B606F97AAD}" type="pres">
      <dgm:prSet presAssocID="{2AA15536-C20A-EF4E-A3FE-FFE8066151FA}" presName="Name25" presStyleLbl="parChTrans1D1" presStyleIdx="0" presStyleCnt="6"/>
      <dgm:spPr/>
      <dgm:t>
        <a:bodyPr/>
        <a:lstStyle/>
        <a:p>
          <a:endParaRPr lang="en-US"/>
        </a:p>
      </dgm:t>
    </dgm:pt>
    <dgm:pt modelId="{1F48D1B8-A069-B944-9D38-1CCB64F90D5B}" type="pres">
      <dgm:prSet presAssocID="{45029224-9BDA-694D-9D94-3E923108DC3B}" presName="node" presStyleCnt="0"/>
      <dgm:spPr/>
      <dgm:t>
        <a:bodyPr/>
        <a:lstStyle/>
        <a:p>
          <a:endParaRPr lang="en-US"/>
        </a:p>
      </dgm:t>
    </dgm:pt>
    <dgm:pt modelId="{EE0F3303-15BE-8140-A54B-171557799F23}" type="pres">
      <dgm:prSet presAssocID="{45029224-9BDA-694D-9D94-3E923108DC3B}" presName="parentNode" presStyleLbl="node1" presStyleIdx="1" presStyleCnt="7" custScaleX="208656" custScaleY="168345" custLinFactNeighborX="-23415" custLinFactNeighborY="37207">
        <dgm:presLayoutVars>
          <dgm:chMax val="1"/>
          <dgm:bulletEnabled val="1"/>
        </dgm:presLayoutVars>
      </dgm:prSet>
      <dgm:spPr/>
      <dgm:t>
        <a:bodyPr/>
        <a:lstStyle/>
        <a:p>
          <a:endParaRPr lang="en-US"/>
        </a:p>
      </dgm:t>
    </dgm:pt>
    <dgm:pt modelId="{9D1BBB8C-2047-DA4C-AB5C-F0A4BD26B4EC}" type="pres">
      <dgm:prSet presAssocID="{45029224-9BDA-694D-9D94-3E923108DC3B}" presName="childNode" presStyleLbl="revTx" presStyleIdx="0" presStyleCnt="0">
        <dgm:presLayoutVars>
          <dgm:bulletEnabled val="1"/>
        </dgm:presLayoutVars>
      </dgm:prSet>
      <dgm:spPr/>
      <dgm:t>
        <a:bodyPr/>
        <a:lstStyle/>
        <a:p>
          <a:endParaRPr lang="en-US"/>
        </a:p>
      </dgm:t>
    </dgm:pt>
    <dgm:pt modelId="{9A537B1D-9209-0A4C-B3CE-5F329A92300F}" type="pres">
      <dgm:prSet presAssocID="{19EABB83-3014-394B-8E81-D53DFFBF9FE6}" presName="Name25" presStyleLbl="parChTrans1D1" presStyleIdx="1" presStyleCnt="6"/>
      <dgm:spPr/>
      <dgm:t>
        <a:bodyPr/>
        <a:lstStyle/>
        <a:p>
          <a:endParaRPr lang="en-US"/>
        </a:p>
      </dgm:t>
    </dgm:pt>
    <dgm:pt modelId="{E4669FC6-D1E2-264D-8848-97CB6A0C4774}" type="pres">
      <dgm:prSet presAssocID="{E120B17F-77D1-F94C-BC81-BA2A063EC372}" presName="node" presStyleCnt="0"/>
      <dgm:spPr/>
      <dgm:t>
        <a:bodyPr/>
        <a:lstStyle/>
        <a:p>
          <a:endParaRPr lang="en-US"/>
        </a:p>
      </dgm:t>
    </dgm:pt>
    <dgm:pt modelId="{51B84201-2D5B-7647-A530-BE2EA46F64FB}" type="pres">
      <dgm:prSet presAssocID="{E120B17F-77D1-F94C-BC81-BA2A063EC372}" presName="parentNode" presStyleLbl="node1" presStyleIdx="2" presStyleCnt="7" custScaleX="237443" custScaleY="196853" custLinFactX="68092" custLinFactNeighborX="100000" custLinFactNeighborY="-46419">
        <dgm:presLayoutVars>
          <dgm:chMax val="1"/>
          <dgm:bulletEnabled val="1"/>
        </dgm:presLayoutVars>
      </dgm:prSet>
      <dgm:spPr/>
      <dgm:t>
        <a:bodyPr/>
        <a:lstStyle/>
        <a:p>
          <a:endParaRPr lang="en-US"/>
        </a:p>
      </dgm:t>
    </dgm:pt>
    <dgm:pt modelId="{92CB61D8-1D38-EE44-8D7B-A6D17DF0576B}" type="pres">
      <dgm:prSet presAssocID="{E120B17F-77D1-F94C-BC81-BA2A063EC372}" presName="childNode" presStyleLbl="revTx" presStyleIdx="0" presStyleCnt="0">
        <dgm:presLayoutVars>
          <dgm:bulletEnabled val="1"/>
        </dgm:presLayoutVars>
      </dgm:prSet>
      <dgm:spPr/>
      <dgm:t>
        <a:bodyPr/>
        <a:lstStyle/>
        <a:p>
          <a:endParaRPr lang="en-US"/>
        </a:p>
      </dgm:t>
    </dgm:pt>
    <dgm:pt modelId="{7C61A27E-AFF4-4846-AE88-C026F62B746C}" type="pres">
      <dgm:prSet presAssocID="{E0C768C0-0A64-2340-AC9C-3662B8249BBC}" presName="Name25" presStyleLbl="parChTrans1D1" presStyleIdx="2" presStyleCnt="6"/>
      <dgm:spPr/>
      <dgm:t>
        <a:bodyPr/>
        <a:lstStyle/>
        <a:p>
          <a:endParaRPr lang="en-US"/>
        </a:p>
      </dgm:t>
    </dgm:pt>
    <dgm:pt modelId="{FD36B533-B0E6-784E-AB04-A8E4CB7EB462}" type="pres">
      <dgm:prSet presAssocID="{2F30EB6F-806E-5344-BE35-3DA5B84AFD49}" presName="node" presStyleCnt="0"/>
      <dgm:spPr/>
    </dgm:pt>
    <dgm:pt modelId="{04975E79-619D-9449-9366-0884614AFD5A}" type="pres">
      <dgm:prSet presAssocID="{2F30EB6F-806E-5344-BE35-3DA5B84AFD49}" presName="parentNode" presStyleLbl="node1" presStyleIdx="3" presStyleCnt="7" custScaleX="236101" custScaleY="169890" custLinFactX="162433" custLinFactNeighborX="200000" custLinFactNeighborY="-84322">
        <dgm:presLayoutVars>
          <dgm:chMax val="1"/>
          <dgm:bulletEnabled val="1"/>
        </dgm:presLayoutVars>
      </dgm:prSet>
      <dgm:spPr/>
      <dgm:t>
        <a:bodyPr/>
        <a:lstStyle/>
        <a:p>
          <a:endParaRPr lang="en-US"/>
        </a:p>
      </dgm:t>
    </dgm:pt>
    <dgm:pt modelId="{6D0502A7-FC2C-9F4C-B620-346C178DD3B2}" type="pres">
      <dgm:prSet presAssocID="{2F30EB6F-806E-5344-BE35-3DA5B84AFD49}" presName="childNode" presStyleLbl="revTx" presStyleIdx="0" presStyleCnt="0">
        <dgm:presLayoutVars>
          <dgm:bulletEnabled val="1"/>
        </dgm:presLayoutVars>
      </dgm:prSet>
      <dgm:spPr/>
    </dgm:pt>
    <dgm:pt modelId="{F94CB636-EDC0-E542-8133-471F94CADFB6}" type="pres">
      <dgm:prSet presAssocID="{EBE1EF1E-08C9-BE4A-B4D1-5CFAC7D1E791}" presName="Name25" presStyleLbl="parChTrans1D1" presStyleIdx="3" presStyleCnt="6"/>
      <dgm:spPr/>
      <dgm:t>
        <a:bodyPr/>
        <a:lstStyle/>
        <a:p>
          <a:endParaRPr lang="en-US"/>
        </a:p>
      </dgm:t>
    </dgm:pt>
    <dgm:pt modelId="{B74DE909-BE5E-6549-A1E1-B2D315785A11}" type="pres">
      <dgm:prSet presAssocID="{C3BFA960-8EFD-8241-A593-DEE128C8D722}" presName="node" presStyleCnt="0"/>
      <dgm:spPr/>
      <dgm:t>
        <a:bodyPr/>
        <a:lstStyle/>
        <a:p>
          <a:endParaRPr lang="en-US"/>
        </a:p>
      </dgm:t>
    </dgm:pt>
    <dgm:pt modelId="{BF10C7A0-013A-2E43-9EAD-29778F537533}" type="pres">
      <dgm:prSet presAssocID="{C3BFA960-8EFD-8241-A593-DEE128C8D722}" presName="parentNode" presStyleLbl="node1" presStyleIdx="4" presStyleCnt="7" custScaleX="220728" custScaleY="168345" custLinFactX="129830" custLinFactNeighborX="200000" custLinFactNeighborY="-26715">
        <dgm:presLayoutVars>
          <dgm:chMax val="1"/>
          <dgm:bulletEnabled val="1"/>
        </dgm:presLayoutVars>
      </dgm:prSet>
      <dgm:spPr/>
      <dgm:t>
        <a:bodyPr/>
        <a:lstStyle/>
        <a:p>
          <a:endParaRPr lang="en-US"/>
        </a:p>
      </dgm:t>
    </dgm:pt>
    <dgm:pt modelId="{CD8D0EA5-B1A8-6742-8F58-233B18ECD50B}" type="pres">
      <dgm:prSet presAssocID="{C3BFA960-8EFD-8241-A593-DEE128C8D722}" presName="childNode" presStyleLbl="revTx" presStyleIdx="0" presStyleCnt="0">
        <dgm:presLayoutVars>
          <dgm:bulletEnabled val="1"/>
        </dgm:presLayoutVars>
      </dgm:prSet>
      <dgm:spPr/>
      <dgm:t>
        <a:bodyPr/>
        <a:lstStyle/>
        <a:p>
          <a:endParaRPr lang="en-US"/>
        </a:p>
      </dgm:t>
    </dgm:pt>
    <dgm:pt modelId="{E78D662E-A8FD-AF4D-8B1C-7B244295D703}" type="pres">
      <dgm:prSet presAssocID="{285D7689-BDE9-9E43-8333-B53B18636BAB}" presName="Name25" presStyleLbl="parChTrans1D1" presStyleIdx="4" presStyleCnt="6"/>
      <dgm:spPr/>
      <dgm:t>
        <a:bodyPr/>
        <a:lstStyle/>
        <a:p>
          <a:endParaRPr lang="en-US"/>
        </a:p>
      </dgm:t>
    </dgm:pt>
    <dgm:pt modelId="{FEFF54F2-69FA-EC4E-9338-50DE52EB6CFB}" type="pres">
      <dgm:prSet presAssocID="{11460101-39D3-7748-AC21-533856C96F9B}" presName="node" presStyleCnt="0"/>
      <dgm:spPr/>
      <dgm:t>
        <a:bodyPr/>
        <a:lstStyle/>
        <a:p>
          <a:endParaRPr lang="en-US"/>
        </a:p>
      </dgm:t>
    </dgm:pt>
    <dgm:pt modelId="{2FD192B7-F0C3-3845-BD67-07210F498DEB}" type="pres">
      <dgm:prSet presAssocID="{11460101-39D3-7748-AC21-533856C96F9B}" presName="parentNode" presStyleLbl="node1" presStyleIdx="5" presStyleCnt="7" custScaleX="240469" custScaleY="168345" custLinFactX="66717" custLinFactNeighborX="100000" custLinFactNeighborY="-16704">
        <dgm:presLayoutVars>
          <dgm:chMax val="1"/>
          <dgm:bulletEnabled val="1"/>
        </dgm:presLayoutVars>
      </dgm:prSet>
      <dgm:spPr/>
      <dgm:t>
        <a:bodyPr/>
        <a:lstStyle/>
        <a:p>
          <a:endParaRPr lang="en-US"/>
        </a:p>
      </dgm:t>
    </dgm:pt>
    <dgm:pt modelId="{0074DA5B-04FE-E841-B548-ACF18370CEB7}" type="pres">
      <dgm:prSet presAssocID="{11460101-39D3-7748-AC21-533856C96F9B}" presName="childNode" presStyleLbl="revTx" presStyleIdx="0" presStyleCnt="0">
        <dgm:presLayoutVars>
          <dgm:bulletEnabled val="1"/>
        </dgm:presLayoutVars>
      </dgm:prSet>
      <dgm:spPr/>
      <dgm:t>
        <a:bodyPr/>
        <a:lstStyle/>
        <a:p>
          <a:endParaRPr lang="en-US"/>
        </a:p>
      </dgm:t>
    </dgm:pt>
    <dgm:pt modelId="{03263816-E447-314D-8D62-8725AB62F30D}" type="pres">
      <dgm:prSet presAssocID="{69BA8058-144D-0546-9399-891033026191}" presName="Name25" presStyleLbl="parChTrans1D1" presStyleIdx="5" presStyleCnt="6"/>
      <dgm:spPr/>
      <dgm:t>
        <a:bodyPr/>
        <a:lstStyle/>
        <a:p>
          <a:endParaRPr lang="en-US"/>
        </a:p>
      </dgm:t>
    </dgm:pt>
    <dgm:pt modelId="{31CFE351-591A-7541-BC35-7A0682B2B63E}" type="pres">
      <dgm:prSet presAssocID="{4A801ECA-E6FC-9B46-AB8F-C04416437B9A}" presName="node" presStyleCnt="0"/>
      <dgm:spPr/>
      <dgm:t>
        <a:bodyPr/>
        <a:lstStyle/>
        <a:p>
          <a:endParaRPr lang="en-US"/>
        </a:p>
      </dgm:t>
    </dgm:pt>
    <dgm:pt modelId="{E87EF2E4-60C9-6249-8875-43B7F49F7383}" type="pres">
      <dgm:prSet presAssocID="{4A801ECA-E6FC-9B46-AB8F-C04416437B9A}" presName="parentNode" presStyleLbl="node1" presStyleIdx="6" presStyleCnt="7" custScaleX="223197" custScaleY="168345" custLinFactNeighborX="-14350" custLinFactNeighborY="-53348">
        <dgm:presLayoutVars>
          <dgm:chMax val="1"/>
          <dgm:bulletEnabled val="1"/>
        </dgm:presLayoutVars>
      </dgm:prSet>
      <dgm:spPr/>
      <dgm:t>
        <a:bodyPr/>
        <a:lstStyle/>
        <a:p>
          <a:endParaRPr lang="en-US"/>
        </a:p>
      </dgm:t>
    </dgm:pt>
    <dgm:pt modelId="{93A1078B-BE3D-E340-893A-44193F511446}" type="pres">
      <dgm:prSet presAssocID="{4A801ECA-E6FC-9B46-AB8F-C04416437B9A}" presName="childNode" presStyleLbl="revTx" presStyleIdx="0" presStyleCnt="0">
        <dgm:presLayoutVars>
          <dgm:bulletEnabled val="1"/>
        </dgm:presLayoutVars>
      </dgm:prSet>
      <dgm:spPr/>
      <dgm:t>
        <a:bodyPr/>
        <a:lstStyle/>
        <a:p>
          <a:endParaRPr lang="en-US"/>
        </a:p>
      </dgm:t>
    </dgm:pt>
  </dgm:ptLst>
  <dgm:cxnLst>
    <dgm:cxn modelId="{D4F523E8-7A1E-2F4E-A1B1-752FE84ADB17}" srcId="{13E3E25A-6D51-CD49-8B27-B94188D4FEEC}" destId="{45029224-9BDA-694D-9D94-3E923108DC3B}" srcOrd="0" destOrd="0" parTransId="{2AA15536-C20A-EF4E-A3FE-FFE8066151FA}" sibTransId="{7B3D2AEF-0DF2-FB4F-B46E-AE4CBDC28CA9}"/>
    <dgm:cxn modelId="{DC1D0D66-DA64-BE4E-857E-D776774ABDCD}" type="presOf" srcId="{11460101-39D3-7748-AC21-533856C96F9B}" destId="{2FD192B7-F0C3-3845-BD67-07210F498DEB}" srcOrd="0" destOrd="0" presId="urn:microsoft.com/office/officeart/2005/8/layout/radial2"/>
    <dgm:cxn modelId="{1E4AFCD8-319A-C449-839A-803E52EAA636}" type="presOf" srcId="{EBE1EF1E-08C9-BE4A-B4D1-5CFAC7D1E791}" destId="{F94CB636-EDC0-E542-8133-471F94CADFB6}" srcOrd="0" destOrd="0" presId="urn:microsoft.com/office/officeart/2005/8/layout/radial2"/>
    <dgm:cxn modelId="{36FF7E4F-1DD7-EA4C-902B-CF6EC83DB352}" srcId="{13E3E25A-6D51-CD49-8B27-B94188D4FEEC}" destId="{C3BFA960-8EFD-8241-A593-DEE128C8D722}" srcOrd="3" destOrd="0" parTransId="{EBE1EF1E-08C9-BE4A-B4D1-5CFAC7D1E791}" sibTransId="{D5BC90A1-AB8C-D744-A34E-04810B516844}"/>
    <dgm:cxn modelId="{6AC30685-24E1-9346-8929-C62DA7AC5C69}" type="presOf" srcId="{45029224-9BDA-694D-9D94-3E923108DC3B}" destId="{EE0F3303-15BE-8140-A54B-171557799F23}" srcOrd="0" destOrd="0" presId="urn:microsoft.com/office/officeart/2005/8/layout/radial2"/>
    <dgm:cxn modelId="{4D614CA7-5987-6A45-8BE4-BF82595A7969}" type="presOf" srcId="{285D7689-BDE9-9E43-8333-B53B18636BAB}" destId="{E78D662E-A8FD-AF4D-8B1C-7B244295D703}" srcOrd="0" destOrd="0" presId="urn:microsoft.com/office/officeart/2005/8/layout/radial2"/>
    <dgm:cxn modelId="{0CF57F16-0F74-FC49-AB92-94859EBE1F56}" type="presOf" srcId="{13E3E25A-6D51-CD49-8B27-B94188D4FEEC}" destId="{ABA1C9C7-F219-4140-AA4E-010FE2FC6EA1}" srcOrd="0" destOrd="0" presId="urn:microsoft.com/office/officeart/2005/8/layout/radial2"/>
    <dgm:cxn modelId="{4E1DA878-201E-074B-A57C-8C14957D41DD}" type="presOf" srcId="{E0C768C0-0A64-2340-AC9C-3662B8249BBC}" destId="{7C61A27E-AFF4-4846-AE88-C026F62B746C}" srcOrd="0" destOrd="0" presId="urn:microsoft.com/office/officeart/2005/8/layout/radial2"/>
    <dgm:cxn modelId="{648FD4A2-5D33-864E-A5C8-933918D088D7}" type="presOf" srcId="{19EABB83-3014-394B-8E81-D53DFFBF9FE6}" destId="{9A537B1D-9209-0A4C-B3CE-5F329A92300F}" srcOrd="0" destOrd="0" presId="urn:microsoft.com/office/officeart/2005/8/layout/radial2"/>
    <dgm:cxn modelId="{68740FB1-E662-0740-A39A-DA96135C8B7B}" srcId="{13E3E25A-6D51-CD49-8B27-B94188D4FEEC}" destId="{2F30EB6F-806E-5344-BE35-3DA5B84AFD49}" srcOrd="2" destOrd="0" parTransId="{E0C768C0-0A64-2340-AC9C-3662B8249BBC}" sibTransId="{6AA5128D-6C81-454B-939B-852C0F3118EF}"/>
    <dgm:cxn modelId="{78CA1BB4-D180-6444-A24B-A1B412009A7B}" srcId="{13E3E25A-6D51-CD49-8B27-B94188D4FEEC}" destId="{11460101-39D3-7748-AC21-533856C96F9B}" srcOrd="4" destOrd="0" parTransId="{285D7689-BDE9-9E43-8333-B53B18636BAB}" sibTransId="{4FA091A6-7D63-CF47-81F2-9B42987127F7}"/>
    <dgm:cxn modelId="{CF0098EC-896B-364B-89F4-BFC1735E5665}" type="presOf" srcId="{69BA8058-144D-0546-9399-891033026191}" destId="{03263816-E447-314D-8D62-8725AB62F30D}" srcOrd="0" destOrd="0" presId="urn:microsoft.com/office/officeart/2005/8/layout/radial2"/>
    <dgm:cxn modelId="{4F70D938-E22B-B34A-826F-CE1EF95C7807}" srcId="{13E3E25A-6D51-CD49-8B27-B94188D4FEEC}" destId="{4A801ECA-E6FC-9B46-AB8F-C04416437B9A}" srcOrd="5" destOrd="0" parTransId="{69BA8058-144D-0546-9399-891033026191}" sibTransId="{0B0F9CA8-9ECB-8A4D-BFC7-99F87309E910}"/>
    <dgm:cxn modelId="{01FAFFC3-3B45-7146-B016-C2697F887526}" type="presOf" srcId="{2F30EB6F-806E-5344-BE35-3DA5B84AFD49}" destId="{04975E79-619D-9449-9366-0884614AFD5A}" srcOrd="0" destOrd="0" presId="urn:microsoft.com/office/officeart/2005/8/layout/radial2"/>
    <dgm:cxn modelId="{06BFE280-D51C-704F-A6E3-042E8931C580}" srcId="{13E3E25A-6D51-CD49-8B27-B94188D4FEEC}" destId="{E120B17F-77D1-F94C-BC81-BA2A063EC372}" srcOrd="1" destOrd="0" parTransId="{19EABB83-3014-394B-8E81-D53DFFBF9FE6}" sibTransId="{909B9201-499F-2949-9706-383545793BCF}"/>
    <dgm:cxn modelId="{BD8DCDA3-03F0-F44E-8494-2222E13B624C}" type="presOf" srcId="{C3BFA960-8EFD-8241-A593-DEE128C8D722}" destId="{BF10C7A0-013A-2E43-9EAD-29778F537533}" srcOrd="0" destOrd="0" presId="urn:microsoft.com/office/officeart/2005/8/layout/radial2"/>
    <dgm:cxn modelId="{FFD97024-3C3F-7141-BA52-040AE0963831}" type="presOf" srcId="{4A801ECA-E6FC-9B46-AB8F-C04416437B9A}" destId="{E87EF2E4-60C9-6249-8875-43B7F49F7383}" srcOrd="0" destOrd="0" presId="urn:microsoft.com/office/officeart/2005/8/layout/radial2"/>
    <dgm:cxn modelId="{067B9FAD-F9DB-7F45-9090-231633D70F58}" type="presOf" srcId="{E120B17F-77D1-F94C-BC81-BA2A063EC372}" destId="{51B84201-2D5B-7647-A530-BE2EA46F64FB}" srcOrd="0" destOrd="0" presId="urn:microsoft.com/office/officeart/2005/8/layout/radial2"/>
    <dgm:cxn modelId="{47FF65D1-8BAE-D448-A420-359B3BC9C7C7}" type="presOf" srcId="{2AA15536-C20A-EF4E-A3FE-FFE8066151FA}" destId="{8CF29C38-BBE1-0A40-B256-A0B606F97AAD}" srcOrd="0" destOrd="0" presId="urn:microsoft.com/office/officeart/2005/8/layout/radial2"/>
    <dgm:cxn modelId="{0AF3A4EE-FD0C-6C4E-8B4B-D035AC8A8A12}" type="presParOf" srcId="{ABA1C9C7-F219-4140-AA4E-010FE2FC6EA1}" destId="{1231BDA9-9B91-AA4D-80B3-55C38A40D1A1}" srcOrd="0" destOrd="0" presId="urn:microsoft.com/office/officeart/2005/8/layout/radial2"/>
    <dgm:cxn modelId="{F330F9B1-D5B1-4949-92EB-6AD54E72B407}" type="presParOf" srcId="{1231BDA9-9B91-AA4D-80B3-55C38A40D1A1}" destId="{6495B1CF-77C9-E744-88AB-AD519C99A5F6}" srcOrd="0" destOrd="0" presId="urn:microsoft.com/office/officeart/2005/8/layout/radial2"/>
    <dgm:cxn modelId="{B2FF436D-BB18-C541-8764-CB1279D6A9CD}" type="presParOf" srcId="{6495B1CF-77C9-E744-88AB-AD519C99A5F6}" destId="{2D05F812-F40C-A143-84C8-98DB0E7BBDFA}" srcOrd="0" destOrd="0" presId="urn:microsoft.com/office/officeart/2005/8/layout/radial2"/>
    <dgm:cxn modelId="{838FDB51-0EE4-BE4E-911E-A6E7219A7259}" type="presParOf" srcId="{6495B1CF-77C9-E744-88AB-AD519C99A5F6}" destId="{740E307B-8CD7-A949-82A4-45C9CC246E1C}" srcOrd="1" destOrd="0" presId="urn:microsoft.com/office/officeart/2005/8/layout/radial2"/>
    <dgm:cxn modelId="{3D6A791D-7DB4-9A4B-8059-001EBD86EA01}" type="presParOf" srcId="{1231BDA9-9B91-AA4D-80B3-55C38A40D1A1}" destId="{8CF29C38-BBE1-0A40-B256-A0B606F97AAD}" srcOrd="1" destOrd="0" presId="urn:microsoft.com/office/officeart/2005/8/layout/radial2"/>
    <dgm:cxn modelId="{6F808673-13D7-7C4E-8A88-8E937607F6DF}" type="presParOf" srcId="{1231BDA9-9B91-AA4D-80B3-55C38A40D1A1}" destId="{1F48D1B8-A069-B944-9D38-1CCB64F90D5B}" srcOrd="2" destOrd="0" presId="urn:microsoft.com/office/officeart/2005/8/layout/radial2"/>
    <dgm:cxn modelId="{167298FE-4D3C-3143-86F2-BDBEE95BE8A0}" type="presParOf" srcId="{1F48D1B8-A069-B944-9D38-1CCB64F90D5B}" destId="{EE0F3303-15BE-8140-A54B-171557799F23}" srcOrd="0" destOrd="0" presId="urn:microsoft.com/office/officeart/2005/8/layout/radial2"/>
    <dgm:cxn modelId="{706F5858-A030-C343-9E5C-242BC1FA41CF}" type="presParOf" srcId="{1F48D1B8-A069-B944-9D38-1CCB64F90D5B}" destId="{9D1BBB8C-2047-DA4C-AB5C-F0A4BD26B4EC}" srcOrd="1" destOrd="0" presId="urn:microsoft.com/office/officeart/2005/8/layout/radial2"/>
    <dgm:cxn modelId="{285AD832-E479-D749-BEAD-66C9B3A0100E}" type="presParOf" srcId="{1231BDA9-9B91-AA4D-80B3-55C38A40D1A1}" destId="{9A537B1D-9209-0A4C-B3CE-5F329A92300F}" srcOrd="3" destOrd="0" presId="urn:microsoft.com/office/officeart/2005/8/layout/radial2"/>
    <dgm:cxn modelId="{EB9EA563-B965-1E46-8502-84BEDCCABCFD}" type="presParOf" srcId="{1231BDA9-9B91-AA4D-80B3-55C38A40D1A1}" destId="{E4669FC6-D1E2-264D-8848-97CB6A0C4774}" srcOrd="4" destOrd="0" presId="urn:microsoft.com/office/officeart/2005/8/layout/radial2"/>
    <dgm:cxn modelId="{6FB19B1E-92DC-D143-B7A1-7815BFC2CEF8}" type="presParOf" srcId="{E4669FC6-D1E2-264D-8848-97CB6A0C4774}" destId="{51B84201-2D5B-7647-A530-BE2EA46F64FB}" srcOrd="0" destOrd="0" presId="urn:microsoft.com/office/officeart/2005/8/layout/radial2"/>
    <dgm:cxn modelId="{76F05136-E30F-A74F-A140-981D629D9C29}" type="presParOf" srcId="{E4669FC6-D1E2-264D-8848-97CB6A0C4774}" destId="{92CB61D8-1D38-EE44-8D7B-A6D17DF0576B}" srcOrd="1" destOrd="0" presId="urn:microsoft.com/office/officeart/2005/8/layout/radial2"/>
    <dgm:cxn modelId="{FD40D6BE-CA4D-534A-9DA0-F4DFBDCA9778}" type="presParOf" srcId="{1231BDA9-9B91-AA4D-80B3-55C38A40D1A1}" destId="{7C61A27E-AFF4-4846-AE88-C026F62B746C}" srcOrd="5" destOrd="0" presId="urn:microsoft.com/office/officeart/2005/8/layout/radial2"/>
    <dgm:cxn modelId="{8AC024F5-55A7-9945-A0EC-08DA5FF336D6}" type="presParOf" srcId="{1231BDA9-9B91-AA4D-80B3-55C38A40D1A1}" destId="{FD36B533-B0E6-784E-AB04-A8E4CB7EB462}" srcOrd="6" destOrd="0" presId="urn:microsoft.com/office/officeart/2005/8/layout/radial2"/>
    <dgm:cxn modelId="{7424F3BC-517D-8E44-867A-F324CF72C535}" type="presParOf" srcId="{FD36B533-B0E6-784E-AB04-A8E4CB7EB462}" destId="{04975E79-619D-9449-9366-0884614AFD5A}" srcOrd="0" destOrd="0" presId="urn:microsoft.com/office/officeart/2005/8/layout/radial2"/>
    <dgm:cxn modelId="{303DC9E1-4B60-0949-9697-82C598D6FCC9}" type="presParOf" srcId="{FD36B533-B0E6-784E-AB04-A8E4CB7EB462}" destId="{6D0502A7-FC2C-9F4C-B620-346C178DD3B2}" srcOrd="1" destOrd="0" presId="urn:microsoft.com/office/officeart/2005/8/layout/radial2"/>
    <dgm:cxn modelId="{DAD8F199-9704-0C40-9406-BDEA064D43FD}" type="presParOf" srcId="{1231BDA9-9B91-AA4D-80B3-55C38A40D1A1}" destId="{F94CB636-EDC0-E542-8133-471F94CADFB6}" srcOrd="7" destOrd="0" presId="urn:microsoft.com/office/officeart/2005/8/layout/radial2"/>
    <dgm:cxn modelId="{DF36EE1A-0887-C640-B721-5B7E9FD26D96}" type="presParOf" srcId="{1231BDA9-9B91-AA4D-80B3-55C38A40D1A1}" destId="{B74DE909-BE5E-6549-A1E1-B2D315785A11}" srcOrd="8" destOrd="0" presId="urn:microsoft.com/office/officeart/2005/8/layout/radial2"/>
    <dgm:cxn modelId="{8BB6F5EA-E86F-2F4E-A36C-5943E1BF8AFC}" type="presParOf" srcId="{B74DE909-BE5E-6549-A1E1-B2D315785A11}" destId="{BF10C7A0-013A-2E43-9EAD-29778F537533}" srcOrd="0" destOrd="0" presId="urn:microsoft.com/office/officeart/2005/8/layout/radial2"/>
    <dgm:cxn modelId="{1A7BAEAE-9BE3-BB46-A577-344EBA88271D}" type="presParOf" srcId="{B74DE909-BE5E-6549-A1E1-B2D315785A11}" destId="{CD8D0EA5-B1A8-6742-8F58-233B18ECD50B}" srcOrd="1" destOrd="0" presId="urn:microsoft.com/office/officeart/2005/8/layout/radial2"/>
    <dgm:cxn modelId="{D1895592-1E17-714F-BD8C-A9751B992026}" type="presParOf" srcId="{1231BDA9-9B91-AA4D-80B3-55C38A40D1A1}" destId="{E78D662E-A8FD-AF4D-8B1C-7B244295D703}" srcOrd="9" destOrd="0" presId="urn:microsoft.com/office/officeart/2005/8/layout/radial2"/>
    <dgm:cxn modelId="{FC4561EC-FFB4-2F4E-8E2A-DA747926C8AF}" type="presParOf" srcId="{1231BDA9-9B91-AA4D-80B3-55C38A40D1A1}" destId="{FEFF54F2-69FA-EC4E-9338-50DE52EB6CFB}" srcOrd="10" destOrd="0" presId="urn:microsoft.com/office/officeart/2005/8/layout/radial2"/>
    <dgm:cxn modelId="{8D9DB16E-EE71-9A48-A8E8-0CC89A865510}" type="presParOf" srcId="{FEFF54F2-69FA-EC4E-9338-50DE52EB6CFB}" destId="{2FD192B7-F0C3-3845-BD67-07210F498DEB}" srcOrd="0" destOrd="0" presId="urn:microsoft.com/office/officeart/2005/8/layout/radial2"/>
    <dgm:cxn modelId="{44BA8514-39A6-894D-8C82-14122D49DBCA}" type="presParOf" srcId="{FEFF54F2-69FA-EC4E-9338-50DE52EB6CFB}" destId="{0074DA5B-04FE-E841-B548-ACF18370CEB7}" srcOrd="1" destOrd="0" presId="urn:microsoft.com/office/officeart/2005/8/layout/radial2"/>
    <dgm:cxn modelId="{0EB81547-665A-8C46-9B37-BA23D5802983}" type="presParOf" srcId="{1231BDA9-9B91-AA4D-80B3-55C38A40D1A1}" destId="{03263816-E447-314D-8D62-8725AB62F30D}" srcOrd="11" destOrd="0" presId="urn:microsoft.com/office/officeart/2005/8/layout/radial2"/>
    <dgm:cxn modelId="{F33E2926-2555-DB4A-934B-5D308AEDF5DC}" type="presParOf" srcId="{1231BDA9-9B91-AA4D-80B3-55C38A40D1A1}" destId="{31CFE351-591A-7541-BC35-7A0682B2B63E}" srcOrd="12" destOrd="0" presId="urn:microsoft.com/office/officeart/2005/8/layout/radial2"/>
    <dgm:cxn modelId="{D787E2AC-5354-4649-8125-ABAF06FBED57}" type="presParOf" srcId="{31CFE351-591A-7541-BC35-7A0682B2B63E}" destId="{E87EF2E4-60C9-6249-8875-43B7F49F7383}" srcOrd="0" destOrd="0" presId="urn:microsoft.com/office/officeart/2005/8/layout/radial2"/>
    <dgm:cxn modelId="{58498732-DDA2-2046-A08A-16C40DF19B3F}" type="presParOf" srcId="{31CFE351-591A-7541-BC35-7A0682B2B63E}" destId="{93A1078B-BE3D-E340-893A-44193F511446}" srcOrd="1" destOrd="0" presId="urn:microsoft.com/office/officeart/2005/8/layout/radial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BC2481-DB2C-41CB-9BAE-0361AAFBD160}" type="doc">
      <dgm:prSet loTypeId="urn:microsoft.com/office/officeart/2005/8/layout/venn3" loCatId="relationship" qsTypeId="urn:microsoft.com/office/officeart/2005/8/quickstyle/simple1" qsCatId="simple" csTypeId="urn:microsoft.com/office/officeart/2005/8/colors/accent5_1" csCatId="accent5" phldr="1"/>
      <dgm:spPr/>
      <dgm:t>
        <a:bodyPr/>
        <a:lstStyle/>
        <a:p>
          <a:endParaRPr lang="en-US"/>
        </a:p>
      </dgm:t>
    </dgm:pt>
    <dgm:pt modelId="{4F6FCDFD-8AD7-4C2A-ACD6-4915AB06AD92}">
      <dgm:prSet custT="1">
        <dgm:style>
          <a:lnRef idx="2">
            <a:schemeClr val="accent5"/>
          </a:lnRef>
          <a:fillRef idx="1">
            <a:schemeClr val="lt1"/>
          </a:fillRef>
          <a:effectRef idx="0">
            <a:schemeClr val="accent5"/>
          </a:effectRef>
          <a:fontRef idx="minor">
            <a:schemeClr val="dk1"/>
          </a:fontRef>
        </dgm:style>
      </dgm:prSet>
      <dgm:spPr>
        <a:ln>
          <a:solidFill>
            <a:srgbClr val="09588E"/>
          </a:solidFill>
        </a:ln>
      </dgm:spPr>
      <dgm:t>
        <a:bodyPr/>
        <a:lstStyle/>
        <a:p>
          <a:pPr rtl="0"/>
          <a:r>
            <a:rPr lang="en-US" sz="3200" b="1" dirty="0">
              <a:solidFill>
                <a:srgbClr val="C00000"/>
              </a:solidFill>
              <a:latin typeface="+mj-lt"/>
            </a:rPr>
            <a:t>Stigma</a:t>
          </a:r>
        </a:p>
      </dgm:t>
    </dgm:pt>
    <dgm:pt modelId="{03D5D964-956F-4F2A-9AD2-A92D79731918}" type="parTrans" cxnId="{1D490C9F-7100-43A4-AE5D-4615BF7B7DE7}">
      <dgm:prSet/>
      <dgm:spPr/>
      <dgm:t>
        <a:bodyPr/>
        <a:lstStyle/>
        <a:p>
          <a:endParaRPr lang="en-US" sz="2000" b="1"/>
        </a:p>
      </dgm:t>
    </dgm:pt>
    <dgm:pt modelId="{C9BBE1F5-4B23-4F8D-ADA8-0A45C3E96917}" type="sibTrans" cxnId="{1D490C9F-7100-43A4-AE5D-4615BF7B7DE7}">
      <dgm:prSet/>
      <dgm:spPr/>
      <dgm:t>
        <a:bodyPr/>
        <a:lstStyle/>
        <a:p>
          <a:endParaRPr lang="en-US" sz="2000" b="1"/>
        </a:p>
      </dgm:t>
    </dgm:pt>
    <dgm:pt modelId="{ABE94ACB-D972-4D5E-BB38-85D906143775}">
      <dgm:prSet custT="1">
        <dgm:style>
          <a:lnRef idx="2">
            <a:schemeClr val="accent5"/>
          </a:lnRef>
          <a:fillRef idx="1">
            <a:schemeClr val="lt1"/>
          </a:fillRef>
          <a:effectRef idx="0">
            <a:schemeClr val="accent5"/>
          </a:effectRef>
          <a:fontRef idx="minor">
            <a:schemeClr val="dk1"/>
          </a:fontRef>
        </dgm:style>
      </dgm:prSet>
      <dgm:spPr>
        <a:ln>
          <a:solidFill>
            <a:srgbClr val="09588E"/>
          </a:solidFill>
        </a:ln>
      </dgm:spPr>
      <dgm:t>
        <a:bodyPr/>
        <a:lstStyle/>
        <a:p>
          <a:pPr rtl="0"/>
          <a:r>
            <a:rPr lang="en-US" sz="3200" b="1" dirty="0">
              <a:solidFill>
                <a:srgbClr val="C00000"/>
              </a:solidFill>
              <a:latin typeface="+mj-lt"/>
            </a:rPr>
            <a:t>Lack of</a:t>
          </a:r>
        </a:p>
        <a:p>
          <a:pPr rtl="0"/>
          <a:r>
            <a:rPr lang="en-US" sz="3200" b="1" dirty="0">
              <a:solidFill>
                <a:srgbClr val="C00000"/>
              </a:solidFill>
              <a:latin typeface="+mj-lt"/>
            </a:rPr>
            <a:t>knowledge</a:t>
          </a:r>
        </a:p>
      </dgm:t>
    </dgm:pt>
    <dgm:pt modelId="{8B695806-31D9-4525-B101-A20375B42904}" type="parTrans" cxnId="{C88C6A8D-9DF5-46F2-87ED-3DE84B05D278}">
      <dgm:prSet/>
      <dgm:spPr/>
      <dgm:t>
        <a:bodyPr/>
        <a:lstStyle/>
        <a:p>
          <a:endParaRPr lang="en-US" sz="2000" b="1"/>
        </a:p>
      </dgm:t>
    </dgm:pt>
    <dgm:pt modelId="{C287B0CE-8D75-4456-B63B-2C8B3EE2CC99}" type="sibTrans" cxnId="{C88C6A8D-9DF5-46F2-87ED-3DE84B05D278}">
      <dgm:prSet/>
      <dgm:spPr/>
      <dgm:t>
        <a:bodyPr/>
        <a:lstStyle/>
        <a:p>
          <a:endParaRPr lang="en-US" sz="2000" b="1"/>
        </a:p>
      </dgm:t>
    </dgm:pt>
    <dgm:pt modelId="{10AC139F-2F48-411F-9B57-0E8404B55F55}">
      <dgm:prSet custT="1">
        <dgm:style>
          <a:lnRef idx="2">
            <a:schemeClr val="accent5"/>
          </a:lnRef>
          <a:fillRef idx="1">
            <a:schemeClr val="lt1"/>
          </a:fillRef>
          <a:effectRef idx="0">
            <a:schemeClr val="accent5"/>
          </a:effectRef>
          <a:fontRef idx="minor">
            <a:schemeClr val="dk1"/>
          </a:fontRef>
        </dgm:style>
      </dgm:prSet>
      <dgm:spPr>
        <a:ln>
          <a:solidFill>
            <a:srgbClr val="09588E"/>
          </a:solidFill>
        </a:ln>
      </dgm:spPr>
      <dgm:t>
        <a:bodyPr/>
        <a:lstStyle/>
        <a:p>
          <a:pPr rtl="0"/>
          <a:r>
            <a:rPr lang="en-US" sz="3200" b="1" dirty="0">
              <a:solidFill>
                <a:srgbClr val="C00000"/>
              </a:solidFill>
              <a:latin typeface="+mj-lt"/>
            </a:rPr>
            <a:t>Fear</a:t>
          </a:r>
        </a:p>
      </dgm:t>
    </dgm:pt>
    <dgm:pt modelId="{299F2F54-CCD7-42CD-A35C-6C98F6D166BF}" type="parTrans" cxnId="{6A527557-387E-4E14-9FF8-BE0C4448D38A}">
      <dgm:prSet/>
      <dgm:spPr/>
      <dgm:t>
        <a:bodyPr/>
        <a:lstStyle/>
        <a:p>
          <a:endParaRPr lang="en-US" sz="2000" b="1"/>
        </a:p>
      </dgm:t>
    </dgm:pt>
    <dgm:pt modelId="{46CE3A2C-DBC0-41A0-8A20-AB942507CA99}" type="sibTrans" cxnId="{6A527557-387E-4E14-9FF8-BE0C4448D38A}">
      <dgm:prSet/>
      <dgm:spPr/>
      <dgm:t>
        <a:bodyPr/>
        <a:lstStyle/>
        <a:p>
          <a:endParaRPr lang="en-US" sz="2000" b="1"/>
        </a:p>
      </dgm:t>
    </dgm:pt>
    <dgm:pt modelId="{58848363-359C-42B5-A111-EA4D87FF0FD0}">
      <dgm:prSet custT="1">
        <dgm:style>
          <a:lnRef idx="2">
            <a:schemeClr val="accent5"/>
          </a:lnRef>
          <a:fillRef idx="1">
            <a:schemeClr val="lt1"/>
          </a:fillRef>
          <a:effectRef idx="0">
            <a:schemeClr val="accent5"/>
          </a:effectRef>
          <a:fontRef idx="minor">
            <a:schemeClr val="dk1"/>
          </a:fontRef>
        </dgm:style>
      </dgm:prSet>
      <dgm:spPr>
        <a:ln>
          <a:solidFill>
            <a:srgbClr val="09588E"/>
          </a:solidFill>
        </a:ln>
      </dgm:spPr>
      <dgm:t>
        <a:bodyPr/>
        <a:lstStyle/>
        <a:p>
          <a:pPr rtl="0"/>
          <a:r>
            <a:rPr lang="en-US" sz="3200" b="1" dirty="0">
              <a:solidFill>
                <a:srgbClr val="C00000"/>
              </a:solidFill>
              <a:latin typeface="+mj-lt"/>
            </a:rPr>
            <a:t>Fatalism</a:t>
          </a:r>
        </a:p>
      </dgm:t>
    </dgm:pt>
    <dgm:pt modelId="{A2615BEC-0C24-4B41-846F-385071F98913}" type="parTrans" cxnId="{8AD45D12-5BEF-4CD6-914D-7CF18DD40472}">
      <dgm:prSet/>
      <dgm:spPr/>
      <dgm:t>
        <a:bodyPr/>
        <a:lstStyle/>
        <a:p>
          <a:endParaRPr lang="en-US" sz="2000" b="1"/>
        </a:p>
      </dgm:t>
    </dgm:pt>
    <dgm:pt modelId="{84EEFA79-9085-4F3B-B4B3-386000C9FA74}" type="sibTrans" cxnId="{8AD45D12-5BEF-4CD6-914D-7CF18DD40472}">
      <dgm:prSet/>
      <dgm:spPr/>
      <dgm:t>
        <a:bodyPr/>
        <a:lstStyle/>
        <a:p>
          <a:endParaRPr lang="en-US" sz="2000" b="1"/>
        </a:p>
      </dgm:t>
    </dgm:pt>
    <dgm:pt modelId="{C856906F-7263-4635-BF85-609E4F4173FF}">
      <dgm:prSet custT="1">
        <dgm:style>
          <a:lnRef idx="2">
            <a:schemeClr val="accent5"/>
          </a:lnRef>
          <a:fillRef idx="1">
            <a:schemeClr val="lt1"/>
          </a:fillRef>
          <a:effectRef idx="0">
            <a:schemeClr val="accent5"/>
          </a:effectRef>
          <a:fontRef idx="minor">
            <a:schemeClr val="dk1"/>
          </a:fontRef>
        </dgm:style>
      </dgm:prSet>
      <dgm:spPr>
        <a:ln>
          <a:solidFill>
            <a:srgbClr val="09588E"/>
          </a:solidFill>
        </a:ln>
      </dgm:spPr>
      <dgm:t>
        <a:bodyPr/>
        <a:lstStyle/>
        <a:p>
          <a:pPr rtl="0"/>
          <a:r>
            <a:rPr lang="en-US" sz="3200" b="1" dirty="0">
              <a:solidFill>
                <a:srgbClr val="C00000"/>
              </a:solidFill>
              <a:latin typeface="+mj-lt"/>
            </a:rPr>
            <a:t>Not feeling sick</a:t>
          </a:r>
        </a:p>
      </dgm:t>
    </dgm:pt>
    <dgm:pt modelId="{688DF956-D377-4AED-8B4C-83079E82B77D}" type="parTrans" cxnId="{61A4D3F6-9067-42ED-9479-A99B29ECF374}">
      <dgm:prSet/>
      <dgm:spPr/>
      <dgm:t>
        <a:bodyPr/>
        <a:lstStyle/>
        <a:p>
          <a:endParaRPr lang="en-US" sz="2000" b="1"/>
        </a:p>
      </dgm:t>
    </dgm:pt>
    <dgm:pt modelId="{34806E43-7796-465E-B74B-DA2DAAE05BDE}" type="sibTrans" cxnId="{61A4D3F6-9067-42ED-9479-A99B29ECF374}">
      <dgm:prSet/>
      <dgm:spPr/>
      <dgm:t>
        <a:bodyPr/>
        <a:lstStyle/>
        <a:p>
          <a:endParaRPr lang="en-US" sz="2000" b="1"/>
        </a:p>
      </dgm:t>
    </dgm:pt>
    <dgm:pt modelId="{4A8DA3CC-F2CA-4461-BF5A-64C96582AEDF}" type="pres">
      <dgm:prSet presAssocID="{EABC2481-DB2C-41CB-9BAE-0361AAFBD160}" presName="Name0" presStyleCnt="0">
        <dgm:presLayoutVars>
          <dgm:dir/>
          <dgm:resizeHandles val="exact"/>
        </dgm:presLayoutVars>
      </dgm:prSet>
      <dgm:spPr/>
      <dgm:t>
        <a:bodyPr/>
        <a:lstStyle/>
        <a:p>
          <a:endParaRPr lang="en-US"/>
        </a:p>
      </dgm:t>
    </dgm:pt>
    <dgm:pt modelId="{D37883E2-4786-4540-8E98-E9DDD9FB9117}" type="pres">
      <dgm:prSet presAssocID="{4F6FCDFD-8AD7-4C2A-ACD6-4915AB06AD92}" presName="Name5" presStyleLbl="vennNode1" presStyleIdx="0" presStyleCnt="5">
        <dgm:presLayoutVars>
          <dgm:bulletEnabled val="1"/>
        </dgm:presLayoutVars>
      </dgm:prSet>
      <dgm:spPr/>
      <dgm:t>
        <a:bodyPr/>
        <a:lstStyle/>
        <a:p>
          <a:endParaRPr lang="en-US"/>
        </a:p>
      </dgm:t>
    </dgm:pt>
    <dgm:pt modelId="{3FBDCCDB-2874-4FCC-9558-92232230F376}" type="pres">
      <dgm:prSet presAssocID="{C9BBE1F5-4B23-4F8D-ADA8-0A45C3E96917}" presName="space" presStyleCnt="0"/>
      <dgm:spPr/>
    </dgm:pt>
    <dgm:pt modelId="{C0492C49-CDE4-4F27-93BF-D7C729BDA24C}" type="pres">
      <dgm:prSet presAssocID="{ABE94ACB-D972-4D5E-BB38-85D906143775}" presName="Name5" presStyleLbl="vennNode1" presStyleIdx="1" presStyleCnt="5" custScaleX="107077">
        <dgm:presLayoutVars>
          <dgm:bulletEnabled val="1"/>
        </dgm:presLayoutVars>
      </dgm:prSet>
      <dgm:spPr/>
      <dgm:t>
        <a:bodyPr/>
        <a:lstStyle/>
        <a:p>
          <a:endParaRPr lang="en-US"/>
        </a:p>
      </dgm:t>
    </dgm:pt>
    <dgm:pt modelId="{AF9B44FB-F5D8-47CE-8133-38E193F3E32E}" type="pres">
      <dgm:prSet presAssocID="{C287B0CE-8D75-4456-B63B-2C8B3EE2CC99}" presName="space" presStyleCnt="0"/>
      <dgm:spPr/>
    </dgm:pt>
    <dgm:pt modelId="{9E14F8CA-50EE-4B18-AE35-BAEA7E544805}" type="pres">
      <dgm:prSet presAssocID="{10AC139F-2F48-411F-9B57-0E8404B55F55}" presName="Name5" presStyleLbl="vennNode1" presStyleIdx="2" presStyleCnt="5">
        <dgm:presLayoutVars>
          <dgm:bulletEnabled val="1"/>
        </dgm:presLayoutVars>
      </dgm:prSet>
      <dgm:spPr/>
      <dgm:t>
        <a:bodyPr/>
        <a:lstStyle/>
        <a:p>
          <a:endParaRPr lang="en-US"/>
        </a:p>
      </dgm:t>
    </dgm:pt>
    <dgm:pt modelId="{543F1DE6-7BF9-4679-85DC-F281BAA574C7}" type="pres">
      <dgm:prSet presAssocID="{46CE3A2C-DBC0-41A0-8A20-AB942507CA99}" presName="space" presStyleCnt="0"/>
      <dgm:spPr/>
    </dgm:pt>
    <dgm:pt modelId="{29141B94-5D54-4454-834E-02A7883A8F0D}" type="pres">
      <dgm:prSet presAssocID="{58848363-359C-42B5-A111-EA4D87FF0FD0}" presName="Name5" presStyleLbl="vennNode1" presStyleIdx="3" presStyleCnt="5">
        <dgm:presLayoutVars>
          <dgm:bulletEnabled val="1"/>
        </dgm:presLayoutVars>
      </dgm:prSet>
      <dgm:spPr/>
      <dgm:t>
        <a:bodyPr/>
        <a:lstStyle/>
        <a:p>
          <a:endParaRPr lang="en-US"/>
        </a:p>
      </dgm:t>
    </dgm:pt>
    <dgm:pt modelId="{6140DA0F-BDA7-4E4E-B86F-85BADB00C950}" type="pres">
      <dgm:prSet presAssocID="{84EEFA79-9085-4F3B-B4B3-386000C9FA74}" presName="space" presStyleCnt="0"/>
      <dgm:spPr/>
    </dgm:pt>
    <dgm:pt modelId="{5A2C01DD-A222-4285-88C8-F252A9F5B28A}" type="pres">
      <dgm:prSet presAssocID="{C856906F-7263-4635-BF85-609E4F4173FF}" presName="Name5" presStyleLbl="vennNode1" presStyleIdx="4" presStyleCnt="5">
        <dgm:presLayoutVars>
          <dgm:bulletEnabled val="1"/>
        </dgm:presLayoutVars>
      </dgm:prSet>
      <dgm:spPr/>
      <dgm:t>
        <a:bodyPr/>
        <a:lstStyle/>
        <a:p>
          <a:endParaRPr lang="en-US"/>
        </a:p>
      </dgm:t>
    </dgm:pt>
  </dgm:ptLst>
  <dgm:cxnLst>
    <dgm:cxn modelId="{61A4D3F6-9067-42ED-9479-A99B29ECF374}" srcId="{EABC2481-DB2C-41CB-9BAE-0361AAFBD160}" destId="{C856906F-7263-4635-BF85-609E4F4173FF}" srcOrd="4" destOrd="0" parTransId="{688DF956-D377-4AED-8B4C-83079E82B77D}" sibTransId="{34806E43-7796-465E-B74B-DA2DAAE05BDE}"/>
    <dgm:cxn modelId="{8AD45D12-5BEF-4CD6-914D-7CF18DD40472}" srcId="{EABC2481-DB2C-41CB-9BAE-0361AAFBD160}" destId="{58848363-359C-42B5-A111-EA4D87FF0FD0}" srcOrd="3" destOrd="0" parTransId="{A2615BEC-0C24-4B41-846F-385071F98913}" sibTransId="{84EEFA79-9085-4F3B-B4B3-386000C9FA74}"/>
    <dgm:cxn modelId="{C88C6A8D-9DF5-46F2-87ED-3DE84B05D278}" srcId="{EABC2481-DB2C-41CB-9BAE-0361AAFBD160}" destId="{ABE94ACB-D972-4D5E-BB38-85D906143775}" srcOrd="1" destOrd="0" parTransId="{8B695806-31D9-4525-B101-A20375B42904}" sibTransId="{C287B0CE-8D75-4456-B63B-2C8B3EE2CC99}"/>
    <dgm:cxn modelId="{82F990FD-8681-B24F-A30B-74A8C3252B7D}" type="presOf" srcId="{10AC139F-2F48-411F-9B57-0E8404B55F55}" destId="{9E14F8CA-50EE-4B18-AE35-BAEA7E544805}" srcOrd="0" destOrd="0" presId="urn:microsoft.com/office/officeart/2005/8/layout/venn3"/>
    <dgm:cxn modelId="{B6A80F0E-4686-114C-868A-773456C2AE72}" type="presOf" srcId="{58848363-359C-42B5-A111-EA4D87FF0FD0}" destId="{29141B94-5D54-4454-834E-02A7883A8F0D}" srcOrd="0" destOrd="0" presId="urn:microsoft.com/office/officeart/2005/8/layout/venn3"/>
    <dgm:cxn modelId="{6A527557-387E-4E14-9FF8-BE0C4448D38A}" srcId="{EABC2481-DB2C-41CB-9BAE-0361AAFBD160}" destId="{10AC139F-2F48-411F-9B57-0E8404B55F55}" srcOrd="2" destOrd="0" parTransId="{299F2F54-CCD7-42CD-A35C-6C98F6D166BF}" sibTransId="{46CE3A2C-DBC0-41A0-8A20-AB942507CA99}"/>
    <dgm:cxn modelId="{1D490C9F-7100-43A4-AE5D-4615BF7B7DE7}" srcId="{EABC2481-DB2C-41CB-9BAE-0361AAFBD160}" destId="{4F6FCDFD-8AD7-4C2A-ACD6-4915AB06AD92}" srcOrd="0" destOrd="0" parTransId="{03D5D964-956F-4F2A-9AD2-A92D79731918}" sibTransId="{C9BBE1F5-4B23-4F8D-ADA8-0A45C3E96917}"/>
    <dgm:cxn modelId="{83814E42-4B21-764F-AD0D-91EFF746FDC2}" type="presOf" srcId="{EABC2481-DB2C-41CB-9BAE-0361AAFBD160}" destId="{4A8DA3CC-F2CA-4461-BF5A-64C96582AEDF}" srcOrd="0" destOrd="0" presId="urn:microsoft.com/office/officeart/2005/8/layout/venn3"/>
    <dgm:cxn modelId="{7AF78238-938A-EB42-8B40-B23E2F28FEC9}" type="presOf" srcId="{C856906F-7263-4635-BF85-609E4F4173FF}" destId="{5A2C01DD-A222-4285-88C8-F252A9F5B28A}" srcOrd="0" destOrd="0" presId="urn:microsoft.com/office/officeart/2005/8/layout/venn3"/>
    <dgm:cxn modelId="{2F9D9040-8913-8F43-B425-A5CBA3EB0800}" type="presOf" srcId="{ABE94ACB-D972-4D5E-BB38-85D906143775}" destId="{C0492C49-CDE4-4F27-93BF-D7C729BDA24C}" srcOrd="0" destOrd="0" presId="urn:microsoft.com/office/officeart/2005/8/layout/venn3"/>
    <dgm:cxn modelId="{6D08D796-1EBB-C849-8F0E-4DA8D5492B10}" type="presOf" srcId="{4F6FCDFD-8AD7-4C2A-ACD6-4915AB06AD92}" destId="{D37883E2-4786-4540-8E98-E9DDD9FB9117}" srcOrd="0" destOrd="0" presId="urn:microsoft.com/office/officeart/2005/8/layout/venn3"/>
    <dgm:cxn modelId="{FCE9C940-EB44-8E40-A156-5BF44CDB975C}" type="presParOf" srcId="{4A8DA3CC-F2CA-4461-BF5A-64C96582AEDF}" destId="{D37883E2-4786-4540-8E98-E9DDD9FB9117}" srcOrd="0" destOrd="0" presId="urn:microsoft.com/office/officeart/2005/8/layout/venn3"/>
    <dgm:cxn modelId="{4227277D-95E7-AD4E-8DCB-5C3AAEF74F51}" type="presParOf" srcId="{4A8DA3CC-F2CA-4461-BF5A-64C96582AEDF}" destId="{3FBDCCDB-2874-4FCC-9558-92232230F376}" srcOrd="1" destOrd="0" presId="urn:microsoft.com/office/officeart/2005/8/layout/venn3"/>
    <dgm:cxn modelId="{F8A4E82B-2C5E-8C4A-94BF-04779C7911CB}" type="presParOf" srcId="{4A8DA3CC-F2CA-4461-BF5A-64C96582AEDF}" destId="{C0492C49-CDE4-4F27-93BF-D7C729BDA24C}" srcOrd="2" destOrd="0" presId="urn:microsoft.com/office/officeart/2005/8/layout/venn3"/>
    <dgm:cxn modelId="{D81F5555-F7C2-9047-BAC4-2EA013E0B418}" type="presParOf" srcId="{4A8DA3CC-F2CA-4461-BF5A-64C96582AEDF}" destId="{AF9B44FB-F5D8-47CE-8133-38E193F3E32E}" srcOrd="3" destOrd="0" presId="urn:microsoft.com/office/officeart/2005/8/layout/venn3"/>
    <dgm:cxn modelId="{24587F59-5D16-5D4B-BDD7-0E57965D484B}" type="presParOf" srcId="{4A8DA3CC-F2CA-4461-BF5A-64C96582AEDF}" destId="{9E14F8CA-50EE-4B18-AE35-BAEA7E544805}" srcOrd="4" destOrd="0" presId="urn:microsoft.com/office/officeart/2005/8/layout/venn3"/>
    <dgm:cxn modelId="{761A14C5-7951-8E4A-855C-0AC6B0428D2A}" type="presParOf" srcId="{4A8DA3CC-F2CA-4461-BF5A-64C96582AEDF}" destId="{543F1DE6-7BF9-4679-85DC-F281BAA574C7}" srcOrd="5" destOrd="0" presId="urn:microsoft.com/office/officeart/2005/8/layout/venn3"/>
    <dgm:cxn modelId="{FABCE74B-45DF-7D44-B6F2-8C96547832A3}" type="presParOf" srcId="{4A8DA3CC-F2CA-4461-BF5A-64C96582AEDF}" destId="{29141B94-5D54-4454-834E-02A7883A8F0D}" srcOrd="6" destOrd="0" presId="urn:microsoft.com/office/officeart/2005/8/layout/venn3"/>
    <dgm:cxn modelId="{588BD8A2-7E3A-A746-A65F-6E06565F34BA}" type="presParOf" srcId="{4A8DA3CC-F2CA-4461-BF5A-64C96582AEDF}" destId="{6140DA0F-BDA7-4E4E-B86F-85BADB00C950}" srcOrd="7" destOrd="0" presId="urn:microsoft.com/office/officeart/2005/8/layout/venn3"/>
    <dgm:cxn modelId="{3333AD0F-E58D-C04C-898A-E05793CEF906}" type="presParOf" srcId="{4A8DA3CC-F2CA-4461-BF5A-64C96582AEDF}" destId="{5A2C01DD-A222-4285-88C8-F252A9F5B28A}"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3E3E25A-6D51-CD49-8B27-B94188D4FEEC}" type="doc">
      <dgm:prSet loTypeId="urn:microsoft.com/office/officeart/2005/8/layout/radial1" loCatId="" qsTypeId="urn:microsoft.com/office/officeart/2005/8/quickstyle/3D2" qsCatId="3D" csTypeId="urn:microsoft.com/office/officeart/2005/8/colors/accent4_2" csCatId="accent4" phldr="1"/>
      <dgm:spPr/>
      <dgm:t>
        <a:bodyPr/>
        <a:lstStyle/>
        <a:p>
          <a:endParaRPr lang="en-US"/>
        </a:p>
      </dgm:t>
    </dgm:pt>
    <dgm:pt modelId="{E34B62E8-36DE-CE4D-A05F-ACFA27D5801A}">
      <dgm:prSet phldrT="[Text]" custT="1"/>
      <dgm:spPr>
        <a:solidFill>
          <a:srgbClr val="800000"/>
        </a:solidFill>
      </dgm:spPr>
      <dgm:t>
        <a:bodyPr/>
        <a:lstStyle/>
        <a:p>
          <a:r>
            <a:rPr lang="en-US" sz="1800" b="1" dirty="0" smtClean="0"/>
            <a:t>Design around competing  responsibilities</a:t>
          </a:r>
          <a:endParaRPr lang="en-US" sz="1800" b="1" dirty="0"/>
        </a:p>
      </dgm:t>
    </dgm:pt>
    <dgm:pt modelId="{6797A688-3C3A-1A4F-8788-E9B949B23B2D}" type="parTrans" cxnId="{04E916BE-5F2C-4546-AA4C-AC0A0AF5A6A1}">
      <dgm:prSet/>
      <dgm:spPr/>
      <dgm:t>
        <a:bodyPr/>
        <a:lstStyle/>
        <a:p>
          <a:endParaRPr lang="en-US"/>
        </a:p>
      </dgm:t>
    </dgm:pt>
    <dgm:pt modelId="{799BCAD0-7D43-434A-B59C-3F0699A28F97}" type="sibTrans" cxnId="{04E916BE-5F2C-4546-AA4C-AC0A0AF5A6A1}">
      <dgm:prSet/>
      <dgm:spPr/>
      <dgm:t>
        <a:bodyPr/>
        <a:lstStyle/>
        <a:p>
          <a:endParaRPr lang="en-US"/>
        </a:p>
      </dgm:t>
    </dgm:pt>
    <dgm:pt modelId="{E120B17F-77D1-F94C-BC81-BA2A063EC372}">
      <dgm:prSet phldrT="[Text]" custT="1"/>
      <dgm:spPr>
        <a:solidFill>
          <a:srgbClr val="800000"/>
        </a:solidFill>
      </dgm:spPr>
      <dgm:t>
        <a:bodyPr/>
        <a:lstStyle/>
        <a:p>
          <a:r>
            <a:rPr lang="en-US" sz="1800" b="1" dirty="0" smtClean="0"/>
            <a:t>Communication</a:t>
          </a:r>
          <a:endParaRPr lang="en-US" sz="1800" b="1" dirty="0"/>
        </a:p>
      </dgm:t>
    </dgm:pt>
    <dgm:pt modelId="{19EABB83-3014-394B-8E81-D53DFFBF9FE6}" type="parTrans" cxnId="{06BFE280-D51C-704F-A6E3-042E8931C580}">
      <dgm:prSet/>
      <dgm:spPr/>
      <dgm:t>
        <a:bodyPr/>
        <a:lstStyle/>
        <a:p>
          <a:endParaRPr lang="en-US"/>
        </a:p>
      </dgm:t>
    </dgm:pt>
    <dgm:pt modelId="{909B9201-499F-2949-9706-383545793BCF}" type="sibTrans" cxnId="{06BFE280-D51C-704F-A6E3-042E8931C580}">
      <dgm:prSet/>
      <dgm:spPr/>
      <dgm:t>
        <a:bodyPr/>
        <a:lstStyle/>
        <a:p>
          <a:endParaRPr lang="en-US"/>
        </a:p>
      </dgm:t>
    </dgm:pt>
    <dgm:pt modelId="{C3BFA960-8EFD-8241-A593-DEE128C8D722}">
      <dgm:prSet phldrT="[Text]" custT="1"/>
      <dgm:spPr>
        <a:solidFill>
          <a:srgbClr val="800000"/>
        </a:solidFill>
      </dgm:spPr>
      <dgm:t>
        <a:bodyPr/>
        <a:lstStyle/>
        <a:p>
          <a:r>
            <a:rPr lang="en-US" sz="1800" b="1" dirty="0" smtClean="0"/>
            <a:t>Scheduling </a:t>
          </a:r>
          <a:endParaRPr lang="en-US" sz="1800" b="1" dirty="0"/>
        </a:p>
      </dgm:t>
    </dgm:pt>
    <dgm:pt modelId="{EBE1EF1E-08C9-BE4A-B4D1-5CFAC7D1E791}" type="parTrans" cxnId="{36FF7E4F-1DD7-EA4C-902B-CF6EC83DB352}">
      <dgm:prSet/>
      <dgm:spPr/>
      <dgm:t>
        <a:bodyPr/>
        <a:lstStyle/>
        <a:p>
          <a:endParaRPr lang="en-US"/>
        </a:p>
      </dgm:t>
    </dgm:pt>
    <dgm:pt modelId="{D5BC90A1-AB8C-D744-A34E-04810B516844}" type="sibTrans" cxnId="{36FF7E4F-1DD7-EA4C-902B-CF6EC83DB352}">
      <dgm:prSet/>
      <dgm:spPr/>
      <dgm:t>
        <a:bodyPr/>
        <a:lstStyle/>
        <a:p>
          <a:endParaRPr lang="en-US"/>
        </a:p>
      </dgm:t>
    </dgm:pt>
    <dgm:pt modelId="{11460101-39D3-7748-AC21-533856C96F9B}">
      <dgm:prSet phldrT="[Text]" custT="1"/>
      <dgm:spPr>
        <a:solidFill>
          <a:srgbClr val="800000"/>
        </a:solidFill>
      </dgm:spPr>
      <dgm:t>
        <a:bodyPr/>
        <a:lstStyle/>
        <a:p>
          <a:r>
            <a:rPr lang="en-US" sz="1800" b="1" dirty="0" smtClean="0"/>
            <a:t>Work Hours</a:t>
          </a:r>
          <a:endParaRPr lang="en-US" sz="1800" b="1" dirty="0"/>
        </a:p>
      </dgm:t>
    </dgm:pt>
    <dgm:pt modelId="{285D7689-BDE9-9E43-8333-B53B18636BAB}" type="parTrans" cxnId="{78CA1BB4-D180-6444-A24B-A1B412009A7B}">
      <dgm:prSet/>
      <dgm:spPr/>
      <dgm:t>
        <a:bodyPr/>
        <a:lstStyle/>
        <a:p>
          <a:endParaRPr lang="en-US"/>
        </a:p>
      </dgm:t>
    </dgm:pt>
    <dgm:pt modelId="{4FA091A6-7D63-CF47-81F2-9B42987127F7}" type="sibTrans" cxnId="{78CA1BB4-D180-6444-A24B-A1B412009A7B}">
      <dgm:prSet/>
      <dgm:spPr/>
      <dgm:t>
        <a:bodyPr/>
        <a:lstStyle/>
        <a:p>
          <a:endParaRPr lang="en-US"/>
        </a:p>
      </dgm:t>
    </dgm:pt>
    <dgm:pt modelId="{4A801ECA-E6FC-9B46-AB8F-C04416437B9A}">
      <dgm:prSet phldrT="[Text]" custT="1"/>
      <dgm:spPr>
        <a:solidFill>
          <a:srgbClr val="800000"/>
        </a:solidFill>
      </dgm:spPr>
      <dgm:t>
        <a:bodyPr/>
        <a:lstStyle/>
        <a:p>
          <a:r>
            <a:rPr lang="en-US" sz="1800" b="1" dirty="0" smtClean="0"/>
            <a:t>Engagement in Community</a:t>
          </a:r>
          <a:endParaRPr lang="en-US" sz="1800" b="1" dirty="0"/>
        </a:p>
      </dgm:t>
    </dgm:pt>
    <dgm:pt modelId="{69BA8058-144D-0546-9399-891033026191}" type="parTrans" cxnId="{4F70D938-E22B-B34A-826F-CE1EF95C7807}">
      <dgm:prSet/>
      <dgm:spPr/>
      <dgm:t>
        <a:bodyPr/>
        <a:lstStyle/>
        <a:p>
          <a:endParaRPr lang="en-US"/>
        </a:p>
      </dgm:t>
    </dgm:pt>
    <dgm:pt modelId="{0B0F9CA8-9ECB-8A4D-BFC7-99F87309E910}" type="sibTrans" cxnId="{4F70D938-E22B-B34A-826F-CE1EF95C7807}">
      <dgm:prSet/>
      <dgm:spPr/>
      <dgm:t>
        <a:bodyPr/>
        <a:lstStyle/>
        <a:p>
          <a:endParaRPr lang="en-US"/>
        </a:p>
      </dgm:t>
    </dgm:pt>
    <dgm:pt modelId="{463265CC-17B4-884B-95AD-53565666CF11}">
      <dgm:prSet phldrT="[Text]" custT="1"/>
      <dgm:spPr>
        <a:solidFill>
          <a:srgbClr val="3C0502"/>
        </a:solidFill>
        <a:ln>
          <a:solidFill>
            <a:srgbClr val="3C0502"/>
          </a:solidFill>
        </a:ln>
      </dgm:spPr>
      <dgm:t>
        <a:bodyPr/>
        <a:lstStyle/>
        <a:p>
          <a:r>
            <a:rPr lang="en-US" sz="2800" b="1" dirty="0" smtClean="0"/>
            <a:t>Flexibility and Accessibility</a:t>
          </a:r>
          <a:endParaRPr lang="en-US" sz="2800" dirty="0"/>
        </a:p>
      </dgm:t>
    </dgm:pt>
    <dgm:pt modelId="{BF2E523D-8FD8-9A46-89F4-0EE203EE584B}" type="sibTrans" cxnId="{2AB8BE32-DE5B-9448-9F2C-EA634E5C93B5}">
      <dgm:prSet/>
      <dgm:spPr/>
      <dgm:t>
        <a:bodyPr/>
        <a:lstStyle/>
        <a:p>
          <a:endParaRPr lang="en-US"/>
        </a:p>
      </dgm:t>
    </dgm:pt>
    <dgm:pt modelId="{274CA787-2DB7-0448-87C6-9A62C684CB15}" type="parTrans" cxnId="{2AB8BE32-DE5B-9448-9F2C-EA634E5C93B5}">
      <dgm:prSet/>
      <dgm:spPr/>
      <dgm:t>
        <a:bodyPr/>
        <a:lstStyle/>
        <a:p>
          <a:endParaRPr lang="en-US"/>
        </a:p>
      </dgm:t>
    </dgm:pt>
    <dgm:pt modelId="{0696140A-0726-6543-AB30-0C6173B7AD59}" type="pres">
      <dgm:prSet presAssocID="{13E3E25A-6D51-CD49-8B27-B94188D4FEEC}" presName="cycle" presStyleCnt="0">
        <dgm:presLayoutVars>
          <dgm:chMax val="1"/>
          <dgm:dir/>
          <dgm:animLvl val="ctr"/>
          <dgm:resizeHandles val="exact"/>
        </dgm:presLayoutVars>
      </dgm:prSet>
      <dgm:spPr/>
      <dgm:t>
        <a:bodyPr/>
        <a:lstStyle/>
        <a:p>
          <a:endParaRPr lang="en-US"/>
        </a:p>
      </dgm:t>
    </dgm:pt>
    <dgm:pt modelId="{716E06D3-87E4-8142-941E-1A15AD5599A1}" type="pres">
      <dgm:prSet presAssocID="{463265CC-17B4-884B-95AD-53565666CF11}" presName="centerShape" presStyleLbl="node0" presStyleIdx="0" presStyleCnt="1" custScaleX="191266" custScaleY="173984" custLinFactNeighborX="92294" custLinFactNeighborY="-5095"/>
      <dgm:spPr/>
      <dgm:t>
        <a:bodyPr/>
        <a:lstStyle/>
        <a:p>
          <a:endParaRPr lang="en-US"/>
        </a:p>
      </dgm:t>
    </dgm:pt>
    <dgm:pt modelId="{6E04069D-691C-E84E-9729-942448B5D02A}" type="pres">
      <dgm:prSet presAssocID="{6797A688-3C3A-1A4F-8788-E9B949B23B2D}" presName="Name9" presStyleLbl="parChTrans1D2" presStyleIdx="0" presStyleCnt="5"/>
      <dgm:spPr/>
      <dgm:t>
        <a:bodyPr/>
        <a:lstStyle/>
        <a:p>
          <a:endParaRPr lang="en-US"/>
        </a:p>
      </dgm:t>
    </dgm:pt>
    <dgm:pt modelId="{812E2633-9461-0647-96B7-D57A82AC9948}" type="pres">
      <dgm:prSet presAssocID="{6797A688-3C3A-1A4F-8788-E9B949B23B2D}" presName="connTx" presStyleLbl="parChTrans1D2" presStyleIdx="0" presStyleCnt="5"/>
      <dgm:spPr/>
      <dgm:t>
        <a:bodyPr/>
        <a:lstStyle/>
        <a:p>
          <a:endParaRPr lang="en-US"/>
        </a:p>
      </dgm:t>
    </dgm:pt>
    <dgm:pt modelId="{24E2551F-F7E5-8740-B28B-20E554A7A42F}" type="pres">
      <dgm:prSet presAssocID="{E34B62E8-36DE-CE4D-A05F-ACFA27D5801A}" presName="node" presStyleLbl="node1" presStyleIdx="0" presStyleCnt="5" custScaleX="136857" custScaleY="104114" custRadScaleRad="187741" custRadScaleInc="-168749">
        <dgm:presLayoutVars>
          <dgm:bulletEnabled val="1"/>
        </dgm:presLayoutVars>
      </dgm:prSet>
      <dgm:spPr/>
      <dgm:t>
        <a:bodyPr/>
        <a:lstStyle/>
        <a:p>
          <a:endParaRPr lang="en-US"/>
        </a:p>
      </dgm:t>
    </dgm:pt>
    <dgm:pt modelId="{145875FA-83A6-924B-AB4C-11E3191BD933}" type="pres">
      <dgm:prSet presAssocID="{19EABB83-3014-394B-8E81-D53DFFBF9FE6}" presName="Name9" presStyleLbl="parChTrans1D2" presStyleIdx="1" presStyleCnt="5"/>
      <dgm:spPr/>
      <dgm:t>
        <a:bodyPr/>
        <a:lstStyle/>
        <a:p>
          <a:endParaRPr lang="en-US"/>
        </a:p>
      </dgm:t>
    </dgm:pt>
    <dgm:pt modelId="{1917D0E5-FF33-DE42-8DA4-3DE5C437130B}" type="pres">
      <dgm:prSet presAssocID="{19EABB83-3014-394B-8E81-D53DFFBF9FE6}" presName="connTx" presStyleLbl="parChTrans1D2" presStyleIdx="1" presStyleCnt="5"/>
      <dgm:spPr/>
      <dgm:t>
        <a:bodyPr/>
        <a:lstStyle/>
        <a:p>
          <a:endParaRPr lang="en-US"/>
        </a:p>
      </dgm:t>
    </dgm:pt>
    <dgm:pt modelId="{9E2C993D-9D13-F749-A344-319179C210EE}" type="pres">
      <dgm:prSet presAssocID="{E120B17F-77D1-F94C-BC81-BA2A063EC372}" presName="node" presStyleLbl="node1" presStyleIdx="1" presStyleCnt="5" custScaleX="142871" custScaleY="90535" custRadScaleRad="129191" custRadScaleInc="-260003">
        <dgm:presLayoutVars>
          <dgm:bulletEnabled val="1"/>
        </dgm:presLayoutVars>
      </dgm:prSet>
      <dgm:spPr/>
      <dgm:t>
        <a:bodyPr/>
        <a:lstStyle/>
        <a:p>
          <a:endParaRPr lang="en-US"/>
        </a:p>
      </dgm:t>
    </dgm:pt>
    <dgm:pt modelId="{5AF23821-4B1F-2249-81E9-EC7C1FC66EB9}" type="pres">
      <dgm:prSet presAssocID="{EBE1EF1E-08C9-BE4A-B4D1-5CFAC7D1E791}" presName="Name9" presStyleLbl="parChTrans1D2" presStyleIdx="2" presStyleCnt="5"/>
      <dgm:spPr/>
      <dgm:t>
        <a:bodyPr/>
        <a:lstStyle/>
        <a:p>
          <a:endParaRPr lang="en-US"/>
        </a:p>
      </dgm:t>
    </dgm:pt>
    <dgm:pt modelId="{5750C874-1785-D445-87EB-C39AA8D9A3DE}" type="pres">
      <dgm:prSet presAssocID="{EBE1EF1E-08C9-BE4A-B4D1-5CFAC7D1E791}" presName="connTx" presStyleLbl="parChTrans1D2" presStyleIdx="2" presStyleCnt="5"/>
      <dgm:spPr/>
      <dgm:t>
        <a:bodyPr/>
        <a:lstStyle/>
        <a:p>
          <a:endParaRPr lang="en-US"/>
        </a:p>
      </dgm:t>
    </dgm:pt>
    <dgm:pt modelId="{477DD7B8-F60A-D743-A21C-6B3BDB01CAA3}" type="pres">
      <dgm:prSet presAssocID="{C3BFA960-8EFD-8241-A593-DEE128C8D722}" presName="node" presStyleLbl="node1" presStyleIdx="2" presStyleCnt="5" custScaleX="110964" custRadScaleRad="92714" custRadScaleInc="160478">
        <dgm:presLayoutVars>
          <dgm:bulletEnabled val="1"/>
        </dgm:presLayoutVars>
      </dgm:prSet>
      <dgm:spPr/>
      <dgm:t>
        <a:bodyPr/>
        <a:lstStyle/>
        <a:p>
          <a:endParaRPr lang="en-US"/>
        </a:p>
      </dgm:t>
    </dgm:pt>
    <dgm:pt modelId="{6E63BB6F-BA92-3845-9C22-3F7BC1B89870}" type="pres">
      <dgm:prSet presAssocID="{285D7689-BDE9-9E43-8333-B53B18636BAB}" presName="Name9" presStyleLbl="parChTrans1D2" presStyleIdx="3" presStyleCnt="5"/>
      <dgm:spPr/>
      <dgm:t>
        <a:bodyPr/>
        <a:lstStyle/>
        <a:p>
          <a:endParaRPr lang="en-US"/>
        </a:p>
      </dgm:t>
    </dgm:pt>
    <dgm:pt modelId="{5B0D457B-4F46-1744-AB9E-4C46102491E9}" type="pres">
      <dgm:prSet presAssocID="{285D7689-BDE9-9E43-8333-B53B18636BAB}" presName="connTx" presStyleLbl="parChTrans1D2" presStyleIdx="3" presStyleCnt="5"/>
      <dgm:spPr/>
      <dgm:t>
        <a:bodyPr/>
        <a:lstStyle/>
        <a:p>
          <a:endParaRPr lang="en-US"/>
        </a:p>
      </dgm:t>
    </dgm:pt>
    <dgm:pt modelId="{61730774-06FD-B24C-AC2B-1FDB1A8F408C}" type="pres">
      <dgm:prSet presAssocID="{11460101-39D3-7748-AC21-533856C96F9B}" presName="node" presStyleLbl="node1" presStyleIdx="3" presStyleCnt="5" custScaleX="107961" custRadScaleRad="146122" custRadScaleInc="88475">
        <dgm:presLayoutVars>
          <dgm:bulletEnabled val="1"/>
        </dgm:presLayoutVars>
      </dgm:prSet>
      <dgm:spPr/>
      <dgm:t>
        <a:bodyPr/>
        <a:lstStyle/>
        <a:p>
          <a:endParaRPr lang="en-US"/>
        </a:p>
      </dgm:t>
    </dgm:pt>
    <dgm:pt modelId="{757463D9-7AC6-074A-8522-EC163264BA16}" type="pres">
      <dgm:prSet presAssocID="{69BA8058-144D-0546-9399-891033026191}" presName="Name9" presStyleLbl="parChTrans1D2" presStyleIdx="4" presStyleCnt="5"/>
      <dgm:spPr/>
      <dgm:t>
        <a:bodyPr/>
        <a:lstStyle/>
        <a:p>
          <a:endParaRPr lang="en-US"/>
        </a:p>
      </dgm:t>
    </dgm:pt>
    <dgm:pt modelId="{251C6E36-2F82-124C-9412-2609053C2736}" type="pres">
      <dgm:prSet presAssocID="{69BA8058-144D-0546-9399-891033026191}" presName="connTx" presStyleLbl="parChTrans1D2" presStyleIdx="4" presStyleCnt="5"/>
      <dgm:spPr/>
      <dgm:t>
        <a:bodyPr/>
        <a:lstStyle/>
        <a:p>
          <a:endParaRPr lang="en-US"/>
        </a:p>
      </dgm:t>
    </dgm:pt>
    <dgm:pt modelId="{766C6749-FB35-D146-94C6-3680DC068DE6}" type="pres">
      <dgm:prSet presAssocID="{4A801ECA-E6FC-9B46-AB8F-C04416437B9A}" presName="node" presStyleLbl="node1" presStyleIdx="4" presStyleCnt="5" custScaleX="124116" custRadScaleRad="198316" custRadScaleInc="-45412">
        <dgm:presLayoutVars>
          <dgm:bulletEnabled val="1"/>
        </dgm:presLayoutVars>
      </dgm:prSet>
      <dgm:spPr/>
      <dgm:t>
        <a:bodyPr/>
        <a:lstStyle/>
        <a:p>
          <a:endParaRPr lang="en-US"/>
        </a:p>
      </dgm:t>
    </dgm:pt>
  </dgm:ptLst>
  <dgm:cxnLst>
    <dgm:cxn modelId="{6F1767E1-6C9D-194D-9E2E-883CD292C3E8}" type="presOf" srcId="{285D7689-BDE9-9E43-8333-B53B18636BAB}" destId="{6E63BB6F-BA92-3845-9C22-3F7BC1B89870}" srcOrd="0" destOrd="0" presId="urn:microsoft.com/office/officeart/2005/8/layout/radial1"/>
    <dgm:cxn modelId="{4F2AEDF9-860D-A64B-80B2-5B4A6FF28E1B}" type="presOf" srcId="{6797A688-3C3A-1A4F-8788-E9B949B23B2D}" destId="{812E2633-9461-0647-96B7-D57A82AC9948}" srcOrd="1" destOrd="0" presId="urn:microsoft.com/office/officeart/2005/8/layout/radial1"/>
    <dgm:cxn modelId="{41F4CEF6-832E-E740-8F65-49BA66F9A504}" type="presOf" srcId="{11460101-39D3-7748-AC21-533856C96F9B}" destId="{61730774-06FD-B24C-AC2B-1FDB1A8F408C}" srcOrd="0" destOrd="0" presId="urn:microsoft.com/office/officeart/2005/8/layout/radial1"/>
    <dgm:cxn modelId="{FBC64169-8BCF-6D4D-8D80-66564A82E4AE}" type="presOf" srcId="{E120B17F-77D1-F94C-BC81-BA2A063EC372}" destId="{9E2C993D-9D13-F749-A344-319179C210EE}" srcOrd="0" destOrd="0" presId="urn:microsoft.com/office/officeart/2005/8/layout/radial1"/>
    <dgm:cxn modelId="{1FDE2177-91B4-E945-BE02-9B65F19BDEBA}" type="presOf" srcId="{E34B62E8-36DE-CE4D-A05F-ACFA27D5801A}" destId="{24E2551F-F7E5-8740-B28B-20E554A7A42F}" srcOrd="0" destOrd="0" presId="urn:microsoft.com/office/officeart/2005/8/layout/radial1"/>
    <dgm:cxn modelId="{F19F2534-C49C-3D41-AF9B-5254F6739FE9}" type="presOf" srcId="{19EABB83-3014-394B-8E81-D53DFFBF9FE6}" destId="{1917D0E5-FF33-DE42-8DA4-3DE5C437130B}" srcOrd="1" destOrd="0" presId="urn:microsoft.com/office/officeart/2005/8/layout/radial1"/>
    <dgm:cxn modelId="{12FC6192-E72F-6845-BA54-B322E1BA10D3}" type="presOf" srcId="{13E3E25A-6D51-CD49-8B27-B94188D4FEEC}" destId="{0696140A-0726-6543-AB30-0C6173B7AD59}" srcOrd="0" destOrd="0" presId="urn:microsoft.com/office/officeart/2005/8/layout/radial1"/>
    <dgm:cxn modelId="{78CA1BB4-D180-6444-A24B-A1B412009A7B}" srcId="{463265CC-17B4-884B-95AD-53565666CF11}" destId="{11460101-39D3-7748-AC21-533856C96F9B}" srcOrd="3" destOrd="0" parTransId="{285D7689-BDE9-9E43-8333-B53B18636BAB}" sibTransId="{4FA091A6-7D63-CF47-81F2-9B42987127F7}"/>
    <dgm:cxn modelId="{42A87EB3-0E9A-EE41-BB2E-E4CC10E28521}" type="presOf" srcId="{6797A688-3C3A-1A4F-8788-E9B949B23B2D}" destId="{6E04069D-691C-E84E-9729-942448B5D02A}" srcOrd="0" destOrd="0" presId="urn:microsoft.com/office/officeart/2005/8/layout/radial1"/>
    <dgm:cxn modelId="{8214D68E-EB2B-7D4B-ACCD-CEF3F80AD244}" type="presOf" srcId="{285D7689-BDE9-9E43-8333-B53B18636BAB}" destId="{5B0D457B-4F46-1744-AB9E-4C46102491E9}" srcOrd="1" destOrd="0" presId="urn:microsoft.com/office/officeart/2005/8/layout/radial1"/>
    <dgm:cxn modelId="{20338606-7609-E143-A144-26B3EF862E7B}" type="presOf" srcId="{4A801ECA-E6FC-9B46-AB8F-C04416437B9A}" destId="{766C6749-FB35-D146-94C6-3680DC068DE6}" srcOrd="0" destOrd="0" presId="urn:microsoft.com/office/officeart/2005/8/layout/radial1"/>
    <dgm:cxn modelId="{E94B750A-BDB0-7B4B-8076-59AC237C10E8}" type="presOf" srcId="{19EABB83-3014-394B-8E81-D53DFFBF9FE6}" destId="{145875FA-83A6-924B-AB4C-11E3191BD933}" srcOrd="0" destOrd="0" presId="urn:microsoft.com/office/officeart/2005/8/layout/radial1"/>
    <dgm:cxn modelId="{4F70D938-E22B-B34A-826F-CE1EF95C7807}" srcId="{463265CC-17B4-884B-95AD-53565666CF11}" destId="{4A801ECA-E6FC-9B46-AB8F-C04416437B9A}" srcOrd="4" destOrd="0" parTransId="{69BA8058-144D-0546-9399-891033026191}" sibTransId="{0B0F9CA8-9ECB-8A4D-BFC7-99F87309E910}"/>
    <dgm:cxn modelId="{2AB8BE32-DE5B-9448-9F2C-EA634E5C93B5}" srcId="{13E3E25A-6D51-CD49-8B27-B94188D4FEEC}" destId="{463265CC-17B4-884B-95AD-53565666CF11}" srcOrd="0" destOrd="0" parTransId="{274CA787-2DB7-0448-87C6-9A62C684CB15}" sibTransId="{BF2E523D-8FD8-9A46-89F4-0EE203EE584B}"/>
    <dgm:cxn modelId="{06BFE280-D51C-704F-A6E3-042E8931C580}" srcId="{463265CC-17B4-884B-95AD-53565666CF11}" destId="{E120B17F-77D1-F94C-BC81-BA2A063EC372}" srcOrd="1" destOrd="0" parTransId="{19EABB83-3014-394B-8E81-D53DFFBF9FE6}" sibTransId="{909B9201-499F-2949-9706-383545793BCF}"/>
    <dgm:cxn modelId="{04E916BE-5F2C-4546-AA4C-AC0A0AF5A6A1}" srcId="{463265CC-17B4-884B-95AD-53565666CF11}" destId="{E34B62E8-36DE-CE4D-A05F-ACFA27D5801A}" srcOrd="0" destOrd="0" parTransId="{6797A688-3C3A-1A4F-8788-E9B949B23B2D}" sibTransId="{799BCAD0-7D43-434A-B59C-3F0699A28F97}"/>
    <dgm:cxn modelId="{3284FE6A-03A4-8A4A-B689-B8FAF17B9F28}" type="presOf" srcId="{EBE1EF1E-08C9-BE4A-B4D1-5CFAC7D1E791}" destId="{5750C874-1785-D445-87EB-C39AA8D9A3DE}" srcOrd="1" destOrd="0" presId="urn:microsoft.com/office/officeart/2005/8/layout/radial1"/>
    <dgm:cxn modelId="{5E61101A-90D0-4E42-BF9C-68D40DFBBB48}" type="presOf" srcId="{EBE1EF1E-08C9-BE4A-B4D1-5CFAC7D1E791}" destId="{5AF23821-4B1F-2249-81E9-EC7C1FC66EB9}" srcOrd="0" destOrd="0" presId="urn:microsoft.com/office/officeart/2005/8/layout/radial1"/>
    <dgm:cxn modelId="{AE99A4F3-1D8B-7C41-B415-CB4070E7DABE}" type="presOf" srcId="{69BA8058-144D-0546-9399-891033026191}" destId="{251C6E36-2F82-124C-9412-2609053C2736}" srcOrd="1" destOrd="0" presId="urn:microsoft.com/office/officeart/2005/8/layout/radial1"/>
    <dgm:cxn modelId="{F38F45E9-6797-FB47-A9DB-DE36046CDF33}" type="presOf" srcId="{69BA8058-144D-0546-9399-891033026191}" destId="{757463D9-7AC6-074A-8522-EC163264BA16}" srcOrd="0" destOrd="0" presId="urn:microsoft.com/office/officeart/2005/8/layout/radial1"/>
    <dgm:cxn modelId="{7C48B16A-6D8A-0542-8E60-3B553E53E73D}" type="presOf" srcId="{C3BFA960-8EFD-8241-A593-DEE128C8D722}" destId="{477DD7B8-F60A-D743-A21C-6B3BDB01CAA3}" srcOrd="0" destOrd="0" presId="urn:microsoft.com/office/officeart/2005/8/layout/radial1"/>
    <dgm:cxn modelId="{9FBBCF42-CB8D-5B47-9DF0-66E40FBF36B6}" type="presOf" srcId="{463265CC-17B4-884B-95AD-53565666CF11}" destId="{716E06D3-87E4-8142-941E-1A15AD5599A1}" srcOrd="0" destOrd="0" presId="urn:microsoft.com/office/officeart/2005/8/layout/radial1"/>
    <dgm:cxn modelId="{36FF7E4F-1DD7-EA4C-902B-CF6EC83DB352}" srcId="{463265CC-17B4-884B-95AD-53565666CF11}" destId="{C3BFA960-8EFD-8241-A593-DEE128C8D722}" srcOrd="2" destOrd="0" parTransId="{EBE1EF1E-08C9-BE4A-B4D1-5CFAC7D1E791}" sibTransId="{D5BC90A1-AB8C-D744-A34E-04810B516844}"/>
    <dgm:cxn modelId="{4AA80F5F-A698-D749-968A-A38C0649FEA7}" type="presParOf" srcId="{0696140A-0726-6543-AB30-0C6173B7AD59}" destId="{716E06D3-87E4-8142-941E-1A15AD5599A1}" srcOrd="0" destOrd="0" presId="urn:microsoft.com/office/officeart/2005/8/layout/radial1"/>
    <dgm:cxn modelId="{2639ADBD-BAE6-1940-8E73-4D827865B794}" type="presParOf" srcId="{0696140A-0726-6543-AB30-0C6173B7AD59}" destId="{6E04069D-691C-E84E-9729-942448B5D02A}" srcOrd="1" destOrd="0" presId="urn:microsoft.com/office/officeart/2005/8/layout/radial1"/>
    <dgm:cxn modelId="{A4EB30FF-A8D0-6D48-A6D9-B7189C59625E}" type="presParOf" srcId="{6E04069D-691C-E84E-9729-942448B5D02A}" destId="{812E2633-9461-0647-96B7-D57A82AC9948}" srcOrd="0" destOrd="0" presId="urn:microsoft.com/office/officeart/2005/8/layout/radial1"/>
    <dgm:cxn modelId="{97679579-1A7A-7C48-ABCC-8E50E7250758}" type="presParOf" srcId="{0696140A-0726-6543-AB30-0C6173B7AD59}" destId="{24E2551F-F7E5-8740-B28B-20E554A7A42F}" srcOrd="2" destOrd="0" presId="urn:microsoft.com/office/officeart/2005/8/layout/radial1"/>
    <dgm:cxn modelId="{86A5385F-4E98-F244-B65D-DA62D299017B}" type="presParOf" srcId="{0696140A-0726-6543-AB30-0C6173B7AD59}" destId="{145875FA-83A6-924B-AB4C-11E3191BD933}" srcOrd="3" destOrd="0" presId="urn:microsoft.com/office/officeart/2005/8/layout/radial1"/>
    <dgm:cxn modelId="{94B76D21-9827-E343-BF9B-15265E10A2D6}" type="presParOf" srcId="{145875FA-83A6-924B-AB4C-11E3191BD933}" destId="{1917D0E5-FF33-DE42-8DA4-3DE5C437130B}" srcOrd="0" destOrd="0" presId="urn:microsoft.com/office/officeart/2005/8/layout/radial1"/>
    <dgm:cxn modelId="{EE842A9C-6594-B248-AC66-FBD1BAA7C80F}" type="presParOf" srcId="{0696140A-0726-6543-AB30-0C6173B7AD59}" destId="{9E2C993D-9D13-F749-A344-319179C210EE}" srcOrd="4" destOrd="0" presId="urn:microsoft.com/office/officeart/2005/8/layout/radial1"/>
    <dgm:cxn modelId="{48DB3F86-4A88-8542-AA4D-A422B2F23FA7}" type="presParOf" srcId="{0696140A-0726-6543-AB30-0C6173B7AD59}" destId="{5AF23821-4B1F-2249-81E9-EC7C1FC66EB9}" srcOrd="5" destOrd="0" presId="urn:microsoft.com/office/officeart/2005/8/layout/radial1"/>
    <dgm:cxn modelId="{4BB24B13-7B67-384D-8444-0FF9589DCA81}" type="presParOf" srcId="{5AF23821-4B1F-2249-81E9-EC7C1FC66EB9}" destId="{5750C874-1785-D445-87EB-C39AA8D9A3DE}" srcOrd="0" destOrd="0" presId="urn:microsoft.com/office/officeart/2005/8/layout/radial1"/>
    <dgm:cxn modelId="{97F233C9-E6BE-A446-80E7-172DA5DBB523}" type="presParOf" srcId="{0696140A-0726-6543-AB30-0C6173B7AD59}" destId="{477DD7B8-F60A-D743-A21C-6B3BDB01CAA3}" srcOrd="6" destOrd="0" presId="urn:microsoft.com/office/officeart/2005/8/layout/radial1"/>
    <dgm:cxn modelId="{85DACE84-A249-C74D-ADAD-8FACFAFC1D12}" type="presParOf" srcId="{0696140A-0726-6543-AB30-0C6173B7AD59}" destId="{6E63BB6F-BA92-3845-9C22-3F7BC1B89870}" srcOrd="7" destOrd="0" presId="urn:microsoft.com/office/officeart/2005/8/layout/radial1"/>
    <dgm:cxn modelId="{79C6AE1B-F12B-6849-90CE-D81BE0510FA9}" type="presParOf" srcId="{6E63BB6F-BA92-3845-9C22-3F7BC1B89870}" destId="{5B0D457B-4F46-1744-AB9E-4C46102491E9}" srcOrd="0" destOrd="0" presId="urn:microsoft.com/office/officeart/2005/8/layout/radial1"/>
    <dgm:cxn modelId="{3C78659F-6501-984E-A94A-624EA1FA8097}" type="presParOf" srcId="{0696140A-0726-6543-AB30-0C6173B7AD59}" destId="{61730774-06FD-B24C-AC2B-1FDB1A8F408C}" srcOrd="8" destOrd="0" presId="urn:microsoft.com/office/officeart/2005/8/layout/radial1"/>
    <dgm:cxn modelId="{ABE6DCC5-719B-9546-8176-771E364283AC}" type="presParOf" srcId="{0696140A-0726-6543-AB30-0C6173B7AD59}" destId="{757463D9-7AC6-074A-8522-EC163264BA16}" srcOrd="9" destOrd="0" presId="urn:microsoft.com/office/officeart/2005/8/layout/radial1"/>
    <dgm:cxn modelId="{CE5A0168-AD78-3448-9BE0-E52F66C77851}" type="presParOf" srcId="{757463D9-7AC6-074A-8522-EC163264BA16}" destId="{251C6E36-2F82-124C-9412-2609053C2736}" srcOrd="0" destOrd="0" presId="urn:microsoft.com/office/officeart/2005/8/layout/radial1"/>
    <dgm:cxn modelId="{3CB9A089-D477-D84C-A39C-83FB1FE51AF1}" type="presParOf" srcId="{0696140A-0726-6543-AB30-0C6173B7AD59}" destId="{766C6749-FB35-D146-94C6-3680DC068DE6}" srcOrd="10" destOrd="0" presId="urn:microsoft.com/office/officeart/2005/8/layout/radial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3E3E25A-6D51-CD49-8B27-B94188D4FEEC}" type="doc">
      <dgm:prSet loTypeId="urn:microsoft.com/office/officeart/2005/8/layout/radial2" loCatId="" qsTypeId="urn:microsoft.com/office/officeart/2005/8/quickstyle/3D2" qsCatId="3D" csTypeId="urn:microsoft.com/office/officeart/2005/8/colors/accent4_2" csCatId="accent4" phldr="1"/>
      <dgm:spPr/>
      <dgm:t>
        <a:bodyPr/>
        <a:lstStyle/>
        <a:p>
          <a:endParaRPr lang="en-US"/>
        </a:p>
      </dgm:t>
    </dgm:pt>
    <dgm:pt modelId="{4F69C715-0BBE-C347-894D-A305D691F614}">
      <dgm:prSet/>
      <dgm:spPr>
        <a:solidFill>
          <a:schemeClr val="tx2">
            <a:lumMod val="60000"/>
            <a:lumOff val="40000"/>
          </a:schemeClr>
        </a:solidFill>
      </dgm:spPr>
      <dgm:t>
        <a:bodyPr/>
        <a:lstStyle/>
        <a:p>
          <a:r>
            <a:rPr lang="en-US" b="1" dirty="0" smtClean="0"/>
            <a:t>Harness Coping Skills to Engage in Care</a:t>
          </a:r>
          <a:endParaRPr lang="en-US" b="1" dirty="0"/>
        </a:p>
      </dgm:t>
    </dgm:pt>
    <dgm:pt modelId="{8E9BBAF6-C06D-4C41-B163-4FE843575487}" type="parTrans" cxnId="{D5DA6024-3D16-8241-BCA9-2D7101B74CC3}">
      <dgm:prSet/>
      <dgm:spPr/>
      <dgm:t>
        <a:bodyPr/>
        <a:lstStyle/>
        <a:p>
          <a:endParaRPr lang="en-US"/>
        </a:p>
      </dgm:t>
    </dgm:pt>
    <dgm:pt modelId="{F6F8907A-FB43-8B48-B904-E9AC9BDA43A1}" type="sibTrans" cxnId="{D5DA6024-3D16-8241-BCA9-2D7101B74CC3}">
      <dgm:prSet/>
      <dgm:spPr/>
      <dgm:t>
        <a:bodyPr/>
        <a:lstStyle/>
        <a:p>
          <a:endParaRPr lang="en-US"/>
        </a:p>
      </dgm:t>
    </dgm:pt>
    <dgm:pt modelId="{4E16EE4F-BD8D-074B-874B-5F934A8FFA10}">
      <dgm:prSet/>
      <dgm:spPr>
        <a:solidFill>
          <a:srgbClr val="8497B0"/>
        </a:solidFill>
      </dgm:spPr>
      <dgm:t>
        <a:bodyPr/>
        <a:lstStyle/>
        <a:p>
          <a:r>
            <a:rPr lang="en-US" b="1" dirty="0" smtClean="0"/>
            <a:t>Tailored Education</a:t>
          </a:r>
          <a:endParaRPr lang="en-US" b="1" dirty="0"/>
        </a:p>
      </dgm:t>
    </dgm:pt>
    <dgm:pt modelId="{02864B55-A146-2B45-8D32-6493A4704CED}" type="parTrans" cxnId="{351DC100-BD07-3C4C-9795-1B9DEF5008AC}">
      <dgm:prSet/>
      <dgm:spPr/>
      <dgm:t>
        <a:bodyPr/>
        <a:lstStyle/>
        <a:p>
          <a:endParaRPr lang="en-US"/>
        </a:p>
      </dgm:t>
    </dgm:pt>
    <dgm:pt modelId="{72CB563F-14A5-A946-8F12-AC14DBDDD89A}" type="sibTrans" cxnId="{351DC100-BD07-3C4C-9795-1B9DEF5008AC}">
      <dgm:prSet/>
      <dgm:spPr/>
      <dgm:t>
        <a:bodyPr/>
        <a:lstStyle/>
        <a:p>
          <a:endParaRPr lang="en-US"/>
        </a:p>
      </dgm:t>
    </dgm:pt>
    <dgm:pt modelId="{907D605A-F79F-0645-AD97-C7BF7878914A}">
      <dgm:prSet/>
      <dgm:spPr>
        <a:solidFill>
          <a:srgbClr val="8497B0"/>
        </a:solidFill>
      </dgm:spPr>
      <dgm:t>
        <a:bodyPr/>
        <a:lstStyle/>
        <a:p>
          <a:r>
            <a:rPr lang="en-US" b="1" dirty="0" smtClean="0"/>
            <a:t>Human Rights</a:t>
          </a:r>
          <a:endParaRPr lang="en-US" b="1" dirty="0"/>
        </a:p>
      </dgm:t>
    </dgm:pt>
    <dgm:pt modelId="{2BFD613A-B4F4-7A4E-B361-D02B09B8D288}" type="parTrans" cxnId="{2B9B3E72-CA81-F049-A317-E65E67E3EEC0}">
      <dgm:prSet/>
      <dgm:spPr/>
      <dgm:t>
        <a:bodyPr/>
        <a:lstStyle/>
        <a:p>
          <a:endParaRPr lang="en-US"/>
        </a:p>
      </dgm:t>
    </dgm:pt>
    <dgm:pt modelId="{F0F9DF83-359E-514F-A367-AFC198ADB17D}" type="sibTrans" cxnId="{2B9B3E72-CA81-F049-A317-E65E67E3EEC0}">
      <dgm:prSet/>
      <dgm:spPr/>
      <dgm:t>
        <a:bodyPr/>
        <a:lstStyle/>
        <a:p>
          <a:endParaRPr lang="en-US"/>
        </a:p>
      </dgm:t>
    </dgm:pt>
    <dgm:pt modelId="{ABA1C9C7-F219-4140-AA4E-010FE2FC6EA1}" type="pres">
      <dgm:prSet presAssocID="{13E3E25A-6D51-CD49-8B27-B94188D4FEEC}" presName="composite" presStyleCnt="0">
        <dgm:presLayoutVars>
          <dgm:chMax val="5"/>
          <dgm:dir/>
          <dgm:animLvl val="ctr"/>
          <dgm:resizeHandles val="exact"/>
        </dgm:presLayoutVars>
      </dgm:prSet>
      <dgm:spPr/>
      <dgm:t>
        <a:bodyPr/>
        <a:lstStyle/>
        <a:p>
          <a:endParaRPr lang="en-US"/>
        </a:p>
      </dgm:t>
    </dgm:pt>
    <dgm:pt modelId="{1231BDA9-9B91-AA4D-80B3-55C38A40D1A1}" type="pres">
      <dgm:prSet presAssocID="{13E3E25A-6D51-CD49-8B27-B94188D4FEEC}" presName="cycle" presStyleCnt="0"/>
      <dgm:spPr/>
      <dgm:t>
        <a:bodyPr/>
        <a:lstStyle/>
        <a:p>
          <a:endParaRPr lang="en-US"/>
        </a:p>
      </dgm:t>
    </dgm:pt>
    <dgm:pt modelId="{6495B1CF-77C9-E744-88AB-AD519C99A5F6}" type="pres">
      <dgm:prSet presAssocID="{13E3E25A-6D51-CD49-8B27-B94188D4FEEC}" presName="centerShape" presStyleCnt="0"/>
      <dgm:spPr/>
      <dgm:t>
        <a:bodyPr/>
        <a:lstStyle/>
        <a:p>
          <a:endParaRPr lang="en-US"/>
        </a:p>
      </dgm:t>
    </dgm:pt>
    <dgm:pt modelId="{2D05F812-F40C-A143-84C8-98DB0E7BBDFA}" type="pres">
      <dgm:prSet presAssocID="{13E3E25A-6D51-CD49-8B27-B94188D4FEEC}" presName="connSite" presStyleLbl="node1" presStyleIdx="0" presStyleCnt="4"/>
      <dgm:spPr/>
      <dgm:t>
        <a:bodyPr/>
        <a:lstStyle/>
        <a:p>
          <a:endParaRPr lang="en-US"/>
        </a:p>
      </dgm:t>
    </dgm:pt>
    <dgm:pt modelId="{740E307B-8CD7-A949-82A4-45C9CC246E1C}" type="pres">
      <dgm:prSet presAssocID="{13E3E25A-6D51-CD49-8B27-B94188D4FEEC}" presName="visible" presStyleLbl="node1" presStyleIdx="0" presStyleCnt="4" custScaleX="87023" custScaleY="80023" custLinFactNeighborX="-33537" custLinFactNeighborY="-11745"/>
      <dgm:spPr>
        <a:solidFill>
          <a:schemeClr val="tx2">
            <a:lumMod val="50000"/>
          </a:schemeClr>
        </a:solidFill>
      </dgm:spPr>
      <dgm:t>
        <a:bodyPr/>
        <a:lstStyle/>
        <a:p>
          <a:endParaRPr lang="en-US"/>
        </a:p>
      </dgm:t>
    </dgm:pt>
    <dgm:pt modelId="{0D4471EE-2DB6-2746-A1BB-77DD512270FA}" type="pres">
      <dgm:prSet presAssocID="{8E9BBAF6-C06D-4C41-B163-4FE843575487}" presName="Name25" presStyleLbl="parChTrans1D1" presStyleIdx="0" presStyleCnt="3"/>
      <dgm:spPr/>
      <dgm:t>
        <a:bodyPr/>
        <a:lstStyle/>
        <a:p>
          <a:endParaRPr lang="en-US"/>
        </a:p>
      </dgm:t>
    </dgm:pt>
    <dgm:pt modelId="{2C5F2B99-856C-D043-9C5C-3DFD73A925A9}" type="pres">
      <dgm:prSet presAssocID="{4F69C715-0BBE-C347-894D-A305D691F614}" presName="node" presStyleCnt="0"/>
      <dgm:spPr/>
    </dgm:pt>
    <dgm:pt modelId="{280FFECC-6133-4448-B370-AB59B4F6DCEC}" type="pres">
      <dgm:prSet presAssocID="{4F69C715-0BBE-C347-894D-A305D691F614}" presName="parentNode" presStyleLbl="node1" presStyleIdx="1" presStyleCnt="4" custScaleX="134705" custLinFactNeighborX="88451" custLinFactNeighborY="39">
        <dgm:presLayoutVars>
          <dgm:chMax val="1"/>
          <dgm:bulletEnabled val="1"/>
        </dgm:presLayoutVars>
      </dgm:prSet>
      <dgm:spPr/>
      <dgm:t>
        <a:bodyPr/>
        <a:lstStyle/>
        <a:p>
          <a:endParaRPr lang="en-US"/>
        </a:p>
      </dgm:t>
    </dgm:pt>
    <dgm:pt modelId="{E7F39AED-B594-9D4C-AD29-BFB63CF9ADFD}" type="pres">
      <dgm:prSet presAssocID="{4F69C715-0BBE-C347-894D-A305D691F614}" presName="childNode" presStyleLbl="revTx" presStyleIdx="0" presStyleCnt="0">
        <dgm:presLayoutVars>
          <dgm:bulletEnabled val="1"/>
        </dgm:presLayoutVars>
      </dgm:prSet>
      <dgm:spPr/>
      <dgm:t>
        <a:bodyPr/>
        <a:lstStyle/>
        <a:p>
          <a:endParaRPr lang="en-US"/>
        </a:p>
      </dgm:t>
    </dgm:pt>
    <dgm:pt modelId="{A24B8DA2-60F4-4347-AE88-D272CFE22F1D}" type="pres">
      <dgm:prSet presAssocID="{02864B55-A146-2B45-8D32-6493A4704CED}" presName="Name25" presStyleLbl="parChTrans1D1" presStyleIdx="1" presStyleCnt="3"/>
      <dgm:spPr/>
      <dgm:t>
        <a:bodyPr/>
        <a:lstStyle/>
        <a:p>
          <a:endParaRPr lang="en-US"/>
        </a:p>
      </dgm:t>
    </dgm:pt>
    <dgm:pt modelId="{A28B4750-BD2E-F342-A2E6-0CBC37CBDA81}" type="pres">
      <dgm:prSet presAssocID="{4E16EE4F-BD8D-074B-874B-5F934A8FFA10}" presName="node" presStyleCnt="0"/>
      <dgm:spPr/>
    </dgm:pt>
    <dgm:pt modelId="{AE4CCDDF-2164-CC40-857F-A4C2E8BD5A21}" type="pres">
      <dgm:prSet presAssocID="{4E16EE4F-BD8D-074B-874B-5F934A8FFA10}" presName="parentNode" presStyleLbl="node1" presStyleIdx="2" presStyleCnt="4" custScaleX="117423" custLinFactX="100000" custLinFactNeighborX="122060" custLinFactNeighborY="-57279">
        <dgm:presLayoutVars>
          <dgm:chMax val="1"/>
          <dgm:bulletEnabled val="1"/>
        </dgm:presLayoutVars>
      </dgm:prSet>
      <dgm:spPr/>
      <dgm:t>
        <a:bodyPr/>
        <a:lstStyle/>
        <a:p>
          <a:endParaRPr lang="en-US"/>
        </a:p>
      </dgm:t>
    </dgm:pt>
    <dgm:pt modelId="{C4B17FB9-6927-604B-8D5A-BEDABF050A5B}" type="pres">
      <dgm:prSet presAssocID="{4E16EE4F-BD8D-074B-874B-5F934A8FFA10}" presName="childNode" presStyleLbl="revTx" presStyleIdx="0" presStyleCnt="0">
        <dgm:presLayoutVars>
          <dgm:bulletEnabled val="1"/>
        </dgm:presLayoutVars>
      </dgm:prSet>
      <dgm:spPr/>
      <dgm:t>
        <a:bodyPr/>
        <a:lstStyle/>
        <a:p>
          <a:endParaRPr lang="en-US"/>
        </a:p>
      </dgm:t>
    </dgm:pt>
    <dgm:pt modelId="{F8FCDC35-C767-A14E-A97B-D3FD8175088E}" type="pres">
      <dgm:prSet presAssocID="{2BFD613A-B4F4-7A4E-B361-D02B09B8D288}" presName="Name25" presStyleLbl="parChTrans1D1" presStyleIdx="2" presStyleCnt="3"/>
      <dgm:spPr/>
      <dgm:t>
        <a:bodyPr/>
        <a:lstStyle/>
        <a:p>
          <a:endParaRPr lang="en-US"/>
        </a:p>
      </dgm:t>
    </dgm:pt>
    <dgm:pt modelId="{2ACBE4F5-31D7-7544-B70D-E47001317B14}" type="pres">
      <dgm:prSet presAssocID="{907D605A-F79F-0645-AD97-C7BF7878914A}" presName="node" presStyleCnt="0"/>
      <dgm:spPr/>
    </dgm:pt>
    <dgm:pt modelId="{E55E0D08-7895-A443-AF23-96C3EBF9F8C5}" type="pres">
      <dgm:prSet presAssocID="{907D605A-F79F-0645-AD97-C7BF7878914A}" presName="parentNode" presStyleLbl="node1" presStyleIdx="3" presStyleCnt="4" custScaleX="124803" custLinFactX="95453" custLinFactNeighborX="100000" custLinFactNeighborY="-61398">
        <dgm:presLayoutVars>
          <dgm:chMax val="1"/>
          <dgm:bulletEnabled val="1"/>
        </dgm:presLayoutVars>
      </dgm:prSet>
      <dgm:spPr/>
      <dgm:t>
        <a:bodyPr/>
        <a:lstStyle/>
        <a:p>
          <a:endParaRPr lang="en-US"/>
        </a:p>
      </dgm:t>
    </dgm:pt>
    <dgm:pt modelId="{A442F029-5273-5443-8CC2-EAE8BF342B16}" type="pres">
      <dgm:prSet presAssocID="{907D605A-F79F-0645-AD97-C7BF7878914A}" presName="childNode" presStyleLbl="revTx" presStyleIdx="0" presStyleCnt="0">
        <dgm:presLayoutVars>
          <dgm:bulletEnabled val="1"/>
        </dgm:presLayoutVars>
      </dgm:prSet>
      <dgm:spPr/>
    </dgm:pt>
  </dgm:ptLst>
  <dgm:cxnLst>
    <dgm:cxn modelId="{83A84D64-7447-E046-B416-8C673273F731}" type="presOf" srcId="{02864B55-A146-2B45-8D32-6493A4704CED}" destId="{A24B8DA2-60F4-4347-AE88-D272CFE22F1D}" srcOrd="0" destOrd="0" presId="urn:microsoft.com/office/officeart/2005/8/layout/radial2"/>
    <dgm:cxn modelId="{D5DA6024-3D16-8241-BCA9-2D7101B74CC3}" srcId="{13E3E25A-6D51-CD49-8B27-B94188D4FEEC}" destId="{4F69C715-0BBE-C347-894D-A305D691F614}" srcOrd="0" destOrd="0" parTransId="{8E9BBAF6-C06D-4C41-B163-4FE843575487}" sibTransId="{F6F8907A-FB43-8B48-B904-E9AC9BDA43A1}"/>
    <dgm:cxn modelId="{BD1447F2-11E7-1745-8703-8DF42B8B9B8B}" type="presOf" srcId="{4F69C715-0BBE-C347-894D-A305D691F614}" destId="{280FFECC-6133-4448-B370-AB59B4F6DCEC}" srcOrd="0" destOrd="0" presId="urn:microsoft.com/office/officeart/2005/8/layout/radial2"/>
    <dgm:cxn modelId="{C0AD0178-F162-A648-AD3A-8FA0CBCC69B7}" type="presOf" srcId="{2BFD613A-B4F4-7A4E-B361-D02B09B8D288}" destId="{F8FCDC35-C767-A14E-A97B-D3FD8175088E}" srcOrd="0" destOrd="0" presId="urn:microsoft.com/office/officeart/2005/8/layout/radial2"/>
    <dgm:cxn modelId="{2B9B3E72-CA81-F049-A317-E65E67E3EEC0}" srcId="{13E3E25A-6D51-CD49-8B27-B94188D4FEEC}" destId="{907D605A-F79F-0645-AD97-C7BF7878914A}" srcOrd="2" destOrd="0" parTransId="{2BFD613A-B4F4-7A4E-B361-D02B09B8D288}" sibTransId="{F0F9DF83-359E-514F-A367-AFC198ADB17D}"/>
    <dgm:cxn modelId="{9019FE99-120D-9D43-9F5E-401F0ED6F094}" type="presOf" srcId="{13E3E25A-6D51-CD49-8B27-B94188D4FEEC}" destId="{ABA1C9C7-F219-4140-AA4E-010FE2FC6EA1}" srcOrd="0" destOrd="0" presId="urn:microsoft.com/office/officeart/2005/8/layout/radial2"/>
    <dgm:cxn modelId="{502341AE-D95D-F54D-B5AC-50AC4DA85B59}" type="presOf" srcId="{907D605A-F79F-0645-AD97-C7BF7878914A}" destId="{E55E0D08-7895-A443-AF23-96C3EBF9F8C5}" srcOrd="0" destOrd="0" presId="urn:microsoft.com/office/officeart/2005/8/layout/radial2"/>
    <dgm:cxn modelId="{8531B75D-E34B-B244-A9A8-9B1841CED068}" type="presOf" srcId="{8E9BBAF6-C06D-4C41-B163-4FE843575487}" destId="{0D4471EE-2DB6-2746-A1BB-77DD512270FA}" srcOrd="0" destOrd="0" presId="urn:microsoft.com/office/officeart/2005/8/layout/radial2"/>
    <dgm:cxn modelId="{351DC100-BD07-3C4C-9795-1B9DEF5008AC}" srcId="{13E3E25A-6D51-CD49-8B27-B94188D4FEEC}" destId="{4E16EE4F-BD8D-074B-874B-5F934A8FFA10}" srcOrd="1" destOrd="0" parTransId="{02864B55-A146-2B45-8D32-6493A4704CED}" sibTransId="{72CB563F-14A5-A946-8F12-AC14DBDDD89A}"/>
    <dgm:cxn modelId="{AB19CAD1-E0D6-5145-8ECC-FD1C160F293F}" type="presOf" srcId="{4E16EE4F-BD8D-074B-874B-5F934A8FFA10}" destId="{AE4CCDDF-2164-CC40-857F-A4C2E8BD5A21}" srcOrd="0" destOrd="0" presId="urn:microsoft.com/office/officeart/2005/8/layout/radial2"/>
    <dgm:cxn modelId="{9D401E00-0578-2748-9D5F-86D5CDBA52E5}" type="presParOf" srcId="{ABA1C9C7-F219-4140-AA4E-010FE2FC6EA1}" destId="{1231BDA9-9B91-AA4D-80B3-55C38A40D1A1}" srcOrd="0" destOrd="0" presId="urn:microsoft.com/office/officeart/2005/8/layout/radial2"/>
    <dgm:cxn modelId="{C8F68988-7D7E-A346-9278-F540D5E888CF}" type="presParOf" srcId="{1231BDA9-9B91-AA4D-80B3-55C38A40D1A1}" destId="{6495B1CF-77C9-E744-88AB-AD519C99A5F6}" srcOrd="0" destOrd="0" presId="urn:microsoft.com/office/officeart/2005/8/layout/radial2"/>
    <dgm:cxn modelId="{39B37ACD-ECA3-FB4E-A51F-615EA70C6DCC}" type="presParOf" srcId="{6495B1CF-77C9-E744-88AB-AD519C99A5F6}" destId="{2D05F812-F40C-A143-84C8-98DB0E7BBDFA}" srcOrd="0" destOrd="0" presId="urn:microsoft.com/office/officeart/2005/8/layout/radial2"/>
    <dgm:cxn modelId="{C3DD9BE9-D5DE-F04F-B16E-B2EAFAD875B2}" type="presParOf" srcId="{6495B1CF-77C9-E744-88AB-AD519C99A5F6}" destId="{740E307B-8CD7-A949-82A4-45C9CC246E1C}" srcOrd="1" destOrd="0" presId="urn:microsoft.com/office/officeart/2005/8/layout/radial2"/>
    <dgm:cxn modelId="{13A92866-181E-5248-AF6F-6D46A8D694E6}" type="presParOf" srcId="{1231BDA9-9B91-AA4D-80B3-55C38A40D1A1}" destId="{0D4471EE-2DB6-2746-A1BB-77DD512270FA}" srcOrd="1" destOrd="0" presId="urn:microsoft.com/office/officeart/2005/8/layout/radial2"/>
    <dgm:cxn modelId="{208BF378-7856-424C-A27D-BE19809EA3FF}" type="presParOf" srcId="{1231BDA9-9B91-AA4D-80B3-55C38A40D1A1}" destId="{2C5F2B99-856C-D043-9C5C-3DFD73A925A9}" srcOrd="2" destOrd="0" presId="urn:microsoft.com/office/officeart/2005/8/layout/radial2"/>
    <dgm:cxn modelId="{2B6EEA56-2602-EE44-9F07-E448B2853A6B}" type="presParOf" srcId="{2C5F2B99-856C-D043-9C5C-3DFD73A925A9}" destId="{280FFECC-6133-4448-B370-AB59B4F6DCEC}" srcOrd="0" destOrd="0" presId="urn:microsoft.com/office/officeart/2005/8/layout/radial2"/>
    <dgm:cxn modelId="{543DBE0D-D1D4-984B-BCAF-F248CAD423B2}" type="presParOf" srcId="{2C5F2B99-856C-D043-9C5C-3DFD73A925A9}" destId="{E7F39AED-B594-9D4C-AD29-BFB63CF9ADFD}" srcOrd="1" destOrd="0" presId="urn:microsoft.com/office/officeart/2005/8/layout/radial2"/>
    <dgm:cxn modelId="{BC2EE777-9030-C347-A61C-8DCA99FE35FA}" type="presParOf" srcId="{1231BDA9-9B91-AA4D-80B3-55C38A40D1A1}" destId="{A24B8DA2-60F4-4347-AE88-D272CFE22F1D}" srcOrd="3" destOrd="0" presId="urn:microsoft.com/office/officeart/2005/8/layout/radial2"/>
    <dgm:cxn modelId="{1D62E148-775D-974B-B8D8-9FD7D4EBF941}" type="presParOf" srcId="{1231BDA9-9B91-AA4D-80B3-55C38A40D1A1}" destId="{A28B4750-BD2E-F342-A2E6-0CBC37CBDA81}" srcOrd="4" destOrd="0" presId="urn:microsoft.com/office/officeart/2005/8/layout/radial2"/>
    <dgm:cxn modelId="{7908E02A-5832-1A46-A29A-EF44DD052C7C}" type="presParOf" srcId="{A28B4750-BD2E-F342-A2E6-0CBC37CBDA81}" destId="{AE4CCDDF-2164-CC40-857F-A4C2E8BD5A21}" srcOrd="0" destOrd="0" presId="urn:microsoft.com/office/officeart/2005/8/layout/radial2"/>
    <dgm:cxn modelId="{2A559F92-080F-2146-AD95-5A36D1908F60}" type="presParOf" srcId="{A28B4750-BD2E-F342-A2E6-0CBC37CBDA81}" destId="{C4B17FB9-6927-604B-8D5A-BEDABF050A5B}" srcOrd="1" destOrd="0" presId="urn:microsoft.com/office/officeart/2005/8/layout/radial2"/>
    <dgm:cxn modelId="{4487DC20-8C30-FD4A-B800-473BD3EF7BF9}" type="presParOf" srcId="{1231BDA9-9B91-AA4D-80B3-55C38A40D1A1}" destId="{F8FCDC35-C767-A14E-A97B-D3FD8175088E}" srcOrd="5" destOrd="0" presId="urn:microsoft.com/office/officeart/2005/8/layout/radial2"/>
    <dgm:cxn modelId="{167B8FB3-2558-7B42-8520-FBE89A1A3C87}" type="presParOf" srcId="{1231BDA9-9B91-AA4D-80B3-55C38A40D1A1}" destId="{2ACBE4F5-31D7-7544-B70D-E47001317B14}" srcOrd="6" destOrd="0" presId="urn:microsoft.com/office/officeart/2005/8/layout/radial2"/>
    <dgm:cxn modelId="{A2A515D3-D255-384C-9EEB-1ED820CD849C}" type="presParOf" srcId="{2ACBE4F5-31D7-7544-B70D-E47001317B14}" destId="{E55E0D08-7895-A443-AF23-96C3EBF9F8C5}" srcOrd="0" destOrd="0" presId="urn:microsoft.com/office/officeart/2005/8/layout/radial2"/>
    <dgm:cxn modelId="{BC371554-EB3D-6647-A39D-1BFD83770519}" type="presParOf" srcId="{2ACBE4F5-31D7-7544-B70D-E47001317B14}" destId="{A442F029-5273-5443-8CC2-EAE8BF342B16}" srcOrd="1" destOrd="0" presId="urn:microsoft.com/office/officeart/2005/8/layout/radial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F84408-3290-2444-83E1-C6D6D7F3D8EC}"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BA7969D8-CC3D-354A-8E5B-0403911EB9C9}">
      <dgm:prSet phldrT="[Text]">
        <dgm:style>
          <a:lnRef idx="3">
            <a:schemeClr val="lt1"/>
          </a:lnRef>
          <a:fillRef idx="1">
            <a:schemeClr val="accent1"/>
          </a:fillRef>
          <a:effectRef idx="1">
            <a:schemeClr val="accent1"/>
          </a:effectRef>
          <a:fontRef idx="minor">
            <a:schemeClr val="lt1"/>
          </a:fontRef>
        </dgm:style>
      </dgm:prSet>
      <dgm:spPr>
        <a:solidFill>
          <a:srgbClr val="560000"/>
        </a:solidFill>
      </dgm:spPr>
      <dgm:t>
        <a:bodyPr/>
        <a:lstStyle/>
        <a:p>
          <a:pPr rtl="0"/>
          <a:r>
            <a:rPr lang="en-US" dirty="0" smtClean="0"/>
            <a:t>Migration history, diagnosis experience, identity,</a:t>
          </a:r>
          <a:r>
            <a:rPr lang="en-US" baseline="0" dirty="0" smtClean="0"/>
            <a:t> </a:t>
          </a:r>
          <a:r>
            <a:rPr lang="en-US" dirty="0" smtClean="0"/>
            <a:t> social</a:t>
          </a:r>
          <a:r>
            <a:rPr lang="en-US" baseline="0" dirty="0" smtClean="0"/>
            <a:t> support and connections to Mexico beginning exploration around disclosure, </a:t>
          </a:r>
          <a:r>
            <a:rPr lang="en-US" dirty="0" smtClean="0"/>
            <a:t>HIV knowledge, work lives, current living situation, early healthcare and HIV care experiences, treatment planning, barriers assessment</a:t>
          </a:r>
          <a:endParaRPr lang="en-US" dirty="0"/>
        </a:p>
      </dgm:t>
    </dgm:pt>
    <dgm:pt modelId="{CC798654-AB12-8947-9DC1-D53FE177BF0C}" type="parTrans" cxnId="{BE521856-B60D-8D4C-95B1-275F177A805E}">
      <dgm:prSet/>
      <dgm:spPr/>
      <dgm:t>
        <a:bodyPr/>
        <a:lstStyle/>
        <a:p>
          <a:endParaRPr lang="en-US"/>
        </a:p>
      </dgm:t>
    </dgm:pt>
    <dgm:pt modelId="{D20E2331-4693-1143-A3BF-AF3FE204465B}" type="sibTrans" cxnId="{BE521856-B60D-8D4C-95B1-275F177A805E}">
      <dgm:prSet/>
      <dgm:spPr/>
      <dgm:t>
        <a:bodyPr/>
        <a:lstStyle/>
        <a:p>
          <a:endParaRPr lang="en-US"/>
        </a:p>
      </dgm:t>
    </dgm:pt>
    <dgm:pt modelId="{EBB0669F-2AEB-8B46-B260-CA79EEC0DDCD}" type="pres">
      <dgm:prSet presAssocID="{22F84408-3290-2444-83E1-C6D6D7F3D8EC}" presName="Name0" presStyleCnt="0">
        <dgm:presLayoutVars>
          <dgm:chMax val="7"/>
          <dgm:chPref val="7"/>
          <dgm:dir/>
        </dgm:presLayoutVars>
      </dgm:prSet>
      <dgm:spPr/>
      <dgm:t>
        <a:bodyPr/>
        <a:lstStyle/>
        <a:p>
          <a:endParaRPr lang="en-US"/>
        </a:p>
      </dgm:t>
    </dgm:pt>
    <dgm:pt modelId="{9A8A865B-9B2B-6347-8767-C2DCC2F37FC6}" type="pres">
      <dgm:prSet presAssocID="{22F84408-3290-2444-83E1-C6D6D7F3D8EC}" presName="Name1" presStyleCnt="0"/>
      <dgm:spPr/>
    </dgm:pt>
    <dgm:pt modelId="{CF76BDE8-B2F9-B345-ACE6-B87F707D6AC8}" type="pres">
      <dgm:prSet presAssocID="{22F84408-3290-2444-83E1-C6D6D7F3D8EC}" presName="cycle" presStyleCnt="0"/>
      <dgm:spPr/>
    </dgm:pt>
    <dgm:pt modelId="{C26B0A8F-52BB-E045-82BE-956E4615A614}" type="pres">
      <dgm:prSet presAssocID="{22F84408-3290-2444-83E1-C6D6D7F3D8EC}" presName="srcNode" presStyleLbl="node1" presStyleIdx="0" presStyleCnt="1"/>
      <dgm:spPr/>
    </dgm:pt>
    <dgm:pt modelId="{4C12B841-2E79-F04C-94B7-6BDE807076D1}" type="pres">
      <dgm:prSet presAssocID="{22F84408-3290-2444-83E1-C6D6D7F3D8EC}" presName="conn" presStyleLbl="parChTrans1D2" presStyleIdx="0" presStyleCnt="1"/>
      <dgm:spPr/>
      <dgm:t>
        <a:bodyPr/>
        <a:lstStyle/>
        <a:p>
          <a:endParaRPr lang="en-US"/>
        </a:p>
      </dgm:t>
    </dgm:pt>
    <dgm:pt modelId="{85141254-464A-1C4B-BC1C-12455DD4AF70}" type="pres">
      <dgm:prSet presAssocID="{22F84408-3290-2444-83E1-C6D6D7F3D8EC}" presName="extraNode" presStyleLbl="node1" presStyleIdx="0" presStyleCnt="1"/>
      <dgm:spPr/>
    </dgm:pt>
    <dgm:pt modelId="{0EA6BCD7-C2F9-8343-AC94-48A7CCEEB64A}" type="pres">
      <dgm:prSet presAssocID="{22F84408-3290-2444-83E1-C6D6D7F3D8EC}" presName="dstNode" presStyleLbl="node1" presStyleIdx="0" presStyleCnt="1"/>
      <dgm:spPr/>
    </dgm:pt>
    <dgm:pt modelId="{45CBC54E-AB57-2B4A-A822-73755FC91117}" type="pres">
      <dgm:prSet presAssocID="{BA7969D8-CC3D-354A-8E5B-0403911EB9C9}" presName="text_1" presStyleLbl="node1" presStyleIdx="0" presStyleCnt="1">
        <dgm:presLayoutVars>
          <dgm:bulletEnabled val="1"/>
        </dgm:presLayoutVars>
      </dgm:prSet>
      <dgm:spPr/>
      <dgm:t>
        <a:bodyPr/>
        <a:lstStyle/>
        <a:p>
          <a:endParaRPr lang="en-US"/>
        </a:p>
      </dgm:t>
    </dgm:pt>
    <dgm:pt modelId="{96DD208D-1C47-D042-A162-F5AD7C13859C}" type="pres">
      <dgm:prSet presAssocID="{BA7969D8-CC3D-354A-8E5B-0403911EB9C9}" presName="accent_1" presStyleCnt="0"/>
      <dgm:spPr/>
    </dgm:pt>
    <dgm:pt modelId="{101FC1F8-7546-3B48-9C99-DBB8802EF098}" type="pres">
      <dgm:prSet presAssocID="{BA7969D8-CC3D-354A-8E5B-0403911EB9C9}" presName="accentRepeatNode" presStyleLbl="solidFgAcc1" presStyleIdx="0" presStyleCnt="1"/>
      <dgm:spPr>
        <a:ln>
          <a:solidFill>
            <a:schemeClr val="tx1"/>
          </a:solidFill>
        </a:ln>
      </dgm:spPr>
    </dgm:pt>
  </dgm:ptLst>
  <dgm:cxnLst>
    <dgm:cxn modelId="{49F450A2-DEEB-8D4E-9D4D-727C481C0EE5}" type="presOf" srcId="{D20E2331-4693-1143-A3BF-AF3FE204465B}" destId="{4C12B841-2E79-F04C-94B7-6BDE807076D1}" srcOrd="0" destOrd="0" presId="urn:microsoft.com/office/officeart/2008/layout/VerticalCurvedList"/>
    <dgm:cxn modelId="{BE521856-B60D-8D4C-95B1-275F177A805E}" srcId="{22F84408-3290-2444-83E1-C6D6D7F3D8EC}" destId="{BA7969D8-CC3D-354A-8E5B-0403911EB9C9}" srcOrd="0" destOrd="0" parTransId="{CC798654-AB12-8947-9DC1-D53FE177BF0C}" sibTransId="{D20E2331-4693-1143-A3BF-AF3FE204465B}"/>
    <dgm:cxn modelId="{F1632998-0F18-E646-9D92-06FB1F1FAFEA}" type="presOf" srcId="{BA7969D8-CC3D-354A-8E5B-0403911EB9C9}" destId="{45CBC54E-AB57-2B4A-A822-73755FC91117}" srcOrd="0" destOrd="0" presId="urn:microsoft.com/office/officeart/2008/layout/VerticalCurvedList"/>
    <dgm:cxn modelId="{0FD58EB8-676E-7C4F-8ACF-A1EF89AD91AD}" type="presOf" srcId="{22F84408-3290-2444-83E1-C6D6D7F3D8EC}" destId="{EBB0669F-2AEB-8B46-B260-CA79EEC0DDCD}" srcOrd="0" destOrd="0" presId="urn:microsoft.com/office/officeart/2008/layout/VerticalCurvedList"/>
    <dgm:cxn modelId="{A80C8716-ED77-4144-B735-2E72953750D2}" type="presParOf" srcId="{EBB0669F-2AEB-8B46-B260-CA79EEC0DDCD}" destId="{9A8A865B-9B2B-6347-8767-C2DCC2F37FC6}" srcOrd="0" destOrd="0" presId="urn:microsoft.com/office/officeart/2008/layout/VerticalCurvedList"/>
    <dgm:cxn modelId="{07A202A5-5778-8341-8602-3170FAD0AD9A}" type="presParOf" srcId="{9A8A865B-9B2B-6347-8767-C2DCC2F37FC6}" destId="{CF76BDE8-B2F9-B345-ACE6-B87F707D6AC8}" srcOrd="0" destOrd="0" presId="urn:microsoft.com/office/officeart/2008/layout/VerticalCurvedList"/>
    <dgm:cxn modelId="{56A24A90-F97C-7544-86CF-7603D0B51D18}" type="presParOf" srcId="{CF76BDE8-B2F9-B345-ACE6-B87F707D6AC8}" destId="{C26B0A8F-52BB-E045-82BE-956E4615A614}" srcOrd="0" destOrd="0" presId="urn:microsoft.com/office/officeart/2008/layout/VerticalCurvedList"/>
    <dgm:cxn modelId="{315C5C42-A291-CB49-9FA0-7E471BEBF4F8}" type="presParOf" srcId="{CF76BDE8-B2F9-B345-ACE6-B87F707D6AC8}" destId="{4C12B841-2E79-F04C-94B7-6BDE807076D1}" srcOrd="1" destOrd="0" presId="urn:microsoft.com/office/officeart/2008/layout/VerticalCurvedList"/>
    <dgm:cxn modelId="{0DFF0079-BF6E-DD4E-B31E-62E9DD283CEA}" type="presParOf" srcId="{CF76BDE8-B2F9-B345-ACE6-B87F707D6AC8}" destId="{85141254-464A-1C4B-BC1C-12455DD4AF70}" srcOrd="2" destOrd="0" presId="urn:microsoft.com/office/officeart/2008/layout/VerticalCurvedList"/>
    <dgm:cxn modelId="{E09C7A9B-919B-E544-A7C0-564DE74209C3}" type="presParOf" srcId="{CF76BDE8-B2F9-B345-ACE6-B87F707D6AC8}" destId="{0EA6BCD7-C2F9-8343-AC94-48A7CCEEB64A}" srcOrd="3" destOrd="0" presId="urn:microsoft.com/office/officeart/2008/layout/VerticalCurvedList"/>
    <dgm:cxn modelId="{51344516-6759-E842-9713-83D493E01DD5}" type="presParOf" srcId="{9A8A865B-9B2B-6347-8767-C2DCC2F37FC6}" destId="{45CBC54E-AB57-2B4A-A822-73755FC91117}" srcOrd="1" destOrd="0" presId="urn:microsoft.com/office/officeart/2008/layout/VerticalCurvedList"/>
    <dgm:cxn modelId="{6CA35515-BB53-3240-A95B-6EFC3F300039}" type="presParOf" srcId="{9A8A865B-9B2B-6347-8767-C2DCC2F37FC6}" destId="{96DD208D-1C47-D042-A162-F5AD7C13859C}" srcOrd="2" destOrd="0" presId="urn:microsoft.com/office/officeart/2008/layout/VerticalCurvedList"/>
    <dgm:cxn modelId="{E88B333D-37CE-7F43-B693-DD8D2549BF85}" type="presParOf" srcId="{96DD208D-1C47-D042-A162-F5AD7C13859C}" destId="{101FC1F8-7546-3B48-9C99-DBB8802EF098}" srcOrd="0" destOrd="0" presId="urn:microsoft.com/office/officeart/2008/layout/VerticalCurvedList"/>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74BDB5-F959-E74A-AEFA-EABEF044A0E5}" type="doc">
      <dgm:prSet loTypeId="urn:microsoft.com/office/officeart/2009/3/layout/FramedTextPicture" loCatId="" qsTypeId="urn:microsoft.com/office/officeart/2005/8/quickstyle/simple4" qsCatId="simple" csTypeId="urn:microsoft.com/office/officeart/2005/8/colors/accent1_2" csCatId="accent1" phldr="1"/>
      <dgm:spPr/>
      <dgm:t>
        <a:bodyPr/>
        <a:lstStyle/>
        <a:p>
          <a:endParaRPr lang="en-US"/>
        </a:p>
      </dgm:t>
    </dgm:pt>
    <dgm:pt modelId="{D315DA6D-19B5-8944-B64E-7AD08667A142}">
      <dgm:prSet custT="1"/>
      <dgm:spPr/>
      <dgm:t>
        <a:bodyPr/>
        <a:lstStyle/>
        <a:p>
          <a:pPr rtl="0"/>
          <a:r>
            <a:rPr lang="en-US" sz="3200" b="1" i="1" dirty="0" err="1" smtClean="0">
              <a:solidFill>
                <a:schemeClr val="tx1"/>
              </a:solidFill>
            </a:rPr>
            <a:t>Charla</a:t>
          </a:r>
          <a:r>
            <a:rPr lang="en-US" sz="3200" b="1" dirty="0" smtClean="0">
              <a:solidFill>
                <a:schemeClr val="tx1"/>
              </a:solidFill>
            </a:rPr>
            <a:t> 1</a:t>
          </a:r>
          <a:endParaRPr lang="en-US" sz="3200" dirty="0">
            <a:solidFill>
              <a:schemeClr val="tx1"/>
            </a:solidFill>
          </a:endParaRPr>
        </a:p>
      </dgm:t>
    </dgm:pt>
    <dgm:pt modelId="{87E67C35-BC1E-194E-8B06-4D7CB35546D2}" type="parTrans" cxnId="{E05F35A1-EB4F-4844-96F0-86CE8CF56BEC}">
      <dgm:prSet/>
      <dgm:spPr/>
      <dgm:t>
        <a:bodyPr/>
        <a:lstStyle/>
        <a:p>
          <a:endParaRPr lang="en-US"/>
        </a:p>
      </dgm:t>
    </dgm:pt>
    <dgm:pt modelId="{7BF98C31-ADBE-F64B-802D-F4D4B17651E9}" type="sibTrans" cxnId="{E05F35A1-EB4F-4844-96F0-86CE8CF56BEC}">
      <dgm:prSet/>
      <dgm:spPr/>
      <dgm:t>
        <a:bodyPr/>
        <a:lstStyle/>
        <a:p>
          <a:endParaRPr lang="en-US"/>
        </a:p>
      </dgm:t>
    </dgm:pt>
    <dgm:pt modelId="{316B6829-AC72-2F44-A5CC-06FC3D7AEDEA}" type="pres">
      <dgm:prSet presAssocID="{9274BDB5-F959-E74A-AEFA-EABEF044A0E5}" presName="Name0" presStyleCnt="0">
        <dgm:presLayoutVars>
          <dgm:chMax/>
          <dgm:chPref/>
          <dgm:dir/>
        </dgm:presLayoutVars>
      </dgm:prSet>
      <dgm:spPr/>
      <dgm:t>
        <a:bodyPr/>
        <a:lstStyle/>
        <a:p>
          <a:endParaRPr lang="en-US"/>
        </a:p>
      </dgm:t>
    </dgm:pt>
    <dgm:pt modelId="{71E08435-936C-1747-ACA9-21D17B24C90F}" type="pres">
      <dgm:prSet presAssocID="{D315DA6D-19B5-8944-B64E-7AD08667A142}" presName="composite" presStyleCnt="0">
        <dgm:presLayoutVars>
          <dgm:chMax/>
          <dgm:chPref/>
        </dgm:presLayoutVars>
      </dgm:prSet>
      <dgm:spPr/>
    </dgm:pt>
    <dgm:pt modelId="{4AFB4AB6-6F22-7C43-A07B-34886D2AA4FF}" type="pres">
      <dgm:prSet presAssocID="{D315DA6D-19B5-8944-B64E-7AD08667A142}" presName="Image" presStyleLbl="bgImgPlace1" presStyleIdx="0" presStyleCnt="1" custScaleX="310543" custScaleY="400247" custLinFactNeighborX="93851" custLinFactNeighborY="9080"/>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C08BBAE5-AE04-9842-BED7-67B5F476AF54}" type="pres">
      <dgm:prSet presAssocID="{D315DA6D-19B5-8944-B64E-7AD08667A142}" presName="ParentText" presStyleLbl="revTx" presStyleIdx="0" presStyleCnt="1" custScaleX="221425" custLinFactY="10299" custLinFactNeighborX="-25856" custLinFactNeighborY="100000">
        <dgm:presLayoutVars>
          <dgm:chMax val="0"/>
          <dgm:chPref val="0"/>
          <dgm:bulletEnabled val="1"/>
        </dgm:presLayoutVars>
      </dgm:prSet>
      <dgm:spPr/>
      <dgm:t>
        <a:bodyPr/>
        <a:lstStyle/>
        <a:p>
          <a:endParaRPr lang="en-US"/>
        </a:p>
      </dgm:t>
    </dgm:pt>
    <dgm:pt modelId="{2F60AA88-0BD1-2042-875F-9D41FE5E62FB}" type="pres">
      <dgm:prSet presAssocID="{D315DA6D-19B5-8944-B64E-7AD08667A142}" presName="tlFrame" presStyleLbl="node1" presStyleIdx="0" presStyleCnt="4" custFlipVert="0" custFlipHor="1" custScaleX="337711" custScaleY="98770" custLinFactX="200000" custLinFactY="400000" custLinFactNeighborX="258845" custLinFactNeighborY="459652"/>
      <dgm:spPr>
        <a:solidFill>
          <a:srgbClr val="FFFFFF"/>
        </a:solidFill>
      </dgm:spPr>
    </dgm:pt>
    <dgm:pt modelId="{4BA36243-C443-C447-9995-1AFEFB5F8404}" type="pres">
      <dgm:prSet presAssocID="{D315DA6D-19B5-8944-B64E-7AD08667A142}" presName="trFrame" presStyleLbl="node1" presStyleIdx="1" presStyleCnt="4"/>
      <dgm:spPr>
        <a:solidFill>
          <a:srgbClr val="FFFFFF"/>
        </a:solidFill>
      </dgm:spPr>
    </dgm:pt>
    <dgm:pt modelId="{42AD620A-273B-5A47-91B5-D1D7A15C0D27}" type="pres">
      <dgm:prSet presAssocID="{D315DA6D-19B5-8944-B64E-7AD08667A142}" presName="blFrame" presStyleLbl="node1" presStyleIdx="2" presStyleCnt="4"/>
      <dgm:spPr>
        <a:solidFill>
          <a:srgbClr val="FFFFFF"/>
        </a:solidFill>
      </dgm:spPr>
    </dgm:pt>
    <dgm:pt modelId="{8DD3CC61-4A4B-AF42-8D9E-64F76C380DC9}" type="pres">
      <dgm:prSet presAssocID="{D315DA6D-19B5-8944-B64E-7AD08667A142}" presName="brFrame" presStyleLbl="node1" presStyleIdx="3" presStyleCnt="4"/>
      <dgm:spPr>
        <a:solidFill>
          <a:srgbClr val="FFFFFF"/>
        </a:solidFill>
      </dgm:spPr>
    </dgm:pt>
  </dgm:ptLst>
  <dgm:cxnLst>
    <dgm:cxn modelId="{06631985-9E13-7B40-AF97-A1DAFE14139B}" type="presOf" srcId="{9274BDB5-F959-E74A-AEFA-EABEF044A0E5}" destId="{316B6829-AC72-2F44-A5CC-06FC3D7AEDEA}" srcOrd="0" destOrd="0" presId="urn:microsoft.com/office/officeart/2009/3/layout/FramedTextPicture"/>
    <dgm:cxn modelId="{E05F35A1-EB4F-4844-96F0-86CE8CF56BEC}" srcId="{9274BDB5-F959-E74A-AEFA-EABEF044A0E5}" destId="{D315DA6D-19B5-8944-B64E-7AD08667A142}" srcOrd="0" destOrd="0" parTransId="{87E67C35-BC1E-194E-8B06-4D7CB35546D2}" sibTransId="{7BF98C31-ADBE-F64B-802D-F4D4B17651E9}"/>
    <dgm:cxn modelId="{4777438C-36F7-C54E-A770-B6B46A29CD28}" type="presOf" srcId="{D315DA6D-19B5-8944-B64E-7AD08667A142}" destId="{C08BBAE5-AE04-9842-BED7-67B5F476AF54}" srcOrd="0" destOrd="0" presId="urn:microsoft.com/office/officeart/2009/3/layout/FramedTextPicture"/>
    <dgm:cxn modelId="{ED340816-FD6C-DF4C-95DF-32D056D61D55}" type="presParOf" srcId="{316B6829-AC72-2F44-A5CC-06FC3D7AEDEA}" destId="{71E08435-936C-1747-ACA9-21D17B24C90F}" srcOrd="0" destOrd="0" presId="urn:microsoft.com/office/officeart/2009/3/layout/FramedTextPicture"/>
    <dgm:cxn modelId="{60ACD108-E249-054C-ADF3-20DCCC018C2E}" type="presParOf" srcId="{71E08435-936C-1747-ACA9-21D17B24C90F}" destId="{4AFB4AB6-6F22-7C43-A07B-34886D2AA4FF}" srcOrd="0" destOrd="0" presId="urn:microsoft.com/office/officeart/2009/3/layout/FramedTextPicture"/>
    <dgm:cxn modelId="{A38BA800-5C4E-B342-ABBC-02750FA8958D}" type="presParOf" srcId="{71E08435-936C-1747-ACA9-21D17B24C90F}" destId="{C08BBAE5-AE04-9842-BED7-67B5F476AF54}" srcOrd="1" destOrd="0" presId="urn:microsoft.com/office/officeart/2009/3/layout/FramedTextPicture"/>
    <dgm:cxn modelId="{CA259DB5-D915-5C46-BA41-E01A6DB076E1}" type="presParOf" srcId="{71E08435-936C-1747-ACA9-21D17B24C90F}" destId="{2F60AA88-0BD1-2042-875F-9D41FE5E62FB}" srcOrd="2" destOrd="0" presId="urn:microsoft.com/office/officeart/2009/3/layout/FramedTextPicture"/>
    <dgm:cxn modelId="{7E525744-D916-C94C-9DD3-860ED0B1AD2E}" type="presParOf" srcId="{71E08435-936C-1747-ACA9-21D17B24C90F}" destId="{4BA36243-C443-C447-9995-1AFEFB5F8404}" srcOrd="3" destOrd="0" presId="urn:microsoft.com/office/officeart/2009/3/layout/FramedTextPicture"/>
    <dgm:cxn modelId="{E2F9F153-1BB8-084D-B177-48BBA2062DEF}" type="presParOf" srcId="{71E08435-936C-1747-ACA9-21D17B24C90F}" destId="{42AD620A-273B-5A47-91B5-D1D7A15C0D27}" srcOrd="4" destOrd="0" presId="urn:microsoft.com/office/officeart/2009/3/layout/FramedTextPicture"/>
    <dgm:cxn modelId="{CCE11A42-4DA5-424A-A4BA-CF39917E5E8E}" type="presParOf" srcId="{71E08435-936C-1747-ACA9-21D17B24C90F}" destId="{8DD3CC61-4A4B-AF42-8D9E-64F76C380DC9}" srcOrd="5" destOrd="0" presId="urn:microsoft.com/office/officeart/2009/3/layout/FramedTextPicture"/>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F84408-3290-2444-83E1-C6D6D7F3D8EC}"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BA7969D8-CC3D-354A-8E5B-0403911EB9C9}">
      <dgm:prSet phldrT="[Text]">
        <dgm:style>
          <a:lnRef idx="3">
            <a:schemeClr val="lt1"/>
          </a:lnRef>
          <a:fillRef idx="1">
            <a:schemeClr val="accent1"/>
          </a:fillRef>
          <a:effectRef idx="1">
            <a:schemeClr val="accent1"/>
          </a:effectRef>
          <a:fontRef idx="minor">
            <a:schemeClr val="lt1"/>
          </a:fontRef>
        </dgm:style>
      </dgm:prSet>
      <dgm:spPr>
        <a:solidFill>
          <a:srgbClr val="560000"/>
        </a:solidFill>
      </dgm:spPr>
      <dgm:t>
        <a:bodyPr/>
        <a:lstStyle/>
        <a:p>
          <a:pPr rtl="0"/>
          <a:r>
            <a:rPr lang="en-US" dirty="0" smtClean="0"/>
            <a:t>Structured</a:t>
          </a:r>
          <a:r>
            <a:rPr lang="en-US" baseline="0" dirty="0" smtClean="0"/>
            <a:t> and unstructured Interviewing around substance use, depression, PTSD, trauma and violence</a:t>
          </a:r>
          <a:endParaRPr lang="en-US" dirty="0"/>
        </a:p>
      </dgm:t>
    </dgm:pt>
    <dgm:pt modelId="{CC798654-AB12-8947-9DC1-D53FE177BF0C}" type="parTrans" cxnId="{BE521856-B60D-8D4C-95B1-275F177A805E}">
      <dgm:prSet/>
      <dgm:spPr/>
      <dgm:t>
        <a:bodyPr/>
        <a:lstStyle/>
        <a:p>
          <a:endParaRPr lang="en-US"/>
        </a:p>
      </dgm:t>
    </dgm:pt>
    <dgm:pt modelId="{D20E2331-4693-1143-A3BF-AF3FE204465B}" type="sibTrans" cxnId="{BE521856-B60D-8D4C-95B1-275F177A805E}">
      <dgm:prSet/>
      <dgm:spPr/>
      <dgm:t>
        <a:bodyPr/>
        <a:lstStyle/>
        <a:p>
          <a:endParaRPr lang="en-US"/>
        </a:p>
      </dgm:t>
    </dgm:pt>
    <dgm:pt modelId="{EBB0669F-2AEB-8B46-B260-CA79EEC0DDCD}" type="pres">
      <dgm:prSet presAssocID="{22F84408-3290-2444-83E1-C6D6D7F3D8EC}" presName="Name0" presStyleCnt="0">
        <dgm:presLayoutVars>
          <dgm:chMax val="7"/>
          <dgm:chPref val="7"/>
          <dgm:dir/>
        </dgm:presLayoutVars>
      </dgm:prSet>
      <dgm:spPr/>
      <dgm:t>
        <a:bodyPr/>
        <a:lstStyle/>
        <a:p>
          <a:endParaRPr lang="en-US"/>
        </a:p>
      </dgm:t>
    </dgm:pt>
    <dgm:pt modelId="{9A8A865B-9B2B-6347-8767-C2DCC2F37FC6}" type="pres">
      <dgm:prSet presAssocID="{22F84408-3290-2444-83E1-C6D6D7F3D8EC}" presName="Name1" presStyleCnt="0"/>
      <dgm:spPr/>
    </dgm:pt>
    <dgm:pt modelId="{CF76BDE8-B2F9-B345-ACE6-B87F707D6AC8}" type="pres">
      <dgm:prSet presAssocID="{22F84408-3290-2444-83E1-C6D6D7F3D8EC}" presName="cycle" presStyleCnt="0"/>
      <dgm:spPr/>
    </dgm:pt>
    <dgm:pt modelId="{C26B0A8F-52BB-E045-82BE-956E4615A614}" type="pres">
      <dgm:prSet presAssocID="{22F84408-3290-2444-83E1-C6D6D7F3D8EC}" presName="srcNode" presStyleLbl="node1" presStyleIdx="0" presStyleCnt="1"/>
      <dgm:spPr/>
    </dgm:pt>
    <dgm:pt modelId="{4C12B841-2E79-F04C-94B7-6BDE807076D1}" type="pres">
      <dgm:prSet presAssocID="{22F84408-3290-2444-83E1-C6D6D7F3D8EC}" presName="conn" presStyleLbl="parChTrans1D2" presStyleIdx="0" presStyleCnt="1"/>
      <dgm:spPr/>
      <dgm:t>
        <a:bodyPr/>
        <a:lstStyle/>
        <a:p>
          <a:endParaRPr lang="en-US"/>
        </a:p>
      </dgm:t>
    </dgm:pt>
    <dgm:pt modelId="{85141254-464A-1C4B-BC1C-12455DD4AF70}" type="pres">
      <dgm:prSet presAssocID="{22F84408-3290-2444-83E1-C6D6D7F3D8EC}" presName="extraNode" presStyleLbl="node1" presStyleIdx="0" presStyleCnt="1"/>
      <dgm:spPr/>
    </dgm:pt>
    <dgm:pt modelId="{0EA6BCD7-C2F9-8343-AC94-48A7CCEEB64A}" type="pres">
      <dgm:prSet presAssocID="{22F84408-3290-2444-83E1-C6D6D7F3D8EC}" presName="dstNode" presStyleLbl="node1" presStyleIdx="0" presStyleCnt="1"/>
      <dgm:spPr/>
    </dgm:pt>
    <dgm:pt modelId="{45CBC54E-AB57-2B4A-A822-73755FC91117}" type="pres">
      <dgm:prSet presAssocID="{BA7969D8-CC3D-354A-8E5B-0403911EB9C9}" presName="text_1" presStyleLbl="node1" presStyleIdx="0" presStyleCnt="1">
        <dgm:presLayoutVars>
          <dgm:bulletEnabled val="1"/>
        </dgm:presLayoutVars>
      </dgm:prSet>
      <dgm:spPr/>
      <dgm:t>
        <a:bodyPr/>
        <a:lstStyle/>
        <a:p>
          <a:endParaRPr lang="en-US"/>
        </a:p>
      </dgm:t>
    </dgm:pt>
    <dgm:pt modelId="{96DD208D-1C47-D042-A162-F5AD7C13859C}" type="pres">
      <dgm:prSet presAssocID="{BA7969D8-CC3D-354A-8E5B-0403911EB9C9}" presName="accent_1" presStyleCnt="0"/>
      <dgm:spPr/>
    </dgm:pt>
    <dgm:pt modelId="{101FC1F8-7546-3B48-9C99-DBB8802EF098}" type="pres">
      <dgm:prSet presAssocID="{BA7969D8-CC3D-354A-8E5B-0403911EB9C9}" presName="accentRepeatNode" presStyleLbl="solidFgAcc1" presStyleIdx="0" presStyleCnt="1"/>
      <dgm:spPr>
        <a:ln>
          <a:solidFill>
            <a:schemeClr val="tx1"/>
          </a:solidFill>
        </a:ln>
      </dgm:spPr>
    </dgm:pt>
  </dgm:ptLst>
  <dgm:cxnLst>
    <dgm:cxn modelId="{F7F7C61C-63C6-494D-BEA4-6CB322276AC8}" type="presOf" srcId="{D20E2331-4693-1143-A3BF-AF3FE204465B}" destId="{4C12B841-2E79-F04C-94B7-6BDE807076D1}" srcOrd="0" destOrd="0" presId="urn:microsoft.com/office/officeart/2008/layout/VerticalCurvedList"/>
    <dgm:cxn modelId="{8B90AE3E-6AE5-D44C-9A48-938900AFC5D6}" type="presOf" srcId="{22F84408-3290-2444-83E1-C6D6D7F3D8EC}" destId="{EBB0669F-2AEB-8B46-B260-CA79EEC0DDCD}" srcOrd="0" destOrd="0" presId="urn:microsoft.com/office/officeart/2008/layout/VerticalCurvedList"/>
    <dgm:cxn modelId="{D3DA5200-8CF4-3046-B29F-E37F242399DD}" type="presOf" srcId="{BA7969D8-CC3D-354A-8E5B-0403911EB9C9}" destId="{45CBC54E-AB57-2B4A-A822-73755FC91117}" srcOrd="0" destOrd="0" presId="urn:microsoft.com/office/officeart/2008/layout/VerticalCurvedList"/>
    <dgm:cxn modelId="{BE521856-B60D-8D4C-95B1-275F177A805E}" srcId="{22F84408-3290-2444-83E1-C6D6D7F3D8EC}" destId="{BA7969D8-CC3D-354A-8E5B-0403911EB9C9}" srcOrd="0" destOrd="0" parTransId="{CC798654-AB12-8947-9DC1-D53FE177BF0C}" sibTransId="{D20E2331-4693-1143-A3BF-AF3FE204465B}"/>
    <dgm:cxn modelId="{363BCF92-830B-304C-B993-AA71A805814C}" type="presParOf" srcId="{EBB0669F-2AEB-8B46-B260-CA79EEC0DDCD}" destId="{9A8A865B-9B2B-6347-8767-C2DCC2F37FC6}" srcOrd="0" destOrd="0" presId="urn:microsoft.com/office/officeart/2008/layout/VerticalCurvedList"/>
    <dgm:cxn modelId="{56CF4ACC-8367-6F46-A1D7-1879263A1765}" type="presParOf" srcId="{9A8A865B-9B2B-6347-8767-C2DCC2F37FC6}" destId="{CF76BDE8-B2F9-B345-ACE6-B87F707D6AC8}" srcOrd="0" destOrd="0" presId="urn:microsoft.com/office/officeart/2008/layout/VerticalCurvedList"/>
    <dgm:cxn modelId="{2FD23DAE-2BB8-6241-9364-E6102C1E43DE}" type="presParOf" srcId="{CF76BDE8-B2F9-B345-ACE6-B87F707D6AC8}" destId="{C26B0A8F-52BB-E045-82BE-956E4615A614}" srcOrd="0" destOrd="0" presId="urn:microsoft.com/office/officeart/2008/layout/VerticalCurvedList"/>
    <dgm:cxn modelId="{EEAE05B8-56A8-A544-85FD-8CE9458A75BE}" type="presParOf" srcId="{CF76BDE8-B2F9-B345-ACE6-B87F707D6AC8}" destId="{4C12B841-2E79-F04C-94B7-6BDE807076D1}" srcOrd="1" destOrd="0" presId="urn:microsoft.com/office/officeart/2008/layout/VerticalCurvedList"/>
    <dgm:cxn modelId="{A56DB9BD-8CE1-8343-B739-0D3F579AB334}" type="presParOf" srcId="{CF76BDE8-B2F9-B345-ACE6-B87F707D6AC8}" destId="{85141254-464A-1C4B-BC1C-12455DD4AF70}" srcOrd="2" destOrd="0" presId="urn:microsoft.com/office/officeart/2008/layout/VerticalCurvedList"/>
    <dgm:cxn modelId="{FAFF5AC1-87E5-594C-AEA9-2DD4DBABA5ED}" type="presParOf" srcId="{CF76BDE8-B2F9-B345-ACE6-B87F707D6AC8}" destId="{0EA6BCD7-C2F9-8343-AC94-48A7CCEEB64A}" srcOrd="3" destOrd="0" presId="urn:microsoft.com/office/officeart/2008/layout/VerticalCurvedList"/>
    <dgm:cxn modelId="{3FB9DDCF-387F-9D4F-9C10-E5C2E110E775}" type="presParOf" srcId="{9A8A865B-9B2B-6347-8767-C2DCC2F37FC6}" destId="{45CBC54E-AB57-2B4A-A822-73755FC91117}" srcOrd="1" destOrd="0" presId="urn:microsoft.com/office/officeart/2008/layout/VerticalCurvedList"/>
    <dgm:cxn modelId="{06837B9E-610A-2A4B-B0CD-6EB7B303D2D6}" type="presParOf" srcId="{9A8A865B-9B2B-6347-8767-C2DCC2F37FC6}" destId="{96DD208D-1C47-D042-A162-F5AD7C13859C}" srcOrd="2" destOrd="0" presId="urn:microsoft.com/office/officeart/2008/layout/VerticalCurvedList"/>
    <dgm:cxn modelId="{0F263D41-6A1F-5747-B25B-3282E208D47C}" type="presParOf" srcId="{96DD208D-1C47-D042-A162-F5AD7C13859C}" destId="{101FC1F8-7546-3B48-9C99-DBB8802EF098}" srcOrd="0" destOrd="0" presId="urn:microsoft.com/office/officeart/2008/layout/VerticalCurvedList"/>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74BDB5-F959-E74A-AEFA-EABEF044A0E5}" type="doc">
      <dgm:prSet loTypeId="urn:microsoft.com/office/officeart/2009/3/layout/FramedTextPicture" loCatId="" qsTypeId="urn:microsoft.com/office/officeart/2005/8/quickstyle/simple4" qsCatId="simple" csTypeId="urn:microsoft.com/office/officeart/2005/8/colors/accent1_2" csCatId="accent1" phldr="1"/>
      <dgm:spPr/>
      <dgm:t>
        <a:bodyPr/>
        <a:lstStyle/>
        <a:p>
          <a:endParaRPr lang="en-US"/>
        </a:p>
      </dgm:t>
    </dgm:pt>
    <dgm:pt modelId="{D315DA6D-19B5-8944-B64E-7AD08667A142}">
      <dgm:prSet custT="1"/>
      <dgm:spPr/>
      <dgm:t>
        <a:bodyPr/>
        <a:lstStyle/>
        <a:p>
          <a:pPr rtl="0"/>
          <a:r>
            <a:rPr lang="en-US" sz="3200" b="1" i="1" dirty="0" err="1" smtClean="0">
              <a:solidFill>
                <a:schemeClr val="tx1"/>
              </a:solidFill>
            </a:rPr>
            <a:t>Charla</a:t>
          </a:r>
          <a:r>
            <a:rPr lang="en-US" sz="3200" b="1" dirty="0" smtClean="0">
              <a:solidFill>
                <a:schemeClr val="tx1"/>
              </a:solidFill>
            </a:rPr>
            <a:t> 2</a:t>
          </a:r>
          <a:endParaRPr lang="en-US" sz="3200" dirty="0">
            <a:solidFill>
              <a:schemeClr val="tx1"/>
            </a:solidFill>
          </a:endParaRPr>
        </a:p>
      </dgm:t>
    </dgm:pt>
    <dgm:pt modelId="{87E67C35-BC1E-194E-8B06-4D7CB35546D2}" type="parTrans" cxnId="{E05F35A1-EB4F-4844-96F0-86CE8CF56BEC}">
      <dgm:prSet/>
      <dgm:spPr/>
      <dgm:t>
        <a:bodyPr/>
        <a:lstStyle/>
        <a:p>
          <a:endParaRPr lang="en-US"/>
        </a:p>
      </dgm:t>
    </dgm:pt>
    <dgm:pt modelId="{7BF98C31-ADBE-F64B-802D-F4D4B17651E9}" type="sibTrans" cxnId="{E05F35A1-EB4F-4844-96F0-86CE8CF56BEC}">
      <dgm:prSet/>
      <dgm:spPr/>
      <dgm:t>
        <a:bodyPr/>
        <a:lstStyle/>
        <a:p>
          <a:endParaRPr lang="en-US"/>
        </a:p>
      </dgm:t>
    </dgm:pt>
    <dgm:pt modelId="{316B6829-AC72-2F44-A5CC-06FC3D7AEDEA}" type="pres">
      <dgm:prSet presAssocID="{9274BDB5-F959-E74A-AEFA-EABEF044A0E5}" presName="Name0" presStyleCnt="0">
        <dgm:presLayoutVars>
          <dgm:chMax/>
          <dgm:chPref/>
          <dgm:dir/>
        </dgm:presLayoutVars>
      </dgm:prSet>
      <dgm:spPr/>
      <dgm:t>
        <a:bodyPr/>
        <a:lstStyle/>
        <a:p>
          <a:endParaRPr lang="en-US"/>
        </a:p>
      </dgm:t>
    </dgm:pt>
    <dgm:pt modelId="{71E08435-936C-1747-ACA9-21D17B24C90F}" type="pres">
      <dgm:prSet presAssocID="{D315DA6D-19B5-8944-B64E-7AD08667A142}" presName="composite" presStyleCnt="0">
        <dgm:presLayoutVars>
          <dgm:chMax/>
          <dgm:chPref/>
        </dgm:presLayoutVars>
      </dgm:prSet>
      <dgm:spPr/>
    </dgm:pt>
    <dgm:pt modelId="{4AFB4AB6-6F22-7C43-A07B-34886D2AA4FF}" type="pres">
      <dgm:prSet presAssocID="{D315DA6D-19B5-8944-B64E-7AD08667A142}" presName="Image" presStyleLbl="bgImgPlace1" presStyleIdx="0" presStyleCnt="1" custScaleX="328850" custScaleY="309688" custLinFactNeighborX="89049" custLinFactNeighborY="-673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C08BBAE5-AE04-9842-BED7-67B5F476AF54}" type="pres">
      <dgm:prSet presAssocID="{D315DA6D-19B5-8944-B64E-7AD08667A142}" presName="ParentText" presStyleLbl="revTx" presStyleIdx="0" presStyleCnt="1" custScaleX="214709" custLinFactNeighborX="-20747" custLinFactNeighborY="69742">
        <dgm:presLayoutVars>
          <dgm:chMax val="0"/>
          <dgm:chPref val="0"/>
          <dgm:bulletEnabled val="1"/>
        </dgm:presLayoutVars>
      </dgm:prSet>
      <dgm:spPr/>
      <dgm:t>
        <a:bodyPr/>
        <a:lstStyle/>
        <a:p>
          <a:endParaRPr lang="en-US"/>
        </a:p>
      </dgm:t>
    </dgm:pt>
    <dgm:pt modelId="{2F60AA88-0BD1-2042-875F-9D41FE5E62FB}" type="pres">
      <dgm:prSet presAssocID="{D315DA6D-19B5-8944-B64E-7AD08667A142}" presName="tlFrame" presStyleLbl="node1" presStyleIdx="0" presStyleCnt="4" custFlipVert="1" custFlipHor="1" custScaleX="337711" custScaleY="107307" custLinFactX="-104700" custLinFactY="70538" custLinFactNeighborX="-200000" custLinFactNeighborY="100000"/>
      <dgm:spPr>
        <a:solidFill>
          <a:srgbClr val="FFFFFF"/>
        </a:solidFill>
      </dgm:spPr>
    </dgm:pt>
    <dgm:pt modelId="{4BA36243-C443-C447-9995-1AFEFB5F8404}" type="pres">
      <dgm:prSet presAssocID="{D315DA6D-19B5-8944-B64E-7AD08667A142}" presName="trFrame" presStyleLbl="node1" presStyleIdx="1" presStyleCnt="4"/>
      <dgm:spPr>
        <a:solidFill>
          <a:srgbClr val="FFFFFF"/>
        </a:solidFill>
      </dgm:spPr>
    </dgm:pt>
    <dgm:pt modelId="{42AD620A-273B-5A47-91B5-D1D7A15C0D27}" type="pres">
      <dgm:prSet presAssocID="{D315DA6D-19B5-8944-B64E-7AD08667A142}" presName="blFrame" presStyleLbl="node1" presStyleIdx="2" presStyleCnt="4" custLinFactX="162433" custLinFactY="-100000" custLinFactNeighborX="200000" custLinFactNeighborY="-125701"/>
      <dgm:spPr>
        <a:solidFill>
          <a:srgbClr val="FFFFFF"/>
        </a:solidFill>
      </dgm:spPr>
    </dgm:pt>
    <dgm:pt modelId="{8DD3CC61-4A4B-AF42-8D9E-64F76C380DC9}" type="pres">
      <dgm:prSet presAssocID="{D315DA6D-19B5-8944-B64E-7AD08667A142}" presName="brFrame" presStyleLbl="node1" presStyleIdx="3" presStyleCnt="4" custLinFactY="-100000" custLinFactNeighborX="-5941" custLinFactNeighborY="-196975"/>
      <dgm:spPr>
        <a:solidFill>
          <a:srgbClr val="FFFFFF"/>
        </a:solidFill>
      </dgm:spPr>
    </dgm:pt>
  </dgm:ptLst>
  <dgm:cxnLst>
    <dgm:cxn modelId="{0865571E-6ADD-A742-B99C-46D2598264E0}" type="presOf" srcId="{D315DA6D-19B5-8944-B64E-7AD08667A142}" destId="{C08BBAE5-AE04-9842-BED7-67B5F476AF54}" srcOrd="0" destOrd="0" presId="urn:microsoft.com/office/officeart/2009/3/layout/FramedTextPicture"/>
    <dgm:cxn modelId="{2CECD3BD-BD8B-DE40-85CA-1AFA899AE90F}" type="presOf" srcId="{9274BDB5-F959-E74A-AEFA-EABEF044A0E5}" destId="{316B6829-AC72-2F44-A5CC-06FC3D7AEDEA}" srcOrd="0" destOrd="0" presId="urn:microsoft.com/office/officeart/2009/3/layout/FramedTextPicture"/>
    <dgm:cxn modelId="{E05F35A1-EB4F-4844-96F0-86CE8CF56BEC}" srcId="{9274BDB5-F959-E74A-AEFA-EABEF044A0E5}" destId="{D315DA6D-19B5-8944-B64E-7AD08667A142}" srcOrd="0" destOrd="0" parTransId="{87E67C35-BC1E-194E-8B06-4D7CB35546D2}" sibTransId="{7BF98C31-ADBE-F64B-802D-F4D4B17651E9}"/>
    <dgm:cxn modelId="{D21EE335-5531-DE46-962F-83587F21D857}" type="presParOf" srcId="{316B6829-AC72-2F44-A5CC-06FC3D7AEDEA}" destId="{71E08435-936C-1747-ACA9-21D17B24C90F}" srcOrd="0" destOrd="0" presId="urn:microsoft.com/office/officeart/2009/3/layout/FramedTextPicture"/>
    <dgm:cxn modelId="{230273EF-8676-EC41-87DC-69C1395DFAE6}" type="presParOf" srcId="{71E08435-936C-1747-ACA9-21D17B24C90F}" destId="{4AFB4AB6-6F22-7C43-A07B-34886D2AA4FF}" srcOrd="0" destOrd="0" presId="urn:microsoft.com/office/officeart/2009/3/layout/FramedTextPicture"/>
    <dgm:cxn modelId="{3EA04FE7-986D-AF4B-8ECD-5A61E79CA6E8}" type="presParOf" srcId="{71E08435-936C-1747-ACA9-21D17B24C90F}" destId="{C08BBAE5-AE04-9842-BED7-67B5F476AF54}" srcOrd="1" destOrd="0" presId="urn:microsoft.com/office/officeart/2009/3/layout/FramedTextPicture"/>
    <dgm:cxn modelId="{ED45D6C6-3A5A-C846-9FDC-B750C7424A43}" type="presParOf" srcId="{71E08435-936C-1747-ACA9-21D17B24C90F}" destId="{2F60AA88-0BD1-2042-875F-9D41FE5E62FB}" srcOrd="2" destOrd="0" presId="urn:microsoft.com/office/officeart/2009/3/layout/FramedTextPicture"/>
    <dgm:cxn modelId="{9582DE9B-4DF4-794B-A261-0A8ECCC15BA2}" type="presParOf" srcId="{71E08435-936C-1747-ACA9-21D17B24C90F}" destId="{4BA36243-C443-C447-9995-1AFEFB5F8404}" srcOrd="3" destOrd="0" presId="urn:microsoft.com/office/officeart/2009/3/layout/FramedTextPicture"/>
    <dgm:cxn modelId="{FACB80CF-1789-824D-B3E1-227E7AA9F22C}" type="presParOf" srcId="{71E08435-936C-1747-ACA9-21D17B24C90F}" destId="{42AD620A-273B-5A47-91B5-D1D7A15C0D27}" srcOrd="4" destOrd="0" presId="urn:microsoft.com/office/officeart/2009/3/layout/FramedTextPicture"/>
    <dgm:cxn modelId="{5678491D-E02D-DA4E-98B4-14A3E320771C}" type="presParOf" srcId="{71E08435-936C-1747-ACA9-21D17B24C90F}" destId="{8DD3CC61-4A4B-AF42-8D9E-64F76C380DC9}" srcOrd="5" destOrd="0" presId="urn:microsoft.com/office/officeart/2009/3/layout/FramedTextPicture"/>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F84408-3290-2444-83E1-C6D6D7F3D8EC}"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BA7969D8-CC3D-354A-8E5B-0403911EB9C9}">
      <dgm:prSet phldrT="[Text]">
        <dgm:style>
          <a:lnRef idx="3">
            <a:schemeClr val="lt1"/>
          </a:lnRef>
          <a:fillRef idx="1">
            <a:schemeClr val="accent1"/>
          </a:fillRef>
          <a:effectRef idx="1">
            <a:schemeClr val="accent1"/>
          </a:effectRef>
          <a:fontRef idx="minor">
            <a:schemeClr val="lt1"/>
          </a:fontRef>
        </dgm:style>
      </dgm:prSet>
      <dgm:spPr>
        <a:solidFill>
          <a:srgbClr val="560000"/>
        </a:solidFill>
      </dgm:spPr>
      <dgm:t>
        <a:bodyPr/>
        <a:lstStyle/>
        <a:p>
          <a:pPr rtl="0"/>
          <a:r>
            <a:rPr lang="en-US" dirty="0" smtClean="0"/>
            <a:t>Stigma &amp;</a:t>
          </a:r>
          <a:r>
            <a:rPr lang="en-US" baseline="0" dirty="0" smtClean="0"/>
            <a:t> </a:t>
          </a:r>
          <a:r>
            <a:rPr lang="en-US" dirty="0" smtClean="0"/>
            <a:t>Disclosure (partners, family, friends); may include role play</a:t>
          </a:r>
          <a:endParaRPr lang="en-US" dirty="0"/>
        </a:p>
      </dgm:t>
    </dgm:pt>
    <dgm:pt modelId="{CC798654-AB12-8947-9DC1-D53FE177BF0C}" type="parTrans" cxnId="{BE521856-B60D-8D4C-95B1-275F177A805E}">
      <dgm:prSet/>
      <dgm:spPr/>
      <dgm:t>
        <a:bodyPr/>
        <a:lstStyle/>
        <a:p>
          <a:endParaRPr lang="en-US"/>
        </a:p>
      </dgm:t>
    </dgm:pt>
    <dgm:pt modelId="{D20E2331-4693-1143-A3BF-AF3FE204465B}" type="sibTrans" cxnId="{BE521856-B60D-8D4C-95B1-275F177A805E}">
      <dgm:prSet/>
      <dgm:spPr/>
      <dgm:t>
        <a:bodyPr/>
        <a:lstStyle/>
        <a:p>
          <a:endParaRPr lang="en-US"/>
        </a:p>
      </dgm:t>
    </dgm:pt>
    <dgm:pt modelId="{EBB0669F-2AEB-8B46-B260-CA79EEC0DDCD}" type="pres">
      <dgm:prSet presAssocID="{22F84408-3290-2444-83E1-C6D6D7F3D8EC}" presName="Name0" presStyleCnt="0">
        <dgm:presLayoutVars>
          <dgm:chMax val="7"/>
          <dgm:chPref val="7"/>
          <dgm:dir/>
        </dgm:presLayoutVars>
      </dgm:prSet>
      <dgm:spPr/>
      <dgm:t>
        <a:bodyPr/>
        <a:lstStyle/>
        <a:p>
          <a:endParaRPr lang="en-US"/>
        </a:p>
      </dgm:t>
    </dgm:pt>
    <dgm:pt modelId="{9A8A865B-9B2B-6347-8767-C2DCC2F37FC6}" type="pres">
      <dgm:prSet presAssocID="{22F84408-3290-2444-83E1-C6D6D7F3D8EC}" presName="Name1" presStyleCnt="0"/>
      <dgm:spPr/>
    </dgm:pt>
    <dgm:pt modelId="{CF76BDE8-B2F9-B345-ACE6-B87F707D6AC8}" type="pres">
      <dgm:prSet presAssocID="{22F84408-3290-2444-83E1-C6D6D7F3D8EC}" presName="cycle" presStyleCnt="0"/>
      <dgm:spPr/>
    </dgm:pt>
    <dgm:pt modelId="{C26B0A8F-52BB-E045-82BE-956E4615A614}" type="pres">
      <dgm:prSet presAssocID="{22F84408-3290-2444-83E1-C6D6D7F3D8EC}" presName="srcNode" presStyleLbl="node1" presStyleIdx="0" presStyleCnt="1"/>
      <dgm:spPr/>
    </dgm:pt>
    <dgm:pt modelId="{4C12B841-2E79-F04C-94B7-6BDE807076D1}" type="pres">
      <dgm:prSet presAssocID="{22F84408-3290-2444-83E1-C6D6D7F3D8EC}" presName="conn" presStyleLbl="parChTrans1D2" presStyleIdx="0" presStyleCnt="1"/>
      <dgm:spPr/>
      <dgm:t>
        <a:bodyPr/>
        <a:lstStyle/>
        <a:p>
          <a:endParaRPr lang="en-US"/>
        </a:p>
      </dgm:t>
    </dgm:pt>
    <dgm:pt modelId="{85141254-464A-1C4B-BC1C-12455DD4AF70}" type="pres">
      <dgm:prSet presAssocID="{22F84408-3290-2444-83E1-C6D6D7F3D8EC}" presName="extraNode" presStyleLbl="node1" presStyleIdx="0" presStyleCnt="1"/>
      <dgm:spPr/>
    </dgm:pt>
    <dgm:pt modelId="{0EA6BCD7-C2F9-8343-AC94-48A7CCEEB64A}" type="pres">
      <dgm:prSet presAssocID="{22F84408-3290-2444-83E1-C6D6D7F3D8EC}" presName="dstNode" presStyleLbl="node1" presStyleIdx="0" presStyleCnt="1"/>
      <dgm:spPr/>
    </dgm:pt>
    <dgm:pt modelId="{45CBC54E-AB57-2B4A-A822-73755FC91117}" type="pres">
      <dgm:prSet presAssocID="{BA7969D8-CC3D-354A-8E5B-0403911EB9C9}" presName="text_1" presStyleLbl="node1" presStyleIdx="0" presStyleCnt="1">
        <dgm:presLayoutVars>
          <dgm:bulletEnabled val="1"/>
        </dgm:presLayoutVars>
      </dgm:prSet>
      <dgm:spPr/>
      <dgm:t>
        <a:bodyPr/>
        <a:lstStyle/>
        <a:p>
          <a:endParaRPr lang="en-US"/>
        </a:p>
      </dgm:t>
    </dgm:pt>
    <dgm:pt modelId="{96DD208D-1C47-D042-A162-F5AD7C13859C}" type="pres">
      <dgm:prSet presAssocID="{BA7969D8-CC3D-354A-8E5B-0403911EB9C9}" presName="accent_1" presStyleCnt="0"/>
      <dgm:spPr/>
    </dgm:pt>
    <dgm:pt modelId="{101FC1F8-7546-3B48-9C99-DBB8802EF098}" type="pres">
      <dgm:prSet presAssocID="{BA7969D8-CC3D-354A-8E5B-0403911EB9C9}" presName="accentRepeatNode" presStyleLbl="solidFgAcc1" presStyleIdx="0" presStyleCnt="1"/>
      <dgm:spPr>
        <a:ln>
          <a:solidFill>
            <a:schemeClr val="tx1"/>
          </a:solidFill>
        </a:ln>
      </dgm:spPr>
    </dgm:pt>
  </dgm:ptLst>
  <dgm:cxnLst>
    <dgm:cxn modelId="{BFAE9BD6-08DD-DF48-B5B2-60CD4E630456}" type="presOf" srcId="{22F84408-3290-2444-83E1-C6D6D7F3D8EC}" destId="{EBB0669F-2AEB-8B46-B260-CA79EEC0DDCD}" srcOrd="0" destOrd="0" presId="urn:microsoft.com/office/officeart/2008/layout/VerticalCurvedList"/>
    <dgm:cxn modelId="{BF9DB279-8C50-7B4A-9E09-0F67B44846D2}" type="presOf" srcId="{D20E2331-4693-1143-A3BF-AF3FE204465B}" destId="{4C12B841-2E79-F04C-94B7-6BDE807076D1}" srcOrd="0" destOrd="0" presId="urn:microsoft.com/office/officeart/2008/layout/VerticalCurvedList"/>
    <dgm:cxn modelId="{BE521856-B60D-8D4C-95B1-275F177A805E}" srcId="{22F84408-3290-2444-83E1-C6D6D7F3D8EC}" destId="{BA7969D8-CC3D-354A-8E5B-0403911EB9C9}" srcOrd="0" destOrd="0" parTransId="{CC798654-AB12-8947-9DC1-D53FE177BF0C}" sibTransId="{D20E2331-4693-1143-A3BF-AF3FE204465B}"/>
    <dgm:cxn modelId="{8079E01B-48A0-4A41-AA40-D821821E42DF}" type="presOf" srcId="{BA7969D8-CC3D-354A-8E5B-0403911EB9C9}" destId="{45CBC54E-AB57-2B4A-A822-73755FC91117}" srcOrd="0" destOrd="0" presId="urn:microsoft.com/office/officeart/2008/layout/VerticalCurvedList"/>
    <dgm:cxn modelId="{F3443286-EC77-8146-8241-DE21895C0658}" type="presParOf" srcId="{EBB0669F-2AEB-8B46-B260-CA79EEC0DDCD}" destId="{9A8A865B-9B2B-6347-8767-C2DCC2F37FC6}" srcOrd="0" destOrd="0" presId="urn:microsoft.com/office/officeart/2008/layout/VerticalCurvedList"/>
    <dgm:cxn modelId="{34CBC109-076B-0D42-9708-6CFC020C119F}" type="presParOf" srcId="{9A8A865B-9B2B-6347-8767-C2DCC2F37FC6}" destId="{CF76BDE8-B2F9-B345-ACE6-B87F707D6AC8}" srcOrd="0" destOrd="0" presId="urn:microsoft.com/office/officeart/2008/layout/VerticalCurvedList"/>
    <dgm:cxn modelId="{A99E80D7-B56B-7F41-9327-9B2BA7F54A69}" type="presParOf" srcId="{CF76BDE8-B2F9-B345-ACE6-B87F707D6AC8}" destId="{C26B0A8F-52BB-E045-82BE-956E4615A614}" srcOrd="0" destOrd="0" presId="urn:microsoft.com/office/officeart/2008/layout/VerticalCurvedList"/>
    <dgm:cxn modelId="{E3C54341-50BE-9E48-9C33-994E1417D9FE}" type="presParOf" srcId="{CF76BDE8-B2F9-B345-ACE6-B87F707D6AC8}" destId="{4C12B841-2E79-F04C-94B7-6BDE807076D1}" srcOrd="1" destOrd="0" presId="urn:microsoft.com/office/officeart/2008/layout/VerticalCurvedList"/>
    <dgm:cxn modelId="{6447ADBF-65DE-5444-ADCA-29F5D86B06B7}" type="presParOf" srcId="{CF76BDE8-B2F9-B345-ACE6-B87F707D6AC8}" destId="{85141254-464A-1C4B-BC1C-12455DD4AF70}" srcOrd="2" destOrd="0" presId="urn:microsoft.com/office/officeart/2008/layout/VerticalCurvedList"/>
    <dgm:cxn modelId="{40CD19A2-F6CE-FA40-A7E3-DA5449428074}" type="presParOf" srcId="{CF76BDE8-B2F9-B345-ACE6-B87F707D6AC8}" destId="{0EA6BCD7-C2F9-8343-AC94-48A7CCEEB64A}" srcOrd="3" destOrd="0" presId="urn:microsoft.com/office/officeart/2008/layout/VerticalCurvedList"/>
    <dgm:cxn modelId="{7885755E-D7C4-C340-9EC1-7356CD36A86A}" type="presParOf" srcId="{9A8A865B-9B2B-6347-8767-C2DCC2F37FC6}" destId="{45CBC54E-AB57-2B4A-A822-73755FC91117}" srcOrd="1" destOrd="0" presId="urn:microsoft.com/office/officeart/2008/layout/VerticalCurvedList"/>
    <dgm:cxn modelId="{79E11CE0-771F-8547-A296-4195AA6E4E04}" type="presParOf" srcId="{9A8A865B-9B2B-6347-8767-C2DCC2F37FC6}" destId="{96DD208D-1C47-D042-A162-F5AD7C13859C}" srcOrd="2" destOrd="0" presId="urn:microsoft.com/office/officeart/2008/layout/VerticalCurvedList"/>
    <dgm:cxn modelId="{87C1C180-D86E-AD41-AF7F-6EB6FD95AC25}" type="presParOf" srcId="{96DD208D-1C47-D042-A162-F5AD7C13859C}" destId="{101FC1F8-7546-3B48-9C99-DBB8802EF098}" srcOrd="0" destOrd="0" presId="urn:microsoft.com/office/officeart/2008/layout/VerticalCurvedList"/>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74BDB5-F959-E74A-AEFA-EABEF044A0E5}" type="doc">
      <dgm:prSet loTypeId="urn:microsoft.com/office/officeart/2009/3/layout/FramedTextPicture" loCatId="" qsTypeId="urn:microsoft.com/office/officeart/2005/8/quickstyle/simple4" qsCatId="simple" csTypeId="urn:microsoft.com/office/officeart/2005/8/colors/accent1_2" csCatId="accent1" phldr="1"/>
      <dgm:spPr/>
      <dgm:t>
        <a:bodyPr/>
        <a:lstStyle/>
        <a:p>
          <a:endParaRPr lang="en-US"/>
        </a:p>
      </dgm:t>
    </dgm:pt>
    <dgm:pt modelId="{D315DA6D-19B5-8944-B64E-7AD08667A142}">
      <dgm:prSet custT="1"/>
      <dgm:spPr/>
      <dgm:t>
        <a:bodyPr/>
        <a:lstStyle/>
        <a:p>
          <a:pPr rtl="0"/>
          <a:r>
            <a:rPr lang="en-US" sz="3200" b="1" i="1" dirty="0" err="1" smtClean="0">
              <a:solidFill>
                <a:schemeClr val="tx1"/>
              </a:solidFill>
            </a:rPr>
            <a:t>Charla</a:t>
          </a:r>
          <a:r>
            <a:rPr lang="en-US" sz="3200" b="1" dirty="0" smtClean="0">
              <a:solidFill>
                <a:schemeClr val="tx1"/>
              </a:solidFill>
            </a:rPr>
            <a:t> 3-4</a:t>
          </a:r>
          <a:endParaRPr lang="en-US" sz="3200" dirty="0">
            <a:solidFill>
              <a:schemeClr val="tx1"/>
            </a:solidFill>
          </a:endParaRPr>
        </a:p>
      </dgm:t>
    </dgm:pt>
    <dgm:pt modelId="{87E67C35-BC1E-194E-8B06-4D7CB35546D2}" type="parTrans" cxnId="{E05F35A1-EB4F-4844-96F0-86CE8CF56BEC}">
      <dgm:prSet/>
      <dgm:spPr/>
      <dgm:t>
        <a:bodyPr/>
        <a:lstStyle/>
        <a:p>
          <a:endParaRPr lang="en-US"/>
        </a:p>
      </dgm:t>
    </dgm:pt>
    <dgm:pt modelId="{7BF98C31-ADBE-F64B-802D-F4D4B17651E9}" type="sibTrans" cxnId="{E05F35A1-EB4F-4844-96F0-86CE8CF56BEC}">
      <dgm:prSet/>
      <dgm:spPr/>
      <dgm:t>
        <a:bodyPr/>
        <a:lstStyle/>
        <a:p>
          <a:endParaRPr lang="en-US"/>
        </a:p>
      </dgm:t>
    </dgm:pt>
    <dgm:pt modelId="{316B6829-AC72-2F44-A5CC-06FC3D7AEDEA}" type="pres">
      <dgm:prSet presAssocID="{9274BDB5-F959-E74A-AEFA-EABEF044A0E5}" presName="Name0" presStyleCnt="0">
        <dgm:presLayoutVars>
          <dgm:chMax/>
          <dgm:chPref/>
          <dgm:dir/>
        </dgm:presLayoutVars>
      </dgm:prSet>
      <dgm:spPr/>
      <dgm:t>
        <a:bodyPr/>
        <a:lstStyle/>
        <a:p>
          <a:endParaRPr lang="en-US"/>
        </a:p>
      </dgm:t>
    </dgm:pt>
    <dgm:pt modelId="{71E08435-936C-1747-ACA9-21D17B24C90F}" type="pres">
      <dgm:prSet presAssocID="{D315DA6D-19B5-8944-B64E-7AD08667A142}" presName="composite" presStyleCnt="0">
        <dgm:presLayoutVars>
          <dgm:chMax/>
          <dgm:chPref/>
        </dgm:presLayoutVars>
      </dgm:prSet>
      <dgm:spPr/>
    </dgm:pt>
    <dgm:pt modelId="{4AFB4AB6-6F22-7C43-A07B-34886D2AA4FF}" type="pres">
      <dgm:prSet presAssocID="{D315DA6D-19B5-8944-B64E-7AD08667A142}" presName="Image" presStyleLbl="bgImgPlace1" presStyleIdx="0" presStyleCnt="1" custScaleX="401892" custScaleY="485718" custLinFactNeighborX="88845" custLinFactNeighborY="-17461"/>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C08BBAE5-AE04-9842-BED7-67B5F476AF54}" type="pres">
      <dgm:prSet presAssocID="{D315DA6D-19B5-8944-B64E-7AD08667A142}" presName="ParentText" presStyleLbl="revTx" presStyleIdx="0" presStyleCnt="1" custScaleX="310864" custLinFactY="39822" custLinFactNeighborX="-31640" custLinFactNeighborY="100000">
        <dgm:presLayoutVars>
          <dgm:chMax val="0"/>
          <dgm:chPref val="0"/>
          <dgm:bulletEnabled val="1"/>
        </dgm:presLayoutVars>
      </dgm:prSet>
      <dgm:spPr/>
      <dgm:t>
        <a:bodyPr/>
        <a:lstStyle/>
        <a:p>
          <a:endParaRPr lang="en-US"/>
        </a:p>
      </dgm:t>
    </dgm:pt>
    <dgm:pt modelId="{2F60AA88-0BD1-2042-875F-9D41FE5E62FB}" type="pres">
      <dgm:prSet presAssocID="{D315DA6D-19B5-8944-B64E-7AD08667A142}" presName="tlFrame" presStyleLbl="node1" presStyleIdx="0" presStyleCnt="4" custFlipVert="1" custFlipHor="1" custScaleX="337711" custScaleY="121038" custLinFactX="-100000" custLinFactY="351189" custLinFactNeighborX="-182888" custLinFactNeighborY="400000"/>
      <dgm:spPr>
        <a:solidFill>
          <a:srgbClr val="FFFFFF"/>
        </a:solidFill>
      </dgm:spPr>
    </dgm:pt>
    <dgm:pt modelId="{4BA36243-C443-C447-9995-1AFEFB5F8404}" type="pres">
      <dgm:prSet presAssocID="{D315DA6D-19B5-8944-B64E-7AD08667A142}" presName="trFrame" presStyleLbl="node1" presStyleIdx="1" presStyleCnt="4" custLinFactX="90041" custLinFactY="-89976" custLinFactNeighborX="100000" custLinFactNeighborY="-100000"/>
      <dgm:spPr>
        <a:solidFill>
          <a:srgbClr val="FFFFFF"/>
        </a:solidFill>
      </dgm:spPr>
    </dgm:pt>
    <dgm:pt modelId="{42AD620A-273B-5A47-91B5-D1D7A15C0D27}" type="pres">
      <dgm:prSet presAssocID="{D315DA6D-19B5-8944-B64E-7AD08667A142}" presName="blFrame" presStyleLbl="node1" presStyleIdx="2" presStyleCnt="4" custLinFactX="300000" custLinFactY="-74145" custLinFactNeighborX="301797" custLinFactNeighborY="-100000"/>
      <dgm:spPr>
        <a:solidFill>
          <a:srgbClr val="FFFFFF"/>
        </a:solidFill>
      </dgm:spPr>
    </dgm:pt>
    <dgm:pt modelId="{8DD3CC61-4A4B-AF42-8D9E-64F76C380DC9}" type="pres">
      <dgm:prSet presAssocID="{D315DA6D-19B5-8944-B64E-7AD08667A142}" presName="brFrame" presStyleLbl="node1" presStyleIdx="3" presStyleCnt="4" custLinFactX="2939" custLinFactY="-100000" custLinFactNeighborX="100000" custLinFactNeighborY="-137471"/>
      <dgm:spPr>
        <a:solidFill>
          <a:srgbClr val="FFFFFF"/>
        </a:solidFill>
      </dgm:spPr>
    </dgm:pt>
  </dgm:ptLst>
  <dgm:cxnLst>
    <dgm:cxn modelId="{E05F35A1-EB4F-4844-96F0-86CE8CF56BEC}" srcId="{9274BDB5-F959-E74A-AEFA-EABEF044A0E5}" destId="{D315DA6D-19B5-8944-B64E-7AD08667A142}" srcOrd="0" destOrd="0" parTransId="{87E67C35-BC1E-194E-8B06-4D7CB35546D2}" sibTransId="{7BF98C31-ADBE-F64B-802D-F4D4B17651E9}"/>
    <dgm:cxn modelId="{A528D782-AE9C-9D43-9979-223A06510871}" type="presOf" srcId="{D315DA6D-19B5-8944-B64E-7AD08667A142}" destId="{C08BBAE5-AE04-9842-BED7-67B5F476AF54}" srcOrd="0" destOrd="0" presId="urn:microsoft.com/office/officeart/2009/3/layout/FramedTextPicture"/>
    <dgm:cxn modelId="{52DBA635-7B4D-7E49-B450-93246879AA64}" type="presOf" srcId="{9274BDB5-F959-E74A-AEFA-EABEF044A0E5}" destId="{316B6829-AC72-2F44-A5CC-06FC3D7AEDEA}" srcOrd="0" destOrd="0" presId="urn:microsoft.com/office/officeart/2009/3/layout/FramedTextPicture"/>
    <dgm:cxn modelId="{3B653058-3CB1-DB45-A8D6-46949ACF0286}" type="presParOf" srcId="{316B6829-AC72-2F44-A5CC-06FC3D7AEDEA}" destId="{71E08435-936C-1747-ACA9-21D17B24C90F}" srcOrd="0" destOrd="0" presId="urn:microsoft.com/office/officeart/2009/3/layout/FramedTextPicture"/>
    <dgm:cxn modelId="{C6A4E153-C1EA-5240-A1C1-7CE1213476F7}" type="presParOf" srcId="{71E08435-936C-1747-ACA9-21D17B24C90F}" destId="{4AFB4AB6-6F22-7C43-A07B-34886D2AA4FF}" srcOrd="0" destOrd="0" presId="urn:microsoft.com/office/officeart/2009/3/layout/FramedTextPicture"/>
    <dgm:cxn modelId="{F8B303DF-FBBF-D245-B4DC-1B8A25D9BFDE}" type="presParOf" srcId="{71E08435-936C-1747-ACA9-21D17B24C90F}" destId="{C08BBAE5-AE04-9842-BED7-67B5F476AF54}" srcOrd="1" destOrd="0" presId="urn:microsoft.com/office/officeart/2009/3/layout/FramedTextPicture"/>
    <dgm:cxn modelId="{DF65B5EF-7CB8-7A47-9126-008E7156A31A}" type="presParOf" srcId="{71E08435-936C-1747-ACA9-21D17B24C90F}" destId="{2F60AA88-0BD1-2042-875F-9D41FE5E62FB}" srcOrd="2" destOrd="0" presId="urn:microsoft.com/office/officeart/2009/3/layout/FramedTextPicture"/>
    <dgm:cxn modelId="{85ADC8A4-4290-0F44-BCFF-411723A32F41}" type="presParOf" srcId="{71E08435-936C-1747-ACA9-21D17B24C90F}" destId="{4BA36243-C443-C447-9995-1AFEFB5F8404}" srcOrd="3" destOrd="0" presId="urn:microsoft.com/office/officeart/2009/3/layout/FramedTextPicture"/>
    <dgm:cxn modelId="{C4192CE4-BA77-4145-986E-E15B17711F2A}" type="presParOf" srcId="{71E08435-936C-1747-ACA9-21D17B24C90F}" destId="{42AD620A-273B-5A47-91B5-D1D7A15C0D27}" srcOrd="4" destOrd="0" presId="urn:microsoft.com/office/officeart/2009/3/layout/FramedTextPicture"/>
    <dgm:cxn modelId="{A95C72D1-D8E0-2940-84B9-C7319EF7197F}" type="presParOf" srcId="{71E08435-936C-1747-ACA9-21D17B24C90F}" destId="{8DD3CC61-4A4B-AF42-8D9E-64F76C380DC9}" srcOrd="5" destOrd="0" presId="urn:microsoft.com/office/officeart/2009/3/layout/FramedTextPicture"/>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F84408-3290-2444-83E1-C6D6D7F3D8EC}"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BA7969D8-CC3D-354A-8E5B-0403911EB9C9}">
      <dgm:prSet phldrT="[Text]">
        <dgm:style>
          <a:lnRef idx="3">
            <a:schemeClr val="lt1"/>
          </a:lnRef>
          <a:fillRef idx="1">
            <a:schemeClr val="accent1"/>
          </a:fillRef>
          <a:effectRef idx="1">
            <a:schemeClr val="accent1"/>
          </a:effectRef>
          <a:fontRef idx="minor">
            <a:schemeClr val="lt1"/>
          </a:fontRef>
        </dgm:style>
      </dgm:prSet>
      <dgm:spPr>
        <a:solidFill>
          <a:srgbClr val="560000"/>
        </a:solidFill>
      </dgm:spPr>
      <dgm:t>
        <a:bodyPr/>
        <a:lstStyle/>
        <a:p>
          <a:pPr rtl="0"/>
          <a:r>
            <a:rPr lang="en-US" baseline="0" dirty="0" smtClean="0"/>
            <a:t>Lessons learned; areas for on-going consideration; referrals as needed</a:t>
          </a:r>
          <a:endParaRPr lang="en-US" dirty="0"/>
        </a:p>
      </dgm:t>
    </dgm:pt>
    <dgm:pt modelId="{CC798654-AB12-8947-9DC1-D53FE177BF0C}" type="parTrans" cxnId="{BE521856-B60D-8D4C-95B1-275F177A805E}">
      <dgm:prSet/>
      <dgm:spPr/>
      <dgm:t>
        <a:bodyPr/>
        <a:lstStyle/>
        <a:p>
          <a:endParaRPr lang="en-US"/>
        </a:p>
      </dgm:t>
    </dgm:pt>
    <dgm:pt modelId="{D20E2331-4693-1143-A3BF-AF3FE204465B}" type="sibTrans" cxnId="{BE521856-B60D-8D4C-95B1-275F177A805E}">
      <dgm:prSet/>
      <dgm:spPr/>
      <dgm:t>
        <a:bodyPr/>
        <a:lstStyle/>
        <a:p>
          <a:endParaRPr lang="en-US"/>
        </a:p>
      </dgm:t>
    </dgm:pt>
    <dgm:pt modelId="{EBB0669F-2AEB-8B46-B260-CA79EEC0DDCD}" type="pres">
      <dgm:prSet presAssocID="{22F84408-3290-2444-83E1-C6D6D7F3D8EC}" presName="Name0" presStyleCnt="0">
        <dgm:presLayoutVars>
          <dgm:chMax val="7"/>
          <dgm:chPref val="7"/>
          <dgm:dir/>
        </dgm:presLayoutVars>
      </dgm:prSet>
      <dgm:spPr/>
      <dgm:t>
        <a:bodyPr/>
        <a:lstStyle/>
        <a:p>
          <a:endParaRPr lang="en-US"/>
        </a:p>
      </dgm:t>
    </dgm:pt>
    <dgm:pt modelId="{9A8A865B-9B2B-6347-8767-C2DCC2F37FC6}" type="pres">
      <dgm:prSet presAssocID="{22F84408-3290-2444-83E1-C6D6D7F3D8EC}" presName="Name1" presStyleCnt="0"/>
      <dgm:spPr/>
    </dgm:pt>
    <dgm:pt modelId="{CF76BDE8-B2F9-B345-ACE6-B87F707D6AC8}" type="pres">
      <dgm:prSet presAssocID="{22F84408-3290-2444-83E1-C6D6D7F3D8EC}" presName="cycle" presStyleCnt="0"/>
      <dgm:spPr/>
    </dgm:pt>
    <dgm:pt modelId="{C26B0A8F-52BB-E045-82BE-956E4615A614}" type="pres">
      <dgm:prSet presAssocID="{22F84408-3290-2444-83E1-C6D6D7F3D8EC}" presName="srcNode" presStyleLbl="node1" presStyleIdx="0" presStyleCnt="1"/>
      <dgm:spPr/>
    </dgm:pt>
    <dgm:pt modelId="{4C12B841-2E79-F04C-94B7-6BDE807076D1}" type="pres">
      <dgm:prSet presAssocID="{22F84408-3290-2444-83E1-C6D6D7F3D8EC}" presName="conn" presStyleLbl="parChTrans1D2" presStyleIdx="0" presStyleCnt="1"/>
      <dgm:spPr/>
      <dgm:t>
        <a:bodyPr/>
        <a:lstStyle/>
        <a:p>
          <a:endParaRPr lang="en-US"/>
        </a:p>
      </dgm:t>
    </dgm:pt>
    <dgm:pt modelId="{85141254-464A-1C4B-BC1C-12455DD4AF70}" type="pres">
      <dgm:prSet presAssocID="{22F84408-3290-2444-83E1-C6D6D7F3D8EC}" presName="extraNode" presStyleLbl="node1" presStyleIdx="0" presStyleCnt="1"/>
      <dgm:spPr/>
    </dgm:pt>
    <dgm:pt modelId="{0EA6BCD7-C2F9-8343-AC94-48A7CCEEB64A}" type="pres">
      <dgm:prSet presAssocID="{22F84408-3290-2444-83E1-C6D6D7F3D8EC}" presName="dstNode" presStyleLbl="node1" presStyleIdx="0" presStyleCnt="1"/>
      <dgm:spPr/>
    </dgm:pt>
    <dgm:pt modelId="{45CBC54E-AB57-2B4A-A822-73755FC91117}" type="pres">
      <dgm:prSet presAssocID="{BA7969D8-CC3D-354A-8E5B-0403911EB9C9}" presName="text_1" presStyleLbl="node1" presStyleIdx="0" presStyleCnt="1">
        <dgm:presLayoutVars>
          <dgm:bulletEnabled val="1"/>
        </dgm:presLayoutVars>
      </dgm:prSet>
      <dgm:spPr/>
      <dgm:t>
        <a:bodyPr/>
        <a:lstStyle/>
        <a:p>
          <a:endParaRPr lang="en-US"/>
        </a:p>
      </dgm:t>
    </dgm:pt>
    <dgm:pt modelId="{96DD208D-1C47-D042-A162-F5AD7C13859C}" type="pres">
      <dgm:prSet presAssocID="{BA7969D8-CC3D-354A-8E5B-0403911EB9C9}" presName="accent_1" presStyleCnt="0"/>
      <dgm:spPr/>
    </dgm:pt>
    <dgm:pt modelId="{101FC1F8-7546-3B48-9C99-DBB8802EF098}" type="pres">
      <dgm:prSet presAssocID="{BA7969D8-CC3D-354A-8E5B-0403911EB9C9}" presName="accentRepeatNode" presStyleLbl="solidFgAcc1" presStyleIdx="0" presStyleCnt="1"/>
      <dgm:spPr>
        <a:ln>
          <a:solidFill>
            <a:schemeClr val="tx1"/>
          </a:solidFill>
        </a:ln>
      </dgm:spPr>
    </dgm:pt>
  </dgm:ptLst>
  <dgm:cxnLst>
    <dgm:cxn modelId="{B62DF0A8-13BD-1844-A27E-85513B6E46B3}" type="presOf" srcId="{22F84408-3290-2444-83E1-C6D6D7F3D8EC}" destId="{EBB0669F-2AEB-8B46-B260-CA79EEC0DDCD}" srcOrd="0" destOrd="0" presId="urn:microsoft.com/office/officeart/2008/layout/VerticalCurvedList"/>
    <dgm:cxn modelId="{BE521856-B60D-8D4C-95B1-275F177A805E}" srcId="{22F84408-3290-2444-83E1-C6D6D7F3D8EC}" destId="{BA7969D8-CC3D-354A-8E5B-0403911EB9C9}" srcOrd="0" destOrd="0" parTransId="{CC798654-AB12-8947-9DC1-D53FE177BF0C}" sibTransId="{D20E2331-4693-1143-A3BF-AF3FE204465B}"/>
    <dgm:cxn modelId="{D0DE9974-5A2B-724C-9619-749B460FE052}" type="presOf" srcId="{BA7969D8-CC3D-354A-8E5B-0403911EB9C9}" destId="{45CBC54E-AB57-2B4A-A822-73755FC91117}" srcOrd="0" destOrd="0" presId="urn:microsoft.com/office/officeart/2008/layout/VerticalCurvedList"/>
    <dgm:cxn modelId="{DCF4FF9E-B59C-F949-B2D0-0348A231A6CD}" type="presOf" srcId="{D20E2331-4693-1143-A3BF-AF3FE204465B}" destId="{4C12B841-2E79-F04C-94B7-6BDE807076D1}" srcOrd="0" destOrd="0" presId="urn:microsoft.com/office/officeart/2008/layout/VerticalCurvedList"/>
    <dgm:cxn modelId="{AFAF3C66-1068-B94B-92BB-A72A48F592CE}" type="presParOf" srcId="{EBB0669F-2AEB-8B46-B260-CA79EEC0DDCD}" destId="{9A8A865B-9B2B-6347-8767-C2DCC2F37FC6}" srcOrd="0" destOrd="0" presId="urn:microsoft.com/office/officeart/2008/layout/VerticalCurvedList"/>
    <dgm:cxn modelId="{22115B99-DAE4-3D40-BDE3-765EB0EA106B}" type="presParOf" srcId="{9A8A865B-9B2B-6347-8767-C2DCC2F37FC6}" destId="{CF76BDE8-B2F9-B345-ACE6-B87F707D6AC8}" srcOrd="0" destOrd="0" presId="urn:microsoft.com/office/officeart/2008/layout/VerticalCurvedList"/>
    <dgm:cxn modelId="{1E4A3F46-C30E-1949-B749-91676D57B70F}" type="presParOf" srcId="{CF76BDE8-B2F9-B345-ACE6-B87F707D6AC8}" destId="{C26B0A8F-52BB-E045-82BE-956E4615A614}" srcOrd="0" destOrd="0" presId="urn:microsoft.com/office/officeart/2008/layout/VerticalCurvedList"/>
    <dgm:cxn modelId="{A616A81C-B495-D14C-8A10-83398B95483E}" type="presParOf" srcId="{CF76BDE8-B2F9-B345-ACE6-B87F707D6AC8}" destId="{4C12B841-2E79-F04C-94B7-6BDE807076D1}" srcOrd="1" destOrd="0" presId="urn:microsoft.com/office/officeart/2008/layout/VerticalCurvedList"/>
    <dgm:cxn modelId="{4D208B92-79AB-B848-B250-00304FC20F4D}" type="presParOf" srcId="{CF76BDE8-B2F9-B345-ACE6-B87F707D6AC8}" destId="{85141254-464A-1C4B-BC1C-12455DD4AF70}" srcOrd="2" destOrd="0" presId="urn:microsoft.com/office/officeart/2008/layout/VerticalCurvedList"/>
    <dgm:cxn modelId="{C6E9875A-1328-9741-ADE0-60B10047F2DC}" type="presParOf" srcId="{CF76BDE8-B2F9-B345-ACE6-B87F707D6AC8}" destId="{0EA6BCD7-C2F9-8343-AC94-48A7CCEEB64A}" srcOrd="3" destOrd="0" presId="urn:microsoft.com/office/officeart/2008/layout/VerticalCurvedList"/>
    <dgm:cxn modelId="{D4C0DC5F-621C-E74E-AC94-5CBA081E98FB}" type="presParOf" srcId="{9A8A865B-9B2B-6347-8767-C2DCC2F37FC6}" destId="{45CBC54E-AB57-2B4A-A822-73755FC91117}" srcOrd="1" destOrd="0" presId="urn:microsoft.com/office/officeart/2008/layout/VerticalCurvedList"/>
    <dgm:cxn modelId="{8EB495AE-445A-1D4C-B76F-4938B0E899E6}" type="presParOf" srcId="{9A8A865B-9B2B-6347-8767-C2DCC2F37FC6}" destId="{96DD208D-1C47-D042-A162-F5AD7C13859C}" srcOrd="2" destOrd="0" presId="urn:microsoft.com/office/officeart/2008/layout/VerticalCurvedList"/>
    <dgm:cxn modelId="{7AB659E1-0CD0-8B4A-BCB3-2479F5478923}" type="presParOf" srcId="{96DD208D-1C47-D042-A162-F5AD7C13859C}" destId="{101FC1F8-7546-3B48-9C99-DBB8802EF098}" srcOrd="0" destOrd="0" presId="urn:microsoft.com/office/officeart/2008/layout/VerticalCurvedList"/>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74BDB5-F959-E74A-AEFA-EABEF044A0E5}" type="doc">
      <dgm:prSet loTypeId="urn:microsoft.com/office/officeart/2009/3/layout/FramedTextPicture" loCatId="" qsTypeId="urn:microsoft.com/office/officeart/2005/8/quickstyle/simple4" qsCatId="simple" csTypeId="urn:microsoft.com/office/officeart/2005/8/colors/accent1_2" csCatId="accent1" phldr="1"/>
      <dgm:spPr/>
      <dgm:t>
        <a:bodyPr/>
        <a:lstStyle/>
        <a:p>
          <a:endParaRPr lang="en-US"/>
        </a:p>
      </dgm:t>
    </dgm:pt>
    <dgm:pt modelId="{D315DA6D-19B5-8944-B64E-7AD08667A142}">
      <dgm:prSet custT="1"/>
      <dgm:spPr/>
      <dgm:t>
        <a:bodyPr/>
        <a:lstStyle/>
        <a:p>
          <a:pPr rtl="0"/>
          <a:r>
            <a:rPr lang="en-US" sz="3200" b="1" i="1" dirty="0" err="1" smtClean="0">
              <a:solidFill>
                <a:srgbClr val="000000"/>
              </a:solidFill>
            </a:rPr>
            <a:t>Charla</a:t>
          </a:r>
          <a:r>
            <a:rPr lang="en-US" sz="3200" b="1" dirty="0" smtClean="0">
              <a:solidFill>
                <a:srgbClr val="000000"/>
              </a:solidFill>
            </a:rPr>
            <a:t> 5</a:t>
          </a:r>
          <a:endParaRPr lang="en-US" sz="3200" dirty="0">
            <a:solidFill>
              <a:srgbClr val="000000"/>
            </a:solidFill>
          </a:endParaRPr>
        </a:p>
      </dgm:t>
    </dgm:pt>
    <dgm:pt modelId="{87E67C35-BC1E-194E-8B06-4D7CB35546D2}" type="parTrans" cxnId="{E05F35A1-EB4F-4844-96F0-86CE8CF56BEC}">
      <dgm:prSet/>
      <dgm:spPr/>
      <dgm:t>
        <a:bodyPr/>
        <a:lstStyle/>
        <a:p>
          <a:endParaRPr lang="en-US"/>
        </a:p>
      </dgm:t>
    </dgm:pt>
    <dgm:pt modelId="{7BF98C31-ADBE-F64B-802D-F4D4B17651E9}" type="sibTrans" cxnId="{E05F35A1-EB4F-4844-96F0-86CE8CF56BEC}">
      <dgm:prSet/>
      <dgm:spPr/>
      <dgm:t>
        <a:bodyPr/>
        <a:lstStyle/>
        <a:p>
          <a:endParaRPr lang="en-US"/>
        </a:p>
      </dgm:t>
    </dgm:pt>
    <dgm:pt modelId="{316B6829-AC72-2F44-A5CC-06FC3D7AEDEA}" type="pres">
      <dgm:prSet presAssocID="{9274BDB5-F959-E74A-AEFA-EABEF044A0E5}" presName="Name0" presStyleCnt="0">
        <dgm:presLayoutVars>
          <dgm:chMax/>
          <dgm:chPref/>
          <dgm:dir/>
        </dgm:presLayoutVars>
      </dgm:prSet>
      <dgm:spPr/>
      <dgm:t>
        <a:bodyPr/>
        <a:lstStyle/>
        <a:p>
          <a:endParaRPr lang="en-US"/>
        </a:p>
      </dgm:t>
    </dgm:pt>
    <dgm:pt modelId="{71E08435-936C-1747-ACA9-21D17B24C90F}" type="pres">
      <dgm:prSet presAssocID="{D315DA6D-19B5-8944-B64E-7AD08667A142}" presName="composite" presStyleCnt="0">
        <dgm:presLayoutVars>
          <dgm:chMax/>
          <dgm:chPref/>
        </dgm:presLayoutVars>
      </dgm:prSet>
      <dgm:spPr/>
    </dgm:pt>
    <dgm:pt modelId="{4AFB4AB6-6F22-7C43-A07B-34886D2AA4FF}" type="pres">
      <dgm:prSet presAssocID="{D315DA6D-19B5-8944-B64E-7AD08667A142}" presName="Image" presStyleLbl="bgImgPlace1" presStyleIdx="0" presStyleCnt="1" custScaleX="357588" custScaleY="363722" custLinFactX="20630" custLinFactNeighborX="100000" custLinFactNeighborY="7570"/>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C08BBAE5-AE04-9842-BED7-67B5F476AF54}" type="pres">
      <dgm:prSet presAssocID="{D315DA6D-19B5-8944-B64E-7AD08667A142}" presName="ParentText" presStyleLbl="revTx" presStyleIdx="0" presStyleCnt="1" custScaleX="233008" custLinFactY="3051" custLinFactNeighborX="-15926" custLinFactNeighborY="100000">
        <dgm:presLayoutVars>
          <dgm:chMax val="0"/>
          <dgm:chPref val="0"/>
          <dgm:bulletEnabled val="1"/>
        </dgm:presLayoutVars>
      </dgm:prSet>
      <dgm:spPr/>
      <dgm:t>
        <a:bodyPr/>
        <a:lstStyle/>
        <a:p>
          <a:endParaRPr lang="en-US"/>
        </a:p>
      </dgm:t>
    </dgm:pt>
    <dgm:pt modelId="{2F60AA88-0BD1-2042-875F-9D41FE5E62FB}" type="pres">
      <dgm:prSet presAssocID="{D315DA6D-19B5-8944-B64E-7AD08667A142}" presName="tlFrame" presStyleLbl="node1" presStyleIdx="0" presStyleCnt="4" custFlipVert="1" custFlipHor="1" custScaleX="337711" custScaleY="107307" custLinFactX="-100000" custLinFactY="70538" custLinFactNeighborX="-127460" custLinFactNeighborY="100000"/>
      <dgm:spPr>
        <a:solidFill>
          <a:srgbClr val="FFFFFF"/>
        </a:solidFill>
      </dgm:spPr>
    </dgm:pt>
    <dgm:pt modelId="{4BA36243-C443-C447-9995-1AFEFB5F8404}" type="pres">
      <dgm:prSet presAssocID="{D315DA6D-19B5-8944-B64E-7AD08667A142}" presName="trFrame" presStyleLbl="node1" presStyleIdx="1" presStyleCnt="4"/>
      <dgm:spPr>
        <a:solidFill>
          <a:srgbClr val="FFFFFF"/>
        </a:solidFill>
      </dgm:spPr>
    </dgm:pt>
    <dgm:pt modelId="{42AD620A-273B-5A47-91B5-D1D7A15C0D27}" type="pres">
      <dgm:prSet presAssocID="{D315DA6D-19B5-8944-B64E-7AD08667A142}" presName="blFrame" presStyleLbl="node1" presStyleIdx="2" presStyleCnt="4"/>
      <dgm:spPr>
        <a:solidFill>
          <a:srgbClr val="FFFFFF"/>
        </a:solidFill>
      </dgm:spPr>
    </dgm:pt>
    <dgm:pt modelId="{8DD3CC61-4A4B-AF42-8D9E-64F76C380DC9}" type="pres">
      <dgm:prSet presAssocID="{D315DA6D-19B5-8944-B64E-7AD08667A142}" presName="brFrame" presStyleLbl="node1" presStyleIdx="3" presStyleCnt="4" custFlipVert="1" custScaleX="119547" custScaleY="94659"/>
      <dgm:spPr>
        <a:solidFill>
          <a:srgbClr val="FFFFFF"/>
        </a:solidFill>
      </dgm:spPr>
    </dgm:pt>
  </dgm:ptLst>
  <dgm:cxnLst>
    <dgm:cxn modelId="{E05F35A1-EB4F-4844-96F0-86CE8CF56BEC}" srcId="{9274BDB5-F959-E74A-AEFA-EABEF044A0E5}" destId="{D315DA6D-19B5-8944-B64E-7AD08667A142}" srcOrd="0" destOrd="0" parTransId="{87E67C35-BC1E-194E-8B06-4D7CB35546D2}" sibTransId="{7BF98C31-ADBE-F64B-802D-F4D4B17651E9}"/>
    <dgm:cxn modelId="{D554E055-9B6C-1542-A261-9D1B155283F5}" type="presOf" srcId="{9274BDB5-F959-E74A-AEFA-EABEF044A0E5}" destId="{316B6829-AC72-2F44-A5CC-06FC3D7AEDEA}" srcOrd="0" destOrd="0" presId="urn:microsoft.com/office/officeart/2009/3/layout/FramedTextPicture"/>
    <dgm:cxn modelId="{90126C9B-9104-764C-AEB3-F2D96D272996}" type="presOf" srcId="{D315DA6D-19B5-8944-B64E-7AD08667A142}" destId="{C08BBAE5-AE04-9842-BED7-67B5F476AF54}" srcOrd="0" destOrd="0" presId="urn:microsoft.com/office/officeart/2009/3/layout/FramedTextPicture"/>
    <dgm:cxn modelId="{DB1A64AE-0695-804D-BE3D-2677CFD86DA6}" type="presParOf" srcId="{316B6829-AC72-2F44-A5CC-06FC3D7AEDEA}" destId="{71E08435-936C-1747-ACA9-21D17B24C90F}" srcOrd="0" destOrd="0" presId="urn:microsoft.com/office/officeart/2009/3/layout/FramedTextPicture"/>
    <dgm:cxn modelId="{36CF6D88-A2A6-374C-9699-15DC416B2673}" type="presParOf" srcId="{71E08435-936C-1747-ACA9-21D17B24C90F}" destId="{4AFB4AB6-6F22-7C43-A07B-34886D2AA4FF}" srcOrd="0" destOrd="0" presId="urn:microsoft.com/office/officeart/2009/3/layout/FramedTextPicture"/>
    <dgm:cxn modelId="{FFD895F0-27EC-534A-A633-08DC482680CA}" type="presParOf" srcId="{71E08435-936C-1747-ACA9-21D17B24C90F}" destId="{C08BBAE5-AE04-9842-BED7-67B5F476AF54}" srcOrd="1" destOrd="0" presId="urn:microsoft.com/office/officeart/2009/3/layout/FramedTextPicture"/>
    <dgm:cxn modelId="{58E33C4A-4D8B-6945-BC50-3FEF25985FBE}" type="presParOf" srcId="{71E08435-936C-1747-ACA9-21D17B24C90F}" destId="{2F60AA88-0BD1-2042-875F-9D41FE5E62FB}" srcOrd="2" destOrd="0" presId="urn:microsoft.com/office/officeart/2009/3/layout/FramedTextPicture"/>
    <dgm:cxn modelId="{16435230-1D11-4C49-B533-A3EC7B19D0EB}" type="presParOf" srcId="{71E08435-936C-1747-ACA9-21D17B24C90F}" destId="{4BA36243-C443-C447-9995-1AFEFB5F8404}" srcOrd="3" destOrd="0" presId="urn:microsoft.com/office/officeart/2009/3/layout/FramedTextPicture"/>
    <dgm:cxn modelId="{916089D9-8969-5547-8BCF-0925C9DDD74F}" type="presParOf" srcId="{71E08435-936C-1747-ACA9-21D17B24C90F}" destId="{42AD620A-273B-5A47-91B5-D1D7A15C0D27}" srcOrd="4" destOrd="0" presId="urn:microsoft.com/office/officeart/2009/3/layout/FramedTextPicture"/>
    <dgm:cxn modelId="{56CBE267-5690-E048-BBF4-74A7171A58A4}" type="presParOf" srcId="{71E08435-936C-1747-ACA9-21D17B24C90F}" destId="{8DD3CC61-4A4B-AF42-8D9E-64F76C380DC9}" srcOrd="5" destOrd="0" presId="urn:microsoft.com/office/officeart/2009/3/layout/FramedTextPicture"/>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73B3A-1142-4248-96D4-7C0EB9E604E7}">
      <dsp:nvSpPr>
        <dsp:cNvPr id="0" name=""/>
        <dsp:cNvSpPr/>
      </dsp:nvSpPr>
      <dsp:spPr>
        <a:xfrm>
          <a:off x="2993565" y="642048"/>
          <a:ext cx="2086735" cy="4718408"/>
        </a:xfrm>
        <a:prstGeom prst="rect">
          <a:avLst/>
        </a:prstGeom>
        <a:solidFill>
          <a:schemeClr val="bg2">
            <a:lumMod val="75000"/>
          </a:schemeClr>
        </a:solidFill>
        <a:ln>
          <a:solidFill>
            <a:srgbClr val="FFFF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0" rIns="200025" bIns="44450" numCol="1" spcCol="1270" anchor="ctr" anchorCtr="0">
          <a:noAutofit/>
        </a:bodyPr>
        <a:lstStyle/>
        <a:p>
          <a:pPr lvl="0" algn="r" defTabSz="1555750">
            <a:lnSpc>
              <a:spcPct val="90000"/>
            </a:lnSpc>
            <a:spcBef>
              <a:spcPct val="0"/>
            </a:spcBef>
            <a:spcAft>
              <a:spcPct val="35000"/>
            </a:spcAft>
          </a:pPr>
          <a:r>
            <a:rPr lang="en-US" sz="3500" kern="1200" dirty="0" smtClean="0"/>
            <a:t>Community</a:t>
          </a:r>
          <a:endParaRPr lang="en-US" sz="3500" kern="1200" dirty="0"/>
        </a:p>
      </dsp:txBody>
      <dsp:txXfrm rot="16200000">
        <a:off x="2693034" y="2471433"/>
        <a:ext cx="4201322" cy="542551"/>
      </dsp:txXfrm>
    </dsp:sp>
    <dsp:sp modelId="{9088C830-4E70-B24F-9345-B14BCA2CE559}">
      <dsp:nvSpPr>
        <dsp:cNvPr id="0" name=""/>
        <dsp:cNvSpPr/>
      </dsp:nvSpPr>
      <dsp:spPr>
        <a:xfrm>
          <a:off x="430927" y="0"/>
          <a:ext cx="2572353" cy="5360456"/>
        </a:xfrm>
        <a:prstGeom prst="rect">
          <a:avLst/>
        </a:prstGeom>
        <a:solidFill>
          <a:schemeClr val="tx2"/>
        </a:soli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33350" tIns="0" rIns="200025" bIns="44450" numCol="1" spcCol="1270" anchor="ctr" anchorCtr="0">
          <a:noAutofit/>
        </a:bodyPr>
        <a:lstStyle/>
        <a:p>
          <a:pPr lvl="0" algn="r" defTabSz="1555750">
            <a:lnSpc>
              <a:spcPct val="90000"/>
            </a:lnSpc>
            <a:spcBef>
              <a:spcPct val="0"/>
            </a:spcBef>
            <a:spcAft>
              <a:spcPct val="35000"/>
            </a:spcAft>
          </a:pPr>
          <a:r>
            <a:rPr lang="en-US" sz="3500" b="1" kern="1200" dirty="0" smtClean="0">
              <a:solidFill>
                <a:srgbClr val="000000"/>
              </a:solidFill>
            </a:rPr>
            <a:t>Clinic</a:t>
          </a:r>
          <a:endParaRPr lang="en-US" sz="3500" kern="1200" dirty="0">
            <a:solidFill>
              <a:srgbClr val="000000"/>
            </a:solidFill>
          </a:endParaRPr>
        </a:p>
      </dsp:txBody>
      <dsp:txXfrm rot="16200000">
        <a:off x="549316" y="1766255"/>
        <a:ext cx="4201322" cy="668812"/>
      </dsp:txXfrm>
    </dsp:sp>
    <dsp:sp modelId="{79FC2CF9-926A-1042-9EDA-60E33AB496EC}">
      <dsp:nvSpPr>
        <dsp:cNvPr id="0" name=""/>
        <dsp:cNvSpPr/>
      </dsp:nvSpPr>
      <dsp:spPr>
        <a:xfrm>
          <a:off x="462747" y="0"/>
          <a:ext cx="1892931" cy="5386311"/>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smtClean="0"/>
            <a:t>One-on-one clinical Patient Navigation (</a:t>
          </a:r>
          <a:r>
            <a:rPr lang="en-US" sz="2000" b="0" i="1" kern="1200" dirty="0" err="1" smtClean="0"/>
            <a:t>Charlas</a:t>
          </a:r>
          <a:r>
            <a:rPr lang="en-US" sz="2000" b="0" kern="1200" dirty="0" smtClean="0"/>
            <a:t> &amp; Check-Ins); five intervention sessions</a:t>
          </a:r>
          <a:endParaRPr lang="en-US" sz="2000" b="0" kern="1200" dirty="0"/>
        </a:p>
        <a:p>
          <a:pPr marL="228600" lvl="1" indent="-228600" algn="l" defTabSz="889000">
            <a:lnSpc>
              <a:spcPct val="90000"/>
            </a:lnSpc>
            <a:spcBef>
              <a:spcPct val="0"/>
            </a:spcBef>
            <a:spcAft>
              <a:spcPct val="15000"/>
            </a:spcAft>
            <a:buChar char="•"/>
          </a:pPr>
          <a:r>
            <a:rPr lang="en-US" sz="2000" b="0" kern="1200" dirty="0" smtClean="0"/>
            <a:t>Support</a:t>
          </a:r>
          <a:endParaRPr lang="en-US" sz="2000" b="0" kern="1200" dirty="0"/>
        </a:p>
        <a:p>
          <a:pPr marL="228600" lvl="1" indent="-228600" algn="l" defTabSz="889000">
            <a:lnSpc>
              <a:spcPct val="90000"/>
            </a:lnSpc>
            <a:spcBef>
              <a:spcPct val="0"/>
            </a:spcBef>
            <a:spcAft>
              <a:spcPct val="15000"/>
            </a:spcAft>
            <a:buChar char="•"/>
          </a:pPr>
          <a:r>
            <a:rPr lang="en-US" sz="2000" b="0" kern="1200" dirty="0" smtClean="0"/>
            <a:t>Knowledge</a:t>
          </a:r>
          <a:endParaRPr lang="en-US" sz="2000" b="0" kern="1200" dirty="0"/>
        </a:p>
        <a:p>
          <a:pPr marL="228600" lvl="1" indent="-228600" algn="l" defTabSz="889000">
            <a:lnSpc>
              <a:spcPct val="90000"/>
            </a:lnSpc>
            <a:spcBef>
              <a:spcPct val="0"/>
            </a:spcBef>
            <a:spcAft>
              <a:spcPct val="15000"/>
            </a:spcAft>
            <a:buChar char="•"/>
          </a:pPr>
          <a:r>
            <a:rPr lang="en-US" sz="2000" b="0" kern="1200" dirty="0" smtClean="0"/>
            <a:t>Self management</a:t>
          </a:r>
          <a:endParaRPr lang="en-US" sz="2000" b="0" kern="1200" dirty="0"/>
        </a:p>
      </dsp:txBody>
      <dsp:txXfrm>
        <a:off x="462747" y="0"/>
        <a:ext cx="1892931" cy="5386311"/>
      </dsp:txXfrm>
    </dsp:sp>
    <dsp:sp modelId="{77B7EC13-2856-1346-BD4F-B8E0749839FE}">
      <dsp:nvSpPr>
        <dsp:cNvPr id="0" name=""/>
        <dsp:cNvSpPr/>
      </dsp:nvSpPr>
      <dsp:spPr>
        <a:xfrm>
          <a:off x="2975240" y="642048"/>
          <a:ext cx="1507603" cy="4744262"/>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Social  marketing</a:t>
          </a:r>
          <a:endParaRPr lang="en-US" sz="2000" kern="1200" dirty="0"/>
        </a:p>
        <a:p>
          <a:pPr lvl="0" algn="l" defTabSz="889000">
            <a:lnSpc>
              <a:spcPct val="90000"/>
            </a:lnSpc>
            <a:spcBef>
              <a:spcPct val="0"/>
            </a:spcBef>
            <a:spcAft>
              <a:spcPct val="35000"/>
            </a:spcAft>
          </a:pPr>
          <a:r>
            <a:rPr lang="en-US" sz="2000" kern="1200" dirty="0" smtClean="0"/>
            <a:t>Testing</a:t>
          </a:r>
          <a:endParaRPr lang="en-US" sz="2000" kern="1200" dirty="0"/>
        </a:p>
        <a:p>
          <a:pPr lvl="0" algn="l" defTabSz="889000">
            <a:lnSpc>
              <a:spcPct val="90000"/>
            </a:lnSpc>
            <a:spcBef>
              <a:spcPct val="0"/>
            </a:spcBef>
            <a:spcAft>
              <a:spcPct val="35000"/>
            </a:spcAft>
          </a:pPr>
          <a:r>
            <a:rPr lang="en-US" sz="2000" kern="1200" dirty="0" smtClean="0"/>
            <a:t>Community </a:t>
          </a:r>
          <a:r>
            <a:rPr lang="en-US" sz="2000" i="1" kern="1200" dirty="0" err="1" smtClean="0"/>
            <a:t>charlas</a:t>
          </a:r>
          <a:endParaRPr lang="en-US" sz="2000" i="1" kern="1200" dirty="0"/>
        </a:p>
      </dsp:txBody>
      <dsp:txXfrm>
        <a:off x="2975240" y="642048"/>
        <a:ext cx="1507603" cy="47442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7FA26-3390-9E45-ADE7-8555C8B821CC}">
      <dsp:nvSpPr>
        <dsp:cNvPr id="0" name=""/>
        <dsp:cNvSpPr/>
      </dsp:nvSpPr>
      <dsp:spPr>
        <a:xfrm>
          <a:off x="932429" y="44418"/>
          <a:ext cx="4120516" cy="2048909"/>
        </a:xfrm>
        <a:prstGeom prst="rect">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kern="1200" dirty="0" smtClean="0"/>
            <a:t>Culturally Tailored Discourse</a:t>
          </a:r>
          <a:endParaRPr lang="en-US" sz="4100" kern="1200" dirty="0"/>
        </a:p>
      </dsp:txBody>
      <dsp:txXfrm>
        <a:off x="932429" y="44418"/>
        <a:ext cx="4120516" cy="2048909"/>
      </dsp:txXfrm>
    </dsp:sp>
    <dsp:sp modelId="{F1513984-D224-8849-80D4-ECAB6F0C9AAC}">
      <dsp:nvSpPr>
        <dsp:cNvPr id="0" name=""/>
        <dsp:cNvSpPr/>
      </dsp:nvSpPr>
      <dsp:spPr>
        <a:xfrm>
          <a:off x="5493492" y="2549"/>
          <a:ext cx="4089677" cy="2132648"/>
        </a:xfrm>
        <a:prstGeom prst="rect">
          <a:avLst/>
        </a:prstGeom>
        <a:solidFill>
          <a:srgbClr val="56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kern="1200" dirty="0" smtClean="0"/>
            <a:t>Flexibility and Accessibility</a:t>
          </a:r>
          <a:endParaRPr lang="en-US" sz="4100" kern="1200" dirty="0"/>
        </a:p>
      </dsp:txBody>
      <dsp:txXfrm>
        <a:off x="5493492" y="2549"/>
        <a:ext cx="4089677" cy="2132648"/>
      </dsp:txXfrm>
    </dsp:sp>
    <dsp:sp modelId="{040C144E-8437-A149-927E-98A830E0D6CE}">
      <dsp:nvSpPr>
        <dsp:cNvPr id="0" name=""/>
        <dsp:cNvSpPr/>
      </dsp:nvSpPr>
      <dsp:spPr>
        <a:xfrm>
          <a:off x="1053976" y="2575744"/>
          <a:ext cx="4111176" cy="2103519"/>
        </a:xfrm>
        <a:prstGeom prst="rect">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kern="1200" dirty="0" smtClean="0"/>
            <a:t>Education</a:t>
          </a:r>
          <a:endParaRPr lang="en-US" sz="4100" kern="1200" dirty="0"/>
        </a:p>
      </dsp:txBody>
      <dsp:txXfrm>
        <a:off x="1053976" y="2575744"/>
        <a:ext cx="4111176" cy="2103519"/>
      </dsp:txXfrm>
    </dsp:sp>
    <dsp:sp modelId="{047605E5-1106-904D-BB89-B03989398A54}">
      <dsp:nvSpPr>
        <dsp:cNvPr id="0" name=""/>
        <dsp:cNvSpPr/>
      </dsp:nvSpPr>
      <dsp:spPr>
        <a:xfrm>
          <a:off x="5504637" y="2584281"/>
          <a:ext cx="4058046" cy="2086444"/>
        </a:xfrm>
        <a:prstGeom prst="rect">
          <a:avLst/>
        </a:prstGeom>
        <a:blipFill rotWithShape="0">
          <a:blip xmlns:r="http://schemas.openxmlformats.org/officeDocument/2006/relationships" r:embed="rId1"/>
          <a:stretch>
            <a:fillRect/>
          </a:stretch>
        </a:blipFill>
        <a:ln>
          <a:solidFill>
            <a:srgbClr val="8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endParaRPr lang="en-US" sz="4100" kern="1200" dirty="0"/>
        </a:p>
      </dsp:txBody>
      <dsp:txXfrm>
        <a:off x="5504637" y="2584281"/>
        <a:ext cx="4058046" cy="20864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63816-E447-314D-8D62-8725AB62F30D}">
      <dsp:nvSpPr>
        <dsp:cNvPr id="0" name=""/>
        <dsp:cNvSpPr/>
      </dsp:nvSpPr>
      <dsp:spPr>
        <a:xfrm rot="3121930">
          <a:off x="2756342" y="3810156"/>
          <a:ext cx="1268402" cy="26015"/>
        </a:xfrm>
        <a:custGeom>
          <a:avLst/>
          <a:gdLst/>
          <a:ahLst/>
          <a:cxnLst/>
          <a:rect l="0" t="0" r="0" b="0"/>
          <a:pathLst>
            <a:path>
              <a:moveTo>
                <a:pt x="0" y="13007"/>
              </a:moveTo>
              <a:lnTo>
                <a:pt x="1268402" y="13007"/>
              </a:lnTo>
            </a:path>
          </a:pathLst>
        </a:custGeom>
        <a:noFill/>
        <a:ln w="12700" cap="flat" cmpd="sng" algn="ctr">
          <a:solidFill>
            <a:schemeClr val="accent4">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78D662E-A8FD-AF4D-8B1C-7B244295D703}">
      <dsp:nvSpPr>
        <dsp:cNvPr id="0" name=""/>
        <dsp:cNvSpPr/>
      </dsp:nvSpPr>
      <dsp:spPr>
        <a:xfrm rot="1298013">
          <a:off x="3012730" y="3498400"/>
          <a:ext cx="2537133" cy="26015"/>
        </a:xfrm>
        <a:custGeom>
          <a:avLst/>
          <a:gdLst/>
          <a:ahLst/>
          <a:cxnLst/>
          <a:rect l="0" t="0" r="0" b="0"/>
          <a:pathLst>
            <a:path>
              <a:moveTo>
                <a:pt x="0" y="13007"/>
              </a:moveTo>
              <a:lnTo>
                <a:pt x="2537133" y="13007"/>
              </a:lnTo>
            </a:path>
          </a:pathLst>
        </a:custGeom>
        <a:noFill/>
        <a:ln w="12700" cap="flat" cmpd="sng" algn="ctr">
          <a:solidFill>
            <a:schemeClr val="accent4">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94CB636-EDC0-E542-8133-471F94CADFB6}">
      <dsp:nvSpPr>
        <dsp:cNvPr id="0" name=""/>
        <dsp:cNvSpPr/>
      </dsp:nvSpPr>
      <dsp:spPr>
        <a:xfrm rot="215373">
          <a:off x="3098187" y="3000516"/>
          <a:ext cx="3974871" cy="26015"/>
        </a:xfrm>
        <a:custGeom>
          <a:avLst/>
          <a:gdLst/>
          <a:ahLst/>
          <a:cxnLst/>
          <a:rect l="0" t="0" r="0" b="0"/>
          <a:pathLst>
            <a:path>
              <a:moveTo>
                <a:pt x="0" y="13007"/>
              </a:moveTo>
              <a:lnTo>
                <a:pt x="3974871" y="13007"/>
              </a:lnTo>
            </a:path>
          </a:pathLst>
        </a:custGeom>
        <a:noFill/>
        <a:ln w="12700" cap="flat" cmpd="sng" algn="ctr">
          <a:solidFill>
            <a:schemeClr val="accent4">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C61A27E-AFF4-4846-AE88-C026F62B746C}">
      <dsp:nvSpPr>
        <dsp:cNvPr id="0" name=""/>
        <dsp:cNvSpPr/>
      </dsp:nvSpPr>
      <dsp:spPr>
        <a:xfrm rot="20859145">
          <a:off x="3052510" y="2287338"/>
          <a:ext cx="4286425" cy="26015"/>
        </a:xfrm>
        <a:custGeom>
          <a:avLst/>
          <a:gdLst/>
          <a:ahLst/>
          <a:cxnLst/>
          <a:rect l="0" t="0" r="0" b="0"/>
          <a:pathLst>
            <a:path>
              <a:moveTo>
                <a:pt x="0" y="13007"/>
              </a:moveTo>
              <a:lnTo>
                <a:pt x="4286425" y="13007"/>
              </a:lnTo>
            </a:path>
          </a:pathLst>
        </a:custGeom>
        <a:noFill/>
        <a:ln w="12700" cap="flat" cmpd="sng" algn="ctr">
          <a:solidFill>
            <a:schemeClr val="accent4">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A537B1D-9209-0A4C-B3CE-5F329A92300F}">
      <dsp:nvSpPr>
        <dsp:cNvPr id="0" name=""/>
        <dsp:cNvSpPr/>
      </dsp:nvSpPr>
      <dsp:spPr>
        <a:xfrm rot="19919742">
          <a:off x="2942316" y="1960027"/>
          <a:ext cx="2729067" cy="26015"/>
        </a:xfrm>
        <a:custGeom>
          <a:avLst/>
          <a:gdLst/>
          <a:ahLst/>
          <a:cxnLst/>
          <a:rect l="0" t="0" r="0" b="0"/>
          <a:pathLst>
            <a:path>
              <a:moveTo>
                <a:pt x="0" y="13007"/>
              </a:moveTo>
              <a:lnTo>
                <a:pt x="2729067" y="13007"/>
              </a:lnTo>
            </a:path>
          </a:pathLst>
        </a:custGeom>
        <a:noFill/>
        <a:ln w="12700" cap="flat" cmpd="sng" algn="ctr">
          <a:solidFill>
            <a:schemeClr val="accent4">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CF29C38-BBE1-0A40-B256-A0B606F97AAD}">
      <dsp:nvSpPr>
        <dsp:cNvPr id="0" name=""/>
        <dsp:cNvSpPr/>
      </dsp:nvSpPr>
      <dsp:spPr>
        <a:xfrm rot="18317186">
          <a:off x="2676007" y="1822042"/>
          <a:ext cx="1376600" cy="26015"/>
        </a:xfrm>
        <a:custGeom>
          <a:avLst/>
          <a:gdLst/>
          <a:ahLst/>
          <a:cxnLst/>
          <a:rect l="0" t="0" r="0" b="0"/>
          <a:pathLst>
            <a:path>
              <a:moveTo>
                <a:pt x="0" y="13007"/>
              </a:moveTo>
              <a:lnTo>
                <a:pt x="1376600" y="13007"/>
              </a:lnTo>
            </a:path>
          </a:pathLst>
        </a:custGeom>
        <a:noFill/>
        <a:ln w="12700" cap="flat" cmpd="sng" algn="ctr">
          <a:solidFill>
            <a:schemeClr val="accent4">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40E307B-8CD7-A949-82A4-45C9CC246E1C}">
      <dsp:nvSpPr>
        <dsp:cNvPr id="0" name=""/>
        <dsp:cNvSpPr/>
      </dsp:nvSpPr>
      <dsp:spPr>
        <a:xfrm>
          <a:off x="0" y="1542120"/>
          <a:ext cx="2539054" cy="2546782"/>
        </a:xfrm>
        <a:prstGeom prst="ellipse">
          <a:avLst/>
        </a:prstGeom>
        <a:solidFill>
          <a:schemeClr val="accent1">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E0F3303-15BE-8140-A54B-171557799F23}">
      <dsp:nvSpPr>
        <dsp:cNvPr id="0" name=""/>
        <dsp:cNvSpPr/>
      </dsp:nvSpPr>
      <dsp:spPr>
        <a:xfrm>
          <a:off x="3344298" y="24541"/>
          <a:ext cx="1656660" cy="1336604"/>
        </a:xfrm>
        <a:prstGeom prst="ellipse">
          <a:avLst/>
        </a:prstGeom>
        <a:solidFill>
          <a:schemeClr val="accent1">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Mirroring Cultural Values</a:t>
          </a:r>
          <a:endParaRPr lang="en-US" sz="1800" b="1" kern="1200" dirty="0">
            <a:solidFill>
              <a:schemeClr val="tx1"/>
            </a:solidFill>
          </a:endParaRPr>
        </a:p>
      </dsp:txBody>
      <dsp:txXfrm>
        <a:off x="3586910" y="220282"/>
        <a:ext cx="1171436" cy="945122"/>
      </dsp:txXfrm>
    </dsp:sp>
    <dsp:sp modelId="{51B84201-2D5B-7647-A530-BE2EA46F64FB}">
      <dsp:nvSpPr>
        <dsp:cNvPr id="0" name=""/>
        <dsp:cNvSpPr/>
      </dsp:nvSpPr>
      <dsp:spPr>
        <a:xfrm>
          <a:off x="5362411" y="128922"/>
          <a:ext cx="1885219" cy="1562948"/>
        </a:xfrm>
        <a:prstGeom prst="ellipse">
          <a:avLst/>
        </a:prstGeom>
        <a:solidFill>
          <a:srgbClr val="B4C7E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Relationship</a:t>
          </a:r>
          <a:endParaRPr lang="en-US" sz="1800" b="1" kern="1200" dirty="0">
            <a:solidFill>
              <a:schemeClr val="tx1"/>
            </a:solidFill>
          </a:endParaRPr>
        </a:p>
      </dsp:txBody>
      <dsp:txXfrm>
        <a:off x="5638495" y="357810"/>
        <a:ext cx="1333051" cy="1105172"/>
      </dsp:txXfrm>
    </dsp:sp>
    <dsp:sp modelId="{04975E79-619D-9449-9366-0884614AFD5A}">
      <dsp:nvSpPr>
        <dsp:cNvPr id="0" name=""/>
        <dsp:cNvSpPr/>
      </dsp:nvSpPr>
      <dsp:spPr>
        <a:xfrm>
          <a:off x="7248783" y="971308"/>
          <a:ext cx="1874564" cy="1348870"/>
        </a:xfrm>
        <a:prstGeom prst="ellipse">
          <a:avLst/>
        </a:prstGeom>
        <a:solidFill>
          <a:srgbClr val="B4C7E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Exploring identity </a:t>
          </a:r>
          <a:r>
            <a:rPr lang="en-US" sz="1800" b="1" kern="1200" dirty="0" smtClean="0">
              <a:solidFill>
                <a:srgbClr val="000000"/>
              </a:solidFill>
            </a:rPr>
            <a:t>in migration  </a:t>
          </a:r>
          <a:r>
            <a:rPr lang="en-US" sz="1800" b="1" kern="1200" dirty="0" smtClean="0">
              <a:solidFill>
                <a:srgbClr val="000000"/>
              </a:solidFill>
            </a:rPr>
            <a:t>story</a:t>
          </a:r>
          <a:endParaRPr lang="en-US" sz="1800" b="1" kern="1200" dirty="0">
            <a:solidFill>
              <a:srgbClr val="000000"/>
            </a:solidFill>
          </a:endParaRPr>
        </a:p>
      </dsp:txBody>
      <dsp:txXfrm>
        <a:off x="7523307" y="1168845"/>
        <a:ext cx="1325516" cy="953796"/>
      </dsp:txXfrm>
    </dsp:sp>
    <dsp:sp modelId="{BF10C7A0-013A-2E43-9EAD-29778F537533}">
      <dsp:nvSpPr>
        <dsp:cNvPr id="0" name=""/>
        <dsp:cNvSpPr/>
      </dsp:nvSpPr>
      <dsp:spPr>
        <a:xfrm>
          <a:off x="7066211" y="2524436"/>
          <a:ext cx="1752507" cy="1336604"/>
        </a:xfrm>
        <a:prstGeom prst="ellipse">
          <a:avLst/>
        </a:prstGeom>
        <a:solidFill>
          <a:srgbClr val="B4C7E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Storytelling </a:t>
          </a:r>
          <a:endParaRPr lang="en-US" sz="1800" b="1" kern="1200" dirty="0">
            <a:solidFill>
              <a:schemeClr val="tx1"/>
            </a:solidFill>
          </a:endParaRPr>
        </a:p>
      </dsp:txBody>
      <dsp:txXfrm>
        <a:off x="7322860" y="2720177"/>
        <a:ext cx="1239209" cy="945122"/>
      </dsp:txXfrm>
    </dsp:sp>
    <dsp:sp modelId="{2FD192B7-F0C3-3845-BD67-07210F498DEB}">
      <dsp:nvSpPr>
        <dsp:cNvPr id="0" name=""/>
        <dsp:cNvSpPr/>
      </dsp:nvSpPr>
      <dsp:spPr>
        <a:xfrm>
          <a:off x="5336478" y="3640204"/>
          <a:ext cx="1909245" cy="1336604"/>
        </a:xfrm>
        <a:prstGeom prst="ellipse">
          <a:avLst/>
        </a:prstGeom>
        <a:solidFill>
          <a:srgbClr val="B4C7E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Exploration of support &amp; barriers to retention</a:t>
          </a:r>
          <a:endParaRPr lang="en-US" sz="1800" b="1" kern="1200" dirty="0">
            <a:solidFill>
              <a:schemeClr val="tx1"/>
            </a:solidFill>
          </a:endParaRPr>
        </a:p>
      </dsp:txBody>
      <dsp:txXfrm>
        <a:off x="5616080" y="3835945"/>
        <a:ext cx="1350041" cy="945122"/>
      </dsp:txXfrm>
    </dsp:sp>
    <dsp:sp modelId="{E87EF2E4-60C9-6249-8875-43B7F49F7383}">
      <dsp:nvSpPr>
        <dsp:cNvPr id="0" name=""/>
        <dsp:cNvSpPr/>
      </dsp:nvSpPr>
      <dsp:spPr>
        <a:xfrm>
          <a:off x="3344115" y="4230779"/>
          <a:ext cx="1772111" cy="1336604"/>
        </a:xfrm>
        <a:prstGeom prst="ellipse">
          <a:avLst/>
        </a:prstGeom>
        <a:solidFill>
          <a:srgbClr val="B4C7E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ID Cultural Strengths &amp; Weaknesses</a:t>
          </a:r>
          <a:endParaRPr lang="en-US" sz="1800" b="1" kern="1200" dirty="0">
            <a:solidFill>
              <a:schemeClr val="tx1"/>
            </a:solidFill>
          </a:endParaRPr>
        </a:p>
      </dsp:txBody>
      <dsp:txXfrm>
        <a:off x="3603635" y="4426520"/>
        <a:ext cx="1253071" cy="9451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883E2-4786-4540-8E98-E9DDD9FB9117}">
      <dsp:nvSpPr>
        <dsp:cNvPr id="0" name=""/>
        <dsp:cNvSpPr/>
      </dsp:nvSpPr>
      <dsp:spPr>
        <a:xfrm>
          <a:off x="478" y="586131"/>
          <a:ext cx="2766691" cy="2766691"/>
        </a:xfrm>
        <a:prstGeom prst="ellipse">
          <a:avLst/>
        </a:prstGeom>
        <a:solidFill>
          <a:schemeClr val="lt1"/>
        </a:solidFill>
        <a:ln w="12700" cap="flat" cmpd="sng" algn="ctr">
          <a:solidFill>
            <a:srgbClr val="09588E"/>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52260" tIns="40640" rIns="152260" bIns="40640" numCol="1" spcCol="1270" anchor="ctr" anchorCtr="0">
          <a:noAutofit/>
        </a:bodyPr>
        <a:lstStyle/>
        <a:p>
          <a:pPr lvl="0" algn="ctr" defTabSz="1422400" rtl="0">
            <a:lnSpc>
              <a:spcPct val="90000"/>
            </a:lnSpc>
            <a:spcBef>
              <a:spcPct val="0"/>
            </a:spcBef>
            <a:spcAft>
              <a:spcPct val="35000"/>
            </a:spcAft>
          </a:pPr>
          <a:r>
            <a:rPr lang="en-US" sz="3200" b="1" kern="1200" dirty="0">
              <a:solidFill>
                <a:srgbClr val="C00000"/>
              </a:solidFill>
              <a:latin typeface="+mj-lt"/>
            </a:rPr>
            <a:t>Stigma</a:t>
          </a:r>
        </a:p>
      </dsp:txBody>
      <dsp:txXfrm>
        <a:off x="405651" y="991304"/>
        <a:ext cx="1956345" cy="1956345"/>
      </dsp:txXfrm>
    </dsp:sp>
    <dsp:sp modelId="{C0492C49-CDE4-4F27-93BF-D7C729BDA24C}">
      <dsp:nvSpPr>
        <dsp:cNvPr id="0" name=""/>
        <dsp:cNvSpPr/>
      </dsp:nvSpPr>
      <dsp:spPr>
        <a:xfrm>
          <a:off x="2213831" y="586131"/>
          <a:ext cx="2962490" cy="2766691"/>
        </a:xfrm>
        <a:prstGeom prst="ellipse">
          <a:avLst/>
        </a:prstGeom>
        <a:solidFill>
          <a:schemeClr val="lt1"/>
        </a:solidFill>
        <a:ln w="12700" cap="flat" cmpd="sng" algn="ctr">
          <a:solidFill>
            <a:srgbClr val="09588E"/>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52260" tIns="40640" rIns="152260" bIns="40640" numCol="1" spcCol="1270" anchor="ctr" anchorCtr="0">
          <a:noAutofit/>
        </a:bodyPr>
        <a:lstStyle/>
        <a:p>
          <a:pPr lvl="0" algn="ctr" defTabSz="1422400" rtl="0">
            <a:lnSpc>
              <a:spcPct val="90000"/>
            </a:lnSpc>
            <a:spcBef>
              <a:spcPct val="0"/>
            </a:spcBef>
            <a:spcAft>
              <a:spcPct val="35000"/>
            </a:spcAft>
          </a:pPr>
          <a:r>
            <a:rPr lang="en-US" sz="3200" b="1" kern="1200" dirty="0">
              <a:solidFill>
                <a:srgbClr val="C00000"/>
              </a:solidFill>
              <a:latin typeface="+mj-lt"/>
            </a:rPr>
            <a:t>Lack of</a:t>
          </a:r>
        </a:p>
        <a:p>
          <a:pPr lvl="0" algn="ctr" defTabSz="1422400" rtl="0">
            <a:lnSpc>
              <a:spcPct val="90000"/>
            </a:lnSpc>
            <a:spcBef>
              <a:spcPct val="0"/>
            </a:spcBef>
            <a:spcAft>
              <a:spcPct val="35000"/>
            </a:spcAft>
          </a:pPr>
          <a:r>
            <a:rPr lang="en-US" sz="3200" b="1" kern="1200" dirty="0">
              <a:solidFill>
                <a:srgbClr val="C00000"/>
              </a:solidFill>
              <a:latin typeface="+mj-lt"/>
            </a:rPr>
            <a:t>knowledge</a:t>
          </a:r>
        </a:p>
      </dsp:txBody>
      <dsp:txXfrm>
        <a:off x="2647678" y="991304"/>
        <a:ext cx="2094796" cy="1956345"/>
      </dsp:txXfrm>
    </dsp:sp>
    <dsp:sp modelId="{9E14F8CA-50EE-4B18-AE35-BAEA7E544805}">
      <dsp:nvSpPr>
        <dsp:cNvPr id="0" name=""/>
        <dsp:cNvSpPr/>
      </dsp:nvSpPr>
      <dsp:spPr>
        <a:xfrm>
          <a:off x="4622983" y="586131"/>
          <a:ext cx="2766691" cy="2766691"/>
        </a:xfrm>
        <a:prstGeom prst="ellipse">
          <a:avLst/>
        </a:prstGeom>
        <a:solidFill>
          <a:schemeClr val="lt1"/>
        </a:solidFill>
        <a:ln w="12700" cap="flat" cmpd="sng" algn="ctr">
          <a:solidFill>
            <a:srgbClr val="09588E"/>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52260" tIns="40640" rIns="152260" bIns="40640" numCol="1" spcCol="1270" anchor="ctr" anchorCtr="0">
          <a:noAutofit/>
        </a:bodyPr>
        <a:lstStyle/>
        <a:p>
          <a:pPr lvl="0" algn="ctr" defTabSz="1422400" rtl="0">
            <a:lnSpc>
              <a:spcPct val="90000"/>
            </a:lnSpc>
            <a:spcBef>
              <a:spcPct val="0"/>
            </a:spcBef>
            <a:spcAft>
              <a:spcPct val="35000"/>
            </a:spcAft>
          </a:pPr>
          <a:r>
            <a:rPr lang="en-US" sz="3200" b="1" kern="1200" dirty="0">
              <a:solidFill>
                <a:srgbClr val="C00000"/>
              </a:solidFill>
              <a:latin typeface="+mj-lt"/>
            </a:rPr>
            <a:t>Fear</a:t>
          </a:r>
        </a:p>
      </dsp:txBody>
      <dsp:txXfrm>
        <a:off x="5028156" y="991304"/>
        <a:ext cx="1956345" cy="1956345"/>
      </dsp:txXfrm>
    </dsp:sp>
    <dsp:sp modelId="{29141B94-5D54-4454-834E-02A7883A8F0D}">
      <dsp:nvSpPr>
        <dsp:cNvPr id="0" name=""/>
        <dsp:cNvSpPr/>
      </dsp:nvSpPr>
      <dsp:spPr>
        <a:xfrm>
          <a:off x="6836337" y="586131"/>
          <a:ext cx="2766691" cy="2766691"/>
        </a:xfrm>
        <a:prstGeom prst="ellipse">
          <a:avLst/>
        </a:prstGeom>
        <a:solidFill>
          <a:schemeClr val="lt1"/>
        </a:solidFill>
        <a:ln w="12700" cap="flat" cmpd="sng" algn="ctr">
          <a:solidFill>
            <a:srgbClr val="09588E"/>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52260" tIns="40640" rIns="152260" bIns="40640" numCol="1" spcCol="1270" anchor="ctr" anchorCtr="0">
          <a:noAutofit/>
        </a:bodyPr>
        <a:lstStyle/>
        <a:p>
          <a:pPr lvl="0" algn="ctr" defTabSz="1422400" rtl="0">
            <a:lnSpc>
              <a:spcPct val="90000"/>
            </a:lnSpc>
            <a:spcBef>
              <a:spcPct val="0"/>
            </a:spcBef>
            <a:spcAft>
              <a:spcPct val="35000"/>
            </a:spcAft>
          </a:pPr>
          <a:r>
            <a:rPr lang="en-US" sz="3200" b="1" kern="1200" dirty="0">
              <a:solidFill>
                <a:srgbClr val="C00000"/>
              </a:solidFill>
              <a:latin typeface="+mj-lt"/>
            </a:rPr>
            <a:t>Fatalism</a:t>
          </a:r>
        </a:p>
      </dsp:txBody>
      <dsp:txXfrm>
        <a:off x="7241510" y="991304"/>
        <a:ext cx="1956345" cy="1956345"/>
      </dsp:txXfrm>
    </dsp:sp>
    <dsp:sp modelId="{5A2C01DD-A222-4285-88C8-F252A9F5B28A}">
      <dsp:nvSpPr>
        <dsp:cNvPr id="0" name=""/>
        <dsp:cNvSpPr/>
      </dsp:nvSpPr>
      <dsp:spPr>
        <a:xfrm>
          <a:off x="9049690" y="586131"/>
          <a:ext cx="2766691" cy="2766691"/>
        </a:xfrm>
        <a:prstGeom prst="ellipse">
          <a:avLst/>
        </a:prstGeom>
        <a:solidFill>
          <a:schemeClr val="lt1"/>
        </a:solidFill>
        <a:ln w="12700" cap="flat" cmpd="sng" algn="ctr">
          <a:solidFill>
            <a:srgbClr val="09588E"/>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52260" tIns="40640" rIns="152260" bIns="40640" numCol="1" spcCol="1270" anchor="ctr" anchorCtr="0">
          <a:noAutofit/>
        </a:bodyPr>
        <a:lstStyle/>
        <a:p>
          <a:pPr lvl="0" algn="ctr" defTabSz="1422400" rtl="0">
            <a:lnSpc>
              <a:spcPct val="90000"/>
            </a:lnSpc>
            <a:spcBef>
              <a:spcPct val="0"/>
            </a:spcBef>
            <a:spcAft>
              <a:spcPct val="35000"/>
            </a:spcAft>
          </a:pPr>
          <a:r>
            <a:rPr lang="en-US" sz="3200" b="1" kern="1200" dirty="0">
              <a:solidFill>
                <a:srgbClr val="C00000"/>
              </a:solidFill>
              <a:latin typeface="+mj-lt"/>
            </a:rPr>
            <a:t>Not feeling sick</a:t>
          </a:r>
        </a:p>
      </dsp:txBody>
      <dsp:txXfrm>
        <a:off x="9454863" y="991304"/>
        <a:ext cx="1956345" cy="19563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E06D3-87E4-8142-941E-1A15AD5599A1}">
      <dsp:nvSpPr>
        <dsp:cNvPr id="0" name=""/>
        <dsp:cNvSpPr/>
      </dsp:nvSpPr>
      <dsp:spPr>
        <a:xfrm>
          <a:off x="7034169" y="1285359"/>
          <a:ext cx="2991321" cy="2721038"/>
        </a:xfrm>
        <a:prstGeom prst="ellipse">
          <a:avLst/>
        </a:prstGeom>
        <a:solidFill>
          <a:srgbClr val="3C0502"/>
        </a:solidFill>
        <a:ln>
          <a:solidFill>
            <a:srgbClr val="3C050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Flexibility and Accessibility</a:t>
          </a:r>
          <a:endParaRPr lang="en-US" sz="2800" kern="1200" dirty="0"/>
        </a:p>
      </dsp:txBody>
      <dsp:txXfrm>
        <a:off x="7472238" y="1683846"/>
        <a:ext cx="2115183" cy="1924064"/>
      </dsp:txXfrm>
    </dsp:sp>
    <dsp:sp modelId="{6E04069D-691C-E84E-9729-942448B5D02A}">
      <dsp:nvSpPr>
        <dsp:cNvPr id="0" name=""/>
        <dsp:cNvSpPr/>
      </dsp:nvSpPr>
      <dsp:spPr>
        <a:xfrm rot="11608777">
          <a:off x="2562817" y="1750911"/>
          <a:ext cx="4583859" cy="28079"/>
        </a:xfrm>
        <a:custGeom>
          <a:avLst/>
          <a:gdLst/>
          <a:ahLst/>
          <a:cxnLst/>
          <a:rect l="0" t="0" r="0" b="0"/>
          <a:pathLst>
            <a:path>
              <a:moveTo>
                <a:pt x="0" y="14039"/>
              </a:moveTo>
              <a:lnTo>
                <a:pt x="4583859" y="14039"/>
              </a:lnTo>
            </a:path>
          </a:pathLst>
        </a:custGeom>
        <a:noFill/>
        <a:ln w="12700" cap="flat" cmpd="sng" algn="ctr">
          <a:solidFill>
            <a:schemeClr val="accent4">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4740150" y="1650355"/>
        <a:ext cx="229192" cy="229192"/>
      </dsp:txXfrm>
    </dsp:sp>
    <dsp:sp modelId="{24E2551F-F7E5-8740-B28B-20E554A7A42F}">
      <dsp:nvSpPr>
        <dsp:cNvPr id="0" name=""/>
        <dsp:cNvSpPr/>
      </dsp:nvSpPr>
      <dsp:spPr>
        <a:xfrm>
          <a:off x="535035" y="171883"/>
          <a:ext cx="2140387" cy="1628300"/>
        </a:xfrm>
        <a:prstGeom prst="ellipse">
          <a:avLst/>
        </a:prstGeom>
        <a:solidFill>
          <a:srgbClr val="8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Design around competing  responsibilities</a:t>
          </a:r>
          <a:endParaRPr lang="en-US" sz="1800" b="1" kern="1200" dirty="0"/>
        </a:p>
      </dsp:txBody>
      <dsp:txXfrm>
        <a:off x="848487" y="410342"/>
        <a:ext cx="1513483" cy="1151382"/>
      </dsp:txXfrm>
    </dsp:sp>
    <dsp:sp modelId="{145875FA-83A6-924B-AB4C-11E3191BD933}">
      <dsp:nvSpPr>
        <dsp:cNvPr id="0" name=""/>
        <dsp:cNvSpPr/>
      </dsp:nvSpPr>
      <dsp:spPr>
        <a:xfrm rot="12181880">
          <a:off x="4800549" y="1572074"/>
          <a:ext cx="2472845" cy="28079"/>
        </a:xfrm>
        <a:custGeom>
          <a:avLst/>
          <a:gdLst/>
          <a:ahLst/>
          <a:cxnLst/>
          <a:rect l="0" t="0" r="0" b="0"/>
          <a:pathLst>
            <a:path>
              <a:moveTo>
                <a:pt x="0" y="14039"/>
              </a:moveTo>
              <a:lnTo>
                <a:pt x="2472845" y="14039"/>
              </a:lnTo>
            </a:path>
          </a:pathLst>
        </a:custGeom>
        <a:noFill/>
        <a:ln w="12700" cap="flat" cmpd="sng" algn="ctr">
          <a:solidFill>
            <a:schemeClr val="accent4">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5975151" y="1524293"/>
        <a:ext cx="123642" cy="123642"/>
      </dsp:txXfrm>
    </dsp:sp>
    <dsp:sp modelId="{9E2C993D-9D13-F749-A344-319179C210EE}">
      <dsp:nvSpPr>
        <dsp:cNvPr id="0" name=""/>
        <dsp:cNvSpPr/>
      </dsp:nvSpPr>
      <dsp:spPr>
        <a:xfrm>
          <a:off x="2854101" y="0"/>
          <a:ext cx="2234443" cy="1415930"/>
        </a:xfrm>
        <a:prstGeom prst="ellipse">
          <a:avLst/>
        </a:prstGeom>
        <a:solidFill>
          <a:srgbClr val="8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Communication</a:t>
          </a:r>
          <a:endParaRPr lang="en-US" sz="1800" b="1" kern="1200" dirty="0"/>
        </a:p>
      </dsp:txBody>
      <dsp:txXfrm>
        <a:off x="3181328" y="207358"/>
        <a:ext cx="1579989" cy="1001214"/>
      </dsp:txXfrm>
    </dsp:sp>
    <dsp:sp modelId="{5AF23821-4B1F-2249-81E9-EC7C1FC66EB9}">
      <dsp:nvSpPr>
        <dsp:cNvPr id="0" name=""/>
        <dsp:cNvSpPr/>
      </dsp:nvSpPr>
      <dsp:spPr>
        <a:xfrm rot="9395193">
          <a:off x="4924737" y="3683798"/>
          <a:ext cx="2351442" cy="28079"/>
        </a:xfrm>
        <a:custGeom>
          <a:avLst/>
          <a:gdLst/>
          <a:ahLst/>
          <a:cxnLst/>
          <a:rect l="0" t="0" r="0" b="0"/>
          <a:pathLst>
            <a:path>
              <a:moveTo>
                <a:pt x="0" y="14039"/>
              </a:moveTo>
              <a:lnTo>
                <a:pt x="2351442" y="14039"/>
              </a:lnTo>
            </a:path>
          </a:pathLst>
        </a:custGeom>
        <a:noFill/>
        <a:ln w="12700" cap="flat" cmpd="sng" algn="ctr">
          <a:solidFill>
            <a:schemeClr val="accent4">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6041672" y="3639052"/>
        <a:ext cx="117572" cy="117572"/>
      </dsp:txXfrm>
    </dsp:sp>
    <dsp:sp modelId="{477DD7B8-F60A-D743-A21C-6B3BDB01CAA3}">
      <dsp:nvSpPr>
        <dsp:cNvPr id="0" name=""/>
        <dsp:cNvSpPr/>
      </dsp:nvSpPr>
      <dsp:spPr>
        <a:xfrm>
          <a:off x="3371714" y="3721717"/>
          <a:ext cx="1735431" cy="1563958"/>
        </a:xfrm>
        <a:prstGeom prst="ellipse">
          <a:avLst/>
        </a:prstGeom>
        <a:solidFill>
          <a:srgbClr val="8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Scheduling </a:t>
          </a:r>
          <a:endParaRPr lang="en-US" sz="1800" b="1" kern="1200" dirty="0"/>
        </a:p>
      </dsp:txBody>
      <dsp:txXfrm>
        <a:off x="3625862" y="3950753"/>
        <a:ext cx="1227135" cy="1105886"/>
      </dsp:txXfrm>
    </dsp:sp>
    <dsp:sp modelId="{6E63BB6F-BA92-3845-9C22-3F7BC1B89870}">
      <dsp:nvSpPr>
        <dsp:cNvPr id="0" name=""/>
        <dsp:cNvSpPr/>
      </dsp:nvSpPr>
      <dsp:spPr>
        <a:xfrm rot="10090345">
          <a:off x="2963971" y="3362619"/>
          <a:ext cx="4152403" cy="28079"/>
        </a:xfrm>
        <a:custGeom>
          <a:avLst/>
          <a:gdLst/>
          <a:ahLst/>
          <a:cxnLst/>
          <a:rect l="0" t="0" r="0" b="0"/>
          <a:pathLst>
            <a:path>
              <a:moveTo>
                <a:pt x="0" y="14039"/>
              </a:moveTo>
              <a:lnTo>
                <a:pt x="4152403" y="14039"/>
              </a:lnTo>
            </a:path>
          </a:pathLst>
        </a:custGeom>
        <a:noFill/>
        <a:ln w="12700" cap="flat" cmpd="sng" algn="ctr">
          <a:solidFill>
            <a:schemeClr val="accent4">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4936363" y="3272849"/>
        <a:ext cx="207620" cy="207620"/>
      </dsp:txXfrm>
    </dsp:sp>
    <dsp:sp modelId="{61730774-06FD-B24C-AC2B-1FDB1A8F408C}">
      <dsp:nvSpPr>
        <dsp:cNvPr id="0" name=""/>
        <dsp:cNvSpPr/>
      </dsp:nvSpPr>
      <dsp:spPr>
        <a:xfrm>
          <a:off x="1340369" y="3192674"/>
          <a:ext cx="1688465" cy="1563958"/>
        </a:xfrm>
        <a:prstGeom prst="ellipse">
          <a:avLst/>
        </a:prstGeom>
        <a:solidFill>
          <a:srgbClr val="8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Work Hours</a:t>
          </a:r>
          <a:endParaRPr lang="en-US" sz="1800" b="1" kern="1200" dirty="0"/>
        </a:p>
      </dsp:txBody>
      <dsp:txXfrm>
        <a:off x="1587639" y="3421710"/>
        <a:ext cx="1193925" cy="1105886"/>
      </dsp:txXfrm>
    </dsp:sp>
    <dsp:sp modelId="{757463D9-7AC6-074A-8522-EC163264BA16}">
      <dsp:nvSpPr>
        <dsp:cNvPr id="0" name=""/>
        <dsp:cNvSpPr/>
      </dsp:nvSpPr>
      <dsp:spPr>
        <a:xfrm rot="10758588">
          <a:off x="1940829" y="2680534"/>
          <a:ext cx="5093655" cy="28079"/>
        </a:xfrm>
        <a:custGeom>
          <a:avLst/>
          <a:gdLst/>
          <a:ahLst/>
          <a:cxnLst/>
          <a:rect l="0" t="0" r="0" b="0"/>
          <a:pathLst>
            <a:path>
              <a:moveTo>
                <a:pt x="0" y="14039"/>
              </a:moveTo>
              <a:lnTo>
                <a:pt x="5093655" y="14039"/>
              </a:lnTo>
            </a:path>
          </a:pathLst>
        </a:custGeom>
        <a:noFill/>
        <a:ln w="12700" cap="flat" cmpd="sng" algn="ctr">
          <a:solidFill>
            <a:schemeClr val="accent4">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4360316" y="2567232"/>
        <a:ext cx="254682" cy="254682"/>
      </dsp:txXfrm>
    </dsp:sp>
    <dsp:sp modelId="{766C6749-FB35-D146-94C6-3680DC068DE6}">
      <dsp:nvSpPr>
        <dsp:cNvPr id="0" name=""/>
        <dsp:cNvSpPr/>
      </dsp:nvSpPr>
      <dsp:spPr>
        <a:xfrm>
          <a:off x="0" y="1954964"/>
          <a:ext cx="1941123" cy="1563958"/>
        </a:xfrm>
        <a:prstGeom prst="ellipse">
          <a:avLst/>
        </a:prstGeom>
        <a:solidFill>
          <a:srgbClr val="8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Engagement in Community</a:t>
          </a:r>
          <a:endParaRPr lang="en-US" sz="1800" b="1" kern="1200" dirty="0"/>
        </a:p>
      </dsp:txBody>
      <dsp:txXfrm>
        <a:off x="284271" y="2184000"/>
        <a:ext cx="1372581" cy="11058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CDC35-C767-A14E-A97B-D3FD8175088E}">
      <dsp:nvSpPr>
        <dsp:cNvPr id="0" name=""/>
        <dsp:cNvSpPr/>
      </dsp:nvSpPr>
      <dsp:spPr>
        <a:xfrm rot="645342">
          <a:off x="2911473" y="3339955"/>
          <a:ext cx="3473849" cy="54052"/>
        </a:xfrm>
        <a:custGeom>
          <a:avLst/>
          <a:gdLst/>
          <a:ahLst/>
          <a:cxnLst/>
          <a:rect l="0" t="0" r="0" b="0"/>
          <a:pathLst>
            <a:path>
              <a:moveTo>
                <a:pt x="0" y="27026"/>
              </a:moveTo>
              <a:lnTo>
                <a:pt x="3473849" y="27026"/>
              </a:lnTo>
            </a:path>
          </a:pathLst>
        </a:custGeom>
        <a:noFill/>
        <a:ln w="12700" cap="flat" cmpd="sng" algn="ctr">
          <a:solidFill>
            <a:schemeClr val="accent4">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24B8DA2-60F4-4347-AE88-D272CFE22F1D}">
      <dsp:nvSpPr>
        <dsp:cNvPr id="0" name=""/>
        <dsp:cNvSpPr/>
      </dsp:nvSpPr>
      <dsp:spPr>
        <a:xfrm rot="21080695">
          <a:off x="2917269" y="2359893"/>
          <a:ext cx="4341174" cy="54052"/>
        </a:xfrm>
        <a:custGeom>
          <a:avLst/>
          <a:gdLst/>
          <a:ahLst/>
          <a:cxnLst/>
          <a:rect l="0" t="0" r="0" b="0"/>
          <a:pathLst>
            <a:path>
              <a:moveTo>
                <a:pt x="0" y="27026"/>
              </a:moveTo>
              <a:lnTo>
                <a:pt x="4341174" y="27026"/>
              </a:lnTo>
            </a:path>
          </a:pathLst>
        </a:custGeom>
        <a:noFill/>
        <a:ln w="12700" cap="flat" cmpd="sng" algn="ctr">
          <a:solidFill>
            <a:schemeClr val="accent4">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D4471EE-2DB6-2746-A1BB-77DD512270FA}">
      <dsp:nvSpPr>
        <dsp:cNvPr id="0" name=""/>
        <dsp:cNvSpPr/>
      </dsp:nvSpPr>
      <dsp:spPr>
        <a:xfrm rot="19828723">
          <a:off x="2811776" y="1793903"/>
          <a:ext cx="2005918" cy="54052"/>
        </a:xfrm>
        <a:custGeom>
          <a:avLst/>
          <a:gdLst/>
          <a:ahLst/>
          <a:cxnLst/>
          <a:rect l="0" t="0" r="0" b="0"/>
          <a:pathLst>
            <a:path>
              <a:moveTo>
                <a:pt x="0" y="27026"/>
              </a:moveTo>
              <a:lnTo>
                <a:pt x="2005918" y="27026"/>
              </a:lnTo>
            </a:path>
          </a:pathLst>
        </a:custGeom>
        <a:noFill/>
        <a:ln w="12700" cap="flat" cmpd="sng" algn="ctr">
          <a:solidFill>
            <a:schemeClr val="accent4">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40E307B-8CD7-A949-82A4-45C9CC246E1C}">
      <dsp:nvSpPr>
        <dsp:cNvPr id="0" name=""/>
        <dsp:cNvSpPr/>
      </dsp:nvSpPr>
      <dsp:spPr>
        <a:xfrm>
          <a:off x="0" y="1437057"/>
          <a:ext cx="2392592" cy="2200136"/>
        </a:xfrm>
        <a:prstGeom prst="ellipse">
          <a:avLst/>
        </a:prstGeom>
        <a:solidFill>
          <a:schemeClr val="tx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0FFECC-6133-4448-B370-AB59B4F6DCEC}">
      <dsp:nvSpPr>
        <dsp:cNvPr id="0" name=""/>
        <dsp:cNvSpPr/>
      </dsp:nvSpPr>
      <dsp:spPr>
        <a:xfrm>
          <a:off x="4459819" y="1672"/>
          <a:ext cx="2222131" cy="1649627"/>
        </a:xfrm>
        <a:prstGeom prst="ellipse">
          <a:avLst/>
        </a:prstGeom>
        <a:solidFill>
          <a:schemeClr val="tx2">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Harness Coping Skills to Engage in Care</a:t>
          </a:r>
          <a:endParaRPr lang="en-US" sz="2000" b="1" kern="1200" dirty="0"/>
        </a:p>
      </dsp:txBody>
      <dsp:txXfrm>
        <a:off x="4785243" y="243254"/>
        <a:ext cx="1571283" cy="1166463"/>
      </dsp:txXfrm>
    </dsp:sp>
    <dsp:sp modelId="{AE4CCDDF-2164-CC40-857F-A4C2E8BD5A21}">
      <dsp:nvSpPr>
        <dsp:cNvPr id="0" name=""/>
        <dsp:cNvSpPr/>
      </dsp:nvSpPr>
      <dsp:spPr>
        <a:xfrm>
          <a:off x="7218615" y="1090335"/>
          <a:ext cx="1937042" cy="1649627"/>
        </a:xfrm>
        <a:prstGeom prst="ellipse">
          <a:avLst/>
        </a:prstGeom>
        <a:solidFill>
          <a:srgbClr val="8497B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Tailored Education</a:t>
          </a:r>
          <a:endParaRPr lang="en-US" sz="2000" b="1" kern="1200" dirty="0"/>
        </a:p>
      </dsp:txBody>
      <dsp:txXfrm>
        <a:off x="7502288" y="1331917"/>
        <a:ext cx="1369696" cy="1166463"/>
      </dsp:txXfrm>
    </dsp:sp>
    <dsp:sp modelId="{E55E0D08-7895-A443-AF23-96C3EBF9F8C5}">
      <dsp:nvSpPr>
        <dsp:cNvPr id="0" name=""/>
        <dsp:cNvSpPr/>
      </dsp:nvSpPr>
      <dsp:spPr>
        <a:xfrm>
          <a:off x="6327045" y="3056584"/>
          <a:ext cx="2058785" cy="1649627"/>
        </a:xfrm>
        <a:prstGeom prst="ellipse">
          <a:avLst/>
        </a:prstGeom>
        <a:solidFill>
          <a:srgbClr val="8497B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Human Rights</a:t>
          </a:r>
          <a:endParaRPr lang="en-US" sz="2000" b="1" kern="1200" dirty="0"/>
        </a:p>
      </dsp:txBody>
      <dsp:txXfrm>
        <a:off x="6628547" y="3298166"/>
        <a:ext cx="1455781" cy="1166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2B841-2E79-F04C-94B7-6BDE807076D1}">
      <dsp:nvSpPr>
        <dsp:cNvPr id="0" name=""/>
        <dsp:cNvSpPr/>
      </dsp:nvSpPr>
      <dsp:spPr>
        <a:xfrm>
          <a:off x="-5625672" y="-937410"/>
          <a:ext cx="7293488" cy="7293488"/>
        </a:xfrm>
        <a:prstGeom prst="blockArc">
          <a:avLst>
            <a:gd name="adj1" fmla="val 18900000"/>
            <a:gd name="adj2" fmla="val 2700000"/>
            <a:gd name="adj3" fmla="val 296"/>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CBC54E-AB57-2B4A-A822-73755FC91117}">
      <dsp:nvSpPr>
        <dsp:cNvPr id="0" name=""/>
        <dsp:cNvSpPr/>
      </dsp:nvSpPr>
      <dsp:spPr>
        <a:xfrm>
          <a:off x="1624587" y="1409663"/>
          <a:ext cx="9541579" cy="2599339"/>
        </a:xfrm>
        <a:prstGeom prst="rect">
          <a:avLst/>
        </a:prstGeom>
        <a:solidFill>
          <a:srgbClr val="560000"/>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2150533" tIns="73660" rIns="73660" bIns="73660" numCol="1" spcCol="1270" anchor="ctr" anchorCtr="0">
          <a:noAutofit/>
        </a:bodyPr>
        <a:lstStyle/>
        <a:p>
          <a:pPr lvl="0" algn="l" defTabSz="1289050" rtl="0">
            <a:lnSpc>
              <a:spcPct val="90000"/>
            </a:lnSpc>
            <a:spcBef>
              <a:spcPct val="0"/>
            </a:spcBef>
            <a:spcAft>
              <a:spcPct val="35000"/>
            </a:spcAft>
          </a:pPr>
          <a:r>
            <a:rPr lang="en-US" sz="2900" kern="1200" dirty="0" smtClean="0"/>
            <a:t>Migration history, diagnosis experience, identity,</a:t>
          </a:r>
          <a:r>
            <a:rPr lang="en-US" sz="2900" kern="1200" baseline="0" dirty="0" smtClean="0"/>
            <a:t> </a:t>
          </a:r>
          <a:r>
            <a:rPr lang="en-US" sz="2900" kern="1200" dirty="0" smtClean="0"/>
            <a:t> social</a:t>
          </a:r>
          <a:r>
            <a:rPr lang="en-US" sz="2900" kern="1200" baseline="0" dirty="0" smtClean="0"/>
            <a:t> support and connections to Mexico beginning exploration around disclosure, </a:t>
          </a:r>
          <a:r>
            <a:rPr lang="en-US" sz="2900" kern="1200" dirty="0" smtClean="0"/>
            <a:t>HIV knowledge, work lives, current living situation, early healthcare and HIV care experiences, treatment planning, barriers assessment</a:t>
          </a:r>
          <a:endParaRPr lang="en-US" sz="2900" kern="1200" dirty="0"/>
        </a:p>
      </dsp:txBody>
      <dsp:txXfrm>
        <a:off x="1624587" y="1409663"/>
        <a:ext cx="9541579" cy="2599339"/>
      </dsp:txXfrm>
    </dsp:sp>
    <dsp:sp modelId="{101FC1F8-7546-3B48-9C99-DBB8802EF098}">
      <dsp:nvSpPr>
        <dsp:cNvPr id="0" name=""/>
        <dsp:cNvSpPr/>
      </dsp:nvSpPr>
      <dsp:spPr>
        <a:xfrm>
          <a:off x="0" y="1084746"/>
          <a:ext cx="3249174" cy="3249174"/>
        </a:xfrm>
        <a:prstGeom prst="ellipse">
          <a:avLst/>
        </a:prstGeom>
        <a:solidFill>
          <a:schemeClr val="lt1">
            <a:hueOff val="0"/>
            <a:satOff val="0"/>
            <a:lumOff val="0"/>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B4AB6-6F22-7C43-A07B-34886D2AA4FF}">
      <dsp:nvSpPr>
        <dsp:cNvPr id="0" name=""/>
        <dsp:cNvSpPr/>
      </dsp:nvSpPr>
      <dsp:spPr>
        <a:xfrm>
          <a:off x="558797" y="508000"/>
          <a:ext cx="1845468" cy="158569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a:noFill/>
        </a:ln>
        <a:effectLst/>
      </dsp:spPr>
      <dsp:style>
        <a:lnRef idx="0">
          <a:scrgbClr r="0" g="0" b="0"/>
        </a:lnRef>
        <a:fillRef idx="1">
          <a:scrgbClr r="0" g="0" b="0"/>
        </a:fillRef>
        <a:effectRef idx="2">
          <a:scrgbClr r="0" g="0" b="0"/>
        </a:effectRef>
        <a:fontRef idx="minor"/>
      </dsp:style>
    </dsp:sp>
    <dsp:sp modelId="{C08BBAE5-AE04-9842-BED7-67B5F476AF54}">
      <dsp:nvSpPr>
        <dsp:cNvPr id="0" name=""/>
        <dsp:cNvSpPr/>
      </dsp:nvSpPr>
      <dsp:spPr>
        <a:xfrm>
          <a:off x="516899" y="2034087"/>
          <a:ext cx="1864256" cy="52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i="1" kern="1200" dirty="0" err="1" smtClean="0">
              <a:solidFill>
                <a:schemeClr val="tx1"/>
              </a:solidFill>
            </a:rPr>
            <a:t>Charla</a:t>
          </a:r>
          <a:r>
            <a:rPr lang="en-US" sz="3200" b="1" kern="1200" dirty="0" smtClean="0">
              <a:solidFill>
                <a:schemeClr val="tx1"/>
              </a:solidFill>
            </a:rPr>
            <a:t> 1</a:t>
          </a:r>
          <a:endParaRPr lang="en-US" sz="3200" kern="1200" dirty="0">
            <a:solidFill>
              <a:schemeClr val="tx1"/>
            </a:solidFill>
          </a:endParaRPr>
        </a:p>
      </dsp:txBody>
      <dsp:txXfrm>
        <a:off x="516899" y="2034087"/>
        <a:ext cx="1864256" cy="520049"/>
      </dsp:txXfrm>
    </dsp:sp>
    <dsp:sp modelId="{2F60AA88-0BD1-2042-875F-9D41FE5E62FB}">
      <dsp:nvSpPr>
        <dsp:cNvPr id="0" name=""/>
        <dsp:cNvSpPr/>
      </dsp:nvSpPr>
      <dsp:spPr>
        <a:xfrm flipH="1">
          <a:off x="1858926" y="2454254"/>
          <a:ext cx="682852" cy="199764"/>
        </a:xfrm>
        <a:prstGeom prst="halfFrame">
          <a:avLst>
            <a:gd name="adj1" fmla="val 25770"/>
            <a:gd name="adj2" fmla="val 25770"/>
          </a:avLst>
        </a:prstGeom>
        <a:solidFill>
          <a:srgbClr val="FFFFFF"/>
        </a:solidFill>
        <a:ln>
          <a:noFill/>
        </a:ln>
        <a:effectLst/>
      </dsp:spPr>
      <dsp:style>
        <a:lnRef idx="0">
          <a:scrgbClr r="0" g="0" b="0"/>
        </a:lnRef>
        <a:fillRef idx="3">
          <a:scrgbClr r="0" g="0" b="0"/>
        </a:fillRef>
        <a:effectRef idx="2">
          <a:scrgbClr r="0" g="0" b="0"/>
        </a:effectRef>
        <a:fontRef idx="minor">
          <a:schemeClr val="lt1"/>
        </a:fontRef>
      </dsp:style>
    </dsp:sp>
    <dsp:sp modelId="{4BA36243-C443-C447-9995-1AFEFB5F8404}">
      <dsp:nvSpPr>
        <dsp:cNvPr id="0" name=""/>
        <dsp:cNvSpPr/>
      </dsp:nvSpPr>
      <dsp:spPr>
        <a:xfrm rot="5400000">
          <a:off x="1965600" y="1413545"/>
          <a:ext cx="202252" cy="202200"/>
        </a:xfrm>
        <a:prstGeom prst="halfFrame">
          <a:avLst>
            <a:gd name="adj1" fmla="val 25770"/>
            <a:gd name="adj2" fmla="val 25770"/>
          </a:avLst>
        </a:prstGeom>
        <a:solidFill>
          <a:srgbClr val="FFFFFF"/>
        </a:solidFill>
        <a:ln>
          <a:noFill/>
        </a:ln>
        <a:effectLst/>
      </dsp:spPr>
      <dsp:style>
        <a:lnRef idx="0">
          <a:scrgbClr r="0" g="0" b="0"/>
        </a:lnRef>
        <a:fillRef idx="3">
          <a:scrgbClr r="0" g="0" b="0"/>
        </a:fillRef>
        <a:effectRef idx="2">
          <a:scrgbClr r="0" g="0" b="0"/>
        </a:effectRef>
        <a:fontRef idx="minor">
          <a:schemeClr val="lt1"/>
        </a:fontRef>
      </dsp:style>
    </dsp:sp>
    <dsp:sp modelId="{42AD620A-273B-5A47-91B5-D1D7A15C0D27}">
      <dsp:nvSpPr>
        <dsp:cNvPr id="0" name=""/>
        <dsp:cNvSpPr/>
      </dsp:nvSpPr>
      <dsp:spPr>
        <a:xfrm rot="16200000">
          <a:off x="1171440" y="1879883"/>
          <a:ext cx="202252" cy="202200"/>
        </a:xfrm>
        <a:prstGeom prst="halfFrame">
          <a:avLst>
            <a:gd name="adj1" fmla="val 25770"/>
            <a:gd name="adj2" fmla="val 25770"/>
          </a:avLst>
        </a:prstGeom>
        <a:solidFill>
          <a:srgbClr val="FFFFFF"/>
        </a:solidFill>
        <a:ln>
          <a:noFill/>
        </a:ln>
        <a:effectLst/>
      </dsp:spPr>
      <dsp:style>
        <a:lnRef idx="0">
          <a:scrgbClr r="0" g="0" b="0"/>
        </a:lnRef>
        <a:fillRef idx="3">
          <a:scrgbClr r="0" g="0" b="0"/>
        </a:fillRef>
        <a:effectRef idx="2">
          <a:scrgbClr r="0" g="0" b="0"/>
        </a:effectRef>
        <a:fontRef idx="minor">
          <a:schemeClr val="lt1"/>
        </a:fontRef>
      </dsp:style>
    </dsp:sp>
    <dsp:sp modelId="{8DD3CC61-4A4B-AF42-8D9E-64F76C380DC9}">
      <dsp:nvSpPr>
        <dsp:cNvPr id="0" name=""/>
        <dsp:cNvSpPr/>
      </dsp:nvSpPr>
      <dsp:spPr>
        <a:xfrm rot="10800000">
          <a:off x="1965626" y="1879857"/>
          <a:ext cx="202200" cy="202252"/>
        </a:xfrm>
        <a:prstGeom prst="halfFrame">
          <a:avLst>
            <a:gd name="adj1" fmla="val 25770"/>
            <a:gd name="adj2" fmla="val 25770"/>
          </a:avLst>
        </a:prstGeom>
        <a:solidFill>
          <a:srgbClr val="FFFFFF"/>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2B841-2E79-F04C-94B7-6BDE807076D1}">
      <dsp:nvSpPr>
        <dsp:cNvPr id="0" name=""/>
        <dsp:cNvSpPr/>
      </dsp:nvSpPr>
      <dsp:spPr>
        <a:xfrm>
          <a:off x="-5625672" y="-937410"/>
          <a:ext cx="7293488" cy="7293488"/>
        </a:xfrm>
        <a:prstGeom prst="blockArc">
          <a:avLst>
            <a:gd name="adj1" fmla="val 18900000"/>
            <a:gd name="adj2" fmla="val 2700000"/>
            <a:gd name="adj3" fmla="val 296"/>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CBC54E-AB57-2B4A-A822-73755FC91117}">
      <dsp:nvSpPr>
        <dsp:cNvPr id="0" name=""/>
        <dsp:cNvSpPr/>
      </dsp:nvSpPr>
      <dsp:spPr>
        <a:xfrm>
          <a:off x="1624587" y="1409663"/>
          <a:ext cx="9541579" cy="2599339"/>
        </a:xfrm>
        <a:prstGeom prst="rect">
          <a:avLst/>
        </a:prstGeom>
        <a:solidFill>
          <a:srgbClr val="560000"/>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2150533" tIns="106680" rIns="106680" bIns="106680" numCol="1" spcCol="1270" anchor="ctr" anchorCtr="0">
          <a:noAutofit/>
        </a:bodyPr>
        <a:lstStyle/>
        <a:p>
          <a:pPr lvl="0" algn="l" defTabSz="1866900" rtl="0">
            <a:lnSpc>
              <a:spcPct val="90000"/>
            </a:lnSpc>
            <a:spcBef>
              <a:spcPct val="0"/>
            </a:spcBef>
            <a:spcAft>
              <a:spcPct val="35000"/>
            </a:spcAft>
          </a:pPr>
          <a:r>
            <a:rPr lang="en-US" sz="4200" kern="1200" dirty="0" smtClean="0"/>
            <a:t>Structured</a:t>
          </a:r>
          <a:r>
            <a:rPr lang="en-US" sz="4200" kern="1200" baseline="0" dirty="0" smtClean="0"/>
            <a:t> and unstructured Interviewing around substance use, depression, PTSD, trauma and violence</a:t>
          </a:r>
          <a:endParaRPr lang="en-US" sz="4200" kern="1200" dirty="0"/>
        </a:p>
      </dsp:txBody>
      <dsp:txXfrm>
        <a:off x="1624587" y="1409663"/>
        <a:ext cx="9541579" cy="2599339"/>
      </dsp:txXfrm>
    </dsp:sp>
    <dsp:sp modelId="{101FC1F8-7546-3B48-9C99-DBB8802EF098}">
      <dsp:nvSpPr>
        <dsp:cNvPr id="0" name=""/>
        <dsp:cNvSpPr/>
      </dsp:nvSpPr>
      <dsp:spPr>
        <a:xfrm>
          <a:off x="0" y="1084746"/>
          <a:ext cx="3249174" cy="3249174"/>
        </a:xfrm>
        <a:prstGeom prst="ellipse">
          <a:avLst/>
        </a:prstGeom>
        <a:solidFill>
          <a:schemeClr val="lt1">
            <a:hueOff val="0"/>
            <a:satOff val="0"/>
            <a:lumOff val="0"/>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B4AB6-6F22-7C43-A07B-34886D2AA4FF}">
      <dsp:nvSpPr>
        <dsp:cNvPr id="0" name=""/>
        <dsp:cNvSpPr/>
      </dsp:nvSpPr>
      <dsp:spPr>
        <a:xfrm>
          <a:off x="524935" y="442490"/>
          <a:ext cx="1934944" cy="121479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a:noFill/>
        </a:ln>
        <a:effectLst/>
      </dsp:spPr>
      <dsp:style>
        <a:lnRef idx="0">
          <a:scrgbClr r="0" g="0" b="0"/>
        </a:lnRef>
        <a:fillRef idx="1">
          <a:scrgbClr r="0" g="0" b="0"/>
        </a:fillRef>
        <a:effectRef idx="2">
          <a:scrgbClr r="0" g="0" b="0"/>
        </a:effectRef>
        <a:fontRef idx="minor"/>
      </dsp:style>
    </dsp:sp>
    <dsp:sp modelId="{C08BBAE5-AE04-9842-BED7-67B5F476AF54}">
      <dsp:nvSpPr>
        <dsp:cNvPr id="0" name=""/>
        <dsp:cNvSpPr/>
      </dsp:nvSpPr>
      <dsp:spPr>
        <a:xfrm>
          <a:off x="636147" y="1656073"/>
          <a:ext cx="1789843" cy="51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i="1" kern="1200" dirty="0" err="1" smtClean="0">
              <a:solidFill>
                <a:schemeClr val="tx1"/>
              </a:solidFill>
            </a:rPr>
            <a:t>Charla</a:t>
          </a:r>
          <a:r>
            <a:rPr lang="en-US" sz="3200" b="1" kern="1200" dirty="0" smtClean="0">
              <a:solidFill>
                <a:schemeClr val="tx1"/>
              </a:solidFill>
            </a:rPr>
            <a:t> 2</a:t>
          </a:r>
          <a:endParaRPr lang="en-US" sz="3200" kern="1200" dirty="0">
            <a:solidFill>
              <a:schemeClr val="tx1"/>
            </a:solidFill>
          </a:endParaRPr>
        </a:p>
      </dsp:txBody>
      <dsp:txXfrm>
        <a:off x="636147" y="1656073"/>
        <a:ext cx="1789843" cy="514908"/>
      </dsp:txXfrm>
    </dsp:sp>
    <dsp:sp modelId="{2F60AA88-0BD1-2042-875F-9D41FE5E62FB}">
      <dsp:nvSpPr>
        <dsp:cNvPr id="0" name=""/>
        <dsp:cNvSpPr/>
      </dsp:nvSpPr>
      <dsp:spPr>
        <a:xfrm flipH="1" flipV="1">
          <a:off x="365697" y="1557671"/>
          <a:ext cx="676102" cy="214885"/>
        </a:xfrm>
        <a:prstGeom prst="halfFrame">
          <a:avLst>
            <a:gd name="adj1" fmla="val 25770"/>
            <a:gd name="adj2" fmla="val 25770"/>
          </a:avLst>
        </a:prstGeom>
        <a:solidFill>
          <a:srgbClr val="FFFFFF"/>
        </a:solidFill>
        <a:ln>
          <a:noFill/>
        </a:ln>
        <a:effectLst/>
      </dsp:spPr>
      <dsp:style>
        <a:lnRef idx="0">
          <a:scrgbClr r="0" g="0" b="0"/>
        </a:lnRef>
        <a:fillRef idx="3">
          <a:scrgbClr r="0" g="0" b="0"/>
        </a:fillRef>
        <a:effectRef idx="2">
          <a:scrgbClr r="0" g="0" b="0"/>
        </a:effectRef>
        <a:fontRef idx="minor">
          <a:schemeClr val="lt1"/>
        </a:fontRef>
      </dsp:style>
    </dsp:sp>
    <dsp:sp modelId="{4BA36243-C443-C447-9995-1AFEFB5F8404}">
      <dsp:nvSpPr>
        <dsp:cNvPr id="0" name=""/>
        <dsp:cNvSpPr/>
      </dsp:nvSpPr>
      <dsp:spPr>
        <a:xfrm rot="5400000">
          <a:off x="1999946" y="1223505"/>
          <a:ext cx="200253" cy="200201"/>
        </a:xfrm>
        <a:prstGeom prst="halfFrame">
          <a:avLst>
            <a:gd name="adj1" fmla="val 25770"/>
            <a:gd name="adj2" fmla="val 25770"/>
          </a:avLst>
        </a:prstGeom>
        <a:solidFill>
          <a:srgbClr val="FFFFFF"/>
        </a:solidFill>
        <a:ln>
          <a:noFill/>
        </a:ln>
        <a:effectLst/>
      </dsp:spPr>
      <dsp:style>
        <a:lnRef idx="0">
          <a:scrgbClr r="0" g="0" b="0"/>
        </a:lnRef>
        <a:fillRef idx="3">
          <a:scrgbClr r="0" g="0" b="0"/>
        </a:fillRef>
        <a:effectRef idx="2">
          <a:scrgbClr r="0" g="0" b="0"/>
        </a:effectRef>
        <a:fontRef idx="minor">
          <a:schemeClr val="lt1"/>
        </a:fontRef>
      </dsp:style>
    </dsp:sp>
    <dsp:sp modelId="{42AD620A-273B-5A47-91B5-D1D7A15C0D27}">
      <dsp:nvSpPr>
        <dsp:cNvPr id="0" name=""/>
        <dsp:cNvSpPr/>
      </dsp:nvSpPr>
      <dsp:spPr>
        <a:xfrm rot="16200000">
          <a:off x="1939233" y="1233260"/>
          <a:ext cx="200253" cy="200201"/>
        </a:xfrm>
        <a:prstGeom prst="halfFrame">
          <a:avLst>
            <a:gd name="adj1" fmla="val 25770"/>
            <a:gd name="adj2" fmla="val 25770"/>
          </a:avLst>
        </a:prstGeom>
        <a:solidFill>
          <a:srgbClr val="FFFFFF"/>
        </a:solidFill>
        <a:ln>
          <a:noFill/>
        </a:ln>
        <a:effectLst/>
      </dsp:spPr>
      <dsp:style>
        <a:lnRef idx="0">
          <a:scrgbClr r="0" g="0" b="0"/>
        </a:lnRef>
        <a:fillRef idx="3">
          <a:scrgbClr r="0" g="0" b="0"/>
        </a:fillRef>
        <a:effectRef idx="2">
          <a:scrgbClr r="0" g="0" b="0"/>
        </a:effectRef>
        <a:fontRef idx="minor">
          <a:schemeClr val="lt1"/>
        </a:fontRef>
      </dsp:style>
    </dsp:sp>
    <dsp:sp modelId="{8DD3CC61-4A4B-AF42-8D9E-64F76C380DC9}">
      <dsp:nvSpPr>
        <dsp:cNvPr id="0" name=""/>
        <dsp:cNvSpPr/>
      </dsp:nvSpPr>
      <dsp:spPr>
        <a:xfrm rot="10800000">
          <a:off x="1988078" y="1090505"/>
          <a:ext cx="200201" cy="200253"/>
        </a:xfrm>
        <a:prstGeom prst="halfFrame">
          <a:avLst>
            <a:gd name="adj1" fmla="val 25770"/>
            <a:gd name="adj2" fmla="val 25770"/>
          </a:avLst>
        </a:prstGeom>
        <a:solidFill>
          <a:srgbClr val="FFFFFF"/>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2B841-2E79-F04C-94B7-6BDE807076D1}">
      <dsp:nvSpPr>
        <dsp:cNvPr id="0" name=""/>
        <dsp:cNvSpPr/>
      </dsp:nvSpPr>
      <dsp:spPr>
        <a:xfrm>
          <a:off x="-5625672" y="-937410"/>
          <a:ext cx="7293488" cy="7293488"/>
        </a:xfrm>
        <a:prstGeom prst="blockArc">
          <a:avLst>
            <a:gd name="adj1" fmla="val 18900000"/>
            <a:gd name="adj2" fmla="val 2700000"/>
            <a:gd name="adj3" fmla="val 296"/>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CBC54E-AB57-2B4A-A822-73755FC91117}">
      <dsp:nvSpPr>
        <dsp:cNvPr id="0" name=""/>
        <dsp:cNvSpPr/>
      </dsp:nvSpPr>
      <dsp:spPr>
        <a:xfrm>
          <a:off x="1624587" y="1409663"/>
          <a:ext cx="9541579" cy="2599339"/>
        </a:xfrm>
        <a:prstGeom prst="rect">
          <a:avLst/>
        </a:prstGeom>
        <a:solidFill>
          <a:srgbClr val="560000"/>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2150533" tIns="137160" rIns="137160" bIns="137160" numCol="1" spcCol="1270" anchor="ctr" anchorCtr="0">
          <a:noAutofit/>
        </a:bodyPr>
        <a:lstStyle/>
        <a:p>
          <a:pPr lvl="0" algn="l" defTabSz="2400300" rtl="0">
            <a:lnSpc>
              <a:spcPct val="90000"/>
            </a:lnSpc>
            <a:spcBef>
              <a:spcPct val="0"/>
            </a:spcBef>
            <a:spcAft>
              <a:spcPct val="35000"/>
            </a:spcAft>
          </a:pPr>
          <a:r>
            <a:rPr lang="en-US" sz="5400" kern="1200" dirty="0" smtClean="0"/>
            <a:t>Stigma &amp;</a:t>
          </a:r>
          <a:r>
            <a:rPr lang="en-US" sz="5400" kern="1200" baseline="0" dirty="0" smtClean="0"/>
            <a:t> </a:t>
          </a:r>
          <a:r>
            <a:rPr lang="en-US" sz="5400" kern="1200" dirty="0" smtClean="0"/>
            <a:t>Disclosure (partners, family, friends); may include role play</a:t>
          </a:r>
          <a:endParaRPr lang="en-US" sz="5400" kern="1200" dirty="0"/>
        </a:p>
      </dsp:txBody>
      <dsp:txXfrm>
        <a:off x="1624587" y="1409663"/>
        <a:ext cx="9541579" cy="2599339"/>
      </dsp:txXfrm>
    </dsp:sp>
    <dsp:sp modelId="{101FC1F8-7546-3B48-9C99-DBB8802EF098}">
      <dsp:nvSpPr>
        <dsp:cNvPr id="0" name=""/>
        <dsp:cNvSpPr/>
      </dsp:nvSpPr>
      <dsp:spPr>
        <a:xfrm>
          <a:off x="0" y="1084746"/>
          <a:ext cx="3249174" cy="3249174"/>
        </a:xfrm>
        <a:prstGeom prst="ellipse">
          <a:avLst/>
        </a:prstGeom>
        <a:solidFill>
          <a:schemeClr val="lt1">
            <a:hueOff val="0"/>
            <a:satOff val="0"/>
            <a:lumOff val="0"/>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B4AB6-6F22-7C43-A07B-34886D2AA4FF}">
      <dsp:nvSpPr>
        <dsp:cNvPr id="0" name=""/>
        <dsp:cNvSpPr/>
      </dsp:nvSpPr>
      <dsp:spPr>
        <a:xfrm>
          <a:off x="423332" y="408514"/>
          <a:ext cx="1912237" cy="154072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a:noFill/>
        </a:ln>
        <a:effectLst/>
      </dsp:spPr>
      <dsp:style>
        <a:lnRef idx="0">
          <a:scrgbClr r="0" g="0" b="0"/>
        </a:lnRef>
        <a:fillRef idx="1">
          <a:scrgbClr r="0" g="0" b="0"/>
        </a:fillRef>
        <a:effectRef idx="2">
          <a:scrgbClr r="0" g="0" b="0"/>
        </a:effectRef>
        <a:fontRef idx="minor"/>
      </dsp:style>
    </dsp:sp>
    <dsp:sp modelId="{C08BBAE5-AE04-9842-BED7-67B5F476AF54}">
      <dsp:nvSpPr>
        <dsp:cNvPr id="0" name=""/>
        <dsp:cNvSpPr/>
      </dsp:nvSpPr>
      <dsp:spPr>
        <a:xfrm>
          <a:off x="290482" y="1994892"/>
          <a:ext cx="2095545" cy="416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i="1" kern="1200" dirty="0" err="1" smtClean="0">
              <a:solidFill>
                <a:schemeClr val="tx1"/>
              </a:solidFill>
            </a:rPr>
            <a:t>Charla</a:t>
          </a:r>
          <a:r>
            <a:rPr lang="en-US" sz="3200" b="1" kern="1200" dirty="0" smtClean="0">
              <a:solidFill>
                <a:schemeClr val="tx1"/>
              </a:solidFill>
            </a:rPr>
            <a:t> 3-4</a:t>
          </a:r>
          <a:endParaRPr lang="en-US" sz="3200" kern="1200" dirty="0">
            <a:solidFill>
              <a:schemeClr val="tx1"/>
            </a:solidFill>
          </a:endParaRPr>
        </a:p>
      </dsp:txBody>
      <dsp:txXfrm>
        <a:off x="290482" y="1994892"/>
        <a:ext cx="2095545" cy="416381"/>
      </dsp:txXfrm>
    </dsp:sp>
    <dsp:sp modelId="{2F60AA88-0BD1-2042-875F-9D41FE5E62FB}">
      <dsp:nvSpPr>
        <dsp:cNvPr id="0" name=""/>
        <dsp:cNvSpPr/>
      </dsp:nvSpPr>
      <dsp:spPr>
        <a:xfrm flipH="1" flipV="1">
          <a:off x="504617" y="2370521"/>
          <a:ext cx="546732" cy="196003"/>
        </a:xfrm>
        <a:prstGeom prst="halfFrame">
          <a:avLst>
            <a:gd name="adj1" fmla="val 25770"/>
            <a:gd name="adj2" fmla="val 25770"/>
          </a:avLst>
        </a:prstGeom>
        <a:solidFill>
          <a:srgbClr val="FFFFFF"/>
        </a:solidFill>
        <a:ln>
          <a:noFill/>
        </a:ln>
        <a:effectLst/>
      </dsp:spPr>
      <dsp:style>
        <a:lnRef idx="0">
          <a:scrgbClr r="0" g="0" b="0"/>
        </a:lnRef>
        <a:fillRef idx="3">
          <a:scrgbClr r="0" g="0" b="0"/>
        </a:fillRef>
        <a:effectRef idx="2">
          <a:scrgbClr r="0" g="0" b="0"/>
        </a:effectRef>
        <a:fontRef idx="minor">
          <a:schemeClr val="lt1"/>
        </a:fontRef>
      </dsp:style>
    </dsp:sp>
    <dsp:sp modelId="{4BA36243-C443-C447-9995-1AFEFB5F8404}">
      <dsp:nvSpPr>
        <dsp:cNvPr id="0" name=""/>
        <dsp:cNvSpPr/>
      </dsp:nvSpPr>
      <dsp:spPr>
        <a:xfrm rot="5400000">
          <a:off x="2098508" y="1045656"/>
          <a:ext cx="161935" cy="161893"/>
        </a:xfrm>
        <a:prstGeom prst="halfFrame">
          <a:avLst>
            <a:gd name="adj1" fmla="val 25770"/>
            <a:gd name="adj2" fmla="val 25770"/>
          </a:avLst>
        </a:prstGeom>
        <a:solidFill>
          <a:srgbClr val="FFFFFF"/>
        </a:solidFill>
        <a:ln>
          <a:noFill/>
        </a:ln>
        <a:effectLst/>
      </dsp:spPr>
      <dsp:style>
        <a:lnRef idx="0">
          <a:scrgbClr r="0" g="0" b="0"/>
        </a:lnRef>
        <a:fillRef idx="3">
          <a:scrgbClr r="0" g="0" b="0"/>
        </a:fillRef>
        <a:effectRef idx="2">
          <a:scrgbClr r="0" g="0" b="0"/>
        </a:effectRef>
        <a:fontRef idx="minor">
          <a:schemeClr val="lt1"/>
        </a:fontRef>
      </dsp:style>
    </dsp:sp>
    <dsp:sp modelId="{42AD620A-273B-5A47-91B5-D1D7A15C0D27}">
      <dsp:nvSpPr>
        <dsp:cNvPr id="0" name=""/>
        <dsp:cNvSpPr/>
      </dsp:nvSpPr>
      <dsp:spPr>
        <a:xfrm rot="16200000">
          <a:off x="2129262" y="1444670"/>
          <a:ext cx="161935" cy="161893"/>
        </a:xfrm>
        <a:prstGeom prst="halfFrame">
          <a:avLst>
            <a:gd name="adj1" fmla="val 25770"/>
            <a:gd name="adj2" fmla="val 25770"/>
          </a:avLst>
        </a:prstGeom>
        <a:solidFill>
          <a:srgbClr val="FFFFFF"/>
        </a:solidFill>
        <a:ln>
          <a:noFill/>
        </a:ln>
        <a:effectLst/>
      </dsp:spPr>
      <dsp:style>
        <a:lnRef idx="0">
          <a:scrgbClr r="0" g="0" b="0"/>
        </a:lnRef>
        <a:fillRef idx="3">
          <a:scrgbClr r="0" g="0" b="0"/>
        </a:fillRef>
        <a:effectRef idx="2">
          <a:scrgbClr r="0" g="0" b="0"/>
        </a:effectRef>
        <a:fontRef idx="minor">
          <a:schemeClr val="lt1"/>
        </a:fontRef>
      </dsp:style>
    </dsp:sp>
    <dsp:sp modelId="{8DD3CC61-4A4B-AF42-8D9E-64F76C380DC9}">
      <dsp:nvSpPr>
        <dsp:cNvPr id="0" name=""/>
        <dsp:cNvSpPr/>
      </dsp:nvSpPr>
      <dsp:spPr>
        <a:xfrm rot="10800000">
          <a:off x="1957516" y="1342102"/>
          <a:ext cx="161893" cy="161935"/>
        </a:xfrm>
        <a:prstGeom prst="halfFrame">
          <a:avLst>
            <a:gd name="adj1" fmla="val 25770"/>
            <a:gd name="adj2" fmla="val 25770"/>
          </a:avLst>
        </a:prstGeom>
        <a:solidFill>
          <a:srgbClr val="FFFFFF"/>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2B841-2E79-F04C-94B7-6BDE807076D1}">
      <dsp:nvSpPr>
        <dsp:cNvPr id="0" name=""/>
        <dsp:cNvSpPr/>
      </dsp:nvSpPr>
      <dsp:spPr>
        <a:xfrm>
          <a:off x="-5625672" y="-937410"/>
          <a:ext cx="7293488" cy="7293488"/>
        </a:xfrm>
        <a:prstGeom prst="blockArc">
          <a:avLst>
            <a:gd name="adj1" fmla="val 18900000"/>
            <a:gd name="adj2" fmla="val 2700000"/>
            <a:gd name="adj3" fmla="val 296"/>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CBC54E-AB57-2B4A-A822-73755FC91117}">
      <dsp:nvSpPr>
        <dsp:cNvPr id="0" name=""/>
        <dsp:cNvSpPr/>
      </dsp:nvSpPr>
      <dsp:spPr>
        <a:xfrm>
          <a:off x="1624587" y="1409663"/>
          <a:ext cx="9541579" cy="2599339"/>
        </a:xfrm>
        <a:prstGeom prst="rect">
          <a:avLst/>
        </a:prstGeom>
        <a:solidFill>
          <a:srgbClr val="560000"/>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2150533" tIns="137160" rIns="137160" bIns="137160" numCol="1" spcCol="1270" anchor="ctr" anchorCtr="0">
          <a:noAutofit/>
        </a:bodyPr>
        <a:lstStyle/>
        <a:p>
          <a:pPr lvl="0" algn="l" defTabSz="2400300" rtl="0">
            <a:lnSpc>
              <a:spcPct val="90000"/>
            </a:lnSpc>
            <a:spcBef>
              <a:spcPct val="0"/>
            </a:spcBef>
            <a:spcAft>
              <a:spcPct val="35000"/>
            </a:spcAft>
          </a:pPr>
          <a:r>
            <a:rPr lang="en-US" sz="5400" kern="1200" baseline="0" dirty="0" smtClean="0"/>
            <a:t>Lessons learned; areas for on-going consideration; referrals as needed</a:t>
          </a:r>
          <a:endParaRPr lang="en-US" sz="5400" kern="1200" dirty="0"/>
        </a:p>
      </dsp:txBody>
      <dsp:txXfrm>
        <a:off x="1624587" y="1409663"/>
        <a:ext cx="9541579" cy="2599339"/>
      </dsp:txXfrm>
    </dsp:sp>
    <dsp:sp modelId="{101FC1F8-7546-3B48-9C99-DBB8802EF098}">
      <dsp:nvSpPr>
        <dsp:cNvPr id="0" name=""/>
        <dsp:cNvSpPr/>
      </dsp:nvSpPr>
      <dsp:spPr>
        <a:xfrm>
          <a:off x="0" y="1084746"/>
          <a:ext cx="3249174" cy="3249174"/>
        </a:xfrm>
        <a:prstGeom prst="ellipse">
          <a:avLst/>
        </a:prstGeom>
        <a:solidFill>
          <a:schemeClr val="lt1">
            <a:hueOff val="0"/>
            <a:satOff val="0"/>
            <a:lumOff val="0"/>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B4AB6-6F22-7C43-A07B-34886D2AA4FF}">
      <dsp:nvSpPr>
        <dsp:cNvPr id="0" name=""/>
        <dsp:cNvSpPr/>
      </dsp:nvSpPr>
      <dsp:spPr>
        <a:xfrm>
          <a:off x="618408" y="431143"/>
          <a:ext cx="1981506" cy="134365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a:noFill/>
        </a:ln>
        <a:effectLst/>
      </dsp:spPr>
      <dsp:style>
        <a:lnRef idx="0">
          <a:scrgbClr r="0" g="0" b="0"/>
        </a:lnRef>
        <a:fillRef idx="1">
          <a:scrgbClr r="0" g="0" b="0"/>
        </a:fillRef>
        <a:effectRef idx="2">
          <a:scrgbClr r="0" g="0" b="0"/>
        </a:effectRef>
        <a:fontRef idx="minor"/>
      </dsp:style>
    </dsp:sp>
    <dsp:sp modelId="{C08BBAE5-AE04-9842-BED7-67B5F476AF54}">
      <dsp:nvSpPr>
        <dsp:cNvPr id="0" name=""/>
        <dsp:cNvSpPr/>
      </dsp:nvSpPr>
      <dsp:spPr>
        <a:xfrm>
          <a:off x="644720" y="1755297"/>
          <a:ext cx="1829269" cy="484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i="1" kern="1200" dirty="0" err="1" smtClean="0">
              <a:solidFill>
                <a:srgbClr val="000000"/>
              </a:solidFill>
            </a:rPr>
            <a:t>Charla</a:t>
          </a:r>
          <a:r>
            <a:rPr lang="en-US" sz="3200" b="1" kern="1200" dirty="0" smtClean="0">
              <a:solidFill>
                <a:srgbClr val="000000"/>
              </a:solidFill>
            </a:rPr>
            <a:t> 5</a:t>
          </a:r>
          <a:endParaRPr lang="en-US" sz="3200" kern="1200" dirty="0">
            <a:solidFill>
              <a:srgbClr val="000000"/>
            </a:solidFill>
          </a:endParaRPr>
        </a:p>
      </dsp:txBody>
      <dsp:txXfrm>
        <a:off x="644720" y="1755297"/>
        <a:ext cx="1829269" cy="484922"/>
      </dsp:txXfrm>
    </dsp:sp>
    <dsp:sp modelId="{2F60AA88-0BD1-2042-875F-9D41FE5E62FB}">
      <dsp:nvSpPr>
        <dsp:cNvPr id="0" name=""/>
        <dsp:cNvSpPr/>
      </dsp:nvSpPr>
      <dsp:spPr>
        <a:xfrm flipH="1" flipV="1">
          <a:off x="569632" y="1528340"/>
          <a:ext cx="636729" cy="202371"/>
        </a:xfrm>
        <a:prstGeom prst="halfFrame">
          <a:avLst>
            <a:gd name="adj1" fmla="val 25770"/>
            <a:gd name="adj2" fmla="val 25770"/>
          </a:avLst>
        </a:prstGeom>
        <a:solidFill>
          <a:srgbClr val="FFFFFF"/>
        </a:solidFill>
        <a:ln>
          <a:noFill/>
        </a:ln>
        <a:effectLst/>
      </dsp:spPr>
      <dsp:style>
        <a:lnRef idx="0">
          <a:scrgbClr r="0" g="0" b="0"/>
        </a:lnRef>
        <a:fillRef idx="3">
          <a:scrgbClr r="0" g="0" b="0"/>
        </a:fillRef>
        <a:effectRef idx="2">
          <a:scrgbClr r="0" g="0" b="0"/>
        </a:effectRef>
        <a:fontRef idx="minor">
          <a:schemeClr val="lt1"/>
        </a:fontRef>
      </dsp:style>
    </dsp:sp>
    <dsp:sp modelId="{4BA36243-C443-C447-9995-1AFEFB5F8404}">
      <dsp:nvSpPr>
        <dsp:cNvPr id="0" name=""/>
        <dsp:cNvSpPr/>
      </dsp:nvSpPr>
      <dsp:spPr>
        <a:xfrm rot="5400000">
          <a:off x="1963078" y="1213635"/>
          <a:ext cx="188591" cy="188542"/>
        </a:xfrm>
        <a:prstGeom prst="halfFrame">
          <a:avLst>
            <a:gd name="adj1" fmla="val 25770"/>
            <a:gd name="adj2" fmla="val 25770"/>
          </a:avLst>
        </a:prstGeom>
        <a:solidFill>
          <a:srgbClr val="FFFFFF"/>
        </a:solidFill>
        <a:ln>
          <a:noFill/>
        </a:ln>
        <a:effectLst/>
      </dsp:spPr>
      <dsp:style>
        <a:lnRef idx="0">
          <a:scrgbClr r="0" g="0" b="0"/>
        </a:lnRef>
        <a:fillRef idx="3">
          <a:scrgbClr r="0" g="0" b="0"/>
        </a:fillRef>
        <a:effectRef idx="2">
          <a:scrgbClr r="0" g="0" b="0"/>
        </a:effectRef>
        <a:fontRef idx="minor">
          <a:schemeClr val="lt1"/>
        </a:fontRef>
      </dsp:style>
    </dsp:sp>
    <dsp:sp modelId="{42AD620A-273B-5A47-91B5-D1D7A15C0D27}">
      <dsp:nvSpPr>
        <dsp:cNvPr id="0" name=""/>
        <dsp:cNvSpPr/>
      </dsp:nvSpPr>
      <dsp:spPr>
        <a:xfrm rot="16200000">
          <a:off x="1222560" y="1648474"/>
          <a:ext cx="188591" cy="188542"/>
        </a:xfrm>
        <a:prstGeom prst="halfFrame">
          <a:avLst>
            <a:gd name="adj1" fmla="val 25770"/>
            <a:gd name="adj2" fmla="val 25770"/>
          </a:avLst>
        </a:prstGeom>
        <a:solidFill>
          <a:srgbClr val="FFFFFF"/>
        </a:solidFill>
        <a:ln>
          <a:noFill/>
        </a:ln>
        <a:effectLst/>
      </dsp:spPr>
      <dsp:style>
        <a:lnRef idx="0">
          <a:scrgbClr r="0" g="0" b="0"/>
        </a:lnRef>
        <a:fillRef idx="3">
          <a:scrgbClr r="0" g="0" b="0"/>
        </a:fillRef>
        <a:effectRef idx="2">
          <a:scrgbClr r="0" g="0" b="0"/>
        </a:effectRef>
        <a:fontRef idx="minor">
          <a:schemeClr val="lt1"/>
        </a:fontRef>
      </dsp:style>
    </dsp:sp>
    <dsp:sp modelId="{8DD3CC61-4A4B-AF42-8D9E-64F76C380DC9}">
      <dsp:nvSpPr>
        <dsp:cNvPr id="0" name=""/>
        <dsp:cNvSpPr/>
      </dsp:nvSpPr>
      <dsp:spPr>
        <a:xfrm rot="10800000" flipV="1">
          <a:off x="1944675" y="1653486"/>
          <a:ext cx="225397" cy="178518"/>
        </a:xfrm>
        <a:prstGeom prst="halfFrame">
          <a:avLst>
            <a:gd name="adj1" fmla="val 25770"/>
            <a:gd name="adj2" fmla="val 25770"/>
          </a:avLst>
        </a:prstGeom>
        <a:solidFill>
          <a:srgbClr val="FFFFFF"/>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7C82DA-4A1D-6742-89C9-AB5BD498A1F9}" type="datetimeFigureOut">
              <a:rPr lang="en-US" smtClean="0"/>
              <a:t>10/8/18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8ACE1-0D2B-1D4D-A1C5-4D30D7C6FBF9}" type="slidenum">
              <a:rPr lang="en-US" smtClean="0"/>
              <a:t>‹#›</a:t>
            </a:fld>
            <a:endParaRPr lang="en-US"/>
          </a:p>
        </p:txBody>
      </p:sp>
    </p:spTree>
    <p:extLst>
      <p:ext uri="{BB962C8B-B14F-4D97-AF65-F5344CB8AC3E}">
        <p14:creationId xmlns:p14="http://schemas.microsoft.com/office/powerpoint/2010/main" val="897831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Unicode MS" charset="0"/>
              </a:rPr>
              <a:t>Source:  Bernal et al., 2009</a:t>
            </a:r>
          </a:p>
          <a:p>
            <a:endParaRPr lang="en-US" altLang="en-US">
              <a:latin typeface="Arial Unicode MS" charset="0"/>
            </a:endParaRPr>
          </a:p>
          <a:p>
            <a:r>
              <a:rPr lang="en-US" altLang="en-US">
                <a:latin typeface="Arial Unicode MS" charset="0"/>
              </a:rPr>
              <a:t>The first known framework proposed in the literature is the</a:t>
            </a:r>
          </a:p>
          <a:p>
            <a:r>
              <a:rPr lang="en-US" altLang="en-US">
                <a:latin typeface="Arial Unicode MS" charset="0"/>
              </a:rPr>
              <a:t>ecological validity model (Bernal et al., 1995). This model, which</a:t>
            </a:r>
          </a:p>
          <a:p>
            <a:r>
              <a:rPr lang="en-US" altLang="en-US">
                <a:latin typeface="Arial Unicode MS" charset="0"/>
              </a:rPr>
              <a:t>was originally conceptualized for Latino populations, consists of</a:t>
            </a:r>
          </a:p>
          <a:p>
            <a:r>
              <a:rPr lang="en-US" altLang="en-US">
                <a:latin typeface="Arial Unicode MS" charset="0"/>
              </a:rPr>
              <a:t>eight dimensions of interventions (language, persons, metaphors,</a:t>
            </a:r>
          </a:p>
          <a:p>
            <a:r>
              <a:rPr lang="en-US" altLang="en-US">
                <a:latin typeface="Arial Unicode MS" charset="0"/>
              </a:rPr>
              <a:t>content, concepts, goals, methods, and context)</a:t>
            </a:r>
          </a:p>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073653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Families will send money to family members who have stayed behind.   </a:t>
            </a:r>
          </a:p>
          <a:p>
            <a:endParaRPr lang="en-US" altLang="en-US">
              <a:ea typeface="MS PGothic" charset="-128"/>
            </a:endParaRPr>
          </a:p>
          <a:p>
            <a:pPr eaLnBrk="1" hangingPunct="1">
              <a:lnSpc>
                <a:spcPct val="80000"/>
              </a:lnSpc>
            </a:pPr>
            <a:r>
              <a:rPr lang="en-US" altLang="en-US">
                <a:ea typeface="MS PGothic" charset="-128"/>
              </a:rPr>
              <a:t>Money send by migrants to their homeland may be used individually or collectively.  They may support family members who stay behind; fund small and large businesses; support public works and social service projects in sending communities.</a:t>
            </a:r>
          </a:p>
          <a:p>
            <a:pPr eaLnBrk="1" hangingPunct="1">
              <a:lnSpc>
                <a:spcPct val="80000"/>
              </a:lnSpc>
            </a:pPr>
            <a:endParaRPr lang="en-US" altLang="en-US">
              <a:ea typeface="MS PGothic" charset="-128"/>
            </a:endParaRPr>
          </a:p>
          <a:p>
            <a:pPr eaLnBrk="1" hangingPunct="1">
              <a:lnSpc>
                <a:spcPct val="80000"/>
              </a:lnSpc>
            </a:pPr>
            <a:r>
              <a:rPr lang="en-US" altLang="en-US">
                <a:ea typeface="MS PGothic" charset="-128"/>
              </a:rPr>
              <a:t>Social remittances (e.g., ideas, norms, practices, and identities) may flow back from place of settlement to place of origin </a:t>
            </a:r>
          </a:p>
          <a:p>
            <a:endParaRPr lang="en-US" altLang="en-US">
              <a:ea typeface="MS PGothic"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E1FEBAB4-522A-6F41-B515-D9F0994D1CB0}" type="slidenum">
              <a:rPr lang="en-US" altLang="en-US"/>
              <a:pPr>
                <a:spcBef>
                  <a:spcPct val="0"/>
                </a:spcBef>
              </a:pPr>
              <a:t>21</a:t>
            </a:fld>
            <a:endParaRPr lang="en-US" altLang="en-US"/>
          </a:p>
        </p:txBody>
      </p:sp>
    </p:spTree>
    <p:extLst>
      <p:ext uri="{BB962C8B-B14F-4D97-AF65-F5344CB8AC3E}">
        <p14:creationId xmlns:p14="http://schemas.microsoft.com/office/powerpoint/2010/main" val="1805843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MS PGothic"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597DFBE4-0F5E-8946-8CF8-FC6678E78D11}" type="slidenum">
              <a:rPr lang="en-US" altLang="en-US"/>
              <a:pPr/>
              <a:t>22</a:t>
            </a:fld>
            <a:endParaRPr lang="en-US" altLang="en-US"/>
          </a:p>
        </p:txBody>
      </p:sp>
    </p:spTree>
    <p:extLst>
      <p:ext uri="{BB962C8B-B14F-4D97-AF65-F5344CB8AC3E}">
        <p14:creationId xmlns:p14="http://schemas.microsoft.com/office/powerpoint/2010/main" val="323231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Transnationalism (that is living in a different society with different cultural values) creates social transformation among immigrant popuations.  </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01515707-75CA-5249-9688-8869126BFE11}" type="slidenum">
              <a:rPr lang="en-US" altLang="en-US"/>
              <a:pPr>
                <a:spcBef>
                  <a:spcPct val="0"/>
                </a:spcBef>
              </a:pPr>
              <a:t>23</a:t>
            </a:fld>
            <a:endParaRPr lang="en-US" altLang="en-US"/>
          </a:p>
        </p:txBody>
      </p:sp>
    </p:spTree>
    <p:extLst>
      <p:ext uri="{BB962C8B-B14F-4D97-AF65-F5344CB8AC3E}">
        <p14:creationId xmlns:p14="http://schemas.microsoft.com/office/powerpoint/2010/main" val="621657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MS PGothic" charset="-128"/>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9ACB3649-9646-3D4C-87FB-D082372CC5CF}" type="slidenum">
              <a:rPr lang="en-US" altLang="en-US"/>
              <a:pPr/>
              <a:t>24</a:t>
            </a:fld>
            <a:endParaRPr lang="en-US" altLang="en-US"/>
          </a:p>
        </p:txBody>
      </p:sp>
    </p:spTree>
    <p:extLst>
      <p:ext uri="{BB962C8B-B14F-4D97-AF65-F5344CB8AC3E}">
        <p14:creationId xmlns:p14="http://schemas.microsoft.com/office/powerpoint/2010/main" val="1044888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7738" eaLnBrk="1" hangingPunct="1">
              <a:spcBef>
                <a:spcPct val="0"/>
              </a:spcBef>
            </a:pPr>
            <a:r>
              <a:rPr lang="en-US" altLang="en-US" sz="1400" u="sng">
                <a:ea typeface="MS PGothic" charset="-128"/>
              </a:rPr>
              <a:t>Generational impact</a:t>
            </a:r>
            <a:r>
              <a:rPr lang="en-US" altLang="en-US" sz="1400">
                <a:ea typeface="MS PGothic" charset="-128"/>
              </a:rPr>
              <a:t>: Many scholars of migration now accept that transnational practices and attachments have been and continue to be widespread among the first generation, but far fewer think these ties persist among subsequent generations.  </a:t>
            </a:r>
          </a:p>
          <a:p>
            <a:pPr defTabSz="947738" eaLnBrk="1" hangingPunct="1">
              <a:spcBef>
                <a:spcPct val="0"/>
              </a:spcBef>
            </a:pPr>
            <a:endParaRPr lang="en-US" altLang="en-US" sz="1400">
              <a:ea typeface="MS PGothic" charset="-128"/>
            </a:endParaRPr>
          </a:p>
          <a:p>
            <a:pPr defTabSz="947738" eaLnBrk="1" hangingPunct="1">
              <a:spcBef>
                <a:spcPct val="0"/>
              </a:spcBef>
            </a:pPr>
            <a:r>
              <a:rPr lang="en-US" altLang="en-US" sz="1400">
                <a:ea typeface="MS PGothic" charset="-128"/>
              </a:rPr>
              <a:t>Clearly, transnational activities will not be central to the lives of most of the second or third generation, and they will not participate with the same frequency and intensity as their parents.  But the same children who never go back to their ancestral homes are frequently raised in households where people, values, goods, and claims from somewhere else are present on a daily basis. (Pries 2004)(Source: Levitt et al., 2007).</a:t>
            </a:r>
          </a:p>
          <a:p>
            <a:pPr defTabSz="947738" eaLnBrk="1" hangingPunct="1">
              <a:spcBef>
                <a:spcPct val="0"/>
              </a:spcBef>
            </a:pPr>
            <a:endParaRPr lang="en-US" altLang="en-US">
              <a:ea typeface="MS PGothic" charset="-128"/>
            </a:endParaRPr>
          </a:p>
          <a:p>
            <a:pPr defTabSz="947738" eaLnBrk="1" hangingPunct="1">
              <a:spcBef>
                <a:spcPct val="0"/>
              </a:spcBef>
            </a:pPr>
            <a:endParaRPr lang="en-US" altLang="en-US">
              <a:ea typeface="MS PGothic"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86470408-6CBD-0548-812C-192D3471814E}" type="slidenum">
              <a:rPr lang="en-US" altLang="en-US"/>
              <a:pPr>
                <a:spcBef>
                  <a:spcPct val="0"/>
                </a:spcBef>
              </a:pPr>
              <a:t>25</a:t>
            </a:fld>
            <a:endParaRPr lang="en-US" altLang="en-US"/>
          </a:p>
        </p:txBody>
      </p:sp>
    </p:spTree>
    <p:extLst>
      <p:ext uri="{BB962C8B-B14F-4D97-AF65-F5344CB8AC3E}">
        <p14:creationId xmlns:p14="http://schemas.microsoft.com/office/powerpoint/2010/main" val="4682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The ETAC created a Transnational Exploration Tool to help intervention staff explore participants’ transnational identity.  </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9EB8AB8B-B654-7141-8BAE-17664C080518}" type="slidenum">
              <a:rPr lang="en-US" altLang="en-US"/>
              <a:pPr/>
              <a:t>26</a:t>
            </a:fld>
            <a:endParaRPr lang="en-US" altLang="en-US"/>
          </a:p>
        </p:txBody>
      </p:sp>
    </p:spTree>
    <p:extLst>
      <p:ext uri="{BB962C8B-B14F-4D97-AF65-F5344CB8AC3E}">
        <p14:creationId xmlns:p14="http://schemas.microsoft.com/office/powerpoint/2010/main" val="732903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MS PGothic"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551734B3-EE69-0840-8E15-7BF4A7BAF4D8}" type="slidenum">
              <a:rPr lang="en-US" altLang="en-US"/>
              <a:pPr/>
              <a:t>27</a:t>
            </a:fld>
            <a:endParaRPr lang="en-US" altLang="en-US"/>
          </a:p>
        </p:txBody>
      </p:sp>
    </p:spTree>
    <p:extLst>
      <p:ext uri="{BB962C8B-B14F-4D97-AF65-F5344CB8AC3E}">
        <p14:creationId xmlns:p14="http://schemas.microsoft.com/office/powerpoint/2010/main" val="232384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MS PGothic"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0E216134-E1BF-A74B-BB83-45B6B606D9F5}" type="slidenum">
              <a:rPr lang="en-US" altLang="en-US"/>
              <a:pPr/>
              <a:t>28</a:t>
            </a:fld>
            <a:endParaRPr lang="en-US" altLang="en-US"/>
          </a:p>
        </p:txBody>
      </p:sp>
    </p:spTree>
    <p:extLst>
      <p:ext uri="{BB962C8B-B14F-4D97-AF65-F5344CB8AC3E}">
        <p14:creationId xmlns:p14="http://schemas.microsoft.com/office/powerpoint/2010/main" val="875038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MS PGothic" charset="-128"/>
            </a:endParaRPr>
          </a:p>
          <a:p>
            <a:r>
              <a:rPr lang="en-US" altLang="en-US" sz="1400">
                <a:ea typeface="MS PGothic" charset="-128"/>
              </a:rPr>
              <a:t>Having basic information related to transnationalism will allow intervention facilitators to tailor the intervention to meet the needs of participants who are highly transnational.  </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660DAAF6-A4A4-BE44-9435-5C39950712C9}" type="slidenum">
              <a:rPr lang="en-US" altLang="en-US"/>
              <a:pPr>
                <a:spcBef>
                  <a:spcPct val="0"/>
                </a:spcBef>
              </a:pPr>
              <a:t>29</a:t>
            </a:fld>
            <a:endParaRPr lang="en-US" altLang="en-US"/>
          </a:p>
        </p:txBody>
      </p:sp>
    </p:spTree>
    <p:extLst>
      <p:ext uri="{BB962C8B-B14F-4D97-AF65-F5344CB8AC3E}">
        <p14:creationId xmlns:p14="http://schemas.microsoft.com/office/powerpoint/2010/main" val="455728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altLang="en-US" b="1">
                <a:ea typeface="MS PGothic" charset="-128"/>
              </a:rPr>
              <a:t>Recognizing the importance of transnational connections for social support for current HIV health care behaviors (retention in medical care and medication adherence).</a:t>
            </a:r>
          </a:p>
          <a:p>
            <a:pPr eaLnBrk="1" hangingPunct="1">
              <a:lnSpc>
                <a:spcPct val="80000"/>
              </a:lnSpc>
            </a:pPr>
            <a:endParaRPr lang="en-US" altLang="en-US" b="1">
              <a:ea typeface="MS PGothic" charset="-128"/>
            </a:endParaRPr>
          </a:p>
          <a:p>
            <a:pPr eaLnBrk="1" hangingPunct="1">
              <a:lnSpc>
                <a:spcPct val="80000"/>
              </a:lnSpc>
            </a:pPr>
            <a:r>
              <a:rPr lang="en-US" altLang="en-US" b="1">
                <a:ea typeface="MS PGothic" charset="-128"/>
              </a:rPr>
              <a:t>Help participants address the issue of HIV disclosure with transnational social support members </a:t>
            </a:r>
            <a:r>
              <a:rPr lang="en-US" altLang="en-US">
                <a:ea typeface="MS PGothic" charset="-128"/>
              </a:rPr>
              <a:t>(e.g., family and friends in place of origin).</a:t>
            </a:r>
          </a:p>
          <a:p>
            <a:pPr eaLnBrk="1" hangingPunct="1">
              <a:lnSpc>
                <a:spcPct val="80000"/>
              </a:lnSpc>
            </a:pPr>
            <a:endParaRPr lang="en-US" altLang="en-US">
              <a:ea typeface="MS PGothic" charset="-128"/>
            </a:endParaRPr>
          </a:p>
          <a:p>
            <a:pPr eaLnBrk="1" hangingPunct="1">
              <a:lnSpc>
                <a:spcPct val="80000"/>
              </a:lnSpc>
            </a:pPr>
            <a:r>
              <a:rPr lang="en-US" altLang="en-US" b="1">
                <a:ea typeface="MS PGothic" charset="-128"/>
              </a:rPr>
              <a:t>Help participants adapt their health care beliefs and behaviors to the available U.S. HIV health care model </a:t>
            </a:r>
            <a:r>
              <a:rPr lang="en-US" altLang="en-US">
                <a:ea typeface="MS PGothic" charset="-128"/>
              </a:rPr>
              <a:t>when a participant</a:t>
            </a:r>
            <a:r>
              <a:rPr lang="ja-JP" altLang="en-US">
                <a:ea typeface="MS PGothic" charset="-128"/>
              </a:rPr>
              <a:t>’</a:t>
            </a:r>
            <a:r>
              <a:rPr lang="en-US" altLang="ja-JP">
                <a:ea typeface="MS PGothic" charset="-128"/>
              </a:rPr>
              <a:t>s point of reference about health care is their place of origin (e.g., participant does not feel respected or understood by U.S. medical providers and believes he or she would receive better care in place of origin, or there is a mismatch between U.S. providers</a:t>
            </a:r>
            <a:r>
              <a:rPr lang="ja-JP" altLang="en-US">
                <a:ea typeface="MS PGothic" charset="-128"/>
              </a:rPr>
              <a:t>’</a:t>
            </a:r>
            <a:r>
              <a:rPr lang="en-US" altLang="ja-JP">
                <a:ea typeface="MS PGothic" charset="-128"/>
              </a:rPr>
              <a:t> and immigrant consumers</a:t>
            </a:r>
            <a:r>
              <a:rPr lang="ja-JP" altLang="en-US">
                <a:ea typeface="MS PGothic" charset="-128"/>
              </a:rPr>
              <a:t>’</a:t>
            </a:r>
            <a:r>
              <a:rPr lang="en-US" altLang="ja-JP">
                <a:ea typeface="MS PGothic" charset="-128"/>
              </a:rPr>
              <a:t> expectations of health care provision).</a:t>
            </a:r>
          </a:p>
          <a:p>
            <a:endParaRPr lang="en-US" altLang="en-US">
              <a:ea typeface="MS PGothic" charset="-128"/>
            </a:endParaRPr>
          </a:p>
          <a:p>
            <a:r>
              <a:rPr lang="en-US" altLang="en-US">
                <a:ea typeface="MS PGothic" charset="-128"/>
              </a:rPr>
              <a:t>These are just a few ways transnationalism was integrated into the interventions.  </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CDD2C165-10FE-1540-BC80-D72C037FC940}" type="slidenum">
              <a:rPr lang="en-US" altLang="en-US"/>
              <a:pPr>
                <a:spcBef>
                  <a:spcPct val="0"/>
                </a:spcBef>
              </a:pPr>
              <a:t>30</a:t>
            </a:fld>
            <a:endParaRPr lang="en-US" altLang="en-US"/>
          </a:p>
        </p:txBody>
      </p:sp>
    </p:spTree>
    <p:extLst>
      <p:ext uri="{BB962C8B-B14F-4D97-AF65-F5344CB8AC3E}">
        <p14:creationId xmlns:p14="http://schemas.microsoft.com/office/powerpoint/2010/main" val="57700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MS PGothic" charset="-128"/>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C0451331-34D3-F143-A09D-9B59A7893D93}" type="slidenum">
              <a:rPr lang="en-US" altLang="en-US"/>
              <a:pPr/>
              <a:t>13</a:t>
            </a:fld>
            <a:endParaRPr lang="en-US" altLang="en-US"/>
          </a:p>
        </p:txBody>
      </p:sp>
    </p:spTree>
    <p:extLst>
      <p:ext uri="{BB962C8B-B14F-4D97-AF65-F5344CB8AC3E}">
        <p14:creationId xmlns:p14="http://schemas.microsoft.com/office/powerpoint/2010/main" val="1536906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ea typeface="MS PGothic" charset="-128"/>
              </a:rPr>
              <a:t>For more information about application of transnationalism in these interventions please see our publication:</a:t>
            </a:r>
          </a:p>
          <a:p>
            <a:r>
              <a:rPr lang="en-US" altLang="x-none" sz="1400">
                <a:ea typeface="MS PGothic" charset="-128"/>
              </a:rPr>
              <a:t>From Theory to Application: A Description of Transnationalism in Culturally-Appropriate HIV Interventions of Outreach, Access, and Retention Among Latino/a Populations. </a:t>
            </a:r>
            <a:r>
              <a:rPr lang="en-US" altLang="x-none" sz="1400" i="1">
                <a:ea typeface="MS PGothic" charset="-128"/>
              </a:rPr>
              <a:t>Journal of Immigrant Minority Health, May 2018</a:t>
            </a:r>
            <a:br>
              <a:rPr lang="en-US" altLang="x-none" sz="1400" i="1">
                <a:ea typeface="MS PGothic" charset="-128"/>
              </a:rPr>
            </a:br>
            <a:endParaRPr lang="en-US" altLang="en-US" sz="1400">
              <a:ea typeface="MS PGothic"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C2B92F09-7016-884D-A4ED-F4F83B34C6BB}" type="slidenum">
              <a:rPr lang="en-US" altLang="en-US"/>
              <a:pPr/>
              <a:t>31</a:t>
            </a:fld>
            <a:endParaRPr lang="en-US" altLang="en-US"/>
          </a:p>
        </p:txBody>
      </p:sp>
    </p:spTree>
    <p:extLst>
      <p:ext uri="{BB962C8B-B14F-4D97-AF65-F5344CB8AC3E}">
        <p14:creationId xmlns:p14="http://schemas.microsoft.com/office/powerpoint/2010/main" val="1821274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MS PGothic"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20ED8713-5FA3-0544-B3D8-0E4910BB3BB2}" type="slidenum">
              <a:rPr lang="en-US" altLang="en-US"/>
              <a:pPr/>
              <a:t>32</a:t>
            </a:fld>
            <a:endParaRPr lang="en-US" altLang="en-US"/>
          </a:p>
        </p:txBody>
      </p:sp>
    </p:spTree>
    <p:extLst>
      <p:ext uri="{BB962C8B-B14F-4D97-AF65-F5344CB8AC3E}">
        <p14:creationId xmlns:p14="http://schemas.microsoft.com/office/powerpoint/2010/main" val="1208296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MS PGothic"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A607C9DF-B8B9-7D4D-B44B-2DB713AC589B}" type="slidenum">
              <a:rPr lang="en-US" altLang="en-US"/>
              <a:pPr/>
              <a:t>33</a:t>
            </a:fld>
            <a:endParaRPr lang="en-US" altLang="en-US"/>
          </a:p>
        </p:txBody>
      </p:sp>
    </p:spTree>
    <p:extLst>
      <p:ext uri="{BB962C8B-B14F-4D97-AF65-F5344CB8AC3E}">
        <p14:creationId xmlns:p14="http://schemas.microsoft.com/office/powerpoint/2010/main" val="791880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MS PGothic"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F49AC308-17FA-904A-B6BE-886A9ECBCEF2}" type="slidenum">
              <a:rPr lang="en-US" altLang="en-US"/>
              <a:pPr/>
              <a:t>34</a:t>
            </a:fld>
            <a:endParaRPr lang="en-US" altLang="en-US"/>
          </a:p>
        </p:txBody>
      </p:sp>
    </p:spTree>
    <p:extLst>
      <p:ext uri="{BB962C8B-B14F-4D97-AF65-F5344CB8AC3E}">
        <p14:creationId xmlns:p14="http://schemas.microsoft.com/office/powerpoint/2010/main" val="258785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MS PGothic"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6272FED2-70A5-C843-97E9-39E7B5EC0473}" type="slidenum">
              <a:rPr lang="en-US" altLang="en-US"/>
              <a:pPr/>
              <a:t>35</a:t>
            </a:fld>
            <a:endParaRPr lang="en-US" altLang="en-US"/>
          </a:p>
        </p:txBody>
      </p:sp>
    </p:spTree>
    <p:extLst>
      <p:ext uri="{BB962C8B-B14F-4D97-AF65-F5344CB8AC3E}">
        <p14:creationId xmlns:p14="http://schemas.microsoft.com/office/powerpoint/2010/main" val="750826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lvl="1" algn="ctr" defTabSz="899587">
              <a:defRPr/>
            </a:pPr>
            <a:r>
              <a:rPr lang="en-US" b="1" dirty="0" smtClean="0">
                <a:solidFill>
                  <a:srgbClr val="C00000"/>
                </a:solidFill>
              </a:rPr>
              <a:t>What types of mental health/stigma/substance use issues have come up for them?</a:t>
            </a:r>
          </a:p>
          <a:p>
            <a:r>
              <a:rPr lang="en-US" b="1" dirty="0"/>
              <a:t>Shame</a:t>
            </a:r>
            <a:r>
              <a:rPr lang="en-US" dirty="0"/>
              <a:t>: overarching issue is stigma (internalized and anticipated)- HIV associated with reduced self confidence and self esteem.</a:t>
            </a:r>
          </a:p>
          <a:p>
            <a:r>
              <a:rPr lang="en-US" dirty="0"/>
              <a:t>Feelings of worthlessness or/and guilt;  what will people think?  J</a:t>
            </a:r>
          </a:p>
          <a:p>
            <a:endParaRPr lang="en-US" dirty="0"/>
          </a:p>
          <a:p>
            <a:r>
              <a:rPr lang="en-US" dirty="0"/>
              <a:t>Judgment?  Self hatred- Men who often have at times felt shame over their sexual behaviors/ MSM and then interpret HIV as the “consequence” or “punishment” for engaging in MSM.   Many of our patients have not disclosed their sexual </a:t>
            </a:r>
            <a:r>
              <a:rPr lang="en-US" dirty="0" err="1"/>
              <a:t>orientaion</a:t>
            </a:r>
            <a:r>
              <a:rPr lang="en-US" dirty="0"/>
              <a:t> which makes it especially difficult to disclose dx as they will be asked how they were infected?  Which opens up a uncomfortable dialogue about sexuality….  Leading to more secrets and burden…..</a:t>
            </a:r>
          </a:p>
          <a:p>
            <a:endParaRPr lang="en-US" b="1" dirty="0"/>
          </a:p>
          <a:p>
            <a:r>
              <a:rPr lang="en-US" b="1" dirty="0"/>
              <a:t>Hopelessness:  </a:t>
            </a:r>
            <a:r>
              <a:rPr lang="en-US" dirty="0"/>
              <a:t>Negative world view of future; no relationship potential “who will love me?”  “No one will love me with this.”</a:t>
            </a:r>
          </a:p>
          <a:p>
            <a:endParaRPr lang="en-US" b="1" dirty="0"/>
          </a:p>
          <a:p>
            <a:r>
              <a:rPr lang="en-US" b="1" dirty="0" err="1"/>
              <a:t>Nervios</a:t>
            </a:r>
            <a:r>
              <a:rPr lang="en-US" b="1" dirty="0"/>
              <a:t>-Anxiety- Fear</a:t>
            </a:r>
            <a:r>
              <a:rPr lang="en-US" dirty="0"/>
              <a:t>: Disclosure -rejection by potential partners, family, friends, dying, becoming sick, who will take care of me?  Who will take care of my family? </a:t>
            </a:r>
          </a:p>
          <a:p>
            <a:pPr marL="168673" indent="-168673">
              <a:buFont typeface="Arial" panose="020B0604020202020204" pitchFamily="34" charset="0"/>
              <a:buChar char="•"/>
            </a:pPr>
            <a:r>
              <a:rPr lang="en-US" dirty="0"/>
              <a:t>Anger: internal and external- at times men have disclosed not caring about engaging in safer sex as they want to hurt others the way they have been hurt.</a:t>
            </a:r>
          </a:p>
          <a:p>
            <a:pPr marL="168673" indent="-168673">
              <a:buFont typeface="Arial" panose="020B0604020202020204" pitchFamily="34" charset="0"/>
              <a:buChar char="•"/>
            </a:pPr>
            <a:r>
              <a:rPr lang="en-US" dirty="0"/>
              <a:t>Risky Behaviors: Increased promiscuity </a:t>
            </a:r>
            <a:r>
              <a:rPr lang="en-US" b="1" u="sng" dirty="0"/>
              <a:t>-No </a:t>
            </a:r>
            <a:r>
              <a:rPr lang="en-US" b="1" u="sng" dirty="0" err="1"/>
              <a:t>sence</a:t>
            </a:r>
            <a:r>
              <a:rPr lang="en-US" b="1" u="sng" dirty="0"/>
              <a:t> in using protection when one is already positive</a:t>
            </a:r>
          </a:p>
          <a:p>
            <a:pPr marL="168673" indent="-168673">
              <a:buFont typeface="Arial" panose="020B0604020202020204" pitchFamily="34" charset="0"/>
              <a:buChar char="•"/>
            </a:pPr>
            <a:r>
              <a:rPr lang="en-US" dirty="0"/>
              <a:t>Abrupt dis-</a:t>
            </a:r>
            <a:r>
              <a:rPr lang="en-US" dirty="0" err="1"/>
              <a:t>engagemnet</a:t>
            </a:r>
            <a:r>
              <a:rPr lang="en-US" dirty="0"/>
              <a:t> </a:t>
            </a:r>
          </a:p>
          <a:p>
            <a:pPr marL="168673" indent="-168673">
              <a:buFont typeface="Arial" panose="020B0604020202020204" pitchFamily="34" charset="0"/>
              <a:buChar char="•"/>
            </a:pPr>
            <a:r>
              <a:rPr lang="en-US" dirty="0"/>
              <a:t>People will be able to </a:t>
            </a:r>
            <a:r>
              <a:rPr lang="en-US" dirty="0" err="1"/>
              <a:t>physicall</a:t>
            </a:r>
            <a:r>
              <a:rPr lang="en-US" dirty="0"/>
              <a:t> tell I am sick/ infected???</a:t>
            </a:r>
          </a:p>
          <a:p>
            <a:endParaRPr lang="en-US" dirty="0"/>
          </a:p>
          <a:p>
            <a:r>
              <a:rPr lang="en-US" b="1" dirty="0"/>
              <a:t>Social Isolation:  </a:t>
            </a:r>
            <a:r>
              <a:rPr lang="en-US" dirty="0"/>
              <a:t>Withdraw from family and friends; decreased participation in activities that used to bring joy to life (playing soccer, clubbing/ partying with friends, working on cars…)</a:t>
            </a:r>
          </a:p>
          <a:p>
            <a:pPr defTabSz="899587">
              <a:defRPr/>
            </a:pPr>
            <a:r>
              <a:rPr lang="en-US" dirty="0"/>
              <a:t>Need to fit in aggression or anger as a way of coping- further impacts social relationships-: social isolation for fear that people will know they are positive </a:t>
            </a:r>
          </a:p>
          <a:p>
            <a:endParaRPr lang="en-US" dirty="0"/>
          </a:p>
          <a:p>
            <a:r>
              <a:rPr lang="en-US" b="1" dirty="0"/>
              <a:t>Minimize/ deny issues</a:t>
            </a:r>
            <a:r>
              <a:rPr lang="en-US" dirty="0"/>
              <a:t>: everything is ok; I’m fine; won’t talk about feelings; shuts down: contradictions in </a:t>
            </a:r>
            <a:r>
              <a:rPr lang="en-US" dirty="0" err="1"/>
              <a:t>charla</a:t>
            </a:r>
            <a:r>
              <a:rPr lang="en-US" dirty="0"/>
              <a:t> discussion (I’m coping well…..when you try to explore coping skills- they have a difficult time talking about feelings, tied to machismo, not used to exposing vulnerability..  Experiences have not modeled showing vulnerability; grown up in culture where to be a man you don’t show emotion.  </a:t>
            </a:r>
          </a:p>
          <a:p>
            <a:endParaRPr lang="en-US" dirty="0"/>
          </a:p>
          <a:p>
            <a:pPr algn="ctr" defTabSz="899587">
              <a:defRPr/>
            </a:pPr>
            <a:r>
              <a:rPr lang="en-US" b="1" dirty="0"/>
              <a:t>Secrets: disclosure burden- </a:t>
            </a:r>
            <a:r>
              <a:rPr lang="en-US" dirty="0"/>
              <a:t>Emotional/physical Burden of disclosure on family;</a:t>
            </a:r>
            <a:r>
              <a:rPr lang="en-US" b="1" dirty="0"/>
              <a:t>  and </a:t>
            </a:r>
            <a:r>
              <a:rPr lang="en-US" b="1" dirty="0" err="1"/>
              <a:t>pt</a:t>
            </a:r>
            <a:r>
              <a:rPr lang="en-US" b="1" dirty="0"/>
              <a:t>…do not want others to worry, fear that family will not be able to handle it “my mother is old, she’ll get sick if I tell her”……  this then leads to guilt because they are lying/ withholding…..  </a:t>
            </a:r>
            <a:r>
              <a:rPr lang="en-US" b="1" i="1" u="sng" dirty="0"/>
              <a:t>This is part to their compartmentalized life where you are one thing with one and another with others</a:t>
            </a:r>
          </a:p>
          <a:p>
            <a:pPr defTabSz="899587">
              <a:defRPr/>
            </a:pPr>
            <a:endParaRPr lang="en-US" b="1" i="1" dirty="0"/>
          </a:p>
          <a:p>
            <a:pPr defTabSz="899587">
              <a:defRPr/>
            </a:pPr>
            <a:r>
              <a:rPr lang="en-US" sz="2400" b="1" i="1" dirty="0">
                <a:solidFill>
                  <a:srgbClr val="FF0000"/>
                </a:solidFill>
              </a:rPr>
              <a:t>“REMORDIMIENTO”</a:t>
            </a:r>
            <a:endParaRPr lang="en-US" sz="2400" b="1" i="1" dirty="0"/>
          </a:p>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pPr/>
              <a:t>38</a:t>
            </a:fld>
            <a:endParaRPr lang="en-US"/>
          </a:p>
        </p:txBody>
      </p:sp>
    </p:spTree>
    <p:extLst>
      <p:ext uri="{BB962C8B-B14F-4D97-AF65-F5344CB8AC3E}">
        <p14:creationId xmlns:p14="http://schemas.microsoft.com/office/powerpoint/2010/main" val="2113390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defRPr/>
            </a:pPr>
            <a:r>
              <a:rPr lang="en-US" altLang="en-US" sz="1200" i="1" dirty="0">
                <a:latin typeface="Calibri" panose="020F0502020204030204" pitchFamily="34" charset="0"/>
                <a:ea typeface="ＭＳ Ｐゴシック" pitchFamily="-105" charset="-128"/>
              </a:rPr>
              <a:t>CHARLAS </a:t>
            </a:r>
            <a:r>
              <a:rPr lang="en-US" altLang="en-US" sz="1200" dirty="0">
                <a:solidFill>
                  <a:schemeClr val="tx1"/>
                </a:solidFill>
                <a:latin typeface="Calibri" panose="020F0502020204030204" pitchFamily="34" charset="0"/>
                <a:ea typeface="ＭＳ Ｐゴシック" pitchFamily="-105" charset="-128"/>
              </a:rPr>
              <a:t>:  5 series, one on one, 60 minute culturally tailored discussions to identify and address structural and psychological barriers to care…</a:t>
            </a:r>
            <a:r>
              <a:rPr lang="en-US" dirty="0"/>
              <a:t>to increase support, knowledge, self-management to increase adherence in care and improved health outcomes</a:t>
            </a:r>
          </a:p>
          <a:p>
            <a:pPr lvl="0">
              <a:defRPr/>
            </a:pPr>
            <a:endParaRPr lang="en-US" sz="1200" b="1" i="0" u="none" strike="noStrike" cap="none" baseline="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dk1"/>
                </a:solidFill>
                <a:latin typeface="Calibri"/>
                <a:ea typeface="Calibri"/>
                <a:cs typeface="Calibri"/>
                <a:sym typeface="Calibri"/>
              </a:rPr>
              <a:t>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dirty="0" err="1"/>
              <a:t>Charla</a:t>
            </a:r>
            <a:r>
              <a:rPr lang="en-US" sz="1200" dirty="0"/>
              <a:t> – build relationship with patient, explore factors in their </a:t>
            </a:r>
            <a:r>
              <a:rPr lang="en-US" sz="1200" dirty="0" err="1"/>
              <a:t>livves</a:t>
            </a:r>
            <a:r>
              <a:rPr lang="en-US" sz="1200" dirty="0"/>
              <a:t> – many of which are cultural and transnational, then engage in collaborative treatment planning and aimed</a:t>
            </a:r>
            <a:r>
              <a:rPr lang="en-US" sz="1200" baseline="0" dirty="0"/>
              <a:t> at individualized support and education</a:t>
            </a:r>
          </a:p>
          <a:p>
            <a:endParaRPr lang="en-US" sz="1200" dirty="0"/>
          </a:p>
          <a:p>
            <a:r>
              <a:rPr lang="en-US" sz="1200" dirty="0"/>
              <a:t>So</a:t>
            </a:r>
            <a:r>
              <a:rPr lang="en-US" sz="1200" baseline="0" dirty="0"/>
              <a:t> conversations help to </a:t>
            </a:r>
            <a:r>
              <a:rPr lang="en-US" sz="1200" dirty="0"/>
              <a:t>connect with patients and guide conversation, vehicle of connections and rapport, validate, reinforce strengths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(de) emphasize aspects of the </a:t>
            </a:r>
            <a:r>
              <a:rPr lang="en-US" sz="1200" baseline="0" dirty="0" err="1"/>
              <a:t>charlas</a:t>
            </a:r>
            <a:r>
              <a:rPr lang="en-US" sz="1200" baseline="0" dirty="0"/>
              <a:t> (care and </a:t>
            </a:r>
            <a:r>
              <a:rPr lang="en-US" sz="1200" baseline="0" dirty="0" err="1"/>
              <a:t>benfits</a:t>
            </a:r>
            <a:r>
              <a:rPr lang="en-US" sz="1200" baseline="0" dirty="0"/>
              <a:t> knowledge concerns – </a:t>
            </a:r>
            <a:r>
              <a:rPr lang="en-US" sz="1200" baseline="0" dirty="0" err="1"/>
              <a:t>id’d</a:t>
            </a:r>
            <a:r>
              <a:rPr lang="en-US" sz="1200" baseline="0" dirty="0"/>
              <a:t> from barriers inventory cue navigator to focus more on orientation to care, case management, provider patient relationship;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Isolation – social support global, fragmented self, internalized stigma,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Presenting a contrary model to what they are expecting – </a:t>
            </a:r>
            <a:endParaRPr lang="en-US" dirty="0"/>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40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7419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defRPr/>
            </a:pPr>
            <a:r>
              <a:rPr lang="en-US" altLang="en-US" sz="1200" i="1" dirty="0">
                <a:latin typeface="Calibri" panose="020F0502020204030204" pitchFamily="34" charset="0"/>
                <a:ea typeface="ＭＳ Ｐゴシック" pitchFamily="-105" charset="-128"/>
              </a:rPr>
              <a:t>CHARLAS </a:t>
            </a:r>
            <a:r>
              <a:rPr lang="en-US" altLang="en-US" sz="1200" dirty="0">
                <a:solidFill>
                  <a:schemeClr val="tx1"/>
                </a:solidFill>
                <a:latin typeface="Calibri" panose="020F0502020204030204" pitchFamily="34" charset="0"/>
                <a:ea typeface="ＭＳ Ｐゴシック" pitchFamily="-105" charset="-128"/>
              </a:rPr>
              <a:t>:  5 series, one on one, 60 minute culturally tailored discussions to identify and address structural and psychological barriers to care…</a:t>
            </a:r>
            <a:r>
              <a:rPr lang="en-US" dirty="0"/>
              <a:t>to increase support, knowledge, self-management to increase adherence in care and improved health outcomes</a:t>
            </a:r>
          </a:p>
          <a:p>
            <a:pPr lvl="0">
              <a:defRPr/>
            </a:pPr>
            <a:endParaRPr lang="en-US" sz="1200" b="1" i="0" u="none" strike="noStrike" cap="none" baseline="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dk1"/>
                </a:solidFill>
                <a:latin typeface="Calibri"/>
                <a:ea typeface="Calibri"/>
                <a:cs typeface="Calibri"/>
                <a:sym typeface="Calibri"/>
              </a:rPr>
              <a:t>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dirty="0" err="1"/>
              <a:t>Charla</a:t>
            </a:r>
            <a:r>
              <a:rPr lang="en-US" sz="1200" dirty="0"/>
              <a:t> – build relationship with patient, explore factors in their </a:t>
            </a:r>
            <a:r>
              <a:rPr lang="en-US" sz="1200" dirty="0" err="1"/>
              <a:t>livves</a:t>
            </a:r>
            <a:r>
              <a:rPr lang="en-US" sz="1200" dirty="0"/>
              <a:t> – many of which are cultural and transnational, then engage in collaborative treatment planning and aimed</a:t>
            </a:r>
            <a:r>
              <a:rPr lang="en-US" sz="1200" baseline="0" dirty="0"/>
              <a:t> at individualized support and education</a:t>
            </a:r>
          </a:p>
          <a:p>
            <a:endParaRPr lang="en-US" sz="1200" dirty="0"/>
          </a:p>
          <a:p>
            <a:r>
              <a:rPr lang="en-US" sz="1200" dirty="0"/>
              <a:t>So</a:t>
            </a:r>
            <a:r>
              <a:rPr lang="en-US" sz="1200" baseline="0" dirty="0"/>
              <a:t> conversations help to </a:t>
            </a:r>
            <a:r>
              <a:rPr lang="en-US" sz="1200" dirty="0"/>
              <a:t>connect with patients and guide conversation, vehicle of connections and rapport, validate, reinforce strengths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(de) emphasize aspects of the </a:t>
            </a:r>
            <a:r>
              <a:rPr lang="en-US" sz="1200" baseline="0" dirty="0" err="1"/>
              <a:t>charlas</a:t>
            </a:r>
            <a:r>
              <a:rPr lang="en-US" sz="1200" baseline="0" dirty="0"/>
              <a:t> (care and </a:t>
            </a:r>
            <a:r>
              <a:rPr lang="en-US" sz="1200" baseline="0" dirty="0" err="1"/>
              <a:t>benfits</a:t>
            </a:r>
            <a:r>
              <a:rPr lang="en-US" sz="1200" baseline="0" dirty="0"/>
              <a:t> knowledge concerns – </a:t>
            </a:r>
            <a:r>
              <a:rPr lang="en-US" sz="1200" baseline="0" dirty="0" err="1"/>
              <a:t>id’d</a:t>
            </a:r>
            <a:r>
              <a:rPr lang="en-US" sz="1200" baseline="0" dirty="0"/>
              <a:t> from barriers inventory cue navigator to focus more on orientation to care, case management, provider patient relationship;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Isolation – social support global, fragmented self, internalized stigma,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Presenting a contrary model to what they are expecting – </a:t>
            </a:r>
            <a:endParaRPr lang="en-US" dirty="0"/>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41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9167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defRPr/>
            </a:pPr>
            <a:r>
              <a:rPr lang="en-US" altLang="en-US" sz="1200" i="1" dirty="0">
                <a:latin typeface="Calibri" panose="020F0502020204030204" pitchFamily="34" charset="0"/>
                <a:ea typeface="ＭＳ Ｐゴシック" pitchFamily="-105" charset="-128"/>
              </a:rPr>
              <a:t>CHARLAS </a:t>
            </a:r>
            <a:r>
              <a:rPr lang="en-US" altLang="en-US" sz="1200" dirty="0">
                <a:solidFill>
                  <a:schemeClr val="tx1"/>
                </a:solidFill>
                <a:latin typeface="Calibri" panose="020F0502020204030204" pitchFamily="34" charset="0"/>
                <a:ea typeface="ＭＳ Ｐゴシック" pitchFamily="-105" charset="-128"/>
              </a:rPr>
              <a:t>:  5 series, one on one, 60 minute culturally tailored discussions to identify and address structural and psychological barriers to care…</a:t>
            </a:r>
            <a:r>
              <a:rPr lang="en-US" dirty="0"/>
              <a:t>to increase support, knowledge, self-management to increase adherence in care and improved health outcomes</a:t>
            </a:r>
          </a:p>
          <a:p>
            <a:pPr lvl="0">
              <a:defRPr/>
            </a:pPr>
            <a:endParaRPr lang="en-US" sz="1200" b="1" i="0" u="none" strike="noStrike" cap="none" baseline="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dk1"/>
                </a:solidFill>
                <a:latin typeface="Calibri"/>
                <a:ea typeface="Calibri"/>
                <a:cs typeface="Calibri"/>
                <a:sym typeface="Calibri"/>
              </a:rPr>
              <a:t>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dirty="0" err="1"/>
              <a:t>Charla</a:t>
            </a:r>
            <a:r>
              <a:rPr lang="en-US" sz="1200" dirty="0"/>
              <a:t> – build relationship with patient, explore factors in their </a:t>
            </a:r>
            <a:r>
              <a:rPr lang="en-US" sz="1200" dirty="0" err="1"/>
              <a:t>livves</a:t>
            </a:r>
            <a:r>
              <a:rPr lang="en-US" sz="1200" dirty="0"/>
              <a:t> – many of which are cultural and transnational, then engage in collaborative treatment planning and aimed</a:t>
            </a:r>
            <a:r>
              <a:rPr lang="en-US" sz="1200" baseline="0" dirty="0"/>
              <a:t> at individualized support and education</a:t>
            </a:r>
          </a:p>
          <a:p>
            <a:endParaRPr lang="en-US" sz="1200" dirty="0"/>
          </a:p>
          <a:p>
            <a:r>
              <a:rPr lang="en-US" sz="1200" dirty="0"/>
              <a:t>So</a:t>
            </a:r>
            <a:r>
              <a:rPr lang="en-US" sz="1200" baseline="0" dirty="0"/>
              <a:t> conversations help to </a:t>
            </a:r>
            <a:r>
              <a:rPr lang="en-US" sz="1200" dirty="0"/>
              <a:t>connect with patients and guide conversation, vehicle of connections and rapport, validate, reinforce strengths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(de) emphasize aspects of the </a:t>
            </a:r>
            <a:r>
              <a:rPr lang="en-US" sz="1200" baseline="0" dirty="0" err="1"/>
              <a:t>charlas</a:t>
            </a:r>
            <a:r>
              <a:rPr lang="en-US" sz="1200" baseline="0" dirty="0"/>
              <a:t> (care and </a:t>
            </a:r>
            <a:r>
              <a:rPr lang="en-US" sz="1200" baseline="0" dirty="0" err="1"/>
              <a:t>benfits</a:t>
            </a:r>
            <a:r>
              <a:rPr lang="en-US" sz="1200" baseline="0" dirty="0"/>
              <a:t> knowledge concerns – </a:t>
            </a:r>
            <a:r>
              <a:rPr lang="en-US" sz="1200" baseline="0" dirty="0" err="1"/>
              <a:t>id’d</a:t>
            </a:r>
            <a:r>
              <a:rPr lang="en-US" sz="1200" baseline="0" dirty="0"/>
              <a:t> from barriers inventory cue navigator to focus more on orientation to care, case management, provider patient relationship;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Isolation – social support global, fragmented self, internalized stigma,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Presenting a contrary model to what they are expecting – </a:t>
            </a:r>
            <a:endParaRPr lang="en-US" dirty="0"/>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42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3240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defRPr/>
            </a:pPr>
            <a:r>
              <a:rPr lang="en-US" altLang="en-US" sz="1200" i="1" dirty="0">
                <a:latin typeface="Calibri" panose="020F0502020204030204" pitchFamily="34" charset="0"/>
                <a:ea typeface="ＭＳ Ｐゴシック" pitchFamily="-105" charset="-128"/>
              </a:rPr>
              <a:t>CHARLAS </a:t>
            </a:r>
            <a:r>
              <a:rPr lang="en-US" altLang="en-US" sz="1200" dirty="0">
                <a:solidFill>
                  <a:schemeClr val="tx1"/>
                </a:solidFill>
                <a:latin typeface="Calibri" panose="020F0502020204030204" pitchFamily="34" charset="0"/>
                <a:ea typeface="ＭＳ Ｐゴシック" pitchFamily="-105" charset="-128"/>
              </a:rPr>
              <a:t>:  5 series, one on one, 60 minute culturally tailored discussions to identify and address structural and psychological barriers to care…</a:t>
            </a:r>
            <a:r>
              <a:rPr lang="en-US" dirty="0"/>
              <a:t>to increase support, knowledge, self-management to increase adherence in care and improved health outcomes</a:t>
            </a:r>
          </a:p>
          <a:p>
            <a:pPr lvl="0">
              <a:defRPr/>
            </a:pPr>
            <a:endParaRPr lang="en-US" sz="1200" b="1" i="0" u="none" strike="noStrike" cap="none" baseline="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dk1"/>
                </a:solidFill>
                <a:latin typeface="Calibri"/>
                <a:ea typeface="Calibri"/>
                <a:cs typeface="Calibri"/>
                <a:sym typeface="Calibri"/>
              </a:rPr>
              <a:t>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dirty="0" err="1"/>
              <a:t>Charla</a:t>
            </a:r>
            <a:r>
              <a:rPr lang="en-US" sz="1200" dirty="0"/>
              <a:t> – build relationship with patient, explore factors in their </a:t>
            </a:r>
            <a:r>
              <a:rPr lang="en-US" sz="1200" dirty="0" err="1"/>
              <a:t>livves</a:t>
            </a:r>
            <a:r>
              <a:rPr lang="en-US" sz="1200" dirty="0"/>
              <a:t> – many of which are cultural and transnational, then engage in collaborative treatment planning and aimed</a:t>
            </a:r>
            <a:r>
              <a:rPr lang="en-US" sz="1200" baseline="0" dirty="0"/>
              <a:t> at individualized support and education</a:t>
            </a:r>
          </a:p>
          <a:p>
            <a:endParaRPr lang="en-US" sz="1200" dirty="0"/>
          </a:p>
          <a:p>
            <a:r>
              <a:rPr lang="en-US" sz="1200" dirty="0"/>
              <a:t>So</a:t>
            </a:r>
            <a:r>
              <a:rPr lang="en-US" sz="1200" baseline="0" dirty="0"/>
              <a:t> conversations help to </a:t>
            </a:r>
            <a:r>
              <a:rPr lang="en-US" sz="1200" dirty="0"/>
              <a:t>connect with patients and guide conversation, vehicle of connections and rapport, validate, reinforce strengths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(de) emphasize aspects of the </a:t>
            </a:r>
            <a:r>
              <a:rPr lang="en-US" sz="1200" baseline="0" dirty="0" err="1"/>
              <a:t>charlas</a:t>
            </a:r>
            <a:r>
              <a:rPr lang="en-US" sz="1200" baseline="0" dirty="0"/>
              <a:t> (care and </a:t>
            </a:r>
            <a:r>
              <a:rPr lang="en-US" sz="1200" baseline="0" dirty="0" err="1"/>
              <a:t>benfits</a:t>
            </a:r>
            <a:r>
              <a:rPr lang="en-US" sz="1200" baseline="0" dirty="0"/>
              <a:t> knowledge concerns – </a:t>
            </a:r>
            <a:r>
              <a:rPr lang="en-US" sz="1200" baseline="0" dirty="0" err="1"/>
              <a:t>id’d</a:t>
            </a:r>
            <a:r>
              <a:rPr lang="en-US" sz="1200" baseline="0" dirty="0"/>
              <a:t> from barriers inventory cue navigator to focus more on orientation to care, case management, provider patient relationship;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Isolation – social support global, fragmented self, internalized stigma,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Presenting a contrary model to what they are expecting – </a:t>
            </a:r>
            <a:endParaRPr lang="en-US" dirty="0"/>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43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317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Since the early 1990s, transnationalism has been adapted as a theoretical framework across various disciplines such as sociology and anthropology for undertaking research on immigrant populations.  It gained momentum because of its focus on the trans-border and transnational activities of immigrant populations.</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Defined as </a:t>
            </a:r>
            <a:r>
              <a:rPr lang="ja-JP" altLang="en-US">
                <a:ea typeface="MS PGothic" charset="-128"/>
              </a:rPr>
              <a:t>“</a:t>
            </a:r>
            <a:r>
              <a:rPr lang="en-US" altLang="ja-JP" b="1" i="1">
                <a:ea typeface="MS PGothic" charset="-128"/>
              </a:rPr>
              <a:t>the processes by which immigrants forge and sustain multi-stranded social relations that link together their societies of origin and settlement</a:t>
            </a:r>
            <a:r>
              <a:rPr lang="en-US" altLang="ja-JP">
                <a:ea typeface="MS PGothic" charset="-128"/>
              </a:rPr>
              <a:t>.</a:t>
            </a:r>
            <a:r>
              <a:rPr lang="ja-JP" altLang="en-US">
                <a:ea typeface="MS PGothic" charset="-128"/>
              </a:rPr>
              <a:t>”</a:t>
            </a:r>
            <a:r>
              <a:rPr lang="en-US" altLang="ja-JP">
                <a:ea typeface="MS PGothic" charset="-128"/>
              </a:rPr>
              <a:t> (basch et al. (1994, p. 6) in Levitt et al., 2007).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Transnationalism gained popularity among researchers as </a:t>
            </a:r>
            <a:r>
              <a:rPr lang="en-US" altLang="en-US" b="1">
                <a:ea typeface="MS PGothic" charset="-128"/>
              </a:rPr>
              <a:t>a way to describe immigrants who maintain long-term and psychological ties to their place of origin </a:t>
            </a:r>
            <a:r>
              <a:rPr lang="en-US" altLang="en-US">
                <a:ea typeface="MS PGothic" charset="-128"/>
              </a:rPr>
              <a:t>(Mouw et al., 2014).</a:t>
            </a:r>
          </a:p>
          <a:p>
            <a:pPr eaLnBrk="1" hangingPunct="1">
              <a:spcBef>
                <a:spcPct val="0"/>
              </a:spcBef>
            </a:pPr>
            <a:endParaRPr lang="en-US" altLang="en-US">
              <a:ea typeface="MS PGothic" charset="-128"/>
            </a:endParaRPr>
          </a:p>
          <a:p>
            <a:pPr eaLnBrk="1" hangingPunct="1">
              <a:spcBef>
                <a:spcPct val="0"/>
              </a:spcBef>
            </a:pPr>
            <a:endParaRPr lang="en-US" altLang="en-US">
              <a:ea typeface="MS PGothic" charset="-128"/>
            </a:endParaRPr>
          </a:p>
          <a:p>
            <a:pPr eaLnBrk="1" hangingPunct="1">
              <a:spcBef>
                <a:spcPct val="0"/>
              </a:spcBef>
            </a:pPr>
            <a:endParaRPr lang="en-US" altLang="en-US">
              <a:ea typeface="MS PGothic" charset="-128"/>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7FB05EF7-67BB-C34C-B5C8-2DF6FD743956}" type="slidenum">
              <a:rPr lang="en-US" altLang="en-US"/>
              <a:pPr>
                <a:spcBef>
                  <a:spcPct val="0"/>
                </a:spcBef>
              </a:pPr>
              <a:t>14</a:t>
            </a:fld>
            <a:endParaRPr lang="en-US" altLang="en-US"/>
          </a:p>
        </p:txBody>
      </p:sp>
    </p:spTree>
    <p:extLst>
      <p:ext uri="{BB962C8B-B14F-4D97-AF65-F5344CB8AC3E}">
        <p14:creationId xmlns:p14="http://schemas.microsoft.com/office/powerpoint/2010/main" val="123093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9793" lvl="1"/>
            <a:r>
              <a:rPr lang="en-US" sz="2800" b="1" dirty="0"/>
              <a:t>Culturally Tailored Approach</a:t>
            </a:r>
          </a:p>
          <a:p>
            <a:pPr lvl="2">
              <a:buFont typeface="Courier New" panose="02070309020205020404" pitchFamily="49" charset="0"/>
              <a:buChar char="o"/>
            </a:pPr>
            <a:r>
              <a:rPr lang="en-US" dirty="0" smtClean="0"/>
              <a:t>Mirroring</a:t>
            </a:r>
            <a:r>
              <a:rPr lang="en-US" i="1" dirty="0" smtClean="0"/>
              <a:t> </a:t>
            </a:r>
            <a:r>
              <a:rPr lang="en-US" i="1" dirty="0" err="1" smtClean="0"/>
              <a:t>Personalismo</a:t>
            </a:r>
            <a:r>
              <a:rPr lang="en-US" dirty="0" smtClean="0"/>
              <a:t>/</a:t>
            </a:r>
            <a:r>
              <a:rPr lang="en-US" i="1" dirty="0" err="1" smtClean="0"/>
              <a:t>confianza</a:t>
            </a:r>
            <a:r>
              <a:rPr lang="en-US" dirty="0" smtClean="0"/>
              <a:t>/</a:t>
            </a:r>
            <a:r>
              <a:rPr lang="en-US" i="1" dirty="0" err="1" smtClean="0"/>
              <a:t>Familismo</a:t>
            </a:r>
            <a:r>
              <a:rPr lang="en-US" i="1" dirty="0" smtClean="0"/>
              <a:t>/</a:t>
            </a:r>
            <a:r>
              <a:rPr lang="en-US" i="1" dirty="0" err="1" smtClean="0"/>
              <a:t>Respeto</a:t>
            </a:r>
            <a:r>
              <a:rPr lang="en-US" i="1" dirty="0" smtClean="0"/>
              <a:t> </a:t>
            </a:r>
          </a:p>
          <a:p>
            <a:pPr lvl="2">
              <a:buFont typeface="Courier New" panose="02070309020205020404" pitchFamily="49" charset="0"/>
              <a:buChar char="o"/>
            </a:pPr>
            <a:r>
              <a:rPr lang="en-US" dirty="0" smtClean="0"/>
              <a:t>Building Relationship and rapport </a:t>
            </a:r>
          </a:p>
          <a:p>
            <a:pPr lvl="2">
              <a:buFont typeface="Courier New" panose="02070309020205020404" pitchFamily="49" charset="0"/>
              <a:buChar char="o"/>
            </a:pPr>
            <a:r>
              <a:rPr lang="en-US" dirty="0" smtClean="0"/>
              <a:t>Acknowledging the importance of personal stories </a:t>
            </a:r>
          </a:p>
          <a:p>
            <a:pPr lvl="2">
              <a:buFont typeface="Courier New" panose="02070309020205020404" pitchFamily="49" charset="0"/>
              <a:buChar char="o"/>
            </a:pPr>
            <a:r>
              <a:rPr lang="en-US" dirty="0" smtClean="0"/>
              <a:t>Exploring individuals support and barriers to retention</a:t>
            </a:r>
          </a:p>
          <a:p>
            <a:pPr lvl="2">
              <a:buFont typeface="Courier New" panose="02070309020205020404" pitchFamily="49" charset="0"/>
              <a:buChar char="o"/>
            </a:pPr>
            <a:r>
              <a:rPr lang="en-US" dirty="0" smtClean="0"/>
              <a:t>Identifying cultural strengths and weaknesses</a:t>
            </a:r>
          </a:p>
          <a:p>
            <a:pPr lvl="2">
              <a:buFont typeface="Courier New" panose="02070309020205020404" pitchFamily="49" charset="0"/>
              <a:buChar char="o"/>
            </a:pPr>
            <a:r>
              <a:rPr lang="en-US" dirty="0" smtClean="0"/>
              <a:t>Normalizing HIV status</a:t>
            </a:r>
          </a:p>
          <a:p>
            <a:pPr lvl="2">
              <a:buFont typeface="Courier New" panose="02070309020205020404" pitchFamily="49" charset="0"/>
              <a:buChar char="o"/>
            </a:pPr>
            <a:endParaRPr lang="en-US" dirty="0" smtClean="0"/>
          </a:p>
          <a:p>
            <a:pPr lvl="2">
              <a:buFont typeface="Courier New" panose="02070309020205020404" pitchFamily="49" charset="0"/>
              <a:buChar char="o"/>
            </a:pPr>
            <a:endParaRPr lang="en-US" dirty="0" smtClean="0"/>
          </a:p>
          <a:p>
            <a:endParaRPr lang="en-US" sz="1300" b="1" dirty="0"/>
          </a:p>
          <a:p>
            <a:endParaRPr lang="en-US" sz="1300" b="1" dirty="0"/>
          </a:p>
          <a:p>
            <a:r>
              <a:rPr lang="en-US" sz="1300" b="1" dirty="0"/>
              <a:t>Culturally Tailored Support</a:t>
            </a:r>
          </a:p>
          <a:p>
            <a:r>
              <a:rPr lang="en-US" sz="1300" dirty="0"/>
              <a:t>Being knowledgeable about important beliefs in the Mexican community like </a:t>
            </a:r>
            <a:r>
              <a:rPr lang="en-US" sz="1300" dirty="0" err="1"/>
              <a:t>personalismo</a:t>
            </a:r>
            <a:r>
              <a:rPr lang="en-US" sz="1300" dirty="0"/>
              <a:t>, </a:t>
            </a:r>
            <a:r>
              <a:rPr lang="en-US" sz="1300" dirty="0" err="1"/>
              <a:t>familismo</a:t>
            </a:r>
            <a:r>
              <a:rPr lang="en-US" sz="1300" dirty="0"/>
              <a:t>, </a:t>
            </a:r>
            <a:r>
              <a:rPr lang="en-US" sz="1300" dirty="0" err="1"/>
              <a:t>confianza</a:t>
            </a:r>
            <a:r>
              <a:rPr lang="en-US" sz="1300" dirty="0"/>
              <a:t>, and </a:t>
            </a:r>
            <a:r>
              <a:rPr lang="en-US" sz="1300" dirty="0" err="1"/>
              <a:t>respeto</a:t>
            </a:r>
            <a:r>
              <a:rPr lang="en-US" sz="1300" dirty="0"/>
              <a:t> helped with relationship building and rapport among the CPN and participant. </a:t>
            </a:r>
          </a:p>
          <a:p>
            <a:r>
              <a:rPr lang="en-US" sz="1300" dirty="0"/>
              <a:t>It was further solidified with acknowledging the participants story and emphasizing their resilience. </a:t>
            </a:r>
          </a:p>
          <a:p>
            <a:r>
              <a:rPr lang="en-US" sz="1300" dirty="0"/>
              <a:t>We also identified cultural strengths and weaknesses which allowed the participant to look at their HIV in a different perspective and create a new normal which resulted in retention in care. </a:t>
            </a:r>
          </a:p>
          <a:p>
            <a:endParaRPr lang="en-US" sz="1300" dirty="0"/>
          </a:p>
          <a:p>
            <a:endParaRPr lang="en-US" sz="1300" dirty="0"/>
          </a:p>
          <a:p>
            <a:endParaRPr lang="en-US" sz="1300" b="1" dirty="0"/>
          </a:p>
          <a:p>
            <a:endParaRPr lang="en-US" sz="1300" dirty="0"/>
          </a:p>
          <a:p>
            <a:endParaRPr lang="en-US" sz="1300" dirty="0"/>
          </a:p>
        </p:txBody>
      </p:sp>
      <p:sp>
        <p:nvSpPr>
          <p:cNvPr id="4" name="Slide Number Placeholder 3"/>
          <p:cNvSpPr>
            <a:spLocks noGrp="1"/>
          </p:cNvSpPr>
          <p:nvPr>
            <p:ph type="sldNum" sz="quarter" idx="10"/>
          </p:nvPr>
        </p:nvSpPr>
        <p:spPr/>
        <p:txBody>
          <a:bodyPr/>
          <a:lstStyle/>
          <a:p>
            <a:fld id="{0DF20228-6E3D-40D0-968D-E95FC7396754}" type="slidenum">
              <a:rPr lang="en-US" smtClean="0"/>
              <a:t>45</a:t>
            </a:fld>
            <a:endParaRPr lang="en-US"/>
          </a:p>
        </p:txBody>
      </p:sp>
    </p:spTree>
    <p:extLst>
      <p:ext uri="{BB962C8B-B14F-4D97-AF65-F5344CB8AC3E}">
        <p14:creationId xmlns:p14="http://schemas.microsoft.com/office/powerpoint/2010/main" val="1377992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a:t>
            </a:r>
            <a:r>
              <a:rPr lang="en-US" baseline="0" dirty="0"/>
              <a:t> relationship between CPN and </a:t>
            </a:r>
            <a:r>
              <a:rPr lang="en-US" baseline="0" dirty="0" err="1"/>
              <a:t>pt</a:t>
            </a:r>
            <a:r>
              <a:rPr lang="en-US" baseline="0" dirty="0"/>
              <a:t> is at the core of our intervention.  Building rapport &gt; building trust &gt; it is the relationship that allows for the intervention movement and knowledge building</a:t>
            </a:r>
          </a:p>
          <a:p>
            <a:pPr marL="171450" indent="-171450">
              <a:buFont typeface="Arial" panose="020B0604020202020204" pitchFamily="34" charset="0"/>
              <a:buChar char="•"/>
            </a:pPr>
            <a:r>
              <a:rPr lang="en-US" dirty="0"/>
              <a:t>Integration of Migration story help to establish rapport and understand barriers to retention</a:t>
            </a:r>
            <a:r>
              <a:rPr lang="en-US" baseline="0" dirty="0"/>
              <a:t> as it gives us insight as to health care seeking practices in Mexico, migration trauma and how that influences care in the US.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Migration story helps us understand:</a:t>
            </a:r>
          </a:p>
          <a:p>
            <a:pPr marL="0" indent="0">
              <a:buFont typeface="Arial" panose="020B0604020202020204" pitchFamily="34" charset="0"/>
              <a:buNone/>
            </a:pPr>
            <a:r>
              <a:rPr lang="en-US" baseline="0" dirty="0"/>
              <a:t>	How people are still connected to Mexico?</a:t>
            </a:r>
          </a:p>
          <a:p>
            <a:pPr marL="0" indent="0">
              <a:buFont typeface="Arial" panose="020B0604020202020204" pitchFamily="34" charset="0"/>
              <a:buNone/>
            </a:pPr>
            <a:r>
              <a:rPr lang="en-US" baseline="0" dirty="0"/>
              <a:t>	How and if their migration influences their life today?</a:t>
            </a:r>
          </a:p>
          <a:p>
            <a:pPr marL="0" indent="0">
              <a:buFont typeface="Arial" panose="020B0604020202020204" pitchFamily="34" charset="0"/>
              <a:buNone/>
            </a:pPr>
            <a:r>
              <a:rPr lang="en-US" baseline="0" dirty="0"/>
              <a:t>	The good and bad of migration</a:t>
            </a:r>
          </a:p>
          <a:p>
            <a:pPr marL="0" indent="0">
              <a:buFont typeface="Arial" panose="020B0604020202020204" pitchFamily="34" charset="0"/>
              <a:buNone/>
            </a:pPr>
            <a:r>
              <a:rPr lang="en-US" baseline="0" dirty="0"/>
              <a:t>	Reflection on their life today</a:t>
            </a:r>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pPr/>
              <a:t>46</a:t>
            </a:fld>
            <a:endParaRPr lang="en-US"/>
          </a:p>
        </p:txBody>
      </p:sp>
    </p:spTree>
    <p:extLst>
      <p:ext uri="{BB962C8B-B14F-4D97-AF65-F5344CB8AC3E}">
        <p14:creationId xmlns:p14="http://schemas.microsoft.com/office/powerpoint/2010/main" val="368260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Perceived Barriers to Initiate HIV Care</a:t>
            </a: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barriers to healthcare scale adapted </a:t>
            </a:r>
            <a:r>
              <a:rPr lang="en-US" sz="1200" kern="1200">
                <a:solidFill>
                  <a:schemeClr val="tx1"/>
                </a:solidFill>
                <a:latin typeface="+mn-lt"/>
                <a:ea typeface="+mn-ea"/>
                <a:cs typeface="+mn-cs"/>
              </a:rPr>
              <a:t>from a </a:t>
            </a:r>
            <a:r>
              <a:rPr lang="en-US" sz="1200" kern="1200" dirty="0">
                <a:solidFill>
                  <a:schemeClr val="tx1"/>
                </a:solidFill>
                <a:latin typeface="+mn-lt"/>
                <a:ea typeface="+mn-ea"/>
                <a:cs typeface="+mn-cs"/>
              </a:rPr>
              <a:t>previous SPNS project (see Eastwood , 2015) and initially adapted from Patel and colleagues  (2008).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 </a:t>
            </a:r>
            <a:r>
              <a:rPr lang="es-MX" sz="1200" kern="1200" dirty="0">
                <a:solidFill>
                  <a:schemeClr val="tx1"/>
                </a:solidFill>
                <a:latin typeface="+mn-lt"/>
                <a:ea typeface="+mn-ea"/>
                <a:cs typeface="+mn-cs"/>
              </a:rPr>
              <a:t>Cervantes, R. C., Padilla, A. M., &amp; Salgado de </a:t>
            </a:r>
            <a:r>
              <a:rPr lang="es-MX" sz="1200" kern="1200" dirty="0" err="1">
                <a:solidFill>
                  <a:schemeClr val="tx1"/>
                </a:solidFill>
                <a:latin typeface="+mn-lt"/>
                <a:ea typeface="+mn-ea"/>
                <a:cs typeface="+mn-cs"/>
              </a:rPr>
              <a:t>Snyder</a:t>
            </a:r>
            <a:r>
              <a:rPr lang="es-MX" sz="1200" kern="1200" dirty="0">
                <a:solidFill>
                  <a:schemeClr val="tx1"/>
                </a:solidFill>
                <a:latin typeface="+mn-lt"/>
                <a:ea typeface="+mn-ea"/>
                <a:cs typeface="+mn-cs"/>
              </a:rPr>
              <a:t>, N. (1991). </a:t>
            </a:r>
            <a:r>
              <a:rPr lang="en-US" sz="1200" kern="1200" dirty="0">
                <a:solidFill>
                  <a:schemeClr val="tx1"/>
                </a:solidFill>
                <a:latin typeface="+mn-lt"/>
                <a:ea typeface="+mn-ea"/>
                <a:cs typeface="+mn-cs"/>
              </a:rPr>
              <a:t>The Hispanic stress inventory: A culturally relevant approach to psychosocial assessment. </a:t>
            </a:r>
            <a:r>
              <a:rPr lang="en-US" sz="1200" i="1" kern="1200" dirty="0">
                <a:solidFill>
                  <a:schemeClr val="tx1"/>
                </a:solidFill>
                <a:latin typeface="+mn-lt"/>
                <a:ea typeface="+mn-ea"/>
                <a:cs typeface="+mn-cs"/>
              </a:rPr>
              <a:t>Psychosocial Assessment: A Journal of Consulting and Clinical Psychology</a:t>
            </a:r>
            <a:r>
              <a:rPr lang="en-US" sz="1200" kern="1200" dirty="0">
                <a:solidFill>
                  <a:schemeClr val="tx1"/>
                </a:solidFill>
                <a:latin typeface="+mn-lt"/>
                <a:ea typeface="+mn-ea"/>
                <a:cs typeface="+mn-cs"/>
              </a:rPr>
              <a:t>, 3, 438-447.</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Eastwood, E.A., Fletcher, J., </a:t>
            </a:r>
            <a:r>
              <a:rPr lang="en-US" sz="1200" kern="1200" dirty="0" err="1">
                <a:solidFill>
                  <a:schemeClr val="tx1"/>
                </a:solidFill>
                <a:latin typeface="+mn-lt"/>
                <a:ea typeface="+mn-ea"/>
                <a:cs typeface="+mn-cs"/>
              </a:rPr>
              <a:t>Quinlivan</a:t>
            </a:r>
            <a:r>
              <a:rPr lang="en-US" sz="1200" kern="1200" dirty="0">
                <a:solidFill>
                  <a:schemeClr val="tx1"/>
                </a:solidFill>
                <a:latin typeface="+mn-lt"/>
                <a:ea typeface="+mn-ea"/>
                <a:cs typeface="+mn-cs"/>
              </a:rPr>
              <a:t>, E.B., </a:t>
            </a:r>
            <a:r>
              <a:rPr lang="en-US" sz="1200" kern="1200" dirty="0" err="1">
                <a:solidFill>
                  <a:schemeClr val="tx1"/>
                </a:solidFill>
                <a:latin typeface="+mn-lt"/>
                <a:ea typeface="+mn-ea"/>
                <a:cs typeface="+mn-cs"/>
              </a:rPr>
              <a:t>Verdecias</a:t>
            </a:r>
            <a:r>
              <a:rPr lang="en-US" sz="1200" kern="1200" dirty="0">
                <a:solidFill>
                  <a:schemeClr val="tx1"/>
                </a:solidFill>
                <a:latin typeface="+mn-lt"/>
                <a:ea typeface="+mn-ea"/>
                <a:cs typeface="+mn-cs"/>
              </a:rPr>
              <a:t>, N., </a:t>
            </a:r>
            <a:r>
              <a:rPr lang="en-US" sz="1200" kern="1200" dirty="0" err="1">
                <a:solidFill>
                  <a:schemeClr val="tx1"/>
                </a:solidFill>
                <a:latin typeface="+mn-lt"/>
                <a:ea typeface="+mn-ea"/>
                <a:cs typeface="+mn-cs"/>
              </a:rPr>
              <a:t>Birnbaum</a:t>
            </a:r>
            <a:r>
              <a:rPr lang="en-US" sz="1200" kern="1200" dirty="0">
                <a:solidFill>
                  <a:schemeClr val="tx1"/>
                </a:solidFill>
                <a:latin typeface="+mn-lt"/>
                <a:ea typeface="+mn-ea"/>
                <a:cs typeface="+mn-cs"/>
              </a:rPr>
              <a:t>, J.M., Blank. A. (2015). Baseline social characteristics and barriers to care from a Special Projects of National Significance Women of Color with HIV Study: A comparison of urban and rural women and barriers to HIV care. </a:t>
            </a:r>
            <a:r>
              <a:rPr lang="en-US" sz="1200" i="1" kern="1200" dirty="0">
                <a:solidFill>
                  <a:schemeClr val="tx1"/>
                </a:solidFill>
                <a:latin typeface="+mn-lt"/>
                <a:ea typeface="+mn-ea"/>
                <a:cs typeface="+mn-cs"/>
              </a:rPr>
              <a:t>AIDS Patient Care and STDs</a:t>
            </a:r>
            <a:r>
              <a:rPr lang="en-US" sz="1200" kern="1200" dirty="0">
                <a:solidFill>
                  <a:schemeClr val="tx1"/>
                </a:solidFill>
                <a:latin typeface="+mn-lt"/>
                <a:ea typeface="+mn-ea"/>
                <a:cs typeface="+mn-cs"/>
              </a:rPr>
              <a:t>, 29, Supplement 1, S4-S10.</a:t>
            </a:r>
          </a:p>
          <a:p>
            <a:r>
              <a:rPr lang="en-US" sz="1200" kern="1200" dirty="0">
                <a:solidFill>
                  <a:schemeClr val="tx1"/>
                </a:solidFill>
                <a:latin typeface="+mn-lt"/>
                <a:ea typeface="+mn-ea"/>
                <a:cs typeface="+mn-cs"/>
              </a:rPr>
              <a:t> Patel S, Weiss E, </a:t>
            </a:r>
            <a:r>
              <a:rPr lang="en-US" sz="1200" kern="1200" dirty="0" err="1">
                <a:solidFill>
                  <a:schemeClr val="tx1"/>
                </a:solidFill>
                <a:latin typeface="+mn-lt"/>
                <a:ea typeface="+mn-ea"/>
                <a:cs typeface="+mn-cs"/>
              </a:rPr>
              <a:t>Chhabra</a:t>
            </a:r>
            <a:r>
              <a:rPr lang="en-US" sz="1200" kern="1200" dirty="0">
                <a:solidFill>
                  <a:schemeClr val="tx1"/>
                </a:solidFill>
                <a:latin typeface="+mn-lt"/>
                <a:ea typeface="+mn-ea"/>
                <a:cs typeface="+mn-cs"/>
              </a:rPr>
              <a:t> R, et al. The Events in Care Screening Questionnaire (ECSQ): A new tool to identify needs and concerns of people with HIV/AIDS. </a:t>
            </a:r>
            <a:r>
              <a:rPr lang="en-US" sz="1200" i="1" kern="1200" dirty="0">
                <a:solidFill>
                  <a:schemeClr val="tx1"/>
                </a:solidFill>
                <a:latin typeface="+mn-lt"/>
                <a:ea typeface="+mn-ea"/>
                <a:cs typeface="+mn-cs"/>
              </a:rPr>
              <a:t>AIDS Patient</a:t>
            </a:r>
            <a:endParaRPr lang="en-US" sz="1200" kern="1200" dirty="0">
              <a:solidFill>
                <a:schemeClr val="tx1"/>
              </a:solidFill>
              <a:latin typeface="+mn-lt"/>
              <a:ea typeface="+mn-ea"/>
              <a:cs typeface="+mn-cs"/>
            </a:endParaRPr>
          </a:p>
          <a:p>
            <a:r>
              <a:rPr lang="en-US" sz="1200" i="1" kern="1200" dirty="0">
                <a:solidFill>
                  <a:schemeClr val="tx1"/>
                </a:solidFill>
                <a:latin typeface="+mn-lt"/>
                <a:ea typeface="+mn-ea"/>
                <a:cs typeface="+mn-cs"/>
              </a:rPr>
              <a:t>Care STDs</a:t>
            </a:r>
            <a:r>
              <a:rPr lang="en-US" sz="1200" kern="1200" dirty="0">
                <a:solidFill>
                  <a:schemeClr val="tx1"/>
                </a:solidFill>
                <a:latin typeface="+mn-lt"/>
                <a:ea typeface="+mn-ea"/>
                <a:cs typeface="+mn-cs"/>
              </a:rPr>
              <a:t> 2008;22:381–393.</a:t>
            </a:r>
          </a:p>
          <a:p>
            <a:endParaRPr lang="en-US" dirty="0"/>
          </a:p>
          <a:p>
            <a:endParaRPr lang="en-US" dirty="0"/>
          </a:p>
          <a:p>
            <a:r>
              <a:rPr lang="en-US" dirty="0"/>
              <a:t>Preliminary data –</a:t>
            </a:r>
            <a:r>
              <a:rPr lang="en-US" baseline="0" dirty="0"/>
              <a:t> we still need to explore factors but are here conceptually grouping…for instance there are a number of items we believe related to stigma</a:t>
            </a:r>
          </a:p>
          <a:p>
            <a:endParaRPr lang="en-US" baseline="0" dirty="0"/>
          </a:p>
          <a:p>
            <a:r>
              <a:rPr lang="en-US" baseline="0" dirty="0"/>
              <a:t>So far it appears that </a:t>
            </a:r>
          </a:p>
          <a:p>
            <a:pPr>
              <a:buFont typeface="Arial" pitchFamily="34" charset="0"/>
              <a:buChar char="•"/>
            </a:pPr>
            <a:r>
              <a:rPr lang="en-US" dirty="0"/>
              <a:t>Stigma</a:t>
            </a:r>
          </a:p>
          <a:p>
            <a:pPr>
              <a:buFont typeface="Arial" pitchFamily="34" charset="0"/>
              <a:buChar char="•"/>
            </a:pPr>
            <a:r>
              <a:rPr lang="en-US" dirty="0"/>
              <a:t>Lack of knowledge</a:t>
            </a:r>
          </a:p>
          <a:p>
            <a:pPr>
              <a:buFont typeface="Arial" pitchFamily="34" charset="0"/>
              <a:buChar char="•"/>
            </a:pPr>
            <a:r>
              <a:rPr lang="en-US" dirty="0"/>
              <a:t>Fear</a:t>
            </a:r>
          </a:p>
          <a:p>
            <a:pPr>
              <a:buFont typeface="Arial" pitchFamily="34" charset="0"/>
              <a:buChar char="•"/>
            </a:pPr>
            <a:r>
              <a:rPr lang="en-US" dirty="0"/>
              <a:t>Fatalism</a:t>
            </a:r>
          </a:p>
          <a:p>
            <a:pPr>
              <a:buFont typeface="Arial" pitchFamily="34" charset="0"/>
              <a:buChar char="•"/>
            </a:pPr>
            <a:r>
              <a:rPr lang="en-US" dirty="0"/>
              <a:t>Not feeling sick</a:t>
            </a:r>
          </a:p>
          <a:p>
            <a:endParaRPr lang="en-US" dirty="0"/>
          </a:p>
          <a:p>
            <a:r>
              <a:rPr lang="en-US" dirty="0"/>
              <a:t>Are common barriers….</a:t>
            </a:r>
          </a:p>
          <a:p>
            <a:endParaRPr lang="en-US" dirty="0"/>
          </a:p>
          <a:p>
            <a:r>
              <a:rPr lang="en-US" dirty="0"/>
              <a:t>Have baseline</a:t>
            </a:r>
            <a:r>
              <a:rPr lang="en-US" baseline="0" dirty="0"/>
              <a:t> survey data write up on hand (printed) if you want to provide some examples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9BF30E-6187-4403-9106-44E3E400358B}" type="slidenum">
              <a:rPr lang="en-US" smtClean="0"/>
              <a:pPr/>
              <a:t>47</a:t>
            </a:fld>
            <a:endParaRPr lang="en-US"/>
          </a:p>
        </p:txBody>
      </p:sp>
    </p:spTree>
    <p:extLst>
      <p:ext uri="{BB962C8B-B14F-4D97-AF65-F5344CB8AC3E}">
        <p14:creationId xmlns:p14="http://schemas.microsoft.com/office/powerpoint/2010/main" val="141990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9793" lvl="1"/>
            <a:r>
              <a:rPr lang="en-US" sz="2800" b="1" dirty="0"/>
              <a:t>Culturally Tailored Approach</a:t>
            </a:r>
          </a:p>
          <a:p>
            <a:pPr lvl="2">
              <a:buFont typeface="Courier New" panose="02070309020205020404" pitchFamily="49" charset="0"/>
              <a:buChar char="o"/>
            </a:pPr>
            <a:r>
              <a:rPr lang="en-US" dirty="0" smtClean="0"/>
              <a:t>Mirroring</a:t>
            </a:r>
            <a:r>
              <a:rPr lang="en-US" i="1" dirty="0" smtClean="0"/>
              <a:t> </a:t>
            </a:r>
            <a:r>
              <a:rPr lang="en-US" i="1" dirty="0" err="1" smtClean="0"/>
              <a:t>Personalismo</a:t>
            </a:r>
            <a:r>
              <a:rPr lang="en-US" dirty="0" smtClean="0"/>
              <a:t>/</a:t>
            </a:r>
            <a:r>
              <a:rPr lang="en-US" i="1" dirty="0" err="1" smtClean="0"/>
              <a:t>confianza</a:t>
            </a:r>
            <a:r>
              <a:rPr lang="en-US" dirty="0" smtClean="0"/>
              <a:t>/</a:t>
            </a:r>
            <a:r>
              <a:rPr lang="en-US" i="1" dirty="0" err="1" smtClean="0"/>
              <a:t>Familismo</a:t>
            </a:r>
            <a:r>
              <a:rPr lang="en-US" i="1" dirty="0" smtClean="0"/>
              <a:t>/</a:t>
            </a:r>
            <a:r>
              <a:rPr lang="en-US" i="1" dirty="0" err="1" smtClean="0"/>
              <a:t>Respeto</a:t>
            </a:r>
            <a:r>
              <a:rPr lang="en-US" i="1" dirty="0" smtClean="0"/>
              <a:t> </a:t>
            </a:r>
          </a:p>
          <a:p>
            <a:pPr lvl="2">
              <a:buFont typeface="Courier New" panose="02070309020205020404" pitchFamily="49" charset="0"/>
              <a:buChar char="o"/>
            </a:pPr>
            <a:r>
              <a:rPr lang="en-US" dirty="0" smtClean="0"/>
              <a:t>Building Relationship and rapport </a:t>
            </a:r>
          </a:p>
          <a:p>
            <a:pPr lvl="2">
              <a:buFont typeface="Courier New" panose="02070309020205020404" pitchFamily="49" charset="0"/>
              <a:buChar char="o"/>
            </a:pPr>
            <a:r>
              <a:rPr lang="en-US" dirty="0" smtClean="0"/>
              <a:t>Acknowledging the importance of personal stories </a:t>
            </a:r>
          </a:p>
          <a:p>
            <a:pPr lvl="2">
              <a:buFont typeface="Courier New" panose="02070309020205020404" pitchFamily="49" charset="0"/>
              <a:buChar char="o"/>
            </a:pPr>
            <a:r>
              <a:rPr lang="en-US" dirty="0" smtClean="0"/>
              <a:t>Exploring individuals support and barriers to retention</a:t>
            </a:r>
          </a:p>
          <a:p>
            <a:pPr lvl="2">
              <a:buFont typeface="Courier New" panose="02070309020205020404" pitchFamily="49" charset="0"/>
              <a:buChar char="o"/>
            </a:pPr>
            <a:r>
              <a:rPr lang="en-US" dirty="0" smtClean="0"/>
              <a:t>Identifying cultural strengths and weaknesses</a:t>
            </a:r>
          </a:p>
          <a:p>
            <a:pPr lvl="2">
              <a:buFont typeface="Courier New" panose="02070309020205020404" pitchFamily="49" charset="0"/>
              <a:buChar char="o"/>
            </a:pPr>
            <a:r>
              <a:rPr lang="en-US" dirty="0" smtClean="0"/>
              <a:t>Normalizing HIV status</a:t>
            </a:r>
          </a:p>
          <a:p>
            <a:pPr lvl="2">
              <a:buFont typeface="Courier New" panose="02070309020205020404" pitchFamily="49" charset="0"/>
              <a:buChar char="o"/>
            </a:pPr>
            <a:endParaRPr lang="en-US" dirty="0" smtClean="0"/>
          </a:p>
          <a:p>
            <a:pPr lvl="2">
              <a:buFont typeface="Courier New" panose="02070309020205020404" pitchFamily="49" charset="0"/>
              <a:buChar char="o"/>
            </a:pPr>
            <a:endParaRPr lang="en-US" dirty="0" smtClean="0"/>
          </a:p>
          <a:p>
            <a:endParaRPr lang="en-US" sz="1300" b="1" dirty="0"/>
          </a:p>
          <a:p>
            <a:endParaRPr lang="en-US" sz="1300" b="1" dirty="0"/>
          </a:p>
          <a:p>
            <a:r>
              <a:rPr lang="en-US" sz="1300" b="1" dirty="0"/>
              <a:t>Culturally Tailored Support</a:t>
            </a:r>
          </a:p>
          <a:p>
            <a:r>
              <a:rPr lang="en-US" sz="1300" dirty="0"/>
              <a:t>Being knowledgeable about important beliefs in the Mexican community like </a:t>
            </a:r>
            <a:r>
              <a:rPr lang="en-US" sz="1300" dirty="0" err="1"/>
              <a:t>personalismo</a:t>
            </a:r>
            <a:r>
              <a:rPr lang="en-US" sz="1300" dirty="0"/>
              <a:t>, </a:t>
            </a:r>
            <a:r>
              <a:rPr lang="en-US" sz="1300" dirty="0" err="1"/>
              <a:t>familismo</a:t>
            </a:r>
            <a:r>
              <a:rPr lang="en-US" sz="1300" dirty="0"/>
              <a:t>, </a:t>
            </a:r>
            <a:r>
              <a:rPr lang="en-US" sz="1300" dirty="0" err="1"/>
              <a:t>confianza</a:t>
            </a:r>
            <a:r>
              <a:rPr lang="en-US" sz="1300" dirty="0"/>
              <a:t>, and </a:t>
            </a:r>
            <a:r>
              <a:rPr lang="en-US" sz="1300" dirty="0" err="1"/>
              <a:t>respeto</a:t>
            </a:r>
            <a:r>
              <a:rPr lang="en-US" sz="1300" dirty="0"/>
              <a:t> helped with relationship building and rapport among the CPN and participant. </a:t>
            </a:r>
          </a:p>
          <a:p>
            <a:r>
              <a:rPr lang="en-US" sz="1300" dirty="0"/>
              <a:t>It was further solidified with acknowledging the participants story and emphasizing their resilience. </a:t>
            </a:r>
          </a:p>
          <a:p>
            <a:r>
              <a:rPr lang="en-US" sz="1300" dirty="0"/>
              <a:t>We also identified cultural strengths and weaknesses which allowed the participant to look at their HIV in a different perspective and create a new normal which resulted in retention in care. </a:t>
            </a:r>
          </a:p>
          <a:p>
            <a:endParaRPr lang="en-US" sz="1300" dirty="0"/>
          </a:p>
          <a:p>
            <a:endParaRPr lang="en-US" sz="1300" dirty="0"/>
          </a:p>
          <a:p>
            <a:endParaRPr lang="en-US" sz="1300" b="1" dirty="0"/>
          </a:p>
          <a:p>
            <a:endParaRPr lang="en-US" sz="1300" dirty="0"/>
          </a:p>
          <a:p>
            <a:endParaRPr lang="en-US" sz="1300" dirty="0"/>
          </a:p>
        </p:txBody>
      </p:sp>
      <p:sp>
        <p:nvSpPr>
          <p:cNvPr id="4" name="Slide Number Placeholder 3"/>
          <p:cNvSpPr>
            <a:spLocks noGrp="1"/>
          </p:cNvSpPr>
          <p:nvPr>
            <p:ph type="sldNum" sz="quarter" idx="10"/>
          </p:nvPr>
        </p:nvSpPr>
        <p:spPr/>
        <p:txBody>
          <a:bodyPr/>
          <a:lstStyle/>
          <a:p>
            <a:fld id="{0DF20228-6E3D-40D0-968D-E95FC7396754}" type="slidenum">
              <a:rPr lang="en-US" smtClean="0"/>
              <a:t>48</a:t>
            </a:fld>
            <a:endParaRPr lang="en-US"/>
          </a:p>
        </p:txBody>
      </p:sp>
    </p:spTree>
    <p:extLst>
      <p:ext uri="{BB962C8B-B14F-4D97-AF65-F5344CB8AC3E}">
        <p14:creationId xmlns:p14="http://schemas.microsoft.com/office/powerpoint/2010/main" val="1170483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9793" lvl="1"/>
            <a:r>
              <a:rPr lang="en-US" sz="2800" b="1" dirty="0"/>
              <a:t>Culturally Tailored Approach</a:t>
            </a:r>
          </a:p>
          <a:p>
            <a:pPr lvl="2">
              <a:buFont typeface="Courier New" panose="02070309020205020404" pitchFamily="49" charset="0"/>
              <a:buChar char="o"/>
            </a:pPr>
            <a:r>
              <a:rPr lang="en-US" dirty="0" smtClean="0"/>
              <a:t>Mirroring</a:t>
            </a:r>
            <a:r>
              <a:rPr lang="en-US" i="1" dirty="0" smtClean="0"/>
              <a:t> </a:t>
            </a:r>
            <a:r>
              <a:rPr lang="en-US" i="1" dirty="0" err="1" smtClean="0"/>
              <a:t>Personalismo</a:t>
            </a:r>
            <a:r>
              <a:rPr lang="en-US" dirty="0" smtClean="0"/>
              <a:t>/</a:t>
            </a:r>
            <a:r>
              <a:rPr lang="en-US" i="1" dirty="0" err="1" smtClean="0"/>
              <a:t>confianza</a:t>
            </a:r>
            <a:r>
              <a:rPr lang="en-US" dirty="0" smtClean="0"/>
              <a:t>/</a:t>
            </a:r>
            <a:r>
              <a:rPr lang="en-US" i="1" dirty="0" err="1" smtClean="0"/>
              <a:t>Familismo</a:t>
            </a:r>
            <a:r>
              <a:rPr lang="en-US" i="1" dirty="0" smtClean="0"/>
              <a:t>/</a:t>
            </a:r>
            <a:r>
              <a:rPr lang="en-US" i="1" dirty="0" err="1" smtClean="0"/>
              <a:t>Respeto</a:t>
            </a:r>
            <a:r>
              <a:rPr lang="en-US" i="1" dirty="0" smtClean="0"/>
              <a:t> </a:t>
            </a:r>
          </a:p>
          <a:p>
            <a:pPr lvl="2">
              <a:buFont typeface="Courier New" panose="02070309020205020404" pitchFamily="49" charset="0"/>
              <a:buChar char="o"/>
            </a:pPr>
            <a:r>
              <a:rPr lang="en-US" dirty="0" smtClean="0"/>
              <a:t>Building Relationship and rapport </a:t>
            </a:r>
          </a:p>
          <a:p>
            <a:pPr lvl="2">
              <a:buFont typeface="Courier New" panose="02070309020205020404" pitchFamily="49" charset="0"/>
              <a:buChar char="o"/>
            </a:pPr>
            <a:r>
              <a:rPr lang="en-US" dirty="0" smtClean="0"/>
              <a:t>Acknowledging the importance of personal stories </a:t>
            </a:r>
          </a:p>
          <a:p>
            <a:pPr lvl="2">
              <a:buFont typeface="Courier New" panose="02070309020205020404" pitchFamily="49" charset="0"/>
              <a:buChar char="o"/>
            </a:pPr>
            <a:r>
              <a:rPr lang="en-US" dirty="0" smtClean="0"/>
              <a:t>Exploring individuals support and barriers to retention</a:t>
            </a:r>
          </a:p>
          <a:p>
            <a:pPr lvl="2">
              <a:buFont typeface="Courier New" panose="02070309020205020404" pitchFamily="49" charset="0"/>
              <a:buChar char="o"/>
            </a:pPr>
            <a:r>
              <a:rPr lang="en-US" dirty="0" smtClean="0"/>
              <a:t>Identifying cultural strengths and weaknesses</a:t>
            </a:r>
          </a:p>
          <a:p>
            <a:pPr lvl="2">
              <a:buFont typeface="Courier New" panose="02070309020205020404" pitchFamily="49" charset="0"/>
              <a:buChar char="o"/>
            </a:pPr>
            <a:r>
              <a:rPr lang="en-US" dirty="0" smtClean="0"/>
              <a:t>Normalizing HIV status</a:t>
            </a:r>
          </a:p>
          <a:p>
            <a:pPr lvl="2">
              <a:buFont typeface="Courier New" panose="02070309020205020404" pitchFamily="49" charset="0"/>
              <a:buChar char="o"/>
            </a:pPr>
            <a:endParaRPr lang="en-US" dirty="0" smtClean="0"/>
          </a:p>
          <a:p>
            <a:pPr lvl="2">
              <a:buFont typeface="Courier New" panose="02070309020205020404" pitchFamily="49" charset="0"/>
              <a:buChar char="o"/>
            </a:pPr>
            <a:endParaRPr lang="en-US" dirty="0" smtClean="0"/>
          </a:p>
          <a:p>
            <a:endParaRPr lang="en-US" sz="1300" b="1" dirty="0"/>
          </a:p>
          <a:p>
            <a:endParaRPr lang="en-US" sz="1300" b="1" dirty="0"/>
          </a:p>
          <a:p>
            <a:r>
              <a:rPr lang="en-US" sz="1300" b="1" dirty="0"/>
              <a:t>Culturally Tailored Support</a:t>
            </a:r>
          </a:p>
          <a:p>
            <a:r>
              <a:rPr lang="en-US" sz="1300" dirty="0"/>
              <a:t>Being knowledgeable about important beliefs in the Mexican community like </a:t>
            </a:r>
            <a:r>
              <a:rPr lang="en-US" sz="1300" dirty="0" err="1"/>
              <a:t>personalismo</a:t>
            </a:r>
            <a:r>
              <a:rPr lang="en-US" sz="1300" dirty="0"/>
              <a:t>, </a:t>
            </a:r>
            <a:r>
              <a:rPr lang="en-US" sz="1300" dirty="0" err="1"/>
              <a:t>familismo</a:t>
            </a:r>
            <a:r>
              <a:rPr lang="en-US" sz="1300" dirty="0"/>
              <a:t>, </a:t>
            </a:r>
            <a:r>
              <a:rPr lang="en-US" sz="1300" dirty="0" err="1"/>
              <a:t>confianza</a:t>
            </a:r>
            <a:r>
              <a:rPr lang="en-US" sz="1300" dirty="0"/>
              <a:t>, and </a:t>
            </a:r>
            <a:r>
              <a:rPr lang="en-US" sz="1300" dirty="0" err="1"/>
              <a:t>respeto</a:t>
            </a:r>
            <a:r>
              <a:rPr lang="en-US" sz="1300" dirty="0"/>
              <a:t> helped with relationship building and rapport among the CPN and participant. </a:t>
            </a:r>
          </a:p>
          <a:p>
            <a:r>
              <a:rPr lang="en-US" sz="1300" dirty="0"/>
              <a:t>It was further solidified with acknowledging the participants story and emphasizing their resilience. </a:t>
            </a:r>
          </a:p>
          <a:p>
            <a:r>
              <a:rPr lang="en-US" sz="1300" dirty="0"/>
              <a:t>We also identified cultural strengths and weaknesses which allowed the participant to look at their HIV in a different perspective and create a new normal which resulted in retention in care. </a:t>
            </a:r>
          </a:p>
          <a:p>
            <a:endParaRPr lang="en-US" sz="1300" dirty="0"/>
          </a:p>
          <a:p>
            <a:endParaRPr lang="en-US" sz="1300" dirty="0"/>
          </a:p>
          <a:p>
            <a:endParaRPr lang="en-US" sz="1300" b="1" dirty="0"/>
          </a:p>
          <a:p>
            <a:endParaRPr lang="en-US" sz="1300" dirty="0"/>
          </a:p>
          <a:p>
            <a:endParaRPr lang="en-US" sz="1300" dirty="0"/>
          </a:p>
        </p:txBody>
      </p:sp>
      <p:sp>
        <p:nvSpPr>
          <p:cNvPr id="4" name="Slide Number Placeholder 3"/>
          <p:cNvSpPr>
            <a:spLocks noGrp="1"/>
          </p:cNvSpPr>
          <p:nvPr>
            <p:ph type="sldNum" sz="quarter" idx="10"/>
          </p:nvPr>
        </p:nvSpPr>
        <p:spPr/>
        <p:txBody>
          <a:bodyPr/>
          <a:lstStyle/>
          <a:p>
            <a:fld id="{0DF20228-6E3D-40D0-968D-E95FC7396754}" type="slidenum">
              <a:rPr lang="en-US" smtClean="0"/>
              <a:t>49</a:t>
            </a:fld>
            <a:endParaRPr lang="en-US"/>
          </a:p>
        </p:txBody>
      </p:sp>
    </p:spTree>
    <p:extLst>
      <p:ext uri="{BB962C8B-B14F-4D97-AF65-F5344CB8AC3E}">
        <p14:creationId xmlns:p14="http://schemas.microsoft.com/office/powerpoint/2010/main" val="1986902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statistically significant but a noted gap here that is on clinical importance…</a:t>
            </a:r>
          </a:p>
        </p:txBody>
      </p:sp>
      <p:sp>
        <p:nvSpPr>
          <p:cNvPr id="4" name="Slide Number Placeholder 3"/>
          <p:cNvSpPr>
            <a:spLocks noGrp="1"/>
          </p:cNvSpPr>
          <p:nvPr>
            <p:ph type="sldNum" sz="quarter" idx="10"/>
          </p:nvPr>
        </p:nvSpPr>
        <p:spPr/>
        <p:txBody>
          <a:bodyPr/>
          <a:lstStyle/>
          <a:p>
            <a:fld id="{0DF20228-6E3D-40D0-968D-E95FC7396754}" type="slidenum">
              <a:rPr lang="en-US" smtClean="0"/>
              <a:t>50</a:t>
            </a:fld>
            <a:endParaRPr lang="en-US"/>
          </a:p>
        </p:txBody>
      </p:sp>
    </p:spTree>
    <p:extLst>
      <p:ext uri="{BB962C8B-B14F-4D97-AF65-F5344CB8AC3E}">
        <p14:creationId xmlns:p14="http://schemas.microsoft.com/office/powerpoint/2010/main" val="1268445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Of the 77 participant whose Mexican origin is known, the overwhelming</a:t>
            </a:r>
            <a:r>
              <a:rPr lang="en-US" baseline="0" dirty="0"/>
              <a:t> majority are coming from the </a:t>
            </a:r>
            <a:r>
              <a:rPr lang="en-US" b="1" baseline="0" dirty="0"/>
              <a:t>Lower and Central Regions of Mexico; </a:t>
            </a:r>
          </a:p>
          <a:p>
            <a:endParaRPr lang="en-US" b="1" baseline="0" dirty="0"/>
          </a:p>
          <a:p>
            <a:endParaRPr lang="en-US" b="1"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51</a:t>
            </a:fld>
            <a:endParaRPr lang="en-US"/>
          </a:p>
        </p:txBody>
      </p:sp>
    </p:spTree>
    <p:extLst>
      <p:ext uri="{BB962C8B-B14F-4D97-AF65-F5344CB8AC3E}">
        <p14:creationId xmlns:p14="http://schemas.microsoft.com/office/powerpoint/2010/main" val="102475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0">
              <a:defRPr/>
            </a:pPr>
            <a:r>
              <a:rPr lang="en-US" dirty="0"/>
              <a:t>Sig </a:t>
            </a:r>
            <a:r>
              <a:rPr lang="en-US" dirty="0" err="1"/>
              <a:t>dif</a:t>
            </a:r>
            <a:r>
              <a:rPr lang="en-US" dirty="0"/>
              <a:t> as expected in baseline suppression by care continuum status. Returning to care participations more likely to be suppressed when compared to newly diagnosed </a:t>
            </a:r>
          </a:p>
          <a:p>
            <a:pPr defTabSz="914250">
              <a:defRPr/>
            </a:pPr>
            <a:r>
              <a:rPr lang="en-US" dirty="0"/>
              <a:t>(</a:t>
            </a:r>
            <a:r>
              <a:rPr lang="en-US" baseline="30000" dirty="0"/>
              <a:t>a</a:t>
            </a:r>
            <a:r>
              <a:rPr lang="en-US" dirty="0"/>
              <a:t> Chi square 4.97, p &lt;.05). </a:t>
            </a:r>
          </a:p>
          <a:p>
            <a:endParaRPr lang="en-US" dirty="0"/>
          </a:p>
          <a:p>
            <a:r>
              <a:rPr lang="en-US" dirty="0"/>
              <a:t>12 </a:t>
            </a:r>
            <a:r>
              <a:rPr lang="en-US" dirty="0" err="1"/>
              <a:t>mo</a:t>
            </a:r>
            <a:r>
              <a:rPr lang="en-US" dirty="0"/>
              <a:t> retention in care (unadjusted) Not statistically significant but a noted gap here </a:t>
            </a:r>
            <a:r>
              <a:rPr lang="en-US" dirty="0" err="1"/>
              <a:t>btwn</a:t>
            </a:r>
            <a:r>
              <a:rPr lang="en-US" dirty="0"/>
              <a:t> newly diagnosed and out of care folks that is of clinical importance…gap appears to disappear for those engaged in the patient navigation intervention.</a:t>
            </a:r>
          </a:p>
          <a:p>
            <a:endParaRPr lang="en-US" dirty="0"/>
          </a:p>
          <a:p>
            <a:r>
              <a:rPr lang="en-US" dirty="0"/>
              <a:t>Important differences in suppression by care continuum status. Trend (p&lt;.10) in unadjusted rate and sig </a:t>
            </a:r>
            <a:r>
              <a:rPr lang="en-US" dirty="0" err="1"/>
              <a:t>dif</a:t>
            </a:r>
            <a:r>
              <a:rPr lang="en-US" dirty="0"/>
              <a:t> in adjusted rate (</a:t>
            </a:r>
            <a:r>
              <a:rPr lang="en-US" baseline="30000" dirty="0"/>
              <a:t>b </a:t>
            </a:r>
            <a:r>
              <a:rPr lang="en-US" dirty="0"/>
              <a:t> Chi square 6.29, p &lt;.05); however important/clinically sig gains made for those retained in care and intervention.</a:t>
            </a:r>
          </a:p>
          <a:p>
            <a:endParaRPr lang="en-US" dirty="0"/>
          </a:p>
        </p:txBody>
      </p:sp>
      <p:sp>
        <p:nvSpPr>
          <p:cNvPr id="4" name="Slide Number Placeholder 3"/>
          <p:cNvSpPr>
            <a:spLocks noGrp="1"/>
          </p:cNvSpPr>
          <p:nvPr>
            <p:ph type="sldNum" sz="quarter" idx="10"/>
          </p:nvPr>
        </p:nvSpPr>
        <p:spPr/>
        <p:txBody>
          <a:bodyPr/>
          <a:lstStyle/>
          <a:p>
            <a:fld id="{0DF20228-6E3D-40D0-968D-E95FC7396754}" type="slidenum">
              <a:rPr lang="en-US" smtClean="0"/>
              <a:t>52</a:t>
            </a:fld>
            <a:endParaRPr lang="en-US"/>
          </a:p>
        </p:txBody>
      </p:sp>
    </p:spTree>
    <p:extLst>
      <p:ext uri="{BB962C8B-B14F-4D97-AF65-F5344CB8AC3E}">
        <p14:creationId xmlns:p14="http://schemas.microsoft.com/office/powerpoint/2010/main" val="14608907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20228-6E3D-40D0-968D-E95FC7396754}" type="slidenum">
              <a:rPr lang="en-US" smtClean="0"/>
              <a:t>53</a:t>
            </a:fld>
            <a:endParaRPr lang="en-US"/>
          </a:p>
        </p:txBody>
      </p:sp>
    </p:spTree>
    <p:extLst>
      <p:ext uri="{BB962C8B-B14F-4D97-AF65-F5344CB8AC3E}">
        <p14:creationId xmlns:p14="http://schemas.microsoft.com/office/powerpoint/2010/main" val="11314996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14372">
              <a:defRPr/>
            </a:pPr>
            <a:r>
              <a:rPr lang="en-US" b="1" dirty="0" smtClean="0"/>
              <a:t>[Presenter]</a:t>
            </a:r>
          </a:p>
          <a:p>
            <a:pPr defTabSz="914372">
              <a:defRPr/>
            </a:pPr>
            <a:r>
              <a:rPr lang="en-US" dirty="0" smtClean="0"/>
              <a:t>Before</a:t>
            </a:r>
            <a:r>
              <a:rPr lang="en-US" baseline="0" dirty="0" smtClean="0"/>
              <a:t> reviewing how Viviendo Valiente </a:t>
            </a:r>
            <a:r>
              <a:rPr lang="en-US" dirty="0" smtClean="0"/>
              <a:t>incorporated transnationalism into its intervention,</a:t>
            </a:r>
          </a:p>
          <a:p>
            <a:pPr defTabSz="914372">
              <a:defRPr/>
            </a:pPr>
            <a:r>
              <a:rPr lang="en-US" dirty="0" smtClean="0"/>
              <a:t>it is important to understand the foundation upon which our efforts were developed and implemented</a:t>
            </a:r>
          </a:p>
          <a:p>
            <a:pPr defTabSz="914372">
              <a:defRPr/>
            </a:pPr>
            <a:r>
              <a:rPr lang="en-US" dirty="0" smtClean="0"/>
              <a:t>and where</a:t>
            </a:r>
            <a:r>
              <a:rPr lang="en-US" baseline="0" dirty="0" smtClean="0"/>
              <a:t> we are now recommending the integration of best practices</a:t>
            </a:r>
            <a:r>
              <a:rPr lang="en-US" dirty="0" smtClean="0"/>
              <a:t>.</a:t>
            </a:r>
          </a:p>
          <a:p>
            <a:pPr defTabSz="914372">
              <a:defRPr/>
            </a:pPr>
            <a:endParaRPr lang="en-US" dirty="0" smtClean="0"/>
          </a:p>
          <a:p>
            <a:pPr defTabSz="914372">
              <a:defRPr/>
            </a:pPr>
            <a:r>
              <a:rPr lang="en-US" dirty="0" smtClean="0"/>
              <a:t>Prism Health North Texas, formerly</a:t>
            </a:r>
            <a:r>
              <a:rPr lang="en-US" baseline="0" dirty="0" smtClean="0"/>
              <a:t> known as AIDS Arms…</a:t>
            </a:r>
            <a:endParaRPr lang="en-US" dirty="0" smtClean="0"/>
          </a:p>
        </p:txBody>
      </p:sp>
      <p:sp>
        <p:nvSpPr>
          <p:cNvPr id="4" name="Slide Number Placeholder 3"/>
          <p:cNvSpPr>
            <a:spLocks noGrp="1"/>
          </p:cNvSpPr>
          <p:nvPr>
            <p:ph type="sldNum" sz="quarter" idx="10"/>
          </p:nvPr>
        </p:nvSpPr>
        <p:spPr/>
        <p:txBody>
          <a:bodyPr/>
          <a:lstStyle/>
          <a:p>
            <a:fld id="{AB6313A4-B0F1-47C3-90EF-1446A6238C10}" type="slidenum">
              <a:rPr lang="en-US" smtClean="0"/>
              <a:t>60</a:t>
            </a:fld>
            <a:endParaRPr lang="en-US"/>
          </a:p>
        </p:txBody>
      </p:sp>
    </p:spTree>
    <p:extLst>
      <p:ext uri="{BB962C8B-B14F-4D97-AF65-F5344CB8AC3E}">
        <p14:creationId xmlns:p14="http://schemas.microsoft.com/office/powerpoint/2010/main" val="693818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ea typeface="MS PGothic" charset="-128"/>
              </a:rPr>
              <a:t> </a:t>
            </a:r>
            <a:r>
              <a:rPr lang="en-US" altLang="ja-JP" sz="1400">
                <a:ea typeface="MS PGothic" charset="-128"/>
              </a:rPr>
              <a:t> </a:t>
            </a:r>
            <a:r>
              <a:rPr lang="en-US" altLang="x-none" sz="1400">
                <a:ea typeface="MS PGothic" charset="-128"/>
              </a:rPr>
              <a:t>“</a:t>
            </a:r>
            <a:r>
              <a:rPr lang="en-US" altLang="x-none" sz="1400">
                <a:solidFill>
                  <a:srgbClr val="FF0000"/>
                </a:solidFill>
                <a:ea typeface="MS PGothic" charset="-128"/>
              </a:rPr>
              <a:t>The transnational social field is constructed through the daily life and activity of immigrants </a:t>
            </a:r>
            <a:r>
              <a:rPr lang="en-US" altLang="x-none" sz="1400">
                <a:solidFill>
                  <a:srgbClr val="000000"/>
                </a:solidFill>
                <a:ea typeface="MS PGothic" charset="-128"/>
              </a:rPr>
              <a:t>affecting all aspects of their life, from their economic opportunities, to their political behavior, to their individual and group identities.”</a:t>
            </a:r>
          </a:p>
          <a:p>
            <a:pPr eaLnBrk="1" hangingPunct="1">
              <a:spcBef>
                <a:spcPct val="0"/>
              </a:spcBef>
            </a:pPr>
            <a:endParaRPr lang="en-US" altLang="en-US" sz="1400">
              <a:ea typeface="MS PGothic" charset="-128"/>
            </a:endParaRP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FD94ECBD-A2C7-D642-8C4C-ADFD92B1E835}" type="slidenum">
              <a:rPr lang="en-US" altLang="en-US"/>
              <a:pPr>
                <a:spcBef>
                  <a:spcPct val="0"/>
                </a:spcBef>
              </a:pPr>
              <a:t>15</a:t>
            </a:fld>
            <a:endParaRPr lang="en-US" altLang="en-US"/>
          </a:p>
        </p:txBody>
      </p:sp>
    </p:spTree>
    <p:extLst>
      <p:ext uri="{BB962C8B-B14F-4D97-AF65-F5344CB8AC3E}">
        <p14:creationId xmlns:p14="http://schemas.microsoft.com/office/powerpoint/2010/main" val="15389646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[Continued from Slide 2]</a:t>
            </a:r>
            <a:endParaRPr lang="en-US" b="1" dirty="0"/>
          </a:p>
        </p:txBody>
      </p:sp>
      <p:sp>
        <p:nvSpPr>
          <p:cNvPr id="4" name="Slide Number Placeholder 3"/>
          <p:cNvSpPr>
            <a:spLocks noGrp="1"/>
          </p:cNvSpPr>
          <p:nvPr>
            <p:ph type="sldNum" sz="quarter" idx="10"/>
          </p:nvPr>
        </p:nvSpPr>
        <p:spPr/>
        <p:txBody>
          <a:bodyPr/>
          <a:lstStyle/>
          <a:p>
            <a:fld id="{AB6313A4-B0F1-47C3-90EF-1446A6238C10}" type="slidenum">
              <a:rPr lang="en-US" smtClean="0"/>
              <a:t>61</a:t>
            </a:fld>
            <a:endParaRPr lang="en-US"/>
          </a:p>
        </p:txBody>
      </p:sp>
    </p:spTree>
    <p:extLst>
      <p:ext uri="{BB962C8B-B14F-4D97-AF65-F5344CB8AC3E}">
        <p14:creationId xmlns:p14="http://schemas.microsoft.com/office/powerpoint/2010/main" val="899818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smtClean="0"/>
              <a:t>Prism Health North Texas was selected to develop</a:t>
            </a:r>
            <a:r>
              <a:rPr lang="en-US" b="0" baseline="0" dirty="0" smtClean="0"/>
              <a:t> a Latino SPNS program that was named </a:t>
            </a:r>
            <a:r>
              <a:rPr lang="en-US" b="0" i="1" baseline="0" dirty="0" smtClean="0"/>
              <a:t>Viviendo Valiente</a:t>
            </a:r>
            <a:r>
              <a:rPr lang="en-US" b="0" baseline="0" dirty="0" smtClean="0"/>
              <a:t> – which is Spanish for “Living Valiantly/Courageously”. [Present to slide content]</a:t>
            </a:r>
            <a:endParaRPr lang="en-US" b="0" dirty="0"/>
          </a:p>
        </p:txBody>
      </p:sp>
      <p:sp>
        <p:nvSpPr>
          <p:cNvPr id="4" name="Slide Number Placeholder 3"/>
          <p:cNvSpPr>
            <a:spLocks noGrp="1"/>
          </p:cNvSpPr>
          <p:nvPr>
            <p:ph type="sldNum" sz="quarter" idx="10"/>
          </p:nvPr>
        </p:nvSpPr>
        <p:spPr/>
        <p:txBody>
          <a:bodyPr/>
          <a:lstStyle/>
          <a:p>
            <a:fld id="{AB6313A4-B0F1-47C3-90EF-1446A6238C10}" type="slidenum">
              <a:rPr lang="en-US" smtClean="0"/>
              <a:t>62</a:t>
            </a:fld>
            <a:endParaRPr lang="en-US"/>
          </a:p>
        </p:txBody>
      </p:sp>
    </p:spTree>
    <p:extLst>
      <p:ext uri="{BB962C8B-B14F-4D97-AF65-F5344CB8AC3E}">
        <p14:creationId xmlns:p14="http://schemas.microsoft.com/office/powerpoint/2010/main" val="19742773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solidFill>
                  <a:srgbClr val="C00000"/>
                </a:solidFill>
              </a:rPr>
              <a:t>How we</a:t>
            </a:r>
            <a:r>
              <a:rPr lang="en-US" b="1" baseline="0" dirty="0" smtClean="0">
                <a:solidFill>
                  <a:srgbClr val="C00000"/>
                </a:solidFill>
              </a:rPr>
              <a:t> incorporated transnationalism into our intervention – [Refer to slides]</a:t>
            </a:r>
          </a:p>
          <a:p>
            <a:endParaRPr lang="en-US" b="1" baseline="0" dirty="0" smtClean="0">
              <a:solidFill>
                <a:srgbClr val="C00000"/>
              </a:solidFill>
            </a:endParaRPr>
          </a:p>
          <a:p>
            <a:r>
              <a:rPr lang="en-US" b="1" baseline="0" dirty="0" smtClean="0">
                <a:solidFill>
                  <a:srgbClr val="C00000"/>
                </a:solidFill>
              </a:rPr>
              <a:t>------------------------------------------------------------------------------------------</a:t>
            </a:r>
            <a:endParaRPr lang="en-US" baseline="0" dirty="0" smtClean="0"/>
          </a:p>
          <a:p>
            <a:endParaRPr lang="en-US" baseline="0" dirty="0" smtClean="0"/>
          </a:p>
          <a:p>
            <a:r>
              <a:rPr lang="en-US" baseline="0" dirty="0" smtClean="0"/>
              <a:t>Transnationalism </a:t>
            </a:r>
            <a:r>
              <a:rPr lang="en-US" i="1" baseline="0" dirty="0" smtClean="0"/>
              <a:t>“…process by which immigrants forge and sustain multi-stranded social relations that link their societies of origin and settlement. We call these processes trans-nationalism to emphasize that many immigrants today build social fields that cross geographic, cultural and political borders.”</a:t>
            </a:r>
          </a:p>
          <a:p>
            <a:r>
              <a:rPr lang="en-US" baseline="0" dirty="0" smtClean="0"/>
              <a:t>(Source: Nations Unbound - Transnational Projects and the De-territorialized nation-state, </a:t>
            </a:r>
            <a:r>
              <a:rPr lang="en-US" baseline="0" dirty="0" err="1" smtClean="0"/>
              <a:t>Basch</a:t>
            </a:r>
            <a:r>
              <a:rPr lang="en-US" baseline="0" dirty="0" smtClean="0"/>
              <a:t> et al, 1994:7)</a:t>
            </a:r>
          </a:p>
          <a:p>
            <a:endParaRPr lang="en-US" b="1" baseline="0" dirty="0" smtClean="0">
              <a:solidFill>
                <a:srgbClr val="C00000"/>
              </a:solidFill>
            </a:endParaRPr>
          </a:p>
        </p:txBody>
      </p:sp>
      <p:sp>
        <p:nvSpPr>
          <p:cNvPr id="4" name="Slide Number Placeholder 3"/>
          <p:cNvSpPr>
            <a:spLocks noGrp="1"/>
          </p:cNvSpPr>
          <p:nvPr>
            <p:ph type="sldNum" sz="quarter" idx="10"/>
          </p:nvPr>
        </p:nvSpPr>
        <p:spPr/>
        <p:txBody>
          <a:bodyPr/>
          <a:lstStyle/>
          <a:p>
            <a:fld id="{AB6313A4-B0F1-47C3-90EF-1446A6238C10}" type="slidenum">
              <a:rPr lang="en-US" smtClean="0"/>
              <a:t>63</a:t>
            </a:fld>
            <a:endParaRPr lang="en-US"/>
          </a:p>
        </p:txBody>
      </p:sp>
    </p:spTree>
    <p:extLst>
      <p:ext uri="{BB962C8B-B14F-4D97-AF65-F5344CB8AC3E}">
        <p14:creationId xmlns:p14="http://schemas.microsoft.com/office/powerpoint/2010/main" val="14936759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The Transnational and Cultural Assessment tool was influenced by Multisystemic Therapy (MST)*</a:t>
            </a:r>
          </a:p>
          <a:p>
            <a:endParaRPr lang="en-US" b="1" dirty="0" smtClean="0"/>
          </a:p>
          <a:p>
            <a:r>
              <a:rPr lang="en-US" i="1" dirty="0" smtClean="0"/>
              <a:t>*An intensive</a:t>
            </a:r>
            <a:r>
              <a:rPr lang="en-US" i="1" baseline="0" dirty="0" smtClean="0"/>
              <a:t> </a:t>
            </a:r>
            <a:r>
              <a:rPr lang="en-US" i="1" dirty="0" smtClean="0"/>
              <a:t>community based treatment program that focuses</a:t>
            </a:r>
            <a:r>
              <a:rPr lang="en-US" i="1" baseline="0" dirty="0" smtClean="0"/>
              <a:t> on addressing all </a:t>
            </a:r>
            <a:r>
              <a:rPr lang="en-US" b="0" i="1" u="none" baseline="0" dirty="0" smtClean="0"/>
              <a:t>environmental systems </a:t>
            </a:r>
            <a:r>
              <a:rPr lang="en-US" i="1" baseline="0" dirty="0" smtClean="0"/>
              <a:t>that impact an individual. It was developed for use with chronic and violent juvenile offenders. </a:t>
            </a:r>
            <a:r>
              <a:rPr lang="en-US" i="1" u="sng" baseline="0" dirty="0" smtClean="0"/>
              <a:t>MST recognizes that each system (schools, family, friends, community, etc.) plays a critical role in the individual’s world and that each system requires attention when effective change is needed to improve an the individual’s quality of life</a:t>
            </a:r>
            <a:r>
              <a:rPr lang="en-US" i="1" baseline="0" dirty="0" smtClean="0"/>
              <a:t>. </a:t>
            </a:r>
          </a:p>
          <a:p>
            <a:endParaRPr lang="en-US" baseline="0" dirty="0" smtClean="0"/>
          </a:p>
          <a:p>
            <a:r>
              <a:rPr lang="en-US" baseline="0" dirty="0" smtClean="0"/>
              <a:t>(Source: http://mstservices.com)</a:t>
            </a:r>
          </a:p>
          <a:p>
            <a:r>
              <a:rPr lang="en-US" baseline="0" dirty="0" smtClean="0"/>
              <a:t>-----------------------------------------------------------------------</a:t>
            </a:r>
          </a:p>
        </p:txBody>
      </p:sp>
      <p:sp>
        <p:nvSpPr>
          <p:cNvPr id="4" name="Slide Number Placeholder 3"/>
          <p:cNvSpPr>
            <a:spLocks noGrp="1"/>
          </p:cNvSpPr>
          <p:nvPr>
            <p:ph type="sldNum" sz="quarter" idx="10"/>
          </p:nvPr>
        </p:nvSpPr>
        <p:spPr/>
        <p:txBody>
          <a:bodyPr/>
          <a:lstStyle/>
          <a:p>
            <a:fld id="{A99BF30E-6187-4403-9106-44E3E400358B}" type="slidenum">
              <a:rPr lang="en-US" smtClean="0"/>
              <a:t>64</a:t>
            </a:fld>
            <a:endParaRPr lang="en-US"/>
          </a:p>
        </p:txBody>
      </p:sp>
    </p:spTree>
    <p:extLst>
      <p:ext uri="{BB962C8B-B14F-4D97-AF65-F5344CB8AC3E}">
        <p14:creationId xmlns:p14="http://schemas.microsoft.com/office/powerpoint/2010/main" val="14872950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smtClean="0"/>
              <a:t> Tool modifications –</a:t>
            </a:r>
            <a:r>
              <a:rPr lang="en-US" u="sng" baseline="0" dirty="0" smtClean="0"/>
              <a:t> </a:t>
            </a:r>
            <a:r>
              <a:rPr lang="en-US" u="sng" dirty="0" smtClean="0"/>
              <a:t>Original vs.</a:t>
            </a:r>
            <a:r>
              <a:rPr lang="en-US" u="sng" baseline="0" dirty="0" smtClean="0"/>
              <a:t> </a:t>
            </a:r>
            <a:r>
              <a:rPr lang="en-US" u="sng" dirty="0" smtClean="0"/>
              <a:t> final</a:t>
            </a:r>
          </a:p>
          <a:p>
            <a:pPr marL="171445" indent="-171445" defTabSz="914372">
              <a:buFontTx/>
              <a:buChar char="-"/>
              <a:defRPr/>
            </a:pPr>
            <a:r>
              <a:rPr lang="en-US" baseline="0" dirty="0" smtClean="0"/>
              <a:t>Removed cue for patient’s name</a:t>
            </a:r>
          </a:p>
          <a:p>
            <a:pPr marL="171445" indent="-171445" defTabSz="914372">
              <a:buFontTx/>
              <a:buChar char="-"/>
              <a:defRPr/>
            </a:pPr>
            <a:r>
              <a:rPr lang="en-US" baseline="0" dirty="0" smtClean="0"/>
              <a:t>Simplified; eliminated the separation of transnational domains from the cultural elements.</a:t>
            </a:r>
          </a:p>
          <a:p>
            <a:pPr marL="171445" indent="-171445">
              <a:buFontTx/>
              <a:buChar char="-"/>
            </a:pPr>
            <a:r>
              <a:rPr lang="en-US" baseline="0" dirty="0" smtClean="0"/>
              <a:t>Graphics were added for the benefit of the client to serve as cues for potential considerations.</a:t>
            </a:r>
          </a:p>
          <a:p>
            <a:pPr marL="171445" indent="-171445">
              <a:buFontTx/>
              <a:buChar char="-"/>
            </a:pPr>
            <a:endParaRPr lang="en-US" baseline="0" dirty="0" smtClean="0"/>
          </a:p>
          <a:p>
            <a:pPr marL="169495" indent="-169495">
              <a:buFont typeface="Wingdings" panose="05000000000000000000" pitchFamily="2" charset="2"/>
              <a:buChar char="§"/>
            </a:pPr>
            <a:r>
              <a:rPr lang="en-US" baseline="0" dirty="0" smtClean="0"/>
              <a:t>The tool was completed by the client and PdS together.</a:t>
            </a:r>
          </a:p>
          <a:p>
            <a:pPr marL="169495" indent="-169495">
              <a:buFont typeface="Wingdings" panose="05000000000000000000" pitchFamily="2" charset="2"/>
              <a:buChar char="§"/>
            </a:pPr>
            <a:r>
              <a:rPr lang="en-US" baseline="0" dirty="0" smtClean="0"/>
              <a:t>Using the tool helped PdS examine areas that acted as </a:t>
            </a:r>
            <a:r>
              <a:rPr lang="en-US" b="1" i="1" baseline="0" dirty="0" smtClean="0"/>
              <a:t>support</a:t>
            </a:r>
            <a:r>
              <a:rPr lang="en-US" baseline="0" dirty="0" smtClean="0"/>
              <a:t> or </a:t>
            </a:r>
            <a:r>
              <a:rPr lang="en-US" b="1" i="1" baseline="0" dirty="0" smtClean="0"/>
              <a:t>barriers</a:t>
            </a:r>
            <a:r>
              <a:rPr lang="en-US" baseline="0" dirty="0" smtClean="0"/>
              <a:t> </a:t>
            </a:r>
            <a:r>
              <a:rPr lang="en-US" u="sng" baseline="0" dirty="0" smtClean="0"/>
              <a:t>to retention in care</a:t>
            </a:r>
            <a:r>
              <a:rPr lang="en-US" baseline="0" dirty="0" smtClean="0"/>
              <a:t>. Thus, allowing CT and the PdS to plan around potential issues that may arise related to retention efforts.</a:t>
            </a:r>
          </a:p>
          <a:p>
            <a:pPr marL="169495" indent="-169495">
              <a:buFont typeface="Wingdings" panose="05000000000000000000" pitchFamily="2" charset="2"/>
              <a:buChar char="§"/>
            </a:pPr>
            <a:r>
              <a:rPr lang="en-US" baseline="0" dirty="0" smtClean="0"/>
              <a:t>Standard guidance was developed for probes for each domain to facilitate the assessment.</a:t>
            </a:r>
            <a:endParaRPr lang="en-US" dirty="0" smtClean="0"/>
          </a:p>
          <a:p>
            <a:pPr marL="169495" indent="-169495">
              <a:buFont typeface="Wingdings" panose="05000000000000000000" pitchFamily="2" charset="2"/>
              <a:buChar char="§"/>
            </a:pPr>
            <a:endParaRPr lang="en-US" baseline="0" dirty="0" smtClean="0"/>
          </a:p>
        </p:txBody>
      </p:sp>
      <p:sp>
        <p:nvSpPr>
          <p:cNvPr id="4" name="Slide Number Placeholder 3"/>
          <p:cNvSpPr>
            <a:spLocks noGrp="1"/>
          </p:cNvSpPr>
          <p:nvPr>
            <p:ph type="sldNum" sz="quarter" idx="10"/>
          </p:nvPr>
        </p:nvSpPr>
        <p:spPr/>
        <p:txBody>
          <a:bodyPr/>
          <a:lstStyle/>
          <a:p>
            <a:fld id="{4FF908C4-D80F-41D1-A474-A490388C37F0}" type="slidenum">
              <a:rPr lang="en-US" smtClean="0"/>
              <a:t>65</a:t>
            </a:fld>
            <a:endParaRPr lang="en-US"/>
          </a:p>
        </p:txBody>
      </p:sp>
    </p:spTree>
    <p:extLst>
      <p:ext uri="{BB962C8B-B14F-4D97-AF65-F5344CB8AC3E}">
        <p14:creationId xmlns:p14="http://schemas.microsoft.com/office/powerpoint/2010/main" val="13714506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solidFill>
                  <a:srgbClr val="C00000"/>
                </a:solidFill>
              </a:rPr>
              <a:t>How we</a:t>
            </a:r>
            <a:r>
              <a:rPr lang="en-US" b="1" baseline="0" dirty="0" smtClean="0">
                <a:solidFill>
                  <a:srgbClr val="C00000"/>
                </a:solidFill>
              </a:rPr>
              <a:t> incorporated transnationalism into our intervention –</a:t>
            </a:r>
          </a:p>
          <a:p>
            <a:endParaRPr lang="en-US" b="0" baseline="0" dirty="0" smtClean="0">
              <a:solidFill>
                <a:srgbClr val="C00000"/>
              </a:solidFill>
            </a:endParaRPr>
          </a:p>
          <a:p>
            <a:pPr marL="169495" indent="-169495">
              <a:buFont typeface="Wingdings" panose="05000000000000000000" pitchFamily="2" charset="2"/>
              <a:buChar char="§"/>
            </a:pPr>
            <a:r>
              <a:rPr lang="en-US" b="0" baseline="0" dirty="0" smtClean="0">
                <a:solidFill>
                  <a:srgbClr val="C00000"/>
                </a:solidFill>
              </a:rPr>
              <a:t>Integration into processes</a:t>
            </a:r>
          </a:p>
          <a:p>
            <a:pPr marL="626695" lvl="1" indent="-169495">
              <a:buFont typeface="Wingdings" panose="05000000000000000000" pitchFamily="2" charset="2"/>
              <a:buChar char="§"/>
            </a:pPr>
            <a:r>
              <a:rPr lang="en-US" b="0" baseline="0" dirty="0" smtClean="0">
                <a:solidFill>
                  <a:srgbClr val="C00000"/>
                </a:solidFill>
              </a:rPr>
              <a:t>Comprehensive reassessments (GOAL - every 6 months or as needed)</a:t>
            </a:r>
          </a:p>
          <a:p>
            <a:endParaRPr lang="en-US" dirty="0"/>
          </a:p>
        </p:txBody>
      </p:sp>
      <p:sp>
        <p:nvSpPr>
          <p:cNvPr id="4" name="Slide Number Placeholder 3"/>
          <p:cNvSpPr>
            <a:spLocks noGrp="1"/>
          </p:cNvSpPr>
          <p:nvPr>
            <p:ph type="sldNum" sz="quarter" idx="10"/>
          </p:nvPr>
        </p:nvSpPr>
        <p:spPr/>
        <p:txBody>
          <a:bodyPr/>
          <a:lstStyle/>
          <a:p>
            <a:fld id="{AB6313A4-B0F1-47C3-90EF-1446A6238C10}" type="slidenum">
              <a:rPr lang="en-US" smtClean="0"/>
              <a:t>66</a:t>
            </a:fld>
            <a:endParaRPr lang="en-US"/>
          </a:p>
        </p:txBody>
      </p:sp>
    </p:spTree>
    <p:extLst>
      <p:ext uri="{BB962C8B-B14F-4D97-AF65-F5344CB8AC3E}">
        <p14:creationId xmlns:p14="http://schemas.microsoft.com/office/powerpoint/2010/main" val="7847969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14372">
              <a:defRPr/>
            </a:pPr>
            <a:r>
              <a:rPr lang="en-US" b="1" dirty="0" smtClean="0"/>
              <a:t>Recommended Best Practices I</a:t>
            </a:r>
          </a:p>
          <a:p>
            <a:pPr defTabSz="914372">
              <a:defRPr/>
            </a:pPr>
            <a:endParaRPr lang="en-US" b="1" dirty="0"/>
          </a:p>
          <a:p>
            <a:pPr defTabSz="914372">
              <a:defRPr/>
            </a:pPr>
            <a:r>
              <a:rPr lang="en-US" u="sng" dirty="0"/>
              <a:t>Utilize visual cues and probes </a:t>
            </a:r>
            <a:r>
              <a:rPr lang="en-US" dirty="0"/>
              <a:t>such as those used in the transnational tool to engage the client in discussions to assess current and future client needs to promote engagement and retention in care.</a:t>
            </a:r>
          </a:p>
        </p:txBody>
      </p:sp>
      <p:sp>
        <p:nvSpPr>
          <p:cNvPr id="4" name="Slide Number Placeholder 3"/>
          <p:cNvSpPr>
            <a:spLocks noGrp="1"/>
          </p:cNvSpPr>
          <p:nvPr>
            <p:ph type="sldNum" sz="quarter" idx="10"/>
          </p:nvPr>
        </p:nvSpPr>
        <p:spPr/>
        <p:txBody>
          <a:bodyPr/>
          <a:lstStyle/>
          <a:p>
            <a:fld id="{AB6313A4-B0F1-47C3-90EF-1446A6238C10}" type="slidenum">
              <a:rPr lang="en-US" smtClean="0"/>
              <a:t>67</a:t>
            </a:fld>
            <a:endParaRPr lang="en-US"/>
          </a:p>
        </p:txBody>
      </p:sp>
    </p:spTree>
    <p:extLst>
      <p:ext uri="{BB962C8B-B14F-4D97-AF65-F5344CB8AC3E}">
        <p14:creationId xmlns:p14="http://schemas.microsoft.com/office/powerpoint/2010/main" val="15178341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[Continued from previous slide]</a:t>
            </a:r>
          </a:p>
          <a:p>
            <a:endParaRPr lang="en-US" b="1" dirty="0" smtClean="0"/>
          </a:p>
          <a:p>
            <a:r>
              <a:rPr lang="en-US" b="1" dirty="0" smtClean="0"/>
              <a:t>Some of the best practices in incorporating transnationalism into your service delivery model</a:t>
            </a:r>
          </a:p>
          <a:p>
            <a:pPr marL="628630" lvl="1" indent="-171445">
              <a:buFont typeface="Arial" panose="020B0604020202020204" pitchFamily="34" charset="0"/>
              <a:buChar char="•"/>
            </a:pPr>
            <a:r>
              <a:rPr lang="en-US" baseline="0" dirty="0" smtClean="0"/>
              <a:t>Utilizing the assessment tool served as a visual cue for both the PdS and client for transnational &amp; culturally relevant considerations.</a:t>
            </a:r>
          </a:p>
          <a:p>
            <a:pPr marL="628630" lvl="1" indent="-171445">
              <a:buFont typeface="Arial" panose="020B0604020202020204" pitchFamily="34" charset="0"/>
              <a:buChar char="•"/>
            </a:pPr>
            <a:r>
              <a:rPr lang="en-US" baseline="0" dirty="0" smtClean="0"/>
              <a:t>The physical tool aids with client engagement/ is visually appealing</a:t>
            </a:r>
          </a:p>
          <a:p>
            <a:pPr marL="628630" lvl="1" indent="-171445">
              <a:buFont typeface="Arial" panose="020B0604020202020204" pitchFamily="34" charset="0"/>
              <a:buChar char="•"/>
            </a:pPr>
            <a:r>
              <a:rPr lang="en-US" baseline="0" dirty="0" smtClean="0"/>
              <a:t>More beneficial for initial/ early encounters</a:t>
            </a:r>
            <a:endParaRPr lang="en-US" dirty="0" smtClean="0"/>
          </a:p>
          <a:p>
            <a:endParaRPr lang="en-US" dirty="0" smtClean="0"/>
          </a:p>
          <a:p>
            <a:endParaRPr lang="en-US" dirty="0" smtClean="0"/>
          </a:p>
          <a:p>
            <a:r>
              <a:rPr lang="en-US" b="1" dirty="0" smtClean="0"/>
              <a:t>Recommended</a:t>
            </a:r>
            <a:r>
              <a:rPr lang="en-US" b="1" baseline="0" dirty="0" smtClean="0"/>
              <a:t> integration:</a:t>
            </a:r>
            <a:endParaRPr lang="en-US" b="1" dirty="0" smtClean="0"/>
          </a:p>
          <a:p>
            <a:pPr marL="628630" lvl="1" indent="-171445">
              <a:buFont typeface="Arial" panose="020B0604020202020204" pitchFamily="34" charset="0"/>
              <a:buChar char="•"/>
            </a:pPr>
            <a:r>
              <a:rPr lang="en-US" dirty="0" smtClean="0"/>
              <a:t>In the state</a:t>
            </a:r>
            <a:r>
              <a:rPr lang="en-US" baseline="0" dirty="0" smtClean="0"/>
              <a:t> of Texas t</a:t>
            </a:r>
            <a:r>
              <a:rPr lang="en-US" dirty="0" smtClean="0"/>
              <a:t>here are 14 RW CM standard assessment areas.</a:t>
            </a:r>
          </a:p>
          <a:p>
            <a:pPr marL="628630" lvl="1" indent="-171445">
              <a:buFont typeface="Arial" panose="020B0604020202020204" pitchFamily="34" charset="0"/>
              <a:buChar char="•"/>
            </a:pPr>
            <a:r>
              <a:rPr lang="en-US" dirty="0" smtClean="0"/>
              <a:t>An</a:t>
            </a:r>
            <a:r>
              <a:rPr lang="en-US" baseline="0" dirty="0" smtClean="0"/>
              <a:t> evolution of the transnational tool that includes all 14 areas would improve both patient engagement &amp; encourage greater thought on behalf of the patient as it pertains to not only current needs, but potential barriers to retention in care in the future. This would improve the care planning partnership between the CM and the patient.</a:t>
            </a:r>
          </a:p>
          <a:p>
            <a:pPr marL="628630" lvl="1" indent="-171445">
              <a:buFont typeface="Arial" panose="020B0604020202020204" pitchFamily="34" charset="0"/>
              <a:buChar char="•"/>
            </a:pPr>
            <a:endParaRPr lang="en-US" baseline="0" dirty="0" smtClean="0"/>
          </a:p>
          <a:p>
            <a:pPr marL="628630" lvl="1" indent="-171445">
              <a:buFont typeface="Arial" panose="020B0604020202020204" pitchFamily="34" charset="0"/>
              <a:buChar char="•"/>
            </a:pPr>
            <a:endParaRPr lang="en-US" baseline="0" dirty="0" smtClean="0"/>
          </a:p>
          <a:p>
            <a:pPr marL="5197"/>
            <a:r>
              <a:rPr lang="en-US" baseline="0" dirty="0" smtClean="0"/>
              <a:t>* State standards for RW providers</a:t>
            </a:r>
          </a:p>
        </p:txBody>
      </p:sp>
      <p:sp>
        <p:nvSpPr>
          <p:cNvPr id="4" name="Slide Number Placeholder 3"/>
          <p:cNvSpPr>
            <a:spLocks noGrp="1"/>
          </p:cNvSpPr>
          <p:nvPr>
            <p:ph type="sldNum" sz="quarter" idx="10"/>
          </p:nvPr>
        </p:nvSpPr>
        <p:spPr/>
        <p:txBody>
          <a:bodyPr/>
          <a:lstStyle/>
          <a:p>
            <a:fld id="{4FF908C4-D80F-41D1-A474-A490388C37F0}" type="slidenum">
              <a:rPr lang="en-US" smtClean="0"/>
              <a:t>68</a:t>
            </a:fld>
            <a:endParaRPr lang="en-US"/>
          </a:p>
        </p:txBody>
      </p:sp>
    </p:spTree>
    <p:extLst>
      <p:ext uri="{BB962C8B-B14F-4D97-AF65-F5344CB8AC3E}">
        <p14:creationId xmlns:p14="http://schemas.microsoft.com/office/powerpoint/2010/main" val="6061775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14372">
              <a:defRPr/>
            </a:pPr>
            <a:endParaRPr lang="en-US" b="0" dirty="0" smtClean="0"/>
          </a:p>
        </p:txBody>
      </p:sp>
      <p:sp>
        <p:nvSpPr>
          <p:cNvPr id="4" name="Slide Number Placeholder 3"/>
          <p:cNvSpPr>
            <a:spLocks noGrp="1"/>
          </p:cNvSpPr>
          <p:nvPr>
            <p:ph type="sldNum" sz="quarter" idx="10"/>
          </p:nvPr>
        </p:nvSpPr>
        <p:spPr/>
        <p:txBody>
          <a:bodyPr/>
          <a:lstStyle/>
          <a:p>
            <a:fld id="{AB6313A4-B0F1-47C3-90EF-1446A6238C10}" type="slidenum">
              <a:rPr lang="en-US" smtClean="0"/>
              <a:t>69</a:t>
            </a:fld>
            <a:endParaRPr lang="en-US"/>
          </a:p>
        </p:txBody>
      </p:sp>
    </p:spTree>
    <p:extLst>
      <p:ext uri="{BB962C8B-B14F-4D97-AF65-F5344CB8AC3E}">
        <p14:creationId xmlns:p14="http://schemas.microsoft.com/office/powerpoint/2010/main" val="4357457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14372">
              <a:defRPr/>
            </a:pPr>
            <a:endParaRPr lang="en-US" b="0" dirty="0" smtClean="0"/>
          </a:p>
        </p:txBody>
      </p:sp>
      <p:sp>
        <p:nvSpPr>
          <p:cNvPr id="4" name="Slide Number Placeholder 3"/>
          <p:cNvSpPr>
            <a:spLocks noGrp="1"/>
          </p:cNvSpPr>
          <p:nvPr>
            <p:ph type="sldNum" sz="quarter" idx="10"/>
          </p:nvPr>
        </p:nvSpPr>
        <p:spPr/>
        <p:txBody>
          <a:bodyPr/>
          <a:lstStyle/>
          <a:p>
            <a:fld id="{AB6313A4-B0F1-47C3-90EF-1446A6238C10}" type="slidenum">
              <a:rPr lang="en-US" smtClean="0"/>
              <a:t>70</a:t>
            </a:fld>
            <a:endParaRPr lang="en-US"/>
          </a:p>
        </p:txBody>
      </p:sp>
    </p:spTree>
    <p:extLst>
      <p:ext uri="{BB962C8B-B14F-4D97-AF65-F5344CB8AC3E}">
        <p14:creationId xmlns:p14="http://schemas.microsoft.com/office/powerpoint/2010/main" val="1110312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sz="1400">
                <a:ea typeface="MS PGothic" charset="-128"/>
              </a:rPr>
              <a:t>The </a:t>
            </a:r>
            <a:r>
              <a:rPr lang="en-US" altLang="ja-JP" sz="1400">
                <a:solidFill>
                  <a:srgbClr val="FF0000"/>
                </a:solidFill>
                <a:ea typeface="MS PGothic" charset="-128"/>
              </a:rPr>
              <a:t>social space</a:t>
            </a:r>
            <a:r>
              <a:rPr lang="en-US" altLang="ja-JP" sz="1400">
                <a:ea typeface="MS PGothic" charset="-128"/>
              </a:rPr>
              <a:t> emphasizes the importance of considering the broader social world surrounding an individual migrant in both the sending and host countries.   </a:t>
            </a:r>
          </a:p>
          <a:p>
            <a:pPr eaLnBrk="1" hangingPunct="1">
              <a:spcBef>
                <a:spcPct val="0"/>
              </a:spcBef>
            </a:pPr>
            <a:endParaRPr lang="en-US" altLang="en-US" sz="1400">
              <a:ea typeface="MS PGothic" charset="-128"/>
            </a:endParaRPr>
          </a:p>
          <a:p>
            <a:pPr eaLnBrk="1" hangingPunct="1">
              <a:spcBef>
                <a:spcPct val="0"/>
              </a:spcBef>
            </a:pPr>
            <a:r>
              <a:rPr lang="en-US" altLang="en-US" sz="1400">
                <a:ea typeface="MS PGothic" charset="-128"/>
              </a:rPr>
              <a:t>Recent scholarship understands transnational migration as taking place within </a:t>
            </a:r>
            <a:r>
              <a:rPr lang="en-US" altLang="en-US" sz="1400" b="1">
                <a:ea typeface="MS PGothic" charset="-128"/>
              </a:rPr>
              <a:t>fluid social spaces</a:t>
            </a:r>
            <a:r>
              <a:rPr lang="en-US" altLang="en-US" sz="1400">
                <a:ea typeface="MS PGothic" charset="-128"/>
              </a:rPr>
              <a:t> that are constantly reworked through migrants</a:t>
            </a:r>
            <a:r>
              <a:rPr lang="ja-JP" altLang="en-US" sz="1400">
                <a:ea typeface="MS PGothic" charset="-128"/>
              </a:rPr>
              <a:t>’</a:t>
            </a:r>
            <a:r>
              <a:rPr lang="en-US" altLang="ja-JP" sz="1400">
                <a:ea typeface="MS PGothic" charset="-128"/>
              </a:rPr>
              <a:t> simultaneous embeddedness in more than one society (Levitt &amp; Glick Schiller 2004, Pries 2005, Smith 2005). (Source: Levitt et al., 2007).</a:t>
            </a:r>
          </a:p>
          <a:p>
            <a:pPr eaLnBrk="1" hangingPunct="1">
              <a:spcBef>
                <a:spcPct val="0"/>
              </a:spcBef>
            </a:pPr>
            <a:endParaRPr lang="en-US" altLang="en-US" sz="1400">
              <a:ea typeface="MS PGothic" charset="-128"/>
            </a:endParaRPr>
          </a:p>
          <a:p>
            <a:pPr eaLnBrk="1" hangingPunct="1">
              <a:spcBef>
                <a:spcPct val="0"/>
              </a:spcBef>
            </a:pPr>
            <a:r>
              <a:rPr lang="en-US" altLang="en-US" sz="1400">
                <a:ea typeface="MS PGothic" charset="-128"/>
              </a:rPr>
              <a:t>The social space emphasizes </a:t>
            </a:r>
            <a:r>
              <a:rPr lang="en-US" altLang="en-US" sz="1400" u="sng">
                <a:ea typeface="MS PGothic" charset="-128"/>
              </a:rPr>
              <a:t>the importance of considering the broader social world surrounding an individual migrant in both the sending and host countries</a:t>
            </a:r>
            <a:r>
              <a:rPr lang="en-US" altLang="en-US" sz="1400">
                <a:ea typeface="MS PGothic" charset="-128"/>
              </a:rPr>
              <a:t>.  </a:t>
            </a:r>
          </a:p>
          <a:p>
            <a:pPr eaLnBrk="1" hangingPunct="1">
              <a:spcBef>
                <a:spcPct val="0"/>
              </a:spcBef>
            </a:pPr>
            <a:endParaRPr lang="en-US" altLang="en-US" sz="1400">
              <a:ea typeface="MS PGothic" charset="-128"/>
            </a:endParaRPr>
          </a:p>
          <a:p>
            <a:pPr eaLnBrk="1" hangingPunct="1">
              <a:spcBef>
                <a:spcPct val="0"/>
              </a:spcBef>
            </a:pPr>
            <a:r>
              <a:rPr lang="en-US" altLang="en-US">
                <a:ea typeface="MS PGothic" charset="-128"/>
              </a:rPr>
              <a:t> </a:t>
            </a:r>
          </a:p>
          <a:p>
            <a:pPr eaLnBrk="1" hangingPunct="1">
              <a:spcBef>
                <a:spcPct val="0"/>
              </a:spcBef>
            </a:pPr>
            <a:endParaRPr lang="en-US" altLang="en-US">
              <a:ea typeface="MS PGothic" charset="-128"/>
            </a:endParaRPr>
          </a:p>
          <a:p>
            <a:pPr eaLnBrk="1" hangingPunct="1">
              <a:spcBef>
                <a:spcPct val="0"/>
              </a:spcBef>
            </a:pPr>
            <a:endParaRPr lang="en-US" altLang="en-US">
              <a:ea typeface="MS PGothic"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00EAE6E7-9727-444E-91FA-A333053A6054}" type="slidenum">
              <a:rPr lang="en-US" altLang="en-US"/>
              <a:pPr>
                <a:spcBef>
                  <a:spcPct val="0"/>
                </a:spcBef>
              </a:pPr>
              <a:t>16</a:t>
            </a:fld>
            <a:endParaRPr lang="en-US" altLang="en-US"/>
          </a:p>
        </p:txBody>
      </p:sp>
    </p:spTree>
    <p:extLst>
      <p:ext uri="{BB962C8B-B14F-4D97-AF65-F5344CB8AC3E}">
        <p14:creationId xmlns:p14="http://schemas.microsoft.com/office/powerpoint/2010/main" val="16089182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313A4-B0F1-47C3-90EF-1446A6238C10}" type="slidenum">
              <a:rPr lang="en-US" smtClean="0"/>
              <a:t>77</a:t>
            </a:fld>
            <a:endParaRPr lang="en-US"/>
          </a:p>
        </p:txBody>
      </p:sp>
    </p:spTree>
    <p:extLst>
      <p:ext uri="{BB962C8B-B14F-4D97-AF65-F5344CB8AC3E}">
        <p14:creationId xmlns:p14="http://schemas.microsoft.com/office/powerpoint/2010/main" val="574559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altLang="en-US" b="1">
                <a:ea typeface="MS PGothic" charset="-128"/>
              </a:rPr>
              <a:t>Transnational life is used to include practices and relationships that link migrants </a:t>
            </a:r>
            <a:r>
              <a:rPr lang="en-US" altLang="en-US">
                <a:ea typeface="MS PGothic" charset="-128"/>
              </a:rPr>
              <a:t>and their children with their country of origin, where such practices have significant meaning and are regularly observed.</a:t>
            </a:r>
          </a:p>
          <a:p>
            <a:pPr eaLnBrk="1" hangingPunct="1">
              <a:lnSpc>
                <a:spcPct val="80000"/>
              </a:lnSpc>
            </a:pPr>
            <a:endParaRPr lang="en-US" altLang="en-US">
              <a:ea typeface="MS PGothic" charset="-128"/>
            </a:endParaRPr>
          </a:p>
          <a:p>
            <a:pPr eaLnBrk="1" hangingPunct="1">
              <a:lnSpc>
                <a:spcPct val="80000"/>
              </a:lnSpc>
            </a:pPr>
            <a:r>
              <a:rPr lang="en-US" altLang="en-US" b="1">
                <a:ea typeface="MS PGothic" charset="-128"/>
              </a:rPr>
              <a:t>Immigrants use their transnational connections as a primary point of reference </a:t>
            </a:r>
            <a:r>
              <a:rPr lang="en-US" altLang="en-US">
                <a:ea typeface="MS PGothic" charset="-128"/>
              </a:rPr>
              <a:t>that informs their cultural understandings and shapes those of their children.</a:t>
            </a:r>
          </a:p>
          <a:p>
            <a:pPr eaLnBrk="1" hangingPunct="1">
              <a:lnSpc>
                <a:spcPct val="80000"/>
              </a:lnSpc>
            </a:pPr>
            <a:endParaRPr lang="en-US" altLang="en-US">
              <a:ea typeface="MS PGothic" charset="-128"/>
            </a:endParaRPr>
          </a:p>
          <a:p>
            <a:pPr eaLnBrk="1" hangingPunct="1">
              <a:lnSpc>
                <a:spcPct val="80000"/>
              </a:lnSpc>
            </a:pPr>
            <a:r>
              <a:rPr lang="en-US" altLang="en-US" b="1">
                <a:ea typeface="MS PGothic" charset="-128"/>
              </a:rPr>
              <a:t>Transnational connections and activities also compel immigrants to deeply assess the cultures that exist in their country of origin</a:t>
            </a:r>
            <a:r>
              <a:rPr lang="en-US" altLang="en-US">
                <a:ea typeface="MS PGothic" charset="-128"/>
              </a:rPr>
              <a:t> and compare them with those that they perceive as the prevailing culture of the host country.</a:t>
            </a:r>
          </a:p>
          <a:p>
            <a:endParaRPr lang="en-US" altLang="en-US">
              <a:ea typeface="MS PGothic"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D49DCDBB-6FCB-404B-81FA-B00FFBADA3CC}" type="slidenum">
              <a:rPr lang="en-US" altLang="en-US"/>
              <a:pPr>
                <a:spcBef>
                  <a:spcPct val="0"/>
                </a:spcBef>
              </a:pPr>
              <a:t>17</a:t>
            </a:fld>
            <a:endParaRPr lang="en-US" altLang="en-US"/>
          </a:p>
        </p:txBody>
      </p:sp>
    </p:spTree>
    <p:extLst>
      <p:ext uri="{BB962C8B-B14F-4D97-AF65-F5344CB8AC3E}">
        <p14:creationId xmlns:p14="http://schemas.microsoft.com/office/powerpoint/2010/main" val="88638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a:ea typeface="MS PGothic" charset="-128"/>
              </a:rPr>
              <a:t>Transnationalism is best identified by the cross-border activities, practices and attachments of immigrants.</a:t>
            </a:r>
          </a:p>
          <a:p>
            <a:pPr eaLnBrk="1" hangingPunct="1"/>
            <a:endParaRPr lang="en-US" altLang="en-US" sz="1400">
              <a:ea typeface="MS PGothic" charset="-128"/>
            </a:endParaRPr>
          </a:p>
          <a:p>
            <a:pPr eaLnBrk="1" hangingPunct="1"/>
            <a:r>
              <a:rPr lang="en-US" altLang="en-US" sz="1400">
                <a:ea typeface="MS PGothic" charset="-128"/>
              </a:rPr>
              <a:t>Transnational practices can include informal and formal social, political, economic, cultural and religious practices. </a:t>
            </a:r>
          </a:p>
          <a:p>
            <a:pPr eaLnBrk="1" hangingPunct="1"/>
            <a:endParaRPr lang="en-US" altLang="en-US" sz="1400">
              <a:ea typeface="MS PGothic" charset="-128"/>
            </a:endParaRPr>
          </a:p>
          <a:p>
            <a:pPr eaLnBrk="1" hangingPunct="1"/>
            <a:r>
              <a:rPr lang="en-US" altLang="en-US" sz="1400" b="1">
                <a:ea typeface="MS PGothic" charset="-128"/>
              </a:rPr>
              <a:t>Migrants will engage in selective transnational practices, usually in response to particular life events such as economic downturn in place of origin, life cycle events such as marriage or illness, or climatic disasters</a:t>
            </a:r>
          </a:p>
          <a:p>
            <a:pPr eaLnBrk="1" hangingPunct="1"/>
            <a:endParaRPr lang="en-US" altLang="en-US" sz="1400">
              <a:ea typeface="MS PGothic" charset="-128"/>
            </a:endParaRPr>
          </a:p>
          <a:p>
            <a:pPr eaLnBrk="1" hangingPunct="1"/>
            <a:r>
              <a:rPr lang="en-US" altLang="en-US" sz="1400" b="1" i="1">
                <a:ea typeface="MS PGothic" charset="-128"/>
              </a:rPr>
              <a:t>Most migrants are occasional transnational activists</a:t>
            </a:r>
            <a:r>
              <a:rPr lang="en-US" altLang="en-US" sz="1400">
                <a:ea typeface="MS PGothic" charset="-128"/>
              </a:rPr>
              <a:t>. At some stages in their lives they are more focused on their countries of origin while at others they are more involved in their countries of reception.</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3877CE9B-93C9-B241-B21C-B37A8F098F83}" type="slidenum">
              <a:rPr lang="en-US" altLang="en-US"/>
              <a:pPr>
                <a:spcBef>
                  <a:spcPct val="0"/>
                </a:spcBef>
              </a:pPr>
              <a:t>18</a:t>
            </a:fld>
            <a:endParaRPr lang="en-US" altLang="en-US"/>
          </a:p>
        </p:txBody>
      </p:sp>
    </p:spTree>
    <p:extLst>
      <p:ext uri="{BB962C8B-B14F-4D97-AF65-F5344CB8AC3E}">
        <p14:creationId xmlns:p14="http://schemas.microsoft.com/office/powerpoint/2010/main" val="1388327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tLang="x-none">
                <a:latin typeface="Corbel" charset="0"/>
                <a:ea typeface="MS PGothic" charset="-128"/>
              </a:rPr>
              <a:t>Communication with relatives and/or friends and associates is one of the basic ways in which immigrants maintain strong ties with their home countries. For many immigrants this communication happens on a regular basis.</a:t>
            </a:r>
          </a:p>
          <a:p>
            <a:pPr eaLnBrk="1" hangingPunct="1">
              <a:lnSpc>
                <a:spcPct val="90000"/>
              </a:lnSpc>
            </a:pPr>
            <a:endParaRPr lang="en-US" altLang="x-none">
              <a:latin typeface="Corbel" charset="0"/>
              <a:ea typeface="MS PGothic" charset="-128"/>
            </a:endParaRPr>
          </a:p>
          <a:p>
            <a:pPr eaLnBrk="1" hangingPunct="1">
              <a:lnSpc>
                <a:spcPct val="90000"/>
              </a:lnSpc>
            </a:pPr>
            <a:r>
              <a:rPr lang="en-US" altLang="x-none">
                <a:latin typeface="Corbel" charset="0"/>
                <a:ea typeface="MS PGothic" charset="-128"/>
              </a:rPr>
              <a:t>And it is the advances in communication technology and social media (e.g., email, Skype, Facebook) that have really helped to increase the intensity of this transnational practice</a:t>
            </a:r>
            <a:r>
              <a:rPr lang="en-US" altLang="x-none" sz="1400">
                <a:latin typeface="Corbel" charset="0"/>
                <a:ea typeface="MS PGothic" charset="-128"/>
              </a:rPr>
              <a:t>.</a:t>
            </a:r>
          </a:p>
          <a:p>
            <a:endParaRPr lang="en-US" altLang="x-none">
              <a:ea typeface="MS PGothic" charset="-128"/>
            </a:endParaRPr>
          </a:p>
          <a:p>
            <a:endParaRPr lang="en-US" altLang="en-US">
              <a:ea typeface="MS PGothic"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FE57A32E-6F41-F844-95D7-CA3A4F3EACD5}" type="slidenum">
              <a:rPr lang="en-US" altLang="en-US"/>
              <a:pPr/>
              <a:t>19</a:t>
            </a:fld>
            <a:endParaRPr lang="en-US" altLang="en-US"/>
          </a:p>
        </p:txBody>
      </p:sp>
    </p:spTree>
    <p:extLst>
      <p:ext uri="{BB962C8B-B14F-4D97-AF65-F5344CB8AC3E}">
        <p14:creationId xmlns:p14="http://schemas.microsoft.com/office/powerpoint/2010/main" val="1689908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a:ea typeface="MS PGothic" charset="-128"/>
              </a:rPr>
              <a:t>Travel: In order for immigrants to maintain social ties may travel back home to visit family and friends, or provide assistance to family and friends to visit.</a:t>
            </a:r>
          </a:p>
          <a:p>
            <a:endParaRPr lang="en-US" altLang="x-none">
              <a:ea typeface="MS PGothic" charset="-128"/>
            </a:endParaRPr>
          </a:p>
          <a:p>
            <a:endParaRPr lang="en-US" altLang="en-US">
              <a:ea typeface="MS PGothic"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269A8020-5B6B-8344-AC9E-008FB33964B6}" type="slidenum">
              <a:rPr lang="en-US" altLang="en-US"/>
              <a:pPr/>
              <a:t>20</a:t>
            </a:fld>
            <a:endParaRPr lang="en-US" altLang="en-US"/>
          </a:p>
        </p:txBody>
      </p:sp>
    </p:spTree>
    <p:extLst>
      <p:ext uri="{BB962C8B-B14F-4D97-AF65-F5344CB8AC3E}">
        <p14:creationId xmlns:p14="http://schemas.microsoft.com/office/powerpoint/2010/main" val="28459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1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0"/>
            <a:ext cx="11785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20800" y="1600200"/>
            <a:ext cx="523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56400" y="1600200"/>
            <a:ext cx="523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203201" y="6553200"/>
            <a:ext cx="3204633" cy="304800"/>
          </a:xfrm>
          <a:prstGeom prst="rect">
            <a:avLst/>
          </a:prstGeom>
        </p:spPr>
        <p:txBody>
          <a:bodyPr/>
          <a:lstStyle>
            <a:lvl1pPr>
              <a:defRPr>
                <a:latin typeface="Times New Roman" pitchFamily="18" charset="0"/>
                <a:ea typeface="+mn-ea"/>
              </a:defRPr>
            </a:lvl1pPr>
          </a:lstStyle>
          <a:p>
            <a:pPr>
              <a:defRPr/>
            </a:pPr>
            <a:endParaRPr lang="en-US" altLang="en-US"/>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8737600" y="6248400"/>
            <a:ext cx="2540000" cy="457200"/>
          </a:xfrm>
          <a:prstGeom prst="rect">
            <a:avLst/>
          </a:prstGeom>
        </p:spPr>
        <p:txBody>
          <a:bodyPr/>
          <a:lstStyle>
            <a:lvl1pPr>
              <a:defRPr/>
            </a:lvl1pPr>
          </a:lstStyle>
          <a:p>
            <a:fld id="{DF973B2E-FA4F-2A42-ACA2-5937D95E462D}" type="slidenum">
              <a:rPr lang="en-US" altLang="en-US"/>
              <a:pPr/>
              <a:t>‹#›</a:t>
            </a:fld>
            <a:endParaRPr lang="en-US" altLang="en-US"/>
          </a:p>
        </p:txBody>
      </p:sp>
    </p:spTree>
    <p:extLst>
      <p:ext uri="{BB962C8B-B14F-4D97-AF65-F5344CB8AC3E}">
        <p14:creationId xmlns:p14="http://schemas.microsoft.com/office/powerpoint/2010/main" val="188259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D2CD6F6-1F47-4AFE-8499-144054D6DA7F}" type="datetimeFigureOut">
              <a:rPr lang="en-US" smtClean="0"/>
              <a:t>10/8/18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5B78721-37B2-4BB1-A5B9-62C2BBEBB5E0}" type="slidenum">
              <a:rPr lang="en-US" smtClean="0"/>
              <a:t>‹#›</a:t>
            </a:fld>
            <a:endParaRPr lang="en-US"/>
          </a:p>
        </p:txBody>
      </p:sp>
    </p:spTree>
    <p:extLst>
      <p:ext uri="{BB962C8B-B14F-4D97-AF65-F5344CB8AC3E}">
        <p14:creationId xmlns:p14="http://schemas.microsoft.com/office/powerpoint/2010/main" val="506077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25D51EB-4BE8-4578-B874-1C6852C5AC66}" type="datetimeFigureOut">
              <a:rPr lang="en-US" smtClean="0"/>
              <a:t>10/10/18</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FB9CE6B-9998-4349-875F-6282BEF55D81}" type="slidenum">
              <a:rPr lang="en-US" smtClean="0"/>
              <a:t>‹#›</a:t>
            </a:fld>
            <a:endParaRPr lang="en-US"/>
          </a:p>
        </p:txBody>
      </p:sp>
    </p:spTree>
    <p:extLst>
      <p:ext uri="{BB962C8B-B14F-4D97-AF65-F5344CB8AC3E}">
        <p14:creationId xmlns:p14="http://schemas.microsoft.com/office/powerpoint/2010/main" val="19536016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25D51EB-4BE8-4578-B874-1C6852C5AC66}" type="datetimeFigureOut">
              <a:rPr lang="en-US" smtClean="0"/>
              <a:t>10/10/18</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FB9CE6B-9998-4349-875F-6282BEF55D81}" type="slidenum">
              <a:rPr lang="en-US" smtClean="0"/>
              <a:t>‹#›</a:t>
            </a:fld>
            <a:endParaRPr lang="en-US"/>
          </a:p>
        </p:txBody>
      </p:sp>
    </p:spTree>
    <p:extLst>
      <p:ext uri="{BB962C8B-B14F-4D97-AF65-F5344CB8AC3E}">
        <p14:creationId xmlns:p14="http://schemas.microsoft.com/office/powerpoint/2010/main" val="16512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xmlns=""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xmlns=""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112663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xmlns=""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79942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3" name="Content Placeholder 2">
            <a:extLst>
              <a:ext uri="{FF2B5EF4-FFF2-40B4-BE49-F238E27FC236}">
                <a16:creationId xmlns:a16="http://schemas.microsoft.com/office/drawing/2014/main" xmlns="" id="{1674D8CC-3E9C-462A-8514-08D8752DD21C}"/>
              </a:ext>
            </a:extLst>
          </p:cNvPr>
          <p:cNvSpPr>
            <a:spLocks noGrp="1"/>
          </p:cNvSpPr>
          <p:nvPr>
            <p:ph sz="half" idx="1" hasCustomPrompt="1"/>
          </p:nvPr>
        </p:nvSpPr>
        <p:spPr>
          <a:xfrm>
            <a:off x="838200"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xmlns="" id="{EF22348D-6C20-49A4-8F66-D1BAF23E588B}"/>
              </a:ext>
            </a:extLst>
          </p:cNvPr>
          <p:cNvSpPr>
            <a:spLocks noGrp="1"/>
          </p:cNvSpPr>
          <p:nvPr>
            <p:ph sz="half" idx="10" hasCustomPrompt="1"/>
          </p:nvPr>
        </p:nvSpPr>
        <p:spPr>
          <a:xfrm>
            <a:off x="6172202"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14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AA4006-C21C-48A5-9AC3-6327C1EA84B8}"/>
              </a:ext>
            </a:extLst>
          </p:cNvPr>
          <p:cNvSpPr>
            <a:spLocks noGrp="1"/>
          </p:cNvSpPr>
          <p:nvPr>
            <p:ph type="title" hasCustomPrompt="1"/>
          </p:nvPr>
        </p:nvSpPr>
        <p:spPr>
          <a:xfrm>
            <a:off x="477078" y="987424"/>
            <a:ext cx="4294947"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a16="http://schemas.microsoft.com/office/drawing/2014/main" xmlns="" id="{C083CF40-C94B-4EF2-B894-1F7C4AB1C214}"/>
              </a:ext>
            </a:extLst>
          </p:cNvPr>
          <p:cNvSpPr>
            <a:spLocks noGrp="1"/>
          </p:cNvSpPr>
          <p:nvPr>
            <p:ph idx="1"/>
          </p:nvPr>
        </p:nvSpPr>
        <p:spPr>
          <a:xfrm>
            <a:off x="5183188" y="987425"/>
            <a:ext cx="6531734"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300EC660-C071-4914-9592-DBABD93FB306}"/>
              </a:ext>
            </a:extLst>
          </p:cNvPr>
          <p:cNvSpPr>
            <a:spLocks noGrp="1"/>
          </p:cNvSpPr>
          <p:nvPr>
            <p:ph type="body" sz="half" idx="2" hasCustomPrompt="1"/>
          </p:nvPr>
        </p:nvSpPr>
        <p:spPr>
          <a:xfrm>
            <a:off x="477078" y="2057400"/>
            <a:ext cx="4294947"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8078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7E5B6-7C5E-4871-920D-40FA7D3D3C2E}"/>
              </a:ext>
            </a:extLst>
          </p:cNvPr>
          <p:cNvSpPr>
            <a:spLocks noGrp="1"/>
          </p:cNvSpPr>
          <p:nvPr>
            <p:ph type="title" hasCustomPrompt="1"/>
          </p:nvPr>
        </p:nvSpPr>
        <p:spPr>
          <a:xfrm>
            <a:off x="469128" y="987424"/>
            <a:ext cx="4302898" cy="1069975"/>
          </a:xfr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a16="http://schemas.microsoft.com/office/drawing/2014/main" xmlns="" id="{15783BD2-572B-4596-807C-46ECA97045F5}"/>
              </a:ext>
            </a:extLst>
          </p:cNvPr>
          <p:cNvSpPr>
            <a:spLocks noGrp="1"/>
          </p:cNvSpPr>
          <p:nvPr>
            <p:ph type="pic" idx="1"/>
          </p:nvPr>
        </p:nvSpPr>
        <p:spPr>
          <a:xfrm>
            <a:off x="5183188" y="987425"/>
            <a:ext cx="6539684"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216CB7FD-AC8F-4941-BF0F-47DDA3B74513}"/>
              </a:ext>
            </a:extLst>
          </p:cNvPr>
          <p:cNvSpPr>
            <a:spLocks noGrp="1"/>
          </p:cNvSpPr>
          <p:nvPr>
            <p:ph type="body" sz="half" idx="2" hasCustomPrompt="1"/>
          </p:nvPr>
        </p:nvSpPr>
        <p:spPr>
          <a:xfrm>
            <a:off x="469128" y="2057400"/>
            <a:ext cx="4302898" cy="35686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3462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xmlns=""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418972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66B299-D4DF-408F-B85C-B955537EB6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6A7D19D-CF7A-4C37-A785-2A474BCC9D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76EF431-C056-45E8-BF14-E8B35456743B}"/>
              </a:ext>
            </a:extLst>
          </p:cNvPr>
          <p:cNvSpPr>
            <a:spLocks noGrp="1"/>
          </p:cNvSpPr>
          <p:nvPr>
            <p:ph type="dt" sz="half" idx="10"/>
          </p:nvPr>
        </p:nvSpPr>
        <p:spPr>
          <a:xfrm>
            <a:off x="838200" y="6356351"/>
            <a:ext cx="2743200" cy="365125"/>
          </a:xfrm>
          <a:prstGeom prst="rect">
            <a:avLst/>
          </a:prstGeom>
        </p:spPr>
        <p:txBody>
          <a:bodyPr/>
          <a:lstStyle>
            <a:lvl1pPr>
              <a:defRPr/>
            </a:lvl1pPr>
          </a:lstStyle>
          <a:p>
            <a:pPr>
              <a:defRPr/>
            </a:pPr>
            <a:fld id="{D8438C62-3B3E-8D40-B63F-F9EBFC864E34}" type="datetimeFigureOut">
              <a:rPr lang="en-US"/>
              <a:pPr>
                <a:defRPr/>
              </a:pPr>
              <a:t>10/8/18</a:t>
            </a:fld>
            <a:endParaRPr lang="en-US"/>
          </a:p>
        </p:txBody>
      </p:sp>
      <p:sp>
        <p:nvSpPr>
          <p:cNvPr id="5" name="Footer Placeholder 4">
            <a:extLst>
              <a:ext uri="{FF2B5EF4-FFF2-40B4-BE49-F238E27FC236}">
                <a16:creationId xmlns:a16="http://schemas.microsoft.com/office/drawing/2014/main" xmlns="" id="{41D2C9D3-F8B0-48DA-A25B-16DC814FAAB7}"/>
              </a:ext>
            </a:extLst>
          </p:cNvPr>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C2A3B7F-212C-45FD-8E38-43A1D97A10EF}"/>
              </a:ext>
            </a:extLst>
          </p:cNvPr>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0717BD49-D174-C047-8869-4D15A7FB7923}" type="slidenum">
              <a:rPr lang="en-US"/>
              <a:pPr>
                <a:defRPr/>
              </a:pPr>
              <a:t>‹#›</a:t>
            </a:fld>
            <a:endParaRPr lang="en-US"/>
          </a:p>
        </p:txBody>
      </p:sp>
    </p:spTree>
    <p:extLst>
      <p:ext uri="{BB962C8B-B14F-4D97-AF65-F5344CB8AC3E}">
        <p14:creationId xmlns:p14="http://schemas.microsoft.com/office/powerpoint/2010/main" val="83285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42B9C-787A-42AD-981F-52857EF54FE8}"/>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2BD8A9E-CF46-4CCC-BB3E-01F862EB2DF9}"/>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76EF431-C056-45E8-BF14-E8B35456743B}"/>
              </a:ext>
            </a:extLst>
          </p:cNvPr>
          <p:cNvSpPr>
            <a:spLocks noGrp="1"/>
          </p:cNvSpPr>
          <p:nvPr>
            <p:ph type="dt" sz="half" idx="10"/>
          </p:nvPr>
        </p:nvSpPr>
        <p:spPr>
          <a:xfrm>
            <a:off x="838200" y="6356351"/>
            <a:ext cx="2743200" cy="365125"/>
          </a:xfrm>
          <a:prstGeom prst="rect">
            <a:avLst/>
          </a:prstGeom>
        </p:spPr>
        <p:txBody>
          <a:bodyPr/>
          <a:lstStyle>
            <a:lvl1pPr>
              <a:defRPr/>
            </a:lvl1pPr>
          </a:lstStyle>
          <a:p>
            <a:pPr>
              <a:defRPr/>
            </a:pPr>
            <a:fld id="{CA7C7617-DE76-0B4A-A2D1-90F7C8BA394B}" type="datetimeFigureOut">
              <a:rPr lang="en-US"/>
              <a:pPr>
                <a:defRPr/>
              </a:pPr>
              <a:t>10/8/18</a:t>
            </a:fld>
            <a:endParaRPr lang="en-US"/>
          </a:p>
        </p:txBody>
      </p:sp>
      <p:sp>
        <p:nvSpPr>
          <p:cNvPr id="5" name="Footer Placeholder 4">
            <a:extLst>
              <a:ext uri="{FF2B5EF4-FFF2-40B4-BE49-F238E27FC236}">
                <a16:creationId xmlns:a16="http://schemas.microsoft.com/office/drawing/2014/main" xmlns="" id="{41D2C9D3-F8B0-48DA-A25B-16DC814FAAB7}"/>
              </a:ext>
            </a:extLst>
          </p:cNvPr>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C2A3B7F-212C-45FD-8E38-43A1D97A10EF}"/>
              </a:ext>
            </a:extLst>
          </p:cNvPr>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F3C2B83E-BC0E-DC4B-8E6D-4371769F0165}" type="slidenum">
              <a:rPr lang="en-US"/>
              <a:pPr>
                <a:defRPr/>
              </a:pPr>
              <a:t>‹#›</a:t>
            </a:fld>
            <a:endParaRPr lang="en-US"/>
          </a:p>
        </p:txBody>
      </p:sp>
    </p:spTree>
    <p:extLst>
      <p:ext uri="{BB962C8B-B14F-4D97-AF65-F5344CB8AC3E}">
        <p14:creationId xmlns:p14="http://schemas.microsoft.com/office/powerpoint/2010/main" val="17906369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BF32FE1-432F-4450-84EB-A1E2ED534A71}"/>
              </a:ext>
            </a:extLst>
          </p:cNvPr>
          <p:cNvSpPr>
            <a:spLocks noGrp="1"/>
          </p:cNvSpPr>
          <p:nvPr>
            <p:ph type="title"/>
          </p:nvPr>
        </p:nvSpPr>
        <p:spPr>
          <a:xfrm>
            <a:off x="838200" y="281052"/>
            <a:ext cx="105156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a16="http://schemas.microsoft.com/office/drawing/2014/main" xmlns="" id="{CBDEA6BB-09FF-4C4E-8834-54ADDF035DAE}"/>
              </a:ext>
            </a:extLst>
          </p:cNvPr>
          <p:cNvSpPr>
            <a:spLocks noGrp="1"/>
          </p:cNvSpPr>
          <p:nvPr>
            <p:ph type="body" idx="1"/>
          </p:nvPr>
        </p:nvSpPr>
        <p:spPr>
          <a:xfrm>
            <a:off x="838200" y="1331102"/>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1602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6" r:id="rId5"/>
    <p:sldLayoutId id="2147483657" r:id="rId6"/>
    <p:sldLayoutId id="2147483659" r:id="rId7"/>
    <p:sldLayoutId id="2147483661" r:id="rId8"/>
    <p:sldLayoutId id="2147483662" r:id="rId9"/>
    <p:sldLayoutId id="2147483663" r:id="rId10"/>
    <p:sldLayoutId id="2147483664" r:id="rId11"/>
    <p:sldLayoutId id="2147483665" r:id="rId12"/>
    <p:sldLayoutId id="2147483666" r:id="rId13"/>
  </p:sldLayoutIdLst>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comments" Target="../comments/comment1.xml"/><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1" Type="http://schemas.openxmlformats.org/officeDocument/2006/relationships/diagramQuickStyle" Target="../diagrams/quickStyle3.xml"/><Relationship Id="rId12" Type="http://schemas.openxmlformats.org/officeDocument/2006/relationships/diagramColors" Target="../diagrams/colors3.xml"/><Relationship Id="rId13" Type="http://schemas.microsoft.com/office/2007/relationships/diagramDrawing" Target="../diagrams/drawing3.xml"/><Relationship Id="rId14" Type="http://schemas.openxmlformats.org/officeDocument/2006/relationships/comments" Target="../comments/comment2.xml"/><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15.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diagramData" Target="../diagrams/data3.xml"/><Relationship Id="rId10"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11" Type="http://schemas.openxmlformats.org/officeDocument/2006/relationships/diagramQuickStyle" Target="../diagrams/quickStyle5.xml"/><Relationship Id="rId12" Type="http://schemas.openxmlformats.org/officeDocument/2006/relationships/diagramColors" Target="../diagrams/colors5.xml"/><Relationship Id="rId13" Type="http://schemas.microsoft.com/office/2007/relationships/diagramDrawing" Target="../diagrams/drawing5.xml"/><Relationship Id="rId14" Type="http://schemas.openxmlformats.org/officeDocument/2006/relationships/comments" Target="../comments/comment3.xml"/><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15.pn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9" Type="http://schemas.openxmlformats.org/officeDocument/2006/relationships/diagramData" Target="../diagrams/data5.xml"/><Relationship Id="rId10"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11" Type="http://schemas.openxmlformats.org/officeDocument/2006/relationships/diagramQuickStyle" Target="../diagrams/quickStyle7.xml"/><Relationship Id="rId12" Type="http://schemas.openxmlformats.org/officeDocument/2006/relationships/diagramColors" Target="../diagrams/colors7.xml"/><Relationship Id="rId13" Type="http://schemas.microsoft.com/office/2007/relationships/diagramDrawing" Target="../diagrams/drawing7.xml"/><Relationship Id="rId14" Type="http://schemas.openxmlformats.org/officeDocument/2006/relationships/comments" Target="../comments/comment4.xml"/><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15.png"/><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9" Type="http://schemas.openxmlformats.org/officeDocument/2006/relationships/diagramData" Target="../diagrams/data7.xml"/><Relationship Id="rId10"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11" Type="http://schemas.openxmlformats.org/officeDocument/2006/relationships/diagramQuickStyle" Target="../diagrams/quickStyle9.xml"/><Relationship Id="rId12" Type="http://schemas.openxmlformats.org/officeDocument/2006/relationships/diagramColors" Target="../diagrams/colors9.xml"/><Relationship Id="rId13" Type="http://schemas.microsoft.com/office/2007/relationships/diagramDrawing" Target="../diagrams/drawing9.xml"/><Relationship Id="rId14" Type="http://schemas.openxmlformats.org/officeDocument/2006/relationships/comments" Target="../comments/comment5.xml"/><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15.png"/><Relationship Id="rId4" Type="http://schemas.openxmlformats.org/officeDocument/2006/relationships/diagramData" Target="../diagrams/data8.xml"/><Relationship Id="rId5" Type="http://schemas.openxmlformats.org/officeDocument/2006/relationships/diagramLayout" Target="../diagrams/layout8.xml"/><Relationship Id="rId6" Type="http://schemas.openxmlformats.org/officeDocument/2006/relationships/diagramQuickStyle" Target="../diagrams/quickStyle8.xml"/><Relationship Id="rId7" Type="http://schemas.openxmlformats.org/officeDocument/2006/relationships/diagramColors" Target="../diagrams/colors8.xml"/><Relationship Id="rId8" Type="http://schemas.microsoft.com/office/2007/relationships/diagramDrawing" Target="../diagrams/drawing8.xml"/><Relationship Id="rId9" Type="http://schemas.openxmlformats.org/officeDocument/2006/relationships/diagramData" Target="../diagrams/data9.xml"/><Relationship Id="rId10" Type="http://schemas.openxmlformats.org/officeDocument/2006/relationships/diagramLayout" Target="../diagrams/layout9.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3.xml"/><Relationship Id="rId2" Type="http://schemas.openxmlformats.org/officeDocument/2006/relationships/diagramData" Target="../diagrams/data10.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8" Type="http://schemas.openxmlformats.org/officeDocument/2006/relationships/image" Target="../media/image12.png"/><Relationship Id="rId9" Type="http://schemas.openxmlformats.org/officeDocument/2006/relationships/comments" Target="../comments/comment6.xml"/><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18.jpe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8" Type="http://schemas.openxmlformats.org/officeDocument/2006/relationships/image" Target="../media/image19.png"/><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8" Type="http://schemas.openxmlformats.org/officeDocument/2006/relationships/image" Target="../media/image12.png"/><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8" Type="http://schemas.openxmlformats.org/officeDocument/2006/relationships/image" Target="../media/image12.png"/><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0.jpeg"/><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9.png"/><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comments" Target="../comments/comment7.xml"/><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5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23.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24.png"/></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28.emf"/></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3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9.xml"/><Relationship Id="rId3" Type="http://schemas.openxmlformats.org/officeDocument/2006/relationships/image" Target="../media/image3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911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Transnationalism and Latino/a Cultural Elements</a:t>
            </a:r>
            <a:endParaRPr lang="en-US" sz="3600" dirty="0"/>
          </a:p>
        </p:txBody>
      </p:sp>
      <p:sp>
        <p:nvSpPr>
          <p:cNvPr id="3" name="Content Placeholder 2"/>
          <p:cNvSpPr>
            <a:spLocks noGrp="1"/>
          </p:cNvSpPr>
          <p:nvPr>
            <p:ph sz="half" idx="10"/>
          </p:nvPr>
        </p:nvSpPr>
        <p:spPr/>
        <p:txBody>
          <a:bodyPr/>
          <a:lstStyle/>
          <a:p>
            <a:pPr marL="457200" indent="-457200">
              <a:buFont typeface="Arial" charset="0"/>
              <a:buChar char="•"/>
            </a:pPr>
            <a:r>
              <a:rPr lang="en-US" altLang="en-US" dirty="0"/>
              <a:t>Not all elements of </a:t>
            </a:r>
            <a:r>
              <a:rPr lang="en-US" altLang="en-US" dirty="0" smtClean="0"/>
              <a:t>Evidence Based Interventions </a:t>
            </a:r>
            <a:r>
              <a:rPr lang="en-US" altLang="en-US" dirty="0"/>
              <a:t>need to be tailored, just where there is poor fit (i.e., “sources of mismatch</a:t>
            </a:r>
            <a:r>
              <a:rPr lang="en-US" altLang="en-US" dirty="0" smtClean="0"/>
              <a:t>”).</a:t>
            </a:r>
            <a:endParaRPr lang="en-US" altLang="en-US" dirty="0"/>
          </a:p>
          <a:p>
            <a:pPr marL="457200" indent="-457200">
              <a:buFont typeface="Arial" charset="0"/>
              <a:buChar char="•"/>
            </a:pPr>
            <a:r>
              <a:rPr lang="en-US" altLang="en-US" dirty="0" smtClean="0"/>
              <a:t>Changes should be guided </a:t>
            </a:r>
            <a:r>
              <a:rPr lang="en-US" altLang="en-US" dirty="0"/>
              <a:t>by </a:t>
            </a:r>
            <a:r>
              <a:rPr lang="en-US" altLang="en-US" dirty="0" smtClean="0"/>
              <a:t>evidence, </a:t>
            </a:r>
            <a:r>
              <a:rPr lang="en-US" altLang="en-US" dirty="0"/>
              <a:t>(quantitative and qualitative) and judgment. </a:t>
            </a:r>
          </a:p>
          <a:p>
            <a:pPr marL="457200" indent="-457200">
              <a:buFont typeface="Arial" charset="0"/>
              <a:buChar char="•"/>
            </a:pPr>
            <a:r>
              <a:rPr lang="en-US" altLang="en-US" dirty="0"/>
              <a:t>Adaptation occurs under one of four conditions: </a:t>
            </a:r>
          </a:p>
          <a:p>
            <a:pPr lvl="1"/>
            <a:r>
              <a:rPr lang="en-US" altLang="en-US" sz="2000" dirty="0"/>
              <a:t>1) ineffective clinical engagement, which may include not being aware of  treatment </a:t>
            </a:r>
            <a:r>
              <a:rPr lang="en-US" altLang="en-US" sz="2000" dirty="0" smtClean="0"/>
              <a:t>availability;</a:t>
            </a:r>
            <a:endParaRPr lang="en-US" altLang="en-US" sz="2000" dirty="0"/>
          </a:p>
          <a:p>
            <a:pPr lvl="1"/>
            <a:r>
              <a:rPr lang="en-US" altLang="en-US" sz="2000" dirty="0"/>
              <a:t>2) entry or enrollment into treatment, participating in treatment or clinical trials and </a:t>
            </a:r>
            <a:r>
              <a:rPr lang="en-US" altLang="en-US" sz="2000" dirty="0" smtClean="0"/>
              <a:t>activities;</a:t>
            </a:r>
            <a:endParaRPr lang="en-US" altLang="en-US" sz="2000" dirty="0"/>
          </a:p>
          <a:p>
            <a:pPr lvl="1"/>
            <a:r>
              <a:rPr lang="en-US" altLang="en-US" sz="2000" dirty="0"/>
              <a:t>3) issues of retention and completion of treatment, unique risk or resilience factors: adding new features or deleting </a:t>
            </a:r>
            <a:r>
              <a:rPr lang="en-US" altLang="en-US" sz="2000" dirty="0" smtClean="0"/>
              <a:t>features;</a:t>
            </a:r>
            <a:endParaRPr lang="en-US" altLang="en-US" sz="2000" dirty="0"/>
          </a:p>
          <a:p>
            <a:pPr lvl="1"/>
            <a:r>
              <a:rPr lang="en-US" altLang="en-US" sz="2000" dirty="0"/>
              <a:t>4) unique symptoms of </a:t>
            </a:r>
            <a:r>
              <a:rPr lang="en-US" altLang="en-US" sz="2000" dirty="0" smtClean="0"/>
              <a:t>a common group.</a:t>
            </a:r>
            <a:endParaRPr lang="en-US" altLang="en-US" sz="2000" u="sng" dirty="0"/>
          </a:p>
          <a:p>
            <a:endParaRPr lang="en-US" dirty="0"/>
          </a:p>
        </p:txBody>
      </p:sp>
    </p:spTree>
    <p:extLst>
      <p:ext uri="{BB962C8B-B14F-4D97-AF65-F5344CB8AC3E}">
        <p14:creationId xmlns:p14="http://schemas.microsoft.com/office/powerpoint/2010/main" val="2071403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1351192" y="212173"/>
            <a:ext cx="8839200" cy="838200"/>
          </a:xfrm>
        </p:spPr>
        <p:txBody>
          <a:bodyPr>
            <a:normAutofit/>
          </a:bodyPr>
          <a:lstStyle/>
          <a:p>
            <a:pPr algn="ctr"/>
            <a:r>
              <a:rPr lang="en-US" altLang="en-US" sz="4800" dirty="0">
                <a:ea typeface="ＭＳ Ｐゴシック" charset="-128"/>
              </a:rPr>
              <a:t>Ecological Validity Model</a:t>
            </a:r>
          </a:p>
        </p:txBody>
      </p:sp>
      <p:grpSp>
        <p:nvGrpSpPr>
          <p:cNvPr id="16387" name="Group 8"/>
          <p:cNvGrpSpPr>
            <a:grpSpLocks noChangeAspect="1"/>
          </p:cNvGrpSpPr>
          <p:nvPr/>
        </p:nvGrpSpPr>
        <p:grpSpPr bwMode="auto">
          <a:xfrm>
            <a:off x="2888974" y="631273"/>
            <a:ext cx="6046580" cy="5446643"/>
            <a:chOff x="3175" y="976"/>
            <a:chExt cx="2506" cy="2912"/>
          </a:xfrm>
        </p:grpSpPr>
        <p:sp>
          <p:nvSpPr>
            <p:cNvPr id="16389" name="AutoShape 7"/>
            <p:cNvSpPr>
              <a:spLocks noChangeAspect="1" noChangeArrowheads="1" noTextEdit="1"/>
            </p:cNvSpPr>
            <p:nvPr/>
          </p:nvSpPr>
          <p:spPr bwMode="auto">
            <a:xfrm>
              <a:off x="3175" y="976"/>
              <a:ext cx="2506" cy="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90" name="_s104473"/>
            <p:cNvSpPr>
              <a:spLocks noChangeShapeType="1"/>
            </p:cNvSpPr>
            <p:nvPr/>
          </p:nvSpPr>
          <p:spPr bwMode="auto">
            <a:xfrm flipH="1" flipV="1">
              <a:off x="4017" y="2020"/>
              <a:ext cx="206" cy="20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16391" name="_s104472"/>
            <p:cNvSpPr>
              <a:spLocks noChangeArrowheads="1"/>
            </p:cNvSpPr>
            <p:nvPr/>
          </p:nvSpPr>
          <p:spPr bwMode="auto">
            <a:xfrm>
              <a:off x="3521" y="1525"/>
              <a:ext cx="581" cy="581"/>
            </a:xfrm>
            <a:prstGeom prst="ellipse">
              <a:avLst/>
            </a:prstGeom>
            <a:gradFill rotWithShape="1">
              <a:gsLst>
                <a:gs pos="0">
                  <a:srgbClr val="0066FF">
                    <a:alpha val="79999"/>
                  </a:srgbClr>
                </a:gs>
                <a:gs pos="100000">
                  <a:srgbClr val="002F76"/>
                </a:gs>
              </a:gsLst>
              <a:lin ang="2700000" scaled="1"/>
            </a:gradFill>
            <a:ln w="9525">
              <a:solidFill>
                <a:schemeClr val="bg2"/>
              </a:solidFill>
              <a:round/>
              <a:headEnd/>
              <a:tailEnd/>
            </a:ln>
          </p:spPr>
          <p:txBody>
            <a:bodyPr wrap="none" lIns="0" tIns="0" rIns="0" bIns="0" anchor="ctr"/>
            <a:lstStyle>
              <a:lvl1pPr eaLnBrk="0" hangingPunct="0">
                <a:spcBef>
                  <a:spcPct val="20000"/>
                </a:spcBef>
                <a:buChar char="•"/>
                <a:defRPr sz="3200" b="1">
                  <a:solidFill>
                    <a:schemeClr val="bg1"/>
                  </a:solidFill>
                  <a:latin typeface="Times" charset="0"/>
                </a:defRPr>
              </a:lvl1pPr>
              <a:lvl2pPr marL="37931725" indent="-37474525" eaLnBrk="0" hangingPunct="0">
                <a:spcBef>
                  <a:spcPct val="20000"/>
                </a:spcBef>
                <a:buChar char="–"/>
                <a:defRPr sz="2800">
                  <a:solidFill>
                    <a:schemeClr val="bg1"/>
                  </a:solidFill>
                  <a:latin typeface="Times" charset="0"/>
                </a:defRPr>
              </a:lvl2pPr>
              <a:lvl3pPr marL="1085850" indent="-228600" eaLnBrk="0" hangingPunct="0">
                <a:spcBef>
                  <a:spcPct val="20000"/>
                </a:spcBef>
                <a:buChar char="•"/>
                <a:defRPr sz="2400">
                  <a:solidFill>
                    <a:schemeClr val="bg1"/>
                  </a:solidFill>
                  <a:latin typeface="Times" charset="0"/>
                </a:defRPr>
              </a:lvl3pPr>
              <a:lvl4pPr marL="1428750" indent="-228600" eaLnBrk="0" hangingPunct="0">
                <a:spcBef>
                  <a:spcPct val="20000"/>
                </a:spcBef>
                <a:buChar char="–"/>
                <a:defRPr sz="2000">
                  <a:solidFill>
                    <a:schemeClr val="bg1"/>
                  </a:solidFill>
                  <a:latin typeface="Times" charset="0"/>
                </a:defRPr>
              </a:lvl4pPr>
              <a:lvl5pPr marL="1771650" indent="-228600" eaLnBrk="0" hangingPunct="0">
                <a:spcBef>
                  <a:spcPct val="20000"/>
                </a:spcBef>
                <a:buChar char="»"/>
                <a:defRPr sz="2000">
                  <a:solidFill>
                    <a:schemeClr val="bg1"/>
                  </a:solidFill>
                  <a:latin typeface="Times" charset="0"/>
                </a:defRPr>
              </a:lvl5pPr>
              <a:lvl6pPr marL="2228850" indent="-228600" eaLnBrk="0" fontAlgn="base" hangingPunct="0">
                <a:spcBef>
                  <a:spcPct val="20000"/>
                </a:spcBef>
                <a:spcAft>
                  <a:spcPct val="0"/>
                </a:spcAft>
                <a:buChar char="»"/>
                <a:defRPr sz="2000">
                  <a:solidFill>
                    <a:schemeClr val="bg1"/>
                  </a:solidFill>
                  <a:latin typeface="Times" charset="0"/>
                </a:defRPr>
              </a:lvl6pPr>
              <a:lvl7pPr marL="2686050" indent="-228600" eaLnBrk="0" fontAlgn="base" hangingPunct="0">
                <a:spcBef>
                  <a:spcPct val="20000"/>
                </a:spcBef>
                <a:spcAft>
                  <a:spcPct val="0"/>
                </a:spcAft>
                <a:buChar char="»"/>
                <a:defRPr sz="2000">
                  <a:solidFill>
                    <a:schemeClr val="bg1"/>
                  </a:solidFill>
                  <a:latin typeface="Times" charset="0"/>
                </a:defRPr>
              </a:lvl7pPr>
              <a:lvl8pPr marL="3143250" indent="-228600" eaLnBrk="0" fontAlgn="base" hangingPunct="0">
                <a:spcBef>
                  <a:spcPct val="20000"/>
                </a:spcBef>
                <a:spcAft>
                  <a:spcPct val="0"/>
                </a:spcAft>
                <a:buChar char="»"/>
                <a:defRPr sz="2000">
                  <a:solidFill>
                    <a:schemeClr val="bg1"/>
                  </a:solidFill>
                  <a:latin typeface="Times" charset="0"/>
                </a:defRPr>
              </a:lvl8pPr>
              <a:lvl9pPr marL="3600450" indent="-228600" eaLnBrk="0" fontAlgn="base" hangingPunct="0">
                <a:spcBef>
                  <a:spcPct val="20000"/>
                </a:spcBef>
                <a:spcAft>
                  <a:spcPct val="0"/>
                </a:spcAft>
                <a:buChar char="»"/>
                <a:defRPr sz="2000">
                  <a:solidFill>
                    <a:schemeClr val="bg1"/>
                  </a:solidFill>
                  <a:latin typeface="Times" charset="0"/>
                </a:defRPr>
              </a:lvl9pPr>
            </a:lstStyle>
            <a:p>
              <a:pPr algn="ctr">
                <a:buClr>
                  <a:schemeClr val="tx1"/>
                </a:buClr>
                <a:buFontTx/>
                <a:buNone/>
              </a:pPr>
              <a:r>
                <a:rPr lang="en-US" altLang="en-US" sz="2000">
                  <a:latin typeface="Arial" charset="0"/>
                  <a:ea typeface="ＭＳ Ｐゴシック" charset="-128"/>
                </a:rPr>
                <a:t>Context</a:t>
              </a:r>
              <a:endParaRPr lang="en-US" altLang="en-US" sz="1700">
                <a:solidFill>
                  <a:schemeClr val="tx1"/>
                </a:solidFill>
                <a:latin typeface="Arial Black" charset="0"/>
                <a:ea typeface="ＭＳ Ｐゴシック" charset="-128"/>
              </a:endParaRPr>
            </a:p>
          </p:txBody>
        </p:sp>
        <p:sp>
          <p:nvSpPr>
            <p:cNvPr id="16392" name="_s104471"/>
            <p:cNvSpPr>
              <a:spLocks noChangeShapeType="1"/>
            </p:cNvSpPr>
            <p:nvPr/>
          </p:nvSpPr>
          <p:spPr bwMode="auto">
            <a:xfrm flipH="1">
              <a:off x="3847" y="2431"/>
              <a:ext cx="291"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16393" name="_s104470"/>
            <p:cNvSpPr>
              <a:spLocks noChangeArrowheads="1"/>
            </p:cNvSpPr>
            <p:nvPr/>
          </p:nvSpPr>
          <p:spPr bwMode="auto">
            <a:xfrm>
              <a:off x="3266" y="2142"/>
              <a:ext cx="581" cy="581"/>
            </a:xfrm>
            <a:prstGeom prst="ellipse">
              <a:avLst/>
            </a:prstGeom>
            <a:gradFill rotWithShape="1">
              <a:gsLst>
                <a:gs pos="0">
                  <a:srgbClr val="0066FF">
                    <a:alpha val="78000"/>
                  </a:srgbClr>
                </a:gs>
                <a:gs pos="100000">
                  <a:srgbClr val="002F76"/>
                </a:gs>
              </a:gsLst>
              <a:lin ang="2700000" scaled="1"/>
            </a:gradFill>
            <a:ln w="9525">
              <a:solidFill>
                <a:schemeClr val="bg2"/>
              </a:solidFill>
              <a:round/>
              <a:headEnd/>
              <a:tailEnd/>
            </a:ln>
          </p:spPr>
          <p:txBody>
            <a:bodyPr wrap="none" lIns="0" tIns="0" rIns="0" bIns="0" anchor="ctr"/>
            <a:lstStyle>
              <a:lvl1pPr eaLnBrk="0" hangingPunct="0">
                <a:spcBef>
                  <a:spcPct val="20000"/>
                </a:spcBef>
                <a:buChar char="•"/>
                <a:defRPr sz="3200" b="1">
                  <a:solidFill>
                    <a:schemeClr val="bg1"/>
                  </a:solidFill>
                  <a:latin typeface="Times" charset="0"/>
                </a:defRPr>
              </a:lvl1pPr>
              <a:lvl2pPr marL="37931725" indent="-37474525" eaLnBrk="0" hangingPunct="0">
                <a:spcBef>
                  <a:spcPct val="20000"/>
                </a:spcBef>
                <a:buChar char="–"/>
                <a:defRPr sz="2800">
                  <a:solidFill>
                    <a:schemeClr val="bg1"/>
                  </a:solidFill>
                  <a:latin typeface="Times" charset="0"/>
                </a:defRPr>
              </a:lvl2pPr>
              <a:lvl3pPr marL="1085850" indent="-228600" eaLnBrk="0" hangingPunct="0">
                <a:spcBef>
                  <a:spcPct val="20000"/>
                </a:spcBef>
                <a:buChar char="•"/>
                <a:defRPr sz="2400">
                  <a:solidFill>
                    <a:schemeClr val="bg1"/>
                  </a:solidFill>
                  <a:latin typeface="Times" charset="0"/>
                </a:defRPr>
              </a:lvl3pPr>
              <a:lvl4pPr marL="1428750" indent="-228600" eaLnBrk="0" hangingPunct="0">
                <a:spcBef>
                  <a:spcPct val="20000"/>
                </a:spcBef>
                <a:buChar char="–"/>
                <a:defRPr sz="2000">
                  <a:solidFill>
                    <a:schemeClr val="bg1"/>
                  </a:solidFill>
                  <a:latin typeface="Times" charset="0"/>
                </a:defRPr>
              </a:lvl4pPr>
              <a:lvl5pPr marL="1771650" indent="-228600" eaLnBrk="0" hangingPunct="0">
                <a:spcBef>
                  <a:spcPct val="20000"/>
                </a:spcBef>
                <a:buChar char="»"/>
                <a:defRPr sz="2000">
                  <a:solidFill>
                    <a:schemeClr val="bg1"/>
                  </a:solidFill>
                  <a:latin typeface="Times" charset="0"/>
                </a:defRPr>
              </a:lvl5pPr>
              <a:lvl6pPr marL="2228850" indent="-228600" eaLnBrk="0" fontAlgn="base" hangingPunct="0">
                <a:spcBef>
                  <a:spcPct val="20000"/>
                </a:spcBef>
                <a:spcAft>
                  <a:spcPct val="0"/>
                </a:spcAft>
                <a:buChar char="»"/>
                <a:defRPr sz="2000">
                  <a:solidFill>
                    <a:schemeClr val="bg1"/>
                  </a:solidFill>
                  <a:latin typeface="Times" charset="0"/>
                </a:defRPr>
              </a:lvl6pPr>
              <a:lvl7pPr marL="2686050" indent="-228600" eaLnBrk="0" fontAlgn="base" hangingPunct="0">
                <a:spcBef>
                  <a:spcPct val="20000"/>
                </a:spcBef>
                <a:spcAft>
                  <a:spcPct val="0"/>
                </a:spcAft>
                <a:buChar char="»"/>
                <a:defRPr sz="2000">
                  <a:solidFill>
                    <a:schemeClr val="bg1"/>
                  </a:solidFill>
                  <a:latin typeface="Times" charset="0"/>
                </a:defRPr>
              </a:lvl7pPr>
              <a:lvl8pPr marL="3143250" indent="-228600" eaLnBrk="0" fontAlgn="base" hangingPunct="0">
                <a:spcBef>
                  <a:spcPct val="20000"/>
                </a:spcBef>
                <a:spcAft>
                  <a:spcPct val="0"/>
                </a:spcAft>
                <a:buChar char="»"/>
                <a:defRPr sz="2000">
                  <a:solidFill>
                    <a:schemeClr val="bg1"/>
                  </a:solidFill>
                  <a:latin typeface="Times" charset="0"/>
                </a:defRPr>
              </a:lvl8pPr>
              <a:lvl9pPr marL="3600450" indent="-228600" eaLnBrk="0" fontAlgn="base" hangingPunct="0">
                <a:spcBef>
                  <a:spcPct val="20000"/>
                </a:spcBef>
                <a:spcAft>
                  <a:spcPct val="0"/>
                </a:spcAft>
                <a:buChar char="»"/>
                <a:defRPr sz="2000">
                  <a:solidFill>
                    <a:schemeClr val="bg1"/>
                  </a:solidFill>
                  <a:latin typeface="Times" charset="0"/>
                </a:defRPr>
              </a:lvl9pPr>
            </a:lstStyle>
            <a:p>
              <a:pPr algn="ctr">
                <a:buClr>
                  <a:schemeClr val="tx1"/>
                </a:buClr>
                <a:buFontTx/>
                <a:buNone/>
              </a:pPr>
              <a:r>
                <a:rPr lang="en-US" altLang="en-US" sz="2000">
                  <a:latin typeface="Arial" charset="0"/>
                  <a:ea typeface="ＭＳ Ｐゴシック" charset="-128"/>
                </a:rPr>
                <a:t>Methods</a:t>
              </a:r>
            </a:p>
            <a:p>
              <a:pPr algn="ctr" eaLnBrk="1" hangingPunct="1">
                <a:spcBef>
                  <a:spcPct val="0"/>
                </a:spcBef>
                <a:buFontTx/>
                <a:buNone/>
              </a:pPr>
              <a:endParaRPr lang="en-US" altLang="en-US" sz="1700">
                <a:latin typeface="Times New Roman" charset="0"/>
                <a:ea typeface="ＭＳ Ｐゴシック" charset="-128"/>
              </a:endParaRPr>
            </a:p>
          </p:txBody>
        </p:sp>
        <p:sp>
          <p:nvSpPr>
            <p:cNvPr id="16394" name="_s104469"/>
            <p:cNvSpPr>
              <a:spLocks noChangeShapeType="1"/>
            </p:cNvSpPr>
            <p:nvPr/>
          </p:nvSpPr>
          <p:spPr bwMode="auto">
            <a:xfrm flipH="1">
              <a:off x="4017" y="2636"/>
              <a:ext cx="206" cy="20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16395" name="_s104468"/>
            <p:cNvSpPr>
              <a:spLocks noChangeArrowheads="1"/>
            </p:cNvSpPr>
            <p:nvPr/>
          </p:nvSpPr>
          <p:spPr bwMode="auto">
            <a:xfrm>
              <a:off x="3522" y="2759"/>
              <a:ext cx="581" cy="581"/>
            </a:xfrm>
            <a:prstGeom prst="ellipse">
              <a:avLst/>
            </a:prstGeom>
            <a:gradFill rotWithShape="1">
              <a:gsLst>
                <a:gs pos="0">
                  <a:srgbClr val="0066FF">
                    <a:alpha val="78000"/>
                  </a:srgbClr>
                </a:gs>
                <a:gs pos="100000">
                  <a:srgbClr val="002F76"/>
                </a:gs>
              </a:gsLst>
              <a:lin ang="2700000" scaled="1"/>
            </a:gradFill>
            <a:ln w="9525">
              <a:solidFill>
                <a:schemeClr val="bg2"/>
              </a:solidFill>
              <a:round/>
              <a:headEnd/>
              <a:tailEnd/>
            </a:ln>
          </p:spPr>
          <p:txBody>
            <a:bodyPr wrap="none" lIns="0" tIns="0" rIns="0" bIns="0" anchor="ctr"/>
            <a:lstStyle>
              <a:lvl1pPr eaLnBrk="0" hangingPunct="0">
                <a:spcBef>
                  <a:spcPct val="20000"/>
                </a:spcBef>
                <a:buChar char="•"/>
                <a:defRPr sz="3200" b="1">
                  <a:solidFill>
                    <a:schemeClr val="bg1"/>
                  </a:solidFill>
                  <a:latin typeface="Times" charset="0"/>
                </a:defRPr>
              </a:lvl1pPr>
              <a:lvl2pPr marL="37931725" indent="-37474525" eaLnBrk="0" hangingPunct="0">
                <a:spcBef>
                  <a:spcPct val="20000"/>
                </a:spcBef>
                <a:buChar char="–"/>
                <a:defRPr sz="2800">
                  <a:solidFill>
                    <a:schemeClr val="bg1"/>
                  </a:solidFill>
                  <a:latin typeface="Times" charset="0"/>
                </a:defRPr>
              </a:lvl2pPr>
              <a:lvl3pPr marL="1085850" indent="-228600" eaLnBrk="0" hangingPunct="0">
                <a:spcBef>
                  <a:spcPct val="20000"/>
                </a:spcBef>
                <a:buChar char="•"/>
                <a:defRPr sz="2400">
                  <a:solidFill>
                    <a:schemeClr val="bg1"/>
                  </a:solidFill>
                  <a:latin typeface="Times" charset="0"/>
                </a:defRPr>
              </a:lvl3pPr>
              <a:lvl4pPr marL="1428750" indent="-228600" eaLnBrk="0" hangingPunct="0">
                <a:spcBef>
                  <a:spcPct val="20000"/>
                </a:spcBef>
                <a:buChar char="–"/>
                <a:defRPr sz="2000">
                  <a:solidFill>
                    <a:schemeClr val="bg1"/>
                  </a:solidFill>
                  <a:latin typeface="Times" charset="0"/>
                </a:defRPr>
              </a:lvl4pPr>
              <a:lvl5pPr marL="1771650" indent="-228600" eaLnBrk="0" hangingPunct="0">
                <a:spcBef>
                  <a:spcPct val="20000"/>
                </a:spcBef>
                <a:buChar char="»"/>
                <a:defRPr sz="2000">
                  <a:solidFill>
                    <a:schemeClr val="bg1"/>
                  </a:solidFill>
                  <a:latin typeface="Times" charset="0"/>
                </a:defRPr>
              </a:lvl5pPr>
              <a:lvl6pPr marL="2228850" indent="-228600" eaLnBrk="0" fontAlgn="base" hangingPunct="0">
                <a:spcBef>
                  <a:spcPct val="20000"/>
                </a:spcBef>
                <a:spcAft>
                  <a:spcPct val="0"/>
                </a:spcAft>
                <a:buChar char="»"/>
                <a:defRPr sz="2000">
                  <a:solidFill>
                    <a:schemeClr val="bg1"/>
                  </a:solidFill>
                  <a:latin typeface="Times" charset="0"/>
                </a:defRPr>
              </a:lvl6pPr>
              <a:lvl7pPr marL="2686050" indent="-228600" eaLnBrk="0" fontAlgn="base" hangingPunct="0">
                <a:spcBef>
                  <a:spcPct val="20000"/>
                </a:spcBef>
                <a:spcAft>
                  <a:spcPct val="0"/>
                </a:spcAft>
                <a:buChar char="»"/>
                <a:defRPr sz="2000">
                  <a:solidFill>
                    <a:schemeClr val="bg1"/>
                  </a:solidFill>
                  <a:latin typeface="Times" charset="0"/>
                </a:defRPr>
              </a:lvl7pPr>
              <a:lvl8pPr marL="3143250" indent="-228600" eaLnBrk="0" fontAlgn="base" hangingPunct="0">
                <a:spcBef>
                  <a:spcPct val="20000"/>
                </a:spcBef>
                <a:spcAft>
                  <a:spcPct val="0"/>
                </a:spcAft>
                <a:buChar char="»"/>
                <a:defRPr sz="2000">
                  <a:solidFill>
                    <a:schemeClr val="bg1"/>
                  </a:solidFill>
                  <a:latin typeface="Times" charset="0"/>
                </a:defRPr>
              </a:lvl8pPr>
              <a:lvl9pPr marL="3600450" indent="-228600" eaLnBrk="0" fontAlgn="base" hangingPunct="0">
                <a:spcBef>
                  <a:spcPct val="20000"/>
                </a:spcBef>
                <a:spcAft>
                  <a:spcPct val="0"/>
                </a:spcAft>
                <a:buChar char="»"/>
                <a:defRPr sz="2000">
                  <a:solidFill>
                    <a:schemeClr val="bg1"/>
                  </a:solidFill>
                  <a:latin typeface="Times" charset="0"/>
                </a:defRPr>
              </a:lvl9pPr>
            </a:lstStyle>
            <a:p>
              <a:pPr algn="ctr" eaLnBrk="1" hangingPunct="1">
                <a:spcBef>
                  <a:spcPct val="0"/>
                </a:spcBef>
                <a:buFontTx/>
                <a:buNone/>
              </a:pPr>
              <a:r>
                <a:rPr lang="en-US" altLang="en-US" sz="2000">
                  <a:latin typeface="Arial" charset="0"/>
                  <a:ea typeface="ＭＳ Ｐゴシック" charset="-128"/>
                </a:rPr>
                <a:t>Goals</a:t>
              </a:r>
            </a:p>
          </p:txBody>
        </p:sp>
        <p:sp>
          <p:nvSpPr>
            <p:cNvPr id="16396" name="_s104467"/>
            <p:cNvSpPr>
              <a:spLocks noChangeShapeType="1"/>
            </p:cNvSpPr>
            <p:nvPr/>
          </p:nvSpPr>
          <p:spPr bwMode="auto">
            <a:xfrm>
              <a:off x="4428" y="2721"/>
              <a:ext cx="0" cy="29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16397" name="_s104466"/>
            <p:cNvSpPr>
              <a:spLocks noChangeArrowheads="1"/>
            </p:cNvSpPr>
            <p:nvPr/>
          </p:nvSpPr>
          <p:spPr bwMode="auto">
            <a:xfrm>
              <a:off x="4139" y="3014"/>
              <a:ext cx="581" cy="581"/>
            </a:xfrm>
            <a:prstGeom prst="ellipse">
              <a:avLst/>
            </a:prstGeom>
            <a:gradFill rotWithShape="1">
              <a:gsLst>
                <a:gs pos="0">
                  <a:srgbClr val="0066FF">
                    <a:alpha val="78000"/>
                  </a:srgbClr>
                </a:gs>
                <a:gs pos="100000">
                  <a:srgbClr val="002F76"/>
                </a:gs>
              </a:gsLst>
              <a:lin ang="5400000" scaled="1"/>
            </a:gradFill>
            <a:ln w="9525">
              <a:solidFill>
                <a:schemeClr val="bg2"/>
              </a:solidFill>
              <a:round/>
              <a:headEnd/>
              <a:tailEnd/>
            </a:ln>
          </p:spPr>
          <p:txBody>
            <a:bodyPr wrap="none" lIns="0" tIns="0" rIns="0" bIns="0" anchor="ctr"/>
            <a:lstStyle>
              <a:lvl1pPr eaLnBrk="0" hangingPunct="0">
                <a:spcBef>
                  <a:spcPct val="20000"/>
                </a:spcBef>
                <a:buChar char="•"/>
                <a:defRPr sz="3200" b="1">
                  <a:solidFill>
                    <a:schemeClr val="bg1"/>
                  </a:solidFill>
                  <a:latin typeface="Times" charset="0"/>
                </a:defRPr>
              </a:lvl1pPr>
              <a:lvl2pPr marL="37931725" indent="-37474525" eaLnBrk="0" hangingPunct="0">
                <a:spcBef>
                  <a:spcPct val="20000"/>
                </a:spcBef>
                <a:buChar char="–"/>
                <a:defRPr sz="2800">
                  <a:solidFill>
                    <a:schemeClr val="bg1"/>
                  </a:solidFill>
                  <a:latin typeface="Times" charset="0"/>
                </a:defRPr>
              </a:lvl2pPr>
              <a:lvl3pPr marL="1085850" indent="-228600" eaLnBrk="0" hangingPunct="0">
                <a:spcBef>
                  <a:spcPct val="20000"/>
                </a:spcBef>
                <a:buChar char="•"/>
                <a:defRPr sz="2400">
                  <a:solidFill>
                    <a:schemeClr val="bg1"/>
                  </a:solidFill>
                  <a:latin typeface="Times" charset="0"/>
                </a:defRPr>
              </a:lvl3pPr>
              <a:lvl4pPr marL="1428750" indent="-228600" eaLnBrk="0" hangingPunct="0">
                <a:spcBef>
                  <a:spcPct val="20000"/>
                </a:spcBef>
                <a:buChar char="–"/>
                <a:defRPr sz="2000">
                  <a:solidFill>
                    <a:schemeClr val="bg1"/>
                  </a:solidFill>
                  <a:latin typeface="Times" charset="0"/>
                </a:defRPr>
              </a:lvl4pPr>
              <a:lvl5pPr marL="1771650" indent="-228600" eaLnBrk="0" hangingPunct="0">
                <a:spcBef>
                  <a:spcPct val="20000"/>
                </a:spcBef>
                <a:buChar char="»"/>
                <a:defRPr sz="2000">
                  <a:solidFill>
                    <a:schemeClr val="bg1"/>
                  </a:solidFill>
                  <a:latin typeface="Times" charset="0"/>
                </a:defRPr>
              </a:lvl5pPr>
              <a:lvl6pPr marL="2228850" indent="-228600" eaLnBrk="0" fontAlgn="base" hangingPunct="0">
                <a:spcBef>
                  <a:spcPct val="20000"/>
                </a:spcBef>
                <a:spcAft>
                  <a:spcPct val="0"/>
                </a:spcAft>
                <a:buChar char="»"/>
                <a:defRPr sz="2000">
                  <a:solidFill>
                    <a:schemeClr val="bg1"/>
                  </a:solidFill>
                  <a:latin typeface="Times" charset="0"/>
                </a:defRPr>
              </a:lvl6pPr>
              <a:lvl7pPr marL="2686050" indent="-228600" eaLnBrk="0" fontAlgn="base" hangingPunct="0">
                <a:spcBef>
                  <a:spcPct val="20000"/>
                </a:spcBef>
                <a:spcAft>
                  <a:spcPct val="0"/>
                </a:spcAft>
                <a:buChar char="»"/>
                <a:defRPr sz="2000">
                  <a:solidFill>
                    <a:schemeClr val="bg1"/>
                  </a:solidFill>
                  <a:latin typeface="Times" charset="0"/>
                </a:defRPr>
              </a:lvl7pPr>
              <a:lvl8pPr marL="3143250" indent="-228600" eaLnBrk="0" fontAlgn="base" hangingPunct="0">
                <a:spcBef>
                  <a:spcPct val="20000"/>
                </a:spcBef>
                <a:spcAft>
                  <a:spcPct val="0"/>
                </a:spcAft>
                <a:buChar char="»"/>
                <a:defRPr sz="2000">
                  <a:solidFill>
                    <a:schemeClr val="bg1"/>
                  </a:solidFill>
                  <a:latin typeface="Times" charset="0"/>
                </a:defRPr>
              </a:lvl8pPr>
              <a:lvl9pPr marL="3600450" indent="-228600" eaLnBrk="0" fontAlgn="base" hangingPunct="0">
                <a:spcBef>
                  <a:spcPct val="20000"/>
                </a:spcBef>
                <a:spcAft>
                  <a:spcPct val="0"/>
                </a:spcAft>
                <a:buChar char="»"/>
                <a:defRPr sz="2000">
                  <a:solidFill>
                    <a:schemeClr val="bg1"/>
                  </a:solidFill>
                  <a:latin typeface="Times" charset="0"/>
                </a:defRPr>
              </a:lvl9pPr>
            </a:lstStyle>
            <a:p>
              <a:pPr algn="ctr" eaLnBrk="1" hangingPunct="1">
                <a:spcBef>
                  <a:spcPct val="0"/>
                </a:spcBef>
                <a:buFontTx/>
                <a:buNone/>
              </a:pPr>
              <a:r>
                <a:rPr lang="en-US" altLang="en-US" sz="2000">
                  <a:latin typeface="Arial" charset="0"/>
                  <a:ea typeface="ＭＳ Ｐゴシック" charset="-128"/>
                </a:rPr>
                <a:t>Concepts</a:t>
              </a:r>
            </a:p>
          </p:txBody>
        </p:sp>
        <p:sp>
          <p:nvSpPr>
            <p:cNvPr id="16398" name="_s104465"/>
            <p:cNvSpPr>
              <a:spLocks noChangeShapeType="1"/>
            </p:cNvSpPr>
            <p:nvPr/>
          </p:nvSpPr>
          <p:spPr bwMode="auto">
            <a:xfrm>
              <a:off x="4633" y="2636"/>
              <a:ext cx="207" cy="207"/>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16399" name="_s104464"/>
            <p:cNvSpPr>
              <a:spLocks noChangeArrowheads="1"/>
            </p:cNvSpPr>
            <p:nvPr/>
          </p:nvSpPr>
          <p:spPr bwMode="auto">
            <a:xfrm>
              <a:off x="4756" y="2758"/>
              <a:ext cx="581" cy="581"/>
            </a:xfrm>
            <a:prstGeom prst="ellipse">
              <a:avLst/>
            </a:prstGeom>
            <a:gradFill rotWithShape="1">
              <a:gsLst>
                <a:gs pos="0">
                  <a:srgbClr val="0066FF">
                    <a:alpha val="78000"/>
                  </a:srgbClr>
                </a:gs>
                <a:gs pos="100000">
                  <a:srgbClr val="002F76"/>
                </a:gs>
              </a:gsLst>
              <a:lin ang="2700000" scaled="1"/>
            </a:gradFill>
            <a:ln w="9525">
              <a:solidFill>
                <a:schemeClr val="bg2"/>
              </a:solidFill>
              <a:round/>
              <a:headEnd/>
              <a:tailEnd/>
            </a:ln>
          </p:spPr>
          <p:txBody>
            <a:bodyPr wrap="none" lIns="0" tIns="0" rIns="0" bIns="0" anchor="ctr"/>
            <a:lstStyle>
              <a:lvl1pPr eaLnBrk="0" hangingPunct="0">
                <a:spcBef>
                  <a:spcPct val="20000"/>
                </a:spcBef>
                <a:buChar char="•"/>
                <a:defRPr sz="3200" b="1">
                  <a:solidFill>
                    <a:schemeClr val="bg1"/>
                  </a:solidFill>
                  <a:latin typeface="Times" charset="0"/>
                </a:defRPr>
              </a:lvl1pPr>
              <a:lvl2pPr marL="37931725" indent="-37474525" eaLnBrk="0" hangingPunct="0">
                <a:spcBef>
                  <a:spcPct val="20000"/>
                </a:spcBef>
                <a:buChar char="–"/>
                <a:defRPr sz="2800">
                  <a:solidFill>
                    <a:schemeClr val="bg1"/>
                  </a:solidFill>
                  <a:latin typeface="Times" charset="0"/>
                </a:defRPr>
              </a:lvl2pPr>
              <a:lvl3pPr marL="1085850" indent="-228600" eaLnBrk="0" hangingPunct="0">
                <a:spcBef>
                  <a:spcPct val="20000"/>
                </a:spcBef>
                <a:buChar char="•"/>
                <a:defRPr sz="2400">
                  <a:solidFill>
                    <a:schemeClr val="bg1"/>
                  </a:solidFill>
                  <a:latin typeface="Times" charset="0"/>
                </a:defRPr>
              </a:lvl3pPr>
              <a:lvl4pPr marL="1428750" indent="-228600" eaLnBrk="0" hangingPunct="0">
                <a:spcBef>
                  <a:spcPct val="20000"/>
                </a:spcBef>
                <a:buChar char="–"/>
                <a:defRPr sz="2000">
                  <a:solidFill>
                    <a:schemeClr val="bg1"/>
                  </a:solidFill>
                  <a:latin typeface="Times" charset="0"/>
                </a:defRPr>
              </a:lvl4pPr>
              <a:lvl5pPr marL="1771650" indent="-228600" eaLnBrk="0" hangingPunct="0">
                <a:spcBef>
                  <a:spcPct val="20000"/>
                </a:spcBef>
                <a:buChar char="»"/>
                <a:defRPr sz="2000">
                  <a:solidFill>
                    <a:schemeClr val="bg1"/>
                  </a:solidFill>
                  <a:latin typeface="Times" charset="0"/>
                </a:defRPr>
              </a:lvl5pPr>
              <a:lvl6pPr marL="2228850" indent="-228600" eaLnBrk="0" fontAlgn="base" hangingPunct="0">
                <a:spcBef>
                  <a:spcPct val="20000"/>
                </a:spcBef>
                <a:spcAft>
                  <a:spcPct val="0"/>
                </a:spcAft>
                <a:buChar char="»"/>
                <a:defRPr sz="2000">
                  <a:solidFill>
                    <a:schemeClr val="bg1"/>
                  </a:solidFill>
                  <a:latin typeface="Times" charset="0"/>
                </a:defRPr>
              </a:lvl6pPr>
              <a:lvl7pPr marL="2686050" indent="-228600" eaLnBrk="0" fontAlgn="base" hangingPunct="0">
                <a:spcBef>
                  <a:spcPct val="20000"/>
                </a:spcBef>
                <a:spcAft>
                  <a:spcPct val="0"/>
                </a:spcAft>
                <a:buChar char="»"/>
                <a:defRPr sz="2000">
                  <a:solidFill>
                    <a:schemeClr val="bg1"/>
                  </a:solidFill>
                  <a:latin typeface="Times" charset="0"/>
                </a:defRPr>
              </a:lvl7pPr>
              <a:lvl8pPr marL="3143250" indent="-228600" eaLnBrk="0" fontAlgn="base" hangingPunct="0">
                <a:spcBef>
                  <a:spcPct val="20000"/>
                </a:spcBef>
                <a:spcAft>
                  <a:spcPct val="0"/>
                </a:spcAft>
                <a:buChar char="»"/>
                <a:defRPr sz="2000">
                  <a:solidFill>
                    <a:schemeClr val="bg1"/>
                  </a:solidFill>
                  <a:latin typeface="Times" charset="0"/>
                </a:defRPr>
              </a:lvl8pPr>
              <a:lvl9pPr marL="3600450" indent="-228600" eaLnBrk="0" fontAlgn="base" hangingPunct="0">
                <a:spcBef>
                  <a:spcPct val="20000"/>
                </a:spcBef>
                <a:spcAft>
                  <a:spcPct val="0"/>
                </a:spcAft>
                <a:buChar char="»"/>
                <a:defRPr sz="2000">
                  <a:solidFill>
                    <a:schemeClr val="bg1"/>
                  </a:solidFill>
                  <a:latin typeface="Times" charset="0"/>
                </a:defRPr>
              </a:lvl9pPr>
            </a:lstStyle>
            <a:p>
              <a:pPr algn="ctr" eaLnBrk="1" hangingPunct="1">
                <a:spcBef>
                  <a:spcPct val="0"/>
                </a:spcBef>
                <a:buFontTx/>
                <a:buNone/>
              </a:pPr>
              <a:r>
                <a:rPr lang="en-US" altLang="en-US" sz="2000">
                  <a:latin typeface="Arial" charset="0"/>
                  <a:ea typeface="ＭＳ Ｐゴシック" charset="-128"/>
                </a:rPr>
                <a:t>Content</a:t>
              </a:r>
            </a:p>
          </p:txBody>
        </p:sp>
        <p:sp>
          <p:nvSpPr>
            <p:cNvPr id="16400" name="_s104463"/>
            <p:cNvSpPr>
              <a:spLocks noChangeShapeType="1"/>
            </p:cNvSpPr>
            <p:nvPr/>
          </p:nvSpPr>
          <p:spPr bwMode="auto">
            <a:xfrm>
              <a:off x="4718" y="2431"/>
              <a:ext cx="293"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16401" name="_s104462"/>
            <p:cNvSpPr>
              <a:spLocks noChangeArrowheads="1"/>
            </p:cNvSpPr>
            <p:nvPr/>
          </p:nvSpPr>
          <p:spPr bwMode="auto">
            <a:xfrm>
              <a:off x="5011" y="2141"/>
              <a:ext cx="581" cy="581"/>
            </a:xfrm>
            <a:prstGeom prst="ellipse">
              <a:avLst/>
            </a:prstGeom>
            <a:gradFill rotWithShape="1">
              <a:gsLst>
                <a:gs pos="0">
                  <a:srgbClr val="0066FF">
                    <a:alpha val="78000"/>
                  </a:srgbClr>
                </a:gs>
                <a:gs pos="100000">
                  <a:srgbClr val="002F76"/>
                </a:gs>
              </a:gsLst>
              <a:lin ang="0" scaled="1"/>
            </a:gradFill>
            <a:ln w="9525">
              <a:solidFill>
                <a:schemeClr val="bg2"/>
              </a:solidFill>
              <a:round/>
              <a:headEnd/>
              <a:tailEnd/>
            </a:ln>
          </p:spPr>
          <p:txBody>
            <a:bodyPr wrap="none" lIns="0" tIns="0" rIns="0" bIns="0" anchor="ctr"/>
            <a:lstStyle>
              <a:lvl1pPr eaLnBrk="0" hangingPunct="0">
                <a:spcBef>
                  <a:spcPct val="20000"/>
                </a:spcBef>
                <a:buChar char="•"/>
                <a:defRPr sz="3200" b="1">
                  <a:solidFill>
                    <a:schemeClr val="bg1"/>
                  </a:solidFill>
                  <a:latin typeface="Times" charset="0"/>
                </a:defRPr>
              </a:lvl1pPr>
              <a:lvl2pPr marL="37931725" indent="-37474525" eaLnBrk="0" hangingPunct="0">
                <a:spcBef>
                  <a:spcPct val="20000"/>
                </a:spcBef>
                <a:buChar char="–"/>
                <a:defRPr sz="2800">
                  <a:solidFill>
                    <a:schemeClr val="bg1"/>
                  </a:solidFill>
                  <a:latin typeface="Times" charset="0"/>
                </a:defRPr>
              </a:lvl2pPr>
              <a:lvl3pPr marL="1085850" indent="-228600" eaLnBrk="0" hangingPunct="0">
                <a:spcBef>
                  <a:spcPct val="20000"/>
                </a:spcBef>
                <a:buChar char="•"/>
                <a:defRPr sz="2400">
                  <a:solidFill>
                    <a:schemeClr val="bg1"/>
                  </a:solidFill>
                  <a:latin typeface="Times" charset="0"/>
                </a:defRPr>
              </a:lvl3pPr>
              <a:lvl4pPr marL="1428750" indent="-228600" eaLnBrk="0" hangingPunct="0">
                <a:spcBef>
                  <a:spcPct val="20000"/>
                </a:spcBef>
                <a:buChar char="–"/>
                <a:defRPr sz="2000">
                  <a:solidFill>
                    <a:schemeClr val="bg1"/>
                  </a:solidFill>
                  <a:latin typeface="Times" charset="0"/>
                </a:defRPr>
              </a:lvl4pPr>
              <a:lvl5pPr marL="1771650" indent="-228600" eaLnBrk="0" hangingPunct="0">
                <a:spcBef>
                  <a:spcPct val="20000"/>
                </a:spcBef>
                <a:buChar char="»"/>
                <a:defRPr sz="2000">
                  <a:solidFill>
                    <a:schemeClr val="bg1"/>
                  </a:solidFill>
                  <a:latin typeface="Times" charset="0"/>
                </a:defRPr>
              </a:lvl5pPr>
              <a:lvl6pPr marL="2228850" indent="-228600" eaLnBrk="0" fontAlgn="base" hangingPunct="0">
                <a:spcBef>
                  <a:spcPct val="20000"/>
                </a:spcBef>
                <a:spcAft>
                  <a:spcPct val="0"/>
                </a:spcAft>
                <a:buChar char="»"/>
                <a:defRPr sz="2000">
                  <a:solidFill>
                    <a:schemeClr val="bg1"/>
                  </a:solidFill>
                  <a:latin typeface="Times" charset="0"/>
                </a:defRPr>
              </a:lvl6pPr>
              <a:lvl7pPr marL="2686050" indent="-228600" eaLnBrk="0" fontAlgn="base" hangingPunct="0">
                <a:spcBef>
                  <a:spcPct val="20000"/>
                </a:spcBef>
                <a:spcAft>
                  <a:spcPct val="0"/>
                </a:spcAft>
                <a:buChar char="»"/>
                <a:defRPr sz="2000">
                  <a:solidFill>
                    <a:schemeClr val="bg1"/>
                  </a:solidFill>
                  <a:latin typeface="Times" charset="0"/>
                </a:defRPr>
              </a:lvl7pPr>
              <a:lvl8pPr marL="3143250" indent="-228600" eaLnBrk="0" fontAlgn="base" hangingPunct="0">
                <a:spcBef>
                  <a:spcPct val="20000"/>
                </a:spcBef>
                <a:spcAft>
                  <a:spcPct val="0"/>
                </a:spcAft>
                <a:buChar char="»"/>
                <a:defRPr sz="2000">
                  <a:solidFill>
                    <a:schemeClr val="bg1"/>
                  </a:solidFill>
                  <a:latin typeface="Times" charset="0"/>
                </a:defRPr>
              </a:lvl8pPr>
              <a:lvl9pPr marL="3600450" indent="-228600" eaLnBrk="0" fontAlgn="base" hangingPunct="0">
                <a:spcBef>
                  <a:spcPct val="20000"/>
                </a:spcBef>
                <a:spcAft>
                  <a:spcPct val="0"/>
                </a:spcAft>
                <a:buChar char="»"/>
                <a:defRPr sz="2000">
                  <a:solidFill>
                    <a:schemeClr val="bg1"/>
                  </a:solidFill>
                  <a:latin typeface="Times" charset="0"/>
                </a:defRPr>
              </a:lvl9pPr>
            </a:lstStyle>
            <a:p>
              <a:pPr algn="ctr" eaLnBrk="1" hangingPunct="1">
                <a:spcBef>
                  <a:spcPct val="0"/>
                </a:spcBef>
                <a:buFontTx/>
                <a:buNone/>
              </a:pPr>
              <a:r>
                <a:rPr lang="en-US" altLang="en-US" sz="2000" dirty="0">
                  <a:latin typeface="Arial" charset="0"/>
                  <a:ea typeface="ＭＳ Ｐゴシック" charset="-128"/>
                </a:rPr>
                <a:t>Metaphors</a:t>
              </a:r>
            </a:p>
          </p:txBody>
        </p:sp>
        <p:sp>
          <p:nvSpPr>
            <p:cNvPr id="16402" name="_s104461"/>
            <p:cNvSpPr>
              <a:spLocks noChangeShapeType="1"/>
            </p:cNvSpPr>
            <p:nvPr/>
          </p:nvSpPr>
          <p:spPr bwMode="auto">
            <a:xfrm flipV="1">
              <a:off x="4633" y="2019"/>
              <a:ext cx="207" cy="207"/>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16403" name="_s104460"/>
            <p:cNvSpPr>
              <a:spLocks noChangeArrowheads="1"/>
            </p:cNvSpPr>
            <p:nvPr/>
          </p:nvSpPr>
          <p:spPr bwMode="auto">
            <a:xfrm>
              <a:off x="4755" y="1524"/>
              <a:ext cx="581" cy="581"/>
            </a:xfrm>
            <a:prstGeom prst="ellipse">
              <a:avLst/>
            </a:prstGeom>
            <a:gradFill rotWithShape="1">
              <a:gsLst>
                <a:gs pos="0">
                  <a:srgbClr val="0066FF">
                    <a:alpha val="78000"/>
                  </a:srgbClr>
                </a:gs>
                <a:gs pos="100000">
                  <a:srgbClr val="002F76"/>
                </a:gs>
              </a:gsLst>
              <a:lin ang="2700000" scaled="1"/>
            </a:gradFill>
            <a:ln w="9525">
              <a:solidFill>
                <a:schemeClr val="bg2"/>
              </a:solidFill>
              <a:round/>
              <a:headEnd/>
              <a:tailEnd/>
            </a:ln>
          </p:spPr>
          <p:txBody>
            <a:bodyPr wrap="none" lIns="0" tIns="0" rIns="0" bIns="0" anchor="ctr"/>
            <a:lstStyle>
              <a:lvl1pPr eaLnBrk="0" hangingPunct="0">
                <a:spcBef>
                  <a:spcPct val="20000"/>
                </a:spcBef>
                <a:buChar char="•"/>
                <a:defRPr sz="3200" b="1">
                  <a:solidFill>
                    <a:schemeClr val="bg1"/>
                  </a:solidFill>
                  <a:latin typeface="Times" charset="0"/>
                </a:defRPr>
              </a:lvl1pPr>
              <a:lvl2pPr marL="37931725" indent="-37474525" eaLnBrk="0" hangingPunct="0">
                <a:spcBef>
                  <a:spcPct val="20000"/>
                </a:spcBef>
                <a:buChar char="–"/>
                <a:defRPr sz="2800">
                  <a:solidFill>
                    <a:schemeClr val="bg1"/>
                  </a:solidFill>
                  <a:latin typeface="Times" charset="0"/>
                </a:defRPr>
              </a:lvl2pPr>
              <a:lvl3pPr marL="1085850" indent="-228600" eaLnBrk="0" hangingPunct="0">
                <a:spcBef>
                  <a:spcPct val="20000"/>
                </a:spcBef>
                <a:buChar char="•"/>
                <a:defRPr sz="2400">
                  <a:solidFill>
                    <a:schemeClr val="bg1"/>
                  </a:solidFill>
                  <a:latin typeface="Times" charset="0"/>
                </a:defRPr>
              </a:lvl3pPr>
              <a:lvl4pPr marL="1428750" indent="-228600" eaLnBrk="0" hangingPunct="0">
                <a:spcBef>
                  <a:spcPct val="20000"/>
                </a:spcBef>
                <a:buChar char="–"/>
                <a:defRPr sz="2000">
                  <a:solidFill>
                    <a:schemeClr val="bg1"/>
                  </a:solidFill>
                  <a:latin typeface="Times" charset="0"/>
                </a:defRPr>
              </a:lvl4pPr>
              <a:lvl5pPr marL="1771650" indent="-228600" eaLnBrk="0" hangingPunct="0">
                <a:spcBef>
                  <a:spcPct val="20000"/>
                </a:spcBef>
                <a:buChar char="»"/>
                <a:defRPr sz="2000">
                  <a:solidFill>
                    <a:schemeClr val="bg1"/>
                  </a:solidFill>
                  <a:latin typeface="Times" charset="0"/>
                </a:defRPr>
              </a:lvl5pPr>
              <a:lvl6pPr marL="2228850" indent="-228600" eaLnBrk="0" fontAlgn="base" hangingPunct="0">
                <a:spcBef>
                  <a:spcPct val="20000"/>
                </a:spcBef>
                <a:spcAft>
                  <a:spcPct val="0"/>
                </a:spcAft>
                <a:buChar char="»"/>
                <a:defRPr sz="2000">
                  <a:solidFill>
                    <a:schemeClr val="bg1"/>
                  </a:solidFill>
                  <a:latin typeface="Times" charset="0"/>
                </a:defRPr>
              </a:lvl6pPr>
              <a:lvl7pPr marL="2686050" indent="-228600" eaLnBrk="0" fontAlgn="base" hangingPunct="0">
                <a:spcBef>
                  <a:spcPct val="20000"/>
                </a:spcBef>
                <a:spcAft>
                  <a:spcPct val="0"/>
                </a:spcAft>
                <a:buChar char="»"/>
                <a:defRPr sz="2000">
                  <a:solidFill>
                    <a:schemeClr val="bg1"/>
                  </a:solidFill>
                  <a:latin typeface="Times" charset="0"/>
                </a:defRPr>
              </a:lvl7pPr>
              <a:lvl8pPr marL="3143250" indent="-228600" eaLnBrk="0" fontAlgn="base" hangingPunct="0">
                <a:spcBef>
                  <a:spcPct val="20000"/>
                </a:spcBef>
                <a:spcAft>
                  <a:spcPct val="0"/>
                </a:spcAft>
                <a:buChar char="»"/>
                <a:defRPr sz="2000">
                  <a:solidFill>
                    <a:schemeClr val="bg1"/>
                  </a:solidFill>
                  <a:latin typeface="Times" charset="0"/>
                </a:defRPr>
              </a:lvl8pPr>
              <a:lvl9pPr marL="3600450" indent="-228600" eaLnBrk="0" fontAlgn="base" hangingPunct="0">
                <a:spcBef>
                  <a:spcPct val="20000"/>
                </a:spcBef>
                <a:spcAft>
                  <a:spcPct val="0"/>
                </a:spcAft>
                <a:buChar char="»"/>
                <a:defRPr sz="2000">
                  <a:solidFill>
                    <a:schemeClr val="bg1"/>
                  </a:solidFill>
                  <a:latin typeface="Times" charset="0"/>
                </a:defRPr>
              </a:lvl9pPr>
            </a:lstStyle>
            <a:p>
              <a:pPr algn="ctr" eaLnBrk="1" hangingPunct="1">
                <a:spcBef>
                  <a:spcPct val="0"/>
                </a:spcBef>
                <a:buFontTx/>
                <a:buNone/>
              </a:pPr>
              <a:r>
                <a:rPr lang="en-US" altLang="en-US" sz="2000">
                  <a:latin typeface="Arial" charset="0"/>
                  <a:ea typeface="ＭＳ Ｐゴシック" charset="-128"/>
                </a:rPr>
                <a:t>Persons</a:t>
              </a:r>
            </a:p>
          </p:txBody>
        </p:sp>
        <p:sp>
          <p:nvSpPr>
            <p:cNvPr id="16404" name="_s104459"/>
            <p:cNvSpPr>
              <a:spLocks noChangeShapeType="1"/>
            </p:cNvSpPr>
            <p:nvPr/>
          </p:nvSpPr>
          <p:spPr bwMode="auto">
            <a:xfrm flipV="1">
              <a:off x="4428" y="1849"/>
              <a:ext cx="0" cy="293"/>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16405" name="_s104458"/>
            <p:cNvSpPr>
              <a:spLocks noChangeArrowheads="1"/>
            </p:cNvSpPr>
            <p:nvPr/>
          </p:nvSpPr>
          <p:spPr bwMode="auto">
            <a:xfrm>
              <a:off x="4138" y="1269"/>
              <a:ext cx="581" cy="581"/>
            </a:xfrm>
            <a:prstGeom prst="ellipse">
              <a:avLst/>
            </a:prstGeom>
            <a:gradFill rotWithShape="1">
              <a:gsLst>
                <a:gs pos="0">
                  <a:srgbClr val="0066FF"/>
                </a:gs>
                <a:gs pos="100000">
                  <a:srgbClr val="002F76"/>
                </a:gs>
              </a:gsLst>
              <a:lin ang="2700000" scaled="1"/>
            </a:gradFill>
            <a:ln w="9525">
              <a:solidFill>
                <a:schemeClr val="bg2"/>
              </a:solidFill>
              <a:round/>
              <a:headEnd/>
              <a:tailEnd/>
            </a:ln>
          </p:spPr>
          <p:txBody>
            <a:bodyPr wrap="none" lIns="0" tIns="0" rIns="0" bIns="0" anchor="ctr"/>
            <a:lstStyle>
              <a:lvl1pPr eaLnBrk="0" hangingPunct="0">
                <a:spcBef>
                  <a:spcPct val="20000"/>
                </a:spcBef>
                <a:buChar char="•"/>
                <a:defRPr sz="3200" b="1">
                  <a:solidFill>
                    <a:schemeClr val="bg1"/>
                  </a:solidFill>
                  <a:latin typeface="Times" charset="0"/>
                </a:defRPr>
              </a:lvl1pPr>
              <a:lvl2pPr marL="37931725" indent="-37474525" eaLnBrk="0" hangingPunct="0">
                <a:spcBef>
                  <a:spcPct val="20000"/>
                </a:spcBef>
                <a:buChar char="–"/>
                <a:defRPr sz="2800">
                  <a:solidFill>
                    <a:schemeClr val="bg1"/>
                  </a:solidFill>
                  <a:latin typeface="Times" charset="0"/>
                </a:defRPr>
              </a:lvl2pPr>
              <a:lvl3pPr marL="1085850" indent="-228600" eaLnBrk="0" hangingPunct="0">
                <a:spcBef>
                  <a:spcPct val="20000"/>
                </a:spcBef>
                <a:buChar char="•"/>
                <a:defRPr sz="2400">
                  <a:solidFill>
                    <a:schemeClr val="bg1"/>
                  </a:solidFill>
                  <a:latin typeface="Times" charset="0"/>
                </a:defRPr>
              </a:lvl3pPr>
              <a:lvl4pPr marL="1428750" indent="-228600" eaLnBrk="0" hangingPunct="0">
                <a:spcBef>
                  <a:spcPct val="20000"/>
                </a:spcBef>
                <a:buChar char="–"/>
                <a:defRPr sz="2000">
                  <a:solidFill>
                    <a:schemeClr val="bg1"/>
                  </a:solidFill>
                  <a:latin typeface="Times" charset="0"/>
                </a:defRPr>
              </a:lvl4pPr>
              <a:lvl5pPr marL="1771650" indent="-228600" eaLnBrk="0" hangingPunct="0">
                <a:spcBef>
                  <a:spcPct val="20000"/>
                </a:spcBef>
                <a:buChar char="»"/>
                <a:defRPr sz="2000">
                  <a:solidFill>
                    <a:schemeClr val="bg1"/>
                  </a:solidFill>
                  <a:latin typeface="Times" charset="0"/>
                </a:defRPr>
              </a:lvl5pPr>
              <a:lvl6pPr marL="2228850" indent="-228600" eaLnBrk="0" fontAlgn="base" hangingPunct="0">
                <a:spcBef>
                  <a:spcPct val="20000"/>
                </a:spcBef>
                <a:spcAft>
                  <a:spcPct val="0"/>
                </a:spcAft>
                <a:buChar char="»"/>
                <a:defRPr sz="2000">
                  <a:solidFill>
                    <a:schemeClr val="bg1"/>
                  </a:solidFill>
                  <a:latin typeface="Times" charset="0"/>
                </a:defRPr>
              </a:lvl6pPr>
              <a:lvl7pPr marL="2686050" indent="-228600" eaLnBrk="0" fontAlgn="base" hangingPunct="0">
                <a:spcBef>
                  <a:spcPct val="20000"/>
                </a:spcBef>
                <a:spcAft>
                  <a:spcPct val="0"/>
                </a:spcAft>
                <a:buChar char="»"/>
                <a:defRPr sz="2000">
                  <a:solidFill>
                    <a:schemeClr val="bg1"/>
                  </a:solidFill>
                  <a:latin typeface="Times" charset="0"/>
                </a:defRPr>
              </a:lvl7pPr>
              <a:lvl8pPr marL="3143250" indent="-228600" eaLnBrk="0" fontAlgn="base" hangingPunct="0">
                <a:spcBef>
                  <a:spcPct val="20000"/>
                </a:spcBef>
                <a:spcAft>
                  <a:spcPct val="0"/>
                </a:spcAft>
                <a:buChar char="»"/>
                <a:defRPr sz="2000">
                  <a:solidFill>
                    <a:schemeClr val="bg1"/>
                  </a:solidFill>
                  <a:latin typeface="Times" charset="0"/>
                </a:defRPr>
              </a:lvl8pPr>
              <a:lvl9pPr marL="3600450" indent="-228600" eaLnBrk="0" fontAlgn="base" hangingPunct="0">
                <a:spcBef>
                  <a:spcPct val="20000"/>
                </a:spcBef>
                <a:spcAft>
                  <a:spcPct val="0"/>
                </a:spcAft>
                <a:buChar char="»"/>
                <a:defRPr sz="2000">
                  <a:solidFill>
                    <a:schemeClr val="bg1"/>
                  </a:solidFill>
                  <a:latin typeface="Times" charset="0"/>
                </a:defRPr>
              </a:lvl9pPr>
            </a:lstStyle>
            <a:p>
              <a:pPr algn="ctr" eaLnBrk="1" hangingPunct="1">
                <a:spcBef>
                  <a:spcPct val="0"/>
                </a:spcBef>
                <a:buFontTx/>
                <a:buNone/>
              </a:pPr>
              <a:r>
                <a:rPr lang="en-US" altLang="en-US" sz="2000" dirty="0">
                  <a:latin typeface="Arial" charset="0"/>
                  <a:ea typeface="ＭＳ Ｐゴシック" charset="-128"/>
                </a:rPr>
                <a:t>Language</a:t>
              </a:r>
            </a:p>
          </p:txBody>
        </p:sp>
        <p:sp>
          <p:nvSpPr>
            <p:cNvPr id="16406" name="_s104457"/>
            <p:cNvSpPr>
              <a:spLocks noChangeArrowheads="1"/>
            </p:cNvSpPr>
            <p:nvPr/>
          </p:nvSpPr>
          <p:spPr bwMode="auto">
            <a:xfrm>
              <a:off x="4138" y="2142"/>
              <a:ext cx="581" cy="581"/>
            </a:xfrm>
            <a:prstGeom prst="ellipse">
              <a:avLst/>
            </a:prstGeom>
            <a:gradFill rotWithShape="1">
              <a:gsLst>
                <a:gs pos="0">
                  <a:srgbClr val="002F76"/>
                </a:gs>
                <a:gs pos="100000">
                  <a:srgbClr val="0066FF">
                    <a:alpha val="78000"/>
                  </a:srgbClr>
                </a:gs>
              </a:gsLst>
              <a:lin ang="18900000" scaled="1"/>
            </a:gradFill>
            <a:ln w="9525">
              <a:solidFill>
                <a:schemeClr val="bg2"/>
              </a:solidFill>
              <a:round/>
              <a:headEnd/>
              <a:tailEnd/>
            </a:ln>
          </p:spPr>
          <p:txBody>
            <a:bodyPr wrap="none" lIns="0" tIns="0" rIns="0" bIns="0" anchor="ctr"/>
            <a:lstStyle>
              <a:lvl1pPr eaLnBrk="0" hangingPunct="0">
                <a:spcBef>
                  <a:spcPct val="20000"/>
                </a:spcBef>
                <a:buChar char="•"/>
                <a:defRPr sz="3200" b="1">
                  <a:solidFill>
                    <a:schemeClr val="bg1"/>
                  </a:solidFill>
                  <a:latin typeface="Times" charset="0"/>
                </a:defRPr>
              </a:lvl1pPr>
              <a:lvl2pPr marL="37931725" indent="-37474525" eaLnBrk="0" hangingPunct="0">
                <a:spcBef>
                  <a:spcPct val="20000"/>
                </a:spcBef>
                <a:buChar char="–"/>
                <a:defRPr sz="2800">
                  <a:solidFill>
                    <a:schemeClr val="bg1"/>
                  </a:solidFill>
                  <a:latin typeface="Times" charset="0"/>
                </a:defRPr>
              </a:lvl2pPr>
              <a:lvl3pPr marL="1085850" indent="-228600" eaLnBrk="0" hangingPunct="0">
                <a:spcBef>
                  <a:spcPct val="20000"/>
                </a:spcBef>
                <a:buChar char="•"/>
                <a:defRPr sz="2400">
                  <a:solidFill>
                    <a:schemeClr val="bg1"/>
                  </a:solidFill>
                  <a:latin typeface="Times" charset="0"/>
                </a:defRPr>
              </a:lvl3pPr>
              <a:lvl4pPr marL="1428750" indent="-228600" eaLnBrk="0" hangingPunct="0">
                <a:spcBef>
                  <a:spcPct val="20000"/>
                </a:spcBef>
                <a:buChar char="–"/>
                <a:defRPr sz="2000">
                  <a:solidFill>
                    <a:schemeClr val="bg1"/>
                  </a:solidFill>
                  <a:latin typeface="Times" charset="0"/>
                </a:defRPr>
              </a:lvl4pPr>
              <a:lvl5pPr marL="1771650" indent="-228600" eaLnBrk="0" hangingPunct="0">
                <a:spcBef>
                  <a:spcPct val="20000"/>
                </a:spcBef>
                <a:buChar char="»"/>
                <a:defRPr sz="2000">
                  <a:solidFill>
                    <a:schemeClr val="bg1"/>
                  </a:solidFill>
                  <a:latin typeface="Times" charset="0"/>
                </a:defRPr>
              </a:lvl5pPr>
              <a:lvl6pPr marL="2228850" indent="-228600" eaLnBrk="0" fontAlgn="base" hangingPunct="0">
                <a:spcBef>
                  <a:spcPct val="20000"/>
                </a:spcBef>
                <a:spcAft>
                  <a:spcPct val="0"/>
                </a:spcAft>
                <a:buChar char="»"/>
                <a:defRPr sz="2000">
                  <a:solidFill>
                    <a:schemeClr val="bg1"/>
                  </a:solidFill>
                  <a:latin typeface="Times" charset="0"/>
                </a:defRPr>
              </a:lvl6pPr>
              <a:lvl7pPr marL="2686050" indent="-228600" eaLnBrk="0" fontAlgn="base" hangingPunct="0">
                <a:spcBef>
                  <a:spcPct val="20000"/>
                </a:spcBef>
                <a:spcAft>
                  <a:spcPct val="0"/>
                </a:spcAft>
                <a:buChar char="»"/>
                <a:defRPr sz="2000">
                  <a:solidFill>
                    <a:schemeClr val="bg1"/>
                  </a:solidFill>
                  <a:latin typeface="Times" charset="0"/>
                </a:defRPr>
              </a:lvl7pPr>
              <a:lvl8pPr marL="3143250" indent="-228600" eaLnBrk="0" fontAlgn="base" hangingPunct="0">
                <a:spcBef>
                  <a:spcPct val="20000"/>
                </a:spcBef>
                <a:spcAft>
                  <a:spcPct val="0"/>
                </a:spcAft>
                <a:buChar char="»"/>
                <a:defRPr sz="2000">
                  <a:solidFill>
                    <a:schemeClr val="bg1"/>
                  </a:solidFill>
                  <a:latin typeface="Times" charset="0"/>
                </a:defRPr>
              </a:lvl8pPr>
              <a:lvl9pPr marL="3600450" indent="-228600" eaLnBrk="0" fontAlgn="base" hangingPunct="0">
                <a:spcBef>
                  <a:spcPct val="20000"/>
                </a:spcBef>
                <a:spcAft>
                  <a:spcPct val="0"/>
                </a:spcAft>
                <a:buChar char="»"/>
                <a:defRPr sz="2000">
                  <a:solidFill>
                    <a:schemeClr val="bg1"/>
                  </a:solidFill>
                  <a:latin typeface="Times" charset="0"/>
                </a:defRPr>
              </a:lvl9pPr>
            </a:lstStyle>
            <a:p>
              <a:pPr algn="ctr" eaLnBrk="1" hangingPunct="1">
                <a:spcBef>
                  <a:spcPct val="0"/>
                </a:spcBef>
                <a:buFontTx/>
                <a:buNone/>
              </a:pPr>
              <a:r>
                <a:rPr lang="en-US" altLang="en-US" sz="1400" dirty="0">
                  <a:latin typeface="Arial" charset="0"/>
                  <a:ea typeface="ＭＳ Ｐゴシック" charset="-128"/>
                </a:rPr>
                <a:t>Culturally </a:t>
              </a:r>
            </a:p>
            <a:p>
              <a:pPr algn="ctr" eaLnBrk="1" hangingPunct="1">
                <a:spcBef>
                  <a:spcPct val="0"/>
                </a:spcBef>
                <a:buFontTx/>
                <a:buNone/>
              </a:pPr>
              <a:r>
                <a:rPr lang="en-US" altLang="en-US" sz="1400" dirty="0">
                  <a:latin typeface="Arial" charset="0"/>
                  <a:ea typeface="ＭＳ Ｐゴシック" charset="-128"/>
                </a:rPr>
                <a:t>Sensitive </a:t>
              </a:r>
            </a:p>
            <a:p>
              <a:pPr algn="ctr" eaLnBrk="1" hangingPunct="1">
                <a:spcBef>
                  <a:spcPct val="0"/>
                </a:spcBef>
                <a:buFontTx/>
                <a:buNone/>
              </a:pPr>
              <a:r>
                <a:rPr lang="en-US" altLang="en-US" sz="1400" dirty="0">
                  <a:latin typeface="Arial" charset="0"/>
                  <a:ea typeface="ＭＳ Ｐゴシック" charset="-128"/>
                </a:rPr>
                <a:t>Elements</a:t>
              </a:r>
            </a:p>
          </p:txBody>
        </p:sp>
      </p:grpSp>
      <p:sp>
        <p:nvSpPr>
          <p:cNvPr id="2" name="Slide Number Placeholder 1"/>
          <p:cNvSpPr>
            <a:spLocks noGrp="1"/>
          </p:cNvSpPr>
          <p:nvPr>
            <p:ph type="sldNum" sz="quarter" idx="12"/>
          </p:nvPr>
        </p:nvSpPr>
        <p:spPr/>
        <p:txBody>
          <a:bodyPr/>
          <a:lstStyle>
            <a:lvl1pPr eaLnBrk="0" hangingPunct="0">
              <a:defRPr sz="4000" b="1">
                <a:solidFill>
                  <a:schemeClr val="tx2"/>
                </a:solidFill>
                <a:latin typeface="Times New Roman" charset="0"/>
                <a:ea typeface="Arial" charset="0"/>
                <a:cs typeface="Arial" charset="0"/>
              </a:defRPr>
            </a:lvl1pPr>
            <a:lvl2pPr marL="742950" indent="-285750" eaLnBrk="0" hangingPunct="0">
              <a:defRPr sz="4000" b="1">
                <a:solidFill>
                  <a:schemeClr val="tx2"/>
                </a:solidFill>
                <a:latin typeface="Times New Roman" charset="0"/>
                <a:ea typeface="Arial" charset="0"/>
                <a:cs typeface="Arial" charset="0"/>
              </a:defRPr>
            </a:lvl2pPr>
            <a:lvl3pPr marL="1143000" indent="-228600" eaLnBrk="0" hangingPunct="0">
              <a:defRPr sz="4000" b="1">
                <a:solidFill>
                  <a:schemeClr val="tx2"/>
                </a:solidFill>
                <a:latin typeface="Times New Roman" charset="0"/>
                <a:ea typeface="Arial" charset="0"/>
                <a:cs typeface="Arial" charset="0"/>
              </a:defRPr>
            </a:lvl3pPr>
            <a:lvl4pPr marL="1600200" indent="-228600" eaLnBrk="0" hangingPunct="0">
              <a:defRPr sz="4000" b="1">
                <a:solidFill>
                  <a:schemeClr val="tx2"/>
                </a:solidFill>
                <a:latin typeface="Times New Roman" charset="0"/>
                <a:ea typeface="Arial" charset="0"/>
                <a:cs typeface="Arial" charset="0"/>
              </a:defRPr>
            </a:lvl4pPr>
            <a:lvl5pPr marL="2057400" indent="-228600" eaLnBrk="0" hangingPunct="0">
              <a:defRPr sz="4000" b="1">
                <a:solidFill>
                  <a:schemeClr val="tx2"/>
                </a:solidFill>
                <a:latin typeface="Times New Roman" charset="0"/>
                <a:ea typeface="Arial" charset="0"/>
                <a:cs typeface="Arial" charset="0"/>
              </a:defRPr>
            </a:lvl5pPr>
            <a:lvl6pPr marL="2514600" indent="-228600" eaLnBrk="0" fontAlgn="base" hangingPunct="0">
              <a:spcBef>
                <a:spcPct val="0"/>
              </a:spcBef>
              <a:spcAft>
                <a:spcPct val="0"/>
              </a:spcAft>
              <a:defRPr sz="4000" b="1">
                <a:solidFill>
                  <a:schemeClr val="tx2"/>
                </a:solidFill>
                <a:latin typeface="Times New Roman" charset="0"/>
                <a:ea typeface="Arial" charset="0"/>
                <a:cs typeface="Arial" charset="0"/>
              </a:defRPr>
            </a:lvl6pPr>
            <a:lvl7pPr marL="2971800" indent="-228600" eaLnBrk="0" fontAlgn="base" hangingPunct="0">
              <a:spcBef>
                <a:spcPct val="0"/>
              </a:spcBef>
              <a:spcAft>
                <a:spcPct val="0"/>
              </a:spcAft>
              <a:defRPr sz="4000" b="1">
                <a:solidFill>
                  <a:schemeClr val="tx2"/>
                </a:solidFill>
                <a:latin typeface="Times New Roman" charset="0"/>
                <a:ea typeface="Arial" charset="0"/>
                <a:cs typeface="Arial" charset="0"/>
              </a:defRPr>
            </a:lvl7pPr>
            <a:lvl8pPr marL="3429000" indent="-228600" eaLnBrk="0" fontAlgn="base" hangingPunct="0">
              <a:spcBef>
                <a:spcPct val="0"/>
              </a:spcBef>
              <a:spcAft>
                <a:spcPct val="0"/>
              </a:spcAft>
              <a:defRPr sz="4000" b="1">
                <a:solidFill>
                  <a:schemeClr val="tx2"/>
                </a:solidFill>
                <a:latin typeface="Times New Roman" charset="0"/>
                <a:ea typeface="Arial" charset="0"/>
                <a:cs typeface="Arial" charset="0"/>
              </a:defRPr>
            </a:lvl8pPr>
            <a:lvl9pPr marL="3886200" indent="-228600" eaLnBrk="0" fontAlgn="base" hangingPunct="0">
              <a:spcBef>
                <a:spcPct val="0"/>
              </a:spcBef>
              <a:spcAft>
                <a:spcPct val="0"/>
              </a:spcAft>
              <a:defRPr sz="4000" b="1">
                <a:solidFill>
                  <a:schemeClr val="tx2"/>
                </a:solidFill>
                <a:latin typeface="Times New Roman" charset="0"/>
                <a:ea typeface="Arial" charset="0"/>
                <a:cs typeface="Arial" charset="0"/>
              </a:defRPr>
            </a:lvl9pPr>
          </a:lstStyle>
          <a:p>
            <a:fld id="{D473689A-6874-0B42-9968-09A0D188C5A9}" type="slidenum">
              <a:rPr lang="en-US" altLang="en-US" sz="1400" b="0">
                <a:solidFill>
                  <a:schemeClr val="tx1"/>
                </a:solidFill>
              </a:rPr>
              <a:pPr/>
              <a:t>11</a:t>
            </a:fld>
            <a:endParaRPr lang="en-US" altLang="en-US" sz="1400" b="0">
              <a:solidFill>
                <a:schemeClr val="tx1"/>
              </a:solidFill>
            </a:endParaRPr>
          </a:p>
        </p:txBody>
      </p:sp>
    </p:spTree>
    <p:extLst>
      <p:ext uri="{BB962C8B-B14F-4D97-AF65-F5344CB8AC3E}">
        <p14:creationId xmlns:p14="http://schemas.microsoft.com/office/powerpoint/2010/main" val="1921644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08" y="1930675"/>
            <a:ext cx="10515600" cy="829193"/>
          </a:xfrm>
        </p:spPr>
        <p:txBody>
          <a:bodyPr>
            <a:normAutofit fontScale="90000"/>
          </a:bodyPr>
          <a:lstStyle/>
          <a:p>
            <a:r>
              <a:rPr lang="en-US" altLang="en-US" dirty="0">
                <a:ea typeface="MS PGothic" pitchFamily="34" charset="-128"/>
              </a:rPr>
              <a:t>Overview of Transnationalism in the Latino SPNS Initiative</a:t>
            </a:r>
            <a:r>
              <a:rPr lang="en-US" sz="2800" i="1" dirty="0">
                <a:solidFill>
                  <a:prstClr val="black"/>
                </a:solidFill>
                <a:ea typeface="MS PGothic" pitchFamily="34" charset="-128"/>
              </a:rPr>
              <a:t/>
            </a:r>
            <a:br>
              <a:rPr lang="en-US" sz="2800" i="1" dirty="0">
                <a:solidFill>
                  <a:prstClr val="black"/>
                </a:solidFill>
                <a:ea typeface="MS PGothic" pitchFamily="34" charset="-128"/>
              </a:rPr>
            </a:br>
            <a:r>
              <a:rPr lang="en-US" dirty="0"/>
              <a:t> </a:t>
            </a:r>
          </a:p>
        </p:txBody>
      </p:sp>
    </p:spTree>
    <p:extLst>
      <p:ext uri="{BB962C8B-B14F-4D97-AF65-F5344CB8AC3E}">
        <p14:creationId xmlns:p14="http://schemas.microsoft.com/office/powerpoint/2010/main" val="1008045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81200" y="274638"/>
            <a:ext cx="7239000" cy="1143000"/>
          </a:xfrm>
        </p:spPr>
        <p:txBody>
          <a:bodyPr/>
          <a:lstStyle/>
          <a:p>
            <a:pPr algn="ctr" eaLnBrk="1" hangingPunct="1"/>
            <a:r>
              <a:rPr lang="en-US" altLang="en-US" b="1" dirty="0" smtClean="0"/>
              <a:t>Outline</a:t>
            </a:r>
            <a:endParaRPr lang="en-US" altLang="en-US" b="1" dirty="0"/>
          </a:p>
        </p:txBody>
      </p:sp>
      <p:sp>
        <p:nvSpPr>
          <p:cNvPr id="3075" name="Content Placeholder 2"/>
          <p:cNvSpPr>
            <a:spLocks noGrp="1"/>
          </p:cNvSpPr>
          <p:nvPr>
            <p:ph idx="1"/>
          </p:nvPr>
        </p:nvSpPr>
        <p:spPr>
          <a:xfrm>
            <a:off x="834887" y="1295400"/>
            <a:ext cx="9396551" cy="4114800"/>
          </a:xfrm>
        </p:spPr>
        <p:txBody>
          <a:bodyPr rtlCol="0">
            <a:normAutofit fontScale="92500" lnSpcReduction="20000"/>
          </a:bodyPr>
          <a:lstStyle/>
          <a:p>
            <a:pPr>
              <a:lnSpc>
                <a:spcPct val="80000"/>
              </a:lnSpc>
              <a:buFont typeface="Arial" panose="020B0604020202020204" pitchFamily="34" charset="0"/>
              <a:buChar char="•"/>
              <a:defRPr/>
            </a:pPr>
            <a:r>
              <a:rPr lang="en-US" altLang="en-US" sz="3200" dirty="0"/>
              <a:t>Defining </a:t>
            </a:r>
            <a:r>
              <a:rPr lang="en-US" altLang="en-US" sz="3200" dirty="0" smtClean="0"/>
              <a:t>transnationalism</a:t>
            </a:r>
          </a:p>
          <a:p>
            <a:pPr>
              <a:lnSpc>
                <a:spcPct val="80000"/>
              </a:lnSpc>
              <a:buFont typeface="Arial" panose="020B0604020202020204" pitchFamily="34" charset="0"/>
              <a:buChar char="•"/>
              <a:defRPr/>
            </a:pPr>
            <a:endParaRPr lang="en-US" altLang="en-US" sz="3200" dirty="0"/>
          </a:p>
          <a:p>
            <a:pPr>
              <a:lnSpc>
                <a:spcPct val="80000"/>
              </a:lnSpc>
              <a:buFont typeface="Arial" panose="020B0604020202020204" pitchFamily="34" charset="0"/>
              <a:buChar char="•"/>
              <a:defRPr/>
            </a:pPr>
            <a:r>
              <a:rPr lang="en-US" altLang="en-US" sz="3200" dirty="0"/>
              <a:t>Transnational:</a:t>
            </a:r>
          </a:p>
          <a:p>
            <a:pPr lvl="1">
              <a:lnSpc>
                <a:spcPct val="80000"/>
              </a:lnSpc>
              <a:defRPr/>
            </a:pPr>
            <a:r>
              <a:rPr lang="en-US" altLang="en-US" sz="3200" dirty="0" smtClean="0"/>
              <a:t>Social spaces</a:t>
            </a:r>
          </a:p>
          <a:p>
            <a:pPr lvl="1">
              <a:lnSpc>
                <a:spcPct val="80000"/>
              </a:lnSpc>
              <a:defRPr/>
            </a:pPr>
            <a:r>
              <a:rPr lang="en-US" altLang="en-US" sz="3200" dirty="0" smtClean="0"/>
              <a:t>Life</a:t>
            </a:r>
          </a:p>
          <a:p>
            <a:pPr lvl="1">
              <a:lnSpc>
                <a:spcPct val="80000"/>
              </a:lnSpc>
              <a:defRPr/>
            </a:pPr>
            <a:r>
              <a:rPr lang="en-US" altLang="en-US" sz="3200" dirty="0" smtClean="0"/>
              <a:t>Practices</a:t>
            </a:r>
          </a:p>
          <a:p>
            <a:pPr lvl="1">
              <a:lnSpc>
                <a:spcPct val="80000"/>
              </a:lnSpc>
              <a:defRPr/>
            </a:pPr>
            <a:r>
              <a:rPr lang="en-US" altLang="en-US" sz="3200" dirty="0" smtClean="0"/>
              <a:t>Social transformation</a:t>
            </a:r>
          </a:p>
          <a:p>
            <a:pPr lvl="1">
              <a:lnSpc>
                <a:spcPct val="80000"/>
              </a:lnSpc>
              <a:defRPr/>
            </a:pPr>
            <a:endParaRPr lang="en-US" altLang="en-US" sz="3200" dirty="0" smtClean="0"/>
          </a:p>
          <a:p>
            <a:pPr>
              <a:lnSpc>
                <a:spcPct val="80000"/>
              </a:lnSpc>
              <a:buFont typeface="Arial" panose="020B0604020202020204" pitchFamily="34" charset="0"/>
              <a:buChar char="•"/>
              <a:defRPr/>
            </a:pPr>
            <a:r>
              <a:rPr lang="en-US" altLang="en-US" sz="3200" dirty="0"/>
              <a:t>Influences on transnational practices</a:t>
            </a:r>
          </a:p>
          <a:p>
            <a:pPr>
              <a:lnSpc>
                <a:spcPct val="80000"/>
              </a:lnSpc>
              <a:buFont typeface="Arial" panose="020B0604020202020204" pitchFamily="34" charset="0"/>
              <a:buChar char="•"/>
              <a:defRPr/>
            </a:pPr>
            <a:r>
              <a:rPr lang="en-US" altLang="en-US" sz="3200" dirty="0"/>
              <a:t>Transnational Exploration Tool</a:t>
            </a:r>
          </a:p>
          <a:p>
            <a:pPr>
              <a:lnSpc>
                <a:spcPct val="80000"/>
              </a:lnSpc>
              <a:buFont typeface="Arial" panose="020B0604020202020204" pitchFamily="34" charset="0"/>
              <a:buChar char="•"/>
              <a:defRPr/>
            </a:pPr>
            <a:r>
              <a:rPr lang="en-US" altLang="en-US" sz="3200" dirty="0"/>
              <a:t>Integrating transnationalism into HIV care interventions</a:t>
            </a:r>
          </a:p>
          <a:p>
            <a:pPr>
              <a:lnSpc>
                <a:spcPct val="80000"/>
              </a:lnSpc>
              <a:defRPr/>
            </a:pPr>
            <a:endParaRPr lang="en-US" altLang="en-US" sz="2200" dirty="0"/>
          </a:p>
        </p:txBody>
      </p:sp>
    </p:spTree>
    <p:extLst>
      <p:ext uri="{BB962C8B-B14F-4D97-AF65-F5344CB8AC3E}">
        <p14:creationId xmlns:p14="http://schemas.microsoft.com/office/powerpoint/2010/main" val="414715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81200" y="274638"/>
            <a:ext cx="7239000" cy="1143000"/>
          </a:xfrm>
        </p:spPr>
        <p:txBody>
          <a:bodyPr>
            <a:normAutofit/>
          </a:bodyPr>
          <a:lstStyle/>
          <a:p>
            <a:pPr algn="ctr" eaLnBrk="1" hangingPunct="1"/>
            <a:r>
              <a:rPr lang="en-US" altLang="en-US" sz="4800" b="1" dirty="0"/>
              <a:t>Transnationalism</a:t>
            </a:r>
          </a:p>
        </p:txBody>
      </p:sp>
      <p:sp>
        <p:nvSpPr>
          <p:cNvPr id="12291" name="Content Placeholder 2"/>
          <p:cNvSpPr>
            <a:spLocks noGrp="1"/>
          </p:cNvSpPr>
          <p:nvPr>
            <p:ph idx="1"/>
          </p:nvPr>
        </p:nvSpPr>
        <p:spPr>
          <a:xfrm>
            <a:off x="3458817" y="1417638"/>
            <a:ext cx="8163339" cy="4876800"/>
          </a:xfrm>
        </p:spPr>
        <p:txBody>
          <a:bodyPr rtlCol="0">
            <a:normAutofit/>
          </a:bodyPr>
          <a:lstStyle/>
          <a:p>
            <a:pPr eaLnBrk="1" hangingPunct="1">
              <a:buFont typeface="Arial" panose="020B0604020202020204" pitchFamily="34" charset="0"/>
              <a:buChar char="•"/>
              <a:defRPr/>
            </a:pPr>
            <a:r>
              <a:rPr lang="en-US" altLang="en-US" sz="2800" dirty="0"/>
              <a:t>Defined as “</a:t>
            </a:r>
            <a:r>
              <a:rPr lang="en-US" altLang="ja-JP" sz="2800" b="1" i="1" dirty="0"/>
              <a:t>the processes by which immigrants forge and sustain multi-stranded social relations that link together their societies of origin and settlement</a:t>
            </a:r>
            <a:r>
              <a:rPr lang="en-US" altLang="ja-JP" sz="2800" dirty="0"/>
              <a:t>.</a:t>
            </a:r>
            <a:r>
              <a:rPr lang="ja-JP" altLang="en-US" sz="2800" dirty="0"/>
              <a:t>”</a:t>
            </a:r>
            <a:endParaRPr lang="en-US" altLang="ja-JP" sz="2800" dirty="0"/>
          </a:p>
          <a:p>
            <a:pPr eaLnBrk="1" hangingPunct="1">
              <a:buFont typeface="Arial" panose="020B0604020202020204" pitchFamily="34" charset="0"/>
              <a:buNone/>
              <a:defRPr/>
            </a:pPr>
            <a:endParaRPr lang="en-US" altLang="en-US" sz="2800" dirty="0"/>
          </a:p>
          <a:p>
            <a:pPr eaLnBrk="1" hangingPunct="1">
              <a:buFont typeface="Arial" panose="020B0604020202020204" pitchFamily="34" charset="0"/>
              <a:buChar char="•"/>
              <a:defRPr/>
            </a:pPr>
            <a:r>
              <a:rPr lang="en-US" altLang="ja-JP" sz="2800" dirty="0" smtClean="0"/>
              <a:t>Framework to </a:t>
            </a:r>
            <a:r>
              <a:rPr lang="en-US" altLang="ja-JP" sz="2800" dirty="0"/>
              <a:t>describe immigrants who maintain long-term and psychological ties to their place of origin.</a:t>
            </a:r>
          </a:p>
          <a:p>
            <a:pPr eaLnBrk="1" hangingPunct="1">
              <a:buFont typeface="Arial" panose="020B0604020202020204" pitchFamily="34" charset="0"/>
              <a:buChar char="•"/>
              <a:defRPr/>
            </a:pPr>
            <a:endParaRPr lang="en-US" altLang="ja-JP" sz="2800" dirty="0"/>
          </a:p>
          <a:p>
            <a:pPr eaLnBrk="1" hangingPunct="1">
              <a:buFont typeface="Arial" panose="020B0604020202020204" pitchFamily="34" charset="0"/>
              <a:buChar char="•"/>
              <a:defRPr/>
            </a:pPr>
            <a:r>
              <a:rPr lang="en-US" altLang="en-US" sz="1400" dirty="0"/>
              <a:t>Sources: </a:t>
            </a:r>
            <a:r>
              <a:rPr lang="en-US" altLang="en-US" sz="1400" dirty="0" err="1"/>
              <a:t>Basch</a:t>
            </a:r>
            <a:r>
              <a:rPr lang="en-US" altLang="en-US" sz="1400" dirty="0"/>
              <a:t> et al., 1994, p. 6,  </a:t>
            </a:r>
            <a:r>
              <a:rPr lang="en-US" altLang="en-US" sz="1400" dirty="0" err="1"/>
              <a:t>Mouw</a:t>
            </a:r>
            <a:r>
              <a:rPr lang="en-US" altLang="en-US" sz="1400" dirty="0"/>
              <a:t> et al., 2014</a:t>
            </a:r>
          </a:p>
          <a:p>
            <a:pPr eaLnBrk="1" hangingPunct="1">
              <a:buFont typeface="Arial" panose="020B0604020202020204" pitchFamily="34" charset="0"/>
              <a:buChar char="•"/>
              <a:defRPr/>
            </a:pPr>
            <a:endParaRPr lang="en-US" altLang="ja-JP" sz="1400" dirty="0"/>
          </a:p>
          <a:p>
            <a:pPr eaLnBrk="1" hangingPunct="1">
              <a:buFont typeface="Arial" panose="020B0604020202020204" pitchFamily="34" charset="0"/>
              <a:buChar char="•"/>
              <a:defRPr/>
            </a:pPr>
            <a:endParaRPr lang="en-US" altLang="en-US" sz="2800" dirty="0"/>
          </a:p>
          <a:p>
            <a:pPr eaLnBrk="1" hangingPunct="1">
              <a:buFont typeface="Arial" panose="020B0604020202020204" pitchFamily="34" charset="0"/>
              <a:buChar char="•"/>
              <a:defRPr/>
            </a:pPr>
            <a:endParaRPr lang="en-US" altLang="ja-JP" sz="2800" dirty="0"/>
          </a:p>
        </p:txBody>
      </p:sp>
      <p:pic>
        <p:nvPicPr>
          <p:cNvPr id="7172" name="Picture 2" descr="http://upload.wikimedia.org/wikipedia/commons/thumb/4/43/Location_North_America.svg/2000px-Location_North_Americ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41" y="1910109"/>
            <a:ext cx="2479675"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004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67409" y="130969"/>
            <a:ext cx="10018643" cy="1143000"/>
          </a:xfrm>
        </p:spPr>
        <p:txBody>
          <a:bodyPr>
            <a:noAutofit/>
          </a:bodyPr>
          <a:lstStyle/>
          <a:p>
            <a:pPr algn="ctr" eaLnBrk="1" hangingPunct="1"/>
            <a:r>
              <a:rPr lang="en-US" altLang="en-US" sz="4800" dirty="0"/>
              <a:t>Transnational </a:t>
            </a:r>
            <a:r>
              <a:rPr lang="en-US" altLang="en-US" sz="4800" dirty="0" smtClean="0"/>
              <a:t>Social Spaces/Fields</a:t>
            </a:r>
            <a:endParaRPr lang="en-US" altLang="en-US" sz="4800" dirty="0"/>
          </a:p>
        </p:txBody>
      </p:sp>
      <p:sp>
        <p:nvSpPr>
          <p:cNvPr id="17411" name="Content Placeholder 2"/>
          <p:cNvSpPr>
            <a:spLocks noGrp="1"/>
          </p:cNvSpPr>
          <p:nvPr>
            <p:ph idx="1"/>
          </p:nvPr>
        </p:nvSpPr>
        <p:spPr>
          <a:xfrm>
            <a:off x="476008" y="1381919"/>
            <a:ext cx="6210784" cy="3651527"/>
          </a:xfrm>
        </p:spPr>
        <p:txBody>
          <a:bodyPr>
            <a:normAutofit/>
          </a:bodyPr>
          <a:lstStyle/>
          <a:p>
            <a:pPr eaLnBrk="1" hangingPunct="1">
              <a:lnSpc>
                <a:spcPct val="80000"/>
              </a:lnSpc>
            </a:pPr>
            <a:r>
              <a:rPr lang="en-US" altLang="ja-JP" dirty="0">
                <a:cs typeface="游ゴシック" charset="-128"/>
              </a:rPr>
              <a:t> </a:t>
            </a:r>
            <a:r>
              <a:rPr lang="en-US" altLang="x-none" dirty="0"/>
              <a:t>“</a:t>
            </a:r>
            <a:r>
              <a:rPr lang="en-US" altLang="x-none" dirty="0">
                <a:solidFill>
                  <a:srgbClr val="FF0000"/>
                </a:solidFill>
              </a:rPr>
              <a:t>The transnational social field is constructed through the daily life and activity of immigrants </a:t>
            </a:r>
            <a:r>
              <a:rPr lang="en-US" altLang="x-none" dirty="0">
                <a:solidFill>
                  <a:srgbClr val="000000"/>
                </a:solidFill>
              </a:rPr>
              <a:t>affecting all aspects of their life, from their economic opportunities, to their political behavior, to their individual and group identities.”</a:t>
            </a:r>
          </a:p>
          <a:p>
            <a:pPr eaLnBrk="1" hangingPunct="1">
              <a:lnSpc>
                <a:spcPct val="70000"/>
              </a:lnSpc>
            </a:pPr>
            <a:endParaRPr lang="en-US" altLang="x-none" sz="1000" dirty="0">
              <a:solidFill>
                <a:srgbClr val="000000"/>
              </a:solidFill>
            </a:endParaRPr>
          </a:p>
          <a:p>
            <a:pPr eaLnBrk="1" hangingPunct="1">
              <a:lnSpc>
                <a:spcPct val="70000"/>
              </a:lnSpc>
            </a:pPr>
            <a:endParaRPr lang="en-US" altLang="x-none" sz="1000" dirty="0">
              <a:solidFill>
                <a:srgbClr val="000000"/>
              </a:solidFill>
            </a:endParaRPr>
          </a:p>
          <a:p>
            <a:pPr eaLnBrk="1" hangingPunct="1">
              <a:lnSpc>
                <a:spcPct val="70000"/>
              </a:lnSpc>
              <a:buFont typeface="Arial" charset="0"/>
              <a:buNone/>
            </a:pPr>
            <a:endParaRPr lang="en-US" altLang="x-none" sz="1000" dirty="0">
              <a:solidFill>
                <a:srgbClr val="000000"/>
              </a:solidFill>
            </a:endParaRPr>
          </a:p>
          <a:p>
            <a:pPr eaLnBrk="1" hangingPunct="1">
              <a:lnSpc>
                <a:spcPct val="70000"/>
              </a:lnSpc>
              <a:buFont typeface="Arial" charset="0"/>
              <a:buNone/>
            </a:pPr>
            <a:endParaRPr lang="en-US" altLang="x-none" sz="1000" dirty="0">
              <a:solidFill>
                <a:srgbClr val="000000"/>
              </a:solidFill>
            </a:endParaRPr>
          </a:p>
          <a:p>
            <a:pPr eaLnBrk="1" hangingPunct="1">
              <a:lnSpc>
                <a:spcPct val="70000"/>
              </a:lnSpc>
            </a:pPr>
            <a:endParaRPr lang="en-US" altLang="x-none" sz="300" dirty="0"/>
          </a:p>
          <a:p>
            <a:pPr eaLnBrk="1" hangingPunct="1">
              <a:lnSpc>
                <a:spcPct val="70000"/>
              </a:lnSpc>
              <a:buFont typeface="Arial" charset="0"/>
              <a:buNone/>
            </a:pPr>
            <a:r>
              <a:rPr lang="en-US" altLang="x-none" sz="900" dirty="0"/>
              <a:t>José </a:t>
            </a:r>
            <a:r>
              <a:rPr lang="en-US" altLang="x-none" sz="900" dirty="0" err="1"/>
              <a:t>Itzigsohn</a:t>
            </a:r>
            <a:r>
              <a:rPr lang="en-US" altLang="x-none" sz="900" dirty="0"/>
              <a:t> et al. 1999. “Mapping Dominican Transnationalism: Narrow and Broad Transnational Practices.” </a:t>
            </a:r>
            <a:r>
              <a:rPr lang="en-US" altLang="x-none" sz="900" i="1" dirty="0"/>
              <a:t>Ethnic and Racial Studies </a:t>
            </a:r>
            <a:r>
              <a:rPr lang="en-US" altLang="x-none" sz="900" dirty="0"/>
              <a:t>22, no.2: 316-339.</a:t>
            </a:r>
          </a:p>
          <a:p>
            <a:pPr eaLnBrk="1" hangingPunct="1">
              <a:lnSpc>
                <a:spcPct val="60000"/>
              </a:lnSpc>
            </a:pPr>
            <a:endParaRPr lang="en-US" altLang="ja-JP" dirty="0">
              <a:cs typeface="游ゴシック" charset="-128"/>
            </a:endParaRPr>
          </a:p>
          <a:p>
            <a:pPr eaLnBrk="1" hangingPunct="1">
              <a:lnSpc>
                <a:spcPct val="60000"/>
              </a:lnSpc>
              <a:buFont typeface="Arial" charset="0"/>
              <a:buNone/>
            </a:pPr>
            <a:endParaRPr lang="en-US" altLang="en-US" dirty="0"/>
          </a:p>
        </p:txBody>
      </p:sp>
      <p:sp>
        <p:nvSpPr>
          <p:cNvPr id="9220" name="TextBox 6"/>
          <p:cNvSpPr txBox="1">
            <a:spLocks noChangeArrowheads="1"/>
          </p:cNvSpPr>
          <p:nvPr/>
        </p:nvSpPr>
        <p:spPr bwMode="auto">
          <a:xfrm>
            <a:off x="3581400" y="6473826"/>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charset="0"/>
              </a:defRPr>
            </a:lvl1pPr>
            <a:lvl2pPr marL="742950" indent="-285750">
              <a:lnSpc>
                <a:spcPct val="90000"/>
              </a:lnSpc>
              <a:spcBef>
                <a:spcPts val="375"/>
              </a:spcBef>
              <a:buFont typeface="Arial" charset="0"/>
              <a:buChar char="•"/>
              <a:defRPr>
                <a:solidFill>
                  <a:schemeClr val="tx1"/>
                </a:solidFill>
                <a:latin typeface="Calibri" charset="0"/>
              </a:defRPr>
            </a:lvl2pPr>
            <a:lvl3pPr marL="1143000" indent="-228600">
              <a:lnSpc>
                <a:spcPct val="90000"/>
              </a:lnSpc>
              <a:spcBef>
                <a:spcPts val="375"/>
              </a:spcBef>
              <a:buFont typeface="Arial" charset="0"/>
              <a:buChar char="•"/>
              <a:defRPr sz="1500">
                <a:solidFill>
                  <a:schemeClr val="tx1"/>
                </a:solidFill>
                <a:latin typeface="Calibri" charset="0"/>
              </a:defRPr>
            </a:lvl3pPr>
            <a:lvl4pPr marL="1600200" indent="-228600">
              <a:lnSpc>
                <a:spcPct val="90000"/>
              </a:lnSpc>
              <a:spcBef>
                <a:spcPts val="375"/>
              </a:spcBef>
              <a:buFont typeface="Arial" charset="0"/>
              <a:buChar char="•"/>
              <a:defRPr sz="1300">
                <a:solidFill>
                  <a:schemeClr val="tx1"/>
                </a:solidFill>
                <a:latin typeface="Calibri" charset="0"/>
              </a:defRPr>
            </a:lvl4pPr>
            <a:lvl5pPr marL="2057400" indent="-228600">
              <a:lnSpc>
                <a:spcPct val="90000"/>
              </a:lnSpc>
              <a:spcBef>
                <a:spcPts val="375"/>
              </a:spcBef>
              <a:buFont typeface="Arial" charset="0"/>
              <a:buChar char="•"/>
              <a:defRPr sz="1300">
                <a:solidFill>
                  <a:schemeClr val="tx1"/>
                </a:solidFill>
                <a:latin typeface="Calibri"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9pPr>
          </a:lstStyle>
          <a:p>
            <a:pPr algn="r" eaLnBrk="1" hangingPunct="1">
              <a:lnSpc>
                <a:spcPct val="100000"/>
              </a:lnSpc>
              <a:spcBef>
                <a:spcPct val="0"/>
              </a:spcBef>
              <a:buFontTx/>
              <a:buNone/>
            </a:pPr>
            <a:r>
              <a:rPr lang="en-US" altLang="en-US" sz="1400">
                <a:latin typeface="Corbel" charset="0"/>
              </a:rPr>
              <a:t>Levitt 2001; Levitt &amp; Glick Shiller, 2004; Levitt et al., 2007; Pries, 2005; Smith, 2005</a:t>
            </a:r>
          </a:p>
        </p:txBody>
      </p:sp>
      <p:pic>
        <p:nvPicPr>
          <p:cNvPr id="92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0019" y="1273969"/>
            <a:ext cx="4304816" cy="3867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290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659766" y="373063"/>
            <a:ext cx="9051235" cy="1143000"/>
          </a:xfrm>
        </p:spPr>
        <p:txBody>
          <a:bodyPr>
            <a:noAutofit/>
          </a:bodyPr>
          <a:lstStyle/>
          <a:p>
            <a:pPr algn="ctr" eaLnBrk="1" hangingPunct="1"/>
            <a:r>
              <a:rPr lang="en-US" altLang="en-US" sz="4800" dirty="0"/>
              <a:t>Transnational </a:t>
            </a:r>
            <a:r>
              <a:rPr lang="en-US" altLang="en-US" sz="4800" dirty="0" smtClean="0"/>
              <a:t>Social Spaces/Fields</a:t>
            </a:r>
            <a:endParaRPr lang="en-US" altLang="en-US" sz="4800" dirty="0"/>
          </a:p>
        </p:txBody>
      </p:sp>
      <p:sp>
        <p:nvSpPr>
          <p:cNvPr id="7171" name="Content Placeholder 2"/>
          <p:cNvSpPr>
            <a:spLocks noGrp="1"/>
          </p:cNvSpPr>
          <p:nvPr>
            <p:ph idx="1"/>
          </p:nvPr>
        </p:nvSpPr>
        <p:spPr>
          <a:xfrm>
            <a:off x="549965" y="1417638"/>
            <a:ext cx="5811078" cy="3992563"/>
          </a:xfrm>
        </p:spPr>
        <p:txBody>
          <a:bodyPr rtlCol="0">
            <a:normAutofit/>
          </a:bodyPr>
          <a:lstStyle/>
          <a:p>
            <a:pPr marL="114300">
              <a:lnSpc>
                <a:spcPct val="80000"/>
              </a:lnSpc>
              <a:defRPr/>
            </a:pPr>
            <a:endParaRPr lang="en-US" altLang="ja-JP" dirty="0" smtClean="0"/>
          </a:p>
          <a:p>
            <a:pPr>
              <a:lnSpc>
                <a:spcPct val="80000"/>
              </a:lnSpc>
              <a:buFont typeface="Arial" panose="020B0604020202020204" pitchFamily="34" charset="0"/>
              <a:buChar char="•"/>
              <a:defRPr/>
            </a:pPr>
            <a:r>
              <a:rPr lang="en-US" altLang="ja-JP" dirty="0"/>
              <a:t>The </a:t>
            </a:r>
            <a:r>
              <a:rPr lang="en-US" altLang="ja-JP" dirty="0">
                <a:solidFill>
                  <a:srgbClr val="FF0000"/>
                </a:solidFill>
              </a:rPr>
              <a:t>social space</a:t>
            </a:r>
            <a:r>
              <a:rPr lang="en-US" altLang="ja-JP" dirty="0"/>
              <a:t> emphasizes the importance of considering the broader social world surrounding an individual migrant in both the sending and host countries.   </a:t>
            </a:r>
          </a:p>
          <a:p>
            <a:pPr eaLnBrk="1" hangingPunct="1">
              <a:lnSpc>
                <a:spcPct val="80000"/>
              </a:lnSpc>
              <a:buFont typeface="Arial" charset="0"/>
              <a:buNone/>
              <a:defRPr/>
            </a:pPr>
            <a:endParaRPr lang="en-US" altLang="en-US" sz="2800" dirty="0"/>
          </a:p>
          <a:p>
            <a:pPr eaLnBrk="1" hangingPunct="1">
              <a:lnSpc>
                <a:spcPct val="80000"/>
              </a:lnSpc>
              <a:buFont typeface="Arial" panose="020B0604020202020204" pitchFamily="34" charset="0"/>
              <a:buNone/>
              <a:defRPr/>
            </a:pPr>
            <a:r>
              <a:rPr lang="en-US" altLang="en-US" sz="2800" dirty="0"/>
              <a:t>	</a:t>
            </a:r>
            <a:r>
              <a:rPr lang="en-US" altLang="en-US" sz="1200" dirty="0"/>
              <a:t>Sources: Levitt  et al., 2007; Levitt 2001</a:t>
            </a:r>
          </a:p>
          <a:p>
            <a:pPr eaLnBrk="1" hangingPunct="1">
              <a:lnSpc>
                <a:spcPct val="80000"/>
              </a:lnSpc>
              <a:buFont typeface="Arial" charset="0"/>
              <a:buNone/>
              <a:defRPr/>
            </a:pPr>
            <a:endParaRPr lang="en-US" altLang="en-US" sz="1200" dirty="0"/>
          </a:p>
        </p:txBody>
      </p:sp>
      <p:pic>
        <p:nvPicPr>
          <p:cNvPr id="6" name="Picture 15" descr="C:\Users\rbrooks\AppData\Local\Microsoft\Windows\Temporary Internet Files\Content.IE5\4QLPVGND\6297956438_2c123a3b07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313" y="1626938"/>
            <a:ext cx="3468688" cy="37832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C071EF4-5FB1-394A-A0D4-0C9C8DE5C898}" type="slidenum">
              <a:rPr lang="en-US" altLang="en-US" smtClean="0"/>
              <a:pPr>
                <a:defRPr/>
              </a:pPr>
              <a:t>16</a:t>
            </a:fld>
            <a:endParaRPr lang="en-US" altLang="en-US"/>
          </a:p>
        </p:txBody>
      </p:sp>
    </p:spTree>
    <p:extLst>
      <p:ext uri="{BB962C8B-B14F-4D97-AF65-F5344CB8AC3E}">
        <p14:creationId xmlns:p14="http://schemas.microsoft.com/office/powerpoint/2010/main" val="1085912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274638"/>
            <a:ext cx="7239000" cy="1143000"/>
          </a:xfrm>
        </p:spPr>
        <p:txBody>
          <a:bodyPr>
            <a:normAutofit/>
          </a:bodyPr>
          <a:lstStyle/>
          <a:p>
            <a:pPr algn="ctr" eaLnBrk="1" hangingPunct="1"/>
            <a:r>
              <a:rPr lang="en-US" altLang="en-US" sz="4800" b="1" dirty="0"/>
              <a:t>Transnational </a:t>
            </a:r>
            <a:r>
              <a:rPr lang="en-US" altLang="en-US" sz="4800" b="1" dirty="0" smtClean="0"/>
              <a:t>Life</a:t>
            </a:r>
            <a:endParaRPr lang="en-US" altLang="en-US" sz="4800"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3648">
            <a:off x="1104900" y="1955385"/>
            <a:ext cx="1752600" cy="284956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6"/>
          <p:cNvSpPr txBox="1">
            <a:spLocks noChangeArrowheads="1"/>
          </p:cNvSpPr>
          <p:nvPr/>
        </p:nvSpPr>
        <p:spPr bwMode="auto">
          <a:xfrm>
            <a:off x="3581400" y="6473826"/>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charset="0"/>
              </a:defRPr>
            </a:lvl1pPr>
            <a:lvl2pPr marL="742950" indent="-285750">
              <a:lnSpc>
                <a:spcPct val="90000"/>
              </a:lnSpc>
              <a:spcBef>
                <a:spcPts val="375"/>
              </a:spcBef>
              <a:buFont typeface="Arial" charset="0"/>
              <a:buChar char="•"/>
              <a:defRPr>
                <a:solidFill>
                  <a:schemeClr val="tx1"/>
                </a:solidFill>
                <a:latin typeface="Calibri" charset="0"/>
              </a:defRPr>
            </a:lvl2pPr>
            <a:lvl3pPr marL="1143000" indent="-228600">
              <a:lnSpc>
                <a:spcPct val="90000"/>
              </a:lnSpc>
              <a:spcBef>
                <a:spcPts val="375"/>
              </a:spcBef>
              <a:buFont typeface="Arial" charset="0"/>
              <a:buChar char="•"/>
              <a:defRPr sz="1500">
                <a:solidFill>
                  <a:schemeClr val="tx1"/>
                </a:solidFill>
                <a:latin typeface="Calibri" charset="0"/>
              </a:defRPr>
            </a:lvl3pPr>
            <a:lvl4pPr marL="1600200" indent="-228600">
              <a:lnSpc>
                <a:spcPct val="90000"/>
              </a:lnSpc>
              <a:spcBef>
                <a:spcPts val="375"/>
              </a:spcBef>
              <a:buFont typeface="Arial" charset="0"/>
              <a:buChar char="•"/>
              <a:defRPr sz="1300">
                <a:solidFill>
                  <a:schemeClr val="tx1"/>
                </a:solidFill>
                <a:latin typeface="Calibri" charset="0"/>
              </a:defRPr>
            </a:lvl4pPr>
            <a:lvl5pPr marL="2057400" indent="-228600">
              <a:lnSpc>
                <a:spcPct val="90000"/>
              </a:lnSpc>
              <a:spcBef>
                <a:spcPts val="375"/>
              </a:spcBef>
              <a:buFont typeface="Arial" charset="0"/>
              <a:buChar char="•"/>
              <a:defRPr sz="1300">
                <a:solidFill>
                  <a:schemeClr val="tx1"/>
                </a:solidFill>
                <a:latin typeface="Calibri"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9pPr>
          </a:lstStyle>
          <a:p>
            <a:pPr algn="r" eaLnBrk="1" hangingPunct="1">
              <a:lnSpc>
                <a:spcPct val="100000"/>
              </a:lnSpc>
              <a:spcBef>
                <a:spcPct val="0"/>
              </a:spcBef>
              <a:buFontTx/>
              <a:buNone/>
            </a:pPr>
            <a:r>
              <a:rPr lang="en-US" altLang="en-US" sz="1400">
                <a:latin typeface="Corbel" charset="0"/>
              </a:rPr>
              <a:t>Carrillo, 2012; Levitt et al., 2007; Smith, 2006</a:t>
            </a:r>
          </a:p>
        </p:txBody>
      </p:sp>
      <p:sp>
        <p:nvSpPr>
          <p:cNvPr id="2" name="Content Placeholder 1"/>
          <p:cNvSpPr>
            <a:spLocks noGrp="1"/>
          </p:cNvSpPr>
          <p:nvPr>
            <p:ph idx="1"/>
          </p:nvPr>
        </p:nvSpPr>
        <p:spPr>
          <a:xfrm>
            <a:off x="3826565" y="1470371"/>
            <a:ext cx="7729330" cy="4525963"/>
          </a:xfrm>
        </p:spPr>
        <p:txBody>
          <a:bodyPr rtlCol="0">
            <a:normAutofit/>
          </a:bodyPr>
          <a:lstStyle/>
          <a:p>
            <a:pPr eaLnBrk="1" hangingPunct="1">
              <a:buFont typeface="Arial" panose="020B0604020202020204" pitchFamily="34" charset="0"/>
              <a:buChar char="•"/>
              <a:defRPr/>
            </a:pPr>
            <a:r>
              <a:rPr lang="en-US" sz="2000" b="1" i="1" dirty="0">
                <a:cs typeface="ＭＳ Ｐゴシック" charset="0"/>
              </a:rPr>
              <a:t>Transnational life is used to include practices and relationships </a:t>
            </a:r>
            <a:r>
              <a:rPr lang="en-US" sz="2000" dirty="0">
                <a:cs typeface="ＭＳ Ｐゴシック" charset="0"/>
              </a:rPr>
              <a:t>that link migrants and their children with their country of origin, where such practices have significant meaning and are regularly observed. </a:t>
            </a:r>
          </a:p>
          <a:p>
            <a:pPr>
              <a:defRPr/>
            </a:pPr>
            <a:endParaRPr lang="en-US" sz="1000" dirty="0">
              <a:cs typeface="ＭＳ Ｐゴシック" charset="0"/>
            </a:endParaRPr>
          </a:p>
          <a:p>
            <a:pPr eaLnBrk="1" hangingPunct="1">
              <a:buFont typeface="Arial" panose="020B0604020202020204" pitchFamily="34" charset="0"/>
              <a:buChar char="•"/>
              <a:defRPr/>
            </a:pPr>
            <a:r>
              <a:rPr lang="en-US" sz="2000" b="1" i="1" dirty="0">
                <a:cs typeface="ＭＳ Ｐゴシック" charset="0"/>
              </a:rPr>
              <a:t>Immigrants use their transnational connections as a primary point of reference </a:t>
            </a:r>
            <a:r>
              <a:rPr lang="en-US" sz="2000" dirty="0">
                <a:cs typeface="ＭＳ Ｐゴシック" charset="0"/>
              </a:rPr>
              <a:t>that informs their cultural understandings </a:t>
            </a:r>
          </a:p>
          <a:p>
            <a:pPr>
              <a:defRPr/>
            </a:pPr>
            <a:endParaRPr lang="en-US" sz="1000" dirty="0">
              <a:cs typeface="ＭＳ Ｐゴシック" charset="0"/>
            </a:endParaRPr>
          </a:p>
          <a:p>
            <a:pPr eaLnBrk="1" hangingPunct="1">
              <a:buFont typeface="Arial" panose="020B0604020202020204" pitchFamily="34" charset="0"/>
              <a:buChar char="•"/>
              <a:defRPr/>
            </a:pPr>
            <a:r>
              <a:rPr lang="en-US" sz="2000" b="1" i="1" dirty="0">
                <a:cs typeface="ＭＳ Ｐゴシック" charset="0"/>
              </a:rPr>
              <a:t>Transnational connections and activities also compel immigrants to deeply assess the cultures that exist in their country of origin </a:t>
            </a:r>
            <a:r>
              <a:rPr lang="en-US" sz="2000" dirty="0">
                <a:cs typeface="ＭＳ Ｐゴシック" charset="0"/>
              </a:rPr>
              <a:t>and compare them with those that they perceive as the prevailing culture of the host country.</a:t>
            </a:r>
          </a:p>
          <a:p>
            <a:pPr eaLnBrk="1" hangingPunct="1">
              <a:buFont typeface="Arial" panose="020B0604020202020204" pitchFamily="34" charset="0"/>
              <a:buChar char="•"/>
              <a:defRPr/>
            </a:pPr>
            <a:endParaRPr lang="en-US" dirty="0">
              <a:cs typeface="ＭＳ Ｐゴシック" charset="0"/>
            </a:endParaRPr>
          </a:p>
        </p:txBody>
      </p:sp>
    </p:spTree>
    <p:extLst>
      <p:ext uri="{BB962C8B-B14F-4D97-AF65-F5344CB8AC3E}">
        <p14:creationId xmlns:p14="http://schemas.microsoft.com/office/powerpoint/2010/main" val="2121806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274638"/>
            <a:ext cx="7239000" cy="1063832"/>
          </a:xfrm>
        </p:spPr>
        <p:txBody>
          <a:bodyPr>
            <a:normAutofit/>
          </a:bodyPr>
          <a:lstStyle/>
          <a:p>
            <a:pPr algn="ctr" eaLnBrk="1" hangingPunct="1"/>
            <a:r>
              <a:rPr lang="en-US" altLang="en-US" sz="4800" dirty="0"/>
              <a:t>Transnational </a:t>
            </a:r>
            <a:r>
              <a:rPr lang="en-US" altLang="en-US" sz="4800" dirty="0" smtClean="0"/>
              <a:t>Practices</a:t>
            </a:r>
            <a:endParaRPr lang="en-US" altLang="en-US" sz="4800" dirty="0"/>
          </a:p>
        </p:txBody>
      </p:sp>
      <p:sp>
        <p:nvSpPr>
          <p:cNvPr id="15363" name="Content Placeholder 2"/>
          <p:cNvSpPr>
            <a:spLocks noGrp="1"/>
          </p:cNvSpPr>
          <p:nvPr>
            <p:ph idx="1"/>
          </p:nvPr>
        </p:nvSpPr>
        <p:spPr>
          <a:xfrm>
            <a:off x="384314" y="1679713"/>
            <a:ext cx="11105321" cy="3077817"/>
          </a:xfrm>
        </p:spPr>
        <p:txBody>
          <a:bodyPr/>
          <a:lstStyle/>
          <a:p>
            <a:pPr marL="342900" indent="-342900" eaLnBrk="1" hangingPunct="1">
              <a:buFont typeface="Arial" charset="0"/>
              <a:buChar char="•"/>
            </a:pPr>
            <a:r>
              <a:rPr lang="en-US" altLang="x-none" b="1" dirty="0"/>
              <a:t>Transnationalism is best exemplified </a:t>
            </a:r>
            <a:r>
              <a:rPr lang="en-US" altLang="x-none" dirty="0"/>
              <a:t>by the cross-border activities, practices and attachments of immigrants</a:t>
            </a:r>
            <a:r>
              <a:rPr lang="en-US" altLang="x-none" dirty="0" smtClean="0"/>
              <a:t>.</a:t>
            </a:r>
            <a:endParaRPr lang="en-US" altLang="x-none" dirty="0"/>
          </a:p>
          <a:p>
            <a:pPr marL="342900" indent="-342900" eaLnBrk="1" hangingPunct="1">
              <a:buFont typeface="Arial" charset="0"/>
              <a:buChar char="•"/>
            </a:pPr>
            <a:r>
              <a:rPr lang="en-US" altLang="x-none" dirty="0"/>
              <a:t>Transnational practices can include informal and formal social, political, economic, cultural and religious practices</a:t>
            </a:r>
            <a:r>
              <a:rPr lang="en-US" altLang="x-none" dirty="0" smtClean="0"/>
              <a:t>.</a:t>
            </a:r>
            <a:endParaRPr lang="en-US" altLang="x-none" b="1" dirty="0"/>
          </a:p>
          <a:p>
            <a:pPr marL="342900" indent="-342900" eaLnBrk="1" hangingPunct="1">
              <a:buFont typeface="Arial" charset="0"/>
              <a:buChar char="•"/>
            </a:pPr>
            <a:r>
              <a:rPr lang="en-US" altLang="x-none" dirty="0"/>
              <a:t>Migrants will engage in selective transnational practices, usually in response to particular life events</a:t>
            </a:r>
            <a:r>
              <a:rPr lang="en-US" altLang="x-none" dirty="0" smtClean="0"/>
              <a:t>.</a:t>
            </a:r>
            <a:endParaRPr lang="en-US" altLang="x-none" b="1" i="1" dirty="0"/>
          </a:p>
          <a:p>
            <a:pPr marL="342900" indent="-342900" eaLnBrk="1" hangingPunct="1">
              <a:buFont typeface="Arial" charset="0"/>
              <a:buChar char="•"/>
            </a:pPr>
            <a:r>
              <a:rPr lang="en-US" altLang="x-none" b="1" i="1" dirty="0"/>
              <a:t>Most migrants are occasional transnational activists</a:t>
            </a:r>
            <a:r>
              <a:rPr lang="en-US" altLang="x-none" dirty="0"/>
              <a:t>. </a:t>
            </a:r>
          </a:p>
        </p:txBody>
      </p:sp>
      <p:sp>
        <p:nvSpPr>
          <p:cNvPr id="15364" name="TextBox 5"/>
          <p:cNvSpPr txBox="1">
            <a:spLocks noChangeArrowheads="1"/>
          </p:cNvSpPr>
          <p:nvPr/>
        </p:nvSpPr>
        <p:spPr bwMode="auto">
          <a:xfrm>
            <a:off x="3581400" y="6473826"/>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charset="0"/>
              </a:defRPr>
            </a:lvl1pPr>
            <a:lvl2pPr marL="742950" indent="-285750">
              <a:lnSpc>
                <a:spcPct val="90000"/>
              </a:lnSpc>
              <a:spcBef>
                <a:spcPts val="375"/>
              </a:spcBef>
              <a:buFont typeface="Arial" charset="0"/>
              <a:buChar char="•"/>
              <a:defRPr>
                <a:solidFill>
                  <a:schemeClr val="tx1"/>
                </a:solidFill>
                <a:latin typeface="Calibri" charset="0"/>
              </a:defRPr>
            </a:lvl2pPr>
            <a:lvl3pPr marL="1143000" indent="-228600">
              <a:lnSpc>
                <a:spcPct val="90000"/>
              </a:lnSpc>
              <a:spcBef>
                <a:spcPts val="375"/>
              </a:spcBef>
              <a:buFont typeface="Arial" charset="0"/>
              <a:buChar char="•"/>
              <a:defRPr sz="1500">
                <a:solidFill>
                  <a:schemeClr val="tx1"/>
                </a:solidFill>
                <a:latin typeface="Calibri" charset="0"/>
              </a:defRPr>
            </a:lvl3pPr>
            <a:lvl4pPr marL="1600200" indent="-228600">
              <a:lnSpc>
                <a:spcPct val="90000"/>
              </a:lnSpc>
              <a:spcBef>
                <a:spcPts val="375"/>
              </a:spcBef>
              <a:buFont typeface="Arial" charset="0"/>
              <a:buChar char="•"/>
              <a:defRPr sz="1300">
                <a:solidFill>
                  <a:schemeClr val="tx1"/>
                </a:solidFill>
                <a:latin typeface="Calibri" charset="0"/>
              </a:defRPr>
            </a:lvl4pPr>
            <a:lvl5pPr marL="2057400" indent="-228600">
              <a:lnSpc>
                <a:spcPct val="90000"/>
              </a:lnSpc>
              <a:spcBef>
                <a:spcPts val="375"/>
              </a:spcBef>
              <a:buFont typeface="Arial" charset="0"/>
              <a:buChar char="•"/>
              <a:defRPr sz="1300">
                <a:solidFill>
                  <a:schemeClr val="tx1"/>
                </a:solidFill>
                <a:latin typeface="Calibri"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9pPr>
          </a:lstStyle>
          <a:p>
            <a:pPr algn="r" eaLnBrk="1" hangingPunct="1">
              <a:lnSpc>
                <a:spcPct val="100000"/>
              </a:lnSpc>
              <a:spcBef>
                <a:spcPct val="0"/>
              </a:spcBef>
              <a:buFontTx/>
              <a:buNone/>
            </a:pPr>
            <a:r>
              <a:rPr lang="en-US" altLang="en-US" sz="1400">
                <a:latin typeface="Corbel" charset="0"/>
              </a:rPr>
              <a:t>Levitt, 2014; Levitt et al., 2007; </a:t>
            </a:r>
          </a:p>
        </p:txBody>
      </p:sp>
    </p:spTree>
    <p:extLst>
      <p:ext uri="{BB962C8B-B14F-4D97-AF65-F5344CB8AC3E}">
        <p14:creationId xmlns:p14="http://schemas.microsoft.com/office/powerpoint/2010/main" val="1544732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795131" y="1417638"/>
            <a:ext cx="6877602" cy="4221163"/>
          </a:xfrm>
        </p:spPr>
        <p:txBody>
          <a:bodyPr rtlCol="0">
            <a:normAutofit/>
          </a:bodyPr>
          <a:lstStyle/>
          <a:p>
            <a:pPr>
              <a:defRPr/>
            </a:pPr>
            <a:r>
              <a:rPr lang="en-US" sz="2800" b="1" u="sng" dirty="0" smtClean="0">
                <a:latin typeface="Corbel" charset="0"/>
                <a:ea typeface="ＭＳ Ｐゴシック" charset="0"/>
                <a:cs typeface="ＭＳ Ｐゴシック" charset="0"/>
              </a:rPr>
              <a:t>Communication</a:t>
            </a:r>
            <a:endParaRPr lang="en-US" sz="1800" b="1" dirty="0">
              <a:latin typeface="Corbel" charset="0"/>
              <a:ea typeface="ＭＳ Ｐゴシック" charset="0"/>
              <a:cs typeface="ＭＳ Ｐゴシック" charset="0"/>
            </a:endParaRPr>
          </a:p>
          <a:p>
            <a:pPr eaLnBrk="1" hangingPunct="1">
              <a:defRPr/>
            </a:pPr>
            <a:r>
              <a:rPr lang="en-US" dirty="0">
                <a:latin typeface="Corbel" charset="0"/>
                <a:ea typeface="ＭＳ Ｐゴシック" charset="0"/>
                <a:cs typeface="ＭＳ Ｐゴシック" charset="0"/>
              </a:rPr>
              <a:t>One of the basic ways in which immigrants maintain ties with their home countries is through contact with relatives and/or friends and associates. </a:t>
            </a:r>
          </a:p>
          <a:p>
            <a:pPr marL="342900" indent="-342900" eaLnBrk="1" hangingPunct="1">
              <a:buFont typeface="Arial" charset="0"/>
              <a:buChar char="•"/>
              <a:defRPr/>
            </a:pPr>
            <a:r>
              <a:rPr lang="en-US" dirty="0">
                <a:latin typeface="Corbel" charset="0"/>
                <a:ea typeface="ＭＳ Ｐゴシック" charset="0"/>
                <a:cs typeface="ＭＳ Ｐゴシック" charset="0"/>
              </a:rPr>
              <a:t>Technologies and social media (e.g., email, Skype, Facebook) have helped to increase the intensity of this activity</a:t>
            </a:r>
            <a:r>
              <a:rPr lang="en-US" sz="2800" dirty="0">
                <a:latin typeface="Corbel" charset="0"/>
                <a:ea typeface="ＭＳ Ｐゴシック" charset="0"/>
                <a:cs typeface="ＭＳ Ｐゴシック" charset="0"/>
              </a:rPr>
              <a: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7628" y="1728485"/>
            <a:ext cx="3499242" cy="33826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7"/>
          <p:cNvSpPr txBox="1">
            <a:spLocks noChangeArrowheads="1"/>
          </p:cNvSpPr>
          <p:nvPr/>
        </p:nvSpPr>
        <p:spPr bwMode="auto">
          <a:xfrm>
            <a:off x="3581400" y="6473826"/>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charset="0"/>
              </a:defRPr>
            </a:lvl1pPr>
            <a:lvl2pPr marL="742950" indent="-285750">
              <a:lnSpc>
                <a:spcPct val="90000"/>
              </a:lnSpc>
              <a:spcBef>
                <a:spcPts val="375"/>
              </a:spcBef>
              <a:buFont typeface="Arial" charset="0"/>
              <a:buChar char="•"/>
              <a:defRPr>
                <a:solidFill>
                  <a:schemeClr val="tx1"/>
                </a:solidFill>
                <a:latin typeface="Calibri" charset="0"/>
              </a:defRPr>
            </a:lvl2pPr>
            <a:lvl3pPr marL="1143000" indent="-228600">
              <a:lnSpc>
                <a:spcPct val="90000"/>
              </a:lnSpc>
              <a:spcBef>
                <a:spcPts val="375"/>
              </a:spcBef>
              <a:buFont typeface="Arial" charset="0"/>
              <a:buChar char="•"/>
              <a:defRPr sz="1500">
                <a:solidFill>
                  <a:schemeClr val="tx1"/>
                </a:solidFill>
                <a:latin typeface="Calibri" charset="0"/>
              </a:defRPr>
            </a:lvl3pPr>
            <a:lvl4pPr marL="1600200" indent="-228600">
              <a:lnSpc>
                <a:spcPct val="90000"/>
              </a:lnSpc>
              <a:spcBef>
                <a:spcPts val="375"/>
              </a:spcBef>
              <a:buFont typeface="Arial" charset="0"/>
              <a:buChar char="•"/>
              <a:defRPr sz="1300">
                <a:solidFill>
                  <a:schemeClr val="tx1"/>
                </a:solidFill>
                <a:latin typeface="Calibri" charset="0"/>
              </a:defRPr>
            </a:lvl4pPr>
            <a:lvl5pPr marL="2057400" indent="-228600">
              <a:lnSpc>
                <a:spcPct val="90000"/>
              </a:lnSpc>
              <a:spcBef>
                <a:spcPts val="375"/>
              </a:spcBef>
              <a:buFont typeface="Arial" charset="0"/>
              <a:buChar char="•"/>
              <a:defRPr sz="1300">
                <a:solidFill>
                  <a:schemeClr val="tx1"/>
                </a:solidFill>
                <a:latin typeface="Calibri"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9pPr>
          </a:lstStyle>
          <a:p>
            <a:pPr algn="r" eaLnBrk="1" hangingPunct="1">
              <a:lnSpc>
                <a:spcPct val="100000"/>
              </a:lnSpc>
              <a:spcBef>
                <a:spcPct val="0"/>
              </a:spcBef>
              <a:buFontTx/>
              <a:buNone/>
            </a:pPr>
            <a:r>
              <a:rPr lang="en-US" altLang="en-US" sz="1400">
                <a:latin typeface="Corbel" charset="0"/>
              </a:rPr>
              <a:t>Murphy, 2004</a:t>
            </a:r>
          </a:p>
        </p:txBody>
      </p:sp>
      <p:sp>
        <p:nvSpPr>
          <p:cNvPr id="7" name="Title 1"/>
          <p:cNvSpPr txBox="1">
            <a:spLocks/>
          </p:cNvSpPr>
          <p:nvPr/>
        </p:nvSpPr>
        <p:spPr>
          <a:xfrm>
            <a:off x="1981200" y="274638"/>
            <a:ext cx="7239000" cy="10638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a:lstStyle>
          <a:p>
            <a:pPr algn="ctr"/>
            <a:r>
              <a:rPr lang="en-US" altLang="en-US" sz="4800" smtClean="0"/>
              <a:t>Transnational Practices</a:t>
            </a:r>
            <a:endParaRPr lang="en-US" altLang="en-US" sz="4800" dirty="0"/>
          </a:p>
        </p:txBody>
      </p:sp>
    </p:spTree>
    <p:extLst>
      <p:ext uri="{BB962C8B-B14F-4D97-AF65-F5344CB8AC3E}">
        <p14:creationId xmlns:p14="http://schemas.microsoft.com/office/powerpoint/2010/main" val="1207173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B780EB-8A46-409C-B98D-FBF78B9AC3BA}"/>
              </a:ext>
            </a:extLst>
          </p:cNvPr>
          <p:cNvSpPr>
            <a:spLocks noGrp="1"/>
          </p:cNvSpPr>
          <p:nvPr>
            <p:ph type="title"/>
          </p:nvPr>
        </p:nvSpPr>
        <p:spPr/>
        <p:txBody>
          <a:bodyPr/>
          <a:lstStyle/>
          <a:p>
            <a:r>
              <a:rPr lang="en-US" sz="4000" dirty="0"/>
              <a:t>Using a Transnational Framework to Improve Engagement in the SPNS Latino Transnational Initiative (101), 12899</a:t>
            </a:r>
          </a:p>
        </p:txBody>
      </p:sp>
      <p:sp>
        <p:nvSpPr>
          <p:cNvPr id="3" name="Content Placeholder 2">
            <a:extLst>
              <a:ext uri="{FF2B5EF4-FFF2-40B4-BE49-F238E27FC236}">
                <a16:creationId xmlns:a16="http://schemas.microsoft.com/office/drawing/2014/main" xmlns="" id="{42959C6E-5E50-4BEA-BCDC-99D872EED480}"/>
              </a:ext>
            </a:extLst>
          </p:cNvPr>
          <p:cNvSpPr>
            <a:spLocks noGrp="1"/>
          </p:cNvSpPr>
          <p:nvPr>
            <p:ph idx="1"/>
          </p:nvPr>
        </p:nvSpPr>
        <p:spPr/>
        <p:txBody>
          <a:bodyPr/>
          <a:lstStyle/>
          <a:p>
            <a:r>
              <a:rPr lang="en-US" dirty="0" smtClean="0"/>
              <a:t>John A. Sauceda, Ron Brooks, Patricia </a:t>
            </a:r>
            <a:r>
              <a:rPr lang="en-US" dirty="0" err="1" smtClean="0"/>
              <a:t>Aguado</a:t>
            </a:r>
            <a:r>
              <a:rPr lang="en-US" dirty="0" smtClean="0"/>
              <a:t>, Martha Guerrero, Manisha </a:t>
            </a:r>
            <a:r>
              <a:rPr lang="en-US" dirty="0" err="1" smtClean="0"/>
              <a:t>Maskay</a:t>
            </a:r>
            <a:r>
              <a:rPr lang="en-US" dirty="0" smtClean="0"/>
              <a:t>, Natalie A. Solomon-</a:t>
            </a:r>
            <a:r>
              <a:rPr lang="en-US" dirty="0" err="1" smtClean="0"/>
              <a:t>Brimage</a:t>
            </a:r>
            <a:r>
              <a:rPr lang="en-US" dirty="0" smtClean="0"/>
              <a:t> </a:t>
            </a:r>
            <a:endParaRPr lang="en-US" dirty="0"/>
          </a:p>
        </p:txBody>
      </p:sp>
      <p:sp>
        <p:nvSpPr>
          <p:cNvPr id="4" name="Content Placeholder 3">
            <a:extLst>
              <a:ext uri="{FF2B5EF4-FFF2-40B4-BE49-F238E27FC236}">
                <a16:creationId xmlns:a16="http://schemas.microsoft.com/office/drawing/2014/main" xmlns="" id="{164B66EF-4F67-43EA-8E6A-A8DFE80A9E55}"/>
              </a:ext>
            </a:extLst>
          </p:cNvPr>
          <p:cNvSpPr>
            <a:spLocks noGrp="1"/>
          </p:cNvSpPr>
          <p:nvPr>
            <p:ph idx="10"/>
          </p:nvPr>
        </p:nvSpPr>
        <p:spPr>
          <a:xfrm>
            <a:off x="2677886" y="4632694"/>
            <a:ext cx="9060024" cy="880153"/>
          </a:xfrm>
        </p:spPr>
        <p:txBody>
          <a:bodyPr/>
          <a:lstStyle/>
          <a:p>
            <a:r>
              <a:rPr lang="en-US" dirty="0" smtClean="0"/>
              <a:t>University of California, San Francisco, University of California, Los Angeles, Chicago, Prism Health North Texas, &amp; Health Resources and Service Administration </a:t>
            </a:r>
            <a:endParaRPr lang="en-US" dirty="0"/>
          </a:p>
        </p:txBody>
      </p:sp>
    </p:spTree>
    <p:extLst>
      <p:ext uri="{BB962C8B-B14F-4D97-AF65-F5344CB8AC3E}">
        <p14:creationId xmlns:p14="http://schemas.microsoft.com/office/powerpoint/2010/main" val="134686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7408" y="1682751"/>
            <a:ext cx="6679096" cy="4525962"/>
          </a:xfrm>
        </p:spPr>
        <p:txBody>
          <a:bodyPr rtlCol="0">
            <a:normAutofit/>
          </a:bodyPr>
          <a:lstStyle/>
          <a:p>
            <a:pPr>
              <a:defRPr/>
            </a:pPr>
            <a:r>
              <a:rPr lang="en-US" altLang="en-US" sz="2800" b="1" u="sng" dirty="0" smtClean="0"/>
              <a:t>Travel</a:t>
            </a:r>
            <a:endParaRPr lang="en-US" altLang="en-US" sz="1800" b="1" dirty="0"/>
          </a:p>
          <a:p>
            <a:pPr>
              <a:defRPr/>
            </a:pPr>
            <a:r>
              <a:rPr lang="en-US" sz="2800" dirty="0"/>
              <a:t>Maintaining social ties may also involve traveling back home to visit family and friends, or providing assistance to family and friends to visit.</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6504" y="2385391"/>
            <a:ext cx="3242463" cy="2057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7"/>
          <p:cNvSpPr txBox="1">
            <a:spLocks noChangeArrowheads="1"/>
          </p:cNvSpPr>
          <p:nvPr/>
        </p:nvSpPr>
        <p:spPr bwMode="auto">
          <a:xfrm>
            <a:off x="3581400" y="6473826"/>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charset="0"/>
              </a:defRPr>
            </a:lvl1pPr>
            <a:lvl2pPr marL="742950" indent="-285750">
              <a:lnSpc>
                <a:spcPct val="90000"/>
              </a:lnSpc>
              <a:spcBef>
                <a:spcPts val="375"/>
              </a:spcBef>
              <a:buFont typeface="Arial" charset="0"/>
              <a:buChar char="•"/>
              <a:defRPr>
                <a:solidFill>
                  <a:schemeClr val="tx1"/>
                </a:solidFill>
                <a:latin typeface="Calibri" charset="0"/>
              </a:defRPr>
            </a:lvl2pPr>
            <a:lvl3pPr marL="1143000" indent="-228600">
              <a:lnSpc>
                <a:spcPct val="90000"/>
              </a:lnSpc>
              <a:spcBef>
                <a:spcPts val="375"/>
              </a:spcBef>
              <a:buFont typeface="Arial" charset="0"/>
              <a:buChar char="•"/>
              <a:defRPr sz="1500">
                <a:solidFill>
                  <a:schemeClr val="tx1"/>
                </a:solidFill>
                <a:latin typeface="Calibri" charset="0"/>
              </a:defRPr>
            </a:lvl3pPr>
            <a:lvl4pPr marL="1600200" indent="-228600">
              <a:lnSpc>
                <a:spcPct val="90000"/>
              </a:lnSpc>
              <a:spcBef>
                <a:spcPts val="375"/>
              </a:spcBef>
              <a:buFont typeface="Arial" charset="0"/>
              <a:buChar char="•"/>
              <a:defRPr sz="1300">
                <a:solidFill>
                  <a:schemeClr val="tx1"/>
                </a:solidFill>
                <a:latin typeface="Calibri" charset="0"/>
              </a:defRPr>
            </a:lvl4pPr>
            <a:lvl5pPr marL="2057400" indent="-228600">
              <a:lnSpc>
                <a:spcPct val="90000"/>
              </a:lnSpc>
              <a:spcBef>
                <a:spcPts val="375"/>
              </a:spcBef>
              <a:buFont typeface="Arial" charset="0"/>
              <a:buChar char="•"/>
              <a:defRPr sz="1300">
                <a:solidFill>
                  <a:schemeClr val="tx1"/>
                </a:solidFill>
                <a:latin typeface="Calibri"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9pPr>
          </a:lstStyle>
          <a:p>
            <a:pPr algn="r" eaLnBrk="1" hangingPunct="1">
              <a:lnSpc>
                <a:spcPct val="100000"/>
              </a:lnSpc>
              <a:spcBef>
                <a:spcPct val="0"/>
              </a:spcBef>
              <a:buFontTx/>
              <a:buNone/>
            </a:pPr>
            <a:r>
              <a:rPr lang="en-US" altLang="en-US" sz="1400">
                <a:latin typeface="Corbel" charset="0"/>
              </a:rPr>
              <a:t>Murphy, 2004</a:t>
            </a:r>
          </a:p>
        </p:txBody>
      </p:sp>
      <p:sp>
        <p:nvSpPr>
          <p:cNvPr id="8" name="Title 1"/>
          <p:cNvSpPr txBox="1">
            <a:spLocks/>
          </p:cNvSpPr>
          <p:nvPr/>
        </p:nvSpPr>
        <p:spPr>
          <a:xfrm>
            <a:off x="1981200" y="274638"/>
            <a:ext cx="7239000" cy="10638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a:lstStyle>
          <a:p>
            <a:pPr algn="ctr"/>
            <a:r>
              <a:rPr lang="en-US" altLang="en-US" sz="4800" dirty="0" smtClean="0"/>
              <a:t>Transnational Practices</a:t>
            </a:r>
            <a:endParaRPr lang="en-US" altLang="en-US" sz="4800" dirty="0"/>
          </a:p>
        </p:txBody>
      </p:sp>
    </p:spTree>
    <p:extLst>
      <p:ext uri="{BB962C8B-B14F-4D97-AF65-F5344CB8AC3E}">
        <p14:creationId xmlns:p14="http://schemas.microsoft.com/office/powerpoint/2010/main" val="1827684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274638"/>
            <a:ext cx="7239000" cy="1143000"/>
          </a:xfrm>
        </p:spPr>
        <p:txBody>
          <a:bodyPr>
            <a:normAutofit/>
          </a:bodyPr>
          <a:lstStyle/>
          <a:p>
            <a:pPr algn="ctr" eaLnBrk="1" hangingPunct="1"/>
            <a:r>
              <a:rPr lang="en-US" altLang="en-US" sz="4800" dirty="0"/>
              <a:t>Transnational </a:t>
            </a:r>
            <a:r>
              <a:rPr lang="en-US" altLang="en-US" sz="4800" dirty="0" smtClean="0"/>
              <a:t>Practices</a:t>
            </a:r>
            <a:endParaRPr lang="en-US" altLang="en-US" sz="4800" dirty="0"/>
          </a:p>
        </p:txBody>
      </p:sp>
      <p:sp>
        <p:nvSpPr>
          <p:cNvPr id="3" name="Content Placeholder 2"/>
          <p:cNvSpPr>
            <a:spLocks noGrp="1"/>
          </p:cNvSpPr>
          <p:nvPr>
            <p:ph idx="1"/>
          </p:nvPr>
        </p:nvSpPr>
        <p:spPr>
          <a:xfrm>
            <a:off x="556592" y="1255643"/>
            <a:ext cx="9786730" cy="4343400"/>
          </a:xfrm>
        </p:spPr>
        <p:txBody>
          <a:bodyPr rtlCol="0">
            <a:normAutofit/>
          </a:bodyPr>
          <a:lstStyle/>
          <a:p>
            <a:pPr>
              <a:defRPr/>
            </a:pPr>
            <a:r>
              <a:rPr lang="en-US" altLang="en-US" sz="2800" b="1" u="sng" dirty="0"/>
              <a:t>Economic and Social </a:t>
            </a:r>
            <a:r>
              <a:rPr lang="en-US" altLang="en-US" sz="2800" b="1" u="sng" dirty="0" smtClean="0"/>
              <a:t>Remittances</a:t>
            </a:r>
            <a:endParaRPr lang="en-US" altLang="en-US" sz="1800" b="1" dirty="0"/>
          </a:p>
          <a:p>
            <a:pPr>
              <a:lnSpc>
                <a:spcPct val="80000"/>
              </a:lnSpc>
              <a:defRPr/>
            </a:pPr>
            <a:r>
              <a:rPr lang="en-US" altLang="en-US" sz="2800" dirty="0"/>
              <a:t>Money send by migrants to their homeland may be used individually or collectively.  They may support family members who stay behind; fund small and large businesses; support public works and social service projects in sending communities</a:t>
            </a:r>
            <a:r>
              <a:rPr lang="en-US" altLang="en-US" sz="2800" dirty="0" smtClean="0"/>
              <a:t>.</a:t>
            </a:r>
          </a:p>
          <a:p>
            <a:pPr>
              <a:lnSpc>
                <a:spcPct val="80000"/>
              </a:lnSpc>
              <a:defRPr/>
            </a:pPr>
            <a:endParaRPr lang="en-US" altLang="en-US" sz="2800" dirty="0"/>
          </a:p>
          <a:p>
            <a:pPr lvl="1">
              <a:lnSpc>
                <a:spcPct val="80000"/>
              </a:lnSpc>
              <a:defRPr/>
            </a:pPr>
            <a:r>
              <a:rPr lang="en-US" altLang="en-US" sz="2800" dirty="0"/>
              <a:t>Social remittances (e.g., ideas, norms, practices, and identities) may flow back from place of settlement to place of origin </a:t>
            </a:r>
          </a:p>
          <a:p>
            <a:pPr>
              <a:defRPr/>
            </a:pPr>
            <a:endParaRPr lang="en-US" sz="2800" dirty="0"/>
          </a:p>
        </p:txBody>
      </p:sp>
      <p:sp>
        <p:nvSpPr>
          <p:cNvPr id="21508" name="TextBox 5"/>
          <p:cNvSpPr txBox="1">
            <a:spLocks noChangeArrowheads="1"/>
          </p:cNvSpPr>
          <p:nvPr/>
        </p:nvSpPr>
        <p:spPr bwMode="auto">
          <a:xfrm>
            <a:off x="3581400" y="6473826"/>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charset="0"/>
              </a:defRPr>
            </a:lvl1pPr>
            <a:lvl2pPr marL="742950" indent="-285750">
              <a:lnSpc>
                <a:spcPct val="90000"/>
              </a:lnSpc>
              <a:spcBef>
                <a:spcPts val="375"/>
              </a:spcBef>
              <a:buFont typeface="Arial" charset="0"/>
              <a:buChar char="•"/>
              <a:defRPr>
                <a:solidFill>
                  <a:schemeClr val="tx1"/>
                </a:solidFill>
                <a:latin typeface="Calibri" charset="0"/>
              </a:defRPr>
            </a:lvl2pPr>
            <a:lvl3pPr marL="1143000" indent="-228600">
              <a:lnSpc>
                <a:spcPct val="90000"/>
              </a:lnSpc>
              <a:spcBef>
                <a:spcPts val="375"/>
              </a:spcBef>
              <a:buFont typeface="Arial" charset="0"/>
              <a:buChar char="•"/>
              <a:defRPr sz="1500">
                <a:solidFill>
                  <a:schemeClr val="tx1"/>
                </a:solidFill>
                <a:latin typeface="Calibri" charset="0"/>
              </a:defRPr>
            </a:lvl3pPr>
            <a:lvl4pPr marL="1600200" indent="-228600">
              <a:lnSpc>
                <a:spcPct val="90000"/>
              </a:lnSpc>
              <a:spcBef>
                <a:spcPts val="375"/>
              </a:spcBef>
              <a:buFont typeface="Arial" charset="0"/>
              <a:buChar char="•"/>
              <a:defRPr sz="1300">
                <a:solidFill>
                  <a:schemeClr val="tx1"/>
                </a:solidFill>
                <a:latin typeface="Calibri" charset="0"/>
              </a:defRPr>
            </a:lvl4pPr>
            <a:lvl5pPr marL="2057400" indent="-228600">
              <a:lnSpc>
                <a:spcPct val="90000"/>
              </a:lnSpc>
              <a:spcBef>
                <a:spcPts val="375"/>
              </a:spcBef>
              <a:buFont typeface="Arial" charset="0"/>
              <a:buChar char="•"/>
              <a:defRPr sz="1300">
                <a:solidFill>
                  <a:schemeClr val="tx1"/>
                </a:solidFill>
                <a:latin typeface="Calibri"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9pPr>
          </a:lstStyle>
          <a:p>
            <a:pPr algn="r" eaLnBrk="1" hangingPunct="1">
              <a:lnSpc>
                <a:spcPct val="100000"/>
              </a:lnSpc>
              <a:spcBef>
                <a:spcPct val="0"/>
              </a:spcBef>
              <a:buFontTx/>
              <a:buNone/>
            </a:pPr>
            <a:r>
              <a:rPr lang="en-US" altLang="en-US" sz="1400">
                <a:latin typeface="Corbel" charset="0"/>
              </a:rPr>
              <a:t>Levitt et al., 2007</a:t>
            </a:r>
          </a:p>
        </p:txBody>
      </p:sp>
    </p:spTree>
    <p:extLst>
      <p:ext uri="{BB962C8B-B14F-4D97-AF65-F5344CB8AC3E}">
        <p14:creationId xmlns:p14="http://schemas.microsoft.com/office/powerpoint/2010/main" val="807378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81200" y="274638"/>
            <a:ext cx="7239000" cy="1143000"/>
          </a:xfrm>
        </p:spPr>
        <p:txBody>
          <a:bodyPr>
            <a:normAutofit/>
          </a:bodyPr>
          <a:lstStyle/>
          <a:p>
            <a:pPr eaLnBrk="1" hangingPunct="1"/>
            <a:r>
              <a:rPr lang="en-US" altLang="en-US" sz="4800" b="1" dirty="0"/>
              <a:t>Transnational </a:t>
            </a:r>
            <a:r>
              <a:rPr lang="en-US" altLang="en-US" sz="4800" b="1" dirty="0" smtClean="0"/>
              <a:t>practices</a:t>
            </a:r>
            <a:endParaRPr lang="en-US" altLang="en-US" sz="4800" b="1" dirty="0"/>
          </a:p>
        </p:txBody>
      </p:sp>
      <p:sp>
        <p:nvSpPr>
          <p:cNvPr id="23555" name="Content Placeholder 2"/>
          <p:cNvSpPr>
            <a:spLocks noGrp="1"/>
          </p:cNvSpPr>
          <p:nvPr>
            <p:ph idx="1"/>
          </p:nvPr>
        </p:nvSpPr>
        <p:spPr>
          <a:xfrm>
            <a:off x="701675" y="1299059"/>
            <a:ext cx="6109942" cy="4525962"/>
          </a:xfrm>
        </p:spPr>
        <p:txBody>
          <a:bodyPr/>
          <a:lstStyle/>
          <a:p>
            <a:r>
              <a:rPr lang="en-US" altLang="en-US" sz="2800" b="1" u="sng" dirty="0" smtClean="0"/>
              <a:t>Politics</a:t>
            </a:r>
            <a:endParaRPr lang="en-US" altLang="en-US" sz="1800" b="1" dirty="0"/>
          </a:p>
          <a:p>
            <a:r>
              <a:rPr lang="en-US" altLang="en-US" sz="2800" dirty="0"/>
              <a:t>Migrants</a:t>
            </a:r>
            <a:r>
              <a:rPr lang="ja-JP" altLang="en-US" sz="2800" dirty="0">
                <a:cs typeface="游ゴシック" charset="-128"/>
              </a:rPr>
              <a:t>’</a:t>
            </a:r>
            <a:r>
              <a:rPr lang="en-US" altLang="ja-JP" sz="2800" dirty="0">
                <a:cs typeface="游ゴシック" charset="-128"/>
              </a:rPr>
              <a:t>political transnational practices can include a variety of activities such as electoral participation, membership in political associations, parties or campaigns in two different countries. </a:t>
            </a:r>
          </a:p>
          <a:p>
            <a:endParaRPr lang="en-US" altLang="en-US" sz="2800" dirty="0"/>
          </a:p>
        </p:txBody>
      </p:sp>
      <p:pic>
        <p:nvPicPr>
          <p:cNvPr id="6" name="Picture 2" descr="http://yourmomshousepodcast.com/wp-content/uploads/2013/06/viv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421" y="1325522"/>
            <a:ext cx="3352800" cy="22365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7"/>
          <p:cNvSpPr txBox="1">
            <a:spLocks noChangeArrowheads="1"/>
          </p:cNvSpPr>
          <p:nvPr/>
        </p:nvSpPr>
        <p:spPr bwMode="auto">
          <a:xfrm>
            <a:off x="3581400" y="6473826"/>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charset="0"/>
              </a:defRPr>
            </a:lvl1pPr>
            <a:lvl2pPr marL="742950" indent="-285750">
              <a:lnSpc>
                <a:spcPct val="90000"/>
              </a:lnSpc>
              <a:spcBef>
                <a:spcPts val="375"/>
              </a:spcBef>
              <a:buFont typeface="Arial" charset="0"/>
              <a:buChar char="•"/>
              <a:defRPr>
                <a:solidFill>
                  <a:schemeClr val="tx1"/>
                </a:solidFill>
                <a:latin typeface="Calibri" charset="0"/>
              </a:defRPr>
            </a:lvl2pPr>
            <a:lvl3pPr marL="1143000" indent="-228600">
              <a:lnSpc>
                <a:spcPct val="90000"/>
              </a:lnSpc>
              <a:spcBef>
                <a:spcPts val="375"/>
              </a:spcBef>
              <a:buFont typeface="Arial" charset="0"/>
              <a:buChar char="•"/>
              <a:defRPr sz="1500">
                <a:solidFill>
                  <a:schemeClr val="tx1"/>
                </a:solidFill>
                <a:latin typeface="Calibri" charset="0"/>
              </a:defRPr>
            </a:lvl3pPr>
            <a:lvl4pPr marL="1600200" indent="-228600">
              <a:lnSpc>
                <a:spcPct val="90000"/>
              </a:lnSpc>
              <a:spcBef>
                <a:spcPts val="375"/>
              </a:spcBef>
              <a:buFont typeface="Arial" charset="0"/>
              <a:buChar char="•"/>
              <a:defRPr sz="1300">
                <a:solidFill>
                  <a:schemeClr val="tx1"/>
                </a:solidFill>
                <a:latin typeface="Calibri" charset="0"/>
              </a:defRPr>
            </a:lvl4pPr>
            <a:lvl5pPr marL="2057400" indent="-228600">
              <a:lnSpc>
                <a:spcPct val="90000"/>
              </a:lnSpc>
              <a:spcBef>
                <a:spcPts val="375"/>
              </a:spcBef>
              <a:buFont typeface="Arial" charset="0"/>
              <a:buChar char="•"/>
              <a:defRPr sz="1300">
                <a:solidFill>
                  <a:schemeClr val="tx1"/>
                </a:solidFill>
                <a:latin typeface="Calibri"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9pPr>
          </a:lstStyle>
          <a:p>
            <a:pPr algn="r" eaLnBrk="1" hangingPunct="1">
              <a:lnSpc>
                <a:spcPct val="100000"/>
              </a:lnSpc>
              <a:spcBef>
                <a:spcPct val="0"/>
              </a:spcBef>
              <a:buFontTx/>
              <a:buNone/>
            </a:pPr>
            <a:r>
              <a:rPr lang="en-US" altLang="en-US" sz="1400">
                <a:latin typeface="Corbel" charset="0"/>
              </a:rPr>
              <a:t>Levitt et al., 2007</a:t>
            </a:r>
          </a:p>
        </p:txBody>
      </p:sp>
      <p:pic>
        <p:nvPicPr>
          <p:cNvPr id="9" name="Picture 4" descr="http://www2.pictures.gi.zimbio.com/2009+Puerto+Rican+Day+Parade+CqqAJHUNeBV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7421" y="3584224"/>
            <a:ext cx="3352800" cy="2057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65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1635" y="1136375"/>
            <a:ext cx="10972800" cy="4525963"/>
          </a:xfrm>
        </p:spPr>
        <p:txBody>
          <a:bodyPr rtlCol="0">
            <a:noAutofit/>
          </a:bodyPr>
          <a:lstStyle/>
          <a:p>
            <a:pPr>
              <a:defRPr/>
            </a:pPr>
            <a:r>
              <a:rPr lang="en-US" altLang="en-US" sz="2700" b="1" dirty="0"/>
              <a:t>Social </a:t>
            </a:r>
            <a:r>
              <a:rPr lang="en-US" altLang="en-US" sz="2700" b="1" dirty="0" smtClean="0"/>
              <a:t>Transformation</a:t>
            </a:r>
            <a:endParaRPr lang="en-US" altLang="en-US" sz="2000" b="1" dirty="0"/>
          </a:p>
          <a:p>
            <a:pPr>
              <a:defRPr/>
            </a:pPr>
            <a:r>
              <a:rPr lang="en-US" altLang="en-US" sz="2700" dirty="0"/>
              <a:t>Transnational migration influences transformations in family structure that inform constructions of class, gender and </a:t>
            </a:r>
            <a:r>
              <a:rPr lang="en-US" altLang="en-US" sz="2700" dirty="0" smtClean="0"/>
              <a:t>race.</a:t>
            </a:r>
          </a:p>
          <a:p>
            <a:pPr>
              <a:defRPr/>
            </a:pPr>
            <a:endParaRPr lang="en-US" altLang="en-US" sz="2700" dirty="0" smtClean="0"/>
          </a:p>
          <a:p>
            <a:pPr lvl="1">
              <a:defRPr/>
            </a:pPr>
            <a:r>
              <a:rPr lang="en-US" altLang="en-US" sz="2700" dirty="0" smtClean="0"/>
              <a:t>Research </a:t>
            </a:r>
            <a:r>
              <a:rPr lang="en-US" altLang="en-US" sz="2700" dirty="0"/>
              <a:t>in this area has focused on living arrangements, finances, and generational reproduction in the everyday lives of transnational families.</a:t>
            </a:r>
          </a:p>
          <a:p>
            <a:pPr>
              <a:buFont typeface="Arial" panose="020B0604020202020204" pitchFamily="34" charset="0"/>
              <a:buChar char="•"/>
              <a:defRPr/>
            </a:pPr>
            <a:endParaRPr lang="en-US" altLang="ja-JP" sz="2700" dirty="0"/>
          </a:p>
          <a:p>
            <a:pPr>
              <a:buFont typeface="Arial" panose="020B0604020202020204" pitchFamily="34" charset="0"/>
              <a:buChar char="•"/>
              <a:defRPr/>
            </a:pPr>
            <a:endParaRPr lang="en-US" altLang="ja-JP" sz="2700" dirty="0"/>
          </a:p>
          <a:p>
            <a:pPr>
              <a:defRPr/>
            </a:pPr>
            <a:endParaRPr lang="en-US" sz="2700" dirty="0"/>
          </a:p>
        </p:txBody>
      </p:sp>
      <p:sp>
        <p:nvSpPr>
          <p:cNvPr id="25604" name="TextBox 5"/>
          <p:cNvSpPr txBox="1">
            <a:spLocks noChangeArrowheads="1"/>
          </p:cNvSpPr>
          <p:nvPr/>
        </p:nvSpPr>
        <p:spPr bwMode="auto">
          <a:xfrm>
            <a:off x="3581400" y="6473826"/>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charset="0"/>
              </a:defRPr>
            </a:lvl1pPr>
            <a:lvl2pPr marL="742950" indent="-285750">
              <a:lnSpc>
                <a:spcPct val="90000"/>
              </a:lnSpc>
              <a:spcBef>
                <a:spcPts val="375"/>
              </a:spcBef>
              <a:buFont typeface="Arial" charset="0"/>
              <a:buChar char="•"/>
              <a:defRPr>
                <a:solidFill>
                  <a:schemeClr val="tx1"/>
                </a:solidFill>
                <a:latin typeface="Calibri" charset="0"/>
              </a:defRPr>
            </a:lvl2pPr>
            <a:lvl3pPr marL="1143000" indent="-228600">
              <a:lnSpc>
                <a:spcPct val="90000"/>
              </a:lnSpc>
              <a:spcBef>
                <a:spcPts val="375"/>
              </a:spcBef>
              <a:buFont typeface="Arial" charset="0"/>
              <a:buChar char="•"/>
              <a:defRPr sz="1500">
                <a:solidFill>
                  <a:schemeClr val="tx1"/>
                </a:solidFill>
                <a:latin typeface="Calibri" charset="0"/>
              </a:defRPr>
            </a:lvl3pPr>
            <a:lvl4pPr marL="1600200" indent="-228600">
              <a:lnSpc>
                <a:spcPct val="90000"/>
              </a:lnSpc>
              <a:spcBef>
                <a:spcPts val="375"/>
              </a:spcBef>
              <a:buFont typeface="Arial" charset="0"/>
              <a:buChar char="•"/>
              <a:defRPr sz="1300">
                <a:solidFill>
                  <a:schemeClr val="tx1"/>
                </a:solidFill>
                <a:latin typeface="Calibri" charset="0"/>
              </a:defRPr>
            </a:lvl4pPr>
            <a:lvl5pPr marL="2057400" indent="-228600">
              <a:lnSpc>
                <a:spcPct val="90000"/>
              </a:lnSpc>
              <a:spcBef>
                <a:spcPts val="375"/>
              </a:spcBef>
              <a:buFont typeface="Arial" charset="0"/>
              <a:buChar char="•"/>
              <a:defRPr sz="1300">
                <a:solidFill>
                  <a:schemeClr val="tx1"/>
                </a:solidFill>
                <a:latin typeface="Calibri"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9pPr>
          </a:lstStyle>
          <a:p>
            <a:pPr algn="r" eaLnBrk="1" hangingPunct="1">
              <a:lnSpc>
                <a:spcPct val="100000"/>
              </a:lnSpc>
              <a:spcBef>
                <a:spcPct val="0"/>
              </a:spcBef>
              <a:buFontTx/>
              <a:buNone/>
            </a:pPr>
            <a:r>
              <a:rPr lang="en-US" altLang="en-US" sz="1400">
                <a:latin typeface="Corbel" charset="0"/>
              </a:rPr>
              <a:t>Levitt et al., 2007; Viruell-Fuentes, 2006</a:t>
            </a:r>
          </a:p>
        </p:txBody>
      </p:sp>
      <p:sp>
        <p:nvSpPr>
          <p:cNvPr id="6" name="Title 1"/>
          <p:cNvSpPr>
            <a:spLocks noGrp="1"/>
          </p:cNvSpPr>
          <p:nvPr>
            <p:ph type="title"/>
          </p:nvPr>
        </p:nvSpPr>
        <p:spPr>
          <a:xfrm>
            <a:off x="1981200" y="274638"/>
            <a:ext cx="7239000" cy="1063832"/>
          </a:xfrm>
        </p:spPr>
        <p:txBody>
          <a:bodyPr>
            <a:normAutofit/>
          </a:bodyPr>
          <a:lstStyle/>
          <a:p>
            <a:pPr algn="ctr" eaLnBrk="1" hangingPunct="1"/>
            <a:r>
              <a:rPr lang="en-US" altLang="en-US" sz="4800" dirty="0"/>
              <a:t>Transnational </a:t>
            </a:r>
            <a:r>
              <a:rPr lang="en-US" altLang="en-US" sz="4800" dirty="0" smtClean="0"/>
              <a:t>Practices</a:t>
            </a:r>
            <a:endParaRPr lang="en-US" altLang="en-US" sz="4800" dirty="0"/>
          </a:p>
        </p:txBody>
      </p:sp>
    </p:spTree>
    <p:extLst>
      <p:ext uri="{BB962C8B-B14F-4D97-AF65-F5344CB8AC3E}">
        <p14:creationId xmlns:p14="http://schemas.microsoft.com/office/powerpoint/2010/main" val="1572030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81200" y="367403"/>
            <a:ext cx="8077200" cy="1143000"/>
          </a:xfrm>
        </p:spPr>
        <p:txBody>
          <a:bodyPr>
            <a:normAutofit/>
          </a:bodyPr>
          <a:lstStyle/>
          <a:p>
            <a:pPr eaLnBrk="1" hangingPunct="1"/>
            <a:r>
              <a:rPr lang="en-US" altLang="x-none" sz="4000" dirty="0" smtClean="0"/>
              <a:t>What Influences Transnationalism?</a:t>
            </a:r>
            <a:endParaRPr lang="en-US" altLang="x-none" sz="4000" dirty="0"/>
          </a:p>
        </p:txBody>
      </p:sp>
      <p:sp>
        <p:nvSpPr>
          <p:cNvPr id="3" name="Content Placeholder 2"/>
          <p:cNvSpPr>
            <a:spLocks noGrp="1"/>
          </p:cNvSpPr>
          <p:nvPr>
            <p:ph idx="1"/>
          </p:nvPr>
        </p:nvSpPr>
        <p:spPr>
          <a:xfrm>
            <a:off x="927652" y="1417638"/>
            <a:ext cx="9786730" cy="4525962"/>
          </a:xfrm>
        </p:spPr>
        <p:txBody>
          <a:bodyPr rtlCol="0">
            <a:normAutofit/>
          </a:bodyPr>
          <a:lstStyle/>
          <a:p>
            <a:pPr>
              <a:defRPr/>
            </a:pPr>
            <a:r>
              <a:rPr lang="en-US" sz="2600" b="1" u="sng" dirty="0"/>
              <a:t>Length of time in the U.S</a:t>
            </a:r>
            <a:r>
              <a:rPr lang="en-US" sz="2600" b="1" u="sng" dirty="0" smtClean="0"/>
              <a:t>.</a:t>
            </a:r>
            <a:endParaRPr lang="en-US" sz="2600" b="1" dirty="0"/>
          </a:p>
          <a:p>
            <a:pPr>
              <a:defRPr/>
            </a:pPr>
            <a:r>
              <a:rPr lang="en-US" sz="2600" dirty="0" err="1"/>
              <a:t>Greder</a:t>
            </a:r>
            <a:r>
              <a:rPr lang="en-US" sz="2600" dirty="0"/>
              <a:t> et al. (2009) found that Latino immigrants who most engaged in transnational activities were also those who had lived in the United States for the least amount of time.</a:t>
            </a:r>
          </a:p>
          <a:p>
            <a:pPr>
              <a:defRPr/>
            </a:pPr>
            <a:endParaRPr lang="en-US" sz="2600" dirty="0"/>
          </a:p>
          <a:p>
            <a:pPr lvl="1">
              <a:defRPr/>
            </a:pPr>
            <a:r>
              <a:rPr lang="en-US" sz="2600" dirty="0"/>
              <a:t>Those Latinos who had lived in the U.S. for the longest amount of time had the lowest amounts of engagement in transnational activities.</a:t>
            </a:r>
          </a:p>
          <a:p>
            <a:pPr>
              <a:buFont typeface="Arial" panose="020B0604020202020204" pitchFamily="34" charset="0"/>
              <a:buChar char="•"/>
              <a:defRPr/>
            </a:pPr>
            <a:endParaRPr lang="en-US" sz="2600" dirty="0"/>
          </a:p>
        </p:txBody>
      </p:sp>
    </p:spTree>
    <p:extLst>
      <p:ext uri="{BB962C8B-B14F-4D97-AF65-F5344CB8AC3E}">
        <p14:creationId xmlns:p14="http://schemas.microsoft.com/office/powerpoint/2010/main" val="686970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583" y="1311621"/>
            <a:ext cx="10548730" cy="2889318"/>
          </a:xfrm>
        </p:spPr>
        <p:txBody>
          <a:bodyPr rtlCol="0">
            <a:normAutofit/>
          </a:bodyPr>
          <a:lstStyle/>
          <a:p>
            <a:pPr>
              <a:defRPr/>
            </a:pPr>
            <a:r>
              <a:rPr lang="en-US" b="1" u="sng" dirty="0" smtClean="0"/>
              <a:t>Generational impact</a:t>
            </a:r>
            <a:endParaRPr lang="en-US" b="1" dirty="0"/>
          </a:p>
          <a:p>
            <a:pPr>
              <a:defRPr/>
            </a:pPr>
            <a:r>
              <a:rPr lang="en-US" b="1" dirty="0"/>
              <a:t>Transnational practices and attachments have been and continue to be widespread among the first generation</a:t>
            </a:r>
            <a:r>
              <a:rPr lang="en-US" dirty="0"/>
              <a:t>, but few researchers think these ties persist among subsequent generations. </a:t>
            </a:r>
          </a:p>
          <a:p>
            <a:pPr lvl="1">
              <a:defRPr/>
            </a:pPr>
            <a:r>
              <a:rPr lang="en-US" b="1" dirty="0"/>
              <a:t>Transnational activities will not be central to the lives of most of the second or third generation, </a:t>
            </a:r>
            <a:r>
              <a:rPr lang="en-US" dirty="0"/>
              <a:t>and they will not participate with the same frequency and intensity as their parents.  </a:t>
            </a:r>
          </a:p>
        </p:txBody>
      </p:sp>
      <p:sp>
        <p:nvSpPr>
          <p:cNvPr id="29700" name="TextBox 5"/>
          <p:cNvSpPr txBox="1">
            <a:spLocks noChangeArrowheads="1"/>
          </p:cNvSpPr>
          <p:nvPr/>
        </p:nvSpPr>
        <p:spPr bwMode="auto">
          <a:xfrm>
            <a:off x="3581400" y="6473826"/>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charset="0"/>
              </a:defRPr>
            </a:lvl1pPr>
            <a:lvl2pPr marL="742950" indent="-285750">
              <a:lnSpc>
                <a:spcPct val="90000"/>
              </a:lnSpc>
              <a:spcBef>
                <a:spcPts val="375"/>
              </a:spcBef>
              <a:buFont typeface="Arial" charset="0"/>
              <a:buChar char="•"/>
              <a:defRPr>
                <a:solidFill>
                  <a:schemeClr val="tx1"/>
                </a:solidFill>
                <a:latin typeface="Calibri" charset="0"/>
              </a:defRPr>
            </a:lvl2pPr>
            <a:lvl3pPr marL="1143000" indent="-228600">
              <a:lnSpc>
                <a:spcPct val="90000"/>
              </a:lnSpc>
              <a:spcBef>
                <a:spcPts val="375"/>
              </a:spcBef>
              <a:buFont typeface="Arial" charset="0"/>
              <a:buChar char="•"/>
              <a:defRPr sz="1500">
                <a:solidFill>
                  <a:schemeClr val="tx1"/>
                </a:solidFill>
                <a:latin typeface="Calibri" charset="0"/>
              </a:defRPr>
            </a:lvl3pPr>
            <a:lvl4pPr marL="1600200" indent="-228600">
              <a:lnSpc>
                <a:spcPct val="90000"/>
              </a:lnSpc>
              <a:spcBef>
                <a:spcPts val="375"/>
              </a:spcBef>
              <a:buFont typeface="Arial" charset="0"/>
              <a:buChar char="•"/>
              <a:defRPr sz="1300">
                <a:solidFill>
                  <a:schemeClr val="tx1"/>
                </a:solidFill>
                <a:latin typeface="Calibri" charset="0"/>
              </a:defRPr>
            </a:lvl4pPr>
            <a:lvl5pPr marL="2057400" indent="-228600">
              <a:lnSpc>
                <a:spcPct val="90000"/>
              </a:lnSpc>
              <a:spcBef>
                <a:spcPts val="375"/>
              </a:spcBef>
              <a:buFont typeface="Arial" charset="0"/>
              <a:buChar char="•"/>
              <a:defRPr sz="1300">
                <a:solidFill>
                  <a:schemeClr val="tx1"/>
                </a:solidFill>
                <a:latin typeface="Calibri"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charset="0"/>
              </a:defRPr>
            </a:lvl9pPr>
          </a:lstStyle>
          <a:p>
            <a:pPr algn="r" eaLnBrk="1" hangingPunct="1">
              <a:lnSpc>
                <a:spcPct val="100000"/>
              </a:lnSpc>
              <a:spcBef>
                <a:spcPct val="0"/>
              </a:spcBef>
              <a:buFontTx/>
              <a:buNone/>
            </a:pPr>
            <a:r>
              <a:rPr lang="en-US" altLang="en-US" sz="1400">
                <a:latin typeface="Corbel" charset="0"/>
              </a:rPr>
              <a:t>Levitt et al., 2007; Pries, 2004</a:t>
            </a:r>
          </a:p>
        </p:txBody>
      </p:sp>
      <p:sp>
        <p:nvSpPr>
          <p:cNvPr id="2" name="Title 1"/>
          <p:cNvSpPr>
            <a:spLocks noGrp="1"/>
          </p:cNvSpPr>
          <p:nvPr>
            <p:ph type="title"/>
          </p:nvPr>
        </p:nvSpPr>
        <p:spPr>
          <a:xfrm>
            <a:off x="838200" y="387069"/>
            <a:ext cx="10515600" cy="829193"/>
          </a:xfrm>
        </p:spPr>
        <p:txBody>
          <a:bodyPr>
            <a:normAutofit fontScale="90000"/>
          </a:bodyPr>
          <a:lstStyle/>
          <a:p>
            <a:r>
              <a:rPr lang="en-US" dirty="0" smtClean="0"/>
              <a:t>What Influences Transnationalism?</a:t>
            </a:r>
            <a:endParaRPr lang="en-US" dirty="0"/>
          </a:p>
        </p:txBody>
      </p:sp>
    </p:spTree>
    <p:extLst>
      <p:ext uri="{BB962C8B-B14F-4D97-AF65-F5344CB8AC3E}">
        <p14:creationId xmlns:p14="http://schemas.microsoft.com/office/powerpoint/2010/main" val="14723305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eaLnBrk="1" hangingPunct="1"/>
            <a:r>
              <a:rPr lang="en-US" altLang="en-US"/>
              <a:t> </a:t>
            </a:r>
          </a:p>
        </p:txBody>
      </p:sp>
      <p:sp>
        <p:nvSpPr>
          <p:cNvPr id="31747" name="Content Placeholder 2"/>
          <p:cNvSpPr>
            <a:spLocks noGrp="1"/>
          </p:cNvSpPr>
          <p:nvPr>
            <p:ph idx="1"/>
          </p:nvPr>
        </p:nvSpPr>
        <p:spPr/>
        <p:txBody>
          <a:bodyPr/>
          <a:lstStyle/>
          <a:p>
            <a:pPr algn="ctr"/>
            <a:r>
              <a:rPr lang="en-US" altLang="en-US" sz="4800" b="1" dirty="0">
                <a:solidFill>
                  <a:srgbClr val="095895"/>
                </a:solidFill>
              </a:rPr>
              <a:t>Transnational Exploration Session and Tool</a:t>
            </a:r>
          </a:p>
        </p:txBody>
      </p:sp>
    </p:spTree>
    <p:extLst>
      <p:ext uri="{BB962C8B-B14F-4D97-AF65-F5344CB8AC3E}">
        <p14:creationId xmlns:p14="http://schemas.microsoft.com/office/powerpoint/2010/main" val="1393282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894521" y="327647"/>
            <a:ext cx="10402957" cy="1143000"/>
          </a:xfrm>
        </p:spPr>
        <p:txBody>
          <a:bodyPr>
            <a:normAutofit fontScale="90000"/>
          </a:bodyPr>
          <a:lstStyle/>
          <a:p>
            <a:pPr eaLnBrk="1" hangingPunct="1"/>
            <a:r>
              <a:rPr lang="en-US" altLang="x-none" b="1" dirty="0"/>
              <a:t>Transnational Exploration Session/Tool</a:t>
            </a:r>
          </a:p>
        </p:txBody>
      </p:sp>
      <p:sp>
        <p:nvSpPr>
          <p:cNvPr id="33795" name="Content Placeholder 2"/>
          <p:cNvSpPr>
            <a:spLocks noGrp="1"/>
          </p:cNvSpPr>
          <p:nvPr>
            <p:ph idx="1"/>
          </p:nvPr>
        </p:nvSpPr>
        <p:spPr>
          <a:xfrm>
            <a:off x="689113" y="1470647"/>
            <a:ext cx="11078817" cy="4525962"/>
          </a:xfrm>
        </p:spPr>
        <p:txBody>
          <a:bodyPr>
            <a:noAutofit/>
          </a:bodyPr>
          <a:lstStyle/>
          <a:p>
            <a:pPr marL="342900" indent="-342900" eaLnBrk="1" hangingPunct="1">
              <a:buFont typeface="Arial" charset="0"/>
              <a:buChar char="•"/>
            </a:pPr>
            <a:r>
              <a:rPr lang="en-US" altLang="en-US" b="1" dirty="0" smtClean="0"/>
              <a:t>Sound measurement requires systematic collection of discrete constructs </a:t>
            </a:r>
            <a:r>
              <a:rPr lang="mr-IN" altLang="en-US" dirty="0" smtClean="0"/>
              <a:t>–</a:t>
            </a:r>
            <a:r>
              <a:rPr lang="en-US" altLang="en-US" dirty="0" smtClean="0"/>
              <a:t> Designed to capture a level of transnationalism. </a:t>
            </a:r>
          </a:p>
          <a:p>
            <a:pPr marL="342900" indent="-342900" eaLnBrk="1" hangingPunct="1">
              <a:buFont typeface="Arial" charset="0"/>
              <a:buChar char="•"/>
            </a:pPr>
            <a:r>
              <a:rPr lang="en-US" altLang="en-US" b="1" dirty="0" smtClean="0"/>
              <a:t>This tool was used to explore</a:t>
            </a:r>
            <a:r>
              <a:rPr lang="en-US" altLang="en-US" dirty="0" smtClean="0"/>
              <a:t>…to </a:t>
            </a:r>
            <a:r>
              <a:rPr lang="en-US" altLang="en-US" b="1" dirty="0"/>
              <a:t>learn about </a:t>
            </a:r>
            <a:r>
              <a:rPr lang="en-US" altLang="en-US" dirty="0"/>
              <a:t>or </a:t>
            </a:r>
            <a:r>
              <a:rPr lang="en-US" altLang="en-US" b="1" dirty="0"/>
              <a:t>familiarize</a:t>
            </a:r>
            <a:r>
              <a:rPr lang="en-US" altLang="en-US" dirty="0"/>
              <a:t> oneself </a:t>
            </a:r>
            <a:r>
              <a:rPr lang="en-US" altLang="en-US" dirty="0" smtClean="0"/>
              <a:t>with a person’s </a:t>
            </a:r>
            <a:r>
              <a:rPr lang="en-US" altLang="ja-JP" b="1" i="1" dirty="0" smtClean="0">
                <a:cs typeface="游ゴシック" charset="-128"/>
              </a:rPr>
              <a:t>Transnational Profile </a:t>
            </a:r>
            <a:r>
              <a:rPr lang="mr-IN" altLang="ja-JP" b="1" i="1" dirty="0" smtClean="0">
                <a:cs typeface="游ゴシック" charset="-128"/>
              </a:rPr>
              <a:t>–</a:t>
            </a:r>
            <a:r>
              <a:rPr lang="en-US" altLang="ja-JP" b="1" i="1" dirty="0" smtClean="0">
                <a:cs typeface="游ゴシック" charset="-128"/>
              </a:rPr>
              <a:t> </a:t>
            </a:r>
            <a:r>
              <a:rPr lang="en-US" altLang="ja-JP" dirty="0" smtClean="0">
                <a:cs typeface="游ゴシック" charset="-128"/>
              </a:rPr>
              <a:t>or spark new ways of collecting this information. </a:t>
            </a:r>
            <a:endParaRPr lang="en-US" altLang="ja-JP" dirty="0">
              <a:cs typeface="游ゴシック" charset="-128"/>
            </a:endParaRPr>
          </a:p>
          <a:p>
            <a:pPr lvl="1"/>
            <a:endParaRPr lang="en-US" altLang="en-US" dirty="0"/>
          </a:p>
          <a:p>
            <a:pPr marL="342900" indent="-342900" eaLnBrk="1" hangingPunct="1">
              <a:buFont typeface="Arial" charset="0"/>
              <a:buChar char="•"/>
            </a:pPr>
            <a:r>
              <a:rPr lang="en-US" altLang="en-US" b="1" i="1" dirty="0" smtClean="0"/>
              <a:t>The Transnational </a:t>
            </a:r>
            <a:r>
              <a:rPr lang="en-US" altLang="en-US" b="1" i="1" dirty="0"/>
              <a:t>Profile</a:t>
            </a:r>
            <a:r>
              <a:rPr lang="en-US" altLang="en-US" dirty="0"/>
              <a:t> </a:t>
            </a:r>
            <a:r>
              <a:rPr lang="en-US" altLang="en-US" dirty="0" smtClean="0"/>
              <a:t>was </a:t>
            </a:r>
            <a:r>
              <a:rPr lang="en-US" altLang="en-US" dirty="0"/>
              <a:t>a source of </a:t>
            </a:r>
            <a:r>
              <a:rPr lang="en-US" altLang="en-US" dirty="0" smtClean="0"/>
              <a:t>information</a:t>
            </a:r>
            <a:r>
              <a:rPr lang="en-US" altLang="en-US" dirty="0"/>
              <a:t> </a:t>
            </a:r>
            <a:r>
              <a:rPr lang="en-US" altLang="en-US" dirty="0" smtClean="0"/>
              <a:t>for: </a:t>
            </a:r>
            <a:endParaRPr lang="en-US" altLang="en-US" dirty="0"/>
          </a:p>
          <a:p>
            <a:pPr lvl="1" eaLnBrk="1" hangingPunct="1"/>
            <a:r>
              <a:rPr lang="en-US" altLang="en-US" dirty="0"/>
              <a:t>Intervention staff </a:t>
            </a:r>
            <a:r>
              <a:rPr lang="en-US" altLang="en-US" dirty="0" smtClean="0"/>
              <a:t>to </a:t>
            </a:r>
            <a:r>
              <a:rPr lang="en-US" altLang="en-US" dirty="0"/>
              <a:t>incorporate </a:t>
            </a:r>
            <a:r>
              <a:rPr lang="en-US" altLang="en-US" dirty="0" smtClean="0"/>
              <a:t>into </a:t>
            </a:r>
            <a:r>
              <a:rPr lang="en-US" altLang="en-US" dirty="0"/>
              <a:t>their intervention (in </a:t>
            </a:r>
            <a:r>
              <a:rPr lang="en-US" altLang="en-US" dirty="0" smtClean="0"/>
              <a:t>ways useful to them); </a:t>
            </a:r>
          </a:p>
          <a:p>
            <a:pPr lvl="1" eaLnBrk="1" hangingPunct="1"/>
            <a:r>
              <a:rPr lang="en-US" altLang="en-US" dirty="0" smtClean="0"/>
              <a:t>To understand the </a:t>
            </a:r>
            <a:r>
              <a:rPr lang="en-US" altLang="en-US" dirty="0"/>
              <a:t>facilitators and barriers to linkage and engagement in HIV </a:t>
            </a:r>
            <a:r>
              <a:rPr lang="en-US" altLang="en-US" dirty="0" smtClean="0"/>
              <a:t>care, ART </a:t>
            </a:r>
            <a:r>
              <a:rPr lang="en-US" altLang="en-US" dirty="0"/>
              <a:t>adherence and clinical outcomes. </a:t>
            </a:r>
            <a:endParaRPr lang="en-US" altLang="en-US" dirty="0" smtClean="0"/>
          </a:p>
          <a:p>
            <a:pPr lvl="1" eaLnBrk="1" hangingPunct="1"/>
            <a:r>
              <a:rPr lang="en-US" altLang="en-US" dirty="0" smtClean="0"/>
              <a:t>And promote acceptability and fit of the intervention. </a:t>
            </a:r>
            <a:endParaRPr lang="en-US" altLang="en-US" dirty="0"/>
          </a:p>
          <a:p>
            <a:pPr marL="171450" indent="-171450" eaLnBrk="1" hangingPunct="1">
              <a:buFont typeface="Arial" charset="0"/>
              <a:buChar char="•"/>
            </a:pPr>
            <a:endParaRPr lang="en-US" altLang="en-US" dirty="0"/>
          </a:p>
          <a:p>
            <a:pPr marL="342900" indent="-342900" eaLnBrk="1" hangingPunct="1">
              <a:buFont typeface="Arial" charset="0"/>
              <a:buChar char="•"/>
            </a:pPr>
            <a:r>
              <a:rPr lang="en-US" altLang="en-US" dirty="0"/>
              <a:t> </a:t>
            </a:r>
          </a:p>
        </p:txBody>
      </p:sp>
    </p:spTree>
    <p:extLst>
      <p:ext uri="{BB962C8B-B14F-4D97-AF65-F5344CB8AC3E}">
        <p14:creationId xmlns:p14="http://schemas.microsoft.com/office/powerpoint/2010/main" val="2098560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83095" y="274638"/>
            <a:ext cx="11410121" cy="1143000"/>
          </a:xfrm>
        </p:spPr>
        <p:txBody>
          <a:bodyPr>
            <a:normAutofit/>
          </a:bodyPr>
          <a:lstStyle/>
          <a:p>
            <a:pPr eaLnBrk="1" hangingPunct="1"/>
            <a:r>
              <a:rPr lang="en-US" altLang="x-none" b="1" dirty="0"/>
              <a:t>Transnational Exploration </a:t>
            </a:r>
            <a:r>
              <a:rPr lang="en-US" altLang="x-none" b="1" dirty="0" smtClean="0"/>
              <a:t>Session/Tool</a:t>
            </a:r>
            <a:endParaRPr lang="en-US" altLang="x-none" sz="1300" dirty="0"/>
          </a:p>
        </p:txBody>
      </p:sp>
      <p:sp>
        <p:nvSpPr>
          <p:cNvPr id="35843" name="Content Placeholder 2"/>
          <p:cNvSpPr>
            <a:spLocks noGrp="1"/>
          </p:cNvSpPr>
          <p:nvPr>
            <p:ph idx="1"/>
          </p:nvPr>
        </p:nvSpPr>
        <p:spPr>
          <a:xfrm>
            <a:off x="954156" y="1417638"/>
            <a:ext cx="9627705" cy="4525963"/>
          </a:xfrm>
        </p:spPr>
        <p:txBody>
          <a:bodyPr/>
          <a:lstStyle/>
          <a:p>
            <a:r>
              <a:rPr lang="en-US" altLang="en-US" dirty="0"/>
              <a:t>An example:</a:t>
            </a:r>
          </a:p>
          <a:p>
            <a:r>
              <a:rPr lang="en-US" altLang="en-US" u="sng" dirty="0"/>
              <a:t>Step 1</a:t>
            </a:r>
            <a:r>
              <a:rPr lang="en-US" altLang="en-US" dirty="0"/>
              <a:t>: Client is eligible and consents to participate. </a:t>
            </a:r>
          </a:p>
          <a:p>
            <a:endParaRPr lang="en-US" altLang="en-US" dirty="0"/>
          </a:p>
          <a:p>
            <a:r>
              <a:rPr lang="en-US" altLang="en-US" u="sng" dirty="0"/>
              <a:t>Step 2</a:t>
            </a:r>
            <a:r>
              <a:rPr lang="en-US" altLang="en-US" dirty="0"/>
              <a:t>: At intake, interventionist and client work through the Transnational Exploration Checklist.</a:t>
            </a:r>
          </a:p>
          <a:p>
            <a:endParaRPr lang="en-US" altLang="en-US" dirty="0"/>
          </a:p>
          <a:p>
            <a:r>
              <a:rPr lang="en-US" altLang="en-US" u="sng" dirty="0"/>
              <a:t>Step 3</a:t>
            </a:r>
            <a:r>
              <a:rPr lang="en-US" altLang="en-US" dirty="0"/>
              <a:t>: Interventionist summarizes client</a:t>
            </a:r>
            <a:r>
              <a:rPr lang="ja-JP" altLang="en-US" dirty="0">
                <a:cs typeface="游ゴシック" charset="-128"/>
              </a:rPr>
              <a:t>’</a:t>
            </a:r>
            <a:r>
              <a:rPr lang="en-US" altLang="ja-JP" dirty="0">
                <a:cs typeface="游ゴシック" charset="-128"/>
              </a:rPr>
              <a:t>s profile in their own words, adds to their notes, and uses this information through their contact with the client to problem solve. </a:t>
            </a:r>
          </a:p>
          <a:p>
            <a:endParaRPr lang="en-US" altLang="en-US" dirty="0"/>
          </a:p>
        </p:txBody>
      </p:sp>
    </p:spTree>
    <p:extLst>
      <p:ext uri="{BB962C8B-B14F-4D97-AF65-F5344CB8AC3E}">
        <p14:creationId xmlns:p14="http://schemas.microsoft.com/office/powerpoint/2010/main" val="1554668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31304" y="440290"/>
            <a:ext cx="11582399" cy="1143000"/>
          </a:xfrm>
        </p:spPr>
        <p:txBody>
          <a:bodyPr>
            <a:noAutofit/>
          </a:bodyPr>
          <a:lstStyle/>
          <a:p>
            <a:pPr eaLnBrk="1" hangingPunct="1"/>
            <a:r>
              <a:rPr lang="en-US" altLang="en-US" sz="3600" dirty="0"/>
              <a:t>Integrating transnationalism into HIV care interventions</a:t>
            </a:r>
          </a:p>
        </p:txBody>
      </p:sp>
      <p:sp>
        <p:nvSpPr>
          <p:cNvPr id="63491" name="Content Placeholder 2"/>
          <p:cNvSpPr>
            <a:spLocks noGrp="1"/>
          </p:cNvSpPr>
          <p:nvPr>
            <p:ph idx="1"/>
          </p:nvPr>
        </p:nvSpPr>
        <p:spPr>
          <a:xfrm>
            <a:off x="516834" y="1583290"/>
            <a:ext cx="10668000" cy="3992562"/>
          </a:xfrm>
        </p:spPr>
        <p:txBody>
          <a:bodyPr rtlCol="0">
            <a:normAutofit/>
          </a:bodyPr>
          <a:lstStyle/>
          <a:p>
            <a:pPr eaLnBrk="1" hangingPunct="1">
              <a:buFont typeface="Arial" panose="020B0604020202020204" pitchFamily="34" charset="0"/>
              <a:buChar char="•"/>
              <a:defRPr/>
            </a:pPr>
            <a:r>
              <a:rPr lang="en-US" altLang="en-US" sz="2600" dirty="0"/>
              <a:t>Understanding a participant’s</a:t>
            </a:r>
            <a:r>
              <a:rPr lang="en-US" altLang="ja-JP" sz="2600" dirty="0"/>
              <a:t> level of transnational identity.</a:t>
            </a:r>
          </a:p>
          <a:p>
            <a:pPr>
              <a:defRPr/>
            </a:pPr>
            <a:endParaRPr lang="en-US" altLang="ja-JP" sz="2600" dirty="0"/>
          </a:p>
          <a:p>
            <a:pPr eaLnBrk="1" hangingPunct="1">
              <a:buFont typeface="Arial" panose="020B0604020202020204" pitchFamily="34" charset="0"/>
              <a:buChar char="•"/>
              <a:defRPr/>
            </a:pPr>
            <a:r>
              <a:rPr lang="en-US" altLang="en-US" sz="2600" dirty="0"/>
              <a:t>Recognizing the </a:t>
            </a:r>
            <a:r>
              <a:rPr lang="en-US" altLang="en-US" sz="2600" b="1" dirty="0"/>
              <a:t>points of reference </a:t>
            </a:r>
            <a:r>
              <a:rPr lang="en-US" altLang="en-US" sz="2600" dirty="0"/>
              <a:t>of participants regarding their health beliefs and health care seeking behaviors (e.g., place of origin or settlement)</a:t>
            </a:r>
          </a:p>
          <a:p>
            <a:pPr>
              <a:defRPr/>
            </a:pPr>
            <a:endParaRPr lang="en-US" altLang="en-US" sz="2600" dirty="0"/>
          </a:p>
          <a:p>
            <a:pPr eaLnBrk="1" hangingPunct="1">
              <a:buFont typeface="Arial" panose="020B0604020202020204" pitchFamily="34" charset="0"/>
              <a:buChar char="•"/>
              <a:defRPr/>
            </a:pPr>
            <a:r>
              <a:rPr lang="en-US" altLang="en-US" sz="2600" dirty="0"/>
              <a:t>Understanding who in the lives of HIV+ participants knows their status. Do they disclose to family/friends from their place of origin?</a:t>
            </a:r>
          </a:p>
          <a:p>
            <a:pPr eaLnBrk="1" hangingPunct="1">
              <a:buFont typeface="Arial" panose="020B0604020202020204" pitchFamily="34" charset="0"/>
              <a:buChar char="•"/>
              <a:defRPr/>
            </a:pPr>
            <a:endParaRPr lang="en-US" altLang="en-US" sz="2600" dirty="0"/>
          </a:p>
          <a:p>
            <a:pPr eaLnBrk="1" hangingPunct="1">
              <a:buFont typeface="Arial" panose="020B0604020202020204" pitchFamily="34" charset="0"/>
              <a:buChar char="•"/>
              <a:defRPr/>
            </a:pPr>
            <a:endParaRPr lang="en-US" altLang="en-US" sz="2600" dirty="0"/>
          </a:p>
        </p:txBody>
      </p:sp>
    </p:spTree>
    <p:extLst>
      <p:ext uri="{BB962C8B-B14F-4D97-AF65-F5344CB8AC3E}">
        <p14:creationId xmlns:p14="http://schemas.microsoft.com/office/powerpoint/2010/main" val="809214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smtClean="0"/>
              <a:t>Culturally appropriate </a:t>
            </a:r>
            <a:r>
              <a:rPr lang="en-US" sz="2800" dirty="0"/>
              <a:t>interventions of outreach, access, and retention among Latino/a populations.</a:t>
            </a:r>
          </a:p>
        </p:txBody>
      </p:sp>
      <p:sp>
        <p:nvSpPr>
          <p:cNvPr id="6" name="Content Placeholder 5"/>
          <p:cNvSpPr>
            <a:spLocks noGrp="1"/>
          </p:cNvSpPr>
          <p:nvPr>
            <p:ph sz="half" idx="10"/>
          </p:nvPr>
        </p:nvSpPr>
        <p:spPr/>
        <p:txBody>
          <a:bodyPr>
            <a:normAutofit/>
          </a:bodyPr>
          <a:lstStyle/>
          <a:p>
            <a:pPr marL="342900" indent="-342900">
              <a:buFont typeface="Arial" charset="0"/>
              <a:buChar char="•"/>
            </a:pPr>
            <a:r>
              <a:rPr lang="en-US" b="1" dirty="0" smtClean="0"/>
              <a:t>Goal</a:t>
            </a:r>
            <a:r>
              <a:rPr lang="en-US" dirty="0" smtClean="0"/>
              <a:t> - </a:t>
            </a:r>
            <a:r>
              <a:rPr lang="en-US" dirty="0"/>
              <a:t>A multi-site demonstration and evaluation of culturally-specific service delivery models </a:t>
            </a:r>
            <a:r>
              <a:rPr lang="en-US" dirty="0" smtClean="0"/>
              <a:t>for </a:t>
            </a:r>
            <a:r>
              <a:rPr lang="en-US" dirty="0"/>
              <a:t>Latinos/as living with HIV. </a:t>
            </a:r>
          </a:p>
          <a:p>
            <a:pPr marL="342900" indent="-342900">
              <a:buFont typeface="Arial" charset="0"/>
              <a:buChar char="•"/>
            </a:pPr>
            <a:r>
              <a:rPr lang="en-US" dirty="0" smtClean="0"/>
              <a:t>Nine</a:t>
            </a:r>
            <a:r>
              <a:rPr lang="en-US" dirty="0" smtClean="0"/>
              <a:t> sites </a:t>
            </a:r>
            <a:r>
              <a:rPr lang="en-US" dirty="0" smtClean="0"/>
              <a:t>designed, implemented, </a:t>
            </a:r>
            <a:r>
              <a:rPr lang="en-US" dirty="0"/>
              <a:t>and </a:t>
            </a:r>
            <a:r>
              <a:rPr lang="en-US" dirty="0" smtClean="0"/>
              <a:t>evaluated their models </a:t>
            </a:r>
            <a:r>
              <a:rPr lang="en-US" dirty="0"/>
              <a:t>to identify Latinos/as who </a:t>
            </a:r>
            <a:r>
              <a:rPr lang="en-US" dirty="0" smtClean="0"/>
              <a:t>are HIV+ and </a:t>
            </a:r>
            <a:r>
              <a:rPr lang="en-US" dirty="0"/>
              <a:t>improve their access, timely entry, and retention </a:t>
            </a:r>
            <a:r>
              <a:rPr lang="en-US" dirty="0" smtClean="0"/>
              <a:t>in HIV </a:t>
            </a:r>
            <a:r>
              <a:rPr lang="en-US" dirty="0"/>
              <a:t>care. </a:t>
            </a:r>
            <a:endParaRPr lang="en-US" dirty="0" smtClean="0"/>
          </a:p>
          <a:p>
            <a:pPr marL="1028700" lvl="1" indent="-342900">
              <a:buFont typeface="Arial" charset="0"/>
              <a:buChar char="•"/>
            </a:pPr>
            <a:r>
              <a:rPr lang="en-US" sz="2000" dirty="0" smtClean="0"/>
              <a:t>Cities: Los </a:t>
            </a:r>
            <a:r>
              <a:rPr lang="en-US" sz="2000" dirty="0"/>
              <a:t>Angeles, Dallas, Chicago, Chapel Hill, New York City, &amp; Philadelphia.</a:t>
            </a:r>
          </a:p>
          <a:p>
            <a:pPr marL="342900" indent="-342900">
              <a:buFont typeface="Arial" charset="0"/>
              <a:buChar char="•"/>
            </a:pPr>
            <a:r>
              <a:rPr lang="en-US" b="1" dirty="0" smtClean="0"/>
              <a:t>Evaluation and Technical Assistant Center (ETAC) at UC San Francisco </a:t>
            </a:r>
            <a:r>
              <a:rPr lang="mr-IN" dirty="0" smtClean="0"/>
              <a:t>–</a:t>
            </a:r>
            <a:r>
              <a:rPr lang="en-US" dirty="0" smtClean="0"/>
              <a:t> Coordinating </a:t>
            </a:r>
            <a:r>
              <a:rPr lang="en-US" dirty="0"/>
              <a:t>the multi-site evaluation and </a:t>
            </a:r>
            <a:r>
              <a:rPr lang="en-US" dirty="0" smtClean="0"/>
              <a:t>provided </a:t>
            </a:r>
            <a:r>
              <a:rPr lang="en-US" dirty="0"/>
              <a:t>technical assistance to the demonstration sites</a:t>
            </a:r>
            <a:r>
              <a:rPr lang="en-US" dirty="0" smtClean="0"/>
              <a:t>.</a:t>
            </a:r>
          </a:p>
          <a:p>
            <a:pPr marL="342900" indent="-342900">
              <a:buFont typeface="Arial" charset="0"/>
              <a:buChar char="•"/>
            </a:pPr>
            <a:r>
              <a:rPr lang="en-US" dirty="0" smtClean="0"/>
              <a:t>A first major adaption of the transnational framework for public health research.</a:t>
            </a:r>
            <a:endParaRPr lang="en-US" dirty="0"/>
          </a:p>
        </p:txBody>
      </p:sp>
    </p:spTree>
    <p:extLst>
      <p:ext uri="{BB962C8B-B14F-4D97-AF65-F5344CB8AC3E}">
        <p14:creationId xmlns:p14="http://schemas.microsoft.com/office/powerpoint/2010/main" val="1264756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97565" y="274638"/>
            <a:ext cx="11118574" cy="1143000"/>
          </a:xfrm>
        </p:spPr>
        <p:txBody>
          <a:bodyPr/>
          <a:lstStyle/>
          <a:p>
            <a:pPr algn="ctr" eaLnBrk="1" hangingPunct="1"/>
            <a:r>
              <a:rPr lang="en-US" altLang="en-US" sz="3400" dirty="0"/>
              <a:t>Integrating transnationalism into HIV care </a:t>
            </a:r>
            <a:r>
              <a:rPr lang="en-US" altLang="en-US" sz="3400" dirty="0" smtClean="0"/>
              <a:t>interventions</a:t>
            </a:r>
            <a:endParaRPr lang="en-US" altLang="en-US" sz="1200" dirty="0"/>
          </a:p>
        </p:txBody>
      </p:sp>
      <p:sp>
        <p:nvSpPr>
          <p:cNvPr id="66563" name="Content Placeholder 2"/>
          <p:cNvSpPr>
            <a:spLocks noGrp="1"/>
          </p:cNvSpPr>
          <p:nvPr>
            <p:ph idx="1"/>
          </p:nvPr>
        </p:nvSpPr>
        <p:spPr>
          <a:xfrm>
            <a:off x="589721" y="1417638"/>
            <a:ext cx="11098695" cy="4525962"/>
          </a:xfrm>
        </p:spPr>
        <p:txBody>
          <a:bodyPr rtlCol="0">
            <a:normAutofit/>
          </a:bodyPr>
          <a:lstStyle/>
          <a:p>
            <a:pPr eaLnBrk="1" hangingPunct="1">
              <a:lnSpc>
                <a:spcPct val="80000"/>
              </a:lnSpc>
              <a:buFont typeface="Arial" panose="020B0604020202020204" pitchFamily="34" charset="0"/>
              <a:buChar char="•"/>
              <a:defRPr/>
            </a:pPr>
            <a:r>
              <a:rPr lang="en-US" altLang="en-US" b="1" dirty="0"/>
              <a:t>Recognizing the importance of transnational connections to support their current HIV health care behaviors </a:t>
            </a:r>
            <a:r>
              <a:rPr lang="en-US" altLang="en-US" dirty="0"/>
              <a:t>(e.g., retention in medical care and medication adherence)</a:t>
            </a:r>
          </a:p>
          <a:p>
            <a:pPr>
              <a:lnSpc>
                <a:spcPct val="80000"/>
              </a:lnSpc>
              <a:defRPr/>
            </a:pPr>
            <a:endParaRPr lang="en-US" altLang="en-US" sz="2500" b="1" dirty="0"/>
          </a:p>
          <a:p>
            <a:pPr eaLnBrk="1" hangingPunct="1">
              <a:lnSpc>
                <a:spcPct val="80000"/>
              </a:lnSpc>
              <a:buFont typeface="Arial" panose="020B0604020202020204" pitchFamily="34" charset="0"/>
              <a:buChar char="•"/>
              <a:defRPr/>
            </a:pPr>
            <a:r>
              <a:rPr lang="en-US" altLang="en-US" sz="2500" b="1" dirty="0"/>
              <a:t>Helping participants address the issue of HIV disclosure with transnational social support members </a:t>
            </a:r>
            <a:r>
              <a:rPr lang="en-US" altLang="en-US" sz="2500" dirty="0"/>
              <a:t>(e.g., family and friends in place of origin).</a:t>
            </a:r>
          </a:p>
          <a:p>
            <a:pPr eaLnBrk="1" hangingPunct="1">
              <a:lnSpc>
                <a:spcPct val="80000"/>
              </a:lnSpc>
              <a:buFont typeface="Arial" panose="020B0604020202020204" pitchFamily="34" charset="0"/>
              <a:buNone/>
              <a:defRPr/>
            </a:pPr>
            <a:endParaRPr lang="en-US" altLang="en-US" sz="2500" dirty="0"/>
          </a:p>
          <a:p>
            <a:pPr eaLnBrk="1" hangingPunct="1">
              <a:lnSpc>
                <a:spcPct val="80000"/>
              </a:lnSpc>
              <a:buFont typeface="Arial" panose="020B0604020202020204" pitchFamily="34" charset="0"/>
              <a:buChar char="•"/>
              <a:defRPr/>
            </a:pPr>
            <a:r>
              <a:rPr lang="en-US" altLang="en-US" sz="2500" b="1" dirty="0"/>
              <a:t>Help participants adapt their health care beliefs and behaviors to the available U.S. HIV health care model</a:t>
            </a:r>
            <a:endParaRPr lang="en-US" altLang="en-US" sz="2500" dirty="0"/>
          </a:p>
        </p:txBody>
      </p:sp>
    </p:spTree>
    <p:extLst>
      <p:ext uri="{BB962C8B-B14F-4D97-AF65-F5344CB8AC3E}">
        <p14:creationId xmlns:p14="http://schemas.microsoft.com/office/powerpoint/2010/main" val="1495491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2"/>
          <p:cNvSpPr>
            <a:spLocks noGrp="1"/>
          </p:cNvSpPr>
          <p:nvPr>
            <p:ph type="body" idx="1"/>
          </p:nvPr>
        </p:nvSpPr>
        <p:spPr>
          <a:xfrm>
            <a:off x="2147888" y="4589464"/>
            <a:ext cx="7886700" cy="1500187"/>
          </a:xfrm>
        </p:spPr>
        <p:txBody>
          <a:bodyPr/>
          <a:lstStyle/>
          <a:p>
            <a:pPr eaLnBrk="1" hangingPunct="1"/>
            <a:r>
              <a:rPr lang="en-US" altLang="en-US" sz="3600">
                <a:solidFill>
                  <a:schemeClr val="bg1"/>
                </a:solidFill>
              </a:rPr>
              <a:t>Questions?</a:t>
            </a:r>
          </a:p>
        </p:txBody>
      </p:sp>
      <p:sp>
        <p:nvSpPr>
          <p:cNvPr id="41987" name="Rectangle 5"/>
          <p:cNvSpPr>
            <a:spLocks noChangeArrowheads="1"/>
          </p:cNvSpPr>
          <p:nvPr/>
        </p:nvSpPr>
        <p:spPr bwMode="auto">
          <a:xfrm>
            <a:off x="556591" y="3581400"/>
            <a:ext cx="1093304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r>
              <a:rPr lang="en-US" altLang="x-none" sz="1400" i="1" dirty="0">
                <a:solidFill>
                  <a:srgbClr val="000000"/>
                </a:solidFill>
              </a:rPr>
              <a:t>This project is/was supported by the Health Resources and Services Administration (HRSA) of the U.S. Department of Health and Human Services (HHS) under grant number U90HA26507, Special Projects of National Significance (SPNS) Culturally Appropriate Interventions of Outreach, Access and Retention Among Latino/a Populations Initiative Evaluation and Technical Assistance Center, in the amount of </a:t>
            </a:r>
            <a:r>
              <a:rPr lang="en-US" altLang="x-none" sz="1400" dirty="0">
                <a:solidFill>
                  <a:srgbClr val="000000"/>
                </a:solidFill>
              </a:rPr>
              <a:t>$2,151,872</a:t>
            </a:r>
            <a:r>
              <a:rPr lang="en-US" altLang="x-none" sz="1400" i="1" dirty="0">
                <a:solidFill>
                  <a:srgbClr val="000000"/>
                </a:solidFill>
              </a:rPr>
              <a:t> awarded to the University of California, San Francisco. This information or content and conclusions are those of the author and should not be construed as the official position or policy of, nor should any endorsements be inferred by HRSA, HHS or the U.S. Government.</a:t>
            </a:r>
            <a:endParaRPr lang="en-US" altLang="x-none" sz="1400" dirty="0"/>
          </a:p>
        </p:txBody>
      </p:sp>
      <p:sp>
        <p:nvSpPr>
          <p:cNvPr id="41988" name="Title 6"/>
          <p:cNvSpPr>
            <a:spLocks noGrp="1"/>
          </p:cNvSpPr>
          <p:nvPr>
            <p:ph type="title"/>
          </p:nvPr>
        </p:nvSpPr>
        <p:spPr>
          <a:xfrm>
            <a:off x="556591" y="2057400"/>
            <a:ext cx="11184835" cy="1404938"/>
          </a:xfrm>
        </p:spPr>
        <p:txBody>
          <a:bodyPr>
            <a:normAutofit/>
          </a:bodyPr>
          <a:lstStyle/>
          <a:p>
            <a:pPr eaLnBrk="1" hangingPunct="1"/>
            <a:r>
              <a:rPr lang="en-US" altLang="x-none" sz="2000" dirty="0"/>
              <a:t>From Theory to Application: A Description of Transnationalism in Culturally-Appropriate HIV Interventions of Outreach, Access, and Retention Among Latino/a Populations. </a:t>
            </a:r>
            <a:r>
              <a:rPr lang="en-US" altLang="x-none" sz="2000" i="1" dirty="0"/>
              <a:t>Journal of Immigrant Minority Health, May 2018</a:t>
            </a:r>
            <a:br>
              <a:rPr lang="en-US" altLang="x-none" sz="2000" i="1" dirty="0"/>
            </a:br>
            <a:endParaRPr lang="en-US" altLang="x-none" sz="2000" dirty="0"/>
          </a:p>
        </p:txBody>
      </p:sp>
      <p:sp>
        <p:nvSpPr>
          <p:cNvPr id="41989" name="TextBox 7"/>
          <p:cNvSpPr txBox="1">
            <a:spLocks noChangeArrowheads="1"/>
          </p:cNvSpPr>
          <p:nvPr/>
        </p:nvSpPr>
        <p:spPr bwMode="auto">
          <a:xfrm>
            <a:off x="3352800" y="914401"/>
            <a:ext cx="502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algn="ctr"/>
            <a:r>
              <a:rPr lang="en-US" altLang="x-none" sz="4800" b="1" dirty="0"/>
              <a:t>Thank You!</a:t>
            </a:r>
          </a:p>
        </p:txBody>
      </p:sp>
    </p:spTree>
    <p:extLst>
      <p:ext uri="{BB962C8B-B14F-4D97-AF65-F5344CB8AC3E}">
        <p14:creationId xmlns:p14="http://schemas.microsoft.com/office/powerpoint/2010/main" val="399910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981200" y="274638"/>
            <a:ext cx="7239000" cy="1143000"/>
          </a:xfrm>
        </p:spPr>
        <p:txBody>
          <a:bodyPr/>
          <a:lstStyle/>
          <a:p>
            <a:pPr eaLnBrk="1" hangingPunct="1"/>
            <a:r>
              <a:rPr lang="en-US" altLang="en-US" b="1"/>
              <a:t>References</a:t>
            </a:r>
          </a:p>
        </p:txBody>
      </p:sp>
      <p:sp>
        <p:nvSpPr>
          <p:cNvPr id="3" name="Content Placeholder 2"/>
          <p:cNvSpPr>
            <a:spLocks noGrp="1"/>
          </p:cNvSpPr>
          <p:nvPr>
            <p:ph idx="1"/>
          </p:nvPr>
        </p:nvSpPr>
        <p:spPr>
          <a:xfrm>
            <a:off x="2286000" y="1417638"/>
            <a:ext cx="7924800" cy="3992562"/>
          </a:xfrm>
        </p:spPr>
        <p:txBody>
          <a:bodyPr rtlCol="0">
            <a:normAutofit fontScale="85000" lnSpcReduction="20000"/>
          </a:bodyPr>
          <a:lstStyle/>
          <a:p>
            <a:pPr>
              <a:buFont typeface="Arial" panose="020B0604020202020204" pitchFamily="34" charset="0"/>
              <a:buChar char="•"/>
              <a:defRPr/>
            </a:pPr>
            <a:r>
              <a:rPr lang="en-US" dirty="0" err="1"/>
              <a:t>Basch</a:t>
            </a:r>
            <a:r>
              <a:rPr lang="en-US" dirty="0"/>
              <a:t> </a:t>
            </a:r>
            <a:r>
              <a:rPr lang="en-US" dirty="0">
                <a:solidFill>
                  <a:srgbClr val="000000"/>
                </a:solidFill>
              </a:rPr>
              <a:t>L, Glick Schiller N, Blanc</a:t>
            </a:r>
            <a:r>
              <a:rPr lang="en-US" dirty="0"/>
              <a:t>-</a:t>
            </a:r>
            <a:r>
              <a:rPr lang="en-US" dirty="0" err="1"/>
              <a:t>Szanton</a:t>
            </a:r>
            <a:r>
              <a:rPr lang="en-US" dirty="0"/>
              <a:t> C, eds. 1994. </a:t>
            </a:r>
            <a:r>
              <a:rPr lang="en-US" i="1" dirty="0"/>
              <a:t>Nations Unbound: Transnational Projects, Postcolonial Predicaments, and </a:t>
            </a:r>
            <a:r>
              <a:rPr lang="en-US" i="1" dirty="0" err="1"/>
              <a:t>Deterritorialized</a:t>
            </a:r>
            <a:r>
              <a:rPr lang="en-US" i="1" dirty="0"/>
              <a:t> Nation-States</a:t>
            </a:r>
            <a:r>
              <a:rPr lang="en-US" dirty="0"/>
              <a:t>. London: Gordon &amp; </a:t>
            </a:r>
            <a:r>
              <a:rPr lang="en-US" dirty="0" smtClean="0"/>
              <a:t>Breach.</a:t>
            </a:r>
            <a:endParaRPr lang="en-US" dirty="0"/>
          </a:p>
          <a:p>
            <a:pPr>
              <a:buFont typeface="Arial" panose="020B0604020202020204" pitchFamily="34" charset="0"/>
              <a:buChar char="•"/>
              <a:defRPr/>
            </a:pPr>
            <a:r>
              <a:rPr lang="en-US" dirty="0" err="1"/>
              <a:t>Duany</a:t>
            </a:r>
            <a:r>
              <a:rPr lang="en-US" dirty="0"/>
              <a:t>, J. (2003). Nation, migration, identity: The case of Puerto Ricans. </a:t>
            </a:r>
            <a:r>
              <a:rPr lang="en-US" i="1" dirty="0"/>
              <a:t>Latino Studies, 1</a:t>
            </a:r>
            <a:r>
              <a:rPr lang="en-US" dirty="0"/>
              <a:t>, 424-444.</a:t>
            </a:r>
          </a:p>
          <a:p>
            <a:pPr>
              <a:buFont typeface="Arial" panose="020B0604020202020204" pitchFamily="34" charset="0"/>
              <a:buChar char="•"/>
              <a:defRPr/>
            </a:pPr>
            <a:r>
              <a:rPr lang="en-US" dirty="0" err="1"/>
              <a:t>Duany</a:t>
            </a:r>
            <a:r>
              <a:rPr lang="en-US" dirty="0"/>
              <a:t>, J. (2011). </a:t>
            </a:r>
            <a:r>
              <a:rPr lang="en-US" i="1" dirty="0"/>
              <a:t>Blurred borders: Transnational migration between the </a:t>
            </a:r>
            <a:r>
              <a:rPr lang="en-US" i="1" dirty="0">
                <a:solidFill>
                  <a:srgbClr val="000000"/>
                </a:solidFill>
              </a:rPr>
              <a:t>Hispanic Caribbean and the United States</a:t>
            </a:r>
            <a:r>
              <a:rPr lang="en-US" dirty="0"/>
              <a:t>. Chapel Hill: The University of North Carolina Press.</a:t>
            </a:r>
          </a:p>
          <a:p>
            <a:pPr>
              <a:buFont typeface="Arial" panose="020B0604020202020204" pitchFamily="34" charset="0"/>
              <a:buChar char="•"/>
              <a:defRPr/>
            </a:pPr>
            <a:r>
              <a:rPr lang="en-US" dirty="0" err="1"/>
              <a:t>Greder</a:t>
            </a:r>
            <a:r>
              <a:rPr lang="en-US" dirty="0"/>
              <a:t> K, et al. (2009). Exploring relationships between transnationalism and housing and health risks of rural Latino immigrant families, Family &amp; Consumer Sciences Journal, 34(2), 186-206</a:t>
            </a:r>
          </a:p>
          <a:p>
            <a:pPr>
              <a:buFont typeface="Arial" panose="020B0604020202020204" pitchFamily="34" charset="0"/>
              <a:buChar char="•"/>
              <a:defRPr/>
            </a:pPr>
            <a:r>
              <a:rPr lang="en-US" dirty="0" err="1"/>
              <a:t>Kessing</a:t>
            </a:r>
            <a:r>
              <a:rPr lang="en-US" dirty="0"/>
              <a:t> L </a:t>
            </a:r>
            <a:r>
              <a:rPr lang="en-US" dirty="0" err="1"/>
              <a:t>L</a:t>
            </a:r>
            <a:r>
              <a:rPr lang="en-US" dirty="0"/>
              <a:t>, </a:t>
            </a:r>
            <a:r>
              <a:rPr lang="en-US" dirty="0" err="1"/>
              <a:t>Norredam</a:t>
            </a:r>
            <a:r>
              <a:rPr lang="en-US" dirty="0"/>
              <a:t> M, </a:t>
            </a:r>
            <a:r>
              <a:rPr lang="en-US" dirty="0" err="1"/>
              <a:t>Kvernrod</a:t>
            </a:r>
            <a:r>
              <a:rPr lang="en-US" dirty="0"/>
              <a:t> A, et al. (2013). </a:t>
            </a:r>
            <a:r>
              <a:rPr lang="en-US" dirty="0" err="1"/>
              <a:t>Contextualising</a:t>
            </a:r>
            <a:r>
              <a:rPr lang="en-US" dirty="0"/>
              <a:t> migrants' health </a:t>
            </a:r>
            <a:r>
              <a:rPr lang="en-US" dirty="0" err="1"/>
              <a:t>behaviour</a:t>
            </a:r>
            <a:r>
              <a:rPr lang="en-US" dirty="0"/>
              <a:t> - a qualitative study of transnational ties and their implications for participation in mammography screening. BMC public health, 13, 431-. </a:t>
            </a:r>
          </a:p>
          <a:p>
            <a:pPr>
              <a:defRPr/>
            </a:pPr>
            <a:endParaRPr lang="en-US" dirty="0"/>
          </a:p>
        </p:txBody>
      </p:sp>
    </p:spTree>
    <p:extLst>
      <p:ext uri="{BB962C8B-B14F-4D97-AF65-F5344CB8AC3E}">
        <p14:creationId xmlns:p14="http://schemas.microsoft.com/office/powerpoint/2010/main" val="20676973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981200" y="274638"/>
            <a:ext cx="7239000" cy="1143000"/>
          </a:xfrm>
        </p:spPr>
        <p:txBody>
          <a:bodyPr/>
          <a:lstStyle/>
          <a:p>
            <a:pPr eaLnBrk="1" hangingPunct="1"/>
            <a:r>
              <a:rPr lang="en-US" altLang="en-US" b="1"/>
              <a:t>References </a:t>
            </a:r>
            <a:r>
              <a:rPr lang="en-US" altLang="en-US" sz="1200"/>
              <a:t>Cont.</a:t>
            </a:r>
          </a:p>
        </p:txBody>
      </p:sp>
      <p:sp>
        <p:nvSpPr>
          <p:cNvPr id="46083" name="Content Placeholder 2"/>
          <p:cNvSpPr>
            <a:spLocks noGrp="1"/>
          </p:cNvSpPr>
          <p:nvPr>
            <p:ph idx="1"/>
          </p:nvPr>
        </p:nvSpPr>
        <p:spPr>
          <a:xfrm>
            <a:off x="1981200" y="1874838"/>
            <a:ext cx="8229600" cy="4525962"/>
          </a:xfrm>
        </p:spPr>
        <p:txBody>
          <a:bodyPr/>
          <a:lstStyle/>
          <a:p>
            <a:pPr eaLnBrk="1" hangingPunct="1">
              <a:lnSpc>
                <a:spcPct val="80000"/>
              </a:lnSpc>
            </a:pPr>
            <a:r>
              <a:rPr lang="en-US" altLang="en-US" sz="2000"/>
              <a:t>Levitt P, Glick Schiller N. 2004. Conceptualizing simultaneity: a transnational social field perspective on society. </a:t>
            </a:r>
            <a:r>
              <a:rPr lang="en-US" altLang="en-US" sz="2000" i="1"/>
              <a:t>Int. Migr. Rev. </a:t>
            </a:r>
            <a:r>
              <a:rPr lang="en-US" altLang="en-US" sz="2000"/>
              <a:t>38:1002–39.</a:t>
            </a:r>
          </a:p>
          <a:p>
            <a:pPr eaLnBrk="1" hangingPunct="1">
              <a:lnSpc>
                <a:spcPct val="80000"/>
              </a:lnSpc>
            </a:pPr>
            <a:r>
              <a:rPr lang="en-US" altLang="en-US" sz="2000"/>
              <a:t>Levitt P. 2001. </a:t>
            </a:r>
            <a:r>
              <a:rPr lang="en-US" altLang="en-US" sz="2000" i="1"/>
              <a:t>The Transnational Villagers</a:t>
            </a:r>
            <a:r>
              <a:rPr lang="en-US" altLang="en-US" sz="2000"/>
              <a:t>. Berkeley: Univ. Calif. Press.</a:t>
            </a:r>
          </a:p>
          <a:p>
            <a:pPr eaLnBrk="1" hangingPunct="1">
              <a:lnSpc>
                <a:spcPct val="80000"/>
              </a:lnSpc>
            </a:pPr>
            <a:r>
              <a:rPr lang="en-US" altLang="en-US" sz="2000"/>
              <a:t>Levitt P. 2004. </a:t>
            </a:r>
            <a:r>
              <a:rPr lang="en-US" altLang="en-US" sz="2000" i="1"/>
              <a:t>I feel I am a citizen of the world and of a church without borders: the Latino religious experience. </a:t>
            </a:r>
            <a:r>
              <a:rPr lang="en-US" altLang="en-US" sz="2000"/>
              <a:t>Presented at Lat. Past Influence, Future Power. Conf. Tomas Rivera Policy Inst., Jan. 31–Feb. 1, Newport Beach, CA.</a:t>
            </a:r>
          </a:p>
          <a:p>
            <a:pPr eaLnBrk="1" hangingPunct="1">
              <a:lnSpc>
                <a:spcPct val="80000"/>
              </a:lnSpc>
            </a:pPr>
            <a:r>
              <a:rPr lang="en-US" altLang="en-US" sz="2000"/>
              <a:t>Levitt, P &amp; Jaworsky N.  (2007). Transnationalism migration studies: past developments and future trends.  </a:t>
            </a:r>
            <a:r>
              <a:rPr lang="en-US" altLang="en-US" sz="2000" i="1"/>
              <a:t>Annual Review of Sociology, 33</a:t>
            </a:r>
            <a:r>
              <a:rPr lang="en-US" altLang="en-US" sz="2000"/>
              <a:t>, 129-156.</a:t>
            </a:r>
          </a:p>
          <a:p>
            <a:pPr eaLnBrk="1" hangingPunct="1">
              <a:lnSpc>
                <a:spcPct val="80000"/>
              </a:lnSpc>
            </a:pPr>
            <a:r>
              <a:rPr lang="en-US" altLang="en-US" sz="2000"/>
              <a:t>Menj</a:t>
            </a:r>
            <a:r>
              <a:rPr lang="en-US" altLang="ja-JP" sz="2000">
                <a:cs typeface="游ゴシック" charset="-128"/>
              </a:rPr>
              <a:t>ıvar C. 2002a. Living in two worlds? Guatemalan-origin children in the United States and emerging transnationalism. </a:t>
            </a:r>
            <a:r>
              <a:rPr lang="en-US" altLang="ja-JP" sz="2000" i="1">
                <a:cs typeface="游ゴシック" charset="-128"/>
              </a:rPr>
              <a:t>J. Ethn. Migr. Stud. </a:t>
            </a:r>
            <a:r>
              <a:rPr lang="en-US" altLang="ja-JP" sz="2000">
                <a:cs typeface="游ゴシック" charset="-128"/>
              </a:rPr>
              <a:t>28:531–52.</a:t>
            </a:r>
            <a:endParaRPr lang="en-US" altLang="en-US" sz="2000"/>
          </a:p>
          <a:p>
            <a:pPr eaLnBrk="1" hangingPunct="1">
              <a:buFont typeface="Arial" charset="0"/>
              <a:buNone/>
            </a:pPr>
            <a:endParaRPr lang="en-US" altLang="en-US" sz="2000"/>
          </a:p>
        </p:txBody>
      </p:sp>
    </p:spTree>
    <p:extLst>
      <p:ext uri="{BB962C8B-B14F-4D97-AF65-F5344CB8AC3E}">
        <p14:creationId xmlns:p14="http://schemas.microsoft.com/office/powerpoint/2010/main" val="12357414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81200" y="274638"/>
            <a:ext cx="7239000" cy="1143000"/>
          </a:xfrm>
        </p:spPr>
        <p:txBody>
          <a:bodyPr/>
          <a:lstStyle/>
          <a:p>
            <a:pPr eaLnBrk="1" hangingPunct="1"/>
            <a:r>
              <a:rPr lang="en-US" altLang="en-US" b="1"/>
              <a:t>References </a:t>
            </a:r>
            <a:r>
              <a:rPr lang="en-US" altLang="en-US" sz="1200"/>
              <a:t>Cont.</a:t>
            </a:r>
          </a:p>
        </p:txBody>
      </p:sp>
      <p:sp>
        <p:nvSpPr>
          <p:cNvPr id="48131" name="Content Placeholder 2"/>
          <p:cNvSpPr>
            <a:spLocks noGrp="1"/>
          </p:cNvSpPr>
          <p:nvPr>
            <p:ph idx="1"/>
          </p:nvPr>
        </p:nvSpPr>
        <p:spPr>
          <a:xfrm>
            <a:off x="1981200" y="1874838"/>
            <a:ext cx="8229600" cy="4525962"/>
          </a:xfrm>
        </p:spPr>
        <p:txBody>
          <a:bodyPr/>
          <a:lstStyle/>
          <a:p>
            <a:pPr eaLnBrk="1" hangingPunct="1">
              <a:lnSpc>
                <a:spcPct val="80000"/>
              </a:lnSpc>
            </a:pPr>
            <a:r>
              <a:rPr lang="en-US" altLang="en-US" sz="2000"/>
              <a:t>Murphy, E J, &amp; Mahalingam, R. (2004). Transnational ties and mental health of Caribbean immigrants. Journal of immigrant health, 6(4), 167-78. </a:t>
            </a:r>
          </a:p>
          <a:p>
            <a:pPr eaLnBrk="1" hangingPunct="1">
              <a:lnSpc>
                <a:spcPct val="80000"/>
              </a:lnSpc>
            </a:pPr>
            <a:r>
              <a:rPr lang="en-US" altLang="en-US" sz="2000"/>
              <a:t>Parrenas RS. 2001. </a:t>
            </a:r>
            <a:r>
              <a:rPr lang="en-US" altLang="en-US" sz="2000" i="1"/>
              <a:t>Servants of Globalization: Women, Migration and Domestic Work</a:t>
            </a:r>
            <a:r>
              <a:rPr lang="en-US" altLang="en-US" sz="2000"/>
              <a:t>. Stanford, CA: Stanford Univ. Press</a:t>
            </a:r>
          </a:p>
          <a:p>
            <a:pPr eaLnBrk="1" hangingPunct="1">
              <a:lnSpc>
                <a:spcPct val="80000"/>
              </a:lnSpc>
            </a:pPr>
            <a:r>
              <a:rPr lang="en-US" altLang="en-US" sz="2000"/>
              <a:t>Pries L. 2004. Determining the causes and durability of transnational labour migration between Mexico and the United States: some empirical findings. </a:t>
            </a:r>
            <a:r>
              <a:rPr lang="en-US" altLang="en-US" sz="2000" i="1"/>
              <a:t>Int. Migr. </a:t>
            </a:r>
            <a:r>
              <a:rPr lang="en-US" altLang="en-US" sz="2000"/>
              <a:t>42:3–39</a:t>
            </a:r>
          </a:p>
          <a:p>
            <a:pPr eaLnBrk="1" hangingPunct="1">
              <a:lnSpc>
                <a:spcPct val="80000"/>
              </a:lnSpc>
            </a:pPr>
            <a:r>
              <a:rPr lang="en-US" altLang="en-US" sz="2000"/>
              <a:t>Pries L. 2005. Configurations of geographic and societal spaces: a sociological proposal between </a:t>
            </a:r>
            <a:r>
              <a:rPr lang="ja-JP" altLang="en-US" sz="2000">
                <a:cs typeface="游ゴシック" charset="-128"/>
              </a:rPr>
              <a:t>‘</a:t>
            </a:r>
            <a:r>
              <a:rPr lang="en-US" altLang="ja-JP" sz="2000">
                <a:cs typeface="游ゴシック" charset="-128"/>
              </a:rPr>
              <a:t>methodological nationalism</a:t>
            </a:r>
            <a:r>
              <a:rPr lang="ja-JP" altLang="en-US" sz="2000">
                <a:cs typeface="游ゴシック" charset="-128"/>
              </a:rPr>
              <a:t>’</a:t>
            </a:r>
            <a:r>
              <a:rPr lang="en-US" altLang="ja-JP" sz="2000">
                <a:cs typeface="游ゴシック" charset="-128"/>
              </a:rPr>
              <a:t> and the </a:t>
            </a:r>
            <a:r>
              <a:rPr lang="ja-JP" altLang="en-US" sz="2000">
                <a:cs typeface="游ゴシック" charset="-128"/>
              </a:rPr>
              <a:t>‘</a:t>
            </a:r>
            <a:r>
              <a:rPr lang="en-US" altLang="ja-JP" sz="2000">
                <a:cs typeface="游ゴシック" charset="-128"/>
              </a:rPr>
              <a:t>spaces of flows.</a:t>
            </a:r>
            <a:r>
              <a:rPr lang="ja-JP" altLang="en-US" sz="2000">
                <a:cs typeface="游ゴシック" charset="-128"/>
              </a:rPr>
              <a:t>’</a:t>
            </a:r>
            <a:r>
              <a:rPr lang="en-US" altLang="ja-JP" sz="2000">
                <a:cs typeface="游ゴシック" charset="-128"/>
              </a:rPr>
              <a:t> </a:t>
            </a:r>
            <a:r>
              <a:rPr lang="en-US" altLang="ja-JP" sz="2000" i="1">
                <a:cs typeface="游ゴシック" charset="-128"/>
              </a:rPr>
              <a:t>Global Netw. </a:t>
            </a:r>
            <a:r>
              <a:rPr lang="en-US" altLang="ja-JP" sz="2000">
                <a:cs typeface="游ゴシック" charset="-128"/>
              </a:rPr>
              <a:t>5:167–90</a:t>
            </a:r>
          </a:p>
          <a:p>
            <a:pPr eaLnBrk="1" hangingPunct="1">
              <a:lnSpc>
                <a:spcPct val="80000"/>
              </a:lnSpc>
            </a:pPr>
            <a:r>
              <a:rPr lang="en-US" altLang="en-US" sz="2000"/>
              <a:t>Sánchez, L. (2009). </a:t>
            </a:r>
            <a:r>
              <a:rPr lang="en-US" altLang="en-US" sz="2000" i="1"/>
              <a:t>The new Puerto Rico?: Identity, hybridity and transnationalism within the Puerto Rican diaspora in Orlando, Florida</a:t>
            </a:r>
            <a:r>
              <a:rPr lang="en-US" altLang="en-US" sz="2000"/>
              <a:t>. VDM Verlag.</a:t>
            </a:r>
          </a:p>
          <a:p>
            <a:pPr eaLnBrk="1" hangingPunct="1">
              <a:lnSpc>
                <a:spcPct val="80000"/>
              </a:lnSpc>
            </a:pPr>
            <a:endParaRPr lang="en-US" altLang="en-US" sz="2000"/>
          </a:p>
        </p:txBody>
      </p:sp>
    </p:spTree>
    <p:extLst>
      <p:ext uri="{BB962C8B-B14F-4D97-AF65-F5344CB8AC3E}">
        <p14:creationId xmlns:p14="http://schemas.microsoft.com/office/powerpoint/2010/main" val="11824283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981200" y="274638"/>
            <a:ext cx="7239000" cy="1143000"/>
          </a:xfrm>
        </p:spPr>
        <p:txBody>
          <a:bodyPr/>
          <a:lstStyle/>
          <a:p>
            <a:pPr eaLnBrk="1" hangingPunct="1"/>
            <a:r>
              <a:rPr lang="en-US" altLang="en-US" b="1"/>
              <a:t>References </a:t>
            </a:r>
            <a:r>
              <a:rPr lang="en-US" altLang="en-US" sz="1200"/>
              <a:t>Cont.</a:t>
            </a:r>
          </a:p>
        </p:txBody>
      </p:sp>
      <p:sp>
        <p:nvSpPr>
          <p:cNvPr id="103427" name="Content Placeholder 2"/>
          <p:cNvSpPr>
            <a:spLocks noGrp="1"/>
          </p:cNvSpPr>
          <p:nvPr>
            <p:ph idx="1"/>
          </p:nvPr>
        </p:nvSpPr>
        <p:spPr>
          <a:xfrm>
            <a:off x="1981200" y="1874838"/>
            <a:ext cx="8229600" cy="3763962"/>
          </a:xfrm>
        </p:spPr>
        <p:txBody>
          <a:bodyPr rtlCol="0">
            <a:normAutofit fontScale="92500" lnSpcReduction="10000"/>
          </a:bodyPr>
          <a:lstStyle/>
          <a:p>
            <a:pPr eaLnBrk="1" hangingPunct="1">
              <a:lnSpc>
                <a:spcPct val="80000"/>
              </a:lnSpc>
              <a:buFont typeface="Arial" panose="020B0604020202020204" pitchFamily="34" charset="0"/>
              <a:buChar char="•"/>
              <a:defRPr/>
            </a:pPr>
            <a:r>
              <a:rPr lang="en-US" altLang="en-US" sz="2000" dirty="0" err="1"/>
              <a:t>Sanon</a:t>
            </a:r>
            <a:r>
              <a:rPr lang="en-US" altLang="en-US" sz="2000" dirty="0"/>
              <a:t>, M, </a:t>
            </a:r>
            <a:r>
              <a:rPr lang="en-US" altLang="en-US" sz="2000" dirty="0" err="1"/>
              <a:t>Spigner</a:t>
            </a:r>
            <a:r>
              <a:rPr lang="en-US" altLang="en-US" sz="2000" dirty="0"/>
              <a:t>, C, &amp; </a:t>
            </a:r>
            <a:r>
              <a:rPr lang="en-US" altLang="en-US" sz="2000" dirty="0" err="1"/>
              <a:t>McCullagh</a:t>
            </a:r>
            <a:r>
              <a:rPr lang="en-US" altLang="en-US" sz="2000" dirty="0"/>
              <a:t>, M C. (2014). Transnationalism and Hypertension Self-Management Among Haitian Immigrants. Journal of transcultural nursing, </a:t>
            </a:r>
          </a:p>
          <a:p>
            <a:pPr eaLnBrk="1" hangingPunct="1">
              <a:lnSpc>
                <a:spcPct val="80000"/>
              </a:lnSpc>
              <a:buFont typeface="Arial" panose="020B0604020202020204" pitchFamily="34" charset="0"/>
              <a:buChar char="•"/>
              <a:defRPr/>
            </a:pPr>
            <a:r>
              <a:rPr lang="en-US" altLang="en-US" sz="2000" dirty="0"/>
              <a:t>Smith MP. 2005. Transnational urbanism revisited. </a:t>
            </a:r>
            <a:r>
              <a:rPr lang="en-US" altLang="en-US" sz="2000" i="1" dirty="0"/>
              <a:t>J. </a:t>
            </a:r>
            <a:r>
              <a:rPr lang="en-US" altLang="en-US" sz="2000" i="1" dirty="0" err="1"/>
              <a:t>Ethn</a:t>
            </a:r>
            <a:r>
              <a:rPr lang="en-US" altLang="en-US" sz="2000" i="1" dirty="0"/>
              <a:t>. </a:t>
            </a:r>
            <a:r>
              <a:rPr lang="en-US" altLang="en-US" sz="2000" i="1" dirty="0" err="1"/>
              <a:t>Migr</a:t>
            </a:r>
            <a:r>
              <a:rPr lang="en-US" altLang="en-US" sz="2000" i="1" dirty="0"/>
              <a:t>. Stud. </a:t>
            </a:r>
            <a:r>
              <a:rPr lang="en-US" altLang="en-US" sz="2000" dirty="0"/>
              <a:t>31:235–44.</a:t>
            </a:r>
          </a:p>
          <a:p>
            <a:pPr eaLnBrk="1" hangingPunct="1">
              <a:lnSpc>
                <a:spcPct val="80000"/>
              </a:lnSpc>
              <a:buFont typeface="Arial" panose="020B0604020202020204" pitchFamily="34" charset="0"/>
              <a:buChar char="•"/>
              <a:defRPr/>
            </a:pPr>
            <a:r>
              <a:rPr lang="en-US" altLang="en-US" sz="2000" dirty="0"/>
              <a:t>Smith RC. 2006. </a:t>
            </a:r>
            <a:r>
              <a:rPr lang="en-US" altLang="en-US" sz="2000" i="1" dirty="0"/>
              <a:t>Mexican New York: Transnational Lives of New Immigrants</a:t>
            </a:r>
            <a:r>
              <a:rPr lang="en-US" altLang="en-US" sz="2000" dirty="0"/>
              <a:t>. Berkeley: Univ. Calif. Press.</a:t>
            </a:r>
          </a:p>
          <a:p>
            <a:pPr eaLnBrk="1" hangingPunct="1">
              <a:lnSpc>
                <a:spcPct val="80000"/>
              </a:lnSpc>
              <a:buFont typeface="Arial" panose="020B0604020202020204" pitchFamily="34" charset="0"/>
              <a:buChar char="•"/>
              <a:defRPr/>
            </a:pPr>
            <a:r>
              <a:rPr lang="en-US" altLang="en-US" sz="2000" dirty="0"/>
              <a:t>Stone, E., Gomez, E., </a:t>
            </a:r>
            <a:r>
              <a:rPr lang="en-US" altLang="en-US" sz="2000" dirty="0" err="1"/>
              <a:t>Hotzoglou</a:t>
            </a:r>
            <a:r>
              <a:rPr lang="en-US" altLang="en-US" sz="2000" dirty="0"/>
              <a:t>, D., &amp; </a:t>
            </a:r>
            <a:r>
              <a:rPr lang="en-US" altLang="en-US" sz="2000" dirty="0" err="1"/>
              <a:t>Lipnitsky</a:t>
            </a:r>
            <a:r>
              <a:rPr lang="en-US" altLang="en-US" sz="2000" dirty="0"/>
              <a:t>, J. Y. (2005). Transnationalism as a motif in family stories. Family Process, 44(4), 381–398.</a:t>
            </a:r>
          </a:p>
          <a:p>
            <a:pPr eaLnBrk="1" hangingPunct="1">
              <a:lnSpc>
                <a:spcPct val="80000"/>
              </a:lnSpc>
              <a:buFont typeface="Arial" panose="020B0604020202020204" pitchFamily="34" charset="0"/>
              <a:buChar char="•"/>
              <a:defRPr/>
            </a:pPr>
            <a:r>
              <a:rPr lang="en-US" altLang="en-US" sz="2000" dirty="0"/>
              <a:t>Tamaki, E. (2011). Transnational Home Engagement among Latino and Asian Americans: Resources and Motivation. The International migration review, 45(1), 148-173. </a:t>
            </a:r>
          </a:p>
          <a:p>
            <a:pPr eaLnBrk="1" hangingPunct="1">
              <a:lnSpc>
                <a:spcPct val="80000"/>
              </a:lnSpc>
              <a:buFont typeface="Arial" panose="020B0604020202020204" pitchFamily="34" charset="0"/>
              <a:buChar char="•"/>
              <a:defRPr/>
            </a:pPr>
            <a:r>
              <a:rPr lang="en-US" altLang="en-US" sz="2000" dirty="0" err="1"/>
              <a:t>Viruell</a:t>
            </a:r>
            <a:r>
              <a:rPr lang="en-US" altLang="en-US" sz="2000" dirty="0"/>
              <a:t> Fuentes, E A, &amp; Schulz, A J. (2009). Toward a dynamic conceptualization of social ties and context: implications for understanding immigrant and Latino health. American journal of public health, 99(12), 2167-75. </a:t>
            </a:r>
          </a:p>
          <a:p>
            <a:pPr eaLnBrk="1" hangingPunct="1">
              <a:lnSpc>
                <a:spcPct val="80000"/>
              </a:lnSpc>
              <a:buFont typeface="Arial" panose="020B0604020202020204" pitchFamily="34" charset="0"/>
              <a:buChar char="•"/>
              <a:defRPr/>
            </a:pPr>
            <a:endParaRPr lang="en-US" altLang="en-US" sz="2000" dirty="0"/>
          </a:p>
        </p:txBody>
      </p:sp>
    </p:spTree>
    <p:extLst>
      <p:ext uri="{BB962C8B-B14F-4D97-AF65-F5344CB8AC3E}">
        <p14:creationId xmlns:p14="http://schemas.microsoft.com/office/powerpoint/2010/main" val="7546730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627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B780EB-8A46-409C-B98D-FBF78B9AC3BA}"/>
              </a:ext>
            </a:extLst>
          </p:cNvPr>
          <p:cNvSpPr>
            <a:spLocks noGrp="1"/>
          </p:cNvSpPr>
          <p:nvPr>
            <p:ph type="title"/>
          </p:nvPr>
        </p:nvSpPr>
        <p:spPr/>
        <p:txBody>
          <a:bodyPr/>
          <a:lstStyle/>
          <a:p>
            <a:r>
              <a:rPr lang="en-US" i="1" dirty="0" err="1" smtClean="0"/>
              <a:t>Proyecto</a:t>
            </a:r>
            <a:r>
              <a:rPr lang="en-US" i="1" dirty="0" smtClean="0"/>
              <a:t> </a:t>
            </a:r>
            <a:r>
              <a:rPr lang="en-US" i="1" dirty="0" err="1" smtClean="0"/>
              <a:t>Promover</a:t>
            </a:r>
            <a:endParaRPr lang="en-US" i="1" dirty="0"/>
          </a:p>
        </p:txBody>
      </p:sp>
      <p:sp>
        <p:nvSpPr>
          <p:cNvPr id="3" name="Content Placeholder 2">
            <a:extLst>
              <a:ext uri="{FF2B5EF4-FFF2-40B4-BE49-F238E27FC236}">
                <a16:creationId xmlns:a16="http://schemas.microsoft.com/office/drawing/2014/main" xmlns="" id="{42959C6E-5E50-4BEA-BCDC-99D872EED480}"/>
              </a:ext>
            </a:extLst>
          </p:cNvPr>
          <p:cNvSpPr>
            <a:spLocks noGrp="1"/>
          </p:cNvSpPr>
          <p:nvPr>
            <p:ph idx="1"/>
          </p:nvPr>
        </p:nvSpPr>
        <p:spPr/>
        <p:txBody>
          <a:bodyPr/>
          <a:lstStyle/>
          <a:p>
            <a:r>
              <a:rPr lang="en-US" dirty="0" smtClean="0"/>
              <a:t>Patricia Aguado, PhD, LCSW</a:t>
            </a:r>
            <a:endParaRPr lang="en-US" dirty="0"/>
          </a:p>
        </p:txBody>
      </p:sp>
      <p:sp>
        <p:nvSpPr>
          <p:cNvPr id="4" name="Content Placeholder 3">
            <a:extLst>
              <a:ext uri="{FF2B5EF4-FFF2-40B4-BE49-F238E27FC236}">
                <a16:creationId xmlns:a16="http://schemas.microsoft.com/office/drawing/2014/main" xmlns="" id="{164B66EF-4F67-43EA-8E6A-A8DFE80A9E55}"/>
              </a:ext>
            </a:extLst>
          </p:cNvPr>
          <p:cNvSpPr>
            <a:spLocks noGrp="1"/>
          </p:cNvSpPr>
          <p:nvPr>
            <p:ph idx="10"/>
          </p:nvPr>
        </p:nvSpPr>
        <p:spPr/>
        <p:txBody>
          <a:bodyPr/>
          <a:lstStyle/>
          <a:p>
            <a:r>
              <a:rPr lang="en-US" dirty="0" smtClean="0"/>
              <a:t>The Core Center/ </a:t>
            </a:r>
            <a:r>
              <a:rPr lang="en-US" dirty="0" err="1" smtClean="0"/>
              <a:t>Hektoen</a:t>
            </a:r>
            <a:r>
              <a:rPr lang="en-US" dirty="0" smtClean="0"/>
              <a:t> Institute for Medical Research</a:t>
            </a:r>
            <a:endParaRPr lang="en-US" dirty="0"/>
          </a:p>
        </p:txBody>
      </p:sp>
      <p:pic>
        <p:nvPicPr>
          <p:cNvPr id="5" name="Picture 4"/>
          <p:cNvPicPr>
            <a:picLocks noChangeAspect="1"/>
          </p:cNvPicPr>
          <p:nvPr/>
        </p:nvPicPr>
        <p:blipFill>
          <a:blip r:embed="rId2"/>
          <a:stretch>
            <a:fillRect/>
          </a:stretch>
        </p:blipFill>
        <p:spPr>
          <a:xfrm>
            <a:off x="9185797" y="2130524"/>
            <a:ext cx="2719162" cy="2667029"/>
          </a:xfrm>
          <a:prstGeom prst="rect">
            <a:avLst/>
          </a:prstGeom>
        </p:spPr>
      </p:pic>
    </p:spTree>
    <p:extLst>
      <p:ext uri="{BB962C8B-B14F-4D97-AF65-F5344CB8AC3E}">
        <p14:creationId xmlns:p14="http://schemas.microsoft.com/office/powerpoint/2010/main" val="1707149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667" y="307623"/>
            <a:ext cx="10972800" cy="822643"/>
          </a:xfrm>
          <a:solidFill>
            <a:srgbClr val="C00000"/>
          </a:solidFill>
        </p:spPr>
        <p:txBody>
          <a:bodyPr>
            <a:normAutofit fontScale="90000"/>
          </a:bodyPr>
          <a:lstStyle/>
          <a:p>
            <a:r>
              <a:rPr lang="en-US" b="1" dirty="0">
                <a:solidFill>
                  <a:schemeClr val="bg1"/>
                </a:solidFill>
              </a:rPr>
              <a:t>Perceived HIV Care Barriers</a:t>
            </a:r>
          </a:p>
        </p:txBody>
      </p:sp>
      <p:sp>
        <p:nvSpPr>
          <p:cNvPr id="6" name="Title 1"/>
          <p:cNvSpPr txBox="1">
            <a:spLocks/>
          </p:cNvSpPr>
          <p:nvPr/>
        </p:nvSpPr>
        <p:spPr>
          <a:xfrm>
            <a:off x="579363" y="234984"/>
            <a:ext cx="11142696" cy="899049"/>
          </a:xfrm>
          <a:prstGeom prst="rect">
            <a:avLst/>
          </a:prstGeom>
          <a:solidFill>
            <a:srgbClr val="56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chemeClr val="bg1">
                    <a:lumMod val="95000"/>
                  </a:schemeClr>
                </a:solidFill>
                <a:latin typeface="+mn-lt"/>
              </a:rPr>
              <a:t>BARRIERS </a:t>
            </a:r>
            <a:endParaRPr lang="en-US" sz="4800" b="1" dirty="0">
              <a:solidFill>
                <a:schemeClr val="bg1">
                  <a:lumMod val="95000"/>
                </a:schemeClr>
              </a:solidFill>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241" y="1298472"/>
            <a:ext cx="4772906" cy="5467534"/>
          </a:xfrm>
          <a:prstGeom prst="rect">
            <a:avLst/>
          </a:prstGeom>
        </p:spPr>
      </p:pic>
      <p:sp>
        <p:nvSpPr>
          <p:cNvPr id="8" name="Rectangle 7"/>
          <p:cNvSpPr/>
          <p:nvPr/>
        </p:nvSpPr>
        <p:spPr>
          <a:xfrm>
            <a:off x="6265653" y="2957978"/>
            <a:ext cx="2280793" cy="830997"/>
          </a:xfrm>
          <a:prstGeom prst="rect">
            <a:avLst/>
          </a:prstGeom>
          <a:noFill/>
        </p:spPr>
        <p:txBody>
          <a:bodyPr wrap="none" lIns="91440" tIns="45720" rIns="91440" bIns="45720">
            <a:spAutoFit/>
          </a:bodyPr>
          <a:lstStyle/>
          <a:p>
            <a:pPr algn="ct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anose="020B0806030902050204" pitchFamily="34" charset="0"/>
              </a:rPr>
              <a:t>SECRETS</a:t>
            </a: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anose="020B0806030902050204" pitchFamily="34" charset="0"/>
            </a:endParaRPr>
          </a:p>
        </p:txBody>
      </p:sp>
      <p:sp>
        <p:nvSpPr>
          <p:cNvPr id="9" name="Rectangle 8"/>
          <p:cNvSpPr/>
          <p:nvPr/>
        </p:nvSpPr>
        <p:spPr>
          <a:xfrm>
            <a:off x="9431715" y="4923288"/>
            <a:ext cx="2641600" cy="830997"/>
          </a:xfrm>
          <a:prstGeom prst="rect">
            <a:avLst/>
          </a:prstGeom>
          <a:noFill/>
        </p:spPr>
        <p:txBody>
          <a:bodyPr wrap="square" lIns="91440" tIns="45720" rIns="91440" bIns="45720">
            <a:spAutoFit/>
          </a:bodyPr>
          <a:lstStyle/>
          <a:p>
            <a:pPr algn="ctr"/>
            <a:r>
              <a:rPr lang="en-US" sz="4800" b="1" spc="50" dirty="0" smtClean="0">
                <a:ln w="0"/>
                <a:effectLst>
                  <a:innerShdw blurRad="63500" dist="50800" dir="13500000">
                    <a:srgbClr val="000000">
                      <a:alpha val="50000"/>
                    </a:srgbClr>
                  </a:innerShdw>
                </a:effectLst>
                <a:latin typeface="Impact" panose="020B0806030902050204" pitchFamily="34" charset="0"/>
              </a:rPr>
              <a:t>Shame</a:t>
            </a:r>
            <a:endParaRPr lang="en-US" sz="4800" b="1" spc="50" dirty="0">
              <a:ln w="0"/>
              <a:effectLst>
                <a:innerShdw blurRad="63500" dist="50800" dir="13500000">
                  <a:srgbClr val="000000">
                    <a:alpha val="50000"/>
                  </a:srgbClr>
                </a:innerShdw>
              </a:effectLst>
              <a:latin typeface="Impact" panose="020B0806030902050204" pitchFamily="34" charset="0"/>
            </a:endParaRPr>
          </a:p>
        </p:txBody>
      </p:sp>
      <p:sp>
        <p:nvSpPr>
          <p:cNvPr id="10" name="Rectangle 9"/>
          <p:cNvSpPr/>
          <p:nvPr/>
        </p:nvSpPr>
        <p:spPr>
          <a:xfrm rot="17219150">
            <a:off x="3862966" y="2765873"/>
            <a:ext cx="4200338" cy="923330"/>
          </a:xfrm>
          <a:prstGeom prst="rect">
            <a:avLst/>
          </a:prstGeom>
          <a:noFill/>
        </p:spPr>
        <p:txBody>
          <a:bodyPr wrap="none" lIns="91440" tIns="45720" rIns="91440" bIns="45720">
            <a:spAutoFit/>
          </a:bodyPr>
          <a:lstStyle/>
          <a:p>
            <a:pPr algn="ctr"/>
            <a:r>
              <a:rPr lang="en-US" sz="5400" b="0" cap="none" spc="0" dirty="0" smtClean="0">
                <a:ln w="0"/>
                <a:solidFill>
                  <a:schemeClr val="tx1">
                    <a:lumMod val="75000"/>
                    <a:lumOff val="25000"/>
                  </a:schemeClr>
                </a:solidFill>
                <a:effectLst>
                  <a:outerShdw blurRad="38100" dist="19050" dir="2700000" algn="tl" rotWithShape="0">
                    <a:schemeClr val="dk1">
                      <a:alpha val="40000"/>
                    </a:schemeClr>
                  </a:outerShdw>
                </a:effectLst>
                <a:latin typeface="Impact" panose="020B0806030902050204" pitchFamily="34" charset="0"/>
              </a:rPr>
              <a:t>Hopelessness</a:t>
            </a:r>
            <a:endParaRPr lang="en-US" sz="5400" b="0" cap="none" spc="0" dirty="0">
              <a:ln w="0"/>
              <a:solidFill>
                <a:schemeClr val="tx1">
                  <a:lumMod val="75000"/>
                  <a:lumOff val="25000"/>
                </a:schemeClr>
              </a:solidFill>
              <a:effectLst>
                <a:outerShdw blurRad="38100" dist="19050" dir="2700000" algn="tl" rotWithShape="0">
                  <a:schemeClr val="dk1">
                    <a:alpha val="40000"/>
                  </a:schemeClr>
                </a:outerShdw>
              </a:effectLst>
              <a:latin typeface="Impact" panose="020B0806030902050204" pitchFamily="34" charset="0"/>
            </a:endParaRPr>
          </a:p>
        </p:txBody>
      </p:sp>
      <p:sp>
        <p:nvSpPr>
          <p:cNvPr id="11" name="Rectangle 10"/>
          <p:cNvSpPr/>
          <p:nvPr/>
        </p:nvSpPr>
        <p:spPr>
          <a:xfrm>
            <a:off x="6948197" y="1393662"/>
            <a:ext cx="2396159" cy="707886"/>
          </a:xfrm>
          <a:prstGeom prst="rect">
            <a:avLst/>
          </a:prstGeom>
          <a:noFill/>
        </p:spPr>
        <p:txBody>
          <a:bodyPr wrap="none" lIns="91440" tIns="45720" rIns="91440" bIns="45720">
            <a:spAutoFit/>
          </a:bodyPr>
          <a:lstStyle/>
          <a:p>
            <a:pPr algn="ctr"/>
            <a:r>
              <a:rPr lang="en-US" sz="4000" i="1" dirty="0" err="1" smtClean="0">
                <a:ln w="0"/>
                <a:solidFill>
                  <a:srgbClr val="3B3838"/>
                </a:solidFill>
                <a:effectLst>
                  <a:outerShdw blurRad="38100" dist="19050" dir="2700000" algn="tl" rotWithShape="0">
                    <a:schemeClr val="dk1">
                      <a:alpha val="40000"/>
                    </a:schemeClr>
                  </a:outerShdw>
                </a:effectLst>
                <a:latin typeface="Impact" panose="020B0806030902050204" pitchFamily="34" charset="0"/>
              </a:rPr>
              <a:t>Fatalismo</a:t>
            </a:r>
            <a:r>
              <a:rPr lang="en-US" sz="4000" i="1" dirty="0" smtClean="0">
                <a:ln w="0"/>
                <a:solidFill>
                  <a:srgbClr val="3B3838"/>
                </a:solidFill>
                <a:effectLst>
                  <a:outerShdw blurRad="38100" dist="19050" dir="2700000" algn="tl" rotWithShape="0">
                    <a:schemeClr val="dk1">
                      <a:alpha val="40000"/>
                    </a:schemeClr>
                  </a:outerShdw>
                </a:effectLst>
                <a:latin typeface="Impact" panose="020B0806030902050204" pitchFamily="34" charset="0"/>
              </a:rPr>
              <a:t>  </a:t>
            </a:r>
            <a:endParaRPr lang="en-US" sz="4000" i="1" cap="none" spc="0" dirty="0">
              <a:ln w="0"/>
              <a:solidFill>
                <a:srgbClr val="3B3838"/>
              </a:solidFill>
              <a:effectLst>
                <a:outerShdw blurRad="38100" dist="19050" dir="2700000" algn="tl" rotWithShape="0">
                  <a:schemeClr val="dk1">
                    <a:alpha val="40000"/>
                  </a:schemeClr>
                </a:outerShdw>
              </a:effectLst>
              <a:latin typeface="Impact" panose="020B0806030902050204" pitchFamily="34" charset="0"/>
            </a:endParaRPr>
          </a:p>
        </p:txBody>
      </p:sp>
      <p:sp>
        <p:nvSpPr>
          <p:cNvPr id="12" name="Rectangle 11"/>
          <p:cNvSpPr/>
          <p:nvPr/>
        </p:nvSpPr>
        <p:spPr>
          <a:xfrm rot="2362539">
            <a:off x="9378148" y="3821109"/>
            <a:ext cx="1607837" cy="707886"/>
          </a:xfrm>
          <a:prstGeom prst="rect">
            <a:avLst/>
          </a:prstGeom>
          <a:noFill/>
        </p:spPr>
        <p:txBody>
          <a:bodyPr wrap="square" lIns="91440" tIns="45720" rIns="91440" bIns="45720">
            <a:spAutoFit/>
          </a:bodyPr>
          <a:lstStyle/>
          <a:p>
            <a:pPr algn="ctr"/>
            <a:r>
              <a:rPr lang="en-US" sz="4000" b="0" cap="none" spc="0" dirty="0" smtClean="0">
                <a:ln w="0"/>
                <a:solidFill>
                  <a:schemeClr val="bg2">
                    <a:lumMod val="25000"/>
                  </a:schemeClr>
                </a:solidFill>
                <a:effectLst>
                  <a:outerShdw blurRad="38100" dist="19050" dir="2700000" algn="tl" rotWithShape="0">
                    <a:schemeClr val="dk1">
                      <a:alpha val="40000"/>
                    </a:schemeClr>
                  </a:outerShdw>
                </a:effectLst>
                <a:latin typeface="Impact" panose="020B0806030902050204" pitchFamily="34" charset="0"/>
              </a:rPr>
              <a:t>Anger </a:t>
            </a:r>
            <a:endParaRPr lang="en-US" sz="4000" b="0" cap="none" spc="0" dirty="0">
              <a:ln w="0"/>
              <a:solidFill>
                <a:schemeClr val="bg2">
                  <a:lumMod val="25000"/>
                </a:schemeClr>
              </a:solidFill>
              <a:effectLst>
                <a:outerShdw blurRad="38100" dist="19050" dir="2700000" algn="tl" rotWithShape="0">
                  <a:schemeClr val="dk1">
                    <a:alpha val="40000"/>
                  </a:schemeClr>
                </a:outerShdw>
              </a:effectLst>
              <a:latin typeface="Impact" panose="020B0806030902050204" pitchFamily="34" charset="0"/>
            </a:endParaRPr>
          </a:p>
        </p:txBody>
      </p:sp>
      <p:sp>
        <p:nvSpPr>
          <p:cNvPr id="13" name="Rectangle 12"/>
          <p:cNvSpPr/>
          <p:nvPr/>
        </p:nvSpPr>
        <p:spPr>
          <a:xfrm>
            <a:off x="6534810" y="2178710"/>
            <a:ext cx="3685700"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latin typeface="Impact" panose="020B0806030902050204" pitchFamily="34" charset="0"/>
              </a:rPr>
              <a:t>Stigma/Fear </a:t>
            </a:r>
            <a:endParaRPr lang="en-US" sz="5400" b="0" cap="none" spc="0" dirty="0">
              <a:ln w="0"/>
              <a:solidFill>
                <a:schemeClr val="tx1"/>
              </a:solidFill>
              <a:effectLst>
                <a:outerShdw blurRad="38100" dist="19050" dir="2700000" algn="tl" rotWithShape="0">
                  <a:schemeClr val="dk1">
                    <a:alpha val="40000"/>
                  </a:schemeClr>
                </a:outerShdw>
              </a:effectLst>
              <a:latin typeface="Impact" panose="020B0806030902050204" pitchFamily="34" charset="0"/>
            </a:endParaRPr>
          </a:p>
        </p:txBody>
      </p:sp>
      <p:sp>
        <p:nvSpPr>
          <p:cNvPr id="15" name="Rectangle 14"/>
          <p:cNvSpPr/>
          <p:nvPr/>
        </p:nvSpPr>
        <p:spPr>
          <a:xfrm rot="2120362">
            <a:off x="9407760" y="2014047"/>
            <a:ext cx="2841719"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Impact" panose="020B0806030902050204" pitchFamily="34" charset="0"/>
              </a:rPr>
              <a:t> Isolation</a:t>
            </a:r>
            <a:endParaRPr lang="en-US" sz="5400" b="0" cap="none" spc="0" dirty="0">
              <a:ln w="0"/>
              <a:solidFill>
                <a:schemeClr val="tx1"/>
              </a:solidFill>
              <a:effectLst>
                <a:outerShdw blurRad="38100" dist="19050" dir="2700000" algn="tl" rotWithShape="0">
                  <a:schemeClr val="dk1">
                    <a:alpha val="40000"/>
                  </a:schemeClr>
                </a:outerShdw>
              </a:effectLst>
              <a:latin typeface="Impact" panose="020B0806030902050204" pitchFamily="34" charset="0"/>
            </a:endParaRPr>
          </a:p>
        </p:txBody>
      </p:sp>
      <p:sp>
        <p:nvSpPr>
          <p:cNvPr id="17" name="Rectangle 16"/>
          <p:cNvSpPr/>
          <p:nvPr/>
        </p:nvSpPr>
        <p:spPr>
          <a:xfrm>
            <a:off x="5453057" y="5154885"/>
            <a:ext cx="3610433" cy="707886"/>
          </a:xfrm>
          <a:prstGeom prst="rect">
            <a:avLst/>
          </a:prstGeom>
          <a:noFill/>
        </p:spPr>
        <p:txBody>
          <a:bodyPr wrap="none" lIns="91440" tIns="45720" rIns="91440" bIns="45720">
            <a:spAutoFit/>
          </a:bodyPr>
          <a:lstStyle/>
          <a:p>
            <a:pPr algn="ctr"/>
            <a:r>
              <a:rPr lang="en-US" sz="4000" i="1" dirty="0" err="1" smtClean="0">
                <a:ln w="0"/>
                <a:effectLst>
                  <a:outerShdw blurRad="38100" dist="19050" dir="2700000" algn="tl" rotWithShape="0">
                    <a:schemeClr val="dk1">
                      <a:alpha val="40000"/>
                    </a:schemeClr>
                  </a:outerShdw>
                </a:effectLst>
                <a:latin typeface="Impact" panose="020B0806030902050204" pitchFamily="34" charset="0"/>
              </a:rPr>
              <a:t>Remordimiento</a:t>
            </a:r>
            <a:endParaRPr lang="en-US" sz="4000" b="0" i="1" cap="none" spc="0" dirty="0">
              <a:ln w="0"/>
              <a:solidFill>
                <a:schemeClr val="tx1"/>
              </a:solidFill>
              <a:effectLst>
                <a:outerShdw blurRad="38100" dist="19050" dir="2700000" algn="tl" rotWithShape="0">
                  <a:schemeClr val="dk1">
                    <a:alpha val="40000"/>
                  </a:schemeClr>
                </a:outerShdw>
              </a:effectLst>
              <a:latin typeface="Impact" panose="020B0806030902050204" pitchFamily="34" charset="0"/>
            </a:endParaRPr>
          </a:p>
        </p:txBody>
      </p:sp>
      <p:sp>
        <p:nvSpPr>
          <p:cNvPr id="18" name="Rectangle 17"/>
          <p:cNvSpPr/>
          <p:nvPr/>
        </p:nvSpPr>
        <p:spPr>
          <a:xfrm>
            <a:off x="7238250" y="3539404"/>
            <a:ext cx="2011939"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latin typeface="Impact" panose="020B0806030902050204" pitchFamily="34" charset="0"/>
              </a:rPr>
              <a:t>Denial </a:t>
            </a:r>
            <a:endParaRPr lang="en-US" sz="5400" b="0" cap="none" spc="0" dirty="0">
              <a:ln w="0"/>
              <a:solidFill>
                <a:schemeClr val="tx1"/>
              </a:solidFill>
              <a:effectLst>
                <a:outerShdw blurRad="38100" dist="19050" dir="2700000" algn="tl" rotWithShape="0">
                  <a:schemeClr val="dk1">
                    <a:alpha val="40000"/>
                  </a:schemeClr>
                </a:outerShdw>
              </a:effectLst>
              <a:latin typeface="Impact" panose="020B0806030902050204" pitchFamily="34" charset="0"/>
            </a:endParaRPr>
          </a:p>
        </p:txBody>
      </p:sp>
      <p:sp>
        <p:nvSpPr>
          <p:cNvPr id="5" name="Rectangle 4"/>
          <p:cNvSpPr/>
          <p:nvPr/>
        </p:nvSpPr>
        <p:spPr>
          <a:xfrm>
            <a:off x="5447678" y="4522329"/>
            <a:ext cx="5315537" cy="523220"/>
          </a:xfrm>
          <a:prstGeom prst="rect">
            <a:avLst/>
          </a:prstGeom>
          <a:noFill/>
        </p:spPr>
        <p:txBody>
          <a:bodyPr wrap="square" lIns="91440" tIns="45720" rIns="91440" bIns="45720">
            <a:spAutoFit/>
          </a:bodyPr>
          <a:lstStyle/>
          <a:p>
            <a:pPr algn="ctr"/>
            <a:r>
              <a:rPr lang="en-US" sz="2800" b="1" cap="none" spc="0" dirty="0" smtClean="0">
                <a:ln w="12700">
                  <a:solidFill>
                    <a:schemeClr val="tx2">
                      <a:satMod val="155000"/>
                    </a:schemeClr>
                  </a:solidFill>
                  <a:prstDash val="solid"/>
                </a:ln>
                <a:solidFill>
                  <a:schemeClr val="bg2">
                    <a:lumMod val="25000"/>
                  </a:schemeClr>
                </a:solidFill>
                <a:effectLst>
                  <a:outerShdw blurRad="41275" dist="20320" dir="1800000" algn="tl" rotWithShape="0">
                    <a:srgbClr val="000000">
                      <a:alpha val="40000"/>
                    </a:srgbClr>
                  </a:outerShdw>
                </a:effectLst>
              </a:rPr>
              <a:t>Competing Responsibilities</a:t>
            </a:r>
            <a:endParaRPr lang="en-US" sz="2800" b="1" cap="none" spc="0" dirty="0">
              <a:ln w="12700">
                <a:solidFill>
                  <a:schemeClr val="tx2">
                    <a:satMod val="155000"/>
                  </a:schemeClr>
                </a:solidFill>
                <a:prstDash val="solid"/>
              </a:ln>
              <a:solidFill>
                <a:schemeClr val="bg2">
                  <a:lumMod val="25000"/>
                </a:schemeClr>
              </a:solidFill>
              <a:effectLst>
                <a:outerShdw blurRad="41275" dist="20320" dir="1800000" algn="tl" rotWithShape="0">
                  <a:srgbClr val="000000">
                    <a:alpha val="40000"/>
                  </a:srgbClr>
                </a:outerShdw>
              </a:effectLst>
            </a:endParaRPr>
          </a:p>
        </p:txBody>
      </p:sp>
      <p:pic>
        <p:nvPicPr>
          <p:cNvPr id="16" name="Picture 15" descr="wordle 4.png"/>
          <p:cNvPicPr>
            <a:picLocks noGrp="1" noChangeAspect="1"/>
          </p:cNvPicPr>
          <p:nvPr isPhoto="1"/>
        </p:nvPicPr>
        <p:blipFill>
          <a:blip r:embed="rId4" cstate="print">
            <a:lum/>
          </a:blip>
          <a:stretch>
            <a:fillRect/>
          </a:stretch>
        </p:blipFill>
        <p:spPr>
          <a:xfrm>
            <a:off x="5093940" y="1242565"/>
            <a:ext cx="7098060" cy="4806404"/>
          </a:xfrm>
          <a:prstGeom prst="rect">
            <a:avLst/>
          </a:prstGeom>
          <a:noFill/>
          <a:ln>
            <a:noFill/>
          </a:ln>
        </p:spPr>
      </p:pic>
      <p:pic>
        <p:nvPicPr>
          <p:cNvPr id="19" name="Picture 18"/>
          <p:cNvPicPr>
            <a:picLocks noChangeAspect="1"/>
          </p:cNvPicPr>
          <p:nvPr/>
        </p:nvPicPr>
        <p:blipFill>
          <a:blip r:embed="rId5"/>
          <a:stretch>
            <a:fillRect/>
          </a:stretch>
        </p:blipFill>
        <p:spPr>
          <a:xfrm>
            <a:off x="10583612" y="5595653"/>
            <a:ext cx="1608388" cy="1262347"/>
          </a:xfrm>
          <a:prstGeom prst="rect">
            <a:avLst/>
          </a:prstGeom>
          <a:ln>
            <a:solidFill>
              <a:srgbClr val="560000"/>
            </a:solidFill>
          </a:ln>
        </p:spPr>
      </p:pic>
    </p:spTree>
    <p:extLst>
      <p:ext uri="{BB962C8B-B14F-4D97-AF65-F5344CB8AC3E}">
        <p14:creationId xmlns:p14="http://schemas.microsoft.com/office/powerpoint/2010/main" val="16851982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491" y="1623646"/>
            <a:ext cx="5157106" cy="2116568"/>
          </a:xfrm>
        </p:spPr>
        <p:txBody>
          <a:bodyPr/>
          <a:lstStyle/>
          <a:p>
            <a:r>
              <a:rPr lang="en-US" sz="4800" i="1" dirty="0" err="1" smtClean="0"/>
              <a:t>Proyecto</a:t>
            </a:r>
            <a:r>
              <a:rPr lang="en-US" sz="4800" i="1" dirty="0" smtClean="0"/>
              <a:t> </a:t>
            </a:r>
            <a:r>
              <a:rPr lang="en-US" sz="4800" i="1" dirty="0" err="1" smtClean="0"/>
              <a:t>Promover</a:t>
            </a:r>
            <a:r>
              <a:rPr lang="en-US" sz="4800" i="1" dirty="0" smtClean="0"/>
              <a:t/>
            </a:r>
            <a:br>
              <a:rPr lang="en-US" sz="4800" i="1" dirty="0" smtClean="0"/>
            </a:br>
            <a:r>
              <a:rPr lang="en-US" sz="4800" i="1" dirty="0" smtClean="0"/>
              <a:t>Intervention Overview</a:t>
            </a:r>
            <a:endParaRPr lang="en-US" sz="4800" i="1" dirty="0"/>
          </a:p>
        </p:txBody>
      </p:sp>
      <p:pic>
        <p:nvPicPr>
          <p:cNvPr id="6" name="Picture 5"/>
          <p:cNvPicPr>
            <a:picLocks noChangeAspect="1"/>
          </p:cNvPicPr>
          <p:nvPr/>
        </p:nvPicPr>
        <p:blipFill>
          <a:blip r:embed="rId2"/>
          <a:stretch>
            <a:fillRect/>
          </a:stretch>
        </p:blipFill>
        <p:spPr>
          <a:xfrm>
            <a:off x="3505634" y="2353382"/>
            <a:ext cx="2033414" cy="1906615"/>
          </a:xfrm>
          <a:prstGeom prst="rect">
            <a:avLst/>
          </a:prstGeom>
          <a:ln>
            <a:noFill/>
          </a:ln>
        </p:spPr>
      </p:pic>
      <p:graphicFrame>
        <p:nvGraphicFramePr>
          <p:cNvPr id="11" name="Diagram 10"/>
          <p:cNvGraphicFramePr/>
          <p:nvPr>
            <p:extLst/>
          </p:nvPr>
        </p:nvGraphicFramePr>
        <p:xfrm>
          <a:off x="5611184" y="322008"/>
          <a:ext cx="5511229" cy="5386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341161" y="4119222"/>
            <a:ext cx="5431718" cy="646331"/>
          </a:xfrm>
          <a:prstGeom prst="rect">
            <a:avLst/>
          </a:prstGeom>
          <a:noFill/>
          <a:ln>
            <a:noFill/>
          </a:ln>
        </p:spPr>
        <p:txBody>
          <a:bodyPr wrap="square">
            <a:spAutoFit/>
          </a:bodyPr>
          <a:lstStyle/>
          <a:p>
            <a:r>
              <a:rPr lang="en-US" altLang="en-US" i="1" dirty="0" smtClean="0">
                <a:solidFill>
                  <a:schemeClr val="tx2">
                    <a:lumMod val="50000"/>
                  </a:schemeClr>
                </a:solidFill>
              </a:rPr>
              <a:t>Target</a:t>
            </a:r>
            <a:r>
              <a:rPr lang="en-US" altLang="en-US" i="1" dirty="0">
                <a:solidFill>
                  <a:schemeClr val="tx2">
                    <a:lumMod val="50000"/>
                  </a:schemeClr>
                </a:solidFill>
              </a:rPr>
              <a:t>: </a:t>
            </a:r>
            <a:r>
              <a:rPr lang="en-US" altLang="en-US" dirty="0">
                <a:solidFill>
                  <a:schemeClr val="tx2">
                    <a:lumMod val="50000"/>
                  </a:schemeClr>
                </a:solidFill>
              </a:rPr>
              <a:t>Mexican identified </a:t>
            </a:r>
            <a:r>
              <a:rPr lang="en-US" altLang="en-US" dirty="0" smtClean="0">
                <a:solidFill>
                  <a:schemeClr val="tx2">
                    <a:lumMod val="50000"/>
                  </a:schemeClr>
                </a:solidFill>
              </a:rPr>
              <a:t>individuals </a:t>
            </a:r>
            <a:r>
              <a:rPr lang="en-US" altLang="en-US" dirty="0">
                <a:solidFill>
                  <a:schemeClr val="tx2">
                    <a:lumMod val="50000"/>
                  </a:schemeClr>
                </a:solidFill>
              </a:rPr>
              <a:t>of all sexual and gender identities in the Chicago EMA</a:t>
            </a:r>
            <a:r>
              <a:rPr lang="en-US" altLang="en-US" dirty="0">
                <a:solidFill>
                  <a:schemeClr val="accent1">
                    <a:lumMod val="50000"/>
                  </a:schemeClr>
                </a:solidFill>
              </a:rPr>
              <a:t>. </a:t>
            </a:r>
          </a:p>
        </p:txBody>
      </p:sp>
      <p:pic>
        <p:nvPicPr>
          <p:cNvPr id="13" name="Picture 12"/>
          <p:cNvPicPr>
            <a:picLocks noChangeAspect="1"/>
          </p:cNvPicPr>
          <p:nvPr/>
        </p:nvPicPr>
        <p:blipFill>
          <a:blip r:embed="rId2"/>
          <a:stretch>
            <a:fillRect/>
          </a:stretch>
        </p:blipFill>
        <p:spPr>
          <a:xfrm>
            <a:off x="10583612" y="5655483"/>
            <a:ext cx="1608388" cy="1202517"/>
          </a:xfrm>
          <a:prstGeom prst="rect">
            <a:avLst/>
          </a:prstGeom>
          <a:ln>
            <a:solidFill>
              <a:srgbClr val="560000"/>
            </a:solidFill>
          </a:ln>
        </p:spPr>
      </p:pic>
    </p:spTree>
    <p:extLst>
      <p:ext uri="{BB962C8B-B14F-4D97-AF65-F5344CB8AC3E}">
        <p14:creationId xmlns:p14="http://schemas.microsoft.com/office/powerpoint/2010/main" val="376662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Activities in the Initiative</a:t>
            </a:r>
            <a:endParaRPr lang="en-US" dirty="0"/>
          </a:p>
        </p:txBody>
      </p:sp>
      <p:sp>
        <p:nvSpPr>
          <p:cNvPr id="3" name="Content Placeholder 2"/>
          <p:cNvSpPr>
            <a:spLocks noGrp="1"/>
          </p:cNvSpPr>
          <p:nvPr>
            <p:ph sz="half" idx="10"/>
          </p:nvPr>
        </p:nvSpPr>
        <p:spPr/>
        <p:txBody>
          <a:bodyPr>
            <a:normAutofit/>
          </a:bodyPr>
          <a:lstStyle/>
          <a:p>
            <a:pPr marL="342900" indent="-342900">
              <a:lnSpc>
                <a:spcPct val="100000"/>
              </a:lnSpc>
              <a:spcBef>
                <a:spcPts val="0"/>
              </a:spcBef>
              <a:buFont typeface="Arial" charset="0"/>
              <a:buChar char="•"/>
            </a:pPr>
            <a:r>
              <a:rPr lang="en-US" dirty="0" smtClean="0"/>
              <a:t>Each demonstration site </a:t>
            </a:r>
            <a:r>
              <a:rPr lang="en-US" dirty="0"/>
              <a:t>selected and tailored their intervention </a:t>
            </a:r>
            <a:r>
              <a:rPr lang="en-US" dirty="0" smtClean="0"/>
              <a:t>for</a:t>
            </a:r>
            <a:r>
              <a:rPr lang="en-US" dirty="0"/>
              <a:t> </a:t>
            </a:r>
            <a:r>
              <a:rPr lang="en-US" dirty="0" smtClean="0"/>
              <a:t>Mexicans </a:t>
            </a:r>
            <a:r>
              <a:rPr lang="en-US" dirty="0"/>
              <a:t>(or Mexican Americans) or Puerto </a:t>
            </a:r>
            <a:r>
              <a:rPr lang="en-US" dirty="0" smtClean="0"/>
              <a:t>Ricans. </a:t>
            </a:r>
          </a:p>
          <a:p>
            <a:pPr marL="342900" indent="-342900">
              <a:lnSpc>
                <a:spcPct val="100000"/>
              </a:lnSpc>
              <a:spcBef>
                <a:spcPts val="0"/>
              </a:spcBef>
              <a:buFont typeface="Arial" charset="0"/>
              <a:buChar char="•"/>
            </a:pPr>
            <a:endParaRPr lang="en-US" dirty="0" smtClean="0"/>
          </a:p>
          <a:p>
            <a:pPr marL="342900" indent="-342900">
              <a:lnSpc>
                <a:spcPct val="100000"/>
              </a:lnSpc>
              <a:spcBef>
                <a:spcPts val="0"/>
              </a:spcBef>
              <a:buFont typeface="Arial" charset="0"/>
              <a:buChar char="•"/>
            </a:pPr>
            <a:r>
              <a:rPr lang="en-US" dirty="0" smtClean="0"/>
              <a:t>Tailoring activities were specified to be guided by the transnational framework. </a:t>
            </a:r>
          </a:p>
          <a:p>
            <a:pPr marL="1028700" lvl="1" indent="-342900">
              <a:lnSpc>
                <a:spcPct val="100000"/>
              </a:lnSpc>
              <a:spcBef>
                <a:spcPts val="0"/>
              </a:spcBef>
              <a:buFont typeface="Arial" charset="0"/>
              <a:buChar char="•"/>
            </a:pPr>
            <a:r>
              <a:rPr lang="en-US" sz="2000" dirty="0" smtClean="0"/>
              <a:t>Transnational framework recognizes</a:t>
            </a:r>
            <a:r>
              <a:rPr lang="en-US" sz="2000" dirty="0"/>
              <a:t>, acknowledges, and builds upon the </a:t>
            </a:r>
            <a:r>
              <a:rPr lang="en-US" sz="2000" dirty="0" smtClean="0"/>
              <a:t>connections that </a:t>
            </a:r>
            <a:r>
              <a:rPr lang="en-US" sz="2000" dirty="0"/>
              <a:t>Latino/as use to maintain ties to their </a:t>
            </a:r>
            <a:r>
              <a:rPr lang="en-US" sz="2000" dirty="0" smtClean="0"/>
              <a:t>countries/places </a:t>
            </a:r>
            <a:r>
              <a:rPr lang="en-US" sz="2000" dirty="0"/>
              <a:t>of origin while </a:t>
            </a:r>
            <a:r>
              <a:rPr lang="en-US" sz="2000" dirty="0" smtClean="0"/>
              <a:t>living in </a:t>
            </a:r>
            <a:r>
              <a:rPr lang="en-US" sz="2000" dirty="0"/>
              <a:t>the continental </a:t>
            </a:r>
            <a:r>
              <a:rPr lang="en-US" sz="2000" dirty="0" smtClean="0"/>
              <a:t>U.S.</a:t>
            </a:r>
          </a:p>
          <a:p>
            <a:pPr marL="342900" indent="-342900">
              <a:lnSpc>
                <a:spcPct val="100000"/>
              </a:lnSpc>
              <a:spcBef>
                <a:spcPts val="0"/>
              </a:spcBef>
              <a:buFont typeface="Arial" charset="0"/>
              <a:buChar char="•"/>
            </a:pPr>
            <a:r>
              <a:rPr lang="en-US" dirty="0" smtClean="0"/>
              <a:t>The ETAC members </a:t>
            </a:r>
            <a:r>
              <a:rPr lang="en-US" dirty="0"/>
              <a:t>with relevant expertise </a:t>
            </a:r>
            <a:r>
              <a:rPr lang="en-US" dirty="0" smtClean="0"/>
              <a:t>provided technical assistant to each </a:t>
            </a:r>
            <a:r>
              <a:rPr lang="en-US" dirty="0"/>
              <a:t>site on the application </a:t>
            </a:r>
            <a:r>
              <a:rPr lang="en-US" dirty="0" smtClean="0"/>
              <a:t>of transnationalism</a:t>
            </a:r>
            <a:r>
              <a:rPr lang="en-US" dirty="0"/>
              <a:t>. </a:t>
            </a:r>
            <a:endParaRPr lang="en-US" dirty="0" smtClean="0"/>
          </a:p>
          <a:p>
            <a:pPr marL="342900" indent="-342900">
              <a:lnSpc>
                <a:spcPct val="100000"/>
              </a:lnSpc>
              <a:spcBef>
                <a:spcPts val="0"/>
              </a:spcBef>
              <a:buFont typeface="Arial" charset="0"/>
              <a:buChar char="•"/>
            </a:pPr>
            <a:r>
              <a:rPr lang="en-US" dirty="0" smtClean="0"/>
              <a:t>Separate </a:t>
            </a:r>
            <a:r>
              <a:rPr lang="en-US" dirty="0"/>
              <a:t>members at this research </a:t>
            </a:r>
            <a:r>
              <a:rPr lang="en-US" dirty="0" smtClean="0"/>
              <a:t>center are </a:t>
            </a:r>
            <a:r>
              <a:rPr lang="en-US" dirty="0"/>
              <a:t>conducting a rigorous multi-site evaluation of </a:t>
            </a:r>
            <a:r>
              <a:rPr lang="en-US" dirty="0" smtClean="0"/>
              <a:t>outcomes along </a:t>
            </a:r>
            <a:r>
              <a:rPr lang="en-US" dirty="0"/>
              <a:t>the HIV Care Continuum </a:t>
            </a:r>
            <a:r>
              <a:rPr lang="en-US" dirty="0" smtClean="0"/>
              <a:t>(linkage, retention and </a:t>
            </a:r>
            <a:r>
              <a:rPr lang="en-US" dirty="0"/>
              <a:t>viral suppression) and costs of these ten </a:t>
            </a:r>
            <a:r>
              <a:rPr lang="en-US" dirty="0" smtClean="0"/>
              <a:t>interventions</a:t>
            </a:r>
            <a:r>
              <a:rPr lang="en-US" dirty="0" smtClean="0">
                <a:solidFill>
                  <a:srgbClr val="09588E"/>
                </a:solidFill>
                <a:ea typeface="Arial" charset="0"/>
                <a:cs typeface="Arial" charset="0"/>
              </a:rPr>
              <a:t>. </a:t>
            </a:r>
            <a:endParaRPr lang="en-US" dirty="0"/>
          </a:p>
        </p:txBody>
      </p:sp>
    </p:spTree>
    <p:extLst>
      <p:ext uri="{BB962C8B-B14F-4D97-AF65-F5344CB8AC3E}">
        <p14:creationId xmlns:p14="http://schemas.microsoft.com/office/powerpoint/2010/main" val="16593032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2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546684" y="5293770"/>
            <a:ext cx="2645317" cy="1564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Diagram 2"/>
          <p:cNvGraphicFramePr/>
          <p:nvPr>
            <p:extLst/>
          </p:nvPr>
        </p:nvGraphicFramePr>
        <p:xfrm>
          <a:off x="470188" y="633860"/>
          <a:ext cx="11166167"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 1"/>
          <p:cNvGraphicFramePr/>
          <p:nvPr>
            <p:extLst/>
          </p:nvPr>
        </p:nvGraphicFramePr>
        <p:xfrm>
          <a:off x="722681" y="1912036"/>
          <a:ext cx="2599915" cy="255413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933573509"/>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2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546684" y="5293770"/>
            <a:ext cx="2645317" cy="1564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Diagram 2"/>
          <p:cNvGraphicFramePr/>
          <p:nvPr>
            <p:extLst/>
          </p:nvPr>
        </p:nvGraphicFramePr>
        <p:xfrm>
          <a:off x="470188" y="633860"/>
          <a:ext cx="11166167"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 1"/>
          <p:cNvGraphicFramePr/>
          <p:nvPr>
            <p:extLst/>
          </p:nvPr>
        </p:nvGraphicFramePr>
        <p:xfrm>
          <a:off x="708409" y="1983380"/>
          <a:ext cx="2599915" cy="235437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258598387"/>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2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546684" y="5293770"/>
            <a:ext cx="2645317" cy="1564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Diagram 2"/>
          <p:cNvGraphicFramePr/>
          <p:nvPr>
            <p:extLst/>
          </p:nvPr>
        </p:nvGraphicFramePr>
        <p:xfrm>
          <a:off x="470188" y="633860"/>
          <a:ext cx="11166167"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 1"/>
          <p:cNvGraphicFramePr/>
          <p:nvPr>
            <p:extLst/>
          </p:nvPr>
        </p:nvGraphicFramePr>
        <p:xfrm>
          <a:off x="694140" y="2011918"/>
          <a:ext cx="2599915" cy="246852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118571554"/>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2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546684" y="5293770"/>
            <a:ext cx="2645317" cy="1564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Diagram 2"/>
          <p:cNvGraphicFramePr/>
          <p:nvPr>
            <p:extLst/>
          </p:nvPr>
        </p:nvGraphicFramePr>
        <p:xfrm>
          <a:off x="470188" y="633860"/>
          <a:ext cx="11166167"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 1"/>
          <p:cNvGraphicFramePr/>
          <p:nvPr>
            <p:extLst/>
          </p:nvPr>
        </p:nvGraphicFramePr>
        <p:xfrm>
          <a:off x="694140" y="2240221"/>
          <a:ext cx="2599915" cy="22402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07215194"/>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397"/>
            <a:ext cx="11054498" cy="829193"/>
          </a:xfrm>
        </p:spPr>
        <p:txBody>
          <a:bodyPr>
            <a:normAutofit fontScale="90000"/>
          </a:bodyPr>
          <a:lstStyle/>
          <a:p>
            <a:r>
              <a:rPr lang="en-US" i="1" dirty="0" err="1"/>
              <a:t>Proyecto</a:t>
            </a:r>
            <a:r>
              <a:rPr lang="en-US" i="1" dirty="0"/>
              <a:t> </a:t>
            </a:r>
            <a:r>
              <a:rPr lang="en-US" i="1" dirty="0" err="1" smtClean="0"/>
              <a:t>Promover</a:t>
            </a:r>
            <a:r>
              <a:rPr lang="en-US" i="1" dirty="0" smtClean="0"/>
              <a:t> </a:t>
            </a:r>
            <a:r>
              <a:rPr lang="en-US" dirty="0" smtClean="0"/>
              <a:t>Key </a:t>
            </a:r>
            <a:r>
              <a:rPr lang="en-US" dirty="0"/>
              <a:t>Ingredients</a:t>
            </a:r>
          </a:p>
        </p:txBody>
      </p:sp>
      <p:graphicFrame>
        <p:nvGraphicFramePr>
          <p:cNvPr id="3" name="Content Placeholder 2"/>
          <p:cNvGraphicFramePr>
            <a:graphicFrameLocks noGrp="1"/>
          </p:cNvGraphicFramePr>
          <p:nvPr>
            <p:ph sz="half" idx="10"/>
            <p:extLst/>
          </p:nvPr>
        </p:nvGraphicFramePr>
        <p:xfrm>
          <a:off x="838200" y="1196982"/>
          <a:ext cx="10515600" cy="4681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0598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325" y="145191"/>
            <a:ext cx="11429227" cy="829714"/>
          </a:xfrm>
          <a:ln w="76200">
            <a:solidFill>
              <a:srgbClr val="560000"/>
            </a:solidFill>
          </a:ln>
        </p:spPr>
        <p:txBody>
          <a:bodyPr>
            <a:normAutofit fontScale="90000"/>
          </a:bodyPr>
          <a:lstStyle/>
          <a:p>
            <a:pPr algn="ctr"/>
            <a:r>
              <a:rPr lang="en-US" b="1" dirty="0" smtClean="0"/>
              <a:t/>
            </a:r>
            <a:br>
              <a:rPr lang="en-US" b="1" dirty="0" smtClean="0"/>
            </a:br>
            <a:r>
              <a:rPr lang="en-US" b="1" dirty="0" smtClean="0"/>
              <a:t/>
            </a:r>
            <a:br>
              <a:rPr lang="en-US" b="1" dirty="0" smtClean="0"/>
            </a:br>
            <a:r>
              <a:rPr lang="en-US" dirty="0" smtClean="0">
                <a:ea typeface="Batang" panose="02030600000101010101" pitchFamily="18" charset="-127"/>
              </a:rPr>
              <a:t>Transnational</a:t>
            </a:r>
            <a:r>
              <a:rPr lang="en-US" b="1" dirty="0" smtClean="0">
                <a:latin typeface="+mn-lt"/>
                <a:ea typeface="Batang" panose="02030600000101010101" pitchFamily="18" charset="-127"/>
              </a:rPr>
              <a:t> Integration Strategy </a:t>
            </a:r>
            <a:r>
              <a:rPr lang="en-US" b="1" dirty="0" smtClean="0">
                <a:latin typeface="+mn-lt"/>
              </a:rPr>
              <a:t/>
            </a:r>
            <a:br>
              <a:rPr lang="en-US" b="1" dirty="0" smtClean="0">
                <a:latin typeface="+mn-lt"/>
              </a:rPr>
            </a:br>
            <a:r>
              <a:rPr lang="en-US" b="1" dirty="0" smtClean="0">
                <a:latin typeface="+mn-lt"/>
              </a:rPr>
              <a:t/>
            </a:r>
            <a:br>
              <a:rPr lang="en-US" b="1" dirty="0" smtClean="0">
                <a:latin typeface="+mn-lt"/>
              </a:rPr>
            </a:br>
            <a:endParaRPr lang="en-US" b="1" dirty="0">
              <a:latin typeface="+mn-lt"/>
            </a:endParaRPr>
          </a:p>
        </p:txBody>
      </p:sp>
      <p:grpSp>
        <p:nvGrpSpPr>
          <p:cNvPr id="12" name="Group 11"/>
          <p:cNvGrpSpPr/>
          <p:nvPr/>
        </p:nvGrpSpPr>
        <p:grpSpPr>
          <a:xfrm>
            <a:off x="156971" y="957207"/>
            <a:ext cx="11701466" cy="5720080"/>
            <a:chOff x="2274439" y="957207"/>
            <a:chExt cx="9155658" cy="5720080"/>
          </a:xfrm>
        </p:grpSpPr>
        <p:graphicFrame>
          <p:nvGraphicFramePr>
            <p:cNvPr id="6" name="Diagram 5"/>
            <p:cNvGraphicFramePr/>
            <p:nvPr>
              <p:extLst/>
            </p:nvPr>
          </p:nvGraphicFramePr>
          <p:xfrm>
            <a:off x="2274439" y="957207"/>
            <a:ext cx="9155658" cy="5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167676" y="3145870"/>
              <a:ext cx="1656174" cy="1384995"/>
            </a:xfrm>
            <a:prstGeom prst="rect">
              <a:avLst/>
            </a:prstGeom>
            <a:noFill/>
          </p:spPr>
          <p:txBody>
            <a:bodyPr wrap="square" rtlCol="0">
              <a:spAutoFit/>
            </a:bodyPr>
            <a:lstStyle/>
            <a:p>
              <a:pPr algn="ctr"/>
              <a:r>
                <a:rPr lang="en-US" sz="2800" b="1" dirty="0" smtClean="0">
                  <a:solidFill>
                    <a:srgbClr val="F2F2F2"/>
                  </a:solidFill>
                </a:rPr>
                <a:t>Culturally Tailored</a:t>
              </a:r>
            </a:p>
            <a:p>
              <a:pPr algn="ctr"/>
              <a:r>
                <a:rPr lang="en-US" sz="2800" b="1" dirty="0" smtClean="0">
                  <a:solidFill>
                    <a:srgbClr val="F2F2F2"/>
                  </a:solidFill>
                </a:rPr>
                <a:t>Discourse</a:t>
              </a:r>
              <a:endParaRPr lang="en-US" sz="2800" b="1" dirty="0">
                <a:solidFill>
                  <a:srgbClr val="F2F2F2"/>
                </a:solidFill>
              </a:endParaRPr>
            </a:p>
          </p:txBody>
        </p:sp>
        <p:sp>
          <p:nvSpPr>
            <p:cNvPr id="4" name="Connector 3"/>
            <p:cNvSpPr/>
            <p:nvPr/>
          </p:nvSpPr>
          <p:spPr>
            <a:xfrm rot="16200000">
              <a:off x="4695913" y="3633751"/>
              <a:ext cx="1432560" cy="379097"/>
            </a:xfrm>
            <a:prstGeom prst="flowChartConnector">
              <a:avLst/>
            </a:prstGeom>
            <a:solidFill>
              <a:schemeClr val="accent1">
                <a:lumMod val="50000"/>
              </a:schemeClr>
            </a:solidFill>
            <a:effectLst>
              <a:reflection stA="50000" endPos="75000" dist="12700" dir="5400000" sy="-100000" algn="bl" rotWithShape="0"/>
            </a:effectLst>
            <a:scene3d>
              <a:camera prst="orthographicFront">
                <a:rot lat="8100000" lon="0" rev="0"/>
              </a:camera>
              <a:lightRig rig="threePt" dir="t">
                <a:rot lat="0" lon="0" rev="10500000"/>
              </a:lightRig>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8"/>
          <a:stretch>
            <a:fillRect/>
          </a:stretch>
        </p:blipFill>
        <p:spPr>
          <a:xfrm>
            <a:off x="10378354" y="5433704"/>
            <a:ext cx="1608388" cy="1262347"/>
          </a:xfrm>
          <a:prstGeom prst="rect">
            <a:avLst/>
          </a:prstGeom>
          <a:ln>
            <a:solidFill>
              <a:srgbClr val="560000"/>
            </a:solidFill>
          </a:ln>
        </p:spPr>
      </p:pic>
    </p:spTree>
    <p:extLst>
      <p:ext uri="{BB962C8B-B14F-4D97-AF65-F5344CB8AC3E}">
        <p14:creationId xmlns:p14="http://schemas.microsoft.com/office/powerpoint/2010/main" val="18164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9343" y="1569582"/>
            <a:ext cx="10959422" cy="4023836"/>
          </a:xfrm>
        </p:spPr>
        <p:txBody>
          <a:bodyPr/>
          <a:lstStyle/>
          <a:p>
            <a:r>
              <a:rPr lang="en-US" sz="3600" dirty="0"/>
              <a:t>Barriers to HIV Care Assessment- 24 Q.</a:t>
            </a:r>
          </a:p>
          <a:p>
            <a:pPr marL="457200" lvl="1" indent="0">
              <a:buNone/>
            </a:pPr>
            <a:r>
              <a:rPr lang="en-US" sz="2800" dirty="0"/>
              <a:t>Unaware of Resources</a:t>
            </a:r>
          </a:p>
          <a:p>
            <a:pPr marL="457200" lvl="1" indent="0">
              <a:buNone/>
            </a:pPr>
            <a:r>
              <a:rPr lang="en-US" sz="2800" dirty="0"/>
              <a:t>Assumptions about Medical Care </a:t>
            </a:r>
          </a:p>
          <a:p>
            <a:pPr marL="457200" lvl="1" indent="0">
              <a:buNone/>
            </a:pPr>
            <a:r>
              <a:rPr lang="en-US" sz="2800" dirty="0"/>
              <a:t>Coping with HIV diagnosis or treatment</a:t>
            </a:r>
          </a:p>
          <a:p>
            <a:pPr marL="457200" lvl="1" indent="0">
              <a:buNone/>
            </a:pPr>
            <a:r>
              <a:rPr lang="en-US" sz="2800" dirty="0"/>
              <a:t>Stigma of HIV </a:t>
            </a:r>
          </a:p>
          <a:p>
            <a:r>
              <a:rPr lang="en-US" sz="3600" dirty="0"/>
              <a:t>Assessment of Migration History Stressors</a:t>
            </a:r>
          </a:p>
          <a:p>
            <a:pPr marL="457200" lvl="1" indent="0">
              <a:buNone/>
            </a:pPr>
            <a:r>
              <a:rPr lang="en-US" sz="2800" dirty="0"/>
              <a:t>Open ended questions related to migration decision</a:t>
            </a:r>
          </a:p>
          <a:p>
            <a:pPr marL="457200" lvl="1" indent="0">
              <a:buNone/>
            </a:pPr>
            <a:r>
              <a:rPr lang="en-US" sz="2800" dirty="0"/>
              <a:t>Current experience as a Mexican national living in US</a:t>
            </a:r>
          </a:p>
        </p:txBody>
      </p:sp>
      <p:sp>
        <p:nvSpPr>
          <p:cNvPr id="5" name="Shape 247"/>
          <p:cNvSpPr txBox="1">
            <a:spLocks/>
          </p:cNvSpPr>
          <p:nvPr/>
        </p:nvSpPr>
        <p:spPr>
          <a:xfrm>
            <a:off x="477751" y="287970"/>
            <a:ext cx="11176000" cy="981964"/>
          </a:xfrm>
          <a:prstGeom prst="rect">
            <a:avLst/>
          </a:prstGeom>
          <a:noFill/>
          <a:ln w="28575" cmpd="sng">
            <a:solidFill>
              <a:srgbClr val="560000"/>
            </a:solidFill>
          </a:ln>
        </p:spPr>
        <p:txBody>
          <a:bodyPr lIns="91425" tIns="45700" rIns="91425" bIns="45700" anchor="ctr" anchorCtr="0">
            <a:noAutofit/>
          </a:bodyPr>
          <a:lstStyle>
            <a:lvl1pPr algn="ctr" defTabSz="685800" rtl="0" eaLnBrk="1" latinLnBrk="0" hangingPunct="1">
              <a:lnSpc>
                <a:spcPct val="90000"/>
              </a:lnSpc>
              <a:spcBef>
                <a:spcPts val="0"/>
              </a:spcBef>
              <a:buClr>
                <a:schemeClr val="dk1"/>
              </a:buClr>
              <a:buFont typeface="Calibri"/>
              <a:buNone/>
              <a:defRPr sz="4000" kern="1200">
                <a:solidFill>
                  <a:schemeClr val="tx1"/>
                </a:solidFill>
                <a:latin typeface="+mj-lt"/>
                <a:ea typeface="+mj-ea"/>
                <a:cs typeface="+mj-cs"/>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a:buSzPct val="25000"/>
            </a:pPr>
            <a:r>
              <a:rPr lang="en-US" sz="4400" b="1" dirty="0">
                <a:solidFill>
                  <a:srgbClr val="09588E"/>
                </a:solidFill>
                <a:latin typeface="+mn-lt"/>
                <a:ea typeface="Calibri"/>
                <a:cs typeface="Calibri"/>
                <a:sym typeface="Calibri"/>
              </a:rPr>
              <a:t>Transnational Exploration of Barriers</a:t>
            </a:r>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6351" y="1355548"/>
            <a:ext cx="3017308" cy="4480441"/>
          </a:xfrm>
          <a:prstGeom prst="rect">
            <a:avLst/>
          </a:prstGeom>
        </p:spPr>
      </p:pic>
    </p:spTree>
    <p:extLst>
      <p:ext uri="{BB962C8B-B14F-4D97-AF65-F5344CB8AC3E}">
        <p14:creationId xmlns:p14="http://schemas.microsoft.com/office/powerpoint/2010/main" val="1462130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22643"/>
          </a:xfrm>
          <a:solidFill>
            <a:srgbClr val="560000"/>
          </a:solidFill>
          <a:ln>
            <a:solidFill>
              <a:srgbClr val="800000"/>
            </a:solidFill>
          </a:ln>
        </p:spPr>
        <p:txBody>
          <a:bodyPr>
            <a:normAutofit fontScale="90000"/>
          </a:bodyPr>
          <a:lstStyle/>
          <a:p>
            <a:pPr algn="ctr"/>
            <a:r>
              <a:rPr lang="en-US" b="1" dirty="0">
                <a:solidFill>
                  <a:schemeClr val="bg1"/>
                </a:solidFill>
              </a:rPr>
              <a:t>Perceived HIV Care Barriers</a:t>
            </a:r>
          </a:p>
        </p:txBody>
      </p:sp>
      <p:graphicFrame>
        <p:nvGraphicFramePr>
          <p:cNvPr id="5" name="Diagram 4"/>
          <p:cNvGraphicFramePr/>
          <p:nvPr>
            <p:extLst/>
          </p:nvPr>
        </p:nvGraphicFramePr>
        <p:xfrm>
          <a:off x="150056" y="1364567"/>
          <a:ext cx="11816861" cy="3938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9318364" y="5365114"/>
            <a:ext cx="2873636" cy="149789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031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nvPr>
        </p:nvGraphicFramePr>
        <p:xfrm>
          <a:off x="277507" y="1392178"/>
          <a:ext cx="10025491" cy="5285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62940" y="145190"/>
            <a:ext cx="10690860" cy="926465"/>
          </a:xfrm>
          <a:ln w="76200">
            <a:solidFill>
              <a:srgbClr val="800000"/>
            </a:solidFill>
          </a:ln>
        </p:spPr>
        <p:txBody>
          <a:bodyPr>
            <a:normAutofit fontScale="90000"/>
          </a:bodyPr>
          <a:lstStyle/>
          <a:p>
            <a:pPr algn="ctr"/>
            <a:r>
              <a:rPr lang="en-US" b="1" dirty="0" smtClean="0"/>
              <a:t/>
            </a:r>
            <a:br>
              <a:rPr lang="en-US" b="1" dirty="0" smtClean="0"/>
            </a:br>
            <a:r>
              <a:rPr lang="en-US" b="1" dirty="0" smtClean="0"/>
              <a:t/>
            </a:r>
            <a:br>
              <a:rPr lang="en-US" b="1" dirty="0" smtClean="0"/>
            </a:br>
            <a:r>
              <a:rPr lang="en-US" dirty="0" smtClean="0">
                <a:ea typeface="Batang" panose="02030600000101010101" pitchFamily="18" charset="-127"/>
              </a:rPr>
              <a:t>Transnational</a:t>
            </a:r>
            <a:r>
              <a:rPr lang="en-US" b="1" dirty="0" smtClean="0">
                <a:latin typeface="+mn-lt"/>
                <a:ea typeface="Batang" panose="02030600000101010101" pitchFamily="18" charset="-127"/>
              </a:rPr>
              <a:t> Integration Strategy </a:t>
            </a:r>
            <a:r>
              <a:rPr lang="en-US" b="1" dirty="0" smtClean="0">
                <a:latin typeface="+mn-lt"/>
              </a:rPr>
              <a:t/>
            </a:r>
            <a:br>
              <a:rPr lang="en-US" b="1" dirty="0" smtClean="0">
                <a:latin typeface="+mn-lt"/>
              </a:rPr>
            </a:br>
            <a:r>
              <a:rPr lang="en-US" b="1" dirty="0" smtClean="0">
                <a:latin typeface="+mn-lt"/>
              </a:rPr>
              <a:t/>
            </a:r>
            <a:br>
              <a:rPr lang="en-US" b="1" dirty="0" smtClean="0">
                <a:latin typeface="+mn-lt"/>
              </a:rPr>
            </a:br>
            <a:endParaRPr lang="en-US" b="1" dirty="0">
              <a:latin typeface="+mn-lt"/>
            </a:endParaRPr>
          </a:p>
        </p:txBody>
      </p:sp>
      <p:sp>
        <p:nvSpPr>
          <p:cNvPr id="22" name="Connector 21"/>
          <p:cNvSpPr/>
          <p:nvPr/>
        </p:nvSpPr>
        <p:spPr>
          <a:xfrm rot="16200000">
            <a:off x="6368251" y="3797985"/>
            <a:ext cx="1472055" cy="393320"/>
          </a:xfrm>
          <a:prstGeom prst="flowChartConnector">
            <a:avLst/>
          </a:prstGeom>
          <a:solidFill>
            <a:srgbClr val="560000"/>
          </a:solidFill>
          <a:ln>
            <a:solidFill>
              <a:srgbClr val="560000"/>
            </a:solidFill>
          </a:ln>
          <a:effectLst>
            <a:reflection stA="50000" endPos="75000" dist="12700" dir="5400000" sy="-100000" algn="bl" rotWithShape="0"/>
          </a:effectLst>
          <a:scene3d>
            <a:camera prst="orthographicFront">
              <a:rot lat="8100000" lon="0" rev="0"/>
            </a:camera>
            <a:lightRig rig="threePt" dir="t">
              <a:rot lat="0" lon="0" rev="10500000"/>
            </a:lightRig>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8"/>
          <a:stretch>
            <a:fillRect/>
          </a:stretch>
        </p:blipFill>
        <p:spPr>
          <a:xfrm>
            <a:off x="10583612" y="5595653"/>
            <a:ext cx="1608388" cy="1262347"/>
          </a:xfrm>
          <a:prstGeom prst="rect">
            <a:avLst/>
          </a:prstGeom>
          <a:ln>
            <a:solidFill>
              <a:srgbClr val="560000"/>
            </a:solidFill>
          </a:ln>
        </p:spPr>
      </p:pic>
    </p:spTree>
    <p:extLst>
      <p:ext uri="{BB962C8B-B14F-4D97-AF65-F5344CB8AC3E}">
        <p14:creationId xmlns:p14="http://schemas.microsoft.com/office/powerpoint/2010/main" val="5796487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325" y="145191"/>
            <a:ext cx="11429227" cy="829714"/>
          </a:xfrm>
          <a:ln w="76200">
            <a:solidFill>
              <a:srgbClr val="560000"/>
            </a:solidFill>
          </a:ln>
        </p:spPr>
        <p:txBody>
          <a:bodyPr>
            <a:normAutofit fontScale="90000"/>
          </a:bodyPr>
          <a:lstStyle/>
          <a:p>
            <a:pPr algn="ctr"/>
            <a:r>
              <a:rPr lang="en-US" b="1" dirty="0" smtClean="0"/>
              <a:t/>
            </a:r>
            <a:br>
              <a:rPr lang="en-US" b="1" dirty="0" smtClean="0"/>
            </a:br>
            <a:r>
              <a:rPr lang="en-US" b="1" dirty="0" smtClean="0"/>
              <a:t/>
            </a:r>
            <a:br>
              <a:rPr lang="en-US" b="1" dirty="0" smtClean="0"/>
            </a:br>
            <a:r>
              <a:rPr lang="en-US" dirty="0" smtClean="0">
                <a:ea typeface="Batang" panose="02030600000101010101" pitchFamily="18" charset="-127"/>
              </a:rPr>
              <a:t>Transnational</a:t>
            </a:r>
            <a:r>
              <a:rPr lang="en-US" b="1" dirty="0" smtClean="0">
                <a:latin typeface="+mn-lt"/>
                <a:ea typeface="Batang" panose="02030600000101010101" pitchFamily="18" charset="-127"/>
              </a:rPr>
              <a:t> Integration Strategy </a:t>
            </a:r>
            <a:r>
              <a:rPr lang="en-US" b="1" dirty="0" smtClean="0">
                <a:latin typeface="+mn-lt"/>
              </a:rPr>
              <a:t/>
            </a:r>
            <a:br>
              <a:rPr lang="en-US" b="1" dirty="0" smtClean="0">
                <a:latin typeface="+mn-lt"/>
              </a:rPr>
            </a:br>
            <a:r>
              <a:rPr lang="en-US" b="1" dirty="0" smtClean="0">
                <a:latin typeface="+mn-lt"/>
              </a:rPr>
              <a:t/>
            </a:r>
            <a:br>
              <a:rPr lang="en-US" b="1" dirty="0" smtClean="0">
                <a:latin typeface="+mn-lt"/>
              </a:rPr>
            </a:br>
            <a:endParaRPr lang="en-US" b="1" dirty="0">
              <a:latin typeface="+mn-lt"/>
            </a:endParaRPr>
          </a:p>
        </p:txBody>
      </p:sp>
      <p:grpSp>
        <p:nvGrpSpPr>
          <p:cNvPr id="12" name="Group 11"/>
          <p:cNvGrpSpPr/>
          <p:nvPr/>
        </p:nvGrpSpPr>
        <p:grpSpPr>
          <a:xfrm>
            <a:off x="977561" y="1137920"/>
            <a:ext cx="10830991" cy="5720080"/>
            <a:chOff x="2274438" y="1137920"/>
            <a:chExt cx="9155658" cy="5720080"/>
          </a:xfrm>
        </p:grpSpPr>
        <p:graphicFrame>
          <p:nvGraphicFramePr>
            <p:cNvPr id="6" name="Diagram 5"/>
            <p:cNvGraphicFramePr/>
            <p:nvPr>
              <p:extLst/>
            </p:nvPr>
          </p:nvGraphicFramePr>
          <p:xfrm>
            <a:off x="2274438" y="1137920"/>
            <a:ext cx="9155658" cy="5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028566" y="2576074"/>
              <a:ext cx="1656174" cy="1815882"/>
            </a:xfrm>
            <a:prstGeom prst="rect">
              <a:avLst/>
            </a:prstGeom>
            <a:noFill/>
          </p:spPr>
          <p:txBody>
            <a:bodyPr wrap="square" rtlCol="0">
              <a:spAutoFit/>
            </a:bodyPr>
            <a:lstStyle/>
            <a:p>
              <a:pPr algn="ctr"/>
              <a:r>
                <a:rPr lang="en-US" sz="2800" b="1" dirty="0" smtClean="0">
                  <a:solidFill>
                    <a:srgbClr val="F2F2F2"/>
                  </a:solidFill>
                </a:rPr>
                <a:t>Psycho, Social, Structural,</a:t>
              </a:r>
            </a:p>
            <a:p>
              <a:pPr algn="ctr"/>
              <a:r>
                <a:rPr lang="en-US" sz="2800" b="1" dirty="0" smtClean="0">
                  <a:solidFill>
                    <a:srgbClr val="F2F2F2"/>
                  </a:solidFill>
                </a:rPr>
                <a:t>Education</a:t>
              </a:r>
            </a:p>
          </p:txBody>
        </p:sp>
        <p:sp>
          <p:nvSpPr>
            <p:cNvPr id="4" name="Connector 3"/>
            <p:cNvSpPr/>
            <p:nvPr/>
          </p:nvSpPr>
          <p:spPr>
            <a:xfrm rot="16200000">
              <a:off x="4454660" y="3476795"/>
              <a:ext cx="1432560" cy="379097"/>
            </a:xfrm>
            <a:prstGeom prst="flowChartConnector">
              <a:avLst/>
            </a:prstGeom>
            <a:solidFill>
              <a:srgbClr val="222A35"/>
            </a:solidFill>
            <a:effectLst>
              <a:reflection stA="50000" endPos="75000" dist="12700" dir="5400000" sy="-100000" algn="bl" rotWithShape="0"/>
            </a:effectLst>
            <a:scene3d>
              <a:camera prst="orthographicFront">
                <a:rot lat="8100000" lon="0" rev="0"/>
              </a:camera>
              <a:lightRig rig="threePt" dir="t">
                <a:rot lat="0" lon="0" rev="10500000"/>
              </a:lightRig>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8"/>
          <a:stretch>
            <a:fillRect/>
          </a:stretch>
        </p:blipFill>
        <p:spPr>
          <a:xfrm>
            <a:off x="10378354" y="5433704"/>
            <a:ext cx="1608388" cy="1262347"/>
          </a:xfrm>
          <a:prstGeom prst="rect">
            <a:avLst/>
          </a:prstGeom>
          <a:ln>
            <a:solidFill>
              <a:srgbClr val="560000"/>
            </a:solidFill>
          </a:ln>
        </p:spPr>
      </p:pic>
    </p:spTree>
    <p:extLst>
      <p:ext uri="{BB962C8B-B14F-4D97-AF65-F5344CB8AC3E}">
        <p14:creationId xmlns:p14="http://schemas.microsoft.com/office/powerpoint/2010/main" val="136026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of Initiative</a:t>
            </a:r>
            <a:endParaRPr lang="en-US" dirty="0"/>
          </a:p>
        </p:txBody>
      </p:sp>
      <p:sp>
        <p:nvSpPr>
          <p:cNvPr id="3" name="Content Placeholder 2"/>
          <p:cNvSpPr>
            <a:spLocks noGrp="1"/>
          </p:cNvSpPr>
          <p:nvPr>
            <p:ph sz="half" idx="10"/>
          </p:nvPr>
        </p:nvSpPr>
        <p:spPr/>
        <p:txBody>
          <a:bodyPr>
            <a:normAutofit/>
          </a:bodyPr>
          <a:lstStyle/>
          <a:p>
            <a:pPr marL="342900" indent="-342900">
              <a:spcBef>
                <a:spcPts val="0"/>
              </a:spcBef>
              <a:buFont typeface="Arial" charset="0"/>
              <a:buChar char="•"/>
            </a:pPr>
            <a:r>
              <a:rPr lang="en-US" dirty="0" smtClean="0"/>
              <a:t>Aggregated outcomes assess </a:t>
            </a:r>
            <a:r>
              <a:rPr lang="en-US" dirty="0"/>
              <a:t>improvements across the HIV Care </a:t>
            </a:r>
            <a:r>
              <a:rPr lang="en-US" dirty="0" smtClean="0"/>
              <a:t>Continuum from 2015 to 2018) </a:t>
            </a:r>
            <a:r>
              <a:rPr lang="en-US" dirty="0"/>
              <a:t>on 6-month intervals (8 waves). </a:t>
            </a:r>
            <a:endParaRPr lang="en-US" dirty="0" smtClean="0"/>
          </a:p>
          <a:p>
            <a:pPr marL="342900" indent="-342900">
              <a:spcBef>
                <a:spcPts val="0"/>
              </a:spcBef>
              <a:buFont typeface="Arial" charset="0"/>
              <a:buChar char="•"/>
            </a:pPr>
            <a:endParaRPr lang="en-US" dirty="0" smtClean="0"/>
          </a:p>
          <a:p>
            <a:pPr marL="342900" indent="-342900">
              <a:spcBef>
                <a:spcPts val="0"/>
              </a:spcBef>
              <a:buFont typeface="Arial" charset="0"/>
              <a:buChar char="•"/>
            </a:pPr>
            <a:r>
              <a:rPr lang="en-US" dirty="0" smtClean="0"/>
              <a:t>Qualitative</a:t>
            </a:r>
            <a:r>
              <a:rPr lang="en-US" dirty="0"/>
              <a:t> </a:t>
            </a:r>
            <a:r>
              <a:rPr lang="en-US" dirty="0" smtClean="0"/>
              <a:t>and </a:t>
            </a:r>
            <a:r>
              <a:rPr lang="en-US" dirty="0"/>
              <a:t>quantitative data </a:t>
            </a:r>
            <a:r>
              <a:rPr lang="en-US" dirty="0" smtClean="0"/>
              <a:t>are used to evaluate the effectiveness </a:t>
            </a:r>
            <a:r>
              <a:rPr lang="en-US" dirty="0"/>
              <a:t>of these interventions between </a:t>
            </a:r>
            <a:r>
              <a:rPr lang="en-US" dirty="0" smtClean="0"/>
              <a:t>sites. </a:t>
            </a:r>
          </a:p>
          <a:p>
            <a:pPr marL="342900" indent="-342900">
              <a:spcBef>
                <a:spcPts val="0"/>
              </a:spcBef>
              <a:buFont typeface="Arial" charset="0"/>
              <a:buChar char="•"/>
            </a:pPr>
            <a:r>
              <a:rPr lang="en-US" dirty="0" smtClean="0"/>
              <a:t>Surveys and medical chart data include </a:t>
            </a:r>
            <a:r>
              <a:rPr lang="en-US" dirty="0"/>
              <a:t>patient </a:t>
            </a:r>
            <a:r>
              <a:rPr lang="en-US" dirty="0" smtClean="0"/>
              <a:t>characteristics, intervention </a:t>
            </a:r>
            <a:r>
              <a:rPr lang="en-US" dirty="0"/>
              <a:t>exposure (type and amount of </a:t>
            </a:r>
            <a:r>
              <a:rPr lang="en-US" dirty="0" smtClean="0"/>
              <a:t>service received</a:t>
            </a:r>
            <a:r>
              <a:rPr lang="en-US" dirty="0"/>
              <a:t>), individual, interpersonal, and cultural and </a:t>
            </a:r>
            <a:r>
              <a:rPr lang="en-US" dirty="0" smtClean="0"/>
              <a:t>community- level </a:t>
            </a:r>
            <a:r>
              <a:rPr lang="en-US" dirty="0"/>
              <a:t>barriers and facilitators to </a:t>
            </a:r>
            <a:r>
              <a:rPr lang="en-US" dirty="0" smtClean="0"/>
              <a:t>care, and clinical data.</a:t>
            </a:r>
          </a:p>
          <a:p>
            <a:pPr marL="1028700" lvl="1" indent="-342900">
              <a:spcBef>
                <a:spcPts val="0"/>
              </a:spcBef>
              <a:buFont typeface="Arial" charset="0"/>
              <a:buChar char="•"/>
            </a:pPr>
            <a:r>
              <a:rPr lang="en-US" dirty="0" smtClean="0"/>
              <a:t>Incorporating transnational elements (discussed next) will help move beyond outdated assumptions about Latino/a culture and its influence on health outcomes. </a:t>
            </a:r>
          </a:p>
          <a:p>
            <a:pPr marL="342900" indent="-342900">
              <a:spcBef>
                <a:spcPts val="0"/>
              </a:spcBef>
              <a:buFont typeface="Arial" charset="0"/>
              <a:buChar char="•"/>
            </a:pPr>
            <a:endParaRPr lang="en-US" dirty="0" smtClean="0"/>
          </a:p>
          <a:p>
            <a:pPr marL="342900" indent="-342900">
              <a:spcBef>
                <a:spcPts val="0"/>
              </a:spcBef>
              <a:buFont typeface="Arial" charset="0"/>
              <a:buChar char="•"/>
            </a:pPr>
            <a:r>
              <a:rPr lang="en-US" dirty="0" smtClean="0"/>
              <a:t>The </a:t>
            </a:r>
            <a:r>
              <a:rPr lang="en-US" dirty="0"/>
              <a:t>goal is </a:t>
            </a:r>
            <a:r>
              <a:rPr lang="en-US" dirty="0" smtClean="0"/>
              <a:t>to conduct </a:t>
            </a:r>
            <a:r>
              <a:rPr lang="en-US" dirty="0"/>
              <a:t>a rigorous and standardized </a:t>
            </a:r>
            <a:r>
              <a:rPr lang="en-US" dirty="0" smtClean="0"/>
              <a:t>evaluation. </a:t>
            </a:r>
            <a:endParaRPr lang="en-US" dirty="0"/>
          </a:p>
          <a:p>
            <a:pPr>
              <a:spcBef>
                <a:spcPts val="0"/>
              </a:spcBef>
            </a:pPr>
            <a:endParaRPr lang="en-US" dirty="0"/>
          </a:p>
        </p:txBody>
      </p:sp>
    </p:spTree>
    <p:extLst>
      <p:ext uri="{BB962C8B-B14F-4D97-AF65-F5344CB8AC3E}">
        <p14:creationId xmlns:p14="http://schemas.microsoft.com/office/powerpoint/2010/main" val="1695091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6904"/>
          </a:xfrm>
          <a:ln w="57150">
            <a:solidFill>
              <a:srgbClr val="560000"/>
            </a:solidFill>
          </a:ln>
        </p:spPr>
        <p:txBody>
          <a:bodyPr>
            <a:normAutofit fontScale="90000"/>
          </a:bodyPr>
          <a:lstStyle/>
          <a:p>
            <a:pPr algn="ctr"/>
            <a:r>
              <a:rPr lang="en-US" b="1" dirty="0">
                <a:effectLst>
                  <a:outerShdw blurRad="38100" dist="38100" dir="2700000" algn="tl">
                    <a:srgbClr val="000000">
                      <a:alpha val="43137"/>
                    </a:srgbClr>
                  </a:outerShdw>
                </a:effectLst>
              </a:rPr>
              <a:t>Retention (MSE) Snapshot </a:t>
            </a:r>
          </a:p>
        </p:txBody>
      </p:sp>
      <p:graphicFrame>
        <p:nvGraphicFramePr>
          <p:cNvPr id="3" name="Table 2">
            <a:extLst>
              <a:ext uri="{FF2B5EF4-FFF2-40B4-BE49-F238E27FC236}">
                <a16:creationId xmlns:a16="http://schemas.microsoft.com/office/drawing/2014/main" xmlns="" id="{599D83F3-B3F5-4242-8E80-AC1DD6F1E023}"/>
              </a:ext>
            </a:extLst>
          </p:cNvPr>
          <p:cNvGraphicFramePr>
            <a:graphicFrameLocks noGrp="1"/>
          </p:cNvGraphicFramePr>
          <p:nvPr>
            <p:extLst/>
          </p:nvPr>
        </p:nvGraphicFramePr>
        <p:xfrm>
          <a:off x="3695949" y="1565163"/>
          <a:ext cx="8176757" cy="2987040"/>
        </p:xfrm>
        <a:graphic>
          <a:graphicData uri="http://schemas.openxmlformats.org/drawingml/2006/table">
            <a:tbl>
              <a:tblPr firstRow="1" bandRow="1">
                <a:tableStyleId>{93296810-A885-4BE3-A3E7-6D5BEEA58F35}</a:tableStyleId>
              </a:tblPr>
              <a:tblGrid>
                <a:gridCol w="5451172">
                  <a:extLst>
                    <a:ext uri="{9D8B030D-6E8A-4147-A177-3AD203B41FA5}">
                      <a16:colId xmlns:a16="http://schemas.microsoft.com/office/drawing/2014/main" xmlns="" val="3551790353"/>
                    </a:ext>
                  </a:extLst>
                </a:gridCol>
                <a:gridCol w="2725585">
                  <a:extLst>
                    <a:ext uri="{9D8B030D-6E8A-4147-A177-3AD203B41FA5}">
                      <a16:colId xmlns:a16="http://schemas.microsoft.com/office/drawing/2014/main" xmlns="" val="3795836286"/>
                    </a:ext>
                  </a:extLst>
                </a:gridCol>
              </a:tblGrid>
              <a:tr h="260492">
                <a:tc>
                  <a:txBody>
                    <a:bodyPr/>
                    <a:lstStyle/>
                    <a:p>
                      <a:pPr algn="l" fontAlgn="t"/>
                      <a:r>
                        <a:rPr lang="en-US" sz="2800" u="none" strike="noStrike" dirty="0">
                          <a:effectLst/>
                        </a:rPr>
                        <a:t> </a:t>
                      </a:r>
                      <a:endParaRPr lang="en-US" sz="2800" b="0" i="0" u="none" strike="noStrike" dirty="0">
                        <a:solidFill>
                          <a:srgbClr val="000000"/>
                        </a:solidFill>
                        <a:effectLst/>
                        <a:latin typeface="Arial" panose="020B0604020202020204" pitchFamily="34" charset="0"/>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rtl="0" fontAlgn="ctr"/>
                      <a:r>
                        <a:rPr lang="en-US" sz="2800" u="none" strike="noStrike" dirty="0">
                          <a:solidFill>
                            <a:srgbClr val="222A35"/>
                          </a:solidFill>
                          <a:effectLst/>
                        </a:rPr>
                        <a:t>Clients Enrolled</a:t>
                      </a:r>
                      <a:endParaRPr lang="en-US" sz="2800" b="0" i="0" u="none" strike="noStrike" dirty="0">
                        <a:solidFill>
                          <a:srgbClr val="222A35"/>
                        </a:solidFill>
                        <a:effectLst/>
                        <a:latin typeface="Calibri" panose="020F0502020204030204" pitchFamily="34" charset="0"/>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xmlns="" val="3842926886"/>
                  </a:ext>
                </a:extLst>
              </a:tr>
              <a:tr h="257971">
                <a:tc>
                  <a:txBody>
                    <a:bodyPr/>
                    <a:lstStyle/>
                    <a:p>
                      <a:pPr algn="ctr" rtl="0" fontAlgn="ctr"/>
                      <a:r>
                        <a:rPr lang="en-US" sz="2800" u="none" strike="noStrike" dirty="0" smtClean="0">
                          <a:effectLst/>
                        </a:rPr>
                        <a:t>Total Enrollment</a:t>
                      </a:r>
                      <a:endParaRPr lang="en-US" sz="2800" u="none" strike="noStrike" dirty="0">
                        <a:effectLst/>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rtl="0" fontAlgn="ctr"/>
                      <a:r>
                        <a:rPr lang="en-US" sz="2800" u="none" strike="noStrike" dirty="0">
                          <a:effectLst/>
                        </a:rPr>
                        <a:t>114</a:t>
                      </a:r>
                      <a:endParaRPr lang="en-US" sz="2800" b="0" i="0" u="none" strike="noStrike" dirty="0">
                        <a:solidFill>
                          <a:srgbClr val="000000"/>
                        </a:solidFill>
                        <a:effectLst/>
                        <a:latin typeface="Calibri" panose="020F0502020204030204" pitchFamily="34" charset="0"/>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xmlns="" val="1693255124"/>
                  </a:ext>
                </a:extLst>
              </a:tr>
              <a:tr h="195789">
                <a:tc>
                  <a:txBody>
                    <a:bodyPr/>
                    <a:lstStyle/>
                    <a:p>
                      <a:pPr algn="ctr" rtl="0" fontAlgn="ctr"/>
                      <a:r>
                        <a:rPr lang="en-US" sz="2800" u="none" strike="noStrike" dirty="0">
                          <a:effectLst/>
                        </a:rPr>
                        <a:t>Baseline</a:t>
                      </a:r>
                      <a:endParaRPr lang="en-US" sz="2800" b="1" i="0" u="none" strike="noStrike" dirty="0">
                        <a:solidFill>
                          <a:srgbClr val="000000"/>
                        </a:solidFill>
                        <a:effectLst/>
                        <a:latin typeface="Calibri" panose="020F0502020204030204" pitchFamily="34" charset="0"/>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rtl="0" fontAlgn="ctr"/>
                      <a:r>
                        <a:rPr lang="en-US" sz="2800" u="none" strike="noStrike" dirty="0">
                          <a:effectLst/>
                        </a:rPr>
                        <a:t>96% (109/114)</a:t>
                      </a:r>
                      <a:endParaRPr lang="en-US" sz="2800" b="0" i="0" u="none" strike="noStrike" dirty="0">
                        <a:solidFill>
                          <a:srgbClr val="000000"/>
                        </a:solidFill>
                        <a:effectLst/>
                        <a:latin typeface="Calibri" panose="020F0502020204030204" pitchFamily="34" charset="0"/>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xmlns="" val="1648963451"/>
                  </a:ext>
                </a:extLst>
              </a:tr>
              <a:tr h="250403">
                <a:tc>
                  <a:txBody>
                    <a:bodyPr/>
                    <a:lstStyle/>
                    <a:p>
                      <a:pPr algn="ctr" rtl="0" fontAlgn="ctr"/>
                      <a:r>
                        <a:rPr lang="en-US" sz="2800" u="none" strike="noStrike" dirty="0">
                          <a:effectLst/>
                        </a:rPr>
                        <a:t>6-month MSE</a:t>
                      </a:r>
                      <a:endParaRPr lang="en-US" sz="2800" b="1" i="0" u="none" strike="noStrike" dirty="0">
                        <a:solidFill>
                          <a:srgbClr val="000000"/>
                        </a:solidFill>
                        <a:effectLst/>
                        <a:latin typeface="Calibri" panose="020F0502020204030204" pitchFamily="34" charset="0"/>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rtl="0" fontAlgn="ctr"/>
                      <a:r>
                        <a:rPr lang="en-US" sz="2800" u="none" strike="noStrike" dirty="0">
                          <a:effectLst/>
                        </a:rPr>
                        <a:t>82% (94/114)</a:t>
                      </a:r>
                      <a:endParaRPr lang="en-US" sz="2800" b="0" i="0" u="none" strike="noStrike" dirty="0">
                        <a:solidFill>
                          <a:srgbClr val="000000"/>
                        </a:solidFill>
                        <a:effectLst/>
                        <a:latin typeface="Calibri" panose="020F0502020204030204" pitchFamily="34" charset="0"/>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xmlns="" val="2462223639"/>
                  </a:ext>
                </a:extLst>
              </a:tr>
              <a:tr h="331343">
                <a:tc>
                  <a:txBody>
                    <a:bodyPr/>
                    <a:lstStyle/>
                    <a:p>
                      <a:pPr algn="ctr" rtl="0" fontAlgn="ctr"/>
                      <a:r>
                        <a:rPr lang="en-US" sz="2800" u="none" strike="noStrike" dirty="0">
                          <a:effectLst/>
                        </a:rPr>
                        <a:t>12-month MSE</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rtl="0" fontAlgn="ctr"/>
                      <a:r>
                        <a:rPr lang="en-US" sz="2800" u="none" strike="noStrike" dirty="0">
                          <a:effectLst/>
                        </a:rPr>
                        <a:t>68% (78/114)</a:t>
                      </a:r>
                      <a:endParaRPr lang="en-US" sz="2800" b="0" i="0" u="none" strike="noStrike" dirty="0">
                        <a:solidFill>
                          <a:srgbClr val="000000"/>
                        </a:solidFill>
                        <a:effectLst/>
                        <a:latin typeface="Calibri" panose="020F0502020204030204" pitchFamily="34" charset="0"/>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xmlns="" val="3954355361"/>
                  </a:ext>
                </a:extLst>
              </a:tr>
              <a:tr h="195789">
                <a:tc>
                  <a:txBody>
                    <a:bodyPr/>
                    <a:lstStyle/>
                    <a:p>
                      <a:pPr algn="ctr" rtl="0" fontAlgn="ctr"/>
                      <a:r>
                        <a:rPr lang="en-US" sz="2800" u="none" strike="noStrike" dirty="0">
                          <a:effectLst/>
                        </a:rPr>
                        <a:t>18-month MSE</a:t>
                      </a:r>
                      <a:endParaRPr lang="en-US" sz="2800" b="1" i="0" u="none" strike="noStrike" dirty="0">
                        <a:solidFill>
                          <a:srgbClr val="000000"/>
                        </a:solidFill>
                        <a:effectLst/>
                        <a:latin typeface="Calibri" panose="020F0502020204030204" pitchFamily="34" charset="0"/>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rtl="0" fontAlgn="ctr"/>
                      <a:r>
                        <a:rPr lang="en-US" sz="2800" u="none" strike="noStrike" dirty="0">
                          <a:effectLst/>
                        </a:rPr>
                        <a:t>55% (63/114)</a:t>
                      </a:r>
                      <a:endParaRPr lang="en-US" sz="2800" b="0" i="0" u="none" strike="noStrike" dirty="0">
                        <a:solidFill>
                          <a:srgbClr val="000000"/>
                        </a:solidFill>
                        <a:effectLst/>
                        <a:latin typeface="Calibri" panose="020F0502020204030204" pitchFamily="34" charset="0"/>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xmlns="" val="786408031"/>
                  </a:ext>
                </a:extLst>
              </a:tr>
              <a:tr h="195789">
                <a:tc>
                  <a:txBody>
                    <a:bodyPr/>
                    <a:lstStyle/>
                    <a:p>
                      <a:pPr algn="ctr" rtl="0" fontAlgn="ctr"/>
                      <a:r>
                        <a:rPr lang="en-US" sz="2800" u="none" strike="noStrike" dirty="0">
                          <a:effectLst/>
                        </a:rPr>
                        <a:t>24-month MSE Completion</a:t>
                      </a:r>
                      <a:endParaRPr lang="en-US" sz="2800" b="1" i="0" u="none" strike="noStrike" dirty="0">
                        <a:solidFill>
                          <a:srgbClr val="000000"/>
                        </a:solidFill>
                        <a:effectLst/>
                        <a:latin typeface="Calibri" panose="020F0502020204030204" pitchFamily="34" charset="0"/>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rtl="0" fontAlgn="ctr"/>
                      <a:r>
                        <a:rPr lang="en-US" sz="2800" u="none" strike="noStrike" dirty="0">
                          <a:effectLst/>
                        </a:rPr>
                        <a:t>30% (34/114)</a:t>
                      </a:r>
                      <a:endParaRPr lang="en-US" sz="2800" b="0" i="0" u="none" strike="noStrike" dirty="0">
                        <a:solidFill>
                          <a:srgbClr val="000000"/>
                        </a:solidFill>
                        <a:effectLst/>
                        <a:latin typeface="Calibri" panose="020F0502020204030204" pitchFamily="34" charset="0"/>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xmlns="" val="4023672431"/>
                  </a:ext>
                </a:extLst>
              </a:tr>
            </a:tbl>
          </a:graphicData>
        </a:graphic>
      </p:graphicFrame>
      <p:sp>
        <p:nvSpPr>
          <p:cNvPr id="5" name="TextBox 4">
            <a:extLst>
              <a:ext uri="{FF2B5EF4-FFF2-40B4-BE49-F238E27FC236}">
                <a16:creationId xmlns:a16="http://schemas.microsoft.com/office/drawing/2014/main" xmlns="" id="{361C4D6A-8E62-4236-898C-BE0192A36BCA}"/>
              </a:ext>
            </a:extLst>
          </p:cNvPr>
          <p:cNvSpPr txBox="1"/>
          <p:nvPr/>
        </p:nvSpPr>
        <p:spPr>
          <a:xfrm>
            <a:off x="3724491" y="4824692"/>
            <a:ext cx="8233836" cy="830997"/>
          </a:xfrm>
          <a:prstGeom prst="rect">
            <a:avLst/>
          </a:prstGeom>
          <a:noFill/>
        </p:spPr>
        <p:txBody>
          <a:bodyPr wrap="square" rtlCol="0">
            <a:spAutoFit/>
          </a:bodyPr>
          <a:lstStyle/>
          <a:p>
            <a:r>
              <a:rPr lang="en-US" sz="2400" i="1" dirty="0"/>
              <a:t>80% (90/114) of participants completed the patient navigation intervention</a:t>
            </a:r>
          </a:p>
        </p:txBody>
      </p:sp>
      <p:pic>
        <p:nvPicPr>
          <p:cNvPr id="6" name="Picture 5"/>
          <p:cNvPicPr>
            <a:picLocks noChangeAspect="1"/>
          </p:cNvPicPr>
          <p:nvPr/>
        </p:nvPicPr>
        <p:blipFill>
          <a:blip r:embed="rId3"/>
          <a:stretch>
            <a:fillRect/>
          </a:stretch>
        </p:blipFill>
        <p:spPr>
          <a:xfrm>
            <a:off x="10583612" y="5595653"/>
            <a:ext cx="1608388" cy="1262347"/>
          </a:xfrm>
          <a:prstGeom prst="rect">
            <a:avLst/>
          </a:prstGeom>
          <a:ln>
            <a:solidFill>
              <a:srgbClr val="560000"/>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511" y="1280807"/>
            <a:ext cx="3339199" cy="4519247"/>
          </a:xfrm>
          <a:prstGeom prst="rect">
            <a:avLst/>
          </a:prstGeom>
        </p:spPr>
      </p:pic>
    </p:spTree>
    <p:extLst>
      <p:ext uri="{BB962C8B-B14F-4D97-AF65-F5344CB8AC3E}">
        <p14:creationId xmlns:p14="http://schemas.microsoft.com/office/powerpoint/2010/main" val="1606695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80756" y="-142875"/>
            <a:ext cx="13208000" cy="7467600"/>
          </a:xfrm>
          <a:prstGeom prst="rect">
            <a:avLst/>
          </a:prstGeom>
        </p:spPr>
      </p:pic>
      <p:sp>
        <p:nvSpPr>
          <p:cNvPr id="7" name="TextBox 6"/>
          <p:cNvSpPr txBox="1"/>
          <p:nvPr/>
        </p:nvSpPr>
        <p:spPr>
          <a:xfrm>
            <a:off x="3355501" y="21105"/>
            <a:ext cx="3984412" cy="646331"/>
          </a:xfrm>
          <a:prstGeom prst="rect">
            <a:avLst/>
          </a:prstGeom>
          <a:noFill/>
        </p:spPr>
        <p:txBody>
          <a:bodyPr wrap="square" rtlCol="0">
            <a:spAutoFit/>
          </a:bodyPr>
          <a:lstStyle/>
          <a:p>
            <a:pPr algn="ctr"/>
            <a:r>
              <a:rPr lang="en-US" sz="3600" b="1" dirty="0">
                <a:solidFill>
                  <a:srgbClr val="C00000"/>
                </a:solidFill>
                <a:latin typeface="+mj-lt"/>
              </a:rPr>
              <a:t>Migration</a:t>
            </a:r>
          </a:p>
        </p:txBody>
      </p:sp>
      <p:graphicFrame>
        <p:nvGraphicFramePr>
          <p:cNvPr id="11" name="Table 10"/>
          <p:cNvGraphicFramePr>
            <a:graphicFrameLocks noGrp="1"/>
          </p:cNvGraphicFramePr>
          <p:nvPr>
            <p:extLst/>
          </p:nvPr>
        </p:nvGraphicFramePr>
        <p:xfrm>
          <a:off x="8229600" y="1"/>
          <a:ext cx="3860800" cy="3855320"/>
        </p:xfrm>
        <a:graphic>
          <a:graphicData uri="http://schemas.openxmlformats.org/drawingml/2006/table">
            <a:tbl>
              <a:tblPr firstRow="1" bandRow="1"/>
              <a:tblGrid>
                <a:gridCol w="3048000">
                  <a:extLst>
                    <a:ext uri="{9D8B030D-6E8A-4147-A177-3AD203B41FA5}">
                      <a16:colId xmlns:a16="http://schemas.microsoft.com/office/drawing/2014/main" xmlns="" val="20000"/>
                    </a:ext>
                  </a:extLst>
                </a:gridCol>
                <a:gridCol w="812800">
                  <a:extLst>
                    <a:ext uri="{9D8B030D-6E8A-4147-A177-3AD203B41FA5}">
                      <a16:colId xmlns:a16="http://schemas.microsoft.com/office/drawing/2014/main" xmlns="" val="20001"/>
                    </a:ext>
                  </a:extLst>
                </a:gridCol>
              </a:tblGrid>
              <a:tr h="325705">
                <a:tc>
                  <a:txBody>
                    <a:bodyPr/>
                    <a:lstStyle/>
                    <a:p>
                      <a:r>
                        <a:rPr lang="en-US" sz="1400" dirty="0" smtClean="0">
                          <a:latin typeface="Calibri" panose="020F0502020204030204" pitchFamily="34" charset="0"/>
                        </a:rPr>
                        <a:t>Michoacán</a:t>
                      </a:r>
                      <a:r>
                        <a:rPr lang="en-US" sz="1400" dirty="0">
                          <a:latin typeface="Calibri" panose="020F0502020204030204" pitchFamily="34" charset="0"/>
                        </a:rPr>
                        <a:t>	</a:t>
                      </a:r>
                    </a:p>
                  </a:txBody>
                  <a:tcPr marL="121920" marR="121920"/>
                </a:tc>
                <a:tc>
                  <a:txBody>
                    <a:bodyPr/>
                    <a:lstStyle/>
                    <a:p>
                      <a:r>
                        <a:rPr lang="en-US" sz="1400" dirty="0">
                          <a:latin typeface="Calibri" panose="020F0502020204030204" pitchFamily="34" charset="0"/>
                        </a:rPr>
                        <a:t>15</a:t>
                      </a:r>
                    </a:p>
                  </a:txBody>
                  <a:tcPr marL="121920" marR="121920"/>
                </a:tc>
                <a:extLst>
                  <a:ext uri="{0D108BD9-81ED-4DB2-BD59-A6C34878D82A}">
                    <a16:rowId xmlns:a16="http://schemas.microsoft.com/office/drawing/2014/main" xmlns="" val="10000"/>
                  </a:ext>
                </a:extLst>
              </a:tr>
              <a:tr h="325705">
                <a:tc>
                  <a:txBody>
                    <a:bodyPr/>
                    <a:lstStyle/>
                    <a:p>
                      <a:r>
                        <a:rPr lang="en-US" sz="1400" dirty="0">
                          <a:latin typeface="Calibri" panose="020F0502020204030204" pitchFamily="34" charset="0"/>
                        </a:rPr>
                        <a:t>Guerrero</a:t>
                      </a:r>
                    </a:p>
                  </a:txBody>
                  <a:tcPr marL="121920" marR="121920"/>
                </a:tc>
                <a:tc>
                  <a:txBody>
                    <a:bodyPr/>
                    <a:lstStyle/>
                    <a:p>
                      <a:r>
                        <a:rPr lang="en-US" sz="1400" dirty="0">
                          <a:latin typeface="Calibri" panose="020F0502020204030204" pitchFamily="34" charset="0"/>
                        </a:rPr>
                        <a:t>12</a:t>
                      </a:r>
                    </a:p>
                  </a:txBody>
                  <a:tcPr marL="121920" marR="121920"/>
                </a:tc>
                <a:extLst>
                  <a:ext uri="{0D108BD9-81ED-4DB2-BD59-A6C34878D82A}">
                    <a16:rowId xmlns:a16="http://schemas.microsoft.com/office/drawing/2014/main" xmlns="" val="10001"/>
                  </a:ext>
                </a:extLst>
              </a:tr>
              <a:tr h="325705">
                <a:tc>
                  <a:txBody>
                    <a:bodyPr/>
                    <a:lstStyle/>
                    <a:p>
                      <a:r>
                        <a:rPr lang="en-US" sz="1400" dirty="0">
                          <a:latin typeface="Calibri" panose="020F0502020204030204" pitchFamily="34" charset="0"/>
                        </a:rPr>
                        <a:t>Jalisco</a:t>
                      </a:r>
                    </a:p>
                  </a:txBody>
                  <a:tcPr marL="121920" marR="121920"/>
                </a:tc>
                <a:tc>
                  <a:txBody>
                    <a:bodyPr/>
                    <a:lstStyle/>
                    <a:p>
                      <a:r>
                        <a:rPr lang="en-US" sz="1400" dirty="0">
                          <a:latin typeface="Calibri" panose="020F0502020204030204" pitchFamily="34" charset="0"/>
                        </a:rPr>
                        <a:t>8</a:t>
                      </a:r>
                    </a:p>
                  </a:txBody>
                  <a:tcPr marL="121920" marR="121920"/>
                </a:tc>
                <a:extLst>
                  <a:ext uri="{0D108BD9-81ED-4DB2-BD59-A6C34878D82A}">
                    <a16:rowId xmlns:a16="http://schemas.microsoft.com/office/drawing/2014/main" xmlns="" val="10002"/>
                  </a:ext>
                </a:extLst>
              </a:tr>
              <a:tr h="325705">
                <a:tc>
                  <a:txBody>
                    <a:bodyPr/>
                    <a:lstStyle/>
                    <a:p>
                      <a:r>
                        <a:rPr lang="en-US" sz="1400" dirty="0">
                          <a:latin typeface="Calibri" panose="020F0502020204030204" pitchFamily="34" charset="0"/>
                        </a:rPr>
                        <a:t>Morelos</a:t>
                      </a:r>
                    </a:p>
                  </a:txBody>
                  <a:tcPr marL="121920" marR="121920"/>
                </a:tc>
                <a:tc>
                  <a:txBody>
                    <a:bodyPr/>
                    <a:lstStyle/>
                    <a:p>
                      <a:r>
                        <a:rPr lang="en-US" sz="1400" dirty="0">
                          <a:latin typeface="Calibri" panose="020F0502020204030204" pitchFamily="34" charset="0"/>
                        </a:rPr>
                        <a:t>7</a:t>
                      </a:r>
                    </a:p>
                  </a:txBody>
                  <a:tcPr marL="121920" marR="121920"/>
                </a:tc>
                <a:extLst>
                  <a:ext uri="{0D108BD9-81ED-4DB2-BD59-A6C34878D82A}">
                    <a16:rowId xmlns:a16="http://schemas.microsoft.com/office/drawing/2014/main" xmlns="" val="10003"/>
                  </a:ext>
                </a:extLst>
              </a:tr>
              <a:tr h="325705">
                <a:tc>
                  <a:txBody>
                    <a:bodyPr/>
                    <a:lstStyle/>
                    <a:p>
                      <a:r>
                        <a:rPr lang="en-US" sz="1400" dirty="0" smtClean="0">
                          <a:latin typeface="Calibri" panose="020F0502020204030204" pitchFamily="34" charset="0"/>
                        </a:rPr>
                        <a:t>Mexico</a:t>
                      </a:r>
                      <a:r>
                        <a:rPr lang="en-US" sz="1400" baseline="0" dirty="0" smtClean="0">
                          <a:latin typeface="Calibri" panose="020F0502020204030204" pitchFamily="34" charset="0"/>
                        </a:rPr>
                        <a:t> </a:t>
                      </a:r>
                      <a:r>
                        <a:rPr lang="en-US" sz="1400" baseline="0" dirty="0">
                          <a:latin typeface="Calibri" panose="020F0502020204030204" pitchFamily="34" charset="0"/>
                        </a:rPr>
                        <a:t>City/ D.F.</a:t>
                      </a:r>
                      <a:endParaRPr lang="en-US" sz="1400" dirty="0">
                        <a:latin typeface="Calibri" panose="020F0502020204030204" pitchFamily="34" charset="0"/>
                      </a:endParaRPr>
                    </a:p>
                  </a:txBody>
                  <a:tcPr marL="121920" marR="121920"/>
                </a:tc>
                <a:tc>
                  <a:txBody>
                    <a:bodyPr/>
                    <a:lstStyle/>
                    <a:p>
                      <a:r>
                        <a:rPr lang="en-US" sz="1400" dirty="0">
                          <a:latin typeface="Calibri" panose="020F0502020204030204" pitchFamily="34" charset="0"/>
                        </a:rPr>
                        <a:t>6</a:t>
                      </a:r>
                    </a:p>
                  </a:txBody>
                  <a:tcPr marL="121920" marR="121920"/>
                </a:tc>
                <a:extLst>
                  <a:ext uri="{0D108BD9-81ED-4DB2-BD59-A6C34878D82A}">
                    <a16:rowId xmlns:a16="http://schemas.microsoft.com/office/drawing/2014/main" xmlns="" val="10004"/>
                  </a:ext>
                </a:extLst>
              </a:tr>
              <a:tr h="325705">
                <a:tc>
                  <a:txBody>
                    <a:bodyPr/>
                    <a:lstStyle/>
                    <a:p>
                      <a:r>
                        <a:rPr lang="en-US" sz="1400" dirty="0">
                          <a:latin typeface="Calibri" panose="020F0502020204030204" pitchFamily="34" charset="0"/>
                        </a:rPr>
                        <a:t>Puebla</a:t>
                      </a:r>
                    </a:p>
                  </a:txBody>
                  <a:tcPr marL="121920" marR="121920"/>
                </a:tc>
                <a:tc>
                  <a:txBody>
                    <a:bodyPr/>
                    <a:lstStyle/>
                    <a:p>
                      <a:r>
                        <a:rPr lang="en-US" sz="1400" dirty="0">
                          <a:latin typeface="Calibri" panose="020F0502020204030204" pitchFamily="34" charset="0"/>
                        </a:rPr>
                        <a:t>5</a:t>
                      </a:r>
                    </a:p>
                  </a:txBody>
                  <a:tcPr marL="121920" marR="121920"/>
                </a:tc>
                <a:extLst>
                  <a:ext uri="{0D108BD9-81ED-4DB2-BD59-A6C34878D82A}">
                    <a16:rowId xmlns:a16="http://schemas.microsoft.com/office/drawing/2014/main" xmlns="" val="10005"/>
                  </a:ext>
                </a:extLst>
              </a:tr>
              <a:tr h="325705">
                <a:tc>
                  <a:txBody>
                    <a:bodyPr/>
                    <a:lstStyle/>
                    <a:p>
                      <a:r>
                        <a:rPr lang="en-US" sz="1400" dirty="0">
                          <a:latin typeface="Calibri" panose="020F0502020204030204" pitchFamily="34" charset="0"/>
                        </a:rPr>
                        <a:t>Estado de Mexico</a:t>
                      </a:r>
                    </a:p>
                  </a:txBody>
                  <a:tcPr marL="121920" marR="121920"/>
                </a:tc>
                <a:tc>
                  <a:txBody>
                    <a:bodyPr/>
                    <a:lstStyle/>
                    <a:p>
                      <a:r>
                        <a:rPr lang="en-US" sz="1400" dirty="0">
                          <a:latin typeface="Calibri" panose="020F0502020204030204" pitchFamily="34" charset="0"/>
                        </a:rPr>
                        <a:t>4</a:t>
                      </a:r>
                    </a:p>
                  </a:txBody>
                  <a:tcPr marL="121920" marR="121920"/>
                </a:tc>
                <a:extLst>
                  <a:ext uri="{0D108BD9-81ED-4DB2-BD59-A6C34878D82A}">
                    <a16:rowId xmlns:a16="http://schemas.microsoft.com/office/drawing/2014/main" xmlns="" val="10006"/>
                  </a:ext>
                </a:extLst>
              </a:tr>
              <a:tr h="325705">
                <a:tc>
                  <a:txBody>
                    <a:bodyPr/>
                    <a:lstStyle/>
                    <a:p>
                      <a:r>
                        <a:rPr lang="en-US" sz="1400" dirty="0">
                          <a:latin typeface="Calibri" panose="020F0502020204030204" pitchFamily="34" charset="0"/>
                        </a:rPr>
                        <a:t>Veracruz</a:t>
                      </a:r>
                    </a:p>
                  </a:txBody>
                  <a:tcPr marL="121920" marR="121920"/>
                </a:tc>
                <a:tc>
                  <a:txBody>
                    <a:bodyPr/>
                    <a:lstStyle/>
                    <a:p>
                      <a:r>
                        <a:rPr lang="en-US" sz="1400" dirty="0">
                          <a:latin typeface="Calibri" panose="020F0502020204030204" pitchFamily="34" charset="0"/>
                        </a:rPr>
                        <a:t>3</a:t>
                      </a:r>
                    </a:p>
                  </a:txBody>
                  <a:tcPr marL="121920" marR="121920"/>
                </a:tc>
                <a:extLst>
                  <a:ext uri="{0D108BD9-81ED-4DB2-BD59-A6C34878D82A}">
                    <a16:rowId xmlns:a16="http://schemas.microsoft.com/office/drawing/2014/main" xmlns="" val="10007"/>
                  </a:ext>
                </a:extLst>
              </a:tr>
              <a:tr h="438317">
                <a:tc>
                  <a:txBody>
                    <a:bodyPr/>
                    <a:lstStyle/>
                    <a:p>
                      <a:r>
                        <a:rPr lang="en-US" sz="1400" dirty="0">
                          <a:latin typeface="Calibri" panose="020F0502020204030204" pitchFamily="34" charset="0"/>
                        </a:rPr>
                        <a:t>Durango</a:t>
                      </a:r>
                      <a:r>
                        <a:rPr lang="en-US" sz="1400" baseline="0" dirty="0">
                          <a:latin typeface="Calibri" panose="020F0502020204030204" pitchFamily="34" charset="0"/>
                        </a:rPr>
                        <a:t>; San Luis Potosi; Guanajuato; Zacatecas</a:t>
                      </a:r>
                      <a:endParaRPr lang="en-US" sz="1400" dirty="0">
                        <a:latin typeface="Calibri" panose="020F0502020204030204" pitchFamily="34" charset="0"/>
                      </a:endParaRPr>
                    </a:p>
                  </a:txBody>
                  <a:tcPr marL="121920" marR="121920"/>
                </a:tc>
                <a:tc>
                  <a:txBody>
                    <a:bodyPr/>
                    <a:lstStyle/>
                    <a:p>
                      <a:r>
                        <a:rPr lang="en-US" sz="1400" dirty="0">
                          <a:latin typeface="Calibri" panose="020F0502020204030204" pitchFamily="34" charset="0"/>
                        </a:rPr>
                        <a:t>2 </a:t>
                      </a:r>
                    </a:p>
                  </a:txBody>
                  <a:tcPr marL="121920" marR="121920"/>
                </a:tc>
                <a:extLst>
                  <a:ext uri="{0D108BD9-81ED-4DB2-BD59-A6C34878D82A}">
                    <a16:rowId xmlns:a16="http://schemas.microsoft.com/office/drawing/2014/main" xmlns="" val="10008"/>
                  </a:ext>
                </a:extLst>
              </a:tr>
              <a:tr h="613643">
                <a:tc>
                  <a:txBody>
                    <a:bodyPr/>
                    <a:lstStyle/>
                    <a:p>
                      <a:r>
                        <a:rPr lang="en-US" sz="1400" dirty="0">
                          <a:latin typeface="Calibri" panose="020F0502020204030204" pitchFamily="34" charset="0"/>
                        </a:rPr>
                        <a:t>Cuernavaca; Nuevo</a:t>
                      </a:r>
                      <a:r>
                        <a:rPr lang="en-US" sz="1400" baseline="0" dirty="0">
                          <a:latin typeface="Calibri" panose="020F0502020204030204" pitchFamily="34" charset="0"/>
                        </a:rPr>
                        <a:t> Leon; Monterey; Chiapas; Baja California;</a:t>
                      </a:r>
                      <a:r>
                        <a:rPr lang="en-US" sz="1400" dirty="0">
                          <a:latin typeface="Calibri" panose="020F0502020204030204" pitchFamily="34" charset="0"/>
                        </a:rPr>
                        <a:t> Oaxaca; Yucatan</a:t>
                      </a:r>
                    </a:p>
                  </a:txBody>
                  <a:tcPr marL="121920" marR="121920"/>
                </a:tc>
                <a:tc>
                  <a:txBody>
                    <a:bodyPr/>
                    <a:lstStyle/>
                    <a:p>
                      <a:r>
                        <a:rPr lang="en-US" sz="1400" dirty="0" smtClean="0">
                          <a:latin typeface="Calibri" panose="020F0502020204030204" pitchFamily="34" charset="0"/>
                        </a:rPr>
                        <a:t>1</a:t>
                      </a:r>
                      <a:endParaRPr lang="en-US" sz="1400" dirty="0">
                        <a:latin typeface="Calibri" panose="020F0502020204030204" pitchFamily="34" charset="0"/>
                      </a:endParaRPr>
                    </a:p>
                  </a:txBody>
                  <a:tcPr marL="121920" marR="121920"/>
                </a:tc>
                <a:extLst>
                  <a:ext uri="{0D108BD9-81ED-4DB2-BD59-A6C34878D82A}">
                    <a16:rowId xmlns:a16="http://schemas.microsoft.com/office/drawing/2014/main" xmlns="" val="10009"/>
                  </a:ext>
                </a:extLst>
              </a:tr>
            </a:tbl>
          </a:graphicData>
        </a:graphic>
      </p:graphicFrame>
      <p:cxnSp>
        <p:nvCxnSpPr>
          <p:cNvPr id="13" name="Straight Arrow Connector 12"/>
          <p:cNvCxnSpPr/>
          <p:nvPr/>
        </p:nvCxnSpPr>
        <p:spPr>
          <a:xfrm flipH="1">
            <a:off x="6186908" y="762000"/>
            <a:ext cx="2066757" cy="5257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547895" y="381000"/>
            <a:ext cx="2681707" cy="49720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978401" y="1143000"/>
            <a:ext cx="3251201" cy="3810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807201" y="1447800"/>
            <a:ext cx="1422400" cy="411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220286" y="2133600"/>
            <a:ext cx="1009315" cy="3429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6728329" y="1828800"/>
            <a:ext cx="1501273" cy="3524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8828" y="5353050"/>
            <a:ext cx="2330549" cy="1334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497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1"/>
            <a:ext cx="10515600" cy="735951"/>
          </a:xfrm>
          <a:noFill/>
          <a:ln w="57150">
            <a:solidFill>
              <a:srgbClr val="560000"/>
            </a:solidFill>
          </a:ln>
        </p:spPr>
        <p:txBody>
          <a:bodyPr>
            <a:normAutofit fontScale="90000"/>
          </a:bodyPr>
          <a:lstStyle/>
          <a:p>
            <a:pPr algn="ctr"/>
            <a:r>
              <a:rPr lang="en-US" b="1" dirty="0">
                <a:effectLst>
                  <a:outerShdw blurRad="38100" dist="38100" dir="2700000" algn="tl">
                    <a:srgbClr val="000000">
                      <a:alpha val="43137"/>
                    </a:srgbClr>
                  </a:outerShdw>
                </a:effectLst>
              </a:rPr>
              <a:t>Retention in Intervention &amp; Care</a:t>
            </a:r>
          </a:p>
        </p:txBody>
      </p:sp>
      <p:graphicFrame>
        <p:nvGraphicFramePr>
          <p:cNvPr id="4" name="Table 3"/>
          <p:cNvGraphicFramePr>
            <a:graphicFrameLocks noGrp="1"/>
          </p:cNvGraphicFramePr>
          <p:nvPr>
            <p:extLst/>
          </p:nvPr>
        </p:nvGraphicFramePr>
        <p:xfrm>
          <a:off x="272976" y="1210758"/>
          <a:ext cx="11583736" cy="4490743"/>
        </p:xfrm>
        <a:graphic>
          <a:graphicData uri="http://schemas.openxmlformats.org/drawingml/2006/table">
            <a:tbl>
              <a:tblPr firstRow="1" bandRow="1">
                <a:tableStyleId>{2A488322-F2BA-4B5B-9748-0D474271808F}</a:tableStyleId>
              </a:tblPr>
              <a:tblGrid>
                <a:gridCol w="1354170">
                  <a:extLst>
                    <a:ext uri="{9D8B030D-6E8A-4147-A177-3AD203B41FA5}">
                      <a16:colId xmlns:a16="http://schemas.microsoft.com/office/drawing/2014/main" xmlns="" val="20000"/>
                    </a:ext>
                  </a:extLst>
                </a:gridCol>
                <a:gridCol w="1467020">
                  <a:extLst>
                    <a:ext uri="{9D8B030D-6E8A-4147-A177-3AD203B41FA5}">
                      <a16:colId xmlns:a16="http://schemas.microsoft.com/office/drawing/2014/main" xmlns="" val="20001"/>
                    </a:ext>
                  </a:extLst>
                </a:gridCol>
                <a:gridCol w="1523444">
                  <a:extLst>
                    <a:ext uri="{9D8B030D-6E8A-4147-A177-3AD203B41FA5}">
                      <a16:colId xmlns:a16="http://schemas.microsoft.com/office/drawing/2014/main" xmlns="" val="20002"/>
                    </a:ext>
                  </a:extLst>
                </a:gridCol>
                <a:gridCol w="1495304">
                  <a:extLst>
                    <a:ext uri="{9D8B030D-6E8A-4147-A177-3AD203B41FA5}">
                      <a16:colId xmlns:a16="http://schemas.microsoft.com/office/drawing/2014/main" xmlns="" val="20003"/>
                    </a:ext>
                  </a:extLst>
                </a:gridCol>
                <a:gridCol w="1393595">
                  <a:extLst>
                    <a:ext uri="{9D8B030D-6E8A-4147-A177-3AD203B41FA5}">
                      <a16:colId xmlns:a16="http://schemas.microsoft.com/office/drawing/2014/main" xmlns="" val="20004"/>
                    </a:ext>
                  </a:extLst>
                </a:gridCol>
                <a:gridCol w="1393595">
                  <a:extLst>
                    <a:ext uri="{9D8B030D-6E8A-4147-A177-3AD203B41FA5}">
                      <a16:colId xmlns:a16="http://schemas.microsoft.com/office/drawing/2014/main" xmlns="" val="1067067293"/>
                    </a:ext>
                  </a:extLst>
                </a:gridCol>
                <a:gridCol w="1478304">
                  <a:extLst>
                    <a:ext uri="{9D8B030D-6E8A-4147-A177-3AD203B41FA5}">
                      <a16:colId xmlns:a16="http://schemas.microsoft.com/office/drawing/2014/main" xmlns="" val="20005"/>
                    </a:ext>
                  </a:extLst>
                </a:gridCol>
                <a:gridCol w="1478304">
                  <a:extLst>
                    <a:ext uri="{9D8B030D-6E8A-4147-A177-3AD203B41FA5}">
                      <a16:colId xmlns:a16="http://schemas.microsoft.com/office/drawing/2014/main" xmlns="" val="880146242"/>
                    </a:ext>
                  </a:extLst>
                </a:gridCol>
              </a:tblGrid>
              <a:tr h="1074639">
                <a:tc>
                  <a:txBody>
                    <a:bodyPr/>
                    <a:lstStyle/>
                    <a:p>
                      <a:endParaRPr lang="en-US" b="0" dirty="0">
                        <a:solidFill>
                          <a:schemeClr val="tx1"/>
                        </a:solidFill>
                      </a:endParaRPr>
                    </a:p>
                  </a:txBody>
                  <a:tcPr>
                    <a:solidFill>
                      <a:schemeClr val="accent1">
                        <a:lumMod val="60000"/>
                        <a:lumOff val="40000"/>
                        <a:alpha val="49000"/>
                      </a:schemeClr>
                    </a:solidFill>
                  </a:tcPr>
                </a:tc>
                <a:tc>
                  <a:txBody>
                    <a:bodyPr/>
                    <a:lstStyle/>
                    <a:p>
                      <a:pPr algn="ctr"/>
                      <a:r>
                        <a:rPr lang="en-US" sz="1400" dirty="0">
                          <a:solidFill>
                            <a:schemeClr val="tx1"/>
                          </a:solidFill>
                        </a:rPr>
                        <a:t>Enrollment</a:t>
                      </a:r>
                    </a:p>
                    <a:p>
                      <a:pPr algn="ctr"/>
                      <a:r>
                        <a:rPr lang="en-US" sz="1400" dirty="0">
                          <a:solidFill>
                            <a:schemeClr val="tx1"/>
                          </a:solidFill>
                        </a:rPr>
                        <a:t>(Percent of Total Enrollment)</a:t>
                      </a:r>
                      <a:endParaRPr lang="en-US" sz="1400" b="0" dirty="0">
                        <a:solidFill>
                          <a:schemeClr val="tx1"/>
                        </a:solidFill>
                      </a:endParaRPr>
                    </a:p>
                  </a:txBody>
                  <a:tcPr>
                    <a:solidFill>
                      <a:schemeClr val="accent1">
                        <a:lumMod val="60000"/>
                        <a:lumOff val="40000"/>
                        <a:alpha val="49000"/>
                      </a:schemeClr>
                    </a:solidFill>
                  </a:tcPr>
                </a:tc>
                <a:tc>
                  <a:txBody>
                    <a:bodyPr/>
                    <a:lstStyle/>
                    <a:p>
                      <a:pPr algn="ctr"/>
                      <a:r>
                        <a:rPr lang="en-US" sz="1400" dirty="0">
                          <a:solidFill>
                            <a:schemeClr val="tx1"/>
                          </a:solidFill>
                        </a:rPr>
                        <a:t>Patient Navigation Intervention Completion</a:t>
                      </a:r>
                      <a:endParaRPr lang="en-US" sz="1400" baseline="0" dirty="0">
                        <a:solidFill>
                          <a:schemeClr val="tx1"/>
                        </a:solidFill>
                      </a:endParaRPr>
                    </a:p>
                    <a:p>
                      <a:pPr algn="ctr"/>
                      <a:r>
                        <a:rPr lang="en-US" sz="1400" baseline="0" dirty="0">
                          <a:solidFill>
                            <a:schemeClr val="tx1"/>
                          </a:solidFill>
                        </a:rPr>
                        <a:t>(% by subgroup)</a:t>
                      </a:r>
                      <a:endParaRPr lang="en-US" sz="1400" b="0" dirty="0">
                        <a:solidFill>
                          <a:schemeClr val="tx1"/>
                        </a:solidFill>
                      </a:endParaRPr>
                    </a:p>
                  </a:txBody>
                  <a:tcPr>
                    <a:solidFill>
                      <a:schemeClr val="accent1">
                        <a:lumMod val="60000"/>
                        <a:lumOff val="40000"/>
                        <a:alpha val="49000"/>
                      </a:schemeClr>
                    </a:solidFill>
                  </a:tcPr>
                </a:tc>
                <a:tc>
                  <a:txBody>
                    <a:bodyPr/>
                    <a:lstStyle/>
                    <a:p>
                      <a:pPr algn="ctr"/>
                      <a:r>
                        <a:rPr lang="en-US" sz="1400" dirty="0">
                          <a:solidFill>
                            <a:schemeClr val="tx1"/>
                          </a:solidFill>
                        </a:rPr>
                        <a:t>Baseline Suppression</a:t>
                      </a:r>
                      <a:endParaRPr lang="en-US" sz="1400" b="0" dirty="0">
                        <a:solidFill>
                          <a:schemeClr val="tx1"/>
                        </a:solidFill>
                      </a:endParaRPr>
                    </a:p>
                  </a:txBody>
                  <a:tcPr>
                    <a:solidFill>
                      <a:schemeClr val="accent1">
                        <a:lumMod val="60000"/>
                        <a:lumOff val="40000"/>
                        <a:alpha val="49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12-month</a:t>
                      </a:r>
                      <a:r>
                        <a:rPr lang="en-US" sz="1400" baseline="0" dirty="0">
                          <a:solidFill>
                            <a:schemeClr val="tx1"/>
                          </a:solidFill>
                        </a:rPr>
                        <a:t> Retention in Care</a:t>
                      </a:r>
                      <a:endParaRPr lang="en-US" sz="1400" b="0" dirty="0">
                        <a:solidFill>
                          <a:schemeClr val="tx1"/>
                        </a:solidFill>
                      </a:endParaRPr>
                    </a:p>
                  </a:txBody>
                  <a:tcPr>
                    <a:solidFill>
                      <a:schemeClr val="accent1">
                        <a:lumMod val="60000"/>
                        <a:lumOff val="40000"/>
                        <a:alpha val="49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12-month Retention Adjusted for Retention in Intervention</a:t>
                      </a:r>
                    </a:p>
                  </a:txBody>
                  <a:tcPr>
                    <a:solidFill>
                      <a:schemeClr val="accent1">
                        <a:lumMod val="60000"/>
                        <a:lumOff val="40000"/>
                        <a:alpha val="49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12-month Suppression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&lt; 200</a:t>
                      </a:r>
                    </a:p>
                  </a:txBody>
                  <a:tcPr>
                    <a:solidFill>
                      <a:schemeClr val="accent1">
                        <a:lumMod val="60000"/>
                        <a:lumOff val="40000"/>
                        <a:alpha val="49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12-month Suppression Adjusted for Retention in Care &amp; Intervention</a:t>
                      </a:r>
                    </a:p>
                  </a:txBody>
                  <a:tcPr>
                    <a:solidFill>
                      <a:schemeClr val="accent1">
                        <a:lumMod val="60000"/>
                        <a:lumOff val="40000"/>
                        <a:alpha val="49000"/>
                      </a:schemeClr>
                    </a:solidFill>
                  </a:tcPr>
                </a:tc>
                <a:extLst>
                  <a:ext uri="{0D108BD9-81ED-4DB2-BD59-A6C34878D82A}">
                    <a16:rowId xmlns:a16="http://schemas.microsoft.com/office/drawing/2014/main" xmlns="" val="10000"/>
                  </a:ext>
                </a:extLst>
              </a:tr>
              <a:tr h="592290">
                <a:tc>
                  <a:txBody>
                    <a:bodyPr/>
                    <a:lstStyle/>
                    <a:p>
                      <a:pPr algn="ctr"/>
                      <a:r>
                        <a:rPr lang="en-US" sz="1800" dirty="0"/>
                        <a:t>Clients Enrolled</a:t>
                      </a:r>
                      <a:endParaRPr lang="en-US" sz="1800" b="0" dirty="0">
                        <a:solidFill>
                          <a:schemeClr val="tx1"/>
                        </a:solidFill>
                      </a:endParaRPr>
                    </a:p>
                  </a:txBody>
                  <a:tcPr/>
                </a:tc>
                <a:tc>
                  <a:txBody>
                    <a:bodyPr/>
                    <a:lstStyle/>
                    <a:p>
                      <a:pPr algn="ctr"/>
                      <a:r>
                        <a:rPr lang="en-US" sz="1800" dirty="0">
                          <a:solidFill>
                            <a:schemeClr val="tx1"/>
                          </a:solidFill>
                        </a:rPr>
                        <a:t>114</a:t>
                      </a:r>
                      <a:endParaRPr lang="en-US" sz="1800" b="0" dirty="0">
                        <a:solidFill>
                          <a:schemeClr val="tx1"/>
                        </a:solidFill>
                      </a:endParaRPr>
                    </a:p>
                  </a:txBody>
                  <a:tcPr/>
                </a:tc>
                <a:tc>
                  <a:txBody>
                    <a:bodyPr/>
                    <a:lstStyle/>
                    <a:p>
                      <a:pPr algn="ctr"/>
                      <a:r>
                        <a:rPr lang="en-US" sz="1800" dirty="0">
                          <a:solidFill>
                            <a:schemeClr val="tx1"/>
                          </a:solidFill>
                        </a:rPr>
                        <a:t>80% (90/114)</a:t>
                      </a:r>
                      <a:endParaRPr lang="en-US" sz="1800" b="0" dirty="0">
                        <a:solidFill>
                          <a:schemeClr val="tx1"/>
                        </a:solidFill>
                      </a:endParaRPr>
                    </a:p>
                  </a:txBody>
                  <a:tcPr/>
                </a:tc>
                <a:tc>
                  <a:txBody>
                    <a:bodyPr/>
                    <a:lstStyle/>
                    <a:p>
                      <a:pPr algn="ctr"/>
                      <a:r>
                        <a:rPr lang="en-US" b="0" dirty="0">
                          <a:solidFill>
                            <a:schemeClr val="tx1"/>
                          </a:solidFill>
                        </a:rPr>
                        <a:t>11% (12/114)</a:t>
                      </a:r>
                    </a:p>
                  </a:txBody>
                  <a:tcPr/>
                </a:tc>
                <a:tc>
                  <a:txBody>
                    <a:bodyPr/>
                    <a:lstStyle/>
                    <a:p>
                      <a:pPr algn="ctr"/>
                      <a:r>
                        <a:rPr lang="en-US" dirty="0">
                          <a:solidFill>
                            <a:schemeClr val="tx1"/>
                          </a:solidFill>
                        </a:rPr>
                        <a:t>80% (91)</a:t>
                      </a:r>
                      <a:endParaRPr lang="en-US" b="0" dirty="0">
                        <a:solidFill>
                          <a:schemeClr val="tx1"/>
                        </a:solidFill>
                      </a:endParaRPr>
                    </a:p>
                  </a:txBody>
                  <a:tcPr/>
                </a:tc>
                <a:tc>
                  <a:txBody>
                    <a:bodyPr/>
                    <a:lstStyle/>
                    <a:p>
                      <a:pPr algn="ctr"/>
                      <a:r>
                        <a:rPr lang="en-US" b="0" dirty="0">
                          <a:solidFill>
                            <a:schemeClr val="tx1"/>
                          </a:solidFill>
                        </a:rPr>
                        <a:t>96% (86/90)</a:t>
                      </a:r>
                    </a:p>
                  </a:txBody>
                  <a:tcPr/>
                </a:tc>
                <a:tc>
                  <a:txBody>
                    <a:bodyPr/>
                    <a:lstStyle/>
                    <a:p>
                      <a:pPr algn="ctr"/>
                      <a:r>
                        <a:rPr lang="en-US" dirty="0">
                          <a:solidFill>
                            <a:schemeClr val="tx1"/>
                          </a:solidFill>
                        </a:rPr>
                        <a:t>73% (83)</a:t>
                      </a:r>
                      <a:endParaRPr lang="en-US" b="0" dirty="0">
                        <a:solidFill>
                          <a:schemeClr val="tx1"/>
                        </a:solidFill>
                      </a:endParaRPr>
                    </a:p>
                  </a:txBody>
                  <a:tcPr/>
                </a:tc>
                <a:tc>
                  <a:txBody>
                    <a:bodyPr/>
                    <a:lstStyle/>
                    <a:p>
                      <a:pPr algn="ctr"/>
                      <a:r>
                        <a:rPr lang="en-US" b="0" dirty="0">
                          <a:solidFill>
                            <a:schemeClr val="tx1"/>
                          </a:solidFill>
                        </a:rPr>
                        <a:t>86% (74/86)</a:t>
                      </a:r>
                    </a:p>
                  </a:txBody>
                  <a:tcPr/>
                </a:tc>
                <a:extLst>
                  <a:ext uri="{0D108BD9-81ED-4DB2-BD59-A6C34878D82A}">
                    <a16:rowId xmlns:a16="http://schemas.microsoft.com/office/drawing/2014/main" xmlns="" val="10001"/>
                  </a:ext>
                </a:extLst>
              </a:tr>
              <a:tr h="554218">
                <a:tc>
                  <a:txBody>
                    <a:bodyPr/>
                    <a:lstStyle/>
                    <a:p>
                      <a:pPr algn="ctr"/>
                      <a:r>
                        <a:rPr lang="en-US" sz="1800" dirty="0"/>
                        <a:t>Newly Diagnosed</a:t>
                      </a:r>
                      <a:endParaRPr lang="en-US" sz="1800" b="0" dirty="0">
                        <a:solidFill>
                          <a:schemeClr val="tx1"/>
                        </a:solidFill>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55%</a:t>
                      </a:r>
                      <a:r>
                        <a:rPr lang="en-US" sz="1800" baseline="0" dirty="0">
                          <a:solidFill>
                            <a:schemeClr val="tx1"/>
                          </a:solidFill>
                        </a:rPr>
                        <a:t> (</a:t>
                      </a:r>
                      <a:r>
                        <a:rPr lang="en-US" sz="1800" dirty="0">
                          <a:solidFill>
                            <a:schemeClr val="tx1"/>
                          </a:solidFill>
                        </a:rPr>
                        <a:t>63/114)</a:t>
                      </a:r>
                      <a:endParaRPr lang="en-US" sz="1800" b="0" dirty="0">
                        <a:solidFill>
                          <a:schemeClr val="tx1"/>
                        </a:solidFill>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81% (51/63)</a:t>
                      </a:r>
                      <a:endParaRPr lang="en-US" sz="1800" b="0" dirty="0">
                        <a:solidFill>
                          <a:schemeClr val="tx1"/>
                        </a:solidFill>
                      </a:endParaRPr>
                    </a:p>
                  </a:txBody>
                  <a:tcPr/>
                </a:tc>
                <a:tc>
                  <a:txBody>
                    <a:bodyPr/>
                    <a:lstStyle/>
                    <a:p>
                      <a:pPr algn="ctr"/>
                      <a:r>
                        <a:rPr lang="en-US" b="0" dirty="0">
                          <a:solidFill>
                            <a:schemeClr val="tx1"/>
                          </a:solidFill>
                        </a:rPr>
                        <a:t>5% (3/63)</a:t>
                      </a:r>
                      <a:r>
                        <a:rPr lang="en-US" b="0" baseline="30000" dirty="0">
                          <a:solidFill>
                            <a:schemeClr val="tx1"/>
                          </a:solidFill>
                        </a:rPr>
                        <a:t>a</a:t>
                      </a:r>
                    </a:p>
                  </a:txBody>
                  <a:tcPr/>
                </a:tc>
                <a:tc>
                  <a:txBody>
                    <a:bodyPr/>
                    <a:lstStyle/>
                    <a:p>
                      <a:pPr algn="ctr"/>
                      <a:r>
                        <a:rPr lang="en-US" dirty="0">
                          <a:solidFill>
                            <a:schemeClr val="tx1"/>
                          </a:solidFill>
                        </a:rPr>
                        <a:t>84% (53/63)</a:t>
                      </a:r>
                      <a:endParaRPr lang="en-US" b="0" dirty="0">
                        <a:solidFill>
                          <a:schemeClr val="tx1"/>
                        </a:solidFill>
                      </a:endParaRPr>
                    </a:p>
                  </a:txBody>
                  <a:tcPr/>
                </a:tc>
                <a:tc>
                  <a:txBody>
                    <a:bodyPr/>
                    <a:lstStyle/>
                    <a:p>
                      <a:pPr algn="ctr"/>
                      <a:r>
                        <a:rPr lang="en-US" b="0" dirty="0">
                          <a:solidFill>
                            <a:schemeClr val="tx1"/>
                          </a:solidFill>
                        </a:rPr>
                        <a:t>98% (50/51)</a:t>
                      </a:r>
                    </a:p>
                  </a:txBody>
                  <a:tcPr/>
                </a:tc>
                <a:tc>
                  <a:txBody>
                    <a:bodyPr/>
                    <a:lstStyle/>
                    <a:p>
                      <a:pPr algn="ctr"/>
                      <a:r>
                        <a:rPr lang="en-US" dirty="0">
                          <a:solidFill>
                            <a:schemeClr val="tx1"/>
                          </a:solidFill>
                        </a:rPr>
                        <a:t>80% (50/63)</a:t>
                      </a:r>
                      <a:endParaRPr lang="en-US" b="0" dirty="0">
                        <a:solidFill>
                          <a:schemeClr val="tx1"/>
                        </a:solidFill>
                      </a:endParaRPr>
                    </a:p>
                  </a:txBody>
                  <a:tcPr/>
                </a:tc>
                <a:tc>
                  <a:txBody>
                    <a:bodyPr/>
                    <a:lstStyle/>
                    <a:p>
                      <a:pPr algn="ctr"/>
                      <a:r>
                        <a:rPr lang="en-US" b="0" dirty="0">
                          <a:solidFill>
                            <a:schemeClr val="tx1"/>
                          </a:solidFill>
                        </a:rPr>
                        <a:t>94% (47/50)</a:t>
                      </a:r>
                      <a:r>
                        <a:rPr lang="en-US" b="0" baseline="30000" dirty="0">
                          <a:solidFill>
                            <a:schemeClr val="tx1"/>
                          </a:solidFill>
                        </a:rPr>
                        <a:t>b</a:t>
                      </a:r>
                    </a:p>
                  </a:txBody>
                  <a:tcPr/>
                </a:tc>
                <a:extLst>
                  <a:ext uri="{0D108BD9-81ED-4DB2-BD59-A6C34878D82A}">
                    <a16:rowId xmlns:a16="http://schemas.microsoft.com/office/drawing/2014/main" xmlns="" val="10002"/>
                  </a:ext>
                </a:extLst>
              </a:tr>
              <a:tr h="339512">
                <a:tc>
                  <a:txBody>
                    <a:bodyPr/>
                    <a:lstStyle/>
                    <a:p>
                      <a:pPr algn="ctr"/>
                      <a:r>
                        <a:rPr lang="en-US" sz="1800" dirty="0"/>
                        <a:t>Out-of-Care</a:t>
                      </a:r>
                      <a:endParaRPr lang="en-US" sz="1800" b="0" dirty="0">
                        <a:solidFill>
                          <a:schemeClr val="tx1"/>
                        </a:solidFill>
                      </a:endParaRPr>
                    </a:p>
                  </a:txBody>
                  <a:tcPr/>
                </a:tc>
                <a:tc>
                  <a:txBody>
                    <a:bodyPr/>
                    <a:lstStyle/>
                    <a:p>
                      <a:pPr algn="ctr"/>
                      <a:r>
                        <a:rPr lang="en-US" dirty="0">
                          <a:solidFill>
                            <a:schemeClr val="tx1"/>
                          </a:solidFill>
                        </a:rPr>
                        <a:t>45%</a:t>
                      </a:r>
                      <a:r>
                        <a:rPr lang="en-US" baseline="0" dirty="0">
                          <a:solidFill>
                            <a:schemeClr val="tx1"/>
                          </a:solidFill>
                        </a:rPr>
                        <a:t> (</a:t>
                      </a:r>
                      <a:r>
                        <a:rPr lang="en-US" dirty="0">
                          <a:solidFill>
                            <a:schemeClr val="tx1"/>
                          </a:solidFill>
                        </a:rPr>
                        <a:t>51/114)</a:t>
                      </a:r>
                      <a:endParaRPr lang="en-US" b="0" dirty="0">
                        <a:solidFill>
                          <a:schemeClr val="tx1"/>
                        </a:solidFill>
                      </a:endParaRPr>
                    </a:p>
                  </a:txBody>
                  <a:tcPr/>
                </a:tc>
                <a:tc>
                  <a:txBody>
                    <a:bodyPr/>
                    <a:lstStyle/>
                    <a:p>
                      <a:pPr algn="ctr"/>
                      <a:r>
                        <a:rPr lang="en-US" dirty="0">
                          <a:solidFill>
                            <a:schemeClr val="tx1"/>
                          </a:solidFill>
                        </a:rPr>
                        <a:t>77% (39/51)</a:t>
                      </a:r>
                      <a:endParaRPr lang="en-US" b="0" dirty="0">
                        <a:solidFill>
                          <a:schemeClr val="tx1"/>
                        </a:solidFill>
                      </a:endParaRPr>
                    </a:p>
                  </a:txBody>
                  <a:tcPr/>
                </a:tc>
                <a:tc>
                  <a:txBody>
                    <a:bodyPr/>
                    <a:lstStyle/>
                    <a:p>
                      <a:pPr algn="ctr"/>
                      <a:r>
                        <a:rPr lang="en-US" b="0" dirty="0">
                          <a:solidFill>
                            <a:schemeClr val="tx1"/>
                          </a:solidFill>
                        </a:rPr>
                        <a:t>18% (9/51)</a:t>
                      </a:r>
                      <a:r>
                        <a:rPr lang="en-US" sz="1800" b="0" kern="1200" baseline="30000" dirty="0">
                          <a:solidFill>
                            <a:schemeClr val="tx1"/>
                          </a:solidFill>
                          <a:latin typeface="+mn-lt"/>
                          <a:ea typeface="+mn-ea"/>
                          <a:cs typeface="+mn-cs"/>
                        </a:rPr>
                        <a:t>a</a:t>
                      </a:r>
                    </a:p>
                  </a:txBody>
                  <a:tcPr/>
                </a:tc>
                <a:tc>
                  <a:txBody>
                    <a:bodyPr/>
                    <a:lstStyle/>
                    <a:p>
                      <a:pPr algn="ctr"/>
                      <a:r>
                        <a:rPr lang="en-US" dirty="0">
                          <a:solidFill>
                            <a:schemeClr val="tx1"/>
                          </a:solidFill>
                        </a:rPr>
                        <a:t>75% (38/51)</a:t>
                      </a:r>
                      <a:endParaRPr lang="en-US" b="0" dirty="0">
                        <a:solidFill>
                          <a:schemeClr val="tx1"/>
                        </a:solidFill>
                      </a:endParaRPr>
                    </a:p>
                  </a:txBody>
                  <a:tcPr/>
                </a:tc>
                <a:tc>
                  <a:txBody>
                    <a:bodyPr/>
                    <a:lstStyle/>
                    <a:p>
                      <a:pPr algn="ctr"/>
                      <a:r>
                        <a:rPr lang="en-US" b="0" dirty="0">
                          <a:solidFill>
                            <a:schemeClr val="tx1"/>
                          </a:solidFill>
                        </a:rPr>
                        <a:t>92% (36/39)</a:t>
                      </a:r>
                    </a:p>
                  </a:txBody>
                  <a:tcPr/>
                </a:tc>
                <a:tc>
                  <a:txBody>
                    <a:bodyPr/>
                    <a:lstStyle/>
                    <a:p>
                      <a:pPr algn="ctr"/>
                      <a:r>
                        <a:rPr lang="en-US" dirty="0">
                          <a:solidFill>
                            <a:schemeClr val="tx1"/>
                          </a:solidFill>
                        </a:rPr>
                        <a:t>65% (33/51)</a:t>
                      </a:r>
                      <a:endParaRPr lang="en-US" b="0" dirty="0">
                        <a:solidFill>
                          <a:schemeClr val="tx1"/>
                        </a:solidFill>
                      </a:endParaRPr>
                    </a:p>
                  </a:txBody>
                  <a:tcPr/>
                </a:tc>
                <a:tc>
                  <a:txBody>
                    <a:bodyPr/>
                    <a:lstStyle/>
                    <a:p>
                      <a:pPr algn="ctr"/>
                      <a:r>
                        <a:rPr lang="en-US" b="0" dirty="0">
                          <a:solidFill>
                            <a:schemeClr val="tx1"/>
                          </a:solidFill>
                        </a:rPr>
                        <a:t>75% (27/36)</a:t>
                      </a:r>
                      <a:r>
                        <a:rPr lang="en-US" b="0" baseline="30000" dirty="0">
                          <a:solidFill>
                            <a:schemeClr val="tx1"/>
                          </a:solidFill>
                        </a:rPr>
                        <a:t>b</a:t>
                      </a:r>
                    </a:p>
                  </a:txBody>
                  <a:tcPr/>
                </a:tc>
                <a:extLst>
                  <a:ext uri="{0D108BD9-81ED-4DB2-BD59-A6C34878D82A}">
                    <a16:rowId xmlns:a16="http://schemas.microsoft.com/office/drawing/2014/main" xmlns="" val="10003"/>
                  </a:ext>
                </a:extLst>
              </a:tr>
              <a:tr h="501498">
                <a:tc>
                  <a:txBody>
                    <a:bodyPr/>
                    <a:lstStyle/>
                    <a:p>
                      <a:pPr algn="ctr"/>
                      <a:r>
                        <a:rPr lang="en-US" sz="1800" dirty="0"/>
                        <a:t>Male</a:t>
                      </a:r>
                      <a:endParaRPr lang="en-US" sz="1800" b="0" dirty="0">
                        <a:solidFill>
                          <a:schemeClr val="tx1"/>
                        </a:solidFill>
                      </a:endParaRPr>
                    </a:p>
                  </a:txBody>
                  <a:tcPr/>
                </a:tc>
                <a:tc>
                  <a:txBody>
                    <a:bodyPr/>
                    <a:lstStyle/>
                    <a:p>
                      <a:pPr algn="ctr"/>
                      <a:r>
                        <a:rPr lang="en-US" dirty="0">
                          <a:solidFill>
                            <a:schemeClr val="tx1"/>
                          </a:solidFill>
                        </a:rPr>
                        <a:t>90%</a:t>
                      </a:r>
                      <a:r>
                        <a:rPr lang="en-US" baseline="0" dirty="0">
                          <a:solidFill>
                            <a:schemeClr val="tx1"/>
                          </a:solidFill>
                        </a:rPr>
                        <a:t> (103/114</a:t>
                      </a:r>
                      <a:r>
                        <a:rPr lang="en-US" dirty="0">
                          <a:solidFill>
                            <a:schemeClr val="tx1"/>
                          </a:solidFill>
                        </a:rPr>
                        <a:t>)</a:t>
                      </a:r>
                      <a:endParaRPr lang="en-US" b="0" dirty="0">
                        <a:solidFill>
                          <a:schemeClr val="tx1"/>
                        </a:solidFill>
                      </a:endParaRPr>
                    </a:p>
                  </a:txBody>
                  <a:tcPr/>
                </a:tc>
                <a:tc>
                  <a:txBody>
                    <a:bodyPr/>
                    <a:lstStyle/>
                    <a:p>
                      <a:pPr algn="ctr"/>
                      <a:r>
                        <a:rPr lang="en-US" dirty="0">
                          <a:solidFill>
                            <a:schemeClr val="tx1"/>
                          </a:solidFill>
                        </a:rPr>
                        <a:t>78% (80/103)</a:t>
                      </a:r>
                      <a:endParaRPr lang="en-US" b="0" dirty="0">
                        <a:solidFill>
                          <a:schemeClr val="tx1"/>
                        </a:solidFill>
                      </a:endParaRPr>
                    </a:p>
                  </a:txBody>
                  <a:tcPr/>
                </a:tc>
                <a:tc>
                  <a:txBody>
                    <a:bodyPr/>
                    <a:lstStyle/>
                    <a:p>
                      <a:pPr algn="ctr"/>
                      <a:r>
                        <a:rPr lang="en-US" b="0" dirty="0">
                          <a:solidFill>
                            <a:schemeClr val="tx1"/>
                          </a:solidFill>
                        </a:rPr>
                        <a:t>10% (10/103)</a:t>
                      </a:r>
                    </a:p>
                  </a:txBody>
                  <a:tcPr/>
                </a:tc>
                <a:tc>
                  <a:txBody>
                    <a:bodyPr/>
                    <a:lstStyle/>
                    <a:p>
                      <a:pPr algn="ctr"/>
                      <a:r>
                        <a:rPr lang="en-US" dirty="0">
                          <a:solidFill>
                            <a:schemeClr val="tx1"/>
                          </a:solidFill>
                        </a:rPr>
                        <a:t>79% (81/103)</a:t>
                      </a:r>
                      <a:endParaRPr lang="en-US" b="0" dirty="0">
                        <a:solidFill>
                          <a:schemeClr val="tx1"/>
                        </a:solidFill>
                      </a:endParaRPr>
                    </a:p>
                  </a:txBody>
                  <a:tcPr/>
                </a:tc>
                <a:tc>
                  <a:txBody>
                    <a:bodyPr/>
                    <a:lstStyle/>
                    <a:p>
                      <a:pPr algn="ctr"/>
                      <a:r>
                        <a:rPr lang="en-US" b="0" dirty="0">
                          <a:solidFill>
                            <a:schemeClr val="tx1"/>
                          </a:solidFill>
                        </a:rPr>
                        <a:t>96% (77/80)</a:t>
                      </a:r>
                    </a:p>
                  </a:txBody>
                  <a:tcPr/>
                </a:tc>
                <a:tc>
                  <a:txBody>
                    <a:bodyPr/>
                    <a:lstStyle/>
                    <a:p>
                      <a:pPr algn="ctr"/>
                      <a:r>
                        <a:rPr lang="en-US" dirty="0">
                          <a:solidFill>
                            <a:schemeClr val="tx1"/>
                          </a:solidFill>
                        </a:rPr>
                        <a:t>72% (74/103)</a:t>
                      </a:r>
                      <a:endParaRPr lang="en-US" b="0" dirty="0">
                        <a:solidFill>
                          <a:schemeClr val="tx1"/>
                        </a:solidFill>
                      </a:endParaRPr>
                    </a:p>
                  </a:txBody>
                  <a:tcPr/>
                </a:tc>
                <a:tc>
                  <a:txBody>
                    <a:bodyPr/>
                    <a:lstStyle/>
                    <a:p>
                      <a:pPr algn="ctr"/>
                      <a:r>
                        <a:rPr lang="en-US" b="0" dirty="0">
                          <a:solidFill>
                            <a:schemeClr val="tx1"/>
                          </a:solidFill>
                        </a:rPr>
                        <a:t>87% (67/77)</a:t>
                      </a:r>
                    </a:p>
                  </a:txBody>
                  <a:tcPr/>
                </a:tc>
                <a:extLst>
                  <a:ext uri="{0D108BD9-81ED-4DB2-BD59-A6C34878D82A}">
                    <a16:rowId xmlns:a16="http://schemas.microsoft.com/office/drawing/2014/main" xmlns="" val="10004"/>
                  </a:ext>
                </a:extLst>
              </a:tr>
              <a:tr h="406423">
                <a:tc>
                  <a:txBody>
                    <a:bodyPr/>
                    <a:lstStyle/>
                    <a:p>
                      <a:pPr algn="ctr"/>
                      <a:r>
                        <a:rPr lang="en-US" sz="1800" dirty="0"/>
                        <a:t>Women</a:t>
                      </a:r>
                      <a:endParaRPr lang="en-US" sz="1800" b="0" dirty="0">
                        <a:solidFill>
                          <a:schemeClr val="tx1"/>
                        </a:solidFill>
                      </a:endParaRPr>
                    </a:p>
                  </a:txBody>
                  <a:tcPr/>
                </a:tc>
                <a:tc>
                  <a:txBody>
                    <a:bodyPr/>
                    <a:lstStyle/>
                    <a:p>
                      <a:pPr algn="ctr"/>
                      <a:r>
                        <a:rPr lang="en-US" dirty="0"/>
                        <a:t>&lt;10</a:t>
                      </a:r>
                      <a:endParaRPr lang="en-US" b="0" dirty="0">
                        <a:solidFill>
                          <a:schemeClr val="tx1"/>
                        </a:solidFill>
                      </a:endParaRPr>
                    </a:p>
                  </a:txBody>
                  <a:tcPr/>
                </a:tc>
                <a:tc>
                  <a:txBody>
                    <a:bodyPr/>
                    <a:lstStyle/>
                    <a:p>
                      <a:pPr algn="ctr"/>
                      <a:r>
                        <a:rPr lang="en-US" dirty="0"/>
                        <a:t>-</a:t>
                      </a:r>
                      <a:endParaRPr lang="en-US" b="0" dirty="0">
                        <a:solidFill>
                          <a:schemeClr val="tx1"/>
                        </a:solidFill>
                      </a:endParaRPr>
                    </a:p>
                  </a:txBody>
                  <a:tcPr/>
                </a:tc>
                <a:tc>
                  <a:txBody>
                    <a:bodyPr/>
                    <a:lstStyle/>
                    <a:p>
                      <a:pPr algn="ctr"/>
                      <a:r>
                        <a:rPr lang="en-US" dirty="0"/>
                        <a:t>-</a:t>
                      </a:r>
                      <a:endParaRPr lang="en-US" b="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a:t>
                      </a: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tc>
                <a:tc>
                  <a:txBody>
                    <a:bodyPr/>
                    <a:lstStyle/>
                    <a:p>
                      <a:pPr algn="ctr"/>
                      <a:r>
                        <a:rPr lang="en-US" dirty="0"/>
                        <a:t>-</a:t>
                      </a:r>
                      <a:endParaRPr lang="en-US" b="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a:t>
                      </a: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tc>
                <a:tc>
                  <a:txBody>
                    <a:bodyPr/>
                    <a:lstStyle/>
                    <a:p>
                      <a:pPr algn="ctr"/>
                      <a:r>
                        <a:rPr lang="en-US" dirty="0"/>
                        <a:t>-</a:t>
                      </a:r>
                      <a:endParaRPr lang="en-US" b="0" dirty="0">
                        <a:solidFill>
                          <a:schemeClr val="tx1"/>
                        </a:solidFill>
                      </a:endParaRPr>
                    </a:p>
                  </a:txBody>
                  <a:tcPr/>
                </a:tc>
                <a:extLst>
                  <a:ext uri="{0D108BD9-81ED-4DB2-BD59-A6C34878D82A}">
                    <a16:rowId xmlns:a16="http://schemas.microsoft.com/office/drawing/2014/main" xmlns="" val="10005"/>
                  </a:ext>
                </a:extLst>
              </a:tr>
              <a:tr h="6252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Transgender Woman</a:t>
                      </a:r>
                    </a:p>
                  </a:txBody>
                  <a:tcPr/>
                </a:tc>
                <a:tc>
                  <a:txBody>
                    <a:bodyPr/>
                    <a:lstStyle/>
                    <a:p>
                      <a:pPr algn="ctr"/>
                      <a:r>
                        <a:rPr kumimoji="0" lang="en-US" sz="1800" u="none" strike="noStrike" kern="1200" cap="none" spc="0" normalizeH="0" baseline="0" noProof="0" dirty="0">
                          <a:ln>
                            <a:noFill/>
                          </a:ln>
                          <a:effectLst/>
                          <a:uLnTx/>
                          <a:uFillTx/>
                        </a:rPr>
                        <a:t>&lt;10</a:t>
                      </a:r>
                      <a:endParaRPr lang="en-US" b="0" dirty="0">
                        <a:solidFill>
                          <a:schemeClr val="tx1"/>
                        </a:solidFill>
                      </a:endParaRPr>
                    </a:p>
                  </a:txBody>
                  <a:tcPr/>
                </a:tc>
                <a:tc>
                  <a:txBody>
                    <a:bodyPr/>
                    <a:lstStyle/>
                    <a:p>
                      <a:pPr algn="ctr"/>
                      <a:r>
                        <a:rPr lang="en-US" dirty="0"/>
                        <a:t>-</a:t>
                      </a:r>
                      <a:endParaRPr lang="en-US" b="0" dirty="0">
                        <a:solidFill>
                          <a:schemeClr val="tx1"/>
                        </a:solidFill>
                      </a:endParaRPr>
                    </a:p>
                  </a:txBody>
                  <a:tcPr/>
                </a:tc>
                <a:tc>
                  <a:txBody>
                    <a:bodyPr/>
                    <a:lstStyle/>
                    <a:p>
                      <a:pPr algn="ctr"/>
                      <a:r>
                        <a:rPr lang="en-US" dirty="0"/>
                        <a:t>-</a:t>
                      </a:r>
                      <a:endParaRPr lang="en-US" b="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a:t>
                      </a: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tc>
                <a:tc>
                  <a:txBody>
                    <a:bodyPr/>
                    <a:lstStyle/>
                    <a:p>
                      <a:pPr algn="ctr"/>
                      <a:r>
                        <a:rPr lang="en-US" dirty="0"/>
                        <a:t>-</a:t>
                      </a:r>
                      <a:endParaRPr lang="en-US" b="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a:t>
                      </a: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tc>
                <a:tc>
                  <a:txBody>
                    <a:bodyPr/>
                    <a:lstStyle/>
                    <a:p>
                      <a:pPr algn="ctr"/>
                      <a:r>
                        <a:rPr lang="en-US" dirty="0"/>
                        <a:t>-</a:t>
                      </a:r>
                      <a:endParaRPr lang="en-US" b="0" dirty="0">
                        <a:solidFill>
                          <a:schemeClr val="tx1"/>
                        </a:solidFill>
                      </a:endParaRPr>
                    </a:p>
                  </a:txBody>
                  <a:tcPr/>
                </a:tc>
                <a:extLst>
                  <a:ext uri="{0D108BD9-81ED-4DB2-BD59-A6C34878D82A}">
                    <a16:rowId xmlns:a16="http://schemas.microsoft.com/office/drawing/2014/main" xmlns="" val="10006"/>
                  </a:ext>
                </a:extLst>
              </a:tr>
            </a:tbl>
          </a:graphicData>
        </a:graphic>
      </p:graphicFrame>
      <p:sp>
        <p:nvSpPr>
          <p:cNvPr id="5" name="Oval 4"/>
          <p:cNvSpPr/>
          <p:nvPr/>
        </p:nvSpPr>
        <p:spPr>
          <a:xfrm>
            <a:off x="6088581" y="3415373"/>
            <a:ext cx="1388625" cy="1489012"/>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6844E570-C3EF-4FD1-831F-2E5A0763C509}"/>
              </a:ext>
            </a:extLst>
          </p:cNvPr>
          <p:cNvSpPr/>
          <p:nvPr/>
        </p:nvSpPr>
        <p:spPr>
          <a:xfrm>
            <a:off x="8845013" y="3422593"/>
            <a:ext cx="1461838" cy="1487848"/>
          </a:xfrm>
          <a:prstGeom prst="ellipse">
            <a:avLst/>
          </a:prstGeom>
          <a:noFill/>
          <a:ln w="28575">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CEB9AF05-B8D9-40AB-8C48-A55A0A650426}"/>
              </a:ext>
            </a:extLst>
          </p:cNvPr>
          <p:cNvSpPr/>
          <p:nvPr/>
        </p:nvSpPr>
        <p:spPr>
          <a:xfrm>
            <a:off x="7489075" y="3423295"/>
            <a:ext cx="1341149" cy="1443481"/>
          </a:xfrm>
          <a:prstGeom prst="ellipse">
            <a:avLst/>
          </a:prstGeom>
          <a:noFill/>
          <a:ln w="28575">
            <a:solidFill>
              <a:srgbClr val="5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824E4A65-0190-4841-8CA9-0EA271506AE5}"/>
              </a:ext>
            </a:extLst>
          </p:cNvPr>
          <p:cNvSpPr/>
          <p:nvPr/>
        </p:nvSpPr>
        <p:spPr>
          <a:xfrm>
            <a:off x="10363347" y="3415373"/>
            <a:ext cx="1461838" cy="1487848"/>
          </a:xfrm>
          <a:prstGeom prst="ellipse">
            <a:avLst/>
          </a:prstGeom>
          <a:noFill/>
          <a:ln w="28575">
            <a:solidFill>
              <a:srgbClr val="5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10493811" y="5472187"/>
            <a:ext cx="1608388" cy="1262347"/>
          </a:xfrm>
          <a:prstGeom prst="rect">
            <a:avLst/>
          </a:prstGeom>
          <a:ln>
            <a:solidFill>
              <a:srgbClr val="560000"/>
            </a:solidFill>
          </a:ln>
        </p:spPr>
      </p:pic>
    </p:spTree>
    <p:extLst>
      <p:ext uri="{BB962C8B-B14F-4D97-AF65-F5344CB8AC3E}">
        <p14:creationId xmlns:p14="http://schemas.microsoft.com/office/powerpoint/2010/main" val="2691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0FD68-E608-42F0-81F3-05C5FE60EA55}"/>
              </a:ext>
            </a:extLst>
          </p:cNvPr>
          <p:cNvSpPr>
            <a:spLocks noGrp="1"/>
          </p:cNvSpPr>
          <p:nvPr>
            <p:ph type="title"/>
          </p:nvPr>
        </p:nvSpPr>
        <p:spPr/>
        <p:txBody>
          <a:bodyPr>
            <a:normAutofit fontScale="90000"/>
          </a:bodyPr>
          <a:lstStyle/>
          <a:p>
            <a:pPr algn="ctr"/>
            <a:r>
              <a:rPr lang="en-US" dirty="0"/>
              <a:t>Retention &amp; Suppression</a:t>
            </a:r>
          </a:p>
        </p:txBody>
      </p:sp>
      <p:graphicFrame>
        <p:nvGraphicFramePr>
          <p:cNvPr id="4" name="Chart 3">
            <a:extLst>
              <a:ext uri="{FF2B5EF4-FFF2-40B4-BE49-F238E27FC236}">
                <a16:creationId xmlns:a16="http://schemas.microsoft.com/office/drawing/2014/main" xmlns="" id="{2C2795DD-600F-48AB-932D-030EEAECE822}"/>
              </a:ext>
            </a:extLst>
          </p:cNvPr>
          <p:cNvGraphicFramePr>
            <a:graphicFrameLocks/>
          </p:cNvGraphicFramePr>
          <p:nvPr>
            <p:extLst/>
          </p:nvPr>
        </p:nvGraphicFramePr>
        <p:xfrm>
          <a:off x="655163" y="1414463"/>
          <a:ext cx="10661715" cy="427932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a:stretch>
            <a:fillRect/>
          </a:stretch>
        </p:blipFill>
        <p:spPr>
          <a:xfrm>
            <a:off x="10493812" y="5485015"/>
            <a:ext cx="1608388" cy="1262347"/>
          </a:xfrm>
          <a:prstGeom prst="rect">
            <a:avLst/>
          </a:prstGeom>
          <a:ln>
            <a:solidFill>
              <a:srgbClr val="560000"/>
            </a:solidFill>
          </a:ln>
        </p:spPr>
      </p:pic>
    </p:spTree>
    <p:extLst>
      <p:ext uri="{BB962C8B-B14F-4D97-AF65-F5344CB8AC3E}">
        <p14:creationId xmlns:p14="http://schemas.microsoft.com/office/powerpoint/2010/main" val="10101142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38100" cmpd="sng">
            <a:solidFill>
              <a:srgbClr val="560000"/>
            </a:solidFill>
          </a:ln>
        </p:spPr>
        <p:txBody>
          <a:bodyPr>
            <a:normAutofit fontScale="90000"/>
          </a:bodyPr>
          <a:lstStyle/>
          <a:p>
            <a:pPr algn="ctr"/>
            <a:r>
              <a:rPr lang="en-US" dirty="0" smtClean="0">
                <a:solidFill>
                  <a:srgbClr val="09588E"/>
                </a:solidFill>
                <a:ea typeface="Calibri"/>
                <a:cs typeface="Calibri"/>
                <a:sym typeface="Calibri"/>
              </a:rPr>
              <a:t/>
            </a:r>
            <a:br>
              <a:rPr lang="en-US" dirty="0" smtClean="0">
                <a:solidFill>
                  <a:srgbClr val="09588E"/>
                </a:solidFill>
                <a:ea typeface="Calibri"/>
                <a:cs typeface="Calibri"/>
                <a:sym typeface="Calibri"/>
              </a:rPr>
            </a:br>
            <a:r>
              <a:rPr lang="en-US" dirty="0" smtClean="0">
                <a:solidFill>
                  <a:srgbClr val="09588E"/>
                </a:solidFill>
                <a:ea typeface="Calibri"/>
                <a:cs typeface="Calibri"/>
                <a:sym typeface="Calibri"/>
              </a:rPr>
              <a:t>Transnational </a:t>
            </a:r>
            <a:r>
              <a:rPr lang="en-US" dirty="0">
                <a:solidFill>
                  <a:srgbClr val="09588E"/>
                </a:solidFill>
                <a:ea typeface="Calibri"/>
                <a:cs typeface="Calibri"/>
                <a:sym typeface="Calibri"/>
              </a:rPr>
              <a:t>Integration</a:t>
            </a:r>
            <a:r>
              <a:rPr lang="en-US" dirty="0">
                <a:solidFill>
                  <a:schemeClr val="bg1"/>
                </a:solidFill>
                <a:ea typeface="Calibri"/>
                <a:cs typeface="Calibri"/>
                <a:sym typeface="Calibri"/>
              </a:rPr>
              <a:t/>
            </a:r>
            <a:br>
              <a:rPr lang="en-US" dirty="0">
                <a:solidFill>
                  <a:schemeClr val="bg1"/>
                </a:solidFill>
                <a:ea typeface="Calibri"/>
                <a:cs typeface="Calibri"/>
                <a:sym typeface="Calibri"/>
              </a:rPr>
            </a:br>
            <a:endParaRPr lang="en-US" dirty="0"/>
          </a:p>
        </p:txBody>
      </p:sp>
      <p:sp>
        <p:nvSpPr>
          <p:cNvPr id="3" name="Text Placeholder 2"/>
          <p:cNvSpPr txBox="1">
            <a:spLocks/>
          </p:cNvSpPr>
          <p:nvPr/>
        </p:nvSpPr>
        <p:spPr>
          <a:xfrm>
            <a:off x="805963" y="1341279"/>
            <a:ext cx="6700099" cy="4323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i="1" dirty="0" err="1" smtClean="0"/>
              <a:t>Charlas</a:t>
            </a:r>
            <a:r>
              <a:rPr lang="en-US" sz="3200" dirty="0" smtClean="0"/>
              <a:t> are a culmination of…</a:t>
            </a:r>
          </a:p>
          <a:p>
            <a:pPr lvl="1"/>
            <a:r>
              <a:rPr lang="en-US" sz="3000" dirty="0" smtClean="0"/>
              <a:t>Personal rapport in a safe, familiar space</a:t>
            </a:r>
          </a:p>
          <a:p>
            <a:pPr lvl="1"/>
            <a:r>
              <a:rPr lang="en-US" sz="3000" dirty="0" smtClean="0"/>
              <a:t>Identification of cultural strengths and weaknesses</a:t>
            </a:r>
          </a:p>
          <a:p>
            <a:pPr lvl="1"/>
            <a:r>
              <a:rPr lang="en-US" sz="3000" dirty="0" smtClean="0"/>
              <a:t>Barriers: Identification, validation and amelioration</a:t>
            </a:r>
          </a:p>
          <a:p>
            <a:pPr lvl="1"/>
            <a:r>
              <a:rPr lang="en-US" sz="3000" dirty="0" smtClean="0"/>
              <a:t>Discourse with a trusted person</a:t>
            </a:r>
          </a:p>
          <a:p>
            <a:pPr lvl="1"/>
            <a:r>
              <a:rPr lang="en-US" sz="3000" dirty="0" smtClean="0"/>
              <a:t>Patient-centered…..</a:t>
            </a:r>
            <a:endParaRPr lang="en-US" sz="3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6062" y="1212858"/>
            <a:ext cx="4685938" cy="5522074"/>
          </a:xfrm>
          <a:prstGeom prst="rect">
            <a:avLst/>
          </a:prstGeom>
        </p:spPr>
      </p:pic>
    </p:spTree>
    <p:extLst>
      <p:ext uri="{BB962C8B-B14F-4D97-AF65-F5344CB8AC3E}">
        <p14:creationId xmlns:p14="http://schemas.microsoft.com/office/powerpoint/2010/main" val="11464023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397"/>
            <a:ext cx="10515600" cy="1253614"/>
          </a:xfrm>
        </p:spPr>
        <p:txBody>
          <a:bodyPr>
            <a:normAutofit/>
          </a:bodyPr>
          <a:lstStyle/>
          <a:p>
            <a:r>
              <a:rPr lang="en-US" dirty="0" smtClean="0"/>
              <a:t>Thank You..</a:t>
            </a:r>
            <a:endParaRPr lang="en-US" dirty="0"/>
          </a:p>
        </p:txBody>
      </p:sp>
      <p:sp>
        <p:nvSpPr>
          <p:cNvPr id="3" name="Content Placeholder 2"/>
          <p:cNvSpPr>
            <a:spLocks noGrp="1"/>
          </p:cNvSpPr>
          <p:nvPr>
            <p:ph sz="half" idx="10"/>
          </p:nvPr>
        </p:nvSpPr>
        <p:spPr>
          <a:xfrm>
            <a:off x="970364" y="2526445"/>
            <a:ext cx="9646575" cy="3390090"/>
          </a:xfrm>
        </p:spPr>
        <p:txBody>
          <a:bodyPr>
            <a:normAutofit fontScale="85000" lnSpcReduction="10000"/>
          </a:bodyPr>
          <a:lstStyle/>
          <a:p>
            <a:endParaRPr lang="en-US" sz="1800" i="1" dirty="0" smtClean="0">
              <a:solidFill>
                <a:srgbClr val="000000"/>
              </a:solidFill>
            </a:endParaRPr>
          </a:p>
          <a:p>
            <a:endParaRPr lang="en-US" sz="1800" i="1" dirty="0">
              <a:solidFill>
                <a:srgbClr val="000000"/>
              </a:solidFill>
            </a:endParaRPr>
          </a:p>
          <a:p>
            <a:endParaRPr lang="en-US" sz="1800" i="1" dirty="0" smtClean="0">
              <a:solidFill>
                <a:srgbClr val="000000"/>
              </a:solidFill>
            </a:endParaRPr>
          </a:p>
          <a:p>
            <a:endParaRPr lang="en-US" sz="1800" i="1" dirty="0">
              <a:solidFill>
                <a:srgbClr val="000000"/>
              </a:solidFill>
            </a:endParaRPr>
          </a:p>
          <a:p>
            <a:endParaRPr lang="en-US" sz="1800" i="1" dirty="0" smtClean="0">
              <a:solidFill>
                <a:srgbClr val="000000"/>
              </a:solidFill>
            </a:endParaRPr>
          </a:p>
          <a:p>
            <a:pPr>
              <a:lnSpc>
                <a:spcPct val="100000"/>
              </a:lnSpc>
            </a:pPr>
            <a:endParaRPr lang="en-US" sz="1800" i="1" dirty="0" smtClean="0">
              <a:solidFill>
                <a:srgbClr val="000000"/>
              </a:solidFill>
            </a:endParaRPr>
          </a:p>
          <a:p>
            <a:pPr>
              <a:lnSpc>
                <a:spcPct val="100000"/>
              </a:lnSpc>
            </a:pPr>
            <a:r>
              <a:rPr lang="en-US" sz="1800" i="1" dirty="0" smtClean="0">
                <a:solidFill>
                  <a:srgbClr val="000000"/>
                </a:solidFill>
              </a:rPr>
              <a:t>This </a:t>
            </a:r>
            <a:r>
              <a:rPr lang="en-US" sz="1800" i="1" dirty="0">
                <a:solidFill>
                  <a:srgbClr val="000000"/>
                </a:solidFill>
              </a:rPr>
              <a:t>project is/was supported by the Health Resources and Services Administration (HRSA) of the U.S. Department of </a:t>
            </a:r>
            <a:r>
              <a:rPr lang="en-US" sz="1800" i="1" dirty="0" smtClean="0">
                <a:solidFill>
                  <a:srgbClr val="000000"/>
                </a:solidFill>
              </a:rPr>
              <a:t>Health </a:t>
            </a:r>
            <a:r>
              <a:rPr lang="en-US" sz="1800" i="1" dirty="0">
                <a:solidFill>
                  <a:srgbClr val="000000"/>
                </a:solidFill>
              </a:rPr>
              <a:t>and Human Services (HHS) under grant </a:t>
            </a:r>
            <a:r>
              <a:rPr lang="en-US" sz="1800" i="1" dirty="0" smtClean="0">
                <a:solidFill>
                  <a:srgbClr val="000000"/>
                </a:solidFill>
              </a:rPr>
              <a:t>number #</a:t>
            </a:r>
            <a:r>
              <a:rPr lang="en-US" sz="1800" dirty="0" smtClean="0"/>
              <a:t>H97HA26503</a:t>
            </a:r>
            <a:r>
              <a:rPr lang="en-US" sz="1800" i="1" dirty="0" smtClean="0">
                <a:solidFill>
                  <a:srgbClr val="000000"/>
                </a:solidFill>
              </a:rPr>
              <a:t>, </a:t>
            </a:r>
            <a:r>
              <a:rPr lang="en-US" sz="1800" i="1" dirty="0">
                <a:solidFill>
                  <a:srgbClr val="000000"/>
                </a:solidFill>
              </a:rPr>
              <a:t>Special Projects of National Significance (SPNS) Culturally Appropriate Interventions of Outreach, Access and Retention Among Latino/a Populations Initiative Evaluation and </a:t>
            </a:r>
            <a:r>
              <a:rPr lang="en-US" sz="1800" i="1" dirty="0" smtClean="0">
                <a:solidFill>
                  <a:srgbClr val="000000"/>
                </a:solidFill>
              </a:rPr>
              <a:t>Technical </a:t>
            </a:r>
            <a:r>
              <a:rPr lang="en-US" sz="1800" i="1" dirty="0">
                <a:solidFill>
                  <a:srgbClr val="000000"/>
                </a:solidFill>
              </a:rPr>
              <a:t>Assistance Center, in the amount of </a:t>
            </a:r>
            <a:r>
              <a:rPr lang="en-US" sz="1800" dirty="0" smtClean="0">
                <a:solidFill>
                  <a:srgbClr val="000000"/>
                </a:solidFill>
              </a:rPr>
              <a:t>$?????</a:t>
            </a:r>
            <a:r>
              <a:rPr lang="en-US" sz="1800" i="1" dirty="0" smtClean="0">
                <a:solidFill>
                  <a:srgbClr val="000000"/>
                </a:solidFill>
              </a:rPr>
              <a:t> </a:t>
            </a:r>
            <a:r>
              <a:rPr lang="en-US" sz="1800" i="1" dirty="0">
                <a:solidFill>
                  <a:srgbClr val="000000"/>
                </a:solidFill>
              </a:rPr>
              <a:t>awarded to the </a:t>
            </a:r>
            <a:r>
              <a:rPr lang="en-US" sz="1800" i="1" dirty="0" smtClean="0">
                <a:solidFill>
                  <a:srgbClr val="000000"/>
                </a:solidFill>
              </a:rPr>
              <a:t>Ruth M. Rothstein Core Center, </a:t>
            </a:r>
            <a:r>
              <a:rPr lang="en-US" sz="1800" i="1" dirty="0" err="1" smtClean="0">
                <a:solidFill>
                  <a:srgbClr val="000000"/>
                </a:solidFill>
              </a:rPr>
              <a:t>Hektoen</a:t>
            </a:r>
            <a:r>
              <a:rPr lang="en-US" sz="1800" i="1" dirty="0" smtClean="0">
                <a:solidFill>
                  <a:srgbClr val="000000"/>
                </a:solidFill>
              </a:rPr>
              <a:t> Institute for Medical Research. </a:t>
            </a:r>
            <a:r>
              <a:rPr lang="en-US" sz="1800" i="1" dirty="0">
                <a:solidFill>
                  <a:srgbClr val="000000"/>
                </a:solidFill>
              </a:rPr>
              <a:t>This information or content and conclusions are those of the author and should not be </a:t>
            </a:r>
            <a:r>
              <a:rPr lang="en-US" sz="1800" i="1" dirty="0" smtClean="0">
                <a:solidFill>
                  <a:srgbClr val="000000"/>
                </a:solidFill>
              </a:rPr>
              <a:t>construed as </a:t>
            </a:r>
            <a:r>
              <a:rPr lang="en-US" sz="1800" i="1" dirty="0">
                <a:solidFill>
                  <a:srgbClr val="000000"/>
                </a:solidFill>
              </a:rPr>
              <a:t>the official position or policy of, nor </a:t>
            </a:r>
            <a:r>
              <a:rPr lang="en-US" sz="1800" i="1" dirty="0" smtClean="0">
                <a:solidFill>
                  <a:srgbClr val="000000"/>
                </a:solidFill>
              </a:rPr>
              <a:t>should any endorsements </a:t>
            </a:r>
            <a:r>
              <a:rPr lang="en-US" sz="1800" i="1" dirty="0">
                <a:solidFill>
                  <a:srgbClr val="000000"/>
                </a:solidFill>
              </a:rPr>
              <a:t>be inferred by HRSA, HHS or the U.S. Government</a:t>
            </a:r>
            <a:r>
              <a:rPr lang="en-US" i="1" dirty="0">
                <a:solidFill>
                  <a:srgbClr val="000000"/>
                </a:solidFill>
              </a:rPr>
              <a:t>.</a:t>
            </a:r>
            <a:endParaRPr lang="en-US" dirty="0"/>
          </a:p>
          <a:p>
            <a:endParaRPr lang="en-US" dirty="0"/>
          </a:p>
        </p:txBody>
      </p:sp>
    </p:spTree>
    <p:extLst>
      <p:ext uri="{BB962C8B-B14F-4D97-AF65-F5344CB8AC3E}">
        <p14:creationId xmlns:p14="http://schemas.microsoft.com/office/powerpoint/2010/main" val="360981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sz="half" idx="10"/>
          </p:nvPr>
        </p:nvSpPr>
        <p:spPr/>
        <p:txBody>
          <a:bodyPr/>
          <a:lstStyle/>
          <a:p>
            <a:endParaRPr lang="en-US"/>
          </a:p>
        </p:txBody>
      </p:sp>
    </p:spTree>
    <p:extLst>
      <p:ext uri="{BB962C8B-B14F-4D97-AF65-F5344CB8AC3E}">
        <p14:creationId xmlns:p14="http://schemas.microsoft.com/office/powerpoint/2010/main" val="2241384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114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B780EB-8A46-409C-B98D-FBF78B9AC3BA}"/>
              </a:ext>
            </a:extLst>
          </p:cNvPr>
          <p:cNvSpPr>
            <a:spLocks noGrp="1"/>
          </p:cNvSpPr>
          <p:nvPr>
            <p:ph type="title"/>
          </p:nvPr>
        </p:nvSpPr>
        <p:spPr>
          <a:xfrm>
            <a:off x="2677886" y="2099005"/>
            <a:ext cx="9060024" cy="829193"/>
          </a:xfrm>
        </p:spPr>
        <p:txBody>
          <a:bodyPr/>
          <a:lstStyle/>
          <a:p>
            <a:r>
              <a:rPr lang="en-US" sz="4000" dirty="0"/>
              <a:t>Operationalizing the Transnational Framework and Recommended Best Practices</a:t>
            </a:r>
          </a:p>
        </p:txBody>
      </p:sp>
      <p:sp>
        <p:nvSpPr>
          <p:cNvPr id="3" name="Content Placeholder 2">
            <a:extLst>
              <a:ext uri="{FF2B5EF4-FFF2-40B4-BE49-F238E27FC236}">
                <a16:creationId xmlns="" xmlns:a16="http://schemas.microsoft.com/office/drawing/2014/main" id="{42959C6E-5E50-4BEA-BCDC-99D872EED480}"/>
              </a:ext>
            </a:extLst>
          </p:cNvPr>
          <p:cNvSpPr>
            <a:spLocks noGrp="1"/>
          </p:cNvSpPr>
          <p:nvPr>
            <p:ph idx="1"/>
          </p:nvPr>
        </p:nvSpPr>
        <p:spPr>
          <a:xfrm>
            <a:off x="2677886" y="3687333"/>
            <a:ext cx="9060024" cy="479037"/>
          </a:xfrm>
        </p:spPr>
        <p:txBody>
          <a:bodyPr/>
          <a:lstStyle/>
          <a:p>
            <a:r>
              <a:rPr lang="en-US" sz="2400" dirty="0" smtClean="0"/>
              <a:t>Manisha H. Maskay, PhD</a:t>
            </a:r>
            <a:endParaRPr lang="en-US" sz="2400" dirty="0"/>
          </a:p>
        </p:txBody>
      </p:sp>
      <p:sp>
        <p:nvSpPr>
          <p:cNvPr id="4" name="Content Placeholder 3">
            <a:extLst>
              <a:ext uri="{FF2B5EF4-FFF2-40B4-BE49-F238E27FC236}">
                <a16:creationId xmlns="" xmlns:a16="http://schemas.microsoft.com/office/drawing/2014/main" id="{164B66EF-4F67-43EA-8E6A-A8DFE80A9E55}"/>
              </a:ext>
            </a:extLst>
          </p:cNvPr>
          <p:cNvSpPr>
            <a:spLocks noGrp="1"/>
          </p:cNvSpPr>
          <p:nvPr>
            <p:ph idx="10"/>
          </p:nvPr>
        </p:nvSpPr>
        <p:spPr>
          <a:xfrm>
            <a:off x="2677886" y="4051725"/>
            <a:ext cx="9060024" cy="391507"/>
          </a:xfrm>
        </p:spPr>
        <p:txBody>
          <a:bodyPr/>
          <a:lstStyle/>
          <a:p>
            <a:r>
              <a:rPr lang="en-US" dirty="0"/>
              <a:t>Principal </a:t>
            </a:r>
            <a:r>
              <a:rPr lang="en-US" dirty="0" smtClean="0"/>
              <a:t>Investigator / Prism Health North Texas</a:t>
            </a:r>
            <a:endParaRPr lang="en-US" dirty="0"/>
          </a:p>
        </p:txBody>
      </p:sp>
      <p:sp>
        <p:nvSpPr>
          <p:cNvPr id="5" name="Content Placeholder 2">
            <a:extLst>
              <a:ext uri="{FF2B5EF4-FFF2-40B4-BE49-F238E27FC236}">
                <a16:creationId xmlns="" xmlns:a16="http://schemas.microsoft.com/office/drawing/2014/main" id="{42959C6E-5E50-4BEA-BCDC-99D872EED480}"/>
              </a:ext>
            </a:extLst>
          </p:cNvPr>
          <p:cNvSpPr txBox="1">
            <a:spLocks/>
          </p:cNvSpPr>
          <p:nvPr/>
        </p:nvSpPr>
        <p:spPr>
          <a:xfrm>
            <a:off x="2677889" y="4578086"/>
            <a:ext cx="9060024" cy="4790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Martha A. Guerrero, BA</a:t>
            </a:r>
            <a:endParaRPr lang="en-US" sz="2400" dirty="0"/>
          </a:p>
        </p:txBody>
      </p:sp>
      <p:sp>
        <p:nvSpPr>
          <p:cNvPr id="6" name="Content Placeholder 3">
            <a:extLst>
              <a:ext uri="{FF2B5EF4-FFF2-40B4-BE49-F238E27FC236}">
                <a16:creationId xmlns="" xmlns:a16="http://schemas.microsoft.com/office/drawing/2014/main" id="{164B66EF-4F67-43EA-8E6A-A8DFE80A9E55}"/>
              </a:ext>
            </a:extLst>
          </p:cNvPr>
          <p:cNvSpPr txBox="1">
            <a:spLocks/>
          </p:cNvSpPr>
          <p:nvPr/>
        </p:nvSpPr>
        <p:spPr>
          <a:xfrm>
            <a:off x="2677889" y="4942478"/>
            <a:ext cx="9060024" cy="3915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Viviendo Valiente Program Director / Prism Health North Texas</a:t>
            </a:r>
            <a:endParaRPr lang="en-US" dirty="0"/>
          </a:p>
        </p:txBody>
      </p:sp>
    </p:spTree>
    <p:extLst>
      <p:ext uri="{BB962C8B-B14F-4D97-AF65-F5344CB8AC3E}">
        <p14:creationId xmlns:p14="http://schemas.microsoft.com/office/powerpoint/2010/main" val="3470568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648" y="457200"/>
            <a:ext cx="10515600" cy="829193"/>
          </a:xfrm>
        </p:spPr>
        <p:txBody>
          <a:bodyPr>
            <a:normAutofit/>
          </a:bodyPr>
          <a:lstStyle/>
          <a:p>
            <a:r>
              <a:rPr lang="en-US" sz="4000" dirty="0">
                <a:solidFill>
                  <a:schemeClr val="tx1"/>
                </a:solidFill>
              </a:rPr>
              <a:t>HRSA </a:t>
            </a:r>
            <a:r>
              <a:rPr lang="en-US" sz="4000" dirty="0" smtClean="0">
                <a:solidFill>
                  <a:schemeClr val="tx1"/>
                </a:solidFill>
              </a:rPr>
              <a:t>Statement</a:t>
            </a:r>
            <a:endParaRPr lang="en-US" sz="4000" dirty="0"/>
          </a:p>
        </p:txBody>
      </p:sp>
      <p:sp>
        <p:nvSpPr>
          <p:cNvPr id="5" name="Content Placeholder 4"/>
          <p:cNvSpPr>
            <a:spLocks noGrp="1"/>
          </p:cNvSpPr>
          <p:nvPr>
            <p:ph sz="half" idx="10"/>
          </p:nvPr>
        </p:nvSpPr>
        <p:spPr>
          <a:xfrm>
            <a:off x="838200" y="1433472"/>
            <a:ext cx="10515600" cy="4448443"/>
          </a:xfrm>
        </p:spPr>
        <p:txBody>
          <a:bodyPr/>
          <a:lstStyle/>
          <a:p>
            <a:r>
              <a:rPr lang="en-US" altLang="en-US" dirty="0"/>
              <a:t>This project is/was supported by the Health Resources and Services Administration (HRSA) of the U.S. Department of Health and Human Services (HHS) under H97HA26497, Special Projects of National Significance (SPNS) Culturally Appropriate Interventions of Outreach, Access and Retention Among Latino/a Populations Initiative, in the amount of $1,489,500. This information or content and conclusions are those of the author(s) and should not be construed as the official position or policy of, nor should any endorsements be inferred by HRSA, HHS or the U.S. Government</a:t>
            </a:r>
            <a:r>
              <a:rPr lang="en-US" altLang="en-US" dirty="0" smtClean="0"/>
              <a:t>.</a:t>
            </a:r>
            <a:endParaRPr lang="en-US" altLang="en-US" dirty="0">
              <a:latin typeface="Franklin Gothic Medium" pitchFamily="34" charset="0"/>
            </a:endParaRPr>
          </a:p>
        </p:txBody>
      </p:sp>
    </p:spTree>
    <p:extLst>
      <p:ext uri="{BB962C8B-B14F-4D97-AF65-F5344CB8AC3E}">
        <p14:creationId xmlns:p14="http://schemas.microsoft.com/office/powerpoint/2010/main" val="418573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08" y="1930675"/>
            <a:ext cx="10515600" cy="829193"/>
          </a:xfrm>
        </p:spPr>
        <p:txBody>
          <a:bodyPr>
            <a:normAutofit fontScale="90000"/>
          </a:bodyPr>
          <a:lstStyle/>
          <a:p>
            <a:r>
              <a:rPr lang="en-US" altLang="en-US" dirty="0">
                <a:ea typeface="MS PGothic" pitchFamily="34" charset="-128"/>
              </a:rPr>
              <a:t>Overview of </a:t>
            </a:r>
            <a:r>
              <a:rPr lang="en-US" altLang="en-US" dirty="0" smtClean="0">
                <a:ea typeface="MS PGothic" pitchFamily="34" charset="-128"/>
              </a:rPr>
              <a:t>Tailoring Interventions</a:t>
            </a:r>
            <a:r>
              <a:rPr lang="en-US" sz="2800" i="1" dirty="0">
                <a:solidFill>
                  <a:prstClr val="black"/>
                </a:solidFill>
                <a:ea typeface="MS PGothic" pitchFamily="34" charset="-128"/>
              </a:rPr>
              <a:t/>
            </a:r>
            <a:br>
              <a:rPr lang="en-US" sz="2800" i="1" dirty="0">
                <a:solidFill>
                  <a:prstClr val="black"/>
                </a:solidFill>
                <a:ea typeface="MS PGothic" pitchFamily="34" charset="-128"/>
              </a:rPr>
            </a:br>
            <a:r>
              <a:rPr lang="en-US" dirty="0"/>
              <a:t> </a:t>
            </a:r>
          </a:p>
        </p:txBody>
      </p:sp>
    </p:spTree>
    <p:extLst>
      <p:ext uri="{BB962C8B-B14F-4D97-AF65-F5344CB8AC3E}">
        <p14:creationId xmlns:p14="http://schemas.microsoft.com/office/powerpoint/2010/main" val="4260133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457200"/>
            <a:ext cx="10972800" cy="1143000"/>
          </a:xfrm>
        </p:spPr>
        <p:txBody>
          <a:bodyPr>
            <a:noAutofit/>
          </a:bodyPr>
          <a:lstStyle/>
          <a:p>
            <a:pPr algn="l"/>
            <a:r>
              <a:rPr lang="en-US" sz="4000" dirty="0" smtClean="0">
                <a:solidFill>
                  <a:schemeClr val="tx1"/>
                </a:solidFill>
              </a:rPr>
              <a:t>Prism Health North Texas</a:t>
            </a:r>
            <a:br>
              <a:rPr lang="en-US" sz="4000" dirty="0" smtClean="0">
                <a:solidFill>
                  <a:schemeClr val="tx1"/>
                </a:solidFill>
              </a:rPr>
            </a:br>
            <a:r>
              <a:rPr lang="en-US" sz="3500" i="1" dirty="0" smtClean="0">
                <a:solidFill>
                  <a:schemeClr val="tx1"/>
                </a:solidFill>
              </a:rPr>
              <a:t>formerly known as AIDS Arms, Inc.</a:t>
            </a:r>
            <a:endParaRPr lang="en-US" sz="3500" i="1" dirty="0">
              <a:solidFill>
                <a:schemeClr val="tx1"/>
              </a:solidFill>
            </a:endParaRPr>
          </a:p>
        </p:txBody>
      </p:sp>
      <p:sp>
        <p:nvSpPr>
          <p:cNvPr id="3" name="TextBox 2"/>
          <p:cNvSpPr txBox="1"/>
          <p:nvPr/>
        </p:nvSpPr>
        <p:spPr>
          <a:xfrm>
            <a:off x="711200" y="1921048"/>
            <a:ext cx="8204200" cy="3970318"/>
          </a:xfrm>
          <a:prstGeom prst="rect">
            <a:avLst/>
          </a:prstGeom>
          <a:noFill/>
        </p:spPr>
        <p:txBody>
          <a:bodyPr wrap="square" rtlCol="0">
            <a:spAutoFit/>
          </a:bodyPr>
          <a:lstStyle/>
          <a:p>
            <a:pPr marL="454025" indent="-454025">
              <a:buFont typeface="+mj-lt"/>
              <a:buAutoNum type="alphaUcPeriod"/>
              <a:defRPr/>
            </a:pPr>
            <a:r>
              <a:rPr lang="en-US" sz="2800" dirty="0" smtClean="0">
                <a:cs typeface="Times New Roman" pitchFamily="18" charset="0"/>
              </a:rPr>
              <a:t>Serves 12 North Texas counties</a:t>
            </a:r>
          </a:p>
          <a:p>
            <a:pPr>
              <a:defRPr/>
            </a:pPr>
            <a:endParaRPr lang="en-US" sz="2800" dirty="0" smtClean="0">
              <a:cs typeface="Times New Roman" pitchFamily="18" charset="0"/>
            </a:endParaRPr>
          </a:p>
          <a:p>
            <a:pPr marL="454025" indent="-454025">
              <a:buFont typeface="+mj-lt"/>
              <a:buAutoNum type="alphaUcPeriod" startAt="2"/>
              <a:defRPr/>
            </a:pPr>
            <a:r>
              <a:rPr lang="en-US" sz="2800" dirty="0" smtClean="0">
                <a:cs typeface="Times New Roman" pitchFamily="18" charset="0"/>
              </a:rPr>
              <a:t>Operates 5 service sites</a:t>
            </a:r>
          </a:p>
          <a:p>
            <a:pPr marL="914400" indent="-228600">
              <a:buClr>
                <a:srgbClr val="C00000"/>
              </a:buClr>
              <a:buFont typeface="Arial" pitchFamily="34" charset="0"/>
              <a:buChar char="•"/>
              <a:defRPr/>
            </a:pPr>
            <a:r>
              <a:rPr lang="en-US" sz="2400" dirty="0" smtClean="0">
                <a:cs typeface="Times New Roman" pitchFamily="18" charset="0"/>
              </a:rPr>
              <a:t>Two clinics – Primary HIV medical care and integrated behavioral health care</a:t>
            </a:r>
          </a:p>
          <a:p>
            <a:pPr marL="914400" indent="-228600">
              <a:buClr>
                <a:srgbClr val="C00000"/>
              </a:buClr>
              <a:buFont typeface="Arial" pitchFamily="34" charset="0"/>
              <a:buChar char="•"/>
              <a:defRPr/>
            </a:pPr>
            <a:r>
              <a:rPr lang="en-US" sz="2400" dirty="0" smtClean="0"/>
              <a:t>Mobile &amp; onsite – Case management, psychosocial support services, testing and risk reduction counseling</a:t>
            </a:r>
          </a:p>
          <a:p>
            <a:pPr marL="914400" indent="-228600">
              <a:buClr>
                <a:srgbClr val="C00000"/>
              </a:buClr>
              <a:buFont typeface="Arial" pitchFamily="34" charset="0"/>
              <a:buChar char="•"/>
              <a:defRPr/>
            </a:pPr>
            <a:r>
              <a:rPr lang="en-US" sz="2400" dirty="0" smtClean="0"/>
              <a:t>HIV Empowerment Center</a:t>
            </a:r>
            <a:r>
              <a:rPr lang="en-US" sz="2400" dirty="0"/>
              <a:t> </a:t>
            </a:r>
            <a:r>
              <a:rPr lang="en-US" sz="2400" dirty="0" smtClean="0"/>
              <a:t>–  for PLWH in community</a:t>
            </a:r>
          </a:p>
          <a:p>
            <a:pPr marL="914400" indent="-228600">
              <a:buClr>
                <a:srgbClr val="C00000"/>
              </a:buClr>
              <a:buFont typeface="Arial" pitchFamily="34" charset="0"/>
              <a:buChar char="•"/>
              <a:defRPr/>
            </a:pPr>
            <a:r>
              <a:rPr lang="en-US" sz="2400" dirty="0" smtClean="0"/>
              <a:t>Local health department</a:t>
            </a:r>
            <a:r>
              <a:rPr lang="en-US" sz="2400" b="1" dirty="0" smtClean="0"/>
              <a:t> </a:t>
            </a:r>
            <a:r>
              <a:rPr lang="en-US" sz="2400" dirty="0" smtClean="0"/>
              <a:t>– PHNTX case manager available to facilitate expeditious linkage to HIV care</a:t>
            </a:r>
            <a:endParaRPr lang="en-US" sz="2400" dirty="0"/>
          </a:p>
        </p:txBody>
      </p:sp>
      <p:pic>
        <p:nvPicPr>
          <p:cNvPr id="5122" name="Picture 2" descr="Picture of the building that houses the administrative offices of Prism Health North Texas in Dallas, TX." title="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0728" y="2040880"/>
            <a:ext cx="2155574" cy="324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1164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200"/>
            <a:ext cx="10515600" cy="829193"/>
          </a:xfrm>
        </p:spPr>
        <p:txBody>
          <a:bodyPr>
            <a:normAutofit/>
          </a:bodyPr>
          <a:lstStyle/>
          <a:p>
            <a:pPr algn="l"/>
            <a:r>
              <a:rPr lang="en-US" sz="4000" dirty="0" smtClean="0">
                <a:solidFill>
                  <a:schemeClr val="tx1"/>
                </a:solidFill>
              </a:rPr>
              <a:t>Prism Health North Texas</a:t>
            </a:r>
            <a:endParaRPr lang="en-US" sz="4000" dirty="0">
              <a:solidFill>
                <a:schemeClr val="tx1"/>
              </a:solidFill>
            </a:endParaRPr>
          </a:p>
        </p:txBody>
      </p:sp>
      <p:sp>
        <p:nvSpPr>
          <p:cNvPr id="3" name="TextBox 2"/>
          <p:cNvSpPr txBox="1"/>
          <p:nvPr/>
        </p:nvSpPr>
        <p:spPr>
          <a:xfrm>
            <a:off x="695434" y="1518902"/>
            <a:ext cx="10871200" cy="3970318"/>
          </a:xfrm>
          <a:prstGeom prst="rect">
            <a:avLst/>
          </a:prstGeom>
          <a:noFill/>
        </p:spPr>
        <p:txBody>
          <a:bodyPr wrap="square" rtlCol="0">
            <a:spAutoFit/>
          </a:bodyPr>
          <a:lstStyle/>
          <a:p>
            <a:pPr marL="514350" indent="-514350">
              <a:buFont typeface="+mj-lt"/>
              <a:buAutoNum type="alphaUcPeriod" startAt="3"/>
              <a:defRPr/>
            </a:pPr>
            <a:r>
              <a:rPr lang="en-US" sz="2800" dirty="0" smtClean="0">
                <a:cs typeface="Times New Roman" pitchFamily="18" charset="0"/>
              </a:rPr>
              <a:t>Provides integrated care and services</a:t>
            </a:r>
          </a:p>
          <a:p>
            <a:pPr marL="912813" indent="-225425">
              <a:buClr>
                <a:srgbClr val="C00000"/>
              </a:buClr>
              <a:buFont typeface="Arial" panose="020B0604020202020204" pitchFamily="34" charset="0"/>
              <a:buChar char="•"/>
              <a:defRPr/>
            </a:pPr>
            <a:r>
              <a:rPr lang="en-US" sz="2400" dirty="0" smtClean="0">
                <a:solidFill>
                  <a:prstClr val="black"/>
                </a:solidFill>
                <a:cs typeface="Times New Roman" pitchFamily="18" charset="0"/>
              </a:rPr>
              <a:t>Outreach </a:t>
            </a:r>
            <a:r>
              <a:rPr lang="en-US" sz="2400" dirty="0">
                <a:solidFill>
                  <a:prstClr val="black"/>
                </a:solidFill>
                <a:cs typeface="Times New Roman" pitchFamily="18" charset="0"/>
              </a:rPr>
              <a:t>to and testing for those at high risk for HIV</a:t>
            </a:r>
            <a:endParaRPr lang="en-US" sz="2800" dirty="0">
              <a:cs typeface="Times New Roman" pitchFamily="18" charset="0"/>
            </a:endParaRPr>
          </a:p>
          <a:p>
            <a:pPr marL="912813" indent="-225425">
              <a:buClr>
                <a:srgbClr val="C00000"/>
              </a:buClr>
              <a:buFont typeface="Arial" panose="020B0604020202020204" pitchFamily="34" charset="0"/>
              <a:buChar char="•"/>
              <a:defRPr/>
            </a:pPr>
            <a:r>
              <a:rPr lang="en-US" sz="2400" dirty="0">
                <a:cs typeface="Times New Roman" pitchFamily="18" charset="0"/>
              </a:rPr>
              <a:t>Linkage to HIV medical care and psychosocial services</a:t>
            </a:r>
          </a:p>
          <a:p>
            <a:pPr marL="912813" indent="-225425">
              <a:buClr>
                <a:srgbClr val="C00000"/>
              </a:buClr>
              <a:buFont typeface="Arial" panose="020B0604020202020204" pitchFamily="34" charset="0"/>
              <a:buChar char="•"/>
              <a:defRPr/>
            </a:pPr>
            <a:r>
              <a:rPr lang="en-US" sz="2400" dirty="0" smtClean="0">
                <a:cs typeface="Times New Roman" pitchFamily="18" charset="0"/>
              </a:rPr>
              <a:t>HIV/STI </a:t>
            </a:r>
            <a:r>
              <a:rPr lang="en-US" sz="2400" dirty="0">
                <a:cs typeface="Times New Roman" pitchFamily="18" charset="0"/>
              </a:rPr>
              <a:t>prevention – risk reduction and treatment</a:t>
            </a:r>
          </a:p>
          <a:p>
            <a:pPr marL="912813" indent="-225425">
              <a:buClr>
                <a:srgbClr val="C00000"/>
              </a:buClr>
              <a:buFont typeface="Arial" panose="020B0604020202020204" pitchFamily="34" charset="0"/>
              <a:buChar char="•"/>
              <a:defRPr/>
            </a:pPr>
            <a:r>
              <a:rPr lang="en-US" sz="2400" dirty="0">
                <a:cs typeface="Times New Roman" pitchFamily="18" charset="0"/>
              </a:rPr>
              <a:t>Pre-exposure prophylaxis (PrEP)</a:t>
            </a:r>
          </a:p>
          <a:p>
            <a:pPr marL="912813" indent="-225425">
              <a:buClr>
                <a:srgbClr val="C00000"/>
              </a:buClr>
              <a:buFont typeface="Arial" panose="020B0604020202020204" pitchFamily="34" charset="0"/>
              <a:buChar char="•"/>
              <a:defRPr/>
            </a:pPr>
            <a:r>
              <a:rPr lang="en-US" sz="2400" dirty="0" smtClean="0">
                <a:cs typeface="Times New Roman" pitchFamily="18" charset="0"/>
              </a:rPr>
              <a:t>HIV primary medical care with integrated behavioral health care, and psychosocial </a:t>
            </a:r>
            <a:r>
              <a:rPr lang="en-US" sz="2400" dirty="0">
                <a:cs typeface="Times New Roman" pitchFamily="18" charset="0"/>
              </a:rPr>
              <a:t>support </a:t>
            </a:r>
            <a:r>
              <a:rPr lang="en-US" sz="2400" dirty="0" smtClean="0">
                <a:cs typeface="Times New Roman" pitchFamily="18" charset="0"/>
              </a:rPr>
              <a:t>services </a:t>
            </a:r>
          </a:p>
          <a:p>
            <a:pPr marL="912813" indent="-225425">
              <a:buClr>
                <a:srgbClr val="C00000"/>
              </a:buClr>
              <a:buFont typeface="Arial" panose="020B0604020202020204" pitchFamily="34" charset="0"/>
              <a:buChar char="•"/>
              <a:defRPr/>
            </a:pPr>
            <a:endParaRPr lang="en-US" sz="2400" dirty="0">
              <a:cs typeface="Times New Roman" pitchFamily="18" charset="0"/>
            </a:endParaRPr>
          </a:p>
          <a:p>
            <a:pPr marL="514350" indent="-514350">
              <a:buFont typeface="+mj-lt"/>
              <a:buAutoNum type="alphaUcPeriod" startAt="4"/>
              <a:tabLst>
                <a:tab pos="458788" algn="l"/>
              </a:tabLst>
              <a:defRPr/>
            </a:pPr>
            <a:r>
              <a:rPr lang="en-US" sz="2800" dirty="0" smtClean="0">
                <a:cs typeface="Times New Roman" pitchFamily="18" charset="0"/>
              </a:rPr>
              <a:t>Builds collaboration with partner agencies to ensure bi-directional referrals and respectful care for clients</a:t>
            </a:r>
            <a:endParaRPr lang="en-US" sz="2400" dirty="0">
              <a:cs typeface="Times New Roman" pitchFamily="18" charset="0"/>
            </a:endParaRPr>
          </a:p>
        </p:txBody>
      </p:sp>
    </p:spTree>
    <p:extLst>
      <p:ext uri="{BB962C8B-B14F-4D97-AF65-F5344CB8AC3E}">
        <p14:creationId xmlns:p14="http://schemas.microsoft.com/office/powerpoint/2010/main" val="6987172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200"/>
            <a:ext cx="10515600" cy="829193"/>
          </a:xfrm>
        </p:spPr>
        <p:txBody>
          <a:bodyPr>
            <a:noAutofit/>
          </a:bodyPr>
          <a:lstStyle/>
          <a:p>
            <a:pPr algn="l"/>
            <a:r>
              <a:rPr lang="en-US" sz="4000" i="1" dirty="0" smtClean="0">
                <a:solidFill>
                  <a:schemeClr val="tx1"/>
                </a:solidFill>
              </a:rPr>
              <a:t>Viviendo Valiente </a:t>
            </a:r>
            <a:r>
              <a:rPr lang="en-US" sz="4000" dirty="0" smtClean="0">
                <a:solidFill>
                  <a:schemeClr val="tx1"/>
                </a:solidFill>
              </a:rPr>
              <a:t>–</a:t>
            </a:r>
            <a:br>
              <a:rPr lang="en-US" sz="4000" dirty="0" smtClean="0">
                <a:solidFill>
                  <a:schemeClr val="tx1"/>
                </a:solidFill>
              </a:rPr>
            </a:br>
            <a:r>
              <a:rPr lang="en-US" sz="3500" dirty="0" smtClean="0">
                <a:solidFill>
                  <a:schemeClr val="tx1"/>
                </a:solidFill>
              </a:rPr>
              <a:t>A Program for People of Mexican Origin</a:t>
            </a:r>
            <a:endParaRPr lang="en-US" sz="3500" dirty="0">
              <a:solidFill>
                <a:schemeClr val="tx1"/>
              </a:solidFill>
            </a:endParaRPr>
          </a:p>
        </p:txBody>
      </p:sp>
      <p:sp>
        <p:nvSpPr>
          <p:cNvPr id="3" name="TextBox 2"/>
          <p:cNvSpPr txBox="1"/>
          <p:nvPr/>
        </p:nvSpPr>
        <p:spPr>
          <a:xfrm>
            <a:off x="711201" y="1909017"/>
            <a:ext cx="5966326" cy="3539430"/>
          </a:xfrm>
          <a:prstGeom prst="rect">
            <a:avLst/>
          </a:prstGeom>
          <a:noFill/>
        </p:spPr>
        <p:txBody>
          <a:bodyPr wrap="square" rtlCol="0">
            <a:spAutoFit/>
          </a:bodyPr>
          <a:lstStyle/>
          <a:p>
            <a:pPr marL="457200" indent="-457200">
              <a:buClr>
                <a:srgbClr val="C00000"/>
              </a:buClr>
              <a:buFont typeface="Wingdings" panose="05000000000000000000" pitchFamily="2" charset="2"/>
              <a:buChar char="§"/>
              <a:defRPr/>
            </a:pPr>
            <a:r>
              <a:rPr lang="en-US" sz="2800" dirty="0" smtClean="0">
                <a:cs typeface="Times New Roman" pitchFamily="18" charset="0"/>
              </a:rPr>
              <a:t>Multi-level intervention</a:t>
            </a:r>
            <a:endParaRPr lang="en-US" sz="2800" dirty="0">
              <a:cs typeface="Times New Roman" pitchFamily="18" charset="0"/>
            </a:endParaRPr>
          </a:p>
          <a:p>
            <a:pPr marL="914400" lvl="1" indent="-228600">
              <a:buClr>
                <a:srgbClr val="C00000"/>
              </a:buClr>
              <a:buFont typeface="Arial" panose="020B0604020202020204" pitchFamily="34" charset="0"/>
              <a:buChar char="•"/>
              <a:defRPr/>
            </a:pPr>
            <a:r>
              <a:rPr lang="en-US" sz="2400" dirty="0" smtClean="0">
                <a:cs typeface="Times New Roman" pitchFamily="18" charset="0"/>
              </a:rPr>
              <a:t>Individual </a:t>
            </a:r>
          </a:p>
          <a:p>
            <a:pPr marL="914400" lvl="1" indent="-228600">
              <a:buClr>
                <a:srgbClr val="C00000"/>
              </a:buClr>
              <a:buFont typeface="Arial" panose="020B0604020202020204" pitchFamily="34" charset="0"/>
              <a:buChar char="•"/>
              <a:defRPr/>
            </a:pPr>
            <a:r>
              <a:rPr lang="en-US" sz="2400" dirty="0" smtClean="0">
                <a:cs typeface="Times New Roman" pitchFamily="18" charset="0"/>
              </a:rPr>
              <a:t>Group </a:t>
            </a:r>
          </a:p>
          <a:p>
            <a:pPr marL="914400" lvl="1" indent="-228600">
              <a:buClr>
                <a:srgbClr val="C00000"/>
              </a:buClr>
              <a:buFont typeface="Arial" panose="020B0604020202020204" pitchFamily="34" charset="0"/>
              <a:buChar char="•"/>
              <a:defRPr/>
            </a:pPr>
            <a:r>
              <a:rPr lang="en-US" sz="2400" dirty="0" smtClean="0">
                <a:cs typeface="Times New Roman" pitchFamily="18" charset="0"/>
              </a:rPr>
              <a:t>Community </a:t>
            </a:r>
            <a:endParaRPr lang="en-US" sz="2400" dirty="0">
              <a:cs typeface="Times New Roman" pitchFamily="18" charset="0"/>
            </a:endParaRPr>
          </a:p>
          <a:p>
            <a:pPr marL="342900" indent="-342900">
              <a:buFont typeface="Arial" pitchFamily="34" charset="0"/>
              <a:buChar char="•"/>
              <a:defRPr/>
            </a:pPr>
            <a:endParaRPr lang="en-US" sz="2400" dirty="0" smtClean="0">
              <a:cs typeface="Times New Roman" pitchFamily="18" charset="0"/>
            </a:endParaRPr>
          </a:p>
          <a:p>
            <a:pPr marL="457200" indent="-457200">
              <a:buClr>
                <a:srgbClr val="C00000"/>
              </a:buClr>
              <a:buFont typeface="Wingdings" panose="05000000000000000000" pitchFamily="2" charset="2"/>
              <a:buChar char="§"/>
              <a:defRPr/>
            </a:pPr>
            <a:r>
              <a:rPr lang="en-US" sz="2800" dirty="0" smtClean="0">
                <a:cs typeface="Times New Roman" pitchFamily="18" charset="0"/>
              </a:rPr>
              <a:t>Program </a:t>
            </a:r>
            <a:r>
              <a:rPr lang="en-US" sz="2800" dirty="0">
                <a:cs typeface="Times New Roman" pitchFamily="18" charset="0"/>
              </a:rPr>
              <a:t>g</a:t>
            </a:r>
            <a:r>
              <a:rPr lang="en-US" sz="2800" dirty="0" smtClean="0">
                <a:cs typeface="Times New Roman" pitchFamily="18" charset="0"/>
              </a:rPr>
              <a:t>oals</a:t>
            </a:r>
          </a:p>
          <a:p>
            <a:pPr marL="914400" lvl="1" indent="-228600">
              <a:buClr>
                <a:srgbClr val="C00000"/>
              </a:buClr>
              <a:buFont typeface="Arial" panose="020B0604020202020204" pitchFamily="34" charset="0"/>
              <a:buChar char="•"/>
              <a:defRPr/>
            </a:pPr>
            <a:r>
              <a:rPr lang="en-US" sz="2400" dirty="0" smtClean="0">
                <a:cs typeface="Times New Roman" pitchFamily="18" charset="0"/>
              </a:rPr>
              <a:t>Increase HIV testing</a:t>
            </a:r>
          </a:p>
          <a:p>
            <a:pPr marL="914400" lvl="1" indent="-228600">
              <a:buClr>
                <a:srgbClr val="C00000"/>
              </a:buClr>
              <a:buFont typeface="Arial" panose="020B0604020202020204" pitchFamily="34" charset="0"/>
              <a:buChar char="•"/>
              <a:defRPr/>
            </a:pPr>
            <a:r>
              <a:rPr lang="en-US" sz="2400" dirty="0" smtClean="0">
                <a:cs typeface="Times New Roman" pitchFamily="18" charset="0"/>
              </a:rPr>
              <a:t>Increase engagement in HIV treatment</a:t>
            </a:r>
          </a:p>
          <a:p>
            <a:pPr marL="914400" lvl="1" indent="-228600">
              <a:buClr>
                <a:srgbClr val="C00000"/>
              </a:buClr>
              <a:buFont typeface="Arial" panose="020B0604020202020204" pitchFamily="34" charset="0"/>
              <a:buChar char="•"/>
              <a:defRPr/>
            </a:pPr>
            <a:r>
              <a:rPr lang="en-US" sz="2400" dirty="0" smtClean="0">
                <a:cs typeface="Times New Roman" pitchFamily="18" charset="0"/>
              </a:rPr>
              <a:t>Increase retention in HIV treatment</a:t>
            </a:r>
          </a:p>
        </p:txBody>
      </p:sp>
      <p:pic>
        <p:nvPicPr>
          <p:cNvPr id="4" name="Picture 3" descr="Icons represent a direct connection between testing, engagement in HIV treatment and retention in HIV treatment." title="Icons depicting the outcomes sought by the Viviendo Valiente Program"/>
          <p:cNvPicPr>
            <a:picLocks noChangeAspect="1" noChangeArrowheads="1"/>
          </p:cNvPicPr>
          <p:nvPr/>
        </p:nvPicPr>
        <p:blipFill rotWithShape="1">
          <a:blip r:embed="rId3">
            <a:extLst>
              <a:ext uri="{28A0092B-C50C-407E-A947-70E740481C1C}">
                <a14:useLocalDpi xmlns:a14="http://schemas.microsoft.com/office/drawing/2010/main" val="0"/>
              </a:ext>
            </a:extLst>
          </a:blip>
          <a:srcRect t="14418"/>
          <a:stretch/>
        </p:blipFill>
        <p:spPr bwMode="auto">
          <a:xfrm>
            <a:off x="7875368" y="2303635"/>
            <a:ext cx="3089531" cy="2750194"/>
          </a:xfrm>
          <a:prstGeom prst="rect">
            <a:avLst/>
          </a:prstGeom>
          <a:noFill/>
          <a:ln w="9525">
            <a:solidFill>
              <a:srgbClr val="095895">
                <a:alpha val="50000"/>
              </a:srgb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43764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199"/>
            <a:ext cx="10972800" cy="816429"/>
          </a:xfrm>
        </p:spPr>
        <p:txBody>
          <a:bodyPr>
            <a:noAutofit/>
          </a:bodyPr>
          <a:lstStyle/>
          <a:p>
            <a:pPr algn="l"/>
            <a:r>
              <a:rPr lang="en-US" sz="4000" i="1" dirty="0" smtClean="0">
                <a:solidFill>
                  <a:schemeClr val="tx1"/>
                </a:solidFill>
              </a:rPr>
              <a:t>Viviendo Valiente</a:t>
            </a:r>
            <a:r>
              <a:rPr lang="en-US" sz="4000" dirty="0" smtClean="0">
                <a:solidFill>
                  <a:schemeClr val="tx1"/>
                </a:solidFill>
              </a:rPr>
              <a:t> –</a:t>
            </a:r>
            <a:br>
              <a:rPr lang="en-US" sz="4000" dirty="0" smtClean="0">
                <a:solidFill>
                  <a:schemeClr val="tx1"/>
                </a:solidFill>
              </a:rPr>
            </a:br>
            <a:r>
              <a:rPr lang="en-US" sz="3500" dirty="0" smtClean="0">
                <a:solidFill>
                  <a:schemeClr val="tx1"/>
                </a:solidFill>
              </a:rPr>
              <a:t>Incorporating </a:t>
            </a:r>
            <a:r>
              <a:rPr lang="en-US" sz="3500" dirty="0">
                <a:solidFill>
                  <a:schemeClr val="tx1"/>
                </a:solidFill>
              </a:rPr>
              <a:t>Principles of Transnationalism </a:t>
            </a:r>
          </a:p>
        </p:txBody>
      </p:sp>
      <p:sp>
        <p:nvSpPr>
          <p:cNvPr id="3" name="Content Placeholder 2"/>
          <p:cNvSpPr>
            <a:spLocks noGrp="1"/>
          </p:cNvSpPr>
          <p:nvPr>
            <p:ph idx="4294967295"/>
          </p:nvPr>
        </p:nvSpPr>
        <p:spPr>
          <a:xfrm>
            <a:off x="593185" y="1989234"/>
            <a:ext cx="6422470" cy="3882177"/>
          </a:xfrm>
        </p:spPr>
        <p:txBody>
          <a:bodyPr>
            <a:normAutofit lnSpcReduction="10000"/>
          </a:bodyPr>
          <a:lstStyle/>
          <a:p>
            <a:pPr marL="461963" indent="-461963">
              <a:buClr>
                <a:srgbClr val="C00000"/>
              </a:buClr>
              <a:buFont typeface="Wingdings" panose="05000000000000000000" pitchFamily="2" charset="2"/>
              <a:buChar char="§"/>
            </a:pPr>
            <a:r>
              <a:rPr lang="en-US" sz="2800" dirty="0" smtClean="0"/>
              <a:t>Developed tools</a:t>
            </a:r>
          </a:p>
          <a:p>
            <a:pPr marL="914400" lvl="1">
              <a:buClr>
                <a:srgbClr val="C00000"/>
              </a:buClr>
            </a:pPr>
            <a:r>
              <a:rPr lang="en-US" dirty="0"/>
              <a:t>Transnational </a:t>
            </a:r>
            <a:r>
              <a:rPr lang="en-US" dirty="0" smtClean="0"/>
              <a:t>and </a:t>
            </a:r>
            <a:r>
              <a:rPr lang="en-US" dirty="0"/>
              <a:t>Cultural Assessment </a:t>
            </a:r>
            <a:r>
              <a:rPr lang="en-US" dirty="0" smtClean="0"/>
              <a:t>Tool</a:t>
            </a:r>
          </a:p>
          <a:p>
            <a:pPr marL="914400" lvl="1">
              <a:buClr>
                <a:srgbClr val="C00000"/>
              </a:buClr>
            </a:pPr>
            <a:r>
              <a:rPr lang="en-US" dirty="0" smtClean="0"/>
              <a:t>Support materials</a:t>
            </a:r>
            <a:endParaRPr lang="en-US" dirty="0"/>
          </a:p>
          <a:p>
            <a:pPr marL="1371600" lvl="2">
              <a:buClr>
                <a:srgbClr val="C00000"/>
              </a:buClr>
              <a:buFont typeface="Calibri" panose="020F0502020204030204" pitchFamily="34" charset="0"/>
              <a:buChar char="−"/>
            </a:pPr>
            <a:r>
              <a:rPr lang="en-US" i="1" dirty="0" smtClean="0"/>
              <a:t>Instructions </a:t>
            </a:r>
            <a:endParaRPr lang="en-US" i="1" dirty="0"/>
          </a:p>
          <a:p>
            <a:pPr marL="1371600" lvl="2">
              <a:buClr>
                <a:srgbClr val="C00000"/>
              </a:buClr>
              <a:buFont typeface="Calibri" panose="020F0502020204030204" pitchFamily="34" charset="0"/>
              <a:buChar char="−"/>
            </a:pPr>
            <a:r>
              <a:rPr lang="en-US" i="1" dirty="0" smtClean="0"/>
              <a:t>Potential Probes</a:t>
            </a:r>
          </a:p>
          <a:p>
            <a:pPr marL="1371600" lvl="2">
              <a:buClr>
                <a:srgbClr val="C00000"/>
              </a:buClr>
              <a:buFont typeface="Calibri" panose="020F0502020204030204" pitchFamily="34" charset="0"/>
              <a:buChar char="−"/>
            </a:pPr>
            <a:r>
              <a:rPr lang="en-US" i="1" dirty="0" smtClean="0"/>
              <a:t>Potential Drivers</a:t>
            </a:r>
          </a:p>
          <a:p>
            <a:pPr marL="914400" lvl="1">
              <a:buClr>
                <a:srgbClr val="C00000"/>
              </a:buClr>
            </a:pPr>
            <a:r>
              <a:rPr lang="en-US" dirty="0" smtClean="0"/>
              <a:t>Supervisor </a:t>
            </a:r>
            <a:r>
              <a:rPr lang="en-US" dirty="0"/>
              <a:t>Observation Tool</a:t>
            </a:r>
          </a:p>
          <a:p>
            <a:endParaRPr lang="en-US" dirty="0" smtClean="0"/>
          </a:p>
          <a:p>
            <a:pPr marL="457200" indent="-457200">
              <a:buClr>
                <a:srgbClr val="C00000"/>
              </a:buClr>
              <a:buFont typeface="Wingdings" panose="05000000000000000000" pitchFamily="2" charset="2"/>
              <a:buChar char="§"/>
            </a:pPr>
            <a:r>
              <a:rPr lang="en-US" sz="2800" dirty="0" smtClean="0"/>
              <a:t>Tested tool</a:t>
            </a:r>
            <a:endParaRPr lang="en-US" sz="2800" dirty="0"/>
          </a:p>
          <a:p>
            <a:endParaRPr lang="en-US" dirty="0"/>
          </a:p>
        </p:txBody>
      </p:sp>
      <p:pic>
        <p:nvPicPr>
          <p:cNvPr id="5" name="Picture 3" descr="Transnational and Cultural Assessment Tool" title="Image of t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98997">
            <a:off x="7729869" y="2328530"/>
            <a:ext cx="2067124" cy="2575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descr="Supervisor Observation Tool" title="Image of to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10336">
            <a:off x="9592146" y="2346303"/>
            <a:ext cx="1976593" cy="2067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Tool with potential probes for exploring transnational domains and cultural factors with clients." title="Image of to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1675" y="3902547"/>
            <a:ext cx="3237299" cy="180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93227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12648" y="457200"/>
            <a:ext cx="10277370" cy="609600"/>
          </a:xfrm>
        </p:spPr>
        <p:txBody>
          <a:bodyPr>
            <a:noAutofit/>
          </a:bodyPr>
          <a:lstStyle/>
          <a:p>
            <a:r>
              <a:rPr lang="en-US" sz="4000" dirty="0" smtClean="0">
                <a:solidFill>
                  <a:schemeClr val="tx1"/>
                </a:solidFill>
                <a:latin typeface="Calibri" panose="020F0502020204030204" pitchFamily="34" charset="0"/>
              </a:rPr>
              <a:t>Transnational and Cultural Assessment Tool</a:t>
            </a:r>
            <a:endParaRPr lang="en-US" sz="4000" dirty="0">
              <a:solidFill>
                <a:schemeClr val="tx1"/>
              </a:solidFill>
              <a:latin typeface="Calibri" panose="020F0502020204030204" pitchFamily="34" charset="0"/>
            </a:endParaRPr>
          </a:p>
        </p:txBody>
      </p:sp>
      <p:pic>
        <p:nvPicPr>
          <p:cNvPr id="8" name="Picture 2" descr="The Viviendo Valiente Transnationalism and Cultural Assessment Tool is utilized by a Promotor and a client to review how the the presence or absence of certain elements may impact retention in HIV medical care and treatment.&#10;&#10;The tool consists of eight &quot;Fit Circles&quot;, each of which represents a system or element in an individual's life. Viviendo Valiente focuses on the following domains (systems) or elements: social, economic, migration, &quot;other&quot; category, religious or spiritual, language, and cultural values/norms.&#10;&#10;As each fit circle is discussed with a client, the client identifies &quot;drivers&quot; or elements related to a particular system (fit circle). The presence or absence of a given driver is explored with the client's as it pertains to retention efforts in HIV treatment or care." title="Multisystemic Therapy Assessment Conceptualize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988"/>
          <a:stretch/>
        </p:blipFill>
        <p:spPr bwMode="auto">
          <a:xfrm>
            <a:off x="1317306" y="1550265"/>
            <a:ext cx="9572712" cy="393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061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457200"/>
            <a:ext cx="10972800" cy="685800"/>
          </a:xfrm>
        </p:spPr>
        <p:txBody>
          <a:bodyPr>
            <a:noAutofit/>
          </a:bodyPr>
          <a:lstStyle/>
          <a:p>
            <a:r>
              <a:rPr lang="en-US" sz="4000" dirty="0" smtClean="0">
                <a:solidFill>
                  <a:schemeClr val="tx1"/>
                </a:solidFill>
              </a:rPr>
              <a:t>Evolution of the Tool</a:t>
            </a:r>
            <a:endParaRPr lang="en-US" sz="4000" dirty="0">
              <a:solidFill>
                <a:schemeClr val="tx1"/>
              </a:solidFill>
            </a:endParaRPr>
          </a:p>
        </p:txBody>
      </p:sp>
      <p:pic>
        <p:nvPicPr>
          <p:cNvPr id="5" name="Picture 2" descr="The original tool did not include images and included a line to separate the cultural, language and religious/spiritual domains from the social, migrational, economic and &quot;Other&quot; domains. " title="Image of Viviendo Valiente's initial Transnational and Cultural Assessment Tool"/>
          <p:cNvPicPr>
            <a:picLocks noChangeAspect="1" noChangeArrowheads="1"/>
          </p:cNvPicPr>
          <p:nvPr/>
        </p:nvPicPr>
        <p:blipFill rotWithShape="1">
          <a:blip r:embed="rId3">
            <a:extLst>
              <a:ext uri="{28A0092B-C50C-407E-A947-70E740481C1C}">
                <a14:useLocalDpi xmlns:a14="http://schemas.microsoft.com/office/drawing/2010/main" val="0"/>
              </a:ext>
            </a:extLst>
          </a:blip>
          <a:srcRect l="2145" t="11988" r="1911" b="27271"/>
          <a:stretch/>
        </p:blipFill>
        <p:spPr bwMode="auto">
          <a:xfrm>
            <a:off x="2709724" y="1068779"/>
            <a:ext cx="6737065" cy="5524525"/>
          </a:xfrm>
          <a:prstGeom prst="ellipse">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pic>
        <p:nvPicPr>
          <p:cNvPr id="2" name="Picture 1" descr="The final tool did not include the physical line separating the domains but did include visuals with each domain to assist those with low literacy levels and those who are visual learners." title="Image of Viviendo Valiente's final Transnational and Cultural Assessment Tool"/>
          <p:cNvPicPr>
            <a:picLocks noChangeAspect="1"/>
          </p:cNvPicPr>
          <p:nvPr/>
        </p:nvPicPr>
        <p:blipFill rotWithShape="1">
          <a:blip r:embed="rId4" cstate="print">
            <a:extLst>
              <a:ext uri="{28A0092B-C50C-407E-A947-70E740481C1C}">
                <a14:useLocalDpi xmlns:a14="http://schemas.microsoft.com/office/drawing/2010/main" val="0"/>
              </a:ext>
            </a:extLst>
          </a:blip>
          <a:srcRect l="454" t="19706" r="-454" b="27878"/>
          <a:stretch/>
        </p:blipFill>
        <p:spPr>
          <a:xfrm>
            <a:off x="1935452" y="1068779"/>
            <a:ext cx="8285605" cy="5620779"/>
          </a:xfrm>
          <a:prstGeom prst="ellipse">
            <a:avLst/>
          </a:prstGeom>
        </p:spPr>
      </p:pic>
    </p:spTree>
    <p:extLst>
      <p:ext uri="{BB962C8B-B14F-4D97-AF65-F5344CB8AC3E}">
        <p14:creationId xmlns:p14="http://schemas.microsoft.com/office/powerpoint/2010/main" val="25907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200"/>
            <a:ext cx="10515600" cy="829193"/>
          </a:xfrm>
        </p:spPr>
        <p:txBody>
          <a:bodyPr>
            <a:noAutofit/>
          </a:bodyPr>
          <a:lstStyle/>
          <a:p>
            <a:pPr marL="0" indent="0" algn="l"/>
            <a:r>
              <a:rPr lang="en-US" sz="4000" dirty="0" smtClean="0">
                <a:solidFill>
                  <a:schemeClr val="tx1"/>
                </a:solidFill>
              </a:rPr>
              <a:t>Programmatic Integration of Transnationalism Principles </a:t>
            </a:r>
            <a:endParaRPr lang="en-US" sz="4000" dirty="0">
              <a:solidFill>
                <a:schemeClr val="tx1"/>
              </a:solidFill>
            </a:endParaRPr>
          </a:p>
        </p:txBody>
      </p:sp>
      <p:sp>
        <p:nvSpPr>
          <p:cNvPr id="3" name="Content Placeholder 2"/>
          <p:cNvSpPr>
            <a:spLocks noGrp="1"/>
          </p:cNvSpPr>
          <p:nvPr>
            <p:ph idx="1"/>
          </p:nvPr>
        </p:nvSpPr>
        <p:spPr>
          <a:xfrm>
            <a:off x="609600" y="1953135"/>
            <a:ext cx="10536621" cy="3943167"/>
          </a:xfrm>
        </p:spPr>
        <p:txBody>
          <a:bodyPr>
            <a:normAutofit/>
          </a:bodyPr>
          <a:lstStyle/>
          <a:p>
            <a:pPr marL="0" indent="0">
              <a:spcAft>
                <a:spcPts val="1200"/>
              </a:spcAft>
              <a:buNone/>
            </a:pPr>
            <a:r>
              <a:rPr lang="en-US" sz="2800" dirty="0" smtClean="0"/>
              <a:t>Use of the Transnational  and Cultural Assessment Tool to Inform Care</a:t>
            </a:r>
          </a:p>
          <a:p>
            <a:pPr marL="914400" lvl="1" indent="-457200">
              <a:buClr>
                <a:srgbClr val="C00000"/>
              </a:buClr>
              <a:buSzPct val="75000"/>
              <a:buFont typeface="Wingdings" panose="05000000000000000000" pitchFamily="2" charset="2"/>
              <a:buChar char="q"/>
            </a:pPr>
            <a:r>
              <a:rPr lang="en-US" dirty="0" smtClean="0"/>
              <a:t>Initial </a:t>
            </a:r>
            <a:r>
              <a:rPr lang="en-US" dirty="0"/>
              <a:t>comprehensive </a:t>
            </a:r>
            <a:r>
              <a:rPr lang="en-US" dirty="0" smtClean="0"/>
              <a:t>assessment</a:t>
            </a:r>
          </a:p>
          <a:p>
            <a:pPr marL="914400" lvl="1" indent="-457200">
              <a:buClr>
                <a:srgbClr val="C00000"/>
              </a:buClr>
              <a:buSzPct val="75000"/>
              <a:buFont typeface="Wingdings" panose="05000000000000000000" pitchFamily="2" charset="2"/>
              <a:buChar char="q"/>
            </a:pPr>
            <a:r>
              <a:rPr lang="en-US" dirty="0" smtClean="0"/>
              <a:t>Care planning</a:t>
            </a:r>
          </a:p>
          <a:p>
            <a:pPr marL="914400" lvl="1" indent="-457200">
              <a:buClr>
                <a:srgbClr val="C00000"/>
              </a:buClr>
              <a:buSzPct val="75000"/>
              <a:buFont typeface="Wingdings" panose="05000000000000000000" pitchFamily="2" charset="2"/>
              <a:buChar char="q"/>
            </a:pPr>
            <a:r>
              <a:rPr lang="en-US" dirty="0" smtClean="0"/>
              <a:t>Assessment entered in Electronic Health Record (EHR)</a:t>
            </a:r>
            <a:endParaRPr lang="en-US" dirty="0"/>
          </a:p>
          <a:p>
            <a:pPr marL="914400" lvl="1" indent="-457200">
              <a:buClr>
                <a:srgbClr val="C00000"/>
              </a:buClr>
              <a:buSzPct val="75000"/>
              <a:buFont typeface="Wingdings" panose="05000000000000000000" pitchFamily="2" charset="2"/>
              <a:buChar char="q"/>
            </a:pPr>
            <a:r>
              <a:rPr lang="en-US" dirty="0" smtClean="0">
                <a:solidFill>
                  <a:prstClr val="black"/>
                </a:solidFill>
              </a:rPr>
              <a:t>Ongoing </a:t>
            </a:r>
            <a:r>
              <a:rPr lang="en-US" dirty="0">
                <a:solidFill>
                  <a:prstClr val="black"/>
                </a:solidFill>
              </a:rPr>
              <a:t>client contact </a:t>
            </a:r>
          </a:p>
          <a:p>
            <a:pPr marL="914400" lvl="1" indent="-457200">
              <a:buClr>
                <a:srgbClr val="C00000"/>
              </a:buClr>
              <a:buSzPct val="75000"/>
              <a:buFont typeface="Wingdings" panose="05000000000000000000" pitchFamily="2" charset="2"/>
              <a:buChar char="q"/>
            </a:pPr>
            <a:r>
              <a:rPr lang="en-US" dirty="0" smtClean="0"/>
              <a:t>Comprehensive re-assessment</a:t>
            </a:r>
          </a:p>
          <a:p>
            <a:pPr marL="1371600" lvl="2" indent="-336550">
              <a:buClr>
                <a:srgbClr val="C00000"/>
              </a:buClr>
              <a:buSzPct val="75000"/>
              <a:buFont typeface="Wingdings" panose="05000000000000000000" pitchFamily="2" charset="2"/>
              <a:buChar char="q"/>
            </a:pPr>
            <a:r>
              <a:rPr lang="en-US" dirty="0" smtClean="0"/>
              <a:t>including transnational  and cultural </a:t>
            </a:r>
            <a:r>
              <a:rPr lang="en-US" dirty="0"/>
              <a:t>a</a:t>
            </a:r>
            <a:r>
              <a:rPr lang="en-US" dirty="0" smtClean="0"/>
              <a:t>ssessment</a:t>
            </a:r>
            <a:r>
              <a:rPr lang="en-US" b="1" i="1" dirty="0" smtClean="0"/>
              <a:t> </a:t>
            </a:r>
          </a:p>
          <a:p>
            <a:pPr marL="914400" lvl="1" indent="-457200">
              <a:buClr>
                <a:srgbClr val="C00000"/>
              </a:buClr>
              <a:buSzPct val="75000"/>
              <a:buFont typeface="Wingdings" panose="05000000000000000000" pitchFamily="2" charset="2"/>
              <a:buChar char="q"/>
            </a:pPr>
            <a:r>
              <a:rPr lang="en-US" dirty="0" smtClean="0"/>
              <a:t>Referral </a:t>
            </a:r>
            <a:r>
              <a:rPr lang="en-US" dirty="0"/>
              <a:t>and </a:t>
            </a:r>
            <a:r>
              <a:rPr lang="en-US" dirty="0" smtClean="0"/>
              <a:t>follow-up</a:t>
            </a:r>
          </a:p>
          <a:p>
            <a:pPr marL="914400" lvl="1" indent="-457200">
              <a:buClr>
                <a:srgbClr val="C00000"/>
              </a:buClr>
              <a:buSzPct val="75000"/>
              <a:buFont typeface="Wingdings" panose="05000000000000000000" pitchFamily="2" charset="2"/>
              <a:buChar char="q"/>
            </a:pPr>
            <a:r>
              <a:rPr lang="en-US" dirty="0" smtClean="0"/>
              <a:t>Case </a:t>
            </a:r>
            <a:r>
              <a:rPr lang="en-US" dirty="0"/>
              <a:t>closure/graduation</a:t>
            </a:r>
          </a:p>
        </p:txBody>
      </p:sp>
    </p:spTree>
    <p:extLst>
      <p:ext uri="{BB962C8B-B14F-4D97-AF65-F5344CB8AC3E}">
        <p14:creationId xmlns:p14="http://schemas.microsoft.com/office/powerpoint/2010/main" val="10286207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A3125B-E9D0-45A6-A467-D54E720E60BE}"/>
              </a:ext>
            </a:extLst>
          </p:cNvPr>
          <p:cNvSpPr>
            <a:spLocks noGrp="1"/>
          </p:cNvSpPr>
          <p:nvPr>
            <p:ph type="title"/>
          </p:nvPr>
        </p:nvSpPr>
        <p:spPr>
          <a:xfrm>
            <a:off x="612648" y="457200"/>
            <a:ext cx="10515600" cy="829193"/>
          </a:xfrm>
        </p:spPr>
        <p:txBody>
          <a:bodyPr>
            <a:noAutofit/>
          </a:bodyPr>
          <a:lstStyle/>
          <a:p>
            <a:pPr algn="l"/>
            <a:r>
              <a:rPr lang="en-US" sz="4000" dirty="0" smtClean="0">
                <a:solidFill>
                  <a:schemeClr val="tx1"/>
                </a:solidFill>
              </a:rPr>
              <a:t>Recommended Best Practices</a:t>
            </a:r>
            <a:endParaRPr lang="en-US" sz="4000" dirty="0">
              <a:solidFill>
                <a:schemeClr val="tx1"/>
              </a:solidFill>
            </a:endParaRPr>
          </a:p>
        </p:txBody>
      </p:sp>
      <p:sp>
        <p:nvSpPr>
          <p:cNvPr id="3" name="Content Placeholder 2">
            <a:extLst>
              <a:ext uri="{FF2B5EF4-FFF2-40B4-BE49-F238E27FC236}">
                <a16:creationId xmlns:a16="http://schemas.microsoft.com/office/drawing/2014/main" xmlns="" id="{296BF806-DCED-4770-9E24-9156C606B8ED}"/>
              </a:ext>
            </a:extLst>
          </p:cNvPr>
          <p:cNvSpPr>
            <a:spLocks noGrp="1"/>
          </p:cNvSpPr>
          <p:nvPr>
            <p:ph idx="1"/>
          </p:nvPr>
        </p:nvSpPr>
        <p:spPr>
          <a:xfrm>
            <a:off x="609600" y="1969184"/>
            <a:ext cx="10972800" cy="3348789"/>
          </a:xfrm>
        </p:spPr>
        <p:txBody>
          <a:bodyPr>
            <a:normAutofit/>
          </a:bodyPr>
          <a:lstStyle/>
          <a:p>
            <a:pPr marL="461963" lvl="1" indent="-461963">
              <a:buClr>
                <a:srgbClr val="C00000"/>
              </a:buClr>
              <a:buFont typeface="Wingdings" panose="05000000000000000000" pitchFamily="2" charset="2"/>
              <a:buChar char="§"/>
            </a:pPr>
            <a:r>
              <a:rPr lang="en-US" sz="2800" b="1" dirty="0" smtClean="0"/>
              <a:t>Utilize visual cues and probes </a:t>
            </a:r>
            <a:r>
              <a:rPr lang="en-US" sz="2800" dirty="0" smtClean="0"/>
              <a:t>such as those used in the transnational tool to engage the client in discussions to assess current and future needs to promote engagement and retention in care.</a:t>
            </a:r>
          </a:p>
        </p:txBody>
      </p:sp>
    </p:spTree>
    <p:extLst>
      <p:ext uri="{BB962C8B-B14F-4D97-AF65-F5344CB8AC3E}">
        <p14:creationId xmlns:p14="http://schemas.microsoft.com/office/powerpoint/2010/main" val="2381317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457200"/>
            <a:ext cx="11582400" cy="609600"/>
          </a:xfrm>
        </p:spPr>
        <p:txBody>
          <a:bodyPr>
            <a:noAutofit/>
          </a:bodyPr>
          <a:lstStyle/>
          <a:p>
            <a:r>
              <a:rPr lang="en-US" sz="4000" dirty="0" smtClean="0">
                <a:solidFill>
                  <a:schemeClr val="tx1"/>
                </a:solidFill>
              </a:rPr>
              <a:t>Evolution of Client Level Assessment</a:t>
            </a:r>
            <a:endParaRPr lang="en-US" sz="4000" dirty="0">
              <a:solidFill>
                <a:schemeClr val="tx1"/>
              </a:solidFill>
            </a:endParaRPr>
          </a:p>
        </p:txBody>
      </p:sp>
      <p:pic>
        <p:nvPicPr>
          <p:cNvPr id="2" name="Picture 1" descr="Assessment was previously described." title="Image of Viviendo Valiente's final Transnational and Cultural Assessment Tool"/>
          <p:cNvPicPr>
            <a:picLocks noChangeAspect="1"/>
          </p:cNvPicPr>
          <p:nvPr/>
        </p:nvPicPr>
        <p:blipFill rotWithShape="1">
          <a:blip r:embed="rId3" cstate="print">
            <a:extLst>
              <a:ext uri="{28A0092B-C50C-407E-A947-70E740481C1C}">
                <a14:useLocalDpi xmlns:a14="http://schemas.microsoft.com/office/drawing/2010/main" val="0"/>
              </a:ext>
            </a:extLst>
          </a:blip>
          <a:srcRect l="454" t="19706" r="-454" b="27878"/>
          <a:stretch/>
        </p:blipFill>
        <p:spPr>
          <a:xfrm>
            <a:off x="226127" y="1219200"/>
            <a:ext cx="6605715" cy="4481177"/>
          </a:xfrm>
          <a:prstGeom prst="ellipse">
            <a:avLst/>
          </a:prstGeom>
        </p:spPr>
      </p:pic>
      <p:sp>
        <p:nvSpPr>
          <p:cNvPr id="7" name="Content Placeholder 2" descr="The assessment areas are: medical / clinical access, basic necessities / life skills, mental health / psychosocial, substance / alcohol use, housing, support system, insurance benefits, transportation, HIV-related legal, cultural/linguistic, self-efficacy, HIV education/prevention,  employment/income and&#10;medication adherence." title="In the state of Texas there are 14 Ryan White Case management Standard Assessment Areas">
            <a:extLst>
              <a:ext uri="{FF2B5EF4-FFF2-40B4-BE49-F238E27FC236}">
                <a16:creationId xmlns:a16="http://schemas.microsoft.com/office/drawing/2014/main" xmlns="" id="{DE6BBEA1-F2E6-4A4A-A337-C5ED5D94AB0E}"/>
              </a:ext>
            </a:extLst>
          </p:cNvPr>
          <p:cNvSpPr txBox="1">
            <a:spLocks/>
          </p:cNvSpPr>
          <p:nvPr/>
        </p:nvSpPr>
        <p:spPr>
          <a:xfrm>
            <a:off x="7300822" y="1255296"/>
            <a:ext cx="3641969" cy="48006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u="sng" dirty="0" smtClean="0">
                <a:solidFill>
                  <a:srgbClr val="C00000"/>
                </a:solidFill>
              </a:rPr>
              <a:t>14  assessment areas </a:t>
            </a:r>
          </a:p>
          <a:p>
            <a:pPr>
              <a:buFontTx/>
              <a:buChar char="-"/>
            </a:pPr>
            <a:r>
              <a:rPr lang="en-US" sz="2900" dirty="0" smtClean="0">
                <a:solidFill>
                  <a:srgbClr val="C00000"/>
                </a:solidFill>
              </a:rPr>
              <a:t>Medical/clinical access</a:t>
            </a:r>
          </a:p>
          <a:p>
            <a:pPr>
              <a:buFontTx/>
              <a:buChar char="-"/>
            </a:pPr>
            <a:r>
              <a:rPr lang="en-US" sz="2900" dirty="0" smtClean="0">
                <a:solidFill>
                  <a:srgbClr val="C00000"/>
                </a:solidFill>
              </a:rPr>
              <a:t>Basic necessities/life skills</a:t>
            </a:r>
          </a:p>
          <a:p>
            <a:pPr>
              <a:buFontTx/>
              <a:buChar char="-"/>
            </a:pPr>
            <a:r>
              <a:rPr lang="en-US" sz="2900" dirty="0" smtClean="0">
                <a:solidFill>
                  <a:srgbClr val="C00000"/>
                </a:solidFill>
              </a:rPr>
              <a:t>Mental health/psychosocial</a:t>
            </a:r>
          </a:p>
          <a:p>
            <a:pPr>
              <a:buFontTx/>
              <a:buChar char="-"/>
            </a:pPr>
            <a:r>
              <a:rPr lang="en-US" sz="2900" dirty="0" smtClean="0">
                <a:solidFill>
                  <a:srgbClr val="C00000"/>
                </a:solidFill>
              </a:rPr>
              <a:t>Substance/alcohol use</a:t>
            </a:r>
          </a:p>
          <a:p>
            <a:pPr>
              <a:buFontTx/>
              <a:buChar char="-"/>
            </a:pPr>
            <a:r>
              <a:rPr lang="en-US" sz="2900" dirty="0" smtClean="0">
                <a:solidFill>
                  <a:srgbClr val="C00000"/>
                </a:solidFill>
              </a:rPr>
              <a:t>Housing</a:t>
            </a:r>
          </a:p>
          <a:p>
            <a:pPr>
              <a:buFontTx/>
              <a:buChar char="-"/>
            </a:pPr>
            <a:r>
              <a:rPr lang="en-US" sz="2900" dirty="0" smtClean="0">
                <a:solidFill>
                  <a:srgbClr val="C00000"/>
                </a:solidFill>
              </a:rPr>
              <a:t>Support system</a:t>
            </a:r>
          </a:p>
          <a:p>
            <a:pPr>
              <a:buFontTx/>
              <a:buChar char="-"/>
            </a:pPr>
            <a:r>
              <a:rPr lang="en-US" sz="2900" dirty="0" smtClean="0">
                <a:solidFill>
                  <a:srgbClr val="C00000"/>
                </a:solidFill>
              </a:rPr>
              <a:t>Insurance benefits</a:t>
            </a:r>
          </a:p>
          <a:p>
            <a:pPr>
              <a:buFontTx/>
              <a:buChar char="-"/>
            </a:pPr>
            <a:r>
              <a:rPr lang="en-US" sz="2900" dirty="0" smtClean="0">
                <a:solidFill>
                  <a:srgbClr val="C00000"/>
                </a:solidFill>
              </a:rPr>
              <a:t>Transportation</a:t>
            </a:r>
          </a:p>
          <a:p>
            <a:pPr>
              <a:buFontTx/>
              <a:buChar char="-"/>
            </a:pPr>
            <a:r>
              <a:rPr lang="en-US" sz="2900" dirty="0" smtClean="0">
                <a:solidFill>
                  <a:srgbClr val="C00000"/>
                </a:solidFill>
              </a:rPr>
              <a:t>HIV-related legal</a:t>
            </a:r>
          </a:p>
          <a:p>
            <a:pPr>
              <a:buFontTx/>
              <a:buChar char="-"/>
            </a:pPr>
            <a:r>
              <a:rPr lang="en-US" sz="2900" dirty="0" smtClean="0">
                <a:solidFill>
                  <a:srgbClr val="C00000"/>
                </a:solidFill>
              </a:rPr>
              <a:t>Cultural/linguistic</a:t>
            </a:r>
          </a:p>
          <a:p>
            <a:pPr>
              <a:buFontTx/>
              <a:buChar char="-"/>
            </a:pPr>
            <a:r>
              <a:rPr lang="en-US" sz="2900" dirty="0" smtClean="0">
                <a:solidFill>
                  <a:srgbClr val="C00000"/>
                </a:solidFill>
              </a:rPr>
              <a:t>Self-efficacy</a:t>
            </a:r>
          </a:p>
          <a:p>
            <a:pPr>
              <a:buFontTx/>
              <a:buChar char="-"/>
            </a:pPr>
            <a:r>
              <a:rPr lang="en-US" sz="2900" dirty="0" smtClean="0">
                <a:solidFill>
                  <a:srgbClr val="C00000"/>
                </a:solidFill>
              </a:rPr>
              <a:t>HIV education/prevention</a:t>
            </a:r>
          </a:p>
          <a:p>
            <a:pPr>
              <a:buFontTx/>
              <a:buChar char="-"/>
            </a:pPr>
            <a:r>
              <a:rPr lang="en-US" sz="2900" dirty="0" smtClean="0">
                <a:solidFill>
                  <a:srgbClr val="C00000"/>
                </a:solidFill>
              </a:rPr>
              <a:t>Employment/income</a:t>
            </a:r>
          </a:p>
          <a:p>
            <a:pPr>
              <a:buFontTx/>
              <a:buChar char="-"/>
            </a:pPr>
            <a:r>
              <a:rPr lang="en-US" sz="2900" dirty="0" smtClean="0">
                <a:solidFill>
                  <a:srgbClr val="C00000"/>
                </a:solidFill>
              </a:rPr>
              <a:t>Medication adherence</a:t>
            </a:r>
          </a:p>
        </p:txBody>
      </p:sp>
      <p:cxnSp>
        <p:nvCxnSpPr>
          <p:cNvPr id="21" name="Straight Arrow Connector 20" descr="Connects economic domain with a Ryan White assessment area." title="Arrow 1"/>
          <p:cNvCxnSpPr/>
          <p:nvPr/>
        </p:nvCxnSpPr>
        <p:spPr>
          <a:xfrm>
            <a:off x="3428924" y="2079676"/>
            <a:ext cx="387189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descr="Connects economic domain with a Ryan White assessment area." title="Arrow 2"/>
          <p:cNvCxnSpPr/>
          <p:nvPr/>
        </p:nvCxnSpPr>
        <p:spPr>
          <a:xfrm>
            <a:off x="5507733" y="2665022"/>
            <a:ext cx="1798959" cy="197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descr="Connects economic domain with a Ryan White assessment area." title="Arrow 3"/>
          <p:cNvCxnSpPr/>
          <p:nvPr/>
        </p:nvCxnSpPr>
        <p:spPr>
          <a:xfrm>
            <a:off x="2236763" y="3228536"/>
            <a:ext cx="5036699"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descr="Connects economic domain with a Ryan White assessment area." title="Arrow 4"/>
          <p:cNvCxnSpPr/>
          <p:nvPr/>
        </p:nvCxnSpPr>
        <p:spPr>
          <a:xfrm>
            <a:off x="2506717" y="4419600"/>
            <a:ext cx="4808483"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descr="Connects economic domain with a Ryan White assessment area." title="Arrow 5"/>
          <p:cNvCxnSpPr/>
          <p:nvPr/>
        </p:nvCxnSpPr>
        <p:spPr>
          <a:xfrm flipV="1">
            <a:off x="4051738" y="4525918"/>
            <a:ext cx="3235790" cy="72399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descr="Connects economic domain with a Ryan White assessment area." title="Arrow 6"/>
          <p:cNvCxnSpPr/>
          <p:nvPr/>
        </p:nvCxnSpPr>
        <p:spPr>
          <a:xfrm>
            <a:off x="3048001" y="2209800"/>
            <a:ext cx="4323937" cy="315547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7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75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par>
                          <p:cTn id="15" fill="hold">
                            <p:stCondLst>
                              <p:cond delay="750"/>
                            </p:stCondLst>
                            <p:childTnLst>
                              <p:par>
                                <p:cTn id="16" presetID="1" presetClass="entr" presetSubtype="0" fill="hold" grpId="0" nodeType="afterEffect">
                                  <p:stCondLst>
                                    <p:cond delay="75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75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par>
                          <p:cTn id="21" fill="hold">
                            <p:stCondLst>
                              <p:cond delay="2250"/>
                            </p:stCondLst>
                            <p:childTnLst>
                              <p:par>
                                <p:cTn id="22" presetID="1" presetClass="entr" presetSubtype="0" fill="hold" grpId="0" nodeType="afterEffect">
                                  <p:stCondLst>
                                    <p:cond delay="750"/>
                                  </p:stCondLst>
                                  <p:childTnLst>
                                    <p:set>
                                      <p:cBhvr>
                                        <p:cTn id="23" dur="1" fill="hold">
                                          <p:stCondLst>
                                            <p:cond delay="0"/>
                                          </p:stCondLst>
                                        </p:cTn>
                                        <p:tgtEl>
                                          <p:spTgt spid="7">
                                            <p:txEl>
                                              <p:pRg st="4" end="4"/>
                                            </p:txEl>
                                          </p:spTgt>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75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par>
                          <p:cTn id="27" fill="hold">
                            <p:stCondLst>
                              <p:cond delay="3750"/>
                            </p:stCondLst>
                            <p:childTnLst>
                              <p:par>
                                <p:cTn id="28" presetID="1" presetClass="entr" presetSubtype="0" fill="hold" grpId="0" nodeType="afterEffect">
                                  <p:stCondLst>
                                    <p:cond delay="750"/>
                                  </p:stCondLst>
                                  <p:childTnLst>
                                    <p:set>
                                      <p:cBhvr>
                                        <p:cTn id="29" dur="1" fill="hold">
                                          <p:stCondLst>
                                            <p:cond delay="0"/>
                                          </p:stCondLst>
                                        </p:cTn>
                                        <p:tgtEl>
                                          <p:spTgt spid="7">
                                            <p:txEl>
                                              <p:pRg st="6" end="6"/>
                                            </p:txEl>
                                          </p:spTgt>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grpId="0" nodeType="afterEffect">
                                  <p:stCondLst>
                                    <p:cond delay="75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par>
                          <p:cTn id="33" fill="hold">
                            <p:stCondLst>
                              <p:cond delay="5250"/>
                            </p:stCondLst>
                            <p:childTnLst>
                              <p:par>
                                <p:cTn id="34" presetID="1" presetClass="entr" presetSubtype="0" fill="hold" grpId="0" nodeType="afterEffect">
                                  <p:stCondLst>
                                    <p:cond delay="750"/>
                                  </p:stCondLst>
                                  <p:childTnLst>
                                    <p:set>
                                      <p:cBhvr>
                                        <p:cTn id="35" dur="1" fill="hold">
                                          <p:stCondLst>
                                            <p:cond delay="0"/>
                                          </p:stCondLst>
                                        </p:cTn>
                                        <p:tgtEl>
                                          <p:spTgt spid="7">
                                            <p:txEl>
                                              <p:pRg st="8" end="8"/>
                                            </p:txEl>
                                          </p:spTgt>
                                        </p:tgtEl>
                                        <p:attrNameLst>
                                          <p:attrName>style.visibility</p:attrName>
                                        </p:attrNameLst>
                                      </p:cBhvr>
                                      <p:to>
                                        <p:strVal val="visible"/>
                                      </p:to>
                                    </p:set>
                                  </p:childTnLst>
                                </p:cTn>
                              </p:par>
                            </p:childTnLst>
                          </p:cTn>
                        </p:par>
                        <p:par>
                          <p:cTn id="36" fill="hold">
                            <p:stCondLst>
                              <p:cond delay="6000"/>
                            </p:stCondLst>
                            <p:childTnLst>
                              <p:par>
                                <p:cTn id="37" presetID="1" presetClass="entr" presetSubtype="0" fill="hold" grpId="0" nodeType="afterEffect">
                                  <p:stCondLst>
                                    <p:cond delay="750"/>
                                  </p:stCondLst>
                                  <p:childTnLst>
                                    <p:set>
                                      <p:cBhvr>
                                        <p:cTn id="38" dur="1" fill="hold">
                                          <p:stCondLst>
                                            <p:cond delay="0"/>
                                          </p:stCondLst>
                                        </p:cTn>
                                        <p:tgtEl>
                                          <p:spTgt spid="7">
                                            <p:txEl>
                                              <p:pRg st="9" end="9"/>
                                            </p:txEl>
                                          </p:spTgt>
                                        </p:tgtEl>
                                        <p:attrNameLst>
                                          <p:attrName>style.visibility</p:attrName>
                                        </p:attrNameLst>
                                      </p:cBhvr>
                                      <p:to>
                                        <p:strVal val="visible"/>
                                      </p:to>
                                    </p:set>
                                  </p:childTnLst>
                                </p:cTn>
                              </p:par>
                            </p:childTnLst>
                          </p:cTn>
                        </p:par>
                        <p:par>
                          <p:cTn id="39" fill="hold">
                            <p:stCondLst>
                              <p:cond delay="6750"/>
                            </p:stCondLst>
                            <p:childTnLst>
                              <p:par>
                                <p:cTn id="40" presetID="1" presetClass="entr" presetSubtype="0" fill="hold" grpId="0" nodeType="afterEffect">
                                  <p:stCondLst>
                                    <p:cond delay="750"/>
                                  </p:stCondLst>
                                  <p:childTnLst>
                                    <p:set>
                                      <p:cBhvr>
                                        <p:cTn id="41" dur="1" fill="hold">
                                          <p:stCondLst>
                                            <p:cond delay="0"/>
                                          </p:stCondLst>
                                        </p:cTn>
                                        <p:tgtEl>
                                          <p:spTgt spid="7">
                                            <p:txEl>
                                              <p:pRg st="10" end="10"/>
                                            </p:txEl>
                                          </p:spTgt>
                                        </p:tgtEl>
                                        <p:attrNameLst>
                                          <p:attrName>style.visibility</p:attrName>
                                        </p:attrNameLst>
                                      </p:cBhvr>
                                      <p:to>
                                        <p:strVal val="visible"/>
                                      </p:to>
                                    </p:set>
                                  </p:childTnLst>
                                </p:cTn>
                              </p:par>
                            </p:childTnLst>
                          </p:cTn>
                        </p:par>
                        <p:par>
                          <p:cTn id="42" fill="hold">
                            <p:stCondLst>
                              <p:cond delay="7500"/>
                            </p:stCondLst>
                            <p:childTnLst>
                              <p:par>
                                <p:cTn id="43" presetID="1" presetClass="entr" presetSubtype="0" fill="hold" grpId="0" nodeType="afterEffect">
                                  <p:stCondLst>
                                    <p:cond delay="750"/>
                                  </p:stCondLst>
                                  <p:childTnLst>
                                    <p:set>
                                      <p:cBhvr>
                                        <p:cTn id="44" dur="1" fill="hold">
                                          <p:stCondLst>
                                            <p:cond delay="0"/>
                                          </p:stCondLst>
                                        </p:cTn>
                                        <p:tgtEl>
                                          <p:spTgt spid="7">
                                            <p:txEl>
                                              <p:pRg st="11" end="11"/>
                                            </p:txEl>
                                          </p:spTgt>
                                        </p:tgtEl>
                                        <p:attrNameLst>
                                          <p:attrName>style.visibility</p:attrName>
                                        </p:attrNameLst>
                                      </p:cBhvr>
                                      <p:to>
                                        <p:strVal val="visible"/>
                                      </p:to>
                                    </p:set>
                                  </p:childTnLst>
                                </p:cTn>
                              </p:par>
                            </p:childTnLst>
                          </p:cTn>
                        </p:par>
                        <p:par>
                          <p:cTn id="45" fill="hold">
                            <p:stCondLst>
                              <p:cond delay="8250"/>
                            </p:stCondLst>
                            <p:childTnLst>
                              <p:par>
                                <p:cTn id="46" presetID="1" presetClass="entr" presetSubtype="0" fill="hold" grpId="0" nodeType="afterEffect">
                                  <p:stCondLst>
                                    <p:cond delay="750"/>
                                  </p:stCondLst>
                                  <p:childTnLst>
                                    <p:set>
                                      <p:cBhvr>
                                        <p:cTn id="47" dur="1" fill="hold">
                                          <p:stCondLst>
                                            <p:cond delay="0"/>
                                          </p:stCondLst>
                                        </p:cTn>
                                        <p:tgtEl>
                                          <p:spTgt spid="7">
                                            <p:txEl>
                                              <p:pRg st="12" end="12"/>
                                            </p:txEl>
                                          </p:spTgt>
                                        </p:tgtEl>
                                        <p:attrNameLst>
                                          <p:attrName>style.visibility</p:attrName>
                                        </p:attrNameLst>
                                      </p:cBhvr>
                                      <p:to>
                                        <p:strVal val="visible"/>
                                      </p:to>
                                    </p:set>
                                  </p:childTnLst>
                                </p:cTn>
                              </p:par>
                            </p:childTnLst>
                          </p:cTn>
                        </p:par>
                        <p:par>
                          <p:cTn id="48" fill="hold">
                            <p:stCondLst>
                              <p:cond delay="9000"/>
                            </p:stCondLst>
                            <p:childTnLst>
                              <p:par>
                                <p:cTn id="49" presetID="1" presetClass="entr" presetSubtype="0" fill="hold" grpId="0" nodeType="afterEffect">
                                  <p:stCondLst>
                                    <p:cond delay="750"/>
                                  </p:stCondLst>
                                  <p:childTnLst>
                                    <p:set>
                                      <p:cBhvr>
                                        <p:cTn id="50" dur="1" fill="hold">
                                          <p:stCondLst>
                                            <p:cond delay="0"/>
                                          </p:stCondLst>
                                        </p:cTn>
                                        <p:tgtEl>
                                          <p:spTgt spid="7">
                                            <p:txEl>
                                              <p:pRg st="13" end="13"/>
                                            </p:txEl>
                                          </p:spTgt>
                                        </p:tgtEl>
                                        <p:attrNameLst>
                                          <p:attrName>style.visibility</p:attrName>
                                        </p:attrNameLst>
                                      </p:cBhvr>
                                      <p:to>
                                        <p:strVal val="visible"/>
                                      </p:to>
                                    </p:set>
                                  </p:childTnLst>
                                </p:cTn>
                              </p:par>
                            </p:childTnLst>
                          </p:cTn>
                        </p:par>
                        <p:par>
                          <p:cTn id="51" fill="hold">
                            <p:stCondLst>
                              <p:cond delay="9750"/>
                            </p:stCondLst>
                            <p:childTnLst>
                              <p:par>
                                <p:cTn id="52" presetID="1" presetClass="entr" presetSubtype="0" fill="hold" grpId="0" nodeType="afterEffect">
                                  <p:stCondLst>
                                    <p:cond delay="750"/>
                                  </p:stCondLst>
                                  <p:childTnLst>
                                    <p:set>
                                      <p:cBhvr>
                                        <p:cTn id="53" dur="1" fill="hold">
                                          <p:stCondLst>
                                            <p:cond delay="0"/>
                                          </p:stCondLst>
                                        </p:cTn>
                                        <p:tgtEl>
                                          <p:spTgt spid="7">
                                            <p:txEl>
                                              <p:pRg st="14" end="14"/>
                                            </p:txEl>
                                          </p:spTgt>
                                        </p:tgtEl>
                                        <p:attrNameLst>
                                          <p:attrName>style.visibility</p:attrName>
                                        </p:attrNameLst>
                                      </p:cBhvr>
                                      <p:to>
                                        <p:strVal val="visible"/>
                                      </p:to>
                                    </p:set>
                                  </p:childTnLst>
                                </p:cTn>
                              </p:par>
                            </p:childTnLst>
                          </p:cTn>
                        </p:par>
                        <p:par>
                          <p:cTn id="54" fill="hold">
                            <p:stCondLst>
                              <p:cond delay="10500"/>
                            </p:stCondLst>
                            <p:childTnLst>
                              <p:par>
                                <p:cTn id="55" presetID="16" presetClass="entr" presetSubtype="21"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par>
                                <p:cTn id="58" presetID="16" presetClass="entr" presetSubtype="21"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arn(inVertical)">
                                      <p:cBhvr>
                                        <p:cTn id="60" dur="500"/>
                                        <p:tgtEl>
                                          <p:spTgt spid="15"/>
                                        </p:tgtEl>
                                      </p:cBhvr>
                                    </p:animEffect>
                                  </p:childTnLst>
                                </p:cTn>
                              </p:par>
                              <p:par>
                                <p:cTn id="61" presetID="16" presetClass="entr" presetSubtype="21"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par>
                                <p:cTn id="64" presetID="16" presetClass="entr" presetSubtype="21"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arn(inVertical)">
                                      <p:cBhvr>
                                        <p:cTn id="66" dur="500"/>
                                        <p:tgtEl>
                                          <p:spTgt spid="21"/>
                                        </p:tgtEl>
                                      </p:cBhvr>
                                    </p:animEffect>
                                  </p:childTnLst>
                                </p:cTn>
                              </p:par>
                              <p:par>
                                <p:cTn id="67" presetID="16" presetClass="entr" presetSubtype="21"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barn(inVertical)">
                                      <p:cBhvr>
                                        <p:cTn id="69" dur="500"/>
                                        <p:tgtEl>
                                          <p:spTgt spid="14"/>
                                        </p:tgtEl>
                                      </p:cBhvr>
                                    </p:animEffect>
                                  </p:childTnLst>
                                </p:cTn>
                              </p:par>
                              <p:par>
                                <p:cTn id="70" presetID="16" presetClass="entr" presetSubtype="21"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arn(inVertical)">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A3125B-E9D0-45A6-A467-D54E720E60BE}"/>
              </a:ext>
            </a:extLst>
          </p:cNvPr>
          <p:cNvSpPr>
            <a:spLocks noGrp="1"/>
          </p:cNvSpPr>
          <p:nvPr>
            <p:ph type="title"/>
          </p:nvPr>
        </p:nvSpPr>
        <p:spPr>
          <a:xfrm>
            <a:off x="612648" y="457200"/>
            <a:ext cx="10515600" cy="829193"/>
          </a:xfrm>
        </p:spPr>
        <p:txBody>
          <a:bodyPr>
            <a:noAutofit/>
          </a:bodyPr>
          <a:lstStyle/>
          <a:p>
            <a:pPr algn="l"/>
            <a:r>
              <a:rPr lang="en-US" sz="4000" dirty="0" smtClean="0">
                <a:solidFill>
                  <a:schemeClr val="tx1"/>
                </a:solidFill>
              </a:rPr>
              <a:t>Recommended Best Practices – </a:t>
            </a:r>
            <a:r>
              <a:rPr lang="en-US" sz="3000" dirty="0" smtClean="0">
                <a:solidFill>
                  <a:schemeClr val="tx1"/>
                </a:solidFill>
              </a:rPr>
              <a:t>2 of 2</a:t>
            </a:r>
            <a:endParaRPr lang="en-US" sz="3000" dirty="0">
              <a:solidFill>
                <a:schemeClr val="tx1"/>
              </a:solidFill>
            </a:endParaRPr>
          </a:p>
        </p:txBody>
      </p:sp>
      <p:sp>
        <p:nvSpPr>
          <p:cNvPr id="3" name="Content Placeholder 2">
            <a:extLst>
              <a:ext uri="{FF2B5EF4-FFF2-40B4-BE49-F238E27FC236}">
                <a16:creationId xmlns:a16="http://schemas.microsoft.com/office/drawing/2014/main" xmlns="" id="{296BF806-DCED-4770-9E24-9156C606B8ED}"/>
              </a:ext>
            </a:extLst>
          </p:cNvPr>
          <p:cNvSpPr>
            <a:spLocks noGrp="1"/>
          </p:cNvSpPr>
          <p:nvPr>
            <p:ph idx="1"/>
          </p:nvPr>
        </p:nvSpPr>
        <p:spPr>
          <a:xfrm>
            <a:off x="609600" y="1576552"/>
            <a:ext cx="10972800" cy="4342985"/>
          </a:xfrm>
        </p:spPr>
        <p:txBody>
          <a:bodyPr>
            <a:normAutofit/>
          </a:bodyPr>
          <a:lstStyle/>
          <a:p>
            <a:pPr marL="342900" lvl="1" indent="-342900">
              <a:buClr>
                <a:srgbClr val="C00000"/>
              </a:buClr>
              <a:buFont typeface="Wingdings" panose="05000000000000000000" pitchFamily="2" charset="2"/>
              <a:buChar char="§"/>
            </a:pPr>
            <a:r>
              <a:rPr lang="en-US" sz="2800" b="1" dirty="0" smtClean="0"/>
              <a:t>Develop interactive tool</a:t>
            </a:r>
            <a:r>
              <a:rPr lang="en-US" sz="2800" dirty="0" smtClean="0"/>
              <a:t> to promote effective integration of best practices into Case Management</a:t>
            </a:r>
          </a:p>
          <a:p>
            <a:pPr marL="919163" lvl="2" indent="-222250">
              <a:buClr>
                <a:srgbClr val="C00000"/>
              </a:buClr>
            </a:pPr>
            <a:r>
              <a:rPr lang="en-US" sz="2400" dirty="0" smtClean="0"/>
              <a:t>Use visual cues</a:t>
            </a:r>
          </a:p>
          <a:p>
            <a:pPr marL="919163" lvl="2" indent="-222250">
              <a:buClr>
                <a:srgbClr val="C00000"/>
              </a:buClr>
            </a:pPr>
            <a:r>
              <a:rPr lang="en-US" sz="2400" dirty="0" smtClean="0"/>
              <a:t>Use appropriate probes for enhanced care planning</a:t>
            </a:r>
          </a:p>
          <a:p>
            <a:pPr marL="342900" lvl="1" indent="-342900">
              <a:buClr>
                <a:srgbClr val="C00000"/>
              </a:buClr>
              <a:buFont typeface="Wingdings" panose="05000000000000000000" pitchFamily="2" charset="2"/>
              <a:buChar char="§"/>
            </a:pPr>
            <a:r>
              <a:rPr lang="en-US" sz="2800" b="1" dirty="0" smtClean="0"/>
              <a:t>Educate case </a:t>
            </a:r>
            <a:r>
              <a:rPr lang="en-US" sz="2800" b="1" dirty="0"/>
              <a:t>m</a:t>
            </a:r>
            <a:r>
              <a:rPr lang="en-US" sz="2800" b="1" dirty="0" smtClean="0"/>
              <a:t>anagement teams </a:t>
            </a:r>
            <a:r>
              <a:rPr lang="en-US" sz="2800" dirty="0" smtClean="0"/>
              <a:t>about</a:t>
            </a:r>
          </a:p>
          <a:p>
            <a:pPr marL="919163" lvl="2" indent="-233363">
              <a:buClr>
                <a:srgbClr val="C00000"/>
              </a:buClr>
            </a:pPr>
            <a:r>
              <a:rPr lang="en-US" sz="2400" dirty="0" smtClean="0"/>
              <a:t>Transnationalism</a:t>
            </a:r>
            <a:endParaRPr lang="en-US" sz="2400" dirty="0"/>
          </a:p>
          <a:p>
            <a:pPr marL="919163" lvl="2" indent="-233363">
              <a:buClr>
                <a:srgbClr val="C00000"/>
              </a:buClr>
            </a:pPr>
            <a:r>
              <a:rPr lang="en-US" sz="2400" dirty="0" smtClean="0"/>
              <a:t>Effective use of tool for greatest impact</a:t>
            </a:r>
          </a:p>
          <a:p>
            <a:pPr marL="342900" lvl="1" indent="-342900">
              <a:buClr>
                <a:srgbClr val="C00000"/>
              </a:buClr>
              <a:buFont typeface="Wingdings" panose="05000000000000000000" pitchFamily="2" charset="2"/>
              <a:buChar char="§"/>
            </a:pPr>
            <a:r>
              <a:rPr lang="en-US" sz="2800" b="1" dirty="0" smtClean="0"/>
              <a:t>Integrate use of tool in standard of care</a:t>
            </a:r>
          </a:p>
          <a:p>
            <a:pPr marL="914400" lvl="2">
              <a:buClr>
                <a:srgbClr val="C00000"/>
              </a:buClr>
            </a:pPr>
            <a:r>
              <a:rPr lang="en-US" sz="2400" dirty="0" smtClean="0"/>
              <a:t>At initial assessment and as needed</a:t>
            </a:r>
            <a:endParaRPr lang="en-US" sz="2400" dirty="0"/>
          </a:p>
        </p:txBody>
      </p:sp>
    </p:spTree>
    <p:extLst>
      <p:ext uri="{BB962C8B-B14F-4D97-AF65-F5344CB8AC3E}">
        <p14:creationId xmlns:p14="http://schemas.microsoft.com/office/powerpoint/2010/main" val="363157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is tailoring?</a:t>
            </a:r>
            <a:endParaRPr lang="en-US" dirty="0"/>
          </a:p>
        </p:txBody>
      </p:sp>
      <p:sp>
        <p:nvSpPr>
          <p:cNvPr id="3" name="Content Placeholder 2"/>
          <p:cNvSpPr>
            <a:spLocks noGrp="1"/>
          </p:cNvSpPr>
          <p:nvPr>
            <p:ph sz="half" idx="10"/>
          </p:nvPr>
        </p:nvSpPr>
        <p:spPr/>
        <p:txBody>
          <a:bodyPr>
            <a:normAutofit/>
          </a:bodyPr>
          <a:lstStyle/>
          <a:p>
            <a:r>
              <a:rPr lang="en-US" altLang="en-US" sz="2800" dirty="0"/>
              <a:t>Bernal </a:t>
            </a:r>
            <a:r>
              <a:rPr lang="en-US" altLang="en-US" sz="2800" dirty="0" smtClean="0"/>
              <a:t>et al., 2009 - defined cultural tailoring or adaptation </a:t>
            </a:r>
            <a:r>
              <a:rPr lang="en-US" altLang="en-US" sz="2800" dirty="0"/>
              <a:t>as the systematic modification of an </a:t>
            </a:r>
            <a:r>
              <a:rPr lang="en-US" altLang="en-US" sz="2800" dirty="0" smtClean="0"/>
              <a:t>evidence-based intervention or protocol to </a:t>
            </a:r>
            <a:r>
              <a:rPr lang="en-US" altLang="en-US" sz="2800" dirty="0"/>
              <a:t>consider language, culture, and context in such a way that it is compatible with the client’s cultural patterns, meanings, and </a:t>
            </a:r>
            <a:r>
              <a:rPr lang="en-US" altLang="en-US" sz="2800" dirty="0" smtClean="0"/>
              <a:t>values. </a:t>
            </a:r>
          </a:p>
          <a:p>
            <a:endParaRPr lang="en-US" sz="2800" dirty="0"/>
          </a:p>
          <a:p>
            <a:r>
              <a:rPr lang="en-US" sz="2800" dirty="0" smtClean="0"/>
              <a:t>Difficulty is defining what is a cultural pattern, a cultural meaning of some health factor, and properly measuring a person’s cultural values. </a:t>
            </a:r>
            <a:endParaRPr lang="en-US" sz="2800" dirty="0"/>
          </a:p>
        </p:txBody>
      </p:sp>
    </p:spTree>
    <p:extLst>
      <p:ext uri="{BB962C8B-B14F-4D97-AF65-F5344CB8AC3E}">
        <p14:creationId xmlns:p14="http://schemas.microsoft.com/office/powerpoint/2010/main" val="4921027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A3125B-E9D0-45A6-A467-D54E720E60BE}"/>
              </a:ext>
            </a:extLst>
          </p:cNvPr>
          <p:cNvSpPr>
            <a:spLocks noGrp="1"/>
          </p:cNvSpPr>
          <p:nvPr>
            <p:ph type="title"/>
          </p:nvPr>
        </p:nvSpPr>
        <p:spPr>
          <a:xfrm>
            <a:off x="612648" y="457200"/>
            <a:ext cx="10515600" cy="829193"/>
          </a:xfrm>
        </p:spPr>
        <p:txBody>
          <a:bodyPr>
            <a:noAutofit/>
          </a:bodyPr>
          <a:lstStyle/>
          <a:p>
            <a:r>
              <a:rPr lang="en-US" sz="4000" dirty="0">
                <a:solidFill>
                  <a:schemeClr val="tx1"/>
                </a:solidFill>
              </a:rPr>
              <a:t>Next Steps</a:t>
            </a:r>
          </a:p>
        </p:txBody>
      </p:sp>
      <p:sp>
        <p:nvSpPr>
          <p:cNvPr id="3" name="Content Placeholder 2">
            <a:extLst>
              <a:ext uri="{FF2B5EF4-FFF2-40B4-BE49-F238E27FC236}">
                <a16:creationId xmlns:a16="http://schemas.microsoft.com/office/drawing/2014/main" xmlns="" id="{296BF806-DCED-4770-9E24-9156C606B8ED}"/>
              </a:ext>
            </a:extLst>
          </p:cNvPr>
          <p:cNvSpPr>
            <a:spLocks noGrp="1"/>
          </p:cNvSpPr>
          <p:nvPr>
            <p:ph idx="1"/>
          </p:nvPr>
        </p:nvSpPr>
        <p:spPr>
          <a:xfrm>
            <a:off x="609600" y="1981216"/>
            <a:ext cx="7604234" cy="3938321"/>
          </a:xfrm>
        </p:spPr>
        <p:txBody>
          <a:bodyPr>
            <a:normAutofit/>
          </a:bodyPr>
          <a:lstStyle/>
          <a:p>
            <a:pPr marL="457200" indent="-457200">
              <a:buClr>
                <a:srgbClr val="C00000"/>
              </a:buClr>
              <a:buFont typeface="Wingdings" panose="05000000000000000000" pitchFamily="2" charset="2"/>
              <a:buChar char="§"/>
            </a:pPr>
            <a:r>
              <a:rPr lang="en-US" sz="2800" dirty="0"/>
              <a:t>Development of Interactive Provider Tool</a:t>
            </a:r>
          </a:p>
          <a:p>
            <a:pPr marL="914400" lvl="1">
              <a:buClr>
                <a:srgbClr val="C00000"/>
              </a:buClr>
            </a:pPr>
            <a:r>
              <a:rPr lang="en-US" dirty="0"/>
              <a:t>Front facing side: c</a:t>
            </a:r>
            <a:r>
              <a:rPr lang="en-US" dirty="0" smtClean="0"/>
              <a:t>lient visuals</a:t>
            </a:r>
            <a:endParaRPr lang="en-US" dirty="0"/>
          </a:p>
          <a:p>
            <a:pPr marL="914400" lvl="1">
              <a:buClr>
                <a:srgbClr val="C00000"/>
              </a:buClr>
            </a:pPr>
            <a:r>
              <a:rPr lang="en-US" dirty="0"/>
              <a:t>Provider facing side: </a:t>
            </a:r>
            <a:r>
              <a:rPr lang="en-US" dirty="0" smtClean="0"/>
              <a:t>list </a:t>
            </a:r>
            <a:r>
              <a:rPr lang="en-US" dirty="0"/>
              <a:t>of probes</a:t>
            </a:r>
          </a:p>
          <a:p>
            <a:endParaRPr lang="en-US" dirty="0"/>
          </a:p>
          <a:p>
            <a:pPr marL="457200" indent="-457200">
              <a:buClr>
                <a:srgbClr val="C00000"/>
              </a:buClr>
              <a:buFont typeface="Wingdings" panose="05000000000000000000" pitchFamily="2" charset="2"/>
              <a:buChar char="§"/>
            </a:pPr>
            <a:r>
              <a:rPr lang="en-US" sz="2800" dirty="0"/>
              <a:t>Dissemination of Tool</a:t>
            </a:r>
          </a:p>
          <a:p>
            <a:pPr marL="914400" lvl="1">
              <a:buClr>
                <a:srgbClr val="C00000"/>
              </a:buClr>
            </a:pPr>
            <a:r>
              <a:rPr lang="en-US" dirty="0" smtClean="0"/>
              <a:t>Prism Health North Texas </a:t>
            </a:r>
            <a:r>
              <a:rPr lang="en-US" dirty="0"/>
              <a:t>providers</a:t>
            </a:r>
          </a:p>
          <a:p>
            <a:pPr marL="914400" lvl="1">
              <a:buClr>
                <a:srgbClr val="C00000"/>
              </a:buClr>
            </a:pPr>
            <a:r>
              <a:rPr lang="en-US" dirty="0"/>
              <a:t>Community partners</a:t>
            </a:r>
          </a:p>
          <a:p>
            <a:pPr marL="914400" lvl="1">
              <a:buClr>
                <a:srgbClr val="C00000"/>
              </a:buClr>
            </a:pPr>
            <a:r>
              <a:rPr lang="en-US" dirty="0" smtClean="0"/>
              <a:t>Ryan </a:t>
            </a:r>
            <a:r>
              <a:rPr lang="en-US" dirty="0"/>
              <a:t>White funded </a:t>
            </a:r>
            <a:r>
              <a:rPr lang="en-US" dirty="0" smtClean="0"/>
              <a:t>agencies/programs</a:t>
            </a:r>
            <a:endParaRPr lang="en-US" dirty="0"/>
          </a:p>
        </p:txBody>
      </p:sp>
      <p:pic>
        <p:nvPicPr>
          <p:cNvPr id="4" name="Picture 2" descr="Triangular, flip chart with one sided intended for the client or patient and one side containing details for the provider." title="Visual image of the proposed interactive provider t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333" y="1891855"/>
            <a:ext cx="3973989" cy="3516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92478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406901"/>
            <a:ext cx="11025716" cy="1362075"/>
          </a:xfrm>
        </p:spPr>
        <p:txBody>
          <a:bodyPr>
            <a:normAutofit fontScale="90000"/>
          </a:bodyPr>
          <a:lstStyle/>
          <a:p>
            <a:r>
              <a:rPr lang="en-US" sz="4400" dirty="0" smtClean="0">
                <a:solidFill>
                  <a:schemeClr val="tx1"/>
                </a:solidFill>
              </a:rPr>
              <a:t>Snapshot of Local Outcomes</a:t>
            </a:r>
            <a:r>
              <a:rPr lang="en-US" sz="3600" dirty="0" smtClean="0">
                <a:solidFill>
                  <a:schemeClr val="tx1"/>
                </a:solidFill>
              </a:rPr>
              <a:t/>
            </a:r>
            <a:br>
              <a:rPr lang="en-US" sz="3600" dirty="0" smtClean="0">
                <a:solidFill>
                  <a:schemeClr val="tx1"/>
                </a:solidFill>
              </a:rPr>
            </a:br>
            <a:r>
              <a:rPr lang="en-US" sz="3600" b="0" i="1" dirty="0" smtClean="0">
                <a:solidFill>
                  <a:srgbClr val="C00000"/>
                </a:solidFill>
              </a:rPr>
              <a:t>Preliminary Data</a:t>
            </a:r>
            <a:r>
              <a:rPr lang="en-US" sz="3600" i="1" dirty="0">
                <a:solidFill>
                  <a:srgbClr val="C00000"/>
                </a:solidFill>
              </a:rPr>
              <a:t/>
            </a:r>
            <a:br>
              <a:rPr lang="en-US" sz="3600" i="1" dirty="0">
                <a:solidFill>
                  <a:srgbClr val="C00000"/>
                </a:solidFill>
              </a:rPr>
            </a:br>
            <a:endParaRPr lang="en-US" sz="3600" dirty="0">
              <a:solidFill>
                <a:schemeClr val="tx1"/>
              </a:solidFill>
            </a:endParaRPr>
          </a:p>
        </p:txBody>
      </p:sp>
    </p:spTree>
    <p:extLst>
      <p:ext uri="{BB962C8B-B14F-4D97-AF65-F5344CB8AC3E}">
        <p14:creationId xmlns:p14="http://schemas.microsoft.com/office/powerpoint/2010/main" val="15284928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647" y="457200"/>
            <a:ext cx="11432207" cy="829193"/>
          </a:xfrm>
        </p:spPr>
        <p:txBody>
          <a:bodyPr>
            <a:noAutofit/>
          </a:bodyPr>
          <a:lstStyle/>
          <a:p>
            <a:r>
              <a:rPr lang="en-US" sz="4000" dirty="0" smtClean="0">
                <a:solidFill>
                  <a:schemeClr val="tx1"/>
                </a:solidFill>
              </a:rPr>
              <a:t>HIV Status at Enrollment (n=104) –</a:t>
            </a:r>
            <a:br>
              <a:rPr lang="en-US" sz="4000" dirty="0" smtClean="0">
                <a:solidFill>
                  <a:schemeClr val="tx1"/>
                </a:solidFill>
              </a:rPr>
            </a:br>
            <a:r>
              <a:rPr lang="en-US" sz="4000" dirty="0" smtClean="0">
                <a:solidFill>
                  <a:srgbClr val="C00000"/>
                </a:solidFill>
              </a:rPr>
              <a:t>Preliminary Data</a:t>
            </a:r>
            <a:endParaRPr lang="en-US" sz="4000" dirty="0">
              <a:solidFill>
                <a:srgbClr val="C00000"/>
              </a:solidFill>
            </a:endParaRPr>
          </a:p>
        </p:txBody>
      </p:sp>
      <p:pic>
        <p:nvPicPr>
          <p:cNvPr id="6" name="chart" descr="Of 104 clients, fifty-seven percent were newly diagnosed and forty-three percent were previously diagnosed." title="Preliminary Data - HIV Status at Enrollment"/>
          <p:cNvPicPr>
            <a:picLocks noGrp="1" noChangeAspect="1"/>
          </p:cNvPicPr>
          <p:nvPr>
            <p:ph sz="half" idx="10"/>
          </p:nvPr>
        </p:nvPicPr>
        <p:blipFill rotWithShape="1">
          <a:blip r:embed="rId2"/>
          <a:srcRect t="22142"/>
          <a:stretch/>
        </p:blipFill>
        <p:spPr>
          <a:xfrm>
            <a:off x="3617109" y="2238703"/>
            <a:ext cx="4864732" cy="3480177"/>
          </a:xfrm>
          <a:prstGeom prst="rect">
            <a:avLst/>
          </a:prstGeom>
        </p:spPr>
      </p:pic>
    </p:spTree>
    <p:extLst>
      <p:ext uri="{BB962C8B-B14F-4D97-AF65-F5344CB8AC3E}">
        <p14:creationId xmlns:p14="http://schemas.microsoft.com/office/powerpoint/2010/main" val="11802134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648" y="457200"/>
            <a:ext cx="11524593" cy="829193"/>
          </a:xfrm>
        </p:spPr>
        <p:txBody>
          <a:bodyPr>
            <a:noAutofit/>
          </a:bodyPr>
          <a:lstStyle/>
          <a:p>
            <a:r>
              <a:rPr lang="en-US" sz="4000" dirty="0" smtClean="0">
                <a:solidFill>
                  <a:schemeClr val="tx1"/>
                </a:solidFill>
              </a:rPr>
              <a:t>Linkage of Newly Diagnosed Participants (n=59) – </a:t>
            </a:r>
            <a:r>
              <a:rPr lang="en-US" sz="4000" dirty="0" smtClean="0">
                <a:solidFill>
                  <a:srgbClr val="C00000"/>
                </a:solidFill>
              </a:rPr>
              <a:t>Preliminary Data </a:t>
            </a:r>
            <a:endParaRPr lang="en-US" sz="4000" dirty="0">
              <a:solidFill>
                <a:srgbClr val="C00000"/>
              </a:solidFill>
            </a:endParaRPr>
          </a:p>
        </p:txBody>
      </p:sp>
      <p:pic>
        <p:nvPicPr>
          <p:cNvPr id="5" name="Picture 2" descr="Of 59 clients, forty-six percent were linked within 30 days, forty-nine percent were linked within 90 days, and five percent were linked after 90 days." title="Preliminary Data - Linkage of Newly Diagnosed Participants"/>
          <p:cNvPicPr>
            <a:picLocks noGrp="1" noChangeAspect="1" noChangeArrowheads="1"/>
          </p:cNvPicPr>
          <p:nvPr>
            <p:ph sz="half" idx="10"/>
          </p:nvPr>
        </p:nvPicPr>
        <p:blipFill rotWithShape="1">
          <a:blip r:embed="rId2">
            <a:extLst>
              <a:ext uri="{28A0092B-C50C-407E-A947-70E740481C1C}">
                <a14:useLocalDpi xmlns:a14="http://schemas.microsoft.com/office/drawing/2010/main" val="0"/>
              </a:ext>
            </a:extLst>
          </a:blip>
          <a:srcRect t="24882"/>
          <a:stretch/>
        </p:blipFill>
        <p:spPr bwMode="auto">
          <a:xfrm>
            <a:off x="2436766" y="1813035"/>
            <a:ext cx="7217140" cy="4051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84568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647" y="457200"/>
            <a:ext cx="11101131" cy="829193"/>
          </a:xfrm>
        </p:spPr>
        <p:txBody>
          <a:bodyPr>
            <a:noAutofit/>
          </a:bodyPr>
          <a:lstStyle/>
          <a:p>
            <a:r>
              <a:rPr lang="en-US" sz="4000" dirty="0" smtClean="0">
                <a:solidFill>
                  <a:schemeClr val="tx1"/>
                </a:solidFill>
              </a:rPr>
              <a:t>With AIDS Diagnosis at Baseline (n=104)– </a:t>
            </a:r>
            <a:r>
              <a:rPr lang="en-US" sz="4000" dirty="0" smtClean="0">
                <a:solidFill>
                  <a:srgbClr val="C00000"/>
                </a:solidFill>
              </a:rPr>
              <a:t>Preliminary Data </a:t>
            </a:r>
            <a:endParaRPr lang="en-US" sz="4000" dirty="0">
              <a:solidFill>
                <a:srgbClr val="C00000"/>
              </a:solidFill>
            </a:endParaRPr>
          </a:p>
        </p:txBody>
      </p:sp>
      <p:pic>
        <p:nvPicPr>
          <p:cNvPr id="6" name="Picture 2" descr="Of 104 clients, twenty-five percent had an AIDS diagnosis, sixty percent has a non-AIDS diagnosis, and fifteen percent had not had a CD4 count in the past year." title="Preliminary data of number that met AIDS Definition at Baseline"/>
          <p:cNvPicPr>
            <a:picLocks noGrp="1" noChangeAspect="1" noChangeArrowheads="1"/>
          </p:cNvPicPr>
          <p:nvPr>
            <p:ph sz="half" idx="10"/>
          </p:nvPr>
        </p:nvPicPr>
        <p:blipFill rotWithShape="1">
          <a:blip r:embed="rId2">
            <a:extLst>
              <a:ext uri="{28A0092B-C50C-407E-A947-70E740481C1C}">
                <a14:useLocalDpi xmlns:a14="http://schemas.microsoft.com/office/drawing/2010/main" val="0"/>
              </a:ext>
            </a:extLst>
          </a:blip>
          <a:srcRect t="20813"/>
          <a:stretch/>
        </p:blipFill>
        <p:spPr bwMode="auto">
          <a:xfrm>
            <a:off x="2237941" y="1671145"/>
            <a:ext cx="7667446" cy="4193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2656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647" y="457200"/>
            <a:ext cx="11101131" cy="829193"/>
          </a:xfrm>
        </p:spPr>
        <p:txBody>
          <a:bodyPr>
            <a:noAutofit/>
          </a:bodyPr>
          <a:lstStyle/>
          <a:p>
            <a:r>
              <a:rPr lang="en-US" sz="4000" dirty="0" smtClean="0">
                <a:solidFill>
                  <a:schemeClr val="tx1"/>
                </a:solidFill>
              </a:rPr>
              <a:t>1-Year Outcomes among Participants with AIDS Diagnosis at Baseline – </a:t>
            </a:r>
            <a:r>
              <a:rPr lang="en-US" sz="4000" dirty="0" smtClean="0">
                <a:solidFill>
                  <a:srgbClr val="C00000"/>
                </a:solidFill>
              </a:rPr>
              <a:t>Preliminary Data </a:t>
            </a:r>
            <a:endParaRPr lang="en-US" sz="4000" dirty="0">
              <a:solidFill>
                <a:srgbClr val="C00000"/>
              </a:solidFill>
            </a:endParaRPr>
          </a:p>
        </p:txBody>
      </p:sp>
      <p:pic>
        <p:nvPicPr>
          <p:cNvPr id="5" name="Picture 3" descr="At six months, of 26 clients, ninety-two percent showed evidence of care and eighty-five percent were virally suppressed. At 12 months, of 19 clients, seventy-four percent were retained in HIV care and seventy-nine percent were virally suppressed." title="Preliminary data chart of one year outcomes among participants that met AIDS definition at baseline"/>
          <p:cNvPicPr>
            <a:picLocks noGrp="1" noChangeAspect="1" noChangeArrowheads="1"/>
          </p:cNvPicPr>
          <p:nvPr>
            <p:ph sz="half" idx="10"/>
          </p:nvPr>
        </p:nvPicPr>
        <p:blipFill>
          <a:blip r:embed="rId2">
            <a:extLst>
              <a:ext uri="{28A0092B-C50C-407E-A947-70E740481C1C}">
                <a14:useLocalDpi xmlns:a14="http://schemas.microsoft.com/office/drawing/2010/main" val="0"/>
              </a:ext>
            </a:extLst>
          </a:blip>
          <a:srcRect/>
          <a:stretch>
            <a:fillRect/>
          </a:stretch>
        </p:blipFill>
        <p:spPr bwMode="auto">
          <a:xfrm>
            <a:off x="2933700" y="1782762"/>
            <a:ext cx="63246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35470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647" y="457200"/>
            <a:ext cx="11101131" cy="829193"/>
          </a:xfrm>
        </p:spPr>
        <p:txBody>
          <a:bodyPr>
            <a:noAutofit/>
          </a:bodyPr>
          <a:lstStyle/>
          <a:p>
            <a:r>
              <a:rPr lang="en-US" sz="4000" dirty="0" smtClean="0">
                <a:solidFill>
                  <a:schemeClr val="tx1"/>
                </a:solidFill>
              </a:rPr>
              <a:t>Individual Level Outcomes – Continuum of Care</a:t>
            </a:r>
            <a:br>
              <a:rPr lang="en-US" sz="4000" dirty="0" smtClean="0">
                <a:solidFill>
                  <a:schemeClr val="tx1"/>
                </a:solidFill>
              </a:rPr>
            </a:br>
            <a:r>
              <a:rPr lang="en-US" sz="4000" dirty="0" smtClean="0">
                <a:solidFill>
                  <a:srgbClr val="C00000"/>
                </a:solidFill>
              </a:rPr>
              <a:t>Preliminary Data </a:t>
            </a:r>
            <a:endParaRPr lang="en-US" sz="4000" dirty="0">
              <a:solidFill>
                <a:srgbClr val="C00000"/>
              </a:solidFill>
            </a:endParaRPr>
          </a:p>
        </p:txBody>
      </p:sp>
      <p:pic>
        <p:nvPicPr>
          <p:cNvPr id="6" name="Picture 2" title="Preliminary data  of individual level outcomes"/>
          <p:cNvPicPr>
            <a:picLocks noChangeAspect="1" noChangeArrowheads="1"/>
          </p:cNvPicPr>
          <p:nvPr/>
        </p:nvPicPr>
        <p:blipFill rotWithShape="1">
          <a:blip r:embed="rId2">
            <a:extLst>
              <a:ext uri="{28A0092B-C50C-407E-A947-70E740481C1C}">
                <a14:useLocalDpi xmlns:a14="http://schemas.microsoft.com/office/drawing/2010/main" val="0"/>
              </a:ext>
            </a:extLst>
          </a:blip>
          <a:srcRect t="20209"/>
          <a:stretch/>
        </p:blipFill>
        <p:spPr bwMode="auto">
          <a:xfrm>
            <a:off x="840604" y="1497725"/>
            <a:ext cx="10553675" cy="3799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9444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438400"/>
            <a:ext cx="10972800" cy="1143000"/>
          </a:xfrm>
        </p:spPr>
        <p:txBody>
          <a:bodyPr>
            <a:normAutofit fontScale="90000"/>
          </a:bodyPr>
          <a:lstStyle/>
          <a:p>
            <a:r>
              <a:rPr lang="en-US" dirty="0" smtClean="0">
                <a:solidFill>
                  <a:schemeClr val="tx1"/>
                </a:solidFill>
              </a:rPr>
              <a:t>Questions? </a:t>
            </a:r>
            <a:r>
              <a:rPr lang="en-US" dirty="0">
                <a:solidFill>
                  <a:schemeClr val="tx1"/>
                </a:solidFill>
              </a:rPr>
              <a:t/>
            </a:r>
            <a:br>
              <a:rPr lang="en-US" dirty="0">
                <a:solidFill>
                  <a:schemeClr val="tx1"/>
                </a:solidFill>
              </a:rPr>
            </a:br>
            <a:r>
              <a:rPr lang="en-US" dirty="0" smtClean="0">
                <a:solidFill>
                  <a:schemeClr val="tx1"/>
                </a:solidFill>
              </a:rPr>
              <a:t>____________________</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Thank you!</a:t>
            </a:r>
            <a:endParaRPr lang="en-US" dirty="0">
              <a:solidFill>
                <a:schemeClr val="tx1"/>
              </a:solidFill>
            </a:endParaRPr>
          </a:p>
        </p:txBody>
      </p:sp>
    </p:spTree>
    <p:extLst>
      <p:ext uri="{BB962C8B-B14F-4D97-AF65-F5344CB8AC3E}">
        <p14:creationId xmlns:p14="http://schemas.microsoft.com/office/powerpoint/2010/main" val="531826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Goal of Tailoring</a:t>
            </a:r>
            <a:endParaRPr lang="en-US" dirty="0"/>
          </a:p>
        </p:txBody>
      </p:sp>
      <p:sp>
        <p:nvSpPr>
          <p:cNvPr id="3" name="Content Placeholder 2"/>
          <p:cNvSpPr>
            <a:spLocks noGrp="1"/>
          </p:cNvSpPr>
          <p:nvPr>
            <p:ph sz="half" idx="10"/>
          </p:nvPr>
        </p:nvSpPr>
        <p:spPr/>
        <p:txBody>
          <a:bodyPr>
            <a:normAutofit/>
          </a:bodyPr>
          <a:lstStyle/>
          <a:p>
            <a:pPr marL="457200" indent="-457200">
              <a:buFont typeface="Arial" charset="0"/>
              <a:buChar char="•"/>
              <a:defRPr/>
            </a:pPr>
            <a:r>
              <a:rPr lang="en-US" altLang="en-US" sz="2800" dirty="0" smtClean="0"/>
              <a:t>Initiative </a:t>
            </a:r>
            <a:r>
              <a:rPr lang="mr-IN" altLang="en-US" sz="2800" dirty="0" smtClean="0"/>
              <a:t>–</a:t>
            </a:r>
            <a:r>
              <a:rPr lang="en-US" altLang="en-US" sz="2800" dirty="0" smtClean="0"/>
              <a:t> </a:t>
            </a:r>
            <a:r>
              <a:rPr lang="en-US" altLang="en-US" sz="2800" dirty="0" smtClean="0"/>
              <a:t>E</a:t>
            </a:r>
            <a:r>
              <a:rPr lang="en-US" altLang="en-US" sz="2800" dirty="0" smtClean="0"/>
              <a:t>fficacious interventions were selected and modified for eac</a:t>
            </a:r>
            <a:r>
              <a:rPr lang="en-US" altLang="en-US" sz="2800" dirty="0" smtClean="0"/>
              <a:t>h site.</a:t>
            </a:r>
            <a:endParaRPr lang="en-US" altLang="en-US" sz="2800" dirty="0"/>
          </a:p>
          <a:p>
            <a:pPr marL="457200" indent="-457200">
              <a:buFont typeface="Arial" charset="0"/>
              <a:buChar char="•"/>
              <a:defRPr/>
            </a:pPr>
            <a:r>
              <a:rPr lang="en-US" altLang="en-US" sz="2800" dirty="0" smtClean="0"/>
              <a:t>Challenge </a:t>
            </a:r>
            <a:r>
              <a:rPr lang="mr-IN" altLang="en-US" sz="2800" dirty="0" smtClean="0"/>
              <a:t>–</a:t>
            </a:r>
            <a:r>
              <a:rPr lang="en-US" altLang="en-US" sz="2800" dirty="0" smtClean="0"/>
              <a:t> When it is necessary, and how much change is enough or too much. </a:t>
            </a:r>
          </a:p>
          <a:p>
            <a:pPr marL="1143000" lvl="1" indent="-457200">
              <a:buFont typeface="Arial" charset="0"/>
              <a:buChar char="•"/>
              <a:defRPr/>
            </a:pPr>
            <a:r>
              <a:rPr lang="en-US" altLang="en-US" sz="2800" dirty="0" smtClean="0"/>
              <a:t>ETAC and expertise within each site collaborated to help achieve this balance. </a:t>
            </a:r>
            <a:endParaRPr lang="en-US" altLang="en-US" sz="2800" dirty="0"/>
          </a:p>
          <a:p>
            <a:pPr marL="457200" indent="-457200">
              <a:buFont typeface="Arial" charset="0"/>
              <a:buChar char="•"/>
              <a:defRPr/>
            </a:pPr>
            <a:r>
              <a:rPr lang="en-US" altLang="en-US" sz="2800" dirty="0"/>
              <a:t>Interventions </a:t>
            </a:r>
            <a:r>
              <a:rPr lang="en-US" altLang="en-US" sz="2800" dirty="0" smtClean="0"/>
              <a:t>strived </a:t>
            </a:r>
            <a:r>
              <a:rPr lang="en-US" altLang="en-US" sz="2800" dirty="0"/>
              <a:t>to have balance between </a:t>
            </a:r>
            <a:r>
              <a:rPr lang="en-US" altLang="en-US" sz="2800" dirty="0" smtClean="0"/>
              <a:t>tailoring </a:t>
            </a:r>
            <a:r>
              <a:rPr lang="en-US" altLang="en-US" sz="2800" dirty="0"/>
              <a:t>and fidelity to core </a:t>
            </a:r>
            <a:r>
              <a:rPr lang="en-US" altLang="en-US" sz="2800" dirty="0" smtClean="0"/>
              <a:t>elements </a:t>
            </a:r>
            <a:r>
              <a:rPr lang="mr-IN" altLang="en-US" sz="2800" dirty="0" smtClean="0"/>
              <a:t>–</a:t>
            </a:r>
            <a:r>
              <a:rPr lang="en-US" altLang="en-US" sz="2800" dirty="0" smtClean="0"/>
              <a:t> active ingredients of an intervention. </a:t>
            </a:r>
            <a:endParaRPr lang="en-US" altLang="en-US" sz="2800" dirty="0"/>
          </a:p>
          <a:p>
            <a:pPr marL="457200" indent="-457200">
              <a:buFont typeface="Arial" charset="0"/>
              <a:buChar char="•"/>
            </a:pPr>
            <a:endParaRPr lang="en-US" sz="2800" dirty="0"/>
          </a:p>
        </p:txBody>
      </p:sp>
    </p:spTree>
    <p:extLst>
      <p:ext uri="{BB962C8B-B14F-4D97-AF65-F5344CB8AC3E}">
        <p14:creationId xmlns:p14="http://schemas.microsoft.com/office/powerpoint/2010/main" val="810638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4" y="234397"/>
            <a:ext cx="11410122" cy="829193"/>
          </a:xfrm>
        </p:spPr>
        <p:txBody>
          <a:bodyPr>
            <a:normAutofit fontScale="90000"/>
          </a:bodyPr>
          <a:lstStyle/>
          <a:p>
            <a:r>
              <a:rPr lang="en-US" dirty="0" smtClean="0"/>
              <a:t>Avoiding the Pitfalls of </a:t>
            </a:r>
            <a:r>
              <a:rPr lang="en-US" smtClean="0"/>
              <a:t>Failed Interventions</a:t>
            </a:r>
            <a:endParaRPr lang="en-US"/>
          </a:p>
        </p:txBody>
      </p:sp>
      <p:sp>
        <p:nvSpPr>
          <p:cNvPr id="3" name="Content Placeholder 2"/>
          <p:cNvSpPr>
            <a:spLocks noGrp="1"/>
          </p:cNvSpPr>
          <p:nvPr>
            <p:ph sz="half" idx="10"/>
          </p:nvPr>
        </p:nvSpPr>
        <p:spPr>
          <a:xfrm>
            <a:off x="450574" y="1196982"/>
            <a:ext cx="10903226" cy="4448443"/>
          </a:xfrm>
        </p:spPr>
        <p:txBody>
          <a:bodyPr>
            <a:normAutofit/>
          </a:bodyPr>
          <a:lstStyle/>
          <a:p>
            <a:pPr marL="342900" indent="-342900">
              <a:buFont typeface="Arial" charset="0"/>
              <a:buChar char="•"/>
            </a:pPr>
            <a:r>
              <a:rPr lang="en-US" altLang="en-US" dirty="0" smtClean="0"/>
              <a:t>Sites fully understand their populations, and have diverse research experiences and expertise</a:t>
            </a:r>
          </a:p>
          <a:p>
            <a:pPr marL="342900" indent="-342900">
              <a:buFont typeface="Arial" charset="0"/>
              <a:buChar char="•"/>
            </a:pPr>
            <a:r>
              <a:rPr lang="en-US" altLang="en-US" dirty="0" smtClean="0"/>
              <a:t>ETAC has experts in Latino/a health research and intervention development. </a:t>
            </a:r>
          </a:p>
          <a:p>
            <a:pPr marL="342900" indent="-342900">
              <a:buFont typeface="Arial" charset="0"/>
              <a:buChar char="•"/>
            </a:pPr>
            <a:r>
              <a:rPr lang="en-US" altLang="en-US" dirty="0" smtClean="0"/>
              <a:t>Barrera </a:t>
            </a:r>
            <a:r>
              <a:rPr lang="en-US" altLang="en-US" dirty="0"/>
              <a:t>and </a:t>
            </a:r>
            <a:r>
              <a:rPr lang="en-US" altLang="en-US" dirty="0" smtClean="0"/>
              <a:t>Castro (2006) - Interventions </a:t>
            </a:r>
            <a:r>
              <a:rPr lang="en-US" altLang="en-US" dirty="0"/>
              <a:t>“fail to be generalized…because of differences in</a:t>
            </a:r>
            <a:r>
              <a:rPr lang="en-US" altLang="en-US" dirty="0" smtClean="0"/>
              <a:t>…”</a:t>
            </a:r>
            <a:endParaRPr lang="en-US" altLang="en-US" dirty="0"/>
          </a:p>
          <a:p>
            <a:pPr lvl="1"/>
            <a:r>
              <a:rPr lang="en-US" altLang="en-US" dirty="0"/>
              <a:t>A) Engagement- the ability of procedures to reach potential participants </a:t>
            </a:r>
            <a:r>
              <a:rPr lang="en-US" altLang="en-US" dirty="0" smtClean="0"/>
              <a:t>and </a:t>
            </a:r>
            <a:r>
              <a:rPr lang="en-US" altLang="en-US" dirty="0"/>
              <a:t>involve them </a:t>
            </a:r>
            <a:r>
              <a:rPr lang="en-US" altLang="en-US" dirty="0" smtClean="0"/>
              <a:t>fully;</a:t>
            </a:r>
            <a:endParaRPr lang="en-US" altLang="en-US" dirty="0"/>
          </a:p>
          <a:p>
            <a:pPr lvl="1"/>
            <a:r>
              <a:rPr lang="en-US" altLang="en-US" dirty="0"/>
              <a:t>B) Outcome – ability of intervention to change targeted </a:t>
            </a:r>
            <a:r>
              <a:rPr lang="en-US" altLang="en-US" dirty="0" smtClean="0"/>
              <a:t>variables;</a:t>
            </a:r>
            <a:endParaRPr lang="en-US" altLang="en-US" dirty="0"/>
          </a:p>
          <a:p>
            <a:pPr lvl="1"/>
            <a:r>
              <a:rPr lang="en-US" altLang="en-US" dirty="0"/>
              <a:t>C) Content and process </a:t>
            </a:r>
            <a:r>
              <a:rPr lang="en-US" altLang="en-US" dirty="0" smtClean="0"/>
              <a:t>changes. </a:t>
            </a:r>
            <a:endParaRPr lang="en-US" altLang="en-US" dirty="0"/>
          </a:p>
          <a:p>
            <a:pPr marL="342900" indent="-342900">
              <a:buFont typeface="Arial" charset="0"/>
              <a:buChar char="•"/>
            </a:pPr>
            <a:r>
              <a:rPr lang="en-US" altLang="en-US" dirty="0"/>
              <a:t>Recognize where pitfalls may occur and avoid them. </a:t>
            </a:r>
          </a:p>
          <a:p>
            <a:endParaRPr lang="en-US" dirty="0"/>
          </a:p>
        </p:txBody>
      </p:sp>
    </p:spTree>
    <p:extLst>
      <p:ext uri="{BB962C8B-B14F-4D97-AF65-F5344CB8AC3E}">
        <p14:creationId xmlns:p14="http://schemas.microsoft.com/office/powerpoint/2010/main" val="762290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0" ma:contentTypeDescription="Create a new document." ma:contentTypeScope="" ma:versionID="2744b83b1c30f046831f1246f8fc5118">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b1a798a26ac433add5ccb610541c3d3d"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FA1483-4A22-4888-9FB2-688D6C1A5118}">
  <ds:schemaRefs>
    <ds:schemaRef ds:uri="http://schemas.microsoft.com/sharepoint/v3/contenttype/forms"/>
  </ds:schemaRefs>
</ds:datastoreItem>
</file>

<file path=customXml/itemProps2.xml><?xml version="1.0" encoding="utf-8"?>
<ds:datastoreItem xmlns:ds="http://schemas.openxmlformats.org/officeDocument/2006/customXml" ds:itemID="{257637BD-F6B8-4C8E-98AF-4410C437D562}">
  <ds:schemaRefs>
    <ds:schemaRef ds:uri="http://schemas.microsoft.com/office/infopath/2007/PartnerControls"/>
    <ds:schemaRef ds:uri="http://purl.org/dc/elements/1.1/"/>
    <ds:schemaRef ds:uri="http://purl.org/dc/terms/"/>
    <ds:schemaRef ds:uri="http://schemas.microsoft.com/office/2006/metadata/properties"/>
    <ds:schemaRef ds:uri="http://www.w3.org/XML/1998/namespace"/>
    <ds:schemaRef ds:uri="http://schemas.openxmlformats.org/package/2006/metadata/core-properties"/>
    <ds:schemaRef ds:uri="763191c0-b165-402f-a2d4-8ae261e3ae05"/>
    <ds:schemaRef ds:uri="http://schemas.microsoft.com/office/2006/documentManagement/types"/>
    <ds:schemaRef ds:uri="75e813ae-c565-40db-b37c-cfdb0e13b5d9"/>
    <ds:schemaRef ds:uri="http://purl.org/dc/dcmitype/"/>
  </ds:schemaRefs>
</ds:datastoreItem>
</file>

<file path=customXml/itemProps3.xml><?xml version="1.0" encoding="utf-8"?>
<ds:datastoreItem xmlns:ds="http://schemas.openxmlformats.org/officeDocument/2006/customXml" ds:itemID="{D6C9D4D4-7BD0-4EB1-BE21-D6DB0B33F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2266</TotalTime>
  <Words>6383</Words>
  <Application>Microsoft Macintosh PowerPoint</Application>
  <PresentationFormat>Widescreen</PresentationFormat>
  <Paragraphs>825</Paragraphs>
  <Slides>77</Slides>
  <Notes>50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77</vt:i4>
      </vt:variant>
    </vt:vector>
  </HeadingPairs>
  <TitlesOfParts>
    <vt:vector size="94" baseType="lpstr">
      <vt:lpstr>Arial Black</vt:lpstr>
      <vt:lpstr>Arial Unicode MS</vt:lpstr>
      <vt:lpstr>Batang</vt:lpstr>
      <vt:lpstr>Calibri</vt:lpstr>
      <vt:lpstr>Calibri Light</vt:lpstr>
      <vt:lpstr>Corbel</vt:lpstr>
      <vt:lpstr>Courier New</vt:lpstr>
      <vt:lpstr>Franklin Gothic Medium</vt:lpstr>
      <vt:lpstr>Impact</vt:lpstr>
      <vt:lpstr>Mangal</vt:lpstr>
      <vt:lpstr>MS PGothic</vt:lpstr>
      <vt:lpstr>ＭＳ Ｐゴシック</vt:lpstr>
      <vt:lpstr>Times New Roman</vt:lpstr>
      <vt:lpstr>Wingdings</vt:lpstr>
      <vt:lpstr>游ゴシック</vt:lpstr>
      <vt:lpstr>Arial</vt:lpstr>
      <vt:lpstr>Office Theme</vt:lpstr>
      <vt:lpstr>PowerPoint Presentation</vt:lpstr>
      <vt:lpstr>Using a Transnational Framework to Improve Engagement in the SPNS Latino Transnational Initiative (101), 12899</vt:lpstr>
      <vt:lpstr>Culturally appropriate interventions of outreach, access, and retention among Latino/a populations.</vt:lpstr>
      <vt:lpstr>Activities in the Initiative</vt:lpstr>
      <vt:lpstr>Evaluation of Initiative</vt:lpstr>
      <vt:lpstr>Overview of Tailoring Interventions  </vt:lpstr>
      <vt:lpstr>What is tailoring?</vt:lpstr>
      <vt:lpstr>The Goal of Tailoring</vt:lpstr>
      <vt:lpstr>Avoiding the Pitfalls of Failed Interventions</vt:lpstr>
      <vt:lpstr>Transnationalism and Latino/a Cultural Elements</vt:lpstr>
      <vt:lpstr>Ecological Validity Model</vt:lpstr>
      <vt:lpstr>Overview of Transnationalism in the Latino SPNS Initiative  </vt:lpstr>
      <vt:lpstr>Outline</vt:lpstr>
      <vt:lpstr>Transnationalism</vt:lpstr>
      <vt:lpstr>Transnational Social Spaces/Fields</vt:lpstr>
      <vt:lpstr>Transnational Social Spaces/Fields</vt:lpstr>
      <vt:lpstr>Transnational Life</vt:lpstr>
      <vt:lpstr>Transnational Practices</vt:lpstr>
      <vt:lpstr>PowerPoint Presentation</vt:lpstr>
      <vt:lpstr>PowerPoint Presentation</vt:lpstr>
      <vt:lpstr>Transnational Practices</vt:lpstr>
      <vt:lpstr>Transnational practices</vt:lpstr>
      <vt:lpstr>Transnational Practices</vt:lpstr>
      <vt:lpstr>What Influences Transnationalism?</vt:lpstr>
      <vt:lpstr>What Influences Transnationalism?</vt:lpstr>
      <vt:lpstr> </vt:lpstr>
      <vt:lpstr>Transnational Exploration Session/Tool</vt:lpstr>
      <vt:lpstr>Transnational Exploration Session/Tool</vt:lpstr>
      <vt:lpstr>Integrating transnationalism into HIV care interventions</vt:lpstr>
      <vt:lpstr>Integrating transnationalism into HIV care interventions</vt:lpstr>
      <vt:lpstr>From Theory to Application: A Description of Transnationalism in Culturally-Appropriate HIV Interventions of Outreach, Access, and Retention Among Latino/a Populations. Journal of Immigrant Minority Health, May 2018 </vt:lpstr>
      <vt:lpstr>References</vt:lpstr>
      <vt:lpstr>References Cont.</vt:lpstr>
      <vt:lpstr>References Cont.</vt:lpstr>
      <vt:lpstr>References Cont.</vt:lpstr>
      <vt:lpstr>PowerPoint Presentation</vt:lpstr>
      <vt:lpstr>Proyecto Promover</vt:lpstr>
      <vt:lpstr>Perceived HIV Care Barriers</vt:lpstr>
      <vt:lpstr>Proyecto Promover Intervention Overview</vt:lpstr>
      <vt:lpstr>PowerPoint Presentation</vt:lpstr>
      <vt:lpstr>PowerPoint Presentation</vt:lpstr>
      <vt:lpstr>PowerPoint Presentation</vt:lpstr>
      <vt:lpstr>PowerPoint Presentation</vt:lpstr>
      <vt:lpstr>Proyecto Promover Key Ingredients</vt:lpstr>
      <vt:lpstr>  Transnational Integration Strategy   </vt:lpstr>
      <vt:lpstr>PowerPoint Presentation</vt:lpstr>
      <vt:lpstr>Perceived HIV Care Barriers</vt:lpstr>
      <vt:lpstr>  Transnational Integration Strategy   </vt:lpstr>
      <vt:lpstr>  Transnational Integration Strategy   </vt:lpstr>
      <vt:lpstr>Retention (MSE) Snapshot </vt:lpstr>
      <vt:lpstr>PowerPoint Presentation</vt:lpstr>
      <vt:lpstr>Retention in Intervention &amp; Care</vt:lpstr>
      <vt:lpstr>Retention &amp; Suppression</vt:lpstr>
      <vt:lpstr> Transnational Integration </vt:lpstr>
      <vt:lpstr>Thank You..</vt:lpstr>
      <vt:lpstr>PowerPoint Presentation</vt:lpstr>
      <vt:lpstr>PowerPoint Presentation</vt:lpstr>
      <vt:lpstr>Operationalizing the Transnational Framework and Recommended Best Practices</vt:lpstr>
      <vt:lpstr>HRSA Statement</vt:lpstr>
      <vt:lpstr>Prism Health North Texas formerly known as AIDS Arms, Inc.</vt:lpstr>
      <vt:lpstr>Prism Health North Texas</vt:lpstr>
      <vt:lpstr>Viviendo Valiente – A Program for People of Mexican Origin</vt:lpstr>
      <vt:lpstr>Viviendo Valiente – Incorporating Principles of Transnationalism </vt:lpstr>
      <vt:lpstr>Transnational and Cultural Assessment Tool</vt:lpstr>
      <vt:lpstr>Evolution of the Tool</vt:lpstr>
      <vt:lpstr>Programmatic Integration of Transnationalism Principles </vt:lpstr>
      <vt:lpstr>Recommended Best Practices</vt:lpstr>
      <vt:lpstr>Evolution of Client Level Assessment</vt:lpstr>
      <vt:lpstr>Recommended Best Practices – 2 of 2</vt:lpstr>
      <vt:lpstr>Next Steps</vt:lpstr>
      <vt:lpstr>Snapshot of Local Outcomes Preliminary Data </vt:lpstr>
      <vt:lpstr>HIV Status at Enrollment (n=104) – Preliminary Data</vt:lpstr>
      <vt:lpstr>Linkage of Newly Diagnosed Participants (n=59) – Preliminary Data </vt:lpstr>
      <vt:lpstr>With AIDS Diagnosis at Baseline (n=104)– Preliminary Data </vt:lpstr>
      <vt:lpstr>1-Year Outcomes among Participants with AIDS Diagnosis at Baseline – Preliminary Data </vt:lpstr>
      <vt:lpstr>Individual Level Outcomes – Continuum of Care Preliminary Data </vt:lpstr>
      <vt:lpstr>Questions?  ____________________  Thank you!</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Noonan (LRG)</dc:creator>
  <cp:lastModifiedBy>Sauceda, John</cp:lastModifiedBy>
  <cp:revision>24</cp:revision>
  <dcterms:created xsi:type="dcterms:W3CDTF">2018-09-04T17:07:24Z</dcterms:created>
  <dcterms:modified xsi:type="dcterms:W3CDTF">2018-10-10T14:40:07Z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0x010100BAD001A7F359EE46A0CF8058E098EF5A</vt:lpwstr>
  </property>
</Properties>
</file>