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6"/>
  </p:sldMasterIdLst>
  <p:notesMasterIdLst>
    <p:notesMasterId r:id="rId31"/>
  </p:notesMasterIdLst>
  <p:sldIdLst>
    <p:sldId id="256" r:id="rId7"/>
    <p:sldId id="265" r:id="rId8"/>
    <p:sldId id="266" r:id="rId9"/>
    <p:sldId id="267" r:id="rId10"/>
    <p:sldId id="293" r:id="rId11"/>
    <p:sldId id="268" r:id="rId12"/>
    <p:sldId id="286" r:id="rId13"/>
    <p:sldId id="270" r:id="rId14"/>
    <p:sldId id="271" r:id="rId15"/>
    <p:sldId id="294" r:id="rId16"/>
    <p:sldId id="285" r:id="rId17"/>
    <p:sldId id="282" r:id="rId18"/>
    <p:sldId id="284" r:id="rId19"/>
    <p:sldId id="283" r:id="rId20"/>
    <p:sldId id="277" r:id="rId21"/>
    <p:sldId id="278" r:id="rId22"/>
    <p:sldId id="279" r:id="rId23"/>
    <p:sldId id="280" r:id="rId24"/>
    <p:sldId id="281" r:id="rId25"/>
    <p:sldId id="292" r:id="rId26"/>
    <p:sldId id="290" r:id="rId27"/>
    <p:sldId id="295" r:id="rId28"/>
    <p:sldId id="263" r:id="rId29"/>
    <p:sldId id="264"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igone Dempsey" initials="AHD" lastIdx="1" clrIdx="0">
    <p:extLst>
      <p:ext uri="{19B8F6BF-5375-455C-9EA6-DF929625EA0E}">
        <p15:presenceInfo xmlns:p15="http://schemas.microsoft.com/office/powerpoint/2012/main" userId="Antigone Dempsey" providerId="None"/>
      </p:ext>
    </p:extLst>
  </p:cmAuthor>
  <p:cmAuthor id="2" name="Clark, Glenn (HRSA)" initials="CG(" lastIdx="3" clrIdx="1">
    <p:extLst>
      <p:ext uri="{19B8F6BF-5375-455C-9EA6-DF929625EA0E}">
        <p15:presenceInfo xmlns:p15="http://schemas.microsoft.com/office/powerpoint/2012/main" userId="S-1-5-21-1575576018-681398725-1848903544-35061" providerId="AD"/>
      </p:ext>
    </p:extLst>
  </p:cmAuthor>
  <p:cmAuthor id="3" name="Schachner, Amy (HRSA)" initials="SA(" lastIdx="1" clrIdx="2">
    <p:extLst>
      <p:ext uri="{19B8F6BF-5375-455C-9EA6-DF929625EA0E}">
        <p15:presenceInfo xmlns:p15="http://schemas.microsoft.com/office/powerpoint/2012/main" userId="S-1-5-21-1575576018-681398725-1848903544-61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7B"/>
    <a:srgbClr val="800000"/>
    <a:srgbClr val="D0E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50" autoAdjust="0"/>
    <p:restoredTop sz="87418" autoAdjust="0"/>
  </p:normalViewPr>
  <p:slideViewPr>
    <p:cSldViewPr>
      <p:cViewPr varScale="1">
        <p:scale>
          <a:sx n="44" d="100"/>
          <a:sy n="44" d="100"/>
        </p:scale>
        <p:origin x="523" y="48"/>
      </p:cViewPr>
      <p:guideLst>
        <p:guide orient="horz" pos="2160"/>
        <p:guide pos="3840"/>
      </p:guideLst>
    </p:cSldViewPr>
  </p:slideViewPr>
  <p:outlineViewPr>
    <p:cViewPr>
      <p:scale>
        <a:sx n="33" d="100"/>
        <a:sy n="33" d="100"/>
      </p:scale>
      <p:origin x="0" y="-2725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4" d="100"/>
          <a:sy n="64" d="100"/>
        </p:scale>
        <p:origin x="308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08-23T13:39:46.255" idx="1">
    <p:pos x="2616" y="822"/>
    <p:text>spell out acronym for OUD and MAT</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A3378-E4C6-4D2F-8DF1-23C8EAE7B34A}" type="datetimeFigureOut">
              <a:rPr lang="en-US" smtClean="0"/>
              <a:t>10/5/2018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11B83-7453-4C63-9F24-B8D95A5E7065}" type="slidenum">
              <a:rPr lang="en-US" smtClean="0"/>
              <a:t>‹#›</a:t>
            </a:fld>
            <a:endParaRPr lang="en-US"/>
          </a:p>
        </p:txBody>
      </p:sp>
    </p:spTree>
    <p:extLst>
      <p:ext uri="{BB962C8B-B14F-4D97-AF65-F5344CB8AC3E}">
        <p14:creationId xmlns:p14="http://schemas.microsoft.com/office/powerpoint/2010/main" val="186016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maps on this slide show the variation in viral suppression by state in 2010 as compared to 2016, with darker red indicating lower percentages of viral suppression and lighter shades indicating higher percentages.</a:t>
            </a:r>
          </a:p>
          <a:p>
            <a:r>
              <a:rPr lang="en-US" sz="1200" kern="1200" dirty="0">
                <a:solidFill>
                  <a:schemeClr val="tx1"/>
                </a:solidFill>
                <a:effectLst/>
                <a:latin typeface="+mn-lt"/>
                <a:ea typeface="+mn-ea"/>
                <a:cs typeface="+mn-cs"/>
              </a:rPr>
              <a:t> While viral suppression continues to vary by state, you can see that between 2010 and 2016, increases in viral suppression occurred across all states.</a:t>
            </a:r>
            <a:r>
              <a:rPr lang="en-US" dirty="0">
                <a:effectLst/>
              </a:rPr>
              <a:t> </a:t>
            </a:r>
          </a:p>
          <a:p>
            <a:endParaRPr lang="en-US" dirty="0">
              <a:effectLst/>
            </a:endParaRPr>
          </a:p>
          <a:p>
            <a:endParaRPr lang="en-US" dirty="0">
              <a:effectLst/>
            </a:endParaRPr>
          </a:p>
          <a:p>
            <a:r>
              <a:rPr lang="en-US" dirty="0">
                <a:effectLst/>
              </a:rPr>
              <a:t>------</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r>
              <a:rPr lang="en-US" dirty="0">
                <a:effectLst/>
              </a:rPr>
              <a:t> </a:t>
            </a:r>
          </a:p>
          <a:p>
            <a:r>
              <a:rPr lang="en-US" dirty="0">
                <a:effectLst/>
              </a:rPr>
              <a:t> </a:t>
            </a:r>
          </a:p>
          <a:p>
            <a:r>
              <a:rPr lang="en-US" dirty="0">
                <a:effectLst/>
              </a:rPr>
              <a:t>The two territories include Puerto Rico and the U.S. Virgin Islands. Due to low numbers, data for Guam are not presented.</a:t>
            </a:r>
          </a:p>
          <a:p>
            <a:endParaRPr lang="en-US" dirty="0"/>
          </a:p>
        </p:txBody>
      </p:sp>
      <p:sp>
        <p:nvSpPr>
          <p:cNvPr id="4" name="Slide Number Placeholder 3"/>
          <p:cNvSpPr>
            <a:spLocks noGrp="1"/>
          </p:cNvSpPr>
          <p:nvPr>
            <p:ph type="sldNum" sz="quarter" idx="10"/>
          </p:nvPr>
        </p:nvSpPr>
        <p:spPr/>
        <p:txBody>
          <a:bodyPr/>
          <a:lstStyle/>
          <a:p>
            <a:fld id="{B28E753C-F853-4DFD-B5C4-9786B5B84883}" type="slidenum">
              <a:rPr lang="en-US" smtClean="0"/>
              <a:t>6</a:t>
            </a:fld>
            <a:endParaRPr lang="en-US"/>
          </a:p>
        </p:txBody>
      </p:sp>
    </p:spTree>
    <p:extLst>
      <p:ext uri="{BB962C8B-B14F-4D97-AF65-F5344CB8AC3E}">
        <p14:creationId xmlns:p14="http://schemas.microsoft.com/office/powerpoint/2010/main" val="141053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Among these clients, viral suppression was 85.1%, which is consistent with the national average. Each 5-year age group from 25-44 years had lower percentages of viral suppression (68.6% to 78.3%) compared to that for clients with IDU transmission risk overall (85.1%). In addition, lower percentages of viral suppression were among those with no health care coverage (76.3%) and those with temporary (78.9%) and unstable (72.5%) housing.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a:t>
            </a:r>
            <a:r>
              <a:rPr lang="en-US" sz="1200" kern="1200" baseline="0" dirty="0">
                <a:solidFill>
                  <a:schemeClr val="tx1"/>
                </a:solidFill>
                <a:effectLst/>
                <a:latin typeface="+mn-lt"/>
                <a:ea typeface="+mn-ea"/>
                <a:cs typeface="+mn-cs"/>
              </a:rPr>
              <a:t> NOTES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represent clients who reported injection drug use as their transmission risk category; data may not reflect current behavior. Data do not include male-to-male sexual contact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injection drug use nor sexual contact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injection drug use among transgender clients.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 represents the total number of clients in the specific subpopulation.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Viral suppression is defined as ≥1 outpatient ambulatory health services visit during the calendar year and ≥1 viral load reported, with the last viral load result &lt;200 copies/</a:t>
            </a:r>
            <a:r>
              <a:rPr lang="en-US" sz="1200" kern="1200" dirty="0" err="1">
                <a:solidFill>
                  <a:schemeClr val="tx1"/>
                </a:solidFill>
                <a:effectLst/>
                <a:latin typeface="+mn-lt"/>
                <a:ea typeface="+mn-ea"/>
                <a:cs typeface="+mn-cs"/>
              </a:rPr>
              <a: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three territories include Guam, Puerto Rico, and the U.S. Virgin Islands.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357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know, the work of improving HIV-related health outcomes involves far more than providing medication and visits to a health care provider. You also well know the same is true in the case of substance use disorders.  Outpatient Ambulatory Health Services, ADAP, Mental Health Services, Outpatient Substance Abuse Services, Residential Substance Abuse Services, and Housing Services, are all allowable costs within HRSA RWHAP.  As such, RWHAP related resources (rebate funds and/or program income) can be used to provide these services to RWHAP eligible clients.  Having said that, we know that lack of access to behavioral health related services in some communities is certainly a barrier.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2016, nearly 70,000 RWHAP clients received mental health services (13% of clients) from over 600 RWHAP providers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approximately 20,000 RWHAP clients received substance abuse services (either outpatient or residential - 4% of clients) from nearly 300 RWHAP providers. The RWHAP ensures that recipients have access to behavioral health services either directly or through coordination with recipients providing these services.  In addition, through the RWHAP Part F Special Projects of National Significance Program, innovative models of HIV care and treatment are developed that integrate behavioral health approaches with HIV primary care to respond to emerging needs of PLWH.</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39BBB-9837-47B2-A154-CDAC3128AC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938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30203-FE5C-477C-BB6F-C1D48A001431}" type="slidenum">
              <a:rPr lang="en-US" smtClean="0"/>
              <a:t>15</a:t>
            </a:fld>
            <a:endParaRPr lang="en-US"/>
          </a:p>
        </p:txBody>
      </p:sp>
    </p:spTree>
    <p:extLst>
      <p:ext uri="{BB962C8B-B14F-4D97-AF65-F5344CB8AC3E}">
        <p14:creationId xmlns:p14="http://schemas.microsoft.com/office/powerpoint/2010/main" val="2051118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19</a:t>
            </a:fld>
            <a:endParaRPr lang="en-US"/>
          </a:p>
        </p:txBody>
      </p:sp>
    </p:spTree>
    <p:extLst>
      <p:ext uri="{BB962C8B-B14F-4D97-AF65-F5344CB8AC3E}">
        <p14:creationId xmlns:p14="http://schemas.microsoft.com/office/powerpoint/2010/main" val="3996526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21</a:t>
            </a:fld>
            <a:endParaRPr lang="en-US"/>
          </a:p>
        </p:txBody>
      </p:sp>
    </p:spTree>
    <p:extLst>
      <p:ext uri="{BB962C8B-B14F-4D97-AF65-F5344CB8AC3E}">
        <p14:creationId xmlns:p14="http://schemas.microsoft.com/office/powerpoint/2010/main" val="3205625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22</a:t>
            </a:fld>
            <a:endParaRPr lang="en-US"/>
          </a:p>
        </p:txBody>
      </p:sp>
    </p:spTree>
    <p:extLst>
      <p:ext uri="{BB962C8B-B14F-4D97-AF65-F5344CB8AC3E}">
        <p14:creationId xmlns:p14="http://schemas.microsoft.com/office/powerpoint/2010/main" val="626019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525000" cy="2387600"/>
          </a:xfrm>
        </p:spPr>
        <p:txBody>
          <a:bodyPr anchor="b"/>
          <a:lstStyle>
            <a:lvl1pPr algn="ctr">
              <a:defRPr sz="6000">
                <a:solidFill>
                  <a:srgbClr val="0F4D7B"/>
                </a:solidFill>
              </a:defRPr>
            </a:lvl1pPr>
          </a:lstStyle>
          <a:p>
            <a:r>
              <a:rPr lang="en-US" dirty="0"/>
              <a:t>Click to edit Master title style</a:t>
            </a:r>
          </a:p>
        </p:txBody>
      </p:sp>
      <p:sp>
        <p:nvSpPr>
          <p:cNvPr id="3" name="Subtitle 2"/>
          <p:cNvSpPr>
            <a:spLocks noGrp="1"/>
          </p:cNvSpPr>
          <p:nvPr>
            <p:ph type="subTitle" idx="1"/>
          </p:nvPr>
        </p:nvSpPr>
        <p:spPr>
          <a:xfrm>
            <a:off x="1524000" y="3602038"/>
            <a:ext cx="9525000" cy="1655762"/>
          </a:xfrm>
        </p:spPr>
        <p:txBody>
          <a:bodyPr/>
          <a:lstStyle>
            <a:lvl1pPr marL="0" indent="0" algn="ctr">
              <a:buNone/>
              <a:defRPr sz="24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9372600" y="6483910"/>
            <a:ext cx="2743200" cy="365125"/>
          </a:xfrm>
        </p:spPr>
        <p:txBody>
          <a:bodyPr/>
          <a:lstStyle>
            <a:lvl1pPr>
              <a:defRPr b="1">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3505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46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72600" y="6483910"/>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85201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01705"/>
            <a:ext cx="10515600" cy="1325563"/>
          </a:xfrm>
        </p:spPr>
        <p:txBody>
          <a:bodyPr/>
          <a:lstStyle/>
          <a:p>
            <a:r>
              <a:rPr lang="en-US" dirty="0"/>
              <a:t>Click to edit Master title style</a:t>
            </a:r>
          </a:p>
        </p:txBody>
      </p:sp>
      <p:sp>
        <p:nvSpPr>
          <p:cNvPr id="3" name="Content Placeholder 2"/>
          <p:cNvSpPr>
            <a:spLocks noGrp="1"/>
          </p:cNvSpPr>
          <p:nvPr>
            <p:ph idx="1"/>
          </p:nvPr>
        </p:nvSpPr>
        <p:spPr>
          <a:xfrm>
            <a:off x="838200" y="125879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54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372600" y="6485965"/>
            <a:ext cx="2743200" cy="365125"/>
          </a:xfrm>
        </p:spPr>
        <p:txBody>
          <a:bodyPr/>
          <a:lstStyle>
            <a:lvl1pPr>
              <a:defRPr b="1">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11079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43517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86568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79788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7494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8611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8200" y="2057400"/>
            <a:ext cx="3932237" cy="3811588"/>
          </a:xfrm>
        </p:spPr>
        <p:txBody>
          <a:bodyPr/>
          <a:lstStyle>
            <a:lvl1pPr marL="0" indent="0">
              <a:buNone/>
              <a:defRPr sz="1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62866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5B341-0674-4A4E-98F7-FCF0CA34DC03}" type="datetime1">
              <a:rPr lang="en-US" smtClean="0"/>
              <a:t>10/5/2018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ED7D3-FBF0-4A14-AC97-B6BAAAA9ECD2}" type="slidenum">
              <a:rPr lang="en-US" smtClean="0"/>
              <a:pPr/>
              <a:t>‹#›</a:t>
            </a:fld>
            <a:endParaRPr lang="en-US"/>
          </a:p>
        </p:txBody>
      </p:sp>
      <p:cxnSp>
        <p:nvCxnSpPr>
          <p:cNvPr id="11" name="Straight Connector 10"/>
          <p:cNvCxnSpPr/>
          <p:nvPr userDrawn="1"/>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39400" y="5993246"/>
            <a:ext cx="1463111" cy="390779"/>
          </a:xfrm>
          <a:prstGeom prst="rect">
            <a:avLst/>
          </a:prstGeom>
          <a:noFill/>
          <a:ln>
            <a:noFill/>
          </a:ln>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spTree>
    <p:extLst>
      <p:ext uri="{BB962C8B-B14F-4D97-AF65-F5344CB8AC3E}">
        <p14:creationId xmlns:p14="http://schemas.microsoft.com/office/powerpoint/2010/main" val="464951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b="1" kern="120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hab.hrsa.go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twitter.com/HRSAgov" TargetMode="External"/><Relationship Id="rId13" Type="http://schemas.openxmlformats.org/officeDocument/2006/relationships/image" Target="../media/image17.png"/><Relationship Id="rId3" Type="http://schemas.openxmlformats.org/officeDocument/2006/relationships/hyperlink" Target="http://www.hrsa.gov/" TargetMode="External"/><Relationship Id="rId7" Type="http://schemas.openxmlformats.org/officeDocument/2006/relationships/image" Target="../media/image14.png"/><Relationship Id="rId12" Type="http://schemas.openxmlformats.org/officeDocument/2006/relationships/hyperlink" Target="https://www.youtube.com/user/HRSAtube"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www.facebook.com/HRSAgov/" TargetMode="External"/><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hyperlink" Target="https://www.linkedin.com/company/1159357/" TargetMode="External"/><Relationship Id="rId4" Type="http://schemas.openxmlformats.org/officeDocument/2006/relationships/hyperlink" Target="https://public.govdelivery.com/accounts/USHHSHRSA/subscriber/new?qsp=HRSA-subscribe" TargetMode="External"/><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62200"/>
            <a:ext cx="9126071" cy="1447800"/>
          </a:xfrm>
        </p:spPr>
        <p:txBody>
          <a:bodyPr>
            <a:normAutofit fontScale="90000"/>
          </a:bodyPr>
          <a:lstStyle/>
          <a:p>
            <a:pPr algn="l"/>
            <a:r>
              <a:rPr lang="en-US" dirty="0"/>
              <a:t>RWHAP and the Opioid Epidemic: Outcomes of an Opioid Technical Expert Panel</a:t>
            </a:r>
            <a:r>
              <a:rPr lang="en-US" sz="4400" b="1" dirty="0">
                <a:solidFill>
                  <a:srgbClr val="0F4D7B"/>
                </a:solidFill>
                <a:latin typeface="+mn-lt"/>
              </a:rPr>
              <a:t/>
            </a:r>
            <a:br>
              <a:rPr lang="en-US" sz="4400" b="1" dirty="0">
                <a:solidFill>
                  <a:srgbClr val="0F4D7B"/>
                </a:solidFill>
                <a:latin typeface="+mn-lt"/>
              </a:rPr>
            </a:br>
            <a:r>
              <a:rPr lang="en-US" sz="4400" dirty="0" smtClean="0">
                <a:solidFill>
                  <a:srgbClr val="FF0000"/>
                </a:solidFill>
              </a:rPr>
              <a:t>December 12, 2018</a:t>
            </a:r>
            <a:br>
              <a:rPr lang="en-US" sz="4400" dirty="0" smtClean="0">
                <a:solidFill>
                  <a:srgbClr val="FF0000"/>
                </a:solidFill>
              </a:rPr>
            </a:br>
            <a:r>
              <a:rPr lang="en-US" sz="4400" dirty="0" smtClean="0">
                <a:solidFill>
                  <a:srgbClr val="FF0000"/>
                </a:solidFill>
              </a:rPr>
              <a:t>4:00 – 5:30 PM</a:t>
            </a:r>
            <a:endParaRPr lang="en-US" sz="4400" b="1" dirty="0">
              <a:solidFill>
                <a:srgbClr val="FF0000"/>
              </a:solidFill>
              <a:latin typeface="+mn-lt"/>
            </a:endParaRPr>
          </a:p>
        </p:txBody>
      </p:sp>
      <p:sp>
        <p:nvSpPr>
          <p:cNvPr id="3" name="TextBox 2"/>
          <p:cNvSpPr txBox="1"/>
          <p:nvPr/>
        </p:nvSpPr>
        <p:spPr>
          <a:xfrm>
            <a:off x="1524000" y="3978295"/>
            <a:ext cx="7086600" cy="1508105"/>
          </a:xfrm>
          <a:prstGeom prst="rect">
            <a:avLst/>
          </a:prstGeom>
          <a:noFill/>
        </p:spPr>
        <p:txBody>
          <a:bodyPr wrap="square" rtlCol="0">
            <a:spAutoFit/>
          </a:bodyPr>
          <a:lstStyle/>
          <a:p>
            <a:r>
              <a:rPr lang="en-US" sz="2400" b="1" dirty="0" smtClean="0">
                <a:solidFill>
                  <a:srgbClr val="800000"/>
                </a:solidFill>
              </a:rPr>
              <a:t>Antigone Dempsey, Elise Young, and Glenn Clark</a:t>
            </a:r>
            <a:endParaRPr lang="en-US" sz="2400" b="1" dirty="0">
              <a:solidFill>
                <a:srgbClr val="800000"/>
              </a:solidFill>
            </a:endParaRPr>
          </a:p>
          <a:p>
            <a:r>
              <a:rPr lang="en-US" sz="2400" b="1" dirty="0" smtClean="0">
                <a:solidFill>
                  <a:srgbClr val="800000"/>
                </a:solidFill>
              </a:rPr>
              <a:t>HIV/AIDS </a:t>
            </a:r>
            <a:r>
              <a:rPr lang="en-US" sz="2400" b="1" dirty="0">
                <a:solidFill>
                  <a:srgbClr val="800000"/>
                </a:solidFill>
              </a:rPr>
              <a:t>Bureau (HAB)</a:t>
            </a:r>
          </a:p>
          <a:p>
            <a:r>
              <a:rPr lang="en-US" sz="2400" b="1" dirty="0">
                <a:solidFill>
                  <a:srgbClr val="800000"/>
                </a:solidFill>
              </a:rPr>
              <a:t>Health Resources and Services Administration (HRSA)</a:t>
            </a:r>
          </a:p>
          <a:p>
            <a:endParaRPr lang="en-US" sz="2000" b="1" dirty="0"/>
          </a:p>
        </p:txBody>
      </p:sp>
    </p:spTree>
    <p:extLst>
      <p:ext uri="{BB962C8B-B14F-4D97-AF65-F5344CB8AC3E}">
        <p14:creationId xmlns:p14="http://schemas.microsoft.com/office/powerpoint/2010/main" val="4035151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RWHAP and the Opioid Epidemic: Outcomes of an Opioid Technical Expert Panel</a:t>
            </a:r>
          </a:p>
        </p:txBody>
      </p:sp>
      <p:sp>
        <p:nvSpPr>
          <p:cNvPr id="3" name="Text Placeholder 2"/>
          <p:cNvSpPr>
            <a:spLocks noGrp="1"/>
          </p:cNvSpPr>
          <p:nvPr>
            <p:ph type="body" idx="1"/>
          </p:nvPr>
        </p:nvSpPr>
        <p:spPr/>
        <p:txBody>
          <a:bodyPr>
            <a:normAutofit/>
          </a:bodyPr>
          <a:lstStyle/>
          <a:p>
            <a:r>
              <a:rPr lang="en-US" sz="4000" b="1" dirty="0" smtClean="0"/>
              <a:t>Expert Panel Overview and Key Questions</a:t>
            </a:r>
            <a:endParaRPr lang="en-US" sz="4000" b="1"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10</a:t>
            </a:fld>
            <a:endParaRPr lang="en-US" dirty="0"/>
          </a:p>
        </p:txBody>
      </p:sp>
    </p:spTree>
    <p:extLst>
      <p:ext uri="{BB962C8B-B14F-4D97-AF65-F5344CB8AC3E}">
        <p14:creationId xmlns:p14="http://schemas.microsoft.com/office/powerpoint/2010/main" val="279277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Framing Questions</a:t>
            </a:r>
            <a:endParaRPr lang="en-US" dirty="0"/>
          </a:p>
        </p:txBody>
      </p:sp>
      <p:sp>
        <p:nvSpPr>
          <p:cNvPr id="3" name="Content Placeholder 2"/>
          <p:cNvSpPr>
            <a:spLocks noGrp="1"/>
          </p:cNvSpPr>
          <p:nvPr>
            <p:ph idx="1"/>
          </p:nvPr>
        </p:nvSpPr>
        <p:spPr>
          <a:xfrm>
            <a:off x="838200" y="1258794"/>
            <a:ext cx="10515600" cy="4761005"/>
          </a:xfrm>
        </p:spPr>
        <p:txBody>
          <a:bodyPr>
            <a:normAutofit/>
          </a:bodyPr>
          <a:lstStyle/>
          <a:p>
            <a:pPr marL="514350" indent="-514350">
              <a:buFont typeface="+mj-lt"/>
              <a:buAutoNum type="arabicPeriod"/>
            </a:pPr>
            <a:r>
              <a:rPr lang="en-US" sz="3200" b="1" dirty="0"/>
              <a:t>What are the successes/facilitators, barriers/gaps, and opportunities for addressing opioid addiction in the context of the RWHAP?</a:t>
            </a:r>
            <a:endParaRPr lang="en-US" sz="3200" dirty="0"/>
          </a:p>
          <a:p>
            <a:pPr marL="514350" indent="-514350">
              <a:buFont typeface="+mj-lt"/>
              <a:buAutoNum type="arabicPeriod"/>
            </a:pPr>
            <a:r>
              <a:rPr lang="en-US" sz="3200" b="1" dirty="0"/>
              <a:t>What barriers and facilitators exist at the clinic level for addressing opioid addiction needs for RWHAP clients and patients?</a:t>
            </a:r>
            <a:endParaRPr lang="en-US" sz="3200" dirty="0"/>
          </a:p>
          <a:p>
            <a:pPr marL="514350" indent="-514350">
              <a:buFont typeface="+mj-lt"/>
              <a:buAutoNum type="arabicPeriod"/>
            </a:pPr>
            <a:r>
              <a:rPr lang="en-US" sz="3200" b="1" dirty="0"/>
              <a:t>What are the barriers and facilitators that exist at the EMA/TGA and state levels to address the opioid crisis in metropolitan areas, state jurisdictions, and rural areas</a:t>
            </a:r>
            <a:r>
              <a:rPr lang="en-US" sz="3200" b="1" dirty="0" smtClean="0"/>
              <a:t>?</a:t>
            </a:r>
            <a:endParaRPr lang="en-US" sz="3200"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11</a:t>
            </a:fld>
            <a:endParaRPr lang="en-US" dirty="0"/>
          </a:p>
        </p:txBody>
      </p:sp>
    </p:spTree>
    <p:extLst>
      <p:ext uri="{BB962C8B-B14F-4D97-AF65-F5344CB8AC3E}">
        <p14:creationId xmlns:p14="http://schemas.microsoft.com/office/powerpoint/2010/main" val="120281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5664"/>
            <a:ext cx="10515600" cy="1325563"/>
          </a:xfrm>
        </p:spPr>
        <p:txBody>
          <a:bodyPr/>
          <a:lstStyle/>
          <a:p>
            <a:r>
              <a:rPr lang="en-US" dirty="0" smtClean="0"/>
              <a:t>Technical Expert Panel – Community</a:t>
            </a:r>
            <a:endParaRPr lang="en-US" dirty="0"/>
          </a:p>
        </p:txBody>
      </p:sp>
      <p:sp>
        <p:nvSpPr>
          <p:cNvPr id="3" name="Content Placeholder 2"/>
          <p:cNvSpPr>
            <a:spLocks noGrp="1"/>
          </p:cNvSpPr>
          <p:nvPr>
            <p:ph idx="1"/>
          </p:nvPr>
        </p:nvSpPr>
        <p:spPr>
          <a:xfrm>
            <a:off x="381000" y="1258794"/>
            <a:ext cx="11201400" cy="4532405"/>
          </a:xfrm>
        </p:spPr>
        <p:txBody>
          <a:bodyPr numCol="3">
            <a:normAutofit fontScale="62500" lnSpcReduction="20000"/>
          </a:bodyPr>
          <a:lstStyle/>
          <a:p>
            <a:pPr marL="0" indent="0">
              <a:spcBef>
                <a:spcPts val="0"/>
              </a:spcBef>
              <a:buNone/>
            </a:pPr>
            <a:r>
              <a:rPr lang="en-US" b="1" dirty="0" smtClean="0"/>
              <a:t>Fred </a:t>
            </a:r>
            <a:r>
              <a:rPr lang="en-US" b="1" dirty="0" err="1"/>
              <a:t>Brason</a:t>
            </a:r>
            <a:endParaRPr lang="en-US" dirty="0"/>
          </a:p>
          <a:p>
            <a:pPr marL="0" indent="0">
              <a:spcBef>
                <a:spcPts val="0"/>
              </a:spcBef>
              <a:buNone/>
            </a:pPr>
            <a:r>
              <a:rPr lang="en-US" dirty="0"/>
              <a:t>Project Lazarus</a:t>
            </a:r>
          </a:p>
          <a:p>
            <a:pPr marL="0" indent="0">
              <a:spcBef>
                <a:spcPts val="0"/>
              </a:spcBef>
              <a:buNone/>
            </a:pPr>
            <a:r>
              <a:rPr lang="en-US" dirty="0"/>
              <a:t>Moravian Falls, NC</a:t>
            </a:r>
          </a:p>
          <a:p>
            <a:pPr marL="0" indent="0">
              <a:spcBef>
                <a:spcPts val="0"/>
              </a:spcBef>
              <a:buNone/>
            </a:pPr>
            <a:r>
              <a:rPr lang="en-US" dirty="0"/>
              <a:t> </a:t>
            </a:r>
          </a:p>
          <a:p>
            <a:pPr marL="0" indent="0">
              <a:spcBef>
                <a:spcPts val="0"/>
              </a:spcBef>
              <a:buNone/>
            </a:pPr>
            <a:r>
              <a:rPr lang="en-US" b="1" dirty="0"/>
              <a:t>Daniel </a:t>
            </a:r>
            <a:r>
              <a:rPr lang="en-US" b="1" dirty="0" err="1"/>
              <a:t>Daltry</a:t>
            </a:r>
            <a:endParaRPr lang="en-US" dirty="0"/>
          </a:p>
          <a:p>
            <a:pPr marL="0" indent="0">
              <a:spcBef>
                <a:spcPts val="0"/>
              </a:spcBef>
              <a:buNone/>
            </a:pPr>
            <a:r>
              <a:rPr lang="en-US" dirty="0"/>
              <a:t>Vermont Department of Health</a:t>
            </a:r>
          </a:p>
          <a:p>
            <a:pPr marL="0" indent="0">
              <a:spcBef>
                <a:spcPts val="0"/>
              </a:spcBef>
              <a:buNone/>
            </a:pPr>
            <a:r>
              <a:rPr lang="en-US" dirty="0"/>
              <a:t>Burlington, VT</a:t>
            </a:r>
          </a:p>
          <a:p>
            <a:pPr marL="0" indent="0">
              <a:spcBef>
                <a:spcPts val="0"/>
              </a:spcBef>
              <a:buNone/>
            </a:pPr>
            <a:r>
              <a:rPr lang="en-US" dirty="0"/>
              <a:t> </a:t>
            </a:r>
          </a:p>
          <a:p>
            <a:pPr marL="0" indent="0">
              <a:spcBef>
                <a:spcPts val="0"/>
              </a:spcBef>
              <a:buNone/>
            </a:pPr>
            <a:r>
              <a:rPr lang="en-US" b="1" dirty="0"/>
              <a:t>Judith Feinberg, MD</a:t>
            </a:r>
            <a:endParaRPr lang="en-US" dirty="0"/>
          </a:p>
          <a:p>
            <a:pPr marL="0" indent="0">
              <a:spcBef>
                <a:spcPts val="0"/>
              </a:spcBef>
              <a:buNone/>
            </a:pPr>
            <a:r>
              <a:rPr lang="en-US" dirty="0"/>
              <a:t>West Virginia University</a:t>
            </a:r>
          </a:p>
          <a:p>
            <a:pPr marL="0" indent="0">
              <a:spcBef>
                <a:spcPts val="0"/>
              </a:spcBef>
              <a:buNone/>
            </a:pPr>
            <a:r>
              <a:rPr lang="en-US" dirty="0"/>
              <a:t>Morgantown, WV</a:t>
            </a:r>
          </a:p>
          <a:p>
            <a:pPr marL="0" indent="0">
              <a:spcBef>
                <a:spcPts val="0"/>
              </a:spcBef>
              <a:buNone/>
            </a:pPr>
            <a:r>
              <a:rPr lang="en-US" dirty="0"/>
              <a:t> </a:t>
            </a:r>
          </a:p>
          <a:p>
            <a:pPr marL="0" indent="0">
              <a:spcBef>
                <a:spcPts val="0"/>
              </a:spcBef>
              <a:buNone/>
            </a:pPr>
            <a:r>
              <a:rPr lang="en-US" b="1" dirty="0"/>
              <a:t>Marwan Haddad, MD</a:t>
            </a:r>
            <a:endParaRPr lang="en-US" dirty="0"/>
          </a:p>
          <a:p>
            <a:pPr marL="0" indent="0">
              <a:spcBef>
                <a:spcPts val="0"/>
              </a:spcBef>
              <a:buNone/>
            </a:pPr>
            <a:r>
              <a:rPr lang="en-US" dirty="0"/>
              <a:t>Community Health Center</a:t>
            </a:r>
          </a:p>
          <a:p>
            <a:pPr marL="0" indent="0">
              <a:spcBef>
                <a:spcPts val="0"/>
              </a:spcBef>
              <a:buNone/>
            </a:pPr>
            <a:r>
              <a:rPr lang="en-US" dirty="0"/>
              <a:t>Middletown, CT</a:t>
            </a:r>
          </a:p>
          <a:p>
            <a:pPr marL="0" indent="0">
              <a:spcBef>
                <a:spcPts val="0"/>
              </a:spcBef>
              <a:buNone/>
            </a:pPr>
            <a:r>
              <a:rPr lang="en-US" b="1" dirty="0"/>
              <a:t> </a:t>
            </a:r>
            <a:endParaRPr lang="en-US" dirty="0"/>
          </a:p>
          <a:p>
            <a:pPr marL="0" indent="0">
              <a:spcBef>
                <a:spcPts val="0"/>
              </a:spcBef>
              <a:buNone/>
            </a:pPr>
            <a:r>
              <a:rPr lang="en-US" b="1" dirty="0"/>
              <a:t>Rick Hardwood</a:t>
            </a:r>
            <a:endParaRPr lang="en-US" dirty="0"/>
          </a:p>
          <a:p>
            <a:pPr marL="0" indent="0">
              <a:spcBef>
                <a:spcPts val="0"/>
              </a:spcBef>
              <a:buNone/>
            </a:pPr>
            <a:r>
              <a:rPr lang="en-US" dirty="0"/>
              <a:t>National Association of State Alcohol and Drug Abuse Directors</a:t>
            </a:r>
          </a:p>
          <a:p>
            <a:pPr marL="0" indent="0">
              <a:spcBef>
                <a:spcPts val="0"/>
              </a:spcBef>
              <a:buNone/>
            </a:pPr>
            <a:r>
              <a:rPr lang="en-US" dirty="0"/>
              <a:t>Washington, DC</a:t>
            </a:r>
          </a:p>
          <a:p>
            <a:pPr marL="0" indent="0">
              <a:spcBef>
                <a:spcPts val="0"/>
              </a:spcBef>
              <a:buNone/>
            </a:pPr>
            <a:r>
              <a:rPr lang="en-US" dirty="0"/>
              <a:t> </a:t>
            </a:r>
            <a:endParaRPr lang="en-US" dirty="0" smtClean="0"/>
          </a:p>
          <a:p>
            <a:pPr marL="0" indent="0">
              <a:spcBef>
                <a:spcPts val="0"/>
              </a:spcBef>
              <a:buNone/>
            </a:pPr>
            <a:endParaRPr lang="en-US" dirty="0"/>
          </a:p>
          <a:p>
            <a:pPr marL="0" indent="0">
              <a:spcBef>
                <a:spcPts val="0"/>
              </a:spcBef>
              <a:buNone/>
            </a:pPr>
            <a:endParaRPr lang="en-US" dirty="0"/>
          </a:p>
          <a:p>
            <a:pPr marL="0" indent="0">
              <a:spcBef>
                <a:spcPts val="0"/>
              </a:spcBef>
              <a:buNone/>
            </a:pPr>
            <a:r>
              <a:rPr lang="en-US" b="1" dirty="0" err="1"/>
              <a:t>Pamposh</a:t>
            </a:r>
            <a:r>
              <a:rPr lang="en-US" b="1" dirty="0"/>
              <a:t> </a:t>
            </a:r>
            <a:r>
              <a:rPr lang="en-US" b="1" dirty="0" err="1"/>
              <a:t>Kaul</a:t>
            </a:r>
            <a:r>
              <a:rPr lang="en-US" b="1" dirty="0"/>
              <a:t>, MD</a:t>
            </a:r>
            <a:endParaRPr lang="en-US" dirty="0"/>
          </a:p>
          <a:p>
            <a:pPr marL="0" indent="0">
              <a:spcBef>
                <a:spcPts val="0"/>
              </a:spcBef>
              <a:buNone/>
            </a:pPr>
            <a:r>
              <a:rPr lang="en-US" dirty="0"/>
              <a:t>Ohio Regional AETC</a:t>
            </a:r>
          </a:p>
          <a:p>
            <a:pPr marL="0" indent="0">
              <a:spcBef>
                <a:spcPts val="0"/>
              </a:spcBef>
              <a:buNone/>
            </a:pPr>
            <a:r>
              <a:rPr lang="en-US" dirty="0"/>
              <a:t>Cincinnati, OH</a:t>
            </a:r>
          </a:p>
          <a:p>
            <a:pPr marL="0" indent="0">
              <a:spcBef>
                <a:spcPts val="0"/>
              </a:spcBef>
              <a:buNone/>
            </a:pPr>
            <a:r>
              <a:rPr lang="en-US" dirty="0"/>
              <a:t> </a:t>
            </a:r>
          </a:p>
          <a:p>
            <a:pPr marL="0" indent="0">
              <a:spcBef>
                <a:spcPts val="0"/>
              </a:spcBef>
              <a:buNone/>
            </a:pPr>
            <a:r>
              <a:rPr lang="en-US" b="1" dirty="0" err="1"/>
              <a:t>Taanya</a:t>
            </a:r>
            <a:r>
              <a:rPr lang="en-US" b="1" dirty="0"/>
              <a:t> </a:t>
            </a:r>
            <a:r>
              <a:rPr lang="en-US" b="1" dirty="0" err="1"/>
              <a:t>Mannain</a:t>
            </a:r>
            <a:r>
              <a:rPr lang="en-US" b="1" dirty="0"/>
              <a:t> LISW-CP</a:t>
            </a:r>
            <a:endParaRPr lang="en-US" dirty="0"/>
          </a:p>
          <a:p>
            <a:pPr marL="0" indent="0">
              <a:spcBef>
                <a:spcPts val="0"/>
              </a:spcBef>
              <a:buNone/>
            </a:pPr>
            <a:r>
              <a:rPr lang="en-US" dirty="0"/>
              <a:t>Little River Medical Center</a:t>
            </a:r>
          </a:p>
          <a:p>
            <a:pPr marL="0" indent="0">
              <a:spcBef>
                <a:spcPts val="0"/>
              </a:spcBef>
              <a:buNone/>
            </a:pPr>
            <a:r>
              <a:rPr lang="en-US" dirty="0"/>
              <a:t>Little River, SC</a:t>
            </a:r>
          </a:p>
          <a:p>
            <a:pPr marL="0" indent="0">
              <a:spcBef>
                <a:spcPts val="0"/>
              </a:spcBef>
              <a:buNone/>
            </a:pPr>
            <a:r>
              <a:rPr lang="en-US" dirty="0"/>
              <a:t> </a:t>
            </a:r>
          </a:p>
          <a:p>
            <a:pPr marL="0" indent="0">
              <a:spcBef>
                <a:spcPts val="0"/>
              </a:spcBef>
              <a:buNone/>
            </a:pPr>
            <a:r>
              <a:rPr lang="en-US" b="1" dirty="0" err="1"/>
              <a:t>Geetika</a:t>
            </a:r>
            <a:r>
              <a:rPr lang="en-US" b="1" dirty="0"/>
              <a:t> </a:t>
            </a:r>
            <a:r>
              <a:rPr lang="en-US" b="1" dirty="0" err="1"/>
              <a:t>Nadkarni</a:t>
            </a:r>
            <a:r>
              <a:rPr lang="en-US" b="1" dirty="0"/>
              <a:t>, MPH</a:t>
            </a:r>
            <a:endParaRPr lang="en-US" dirty="0"/>
          </a:p>
          <a:p>
            <a:pPr marL="0" indent="0">
              <a:spcBef>
                <a:spcPts val="0"/>
              </a:spcBef>
              <a:buNone/>
            </a:pPr>
            <a:r>
              <a:rPr lang="en-US" dirty="0"/>
              <a:t>The Association of State and Territorial Health Officials</a:t>
            </a:r>
          </a:p>
          <a:p>
            <a:pPr marL="0" indent="0">
              <a:spcBef>
                <a:spcPts val="0"/>
              </a:spcBef>
              <a:buNone/>
            </a:pPr>
            <a:r>
              <a:rPr lang="en-US" dirty="0"/>
              <a:t>Arlington, VA</a:t>
            </a:r>
          </a:p>
          <a:p>
            <a:pPr marL="0" indent="0">
              <a:spcBef>
                <a:spcPts val="0"/>
              </a:spcBef>
              <a:buNone/>
            </a:pPr>
            <a:r>
              <a:rPr lang="en-US" dirty="0"/>
              <a:t> </a:t>
            </a:r>
          </a:p>
          <a:p>
            <a:pPr marL="0" indent="0">
              <a:spcBef>
                <a:spcPts val="0"/>
              </a:spcBef>
              <a:buNone/>
            </a:pPr>
            <a:r>
              <a:rPr lang="en-US" b="1" dirty="0"/>
              <a:t>Daniel Raymond</a:t>
            </a:r>
            <a:endParaRPr lang="en-US" dirty="0"/>
          </a:p>
          <a:p>
            <a:pPr marL="0" indent="0">
              <a:spcBef>
                <a:spcPts val="0"/>
              </a:spcBef>
              <a:buNone/>
            </a:pPr>
            <a:r>
              <a:rPr lang="en-US" dirty="0"/>
              <a:t>Harm Reduction Coalition</a:t>
            </a:r>
          </a:p>
          <a:p>
            <a:pPr marL="0" indent="0">
              <a:spcBef>
                <a:spcPts val="0"/>
              </a:spcBef>
              <a:buNone/>
            </a:pPr>
            <a:r>
              <a:rPr lang="en-US" dirty="0"/>
              <a:t>New York, NY</a:t>
            </a:r>
          </a:p>
          <a:p>
            <a:pPr marL="0" indent="0">
              <a:spcBef>
                <a:spcPts val="0"/>
              </a:spcBef>
              <a:buNone/>
            </a:pPr>
            <a:r>
              <a:rPr lang="en-US" dirty="0"/>
              <a:t> </a:t>
            </a:r>
          </a:p>
          <a:p>
            <a:pPr marL="0" indent="0">
              <a:spcBef>
                <a:spcPts val="0"/>
              </a:spcBef>
              <a:buNone/>
            </a:pPr>
            <a:r>
              <a:rPr lang="en-US" b="1" dirty="0"/>
              <a:t>Pam </a:t>
            </a:r>
            <a:r>
              <a:rPr lang="en-US" b="1" dirty="0" err="1"/>
              <a:t>Sylakowski</a:t>
            </a:r>
            <a:endParaRPr lang="en-US" dirty="0"/>
          </a:p>
          <a:p>
            <a:pPr marL="0" indent="0">
              <a:spcBef>
                <a:spcPts val="0"/>
              </a:spcBef>
              <a:buNone/>
            </a:pPr>
            <a:r>
              <a:rPr lang="en-US" dirty="0"/>
              <a:t>Metro Public Health Department</a:t>
            </a:r>
          </a:p>
          <a:p>
            <a:pPr marL="0" indent="0">
              <a:spcBef>
                <a:spcPts val="0"/>
              </a:spcBef>
              <a:buNone/>
            </a:pPr>
            <a:r>
              <a:rPr lang="en-US" dirty="0"/>
              <a:t>Nashville, TN</a:t>
            </a:r>
          </a:p>
          <a:p>
            <a:pPr marL="0" indent="0">
              <a:spcBef>
                <a:spcPts val="0"/>
              </a:spcBef>
              <a:buNone/>
            </a:pPr>
            <a:r>
              <a:rPr lang="en-US" dirty="0"/>
              <a:t> </a:t>
            </a:r>
            <a:endParaRPr lang="en-US" dirty="0" smtClean="0"/>
          </a:p>
          <a:p>
            <a:pPr marL="0" indent="0">
              <a:spcBef>
                <a:spcPts val="0"/>
              </a:spcBef>
              <a:buNone/>
            </a:pPr>
            <a:endParaRPr lang="en-US" dirty="0"/>
          </a:p>
          <a:p>
            <a:pPr marL="0" indent="0">
              <a:spcBef>
                <a:spcPts val="0"/>
              </a:spcBef>
              <a:buNone/>
            </a:pPr>
            <a:r>
              <a:rPr lang="en-US" b="1" dirty="0"/>
              <a:t> </a:t>
            </a:r>
            <a:endParaRPr lang="en-US" dirty="0"/>
          </a:p>
          <a:p>
            <a:pPr marL="0" indent="0">
              <a:spcBef>
                <a:spcPts val="0"/>
              </a:spcBef>
              <a:buNone/>
            </a:pPr>
            <a:r>
              <a:rPr lang="en-US" b="1" dirty="0"/>
              <a:t>Coleman Terrell</a:t>
            </a:r>
            <a:endParaRPr lang="en-US" dirty="0"/>
          </a:p>
          <a:p>
            <a:pPr marL="0" indent="0">
              <a:spcBef>
                <a:spcPts val="0"/>
              </a:spcBef>
              <a:buNone/>
            </a:pPr>
            <a:r>
              <a:rPr lang="en-US" dirty="0"/>
              <a:t>Philadelphia Department of Public Health</a:t>
            </a:r>
          </a:p>
          <a:p>
            <a:pPr marL="0" indent="0">
              <a:spcBef>
                <a:spcPts val="0"/>
              </a:spcBef>
              <a:buNone/>
            </a:pPr>
            <a:r>
              <a:rPr lang="en-US" dirty="0"/>
              <a:t>Philadelphia, PA</a:t>
            </a:r>
          </a:p>
          <a:p>
            <a:pPr marL="0" indent="0">
              <a:spcBef>
                <a:spcPts val="0"/>
              </a:spcBef>
              <a:buNone/>
            </a:pPr>
            <a:r>
              <a:rPr lang="en-US" dirty="0"/>
              <a:t> </a:t>
            </a:r>
          </a:p>
          <a:p>
            <a:pPr marL="0" indent="0">
              <a:spcBef>
                <a:spcPts val="0"/>
              </a:spcBef>
              <a:buNone/>
            </a:pPr>
            <a:r>
              <a:rPr lang="en-US" b="1" dirty="0"/>
              <a:t>Alice Thornton, MD</a:t>
            </a:r>
            <a:endParaRPr lang="en-US" dirty="0"/>
          </a:p>
          <a:p>
            <a:pPr marL="0" indent="0">
              <a:spcBef>
                <a:spcPts val="0"/>
              </a:spcBef>
              <a:buNone/>
            </a:pPr>
            <a:r>
              <a:rPr lang="en-US" dirty="0"/>
              <a:t>Bluegrass Cares Clinic</a:t>
            </a:r>
          </a:p>
          <a:p>
            <a:pPr marL="0" indent="0">
              <a:spcBef>
                <a:spcPts val="0"/>
              </a:spcBef>
              <a:buNone/>
            </a:pPr>
            <a:r>
              <a:rPr lang="en-US" dirty="0"/>
              <a:t>Louisville, KY</a:t>
            </a:r>
          </a:p>
          <a:p>
            <a:pPr marL="0" indent="0">
              <a:spcBef>
                <a:spcPts val="0"/>
              </a:spcBef>
              <a:buNone/>
            </a:pPr>
            <a:r>
              <a:rPr lang="en-US" dirty="0"/>
              <a:t> </a:t>
            </a:r>
          </a:p>
          <a:p>
            <a:pPr marL="0" indent="0">
              <a:spcBef>
                <a:spcPts val="0"/>
              </a:spcBef>
              <a:buNone/>
            </a:pPr>
            <a:r>
              <a:rPr lang="en-US" b="1" dirty="0"/>
              <a:t>Justin Trevino, MD</a:t>
            </a:r>
            <a:endParaRPr lang="en-US" dirty="0"/>
          </a:p>
          <a:p>
            <a:pPr marL="0" indent="0">
              <a:spcBef>
                <a:spcPts val="0"/>
              </a:spcBef>
              <a:buNone/>
            </a:pPr>
            <a:r>
              <a:rPr lang="en-US" dirty="0"/>
              <a:t>Ohio Department of Mental Health and Addiction Services</a:t>
            </a:r>
          </a:p>
          <a:p>
            <a:pPr marL="0" indent="0">
              <a:spcBef>
                <a:spcPts val="0"/>
              </a:spcBef>
              <a:buNone/>
            </a:pPr>
            <a:r>
              <a:rPr lang="en-US" dirty="0"/>
              <a:t>Columbus, OH</a:t>
            </a:r>
          </a:p>
          <a:p>
            <a:pPr marL="0" indent="0">
              <a:spcBef>
                <a:spcPts val="0"/>
              </a:spcBef>
              <a:buNone/>
            </a:pPr>
            <a:r>
              <a:rPr lang="en-US" dirty="0"/>
              <a:t> </a:t>
            </a:r>
          </a:p>
          <a:p>
            <a:pPr marL="0" indent="0">
              <a:spcBef>
                <a:spcPts val="0"/>
              </a:spcBef>
              <a:buNone/>
            </a:pPr>
            <a:r>
              <a:rPr lang="en-US" b="1" dirty="0"/>
              <a:t>Emily </a:t>
            </a:r>
            <a:r>
              <a:rPr lang="en-US" b="1" dirty="0" err="1"/>
              <a:t>Zarse</a:t>
            </a:r>
            <a:r>
              <a:rPr lang="en-US" b="1" dirty="0"/>
              <a:t>, MD</a:t>
            </a:r>
            <a:endParaRPr lang="en-US" dirty="0"/>
          </a:p>
          <a:p>
            <a:pPr marL="0" indent="0">
              <a:spcBef>
                <a:spcPts val="0"/>
              </a:spcBef>
              <a:buNone/>
            </a:pPr>
            <a:r>
              <a:rPr lang="en-US" dirty="0" err="1"/>
              <a:t>Eskenazi</a:t>
            </a:r>
            <a:r>
              <a:rPr lang="en-US" dirty="0"/>
              <a:t> Health Centers</a:t>
            </a:r>
          </a:p>
          <a:p>
            <a:pPr marL="0" indent="0">
              <a:spcBef>
                <a:spcPts val="0"/>
              </a:spcBef>
              <a:buNone/>
            </a:pPr>
            <a:r>
              <a:rPr lang="en-US" dirty="0"/>
              <a:t>Indianapolis, IN</a:t>
            </a:r>
          </a:p>
          <a:p>
            <a:pPr marL="0" indent="0">
              <a:spcBef>
                <a:spcPts val="0"/>
              </a:spcBef>
              <a:buNone/>
            </a:pPr>
            <a:r>
              <a:rPr lang="en-US" dirty="0"/>
              <a:t> </a:t>
            </a:r>
          </a:p>
        </p:txBody>
      </p:sp>
      <p:sp>
        <p:nvSpPr>
          <p:cNvPr id="4" name="Slide Number Placeholder 3"/>
          <p:cNvSpPr>
            <a:spLocks noGrp="1"/>
          </p:cNvSpPr>
          <p:nvPr>
            <p:ph type="sldNum" sz="quarter" idx="12"/>
          </p:nvPr>
        </p:nvSpPr>
        <p:spPr/>
        <p:txBody>
          <a:bodyPr/>
          <a:lstStyle/>
          <a:p>
            <a:fld id="{F9ECA865-404D-4A57-9AC1-FD3038CC100D}" type="slidenum">
              <a:rPr lang="en-US" smtClean="0"/>
              <a:pPr/>
              <a:t>12</a:t>
            </a:fld>
            <a:endParaRPr lang="en-US" dirty="0"/>
          </a:p>
        </p:txBody>
      </p:sp>
    </p:spTree>
    <p:extLst>
      <p:ext uri="{BB962C8B-B14F-4D97-AF65-F5344CB8AC3E}">
        <p14:creationId xmlns:p14="http://schemas.microsoft.com/office/powerpoint/2010/main" val="384757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768"/>
            <a:ext cx="10515600" cy="1325563"/>
          </a:xfrm>
        </p:spPr>
        <p:txBody>
          <a:bodyPr/>
          <a:lstStyle/>
          <a:p>
            <a:r>
              <a:rPr lang="en-US" dirty="0" smtClean="0"/>
              <a:t>Technical Expert Panel – HRSA Participants</a:t>
            </a:r>
            <a:endParaRPr lang="en-US" dirty="0"/>
          </a:p>
        </p:txBody>
      </p:sp>
      <p:sp>
        <p:nvSpPr>
          <p:cNvPr id="3" name="Content Placeholder 2"/>
          <p:cNvSpPr>
            <a:spLocks noGrp="1"/>
          </p:cNvSpPr>
          <p:nvPr>
            <p:ph idx="1"/>
          </p:nvPr>
        </p:nvSpPr>
        <p:spPr>
          <a:xfrm>
            <a:off x="228600" y="1258795"/>
            <a:ext cx="11734800" cy="4351338"/>
          </a:xfrm>
        </p:spPr>
        <p:txBody>
          <a:bodyPr numCol="3">
            <a:normAutofit fontScale="62500" lnSpcReduction="20000"/>
          </a:bodyPr>
          <a:lstStyle/>
          <a:p>
            <a:pPr marL="0" indent="0">
              <a:spcBef>
                <a:spcPts val="0"/>
              </a:spcBef>
              <a:buNone/>
            </a:pPr>
            <a:r>
              <a:rPr lang="en-US" b="1" dirty="0"/>
              <a:t>CAPT Sophia Russell</a:t>
            </a:r>
          </a:p>
          <a:p>
            <a:pPr marL="0" indent="0">
              <a:spcBef>
                <a:spcPts val="0"/>
              </a:spcBef>
              <a:buNone/>
            </a:pPr>
            <a:r>
              <a:rPr lang="en-US" dirty="0"/>
              <a:t>Bureau of Health Workforce</a:t>
            </a:r>
          </a:p>
          <a:p>
            <a:pPr marL="0" indent="0">
              <a:spcBef>
                <a:spcPts val="0"/>
              </a:spcBef>
              <a:buNone/>
            </a:pPr>
            <a:r>
              <a:rPr lang="en-US" dirty="0"/>
              <a:t>Health Resources and Services Administration</a:t>
            </a:r>
          </a:p>
          <a:p>
            <a:pPr marL="0" indent="0">
              <a:spcBef>
                <a:spcPts val="0"/>
              </a:spcBef>
              <a:buNone/>
            </a:pPr>
            <a:endParaRPr lang="en-US" dirty="0"/>
          </a:p>
          <a:p>
            <a:pPr marL="0" indent="0">
              <a:spcBef>
                <a:spcPts val="0"/>
              </a:spcBef>
              <a:buNone/>
            </a:pPr>
            <a:r>
              <a:rPr lang="en-US" b="1" dirty="0"/>
              <a:t>CAPT Christopher </a:t>
            </a:r>
            <a:r>
              <a:rPr lang="en-US" b="1" dirty="0" err="1"/>
              <a:t>Bersani</a:t>
            </a:r>
            <a:r>
              <a:rPr lang="en-US" b="1" dirty="0"/>
              <a:t>, </a:t>
            </a:r>
            <a:r>
              <a:rPr lang="en-US" b="1" dirty="0" err="1"/>
              <a:t>PsyD</a:t>
            </a:r>
            <a:endParaRPr lang="en-US" b="1" dirty="0"/>
          </a:p>
          <a:p>
            <a:pPr marL="0" indent="0">
              <a:spcBef>
                <a:spcPts val="0"/>
              </a:spcBef>
              <a:buNone/>
            </a:pPr>
            <a:r>
              <a:rPr lang="en-US" dirty="0"/>
              <a:t>Office of Regional Operations</a:t>
            </a:r>
          </a:p>
          <a:p>
            <a:pPr marL="0" indent="0">
              <a:spcBef>
                <a:spcPts val="0"/>
              </a:spcBef>
              <a:buNone/>
            </a:pPr>
            <a:r>
              <a:rPr lang="en-US" dirty="0"/>
              <a:t>Health Resources and Services Administration </a:t>
            </a:r>
          </a:p>
          <a:p>
            <a:pPr marL="0" indent="0">
              <a:spcBef>
                <a:spcPts val="0"/>
              </a:spcBef>
              <a:buNone/>
            </a:pPr>
            <a:endParaRPr lang="en-US" dirty="0"/>
          </a:p>
          <a:p>
            <a:pPr marL="0" indent="0">
              <a:spcBef>
                <a:spcPts val="0"/>
              </a:spcBef>
              <a:buNone/>
            </a:pPr>
            <a:r>
              <a:rPr lang="en-US" b="1" dirty="0"/>
              <a:t>Michael Blodgett</a:t>
            </a:r>
          </a:p>
          <a:p>
            <a:pPr marL="0" indent="0">
              <a:spcBef>
                <a:spcPts val="0"/>
              </a:spcBef>
              <a:buNone/>
            </a:pPr>
            <a:r>
              <a:rPr lang="en-US" dirty="0"/>
              <a:t>Federal Office of Rural Health Policy</a:t>
            </a:r>
          </a:p>
          <a:p>
            <a:pPr marL="0" indent="0">
              <a:spcBef>
                <a:spcPts val="0"/>
              </a:spcBef>
              <a:buNone/>
            </a:pPr>
            <a:r>
              <a:rPr lang="en-US" dirty="0"/>
              <a:t>Health Resources and Services Administration </a:t>
            </a:r>
          </a:p>
          <a:p>
            <a:pPr marL="0" indent="0">
              <a:spcBef>
                <a:spcPts val="0"/>
              </a:spcBef>
              <a:buNone/>
            </a:pPr>
            <a:endParaRPr lang="en-US" dirty="0"/>
          </a:p>
          <a:p>
            <a:pPr marL="0" indent="0">
              <a:spcBef>
                <a:spcPts val="0"/>
              </a:spcBef>
              <a:buNone/>
            </a:pPr>
            <a:r>
              <a:rPr lang="en-US" b="1" dirty="0"/>
              <a:t>Aaron Lopata, MD</a:t>
            </a:r>
          </a:p>
          <a:p>
            <a:pPr marL="0" indent="0">
              <a:spcBef>
                <a:spcPts val="0"/>
              </a:spcBef>
              <a:buNone/>
            </a:pPr>
            <a:r>
              <a:rPr lang="en-US" dirty="0"/>
              <a:t>Maternal and Child Health Bureau</a:t>
            </a:r>
          </a:p>
          <a:p>
            <a:pPr marL="0" indent="0">
              <a:spcBef>
                <a:spcPts val="0"/>
              </a:spcBef>
              <a:buNone/>
            </a:pPr>
            <a:r>
              <a:rPr lang="en-US" dirty="0"/>
              <a:t>Health Resources and Services Administration </a:t>
            </a:r>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a:p>
          <a:p>
            <a:pPr marL="0" indent="0">
              <a:spcBef>
                <a:spcPts val="0"/>
              </a:spcBef>
              <a:buNone/>
            </a:pPr>
            <a:r>
              <a:rPr lang="en-US" b="1" dirty="0"/>
              <a:t>Alexander Ross, ScD</a:t>
            </a:r>
          </a:p>
          <a:p>
            <a:pPr marL="0" indent="0">
              <a:spcBef>
                <a:spcPts val="0"/>
              </a:spcBef>
              <a:buNone/>
            </a:pPr>
            <a:r>
              <a:rPr lang="en-US" dirty="0"/>
              <a:t>Office of Planning, Analysis and Evaluation</a:t>
            </a:r>
          </a:p>
          <a:p>
            <a:pPr marL="0" indent="0">
              <a:spcBef>
                <a:spcPts val="0"/>
              </a:spcBef>
              <a:buNone/>
            </a:pPr>
            <a:r>
              <a:rPr lang="en-US" dirty="0"/>
              <a:t>Health Resources and Services Administration </a:t>
            </a:r>
          </a:p>
          <a:p>
            <a:pPr marL="0" indent="0">
              <a:spcBef>
                <a:spcPts val="0"/>
              </a:spcBef>
              <a:buNone/>
            </a:pPr>
            <a:endParaRPr lang="en-US" dirty="0"/>
          </a:p>
          <a:p>
            <a:pPr marL="0" indent="0">
              <a:spcBef>
                <a:spcPts val="0"/>
              </a:spcBef>
              <a:buNone/>
            </a:pPr>
            <a:r>
              <a:rPr lang="en-US" b="1" dirty="0"/>
              <a:t>Judith Steinberg, MD, MPH</a:t>
            </a:r>
          </a:p>
          <a:p>
            <a:pPr marL="0" indent="0">
              <a:spcBef>
                <a:spcPts val="0"/>
              </a:spcBef>
              <a:buNone/>
            </a:pPr>
            <a:r>
              <a:rPr lang="en-US" dirty="0"/>
              <a:t>Bureau of Primary Health Care</a:t>
            </a:r>
          </a:p>
          <a:p>
            <a:pPr marL="0" indent="0">
              <a:spcBef>
                <a:spcPts val="0"/>
              </a:spcBef>
              <a:buNone/>
            </a:pPr>
            <a:r>
              <a:rPr lang="en-US" dirty="0"/>
              <a:t>Health Resources and Services Administration </a:t>
            </a:r>
          </a:p>
          <a:p>
            <a:pPr marL="0" indent="0">
              <a:spcBef>
                <a:spcPts val="0"/>
              </a:spcBef>
              <a:buNone/>
            </a:pPr>
            <a:endParaRPr lang="en-US" dirty="0"/>
          </a:p>
          <a:p>
            <a:pPr marL="0" indent="0">
              <a:spcBef>
                <a:spcPts val="0"/>
              </a:spcBef>
              <a:buNone/>
            </a:pPr>
            <a:r>
              <a:rPr lang="en-US" b="1" dirty="0" smtClean="0"/>
              <a:t>HRSA HAB Sponsoring Participants</a:t>
            </a:r>
            <a:endParaRPr lang="en-US" b="1" dirty="0"/>
          </a:p>
          <a:p>
            <a:pPr marL="0" indent="0">
              <a:spcBef>
                <a:spcPts val="0"/>
              </a:spcBef>
              <a:buNone/>
            </a:pPr>
            <a:endParaRPr lang="en-US" dirty="0"/>
          </a:p>
          <a:p>
            <a:pPr marL="0" indent="0">
              <a:spcBef>
                <a:spcPts val="0"/>
              </a:spcBef>
              <a:buNone/>
            </a:pPr>
            <a:r>
              <a:rPr lang="en-US" b="1" dirty="0"/>
              <a:t>Stacy Cohen, MPH</a:t>
            </a:r>
          </a:p>
          <a:p>
            <a:pPr marL="0" indent="0">
              <a:spcBef>
                <a:spcPts val="0"/>
              </a:spcBef>
              <a:buNone/>
            </a:pPr>
            <a:r>
              <a:rPr lang="en-US" dirty="0"/>
              <a:t>Division of Policy and Data </a:t>
            </a:r>
          </a:p>
          <a:p>
            <a:pPr marL="0" indent="0">
              <a:spcBef>
                <a:spcPts val="0"/>
              </a:spcBef>
              <a:buNone/>
            </a:pPr>
            <a:r>
              <a:rPr lang="en-US" dirty="0"/>
              <a:t>HIV/AIDS Bureau</a:t>
            </a:r>
          </a:p>
          <a:p>
            <a:pPr marL="0" indent="0">
              <a:spcBef>
                <a:spcPts val="0"/>
              </a:spcBef>
              <a:buNone/>
            </a:pPr>
            <a:r>
              <a:rPr lang="en-US" dirty="0"/>
              <a:t>Health Resources and Services Administration</a:t>
            </a:r>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r>
              <a:rPr lang="en-US" b="1" dirty="0"/>
              <a:t>Antigone Dempsey, MEd</a:t>
            </a:r>
          </a:p>
          <a:p>
            <a:pPr marL="0" indent="0">
              <a:spcBef>
                <a:spcPts val="0"/>
              </a:spcBef>
              <a:buNone/>
            </a:pPr>
            <a:r>
              <a:rPr lang="en-US" dirty="0"/>
              <a:t>Division of Policy and Data </a:t>
            </a:r>
          </a:p>
          <a:p>
            <a:pPr marL="0" indent="0">
              <a:spcBef>
                <a:spcPts val="0"/>
              </a:spcBef>
              <a:buNone/>
            </a:pPr>
            <a:r>
              <a:rPr lang="en-US" dirty="0"/>
              <a:t>HIV/AIDS Bureau </a:t>
            </a:r>
          </a:p>
          <a:p>
            <a:pPr marL="0" indent="0">
              <a:spcBef>
                <a:spcPts val="0"/>
              </a:spcBef>
              <a:buNone/>
            </a:pPr>
            <a:r>
              <a:rPr lang="en-US" dirty="0"/>
              <a:t>Health Resources and Services Administration </a:t>
            </a:r>
          </a:p>
          <a:p>
            <a:pPr marL="0" indent="0">
              <a:spcBef>
                <a:spcPts val="0"/>
              </a:spcBef>
              <a:buNone/>
            </a:pPr>
            <a:endParaRPr lang="en-US" dirty="0"/>
          </a:p>
          <a:p>
            <a:pPr marL="0" indent="0">
              <a:spcBef>
                <a:spcPts val="0"/>
              </a:spcBef>
              <a:buNone/>
            </a:pPr>
            <a:r>
              <a:rPr lang="en-US" b="1" dirty="0"/>
              <a:t>Heather Hauck, MSW, LICSW</a:t>
            </a:r>
          </a:p>
          <a:p>
            <a:pPr marL="0" indent="0">
              <a:spcBef>
                <a:spcPts val="0"/>
              </a:spcBef>
              <a:buNone/>
            </a:pPr>
            <a:r>
              <a:rPr lang="en-US" dirty="0"/>
              <a:t>HIV/AIDS Bureau</a:t>
            </a:r>
          </a:p>
          <a:p>
            <a:pPr marL="0" indent="0">
              <a:spcBef>
                <a:spcPts val="0"/>
              </a:spcBef>
              <a:buNone/>
            </a:pPr>
            <a:r>
              <a:rPr lang="en-US" dirty="0"/>
              <a:t>Health Resources and Services Administration</a:t>
            </a:r>
          </a:p>
          <a:p>
            <a:pPr marL="0" indent="0">
              <a:spcBef>
                <a:spcPts val="0"/>
              </a:spcBef>
              <a:buNone/>
            </a:pPr>
            <a:endParaRPr lang="en-US" dirty="0"/>
          </a:p>
          <a:p>
            <a:pPr marL="0" indent="0">
              <a:spcBef>
                <a:spcPts val="0"/>
              </a:spcBef>
              <a:buNone/>
            </a:pPr>
            <a:r>
              <a:rPr lang="en-US" b="1" dirty="0"/>
              <a:t>Marlene Matosky, MPH, RN</a:t>
            </a:r>
          </a:p>
          <a:p>
            <a:pPr marL="0" indent="0">
              <a:spcBef>
                <a:spcPts val="0"/>
              </a:spcBef>
              <a:buNone/>
            </a:pPr>
            <a:r>
              <a:rPr lang="en-US" dirty="0"/>
              <a:t>Division of Policy and Data </a:t>
            </a:r>
          </a:p>
          <a:p>
            <a:pPr marL="0" indent="0">
              <a:spcBef>
                <a:spcPts val="0"/>
              </a:spcBef>
              <a:buNone/>
            </a:pPr>
            <a:r>
              <a:rPr lang="en-US" dirty="0"/>
              <a:t>HIV/AIDS Bureau </a:t>
            </a:r>
          </a:p>
          <a:p>
            <a:pPr marL="0" indent="0">
              <a:spcBef>
                <a:spcPts val="0"/>
              </a:spcBef>
              <a:buNone/>
            </a:pPr>
            <a:r>
              <a:rPr lang="en-US" dirty="0"/>
              <a:t>Health Resources and Services Administration </a:t>
            </a:r>
          </a:p>
          <a:p>
            <a:pPr marL="0" indent="0">
              <a:spcBef>
                <a:spcPts val="0"/>
              </a:spcBef>
              <a:buNone/>
            </a:pPr>
            <a:endParaRPr lang="en-US" dirty="0"/>
          </a:p>
          <a:p>
            <a:pPr marL="0" indent="0">
              <a:spcBef>
                <a:spcPts val="0"/>
              </a:spcBef>
              <a:buNone/>
            </a:pPr>
            <a:r>
              <a:rPr lang="en-US" b="1" dirty="0"/>
              <a:t>HRSA HAB Behavioral Health Workgroup</a:t>
            </a:r>
          </a:p>
          <a:p>
            <a:pPr marL="0" indent="0">
              <a:spcBef>
                <a:spcPts val="0"/>
              </a:spcBef>
              <a:buNone/>
            </a:pPr>
            <a:r>
              <a:rPr lang="en-US" dirty="0"/>
              <a:t>CAPT Elise Young, LICSW, DCSW - Chair</a:t>
            </a:r>
          </a:p>
          <a:p>
            <a:pPr marL="0" indent="0">
              <a:spcBef>
                <a:spcPts val="0"/>
              </a:spcBef>
              <a:buNone/>
            </a:pPr>
            <a:r>
              <a:rPr lang="en-US" dirty="0"/>
              <a:t>Glenn Clark, MSW - Chair</a:t>
            </a:r>
          </a:p>
          <a:p>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13</a:t>
            </a:fld>
            <a:endParaRPr lang="en-US" dirty="0"/>
          </a:p>
        </p:txBody>
      </p:sp>
    </p:spTree>
    <p:extLst>
      <p:ext uri="{BB962C8B-B14F-4D97-AF65-F5344CB8AC3E}">
        <p14:creationId xmlns:p14="http://schemas.microsoft.com/office/powerpoint/2010/main" val="1202510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2006"/>
            <a:ext cx="10515600" cy="1325563"/>
          </a:xfrm>
        </p:spPr>
        <p:txBody>
          <a:bodyPr/>
          <a:lstStyle/>
          <a:p>
            <a:r>
              <a:rPr lang="en-US" dirty="0" smtClean="0"/>
              <a:t>Technical Expert Panel – Federal Partners</a:t>
            </a:r>
            <a:endParaRPr lang="en-US" dirty="0"/>
          </a:p>
        </p:txBody>
      </p:sp>
      <p:sp>
        <p:nvSpPr>
          <p:cNvPr id="3" name="Content Placeholder 2"/>
          <p:cNvSpPr>
            <a:spLocks noGrp="1"/>
          </p:cNvSpPr>
          <p:nvPr>
            <p:ph idx="1"/>
          </p:nvPr>
        </p:nvSpPr>
        <p:spPr>
          <a:xfrm>
            <a:off x="228600" y="1258795"/>
            <a:ext cx="11734800" cy="4351338"/>
          </a:xfrm>
        </p:spPr>
        <p:txBody>
          <a:bodyPr numCol="3">
            <a:noAutofit/>
          </a:bodyPr>
          <a:lstStyle/>
          <a:p>
            <a:pPr marL="0" indent="0">
              <a:spcBef>
                <a:spcPts val="0"/>
              </a:spcBef>
              <a:buNone/>
            </a:pPr>
            <a:r>
              <a:rPr lang="en-US" sz="1800" b="1" dirty="0" smtClean="0"/>
              <a:t>Danae </a:t>
            </a:r>
            <a:r>
              <a:rPr lang="en-US" sz="1800" b="1" dirty="0"/>
              <a:t>“Dee” </a:t>
            </a:r>
            <a:r>
              <a:rPr lang="en-US" sz="1800" b="1" dirty="0" err="1"/>
              <a:t>Bixler</a:t>
            </a:r>
            <a:r>
              <a:rPr lang="en-US" sz="1800" b="1" dirty="0"/>
              <a:t>, MD</a:t>
            </a:r>
            <a:endParaRPr lang="en-US" sz="1800" dirty="0"/>
          </a:p>
          <a:p>
            <a:pPr marL="0" indent="0">
              <a:spcBef>
                <a:spcPts val="0"/>
              </a:spcBef>
              <a:buNone/>
            </a:pPr>
            <a:r>
              <a:rPr lang="en-US" sz="1800" dirty="0"/>
              <a:t>Division of Viral Hepatitis</a:t>
            </a:r>
          </a:p>
          <a:p>
            <a:pPr marL="0" indent="0">
              <a:spcBef>
                <a:spcPts val="0"/>
              </a:spcBef>
              <a:buNone/>
            </a:pPr>
            <a:r>
              <a:rPr lang="en-US" sz="1800" dirty="0"/>
              <a:t>Centers for Disease Control and Prevention</a:t>
            </a:r>
          </a:p>
          <a:p>
            <a:pPr marL="0" indent="0">
              <a:spcBef>
                <a:spcPts val="0"/>
              </a:spcBef>
              <a:buNone/>
            </a:pPr>
            <a:r>
              <a:rPr lang="en-US" sz="1800" dirty="0"/>
              <a:t> </a:t>
            </a:r>
          </a:p>
          <a:p>
            <a:pPr marL="0" indent="0">
              <a:spcBef>
                <a:spcPts val="0"/>
              </a:spcBef>
              <a:buNone/>
            </a:pPr>
            <a:r>
              <a:rPr lang="en-US" sz="1800" b="1" dirty="0"/>
              <a:t>John Brooks, MD</a:t>
            </a:r>
            <a:endParaRPr lang="en-US" sz="1800" dirty="0"/>
          </a:p>
          <a:p>
            <a:pPr marL="0" indent="0">
              <a:spcBef>
                <a:spcPts val="0"/>
              </a:spcBef>
              <a:buNone/>
            </a:pPr>
            <a:r>
              <a:rPr lang="en-US" sz="1800" dirty="0"/>
              <a:t>Division of HIV/AIDS Prevention</a:t>
            </a:r>
          </a:p>
          <a:p>
            <a:pPr marL="0" indent="0">
              <a:spcBef>
                <a:spcPts val="0"/>
              </a:spcBef>
              <a:buNone/>
            </a:pPr>
            <a:r>
              <a:rPr lang="en-US" sz="1800" dirty="0"/>
              <a:t>Centers for Disease Control and Prevention</a:t>
            </a:r>
          </a:p>
          <a:p>
            <a:pPr marL="0" indent="0">
              <a:spcBef>
                <a:spcPts val="0"/>
              </a:spcBef>
              <a:buNone/>
            </a:pPr>
            <a:r>
              <a:rPr lang="en-US" sz="1800" b="1" dirty="0"/>
              <a:t> </a:t>
            </a:r>
            <a:endParaRPr lang="en-US" sz="1800" dirty="0"/>
          </a:p>
          <a:p>
            <a:pPr marL="0" indent="0">
              <a:spcBef>
                <a:spcPts val="0"/>
              </a:spcBef>
              <a:buNone/>
            </a:pPr>
            <a:r>
              <a:rPr lang="en-US" sz="1800" b="1" dirty="0"/>
              <a:t>Humberto Carvalho</a:t>
            </a:r>
            <a:endParaRPr lang="en-US" sz="1800" dirty="0"/>
          </a:p>
          <a:p>
            <a:pPr marL="0" indent="0">
              <a:spcBef>
                <a:spcPts val="0"/>
              </a:spcBef>
              <a:buNone/>
            </a:pPr>
            <a:r>
              <a:rPr lang="en-US" sz="1800" dirty="0"/>
              <a:t>Addiction Technology Transfer Centers</a:t>
            </a:r>
          </a:p>
          <a:p>
            <a:pPr marL="0" indent="0">
              <a:spcBef>
                <a:spcPts val="0"/>
              </a:spcBef>
              <a:buNone/>
            </a:pPr>
            <a:r>
              <a:rPr lang="en-US" sz="1800" dirty="0"/>
              <a:t>Substance Abuse and Mental Health Services Administration</a:t>
            </a:r>
          </a:p>
          <a:p>
            <a:pPr marL="0" indent="0">
              <a:spcBef>
                <a:spcPts val="0"/>
              </a:spcBef>
              <a:buNone/>
            </a:pPr>
            <a:r>
              <a:rPr lang="en-US" sz="1800" dirty="0"/>
              <a:t> </a:t>
            </a:r>
            <a:endParaRPr lang="en-US" sz="1800" dirty="0" smtClean="0"/>
          </a:p>
          <a:p>
            <a:pPr marL="0" indent="0">
              <a:spcBef>
                <a:spcPts val="0"/>
              </a:spcBef>
              <a:buNone/>
            </a:pPr>
            <a:endParaRPr lang="en-US" sz="1800" dirty="0"/>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r>
              <a:rPr lang="en-US" sz="1800" b="1" dirty="0"/>
              <a:t>Steve </a:t>
            </a:r>
            <a:r>
              <a:rPr lang="en-US" sz="1800" b="1" dirty="0" err="1"/>
              <a:t>Daviss</a:t>
            </a:r>
            <a:r>
              <a:rPr lang="en-US" sz="1800" b="1" dirty="0"/>
              <a:t>, MD</a:t>
            </a:r>
            <a:endParaRPr lang="en-US" sz="1800" dirty="0"/>
          </a:p>
          <a:p>
            <a:pPr marL="0" indent="0">
              <a:spcBef>
                <a:spcPts val="0"/>
              </a:spcBef>
              <a:buNone/>
            </a:pPr>
            <a:r>
              <a:rPr lang="en-US" sz="1800" dirty="0"/>
              <a:t>Office of the Chief Medical Officer</a:t>
            </a:r>
          </a:p>
          <a:p>
            <a:pPr marL="0" indent="0">
              <a:spcBef>
                <a:spcPts val="0"/>
              </a:spcBef>
              <a:buNone/>
            </a:pPr>
            <a:r>
              <a:rPr lang="en-US" sz="1800" dirty="0"/>
              <a:t>Substance Abuse and Mental Health Services Administration</a:t>
            </a:r>
          </a:p>
          <a:p>
            <a:pPr marL="0" indent="0">
              <a:spcBef>
                <a:spcPts val="0"/>
              </a:spcBef>
              <a:buNone/>
            </a:pPr>
            <a:r>
              <a:rPr lang="en-US" sz="1800" dirty="0"/>
              <a:t> </a:t>
            </a:r>
          </a:p>
          <a:p>
            <a:pPr marL="0" indent="0">
              <a:spcBef>
                <a:spcPts val="0"/>
              </a:spcBef>
              <a:buNone/>
            </a:pPr>
            <a:r>
              <a:rPr lang="en-US" sz="1800" b="1" dirty="0" err="1"/>
              <a:t>Senad</a:t>
            </a:r>
            <a:r>
              <a:rPr lang="en-US" sz="1800" b="1" dirty="0"/>
              <a:t> </a:t>
            </a:r>
            <a:r>
              <a:rPr lang="en-US" sz="1800" b="1" dirty="0" err="1"/>
              <a:t>Handanagic</a:t>
            </a:r>
            <a:r>
              <a:rPr lang="en-US" sz="1800" b="1" dirty="0"/>
              <a:t>, MD, MPH</a:t>
            </a:r>
            <a:endParaRPr lang="en-US" sz="1800" dirty="0"/>
          </a:p>
          <a:p>
            <a:pPr marL="0" indent="0">
              <a:spcBef>
                <a:spcPts val="0"/>
              </a:spcBef>
              <a:buNone/>
            </a:pPr>
            <a:r>
              <a:rPr lang="en-US" sz="1800" dirty="0"/>
              <a:t>Division of HIV/AIDS Prevention</a:t>
            </a:r>
          </a:p>
          <a:p>
            <a:pPr marL="0" indent="0">
              <a:spcBef>
                <a:spcPts val="0"/>
              </a:spcBef>
              <a:buNone/>
            </a:pPr>
            <a:r>
              <a:rPr lang="en-US" sz="1800" dirty="0"/>
              <a:t>Centers for Disease Control and Prevention</a:t>
            </a:r>
          </a:p>
          <a:p>
            <a:pPr marL="0" indent="0">
              <a:spcBef>
                <a:spcPts val="0"/>
              </a:spcBef>
              <a:buNone/>
            </a:pPr>
            <a:r>
              <a:rPr lang="en-US" sz="1800" dirty="0"/>
              <a:t> </a:t>
            </a:r>
          </a:p>
          <a:p>
            <a:pPr marL="0" indent="0">
              <a:spcBef>
                <a:spcPts val="0"/>
              </a:spcBef>
              <a:buNone/>
            </a:pPr>
            <a:r>
              <a:rPr lang="en-US" sz="1800" b="1" dirty="0"/>
              <a:t>Anne Herron, MS</a:t>
            </a:r>
            <a:endParaRPr lang="en-US" sz="1800" dirty="0"/>
          </a:p>
          <a:p>
            <a:pPr marL="0" indent="0">
              <a:spcBef>
                <a:spcPts val="0"/>
              </a:spcBef>
              <a:buNone/>
            </a:pPr>
            <a:r>
              <a:rPr lang="en-US" sz="1800" dirty="0"/>
              <a:t>Division of Regional and National Policy Liaison</a:t>
            </a:r>
          </a:p>
          <a:p>
            <a:pPr marL="0" indent="0">
              <a:spcBef>
                <a:spcPts val="0"/>
              </a:spcBef>
              <a:buNone/>
            </a:pPr>
            <a:r>
              <a:rPr lang="en-US" sz="1800" dirty="0"/>
              <a:t>Substance Abuse and Mental Health Services </a:t>
            </a:r>
            <a:r>
              <a:rPr lang="en-US" sz="1800" dirty="0" smtClean="0"/>
              <a:t>Administration</a:t>
            </a:r>
          </a:p>
          <a:p>
            <a:pPr marL="0" indent="0">
              <a:spcBef>
                <a:spcPts val="0"/>
              </a:spcBef>
              <a:buNone/>
            </a:pPr>
            <a:r>
              <a:rPr lang="en-US" sz="1800" dirty="0"/>
              <a:t>Richard Jenkins, PhD</a:t>
            </a:r>
          </a:p>
          <a:p>
            <a:pPr marL="0" indent="0">
              <a:spcBef>
                <a:spcPts val="0"/>
              </a:spcBef>
              <a:buNone/>
            </a:pPr>
            <a:r>
              <a:rPr lang="en-US" sz="1800" dirty="0"/>
              <a:t>Prevention Research Branch</a:t>
            </a:r>
          </a:p>
          <a:p>
            <a:pPr marL="0" indent="0">
              <a:spcBef>
                <a:spcPts val="0"/>
              </a:spcBef>
              <a:buNone/>
            </a:pPr>
            <a:r>
              <a:rPr lang="en-US" sz="1800" dirty="0"/>
              <a:t>National Institute on Drug Abuse</a:t>
            </a:r>
          </a:p>
          <a:p>
            <a:pPr marL="0" indent="0">
              <a:spcBef>
                <a:spcPts val="0"/>
              </a:spcBef>
              <a:buNone/>
            </a:pPr>
            <a:endParaRPr lang="en-US" sz="1800" dirty="0"/>
          </a:p>
          <a:p>
            <a:pPr marL="0" indent="0">
              <a:spcBef>
                <a:spcPts val="0"/>
              </a:spcBef>
              <a:buNone/>
            </a:pPr>
            <a:r>
              <a:rPr lang="en-US" sz="1800" b="1" dirty="0" err="1"/>
              <a:t>Chideha</a:t>
            </a:r>
            <a:r>
              <a:rPr lang="en-US" sz="1800" b="1" dirty="0"/>
              <a:t> </a:t>
            </a:r>
            <a:r>
              <a:rPr lang="en-US" sz="1800" b="1" dirty="0" err="1"/>
              <a:t>Ohuoha</a:t>
            </a:r>
            <a:r>
              <a:rPr lang="en-US" sz="1800" b="1" dirty="0"/>
              <a:t>, MD</a:t>
            </a:r>
          </a:p>
          <a:p>
            <a:pPr marL="0" indent="0">
              <a:spcBef>
                <a:spcPts val="0"/>
              </a:spcBef>
              <a:buNone/>
            </a:pPr>
            <a:r>
              <a:rPr lang="en-US" sz="1800" dirty="0"/>
              <a:t>Center for Substance Abuse Treatment</a:t>
            </a:r>
          </a:p>
          <a:p>
            <a:pPr marL="0" indent="0">
              <a:spcBef>
                <a:spcPts val="0"/>
              </a:spcBef>
              <a:buNone/>
            </a:pPr>
            <a:r>
              <a:rPr lang="en-US" sz="1800" dirty="0"/>
              <a:t>Substance Abuse and Mental Health Services Administration</a:t>
            </a:r>
          </a:p>
          <a:p>
            <a:pPr marL="0" indent="0">
              <a:spcBef>
                <a:spcPts val="0"/>
              </a:spcBef>
              <a:buNone/>
            </a:pPr>
            <a:endParaRPr lang="en-US" sz="1800" b="1" dirty="0"/>
          </a:p>
          <a:p>
            <a:pPr marL="0" indent="0">
              <a:spcBef>
                <a:spcPts val="0"/>
              </a:spcBef>
              <a:buNone/>
            </a:pPr>
            <a:r>
              <a:rPr lang="en-US" sz="1800" b="1" dirty="0"/>
              <a:t>Gerlinda Somerville</a:t>
            </a:r>
          </a:p>
          <a:p>
            <a:pPr marL="0" indent="0">
              <a:spcBef>
                <a:spcPts val="0"/>
              </a:spcBef>
              <a:buNone/>
            </a:pPr>
            <a:r>
              <a:rPr lang="en-US" sz="1800" dirty="0"/>
              <a:t>Center for Substance Abuse Treatment</a:t>
            </a:r>
          </a:p>
          <a:p>
            <a:pPr marL="0" indent="0">
              <a:spcBef>
                <a:spcPts val="0"/>
              </a:spcBef>
              <a:buNone/>
            </a:pPr>
            <a:r>
              <a:rPr lang="en-US" sz="1800" dirty="0"/>
              <a:t>Substance Abuse and Mental Health Services Administration</a:t>
            </a:r>
          </a:p>
          <a:p>
            <a:pPr marL="0" indent="0">
              <a:spcBef>
                <a:spcPts val="0"/>
              </a:spcBef>
              <a:buNone/>
            </a:pPr>
            <a:endParaRPr lang="en-US" sz="1800" dirty="0"/>
          </a:p>
          <a:p>
            <a:pPr marL="0" indent="0">
              <a:spcBef>
                <a:spcPts val="0"/>
              </a:spcBef>
              <a:buNone/>
            </a:pPr>
            <a:r>
              <a:rPr lang="en-US" sz="1800" b="1" dirty="0"/>
              <a:t>CDR </a:t>
            </a:r>
            <a:r>
              <a:rPr lang="en-US" sz="1800" b="1" dirty="0" err="1"/>
              <a:t>Meena</a:t>
            </a:r>
            <a:r>
              <a:rPr lang="en-US" sz="1800" b="1" dirty="0"/>
              <a:t> </a:t>
            </a:r>
            <a:r>
              <a:rPr lang="en-US" sz="1800" b="1" dirty="0" err="1"/>
              <a:t>Vythilingam</a:t>
            </a:r>
            <a:r>
              <a:rPr lang="en-US" sz="1800" b="1" dirty="0"/>
              <a:t>, MD</a:t>
            </a:r>
          </a:p>
          <a:p>
            <a:pPr marL="0" indent="0">
              <a:spcBef>
                <a:spcPts val="0"/>
              </a:spcBef>
              <a:buNone/>
            </a:pPr>
            <a:r>
              <a:rPr lang="en-US" sz="1800" dirty="0"/>
              <a:t>Office of the Assistant Secretary for Health</a:t>
            </a:r>
          </a:p>
          <a:p>
            <a:pPr marL="0" indent="0">
              <a:spcBef>
                <a:spcPts val="0"/>
              </a:spcBef>
              <a:buNone/>
            </a:pPr>
            <a:endParaRPr lang="en-US" sz="1800" dirty="0" smtClean="0"/>
          </a:p>
          <a:p>
            <a:pPr marL="0" indent="0">
              <a:spcBef>
                <a:spcPts val="0"/>
              </a:spcBef>
              <a:buNone/>
            </a:pPr>
            <a:r>
              <a:rPr lang="en-US" sz="1800" dirty="0"/>
              <a:t> </a:t>
            </a:r>
          </a:p>
          <a:p>
            <a:endParaRPr lang="en-US" sz="1800"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14</a:t>
            </a:fld>
            <a:endParaRPr lang="en-US" dirty="0"/>
          </a:p>
        </p:txBody>
      </p:sp>
    </p:spTree>
    <p:extLst>
      <p:ext uri="{BB962C8B-B14F-4D97-AF65-F5344CB8AC3E}">
        <p14:creationId xmlns:p14="http://schemas.microsoft.com/office/powerpoint/2010/main" val="1999536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D420-554E-407D-9B04-35CC59021D2B}"/>
              </a:ext>
            </a:extLst>
          </p:cNvPr>
          <p:cNvSpPr>
            <a:spLocks noGrp="1"/>
          </p:cNvSpPr>
          <p:nvPr>
            <p:ph type="title"/>
          </p:nvPr>
        </p:nvSpPr>
        <p:spPr>
          <a:xfrm>
            <a:off x="533400" y="-67853"/>
            <a:ext cx="11506200" cy="1270221"/>
          </a:xfrm>
        </p:spPr>
        <p:txBody>
          <a:bodyPr>
            <a:normAutofit/>
          </a:bodyPr>
          <a:lstStyle/>
          <a:p>
            <a:r>
              <a:rPr lang="en-US" sz="3600" dirty="0"/>
              <a:t>Overdose Deaths per 100,000 in the United States 1999-2015</a:t>
            </a:r>
          </a:p>
        </p:txBody>
      </p:sp>
      <p:pic>
        <p:nvPicPr>
          <p:cNvPr id="8" name="Content Placeholder 7">
            <a:extLst>
              <a:ext uri="{FF2B5EF4-FFF2-40B4-BE49-F238E27FC236}">
                <a16:creationId xmlns:a16="http://schemas.microsoft.com/office/drawing/2014/main" id="{377A8F41-4EA3-4056-AED1-C5B8BA60F3A9}"/>
              </a:ext>
            </a:extLst>
          </p:cNvPr>
          <p:cNvPicPr>
            <a:picLocks noGrp="1" noChangeAspect="1"/>
          </p:cNvPicPr>
          <p:nvPr>
            <p:ph idx="1"/>
          </p:nvPr>
        </p:nvPicPr>
        <p:blipFill>
          <a:blip r:embed="rId3"/>
          <a:stretch>
            <a:fillRect/>
          </a:stretch>
        </p:blipFill>
        <p:spPr>
          <a:xfrm>
            <a:off x="1447800" y="1313052"/>
            <a:ext cx="9220200" cy="4367464"/>
          </a:xfrm>
          <a:prstGeom prst="rect">
            <a:avLst/>
          </a:prstGeom>
          <a:ln>
            <a:noFill/>
          </a:ln>
          <a:effectLst>
            <a:outerShdw blurRad="292100" dist="139700" dir="2700000" algn="tl" rotWithShape="0">
              <a:srgbClr val="333333">
                <a:alpha val="65000"/>
              </a:srgbClr>
            </a:outerShdw>
          </a:effectLst>
        </p:spPr>
      </p:pic>
      <p:sp>
        <p:nvSpPr>
          <p:cNvPr id="9" name="Footer Placeholder 8">
            <a:extLst>
              <a:ext uri="{FF2B5EF4-FFF2-40B4-BE49-F238E27FC236}">
                <a16:creationId xmlns:a16="http://schemas.microsoft.com/office/drawing/2014/main" id="{177762B0-8A30-4548-A6B8-94DCCB370812}"/>
              </a:ext>
            </a:extLst>
          </p:cNvPr>
          <p:cNvSpPr>
            <a:spLocks noGrp="1"/>
          </p:cNvSpPr>
          <p:nvPr>
            <p:ph type="ftr" sz="quarter" idx="4294967295"/>
          </p:nvPr>
        </p:nvSpPr>
        <p:spPr>
          <a:xfrm>
            <a:off x="1828800" y="5791200"/>
            <a:ext cx="6934200" cy="365125"/>
          </a:xfrm>
        </p:spPr>
        <p:txBody>
          <a:bodyPr/>
          <a:lstStyle/>
          <a:p>
            <a:r>
              <a:rPr lang="en-US" sz="1100" dirty="0"/>
              <a:t>Park, </a:t>
            </a:r>
            <a:r>
              <a:rPr lang="en-US" sz="1100" dirty="0" err="1"/>
              <a:t>Haeyoun</a:t>
            </a:r>
            <a:r>
              <a:rPr lang="en-US" sz="1100" dirty="0"/>
              <a:t> and Bloch, Matthew. “How the Epidemic of Drug Overdose Deaths Rippled Across America” The New York Times. January 19, 2016</a:t>
            </a:r>
          </a:p>
        </p:txBody>
      </p:sp>
    </p:spTree>
    <p:extLst>
      <p:ext uri="{BB962C8B-B14F-4D97-AF65-F5344CB8AC3E}">
        <p14:creationId xmlns:p14="http://schemas.microsoft.com/office/powerpoint/2010/main" val="1144952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F75F8-D5A1-4C0B-840B-1628C1777D01}"/>
              </a:ext>
            </a:extLst>
          </p:cNvPr>
          <p:cNvSpPr>
            <a:spLocks noGrp="1"/>
          </p:cNvSpPr>
          <p:nvPr>
            <p:ph type="title"/>
          </p:nvPr>
        </p:nvSpPr>
        <p:spPr>
          <a:xfrm>
            <a:off x="381000" y="-101601"/>
            <a:ext cx="10515600" cy="1325563"/>
          </a:xfrm>
        </p:spPr>
        <p:txBody>
          <a:bodyPr/>
          <a:lstStyle/>
          <a:p>
            <a:r>
              <a:rPr lang="en-US" dirty="0"/>
              <a:t>Overdose Deaths in the United States 2015</a:t>
            </a:r>
          </a:p>
        </p:txBody>
      </p:sp>
      <p:pic>
        <p:nvPicPr>
          <p:cNvPr id="4" name="Content Placeholder 3">
            <a:extLst>
              <a:ext uri="{FF2B5EF4-FFF2-40B4-BE49-F238E27FC236}">
                <a16:creationId xmlns:a16="http://schemas.microsoft.com/office/drawing/2014/main" id="{1E7947C4-1859-45F3-A7A4-43019DCE9868}"/>
              </a:ext>
            </a:extLst>
          </p:cNvPr>
          <p:cNvPicPr>
            <a:picLocks noGrp="1" noChangeAspect="1"/>
          </p:cNvPicPr>
          <p:nvPr>
            <p:ph idx="1"/>
          </p:nvPr>
        </p:nvPicPr>
        <p:blipFill rotWithShape="1">
          <a:blip r:embed="rId2"/>
          <a:srcRect l="7119"/>
          <a:stretch/>
        </p:blipFill>
        <p:spPr>
          <a:xfrm>
            <a:off x="2600325" y="1295400"/>
            <a:ext cx="6991350" cy="4286942"/>
          </a:xfrm>
          <a:prstGeom prst="rect">
            <a:avLst/>
          </a:prstGeom>
          <a:ln>
            <a:noFill/>
          </a:ln>
          <a:effectLst>
            <a:outerShdw blurRad="292100" dist="139700" dir="2700000" algn="tl" rotWithShape="0">
              <a:srgbClr val="333333">
                <a:alpha val="65000"/>
              </a:srgbClr>
            </a:outerShdw>
          </a:effectLst>
        </p:spPr>
      </p:pic>
      <p:sp>
        <p:nvSpPr>
          <p:cNvPr id="5" name="Footer Placeholder 8">
            <a:extLst>
              <a:ext uri="{FF2B5EF4-FFF2-40B4-BE49-F238E27FC236}">
                <a16:creationId xmlns:a16="http://schemas.microsoft.com/office/drawing/2014/main" id="{D8A7B675-A116-4AF1-95C8-8DC903AC6B31}"/>
              </a:ext>
            </a:extLst>
          </p:cNvPr>
          <p:cNvSpPr>
            <a:spLocks noGrp="1"/>
          </p:cNvSpPr>
          <p:nvPr>
            <p:ph type="ftr" sz="quarter" idx="4294967295"/>
          </p:nvPr>
        </p:nvSpPr>
        <p:spPr>
          <a:xfrm>
            <a:off x="990600" y="5867400"/>
            <a:ext cx="6934200" cy="365125"/>
          </a:xfrm>
        </p:spPr>
        <p:txBody>
          <a:bodyPr/>
          <a:lstStyle/>
          <a:p>
            <a:r>
              <a:rPr lang="en-US" sz="1100" dirty="0"/>
              <a:t>Park, </a:t>
            </a:r>
            <a:r>
              <a:rPr lang="en-US" sz="1100" dirty="0" err="1"/>
              <a:t>Haeyoun</a:t>
            </a:r>
            <a:r>
              <a:rPr lang="en-US" sz="1100" dirty="0"/>
              <a:t> and Bloch, Matthew. “How the Epidemic of Drug Overdose Deaths Rippled Across America” The New York Times. January 19, 2016</a:t>
            </a:r>
          </a:p>
        </p:txBody>
      </p:sp>
    </p:spTree>
    <p:extLst>
      <p:ext uri="{BB962C8B-B14F-4D97-AF65-F5344CB8AC3E}">
        <p14:creationId xmlns:p14="http://schemas.microsoft.com/office/powerpoint/2010/main" val="374079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D72C-EFD0-4787-B407-E0FD1844D6B0}"/>
              </a:ext>
            </a:extLst>
          </p:cNvPr>
          <p:cNvSpPr>
            <a:spLocks noGrp="1"/>
          </p:cNvSpPr>
          <p:nvPr>
            <p:ph type="title"/>
          </p:nvPr>
        </p:nvSpPr>
        <p:spPr>
          <a:xfrm>
            <a:off x="381000" y="-152400"/>
            <a:ext cx="10896600" cy="1325563"/>
          </a:xfrm>
        </p:spPr>
        <p:txBody>
          <a:bodyPr/>
          <a:lstStyle/>
          <a:p>
            <a:r>
              <a:rPr lang="en-US" dirty="0"/>
              <a:t>United States Prescribing Rates by State 2016</a:t>
            </a:r>
          </a:p>
        </p:txBody>
      </p:sp>
      <p:pic>
        <p:nvPicPr>
          <p:cNvPr id="4" name="Content Placeholder 3">
            <a:extLst>
              <a:ext uri="{FF2B5EF4-FFF2-40B4-BE49-F238E27FC236}">
                <a16:creationId xmlns:a16="http://schemas.microsoft.com/office/drawing/2014/main" id="{9AF94908-AD1B-4FA9-8928-4C28C6FE989C}"/>
              </a:ext>
            </a:extLst>
          </p:cNvPr>
          <p:cNvPicPr>
            <a:picLocks noGrp="1" noChangeAspect="1"/>
          </p:cNvPicPr>
          <p:nvPr>
            <p:ph idx="1"/>
          </p:nvPr>
        </p:nvPicPr>
        <p:blipFill>
          <a:blip r:embed="rId2"/>
          <a:stretch>
            <a:fillRect/>
          </a:stretch>
        </p:blipFill>
        <p:spPr>
          <a:xfrm>
            <a:off x="1447800" y="1201738"/>
            <a:ext cx="8904061" cy="4191000"/>
          </a:xfrm>
          <a:prstGeom prst="rect">
            <a:avLst/>
          </a:prstGeom>
          <a:ln>
            <a:no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BEB9BA2C-DD21-4077-A507-DB99A26F19A6}"/>
              </a:ext>
            </a:extLst>
          </p:cNvPr>
          <p:cNvSpPr>
            <a:spLocks noGrp="1"/>
          </p:cNvSpPr>
          <p:nvPr>
            <p:ph type="ftr" sz="quarter" idx="4294967295"/>
          </p:nvPr>
        </p:nvSpPr>
        <p:spPr>
          <a:xfrm>
            <a:off x="914400" y="5943600"/>
            <a:ext cx="5486400" cy="365125"/>
          </a:xfrm>
        </p:spPr>
        <p:txBody>
          <a:bodyPr/>
          <a:lstStyle/>
          <a:p>
            <a:r>
              <a:rPr lang="en-US" sz="1600" dirty="0"/>
              <a:t>https://www.cdc.gov/drugoverdose/data/index.html</a:t>
            </a:r>
          </a:p>
        </p:txBody>
      </p:sp>
    </p:spTree>
    <p:extLst>
      <p:ext uri="{BB962C8B-B14F-4D97-AF65-F5344CB8AC3E}">
        <p14:creationId xmlns:p14="http://schemas.microsoft.com/office/powerpoint/2010/main" val="4170988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C016-1241-4C03-940B-EB3A3F518E42}"/>
              </a:ext>
            </a:extLst>
          </p:cNvPr>
          <p:cNvSpPr>
            <a:spLocks noGrp="1"/>
          </p:cNvSpPr>
          <p:nvPr>
            <p:ph type="title"/>
          </p:nvPr>
        </p:nvSpPr>
        <p:spPr>
          <a:xfrm>
            <a:off x="457200" y="-152400"/>
            <a:ext cx="11353800" cy="1325563"/>
          </a:xfrm>
        </p:spPr>
        <p:txBody>
          <a:bodyPr>
            <a:normAutofit/>
          </a:bodyPr>
          <a:lstStyle/>
          <a:p>
            <a:r>
              <a:rPr lang="en-US" sz="4000" dirty="0"/>
              <a:t>Overdose Deaths Involving Opioids, by Type of Opioid, United States, 2000-2016</a:t>
            </a:r>
          </a:p>
        </p:txBody>
      </p:sp>
      <p:pic>
        <p:nvPicPr>
          <p:cNvPr id="4" name="Content Placeholder 3">
            <a:extLst>
              <a:ext uri="{FF2B5EF4-FFF2-40B4-BE49-F238E27FC236}">
                <a16:creationId xmlns:a16="http://schemas.microsoft.com/office/drawing/2014/main" id="{D4F8EA0F-8300-4277-831E-C4F1E9DAF55B}"/>
              </a:ext>
            </a:extLst>
          </p:cNvPr>
          <p:cNvPicPr>
            <a:picLocks noGrp="1" noChangeAspect="1"/>
          </p:cNvPicPr>
          <p:nvPr>
            <p:ph idx="1"/>
          </p:nvPr>
        </p:nvPicPr>
        <p:blipFill rotWithShape="1">
          <a:blip r:embed="rId2"/>
          <a:srcRect t="8333"/>
          <a:stretch/>
        </p:blipFill>
        <p:spPr>
          <a:xfrm>
            <a:off x="2438400" y="1192213"/>
            <a:ext cx="7229475" cy="4242477"/>
          </a:xfrm>
          <a:prstGeom prst="rect">
            <a:avLst/>
          </a:prstGeom>
          <a:ln>
            <a:no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E4B48496-6F2D-4D2F-ACAE-02FFA590573B}"/>
              </a:ext>
            </a:extLst>
          </p:cNvPr>
          <p:cNvSpPr>
            <a:spLocks noGrp="1"/>
          </p:cNvSpPr>
          <p:nvPr>
            <p:ph type="ftr" sz="quarter" idx="4294967295"/>
          </p:nvPr>
        </p:nvSpPr>
        <p:spPr>
          <a:xfrm>
            <a:off x="990600" y="5791200"/>
            <a:ext cx="6686550" cy="365125"/>
          </a:xfrm>
        </p:spPr>
        <p:txBody>
          <a:bodyPr/>
          <a:lstStyle/>
          <a:p>
            <a:r>
              <a:rPr lang="en-US" sz="900" dirty="0"/>
              <a:t>Centers for Disease Control and Prevention. Annual Surveillance Report of Drug-Related Risks and Outcomes — United States, 2017. Surveillance Special Report 1. Centers for Disease Control and Prevention, U.S. Department of Health and Human Services. Published August 31, 2017. Accessed July 1, 2018 from https://www.cdc.gov/ </a:t>
            </a:r>
            <a:r>
              <a:rPr lang="en-US" sz="900" dirty="0" err="1"/>
              <a:t>drugoverdose</a:t>
            </a:r>
            <a:r>
              <a:rPr lang="en-US" sz="900" dirty="0"/>
              <a:t>/pdf/pubs/2017cdc-drug-surveillance-report.pdf </a:t>
            </a:r>
          </a:p>
        </p:txBody>
      </p:sp>
    </p:spTree>
    <p:extLst>
      <p:ext uri="{BB962C8B-B14F-4D97-AF65-F5344CB8AC3E}">
        <p14:creationId xmlns:p14="http://schemas.microsoft.com/office/powerpoint/2010/main" val="3854568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6052-CBD3-4A32-9B34-D4C47877E839}"/>
              </a:ext>
            </a:extLst>
          </p:cNvPr>
          <p:cNvSpPr>
            <a:spLocks noGrp="1"/>
          </p:cNvSpPr>
          <p:nvPr>
            <p:ph type="title"/>
          </p:nvPr>
        </p:nvSpPr>
        <p:spPr>
          <a:xfrm>
            <a:off x="533400" y="-140495"/>
            <a:ext cx="10744200" cy="1325563"/>
          </a:xfrm>
        </p:spPr>
        <p:txBody>
          <a:bodyPr>
            <a:normAutofit/>
          </a:bodyPr>
          <a:lstStyle/>
          <a:p>
            <a:r>
              <a:rPr lang="en-US" sz="4000" dirty="0"/>
              <a:t>2015 Reported Law Enforcement Fentanyl Encounters</a:t>
            </a:r>
          </a:p>
        </p:txBody>
      </p:sp>
      <p:pic>
        <p:nvPicPr>
          <p:cNvPr id="4" name="Content Placeholder 3">
            <a:extLst>
              <a:ext uri="{FF2B5EF4-FFF2-40B4-BE49-F238E27FC236}">
                <a16:creationId xmlns:a16="http://schemas.microsoft.com/office/drawing/2014/main" id="{F26DD0CA-8CF2-48A5-A26E-E3A723538F34}"/>
              </a:ext>
            </a:extLst>
          </p:cNvPr>
          <p:cNvPicPr>
            <a:picLocks noGrp="1" noChangeAspect="1"/>
          </p:cNvPicPr>
          <p:nvPr>
            <p:ph idx="1"/>
          </p:nvPr>
        </p:nvPicPr>
        <p:blipFill rotWithShape="1">
          <a:blip r:embed="rId3"/>
          <a:srcRect b="2302"/>
          <a:stretch/>
        </p:blipFill>
        <p:spPr>
          <a:xfrm>
            <a:off x="2514600" y="1185068"/>
            <a:ext cx="7924800" cy="4397920"/>
          </a:xfrm>
          <a:prstGeom prst="rect">
            <a:avLst/>
          </a:prstGeom>
        </p:spPr>
      </p:pic>
      <p:pic>
        <p:nvPicPr>
          <p:cNvPr id="5" name="Picture 4">
            <a:extLst>
              <a:ext uri="{FF2B5EF4-FFF2-40B4-BE49-F238E27FC236}">
                <a16:creationId xmlns:a16="http://schemas.microsoft.com/office/drawing/2014/main" id="{FB3B6F00-19EC-44D4-B5AF-835059ECACC1}"/>
              </a:ext>
            </a:extLst>
          </p:cNvPr>
          <p:cNvPicPr>
            <a:picLocks noChangeAspect="1"/>
          </p:cNvPicPr>
          <p:nvPr/>
        </p:nvPicPr>
        <p:blipFill>
          <a:blip r:embed="rId4"/>
          <a:stretch>
            <a:fillRect/>
          </a:stretch>
        </p:blipFill>
        <p:spPr>
          <a:xfrm>
            <a:off x="533400" y="1440654"/>
            <a:ext cx="2211062" cy="2750345"/>
          </a:xfrm>
          <a:prstGeom prst="rect">
            <a:avLst/>
          </a:prstGeom>
        </p:spPr>
      </p:pic>
      <p:sp>
        <p:nvSpPr>
          <p:cNvPr id="6" name="Footer Placeholder 4">
            <a:extLst>
              <a:ext uri="{FF2B5EF4-FFF2-40B4-BE49-F238E27FC236}">
                <a16:creationId xmlns:a16="http://schemas.microsoft.com/office/drawing/2014/main" id="{7A9A7A8F-2927-45B3-9651-1CBECAA4D5CE}"/>
              </a:ext>
            </a:extLst>
          </p:cNvPr>
          <p:cNvSpPr>
            <a:spLocks noGrp="1"/>
          </p:cNvSpPr>
          <p:nvPr>
            <p:ph type="ftr" sz="quarter" idx="4294967295"/>
          </p:nvPr>
        </p:nvSpPr>
        <p:spPr>
          <a:xfrm>
            <a:off x="838200" y="5953125"/>
            <a:ext cx="5486400" cy="365125"/>
          </a:xfrm>
        </p:spPr>
        <p:txBody>
          <a:bodyPr/>
          <a:lstStyle/>
          <a:p>
            <a:r>
              <a:rPr lang="en-US" sz="1600" dirty="0"/>
              <a:t>https://www.cdc.gov/drugoverdose/data/index.html</a:t>
            </a:r>
          </a:p>
        </p:txBody>
      </p:sp>
    </p:spTree>
    <p:extLst>
      <p:ext uri="{BB962C8B-B14F-4D97-AF65-F5344CB8AC3E}">
        <p14:creationId xmlns:p14="http://schemas.microsoft.com/office/powerpoint/2010/main" val="254449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fontScale="90000"/>
          </a:bodyPr>
          <a:lstStyle/>
          <a:p>
            <a:r>
              <a:rPr lang="en-US" sz="4000" b="1" dirty="0" smtClean="0">
                <a:solidFill>
                  <a:srgbClr val="0F4D7B"/>
                </a:solidFill>
                <a:latin typeface="+mn-lt"/>
              </a:rPr>
              <a:t>Health Resources and Services Administration (HRSA) Overview</a:t>
            </a:r>
            <a:endParaRPr lang="en-US" sz="3200" b="1" dirty="0">
              <a:solidFill>
                <a:srgbClr val="800000"/>
              </a:solidFill>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r>
              <a:rPr lang="en-US" dirty="0"/>
              <a:t>Supports more than 90 programs that provide health care to people who are geographically isolated, economically or medically vulnerable through grants and cooperative agreements to more than 3,000 awardees, including community and faith-based organizations, colleges and universities, hospitals, state, local, and tribal governments, and private entities</a:t>
            </a:r>
          </a:p>
          <a:p>
            <a:endParaRPr lang="en-US" dirty="0"/>
          </a:p>
          <a:p>
            <a:r>
              <a:rPr lang="en-US" dirty="0"/>
              <a:t>Every year, HRSA programs serve tens of millions of people, including people living with HIV/AIDS, pregnant women, mothers and their families, and those otherwise unable to access quality health care </a:t>
            </a:r>
          </a:p>
          <a:p>
            <a:pPr marL="0" lvl="0" indent="0">
              <a:buNone/>
            </a:pPr>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2</a:t>
            </a:fld>
            <a:endParaRPr lang="en-US" dirty="0"/>
          </a:p>
        </p:txBody>
      </p:sp>
    </p:spTree>
    <p:extLst>
      <p:ext uri="{BB962C8B-B14F-4D97-AF65-F5344CB8AC3E}">
        <p14:creationId xmlns:p14="http://schemas.microsoft.com/office/powerpoint/2010/main" val="174409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RWHAP and the Opioid Epidemic: </a:t>
            </a:r>
            <a:r>
              <a:rPr lang="en-US" dirty="0" smtClean="0"/>
              <a:t>Key Themes</a:t>
            </a:r>
            <a:endParaRPr lang="en-US" dirty="0"/>
          </a:p>
        </p:txBody>
      </p:sp>
      <p:sp>
        <p:nvSpPr>
          <p:cNvPr id="3" name="Text Placeholder 2"/>
          <p:cNvSpPr>
            <a:spLocks noGrp="1"/>
          </p:cNvSpPr>
          <p:nvPr>
            <p:ph type="body" idx="1"/>
          </p:nvPr>
        </p:nvSpPr>
        <p:spPr/>
        <p:txBody>
          <a:bodyPr>
            <a:normAutofit/>
          </a:bodyPr>
          <a:lstStyle/>
          <a:p>
            <a:endParaRPr lang="en-US" sz="4000" b="1"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20</a:t>
            </a:fld>
            <a:endParaRPr lang="en-US" dirty="0"/>
          </a:p>
        </p:txBody>
      </p:sp>
    </p:spTree>
    <p:extLst>
      <p:ext uri="{BB962C8B-B14F-4D97-AF65-F5344CB8AC3E}">
        <p14:creationId xmlns:p14="http://schemas.microsoft.com/office/powerpoint/2010/main" val="280631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180"/>
            <a:ext cx="12573000" cy="1325563"/>
          </a:xfrm>
        </p:spPr>
        <p:txBody>
          <a:bodyPr>
            <a:normAutofit/>
          </a:bodyPr>
          <a:lstStyle/>
          <a:p>
            <a:r>
              <a:rPr lang="en-US" dirty="0" smtClean="0"/>
              <a:t>Barriers for PLWH with OUD</a:t>
            </a:r>
            <a:endParaRPr lang="en-US" dirty="0"/>
          </a:p>
        </p:txBody>
      </p:sp>
      <p:sp>
        <p:nvSpPr>
          <p:cNvPr id="3" name="Content Placeholder 2"/>
          <p:cNvSpPr>
            <a:spLocks noGrp="1"/>
          </p:cNvSpPr>
          <p:nvPr>
            <p:ph idx="1"/>
          </p:nvPr>
        </p:nvSpPr>
        <p:spPr>
          <a:xfrm>
            <a:off x="533400" y="1255383"/>
            <a:ext cx="10515600" cy="4351338"/>
          </a:xfrm>
        </p:spPr>
        <p:txBody>
          <a:bodyPr>
            <a:normAutofit/>
          </a:bodyPr>
          <a:lstStyle/>
          <a:p>
            <a:r>
              <a:rPr lang="en-US" sz="3600" b="1" dirty="0"/>
              <a:t>RWHAP and OUD: Defining the Patient </a:t>
            </a:r>
            <a:r>
              <a:rPr lang="en-US" sz="3600" b="1" dirty="0" smtClean="0"/>
              <a:t>Population and Data Gaps</a:t>
            </a:r>
          </a:p>
          <a:p>
            <a:r>
              <a:rPr lang="en-US" sz="3600" b="1" dirty="0"/>
              <a:t>Stigma Related to Opioid </a:t>
            </a:r>
            <a:r>
              <a:rPr lang="en-US" sz="3600" b="1" dirty="0" smtClean="0"/>
              <a:t>Use</a:t>
            </a:r>
          </a:p>
          <a:p>
            <a:r>
              <a:rPr lang="en-US" sz="3600" b="1" dirty="0" smtClean="0"/>
              <a:t>Negative </a:t>
            </a:r>
            <a:r>
              <a:rPr lang="en-US" sz="3600" b="1" dirty="0"/>
              <a:t>Attitudes Toward MAT</a:t>
            </a:r>
          </a:p>
          <a:p>
            <a:r>
              <a:rPr lang="en-US" sz="3600" b="1" dirty="0" smtClean="0"/>
              <a:t>Need for Increased Clinical </a:t>
            </a:r>
            <a:r>
              <a:rPr lang="en-US" sz="3600" b="1" dirty="0"/>
              <a:t>Training Regarding </a:t>
            </a:r>
            <a:r>
              <a:rPr lang="en-US" sz="3600" b="1" dirty="0" smtClean="0"/>
              <a:t>OUD</a:t>
            </a:r>
          </a:p>
          <a:p>
            <a:r>
              <a:rPr lang="en-US" sz="3600" b="1" dirty="0"/>
              <a:t>Workforce </a:t>
            </a:r>
            <a:r>
              <a:rPr lang="en-US" sz="3600" b="1" dirty="0" smtClean="0"/>
              <a:t>Shortages</a:t>
            </a:r>
            <a:endParaRPr lang="en-US" sz="3600" b="1" dirty="0"/>
          </a:p>
          <a:p>
            <a:pPr marL="0" indent="0">
              <a:buNone/>
            </a:pPr>
            <a:endParaRPr lang="en-US" sz="3200" dirty="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21</a:t>
            </a:fld>
            <a:endParaRPr lang="en-US" dirty="0"/>
          </a:p>
        </p:txBody>
      </p:sp>
    </p:spTree>
    <p:extLst>
      <p:ext uri="{BB962C8B-B14F-4D97-AF65-F5344CB8AC3E}">
        <p14:creationId xmlns:p14="http://schemas.microsoft.com/office/powerpoint/2010/main" val="1598794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180"/>
            <a:ext cx="12573000" cy="1325563"/>
          </a:xfrm>
        </p:spPr>
        <p:txBody>
          <a:bodyPr>
            <a:normAutofit/>
          </a:bodyPr>
          <a:lstStyle/>
          <a:p>
            <a:r>
              <a:rPr lang="en-US" dirty="0" smtClean="0"/>
              <a:t>Facilitators to Support PLWH with OUD</a:t>
            </a:r>
            <a:endParaRPr lang="en-US" dirty="0"/>
          </a:p>
        </p:txBody>
      </p:sp>
      <p:sp>
        <p:nvSpPr>
          <p:cNvPr id="3" name="Content Placeholder 2"/>
          <p:cNvSpPr>
            <a:spLocks noGrp="1"/>
          </p:cNvSpPr>
          <p:nvPr>
            <p:ph idx="1"/>
          </p:nvPr>
        </p:nvSpPr>
        <p:spPr>
          <a:xfrm>
            <a:off x="533400" y="1239178"/>
            <a:ext cx="10515600" cy="4993017"/>
          </a:xfrm>
        </p:spPr>
        <p:txBody>
          <a:bodyPr>
            <a:normAutofit fontScale="92500"/>
          </a:bodyPr>
          <a:lstStyle/>
          <a:p>
            <a:r>
              <a:rPr lang="en-US" sz="3600" b="1" dirty="0" smtClean="0"/>
              <a:t>Leveraging telemedicine</a:t>
            </a:r>
          </a:p>
          <a:p>
            <a:r>
              <a:rPr lang="en-US" sz="3600" b="1" dirty="0" smtClean="0"/>
              <a:t>Systems approach across sectors</a:t>
            </a:r>
          </a:p>
          <a:p>
            <a:r>
              <a:rPr lang="en-US" sz="3600" b="1" dirty="0" smtClean="0"/>
              <a:t>Housing, transportation, and food supports</a:t>
            </a:r>
          </a:p>
          <a:p>
            <a:r>
              <a:rPr lang="en-US" sz="3600" b="1" dirty="0" smtClean="0"/>
              <a:t>Using peers in a transformational ways (mutual aid and support)</a:t>
            </a:r>
          </a:p>
          <a:p>
            <a:r>
              <a:rPr lang="en-US" sz="3600" b="1" dirty="0" smtClean="0"/>
              <a:t>Education and training for all clinical staff from registration to staff nurse practitioners, and physician assistants </a:t>
            </a:r>
          </a:p>
          <a:p>
            <a:r>
              <a:rPr lang="en-US" sz="3600" b="1" dirty="0" smtClean="0"/>
              <a:t>Innovative strategies for working with active addiction</a:t>
            </a:r>
            <a:endParaRPr lang="en-US" sz="3200" dirty="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22</a:t>
            </a:fld>
            <a:endParaRPr lang="en-US" dirty="0"/>
          </a:p>
        </p:txBody>
      </p:sp>
    </p:spTree>
    <p:extLst>
      <p:ext uri="{BB962C8B-B14F-4D97-AF65-F5344CB8AC3E}">
        <p14:creationId xmlns:p14="http://schemas.microsoft.com/office/powerpoint/2010/main" val="2593731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52400"/>
            <a:ext cx="7886700" cy="762000"/>
          </a:xfrm>
        </p:spPr>
        <p:txBody>
          <a:bodyPr>
            <a:noAutofit/>
          </a:bodyPr>
          <a:lstStyle/>
          <a:p>
            <a:r>
              <a:rPr lang="en-US" sz="4000" b="1" dirty="0">
                <a:solidFill>
                  <a:srgbClr val="0F4D7B"/>
                </a:solidFill>
                <a:latin typeface="+mn-lt"/>
              </a:rPr>
              <a:t>Contact </a:t>
            </a:r>
            <a:r>
              <a:rPr lang="en-US" sz="4000" b="1" dirty="0" smtClean="0">
                <a:solidFill>
                  <a:srgbClr val="0F4D7B"/>
                </a:solidFill>
                <a:latin typeface="+mn-lt"/>
              </a:rPr>
              <a:t>Information</a:t>
            </a:r>
            <a:endParaRPr lang="en-US" sz="4000" b="1" dirty="0">
              <a:latin typeface="+mn-lt"/>
            </a:endParaRPr>
          </a:p>
        </p:txBody>
      </p:sp>
      <p:sp>
        <p:nvSpPr>
          <p:cNvPr id="6" name="Content Placeholder 5"/>
          <p:cNvSpPr>
            <a:spLocks noGrp="1"/>
          </p:cNvSpPr>
          <p:nvPr>
            <p:ph idx="1"/>
          </p:nvPr>
        </p:nvSpPr>
        <p:spPr>
          <a:xfrm>
            <a:off x="781050" y="1143000"/>
            <a:ext cx="10953750" cy="4724400"/>
          </a:xfrm>
        </p:spPr>
        <p:txBody>
          <a:bodyPr>
            <a:normAutofit/>
          </a:bodyPr>
          <a:lstStyle/>
          <a:p>
            <a:pPr marL="0" indent="0">
              <a:buNone/>
            </a:pPr>
            <a:r>
              <a:rPr lang="en-US" b="1" dirty="0" smtClean="0">
                <a:solidFill>
                  <a:srgbClr val="800000"/>
                </a:solidFill>
              </a:rPr>
              <a:t>Antigone Dempsey</a:t>
            </a:r>
            <a:endParaRPr lang="en-US" b="1" dirty="0">
              <a:solidFill>
                <a:srgbClr val="800000"/>
              </a:solidFill>
            </a:endParaRPr>
          </a:p>
          <a:p>
            <a:pPr marL="0" indent="0">
              <a:buNone/>
            </a:pPr>
            <a:r>
              <a:rPr lang="en-US" b="1" dirty="0" smtClean="0">
                <a:solidFill>
                  <a:srgbClr val="800000"/>
                </a:solidFill>
              </a:rPr>
              <a:t>Director, Division of Policy and Data</a:t>
            </a:r>
            <a:endParaRPr lang="en-US" b="1" dirty="0">
              <a:solidFill>
                <a:srgbClr val="800000"/>
              </a:solidFill>
            </a:endParaRPr>
          </a:p>
          <a:p>
            <a:pPr marL="0" indent="0">
              <a:buNone/>
            </a:pPr>
            <a:r>
              <a:rPr lang="en-US" b="1" dirty="0">
                <a:solidFill>
                  <a:srgbClr val="800000"/>
                </a:solidFill>
              </a:rPr>
              <a:t>HIV/AIDS Bureau (HAB)</a:t>
            </a:r>
          </a:p>
          <a:p>
            <a:pPr marL="0" indent="0">
              <a:buNone/>
            </a:pPr>
            <a:r>
              <a:rPr lang="en-US" b="1" dirty="0">
                <a:solidFill>
                  <a:srgbClr val="800000"/>
                </a:solidFill>
              </a:rPr>
              <a:t>Health Resources and Services Administration (HRSA)</a:t>
            </a:r>
          </a:p>
          <a:p>
            <a:pPr marL="0" indent="0">
              <a:buNone/>
            </a:pPr>
            <a:r>
              <a:rPr lang="en-US" b="1" dirty="0">
                <a:solidFill>
                  <a:srgbClr val="800000"/>
                </a:solidFill>
              </a:rPr>
              <a:t>Email: </a:t>
            </a:r>
            <a:r>
              <a:rPr lang="en-US" b="1" dirty="0" smtClean="0">
                <a:solidFill>
                  <a:srgbClr val="800000"/>
                </a:solidFill>
              </a:rPr>
              <a:t>adempsey@hrsa.gov</a:t>
            </a:r>
            <a:endParaRPr lang="en-US" b="1" dirty="0">
              <a:solidFill>
                <a:srgbClr val="800000"/>
              </a:solidFill>
            </a:endParaRPr>
          </a:p>
          <a:p>
            <a:pPr marL="0" indent="0">
              <a:buNone/>
            </a:pPr>
            <a:r>
              <a:rPr lang="en-US" b="1" dirty="0">
                <a:solidFill>
                  <a:srgbClr val="800000"/>
                </a:solidFill>
              </a:rPr>
              <a:t>Phone: </a:t>
            </a:r>
            <a:r>
              <a:rPr lang="en-US" b="1" dirty="0" smtClean="0">
                <a:solidFill>
                  <a:srgbClr val="800000"/>
                </a:solidFill>
              </a:rPr>
              <a:t>301-443-0360</a:t>
            </a:r>
            <a:endParaRPr lang="en-US" b="1" dirty="0">
              <a:solidFill>
                <a:srgbClr val="800000"/>
              </a:solidFill>
            </a:endParaRPr>
          </a:p>
          <a:p>
            <a:pPr marL="0" indent="0">
              <a:buNone/>
            </a:pPr>
            <a:r>
              <a:rPr lang="en-US" b="1" dirty="0">
                <a:solidFill>
                  <a:srgbClr val="800000"/>
                </a:solidFill>
              </a:rPr>
              <a:t>Web: </a:t>
            </a:r>
            <a:r>
              <a:rPr lang="en-US" b="1" dirty="0">
                <a:solidFill>
                  <a:srgbClr val="0F4D7B"/>
                </a:solidFill>
                <a:hlinkClick r:id="rId2"/>
              </a:rPr>
              <a:t>hab.hrsa.gov</a:t>
            </a:r>
            <a:r>
              <a:rPr lang="en-US" b="1" dirty="0">
                <a:solidFill>
                  <a:srgbClr val="0F4D7B"/>
                </a:solidFill>
              </a:rPr>
              <a:t> </a:t>
            </a:r>
          </a:p>
          <a:p>
            <a:pPr lvl="0"/>
            <a:endParaRPr lang="en-US" b="1"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23</a:t>
            </a:fld>
            <a:endParaRPr lang="en-US" dirty="0"/>
          </a:p>
        </p:txBody>
      </p:sp>
    </p:spTree>
    <p:extLst>
      <p:ext uri="{BB962C8B-B14F-4D97-AF65-F5344CB8AC3E}">
        <p14:creationId xmlns:p14="http://schemas.microsoft.com/office/powerpoint/2010/main" val="1390666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title="Connect icon"/>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8170" t="6977" r="7690" b="20678"/>
          <a:stretch/>
        </p:blipFill>
        <p:spPr>
          <a:xfrm>
            <a:off x="3328634" y="228043"/>
            <a:ext cx="782569" cy="672863"/>
          </a:xfrm>
          <a:prstGeom prst="rect">
            <a:avLst/>
          </a:prstGeom>
        </p:spPr>
      </p:pic>
      <p:sp>
        <p:nvSpPr>
          <p:cNvPr id="7" name="Title 2"/>
          <p:cNvSpPr>
            <a:spLocks noGrp="1"/>
          </p:cNvSpPr>
          <p:nvPr>
            <p:ph type="title"/>
          </p:nvPr>
        </p:nvSpPr>
        <p:spPr>
          <a:xfrm>
            <a:off x="4224457" y="230938"/>
            <a:ext cx="4345491" cy="732577"/>
          </a:xfrm>
        </p:spPr>
        <p:txBody>
          <a:bodyPr>
            <a:noAutofit/>
          </a:bodyPr>
          <a:lstStyle/>
          <a:p>
            <a:r>
              <a:rPr lang="en-US" sz="4000" b="1" dirty="0">
                <a:solidFill>
                  <a:srgbClr val="0F4D7B"/>
                </a:solidFill>
                <a:latin typeface="+mn-lt"/>
              </a:rPr>
              <a:t>Connect with HRSA</a:t>
            </a:r>
            <a:endParaRPr lang="en-US" b="1" dirty="0">
              <a:solidFill>
                <a:srgbClr val="0F4D7B"/>
              </a:solidFill>
              <a:latin typeface="+mn-lt"/>
            </a:endParaRPr>
          </a:p>
        </p:txBody>
      </p:sp>
      <p:sp>
        <p:nvSpPr>
          <p:cNvPr id="19" name="TextBox 18"/>
          <p:cNvSpPr txBox="1"/>
          <p:nvPr/>
        </p:nvSpPr>
        <p:spPr>
          <a:xfrm>
            <a:off x="2209801" y="1580092"/>
            <a:ext cx="7799311" cy="1538883"/>
          </a:xfrm>
          <a:prstGeom prst="rect">
            <a:avLst/>
          </a:prstGeom>
          <a:noFill/>
        </p:spPr>
        <p:txBody>
          <a:bodyPr wrap="square" rtlCol="0">
            <a:spAutoFit/>
          </a:bodyPr>
          <a:lstStyle/>
          <a:p>
            <a:pPr algn="ctr"/>
            <a:r>
              <a:rPr lang="en-US" sz="4000" dirty="0"/>
              <a:t>To learn more about our agency, visit</a:t>
            </a:r>
          </a:p>
          <a:p>
            <a:pPr algn="ctr"/>
            <a:r>
              <a:rPr lang="en-US" sz="1400" dirty="0">
                <a:solidFill>
                  <a:schemeClr val="accent5">
                    <a:lumMod val="50000"/>
                  </a:schemeClr>
                </a:solidFill>
              </a:rPr>
              <a:t> </a:t>
            </a:r>
          </a:p>
          <a:p>
            <a:pPr algn="ctr"/>
            <a:r>
              <a:rPr lang="en-US" sz="4000" dirty="0">
                <a:solidFill>
                  <a:schemeClr val="accent5">
                    <a:lumMod val="50000"/>
                  </a:schemeClr>
                </a:solidFill>
                <a:hlinkClick r:id="rId3"/>
              </a:rPr>
              <a:t>www.HRSA.gov</a:t>
            </a:r>
            <a:r>
              <a:rPr lang="en-US" sz="4000" dirty="0">
                <a:solidFill>
                  <a:schemeClr val="accent5">
                    <a:lumMod val="50000"/>
                  </a:schemeClr>
                </a:solidFill>
              </a:rPr>
              <a:t> </a:t>
            </a:r>
            <a:r>
              <a:rPr lang="en-US" sz="4000" dirty="0"/>
              <a:t> </a:t>
            </a:r>
          </a:p>
        </p:txBody>
      </p:sp>
      <p:grpSp>
        <p:nvGrpSpPr>
          <p:cNvPr id="8" name="Group 7" title="Sign up icon"/>
          <p:cNvGrpSpPr/>
          <p:nvPr/>
        </p:nvGrpSpPr>
        <p:grpSpPr>
          <a:xfrm>
            <a:off x="3630828" y="4199987"/>
            <a:ext cx="5165629" cy="553998"/>
            <a:chOff x="2106827" y="4199987"/>
            <a:chExt cx="5165629" cy="553998"/>
          </a:xfrm>
        </p:grpSpPr>
        <p:sp>
          <p:nvSpPr>
            <p:cNvPr id="2" name="Rectangle 1"/>
            <p:cNvSpPr/>
            <p:nvPr/>
          </p:nvSpPr>
          <p:spPr>
            <a:xfrm>
              <a:off x="2700456" y="4199987"/>
              <a:ext cx="4572000" cy="553998"/>
            </a:xfrm>
            <a:prstGeom prst="rect">
              <a:avLst/>
            </a:prstGeom>
          </p:spPr>
          <p:txBody>
            <a:bodyPr wrap="square">
              <a:spAutoFit/>
            </a:bodyPr>
            <a:lstStyle/>
            <a:p>
              <a:r>
                <a:rPr lang="en-US" sz="3000" dirty="0"/>
                <a:t>Sign up for the HRSA </a:t>
              </a:r>
              <a:r>
                <a:rPr lang="en-US" sz="3000" i="1" dirty="0"/>
                <a:t>eNews</a:t>
              </a:r>
            </a:p>
          </p:txBody>
        </p:sp>
        <p:grpSp>
          <p:nvGrpSpPr>
            <p:cNvPr id="35" name="Group 34"/>
            <p:cNvGrpSpPr/>
            <p:nvPr/>
          </p:nvGrpSpPr>
          <p:grpSpPr>
            <a:xfrm>
              <a:off x="2106827" y="4253145"/>
              <a:ext cx="512806" cy="485310"/>
              <a:chOff x="2106827" y="4253145"/>
              <a:chExt cx="512806" cy="485310"/>
            </a:xfrm>
          </p:grpSpPr>
          <p:sp>
            <p:nvSpPr>
              <p:cNvPr id="23" name="Oval 22"/>
              <p:cNvSpPr/>
              <p:nvPr/>
            </p:nvSpPr>
            <p:spPr>
              <a:xfrm>
                <a:off x="2106827" y="4253145"/>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title="envelope icon">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5917" y="4331015"/>
                <a:ext cx="342006" cy="342006"/>
              </a:xfrm>
              <a:prstGeom prst="rect">
                <a:avLst/>
              </a:prstGeom>
            </p:spPr>
          </p:pic>
        </p:grpSp>
      </p:grpSp>
      <p:sp>
        <p:nvSpPr>
          <p:cNvPr id="3" name="Rectangle 2"/>
          <p:cNvSpPr/>
          <p:nvPr/>
        </p:nvSpPr>
        <p:spPr>
          <a:xfrm>
            <a:off x="3742507" y="4972527"/>
            <a:ext cx="1905000" cy="461665"/>
          </a:xfrm>
          <a:prstGeom prst="rect">
            <a:avLst/>
          </a:prstGeom>
        </p:spPr>
        <p:txBody>
          <a:bodyPr wrap="square">
            <a:spAutoFit/>
          </a:bodyPr>
          <a:lstStyle/>
          <a:p>
            <a:r>
              <a:rPr lang="en-US" sz="2400" dirty="0"/>
              <a:t>FOLLOW US:</a:t>
            </a:r>
          </a:p>
        </p:txBody>
      </p:sp>
      <p:grpSp>
        <p:nvGrpSpPr>
          <p:cNvPr id="5" name="Group 4" title="Social Media icon"/>
          <p:cNvGrpSpPr/>
          <p:nvPr/>
        </p:nvGrpSpPr>
        <p:grpSpPr>
          <a:xfrm>
            <a:off x="5562601" y="4985290"/>
            <a:ext cx="2590557" cy="497158"/>
            <a:chOff x="4014499" y="4954906"/>
            <a:chExt cx="2590557" cy="497158"/>
          </a:xfrm>
        </p:grpSpPr>
        <p:grpSp>
          <p:nvGrpSpPr>
            <p:cNvPr id="29" name="Group 28"/>
            <p:cNvGrpSpPr/>
            <p:nvPr/>
          </p:nvGrpSpPr>
          <p:grpSpPr>
            <a:xfrm>
              <a:off x="4014499" y="4954906"/>
              <a:ext cx="512806" cy="485310"/>
              <a:chOff x="4020387" y="4954906"/>
              <a:chExt cx="512806" cy="485310"/>
            </a:xfrm>
          </p:grpSpPr>
          <p:sp>
            <p:nvSpPr>
              <p:cNvPr id="30" name="Oval 29"/>
              <p:cNvSpPr/>
              <p:nvPr/>
            </p:nvSpPr>
            <p:spPr>
              <a:xfrm>
                <a:off x="4020387" y="4954906"/>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title="Facebook Icon">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80492" y="5025251"/>
                <a:ext cx="174072" cy="357072"/>
              </a:xfrm>
              <a:prstGeom prst="rect">
                <a:avLst/>
              </a:prstGeom>
            </p:spPr>
          </p:pic>
        </p:grpSp>
        <p:grpSp>
          <p:nvGrpSpPr>
            <p:cNvPr id="32" name="Group 31"/>
            <p:cNvGrpSpPr/>
            <p:nvPr/>
          </p:nvGrpSpPr>
          <p:grpSpPr>
            <a:xfrm>
              <a:off x="4730053" y="4957554"/>
              <a:ext cx="512806" cy="485310"/>
              <a:chOff x="4730053" y="4957554"/>
              <a:chExt cx="512806" cy="485310"/>
            </a:xfrm>
          </p:grpSpPr>
          <p:sp>
            <p:nvSpPr>
              <p:cNvPr id="27" name="Oval 26"/>
              <p:cNvSpPr/>
              <p:nvPr/>
            </p:nvSpPr>
            <p:spPr>
              <a:xfrm>
                <a:off x="4730053" y="4957554"/>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title="Twitter Icon">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6177" y="5067029"/>
                <a:ext cx="330567" cy="276922"/>
              </a:xfrm>
              <a:prstGeom prst="rect">
                <a:avLst/>
              </a:prstGeom>
            </p:spPr>
          </p:pic>
        </p:grpSp>
        <p:grpSp>
          <p:nvGrpSpPr>
            <p:cNvPr id="33" name="Group 32"/>
            <p:cNvGrpSpPr/>
            <p:nvPr/>
          </p:nvGrpSpPr>
          <p:grpSpPr>
            <a:xfrm>
              <a:off x="5411147" y="4966755"/>
              <a:ext cx="512806" cy="485309"/>
              <a:chOff x="5411147" y="4966755"/>
              <a:chExt cx="512806" cy="485309"/>
            </a:xfrm>
          </p:grpSpPr>
          <p:sp>
            <p:nvSpPr>
              <p:cNvPr id="17" name="Oval 16"/>
              <p:cNvSpPr/>
              <p:nvPr/>
            </p:nvSpPr>
            <p:spPr>
              <a:xfrm>
                <a:off x="5411147" y="4966755"/>
                <a:ext cx="512806" cy="485309"/>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title="Instagram Icon">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16075" y="5029200"/>
                <a:ext cx="332975" cy="332975"/>
              </a:xfrm>
              <a:prstGeom prst="rect">
                <a:avLst/>
              </a:prstGeom>
            </p:spPr>
          </p:pic>
        </p:grpSp>
        <p:grpSp>
          <p:nvGrpSpPr>
            <p:cNvPr id="34" name="Group 33"/>
            <p:cNvGrpSpPr/>
            <p:nvPr/>
          </p:nvGrpSpPr>
          <p:grpSpPr>
            <a:xfrm>
              <a:off x="6092249" y="4954906"/>
              <a:ext cx="512807" cy="485310"/>
              <a:chOff x="6092249" y="4954906"/>
              <a:chExt cx="512807" cy="485310"/>
            </a:xfrm>
          </p:grpSpPr>
          <p:sp>
            <p:nvSpPr>
              <p:cNvPr id="22" name="Oval 21"/>
              <p:cNvSpPr/>
              <p:nvPr/>
            </p:nvSpPr>
            <p:spPr>
              <a:xfrm>
                <a:off x="6092249" y="4954906"/>
                <a:ext cx="512807"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title="Youtube Icon">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09484" y="5025250"/>
                <a:ext cx="278335" cy="336925"/>
              </a:xfrm>
              <a:prstGeom prst="rect">
                <a:avLst/>
              </a:prstGeom>
            </p:spPr>
          </p:pic>
        </p:grpSp>
      </p:grpSp>
      <p:sp>
        <p:nvSpPr>
          <p:cNvPr id="12" name="Slide Number Placeholder 11"/>
          <p:cNvSpPr>
            <a:spLocks noGrp="1"/>
          </p:cNvSpPr>
          <p:nvPr>
            <p:ph type="sldNum" sz="quarter" idx="12"/>
          </p:nvPr>
        </p:nvSpPr>
        <p:spPr/>
        <p:txBody>
          <a:bodyPr/>
          <a:lstStyle/>
          <a:p>
            <a:fld id="{F9ECA865-404D-4A57-9AC1-FD3038CC100D}" type="slidenum">
              <a:rPr lang="en-US" smtClean="0"/>
              <a:pPr/>
              <a:t>24</a:t>
            </a:fld>
            <a:endParaRPr lang="en-US" dirty="0"/>
          </a:p>
        </p:txBody>
      </p:sp>
    </p:spTree>
    <p:extLst>
      <p:ext uri="{BB962C8B-B14F-4D97-AF65-F5344CB8AC3E}">
        <p14:creationId xmlns:p14="http://schemas.microsoft.com/office/powerpoint/2010/main" val="347059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r>
              <a:rPr lang="en-US" sz="4000" b="1" dirty="0" smtClean="0">
                <a:solidFill>
                  <a:srgbClr val="0F4D7B"/>
                </a:solidFill>
                <a:latin typeface="+mn-lt"/>
              </a:rPr>
              <a:t>HRSA HIV/AIDS Bureau (HRSA HAB)</a:t>
            </a:r>
            <a:endParaRPr lang="en-US" sz="3200" b="1" dirty="0">
              <a:solidFill>
                <a:srgbClr val="800000"/>
              </a:solidFill>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pPr marL="0" indent="0" algn="ctr">
              <a:spcBef>
                <a:spcPct val="0"/>
              </a:spcBef>
              <a:buNone/>
            </a:pPr>
            <a:r>
              <a:rPr lang="en-US" altLang="en-US" sz="3800" b="1" dirty="0"/>
              <a:t>Vision</a:t>
            </a:r>
          </a:p>
          <a:p>
            <a:pPr marL="0" indent="0" algn="ctr">
              <a:buNone/>
            </a:pPr>
            <a:r>
              <a:rPr lang="en-US" altLang="en-US" b="1" dirty="0"/>
              <a:t> </a:t>
            </a:r>
            <a:r>
              <a:rPr lang="en-US" altLang="en-US" dirty="0"/>
              <a:t>Optimal HIV/AIDS care and treatment for all.</a:t>
            </a:r>
            <a:r>
              <a:rPr lang="en-US" altLang="en-US" b="1" dirty="0"/>
              <a:t> </a:t>
            </a:r>
          </a:p>
          <a:p>
            <a:pPr marL="0" indent="0" algn="ctr">
              <a:buNone/>
            </a:pPr>
            <a:endParaRPr lang="en-US" altLang="en-US" b="1" dirty="0"/>
          </a:p>
          <a:p>
            <a:pPr marL="0" indent="0" algn="ctr">
              <a:spcBef>
                <a:spcPct val="0"/>
              </a:spcBef>
              <a:buNone/>
            </a:pPr>
            <a:r>
              <a:rPr lang="en-US" altLang="en-US" sz="3800" b="1" dirty="0"/>
              <a:t>Mission</a:t>
            </a:r>
          </a:p>
          <a:p>
            <a:pPr marL="0" indent="0" algn="ctr">
              <a:buNone/>
            </a:pPr>
            <a:r>
              <a:rPr lang="en-US" altLang="en-US" dirty="0"/>
              <a:t>Provide leadership and resources to assure access to and retention in high quality, integrated care, and treatment services for vulnerable people living with HIV/AIDS and their families. </a:t>
            </a:r>
          </a:p>
          <a:p>
            <a:pPr marL="0" lvl="0" indent="0">
              <a:buNone/>
            </a:pPr>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3</a:t>
            </a:fld>
            <a:endParaRPr lang="en-US" dirty="0"/>
          </a:p>
        </p:txBody>
      </p:sp>
    </p:spTree>
    <p:extLst>
      <p:ext uri="{BB962C8B-B14F-4D97-AF65-F5344CB8AC3E}">
        <p14:creationId xmlns:p14="http://schemas.microsoft.com/office/powerpoint/2010/main" val="388912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r>
              <a:rPr lang="en-US" sz="4000" b="1" dirty="0" smtClean="0">
                <a:solidFill>
                  <a:srgbClr val="0F4D7B"/>
                </a:solidFill>
                <a:latin typeface="+mn-lt"/>
              </a:rPr>
              <a:t>HRSA’s Ryan White HIV/AIDS Program (RWHAP)</a:t>
            </a:r>
            <a:endParaRPr lang="en-US" sz="3200" b="1" dirty="0">
              <a:solidFill>
                <a:srgbClr val="800000"/>
              </a:solidFill>
              <a:latin typeface="+mn-lt"/>
            </a:endParaRPr>
          </a:p>
        </p:txBody>
      </p:sp>
      <p:sp>
        <p:nvSpPr>
          <p:cNvPr id="6" name="Content Placeholder 5"/>
          <p:cNvSpPr>
            <a:spLocks noGrp="1"/>
          </p:cNvSpPr>
          <p:nvPr>
            <p:ph idx="1"/>
          </p:nvPr>
        </p:nvSpPr>
        <p:spPr>
          <a:xfrm>
            <a:off x="228600" y="1143000"/>
            <a:ext cx="11582400" cy="4724400"/>
          </a:xfrm>
        </p:spPr>
        <p:txBody>
          <a:bodyPr>
            <a:normAutofit/>
          </a:bodyPr>
          <a:lstStyle/>
          <a:p>
            <a:pPr>
              <a:lnSpc>
                <a:spcPct val="100000"/>
              </a:lnSpc>
            </a:pPr>
            <a:r>
              <a:rPr lang="en-US" sz="2400" dirty="0"/>
              <a:t>Provides comprehensive system of HIV primary medical care, medications, and essential support services for low-income people living with </a:t>
            </a:r>
            <a:r>
              <a:rPr lang="en-US" sz="2400" dirty="0" smtClean="0"/>
              <a:t>HIV (PLWH)</a:t>
            </a:r>
            <a:endParaRPr lang="en-US" sz="2400" dirty="0"/>
          </a:p>
          <a:p>
            <a:pPr marL="753788" lvl="2">
              <a:lnSpc>
                <a:spcPct val="100000"/>
              </a:lnSpc>
              <a:spcBef>
                <a:spcPts val="600"/>
              </a:spcBef>
            </a:pPr>
            <a:r>
              <a:rPr lang="en-US" dirty="0">
                <a:solidFill>
                  <a:srgbClr val="0F4D7B"/>
                </a:solidFill>
              </a:rPr>
              <a:t>More than half of people living with diagnosed HIV in the United States – more than </a:t>
            </a:r>
            <a:r>
              <a:rPr lang="en-US" dirty="0" smtClean="0">
                <a:solidFill>
                  <a:srgbClr val="0F4D7B"/>
                </a:solidFill>
              </a:rPr>
              <a:t>550,000 </a:t>
            </a:r>
            <a:r>
              <a:rPr lang="en-US" dirty="0">
                <a:solidFill>
                  <a:srgbClr val="0F4D7B"/>
                </a:solidFill>
              </a:rPr>
              <a:t>people – receive care through the Ryan White HIV/AIDS Program </a:t>
            </a:r>
          </a:p>
          <a:p>
            <a:pPr marL="296588" lvl="1">
              <a:lnSpc>
                <a:spcPct val="100000"/>
              </a:lnSpc>
              <a:spcBef>
                <a:spcPts val="600"/>
              </a:spcBef>
            </a:pPr>
            <a:r>
              <a:rPr lang="en-US" dirty="0" smtClean="0">
                <a:solidFill>
                  <a:srgbClr val="0F4D7B"/>
                </a:solidFill>
              </a:rPr>
              <a:t>Funds </a:t>
            </a:r>
            <a:r>
              <a:rPr lang="en-US" dirty="0">
                <a:solidFill>
                  <a:srgbClr val="0F4D7B"/>
                </a:solidFill>
              </a:rPr>
              <a:t>grants to states, cities/counties, and local community based organizations </a:t>
            </a:r>
          </a:p>
          <a:p>
            <a:pPr lvl="1">
              <a:lnSpc>
                <a:spcPct val="100000"/>
              </a:lnSpc>
              <a:spcBef>
                <a:spcPts val="600"/>
              </a:spcBef>
            </a:pPr>
            <a:r>
              <a:rPr lang="en-US" sz="2000" dirty="0">
                <a:solidFill>
                  <a:srgbClr val="0F4D7B"/>
                </a:solidFill>
              </a:rPr>
              <a:t>Recipients determine service delivery and funding priorities based on local needs and planning process</a:t>
            </a:r>
          </a:p>
          <a:p>
            <a:pPr>
              <a:lnSpc>
                <a:spcPct val="100000"/>
              </a:lnSpc>
              <a:spcBef>
                <a:spcPts val="600"/>
              </a:spcBef>
            </a:pPr>
            <a:r>
              <a:rPr lang="en-US" sz="2400" dirty="0" err="1" smtClean="0"/>
              <a:t>Payor</a:t>
            </a:r>
            <a:r>
              <a:rPr lang="en-US" sz="2400" dirty="0" smtClean="0"/>
              <a:t> </a:t>
            </a:r>
            <a:r>
              <a:rPr lang="en-US" sz="2400" dirty="0"/>
              <a:t>of last resort statutory provision:  RWHAP funds may not be used for services if another state or federal payer is available</a:t>
            </a:r>
          </a:p>
          <a:p>
            <a:r>
              <a:rPr lang="en-US" sz="2400" dirty="0"/>
              <a:t>84.9% of Ryan White HIV/AIDS Program clients were virally suppressed in 2016, exceeding national average of </a:t>
            </a:r>
            <a:r>
              <a:rPr lang="en-US" sz="2400" dirty="0" smtClean="0"/>
              <a:t>60%</a:t>
            </a:r>
            <a:endParaRPr lang="en-US" sz="2400" dirty="0"/>
          </a:p>
          <a:p>
            <a:pPr marL="0" lvl="0" indent="0">
              <a:buNone/>
            </a:pPr>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4</a:t>
            </a:fld>
            <a:endParaRPr lang="en-US" dirty="0"/>
          </a:p>
        </p:txBody>
      </p:sp>
      <p:sp>
        <p:nvSpPr>
          <p:cNvPr id="5" name="Rectangle 4"/>
          <p:cNvSpPr/>
          <p:nvPr/>
        </p:nvSpPr>
        <p:spPr>
          <a:xfrm>
            <a:off x="914400" y="6041638"/>
            <a:ext cx="9601200" cy="276999"/>
          </a:xfrm>
          <a:prstGeom prst="rect">
            <a:avLst/>
          </a:prstGeom>
        </p:spPr>
        <p:txBody>
          <a:bodyPr wrap="square">
            <a:spAutoFit/>
          </a:bodyPr>
          <a:lstStyle/>
          <a:p>
            <a:r>
              <a:rPr lang="en-US" altLang="en-US" sz="1200" i="1" dirty="0">
                <a:cs typeface="Arial" panose="020B0604020202020204" pitchFamily="34" charset="0"/>
              </a:rPr>
              <a:t>Source</a:t>
            </a:r>
            <a:r>
              <a:rPr lang="en-US" altLang="en-US" sz="1200" dirty="0">
                <a:cs typeface="Arial" panose="020B0604020202020204" pitchFamily="34" charset="0"/>
              </a:rPr>
              <a:t>: HRSA. Ryan White HIV/AIDS Program Annual Client-Level Data Report </a:t>
            </a:r>
            <a:r>
              <a:rPr lang="en-US" altLang="en-US" sz="1200" dirty="0" smtClean="0">
                <a:cs typeface="Arial" panose="020B0604020202020204" pitchFamily="34" charset="0"/>
              </a:rPr>
              <a:t>2016; </a:t>
            </a:r>
            <a:r>
              <a:rPr lang="en-US" sz="1200" dirty="0">
                <a:cs typeface="Arial" panose="020B0604020202020204" pitchFamily="34" charset="0"/>
              </a:rPr>
              <a:t>CDC. HIV Surveillance Supplemental Report 2016;21(No. 4)</a:t>
            </a:r>
            <a:endParaRPr lang="en-US" sz="1200" dirty="0"/>
          </a:p>
        </p:txBody>
      </p:sp>
    </p:spTree>
    <p:extLst>
      <p:ext uri="{BB962C8B-B14F-4D97-AF65-F5344CB8AC3E}">
        <p14:creationId xmlns:p14="http://schemas.microsoft.com/office/powerpoint/2010/main" val="38083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RWHAP and the Opioid Epidemic: Outcomes of an Opioid Technical Expert Panel</a:t>
            </a:r>
          </a:p>
        </p:txBody>
      </p:sp>
      <p:sp>
        <p:nvSpPr>
          <p:cNvPr id="3" name="Text Placeholder 2"/>
          <p:cNvSpPr>
            <a:spLocks noGrp="1"/>
          </p:cNvSpPr>
          <p:nvPr>
            <p:ph type="body" idx="1"/>
          </p:nvPr>
        </p:nvSpPr>
        <p:spPr/>
        <p:txBody>
          <a:bodyPr>
            <a:normAutofit/>
          </a:bodyPr>
          <a:lstStyle/>
          <a:p>
            <a:r>
              <a:rPr lang="en-US" sz="4000" b="1" dirty="0" smtClean="0"/>
              <a:t>Background and Data</a:t>
            </a:r>
            <a:endParaRPr lang="en-US" sz="4000" b="1"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1004987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381000" y="-76200"/>
            <a:ext cx="10287000" cy="1191190"/>
          </a:xfrm>
        </p:spPr>
        <p:txBody>
          <a:bodyPr>
            <a:noAutofit/>
          </a:bodyPr>
          <a:lstStyle/>
          <a:p>
            <a:r>
              <a:rPr lang="en-US" sz="3600" dirty="0"/>
              <a:t>Viral Suppression among RWHAP Clients, by State, 2010 and 2016—United States and 2 </a:t>
            </a:r>
            <a:r>
              <a:rPr lang="en-US" sz="3600" dirty="0" err="1"/>
              <a:t>Territories</a:t>
            </a:r>
            <a:r>
              <a:rPr lang="en-US" sz="3600" baseline="30000" dirty="0" err="1"/>
              <a:t>a</a:t>
            </a:r>
            <a:endParaRPr lang="en-US" sz="3600" baseline="30000" dirty="0">
              <a:cs typeface="Arial" panose="020B0604020202020204" pitchFamily="34" charset="0"/>
            </a:endParaRPr>
          </a:p>
        </p:txBody>
      </p:sp>
      <p:pic>
        <p:nvPicPr>
          <p:cNvPr id="2" name="Picture 1" descr="This slide shows the variation in viral suppression by state in 2010 and in 2016, with darker red indicating lower percentages of viral suppression and lighter shades indicating higher percentages.&#10; &#10;From 2010 through 2016, increases in viral suppression occurred across all states.&#10;" title="Viral Suppression among RWHAP Clients, by State, 2010 and 2016—United States and 2 Territ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00205"/>
            <a:ext cx="9689071" cy="4752410"/>
          </a:xfrm>
          <a:prstGeom prst="rect">
            <a:avLst/>
          </a:prstGeom>
        </p:spPr>
      </p:pic>
      <p:sp>
        <p:nvSpPr>
          <p:cNvPr id="58" name="TextBox 5"/>
          <p:cNvSpPr txBox="1">
            <a:spLocks noChangeArrowheads="1"/>
          </p:cNvSpPr>
          <p:nvPr/>
        </p:nvSpPr>
        <p:spPr bwMode="auto">
          <a:xfrm>
            <a:off x="990600" y="6038755"/>
            <a:ext cx="8063345"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Puerto Rico and the U.S. Virgin Islands. </a:t>
            </a:r>
            <a:endParaRPr lang="en-US" altLang="en-US" sz="900" dirty="0">
              <a:solidFill>
                <a:prstClr val="black"/>
              </a:solidFill>
              <a:latin typeface="Calibri" panose="020F0502020204030204"/>
              <a:cs typeface="Arial" panose="020B0604020202020204" pitchFamily="34" charset="0"/>
            </a:endParaRPr>
          </a:p>
        </p:txBody>
      </p:sp>
      <p:sp>
        <p:nvSpPr>
          <p:cNvPr id="32" name="Rectangle 31"/>
          <p:cNvSpPr/>
          <p:nvPr/>
        </p:nvSpPr>
        <p:spPr>
          <a:xfrm>
            <a:off x="381000" y="6594227"/>
            <a:ext cx="8999792" cy="230832"/>
          </a:xfrm>
          <a:prstGeom prst="rect">
            <a:avLst/>
          </a:prstGeom>
        </p:spPr>
        <p:txBody>
          <a:bodyPr wrap="square">
            <a:spAutoFit/>
          </a:bodyPr>
          <a:lstStyle/>
          <a:p>
            <a:r>
              <a:rPr lang="en-US" sz="9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Services Report (RSR) 2016. Does not include AIDS Drug Assistance Program data.</a:t>
            </a:r>
          </a:p>
        </p:txBody>
      </p:sp>
    </p:spTree>
    <p:extLst>
      <p:ext uri="{BB962C8B-B14F-4D97-AF65-F5344CB8AC3E}">
        <p14:creationId xmlns:p14="http://schemas.microsoft.com/office/powerpoint/2010/main" val="290369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0439"/>
            <a:ext cx="10515600" cy="1204297"/>
          </a:xfrm>
        </p:spPr>
        <p:txBody>
          <a:bodyPr>
            <a:normAutofit fontScale="90000"/>
          </a:bodyPr>
          <a:lstStyle/>
          <a:p>
            <a:r>
              <a:rPr lang="en-US" sz="2800" dirty="0">
                <a:ea typeface="Calibri"/>
                <a:cs typeface="Calibri"/>
              </a:rPr>
              <a:t>Ryan White HIV/AIDS Program Clients Aged ≥13 Years with HIV Infection Attributed to Injection Drug Use, 2016</a:t>
            </a:r>
            <a:r>
              <a:rPr lang="en-US" sz="2800" dirty="0"/>
              <a:t>—</a:t>
            </a:r>
            <a:r>
              <a:rPr lang="en-US" sz="2800" dirty="0">
                <a:ea typeface="Calibri"/>
                <a:cs typeface="Calibri"/>
              </a:rPr>
              <a:t>United States and 3 Territories</a:t>
            </a:r>
            <a:r>
              <a:rPr lang="en-US" sz="2800" baseline="30000" dirty="0"/>
              <a:t>a</a:t>
            </a:r>
            <a:endParaRPr lang="en-US" sz="2800"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7</a:t>
            </a:fld>
            <a:endParaRPr lang="en-US" dirty="0"/>
          </a:p>
        </p:txBody>
      </p:sp>
      <p:pic>
        <p:nvPicPr>
          <p:cNvPr id="5" name="Content Placeholder 4" descr="In 2016, among 493,007 RWHAP clients aged 13 years and older with reported transmission risk information, 7.0% had HIV infection attributed to injection drug use." title="Ryan White HIV/AIDS Program Clients Aged ≥13 Years with HIV Infection Attributed to Injection Drug Use, 2016—United States and 3 Territories"/>
          <p:cNvPicPr>
            <a:picLocks noGrp="1" noChangeAspect="1"/>
          </p:cNvPicPr>
          <p:nvPr>
            <p:ph idx="1"/>
          </p:nvPr>
        </p:nvPicPr>
        <p:blipFill rotWithShape="1">
          <a:blip r:embed="rId2"/>
          <a:srcRect l="8730" t="-787" r="11905" b="787"/>
          <a:stretch/>
        </p:blipFill>
        <p:spPr>
          <a:xfrm>
            <a:off x="1981200" y="1119782"/>
            <a:ext cx="7848599" cy="4775998"/>
          </a:xfrm>
          <a:prstGeom prst="rect">
            <a:avLst/>
          </a:prstGeom>
        </p:spPr>
      </p:pic>
      <p:sp>
        <p:nvSpPr>
          <p:cNvPr id="6" name="TextBox 5" descr="Footnotes"/>
          <p:cNvSpPr txBox="1"/>
          <p:nvPr/>
        </p:nvSpPr>
        <p:spPr>
          <a:xfrm>
            <a:off x="838200" y="5745255"/>
            <a:ext cx="7532261" cy="646331"/>
          </a:xfrm>
          <a:prstGeom prst="rect">
            <a:avLst/>
          </a:prstGeom>
          <a:noFill/>
        </p:spPr>
        <p:txBody>
          <a:bodyPr wrap="square" rtlCol="0">
            <a:spAutoFit/>
          </a:bodyPr>
          <a:lstStyle/>
          <a:p>
            <a:r>
              <a:rPr lang="en-US" sz="900" dirty="0"/>
              <a:t>Data represent clients who reported injection drug use as their transmission risk category data may not reflect current behavior. </a:t>
            </a:r>
            <a:endParaRPr lang="en-US" sz="900" baseline="30000" dirty="0">
              <a:solidFill>
                <a:prstClr val="black"/>
              </a:solidFill>
            </a:endParaRPr>
          </a:p>
          <a:p>
            <a:pPr lvl="0">
              <a:defRPr/>
            </a:pPr>
            <a:r>
              <a:rPr lang="en-US" sz="900" baseline="30000" dirty="0">
                <a:solidFill>
                  <a:prstClr val="black"/>
                </a:solidFill>
              </a:rPr>
              <a:t>a </a:t>
            </a:r>
            <a:r>
              <a:rPr lang="en-US" sz="900" dirty="0">
                <a:solidFill>
                  <a:prstClr val="black"/>
                </a:solidFill>
              </a:rPr>
              <a:t>Guam, Puerto Rico, and the U.S. Virgin Islands.</a:t>
            </a:r>
          </a:p>
          <a:p>
            <a:r>
              <a:rPr lang="en-US" sz="900" baseline="30000" dirty="0">
                <a:solidFill>
                  <a:prstClr val="black"/>
                </a:solidFill>
              </a:rPr>
              <a:t>b</a:t>
            </a:r>
            <a:r>
              <a:rPr lang="en-US" sz="900" dirty="0">
                <a:solidFill>
                  <a:prstClr val="black"/>
                </a:solidFill>
              </a:rPr>
              <a:t> Includes male-to-male sexual contact, heterosexual contact, perinatal infection, hemophilia, blood transfusion, male-male sexual contact </a:t>
            </a:r>
            <a:r>
              <a:rPr lang="en-US" sz="900" i="1" dirty="0">
                <a:solidFill>
                  <a:prstClr val="black"/>
                </a:solidFill>
              </a:rPr>
              <a:t>and </a:t>
            </a:r>
            <a:r>
              <a:rPr lang="en-US" sz="900" dirty="0">
                <a:solidFill>
                  <a:prstClr val="black"/>
                </a:solidFill>
              </a:rPr>
              <a:t>injection drug </a:t>
            </a:r>
          </a:p>
          <a:p>
            <a:r>
              <a:rPr lang="en-US" sz="900" dirty="0">
                <a:solidFill>
                  <a:prstClr val="black"/>
                </a:solidFill>
              </a:rPr>
              <a:t>  use, and any sexual contact among transgender persons including sexual contact </a:t>
            </a:r>
            <a:r>
              <a:rPr lang="en-US" sz="900" i="1" dirty="0">
                <a:solidFill>
                  <a:prstClr val="black"/>
                </a:solidFill>
              </a:rPr>
              <a:t>and</a:t>
            </a:r>
            <a:r>
              <a:rPr lang="en-US" sz="900" dirty="0">
                <a:solidFill>
                  <a:prstClr val="black"/>
                </a:solidFill>
              </a:rPr>
              <a:t> injection drug use.</a:t>
            </a:r>
          </a:p>
        </p:txBody>
      </p:sp>
    </p:spTree>
    <p:extLst>
      <p:ext uri="{BB962C8B-B14F-4D97-AF65-F5344CB8AC3E}">
        <p14:creationId xmlns:p14="http://schemas.microsoft.com/office/powerpoint/2010/main" val="3150759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486400"/>
            <a:ext cx="7391400" cy="830997"/>
          </a:xfrm>
          <a:prstGeom prst="rect">
            <a:avLst/>
          </a:prstGeom>
          <a:noFill/>
        </p:spPr>
        <p:txBody>
          <a:bodyPr wrap="square" rtlCol="0">
            <a:spAutoFit/>
          </a:bodyPr>
          <a:lstStyle/>
          <a:p>
            <a:r>
              <a:rPr lang="en-US" sz="800" dirty="0"/>
              <a:t>IDU, injection drug use.</a:t>
            </a:r>
          </a:p>
          <a:p>
            <a:r>
              <a:rPr lang="en-US" sz="800" dirty="0"/>
              <a:t>Data represent clients who reported injection drug use as their transmission risk category; data may not reflect current behavior. Data do not include male-to-male sexual contact and injection drug use nor sexual contact and injection drug use among transgender clients.</a:t>
            </a:r>
          </a:p>
          <a:p>
            <a:r>
              <a:rPr lang="en-US" sz="800" dirty="0"/>
              <a:t>N represents the total number of clients in the specific subpopulation.  </a:t>
            </a:r>
          </a:p>
          <a:p>
            <a:r>
              <a:rPr lang="en-US" sz="800" dirty="0"/>
              <a:t>Viral suppression is defined as ≥1 OAHS visit  during the calendar year and ≥1 viral load reported, with the last viral load result &lt;200 copies/</a:t>
            </a:r>
            <a:r>
              <a:rPr lang="en-US" sz="800" dirty="0" err="1"/>
              <a:t>mL.</a:t>
            </a:r>
            <a:endParaRPr lang="en-US" sz="800" dirty="0"/>
          </a:p>
          <a:p>
            <a:r>
              <a:rPr lang="en-US" sz="800" baseline="30000" dirty="0"/>
              <a:t>a</a:t>
            </a:r>
            <a:r>
              <a:rPr lang="en-US" sz="800" dirty="0"/>
              <a:t> Guam, Puerto Rico, and the U.S. Virgin Islands.</a:t>
            </a:r>
          </a:p>
        </p:txBody>
      </p:sp>
      <p:pic>
        <p:nvPicPr>
          <p:cNvPr id="2" name="Picture 1" descr="In 2016, for clients with HIV infection attributed to injection drug use (IDU), viral suppression (85.1%) was consistent with the national RWHAP average (84.9%) – indicated by the dashed green line.&#10; &#10;Each 5-year age group from 25-44 years had lower percentages of viral suppression (68.6% to 78.3%) compared to that for clients with IDU transmission risk overall (85.1%). In addition, lower percentages of viral suppression were among those with no health care coverage (76.3%) and those with temporary (78.9%) and unstable (72.5%) housing. &#10;" title="Viral Suppression among Clients with HIV Infection Attributed to Injection Drug Use Aged ≥13 Years Served by the Ryan White HIV/AIDS Program, 2016—United States and 3 Territories"/>
          <p:cNvPicPr>
            <a:picLocks noChangeAspect="1"/>
          </p:cNvPicPr>
          <p:nvPr/>
        </p:nvPicPr>
        <p:blipFill>
          <a:blip r:embed="rId3"/>
          <a:stretch>
            <a:fillRect/>
          </a:stretch>
        </p:blipFill>
        <p:spPr>
          <a:xfrm>
            <a:off x="762000" y="1365085"/>
            <a:ext cx="10363200" cy="4343400"/>
          </a:xfrm>
          <a:prstGeom prst="rect">
            <a:avLst/>
          </a:prstGeom>
        </p:spPr>
      </p:pic>
      <p:sp>
        <p:nvSpPr>
          <p:cNvPr id="3" name="Title 2" title="The Ryan White HIV/AIDS Program"/>
          <p:cNvSpPr>
            <a:spLocks noGrp="1"/>
          </p:cNvSpPr>
          <p:nvPr>
            <p:ph type="title"/>
          </p:nvPr>
        </p:nvSpPr>
        <p:spPr>
          <a:xfrm>
            <a:off x="152400" y="-13647"/>
            <a:ext cx="11963400" cy="1004248"/>
          </a:xfrm>
        </p:spPr>
        <p:txBody>
          <a:bodyPr>
            <a:noAutofit/>
          </a:bodyPr>
          <a:lstStyle/>
          <a:p>
            <a:r>
              <a:rPr lang="en-US" sz="2400" dirty="0"/>
              <a:t>Viral Suppression among </a:t>
            </a:r>
            <a:r>
              <a:rPr lang="en-US" sz="2400" dirty="0">
                <a:ea typeface="Calibri"/>
                <a:cs typeface="Calibri"/>
              </a:rPr>
              <a:t>Clients with </a:t>
            </a:r>
            <a:r>
              <a:rPr lang="en-US" sz="2400" dirty="0"/>
              <a:t>HIV Infection Attributed to Injection Drug Use </a:t>
            </a:r>
            <a:r>
              <a:rPr lang="en-US" sz="2400" dirty="0">
                <a:ea typeface="Calibri"/>
                <a:cs typeface="Calibri"/>
              </a:rPr>
              <a:t>Aged ≥13 Years </a:t>
            </a:r>
            <a:r>
              <a:rPr lang="en-US" sz="2400" dirty="0"/>
              <a:t>Served by the Ryan White HIV/AIDS Program, 2016—United States and 3 Territories</a:t>
            </a:r>
            <a:r>
              <a:rPr lang="en-US" sz="2400" baseline="30000" dirty="0"/>
              <a:t>a</a:t>
            </a:r>
            <a:endParaRPr lang="en-US" sz="2400" dirty="0"/>
          </a:p>
        </p:txBody>
      </p:sp>
    </p:spTree>
    <p:extLst>
      <p:ext uri="{BB962C8B-B14F-4D97-AF65-F5344CB8AC3E}">
        <p14:creationId xmlns:p14="http://schemas.microsoft.com/office/powerpoint/2010/main" val="163303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10287000" cy="1219199"/>
          </a:xfrm>
        </p:spPr>
        <p:txBody>
          <a:bodyPr>
            <a:normAutofit/>
          </a:bodyPr>
          <a:lstStyle/>
          <a:p>
            <a:r>
              <a:rPr lang="en-US" sz="4000" dirty="0"/>
              <a:t>HRSA RWHAP Behavioral Health Services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71396592"/>
              </p:ext>
            </p:extLst>
          </p:nvPr>
        </p:nvGraphicFramePr>
        <p:xfrm>
          <a:off x="762000" y="1154761"/>
          <a:ext cx="10515602" cy="4415431"/>
        </p:xfrm>
        <a:graphic>
          <a:graphicData uri="http://schemas.openxmlformats.org/drawingml/2006/table">
            <a:tbl>
              <a:tblPr firstRow="1" bandRow="1">
                <a:tableStyleId>{00A15C55-8517-42AA-B614-E9B94910E393}</a:tableStyleId>
              </a:tblPr>
              <a:tblGrid>
                <a:gridCol w="5442078">
                  <a:extLst>
                    <a:ext uri="{9D8B030D-6E8A-4147-A177-3AD203B41FA5}">
                      <a16:colId xmlns:a16="http://schemas.microsoft.com/office/drawing/2014/main" val="2599653317"/>
                    </a:ext>
                  </a:extLst>
                </a:gridCol>
                <a:gridCol w="801083">
                  <a:extLst>
                    <a:ext uri="{9D8B030D-6E8A-4147-A177-3AD203B41FA5}">
                      <a16:colId xmlns:a16="http://schemas.microsoft.com/office/drawing/2014/main" val="938612943"/>
                    </a:ext>
                  </a:extLst>
                </a:gridCol>
                <a:gridCol w="801083">
                  <a:extLst>
                    <a:ext uri="{9D8B030D-6E8A-4147-A177-3AD203B41FA5}">
                      <a16:colId xmlns:a16="http://schemas.microsoft.com/office/drawing/2014/main" val="3230416557"/>
                    </a:ext>
                  </a:extLst>
                </a:gridCol>
                <a:gridCol w="1068111">
                  <a:extLst>
                    <a:ext uri="{9D8B030D-6E8A-4147-A177-3AD203B41FA5}">
                      <a16:colId xmlns:a16="http://schemas.microsoft.com/office/drawing/2014/main" val="2749047523"/>
                    </a:ext>
                  </a:extLst>
                </a:gridCol>
                <a:gridCol w="890092">
                  <a:extLst>
                    <a:ext uri="{9D8B030D-6E8A-4147-A177-3AD203B41FA5}">
                      <a16:colId xmlns:a16="http://schemas.microsoft.com/office/drawing/2014/main" val="722437638"/>
                    </a:ext>
                  </a:extLst>
                </a:gridCol>
                <a:gridCol w="1513155">
                  <a:extLst>
                    <a:ext uri="{9D8B030D-6E8A-4147-A177-3AD203B41FA5}">
                      <a16:colId xmlns:a16="http://schemas.microsoft.com/office/drawing/2014/main" val="2236290420"/>
                    </a:ext>
                  </a:extLst>
                </a:gridCol>
              </a:tblGrid>
              <a:tr h="1271429">
                <a:tc>
                  <a:txBody>
                    <a:bodyPr/>
                    <a:lstStyle/>
                    <a:p>
                      <a:pPr marL="0" marR="0">
                        <a:spcBef>
                          <a:spcPts val="0"/>
                        </a:spcBef>
                        <a:spcAft>
                          <a:spcPts val="0"/>
                        </a:spcAft>
                      </a:pP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2">
                  <a:txBody>
                    <a:bodyPr/>
                    <a:lstStyle/>
                    <a:p>
                      <a:pPr marL="0" marR="0" algn="ctr">
                        <a:spcBef>
                          <a:spcPts val="0"/>
                        </a:spcBef>
                        <a:spcAft>
                          <a:spcPts val="0"/>
                        </a:spcAft>
                      </a:pPr>
                      <a:r>
                        <a:rPr lang="en-US" sz="2400" baseline="0" dirty="0">
                          <a:effectLst/>
                        </a:rPr>
                        <a:t>Providers</a:t>
                      </a:r>
                      <a:br>
                        <a:rPr lang="en-US" sz="2400" baseline="0" dirty="0">
                          <a:effectLst/>
                        </a:rPr>
                      </a:br>
                      <a:r>
                        <a:rPr lang="en-US" sz="2400" baseline="0" dirty="0">
                          <a:effectLst/>
                        </a:rPr>
                        <a:t>(N=1,550)*</a:t>
                      </a:r>
                      <a:endParaRPr lang="en-US" sz="2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hMerge="1">
                  <a:txBody>
                    <a:bodyPr/>
                    <a:lstStyle/>
                    <a:p>
                      <a:endParaRPr lang="en-US"/>
                    </a:p>
                  </a:txBody>
                  <a:tcPr/>
                </a:tc>
                <a:tc gridSpan="2">
                  <a:txBody>
                    <a:bodyPr/>
                    <a:lstStyle/>
                    <a:p>
                      <a:pPr marL="0" marR="0" algn="ctr">
                        <a:spcBef>
                          <a:spcPts val="0"/>
                        </a:spcBef>
                        <a:spcAft>
                          <a:spcPts val="0"/>
                        </a:spcAft>
                      </a:pPr>
                      <a:r>
                        <a:rPr lang="en-US" sz="2400" baseline="0" dirty="0">
                          <a:effectLst/>
                        </a:rPr>
                        <a:t>Clients</a:t>
                      </a:r>
                      <a:br>
                        <a:rPr lang="en-US" sz="2400" baseline="0" dirty="0">
                          <a:effectLst/>
                        </a:rPr>
                      </a:br>
                      <a:r>
                        <a:rPr lang="en-US" sz="2400" baseline="0" dirty="0">
                          <a:effectLst/>
                        </a:rPr>
                        <a:t>(N=551,567)</a:t>
                      </a:r>
                      <a:endParaRPr lang="en-US" sz="2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hMerge="1">
                  <a:txBody>
                    <a:bodyPr/>
                    <a:lstStyle/>
                    <a:p>
                      <a:endParaRPr lang="en-US"/>
                    </a:p>
                  </a:txBody>
                  <a:tcPr/>
                </a:tc>
                <a:tc>
                  <a:txBody>
                    <a:bodyPr/>
                    <a:lstStyle/>
                    <a:p>
                      <a:pPr marL="0" marR="0" algn="ctr">
                        <a:spcBef>
                          <a:spcPts val="0"/>
                        </a:spcBef>
                        <a:spcAft>
                          <a:spcPts val="0"/>
                        </a:spcAft>
                      </a:pPr>
                      <a:r>
                        <a:rPr lang="en-US" sz="2400" baseline="0" dirty="0">
                          <a:effectLst/>
                        </a:rPr>
                        <a:t>Total Client Visits</a:t>
                      </a:r>
                      <a:endParaRPr lang="en-US" sz="2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3498243000"/>
                  </a:ext>
                </a:extLst>
              </a:tr>
              <a:tr h="469410">
                <a:tc>
                  <a:txBody>
                    <a:bodyPr/>
                    <a:lstStyle/>
                    <a:p>
                      <a:pPr marL="0" marR="0">
                        <a:spcBef>
                          <a:spcPts val="0"/>
                        </a:spcBef>
                        <a:spcAft>
                          <a:spcPts val="0"/>
                        </a:spcAft>
                      </a:pPr>
                      <a:r>
                        <a:rPr lang="en-US" sz="3200" b="1" baseline="0" dirty="0">
                          <a:effectLst/>
                        </a:rPr>
                        <a:t>Service category</a:t>
                      </a:r>
                      <a:endParaRPr lang="en-US" sz="32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400" b="1" baseline="0" dirty="0">
                          <a:effectLst/>
                        </a:rPr>
                        <a:t>N</a:t>
                      </a:r>
                      <a:endParaRPr lang="en-US" sz="24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400" b="1" baseline="0" dirty="0">
                          <a:effectLst/>
                        </a:rPr>
                        <a:t>%</a:t>
                      </a:r>
                      <a:endParaRPr lang="en-US" sz="24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400" b="1" baseline="0" dirty="0">
                          <a:effectLst/>
                        </a:rPr>
                        <a:t>N</a:t>
                      </a:r>
                      <a:endParaRPr lang="en-US" sz="24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400" b="1" baseline="0" dirty="0">
                          <a:effectLst/>
                        </a:rPr>
                        <a:t>%</a:t>
                      </a:r>
                      <a:endParaRPr lang="en-US" sz="24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400" b="1" baseline="0" dirty="0">
                          <a:effectLst/>
                        </a:rPr>
                        <a:t>N</a:t>
                      </a:r>
                      <a:endParaRPr lang="en-US" sz="24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15298704"/>
                  </a:ext>
                </a:extLst>
              </a:tr>
              <a:tr h="644544">
                <a:tc>
                  <a:txBody>
                    <a:bodyPr/>
                    <a:lstStyle/>
                    <a:p>
                      <a:pPr marL="0" marR="0">
                        <a:spcBef>
                          <a:spcPts val="0"/>
                        </a:spcBef>
                        <a:spcAft>
                          <a:spcPts val="0"/>
                        </a:spcAft>
                      </a:pPr>
                      <a:r>
                        <a:rPr lang="en-US" sz="2400" b="1" baseline="0" dirty="0">
                          <a:effectLst/>
                        </a:rPr>
                        <a:t>Mental health</a:t>
                      </a:r>
                      <a:endParaRPr lang="en-US" sz="24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spcBef>
                          <a:spcPts val="0"/>
                        </a:spcBef>
                        <a:spcAft>
                          <a:spcPts val="0"/>
                        </a:spcAft>
                      </a:pPr>
                      <a:r>
                        <a:rPr lang="en-US" sz="2400" b="1" baseline="0" dirty="0">
                          <a:effectLst/>
                          <a:latin typeface="Calibri" panose="020F0502020204030204" pitchFamily="34" charset="0"/>
                          <a:ea typeface="Calibri" panose="020F0502020204030204" pitchFamily="34" charset="0"/>
                          <a:cs typeface="Times New Roman" panose="02020603050405020304" pitchFamily="18" charset="0"/>
                        </a:rPr>
                        <a:t>613</a:t>
                      </a:r>
                    </a:p>
                  </a:txBody>
                  <a:tcPr marL="51435" marR="51435" marT="0" marB="0" anchor="b"/>
                </a:tc>
                <a:tc>
                  <a:txBody>
                    <a:bodyPr/>
                    <a:lstStyle/>
                    <a:p>
                      <a:pPr marL="0" marR="0" algn="r">
                        <a:spcBef>
                          <a:spcPts val="0"/>
                        </a:spcBef>
                        <a:spcAft>
                          <a:spcPts val="0"/>
                        </a:spcAft>
                      </a:pPr>
                      <a:r>
                        <a:rPr lang="en-US" sz="2400" b="1" baseline="0" dirty="0">
                          <a:effectLst/>
                          <a:latin typeface="Calibri" panose="020F0502020204030204" pitchFamily="34" charset="0"/>
                          <a:ea typeface="Calibri" panose="020F0502020204030204" pitchFamily="34" charset="0"/>
                          <a:cs typeface="Times New Roman" panose="02020603050405020304" pitchFamily="18" charset="0"/>
                        </a:rPr>
                        <a:t>39.5</a:t>
                      </a:r>
                    </a:p>
                  </a:txBody>
                  <a:tcPr marL="51435" marR="51435" marT="0" marB="0" anchor="b"/>
                </a:tc>
                <a:tc>
                  <a:txBody>
                    <a:bodyPr/>
                    <a:lstStyle/>
                    <a:p>
                      <a:pPr marL="0" marR="0" algn="r">
                        <a:spcBef>
                          <a:spcPts val="0"/>
                        </a:spcBef>
                        <a:spcAft>
                          <a:spcPts val="0"/>
                        </a:spcAft>
                      </a:pPr>
                      <a:r>
                        <a:rPr lang="en-US" sz="2400" b="1" baseline="0" dirty="0">
                          <a:effectLst/>
                          <a:latin typeface="Calibri" panose="020F0502020204030204" pitchFamily="34" charset="0"/>
                          <a:ea typeface="Calibri" panose="020F0502020204030204" pitchFamily="34" charset="0"/>
                          <a:cs typeface="Times New Roman" panose="02020603050405020304" pitchFamily="18" charset="0"/>
                        </a:rPr>
                        <a:t>68,684</a:t>
                      </a:r>
                    </a:p>
                  </a:txBody>
                  <a:tcPr marL="51435" marR="51435" marT="0" marB="0" anchor="b"/>
                </a:tc>
                <a:tc>
                  <a:txBody>
                    <a:bodyPr/>
                    <a:lstStyle/>
                    <a:p>
                      <a:pPr marL="0" marR="0" algn="r">
                        <a:spcBef>
                          <a:spcPts val="0"/>
                        </a:spcBef>
                        <a:spcAft>
                          <a:spcPts val="0"/>
                        </a:spcAft>
                      </a:pPr>
                      <a:r>
                        <a:rPr lang="en-US" sz="2400" b="1" baseline="0" dirty="0">
                          <a:effectLst/>
                          <a:latin typeface="Calibri" panose="020F0502020204030204" pitchFamily="34" charset="0"/>
                          <a:ea typeface="Calibri" panose="020F0502020204030204" pitchFamily="34" charset="0"/>
                          <a:cs typeface="Times New Roman" panose="02020603050405020304" pitchFamily="18" charset="0"/>
                        </a:rPr>
                        <a:t>12.5</a:t>
                      </a:r>
                    </a:p>
                  </a:txBody>
                  <a:tcPr marL="51435" marR="51435" marT="0" marB="0" anchor="b"/>
                </a:tc>
                <a:tc>
                  <a:txBody>
                    <a:bodyPr/>
                    <a:lstStyle/>
                    <a:p>
                      <a:pPr marL="0" marR="0" algn="r">
                        <a:spcBef>
                          <a:spcPts val="0"/>
                        </a:spcBef>
                        <a:spcAft>
                          <a:spcPts val="0"/>
                        </a:spcAft>
                      </a:pPr>
                      <a:r>
                        <a:rPr lang="en-US" sz="2400" b="1" baseline="0" dirty="0">
                          <a:effectLst/>
                          <a:latin typeface="Calibri" panose="020F0502020204030204" pitchFamily="34" charset="0"/>
                          <a:ea typeface="Calibri" panose="020F0502020204030204" pitchFamily="34" charset="0"/>
                          <a:cs typeface="Times New Roman" panose="02020603050405020304" pitchFamily="18" charset="0"/>
                        </a:rPr>
                        <a:t>353,896</a:t>
                      </a:r>
                    </a:p>
                  </a:txBody>
                  <a:tcPr marL="51435" marR="51435" marT="0" marB="0" anchor="b"/>
                </a:tc>
                <a:extLst>
                  <a:ext uri="{0D108BD9-81ED-4DB2-BD59-A6C34878D82A}">
                    <a16:rowId xmlns:a16="http://schemas.microsoft.com/office/drawing/2014/main" val="943424943"/>
                  </a:ext>
                </a:extLst>
              </a:tr>
              <a:tr h="555075">
                <a:tc>
                  <a:txBody>
                    <a:bodyPr/>
                    <a:lstStyle/>
                    <a:p>
                      <a:pPr marL="0" marR="0">
                        <a:spcBef>
                          <a:spcPts val="0"/>
                        </a:spcBef>
                        <a:spcAft>
                          <a:spcPts val="0"/>
                        </a:spcAft>
                      </a:pPr>
                      <a:r>
                        <a:rPr lang="en-US" sz="2400" b="1" baseline="0" dirty="0">
                          <a:effectLst/>
                          <a:latin typeface="Calibri" panose="020F0502020204030204" pitchFamily="34" charset="0"/>
                          <a:ea typeface="Calibri" panose="020F0502020204030204" pitchFamily="34" charset="0"/>
                          <a:cs typeface="Times New Roman" panose="02020603050405020304" pitchFamily="18" charset="0"/>
                        </a:rPr>
                        <a:t>Any substance abuse – outpatient or residential</a:t>
                      </a:r>
                    </a:p>
                  </a:txBody>
                  <a:tcPr marL="51435" marR="51435" marT="0" marB="0"/>
                </a:tc>
                <a:tc>
                  <a:txBody>
                    <a:bodyPr/>
                    <a:lstStyle/>
                    <a:p>
                      <a:pPr marL="0" marR="0" algn="r">
                        <a:spcBef>
                          <a:spcPts val="0"/>
                        </a:spcBef>
                        <a:spcAft>
                          <a:spcPts val="0"/>
                        </a:spcAft>
                      </a:pPr>
                      <a:r>
                        <a:rPr lang="en-US" sz="2400" b="1" baseline="0" dirty="0">
                          <a:effectLst/>
                          <a:latin typeface="Calibri" panose="020F0502020204030204" pitchFamily="34" charset="0"/>
                          <a:ea typeface="Calibri" panose="020F0502020204030204" pitchFamily="34" charset="0"/>
                          <a:cs typeface="Times New Roman" panose="02020603050405020304" pitchFamily="18" charset="0"/>
                        </a:rPr>
                        <a:t>278</a:t>
                      </a:r>
                    </a:p>
                  </a:txBody>
                  <a:tcPr marL="51435" marR="51435" marT="0" marB="0" anchor="b"/>
                </a:tc>
                <a:tc>
                  <a:txBody>
                    <a:bodyPr/>
                    <a:lstStyle/>
                    <a:p>
                      <a:pPr marL="0" marR="0" algn="r">
                        <a:spcBef>
                          <a:spcPts val="0"/>
                        </a:spcBef>
                        <a:spcAft>
                          <a:spcPts val="0"/>
                        </a:spcAft>
                      </a:pPr>
                      <a:r>
                        <a:rPr lang="en-US" sz="2400" b="1" baseline="0" dirty="0">
                          <a:effectLst/>
                          <a:latin typeface="Calibri" panose="020F0502020204030204" pitchFamily="34" charset="0"/>
                          <a:ea typeface="Calibri" panose="020F0502020204030204" pitchFamily="34" charset="0"/>
                          <a:cs typeface="Times New Roman" panose="02020603050405020304" pitchFamily="18" charset="0"/>
                        </a:rPr>
                        <a:t>17.9</a:t>
                      </a:r>
                    </a:p>
                  </a:txBody>
                  <a:tcPr marL="51435" marR="51435" marT="0" marB="0" anchor="b"/>
                </a:tc>
                <a:tc>
                  <a:txBody>
                    <a:bodyPr/>
                    <a:lstStyle/>
                    <a:p>
                      <a:pPr marL="0" marR="0" algn="r">
                        <a:spcBef>
                          <a:spcPts val="0"/>
                        </a:spcBef>
                        <a:spcAft>
                          <a:spcPts val="0"/>
                        </a:spcAft>
                      </a:pPr>
                      <a:r>
                        <a:rPr lang="en-US" sz="2400" b="1" baseline="0" dirty="0">
                          <a:effectLst/>
                          <a:latin typeface="Calibri" panose="020F0502020204030204" pitchFamily="34" charset="0"/>
                          <a:ea typeface="Calibri" panose="020F0502020204030204" pitchFamily="34" charset="0"/>
                          <a:cs typeface="Times New Roman" panose="02020603050405020304" pitchFamily="18" charset="0"/>
                        </a:rPr>
                        <a:t>20,228</a:t>
                      </a:r>
                    </a:p>
                  </a:txBody>
                  <a:tcPr marL="51435" marR="51435" marT="0" marB="0" anchor="b"/>
                </a:tc>
                <a:tc>
                  <a:txBody>
                    <a:bodyPr/>
                    <a:lstStyle/>
                    <a:p>
                      <a:pPr marL="0" marR="0" algn="r">
                        <a:spcBef>
                          <a:spcPts val="0"/>
                        </a:spcBef>
                        <a:spcAft>
                          <a:spcPts val="0"/>
                        </a:spcAft>
                      </a:pPr>
                      <a:r>
                        <a:rPr lang="en-US" sz="2400" b="1" baseline="0" dirty="0">
                          <a:effectLst/>
                          <a:latin typeface="Calibri" panose="020F0502020204030204" pitchFamily="34" charset="0"/>
                          <a:ea typeface="Calibri" panose="020F0502020204030204" pitchFamily="34" charset="0"/>
                          <a:cs typeface="Times New Roman" panose="02020603050405020304" pitchFamily="18" charset="0"/>
                        </a:rPr>
                        <a:t>3.7</a:t>
                      </a:r>
                    </a:p>
                  </a:txBody>
                  <a:tcPr marL="51435" marR="51435" marT="0" marB="0" anchor="b"/>
                </a:tc>
                <a:tc>
                  <a:txBody>
                    <a:bodyPr/>
                    <a:lstStyle/>
                    <a:p>
                      <a:pPr marL="0" marR="0" algn="r">
                        <a:spcBef>
                          <a:spcPts val="0"/>
                        </a:spcBef>
                        <a:spcAft>
                          <a:spcPts val="0"/>
                        </a:spcAft>
                      </a:pPr>
                      <a:r>
                        <a:rPr lang="en-US" sz="2400" b="1" baseline="0" dirty="0">
                          <a:effectLst/>
                        </a:rPr>
                        <a:t> --</a:t>
                      </a:r>
                      <a:endParaRPr lang="en-US" sz="24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135774273"/>
                  </a:ext>
                </a:extLst>
              </a:tr>
              <a:tr h="644544">
                <a:tc>
                  <a:txBody>
                    <a:bodyPr/>
                    <a:lstStyle/>
                    <a:p>
                      <a:pPr marL="457200" marR="0" lvl="1">
                        <a:spcBef>
                          <a:spcPts val="0"/>
                        </a:spcBef>
                        <a:spcAft>
                          <a:spcPts val="0"/>
                        </a:spcAft>
                      </a:pPr>
                      <a:r>
                        <a:rPr lang="en-US" sz="2400" b="1" baseline="0" dirty="0">
                          <a:effectLst/>
                        </a:rPr>
                        <a:t>Substance abuse - outpatient</a:t>
                      </a:r>
                      <a:endParaRPr lang="en-US" sz="24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spcBef>
                          <a:spcPts val="0"/>
                        </a:spcBef>
                        <a:spcAft>
                          <a:spcPts val="0"/>
                        </a:spcAft>
                      </a:pPr>
                      <a:r>
                        <a:rPr lang="en-US" sz="2400" b="1" baseline="0" dirty="0">
                          <a:effectLst/>
                          <a:latin typeface="Calibri" panose="020F0502020204030204" pitchFamily="34" charset="0"/>
                          <a:ea typeface="Calibri" panose="020F0502020204030204" pitchFamily="34" charset="0"/>
                          <a:cs typeface="Times New Roman" panose="02020603050405020304" pitchFamily="18" charset="0"/>
                        </a:rPr>
                        <a:t>257</a:t>
                      </a:r>
                    </a:p>
                  </a:txBody>
                  <a:tcPr marL="51435" marR="51435" marT="0" marB="0" anchor="b"/>
                </a:tc>
                <a:tc>
                  <a:txBody>
                    <a:bodyPr/>
                    <a:lstStyle/>
                    <a:p>
                      <a:pPr marL="0" marR="0" algn="r">
                        <a:spcBef>
                          <a:spcPts val="0"/>
                        </a:spcBef>
                        <a:spcAft>
                          <a:spcPts val="0"/>
                        </a:spcAft>
                      </a:pPr>
                      <a:r>
                        <a:rPr lang="en-US" sz="2400" b="1" baseline="0" dirty="0">
                          <a:effectLst/>
                          <a:latin typeface="Calibri" panose="020F0502020204030204" pitchFamily="34" charset="0"/>
                          <a:ea typeface="Calibri" panose="020F0502020204030204" pitchFamily="34" charset="0"/>
                          <a:cs typeface="Times New Roman" panose="02020603050405020304" pitchFamily="18" charset="0"/>
                        </a:rPr>
                        <a:t>16.6</a:t>
                      </a:r>
                    </a:p>
                  </a:txBody>
                  <a:tcPr marL="51435" marR="51435" marT="0" marB="0" anchor="b"/>
                </a:tc>
                <a:tc>
                  <a:txBody>
                    <a:bodyPr/>
                    <a:lstStyle/>
                    <a:p>
                      <a:pPr marL="0" marR="0" algn="r">
                        <a:spcBef>
                          <a:spcPts val="0"/>
                        </a:spcBef>
                        <a:spcAft>
                          <a:spcPts val="0"/>
                        </a:spcAft>
                      </a:pPr>
                      <a:r>
                        <a:rPr lang="en-US" sz="2400" b="1" baseline="0" dirty="0">
                          <a:effectLst/>
                          <a:latin typeface="Calibri" panose="020F0502020204030204" pitchFamily="34" charset="0"/>
                          <a:ea typeface="Calibri" panose="020F0502020204030204" pitchFamily="34" charset="0"/>
                          <a:cs typeface="Times New Roman" panose="02020603050405020304" pitchFamily="18" charset="0"/>
                        </a:rPr>
                        <a:t>19,152</a:t>
                      </a:r>
                    </a:p>
                  </a:txBody>
                  <a:tcPr marL="51435" marR="51435" marT="0" marB="0" anchor="b"/>
                </a:tc>
                <a:tc>
                  <a:txBody>
                    <a:bodyPr/>
                    <a:lstStyle/>
                    <a:p>
                      <a:pPr marL="0" marR="0" algn="r">
                        <a:spcBef>
                          <a:spcPts val="0"/>
                        </a:spcBef>
                        <a:spcAft>
                          <a:spcPts val="0"/>
                        </a:spcAft>
                      </a:pPr>
                      <a:r>
                        <a:rPr lang="en-US" sz="2400" b="1" baseline="0" dirty="0">
                          <a:effectLst/>
                          <a:latin typeface="Calibri" panose="020F0502020204030204" pitchFamily="34" charset="0"/>
                          <a:ea typeface="Calibri" panose="020F0502020204030204" pitchFamily="34" charset="0"/>
                          <a:cs typeface="Times New Roman" panose="02020603050405020304" pitchFamily="18" charset="0"/>
                        </a:rPr>
                        <a:t>3.5</a:t>
                      </a:r>
                    </a:p>
                  </a:txBody>
                  <a:tcPr marL="51435" marR="51435" marT="0" marB="0" anchor="b"/>
                </a:tc>
                <a:tc>
                  <a:txBody>
                    <a:bodyPr/>
                    <a:lstStyle/>
                    <a:p>
                      <a:pPr marL="0" marR="0" algn="r">
                        <a:spcBef>
                          <a:spcPts val="0"/>
                        </a:spcBef>
                        <a:spcAft>
                          <a:spcPts val="0"/>
                        </a:spcAft>
                      </a:pPr>
                      <a:r>
                        <a:rPr lang="en-US" sz="2400" b="1" baseline="0" dirty="0">
                          <a:effectLst/>
                          <a:latin typeface="Calibri" panose="020F0502020204030204" pitchFamily="34" charset="0"/>
                          <a:ea typeface="Calibri" panose="020F0502020204030204" pitchFamily="34" charset="0"/>
                          <a:cs typeface="Times New Roman" panose="02020603050405020304" pitchFamily="18" charset="0"/>
                        </a:rPr>
                        <a:t>173,926</a:t>
                      </a:r>
                    </a:p>
                  </a:txBody>
                  <a:tcPr marL="51435" marR="51435" marT="0" marB="0" anchor="b"/>
                </a:tc>
                <a:extLst>
                  <a:ext uri="{0D108BD9-81ED-4DB2-BD59-A6C34878D82A}">
                    <a16:rowId xmlns:a16="http://schemas.microsoft.com/office/drawing/2014/main" val="1261741924"/>
                  </a:ext>
                </a:extLst>
              </a:tr>
              <a:tr h="635714">
                <a:tc>
                  <a:txBody>
                    <a:bodyPr/>
                    <a:lstStyle/>
                    <a:p>
                      <a:pPr marL="457200" marR="0" lvl="1">
                        <a:spcBef>
                          <a:spcPts val="0"/>
                        </a:spcBef>
                        <a:spcAft>
                          <a:spcPts val="0"/>
                        </a:spcAft>
                      </a:pPr>
                      <a:r>
                        <a:rPr lang="en-US" sz="2400" b="1" baseline="0" dirty="0">
                          <a:effectLst/>
                        </a:rPr>
                        <a:t>Substance abuse - residential</a:t>
                      </a:r>
                      <a:endParaRPr lang="en-US" sz="24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spcBef>
                          <a:spcPts val="0"/>
                        </a:spcBef>
                        <a:spcAft>
                          <a:spcPts val="0"/>
                        </a:spcAft>
                      </a:pPr>
                      <a:r>
                        <a:rPr lang="en-US" sz="2400" b="1" baseline="0" dirty="0">
                          <a:effectLst/>
                          <a:latin typeface="Calibri" panose="020F0502020204030204" pitchFamily="34" charset="0"/>
                          <a:ea typeface="Calibri" panose="020F0502020204030204" pitchFamily="34" charset="0"/>
                          <a:cs typeface="Times New Roman" panose="02020603050405020304" pitchFamily="18" charset="0"/>
                        </a:rPr>
                        <a:t>37</a:t>
                      </a:r>
                    </a:p>
                  </a:txBody>
                  <a:tcPr marL="51435" marR="51435" marT="0" marB="0" anchor="b"/>
                </a:tc>
                <a:tc>
                  <a:txBody>
                    <a:bodyPr/>
                    <a:lstStyle/>
                    <a:p>
                      <a:pPr marL="0" marR="0" algn="r">
                        <a:spcBef>
                          <a:spcPts val="0"/>
                        </a:spcBef>
                        <a:spcAft>
                          <a:spcPts val="0"/>
                        </a:spcAft>
                      </a:pPr>
                      <a:r>
                        <a:rPr lang="en-US" sz="2400" b="1" baseline="0" dirty="0">
                          <a:effectLst/>
                          <a:latin typeface="Calibri" panose="020F0502020204030204" pitchFamily="34" charset="0"/>
                          <a:ea typeface="Calibri" panose="020F0502020204030204" pitchFamily="34" charset="0"/>
                          <a:cs typeface="Times New Roman" panose="02020603050405020304" pitchFamily="18" charset="0"/>
                        </a:rPr>
                        <a:t>2.4</a:t>
                      </a:r>
                    </a:p>
                  </a:txBody>
                  <a:tcPr marL="51435" marR="51435" marT="0" marB="0" anchor="b"/>
                </a:tc>
                <a:tc>
                  <a:txBody>
                    <a:bodyPr/>
                    <a:lstStyle/>
                    <a:p>
                      <a:pPr marL="0" marR="0" algn="r">
                        <a:spcBef>
                          <a:spcPts val="0"/>
                        </a:spcBef>
                        <a:spcAft>
                          <a:spcPts val="0"/>
                        </a:spcAft>
                      </a:pPr>
                      <a:r>
                        <a:rPr lang="en-US" sz="2400" b="1" baseline="0" dirty="0">
                          <a:effectLst/>
                          <a:latin typeface="Calibri" panose="020F0502020204030204" pitchFamily="34" charset="0"/>
                          <a:ea typeface="Calibri" panose="020F0502020204030204" pitchFamily="34" charset="0"/>
                          <a:cs typeface="Times New Roman" panose="02020603050405020304" pitchFamily="18" charset="0"/>
                        </a:rPr>
                        <a:t>1,329</a:t>
                      </a:r>
                    </a:p>
                  </a:txBody>
                  <a:tcPr marL="51435" marR="51435" marT="0" marB="0" anchor="b"/>
                </a:tc>
                <a:tc>
                  <a:txBody>
                    <a:bodyPr/>
                    <a:lstStyle/>
                    <a:p>
                      <a:pPr marL="0" marR="0" algn="r">
                        <a:spcBef>
                          <a:spcPts val="0"/>
                        </a:spcBef>
                        <a:spcAft>
                          <a:spcPts val="0"/>
                        </a:spcAft>
                      </a:pPr>
                      <a:r>
                        <a:rPr lang="en-US" sz="2400" b="1" baseline="0" dirty="0">
                          <a:effectLst/>
                          <a:latin typeface="Calibri" panose="020F0502020204030204" pitchFamily="34" charset="0"/>
                          <a:ea typeface="Calibri" panose="020F0502020204030204" pitchFamily="34" charset="0"/>
                          <a:cs typeface="Times New Roman" panose="02020603050405020304" pitchFamily="18" charset="0"/>
                        </a:rPr>
                        <a:t>0.2</a:t>
                      </a:r>
                    </a:p>
                  </a:txBody>
                  <a:tcPr marL="51435" marR="51435" marT="0" marB="0" anchor="b"/>
                </a:tc>
                <a:tc>
                  <a:txBody>
                    <a:bodyPr/>
                    <a:lstStyle/>
                    <a:p>
                      <a:pPr marL="0" marR="0" algn="r">
                        <a:spcBef>
                          <a:spcPts val="0"/>
                        </a:spcBef>
                        <a:spcAft>
                          <a:spcPts val="0"/>
                        </a:spcAft>
                      </a:pPr>
                      <a:r>
                        <a:rPr lang="en-US" sz="2400" b="1" baseline="0" dirty="0">
                          <a:effectLst/>
                        </a:rPr>
                        <a:t> --</a:t>
                      </a:r>
                      <a:endParaRPr lang="en-US" sz="24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1156444774"/>
                  </a:ext>
                </a:extLst>
              </a:tr>
            </a:tbl>
          </a:graphicData>
        </a:graphic>
      </p:graphicFrame>
      <p:sp>
        <p:nvSpPr>
          <p:cNvPr id="4" name="Slide Number Placeholder 3"/>
          <p:cNvSpPr>
            <a:spLocks noGrp="1"/>
          </p:cNvSpPr>
          <p:nvPr>
            <p:ph type="sldNum" sz="quarter" idx="12"/>
          </p:nvPr>
        </p:nvSpPr>
        <p:spPr/>
        <p:txBody>
          <a:bodyPr/>
          <a:lstStyle/>
          <a:p>
            <a:pPr>
              <a:defRPr/>
            </a:pPr>
            <a:fld id="{F9ECA865-404D-4A57-9AC1-FD3038CC100D}" type="slidenum">
              <a:rPr lang="en-US">
                <a:solidFill>
                  <a:prstClr val="white"/>
                </a:solidFill>
                <a:latin typeface="Calibri" panose="020F0502020204030204"/>
              </a:rPr>
              <a:pPr>
                <a:defRPr/>
              </a:pPr>
              <a:t>9</a:t>
            </a:fld>
            <a:endParaRPr lang="en-US">
              <a:solidFill>
                <a:prstClr val="white"/>
              </a:solidFill>
              <a:latin typeface="Calibri" panose="020F0502020204030204"/>
            </a:endParaRPr>
          </a:p>
        </p:txBody>
      </p:sp>
      <p:sp>
        <p:nvSpPr>
          <p:cNvPr id="6" name="TextBox 5"/>
          <p:cNvSpPr txBox="1"/>
          <p:nvPr/>
        </p:nvSpPr>
        <p:spPr>
          <a:xfrm>
            <a:off x="762000" y="5943600"/>
            <a:ext cx="7924800" cy="276999"/>
          </a:xfrm>
          <a:prstGeom prst="rect">
            <a:avLst/>
          </a:prstGeom>
          <a:noFill/>
        </p:spPr>
        <p:txBody>
          <a:bodyPr wrap="square" rtlCol="0">
            <a:spAutoFit/>
          </a:bodyPr>
          <a:lstStyle/>
          <a:p>
            <a:pPr>
              <a:defRPr/>
            </a:pPr>
            <a:r>
              <a:rPr lang="en-US" sz="1200" dirty="0">
                <a:solidFill>
                  <a:prstClr val="black"/>
                </a:solidFill>
                <a:latin typeface="Calibri" panose="020F0502020204030204"/>
              </a:rPr>
              <a:t>*Number of providers that provided any service in the given year. Note, total number of funded providers: 2,164  (2016) </a:t>
            </a:r>
          </a:p>
        </p:txBody>
      </p:sp>
      <p:sp>
        <p:nvSpPr>
          <p:cNvPr id="7" name="Rectangle 6"/>
          <p:cNvSpPr/>
          <p:nvPr/>
        </p:nvSpPr>
        <p:spPr>
          <a:xfrm>
            <a:off x="372808" y="6549148"/>
            <a:ext cx="8999792" cy="230832"/>
          </a:xfrm>
          <a:prstGeom prst="rect">
            <a:avLst/>
          </a:prstGeom>
        </p:spPr>
        <p:txBody>
          <a:bodyPr wrap="square">
            <a:spAutoFit/>
          </a:bodyPr>
          <a:lstStyle/>
          <a:p>
            <a:r>
              <a:rPr lang="en-US" sz="9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Services Report (RSR) 2016. Does not include AIDS Drug Assistance Program data.</a:t>
            </a:r>
          </a:p>
        </p:txBody>
      </p:sp>
    </p:spTree>
    <p:extLst>
      <p:ext uri="{BB962C8B-B14F-4D97-AF65-F5344CB8AC3E}">
        <p14:creationId xmlns:p14="http://schemas.microsoft.com/office/powerpoint/2010/main" val="36380704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Presentation Title]&amp;#x0D;&amp;#x0A;[Date]&amp;quot;&quot;/&gt;&lt;property id=&quot;20307&quot; value=&quot;256&quot;/&gt;&lt;/object&gt;&lt;object type=&quot;3&quot; unique_id=&quot;10004&quot;&gt;&lt;property id=&quot;20148&quot; value=&quot;5&quot;/&gt;&lt;property id=&quot;20300&quot; value=&quot;Slide 2 - &amp;quot;[Slide Header]&amp;#x0D;&amp;#x0A;[Subheading] &amp;quot;&quot;/&gt;&lt;property id=&quot;20307&quot; value=&quot;262&quot;/&gt;&lt;/object&gt;&lt;object type=&quot;3&quot; unique_id=&quot;10023&quot;&gt;&lt;property id=&quot;20148&quot; value=&quot;5&quot;/&gt;&lt;property id=&quot;20300&quot; value=&quot;Slide 3 - &amp;quot;Contact Information (last slide)&amp;#x0D;&amp;#x0A;&amp;quot;&quot;/&gt;&lt;property id=&quot;20307&quot; value=&quot;263&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Custom 39">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44546A"/>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2AB4D0CEFC6B84087C1D399CE94E8BF" ma:contentTypeVersion="8" ma:contentTypeDescription="Create a new document." ma:contentTypeScope="" ma:versionID="9797de2d9e7bff9535dc8206e10466fa">
  <xsd:schema xmlns:xsd="http://www.w3.org/2001/XMLSchema" xmlns:xs="http://www.w3.org/2001/XMLSchema" xmlns:p="http://schemas.microsoft.com/office/2006/metadata/properties" xmlns:ns2="5439193d-6489-428d-a877-177eeb04ceb1" xmlns:ns3="68810ace-306f-4429-8e6f-eb01f6d4048b" targetNamespace="http://schemas.microsoft.com/office/2006/metadata/properties" ma:root="true" ma:fieldsID="a4015d8f473885170ac38a7e36bba98d" ns2:_="" ns3:_="">
    <xsd:import namespace="5439193d-6489-428d-a877-177eeb04ceb1"/>
    <xsd:import namespace="68810ace-306f-4429-8e6f-eb01f6d4048b"/>
    <xsd:element name="properties">
      <xsd:complexType>
        <xsd:sequence>
          <xsd:element name="documentManagement">
            <xsd:complexType>
              <xsd:all>
                <xsd:element ref="ns2:_dlc_DocId" minOccurs="0"/>
                <xsd:element ref="ns2:_dlc_DocIdUrl" minOccurs="0"/>
                <xsd:element ref="ns2:_dlc_DocIdPersistId" minOccurs="0"/>
                <xsd:element ref="ns3:Show_x003f_" minOccurs="0"/>
                <xsd:element ref="ns3:Request_x0020_ID_x0020_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9193d-6489-428d-a877-177eeb04ceb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8810ace-306f-4429-8e6f-eb01f6d4048b" elementFormDefault="qualified">
    <xsd:import namespace="http://schemas.microsoft.com/office/2006/documentManagement/types"/>
    <xsd:import namespace="http://schemas.microsoft.com/office/infopath/2007/PartnerControls"/>
    <xsd:element name="Show_x003f_" ma:index="11" nillable="true" ma:displayName="Show?" ma:default="No" ma:format="Dropdown" ma:hidden="true" ma:internalName="Show_x003f_" ma:readOnly="false">
      <xsd:simpleType>
        <xsd:restriction base="dms:Choice">
          <xsd:enumeration value="Yes"/>
          <xsd:enumeration value="No"/>
        </xsd:restriction>
      </xsd:simpleType>
    </xsd:element>
    <xsd:element name="Request_x0020_ID_x0020__x0023_" ma:index="12" nillable="true" ma:displayName="Request ID #" ma:internalName="Request_x0020_ID_x0020__x0023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quest_x0020_ID_x0020__x0023_ xmlns="68810ace-306f-4429-8e6f-eb01f6d4048b">174</Request_x0020_ID_x0020__x0023_>
    <Show_x003f_ xmlns="68810ace-306f-4429-8e6f-eb01f6d4048b">No</Show_x003f_>
    <_dlc_DocId xmlns="5439193d-6489-428d-a877-177eeb04ceb1">HABDOC-2092423314-142</_dlc_DocId>
    <_dlc_DocIdUrl xmlns="5439193d-6489-428d-a877-177eeb04ceb1">
      <Url>https://sharepoint.hrsa.gov/sites/hab/Communities/Communication/_layouts/15/DocIdRedir.aspx?ID=HABDOC-2092423314-142</Url>
      <Description>HABDOC-2092423314-142</Description>
    </_dlc_DocIdUrl>
  </documentManagement>
</p:properties>
</file>

<file path=customXml/item4.xml><?xml version="1.0" encoding="utf-8"?>
<?mso-contentType ?>
<SharedContentType xmlns="Microsoft.SharePoint.Taxonomy.ContentTypeSync" SourceId="13ff120d-8bd5-4291-a148-70db8d7e9204" ContentTypeId="0x01"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68B757-0D50-4561-8E22-CEB7EA24A25B}">
  <ds:schemaRefs>
    <ds:schemaRef ds:uri="http://schemas.microsoft.com/sharepoint/events"/>
  </ds:schemaRefs>
</ds:datastoreItem>
</file>

<file path=customXml/itemProps2.xml><?xml version="1.0" encoding="utf-8"?>
<ds:datastoreItem xmlns:ds="http://schemas.openxmlformats.org/officeDocument/2006/customXml" ds:itemID="{AD3EC439-29F9-4A79-9EE8-F6C2BA3EAA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9193d-6489-428d-a877-177eeb04ceb1"/>
    <ds:schemaRef ds:uri="68810ace-306f-4429-8e6f-eb01f6d404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0BF6B8-FF89-4F32-9704-AC50F42B7E3B}">
  <ds:schemaRefs>
    <ds:schemaRef ds:uri="http://purl.org/dc/elements/1.1/"/>
    <ds:schemaRef ds:uri="http://purl.org/dc/terms/"/>
    <ds:schemaRef ds:uri="http://schemas.openxmlformats.org/package/2006/metadata/core-properties"/>
    <ds:schemaRef ds:uri="http://www.w3.org/XML/1998/namespace"/>
    <ds:schemaRef ds:uri="http://purl.org/dc/dcmitype/"/>
    <ds:schemaRef ds:uri="http://schemas.microsoft.com/office/infopath/2007/PartnerControls"/>
    <ds:schemaRef ds:uri="http://schemas.microsoft.com/office/2006/documentManagement/types"/>
    <ds:schemaRef ds:uri="http://schemas.microsoft.com/office/2006/metadata/properties"/>
    <ds:schemaRef ds:uri="68810ace-306f-4429-8e6f-eb01f6d4048b"/>
    <ds:schemaRef ds:uri="5439193d-6489-428d-a877-177eeb04ceb1"/>
  </ds:schemaRefs>
</ds:datastoreItem>
</file>

<file path=customXml/itemProps4.xml><?xml version="1.0" encoding="utf-8"?>
<ds:datastoreItem xmlns:ds="http://schemas.openxmlformats.org/officeDocument/2006/customXml" ds:itemID="{CE168942-EDD3-44D0-8487-1FB57D3C1C2D}">
  <ds:schemaRefs>
    <ds:schemaRef ds:uri="Microsoft.SharePoint.Taxonomy.ContentTypeSync"/>
  </ds:schemaRefs>
</ds:datastoreItem>
</file>

<file path=customXml/itemProps5.xml><?xml version="1.0" encoding="utf-8"?>
<ds:datastoreItem xmlns:ds="http://schemas.openxmlformats.org/officeDocument/2006/customXml" ds:itemID="{30CD16AF-2296-4B24-B074-66D36D021E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4712</TotalTime>
  <Words>1699</Words>
  <Application>Microsoft Office PowerPoint</Application>
  <PresentationFormat>Widescreen</PresentationFormat>
  <Paragraphs>329</Paragraphs>
  <Slides>24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RWHAP and the Opioid Epidemic: Outcomes of an Opioid Technical Expert Panel December 12, 2018 4:00 – 5:30 PM</vt:lpstr>
      <vt:lpstr>Health Resources and Services Administration (HRSA) Overview</vt:lpstr>
      <vt:lpstr>HRSA HIV/AIDS Bureau (HRSA HAB)</vt:lpstr>
      <vt:lpstr>HRSA’s Ryan White HIV/AIDS Program (RWHAP)</vt:lpstr>
      <vt:lpstr>RWHAP and the Opioid Epidemic: Outcomes of an Opioid Technical Expert Panel</vt:lpstr>
      <vt:lpstr>Viral Suppression among RWHAP Clients, by State, 2010 and 2016—United States and 2 Territoriesa</vt:lpstr>
      <vt:lpstr>Ryan White HIV/AIDS Program Clients Aged ≥13 Years with HIV Infection Attributed to Injection Drug Use, 2016—United States and 3 Territoriesa</vt:lpstr>
      <vt:lpstr>Viral Suppression among Clients with HIV Infection Attributed to Injection Drug Use Aged ≥13 Years Served by the Ryan White HIV/AIDS Program, 2016—United States and 3 Territoriesa</vt:lpstr>
      <vt:lpstr>HRSA RWHAP Behavioral Health Services</vt:lpstr>
      <vt:lpstr>RWHAP and the Opioid Epidemic: Outcomes of an Opioid Technical Expert Panel</vt:lpstr>
      <vt:lpstr>Key Framing Questions</vt:lpstr>
      <vt:lpstr>Technical Expert Panel – Community</vt:lpstr>
      <vt:lpstr>Technical Expert Panel – HRSA Participants</vt:lpstr>
      <vt:lpstr>Technical Expert Panel – Federal Partners</vt:lpstr>
      <vt:lpstr>Overdose Deaths per 100,000 in the United States 1999-2015</vt:lpstr>
      <vt:lpstr>Overdose Deaths in the United States 2015</vt:lpstr>
      <vt:lpstr>United States Prescribing Rates by State 2016</vt:lpstr>
      <vt:lpstr>Overdose Deaths Involving Opioids, by Type of Opioid, United States, 2000-2016</vt:lpstr>
      <vt:lpstr>2015 Reported Law Enforcement Fentanyl Encounters</vt:lpstr>
      <vt:lpstr>RWHAP and the Opioid Epidemic: Key Themes</vt:lpstr>
      <vt:lpstr>Barriers for PLWH with OUD</vt:lpstr>
      <vt:lpstr>Facilitators to Support PLWH with OUD</vt:lpstr>
      <vt:lpstr>Contact Information</vt:lpstr>
      <vt:lpstr>Connect with HRSA</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 Strategic Planning &amp; Performance</dc:title>
  <dc:creator>HRSA</dc:creator>
  <cp:lastModifiedBy>Antigone Dempsey</cp:lastModifiedBy>
  <cp:revision>118</cp:revision>
  <dcterms:created xsi:type="dcterms:W3CDTF">2015-04-01T01:31:28Z</dcterms:created>
  <dcterms:modified xsi:type="dcterms:W3CDTF">2018-10-05T12:13:42Z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0x01010032AB4D0CEFC6B84087C1D399CE94E8BF</vt:lpwstr>
  </property>
  <property fmtid="{D5CDD505-2E9C-101B-9397-08002B2CF9AE}" pid="3" name="_dlc_DocIdItemGuid">
    <vt:lpwstr>5e087087-a9e4-4a5d-83cd-b3fb1e0dc621</vt:lpwstr>
  </property>
</Properties>
</file>