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sldIdLst>
    <p:sldId id="257" r:id="rId5"/>
    <p:sldId id="324" r:id="rId6"/>
    <p:sldId id="277" r:id="rId7"/>
    <p:sldId id="278" r:id="rId8"/>
    <p:sldId id="264" r:id="rId9"/>
    <p:sldId id="322" r:id="rId10"/>
    <p:sldId id="265"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18" r:id="rId36"/>
    <p:sldId id="323" r:id="rId37"/>
    <p:sldId id="320" r:id="rId38"/>
    <p:sldId id="266" r:id="rId39"/>
    <p:sldId id="267" r:id="rId40"/>
    <p:sldId id="268" r:id="rId41"/>
    <p:sldId id="269" r:id="rId42"/>
    <p:sldId id="270" r:id="rId43"/>
    <p:sldId id="271" r:id="rId44"/>
    <p:sldId id="272" r:id="rId45"/>
    <p:sldId id="273" r:id="rId46"/>
    <p:sldId id="274" r:id="rId47"/>
    <p:sldId id="275" r:id="rId48"/>
    <p:sldId id="276" r:id="rId49"/>
    <p:sldId id="259" r:id="rId50"/>
    <p:sldId id="260" r:id="rId51"/>
    <p:sldId id="261" r:id="rId52"/>
    <p:sldId id="262" r:id="rId53"/>
    <p:sldId id="263" r:id="rId54"/>
    <p:sldId id="280" r:id="rId55"/>
    <p:sldId id="281" r:id="rId56"/>
    <p:sldId id="282" r:id="rId57"/>
    <p:sldId id="283" r:id="rId58"/>
    <p:sldId id="325" r:id="rId59"/>
    <p:sldId id="285" r:id="rId60"/>
    <p:sldId id="286" r:id="rId61"/>
    <p:sldId id="287" r:id="rId62"/>
    <p:sldId id="288" r:id="rId63"/>
    <p:sldId id="289" r:id="rId64"/>
    <p:sldId id="290" r:id="rId65"/>
    <p:sldId id="291" r:id="rId66"/>
    <p:sldId id="326" r:id="rId67"/>
    <p:sldId id="29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Lazo" initials="EL" lastIdx="3" clrIdx="0">
    <p:extLst>
      <p:ext uri="{19B8F6BF-5375-455C-9EA6-DF929625EA0E}">
        <p15:presenceInfo xmlns:p15="http://schemas.microsoft.com/office/powerpoint/2012/main" userId="S-1-5-21-789336058-1965331169-725345543-2084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895"/>
    <a:srgbClr val="095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660" autoAdjust="0"/>
  </p:normalViewPr>
  <p:slideViewPr>
    <p:cSldViewPr snapToGrid="0">
      <p:cViewPr varScale="1">
        <p:scale>
          <a:sx n="36" d="100"/>
          <a:sy n="36" d="100"/>
        </p:scale>
        <p:origin x="9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'For Talk'!$H$1</c:f>
              <c:strCache>
                <c:ptCount val="1"/>
                <c:pt idx="0">
                  <c:v>HCV Monoinfection</c:v>
                </c:pt>
              </c:strCache>
            </c:strRef>
          </c:tx>
          <c:spPr>
            <a:solidFill>
              <a:schemeClr val="accent4">
                <a:lumMod val="75000"/>
              </a:schemeClr>
            </a:solidFill>
            <a:ln>
              <a:noFill/>
            </a:ln>
            <a:effectLst/>
          </c:spPr>
          <c:invertIfNegative val="0"/>
          <c:dLbls>
            <c:dLbl>
              <c:idx val="0"/>
              <c:layout>
                <c:manualLayout>
                  <c:x val="2.9320987654321E-2"/>
                  <c:y val="8.41809798268346E-3"/>
                </c:manualLayout>
              </c:layout>
              <c:tx>
                <c:rich>
                  <a:bodyPr/>
                  <a:lstStyle/>
                  <a:p>
                    <a:r>
                      <a:rPr lang="en-US" sz="1600" b="1" dirty="0">
                        <a:latin typeface="Arial" pitchFamily="34" charset="0"/>
                        <a:cs typeface="Arial" pitchFamily="34" charset="0"/>
                      </a:rPr>
                      <a:t>100%</a:t>
                    </a:r>
                    <a:endParaRPr lang="en-US" sz="1600"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A8-496F-B0F4-8541F94DE091}"/>
                </c:ext>
              </c:extLst>
            </c:dLbl>
            <c:dLbl>
              <c:idx val="1"/>
              <c:layout>
                <c:manualLayout>
                  <c:x val="-1.54320987654321E-3"/>
                  <c:y val="2.80601288475304E-3"/>
                </c:manualLayout>
              </c:layout>
              <c:tx>
                <c:rich>
                  <a:bodyPr/>
                  <a:lstStyle/>
                  <a:p>
                    <a:r>
                      <a:rPr lang="en-US" sz="1600" b="1" dirty="0">
                        <a:latin typeface="Arial" pitchFamily="34" charset="0"/>
                        <a:cs typeface="Arial" pitchFamily="34" charset="0"/>
                      </a:rPr>
                      <a:t>67%</a:t>
                    </a:r>
                    <a:endParaRPr lang="en-US" sz="16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A8-496F-B0F4-8541F94DE091}"/>
                </c:ext>
              </c:extLst>
            </c:dLbl>
            <c:dLbl>
              <c:idx val="2"/>
              <c:layout>
                <c:manualLayout>
                  <c:x val="5.6583708480088995E-17"/>
                  <c:y val="0"/>
                </c:manualLayout>
              </c:layout>
              <c:tx>
                <c:rich>
                  <a:bodyPr/>
                  <a:lstStyle/>
                  <a:p>
                    <a:r>
                      <a:rPr lang="en-US" sz="1600" b="1">
                        <a:latin typeface="Arial" pitchFamily="34" charset="0"/>
                        <a:cs typeface="Arial" pitchFamily="34" charset="0"/>
                      </a:rPr>
                      <a:t>56%</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A8-496F-B0F4-8541F94DE091}"/>
                </c:ext>
              </c:extLst>
            </c:dLbl>
            <c:dLbl>
              <c:idx val="3"/>
              <c:layout>
                <c:manualLayout>
                  <c:x val="0"/>
                  <c:y val="2.8060326608944901E-3"/>
                </c:manualLayout>
              </c:layout>
              <c:tx>
                <c:rich>
                  <a:bodyPr/>
                  <a:lstStyle/>
                  <a:p>
                    <a:r>
                      <a:rPr lang="en-US" sz="1600" b="1">
                        <a:latin typeface="Arial" pitchFamily="34" charset="0"/>
                        <a:cs typeface="Arial" pitchFamily="34" charset="0"/>
                      </a:rPr>
                      <a:t>37%</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A8-496F-B0F4-8541F94DE091}"/>
                </c:ext>
              </c:extLst>
            </c:dLbl>
            <c:dLbl>
              <c:idx val="4"/>
              <c:layout>
                <c:manualLayout>
                  <c:x val="0"/>
                  <c:y val="8.41809798268346E-3"/>
                </c:manualLayout>
              </c:layout>
              <c:tx>
                <c:rich>
                  <a:bodyPr/>
                  <a:lstStyle/>
                  <a:p>
                    <a:r>
                      <a:rPr lang="en-US" sz="1600" b="1">
                        <a:latin typeface="Arial" pitchFamily="34" charset="0"/>
                        <a:cs typeface="Arial" pitchFamily="34" charset="0"/>
                      </a:rPr>
                      <a:t>15%</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A8-496F-B0F4-8541F94DE091}"/>
                </c:ext>
              </c:extLst>
            </c:dLbl>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'For Talk'!$G$2:$G$6</c:f>
              <c:strCache>
                <c:ptCount val="5"/>
                <c:pt idx="0">
                  <c:v>HCV Ab-Positive</c:v>
                </c:pt>
                <c:pt idx="1">
                  <c:v>Confirmatory RNA Received</c:v>
                </c:pt>
                <c:pt idx="2">
                  <c:v>Confirmatory RNA Positive</c:v>
                </c:pt>
                <c:pt idx="3">
                  <c:v>In HCV care</c:v>
                </c:pt>
                <c:pt idx="4">
                  <c:v>Resolved Infection</c:v>
                </c:pt>
              </c:strCache>
            </c:strRef>
          </c:cat>
          <c:val>
            <c:numRef>
              <c:f>'For Talk'!$H$2:$H$6</c:f>
              <c:numCache>
                <c:formatCode>0.0</c:formatCode>
                <c:ptCount val="5"/>
                <c:pt idx="0">
                  <c:v>100</c:v>
                </c:pt>
                <c:pt idx="1">
                  <c:v>66.5</c:v>
                </c:pt>
                <c:pt idx="2">
                  <c:v>56.3</c:v>
                </c:pt>
                <c:pt idx="3">
                  <c:v>36.700000000000003</c:v>
                </c:pt>
                <c:pt idx="4">
                  <c:v>15</c:v>
                </c:pt>
              </c:numCache>
            </c:numRef>
          </c:val>
          <c:extLst>
            <c:ext xmlns:c16="http://schemas.microsoft.com/office/drawing/2014/chart" uri="{C3380CC4-5D6E-409C-BE32-E72D297353CC}">
              <c16:uniqueId val="{00000005-51A8-496F-B0F4-8541F94DE091}"/>
            </c:ext>
          </c:extLst>
        </c:ser>
        <c:ser>
          <c:idx val="1"/>
          <c:order val="1"/>
          <c:tx>
            <c:strRef>
              <c:f>'For Talk'!$I$1</c:f>
              <c:strCache>
                <c:ptCount val="1"/>
                <c:pt idx="0">
                  <c:v>HIV/HCV Coinfection</c:v>
                </c:pt>
              </c:strCache>
            </c:strRef>
          </c:tx>
          <c:spPr>
            <a:solidFill>
              <a:srgbClr val="FFCCC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51A8-496F-B0F4-8541F94DE091}"/>
                </c:ext>
              </c:extLst>
            </c:dLbl>
            <c:dLbl>
              <c:idx val="1"/>
              <c:layout>
                <c:manualLayout>
                  <c:x val="0"/>
                  <c:y val="5.6120653217889803E-3"/>
                </c:manualLayout>
              </c:layout>
              <c:tx>
                <c:rich>
                  <a:bodyPr/>
                  <a:lstStyle/>
                  <a:p>
                    <a:r>
                      <a:rPr lang="en-US" sz="1600" b="1">
                        <a:latin typeface="Arial" pitchFamily="34" charset="0"/>
                        <a:cs typeface="Arial" pitchFamily="34" charset="0"/>
                      </a:rPr>
                      <a:t>82%</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1A8-496F-B0F4-8541F94DE091}"/>
                </c:ext>
              </c:extLst>
            </c:dLbl>
            <c:dLbl>
              <c:idx val="2"/>
              <c:layout>
                <c:manualLayout>
                  <c:x val="1.54320987654321E-3"/>
                  <c:y val="1.1224130643578E-2"/>
                </c:manualLayout>
              </c:layout>
              <c:tx>
                <c:rich>
                  <a:bodyPr/>
                  <a:lstStyle/>
                  <a:p>
                    <a:r>
                      <a:rPr lang="en-US" sz="1600" b="1">
                        <a:latin typeface="Arial" pitchFamily="34" charset="0"/>
                        <a:cs typeface="Arial" pitchFamily="34" charset="0"/>
                      </a:rPr>
                      <a:t>70%</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1A8-496F-B0F4-8541F94DE091}"/>
                </c:ext>
              </c:extLst>
            </c:dLbl>
            <c:dLbl>
              <c:idx val="3"/>
              <c:layout>
                <c:manualLayout>
                  <c:x val="3.08641975308642E-3"/>
                  <c:y val="2.8060326608944901E-3"/>
                </c:manualLayout>
              </c:layout>
              <c:tx>
                <c:rich>
                  <a:bodyPr/>
                  <a:lstStyle/>
                  <a:p>
                    <a:r>
                      <a:rPr lang="en-US" sz="1600" b="1" dirty="0">
                        <a:latin typeface="Arial" pitchFamily="34" charset="0"/>
                        <a:cs typeface="Arial" pitchFamily="34" charset="0"/>
                      </a:rPr>
                      <a:t>56%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1A8-496F-B0F4-8541F94DE091}"/>
                </c:ext>
              </c:extLst>
            </c:dLbl>
            <c:dLbl>
              <c:idx val="4"/>
              <c:layout>
                <c:manualLayout>
                  <c:x val="0"/>
                  <c:y val="1.12240515390122E-2"/>
                </c:manualLayout>
              </c:layout>
              <c:tx>
                <c:rich>
                  <a:bodyPr/>
                  <a:lstStyle/>
                  <a:p>
                    <a:r>
                      <a:rPr lang="en-US" sz="1600" b="1">
                        <a:latin typeface="Arial" pitchFamily="34" charset="0"/>
                        <a:cs typeface="Arial" pitchFamily="34" charset="0"/>
                      </a:rPr>
                      <a:t>28%</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1A8-496F-B0F4-8541F94DE091}"/>
                </c:ext>
              </c:extLst>
            </c:dLbl>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w Cen MT" panose="020B06020201040206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'For Talk'!$G$2:$G$6</c:f>
              <c:strCache>
                <c:ptCount val="5"/>
                <c:pt idx="0">
                  <c:v>HCV Ab-Positive</c:v>
                </c:pt>
                <c:pt idx="1">
                  <c:v>Confirmatory RNA Received</c:v>
                </c:pt>
                <c:pt idx="2">
                  <c:v>Confirmatory RNA Positive</c:v>
                </c:pt>
                <c:pt idx="3">
                  <c:v>In HCV care</c:v>
                </c:pt>
                <c:pt idx="4">
                  <c:v>Resolved Infection</c:v>
                </c:pt>
              </c:strCache>
            </c:strRef>
          </c:cat>
          <c:val>
            <c:numRef>
              <c:f>'For Talk'!$I$2:$I$6</c:f>
              <c:numCache>
                <c:formatCode>0.0</c:formatCode>
                <c:ptCount val="5"/>
                <c:pt idx="0">
                  <c:v>100</c:v>
                </c:pt>
                <c:pt idx="1">
                  <c:v>82.1</c:v>
                </c:pt>
                <c:pt idx="2">
                  <c:v>70.3</c:v>
                </c:pt>
                <c:pt idx="3">
                  <c:v>56.2</c:v>
                </c:pt>
                <c:pt idx="4">
                  <c:v>27.8</c:v>
                </c:pt>
              </c:numCache>
            </c:numRef>
          </c:val>
          <c:extLst>
            <c:ext xmlns:c16="http://schemas.microsoft.com/office/drawing/2014/chart" uri="{C3380CC4-5D6E-409C-BE32-E72D297353CC}">
              <c16:uniqueId val="{0000000B-51A8-496F-B0F4-8541F94DE091}"/>
            </c:ext>
          </c:extLst>
        </c:ser>
        <c:dLbls>
          <c:showLegendKey val="0"/>
          <c:showVal val="0"/>
          <c:showCatName val="0"/>
          <c:showSerName val="0"/>
          <c:showPercent val="0"/>
          <c:showBubbleSize val="0"/>
        </c:dLbls>
        <c:gapWidth val="150"/>
        <c:axId val="123003264"/>
        <c:axId val="123004800"/>
      </c:barChart>
      <c:catAx>
        <c:axId val="123003264"/>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endParaRPr lang="en-US"/>
          </a:p>
        </c:txPr>
        <c:crossAx val="123004800"/>
        <c:crosses val="autoZero"/>
        <c:auto val="1"/>
        <c:lblAlgn val="ctr"/>
        <c:lblOffset val="100"/>
        <c:noMultiLvlLbl val="0"/>
      </c:catAx>
      <c:valAx>
        <c:axId val="123004800"/>
        <c:scaling>
          <c:orientation val="minMax"/>
          <c:max val="110"/>
          <c:min val="0"/>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r>
                  <a:rPr lang="en-US" sz="1600"/>
                  <a:t>Percentage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endParaRPr lang="en-US"/>
          </a:p>
        </c:txPr>
        <c:crossAx val="123003264"/>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w Cen MT" panose="020B0602020104020603" pitchFamily="34" charset="0"/>
              <a:ea typeface="+mn-ea"/>
              <a:cs typeface="+mn-cs"/>
            </a:defRPr>
          </a:pPr>
          <a:endParaRPr lang="en-US"/>
        </a:p>
      </c:txPr>
    </c:legend>
    <c:plotVisOnly val="1"/>
    <c:dispBlanksAs val="gap"/>
    <c:showDLblsOverMax val="0"/>
  </c:chart>
  <c:spPr>
    <a:noFill/>
    <a:ln w="6350" cap="flat" cmpd="sng" algn="ctr">
      <a:solidFill>
        <a:sysClr val="window" lastClr="FFFFFF">
          <a:hueOff val="0"/>
          <a:satOff val="0"/>
          <a:lumOff val="0"/>
          <a:alpha val="99000"/>
        </a:sysClr>
      </a:solidFill>
      <a:prstDash val="solid"/>
      <a:miter lim="800000"/>
    </a:ln>
    <a:effectLst/>
  </c:spPr>
  <c:txPr>
    <a:bodyPr/>
    <a:lstStyle/>
    <a:p>
      <a:pPr>
        <a:defRPr sz="1600" b="0">
          <a:latin typeface="Tw Cen MT" panose="020B06020201040206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4660615339749192E-2"/>
          <c:y val="0.15517373609293195"/>
          <c:w val="0.91836407601827552"/>
          <c:h val="0.73250678553898652"/>
        </c:manualLayout>
      </c:layout>
      <c:barChart>
        <c:barDir val="col"/>
        <c:grouping val="clustered"/>
        <c:varyColors val="0"/>
        <c:ser>
          <c:idx val="0"/>
          <c:order val="0"/>
          <c:tx>
            <c:strRef>
              <c:f>Figures!$A$10</c:f>
              <c:strCache>
                <c:ptCount val="1"/>
                <c:pt idx="0">
                  <c:v>Baseline: HIV 2015 - HCV 2016</c:v>
                </c:pt>
              </c:strCache>
            </c:strRef>
          </c:tx>
          <c:spPr>
            <a:solidFill>
              <a:schemeClr val="accent6">
                <a:lumMod val="40000"/>
                <a:lumOff val="60000"/>
              </a:schemeClr>
            </a:solidFill>
            <a:ln>
              <a:solidFill>
                <a:schemeClr val="tx1"/>
              </a:solidFill>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1920-46E8-95DD-3400979020DD}"/>
                </c:ext>
              </c:extLst>
            </c:dLbl>
            <c:dLbl>
              <c:idx val="1"/>
              <c:layout>
                <c:manualLayout>
                  <c:x val="0"/>
                  <c:y val="4.6381240650710549E-3"/>
                </c:manualLayout>
              </c:layout>
              <c:tx>
                <c:rich>
                  <a:bodyPr/>
                  <a:lstStyle/>
                  <a:p>
                    <a:r>
                      <a:rPr lang="en-US" sz="1400" b="1"/>
                      <a:t>82%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20-46E8-95DD-3400979020DD}"/>
                </c:ext>
              </c:extLst>
            </c:dLbl>
            <c:dLbl>
              <c:idx val="2"/>
              <c:tx>
                <c:rich>
                  <a:bodyPr/>
                  <a:lstStyle/>
                  <a:p>
                    <a:r>
                      <a:rPr lang="en-US" sz="1400" b="1"/>
                      <a:t>70%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20-46E8-95DD-3400979020DD}"/>
                </c:ext>
              </c:extLst>
            </c:dLbl>
            <c:dLbl>
              <c:idx val="3"/>
              <c:tx>
                <c:rich>
                  <a:bodyPr/>
                  <a:lstStyle/>
                  <a:p>
                    <a:r>
                      <a:rPr lang="en-US" sz="1400" b="1"/>
                      <a:t>56%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20-46E8-95DD-3400979020DD}"/>
                </c:ext>
              </c:extLst>
            </c:dLbl>
            <c:dLbl>
              <c:idx val="4"/>
              <c:tx>
                <c:rich>
                  <a:bodyPr/>
                  <a:lstStyle/>
                  <a:p>
                    <a:r>
                      <a:rPr lang="en-US" sz="1400" b="1"/>
                      <a:t>28%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20-46E8-95DD-3400979020DD}"/>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Figures!$B$9:$G$9</c:f>
              <c:strCache>
                <c:ptCount val="5"/>
                <c:pt idx="0">
                  <c:v>HCV Ab-Positive</c:v>
                </c:pt>
                <c:pt idx="1">
                  <c:v>Confirmatory RNA Received</c:v>
                </c:pt>
                <c:pt idx="2">
                  <c:v>Confirmatory RNA Positive</c:v>
                </c:pt>
                <c:pt idx="3">
                  <c:v>In HCV Care</c:v>
                </c:pt>
                <c:pt idx="4">
                  <c:v>Resolved Infection</c:v>
                </c:pt>
              </c:strCache>
            </c:strRef>
          </c:cat>
          <c:val>
            <c:numRef>
              <c:f>Figures!$B$10:$G$10</c:f>
              <c:numCache>
                <c:formatCode>General</c:formatCode>
                <c:ptCount val="5"/>
                <c:pt idx="0" formatCode="0.0">
                  <c:v>100</c:v>
                </c:pt>
                <c:pt idx="1">
                  <c:v>82.2</c:v>
                </c:pt>
                <c:pt idx="2" formatCode="#,##0.0">
                  <c:v>70.3</c:v>
                </c:pt>
                <c:pt idx="3" formatCode="#,##0.0">
                  <c:v>56.254050550874922</c:v>
                </c:pt>
                <c:pt idx="4">
                  <c:v>27.8</c:v>
                </c:pt>
              </c:numCache>
            </c:numRef>
          </c:val>
          <c:extLst>
            <c:ext xmlns:c16="http://schemas.microsoft.com/office/drawing/2014/chart" uri="{C3380CC4-5D6E-409C-BE32-E72D297353CC}">
              <c16:uniqueId val="{00000005-1920-46E8-95DD-3400979020DD}"/>
            </c:ext>
          </c:extLst>
        </c:ser>
        <c:ser>
          <c:idx val="1"/>
          <c:order val="1"/>
          <c:tx>
            <c:strRef>
              <c:f>Figures!$A$11</c:f>
              <c:strCache>
                <c:ptCount val="1"/>
                <c:pt idx="0">
                  <c:v>HIV 2015 - HCV Dec 2017</c:v>
                </c:pt>
              </c:strCache>
            </c:strRef>
          </c:tx>
          <c:invertIfNegative val="0"/>
          <c:cat>
            <c:strRef>
              <c:f>Figures!$B$9:$G$9</c:f>
              <c:strCache>
                <c:ptCount val="5"/>
                <c:pt idx="0">
                  <c:v>HCV Ab-Positive</c:v>
                </c:pt>
                <c:pt idx="1">
                  <c:v>Confirmatory RNA Received</c:v>
                </c:pt>
                <c:pt idx="2">
                  <c:v>Confirmatory RNA Positive</c:v>
                </c:pt>
                <c:pt idx="3">
                  <c:v>In HCV Care</c:v>
                </c:pt>
                <c:pt idx="4">
                  <c:v>Resolved Infection</c:v>
                </c:pt>
              </c:strCache>
            </c:strRef>
          </c:cat>
          <c:val>
            <c:numRef>
              <c:f>Figures!$B$11:$G$11</c:f>
            </c:numRef>
          </c:val>
          <c:extLst>
            <c:ext xmlns:c16="http://schemas.microsoft.com/office/drawing/2014/chart" uri="{C3380CC4-5D6E-409C-BE32-E72D297353CC}">
              <c16:uniqueId val="{00000006-1920-46E8-95DD-3400979020DD}"/>
            </c:ext>
          </c:extLst>
        </c:ser>
        <c:ser>
          <c:idx val="2"/>
          <c:order val="2"/>
          <c:tx>
            <c:strRef>
              <c:f>Figures!$A$12</c:f>
              <c:strCache>
                <c:ptCount val="1"/>
                <c:pt idx="0">
                  <c:v>Updated: HIV 2015 - HCV 2017</c:v>
                </c:pt>
              </c:strCache>
            </c:strRef>
          </c:tx>
          <c:spPr>
            <a:solidFill>
              <a:schemeClr val="tx1">
                <a:lumMod val="25000"/>
                <a:lumOff val="75000"/>
              </a:schemeClr>
            </a:solidFill>
            <a:ln>
              <a:solidFill>
                <a:schemeClr val="tx1"/>
              </a:solidFill>
            </a:ln>
          </c:spPr>
          <c:invertIfNegative val="0"/>
          <c:dLbls>
            <c:dLbl>
              <c:idx val="0"/>
              <c:layout>
                <c:manualLayout>
                  <c:x val="-2.6234567901234566E-2"/>
                  <c:y val="2.3190620325355274E-3"/>
                </c:manualLayout>
              </c:layout>
              <c:tx>
                <c:rich>
                  <a:bodyPr/>
                  <a:lstStyle/>
                  <a:p>
                    <a:r>
                      <a:rPr lang="en-US" sz="1400" b="1"/>
                      <a:t>100%</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20-46E8-95DD-3400979020DD}"/>
                </c:ext>
              </c:extLst>
            </c:dLbl>
            <c:dLbl>
              <c:idx val="1"/>
              <c:tx>
                <c:rich>
                  <a:bodyPr/>
                  <a:lstStyle/>
                  <a:p>
                    <a:r>
                      <a:rPr lang="en-US" sz="1400" b="1"/>
                      <a:t>84%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920-46E8-95DD-3400979020DD}"/>
                </c:ext>
              </c:extLst>
            </c:dLbl>
            <c:dLbl>
              <c:idx val="2"/>
              <c:tx>
                <c:rich>
                  <a:bodyPr/>
                  <a:lstStyle/>
                  <a:p>
                    <a:r>
                      <a:rPr lang="en-US" sz="1400" b="1"/>
                      <a:t>71%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20-46E8-95DD-3400979020DD}"/>
                </c:ext>
              </c:extLst>
            </c:dLbl>
            <c:dLbl>
              <c:idx val="3"/>
              <c:tx>
                <c:rich>
                  <a:bodyPr/>
                  <a:lstStyle/>
                  <a:p>
                    <a:r>
                      <a:rPr lang="en-US" sz="1400" b="1"/>
                      <a:t>61%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920-46E8-95DD-3400979020DD}"/>
                </c:ext>
              </c:extLst>
            </c:dLbl>
            <c:dLbl>
              <c:idx val="4"/>
              <c:tx>
                <c:rich>
                  <a:bodyPr/>
                  <a:lstStyle/>
                  <a:p>
                    <a:r>
                      <a:rPr lang="en-US" sz="1400" b="1"/>
                      <a:t>36%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920-46E8-95DD-3400979020DD}"/>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Figures!$B$9:$G$9</c:f>
              <c:strCache>
                <c:ptCount val="5"/>
                <c:pt idx="0">
                  <c:v>HCV Ab-Positive</c:v>
                </c:pt>
                <c:pt idx="1">
                  <c:v>Confirmatory RNA Received</c:v>
                </c:pt>
                <c:pt idx="2">
                  <c:v>Confirmatory RNA Positive</c:v>
                </c:pt>
                <c:pt idx="3">
                  <c:v>In HCV Care</c:v>
                </c:pt>
                <c:pt idx="4">
                  <c:v>Resolved Infection</c:v>
                </c:pt>
              </c:strCache>
            </c:strRef>
          </c:cat>
          <c:val>
            <c:numRef>
              <c:f>Figures!$B$12:$G$12</c:f>
              <c:numCache>
                <c:formatCode>0.0</c:formatCode>
                <c:ptCount val="5"/>
                <c:pt idx="0">
                  <c:v>100</c:v>
                </c:pt>
                <c:pt idx="1">
                  <c:v>83.782861044725166</c:v>
                </c:pt>
                <c:pt idx="2" formatCode="#,##0.0">
                  <c:v>71.116421987026285</c:v>
                </c:pt>
                <c:pt idx="3" formatCode="#,##0.0">
                  <c:v>60.908159781495385</c:v>
                </c:pt>
                <c:pt idx="4">
                  <c:v>35.950836462956644</c:v>
                </c:pt>
              </c:numCache>
            </c:numRef>
          </c:val>
          <c:extLst>
            <c:ext xmlns:c16="http://schemas.microsoft.com/office/drawing/2014/chart" uri="{C3380CC4-5D6E-409C-BE32-E72D297353CC}">
              <c16:uniqueId val="{0000000C-1920-46E8-95DD-3400979020DD}"/>
            </c:ext>
          </c:extLst>
        </c:ser>
        <c:dLbls>
          <c:showLegendKey val="0"/>
          <c:showVal val="0"/>
          <c:showCatName val="0"/>
          <c:showSerName val="0"/>
          <c:showPercent val="0"/>
          <c:showBubbleSize val="0"/>
        </c:dLbls>
        <c:gapWidth val="150"/>
        <c:axId val="51978240"/>
        <c:axId val="51979776"/>
      </c:barChart>
      <c:catAx>
        <c:axId val="51978240"/>
        <c:scaling>
          <c:orientation val="minMax"/>
        </c:scaling>
        <c:delete val="0"/>
        <c:axPos val="b"/>
        <c:numFmt formatCode="General" sourceLinked="0"/>
        <c:majorTickMark val="out"/>
        <c:minorTickMark val="none"/>
        <c:tickLblPos val="nextTo"/>
        <c:txPr>
          <a:bodyPr/>
          <a:lstStyle/>
          <a:p>
            <a:pPr>
              <a:defRPr sz="1250"/>
            </a:pPr>
            <a:endParaRPr lang="en-US"/>
          </a:p>
        </c:txPr>
        <c:crossAx val="51979776"/>
        <c:crosses val="autoZero"/>
        <c:auto val="1"/>
        <c:lblAlgn val="ctr"/>
        <c:lblOffset val="100"/>
        <c:noMultiLvlLbl val="0"/>
      </c:catAx>
      <c:valAx>
        <c:axId val="51979776"/>
        <c:scaling>
          <c:orientation val="minMax"/>
          <c:max val="100"/>
          <c:min val="0"/>
        </c:scaling>
        <c:delete val="0"/>
        <c:axPos val="l"/>
        <c:title>
          <c:tx>
            <c:rich>
              <a:bodyPr rot="-5400000" vert="horz"/>
              <a:lstStyle/>
              <a:p>
                <a:pPr>
                  <a:defRPr/>
                </a:pPr>
                <a:r>
                  <a:rPr lang="en-US" sz="1000" b="1" dirty="0"/>
                  <a:t>Percentage %</a:t>
                </a:r>
              </a:p>
            </c:rich>
          </c:tx>
          <c:overlay val="0"/>
        </c:title>
        <c:numFmt formatCode="0" sourceLinked="0"/>
        <c:majorTickMark val="out"/>
        <c:minorTickMark val="none"/>
        <c:tickLblPos val="nextTo"/>
        <c:crossAx val="51978240"/>
        <c:crosses val="autoZero"/>
        <c:crossBetween val="between"/>
        <c:majorUnit val="20"/>
      </c:valAx>
      <c:spPr>
        <a:ln>
          <a:noFill/>
        </a:ln>
      </c:spPr>
    </c:plotArea>
    <c:legend>
      <c:legendPos val="t"/>
      <c:layout>
        <c:manualLayout>
          <c:xMode val="edge"/>
          <c:yMode val="edge"/>
          <c:x val="7.8157261592300964E-2"/>
          <c:y val="1.4433827436205608E-2"/>
          <c:w val="0.79121621950034027"/>
          <c:h val="7.672166485296722E-2"/>
        </c:manualLayout>
      </c:layout>
      <c:overlay val="0"/>
      <c:txPr>
        <a:bodyPr/>
        <a:lstStyle/>
        <a:p>
          <a:pPr>
            <a:defRPr sz="1600"/>
          </a:pPr>
          <a:endParaRPr lang="en-US"/>
        </a:p>
      </c:txPr>
    </c:legend>
    <c:plotVisOnly val="1"/>
    <c:dispBlanksAs val="gap"/>
    <c:showDLblsOverMax val="0"/>
  </c:chart>
  <c:txPr>
    <a:bodyPr/>
    <a:lstStyle/>
    <a:p>
      <a:pPr>
        <a:defRPr sz="12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Identifying Co-infected Population in  CAREWare </a:t>
            </a:r>
          </a:p>
          <a:p>
            <a:pPr>
              <a:defRPr/>
            </a:pPr>
            <a:r>
              <a:rPr lang="en-US" dirty="0"/>
              <a:t>2014 – 2017</a:t>
            </a:r>
          </a:p>
          <a:p>
            <a:pPr>
              <a:defRPr/>
            </a:pPr>
            <a:endParaRPr lang="en-US" dirty="0"/>
          </a:p>
        </c:rich>
      </c:tx>
      <c:layout>
        <c:manualLayout>
          <c:xMode val="edge"/>
          <c:yMode val="edge"/>
          <c:x val="0.12745510569787633"/>
          <c:y val="3.5661865980461229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 RW</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c:f>
              <c:numCache>
                <c:formatCode>General</c:formatCode>
                <c:ptCount val="1"/>
              </c:numCache>
            </c:numRef>
          </c:cat>
          <c:val>
            <c:numRef>
              <c:f>Sheet1!$B$2</c:f>
              <c:numCache>
                <c:formatCode>General</c:formatCode>
                <c:ptCount val="1"/>
                <c:pt idx="0">
                  <c:v>631</c:v>
                </c:pt>
              </c:numCache>
            </c:numRef>
          </c:val>
          <c:extLst>
            <c:ext xmlns:c16="http://schemas.microsoft.com/office/drawing/2014/chart" uri="{C3380CC4-5D6E-409C-BE32-E72D297353CC}">
              <c16:uniqueId val="{00000000-6577-466E-807B-BDD442C0492D}"/>
            </c:ext>
          </c:extLst>
        </c:ser>
        <c:ser>
          <c:idx val="1"/>
          <c:order val="1"/>
          <c:tx>
            <c:strRef>
              <c:f>Sheet1!$C$1</c:f>
              <c:strCache>
                <c:ptCount val="1"/>
                <c:pt idx="0">
                  <c:v>Intervention Sites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c:f>
              <c:numCache>
                <c:formatCode>General</c:formatCode>
                <c:ptCount val="1"/>
              </c:numCache>
            </c:numRef>
          </c:cat>
          <c:val>
            <c:numRef>
              <c:f>Sheet1!$C$2</c:f>
              <c:numCache>
                <c:formatCode>General</c:formatCode>
                <c:ptCount val="1"/>
                <c:pt idx="0">
                  <c:v>545</c:v>
                </c:pt>
              </c:numCache>
            </c:numRef>
          </c:val>
          <c:extLst>
            <c:ext xmlns:c16="http://schemas.microsoft.com/office/drawing/2014/chart" uri="{C3380CC4-5D6E-409C-BE32-E72D297353CC}">
              <c16:uniqueId val="{00000001-6577-466E-807B-BDD442C0492D}"/>
            </c:ext>
          </c:extLst>
        </c:ser>
        <c:ser>
          <c:idx val="2"/>
          <c:order val="2"/>
          <c:tx>
            <c:strRef>
              <c:f>Sheet1!$D$1</c:f>
              <c:strCache>
                <c:ptCount val="1"/>
                <c:pt idx="0">
                  <c:v>Undergoing Tx '17</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c:f>
              <c:numCache>
                <c:formatCode>General</c:formatCode>
                <c:ptCount val="1"/>
              </c:numCache>
            </c:numRef>
          </c:cat>
          <c:val>
            <c:numRef>
              <c:f>Sheet1!$D$2</c:f>
              <c:numCache>
                <c:formatCode>General</c:formatCode>
                <c:ptCount val="1"/>
                <c:pt idx="0">
                  <c:v>271</c:v>
                </c:pt>
              </c:numCache>
            </c:numRef>
          </c:val>
          <c:extLst>
            <c:ext xmlns:c16="http://schemas.microsoft.com/office/drawing/2014/chart" uri="{C3380CC4-5D6E-409C-BE32-E72D297353CC}">
              <c16:uniqueId val="{00000002-6577-466E-807B-BDD442C0492D}"/>
            </c:ext>
          </c:extLst>
        </c:ser>
        <c:dLbls>
          <c:dLblPos val="inEnd"/>
          <c:showLegendKey val="0"/>
          <c:showVal val="1"/>
          <c:showCatName val="0"/>
          <c:showSerName val="0"/>
          <c:showPercent val="0"/>
          <c:showBubbleSize val="0"/>
        </c:dLbls>
        <c:gapWidth val="65"/>
        <c:axId val="451173552"/>
        <c:axId val="451166336"/>
      </c:barChart>
      <c:catAx>
        <c:axId val="4511735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451166336"/>
        <c:crosses val="autoZero"/>
        <c:auto val="1"/>
        <c:lblAlgn val="ctr"/>
        <c:lblOffset val="100"/>
        <c:noMultiLvlLbl val="0"/>
      </c:catAx>
      <c:valAx>
        <c:axId val="4511663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5117355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r>
              <a:rPr lang="en-US" baseline="0" dirty="0">
                <a:solidFill>
                  <a:schemeClr val="bg1"/>
                </a:solidFill>
              </a:rPr>
              <a:t>HIV/HCV Co-infection Prevalence in CAREWare</a:t>
            </a:r>
            <a:endParaRPr lang="en-US" dirty="0">
              <a:solidFill>
                <a:schemeClr val="bg1"/>
              </a:solidFill>
            </a:endParaRPr>
          </a:p>
        </c:rich>
      </c:tx>
      <c:layout>
        <c:manualLayout>
          <c:xMode val="edge"/>
          <c:yMode val="edge"/>
          <c:x val="0.15931647221433534"/>
          <c:y val="5.0849029169177863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endParaRPr lang="en-US"/>
        </a:p>
      </c:txPr>
    </c:title>
    <c:autoTitleDeleted val="0"/>
    <c:plotArea>
      <c:layout/>
      <c:doughnut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BC0-4090-9F49-1BB70E7DA3F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BC0-4090-9F49-1BB70E7DA3F8}"/>
              </c:ext>
            </c:extLst>
          </c:dPt>
          <c:dLbls>
            <c:dLbl>
              <c:idx val="5"/>
              <c:layout>
                <c:manualLayout>
                  <c:x val="-1.1325913299464892E-2"/>
                  <c:y val="-4.81727644760632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BC0-4090-9F49-1BB70E7DA3F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PLWH only</c:v>
                </c:pt>
                <c:pt idx="1">
                  <c:v>Co-infected</c:v>
                </c:pt>
              </c:strCache>
            </c:strRef>
          </c:cat>
          <c:val>
            <c:numRef>
              <c:f>Sheet1!$B$2:$B$3</c:f>
              <c:numCache>
                <c:formatCode>General</c:formatCode>
                <c:ptCount val="2"/>
                <c:pt idx="0">
                  <c:v>0.82650000000000001</c:v>
                </c:pt>
                <c:pt idx="1">
                  <c:v>0.17349999999999999</c:v>
                </c:pt>
              </c:numCache>
            </c:numRef>
          </c:val>
          <c:extLst>
            <c:ext xmlns:c16="http://schemas.microsoft.com/office/drawing/2014/chart" uri="{C3380CC4-5D6E-409C-BE32-E72D297353CC}">
              <c16:uniqueId val="{0000000E-9BC0-4090-9F49-1BB70E7DA3F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100" dirty="0"/>
              <a:t>Brownstone Clinic HCV Cascade</a:t>
            </a:r>
          </a:p>
          <a:p>
            <a:pPr>
              <a:defRPr/>
            </a:pPr>
            <a:r>
              <a:rPr lang="en-US" sz="900" i="1" dirty="0"/>
              <a:t>n=188</a:t>
            </a:r>
          </a:p>
        </c:rich>
      </c:tx>
      <c:layout>
        <c:manualLayout>
          <c:xMode val="edge"/>
          <c:yMode val="edge"/>
          <c:x val="0.32068340612094282"/>
          <c:y val="2.301587733081064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9724985938946192E-2"/>
          <c:y val="0.18113495459347978"/>
          <c:w val="0.87733453895605229"/>
          <c:h val="0.55302199677536079"/>
        </c:manualLayout>
      </c:layout>
      <c:barChart>
        <c:barDir val="col"/>
        <c:grouping val="stacked"/>
        <c:varyColors val="0"/>
        <c:ser>
          <c:idx val="0"/>
          <c:order val="0"/>
          <c:tx>
            <c:strRef>
              <c:f>Sheet1!$B$1</c:f>
              <c:strCache>
                <c:ptCount val="1"/>
                <c:pt idx="0">
                  <c:v>Engaged in HCV Care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HCV Diagnosed </c:v>
                </c:pt>
                <c:pt idx="1">
                  <c:v>Linked to HCV Care</c:v>
                </c:pt>
                <c:pt idx="2">
                  <c:v>Retained in HCV Care</c:v>
                </c:pt>
                <c:pt idx="3">
                  <c:v>On ART-DAA</c:v>
                </c:pt>
                <c:pt idx="4">
                  <c:v>Achieved SVR</c:v>
                </c:pt>
              </c:strCache>
            </c:strRef>
          </c:cat>
          <c:val>
            <c:numRef>
              <c:f>Sheet1!$B$2:$B$6</c:f>
              <c:numCache>
                <c:formatCode>0%</c:formatCode>
                <c:ptCount val="5"/>
                <c:pt idx="0">
                  <c:v>1</c:v>
                </c:pt>
                <c:pt idx="1">
                  <c:v>1</c:v>
                </c:pt>
                <c:pt idx="2" formatCode="0.00%">
                  <c:v>0.99399999999999999</c:v>
                </c:pt>
                <c:pt idx="3" formatCode="0.00%">
                  <c:v>0.98929999999999996</c:v>
                </c:pt>
                <c:pt idx="4">
                  <c:v>0.89</c:v>
                </c:pt>
              </c:numCache>
            </c:numRef>
          </c:val>
          <c:extLst>
            <c:ext xmlns:c16="http://schemas.microsoft.com/office/drawing/2014/chart" uri="{C3380CC4-5D6E-409C-BE32-E72D297353CC}">
              <c16:uniqueId val="{00000000-7857-40F0-A26C-F51A7388A78C}"/>
            </c:ext>
          </c:extLst>
        </c:ser>
        <c:dLbls>
          <c:dLblPos val="ctr"/>
          <c:showLegendKey val="0"/>
          <c:showVal val="1"/>
          <c:showCatName val="0"/>
          <c:showSerName val="0"/>
          <c:showPercent val="0"/>
          <c:showBubbleSize val="0"/>
        </c:dLbls>
        <c:gapWidth val="150"/>
        <c:overlap val="100"/>
        <c:axId val="487449264"/>
        <c:axId val="487444344"/>
      </c:barChart>
      <c:catAx>
        <c:axId val="4874492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87444344"/>
        <c:crosses val="autoZero"/>
        <c:auto val="1"/>
        <c:lblAlgn val="ctr"/>
        <c:lblOffset val="100"/>
        <c:noMultiLvlLbl val="0"/>
      </c:catAx>
      <c:valAx>
        <c:axId val="48744434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87449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7449F-EE42-4116-8957-8BEA77F25C6F}" type="doc">
      <dgm:prSet loTypeId="urn:microsoft.com/office/officeart/2005/8/layout/equation2" loCatId="process" qsTypeId="urn:microsoft.com/office/officeart/2005/8/quickstyle/simple1" qsCatId="simple" csTypeId="urn:microsoft.com/office/officeart/2005/8/colors/accent6_2" csCatId="accent6" phldr="1"/>
      <dgm:spPr/>
    </dgm:pt>
    <dgm:pt modelId="{6BB2A01C-D621-418C-8060-ABDB22BF5A77}">
      <dgm:prSet phldrT="[Text]"/>
      <dgm:spPr>
        <a:solidFill>
          <a:srgbClr val="095895"/>
        </a:solidFill>
      </dgm:spPr>
      <dgm:t>
        <a:bodyPr/>
        <a:lstStyle/>
        <a:p>
          <a:r>
            <a:rPr lang="en-US" b="1" dirty="0"/>
            <a:t>CAPACITY</a:t>
          </a:r>
        </a:p>
      </dgm:t>
    </dgm:pt>
    <dgm:pt modelId="{62586081-4412-4A52-AEDA-05301CCFA7C8}" type="parTrans" cxnId="{4C214BE8-0416-4FEC-B569-F514924731C3}">
      <dgm:prSet/>
      <dgm:spPr/>
      <dgm:t>
        <a:bodyPr/>
        <a:lstStyle/>
        <a:p>
          <a:endParaRPr lang="en-US"/>
        </a:p>
      </dgm:t>
    </dgm:pt>
    <dgm:pt modelId="{A8D8C94E-3234-4777-A553-E93EEB53EFF7}" type="sibTrans" cxnId="{4C214BE8-0416-4FEC-B569-F514924731C3}">
      <dgm:prSet/>
      <dgm:spPr>
        <a:solidFill>
          <a:srgbClr val="FFCCCC"/>
        </a:solidFill>
      </dgm:spPr>
      <dgm:t>
        <a:bodyPr/>
        <a:lstStyle/>
        <a:p>
          <a:endParaRPr lang="en-US"/>
        </a:p>
      </dgm:t>
    </dgm:pt>
    <dgm:pt modelId="{C9F17E4C-3203-4F97-B810-BC5FBEAEA90F}">
      <dgm:prSet phldrT="[Text]"/>
      <dgm:spPr>
        <a:solidFill>
          <a:srgbClr val="095895"/>
        </a:solidFill>
      </dgm:spPr>
      <dgm:t>
        <a:bodyPr/>
        <a:lstStyle/>
        <a:p>
          <a:r>
            <a:rPr lang="en-US" b="1" dirty="0"/>
            <a:t>CURE</a:t>
          </a:r>
        </a:p>
      </dgm:t>
    </dgm:pt>
    <dgm:pt modelId="{CE7E930C-ECD5-4BA2-B08E-45228AAD8727}" type="parTrans" cxnId="{55A44025-BC3E-4669-80E6-4C49880E8766}">
      <dgm:prSet/>
      <dgm:spPr/>
      <dgm:t>
        <a:bodyPr/>
        <a:lstStyle/>
        <a:p>
          <a:endParaRPr lang="en-US"/>
        </a:p>
      </dgm:t>
    </dgm:pt>
    <dgm:pt modelId="{A9EC3A9B-E4CC-411A-851C-6DF2D73823A5}" type="sibTrans" cxnId="{55A44025-BC3E-4669-80E6-4C49880E8766}">
      <dgm:prSet/>
      <dgm:spPr>
        <a:solidFill>
          <a:srgbClr val="FFCCCC"/>
        </a:solidFill>
      </dgm:spPr>
      <dgm:t>
        <a:bodyPr/>
        <a:lstStyle/>
        <a:p>
          <a:endParaRPr lang="en-US"/>
        </a:p>
      </dgm:t>
    </dgm:pt>
    <dgm:pt modelId="{4B19B011-C5C2-400F-A2D9-B23AAC95A6F9}">
      <dgm:prSet phldrT="[Text]" custT="1"/>
      <dgm:spPr>
        <a:solidFill>
          <a:srgbClr val="09588E"/>
        </a:solidFill>
      </dgm:spPr>
      <dgm:t>
        <a:bodyPr/>
        <a:lstStyle/>
        <a:p>
          <a:r>
            <a:rPr lang="en-US" sz="1600" b="1" dirty="0"/>
            <a:t>ELIMINATON</a:t>
          </a:r>
          <a:endParaRPr lang="en-US" sz="1700" b="1" dirty="0"/>
        </a:p>
      </dgm:t>
    </dgm:pt>
    <dgm:pt modelId="{C32D4E1E-0376-4918-89C2-8BE6FC139438}" type="parTrans" cxnId="{25AC033B-AABE-40DD-B366-FC4C7EDFCAD0}">
      <dgm:prSet/>
      <dgm:spPr/>
      <dgm:t>
        <a:bodyPr/>
        <a:lstStyle/>
        <a:p>
          <a:endParaRPr lang="en-US"/>
        </a:p>
      </dgm:t>
    </dgm:pt>
    <dgm:pt modelId="{0C14EA93-FBC5-4FB2-AAF7-CA87DA130C33}" type="sibTrans" cxnId="{25AC033B-AABE-40DD-B366-FC4C7EDFCAD0}">
      <dgm:prSet/>
      <dgm:spPr/>
      <dgm:t>
        <a:bodyPr/>
        <a:lstStyle/>
        <a:p>
          <a:endParaRPr lang="en-US"/>
        </a:p>
      </dgm:t>
    </dgm:pt>
    <dgm:pt modelId="{2CCE0001-B860-4AFB-AC35-6BFD7B5B3C39}" type="pres">
      <dgm:prSet presAssocID="{C247449F-EE42-4116-8957-8BEA77F25C6F}" presName="Name0" presStyleCnt="0">
        <dgm:presLayoutVars>
          <dgm:dir/>
          <dgm:resizeHandles val="exact"/>
        </dgm:presLayoutVars>
      </dgm:prSet>
      <dgm:spPr/>
    </dgm:pt>
    <dgm:pt modelId="{104CA103-F872-4F4D-8307-FD722AA1E1C5}" type="pres">
      <dgm:prSet presAssocID="{C247449F-EE42-4116-8957-8BEA77F25C6F}" presName="vNodes" presStyleCnt="0"/>
      <dgm:spPr/>
    </dgm:pt>
    <dgm:pt modelId="{D241D6CF-5C81-4234-B57E-E6B8A0EEE22F}" type="pres">
      <dgm:prSet presAssocID="{6BB2A01C-D621-418C-8060-ABDB22BF5A77}" presName="node" presStyleLbl="node1" presStyleIdx="0" presStyleCnt="3">
        <dgm:presLayoutVars>
          <dgm:bulletEnabled val="1"/>
        </dgm:presLayoutVars>
      </dgm:prSet>
      <dgm:spPr/>
      <dgm:t>
        <a:bodyPr/>
        <a:lstStyle/>
        <a:p>
          <a:endParaRPr lang="en-US"/>
        </a:p>
      </dgm:t>
    </dgm:pt>
    <dgm:pt modelId="{E0302328-DE30-4122-9AAE-AE78B01D6ADF}" type="pres">
      <dgm:prSet presAssocID="{A8D8C94E-3234-4777-A553-E93EEB53EFF7}" presName="spacerT" presStyleCnt="0"/>
      <dgm:spPr/>
    </dgm:pt>
    <dgm:pt modelId="{DBA492ED-7A7F-4EF2-8AC6-E326813C02D5}" type="pres">
      <dgm:prSet presAssocID="{A8D8C94E-3234-4777-A553-E93EEB53EFF7}" presName="sibTrans" presStyleLbl="sibTrans2D1" presStyleIdx="0" presStyleCnt="2"/>
      <dgm:spPr/>
      <dgm:t>
        <a:bodyPr/>
        <a:lstStyle/>
        <a:p>
          <a:endParaRPr lang="en-US"/>
        </a:p>
      </dgm:t>
    </dgm:pt>
    <dgm:pt modelId="{BC45CA32-F3D0-43E5-A2D8-07CF3C88529E}" type="pres">
      <dgm:prSet presAssocID="{A8D8C94E-3234-4777-A553-E93EEB53EFF7}" presName="spacerB" presStyleCnt="0"/>
      <dgm:spPr/>
    </dgm:pt>
    <dgm:pt modelId="{294169B4-CC8A-4F7F-82E1-E2A323A20736}" type="pres">
      <dgm:prSet presAssocID="{C9F17E4C-3203-4F97-B810-BC5FBEAEA90F}" presName="node" presStyleLbl="node1" presStyleIdx="1" presStyleCnt="3">
        <dgm:presLayoutVars>
          <dgm:bulletEnabled val="1"/>
        </dgm:presLayoutVars>
      </dgm:prSet>
      <dgm:spPr/>
      <dgm:t>
        <a:bodyPr/>
        <a:lstStyle/>
        <a:p>
          <a:endParaRPr lang="en-US"/>
        </a:p>
      </dgm:t>
    </dgm:pt>
    <dgm:pt modelId="{25431FE1-CF0D-4132-8E1B-064DFCCBE41D}" type="pres">
      <dgm:prSet presAssocID="{C247449F-EE42-4116-8957-8BEA77F25C6F}" presName="sibTransLast" presStyleLbl="sibTrans2D1" presStyleIdx="1" presStyleCnt="2"/>
      <dgm:spPr/>
      <dgm:t>
        <a:bodyPr/>
        <a:lstStyle/>
        <a:p>
          <a:endParaRPr lang="en-US"/>
        </a:p>
      </dgm:t>
    </dgm:pt>
    <dgm:pt modelId="{827CC2E8-71E7-4457-A329-FA0D67ECBBA9}" type="pres">
      <dgm:prSet presAssocID="{C247449F-EE42-4116-8957-8BEA77F25C6F}" presName="connectorText" presStyleLbl="sibTrans2D1" presStyleIdx="1" presStyleCnt="2"/>
      <dgm:spPr/>
      <dgm:t>
        <a:bodyPr/>
        <a:lstStyle/>
        <a:p>
          <a:endParaRPr lang="en-US"/>
        </a:p>
      </dgm:t>
    </dgm:pt>
    <dgm:pt modelId="{255095B0-A3E0-4577-996A-85E9A93999DC}" type="pres">
      <dgm:prSet presAssocID="{C247449F-EE42-4116-8957-8BEA77F25C6F}" presName="lastNode" presStyleLbl="node1" presStyleIdx="2" presStyleCnt="3">
        <dgm:presLayoutVars>
          <dgm:bulletEnabled val="1"/>
        </dgm:presLayoutVars>
      </dgm:prSet>
      <dgm:spPr>
        <a:prstGeom prst="hexagon">
          <a:avLst/>
        </a:prstGeom>
      </dgm:spPr>
      <dgm:t>
        <a:bodyPr/>
        <a:lstStyle/>
        <a:p>
          <a:endParaRPr lang="en-US"/>
        </a:p>
      </dgm:t>
    </dgm:pt>
  </dgm:ptLst>
  <dgm:cxnLst>
    <dgm:cxn modelId="{361B8AB6-C4EF-4AEC-81D7-2DD2E95AE942}" type="presOf" srcId="{A9EC3A9B-E4CC-411A-851C-6DF2D73823A5}" destId="{25431FE1-CF0D-4132-8E1B-064DFCCBE41D}" srcOrd="0" destOrd="0" presId="urn:microsoft.com/office/officeart/2005/8/layout/equation2"/>
    <dgm:cxn modelId="{C09CF030-508E-4575-A35E-B8590F3EEB38}" type="presOf" srcId="{A8D8C94E-3234-4777-A553-E93EEB53EFF7}" destId="{DBA492ED-7A7F-4EF2-8AC6-E326813C02D5}" srcOrd="0" destOrd="0" presId="urn:microsoft.com/office/officeart/2005/8/layout/equation2"/>
    <dgm:cxn modelId="{55A44025-BC3E-4669-80E6-4C49880E8766}" srcId="{C247449F-EE42-4116-8957-8BEA77F25C6F}" destId="{C9F17E4C-3203-4F97-B810-BC5FBEAEA90F}" srcOrd="1" destOrd="0" parTransId="{CE7E930C-ECD5-4BA2-B08E-45228AAD8727}" sibTransId="{A9EC3A9B-E4CC-411A-851C-6DF2D73823A5}"/>
    <dgm:cxn modelId="{25AC033B-AABE-40DD-B366-FC4C7EDFCAD0}" srcId="{C247449F-EE42-4116-8957-8BEA77F25C6F}" destId="{4B19B011-C5C2-400F-A2D9-B23AAC95A6F9}" srcOrd="2" destOrd="0" parTransId="{C32D4E1E-0376-4918-89C2-8BE6FC139438}" sibTransId="{0C14EA93-FBC5-4FB2-AAF7-CA87DA130C33}"/>
    <dgm:cxn modelId="{8963E3C3-5BE0-4DEF-BDC3-32C397285759}" type="presOf" srcId="{6BB2A01C-D621-418C-8060-ABDB22BF5A77}" destId="{D241D6CF-5C81-4234-B57E-E6B8A0EEE22F}" srcOrd="0" destOrd="0" presId="urn:microsoft.com/office/officeart/2005/8/layout/equation2"/>
    <dgm:cxn modelId="{803042B3-ADCF-4588-B961-A5F3536BB126}" type="presOf" srcId="{C9F17E4C-3203-4F97-B810-BC5FBEAEA90F}" destId="{294169B4-CC8A-4F7F-82E1-E2A323A20736}" srcOrd="0" destOrd="0" presId="urn:microsoft.com/office/officeart/2005/8/layout/equation2"/>
    <dgm:cxn modelId="{E25A0EBE-6556-4302-8419-08D264F38CA6}" type="presOf" srcId="{A9EC3A9B-E4CC-411A-851C-6DF2D73823A5}" destId="{827CC2E8-71E7-4457-A329-FA0D67ECBBA9}" srcOrd="1" destOrd="0" presId="urn:microsoft.com/office/officeart/2005/8/layout/equation2"/>
    <dgm:cxn modelId="{4F5D27DF-D4B2-48E0-9F9D-0E2031E3A233}" type="presOf" srcId="{C247449F-EE42-4116-8957-8BEA77F25C6F}" destId="{2CCE0001-B860-4AFB-AC35-6BFD7B5B3C39}" srcOrd="0" destOrd="0" presId="urn:microsoft.com/office/officeart/2005/8/layout/equation2"/>
    <dgm:cxn modelId="{2FDB188C-E4FE-412E-B9F4-C49ED8A6F72B}" type="presOf" srcId="{4B19B011-C5C2-400F-A2D9-B23AAC95A6F9}" destId="{255095B0-A3E0-4577-996A-85E9A93999DC}" srcOrd="0" destOrd="0" presId="urn:microsoft.com/office/officeart/2005/8/layout/equation2"/>
    <dgm:cxn modelId="{4C214BE8-0416-4FEC-B569-F514924731C3}" srcId="{C247449F-EE42-4116-8957-8BEA77F25C6F}" destId="{6BB2A01C-D621-418C-8060-ABDB22BF5A77}" srcOrd="0" destOrd="0" parTransId="{62586081-4412-4A52-AEDA-05301CCFA7C8}" sibTransId="{A8D8C94E-3234-4777-A553-E93EEB53EFF7}"/>
    <dgm:cxn modelId="{D524F159-D8D8-4214-84D3-56F71EC18BB0}" type="presParOf" srcId="{2CCE0001-B860-4AFB-AC35-6BFD7B5B3C39}" destId="{104CA103-F872-4F4D-8307-FD722AA1E1C5}" srcOrd="0" destOrd="0" presId="urn:microsoft.com/office/officeart/2005/8/layout/equation2"/>
    <dgm:cxn modelId="{1D605A4B-1773-4C25-BCFE-C43B45BA2CA2}" type="presParOf" srcId="{104CA103-F872-4F4D-8307-FD722AA1E1C5}" destId="{D241D6CF-5C81-4234-B57E-E6B8A0EEE22F}" srcOrd="0" destOrd="0" presId="urn:microsoft.com/office/officeart/2005/8/layout/equation2"/>
    <dgm:cxn modelId="{D34FC6CC-82B6-40C1-BE99-3E7809D4A1AD}" type="presParOf" srcId="{104CA103-F872-4F4D-8307-FD722AA1E1C5}" destId="{E0302328-DE30-4122-9AAE-AE78B01D6ADF}" srcOrd="1" destOrd="0" presId="urn:microsoft.com/office/officeart/2005/8/layout/equation2"/>
    <dgm:cxn modelId="{9DB556D5-2E3F-4BD7-8ADE-6D7D70A63450}" type="presParOf" srcId="{104CA103-F872-4F4D-8307-FD722AA1E1C5}" destId="{DBA492ED-7A7F-4EF2-8AC6-E326813C02D5}" srcOrd="2" destOrd="0" presId="urn:microsoft.com/office/officeart/2005/8/layout/equation2"/>
    <dgm:cxn modelId="{B65CBFA7-8147-4920-86DA-6A64EF33F1CA}" type="presParOf" srcId="{104CA103-F872-4F4D-8307-FD722AA1E1C5}" destId="{BC45CA32-F3D0-43E5-A2D8-07CF3C88529E}" srcOrd="3" destOrd="0" presId="urn:microsoft.com/office/officeart/2005/8/layout/equation2"/>
    <dgm:cxn modelId="{6F30E69E-AABB-4475-B024-8610B9E3FE89}" type="presParOf" srcId="{104CA103-F872-4F4D-8307-FD722AA1E1C5}" destId="{294169B4-CC8A-4F7F-82E1-E2A323A20736}" srcOrd="4" destOrd="0" presId="urn:microsoft.com/office/officeart/2005/8/layout/equation2"/>
    <dgm:cxn modelId="{985A28C6-AC80-45B6-BF37-4C2A18247794}" type="presParOf" srcId="{2CCE0001-B860-4AFB-AC35-6BFD7B5B3C39}" destId="{25431FE1-CF0D-4132-8E1B-064DFCCBE41D}" srcOrd="1" destOrd="0" presId="urn:microsoft.com/office/officeart/2005/8/layout/equation2"/>
    <dgm:cxn modelId="{EF5ADDD1-8677-4DC6-890F-F8F502BE0B81}" type="presParOf" srcId="{25431FE1-CF0D-4132-8E1B-064DFCCBE41D}" destId="{827CC2E8-71E7-4457-A329-FA0D67ECBBA9}" srcOrd="0" destOrd="0" presId="urn:microsoft.com/office/officeart/2005/8/layout/equation2"/>
    <dgm:cxn modelId="{5900A24C-0563-461A-A27F-93E175C4E3E5}" type="presParOf" srcId="{2CCE0001-B860-4AFB-AC35-6BFD7B5B3C39}" destId="{255095B0-A3E0-4577-996A-85E9A93999DC}" srcOrd="2" destOrd="0" presId="urn:microsoft.com/office/officeart/2005/8/layout/equati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8933D-BF4F-41CD-A2D9-E2A491BFC1C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6862B8B6-7D66-4BD5-884E-E378FC443F3D}">
      <dgm:prSet phldrT="[Text]"/>
      <dgm:spPr>
        <a:xfrm>
          <a:off x="0" y="1190"/>
          <a:ext cx="3246120" cy="944562"/>
        </a:xfrm>
        <a:prstGeom prst="roundRect">
          <a:avLst/>
        </a:prstGeom>
        <a:solidFill>
          <a:srgbClr val="C00000"/>
        </a:solidFill>
        <a:ln w="15875" cap="flat" cmpd="sng" algn="ctr">
          <a:solidFill>
            <a:sysClr val="window" lastClr="FFFFFF">
              <a:hueOff val="0"/>
              <a:satOff val="0"/>
              <a:lumOff val="0"/>
              <a:alphaOff val="0"/>
            </a:sysClr>
          </a:solidFill>
          <a:prstDash val="solid"/>
        </a:ln>
        <a:effectLst/>
      </dgm:spPr>
      <dgm:t>
        <a:bodyPr/>
        <a:lstStyle/>
        <a:p>
          <a:r>
            <a:rPr lang="en-US" b="1" dirty="0">
              <a:solidFill>
                <a:schemeClr val="bg1"/>
              </a:solidFill>
              <a:latin typeface="Calibri"/>
              <a:ea typeface="+mn-ea"/>
              <a:cs typeface="+mn-cs"/>
            </a:rPr>
            <a:t>Data &amp; Evaluation</a:t>
          </a:r>
        </a:p>
      </dgm:t>
    </dgm:pt>
    <dgm:pt modelId="{14ADC605-A7D5-40F2-802D-49F306261703}" type="parTrans" cxnId="{B13A9CE3-8B8E-42F8-A467-E1E3E382CAA5}">
      <dgm:prSet/>
      <dgm:spPr/>
      <dgm:t>
        <a:bodyPr/>
        <a:lstStyle/>
        <a:p>
          <a:endParaRPr lang="en-US">
            <a:solidFill>
              <a:sysClr val="windowText" lastClr="000000"/>
            </a:solidFill>
          </a:endParaRPr>
        </a:p>
      </dgm:t>
    </dgm:pt>
    <dgm:pt modelId="{CA30D2F7-C6B4-46BE-8B9E-98AC0982FA37}" type="sibTrans" cxnId="{B13A9CE3-8B8E-42F8-A467-E1E3E382CAA5}">
      <dgm:prSet/>
      <dgm:spPr/>
      <dgm:t>
        <a:bodyPr/>
        <a:lstStyle/>
        <a:p>
          <a:endParaRPr lang="en-US">
            <a:solidFill>
              <a:sysClr val="windowText" lastClr="000000"/>
            </a:solidFill>
          </a:endParaRPr>
        </a:p>
      </dgm:t>
    </dgm:pt>
    <dgm:pt modelId="{F076DC82-BF1D-4A36-8BB0-675079A19551}">
      <dgm:prSet phldrT="[Text]"/>
      <dgm:spPr>
        <a:xfrm>
          <a:off x="3246120" y="1190"/>
          <a:ext cx="4869180" cy="944562"/>
        </a:xfrm>
        <a:prstGeom prst="rightArrow">
          <a:avLst>
            <a:gd name="adj1" fmla="val 75000"/>
            <a:gd name="adj2" fmla="val 50000"/>
          </a:avLst>
        </a:prstGeom>
        <a:solidFill>
          <a:schemeClr val="accent1">
            <a:lumMod val="20000"/>
            <a:lumOff val="80000"/>
            <a:alpha val="90000"/>
          </a:schemeClr>
        </a:solidFill>
        <a:ln w="15875" cap="flat" cmpd="sng" algn="ctr">
          <a:solidFill>
            <a:srgbClr val="E48312">
              <a:alpha val="90000"/>
              <a:tint val="40000"/>
              <a:hueOff val="0"/>
              <a:satOff val="0"/>
              <a:lumOff val="0"/>
              <a:alphaOff val="0"/>
            </a:srgbClr>
          </a:solidFill>
          <a:prstDash val="solid"/>
        </a:ln>
        <a:effectLst/>
      </dgm:spPr>
      <dgm:t>
        <a:bodyPr anchor="ctr"/>
        <a:lstStyle/>
        <a:p>
          <a:r>
            <a:rPr lang="en-US" b="1" dirty="0">
              <a:solidFill>
                <a:sysClr val="windowText" lastClr="000000"/>
              </a:solidFill>
              <a:latin typeface="Calibri"/>
              <a:ea typeface="+mn-ea"/>
              <a:cs typeface="+mn-cs"/>
            </a:rPr>
            <a:t>C </a:t>
          </a:r>
          <a:r>
            <a:rPr lang="en-US" b="0" dirty="0">
              <a:solidFill>
                <a:sysClr val="windowText" lastClr="000000"/>
              </a:solidFill>
              <a:latin typeface="Calibri"/>
              <a:ea typeface="+mn-ea"/>
              <a:cs typeface="+mn-cs"/>
            </a:rPr>
            <a:t>Who is Co-Infected</a:t>
          </a:r>
          <a:endParaRPr lang="en-US" dirty="0">
            <a:solidFill>
              <a:sysClr val="windowText" lastClr="000000"/>
            </a:solidFill>
            <a:latin typeface="Calibri"/>
            <a:ea typeface="+mn-ea"/>
            <a:cs typeface="+mn-cs"/>
          </a:endParaRPr>
        </a:p>
      </dgm:t>
    </dgm:pt>
    <dgm:pt modelId="{61F4B5A2-619E-4012-A6D2-92348CA42D35}" type="parTrans" cxnId="{8A1C7B14-87B8-481C-A436-FA6A6F726BC4}">
      <dgm:prSet/>
      <dgm:spPr/>
      <dgm:t>
        <a:bodyPr/>
        <a:lstStyle/>
        <a:p>
          <a:endParaRPr lang="en-US">
            <a:solidFill>
              <a:sysClr val="windowText" lastClr="000000"/>
            </a:solidFill>
          </a:endParaRPr>
        </a:p>
      </dgm:t>
    </dgm:pt>
    <dgm:pt modelId="{74CEAA91-8737-47FC-A70A-3D992569BF33}" type="sibTrans" cxnId="{8A1C7B14-87B8-481C-A436-FA6A6F726BC4}">
      <dgm:prSet/>
      <dgm:spPr/>
      <dgm:t>
        <a:bodyPr/>
        <a:lstStyle/>
        <a:p>
          <a:endParaRPr lang="en-US">
            <a:solidFill>
              <a:sysClr val="windowText" lastClr="000000"/>
            </a:solidFill>
          </a:endParaRPr>
        </a:p>
      </dgm:t>
    </dgm:pt>
    <dgm:pt modelId="{A0A38DBE-143F-4844-8B5B-F45D43545159}">
      <dgm:prSet phldrT="[Text]"/>
      <dgm:spPr>
        <a:xfrm>
          <a:off x="0" y="1040209"/>
          <a:ext cx="3246120" cy="944562"/>
        </a:xfrm>
        <a:prstGeom prst="roundRect">
          <a:avLst/>
        </a:prstGeom>
        <a:solidFill>
          <a:srgbClr val="C00000"/>
        </a:solidFill>
        <a:ln w="15875" cap="flat" cmpd="sng" algn="ctr">
          <a:solidFill>
            <a:sysClr val="window" lastClr="FFFFFF">
              <a:hueOff val="0"/>
              <a:satOff val="0"/>
              <a:lumOff val="0"/>
              <a:alphaOff val="0"/>
            </a:sysClr>
          </a:solidFill>
          <a:prstDash val="solid"/>
        </a:ln>
        <a:effectLst/>
      </dgm:spPr>
      <dgm:t>
        <a:bodyPr/>
        <a:lstStyle/>
        <a:p>
          <a:r>
            <a:rPr lang="en-US" b="1" dirty="0">
              <a:solidFill>
                <a:schemeClr val="bg1"/>
              </a:solidFill>
              <a:latin typeface="Calibri"/>
              <a:ea typeface="+mn-ea"/>
              <a:cs typeface="+mn-cs"/>
            </a:rPr>
            <a:t>Training &amp; Capacity Building</a:t>
          </a:r>
        </a:p>
      </dgm:t>
    </dgm:pt>
    <dgm:pt modelId="{106D9B36-7361-47C5-B0DA-AE96A404D04D}" type="parTrans" cxnId="{D690D605-17EA-4C8B-BC28-A30E2DF9E57D}">
      <dgm:prSet/>
      <dgm:spPr/>
      <dgm:t>
        <a:bodyPr/>
        <a:lstStyle/>
        <a:p>
          <a:endParaRPr lang="en-US">
            <a:solidFill>
              <a:sysClr val="windowText" lastClr="000000"/>
            </a:solidFill>
          </a:endParaRPr>
        </a:p>
      </dgm:t>
    </dgm:pt>
    <dgm:pt modelId="{0AE70460-AC4A-461D-9F26-EF4F0DD04F98}" type="sibTrans" cxnId="{D690D605-17EA-4C8B-BC28-A30E2DF9E57D}">
      <dgm:prSet/>
      <dgm:spPr/>
      <dgm:t>
        <a:bodyPr/>
        <a:lstStyle/>
        <a:p>
          <a:endParaRPr lang="en-US">
            <a:solidFill>
              <a:sysClr val="windowText" lastClr="000000"/>
            </a:solidFill>
          </a:endParaRPr>
        </a:p>
      </dgm:t>
    </dgm:pt>
    <dgm:pt modelId="{EC811E94-DD00-48A2-A517-41B40A706720}">
      <dgm:prSet phldrT="[Text]"/>
      <dgm:spPr>
        <a:xfrm>
          <a:off x="3246120" y="1040209"/>
          <a:ext cx="4869180" cy="944562"/>
        </a:xfrm>
        <a:prstGeom prst="rightArrow">
          <a:avLst>
            <a:gd name="adj1" fmla="val 75000"/>
            <a:gd name="adj2" fmla="val 50000"/>
          </a:avLst>
        </a:prstGeom>
        <a:solidFill>
          <a:schemeClr val="accent1">
            <a:lumMod val="20000"/>
            <a:lumOff val="80000"/>
            <a:alpha val="90000"/>
          </a:schemeClr>
        </a:solidFill>
        <a:ln w="15875" cap="flat" cmpd="sng" algn="ctr">
          <a:solidFill>
            <a:srgbClr val="E48312">
              <a:alpha val="90000"/>
              <a:tint val="40000"/>
              <a:hueOff val="0"/>
              <a:satOff val="0"/>
              <a:lumOff val="0"/>
              <a:alphaOff val="0"/>
            </a:srgbClr>
          </a:solidFill>
          <a:prstDash val="solid"/>
        </a:ln>
        <a:effectLst/>
      </dgm:spPr>
      <dgm:t>
        <a:bodyPr anchor="ctr"/>
        <a:lstStyle/>
        <a:p>
          <a:r>
            <a:rPr lang="en-US" b="1" dirty="0">
              <a:solidFill>
                <a:sysClr val="windowText" lastClr="000000"/>
              </a:solidFill>
              <a:latin typeface="Calibri"/>
              <a:ea typeface="+mn-ea"/>
              <a:cs typeface="+mn-cs"/>
            </a:rPr>
            <a:t>C</a:t>
          </a:r>
          <a:r>
            <a:rPr lang="en-US" b="0" dirty="0">
              <a:solidFill>
                <a:sysClr val="windowText" lastClr="000000"/>
              </a:solidFill>
              <a:latin typeface="Calibri"/>
              <a:ea typeface="+mn-ea"/>
              <a:cs typeface="+mn-cs"/>
            </a:rPr>
            <a:t>ross train staff to address HCV</a:t>
          </a:r>
          <a:endParaRPr lang="en-US" b="1" dirty="0">
            <a:solidFill>
              <a:sysClr val="windowText" lastClr="000000"/>
            </a:solidFill>
            <a:latin typeface="Calibri"/>
            <a:ea typeface="+mn-ea"/>
            <a:cs typeface="+mn-cs"/>
          </a:endParaRPr>
        </a:p>
      </dgm:t>
    </dgm:pt>
    <dgm:pt modelId="{5B904FB6-A371-48ED-BCEF-7A1C7BA834CA}" type="parTrans" cxnId="{3095880B-B30F-4C6D-95A6-84CEDFAED633}">
      <dgm:prSet/>
      <dgm:spPr/>
      <dgm:t>
        <a:bodyPr/>
        <a:lstStyle/>
        <a:p>
          <a:endParaRPr lang="en-US">
            <a:solidFill>
              <a:sysClr val="windowText" lastClr="000000"/>
            </a:solidFill>
          </a:endParaRPr>
        </a:p>
      </dgm:t>
    </dgm:pt>
    <dgm:pt modelId="{83E6649B-3153-4AFD-BF2C-D6903CFF73A9}" type="sibTrans" cxnId="{3095880B-B30F-4C6D-95A6-84CEDFAED633}">
      <dgm:prSet/>
      <dgm:spPr/>
      <dgm:t>
        <a:bodyPr/>
        <a:lstStyle/>
        <a:p>
          <a:endParaRPr lang="en-US">
            <a:solidFill>
              <a:sysClr val="windowText" lastClr="000000"/>
            </a:solidFill>
          </a:endParaRPr>
        </a:p>
      </dgm:t>
    </dgm:pt>
    <dgm:pt modelId="{08519333-37DA-46FB-852D-CAA8D39CF290}">
      <dgm:prSet/>
      <dgm:spPr>
        <a:xfrm>
          <a:off x="0" y="2079228"/>
          <a:ext cx="3246120" cy="944562"/>
        </a:xfrm>
        <a:prstGeom prst="roundRect">
          <a:avLst/>
        </a:prstGeom>
        <a:solidFill>
          <a:srgbClr val="C00000"/>
        </a:solidFill>
        <a:ln w="15875" cap="flat" cmpd="sng" algn="ctr">
          <a:solidFill>
            <a:sysClr val="window" lastClr="FFFFFF">
              <a:hueOff val="0"/>
              <a:satOff val="0"/>
              <a:lumOff val="0"/>
              <a:alphaOff val="0"/>
            </a:sysClr>
          </a:solidFill>
          <a:prstDash val="solid"/>
        </a:ln>
        <a:effectLst/>
      </dgm:spPr>
      <dgm:t>
        <a:bodyPr/>
        <a:lstStyle/>
        <a:p>
          <a:r>
            <a:rPr lang="en-US" b="1" dirty="0">
              <a:solidFill>
                <a:schemeClr val="bg1"/>
              </a:solidFill>
              <a:latin typeface="Calibri"/>
              <a:ea typeface="+mn-ea"/>
              <a:cs typeface="+mn-cs"/>
            </a:rPr>
            <a:t>Re-Engagement in Care</a:t>
          </a:r>
        </a:p>
      </dgm:t>
    </dgm:pt>
    <dgm:pt modelId="{C8893C1F-8D0D-4923-A069-7797EDAA854B}" type="parTrans" cxnId="{CA45F102-D3F7-4E61-8AF6-2E66DBF1589D}">
      <dgm:prSet/>
      <dgm:spPr/>
      <dgm:t>
        <a:bodyPr/>
        <a:lstStyle/>
        <a:p>
          <a:endParaRPr lang="en-US">
            <a:solidFill>
              <a:sysClr val="windowText" lastClr="000000"/>
            </a:solidFill>
          </a:endParaRPr>
        </a:p>
      </dgm:t>
    </dgm:pt>
    <dgm:pt modelId="{D8EBF4BB-C076-439D-B7BC-A3188B0C0F6E}" type="sibTrans" cxnId="{CA45F102-D3F7-4E61-8AF6-2E66DBF1589D}">
      <dgm:prSet/>
      <dgm:spPr/>
      <dgm:t>
        <a:bodyPr/>
        <a:lstStyle/>
        <a:p>
          <a:endParaRPr lang="en-US">
            <a:solidFill>
              <a:sysClr val="windowText" lastClr="000000"/>
            </a:solidFill>
          </a:endParaRPr>
        </a:p>
      </dgm:t>
    </dgm:pt>
    <dgm:pt modelId="{DBD815FE-EBDB-4D40-A82F-ACDC9BE5B3C8}">
      <dgm:prSet/>
      <dgm:spPr>
        <a:xfrm>
          <a:off x="3246120" y="2079228"/>
          <a:ext cx="4869180" cy="944562"/>
        </a:xfrm>
        <a:prstGeom prst="rightArrow">
          <a:avLst>
            <a:gd name="adj1" fmla="val 75000"/>
            <a:gd name="adj2" fmla="val 50000"/>
          </a:avLst>
        </a:prstGeom>
        <a:solidFill>
          <a:schemeClr val="accent1">
            <a:lumMod val="20000"/>
            <a:lumOff val="80000"/>
            <a:alpha val="90000"/>
          </a:schemeClr>
        </a:solidFill>
        <a:ln w="15875" cap="flat" cmpd="sng" algn="ctr">
          <a:solidFill>
            <a:srgbClr val="E48312">
              <a:alpha val="90000"/>
              <a:tint val="40000"/>
              <a:hueOff val="0"/>
              <a:satOff val="0"/>
              <a:lumOff val="0"/>
              <a:alphaOff val="0"/>
            </a:srgbClr>
          </a:solidFill>
          <a:prstDash val="solid"/>
        </a:ln>
        <a:effectLst/>
      </dgm:spPr>
      <dgm:t>
        <a:bodyPr anchor="ctr"/>
        <a:lstStyle/>
        <a:p>
          <a:r>
            <a:rPr lang="en-US" b="1" dirty="0">
              <a:solidFill>
                <a:sysClr val="windowText" lastClr="000000"/>
              </a:solidFill>
              <a:latin typeface="Calibri"/>
              <a:ea typeface="+mn-ea"/>
              <a:cs typeface="+mn-cs"/>
            </a:rPr>
            <a:t>C</a:t>
          </a:r>
          <a:r>
            <a:rPr lang="en-US" b="0" dirty="0">
              <a:solidFill>
                <a:sysClr val="windowText" lastClr="000000"/>
              </a:solidFill>
              <a:latin typeface="Calibri"/>
              <a:ea typeface="+mn-ea"/>
              <a:cs typeface="+mn-cs"/>
            </a:rPr>
            <a:t>onnecting PLWH to HCV Cure</a:t>
          </a:r>
          <a:endParaRPr lang="en-US" b="1" dirty="0">
            <a:solidFill>
              <a:sysClr val="windowText" lastClr="000000"/>
            </a:solidFill>
            <a:latin typeface="Calibri"/>
            <a:ea typeface="+mn-ea"/>
            <a:cs typeface="+mn-cs"/>
          </a:endParaRPr>
        </a:p>
      </dgm:t>
    </dgm:pt>
    <dgm:pt modelId="{61764BD2-A42B-4FB3-9D43-D98BD3C55FA0}" type="parTrans" cxnId="{38C1CB48-4733-4534-9E83-57A8D110257A}">
      <dgm:prSet/>
      <dgm:spPr/>
      <dgm:t>
        <a:bodyPr/>
        <a:lstStyle/>
        <a:p>
          <a:endParaRPr lang="en-US">
            <a:solidFill>
              <a:sysClr val="windowText" lastClr="000000"/>
            </a:solidFill>
          </a:endParaRPr>
        </a:p>
      </dgm:t>
    </dgm:pt>
    <dgm:pt modelId="{2AA822C7-0878-4AC9-AD09-CB673F65198C}" type="sibTrans" cxnId="{38C1CB48-4733-4534-9E83-57A8D110257A}">
      <dgm:prSet/>
      <dgm:spPr/>
      <dgm:t>
        <a:bodyPr/>
        <a:lstStyle/>
        <a:p>
          <a:endParaRPr lang="en-US">
            <a:solidFill>
              <a:sysClr val="windowText" lastClr="000000"/>
            </a:solidFill>
          </a:endParaRPr>
        </a:p>
      </dgm:t>
    </dgm:pt>
    <dgm:pt modelId="{ACECE98D-101D-4113-A6BB-10EFDA993132}">
      <dgm:prSet/>
      <dgm:spPr>
        <a:xfrm>
          <a:off x="0" y="3118246"/>
          <a:ext cx="3246120" cy="944562"/>
        </a:xfrm>
        <a:prstGeom prst="roundRect">
          <a:avLst/>
        </a:prstGeom>
        <a:solidFill>
          <a:srgbClr val="C00000"/>
        </a:solidFill>
        <a:ln w="15875" cap="flat" cmpd="sng" algn="ctr">
          <a:solidFill>
            <a:sysClr val="window" lastClr="FFFFFF">
              <a:hueOff val="0"/>
              <a:satOff val="0"/>
              <a:lumOff val="0"/>
              <a:alphaOff val="0"/>
            </a:sysClr>
          </a:solidFill>
          <a:prstDash val="solid"/>
        </a:ln>
        <a:effectLst/>
      </dgm:spPr>
      <dgm:t>
        <a:bodyPr/>
        <a:lstStyle/>
        <a:p>
          <a:r>
            <a:rPr lang="en-US" b="1" dirty="0">
              <a:solidFill>
                <a:schemeClr val="bg1"/>
              </a:solidFill>
              <a:latin typeface="Calibri"/>
              <a:ea typeface="+mn-ea"/>
              <a:cs typeface="+mn-cs"/>
            </a:rPr>
            <a:t>Service Integration</a:t>
          </a:r>
        </a:p>
      </dgm:t>
    </dgm:pt>
    <dgm:pt modelId="{A640D9B0-6D27-425F-BBC1-3EC6FE2DB9DA}" type="parTrans" cxnId="{9DEE400E-C325-4A17-AA56-F6AED505EA0E}">
      <dgm:prSet/>
      <dgm:spPr/>
      <dgm:t>
        <a:bodyPr/>
        <a:lstStyle/>
        <a:p>
          <a:endParaRPr lang="en-US">
            <a:solidFill>
              <a:sysClr val="windowText" lastClr="000000"/>
            </a:solidFill>
          </a:endParaRPr>
        </a:p>
      </dgm:t>
    </dgm:pt>
    <dgm:pt modelId="{EF09CF7A-A8F1-4B2E-BFCE-4397869653CE}" type="sibTrans" cxnId="{9DEE400E-C325-4A17-AA56-F6AED505EA0E}">
      <dgm:prSet/>
      <dgm:spPr/>
      <dgm:t>
        <a:bodyPr/>
        <a:lstStyle/>
        <a:p>
          <a:endParaRPr lang="en-US">
            <a:solidFill>
              <a:sysClr val="windowText" lastClr="000000"/>
            </a:solidFill>
          </a:endParaRPr>
        </a:p>
      </dgm:t>
    </dgm:pt>
    <dgm:pt modelId="{6DFE0B56-4154-4248-A852-303B471F69CC}">
      <dgm:prSet/>
      <dgm:spPr>
        <a:xfrm>
          <a:off x="3246120" y="3118246"/>
          <a:ext cx="4869180" cy="944562"/>
        </a:xfrm>
        <a:prstGeom prst="rightArrow">
          <a:avLst>
            <a:gd name="adj1" fmla="val 75000"/>
            <a:gd name="adj2" fmla="val 50000"/>
          </a:avLst>
        </a:prstGeom>
        <a:solidFill>
          <a:schemeClr val="accent1">
            <a:lumMod val="20000"/>
            <a:lumOff val="80000"/>
            <a:alpha val="90000"/>
          </a:schemeClr>
        </a:solidFill>
        <a:ln w="15875" cap="flat" cmpd="sng" algn="ctr">
          <a:solidFill>
            <a:srgbClr val="E48312">
              <a:alpha val="90000"/>
              <a:tint val="40000"/>
              <a:hueOff val="0"/>
              <a:satOff val="0"/>
              <a:lumOff val="0"/>
              <a:alphaOff val="0"/>
            </a:srgbClr>
          </a:solidFill>
          <a:prstDash val="solid"/>
        </a:ln>
        <a:effectLst/>
      </dgm:spPr>
      <dgm:t>
        <a:bodyPr anchor="ctr"/>
        <a:lstStyle/>
        <a:p>
          <a:r>
            <a:rPr lang="en-US" b="1" dirty="0">
              <a:solidFill>
                <a:sysClr val="windowText" lastClr="000000"/>
              </a:solidFill>
              <a:latin typeface="Calibri"/>
              <a:ea typeface="+mn-ea"/>
              <a:cs typeface="+mn-cs"/>
            </a:rPr>
            <a:t>C</a:t>
          </a:r>
          <a:r>
            <a:rPr lang="en-US" b="0" dirty="0">
              <a:solidFill>
                <a:sysClr val="windowText" lastClr="000000"/>
              </a:solidFill>
              <a:latin typeface="Calibri"/>
              <a:ea typeface="+mn-ea"/>
              <a:cs typeface="+mn-cs"/>
            </a:rPr>
            <a:t>ontinuity &amp; Sustainability </a:t>
          </a:r>
        </a:p>
      </dgm:t>
    </dgm:pt>
    <dgm:pt modelId="{122AFA77-0D7E-4160-9B77-653B8EECD40C}" type="parTrans" cxnId="{F551DE18-F507-4698-B404-426D5BF1C4D5}">
      <dgm:prSet/>
      <dgm:spPr/>
      <dgm:t>
        <a:bodyPr/>
        <a:lstStyle/>
        <a:p>
          <a:endParaRPr lang="en-US">
            <a:solidFill>
              <a:sysClr val="windowText" lastClr="000000"/>
            </a:solidFill>
          </a:endParaRPr>
        </a:p>
      </dgm:t>
    </dgm:pt>
    <dgm:pt modelId="{2A3922E9-3AC3-4FEC-AD32-3246D6A09DA7}" type="sibTrans" cxnId="{F551DE18-F507-4698-B404-426D5BF1C4D5}">
      <dgm:prSet/>
      <dgm:spPr/>
      <dgm:t>
        <a:bodyPr/>
        <a:lstStyle/>
        <a:p>
          <a:endParaRPr lang="en-US">
            <a:solidFill>
              <a:sysClr val="windowText" lastClr="000000"/>
            </a:solidFill>
          </a:endParaRPr>
        </a:p>
      </dgm:t>
    </dgm:pt>
    <dgm:pt modelId="{0499BA03-F45F-47F6-9227-404C4577E186}" type="pres">
      <dgm:prSet presAssocID="{5D98933D-BF4F-41CD-A2D9-E2A491BFC1CA}" presName="Name0" presStyleCnt="0">
        <dgm:presLayoutVars>
          <dgm:dir/>
          <dgm:animLvl val="lvl"/>
          <dgm:resizeHandles/>
        </dgm:presLayoutVars>
      </dgm:prSet>
      <dgm:spPr/>
      <dgm:t>
        <a:bodyPr/>
        <a:lstStyle/>
        <a:p>
          <a:endParaRPr lang="en-US"/>
        </a:p>
      </dgm:t>
    </dgm:pt>
    <dgm:pt modelId="{8A057D14-A08E-460B-A32E-26FAEFCD899F}" type="pres">
      <dgm:prSet presAssocID="{6862B8B6-7D66-4BD5-884E-E378FC443F3D}" presName="linNode" presStyleCnt="0"/>
      <dgm:spPr/>
    </dgm:pt>
    <dgm:pt modelId="{83F2C377-AC17-4CBF-AA27-5037DF866BCB}" type="pres">
      <dgm:prSet presAssocID="{6862B8B6-7D66-4BD5-884E-E378FC443F3D}" presName="parentShp" presStyleLbl="node1" presStyleIdx="0" presStyleCnt="4">
        <dgm:presLayoutVars>
          <dgm:bulletEnabled val="1"/>
        </dgm:presLayoutVars>
      </dgm:prSet>
      <dgm:spPr/>
      <dgm:t>
        <a:bodyPr/>
        <a:lstStyle/>
        <a:p>
          <a:endParaRPr lang="en-US"/>
        </a:p>
      </dgm:t>
    </dgm:pt>
    <dgm:pt modelId="{A003E805-9EFF-45C3-A1C6-FFD2E1D80F86}" type="pres">
      <dgm:prSet presAssocID="{6862B8B6-7D66-4BD5-884E-E378FC443F3D}" presName="childShp" presStyleLbl="bgAccFollowNode1" presStyleIdx="0" presStyleCnt="4">
        <dgm:presLayoutVars>
          <dgm:bulletEnabled val="1"/>
        </dgm:presLayoutVars>
      </dgm:prSet>
      <dgm:spPr/>
      <dgm:t>
        <a:bodyPr/>
        <a:lstStyle/>
        <a:p>
          <a:endParaRPr lang="en-US"/>
        </a:p>
      </dgm:t>
    </dgm:pt>
    <dgm:pt modelId="{BEB95A2C-BBB5-4C12-B0F0-5073E5C17DAC}" type="pres">
      <dgm:prSet presAssocID="{CA30D2F7-C6B4-46BE-8B9E-98AC0982FA37}" presName="spacing" presStyleCnt="0"/>
      <dgm:spPr/>
    </dgm:pt>
    <dgm:pt modelId="{5A80BF19-079F-40BB-8B9B-81CC7CF88D0D}" type="pres">
      <dgm:prSet presAssocID="{A0A38DBE-143F-4844-8B5B-F45D43545159}" presName="linNode" presStyleCnt="0"/>
      <dgm:spPr/>
    </dgm:pt>
    <dgm:pt modelId="{56DFB55A-6AB0-4315-9313-FCB9CCC8FAD9}" type="pres">
      <dgm:prSet presAssocID="{A0A38DBE-143F-4844-8B5B-F45D43545159}" presName="parentShp" presStyleLbl="node1" presStyleIdx="1" presStyleCnt="4">
        <dgm:presLayoutVars>
          <dgm:bulletEnabled val="1"/>
        </dgm:presLayoutVars>
      </dgm:prSet>
      <dgm:spPr/>
      <dgm:t>
        <a:bodyPr/>
        <a:lstStyle/>
        <a:p>
          <a:endParaRPr lang="en-US"/>
        </a:p>
      </dgm:t>
    </dgm:pt>
    <dgm:pt modelId="{C52E758F-0103-48A3-B360-3FC96813DB29}" type="pres">
      <dgm:prSet presAssocID="{A0A38DBE-143F-4844-8B5B-F45D43545159}" presName="childShp" presStyleLbl="bgAccFollowNode1" presStyleIdx="1" presStyleCnt="4">
        <dgm:presLayoutVars>
          <dgm:bulletEnabled val="1"/>
        </dgm:presLayoutVars>
      </dgm:prSet>
      <dgm:spPr/>
      <dgm:t>
        <a:bodyPr/>
        <a:lstStyle/>
        <a:p>
          <a:endParaRPr lang="en-US"/>
        </a:p>
      </dgm:t>
    </dgm:pt>
    <dgm:pt modelId="{69EEBD8E-D21C-485B-B921-0AC10479B37F}" type="pres">
      <dgm:prSet presAssocID="{0AE70460-AC4A-461D-9F26-EF4F0DD04F98}" presName="spacing" presStyleCnt="0"/>
      <dgm:spPr/>
    </dgm:pt>
    <dgm:pt modelId="{642A042B-DF39-4476-8172-F3A78A7D0007}" type="pres">
      <dgm:prSet presAssocID="{08519333-37DA-46FB-852D-CAA8D39CF290}" presName="linNode" presStyleCnt="0"/>
      <dgm:spPr/>
    </dgm:pt>
    <dgm:pt modelId="{6A71CF15-5763-46FD-9477-88C974926D6A}" type="pres">
      <dgm:prSet presAssocID="{08519333-37DA-46FB-852D-CAA8D39CF290}" presName="parentShp" presStyleLbl="node1" presStyleIdx="2" presStyleCnt="4">
        <dgm:presLayoutVars>
          <dgm:bulletEnabled val="1"/>
        </dgm:presLayoutVars>
      </dgm:prSet>
      <dgm:spPr/>
      <dgm:t>
        <a:bodyPr/>
        <a:lstStyle/>
        <a:p>
          <a:endParaRPr lang="en-US"/>
        </a:p>
      </dgm:t>
    </dgm:pt>
    <dgm:pt modelId="{ECBB6E00-9032-4A4B-A410-454AC07FA27D}" type="pres">
      <dgm:prSet presAssocID="{08519333-37DA-46FB-852D-CAA8D39CF290}" presName="childShp" presStyleLbl="bgAccFollowNode1" presStyleIdx="2" presStyleCnt="4" custScaleX="100000">
        <dgm:presLayoutVars>
          <dgm:bulletEnabled val="1"/>
        </dgm:presLayoutVars>
      </dgm:prSet>
      <dgm:spPr/>
      <dgm:t>
        <a:bodyPr/>
        <a:lstStyle/>
        <a:p>
          <a:endParaRPr lang="en-US"/>
        </a:p>
      </dgm:t>
    </dgm:pt>
    <dgm:pt modelId="{9C6F472C-63D9-4757-A7B7-6DF0426AE2A4}" type="pres">
      <dgm:prSet presAssocID="{D8EBF4BB-C076-439D-B7BC-A3188B0C0F6E}" presName="spacing" presStyleCnt="0"/>
      <dgm:spPr/>
    </dgm:pt>
    <dgm:pt modelId="{BBA54BB5-6BEF-44C8-B95D-437361CA2D52}" type="pres">
      <dgm:prSet presAssocID="{ACECE98D-101D-4113-A6BB-10EFDA993132}" presName="linNode" presStyleCnt="0"/>
      <dgm:spPr/>
    </dgm:pt>
    <dgm:pt modelId="{48635751-D767-47C9-AFE0-D9415EA66975}" type="pres">
      <dgm:prSet presAssocID="{ACECE98D-101D-4113-A6BB-10EFDA993132}" presName="parentShp" presStyleLbl="node1" presStyleIdx="3" presStyleCnt="4">
        <dgm:presLayoutVars>
          <dgm:bulletEnabled val="1"/>
        </dgm:presLayoutVars>
      </dgm:prSet>
      <dgm:spPr/>
      <dgm:t>
        <a:bodyPr/>
        <a:lstStyle/>
        <a:p>
          <a:endParaRPr lang="en-US"/>
        </a:p>
      </dgm:t>
    </dgm:pt>
    <dgm:pt modelId="{F0CC5DF1-B07F-416F-91A0-C45966164FB0}" type="pres">
      <dgm:prSet presAssocID="{ACECE98D-101D-4113-A6BB-10EFDA993132}" presName="childShp" presStyleLbl="bgAccFollowNode1" presStyleIdx="3" presStyleCnt="4">
        <dgm:presLayoutVars>
          <dgm:bulletEnabled val="1"/>
        </dgm:presLayoutVars>
      </dgm:prSet>
      <dgm:spPr/>
      <dgm:t>
        <a:bodyPr/>
        <a:lstStyle/>
        <a:p>
          <a:endParaRPr lang="en-US"/>
        </a:p>
      </dgm:t>
    </dgm:pt>
  </dgm:ptLst>
  <dgm:cxnLst>
    <dgm:cxn modelId="{CA45F102-D3F7-4E61-8AF6-2E66DBF1589D}" srcId="{5D98933D-BF4F-41CD-A2D9-E2A491BFC1CA}" destId="{08519333-37DA-46FB-852D-CAA8D39CF290}" srcOrd="2" destOrd="0" parTransId="{C8893C1F-8D0D-4923-A069-7797EDAA854B}" sibTransId="{D8EBF4BB-C076-439D-B7BC-A3188B0C0F6E}"/>
    <dgm:cxn modelId="{40144DD1-4ECE-495D-9C83-9456D1A276A2}" type="presOf" srcId="{A0A38DBE-143F-4844-8B5B-F45D43545159}" destId="{56DFB55A-6AB0-4315-9313-FCB9CCC8FAD9}" srcOrd="0" destOrd="0" presId="urn:microsoft.com/office/officeart/2005/8/layout/vList6"/>
    <dgm:cxn modelId="{8A1C7B14-87B8-481C-A436-FA6A6F726BC4}" srcId="{6862B8B6-7D66-4BD5-884E-E378FC443F3D}" destId="{F076DC82-BF1D-4A36-8BB0-675079A19551}" srcOrd="0" destOrd="0" parTransId="{61F4B5A2-619E-4012-A6D2-92348CA42D35}" sibTransId="{74CEAA91-8737-47FC-A70A-3D992569BF33}"/>
    <dgm:cxn modelId="{A57C813C-8055-4F3A-B737-2CF5C97490E6}" type="presOf" srcId="{ACECE98D-101D-4113-A6BB-10EFDA993132}" destId="{48635751-D767-47C9-AFE0-D9415EA66975}" srcOrd="0" destOrd="0" presId="urn:microsoft.com/office/officeart/2005/8/layout/vList6"/>
    <dgm:cxn modelId="{D690D605-17EA-4C8B-BC28-A30E2DF9E57D}" srcId="{5D98933D-BF4F-41CD-A2D9-E2A491BFC1CA}" destId="{A0A38DBE-143F-4844-8B5B-F45D43545159}" srcOrd="1" destOrd="0" parTransId="{106D9B36-7361-47C5-B0DA-AE96A404D04D}" sibTransId="{0AE70460-AC4A-461D-9F26-EF4F0DD04F98}"/>
    <dgm:cxn modelId="{D17E5E82-4B69-4237-9CFB-0B90B76A55A1}" type="presOf" srcId="{6DFE0B56-4154-4248-A852-303B471F69CC}" destId="{F0CC5DF1-B07F-416F-91A0-C45966164FB0}" srcOrd="0" destOrd="0" presId="urn:microsoft.com/office/officeart/2005/8/layout/vList6"/>
    <dgm:cxn modelId="{B47FE6DE-EEFB-430B-9C0C-094B92D204DC}" type="presOf" srcId="{EC811E94-DD00-48A2-A517-41B40A706720}" destId="{C52E758F-0103-48A3-B360-3FC96813DB29}" srcOrd="0" destOrd="0" presId="urn:microsoft.com/office/officeart/2005/8/layout/vList6"/>
    <dgm:cxn modelId="{35E9F749-2CB6-4D5A-AEDE-86E62685E389}" type="presOf" srcId="{5D98933D-BF4F-41CD-A2D9-E2A491BFC1CA}" destId="{0499BA03-F45F-47F6-9227-404C4577E186}" srcOrd="0" destOrd="0" presId="urn:microsoft.com/office/officeart/2005/8/layout/vList6"/>
    <dgm:cxn modelId="{D16A7AD3-1DB2-4133-B4B2-29F2800C5BEE}" type="presOf" srcId="{DBD815FE-EBDB-4D40-A82F-ACDC9BE5B3C8}" destId="{ECBB6E00-9032-4A4B-A410-454AC07FA27D}" srcOrd="0" destOrd="0" presId="urn:microsoft.com/office/officeart/2005/8/layout/vList6"/>
    <dgm:cxn modelId="{A2A99F1C-B737-4BC1-B92C-A71A6F323F4E}" type="presOf" srcId="{08519333-37DA-46FB-852D-CAA8D39CF290}" destId="{6A71CF15-5763-46FD-9477-88C974926D6A}" srcOrd="0" destOrd="0" presId="urn:microsoft.com/office/officeart/2005/8/layout/vList6"/>
    <dgm:cxn modelId="{38C1CB48-4733-4534-9E83-57A8D110257A}" srcId="{08519333-37DA-46FB-852D-CAA8D39CF290}" destId="{DBD815FE-EBDB-4D40-A82F-ACDC9BE5B3C8}" srcOrd="0" destOrd="0" parTransId="{61764BD2-A42B-4FB3-9D43-D98BD3C55FA0}" sibTransId="{2AA822C7-0878-4AC9-AD09-CB673F65198C}"/>
    <dgm:cxn modelId="{DFCE1C60-007A-45D1-99BF-A639BABB5BFF}" type="presOf" srcId="{F076DC82-BF1D-4A36-8BB0-675079A19551}" destId="{A003E805-9EFF-45C3-A1C6-FFD2E1D80F86}" srcOrd="0" destOrd="0" presId="urn:microsoft.com/office/officeart/2005/8/layout/vList6"/>
    <dgm:cxn modelId="{3095880B-B30F-4C6D-95A6-84CEDFAED633}" srcId="{A0A38DBE-143F-4844-8B5B-F45D43545159}" destId="{EC811E94-DD00-48A2-A517-41B40A706720}" srcOrd="0" destOrd="0" parTransId="{5B904FB6-A371-48ED-BCEF-7A1C7BA834CA}" sibTransId="{83E6649B-3153-4AFD-BF2C-D6903CFF73A9}"/>
    <dgm:cxn modelId="{F551DE18-F507-4698-B404-426D5BF1C4D5}" srcId="{ACECE98D-101D-4113-A6BB-10EFDA993132}" destId="{6DFE0B56-4154-4248-A852-303B471F69CC}" srcOrd="0" destOrd="0" parTransId="{122AFA77-0D7E-4160-9B77-653B8EECD40C}" sibTransId="{2A3922E9-3AC3-4FEC-AD32-3246D6A09DA7}"/>
    <dgm:cxn modelId="{9DEE400E-C325-4A17-AA56-F6AED505EA0E}" srcId="{5D98933D-BF4F-41CD-A2D9-E2A491BFC1CA}" destId="{ACECE98D-101D-4113-A6BB-10EFDA993132}" srcOrd="3" destOrd="0" parTransId="{A640D9B0-6D27-425F-BBC1-3EC6FE2DB9DA}" sibTransId="{EF09CF7A-A8F1-4B2E-BFCE-4397869653CE}"/>
    <dgm:cxn modelId="{A066BE2B-D43A-4933-AA8E-765325398D42}" type="presOf" srcId="{6862B8B6-7D66-4BD5-884E-E378FC443F3D}" destId="{83F2C377-AC17-4CBF-AA27-5037DF866BCB}" srcOrd="0" destOrd="0" presId="urn:microsoft.com/office/officeart/2005/8/layout/vList6"/>
    <dgm:cxn modelId="{B13A9CE3-8B8E-42F8-A467-E1E3E382CAA5}" srcId="{5D98933D-BF4F-41CD-A2D9-E2A491BFC1CA}" destId="{6862B8B6-7D66-4BD5-884E-E378FC443F3D}" srcOrd="0" destOrd="0" parTransId="{14ADC605-A7D5-40F2-802D-49F306261703}" sibTransId="{CA30D2F7-C6B4-46BE-8B9E-98AC0982FA37}"/>
    <dgm:cxn modelId="{5287E3DD-7D5A-450C-8BE1-82F7A98EF05D}" type="presParOf" srcId="{0499BA03-F45F-47F6-9227-404C4577E186}" destId="{8A057D14-A08E-460B-A32E-26FAEFCD899F}" srcOrd="0" destOrd="0" presId="urn:microsoft.com/office/officeart/2005/8/layout/vList6"/>
    <dgm:cxn modelId="{EC379DF6-A578-4BBE-935A-9D4D7C768E44}" type="presParOf" srcId="{8A057D14-A08E-460B-A32E-26FAEFCD899F}" destId="{83F2C377-AC17-4CBF-AA27-5037DF866BCB}" srcOrd="0" destOrd="0" presId="urn:microsoft.com/office/officeart/2005/8/layout/vList6"/>
    <dgm:cxn modelId="{80BE59AE-89F1-4BEF-8CBB-75F5537AC0A9}" type="presParOf" srcId="{8A057D14-A08E-460B-A32E-26FAEFCD899F}" destId="{A003E805-9EFF-45C3-A1C6-FFD2E1D80F86}" srcOrd="1" destOrd="0" presId="urn:microsoft.com/office/officeart/2005/8/layout/vList6"/>
    <dgm:cxn modelId="{D054651E-4C0A-4891-A932-8809F85A41D4}" type="presParOf" srcId="{0499BA03-F45F-47F6-9227-404C4577E186}" destId="{BEB95A2C-BBB5-4C12-B0F0-5073E5C17DAC}" srcOrd="1" destOrd="0" presId="urn:microsoft.com/office/officeart/2005/8/layout/vList6"/>
    <dgm:cxn modelId="{654CA1EA-9B6B-4C9E-8056-E7BF8E4BC8C0}" type="presParOf" srcId="{0499BA03-F45F-47F6-9227-404C4577E186}" destId="{5A80BF19-079F-40BB-8B9B-81CC7CF88D0D}" srcOrd="2" destOrd="0" presId="urn:microsoft.com/office/officeart/2005/8/layout/vList6"/>
    <dgm:cxn modelId="{3083FAA4-CD1D-4BDA-9C40-803EDFC78E6C}" type="presParOf" srcId="{5A80BF19-079F-40BB-8B9B-81CC7CF88D0D}" destId="{56DFB55A-6AB0-4315-9313-FCB9CCC8FAD9}" srcOrd="0" destOrd="0" presId="urn:microsoft.com/office/officeart/2005/8/layout/vList6"/>
    <dgm:cxn modelId="{2A48AB2D-1638-42A2-9593-076D4C5B9D81}" type="presParOf" srcId="{5A80BF19-079F-40BB-8B9B-81CC7CF88D0D}" destId="{C52E758F-0103-48A3-B360-3FC96813DB29}" srcOrd="1" destOrd="0" presId="urn:microsoft.com/office/officeart/2005/8/layout/vList6"/>
    <dgm:cxn modelId="{BF037829-D1EA-41C4-BA6A-83C058CC2552}" type="presParOf" srcId="{0499BA03-F45F-47F6-9227-404C4577E186}" destId="{69EEBD8E-D21C-485B-B921-0AC10479B37F}" srcOrd="3" destOrd="0" presId="urn:microsoft.com/office/officeart/2005/8/layout/vList6"/>
    <dgm:cxn modelId="{1DAAA4F7-2C66-4579-9527-879949355B9D}" type="presParOf" srcId="{0499BA03-F45F-47F6-9227-404C4577E186}" destId="{642A042B-DF39-4476-8172-F3A78A7D0007}" srcOrd="4" destOrd="0" presId="urn:microsoft.com/office/officeart/2005/8/layout/vList6"/>
    <dgm:cxn modelId="{A72F8653-A990-4ED5-8185-09902044B131}" type="presParOf" srcId="{642A042B-DF39-4476-8172-F3A78A7D0007}" destId="{6A71CF15-5763-46FD-9477-88C974926D6A}" srcOrd="0" destOrd="0" presId="urn:microsoft.com/office/officeart/2005/8/layout/vList6"/>
    <dgm:cxn modelId="{C774D09E-B6E5-4F6A-82E3-7A294320E3A5}" type="presParOf" srcId="{642A042B-DF39-4476-8172-F3A78A7D0007}" destId="{ECBB6E00-9032-4A4B-A410-454AC07FA27D}" srcOrd="1" destOrd="0" presId="urn:microsoft.com/office/officeart/2005/8/layout/vList6"/>
    <dgm:cxn modelId="{80E5ACBB-B014-4215-94D0-6A4024D9B451}" type="presParOf" srcId="{0499BA03-F45F-47F6-9227-404C4577E186}" destId="{9C6F472C-63D9-4757-A7B7-6DF0426AE2A4}" srcOrd="5" destOrd="0" presId="urn:microsoft.com/office/officeart/2005/8/layout/vList6"/>
    <dgm:cxn modelId="{325C076E-F139-4C38-AA21-F7B78BE88886}" type="presParOf" srcId="{0499BA03-F45F-47F6-9227-404C4577E186}" destId="{BBA54BB5-6BEF-44C8-B95D-437361CA2D52}" srcOrd="6" destOrd="0" presId="urn:microsoft.com/office/officeart/2005/8/layout/vList6"/>
    <dgm:cxn modelId="{50FFEE41-DBEE-4762-A782-B8E756EC3F91}" type="presParOf" srcId="{BBA54BB5-6BEF-44C8-B95D-437361CA2D52}" destId="{48635751-D767-47C9-AFE0-D9415EA66975}" srcOrd="0" destOrd="0" presId="urn:microsoft.com/office/officeart/2005/8/layout/vList6"/>
    <dgm:cxn modelId="{81DB3DEF-7B02-4178-828B-CEA3012CF072}" type="presParOf" srcId="{BBA54BB5-6BEF-44C8-B95D-437361CA2D52}" destId="{F0CC5DF1-B07F-416F-91A0-C45966164FB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7F0F09-8CAD-4664-AB39-6D4F7875F10F}"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22AA924D-F91F-42FE-A96F-C58B8C61D2B5}">
      <dgm:prSet phldrT="[Text]"/>
      <dgm:spPr/>
      <dgm:t>
        <a:bodyPr/>
        <a:lstStyle/>
        <a:p>
          <a:r>
            <a:rPr lang="en-US" dirty="0"/>
            <a:t>Surveillance</a:t>
          </a:r>
        </a:p>
      </dgm:t>
    </dgm:pt>
    <dgm:pt modelId="{887F15F4-E253-45DD-BF49-94FFAB2FDC49}" type="parTrans" cxnId="{8B7DCFEA-2A85-473A-A71A-B906221E6911}">
      <dgm:prSet/>
      <dgm:spPr/>
      <dgm:t>
        <a:bodyPr/>
        <a:lstStyle/>
        <a:p>
          <a:endParaRPr lang="en-US"/>
        </a:p>
      </dgm:t>
    </dgm:pt>
    <dgm:pt modelId="{FABEC9DE-AF2C-49DF-8DD3-A9A39CCBE2DE}" type="sibTrans" cxnId="{8B7DCFEA-2A85-473A-A71A-B906221E6911}">
      <dgm:prSet/>
      <dgm:spPr/>
      <dgm:t>
        <a:bodyPr/>
        <a:lstStyle/>
        <a:p>
          <a:endParaRPr lang="en-US"/>
        </a:p>
      </dgm:t>
    </dgm:pt>
    <dgm:pt modelId="{9F410C50-9831-4897-AAE5-A6B3DBB6C987}">
      <dgm:prSet phldrT="[Text]"/>
      <dgm:spPr/>
      <dgm:t>
        <a:bodyPr/>
        <a:lstStyle/>
        <a:p>
          <a:r>
            <a:rPr lang="en-US" dirty="0"/>
            <a:t>Coordinated </a:t>
          </a:r>
        </a:p>
        <a:p>
          <a:r>
            <a:rPr lang="en-US" dirty="0"/>
            <a:t>Response</a:t>
          </a:r>
        </a:p>
      </dgm:t>
    </dgm:pt>
    <dgm:pt modelId="{ED6A481F-026F-453D-A204-BD068C1EEECA}" type="parTrans" cxnId="{168BA495-92AA-42FD-90D3-F3860E72448B}">
      <dgm:prSet/>
      <dgm:spPr/>
      <dgm:t>
        <a:bodyPr/>
        <a:lstStyle/>
        <a:p>
          <a:endParaRPr lang="en-US"/>
        </a:p>
      </dgm:t>
    </dgm:pt>
    <dgm:pt modelId="{C1DC4866-DD01-4D13-993F-F80390738F33}" type="sibTrans" cxnId="{168BA495-92AA-42FD-90D3-F3860E72448B}">
      <dgm:prSet/>
      <dgm:spPr/>
      <dgm:t>
        <a:bodyPr/>
        <a:lstStyle/>
        <a:p>
          <a:endParaRPr lang="en-US"/>
        </a:p>
      </dgm:t>
    </dgm:pt>
    <dgm:pt modelId="{21AC7E62-E97A-41CA-B0CA-26B845166593}" type="pres">
      <dgm:prSet presAssocID="{807F0F09-8CAD-4664-AB39-6D4F7875F10F}" presName="compositeShape" presStyleCnt="0">
        <dgm:presLayoutVars>
          <dgm:chMax val="2"/>
          <dgm:dir/>
          <dgm:resizeHandles val="exact"/>
        </dgm:presLayoutVars>
      </dgm:prSet>
      <dgm:spPr/>
      <dgm:t>
        <a:bodyPr/>
        <a:lstStyle/>
        <a:p>
          <a:endParaRPr lang="en-US"/>
        </a:p>
      </dgm:t>
    </dgm:pt>
    <dgm:pt modelId="{C27F53A8-0C7D-4F13-A6D1-6EBEE9076FED}" type="pres">
      <dgm:prSet presAssocID="{807F0F09-8CAD-4664-AB39-6D4F7875F10F}" presName="divider" presStyleLbl="fgShp" presStyleIdx="0" presStyleCnt="1" custLinFactNeighborX="0"/>
      <dgm:spPr/>
    </dgm:pt>
    <dgm:pt modelId="{96C9479A-3CE8-41F5-A326-D8DEB2A46D71}" type="pres">
      <dgm:prSet presAssocID="{22AA924D-F91F-42FE-A96F-C58B8C61D2B5}" presName="downArrow" presStyleLbl="node1" presStyleIdx="0" presStyleCnt="2"/>
      <dgm:spPr/>
    </dgm:pt>
    <dgm:pt modelId="{A2426C80-B720-4535-91CA-D0197959CF22}" type="pres">
      <dgm:prSet presAssocID="{22AA924D-F91F-42FE-A96F-C58B8C61D2B5}" presName="downArrowText" presStyleLbl="revTx" presStyleIdx="0" presStyleCnt="2">
        <dgm:presLayoutVars>
          <dgm:bulletEnabled val="1"/>
        </dgm:presLayoutVars>
      </dgm:prSet>
      <dgm:spPr/>
      <dgm:t>
        <a:bodyPr/>
        <a:lstStyle/>
        <a:p>
          <a:endParaRPr lang="en-US"/>
        </a:p>
      </dgm:t>
    </dgm:pt>
    <dgm:pt modelId="{FF671F11-5FBB-43C4-9DF6-7754FCCE609B}" type="pres">
      <dgm:prSet presAssocID="{9F410C50-9831-4897-AAE5-A6B3DBB6C987}" presName="upArrow" presStyleLbl="node1" presStyleIdx="1" presStyleCnt="2"/>
      <dgm:spPr/>
    </dgm:pt>
    <dgm:pt modelId="{AD2C6312-7011-4EDD-B710-2015050B21F5}" type="pres">
      <dgm:prSet presAssocID="{9F410C50-9831-4897-AAE5-A6B3DBB6C987}" presName="upArrowText" presStyleLbl="revTx" presStyleIdx="1" presStyleCnt="2">
        <dgm:presLayoutVars>
          <dgm:bulletEnabled val="1"/>
        </dgm:presLayoutVars>
      </dgm:prSet>
      <dgm:spPr/>
      <dgm:t>
        <a:bodyPr/>
        <a:lstStyle/>
        <a:p>
          <a:endParaRPr lang="en-US"/>
        </a:p>
      </dgm:t>
    </dgm:pt>
  </dgm:ptLst>
  <dgm:cxnLst>
    <dgm:cxn modelId="{CBFEDBF1-66C8-4349-B856-64A07B17219E}" type="presOf" srcId="{807F0F09-8CAD-4664-AB39-6D4F7875F10F}" destId="{21AC7E62-E97A-41CA-B0CA-26B845166593}" srcOrd="0" destOrd="0" presId="urn:microsoft.com/office/officeart/2005/8/layout/arrow3"/>
    <dgm:cxn modelId="{8B7DCFEA-2A85-473A-A71A-B906221E6911}" srcId="{807F0F09-8CAD-4664-AB39-6D4F7875F10F}" destId="{22AA924D-F91F-42FE-A96F-C58B8C61D2B5}" srcOrd="0" destOrd="0" parTransId="{887F15F4-E253-45DD-BF49-94FFAB2FDC49}" sibTransId="{FABEC9DE-AF2C-49DF-8DD3-A9A39CCBE2DE}"/>
    <dgm:cxn modelId="{D376C944-7AF8-493D-9057-AAD2AF7180B9}" type="presOf" srcId="{22AA924D-F91F-42FE-A96F-C58B8C61D2B5}" destId="{A2426C80-B720-4535-91CA-D0197959CF22}" srcOrd="0" destOrd="0" presId="urn:microsoft.com/office/officeart/2005/8/layout/arrow3"/>
    <dgm:cxn modelId="{90550C86-D2B7-4450-973D-2A9CCE3A59E4}" type="presOf" srcId="{9F410C50-9831-4897-AAE5-A6B3DBB6C987}" destId="{AD2C6312-7011-4EDD-B710-2015050B21F5}" srcOrd="0" destOrd="0" presId="urn:microsoft.com/office/officeart/2005/8/layout/arrow3"/>
    <dgm:cxn modelId="{168BA495-92AA-42FD-90D3-F3860E72448B}" srcId="{807F0F09-8CAD-4664-AB39-6D4F7875F10F}" destId="{9F410C50-9831-4897-AAE5-A6B3DBB6C987}" srcOrd="1" destOrd="0" parTransId="{ED6A481F-026F-453D-A204-BD068C1EEECA}" sibTransId="{C1DC4866-DD01-4D13-993F-F80390738F33}"/>
    <dgm:cxn modelId="{84587D38-6899-4084-807C-D1C2464AFC9B}" type="presParOf" srcId="{21AC7E62-E97A-41CA-B0CA-26B845166593}" destId="{C27F53A8-0C7D-4F13-A6D1-6EBEE9076FED}" srcOrd="0" destOrd="0" presId="urn:microsoft.com/office/officeart/2005/8/layout/arrow3"/>
    <dgm:cxn modelId="{8FF392AD-3B0F-47E6-ACCE-9B7311C9CF16}" type="presParOf" srcId="{21AC7E62-E97A-41CA-B0CA-26B845166593}" destId="{96C9479A-3CE8-41F5-A326-D8DEB2A46D71}" srcOrd="1" destOrd="0" presId="urn:microsoft.com/office/officeart/2005/8/layout/arrow3"/>
    <dgm:cxn modelId="{98762538-467E-4459-9B9F-4A0D7B1903C5}" type="presParOf" srcId="{21AC7E62-E97A-41CA-B0CA-26B845166593}" destId="{A2426C80-B720-4535-91CA-D0197959CF22}" srcOrd="2" destOrd="0" presId="urn:microsoft.com/office/officeart/2005/8/layout/arrow3"/>
    <dgm:cxn modelId="{D975419D-7071-47BB-BCCC-7C89D2BFB386}" type="presParOf" srcId="{21AC7E62-E97A-41CA-B0CA-26B845166593}" destId="{FF671F11-5FBB-43C4-9DF6-7754FCCE609B}" srcOrd="3" destOrd="0" presId="urn:microsoft.com/office/officeart/2005/8/layout/arrow3"/>
    <dgm:cxn modelId="{DB573CA0-E81B-4A5A-8E30-2A606D65967F}" type="presParOf" srcId="{21AC7E62-E97A-41CA-B0CA-26B845166593}" destId="{AD2C6312-7011-4EDD-B710-2015050B21F5}"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9C50FC-6EEC-48D0-9FB5-701BE12ACC3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73D613ED-F2D4-4148-86FA-1F121C502FFB}">
      <dgm:prSet phldrT="[Text]" custT="1"/>
      <dgm:spPr>
        <a:solidFill>
          <a:schemeClr val="bg1">
            <a:alpha val="90000"/>
          </a:schemeClr>
        </a:solidFill>
        <a:ln>
          <a:solidFill>
            <a:srgbClr val="A41E20"/>
          </a:solidFill>
        </a:ln>
      </dgm:spPr>
      <dgm:t>
        <a:bodyPr/>
        <a:lstStyle/>
        <a:p>
          <a:r>
            <a:rPr lang="en-US" sz="3600" dirty="0">
              <a:latin typeface="Calibri" panose="020F0502020204030204" pitchFamily="34" charset="0"/>
            </a:rPr>
            <a:t>Education &amp;Training</a:t>
          </a:r>
        </a:p>
      </dgm:t>
    </dgm:pt>
    <dgm:pt modelId="{700181BB-300E-44C3-9A05-38C38283C560}" type="parTrans" cxnId="{D349BB38-79C6-495A-A799-595475B4BFD0}">
      <dgm:prSet/>
      <dgm:spPr/>
      <dgm:t>
        <a:bodyPr/>
        <a:lstStyle/>
        <a:p>
          <a:endParaRPr lang="en-US"/>
        </a:p>
      </dgm:t>
    </dgm:pt>
    <dgm:pt modelId="{E38F9D16-D69B-46D9-910D-9C29FF5EBBC0}" type="sibTrans" cxnId="{D349BB38-79C6-495A-A799-595475B4BFD0}">
      <dgm:prSet/>
      <dgm:spPr/>
      <dgm:t>
        <a:bodyPr/>
        <a:lstStyle/>
        <a:p>
          <a:endParaRPr lang="en-US"/>
        </a:p>
      </dgm:t>
    </dgm:pt>
    <dgm:pt modelId="{67F53F94-0E3B-4DDA-9EE6-3CE35BFA631D}">
      <dgm:prSet phldrT="[Text]"/>
      <dgm:spPr>
        <a:solidFill>
          <a:schemeClr val="bg1">
            <a:alpha val="90000"/>
          </a:schemeClr>
        </a:solidFill>
        <a:ln>
          <a:solidFill>
            <a:srgbClr val="A41E20"/>
          </a:solidFill>
        </a:ln>
      </dgm:spPr>
      <dgm:t>
        <a:bodyPr/>
        <a:lstStyle/>
        <a:p>
          <a:r>
            <a:rPr lang="en-US" dirty="0">
              <a:latin typeface="Calibri" panose="020F0502020204030204" pitchFamily="34" charset="0"/>
            </a:rPr>
            <a:t>Practice Transformation</a:t>
          </a:r>
        </a:p>
      </dgm:t>
    </dgm:pt>
    <dgm:pt modelId="{4825B1FD-513B-4E68-96FD-88015051FE48}" type="parTrans" cxnId="{B1424A7E-3364-46E7-98EB-16F4A3035B32}">
      <dgm:prSet/>
      <dgm:spPr/>
      <dgm:t>
        <a:bodyPr/>
        <a:lstStyle/>
        <a:p>
          <a:endParaRPr lang="en-US"/>
        </a:p>
      </dgm:t>
    </dgm:pt>
    <dgm:pt modelId="{823852FF-BFFF-48FE-937A-04D186DC096D}" type="sibTrans" cxnId="{B1424A7E-3364-46E7-98EB-16F4A3035B32}">
      <dgm:prSet/>
      <dgm:spPr/>
      <dgm:t>
        <a:bodyPr/>
        <a:lstStyle/>
        <a:p>
          <a:endParaRPr lang="en-US"/>
        </a:p>
      </dgm:t>
    </dgm:pt>
    <dgm:pt modelId="{C97ACAAA-1F21-4671-ACBA-B93607637956}">
      <dgm:prSet phldrT="[Text]" custT="1"/>
      <dgm:spPr/>
      <dgm:t>
        <a:bodyPr/>
        <a:lstStyle/>
        <a:p>
          <a:r>
            <a:rPr lang="en-US" sz="1600" dirty="0">
              <a:latin typeface="Calibri" panose="020F0502020204030204" pitchFamily="34" charset="0"/>
            </a:rPr>
            <a:t>Technical assistance</a:t>
          </a:r>
        </a:p>
      </dgm:t>
    </dgm:pt>
    <dgm:pt modelId="{CD3D6B46-718E-4B4A-A2D0-C5F718619D87}" type="parTrans" cxnId="{AFEBB6A6-275B-4BD1-A732-E2969ED3DDF9}">
      <dgm:prSet/>
      <dgm:spPr/>
      <dgm:t>
        <a:bodyPr/>
        <a:lstStyle/>
        <a:p>
          <a:endParaRPr lang="en-US"/>
        </a:p>
      </dgm:t>
    </dgm:pt>
    <dgm:pt modelId="{23255C8E-EA1D-469B-9579-07BC10BF98B3}" type="sibTrans" cxnId="{AFEBB6A6-275B-4BD1-A732-E2969ED3DDF9}">
      <dgm:prSet/>
      <dgm:spPr/>
      <dgm:t>
        <a:bodyPr/>
        <a:lstStyle/>
        <a:p>
          <a:endParaRPr lang="en-US"/>
        </a:p>
      </dgm:t>
    </dgm:pt>
    <dgm:pt modelId="{001BA228-65DA-4C91-8153-74AC21F33423}">
      <dgm:prSet phldrT="[Text]"/>
      <dgm:spPr>
        <a:ln>
          <a:solidFill>
            <a:srgbClr val="A41E20"/>
          </a:solidFill>
        </a:ln>
      </dgm:spPr>
      <dgm:t>
        <a:bodyPr/>
        <a:lstStyle/>
        <a:p>
          <a:r>
            <a:rPr lang="en-US" dirty="0">
              <a:latin typeface="Calibri" panose="020F0502020204030204" pitchFamily="34" charset="0"/>
            </a:rPr>
            <a:t>Case Investigation &amp; Linkage to Care</a:t>
          </a:r>
        </a:p>
      </dgm:t>
    </dgm:pt>
    <dgm:pt modelId="{D51C3031-E88E-47DF-BCF9-4731B50A1077}" type="parTrans" cxnId="{20E8FB91-3B08-446C-B505-3B04DE1B31F5}">
      <dgm:prSet/>
      <dgm:spPr/>
      <dgm:t>
        <a:bodyPr/>
        <a:lstStyle/>
        <a:p>
          <a:endParaRPr lang="en-US"/>
        </a:p>
      </dgm:t>
    </dgm:pt>
    <dgm:pt modelId="{26262B83-235B-4AC1-80C2-97F8C9DF66FC}" type="sibTrans" cxnId="{20E8FB91-3B08-446C-B505-3B04DE1B31F5}">
      <dgm:prSet/>
      <dgm:spPr/>
      <dgm:t>
        <a:bodyPr/>
        <a:lstStyle/>
        <a:p>
          <a:endParaRPr lang="en-US"/>
        </a:p>
      </dgm:t>
    </dgm:pt>
    <dgm:pt modelId="{06C63DA8-7F2D-443E-9FF9-D6580C4D23D1}">
      <dgm:prSet phldrT="[Text]" custT="1"/>
      <dgm:spPr/>
      <dgm:t>
        <a:bodyPr/>
        <a:lstStyle/>
        <a:p>
          <a:r>
            <a:rPr lang="en-US" sz="1600" dirty="0">
              <a:latin typeface="Calibri" panose="020F0502020204030204" pitchFamily="34" charset="0"/>
            </a:rPr>
            <a:t>Finding lost patients</a:t>
          </a:r>
        </a:p>
      </dgm:t>
    </dgm:pt>
    <dgm:pt modelId="{9F57E975-A682-4B3E-924B-EE410F536E2C}" type="parTrans" cxnId="{32CBE6CB-C405-48D8-99D5-79FCBF6EFB57}">
      <dgm:prSet/>
      <dgm:spPr/>
      <dgm:t>
        <a:bodyPr/>
        <a:lstStyle/>
        <a:p>
          <a:endParaRPr lang="en-US"/>
        </a:p>
      </dgm:t>
    </dgm:pt>
    <dgm:pt modelId="{9CE24B42-F978-452C-B093-35F3C6C93422}" type="sibTrans" cxnId="{32CBE6CB-C405-48D8-99D5-79FCBF6EFB57}">
      <dgm:prSet/>
      <dgm:spPr/>
      <dgm:t>
        <a:bodyPr/>
        <a:lstStyle/>
        <a:p>
          <a:endParaRPr lang="en-US"/>
        </a:p>
      </dgm:t>
    </dgm:pt>
    <dgm:pt modelId="{0A8598C5-971E-40F5-83FE-5B72D6010D1B}">
      <dgm:prSet phldrT="[Text]" custT="1"/>
      <dgm:spPr/>
      <dgm:t>
        <a:bodyPr/>
        <a:lstStyle/>
        <a:p>
          <a:r>
            <a:rPr lang="en-US" sz="1600" dirty="0">
              <a:latin typeface="Calibri" panose="020F0502020204030204" pitchFamily="34" charset="0"/>
            </a:rPr>
            <a:t>Clinical and non-clinical provider training</a:t>
          </a:r>
        </a:p>
      </dgm:t>
    </dgm:pt>
    <dgm:pt modelId="{0FAE0CC8-C96C-4E3D-A2A9-000E5F1229B6}" type="sibTrans" cxnId="{F8E77964-EF06-4305-A7B1-768C2BF5FBB4}">
      <dgm:prSet/>
      <dgm:spPr/>
      <dgm:t>
        <a:bodyPr/>
        <a:lstStyle/>
        <a:p>
          <a:endParaRPr lang="en-US"/>
        </a:p>
      </dgm:t>
    </dgm:pt>
    <dgm:pt modelId="{4C47325A-FD5C-48E3-A2EC-6643D91917A7}" type="parTrans" cxnId="{F8E77964-EF06-4305-A7B1-768C2BF5FBB4}">
      <dgm:prSet/>
      <dgm:spPr/>
      <dgm:t>
        <a:bodyPr/>
        <a:lstStyle/>
        <a:p>
          <a:endParaRPr lang="en-US"/>
        </a:p>
      </dgm:t>
    </dgm:pt>
    <dgm:pt modelId="{9FE786DE-08E7-7B4D-9AF0-0D403CAB33D8}">
      <dgm:prSet phldrT="[Text]" custT="1"/>
      <dgm:spPr/>
      <dgm:t>
        <a:bodyPr/>
        <a:lstStyle/>
        <a:p>
          <a:r>
            <a:rPr lang="en-US" sz="1600" dirty="0">
              <a:latin typeface="Calibri" panose="020F0502020204030204" pitchFamily="34" charset="0"/>
            </a:rPr>
            <a:t>Patient education</a:t>
          </a:r>
        </a:p>
      </dgm:t>
    </dgm:pt>
    <dgm:pt modelId="{ACFF333B-992E-6E4D-84F0-5E2C0811931A}" type="parTrans" cxnId="{EB4AA780-DF2A-3A4B-8642-1E7F81D8C041}">
      <dgm:prSet/>
      <dgm:spPr/>
      <dgm:t>
        <a:bodyPr/>
        <a:lstStyle/>
        <a:p>
          <a:endParaRPr lang="en-US"/>
        </a:p>
      </dgm:t>
    </dgm:pt>
    <dgm:pt modelId="{F5353D92-BFEB-C246-963B-08532241B42E}" type="sibTrans" cxnId="{EB4AA780-DF2A-3A4B-8642-1E7F81D8C041}">
      <dgm:prSet/>
      <dgm:spPr/>
      <dgm:t>
        <a:bodyPr/>
        <a:lstStyle/>
        <a:p>
          <a:endParaRPr lang="en-US"/>
        </a:p>
      </dgm:t>
    </dgm:pt>
    <dgm:pt modelId="{7A7BFE9F-FEB6-D04D-8FCA-9BA711258E39}">
      <dgm:prSet phldrT="[Text]" custT="1"/>
      <dgm:spPr/>
      <dgm:t>
        <a:bodyPr/>
        <a:lstStyle/>
        <a:p>
          <a:r>
            <a:rPr lang="en-US" sz="1600" dirty="0">
              <a:latin typeface="Calibri" panose="020F0502020204030204" pitchFamily="34" charset="0"/>
            </a:rPr>
            <a:t>Return to care support</a:t>
          </a:r>
        </a:p>
      </dgm:t>
    </dgm:pt>
    <dgm:pt modelId="{955FC503-6E77-FD4E-B761-81A53F37E450}" type="parTrans" cxnId="{2E975FAC-F09A-464F-98A0-3BB7BF98C709}">
      <dgm:prSet/>
      <dgm:spPr/>
      <dgm:t>
        <a:bodyPr/>
        <a:lstStyle/>
        <a:p>
          <a:endParaRPr lang="en-US"/>
        </a:p>
      </dgm:t>
    </dgm:pt>
    <dgm:pt modelId="{EFB2D6E2-83E9-C84D-A756-3B5DA88D6243}" type="sibTrans" cxnId="{2E975FAC-F09A-464F-98A0-3BB7BF98C709}">
      <dgm:prSet/>
      <dgm:spPr/>
      <dgm:t>
        <a:bodyPr/>
        <a:lstStyle/>
        <a:p>
          <a:endParaRPr lang="en-US"/>
        </a:p>
      </dgm:t>
    </dgm:pt>
    <dgm:pt modelId="{64C8B28B-EDFA-2742-8A43-03E6B9B10865}">
      <dgm:prSet phldrT="[Text]" custT="1"/>
      <dgm:spPr/>
      <dgm:t>
        <a:bodyPr/>
        <a:lstStyle/>
        <a:p>
          <a:r>
            <a:rPr lang="en-US" sz="1600" dirty="0">
              <a:latin typeface="Calibri" panose="020F0502020204030204" pitchFamily="34" charset="0"/>
            </a:rPr>
            <a:t>Community of Practice and Learning</a:t>
          </a:r>
        </a:p>
      </dgm:t>
    </dgm:pt>
    <dgm:pt modelId="{746067A2-A145-A54C-9EA3-DAFABA272572}" type="parTrans" cxnId="{3B2D8D39-D02A-9347-B007-E2DA7D9B9143}">
      <dgm:prSet/>
      <dgm:spPr/>
      <dgm:t>
        <a:bodyPr/>
        <a:lstStyle/>
        <a:p>
          <a:endParaRPr lang="en-US"/>
        </a:p>
      </dgm:t>
    </dgm:pt>
    <dgm:pt modelId="{D5D2CDDE-94B5-0343-970E-82F6E671B586}" type="sibTrans" cxnId="{3B2D8D39-D02A-9347-B007-E2DA7D9B9143}">
      <dgm:prSet/>
      <dgm:spPr/>
      <dgm:t>
        <a:bodyPr/>
        <a:lstStyle/>
        <a:p>
          <a:endParaRPr lang="en-US"/>
        </a:p>
      </dgm:t>
    </dgm:pt>
    <dgm:pt modelId="{DB7EE331-B1BA-8940-92F9-5348484A0983}">
      <dgm:prSet phldrT="[Text]" custT="1"/>
      <dgm:spPr/>
      <dgm:t>
        <a:bodyPr/>
        <a:lstStyle/>
        <a:p>
          <a:r>
            <a:rPr lang="en-US" sz="1600" dirty="0">
              <a:latin typeface="Calibri" panose="020F0502020204030204" pitchFamily="34" charset="0"/>
            </a:rPr>
            <a:t>Data monitoring</a:t>
          </a:r>
        </a:p>
      </dgm:t>
    </dgm:pt>
    <dgm:pt modelId="{D4B7BA39-7461-6847-AFAB-E688F9106EAB}" type="parTrans" cxnId="{22E271FD-EBB2-EA4E-8AD8-2B246F915EC5}">
      <dgm:prSet/>
      <dgm:spPr/>
      <dgm:t>
        <a:bodyPr/>
        <a:lstStyle/>
        <a:p>
          <a:endParaRPr lang="en-US"/>
        </a:p>
      </dgm:t>
    </dgm:pt>
    <dgm:pt modelId="{0C4ABC3F-BD8C-4647-A89C-9ACEF95301EF}" type="sibTrans" cxnId="{22E271FD-EBB2-EA4E-8AD8-2B246F915EC5}">
      <dgm:prSet/>
      <dgm:spPr/>
      <dgm:t>
        <a:bodyPr/>
        <a:lstStyle/>
        <a:p>
          <a:endParaRPr lang="en-US"/>
        </a:p>
      </dgm:t>
    </dgm:pt>
    <dgm:pt modelId="{4575EBAC-D235-0E46-916F-47242CADB635}">
      <dgm:prSet phldrT="[Text]" custT="1"/>
      <dgm:spPr/>
      <dgm:t>
        <a:bodyPr/>
        <a:lstStyle/>
        <a:p>
          <a:r>
            <a:rPr lang="en-US" sz="1600" dirty="0">
              <a:latin typeface="Calibri" panose="020F0502020204030204" pitchFamily="34" charset="0"/>
            </a:rPr>
            <a:t>HCV Toolkit</a:t>
          </a:r>
        </a:p>
      </dgm:t>
    </dgm:pt>
    <dgm:pt modelId="{FC61F568-065F-2843-A84C-C01D134FA1B1}" type="parTrans" cxnId="{4A9AFD6C-6288-6C4A-BF50-55FA34B77388}">
      <dgm:prSet/>
      <dgm:spPr/>
      <dgm:t>
        <a:bodyPr/>
        <a:lstStyle/>
        <a:p>
          <a:endParaRPr lang="en-US"/>
        </a:p>
      </dgm:t>
    </dgm:pt>
    <dgm:pt modelId="{3C8C5CF7-C3AD-974C-9F81-CB3C409A4EEC}" type="sibTrans" cxnId="{4A9AFD6C-6288-6C4A-BF50-55FA34B77388}">
      <dgm:prSet/>
      <dgm:spPr/>
      <dgm:t>
        <a:bodyPr/>
        <a:lstStyle/>
        <a:p>
          <a:endParaRPr lang="en-US"/>
        </a:p>
      </dgm:t>
    </dgm:pt>
    <dgm:pt modelId="{2CDED872-C60D-374A-A243-3473A439B702}">
      <dgm:prSet phldrT="[Text]" custT="1"/>
      <dgm:spPr/>
      <dgm:t>
        <a:bodyPr/>
        <a:lstStyle/>
        <a:p>
          <a:r>
            <a:rPr lang="en-US" sz="1600" dirty="0">
              <a:latin typeface="Calibri" panose="020F0502020204030204" pitchFamily="34" charset="0"/>
            </a:rPr>
            <a:t>Direct outreach and linkage to care</a:t>
          </a:r>
        </a:p>
      </dgm:t>
    </dgm:pt>
    <dgm:pt modelId="{C0A9B1C1-4579-A54E-BEC1-DC555C0857FD}" type="parTrans" cxnId="{2E5B33AA-5B70-7046-8447-868F0FDA398F}">
      <dgm:prSet/>
      <dgm:spPr/>
      <dgm:t>
        <a:bodyPr/>
        <a:lstStyle/>
        <a:p>
          <a:endParaRPr lang="en-US"/>
        </a:p>
      </dgm:t>
    </dgm:pt>
    <dgm:pt modelId="{7787B913-992B-C849-9956-3BD8CE0F0808}" type="sibTrans" cxnId="{2E5B33AA-5B70-7046-8447-868F0FDA398F}">
      <dgm:prSet/>
      <dgm:spPr/>
      <dgm:t>
        <a:bodyPr/>
        <a:lstStyle/>
        <a:p>
          <a:endParaRPr lang="en-US"/>
        </a:p>
      </dgm:t>
    </dgm:pt>
    <dgm:pt modelId="{A3532076-27CF-6840-94AD-FF03C40224EC}">
      <dgm:prSet phldrT="[Text]" custT="1"/>
      <dgm:spPr/>
      <dgm:t>
        <a:bodyPr/>
        <a:lstStyle/>
        <a:p>
          <a:r>
            <a:rPr lang="en-US" sz="1600" dirty="0">
              <a:latin typeface="Calibri" panose="020F0502020204030204" pitchFamily="34" charset="0"/>
            </a:rPr>
            <a:t>Dear Colleague Letter</a:t>
          </a:r>
        </a:p>
      </dgm:t>
    </dgm:pt>
    <dgm:pt modelId="{A3400C82-BC1A-BD46-9064-1B2A4D61E733}" type="parTrans" cxnId="{EA41BD04-937B-284A-BDC2-9104CFEA8E72}">
      <dgm:prSet/>
      <dgm:spPr/>
      <dgm:t>
        <a:bodyPr/>
        <a:lstStyle/>
        <a:p>
          <a:endParaRPr lang="en-US"/>
        </a:p>
      </dgm:t>
    </dgm:pt>
    <dgm:pt modelId="{55333051-E9C8-5C47-9197-714B634EBCDA}" type="sibTrans" cxnId="{EA41BD04-937B-284A-BDC2-9104CFEA8E72}">
      <dgm:prSet/>
      <dgm:spPr/>
      <dgm:t>
        <a:bodyPr/>
        <a:lstStyle/>
        <a:p>
          <a:endParaRPr lang="en-US"/>
        </a:p>
      </dgm:t>
    </dgm:pt>
    <dgm:pt modelId="{D7950E25-CA6F-415C-AF9E-95DA0F498D15}" type="pres">
      <dgm:prSet presAssocID="{509C50FC-6EEC-48D0-9FB5-701BE12ACC34}" presName="Name0" presStyleCnt="0">
        <dgm:presLayoutVars>
          <dgm:chMax val="7"/>
          <dgm:dir/>
          <dgm:animLvl val="lvl"/>
          <dgm:resizeHandles val="exact"/>
        </dgm:presLayoutVars>
      </dgm:prSet>
      <dgm:spPr/>
      <dgm:t>
        <a:bodyPr/>
        <a:lstStyle/>
        <a:p>
          <a:endParaRPr lang="en-US"/>
        </a:p>
      </dgm:t>
    </dgm:pt>
    <dgm:pt modelId="{A372D785-10DC-480E-9986-AE5CDC729087}" type="pres">
      <dgm:prSet presAssocID="{73D613ED-F2D4-4148-86FA-1F121C502FFB}" presName="circle1" presStyleLbl="node1" presStyleIdx="0" presStyleCnt="3" custLinFactNeighborY="159"/>
      <dgm:spPr>
        <a:solidFill>
          <a:srgbClr val="A41E20"/>
        </a:solidFill>
        <a:ln>
          <a:solidFill>
            <a:srgbClr val="A41E20"/>
          </a:solidFill>
        </a:ln>
      </dgm:spPr>
    </dgm:pt>
    <dgm:pt modelId="{AD9D0CFE-9169-4CB6-AFFF-9086543C9BD7}" type="pres">
      <dgm:prSet presAssocID="{73D613ED-F2D4-4148-86FA-1F121C502FFB}" presName="space" presStyleCnt="0"/>
      <dgm:spPr/>
    </dgm:pt>
    <dgm:pt modelId="{B3012B3C-746E-4DD3-B0B5-481AB282691C}" type="pres">
      <dgm:prSet presAssocID="{73D613ED-F2D4-4148-86FA-1F121C502FFB}" presName="rect1" presStyleLbl="alignAcc1" presStyleIdx="0" presStyleCnt="3" custLinFactNeighborY="159"/>
      <dgm:spPr/>
      <dgm:t>
        <a:bodyPr/>
        <a:lstStyle/>
        <a:p>
          <a:endParaRPr lang="en-US"/>
        </a:p>
      </dgm:t>
    </dgm:pt>
    <dgm:pt modelId="{C4272E7F-7D20-469B-B221-AB86D07DA1AF}" type="pres">
      <dgm:prSet presAssocID="{67F53F94-0E3B-4DDA-9EE6-3CE35BFA631D}" presName="vertSpace2" presStyleLbl="node1" presStyleIdx="0" presStyleCnt="3"/>
      <dgm:spPr/>
    </dgm:pt>
    <dgm:pt modelId="{1B5D81E5-36C9-4522-971E-B0DA6D9FF079}" type="pres">
      <dgm:prSet presAssocID="{67F53F94-0E3B-4DDA-9EE6-3CE35BFA631D}" presName="circle2" presStyleLbl="node1" presStyleIdx="1" presStyleCnt="3" custLinFactNeighborY="245"/>
      <dgm:spPr>
        <a:solidFill>
          <a:srgbClr val="F0A837"/>
        </a:solidFill>
      </dgm:spPr>
    </dgm:pt>
    <dgm:pt modelId="{20C68572-C960-4C31-ABA1-E016792821FE}" type="pres">
      <dgm:prSet presAssocID="{67F53F94-0E3B-4DDA-9EE6-3CE35BFA631D}" presName="rect2" presStyleLbl="alignAcc1" presStyleIdx="1" presStyleCnt="3" custLinFactNeighborY="245"/>
      <dgm:spPr/>
      <dgm:t>
        <a:bodyPr/>
        <a:lstStyle/>
        <a:p>
          <a:endParaRPr lang="en-US"/>
        </a:p>
      </dgm:t>
    </dgm:pt>
    <dgm:pt modelId="{BB31E66E-AFDD-4FD5-8775-1D90B76E1665}" type="pres">
      <dgm:prSet presAssocID="{001BA228-65DA-4C91-8153-74AC21F33423}" presName="vertSpace3" presStyleLbl="node1" presStyleIdx="1" presStyleCnt="3"/>
      <dgm:spPr/>
    </dgm:pt>
    <dgm:pt modelId="{8599CBA4-A103-42F0-A14B-A5D9848FA8B4}" type="pres">
      <dgm:prSet presAssocID="{001BA228-65DA-4C91-8153-74AC21F33423}" presName="circle3" presStyleLbl="node1" presStyleIdx="2" presStyleCnt="3" custLinFactNeighborY="531"/>
      <dgm:spPr>
        <a:solidFill>
          <a:srgbClr val="77AD97"/>
        </a:solidFill>
      </dgm:spPr>
    </dgm:pt>
    <dgm:pt modelId="{5061557F-58FD-49BE-8471-9A09091962F7}" type="pres">
      <dgm:prSet presAssocID="{001BA228-65DA-4C91-8153-74AC21F33423}" presName="rect3" presStyleLbl="alignAcc1" presStyleIdx="2" presStyleCnt="3" custLinFactNeighborY="531"/>
      <dgm:spPr/>
      <dgm:t>
        <a:bodyPr/>
        <a:lstStyle/>
        <a:p>
          <a:endParaRPr lang="en-US"/>
        </a:p>
      </dgm:t>
    </dgm:pt>
    <dgm:pt modelId="{37D86A72-A0A4-4E5C-8CAF-811EEBA1AEBD}" type="pres">
      <dgm:prSet presAssocID="{73D613ED-F2D4-4148-86FA-1F121C502FFB}" presName="rect1ParTx" presStyleLbl="alignAcc1" presStyleIdx="2" presStyleCnt="3">
        <dgm:presLayoutVars>
          <dgm:chMax val="1"/>
          <dgm:bulletEnabled val="1"/>
        </dgm:presLayoutVars>
      </dgm:prSet>
      <dgm:spPr/>
      <dgm:t>
        <a:bodyPr/>
        <a:lstStyle/>
        <a:p>
          <a:endParaRPr lang="en-US"/>
        </a:p>
      </dgm:t>
    </dgm:pt>
    <dgm:pt modelId="{609EED33-0EF2-4747-8603-5BBABC5804B3}" type="pres">
      <dgm:prSet presAssocID="{73D613ED-F2D4-4148-86FA-1F121C502FFB}" presName="rect1ChTx" presStyleLbl="alignAcc1" presStyleIdx="2" presStyleCnt="3" custScaleX="100000" custLinFactNeighborY="531">
        <dgm:presLayoutVars>
          <dgm:bulletEnabled val="1"/>
        </dgm:presLayoutVars>
      </dgm:prSet>
      <dgm:spPr/>
      <dgm:t>
        <a:bodyPr/>
        <a:lstStyle/>
        <a:p>
          <a:endParaRPr lang="en-US"/>
        </a:p>
      </dgm:t>
    </dgm:pt>
    <dgm:pt modelId="{70C88616-3CA1-44D4-AF87-F0AA35BE050F}" type="pres">
      <dgm:prSet presAssocID="{67F53F94-0E3B-4DDA-9EE6-3CE35BFA631D}" presName="rect2ParTx" presStyleLbl="alignAcc1" presStyleIdx="2" presStyleCnt="3">
        <dgm:presLayoutVars>
          <dgm:chMax val="1"/>
          <dgm:bulletEnabled val="1"/>
        </dgm:presLayoutVars>
      </dgm:prSet>
      <dgm:spPr/>
      <dgm:t>
        <a:bodyPr/>
        <a:lstStyle/>
        <a:p>
          <a:endParaRPr lang="en-US"/>
        </a:p>
      </dgm:t>
    </dgm:pt>
    <dgm:pt modelId="{BA0129BF-8D0B-4B9F-822B-080DB520D94A}" type="pres">
      <dgm:prSet presAssocID="{67F53F94-0E3B-4DDA-9EE6-3CE35BFA631D}" presName="rect2ChTx" presStyleLbl="alignAcc1" presStyleIdx="2" presStyleCnt="3" custLinFactNeighborY="531">
        <dgm:presLayoutVars>
          <dgm:bulletEnabled val="1"/>
        </dgm:presLayoutVars>
      </dgm:prSet>
      <dgm:spPr/>
      <dgm:t>
        <a:bodyPr/>
        <a:lstStyle/>
        <a:p>
          <a:endParaRPr lang="en-US"/>
        </a:p>
      </dgm:t>
    </dgm:pt>
    <dgm:pt modelId="{65C81F43-AF28-4E58-91C7-44D510A285A6}" type="pres">
      <dgm:prSet presAssocID="{001BA228-65DA-4C91-8153-74AC21F33423}" presName="rect3ParTx" presStyleLbl="alignAcc1" presStyleIdx="2" presStyleCnt="3">
        <dgm:presLayoutVars>
          <dgm:chMax val="1"/>
          <dgm:bulletEnabled val="1"/>
        </dgm:presLayoutVars>
      </dgm:prSet>
      <dgm:spPr/>
      <dgm:t>
        <a:bodyPr/>
        <a:lstStyle/>
        <a:p>
          <a:endParaRPr lang="en-US"/>
        </a:p>
      </dgm:t>
    </dgm:pt>
    <dgm:pt modelId="{5A8F8219-FB8F-46C8-849B-8464A5AA9485}" type="pres">
      <dgm:prSet presAssocID="{001BA228-65DA-4C91-8153-74AC21F33423}" presName="rect3ChTx" presStyleLbl="alignAcc1" presStyleIdx="2" presStyleCnt="3" custLinFactNeighborY="531">
        <dgm:presLayoutVars>
          <dgm:bulletEnabled val="1"/>
        </dgm:presLayoutVars>
      </dgm:prSet>
      <dgm:spPr/>
      <dgm:t>
        <a:bodyPr/>
        <a:lstStyle/>
        <a:p>
          <a:endParaRPr lang="en-US"/>
        </a:p>
      </dgm:t>
    </dgm:pt>
  </dgm:ptLst>
  <dgm:cxnLst>
    <dgm:cxn modelId="{77D2801C-E648-4C2D-A615-05FF4D8E8E85}" type="presOf" srcId="{73D613ED-F2D4-4148-86FA-1F121C502FFB}" destId="{37D86A72-A0A4-4E5C-8CAF-811EEBA1AEBD}" srcOrd="1" destOrd="0" presId="urn:microsoft.com/office/officeart/2005/8/layout/target3"/>
    <dgm:cxn modelId="{20E8FB91-3B08-446C-B505-3B04DE1B31F5}" srcId="{509C50FC-6EEC-48D0-9FB5-701BE12ACC34}" destId="{001BA228-65DA-4C91-8153-74AC21F33423}" srcOrd="2" destOrd="0" parTransId="{D51C3031-E88E-47DF-BCF9-4731B50A1077}" sibTransId="{26262B83-235B-4AC1-80C2-97F8C9DF66FC}"/>
    <dgm:cxn modelId="{F8E77964-EF06-4305-A7B1-768C2BF5FBB4}" srcId="{73D613ED-F2D4-4148-86FA-1F121C502FFB}" destId="{0A8598C5-971E-40F5-83FE-5B72D6010D1B}" srcOrd="0" destOrd="0" parTransId="{4C47325A-FD5C-48E3-A2EC-6643D91917A7}" sibTransId="{0FAE0CC8-C96C-4E3D-A2A9-000E5F1229B6}"/>
    <dgm:cxn modelId="{EB4AA780-DF2A-3A4B-8642-1E7F81D8C041}" srcId="{73D613ED-F2D4-4148-86FA-1F121C502FFB}" destId="{9FE786DE-08E7-7B4D-9AF0-0D403CAB33D8}" srcOrd="1" destOrd="0" parTransId="{ACFF333B-992E-6E4D-84F0-5E2C0811931A}" sibTransId="{F5353D92-BFEB-C246-963B-08532241B42E}"/>
    <dgm:cxn modelId="{D20A92BD-387F-4598-8B03-6721D144E57D}" type="presOf" srcId="{0A8598C5-971E-40F5-83FE-5B72D6010D1B}" destId="{609EED33-0EF2-4747-8603-5BBABC5804B3}" srcOrd="0" destOrd="0" presId="urn:microsoft.com/office/officeart/2005/8/layout/target3"/>
    <dgm:cxn modelId="{5857B613-42DE-472B-A8F6-55CA97316F1D}" type="presOf" srcId="{67F53F94-0E3B-4DDA-9EE6-3CE35BFA631D}" destId="{70C88616-3CA1-44D4-AF87-F0AA35BE050F}" srcOrd="1" destOrd="0" presId="urn:microsoft.com/office/officeart/2005/8/layout/target3"/>
    <dgm:cxn modelId="{83DC48EB-96FF-4BF1-967E-0F915C260067}" type="presOf" srcId="{06C63DA8-7F2D-443E-9FF9-D6580C4D23D1}" destId="{5A8F8219-FB8F-46C8-849B-8464A5AA9485}" srcOrd="0" destOrd="0" presId="urn:microsoft.com/office/officeart/2005/8/layout/target3"/>
    <dgm:cxn modelId="{F7412751-532C-4289-864D-D42EE7EF4145}" type="presOf" srcId="{4575EBAC-D235-0E46-916F-47242CADB635}" destId="{609EED33-0EF2-4747-8603-5BBABC5804B3}" srcOrd="0" destOrd="2" presId="urn:microsoft.com/office/officeart/2005/8/layout/target3"/>
    <dgm:cxn modelId="{3B2D8D39-D02A-9347-B007-E2DA7D9B9143}" srcId="{67F53F94-0E3B-4DDA-9EE6-3CE35BFA631D}" destId="{64C8B28B-EDFA-2742-8A43-03E6B9B10865}" srcOrd="3" destOrd="0" parTransId="{746067A2-A145-A54C-9EA3-DAFABA272572}" sibTransId="{D5D2CDDE-94B5-0343-970E-82F6E671B586}"/>
    <dgm:cxn modelId="{22E271FD-EBB2-EA4E-8AD8-2B246F915EC5}" srcId="{67F53F94-0E3B-4DDA-9EE6-3CE35BFA631D}" destId="{DB7EE331-B1BA-8940-92F9-5348484A0983}" srcOrd="1" destOrd="0" parTransId="{D4B7BA39-7461-6847-AFAB-E688F9106EAB}" sibTransId="{0C4ABC3F-BD8C-4647-A89C-9ACEF95301EF}"/>
    <dgm:cxn modelId="{7813F317-F773-4C41-93A4-A21281D1EDCC}" type="presOf" srcId="{64C8B28B-EDFA-2742-8A43-03E6B9B10865}" destId="{BA0129BF-8D0B-4B9F-822B-080DB520D94A}" srcOrd="0" destOrd="3" presId="urn:microsoft.com/office/officeart/2005/8/layout/target3"/>
    <dgm:cxn modelId="{78C402CB-8F60-4E4D-8C5C-E183E2E979EC}" type="presOf" srcId="{001BA228-65DA-4C91-8153-74AC21F33423}" destId="{65C81F43-AF28-4E58-91C7-44D510A285A6}" srcOrd="1" destOrd="0" presId="urn:microsoft.com/office/officeart/2005/8/layout/target3"/>
    <dgm:cxn modelId="{66DEFF12-80C7-45D4-AFE3-033C739EFF35}" type="presOf" srcId="{A3532076-27CF-6840-94AD-FF03C40224EC}" destId="{609EED33-0EF2-4747-8603-5BBABC5804B3}" srcOrd="0" destOrd="3" presId="urn:microsoft.com/office/officeart/2005/8/layout/target3"/>
    <dgm:cxn modelId="{EA41BD04-937B-284A-BDC2-9104CFEA8E72}" srcId="{73D613ED-F2D4-4148-86FA-1F121C502FFB}" destId="{A3532076-27CF-6840-94AD-FF03C40224EC}" srcOrd="3" destOrd="0" parTransId="{A3400C82-BC1A-BD46-9064-1B2A4D61E733}" sibTransId="{55333051-E9C8-5C47-9197-714B634EBCDA}"/>
    <dgm:cxn modelId="{94482478-95FD-4FA1-BCBF-F64A18C4EF7A}" type="presOf" srcId="{7A7BFE9F-FEB6-D04D-8FCA-9BA711258E39}" destId="{BA0129BF-8D0B-4B9F-822B-080DB520D94A}" srcOrd="0" destOrd="2" presId="urn:microsoft.com/office/officeart/2005/8/layout/target3"/>
    <dgm:cxn modelId="{AFEBB6A6-275B-4BD1-A732-E2969ED3DDF9}" srcId="{67F53F94-0E3B-4DDA-9EE6-3CE35BFA631D}" destId="{C97ACAAA-1F21-4671-ACBA-B93607637956}" srcOrd="0" destOrd="0" parTransId="{CD3D6B46-718E-4B4A-A2D0-C5F718619D87}" sibTransId="{23255C8E-EA1D-469B-9579-07BC10BF98B3}"/>
    <dgm:cxn modelId="{1F9E33B7-1284-4AE5-8265-3DECC3864155}" type="presOf" srcId="{001BA228-65DA-4C91-8153-74AC21F33423}" destId="{5061557F-58FD-49BE-8471-9A09091962F7}" srcOrd="0" destOrd="0" presId="urn:microsoft.com/office/officeart/2005/8/layout/target3"/>
    <dgm:cxn modelId="{E773532E-5A7D-4043-9EF9-93A4FC09C89B}" type="presOf" srcId="{9FE786DE-08E7-7B4D-9AF0-0D403CAB33D8}" destId="{609EED33-0EF2-4747-8603-5BBABC5804B3}" srcOrd="0" destOrd="1" presId="urn:microsoft.com/office/officeart/2005/8/layout/target3"/>
    <dgm:cxn modelId="{D349BB38-79C6-495A-A799-595475B4BFD0}" srcId="{509C50FC-6EEC-48D0-9FB5-701BE12ACC34}" destId="{73D613ED-F2D4-4148-86FA-1F121C502FFB}" srcOrd="0" destOrd="0" parTransId="{700181BB-300E-44C3-9A05-38C38283C560}" sibTransId="{E38F9D16-D69B-46D9-910D-9C29FF5EBBC0}"/>
    <dgm:cxn modelId="{C614DA86-0E72-4BD6-B21C-8702EBB7CEF8}" type="presOf" srcId="{DB7EE331-B1BA-8940-92F9-5348484A0983}" destId="{BA0129BF-8D0B-4B9F-822B-080DB520D94A}" srcOrd="0" destOrd="1" presId="urn:microsoft.com/office/officeart/2005/8/layout/target3"/>
    <dgm:cxn modelId="{FAFB427A-2233-42FD-8EE6-E19665AC3A75}" type="presOf" srcId="{73D613ED-F2D4-4148-86FA-1F121C502FFB}" destId="{B3012B3C-746E-4DD3-B0B5-481AB282691C}" srcOrd="0" destOrd="0" presId="urn:microsoft.com/office/officeart/2005/8/layout/target3"/>
    <dgm:cxn modelId="{659E73C1-4E38-4BCD-A260-285344AD04F4}" type="presOf" srcId="{C97ACAAA-1F21-4671-ACBA-B93607637956}" destId="{BA0129BF-8D0B-4B9F-822B-080DB520D94A}" srcOrd="0" destOrd="0" presId="urn:microsoft.com/office/officeart/2005/8/layout/target3"/>
    <dgm:cxn modelId="{32CBE6CB-C405-48D8-99D5-79FCBF6EFB57}" srcId="{001BA228-65DA-4C91-8153-74AC21F33423}" destId="{06C63DA8-7F2D-443E-9FF9-D6580C4D23D1}" srcOrd="0" destOrd="0" parTransId="{9F57E975-A682-4B3E-924B-EE410F536E2C}" sibTransId="{9CE24B42-F978-452C-B093-35F3C6C93422}"/>
    <dgm:cxn modelId="{2E39236B-189B-4EFB-8E6A-309EC9C16B58}" type="presOf" srcId="{509C50FC-6EEC-48D0-9FB5-701BE12ACC34}" destId="{D7950E25-CA6F-415C-AF9E-95DA0F498D15}" srcOrd="0" destOrd="0" presId="urn:microsoft.com/office/officeart/2005/8/layout/target3"/>
    <dgm:cxn modelId="{4A9AFD6C-6288-6C4A-BF50-55FA34B77388}" srcId="{73D613ED-F2D4-4148-86FA-1F121C502FFB}" destId="{4575EBAC-D235-0E46-916F-47242CADB635}" srcOrd="2" destOrd="0" parTransId="{FC61F568-065F-2843-A84C-C01D134FA1B1}" sibTransId="{3C8C5CF7-C3AD-974C-9F81-CB3C409A4EEC}"/>
    <dgm:cxn modelId="{2E5B33AA-5B70-7046-8447-868F0FDA398F}" srcId="{001BA228-65DA-4C91-8153-74AC21F33423}" destId="{2CDED872-C60D-374A-A243-3473A439B702}" srcOrd="1" destOrd="0" parTransId="{C0A9B1C1-4579-A54E-BEC1-DC555C0857FD}" sibTransId="{7787B913-992B-C849-9956-3BD8CE0F0808}"/>
    <dgm:cxn modelId="{3A070C8A-A65D-4C2E-9D6B-11028859AC1C}" type="presOf" srcId="{2CDED872-C60D-374A-A243-3473A439B702}" destId="{5A8F8219-FB8F-46C8-849B-8464A5AA9485}" srcOrd="0" destOrd="1" presId="urn:microsoft.com/office/officeart/2005/8/layout/target3"/>
    <dgm:cxn modelId="{2E975FAC-F09A-464F-98A0-3BB7BF98C709}" srcId="{67F53F94-0E3B-4DDA-9EE6-3CE35BFA631D}" destId="{7A7BFE9F-FEB6-D04D-8FCA-9BA711258E39}" srcOrd="2" destOrd="0" parTransId="{955FC503-6E77-FD4E-B761-81A53F37E450}" sibTransId="{EFB2D6E2-83E9-C84D-A756-3B5DA88D6243}"/>
    <dgm:cxn modelId="{C5AB6690-A349-49EB-9E01-DEE3C39D9129}" type="presOf" srcId="{67F53F94-0E3B-4DDA-9EE6-3CE35BFA631D}" destId="{20C68572-C960-4C31-ABA1-E016792821FE}" srcOrd="0" destOrd="0" presId="urn:microsoft.com/office/officeart/2005/8/layout/target3"/>
    <dgm:cxn modelId="{B1424A7E-3364-46E7-98EB-16F4A3035B32}" srcId="{509C50FC-6EEC-48D0-9FB5-701BE12ACC34}" destId="{67F53F94-0E3B-4DDA-9EE6-3CE35BFA631D}" srcOrd="1" destOrd="0" parTransId="{4825B1FD-513B-4E68-96FD-88015051FE48}" sibTransId="{823852FF-BFFF-48FE-937A-04D186DC096D}"/>
    <dgm:cxn modelId="{3328C123-B375-4DAA-9E6D-16DCF34A6899}" type="presParOf" srcId="{D7950E25-CA6F-415C-AF9E-95DA0F498D15}" destId="{A372D785-10DC-480E-9986-AE5CDC729087}" srcOrd="0" destOrd="0" presId="urn:microsoft.com/office/officeart/2005/8/layout/target3"/>
    <dgm:cxn modelId="{11808CB1-4420-4910-BD04-3D98CA19F311}" type="presParOf" srcId="{D7950E25-CA6F-415C-AF9E-95DA0F498D15}" destId="{AD9D0CFE-9169-4CB6-AFFF-9086543C9BD7}" srcOrd="1" destOrd="0" presId="urn:microsoft.com/office/officeart/2005/8/layout/target3"/>
    <dgm:cxn modelId="{F5D471F2-717C-4B0F-B33D-7131FCF9A675}" type="presParOf" srcId="{D7950E25-CA6F-415C-AF9E-95DA0F498D15}" destId="{B3012B3C-746E-4DD3-B0B5-481AB282691C}" srcOrd="2" destOrd="0" presId="urn:microsoft.com/office/officeart/2005/8/layout/target3"/>
    <dgm:cxn modelId="{339FBB60-BA81-4C7A-8B57-FEC2D55100F4}" type="presParOf" srcId="{D7950E25-CA6F-415C-AF9E-95DA0F498D15}" destId="{C4272E7F-7D20-469B-B221-AB86D07DA1AF}" srcOrd="3" destOrd="0" presId="urn:microsoft.com/office/officeart/2005/8/layout/target3"/>
    <dgm:cxn modelId="{766538C5-EA13-40CD-A81F-D2FEC9AC98B2}" type="presParOf" srcId="{D7950E25-CA6F-415C-AF9E-95DA0F498D15}" destId="{1B5D81E5-36C9-4522-971E-B0DA6D9FF079}" srcOrd="4" destOrd="0" presId="urn:microsoft.com/office/officeart/2005/8/layout/target3"/>
    <dgm:cxn modelId="{BEA78A88-3F47-401F-B5E5-8171E69F4855}" type="presParOf" srcId="{D7950E25-CA6F-415C-AF9E-95DA0F498D15}" destId="{20C68572-C960-4C31-ABA1-E016792821FE}" srcOrd="5" destOrd="0" presId="urn:microsoft.com/office/officeart/2005/8/layout/target3"/>
    <dgm:cxn modelId="{F289C143-5207-4D46-AF3C-3132E066CA1E}" type="presParOf" srcId="{D7950E25-CA6F-415C-AF9E-95DA0F498D15}" destId="{BB31E66E-AFDD-4FD5-8775-1D90B76E1665}" srcOrd="6" destOrd="0" presId="urn:microsoft.com/office/officeart/2005/8/layout/target3"/>
    <dgm:cxn modelId="{DE740491-6E29-46D9-827E-3AF42F215438}" type="presParOf" srcId="{D7950E25-CA6F-415C-AF9E-95DA0F498D15}" destId="{8599CBA4-A103-42F0-A14B-A5D9848FA8B4}" srcOrd="7" destOrd="0" presId="urn:microsoft.com/office/officeart/2005/8/layout/target3"/>
    <dgm:cxn modelId="{E160512A-57CC-48C8-9018-84F4CA8C4C69}" type="presParOf" srcId="{D7950E25-CA6F-415C-AF9E-95DA0F498D15}" destId="{5061557F-58FD-49BE-8471-9A09091962F7}" srcOrd="8" destOrd="0" presId="urn:microsoft.com/office/officeart/2005/8/layout/target3"/>
    <dgm:cxn modelId="{ED522AA7-000B-462E-BD28-03ADAE79DBFD}" type="presParOf" srcId="{D7950E25-CA6F-415C-AF9E-95DA0F498D15}" destId="{37D86A72-A0A4-4E5C-8CAF-811EEBA1AEBD}" srcOrd="9" destOrd="0" presId="urn:microsoft.com/office/officeart/2005/8/layout/target3"/>
    <dgm:cxn modelId="{8EFDB63C-8173-422D-ABE5-E538250EB700}" type="presParOf" srcId="{D7950E25-CA6F-415C-AF9E-95DA0F498D15}" destId="{609EED33-0EF2-4747-8603-5BBABC5804B3}" srcOrd="10" destOrd="0" presId="urn:microsoft.com/office/officeart/2005/8/layout/target3"/>
    <dgm:cxn modelId="{F8079A49-BD54-45DF-A7D6-ECD407BFF8C7}" type="presParOf" srcId="{D7950E25-CA6F-415C-AF9E-95DA0F498D15}" destId="{70C88616-3CA1-44D4-AF87-F0AA35BE050F}" srcOrd="11" destOrd="0" presId="urn:microsoft.com/office/officeart/2005/8/layout/target3"/>
    <dgm:cxn modelId="{F50CA0E2-BE7F-4AD5-8177-A1DE11FF79BD}" type="presParOf" srcId="{D7950E25-CA6F-415C-AF9E-95DA0F498D15}" destId="{BA0129BF-8D0B-4B9F-822B-080DB520D94A}" srcOrd="12" destOrd="0" presId="urn:microsoft.com/office/officeart/2005/8/layout/target3"/>
    <dgm:cxn modelId="{0FF2FFEE-B08F-423F-9FA0-383BD3050A33}" type="presParOf" srcId="{D7950E25-CA6F-415C-AF9E-95DA0F498D15}" destId="{65C81F43-AF28-4E58-91C7-44D510A285A6}" srcOrd="13" destOrd="0" presId="urn:microsoft.com/office/officeart/2005/8/layout/target3"/>
    <dgm:cxn modelId="{80CADAD6-8E8E-426D-84A0-CE5C806C0542}" type="presParOf" srcId="{D7950E25-CA6F-415C-AF9E-95DA0F498D15}" destId="{5A8F8219-FB8F-46C8-849B-8464A5AA9485}"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F224CAEE-8F6D-4FE6-8010-19BECA9F416E}"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913B97C4-F9B3-49E8-82C2-00F720770341}">
      <dgm:prSet phldrT="[Text]" custT="1"/>
      <dgm:spPr>
        <a:solidFill>
          <a:srgbClr val="92D050"/>
        </a:solidFill>
        <a:ln>
          <a:solidFill>
            <a:schemeClr val="tx1"/>
          </a:solidFill>
        </a:ln>
      </dgm:spPr>
      <dgm:t>
        <a:bodyPr/>
        <a:lstStyle/>
        <a:p>
          <a:pPr algn="l"/>
          <a:r>
            <a:rPr lang="en-US" sz="3600" baseline="0" dirty="0">
              <a:solidFill>
                <a:schemeClr val="tx1"/>
              </a:solidFill>
            </a:rPr>
            <a:t>Screening and diagnosis</a:t>
          </a:r>
        </a:p>
      </dgm:t>
    </dgm:pt>
    <dgm:pt modelId="{C14ABCEA-DAE0-4F7F-B6BA-0142B690D1A7}" type="parTrans" cxnId="{2C6632B1-EA99-4148-BEF2-08AE0793C816}">
      <dgm:prSet/>
      <dgm:spPr/>
      <dgm:t>
        <a:bodyPr/>
        <a:lstStyle/>
        <a:p>
          <a:endParaRPr lang="en-US"/>
        </a:p>
      </dgm:t>
    </dgm:pt>
    <dgm:pt modelId="{2FE3E697-C75C-4037-AA19-12F018302B64}" type="sibTrans" cxnId="{2C6632B1-EA99-4148-BEF2-08AE0793C816}">
      <dgm:prSet/>
      <dgm:spPr/>
      <dgm:t>
        <a:bodyPr/>
        <a:lstStyle/>
        <a:p>
          <a:endParaRPr lang="en-US"/>
        </a:p>
      </dgm:t>
    </dgm:pt>
    <dgm:pt modelId="{30FE5EEA-A836-429E-8497-5FBF443E139C}">
      <dgm:prSet phldrT="[Text]" custT="1"/>
      <dgm:spPr>
        <a:solidFill>
          <a:schemeClr val="tx2">
            <a:lumMod val="40000"/>
            <a:lumOff val="60000"/>
          </a:schemeClr>
        </a:solidFill>
        <a:ln>
          <a:solidFill>
            <a:schemeClr val="tx1"/>
          </a:solidFill>
        </a:ln>
      </dgm:spPr>
      <dgm:t>
        <a:bodyPr/>
        <a:lstStyle/>
        <a:p>
          <a:pPr algn="r"/>
          <a:r>
            <a:rPr lang="en-US" sz="2800" baseline="0" dirty="0">
              <a:solidFill>
                <a:schemeClr val="tx1"/>
              </a:solidFill>
            </a:rPr>
            <a:t>Pre-treatment </a:t>
          </a:r>
        </a:p>
        <a:p>
          <a:pPr algn="r"/>
          <a:r>
            <a:rPr lang="en-US" sz="2800" baseline="0" dirty="0">
              <a:solidFill>
                <a:schemeClr val="tx1"/>
              </a:solidFill>
            </a:rPr>
            <a:t>evaluation</a:t>
          </a:r>
        </a:p>
        <a:p>
          <a:pPr algn="r"/>
          <a:r>
            <a:rPr lang="en-US" sz="1800" baseline="0" dirty="0">
              <a:solidFill>
                <a:schemeClr val="tx1"/>
              </a:solidFill>
            </a:rPr>
            <a:t>- Liver disease staging</a:t>
          </a:r>
        </a:p>
        <a:p>
          <a:pPr algn="r"/>
          <a:r>
            <a:rPr lang="en-US" sz="1800" baseline="0" dirty="0">
              <a:solidFill>
                <a:schemeClr val="tx1"/>
              </a:solidFill>
            </a:rPr>
            <a:t>- Patient education/counseling</a:t>
          </a:r>
        </a:p>
      </dgm:t>
    </dgm:pt>
    <dgm:pt modelId="{A8850461-B5CA-47D4-B7F7-1A40FDFE1A97}" type="parTrans" cxnId="{C9DD4A4E-DE72-4BB9-B1EB-ABBED0C02C47}">
      <dgm:prSet/>
      <dgm:spPr/>
      <dgm:t>
        <a:bodyPr/>
        <a:lstStyle/>
        <a:p>
          <a:endParaRPr lang="en-US"/>
        </a:p>
      </dgm:t>
    </dgm:pt>
    <dgm:pt modelId="{9DFEC5D3-379F-4D74-B3AE-D0C9741BA118}" type="sibTrans" cxnId="{C9DD4A4E-DE72-4BB9-B1EB-ABBED0C02C47}">
      <dgm:prSet/>
      <dgm:spPr/>
      <dgm:t>
        <a:bodyPr/>
        <a:lstStyle/>
        <a:p>
          <a:endParaRPr lang="en-US"/>
        </a:p>
      </dgm:t>
    </dgm:pt>
    <dgm:pt modelId="{F0884D7E-3E75-4F96-BDAD-9D267C50E141}">
      <dgm:prSet phldrT="[Text]" custT="1"/>
      <dgm:spPr>
        <a:solidFill>
          <a:srgbClr val="FFFF00"/>
        </a:solidFill>
        <a:ln>
          <a:solidFill>
            <a:schemeClr val="tx1"/>
          </a:solidFill>
        </a:ln>
      </dgm:spPr>
      <dgm:t>
        <a:bodyPr/>
        <a:lstStyle/>
        <a:p>
          <a:r>
            <a:rPr lang="en-US" sz="1800" baseline="0" dirty="0">
              <a:solidFill>
                <a:schemeClr val="tx1"/>
              </a:solidFill>
            </a:rPr>
            <a:t>Strategies for Rx approval</a:t>
          </a:r>
        </a:p>
      </dgm:t>
    </dgm:pt>
    <dgm:pt modelId="{27EF92E7-C6B7-4F3E-A833-15308C5F864B}" type="parTrans" cxnId="{AC2B39D6-AA2D-4C08-804B-EF0E1D044B55}">
      <dgm:prSet/>
      <dgm:spPr/>
      <dgm:t>
        <a:bodyPr/>
        <a:lstStyle/>
        <a:p>
          <a:endParaRPr lang="en-US"/>
        </a:p>
      </dgm:t>
    </dgm:pt>
    <dgm:pt modelId="{F9AC2260-67C3-4174-9E47-10C65FE901CA}" type="sibTrans" cxnId="{AC2B39D6-AA2D-4C08-804B-EF0E1D044B55}">
      <dgm:prSet/>
      <dgm:spPr/>
      <dgm:t>
        <a:bodyPr/>
        <a:lstStyle/>
        <a:p>
          <a:endParaRPr lang="en-US"/>
        </a:p>
      </dgm:t>
    </dgm:pt>
    <dgm:pt modelId="{685A7C0A-ED65-4B84-82FC-F76769F57E07}">
      <dgm:prSet phldrT="[Text]" custT="1"/>
      <dgm:spPr>
        <a:solidFill>
          <a:srgbClr val="D0B8E4"/>
        </a:solidFill>
        <a:ln>
          <a:solidFill>
            <a:schemeClr val="tx1"/>
          </a:solidFill>
        </a:ln>
      </dgm:spPr>
      <dgm:t>
        <a:bodyPr/>
        <a:lstStyle/>
        <a:p>
          <a:endParaRPr lang="en-US" sz="1300" baseline="0" dirty="0">
            <a:solidFill>
              <a:schemeClr val="tx1"/>
            </a:solidFill>
          </a:endParaRPr>
        </a:p>
        <a:p>
          <a:r>
            <a:rPr lang="en-US" sz="1800" baseline="0" dirty="0">
              <a:solidFill>
                <a:schemeClr val="tx1"/>
              </a:solidFill>
            </a:rPr>
            <a:t>Healthcare maintenance</a:t>
          </a:r>
        </a:p>
        <a:p>
          <a:endParaRPr lang="en-US" sz="1300" baseline="0" dirty="0">
            <a:solidFill>
              <a:schemeClr val="tx1"/>
            </a:solidFill>
          </a:endParaRPr>
        </a:p>
        <a:p>
          <a:endParaRPr lang="en-US" sz="1300" baseline="0" dirty="0">
            <a:solidFill>
              <a:schemeClr val="tx1"/>
            </a:solidFill>
          </a:endParaRPr>
        </a:p>
      </dgm:t>
    </dgm:pt>
    <dgm:pt modelId="{038CAAAC-1787-481C-90B1-AED6E96E2890}" type="parTrans" cxnId="{80357E42-D6F4-4C32-B78D-5992431EE844}">
      <dgm:prSet/>
      <dgm:spPr/>
      <dgm:t>
        <a:bodyPr/>
        <a:lstStyle/>
        <a:p>
          <a:endParaRPr lang="en-US"/>
        </a:p>
      </dgm:t>
    </dgm:pt>
    <dgm:pt modelId="{8C01DF8F-13F0-4016-A082-169673B4BC3C}" type="sibTrans" cxnId="{80357E42-D6F4-4C32-B78D-5992431EE844}">
      <dgm:prSet/>
      <dgm:spPr/>
      <dgm:t>
        <a:bodyPr/>
        <a:lstStyle/>
        <a:p>
          <a:endParaRPr lang="en-US"/>
        </a:p>
      </dgm:t>
    </dgm:pt>
    <dgm:pt modelId="{73B10D2F-15EE-485F-8812-25371B097FF2}">
      <dgm:prSet phldrT="[Text]" custT="1"/>
      <dgm:spPr>
        <a:solidFill>
          <a:srgbClr val="EF41DA"/>
        </a:solidFill>
        <a:ln>
          <a:solidFill>
            <a:schemeClr val="tx1"/>
          </a:solidFill>
        </a:ln>
      </dgm:spPr>
      <dgm:t>
        <a:bodyPr/>
        <a:lstStyle/>
        <a:p>
          <a:r>
            <a:rPr lang="en-US" sz="2000" baseline="0" dirty="0">
              <a:solidFill>
                <a:schemeClr val="tx1"/>
              </a:solidFill>
            </a:rPr>
            <a:t>Regimen selection</a:t>
          </a:r>
        </a:p>
        <a:p>
          <a:r>
            <a:rPr lang="en-US" sz="1600" baseline="0" dirty="0">
              <a:solidFill>
                <a:schemeClr val="tx1"/>
              </a:solidFill>
            </a:rPr>
            <a:t>- Drug interactions</a:t>
          </a:r>
        </a:p>
        <a:p>
          <a:r>
            <a:rPr lang="en-US" sz="1600" baseline="0" dirty="0">
              <a:solidFill>
                <a:schemeClr val="tx1"/>
              </a:solidFill>
            </a:rPr>
            <a:t>- Treatment history status</a:t>
          </a:r>
        </a:p>
        <a:p>
          <a:endParaRPr lang="en-US" sz="1400" baseline="0" dirty="0">
            <a:solidFill>
              <a:schemeClr val="tx1"/>
            </a:solidFill>
          </a:endParaRPr>
        </a:p>
      </dgm:t>
    </dgm:pt>
    <dgm:pt modelId="{EB05D10E-F507-4BE7-9200-23CC34576B54}" type="parTrans" cxnId="{5E6069FF-EED9-4D62-A891-E79F9088543E}">
      <dgm:prSet/>
      <dgm:spPr/>
      <dgm:t>
        <a:bodyPr/>
        <a:lstStyle/>
        <a:p>
          <a:endParaRPr lang="en-US"/>
        </a:p>
      </dgm:t>
    </dgm:pt>
    <dgm:pt modelId="{43B1443B-FA84-4C83-90A4-30A0C34A007A}" type="sibTrans" cxnId="{5E6069FF-EED9-4D62-A891-E79F9088543E}">
      <dgm:prSet/>
      <dgm:spPr/>
      <dgm:t>
        <a:bodyPr/>
        <a:lstStyle/>
        <a:p>
          <a:endParaRPr lang="en-US"/>
        </a:p>
      </dgm:t>
    </dgm:pt>
    <dgm:pt modelId="{CA8C9513-18EB-44CE-B029-F516B0EE9D9B}">
      <dgm:prSet phldrT="[Text]" custT="1"/>
      <dgm:spPr>
        <a:solidFill>
          <a:schemeClr val="bg1">
            <a:lumMod val="65000"/>
          </a:schemeClr>
        </a:solidFill>
        <a:ln>
          <a:solidFill>
            <a:schemeClr val="tx1"/>
          </a:solidFill>
        </a:ln>
      </dgm:spPr>
      <dgm:t>
        <a:bodyPr/>
        <a:lstStyle/>
        <a:p>
          <a:pPr>
            <a:spcAft>
              <a:spcPts val="0"/>
            </a:spcAft>
          </a:pPr>
          <a:r>
            <a:rPr lang="en-US" sz="1800" baseline="0" dirty="0">
              <a:solidFill>
                <a:schemeClr val="tx1"/>
              </a:solidFill>
            </a:rPr>
            <a:t>Transmission &amp;</a:t>
          </a:r>
        </a:p>
        <a:p>
          <a:pPr>
            <a:spcAft>
              <a:spcPts val="0"/>
            </a:spcAft>
          </a:pPr>
          <a:r>
            <a:rPr lang="en-US" sz="1800" baseline="0" dirty="0">
              <a:solidFill>
                <a:schemeClr val="tx1"/>
              </a:solidFill>
            </a:rPr>
            <a:t>re-infection prevention</a:t>
          </a:r>
        </a:p>
      </dgm:t>
    </dgm:pt>
    <dgm:pt modelId="{40691DC7-BC7E-44F5-A59C-BB983C26FD1B}" type="parTrans" cxnId="{7F4ACBDD-93A1-4BE1-ACA1-3418B8A93A35}">
      <dgm:prSet/>
      <dgm:spPr/>
      <dgm:t>
        <a:bodyPr/>
        <a:lstStyle/>
        <a:p>
          <a:endParaRPr lang="en-US"/>
        </a:p>
      </dgm:t>
    </dgm:pt>
    <dgm:pt modelId="{CBCC9461-A179-4616-A443-06E57BD3CC8C}" type="sibTrans" cxnId="{7F4ACBDD-93A1-4BE1-ACA1-3418B8A93A35}">
      <dgm:prSet/>
      <dgm:spPr/>
      <dgm:t>
        <a:bodyPr/>
        <a:lstStyle/>
        <a:p>
          <a:endParaRPr lang="en-US"/>
        </a:p>
      </dgm:t>
    </dgm:pt>
    <dgm:pt modelId="{CB92604A-74EF-408F-B970-0E872183A04C}">
      <dgm:prSet custT="1"/>
      <dgm:spPr>
        <a:solidFill>
          <a:schemeClr val="accent6">
            <a:lumMod val="60000"/>
            <a:lumOff val="40000"/>
          </a:schemeClr>
        </a:solidFill>
        <a:ln>
          <a:solidFill>
            <a:schemeClr val="tx1"/>
          </a:solidFill>
        </a:ln>
      </dgm:spPr>
      <dgm:t>
        <a:bodyPr/>
        <a:lstStyle/>
        <a:p>
          <a:r>
            <a:rPr lang="en-US" sz="1800" baseline="0" dirty="0">
              <a:solidFill>
                <a:schemeClr val="tx1"/>
              </a:solidFill>
            </a:rPr>
            <a:t>Monitoring (toxicity, response)</a:t>
          </a:r>
        </a:p>
      </dgm:t>
    </dgm:pt>
    <dgm:pt modelId="{F97FF1BB-AE9F-489B-9930-885B5D367914}" type="parTrans" cxnId="{B2E4432E-DAF0-49AE-98A0-6A8066E1A8EC}">
      <dgm:prSet/>
      <dgm:spPr/>
      <dgm:t>
        <a:bodyPr/>
        <a:lstStyle/>
        <a:p>
          <a:endParaRPr lang="en-US"/>
        </a:p>
      </dgm:t>
    </dgm:pt>
    <dgm:pt modelId="{A30D3EDF-F14C-49D5-91ED-91F6ADFFC640}" type="sibTrans" cxnId="{B2E4432E-DAF0-49AE-98A0-6A8066E1A8EC}">
      <dgm:prSet/>
      <dgm:spPr/>
      <dgm:t>
        <a:bodyPr/>
        <a:lstStyle/>
        <a:p>
          <a:endParaRPr lang="en-US"/>
        </a:p>
      </dgm:t>
    </dgm:pt>
    <dgm:pt modelId="{A3275BE7-F2B9-466B-83A3-D9001F089770}" type="pres">
      <dgm:prSet presAssocID="{F224CAEE-8F6D-4FE6-8010-19BECA9F416E}" presName="Name0" presStyleCnt="0">
        <dgm:presLayoutVars>
          <dgm:chPref val="1"/>
          <dgm:dir/>
          <dgm:animOne val="branch"/>
          <dgm:animLvl val="lvl"/>
          <dgm:resizeHandles/>
        </dgm:presLayoutVars>
      </dgm:prSet>
      <dgm:spPr/>
      <dgm:t>
        <a:bodyPr/>
        <a:lstStyle/>
        <a:p>
          <a:endParaRPr lang="en-US"/>
        </a:p>
      </dgm:t>
    </dgm:pt>
    <dgm:pt modelId="{FA0CE4C9-E1A4-468C-B858-2A0F661D7F96}" type="pres">
      <dgm:prSet presAssocID="{913B97C4-F9B3-49E8-82C2-00F720770341}" presName="vertOne" presStyleCnt="0"/>
      <dgm:spPr/>
    </dgm:pt>
    <dgm:pt modelId="{04D13050-AA84-4201-8249-CC07D1AF2BB3}" type="pres">
      <dgm:prSet presAssocID="{913B97C4-F9B3-49E8-82C2-00F720770341}" presName="txOne" presStyleLbl="node0" presStyleIdx="0" presStyleCnt="1" custLinFactY="-23094" custLinFactNeighborX="-38" custLinFactNeighborY="-100000">
        <dgm:presLayoutVars>
          <dgm:chPref val="3"/>
        </dgm:presLayoutVars>
      </dgm:prSet>
      <dgm:spPr/>
      <dgm:t>
        <a:bodyPr/>
        <a:lstStyle/>
        <a:p>
          <a:endParaRPr lang="en-US"/>
        </a:p>
      </dgm:t>
    </dgm:pt>
    <dgm:pt modelId="{29152460-807D-49C7-93E0-49A542A30AED}" type="pres">
      <dgm:prSet presAssocID="{913B97C4-F9B3-49E8-82C2-00F720770341}" presName="parTransOne" presStyleCnt="0"/>
      <dgm:spPr/>
    </dgm:pt>
    <dgm:pt modelId="{368F5906-50C0-4E22-8EC6-EF0387F017F5}" type="pres">
      <dgm:prSet presAssocID="{913B97C4-F9B3-49E8-82C2-00F720770341}" presName="horzOne" presStyleCnt="0"/>
      <dgm:spPr/>
    </dgm:pt>
    <dgm:pt modelId="{168C1609-FFC0-4450-BF1A-516FEE995795}" type="pres">
      <dgm:prSet presAssocID="{30FE5EEA-A836-429E-8497-5FBF443E139C}" presName="vertTwo" presStyleCnt="0"/>
      <dgm:spPr/>
    </dgm:pt>
    <dgm:pt modelId="{79050D40-062E-4419-ADED-593F68A1A33B}" type="pres">
      <dgm:prSet presAssocID="{30FE5EEA-A836-429E-8497-5FBF443E139C}" presName="txTwo" presStyleLbl="node2" presStyleIdx="0" presStyleCnt="2" custScaleY="191581">
        <dgm:presLayoutVars>
          <dgm:chPref val="3"/>
        </dgm:presLayoutVars>
      </dgm:prSet>
      <dgm:spPr/>
      <dgm:t>
        <a:bodyPr/>
        <a:lstStyle/>
        <a:p>
          <a:endParaRPr lang="en-US"/>
        </a:p>
      </dgm:t>
    </dgm:pt>
    <dgm:pt modelId="{E8B9478C-8348-4AA5-BED3-AA904DEF7D7E}" type="pres">
      <dgm:prSet presAssocID="{30FE5EEA-A836-429E-8497-5FBF443E139C}" presName="parTransTwo" presStyleCnt="0"/>
      <dgm:spPr/>
    </dgm:pt>
    <dgm:pt modelId="{4A99BC23-6728-43AE-89C3-EC409A50FB85}" type="pres">
      <dgm:prSet presAssocID="{30FE5EEA-A836-429E-8497-5FBF443E139C}" presName="horzTwo" presStyleCnt="0"/>
      <dgm:spPr/>
    </dgm:pt>
    <dgm:pt modelId="{138D5295-67DF-4D22-B57E-DFCBB8B9CD67}" type="pres">
      <dgm:prSet presAssocID="{F0884D7E-3E75-4F96-BDAD-9D267C50E141}" presName="vertThree" presStyleCnt="0"/>
      <dgm:spPr/>
    </dgm:pt>
    <dgm:pt modelId="{41A4360C-C562-4859-B9C2-803F216782C9}" type="pres">
      <dgm:prSet presAssocID="{F0884D7E-3E75-4F96-BDAD-9D267C50E141}" presName="txThree" presStyleLbl="node3" presStyleIdx="0" presStyleCnt="4" custScaleY="123055">
        <dgm:presLayoutVars>
          <dgm:chPref val="3"/>
        </dgm:presLayoutVars>
      </dgm:prSet>
      <dgm:spPr/>
      <dgm:t>
        <a:bodyPr/>
        <a:lstStyle/>
        <a:p>
          <a:endParaRPr lang="en-US"/>
        </a:p>
      </dgm:t>
    </dgm:pt>
    <dgm:pt modelId="{C57C6558-5995-40A5-8EB3-6CE64EE8F9B9}" type="pres">
      <dgm:prSet presAssocID="{F0884D7E-3E75-4F96-BDAD-9D267C50E141}" presName="horzThree" presStyleCnt="0"/>
      <dgm:spPr/>
    </dgm:pt>
    <dgm:pt modelId="{DB78A299-516C-4CC7-A096-85B2BC36437D}" type="pres">
      <dgm:prSet presAssocID="{F9AC2260-67C3-4174-9E47-10C65FE901CA}" presName="sibSpaceThree" presStyleCnt="0"/>
      <dgm:spPr/>
    </dgm:pt>
    <dgm:pt modelId="{6F6E0526-928E-49A1-8DD3-63887ABA34D2}" type="pres">
      <dgm:prSet presAssocID="{CB92604A-74EF-408F-B970-0E872183A04C}" presName="vertThree" presStyleCnt="0"/>
      <dgm:spPr/>
    </dgm:pt>
    <dgm:pt modelId="{E089594C-1C94-4786-8613-3779A60B54F2}" type="pres">
      <dgm:prSet presAssocID="{CB92604A-74EF-408F-B970-0E872183A04C}" presName="txThree" presStyleLbl="node3" presStyleIdx="1" presStyleCnt="4" custScaleY="123055">
        <dgm:presLayoutVars>
          <dgm:chPref val="3"/>
        </dgm:presLayoutVars>
      </dgm:prSet>
      <dgm:spPr/>
      <dgm:t>
        <a:bodyPr/>
        <a:lstStyle/>
        <a:p>
          <a:endParaRPr lang="en-US"/>
        </a:p>
      </dgm:t>
    </dgm:pt>
    <dgm:pt modelId="{F0839434-E916-4CF7-95D1-C8A8C383E15C}" type="pres">
      <dgm:prSet presAssocID="{CB92604A-74EF-408F-B970-0E872183A04C}" presName="horzThree" presStyleCnt="0"/>
      <dgm:spPr/>
    </dgm:pt>
    <dgm:pt modelId="{6FE1D0B7-6F52-4E80-87D6-D918B29CBCF4}" type="pres">
      <dgm:prSet presAssocID="{A30D3EDF-F14C-49D5-91ED-91F6ADFFC640}" presName="sibSpaceThree" presStyleCnt="0"/>
      <dgm:spPr/>
    </dgm:pt>
    <dgm:pt modelId="{E3D16C04-C353-4FB1-985F-66AEEFF38E47}" type="pres">
      <dgm:prSet presAssocID="{685A7C0A-ED65-4B84-82FC-F76769F57E07}" presName="vertThree" presStyleCnt="0"/>
      <dgm:spPr/>
    </dgm:pt>
    <dgm:pt modelId="{44CD0F42-3C09-4CC7-9312-F9CFCF1988A4}" type="pres">
      <dgm:prSet presAssocID="{685A7C0A-ED65-4B84-82FC-F76769F57E07}" presName="txThree" presStyleLbl="node3" presStyleIdx="2" presStyleCnt="4" custScaleY="123055">
        <dgm:presLayoutVars>
          <dgm:chPref val="3"/>
        </dgm:presLayoutVars>
      </dgm:prSet>
      <dgm:spPr/>
      <dgm:t>
        <a:bodyPr/>
        <a:lstStyle/>
        <a:p>
          <a:endParaRPr lang="en-US"/>
        </a:p>
      </dgm:t>
    </dgm:pt>
    <dgm:pt modelId="{D0A97466-135F-457B-A736-B1723D0602FA}" type="pres">
      <dgm:prSet presAssocID="{685A7C0A-ED65-4B84-82FC-F76769F57E07}" presName="horzThree" presStyleCnt="0"/>
      <dgm:spPr/>
    </dgm:pt>
    <dgm:pt modelId="{D95599F3-07A5-4BB1-A733-B325F1D045E6}" type="pres">
      <dgm:prSet presAssocID="{9DFEC5D3-379F-4D74-B3AE-D0C9741BA118}" presName="sibSpaceTwo" presStyleCnt="0"/>
      <dgm:spPr/>
    </dgm:pt>
    <dgm:pt modelId="{B615EE23-123E-4465-A91E-26256D29B355}" type="pres">
      <dgm:prSet presAssocID="{73B10D2F-15EE-485F-8812-25371B097FF2}" presName="vertTwo" presStyleCnt="0"/>
      <dgm:spPr/>
    </dgm:pt>
    <dgm:pt modelId="{B3EE913F-910D-4A67-962B-3512AE1DC2FB}" type="pres">
      <dgm:prSet presAssocID="{73B10D2F-15EE-485F-8812-25371B097FF2}" presName="txTwo" presStyleLbl="node2" presStyleIdx="1" presStyleCnt="2" custScaleY="194568">
        <dgm:presLayoutVars>
          <dgm:chPref val="3"/>
        </dgm:presLayoutVars>
      </dgm:prSet>
      <dgm:spPr/>
      <dgm:t>
        <a:bodyPr/>
        <a:lstStyle/>
        <a:p>
          <a:endParaRPr lang="en-US"/>
        </a:p>
      </dgm:t>
    </dgm:pt>
    <dgm:pt modelId="{3B55C011-224D-4F54-A91F-5BD5505B4A95}" type="pres">
      <dgm:prSet presAssocID="{73B10D2F-15EE-485F-8812-25371B097FF2}" presName="parTransTwo" presStyleCnt="0"/>
      <dgm:spPr/>
    </dgm:pt>
    <dgm:pt modelId="{709374FC-EBC0-493C-AFED-B76A92EC71D0}" type="pres">
      <dgm:prSet presAssocID="{73B10D2F-15EE-485F-8812-25371B097FF2}" presName="horzTwo" presStyleCnt="0"/>
      <dgm:spPr/>
    </dgm:pt>
    <dgm:pt modelId="{E30ECF73-3395-4D51-B402-04CF9AA5ED51}" type="pres">
      <dgm:prSet presAssocID="{CA8C9513-18EB-44CE-B029-F516B0EE9D9B}" presName="vertThree" presStyleCnt="0"/>
      <dgm:spPr/>
    </dgm:pt>
    <dgm:pt modelId="{DC08BD98-5AAE-4E0A-9FCE-8980A9FC60B3}" type="pres">
      <dgm:prSet presAssocID="{CA8C9513-18EB-44CE-B029-F516B0EE9D9B}" presName="txThree" presStyleLbl="node3" presStyleIdx="3" presStyleCnt="4" custScaleY="117232" custLinFactNeighborY="9373">
        <dgm:presLayoutVars>
          <dgm:chPref val="3"/>
        </dgm:presLayoutVars>
      </dgm:prSet>
      <dgm:spPr/>
      <dgm:t>
        <a:bodyPr/>
        <a:lstStyle/>
        <a:p>
          <a:endParaRPr lang="en-US"/>
        </a:p>
      </dgm:t>
    </dgm:pt>
    <dgm:pt modelId="{2B2E5961-653C-45CA-86A7-F538638CC286}" type="pres">
      <dgm:prSet presAssocID="{CA8C9513-18EB-44CE-B029-F516B0EE9D9B}" presName="horzThree" presStyleCnt="0"/>
      <dgm:spPr/>
    </dgm:pt>
  </dgm:ptLst>
  <dgm:cxnLst>
    <dgm:cxn modelId="{B2E4432E-DAF0-49AE-98A0-6A8066E1A8EC}" srcId="{30FE5EEA-A836-429E-8497-5FBF443E139C}" destId="{CB92604A-74EF-408F-B970-0E872183A04C}" srcOrd="1" destOrd="0" parTransId="{F97FF1BB-AE9F-489B-9930-885B5D367914}" sibTransId="{A30D3EDF-F14C-49D5-91ED-91F6ADFFC640}"/>
    <dgm:cxn modelId="{2C6632B1-EA99-4148-BEF2-08AE0793C816}" srcId="{F224CAEE-8F6D-4FE6-8010-19BECA9F416E}" destId="{913B97C4-F9B3-49E8-82C2-00F720770341}" srcOrd="0" destOrd="0" parTransId="{C14ABCEA-DAE0-4F7F-B6BA-0142B690D1A7}" sibTransId="{2FE3E697-C75C-4037-AA19-12F018302B64}"/>
    <dgm:cxn modelId="{330D670C-14AB-1B4B-9A1A-47B95B390DF5}" type="presOf" srcId="{685A7C0A-ED65-4B84-82FC-F76769F57E07}" destId="{44CD0F42-3C09-4CC7-9312-F9CFCF1988A4}" srcOrd="0" destOrd="0" presId="urn:microsoft.com/office/officeart/2005/8/layout/hierarchy4"/>
    <dgm:cxn modelId="{A6B9B309-D354-9A4E-B970-B019E9FADB1C}" type="presOf" srcId="{913B97C4-F9B3-49E8-82C2-00F720770341}" destId="{04D13050-AA84-4201-8249-CC07D1AF2BB3}" srcOrd="0" destOrd="0" presId="urn:microsoft.com/office/officeart/2005/8/layout/hierarchy4"/>
    <dgm:cxn modelId="{AC2B39D6-AA2D-4C08-804B-EF0E1D044B55}" srcId="{30FE5EEA-A836-429E-8497-5FBF443E139C}" destId="{F0884D7E-3E75-4F96-BDAD-9D267C50E141}" srcOrd="0" destOrd="0" parTransId="{27EF92E7-C6B7-4F3E-A833-15308C5F864B}" sibTransId="{F9AC2260-67C3-4174-9E47-10C65FE901CA}"/>
    <dgm:cxn modelId="{AC9C078B-5BEA-8B4E-9DD9-0F5EEEFEE05A}" type="presOf" srcId="{F0884D7E-3E75-4F96-BDAD-9D267C50E141}" destId="{41A4360C-C562-4859-B9C2-803F216782C9}" srcOrd="0" destOrd="0" presId="urn:microsoft.com/office/officeart/2005/8/layout/hierarchy4"/>
    <dgm:cxn modelId="{5E6069FF-EED9-4D62-A891-E79F9088543E}" srcId="{913B97C4-F9B3-49E8-82C2-00F720770341}" destId="{73B10D2F-15EE-485F-8812-25371B097FF2}" srcOrd="1" destOrd="0" parTransId="{EB05D10E-F507-4BE7-9200-23CC34576B54}" sibTransId="{43B1443B-FA84-4C83-90A4-30A0C34A007A}"/>
    <dgm:cxn modelId="{C9DD4A4E-DE72-4BB9-B1EB-ABBED0C02C47}" srcId="{913B97C4-F9B3-49E8-82C2-00F720770341}" destId="{30FE5EEA-A836-429E-8497-5FBF443E139C}" srcOrd="0" destOrd="0" parTransId="{A8850461-B5CA-47D4-B7F7-1A40FDFE1A97}" sibTransId="{9DFEC5D3-379F-4D74-B3AE-D0C9741BA118}"/>
    <dgm:cxn modelId="{3A99FF55-3DD9-0348-A94F-4933EAC5E349}" type="presOf" srcId="{30FE5EEA-A836-429E-8497-5FBF443E139C}" destId="{79050D40-062E-4419-ADED-593F68A1A33B}" srcOrd="0" destOrd="0" presId="urn:microsoft.com/office/officeart/2005/8/layout/hierarchy4"/>
    <dgm:cxn modelId="{BEC0EFE8-4590-F54D-90A5-05EFA954CD17}" type="presOf" srcId="{F224CAEE-8F6D-4FE6-8010-19BECA9F416E}" destId="{A3275BE7-F2B9-466B-83A3-D9001F089770}" srcOrd="0" destOrd="0" presId="urn:microsoft.com/office/officeart/2005/8/layout/hierarchy4"/>
    <dgm:cxn modelId="{80357E42-D6F4-4C32-B78D-5992431EE844}" srcId="{30FE5EEA-A836-429E-8497-5FBF443E139C}" destId="{685A7C0A-ED65-4B84-82FC-F76769F57E07}" srcOrd="2" destOrd="0" parTransId="{038CAAAC-1787-481C-90B1-AED6E96E2890}" sibTransId="{8C01DF8F-13F0-4016-A082-169673B4BC3C}"/>
    <dgm:cxn modelId="{0E1400F1-2E33-CD4D-897E-6F07B8E8192D}" type="presOf" srcId="{73B10D2F-15EE-485F-8812-25371B097FF2}" destId="{B3EE913F-910D-4A67-962B-3512AE1DC2FB}" srcOrd="0" destOrd="0" presId="urn:microsoft.com/office/officeart/2005/8/layout/hierarchy4"/>
    <dgm:cxn modelId="{7F4ACBDD-93A1-4BE1-ACA1-3418B8A93A35}" srcId="{73B10D2F-15EE-485F-8812-25371B097FF2}" destId="{CA8C9513-18EB-44CE-B029-F516B0EE9D9B}" srcOrd="0" destOrd="0" parTransId="{40691DC7-BC7E-44F5-A59C-BB983C26FD1B}" sibTransId="{CBCC9461-A179-4616-A443-06E57BD3CC8C}"/>
    <dgm:cxn modelId="{A33ED263-17A8-DD49-A0E9-B8C2A4DCA666}" type="presOf" srcId="{CB92604A-74EF-408F-B970-0E872183A04C}" destId="{E089594C-1C94-4786-8613-3779A60B54F2}" srcOrd="0" destOrd="0" presId="urn:microsoft.com/office/officeart/2005/8/layout/hierarchy4"/>
    <dgm:cxn modelId="{CB3C3E2D-FF94-FD4D-B897-DEE4ADB85D92}" type="presOf" srcId="{CA8C9513-18EB-44CE-B029-F516B0EE9D9B}" destId="{DC08BD98-5AAE-4E0A-9FCE-8980A9FC60B3}" srcOrd="0" destOrd="0" presId="urn:microsoft.com/office/officeart/2005/8/layout/hierarchy4"/>
    <dgm:cxn modelId="{DEC52EC0-394E-FA41-B188-E7C318C4C2AF}" type="presParOf" srcId="{A3275BE7-F2B9-466B-83A3-D9001F089770}" destId="{FA0CE4C9-E1A4-468C-B858-2A0F661D7F96}" srcOrd="0" destOrd="0" presId="urn:microsoft.com/office/officeart/2005/8/layout/hierarchy4"/>
    <dgm:cxn modelId="{D17EBCFF-6B71-564A-9F26-458899DED076}" type="presParOf" srcId="{FA0CE4C9-E1A4-468C-B858-2A0F661D7F96}" destId="{04D13050-AA84-4201-8249-CC07D1AF2BB3}" srcOrd="0" destOrd="0" presId="urn:microsoft.com/office/officeart/2005/8/layout/hierarchy4"/>
    <dgm:cxn modelId="{0674638A-C766-A54B-BB18-D46D6ED88A38}" type="presParOf" srcId="{FA0CE4C9-E1A4-468C-B858-2A0F661D7F96}" destId="{29152460-807D-49C7-93E0-49A542A30AED}" srcOrd="1" destOrd="0" presId="urn:microsoft.com/office/officeart/2005/8/layout/hierarchy4"/>
    <dgm:cxn modelId="{910B4AFB-D098-A44D-B6B5-D6EB7350A3E3}" type="presParOf" srcId="{FA0CE4C9-E1A4-468C-B858-2A0F661D7F96}" destId="{368F5906-50C0-4E22-8EC6-EF0387F017F5}" srcOrd="2" destOrd="0" presId="urn:microsoft.com/office/officeart/2005/8/layout/hierarchy4"/>
    <dgm:cxn modelId="{6A06C000-CABA-BD48-BDE9-6046042688E6}" type="presParOf" srcId="{368F5906-50C0-4E22-8EC6-EF0387F017F5}" destId="{168C1609-FFC0-4450-BF1A-516FEE995795}" srcOrd="0" destOrd="0" presId="urn:microsoft.com/office/officeart/2005/8/layout/hierarchy4"/>
    <dgm:cxn modelId="{E97B2A2B-66E5-F643-A02F-4BE041A1C52D}" type="presParOf" srcId="{168C1609-FFC0-4450-BF1A-516FEE995795}" destId="{79050D40-062E-4419-ADED-593F68A1A33B}" srcOrd="0" destOrd="0" presId="urn:microsoft.com/office/officeart/2005/8/layout/hierarchy4"/>
    <dgm:cxn modelId="{BA53D3CD-5C43-944A-B061-11901332AD90}" type="presParOf" srcId="{168C1609-FFC0-4450-BF1A-516FEE995795}" destId="{E8B9478C-8348-4AA5-BED3-AA904DEF7D7E}" srcOrd="1" destOrd="0" presId="urn:microsoft.com/office/officeart/2005/8/layout/hierarchy4"/>
    <dgm:cxn modelId="{0258C336-09A0-7343-97FE-CDDBCEC7719C}" type="presParOf" srcId="{168C1609-FFC0-4450-BF1A-516FEE995795}" destId="{4A99BC23-6728-43AE-89C3-EC409A50FB85}" srcOrd="2" destOrd="0" presId="urn:microsoft.com/office/officeart/2005/8/layout/hierarchy4"/>
    <dgm:cxn modelId="{964733D2-B1A1-FE44-9248-6EDA77C9C916}" type="presParOf" srcId="{4A99BC23-6728-43AE-89C3-EC409A50FB85}" destId="{138D5295-67DF-4D22-B57E-DFCBB8B9CD67}" srcOrd="0" destOrd="0" presId="urn:microsoft.com/office/officeart/2005/8/layout/hierarchy4"/>
    <dgm:cxn modelId="{C818274A-303D-AA4A-B34A-D3EE81641F8F}" type="presParOf" srcId="{138D5295-67DF-4D22-B57E-DFCBB8B9CD67}" destId="{41A4360C-C562-4859-B9C2-803F216782C9}" srcOrd="0" destOrd="0" presId="urn:microsoft.com/office/officeart/2005/8/layout/hierarchy4"/>
    <dgm:cxn modelId="{7B8B7A07-770D-1D45-8BC8-708714E26ED1}" type="presParOf" srcId="{138D5295-67DF-4D22-B57E-DFCBB8B9CD67}" destId="{C57C6558-5995-40A5-8EB3-6CE64EE8F9B9}" srcOrd="1" destOrd="0" presId="urn:microsoft.com/office/officeart/2005/8/layout/hierarchy4"/>
    <dgm:cxn modelId="{F0000473-A4DB-F440-A84A-037C662CBAD4}" type="presParOf" srcId="{4A99BC23-6728-43AE-89C3-EC409A50FB85}" destId="{DB78A299-516C-4CC7-A096-85B2BC36437D}" srcOrd="1" destOrd="0" presId="urn:microsoft.com/office/officeart/2005/8/layout/hierarchy4"/>
    <dgm:cxn modelId="{454DD658-2F5E-294D-A6A7-61D7B98239DA}" type="presParOf" srcId="{4A99BC23-6728-43AE-89C3-EC409A50FB85}" destId="{6F6E0526-928E-49A1-8DD3-63887ABA34D2}" srcOrd="2" destOrd="0" presId="urn:microsoft.com/office/officeart/2005/8/layout/hierarchy4"/>
    <dgm:cxn modelId="{8DB0C224-A7ED-F04A-8F01-B55369F391BF}" type="presParOf" srcId="{6F6E0526-928E-49A1-8DD3-63887ABA34D2}" destId="{E089594C-1C94-4786-8613-3779A60B54F2}" srcOrd="0" destOrd="0" presId="urn:microsoft.com/office/officeart/2005/8/layout/hierarchy4"/>
    <dgm:cxn modelId="{A9BD44A2-0B86-0343-A1A5-805A9FAB8FB0}" type="presParOf" srcId="{6F6E0526-928E-49A1-8DD3-63887ABA34D2}" destId="{F0839434-E916-4CF7-95D1-C8A8C383E15C}" srcOrd="1" destOrd="0" presId="urn:microsoft.com/office/officeart/2005/8/layout/hierarchy4"/>
    <dgm:cxn modelId="{0A6FE816-EB7D-3448-BE02-18C69B8A1B2F}" type="presParOf" srcId="{4A99BC23-6728-43AE-89C3-EC409A50FB85}" destId="{6FE1D0B7-6F52-4E80-87D6-D918B29CBCF4}" srcOrd="3" destOrd="0" presId="urn:microsoft.com/office/officeart/2005/8/layout/hierarchy4"/>
    <dgm:cxn modelId="{7127E17B-8D17-5248-92CD-D66E949AF92F}" type="presParOf" srcId="{4A99BC23-6728-43AE-89C3-EC409A50FB85}" destId="{E3D16C04-C353-4FB1-985F-66AEEFF38E47}" srcOrd="4" destOrd="0" presId="urn:microsoft.com/office/officeart/2005/8/layout/hierarchy4"/>
    <dgm:cxn modelId="{3D86046F-D013-EE4A-AF03-18F4ED3C7595}" type="presParOf" srcId="{E3D16C04-C353-4FB1-985F-66AEEFF38E47}" destId="{44CD0F42-3C09-4CC7-9312-F9CFCF1988A4}" srcOrd="0" destOrd="0" presId="urn:microsoft.com/office/officeart/2005/8/layout/hierarchy4"/>
    <dgm:cxn modelId="{41C4B2E8-3D8C-DE4F-955F-4E893AC3E1CB}" type="presParOf" srcId="{E3D16C04-C353-4FB1-985F-66AEEFF38E47}" destId="{D0A97466-135F-457B-A736-B1723D0602FA}" srcOrd="1" destOrd="0" presId="urn:microsoft.com/office/officeart/2005/8/layout/hierarchy4"/>
    <dgm:cxn modelId="{BB1958AB-88F3-D74C-88B0-255FB50F72F4}" type="presParOf" srcId="{368F5906-50C0-4E22-8EC6-EF0387F017F5}" destId="{D95599F3-07A5-4BB1-A733-B325F1D045E6}" srcOrd="1" destOrd="0" presId="urn:microsoft.com/office/officeart/2005/8/layout/hierarchy4"/>
    <dgm:cxn modelId="{AE37AE6B-6A52-A04F-952D-841FA7B39572}" type="presParOf" srcId="{368F5906-50C0-4E22-8EC6-EF0387F017F5}" destId="{B615EE23-123E-4465-A91E-26256D29B355}" srcOrd="2" destOrd="0" presId="urn:microsoft.com/office/officeart/2005/8/layout/hierarchy4"/>
    <dgm:cxn modelId="{74AC9794-B0B9-0441-8433-3F3AA792B9F7}" type="presParOf" srcId="{B615EE23-123E-4465-A91E-26256D29B355}" destId="{B3EE913F-910D-4A67-962B-3512AE1DC2FB}" srcOrd="0" destOrd="0" presId="urn:microsoft.com/office/officeart/2005/8/layout/hierarchy4"/>
    <dgm:cxn modelId="{96ACA1AB-F456-8747-9175-0FEDB1B6F572}" type="presParOf" srcId="{B615EE23-123E-4465-A91E-26256D29B355}" destId="{3B55C011-224D-4F54-A91F-5BD5505B4A95}" srcOrd="1" destOrd="0" presId="urn:microsoft.com/office/officeart/2005/8/layout/hierarchy4"/>
    <dgm:cxn modelId="{2C1EECE9-75C3-AA40-9CE4-CE321FDD3198}" type="presParOf" srcId="{B615EE23-123E-4465-A91E-26256D29B355}" destId="{709374FC-EBC0-493C-AFED-B76A92EC71D0}" srcOrd="2" destOrd="0" presId="urn:microsoft.com/office/officeart/2005/8/layout/hierarchy4"/>
    <dgm:cxn modelId="{7F354560-3F70-114E-82E3-004ACC9F1E54}" type="presParOf" srcId="{709374FC-EBC0-493C-AFED-B76A92EC71D0}" destId="{E30ECF73-3395-4D51-B402-04CF9AA5ED51}" srcOrd="0" destOrd="0" presId="urn:microsoft.com/office/officeart/2005/8/layout/hierarchy4"/>
    <dgm:cxn modelId="{D6FF15BB-4792-864B-8D6E-DDE852A668FD}" type="presParOf" srcId="{E30ECF73-3395-4D51-B402-04CF9AA5ED51}" destId="{DC08BD98-5AAE-4E0A-9FCE-8980A9FC60B3}" srcOrd="0" destOrd="0" presId="urn:microsoft.com/office/officeart/2005/8/layout/hierarchy4"/>
    <dgm:cxn modelId="{0363A7E7-034F-B541-9ABF-216698932B49}" type="presParOf" srcId="{E30ECF73-3395-4D51-B402-04CF9AA5ED51}" destId="{2B2E5961-653C-45CA-86A7-F538638CC28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1D6CF-5C81-4234-B57E-E6B8A0EEE22F}">
      <dsp:nvSpPr>
        <dsp:cNvPr id="0" name=""/>
        <dsp:cNvSpPr/>
      </dsp:nvSpPr>
      <dsp:spPr>
        <a:xfrm>
          <a:off x="3013" y="116980"/>
          <a:ext cx="1069786" cy="1069786"/>
        </a:xfrm>
        <a:prstGeom prst="ellipse">
          <a:avLst/>
        </a:prstGeom>
        <a:solidFill>
          <a:srgbClr val="0958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CAPACITY</a:t>
          </a:r>
        </a:p>
      </dsp:txBody>
      <dsp:txXfrm>
        <a:off x="159680" y="273647"/>
        <a:ext cx="756452" cy="756452"/>
      </dsp:txXfrm>
    </dsp:sp>
    <dsp:sp modelId="{DBA492ED-7A7F-4EF2-8AC6-E326813C02D5}">
      <dsp:nvSpPr>
        <dsp:cNvPr id="0" name=""/>
        <dsp:cNvSpPr/>
      </dsp:nvSpPr>
      <dsp:spPr>
        <a:xfrm>
          <a:off x="227668" y="1273633"/>
          <a:ext cx="620475" cy="620475"/>
        </a:xfrm>
        <a:prstGeom prst="mathPlus">
          <a:avLst/>
        </a:prstGeom>
        <a:solidFill>
          <a:srgbClr val="FF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09912" y="1510903"/>
        <a:ext cx="455987" cy="145935"/>
      </dsp:txXfrm>
    </dsp:sp>
    <dsp:sp modelId="{294169B4-CC8A-4F7F-82E1-E2A323A20736}">
      <dsp:nvSpPr>
        <dsp:cNvPr id="0" name=""/>
        <dsp:cNvSpPr/>
      </dsp:nvSpPr>
      <dsp:spPr>
        <a:xfrm>
          <a:off x="3013" y="1980976"/>
          <a:ext cx="1069786" cy="1069786"/>
        </a:xfrm>
        <a:prstGeom prst="ellipse">
          <a:avLst/>
        </a:prstGeom>
        <a:solidFill>
          <a:srgbClr val="0958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CURE</a:t>
          </a:r>
        </a:p>
      </dsp:txBody>
      <dsp:txXfrm>
        <a:off x="159680" y="2137643"/>
        <a:ext cx="756452" cy="756452"/>
      </dsp:txXfrm>
    </dsp:sp>
    <dsp:sp modelId="{25431FE1-CF0D-4132-8E1B-064DFCCBE41D}">
      <dsp:nvSpPr>
        <dsp:cNvPr id="0" name=""/>
        <dsp:cNvSpPr/>
      </dsp:nvSpPr>
      <dsp:spPr>
        <a:xfrm>
          <a:off x="1233267" y="1384891"/>
          <a:ext cx="340191" cy="397960"/>
        </a:xfrm>
        <a:prstGeom prst="rightArrow">
          <a:avLst>
            <a:gd name="adj1" fmla="val 60000"/>
            <a:gd name="adj2" fmla="val 50000"/>
          </a:avLst>
        </a:prstGeom>
        <a:solidFill>
          <a:srgbClr val="FF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233267" y="1464483"/>
        <a:ext cx="238134" cy="238776"/>
      </dsp:txXfrm>
    </dsp:sp>
    <dsp:sp modelId="{255095B0-A3E0-4577-996A-85E9A93999DC}">
      <dsp:nvSpPr>
        <dsp:cNvPr id="0" name=""/>
        <dsp:cNvSpPr/>
      </dsp:nvSpPr>
      <dsp:spPr>
        <a:xfrm>
          <a:off x="1714671" y="514085"/>
          <a:ext cx="2139572" cy="2139572"/>
        </a:xfrm>
        <a:prstGeom prst="hexagon">
          <a:avLst/>
        </a:prstGeom>
        <a:solidFill>
          <a:srgbClr val="0958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ELIMINATON</a:t>
          </a:r>
          <a:endParaRPr lang="en-US" sz="1700" b="1" kern="1200" dirty="0"/>
        </a:p>
      </dsp:txBody>
      <dsp:txXfrm>
        <a:off x="2071266" y="870680"/>
        <a:ext cx="1426382" cy="1426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3E805-9EFF-45C3-A1C6-FFD2E1D80F86}">
      <dsp:nvSpPr>
        <dsp:cNvPr id="0" name=""/>
        <dsp:cNvSpPr/>
      </dsp:nvSpPr>
      <dsp:spPr>
        <a:xfrm>
          <a:off x="4003651" y="1245"/>
          <a:ext cx="6005477" cy="988461"/>
        </a:xfrm>
        <a:prstGeom prst="rightArrow">
          <a:avLst>
            <a:gd name="adj1" fmla="val 75000"/>
            <a:gd name="adj2" fmla="val 50000"/>
          </a:avLst>
        </a:prstGeom>
        <a:solidFill>
          <a:schemeClr val="accent1">
            <a:lumMod val="20000"/>
            <a:lumOff val="80000"/>
            <a:alpha val="90000"/>
          </a:schemeClr>
        </a:solidFill>
        <a:ln w="15875" cap="flat" cmpd="sng" algn="ctr">
          <a:solidFill>
            <a:srgbClr val="E48312">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ysClr val="windowText" lastClr="000000"/>
              </a:solidFill>
              <a:latin typeface="Calibri"/>
              <a:ea typeface="+mn-ea"/>
              <a:cs typeface="+mn-cs"/>
            </a:rPr>
            <a:t>C </a:t>
          </a:r>
          <a:r>
            <a:rPr lang="en-US" sz="3200" b="0" kern="1200" dirty="0">
              <a:solidFill>
                <a:sysClr val="windowText" lastClr="000000"/>
              </a:solidFill>
              <a:latin typeface="Calibri"/>
              <a:ea typeface="+mn-ea"/>
              <a:cs typeface="+mn-cs"/>
            </a:rPr>
            <a:t>Who is Co-Infected</a:t>
          </a:r>
          <a:endParaRPr lang="en-US" sz="3200" kern="1200" dirty="0">
            <a:solidFill>
              <a:sysClr val="windowText" lastClr="000000"/>
            </a:solidFill>
            <a:latin typeface="Calibri"/>
            <a:ea typeface="+mn-ea"/>
            <a:cs typeface="+mn-cs"/>
          </a:endParaRPr>
        </a:p>
      </dsp:txBody>
      <dsp:txXfrm>
        <a:off x="4003651" y="124803"/>
        <a:ext cx="5634804" cy="741345"/>
      </dsp:txXfrm>
    </dsp:sp>
    <dsp:sp modelId="{83F2C377-AC17-4CBF-AA27-5037DF866BCB}">
      <dsp:nvSpPr>
        <dsp:cNvPr id="0" name=""/>
        <dsp:cNvSpPr/>
      </dsp:nvSpPr>
      <dsp:spPr>
        <a:xfrm>
          <a:off x="0" y="1245"/>
          <a:ext cx="4003651" cy="988461"/>
        </a:xfrm>
        <a:prstGeom prst="roundRect">
          <a:avLst/>
        </a:prstGeom>
        <a:solidFill>
          <a:srgbClr val="C00000"/>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a:solidFill>
                <a:schemeClr val="bg1"/>
              </a:solidFill>
              <a:latin typeface="Calibri"/>
              <a:ea typeface="+mn-ea"/>
              <a:cs typeface="+mn-cs"/>
            </a:rPr>
            <a:t>Data &amp; Evaluation</a:t>
          </a:r>
        </a:p>
      </dsp:txBody>
      <dsp:txXfrm>
        <a:off x="48253" y="49498"/>
        <a:ext cx="3907145" cy="891955"/>
      </dsp:txXfrm>
    </dsp:sp>
    <dsp:sp modelId="{C52E758F-0103-48A3-B360-3FC96813DB29}">
      <dsp:nvSpPr>
        <dsp:cNvPr id="0" name=""/>
        <dsp:cNvSpPr/>
      </dsp:nvSpPr>
      <dsp:spPr>
        <a:xfrm>
          <a:off x="4003651" y="1088553"/>
          <a:ext cx="6005477" cy="988461"/>
        </a:xfrm>
        <a:prstGeom prst="rightArrow">
          <a:avLst>
            <a:gd name="adj1" fmla="val 75000"/>
            <a:gd name="adj2" fmla="val 50000"/>
          </a:avLst>
        </a:prstGeom>
        <a:solidFill>
          <a:schemeClr val="accent1">
            <a:lumMod val="20000"/>
            <a:lumOff val="80000"/>
            <a:alpha val="90000"/>
          </a:schemeClr>
        </a:solidFill>
        <a:ln w="15875" cap="flat" cmpd="sng" algn="ctr">
          <a:solidFill>
            <a:srgbClr val="E48312">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ysClr val="windowText" lastClr="000000"/>
              </a:solidFill>
              <a:latin typeface="Calibri"/>
              <a:ea typeface="+mn-ea"/>
              <a:cs typeface="+mn-cs"/>
            </a:rPr>
            <a:t>C</a:t>
          </a:r>
          <a:r>
            <a:rPr lang="en-US" sz="3200" b="0" kern="1200" dirty="0">
              <a:solidFill>
                <a:sysClr val="windowText" lastClr="000000"/>
              </a:solidFill>
              <a:latin typeface="Calibri"/>
              <a:ea typeface="+mn-ea"/>
              <a:cs typeface="+mn-cs"/>
            </a:rPr>
            <a:t>ross train staff to address HCV</a:t>
          </a:r>
          <a:endParaRPr lang="en-US" sz="3200" b="1" kern="1200" dirty="0">
            <a:solidFill>
              <a:sysClr val="windowText" lastClr="000000"/>
            </a:solidFill>
            <a:latin typeface="Calibri"/>
            <a:ea typeface="+mn-ea"/>
            <a:cs typeface="+mn-cs"/>
          </a:endParaRPr>
        </a:p>
      </dsp:txBody>
      <dsp:txXfrm>
        <a:off x="4003651" y="1212111"/>
        <a:ext cx="5634804" cy="741345"/>
      </dsp:txXfrm>
    </dsp:sp>
    <dsp:sp modelId="{56DFB55A-6AB0-4315-9313-FCB9CCC8FAD9}">
      <dsp:nvSpPr>
        <dsp:cNvPr id="0" name=""/>
        <dsp:cNvSpPr/>
      </dsp:nvSpPr>
      <dsp:spPr>
        <a:xfrm>
          <a:off x="0" y="1088553"/>
          <a:ext cx="4003651" cy="988461"/>
        </a:xfrm>
        <a:prstGeom prst="roundRect">
          <a:avLst/>
        </a:prstGeom>
        <a:solidFill>
          <a:srgbClr val="C00000"/>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a:solidFill>
                <a:schemeClr val="bg1"/>
              </a:solidFill>
              <a:latin typeface="Calibri"/>
              <a:ea typeface="+mn-ea"/>
              <a:cs typeface="+mn-cs"/>
            </a:rPr>
            <a:t>Training &amp; Capacity Building</a:t>
          </a:r>
        </a:p>
      </dsp:txBody>
      <dsp:txXfrm>
        <a:off x="48253" y="1136806"/>
        <a:ext cx="3907145" cy="891955"/>
      </dsp:txXfrm>
    </dsp:sp>
    <dsp:sp modelId="{ECBB6E00-9032-4A4B-A410-454AC07FA27D}">
      <dsp:nvSpPr>
        <dsp:cNvPr id="0" name=""/>
        <dsp:cNvSpPr/>
      </dsp:nvSpPr>
      <dsp:spPr>
        <a:xfrm>
          <a:off x="4003651" y="2175861"/>
          <a:ext cx="6005477" cy="988461"/>
        </a:xfrm>
        <a:prstGeom prst="rightArrow">
          <a:avLst>
            <a:gd name="adj1" fmla="val 75000"/>
            <a:gd name="adj2" fmla="val 50000"/>
          </a:avLst>
        </a:prstGeom>
        <a:solidFill>
          <a:schemeClr val="accent1">
            <a:lumMod val="20000"/>
            <a:lumOff val="80000"/>
            <a:alpha val="90000"/>
          </a:schemeClr>
        </a:solidFill>
        <a:ln w="15875" cap="flat" cmpd="sng" algn="ctr">
          <a:solidFill>
            <a:srgbClr val="E48312">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ysClr val="windowText" lastClr="000000"/>
              </a:solidFill>
              <a:latin typeface="Calibri"/>
              <a:ea typeface="+mn-ea"/>
              <a:cs typeface="+mn-cs"/>
            </a:rPr>
            <a:t>C</a:t>
          </a:r>
          <a:r>
            <a:rPr lang="en-US" sz="3200" b="0" kern="1200" dirty="0">
              <a:solidFill>
                <a:sysClr val="windowText" lastClr="000000"/>
              </a:solidFill>
              <a:latin typeface="Calibri"/>
              <a:ea typeface="+mn-ea"/>
              <a:cs typeface="+mn-cs"/>
            </a:rPr>
            <a:t>onnecting PLWH to HCV Cure</a:t>
          </a:r>
          <a:endParaRPr lang="en-US" sz="3200" b="1" kern="1200" dirty="0">
            <a:solidFill>
              <a:sysClr val="windowText" lastClr="000000"/>
            </a:solidFill>
            <a:latin typeface="Calibri"/>
            <a:ea typeface="+mn-ea"/>
            <a:cs typeface="+mn-cs"/>
          </a:endParaRPr>
        </a:p>
      </dsp:txBody>
      <dsp:txXfrm>
        <a:off x="4003651" y="2299419"/>
        <a:ext cx="5634804" cy="741345"/>
      </dsp:txXfrm>
    </dsp:sp>
    <dsp:sp modelId="{6A71CF15-5763-46FD-9477-88C974926D6A}">
      <dsp:nvSpPr>
        <dsp:cNvPr id="0" name=""/>
        <dsp:cNvSpPr/>
      </dsp:nvSpPr>
      <dsp:spPr>
        <a:xfrm>
          <a:off x="0" y="2175861"/>
          <a:ext cx="4003651" cy="988461"/>
        </a:xfrm>
        <a:prstGeom prst="roundRect">
          <a:avLst/>
        </a:prstGeom>
        <a:solidFill>
          <a:srgbClr val="C00000"/>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a:solidFill>
                <a:schemeClr val="bg1"/>
              </a:solidFill>
              <a:latin typeface="Calibri"/>
              <a:ea typeface="+mn-ea"/>
              <a:cs typeface="+mn-cs"/>
            </a:rPr>
            <a:t>Re-Engagement in Care</a:t>
          </a:r>
        </a:p>
      </dsp:txBody>
      <dsp:txXfrm>
        <a:off x="48253" y="2224114"/>
        <a:ext cx="3907145" cy="891955"/>
      </dsp:txXfrm>
    </dsp:sp>
    <dsp:sp modelId="{F0CC5DF1-B07F-416F-91A0-C45966164FB0}">
      <dsp:nvSpPr>
        <dsp:cNvPr id="0" name=""/>
        <dsp:cNvSpPr/>
      </dsp:nvSpPr>
      <dsp:spPr>
        <a:xfrm>
          <a:off x="4003651" y="3263169"/>
          <a:ext cx="6005477" cy="988461"/>
        </a:xfrm>
        <a:prstGeom prst="rightArrow">
          <a:avLst>
            <a:gd name="adj1" fmla="val 75000"/>
            <a:gd name="adj2" fmla="val 50000"/>
          </a:avLst>
        </a:prstGeom>
        <a:solidFill>
          <a:schemeClr val="accent1">
            <a:lumMod val="20000"/>
            <a:lumOff val="80000"/>
            <a:alpha val="90000"/>
          </a:schemeClr>
        </a:solidFill>
        <a:ln w="15875" cap="flat" cmpd="sng" algn="ctr">
          <a:solidFill>
            <a:srgbClr val="E48312">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ysClr val="windowText" lastClr="000000"/>
              </a:solidFill>
              <a:latin typeface="Calibri"/>
              <a:ea typeface="+mn-ea"/>
              <a:cs typeface="+mn-cs"/>
            </a:rPr>
            <a:t>C</a:t>
          </a:r>
          <a:r>
            <a:rPr lang="en-US" sz="3200" b="0" kern="1200" dirty="0">
              <a:solidFill>
                <a:sysClr val="windowText" lastClr="000000"/>
              </a:solidFill>
              <a:latin typeface="Calibri"/>
              <a:ea typeface="+mn-ea"/>
              <a:cs typeface="+mn-cs"/>
            </a:rPr>
            <a:t>ontinuity &amp; Sustainability </a:t>
          </a:r>
        </a:p>
      </dsp:txBody>
      <dsp:txXfrm>
        <a:off x="4003651" y="3386727"/>
        <a:ext cx="5634804" cy="741345"/>
      </dsp:txXfrm>
    </dsp:sp>
    <dsp:sp modelId="{48635751-D767-47C9-AFE0-D9415EA66975}">
      <dsp:nvSpPr>
        <dsp:cNvPr id="0" name=""/>
        <dsp:cNvSpPr/>
      </dsp:nvSpPr>
      <dsp:spPr>
        <a:xfrm>
          <a:off x="0" y="3263169"/>
          <a:ext cx="4003651" cy="988461"/>
        </a:xfrm>
        <a:prstGeom prst="roundRect">
          <a:avLst/>
        </a:prstGeom>
        <a:solidFill>
          <a:srgbClr val="C00000"/>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a:solidFill>
                <a:schemeClr val="bg1"/>
              </a:solidFill>
              <a:latin typeface="Calibri"/>
              <a:ea typeface="+mn-ea"/>
              <a:cs typeface="+mn-cs"/>
            </a:rPr>
            <a:t>Service Integration</a:t>
          </a:r>
        </a:p>
      </dsp:txBody>
      <dsp:txXfrm>
        <a:off x="48253" y="3311422"/>
        <a:ext cx="3907145" cy="8919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F53A8-0C7D-4F13-A6D1-6EBEE9076FED}">
      <dsp:nvSpPr>
        <dsp:cNvPr id="0" name=""/>
        <dsp:cNvSpPr/>
      </dsp:nvSpPr>
      <dsp:spPr>
        <a:xfrm rot="21300000">
          <a:off x="14455" y="1371467"/>
          <a:ext cx="4681635" cy="536117"/>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C9479A-3CE8-41F5-A326-D8DEB2A46D71}">
      <dsp:nvSpPr>
        <dsp:cNvPr id="0" name=""/>
        <dsp:cNvSpPr/>
      </dsp:nvSpPr>
      <dsp:spPr>
        <a:xfrm>
          <a:off x="565265" y="163952"/>
          <a:ext cx="1413163" cy="1311621"/>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26C80-B720-4535-91CA-D0197959CF22}">
      <dsp:nvSpPr>
        <dsp:cNvPr id="0" name=""/>
        <dsp:cNvSpPr/>
      </dsp:nvSpPr>
      <dsp:spPr>
        <a:xfrm>
          <a:off x="2496589" y="0"/>
          <a:ext cx="1507374" cy="1377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Surveillance</a:t>
          </a:r>
        </a:p>
      </dsp:txBody>
      <dsp:txXfrm>
        <a:off x="2496589" y="0"/>
        <a:ext cx="1507374" cy="1377202"/>
      </dsp:txXfrm>
    </dsp:sp>
    <dsp:sp modelId="{FF671F11-5FBB-43C4-9DF6-7754FCCE609B}">
      <dsp:nvSpPr>
        <dsp:cNvPr id="0" name=""/>
        <dsp:cNvSpPr/>
      </dsp:nvSpPr>
      <dsp:spPr>
        <a:xfrm>
          <a:off x="2732116" y="1803479"/>
          <a:ext cx="1413163" cy="1311621"/>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2C6312-7011-4EDD-B710-2015050B21F5}">
      <dsp:nvSpPr>
        <dsp:cNvPr id="0" name=""/>
        <dsp:cNvSpPr/>
      </dsp:nvSpPr>
      <dsp:spPr>
        <a:xfrm>
          <a:off x="706581" y="1901850"/>
          <a:ext cx="1507374" cy="1377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Coordinated </a:t>
          </a:r>
        </a:p>
        <a:p>
          <a:pPr lvl="0" algn="ctr" defTabSz="844550">
            <a:lnSpc>
              <a:spcPct val="90000"/>
            </a:lnSpc>
            <a:spcBef>
              <a:spcPct val="0"/>
            </a:spcBef>
            <a:spcAft>
              <a:spcPct val="35000"/>
            </a:spcAft>
          </a:pPr>
          <a:r>
            <a:rPr lang="en-US" sz="1900" kern="1200" dirty="0"/>
            <a:t>Response</a:t>
          </a:r>
        </a:p>
      </dsp:txBody>
      <dsp:txXfrm>
        <a:off x="706581" y="1901850"/>
        <a:ext cx="1507374" cy="13772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2D785-10DC-480E-9986-AE5CDC729087}">
      <dsp:nvSpPr>
        <dsp:cNvPr id="0" name=""/>
        <dsp:cNvSpPr/>
      </dsp:nvSpPr>
      <dsp:spPr>
        <a:xfrm>
          <a:off x="0" y="6918"/>
          <a:ext cx="4351338" cy="4351338"/>
        </a:xfrm>
        <a:prstGeom prst="pie">
          <a:avLst>
            <a:gd name="adj1" fmla="val 5400000"/>
            <a:gd name="adj2" fmla="val 16200000"/>
          </a:avLst>
        </a:prstGeom>
        <a:solidFill>
          <a:srgbClr val="A41E20"/>
        </a:solidFill>
        <a:ln w="12700" cap="flat" cmpd="sng" algn="ctr">
          <a:solidFill>
            <a:srgbClr val="A41E2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012B3C-746E-4DD3-B0B5-481AB282691C}">
      <dsp:nvSpPr>
        <dsp:cNvPr id="0" name=""/>
        <dsp:cNvSpPr/>
      </dsp:nvSpPr>
      <dsp:spPr>
        <a:xfrm>
          <a:off x="2175669" y="0"/>
          <a:ext cx="8339931" cy="4351338"/>
        </a:xfrm>
        <a:prstGeom prst="rect">
          <a:avLst/>
        </a:prstGeom>
        <a:solidFill>
          <a:schemeClr val="bg1">
            <a:alpha val="90000"/>
          </a:schemeClr>
        </a:solidFill>
        <a:ln w="12700" cap="flat" cmpd="sng" algn="ctr">
          <a:solidFill>
            <a:srgbClr val="A41E2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latin typeface="Calibri" panose="020F0502020204030204" pitchFamily="34" charset="0"/>
            </a:rPr>
            <a:t>Education &amp;Training</a:t>
          </a:r>
        </a:p>
      </dsp:txBody>
      <dsp:txXfrm>
        <a:off x="2175669" y="0"/>
        <a:ext cx="4169965" cy="1305404"/>
      </dsp:txXfrm>
    </dsp:sp>
    <dsp:sp modelId="{1B5D81E5-36C9-4522-971E-B0DA6D9FF079}">
      <dsp:nvSpPr>
        <dsp:cNvPr id="0" name=""/>
        <dsp:cNvSpPr/>
      </dsp:nvSpPr>
      <dsp:spPr>
        <a:xfrm>
          <a:off x="761485" y="1312333"/>
          <a:ext cx="2828366" cy="2828366"/>
        </a:xfrm>
        <a:prstGeom prst="pie">
          <a:avLst>
            <a:gd name="adj1" fmla="val 5400000"/>
            <a:gd name="adj2" fmla="val 16200000"/>
          </a:avLst>
        </a:prstGeom>
        <a:solidFill>
          <a:srgbClr val="F0A8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68572-C960-4C31-ABA1-E016792821FE}">
      <dsp:nvSpPr>
        <dsp:cNvPr id="0" name=""/>
        <dsp:cNvSpPr/>
      </dsp:nvSpPr>
      <dsp:spPr>
        <a:xfrm>
          <a:off x="2175669" y="1312333"/>
          <a:ext cx="8339931" cy="2828366"/>
        </a:xfrm>
        <a:prstGeom prst="rect">
          <a:avLst/>
        </a:prstGeom>
        <a:solidFill>
          <a:schemeClr val="bg1">
            <a:alpha val="90000"/>
          </a:schemeClr>
        </a:solidFill>
        <a:ln w="12700" cap="flat" cmpd="sng" algn="ctr">
          <a:solidFill>
            <a:srgbClr val="A41E2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latin typeface="Calibri" panose="020F0502020204030204" pitchFamily="34" charset="0"/>
            </a:rPr>
            <a:t>Practice Transformation</a:t>
          </a:r>
        </a:p>
      </dsp:txBody>
      <dsp:txXfrm>
        <a:off x="2175669" y="1312333"/>
        <a:ext cx="4169965" cy="1305399"/>
      </dsp:txXfrm>
    </dsp:sp>
    <dsp:sp modelId="{8599CBA4-A103-42F0-A14B-A5D9848FA8B4}">
      <dsp:nvSpPr>
        <dsp:cNvPr id="0" name=""/>
        <dsp:cNvSpPr/>
      </dsp:nvSpPr>
      <dsp:spPr>
        <a:xfrm>
          <a:off x="1522968" y="2617735"/>
          <a:ext cx="1305400" cy="1305400"/>
        </a:xfrm>
        <a:prstGeom prst="pie">
          <a:avLst>
            <a:gd name="adj1" fmla="val 5400000"/>
            <a:gd name="adj2" fmla="val 16200000"/>
          </a:avLst>
        </a:prstGeom>
        <a:solidFill>
          <a:srgbClr val="77AD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1557F-58FD-49BE-8471-9A09091962F7}">
      <dsp:nvSpPr>
        <dsp:cNvPr id="0" name=""/>
        <dsp:cNvSpPr/>
      </dsp:nvSpPr>
      <dsp:spPr>
        <a:xfrm>
          <a:off x="2175669" y="2617735"/>
          <a:ext cx="8339931" cy="1305400"/>
        </a:xfrm>
        <a:prstGeom prst="rect">
          <a:avLst/>
        </a:prstGeom>
        <a:solidFill>
          <a:schemeClr val="lt1">
            <a:alpha val="90000"/>
            <a:hueOff val="0"/>
            <a:satOff val="0"/>
            <a:lumOff val="0"/>
            <a:alphaOff val="0"/>
          </a:schemeClr>
        </a:solidFill>
        <a:ln w="12700" cap="flat" cmpd="sng" algn="ctr">
          <a:solidFill>
            <a:srgbClr val="A41E2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latin typeface="Calibri" panose="020F0502020204030204" pitchFamily="34" charset="0"/>
            </a:rPr>
            <a:t>Case Investigation &amp; Linkage to Care</a:t>
          </a:r>
        </a:p>
      </dsp:txBody>
      <dsp:txXfrm>
        <a:off x="2175669" y="2617735"/>
        <a:ext cx="4169965" cy="1305400"/>
      </dsp:txXfrm>
    </dsp:sp>
    <dsp:sp modelId="{609EED33-0EF2-4747-8603-5BBABC5804B3}">
      <dsp:nvSpPr>
        <dsp:cNvPr id="0" name=""/>
        <dsp:cNvSpPr/>
      </dsp:nvSpPr>
      <dsp:spPr>
        <a:xfrm>
          <a:off x="6345634" y="6931"/>
          <a:ext cx="4169965" cy="13054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Clinical and non-clinical provider training</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Patient education</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HCV Toolkit</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Dear Colleague Letter</a:t>
          </a:r>
        </a:p>
      </dsp:txBody>
      <dsp:txXfrm>
        <a:off x="6345634" y="6931"/>
        <a:ext cx="4169965" cy="1305404"/>
      </dsp:txXfrm>
    </dsp:sp>
    <dsp:sp modelId="{BA0129BF-8D0B-4B9F-822B-080DB520D94A}">
      <dsp:nvSpPr>
        <dsp:cNvPr id="0" name=""/>
        <dsp:cNvSpPr/>
      </dsp:nvSpPr>
      <dsp:spPr>
        <a:xfrm>
          <a:off x="6345634" y="1312335"/>
          <a:ext cx="4169965" cy="130539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Technical assistance</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Data monitoring</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Return to care support</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Community of Practice and Learning</a:t>
          </a:r>
        </a:p>
      </dsp:txBody>
      <dsp:txXfrm>
        <a:off x="6345634" y="1312335"/>
        <a:ext cx="4169965" cy="1305399"/>
      </dsp:txXfrm>
    </dsp:sp>
    <dsp:sp modelId="{5A8F8219-FB8F-46C8-849B-8464A5AA9485}">
      <dsp:nvSpPr>
        <dsp:cNvPr id="0" name=""/>
        <dsp:cNvSpPr/>
      </dsp:nvSpPr>
      <dsp:spPr>
        <a:xfrm>
          <a:off x="6345634" y="2617735"/>
          <a:ext cx="4169965" cy="1305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Finding lost patients</a:t>
          </a:r>
        </a:p>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rPr>
            <a:t>Direct outreach and linkage to care</a:t>
          </a:r>
        </a:p>
      </dsp:txBody>
      <dsp:txXfrm>
        <a:off x="6345634" y="2617735"/>
        <a:ext cx="4169965" cy="1305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13050-AA84-4201-8249-CC07D1AF2BB3}">
      <dsp:nvSpPr>
        <dsp:cNvPr id="0" name=""/>
        <dsp:cNvSpPr/>
      </dsp:nvSpPr>
      <dsp:spPr>
        <a:xfrm>
          <a:off x="0" y="0"/>
          <a:ext cx="7649894" cy="998897"/>
        </a:xfrm>
        <a:prstGeom prst="roundRect">
          <a:avLst>
            <a:gd name="adj" fmla="val 10000"/>
          </a:avLst>
        </a:prstGeom>
        <a:solidFill>
          <a:srgbClr val="92D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baseline="0" dirty="0">
              <a:solidFill>
                <a:schemeClr val="tx1"/>
              </a:solidFill>
            </a:rPr>
            <a:t>Screening and diagnosis</a:t>
          </a:r>
        </a:p>
      </dsp:txBody>
      <dsp:txXfrm>
        <a:off x="29257" y="29257"/>
        <a:ext cx="7591380" cy="940383"/>
      </dsp:txXfrm>
    </dsp:sp>
    <dsp:sp modelId="{79050D40-062E-4419-ADED-593F68A1A33B}">
      <dsp:nvSpPr>
        <dsp:cNvPr id="0" name=""/>
        <dsp:cNvSpPr/>
      </dsp:nvSpPr>
      <dsp:spPr>
        <a:xfrm>
          <a:off x="10368" y="1099703"/>
          <a:ext cx="5649395" cy="1913697"/>
        </a:xfrm>
        <a:prstGeom prst="roundRect">
          <a:avLst>
            <a:gd name="adj" fmla="val 10000"/>
          </a:avLst>
        </a:prstGeom>
        <a:solidFill>
          <a:schemeClr val="tx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a:lnSpc>
              <a:spcPct val="90000"/>
            </a:lnSpc>
            <a:spcBef>
              <a:spcPct val="0"/>
            </a:spcBef>
            <a:spcAft>
              <a:spcPct val="35000"/>
            </a:spcAft>
          </a:pPr>
          <a:r>
            <a:rPr lang="en-US" sz="2800" kern="1200" baseline="0" dirty="0">
              <a:solidFill>
                <a:schemeClr val="tx1"/>
              </a:solidFill>
            </a:rPr>
            <a:t>Pre-treatment </a:t>
          </a:r>
        </a:p>
        <a:p>
          <a:pPr lvl="0" algn="r" defTabSz="1244600">
            <a:lnSpc>
              <a:spcPct val="90000"/>
            </a:lnSpc>
            <a:spcBef>
              <a:spcPct val="0"/>
            </a:spcBef>
            <a:spcAft>
              <a:spcPct val="35000"/>
            </a:spcAft>
          </a:pPr>
          <a:r>
            <a:rPr lang="en-US" sz="2800" kern="1200" baseline="0" dirty="0">
              <a:solidFill>
                <a:schemeClr val="tx1"/>
              </a:solidFill>
            </a:rPr>
            <a:t>evaluation</a:t>
          </a:r>
        </a:p>
        <a:p>
          <a:pPr lvl="0" algn="r" defTabSz="1244600">
            <a:lnSpc>
              <a:spcPct val="90000"/>
            </a:lnSpc>
            <a:spcBef>
              <a:spcPct val="0"/>
            </a:spcBef>
            <a:spcAft>
              <a:spcPct val="35000"/>
            </a:spcAft>
          </a:pPr>
          <a:r>
            <a:rPr lang="en-US" sz="1800" kern="1200" baseline="0" dirty="0">
              <a:solidFill>
                <a:schemeClr val="tx1"/>
              </a:solidFill>
            </a:rPr>
            <a:t>- Liver disease staging</a:t>
          </a:r>
        </a:p>
        <a:p>
          <a:pPr lvl="0" algn="r" defTabSz="1244600">
            <a:lnSpc>
              <a:spcPct val="90000"/>
            </a:lnSpc>
            <a:spcBef>
              <a:spcPct val="0"/>
            </a:spcBef>
            <a:spcAft>
              <a:spcPct val="35000"/>
            </a:spcAft>
          </a:pPr>
          <a:r>
            <a:rPr lang="en-US" sz="1800" kern="1200" baseline="0" dirty="0">
              <a:solidFill>
                <a:schemeClr val="tx1"/>
              </a:solidFill>
            </a:rPr>
            <a:t>- Patient education/counseling</a:t>
          </a:r>
        </a:p>
      </dsp:txBody>
      <dsp:txXfrm>
        <a:off x="66418" y="1155753"/>
        <a:ext cx="5537295" cy="1801597"/>
      </dsp:txXfrm>
    </dsp:sp>
    <dsp:sp modelId="{41A4360C-C562-4859-B9C2-803F216782C9}">
      <dsp:nvSpPr>
        <dsp:cNvPr id="0" name=""/>
        <dsp:cNvSpPr/>
      </dsp:nvSpPr>
      <dsp:spPr>
        <a:xfrm>
          <a:off x="21386" y="3111997"/>
          <a:ext cx="1824695" cy="1229192"/>
        </a:xfrm>
        <a:prstGeom prst="roundRect">
          <a:avLst>
            <a:gd name="adj" fmla="val 10000"/>
          </a:avLst>
        </a:prstGeom>
        <a:solidFill>
          <a:srgbClr val="FFFF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a:solidFill>
                <a:schemeClr val="tx1"/>
              </a:solidFill>
            </a:rPr>
            <a:t>Strategies for Rx approval</a:t>
          </a:r>
        </a:p>
      </dsp:txBody>
      <dsp:txXfrm>
        <a:off x="57388" y="3147999"/>
        <a:ext cx="1752691" cy="1157188"/>
      </dsp:txXfrm>
    </dsp:sp>
    <dsp:sp modelId="{E089594C-1C94-4786-8613-3779A60B54F2}">
      <dsp:nvSpPr>
        <dsp:cNvPr id="0" name=""/>
        <dsp:cNvSpPr/>
      </dsp:nvSpPr>
      <dsp:spPr>
        <a:xfrm>
          <a:off x="1922718" y="3111997"/>
          <a:ext cx="1824695" cy="1229192"/>
        </a:xfrm>
        <a:prstGeom prst="roundRect">
          <a:avLst>
            <a:gd name="adj" fmla="val 10000"/>
          </a:avLst>
        </a:prstGeom>
        <a:solidFill>
          <a:schemeClr val="accent6">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baseline="0" dirty="0">
              <a:solidFill>
                <a:schemeClr val="tx1"/>
              </a:solidFill>
            </a:rPr>
            <a:t>Monitoring (toxicity, response)</a:t>
          </a:r>
        </a:p>
      </dsp:txBody>
      <dsp:txXfrm>
        <a:off x="1958720" y="3147999"/>
        <a:ext cx="1752691" cy="1157188"/>
      </dsp:txXfrm>
    </dsp:sp>
    <dsp:sp modelId="{44CD0F42-3C09-4CC7-9312-F9CFCF1988A4}">
      <dsp:nvSpPr>
        <dsp:cNvPr id="0" name=""/>
        <dsp:cNvSpPr/>
      </dsp:nvSpPr>
      <dsp:spPr>
        <a:xfrm>
          <a:off x="3824050" y="3111997"/>
          <a:ext cx="1824695" cy="1229192"/>
        </a:xfrm>
        <a:prstGeom prst="roundRect">
          <a:avLst>
            <a:gd name="adj" fmla="val 10000"/>
          </a:avLst>
        </a:prstGeom>
        <a:solidFill>
          <a:srgbClr val="D0B8E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baseline="0" dirty="0">
            <a:solidFill>
              <a:schemeClr val="tx1"/>
            </a:solidFill>
          </a:endParaRPr>
        </a:p>
        <a:p>
          <a:pPr lvl="0" algn="ctr" defTabSz="577850">
            <a:lnSpc>
              <a:spcPct val="90000"/>
            </a:lnSpc>
            <a:spcBef>
              <a:spcPct val="0"/>
            </a:spcBef>
            <a:spcAft>
              <a:spcPct val="35000"/>
            </a:spcAft>
          </a:pPr>
          <a:r>
            <a:rPr lang="en-US" sz="1800" kern="1200" baseline="0" dirty="0">
              <a:solidFill>
                <a:schemeClr val="tx1"/>
              </a:solidFill>
            </a:rPr>
            <a:t>Healthcare maintenance</a:t>
          </a:r>
        </a:p>
        <a:p>
          <a:pPr lvl="0" algn="ctr" defTabSz="577850">
            <a:lnSpc>
              <a:spcPct val="90000"/>
            </a:lnSpc>
            <a:spcBef>
              <a:spcPct val="0"/>
            </a:spcBef>
            <a:spcAft>
              <a:spcPct val="35000"/>
            </a:spcAft>
          </a:pPr>
          <a:endParaRPr lang="en-US" sz="1300" kern="1200" baseline="0" dirty="0">
            <a:solidFill>
              <a:schemeClr val="tx1"/>
            </a:solidFill>
          </a:endParaRPr>
        </a:p>
        <a:p>
          <a:pPr lvl="0" algn="ctr" defTabSz="577850">
            <a:lnSpc>
              <a:spcPct val="90000"/>
            </a:lnSpc>
            <a:spcBef>
              <a:spcPct val="0"/>
            </a:spcBef>
            <a:spcAft>
              <a:spcPct val="35000"/>
            </a:spcAft>
          </a:pPr>
          <a:endParaRPr lang="en-US" sz="1300" kern="1200" baseline="0" dirty="0">
            <a:solidFill>
              <a:schemeClr val="tx1"/>
            </a:solidFill>
          </a:endParaRPr>
        </a:p>
      </dsp:txBody>
      <dsp:txXfrm>
        <a:off x="3860052" y="3147999"/>
        <a:ext cx="1752691" cy="1157188"/>
      </dsp:txXfrm>
    </dsp:sp>
    <dsp:sp modelId="{B3EE913F-910D-4A67-962B-3512AE1DC2FB}">
      <dsp:nvSpPr>
        <dsp:cNvPr id="0" name=""/>
        <dsp:cNvSpPr/>
      </dsp:nvSpPr>
      <dsp:spPr>
        <a:xfrm>
          <a:off x="5813488" y="1099703"/>
          <a:ext cx="1831840" cy="1943534"/>
        </a:xfrm>
        <a:prstGeom prst="roundRect">
          <a:avLst>
            <a:gd name="adj" fmla="val 10000"/>
          </a:avLst>
        </a:prstGeom>
        <a:solidFill>
          <a:srgbClr val="EF41DA"/>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baseline="0" dirty="0">
              <a:solidFill>
                <a:schemeClr val="tx1"/>
              </a:solidFill>
            </a:rPr>
            <a:t>Regimen selection</a:t>
          </a:r>
        </a:p>
        <a:p>
          <a:pPr lvl="0" algn="ctr" defTabSz="889000">
            <a:lnSpc>
              <a:spcPct val="90000"/>
            </a:lnSpc>
            <a:spcBef>
              <a:spcPct val="0"/>
            </a:spcBef>
            <a:spcAft>
              <a:spcPct val="35000"/>
            </a:spcAft>
          </a:pPr>
          <a:r>
            <a:rPr lang="en-US" sz="1600" kern="1200" baseline="0" dirty="0">
              <a:solidFill>
                <a:schemeClr val="tx1"/>
              </a:solidFill>
            </a:rPr>
            <a:t>- Drug interactions</a:t>
          </a:r>
        </a:p>
        <a:p>
          <a:pPr lvl="0" algn="ctr" defTabSz="889000">
            <a:lnSpc>
              <a:spcPct val="90000"/>
            </a:lnSpc>
            <a:spcBef>
              <a:spcPct val="0"/>
            </a:spcBef>
            <a:spcAft>
              <a:spcPct val="35000"/>
            </a:spcAft>
          </a:pPr>
          <a:r>
            <a:rPr lang="en-US" sz="1600" kern="1200" baseline="0" dirty="0">
              <a:solidFill>
                <a:schemeClr val="tx1"/>
              </a:solidFill>
            </a:rPr>
            <a:t>- Treatment history status</a:t>
          </a:r>
        </a:p>
        <a:p>
          <a:pPr lvl="0" algn="ctr" defTabSz="889000">
            <a:lnSpc>
              <a:spcPct val="90000"/>
            </a:lnSpc>
            <a:spcBef>
              <a:spcPct val="0"/>
            </a:spcBef>
            <a:spcAft>
              <a:spcPct val="35000"/>
            </a:spcAft>
          </a:pPr>
          <a:endParaRPr lang="en-US" sz="1400" kern="1200" baseline="0" dirty="0">
            <a:solidFill>
              <a:schemeClr val="tx1"/>
            </a:solidFill>
          </a:endParaRPr>
        </a:p>
      </dsp:txBody>
      <dsp:txXfrm>
        <a:off x="5867141" y="1153356"/>
        <a:ext cx="1724534" cy="1836228"/>
      </dsp:txXfrm>
    </dsp:sp>
    <dsp:sp modelId="{DC08BD98-5AAE-4E0A-9FCE-8980A9FC60B3}">
      <dsp:nvSpPr>
        <dsp:cNvPr id="0" name=""/>
        <dsp:cNvSpPr/>
      </dsp:nvSpPr>
      <dsp:spPr>
        <a:xfrm>
          <a:off x="5817060" y="3172372"/>
          <a:ext cx="1824695" cy="1171027"/>
        </a:xfrm>
        <a:prstGeom prst="roundRect">
          <a:avLst>
            <a:gd name="adj" fmla="val 10000"/>
          </a:avLst>
        </a:prstGeom>
        <a:solidFill>
          <a:schemeClr val="bg1">
            <a:lumMod val="6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US" sz="1800" kern="1200" baseline="0" dirty="0">
              <a:solidFill>
                <a:schemeClr val="tx1"/>
              </a:solidFill>
            </a:rPr>
            <a:t>Transmission &amp;</a:t>
          </a:r>
        </a:p>
        <a:p>
          <a:pPr lvl="0" algn="ctr" defTabSz="800100">
            <a:lnSpc>
              <a:spcPct val="90000"/>
            </a:lnSpc>
            <a:spcBef>
              <a:spcPct val="0"/>
            </a:spcBef>
            <a:spcAft>
              <a:spcPts val="0"/>
            </a:spcAft>
          </a:pPr>
          <a:r>
            <a:rPr lang="en-US" sz="1800" kern="1200" baseline="0" dirty="0">
              <a:solidFill>
                <a:schemeClr val="tx1"/>
              </a:solidFill>
            </a:rPr>
            <a:t>re-infection prevention</a:t>
          </a:r>
        </a:p>
      </dsp:txBody>
      <dsp:txXfrm>
        <a:off x="5851358" y="3206670"/>
        <a:ext cx="1756099" cy="110243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0.09692</cdr:x>
      <cdr:y>0.83909</cdr:y>
    </cdr:from>
    <cdr:to>
      <cdr:x>0.18765</cdr:x>
      <cdr:y>0.88975</cdr:y>
    </cdr:to>
    <cdr:sp macro="" textlink="">
      <cdr:nvSpPr>
        <cdr:cNvPr id="2" name="Text Box 1"/>
        <cdr:cNvSpPr txBox="1"/>
      </cdr:nvSpPr>
      <cdr:spPr>
        <a:xfrm xmlns:a="http://schemas.openxmlformats.org/drawingml/2006/main">
          <a:off x="797619" y="4170066"/>
          <a:ext cx="746630" cy="2517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chemeClr val="tx1"/>
              </a:solidFill>
            </a:rPr>
            <a:t>3,086</a:t>
          </a:r>
        </a:p>
      </cdr:txBody>
    </cdr:sp>
  </cdr:relSizeAnchor>
  <cdr:relSizeAnchor xmlns:cdr="http://schemas.openxmlformats.org/drawingml/2006/chartDrawing">
    <cdr:from>
      <cdr:x>0.28014</cdr:x>
      <cdr:y>0.84111</cdr:y>
    </cdr:from>
    <cdr:to>
      <cdr:x>0.37086</cdr:x>
      <cdr:y>0.88986</cdr:y>
    </cdr:to>
    <cdr:sp macro="" textlink="">
      <cdr:nvSpPr>
        <cdr:cNvPr id="3" name="Text Box 1"/>
        <cdr:cNvSpPr txBox="1"/>
      </cdr:nvSpPr>
      <cdr:spPr>
        <a:xfrm xmlns:a="http://schemas.openxmlformats.org/drawingml/2006/main">
          <a:off x="2305430" y="4180114"/>
          <a:ext cx="746630" cy="2422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b="1" dirty="0">
              <a:solidFill>
                <a:schemeClr val="tx1"/>
              </a:solidFill>
            </a:rPr>
            <a:t>2,537</a:t>
          </a:r>
          <a:endParaRPr lang="en-US" sz="1100" b="1" dirty="0">
            <a:solidFill>
              <a:schemeClr val="tx1"/>
            </a:solidFill>
          </a:endParaRPr>
        </a:p>
      </cdr:txBody>
    </cdr:sp>
  </cdr:relSizeAnchor>
  <cdr:relSizeAnchor xmlns:cdr="http://schemas.openxmlformats.org/drawingml/2006/chartDrawing">
    <cdr:from>
      <cdr:x>0.46695</cdr:x>
      <cdr:y>0.84111</cdr:y>
    </cdr:from>
    <cdr:to>
      <cdr:x>0.54029</cdr:x>
      <cdr:y>0.89188</cdr:y>
    </cdr:to>
    <cdr:sp macro="" textlink="">
      <cdr:nvSpPr>
        <cdr:cNvPr id="4" name="Text Box 1"/>
        <cdr:cNvSpPr txBox="1"/>
      </cdr:nvSpPr>
      <cdr:spPr>
        <a:xfrm xmlns:a="http://schemas.openxmlformats.org/drawingml/2006/main">
          <a:off x="3842830" y="4180114"/>
          <a:ext cx="603568" cy="2523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dirty="0">
              <a:solidFill>
                <a:schemeClr val="tx1"/>
              </a:solidFill>
            </a:rPr>
            <a:t>2,171</a:t>
          </a:r>
        </a:p>
      </cdr:txBody>
    </cdr:sp>
  </cdr:relSizeAnchor>
  <cdr:relSizeAnchor xmlns:cdr="http://schemas.openxmlformats.org/drawingml/2006/chartDrawing">
    <cdr:from>
      <cdr:x>0.64896</cdr:x>
      <cdr:y>0.83707</cdr:y>
    </cdr:from>
    <cdr:to>
      <cdr:x>0.72222</cdr:x>
      <cdr:y>0.892</cdr:y>
    </cdr:to>
    <cdr:sp macro="" textlink="">
      <cdr:nvSpPr>
        <cdr:cNvPr id="5" name="Text Box 1"/>
        <cdr:cNvSpPr txBox="1"/>
      </cdr:nvSpPr>
      <cdr:spPr>
        <a:xfrm xmlns:a="http://schemas.openxmlformats.org/drawingml/2006/main">
          <a:off x="5340699" y="4160017"/>
          <a:ext cx="602901" cy="2729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dirty="0">
              <a:solidFill>
                <a:schemeClr val="tx1"/>
              </a:solidFill>
            </a:rPr>
            <a:t>1,736</a:t>
          </a:r>
        </a:p>
      </cdr:txBody>
    </cdr:sp>
  </cdr:relSizeAnchor>
  <cdr:relSizeAnchor xmlns:cdr="http://schemas.openxmlformats.org/drawingml/2006/chartDrawing">
    <cdr:from>
      <cdr:x>0.83822</cdr:x>
      <cdr:y>0.83505</cdr:y>
    </cdr:from>
    <cdr:to>
      <cdr:x>0.89438</cdr:x>
      <cdr:y>0.89009</cdr:y>
    </cdr:to>
    <cdr:sp macro="" textlink="">
      <cdr:nvSpPr>
        <cdr:cNvPr id="6" name="Text Box 1"/>
        <cdr:cNvSpPr txBox="1"/>
      </cdr:nvSpPr>
      <cdr:spPr>
        <a:xfrm xmlns:a="http://schemas.openxmlformats.org/drawingml/2006/main">
          <a:off x="6898193" y="4149969"/>
          <a:ext cx="462225" cy="2735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a:solidFill>
                <a:schemeClr val="tx1"/>
              </a:solidFill>
            </a:rPr>
            <a:t>859</a:t>
          </a:r>
        </a:p>
      </cdr:txBody>
    </cdr:sp>
  </cdr:relSizeAnchor>
  <cdr:relSizeAnchor xmlns:cdr="http://schemas.openxmlformats.org/drawingml/2006/chartDrawing">
    <cdr:from>
      <cdr:x>0.15193</cdr:x>
      <cdr:y>0.8392</cdr:y>
    </cdr:from>
    <cdr:to>
      <cdr:x>0.23382</cdr:x>
      <cdr:y>0.88986</cdr:y>
    </cdr:to>
    <cdr:sp macro="" textlink="">
      <cdr:nvSpPr>
        <cdr:cNvPr id="7" name="Text Box 1"/>
        <cdr:cNvSpPr txBox="1"/>
      </cdr:nvSpPr>
      <cdr:spPr>
        <a:xfrm xmlns:a="http://schemas.openxmlformats.org/drawingml/2006/main">
          <a:off x="1250353" y="4170623"/>
          <a:ext cx="673906" cy="2517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dirty="0">
              <a:solidFill>
                <a:schemeClr val="tx1"/>
              </a:solidFill>
            </a:rPr>
            <a:t>2,929</a:t>
          </a:r>
        </a:p>
      </cdr:txBody>
    </cdr:sp>
  </cdr:relSizeAnchor>
  <cdr:relSizeAnchor xmlns:cdr="http://schemas.openxmlformats.org/drawingml/2006/chartDrawing">
    <cdr:from>
      <cdr:x>0.33637</cdr:x>
      <cdr:y>0.83909</cdr:y>
    </cdr:from>
    <cdr:to>
      <cdr:x>0.40476</cdr:x>
      <cdr:y>0.88795</cdr:y>
    </cdr:to>
    <cdr:sp macro="" textlink="">
      <cdr:nvSpPr>
        <cdr:cNvPr id="8" name="Text Box 1"/>
        <cdr:cNvSpPr txBox="1"/>
      </cdr:nvSpPr>
      <cdr:spPr>
        <a:xfrm xmlns:a="http://schemas.openxmlformats.org/drawingml/2006/main">
          <a:off x="2768213" y="4170065"/>
          <a:ext cx="562816" cy="2428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100" b="1" dirty="0">
              <a:solidFill>
                <a:schemeClr val="tx1"/>
              </a:solidFill>
            </a:rPr>
            <a:t>2,454</a:t>
          </a:r>
        </a:p>
      </cdr:txBody>
    </cdr:sp>
  </cdr:relSizeAnchor>
  <cdr:relSizeAnchor xmlns:cdr="http://schemas.openxmlformats.org/drawingml/2006/chartDrawing">
    <cdr:from>
      <cdr:x>0.51954</cdr:x>
      <cdr:y>0.83919</cdr:y>
    </cdr:from>
    <cdr:to>
      <cdr:x>0.59524</cdr:x>
      <cdr:y>0.88805</cdr:y>
    </cdr:to>
    <cdr:sp macro="" textlink="">
      <cdr:nvSpPr>
        <cdr:cNvPr id="9" name="Text Box 1"/>
        <cdr:cNvSpPr txBox="1"/>
      </cdr:nvSpPr>
      <cdr:spPr>
        <a:xfrm xmlns:a="http://schemas.openxmlformats.org/drawingml/2006/main">
          <a:off x="4275573" y="4595710"/>
          <a:ext cx="622997" cy="2675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b="1" dirty="0">
              <a:solidFill>
                <a:schemeClr val="tx1"/>
              </a:solidFill>
            </a:rPr>
            <a:t>2,083</a:t>
          </a:r>
          <a:endParaRPr lang="en-US" sz="1100" b="1" dirty="0">
            <a:solidFill>
              <a:schemeClr val="tx1"/>
            </a:solidFill>
          </a:endParaRPr>
        </a:p>
      </cdr:txBody>
    </cdr:sp>
  </cdr:relSizeAnchor>
  <cdr:relSizeAnchor xmlns:cdr="http://schemas.openxmlformats.org/drawingml/2006/chartDrawing">
    <cdr:from>
      <cdr:x>0.70153</cdr:x>
      <cdr:y>0.83486</cdr:y>
    </cdr:from>
    <cdr:to>
      <cdr:x>0.76862</cdr:x>
      <cdr:y>0.88999</cdr:y>
    </cdr:to>
    <cdr:sp macro="" textlink="">
      <cdr:nvSpPr>
        <cdr:cNvPr id="10" name="Text Box 1"/>
        <cdr:cNvSpPr txBox="1"/>
      </cdr:nvSpPr>
      <cdr:spPr>
        <a:xfrm xmlns:a="http://schemas.openxmlformats.org/drawingml/2006/main">
          <a:off x="5773336" y="4572000"/>
          <a:ext cx="552102" cy="3019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b="1" dirty="0">
              <a:solidFill>
                <a:schemeClr val="tx1"/>
              </a:solidFill>
            </a:rPr>
            <a:t>1,784</a:t>
          </a:r>
          <a:endParaRPr lang="en-US" sz="1100" b="1" dirty="0">
            <a:solidFill>
              <a:schemeClr val="tx1"/>
            </a:solidFill>
          </a:endParaRPr>
        </a:p>
      </cdr:txBody>
    </cdr:sp>
  </cdr:relSizeAnchor>
  <cdr:relSizeAnchor xmlns:cdr="http://schemas.openxmlformats.org/drawingml/2006/chartDrawing">
    <cdr:from>
      <cdr:x>0.2265</cdr:x>
      <cdr:y>0.82018</cdr:y>
    </cdr:from>
    <cdr:to>
      <cdr:x>0.27534</cdr:x>
      <cdr:y>0.84876</cdr:y>
    </cdr:to>
    <cdr:sp macro="" textlink="">
      <cdr:nvSpPr>
        <cdr:cNvPr id="11" name="Right Arrow 10"/>
        <cdr:cNvSpPr/>
      </cdr:nvSpPr>
      <cdr:spPr>
        <a:xfrm xmlns:a="http://schemas.openxmlformats.org/drawingml/2006/main">
          <a:off x="1863969" y="4491613"/>
          <a:ext cx="401934" cy="156505"/>
        </a:xfrm>
        <a:prstGeom xmlns:a="http://schemas.openxmlformats.org/drawingml/2006/main" prst="rightArrow">
          <a:avLst/>
        </a:prstGeom>
        <a:solidFill xmlns:a="http://schemas.openxmlformats.org/drawingml/2006/main">
          <a:schemeClr val="accent1">
            <a:lumMod val="40000"/>
            <a:lumOff val="60000"/>
          </a:schemeClr>
        </a:solidFill>
        <a:ln xmlns:a="http://schemas.openxmlformats.org/drawingml/2006/main">
          <a:solidFill>
            <a:schemeClr val="accent1"/>
          </a:solidFill>
        </a:l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solidFill>
              <a:schemeClr val="accent1"/>
            </a:solidFill>
          </a:endParaRPr>
        </a:p>
      </cdr:txBody>
    </cdr:sp>
  </cdr:relSizeAnchor>
  <cdr:relSizeAnchor xmlns:cdr="http://schemas.openxmlformats.org/drawingml/2006/chartDrawing">
    <cdr:from>
      <cdr:x>0.40849</cdr:x>
      <cdr:y>0.82212</cdr:y>
    </cdr:from>
    <cdr:to>
      <cdr:x>0.45733</cdr:x>
      <cdr:y>0.8507</cdr:y>
    </cdr:to>
    <cdr:sp macro="" textlink="">
      <cdr:nvSpPr>
        <cdr:cNvPr id="12" name="Right Arrow 11"/>
        <cdr:cNvSpPr/>
      </cdr:nvSpPr>
      <cdr:spPr>
        <a:xfrm xmlns:a="http://schemas.openxmlformats.org/drawingml/2006/main">
          <a:off x="3361732" y="4502220"/>
          <a:ext cx="401934" cy="156505"/>
        </a:xfrm>
        <a:prstGeom xmlns:a="http://schemas.openxmlformats.org/drawingml/2006/main" prst="rightArrow">
          <a:avLst/>
        </a:prstGeom>
        <a:solidFill xmlns:a="http://schemas.openxmlformats.org/drawingml/2006/main">
          <a:schemeClr val="accent1">
            <a:lumMod val="40000"/>
            <a:lumOff val="60000"/>
          </a:schemeClr>
        </a:solidFill>
        <a:ln xmlns:a="http://schemas.openxmlformats.org/drawingml/2006/main">
          <a:solidFill>
            <a:schemeClr val="accent1"/>
          </a:solidFill>
        </a:l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solidFill>
              <a:schemeClr val="accent1"/>
            </a:solidFill>
          </a:endParaRPr>
        </a:p>
      </cdr:txBody>
    </cdr:sp>
  </cdr:relSizeAnchor>
  <cdr:relSizeAnchor xmlns:cdr="http://schemas.openxmlformats.org/drawingml/2006/chartDrawing">
    <cdr:from>
      <cdr:x>0.59286</cdr:x>
      <cdr:y>0.82946</cdr:y>
    </cdr:from>
    <cdr:to>
      <cdr:x>0.6417</cdr:x>
      <cdr:y>0.85804</cdr:y>
    </cdr:to>
    <cdr:sp macro="" textlink="">
      <cdr:nvSpPr>
        <cdr:cNvPr id="13" name="Right Arrow 12"/>
        <cdr:cNvSpPr/>
      </cdr:nvSpPr>
      <cdr:spPr>
        <a:xfrm xmlns:a="http://schemas.openxmlformats.org/drawingml/2006/main">
          <a:off x="4879032" y="4542413"/>
          <a:ext cx="401934" cy="156505"/>
        </a:xfrm>
        <a:prstGeom xmlns:a="http://schemas.openxmlformats.org/drawingml/2006/main" prst="rightArrow">
          <a:avLst/>
        </a:prstGeom>
        <a:solidFill xmlns:a="http://schemas.openxmlformats.org/drawingml/2006/main">
          <a:schemeClr val="accent1">
            <a:lumMod val="40000"/>
            <a:lumOff val="60000"/>
          </a:schemeClr>
        </a:solidFill>
        <a:ln xmlns:a="http://schemas.openxmlformats.org/drawingml/2006/main">
          <a:solidFill>
            <a:schemeClr val="accent1"/>
          </a:solidFill>
        </a:l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solidFill>
              <a:schemeClr val="accent1"/>
            </a:solidFill>
          </a:endParaRPr>
        </a:p>
      </cdr:txBody>
    </cdr:sp>
  </cdr:relSizeAnchor>
  <cdr:relSizeAnchor xmlns:cdr="http://schemas.openxmlformats.org/drawingml/2006/chartDrawing">
    <cdr:from>
      <cdr:x>0.77242</cdr:x>
      <cdr:y>0.83507</cdr:y>
    </cdr:from>
    <cdr:to>
      <cdr:x>0.82126</cdr:x>
      <cdr:y>0.86364</cdr:y>
    </cdr:to>
    <cdr:sp macro="" textlink="">
      <cdr:nvSpPr>
        <cdr:cNvPr id="14" name="Right Arrow 13"/>
        <cdr:cNvSpPr/>
      </cdr:nvSpPr>
      <cdr:spPr>
        <a:xfrm xmlns:a="http://schemas.openxmlformats.org/drawingml/2006/main">
          <a:off x="6356698" y="4573117"/>
          <a:ext cx="401934" cy="156505"/>
        </a:xfrm>
        <a:prstGeom xmlns:a="http://schemas.openxmlformats.org/drawingml/2006/main" prst="rightArrow">
          <a:avLst/>
        </a:prstGeom>
        <a:solidFill xmlns:a="http://schemas.openxmlformats.org/drawingml/2006/main">
          <a:schemeClr val="accent1">
            <a:lumMod val="40000"/>
            <a:lumOff val="60000"/>
          </a:schemeClr>
        </a:solidFill>
        <a:ln xmlns:a="http://schemas.openxmlformats.org/drawingml/2006/main">
          <a:solidFill>
            <a:schemeClr val="accent1"/>
          </a:solidFill>
        </a:l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solidFill>
              <a:schemeClr val="accent1"/>
            </a:solidFill>
          </a:endParaRPr>
        </a:p>
      </cdr:txBody>
    </cdr:sp>
  </cdr:relSizeAnchor>
  <cdr:relSizeAnchor xmlns:cdr="http://schemas.openxmlformats.org/drawingml/2006/chartDrawing">
    <cdr:from>
      <cdr:x>0.88095</cdr:x>
      <cdr:y>0.83303</cdr:y>
    </cdr:from>
    <cdr:to>
      <cdr:x>0.95665</cdr:x>
      <cdr:y>0.88652</cdr:y>
    </cdr:to>
    <cdr:sp macro="" textlink="">
      <cdr:nvSpPr>
        <cdr:cNvPr id="15" name="Text Box 1"/>
        <cdr:cNvSpPr txBox="1"/>
      </cdr:nvSpPr>
      <cdr:spPr>
        <a:xfrm xmlns:a="http://schemas.openxmlformats.org/drawingml/2006/main">
          <a:off x="7249886" y="4561952"/>
          <a:ext cx="622998" cy="2929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dirty="0">
              <a:solidFill>
                <a:schemeClr val="tx1"/>
              </a:solidFill>
            </a:rPr>
            <a:t>1,053</a:t>
          </a:r>
        </a:p>
      </cdr:txBody>
    </cdr:sp>
  </cdr:relSizeAnchor>
  <cdr:relSizeAnchor xmlns:cdr="http://schemas.openxmlformats.org/drawingml/2006/chartDrawing">
    <cdr:from>
      <cdr:x>0.21062</cdr:x>
      <cdr:y>0.76147</cdr:y>
    </cdr:from>
    <cdr:to>
      <cdr:x>0.28632</cdr:x>
      <cdr:y>0.81587</cdr:y>
    </cdr:to>
    <cdr:sp macro="" textlink="">
      <cdr:nvSpPr>
        <cdr:cNvPr id="16" name="Text Box 2"/>
        <cdr:cNvSpPr txBox="1">
          <a:spLocks xmlns:a="http://schemas.openxmlformats.org/drawingml/2006/main" noChangeArrowheads="1"/>
        </cdr:cNvSpPr>
      </cdr:nvSpPr>
      <cdr:spPr bwMode="auto">
        <a:xfrm xmlns:a="http://schemas.openxmlformats.org/drawingml/2006/main">
          <a:off x="1733341" y="4170066"/>
          <a:ext cx="622997" cy="29794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latin typeface="Arial" panose="020B0604020202020204" pitchFamily="34" charset="0"/>
              <a:cs typeface="Arial" panose="020B0604020202020204" pitchFamily="34" charset="0"/>
            </a:rPr>
            <a:t>84%</a:t>
          </a:r>
          <a:endParaRPr lang="en-US" sz="1400" b="1" dirty="0"/>
        </a:p>
      </cdr:txBody>
    </cdr:sp>
  </cdr:relSizeAnchor>
  <cdr:relSizeAnchor xmlns:cdr="http://schemas.openxmlformats.org/drawingml/2006/chartDrawing">
    <cdr:from>
      <cdr:x>0.39506</cdr:x>
      <cdr:y>0.76157</cdr:y>
    </cdr:from>
    <cdr:to>
      <cdr:x>0.47076</cdr:x>
      <cdr:y>0.81598</cdr:y>
    </cdr:to>
    <cdr:sp macro="" textlink="">
      <cdr:nvSpPr>
        <cdr:cNvPr id="18" name="Text Box 2"/>
        <cdr:cNvSpPr txBox="1">
          <a:spLocks xmlns:a="http://schemas.openxmlformats.org/drawingml/2006/main" noChangeArrowheads="1"/>
        </cdr:cNvSpPr>
      </cdr:nvSpPr>
      <cdr:spPr bwMode="auto">
        <a:xfrm xmlns:a="http://schemas.openxmlformats.org/drawingml/2006/main">
          <a:off x="3251201" y="4170624"/>
          <a:ext cx="622997" cy="29794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latin typeface="Arial" panose="020B0604020202020204" pitchFamily="34" charset="0"/>
              <a:cs typeface="Arial" panose="020B0604020202020204" pitchFamily="34" charset="0"/>
            </a:rPr>
            <a:t>85%</a:t>
          </a:r>
          <a:endParaRPr lang="en-US" sz="1400" b="1" dirty="0"/>
        </a:p>
      </cdr:txBody>
    </cdr:sp>
  </cdr:relSizeAnchor>
  <cdr:relSizeAnchor xmlns:cdr="http://schemas.openxmlformats.org/drawingml/2006/chartDrawing">
    <cdr:from>
      <cdr:x>0.57821</cdr:x>
      <cdr:y>0.77441</cdr:y>
    </cdr:from>
    <cdr:to>
      <cdr:x>0.65391</cdr:x>
      <cdr:y>0.82882</cdr:y>
    </cdr:to>
    <cdr:sp macro="" textlink="">
      <cdr:nvSpPr>
        <cdr:cNvPr id="19" name="Text Box 2"/>
        <cdr:cNvSpPr txBox="1">
          <a:spLocks xmlns:a="http://schemas.openxmlformats.org/drawingml/2006/main" noChangeArrowheads="1"/>
        </cdr:cNvSpPr>
      </cdr:nvSpPr>
      <cdr:spPr bwMode="auto">
        <a:xfrm xmlns:a="http://schemas.openxmlformats.org/drawingml/2006/main">
          <a:off x="4758453" y="4240962"/>
          <a:ext cx="622997" cy="29794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latin typeface="Arial" panose="020B0604020202020204" pitchFamily="34" charset="0"/>
              <a:cs typeface="Arial" panose="020B0604020202020204" pitchFamily="34" charset="0"/>
            </a:rPr>
            <a:t>86%</a:t>
          </a:r>
          <a:endParaRPr lang="en-US"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D225FE-AC28-4F6B-B3BB-EBACEFFD7A36}"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A68D6-AE6C-4634-B4EB-0E750BA81CDA}" type="slidenum">
              <a:rPr lang="en-US" smtClean="0"/>
              <a:t>‹#›</a:t>
            </a:fld>
            <a:endParaRPr lang="en-US"/>
          </a:p>
        </p:txBody>
      </p:sp>
    </p:spTree>
    <p:extLst>
      <p:ext uri="{BB962C8B-B14F-4D97-AF65-F5344CB8AC3E}">
        <p14:creationId xmlns:p14="http://schemas.microsoft.com/office/powerpoint/2010/main" val="1486923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increase jurisdiction-level capacity to provide comprehensive screening, care, and treatment for HCV among HCV co-infected RWHAP clients. Goal is to increase numbers of HIV/HCV co-infected people who are diagnosed, treated, and cured of HCV infection. </a:t>
            </a: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Part A grant recipients: Hartford Department of Public Health, New York City Department of Health and Mental Hygiene, Philadelphia Department of Public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Part B grant recipients: North Carolina Department of Health &amp; Human Services, Louisiana Department of Public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Regional AETCs: MidAtlantic AETC, New England AETC, Northeast/Caribbean AETC, South Central AETC and Southeast AETC</a:t>
            </a:r>
            <a:endParaRPr lang="en-US" sz="1200" dirty="0"/>
          </a:p>
          <a:p>
            <a:endParaRPr lang="en-US" dirty="0"/>
          </a:p>
        </p:txBody>
      </p:sp>
      <p:sp>
        <p:nvSpPr>
          <p:cNvPr id="4" name="Slide Number Placeholder 3"/>
          <p:cNvSpPr>
            <a:spLocks noGrp="1"/>
          </p:cNvSpPr>
          <p:nvPr>
            <p:ph type="sldNum" sz="quarter" idx="10"/>
          </p:nvPr>
        </p:nvSpPr>
        <p:spPr/>
        <p:txBody>
          <a:bodyPr/>
          <a:lstStyle/>
          <a:p>
            <a:fld id="{A57A68D6-AE6C-4634-B4EB-0E750BA81CDA}" type="slidenum">
              <a:rPr lang="en-US" smtClean="0"/>
              <a:t>3</a:t>
            </a:fld>
            <a:endParaRPr lang="en-US"/>
          </a:p>
        </p:txBody>
      </p:sp>
    </p:spTree>
    <p:extLst>
      <p:ext uri="{BB962C8B-B14F-4D97-AF65-F5344CB8AC3E}">
        <p14:creationId xmlns:p14="http://schemas.microsoft.com/office/powerpoint/2010/main" val="3956775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Hep</a:t>
            </a:r>
            <a:r>
              <a:rPr lang="en-US" dirty="0"/>
              <a:t> C built into existing AETC modalities  </a:t>
            </a:r>
          </a:p>
          <a:p>
            <a:pPr lvl="1"/>
            <a:r>
              <a:rPr lang="en-US" dirty="0"/>
              <a:t>Peer to peer learning via didactic lessons and preceptorship</a:t>
            </a:r>
          </a:p>
          <a:p>
            <a:pPr lvl="1"/>
            <a:r>
              <a:rPr lang="en-US" dirty="0"/>
              <a:t>Plans for follow up and ongoing support </a:t>
            </a:r>
          </a:p>
          <a:p>
            <a:pPr defTabSz="931774">
              <a:defRPr/>
            </a:pPr>
            <a:r>
              <a:rPr lang="en-US" dirty="0">
                <a:solidFill>
                  <a:srgbClr val="2C2C2C"/>
                </a:solidFill>
              </a:rPr>
              <a:t>Variety of models to share</a:t>
            </a:r>
          </a:p>
          <a:p>
            <a:endParaRPr lang="en-US" dirty="0"/>
          </a:p>
          <a:p>
            <a:r>
              <a:rPr lang="en-US" dirty="0"/>
              <a:t>Two primary pools of clinicians to train: </a:t>
            </a:r>
          </a:p>
          <a:p>
            <a:pPr lvl="1"/>
            <a:r>
              <a:rPr lang="en-US" dirty="0"/>
              <a:t>Novice Sites: Scaling new sites up to treat</a:t>
            </a:r>
          </a:p>
          <a:p>
            <a:pPr lvl="2"/>
            <a:r>
              <a:rPr lang="en-US" dirty="0"/>
              <a:t>Start Small! 1 site, 1 provider, 1 patient</a:t>
            </a:r>
          </a:p>
          <a:p>
            <a:pPr lvl="1"/>
            <a:r>
              <a:rPr lang="en-US" dirty="0"/>
              <a:t>Experienced Sites: Treatment onsite already, adding providers</a:t>
            </a:r>
          </a:p>
          <a:p>
            <a:pPr lvl="2"/>
            <a:r>
              <a:rPr lang="en-US" dirty="0"/>
              <a:t>Addressing turnover, building practice capacity </a:t>
            </a:r>
          </a:p>
          <a:p>
            <a:pPr defTabSz="474739">
              <a:defRPr/>
            </a:pPr>
            <a:r>
              <a:rPr lang="en-US" dirty="0"/>
              <a:t> (ex: Ana Lapp, David Koren…) </a:t>
            </a:r>
          </a:p>
          <a:p>
            <a:endParaRPr lang="en-US" dirty="0"/>
          </a:p>
          <a:p>
            <a:r>
              <a:rPr lang="en-US" baseline="0" dirty="0"/>
              <a:t>WH prioritized for new treatments when they first came out ($$)</a:t>
            </a:r>
            <a:endParaRPr lang="en-US" dirty="0"/>
          </a:p>
        </p:txBody>
      </p:sp>
      <p:sp>
        <p:nvSpPr>
          <p:cNvPr id="4" name="Slide Number Placeholder 3"/>
          <p:cNvSpPr>
            <a:spLocks noGrp="1"/>
          </p:cNvSpPr>
          <p:nvPr>
            <p:ph type="sldNum" sz="quarter" idx="10"/>
          </p:nvPr>
        </p:nvSpPr>
        <p:spPr/>
        <p:txBody>
          <a:bodyPr/>
          <a:lstStyle/>
          <a:p>
            <a:fld id="{FB911C72-9F3E-4383-8AA5-720AA76B7A29}" type="slidenum">
              <a:rPr lang="en-US" smtClean="0"/>
              <a:t>16</a:t>
            </a:fld>
            <a:endParaRPr lang="en-US"/>
          </a:p>
        </p:txBody>
      </p:sp>
    </p:spTree>
    <p:extLst>
      <p:ext uri="{BB962C8B-B14F-4D97-AF65-F5344CB8AC3E}">
        <p14:creationId xmlns:p14="http://schemas.microsoft.com/office/powerpoint/2010/main" val="79117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2C2C2C"/>
                </a:solidFill>
                <a:latin typeface="Arial" panose="020B0604020202020204"/>
              </a:rPr>
              <a:t>Patients don’t making referrals to HCV specialist</a:t>
            </a:r>
          </a:p>
          <a:p>
            <a:pPr defTabSz="931774">
              <a:defRPr/>
            </a:pPr>
            <a:r>
              <a:rPr lang="en-US" dirty="0">
                <a:solidFill>
                  <a:srgbClr val="2C2C2C"/>
                </a:solidFill>
                <a:latin typeface="Arial" panose="020B0604020202020204"/>
              </a:rPr>
              <a:t>Implemented reflex testing (r</a:t>
            </a:r>
            <a:r>
              <a:rPr lang="en-US" dirty="0">
                <a:solidFill>
                  <a:srgbClr val="2C2C2C"/>
                </a:solidFill>
              </a:rPr>
              <a:t>esult of presentation on </a:t>
            </a:r>
            <a:r>
              <a:rPr lang="en-US" dirty="0" err="1">
                <a:solidFill>
                  <a:srgbClr val="2C2C2C"/>
                </a:solidFill>
              </a:rPr>
              <a:t>hep</a:t>
            </a:r>
            <a:r>
              <a:rPr lang="en-US" dirty="0">
                <a:solidFill>
                  <a:srgbClr val="2C2C2C"/>
                </a:solidFill>
              </a:rPr>
              <a:t> C integration in HIV settings)</a:t>
            </a:r>
          </a:p>
          <a:p>
            <a:pPr defTabSz="931774">
              <a:defRPr/>
            </a:pPr>
            <a:endParaRPr lang="en-US" dirty="0">
              <a:solidFill>
                <a:srgbClr val="2C2C2C"/>
              </a:solidFill>
              <a:latin typeface="Arial" panose="020B0604020202020204"/>
            </a:endParaRPr>
          </a:p>
          <a:p>
            <a:endParaRPr lang="en-US" dirty="0"/>
          </a:p>
        </p:txBody>
      </p:sp>
      <p:sp>
        <p:nvSpPr>
          <p:cNvPr id="4" name="Slide Number Placeholder 3"/>
          <p:cNvSpPr>
            <a:spLocks noGrp="1"/>
          </p:cNvSpPr>
          <p:nvPr>
            <p:ph type="sldNum" sz="quarter" idx="10"/>
          </p:nvPr>
        </p:nvSpPr>
        <p:spPr/>
        <p:txBody>
          <a:bodyPr/>
          <a:lstStyle/>
          <a:p>
            <a:fld id="{FB911C72-9F3E-4383-8AA5-720AA76B7A29}" type="slidenum">
              <a:rPr lang="en-US" smtClean="0"/>
              <a:t>17</a:t>
            </a:fld>
            <a:endParaRPr lang="en-US"/>
          </a:p>
        </p:txBody>
      </p:sp>
    </p:spTree>
    <p:extLst>
      <p:ext uri="{BB962C8B-B14F-4D97-AF65-F5344CB8AC3E}">
        <p14:creationId xmlns:p14="http://schemas.microsoft.com/office/powerpoint/2010/main" val="699750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2C2C2C"/>
                </a:solidFill>
                <a:latin typeface="Arial" panose="020B0604020202020204"/>
              </a:rPr>
              <a:t>Patients don’t making referrals to HCV specialist</a:t>
            </a:r>
          </a:p>
          <a:p>
            <a:pPr defTabSz="931774">
              <a:defRPr/>
            </a:pPr>
            <a:r>
              <a:rPr lang="en-US" dirty="0">
                <a:solidFill>
                  <a:srgbClr val="2C2C2C"/>
                </a:solidFill>
                <a:latin typeface="Arial" panose="020B0604020202020204"/>
              </a:rPr>
              <a:t>Implemented reflex testing (r</a:t>
            </a:r>
            <a:r>
              <a:rPr lang="en-US" dirty="0">
                <a:solidFill>
                  <a:srgbClr val="2C2C2C"/>
                </a:solidFill>
              </a:rPr>
              <a:t>esult of presentation on </a:t>
            </a:r>
            <a:r>
              <a:rPr lang="en-US" dirty="0" err="1">
                <a:solidFill>
                  <a:srgbClr val="2C2C2C"/>
                </a:solidFill>
              </a:rPr>
              <a:t>hep</a:t>
            </a:r>
            <a:r>
              <a:rPr lang="en-US" dirty="0">
                <a:solidFill>
                  <a:srgbClr val="2C2C2C"/>
                </a:solidFill>
              </a:rPr>
              <a:t> C integration in HIV settings)</a:t>
            </a:r>
          </a:p>
          <a:p>
            <a:pPr defTabSz="931774">
              <a:defRPr/>
            </a:pPr>
            <a:endParaRPr lang="en-US" dirty="0">
              <a:solidFill>
                <a:srgbClr val="2C2C2C"/>
              </a:solidFill>
              <a:latin typeface="Arial" panose="020B0604020202020204"/>
            </a:endParaRPr>
          </a:p>
          <a:p>
            <a:endParaRPr lang="en-US" dirty="0"/>
          </a:p>
        </p:txBody>
      </p:sp>
      <p:sp>
        <p:nvSpPr>
          <p:cNvPr id="4" name="Slide Number Placeholder 3"/>
          <p:cNvSpPr>
            <a:spLocks noGrp="1"/>
          </p:cNvSpPr>
          <p:nvPr>
            <p:ph type="sldNum" sz="quarter" idx="10"/>
          </p:nvPr>
        </p:nvSpPr>
        <p:spPr/>
        <p:txBody>
          <a:bodyPr/>
          <a:lstStyle/>
          <a:p>
            <a:fld id="{FB911C72-9F3E-4383-8AA5-720AA76B7A29}" type="slidenum">
              <a:rPr lang="en-US" smtClean="0"/>
              <a:t>18</a:t>
            </a:fld>
            <a:endParaRPr lang="en-US"/>
          </a:p>
        </p:txBody>
      </p:sp>
    </p:spTree>
    <p:extLst>
      <p:ext uri="{BB962C8B-B14F-4D97-AF65-F5344CB8AC3E}">
        <p14:creationId xmlns:p14="http://schemas.microsoft.com/office/powerpoint/2010/main" val="52412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dirty="0"/>
              <a:t>Example: </a:t>
            </a:r>
            <a:r>
              <a:rPr lang="en-US" dirty="0" err="1"/>
              <a:t>HepCAP</a:t>
            </a:r>
            <a:r>
              <a:rPr lang="en-US" dirty="0"/>
              <a:t> helped remove abstinence requirement for </a:t>
            </a:r>
            <a:r>
              <a:rPr lang="en-US" dirty="0" err="1"/>
              <a:t>hep</a:t>
            </a:r>
            <a:r>
              <a:rPr lang="en-US" dirty="0"/>
              <a:t> C treatment access</a:t>
            </a:r>
          </a:p>
          <a:p>
            <a:endParaRPr lang="en-US" dirty="0"/>
          </a:p>
        </p:txBody>
      </p:sp>
      <p:sp>
        <p:nvSpPr>
          <p:cNvPr id="4" name="Slide Number Placeholder 3"/>
          <p:cNvSpPr>
            <a:spLocks noGrp="1"/>
          </p:cNvSpPr>
          <p:nvPr>
            <p:ph type="sldNum" sz="quarter" idx="10"/>
          </p:nvPr>
        </p:nvSpPr>
        <p:spPr/>
        <p:txBody>
          <a:bodyPr/>
          <a:lstStyle/>
          <a:p>
            <a:fld id="{006E3298-7FD4-444A-9B45-FCAC6458E7E4}" type="slidenum">
              <a:rPr lang="en-US" smtClean="0"/>
              <a:t>19</a:t>
            </a:fld>
            <a:endParaRPr lang="en-US"/>
          </a:p>
        </p:txBody>
      </p:sp>
    </p:spTree>
    <p:extLst>
      <p:ext uri="{BB962C8B-B14F-4D97-AF65-F5344CB8AC3E}">
        <p14:creationId xmlns:p14="http://schemas.microsoft.com/office/powerpoint/2010/main" val="311810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2378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
            </a:r>
            <a:r>
              <a:rPr lang="en-US" baseline="0" dirty="0"/>
              <a:t> reached out to the 8 health facilities that we fund under the Ryan White Part A program in our TGA</a:t>
            </a:r>
          </a:p>
          <a:p>
            <a:pPr marL="171450" indent="-171450">
              <a:buFont typeface="Arial" panose="020B0604020202020204" pitchFamily="34" charset="0"/>
              <a:buChar char="•"/>
            </a:pPr>
            <a:r>
              <a:rPr lang="en-US" baseline="0" dirty="0"/>
              <a:t>These providers have been treating HCV among their Ryan White patient population since the 90s. (The oldest co-infection case was reported in 1991!)</a:t>
            </a:r>
          </a:p>
          <a:p>
            <a:pPr marL="171450" indent="-171450">
              <a:buFont typeface="Arial" panose="020B0604020202020204" pitchFamily="34" charset="0"/>
              <a:buChar char="•"/>
            </a:pPr>
            <a:r>
              <a:rPr lang="en-US" baseline="0" dirty="0"/>
              <a:t>However, treatment really pick up with the introduction of the DAA in 2014</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u="sng" baseline="0" dirty="0"/>
              <a:t>Balancing Priorities</a:t>
            </a:r>
          </a:p>
          <a:p>
            <a:pPr marL="171450" indent="-171450">
              <a:buFont typeface="Arial" panose="020B0604020202020204" pitchFamily="34" charset="0"/>
              <a:buChar char="•"/>
            </a:pPr>
            <a:r>
              <a:rPr lang="en-US" b="0" u="none" baseline="0" dirty="0"/>
              <a:t>This exclusive focus on HCV is not only new in our TGA—notwithstanding the HAB measure requirement for one-time HCV testing for enrolled RW consumers—but presented challenges as our HCV state surveillance was lagging, like the other jurisdictions excluding the 18 the CDC had been funding—and we are proud to be learning from three that are part of our cohort—Louisiana, New York and Philly.</a:t>
            </a:r>
          </a:p>
          <a:p>
            <a:pPr marL="171450" indent="-171450">
              <a:buFont typeface="Arial" panose="020B0604020202020204" pitchFamily="34" charset="0"/>
              <a:buChar char="•"/>
            </a:pPr>
            <a:r>
              <a:rPr lang="en-US" b="0" u="none" baseline="0" dirty="0"/>
              <a:t>We are also a city that was embattled by the threat of bankruptcy at the municipal level and a state budget stalemate that went well through Thanksgiving. Couple of the congress’ inaction on community health center funding and the emergent uncertainty due to hospital mergers and acquisitions, we have a slow start in certain areas of our implementation. </a:t>
            </a:r>
          </a:p>
          <a:p>
            <a:pPr marL="171450" indent="-171450">
              <a:buFont typeface="Arial" panose="020B0604020202020204" pitchFamily="34" charset="0"/>
              <a:buChar char="•"/>
            </a:pPr>
            <a:r>
              <a:rPr lang="en-US" b="0" u="none" baseline="0" dirty="0"/>
              <a:t>Moreover, our thin and innovative staff had to leverage minimal womanpower to two major department departures—the Health Director and our Contract Manager.</a:t>
            </a:r>
          </a:p>
          <a:p>
            <a:pPr marL="171450" indent="-171450">
              <a:buFont typeface="Arial" panose="020B0604020202020204" pitchFamily="34" charset="0"/>
              <a:buChar char="•"/>
            </a:pPr>
            <a:r>
              <a:rPr lang="en-US" b="0" u="none" baseline="0" dirty="0"/>
              <a:t>Hence our response was to coordinate this project through an advisory board of 30 volunteers, with three ad-hoc workgroups.</a:t>
            </a:r>
          </a:p>
          <a:p>
            <a:pPr marL="171450" indent="-171450">
              <a:buFont typeface="Arial" panose="020B0604020202020204" pitchFamily="34" charset="0"/>
              <a:buChar char="•"/>
            </a:pPr>
            <a:endParaRPr lang="en-US" b="0" u="none" dirty="0"/>
          </a:p>
        </p:txBody>
      </p:sp>
      <p:sp>
        <p:nvSpPr>
          <p:cNvPr id="4" name="Slide Number Placeholder 3"/>
          <p:cNvSpPr>
            <a:spLocks noGrp="1"/>
          </p:cNvSpPr>
          <p:nvPr>
            <p:ph type="sldNum" sz="quarter" idx="10"/>
          </p:nvPr>
        </p:nvSpPr>
        <p:spPr/>
        <p:txBody>
          <a:bodyPr/>
          <a:lstStyle/>
          <a:p>
            <a:fld id="{F8A658F7-99DD-5B40-BA26-7F4F063761E0}" type="slidenum">
              <a:rPr lang="en-US" smtClean="0"/>
              <a:t>25</a:t>
            </a:fld>
            <a:endParaRPr lang="en-US"/>
          </a:p>
        </p:txBody>
      </p:sp>
    </p:spTree>
    <p:extLst>
      <p:ext uri="{BB962C8B-B14F-4D97-AF65-F5344CB8AC3E}">
        <p14:creationId xmlns:p14="http://schemas.microsoft.com/office/powerpoint/2010/main" val="3047186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658F7-99DD-5B40-BA26-7F4F063761E0}" type="slidenum">
              <a:rPr lang="en-US" smtClean="0"/>
              <a:t>28</a:t>
            </a:fld>
            <a:endParaRPr lang="en-US"/>
          </a:p>
        </p:txBody>
      </p:sp>
    </p:spTree>
    <p:extLst>
      <p:ext uri="{BB962C8B-B14F-4D97-AF65-F5344CB8AC3E}">
        <p14:creationId xmlns:p14="http://schemas.microsoft.com/office/powerpoint/2010/main" val="397842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658F7-99DD-5B40-BA26-7F4F063761E0}" type="slidenum">
              <a:rPr lang="en-US" smtClean="0"/>
              <a:t>29</a:t>
            </a:fld>
            <a:endParaRPr lang="en-US"/>
          </a:p>
        </p:txBody>
      </p:sp>
    </p:spTree>
    <p:extLst>
      <p:ext uri="{BB962C8B-B14F-4D97-AF65-F5344CB8AC3E}">
        <p14:creationId xmlns:p14="http://schemas.microsoft.com/office/powerpoint/2010/main" val="2862060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the attendance breakdown from the 2/2 session:</a:t>
            </a:r>
            <a:endParaRPr lang="en-US"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total participants + 4 faculty members= 13</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10 medical providers</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2 behavioral health providers</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1 Patient Navigator</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1 Pharmacist</a:t>
            </a:r>
            <a:endParaRPr lang="en-US"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clinics</a:t>
            </a:r>
            <a:endParaRPr lang="en-US"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states</a:t>
            </a:r>
            <a:endParaRPr lang="en-US" sz="1800" kern="1200" dirty="0">
              <a:solidFill>
                <a:schemeClr val="tx1"/>
              </a:solidFill>
              <a:effectLst/>
              <a:latin typeface="+mn-lt"/>
              <a:ea typeface="+mn-ea"/>
              <a:cs typeface="+mn-cs"/>
            </a:endParaRPr>
          </a:p>
          <a:p>
            <a:endParaRPr lang="en-US" baseline="0" dirty="0"/>
          </a:p>
          <a:p>
            <a:r>
              <a:rPr lang="en-US" baseline="0" dirty="0"/>
              <a:t>----------------------------------------------------------------</a:t>
            </a:r>
          </a:p>
          <a:p>
            <a:r>
              <a:rPr lang="en-US" baseline="0" dirty="0"/>
              <a:t>Trainees: 5</a:t>
            </a:r>
            <a:endParaRPr lang="en-US" dirty="0"/>
          </a:p>
        </p:txBody>
      </p:sp>
      <p:sp>
        <p:nvSpPr>
          <p:cNvPr id="4" name="Slide Number Placeholder 3"/>
          <p:cNvSpPr>
            <a:spLocks noGrp="1"/>
          </p:cNvSpPr>
          <p:nvPr>
            <p:ph type="sldNum" sz="quarter" idx="10"/>
          </p:nvPr>
        </p:nvSpPr>
        <p:spPr/>
        <p:txBody>
          <a:bodyPr/>
          <a:lstStyle/>
          <a:p>
            <a:fld id="{F8A658F7-99DD-5B40-BA26-7F4F063761E0}" type="slidenum">
              <a:rPr lang="en-US" smtClean="0"/>
              <a:t>31</a:t>
            </a:fld>
            <a:endParaRPr lang="en-US"/>
          </a:p>
        </p:txBody>
      </p:sp>
    </p:spTree>
    <p:extLst>
      <p:ext uri="{BB962C8B-B14F-4D97-AF65-F5344CB8AC3E}">
        <p14:creationId xmlns:p14="http://schemas.microsoft.com/office/powerpoint/2010/main" val="392057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Brownstone</a:t>
            </a:r>
            <a:r>
              <a:rPr lang="en-US" baseline="0" dirty="0"/>
              <a:t> Clinic</a:t>
            </a:r>
          </a:p>
          <a:p>
            <a:r>
              <a:rPr lang="en-US" baseline="0" dirty="0"/>
              <a:t>Two </a:t>
            </a:r>
            <a:r>
              <a:rPr lang="en-US" baseline="0" dirty="0" err="1"/>
              <a:t>sero</a:t>
            </a:r>
            <a:r>
              <a:rPr lang="en-US" baseline="0" dirty="0"/>
              <a:t>-converted:</a:t>
            </a:r>
          </a:p>
          <a:p>
            <a:pPr marL="171450" indent="-171450">
              <a:buFont typeface="Arial" panose="020B0604020202020204" pitchFamily="34" charset="0"/>
              <a:buChar char="•"/>
            </a:pPr>
            <a:r>
              <a:rPr lang="en-US" baseline="0" dirty="0"/>
              <a:t>One moved away to P.E.</a:t>
            </a:r>
          </a:p>
          <a:p>
            <a:pPr marL="171450" indent="-171450">
              <a:buFont typeface="Arial" panose="020B0604020202020204" pitchFamily="34" charset="0"/>
              <a:buChar char="•"/>
            </a:pPr>
            <a:r>
              <a:rPr lang="en-US" baseline="0" dirty="0"/>
              <a:t>One had to undergo aggressive substance use treatment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8A658F7-99DD-5B40-BA26-7F4F063761E0}" type="slidenum">
              <a:rPr lang="en-US" smtClean="0"/>
              <a:t>32</a:t>
            </a:fld>
            <a:endParaRPr lang="en-US"/>
          </a:p>
        </p:txBody>
      </p:sp>
    </p:spTree>
    <p:extLst>
      <p:ext uri="{BB962C8B-B14F-4D97-AF65-F5344CB8AC3E}">
        <p14:creationId xmlns:p14="http://schemas.microsoft.com/office/powerpoint/2010/main" val="155027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8/2016, the AETC NCRC was asked by HRSA HAB to facilitate and coordinate the development of a national curriculum that would assist regional AETCs and demonstration site grantees of the SPNS initiative. </a:t>
            </a:r>
            <a:r>
              <a:rPr lang="en-US" sz="1200" kern="1200" dirty="0">
                <a:solidFill>
                  <a:schemeClr val="tx1"/>
                </a:solidFill>
                <a:effectLst/>
                <a:latin typeface="+mn-lt"/>
                <a:ea typeface="+mn-ea"/>
                <a:cs typeface="+mn-cs"/>
              </a:rPr>
              <a:t>The AETC NCRC hosted a curriculum working group that included representatives from the regional AETCs with a demonstration site within the region (New England AETC, Northeast/Caribbean AETC, and </a:t>
            </a:r>
            <a:r>
              <a:rPr lang="en-US" sz="1200" kern="1200" dirty="0" err="1">
                <a:solidFill>
                  <a:schemeClr val="tx1"/>
                </a:solidFill>
                <a:effectLst/>
                <a:latin typeface="+mn-lt"/>
                <a:ea typeface="+mn-ea"/>
                <a:cs typeface="+mn-cs"/>
              </a:rPr>
              <a:t>MidAtlantic</a:t>
            </a:r>
            <a:r>
              <a:rPr lang="en-US" sz="1200" kern="1200" dirty="0">
                <a:solidFill>
                  <a:schemeClr val="tx1"/>
                </a:solidFill>
                <a:effectLst/>
                <a:latin typeface="+mn-lt"/>
                <a:ea typeface="+mn-ea"/>
                <a:cs typeface="+mn-cs"/>
              </a:rPr>
              <a:t> AETC). 6 core competencies. The jurisdictional sites were included in the review of the curriculum; there were 9 outside reviewers representing the jurisdictional sites. </a:t>
            </a:r>
            <a:r>
              <a:rPr lang="en-US" dirty="0"/>
              <a:t>L</a:t>
            </a:r>
            <a:r>
              <a:rPr lang="en-US" sz="1200" kern="1200" dirty="0">
                <a:solidFill>
                  <a:schemeClr val="tx1"/>
                </a:solidFill>
                <a:effectLst/>
                <a:latin typeface="+mn-lt"/>
                <a:ea typeface="+mn-ea"/>
                <a:cs typeface="+mn-cs"/>
              </a:rPr>
              <a:t>aunched on 7/12/17.</a:t>
            </a:r>
            <a:r>
              <a:rPr lang="en-US" dirty="0"/>
              <a:t> Continuing Medical Education (CME) and Continuing Nursing Education (CNE) credits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other resources, background on their development. (Will have them available for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57A68D6-AE6C-4634-B4EB-0E750BA81CDA}" type="slidenum">
              <a:rPr lang="en-US" smtClean="0"/>
              <a:t>5</a:t>
            </a:fld>
            <a:endParaRPr lang="en-US"/>
          </a:p>
        </p:txBody>
      </p:sp>
    </p:spTree>
    <p:extLst>
      <p:ext uri="{BB962C8B-B14F-4D97-AF65-F5344CB8AC3E}">
        <p14:creationId xmlns:p14="http://schemas.microsoft.com/office/powerpoint/2010/main" val="2162130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2DC68-02A3-485E-9C8B-D62E82D6AF85}" type="slidenum">
              <a:rPr lang="en-US" smtClean="0"/>
              <a:t>35</a:t>
            </a:fld>
            <a:endParaRPr lang="en-US"/>
          </a:p>
        </p:txBody>
      </p:sp>
    </p:spTree>
    <p:extLst>
      <p:ext uri="{BB962C8B-B14F-4D97-AF65-F5344CB8AC3E}">
        <p14:creationId xmlns:p14="http://schemas.microsoft.com/office/powerpoint/2010/main" val="194104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2DC68-02A3-485E-9C8B-D62E82D6AF85}" type="slidenum">
              <a:rPr lang="en-US" smtClean="0"/>
              <a:t>37</a:t>
            </a:fld>
            <a:endParaRPr lang="en-US"/>
          </a:p>
        </p:txBody>
      </p:sp>
    </p:spTree>
    <p:extLst>
      <p:ext uri="{BB962C8B-B14F-4D97-AF65-F5344CB8AC3E}">
        <p14:creationId xmlns:p14="http://schemas.microsoft.com/office/powerpoint/2010/main" val="1470508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b="1" dirty="0"/>
              <a:t>This presentation should be 20 minutes with 10 minutes left for discussion</a:t>
            </a:r>
          </a:p>
          <a:p>
            <a:pPr lvl="0"/>
            <a:endParaRPr lang="en-US" sz="2000" dirty="0"/>
          </a:p>
          <a:p>
            <a:pPr lvl="0"/>
            <a:r>
              <a:rPr lang="en-US" sz="4500" b="1" dirty="0"/>
              <a:t>This presentation should include:</a:t>
            </a:r>
          </a:p>
          <a:p>
            <a:pPr lvl="0"/>
            <a:r>
              <a:rPr lang="en-US" sz="2000" dirty="0"/>
              <a:t>Patient Knowledge Assessment</a:t>
            </a:r>
          </a:p>
          <a:p>
            <a:r>
              <a:rPr lang="en-US" sz="2000" dirty="0"/>
              <a:t>Provider Knowledge Assessment</a:t>
            </a:r>
          </a:p>
          <a:p>
            <a:r>
              <a:rPr lang="en-US" sz="2000" dirty="0"/>
              <a:t>Structural Barriers</a:t>
            </a:r>
          </a:p>
        </p:txBody>
      </p:sp>
      <p:sp>
        <p:nvSpPr>
          <p:cNvPr id="4" name="Slide Number Placeholder 3"/>
          <p:cNvSpPr>
            <a:spLocks noGrp="1"/>
          </p:cNvSpPr>
          <p:nvPr>
            <p:ph type="sldNum" sz="quarter" idx="10"/>
          </p:nvPr>
        </p:nvSpPr>
        <p:spPr/>
        <p:txBody>
          <a:bodyPr/>
          <a:lstStyle/>
          <a:p>
            <a:fld id="{CD22DC68-02A3-485E-9C8B-D62E82D6AF85}" type="slidenum">
              <a:rPr lang="en-US" smtClean="0"/>
              <a:t>38</a:t>
            </a:fld>
            <a:endParaRPr lang="en-US"/>
          </a:p>
        </p:txBody>
      </p:sp>
    </p:spTree>
    <p:extLst>
      <p:ext uri="{BB962C8B-B14F-4D97-AF65-F5344CB8AC3E}">
        <p14:creationId xmlns:p14="http://schemas.microsoft.com/office/powerpoint/2010/main" val="1128520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2DC68-02A3-485E-9C8B-D62E82D6AF85}" type="slidenum">
              <a:rPr lang="en-US" smtClean="0"/>
              <a:t>39</a:t>
            </a:fld>
            <a:endParaRPr lang="en-US"/>
          </a:p>
        </p:txBody>
      </p:sp>
    </p:spTree>
    <p:extLst>
      <p:ext uri="{BB962C8B-B14F-4D97-AF65-F5344CB8AC3E}">
        <p14:creationId xmlns:p14="http://schemas.microsoft.com/office/powerpoint/2010/main" val="1282589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b="1" dirty="0"/>
              <a:t>This presentation should be 20 minutes with 10 minutes left for discussion</a:t>
            </a:r>
          </a:p>
          <a:p>
            <a:pPr lvl="0"/>
            <a:endParaRPr lang="en-US" sz="2000" dirty="0"/>
          </a:p>
          <a:p>
            <a:pPr lvl="0"/>
            <a:r>
              <a:rPr lang="en-US" sz="4500" b="1" dirty="0"/>
              <a:t>This presentation should include:</a:t>
            </a:r>
          </a:p>
          <a:p>
            <a:pPr lvl="0"/>
            <a:r>
              <a:rPr lang="en-US" sz="2000" dirty="0"/>
              <a:t>Patient Knowledge Assessment</a:t>
            </a:r>
          </a:p>
          <a:p>
            <a:r>
              <a:rPr lang="en-US" sz="2000" dirty="0"/>
              <a:t>Provider Knowledge Assessment</a:t>
            </a:r>
          </a:p>
          <a:p>
            <a:r>
              <a:rPr lang="en-US" sz="2000" dirty="0"/>
              <a:t>Structural Barriers</a:t>
            </a:r>
          </a:p>
        </p:txBody>
      </p:sp>
      <p:sp>
        <p:nvSpPr>
          <p:cNvPr id="4" name="Slide Number Placeholder 3"/>
          <p:cNvSpPr>
            <a:spLocks noGrp="1"/>
          </p:cNvSpPr>
          <p:nvPr>
            <p:ph type="sldNum" sz="quarter" idx="10"/>
          </p:nvPr>
        </p:nvSpPr>
        <p:spPr/>
        <p:txBody>
          <a:bodyPr/>
          <a:lstStyle/>
          <a:p>
            <a:fld id="{CD22DC68-02A3-485E-9C8B-D62E82D6AF85}" type="slidenum">
              <a:rPr lang="en-US" smtClean="0"/>
              <a:t>40</a:t>
            </a:fld>
            <a:endParaRPr lang="en-US"/>
          </a:p>
        </p:txBody>
      </p:sp>
    </p:spTree>
    <p:extLst>
      <p:ext uri="{BB962C8B-B14F-4D97-AF65-F5344CB8AC3E}">
        <p14:creationId xmlns:p14="http://schemas.microsoft.com/office/powerpoint/2010/main" val="3892705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22DC68-02A3-485E-9C8B-D62E82D6AF85}" type="slidenum">
              <a:rPr lang="en-US" smtClean="0"/>
              <a:t>41</a:t>
            </a:fld>
            <a:endParaRPr lang="en-US"/>
          </a:p>
        </p:txBody>
      </p:sp>
    </p:spTree>
    <p:extLst>
      <p:ext uri="{BB962C8B-B14F-4D97-AF65-F5344CB8AC3E}">
        <p14:creationId xmlns:p14="http://schemas.microsoft.com/office/powerpoint/2010/main" val="345010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2DC68-02A3-485E-9C8B-D62E82D6AF85}" type="slidenum">
              <a:rPr lang="en-US" smtClean="0"/>
              <a:t>42</a:t>
            </a:fld>
            <a:endParaRPr lang="en-US" dirty="0"/>
          </a:p>
        </p:txBody>
      </p:sp>
    </p:spTree>
    <p:extLst>
      <p:ext uri="{BB962C8B-B14F-4D97-AF65-F5344CB8AC3E}">
        <p14:creationId xmlns:p14="http://schemas.microsoft.com/office/powerpoint/2010/main" val="2962362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a:latin typeface="Arial" pitchFamily="-112" charset="0"/>
              <a:cs typeface="MS PGothic" pitchFamily="34" charset="-128"/>
            </a:endParaRPr>
          </a:p>
        </p:txBody>
      </p:sp>
      <p:sp>
        <p:nvSpPr>
          <p:cNvPr id="45060" name="Slide Number Placeholder 3"/>
          <p:cNvSpPr>
            <a:spLocks noGrp="1"/>
          </p:cNvSpPr>
          <p:nvPr>
            <p:ph type="sldNum" sz="quarter" idx="5"/>
          </p:nvPr>
        </p:nvSpPr>
        <p:spPr>
          <a:noFill/>
          <a:ln>
            <a:miter lim="800000"/>
            <a:headEnd/>
            <a:tailEnd/>
          </a:ln>
        </p:spPr>
        <p:txBody>
          <a:bodyPr/>
          <a:lstStyle/>
          <a:p>
            <a:fld id="{10F1A6FE-2873-8F44-963A-02D13048D95D}" type="slidenum">
              <a:rPr lang="en-US"/>
              <a:pPr/>
              <a:t>54</a:t>
            </a:fld>
            <a:endParaRPr lang="en-US"/>
          </a:p>
        </p:txBody>
      </p:sp>
    </p:spTree>
    <p:extLst>
      <p:ext uri="{BB962C8B-B14F-4D97-AF65-F5344CB8AC3E}">
        <p14:creationId xmlns:p14="http://schemas.microsoft.com/office/powerpoint/2010/main" val="1859218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atin typeface="Arial" pitchFamily="-112" charset="0"/>
                <a:cs typeface="MS PGothic" pitchFamily="34" charset="-128"/>
              </a:rPr>
              <a:t>Personal, not an “abstract”/faceless resource- catered to specific pt (and caller/practice)- numbers don’t reflect that every single caller gets individualized attention, that is CASE SPECIFIC</a:t>
            </a:r>
          </a:p>
        </p:txBody>
      </p:sp>
      <p:sp>
        <p:nvSpPr>
          <p:cNvPr id="47108" name="Slide Number Placeholder 3"/>
          <p:cNvSpPr>
            <a:spLocks noGrp="1"/>
          </p:cNvSpPr>
          <p:nvPr>
            <p:ph type="sldNum" sz="quarter" idx="5"/>
          </p:nvPr>
        </p:nvSpPr>
        <p:spPr>
          <a:noFill/>
          <a:ln>
            <a:miter lim="800000"/>
            <a:headEnd/>
            <a:tailEnd/>
          </a:ln>
        </p:spPr>
        <p:txBody>
          <a:bodyPr/>
          <a:lstStyle/>
          <a:p>
            <a:fld id="{98843F09-D5AF-0645-8B29-3983E05EBA0E}" type="slidenum">
              <a:rPr lang="en-US"/>
              <a:pPr/>
              <a:t>55</a:t>
            </a:fld>
            <a:endParaRPr lang="en-US"/>
          </a:p>
        </p:txBody>
      </p:sp>
    </p:spTree>
    <p:extLst>
      <p:ext uri="{BB962C8B-B14F-4D97-AF65-F5344CB8AC3E}">
        <p14:creationId xmlns:p14="http://schemas.microsoft.com/office/powerpoint/2010/main" val="1714567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US">
              <a:latin typeface="Arial" pitchFamily="-112" charset="0"/>
              <a:cs typeface="MS PGothic" pitchFamily="34" charset="-128"/>
            </a:endParaRPr>
          </a:p>
        </p:txBody>
      </p:sp>
      <p:sp>
        <p:nvSpPr>
          <p:cNvPr id="51204" name="Slide Number Placeholder 3"/>
          <p:cNvSpPr>
            <a:spLocks noGrp="1"/>
          </p:cNvSpPr>
          <p:nvPr>
            <p:ph type="sldNum" sz="quarter" idx="5"/>
          </p:nvPr>
        </p:nvSpPr>
        <p:spPr>
          <a:noFill/>
          <a:ln>
            <a:miter lim="800000"/>
            <a:headEnd/>
            <a:tailEnd/>
          </a:ln>
        </p:spPr>
        <p:txBody>
          <a:bodyPr/>
          <a:lstStyle/>
          <a:p>
            <a:fld id="{CA421E8D-0FB1-F044-8E1D-BB563E6C31AA}" type="slidenum">
              <a:rPr lang="en-US"/>
              <a:pPr/>
              <a:t>56</a:t>
            </a:fld>
            <a:endParaRPr lang="en-US"/>
          </a:p>
        </p:txBody>
      </p:sp>
    </p:spTree>
    <p:extLst>
      <p:ext uri="{BB962C8B-B14F-4D97-AF65-F5344CB8AC3E}">
        <p14:creationId xmlns:p14="http://schemas.microsoft.com/office/powerpoint/2010/main" val="313399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purpose will be to provide other US jurisdictions healthcare providers and public health organizations with identified barriers and facilitators to eliminating HCV infection among PLWH. </a:t>
            </a:r>
            <a:r>
              <a:rPr lang="en-US" sz="1200" dirty="0"/>
              <a:t>Highlights successes and challenges related to the SPNS initiative.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7A68D6-AE6C-4634-B4EB-0E750BA81CDA}" type="slidenum">
              <a:rPr lang="en-US" smtClean="0"/>
              <a:t>7</a:t>
            </a:fld>
            <a:endParaRPr lang="en-US"/>
          </a:p>
        </p:txBody>
      </p:sp>
    </p:spTree>
    <p:extLst>
      <p:ext uri="{BB962C8B-B14F-4D97-AF65-F5344CB8AC3E}">
        <p14:creationId xmlns:p14="http://schemas.microsoft.com/office/powerpoint/2010/main" val="569765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en-US">
              <a:latin typeface="Arial" pitchFamily="-112" charset="0"/>
              <a:cs typeface="MS PGothic" pitchFamily="34" charset="-128"/>
            </a:endParaRPr>
          </a:p>
        </p:txBody>
      </p:sp>
      <p:sp>
        <p:nvSpPr>
          <p:cNvPr id="53252" name="Slide Number Placeholder 3"/>
          <p:cNvSpPr>
            <a:spLocks noGrp="1"/>
          </p:cNvSpPr>
          <p:nvPr>
            <p:ph type="sldNum" sz="quarter" idx="5"/>
          </p:nvPr>
        </p:nvSpPr>
        <p:spPr>
          <a:noFill/>
          <a:ln>
            <a:miter lim="800000"/>
            <a:headEnd/>
            <a:tailEnd/>
          </a:ln>
        </p:spPr>
        <p:txBody>
          <a:bodyPr/>
          <a:lstStyle/>
          <a:p>
            <a:fld id="{C29E4BED-49C7-E242-BA2A-AC824048CA08}" type="slidenum">
              <a:rPr lang="en-US"/>
              <a:pPr/>
              <a:t>57</a:t>
            </a:fld>
            <a:endParaRPr lang="en-US"/>
          </a:p>
        </p:txBody>
      </p:sp>
    </p:spTree>
    <p:extLst>
      <p:ext uri="{BB962C8B-B14F-4D97-AF65-F5344CB8AC3E}">
        <p14:creationId xmlns:p14="http://schemas.microsoft.com/office/powerpoint/2010/main" val="197442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657225" y="1123950"/>
            <a:ext cx="5394325" cy="3035300"/>
          </a:xfrm>
          <a:ln/>
        </p:spPr>
      </p:sp>
      <p:sp>
        <p:nvSpPr>
          <p:cNvPr id="55299" name="Notes Placeholder 2"/>
          <p:cNvSpPr>
            <a:spLocks noGrp="1"/>
          </p:cNvSpPr>
          <p:nvPr>
            <p:ph type="body" idx="1"/>
          </p:nvPr>
        </p:nvSpPr>
        <p:spPr>
          <a:noFill/>
        </p:spPr>
        <p:txBody>
          <a:bodyPr/>
          <a:lstStyle/>
          <a:p>
            <a:endParaRPr lang="en-US">
              <a:latin typeface="Arial" pitchFamily="-112" charset="0"/>
              <a:cs typeface="MS PGothic" pitchFamily="34" charset="-128"/>
            </a:endParaRPr>
          </a:p>
        </p:txBody>
      </p:sp>
      <p:sp>
        <p:nvSpPr>
          <p:cNvPr id="55300" name="Slide Number Placeholder 3"/>
          <p:cNvSpPr>
            <a:spLocks noGrp="1"/>
          </p:cNvSpPr>
          <p:nvPr>
            <p:ph type="sldNum" sz="quarter" idx="5"/>
          </p:nvPr>
        </p:nvSpPr>
        <p:spPr>
          <a:noFill/>
          <a:ln>
            <a:miter lim="800000"/>
            <a:headEnd/>
            <a:tailEnd/>
          </a:ln>
        </p:spPr>
        <p:txBody>
          <a:bodyPr/>
          <a:lstStyle/>
          <a:p>
            <a:fld id="{302C52E8-B498-F549-AC0B-FF89CDB9B8D8}" type="slidenum">
              <a:rPr lang="en-US"/>
              <a:pPr/>
              <a:t>58</a:t>
            </a:fld>
            <a:endParaRPr lang="en-US"/>
          </a:p>
        </p:txBody>
      </p:sp>
    </p:spTree>
    <p:extLst>
      <p:ext uri="{BB962C8B-B14F-4D97-AF65-F5344CB8AC3E}">
        <p14:creationId xmlns:p14="http://schemas.microsoft.com/office/powerpoint/2010/main" val="821803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endParaRPr lang="en-US">
              <a:latin typeface="Arial" pitchFamily="-112" charset="0"/>
              <a:cs typeface="MS PGothic" pitchFamily="34" charset="-128"/>
            </a:endParaRPr>
          </a:p>
        </p:txBody>
      </p:sp>
      <p:sp>
        <p:nvSpPr>
          <p:cNvPr id="57348" name="Slide Number Placeholder 3"/>
          <p:cNvSpPr>
            <a:spLocks noGrp="1"/>
          </p:cNvSpPr>
          <p:nvPr>
            <p:ph type="sldNum" sz="quarter" idx="5"/>
          </p:nvPr>
        </p:nvSpPr>
        <p:spPr>
          <a:noFill/>
          <a:ln>
            <a:miter lim="800000"/>
            <a:headEnd/>
            <a:tailEnd/>
          </a:ln>
        </p:spPr>
        <p:txBody>
          <a:bodyPr/>
          <a:lstStyle/>
          <a:p>
            <a:fld id="{9D1462C8-4EE4-6147-A63D-AECA480FEA24}" type="slidenum">
              <a:rPr lang="en-US"/>
              <a:pPr/>
              <a:t>59</a:t>
            </a:fld>
            <a:endParaRPr lang="en-US"/>
          </a:p>
        </p:txBody>
      </p:sp>
    </p:spTree>
    <p:extLst>
      <p:ext uri="{BB962C8B-B14F-4D97-AF65-F5344CB8AC3E}">
        <p14:creationId xmlns:p14="http://schemas.microsoft.com/office/powerpoint/2010/main" val="1564389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US" sz="1400" dirty="0">
              <a:latin typeface="Arial" pitchFamily="-112" charset="0"/>
              <a:cs typeface="MS PGothic" pitchFamily="34" charset="-128"/>
            </a:endParaRPr>
          </a:p>
        </p:txBody>
      </p:sp>
      <p:sp>
        <p:nvSpPr>
          <p:cNvPr id="67588" name="Slide Number Placeholder 3"/>
          <p:cNvSpPr>
            <a:spLocks noGrp="1"/>
          </p:cNvSpPr>
          <p:nvPr>
            <p:ph type="sldNum" sz="quarter" idx="5"/>
          </p:nvPr>
        </p:nvSpPr>
        <p:spPr>
          <a:noFill/>
          <a:ln>
            <a:miter lim="800000"/>
            <a:headEnd/>
            <a:tailEnd/>
          </a:ln>
        </p:spPr>
        <p:txBody>
          <a:bodyPr/>
          <a:lstStyle/>
          <a:p>
            <a:fld id="{44048A61-877A-4A45-9D8E-8B953C601913}" type="slidenum">
              <a:rPr lang="en-US"/>
              <a:pPr/>
              <a:t>62</a:t>
            </a:fld>
            <a:endParaRPr lang="en-US"/>
          </a:p>
        </p:txBody>
      </p:sp>
    </p:spTree>
    <p:extLst>
      <p:ext uri="{BB962C8B-B14F-4D97-AF65-F5344CB8AC3E}">
        <p14:creationId xmlns:p14="http://schemas.microsoft.com/office/powerpoint/2010/main" val="2100325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endParaRPr lang="en-US">
              <a:latin typeface="Arial" pitchFamily="-112" charset="0"/>
              <a:cs typeface="MS PGothic" pitchFamily="34" charset="-128"/>
            </a:endParaRPr>
          </a:p>
        </p:txBody>
      </p:sp>
      <p:sp>
        <p:nvSpPr>
          <p:cNvPr id="65540" name="Slide Number Placeholder 3"/>
          <p:cNvSpPr>
            <a:spLocks noGrp="1"/>
          </p:cNvSpPr>
          <p:nvPr>
            <p:ph type="sldNum" sz="quarter" idx="5"/>
          </p:nvPr>
        </p:nvSpPr>
        <p:spPr>
          <a:noFill/>
          <a:ln>
            <a:miter lim="800000"/>
            <a:headEnd/>
            <a:tailEnd/>
          </a:ln>
        </p:spPr>
        <p:txBody>
          <a:bodyPr/>
          <a:lstStyle/>
          <a:p>
            <a:fld id="{9CBB6AAD-CB7F-4542-A8CA-F95B22B7D7C1}" type="slidenum">
              <a:rPr lang="en-US"/>
              <a:pPr/>
              <a:t>63</a:t>
            </a:fld>
            <a:endParaRPr lang="en-US"/>
          </a:p>
        </p:txBody>
      </p:sp>
    </p:spTree>
    <p:extLst>
      <p:ext uri="{BB962C8B-B14F-4D97-AF65-F5344CB8AC3E}">
        <p14:creationId xmlns:p14="http://schemas.microsoft.com/office/powerpoint/2010/main" val="3659707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en-US">
              <a:latin typeface="Arial" pitchFamily="-112" charset="0"/>
              <a:cs typeface="MS PGothic" pitchFamily="34" charset="-128"/>
            </a:endParaRPr>
          </a:p>
        </p:txBody>
      </p:sp>
      <p:sp>
        <p:nvSpPr>
          <p:cNvPr id="73732" name="Slide Number Placeholder 3"/>
          <p:cNvSpPr>
            <a:spLocks noGrp="1"/>
          </p:cNvSpPr>
          <p:nvPr>
            <p:ph type="sldNum" sz="quarter" idx="5"/>
          </p:nvPr>
        </p:nvSpPr>
        <p:spPr>
          <a:noFill/>
          <a:ln>
            <a:miter lim="800000"/>
            <a:headEnd/>
            <a:tailEnd/>
          </a:ln>
        </p:spPr>
        <p:txBody>
          <a:bodyPr/>
          <a:lstStyle/>
          <a:p>
            <a:fld id="{D88D335D-3FA1-234A-8FFC-C58DB0A07AD9}" type="slidenum">
              <a:rPr lang="en-US"/>
              <a:pPr/>
              <a:t>64</a:t>
            </a:fld>
            <a:endParaRPr lang="en-US"/>
          </a:p>
        </p:txBody>
      </p:sp>
    </p:spTree>
    <p:extLst>
      <p:ext uri="{BB962C8B-B14F-4D97-AF65-F5344CB8AC3E}">
        <p14:creationId xmlns:p14="http://schemas.microsoft.com/office/powerpoint/2010/main" val="252891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pPr marL="237369" indent="-237369">
              <a:spcAft>
                <a:spcPts val="623"/>
              </a:spcAft>
              <a:buFont typeface="Arial" panose="020B0604020202020204" pitchFamily="34" charset="0"/>
              <a:buChar char="•"/>
            </a:pPr>
            <a:r>
              <a:rPr lang="en-US" dirty="0"/>
              <a:t>Moved three DDC hepatitis staff over to AACO </a:t>
            </a:r>
          </a:p>
          <a:p>
            <a:pPr marL="474739" lvl="1" indent="-174730">
              <a:spcAft>
                <a:spcPts val="623"/>
              </a:spcAft>
              <a:buFont typeface="Arial" panose="020B0604020202020204" pitchFamily="34" charset="0"/>
              <a:buChar char="•"/>
            </a:pPr>
            <a:r>
              <a:rPr lang="en-US" dirty="0"/>
              <a:t>Allowed us to expand our pool of </a:t>
            </a:r>
            <a:r>
              <a:rPr lang="en-US" dirty="0" err="1"/>
              <a:t>hep</a:t>
            </a:r>
            <a:r>
              <a:rPr lang="en-US" dirty="0"/>
              <a:t> experts at DOH</a:t>
            </a:r>
          </a:p>
          <a:p>
            <a:pPr marL="474739" lvl="1" indent="-174730">
              <a:spcAft>
                <a:spcPts val="623"/>
              </a:spcAft>
              <a:buFont typeface="Arial" panose="020B0604020202020204" pitchFamily="34" charset="0"/>
              <a:buChar char="•"/>
            </a:pPr>
            <a:r>
              <a:rPr lang="en-US" dirty="0"/>
              <a:t>Retain staff who would have been laid off due to surveillance funding cut</a:t>
            </a:r>
          </a:p>
          <a:p>
            <a:pPr marL="474739" lvl="1" indent="-174730">
              <a:spcAft>
                <a:spcPts val="623"/>
              </a:spcAft>
              <a:buFont typeface="Arial" panose="020B0604020202020204" pitchFamily="34" charset="0"/>
              <a:buChar char="•"/>
            </a:pPr>
            <a:r>
              <a:rPr lang="en-US" dirty="0" err="1"/>
              <a:t>Hep</a:t>
            </a:r>
            <a:r>
              <a:rPr lang="en-US" dirty="0"/>
              <a:t> team housed at AACO can</a:t>
            </a:r>
            <a:r>
              <a:rPr lang="en-US" dirty="0">
                <a:sym typeface="Wingdings" panose="05000000000000000000" pitchFamily="2" charset="2"/>
              </a:rPr>
              <a:t> focus on sustainable, systems-level changes</a:t>
            </a:r>
            <a:endParaRPr lang="en-US" dirty="0"/>
          </a:p>
          <a:p>
            <a:pPr marL="237369" indent="-237369">
              <a:spcAft>
                <a:spcPts val="623"/>
              </a:spcAft>
              <a:buFont typeface="Arial" panose="020B0604020202020204" pitchFamily="34" charset="0"/>
              <a:buChar char="•"/>
            </a:pPr>
            <a:r>
              <a:rPr lang="en-US" dirty="0"/>
              <a:t>Ongoing data matching, analysis allows us to target activities </a:t>
            </a:r>
          </a:p>
          <a:p>
            <a:pPr marL="541202" lvl="1" indent="-237369">
              <a:spcAft>
                <a:spcPts val="623"/>
              </a:spcAft>
              <a:buFont typeface="Arial" panose="020B0604020202020204" pitchFamily="34" charset="0"/>
              <a:buChar char="•"/>
            </a:pPr>
            <a:r>
              <a:rPr lang="en-US" dirty="0"/>
              <a:t>Partnering with local AIDS Education and Training Center to share best practices</a:t>
            </a:r>
          </a:p>
          <a:p>
            <a:r>
              <a:rPr lang="en-US" b="1" dirty="0"/>
              <a:t>Philadelphia </a:t>
            </a:r>
            <a:r>
              <a:rPr lang="en-US" b="1" dirty="0" err="1"/>
              <a:t>Dept</a:t>
            </a:r>
            <a:r>
              <a:rPr lang="en-US" b="1" dirty="0"/>
              <a:t> of Public Health</a:t>
            </a:r>
          </a:p>
          <a:p>
            <a:pPr marL="349415" indent="-349415">
              <a:buFont typeface="Arial" panose="020B0604020202020204" pitchFamily="34" charset="0"/>
              <a:buChar char="•"/>
            </a:pPr>
            <a:r>
              <a:rPr lang="en-US" dirty="0"/>
              <a:t>AIDS Activities Coordinating Office</a:t>
            </a:r>
          </a:p>
          <a:p>
            <a:pPr marL="349415" indent="-349415">
              <a:buFont typeface="Arial" panose="020B0604020202020204" pitchFamily="34" charset="0"/>
              <a:buChar char="•"/>
            </a:pPr>
            <a:r>
              <a:rPr lang="en-US" dirty="0"/>
              <a:t>Division of Disease Control</a:t>
            </a:r>
          </a:p>
          <a:p>
            <a:pPr marL="1048245" lvl="1" indent="-349415"/>
            <a:r>
              <a:rPr lang="en-US" dirty="0"/>
              <a:t>Viral Hepatitis Program </a:t>
            </a:r>
          </a:p>
          <a:p>
            <a:pPr marL="1048245" lvl="1" indent="-349415"/>
            <a:r>
              <a:rPr lang="en-US" dirty="0"/>
              <a:t>STD Program</a:t>
            </a:r>
          </a:p>
          <a:p>
            <a:endParaRPr lang="en-US" dirty="0"/>
          </a:p>
        </p:txBody>
      </p:sp>
      <p:sp>
        <p:nvSpPr>
          <p:cNvPr id="4" name="Slide Number Placeholder 3"/>
          <p:cNvSpPr>
            <a:spLocks noGrp="1"/>
          </p:cNvSpPr>
          <p:nvPr>
            <p:ph type="sldNum" sz="quarter" idx="10"/>
          </p:nvPr>
        </p:nvSpPr>
        <p:spPr/>
        <p:txBody>
          <a:bodyPr/>
          <a:lstStyle/>
          <a:p>
            <a:fld id="{2B74AF06-E572-41A7-95CE-C4D9A380EC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1214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pPr marL="237369" indent="-237369">
              <a:spcAft>
                <a:spcPts val="623"/>
              </a:spcAft>
              <a:buFont typeface="Arial" panose="020B0604020202020204" pitchFamily="34" charset="0"/>
              <a:buChar char="•"/>
            </a:pPr>
            <a:r>
              <a:rPr lang="en-US" dirty="0"/>
              <a:t>Moved three DDC hepatitis staff over to AACO </a:t>
            </a:r>
          </a:p>
          <a:p>
            <a:pPr marL="474739" lvl="1" indent="-174730">
              <a:spcAft>
                <a:spcPts val="623"/>
              </a:spcAft>
              <a:buFont typeface="Arial" panose="020B0604020202020204" pitchFamily="34" charset="0"/>
              <a:buChar char="•"/>
            </a:pPr>
            <a:r>
              <a:rPr lang="en-US" dirty="0"/>
              <a:t>Allowed us to expand our pool of </a:t>
            </a:r>
            <a:r>
              <a:rPr lang="en-US" dirty="0" err="1"/>
              <a:t>hep</a:t>
            </a:r>
            <a:r>
              <a:rPr lang="en-US" dirty="0"/>
              <a:t> experts at DOH</a:t>
            </a:r>
          </a:p>
          <a:p>
            <a:pPr marL="474739" lvl="1" indent="-174730">
              <a:spcAft>
                <a:spcPts val="623"/>
              </a:spcAft>
              <a:buFont typeface="Arial" panose="020B0604020202020204" pitchFamily="34" charset="0"/>
              <a:buChar char="•"/>
            </a:pPr>
            <a:r>
              <a:rPr lang="en-US" dirty="0"/>
              <a:t>Retain staff who would have been laid off due to surveillance funding cut</a:t>
            </a:r>
          </a:p>
          <a:p>
            <a:pPr marL="474739" lvl="1" indent="-174730">
              <a:spcAft>
                <a:spcPts val="623"/>
              </a:spcAft>
              <a:buFont typeface="Arial" panose="020B0604020202020204" pitchFamily="34" charset="0"/>
              <a:buChar char="•"/>
            </a:pPr>
            <a:r>
              <a:rPr lang="en-US" dirty="0" err="1"/>
              <a:t>Hep</a:t>
            </a:r>
            <a:r>
              <a:rPr lang="en-US" dirty="0"/>
              <a:t> team housed at AACO can</a:t>
            </a:r>
            <a:r>
              <a:rPr lang="en-US" dirty="0">
                <a:sym typeface="Wingdings" panose="05000000000000000000" pitchFamily="2" charset="2"/>
              </a:rPr>
              <a:t> focus on sustainable, systems-level changes</a:t>
            </a:r>
            <a:endParaRPr lang="en-US" dirty="0"/>
          </a:p>
          <a:p>
            <a:pPr marL="237369" indent="-237369">
              <a:spcAft>
                <a:spcPts val="623"/>
              </a:spcAft>
              <a:buFont typeface="Arial" panose="020B0604020202020204" pitchFamily="34" charset="0"/>
              <a:buChar char="•"/>
            </a:pPr>
            <a:r>
              <a:rPr lang="en-US" dirty="0"/>
              <a:t>Ongoing data matching, analysis allows us to target activities </a:t>
            </a:r>
          </a:p>
          <a:p>
            <a:pPr marL="541202" lvl="1" indent="-237369">
              <a:spcAft>
                <a:spcPts val="623"/>
              </a:spcAft>
              <a:buFont typeface="Arial" panose="020B0604020202020204" pitchFamily="34" charset="0"/>
              <a:buChar char="•"/>
            </a:pPr>
            <a:r>
              <a:rPr lang="en-US" dirty="0"/>
              <a:t>Partnering with local AIDS Education and Training Center to share best practices</a:t>
            </a:r>
          </a:p>
          <a:p>
            <a:endParaRPr lang="en-US" dirty="0"/>
          </a:p>
        </p:txBody>
      </p:sp>
      <p:sp>
        <p:nvSpPr>
          <p:cNvPr id="4" name="Slide Number Placeholder 3"/>
          <p:cNvSpPr>
            <a:spLocks noGrp="1"/>
          </p:cNvSpPr>
          <p:nvPr>
            <p:ph type="sldNum" sz="quarter" idx="10"/>
          </p:nvPr>
        </p:nvSpPr>
        <p:spPr/>
        <p:txBody>
          <a:bodyPr/>
          <a:lstStyle/>
          <a:p>
            <a:fld id="{2B74AF06-E572-41A7-95CE-C4D9A380ECE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226415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pPr marL="237369" indent="-237369">
              <a:spcAft>
                <a:spcPts val="623"/>
              </a:spcAft>
              <a:buFont typeface="Arial" panose="020B0604020202020204" pitchFamily="34" charset="0"/>
              <a:buChar char="•"/>
            </a:pPr>
            <a:r>
              <a:rPr lang="en-US" dirty="0"/>
              <a:t>Moved three DDC hepatitis staff over to AACO </a:t>
            </a:r>
          </a:p>
          <a:p>
            <a:pPr marL="474739" lvl="1" indent="-174730">
              <a:spcAft>
                <a:spcPts val="623"/>
              </a:spcAft>
              <a:buFont typeface="Arial" panose="020B0604020202020204" pitchFamily="34" charset="0"/>
              <a:buChar char="•"/>
            </a:pPr>
            <a:r>
              <a:rPr lang="en-US" dirty="0"/>
              <a:t>Allowed us to expand our pool of </a:t>
            </a:r>
            <a:r>
              <a:rPr lang="en-US" dirty="0" err="1"/>
              <a:t>hep</a:t>
            </a:r>
            <a:r>
              <a:rPr lang="en-US" dirty="0"/>
              <a:t> experts at DOH</a:t>
            </a:r>
          </a:p>
          <a:p>
            <a:pPr marL="474739" lvl="1" indent="-174730">
              <a:spcAft>
                <a:spcPts val="623"/>
              </a:spcAft>
              <a:buFont typeface="Arial" panose="020B0604020202020204" pitchFamily="34" charset="0"/>
              <a:buChar char="•"/>
            </a:pPr>
            <a:r>
              <a:rPr lang="en-US" dirty="0"/>
              <a:t>Retain staff who would have been laid off due to surveillance funding cut</a:t>
            </a:r>
          </a:p>
          <a:p>
            <a:pPr marL="474739" lvl="1" indent="-174730">
              <a:spcAft>
                <a:spcPts val="623"/>
              </a:spcAft>
              <a:buFont typeface="Arial" panose="020B0604020202020204" pitchFamily="34" charset="0"/>
              <a:buChar char="•"/>
            </a:pPr>
            <a:r>
              <a:rPr lang="en-US" dirty="0" err="1"/>
              <a:t>Hep</a:t>
            </a:r>
            <a:r>
              <a:rPr lang="en-US" dirty="0"/>
              <a:t> team housed at AACO can</a:t>
            </a:r>
            <a:r>
              <a:rPr lang="en-US" dirty="0">
                <a:sym typeface="Wingdings" panose="05000000000000000000" pitchFamily="2" charset="2"/>
              </a:rPr>
              <a:t> focus on sustainable, systems-level changes</a:t>
            </a:r>
            <a:endParaRPr lang="en-US" dirty="0"/>
          </a:p>
          <a:p>
            <a:pPr marL="237369" indent="-237369">
              <a:spcAft>
                <a:spcPts val="623"/>
              </a:spcAft>
              <a:buFont typeface="Arial" panose="020B0604020202020204" pitchFamily="34" charset="0"/>
              <a:buChar char="•"/>
            </a:pPr>
            <a:r>
              <a:rPr lang="en-US" dirty="0"/>
              <a:t>Ongoing data matching, analysis allows us to target activities </a:t>
            </a:r>
          </a:p>
          <a:p>
            <a:pPr marL="541202" lvl="1" indent="-237369">
              <a:spcAft>
                <a:spcPts val="623"/>
              </a:spcAft>
              <a:buFont typeface="Arial" panose="020B0604020202020204" pitchFamily="34" charset="0"/>
              <a:buChar char="•"/>
            </a:pPr>
            <a:r>
              <a:rPr lang="en-US" dirty="0"/>
              <a:t>Partnering with local AIDS Education and Training Center to share best practices</a:t>
            </a:r>
          </a:p>
          <a:p>
            <a:endParaRPr lang="en-US" dirty="0"/>
          </a:p>
        </p:txBody>
      </p:sp>
      <p:sp>
        <p:nvSpPr>
          <p:cNvPr id="4" name="Slide Number Placeholder 3"/>
          <p:cNvSpPr>
            <a:spLocks noGrp="1"/>
          </p:cNvSpPr>
          <p:nvPr>
            <p:ph type="sldNum" sz="quarter" idx="10"/>
          </p:nvPr>
        </p:nvSpPr>
        <p:spPr/>
        <p:txBody>
          <a:bodyPr/>
          <a:lstStyle/>
          <a:p>
            <a:fld id="{2B74AF06-E572-41A7-95CE-C4D9A380ECE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874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pPr marL="237369" indent="-237369">
              <a:spcAft>
                <a:spcPts val="623"/>
              </a:spcAft>
              <a:buFont typeface="Arial" panose="020B0604020202020204" pitchFamily="34" charset="0"/>
              <a:buChar char="•"/>
            </a:pPr>
            <a:r>
              <a:rPr lang="en-US" dirty="0"/>
              <a:t>Moved three DDC hepatitis staff over to AACO </a:t>
            </a:r>
          </a:p>
          <a:p>
            <a:pPr marL="474739" lvl="1" indent="-174730">
              <a:spcAft>
                <a:spcPts val="623"/>
              </a:spcAft>
              <a:buFont typeface="Arial" panose="020B0604020202020204" pitchFamily="34" charset="0"/>
              <a:buChar char="•"/>
            </a:pPr>
            <a:r>
              <a:rPr lang="en-US" dirty="0"/>
              <a:t>Allowed us to expand our pool of </a:t>
            </a:r>
            <a:r>
              <a:rPr lang="en-US" dirty="0" err="1"/>
              <a:t>hep</a:t>
            </a:r>
            <a:r>
              <a:rPr lang="en-US" dirty="0"/>
              <a:t> experts at DOH</a:t>
            </a:r>
          </a:p>
          <a:p>
            <a:pPr marL="474739" lvl="1" indent="-174730">
              <a:spcAft>
                <a:spcPts val="623"/>
              </a:spcAft>
              <a:buFont typeface="Arial" panose="020B0604020202020204" pitchFamily="34" charset="0"/>
              <a:buChar char="•"/>
            </a:pPr>
            <a:r>
              <a:rPr lang="en-US" dirty="0"/>
              <a:t>Retain staff who would have been laid off due to surveillance funding cut</a:t>
            </a:r>
          </a:p>
          <a:p>
            <a:pPr marL="474739" lvl="1" indent="-174730">
              <a:spcAft>
                <a:spcPts val="623"/>
              </a:spcAft>
              <a:buFont typeface="Arial" panose="020B0604020202020204" pitchFamily="34" charset="0"/>
              <a:buChar char="•"/>
            </a:pPr>
            <a:r>
              <a:rPr lang="en-US" dirty="0" err="1"/>
              <a:t>Hep</a:t>
            </a:r>
            <a:r>
              <a:rPr lang="en-US" dirty="0"/>
              <a:t> team housed at AACO can</a:t>
            </a:r>
            <a:r>
              <a:rPr lang="en-US" dirty="0">
                <a:sym typeface="Wingdings" panose="05000000000000000000" pitchFamily="2" charset="2"/>
              </a:rPr>
              <a:t> focus on sustainable, systems-level changes</a:t>
            </a:r>
            <a:endParaRPr lang="en-US" dirty="0"/>
          </a:p>
          <a:p>
            <a:pPr marL="237369" indent="-237369">
              <a:spcAft>
                <a:spcPts val="623"/>
              </a:spcAft>
              <a:buFont typeface="Arial" panose="020B0604020202020204" pitchFamily="34" charset="0"/>
              <a:buChar char="•"/>
            </a:pPr>
            <a:r>
              <a:rPr lang="en-US" dirty="0"/>
              <a:t>Ongoing data matching, analysis allows us to target activities </a:t>
            </a:r>
          </a:p>
          <a:p>
            <a:pPr marL="541202" lvl="1" indent="-237369">
              <a:spcAft>
                <a:spcPts val="623"/>
              </a:spcAft>
              <a:buFont typeface="Arial" panose="020B0604020202020204" pitchFamily="34" charset="0"/>
              <a:buChar char="•"/>
            </a:pPr>
            <a:r>
              <a:rPr lang="en-US" dirty="0"/>
              <a:t>Partnering with local AIDS Education and Training Center to share best practices</a:t>
            </a:r>
          </a:p>
          <a:p>
            <a:endParaRPr lang="en-US" dirty="0"/>
          </a:p>
        </p:txBody>
      </p:sp>
      <p:sp>
        <p:nvSpPr>
          <p:cNvPr id="4" name="Slide Number Placeholder 3"/>
          <p:cNvSpPr>
            <a:spLocks noGrp="1"/>
          </p:cNvSpPr>
          <p:nvPr>
            <p:ph type="sldNum" sz="quarter" idx="10"/>
          </p:nvPr>
        </p:nvSpPr>
        <p:spPr/>
        <p:txBody>
          <a:bodyPr/>
          <a:lstStyle/>
          <a:p>
            <a:fld id="{2B74AF06-E572-41A7-95CE-C4D9A380ECE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9677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 answers:</a:t>
            </a:r>
            <a:r>
              <a:rPr lang="en-US" baseline="0" dirty="0"/>
              <a:t> </a:t>
            </a:r>
          </a:p>
          <a:p>
            <a:r>
              <a:rPr lang="en-US" baseline="0" dirty="0"/>
              <a:t>RW provides safety net to engage people in care</a:t>
            </a:r>
          </a:p>
          <a:p>
            <a:r>
              <a:rPr lang="en-US" baseline="0" dirty="0"/>
              <a:t>PLWH prioritized for new treatments when they first came out ($$)</a:t>
            </a:r>
          </a:p>
          <a:p>
            <a:pPr defTabSz="931774">
              <a:defRPr/>
            </a:pPr>
            <a:r>
              <a:rPr lang="en-US" dirty="0">
                <a:solidFill>
                  <a:srgbClr val="2C2C2C"/>
                </a:solidFill>
                <a:latin typeface="Arial" panose="020B0604020202020204"/>
              </a:rPr>
              <a:t>Most HIV providers in Philadelphia have already integrated </a:t>
            </a:r>
            <a:r>
              <a:rPr lang="en-US" dirty="0" err="1">
                <a:solidFill>
                  <a:srgbClr val="2C2C2C"/>
                </a:solidFill>
                <a:latin typeface="Arial" panose="020B0604020202020204"/>
              </a:rPr>
              <a:t>hep</a:t>
            </a:r>
            <a:r>
              <a:rPr lang="en-US" dirty="0">
                <a:solidFill>
                  <a:srgbClr val="2C2C2C"/>
                </a:solidFill>
                <a:latin typeface="Arial" panose="020B0604020202020204"/>
              </a:rPr>
              <a:t> C care</a:t>
            </a:r>
          </a:p>
          <a:p>
            <a:pPr defTabSz="931774">
              <a:defRPr/>
            </a:pPr>
            <a:r>
              <a:rPr lang="en-US" i="1" dirty="0">
                <a:solidFill>
                  <a:srgbClr val="2C2C2C"/>
                </a:solidFill>
                <a:latin typeface="Arial" panose="020B0604020202020204"/>
              </a:rPr>
              <a:t>“We’ve started treatment on our first co-infected patient, got the medication approved, he is starting this week.  He thanks you for your help!!”</a:t>
            </a:r>
          </a:p>
          <a:p>
            <a:endParaRPr lang="en-US" dirty="0"/>
          </a:p>
        </p:txBody>
      </p:sp>
      <p:sp>
        <p:nvSpPr>
          <p:cNvPr id="4" name="Slide Number Placeholder 3"/>
          <p:cNvSpPr>
            <a:spLocks noGrp="1"/>
          </p:cNvSpPr>
          <p:nvPr>
            <p:ph type="sldNum" sz="quarter" idx="10"/>
          </p:nvPr>
        </p:nvSpPr>
        <p:spPr/>
        <p:txBody>
          <a:bodyPr/>
          <a:lstStyle/>
          <a:p>
            <a:fld id="{FB911C72-9F3E-4383-8AA5-720AA76B7A29}" type="slidenum">
              <a:rPr lang="en-US" smtClean="0"/>
              <a:t>14</a:t>
            </a:fld>
            <a:endParaRPr lang="en-US"/>
          </a:p>
        </p:txBody>
      </p:sp>
    </p:spTree>
    <p:extLst>
      <p:ext uri="{BB962C8B-B14F-4D97-AF65-F5344CB8AC3E}">
        <p14:creationId xmlns:p14="http://schemas.microsoft.com/office/powerpoint/2010/main" val="1108901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Showcasing local providers and their best practices</a:t>
            </a:r>
          </a:p>
          <a:p>
            <a:pPr lvl="1"/>
            <a:r>
              <a:rPr lang="en-US" dirty="0"/>
              <a:t>Variety of models to share</a:t>
            </a:r>
          </a:p>
          <a:p>
            <a:pPr lvl="1"/>
            <a:r>
              <a:rPr lang="en-US" dirty="0"/>
              <a:t>Empowering clinicians to be  leaders</a:t>
            </a:r>
          </a:p>
          <a:p>
            <a:endParaRPr lang="en-US" dirty="0"/>
          </a:p>
        </p:txBody>
      </p:sp>
      <p:sp>
        <p:nvSpPr>
          <p:cNvPr id="4" name="Slide Number Placeholder 3"/>
          <p:cNvSpPr>
            <a:spLocks noGrp="1"/>
          </p:cNvSpPr>
          <p:nvPr>
            <p:ph type="sldNum" sz="quarter" idx="10"/>
          </p:nvPr>
        </p:nvSpPr>
        <p:spPr/>
        <p:txBody>
          <a:bodyPr/>
          <a:lstStyle/>
          <a:p>
            <a:fld id="{FB911C72-9F3E-4383-8AA5-720AA76B7A29}" type="slidenum">
              <a:rPr lang="en-US" smtClean="0"/>
              <a:t>15</a:t>
            </a:fld>
            <a:endParaRPr lang="en-US"/>
          </a:p>
        </p:txBody>
      </p:sp>
    </p:spTree>
    <p:extLst>
      <p:ext uri="{BB962C8B-B14F-4D97-AF65-F5344CB8AC3E}">
        <p14:creationId xmlns:p14="http://schemas.microsoft.com/office/powerpoint/2010/main" val="1080080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71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12192000" cy="254000"/>
          </a:xfrm>
          <a:prstGeom prst="rect">
            <a:avLst/>
          </a:prstGeom>
          <a:solidFill>
            <a:srgbClr val="FDBA1A"/>
          </a:solidFill>
          <a:ln w="9525">
            <a:solidFill>
              <a:srgbClr val="4A7EBB"/>
            </a:solidFill>
            <a:miter lim="800000"/>
            <a:headEnd/>
            <a:tailEnd/>
          </a:ln>
          <a:effectLst>
            <a:outerShdw blurRad="63500" dist="23000" dir="5400000" rotWithShape="0">
              <a:srgbClr val="000000">
                <a:alpha val="34998"/>
              </a:srgbClr>
            </a:outerShdw>
          </a:effectLst>
        </p:spPr>
        <p:txBody>
          <a:bodyPr anchor="ctr">
            <a:prstTxWarp prst="textNoShape">
              <a:avLst/>
            </a:prstTxWarp>
          </a:bodyPr>
          <a:lstStyle/>
          <a:p>
            <a:pPr algn="ctr" eaLnBrk="1" hangingPunct="1">
              <a:defRPr/>
            </a:pPr>
            <a:endParaRPr lang="en-US">
              <a:solidFill>
                <a:srgbClr val="FDBA1A"/>
              </a:solidFill>
              <a:latin typeface="+mn-lt"/>
              <a:ea typeface="+mn-ea"/>
              <a:cs typeface="+mn-cs"/>
            </a:endParaRPr>
          </a:p>
        </p:txBody>
      </p:sp>
      <p:sp>
        <p:nvSpPr>
          <p:cNvPr id="7" name="Content Placeholder 2"/>
          <p:cNvSpPr>
            <a:spLocks noGrp="1"/>
          </p:cNvSpPr>
          <p:nvPr>
            <p:ph idx="10"/>
          </p:nvPr>
        </p:nvSpPr>
        <p:spPr>
          <a:xfrm>
            <a:off x="304800" y="685800"/>
            <a:ext cx="11582400" cy="58961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516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76AA-4866-4B3F-9FE7-AB336FDFEF4C}"/>
              </a:ext>
            </a:extLst>
          </p:cNvPr>
          <p:cNvSpPr>
            <a:spLocks noGrp="1"/>
          </p:cNvSpPr>
          <p:nvPr>
            <p:ph type="title" hasCustomPrompt="1"/>
          </p:nvPr>
        </p:nvSpPr>
        <p:spPr>
          <a:xfrm>
            <a:off x="2677886" y="2035207"/>
            <a:ext cx="9060024" cy="829193"/>
          </a:xfrm>
        </p:spPr>
        <p:txBody>
          <a:bodyPr>
            <a:noAutofit/>
          </a:bodyPr>
          <a:lstStyle>
            <a:lvl1pPr>
              <a:defRPr sz="6000">
                <a:solidFill>
                  <a:schemeClr val="bg1"/>
                </a:solidFill>
              </a:defRPr>
            </a:lvl1pPr>
          </a:lstStyle>
          <a:p>
            <a:r>
              <a:rPr lang="en-US" dirty="0"/>
              <a:t>Activity Title</a:t>
            </a:r>
          </a:p>
        </p:txBody>
      </p:sp>
      <p:sp>
        <p:nvSpPr>
          <p:cNvPr id="3" name="Content Placeholder 2">
            <a:extLst>
              <a:ext uri="{FF2B5EF4-FFF2-40B4-BE49-F238E27FC236}">
                <a16:creationId xmlns:a16="http://schemas.microsoft.com/office/drawing/2014/main" id="{56FEB880-299F-4C2C-B0CE-05C03177BFA0}"/>
              </a:ext>
            </a:extLst>
          </p:cNvPr>
          <p:cNvSpPr>
            <a:spLocks noGrp="1"/>
          </p:cNvSpPr>
          <p:nvPr>
            <p:ph idx="1" hasCustomPrompt="1"/>
          </p:nvPr>
        </p:nvSpPr>
        <p:spPr>
          <a:xfrm>
            <a:off x="2677886" y="3729067"/>
            <a:ext cx="9060024" cy="479037"/>
          </a:xfrm>
        </p:spPr>
        <p:txBody>
          <a:bodyPr>
            <a:noAutofit/>
          </a:bodyPr>
          <a:lstStyle>
            <a:lvl1pPr>
              <a:defRPr sz="2800" b="1">
                <a:solidFill>
                  <a:schemeClr val="bg1"/>
                </a:solidFill>
              </a:defRPr>
            </a:lvl1pPr>
          </a:lstStyle>
          <a:p>
            <a:pPr lvl="0"/>
            <a:r>
              <a:rPr lang="en-US" dirty="0"/>
              <a:t>Presenter(s) Name</a:t>
            </a:r>
          </a:p>
        </p:txBody>
      </p:sp>
      <p:sp>
        <p:nvSpPr>
          <p:cNvPr id="7" name="Content Placeholder 2">
            <a:extLst>
              <a:ext uri="{FF2B5EF4-FFF2-40B4-BE49-F238E27FC236}">
                <a16:creationId xmlns:a16="http://schemas.microsoft.com/office/drawing/2014/main" id="{EFB04E79-0625-405C-9E37-5AAD91CEDB24}"/>
              </a:ext>
            </a:extLst>
          </p:cNvPr>
          <p:cNvSpPr>
            <a:spLocks noGrp="1"/>
          </p:cNvSpPr>
          <p:nvPr>
            <p:ph idx="10" hasCustomPrompt="1"/>
          </p:nvPr>
        </p:nvSpPr>
        <p:spPr>
          <a:xfrm>
            <a:off x="2677886" y="4214356"/>
            <a:ext cx="9060024" cy="880153"/>
          </a:xfrm>
        </p:spPr>
        <p:txBody>
          <a:bodyPr>
            <a:normAutofit/>
          </a:bodyPr>
          <a:lstStyle>
            <a:lvl1pPr>
              <a:defRPr sz="2000" b="0" i="1">
                <a:solidFill>
                  <a:schemeClr val="bg1"/>
                </a:solidFill>
              </a:defRPr>
            </a:lvl1pPr>
          </a:lstStyle>
          <a:p>
            <a:pPr lvl="0"/>
            <a:r>
              <a:rPr lang="en-US" dirty="0"/>
              <a:t>Presenter(s) Title/Affiliation</a:t>
            </a:r>
          </a:p>
        </p:txBody>
      </p:sp>
    </p:spTree>
    <p:extLst>
      <p:ext uri="{BB962C8B-B14F-4D97-AF65-F5344CB8AC3E}">
        <p14:creationId xmlns:p14="http://schemas.microsoft.com/office/powerpoint/2010/main" val="112663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p:txBody>
      </p:sp>
    </p:spTree>
    <p:extLst>
      <p:ext uri="{BB962C8B-B14F-4D97-AF65-F5344CB8AC3E}">
        <p14:creationId xmlns:p14="http://schemas.microsoft.com/office/powerpoint/2010/main" val="79942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3" name="Content Placeholder 2">
            <a:extLst>
              <a:ext uri="{FF2B5EF4-FFF2-40B4-BE49-F238E27FC236}">
                <a16:creationId xmlns:a16="http://schemas.microsoft.com/office/drawing/2014/main" id="{1674D8CC-3E9C-462A-8514-08D8752DD21C}"/>
              </a:ext>
            </a:extLst>
          </p:cNvPr>
          <p:cNvSpPr>
            <a:spLocks noGrp="1"/>
          </p:cNvSpPr>
          <p:nvPr>
            <p:ph sz="half" idx="1" hasCustomPrompt="1"/>
          </p:nvPr>
        </p:nvSpPr>
        <p:spPr>
          <a:xfrm>
            <a:off x="838200"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6172202"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614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4006-C21C-48A5-9AC3-6327C1EA84B8}"/>
              </a:ext>
            </a:extLst>
          </p:cNvPr>
          <p:cNvSpPr>
            <a:spLocks noGrp="1"/>
          </p:cNvSpPr>
          <p:nvPr>
            <p:ph type="title" hasCustomPrompt="1"/>
          </p:nvPr>
        </p:nvSpPr>
        <p:spPr>
          <a:xfrm>
            <a:off x="477078" y="987424"/>
            <a:ext cx="4294947" cy="1069975"/>
          </a:xfrm>
        </p:spPr>
        <p:txBody>
          <a:bodyPr anchor="b">
            <a:noAutofit/>
          </a:bodyPr>
          <a:lstStyle>
            <a:lvl1pPr>
              <a:defRPr sz="5400"/>
            </a:lvl1pPr>
          </a:lstStyle>
          <a:p>
            <a:r>
              <a:rPr lang="en-US" dirty="0"/>
              <a:t>Page Headline</a:t>
            </a:r>
          </a:p>
        </p:txBody>
      </p:sp>
      <p:sp>
        <p:nvSpPr>
          <p:cNvPr id="3" name="Content Placeholder 2">
            <a:extLst>
              <a:ext uri="{FF2B5EF4-FFF2-40B4-BE49-F238E27FC236}">
                <a16:creationId xmlns:a16="http://schemas.microsoft.com/office/drawing/2014/main" id="{C083CF40-C94B-4EF2-B894-1F7C4AB1C214}"/>
              </a:ext>
            </a:extLst>
          </p:cNvPr>
          <p:cNvSpPr>
            <a:spLocks noGrp="1"/>
          </p:cNvSpPr>
          <p:nvPr>
            <p:ph idx="1"/>
          </p:nvPr>
        </p:nvSpPr>
        <p:spPr>
          <a:xfrm>
            <a:off x="5183188" y="987425"/>
            <a:ext cx="6531734" cy="4610293"/>
          </a:xfrm>
        </p:spPr>
        <p:txBody>
          <a:bodyPr/>
          <a:lstStyle>
            <a:lvl1pPr marL="457200" indent="-457200">
              <a:buClr>
                <a:srgbClr val="D03138"/>
              </a:buClr>
              <a:buFont typeface="Arial" panose="020B0604020202020204" pitchFamily="34" charset="0"/>
              <a:buChar char="•"/>
              <a:defRPr sz="3200"/>
            </a:lvl1pPr>
            <a:lvl2pPr>
              <a:buClr>
                <a:srgbClr val="D03138"/>
              </a:buClr>
              <a:defRPr sz="2800"/>
            </a:lvl2pPr>
            <a:lvl3pPr>
              <a:buClr>
                <a:srgbClr val="D03138"/>
              </a:buClr>
              <a:defRPr sz="2400"/>
            </a:lvl3pPr>
            <a:lvl4pPr>
              <a:buClr>
                <a:srgbClr val="D03138"/>
              </a:buClr>
              <a:defRPr sz="2000"/>
            </a:lvl4pPr>
            <a:lvl5pPr>
              <a:buClr>
                <a:srgbClr val="D03138"/>
              </a:buCl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00EC660-C071-4914-9592-DBABD93FB306}"/>
              </a:ext>
            </a:extLst>
          </p:cNvPr>
          <p:cNvSpPr>
            <a:spLocks noGrp="1"/>
          </p:cNvSpPr>
          <p:nvPr>
            <p:ph type="body" sz="half" idx="2" hasCustomPrompt="1"/>
          </p:nvPr>
        </p:nvSpPr>
        <p:spPr>
          <a:xfrm>
            <a:off x="477078" y="2057400"/>
            <a:ext cx="4294947" cy="354031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80781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5B6-7C5E-4871-920D-40FA7D3D3C2E}"/>
              </a:ext>
            </a:extLst>
          </p:cNvPr>
          <p:cNvSpPr>
            <a:spLocks noGrp="1"/>
          </p:cNvSpPr>
          <p:nvPr>
            <p:ph type="title" hasCustomPrompt="1"/>
          </p:nvPr>
        </p:nvSpPr>
        <p:spPr>
          <a:xfrm>
            <a:off x="469128" y="987424"/>
            <a:ext cx="4302898" cy="1069975"/>
          </a:xfrm>
        </p:spPr>
        <p:txBody>
          <a:bodyPr anchor="b">
            <a:noAutofit/>
          </a:bodyPr>
          <a:lstStyle>
            <a:lvl1pPr>
              <a:defRPr sz="5400"/>
            </a:lvl1pPr>
          </a:lstStyle>
          <a:p>
            <a:r>
              <a:rPr lang="en-US" dirty="0"/>
              <a:t>Page Headline</a:t>
            </a:r>
          </a:p>
        </p:txBody>
      </p:sp>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5183188" y="987425"/>
            <a:ext cx="6539684"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6CB7FD-AC8F-4941-BF0F-47DDA3B74513}"/>
              </a:ext>
            </a:extLst>
          </p:cNvPr>
          <p:cNvSpPr>
            <a:spLocks noGrp="1"/>
          </p:cNvSpPr>
          <p:nvPr>
            <p:ph type="body" sz="half" idx="2" hasCustomPrompt="1"/>
          </p:nvPr>
        </p:nvSpPr>
        <p:spPr>
          <a:xfrm>
            <a:off x="469128" y="2057400"/>
            <a:ext cx="4302898" cy="356863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83462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Below">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3009900" y="351323"/>
            <a:ext cx="6172200"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A9F83A12-3542-47C1-9F0C-A2A74849307F}"/>
              </a:ext>
            </a:extLst>
          </p:cNvPr>
          <p:cNvSpPr>
            <a:spLocks noGrp="1"/>
          </p:cNvSpPr>
          <p:nvPr>
            <p:ph type="body" sz="half" idx="2" hasCustomPrompt="1"/>
          </p:nvPr>
        </p:nvSpPr>
        <p:spPr>
          <a:xfrm>
            <a:off x="3009900" y="5135547"/>
            <a:ext cx="6172200" cy="597342"/>
          </a:xfrm>
        </p:spPr>
        <p:txBody>
          <a:bodyPr>
            <a:normAutofit/>
          </a:bodyPr>
          <a:lstStyle>
            <a:lvl1pPr marL="0" indent="0">
              <a:buNone/>
              <a:defRPr lang="en-US" sz="1400" i="1" dirty="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here to edit image caption</a:t>
            </a:r>
          </a:p>
        </p:txBody>
      </p:sp>
    </p:spTree>
    <p:extLst>
      <p:ext uri="{BB962C8B-B14F-4D97-AF65-F5344CB8AC3E}">
        <p14:creationId xmlns:p14="http://schemas.microsoft.com/office/powerpoint/2010/main" val="418972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18288"/>
            <a:ext cx="3860800" cy="329184"/>
          </a:xfrm>
          <a:prstGeom prst="rect">
            <a:avLst/>
          </a:prstGeom>
        </p:spPr>
        <p:txBody>
          <a:bodyPr/>
          <a:lstStyle/>
          <a:p>
            <a:fld id="{5C60ED97-5246-4064-98C3-EAC1B54C83ED}" type="datetime1">
              <a:rPr lang="en-US" smtClean="0"/>
              <a:t>12/13/2018</a:t>
            </a:fld>
            <a:endParaRPr lang="en-US"/>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endParaRPr lang="en-US"/>
          </a:p>
        </p:txBody>
      </p:sp>
      <p:sp>
        <p:nvSpPr>
          <p:cNvPr id="6" name="Slide Number Placeholder 5"/>
          <p:cNvSpPr>
            <a:spLocks noGrp="1"/>
          </p:cNvSpPr>
          <p:nvPr>
            <p:ph type="sldNum" sz="quarter" idx="12"/>
          </p:nvPr>
        </p:nvSpPr>
        <p:spPr>
          <a:xfrm>
            <a:off x="10160000" y="18288"/>
            <a:ext cx="1422400" cy="329184"/>
          </a:xfrm>
          <a:prstGeom prst="rect">
            <a:avLst/>
          </a:prstGeom>
        </p:spPr>
        <p:txBody>
          <a:bodyPr/>
          <a:lstStyle/>
          <a:p>
            <a:fld id="{38E8BBA4-B2DB-4990-A23E-CCF3F0A2BB41}" type="slidenum">
              <a:rPr lang="en-US" smtClean="0"/>
              <a:t>‹#›</a:t>
            </a:fld>
            <a:endParaRPr lang="en-US"/>
          </a:p>
        </p:txBody>
      </p:sp>
    </p:spTree>
    <p:extLst>
      <p:ext uri="{BB962C8B-B14F-4D97-AF65-F5344CB8AC3E}">
        <p14:creationId xmlns:p14="http://schemas.microsoft.com/office/powerpoint/2010/main" val="288792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9600" y="18288"/>
            <a:ext cx="3860800" cy="329184"/>
          </a:xfrm>
          <a:prstGeom prst="rect">
            <a:avLst/>
          </a:prstGeom>
        </p:spPr>
        <p:txBody>
          <a:bodyPr/>
          <a:lstStyle/>
          <a:p>
            <a:fld id="{54DC6F62-845C-4790-958F-A648E5F001E8}" type="datetime1">
              <a:rPr lang="en-US" smtClean="0"/>
              <a:t>12/13/2018</a:t>
            </a:fld>
            <a:endParaRPr lang="en-US"/>
          </a:p>
        </p:txBody>
      </p:sp>
      <p:sp>
        <p:nvSpPr>
          <p:cNvPr id="8" name="Footer Placeholder 7"/>
          <p:cNvSpPr>
            <a:spLocks noGrp="1"/>
          </p:cNvSpPr>
          <p:nvPr>
            <p:ph type="ftr" sz="quarter" idx="11"/>
          </p:nvPr>
        </p:nvSpPr>
        <p:spPr>
          <a:xfrm>
            <a:off x="4572000" y="18288"/>
            <a:ext cx="5486400" cy="329184"/>
          </a:xfrm>
          <a:prstGeom prst="rect">
            <a:avLst/>
          </a:prstGeom>
        </p:spPr>
        <p:txBody>
          <a:bodyPr/>
          <a:lstStyle/>
          <a:p>
            <a:endParaRPr lang="en-US"/>
          </a:p>
        </p:txBody>
      </p:sp>
      <p:sp>
        <p:nvSpPr>
          <p:cNvPr id="9" name="Slide Number Placeholder 8"/>
          <p:cNvSpPr>
            <a:spLocks noGrp="1"/>
          </p:cNvSpPr>
          <p:nvPr>
            <p:ph type="sldNum" sz="quarter" idx="12"/>
          </p:nvPr>
        </p:nvSpPr>
        <p:spPr>
          <a:xfrm>
            <a:off x="10160000" y="18288"/>
            <a:ext cx="1422400" cy="329184"/>
          </a:xfrm>
          <a:prstGeom prst="rect">
            <a:avLst/>
          </a:prstGeom>
        </p:spPr>
        <p:txBody>
          <a:bodyPr/>
          <a:lstStyle/>
          <a:p>
            <a:fld id="{38E8BBA4-B2DB-4990-A23E-CCF3F0A2BB41}"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62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2FE1-432F-4450-84EB-A1E2ED534A71}"/>
              </a:ext>
            </a:extLst>
          </p:cNvPr>
          <p:cNvSpPr>
            <a:spLocks noGrp="1"/>
          </p:cNvSpPr>
          <p:nvPr>
            <p:ph type="title"/>
          </p:nvPr>
        </p:nvSpPr>
        <p:spPr>
          <a:xfrm>
            <a:off x="838200" y="281052"/>
            <a:ext cx="10515600" cy="829193"/>
          </a:xfrm>
          <a:prstGeom prst="rect">
            <a:avLst/>
          </a:prstGeom>
        </p:spPr>
        <p:txBody>
          <a:bodyPr vert="horz" lIns="91440" tIns="45720" rIns="91440" bIns="45720" rtlCol="0" anchor="ctr">
            <a:normAutofit/>
          </a:bodyPr>
          <a:lstStyle/>
          <a:p>
            <a:r>
              <a:rPr lang="en-US" dirty="0"/>
              <a:t>Page Headline</a:t>
            </a:r>
          </a:p>
        </p:txBody>
      </p:sp>
      <p:sp>
        <p:nvSpPr>
          <p:cNvPr id="3" name="Text Placeholder 2">
            <a:extLst>
              <a:ext uri="{FF2B5EF4-FFF2-40B4-BE49-F238E27FC236}">
                <a16:creationId xmlns:a16="http://schemas.microsoft.com/office/drawing/2014/main" id="{CBDEA6BB-09FF-4C4E-8834-54ADDF035DAE}"/>
              </a:ext>
            </a:extLst>
          </p:cNvPr>
          <p:cNvSpPr>
            <a:spLocks noGrp="1"/>
          </p:cNvSpPr>
          <p:nvPr>
            <p:ph type="body" idx="1"/>
          </p:nvPr>
        </p:nvSpPr>
        <p:spPr>
          <a:xfrm>
            <a:off x="838200" y="1331102"/>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01602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 id="2147483656" r:id="rId5"/>
    <p:sldLayoutId id="2147483657" r:id="rId6"/>
    <p:sldLayoutId id="2147483659" r:id="rId7"/>
    <p:sldLayoutId id="2147483660" r:id="rId8"/>
    <p:sldLayoutId id="2147483661" r:id="rId9"/>
    <p:sldLayoutId id="2147483662" r:id="rId10"/>
  </p:sldLayoutIdLst>
  <p:txStyles>
    <p:titleStyle>
      <a:lvl1pPr algn="l" defTabSz="914400" rtl="0" eaLnBrk="1" latinLnBrk="0" hangingPunct="1">
        <a:lnSpc>
          <a:spcPct val="90000"/>
        </a:lnSpc>
        <a:spcBef>
          <a:spcPct val="0"/>
        </a:spcBef>
        <a:buNone/>
        <a:defRPr sz="5400" b="1" kern="1200">
          <a:solidFill>
            <a:srgbClr val="095895"/>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aidsetc.org/hivhcv" TargetMode="External"/><Relationship Id="rId7" Type="http://schemas.openxmlformats.org/officeDocument/2006/relationships/hyperlink" Target="https://www.nastad.org/resource/adap-hcv-decision-tree" TargetMode="External"/><Relationship Id="rId2" Type="http://schemas.openxmlformats.org/officeDocument/2006/relationships/hyperlink" Target="http://www.hepcap.org/" TargetMode="External"/><Relationship Id="rId1" Type="http://schemas.openxmlformats.org/officeDocument/2006/relationships/slideLayout" Target="../slideLayouts/slideLayout8.xml"/><Relationship Id="rId6" Type="http://schemas.openxmlformats.org/officeDocument/2006/relationships/hyperlink" Target="http://www.stateofhepc.org/" TargetMode="External"/><Relationship Id="rId5" Type="http://schemas.openxmlformats.org/officeDocument/2006/relationships/hyperlink" Target="http://www.hcvguidelines.org/" TargetMode="External"/><Relationship Id="rId4" Type="http://schemas.openxmlformats.org/officeDocument/2006/relationships/hyperlink" Target="http://www.aahivm.org/hcv-testing-screenin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1.nyc.gov/site/doh/health/health-topics/care-continuum-dashboard.page"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necaaetc.org/content/clinical-support-tools"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aidsetc.or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aidsetc.org/community/order"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hyperlink" Target="nccc.ucsf.edu"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2.em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hyperlink" Target="nccc.ucsf.edu"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a:xfrm>
            <a:off x="2677886" y="2536723"/>
            <a:ext cx="9060024" cy="327677"/>
          </a:xfrm>
        </p:spPr>
        <p:txBody>
          <a:bodyPr/>
          <a:lstStyle/>
          <a:p>
            <a:r>
              <a:rPr lang="en-US" sz="5400" dirty="0">
                <a:latin typeface="Calibri" panose="020F0502020204030204" pitchFamily="34" charset="0"/>
                <a:ea typeface="Calibri" panose="020F0502020204030204" pitchFamily="34" charset="0"/>
                <a:cs typeface="Calibri" panose="020F0502020204030204" pitchFamily="34" charset="0"/>
              </a:rPr>
              <a:t>Integrating HCV Cure into HIV Care: Cross-Jurisdictional, Multi-Level Lessons</a:t>
            </a:r>
            <a:endParaRPr lang="en-US" sz="5400" dirty="0"/>
          </a:p>
        </p:txBody>
      </p:sp>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p:txBody>
          <a:bodyPr>
            <a:normAutofit/>
          </a:bodyPr>
          <a:lstStyle/>
          <a:p>
            <a:r>
              <a:rPr lang="en-US" dirty="0"/>
              <a:t>Elizabeth Lazo, MPH, François-Xavier </a:t>
            </a:r>
            <a:r>
              <a:rPr lang="en-US" dirty="0" err="1"/>
              <a:t>Bagnoud</a:t>
            </a:r>
            <a:r>
              <a:rPr lang="en-US" dirty="0"/>
              <a:t> Center, Rutgers School of Nursing</a:t>
            </a:r>
          </a:p>
        </p:txBody>
      </p:sp>
    </p:spTree>
    <p:extLst>
      <p:ext uri="{BB962C8B-B14F-4D97-AF65-F5344CB8AC3E}">
        <p14:creationId xmlns:p14="http://schemas.microsoft.com/office/powerpoint/2010/main" val="13468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41" y="459063"/>
            <a:ext cx="11878607" cy="829193"/>
          </a:xfrm>
        </p:spPr>
        <p:txBody>
          <a:bodyPr>
            <a:normAutofit fontScale="90000"/>
          </a:bodyPr>
          <a:lstStyle/>
          <a:p>
            <a:r>
              <a:rPr lang="en-US" sz="3200" b="1" dirty="0"/>
              <a:t>C YA: </a:t>
            </a:r>
            <a:r>
              <a:rPr lang="en-US" sz="3200" dirty="0"/>
              <a:t>Philadelphia’s</a:t>
            </a:r>
            <a:r>
              <a:rPr lang="en-US" sz="3200" b="1" dirty="0"/>
              <a:t> </a:t>
            </a:r>
            <a:r>
              <a:rPr lang="en-US" sz="3200" dirty="0"/>
              <a:t>Plan to </a:t>
            </a:r>
            <a:r>
              <a:rPr lang="en-US" sz="3200" b="1" dirty="0"/>
              <a:t>C</a:t>
            </a:r>
            <a:r>
              <a:rPr lang="en-US" sz="3200" dirty="0"/>
              <a:t>onnect our </a:t>
            </a:r>
            <a:r>
              <a:rPr lang="en-US" sz="3200" b="1" dirty="0"/>
              <a:t>C</a:t>
            </a:r>
            <a:r>
              <a:rPr lang="en-US" sz="3200" dirty="0"/>
              <a:t>o-infected </a:t>
            </a:r>
            <a:r>
              <a:rPr lang="en-US" sz="3200" b="1" dirty="0"/>
              <a:t>C</a:t>
            </a:r>
            <a:r>
              <a:rPr lang="en-US" sz="3200" dirty="0"/>
              <a:t>ommunity to a </a:t>
            </a:r>
            <a:r>
              <a:rPr lang="en-US" sz="3200" b="1" dirty="0"/>
              <a:t>C</a:t>
            </a:r>
            <a:r>
              <a:rPr lang="en-US" sz="3200" dirty="0"/>
              <a:t>ure</a:t>
            </a:r>
            <a:r>
              <a:rPr lang="en-US" sz="3600" b="1" dirty="0"/>
              <a:t/>
            </a:r>
            <a:br>
              <a:rPr lang="en-US" sz="3600" b="1" dirty="0"/>
            </a:br>
            <a:endParaRPr lang="en-US" sz="3600" b="1" dirty="0"/>
          </a:p>
        </p:txBody>
      </p:sp>
      <p:sp>
        <p:nvSpPr>
          <p:cNvPr id="4" name="Rectangle 3"/>
          <p:cNvSpPr/>
          <p:nvPr/>
        </p:nvSpPr>
        <p:spPr>
          <a:xfrm>
            <a:off x="313393" y="1067983"/>
            <a:ext cx="11878607" cy="1010533"/>
          </a:xfrm>
          <a:prstGeom prst="rect">
            <a:avLst/>
          </a:prstGeom>
        </p:spPr>
        <p:txBody>
          <a:bodyPr wrap="square">
            <a:spAutoFit/>
          </a:bodyPr>
          <a:lstStyle/>
          <a:p>
            <a:pPr marL="0" lvl="1" indent="0">
              <a:spcBef>
                <a:spcPts val="1200"/>
              </a:spcBef>
              <a:spcAft>
                <a:spcPts val="200"/>
              </a:spcAft>
              <a:buSzPct val="100000"/>
              <a:buNone/>
            </a:pPr>
            <a:r>
              <a:rPr lang="en-US" sz="2400" i="1" dirty="0"/>
              <a:t>Jurisdictional Approach to Curing HCV Among HIV/HCV Co-Infected People of Color</a:t>
            </a:r>
          </a:p>
          <a:p>
            <a:pPr marL="708660" lvl="4" indent="-342900">
              <a:spcBef>
                <a:spcPts val="1200"/>
              </a:spcBef>
              <a:spcAft>
                <a:spcPts val="200"/>
              </a:spcAft>
              <a:buSzPct val="100000"/>
              <a:buFont typeface="Arial" panose="020B0604020202020204" pitchFamily="34" charset="0"/>
              <a:buChar char="•"/>
            </a:pPr>
            <a:r>
              <a:rPr lang="en-US" sz="2400" dirty="0"/>
              <a:t>3-year HRSA/SPNS cooperative agreement; September 2016 – September 2019 </a:t>
            </a:r>
          </a:p>
        </p:txBody>
      </p:sp>
      <p:sp>
        <p:nvSpPr>
          <p:cNvPr id="3" name="Content Placeholder 2"/>
          <p:cNvSpPr>
            <a:spLocks noGrp="1"/>
          </p:cNvSpPr>
          <p:nvPr>
            <p:ph idx="4294967295"/>
          </p:nvPr>
        </p:nvSpPr>
        <p:spPr>
          <a:xfrm>
            <a:off x="309562" y="2285999"/>
            <a:ext cx="7691438" cy="3776663"/>
          </a:xfrm>
        </p:spPr>
        <p:txBody>
          <a:bodyPr>
            <a:noAutofit/>
          </a:bodyPr>
          <a:lstStyle/>
          <a:p>
            <a:pPr marL="171450" lvl="2" indent="-171450">
              <a:spcBef>
                <a:spcPts val="1200"/>
              </a:spcBef>
              <a:spcAft>
                <a:spcPts val="200"/>
              </a:spcAft>
              <a:buSzPct val="100000"/>
              <a:buFont typeface="Courier New" panose="02070309020205020404" pitchFamily="49" charset="0"/>
              <a:buChar char="o"/>
            </a:pPr>
            <a:endParaRPr lang="en-US" sz="800" dirty="0"/>
          </a:p>
          <a:p>
            <a:pPr marL="749808" lvl="1" indent="-457200"/>
            <a:r>
              <a:rPr lang="en-US" sz="3200" dirty="0"/>
              <a:t>Increase </a:t>
            </a:r>
            <a:r>
              <a:rPr lang="en-US" sz="3200" b="1" dirty="0"/>
              <a:t>capacity</a:t>
            </a:r>
            <a:r>
              <a:rPr lang="en-US" sz="3200" dirty="0"/>
              <a:t> to provide HCV screening, care and treatment in the HIV service system </a:t>
            </a:r>
          </a:p>
          <a:p>
            <a:pPr marL="573596" lvl="1" indent="-280988"/>
            <a:endParaRPr lang="en-US" sz="800" dirty="0"/>
          </a:p>
          <a:p>
            <a:pPr marL="749808" lvl="1" indent="-457200"/>
            <a:r>
              <a:rPr lang="en-US" sz="3200" dirty="0"/>
              <a:t>Increase </a:t>
            </a:r>
            <a:r>
              <a:rPr lang="en-US" sz="3200" b="1" dirty="0"/>
              <a:t>number</a:t>
            </a:r>
            <a:r>
              <a:rPr lang="en-US" sz="3200" dirty="0"/>
              <a:t> of HIV/HCV co-infected people who are diagnosed, treated and cured of HCV</a:t>
            </a:r>
          </a:p>
        </p:txBody>
      </p:sp>
      <p:graphicFrame>
        <p:nvGraphicFramePr>
          <p:cNvPr id="5" name="Diagram 4" descr="Building System-Level Capacity &#10;&#10;+ &#10;&#10;Increasing # of People Cured&#10;&#10;= &#10;&#10;Hep C ELIMINATION" title="Goals of Our Elimination Project"/>
          <p:cNvGraphicFramePr/>
          <p:nvPr>
            <p:extLst/>
          </p:nvPr>
        </p:nvGraphicFramePr>
        <p:xfrm>
          <a:off x="8001000" y="2285999"/>
          <a:ext cx="3857257" cy="3167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3943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661" y="305154"/>
            <a:ext cx="11131653" cy="829193"/>
          </a:xfrm>
        </p:spPr>
        <p:txBody>
          <a:bodyPr>
            <a:noAutofit/>
          </a:bodyPr>
          <a:lstStyle/>
          <a:p>
            <a:r>
              <a:rPr lang="en-US" sz="4900" b="1" dirty="0"/>
              <a:t>C </a:t>
            </a:r>
            <a:r>
              <a:rPr lang="en-US" sz="4900" b="1" dirty="0" err="1"/>
              <a:t>Ya</a:t>
            </a:r>
            <a:r>
              <a:rPr lang="en-US" sz="4900" b="1" dirty="0"/>
              <a:t>: Philly’s Plan to End HCV in PLWH</a:t>
            </a:r>
          </a:p>
        </p:txBody>
      </p:sp>
      <p:graphicFrame>
        <p:nvGraphicFramePr>
          <p:cNvPr id="9" name="Diagram 8" descr="Data and Evaluation &#10;(C Who is Co-Infected) &#10;&#10;Training &amp; Capacity Building &#10;(Cross Train Staff to Address Hep C)&#10;&#10;Re-Engagement in Care&#10;(Connecting PLWH to a HCV Cure)&#10;&#10;Service Integration&#10;(Continuity &amp; Susta&#10;inability)" title="Four Components to Philly's Plan to End Hep C in PLWH"/>
          <p:cNvGraphicFramePr/>
          <p:nvPr>
            <p:extLst>
              <p:ext uri="{D42A27DB-BD31-4B8C-83A1-F6EECF244321}">
                <p14:modId xmlns:p14="http://schemas.microsoft.com/office/powerpoint/2010/main" val="1441528843"/>
              </p:ext>
            </p:extLst>
          </p:nvPr>
        </p:nvGraphicFramePr>
        <p:xfrm>
          <a:off x="838200" y="1298837"/>
          <a:ext cx="10009129" cy="4252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11005788" y="0"/>
            <a:ext cx="696024" cy="7015914"/>
          </a:xfrm>
          <a:prstGeom prst="rect">
            <a:avLst/>
          </a:prstGeom>
          <a:noFill/>
        </p:spPr>
        <p:txBody>
          <a:bodyPr vert="wordArtVert" wrap="square" rtlCol="0">
            <a:spAutoFit/>
          </a:bodyPr>
          <a:lstStyle/>
          <a:p>
            <a:r>
              <a:rPr lang="en-US" sz="2800" b="1" dirty="0">
                <a:solidFill>
                  <a:srgbClr val="C00000"/>
                </a:solidFill>
                <a:latin typeface="Calibri"/>
              </a:rPr>
              <a:t>ELIMINATION</a:t>
            </a:r>
          </a:p>
        </p:txBody>
      </p:sp>
    </p:spTree>
    <p:extLst>
      <p:ext uri="{BB962C8B-B14F-4D97-AF65-F5344CB8AC3E}">
        <p14:creationId xmlns:p14="http://schemas.microsoft.com/office/powerpoint/2010/main" val="4097790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509" y="258819"/>
            <a:ext cx="12035037" cy="938164"/>
          </a:xfrm>
        </p:spPr>
        <p:txBody>
          <a:bodyPr>
            <a:noAutofit/>
          </a:bodyPr>
          <a:lstStyle/>
          <a:p>
            <a:pPr algn="ctr"/>
            <a:r>
              <a:rPr lang="en-US" sz="4400" dirty="0"/>
              <a:t>HIV Infrastructure Boosts HCV Outcomes In PLWH</a:t>
            </a:r>
            <a:br>
              <a:rPr lang="en-US" sz="4400" dirty="0"/>
            </a:br>
            <a:endParaRPr lang="en-US" sz="4400" dirty="0"/>
          </a:p>
        </p:txBody>
      </p:sp>
      <p:graphicFrame>
        <p:nvGraphicFramePr>
          <p:cNvPr id="13" name="Content Placeholder 6" descr="Chart compares the percentage of Hepatitis C moniinfection with HIV/Hepatitis C coinfection for different factors." title="Chart"/>
          <p:cNvGraphicFramePr>
            <a:graphicFrameLocks/>
          </p:cNvGraphicFramePr>
          <p:nvPr>
            <p:extLst>
              <p:ext uri="{D42A27DB-BD31-4B8C-83A1-F6EECF244321}">
                <p14:modId xmlns:p14="http://schemas.microsoft.com/office/powerpoint/2010/main" val="3191533138"/>
              </p:ext>
            </p:extLst>
          </p:nvPr>
        </p:nvGraphicFramePr>
        <p:xfrm>
          <a:off x="413459" y="579659"/>
          <a:ext cx="11117705" cy="507043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518557" y="5970930"/>
            <a:ext cx="10673443" cy="369332"/>
          </a:xfrm>
          <a:prstGeom prst="rect">
            <a:avLst/>
          </a:prstGeom>
          <a:noFill/>
        </p:spPr>
        <p:txBody>
          <a:bodyPr wrap="square" rtlCol="0">
            <a:spAutoFit/>
          </a:bodyPr>
          <a:lstStyle/>
          <a:p>
            <a:r>
              <a:rPr lang="en-US" dirty="0">
                <a:solidFill>
                  <a:schemeClr val="bg1"/>
                </a:solidFill>
              </a:rPr>
              <a:t>Source: Philadelphia Department of Public Health, AIDS Activities Coordinating Office &amp; Viral Hepatitis Program</a:t>
            </a:r>
          </a:p>
        </p:txBody>
      </p:sp>
    </p:spTree>
    <p:extLst>
      <p:ext uri="{BB962C8B-B14F-4D97-AF65-F5344CB8AC3E}">
        <p14:creationId xmlns:p14="http://schemas.microsoft.com/office/powerpoint/2010/main" val="244479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title="Statement"/>
          <p:cNvSpPr txBox="1">
            <a:spLocks/>
          </p:cNvSpPr>
          <p:nvPr/>
        </p:nvSpPr>
        <p:spPr>
          <a:xfrm>
            <a:off x="1" y="95367"/>
            <a:ext cx="12192000" cy="664335"/>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2800" kern="1200" cap="all" baseline="0">
                <a:solidFill>
                  <a:schemeClr val="bg1"/>
                </a:solidFill>
                <a:latin typeface="Arial" charset="0"/>
                <a:ea typeface="Arial" charset="0"/>
                <a:cs typeface="Arial" charset="0"/>
              </a:defRPr>
            </a:lvl1pPr>
          </a:lstStyle>
          <a:p>
            <a:pPr algn="ctr"/>
            <a:endParaRPr lang="en-US" sz="4000" b="1" cap="none" dirty="0">
              <a:solidFill>
                <a:srgbClr val="095895"/>
              </a:solidFill>
              <a:latin typeface="+mn-lt"/>
              <a:ea typeface="+mj-ea"/>
              <a:cs typeface="+mj-cs"/>
            </a:endParaRPr>
          </a:p>
        </p:txBody>
      </p:sp>
      <p:graphicFrame>
        <p:nvGraphicFramePr>
          <p:cNvPr id="9" name="Content Placeholder 4" descr="Baseline data compared to updated data" title="Comparison of HIV and HCV data "/>
          <p:cNvGraphicFramePr>
            <a:graphicFrameLocks/>
          </p:cNvGraphicFramePr>
          <p:nvPr>
            <p:extLst>
              <p:ext uri="{D42A27DB-BD31-4B8C-83A1-F6EECF244321}">
                <p14:modId xmlns:p14="http://schemas.microsoft.com/office/powerpoint/2010/main" val="2599728116"/>
              </p:ext>
            </p:extLst>
          </p:nvPr>
        </p:nvGraphicFramePr>
        <p:xfrm>
          <a:off x="609599" y="649388"/>
          <a:ext cx="10972800" cy="547635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304801" y="282523"/>
            <a:ext cx="11710736" cy="829193"/>
          </a:xfrm>
        </p:spPr>
        <p:txBody>
          <a:bodyPr>
            <a:noAutofit/>
          </a:bodyPr>
          <a:lstStyle/>
          <a:p>
            <a:r>
              <a:rPr lang="en-US" sz="4000" dirty="0"/>
              <a:t>Philadelphia’s HCV Continuum Is Improving in DAA Era</a:t>
            </a:r>
            <a:br>
              <a:rPr lang="en-US" sz="4000" dirty="0"/>
            </a:br>
            <a:endParaRPr lang="en-US" sz="4000" dirty="0"/>
          </a:p>
        </p:txBody>
      </p:sp>
      <p:sp>
        <p:nvSpPr>
          <p:cNvPr id="11" name="TextBox 10" descr="50% of HCV RNA positive Patients Have Resolved Their HCV Infection!" title="Statement"/>
          <p:cNvSpPr txBox="1"/>
          <p:nvPr/>
        </p:nvSpPr>
        <p:spPr>
          <a:xfrm>
            <a:off x="8140987" y="1497727"/>
            <a:ext cx="3638738" cy="584775"/>
          </a:xfrm>
          <a:prstGeom prst="rect">
            <a:avLst/>
          </a:prstGeom>
          <a:solidFill>
            <a:srgbClr val="FFFFFF"/>
          </a:solidFill>
          <a:ln w="28575">
            <a:solidFill>
              <a:srgbClr val="D2533C"/>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92934"/>
                </a:solidFill>
                <a:effectLst/>
                <a:uLnTx/>
                <a:uFillTx/>
              </a:rPr>
              <a:t>50% of HCV RNA+ Patients Have Resolved Their HCV Infection!  </a:t>
            </a:r>
          </a:p>
        </p:txBody>
      </p:sp>
      <p:sp>
        <p:nvSpPr>
          <p:cNvPr id="10" name="Text Box 2"/>
          <p:cNvSpPr txBox="1">
            <a:spLocks noChangeArrowheads="1"/>
          </p:cNvSpPr>
          <p:nvPr/>
        </p:nvSpPr>
        <p:spPr bwMode="auto">
          <a:xfrm>
            <a:off x="8975087" y="4858502"/>
            <a:ext cx="830663" cy="297945"/>
          </a:xfrm>
          <a:prstGeom prst="rect">
            <a:avLst/>
          </a:prstGeom>
          <a:noFill/>
          <a:ln w="9525">
            <a:noFill/>
            <a:miter lim="800000"/>
            <a:headEnd/>
            <a:tailEnd/>
          </a:ln>
        </p:spPr>
        <p:txBody>
          <a:bodyPr rot="0" vert="horz" wrap="square" lIns="91440" tIns="45720" rIns="91440" bIns="4572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92934"/>
                </a:solidFill>
                <a:effectLst/>
                <a:uLnTx/>
                <a:uFillTx/>
                <a:latin typeface="Arial"/>
                <a:ea typeface="+mn-ea"/>
                <a:cs typeface="Arial" panose="020B0604020202020204" pitchFamily="34" charset="0"/>
              </a:rPr>
              <a:t>59%</a:t>
            </a:r>
            <a:endParaRPr kumimoji="0" lang="en-US" sz="1400" b="1" i="0" u="none" strike="noStrike" kern="0" cap="none" spc="0" normalizeH="0" baseline="0" noProof="0" dirty="0">
              <a:ln>
                <a:noFill/>
              </a:ln>
              <a:solidFill>
                <a:srgbClr val="292934"/>
              </a:solidFill>
              <a:effectLst/>
              <a:uLnTx/>
              <a:uFillTx/>
              <a:latin typeface="Arial"/>
              <a:ea typeface="+mn-ea"/>
              <a:cs typeface="+mn-cs"/>
            </a:endParaRPr>
          </a:p>
        </p:txBody>
      </p:sp>
      <p:sp>
        <p:nvSpPr>
          <p:cNvPr id="13" name="TextBox 12" descr="The source for the information on the chart is the Philadelphia Department of Public Health, AIDS Activities Coordinating Office and Viral Hepatitis Program." title="Source"/>
          <p:cNvSpPr txBox="1"/>
          <p:nvPr/>
        </p:nvSpPr>
        <p:spPr>
          <a:xfrm>
            <a:off x="1404257" y="5978261"/>
            <a:ext cx="11734800" cy="369332"/>
          </a:xfrm>
          <a:prstGeom prst="rect">
            <a:avLst/>
          </a:prstGeom>
          <a:noFill/>
        </p:spPr>
        <p:txBody>
          <a:bodyPr wrap="square" rtlCol="0">
            <a:spAutoFit/>
          </a:bodyPr>
          <a:lstStyle/>
          <a:p>
            <a:r>
              <a:rPr lang="en-US" dirty="0">
                <a:solidFill>
                  <a:schemeClr val="bg1"/>
                </a:solidFill>
              </a:rPr>
              <a:t>Source: Philadelphia Department of Public Health, AIDS Activities Coordinating Office &amp; Viral Hepatitis Program</a:t>
            </a:r>
          </a:p>
        </p:txBody>
      </p:sp>
    </p:spTree>
    <p:extLst>
      <p:ext uri="{BB962C8B-B14F-4D97-AF65-F5344CB8AC3E}">
        <p14:creationId xmlns:p14="http://schemas.microsoft.com/office/powerpoint/2010/main" val="3115348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283384"/>
            <a:ext cx="11506880" cy="829193"/>
          </a:xfrm>
        </p:spPr>
        <p:txBody>
          <a:bodyPr>
            <a:normAutofit/>
          </a:bodyPr>
          <a:lstStyle/>
          <a:p>
            <a:pPr algn="ctr"/>
            <a:r>
              <a:rPr lang="en-US" sz="4900" b="1" dirty="0"/>
              <a:t>What’s the Story Behind the Data? </a:t>
            </a:r>
          </a:p>
        </p:txBody>
      </p:sp>
      <p:sp>
        <p:nvSpPr>
          <p:cNvPr id="3" name="Content Placeholder 2"/>
          <p:cNvSpPr>
            <a:spLocks noGrp="1"/>
          </p:cNvSpPr>
          <p:nvPr>
            <p:ph idx="4294967295"/>
          </p:nvPr>
        </p:nvSpPr>
        <p:spPr>
          <a:xfrm>
            <a:off x="347664" y="1112577"/>
            <a:ext cx="11506880" cy="4635081"/>
          </a:xfrm>
        </p:spPr>
        <p:txBody>
          <a:bodyPr>
            <a:noAutofit/>
          </a:bodyPr>
          <a:lstStyle/>
          <a:p>
            <a:pPr marL="457200" indent="-457200" defTabSz="457200">
              <a:lnSpc>
                <a:spcPct val="120000"/>
              </a:lnSpc>
              <a:spcBef>
                <a:spcPts val="0"/>
              </a:spcBef>
              <a:buFont typeface="Arial" panose="020B0604020202020204" pitchFamily="34" charset="0"/>
              <a:buChar char="•"/>
            </a:pPr>
            <a:r>
              <a:rPr lang="en-US" sz="2800" b="1" dirty="0">
                <a:solidFill>
                  <a:srgbClr val="2C2C2C"/>
                </a:solidFill>
              </a:rPr>
              <a:t>20</a:t>
            </a:r>
            <a:r>
              <a:rPr lang="en-US" sz="2800" dirty="0">
                <a:solidFill>
                  <a:srgbClr val="2C2C2C"/>
                </a:solidFill>
              </a:rPr>
              <a:t> site visits to local RW clinics to identify best practices and needs: </a:t>
            </a:r>
          </a:p>
          <a:p>
            <a:pPr lvl="1" defTabSz="457200">
              <a:lnSpc>
                <a:spcPct val="120000"/>
              </a:lnSpc>
              <a:spcBef>
                <a:spcPts val="0"/>
              </a:spcBef>
              <a:buFont typeface="Wingdings" panose="05000000000000000000" pitchFamily="2" charset="2"/>
              <a:buChar char="§"/>
            </a:pPr>
            <a:r>
              <a:rPr lang="en-US" dirty="0">
                <a:solidFill>
                  <a:srgbClr val="2C2C2C"/>
                </a:solidFill>
              </a:rPr>
              <a:t>Helped us recruit clinicians for training to start treating HCV</a:t>
            </a:r>
          </a:p>
          <a:p>
            <a:pPr lvl="1" defTabSz="457200">
              <a:lnSpc>
                <a:spcPct val="120000"/>
              </a:lnSpc>
              <a:spcBef>
                <a:spcPts val="0"/>
              </a:spcBef>
              <a:buFont typeface="Wingdings" panose="05000000000000000000" pitchFamily="2" charset="2"/>
              <a:buChar char="§"/>
            </a:pPr>
            <a:r>
              <a:rPr lang="en-US" dirty="0">
                <a:solidFill>
                  <a:srgbClr val="2C2C2C"/>
                </a:solidFill>
              </a:rPr>
              <a:t>Process of collecting info from stakeholders gets buy in, builds relationships </a:t>
            </a:r>
          </a:p>
          <a:p>
            <a:pPr defTabSz="457200">
              <a:lnSpc>
                <a:spcPct val="120000"/>
              </a:lnSpc>
              <a:spcBef>
                <a:spcPts val="0"/>
              </a:spcBef>
              <a:spcAft>
                <a:spcPts val="0"/>
              </a:spcAft>
              <a:buClrTx/>
            </a:pPr>
            <a:endParaRPr lang="en-US" sz="800" dirty="0">
              <a:solidFill>
                <a:srgbClr val="2C2C2C"/>
              </a:solidFill>
            </a:endParaRPr>
          </a:p>
          <a:p>
            <a:pPr marL="457200" indent="-457200" defTabSz="457200">
              <a:lnSpc>
                <a:spcPct val="120000"/>
              </a:lnSpc>
              <a:spcBef>
                <a:spcPts val="0"/>
              </a:spcBef>
              <a:spcAft>
                <a:spcPts val="0"/>
              </a:spcAft>
              <a:buClrTx/>
              <a:buFont typeface="Arial" panose="020B0604020202020204" pitchFamily="34" charset="0"/>
              <a:buChar char="•"/>
            </a:pPr>
            <a:r>
              <a:rPr lang="en-US" sz="2800" dirty="0">
                <a:solidFill>
                  <a:srgbClr val="2C2C2C"/>
                </a:solidFill>
              </a:rPr>
              <a:t>Qualitative data </a:t>
            </a:r>
            <a:r>
              <a:rPr lang="en-US" sz="2800" dirty="0">
                <a:solidFill>
                  <a:srgbClr val="2C2C2C"/>
                </a:solidFill>
                <a:sym typeface="Wingdings" panose="05000000000000000000" pitchFamily="2" charset="2"/>
              </a:rPr>
              <a:t>helps us identify: </a:t>
            </a:r>
            <a:r>
              <a:rPr lang="en-US" sz="2800" dirty="0">
                <a:solidFill>
                  <a:srgbClr val="2C2C2C"/>
                </a:solidFill>
              </a:rPr>
              <a:t> </a:t>
            </a:r>
          </a:p>
          <a:p>
            <a:pPr lvl="1" defTabSz="457200">
              <a:lnSpc>
                <a:spcPct val="120000"/>
              </a:lnSpc>
              <a:spcBef>
                <a:spcPts val="0"/>
              </a:spcBef>
              <a:buFont typeface="Wingdings" panose="05000000000000000000" pitchFamily="2" charset="2"/>
              <a:buChar char="§"/>
            </a:pPr>
            <a:r>
              <a:rPr lang="en-US" i="1" dirty="0">
                <a:solidFill>
                  <a:srgbClr val="2C2C2C"/>
                </a:solidFill>
              </a:rPr>
              <a:t>What’s working: </a:t>
            </a:r>
            <a:r>
              <a:rPr lang="en-US" dirty="0">
                <a:solidFill>
                  <a:srgbClr val="2C2C2C"/>
                </a:solidFill>
              </a:rPr>
              <a:t>Local best practices, HCV champions</a:t>
            </a:r>
          </a:p>
          <a:p>
            <a:pPr lvl="1" defTabSz="457200">
              <a:lnSpc>
                <a:spcPct val="120000"/>
              </a:lnSpc>
              <a:spcBef>
                <a:spcPts val="0"/>
              </a:spcBef>
              <a:buFont typeface="Wingdings" panose="05000000000000000000" pitchFamily="2" charset="2"/>
              <a:buChar char="§"/>
            </a:pPr>
            <a:r>
              <a:rPr lang="en-US" i="1" dirty="0">
                <a:solidFill>
                  <a:srgbClr val="2C2C2C"/>
                </a:solidFill>
              </a:rPr>
              <a:t>What can be improved: </a:t>
            </a:r>
            <a:r>
              <a:rPr lang="en-US" dirty="0">
                <a:solidFill>
                  <a:srgbClr val="2C2C2C"/>
                </a:solidFill>
              </a:rPr>
              <a:t>Gaps in services, opportunities to provide support </a:t>
            </a:r>
          </a:p>
          <a:p>
            <a:pPr defTabSz="457200">
              <a:lnSpc>
                <a:spcPct val="120000"/>
              </a:lnSpc>
              <a:spcBef>
                <a:spcPts val="0"/>
              </a:spcBef>
              <a:spcAft>
                <a:spcPts val="0"/>
              </a:spcAft>
              <a:buClrTx/>
              <a:buFont typeface="Arial" panose="020B0604020202020204" pitchFamily="34" charset="0"/>
              <a:buChar char="•"/>
            </a:pPr>
            <a:endParaRPr lang="en-US" sz="900" dirty="0">
              <a:solidFill>
                <a:srgbClr val="2C2C2C"/>
              </a:solidFill>
            </a:endParaRPr>
          </a:p>
          <a:p>
            <a:pPr marL="457200" indent="-457200" defTabSz="457200">
              <a:lnSpc>
                <a:spcPct val="120000"/>
              </a:lnSpc>
              <a:spcBef>
                <a:spcPts val="0"/>
              </a:spcBef>
              <a:spcAft>
                <a:spcPts val="0"/>
              </a:spcAft>
              <a:buClrTx/>
              <a:buFont typeface="Arial" panose="020B0604020202020204" pitchFamily="34" charset="0"/>
              <a:buChar char="•"/>
            </a:pPr>
            <a:r>
              <a:rPr lang="en-US" sz="2800" dirty="0">
                <a:solidFill>
                  <a:srgbClr val="2C2C2C"/>
                </a:solidFill>
              </a:rPr>
              <a:t>Baseline survey of RW practices showed high level of integration</a:t>
            </a:r>
          </a:p>
          <a:p>
            <a:pPr lvl="1" defTabSz="457200">
              <a:lnSpc>
                <a:spcPct val="120000"/>
              </a:lnSpc>
              <a:spcBef>
                <a:spcPts val="0"/>
              </a:spcBef>
              <a:spcAft>
                <a:spcPts val="0"/>
              </a:spcAft>
              <a:buClrTx/>
              <a:buFont typeface="Wingdings" panose="05000000000000000000" pitchFamily="2" charset="2"/>
              <a:buChar char="§"/>
            </a:pPr>
            <a:r>
              <a:rPr lang="en-US" b="1" i="1" dirty="0">
                <a:solidFill>
                  <a:srgbClr val="2C2C2C"/>
                </a:solidFill>
              </a:rPr>
              <a:t>Reflex Testing </a:t>
            </a:r>
            <a:r>
              <a:rPr lang="en-US" dirty="0">
                <a:solidFill>
                  <a:srgbClr val="2C2C2C"/>
                </a:solidFill>
              </a:rPr>
              <a:t>(19 care sites): </a:t>
            </a:r>
            <a:r>
              <a:rPr lang="en-US" b="1" dirty="0">
                <a:solidFill>
                  <a:srgbClr val="2C2C2C"/>
                </a:solidFill>
              </a:rPr>
              <a:t>8</a:t>
            </a:r>
            <a:r>
              <a:rPr lang="en-US" dirty="0">
                <a:solidFill>
                  <a:srgbClr val="2C2C2C"/>
                </a:solidFill>
              </a:rPr>
              <a:t> in 2016 </a:t>
            </a:r>
            <a:r>
              <a:rPr lang="en-US" dirty="0">
                <a:solidFill>
                  <a:srgbClr val="2C2C2C"/>
                </a:solidFill>
                <a:sym typeface="Wingdings" panose="05000000000000000000" pitchFamily="2" charset="2"/>
              </a:rPr>
              <a:t></a:t>
            </a:r>
            <a:r>
              <a:rPr lang="en-US" dirty="0">
                <a:solidFill>
                  <a:srgbClr val="2C2C2C"/>
                </a:solidFill>
              </a:rPr>
              <a:t> </a:t>
            </a:r>
            <a:r>
              <a:rPr lang="en-US" b="1" dirty="0">
                <a:solidFill>
                  <a:srgbClr val="2C2C2C"/>
                </a:solidFill>
              </a:rPr>
              <a:t>15</a:t>
            </a:r>
            <a:r>
              <a:rPr lang="en-US" dirty="0">
                <a:solidFill>
                  <a:srgbClr val="2C2C2C"/>
                </a:solidFill>
              </a:rPr>
              <a:t> in 2018  </a:t>
            </a:r>
          </a:p>
          <a:p>
            <a:pPr lvl="1" defTabSz="457200">
              <a:lnSpc>
                <a:spcPct val="120000"/>
              </a:lnSpc>
              <a:spcBef>
                <a:spcPts val="0"/>
              </a:spcBef>
              <a:spcAft>
                <a:spcPts val="0"/>
              </a:spcAft>
              <a:buClrTx/>
              <a:buFont typeface="Wingdings" panose="05000000000000000000" pitchFamily="2" charset="2"/>
              <a:buChar char="§"/>
            </a:pPr>
            <a:r>
              <a:rPr lang="en-US" b="1" i="1" dirty="0">
                <a:solidFill>
                  <a:srgbClr val="2C2C2C"/>
                </a:solidFill>
              </a:rPr>
              <a:t>Onsite Treatment </a:t>
            </a:r>
            <a:r>
              <a:rPr lang="en-US" dirty="0">
                <a:solidFill>
                  <a:srgbClr val="2C2C2C"/>
                </a:solidFill>
              </a:rPr>
              <a:t>(22 care sites): </a:t>
            </a:r>
            <a:r>
              <a:rPr lang="en-US" b="1" dirty="0">
                <a:solidFill>
                  <a:srgbClr val="2C2C2C"/>
                </a:solidFill>
              </a:rPr>
              <a:t>14</a:t>
            </a:r>
            <a:r>
              <a:rPr lang="en-US" dirty="0">
                <a:solidFill>
                  <a:srgbClr val="2C2C2C"/>
                </a:solidFill>
              </a:rPr>
              <a:t> in 2016 </a:t>
            </a:r>
            <a:r>
              <a:rPr lang="en-US" dirty="0">
                <a:solidFill>
                  <a:srgbClr val="2C2C2C"/>
                </a:solidFill>
                <a:sym typeface="Wingdings" panose="05000000000000000000" pitchFamily="2" charset="2"/>
              </a:rPr>
              <a:t></a:t>
            </a:r>
            <a:r>
              <a:rPr lang="en-US" dirty="0">
                <a:solidFill>
                  <a:srgbClr val="2C2C2C"/>
                </a:solidFill>
              </a:rPr>
              <a:t> </a:t>
            </a:r>
            <a:r>
              <a:rPr lang="en-US" b="1" dirty="0">
                <a:solidFill>
                  <a:srgbClr val="2C2C2C"/>
                </a:solidFill>
              </a:rPr>
              <a:t>18</a:t>
            </a:r>
            <a:r>
              <a:rPr lang="en-US" dirty="0">
                <a:solidFill>
                  <a:srgbClr val="2C2C2C"/>
                </a:solidFill>
              </a:rPr>
              <a:t> in 2018</a:t>
            </a:r>
          </a:p>
          <a:p>
            <a:pPr defTabSz="457200">
              <a:lnSpc>
                <a:spcPct val="120000"/>
              </a:lnSpc>
              <a:spcBef>
                <a:spcPts val="0"/>
              </a:spcBef>
              <a:spcAft>
                <a:spcPts val="0"/>
              </a:spcAft>
              <a:buClrTx/>
              <a:buFont typeface="Arial" panose="020B0604020202020204" pitchFamily="34" charset="0"/>
              <a:buChar char="•"/>
            </a:pPr>
            <a:endParaRPr lang="en-US" sz="900" dirty="0">
              <a:solidFill>
                <a:srgbClr val="2C2C2C"/>
              </a:solidFill>
              <a:latin typeface="Arial" panose="020B0604020202020204"/>
            </a:endParaRPr>
          </a:p>
          <a:p>
            <a:pPr defTabSz="457200">
              <a:lnSpc>
                <a:spcPct val="120000"/>
              </a:lnSpc>
              <a:spcBef>
                <a:spcPts val="0"/>
              </a:spcBef>
              <a:spcAft>
                <a:spcPts val="0"/>
              </a:spcAft>
              <a:buClrTx/>
              <a:buFont typeface="Arial" panose="020B0604020202020204" pitchFamily="34" charset="0"/>
              <a:buChar char="•"/>
            </a:pPr>
            <a:endParaRPr lang="en-US" sz="900" dirty="0">
              <a:solidFill>
                <a:srgbClr val="2C2C2C"/>
              </a:solidFill>
              <a:latin typeface="Arial" panose="020B0604020202020204"/>
            </a:endParaRPr>
          </a:p>
          <a:p>
            <a:pPr marL="0" indent="0">
              <a:buNone/>
            </a:pPr>
            <a:endParaRPr lang="en-US" sz="700" dirty="0"/>
          </a:p>
        </p:txBody>
      </p:sp>
    </p:spTree>
    <p:extLst>
      <p:ext uri="{BB962C8B-B14F-4D97-AF65-F5344CB8AC3E}">
        <p14:creationId xmlns:p14="http://schemas.microsoft.com/office/powerpoint/2010/main" val="1689554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6" y="0"/>
            <a:ext cx="11631385" cy="829193"/>
          </a:xfrm>
        </p:spPr>
        <p:txBody>
          <a:bodyPr>
            <a:noAutofit/>
          </a:bodyPr>
          <a:lstStyle/>
          <a:p>
            <a:pPr algn="ctr"/>
            <a:r>
              <a:rPr lang="en-US" sz="3500" dirty="0"/>
              <a:t>“We’re Just Here to Learn”: Provider Input Helps Us Prioritize</a:t>
            </a:r>
            <a:endParaRPr lang="en-US" sz="3500" b="1" dirty="0"/>
          </a:p>
        </p:txBody>
      </p:sp>
      <p:graphicFrame>
        <p:nvGraphicFramePr>
          <p:cNvPr id="11" name="Table 10" descr="Table of Barriers and Facilitators along the Hep C Continuum &#10;" title="Story Behind the Data"/>
          <p:cNvGraphicFramePr>
            <a:graphicFrameLocks noGrp="1"/>
          </p:cNvGraphicFramePr>
          <p:nvPr>
            <p:extLst>
              <p:ext uri="{D42A27DB-BD31-4B8C-83A1-F6EECF244321}">
                <p14:modId xmlns:p14="http://schemas.microsoft.com/office/powerpoint/2010/main" val="2927358751"/>
              </p:ext>
            </p:extLst>
          </p:nvPr>
        </p:nvGraphicFramePr>
        <p:xfrm>
          <a:off x="146961" y="791633"/>
          <a:ext cx="11909677" cy="5952068"/>
        </p:xfrm>
        <a:graphic>
          <a:graphicData uri="http://schemas.openxmlformats.org/drawingml/2006/table">
            <a:tbl>
              <a:tblPr firstRow="1" firstCol="1" bandRow="1">
                <a:tableStyleId>{7DF18680-E054-41AD-8BC1-D1AEF772440D}</a:tableStyleId>
              </a:tblPr>
              <a:tblGrid>
                <a:gridCol w="426028">
                  <a:extLst>
                    <a:ext uri="{9D8B030D-6E8A-4147-A177-3AD203B41FA5}">
                      <a16:colId xmlns:a16="http://schemas.microsoft.com/office/drawing/2014/main" val="1887809818"/>
                    </a:ext>
                  </a:extLst>
                </a:gridCol>
                <a:gridCol w="1843643">
                  <a:extLst>
                    <a:ext uri="{9D8B030D-6E8A-4147-A177-3AD203B41FA5}">
                      <a16:colId xmlns:a16="http://schemas.microsoft.com/office/drawing/2014/main" val="3381226882"/>
                    </a:ext>
                  </a:extLst>
                </a:gridCol>
                <a:gridCol w="1796143">
                  <a:extLst>
                    <a:ext uri="{9D8B030D-6E8A-4147-A177-3AD203B41FA5}">
                      <a16:colId xmlns:a16="http://schemas.microsoft.com/office/drawing/2014/main" val="3025605314"/>
                    </a:ext>
                  </a:extLst>
                </a:gridCol>
                <a:gridCol w="2424921">
                  <a:extLst>
                    <a:ext uri="{9D8B030D-6E8A-4147-A177-3AD203B41FA5}">
                      <a16:colId xmlns:a16="http://schemas.microsoft.com/office/drawing/2014/main" val="1786014282"/>
                    </a:ext>
                  </a:extLst>
                </a:gridCol>
                <a:gridCol w="2998033">
                  <a:extLst>
                    <a:ext uri="{9D8B030D-6E8A-4147-A177-3AD203B41FA5}">
                      <a16:colId xmlns:a16="http://schemas.microsoft.com/office/drawing/2014/main" val="3031283682"/>
                    </a:ext>
                  </a:extLst>
                </a:gridCol>
                <a:gridCol w="2420909">
                  <a:extLst>
                    <a:ext uri="{9D8B030D-6E8A-4147-A177-3AD203B41FA5}">
                      <a16:colId xmlns:a16="http://schemas.microsoft.com/office/drawing/2014/main" val="2967475976"/>
                    </a:ext>
                  </a:extLst>
                </a:gridCol>
              </a:tblGrid>
              <a:tr h="308926">
                <a:tc>
                  <a:txBody>
                    <a:bodyPr/>
                    <a:lstStyle/>
                    <a:p>
                      <a:pPr marL="0" marR="0">
                        <a:spcBef>
                          <a:spcPts val="0"/>
                        </a:spcBef>
                        <a:spcAft>
                          <a:spcPts val="0"/>
                        </a:spcAft>
                      </a:pPr>
                      <a:r>
                        <a:rPr lang="en-US" sz="2000">
                          <a:effectLst/>
                        </a:rPr>
                        <a:t> </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60871" marR="60871" marT="0" marB="0" anchor="ctr"/>
                </a:tc>
                <a:tc>
                  <a:txBody>
                    <a:bodyPr/>
                    <a:lstStyle/>
                    <a:p>
                      <a:pPr marL="0" marR="0">
                        <a:spcBef>
                          <a:spcPts val="0"/>
                        </a:spcBef>
                        <a:spcAft>
                          <a:spcPts val="0"/>
                        </a:spcAft>
                      </a:pPr>
                      <a:r>
                        <a:rPr lang="en-US" sz="2000" dirty="0">
                          <a:effectLst/>
                        </a:rPr>
                        <a:t>HCV Antibody</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0871" marR="60871" marT="0" marB="0" anchor="ctr"/>
                </a:tc>
                <a:tc>
                  <a:txBody>
                    <a:bodyPr/>
                    <a:lstStyle/>
                    <a:p>
                      <a:pPr marL="0" marR="0">
                        <a:spcBef>
                          <a:spcPts val="0"/>
                        </a:spcBef>
                        <a:spcAft>
                          <a:spcPts val="0"/>
                        </a:spcAft>
                      </a:pPr>
                      <a:r>
                        <a:rPr lang="en-US" sz="2000" dirty="0">
                          <a:effectLst/>
                        </a:rPr>
                        <a:t>HCV RNA</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0871" marR="60871" marT="0" marB="0" anchor="ctr"/>
                </a:tc>
                <a:tc>
                  <a:txBody>
                    <a:bodyPr/>
                    <a:lstStyle/>
                    <a:p>
                      <a:pPr marL="0" marR="0">
                        <a:spcBef>
                          <a:spcPts val="0"/>
                        </a:spcBef>
                        <a:spcAft>
                          <a:spcPts val="0"/>
                        </a:spcAft>
                      </a:pPr>
                      <a:r>
                        <a:rPr lang="en-US" sz="2000" dirty="0">
                          <a:effectLst/>
                        </a:rPr>
                        <a:t>HCV Care</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0871" marR="60871" marT="0" marB="0" anchor="ctr"/>
                </a:tc>
                <a:tc>
                  <a:txBody>
                    <a:bodyPr/>
                    <a:lstStyle/>
                    <a:p>
                      <a:pPr marL="0" marR="0">
                        <a:spcBef>
                          <a:spcPts val="0"/>
                        </a:spcBef>
                        <a:spcAft>
                          <a:spcPts val="0"/>
                        </a:spcAft>
                      </a:pPr>
                      <a:r>
                        <a:rPr lang="en-US" sz="2000">
                          <a:effectLst/>
                        </a:rPr>
                        <a:t>HCV Treatment</a:t>
                      </a:r>
                      <a:endParaRPr lang="en-US" sz="2000">
                        <a:effectLst/>
                        <a:latin typeface="Arial" panose="020B0604020202020204" pitchFamily="34" charset="0"/>
                        <a:ea typeface="Arial" panose="020B0604020202020204" pitchFamily="34" charset="0"/>
                        <a:cs typeface="Times New Roman" panose="02020603050405020304" pitchFamily="18" charset="0"/>
                      </a:endParaRPr>
                    </a:p>
                  </a:txBody>
                  <a:tcPr marL="60871" marR="60871" marT="0" marB="0" anchor="ctr"/>
                </a:tc>
                <a:tc>
                  <a:txBody>
                    <a:bodyPr/>
                    <a:lstStyle/>
                    <a:p>
                      <a:pPr marL="0" marR="0">
                        <a:spcBef>
                          <a:spcPts val="0"/>
                        </a:spcBef>
                        <a:spcAft>
                          <a:spcPts val="0"/>
                        </a:spcAft>
                      </a:pPr>
                      <a:r>
                        <a:rPr lang="en-US" sz="2000" dirty="0">
                          <a:effectLst/>
                        </a:rPr>
                        <a:t>HCV Prevention</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0871" marR="60871" marT="0" marB="0" anchor="ctr"/>
                </a:tc>
                <a:extLst>
                  <a:ext uri="{0D108BD9-81ED-4DB2-BD59-A6C34878D82A}">
                    <a16:rowId xmlns:a16="http://schemas.microsoft.com/office/drawing/2014/main" val="4200226672"/>
                  </a:ext>
                </a:extLst>
              </a:tr>
              <a:tr h="2450715">
                <a:tc>
                  <a:txBody>
                    <a:bodyPr/>
                    <a:lstStyle/>
                    <a:p>
                      <a:pPr marL="0" marR="71755" algn="ctr">
                        <a:spcBef>
                          <a:spcPts val="0"/>
                        </a:spcBef>
                        <a:spcAft>
                          <a:spcPts val="0"/>
                        </a:spcAft>
                      </a:pPr>
                      <a:r>
                        <a:rPr lang="en-US" sz="2400" dirty="0">
                          <a:effectLst/>
                        </a:rPr>
                        <a:t>Facilitators</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0871" marR="60871" marT="0" marB="0" vert="vert27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Screen on intake</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EMR prompts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Standardized re-screening policies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Pharma grants support routine testing programs</a:t>
                      </a:r>
                    </a:p>
                  </a:txBody>
                  <a:tcPr marL="60871" marR="60871" marT="0" marB="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Reflex testing</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If HIV provider is not PCP, have PCP do HCV </a:t>
                      </a:r>
                      <a:r>
                        <a:rPr lang="en-US" sz="1800" kern="1200" dirty="0" err="1">
                          <a:effectLst/>
                        </a:rPr>
                        <a:t>labwork</a:t>
                      </a:r>
                      <a:r>
                        <a:rPr lang="en-US" sz="1800" kern="1200" dirty="0">
                          <a:effectLst/>
                        </a:rPr>
                        <a:t> before referral</a:t>
                      </a:r>
                      <a:endParaRPr lang="en-US" sz="1800" kern="1200" dirty="0">
                        <a:solidFill>
                          <a:schemeClr val="dk1"/>
                        </a:solidFill>
                        <a:effectLst/>
                        <a:latin typeface="+mn-lt"/>
                        <a:ea typeface="+mn-ea"/>
                        <a:cs typeface="+mn-cs"/>
                      </a:endParaRPr>
                    </a:p>
                  </a:txBody>
                  <a:tcPr marL="60871" marR="60871" marT="0" marB="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Integrate into HIV care</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Keep</a:t>
                      </a:r>
                      <a:r>
                        <a:rPr lang="en-US" sz="1800" kern="1200" baseline="0" dirty="0">
                          <a:effectLst/>
                        </a:rPr>
                        <a:t> </a:t>
                      </a:r>
                      <a:r>
                        <a:rPr lang="en-US" sz="1800" kern="1200" dirty="0">
                          <a:effectLst/>
                        </a:rPr>
                        <a:t>clients informed through </a:t>
                      </a:r>
                      <a:r>
                        <a:rPr lang="en-US" sz="1800" kern="1200" dirty="0" err="1">
                          <a:effectLst/>
                        </a:rPr>
                        <a:t>tx</a:t>
                      </a:r>
                      <a:r>
                        <a:rPr lang="en-US" sz="1800" kern="1200" dirty="0">
                          <a:effectLst/>
                        </a:rPr>
                        <a:t> process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In house case managers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Bridge to feed info from EMR to </a:t>
                      </a:r>
                      <a:r>
                        <a:rPr lang="en-US" sz="1800" kern="1200" dirty="0" err="1">
                          <a:effectLst/>
                        </a:rPr>
                        <a:t>CAREware</a:t>
                      </a:r>
                      <a:endParaRPr lang="en-US" sz="1800" kern="1200" dirty="0">
                        <a:solidFill>
                          <a:schemeClr val="dk1"/>
                        </a:solidFill>
                        <a:effectLst/>
                        <a:latin typeface="+mn-lt"/>
                        <a:ea typeface="+mn-ea"/>
                        <a:cs typeface="+mn-cs"/>
                      </a:endParaRPr>
                    </a:p>
                  </a:txBody>
                  <a:tcPr marL="60871" marR="60871" marT="0" marB="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Integrated into HIV care</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If</a:t>
                      </a:r>
                      <a:r>
                        <a:rPr lang="en-US" sz="1800" kern="1200" baseline="0" dirty="0">
                          <a:effectLst/>
                        </a:rPr>
                        <a:t> </a:t>
                      </a:r>
                      <a:r>
                        <a:rPr lang="en-US" sz="1800" kern="1200" dirty="0">
                          <a:effectLst/>
                        </a:rPr>
                        <a:t>new to </a:t>
                      </a:r>
                      <a:r>
                        <a:rPr lang="en-US" sz="1800" kern="1200" dirty="0" err="1">
                          <a:effectLst/>
                        </a:rPr>
                        <a:t>tx</a:t>
                      </a:r>
                      <a:r>
                        <a:rPr lang="en-US" sz="1800" kern="1200" dirty="0">
                          <a:effectLst/>
                        </a:rPr>
                        <a:t>, start small</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Designate staff to manage Prior </a:t>
                      </a:r>
                      <a:r>
                        <a:rPr lang="en-US" sz="1800" kern="1200" dirty="0" err="1">
                          <a:effectLst/>
                        </a:rPr>
                        <a:t>Auths</a:t>
                      </a:r>
                      <a:endParaRPr lang="en-US" sz="1800" kern="1200" dirty="0">
                        <a:effectLst/>
                      </a:endParaRP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340B rebates =</a:t>
                      </a:r>
                      <a:r>
                        <a:rPr lang="en-US" sz="1800" kern="1200" baseline="0" dirty="0">
                          <a:effectLst/>
                        </a:rPr>
                        <a:t> </a:t>
                      </a:r>
                      <a:r>
                        <a:rPr lang="en-US" sz="1800" kern="1200" dirty="0">
                          <a:effectLst/>
                        </a:rPr>
                        <a:t>$ incentive </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Collaborative, team approach</a:t>
                      </a:r>
                    </a:p>
                    <a:p>
                      <a:pPr marL="120650" marR="0" lvl="0" indent="-1206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b="1" kern="1200" dirty="0">
                          <a:effectLst/>
                        </a:rPr>
                        <a:t>Who</a:t>
                      </a:r>
                      <a:r>
                        <a:rPr lang="en-US" sz="1800" kern="1200" dirty="0">
                          <a:effectLst/>
                        </a:rPr>
                        <a:t> can treat NO LONGER restricted under PA Medicaid</a:t>
                      </a:r>
                    </a:p>
                  </a:txBody>
                  <a:tcPr marL="60871" marR="60871" marT="0" marB="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Access to Harm Red </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Visual, simple materials;</a:t>
                      </a:r>
                      <a:r>
                        <a:rPr lang="en-US" sz="1800" kern="1200" baseline="0" dirty="0">
                          <a:effectLst/>
                        </a:rPr>
                        <a:t> avail in </a:t>
                      </a:r>
                      <a:r>
                        <a:rPr lang="en-US" sz="1800" kern="1200" dirty="0">
                          <a:effectLst/>
                        </a:rPr>
                        <a:t>multiple languages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Posters preferable to pamphlets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Cured clients promote </a:t>
                      </a:r>
                      <a:r>
                        <a:rPr lang="en-US" sz="1800" kern="1200" dirty="0" err="1">
                          <a:effectLst/>
                        </a:rPr>
                        <a:t>tx</a:t>
                      </a:r>
                      <a:r>
                        <a:rPr lang="en-US" sz="1800" kern="1200" dirty="0">
                          <a:effectLst/>
                        </a:rPr>
                        <a:t> via word of mouth</a:t>
                      </a:r>
                      <a:endParaRPr lang="en-US" sz="1800" kern="1200" dirty="0">
                        <a:solidFill>
                          <a:schemeClr val="dk1"/>
                        </a:solidFill>
                        <a:effectLst/>
                        <a:latin typeface="+mn-lt"/>
                        <a:ea typeface="+mn-ea"/>
                        <a:cs typeface="+mn-cs"/>
                      </a:endParaRPr>
                    </a:p>
                  </a:txBody>
                  <a:tcPr marL="60871" marR="60871" marT="0" marB="0" anchor="ctr"/>
                </a:tc>
                <a:extLst>
                  <a:ext uri="{0D108BD9-81ED-4DB2-BD59-A6C34878D82A}">
                    <a16:rowId xmlns:a16="http://schemas.microsoft.com/office/drawing/2014/main" val="3562935069"/>
                  </a:ext>
                </a:extLst>
              </a:tr>
              <a:tr h="3192427">
                <a:tc>
                  <a:txBody>
                    <a:bodyPr/>
                    <a:lstStyle/>
                    <a:p>
                      <a:pPr marL="0" marR="71755" algn="ctr">
                        <a:spcBef>
                          <a:spcPts val="0"/>
                        </a:spcBef>
                        <a:spcAft>
                          <a:spcPts val="0"/>
                        </a:spcAft>
                      </a:pPr>
                      <a:r>
                        <a:rPr lang="en-US" sz="2400" dirty="0">
                          <a:effectLst/>
                        </a:rPr>
                        <a:t>Barriers</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a:txBody>
                  <a:tcPr marL="60871" marR="60871" marT="0" marB="0" vert="vert27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Limited HCV testing at HIV test sites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Limited resources to fully support systems level integration </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Inconsistent re-screening policies</a:t>
                      </a:r>
                      <a:endParaRPr lang="en-US" sz="1800" kern="1200" dirty="0">
                        <a:solidFill>
                          <a:schemeClr val="dk1"/>
                        </a:solidFill>
                        <a:effectLst/>
                        <a:latin typeface="+mn-lt"/>
                        <a:ea typeface="+mn-ea"/>
                        <a:cs typeface="+mn-cs"/>
                      </a:endParaRPr>
                    </a:p>
                  </a:txBody>
                  <a:tcPr marL="60871" marR="60871" marT="0" marB="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err="1">
                          <a:effectLst/>
                        </a:rPr>
                        <a:t>Req</a:t>
                      </a:r>
                      <a:r>
                        <a:rPr lang="en-US" sz="1800" kern="1200" dirty="0">
                          <a:effectLst/>
                        </a:rPr>
                        <a:t> patients to come back for RNA</a:t>
                      </a:r>
                      <a:r>
                        <a:rPr lang="en-US" sz="1800" kern="1200" baseline="0" dirty="0">
                          <a:effectLst/>
                        </a:rPr>
                        <a:t> test</a:t>
                      </a:r>
                      <a:endParaRPr lang="en-US" sz="1800" kern="1200" dirty="0">
                        <a:effectLst/>
                      </a:endParaRP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No institutional support for reflex</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Not giving test results to clients</a:t>
                      </a:r>
                    </a:p>
                    <a:p>
                      <a:pPr marL="120650" marR="0" lvl="0" indent="-1206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kern="1200" dirty="0">
                          <a:effectLst/>
                        </a:rPr>
                        <a:t>No</a:t>
                      </a:r>
                      <a:r>
                        <a:rPr lang="en-US" sz="1800" kern="1200" baseline="0" dirty="0">
                          <a:effectLst/>
                        </a:rPr>
                        <a:t> help </a:t>
                      </a:r>
                      <a:r>
                        <a:rPr lang="en-US" sz="1800" kern="1200" dirty="0">
                          <a:effectLst/>
                        </a:rPr>
                        <a:t>making referrals/</a:t>
                      </a:r>
                      <a:r>
                        <a:rPr lang="en-US" sz="1800" kern="1200" dirty="0" err="1">
                          <a:effectLst/>
                        </a:rPr>
                        <a:t>appts</a:t>
                      </a:r>
                      <a:endParaRPr lang="en-US" sz="1800" kern="1200" dirty="0">
                        <a:solidFill>
                          <a:schemeClr val="dk1"/>
                        </a:solidFill>
                        <a:effectLst/>
                        <a:latin typeface="+mn-lt"/>
                        <a:ea typeface="+mn-ea"/>
                        <a:cs typeface="+mn-cs"/>
                      </a:endParaRPr>
                    </a:p>
                  </a:txBody>
                  <a:tcPr marL="60871" marR="60871" marT="0" marB="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HCV not</a:t>
                      </a:r>
                      <a:r>
                        <a:rPr lang="en-US" sz="1800" kern="1200" baseline="0" dirty="0">
                          <a:effectLst/>
                        </a:rPr>
                        <a:t> priority for MCMs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Providers lack time to provide patient </a:t>
                      </a:r>
                      <a:r>
                        <a:rPr lang="en-US" sz="1800" kern="1200" dirty="0" err="1">
                          <a:effectLst/>
                        </a:rPr>
                        <a:t>edu</a:t>
                      </a:r>
                      <a:endParaRPr lang="en-US" sz="1800" kern="1200" dirty="0">
                        <a:effectLst/>
                      </a:endParaRP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Not offering support or f/u to clients Communication btw HIV &amp; HCV provider if client referred out</a:t>
                      </a:r>
                      <a:endParaRPr lang="en-US" sz="1800" kern="1200" dirty="0">
                        <a:solidFill>
                          <a:schemeClr val="dk1"/>
                        </a:solidFill>
                        <a:effectLst/>
                        <a:latin typeface="+mn-lt"/>
                        <a:ea typeface="+mn-ea"/>
                        <a:cs typeface="+mn-cs"/>
                      </a:endParaRPr>
                    </a:p>
                  </a:txBody>
                  <a:tcPr marL="60871" marR="60871" marT="0" marB="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Referring out for care</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Prior </a:t>
                      </a:r>
                      <a:r>
                        <a:rPr lang="en-US" sz="1800" kern="1200" dirty="0" err="1">
                          <a:effectLst/>
                        </a:rPr>
                        <a:t>Auth</a:t>
                      </a:r>
                      <a:r>
                        <a:rPr lang="en-US" sz="1800" kern="1200" dirty="0">
                          <a:effectLst/>
                        </a:rPr>
                        <a:t> time consuming</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Not all providers comfortable treating active</a:t>
                      </a:r>
                      <a:r>
                        <a:rPr lang="en-US" sz="1800" kern="1200" baseline="0" dirty="0">
                          <a:effectLst/>
                        </a:rPr>
                        <a:t> sub</a:t>
                      </a:r>
                      <a:r>
                        <a:rPr lang="en-US" sz="1800" kern="1200" dirty="0">
                          <a:effectLst/>
                        </a:rPr>
                        <a:t> users</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Clients w insecure housing, mental health or addiction more likely to be out of care</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Need for real time updates on </a:t>
                      </a:r>
                      <a:r>
                        <a:rPr lang="en-US" sz="1800" kern="1200" dirty="0" err="1">
                          <a:effectLst/>
                        </a:rPr>
                        <a:t>tx</a:t>
                      </a:r>
                      <a:r>
                        <a:rPr lang="en-US" sz="1800" kern="1200" dirty="0">
                          <a:effectLst/>
                        </a:rPr>
                        <a:t>, PA policies</a:t>
                      </a:r>
                      <a:endParaRPr lang="en-US" sz="1800" kern="1200" dirty="0">
                        <a:solidFill>
                          <a:schemeClr val="dk1"/>
                        </a:solidFill>
                        <a:effectLst/>
                        <a:latin typeface="+mn-lt"/>
                        <a:ea typeface="+mn-ea"/>
                        <a:cs typeface="+mn-cs"/>
                      </a:endParaRPr>
                    </a:p>
                  </a:txBody>
                  <a:tcPr marL="60871" marR="60871" marT="0" marB="0" anchor="ctr"/>
                </a:tc>
                <a:tc>
                  <a:txBody>
                    <a:bodyPr/>
                    <a:lstStyle/>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No harm reduction resources in SE PA,</a:t>
                      </a:r>
                      <a:r>
                        <a:rPr lang="en-US" sz="1800" kern="1200" baseline="0" dirty="0">
                          <a:effectLst/>
                        </a:rPr>
                        <a:t> not enough in </a:t>
                      </a:r>
                      <a:r>
                        <a:rPr lang="en-US" sz="1800" kern="1200" baseline="0" dirty="0" err="1">
                          <a:effectLst/>
                        </a:rPr>
                        <a:t>Phila</a:t>
                      </a:r>
                      <a:r>
                        <a:rPr lang="en-US" sz="1800" kern="1200" baseline="0" dirty="0">
                          <a:effectLst/>
                        </a:rPr>
                        <a:t>, NJ</a:t>
                      </a:r>
                      <a:endParaRPr lang="en-US" sz="1800" kern="1200" dirty="0">
                        <a:effectLst/>
                      </a:endParaRP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Lack of resources targeted to MSM </a:t>
                      </a:r>
                    </a:p>
                    <a:p>
                      <a:pPr marL="120650" marR="0" lvl="0" indent="-120650" algn="l" defTabSz="914400" rtl="0" eaLnBrk="1" latinLnBrk="0" hangingPunct="1">
                        <a:spcBef>
                          <a:spcPts val="0"/>
                        </a:spcBef>
                        <a:spcAft>
                          <a:spcPts val="0"/>
                        </a:spcAft>
                        <a:buFont typeface="Symbol" panose="05050102010706020507" pitchFamily="18" charset="2"/>
                        <a:buChar char=""/>
                      </a:pPr>
                      <a:r>
                        <a:rPr lang="en-US" sz="1800" kern="1200" dirty="0">
                          <a:effectLst/>
                        </a:rPr>
                        <a:t>Word</a:t>
                      </a:r>
                      <a:r>
                        <a:rPr lang="en-US" sz="1800" kern="1200" baseline="0" dirty="0">
                          <a:effectLst/>
                        </a:rPr>
                        <a:t>y or English only info; m</a:t>
                      </a:r>
                      <a:r>
                        <a:rPr lang="en-US" sz="1800" kern="1200" dirty="0">
                          <a:effectLst/>
                        </a:rPr>
                        <a:t>aterials that visibly say HIV/HCV not liked by clients</a:t>
                      </a:r>
                      <a:endParaRPr lang="en-US" sz="1800" kern="1200" dirty="0">
                        <a:solidFill>
                          <a:schemeClr val="dk1"/>
                        </a:solidFill>
                        <a:effectLst/>
                        <a:latin typeface="+mn-lt"/>
                        <a:ea typeface="+mn-ea"/>
                        <a:cs typeface="+mn-cs"/>
                      </a:endParaRPr>
                    </a:p>
                  </a:txBody>
                  <a:tcPr marL="60871" marR="60871" marT="0" marB="0" anchor="ctr"/>
                </a:tc>
                <a:extLst>
                  <a:ext uri="{0D108BD9-81ED-4DB2-BD59-A6C34878D82A}">
                    <a16:rowId xmlns:a16="http://schemas.microsoft.com/office/drawing/2014/main" val="3578640287"/>
                  </a:ext>
                </a:extLst>
              </a:tr>
            </a:tbl>
          </a:graphicData>
        </a:graphic>
      </p:graphicFrame>
    </p:spTree>
    <p:extLst>
      <p:ext uri="{BB962C8B-B14F-4D97-AF65-F5344CB8AC3E}">
        <p14:creationId xmlns:p14="http://schemas.microsoft.com/office/powerpoint/2010/main" val="1076609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46" y="100215"/>
            <a:ext cx="11821254" cy="829193"/>
          </a:xfrm>
        </p:spPr>
        <p:txBody>
          <a:bodyPr>
            <a:noAutofit/>
          </a:bodyPr>
          <a:lstStyle/>
          <a:p>
            <a:pPr algn="ctr"/>
            <a:r>
              <a:rPr lang="en-US" sz="4300" b="1" dirty="0"/>
              <a:t>Capitalize on Existing Relationships and Resources</a:t>
            </a:r>
          </a:p>
        </p:txBody>
      </p:sp>
      <p:sp>
        <p:nvSpPr>
          <p:cNvPr id="3" name="Content Placeholder 2"/>
          <p:cNvSpPr>
            <a:spLocks noGrp="1"/>
          </p:cNvSpPr>
          <p:nvPr>
            <p:ph idx="4294967295"/>
          </p:nvPr>
        </p:nvSpPr>
        <p:spPr>
          <a:xfrm>
            <a:off x="180246" y="935377"/>
            <a:ext cx="11476038" cy="5522912"/>
          </a:xfrm>
        </p:spPr>
        <p:txBody>
          <a:bodyPr>
            <a:normAutofit/>
          </a:bodyPr>
          <a:lstStyle/>
          <a:p>
            <a:pPr marL="457200" lvl="0" indent="-457200" defTabSz="457200">
              <a:lnSpc>
                <a:spcPct val="100000"/>
              </a:lnSpc>
              <a:spcBef>
                <a:spcPts val="0"/>
              </a:spcBef>
              <a:spcAft>
                <a:spcPts val="0"/>
              </a:spcAft>
              <a:buClrTx/>
              <a:buFont typeface="Arial" panose="020B0604020202020204" pitchFamily="34" charset="0"/>
              <a:buChar char="•"/>
              <a:defRPr/>
            </a:pPr>
            <a:r>
              <a:rPr lang="en-US" sz="2800" dirty="0">
                <a:solidFill>
                  <a:srgbClr val="2C2C2C"/>
                </a:solidFill>
              </a:rPr>
              <a:t>Partnership with local AETC built into C </a:t>
            </a:r>
            <a:r>
              <a:rPr lang="en-US" sz="2800" dirty="0" err="1">
                <a:solidFill>
                  <a:srgbClr val="2C2C2C"/>
                </a:solidFill>
              </a:rPr>
              <a:t>Ya</a:t>
            </a:r>
            <a:r>
              <a:rPr lang="en-US" sz="2800" dirty="0">
                <a:solidFill>
                  <a:srgbClr val="2C2C2C"/>
                </a:solidFill>
              </a:rPr>
              <a:t> project </a:t>
            </a:r>
          </a:p>
          <a:p>
            <a:pPr lvl="1" defTabSz="457200">
              <a:lnSpc>
                <a:spcPct val="100000"/>
              </a:lnSpc>
              <a:spcBef>
                <a:spcPts val="0"/>
              </a:spcBef>
              <a:spcAft>
                <a:spcPts val="0"/>
              </a:spcAft>
              <a:buClrTx/>
              <a:buFont typeface="Wingdings" panose="05000000000000000000" pitchFamily="2" charset="2"/>
              <a:buChar char="§"/>
              <a:defRPr/>
            </a:pPr>
            <a:r>
              <a:rPr lang="en-US" sz="1800" dirty="0">
                <a:solidFill>
                  <a:srgbClr val="2C2C2C"/>
                </a:solidFill>
              </a:rPr>
              <a:t>Provider relationships and logistics support an asset </a:t>
            </a:r>
          </a:p>
          <a:p>
            <a:pPr lvl="1" defTabSz="457200">
              <a:lnSpc>
                <a:spcPct val="100000"/>
              </a:lnSpc>
              <a:spcBef>
                <a:spcPts val="0"/>
              </a:spcBef>
              <a:spcAft>
                <a:spcPts val="0"/>
              </a:spcAft>
              <a:buClrTx/>
              <a:buFont typeface="Wingdings" panose="05000000000000000000" pitchFamily="2" charset="2"/>
              <a:buChar char="§"/>
              <a:defRPr/>
            </a:pPr>
            <a:r>
              <a:rPr lang="en-US" sz="1800" dirty="0">
                <a:solidFill>
                  <a:srgbClr val="2C2C2C"/>
                </a:solidFill>
              </a:rPr>
              <a:t>Partnership allows quick turnaround between identifying challenge and offering support</a:t>
            </a:r>
          </a:p>
          <a:p>
            <a:pPr lvl="1" defTabSz="457200">
              <a:lnSpc>
                <a:spcPct val="100000"/>
              </a:lnSpc>
              <a:spcBef>
                <a:spcPts val="0"/>
              </a:spcBef>
              <a:spcAft>
                <a:spcPts val="0"/>
              </a:spcAft>
              <a:buClrTx/>
              <a:buFont typeface="Wingdings" panose="05000000000000000000" pitchFamily="2" charset="2"/>
              <a:buChar char="§"/>
              <a:defRPr/>
            </a:pPr>
            <a:r>
              <a:rPr lang="en-US" sz="1800" dirty="0">
                <a:solidFill>
                  <a:srgbClr val="2C2C2C"/>
                </a:solidFill>
              </a:rPr>
              <a:t>HCV easy to integrate into existing training  methodologies </a:t>
            </a:r>
          </a:p>
          <a:p>
            <a:pPr lvl="0" defTabSz="457200">
              <a:lnSpc>
                <a:spcPct val="100000"/>
              </a:lnSpc>
              <a:spcBef>
                <a:spcPts val="0"/>
              </a:spcBef>
              <a:spcAft>
                <a:spcPts val="0"/>
              </a:spcAft>
              <a:buClrTx/>
              <a:defRPr/>
            </a:pPr>
            <a:endParaRPr lang="en-US" sz="1600" dirty="0">
              <a:solidFill>
                <a:srgbClr val="2C2C2C"/>
              </a:solidFill>
            </a:endParaRPr>
          </a:p>
          <a:p>
            <a:pPr marL="457200" lvl="0" indent="-457200">
              <a:lnSpc>
                <a:spcPct val="100000"/>
              </a:lnSpc>
              <a:spcBef>
                <a:spcPct val="20000"/>
              </a:spcBef>
              <a:buClr>
                <a:srgbClr val="93A299"/>
              </a:buClr>
              <a:buSzPct val="85000"/>
              <a:buFont typeface="Arial" panose="020B0604020202020204" pitchFamily="34" charset="0"/>
              <a:buChar char="•"/>
              <a:defRPr/>
            </a:pPr>
            <a:r>
              <a:rPr lang="en-US" sz="2800" kern="0" dirty="0">
                <a:solidFill>
                  <a:srgbClr val="292934"/>
                </a:solidFill>
              </a:rPr>
              <a:t>Advantages of Peer to Peer Learning</a:t>
            </a:r>
            <a:endParaRPr lang="en-US" sz="2400" kern="0" dirty="0">
              <a:solidFill>
                <a:srgbClr val="292934"/>
              </a:solidFill>
            </a:endParaRPr>
          </a:p>
          <a:p>
            <a:pPr lvl="1" defTabSz="457200">
              <a:lnSpc>
                <a:spcPct val="100000"/>
              </a:lnSpc>
              <a:spcBef>
                <a:spcPts val="0"/>
              </a:spcBef>
              <a:spcAft>
                <a:spcPts val="0"/>
              </a:spcAft>
              <a:buClrTx/>
              <a:buSzPct val="85000"/>
              <a:buFont typeface="Wingdings" panose="05000000000000000000" pitchFamily="2" charset="2"/>
              <a:buChar char="§"/>
              <a:defRPr/>
            </a:pPr>
            <a:r>
              <a:rPr lang="en-US" sz="1800" dirty="0">
                <a:solidFill>
                  <a:srgbClr val="2C2C2C"/>
                </a:solidFill>
              </a:rPr>
              <a:t>Showcase local providers and their best practices</a:t>
            </a:r>
          </a:p>
          <a:p>
            <a:pPr lvl="1" defTabSz="457200">
              <a:lnSpc>
                <a:spcPct val="100000"/>
              </a:lnSpc>
              <a:spcBef>
                <a:spcPts val="0"/>
              </a:spcBef>
              <a:spcAft>
                <a:spcPts val="0"/>
              </a:spcAft>
              <a:buClrTx/>
              <a:buSzPct val="85000"/>
              <a:buFont typeface="Wingdings" panose="05000000000000000000" pitchFamily="2" charset="2"/>
              <a:buChar char="§"/>
              <a:defRPr/>
            </a:pPr>
            <a:r>
              <a:rPr lang="en-US" sz="1800" dirty="0">
                <a:solidFill>
                  <a:srgbClr val="2C2C2C"/>
                </a:solidFill>
              </a:rPr>
              <a:t>Empower clinicians doing great work to be leaders</a:t>
            </a:r>
          </a:p>
          <a:p>
            <a:pPr lvl="0" defTabSz="457200">
              <a:lnSpc>
                <a:spcPct val="100000"/>
              </a:lnSpc>
              <a:spcBef>
                <a:spcPts val="0"/>
              </a:spcBef>
              <a:spcAft>
                <a:spcPts val="0"/>
              </a:spcAft>
              <a:buClrTx/>
              <a:defRPr/>
            </a:pPr>
            <a:endParaRPr lang="en-US" sz="2800" dirty="0">
              <a:solidFill>
                <a:srgbClr val="2C2C2C"/>
              </a:solidFill>
            </a:endParaRPr>
          </a:p>
          <a:p>
            <a:pPr lvl="0" defTabSz="457200">
              <a:lnSpc>
                <a:spcPct val="100000"/>
              </a:lnSpc>
              <a:spcBef>
                <a:spcPts val="0"/>
              </a:spcBef>
              <a:spcAft>
                <a:spcPts val="0"/>
              </a:spcAft>
              <a:buClrTx/>
              <a:defRPr/>
            </a:pPr>
            <a:endParaRPr lang="en-US" sz="2400" dirty="0">
              <a:solidFill>
                <a:srgbClr val="2C2C2C"/>
              </a:solidFill>
            </a:endParaRPr>
          </a:p>
        </p:txBody>
      </p:sp>
      <p:pic>
        <p:nvPicPr>
          <p:cNvPr id="4" name="Picture 4" descr="https://sbccimplementationkits.org/urban-youth/wp-content/uploads/sites/9/2015/09/stages-change-2-1024x387.png" title="Stages of Chang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9130">
            <a:off x="-167410" y="1434809"/>
            <a:ext cx="12516567" cy="47961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08148" y="5425541"/>
            <a:ext cx="4376057" cy="369332"/>
          </a:xfrm>
          <a:prstGeom prst="rect">
            <a:avLst/>
          </a:prstGeom>
          <a:noFill/>
        </p:spPr>
        <p:txBody>
          <a:bodyPr wrap="square" rtlCol="0">
            <a:spAutoFit/>
          </a:bodyPr>
          <a:lstStyle/>
          <a:p>
            <a:r>
              <a:rPr lang="en-US" i="1" dirty="0">
                <a:solidFill>
                  <a:schemeClr val="accent5">
                    <a:lumMod val="75000"/>
                  </a:schemeClr>
                </a:solidFill>
              </a:rPr>
              <a:t>“HCV should be treated by a specialist…” </a:t>
            </a:r>
          </a:p>
        </p:txBody>
      </p:sp>
      <p:sp>
        <p:nvSpPr>
          <p:cNvPr id="6" name="TextBox 5"/>
          <p:cNvSpPr txBox="1"/>
          <p:nvPr/>
        </p:nvSpPr>
        <p:spPr>
          <a:xfrm>
            <a:off x="5802572" y="4856090"/>
            <a:ext cx="6026320" cy="369332"/>
          </a:xfrm>
          <a:prstGeom prst="rect">
            <a:avLst/>
          </a:prstGeom>
          <a:noFill/>
        </p:spPr>
        <p:txBody>
          <a:bodyPr wrap="square" rtlCol="0">
            <a:spAutoFit/>
          </a:bodyPr>
          <a:lstStyle/>
          <a:p>
            <a:r>
              <a:rPr lang="en-US" i="1" dirty="0">
                <a:solidFill>
                  <a:srgbClr val="C00000"/>
                </a:solidFill>
              </a:rPr>
              <a:t>“I don’t have time for prior </a:t>
            </a:r>
            <a:r>
              <a:rPr lang="en-US" i="1" dirty="0" err="1">
                <a:solidFill>
                  <a:srgbClr val="C00000"/>
                </a:solidFill>
              </a:rPr>
              <a:t>auths</a:t>
            </a:r>
            <a:r>
              <a:rPr lang="en-US" i="1" dirty="0">
                <a:solidFill>
                  <a:srgbClr val="C00000"/>
                </a:solidFill>
              </a:rPr>
              <a:t>; drugs cost too much…” </a:t>
            </a:r>
          </a:p>
        </p:txBody>
      </p:sp>
      <p:sp>
        <p:nvSpPr>
          <p:cNvPr id="8" name="TextBox 7"/>
          <p:cNvSpPr txBox="1"/>
          <p:nvPr/>
        </p:nvSpPr>
        <p:spPr>
          <a:xfrm>
            <a:off x="7847391" y="4218725"/>
            <a:ext cx="3710068" cy="369332"/>
          </a:xfrm>
          <a:prstGeom prst="rect">
            <a:avLst/>
          </a:prstGeom>
          <a:noFill/>
        </p:spPr>
        <p:txBody>
          <a:bodyPr wrap="square" rtlCol="0">
            <a:spAutoFit/>
          </a:bodyPr>
          <a:lstStyle/>
          <a:p>
            <a:r>
              <a:rPr lang="en-US" i="1" dirty="0">
                <a:solidFill>
                  <a:schemeClr val="accent5">
                    <a:lumMod val="75000"/>
                  </a:schemeClr>
                </a:solidFill>
              </a:rPr>
              <a:t>“I’m ready to start with 1 patient…” </a:t>
            </a:r>
          </a:p>
        </p:txBody>
      </p:sp>
      <p:sp>
        <p:nvSpPr>
          <p:cNvPr id="7" name="TextBox 6"/>
          <p:cNvSpPr txBox="1"/>
          <p:nvPr/>
        </p:nvSpPr>
        <p:spPr>
          <a:xfrm>
            <a:off x="8649390" y="3304361"/>
            <a:ext cx="3352110" cy="646331"/>
          </a:xfrm>
          <a:prstGeom prst="rect">
            <a:avLst/>
          </a:prstGeom>
          <a:noFill/>
        </p:spPr>
        <p:txBody>
          <a:bodyPr wrap="square" rtlCol="0">
            <a:spAutoFit/>
          </a:bodyPr>
          <a:lstStyle/>
          <a:p>
            <a:r>
              <a:rPr lang="en-US" i="1" dirty="0">
                <a:solidFill>
                  <a:srgbClr val="C00000"/>
                </a:solidFill>
              </a:rPr>
              <a:t>“I treat but want strategies to reach ‘hard to engage’ patients…”</a:t>
            </a:r>
          </a:p>
        </p:txBody>
      </p:sp>
    </p:spTree>
    <p:extLst>
      <p:ext uri="{BB962C8B-B14F-4D97-AF65-F5344CB8AC3E}">
        <p14:creationId xmlns:p14="http://schemas.microsoft.com/office/powerpoint/2010/main" val="605068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922" y="234397"/>
            <a:ext cx="11655608" cy="829193"/>
          </a:xfrm>
        </p:spPr>
        <p:txBody>
          <a:bodyPr>
            <a:noAutofit/>
          </a:bodyPr>
          <a:lstStyle/>
          <a:p>
            <a:pPr algn="ctr"/>
            <a:r>
              <a:rPr lang="en-US" sz="4600" dirty="0"/>
              <a:t>Case Study: RW Practice within a FQHC System </a:t>
            </a:r>
          </a:p>
        </p:txBody>
      </p:sp>
      <p:sp>
        <p:nvSpPr>
          <p:cNvPr id="4" name="TextBox 3"/>
          <p:cNvSpPr txBox="1"/>
          <p:nvPr/>
        </p:nvSpPr>
        <p:spPr>
          <a:xfrm>
            <a:off x="247922" y="1063590"/>
            <a:ext cx="11944078" cy="440120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noProof="0" dirty="0">
                <a:ln>
                  <a:noFill/>
                </a:ln>
                <a:solidFill>
                  <a:srgbClr val="2C2C2C"/>
                </a:solidFill>
                <a:effectLst/>
                <a:uLnTx/>
                <a:uFillTx/>
              </a:rPr>
              <a:t>FQHC system with sites in Philadelphia and suburbs</a:t>
            </a:r>
          </a:p>
          <a:p>
            <a:pPr marL="800100" lvl="1" indent="-342900" defTabSz="457200">
              <a:buFont typeface="Wingdings" panose="05000000000000000000" pitchFamily="2" charset="2"/>
              <a:buChar char="§"/>
              <a:defRPr/>
            </a:pPr>
            <a:r>
              <a:rPr lang="en-US" sz="2400" baseline="0" dirty="0">
                <a:solidFill>
                  <a:srgbClr val="2C2C2C"/>
                </a:solidFill>
              </a:rPr>
              <a:t>Over 40,000 patients across</a:t>
            </a:r>
            <a:r>
              <a:rPr lang="en-US" sz="2400" dirty="0">
                <a:solidFill>
                  <a:srgbClr val="2C2C2C"/>
                </a:solidFill>
              </a:rPr>
              <a:t> 8 sites</a:t>
            </a:r>
            <a:endParaRPr lang="en-US" sz="2400" baseline="0" dirty="0">
              <a:solidFill>
                <a:srgbClr val="2C2C2C"/>
              </a:solidFill>
            </a:endParaRPr>
          </a:p>
          <a:p>
            <a:pPr marL="800100" lvl="1" indent="-342900" defTabSz="457200">
              <a:buFont typeface="Wingdings" panose="05000000000000000000" pitchFamily="2" charset="2"/>
              <a:buChar char="§"/>
              <a:defRPr/>
            </a:pPr>
            <a:r>
              <a:rPr lang="en-US" sz="2400" baseline="0" dirty="0">
                <a:solidFill>
                  <a:srgbClr val="2C2C2C"/>
                </a:solidFill>
              </a:rPr>
              <a:t>Mid-size</a:t>
            </a:r>
            <a:r>
              <a:rPr lang="en-US" sz="2400" dirty="0">
                <a:solidFill>
                  <a:srgbClr val="2C2C2C"/>
                </a:solidFill>
              </a:rPr>
              <a:t> RW</a:t>
            </a:r>
            <a:r>
              <a:rPr lang="en-US" sz="2400" baseline="0" dirty="0">
                <a:solidFill>
                  <a:srgbClr val="2C2C2C"/>
                </a:solidFill>
              </a:rPr>
              <a:t> </a:t>
            </a:r>
            <a:r>
              <a:rPr lang="en-US" sz="2400" dirty="0">
                <a:solidFill>
                  <a:srgbClr val="2C2C2C"/>
                </a:solidFill>
              </a:rPr>
              <a:t>practice: 100-500 HIV+ clients; &lt;10 </a:t>
            </a:r>
            <a:r>
              <a:rPr kumimoji="0" lang="en-US" sz="2400" b="0" i="0" u="none" strike="noStrike" kern="1200" cap="none" spc="0" normalizeH="0" noProof="0" dirty="0">
                <a:ln>
                  <a:noFill/>
                </a:ln>
                <a:solidFill>
                  <a:srgbClr val="2C2C2C"/>
                </a:solidFill>
                <a:effectLst/>
                <a:uLnTx/>
                <a:uFillTx/>
              </a:rPr>
              <a:t>co-infected clients left to treat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dirty="0">
              <a:ln>
                <a:noFill/>
              </a:ln>
              <a:solidFill>
                <a:srgbClr val="2C2C2C"/>
              </a:solidFill>
              <a:effectLst/>
              <a:uLnTx/>
              <a:uFillTx/>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2C2C2C"/>
                </a:solidFill>
              </a:rPr>
              <a:t>Ready for change: saw value of scaling up HCV services</a:t>
            </a:r>
          </a:p>
          <a:p>
            <a:pPr marL="800100" lvl="1" indent="-342900">
              <a:buFont typeface="Wingdings" panose="05000000000000000000" pitchFamily="2" charset="2"/>
              <a:buChar char="§"/>
            </a:pPr>
            <a:r>
              <a:rPr lang="en-US" sz="2400" dirty="0">
                <a:solidFill>
                  <a:srgbClr val="2C2C2C"/>
                </a:solidFill>
              </a:rPr>
              <a:t>Implemented reflex testing </a:t>
            </a:r>
          </a:p>
          <a:p>
            <a:pPr marL="800100" lvl="1" indent="-342900">
              <a:buFont typeface="Wingdings" panose="05000000000000000000" pitchFamily="2" charset="2"/>
              <a:buChar char="§"/>
            </a:pPr>
            <a:r>
              <a:rPr lang="en-US" sz="2400" dirty="0">
                <a:solidFill>
                  <a:srgbClr val="2C2C2C"/>
                </a:solidFill>
              </a:rPr>
              <a:t>Recognized untreated clients weren’t going to specialist referrals</a:t>
            </a:r>
          </a:p>
          <a:p>
            <a:pPr marL="800100" lvl="1" indent="-342900" defTabSz="457200">
              <a:buFont typeface="Wingdings" panose="05000000000000000000" pitchFamily="2" charset="2"/>
              <a:buChar char="§"/>
              <a:defRPr/>
            </a:pPr>
            <a:r>
              <a:rPr lang="en-US" sz="2400" dirty="0">
                <a:solidFill>
                  <a:srgbClr val="2C2C2C"/>
                </a:solidFill>
              </a:rPr>
              <a:t>Understood treating co-infected a starting point for HCV </a:t>
            </a:r>
            <a:r>
              <a:rPr lang="en-US" sz="2400" dirty="0" err="1">
                <a:solidFill>
                  <a:srgbClr val="2C2C2C"/>
                </a:solidFill>
              </a:rPr>
              <a:t>tx</a:t>
            </a:r>
            <a:r>
              <a:rPr lang="en-US" sz="2400" dirty="0">
                <a:solidFill>
                  <a:srgbClr val="2C2C2C"/>
                </a:solidFill>
              </a:rPr>
              <a:t> in whole FQHC system</a:t>
            </a:r>
          </a:p>
          <a:p>
            <a:pPr marR="0" lvl="0" algn="l" defTabSz="457200" rtl="0" eaLnBrk="1" fontAlgn="auto" latinLnBrk="0" hangingPunct="1">
              <a:lnSpc>
                <a:spcPct val="100000"/>
              </a:lnSpc>
              <a:spcBef>
                <a:spcPts val="0"/>
              </a:spcBef>
              <a:spcAft>
                <a:spcPts val="0"/>
              </a:spcAft>
              <a:buClrTx/>
              <a:buSzTx/>
              <a:tabLst/>
              <a:defRPr/>
            </a:pPr>
            <a:endParaRPr lang="en-US" sz="1400" dirty="0">
              <a:solidFill>
                <a:srgbClr val="2C2C2C"/>
              </a:solidFil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noProof="0" dirty="0">
                <a:ln>
                  <a:noFill/>
                </a:ln>
                <a:solidFill>
                  <a:srgbClr val="2C2C2C"/>
                </a:solidFill>
                <a:effectLst/>
                <a:uLnTx/>
                <a:uFillTx/>
              </a:rPr>
              <a:t>Site visits an opportunity to discuss </a:t>
            </a:r>
            <a:r>
              <a:rPr lang="en-US" sz="2800" dirty="0">
                <a:solidFill>
                  <a:srgbClr val="2C2C2C"/>
                </a:solidFill>
              </a:rPr>
              <a:t>H</a:t>
            </a:r>
            <a:r>
              <a:rPr kumimoji="0" lang="en-US" sz="2800" b="0" i="0" u="none" strike="noStrike" kern="1200" cap="none" spc="0" normalizeH="0" noProof="0" dirty="0">
                <a:ln>
                  <a:noFill/>
                </a:ln>
                <a:solidFill>
                  <a:srgbClr val="2C2C2C"/>
                </a:solidFill>
                <a:effectLst/>
                <a:uLnTx/>
                <a:uFillTx/>
              </a:rPr>
              <a:t>CV </a:t>
            </a:r>
            <a:r>
              <a:rPr kumimoji="0" lang="en-US" sz="2800" b="0" i="0" u="none" strike="noStrike" kern="1200" cap="none" spc="0" normalizeH="0" noProof="0" dirty="0" err="1">
                <a:ln>
                  <a:noFill/>
                </a:ln>
                <a:solidFill>
                  <a:srgbClr val="2C2C2C"/>
                </a:solidFill>
                <a:effectLst/>
                <a:uLnTx/>
                <a:uFillTx/>
              </a:rPr>
              <a:t>tx</a:t>
            </a:r>
            <a:r>
              <a:rPr kumimoji="0" lang="en-US" sz="2800" b="0" i="0" u="none" strike="noStrike" kern="1200" cap="none" spc="0" normalizeH="0" noProof="0" dirty="0">
                <a:ln>
                  <a:noFill/>
                </a:ln>
                <a:solidFill>
                  <a:srgbClr val="2C2C2C"/>
                </a:solidFill>
                <a:effectLst/>
                <a:uLnTx/>
                <a:uFillTx/>
              </a:rPr>
              <a:t> concerns in more detail: </a:t>
            </a:r>
          </a:p>
          <a:p>
            <a:pPr marL="800100" lvl="1" indent="-342900" defTabSz="457200">
              <a:buFont typeface="Wingdings" panose="05000000000000000000" pitchFamily="2" charset="2"/>
              <a:buChar char="§"/>
              <a:defRPr/>
            </a:pPr>
            <a:r>
              <a:rPr lang="en-US" sz="2400" dirty="0">
                <a:solidFill>
                  <a:srgbClr val="2C2C2C"/>
                </a:solidFill>
              </a:rPr>
              <a:t>Medication management; time and effort of Prior Authorization process</a:t>
            </a:r>
          </a:p>
          <a:p>
            <a:pPr marL="800100" lvl="1" indent="-342900" defTabSz="457200">
              <a:buFont typeface="Wingdings" panose="05000000000000000000" pitchFamily="2" charset="2"/>
              <a:buChar char="§"/>
              <a:defRPr/>
            </a:pPr>
            <a:r>
              <a:rPr lang="en-US" sz="2400" dirty="0">
                <a:solidFill>
                  <a:srgbClr val="2C2C2C"/>
                </a:solidFill>
              </a:rPr>
              <a:t>Buy-in from clinic management  </a:t>
            </a:r>
          </a:p>
        </p:txBody>
      </p:sp>
    </p:spTree>
    <p:extLst>
      <p:ext uri="{BB962C8B-B14F-4D97-AF65-F5344CB8AC3E}">
        <p14:creationId xmlns:p14="http://schemas.microsoft.com/office/powerpoint/2010/main" val="184705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22" y="234397"/>
            <a:ext cx="11655608" cy="567936"/>
          </a:xfrm>
        </p:spPr>
        <p:txBody>
          <a:bodyPr>
            <a:normAutofit fontScale="90000"/>
          </a:bodyPr>
          <a:lstStyle/>
          <a:p>
            <a:pPr algn="ctr"/>
            <a:r>
              <a:rPr lang="en-US" sz="3600" dirty="0"/>
              <a:t/>
            </a:r>
            <a:br>
              <a:rPr lang="en-US" sz="3600" dirty="0"/>
            </a:br>
            <a:r>
              <a:rPr lang="en-US" sz="5300" dirty="0"/>
              <a:t>What helped this FQHC decide to say C YA? </a:t>
            </a:r>
            <a:r>
              <a:rPr lang="en-US" sz="3600" dirty="0"/>
              <a:t/>
            </a:r>
            <a:br>
              <a:rPr lang="en-US" sz="3600" dirty="0"/>
            </a:br>
            <a:r>
              <a:rPr lang="en-US" sz="3600" dirty="0"/>
              <a:t> </a:t>
            </a:r>
          </a:p>
        </p:txBody>
      </p:sp>
      <p:sp>
        <p:nvSpPr>
          <p:cNvPr id="4" name="TextBox 3"/>
          <p:cNvSpPr txBox="1"/>
          <p:nvPr/>
        </p:nvSpPr>
        <p:spPr>
          <a:xfrm>
            <a:off x="427536" y="802333"/>
            <a:ext cx="11361694" cy="6201698"/>
          </a:xfrm>
          <a:prstGeom prst="rect">
            <a:avLst/>
          </a:prstGeom>
          <a:noFill/>
        </p:spPr>
        <p:txBody>
          <a:bodyPr wrap="square" rtlCol="0">
            <a:spAutoFit/>
          </a:bodyPr>
          <a:lstStyle/>
          <a:p>
            <a:pPr marL="342900" indent="-342900">
              <a:buFont typeface="Arial" panose="020B0604020202020204" pitchFamily="34" charset="0"/>
              <a:buChar char="•"/>
            </a:pPr>
            <a:endParaRPr lang="en-US" sz="800" dirty="0">
              <a:solidFill>
                <a:srgbClr val="2C2C2C"/>
              </a:solidFill>
            </a:endParaRPr>
          </a:p>
          <a:p>
            <a:pPr marL="457200" indent="-457200">
              <a:buFont typeface="Arial" panose="020B0604020202020204" pitchFamily="34" charset="0"/>
              <a:buChar char="•"/>
            </a:pPr>
            <a:r>
              <a:rPr lang="en-US" sz="2800" dirty="0">
                <a:solidFill>
                  <a:srgbClr val="2C2C2C"/>
                </a:solidFill>
              </a:rPr>
              <a:t>Policy change: Pennsylvania’s final Medicaid restrictions removed</a:t>
            </a:r>
          </a:p>
          <a:p>
            <a:pPr marL="628650" lvl="1" indent="-171450">
              <a:buFont typeface="Arial" panose="020B0604020202020204" pitchFamily="34" charset="0"/>
              <a:buChar char="•"/>
            </a:pPr>
            <a:endParaRPr lang="en-US" sz="1200" dirty="0">
              <a:solidFill>
                <a:srgbClr val="2C2C2C"/>
              </a:solidFill>
            </a:endParaRPr>
          </a:p>
          <a:p>
            <a:pPr marL="457200" indent="-457200">
              <a:buFont typeface="Arial" panose="020B0604020202020204" pitchFamily="34" charset="0"/>
              <a:buChar char="•"/>
            </a:pPr>
            <a:r>
              <a:rPr lang="en-US" sz="2800" dirty="0">
                <a:solidFill>
                  <a:srgbClr val="2C2C2C"/>
                </a:solidFill>
              </a:rPr>
              <a:t>Leadership buy-in from PDPH’s HIV Program gave authority to C </a:t>
            </a:r>
            <a:r>
              <a:rPr lang="en-US" sz="2800" dirty="0" err="1">
                <a:solidFill>
                  <a:srgbClr val="2C2C2C"/>
                </a:solidFill>
              </a:rPr>
              <a:t>Ya</a:t>
            </a:r>
            <a:r>
              <a:rPr lang="en-US" sz="2800" dirty="0">
                <a:solidFill>
                  <a:srgbClr val="2C2C2C"/>
                </a:solidFill>
              </a:rPr>
              <a:t> project </a:t>
            </a:r>
          </a:p>
          <a:p>
            <a:pPr marL="1257300" lvl="2" indent="-342900">
              <a:buFont typeface="Wingdings" panose="05000000000000000000" pitchFamily="2" charset="2"/>
              <a:buChar char="§"/>
            </a:pPr>
            <a:r>
              <a:rPr lang="en-US" sz="2100" dirty="0">
                <a:solidFill>
                  <a:srgbClr val="2C2C2C"/>
                </a:solidFill>
              </a:rPr>
              <a:t>Health department staff went out to clinics; met with FQHC leaders to show support</a:t>
            </a:r>
          </a:p>
          <a:p>
            <a:pPr marL="342900" indent="-342900">
              <a:buFont typeface="Arial" panose="020B0604020202020204" pitchFamily="34" charset="0"/>
              <a:buChar char="•"/>
            </a:pPr>
            <a:endParaRPr lang="en-US" sz="1200" dirty="0">
              <a:solidFill>
                <a:srgbClr val="2C2C2C"/>
              </a:solidFill>
            </a:endParaRPr>
          </a:p>
          <a:p>
            <a:pPr marL="457200" indent="-457200">
              <a:buFont typeface="Arial" panose="020B0604020202020204" pitchFamily="34" charset="0"/>
              <a:buChar char="•"/>
            </a:pPr>
            <a:r>
              <a:rPr lang="en-US" sz="2800" dirty="0">
                <a:solidFill>
                  <a:srgbClr val="2C2C2C"/>
                </a:solidFill>
              </a:rPr>
              <a:t>Opportunity for HIV clinicians to learn new skills AND cure patients </a:t>
            </a:r>
          </a:p>
          <a:p>
            <a:pPr marL="1257300" lvl="2" indent="-342900">
              <a:buFont typeface="Wingdings" panose="05000000000000000000" pitchFamily="2" charset="2"/>
              <a:buChar char="§"/>
            </a:pPr>
            <a:r>
              <a:rPr lang="en-US" sz="2100" dirty="0">
                <a:solidFill>
                  <a:srgbClr val="2C2C2C"/>
                </a:solidFill>
              </a:rPr>
              <a:t>Focus on clinician empowerment </a:t>
            </a:r>
          </a:p>
          <a:p>
            <a:pPr marL="1257300" lvl="2" indent="-342900">
              <a:buFont typeface="Wingdings" panose="05000000000000000000" pitchFamily="2" charset="2"/>
              <a:buChar char="§"/>
            </a:pPr>
            <a:r>
              <a:rPr lang="en-US" sz="2100" dirty="0">
                <a:solidFill>
                  <a:srgbClr val="2C2C2C"/>
                </a:solidFill>
              </a:rPr>
              <a:t>Encouraged to start small – 1 patient at 1 site is ok! </a:t>
            </a:r>
          </a:p>
          <a:p>
            <a:pPr marL="342900" indent="-342900">
              <a:buFont typeface="Arial" panose="020B0604020202020204" pitchFamily="34" charset="0"/>
              <a:buChar char="•"/>
            </a:pPr>
            <a:endParaRPr lang="en-US" sz="1200" dirty="0">
              <a:solidFill>
                <a:srgbClr val="2C2C2C"/>
              </a:solidFill>
            </a:endParaRPr>
          </a:p>
          <a:p>
            <a:pPr marL="457200" indent="-457200">
              <a:buFont typeface="Arial" panose="020B0604020202020204" pitchFamily="34" charset="0"/>
              <a:buChar char="•"/>
            </a:pPr>
            <a:r>
              <a:rPr lang="en-US" sz="2800" dirty="0">
                <a:solidFill>
                  <a:srgbClr val="2C2C2C"/>
                </a:solidFill>
              </a:rPr>
              <a:t>Customized training and education support from regional AETC </a:t>
            </a:r>
          </a:p>
          <a:p>
            <a:pPr marL="1257300" lvl="2" indent="-342900">
              <a:buFont typeface="Wingdings" panose="05000000000000000000" pitchFamily="2" charset="2"/>
              <a:buChar char="§"/>
            </a:pPr>
            <a:r>
              <a:rPr lang="en-US" sz="2100" dirty="0">
                <a:solidFill>
                  <a:srgbClr val="2C2C2C"/>
                </a:solidFill>
              </a:rPr>
              <a:t>Various methodologies offered: preceptorship, clinic observation </a:t>
            </a:r>
          </a:p>
          <a:p>
            <a:pPr marL="1257300" lvl="2" indent="-342900">
              <a:buFont typeface="Wingdings" panose="05000000000000000000" pitchFamily="2" charset="2"/>
              <a:buChar char="§"/>
            </a:pPr>
            <a:r>
              <a:rPr lang="en-US" sz="2100" dirty="0">
                <a:solidFill>
                  <a:srgbClr val="2C2C2C"/>
                </a:solidFill>
              </a:rPr>
              <a:t>Facilitates access to local experts for ongoing support </a:t>
            </a:r>
          </a:p>
          <a:p>
            <a:pPr marL="628650" lvl="1" indent="-171450">
              <a:buFont typeface="Wingdings" panose="05000000000000000000" pitchFamily="2" charset="2"/>
              <a:buChar char="§"/>
            </a:pPr>
            <a:endParaRPr lang="en-US" sz="1200" dirty="0">
              <a:solidFill>
                <a:srgbClr val="2C2C2C"/>
              </a:solidFill>
            </a:endParaRPr>
          </a:p>
          <a:p>
            <a:pPr marL="457200" indent="-457200">
              <a:buFont typeface="Arial" panose="020B0604020202020204" pitchFamily="34" charset="0"/>
              <a:buChar char="•"/>
            </a:pPr>
            <a:r>
              <a:rPr lang="en-US" sz="2800" dirty="0">
                <a:solidFill>
                  <a:srgbClr val="2C2C2C"/>
                </a:solidFill>
              </a:rPr>
              <a:t>340B rebate adds financial incentive to integrate HCV care </a:t>
            </a:r>
          </a:p>
          <a:p>
            <a:endParaRPr lang="en-US" sz="2400" dirty="0">
              <a:solidFill>
                <a:srgbClr val="2C2C2C"/>
              </a:solidFill>
            </a:endParaRPr>
          </a:p>
          <a:p>
            <a:pPr marL="342900" indent="-342900">
              <a:buFont typeface="Arial" panose="020B0604020202020204" pitchFamily="34" charset="0"/>
              <a:buChar char="•"/>
            </a:pPr>
            <a:endParaRPr lang="en-US" sz="2400" dirty="0">
              <a:solidFill>
                <a:srgbClr val="2C2C2C"/>
              </a:solidFill>
            </a:endParaRPr>
          </a:p>
          <a:p>
            <a:pPr lvl="1"/>
            <a:endParaRPr lang="en-US" sz="2000" dirty="0">
              <a:solidFill>
                <a:srgbClr val="2C2C2C"/>
              </a:solidFill>
            </a:endParaRPr>
          </a:p>
          <a:p>
            <a:pPr lvl="0" defTabSz="457200">
              <a:defRPr/>
            </a:pPr>
            <a:endParaRPr lang="en-US" sz="2400" dirty="0">
              <a:solidFill>
                <a:srgbClr val="2C2C2C"/>
              </a:solidFill>
              <a:latin typeface="Arial" panose="020B0604020202020204"/>
            </a:endParaRPr>
          </a:p>
        </p:txBody>
      </p:sp>
    </p:spTree>
    <p:extLst>
      <p:ext uri="{BB962C8B-B14F-4D97-AF65-F5344CB8AC3E}">
        <p14:creationId xmlns:p14="http://schemas.microsoft.com/office/powerpoint/2010/main" val="3978727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146957"/>
            <a:ext cx="11662954" cy="1175657"/>
          </a:xfrm>
        </p:spPr>
        <p:txBody>
          <a:bodyPr>
            <a:normAutofit/>
          </a:bodyPr>
          <a:lstStyle/>
          <a:p>
            <a:pPr algn="ctr"/>
            <a:r>
              <a:rPr lang="en-US" sz="4900" dirty="0"/>
              <a:t>How can YOU end HCV among PLWH?</a:t>
            </a:r>
          </a:p>
        </p:txBody>
      </p:sp>
      <p:sp>
        <p:nvSpPr>
          <p:cNvPr id="3" name="Content Placeholder 2"/>
          <p:cNvSpPr>
            <a:spLocks noGrp="1"/>
          </p:cNvSpPr>
          <p:nvPr>
            <p:ph idx="1"/>
          </p:nvPr>
        </p:nvSpPr>
        <p:spPr>
          <a:xfrm>
            <a:off x="506186" y="1175657"/>
            <a:ext cx="11446328" cy="4816929"/>
          </a:xfrm>
        </p:spPr>
        <p:txBody>
          <a:bodyPr>
            <a:normAutofit/>
          </a:bodyPr>
          <a:lstStyle/>
          <a:p>
            <a:pPr algn="ctr"/>
            <a:r>
              <a:rPr lang="en-US" b="1" dirty="0"/>
              <a:t>Relationships &amp; collaboration essential to HCV elimination with limited resources! </a:t>
            </a:r>
          </a:p>
          <a:p>
            <a:pPr marL="342900" lvl="1" indent="-342900"/>
            <a:endParaRPr lang="en-US" sz="900" dirty="0"/>
          </a:p>
          <a:p>
            <a:pPr marL="457200" lvl="1" indent="-457200"/>
            <a:r>
              <a:rPr lang="en-US" sz="2800" i="1" dirty="0"/>
              <a:t>Already working on HCV? </a:t>
            </a:r>
          </a:p>
          <a:p>
            <a:pPr marL="800100" lvl="3" indent="-342900">
              <a:buFont typeface="Wingdings" panose="05000000000000000000" pitchFamily="2" charset="2"/>
              <a:buChar char="§"/>
            </a:pPr>
            <a:r>
              <a:rPr lang="en-US" sz="2200" dirty="0"/>
              <a:t>Promote yourself as a local expert</a:t>
            </a:r>
          </a:p>
          <a:p>
            <a:pPr marL="1257300" lvl="4" indent="-342900">
              <a:buFont typeface="Wingdings" panose="05000000000000000000" pitchFamily="2" charset="2"/>
              <a:buChar char="Ø"/>
            </a:pPr>
            <a:r>
              <a:rPr lang="en-US" sz="2000" dirty="0"/>
              <a:t>Contact your regional AETC: let them know are interested in helping build local capacity</a:t>
            </a:r>
          </a:p>
          <a:p>
            <a:pPr marL="800100" lvl="3" indent="-342900">
              <a:buFont typeface="Wingdings" panose="05000000000000000000" pitchFamily="2" charset="2"/>
              <a:buChar char="§"/>
            </a:pPr>
            <a:r>
              <a:rPr lang="en-US" sz="2200" dirty="0"/>
              <a:t>Create a micro-elimination plan for your agency or help create one for your community </a:t>
            </a:r>
          </a:p>
          <a:p>
            <a:pPr marL="342900" lvl="1" indent="-342900"/>
            <a:endParaRPr lang="en-US" sz="800" dirty="0"/>
          </a:p>
          <a:p>
            <a:pPr marL="457200" indent="-457200">
              <a:buFont typeface="Arial" panose="020B0604020202020204" pitchFamily="34" charset="0"/>
              <a:buChar char="•"/>
            </a:pPr>
            <a:r>
              <a:rPr lang="en-US" sz="2800" i="1" dirty="0"/>
              <a:t>Need help scaling up HCV services? </a:t>
            </a:r>
          </a:p>
          <a:p>
            <a:pPr marL="800100" lvl="3" indent="-342900">
              <a:buFont typeface="Wingdings" panose="05000000000000000000" pitchFamily="2" charset="2"/>
              <a:buChar char="§"/>
            </a:pPr>
            <a:r>
              <a:rPr lang="en-US" sz="2200" dirty="0"/>
              <a:t>Reach out to experts for help! </a:t>
            </a:r>
          </a:p>
          <a:p>
            <a:pPr marL="1257300" lvl="4" indent="-342900">
              <a:buFont typeface="Wingdings" panose="05000000000000000000" pitchFamily="2" charset="2"/>
              <a:buChar char="Ø"/>
            </a:pPr>
            <a:r>
              <a:rPr lang="en-US" sz="2000" dirty="0"/>
              <a:t>Local: AETC; Viral Hepatitis Prevention Coordinator at health department</a:t>
            </a:r>
          </a:p>
          <a:p>
            <a:pPr marL="1257300" lvl="4" indent="-342900">
              <a:buFont typeface="Wingdings" panose="05000000000000000000" pitchFamily="2" charset="2"/>
              <a:buChar char="Ø"/>
            </a:pPr>
            <a:r>
              <a:rPr lang="en-US" sz="2000" dirty="0"/>
              <a:t>National: NVHR, NASTAD </a:t>
            </a:r>
          </a:p>
          <a:p>
            <a:pPr marL="800100" lvl="3" indent="-342900">
              <a:buFont typeface="Wingdings" panose="05000000000000000000" pitchFamily="2" charset="2"/>
              <a:buChar char="§"/>
            </a:pPr>
            <a:r>
              <a:rPr lang="en-US" sz="2200" dirty="0"/>
              <a:t>Remember: It’s ok to start small</a:t>
            </a:r>
          </a:p>
          <a:p>
            <a:pPr marL="1257300" lvl="4" indent="-342900">
              <a:buFont typeface="Wingdings" panose="05000000000000000000" pitchFamily="2" charset="2"/>
              <a:buChar char="Ø"/>
            </a:pPr>
            <a:r>
              <a:rPr lang="en-US" sz="2000" dirty="0"/>
              <a:t>Pilot projects can lead to bigger initiatives, bring in new resources</a:t>
            </a:r>
          </a:p>
          <a:p>
            <a:pPr marL="1257300" lvl="4" indent="-342900"/>
            <a:endParaRPr lang="en-US" sz="2200" dirty="0"/>
          </a:p>
          <a:p>
            <a:pPr marL="800100" lvl="3" indent="-342900"/>
            <a:endParaRPr lang="en-US" sz="2200" dirty="0"/>
          </a:p>
          <a:p>
            <a:pPr marL="914400" lvl="4" indent="0">
              <a:buNone/>
            </a:pPr>
            <a:endParaRPr lang="en-US" sz="2200" dirty="0"/>
          </a:p>
          <a:p>
            <a:pPr lvl="1"/>
            <a:endParaRPr lang="en-US" sz="2000" dirty="0"/>
          </a:p>
          <a:p>
            <a:endParaRPr lang="en-US" dirty="0"/>
          </a:p>
          <a:p>
            <a:endParaRPr lang="en-US" dirty="0"/>
          </a:p>
        </p:txBody>
      </p:sp>
    </p:spTree>
    <p:extLst>
      <p:ext uri="{BB962C8B-B14F-4D97-AF65-F5344CB8AC3E}">
        <p14:creationId xmlns:p14="http://schemas.microsoft.com/office/powerpoint/2010/main" val="29451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6DE6-BA00-477F-95C5-2B422972C9BA}"/>
              </a:ext>
            </a:extLst>
          </p:cNvPr>
          <p:cNvSpPr>
            <a:spLocks noGrp="1"/>
          </p:cNvSpPr>
          <p:nvPr>
            <p:ph type="title"/>
          </p:nvPr>
        </p:nvSpPr>
        <p:spPr/>
        <p:txBody>
          <a:bodyPr>
            <a:normAutofit fontScale="90000"/>
          </a:bodyPr>
          <a:lstStyle/>
          <a:p>
            <a:r>
              <a:rPr lang="en-US" dirty="0"/>
              <a:t>Learning Objectives</a:t>
            </a:r>
          </a:p>
        </p:txBody>
      </p:sp>
      <p:sp>
        <p:nvSpPr>
          <p:cNvPr id="3" name="Content Placeholder 2">
            <a:extLst>
              <a:ext uri="{FF2B5EF4-FFF2-40B4-BE49-F238E27FC236}">
                <a16:creationId xmlns:a16="http://schemas.microsoft.com/office/drawing/2014/main" id="{74901B07-71E1-4A4C-906D-78FFFB3838DD}"/>
              </a:ext>
            </a:extLst>
          </p:cNvPr>
          <p:cNvSpPr>
            <a:spLocks noGrp="1"/>
          </p:cNvSpPr>
          <p:nvPr>
            <p:ph sz="half" idx="10"/>
          </p:nvPr>
        </p:nvSpPr>
        <p:spPr/>
        <p:txBody>
          <a:bodyPr/>
          <a:lstStyle/>
          <a:p>
            <a:pPr marL="457200" indent="-457200">
              <a:buFont typeface="Arial" panose="020B0604020202020204" pitchFamily="34" charset="0"/>
              <a:buChar char="•"/>
            </a:pPr>
            <a:r>
              <a:rPr lang="en-US" sz="3100" dirty="0"/>
              <a:t>Identify methods used to engage clinical teams to increase prevention, diagnosis, and cure of hepatitis </a:t>
            </a:r>
            <a:r>
              <a:rPr lang="en-US" sz="3100"/>
              <a:t>C virus (</a:t>
            </a:r>
            <a:r>
              <a:rPr lang="en-US" sz="3100" dirty="0"/>
              <a:t>HCV) in people living with HIV (PLWH).</a:t>
            </a:r>
          </a:p>
          <a:p>
            <a:pPr marL="457200" indent="-457200">
              <a:buFont typeface="Arial" panose="020B0604020202020204" pitchFamily="34" charset="0"/>
              <a:buChar char="•"/>
            </a:pPr>
            <a:r>
              <a:rPr lang="en-US" sz="3100" dirty="0"/>
              <a:t>Utilize a toolkit to assist in removing barriers to preventing, diagnosing, and curing HCV in HIV/HCV co-infected individuals of color.</a:t>
            </a:r>
          </a:p>
          <a:p>
            <a:pPr marL="457200" indent="-457200">
              <a:buFont typeface="Arial" panose="020B0604020202020204" pitchFamily="34" charset="0"/>
              <a:buChar char="•"/>
            </a:pPr>
            <a:r>
              <a:rPr lang="en-US" sz="3100" dirty="0"/>
              <a:t>Apply a multi-level approach to integrating HCV care into RWHAP clinical settings. </a:t>
            </a:r>
          </a:p>
          <a:p>
            <a:endParaRPr lang="en-US" dirty="0"/>
          </a:p>
        </p:txBody>
      </p:sp>
    </p:spTree>
    <p:extLst>
      <p:ext uri="{BB962C8B-B14F-4D97-AF65-F5344CB8AC3E}">
        <p14:creationId xmlns:p14="http://schemas.microsoft.com/office/powerpoint/2010/main" val="3507238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184800"/>
            <a:ext cx="11560629" cy="829193"/>
          </a:xfrm>
        </p:spPr>
        <p:txBody>
          <a:bodyPr>
            <a:normAutofit fontScale="90000"/>
          </a:bodyPr>
          <a:lstStyle/>
          <a:p>
            <a:pPr algn="ctr"/>
            <a:r>
              <a:rPr lang="en-US" dirty="0"/>
              <a:t>HIV/HCV Resources </a:t>
            </a:r>
          </a:p>
        </p:txBody>
      </p:sp>
      <p:sp>
        <p:nvSpPr>
          <p:cNvPr id="3" name="Content Placeholder 2"/>
          <p:cNvSpPr>
            <a:spLocks noGrp="1"/>
          </p:cNvSpPr>
          <p:nvPr>
            <p:ph idx="1"/>
          </p:nvPr>
        </p:nvSpPr>
        <p:spPr>
          <a:xfrm>
            <a:off x="342899" y="1110245"/>
            <a:ext cx="11560629" cy="3989614"/>
          </a:xfrm>
        </p:spPr>
        <p:txBody>
          <a:bodyPr>
            <a:noAutofit/>
          </a:bodyPr>
          <a:lstStyle/>
          <a:p>
            <a:pPr marL="457200" indent="-457200">
              <a:buFont typeface="Arial" panose="020B0604020202020204" pitchFamily="34" charset="0"/>
              <a:buChar char="•"/>
            </a:pPr>
            <a:r>
              <a:rPr lang="en-US" sz="3200" dirty="0"/>
              <a:t>Philly HIV/HCV Resource Center: </a:t>
            </a:r>
            <a:r>
              <a:rPr lang="en-US" sz="3200" dirty="0">
                <a:hlinkClick r:id="rId2"/>
              </a:rPr>
              <a:t>www.hepcap.org</a:t>
            </a:r>
            <a:r>
              <a:rPr lang="en-US" sz="3200" dirty="0"/>
              <a:t> </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3200" dirty="0"/>
              <a:t>National HIV/HCV Curriculum: </a:t>
            </a:r>
            <a:r>
              <a:rPr lang="en-US" sz="3200" dirty="0">
                <a:hlinkClick r:id="rId3"/>
              </a:rPr>
              <a:t>www.aidsetc.org/hivhcv</a:t>
            </a:r>
            <a:endParaRPr lang="en-US" sz="3200"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3200" dirty="0"/>
              <a:t>HCV Testing for HIV Providers: </a:t>
            </a:r>
            <a:r>
              <a:rPr lang="en-US" dirty="0">
                <a:hlinkClick r:id="rId4"/>
              </a:rPr>
              <a:t>www.aahivm.org/hcv-testing-screening/</a:t>
            </a:r>
            <a:endParaRPr lang="en-US"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3200" dirty="0"/>
              <a:t>HCV Treatment Guidelines: </a:t>
            </a:r>
            <a:r>
              <a:rPr lang="en-US" sz="3200" dirty="0">
                <a:hlinkClick r:id="rId5"/>
              </a:rPr>
              <a:t>www.hcvguidelines.org</a:t>
            </a:r>
            <a:endParaRPr lang="en-US" sz="3200" dirty="0"/>
          </a:p>
          <a:p>
            <a:pPr marL="457200" indent="-457200">
              <a:buFont typeface="Arial" panose="020B0604020202020204" pitchFamily="34" charset="0"/>
              <a:buChar char="•"/>
            </a:pPr>
            <a:endParaRPr lang="en-US" sz="800" dirty="0"/>
          </a:p>
          <a:p>
            <a:pPr marL="457200" indent="-457200">
              <a:lnSpc>
                <a:spcPct val="100000"/>
              </a:lnSpc>
              <a:spcBef>
                <a:spcPts val="0"/>
              </a:spcBef>
              <a:spcAft>
                <a:spcPts val="600"/>
              </a:spcAft>
              <a:buFont typeface="Arial" panose="020B0604020202020204" pitchFamily="34" charset="0"/>
              <a:buChar char="•"/>
            </a:pPr>
            <a:r>
              <a:rPr lang="en-US" sz="3200" dirty="0"/>
              <a:t>HCV Treatment Access Information:</a:t>
            </a:r>
            <a:endParaRPr lang="en-US" sz="800" dirty="0"/>
          </a:p>
          <a:p>
            <a:pPr marL="1143000" lvl="1" indent="-457200">
              <a:lnSpc>
                <a:spcPct val="100000"/>
              </a:lnSpc>
              <a:spcBef>
                <a:spcPts val="0"/>
              </a:spcBef>
              <a:spcAft>
                <a:spcPts val="600"/>
              </a:spcAft>
              <a:buFont typeface="Wingdings" panose="05000000000000000000" pitchFamily="2" charset="2"/>
              <a:buChar char="§"/>
            </a:pPr>
            <a:r>
              <a:rPr lang="en-US" dirty="0"/>
              <a:t>NVHR &amp; CHLPI State of Medicaid Access Report Cards: </a:t>
            </a:r>
            <a:r>
              <a:rPr lang="en-US" dirty="0">
                <a:hlinkClick r:id="rId6"/>
              </a:rPr>
              <a:t>www.stateofhepc.org</a:t>
            </a:r>
            <a:endParaRPr lang="en-US" sz="2000" dirty="0"/>
          </a:p>
          <a:p>
            <a:pPr marL="1143000" lvl="1" indent="-457200">
              <a:lnSpc>
                <a:spcPct val="100000"/>
              </a:lnSpc>
              <a:spcBef>
                <a:spcPts val="0"/>
              </a:spcBef>
              <a:spcAft>
                <a:spcPts val="600"/>
              </a:spcAft>
              <a:buFont typeface="Wingdings" panose="05000000000000000000" pitchFamily="2" charset="2"/>
              <a:buChar char="§"/>
            </a:pPr>
            <a:r>
              <a:rPr lang="en-US" sz="2400" dirty="0"/>
              <a:t>NASTAD: </a:t>
            </a:r>
            <a:r>
              <a:rPr lang="en-US" sz="2400" dirty="0">
                <a:hlinkClick r:id="rId7"/>
              </a:rPr>
              <a:t>https://www.nastad.org/resource/adap-hcv-decision-tree</a:t>
            </a:r>
            <a:endParaRPr lang="en-US" sz="2400" dirty="0"/>
          </a:p>
          <a:p>
            <a:pPr marL="914400" lvl="2" indent="0">
              <a:buNone/>
            </a:pPr>
            <a:endParaRPr lang="en-US" sz="2800" dirty="0"/>
          </a:p>
          <a:p>
            <a:pPr lvl="1"/>
            <a:endParaRPr lang="en-US" sz="2800" dirty="0"/>
          </a:p>
        </p:txBody>
      </p:sp>
    </p:spTree>
    <p:extLst>
      <p:ext uri="{BB962C8B-B14F-4D97-AF65-F5344CB8AC3E}">
        <p14:creationId xmlns:p14="http://schemas.microsoft.com/office/powerpoint/2010/main" val="2020361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28" y="56696"/>
            <a:ext cx="4302898" cy="759733"/>
          </a:xfrm>
        </p:spPr>
        <p:txBody>
          <a:bodyPr/>
          <a:lstStyle/>
          <a:p>
            <a:r>
              <a:rPr lang="en-US" sz="4400" b="1" dirty="0"/>
              <a:t>THANK YOU! </a:t>
            </a:r>
          </a:p>
        </p:txBody>
      </p:sp>
      <p:sp>
        <p:nvSpPr>
          <p:cNvPr id="8" name="Rectangle 7"/>
          <p:cNvSpPr/>
          <p:nvPr/>
        </p:nvSpPr>
        <p:spPr>
          <a:xfrm>
            <a:off x="256858" y="816429"/>
            <a:ext cx="7372974" cy="4955203"/>
          </a:xfrm>
          <a:prstGeom prst="rect">
            <a:avLst/>
          </a:prstGeom>
        </p:spPr>
        <p:txBody>
          <a:bodyPr wrap="square">
            <a:spAutoFit/>
          </a:bodyPr>
          <a:lstStyle/>
          <a:p>
            <a:r>
              <a:rPr lang="en-US" sz="2800" b="1" u="sng" dirty="0"/>
              <a:t>Philadelphia Department of Public Health</a:t>
            </a:r>
          </a:p>
          <a:p>
            <a:pPr marL="342900" indent="-342900">
              <a:buFont typeface="Arial" panose="020B0604020202020204" pitchFamily="34" charset="0"/>
              <a:buChar char="•"/>
            </a:pPr>
            <a:r>
              <a:rPr lang="en-US" sz="2400" dirty="0"/>
              <a:t>Viral Hepatitis Team </a:t>
            </a:r>
          </a:p>
          <a:p>
            <a:pPr marL="342900" indent="-342900">
              <a:buFont typeface="Arial" panose="020B0604020202020204" pitchFamily="34" charset="0"/>
              <a:buChar char="•"/>
            </a:pPr>
            <a:r>
              <a:rPr lang="en-US" sz="2400" dirty="0"/>
              <a:t>AIDS Activities Coordinating Office</a:t>
            </a:r>
          </a:p>
          <a:p>
            <a:pPr marL="342900" indent="-342900">
              <a:buFont typeface="Arial" panose="020B0604020202020204" pitchFamily="34" charset="0"/>
              <a:buChar char="•"/>
            </a:pPr>
            <a:r>
              <a:rPr lang="en-US" sz="2400" dirty="0"/>
              <a:t>C </a:t>
            </a:r>
            <a:r>
              <a:rPr lang="en-US" sz="2400" dirty="0" err="1"/>
              <a:t>Ya</a:t>
            </a:r>
            <a:r>
              <a:rPr lang="en-US" sz="2400" dirty="0"/>
              <a:t>, </a:t>
            </a:r>
            <a:r>
              <a:rPr lang="en-US" sz="2400" dirty="0" err="1"/>
              <a:t>CoRECT</a:t>
            </a:r>
            <a:r>
              <a:rPr lang="en-US" sz="2400" dirty="0"/>
              <a:t> &amp; C Change Teams</a:t>
            </a:r>
          </a:p>
          <a:p>
            <a:pPr algn="ctr"/>
            <a:endParaRPr lang="en-US" sz="800" dirty="0"/>
          </a:p>
          <a:p>
            <a:r>
              <a:rPr lang="en-US" sz="2800" b="1" u="sng" dirty="0"/>
              <a:t>Community Partners</a:t>
            </a:r>
          </a:p>
          <a:p>
            <a:pPr marL="342900" indent="-342900">
              <a:buFont typeface="Arial" panose="020B0604020202020204" pitchFamily="34" charset="0"/>
              <a:buChar char="•"/>
            </a:pPr>
            <a:r>
              <a:rPr lang="en-US" sz="2400" dirty="0" err="1"/>
              <a:t>HepCAP</a:t>
            </a:r>
            <a:endParaRPr lang="en-US" sz="2400" dirty="0"/>
          </a:p>
          <a:p>
            <a:pPr marL="342900" indent="-342900">
              <a:buFont typeface="Arial" panose="020B0604020202020204" pitchFamily="34" charset="0"/>
              <a:buChar char="•"/>
            </a:pPr>
            <a:r>
              <a:rPr lang="en-US" sz="2400" dirty="0" err="1"/>
              <a:t>MidAtlantic</a:t>
            </a:r>
            <a:r>
              <a:rPr lang="en-US" sz="2400" dirty="0"/>
              <a:t> AETC </a:t>
            </a:r>
          </a:p>
          <a:p>
            <a:pPr marL="800100" lvl="1" indent="-342900">
              <a:buFont typeface="Wingdings" panose="05000000000000000000" pitchFamily="2" charset="2"/>
              <a:buChar char="§"/>
            </a:pPr>
            <a:r>
              <a:rPr lang="en-US" sz="2400" dirty="0"/>
              <a:t>Philadelphia Performance Site at Health Federation</a:t>
            </a:r>
          </a:p>
          <a:p>
            <a:pPr marL="342900" indent="-342900">
              <a:buFont typeface="Arial" panose="020B0604020202020204" pitchFamily="34" charset="0"/>
              <a:buChar char="•"/>
            </a:pPr>
            <a:r>
              <a:rPr lang="en-US" sz="2400" dirty="0"/>
              <a:t>Philly’s HIV Service Providers</a:t>
            </a:r>
          </a:p>
          <a:p>
            <a:pPr marL="342900" indent="-342900">
              <a:buFont typeface="Arial" panose="020B0604020202020204" pitchFamily="34" charset="0"/>
              <a:buChar char="•"/>
            </a:pPr>
            <a:r>
              <a:rPr lang="en-US" sz="2400" dirty="0"/>
              <a:t>Philadelphians living with HIV &amp; Hep C</a:t>
            </a:r>
          </a:p>
          <a:p>
            <a:pPr marL="288925" indent="-288925">
              <a:buFont typeface="Arial" panose="020B0604020202020204" pitchFamily="34" charset="0"/>
              <a:buChar char="•"/>
            </a:pPr>
            <a:endParaRPr lang="en-US" sz="800" dirty="0"/>
          </a:p>
          <a:p>
            <a:pPr lvl="0"/>
            <a:r>
              <a:rPr lang="en-US" sz="2800" b="1" u="sng" dirty="0">
                <a:solidFill>
                  <a:srgbClr val="2C2C2C"/>
                </a:solidFill>
              </a:rPr>
              <a:t>National Partners</a:t>
            </a:r>
          </a:p>
          <a:p>
            <a:pPr marL="342900" lvl="0" indent="-342900">
              <a:buFont typeface="Arial" panose="020B0604020202020204" pitchFamily="34" charset="0"/>
              <a:buChar char="•"/>
            </a:pPr>
            <a:r>
              <a:rPr lang="en-US" sz="2400" dirty="0">
                <a:solidFill>
                  <a:srgbClr val="2C2C2C"/>
                </a:solidFill>
              </a:rPr>
              <a:t>HRSA &amp; RAND </a:t>
            </a:r>
          </a:p>
        </p:txBody>
      </p:sp>
      <p:pic>
        <p:nvPicPr>
          <p:cNvPr id="6" name="Picture 6" descr="https://lh3.googleusercontent.com/DpRwvqoCYN-i8qqN8veD3w989xVzAJt01Da42o6Z8fHz9Xx-Ai8CYeLjmS2_vIoW4zBS-MHbm0V7KKRabxzR_uZ5OBg6KQxrHc0PRqJXMZfxk7qZ7Kh-NcYNyZoBKsOKT9HT0FZ8JI4hB19oM6mdQFZ9buULmbYCXmL-iK2coqIAXde9ENZ0LwYKRKNynZQtFfL0WzopUk8dmVZWx5Giq12E23HnON9tt3SOAwWMjbCn-e2u6zjnzHaJjKGRXw27Xbo0xxaZRnPHQaknp2_XpRDTqX-cHFNxCSzr7EYjvj-uyrNM1n0o8KO6SRHUpd4Um3uxl7nSK3y9XvLss3Gn2RDk86txsMa_bEaJgydwvQEMnHmkKCopU-InLhpsN6o2sGOUcq2QzaTAsYp_orMFWIupplm19rbls-oBKvyhxSY_KaSiNZte5XSOXuPpXSJ__yOfSwbWb5-TrZiMrqUCJJoiYvhBRUMP8Bk-g0wI_5mIhpujyvnofLjtJ7Uc24yP-LcarnEo-L9q-LqHWJoUglQG2f-yM8iOHVA7xbUHe6r5FFC6zA2vMfpGVAW0ksr9aETPTWandMtNfIBlZYTXRMHryF017hrkcUiMo0JT=w990-h742-n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35" r="18183"/>
          <a:stretch/>
        </p:blipFill>
        <p:spPr bwMode="auto">
          <a:xfrm>
            <a:off x="7478485" y="1110344"/>
            <a:ext cx="4519385" cy="384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56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13658" y="633663"/>
            <a:ext cx="5758543" cy="4911340"/>
          </a:xfrm>
        </p:spPr>
        <p:txBody>
          <a:bodyPr/>
          <a:lstStyle/>
          <a:p>
            <a:pPr marL="0" indent="0">
              <a:lnSpc>
                <a:spcPct val="100000"/>
              </a:lnSpc>
              <a:spcBef>
                <a:spcPts val="0"/>
              </a:spcBef>
              <a:buNone/>
            </a:pPr>
            <a:r>
              <a:rPr lang="en-US" sz="3200" b="1" dirty="0">
                <a:solidFill>
                  <a:srgbClr val="C00000"/>
                </a:solidFill>
              </a:rPr>
              <a:t>Alex Shirreffs, MPH</a:t>
            </a:r>
          </a:p>
          <a:p>
            <a:pPr marL="0" indent="0">
              <a:lnSpc>
                <a:spcPct val="100000"/>
              </a:lnSpc>
              <a:spcBef>
                <a:spcPts val="0"/>
              </a:spcBef>
              <a:buNone/>
            </a:pPr>
            <a:r>
              <a:rPr lang="en-US" sz="3200" i="1" dirty="0"/>
              <a:t>HIV/HCV Project Coordinator</a:t>
            </a:r>
          </a:p>
          <a:p>
            <a:pPr marL="0" indent="0">
              <a:lnSpc>
                <a:spcPct val="100000"/>
              </a:lnSpc>
              <a:spcBef>
                <a:spcPts val="0"/>
              </a:spcBef>
              <a:buNone/>
            </a:pPr>
            <a:endParaRPr lang="en-US" sz="1800" dirty="0"/>
          </a:p>
          <a:p>
            <a:pPr marL="0" indent="0">
              <a:lnSpc>
                <a:spcPct val="100000"/>
              </a:lnSpc>
              <a:spcBef>
                <a:spcPts val="0"/>
              </a:spcBef>
              <a:buNone/>
            </a:pPr>
            <a:r>
              <a:rPr lang="en-US" sz="2600" dirty="0"/>
              <a:t>AIDS Activities Coordinating Office</a:t>
            </a:r>
          </a:p>
          <a:p>
            <a:pPr marL="0" indent="0">
              <a:lnSpc>
                <a:spcPct val="100000"/>
              </a:lnSpc>
              <a:spcBef>
                <a:spcPts val="0"/>
              </a:spcBef>
              <a:buNone/>
            </a:pPr>
            <a:r>
              <a:rPr lang="en-US" sz="2600" dirty="0"/>
              <a:t>Philadelphia Department of Public Health</a:t>
            </a:r>
          </a:p>
          <a:p>
            <a:pPr marL="0" indent="0">
              <a:lnSpc>
                <a:spcPct val="100000"/>
              </a:lnSpc>
              <a:spcBef>
                <a:spcPts val="0"/>
              </a:spcBef>
              <a:buNone/>
            </a:pPr>
            <a:endParaRPr lang="en-US" sz="1800" dirty="0">
              <a:hlinkClick r:id="" action="ppaction://noaction"/>
            </a:endParaRPr>
          </a:p>
          <a:p>
            <a:pPr marL="0" indent="0">
              <a:lnSpc>
                <a:spcPct val="100000"/>
              </a:lnSpc>
              <a:spcBef>
                <a:spcPts val="0"/>
              </a:spcBef>
              <a:buNone/>
            </a:pPr>
            <a:r>
              <a:rPr lang="en-US" sz="2600" dirty="0"/>
              <a:t>Alexandra.Shirreffs@phila.gov</a:t>
            </a:r>
          </a:p>
          <a:p>
            <a:pPr marL="0" indent="0">
              <a:lnSpc>
                <a:spcPct val="100000"/>
              </a:lnSpc>
              <a:spcBef>
                <a:spcPts val="0"/>
              </a:spcBef>
              <a:buNone/>
            </a:pPr>
            <a:r>
              <a:rPr lang="en-US" sz="2600" dirty="0"/>
              <a:t>215-685-5381</a:t>
            </a:r>
          </a:p>
          <a:p>
            <a:endParaRPr lang="en-US" dirty="0"/>
          </a:p>
        </p:txBody>
      </p:sp>
      <p:sp>
        <p:nvSpPr>
          <p:cNvPr id="7" name="Content Placeholder 6"/>
          <p:cNvSpPr>
            <a:spLocks noGrp="1"/>
          </p:cNvSpPr>
          <p:nvPr>
            <p:ph sz="half" idx="10"/>
          </p:nvPr>
        </p:nvSpPr>
        <p:spPr>
          <a:xfrm>
            <a:off x="6172201" y="633663"/>
            <a:ext cx="5633355" cy="4911340"/>
          </a:xfrm>
        </p:spPr>
        <p:txBody>
          <a:bodyPr>
            <a:normAutofit/>
          </a:bodyPr>
          <a:lstStyle/>
          <a:p>
            <a:pPr marL="0" indent="0" algn="r">
              <a:lnSpc>
                <a:spcPct val="100000"/>
              </a:lnSpc>
              <a:spcBef>
                <a:spcPts val="0"/>
              </a:spcBef>
              <a:buNone/>
            </a:pPr>
            <a:r>
              <a:rPr lang="en-US" sz="3200" b="1" dirty="0">
                <a:solidFill>
                  <a:srgbClr val="C00000"/>
                </a:solidFill>
              </a:rPr>
              <a:t>Susan Thompson</a:t>
            </a:r>
          </a:p>
          <a:p>
            <a:pPr marL="0" indent="0" algn="r">
              <a:lnSpc>
                <a:spcPct val="100000"/>
              </a:lnSpc>
              <a:spcBef>
                <a:spcPts val="0"/>
              </a:spcBef>
              <a:buNone/>
            </a:pPr>
            <a:r>
              <a:rPr lang="en-US" sz="3200" i="1" dirty="0"/>
              <a:t>Training Director</a:t>
            </a:r>
          </a:p>
          <a:p>
            <a:pPr marL="0" indent="0" algn="r">
              <a:lnSpc>
                <a:spcPct val="100000"/>
              </a:lnSpc>
              <a:spcBef>
                <a:spcPts val="0"/>
              </a:spcBef>
              <a:buNone/>
            </a:pPr>
            <a:endParaRPr lang="en-US" sz="1800" dirty="0"/>
          </a:p>
          <a:p>
            <a:pPr marL="0" indent="0" algn="r">
              <a:lnSpc>
                <a:spcPct val="100000"/>
              </a:lnSpc>
              <a:spcBef>
                <a:spcPts val="0"/>
              </a:spcBef>
              <a:buNone/>
            </a:pPr>
            <a:r>
              <a:rPr lang="en-US" sz="2600" dirty="0" err="1"/>
              <a:t>MidAtlantic</a:t>
            </a:r>
            <a:r>
              <a:rPr lang="en-US" sz="2600" dirty="0"/>
              <a:t> AETC </a:t>
            </a:r>
          </a:p>
          <a:p>
            <a:pPr marL="0" indent="0" algn="r">
              <a:lnSpc>
                <a:spcPct val="100000"/>
              </a:lnSpc>
              <a:spcBef>
                <a:spcPts val="0"/>
              </a:spcBef>
              <a:buNone/>
            </a:pPr>
            <a:r>
              <a:rPr lang="en-US" sz="2600" dirty="0"/>
              <a:t>Regional Partner, Health Federation</a:t>
            </a:r>
          </a:p>
          <a:p>
            <a:pPr marL="0" indent="0" algn="r">
              <a:lnSpc>
                <a:spcPct val="100000"/>
              </a:lnSpc>
              <a:spcBef>
                <a:spcPts val="0"/>
              </a:spcBef>
              <a:buNone/>
            </a:pPr>
            <a:endParaRPr lang="en-US" sz="1800" dirty="0">
              <a:hlinkClick r:id="" action="ppaction://noaction"/>
            </a:endParaRPr>
          </a:p>
          <a:p>
            <a:pPr marL="0" indent="0" algn="r">
              <a:lnSpc>
                <a:spcPct val="100000"/>
              </a:lnSpc>
              <a:spcBef>
                <a:spcPts val="0"/>
              </a:spcBef>
              <a:buNone/>
            </a:pPr>
            <a:r>
              <a:rPr lang="en-US" sz="2600" dirty="0"/>
              <a:t>sthompson@healthfederation.org</a:t>
            </a:r>
          </a:p>
          <a:p>
            <a:pPr marL="0" indent="0" algn="r">
              <a:lnSpc>
                <a:spcPct val="100000"/>
              </a:lnSpc>
              <a:spcBef>
                <a:spcPts val="0"/>
              </a:spcBef>
              <a:buNone/>
            </a:pPr>
            <a:r>
              <a:rPr lang="en-US" sz="2600" dirty="0"/>
              <a:t>215-557-2101</a:t>
            </a:r>
          </a:p>
        </p:txBody>
      </p:sp>
    </p:spTree>
    <p:extLst>
      <p:ext uri="{BB962C8B-B14F-4D97-AF65-F5344CB8AC3E}">
        <p14:creationId xmlns:p14="http://schemas.microsoft.com/office/powerpoint/2010/main" val="633027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73233" y="3175206"/>
            <a:ext cx="8794414" cy="677108"/>
          </a:xfrm>
          <a:prstGeom prst="rect">
            <a:avLst/>
          </a:prstGeom>
        </p:spPr>
        <p:txBody>
          <a:bodyPr wrap="square">
            <a:spAutoFit/>
          </a:bodyPr>
          <a:lstStyle/>
          <a:p>
            <a:pPr algn="ctr"/>
            <a:r>
              <a:rPr lang="en-US" sz="2000" b="1" dirty="0">
                <a:solidFill>
                  <a:schemeClr val="bg2"/>
                </a:solidFill>
                <a:latin typeface="Calibri" panose="020F0502020204030204" pitchFamily="34" charset="0"/>
              </a:rPr>
              <a:t>A</a:t>
            </a:r>
            <a:r>
              <a:rPr lang="en-US" sz="2000" b="1" dirty="0">
                <a:latin typeface="Calibri" panose="020F0502020204030204" pitchFamily="34" charset="0"/>
              </a:rPr>
              <a:t>chieving </a:t>
            </a:r>
            <a:r>
              <a:rPr lang="en-US" sz="2000" b="1" dirty="0">
                <a:solidFill>
                  <a:schemeClr val="bg2"/>
                </a:solidFill>
                <a:latin typeface="Calibri" panose="020F0502020204030204" pitchFamily="34" charset="0"/>
              </a:rPr>
              <a:t>C</a:t>
            </a:r>
            <a:r>
              <a:rPr lang="en-US" sz="2000" b="1" dirty="0">
                <a:latin typeface="Calibri" panose="020F0502020204030204" pitchFamily="34" charset="0"/>
              </a:rPr>
              <a:t>omprehensive </a:t>
            </a:r>
            <a:r>
              <a:rPr lang="en-US" sz="2000" b="1" dirty="0">
                <a:solidFill>
                  <a:schemeClr val="bg2"/>
                </a:solidFill>
                <a:latin typeface="Calibri" panose="020F0502020204030204" pitchFamily="34" charset="0"/>
              </a:rPr>
              <a:t>C</a:t>
            </a:r>
            <a:r>
              <a:rPr lang="en-US" sz="2000" b="1" dirty="0">
                <a:latin typeface="Calibri" panose="020F0502020204030204" pitchFamily="34" charset="0"/>
              </a:rPr>
              <a:t>overage </a:t>
            </a:r>
            <a:r>
              <a:rPr lang="en-US" sz="2000" b="1" dirty="0">
                <a:solidFill>
                  <a:schemeClr val="bg2"/>
                </a:solidFill>
                <a:latin typeface="Calibri" panose="020F0502020204030204" pitchFamily="34" charset="0"/>
              </a:rPr>
              <a:t>E</a:t>
            </a:r>
            <a:r>
              <a:rPr lang="en-US" sz="2000" b="1" dirty="0">
                <a:latin typeface="Calibri" panose="020F0502020204030204" pitchFamily="34" charset="0"/>
              </a:rPr>
              <a:t>arly, </a:t>
            </a:r>
            <a:r>
              <a:rPr lang="en-US" sz="2000" b="1" dirty="0">
                <a:solidFill>
                  <a:schemeClr val="bg2"/>
                </a:solidFill>
                <a:latin typeface="Calibri" panose="020F0502020204030204" pitchFamily="34" charset="0"/>
              </a:rPr>
              <a:t>S</a:t>
            </a:r>
            <a:r>
              <a:rPr lang="en-US" sz="2000" b="1" dirty="0">
                <a:latin typeface="Calibri" panose="020F0502020204030204" pitchFamily="34" charset="0"/>
              </a:rPr>
              <a:t>ystematically and </a:t>
            </a:r>
            <a:r>
              <a:rPr lang="en-US" sz="2000" b="1" dirty="0">
                <a:solidFill>
                  <a:schemeClr val="bg2"/>
                </a:solidFill>
                <a:latin typeface="Calibri" panose="020F0502020204030204" pitchFamily="34" charset="0"/>
              </a:rPr>
              <a:t>S</a:t>
            </a:r>
            <a:r>
              <a:rPr lang="en-US" sz="2000" b="1" dirty="0">
                <a:latin typeface="Calibri" panose="020F0502020204030204" pitchFamily="34" charset="0"/>
              </a:rPr>
              <a:t>ustainably</a:t>
            </a:r>
          </a:p>
          <a:p>
            <a:pPr algn="ctr"/>
            <a:r>
              <a:rPr lang="en-US" i="1" dirty="0">
                <a:latin typeface="Calibri" panose="020F0502020204030204" pitchFamily="34" charset="0"/>
              </a:rPr>
              <a:t>Jurisdictional Approach to Curing Hepatitis C among HIV/HCV Co-infected People of Color</a:t>
            </a:r>
            <a:endParaRPr lang="en-US" dirty="0">
              <a:latin typeface="Calibri" panose="020F0502020204030204" pitchFamily="34" charset="0"/>
            </a:endParaRPr>
          </a:p>
        </p:txBody>
      </p:sp>
      <p:sp>
        <p:nvSpPr>
          <p:cNvPr id="6" name="Content Placeholder 5"/>
          <p:cNvSpPr txBox="1">
            <a:spLocks noGrp="1"/>
          </p:cNvSpPr>
          <p:nvPr>
            <p:ph idx="10"/>
          </p:nvPr>
        </p:nvSpPr>
        <p:spPr>
          <a:xfrm>
            <a:off x="2473233" y="4501739"/>
            <a:ext cx="9060024" cy="719171"/>
          </a:xfrm>
          <a:prstGeom prst="rect">
            <a:avLst/>
          </a:prstGeom>
          <a:noFill/>
        </p:spPr>
        <p:txBody>
          <a:bodyPr wrap="square" rtlCol="0">
            <a:spAutoFit/>
          </a:bodyPr>
          <a:lstStyle/>
          <a:p>
            <a:r>
              <a:rPr lang="en-US" sz="1800" b="1" dirty="0">
                <a:solidFill>
                  <a:schemeClr val="bg2"/>
                </a:solidFill>
              </a:rPr>
              <a:t>Cecil Tengatenga, MAR   Project Manager/ Project ACCESS</a:t>
            </a:r>
          </a:p>
          <a:p>
            <a:r>
              <a:rPr lang="en-US" sz="1800" i="1" dirty="0">
                <a:solidFill>
                  <a:schemeClr val="bg2"/>
                </a:solidFill>
              </a:rPr>
              <a:t>City of Hartford Health and Human Services, Ryan White Part A Program</a:t>
            </a:r>
          </a:p>
        </p:txBody>
      </p:sp>
      <p:pic>
        <p:nvPicPr>
          <p:cNvPr id="5" name="Content Placeholder 4" descr="Rectangle containing an image of a cross with a heart inside. Project tile is Project Access." title="Project title"/>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652035" y="1711136"/>
            <a:ext cx="5374399" cy="1139357"/>
          </a:xfrm>
        </p:spPr>
      </p:pic>
    </p:spTree>
    <p:extLst>
      <p:ext uri="{BB962C8B-B14F-4D97-AF65-F5344CB8AC3E}">
        <p14:creationId xmlns:p14="http://schemas.microsoft.com/office/powerpoint/2010/main" val="3638858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2ED3-50A4-4E47-9417-45A5AF2B609C}"/>
              </a:ext>
            </a:extLst>
          </p:cNvPr>
          <p:cNvSpPr>
            <a:spLocks noGrp="1"/>
          </p:cNvSpPr>
          <p:nvPr>
            <p:ph type="title"/>
          </p:nvPr>
        </p:nvSpPr>
        <p:spPr/>
        <p:txBody>
          <a:bodyPr>
            <a:noAutofit/>
          </a:bodyPr>
          <a:lstStyle/>
          <a:p>
            <a:r>
              <a:rPr lang="en-US" dirty="0"/>
              <a:t>Disclosures</a:t>
            </a:r>
          </a:p>
        </p:txBody>
      </p:sp>
      <p:sp>
        <p:nvSpPr>
          <p:cNvPr id="3" name="Content Placeholder 2">
            <a:extLst>
              <a:ext uri="{FF2B5EF4-FFF2-40B4-BE49-F238E27FC236}">
                <a16:creationId xmlns:a16="http://schemas.microsoft.com/office/drawing/2014/main" id="{396EB0C9-4DED-4F31-AC5B-2F9034A81FEF}"/>
              </a:ext>
            </a:extLst>
          </p:cNvPr>
          <p:cNvSpPr>
            <a:spLocks noGrp="1"/>
          </p:cNvSpPr>
          <p:nvPr>
            <p:ph sz="half" idx="10"/>
          </p:nvPr>
        </p:nvSpPr>
        <p:spPr/>
        <p:txBody>
          <a:bodyPr anchor="ctr">
            <a:normAutofit/>
          </a:bodyPr>
          <a:lstStyle/>
          <a:p>
            <a:r>
              <a:rPr lang="en-US" dirty="0"/>
              <a:t>Presenter(s) has no financial interest to disclose.</a:t>
            </a:r>
          </a:p>
          <a:p>
            <a:pPr marL="457200" lvl="1" indent="0">
              <a:buNone/>
            </a:pPr>
            <a:endParaRPr lang="en-US" sz="1400" dirty="0">
              <a:solidFill>
                <a:schemeClr val="bg1">
                  <a:lumMod val="50000"/>
                </a:schemeClr>
              </a:solidFill>
            </a:endParaRPr>
          </a:p>
          <a:p>
            <a:pPr indent="-228600"/>
            <a:r>
              <a:rPr lang="en-US" sz="1800" dirty="0"/>
              <a:t>This continuing education activity is managed and accredited by </a:t>
            </a:r>
            <a:r>
              <a:rPr lang="en-US" sz="1800" dirty="0" err="1"/>
              <a:t>AffinityCE</a:t>
            </a:r>
            <a:r>
              <a:rPr lang="en-US" sz="1800" dirty="0"/>
              <a:t>/Professional Education Services Group in cooperation with HRSA and LRG. PESG, HRSA, LRG and all accrediting organization do not support or endorse any product or service mentioned in this activity.</a:t>
            </a:r>
          </a:p>
          <a:p>
            <a:pPr indent="-228600"/>
            <a:r>
              <a:rPr lang="en-US" sz="1800" dirty="0"/>
              <a:t>PESG, HRSA, and LRG staff as well as planners and reviewers have no relevant financial or nonfinancial interest to disclose.</a:t>
            </a:r>
          </a:p>
          <a:p>
            <a:pPr indent="-228600"/>
            <a:r>
              <a:rPr lang="en-US" sz="1800" dirty="0"/>
              <a:t>Commercial Support was not received for this activity.</a:t>
            </a:r>
            <a:endParaRPr lang="en-US" sz="2200" dirty="0"/>
          </a:p>
          <a:p>
            <a:pPr marL="457200" lvl="1" indent="0">
              <a:buNone/>
            </a:pPr>
            <a:endParaRPr lang="en-US" sz="1400" dirty="0">
              <a:solidFill>
                <a:schemeClr val="bg1">
                  <a:lumMod val="50000"/>
                </a:schemeClr>
              </a:solidFill>
            </a:endParaRPr>
          </a:p>
          <a:p>
            <a:endParaRPr lang="en-US" sz="2200" dirty="0"/>
          </a:p>
        </p:txBody>
      </p:sp>
    </p:spTree>
    <p:extLst>
      <p:ext uri="{BB962C8B-B14F-4D97-AF65-F5344CB8AC3E}">
        <p14:creationId xmlns:p14="http://schemas.microsoft.com/office/powerpoint/2010/main" val="3398167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PROJECT OVERVIEW</a:t>
            </a:r>
          </a:p>
        </p:txBody>
      </p:sp>
      <p:sp>
        <p:nvSpPr>
          <p:cNvPr id="3" name="Content Placeholder 2"/>
          <p:cNvSpPr>
            <a:spLocks noGrp="1"/>
          </p:cNvSpPr>
          <p:nvPr>
            <p:ph idx="1"/>
          </p:nvPr>
        </p:nvSpPr>
        <p:spPr>
          <a:xfrm>
            <a:off x="1884219" y="2248912"/>
            <a:ext cx="2618509" cy="4401271"/>
          </a:xfrm>
        </p:spPr>
        <p:txBody>
          <a:bodyPr>
            <a:normAutofit/>
          </a:bodyPr>
          <a:lstStyle/>
          <a:p>
            <a:r>
              <a:rPr lang="en-US" sz="2000" dirty="0">
                <a:latin typeface="+mj-lt"/>
              </a:rPr>
              <a:t>7 Ryan White Clinics enrolled to implement patient navigation, medication adherence and provide ID care for low income individuals co-infected with HIV/HCV throughout the Hartford Transitional Grant Area (TGA).</a:t>
            </a:r>
            <a:endParaRPr lang="en-US" sz="1600" dirty="0">
              <a:latin typeface="+mj-lt"/>
            </a:endParaRPr>
          </a:p>
        </p:txBody>
      </p:sp>
      <p:pic>
        <p:nvPicPr>
          <p:cNvPr id="5" name="Picture 4" descr="Implemenation decision based to manage competing barriers" title="Title explaing the graphic">
            <a:extLst>
              <a:ext uri="{FF2B5EF4-FFF2-40B4-BE49-F238E27FC236}">
                <a16:creationId xmlns:a16="http://schemas.microsoft.com/office/drawing/2014/main" id="{F58C872A-EE8F-4D3E-ABE6-C9C716AEAD39}"/>
              </a:ext>
            </a:extLst>
          </p:cNvPr>
          <p:cNvPicPr>
            <a:picLocks noChangeAspect="1"/>
          </p:cNvPicPr>
          <p:nvPr/>
        </p:nvPicPr>
        <p:blipFill>
          <a:blip r:embed="rId3"/>
          <a:stretch>
            <a:fillRect/>
          </a:stretch>
        </p:blipFill>
        <p:spPr>
          <a:xfrm>
            <a:off x="5628304" y="1612081"/>
            <a:ext cx="5590517" cy="774259"/>
          </a:xfrm>
          <a:prstGeom prst="rect">
            <a:avLst/>
          </a:prstGeom>
        </p:spPr>
      </p:pic>
      <p:graphicFrame>
        <p:nvGraphicFramePr>
          <p:cNvPr id="6" name="Diagram 5" title="Arrows indicating the balance between coordinated response and surveillance"/>
          <p:cNvGraphicFramePr/>
          <p:nvPr>
            <p:extLst>
              <p:ext uri="{D42A27DB-BD31-4B8C-83A1-F6EECF244321}">
                <p14:modId xmlns:p14="http://schemas.microsoft.com/office/powerpoint/2010/main" val="2486156625"/>
              </p:ext>
            </p:extLst>
          </p:nvPr>
        </p:nvGraphicFramePr>
        <p:xfrm>
          <a:off x="5874328" y="2248912"/>
          <a:ext cx="4710546" cy="32790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8281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Project Goals</a:t>
            </a:r>
          </a:p>
        </p:txBody>
      </p:sp>
      <p:sp>
        <p:nvSpPr>
          <p:cNvPr id="3" name="Content Placeholder 2"/>
          <p:cNvSpPr>
            <a:spLocks noGrp="1"/>
          </p:cNvSpPr>
          <p:nvPr>
            <p:ph sz="half" idx="10"/>
          </p:nvPr>
        </p:nvSpPr>
        <p:spPr/>
        <p:txBody>
          <a:bodyPr>
            <a:normAutofit fontScale="55000" lnSpcReduction="20000"/>
          </a:bodyPr>
          <a:lstStyle/>
          <a:p>
            <a:pPr marL="342900" lvl="0" indent="-342900">
              <a:buFont typeface="Arial" panose="020B0604020202020204" pitchFamily="34" charset="0"/>
              <a:buChar char="•"/>
            </a:pPr>
            <a:r>
              <a:rPr lang="en-US" sz="3300" b="1" i="1" dirty="0"/>
              <a:t>Localization of HCV surveillance in </a:t>
            </a:r>
            <a:r>
              <a:rPr lang="en-US" sz="3300" b="1" i="1" dirty="0" err="1"/>
              <a:t>CAREWare</a:t>
            </a:r>
            <a:r>
              <a:rPr lang="en-US" sz="3300" i="1" dirty="0"/>
              <a:t>.</a:t>
            </a:r>
            <a:r>
              <a:rPr lang="en-US" sz="3300" dirty="0"/>
              <a:t> Project ACCESS will use surveillance data to identify, select, and prioritize patients at 5 Ryan White funded HIV health service facilities and assigned to patient navigation and HCV care and treatment.  In conjunction with a QM Nurse and ad-hoc quality management advisory group, Project ACCESS staff will provide training and tailored technical assistance to improve HCV screening, diagnostic testing, linkage to care, and treatment rates at these sites. Additional </a:t>
            </a:r>
            <a:r>
              <a:rPr lang="en-US" sz="3300" dirty="0" err="1"/>
              <a:t>CAREWare</a:t>
            </a:r>
            <a:r>
              <a:rPr lang="en-US" sz="3300" dirty="0"/>
              <a:t> measures (HCV RNA, HCV Medication Initiation, HCV Treatment Referral, HCV Medication Adherence, Achievement of SVR, Post SVR12 Follow-up) were added to collect this information.</a:t>
            </a:r>
          </a:p>
          <a:p>
            <a:pPr marL="342900" lvl="0" indent="-342900">
              <a:buFont typeface="Arial" panose="020B0604020202020204" pitchFamily="34" charset="0"/>
              <a:buChar char="•"/>
            </a:pPr>
            <a:r>
              <a:rPr lang="en-US" sz="3300" b="1" i="1" dirty="0"/>
              <a:t>Implementation of Project ECHO.</a:t>
            </a:r>
            <a:r>
              <a:rPr lang="en-US" sz="3300" b="1" dirty="0"/>
              <a:t> </a:t>
            </a:r>
            <a:r>
              <a:rPr lang="en-US" sz="3300" dirty="0"/>
              <a:t>Project ACCESS will adapt the National AETC curriculum into a telehealth mentoring program that provides remote HCV education to HIV providers in a collaborative community of practice utilizing video conferencing and case-based learning. provide HCV care technical assistance and training to HIV providers. The cohort of providers meets bi-weekly and each intervention site is responsible for presenting at least 3 de-identified clinical cases.</a:t>
            </a:r>
          </a:p>
          <a:p>
            <a:pPr marL="342900" lvl="0" indent="-342900">
              <a:buFont typeface="Arial" panose="020B0604020202020204" pitchFamily="34" charset="0"/>
              <a:buChar char="•"/>
            </a:pPr>
            <a:r>
              <a:rPr lang="en-US" sz="3300" b="1" i="1" dirty="0"/>
              <a:t>Engagement of Patient navigation.</a:t>
            </a:r>
            <a:r>
              <a:rPr lang="en-US" sz="3300" b="1" dirty="0"/>
              <a:t> </a:t>
            </a:r>
            <a:r>
              <a:rPr lang="en-US" sz="3300" dirty="0"/>
              <a:t>Project ACCESS will provide HCV clinical training for HIV clinical providers and HCV basics and patient navigation training for non- clinical providers to improve HCV screening, diagnostic testing, linkage to care, and treatment rates jurisdiction-wide. 6 patient navigators are being funded at 6 of the intervention sites to provide patient outreach, linkage to care, adherence support and community education.</a:t>
            </a:r>
          </a:p>
          <a:p>
            <a:pPr marL="342900" lvl="0" indent="-342900">
              <a:buFont typeface="Arial" panose="020B0604020202020204" pitchFamily="34" charset="0"/>
              <a:buChar char="•"/>
            </a:pPr>
            <a:r>
              <a:rPr lang="en-US" sz="3300" b="1" i="1" dirty="0"/>
              <a:t>Direct patient outreach education</a:t>
            </a:r>
            <a:r>
              <a:rPr lang="en-US" sz="3300" b="1" dirty="0"/>
              <a:t>. </a:t>
            </a:r>
            <a:r>
              <a:rPr lang="en-US" sz="3300" dirty="0"/>
              <a:t>Project ACCESS will create culturally relevant patient education materials and coordinate peer group activities to address disease stigma and access to treatment.</a:t>
            </a:r>
          </a:p>
          <a:p>
            <a:endParaRPr lang="en-US" dirty="0"/>
          </a:p>
        </p:txBody>
      </p:sp>
    </p:spTree>
    <p:extLst>
      <p:ext uri="{BB962C8B-B14F-4D97-AF65-F5344CB8AC3E}">
        <p14:creationId xmlns:p14="http://schemas.microsoft.com/office/powerpoint/2010/main" val="3711441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32CCB-220A-4E18-862F-21B477C47B65}"/>
              </a:ext>
            </a:extLst>
          </p:cNvPr>
          <p:cNvSpPr>
            <a:spLocks noGrp="1"/>
          </p:cNvSpPr>
          <p:nvPr>
            <p:ph type="title"/>
          </p:nvPr>
        </p:nvSpPr>
        <p:spPr/>
        <p:txBody>
          <a:bodyPr>
            <a:normAutofit fontScale="90000"/>
          </a:bodyPr>
          <a:lstStyle/>
          <a:p>
            <a:pPr algn="ctr"/>
            <a:r>
              <a:rPr lang="en-US" dirty="0"/>
              <a:t>PROJECT IMPLEMENTATION PLAN</a:t>
            </a:r>
          </a:p>
        </p:txBody>
      </p:sp>
      <p:sp>
        <p:nvSpPr>
          <p:cNvPr id="10" name="TextBox 9"/>
          <p:cNvSpPr txBox="1"/>
          <p:nvPr/>
        </p:nvSpPr>
        <p:spPr>
          <a:xfrm>
            <a:off x="676562" y="2774220"/>
            <a:ext cx="323275" cy="2031325"/>
          </a:xfrm>
          <a:prstGeom prst="rect">
            <a:avLst/>
          </a:prstGeom>
          <a:noFill/>
          <a:scene3d>
            <a:camera prst="orthographicFront"/>
            <a:lightRig rig="threePt" dir="t"/>
          </a:scene3d>
          <a:sp3d>
            <a:bevelT prst="angle"/>
          </a:sp3d>
        </p:spPr>
        <p:txBody>
          <a:bodyPr wrap="square" rtlCol="0">
            <a:spAutoFit/>
          </a:bodyPr>
          <a:lstStyle/>
          <a:p>
            <a:r>
              <a:rPr lang="en-US" b="1" dirty="0">
                <a:effectLst>
                  <a:outerShdw blurRad="38100" dist="38100" dir="2700000" algn="tl">
                    <a:srgbClr val="000000">
                      <a:alpha val="43137"/>
                    </a:srgbClr>
                  </a:outerShdw>
                </a:effectLst>
              </a:rPr>
              <a:t>PILLARS</a:t>
            </a:r>
          </a:p>
        </p:txBody>
      </p:sp>
      <p:pic>
        <p:nvPicPr>
          <p:cNvPr id="5" name="Content Placeholder 4" descr="Each section in the box describes a different pillar. Informatics and evaluation; training education and community mobilization; enhanced screening and linkage; integrated coordination." title="box containing four sections"/>
          <p:cNvPicPr>
            <a:picLocks noGrp="1" noChangeAspect="1"/>
          </p:cNvPicPr>
          <p:nvPr>
            <p:ph idx="1"/>
          </p:nvPr>
        </p:nvPicPr>
        <p:blipFill>
          <a:blip r:embed="rId2"/>
          <a:stretch>
            <a:fillRect/>
          </a:stretch>
        </p:blipFill>
        <p:spPr>
          <a:xfrm>
            <a:off x="999837" y="2418498"/>
            <a:ext cx="3532908" cy="2742767"/>
          </a:xfrm>
          <a:prstGeom prst="rect">
            <a:avLst/>
          </a:prstGeom>
        </p:spPr>
      </p:pic>
      <p:sp>
        <p:nvSpPr>
          <p:cNvPr id="3" name="Right Arrow 2" title="right facing arrow"/>
          <p:cNvSpPr/>
          <p:nvPr/>
        </p:nvSpPr>
        <p:spPr>
          <a:xfrm flipV="1">
            <a:off x="5069542" y="2651755"/>
            <a:ext cx="1653988" cy="1828799"/>
          </a:xfrm>
          <a:prstGeom prst="rightArrow">
            <a:avLst>
              <a:gd name="adj1" fmla="val 50000"/>
              <a:gd name="adj2" fmla="val 3947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97701" y="2418498"/>
            <a:ext cx="4038533" cy="2585323"/>
          </a:xfrm>
          <a:prstGeom prst="rect">
            <a:avLst/>
          </a:prstGeom>
          <a:noFill/>
        </p:spPr>
        <p:txBody>
          <a:bodyPr wrap="square" rtlCol="0">
            <a:spAutoFit/>
          </a:bodyPr>
          <a:lstStyle/>
          <a:p>
            <a:r>
              <a:rPr lang="en-US" b="1" i="1" dirty="0"/>
              <a:t>Intervention sites implementing</a:t>
            </a:r>
            <a:r>
              <a:rPr lang="en-US" i="1" dirty="0"/>
              <a:t>:</a:t>
            </a:r>
          </a:p>
          <a:p>
            <a:pPr marL="285750" indent="-285750">
              <a:buFont typeface="Arial" panose="020B0604020202020204" pitchFamily="34" charset="0"/>
              <a:buChar char="•"/>
            </a:pPr>
            <a:r>
              <a:rPr lang="en-US" dirty="0"/>
              <a:t>Patient Navigation</a:t>
            </a:r>
          </a:p>
          <a:p>
            <a:pPr marL="285750" indent="-285750">
              <a:buFont typeface="Arial" panose="020B0604020202020204" pitchFamily="34" charset="0"/>
              <a:buChar char="•"/>
            </a:pPr>
            <a:r>
              <a:rPr lang="en-US" dirty="0"/>
              <a:t>Medication Adherence</a:t>
            </a:r>
          </a:p>
          <a:p>
            <a:pPr marL="285750" indent="-285750">
              <a:buFont typeface="Arial" panose="020B0604020202020204" pitchFamily="34" charset="0"/>
              <a:buChar char="•"/>
            </a:pPr>
            <a:r>
              <a:rPr lang="en-US" dirty="0"/>
              <a:t>Treatment Management</a:t>
            </a:r>
          </a:p>
          <a:p>
            <a:pPr marL="285750" indent="-285750">
              <a:buFont typeface="Arial" panose="020B0604020202020204" pitchFamily="34" charset="0"/>
              <a:buChar char="•"/>
            </a:pPr>
            <a:endParaRPr lang="en-US" dirty="0"/>
          </a:p>
          <a:p>
            <a:r>
              <a:rPr lang="en-US" b="1" i="1" dirty="0"/>
              <a:t>Jurisdiction-wide implementing:</a:t>
            </a:r>
          </a:p>
          <a:p>
            <a:pPr marL="285750" indent="-285750">
              <a:buFont typeface="Arial" panose="020B0604020202020204" pitchFamily="34" charset="0"/>
              <a:buChar char="•"/>
            </a:pPr>
            <a:r>
              <a:rPr lang="en-US" dirty="0"/>
              <a:t>HCV workforce development</a:t>
            </a:r>
          </a:p>
          <a:p>
            <a:pPr marL="285750" indent="-285750">
              <a:buFont typeface="Arial" panose="020B0604020202020204" pitchFamily="34" charset="0"/>
              <a:buChar char="•"/>
            </a:pPr>
            <a:r>
              <a:rPr lang="en-US" dirty="0"/>
              <a:t>Community awareness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36985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Evolving Surveillance</a:t>
            </a:r>
            <a:endParaRPr lang="en-US" sz="2800" dirty="0"/>
          </a:p>
        </p:txBody>
      </p:sp>
      <p:sp>
        <p:nvSpPr>
          <p:cNvPr id="12" name="Rectangular Callout 11"/>
          <p:cNvSpPr/>
          <p:nvPr/>
        </p:nvSpPr>
        <p:spPr>
          <a:xfrm>
            <a:off x="443753" y="1600200"/>
            <a:ext cx="2080233" cy="1818665"/>
          </a:xfrm>
          <a:prstGeom prst="wedgeRectCallout">
            <a:avLst>
              <a:gd name="adj1" fmla="val 32322"/>
              <a:gd name="adj2" fmla="val 113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Viral Hepatitis Action Plan benchmarks </a:t>
            </a:r>
            <a:r>
              <a:rPr lang="en-US" sz="1600" b="1" u="sng" dirty="0"/>
              <a:t>2015</a:t>
            </a:r>
            <a:r>
              <a:rPr lang="en-US" sz="1600" dirty="0"/>
              <a:t> for the national HCV surveillance project</a:t>
            </a:r>
          </a:p>
        </p:txBody>
      </p:sp>
      <p:sp>
        <p:nvSpPr>
          <p:cNvPr id="13" name="Rectangular Callout 12"/>
          <p:cNvSpPr/>
          <p:nvPr/>
        </p:nvSpPr>
        <p:spPr>
          <a:xfrm>
            <a:off x="2523985" y="3418865"/>
            <a:ext cx="2182485" cy="1610851"/>
          </a:xfrm>
          <a:prstGeom prst="wedgeRectCallout">
            <a:avLst>
              <a:gd name="adj1" fmla="val 32322"/>
              <a:gd name="adj2" fmla="val 1138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Hartford TGA benchmarks </a:t>
            </a:r>
            <a:r>
              <a:rPr lang="en-US" sz="1600" b="1" u="sng" dirty="0"/>
              <a:t>July 1, 2016 </a:t>
            </a:r>
            <a:r>
              <a:rPr lang="en-US" sz="1600" dirty="0"/>
              <a:t>for its CAREWare HCV surveillance project</a:t>
            </a:r>
          </a:p>
        </p:txBody>
      </p:sp>
      <p:graphicFrame>
        <p:nvGraphicFramePr>
          <p:cNvPr id="10" name="Chart 9" descr="Chart compares data from the entire Ryan White Program, intervention sites and those undergoing treatment in 2017." title="Identifying Co-infected Population in CAREWare Chart from 2014 through 2017"/>
          <p:cNvGraphicFramePr/>
          <p:nvPr>
            <p:extLst>
              <p:ext uri="{D42A27DB-BD31-4B8C-83A1-F6EECF244321}">
                <p14:modId xmlns:p14="http://schemas.microsoft.com/office/powerpoint/2010/main" val="3095441618"/>
              </p:ext>
            </p:extLst>
          </p:nvPr>
        </p:nvGraphicFramePr>
        <p:xfrm>
          <a:off x="4967449" y="2155821"/>
          <a:ext cx="5770220" cy="35612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6053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RW Hartford TGA Co-infection Profile</a:t>
            </a:r>
            <a:endParaRPr lang="en-US" sz="2800" dirty="0"/>
          </a:p>
        </p:txBody>
      </p:sp>
      <p:graphicFrame>
        <p:nvGraphicFramePr>
          <p:cNvPr id="6" name="Chart 5" title="Circle graph comparing People living with HIV only with those who are coinfected with HIV and Hepatitis C"/>
          <p:cNvGraphicFramePr/>
          <p:nvPr>
            <p:extLst>
              <p:ext uri="{D42A27DB-BD31-4B8C-83A1-F6EECF244321}">
                <p14:modId xmlns:p14="http://schemas.microsoft.com/office/powerpoint/2010/main" val="1011894925"/>
              </p:ext>
            </p:extLst>
          </p:nvPr>
        </p:nvGraphicFramePr>
        <p:xfrm>
          <a:off x="838200" y="1586753"/>
          <a:ext cx="10515600" cy="43437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917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7DE3-BC5E-49E3-9AAE-B65147411B2A}"/>
              </a:ext>
            </a:extLst>
          </p:cNvPr>
          <p:cNvSpPr>
            <a:spLocks noGrp="1"/>
          </p:cNvSpPr>
          <p:nvPr>
            <p:ph type="title"/>
          </p:nvPr>
        </p:nvSpPr>
        <p:spPr>
          <a:xfrm>
            <a:off x="315884" y="332956"/>
            <a:ext cx="11708202" cy="1167317"/>
          </a:xfrm>
        </p:spPr>
        <p:txBody>
          <a:bodyPr>
            <a:noAutofit/>
          </a:bodyPr>
          <a:lstStyle/>
          <a:p>
            <a:r>
              <a:rPr lang="en-US" sz="4900" dirty="0"/>
              <a:t>Jurisdictional Approach to Curing HCV Among HIV/HCV Co-infected People of Color</a:t>
            </a:r>
          </a:p>
        </p:txBody>
      </p:sp>
      <p:sp>
        <p:nvSpPr>
          <p:cNvPr id="3" name="Content Placeholder 2">
            <a:extLst>
              <a:ext uri="{FF2B5EF4-FFF2-40B4-BE49-F238E27FC236}">
                <a16:creationId xmlns:a16="http://schemas.microsoft.com/office/drawing/2014/main" id="{7DA78603-6B1C-46ED-9BF9-9E4BE2028F17}"/>
              </a:ext>
            </a:extLst>
          </p:cNvPr>
          <p:cNvSpPr>
            <a:spLocks noGrp="1"/>
          </p:cNvSpPr>
          <p:nvPr>
            <p:ph sz="half" idx="10"/>
          </p:nvPr>
        </p:nvSpPr>
        <p:spPr>
          <a:xfrm>
            <a:off x="838200" y="1784996"/>
            <a:ext cx="10515600" cy="4001207"/>
          </a:xfrm>
        </p:spPr>
        <p:txBody>
          <a:bodyPr>
            <a:normAutofit/>
          </a:bodyPr>
          <a:lstStyle/>
          <a:p>
            <a:pPr marL="457200" indent="-457200">
              <a:spcBef>
                <a:spcPts val="800"/>
              </a:spcBef>
              <a:spcAft>
                <a:spcPts val="600"/>
              </a:spcAft>
              <a:buFont typeface="Arial" panose="020B0604020202020204" pitchFamily="34" charset="0"/>
              <a:buChar char="•"/>
            </a:pPr>
            <a:r>
              <a:rPr lang="en-US" sz="3100" dirty="0"/>
              <a:t>To address the disparities in HCV prevalence, treatment, and cure among people of color living with HIV</a:t>
            </a:r>
          </a:p>
          <a:p>
            <a:pPr marL="457200" indent="-457200">
              <a:spcBef>
                <a:spcPts val="800"/>
              </a:spcBef>
              <a:spcAft>
                <a:spcPts val="600"/>
              </a:spcAft>
              <a:buFont typeface="Arial" panose="020B0604020202020204" pitchFamily="34" charset="0"/>
              <a:buChar char="•"/>
            </a:pPr>
            <a:r>
              <a:rPr lang="en-US" sz="3100" dirty="0"/>
              <a:t>Collaborative initiative between the AETC Program and the Special Projects of National Significance (SPNS) Program was started in 2016</a:t>
            </a:r>
          </a:p>
          <a:p>
            <a:pPr marL="457200" indent="-457200">
              <a:spcBef>
                <a:spcPts val="800"/>
              </a:spcBef>
              <a:spcAft>
                <a:spcPts val="600"/>
              </a:spcAft>
              <a:buFont typeface="Arial" panose="020B0604020202020204" pitchFamily="34" charset="0"/>
              <a:buChar char="•"/>
            </a:pPr>
            <a:r>
              <a:rPr lang="en-US" sz="3100" dirty="0"/>
              <a:t>Supports 3 RWHAP Part A recipients and 2 Part B recipients, along with the associated regional AETCs &amp; the AETC NCRC</a:t>
            </a:r>
          </a:p>
          <a:p>
            <a:pPr lvl="1" indent="0">
              <a:buNone/>
            </a:pPr>
            <a:endParaRPr lang="en-US" dirty="0"/>
          </a:p>
          <a:p>
            <a:pPr marL="342900" indent="-342900">
              <a:buFont typeface="Courier New" panose="02070309020205020404" pitchFamily="49" charset="0"/>
              <a:buChar char="o"/>
            </a:pPr>
            <a:endParaRPr lang="en-US" dirty="0"/>
          </a:p>
        </p:txBody>
      </p:sp>
    </p:spTree>
    <p:extLst>
      <p:ext uri="{BB962C8B-B14F-4D97-AF65-F5344CB8AC3E}">
        <p14:creationId xmlns:p14="http://schemas.microsoft.com/office/powerpoint/2010/main" val="3755112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3C4F-AA59-4D46-943A-508BF7BF3DF7}"/>
              </a:ext>
            </a:extLst>
          </p:cNvPr>
          <p:cNvSpPr>
            <a:spLocks noGrp="1"/>
          </p:cNvSpPr>
          <p:nvPr>
            <p:ph type="title"/>
          </p:nvPr>
        </p:nvSpPr>
        <p:spPr/>
        <p:txBody>
          <a:bodyPr>
            <a:normAutofit fontScale="90000"/>
          </a:bodyPr>
          <a:lstStyle/>
          <a:p>
            <a:pPr algn="ctr"/>
            <a:r>
              <a:rPr lang="en-US" dirty="0"/>
              <a:t>Community Awareness </a:t>
            </a:r>
          </a:p>
        </p:txBody>
      </p:sp>
      <p:pic>
        <p:nvPicPr>
          <p:cNvPr id="6" name="Picture 5" title="Four individuals at table providing education material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9648" y="1355906"/>
            <a:ext cx="3489434" cy="2600952"/>
          </a:xfrm>
          <a:prstGeom prst="rect">
            <a:avLst/>
          </a:prstGeom>
        </p:spPr>
      </p:pic>
      <p:sp>
        <p:nvSpPr>
          <p:cNvPr id="9" name="TextBox 8"/>
          <p:cNvSpPr txBox="1"/>
          <p:nvPr/>
        </p:nvSpPr>
        <p:spPr>
          <a:xfrm>
            <a:off x="379648" y="4172970"/>
            <a:ext cx="3489434" cy="1477328"/>
          </a:xfrm>
          <a:prstGeom prst="rect">
            <a:avLst/>
          </a:prstGeom>
          <a:noFill/>
        </p:spPr>
        <p:txBody>
          <a:bodyPr wrap="square" rtlCol="0">
            <a:spAutoFit/>
          </a:bodyPr>
          <a:lstStyle/>
          <a:p>
            <a:pPr algn="ctr"/>
            <a:r>
              <a:rPr lang="en-US" b="1" i="1" dirty="0"/>
              <a:t>Community Collaboration</a:t>
            </a:r>
            <a:endParaRPr lang="en-US" dirty="0"/>
          </a:p>
          <a:p>
            <a:pPr algn="ctr"/>
            <a:r>
              <a:rPr lang="en-US" dirty="0"/>
              <a:t>Fostering community collaborations to reach broader audience</a:t>
            </a:r>
          </a:p>
          <a:p>
            <a:endParaRPr lang="en-US" dirty="0"/>
          </a:p>
        </p:txBody>
      </p:sp>
      <p:pic>
        <p:nvPicPr>
          <p:cNvPr id="5" name="Picture 4" title="Six individuals and an instructor at a traini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9117" y="1378934"/>
            <a:ext cx="3215341" cy="2617076"/>
          </a:xfrm>
          <a:prstGeom prst="rect">
            <a:avLst/>
          </a:prstGeom>
        </p:spPr>
      </p:pic>
      <p:sp>
        <p:nvSpPr>
          <p:cNvPr id="10" name="TextBox 9"/>
          <p:cNvSpPr txBox="1"/>
          <p:nvPr/>
        </p:nvSpPr>
        <p:spPr>
          <a:xfrm>
            <a:off x="4428094" y="4172970"/>
            <a:ext cx="3186364" cy="1477328"/>
          </a:xfrm>
          <a:prstGeom prst="rect">
            <a:avLst/>
          </a:prstGeom>
          <a:noFill/>
        </p:spPr>
        <p:txBody>
          <a:bodyPr wrap="square" rtlCol="0">
            <a:spAutoFit/>
          </a:bodyPr>
          <a:lstStyle/>
          <a:p>
            <a:pPr algn="ctr"/>
            <a:r>
              <a:rPr lang="en-US" b="1" i="1" dirty="0"/>
              <a:t>Testing Capacity Development</a:t>
            </a:r>
          </a:p>
          <a:p>
            <a:pPr algn="ctr"/>
            <a:r>
              <a:rPr lang="en-US" dirty="0"/>
              <a:t>Training behavioral and housing providers to identify and educate the community </a:t>
            </a:r>
          </a:p>
          <a:p>
            <a:r>
              <a:rPr lang="en-US" dirty="0"/>
              <a:t> </a:t>
            </a:r>
          </a:p>
        </p:txBody>
      </p:sp>
      <p:pic>
        <p:nvPicPr>
          <p:cNvPr id="7" name="Picture 6" title="Two people setting up a tent and table of informati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80880" y="1401963"/>
            <a:ext cx="3784926" cy="2571019"/>
          </a:xfrm>
          <a:prstGeom prst="rect">
            <a:avLst/>
          </a:prstGeom>
        </p:spPr>
      </p:pic>
      <p:sp>
        <p:nvSpPr>
          <p:cNvPr id="12" name="TextBox 11"/>
          <p:cNvSpPr txBox="1"/>
          <p:nvPr/>
        </p:nvSpPr>
        <p:spPr>
          <a:xfrm>
            <a:off x="7980881" y="4081820"/>
            <a:ext cx="3682024" cy="1200329"/>
          </a:xfrm>
          <a:prstGeom prst="rect">
            <a:avLst/>
          </a:prstGeom>
          <a:noFill/>
        </p:spPr>
        <p:txBody>
          <a:bodyPr wrap="square" rtlCol="0">
            <a:spAutoFit/>
          </a:bodyPr>
          <a:lstStyle/>
          <a:p>
            <a:pPr algn="ctr"/>
            <a:r>
              <a:rPr lang="en-US" b="1" i="1" dirty="0"/>
              <a:t>Visibility &amp; Stigma</a:t>
            </a:r>
          </a:p>
          <a:p>
            <a:pPr algn="ctr"/>
            <a:r>
              <a:rPr lang="en-US" dirty="0"/>
              <a:t>Celebrating treatment successes publicly in community  </a:t>
            </a:r>
          </a:p>
          <a:p>
            <a:endParaRPr lang="en-US" b="1" i="1" dirty="0"/>
          </a:p>
        </p:txBody>
      </p:sp>
    </p:spTree>
    <p:extLst>
      <p:ext uri="{BB962C8B-B14F-4D97-AF65-F5344CB8AC3E}">
        <p14:creationId xmlns:p14="http://schemas.microsoft.com/office/powerpoint/2010/main" val="193979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6987-A78D-4279-A840-84C0465135DD}"/>
              </a:ext>
            </a:extLst>
          </p:cNvPr>
          <p:cNvSpPr>
            <a:spLocks noGrp="1"/>
          </p:cNvSpPr>
          <p:nvPr>
            <p:ph type="title"/>
          </p:nvPr>
        </p:nvSpPr>
        <p:spPr/>
        <p:txBody>
          <a:bodyPr>
            <a:normAutofit fontScale="90000"/>
          </a:bodyPr>
          <a:lstStyle/>
          <a:p>
            <a:pPr algn="ctr"/>
            <a:r>
              <a:rPr lang="en-US" dirty="0"/>
              <a:t>PROVIDER EDUCATION</a:t>
            </a:r>
          </a:p>
        </p:txBody>
      </p:sp>
      <p:sp>
        <p:nvSpPr>
          <p:cNvPr id="6" name="Content Placeholder 2">
            <a:extLst>
              <a:ext uri="{FF2B5EF4-FFF2-40B4-BE49-F238E27FC236}">
                <a16:creationId xmlns:a16="http://schemas.microsoft.com/office/drawing/2014/main" id="{361A99CD-365B-43F7-B4F9-AD09CB803A35}"/>
              </a:ext>
            </a:extLst>
          </p:cNvPr>
          <p:cNvSpPr>
            <a:spLocks noGrp="1"/>
          </p:cNvSpPr>
          <p:nvPr>
            <p:ph idx="1"/>
          </p:nvPr>
        </p:nvSpPr>
        <p:spPr>
          <a:xfrm>
            <a:off x="439783" y="2334036"/>
            <a:ext cx="3714206" cy="3204615"/>
          </a:xfrm>
        </p:spPr>
        <p:txBody>
          <a:bodyPr>
            <a:normAutofit/>
          </a:bodyPr>
          <a:lstStyle/>
          <a:p>
            <a:r>
              <a:rPr lang="en-US" sz="2000" dirty="0"/>
              <a:t>We are implementing the AETC curriculum through Project ECHO in partnership with the Weitzman Institute at Community Health Center, Inc. which meets bi-weekly and offers guest lectures quarterly on treatment guidelines and emergent issues in hepatology and HIV, cultural competency.</a:t>
            </a:r>
          </a:p>
        </p:txBody>
      </p:sp>
      <p:pic>
        <p:nvPicPr>
          <p:cNvPr id="3" name="Picture 2" title="Bar graphic of ECHO Profile">
            <a:extLst>
              <a:ext uri="{FF2B5EF4-FFF2-40B4-BE49-F238E27FC236}">
                <a16:creationId xmlns:a16="http://schemas.microsoft.com/office/drawing/2014/main" id="{8DFE7F8E-EAD7-4233-9FEB-08E3C9376ED5}"/>
              </a:ext>
            </a:extLst>
          </p:cNvPr>
          <p:cNvPicPr>
            <a:picLocks noChangeAspect="1"/>
          </p:cNvPicPr>
          <p:nvPr/>
        </p:nvPicPr>
        <p:blipFill>
          <a:blip r:embed="rId3"/>
          <a:stretch>
            <a:fillRect/>
          </a:stretch>
        </p:blipFill>
        <p:spPr>
          <a:xfrm>
            <a:off x="4645514" y="1110245"/>
            <a:ext cx="7056376" cy="4704250"/>
          </a:xfrm>
          <a:prstGeom prst="rect">
            <a:avLst/>
          </a:prstGeom>
        </p:spPr>
      </p:pic>
    </p:spTree>
    <p:extLst>
      <p:ext uri="{BB962C8B-B14F-4D97-AF65-F5344CB8AC3E}">
        <p14:creationId xmlns:p14="http://schemas.microsoft.com/office/powerpoint/2010/main" val="2724353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6987-A78D-4279-A840-84C0465135DD}"/>
              </a:ext>
            </a:extLst>
          </p:cNvPr>
          <p:cNvSpPr>
            <a:spLocks noGrp="1"/>
          </p:cNvSpPr>
          <p:nvPr>
            <p:ph type="title"/>
          </p:nvPr>
        </p:nvSpPr>
        <p:spPr/>
        <p:txBody>
          <a:bodyPr>
            <a:normAutofit fontScale="90000"/>
          </a:bodyPr>
          <a:lstStyle/>
          <a:p>
            <a:pPr algn="ctr"/>
            <a:r>
              <a:rPr lang="en-US" dirty="0"/>
              <a:t>Identifying, Linking, Supporting Patients</a:t>
            </a:r>
          </a:p>
        </p:txBody>
      </p:sp>
      <p:sp>
        <p:nvSpPr>
          <p:cNvPr id="5" name="Content Placeholder 2">
            <a:extLst>
              <a:ext uri="{FF2B5EF4-FFF2-40B4-BE49-F238E27FC236}">
                <a16:creationId xmlns:a16="http://schemas.microsoft.com/office/drawing/2014/main" id="{859350F0-186A-4628-B2F2-8B63B55F088A}"/>
              </a:ext>
            </a:extLst>
          </p:cNvPr>
          <p:cNvSpPr>
            <a:spLocks noGrp="1"/>
          </p:cNvSpPr>
          <p:nvPr>
            <p:ph idx="1"/>
          </p:nvPr>
        </p:nvSpPr>
        <p:spPr>
          <a:xfrm>
            <a:off x="417262" y="2409425"/>
            <a:ext cx="2948151" cy="856290"/>
          </a:xfrm>
        </p:spPr>
        <p:txBody>
          <a:bodyPr>
            <a:normAutofit lnSpcReduction="10000"/>
          </a:bodyPr>
          <a:lstStyle/>
          <a:p>
            <a:r>
              <a:rPr lang="en-US" sz="1400" b="1" i="1" dirty="0">
                <a:effectLst>
                  <a:outerShdw blurRad="38100" dist="38100" dir="2700000" algn="tl">
                    <a:srgbClr val="000000">
                      <a:alpha val="43137"/>
                    </a:srgbClr>
                  </a:outerShdw>
                </a:effectLst>
              </a:rPr>
              <a:t>Step 1: Integrated HCV surveillance between CAREWare and EHRs from data migration to identify co-infection through HAB measures. </a:t>
            </a:r>
            <a:endParaRPr lang="en-US" sz="1400" b="1" dirty="0">
              <a:effectLst>
                <a:outerShdw blurRad="38100" dist="38100" dir="2700000" algn="tl">
                  <a:srgbClr val="000000">
                    <a:alpha val="43137"/>
                  </a:srgbClr>
                </a:outerShdw>
              </a:effectLst>
            </a:endParaRPr>
          </a:p>
        </p:txBody>
      </p:sp>
      <p:sp>
        <p:nvSpPr>
          <p:cNvPr id="10" name="Content Placeholder 2">
            <a:extLst>
              <a:ext uri="{FF2B5EF4-FFF2-40B4-BE49-F238E27FC236}">
                <a16:creationId xmlns:a16="http://schemas.microsoft.com/office/drawing/2014/main" id="{859350F0-186A-4628-B2F2-8B63B55F088A}"/>
              </a:ext>
            </a:extLst>
          </p:cNvPr>
          <p:cNvSpPr txBox="1">
            <a:spLocks/>
          </p:cNvSpPr>
          <p:nvPr/>
        </p:nvSpPr>
        <p:spPr>
          <a:xfrm>
            <a:off x="687228" y="3410910"/>
            <a:ext cx="2948151" cy="85629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i="1" dirty="0">
                <a:effectLst>
                  <a:outerShdw blurRad="38100" dist="38100" dir="2700000" algn="tl">
                    <a:srgbClr val="000000">
                      <a:alpha val="43137"/>
                    </a:srgbClr>
                  </a:outerShdw>
                </a:effectLst>
              </a:rPr>
              <a:t>Step 2: Enhanced CAREWare with additional HIV/HCV subservices fields to track patients along the care continuum.</a:t>
            </a:r>
            <a:endParaRPr lang="en-US" sz="1400" b="1" dirty="0">
              <a:effectLst>
                <a:outerShdw blurRad="38100" dist="38100" dir="2700000" algn="tl">
                  <a:srgbClr val="000000">
                    <a:alpha val="43137"/>
                  </a:srgbClr>
                </a:outerShdw>
              </a:effectLst>
            </a:endParaRPr>
          </a:p>
        </p:txBody>
      </p:sp>
      <p:sp>
        <p:nvSpPr>
          <p:cNvPr id="11" name="Content Placeholder 2">
            <a:extLst>
              <a:ext uri="{FF2B5EF4-FFF2-40B4-BE49-F238E27FC236}">
                <a16:creationId xmlns:a16="http://schemas.microsoft.com/office/drawing/2014/main" id="{859350F0-186A-4628-B2F2-8B63B55F088A}"/>
              </a:ext>
            </a:extLst>
          </p:cNvPr>
          <p:cNvSpPr txBox="1">
            <a:spLocks/>
          </p:cNvSpPr>
          <p:nvPr/>
        </p:nvSpPr>
        <p:spPr>
          <a:xfrm>
            <a:off x="1004878" y="4412395"/>
            <a:ext cx="2948151" cy="85629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i="1" dirty="0">
                <a:effectLst>
                  <a:outerShdw blurRad="38100" dist="38100" dir="2700000" algn="tl">
                    <a:srgbClr val="000000">
                      <a:alpha val="43137"/>
                    </a:srgbClr>
                  </a:outerShdw>
                </a:effectLst>
              </a:rPr>
              <a:t>Step 3: Developed clinical performance indicators as part of comprehensive quality management plan</a:t>
            </a:r>
            <a:endParaRPr lang="en-US" sz="1400" b="1" dirty="0">
              <a:effectLst>
                <a:outerShdw blurRad="38100" dist="38100" dir="2700000" algn="tl">
                  <a:srgbClr val="000000">
                    <a:alpha val="43137"/>
                  </a:srgbClr>
                </a:outerShdw>
              </a:effectLst>
            </a:endParaRPr>
          </a:p>
        </p:txBody>
      </p:sp>
      <p:graphicFrame>
        <p:nvGraphicFramePr>
          <p:cNvPr id="7" name="Chart 6" descr="The charged goes through the Hepatitis C Cascade and the percentage of individuals in each column." title="Brownstone Clinic Hepatitis C Cascade"/>
          <p:cNvGraphicFramePr/>
          <p:nvPr>
            <p:extLst>
              <p:ext uri="{D42A27DB-BD31-4B8C-83A1-F6EECF244321}">
                <p14:modId xmlns:p14="http://schemas.microsoft.com/office/powerpoint/2010/main" val="873111996"/>
              </p:ext>
            </p:extLst>
          </p:nvPr>
        </p:nvGraphicFramePr>
        <p:xfrm>
          <a:off x="4356847" y="1492624"/>
          <a:ext cx="6996953" cy="41820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5633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ABA3-C5D5-483C-B0B6-A2F7BC824916}"/>
              </a:ext>
            </a:extLst>
          </p:cNvPr>
          <p:cNvSpPr>
            <a:spLocks noGrp="1"/>
          </p:cNvSpPr>
          <p:nvPr>
            <p:ph type="title"/>
          </p:nvPr>
        </p:nvSpPr>
        <p:spPr>
          <a:xfrm>
            <a:off x="469128" y="987424"/>
            <a:ext cx="3338101" cy="1069975"/>
          </a:xfrm>
        </p:spPr>
        <p:txBody>
          <a:bodyPr/>
          <a:lstStyle/>
          <a:p>
            <a:r>
              <a:rPr lang="en-US" dirty="0" err="1"/>
              <a:t>CAREWare</a:t>
            </a:r>
            <a:endParaRPr lang="en-US" dirty="0"/>
          </a:p>
        </p:txBody>
      </p:sp>
      <p:pic>
        <p:nvPicPr>
          <p:cNvPr id="5" name="Picture 4" title="Text box">
            <a:extLst>
              <a:ext uri="{FF2B5EF4-FFF2-40B4-BE49-F238E27FC236}">
                <a16:creationId xmlns:a16="http://schemas.microsoft.com/office/drawing/2014/main" id="{64B1CEDD-5F2A-4081-8675-4EB8E43BCAD3}"/>
              </a:ext>
            </a:extLst>
          </p:cNvPr>
          <p:cNvPicPr>
            <a:picLocks noChangeAspect="1"/>
          </p:cNvPicPr>
          <p:nvPr/>
        </p:nvPicPr>
        <p:blipFill>
          <a:blip r:embed="rId2"/>
          <a:stretch>
            <a:fillRect/>
          </a:stretch>
        </p:blipFill>
        <p:spPr>
          <a:xfrm>
            <a:off x="469128" y="2057399"/>
            <a:ext cx="2334970" cy="2962913"/>
          </a:xfrm>
          <a:prstGeom prst="rect">
            <a:avLst/>
          </a:prstGeom>
        </p:spPr>
      </p:pic>
      <p:pic>
        <p:nvPicPr>
          <p:cNvPr id="6" name="Picture Placeholder 5" title="Explanation of changes to CAREWare">
            <a:extLst>
              <a:ext uri="{FF2B5EF4-FFF2-40B4-BE49-F238E27FC236}">
                <a16:creationId xmlns:a16="http://schemas.microsoft.com/office/drawing/2014/main" id="{C896AE7D-D7AC-45E8-8190-B2D089CCECB6}"/>
              </a:ext>
            </a:extLst>
          </p:cNvPr>
          <p:cNvPicPr>
            <a:picLocks noGrp="1" noChangeAspect="1"/>
          </p:cNvPicPr>
          <p:nvPr>
            <p:ph type="pic" idx="1"/>
          </p:nvPr>
        </p:nvPicPr>
        <p:blipFill>
          <a:blip r:embed="rId3"/>
          <a:srcRect l="8934" r="8934"/>
          <a:stretch>
            <a:fillRect/>
          </a:stretch>
        </p:blipFill>
        <p:spPr>
          <a:xfrm>
            <a:off x="3559736" y="649662"/>
            <a:ext cx="8146142" cy="4986367"/>
          </a:xfrm>
          <a:prstGeom prst="rect">
            <a:avLst/>
          </a:prstGeom>
        </p:spPr>
      </p:pic>
    </p:spTree>
    <p:extLst>
      <p:ext uri="{BB962C8B-B14F-4D97-AF65-F5344CB8AC3E}">
        <p14:creationId xmlns:p14="http://schemas.microsoft.com/office/powerpoint/2010/main" val="353132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Disclaimer:</a:t>
            </a:r>
          </a:p>
        </p:txBody>
      </p:sp>
      <p:sp>
        <p:nvSpPr>
          <p:cNvPr id="7" name="Text Placeholder 6"/>
          <p:cNvSpPr>
            <a:spLocks noGrp="1"/>
          </p:cNvSpPr>
          <p:nvPr>
            <p:ph type="body" sz="half" idx="2"/>
          </p:nvPr>
        </p:nvSpPr>
        <p:spPr/>
        <p:txBody>
          <a:bodyPr>
            <a:normAutofit lnSpcReduction="10000"/>
          </a:bodyPr>
          <a:lstStyle/>
          <a:p>
            <a:pPr fontAlgn="ctr"/>
            <a:r>
              <a:rPr lang="en-US" i="1" dirty="0"/>
              <a:t>This initiative is funded through the U.S. Department of Health and Human Services (HHS) Secretary’s Minority AIDS Initiative Funding (SMAIF) and administered through the Health Resources and Services Administration (HRSA)’s HIV/AIDS Bureau (HAB) through the Special Projects of National Significance (SPNS) Program (Grant number U90HA30517). This information and its conclusions are those of the authors and should not be construed as the official position or policy of HRSA or the U.S. Government. Responsibility for the content of this report rests solely with the named authors.</a:t>
            </a:r>
            <a:endParaRPr lang="en-US" dirty="0"/>
          </a:p>
          <a:p>
            <a:pPr fontAlgn="ctr"/>
            <a:endParaRPr lang="en-US" dirty="0">
              <a:latin typeface="Calibri" panose="020F0502020204030204" pitchFamily="34" charset="0"/>
            </a:endParaRPr>
          </a:p>
        </p:txBody>
      </p:sp>
      <p:sp>
        <p:nvSpPr>
          <p:cNvPr id="9" name="Content Placeholder 8"/>
          <p:cNvSpPr>
            <a:spLocks noGrp="1"/>
          </p:cNvSpPr>
          <p:nvPr>
            <p:ph idx="1"/>
          </p:nvPr>
        </p:nvSpPr>
        <p:spPr/>
        <p:txBody>
          <a:bodyPr>
            <a:normAutofit fontScale="55000" lnSpcReduction="20000"/>
          </a:bodyPr>
          <a:lstStyle/>
          <a:p>
            <a:pPr marL="0" indent="0">
              <a:buNone/>
            </a:pPr>
            <a:endParaRPr lang="en-US" sz="5700" dirty="0">
              <a:solidFill>
                <a:srgbClr val="095895"/>
              </a:solidFill>
            </a:endParaRPr>
          </a:p>
          <a:p>
            <a:pPr marL="0" indent="0">
              <a:buNone/>
            </a:pPr>
            <a:r>
              <a:rPr lang="en-US" sz="5700" dirty="0">
                <a:solidFill>
                  <a:srgbClr val="095895"/>
                </a:solidFill>
              </a:rPr>
              <a:t>THANK YOU!!</a:t>
            </a:r>
          </a:p>
          <a:p>
            <a:pPr marL="0" indent="0">
              <a:buNone/>
            </a:pPr>
            <a:endParaRPr lang="en-US" sz="5700" dirty="0">
              <a:solidFill>
                <a:srgbClr val="095895"/>
              </a:solidFill>
            </a:endParaRPr>
          </a:p>
          <a:p>
            <a:pPr marL="0" indent="0">
              <a:buNone/>
            </a:pPr>
            <a:r>
              <a:rPr lang="en-US" sz="5700" dirty="0">
                <a:solidFill>
                  <a:srgbClr val="095895"/>
                </a:solidFill>
              </a:rPr>
              <a:t>Hartford Project ACCESS Team</a:t>
            </a:r>
            <a:endParaRPr lang="en-US" dirty="0"/>
          </a:p>
          <a:p>
            <a:pPr lvl="1" fontAlgn="ctr"/>
            <a:r>
              <a:rPr lang="en-US" dirty="0"/>
              <a:t>Angelique Croasdale, Principal Investigator/Project Director</a:t>
            </a:r>
          </a:p>
          <a:p>
            <a:pPr lvl="1" fontAlgn="ctr"/>
            <a:r>
              <a:rPr lang="en-US" dirty="0"/>
              <a:t>Cecil Tengatenga, Project Manager</a:t>
            </a:r>
          </a:p>
          <a:p>
            <a:pPr lvl="1" fontAlgn="ctr"/>
            <a:r>
              <a:rPr lang="en-US" dirty="0"/>
              <a:t>Peta-Gaye Nembhard, Systems Analyst</a:t>
            </a:r>
          </a:p>
          <a:p>
            <a:pPr lvl="1" fontAlgn="ctr"/>
            <a:r>
              <a:rPr lang="en-US" dirty="0">
                <a:latin typeface="Calibri" panose="020F0502020204030204" pitchFamily="34" charset="0"/>
              </a:rPr>
              <a:t>Thomas Williams, Financial Officer</a:t>
            </a:r>
          </a:p>
          <a:p>
            <a:pPr lvl="1" fontAlgn="ctr"/>
            <a:r>
              <a:rPr lang="en-US" dirty="0">
                <a:latin typeface="Calibri" panose="020F0502020204030204" pitchFamily="34" charset="0"/>
              </a:rPr>
              <a:t>Anila Ceka, Contract Manager</a:t>
            </a:r>
          </a:p>
          <a:p>
            <a:pPr lvl="1" fontAlgn="ctr"/>
            <a:r>
              <a:rPr lang="en-US" dirty="0">
                <a:latin typeface="Calibri" panose="020F0502020204030204" pitchFamily="34" charset="0"/>
              </a:rPr>
              <a:t>Camille Thomas, Project Coordinator/Patient Education</a:t>
            </a:r>
          </a:p>
          <a:p>
            <a:pPr lvl="1" fontAlgn="ctr"/>
            <a:r>
              <a:rPr lang="en-US" dirty="0">
                <a:latin typeface="Calibri" panose="020F0502020204030204" pitchFamily="34" charset="0"/>
              </a:rPr>
              <a:t>Isabelle Alexandre, Intern</a:t>
            </a:r>
          </a:p>
          <a:p>
            <a:pPr lvl="1" fontAlgn="ctr"/>
            <a:r>
              <a:rPr lang="en-US" dirty="0">
                <a:latin typeface="Calibri" panose="020F0502020204030204" pitchFamily="34" charset="0"/>
              </a:rPr>
              <a:t>Marcie Berman, Project Evaluation, Institute of Community Research</a:t>
            </a:r>
          </a:p>
          <a:p>
            <a:pPr lvl="1" fontAlgn="ctr"/>
            <a:r>
              <a:rPr lang="en-US" dirty="0">
                <a:latin typeface="Calibri" panose="020F0502020204030204" pitchFamily="34" charset="0"/>
              </a:rPr>
              <a:t>Kavita Prabhakar, Chief Clinical Officer, University of Connecticut</a:t>
            </a:r>
          </a:p>
          <a:p>
            <a:pPr lvl="1" fontAlgn="ctr"/>
            <a:r>
              <a:rPr lang="en-US" dirty="0"/>
              <a:t>Durkia Hudson, HRSA Project Officer</a:t>
            </a:r>
          </a:p>
          <a:p>
            <a:pPr lvl="1" fontAlgn="ctr"/>
            <a:endParaRPr lang="en-US" dirty="0">
              <a:latin typeface="Calibri" panose="020F0502020204030204" pitchFamily="34" charset="0"/>
            </a:endParaRPr>
          </a:p>
          <a:p>
            <a:pPr marL="457200" lvl="1" indent="0" fontAlgn="ctr">
              <a:buNone/>
            </a:pPr>
            <a:endParaRPr lang="en-US" dirty="0">
              <a:latin typeface="Calibri" panose="020F0502020204030204" pitchFamily="34" charset="0"/>
            </a:endParaRPr>
          </a:p>
        </p:txBody>
      </p:sp>
    </p:spTree>
    <p:extLst>
      <p:ext uri="{BB962C8B-B14F-4D97-AF65-F5344CB8AC3E}">
        <p14:creationId xmlns:p14="http://schemas.microsoft.com/office/powerpoint/2010/main" val="2159591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3"/>
          <p:cNvSpPr txBox="1">
            <a:spLocks/>
          </p:cNvSpPr>
          <p:nvPr/>
        </p:nvSpPr>
        <p:spPr>
          <a:xfrm>
            <a:off x="2255656" y="3441860"/>
            <a:ext cx="9634654" cy="69611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2800" b="1" dirty="0">
                <a:solidFill>
                  <a:schemeClr val="bg1"/>
                </a:solidFill>
                <a:latin typeface="Calibri" panose="020F0502020204030204" pitchFamily="34" charset="0"/>
              </a:rPr>
              <a:t>Scaling Up Co-Infection Care &amp; Eliminating Ethnic Disparities</a:t>
            </a:r>
          </a:p>
        </p:txBody>
      </p:sp>
      <p:sp>
        <p:nvSpPr>
          <p:cNvPr id="13" name="Content Placeholder 2">
            <a:extLst>
              <a:ext uri="{FF2B5EF4-FFF2-40B4-BE49-F238E27FC236}">
                <a16:creationId xmlns:a16="http://schemas.microsoft.com/office/drawing/2014/main" id="{42959C6E-5E50-4BEA-BCDC-99D872EED480}"/>
              </a:ext>
            </a:extLst>
          </p:cNvPr>
          <p:cNvSpPr>
            <a:spLocks noGrp="1"/>
          </p:cNvSpPr>
          <p:nvPr>
            <p:ph idx="1"/>
          </p:nvPr>
        </p:nvSpPr>
        <p:spPr>
          <a:xfrm>
            <a:off x="2830286" y="4367490"/>
            <a:ext cx="9060024" cy="479037"/>
          </a:xfrm>
        </p:spPr>
        <p:txBody>
          <a:bodyPr>
            <a:normAutofit fontScale="92500"/>
          </a:bodyPr>
          <a:lstStyle/>
          <a:p>
            <a:r>
              <a:rPr lang="en-US" dirty="0"/>
              <a:t>Amber J Casey, MPH, Deputy Director/Project SUCCEED Director</a:t>
            </a:r>
          </a:p>
          <a:p>
            <a:endParaRPr lang="en-US" dirty="0"/>
          </a:p>
        </p:txBody>
      </p:sp>
      <p:sp>
        <p:nvSpPr>
          <p:cNvPr id="14" name="Content Placeholder 3">
            <a:extLst>
              <a:ext uri="{FF2B5EF4-FFF2-40B4-BE49-F238E27FC236}">
                <a16:creationId xmlns:a16="http://schemas.microsoft.com/office/drawing/2014/main" id="{164B66EF-4F67-43EA-8E6A-A8DFE80A9E55}"/>
              </a:ext>
            </a:extLst>
          </p:cNvPr>
          <p:cNvSpPr txBox="1">
            <a:spLocks/>
          </p:cNvSpPr>
          <p:nvPr/>
        </p:nvSpPr>
        <p:spPr>
          <a:xfrm>
            <a:off x="2830286" y="4852779"/>
            <a:ext cx="9060024" cy="8801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HIV Care &amp; Treatment Program, NYC Dept of Health and Mental Hygiene</a:t>
            </a:r>
          </a:p>
          <a:p>
            <a:endParaRPr lang="en-US" dirty="0"/>
          </a:p>
        </p:txBody>
      </p:sp>
      <p:pic>
        <p:nvPicPr>
          <p:cNvPr id="5" name="Picture 3" descr="C:\Users\cdavidson1\Desktop\Logo4.png" title="Project Succe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499" y="872792"/>
            <a:ext cx="3368584" cy="233955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cdavidson1\Desktop\1280px-NYC_Health.svg.png" title="New York City Health logo"/>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713158" y="5329972"/>
            <a:ext cx="1611837" cy="8059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84851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2ED3-50A4-4E47-9417-45A5AF2B609C}"/>
              </a:ext>
            </a:extLst>
          </p:cNvPr>
          <p:cNvSpPr>
            <a:spLocks noGrp="1"/>
          </p:cNvSpPr>
          <p:nvPr>
            <p:ph type="title"/>
          </p:nvPr>
        </p:nvSpPr>
        <p:spPr/>
        <p:txBody>
          <a:bodyPr>
            <a:noAutofit/>
          </a:bodyPr>
          <a:lstStyle/>
          <a:p>
            <a:r>
              <a:rPr lang="en-US" dirty="0"/>
              <a:t>Disclosures</a:t>
            </a:r>
          </a:p>
        </p:txBody>
      </p:sp>
      <p:sp>
        <p:nvSpPr>
          <p:cNvPr id="3" name="Content Placeholder 2">
            <a:extLst>
              <a:ext uri="{FF2B5EF4-FFF2-40B4-BE49-F238E27FC236}">
                <a16:creationId xmlns:a16="http://schemas.microsoft.com/office/drawing/2014/main" id="{396EB0C9-4DED-4F31-AC5B-2F9034A81FEF}"/>
              </a:ext>
            </a:extLst>
          </p:cNvPr>
          <p:cNvSpPr>
            <a:spLocks noGrp="1"/>
          </p:cNvSpPr>
          <p:nvPr>
            <p:ph sz="half" idx="10"/>
          </p:nvPr>
        </p:nvSpPr>
        <p:spPr/>
        <p:txBody>
          <a:bodyPr anchor="ctr">
            <a:normAutofit/>
          </a:bodyPr>
          <a:lstStyle/>
          <a:p>
            <a:r>
              <a:rPr lang="en-US" dirty="0"/>
              <a:t>Presenter(s) has no financial interest to disclose.</a:t>
            </a:r>
          </a:p>
          <a:p>
            <a:pPr marL="457200" lvl="1" indent="0">
              <a:buNone/>
            </a:pPr>
            <a:endParaRPr lang="en-US" sz="1400" dirty="0">
              <a:solidFill>
                <a:schemeClr val="bg1">
                  <a:lumMod val="50000"/>
                </a:schemeClr>
              </a:solidFill>
            </a:endParaRPr>
          </a:p>
          <a:p>
            <a:pPr indent="-228600"/>
            <a:r>
              <a:rPr lang="en-US" sz="1800" dirty="0"/>
              <a:t>This continuing education activity is managed and accredited by </a:t>
            </a:r>
            <a:r>
              <a:rPr lang="en-US" sz="1800" dirty="0" err="1"/>
              <a:t>AffinityCE</a:t>
            </a:r>
            <a:r>
              <a:rPr lang="en-US" sz="1800" dirty="0"/>
              <a:t>/Professional Education Services Group in cooperation with HRSA and LRG. PESG, HRSA, LRG and all accrediting organization do not support or endorse any product or service mentioned in this activity.</a:t>
            </a:r>
          </a:p>
          <a:p>
            <a:pPr indent="-228600"/>
            <a:r>
              <a:rPr lang="en-US" sz="1800" dirty="0"/>
              <a:t>PESG, HRSA, and LRG staff as well as planners and reviewers have no relevant financial or nonfinancial interest to disclose.</a:t>
            </a:r>
          </a:p>
          <a:p>
            <a:pPr indent="-228600"/>
            <a:r>
              <a:rPr lang="en-US" sz="1800" dirty="0"/>
              <a:t>Commercial Support was not received for this activity.</a:t>
            </a:r>
            <a:endParaRPr lang="en-US" sz="2200" dirty="0"/>
          </a:p>
          <a:p>
            <a:pPr marL="457200" lvl="1" indent="0">
              <a:buNone/>
            </a:pPr>
            <a:endParaRPr lang="en-US" sz="1400" dirty="0">
              <a:solidFill>
                <a:schemeClr val="bg1">
                  <a:lumMod val="50000"/>
                </a:schemeClr>
              </a:solidFill>
            </a:endParaRPr>
          </a:p>
          <a:p>
            <a:endParaRPr lang="en-US" sz="2200" dirty="0"/>
          </a:p>
        </p:txBody>
      </p:sp>
    </p:spTree>
    <p:extLst>
      <p:ext uri="{BB962C8B-B14F-4D97-AF65-F5344CB8AC3E}">
        <p14:creationId xmlns:p14="http://schemas.microsoft.com/office/powerpoint/2010/main" val="2873982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692" y="281052"/>
            <a:ext cx="10839108" cy="829193"/>
          </a:xfrm>
        </p:spPr>
        <p:txBody>
          <a:bodyPr>
            <a:normAutofit fontScale="90000"/>
          </a:bodyPr>
          <a:lstStyle/>
          <a:p>
            <a:r>
              <a:rPr lang="en-US" dirty="0"/>
              <a:t>Goals and Objectives</a:t>
            </a:r>
          </a:p>
        </p:txBody>
      </p:sp>
      <p:sp>
        <p:nvSpPr>
          <p:cNvPr id="3" name="Content Placeholder 2"/>
          <p:cNvSpPr>
            <a:spLocks noGrp="1"/>
          </p:cNvSpPr>
          <p:nvPr>
            <p:ph idx="1"/>
          </p:nvPr>
        </p:nvSpPr>
        <p:spPr>
          <a:xfrm>
            <a:off x="609600" y="1110245"/>
            <a:ext cx="10972800" cy="5214850"/>
          </a:xfrm>
        </p:spPr>
        <p:txBody>
          <a:bodyPr>
            <a:normAutofit/>
          </a:bodyPr>
          <a:lstStyle/>
          <a:p>
            <a:r>
              <a:rPr lang="en-US" sz="2800" b="1" dirty="0">
                <a:solidFill>
                  <a:srgbClr val="A41E20"/>
                </a:solidFill>
              </a:rPr>
              <a:t>Goal: </a:t>
            </a:r>
            <a:r>
              <a:rPr lang="en-US" sz="2800" dirty="0"/>
              <a:t>to eliminate HCV among PLWH in NYC and reduce racial/ethnic disparities in access and treatment</a:t>
            </a:r>
          </a:p>
          <a:p>
            <a:endParaRPr lang="en-US" sz="1700" dirty="0"/>
          </a:p>
          <a:p>
            <a:r>
              <a:rPr lang="en-US" sz="2800" b="1" dirty="0">
                <a:solidFill>
                  <a:srgbClr val="A41E20"/>
                </a:solidFill>
              </a:rPr>
              <a:t>Objectives:</a:t>
            </a:r>
          </a:p>
          <a:p>
            <a:pPr lvl="1">
              <a:buFont typeface="Wingdings" panose="05000000000000000000" pitchFamily="2" charset="2"/>
              <a:buChar char="§"/>
            </a:pPr>
            <a:r>
              <a:rPr lang="en-US" sz="2400" dirty="0"/>
              <a:t>Promote HCV screening, rescreening, and diagnostic testing according to guidelines</a:t>
            </a:r>
          </a:p>
          <a:p>
            <a:pPr lvl="1">
              <a:buFont typeface="Wingdings" panose="05000000000000000000" pitchFamily="2" charset="2"/>
              <a:buChar char="§"/>
            </a:pPr>
            <a:r>
              <a:rPr lang="en-US" sz="2400" dirty="0"/>
              <a:t>Educate HIV patients about the risks of HCV, and the benefits of cure</a:t>
            </a:r>
          </a:p>
          <a:p>
            <a:pPr lvl="1">
              <a:buFont typeface="Wingdings" panose="05000000000000000000" pitchFamily="2" charset="2"/>
              <a:buChar char="§"/>
            </a:pPr>
            <a:r>
              <a:rPr lang="en-US" sz="2400" dirty="0"/>
              <a:t>Increase HIV clinical and non-clinical provider HCV knowledge and care management skills</a:t>
            </a:r>
          </a:p>
          <a:p>
            <a:pPr lvl="1">
              <a:buFont typeface="Wingdings" panose="05000000000000000000" pitchFamily="2" charset="2"/>
              <a:buChar char="§"/>
            </a:pPr>
            <a:r>
              <a:rPr lang="en-US" sz="2400" dirty="0"/>
              <a:t>Support organizations to identify, return to care, and treat all HCV patients </a:t>
            </a:r>
          </a:p>
          <a:p>
            <a:pPr lvl="1">
              <a:buFont typeface="Wingdings" panose="05000000000000000000" pitchFamily="2" charset="2"/>
              <a:buChar char="§"/>
            </a:pPr>
            <a:r>
              <a:rPr lang="en-US" sz="2400" dirty="0"/>
              <a:t>Conduct case investigation and linkage to care for patients who can not be returned to care by an organization</a:t>
            </a:r>
          </a:p>
        </p:txBody>
      </p:sp>
      <p:sp>
        <p:nvSpPr>
          <p:cNvPr id="4" name="Slide Number Placeholder 3"/>
          <p:cNvSpPr>
            <a:spLocks noGrp="1"/>
          </p:cNvSpPr>
          <p:nvPr>
            <p:ph type="sldNum" sz="quarter" idx="12"/>
          </p:nvPr>
        </p:nvSpPr>
        <p:spPr/>
        <p:txBody>
          <a:bodyPr/>
          <a:lstStyle/>
          <a:p>
            <a:fld id="{38E8BBA4-B2DB-4990-A23E-CCF3F0A2BB41}" type="slidenum">
              <a:rPr lang="en-US" smtClean="0"/>
              <a:t>37</a:t>
            </a:fld>
            <a:endParaRPr lang="en-US" dirty="0"/>
          </a:p>
        </p:txBody>
      </p:sp>
    </p:spTree>
    <p:extLst>
      <p:ext uri="{BB962C8B-B14F-4D97-AF65-F5344CB8AC3E}">
        <p14:creationId xmlns:p14="http://schemas.microsoft.com/office/powerpoint/2010/main" val="3996595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Project SUCCEED Approach</a:t>
            </a:r>
            <a:endParaRPr lang="en-US" dirty="0"/>
          </a:p>
        </p:txBody>
      </p:sp>
      <p:graphicFrame>
        <p:nvGraphicFramePr>
          <p:cNvPr id="9" name="Content Placeholder 8" title="3 half circles on the left with text explaining the approach on the right"/>
          <p:cNvGraphicFramePr>
            <a:graphicFrameLocks noGrp="1"/>
          </p:cNvGraphicFramePr>
          <p:nvPr>
            <p:ph idx="1"/>
            <p:extLst>
              <p:ext uri="{D42A27DB-BD31-4B8C-83A1-F6EECF244321}">
                <p14:modId xmlns:p14="http://schemas.microsoft.com/office/powerpoint/2010/main" val="2523850275"/>
              </p:ext>
            </p:extLst>
          </p:nvPr>
        </p:nvGraphicFramePr>
        <p:xfrm>
          <a:off x="838200" y="13303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38E8BBA4-B2DB-4990-A23E-CCF3F0A2BB41}" type="slidenum">
              <a:rPr lang="en-US" smtClean="0"/>
              <a:pPr/>
              <a:t>38</a:t>
            </a:fld>
            <a:endParaRPr lang="en-US"/>
          </a:p>
        </p:txBody>
      </p:sp>
    </p:spTree>
    <p:extLst>
      <p:ext uri="{BB962C8B-B14F-4D97-AF65-F5344CB8AC3E}">
        <p14:creationId xmlns:p14="http://schemas.microsoft.com/office/powerpoint/2010/main" val="8061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Intervention Scope</a:t>
            </a:r>
            <a:endParaRPr lang="en-US" dirty="0"/>
          </a:p>
        </p:txBody>
      </p:sp>
      <p:sp>
        <p:nvSpPr>
          <p:cNvPr id="4" name="Text Placeholder 3"/>
          <p:cNvSpPr>
            <a:spLocks noGrp="1"/>
          </p:cNvSpPr>
          <p:nvPr>
            <p:ph type="body" idx="1"/>
          </p:nvPr>
        </p:nvSpPr>
        <p:spPr>
          <a:solidFill>
            <a:srgbClr val="C00000"/>
          </a:solidFill>
        </p:spPr>
        <p:txBody>
          <a:bodyPr/>
          <a:lstStyle/>
          <a:p>
            <a:r>
              <a:rPr lang="en-US" sz="3200">
                <a:solidFill>
                  <a:srgbClr val="FFFFFF"/>
                </a:solidFill>
              </a:rPr>
              <a:t>J</a:t>
            </a:r>
            <a:r>
              <a:rPr lang="en-US" sz="3200" b="1">
                <a:solidFill>
                  <a:srgbClr val="FFFFFF"/>
                </a:solidFill>
              </a:rPr>
              <a:t>urisdiction wide</a:t>
            </a:r>
            <a:endParaRPr lang="en-US" sz="3200" b="1" dirty="0">
              <a:solidFill>
                <a:srgbClr val="FFFFFF"/>
              </a:solidFill>
            </a:endParaRPr>
          </a:p>
        </p:txBody>
      </p:sp>
      <p:sp>
        <p:nvSpPr>
          <p:cNvPr id="3" name="Content Placeholder 2"/>
          <p:cNvSpPr>
            <a:spLocks noGrp="1"/>
          </p:cNvSpPr>
          <p:nvPr>
            <p:ph sz="half" idx="2"/>
          </p:nvPr>
        </p:nvSpPr>
        <p:spPr/>
        <p:txBody>
          <a:bodyPr>
            <a:normAutofit/>
          </a:bodyPr>
          <a:lstStyle/>
          <a:p>
            <a:pPr lvl="1"/>
            <a:r>
              <a:rPr lang="en-US" sz="2800"/>
              <a:t>Offering information and resources to all clinical and non-clinical providers</a:t>
            </a:r>
          </a:p>
          <a:p>
            <a:pPr lvl="1"/>
            <a:endParaRPr lang="en-US" sz="2800"/>
          </a:p>
          <a:p>
            <a:pPr lvl="1"/>
            <a:r>
              <a:rPr lang="en-US" sz="2800"/>
              <a:t>Providing education to patients in high risk settings</a:t>
            </a:r>
            <a:endParaRPr lang="en-US" sz="2800" dirty="0"/>
          </a:p>
        </p:txBody>
      </p:sp>
      <p:sp>
        <p:nvSpPr>
          <p:cNvPr id="5" name="Text Placeholder 4"/>
          <p:cNvSpPr>
            <a:spLocks noGrp="1"/>
          </p:cNvSpPr>
          <p:nvPr>
            <p:ph type="body" sz="quarter" idx="3"/>
          </p:nvPr>
        </p:nvSpPr>
        <p:spPr>
          <a:solidFill>
            <a:srgbClr val="C00000"/>
          </a:solidFill>
        </p:spPr>
        <p:txBody>
          <a:bodyPr>
            <a:noAutofit/>
          </a:bodyPr>
          <a:lstStyle/>
          <a:p>
            <a:r>
              <a:rPr lang="en-US" sz="3200" b="1">
                <a:solidFill>
                  <a:srgbClr val="FFFFFF"/>
                </a:solidFill>
              </a:rPr>
              <a:t>Intervention Sites</a:t>
            </a:r>
            <a:endParaRPr lang="en-US" sz="3200" b="1" dirty="0">
              <a:solidFill>
                <a:srgbClr val="FFFFFF"/>
              </a:solidFill>
            </a:endParaRPr>
          </a:p>
        </p:txBody>
      </p:sp>
      <p:sp>
        <p:nvSpPr>
          <p:cNvPr id="6" name="Content Placeholder 5"/>
          <p:cNvSpPr>
            <a:spLocks noGrp="1"/>
          </p:cNvSpPr>
          <p:nvPr>
            <p:ph sz="quarter" idx="4"/>
          </p:nvPr>
        </p:nvSpPr>
        <p:spPr/>
        <p:txBody>
          <a:bodyPr>
            <a:normAutofit/>
          </a:bodyPr>
          <a:lstStyle/>
          <a:p>
            <a:pPr lvl="1"/>
            <a:r>
              <a:rPr lang="en-US" sz="2800"/>
              <a:t>Recruiting organizations with greatest number of HIV/HCV patients in need of treatment</a:t>
            </a:r>
          </a:p>
          <a:p>
            <a:pPr lvl="1"/>
            <a:endParaRPr lang="en-US" sz="2800"/>
          </a:p>
          <a:p>
            <a:pPr lvl="1"/>
            <a:r>
              <a:rPr lang="en-US" sz="2800"/>
              <a:t>Will gain commitment and develop a formal agreement </a:t>
            </a:r>
            <a:endParaRPr lang="en-US" sz="2800" dirty="0"/>
          </a:p>
        </p:txBody>
      </p:sp>
      <p:sp>
        <p:nvSpPr>
          <p:cNvPr id="7" name="Slide Number Placeholder 6"/>
          <p:cNvSpPr>
            <a:spLocks noGrp="1"/>
          </p:cNvSpPr>
          <p:nvPr>
            <p:ph type="sldNum" sz="quarter" idx="12"/>
          </p:nvPr>
        </p:nvSpPr>
        <p:spPr/>
        <p:txBody>
          <a:bodyPr/>
          <a:lstStyle/>
          <a:p>
            <a:fld id="{38E8BBA4-B2DB-4990-A23E-CCF3F0A2BB41}" type="slidenum">
              <a:rPr lang="en-US" smtClean="0"/>
              <a:t>39</a:t>
            </a:fld>
            <a:endParaRPr lang="en-US"/>
          </a:p>
        </p:txBody>
      </p:sp>
    </p:spTree>
    <p:extLst>
      <p:ext uri="{BB962C8B-B14F-4D97-AF65-F5344CB8AC3E}">
        <p14:creationId xmlns:p14="http://schemas.microsoft.com/office/powerpoint/2010/main" val="1630119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DA26E-1286-4B97-BA46-50D28EB1AB06}"/>
              </a:ext>
            </a:extLst>
          </p:cNvPr>
          <p:cNvSpPr>
            <a:spLocks noGrp="1"/>
          </p:cNvSpPr>
          <p:nvPr>
            <p:ph type="title"/>
          </p:nvPr>
        </p:nvSpPr>
        <p:spPr>
          <a:xfrm>
            <a:off x="838200" y="234397"/>
            <a:ext cx="10515600" cy="1099728"/>
          </a:xfrm>
        </p:spPr>
        <p:txBody>
          <a:bodyPr>
            <a:normAutofit fontScale="90000"/>
          </a:bodyPr>
          <a:lstStyle/>
          <a:p>
            <a:r>
              <a:rPr lang="en-US" dirty="0"/>
              <a:t>HIV/HCV Co-infection Community of Practice and Learning</a:t>
            </a:r>
          </a:p>
        </p:txBody>
      </p:sp>
      <p:sp>
        <p:nvSpPr>
          <p:cNvPr id="3" name="Content Placeholder 2">
            <a:extLst>
              <a:ext uri="{FF2B5EF4-FFF2-40B4-BE49-F238E27FC236}">
                <a16:creationId xmlns:a16="http://schemas.microsoft.com/office/drawing/2014/main" id="{9D7A1AE9-2212-471D-9C69-0EFA763EFF14}"/>
              </a:ext>
            </a:extLst>
          </p:cNvPr>
          <p:cNvSpPr>
            <a:spLocks noGrp="1"/>
          </p:cNvSpPr>
          <p:nvPr>
            <p:ph sz="half" idx="10"/>
          </p:nvPr>
        </p:nvSpPr>
        <p:spPr>
          <a:xfrm>
            <a:off x="838200" y="1558977"/>
            <a:ext cx="10515600" cy="4086448"/>
          </a:xfrm>
        </p:spPr>
        <p:txBody>
          <a:bodyPr>
            <a:normAutofit lnSpcReduction="10000"/>
          </a:bodyPr>
          <a:lstStyle/>
          <a:p>
            <a:pPr marL="457200" indent="-457200">
              <a:spcAft>
                <a:spcPts val="1200"/>
              </a:spcAft>
              <a:buFont typeface="Arial" panose="020B0604020202020204" pitchFamily="34" charset="0"/>
              <a:buChar char="•"/>
            </a:pPr>
            <a:r>
              <a:rPr lang="en-US" sz="3200" dirty="0"/>
              <a:t>Monthly virtual meetings beginning in November 2015</a:t>
            </a:r>
          </a:p>
          <a:p>
            <a:pPr marL="457200" indent="-457200">
              <a:spcAft>
                <a:spcPts val="1200"/>
              </a:spcAft>
              <a:buFont typeface="Arial" panose="020B0604020202020204" pitchFamily="34" charset="0"/>
              <a:buChar char="•"/>
            </a:pPr>
            <a:r>
              <a:rPr lang="en-US" sz="3200" dirty="0"/>
              <a:t>Focus on training, technical assistance, capacity building, development and dissemination of resources and, addressing programmatic challenges related to HCV cure among PLWH</a:t>
            </a:r>
          </a:p>
          <a:p>
            <a:pPr marL="457200" indent="-457200">
              <a:spcAft>
                <a:spcPts val="1200"/>
              </a:spcAft>
              <a:buFont typeface="Arial" panose="020B0604020202020204" pitchFamily="34" charset="0"/>
              <a:buChar char="•"/>
            </a:pPr>
            <a:r>
              <a:rPr lang="en-US" sz="3200" dirty="0"/>
              <a:t>Members include the 5 partnering regional AETCs, the 5 jurisdictional sites, National Alliance of State &amp; Territorial AIDS Directors (NASTAD), and HRSA HAB</a:t>
            </a:r>
          </a:p>
        </p:txBody>
      </p:sp>
    </p:spTree>
    <p:extLst>
      <p:ext uri="{BB962C8B-B14F-4D97-AF65-F5344CB8AC3E}">
        <p14:creationId xmlns:p14="http://schemas.microsoft.com/office/powerpoint/2010/main" val="481459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Identifying Clinical Providers</a:t>
            </a:r>
          </a:p>
        </p:txBody>
      </p:sp>
      <p:sp>
        <p:nvSpPr>
          <p:cNvPr id="5" name="Content Placeholder 4"/>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sz="3200" dirty="0"/>
              <a:t>Based on HIV Clinical Care Site - </a:t>
            </a:r>
            <a:r>
              <a:rPr lang="en-US" sz="3200" dirty="0">
                <a:solidFill>
                  <a:srgbClr val="FF0000"/>
                </a:solidFill>
                <a:hlinkClick r:id="rId3"/>
              </a:rPr>
              <a:t>Care Continuum Dashboard Sites</a:t>
            </a:r>
            <a:endParaRPr lang="en-US" sz="3200" dirty="0">
              <a:solidFill>
                <a:srgbClr val="FF0000"/>
              </a:solidFill>
            </a:endParaRP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69% received continuous HIV care at the same facility in 2015</a:t>
            </a:r>
          </a:p>
          <a:p>
            <a:pPr marL="1143000" lvl="1" indent="-457200">
              <a:buFont typeface="Wingdings" panose="05000000000000000000" pitchFamily="2" charset="2"/>
              <a:buChar char="§"/>
            </a:pPr>
            <a:r>
              <a:rPr lang="en-US" sz="2800" b="1" u="sng" dirty="0"/>
              <a:t>72% received this care at a CCD site</a:t>
            </a:r>
          </a:p>
          <a:p>
            <a:pPr lvl="1"/>
            <a:endParaRPr lang="en-US" sz="2800" u="sng" dirty="0"/>
          </a:p>
          <a:p>
            <a:pPr marL="457200" indent="-457200">
              <a:buFont typeface="Arial" panose="020B0604020202020204" pitchFamily="34" charset="0"/>
              <a:buChar char="•"/>
            </a:pPr>
            <a:r>
              <a:rPr lang="en-US" sz="3200" dirty="0"/>
              <a:t>Create HCV Care Continuums for co-infected patients at HIV CCD sites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Find top sites with high number and/or proportion of RNA unknowns (for screening outreach) and treatment uninitiated</a:t>
            </a:r>
          </a:p>
        </p:txBody>
      </p:sp>
      <p:sp>
        <p:nvSpPr>
          <p:cNvPr id="2" name="Slide Number Placeholder 1"/>
          <p:cNvSpPr>
            <a:spLocks noGrp="1"/>
          </p:cNvSpPr>
          <p:nvPr>
            <p:ph type="sldNum" sz="quarter" idx="12"/>
          </p:nvPr>
        </p:nvSpPr>
        <p:spPr/>
        <p:txBody>
          <a:bodyPr/>
          <a:lstStyle/>
          <a:p>
            <a:fld id="{38E8BBA4-B2DB-4990-A23E-CCF3F0A2BB41}" type="slidenum">
              <a:rPr lang="en-US" smtClean="0"/>
              <a:t>40</a:t>
            </a:fld>
            <a:endParaRPr lang="en-US"/>
          </a:p>
        </p:txBody>
      </p:sp>
    </p:spTree>
    <p:extLst>
      <p:ext uri="{BB962C8B-B14F-4D97-AF65-F5344CB8AC3E}">
        <p14:creationId xmlns:p14="http://schemas.microsoft.com/office/powerpoint/2010/main" val="863050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4000" dirty="0"/>
              <a:t>HCV </a:t>
            </a:r>
            <a:r>
              <a:rPr lang="en-US" sz="4000" b="1" dirty="0"/>
              <a:t>Dashboards</a:t>
            </a:r>
            <a:r>
              <a:rPr lang="en-US" sz="4000" dirty="0"/>
              <a:t> for HIV Care Providers</a:t>
            </a:r>
          </a:p>
        </p:txBody>
      </p:sp>
      <p:sp>
        <p:nvSpPr>
          <p:cNvPr id="3" name="Content Placeholder 2"/>
          <p:cNvSpPr>
            <a:spLocks noGrp="1"/>
          </p:cNvSpPr>
          <p:nvPr>
            <p:ph sz="half" idx="1"/>
          </p:nvPr>
        </p:nvSpPr>
        <p:spPr>
          <a:xfrm>
            <a:off x="417064" y="1225138"/>
            <a:ext cx="5811982" cy="4689475"/>
          </a:xfrm>
        </p:spPr>
        <p:txBody>
          <a:bodyPr>
            <a:normAutofit fontScale="85000" lnSpcReduction="20000"/>
          </a:bodyPr>
          <a:lstStyle/>
          <a:p>
            <a:pPr marL="0" indent="0">
              <a:lnSpc>
                <a:spcPct val="120000"/>
              </a:lnSpc>
              <a:spcAft>
                <a:spcPts val="1200"/>
              </a:spcAft>
              <a:buNone/>
            </a:pPr>
            <a:r>
              <a:rPr lang="en-US" sz="2400" dirty="0"/>
              <a:t>Dashboards were created for </a:t>
            </a:r>
            <a:r>
              <a:rPr lang="en-US" sz="3500" b="1" dirty="0">
                <a:solidFill>
                  <a:srgbClr val="095895"/>
                </a:solidFill>
              </a:rPr>
              <a:t>47</a:t>
            </a:r>
            <a:r>
              <a:rPr lang="en-US" sz="2400" dirty="0">
                <a:solidFill>
                  <a:srgbClr val="619882"/>
                </a:solidFill>
              </a:rPr>
              <a:t> </a:t>
            </a:r>
            <a:r>
              <a:rPr lang="en-US" sz="2400" dirty="0"/>
              <a:t>HIV health care facilities, showing:</a:t>
            </a:r>
          </a:p>
          <a:p>
            <a:pPr>
              <a:lnSpc>
                <a:spcPct val="120000"/>
              </a:lnSpc>
              <a:spcAft>
                <a:spcPts val="1200"/>
              </a:spcAft>
              <a:buFont typeface="Wingdings" panose="05000000000000000000" pitchFamily="2" charset="2"/>
              <a:buChar char="§"/>
            </a:pPr>
            <a:r>
              <a:rPr lang="en-US" sz="2400" dirty="0"/>
              <a:t>% HIV patients co-infected with HCV</a:t>
            </a:r>
          </a:p>
          <a:p>
            <a:pPr>
              <a:lnSpc>
                <a:spcPct val="120000"/>
              </a:lnSpc>
              <a:spcAft>
                <a:spcPts val="1200"/>
              </a:spcAft>
              <a:buFont typeface="Wingdings" panose="05000000000000000000" pitchFamily="2" charset="2"/>
              <a:buChar char="§"/>
            </a:pPr>
            <a:r>
              <a:rPr lang="en-US" sz="2400" dirty="0"/>
              <a:t>% co-infected patients at facility who initiated treatment vs. treatment initiation rates across NYC</a:t>
            </a:r>
          </a:p>
          <a:p>
            <a:pPr>
              <a:lnSpc>
                <a:spcPct val="120000"/>
              </a:lnSpc>
              <a:spcAft>
                <a:spcPts val="1200"/>
              </a:spcAft>
            </a:pPr>
            <a:endParaRPr lang="en-US" sz="2400" dirty="0"/>
          </a:p>
          <a:p>
            <a:pPr marL="0" indent="0">
              <a:lnSpc>
                <a:spcPct val="120000"/>
              </a:lnSpc>
              <a:spcAft>
                <a:spcPts val="1200"/>
              </a:spcAft>
              <a:buNone/>
            </a:pPr>
            <a:r>
              <a:rPr lang="en-US" sz="2400" dirty="0"/>
              <a:t>These clinics were offered surveillance based lists of their own co-infected patients to promote HCV treatment</a:t>
            </a:r>
          </a:p>
        </p:txBody>
      </p:sp>
      <p:pic>
        <p:nvPicPr>
          <p:cNvPr id="4" name="Picture 3" title="Hepatitis C Status Report for HIV Care Providers in 2016">
            <a:extLst>
              <a:ext uri="{FF2B5EF4-FFF2-40B4-BE49-F238E27FC236}">
                <a16:creationId xmlns:a16="http://schemas.microsoft.com/office/drawing/2014/main" id="{0FA27719-8B36-4244-86E8-5933950A8D96}"/>
              </a:ext>
            </a:extLst>
          </p:cNvPr>
          <p:cNvPicPr>
            <a:picLocks noChangeAspect="1"/>
          </p:cNvPicPr>
          <p:nvPr/>
        </p:nvPicPr>
        <p:blipFill rotWithShape="1">
          <a:blip r:embed="rId3"/>
          <a:srcRect l="3623" r="4967"/>
          <a:stretch/>
        </p:blipFill>
        <p:spPr>
          <a:xfrm>
            <a:off x="6229046" y="1063590"/>
            <a:ext cx="5859412" cy="5767785"/>
          </a:xfrm>
          <a:prstGeom prst="rect">
            <a:avLst/>
          </a:prstGeom>
          <a:ln>
            <a:solidFill>
              <a:srgbClr val="619882"/>
            </a:solidFill>
          </a:ln>
        </p:spPr>
      </p:pic>
    </p:spTree>
    <p:extLst>
      <p:ext uri="{BB962C8B-B14F-4D97-AF65-F5344CB8AC3E}">
        <p14:creationId xmlns:p14="http://schemas.microsoft.com/office/powerpoint/2010/main" val="509154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900" dirty="0"/>
              <a:t>Distributing Patient Lists</a:t>
            </a:r>
          </a:p>
        </p:txBody>
      </p:sp>
      <p:sp>
        <p:nvSpPr>
          <p:cNvPr id="4" name="Content Placeholder 3"/>
          <p:cNvSpPr>
            <a:spLocks noGrp="1"/>
          </p:cNvSpPr>
          <p:nvPr>
            <p:ph sz="half" idx="10"/>
          </p:nvPr>
        </p:nvSpPr>
        <p:spPr/>
        <p:txBody>
          <a:bodyPr/>
          <a:lstStyle/>
          <a:p>
            <a:pPr marL="342900" indent="-342900">
              <a:buFont typeface="Arial" panose="020B0604020202020204" pitchFamily="34" charset="0"/>
              <a:buChar char="•"/>
            </a:pPr>
            <a:r>
              <a:rPr lang="en-US" dirty="0"/>
              <a:t>23 facilities accepted a list of their co-infected patients (799 patients in total)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Facilities were asked to:</a:t>
            </a:r>
          </a:p>
          <a:p>
            <a:pPr lvl="1">
              <a:buFont typeface="Wingdings" panose="05000000000000000000" pitchFamily="2" charset="2"/>
              <a:buChar char="§"/>
            </a:pPr>
            <a:r>
              <a:rPr lang="en-US" dirty="0"/>
              <a:t>Review list and promote HCV treatment</a:t>
            </a:r>
          </a:p>
          <a:p>
            <a:pPr lvl="1">
              <a:buFont typeface="Wingdings" panose="05000000000000000000" pitchFamily="2" charset="2"/>
              <a:buChar char="§"/>
            </a:pPr>
            <a:r>
              <a:rPr lang="en-US" dirty="0"/>
              <a:t>Return the list to the health department with patient status (i.e. HCV care status of each patient, treatment barriers)</a:t>
            </a:r>
          </a:p>
        </p:txBody>
      </p:sp>
    </p:spTree>
    <p:extLst>
      <p:ext uri="{BB962C8B-B14F-4D97-AF65-F5344CB8AC3E}">
        <p14:creationId xmlns:p14="http://schemas.microsoft.com/office/powerpoint/2010/main" val="2339312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900" dirty="0"/>
              <a:t>Site Selection for Intervention</a:t>
            </a:r>
          </a:p>
        </p:txBody>
      </p:sp>
      <p:sp>
        <p:nvSpPr>
          <p:cNvPr id="8" name="Rectangle 7">
            <a:extLst>
              <a:ext uri="{FF2B5EF4-FFF2-40B4-BE49-F238E27FC236}">
                <a16:creationId xmlns:a16="http://schemas.microsoft.com/office/drawing/2014/main" id="{0A9C4F07-1FB4-BE4E-8F74-7872A8F0CE93}"/>
              </a:ext>
            </a:extLst>
          </p:cNvPr>
          <p:cNvSpPr/>
          <p:nvPr/>
        </p:nvSpPr>
        <p:spPr>
          <a:xfrm>
            <a:off x="1075763" y="1175895"/>
            <a:ext cx="6192657" cy="461665"/>
          </a:xfrm>
          <a:prstGeom prst="rect">
            <a:avLst/>
          </a:prstGeom>
        </p:spPr>
        <p:txBody>
          <a:bodyPr wrap="none">
            <a:spAutoFit/>
          </a:bodyPr>
          <a:lstStyle/>
          <a:p>
            <a:r>
              <a:rPr lang="en-US" sz="2400" dirty="0"/>
              <a:t>Using surveillance data, the health department:</a:t>
            </a:r>
          </a:p>
        </p:txBody>
      </p:sp>
      <p:sp>
        <p:nvSpPr>
          <p:cNvPr id="4" name="Rounded Rectangle 3" title="Roungded rectangle with text leading to the next rectangle"/>
          <p:cNvSpPr/>
          <p:nvPr/>
        </p:nvSpPr>
        <p:spPr>
          <a:xfrm>
            <a:off x="1075763" y="1925460"/>
            <a:ext cx="3242237" cy="2360707"/>
          </a:xfrm>
          <a:prstGeom prst="roundRect">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88167" y="2415782"/>
            <a:ext cx="3092825" cy="1384995"/>
          </a:xfrm>
          <a:prstGeom prst="rect">
            <a:avLst/>
          </a:prstGeom>
          <a:noFill/>
        </p:spPr>
        <p:txBody>
          <a:bodyPr wrap="square" rtlCol="0">
            <a:spAutoFit/>
          </a:bodyPr>
          <a:lstStyle/>
          <a:p>
            <a:r>
              <a:rPr lang="en-US" sz="2100" dirty="0">
                <a:latin typeface="Helvetica"/>
                <a:cs typeface="Helvetica"/>
              </a:rPr>
              <a:t>Generated a full list of facilities with co-infected patients in need of HCV treatment</a:t>
            </a:r>
          </a:p>
        </p:txBody>
      </p:sp>
      <p:sp>
        <p:nvSpPr>
          <p:cNvPr id="7" name="Isosceles Triangle 6" title="Right facing triangle pointing to next rectangle"/>
          <p:cNvSpPr/>
          <p:nvPr/>
        </p:nvSpPr>
        <p:spPr>
          <a:xfrm>
            <a:off x="4269316" y="2891135"/>
            <a:ext cx="391584" cy="207433"/>
          </a:xfrm>
          <a:prstGeom prst="triangle">
            <a:avLst/>
          </a:prstGeom>
          <a:solidFill>
            <a:schemeClr val="bg1">
              <a:lumMod val="50000"/>
            </a:schemeClr>
          </a:solidFill>
          <a:ln>
            <a:no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title="Rounded rectangle with text leading to the next rectangle"/>
          <p:cNvGrpSpPr/>
          <p:nvPr/>
        </p:nvGrpSpPr>
        <p:grpSpPr>
          <a:xfrm>
            <a:off x="4589923" y="1928448"/>
            <a:ext cx="3149606" cy="2360707"/>
            <a:chOff x="4799098" y="2005104"/>
            <a:chExt cx="2910549" cy="2360707"/>
          </a:xfrm>
          <a:solidFill>
            <a:schemeClr val="accent1">
              <a:lumMod val="60000"/>
              <a:lumOff val="40000"/>
            </a:schemeClr>
          </a:solidFill>
        </p:grpSpPr>
        <p:sp>
          <p:nvSpPr>
            <p:cNvPr id="9" name="Rounded Rectangle 8"/>
            <p:cNvSpPr/>
            <p:nvPr/>
          </p:nvSpPr>
          <p:spPr>
            <a:xfrm>
              <a:off x="4799098" y="2005104"/>
              <a:ext cx="2910549" cy="2360707"/>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33569" y="2169457"/>
              <a:ext cx="2686431" cy="1923604"/>
            </a:xfrm>
            <a:prstGeom prst="rect">
              <a:avLst/>
            </a:prstGeom>
            <a:solidFill>
              <a:schemeClr val="accent1">
                <a:lumMod val="40000"/>
                <a:lumOff val="60000"/>
              </a:schemeClr>
            </a:solidFill>
          </p:spPr>
          <p:txBody>
            <a:bodyPr wrap="square" rtlCol="0">
              <a:spAutoFit/>
            </a:bodyPr>
            <a:lstStyle/>
            <a:p>
              <a:r>
                <a:rPr lang="en-US" sz="2100" dirty="0">
                  <a:latin typeface="Helvetica"/>
                  <a:cs typeface="Helvetica"/>
                </a:rPr>
                <a:t>Selected top </a:t>
              </a:r>
              <a:r>
                <a:rPr lang="en-US" sz="3500" b="1" dirty="0">
                  <a:solidFill>
                    <a:schemeClr val="accent1"/>
                  </a:solidFill>
                  <a:latin typeface="Helvetica"/>
                  <a:cs typeface="Helvetica"/>
                </a:rPr>
                <a:t>15</a:t>
              </a:r>
              <a:r>
                <a:rPr lang="en-US" sz="2100" dirty="0">
                  <a:solidFill>
                    <a:srgbClr val="619882"/>
                  </a:solidFill>
                  <a:latin typeface="Helvetica"/>
                  <a:cs typeface="Helvetica"/>
                </a:rPr>
                <a:t> </a:t>
              </a:r>
              <a:r>
                <a:rPr lang="en-US" sz="2100" dirty="0">
                  <a:latin typeface="Helvetica"/>
                  <a:cs typeface="Helvetica"/>
                </a:rPr>
                <a:t>facilities with highest number or percentage of patients not yet treated for HCV</a:t>
              </a:r>
            </a:p>
          </p:txBody>
        </p:sp>
      </p:grpSp>
      <p:sp>
        <p:nvSpPr>
          <p:cNvPr id="15" name="Isosceles Triangle 14" title="Right facing triangle pointing to next rectangle"/>
          <p:cNvSpPr/>
          <p:nvPr/>
        </p:nvSpPr>
        <p:spPr>
          <a:xfrm>
            <a:off x="7689848" y="2891135"/>
            <a:ext cx="391584" cy="207433"/>
          </a:xfrm>
          <a:prstGeom prst="triangle">
            <a:avLst/>
          </a:prstGeom>
          <a:solidFill>
            <a:schemeClr val="bg1">
              <a:lumMod val="50000"/>
            </a:schemeClr>
          </a:solidFill>
          <a:ln>
            <a:noFill/>
          </a:ln>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title="Rounded rectangle with text. Last one in the series."/>
          <p:cNvGrpSpPr/>
          <p:nvPr/>
        </p:nvGrpSpPr>
        <p:grpSpPr>
          <a:xfrm>
            <a:off x="8016432" y="1931436"/>
            <a:ext cx="2910549" cy="2360707"/>
            <a:chOff x="8238555" y="2008092"/>
            <a:chExt cx="2910549" cy="2360707"/>
          </a:xfrm>
          <a:solidFill>
            <a:schemeClr val="accent1">
              <a:lumMod val="60000"/>
              <a:lumOff val="40000"/>
            </a:schemeClr>
          </a:solidFill>
        </p:grpSpPr>
        <p:sp>
          <p:nvSpPr>
            <p:cNvPr id="11" name="Rounded Rectangle 10"/>
            <p:cNvSpPr/>
            <p:nvPr/>
          </p:nvSpPr>
          <p:spPr>
            <a:xfrm>
              <a:off x="8238555" y="2008092"/>
              <a:ext cx="2910549" cy="2360707"/>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373025" y="2172445"/>
              <a:ext cx="2668503" cy="1923603"/>
            </a:xfrm>
            <a:prstGeom prst="rect">
              <a:avLst/>
            </a:prstGeom>
            <a:noFill/>
          </p:spPr>
          <p:txBody>
            <a:bodyPr wrap="square" rtlCol="0">
              <a:spAutoFit/>
            </a:bodyPr>
            <a:lstStyle/>
            <a:p>
              <a:r>
                <a:rPr lang="en-US" sz="3500" b="1" dirty="0">
                  <a:solidFill>
                    <a:schemeClr val="accent1"/>
                  </a:solidFill>
                  <a:latin typeface="Helvetica"/>
                  <a:cs typeface="Helvetica"/>
                </a:rPr>
                <a:t>10</a:t>
              </a:r>
              <a:r>
                <a:rPr lang="en-US" sz="2100" dirty="0">
                  <a:latin typeface="Helvetica"/>
                  <a:cs typeface="Helvetica"/>
                </a:rPr>
                <a:t> facilities made formal commitments to receive Practice Transformation intervention</a:t>
              </a:r>
            </a:p>
          </p:txBody>
        </p:sp>
      </p:grpSp>
      <p:sp>
        <p:nvSpPr>
          <p:cNvPr id="13" name="TextBox 12"/>
          <p:cNvSpPr txBox="1"/>
          <p:nvPr/>
        </p:nvSpPr>
        <p:spPr>
          <a:xfrm>
            <a:off x="8016432" y="4355843"/>
            <a:ext cx="3906626" cy="1246495"/>
          </a:xfrm>
          <a:prstGeom prst="rect">
            <a:avLst/>
          </a:prstGeom>
          <a:noFill/>
        </p:spPr>
        <p:txBody>
          <a:bodyPr wrap="square" rtlCol="0">
            <a:spAutoFit/>
          </a:bodyPr>
          <a:lstStyle/>
          <a:p>
            <a:pPr marL="342900" indent="-342900">
              <a:buFont typeface="Arial"/>
              <a:buChar char="•"/>
            </a:pPr>
            <a:r>
              <a:rPr lang="en-US" sz="2500" dirty="0">
                <a:solidFill>
                  <a:srgbClr val="095895"/>
                </a:solidFill>
                <a:latin typeface="Helvetica"/>
                <a:cs typeface="Helvetica"/>
              </a:rPr>
              <a:t>4</a:t>
            </a:r>
            <a:r>
              <a:rPr lang="en-US" sz="2100" dirty="0">
                <a:latin typeface="Helvetica"/>
                <a:cs typeface="Helvetica"/>
              </a:rPr>
              <a:t> community health centers</a:t>
            </a:r>
          </a:p>
          <a:p>
            <a:pPr marL="342900" indent="-342900">
              <a:buFont typeface="Arial"/>
              <a:buChar char="•"/>
            </a:pPr>
            <a:r>
              <a:rPr lang="en-US" sz="2500" dirty="0">
                <a:solidFill>
                  <a:srgbClr val="095895"/>
                </a:solidFill>
                <a:latin typeface="Helvetica"/>
                <a:cs typeface="Helvetica"/>
              </a:rPr>
              <a:t>6</a:t>
            </a:r>
            <a:r>
              <a:rPr lang="en-US" sz="2100" dirty="0">
                <a:latin typeface="Helvetica"/>
                <a:cs typeface="Helvetica"/>
              </a:rPr>
              <a:t> hospitals</a:t>
            </a:r>
          </a:p>
          <a:p>
            <a:pPr marL="342900" indent="-342900">
              <a:buFont typeface="Arial"/>
              <a:buChar char="•"/>
            </a:pPr>
            <a:r>
              <a:rPr lang="en-US" sz="2500" dirty="0">
                <a:solidFill>
                  <a:srgbClr val="09588E"/>
                </a:solidFill>
                <a:latin typeface="Helvetica"/>
                <a:cs typeface="Helvetica"/>
              </a:rPr>
              <a:t>404</a:t>
            </a:r>
            <a:r>
              <a:rPr lang="en-US" sz="2100" dirty="0">
                <a:latin typeface="Helvetica"/>
                <a:cs typeface="Helvetica"/>
              </a:rPr>
              <a:t> co-infected patients</a:t>
            </a:r>
          </a:p>
        </p:txBody>
      </p:sp>
    </p:spTree>
    <p:extLst>
      <p:ext uri="{BB962C8B-B14F-4D97-AF65-F5344CB8AC3E}">
        <p14:creationId xmlns:p14="http://schemas.microsoft.com/office/powerpoint/2010/main" val="2508562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HCV Services Improvement Plans (7 Sites)</a:t>
            </a:r>
          </a:p>
        </p:txBody>
      </p:sp>
      <p:sp>
        <p:nvSpPr>
          <p:cNvPr id="6" name="Content Placeholder 5"/>
          <p:cNvSpPr>
            <a:spLocks noGrp="1"/>
          </p:cNvSpPr>
          <p:nvPr>
            <p:ph sz="half" idx="1"/>
          </p:nvPr>
        </p:nvSpPr>
        <p:spPr>
          <a:xfrm>
            <a:off x="838199" y="1284447"/>
            <a:ext cx="4815349" cy="4276598"/>
          </a:xfrm>
        </p:spPr>
        <p:txBody>
          <a:bodyPr>
            <a:normAutofit/>
          </a:bodyPr>
          <a:lstStyle/>
          <a:p>
            <a:pPr marL="0" indent="0">
              <a:lnSpc>
                <a:spcPct val="100000"/>
              </a:lnSpc>
              <a:spcBef>
                <a:spcPts val="0"/>
              </a:spcBef>
              <a:buNone/>
            </a:pPr>
            <a:r>
              <a:rPr lang="en-US" sz="1800" b="1" dirty="0">
                <a:solidFill>
                  <a:srgbClr val="095895"/>
                </a:solidFill>
              </a:rPr>
              <a:t>Improve Utilization of Existing Facility Resources</a:t>
            </a:r>
          </a:p>
          <a:p>
            <a:pPr marL="0" indent="0">
              <a:lnSpc>
                <a:spcPct val="100000"/>
              </a:lnSpc>
              <a:spcBef>
                <a:spcPts val="0"/>
              </a:spcBef>
              <a:buNone/>
            </a:pPr>
            <a:endParaRPr lang="en-US" sz="2200" b="1" dirty="0">
              <a:solidFill>
                <a:srgbClr val="095895"/>
              </a:solidFill>
            </a:endParaRPr>
          </a:p>
          <a:p>
            <a:pPr>
              <a:lnSpc>
                <a:spcPct val="100000"/>
              </a:lnSpc>
              <a:spcBef>
                <a:spcPts val="0"/>
              </a:spcBef>
              <a:buFont typeface="Wingdings" panose="05000000000000000000" pitchFamily="2" charset="2"/>
              <a:buChar char="§"/>
            </a:pPr>
            <a:r>
              <a:rPr lang="en-US" sz="1800" dirty="0"/>
              <a:t>Support referral to HIV or HCV navigation, case management and care coordination programs available at the facility</a:t>
            </a:r>
          </a:p>
          <a:p>
            <a:pPr>
              <a:lnSpc>
                <a:spcPct val="100000"/>
              </a:lnSpc>
              <a:spcBef>
                <a:spcPts val="0"/>
              </a:spcBef>
              <a:buFont typeface="Wingdings" panose="05000000000000000000" pitchFamily="2" charset="2"/>
              <a:buChar char="§"/>
            </a:pPr>
            <a:endParaRPr lang="en-US" sz="1800" dirty="0"/>
          </a:p>
          <a:p>
            <a:pPr>
              <a:lnSpc>
                <a:spcPct val="100000"/>
              </a:lnSpc>
              <a:spcBef>
                <a:spcPts val="0"/>
              </a:spcBef>
              <a:buFont typeface="Wingdings" panose="05000000000000000000" pitchFamily="2" charset="2"/>
              <a:buChar char="§"/>
            </a:pPr>
            <a:r>
              <a:rPr lang="en-US" sz="1800" dirty="0"/>
              <a:t>Leverage 340B to support HCV navigation staff</a:t>
            </a:r>
          </a:p>
          <a:p>
            <a:pPr>
              <a:lnSpc>
                <a:spcPct val="100000"/>
              </a:lnSpc>
              <a:spcBef>
                <a:spcPts val="0"/>
              </a:spcBef>
              <a:buFont typeface="Wingdings" panose="05000000000000000000" pitchFamily="2" charset="2"/>
              <a:buChar char="§"/>
            </a:pPr>
            <a:endParaRPr lang="en-US" sz="1800" dirty="0"/>
          </a:p>
          <a:p>
            <a:pPr>
              <a:lnSpc>
                <a:spcPct val="100000"/>
              </a:lnSpc>
              <a:spcBef>
                <a:spcPts val="0"/>
              </a:spcBef>
              <a:buFont typeface="Wingdings" panose="05000000000000000000" pitchFamily="2" charset="2"/>
              <a:buChar char="§"/>
            </a:pPr>
            <a:r>
              <a:rPr lang="en-US" sz="1800" dirty="0"/>
              <a:t>Utilize incentives and other priority resources to promote engagement in care</a:t>
            </a:r>
          </a:p>
          <a:p>
            <a:pPr>
              <a:lnSpc>
                <a:spcPct val="120000"/>
              </a:lnSpc>
              <a:spcAft>
                <a:spcPts val="1200"/>
              </a:spcAft>
            </a:pPr>
            <a:endParaRPr lang="en-US" sz="2400" dirty="0"/>
          </a:p>
        </p:txBody>
      </p:sp>
      <p:sp>
        <p:nvSpPr>
          <p:cNvPr id="5" name="Content Placeholder 4"/>
          <p:cNvSpPr>
            <a:spLocks noGrp="1"/>
          </p:cNvSpPr>
          <p:nvPr>
            <p:ph sz="half" idx="10"/>
          </p:nvPr>
        </p:nvSpPr>
        <p:spPr>
          <a:xfrm>
            <a:off x="6322141" y="1284447"/>
            <a:ext cx="5211097" cy="4398598"/>
          </a:xfrm>
          <a:prstGeom prst="rect">
            <a:avLst/>
          </a:prstGeom>
        </p:spPr>
        <p:txBody>
          <a:bodyPr>
            <a:normAutofit/>
          </a:bodyPr>
          <a:lstStyle/>
          <a:p>
            <a:pPr marL="0" indent="0">
              <a:lnSpc>
                <a:spcPct val="100000"/>
              </a:lnSpc>
              <a:spcBef>
                <a:spcPts val="0"/>
              </a:spcBef>
              <a:buNone/>
            </a:pPr>
            <a:r>
              <a:rPr lang="en-US" sz="1800" b="1" dirty="0">
                <a:solidFill>
                  <a:srgbClr val="095895"/>
                </a:solidFill>
              </a:rPr>
              <a:t>Systems Changes</a:t>
            </a:r>
          </a:p>
          <a:p>
            <a:pPr marL="0" indent="0">
              <a:lnSpc>
                <a:spcPct val="100000"/>
              </a:lnSpc>
              <a:spcBef>
                <a:spcPts val="0"/>
              </a:spcBef>
              <a:buNone/>
            </a:pPr>
            <a:endParaRPr lang="en-US" sz="2400" b="1" dirty="0">
              <a:solidFill>
                <a:srgbClr val="095895"/>
              </a:solidFill>
            </a:endParaRPr>
          </a:p>
          <a:p>
            <a:pPr>
              <a:lnSpc>
                <a:spcPct val="100000"/>
              </a:lnSpc>
              <a:spcBef>
                <a:spcPts val="0"/>
              </a:spcBef>
              <a:buFont typeface="Wingdings" panose="05000000000000000000" pitchFamily="2" charset="2"/>
              <a:buChar char="§"/>
            </a:pPr>
            <a:r>
              <a:rPr lang="en-US" sz="1800" dirty="0"/>
              <a:t>Develop and implement QI tools to monitor patient status/outcomes and provide feedback to staff</a:t>
            </a:r>
          </a:p>
          <a:p>
            <a:pPr>
              <a:lnSpc>
                <a:spcPct val="100000"/>
              </a:lnSpc>
              <a:spcBef>
                <a:spcPts val="0"/>
              </a:spcBef>
              <a:buFont typeface="Wingdings" panose="05000000000000000000" pitchFamily="2" charset="2"/>
              <a:buChar char="§"/>
            </a:pPr>
            <a:endParaRPr lang="en-US" sz="1800" dirty="0"/>
          </a:p>
          <a:p>
            <a:pPr>
              <a:lnSpc>
                <a:spcPct val="100000"/>
              </a:lnSpc>
              <a:spcBef>
                <a:spcPts val="0"/>
              </a:spcBef>
              <a:buFont typeface="Wingdings" panose="05000000000000000000" pitchFamily="2" charset="2"/>
              <a:buChar char="§"/>
            </a:pPr>
            <a:r>
              <a:rPr lang="en-US" sz="1800" dirty="0"/>
              <a:t>Improve EHR systems (alerts, order sets, auto ordering, patient panels)</a:t>
            </a:r>
          </a:p>
          <a:p>
            <a:pPr>
              <a:lnSpc>
                <a:spcPct val="120000"/>
              </a:lnSpc>
              <a:spcAft>
                <a:spcPts val="1200"/>
              </a:spcAft>
            </a:pPr>
            <a:endParaRPr lang="en-US" sz="2400" dirty="0"/>
          </a:p>
        </p:txBody>
      </p:sp>
    </p:spTree>
    <p:extLst>
      <p:ext uri="{BB962C8B-B14F-4D97-AF65-F5344CB8AC3E}">
        <p14:creationId xmlns:p14="http://schemas.microsoft.com/office/powerpoint/2010/main" val="3319370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Disclaimer:</a:t>
            </a:r>
          </a:p>
        </p:txBody>
      </p:sp>
      <p:sp>
        <p:nvSpPr>
          <p:cNvPr id="7" name="Text Placeholder 6"/>
          <p:cNvSpPr>
            <a:spLocks noGrp="1"/>
          </p:cNvSpPr>
          <p:nvPr>
            <p:ph type="body" sz="half" idx="2"/>
          </p:nvPr>
        </p:nvSpPr>
        <p:spPr/>
        <p:txBody>
          <a:bodyPr>
            <a:normAutofit lnSpcReduction="10000"/>
          </a:bodyPr>
          <a:lstStyle/>
          <a:p>
            <a:pPr fontAlgn="ctr"/>
            <a:r>
              <a:rPr lang="en-US" i="1" dirty="0"/>
              <a:t>This initiative is funded through the U.S. Department of Health and Human Services (HHS) Secretary’s Minority AIDS Initiative Funding (SMAIF) and administered through the Health Resources and Services Administration (HRSA)’s HIV/AIDS Bureau (HAB) through the Special Projects of National Significance (SPNS) Program (Grant number U90HA30517). This information and its conclusions are those of the authors and should not be construed as the official position or policy of HRSA or the U.S. Government. Responsibility for the content of this report rests solely with the named authors.</a:t>
            </a:r>
            <a:endParaRPr lang="en-US" dirty="0"/>
          </a:p>
          <a:p>
            <a:pPr fontAlgn="ctr"/>
            <a:endParaRPr lang="en-US" dirty="0">
              <a:latin typeface="Calibri" panose="020F0502020204030204" pitchFamily="34" charset="0"/>
            </a:endParaRPr>
          </a:p>
        </p:txBody>
      </p:sp>
      <p:sp>
        <p:nvSpPr>
          <p:cNvPr id="9" name="Content Placeholder 8"/>
          <p:cNvSpPr>
            <a:spLocks noGrp="1"/>
          </p:cNvSpPr>
          <p:nvPr>
            <p:ph idx="1"/>
          </p:nvPr>
        </p:nvSpPr>
        <p:spPr/>
        <p:txBody>
          <a:bodyPr>
            <a:normAutofit fontScale="55000" lnSpcReduction="20000"/>
          </a:bodyPr>
          <a:lstStyle/>
          <a:p>
            <a:pPr marL="0" indent="0">
              <a:buNone/>
            </a:pPr>
            <a:endParaRPr lang="en-US" sz="5700" dirty="0">
              <a:solidFill>
                <a:srgbClr val="095895"/>
              </a:solidFill>
            </a:endParaRPr>
          </a:p>
          <a:p>
            <a:pPr marL="0" indent="0">
              <a:buNone/>
            </a:pPr>
            <a:r>
              <a:rPr lang="en-US" sz="5700" dirty="0">
                <a:solidFill>
                  <a:srgbClr val="095895"/>
                </a:solidFill>
              </a:rPr>
              <a:t>THANK YOU!!</a:t>
            </a:r>
          </a:p>
          <a:p>
            <a:pPr marL="0" indent="0">
              <a:buNone/>
            </a:pPr>
            <a:endParaRPr lang="en-US" sz="5700" dirty="0">
              <a:solidFill>
                <a:srgbClr val="095895"/>
              </a:solidFill>
            </a:endParaRPr>
          </a:p>
          <a:p>
            <a:pPr marL="0" indent="0">
              <a:buNone/>
            </a:pPr>
            <a:r>
              <a:rPr lang="en-US" sz="5700" dirty="0">
                <a:solidFill>
                  <a:srgbClr val="095895"/>
                </a:solidFill>
              </a:rPr>
              <a:t>New York City Project SUCCEED Team</a:t>
            </a:r>
            <a:endParaRPr lang="en-US" dirty="0"/>
          </a:p>
          <a:p>
            <a:pPr lvl="1" fontAlgn="ctr"/>
            <a:r>
              <a:rPr lang="en-US" dirty="0"/>
              <a:t>Nirah Johnson, Director, Program Implementation &amp; Capacity Building</a:t>
            </a:r>
            <a:endParaRPr lang="en-US" dirty="0">
              <a:latin typeface="Calibri" panose="020F0502020204030204" pitchFamily="34" charset="0"/>
            </a:endParaRPr>
          </a:p>
          <a:p>
            <a:pPr lvl="1" fontAlgn="ctr"/>
            <a:r>
              <a:rPr lang="en-US" dirty="0"/>
              <a:t>MaNtsetse Kgama, HIV/HCV Project Manager </a:t>
            </a:r>
            <a:endParaRPr lang="en-US" dirty="0">
              <a:latin typeface="Calibri" panose="020F0502020204030204" pitchFamily="34" charset="0"/>
            </a:endParaRPr>
          </a:p>
          <a:p>
            <a:pPr lvl="1" fontAlgn="ctr"/>
            <a:r>
              <a:rPr lang="en-US" dirty="0"/>
              <a:t>Natalie Octave, HIV/HCV Project Coordinator</a:t>
            </a:r>
            <a:endParaRPr lang="en-US" dirty="0">
              <a:latin typeface="Calibri" panose="020F0502020204030204" pitchFamily="34" charset="0"/>
            </a:endParaRPr>
          </a:p>
          <a:p>
            <a:pPr lvl="1" fontAlgn="ctr"/>
            <a:r>
              <a:rPr lang="fr-FR" dirty="0"/>
              <a:t>Kizzi Belfon, Surveillance &amp; Evaluation </a:t>
            </a:r>
            <a:r>
              <a:rPr lang="fr-FR" dirty="0" err="1"/>
              <a:t>Analyst</a:t>
            </a:r>
            <a:endParaRPr lang="fr-FR" dirty="0"/>
          </a:p>
          <a:p>
            <a:pPr lvl="1" fontAlgn="ctr"/>
            <a:r>
              <a:rPr lang="en-US" dirty="0"/>
              <a:t>Alexis Brenes &amp; </a:t>
            </a:r>
            <a:r>
              <a:rPr lang="en-US" dirty="0" err="1"/>
              <a:t>Farma</a:t>
            </a:r>
            <a:r>
              <a:rPr lang="en-US" dirty="0"/>
              <a:t> </a:t>
            </a:r>
            <a:r>
              <a:rPr lang="en-US" dirty="0" err="1"/>
              <a:t>Pene</a:t>
            </a:r>
            <a:r>
              <a:rPr lang="en-US" dirty="0"/>
              <a:t>, Access to Care Specialists</a:t>
            </a:r>
            <a:endParaRPr lang="en-US" dirty="0">
              <a:latin typeface="Calibri" panose="020F0502020204030204" pitchFamily="34" charset="0"/>
            </a:endParaRPr>
          </a:p>
          <a:p>
            <a:pPr lvl="1"/>
            <a:r>
              <a:rPr lang="en-US" dirty="0"/>
              <a:t>Jessie Schwartz, Viral Hepatitis Clinical Coordinator </a:t>
            </a:r>
          </a:p>
          <a:p>
            <a:pPr lvl="1" fontAlgn="ctr"/>
            <a:r>
              <a:rPr lang="en-US" dirty="0"/>
              <a:t>Katherine Penrose, Senior Research Analyst</a:t>
            </a:r>
          </a:p>
          <a:p>
            <a:pPr lvl="1" fontAlgn="ctr"/>
            <a:r>
              <a:rPr lang="en-US" dirty="0"/>
              <a:t>Angelica Bocour, Director of Viral Hepatitis Surveillance</a:t>
            </a:r>
          </a:p>
          <a:p>
            <a:pPr lvl="1" fontAlgn="ctr"/>
            <a:r>
              <a:rPr lang="en-US" dirty="0"/>
              <a:t>Ann Winters, VHP Medical Director</a:t>
            </a:r>
          </a:p>
          <a:p>
            <a:pPr lvl="1" fontAlgn="ctr"/>
            <a:r>
              <a:rPr lang="en-US" dirty="0">
                <a:latin typeface="Calibri" panose="020F0502020204030204" pitchFamily="34" charset="0"/>
              </a:rPr>
              <a:t>Graham Harriman, Director, HIV Care &amp; Treatment Program</a:t>
            </a:r>
            <a:endParaRPr lang="en-US" dirty="0"/>
          </a:p>
          <a:p>
            <a:pPr lvl="1" fontAlgn="ctr"/>
            <a:r>
              <a:rPr lang="en-US" dirty="0">
                <a:latin typeface="Calibri" panose="020F0502020204030204" pitchFamily="34" charset="0"/>
              </a:rPr>
              <a:t>Sera Morgan, New York EMA’s HRSA Project Officer</a:t>
            </a:r>
          </a:p>
          <a:p>
            <a:pPr lvl="1" fontAlgn="ctr"/>
            <a:endParaRPr lang="en-US" dirty="0">
              <a:latin typeface="Calibri" panose="020F0502020204030204" pitchFamily="34" charset="0"/>
            </a:endParaRPr>
          </a:p>
          <a:p>
            <a:pPr marL="457200" lvl="1" indent="0" fontAlgn="ctr">
              <a:buNone/>
            </a:pPr>
            <a:endParaRPr lang="en-US" dirty="0">
              <a:latin typeface="Calibri" panose="020F0502020204030204" pitchFamily="34" charset="0"/>
            </a:endParaRPr>
          </a:p>
        </p:txBody>
      </p:sp>
    </p:spTree>
    <p:extLst>
      <p:ext uri="{BB962C8B-B14F-4D97-AF65-F5344CB8AC3E}">
        <p14:creationId xmlns:p14="http://schemas.microsoft.com/office/powerpoint/2010/main" val="1772656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75A1D-C7CF-4D84-81DC-79A61B885981}"/>
              </a:ext>
            </a:extLst>
          </p:cNvPr>
          <p:cNvSpPr>
            <a:spLocks noGrp="1"/>
          </p:cNvSpPr>
          <p:nvPr>
            <p:ph type="title"/>
          </p:nvPr>
        </p:nvSpPr>
        <p:spPr/>
        <p:txBody>
          <a:bodyPr/>
          <a:lstStyle/>
          <a:p>
            <a:r>
              <a:rPr lang="en-US" sz="4400" dirty="0"/>
              <a:t>Addressing HIV/HCV Co-infection:</a:t>
            </a:r>
            <a:br>
              <a:rPr lang="en-US" sz="4400" dirty="0"/>
            </a:br>
            <a:r>
              <a:rPr lang="en-US" sz="4400" dirty="0"/>
              <a:t>Key Activities of the Northeast/Caribbean AETC</a:t>
            </a:r>
          </a:p>
        </p:txBody>
      </p:sp>
      <p:sp>
        <p:nvSpPr>
          <p:cNvPr id="3" name="Content Placeholder 2">
            <a:extLst>
              <a:ext uri="{FF2B5EF4-FFF2-40B4-BE49-F238E27FC236}">
                <a16:creationId xmlns:a16="http://schemas.microsoft.com/office/drawing/2014/main" id="{A6593DD0-F32D-4F5D-B075-3CA86B68FD28}"/>
              </a:ext>
            </a:extLst>
          </p:cNvPr>
          <p:cNvSpPr>
            <a:spLocks noGrp="1"/>
          </p:cNvSpPr>
          <p:nvPr>
            <p:ph idx="1"/>
          </p:nvPr>
        </p:nvSpPr>
        <p:spPr/>
        <p:txBody>
          <a:bodyPr/>
          <a:lstStyle/>
          <a:p>
            <a:r>
              <a:rPr lang="en-US" dirty="0"/>
              <a:t>Francine Cournos, MD</a:t>
            </a:r>
          </a:p>
        </p:txBody>
      </p:sp>
      <p:sp>
        <p:nvSpPr>
          <p:cNvPr id="4" name="Content Placeholder 3">
            <a:extLst>
              <a:ext uri="{FF2B5EF4-FFF2-40B4-BE49-F238E27FC236}">
                <a16:creationId xmlns:a16="http://schemas.microsoft.com/office/drawing/2014/main" id="{53102A28-2085-44B3-80ED-C4560D45FBDB}"/>
              </a:ext>
            </a:extLst>
          </p:cNvPr>
          <p:cNvSpPr>
            <a:spLocks noGrp="1"/>
          </p:cNvSpPr>
          <p:nvPr>
            <p:ph idx="10"/>
          </p:nvPr>
        </p:nvSpPr>
        <p:spPr/>
        <p:txBody>
          <a:bodyPr/>
          <a:lstStyle/>
          <a:p>
            <a:r>
              <a:rPr lang="en-US" dirty="0"/>
              <a:t>Principal Investigator, Columbia University, Department of Psychiatry HIV Center</a:t>
            </a:r>
          </a:p>
        </p:txBody>
      </p:sp>
    </p:spTree>
    <p:extLst>
      <p:ext uri="{BB962C8B-B14F-4D97-AF65-F5344CB8AC3E}">
        <p14:creationId xmlns:p14="http://schemas.microsoft.com/office/powerpoint/2010/main" val="2835302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0C96-4940-4B16-8C95-360B62AD24E9}"/>
              </a:ext>
            </a:extLst>
          </p:cNvPr>
          <p:cNvSpPr>
            <a:spLocks noGrp="1"/>
          </p:cNvSpPr>
          <p:nvPr>
            <p:ph type="title"/>
          </p:nvPr>
        </p:nvSpPr>
        <p:spPr>
          <a:xfrm>
            <a:off x="838200" y="234398"/>
            <a:ext cx="10515600" cy="1113140"/>
          </a:xfrm>
        </p:spPr>
        <p:txBody>
          <a:bodyPr>
            <a:normAutofit/>
          </a:bodyPr>
          <a:lstStyle/>
          <a:p>
            <a:r>
              <a:rPr lang="en-US" dirty="0"/>
              <a:t>Collaboration on Project SUCCEED</a:t>
            </a:r>
          </a:p>
        </p:txBody>
      </p:sp>
      <p:sp>
        <p:nvSpPr>
          <p:cNvPr id="3" name="Content Placeholder 2">
            <a:extLst>
              <a:ext uri="{FF2B5EF4-FFF2-40B4-BE49-F238E27FC236}">
                <a16:creationId xmlns:a16="http://schemas.microsoft.com/office/drawing/2014/main" id="{398C7B42-CB36-4E68-9EAF-BC3DC30CCC78}"/>
              </a:ext>
            </a:extLst>
          </p:cNvPr>
          <p:cNvSpPr>
            <a:spLocks noGrp="1"/>
          </p:cNvSpPr>
          <p:nvPr>
            <p:ph sz="half" idx="10"/>
          </p:nvPr>
        </p:nvSpPr>
        <p:spPr>
          <a:xfrm>
            <a:off x="838200" y="1235242"/>
            <a:ext cx="10515600" cy="4410183"/>
          </a:xfrm>
        </p:spPr>
        <p:txBody>
          <a:bodyPr/>
          <a:lstStyle/>
          <a:p>
            <a:pPr marL="571500" indent="-457200">
              <a:buSzPct val="150000"/>
              <a:buFont typeface="Arial" panose="020B0604020202020204" pitchFamily="34" charset="0"/>
              <a:buChar char="•"/>
            </a:pPr>
            <a:r>
              <a:rPr lang="en-US" sz="3400" dirty="0"/>
              <a:t>NECA AETC collaborated with the NYCDOHMH</a:t>
            </a:r>
          </a:p>
          <a:p>
            <a:pPr marL="1257300" lvl="1" indent="-457200">
              <a:spcBef>
                <a:spcPts val="1000"/>
              </a:spcBef>
              <a:buSzPct val="150000"/>
              <a:buFont typeface="Wingdings" panose="05000000000000000000" pitchFamily="2" charset="2"/>
              <a:buChar char="§"/>
            </a:pPr>
            <a:r>
              <a:rPr lang="en-US" sz="3000" dirty="0"/>
              <a:t>Participating in community of practice and learning sessions and sharing resources</a:t>
            </a:r>
          </a:p>
          <a:p>
            <a:pPr marL="1257300" lvl="1" indent="-457200">
              <a:spcBef>
                <a:spcPts val="1000"/>
              </a:spcBef>
              <a:buSzPct val="150000"/>
              <a:buFont typeface="Wingdings" panose="05000000000000000000" pitchFamily="2" charset="2"/>
              <a:buChar char="§"/>
            </a:pPr>
            <a:r>
              <a:rPr lang="en-US" sz="3000" dirty="0"/>
              <a:t>Reviewing Project SUCCEED curriculum and tools and giving feedback</a:t>
            </a:r>
          </a:p>
          <a:p>
            <a:pPr marL="1257300" lvl="1" indent="-457200">
              <a:spcBef>
                <a:spcPts val="1000"/>
              </a:spcBef>
              <a:buSzPct val="150000"/>
              <a:buFont typeface="Wingdings" panose="05000000000000000000" pitchFamily="2" charset="2"/>
              <a:buChar char="§"/>
            </a:pPr>
            <a:r>
              <a:rPr lang="en-US" sz="3000" dirty="0"/>
              <a:t>Working on co-presentations, including an all-day conference that highlighted the national curriculum on HIV/HCV co-infection</a:t>
            </a:r>
          </a:p>
        </p:txBody>
      </p:sp>
    </p:spTree>
    <p:extLst>
      <p:ext uri="{BB962C8B-B14F-4D97-AF65-F5344CB8AC3E}">
        <p14:creationId xmlns:p14="http://schemas.microsoft.com/office/powerpoint/2010/main" val="1312284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2E81-A17A-4DF6-A06C-4F71F31F54FB}"/>
              </a:ext>
            </a:extLst>
          </p:cNvPr>
          <p:cNvSpPr>
            <a:spLocks noGrp="1"/>
          </p:cNvSpPr>
          <p:nvPr>
            <p:ph type="title"/>
          </p:nvPr>
        </p:nvSpPr>
        <p:spPr/>
        <p:txBody>
          <a:bodyPr>
            <a:normAutofit fontScale="90000"/>
          </a:bodyPr>
          <a:lstStyle/>
          <a:p>
            <a:r>
              <a:rPr lang="en-US" dirty="0"/>
              <a:t>HIV/HCV Co-infection: Key Activities</a:t>
            </a:r>
          </a:p>
        </p:txBody>
      </p:sp>
      <p:sp>
        <p:nvSpPr>
          <p:cNvPr id="3" name="Content Placeholder 2">
            <a:extLst>
              <a:ext uri="{FF2B5EF4-FFF2-40B4-BE49-F238E27FC236}">
                <a16:creationId xmlns:a16="http://schemas.microsoft.com/office/drawing/2014/main" id="{ACD9EEDD-F95F-4E64-8A7B-E165D600693A}"/>
              </a:ext>
            </a:extLst>
          </p:cNvPr>
          <p:cNvSpPr>
            <a:spLocks noGrp="1"/>
          </p:cNvSpPr>
          <p:nvPr>
            <p:ph sz="half" idx="10"/>
          </p:nvPr>
        </p:nvSpPr>
        <p:spPr/>
        <p:txBody>
          <a:bodyPr/>
          <a:lstStyle/>
          <a:p>
            <a:pPr marL="457200" indent="-457200">
              <a:buFont typeface="Arial" panose="020B0604020202020204" pitchFamily="34" charset="0"/>
              <a:buChar char="•"/>
            </a:pPr>
            <a:r>
              <a:rPr lang="en-US" sz="3200" dirty="0"/>
              <a:t>Offering HIV/HCV didactic and skills building presentations in the NECA region (NJ, NY, PR and USVI)</a:t>
            </a:r>
          </a:p>
          <a:p>
            <a:pPr marL="457200" indent="-457200">
              <a:buFont typeface="Arial" panose="020B0604020202020204" pitchFamily="34" charset="0"/>
              <a:buChar char="•"/>
            </a:pPr>
            <a:r>
              <a:rPr lang="en-US" sz="3200" dirty="0"/>
              <a:t>Reaching out and collaborating with forensic settings</a:t>
            </a:r>
          </a:p>
          <a:p>
            <a:pPr marL="457200" indent="-457200">
              <a:buFont typeface="Arial" panose="020B0604020202020204" pitchFamily="34" charset="0"/>
              <a:buChar char="•"/>
            </a:pPr>
            <a:r>
              <a:rPr lang="en-US" sz="3200" dirty="0"/>
              <a:t>Offering preceptorships in managing HIV/HCV co-infection in the NECA region</a:t>
            </a:r>
          </a:p>
          <a:p>
            <a:pPr marL="457200" indent="-457200">
              <a:buFont typeface="Arial" panose="020B0604020202020204" pitchFamily="34" charset="0"/>
              <a:buChar char="•"/>
            </a:pPr>
            <a:r>
              <a:rPr lang="en-US" sz="3200" dirty="0"/>
              <a:t>Developing and maintaining up-to-date guides on drug interactions and drug toxicities for HIV and HCV antiviral medications</a:t>
            </a:r>
          </a:p>
          <a:p>
            <a:endParaRPr lang="en-US" dirty="0"/>
          </a:p>
        </p:txBody>
      </p:sp>
    </p:spTree>
    <p:extLst>
      <p:ext uri="{BB962C8B-B14F-4D97-AF65-F5344CB8AC3E}">
        <p14:creationId xmlns:p14="http://schemas.microsoft.com/office/powerpoint/2010/main" val="2941110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0DA37-86AB-4962-A356-8891703CE3EF}"/>
              </a:ext>
            </a:extLst>
          </p:cNvPr>
          <p:cNvSpPr>
            <a:spLocks noGrp="1"/>
          </p:cNvSpPr>
          <p:nvPr>
            <p:ph type="title"/>
          </p:nvPr>
        </p:nvSpPr>
        <p:spPr>
          <a:xfrm>
            <a:off x="838200" y="234397"/>
            <a:ext cx="10515600" cy="1498150"/>
          </a:xfrm>
        </p:spPr>
        <p:txBody>
          <a:bodyPr>
            <a:normAutofit fontScale="90000"/>
          </a:bodyPr>
          <a:lstStyle/>
          <a:p>
            <a:r>
              <a:rPr lang="en-US" sz="4400" dirty="0"/>
              <a:t>Drug Interaction Guides:</a:t>
            </a:r>
            <a:br>
              <a:rPr lang="en-US" sz="4400" dirty="0"/>
            </a:br>
            <a:r>
              <a:rPr lang="en-US" sz="4400" spc="-100" dirty="0">
                <a:solidFill>
                  <a:srgbClr val="0054A6">
                    <a:lumMod val="50000"/>
                  </a:srgbClr>
                </a:solidFill>
                <a:hlinkClick r:id="rId2"/>
              </a:rPr>
              <a:t>http://necaaetc.org/content/clinical-support-tools</a:t>
            </a:r>
            <a:r>
              <a:rPr lang="en-US" spc="-100" dirty="0">
                <a:solidFill>
                  <a:srgbClr val="0054A6">
                    <a:lumMod val="50000"/>
                  </a:srgbClr>
                </a:solidFill>
                <a:latin typeface="Arial"/>
              </a:rPr>
              <a:t/>
            </a:r>
            <a:br>
              <a:rPr lang="en-US" spc="-100" dirty="0">
                <a:solidFill>
                  <a:srgbClr val="0054A6">
                    <a:lumMod val="50000"/>
                  </a:srgbClr>
                </a:solidFill>
                <a:latin typeface="Arial"/>
              </a:rPr>
            </a:br>
            <a:endParaRPr lang="en-US" dirty="0"/>
          </a:p>
        </p:txBody>
      </p:sp>
      <p:sp>
        <p:nvSpPr>
          <p:cNvPr id="3" name="Content Placeholder 2">
            <a:extLst>
              <a:ext uri="{FF2B5EF4-FFF2-40B4-BE49-F238E27FC236}">
                <a16:creationId xmlns:a16="http://schemas.microsoft.com/office/drawing/2014/main" id="{C1471B6F-CBE4-40ED-89DF-F920DCADCFF3}"/>
              </a:ext>
            </a:extLst>
          </p:cNvPr>
          <p:cNvSpPr>
            <a:spLocks noGrp="1"/>
          </p:cNvSpPr>
          <p:nvPr>
            <p:ph sz="half" idx="10"/>
          </p:nvPr>
        </p:nvSpPr>
        <p:spPr/>
        <p:txBody>
          <a:bodyPr>
            <a:normAutofit/>
          </a:bodyPr>
          <a:lstStyle/>
          <a:p>
            <a:pPr marL="571312" lvl="0" indent="-457200" defTabSz="912899">
              <a:lnSpc>
                <a:spcPct val="100000"/>
              </a:lnSpc>
              <a:spcBef>
                <a:spcPct val="20000"/>
              </a:spcBef>
              <a:buClr>
                <a:srgbClr val="D6201A"/>
              </a:buClr>
              <a:buFont typeface="Arial" panose="020B0604020202020204" pitchFamily="34" charset="0"/>
              <a:buChar char="•"/>
            </a:pPr>
            <a:r>
              <a:rPr lang="en-US" sz="2600" dirty="0">
                <a:solidFill>
                  <a:srgbClr val="222222"/>
                </a:solidFill>
              </a:rPr>
              <a:t>Our regional pharmacist, John </a:t>
            </a:r>
            <a:r>
              <a:rPr lang="en-US" sz="2600" dirty="0" err="1">
                <a:solidFill>
                  <a:srgbClr val="222222"/>
                </a:solidFill>
              </a:rPr>
              <a:t>Faragon</a:t>
            </a:r>
            <a:r>
              <a:rPr lang="en-US" sz="2600" dirty="0">
                <a:solidFill>
                  <a:srgbClr val="222222"/>
                </a:solidFill>
              </a:rPr>
              <a:t>, creates and maintains up-to-date guides on drug interactions between HCV medications, HIV medications, and other commonly prescribed drugs. There are currently five guides.</a:t>
            </a:r>
          </a:p>
          <a:p>
            <a:pPr marL="571312" lvl="0" indent="-457200" defTabSz="912899">
              <a:lnSpc>
                <a:spcPct val="100000"/>
              </a:lnSpc>
              <a:spcBef>
                <a:spcPct val="20000"/>
              </a:spcBef>
              <a:buClr>
                <a:srgbClr val="D6201A"/>
              </a:buClr>
              <a:buFont typeface="Courier New" panose="02070309020205020404" pitchFamily="49" charset="0"/>
              <a:buChar char="o"/>
            </a:pPr>
            <a:endParaRPr lang="en-US" sz="1000" dirty="0">
              <a:solidFill>
                <a:srgbClr val="222222"/>
              </a:solidFill>
            </a:endParaRPr>
          </a:p>
          <a:p>
            <a:pPr marL="1028137" lvl="1" indent="-228225" defTabSz="912899">
              <a:lnSpc>
                <a:spcPct val="100000"/>
              </a:lnSpc>
              <a:spcBef>
                <a:spcPct val="20000"/>
              </a:spcBef>
              <a:buClr>
                <a:srgbClr val="D6201A"/>
              </a:buClr>
              <a:buFont typeface="Wingdings" charset="2"/>
              <a:buChar char="§"/>
            </a:pPr>
            <a:r>
              <a:rPr lang="en-US" sz="2600" dirty="0">
                <a:solidFill>
                  <a:srgbClr val="222222"/>
                </a:solidFill>
              </a:rPr>
              <a:t>Elbasvir/Grazoprevir (</a:t>
            </a:r>
            <a:r>
              <a:rPr lang="en-US" sz="2600" dirty="0" err="1">
                <a:solidFill>
                  <a:srgbClr val="222222"/>
                </a:solidFill>
              </a:rPr>
              <a:t>Zepatier</a:t>
            </a:r>
            <a:r>
              <a:rPr lang="en-US" sz="2600" baseline="30000" dirty="0" err="1">
                <a:solidFill>
                  <a:srgbClr val="222222"/>
                </a:solidFill>
              </a:rPr>
              <a:t>TM</a:t>
            </a:r>
            <a:r>
              <a:rPr lang="en-US" sz="2600" dirty="0">
                <a:solidFill>
                  <a:srgbClr val="222222"/>
                </a:solidFill>
              </a:rPr>
              <a:t>)</a:t>
            </a:r>
          </a:p>
          <a:p>
            <a:pPr marL="1028137" lvl="1" indent="-228225" defTabSz="912899">
              <a:lnSpc>
                <a:spcPct val="100000"/>
              </a:lnSpc>
              <a:spcBef>
                <a:spcPct val="20000"/>
              </a:spcBef>
              <a:buClr>
                <a:srgbClr val="D6201A"/>
              </a:buClr>
              <a:buFont typeface="Wingdings" charset="2"/>
              <a:buChar char="§"/>
            </a:pPr>
            <a:r>
              <a:rPr lang="en-US" sz="2600" dirty="0" err="1">
                <a:solidFill>
                  <a:srgbClr val="222222"/>
                </a:solidFill>
              </a:rPr>
              <a:t>Glecaprevir</a:t>
            </a:r>
            <a:r>
              <a:rPr lang="en-US" sz="2600" dirty="0">
                <a:solidFill>
                  <a:srgbClr val="222222"/>
                </a:solidFill>
              </a:rPr>
              <a:t>/</a:t>
            </a:r>
            <a:r>
              <a:rPr lang="en-US" sz="2600" dirty="0" err="1">
                <a:solidFill>
                  <a:srgbClr val="222222"/>
                </a:solidFill>
              </a:rPr>
              <a:t>Pibrentasvir</a:t>
            </a:r>
            <a:r>
              <a:rPr lang="en-US" sz="2600" dirty="0">
                <a:solidFill>
                  <a:srgbClr val="222222"/>
                </a:solidFill>
              </a:rPr>
              <a:t> (</a:t>
            </a:r>
            <a:r>
              <a:rPr lang="en-US" sz="2600" dirty="0" err="1">
                <a:solidFill>
                  <a:srgbClr val="222222"/>
                </a:solidFill>
              </a:rPr>
              <a:t>Mavyret</a:t>
            </a:r>
            <a:r>
              <a:rPr lang="en-US" sz="2600" baseline="30000" dirty="0" err="1">
                <a:solidFill>
                  <a:srgbClr val="222222"/>
                </a:solidFill>
              </a:rPr>
              <a:t>TM</a:t>
            </a:r>
            <a:r>
              <a:rPr lang="en-US" sz="2600" dirty="0">
                <a:solidFill>
                  <a:srgbClr val="222222"/>
                </a:solidFill>
              </a:rPr>
              <a:t>)</a:t>
            </a:r>
          </a:p>
          <a:p>
            <a:pPr marL="1028137" lvl="1" indent="-228225" defTabSz="912899">
              <a:lnSpc>
                <a:spcPct val="100000"/>
              </a:lnSpc>
              <a:spcBef>
                <a:spcPct val="20000"/>
              </a:spcBef>
              <a:buClr>
                <a:srgbClr val="D6201A"/>
              </a:buClr>
              <a:buFont typeface="Wingdings" charset="2"/>
              <a:buChar char="§"/>
            </a:pPr>
            <a:r>
              <a:rPr lang="en-US" sz="2600" dirty="0">
                <a:solidFill>
                  <a:srgbClr val="222222"/>
                </a:solidFill>
              </a:rPr>
              <a:t>Ledipasvir/Sofosbuvir (Harvoni</a:t>
            </a:r>
            <a:r>
              <a:rPr lang="en-US" sz="2600" baseline="30000" dirty="0">
                <a:solidFill>
                  <a:srgbClr val="222222"/>
                </a:solidFill>
              </a:rPr>
              <a:t>®</a:t>
            </a:r>
            <a:r>
              <a:rPr lang="en-US" sz="2600" dirty="0">
                <a:solidFill>
                  <a:srgbClr val="222222"/>
                </a:solidFill>
              </a:rPr>
              <a:t>)</a:t>
            </a:r>
          </a:p>
          <a:p>
            <a:pPr marL="1028137" lvl="1" indent="-228225" defTabSz="912899">
              <a:lnSpc>
                <a:spcPct val="100000"/>
              </a:lnSpc>
              <a:spcBef>
                <a:spcPct val="20000"/>
              </a:spcBef>
              <a:buClr>
                <a:srgbClr val="D6201A"/>
              </a:buClr>
              <a:buFont typeface="Wingdings" charset="2"/>
              <a:buChar char="§"/>
            </a:pPr>
            <a:r>
              <a:rPr lang="en-US" sz="2600" dirty="0">
                <a:solidFill>
                  <a:srgbClr val="222222"/>
                </a:solidFill>
              </a:rPr>
              <a:t>Sofosbuvir/</a:t>
            </a:r>
            <a:r>
              <a:rPr lang="en-US" sz="2600" dirty="0" err="1">
                <a:solidFill>
                  <a:srgbClr val="222222"/>
                </a:solidFill>
              </a:rPr>
              <a:t>Velpatasvir</a:t>
            </a:r>
            <a:r>
              <a:rPr lang="en-US" sz="2600" dirty="0">
                <a:solidFill>
                  <a:srgbClr val="222222"/>
                </a:solidFill>
              </a:rPr>
              <a:t> (</a:t>
            </a:r>
            <a:r>
              <a:rPr lang="en-US" sz="2600" dirty="0" err="1">
                <a:solidFill>
                  <a:srgbClr val="222222"/>
                </a:solidFill>
              </a:rPr>
              <a:t>Epclusa</a:t>
            </a:r>
            <a:r>
              <a:rPr lang="en-US" sz="2600" baseline="30000" dirty="0">
                <a:solidFill>
                  <a:srgbClr val="222222"/>
                </a:solidFill>
              </a:rPr>
              <a:t>®</a:t>
            </a:r>
            <a:r>
              <a:rPr lang="en-US" sz="2600" dirty="0">
                <a:solidFill>
                  <a:srgbClr val="222222"/>
                </a:solidFill>
              </a:rPr>
              <a:t>)</a:t>
            </a:r>
          </a:p>
          <a:p>
            <a:pPr marL="1028137" lvl="1" indent="-228225" defTabSz="912899">
              <a:lnSpc>
                <a:spcPct val="100000"/>
              </a:lnSpc>
              <a:spcBef>
                <a:spcPct val="20000"/>
              </a:spcBef>
              <a:buClr>
                <a:srgbClr val="D6201A"/>
              </a:buClr>
              <a:buFont typeface="Wingdings" charset="2"/>
              <a:buChar char="§"/>
            </a:pPr>
            <a:r>
              <a:rPr lang="en-US" sz="2600" dirty="0">
                <a:solidFill>
                  <a:srgbClr val="222222"/>
                </a:solidFill>
              </a:rPr>
              <a:t>Sofosbuvir/</a:t>
            </a:r>
            <a:r>
              <a:rPr lang="en-US" sz="2600" dirty="0" err="1">
                <a:solidFill>
                  <a:srgbClr val="222222"/>
                </a:solidFill>
              </a:rPr>
              <a:t>Velpatasvir</a:t>
            </a:r>
            <a:r>
              <a:rPr lang="en-US" sz="2600" dirty="0">
                <a:solidFill>
                  <a:srgbClr val="222222"/>
                </a:solidFill>
              </a:rPr>
              <a:t> (</a:t>
            </a:r>
            <a:r>
              <a:rPr lang="en-US" sz="2600" dirty="0" err="1">
                <a:solidFill>
                  <a:srgbClr val="222222"/>
                </a:solidFill>
              </a:rPr>
              <a:t>Vosevi</a:t>
            </a:r>
            <a:r>
              <a:rPr lang="en-US" sz="2600" baseline="30000" dirty="0">
                <a:solidFill>
                  <a:srgbClr val="222222"/>
                </a:solidFill>
              </a:rPr>
              <a:t>®</a:t>
            </a:r>
            <a:r>
              <a:rPr lang="en-US" sz="2600" dirty="0">
                <a:solidFill>
                  <a:srgbClr val="222222"/>
                </a:solidFill>
              </a:rPr>
              <a:t>)</a:t>
            </a:r>
          </a:p>
          <a:p>
            <a:endParaRPr lang="en-US" sz="2800" b="1" spc="-100" dirty="0">
              <a:solidFill>
                <a:srgbClr val="0054A6">
                  <a:lumMod val="50000"/>
                </a:srgbClr>
              </a:solidFill>
              <a:latin typeface="Arial"/>
              <a:ea typeface="+mj-ea"/>
            </a:endParaRPr>
          </a:p>
          <a:p>
            <a:endParaRPr lang="en-US" dirty="0"/>
          </a:p>
        </p:txBody>
      </p:sp>
    </p:spTree>
    <p:extLst>
      <p:ext uri="{BB962C8B-B14F-4D97-AF65-F5344CB8AC3E}">
        <p14:creationId xmlns:p14="http://schemas.microsoft.com/office/powerpoint/2010/main" val="137740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F103D-5FCE-4B4F-894A-191EADF759C3}"/>
              </a:ext>
            </a:extLst>
          </p:cNvPr>
          <p:cNvSpPr>
            <a:spLocks noGrp="1"/>
          </p:cNvSpPr>
          <p:nvPr>
            <p:ph type="title"/>
          </p:nvPr>
        </p:nvSpPr>
        <p:spPr>
          <a:xfrm>
            <a:off x="609600" y="234398"/>
            <a:ext cx="11388436" cy="915530"/>
          </a:xfrm>
        </p:spPr>
        <p:txBody>
          <a:bodyPr>
            <a:noAutofit/>
          </a:bodyPr>
          <a:lstStyle/>
          <a:p>
            <a:r>
              <a:rPr lang="en-US" sz="4900" dirty="0"/>
              <a:t>HIV/HCV Co-infection Developed Resources</a:t>
            </a:r>
          </a:p>
        </p:txBody>
      </p:sp>
      <p:sp>
        <p:nvSpPr>
          <p:cNvPr id="3" name="Content Placeholder 2">
            <a:extLst>
              <a:ext uri="{FF2B5EF4-FFF2-40B4-BE49-F238E27FC236}">
                <a16:creationId xmlns:a16="http://schemas.microsoft.com/office/drawing/2014/main" id="{AC805ACF-B637-4E2B-ABF5-254A443E0BE1}"/>
              </a:ext>
            </a:extLst>
          </p:cNvPr>
          <p:cNvSpPr>
            <a:spLocks noGrp="1"/>
          </p:cNvSpPr>
          <p:nvPr>
            <p:ph sz="half" idx="10"/>
          </p:nvPr>
        </p:nvSpPr>
        <p:spPr>
          <a:xfrm>
            <a:off x="838200" y="1346200"/>
            <a:ext cx="10515600" cy="4299225"/>
          </a:xfrm>
        </p:spPr>
        <p:txBody>
          <a:bodyPr>
            <a:normAutofit fontScale="92500" lnSpcReduction="20000"/>
          </a:bodyPr>
          <a:lstStyle/>
          <a:p>
            <a:pPr marL="457200" indent="-457200">
              <a:spcAft>
                <a:spcPts val="1200"/>
              </a:spcAft>
              <a:buFont typeface="Arial" panose="020B0604020202020204" pitchFamily="34" charset="0"/>
              <a:buChar char="•"/>
            </a:pPr>
            <a:r>
              <a:rPr lang="en-US" sz="3200" dirty="0"/>
              <a:t>HIV/HCV Co-infection: An AETC National Curriculum</a:t>
            </a:r>
          </a:p>
          <a:p>
            <a:pPr marL="457200" indent="-457200">
              <a:spcAft>
                <a:spcPts val="1200"/>
              </a:spcAft>
              <a:buFont typeface="Arial" panose="020B0604020202020204" pitchFamily="34" charset="0"/>
              <a:buChar char="•"/>
            </a:pPr>
            <a:r>
              <a:rPr lang="en-US" sz="3200" dirty="0"/>
              <a:t>Passport to Cure Brochure (Available in English and Spanish)</a:t>
            </a:r>
          </a:p>
          <a:p>
            <a:pPr marL="457200" indent="-457200">
              <a:spcAft>
                <a:spcPts val="1200"/>
              </a:spcAft>
              <a:buFont typeface="Arial" panose="020B0604020202020204" pitchFamily="34" charset="0"/>
              <a:buChar char="•"/>
            </a:pPr>
            <a:r>
              <a:rPr lang="en-US" sz="3200" dirty="0"/>
              <a:t>Hep C Free Postcard (Available in English and Spanish)</a:t>
            </a:r>
          </a:p>
          <a:p>
            <a:pPr marL="457200" indent="-457200">
              <a:spcAft>
                <a:spcPts val="1200"/>
              </a:spcAft>
              <a:buFont typeface="Arial" panose="020B0604020202020204" pitchFamily="34" charset="0"/>
              <a:buChar char="•"/>
            </a:pPr>
            <a:r>
              <a:rPr lang="en-US" sz="3200" dirty="0"/>
              <a:t>HCV Screening and Treatment </a:t>
            </a:r>
            <a:r>
              <a:rPr lang="en-US" sz="3200" dirty="0" smtClean="0"/>
              <a:t>Flyer</a:t>
            </a:r>
          </a:p>
          <a:p>
            <a:pPr marL="457200" indent="-457200">
              <a:spcAft>
                <a:spcPts val="1200"/>
              </a:spcAft>
              <a:buFont typeface="Arial" panose="020B0604020202020204" pitchFamily="34" charset="0"/>
              <a:buChar char="•"/>
            </a:pPr>
            <a:r>
              <a:rPr lang="en-US" sz="3200" dirty="0" smtClean="0"/>
              <a:t>Myths About Treating Substance Users with Hepatitis C Virus </a:t>
            </a:r>
            <a:r>
              <a:rPr lang="en-US" sz="3200" smtClean="0"/>
              <a:t>(HCV) Infographic</a:t>
            </a:r>
            <a:endParaRPr lang="en-US" sz="3200" dirty="0"/>
          </a:p>
          <a:p>
            <a:pPr marL="457200" indent="-457200">
              <a:spcAft>
                <a:spcPts val="1200"/>
              </a:spcAft>
              <a:buFont typeface="Arial" panose="020B0604020202020204" pitchFamily="34" charset="0"/>
              <a:buChar char="•"/>
            </a:pPr>
            <a:r>
              <a:rPr lang="en-US" sz="3200" dirty="0"/>
              <a:t>Available online for download (</a:t>
            </a:r>
            <a:r>
              <a:rPr lang="en-US" sz="3200" dirty="0">
                <a:hlinkClick r:id="rId3"/>
              </a:rPr>
              <a:t>www.aidsetc.org</a:t>
            </a:r>
            <a:r>
              <a:rPr lang="en-US" sz="3200" dirty="0"/>
              <a:t>); printed copies can be ordered (</a:t>
            </a:r>
            <a:r>
              <a:rPr lang="en-US" sz="3200" dirty="0">
                <a:hlinkClick r:id="rId4"/>
              </a:rPr>
              <a:t>https://aidsetc.org/community/order</a:t>
            </a:r>
            <a:r>
              <a:rPr lang="en-US" sz="3200"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5271912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Drug Interactions Guide">
            <a:extLst>
              <a:ext uri="{FF2B5EF4-FFF2-40B4-BE49-F238E27FC236}">
                <a16:creationId xmlns:a16="http://schemas.microsoft.com/office/drawing/2014/main" id="{7A31CFAD-BFEB-4969-B8A8-40BB2D0C0C2D}"/>
              </a:ext>
            </a:extLst>
          </p:cNvPr>
          <p:cNvPicPr>
            <a:picLocks noChangeAspect="1"/>
          </p:cNvPicPr>
          <p:nvPr/>
        </p:nvPicPr>
        <p:blipFill>
          <a:blip r:embed="rId2"/>
          <a:stretch>
            <a:fillRect/>
          </a:stretch>
        </p:blipFill>
        <p:spPr>
          <a:xfrm>
            <a:off x="1572127" y="190140"/>
            <a:ext cx="9229596" cy="7165165"/>
          </a:xfrm>
          <a:prstGeom prst="rect">
            <a:avLst/>
          </a:prstGeom>
        </p:spPr>
      </p:pic>
    </p:spTree>
    <p:extLst>
      <p:ext uri="{BB962C8B-B14F-4D97-AF65-F5344CB8AC3E}">
        <p14:creationId xmlns:p14="http://schemas.microsoft.com/office/powerpoint/2010/main" val="874538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a:xfrm>
            <a:off x="2640894" y="2169901"/>
            <a:ext cx="9060024" cy="1084951"/>
          </a:xfrm>
        </p:spPr>
        <p:txBody>
          <a:bodyPr/>
          <a:lstStyle/>
          <a:p>
            <a:r>
              <a:rPr lang="en-US" altLang="en-US" sz="4400" dirty="0">
                <a:latin typeface="Calibri" panose="020F0502020204030204" pitchFamily="34" charset="0"/>
              </a:rPr>
              <a:t/>
            </a:r>
            <a:br>
              <a:rPr lang="en-US" altLang="en-US" sz="4400" dirty="0">
                <a:latin typeface="Calibri" panose="020F0502020204030204" pitchFamily="34" charset="0"/>
              </a:rPr>
            </a:br>
            <a:r>
              <a:rPr lang="en-US" altLang="en-US" sz="3600" dirty="0">
                <a:latin typeface="Calibri" panose="020F0502020204030204" pitchFamily="34" charset="0"/>
              </a:rPr>
              <a:t>Partnership for Ongoing Clinical Support: The National Clinician Consultation Center (CCC)</a:t>
            </a:r>
            <a:endParaRPr lang="en-US" sz="5400" dirty="0"/>
          </a:p>
        </p:txBody>
      </p:sp>
      <p:pic>
        <p:nvPicPr>
          <p:cNvPr id="8" name="Content Placeholder 7" title="Clinician Consultation Center Log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77" y="491684"/>
            <a:ext cx="6161012" cy="986711"/>
          </a:xfrm>
        </p:spPr>
      </p:pic>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a:xfrm>
            <a:off x="2677886" y="3946358"/>
            <a:ext cx="9060024" cy="1148151"/>
          </a:xfrm>
        </p:spPr>
        <p:txBody>
          <a:bodyPr>
            <a:normAutofit fontScale="85000" lnSpcReduction="20000"/>
          </a:bodyPr>
          <a:lstStyle/>
          <a:p>
            <a:pPr algn="ctr"/>
            <a:r>
              <a:rPr lang="en-US" altLang="en-US" sz="2600" dirty="0">
                <a:latin typeface="Calibri" panose="020F0502020204030204" pitchFamily="34" charset="0"/>
              </a:rPr>
              <a:t>Cristina </a:t>
            </a:r>
            <a:r>
              <a:rPr lang="en-US" altLang="en-US" sz="2600" dirty="0" err="1">
                <a:latin typeface="Calibri" panose="020F0502020204030204" pitchFamily="34" charset="0"/>
              </a:rPr>
              <a:t>Gruta</a:t>
            </a:r>
            <a:r>
              <a:rPr lang="en-US" altLang="en-US" sz="2600" dirty="0">
                <a:latin typeface="Calibri" panose="020F0502020204030204" pitchFamily="34" charset="0"/>
              </a:rPr>
              <a:t>, </a:t>
            </a:r>
            <a:r>
              <a:rPr lang="en-US" altLang="en-US" sz="2600" dirty="0" err="1">
                <a:latin typeface="Calibri" panose="020F0502020204030204" pitchFamily="34" charset="0"/>
              </a:rPr>
              <a:t>PharmD</a:t>
            </a:r>
            <a:r>
              <a:rPr lang="en-US" altLang="en-US" sz="2600" dirty="0">
                <a:latin typeface="Calibri" panose="020F0502020204030204" pitchFamily="34" charset="0"/>
              </a:rPr>
              <a:t>, AAHIVP</a:t>
            </a:r>
          </a:p>
          <a:p>
            <a:pPr algn="ctr"/>
            <a:r>
              <a:rPr lang="en-US" altLang="en-US" sz="2600" dirty="0">
                <a:latin typeface="Calibri" panose="020F0502020204030204" pitchFamily="34" charset="0"/>
              </a:rPr>
              <a:t>Senior Consultant</a:t>
            </a:r>
          </a:p>
          <a:p>
            <a:pPr algn="ctr"/>
            <a:r>
              <a:rPr lang="en-US" altLang="en-US" sz="2600" dirty="0">
                <a:latin typeface="Calibri" panose="020F0502020204030204" pitchFamily="34" charset="0"/>
              </a:rPr>
              <a:t>Clinician Consultation Center (CCC)</a:t>
            </a:r>
          </a:p>
          <a:p>
            <a:endParaRPr lang="en-US" dirty="0"/>
          </a:p>
        </p:txBody>
      </p:sp>
    </p:spTree>
    <p:extLst>
      <p:ext uri="{BB962C8B-B14F-4D97-AF65-F5344CB8AC3E}">
        <p14:creationId xmlns:p14="http://schemas.microsoft.com/office/powerpoint/2010/main" val="3014210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Acknowledgement of Support</a:t>
            </a:r>
          </a:p>
        </p:txBody>
      </p:sp>
      <p:sp>
        <p:nvSpPr>
          <p:cNvPr id="3" name="Content Placeholder 2"/>
          <p:cNvSpPr>
            <a:spLocks noGrp="1"/>
          </p:cNvSpPr>
          <p:nvPr>
            <p:ph idx="1"/>
          </p:nvPr>
        </p:nvSpPr>
        <p:spPr/>
        <p:txBody>
          <a:bodyPr>
            <a:normAutofit/>
          </a:bodyPr>
          <a:lstStyle/>
          <a:p>
            <a:r>
              <a:rPr lang="en-US" sz="2800" i="1" dirty="0">
                <a:latin typeface="Calibri" pitchFamily="-112" charset="0"/>
              </a:rPr>
              <a:t>This project is supported by the Health Resources and Services Administration (HRSA) of the U.S. Department of Health and Human Services (HHS) under grant number U1OHA30039-01-00 (AIDS Education and Training Centers National Clinician Consultation Center) in partnership with the HRSA Bureau of Primary Health Care (BPHC) awarded to the University of California, San Francisco.</a:t>
            </a:r>
            <a:endParaRPr lang="en-US" sz="2800" dirty="0">
              <a:latin typeface="Calibri" pitchFamily="-112" charset="0"/>
            </a:endParaRPr>
          </a:p>
          <a:p>
            <a:endParaRPr lang="en-US" sz="3200" dirty="0"/>
          </a:p>
        </p:txBody>
      </p:sp>
      <p:pic>
        <p:nvPicPr>
          <p:cNvPr id="4" name="Picture 3" title="Clinician Consultation Center Logo">
            <a:extLst>
              <a:ext uri="{FF2B5EF4-FFF2-40B4-BE49-F238E27FC236}">
                <a16:creationId xmlns:a16="http://schemas.microsoft.com/office/drawing/2014/main" id="{60B749ED-C3DD-449C-936C-43D3D4F02EF9}"/>
              </a:ext>
            </a:extLst>
          </p:cNvPr>
          <p:cNvPicPr>
            <a:picLocks noChangeAspect="1"/>
          </p:cNvPicPr>
          <p:nvPr/>
        </p:nvPicPr>
        <p:blipFill>
          <a:blip r:embed="rId2"/>
          <a:stretch>
            <a:fillRect/>
          </a:stretch>
        </p:blipFill>
        <p:spPr>
          <a:xfrm>
            <a:off x="838200" y="4694802"/>
            <a:ext cx="6163590" cy="987638"/>
          </a:xfrm>
          <a:prstGeom prst="rect">
            <a:avLst/>
          </a:prstGeom>
        </p:spPr>
      </p:pic>
    </p:spTree>
    <p:extLst>
      <p:ext uri="{BB962C8B-B14F-4D97-AF65-F5344CB8AC3E}">
        <p14:creationId xmlns:p14="http://schemas.microsoft.com/office/powerpoint/2010/main" val="3100912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2ED3-50A4-4E47-9417-45A5AF2B609C}"/>
              </a:ext>
            </a:extLst>
          </p:cNvPr>
          <p:cNvSpPr>
            <a:spLocks noGrp="1"/>
          </p:cNvSpPr>
          <p:nvPr>
            <p:ph type="title"/>
          </p:nvPr>
        </p:nvSpPr>
        <p:spPr/>
        <p:txBody>
          <a:bodyPr>
            <a:noAutofit/>
          </a:bodyPr>
          <a:lstStyle/>
          <a:p>
            <a:r>
              <a:rPr lang="en-US" dirty="0"/>
              <a:t>Disclosures</a:t>
            </a:r>
          </a:p>
        </p:txBody>
      </p:sp>
      <p:sp>
        <p:nvSpPr>
          <p:cNvPr id="3" name="Content Placeholder 2">
            <a:extLst>
              <a:ext uri="{FF2B5EF4-FFF2-40B4-BE49-F238E27FC236}">
                <a16:creationId xmlns:a16="http://schemas.microsoft.com/office/drawing/2014/main" id="{396EB0C9-4DED-4F31-AC5B-2F9034A81FEF}"/>
              </a:ext>
            </a:extLst>
          </p:cNvPr>
          <p:cNvSpPr>
            <a:spLocks noGrp="1"/>
          </p:cNvSpPr>
          <p:nvPr>
            <p:ph sz="half" idx="10"/>
          </p:nvPr>
        </p:nvSpPr>
        <p:spPr>
          <a:xfrm>
            <a:off x="838200" y="1196982"/>
            <a:ext cx="10515600" cy="3757403"/>
          </a:xfrm>
        </p:spPr>
        <p:txBody>
          <a:bodyPr anchor="ctr">
            <a:normAutofit/>
          </a:bodyPr>
          <a:lstStyle/>
          <a:p>
            <a:r>
              <a:rPr lang="en-US" dirty="0"/>
              <a:t>Presenter(s) has no financial interest to disclose.</a:t>
            </a:r>
          </a:p>
          <a:p>
            <a:pPr marL="457200" lvl="1" indent="0">
              <a:buNone/>
            </a:pPr>
            <a:endParaRPr lang="en-US" sz="1400" dirty="0">
              <a:solidFill>
                <a:schemeClr val="bg1">
                  <a:lumMod val="50000"/>
                </a:schemeClr>
              </a:solidFill>
            </a:endParaRPr>
          </a:p>
          <a:p>
            <a:pPr indent="-228600"/>
            <a:r>
              <a:rPr lang="en-US" sz="2000" dirty="0"/>
              <a:t>This continuing education activity is managed and accredited by </a:t>
            </a:r>
            <a:r>
              <a:rPr lang="en-US" sz="2000" dirty="0" err="1"/>
              <a:t>AffinityCE</a:t>
            </a:r>
            <a:r>
              <a:rPr lang="en-US" sz="2000" dirty="0"/>
              <a:t>/Professional Education Services Group in cooperation with HRSA and LRG. PESG, HRSA, LRG and all accrediting organization do not support or endorse any product or service mentioned in this activity.</a:t>
            </a:r>
          </a:p>
          <a:p>
            <a:pPr indent="-228600"/>
            <a:r>
              <a:rPr lang="en-US" sz="2000" dirty="0"/>
              <a:t>PESG, HRSA, and LRG staff as well as planners and reviewers have no relevant financial or nonfinancial interest to disclose.</a:t>
            </a:r>
          </a:p>
          <a:p>
            <a:pPr indent="-228600"/>
            <a:r>
              <a:rPr lang="en-US" sz="2000" dirty="0"/>
              <a:t>Commercial Support was not received for this activity.</a:t>
            </a:r>
          </a:p>
          <a:p>
            <a:pPr marL="457200" lvl="1" indent="0">
              <a:buNone/>
            </a:pPr>
            <a:endParaRPr lang="en-US" sz="1400" dirty="0">
              <a:solidFill>
                <a:schemeClr val="bg1">
                  <a:lumMod val="50000"/>
                </a:schemeClr>
              </a:solidFill>
            </a:endParaRPr>
          </a:p>
          <a:p>
            <a:endParaRPr lang="en-US" sz="2200" dirty="0"/>
          </a:p>
        </p:txBody>
      </p:sp>
      <p:pic>
        <p:nvPicPr>
          <p:cNvPr id="4" name="Picture 3" title="Clinician Consultation Center Logo">
            <a:extLst>
              <a:ext uri="{FF2B5EF4-FFF2-40B4-BE49-F238E27FC236}">
                <a16:creationId xmlns:a16="http://schemas.microsoft.com/office/drawing/2014/main" id="{D3ACA9B1-9580-4F41-834E-E5A7BE378A81}"/>
              </a:ext>
            </a:extLst>
          </p:cNvPr>
          <p:cNvPicPr>
            <a:picLocks noChangeAspect="1"/>
          </p:cNvPicPr>
          <p:nvPr/>
        </p:nvPicPr>
        <p:blipFill>
          <a:blip r:embed="rId2"/>
          <a:stretch>
            <a:fillRect/>
          </a:stretch>
        </p:blipFill>
        <p:spPr>
          <a:xfrm>
            <a:off x="838200" y="4791179"/>
            <a:ext cx="6163590" cy="987638"/>
          </a:xfrm>
          <a:prstGeom prst="rect">
            <a:avLst/>
          </a:prstGeom>
        </p:spPr>
      </p:pic>
    </p:spTree>
    <p:extLst>
      <p:ext uri="{BB962C8B-B14F-4D97-AF65-F5344CB8AC3E}">
        <p14:creationId xmlns:p14="http://schemas.microsoft.com/office/powerpoint/2010/main" val="2543140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a:xfrm>
            <a:off x="484172" y="329844"/>
            <a:ext cx="10972800" cy="762000"/>
          </a:xfrm>
        </p:spPr>
        <p:txBody>
          <a:bodyPr>
            <a:noAutofit/>
          </a:bodyPr>
          <a:lstStyle/>
          <a:p>
            <a:pPr algn="ctr" eaLnBrk="1" hangingPunct="1"/>
            <a:r>
              <a:rPr lang="en-US" sz="4900" b="1" dirty="0">
                <a:cs typeface="MS PGothic" pitchFamily="34" charset="-128"/>
              </a:rPr>
              <a:t>Who we are</a:t>
            </a:r>
          </a:p>
        </p:txBody>
      </p:sp>
      <p:sp>
        <p:nvSpPr>
          <p:cNvPr id="44036" name="TextBox 4"/>
          <p:cNvSpPr txBox="1">
            <a:spLocks noChangeArrowheads="1"/>
          </p:cNvSpPr>
          <p:nvPr/>
        </p:nvSpPr>
        <p:spPr bwMode="auto">
          <a:xfrm>
            <a:off x="562565" y="1145820"/>
            <a:ext cx="11074400" cy="830997"/>
          </a:xfrm>
          <a:prstGeom prst="rect">
            <a:avLst/>
          </a:prstGeom>
          <a:noFill/>
          <a:ln w="9525">
            <a:noFill/>
            <a:miter lim="800000"/>
            <a:headEnd/>
            <a:tailEnd/>
          </a:ln>
        </p:spPr>
        <p:txBody>
          <a:bodyPr>
            <a:prstTxWarp prst="textNoShape">
              <a:avLst/>
            </a:prstTxWarp>
            <a:spAutoFit/>
          </a:bodyPr>
          <a:lstStyle/>
          <a:p>
            <a:pPr algn="ctr"/>
            <a:r>
              <a:rPr lang="en-US" sz="2400" i="1" dirty="0">
                <a:latin typeface="Calibri" pitchFamily="-112" charset="0"/>
              </a:rPr>
              <a:t>Our mission: </a:t>
            </a:r>
            <a:r>
              <a:rPr lang="en-US" sz="2400" i="1" u="sng" dirty="0">
                <a:latin typeface="Calibri" pitchFamily="-112" charset="0"/>
              </a:rPr>
              <a:t>to improve patient health outcomes by building the capacity of healthcare providers through expert clinical consultation and education</a:t>
            </a:r>
            <a:endParaRPr lang="en-US" sz="2400" dirty="0">
              <a:latin typeface="Calibri" pitchFamily="-112" charset="0"/>
            </a:endParaRPr>
          </a:p>
        </p:txBody>
      </p:sp>
      <p:sp>
        <p:nvSpPr>
          <p:cNvPr id="44034" name="Content Placeholder 2"/>
          <p:cNvSpPr>
            <a:spLocks noGrp="1"/>
          </p:cNvSpPr>
          <p:nvPr>
            <p:ph idx="1"/>
          </p:nvPr>
        </p:nvSpPr>
        <p:spPr>
          <a:xfrm>
            <a:off x="492323" y="2120961"/>
            <a:ext cx="11156951" cy="2798762"/>
          </a:xfrm>
        </p:spPr>
        <p:txBody>
          <a:bodyPr/>
          <a:lstStyle/>
          <a:p>
            <a:pPr marL="342900" indent="-342900">
              <a:spcAft>
                <a:spcPts val="600"/>
              </a:spcAft>
              <a:buFont typeface="Arial" panose="020B0604020202020204" pitchFamily="34" charset="0"/>
              <a:buChar char="•"/>
            </a:pPr>
            <a:r>
              <a:rPr lang="en-US" dirty="0">
                <a:solidFill>
                  <a:schemeClr val="accent1"/>
                </a:solidFill>
                <a:cs typeface="MS PGothic" pitchFamily="34" charset="-128"/>
              </a:rPr>
              <a:t>FREE</a:t>
            </a:r>
            <a:r>
              <a:rPr lang="en-US" dirty="0">
                <a:cs typeface="MS PGothic" pitchFamily="34" charset="-128"/>
              </a:rPr>
              <a:t> clinical decision support to U.S.-affiliated clinicians for 25+ years</a:t>
            </a:r>
          </a:p>
          <a:p>
            <a:pPr marL="342900" indent="-342900">
              <a:spcAft>
                <a:spcPts val="600"/>
              </a:spcAft>
              <a:buFont typeface="Arial" panose="020B0604020202020204" pitchFamily="34" charset="0"/>
              <a:buChar char="•"/>
            </a:pPr>
            <a:r>
              <a:rPr lang="en-US" dirty="0">
                <a:solidFill>
                  <a:schemeClr val="accent1"/>
                </a:solidFill>
                <a:cs typeface="MS PGothic" pitchFamily="34" charset="-128"/>
              </a:rPr>
              <a:t>Multidisciplinary, inter-professional teams </a:t>
            </a:r>
            <a:r>
              <a:rPr lang="en-US" dirty="0" err="1">
                <a:cs typeface="MS PGothic" pitchFamily="34" charset="-128"/>
                <a:sym typeface="Wingdings" pitchFamily="-112" charset="2"/>
              </a:rPr>
              <a:t></a:t>
            </a:r>
            <a:r>
              <a:rPr lang="en-US" dirty="0">
                <a:cs typeface="MS PGothic" pitchFamily="34" charset="-128"/>
                <a:sym typeface="Wingdings" pitchFamily="-112" charset="2"/>
              </a:rPr>
              <a:t> 500+ collective years of direct clinical experience in substance use, HIV, and HCV</a:t>
            </a:r>
          </a:p>
          <a:p>
            <a:pPr marL="342900" indent="-342900">
              <a:spcAft>
                <a:spcPts val="600"/>
              </a:spcAft>
              <a:buFont typeface="Arial" panose="020B0604020202020204" pitchFamily="34" charset="0"/>
              <a:buChar char="•"/>
            </a:pPr>
            <a:r>
              <a:rPr lang="en-US" dirty="0">
                <a:cs typeface="MS PGothic" pitchFamily="34" charset="-128"/>
                <a:sym typeface="Wingdings" pitchFamily="-112" charset="2"/>
              </a:rPr>
              <a:t>Wrap-around/</a:t>
            </a:r>
            <a:r>
              <a:rPr lang="en-US" dirty="0">
                <a:solidFill>
                  <a:schemeClr val="accent1"/>
                </a:solidFill>
                <a:cs typeface="MS PGothic" pitchFamily="34" charset="-128"/>
                <a:sym typeface="Wingdings" pitchFamily="-112" charset="2"/>
              </a:rPr>
              <a:t>”one-stop” resource</a:t>
            </a:r>
            <a:r>
              <a:rPr lang="en-US" dirty="0">
                <a:cs typeface="MS PGothic" pitchFamily="34" charset="-128"/>
                <a:sym typeface="Wingdings" pitchFamily="-112" charset="2"/>
              </a:rPr>
              <a:t> for expert consultation  </a:t>
            </a:r>
          </a:p>
          <a:p>
            <a:pPr marL="342900" indent="-342900">
              <a:spcAft>
                <a:spcPts val="600"/>
              </a:spcAft>
              <a:buFont typeface="Arial" panose="020B0604020202020204" pitchFamily="34" charset="0"/>
              <a:buChar char="•"/>
            </a:pPr>
            <a:r>
              <a:rPr lang="en-US" dirty="0">
                <a:solidFill>
                  <a:schemeClr val="accent1"/>
                </a:solidFill>
                <a:cs typeface="MS PGothic" pitchFamily="34" charset="-128"/>
                <a:sym typeface="Wingdings" pitchFamily="-112" charset="2"/>
              </a:rPr>
              <a:t>Practical, point-of-care </a:t>
            </a:r>
            <a:r>
              <a:rPr lang="en-US" dirty="0">
                <a:cs typeface="MS PGothic" pitchFamily="34" charset="-128"/>
                <a:sym typeface="Wingdings" pitchFamily="-112" charset="2"/>
              </a:rPr>
              <a:t>assistance!</a:t>
            </a:r>
            <a:r>
              <a:rPr lang="en-US" dirty="0">
                <a:solidFill>
                  <a:schemeClr val="accent1"/>
                </a:solidFill>
                <a:cs typeface="MS PGothic" pitchFamily="34" charset="-128"/>
                <a:sym typeface="Wingdings" pitchFamily="-112" charset="2"/>
              </a:rPr>
              <a:t>                                    </a:t>
            </a:r>
            <a:r>
              <a:rPr lang="en-US" dirty="0">
                <a:solidFill>
                  <a:srgbClr val="558ED5"/>
                </a:solidFill>
                <a:cs typeface="MS PGothic" pitchFamily="34" charset="-128"/>
                <a:sym typeface="Wingdings" pitchFamily="-112" charset="2"/>
              </a:rPr>
              <a:t> </a:t>
            </a:r>
            <a:endParaRPr lang="en-US" dirty="0">
              <a:solidFill>
                <a:srgbClr val="558ED5"/>
              </a:solidFill>
              <a:cs typeface="MS PGothic" pitchFamily="34" charset="-128"/>
            </a:endParaRPr>
          </a:p>
          <a:p>
            <a:pPr marL="287338" indent="-287338">
              <a:spcAft>
                <a:spcPts val="600"/>
              </a:spcAft>
            </a:pPr>
            <a:endParaRPr lang="en-US" sz="2000" dirty="0">
              <a:cs typeface="MS PGothic" pitchFamily="34" charset="-128"/>
            </a:endParaRPr>
          </a:p>
          <a:p>
            <a:pPr marL="1087438" lvl="2" indent="-287338">
              <a:spcBef>
                <a:spcPct val="0"/>
              </a:spcBef>
            </a:pPr>
            <a:endParaRPr lang="en-US" sz="2000" dirty="0">
              <a:cs typeface="MS PGothic" pitchFamily="34" charset="-128"/>
            </a:endParaRPr>
          </a:p>
        </p:txBody>
      </p:sp>
      <p:pic>
        <p:nvPicPr>
          <p:cNvPr id="6" name="Picture 5" title="Clinician Consultation Center Logo">
            <a:extLst>
              <a:ext uri="{FF2B5EF4-FFF2-40B4-BE49-F238E27FC236}">
                <a16:creationId xmlns:a16="http://schemas.microsoft.com/office/drawing/2014/main" id="{C0DCBAF0-4628-44A4-8CD7-5CE11F08EEC4}"/>
              </a:ext>
            </a:extLst>
          </p:cNvPr>
          <p:cNvPicPr>
            <a:picLocks noChangeAspect="1"/>
          </p:cNvPicPr>
          <p:nvPr/>
        </p:nvPicPr>
        <p:blipFill>
          <a:blip r:embed="rId3"/>
          <a:stretch>
            <a:fillRect/>
          </a:stretch>
        </p:blipFill>
        <p:spPr>
          <a:xfrm>
            <a:off x="562565" y="4994463"/>
            <a:ext cx="4270855" cy="684351"/>
          </a:xfrm>
          <a:prstGeom prst="rect">
            <a:avLst/>
          </a:prstGeom>
        </p:spPr>
      </p:pic>
      <p:pic>
        <p:nvPicPr>
          <p:cNvPr id="7" name="Picture 1" title="AIDS Education &amp; Training Center Program Graphic Identity">
            <a:extLst>
              <a:ext uri="{FF2B5EF4-FFF2-40B4-BE49-F238E27FC236}">
                <a16:creationId xmlns:a16="http://schemas.microsoft.com/office/drawing/2014/main" id="{BF072EBB-AA16-40DE-B739-27498EFFEBAE}"/>
              </a:ext>
            </a:extLst>
          </p:cNvPr>
          <p:cNvPicPr>
            <a:picLocks noChangeAspect="1"/>
          </p:cNvPicPr>
          <p:nvPr/>
        </p:nvPicPr>
        <p:blipFill>
          <a:blip r:embed="rId4"/>
          <a:srcRect/>
          <a:stretch>
            <a:fillRect/>
          </a:stretch>
        </p:blipFill>
        <p:spPr bwMode="auto">
          <a:xfrm>
            <a:off x="5107938" y="5070499"/>
            <a:ext cx="2660618" cy="765759"/>
          </a:xfrm>
          <a:prstGeom prst="rect">
            <a:avLst/>
          </a:prstGeom>
          <a:noFill/>
          <a:ln w="9525">
            <a:noFill/>
            <a:miter lim="800000"/>
            <a:headEnd/>
            <a:tailEnd/>
          </a:ln>
        </p:spPr>
      </p:pic>
      <p:pic>
        <p:nvPicPr>
          <p:cNvPr id="44037" name="Picture 9" title="Provider at the CCC taking calls at his computer"/>
          <p:cNvPicPr>
            <a:picLocks noChangeAspect="1" noChangeArrowheads="1"/>
          </p:cNvPicPr>
          <p:nvPr/>
        </p:nvPicPr>
        <p:blipFill>
          <a:blip r:embed="rId5"/>
          <a:srcRect/>
          <a:stretch>
            <a:fillRect/>
          </a:stretch>
        </p:blipFill>
        <p:spPr bwMode="auto">
          <a:xfrm>
            <a:off x="8043075" y="3941230"/>
            <a:ext cx="3946344" cy="2045294"/>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2126116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1"/>
          <p:cNvSpPr>
            <a:spLocks noGrp="1"/>
          </p:cNvSpPr>
          <p:nvPr>
            <p:ph type="title"/>
          </p:nvPr>
        </p:nvSpPr>
        <p:spPr>
          <a:xfrm>
            <a:off x="625279" y="502323"/>
            <a:ext cx="10972800" cy="762000"/>
          </a:xfrm>
        </p:spPr>
        <p:txBody>
          <a:bodyPr>
            <a:noAutofit/>
          </a:bodyPr>
          <a:lstStyle/>
          <a:p>
            <a:pPr eaLnBrk="1" hangingPunct="1"/>
            <a:r>
              <a:rPr lang="en-US" sz="4900" b="1" dirty="0">
                <a:cs typeface="MS PGothic" pitchFamily="34" charset="-128"/>
              </a:rPr>
              <a:t>What we do</a:t>
            </a:r>
          </a:p>
        </p:txBody>
      </p:sp>
      <p:pic>
        <p:nvPicPr>
          <p:cNvPr id="46084" name="Picture 2" title="Chart of CCC Call Volume 1992-2017"/>
          <p:cNvPicPr>
            <a:picLocks noChangeAspect="1" noChangeArrowheads="1"/>
          </p:cNvPicPr>
          <p:nvPr/>
        </p:nvPicPr>
        <p:blipFill>
          <a:blip r:embed="rId3"/>
          <a:srcRect/>
          <a:stretch>
            <a:fillRect/>
          </a:stretch>
        </p:blipFill>
        <p:spPr bwMode="auto">
          <a:xfrm>
            <a:off x="829817" y="733928"/>
            <a:ext cx="10972800" cy="5322028"/>
          </a:xfrm>
          <a:prstGeom prst="rect">
            <a:avLst/>
          </a:prstGeom>
          <a:noFill/>
          <a:ln w="9525">
            <a:noFill/>
            <a:miter lim="800000"/>
            <a:headEnd/>
            <a:tailEnd/>
          </a:ln>
        </p:spPr>
      </p:pic>
      <p:pic>
        <p:nvPicPr>
          <p:cNvPr id="46085" name="Picture 3" title="Rounded rectangle, HIV/AIDS Warmline"/>
          <p:cNvPicPr>
            <a:picLocks noChangeAspect="1" noChangeArrowheads="1"/>
          </p:cNvPicPr>
          <p:nvPr/>
        </p:nvPicPr>
        <p:blipFill>
          <a:blip r:embed="rId4"/>
          <a:srcRect/>
          <a:stretch>
            <a:fillRect/>
          </a:stretch>
        </p:blipFill>
        <p:spPr bwMode="auto">
          <a:xfrm>
            <a:off x="1268166" y="4650703"/>
            <a:ext cx="1277353" cy="795162"/>
          </a:xfrm>
          <a:prstGeom prst="rect">
            <a:avLst/>
          </a:prstGeom>
          <a:noFill/>
          <a:ln w="9525">
            <a:noFill/>
            <a:miter lim="800000"/>
            <a:headEnd/>
            <a:tailEnd/>
          </a:ln>
        </p:spPr>
      </p:pic>
      <p:pic>
        <p:nvPicPr>
          <p:cNvPr id="46087" name="Picture 5" title="Rounded rectangle, PEPline"/>
          <p:cNvPicPr>
            <a:picLocks noChangeAspect="1" noChangeArrowheads="1"/>
          </p:cNvPicPr>
          <p:nvPr/>
        </p:nvPicPr>
        <p:blipFill>
          <a:blip r:embed="rId5"/>
          <a:srcRect/>
          <a:stretch>
            <a:fillRect/>
          </a:stretch>
        </p:blipFill>
        <p:spPr bwMode="auto">
          <a:xfrm>
            <a:off x="2646585" y="4129205"/>
            <a:ext cx="1277353" cy="689335"/>
          </a:xfrm>
          <a:prstGeom prst="rect">
            <a:avLst/>
          </a:prstGeom>
          <a:noFill/>
          <a:ln w="9525">
            <a:noFill/>
            <a:miter lim="800000"/>
            <a:headEnd/>
            <a:tailEnd/>
          </a:ln>
        </p:spPr>
      </p:pic>
      <p:pic>
        <p:nvPicPr>
          <p:cNvPr id="46086" name="Picture 4" title="Rounded rectangle, Perinatal HIV Hotline"/>
          <p:cNvPicPr>
            <a:picLocks noChangeAspect="1" noChangeArrowheads="1"/>
          </p:cNvPicPr>
          <p:nvPr/>
        </p:nvPicPr>
        <p:blipFill>
          <a:blip r:embed="rId6"/>
          <a:srcRect/>
          <a:stretch>
            <a:fillRect/>
          </a:stretch>
        </p:blipFill>
        <p:spPr bwMode="auto">
          <a:xfrm>
            <a:off x="4631051" y="3988497"/>
            <a:ext cx="1277353" cy="936262"/>
          </a:xfrm>
          <a:prstGeom prst="rect">
            <a:avLst/>
          </a:prstGeom>
          <a:noFill/>
          <a:ln w="9525">
            <a:noFill/>
            <a:miter lim="800000"/>
            <a:headEnd/>
            <a:tailEnd/>
          </a:ln>
        </p:spPr>
      </p:pic>
      <p:pic>
        <p:nvPicPr>
          <p:cNvPr id="46088" name="Picture 6" title="Rounded rectangle, PrEPline"/>
          <p:cNvPicPr>
            <a:picLocks noChangeAspect="1" noChangeArrowheads="1"/>
          </p:cNvPicPr>
          <p:nvPr/>
        </p:nvPicPr>
        <p:blipFill>
          <a:blip r:embed="rId7"/>
          <a:srcRect/>
          <a:stretch>
            <a:fillRect/>
          </a:stretch>
        </p:blipFill>
        <p:spPr bwMode="auto">
          <a:xfrm>
            <a:off x="6785448" y="2493317"/>
            <a:ext cx="1277353" cy="654061"/>
          </a:xfrm>
          <a:prstGeom prst="rect">
            <a:avLst/>
          </a:prstGeom>
          <a:noFill/>
          <a:ln w="9525">
            <a:noFill/>
            <a:miter lim="800000"/>
            <a:headEnd/>
            <a:tailEnd/>
          </a:ln>
        </p:spPr>
      </p:pic>
      <p:pic>
        <p:nvPicPr>
          <p:cNvPr id="46089" name="Picture 7" title="Rounded rectangle, Substance Use Warmline"/>
          <p:cNvPicPr>
            <a:picLocks noChangeAspect="1" noChangeArrowheads="1"/>
          </p:cNvPicPr>
          <p:nvPr/>
        </p:nvPicPr>
        <p:blipFill>
          <a:blip r:embed="rId8"/>
          <a:srcRect/>
          <a:stretch>
            <a:fillRect/>
          </a:stretch>
        </p:blipFill>
        <p:spPr bwMode="auto">
          <a:xfrm>
            <a:off x="8312989" y="2516095"/>
            <a:ext cx="1756611" cy="727551"/>
          </a:xfrm>
          <a:prstGeom prst="rect">
            <a:avLst/>
          </a:prstGeom>
          <a:noFill/>
          <a:ln w="9525">
            <a:noFill/>
            <a:miter lim="800000"/>
            <a:headEnd/>
            <a:tailEnd/>
          </a:ln>
        </p:spPr>
      </p:pic>
      <p:pic>
        <p:nvPicPr>
          <p:cNvPr id="46090" name="Picture 8" title="Rounded rectangle, Hep C Consultation Service"/>
          <p:cNvPicPr>
            <a:picLocks noChangeAspect="1" noChangeArrowheads="1"/>
          </p:cNvPicPr>
          <p:nvPr/>
        </p:nvPicPr>
        <p:blipFill>
          <a:blip r:embed="rId9"/>
          <a:srcRect/>
          <a:stretch>
            <a:fillRect/>
          </a:stretch>
        </p:blipFill>
        <p:spPr bwMode="auto">
          <a:xfrm>
            <a:off x="8650500" y="1772655"/>
            <a:ext cx="1955133" cy="654061"/>
          </a:xfrm>
          <a:prstGeom prst="rect">
            <a:avLst/>
          </a:prstGeom>
          <a:noFill/>
          <a:ln w="9525">
            <a:noFill/>
            <a:miter lim="800000"/>
            <a:headEnd/>
            <a:tailEnd/>
          </a:ln>
        </p:spPr>
      </p:pic>
    </p:spTree>
    <p:extLst>
      <p:ext uri="{BB962C8B-B14F-4D97-AF65-F5344CB8AC3E}">
        <p14:creationId xmlns:p14="http://schemas.microsoft.com/office/powerpoint/2010/main" val="2136281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891118" y="1382712"/>
            <a:ext cx="10358967" cy="2803823"/>
          </a:xfrm>
        </p:spPr>
        <p:txBody>
          <a:bodyPr>
            <a:normAutofit/>
          </a:bodyPr>
          <a:lstStyle/>
          <a:p>
            <a:pPr algn="ctr"/>
            <a:r>
              <a:rPr lang="en-US" sz="3200" b="1" dirty="0">
                <a:solidFill>
                  <a:schemeClr val="tx1"/>
                </a:solidFill>
                <a:cs typeface="MS PGothic" pitchFamily="34" charset="-128"/>
              </a:rPr>
              <a:t>HCV Consultation Services</a:t>
            </a:r>
            <a:r>
              <a:rPr lang="en-US" sz="3200" dirty="0">
                <a:solidFill>
                  <a:schemeClr val="tx1"/>
                </a:solidFill>
                <a:cs typeface="MS PGothic" pitchFamily="34" charset="-128"/>
              </a:rPr>
              <a:t> </a:t>
            </a:r>
            <a:r>
              <a:rPr lang="en-US" sz="1000" dirty="0">
                <a:solidFill>
                  <a:schemeClr val="tx1"/>
                </a:solidFill>
                <a:cs typeface="MS PGothic" pitchFamily="34" charset="-128"/>
              </a:rPr>
              <a:t/>
            </a:r>
            <a:br>
              <a:rPr lang="en-US" sz="1000" dirty="0">
                <a:solidFill>
                  <a:schemeClr val="tx1"/>
                </a:solidFill>
                <a:cs typeface="MS PGothic" pitchFamily="34" charset="-128"/>
              </a:rPr>
            </a:br>
            <a:r>
              <a:rPr lang="en-US" sz="2800" b="1" dirty="0">
                <a:solidFill>
                  <a:schemeClr val="tx1"/>
                </a:solidFill>
                <a:cs typeface="MS PGothic" pitchFamily="34" charset="-128"/>
              </a:rPr>
              <a:t>(844) 437-4636 | 9AM-8PM ET, M-F</a:t>
            </a:r>
            <a:r>
              <a:rPr lang="en-US" sz="2800" b="1" dirty="0">
                <a:cs typeface="MS PGothic" pitchFamily="34" charset="-128"/>
              </a:rPr>
              <a:t/>
            </a:r>
            <a:br>
              <a:rPr lang="en-US" sz="2800" b="1" dirty="0">
                <a:cs typeface="MS PGothic" pitchFamily="34" charset="-128"/>
              </a:rPr>
            </a:br>
            <a:r>
              <a:rPr lang="en-US" sz="2000" b="1" dirty="0">
                <a:cs typeface="MS PGothic" pitchFamily="34" charset="-128"/>
              </a:rPr>
              <a:t/>
            </a:r>
            <a:br>
              <a:rPr lang="en-US" sz="2000" b="1" dirty="0">
                <a:cs typeface="MS PGothic" pitchFamily="34" charset="-128"/>
              </a:rPr>
            </a:br>
            <a:r>
              <a:rPr lang="en-US" sz="2800" b="1" dirty="0">
                <a:cs typeface="MS PGothic" pitchFamily="34" charset="-128"/>
                <a:hlinkClick r:id="rId3" action="ppaction://hlinkfile"/>
              </a:rPr>
              <a:t>nccc.ucsf.edu</a:t>
            </a:r>
            <a:endParaRPr lang="en-US" sz="2800" dirty="0">
              <a:cs typeface="MS PGothic" pitchFamily="34" charset="-128"/>
            </a:endParaRPr>
          </a:p>
        </p:txBody>
      </p:sp>
      <p:sp>
        <p:nvSpPr>
          <p:cNvPr id="50179" name="Content Placeholder 2"/>
          <p:cNvSpPr>
            <a:spLocks noGrp="1"/>
          </p:cNvSpPr>
          <p:nvPr>
            <p:ph idx="1"/>
          </p:nvPr>
        </p:nvSpPr>
        <p:spPr>
          <a:xfrm>
            <a:off x="319618" y="4744762"/>
            <a:ext cx="11499849" cy="1112838"/>
          </a:xfrm>
        </p:spPr>
        <p:txBody>
          <a:bodyPr>
            <a:normAutofit/>
          </a:bodyPr>
          <a:lstStyle/>
          <a:p>
            <a:pPr marL="0" indent="0">
              <a:spcBef>
                <a:spcPts val="450"/>
              </a:spcBef>
              <a:spcAft>
                <a:spcPts val="450"/>
              </a:spcAft>
              <a:buFont typeface="Arial" pitchFamily="-112" charset="0"/>
              <a:buNone/>
            </a:pPr>
            <a:r>
              <a:rPr lang="en-US" sz="1800" dirty="0">
                <a:cs typeface="MS PGothic" pitchFamily="34" charset="-128"/>
              </a:rPr>
              <a:t>The Clinician Consultation Center (CCC) provides up-to-date expert clinical advice to support primary care providers managing complex patients with hepatitis C (HCV) and co-morbidities such as HIV co-infection or substance use disorder.  Advice provided is based on Federal treatment guidelines, current medical literature, and clinical best practices.</a:t>
            </a:r>
          </a:p>
        </p:txBody>
      </p:sp>
      <p:pic>
        <p:nvPicPr>
          <p:cNvPr id="4" name="Picture 3" title="Clinician Consultation Center logo">
            <a:extLst>
              <a:ext uri="{FF2B5EF4-FFF2-40B4-BE49-F238E27FC236}">
                <a16:creationId xmlns:a16="http://schemas.microsoft.com/office/drawing/2014/main" id="{FB52D9FF-C6C8-4232-A8E0-C09F80FBEA77}"/>
              </a:ext>
            </a:extLst>
          </p:cNvPr>
          <p:cNvPicPr>
            <a:picLocks noChangeAspect="1"/>
          </p:cNvPicPr>
          <p:nvPr/>
        </p:nvPicPr>
        <p:blipFill>
          <a:blip r:embed="rId4"/>
          <a:stretch>
            <a:fillRect/>
          </a:stretch>
        </p:blipFill>
        <p:spPr>
          <a:xfrm>
            <a:off x="319618" y="414690"/>
            <a:ext cx="6005154" cy="968021"/>
          </a:xfrm>
          <a:prstGeom prst="rect">
            <a:avLst/>
          </a:prstGeom>
        </p:spPr>
      </p:pic>
    </p:spTree>
    <p:extLst>
      <p:ext uri="{BB962C8B-B14F-4D97-AF65-F5344CB8AC3E}">
        <p14:creationId xmlns:p14="http://schemas.microsoft.com/office/powerpoint/2010/main" val="2269466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2"/>
          <p:cNvSpPr>
            <a:spLocks noGrp="1"/>
          </p:cNvSpPr>
          <p:nvPr>
            <p:ph type="title"/>
          </p:nvPr>
        </p:nvSpPr>
        <p:spPr>
          <a:xfrm>
            <a:off x="625278" y="457457"/>
            <a:ext cx="10972800" cy="1017587"/>
          </a:xfrm>
        </p:spPr>
        <p:txBody>
          <a:bodyPr>
            <a:normAutofit/>
          </a:bodyPr>
          <a:lstStyle/>
          <a:p>
            <a:r>
              <a:rPr lang="en-US" b="1" dirty="0">
                <a:cs typeface="MS PGothic" pitchFamily="34" charset="-128"/>
              </a:rPr>
              <a:t>HCV Warmline: Primary Goals</a:t>
            </a:r>
          </a:p>
        </p:txBody>
      </p:sp>
      <p:sp>
        <p:nvSpPr>
          <p:cNvPr id="52226" name="Content Placeholder 1"/>
          <p:cNvSpPr>
            <a:spLocks noGrp="1"/>
          </p:cNvSpPr>
          <p:nvPr>
            <p:ph idx="1"/>
          </p:nvPr>
        </p:nvSpPr>
        <p:spPr>
          <a:xfrm>
            <a:off x="517392" y="1567927"/>
            <a:ext cx="11053348" cy="4008437"/>
          </a:xfrm>
        </p:spPr>
        <p:txBody>
          <a:bodyPr/>
          <a:lstStyle/>
          <a:p>
            <a:pPr marL="457200" indent="-457200" eaLnBrk="1" hangingPunct="1">
              <a:buFont typeface="Arial" panose="020B0604020202020204" pitchFamily="34" charset="0"/>
              <a:buChar char="•"/>
            </a:pPr>
            <a:r>
              <a:rPr lang="en-US" sz="2800" b="1" i="1" dirty="0">
                <a:solidFill>
                  <a:schemeClr val="accent1"/>
                </a:solidFill>
                <a:cs typeface="MS PGothic" pitchFamily="34" charset="-128"/>
              </a:rPr>
              <a:t>Support</a:t>
            </a:r>
            <a:r>
              <a:rPr lang="en-US" sz="2800" dirty="0">
                <a:cs typeface="MS PGothic" pitchFamily="34" charset="-128"/>
              </a:rPr>
              <a:t> </a:t>
            </a:r>
            <a:r>
              <a:rPr lang="en-US" sz="2800" u="sng" dirty="0">
                <a:cs typeface="MS PGothic" pitchFamily="34" charset="-128"/>
              </a:rPr>
              <a:t>any</a:t>
            </a:r>
            <a:r>
              <a:rPr lang="en-US" sz="2800" dirty="0">
                <a:cs typeface="MS PGothic" pitchFamily="34" charset="-128"/>
              </a:rPr>
              <a:t> clinical professional, especially ones in primary care-oriented practices, regarding managing patients with hepatitis C (HCV) and co-morbidities such as HIV or substance use</a:t>
            </a:r>
          </a:p>
          <a:p>
            <a:pPr marL="457200" indent="-457200" eaLnBrk="1" hangingPunct="1">
              <a:buFont typeface="Arial" panose="020B0604020202020204" pitchFamily="34" charset="0"/>
              <a:buChar char="•"/>
            </a:pPr>
            <a:r>
              <a:rPr lang="en-US" sz="2800" i="1" dirty="0">
                <a:solidFill>
                  <a:schemeClr val="accent1"/>
                </a:solidFill>
                <a:cs typeface="MS PGothic" pitchFamily="34" charset="-128"/>
              </a:rPr>
              <a:t>Free</a:t>
            </a:r>
          </a:p>
          <a:p>
            <a:pPr marL="457200" indent="-457200" eaLnBrk="1" hangingPunct="1">
              <a:buFont typeface="Arial" panose="020B0604020202020204" pitchFamily="34" charset="0"/>
              <a:buChar char="•"/>
            </a:pPr>
            <a:r>
              <a:rPr lang="en-US" sz="2800" i="1" dirty="0">
                <a:solidFill>
                  <a:schemeClr val="accent1"/>
                </a:solidFill>
                <a:cs typeface="MS PGothic" pitchFamily="34" charset="-128"/>
              </a:rPr>
              <a:t>Confidential</a:t>
            </a:r>
          </a:p>
          <a:p>
            <a:pPr marL="457200" indent="-457200" eaLnBrk="1" hangingPunct="1">
              <a:buFont typeface="Arial" panose="020B0604020202020204" pitchFamily="34" charset="0"/>
              <a:buChar char="•"/>
            </a:pPr>
            <a:r>
              <a:rPr lang="en-US" sz="2800" i="1" dirty="0">
                <a:solidFill>
                  <a:schemeClr val="accent1"/>
                </a:solidFill>
                <a:cs typeface="MS PGothic" pitchFamily="34" charset="-128"/>
              </a:rPr>
              <a:t>Immediate</a:t>
            </a:r>
          </a:p>
          <a:p>
            <a:pPr marL="457200" indent="-457200" eaLnBrk="1" hangingPunct="1">
              <a:buFont typeface="Arial" panose="020B0604020202020204" pitchFamily="34" charset="0"/>
              <a:buChar char="•"/>
            </a:pPr>
            <a:r>
              <a:rPr lang="en-US" sz="2800" i="1" dirty="0">
                <a:solidFill>
                  <a:schemeClr val="accent1"/>
                </a:solidFill>
                <a:cs typeface="MS PGothic" pitchFamily="34" charset="-128"/>
              </a:rPr>
              <a:t>Clinical decision support</a:t>
            </a:r>
          </a:p>
          <a:p>
            <a:pPr marL="457200" indent="-457200" eaLnBrk="1" hangingPunct="1">
              <a:buFont typeface="Arial" panose="020B0604020202020204" pitchFamily="34" charset="0"/>
              <a:buChar char="•"/>
            </a:pPr>
            <a:r>
              <a:rPr lang="en-US" sz="2800" i="1" dirty="0">
                <a:solidFill>
                  <a:schemeClr val="accent1"/>
                </a:solidFill>
                <a:cs typeface="MS PGothic" pitchFamily="34" charset="-128"/>
              </a:rPr>
              <a:t>Telephone or web-based</a:t>
            </a:r>
          </a:p>
          <a:p>
            <a:pPr eaLnBrk="1" hangingPunct="1">
              <a:buFont typeface="Arial" pitchFamily="-112" charset="0"/>
              <a:buNone/>
            </a:pPr>
            <a:endParaRPr lang="en-US" sz="2400" i="1" dirty="0">
              <a:cs typeface="MS PGothic" pitchFamily="34" charset="-128"/>
            </a:endParaRPr>
          </a:p>
        </p:txBody>
      </p:sp>
      <p:sp>
        <p:nvSpPr>
          <p:cNvPr id="52228" name="TextBox 1"/>
          <p:cNvSpPr txBox="1">
            <a:spLocks noChangeArrowheads="1"/>
          </p:cNvSpPr>
          <p:nvPr/>
        </p:nvSpPr>
        <p:spPr bwMode="auto">
          <a:xfrm>
            <a:off x="7100047" y="5207582"/>
            <a:ext cx="5091953" cy="461665"/>
          </a:xfrm>
          <a:prstGeom prst="rect">
            <a:avLst/>
          </a:prstGeom>
          <a:noFill/>
          <a:ln w="9525">
            <a:noFill/>
            <a:miter lim="800000"/>
            <a:headEnd/>
            <a:tailEnd/>
          </a:ln>
        </p:spPr>
        <p:txBody>
          <a:bodyPr wrap="square">
            <a:prstTxWarp prst="textNoShape">
              <a:avLst/>
            </a:prstTxWarp>
            <a:spAutoFit/>
          </a:bodyPr>
          <a:lstStyle/>
          <a:p>
            <a:r>
              <a:rPr lang="en-US" sz="2400" dirty="0">
                <a:latin typeface="Calibri" pitchFamily="-112" charset="0"/>
              </a:rPr>
              <a:t>* We’ll help with “simple” cases too!!  </a:t>
            </a:r>
          </a:p>
        </p:txBody>
      </p:sp>
    </p:spTree>
    <p:extLst>
      <p:ext uri="{BB962C8B-B14F-4D97-AF65-F5344CB8AC3E}">
        <p14:creationId xmlns:p14="http://schemas.microsoft.com/office/powerpoint/2010/main" val="1466325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txBox="1">
            <a:spLocks/>
          </p:cNvSpPr>
          <p:nvPr/>
        </p:nvSpPr>
        <p:spPr bwMode="auto">
          <a:xfrm>
            <a:off x="609601" y="240920"/>
            <a:ext cx="11087100" cy="1245237"/>
          </a:xfrm>
          <a:prstGeom prst="rect">
            <a:avLst/>
          </a:prstGeom>
          <a:noFill/>
          <a:ln w="9525">
            <a:noFill/>
            <a:miter lim="800000"/>
            <a:headEnd/>
            <a:tailEnd/>
          </a:ln>
        </p:spPr>
        <p:txBody>
          <a:bodyPr>
            <a:prstTxWarp prst="textNoShape">
              <a:avLst/>
            </a:prstTxWarp>
          </a:bodyPr>
          <a:lstStyle/>
          <a:p>
            <a:pPr algn="ctr" defTabSz="457200"/>
            <a:r>
              <a:rPr lang="en-US" sz="3600" b="1" dirty="0">
                <a:latin typeface="Calibri" pitchFamily="-112" charset="0"/>
              </a:rPr>
              <a:t>HCV Consultation Service (</a:t>
            </a:r>
            <a:r>
              <a:rPr lang="en-US" sz="3600" b="1" dirty="0" err="1">
                <a:latin typeface="Calibri" pitchFamily="-112" charset="0"/>
              </a:rPr>
              <a:t>HEPline</a:t>
            </a:r>
            <a:r>
              <a:rPr lang="en-US" sz="3600" b="1" dirty="0">
                <a:latin typeface="Calibri" pitchFamily="-112" charset="0"/>
              </a:rPr>
              <a:t>): </a:t>
            </a:r>
          </a:p>
          <a:p>
            <a:pPr algn="ctr" defTabSz="457200"/>
            <a:r>
              <a:rPr lang="en-US" sz="3600" b="1" dirty="0">
                <a:latin typeface="Calibri" pitchFamily="-112" charset="0"/>
              </a:rPr>
              <a:t>Guidance Across Entire HCV Continuum</a:t>
            </a:r>
            <a:endParaRPr lang="en-US" sz="3600" dirty="0">
              <a:latin typeface="Calibri" pitchFamily="-112" charset="0"/>
            </a:endParaRPr>
          </a:p>
        </p:txBody>
      </p:sp>
      <p:pic>
        <p:nvPicPr>
          <p:cNvPr id="54276" name="Picture 36" descr="The Treatment Cascade for Chronic Hepatitis C Virus Infection in the United States"/>
          <p:cNvPicPr>
            <a:picLocks noChangeAspect="1"/>
          </p:cNvPicPr>
          <p:nvPr/>
        </p:nvPicPr>
        <p:blipFill>
          <a:blip r:embed="rId3"/>
          <a:srcRect b="19937"/>
          <a:stretch>
            <a:fillRect/>
          </a:stretch>
        </p:blipFill>
        <p:spPr bwMode="auto">
          <a:xfrm>
            <a:off x="192618" y="1600200"/>
            <a:ext cx="11389783" cy="4878388"/>
          </a:xfrm>
          <a:prstGeom prst="rect">
            <a:avLst/>
          </a:prstGeom>
          <a:noFill/>
          <a:ln w="9525">
            <a:noFill/>
            <a:miter lim="800000"/>
            <a:headEnd/>
            <a:tailEnd/>
          </a:ln>
        </p:spPr>
      </p:pic>
      <p:sp>
        <p:nvSpPr>
          <p:cNvPr id="14" name="Rectangle 13" descr="Column 1 chronic HCV-infected. Column 2 diagnosed and aware. Column 3 access to outpatient care." title="HCV Continuum"/>
          <p:cNvSpPr>
            <a:spLocks noChangeArrowheads="1"/>
          </p:cNvSpPr>
          <p:nvPr/>
        </p:nvSpPr>
        <p:spPr bwMode="auto">
          <a:xfrm>
            <a:off x="1524000" y="1557338"/>
            <a:ext cx="4064000" cy="5027612"/>
          </a:xfrm>
          <a:prstGeom prst="rect">
            <a:avLst/>
          </a:prstGeom>
          <a:noFill/>
          <a:ln w="25400">
            <a:solidFill>
              <a:srgbClr val="F79646"/>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cxnSp>
        <p:nvCxnSpPr>
          <p:cNvPr id="18" name="Straight Arrow Connector 17" title="Down pointing arrow"/>
          <p:cNvCxnSpPr>
            <a:cxnSpLocks noChangeShapeType="1"/>
          </p:cNvCxnSpPr>
          <p:nvPr/>
        </p:nvCxnSpPr>
        <p:spPr bwMode="auto">
          <a:xfrm>
            <a:off x="3564467" y="2716213"/>
            <a:ext cx="0" cy="762000"/>
          </a:xfrm>
          <a:prstGeom prst="straightConnector1">
            <a:avLst/>
          </a:prstGeom>
          <a:noFill/>
          <a:ln w="38100">
            <a:solidFill>
              <a:srgbClr val="9BBB59"/>
            </a:solidFill>
            <a:round/>
            <a:headEnd/>
            <a:tailEnd type="arrow" w="med" len="med"/>
          </a:ln>
          <a:effectLst>
            <a:outerShdw blurRad="40000" dist="20000" dir="5400000" rotWithShape="0">
              <a:srgbClr val="000000">
                <a:alpha val="37999"/>
              </a:srgbClr>
            </a:outerShdw>
          </a:effectLst>
        </p:spPr>
      </p:cxnSp>
      <p:cxnSp>
        <p:nvCxnSpPr>
          <p:cNvPr id="17" name="Straight Arrow Connector 16" title="Down pointing arrow"/>
          <p:cNvCxnSpPr>
            <a:cxnSpLocks noChangeShapeType="1"/>
          </p:cNvCxnSpPr>
          <p:nvPr/>
        </p:nvCxnSpPr>
        <p:spPr bwMode="auto">
          <a:xfrm>
            <a:off x="4978400" y="3278188"/>
            <a:ext cx="0" cy="762000"/>
          </a:xfrm>
          <a:prstGeom prst="straightConnector1">
            <a:avLst/>
          </a:prstGeom>
          <a:noFill/>
          <a:ln w="38100">
            <a:solidFill>
              <a:srgbClr val="9BBB59"/>
            </a:solidFill>
            <a:round/>
            <a:headEnd/>
            <a:tailEnd type="arrow" w="med" len="med"/>
          </a:ln>
          <a:effectLst>
            <a:outerShdw blurRad="40000" dist="20000" dir="5400000" rotWithShape="0">
              <a:srgbClr val="000000">
                <a:alpha val="37999"/>
              </a:srgbClr>
            </a:outerShdw>
          </a:effectLst>
        </p:spPr>
      </p:cxnSp>
      <p:sp>
        <p:nvSpPr>
          <p:cNvPr id="38" name="Rectangle 37" descr="Percentage of individuals in each of the columns. Column 4 who are HCV RNA confirmed. Column 5 underwent liver biopsy. Column 6 prescribed HCV treatment. Column 7 achieved SVR" title="HCV Continuum"/>
          <p:cNvSpPr>
            <a:spLocks noChangeArrowheads="1"/>
          </p:cNvSpPr>
          <p:nvPr/>
        </p:nvSpPr>
        <p:spPr bwMode="auto">
          <a:xfrm>
            <a:off x="5689600" y="3429000"/>
            <a:ext cx="5384800" cy="3168650"/>
          </a:xfrm>
          <a:prstGeom prst="rect">
            <a:avLst/>
          </a:prstGeom>
          <a:noFill/>
          <a:ln w="31750">
            <a:solidFill>
              <a:srgbClr val="FFFF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cxnSp>
        <p:nvCxnSpPr>
          <p:cNvPr id="3" name="Straight Arrow Connector 2" title="Down pointing arrow"/>
          <p:cNvCxnSpPr>
            <a:cxnSpLocks noChangeShapeType="1"/>
          </p:cNvCxnSpPr>
          <p:nvPr/>
        </p:nvCxnSpPr>
        <p:spPr bwMode="auto">
          <a:xfrm>
            <a:off x="9067800" y="4343400"/>
            <a:ext cx="0" cy="762000"/>
          </a:xfrm>
          <a:prstGeom prst="straightConnector1">
            <a:avLst/>
          </a:prstGeom>
          <a:noFill/>
          <a:ln w="38100">
            <a:solidFill>
              <a:srgbClr val="9BBB59"/>
            </a:solidFill>
            <a:round/>
            <a:headEnd/>
            <a:tailEnd type="arrow" w="med" len="med"/>
          </a:ln>
          <a:effectLst>
            <a:outerShdw blurRad="40000" dist="20000" dir="5400000" rotWithShape="0">
              <a:srgbClr val="000000">
                <a:alpha val="37999"/>
              </a:srgbClr>
            </a:outerShdw>
          </a:effectLst>
        </p:spPr>
      </p:cxnSp>
      <p:sp>
        <p:nvSpPr>
          <p:cNvPr id="39" name="TextBox 38"/>
          <p:cNvSpPr txBox="1"/>
          <p:nvPr/>
        </p:nvSpPr>
        <p:spPr>
          <a:xfrm>
            <a:off x="7721600" y="6611938"/>
            <a:ext cx="4470400" cy="246062"/>
          </a:xfrm>
          <a:prstGeom prst="rect">
            <a:avLst/>
          </a:prstGeom>
          <a:noFill/>
        </p:spPr>
        <p:txBody>
          <a:bodyPr>
            <a:spAutoFit/>
          </a:bodyPr>
          <a:lstStyle/>
          <a:p>
            <a:pPr algn="r">
              <a:defRPr/>
            </a:pPr>
            <a:r>
              <a:rPr lang="en-US" sz="1000" dirty="0" err="1">
                <a:latin typeface="+mn-lt"/>
                <a:cs typeface="+mn-cs"/>
              </a:rPr>
              <a:t>Yehia</a:t>
            </a:r>
            <a:r>
              <a:rPr lang="en-US" sz="1000" dirty="0">
                <a:latin typeface="+mn-lt"/>
                <a:cs typeface="+mn-cs"/>
              </a:rPr>
              <a:t>, et al. </a:t>
            </a:r>
            <a:r>
              <a:rPr lang="en-US" sz="1000" dirty="0" err="1">
                <a:latin typeface="+mn-lt"/>
                <a:cs typeface="+mn-cs"/>
              </a:rPr>
              <a:t>Plos</a:t>
            </a:r>
            <a:r>
              <a:rPr lang="en-US" sz="1000" dirty="0">
                <a:latin typeface="+mn-lt"/>
                <a:cs typeface="+mn-cs"/>
              </a:rPr>
              <a:t> ONE. 2014</a:t>
            </a:r>
          </a:p>
        </p:txBody>
      </p:sp>
    </p:spTree>
    <p:extLst>
      <p:ext uri="{BB962C8B-B14F-4D97-AF65-F5344CB8AC3E}">
        <p14:creationId xmlns:p14="http://schemas.microsoft.com/office/powerpoint/2010/main" val="2961289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2"/>
          <p:cNvSpPr>
            <a:spLocks noGrp="1"/>
          </p:cNvSpPr>
          <p:nvPr>
            <p:ph type="title"/>
          </p:nvPr>
        </p:nvSpPr>
        <p:spPr>
          <a:xfrm>
            <a:off x="578243" y="240137"/>
            <a:ext cx="10972800" cy="1017587"/>
          </a:xfrm>
        </p:spPr>
        <p:txBody>
          <a:bodyPr>
            <a:normAutofit/>
          </a:bodyPr>
          <a:lstStyle/>
          <a:p>
            <a:r>
              <a:rPr lang="en-US" sz="4900" b="1" dirty="0" err="1">
                <a:cs typeface="MS PGothic" pitchFamily="34" charset="-128"/>
              </a:rPr>
              <a:t>HEPline</a:t>
            </a:r>
            <a:r>
              <a:rPr lang="en-US" sz="4900" b="1" dirty="0">
                <a:cs typeface="MS PGothic" pitchFamily="34" charset="-128"/>
              </a:rPr>
              <a:t>: Consultation </a:t>
            </a:r>
            <a:r>
              <a:rPr lang="en-US" sz="4900" dirty="0">
                <a:cs typeface="MS PGothic" pitchFamily="34" charset="-128"/>
              </a:rPr>
              <a:t>T</a:t>
            </a:r>
            <a:r>
              <a:rPr lang="en-US" sz="4900" b="1" dirty="0">
                <a:cs typeface="MS PGothic" pitchFamily="34" charset="-128"/>
              </a:rPr>
              <a:t>opics</a:t>
            </a:r>
          </a:p>
        </p:txBody>
      </p:sp>
      <p:graphicFrame>
        <p:nvGraphicFramePr>
          <p:cNvPr id="4" name="Diagram 3" title="Screening and diagnosis chart"/>
          <p:cNvGraphicFramePr/>
          <p:nvPr>
            <p:extLst>
              <p:ext uri="{D42A27DB-BD31-4B8C-83A1-F6EECF244321}">
                <p14:modId xmlns:p14="http://schemas.microsoft.com/office/powerpoint/2010/main" val="1464376582"/>
              </p:ext>
            </p:extLst>
          </p:nvPr>
        </p:nvGraphicFramePr>
        <p:xfrm>
          <a:off x="370704" y="1396644"/>
          <a:ext cx="7655697"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6325" name="Picture 1" title="Two vials of blood"/>
          <p:cNvPicPr>
            <a:picLocks noChangeAspect="1"/>
          </p:cNvPicPr>
          <p:nvPr/>
        </p:nvPicPr>
        <p:blipFill>
          <a:blip r:embed="rId8"/>
          <a:srcRect/>
          <a:stretch>
            <a:fillRect/>
          </a:stretch>
        </p:blipFill>
        <p:spPr bwMode="auto">
          <a:xfrm>
            <a:off x="6616231" y="1687963"/>
            <a:ext cx="1058333" cy="604838"/>
          </a:xfrm>
          <a:prstGeom prst="rect">
            <a:avLst/>
          </a:prstGeom>
          <a:noFill/>
          <a:ln w="9525">
            <a:solidFill>
              <a:schemeClr val="tx1"/>
            </a:solidFill>
            <a:miter lim="800000"/>
            <a:headEnd/>
            <a:tailEnd/>
          </a:ln>
        </p:spPr>
      </p:pic>
      <p:pic>
        <p:nvPicPr>
          <p:cNvPr id="56326" name="Picture 2" title="Liver disease staging"/>
          <p:cNvPicPr>
            <a:picLocks noChangeAspect="1"/>
          </p:cNvPicPr>
          <p:nvPr/>
        </p:nvPicPr>
        <p:blipFill>
          <a:blip r:embed="rId9"/>
          <a:srcRect/>
          <a:stretch>
            <a:fillRect/>
          </a:stretch>
        </p:blipFill>
        <p:spPr bwMode="auto">
          <a:xfrm>
            <a:off x="852928" y="3127907"/>
            <a:ext cx="2326217" cy="765175"/>
          </a:xfrm>
          <a:prstGeom prst="rect">
            <a:avLst/>
          </a:prstGeom>
          <a:noFill/>
          <a:ln w="9525">
            <a:solidFill>
              <a:schemeClr val="tx1"/>
            </a:solidFill>
            <a:miter lim="800000"/>
            <a:headEnd/>
            <a:tailEnd/>
          </a:ln>
        </p:spPr>
      </p:pic>
      <p:sp>
        <p:nvSpPr>
          <p:cNvPr id="56322" name="Content Placeholder 1"/>
          <p:cNvSpPr>
            <a:spLocks noGrp="1"/>
          </p:cNvSpPr>
          <p:nvPr>
            <p:ph idx="1"/>
          </p:nvPr>
        </p:nvSpPr>
        <p:spPr>
          <a:xfrm>
            <a:off x="8205772" y="1665402"/>
            <a:ext cx="3759200" cy="4084638"/>
          </a:xfrm>
        </p:spPr>
        <p:txBody>
          <a:bodyPr>
            <a:normAutofit/>
          </a:bodyPr>
          <a:lstStyle/>
          <a:p>
            <a:pPr marL="0" indent="0">
              <a:buFont typeface="Arial" pitchFamily="-112" charset="0"/>
              <a:buNone/>
            </a:pPr>
            <a:r>
              <a:rPr lang="en-US" sz="1900" dirty="0">
                <a:cs typeface="MS PGothic" pitchFamily="34" charset="-128"/>
              </a:rPr>
              <a:t>1/3 cases: pts with significant fibrosis or cirrhosis</a:t>
            </a:r>
          </a:p>
          <a:p>
            <a:pPr marL="0" indent="0">
              <a:buFont typeface="Arial" pitchFamily="-112" charset="0"/>
              <a:buNone/>
            </a:pPr>
            <a:endParaRPr lang="en-US" sz="1900" dirty="0">
              <a:cs typeface="MS PGothic" pitchFamily="34" charset="-128"/>
            </a:endParaRPr>
          </a:p>
          <a:p>
            <a:pPr marL="0" indent="0">
              <a:buFont typeface="Arial" pitchFamily="-112" charset="0"/>
              <a:buNone/>
            </a:pPr>
            <a:r>
              <a:rPr lang="en-US" sz="1900" dirty="0">
                <a:cs typeface="MS PGothic" pitchFamily="34" charset="-128"/>
              </a:rPr>
              <a:t>2/3 cases: treatment-experienced patients </a:t>
            </a:r>
          </a:p>
          <a:p>
            <a:pPr marL="0" indent="0">
              <a:buFont typeface="Arial" pitchFamily="-112" charset="0"/>
              <a:buNone/>
            </a:pPr>
            <a:endParaRPr lang="en-US" sz="1900" dirty="0">
              <a:cs typeface="MS PGothic" pitchFamily="34" charset="-128"/>
            </a:endParaRPr>
          </a:p>
          <a:p>
            <a:pPr marL="0" indent="0">
              <a:buFont typeface="Arial" pitchFamily="-112" charset="0"/>
              <a:buNone/>
            </a:pPr>
            <a:r>
              <a:rPr lang="en-US" sz="1900" dirty="0">
                <a:cs typeface="MS PGothic" pitchFamily="34" charset="-128"/>
              </a:rPr>
              <a:t>“Special populations”, i.e. HIV or HBV co-infection, substance use, kidney disease, pregnancy/ postpartum/ breastfeeding</a:t>
            </a:r>
          </a:p>
          <a:p>
            <a:pPr marL="0" indent="0"/>
            <a:endParaRPr lang="en-US" dirty="0">
              <a:cs typeface="MS PGothic" pitchFamily="34" charset="-128"/>
            </a:endParaRPr>
          </a:p>
        </p:txBody>
      </p:sp>
    </p:spTree>
    <p:extLst>
      <p:ext uri="{BB962C8B-B14F-4D97-AF65-F5344CB8AC3E}">
        <p14:creationId xmlns:p14="http://schemas.microsoft.com/office/powerpoint/2010/main" val="161595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7FC6-1F76-4874-ACCF-E29F682BA9B0}"/>
              </a:ext>
            </a:extLst>
          </p:cNvPr>
          <p:cNvSpPr>
            <a:spLocks noGrp="1"/>
          </p:cNvSpPr>
          <p:nvPr>
            <p:ph type="title"/>
          </p:nvPr>
        </p:nvSpPr>
        <p:spPr>
          <a:xfrm>
            <a:off x="192248" y="158897"/>
            <a:ext cx="10515600" cy="829193"/>
          </a:xfrm>
        </p:spPr>
        <p:txBody>
          <a:bodyPr>
            <a:normAutofit fontScale="90000"/>
          </a:bodyPr>
          <a:lstStyle/>
          <a:p>
            <a:r>
              <a:rPr lang="en-US" dirty="0"/>
              <a:t>Provider Awareness</a:t>
            </a:r>
          </a:p>
        </p:txBody>
      </p:sp>
      <p:pic>
        <p:nvPicPr>
          <p:cNvPr id="5" name="Content Placeholder 4" descr="Image of ribbon that is hald red and half yellow" title="HIV/HCV Coinfection Ribbon">
            <a:extLst>
              <a:ext uri="{FF2B5EF4-FFF2-40B4-BE49-F238E27FC236}">
                <a16:creationId xmlns:a16="http://schemas.microsoft.com/office/drawing/2014/main" id="{17A2FB1E-374B-4366-9DC0-124A808C4554}"/>
              </a:ext>
            </a:extLst>
          </p:cNvPr>
          <p:cNvPicPr>
            <a:picLocks noGrp="1" noChangeAspect="1"/>
          </p:cNvPicPr>
          <p:nvPr>
            <p:ph sz="half" idx="10"/>
          </p:nvPr>
        </p:nvPicPr>
        <p:blipFill>
          <a:blip r:embed="rId2">
            <a:extLst>
              <a:ext uri="{28A0092B-C50C-407E-A947-70E740481C1C}">
                <a14:useLocalDpi xmlns:a14="http://schemas.microsoft.com/office/drawing/2010/main" val="0"/>
              </a:ext>
            </a:extLst>
          </a:blip>
          <a:stretch>
            <a:fillRect/>
          </a:stretch>
        </p:blipFill>
        <p:spPr>
          <a:xfrm>
            <a:off x="572617" y="1349024"/>
            <a:ext cx="1905266" cy="2381582"/>
          </a:xfrm>
        </p:spPr>
      </p:pic>
      <p:pic>
        <p:nvPicPr>
          <p:cNvPr id="7" name="Picture 6" descr="Image of stylized viron with red ribbon on it and surrounded with the words HIV and Hepatitis C Coinfection Awareness Day May 17th" title="HIV and Hepatitis C Coinfection Awarenss Day emblem">
            <a:extLst>
              <a:ext uri="{FF2B5EF4-FFF2-40B4-BE49-F238E27FC236}">
                <a16:creationId xmlns:a16="http://schemas.microsoft.com/office/drawing/2014/main" id="{C0A5C56C-129D-45C6-BB4F-4AEF0D3415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63246" y="1679411"/>
            <a:ext cx="4220936" cy="4102390"/>
          </a:xfrm>
          <a:prstGeom prst="rect">
            <a:avLst/>
          </a:prstGeom>
        </p:spPr>
      </p:pic>
      <p:pic>
        <p:nvPicPr>
          <p:cNvPr id="9" name="Picture 8" descr="Picture of stethoscope with a badge that reads HIV and Hepatitis C Coinfection Awareness" title="Stethoscope badge">
            <a:extLst>
              <a:ext uri="{FF2B5EF4-FFF2-40B4-BE49-F238E27FC236}">
                <a16:creationId xmlns:a16="http://schemas.microsoft.com/office/drawing/2014/main" id="{CFB39439-E1D0-4BD2-BF8F-53A90F1F33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54908" y="1156898"/>
            <a:ext cx="4313171" cy="3284602"/>
          </a:xfrm>
          <a:prstGeom prst="rect">
            <a:avLst/>
          </a:prstGeom>
        </p:spPr>
      </p:pic>
    </p:spTree>
    <p:extLst>
      <p:ext uri="{BB962C8B-B14F-4D97-AF65-F5344CB8AC3E}">
        <p14:creationId xmlns:p14="http://schemas.microsoft.com/office/powerpoint/2010/main" val="2260475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HCV Line: Case 1</a:t>
            </a:r>
          </a:p>
        </p:txBody>
      </p:sp>
      <p:sp>
        <p:nvSpPr>
          <p:cNvPr id="3" name="Content Placeholder 2"/>
          <p:cNvSpPr>
            <a:spLocks noGrp="1"/>
          </p:cNvSpPr>
          <p:nvPr>
            <p:ph idx="1"/>
          </p:nvPr>
        </p:nvSpPr>
        <p:spPr>
          <a:xfrm>
            <a:off x="838200" y="1331102"/>
            <a:ext cx="10515600" cy="4351338"/>
          </a:xfrm>
        </p:spPr>
        <p:txBody>
          <a:bodyPr>
            <a:normAutofit lnSpcReduction="10000"/>
          </a:bodyPr>
          <a:lstStyle/>
          <a:p>
            <a:pPr marL="342900" indent="-342900">
              <a:buFont typeface="Arial" panose="020B0604020202020204" pitchFamily="34" charset="0"/>
              <a:buChar char="•"/>
            </a:pPr>
            <a:r>
              <a:rPr lang="en-US" dirty="0"/>
              <a:t>Caller an MD in NYC– provides primary care to PLHIV, wishes to start treating HCV</a:t>
            </a:r>
          </a:p>
          <a:p>
            <a:pPr marL="342900" indent="-342900">
              <a:buFont typeface="Arial" panose="020B0604020202020204" pitchFamily="34" charset="0"/>
              <a:buChar char="•"/>
            </a:pPr>
            <a:r>
              <a:rPr lang="en-US" dirty="0"/>
              <a:t>Pt is a 55 </a:t>
            </a:r>
            <a:r>
              <a:rPr lang="en-US" dirty="0" err="1"/>
              <a:t>yo</a:t>
            </a:r>
            <a:r>
              <a:rPr lang="en-US" dirty="0"/>
              <a:t> male HIV/HCV co-infected, </a:t>
            </a:r>
            <a:r>
              <a:rPr lang="en-US" dirty="0" err="1"/>
              <a:t>dx</a:t>
            </a:r>
            <a:r>
              <a:rPr lang="en-US" dirty="0"/>
              <a:t> HCV+ in 2008, </a:t>
            </a:r>
            <a:r>
              <a:rPr lang="en-US" dirty="0" err="1"/>
              <a:t>h/o</a:t>
            </a:r>
            <a:r>
              <a:rPr lang="en-US" dirty="0"/>
              <a:t> IDU but has been on methadone maintenance X 10 yrs</a:t>
            </a:r>
          </a:p>
          <a:p>
            <a:pPr marL="342900" indent="-342900">
              <a:buFont typeface="Arial" panose="020B0604020202020204" pitchFamily="34" charset="0"/>
              <a:buChar char="•"/>
            </a:pPr>
            <a:r>
              <a:rPr lang="en-US" dirty="0"/>
              <a:t>GT1a, treatment-naïve; HCV VL 3.99 million (Aug 2018)</a:t>
            </a:r>
          </a:p>
          <a:p>
            <a:pPr marL="342900" indent="-342900">
              <a:buFont typeface="Arial" panose="020B0604020202020204" pitchFamily="34" charset="0"/>
              <a:buChar char="•"/>
            </a:pPr>
            <a:r>
              <a:rPr lang="en-US" dirty="0"/>
              <a:t> FIB-4</a:t>
            </a:r>
            <a:r>
              <a:rPr lang="en-US" dirty="0">
                <a:sym typeface="Wingdings"/>
              </a:rPr>
              <a:t> 1.48; APRI 0.33; </a:t>
            </a:r>
            <a:r>
              <a:rPr lang="en-US" dirty="0" err="1">
                <a:sym typeface="Wingdings"/>
              </a:rPr>
              <a:t>Fibrometer</a:t>
            </a:r>
            <a:r>
              <a:rPr lang="en-US" dirty="0">
                <a:sym typeface="Wingdings"/>
              </a:rPr>
              <a:t> 0.53 (bridging fibrosis); abdominal ultrasound normal liver</a:t>
            </a:r>
          </a:p>
          <a:p>
            <a:pPr marL="342900" indent="-342900">
              <a:buFont typeface="Arial" panose="020B0604020202020204" pitchFamily="34" charset="0"/>
              <a:buChar char="•"/>
            </a:pPr>
            <a:r>
              <a:rPr lang="en-US" dirty="0">
                <a:sym typeface="Wingdings"/>
              </a:rPr>
              <a:t>Meds– ABC/3TC/DTG (</a:t>
            </a:r>
            <a:r>
              <a:rPr lang="en-US" dirty="0" err="1">
                <a:sym typeface="Wingdings"/>
              </a:rPr>
              <a:t>Triumeq</a:t>
            </a:r>
            <a:r>
              <a:rPr lang="en-US" dirty="0">
                <a:sym typeface="Wingdings"/>
              </a:rPr>
              <a:t>®), methadone, </a:t>
            </a:r>
            <a:r>
              <a:rPr lang="en-US" dirty="0" err="1">
                <a:sym typeface="Wingdings"/>
              </a:rPr>
              <a:t>sildenafil</a:t>
            </a:r>
            <a:r>
              <a:rPr lang="en-US" dirty="0">
                <a:sym typeface="Wingdings"/>
              </a:rPr>
              <a:t> PRN</a:t>
            </a:r>
          </a:p>
          <a:p>
            <a:r>
              <a:rPr lang="en-US" dirty="0">
                <a:sym typeface="Wingdings"/>
              </a:rPr>
              <a:t>QUESTIONS</a:t>
            </a:r>
          </a:p>
          <a:p>
            <a:pPr lvl="1">
              <a:buFont typeface="Wingdings" panose="05000000000000000000" pitchFamily="2" charset="2"/>
              <a:buChar char="§"/>
            </a:pPr>
            <a:r>
              <a:rPr lang="en-US" dirty="0">
                <a:sym typeface="Wingdings"/>
              </a:rPr>
              <a:t>How do you choose among the many options for treating GT1a infection?</a:t>
            </a:r>
          </a:p>
          <a:p>
            <a:pPr lvl="1">
              <a:buFont typeface="Wingdings" panose="05000000000000000000" pitchFamily="2" charset="2"/>
              <a:buChar char="§"/>
            </a:pPr>
            <a:r>
              <a:rPr lang="en-US" dirty="0">
                <a:sym typeface="Wingdings"/>
              </a:rPr>
              <a:t>How does HIV-infection affect my treatment choice?</a:t>
            </a:r>
          </a:p>
        </p:txBody>
      </p:sp>
      <p:pic>
        <p:nvPicPr>
          <p:cNvPr id="4" name="Picture 3" title="Clinician Consultation Center logo">
            <a:extLst>
              <a:ext uri="{FF2B5EF4-FFF2-40B4-BE49-F238E27FC236}">
                <a16:creationId xmlns:a16="http://schemas.microsoft.com/office/drawing/2014/main" id="{53010418-90E5-4D8C-85D8-F88E53AACC2A}"/>
              </a:ext>
            </a:extLst>
          </p:cNvPr>
          <p:cNvPicPr>
            <a:picLocks noChangeAspect="1"/>
          </p:cNvPicPr>
          <p:nvPr/>
        </p:nvPicPr>
        <p:blipFill>
          <a:blip r:embed="rId2"/>
          <a:stretch>
            <a:fillRect/>
          </a:stretch>
        </p:blipFill>
        <p:spPr>
          <a:xfrm>
            <a:off x="6957124" y="351194"/>
            <a:ext cx="4273666" cy="688908"/>
          </a:xfrm>
          <a:prstGeom prst="rect">
            <a:avLst/>
          </a:prstGeom>
        </p:spPr>
      </p:pic>
    </p:spTree>
    <p:extLst>
      <p:ext uri="{BB962C8B-B14F-4D97-AF65-F5344CB8AC3E}">
        <p14:creationId xmlns:p14="http://schemas.microsoft.com/office/powerpoint/2010/main" val="1771784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HCV Line: Case 2</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Caller is RN care coordinator at a community health center in Northern CA</a:t>
            </a:r>
          </a:p>
          <a:p>
            <a:pPr marL="342900" indent="-342900">
              <a:buFont typeface="Arial" panose="020B0604020202020204" pitchFamily="34" charset="0"/>
              <a:buChar char="•"/>
            </a:pPr>
            <a:r>
              <a:rPr lang="en-US" dirty="0"/>
              <a:t>Pt is 34 </a:t>
            </a:r>
            <a:r>
              <a:rPr lang="en-US" dirty="0" err="1"/>
              <a:t>yo</a:t>
            </a:r>
            <a:r>
              <a:rPr lang="en-US" dirty="0"/>
              <a:t> female who is a PLWH; she is 25+5 weeks pregnant presenting to care for the first time in caller’s clinic.</a:t>
            </a:r>
          </a:p>
          <a:p>
            <a:pPr marL="342900" indent="-342900">
              <a:buFont typeface="Arial" panose="020B0604020202020204" pitchFamily="34" charset="0"/>
              <a:buChar char="•"/>
            </a:pPr>
            <a:r>
              <a:rPr lang="en-US" dirty="0"/>
              <a:t>HIV records are scattered and pt is a poor historian; on TRV + DTG, unclear when started, HIV VL 31,000 </a:t>
            </a:r>
          </a:p>
          <a:p>
            <a:pPr marL="342900" indent="-342900">
              <a:buFont typeface="Arial" panose="020B0604020202020204" pitchFamily="34" charset="0"/>
              <a:buChar char="•"/>
            </a:pPr>
            <a:r>
              <a:rPr lang="en-US" dirty="0"/>
              <a:t>Earlier in pregnancy was also newly dx HCV+ with HCV VL 10 million, RF= IDU</a:t>
            </a:r>
          </a:p>
          <a:p>
            <a:pPr marL="342900" indent="-342900">
              <a:buFont typeface="Arial" panose="020B0604020202020204" pitchFamily="34" charset="0"/>
              <a:buChar char="•"/>
            </a:pPr>
            <a:r>
              <a:rPr lang="en-US" dirty="0"/>
              <a:t>Pt also started on </a:t>
            </a:r>
            <a:r>
              <a:rPr lang="en-US" dirty="0" err="1"/>
              <a:t>buprenorphine</a:t>
            </a:r>
            <a:r>
              <a:rPr lang="en-US" dirty="0"/>
              <a:t> in the past few weeks</a:t>
            </a:r>
          </a:p>
          <a:p>
            <a:r>
              <a:rPr lang="en-US" dirty="0"/>
              <a:t>QUESTIONS</a:t>
            </a:r>
          </a:p>
          <a:p>
            <a:pPr lvl="1">
              <a:buFont typeface="Wingdings" panose="05000000000000000000" pitchFamily="2" charset="2"/>
              <a:buChar char="§"/>
            </a:pPr>
            <a:r>
              <a:rPr lang="en-US" dirty="0"/>
              <a:t>Please help us with her care plan</a:t>
            </a:r>
          </a:p>
        </p:txBody>
      </p:sp>
      <p:pic>
        <p:nvPicPr>
          <p:cNvPr id="4" name="Picture 3" title="Clinician Consultation Center logo">
            <a:extLst>
              <a:ext uri="{FF2B5EF4-FFF2-40B4-BE49-F238E27FC236}">
                <a16:creationId xmlns:a16="http://schemas.microsoft.com/office/drawing/2014/main" id="{A99A9F24-05B2-4A26-8CF4-0094D57875F3}"/>
              </a:ext>
            </a:extLst>
          </p:cNvPr>
          <p:cNvPicPr>
            <a:picLocks noChangeAspect="1"/>
          </p:cNvPicPr>
          <p:nvPr/>
        </p:nvPicPr>
        <p:blipFill>
          <a:blip r:embed="rId2"/>
          <a:stretch>
            <a:fillRect/>
          </a:stretch>
        </p:blipFill>
        <p:spPr>
          <a:xfrm>
            <a:off x="7080134" y="351194"/>
            <a:ext cx="4273666" cy="688908"/>
          </a:xfrm>
          <a:prstGeom prst="rect">
            <a:avLst/>
          </a:prstGeom>
        </p:spPr>
      </p:pic>
    </p:spTree>
    <p:extLst>
      <p:ext uri="{BB962C8B-B14F-4D97-AF65-F5344CB8AC3E}">
        <p14:creationId xmlns:p14="http://schemas.microsoft.com/office/powerpoint/2010/main" val="3217288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60408" y="379931"/>
            <a:ext cx="2872317" cy="2209800"/>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chemeClr val="accent6">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3600" b="1" spc="50" dirty="0">
                <a:ln w="13500">
                  <a:solidFill>
                    <a:schemeClr val="accent1">
                      <a:shade val="2500"/>
                      <a:alpha val="6500"/>
                    </a:schemeClr>
                  </a:solidFill>
                  <a:prstDash val="solid"/>
                </a:ln>
                <a:solidFill>
                  <a:schemeClr val="bg1">
                    <a:lumMod val="85000"/>
                  </a:schemeClr>
                </a:solidFill>
                <a:effectLst>
                  <a:innerShdw blurRad="50900" dist="38500" dir="13500000">
                    <a:srgbClr val="000000">
                      <a:alpha val="60000"/>
                    </a:srgbClr>
                  </a:innerShdw>
                </a:effectLst>
              </a:rPr>
              <a:t>Where do I start??</a:t>
            </a:r>
          </a:p>
        </p:txBody>
      </p:sp>
      <p:sp>
        <p:nvSpPr>
          <p:cNvPr id="4" name="Freeform 3"/>
          <p:cNvSpPr/>
          <p:nvPr/>
        </p:nvSpPr>
        <p:spPr>
          <a:xfrm>
            <a:off x="2679701" y="1143000"/>
            <a:ext cx="3105151" cy="2133600"/>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rgbClr val="FFC000">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anchor="ctr">
            <a:prstTxWarp prst="textNoShape">
              <a:avLst/>
            </a:prstTxWarp>
          </a:bodyPr>
          <a:lstStyle/>
          <a:p>
            <a:pPr algn="ctr" defTabSz="444500" eaLnBrk="1" hangingPunct="1">
              <a:lnSpc>
                <a:spcPct val="90000"/>
              </a:lnSpc>
              <a:spcAft>
                <a:spcPct val="35000"/>
              </a:spcAft>
              <a:defRPr/>
            </a:pPr>
            <a:r>
              <a:rPr lang="en-US" sz="1600" b="1">
                <a:ea typeface="MS PGothic" pitchFamily="34" charset="-128"/>
                <a:cs typeface="MS PGothic" pitchFamily="34" charset="-128"/>
              </a:rPr>
              <a:t>How do I stage my patient’s liver disease?</a:t>
            </a:r>
          </a:p>
        </p:txBody>
      </p:sp>
      <p:sp>
        <p:nvSpPr>
          <p:cNvPr id="8" name="Freeform 7"/>
          <p:cNvSpPr/>
          <p:nvPr/>
        </p:nvSpPr>
        <p:spPr>
          <a:xfrm>
            <a:off x="1346200" y="3276601"/>
            <a:ext cx="1957917" cy="1412875"/>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chemeClr val="accent2">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Patient resources?</a:t>
            </a:r>
          </a:p>
        </p:txBody>
      </p:sp>
      <p:sp>
        <p:nvSpPr>
          <p:cNvPr id="9" name="Freeform 8"/>
          <p:cNvSpPr/>
          <p:nvPr/>
        </p:nvSpPr>
        <p:spPr>
          <a:xfrm>
            <a:off x="69851" y="2368551"/>
            <a:ext cx="1957916" cy="1412875"/>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chemeClr val="accent2">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Other clinical education/ resources? </a:t>
            </a:r>
          </a:p>
        </p:txBody>
      </p:sp>
      <p:sp>
        <p:nvSpPr>
          <p:cNvPr id="10" name="Freeform 9"/>
          <p:cNvSpPr/>
          <p:nvPr/>
        </p:nvSpPr>
        <p:spPr>
          <a:xfrm>
            <a:off x="7620000" y="2016126"/>
            <a:ext cx="1957917" cy="1412875"/>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rgbClr val="FFC000">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Do I need to screen for HCC? </a:t>
            </a:r>
          </a:p>
        </p:txBody>
      </p:sp>
      <p:sp>
        <p:nvSpPr>
          <p:cNvPr id="11" name="Freeform 10"/>
          <p:cNvSpPr/>
          <p:nvPr/>
        </p:nvSpPr>
        <p:spPr>
          <a:xfrm>
            <a:off x="5549900" y="2127251"/>
            <a:ext cx="2228851" cy="1565275"/>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rgbClr val="FFC000">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Medication interactions? </a:t>
            </a:r>
          </a:p>
        </p:txBody>
      </p:sp>
      <p:sp>
        <p:nvSpPr>
          <p:cNvPr id="13" name="Freeform 12"/>
          <p:cNvSpPr/>
          <p:nvPr/>
        </p:nvSpPr>
        <p:spPr>
          <a:xfrm>
            <a:off x="9836151" y="1198563"/>
            <a:ext cx="2171700" cy="1524000"/>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rgbClr val="FFC000">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Monitoring during/after treatment?</a:t>
            </a:r>
          </a:p>
        </p:txBody>
      </p:sp>
      <p:sp>
        <p:nvSpPr>
          <p:cNvPr id="14" name="Freeform 13"/>
          <p:cNvSpPr/>
          <p:nvPr/>
        </p:nvSpPr>
        <p:spPr>
          <a:xfrm>
            <a:off x="7778751" y="406401"/>
            <a:ext cx="2542116" cy="1768475"/>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rgbClr val="FFC000">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How to get treatment approved?</a:t>
            </a:r>
          </a:p>
        </p:txBody>
      </p:sp>
      <p:sp>
        <p:nvSpPr>
          <p:cNvPr id="15" name="Freeform 14"/>
          <p:cNvSpPr/>
          <p:nvPr/>
        </p:nvSpPr>
        <p:spPr>
          <a:xfrm>
            <a:off x="9245600" y="2524126"/>
            <a:ext cx="1957917" cy="1412875"/>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rgbClr val="FFC000">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Do I vaccinate if only </a:t>
            </a:r>
            <a:r>
              <a:rPr lang="en-US" sz="1600" dirty="0" err="1"/>
              <a:t>HBcAb</a:t>
            </a:r>
            <a:r>
              <a:rPr lang="en-US" sz="1600" dirty="0"/>
              <a:t>+?</a:t>
            </a:r>
          </a:p>
        </p:txBody>
      </p:sp>
      <p:sp>
        <p:nvSpPr>
          <p:cNvPr id="16" name="Freeform 15"/>
          <p:cNvSpPr/>
          <p:nvPr/>
        </p:nvSpPr>
        <p:spPr>
          <a:xfrm>
            <a:off x="508000" y="4381501"/>
            <a:ext cx="1957917" cy="1412875"/>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chemeClr val="accent2">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How do I apply for a DATA 2000 waiver?</a:t>
            </a:r>
          </a:p>
        </p:txBody>
      </p:sp>
      <p:sp>
        <p:nvSpPr>
          <p:cNvPr id="17" name="Freeform 16"/>
          <p:cNvSpPr/>
          <p:nvPr/>
        </p:nvSpPr>
        <p:spPr>
          <a:xfrm>
            <a:off x="1930400" y="5181601"/>
            <a:ext cx="1957917" cy="1412875"/>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chemeClr val="accent2">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How long does waiver training take?</a:t>
            </a:r>
          </a:p>
        </p:txBody>
      </p:sp>
      <p:sp>
        <p:nvSpPr>
          <p:cNvPr id="18" name="Freeform 17"/>
          <p:cNvSpPr/>
          <p:nvPr/>
        </p:nvSpPr>
        <p:spPr>
          <a:xfrm>
            <a:off x="5166784" y="379414"/>
            <a:ext cx="2749549" cy="1989137"/>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rgbClr val="FFC000">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b="1" dirty="0"/>
              <a:t>Do I still need to check a HCV genotype?</a:t>
            </a:r>
          </a:p>
        </p:txBody>
      </p:sp>
      <p:sp>
        <p:nvSpPr>
          <p:cNvPr id="19" name="Freeform 18"/>
          <p:cNvSpPr/>
          <p:nvPr/>
        </p:nvSpPr>
        <p:spPr>
          <a:xfrm>
            <a:off x="3454401" y="3276600"/>
            <a:ext cx="2741084" cy="1989138"/>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chemeClr val="accent1">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b="1" dirty="0"/>
              <a:t>How to address co-occurring substance use and chronic pain?</a:t>
            </a:r>
          </a:p>
        </p:txBody>
      </p:sp>
      <p:sp>
        <p:nvSpPr>
          <p:cNvPr id="20" name="Freeform 19"/>
          <p:cNvSpPr/>
          <p:nvPr/>
        </p:nvSpPr>
        <p:spPr>
          <a:xfrm>
            <a:off x="5549901" y="4495800"/>
            <a:ext cx="2882900" cy="2057400"/>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chemeClr val="accent1">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anchor="ctr">
            <a:prstTxWarp prst="textNoShape">
              <a:avLst/>
            </a:prstTxWarp>
          </a:bodyPr>
          <a:lstStyle/>
          <a:p>
            <a:pPr algn="ctr" defTabSz="444500" eaLnBrk="1" hangingPunct="1">
              <a:lnSpc>
                <a:spcPct val="90000"/>
              </a:lnSpc>
              <a:spcAft>
                <a:spcPct val="35000"/>
              </a:spcAft>
              <a:defRPr/>
            </a:pPr>
            <a:r>
              <a:rPr lang="en-US" sz="1600">
                <a:ea typeface="MS PGothic" pitchFamily="34" charset="-128"/>
                <a:cs typeface="MS PGothic" pitchFamily="34" charset="-128"/>
              </a:rPr>
              <a:t>Should I taper my patient’s pain medications?</a:t>
            </a:r>
          </a:p>
        </p:txBody>
      </p:sp>
      <p:sp>
        <p:nvSpPr>
          <p:cNvPr id="21" name="Freeform 20"/>
          <p:cNvSpPr/>
          <p:nvPr/>
        </p:nvSpPr>
        <p:spPr>
          <a:xfrm>
            <a:off x="8128001" y="3724276"/>
            <a:ext cx="2436284" cy="1681163"/>
          </a:xfrm>
          <a:custGeom>
            <a:avLst/>
            <a:gdLst>
              <a:gd name="connsiteX0" fmla="*/ 0 w 1127124"/>
              <a:gd name="connsiteY0" fmla="*/ 563562 h 1127124"/>
              <a:gd name="connsiteX1" fmla="*/ 563562 w 1127124"/>
              <a:gd name="connsiteY1" fmla="*/ 0 h 1127124"/>
              <a:gd name="connsiteX2" fmla="*/ 1127124 w 1127124"/>
              <a:gd name="connsiteY2" fmla="*/ 563562 h 1127124"/>
              <a:gd name="connsiteX3" fmla="*/ 563562 w 1127124"/>
              <a:gd name="connsiteY3" fmla="*/ 1127124 h 1127124"/>
              <a:gd name="connsiteX4" fmla="*/ 0 w 1127124"/>
              <a:gd name="connsiteY4" fmla="*/ 563562 h 112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1127124">
                <a:moveTo>
                  <a:pt x="0" y="563562"/>
                </a:moveTo>
                <a:cubicBezTo>
                  <a:pt x="0" y="252315"/>
                  <a:pt x="252315" y="0"/>
                  <a:pt x="563562" y="0"/>
                </a:cubicBezTo>
                <a:cubicBezTo>
                  <a:pt x="874809" y="0"/>
                  <a:pt x="1127124" y="252315"/>
                  <a:pt x="1127124" y="563562"/>
                </a:cubicBezTo>
                <a:cubicBezTo>
                  <a:pt x="1127124" y="874809"/>
                  <a:pt x="874809" y="1127124"/>
                  <a:pt x="563562" y="1127124"/>
                </a:cubicBezTo>
                <a:cubicBezTo>
                  <a:pt x="252315" y="1127124"/>
                  <a:pt x="0" y="874809"/>
                  <a:pt x="0" y="563562"/>
                </a:cubicBezTo>
                <a:close/>
              </a:path>
            </a:pathLst>
          </a:custGeom>
          <a:solidFill>
            <a:schemeClr val="bg1">
              <a:lumMod val="65000"/>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7763" tIns="177763" rIns="177763" bIns="177763" spcCol="1270" anchor="ctr"/>
          <a:lstStyle/>
          <a:p>
            <a:pPr algn="ctr" defTabSz="444500" eaLnBrk="1" hangingPunct="1">
              <a:lnSpc>
                <a:spcPct val="90000"/>
              </a:lnSpc>
              <a:spcAft>
                <a:spcPct val="35000"/>
              </a:spcAft>
              <a:defRPr/>
            </a:pPr>
            <a:r>
              <a:rPr lang="en-US" sz="1600" dirty="0"/>
              <a:t>What should I do about our medication agreement?</a:t>
            </a:r>
          </a:p>
        </p:txBody>
      </p:sp>
    </p:spTree>
    <p:extLst>
      <p:ext uri="{BB962C8B-B14F-4D97-AF65-F5344CB8AC3E}">
        <p14:creationId xmlns:p14="http://schemas.microsoft.com/office/powerpoint/2010/main" val="405218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1"/>
          <p:cNvSpPr>
            <a:spLocks noGrp="1"/>
          </p:cNvSpPr>
          <p:nvPr>
            <p:ph idx="10"/>
          </p:nvPr>
        </p:nvSpPr>
        <p:spPr>
          <a:xfrm>
            <a:off x="304800" y="457200"/>
            <a:ext cx="11582400" cy="6124575"/>
          </a:xfrm>
        </p:spPr>
        <p:txBody>
          <a:bodyPr>
            <a:normAutofit/>
          </a:bodyPr>
          <a:lstStyle/>
          <a:p>
            <a:pPr marL="0" indent="0">
              <a:buFont typeface="Arial" pitchFamily="-112" charset="0"/>
              <a:buNone/>
            </a:pPr>
            <a:r>
              <a:rPr lang="en-US" sz="2600" b="1" dirty="0">
                <a:cs typeface="MS PGothic" pitchFamily="34" charset="-128"/>
              </a:rPr>
              <a:t>CCC Team Members (HIV, HCV)</a:t>
            </a:r>
          </a:p>
        </p:txBody>
      </p:sp>
      <p:pic>
        <p:nvPicPr>
          <p:cNvPr id="3" name="Picture 2" title="Profile Picture of Dr. Jason Tokumoto"/>
          <p:cNvPicPr>
            <a:picLocks noChangeAspect="1"/>
          </p:cNvPicPr>
          <p:nvPr/>
        </p:nvPicPr>
        <p:blipFill>
          <a:blip r:embed="rId3"/>
          <a:stretch>
            <a:fillRect/>
          </a:stretch>
        </p:blipFill>
        <p:spPr>
          <a:xfrm>
            <a:off x="378105" y="1066756"/>
            <a:ext cx="2189205" cy="2189205"/>
          </a:xfrm>
          <a:prstGeom prst="rect">
            <a:avLst/>
          </a:prstGeom>
        </p:spPr>
      </p:pic>
      <p:sp>
        <p:nvSpPr>
          <p:cNvPr id="19" name="Rectangle 5"/>
          <p:cNvSpPr>
            <a:spLocks noChangeArrowheads="1"/>
          </p:cNvSpPr>
          <p:nvPr/>
        </p:nvSpPr>
        <p:spPr bwMode="auto">
          <a:xfrm>
            <a:off x="2566985" y="1066756"/>
            <a:ext cx="1774844" cy="2246769"/>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defRPr/>
            </a:pPr>
            <a:r>
              <a:rPr lang="en-US" altLang="en-US" sz="1400" b="1" dirty="0">
                <a:latin typeface="+mn-lt"/>
                <a:cs typeface="+mn-cs"/>
              </a:rPr>
              <a:t>Jason Tokumoto, MD</a:t>
            </a:r>
            <a:r>
              <a:rPr lang="en-US" altLang="en-US" sz="1400" dirty="0">
                <a:latin typeface="+mn-lt"/>
                <a:cs typeface="+mn-cs"/>
              </a:rPr>
              <a:t> is an Infectious Diseases specialist who has provided care at the Native American Health Center and the Asian/Pacific Islander Wellness Center in San Francisco. </a:t>
            </a:r>
          </a:p>
        </p:txBody>
      </p:sp>
      <p:pic>
        <p:nvPicPr>
          <p:cNvPr id="4" name="Picture 3" title="Profile Picture of Dr. Michele Tana"/>
          <p:cNvPicPr>
            <a:picLocks noChangeAspect="1"/>
          </p:cNvPicPr>
          <p:nvPr/>
        </p:nvPicPr>
        <p:blipFill>
          <a:blip r:embed="rId4"/>
          <a:stretch>
            <a:fillRect/>
          </a:stretch>
        </p:blipFill>
        <p:spPr>
          <a:xfrm>
            <a:off x="4628727" y="714894"/>
            <a:ext cx="1726154" cy="2662497"/>
          </a:xfrm>
          <a:prstGeom prst="rect">
            <a:avLst/>
          </a:prstGeom>
        </p:spPr>
      </p:pic>
      <p:sp>
        <p:nvSpPr>
          <p:cNvPr id="41993" name="TextBox 7"/>
          <p:cNvSpPr txBox="1">
            <a:spLocks noChangeArrowheads="1"/>
          </p:cNvSpPr>
          <p:nvPr/>
        </p:nvSpPr>
        <p:spPr bwMode="auto">
          <a:xfrm>
            <a:off x="6398344" y="714894"/>
            <a:ext cx="2267412" cy="1169551"/>
          </a:xfrm>
          <a:prstGeom prst="rect">
            <a:avLst/>
          </a:prstGeom>
          <a:noFill/>
          <a:ln>
            <a:noFill/>
          </a:ln>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r>
              <a:rPr lang="en-US" altLang="en-US" sz="1400" b="1" dirty="0">
                <a:latin typeface="+mn-lt"/>
                <a:cs typeface="+mn-cs"/>
              </a:rPr>
              <a:t>Michele Tana, MD, MHS </a:t>
            </a:r>
            <a:r>
              <a:rPr lang="en-US" altLang="en-US" sz="1400" dirty="0">
                <a:latin typeface="+mn-lt"/>
                <a:cs typeface="+mn-cs"/>
              </a:rPr>
              <a:t>is a hepatology specialist who provides consultation on viral hepatitis and other liver/GI disorders.</a:t>
            </a:r>
          </a:p>
        </p:txBody>
      </p:sp>
      <p:pic>
        <p:nvPicPr>
          <p:cNvPr id="64520" name="Picture 1" title="Profile Picture of Dr. Betty Dong"/>
          <p:cNvPicPr>
            <a:picLocks noChangeAspect="1"/>
          </p:cNvPicPr>
          <p:nvPr/>
        </p:nvPicPr>
        <p:blipFill>
          <a:blip r:embed="rId5"/>
          <a:srcRect/>
          <a:stretch>
            <a:fillRect/>
          </a:stretch>
        </p:blipFill>
        <p:spPr bwMode="auto">
          <a:xfrm>
            <a:off x="9489491" y="967551"/>
            <a:ext cx="2203695" cy="2104023"/>
          </a:xfrm>
          <a:prstGeom prst="rect">
            <a:avLst/>
          </a:prstGeom>
          <a:noFill/>
          <a:ln w="0">
            <a:solidFill>
              <a:srgbClr val="000000"/>
            </a:solidFill>
            <a:miter lim="800000"/>
            <a:headEnd/>
            <a:tailEnd/>
          </a:ln>
        </p:spPr>
      </p:pic>
      <p:sp>
        <p:nvSpPr>
          <p:cNvPr id="64525" name="Rectangle 5"/>
          <p:cNvSpPr>
            <a:spLocks noChangeArrowheads="1"/>
          </p:cNvSpPr>
          <p:nvPr/>
        </p:nvSpPr>
        <p:spPr bwMode="auto">
          <a:xfrm>
            <a:off x="7088704" y="1865068"/>
            <a:ext cx="2237723" cy="1600438"/>
          </a:xfrm>
          <a:prstGeom prst="rect">
            <a:avLst/>
          </a:prstGeom>
          <a:noFill/>
          <a:ln w="9525">
            <a:noFill/>
            <a:miter lim="800000"/>
            <a:headEnd/>
            <a:tailEnd/>
          </a:ln>
        </p:spPr>
        <p:txBody>
          <a:bodyPr wrap="square">
            <a:prstTxWarp prst="textNoShape">
              <a:avLst/>
            </a:prstTxWarp>
            <a:spAutoFit/>
          </a:bodyPr>
          <a:lstStyle/>
          <a:p>
            <a:pPr algn="r"/>
            <a:r>
              <a:rPr lang="en-US" sz="1400" b="1" dirty="0">
                <a:latin typeface="Calibri" pitchFamily="-112" charset="0"/>
              </a:rPr>
              <a:t>Betty Dong, </a:t>
            </a:r>
            <a:r>
              <a:rPr lang="en-US" sz="1400" b="1" dirty="0" err="1">
                <a:latin typeface="Calibri" pitchFamily="-112" charset="0"/>
              </a:rPr>
              <a:t>PharmD</a:t>
            </a:r>
            <a:r>
              <a:rPr lang="en-US" sz="1400" dirty="0">
                <a:latin typeface="Calibri" pitchFamily="-112" charset="0"/>
              </a:rPr>
              <a:t> is a clinical pharmacist who provides HIV and hepatitis C consultation. She sees patients at ZSFG’s Family Health Center as well as the UCSF Liver Clinic.</a:t>
            </a:r>
          </a:p>
        </p:txBody>
      </p:sp>
      <p:cxnSp>
        <p:nvCxnSpPr>
          <p:cNvPr id="11" name="Straight Connector 10" title="Straght Connector line separating the pictures on the slide"/>
          <p:cNvCxnSpPr>
            <a:cxnSpLocks noChangeShapeType="1"/>
          </p:cNvCxnSpPr>
          <p:nvPr/>
        </p:nvCxnSpPr>
        <p:spPr bwMode="auto">
          <a:xfrm>
            <a:off x="304800" y="3477518"/>
            <a:ext cx="11554883"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pic>
        <p:nvPicPr>
          <p:cNvPr id="64519" name="Picture 3" title="Profile Picture of Dr. Cristina Gruta"/>
          <p:cNvPicPr>
            <a:picLocks noChangeAspect="1" noChangeArrowheads="1"/>
          </p:cNvPicPr>
          <p:nvPr/>
        </p:nvPicPr>
        <p:blipFill>
          <a:blip r:embed="rId6"/>
          <a:srcRect/>
          <a:stretch>
            <a:fillRect/>
          </a:stretch>
        </p:blipFill>
        <p:spPr bwMode="auto">
          <a:xfrm>
            <a:off x="378105" y="3707173"/>
            <a:ext cx="2311691" cy="2015235"/>
          </a:xfrm>
          <a:prstGeom prst="rect">
            <a:avLst/>
          </a:prstGeom>
          <a:noFill/>
          <a:ln w="9525">
            <a:noFill/>
            <a:miter lim="800000"/>
            <a:headEnd/>
            <a:tailEnd/>
          </a:ln>
        </p:spPr>
      </p:pic>
      <p:sp>
        <p:nvSpPr>
          <p:cNvPr id="64523" name="Rectangle 4"/>
          <p:cNvSpPr>
            <a:spLocks noChangeArrowheads="1"/>
          </p:cNvSpPr>
          <p:nvPr/>
        </p:nvSpPr>
        <p:spPr bwMode="auto">
          <a:xfrm>
            <a:off x="2763102" y="3825304"/>
            <a:ext cx="2095501" cy="1384995"/>
          </a:xfrm>
          <a:prstGeom prst="rect">
            <a:avLst/>
          </a:prstGeom>
          <a:noFill/>
          <a:ln w="9525">
            <a:noFill/>
            <a:miter lim="800000"/>
            <a:headEnd/>
            <a:tailEnd/>
          </a:ln>
        </p:spPr>
        <p:txBody>
          <a:bodyPr wrap="square">
            <a:prstTxWarp prst="textNoShape">
              <a:avLst/>
            </a:prstTxWarp>
            <a:spAutoFit/>
          </a:bodyPr>
          <a:lstStyle/>
          <a:p>
            <a:r>
              <a:rPr lang="en-US" sz="1400" b="1" dirty="0">
                <a:latin typeface="Calibri" pitchFamily="-112" charset="0"/>
              </a:rPr>
              <a:t>Cristina </a:t>
            </a:r>
            <a:r>
              <a:rPr lang="en-US" sz="1400" b="1" dirty="0" err="1">
                <a:latin typeface="Calibri" pitchFamily="-112" charset="0"/>
              </a:rPr>
              <a:t>Gruta</a:t>
            </a:r>
            <a:r>
              <a:rPr lang="en-US" sz="1400" b="1" dirty="0">
                <a:latin typeface="Calibri" pitchFamily="-112" charset="0"/>
              </a:rPr>
              <a:t>, </a:t>
            </a:r>
            <a:r>
              <a:rPr lang="en-US" sz="1400" b="1" dirty="0" err="1">
                <a:latin typeface="Calibri" pitchFamily="-112" charset="0"/>
              </a:rPr>
              <a:t>PharmD</a:t>
            </a:r>
            <a:r>
              <a:rPr lang="en-US" sz="1400" b="1" dirty="0">
                <a:latin typeface="Calibri" pitchFamily="-112" charset="0"/>
              </a:rPr>
              <a:t> </a:t>
            </a:r>
            <a:r>
              <a:rPr lang="en-US" sz="1400" dirty="0">
                <a:latin typeface="Calibri" pitchFamily="-112" charset="0"/>
              </a:rPr>
              <a:t>is a clinical pharmacist who specializes in HIV and HCV.  She sees patients at UCSF’s 360 Wellness Center.</a:t>
            </a:r>
          </a:p>
        </p:txBody>
      </p:sp>
      <p:pic>
        <p:nvPicPr>
          <p:cNvPr id="2" name="Picture 1" title="Profile Picture of Dr. Carolyn Chu"/>
          <p:cNvPicPr>
            <a:picLocks noChangeAspect="1"/>
          </p:cNvPicPr>
          <p:nvPr/>
        </p:nvPicPr>
        <p:blipFill>
          <a:blip r:embed="rId7"/>
          <a:stretch>
            <a:fillRect/>
          </a:stretch>
        </p:blipFill>
        <p:spPr>
          <a:xfrm>
            <a:off x="9489491" y="3779006"/>
            <a:ext cx="2203695" cy="2032150"/>
          </a:xfrm>
          <a:prstGeom prst="rect">
            <a:avLst/>
          </a:prstGeom>
        </p:spPr>
      </p:pic>
      <p:sp>
        <p:nvSpPr>
          <p:cNvPr id="64524" name="Rectangle 6"/>
          <p:cNvSpPr>
            <a:spLocks noChangeArrowheads="1"/>
          </p:cNvSpPr>
          <p:nvPr/>
        </p:nvSpPr>
        <p:spPr bwMode="auto">
          <a:xfrm>
            <a:off x="6597934" y="3519487"/>
            <a:ext cx="2540000" cy="2462213"/>
          </a:xfrm>
          <a:prstGeom prst="rect">
            <a:avLst/>
          </a:prstGeom>
          <a:noFill/>
          <a:ln w="9525">
            <a:noFill/>
            <a:miter lim="800000"/>
            <a:headEnd/>
            <a:tailEnd/>
          </a:ln>
        </p:spPr>
        <p:txBody>
          <a:bodyPr>
            <a:prstTxWarp prst="textNoShape">
              <a:avLst/>
            </a:prstTxWarp>
            <a:spAutoFit/>
          </a:bodyPr>
          <a:lstStyle/>
          <a:p>
            <a:r>
              <a:rPr lang="en-US" sz="1400" b="1" dirty="0">
                <a:latin typeface="Calibri" pitchFamily="-112" charset="0"/>
              </a:rPr>
              <a:t>Carolyn Chu, MD, MSc, AAHIVM </a:t>
            </a:r>
            <a:r>
              <a:rPr lang="en-US" sz="1400" dirty="0">
                <a:latin typeface="Calibri" pitchFamily="-112" charset="0"/>
              </a:rPr>
              <a:t>is the Clinical Director of the CCC. She is an AAHIVM-credentialed HIV Specialist.  She provides expert HIV and HCV consultation. Previously she was the medical director at a large network of federally qualified health centers in Manhattan.  Her clinical work is with </a:t>
            </a:r>
            <a:r>
              <a:rPr lang="en-US" sz="1400" dirty="0" err="1">
                <a:latin typeface="Calibri" pitchFamily="-112" charset="0"/>
              </a:rPr>
              <a:t>zSFG’s</a:t>
            </a:r>
            <a:r>
              <a:rPr lang="en-US" sz="1400" dirty="0">
                <a:latin typeface="Calibri" pitchFamily="-112" charset="0"/>
              </a:rPr>
              <a:t> Family Health Center.</a:t>
            </a:r>
          </a:p>
        </p:txBody>
      </p:sp>
    </p:spTree>
    <p:extLst>
      <p:ext uri="{BB962C8B-B14F-4D97-AF65-F5344CB8AC3E}">
        <p14:creationId xmlns:p14="http://schemas.microsoft.com/office/powerpoint/2010/main" val="4243788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38061" y="1313026"/>
            <a:ext cx="12090400" cy="1096639"/>
          </a:xfrm>
          <a:prstGeom prst="rect">
            <a:avLst/>
          </a:prstGeom>
        </p:spPr>
        <p:txBody>
          <a:bodyPr/>
          <a:lstStyle/>
          <a:p>
            <a:pPr algn="ctr" eaLnBrk="1" fontAlgn="auto" hangingPunct="1">
              <a:spcBef>
                <a:spcPts val="0"/>
              </a:spcBef>
              <a:spcAft>
                <a:spcPts val="0"/>
              </a:spcAft>
              <a:defRPr/>
            </a:pPr>
            <a:r>
              <a:rPr lang="en-US" sz="2400" b="1" dirty="0">
                <a:solidFill>
                  <a:prstClr val="black"/>
                </a:solidFill>
                <a:latin typeface="Calibri"/>
                <a:ea typeface="+mn-ea"/>
                <a:cs typeface="Helvetica Light"/>
              </a:rPr>
              <a:t>Thank you!</a:t>
            </a:r>
          </a:p>
          <a:p>
            <a:pPr algn="ctr" eaLnBrk="1" fontAlgn="auto" hangingPunct="1">
              <a:spcBef>
                <a:spcPts val="0"/>
              </a:spcBef>
              <a:spcAft>
                <a:spcPts val="0"/>
              </a:spcAft>
              <a:defRPr/>
            </a:pPr>
            <a:r>
              <a:rPr lang="en-US" sz="2400" b="1" dirty="0">
                <a:solidFill>
                  <a:prstClr val="black"/>
                </a:solidFill>
                <a:latin typeface="Calibri"/>
                <a:ea typeface="+mn-ea"/>
                <a:cs typeface="Helvetica Light"/>
              </a:rPr>
              <a:t>To learn more, please visit: </a:t>
            </a:r>
            <a:r>
              <a:rPr lang="en-US" sz="2400" b="1" dirty="0">
                <a:solidFill>
                  <a:prstClr val="black"/>
                </a:solidFill>
                <a:latin typeface="Calibri"/>
                <a:ea typeface="+mn-ea"/>
                <a:cs typeface="Helvetica Light"/>
                <a:hlinkClick r:id="rId3" action="ppaction://hlinkfile"/>
              </a:rPr>
              <a:t>nccc.ucsf.edu</a:t>
            </a:r>
            <a:endParaRPr lang="en-US" sz="2400" b="1" dirty="0">
              <a:solidFill>
                <a:prstClr val="black"/>
              </a:solidFill>
              <a:latin typeface="Calibri"/>
              <a:ea typeface="+mn-ea"/>
              <a:cs typeface="+mn-cs"/>
            </a:endParaRPr>
          </a:p>
          <a:p>
            <a:pPr algn="ctr" eaLnBrk="1" fontAlgn="auto" hangingPunct="1">
              <a:spcBef>
                <a:spcPts val="0"/>
              </a:spcBef>
              <a:spcAft>
                <a:spcPts val="0"/>
              </a:spcAft>
              <a:defRPr/>
            </a:pPr>
            <a:r>
              <a:rPr lang="en-US" i="1" dirty="0">
                <a:solidFill>
                  <a:prstClr val="black"/>
                </a:solidFill>
                <a:latin typeface="Calibri"/>
                <a:ea typeface="+mn-ea"/>
                <a:cs typeface="+mn-cs"/>
              </a:rPr>
              <a:t>Questions/marketing materials?  Email marliese.warren@ucsf.edu </a:t>
            </a:r>
          </a:p>
        </p:txBody>
      </p:sp>
      <p:sp>
        <p:nvSpPr>
          <p:cNvPr id="14" name="Rounded Rectangle 13" title="Rounded rectangle with Substance Use Warmline information"/>
          <p:cNvSpPr/>
          <p:nvPr/>
        </p:nvSpPr>
        <p:spPr>
          <a:xfrm>
            <a:off x="547614" y="2646896"/>
            <a:ext cx="5535647" cy="1084704"/>
          </a:xfrm>
          <a:prstGeom prst="roundRect">
            <a:avLst/>
          </a:prstGeom>
          <a:solidFill>
            <a:schemeClr val="accent5">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200" dirty="0">
                <a:ln w="18415" cmpd="sng">
                  <a:solidFill>
                    <a:srgbClr val="FFFFFF"/>
                  </a:solidFill>
                  <a:prstDash val="solid"/>
                </a:ln>
                <a:solidFill>
                  <a:srgbClr val="FFFFFF"/>
                </a:solidFill>
              </a:rPr>
              <a:t>Substance Use </a:t>
            </a:r>
            <a:r>
              <a:rPr lang="en-US" sz="2200" dirty="0" err="1">
                <a:ln w="18415" cmpd="sng">
                  <a:solidFill>
                    <a:srgbClr val="FFFFFF"/>
                  </a:solidFill>
                  <a:prstDash val="solid"/>
                </a:ln>
                <a:solidFill>
                  <a:srgbClr val="FFFFFF"/>
                </a:solidFill>
              </a:rPr>
              <a:t>Warmline</a:t>
            </a:r>
            <a:r>
              <a:rPr lang="en-US" sz="2200" dirty="0">
                <a:ln w="18415" cmpd="sng">
                  <a:solidFill>
                    <a:srgbClr val="FFFFFF"/>
                  </a:solidFill>
                  <a:prstDash val="solid"/>
                </a:ln>
                <a:solidFill>
                  <a:srgbClr val="FFFFFF"/>
                </a:solidFill>
              </a:rPr>
              <a:t>       </a:t>
            </a:r>
            <a:r>
              <a:rPr lang="en-US" sz="1600" dirty="0">
                <a:ln w="12700" cmpd="sng">
                  <a:solidFill>
                    <a:srgbClr val="FFFFFF"/>
                  </a:solidFill>
                  <a:prstDash val="solid"/>
                </a:ln>
                <a:solidFill>
                  <a:srgbClr val="FFFFFF"/>
                </a:solidFill>
                <a:effectLst>
                  <a:outerShdw blurRad="38100" dist="38100" dir="2700000" algn="tl">
                    <a:srgbClr val="000000">
                      <a:alpha val="43137"/>
                    </a:srgbClr>
                  </a:outerShdw>
                </a:effectLst>
              </a:rPr>
              <a:t>855-300-3595</a:t>
            </a:r>
          </a:p>
          <a:p>
            <a:pPr eaLnBrk="1" fontAlgn="auto" hangingPunct="1">
              <a:spcBef>
                <a:spcPts val="0"/>
              </a:spcBef>
              <a:spcAft>
                <a:spcPts val="0"/>
              </a:spcAft>
              <a:defRPr/>
            </a:pPr>
            <a:r>
              <a:rPr lang="en-US" sz="1800" dirty="0">
                <a:solidFill>
                  <a:prstClr val="white"/>
                </a:solidFill>
                <a:effectLst>
                  <a:outerShdw blurRad="38100" dist="38100" dir="2700000" algn="tl">
                    <a:srgbClr val="000000">
                      <a:alpha val="43137"/>
                    </a:srgbClr>
                  </a:outerShdw>
                </a:effectLst>
              </a:rPr>
              <a:t>Substance use evaluation and management</a:t>
            </a:r>
          </a:p>
          <a:p>
            <a:pPr eaLnBrk="1" fontAlgn="auto" hangingPunct="1">
              <a:spcBef>
                <a:spcPts val="0"/>
              </a:spcBef>
              <a:spcAft>
                <a:spcPts val="0"/>
              </a:spcAft>
              <a:defRPr/>
            </a:pPr>
            <a:endParaRPr lang="en-US" sz="1800" dirty="0">
              <a:solidFill>
                <a:prstClr val="white"/>
              </a:solidFill>
              <a:effectLst>
                <a:outerShdw blurRad="38100" dist="38100" dir="2700000" algn="tl">
                  <a:srgbClr val="000000">
                    <a:alpha val="43137"/>
                  </a:srgbClr>
                </a:outerShdw>
              </a:effectLst>
            </a:endParaRPr>
          </a:p>
        </p:txBody>
      </p:sp>
      <p:sp>
        <p:nvSpPr>
          <p:cNvPr id="3" name="Rounded Rectangle 2" title="Rounded rectangle with HIV/AIDS Warmline information"/>
          <p:cNvSpPr/>
          <p:nvPr/>
        </p:nvSpPr>
        <p:spPr>
          <a:xfrm>
            <a:off x="536458" y="3782012"/>
            <a:ext cx="5531125" cy="1056830"/>
          </a:xfrm>
          <a:prstGeom prst="roundRect">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200" dirty="0">
                <a:ln w="18415" cmpd="sng">
                  <a:solidFill>
                    <a:srgbClr val="FFFFFF"/>
                  </a:solidFill>
                  <a:prstDash val="solid"/>
                </a:ln>
                <a:solidFill>
                  <a:srgbClr val="FFFFFF"/>
                </a:solidFill>
              </a:rPr>
              <a:t>HIV/AIDS </a:t>
            </a:r>
            <a:r>
              <a:rPr lang="en-US" sz="2200" dirty="0" err="1">
                <a:ln w="18415" cmpd="sng">
                  <a:solidFill>
                    <a:srgbClr val="FFFFFF"/>
                  </a:solidFill>
                  <a:prstDash val="solid"/>
                </a:ln>
                <a:solidFill>
                  <a:srgbClr val="FFFFFF"/>
                </a:solidFill>
              </a:rPr>
              <a:t>Warmline</a:t>
            </a:r>
            <a:r>
              <a:rPr lang="en-US" sz="2200" dirty="0">
                <a:ln w="18415" cmpd="sng">
                  <a:solidFill>
                    <a:srgbClr val="FFFFFF"/>
                  </a:solidFill>
                  <a:prstDash val="solid"/>
                </a:ln>
                <a:solidFill>
                  <a:srgbClr val="FFFFFF"/>
                </a:solidFill>
              </a:rPr>
              <a:t>           </a:t>
            </a:r>
            <a:r>
              <a:rPr lang="en-US" sz="1600" dirty="0">
                <a:ln w="12700" cmpd="sng">
                  <a:solidFill>
                    <a:srgbClr val="FFFFFF"/>
                  </a:solidFill>
                  <a:prstDash val="solid"/>
                </a:ln>
                <a:solidFill>
                  <a:srgbClr val="FFFFFF"/>
                </a:solidFill>
                <a:effectLst>
                  <a:outerShdw blurRad="50800" dist="38100" algn="l" rotWithShape="0">
                    <a:prstClr val="black">
                      <a:alpha val="40000"/>
                    </a:prstClr>
                  </a:outerShdw>
                </a:effectLst>
              </a:rPr>
              <a:t>800-933-3413</a:t>
            </a:r>
          </a:p>
          <a:p>
            <a:pPr eaLnBrk="1" fontAlgn="auto" hangingPunct="1">
              <a:spcBef>
                <a:spcPts val="0"/>
              </a:spcBef>
              <a:spcAft>
                <a:spcPts val="0"/>
              </a:spcAft>
              <a:defRPr/>
            </a:pPr>
            <a:r>
              <a:rPr lang="en-US" sz="1800" dirty="0">
                <a:solidFill>
                  <a:prstClr val="white"/>
                </a:solidFill>
                <a:effectLst>
                  <a:outerShdw blurRad="38100" dist="38100" dir="2700000" algn="tl">
                    <a:srgbClr val="000000">
                      <a:alpha val="43137"/>
                    </a:srgbClr>
                  </a:outerShdw>
                </a:effectLst>
              </a:rPr>
              <a:t>HIV testing, ARV decisions, complications,  and co-morbidities</a:t>
            </a:r>
          </a:p>
        </p:txBody>
      </p:sp>
      <p:sp>
        <p:nvSpPr>
          <p:cNvPr id="15" name="Rounded Rectangle 14" title="Rounded rectangle with perinatal HIV hotline information"/>
          <p:cNvSpPr/>
          <p:nvPr/>
        </p:nvSpPr>
        <p:spPr>
          <a:xfrm>
            <a:off x="519014" y="4861403"/>
            <a:ext cx="5564248" cy="1056830"/>
          </a:xfrm>
          <a:prstGeom prst="roundRect">
            <a:avLst/>
          </a:prstGeom>
          <a:solidFill>
            <a:schemeClr val="accent3">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200" dirty="0">
                <a:ln w="18415" cmpd="sng">
                  <a:solidFill>
                    <a:srgbClr val="FFFFFF"/>
                  </a:solidFill>
                  <a:prstDash val="solid"/>
                </a:ln>
                <a:solidFill>
                  <a:srgbClr val="FFFFFF"/>
                </a:solidFill>
                <a:effectLst>
                  <a:outerShdw blurRad="38100" dist="38100" dir="2700000" algn="tl">
                    <a:srgbClr val="000000">
                      <a:alpha val="43137"/>
                    </a:srgbClr>
                  </a:outerShdw>
                </a:effectLst>
              </a:rPr>
              <a:t>Perinatal HIV Hotline        </a:t>
            </a:r>
            <a:r>
              <a:rPr lang="en-US" sz="1600" dirty="0">
                <a:ln w="12700" cmpd="sng">
                  <a:solidFill>
                    <a:srgbClr val="FFFFFF"/>
                  </a:solidFill>
                  <a:prstDash val="solid"/>
                </a:ln>
                <a:solidFill>
                  <a:srgbClr val="FFFFFF"/>
                </a:solidFill>
                <a:effectLst>
                  <a:outerShdw blurRad="38100" dist="38100" dir="2700000" algn="tl">
                    <a:srgbClr val="000000">
                      <a:alpha val="43137"/>
                    </a:srgbClr>
                  </a:outerShdw>
                </a:effectLst>
              </a:rPr>
              <a:t>888-448-8765</a:t>
            </a:r>
          </a:p>
          <a:p>
            <a:pPr eaLnBrk="1" fontAlgn="auto" hangingPunct="1">
              <a:spcBef>
                <a:spcPts val="0"/>
              </a:spcBef>
              <a:spcAft>
                <a:spcPts val="0"/>
              </a:spcAft>
              <a:defRPr/>
            </a:pPr>
            <a:r>
              <a:rPr lang="en-US" sz="1800" dirty="0">
                <a:solidFill>
                  <a:prstClr val="white"/>
                </a:solidFill>
                <a:effectLst>
                  <a:outerShdw blurRad="38100" dist="38100" dir="2700000" algn="tl">
                    <a:srgbClr val="000000">
                      <a:alpha val="43137"/>
                    </a:srgbClr>
                  </a:outerShdw>
                </a:effectLst>
              </a:rPr>
              <a:t>Pregnant women with HIV or at-risk for HIV &amp; their infants</a:t>
            </a:r>
          </a:p>
        </p:txBody>
      </p:sp>
      <p:sp>
        <p:nvSpPr>
          <p:cNvPr id="12" name="Rounded Rectangle 11" title="Rounded rectangle with HEPline information"/>
          <p:cNvSpPr/>
          <p:nvPr/>
        </p:nvSpPr>
        <p:spPr>
          <a:xfrm>
            <a:off x="6349797" y="2619023"/>
            <a:ext cx="5256046" cy="1081216"/>
          </a:xfrm>
          <a:prstGeom prst="roundRect">
            <a:avLst>
              <a:gd name="adj" fmla="val 17496"/>
            </a:avLst>
          </a:prstGeom>
          <a:solidFill>
            <a:schemeClr val="tx2"/>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200" dirty="0" err="1">
                <a:ln w="18415" cmpd="sng">
                  <a:solidFill>
                    <a:srgbClr val="FFFFFF"/>
                  </a:solidFill>
                  <a:prstDash val="solid"/>
                </a:ln>
                <a:solidFill>
                  <a:srgbClr val="FFFFFF"/>
                </a:solidFill>
              </a:rPr>
              <a:t>HEPline</a:t>
            </a:r>
            <a:r>
              <a:rPr lang="en-US" sz="2200" dirty="0">
                <a:ln w="18415" cmpd="sng">
                  <a:solidFill>
                    <a:srgbClr val="FFFFFF"/>
                  </a:solidFill>
                  <a:prstDash val="solid"/>
                </a:ln>
                <a:solidFill>
                  <a:srgbClr val="FFFFFF"/>
                </a:solidFill>
              </a:rPr>
              <a:t>                    </a:t>
            </a:r>
            <a:r>
              <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rPr>
              <a:t>844-HEP-INFO</a:t>
            </a:r>
          </a:p>
          <a:p>
            <a:pPr eaLnBrk="1" fontAlgn="auto" hangingPunct="1">
              <a:spcBef>
                <a:spcPts val="0"/>
              </a:spcBef>
              <a:spcAft>
                <a:spcPts val="0"/>
              </a:spcAft>
              <a:defRPr/>
            </a:pPr>
            <a:r>
              <a:rPr lang="en-US" sz="1600" dirty="0">
                <a:ln w="12700"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800" dirty="0">
                <a:solidFill>
                  <a:prstClr val="white"/>
                </a:solidFill>
                <a:effectLst>
                  <a:outerShdw blurRad="38100" dist="38100" dir="2700000" algn="tl">
                    <a:srgbClr val="000000">
                      <a:alpha val="43137"/>
                    </a:srgbClr>
                  </a:outerShdw>
                </a:effectLst>
              </a:rPr>
              <a:t>HCV testing, staging, monitoring, treatment   </a:t>
            </a:r>
            <a:endParaRPr lang="en-US" sz="1600" dirty="0">
              <a:solidFill>
                <a:prstClr val="white"/>
              </a:solidFill>
              <a:effectLst>
                <a:outerShdw blurRad="38100" dist="38100" dir="2700000" algn="tl">
                  <a:srgbClr val="000000">
                    <a:alpha val="43137"/>
                  </a:srgbClr>
                </a:outerShdw>
              </a:effectLst>
            </a:endParaRPr>
          </a:p>
        </p:txBody>
      </p:sp>
      <p:sp>
        <p:nvSpPr>
          <p:cNvPr id="16" name="Rounded Rectangle 15" title="Rounded rectangle with PrEPline information"/>
          <p:cNvSpPr/>
          <p:nvPr/>
        </p:nvSpPr>
        <p:spPr>
          <a:xfrm>
            <a:off x="6396831" y="3740682"/>
            <a:ext cx="5205265" cy="1066800"/>
          </a:xfrm>
          <a:prstGeom prst="roundRect">
            <a:avLst/>
          </a:prstGeom>
          <a:solidFill>
            <a:schemeClr val="accent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200" dirty="0" err="1">
                <a:ln w="18415" cmpd="sng">
                  <a:solidFill>
                    <a:srgbClr val="FFFFFF"/>
                  </a:solidFill>
                  <a:prstDash val="solid"/>
                </a:ln>
                <a:solidFill>
                  <a:srgbClr val="FFFFFF"/>
                </a:solidFill>
              </a:rPr>
              <a:t>PrEPline</a:t>
            </a:r>
            <a:r>
              <a:rPr lang="en-US" sz="2200" dirty="0">
                <a:ln w="18415" cmpd="sng">
                  <a:solidFill>
                    <a:srgbClr val="FFFFFF"/>
                  </a:solidFill>
                  <a:prstDash val="solid"/>
                </a:ln>
                <a:solidFill>
                  <a:srgbClr val="FFFFFF"/>
                </a:solidFill>
                <a:effectLst>
                  <a:outerShdw blurRad="38100" dist="38100" dir="2700000" algn="tl">
                    <a:srgbClr val="000000">
                      <a:alpha val="43137"/>
                    </a:srgbClr>
                  </a:outerShdw>
                </a:effectLst>
              </a:rPr>
              <a:t>  </a:t>
            </a:r>
            <a:r>
              <a:rPr lang="en-US" sz="2000" dirty="0">
                <a:ln w="18415" cmpd="sng">
                  <a:solidFill>
                    <a:srgbClr val="FFFFFF"/>
                  </a:solidFill>
                  <a:prstDash val="solid"/>
                </a:ln>
                <a:solidFill>
                  <a:srgbClr val="FFFFFF"/>
                </a:solidFill>
                <a:effectLst>
                  <a:outerShdw blurRad="38100" dist="38100" dir="2700000" algn="tl">
                    <a:srgbClr val="000000">
                      <a:alpha val="43137"/>
                    </a:srgbClr>
                  </a:outerShdw>
                </a:effectLst>
              </a:rPr>
              <a:t>                         </a:t>
            </a:r>
            <a:r>
              <a:rPr lang="en-US" sz="1600" dirty="0">
                <a:ln w="12700" cmpd="sng">
                  <a:solidFill>
                    <a:srgbClr val="FFFFFF"/>
                  </a:solidFill>
                  <a:prstDash val="solid"/>
                </a:ln>
                <a:solidFill>
                  <a:srgbClr val="FFFFFF"/>
                </a:solidFill>
                <a:effectLst>
                  <a:outerShdw blurRad="38100" dist="38100" dir="2700000" algn="tl">
                    <a:srgbClr val="000000">
                      <a:alpha val="43137"/>
                    </a:srgbClr>
                  </a:outerShdw>
                </a:effectLst>
              </a:rPr>
              <a:t>855-HIV-PrEP</a:t>
            </a:r>
          </a:p>
          <a:p>
            <a:pPr eaLnBrk="1" fontAlgn="auto" hangingPunct="1">
              <a:spcBef>
                <a:spcPts val="0"/>
              </a:spcBef>
              <a:spcAft>
                <a:spcPts val="0"/>
              </a:spcAft>
              <a:defRPr/>
            </a:pPr>
            <a:r>
              <a:rPr lang="en-US" sz="1800" dirty="0">
                <a:solidFill>
                  <a:prstClr val="white"/>
                </a:solidFill>
                <a:effectLst>
                  <a:outerShdw blurRad="38100" dist="38100" dir="2700000" algn="tl">
                    <a:srgbClr val="000000">
                      <a:alpha val="43137"/>
                    </a:srgbClr>
                  </a:outerShdw>
                </a:effectLst>
              </a:rPr>
              <a:t>Pre-exposure prophylaxis for persons at risk for HIV</a:t>
            </a:r>
          </a:p>
        </p:txBody>
      </p:sp>
      <p:sp>
        <p:nvSpPr>
          <p:cNvPr id="17" name="Rounded Rectangle 16" title="Rounded rectangle with PEPline information"/>
          <p:cNvSpPr/>
          <p:nvPr/>
        </p:nvSpPr>
        <p:spPr>
          <a:xfrm>
            <a:off x="6412510" y="4877083"/>
            <a:ext cx="5280759" cy="1039090"/>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200" dirty="0" err="1">
                <a:ln w="18415" cmpd="sng">
                  <a:solidFill>
                    <a:srgbClr val="FFFFFF"/>
                  </a:solidFill>
                  <a:prstDash val="solid"/>
                </a:ln>
                <a:solidFill>
                  <a:srgbClr val="FFFFFF"/>
                </a:solidFill>
                <a:effectLst>
                  <a:outerShdw blurRad="38100" dist="38100" dir="2700000" algn="tl">
                    <a:srgbClr val="000000">
                      <a:alpha val="43137"/>
                    </a:srgbClr>
                  </a:outerShdw>
                </a:effectLst>
              </a:rPr>
              <a:t>PEPline</a:t>
            </a:r>
            <a:r>
              <a:rPr lang="en-US" sz="2000" dirty="0">
                <a:ln w="18415" cmpd="sng">
                  <a:solidFill>
                    <a:srgbClr val="FFFFFF"/>
                  </a:solidFill>
                  <a:prstDash val="solid"/>
                </a:ln>
                <a:solidFill>
                  <a:srgbClr val="FFFFFF"/>
                </a:solidFill>
                <a:effectLst>
                  <a:outerShdw blurRad="38100" dist="38100" dir="2700000" algn="tl">
                    <a:srgbClr val="000000">
                      <a:alpha val="43137"/>
                    </a:srgbClr>
                  </a:outerShdw>
                </a:effectLst>
              </a:rPr>
              <a:t>   </a:t>
            </a:r>
            <a:r>
              <a:rPr lang="en-US" sz="1800" dirty="0">
                <a:ln w="18415" cmpd="sng">
                  <a:solidFill>
                    <a:srgbClr val="FFFFFF"/>
                  </a:solidFill>
                  <a:prstDash val="solid"/>
                </a:ln>
                <a:solidFill>
                  <a:srgbClr val="FFFFFF"/>
                </a:solidFill>
                <a:effectLst>
                  <a:outerShdw blurRad="38100" dist="38100" dir="2700000" algn="tl">
                    <a:srgbClr val="000000">
                      <a:alpha val="43137"/>
                    </a:srgbClr>
                  </a:outerShdw>
                </a:effectLst>
              </a:rPr>
              <a:t>                           </a:t>
            </a:r>
            <a:r>
              <a:rPr lang="en-US" sz="1600" dirty="0">
                <a:ln w="12700" cmpd="sng">
                  <a:solidFill>
                    <a:srgbClr val="FFFFFF"/>
                  </a:solidFill>
                  <a:prstDash val="solid"/>
                </a:ln>
                <a:solidFill>
                  <a:srgbClr val="FFFFFF"/>
                </a:solidFill>
                <a:effectLst>
                  <a:outerShdw blurRad="38100" dist="38100" dir="2700000" algn="tl">
                    <a:srgbClr val="000000">
                      <a:alpha val="43137"/>
                    </a:srgbClr>
                  </a:outerShdw>
                </a:effectLst>
              </a:rPr>
              <a:t>888-448-4911</a:t>
            </a:r>
          </a:p>
          <a:p>
            <a:pPr eaLnBrk="1" fontAlgn="auto" hangingPunct="1">
              <a:spcBef>
                <a:spcPts val="0"/>
              </a:spcBef>
              <a:spcAft>
                <a:spcPts val="0"/>
              </a:spcAft>
              <a:defRPr/>
            </a:pPr>
            <a:r>
              <a:rPr lang="en-US" sz="1800" dirty="0">
                <a:solidFill>
                  <a:prstClr val="white"/>
                </a:solidFill>
                <a:effectLst>
                  <a:outerShdw blurRad="38100" dist="38100" dir="2700000" algn="tl">
                    <a:srgbClr val="000000">
                      <a:alpha val="43137"/>
                    </a:srgbClr>
                  </a:outerShdw>
                </a:effectLst>
              </a:rPr>
              <a:t>Occupational &amp; non-occupational exposure management </a:t>
            </a:r>
          </a:p>
        </p:txBody>
      </p:sp>
      <p:pic>
        <p:nvPicPr>
          <p:cNvPr id="18" name="Content Placeholder 7" title="Clinician Consultation Center logo">
            <a:extLst>
              <a:ext uri="{FF2B5EF4-FFF2-40B4-BE49-F238E27FC236}">
                <a16:creationId xmlns:a16="http://schemas.microsoft.com/office/drawing/2014/main" id="{26DB6128-36D6-4325-A933-80F9F01F29D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9014" y="421771"/>
            <a:ext cx="5240341" cy="839262"/>
          </a:xfrm>
        </p:spPr>
      </p:pic>
    </p:spTree>
    <p:extLst>
      <p:ext uri="{BB962C8B-B14F-4D97-AF65-F5344CB8AC3E}">
        <p14:creationId xmlns:p14="http://schemas.microsoft.com/office/powerpoint/2010/main" val="1712179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70A5-7994-4CB4-9BCA-5F17D8147657}"/>
              </a:ext>
            </a:extLst>
          </p:cNvPr>
          <p:cNvSpPr>
            <a:spLocks noGrp="1"/>
          </p:cNvSpPr>
          <p:nvPr>
            <p:ph type="title"/>
          </p:nvPr>
        </p:nvSpPr>
        <p:spPr>
          <a:xfrm>
            <a:off x="838199" y="234397"/>
            <a:ext cx="11201401" cy="829193"/>
          </a:xfrm>
        </p:spPr>
        <p:txBody>
          <a:bodyPr>
            <a:noAutofit/>
          </a:bodyPr>
          <a:lstStyle/>
          <a:p>
            <a:r>
              <a:rPr lang="en-US" sz="4900" i="1" dirty="0">
                <a:latin typeface="Calibri" panose="020F0502020204030204" pitchFamily="34" charset="0"/>
                <a:ea typeface="Calibri" panose="020F0502020204030204" pitchFamily="34" charset="0"/>
                <a:cs typeface="Times New Roman" panose="02020603050405020304" pitchFamily="18" charset="0"/>
              </a:rPr>
              <a:t>HIV/HCV: Treat Both, Treat Now</a:t>
            </a:r>
            <a:endParaRPr lang="en-US" sz="4900" dirty="0"/>
          </a:p>
        </p:txBody>
      </p:sp>
      <p:pic>
        <p:nvPicPr>
          <p:cNvPr id="5" name="y2mate.com - hivhcv_coinfection_treat_both_treat_now_aEwsFfvdTuU_360p">
            <a:hlinkClick r:id="" action="ppaction://media"/>
          </p:cNvPr>
          <p:cNvPicPr>
            <a:picLocks noGrp="1" noChangeAspect="1"/>
          </p:cNvPicPr>
          <p:nvPr>
            <p:ph sz="half" idx="10"/>
            <a:videoFile r:link="rId2"/>
            <p:extLst>
              <p:ext uri="{DAA4B4D4-6D71-4841-9C94-3DE7FCFB9230}">
                <p14:media xmlns:p14="http://schemas.microsoft.com/office/powerpoint/2010/main" r:embed="rId1"/>
              </p:ext>
            </p:extLst>
          </p:nvPr>
        </p:nvPicPr>
        <p:blipFill>
          <a:blip r:embed="rId5"/>
          <a:stretch>
            <a:fillRect/>
          </a:stretch>
        </p:blipFill>
        <p:spPr>
          <a:xfrm>
            <a:off x="838200" y="1063590"/>
            <a:ext cx="10529047" cy="4817257"/>
          </a:xfrm>
        </p:spPr>
      </p:pic>
    </p:spTree>
    <p:extLst>
      <p:ext uri="{BB962C8B-B14F-4D97-AF65-F5344CB8AC3E}">
        <p14:creationId xmlns:p14="http://schemas.microsoft.com/office/powerpoint/2010/main" val="115003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61224">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764153" y="2053274"/>
            <a:ext cx="9427847" cy="829193"/>
          </a:xfrm>
        </p:spPr>
        <p:txBody>
          <a:bodyPr/>
          <a:lstStyle/>
          <a:p>
            <a:r>
              <a:rPr lang="en-US" sz="9600" dirty="0"/>
              <a:t>C YA!</a:t>
            </a:r>
            <a:br>
              <a:rPr lang="en-US" sz="9600" dirty="0"/>
            </a:br>
            <a:r>
              <a:rPr lang="en-US" sz="4000" i="1" dirty="0">
                <a:solidFill>
                  <a:srgbClr val="FFCCCC"/>
                </a:solidFill>
              </a:rPr>
              <a:t>Philadelphia EMA’s Plan to Connect our </a:t>
            </a:r>
            <a:br>
              <a:rPr lang="en-US" sz="4000" i="1" dirty="0">
                <a:solidFill>
                  <a:srgbClr val="FFCCCC"/>
                </a:solidFill>
              </a:rPr>
            </a:br>
            <a:r>
              <a:rPr lang="en-US" sz="4000" i="1" dirty="0">
                <a:solidFill>
                  <a:srgbClr val="FFCCCC"/>
                </a:solidFill>
              </a:rPr>
              <a:t>Co-infected Community to a Cure for HCV</a:t>
            </a:r>
            <a:endParaRPr lang="en-US" sz="9600" dirty="0">
              <a:solidFill>
                <a:srgbClr val="FFCCCC"/>
              </a:solidFill>
            </a:endParaRPr>
          </a:p>
        </p:txBody>
      </p:sp>
      <p:sp>
        <p:nvSpPr>
          <p:cNvPr id="13" name="Content Placeholder 12"/>
          <p:cNvSpPr>
            <a:spLocks noGrp="1"/>
          </p:cNvSpPr>
          <p:nvPr>
            <p:ph idx="1"/>
          </p:nvPr>
        </p:nvSpPr>
        <p:spPr>
          <a:xfrm>
            <a:off x="2966642" y="4084987"/>
            <a:ext cx="9060024" cy="479037"/>
          </a:xfrm>
        </p:spPr>
        <p:txBody>
          <a:bodyPr/>
          <a:lstStyle/>
          <a:p>
            <a:r>
              <a:rPr lang="en-US" dirty="0"/>
              <a:t>Alex Shirreffs, MPH – HIV/HCV Project Coordinator</a:t>
            </a:r>
          </a:p>
        </p:txBody>
      </p:sp>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a:xfrm>
            <a:off x="2966642" y="4647490"/>
            <a:ext cx="9060024" cy="880153"/>
          </a:xfrm>
        </p:spPr>
        <p:txBody>
          <a:bodyPr/>
          <a:lstStyle/>
          <a:p>
            <a:r>
              <a:rPr lang="en-US" dirty="0"/>
              <a:t>AIDS Activities Coordinating Office, Philadelphia Department of Public Health</a:t>
            </a:r>
          </a:p>
          <a:p>
            <a:endParaRPr lang="en-US" sz="800" dirty="0"/>
          </a:p>
        </p:txBody>
      </p:sp>
      <p:sp>
        <p:nvSpPr>
          <p:cNvPr id="5" name="Content Placeholder 2">
            <a:extLst>
              <a:ext uri="{FF2B5EF4-FFF2-40B4-BE49-F238E27FC236}">
                <a16:creationId xmlns:a16="http://schemas.microsoft.com/office/drawing/2014/main" id="{42959C6E-5E50-4BEA-BCDC-99D872EED480}"/>
              </a:ext>
            </a:extLst>
          </p:cNvPr>
          <p:cNvSpPr txBox="1">
            <a:spLocks/>
          </p:cNvSpPr>
          <p:nvPr/>
        </p:nvSpPr>
        <p:spPr>
          <a:xfrm>
            <a:off x="2966642" y="5430767"/>
            <a:ext cx="9060024" cy="4790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Susan Thompson – Training Director </a:t>
            </a:r>
          </a:p>
        </p:txBody>
      </p:sp>
      <p:sp>
        <p:nvSpPr>
          <p:cNvPr id="6" name="Content Placeholder 3">
            <a:extLst>
              <a:ext uri="{FF2B5EF4-FFF2-40B4-BE49-F238E27FC236}">
                <a16:creationId xmlns:a16="http://schemas.microsoft.com/office/drawing/2014/main" id="{164B66EF-4F67-43EA-8E6A-A8DFE80A9E55}"/>
              </a:ext>
            </a:extLst>
          </p:cNvPr>
          <p:cNvSpPr txBox="1">
            <a:spLocks/>
          </p:cNvSpPr>
          <p:nvPr/>
        </p:nvSpPr>
        <p:spPr>
          <a:xfrm>
            <a:off x="2966642" y="6024104"/>
            <a:ext cx="9060024" cy="8801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Mid-Atlantic AIDS Education &amp; Training Center; </a:t>
            </a:r>
          </a:p>
          <a:p>
            <a:pPr>
              <a:lnSpc>
                <a:spcPct val="100000"/>
              </a:lnSpc>
            </a:pPr>
            <a:r>
              <a:rPr lang="en-US" dirty="0"/>
              <a:t>Regional Partner, Health Federation of Philadelphia</a:t>
            </a:r>
          </a:p>
          <a:p>
            <a:pPr>
              <a:lnSpc>
                <a:spcPct val="100000"/>
              </a:lnSpc>
            </a:pPr>
            <a:endParaRPr lang="en-US" dirty="0"/>
          </a:p>
        </p:txBody>
      </p:sp>
      <p:pic>
        <p:nvPicPr>
          <p:cNvPr id="1030" name="Picture 6" descr="Image result for waving hand emoji - it's waving goodbye to hep C! " title="Hand Wa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654" y="956653"/>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15" descr="City-Logo.png" title="City of Philadelphia Logo"/>
          <p:cNvPicPr preferRelativeResize="0"/>
          <p:nvPr/>
        </p:nvPicPr>
        <p:blipFill>
          <a:blip r:embed="rId3">
            <a:alphaModFix/>
          </a:blip>
          <a:stretch>
            <a:fillRect/>
          </a:stretch>
        </p:blipFill>
        <p:spPr>
          <a:xfrm>
            <a:off x="9310535" y="5641943"/>
            <a:ext cx="2390507" cy="777333"/>
          </a:xfrm>
          <a:prstGeom prst="rect">
            <a:avLst/>
          </a:prstGeom>
          <a:noFill/>
          <a:ln>
            <a:noFill/>
          </a:ln>
        </p:spPr>
      </p:pic>
      <p:pic>
        <p:nvPicPr>
          <p:cNvPr id="7" name="Picture 2" descr="T:\Marketing and Print Templates-Materials\Logo\NCRC-MidAtlantic--ID-4PPT-WEB.gif" title="Mid-Atlantic AETC Logo"/>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8411" y="5747277"/>
            <a:ext cx="1792287" cy="63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95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900" b="1" dirty="0"/>
              <a:t>ACKNOWLEGEMENT OF SUPPORT</a:t>
            </a:r>
          </a:p>
        </p:txBody>
      </p:sp>
      <p:sp>
        <p:nvSpPr>
          <p:cNvPr id="4" name="TextBox 3"/>
          <p:cNvSpPr txBox="1"/>
          <p:nvPr/>
        </p:nvSpPr>
        <p:spPr>
          <a:xfrm>
            <a:off x="838200" y="1388663"/>
            <a:ext cx="10875844" cy="4031873"/>
          </a:xfrm>
          <a:prstGeom prst="rect">
            <a:avLst/>
          </a:prstGeom>
          <a:noFill/>
        </p:spPr>
        <p:txBody>
          <a:bodyPr wrap="square" rtlCol="0">
            <a:spAutoFit/>
          </a:bodyPr>
          <a:lstStyle/>
          <a:p>
            <a:pPr>
              <a:spcBef>
                <a:spcPts val="600"/>
              </a:spcBef>
              <a:spcAft>
                <a:spcPts val="600"/>
              </a:spcAft>
            </a:pPr>
            <a:r>
              <a:rPr lang="en-US" sz="3200" i="1" dirty="0"/>
              <a:t>Philadelphia’s C </a:t>
            </a:r>
            <a:r>
              <a:rPr lang="en-US" sz="3200" i="1" dirty="0" err="1"/>
              <a:t>Ya</a:t>
            </a:r>
            <a:r>
              <a:rPr lang="en-US" sz="3200" i="1" dirty="0"/>
              <a:t>! Project is supported by the Health Resources and Services Administration (HRSA) of the US Department of Health and Human Services (HHS) under grant number </a:t>
            </a:r>
            <a:r>
              <a:rPr lang="en-US" sz="3200" b="1" dirty="0"/>
              <a:t>U90HA305-18-01:</a:t>
            </a:r>
            <a:r>
              <a:rPr lang="en-US" sz="3200" b="1" i="1" dirty="0"/>
              <a:t> </a:t>
            </a:r>
            <a:r>
              <a:rPr lang="en-US" sz="3200" b="1" dirty="0"/>
              <a:t>Jurisdictional Approach to Curing Hepatitis C Among People of Color Living with HIV</a:t>
            </a:r>
            <a:r>
              <a:rPr lang="en-US" sz="3200" dirty="0"/>
              <a:t>.  </a:t>
            </a:r>
            <a:r>
              <a:rPr lang="en-US" sz="3200" i="1" dirty="0"/>
              <a:t>This information or content and conclusions are those of the author and should not be construed as the official position or policy of, nor should any endorsements be inferred by HRSA, HHS or the US Government</a:t>
            </a:r>
            <a:r>
              <a:rPr lang="en-US" sz="2800" i="1" dirty="0"/>
              <a:t>.  </a:t>
            </a:r>
          </a:p>
        </p:txBody>
      </p:sp>
    </p:spTree>
    <p:extLst>
      <p:ext uri="{BB962C8B-B14F-4D97-AF65-F5344CB8AC3E}">
        <p14:creationId xmlns:p14="http://schemas.microsoft.com/office/powerpoint/2010/main" val="3425578128"/>
      </p:ext>
    </p:extLst>
  </p:cSld>
  <p:clrMapOvr>
    <a:masterClrMapping/>
  </p:clrMapOvr>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D001A7F359EE46A0CF8058E098EF5A" ma:contentTypeVersion="10" ma:contentTypeDescription="Create a new document." ma:contentTypeScope="" ma:versionID="2744b83b1c30f046831f1246f8fc5118">
  <xsd:schema xmlns:xsd="http://www.w3.org/2001/XMLSchema" xmlns:xs="http://www.w3.org/2001/XMLSchema" xmlns:p="http://schemas.microsoft.com/office/2006/metadata/properties" xmlns:ns2="763191c0-b165-402f-a2d4-8ae261e3ae05" xmlns:ns3="75e813ae-c565-40db-b37c-cfdb0e13b5d9" targetNamespace="http://schemas.microsoft.com/office/2006/metadata/properties" ma:root="true" ma:fieldsID="b1a798a26ac433add5ccb610541c3d3d" ns2:_="" ns3:_="">
    <xsd:import namespace="763191c0-b165-402f-a2d4-8ae261e3ae05"/>
    <xsd:import namespace="75e813ae-c565-40db-b37c-cfdb0e13b5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191c0-b165-402f-a2d4-8ae261e3ae0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e813ae-c565-40db-b37c-cfdb0e13b5d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FA1483-4A22-4888-9FB2-688D6C1A5118}">
  <ds:schemaRefs>
    <ds:schemaRef ds:uri="http://schemas.microsoft.com/sharepoint/v3/contenttype/forms"/>
  </ds:schemaRefs>
</ds:datastoreItem>
</file>

<file path=customXml/itemProps2.xml><?xml version="1.0" encoding="utf-8"?>
<ds:datastoreItem xmlns:ds="http://schemas.openxmlformats.org/officeDocument/2006/customXml" ds:itemID="{D6C9D4D4-7BD0-4EB1-BE21-D6DB0B33F9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191c0-b165-402f-a2d4-8ae261e3ae05"/>
    <ds:schemaRef ds:uri="75e813ae-c565-40db-b37c-cfdb0e13b5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7637BD-F6B8-4C8E-98AF-4410C437D562}">
  <ds:schemaRef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purl.org/dc/terms/"/>
    <ds:schemaRef ds:uri="75e813ae-c565-40db-b37c-cfdb0e13b5d9"/>
    <ds:schemaRef ds:uri="763191c0-b165-402f-a2d4-8ae261e3ae0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1373</TotalTime>
  <Words>5587</Words>
  <Application>Microsoft Office PowerPoint</Application>
  <PresentationFormat>Widescreen</PresentationFormat>
  <Paragraphs>693</Paragraphs>
  <Slides>64</Slides>
  <Notes>35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MS PGothic</vt:lpstr>
      <vt:lpstr>Arial</vt:lpstr>
      <vt:lpstr>Calibri</vt:lpstr>
      <vt:lpstr>Calibri Light</vt:lpstr>
      <vt:lpstr>Courier New</vt:lpstr>
      <vt:lpstr>Helvetica</vt:lpstr>
      <vt:lpstr>Helvetica Light</vt:lpstr>
      <vt:lpstr>Symbol</vt:lpstr>
      <vt:lpstr>Times New Roman</vt:lpstr>
      <vt:lpstr>Tw Cen MT</vt:lpstr>
      <vt:lpstr>Wingdings</vt:lpstr>
      <vt:lpstr>Office Theme</vt:lpstr>
      <vt:lpstr>Integrating HCV Cure into HIV Care: Cross-Jurisdictional, Multi-Level Lessons</vt:lpstr>
      <vt:lpstr>Learning Objectives</vt:lpstr>
      <vt:lpstr>Jurisdictional Approach to Curing HCV Among HIV/HCV Co-infected People of Color</vt:lpstr>
      <vt:lpstr>HIV/HCV Co-infection Community of Practice and Learning</vt:lpstr>
      <vt:lpstr>HIV/HCV Co-infection Developed Resources</vt:lpstr>
      <vt:lpstr>Provider Awareness</vt:lpstr>
      <vt:lpstr>HIV/HCV: Treat Both, Treat Now</vt:lpstr>
      <vt:lpstr>C YA! Philadelphia EMA’s Plan to Connect our  Co-infected Community to a Cure for HCV</vt:lpstr>
      <vt:lpstr>ACKNOWLEGEMENT OF SUPPORT</vt:lpstr>
      <vt:lpstr>C YA: Philadelphia’s Plan to Connect our Co-infected Community to a Cure </vt:lpstr>
      <vt:lpstr>C Ya: Philly’s Plan to End HCV in PLWH</vt:lpstr>
      <vt:lpstr>HIV Infrastructure Boosts HCV Outcomes In PLWH </vt:lpstr>
      <vt:lpstr>Philadelphia’s HCV Continuum Is Improving in DAA Era </vt:lpstr>
      <vt:lpstr>What’s the Story Behind the Data? </vt:lpstr>
      <vt:lpstr>“We’re Just Here to Learn”: Provider Input Helps Us Prioritize</vt:lpstr>
      <vt:lpstr>Capitalize on Existing Relationships and Resources</vt:lpstr>
      <vt:lpstr>Case Study: RW Practice within a FQHC System </vt:lpstr>
      <vt:lpstr> What helped this FQHC decide to say C YA?   </vt:lpstr>
      <vt:lpstr>How can YOU end HCV among PLWH?</vt:lpstr>
      <vt:lpstr>HIV/HCV Resources </vt:lpstr>
      <vt:lpstr>THANK YOU! </vt:lpstr>
      <vt:lpstr>PowerPoint Presentation</vt:lpstr>
      <vt:lpstr>PowerPoint Presentation</vt:lpstr>
      <vt:lpstr>Disclosures</vt:lpstr>
      <vt:lpstr>PROJECT OVERVIEW</vt:lpstr>
      <vt:lpstr>Project Goals</vt:lpstr>
      <vt:lpstr>PROJECT IMPLEMENTATION PLAN</vt:lpstr>
      <vt:lpstr>Evolving Surveillance</vt:lpstr>
      <vt:lpstr>RW Hartford TGA Co-infection Profile</vt:lpstr>
      <vt:lpstr>Community Awareness </vt:lpstr>
      <vt:lpstr>PROVIDER EDUCATION</vt:lpstr>
      <vt:lpstr>Identifying, Linking, Supporting Patients</vt:lpstr>
      <vt:lpstr>CAREWare</vt:lpstr>
      <vt:lpstr>Disclaimer:</vt:lpstr>
      <vt:lpstr>PowerPoint Presentation</vt:lpstr>
      <vt:lpstr>Disclosures</vt:lpstr>
      <vt:lpstr>Goals and Objectives</vt:lpstr>
      <vt:lpstr>Project SUCCEED Approach</vt:lpstr>
      <vt:lpstr>Intervention Scope</vt:lpstr>
      <vt:lpstr>Identifying Clinical Providers</vt:lpstr>
      <vt:lpstr>HCV Dashboards for HIV Care Providers</vt:lpstr>
      <vt:lpstr>Distributing Patient Lists</vt:lpstr>
      <vt:lpstr>Site Selection for Intervention</vt:lpstr>
      <vt:lpstr>HCV Services Improvement Plans (7 Sites)</vt:lpstr>
      <vt:lpstr>Disclaimer:</vt:lpstr>
      <vt:lpstr>Addressing HIV/HCV Co-infection: Key Activities of the Northeast/Caribbean AETC</vt:lpstr>
      <vt:lpstr>Collaboration on Project SUCCEED</vt:lpstr>
      <vt:lpstr>HIV/HCV Co-infection: Key Activities</vt:lpstr>
      <vt:lpstr>Drug Interaction Guides: http://necaaetc.org/content/clinical-support-tools </vt:lpstr>
      <vt:lpstr>PowerPoint Presentation</vt:lpstr>
      <vt:lpstr> Partnership for Ongoing Clinical Support: The National Clinician Consultation Center (CCC)</vt:lpstr>
      <vt:lpstr>Acknowledgement of Support</vt:lpstr>
      <vt:lpstr>Disclosures</vt:lpstr>
      <vt:lpstr>Who we are</vt:lpstr>
      <vt:lpstr>What we do</vt:lpstr>
      <vt:lpstr>HCV Consultation Services  (844) 437-4636 | 9AM-8PM ET, M-F  nccc.ucsf.edu</vt:lpstr>
      <vt:lpstr>HCV Warmline: Primary Goals</vt:lpstr>
      <vt:lpstr>PowerPoint Presentation</vt:lpstr>
      <vt:lpstr>HEPline: Consultation Topics</vt:lpstr>
      <vt:lpstr>HCV Line: Case 1</vt:lpstr>
      <vt:lpstr>HCV Line: Case 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Noonan (LRG)</dc:creator>
  <cp:lastModifiedBy>Windows User</cp:lastModifiedBy>
  <cp:revision>104</cp:revision>
  <dcterms:created xsi:type="dcterms:W3CDTF">2018-09-04T17:07:24Z</dcterms:created>
  <dcterms:modified xsi:type="dcterms:W3CDTF">2018-12-13T16:39:49Z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0x010100BAD001A7F359EE46A0CF8058E098EF5A</vt:lpwstr>
  </property>
</Properties>
</file>