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6"/>
    <p:sldMasterId id="2147483744" r:id="rId7"/>
    <p:sldMasterId id="2147483752" r:id="rId8"/>
    <p:sldMasterId id="2147483762" r:id="rId9"/>
  </p:sldMasterIdLst>
  <p:notesMasterIdLst>
    <p:notesMasterId r:id="rId69"/>
  </p:notesMasterIdLst>
  <p:sldIdLst>
    <p:sldId id="256" r:id="rId10"/>
    <p:sldId id="265" r:id="rId11"/>
    <p:sldId id="266" r:id="rId12"/>
    <p:sldId id="267" r:id="rId13"/>
    <p:sldId id="270" r:id="rId14"/>
    <p:sldId id="271" r:id="rId15"/>
    <p:sldId id="272" r:id="rId16"/>
    <p:sldId id="273" r:id="rId17"/>
    <p:sldId id="262" r:id="rId18"/>
    <p:sldId id="352" r:id="rId19"/>
    <p:sldId id="325" r:id="rId20"/>
    <p:sldId id="326" r:id="rId21"/>
    <p:sldId id="327" r:id="rId22"/>
    <p:sldId id="328" r:id="rId23"/>
    <p:sldId id="329" r:id="rId24"/>
    <p:sldId id="330" r:id="rId25"/>
    <p:sldId id="331" r:id="rId26"/>
    <p:sldId id="333" r:id="rId27"/>
    <p:sldId id="334" r:id="rId28"/>
    <p:sldId id="335" r:id="rId29"/>
    <p:sldId id="336" r:id="rId30"/>
    <p:sldId id="337" r:id="rId31"/>
    <p:sldId id="353" r:id="rId32"/>
    <p:sldId id="354" r:id="rId33"/>
    <p:sldId id="355" r:id="rId34"/>
    <p:sldId id="356" r:id="rId35"/>
    <p:sldId id="357" r:id="rId36"/>
    <p:sldId id="358" r:id="rId37"/>
    <p:sldId id="359" r:id="rId38"/>
    <p:sldId id="338" r:id="rId39"/>
    <p:sldId id="339" r:id="rId40"/>
    <p:sldId id="340" r:id="rId41"/>
    <p:sldId id="341" r:id="rId42"/>
    <p:sldId id="342" r:id="rId43"/>
    <p:sldId id="343" r:id="rId44"/>
    <p:sldId id="344" r:id="rId45"/>
    <p:sldId id="345" r:id="rId46"/>
    <p:sldId id="346" r:id="rId47"/>
    <p:sldId id="347" r:id="rId48"/>
    <p:sldId id="348" r:id="rId49"/>
    <p:sldId id="349" r:id="rId50"/>
    <p:sldId id="350" r:id="rId51"/>
    <p:sldId id="316" r:id="rId52"/>
    <p:sldId id="278" r:id="rId53"/>
    <p:sldId id="302" r:id="rId54"/>
    <p:sldId id="283" r:id="rId55"/>
    <p:sldId id="318" r:id="rId56"/>
    <p:sldId id="319" r:id="rId57"/>
    <p:sldId id="320" r:id="rId58"/>
    <p:sldId id="321" r:id="rId59"/>
    <p:sldId id="289" r:id="rId60"/>
    <p:sldId id="290" r:id="rId61"/>
    <p:sldId id="291" r:id="rId62"/>
    <p:sldId id="322" r:id="rId63"/>
    <p:sldId id="323" r:id="rId64"/>
    <p:sldId id="298" r:id="rId65"/>
    <p:sldId id="263" r:id="rId66"/>
    <p:sldId id="264" r:id="rId67"/>
    <p:sldId id="360" r:id="rId68"/>
  </p:sldIdLst>
  <p:sldSz cx="12192000" cy="6858000"/>
  <p:notesSz cx="6858000" cy="9296400"/>
  <p:custDataLst>
    <p:tags r:id="rId7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upert, Mae (HRSA)" initials="RM(" lastIdx="5" clrIdx="0">
    <p:extLst>
      <p:ext uri="{19B8F6BF-5375-455C-9EA6-DF929625EA0E}">
        <p15:presenceInfo xmlns:p15="http://schemas.microsoft.com/office/powerpoint/2012/main" userId="S-1-5-21-1575576018-681398725-1848903544-37232" providerId="AD"/>
      </p:ext>
    </p:extLst>
  </p:cmAuthor>
  <p:cmAuthor id="2" name="Moore, Jennifer (HRSA)" initials="MJ(" lastIdx="9" clrIdx="1">
    <p:extLst>
      <p:ext uri="{19B8F6BF-5375-455C-9EA6-DF929625EA0E}">
        <p15:presenceInfo xmlns:p15="http://schemas.microsoft.com/office/powerpoint/2012/main" userId="S-1-5-21-1575576018-681398725-1848903544-56689" providerId="AD"/>
      </p:ext>
    </p:extLst>
  </p:cmAuthor>
  <p:cmAuthor id="3" name="Hauck, Heather (HRSA)" initials="HH(" lastIdx="1" clrIdx="2">
    <p:extLst>
      <p:ext uri="{19B8F6BF-5375-455C-9EA6-DF929625EA0E}">
        <p15:presenceInfo xmlns:p15="http://schemas.microsoft.com/office/powerpoint/2012/main" userId="S-1-5-21-1575576018-681398725-1848903544-380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4D7B"/>
    <a:srgbClr val="800000"/>
    <a:srgbClr val="336699"/>
    <a:srgbClr val="D0E1F4"/>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81" autoAdjust="0"/>
    <p:restoredTop sz="65570" autoAdjust="0"/>
  </p:normalViewPr>
  <p:slideViewPr>
    <p:cSldViewPr>
      <p:cViewPr varScale="1">
        <p:scale>
          <a:sx n="45" d="100"/>
          <a:sy n="45" d="100"/>
        </p:scale>
        <p:origin x="1508" y="60"/>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24964"/>
    </p:cViewPr>
  </p:sorterViewPr>
  <p:notesViewPr>
    <p:cSldViewPr>
      <p:cViewPr varScale="1">
        <p:scale>
          <a:sx n="51" d="100"/>
          <a:sy n="51" d="100"/>
        </p:scale>
        <p:origin x="2692" y="5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theme" Target="theme/theme1.xml"/><Relationship Id="rId5" Type="http://schemas.openxmlformats.org/officeDocument/2006/relationships/customXml" Target="../customXml/item5.xml"/><Relationship Id="rId61" Type="http://schemas.openxmlformats.org/officeDocument/2006/relationships/slide" Target="slides/slide52.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notesMaster" Target="notesMasters/notesMaster1.xml"/><Relationship Id="rId77" Type="http://schemas.microsoft.com/office/2015/10/relationships/revisionInfo" Target="revisionInfo.xml"/><Relationship Id="rId8" Type="http://schemas.openxmlformats.org/officeDocument/2006/relationships/slideMaster" Target="slideMasters/slideMaster3.xml"/><Relationship Id="rId51" Type="http://schemas.openxmlformats.org/officeDocument/2006/relationships/slide" Target="slides/slide42.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tags" Target="tags/tag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Master" Target="slideMasters/slideMaster4.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 Type="http://schemas.openxmlformats.org/officeDocument/2006/relationships/slideMaster" Target="slideMasters/slideMaster2.xml"/><Relationship Id="rId71"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17844F-BACE-C441-9165-2499147637E2}" type="doc">
      <dgm:prSet loTypeId="urn:microsoft.com/office/officeart/2005/8/layout/radial1" loCatId="" qsTypeId="urn:microsoft.com/office/officeart/2005/8/quickstyle/simple1" qsCatId="simple" csTypeId="urn:microsoft.com/office/officeart/2005/8/colors/accent1_2" csCatId="accent1" phldr="1"/>
      <dgm:spPr/>
      <dgm:t>
        <a:bodyPr/>
        <a:lstStyle/>
        <a:p>
          <a:endParaRPr lang="en-US"/>
        </a:p>
      </dgm:t>
    </dgm:pt>
    <dgm:pt modelId="{0A5681D9-9E86-AE4D-801B-6CA2BD312D84}">
      <dgm:prSet phldrT="[Text]" custT="1"/>
      <dgm:spPr>
        <a:xfrm>
          <a:off x="7623139" y="1933453"/>
          <a:ext cx="1465249" cy="1486954"/>
        </a:xfrm>
        <a:prstGeom prst="ellipse">
          <a:avLst/>
        </a:prstGeom>
        <a:solidFill>
          <a:srgbClr val="FFC000"/>
        </a:solidFill>
        <a:ln w="25400" cap="flat" cmpd="sng" algn="ctr">
          <a:solidFill>
            <a:srgbClr val="FFFFFF">
              <a:hueOff val="0"/>
              <a:satOff val="0"/>
              <a:lumOff val="0"/>
              <a:alphaOff val="0"/>
            </a:srgbClr>
          </a:solidFill>
          <a:prstDash val="solid"/>
        </a:ln>
        <a:effectLst/>
      </dgm:spPr>
      <dgm:t>
        <a:bodyPr/>
        <a:lstStyle/>
        <a:p>
          <a:r>
            <a:rPr lang="en-US" sz="1600" b="1" dirty="0">
              <a:solidFill>
                <a:srgbClr val="000000"/>
              </a:solidFill>
              <a:latin typeface="Arial"/>
              <a:ea typeface="+mn-ea"/>
              <a:cs typeface="+mn-cs"/>
            </a:rPr>
            <a:t>Recovery Support Functions</a:t>
          </a:r>
          <a:endParaRPr lang="en-US" sz="1600" dirty="0">
            <a:solidFill>
              <a:srgbClr val="000000"/>
            </a:solidFill>
            <a:latin typeface="Arial"/>
            <a:ea typeface="+mn-ea"/>
            <a:cs typeface="+mn-cs"/>
          </a:endParaRPr>
        </a:p>
      </dgm:t>
    </dgm:pt>
    <dgm:pt modelId="{FAABC923-7DB1-904E-8D8C-A6C910BABA3F}" type="parTrans" cxnId="{48E3605E-D97A-CF46-B228-04395F1D1893}">
      <dgm:prSet/>
      <dgm:spPr/>
      <dgm:t>
        <a:bodyPr/>
        <a:lstStyle/>
        <a:p>
          <a:endParaRPr lang="en-US"/>
        </a:p>
      </dgm:t>
    </dgm:pt>
    <dgm:pt modelId="{3AD2AF4D-459D-E34A-A5D2-DCAA51FC8178}" type="sibTrans" cxnId="{48E3605E-D97A-CF46-B228-04395F1D1893}">
      <dgm:prSet/>
      <dgm:spPr/>
      <dgm:t>
        <a:bodyPr/>
        <a:lstStyle/>
        <a:p>
          <a:endParaRPr lang="en-US"/>
        </a:p>
      </dgm:t>
    </dgm:pt>
    <dgm:pt modelId="{89D2CF84-D064-1B4A-85CE-26BD9FD772E4}">
      <dgm:prSet phldrT="[Text]" custT="1"/>
      <dgm:spPr>
        <a:xfrm>
          <a:off x="9686610" y="1011404"/>
          <a:ext cx="1813845" cy="1836011"/>
        </a:xfrm>
        <a:prstGeom prst="ellipse">
          <a:avLst/>
        </a:prstGeom>
        <a:solidFill>
          <a:srgbClr val="BBE0E3">
            <a:lumMod val="75000"/>
          </a:srgbClr>
        </a:solidFill>
        <a:ln w="25400" cap="flat" cmpd="sng" algn="ctr">
          <a:solidFill>
            <a:srgbClr val="FFFFFF">
              <a:hueOff val="0"/>
              <a:satOff val="0"/>
              <a:lumOff val="0"/>
              <a:alphaOff val="0"/>
            </a:srgbClr>
          </a:solidFill>
          <a:prstDash val="solid"/>
        </a:ln>
        <a:effectLst/>
      </dgm:spPr>
      <dgm:t>
        <a:bodyPr/>
        <a:lstStyle/>
        <a:p>
          <a:pPr algn="ctr">
            <a:buNone/>
          </a:pPr>
          <a:r>
            <a:rPr lang="en-US" sz="1100" b="1" dirty="0">
              <a:solidFill>
                <a:srgbClr val="000000"/>
              </a:solidFill>
              <a:latin typeface="Arial"/>
              <a:ea typeface="+mn-ea"/>
              <a:cs typeface="+mn-cs"/>
            </a:rPr>
            <a:t>Community Planning and Capacity Building</a:t>
          </a:r>
        </a:p>
      </dgm:t>
    </dgm:pt>
    <dgm:pt modelId="{3B9A67C1-B367-064A-854C-0A408A1603C0}" type="parTrans" cxnId="{CC599CBA-EF7B-F140-9F79-F696BCBF21D7}">
      <dgm:prSet/>
      <dgm:spPr>
        <a:xfrm rot="20491695">
          <a:off x="9033171" y="2318686"/>
          <a:ext cx="717612" cy="24199"/>
        </a:xfrm>
        <a:custGeom>
          <a:avLst/>
          <a:gdLst/>
          <a:ahLst/>
          <a:cxnLst/>
          <a:rect l="0" t="0" r="0" b="0"/>
          <a:pathLst>
            <a:path>
              <a:moveTo>
                <a:pt x="0" y="12099"/>
              </a:moveTo>
              <a:lnTo>
                <a:pt x="717612" y="12099"/>
              </a:lnTo>
            </a:path>
          </a:pathLst>
        </a:custGeom>
        <a:noFill/>
        <a:ln w="25400" cap="flat" cmpd="sng" algn="ctr">
          <a:solidFill>
            <a:srgbClr val="BBE0E3">
              <a:shade val="60000"/>
              <a:hueOff val="0"/>
              <a:satOff val="0"/>
              <a:lumOff val="0"/>
              <a:alphaOff val="0"/>
            </a:srgbClr>
          </a:solidFill>
          <a:prstDash val="solid"/>
        </a:ln>
        <a:effectLst/>
      </dgm:spPr>
      <dgm:t>
        <a:bodyPr/>
        <a:lstStyle/>
        <a:p>
          <a:endParaRPr lang="en-US">
            <a:solidFill>
              <a:srgbClr val="000000">
                <a:hueOff val="0"/>
                <a:satOff val="0"/>
                <a:lumOff val="0"/>
                <a:alphaOff val="0"/>
              </a:srgbClr>
            </a:solidFill>
            <a:latin typeface="Arial"/>
            <a:ea typeface="+mn-ea"/>
            <a:cs typeface="+mn-cs"/>
          </a:endParaRPr>
        </a:p>
      </dgm:t>
    </dgm:pt>
    <dgm:pt modelId="{1C03717C-6DFE-844D-979D-599E401F569D}" type="sibTrans" cxnId="{CC599CBA-EF7B-F140-9F79-F696BCBF21D7}">
      <dgm:prSet/>
      <dgm:spPr/>
      <dgm:t>
        <a:bodyPr/>
        <a:lstStyle/>
        <a:p>
          <a:endParaRPr lang="en-US"/>
        </a:p>
      </dgm:t>
    </dgm:pt>
    <dgm:pt modelId="{62649A10-202E-AD45-A11D-6876FB0039B7}">
      <dgm:prSet phldrT="[Text]" custT="1"/>
      <dgm:spPr>
        <a:xfrm>
          <a:off x="9686610" y="1011404"/>
          <a:ext cx="1813845" cy="1836011"/>
        </a:xfrm>
        <a:prstGeom prst="ellipse">
          <a:avLst/>
        </a:prstGeom>
        <a:solidFill>
          <a:srgbClr val="BBE0E3">
            <a:lumMod val="75000"/>
          </a:srgbClr>
        </a:solidFill>
        <a:ln w="25400" cap="flat" cmpd="sng" algn="ctr">
          <a:solidFill>
            <a:srgbClr val="FFFFFF">
              <a:hueOff val="0"/>
              <a:satOff val="0"/>
              <a:lumOff val="0"/>
              <a:alphaOff val="0"/>
            </a:srgbClr>
          </a:solidFill>
          <a:prstDash val="solid"/>
        </a:ln>
        <a:effectLst/>
      </dgm:spPr>
      <dgm:t>
        <a:bodyPr/>
        <a:lstStyle/>
        <a:p>
          <a:pPr algn="ctr">
            <a:buNone/>
          </a:pPr>
          <a:r>
            <a:rPr lang="en-US" sz="1100" dirty="0">
              <a:solidFill>
                <a:srgbClr val="000000"/>
              </a:solidFill>
              <a:latin typeface="Arial"/>
              <a:ea typeface="+mn-ea"/>
              <a:cs typeface="+mn-cs"/>
            </a:rPr>
            <a:t>Federal Emergency Management Agency</a:t>
          </a:r>
        </a:p>
      </dgm:t>
    </dgm:pt>
    <dgm:pt modelId="{58CF0483-9EB9-424E-AEB4-EE6F6F031073}" type="parTrans" cxnId="{97ECCC9D-43EA-F446-A7A0-3A97EF22D276}">
      <dgm:prSet/>
      <dgm:spPr/>
      <dgm:t>
        <a:bodyPr/>
        <a:lstStyle/>
        <a:p>
          <a:endParaRPr lang="en-US"/>
        </a:p>
      </dgm:t>
    </dgm:pt>
    <dgm:pt modelId="{AC63E526-0991-6647-9DB4-F49499B6C8CA}" type="sibTrans" cxnId="{97ECCC9D-43EA-F446-A7A0-3A97EF22D276}">
      <dgm:prSet/>
      <dgm:spPr/>
      <dgm:t>
        <a:bodyPr/>
        <a:lstStyle/>
        <a:p>
          <a:endParaRPr lang="en-US"/>
        </a:p>
      </dgm:t>
    </dgm:pt>
    <dgm:pt modelId="{3FF861C3-89EA-D245-B407-26BB88E8B6D6}">
      <dgm:prSet phldrT="[Text]" custT="1"/>
      <dgm:spPr>
        <a:xfrm>
          <a:off x="9585348" y="3082937"/>
          <a:ext cx="1813845" cy="1836011"/>
        </a:xfrm>
        <a:prstGeom prst="ellipse">
          <a:avLst/>
        </a:prstGeom>
        <a:solidFill>
          <a:srgbClr val="BBE0E3">
            <a:lumMod val="75000"/>
          </a:srgbClr>
        </a:solidFill>
        <a:ln w="25400" cap="flat" cmpd="sng" algn="ctr">
          <a:solidFill>
            <a:srgbClr val="FFFFFF">
              <a:hueOff val="0"/>
              <a:satOff val="0"/>
              <a:lumOff val="0"/>
              <a:alphaOff val="0"/>
            </a:srgbClr>
          </a:solidFill>
          <a:prstDash val="solid"/>
        </a:ln>
        <a:effectLst/>
      </dgm:spPr>
      <dgm:t>
        <a:bodyPr/>
        <a:lstStyle/>
        <a:p>
          <a:pPr algn="ctr">
            <a:buNone/>
          </a:pPr>
          <a:r>
            <a:rPr lang="en-US" sz="1400" b="1" dirty="0">
              <a:solidFill>
                <a:srgbClr val="000000"/>
              </a:solidFill>
              <a:latin typeface="Arial"/>
              <a:ea typeface="+mn-ea"/>
              <a:cs typeface="+mn-cs"/>
            </a:rPr>
            <a:t>Economic</a:t>
          </a:r>
        </a:p>
      </dgm:t>
    </dgm:pt>
    <dgm:pt modelId="{49EF66F6-4EF8-994E-90DC-EACB9BA50A83}" type="parTrans" cxnId="{6FE0E018-4340-C643-8F04-8F7F3125DB5B}">
      <dgm:prSet/>
      <dgm:spPr>
        <a:xfrm rot="1907212">
          <a:off x="8915933" y="3280911"/>
          <a:ext cx="867952" cy="24199"/>
        </a:xfrm>
        <a:custGeom>
          <a:avLst/>
          <a:gdLst/>
          <a:ahLst/>
          <a:cxnLst/>
          <a:rect l="0" t="0" r="0" b="0"/>
          <a:pathLst>
            <a:path>
              <a:moveTo>
                <a:pt x="0" y="12099"/>
              </a:moveTo>
              <a:lnTo>
                <a:pt x="867952" y="12099"/>
              </a:lnTo>
            </a:path>
          </a:pathLst>
        </a:custGeom>
        <a:noFill/>
        <a:ln w="25400" cap="flat" cmpd="sng" algn="ctr">
          <a:solidFill>
            <a:srgbClr val="BBE0E3">
              <a:shade val="60000"/>
              <a:hueOff val="0"/>
              <a:satOff val="0"/>
              <a:lumOff val="0"/>
              <a:alphaOff val="0"/>
            </a:srgbClr>
          </a:solidFill>
          <a:prstDash val="solid"/>
        </a:ln>
        <a:effectLst/>
      </dgm:spPr>
      <dgm:t>
        <a:bodyPr/>
        <a:lstStyle/>
        <a:p>
          <a:endParaRPr lang="en-US">
            <a:solidFill>
              <a:srgbClr val="000000">
                <a:hueOff val="0"/>
                <a:satOff val="0"/>
                <a:lumOff val="0"/>
                <a:alphaOff val="0"/>
              </a:srgbClr>
            </a:solidFill>
            <a:latin typeface="Arial"/>
            <a:ea typeface="+mn-ea"/>
            <a:cs typeface="+mn-cs"/>
          </a:endParaRPr>
        </a:p>
      </dgm:t>
    </dgm:pt>
    <dgm:pt modelId="{FFD8CF8F-53D3-554D-9140-B12CC70D38D4}" type="sibTrans" cxnId="{6FE0E018-4340-C643-8F04-8F7F3125DB5B}">
      <dgm:prSet/>
      <dgm:spPr/>
      <dgm:t>
        <a:bodyPr/>
        <a:lstStyle/>
        <a:p>
          <a:endParaRPr lang="en-US"/>
        </a:p>
      </dgm:t>
    </dgm:pt>
    <dgm:pt modelId="{2C99F147-062A-8E4B-8983-88AD0C7C645D}">
      <dgm:prSet phldrT="[Text]" custT="1"/>
      <dgm:spPr>
        <a:xfrm>
          <a:off x="9585348" y="3082937"/>
          <a:ext cx="1813845" cy="1836011"/>
        </a:xfrm>
        <a:prstGeom prst="ellipse">
          <a:avLst/>
        </a:prstGeom>
        <a:solidFill>
          <a:srgbClr val="BBE0E3">
            <a:lumMod val="75000"/>
          </a:srgbClr>
        </a:solidFill>
        <a:ln w="25400" cap="flat" cmpd="sng" algn="ctr">
          <a:solidFill>
            <a:srgbClr val="FFFFFF">
              <a:hueOff val="0"/>
              <a:satOff val="0"/>
              <a:lumOff val="0"/>
              <a:alphaOff val="0"/>
            </a:srgbClr>
          </a:solidFill>
          <a:prstDash val="solid"/>
        </a:ln>
        <a:effectLst/>
      </dgm:spPr>
      <dgm:t>
        <a:bodyPr/>
        <a:lstStyle/>
        <a:p>
          <a:pPr algn="ctr">
            <a:buNone/>
          </a:pPr>
          <a:r>
            <a:rPr lang="en-US" sz="1400" dirty="0">
              <a:solidFill>
                <a:srgbClr val="000000"/>
              </a:solidFill>
              <a:latin typeface="Arial"/>
              <a:ea typeface="+mn-ea"/>
              <a:cs typeface="+mn-cs"/>
            </a:rPr>
            <a:t>Department of Commerce</a:t>
          </a:r>
        </a:p>
      </dgm:t>
    </dgm:pt>
    <dgm:pt modelId="{72A10202-0029-1B44-896B-1BBF47CE73A4}" type="parTrans" cxnId="{85931EA0-BDF9-E140-AF77-FD15D7E723EE}">
      <dgm:prSet/>
      <dgm:spPr/>
      <dgm:t>
        <a:bodyPr/>
        <a:lstStyle/>
        <a:p>
          <a:endParaRPr lang="en-US"/>
        </a:p>
      </dgm:t>
    </dgm:pt>
    <dgm:pt modelId="{BDDDCD2C-E190-3D40-ABB1-0125846362E3}" type="sibTrans" cxnId="{85931EA0-BDF9-E140-AF77-FD15D7E723EE}">
      <dgm:prSet/>
      <dgm:spPr/>
      <dgm:t>
        <a:bodyPr/>
        <a:lstStyle/>
        <a:p>
          <a:endParaRPr lang="en-US"/>
        </a:p>
      </dgm:t>
    </dgm:pt>
    <dgm:pt modelId="{7C4F427D-26F4-804E-9310-5C9DF18D0B69}">
      <dgm:prSet phldrT="[Text]" custT="1"/>
      <dgm:spPr>
        <a:xfrm>
          <a:off x="2905246" y="3929788"/>
          <a:ext cx="1813845" cy="1836011"/>
        </a:xfrm>
        <a:prstGeom prst="ellipse">
          <a:avLst/>
        </a:prstGeom>
        <a:solidFill>
          <a:srgbClr val="BBE0E3">
            <a:lumMod val="75000"/>
          </a:srgbClr>
        </a:solidFill>
        <a:ln w="25400" cap="flat" cmpd="sng" algn="ctr">
          <a:solidFill>
            <a:srgbClr val="FFFFFF">
              <a:hueOff val="0"/>
              <a:satOff val="0"/>
              <a:lumOff val="0"/>
              <a:alphaOff val="0"/>
            </a:srgbClr>
          </a:solidFill>
          <a:prstDash val="solid"/>
        </a:ln>
        <a:effectLst/>
      </dgm:spPr>
      <dgm:t>
        <a:bodyPr/>
        <a:lstStyle/>
        <a:p>
          <a:pPr algn="ctr">
            <a:buNone/>
          </a:pPr>
          <a:r>
            <a:rPr lang="en-US" sz="1400" b="1" dirty="0">
              <a:solidFill>
                <a:srgbClr val="000000"/>
              </a:solidFill>
              <a:latin typeface="Arial"/>
              <a:ea typeface="+mn-ea"/>
              <a:cs typeface="+mn-cs"/>
            </a:rPr>
            <a:t>Infrastructure Systems</a:t>
          </a:r>
        </a:p>
      </dgm:t>
    </dgm:pt>
    <dgm:pt modelId="{6D5DD930-8F5C-714F-B64E-C211E253671F}" type="parTrans" cxnId="{B9B68501-7B7A-B740-ADF7-0C849BB3F936}">
      <dgm:prSet/>
      <dgm:spPr>
        <a:xfrm rot="9267732">
          <a:off x="4466620" y="3712681"/>
          <a:ext cx="3392005" cy="24199"/>
        </a:xfrm>
        <a:custGeom>
          <a:avLst/>
          <a:gdLst/>
          <a:ahLst/>
          <a:cxnLst/>
          <a:rect l="0" t="0" r="0" b="0"/>
          <a:pathLst>
            <a:path>
              <a:moveTo>
                <a:pt x="0" y="12099"/>
              </a:moveTo>
              <a:lnTo>
                <a:pt x="3392005" y="12099"/>
              </a:lnTo>
            </a:path>
          </a:pathLst>
        </a:custGeom>
        <a:noFill/>
        <a:ln w="25400" cap="flat" cmpd="sng" algn="ctr">
          <a:solidFill>
            <a:srgbClr val="BBE0E3">
              <a:shade val="60000"/>
              <a:hueOff val="0"/>
              <a:satOff val="0"/>
              <a:lumOff val="0"/>
              <a:alphaOff val="0"/>
            </a:srgbClr>
          </a:solidFill>
          <a:prstDash val="solid"/>
        </a:ln>
        <a:effectLst/>
      </dgm:spPr>
      <dgm:t>
        <a:bodyPr/>
        <a:lstStyle/>
        <a:p>
          <a:endParaRPr lang="en-US">
            <a:solidFill>
              <a:srgbClr val="000000">
                <a:hueOff val="0"/>
                <a:satOff val="0"/>
                <a:lumOff val="0"/>
                <a:alphaOff val="0"/>
              </a:srgbClr>
            </a:solidFill>
            <a:latin typeface="Arial"/>
            <a:ea typeface="+mn-ea"/>
            <a:cs typeface="+mn-cs"/>
          </a:endParaRPr>
        </a:p>
      </dgm:t>
    </dgm:pt>
    <dgm:pt modelId="{AC31332B-952C-A249-8DC8-17E8FB86D636}" type="sibTrans" cxnId="{B9B68501-7B7A-B740-ADF7-0C849BB3F936}">
      <dgm:prSet/>
      <dgm:spPr/>
      <dgm:t>
        <a:bodyPr/>
        <a:lstStyle/>
        <a:p>
          <a:endParaRPr lang="en-US"/>
        </a:p>
      </dgm:t>
    </dgm:pt>
    <dgm:pt modelId="{2C2224E5-F137-8C46-86B8-A1656039477B}">
      <dgm:prSet phldrT="[Text]" custT="1"/>
      <dgm:spPr>
        <a:xfrm>
          <a:off x="2905246" y="3929788"/>
          <a:ext cx="1813845" cy="1836011"/>
        </a:xfrm>
        <a:prstGeom prst="ellipse">
          <a:avLst/>
        </a:prstGeom>
        <a:solidFill>
          <a:srgbClr val="BBE0E3">
            <a:lumMod val="75000"/>
          </a:srgbClr>
        </a:solidFill>
        <a:ln w="25400" cap="flat" cmpd="sng" algn="ctr">
          <a:solidFill>
            <a:srgbClr val="FFFFFF">
              <a:hueOff val="0"/>
              <a:satOff val="0"/>
              <a:lumOff val="0"/>
              <a:alphaOff val="0"/>
            </a:srgbClr>
          </a:solidFill>
          <a:prstDash val="solid"/>
        </a:ln>
        <a:effectLst/>
      </dgm:spPr>
      <dgm:t>
        <a:bodyPr/>
        <a:lstStyle/>
        <a:p>
          <a:pPr algn="ctr">
            <a:buNone/>
          </a:pPr>
          <a:r>
            <a:rPr lang="en-US" sz="1400" dirty="0">
              <a:solidFill>
                <a:srgbClr val="000000"/>
              </a:solidFill>
              <a:latin typeface="Arial"/>
              <a:ea typeface="+mn-ea"/>
              <a:cs typeface="+mn-cs"/>
            </a:rPr>
            <a:t>United States Army Corps of Engineers</a:t>
          </a:r>
        </a:p>
      </dgm:t>
    </dgm:pt>
    <dgm:pt modelId="{A352E2E5-70E1-354E-95B0-4EEAC9B324C2}" type="parTrans" cxnId="{7C5AC30E-96C2-754F-BAAC-875E1D889ED8}">
      <dgm:prSet/>
      <dgm:spPr/>
      <dgm:t>
        <a:bodyPr/>
        <a:lstStyle/>
        <a:p>
          <a:endParaRPr lang="en-US"/>
        </a:p>
      </dgm:t>
    </dgm:pt>
    <dgm:pt modelId="{DF0DE091-B3B8-A64A-B576-48F9C53C01DC}" type="sibTrans" cxnId="{7C5AC30E-96C2-754F-BAAC-875E1D889ED8}">
      <dgm:prSet/>
      <dgm:spPr/>
      <dgm:t>
        <a:bodyPr/>
        <a:lstStyle/>
        <a:p>
          <a:endParaRPr lang="en-US"/>
        </a:p>
      </dgm:t>
    </dgm:pt>
    <dgm:pt modelId="{68E269D6-50C2-EB41-98C6-6878B6433B09}">
      <dgm:prSet phldrT="[Text]" custT="1"/>
      <dgm:spPr>
        <a:xfrm>
          <a:off x="5231407" y="4032864"/>
          <a:ext cx="1813845" cy="1836011"/>
        </a:xfrm>
        <a:prstGeom prst="ellipse">
          <a:avLst/>
        </a:prstGeom>
        <a:solidFill>
          <a:srgbClr val="BBE0E3">
            <a:lumMod val="75000"/>
          </a:srgbClr>
        </a:solidFill>
        <a:ln w="25400" cap="flat" cmpd="sng" algn="ctr">
          <a:solidFill>
            <a:srgbClr val="FFFFFF">
              <a:hueOff val="0"/>
              <a:satOff val="0"/>
              <a:lumOff val="0"/>
              <a:alphaOff val="0"/>
            </a:srgbClr>
          </a:solidFill>
          <a:prstDash val="solid"/>
        </a:ln>
        <a:effectLst/>
      </dgm:spPr>
      <dgm:t>
        <a:bodyPr/>
        <a:lstStyle/>
        <a:p>
          <a:pPr algn="ctr">
            <a:buNone/>
          </a:pPr>
          <a:r>
            <a:rPr lang="en-US" sz="1400" b="1" dirty="0">
              <a:solidFill>
                <a:srgbClr val="000000"/>
              </a:solidFill>
              <a:latin typeface="Arial"/>
              <a:ea typeface="+mn-ea"/>
              <a:cs typeface="+mn-cs"/>
            </a:rPr>
            <a:t>Housing</a:t>
          </a:r>
        </a:p>
      </dgm:t>
    </dgm:pt>
    <dgm:pt modelId="{FA9E5420-A840-E74F-B507-0DB028B8E908}" type="parTrans" cxnId="{8EC9B802-4282-AA4F-B080-97376C997563}">
      <dgm:prSet/>
      <dgm:spPr>
        <a:xfrm rot="8056752">
          <a:off x="6545210" y="3739360"/>
          <a:ext cx="1525450" cy="24199"/>
        </a:xfrm>
        <a:custGeom>
          <a:avLst/>
          <a:gdLst/>
          <a:ahLst/>
          <a:cxnLst/>
          <a:rect l="0" t="0" r="0" b="0"/>
          <a:pathLst>
            <a:path>
              <a:moveTo>
                <a:pt x="0" y="12099"/>
              </a:moveTo>
              <a:lnTo>
                <a:pt x="1525450" y="12099"/>
              </a:lnTo>
            </a:path>
          </a:pathLst>
        </a:custGeom>
        <a:noFill/>
        <a:ln w="25400" cap="flat" cmpd="sng" algn="ctr">
          <a:solidFill>
            <a:srgbClr val="BBE0E3">
              <a:shade val="60000"/>
              <a:hueOff val="0"/>
              <a:satOff val="0"/>
              <a:lumOff val="0"/>
              <a:alphaOff val="0"/>
            </a:srgbClr>
          </a:solidFill>
          <a:prstDash val="solid"/>
        </a:ln>
        <a:effectLst/>
      </dgm:spPr>
      <dgm:t>
        <a:bodyPr/>
        <a:lstStyle/>
        <a:p>
          <a:endParaRPr lang="en-US">
            <a:solidFill>
              <a:srgbClr val="000000">
                <a:hueOff val="0"/>
                <a:satOff val="0"/>
                <a:lumOff val="0"/>
                <a:alphaOff val="0"/>
              </a:srgbClr>
            </a:solidFill>
            <a:latin typeface="Arial"/>
            <a:ea typeface="+mn-ea"/>
            <a:cs typeface="+mn-cs"/>
          </a:endParaRPr>
        </a:p>
      </dgm:t>
    </dgm:pt>
    <dgm:pt modelId="{D71F24EB-E726-4345-A196-D8C9BF93C18B}" type="sibTrans" cxnId="{8EC9B802-4282-AA4F-B080-97376C997563}">
      <dgm:prSet/>
      <dgm:spPr/>
      <dgm:t>
        <a:bodyPr/>
        <a:lstStyle/>
        <a:p>
          <a:endParaRPr lang="en-US"/>
        </a:p>
      </dgm:t>
    </dgm:pt>
    <dgm:pt modelId="{A8E5EA90-A583-CD44-815D-F831BCBD6623}">
      <dgm:prSet phldrT="[Text]" custT="1"/>
      <dgm:spPr>
        <a:xfrm>
          <a:off x="5231407" y="4032864"/>
          <a:ext cx="1813845" cy="1836011"/>
        </a:xfrm>
        <a:prstGeom prst="ellipse">
          <a:avLst/>
        </a:prstGeom>
        <a:solidFill>
          <a:srgbClr val="BBE0E3">
            <a:lumMod val="75000"/>
          </a:srgbClr>
        </a:solidFill>
        <a:ln w="25400" cap="flat" cmpd="sng" algn="ctr">
          <a:solidFill>
            <a:srgbClr val="FFFFFF">
              <a:hueOff val="0"/>
              <a:satOff val="0"/>
              <a:lumOff val="0"/>
              <a:alphaOff val="0"/>
            </a:srgbClr>
          </a:solidFill>
          <a:prstDash val="solid"/>
        </a:ln>
        <a:effectLst/>
      </dgm:spPr>
      <dgm:t>
        <a:bodyPr/>
        <a:lstStyle/>
        <a:p>
          <a:pPr algn="ctr">
            <a:buNone/>
          </a:pPr>
          <a:r>
            <a:rPr lang="en-US" sz="1400" dirty="0">
              <a:solidFill>
                <a:srgbClr val="000000"/>
              </a:solidFill>
              <a:latin typeface="Arial"/>
              <a:ea typeface="+mn-ea"/>
              <a:cs typeface="+mn-cs"/>
            </a:rPr>
            <a:t>Department of Housing and Urban Development</a:t>
          </a:r>
        </a:p>
      </dgm:t>
    </dgm:pt>
    <dgm:pt modelId="{F9958704-B052-B54E-9A23-C0714ADD9139}" type="parTrans" cxnId="{097A78E9-253C-CB46-8C61-CD7A6818464C}">
      <dgm:prSet/>
      <dgm:spPr/>
      <dgm:t>
        <a:bodyPr/>
        <a:lstStyle/>
        <a:p>
          <a:endParaRPr lang="en-US"/>
        </a:p>
      </dgm:t>
    </dgm:pt>
    <dgm:pt modelId="{FD57D9C6-E3C2-5149-8D65-9449FC2E671F}" type="sibTrans" cxnId="{097A78E9-253C-CB46-8C61-CD7A6818464C}">
      <dgm:prSet/>
      <dgm:spPr/>
      <dgm:t>
        <a:bodyPr/>
        <a:lstStyle/>
        <a:p>
          <a:endParaRPr lang="en-US"/>
        </a:p>
      </dgm:t>
    </dgm:pt>
    <dgm:pt modelId="{862474A8-D592-C745-9DB3-6E3C81FCDC52}">
      <dgm:prSet phldrT="[Text]" custT="1"/>
      <dgm:spPr>
        <a:xfrm>
          <a:off x="776213" y="3364414"/>
          <a:ext cx="1813845" cy="1836011"/>
        </a:xfrm>
        <a:prstGeom prst="ellipse">
          <a:avLst/>
        </a:prstGeom>
        <a:solidFill>
          <a:srgbClr val="BBE0E3">
            <a:lumMod val="75000"/>
          </a:srgbClr>
        </a:solidFill>
        <a:ln w="25400" cap="flat" cmpd="sng" algn="ctr">
          <a:solidFill>
            <a:srgbClr val="FFFFFF">
              <a:hueOff val="0"/>
              <a:satOff val="0"/>
              <a:lumOff val="0"/>
              <a:alphaOff val="0"/>
            </a:srgbClr>
          </a:solidFill>
          <a:prstDash val="solid"/>
        </a:ln>
        <a:effectLst/>
      </dgm:spPr>
      <dgm:t>
        <a:bodyPr/>
        <a:lstStyle/>
        <a:p>
          <a:pPr algn="ctr">
            <a:buNone/>
          </a:pPr>
          <a:r>
            <a:rPr lang="en-US" sz="1400" b="1" dirty="0">
              <a:solidFill>
                <a:srgbClr val="000000"/>
              </a:solidFill>
              <a:latin typeface="Arial"/>
              <a:ea typeface="+mn-ea"/>
              <a:cs typeface="+mn-cs"/>
            </a:rPr>
            <a:t>Natural and Cultural Resources</a:t>
          </a:r>
        </a:p>
      </dgm:t>
    </dgm:pt>
    <dgm:pt modelId="{924A5729-15FD-AE45-8FF9-529670AEA88B}" type="parTrans" cxnId="{F0C3CB2D-C36C-9647-8DED-8D0708975BDC}">
      <dgm:prSet/>
      <dgm:spPr>
        <a:xfrm rot="9988279">
          <a:off x="2493021" y="3447187"/>
          <a:ext cx="5222332" cy="24199"/>
        </a:xfrm>
        <a:custGeom>
          <a:avLst/>
          <a:gdLst/>
          <a:ahLst/>
          <a:cxnLst/>
          <a:rect l="0" t="0" r="0" b="0"/>
          <a:pathLst>
            <a:path>
              <a:moveTo>
                <a:pt x="0" y="12099"/>
              </a:moveTo>
              <a:lnTo>
                <a:pt x="5222332" y="12099"/>
              </a:lnTo>
            </a:path>
          </a:pathLst>
        </a:custGeom>
        <a:noFill/>
        <a:ln w="25400" cap="flat" cmpd="sng" algn="ctr">
          <a:solidFill>
            <a:srgbClr val="BBE0E3">
              <a:shade val="60000"/>
              <a:hueOff val="0"/>
              <a:satOff val="0"/>
              <a:lumOff val="0"/>
              <a:alphaOff val="0"/>
            </a:srgbClr>
          </a:solidFill>
          <a:prstDash val="solid"/>
        </a:ln>
        <a:effectLst/>
      </dgm:spPr>
      <dgm:t>
        <a:bodyPr/>
        <a:lstStyle/>
        <a:p>
          <a:endParaRPr lang="en-US">
            <a:solidFill>
              <a:srgbClr val="000000">
                <a:hueOff val="0"/>
                <a:satOff val="0"/>
                <a:lumOff val="0"/>
                <a:alphaOff val="0"/>
              </a:srgbClr>
            </a:solidFill>
            <a:latin typeface="Arial"/>
            <a:ea typeface="+mn-ea"/>
            <a:cs typeface="+mn-cs"/>
          </a:endParaRPr>
        </a:p>
      </dgm:t>
    </dgm:pt>
    <dgm:pt modelId="{F5AB755E-AC26-8748-BD26-F065ED7AB707}" type="sibTrans" cxnId="{F0C3CB2D-C36C-9647-8DED-8D0708975BDC}">
      <dgm:prSet/>
      <dgm:spPr/>
      <dgm:t>
        <a:bodyPr/>
        <a:lstStyle/>
        <a:p>
          <a:endParaRPr lang="en-US"/>
        </a:p>
      </dgm:t>
    </dgm:pt>
    <dgm:pt modelId="{4C8962FE-DF9A-D545-8BAC-902AB86F7BFD}">
      <dgm:prSet phldrT="[Text]" custT="1"/>
      <dgm:spPr>
        <a:xfrm>
          <a:off x="776213" y="3364414"/>
          <a:ext cx="1813845" cy="1836011"/>
        </a:xfrm>
        <a:prstGeom prst="ellipse">
          <a:avLst/>
        </a:prstGeom>
        <a:solidFill>
          <a:srgbClr val="BBE0E3">
            <a:lumMod val="75000"/>
          </a:srgbClr>
        </a:solidFill>
        <a:ln w="25400" cap="flat" cmpd="sng" algn="ctr">
          <a:solidFill>
            <a:srgbClr val="FFFFFF">
              <a:hueOff val="0"/>
              <a:satOff val="0"/>
              <a:lumOff val="0"/>
              <a:alphaOff val="0"/>
            </a:srgbClr>
          </a:solidFill>
          <a:prstDash val="solid"/>
        </a:ln>
        <a:effectLst/>
      </dgm:spPr>
      <dgm:t>
        <a:bodyPr/>
        <a:lstStyle/>
        <a:p>
          <a:pPr algn="ctr">
            <a:buNone/>
          </a:pPr>
          <a:r>
            <a:rPr lang="en-US" sz="1400" dirty="0">
              <a:solidFill>
                <a:srgbClr val="000000"/>
              </a:solidFill>
              <a:latin typeface="Arial"/>
              <a:ea typeface="+mn-ea"/>
              <a:cs typeface="+mn-cs"/>
            </a:rPr>
            <a:t>Department of the Interior</a:t>
          </a:r>
        </a:p>
      </dgm:t>
    </dgm:pt>
    <dgm:pt modelId="{D4C1BE23-B597-A64C-BFDF-04A123EC4AFC}" type="parTrans" cxnId="{B65ECC34-0D28-DF45-ADD3-2FC576B8451B}">
      <dgm:prSet/>
      <dgm:spPr/>
      <dgm:t>
        <a:bodyPr/>
        <a:lstStyle/>
        <a:p>
          <a:endParaRPr lang="en-US"/>
        </a:p>
      </dgm:t>
    </dgm:pt>
    <dgm:pt modelId="{38FC614D-4AA9-3C41-8F5D-B5B4E9C4F754}" type="sibTrans" cxnId="{B65ECC34-0D28-DF45-ADD3-2FC576B8451B}">
      <dgm:prSet/>
      <dgm:spPr/>
      <dgm:t>
        <a:bodyPr/>
        <a:lstStyle/>
        <a:p>
          <a:endParaRPr lang="en-US"/>
        </a:p>
      </dgm:t>
    </dgm:pt>
    <dgm:pt modelId="{5682FA88-5323-3D4A-8E8E-82293BE91020}">
      <dgm:prSet phldrT="[Text]" custT="1"/>
      <dgm:spPr>
        <a:xfrm>
          <a:off x="7459001" y="3929788"/>
          <a:ext cx="1813845" cy="1836011"/>
        </a:xfrm>
        <a:prstGeom prst="ellipse">
          <a:avLst/>
        </a:prstGeom>
        <a:solidFill>
          <a:srgbClr val="BBE0E3">
            <a:lumMod val="75000"/>
          </a:srgbClr>
        </a:solidFill>
        <a:ln w="38100" cap="flat" cmpd="sng" algn="ctr">
          <a:solidFill>
            <a:srgbClr val="FF0000"/>
          </a:solidFill>
          <a:prstDash val="solid"/>
        </a:ln>
        <a:effectLst/>
      </dgm:spPr>
      <dgm:t>
        <a:bodyPr/>
        <a:lstStyle/>
        <a:p>
          <a:pPr algn="ctr">
            <a:buNone/>
          </a:pPr>
          <a:r>
            <a:rPr lang="en-US" sz="1400" b="1" dirty="0">
              <a:solidFill>
                <a:srgbClr val="000000"/>
              </a:solidFill>
              <a:latin typeface="Arial"/>
              <a:ea typeface="+mn-ea"/>
              <a:cs typeface="+mn-cs"/>
            </a:rPr>
            <a:t>Health and </a:t>
          </a:r>
          <a:r>
            <a:rPr lang="en-US" sz="1400" b="1" dirty="0" smtClean="0">
              <a:solidFill>
                <a:srgbClr val="000000"/>
              </a:solidFill>
              <a:latin typeface="Arial"/>
              <a:ea typeface="+mn-ea"/>
              <a:cs typeface="+mn-cs"/>
            </a:rPr>
            <a:t>Social </a:t>
          </a:r>
          <a:r>
            <a:rPr lang="en-US" sz="1400" b="1" dirty="0">
              <a:solidFill>
                <a:srgbClr val="000000"/>
              </a:solidFill>
              <a:latin typeface="Arial"/>
              <a:ea typeface="+mn-ea"/>
              <a:cs typeface="+mn-cs"/>
            </a:rPr>
            <a:t>Services</a:t>
          </a:r>
        </a:p>
      </dgm:t>
    </dgm:pt>
    <dgm:pt modelId="{FA7A5C76-610B-D94E-8701-5EF26B89A729}" type="parTrans" cxnId="{A8E0EFF3-0B13-F14E-AB5A-6A62FA3F178D}">
      <dgm:prSet/>
      <dgm:spPr>
        <a:xfrm rot="5383910">
          <a:off x="8105732" y="3662999"/>
          <a:ext cx="509405" cy="24199"/>
        </a:xfrm>
        <a:custGeom>
          <a:avLst/>
          <a:gdLst/>
          <a:ahLst/>
          <a:cxnLst/>
          <a:rect l="0" t="0" r="0" b="0"/>
          <a:pathLst>
            <a:path>
              <a:moveTo>
                <a:pt x="0" y="12099"/>
              </a:moveTo>
              <a:lnTo>
                <a:pt x="509405" y="12099"/>
              </a:lnTo>
            </a:path>
          </a:pathLst>
        </a:custGeom>
        <a:noFill/>
        <a:ln w="25400" cap="flat" cmpd="sng" algn="ctr">
          <a:solidFill>
            <a:srgbClr val="BBE0E3">
              <a:shade val="60000"/>
              <a:hueOff val="0"/>
              <a:satOff val="0"/>
              <a:lumOff val="0"/>
              <a:alphaOff val="0"/>
            </a:srgbClr>
          </a:solidFill>
          <a:prstDash val="solid"/>
        </a:ln>
        <a:effectLst/>
      </dgm:spPr>
      <dgm:t>
        <a:bodyPr/>
        <a:lstStyle/>
        <a:p>
          <a:endParaRPr lang="en-US">
            <a:solidFill>
              <a:srgbClr val="000000">
                <a:hueOff val="0"/>
                <a:satOff val="0"/>
                <a:lumOff val="0"/>
                <a:alphaOff val="0"/>
              </a:srgbClr>
            </a:solidFill>
            <a:latin typeface="Arial"/>
            <a:ea typeface="+mn-ea"/>
            <a:cs typeface="+mn-cs"/>
          </a:endParaRPr>
        </a:p>
      </dgm:t>
    </dgm:pt>
    <dgm:pt modelId="{47892338-ED5A-634B-AF7F-B40FD4164049}" type="sibTrans" cxnId="{A8E0EFF3-0B13-F14E-AB5A-6A62FA3F178D}">
      <dgm:prSet/>
      <dgm:spPr/>
      <dgm:t>
        <a:bodyPr/>
        <a:lstStyle/>
        <a:p>
          <a:endParaRPr lang="en-US"/>
        </a:p>
      </dgm:t>
    </dgm:pt>
    <dgm:pt modelId="{4D3868D3-AE34-2F42-B6D7-3F39743FAFE1}">
      <dgm:prSet phldrT="[Text]" custT="1"/>
      <dgm:spPr>
        <a:xfrm>
          <a:off x="7459001" y="3929788"/>
          <a:ext cx="1813845" cy="1836011"/>
        </a:xfrm>
        <a:prstGeom prst="ellipse">
          <a:avLst/>
        </a:prstGeom>
        <a:solidFill>
          <a:srgbClr val="BBE0E3">
            <a:lumMod val="75000"/>
          </a:srgbClr>
        </a:solidFill>
        <a:ln w="38100" cap="flat" cmpd="sng" algn="ctr">
          <a:solidFill>
            <a:srgbClr val="FF0000"/>
          </a:solidFill>
          <a:prstDash val="solid"/>
        </a:ln>
        <a:effectLst/>
      </dgm:spPr>
      <dgm:t>
        <a:bodyPr/>
        <a:lstStyle/>
        <a:p>
          <a:pPr algn="ctr">
            <a:buNone/>
          </a:pPr>
          <a:r>
            <a:rPr lang="en-US" sz="1400" dirty="0">
              <a:solidFill>
                <a:srgbClr val="000000"/>
              </a:solidFill>
              <a:latin typeface="Arial"/>
              <a:ea typeface="+mn-ea"/>
              <a:cs typeface="+mn-cs"/>
            </a:rPr>
            <a:t>Department of Health and Human Services </a:t>
          </a:r>
        </a:p>
      </dgm:t>
    </dgm:pt>
    <dgm:pt modelId="{F2AAEDD9-B76F-914B-8167-884BD65E4C74}" type="parTrans" cxnId="{11089515-A154-7340-BE8C-5AE1B9891C34}">
      <dgm:prSet/>
      <dgm:spPr/>
      <dgm:t>
        <a:bodyPr/>
        <a:lstStyle/>
        <a:p>
          <a:endParaRPr lang="en-US"/>
        </a:p>
      </dgm:t>
    </dgm:pt>
    <dgm:pt modelId="{26AFE5BC-6A38-B04D-85AA-2737F462E71D}" type="sibTrans" cxnId="{11089515-A154-7340-BE8C-5AE1B9891C34}">
      <dgm:prSet/>
      <dgm:spPr/>
      <dgm:t>
        <a:bodyPr/>
        <a:lstStyle/>
        <a:p>
          <a:endParaRPr lang="en-US"/>
        </a:p>
      </dgm:t>
    </dgm:pt>
    <dgm:pt modelId="{8148E7FE-7DEB-224F-8FD9-920CD0643912}" type="pres">
      <dgm:prSet presAssocID="{1F17844F-BACE-C441-9165-2499147637E2}" presName="cycle" presStyleCnt="0">
        <dgm:presLayoutVars>
          <dgm:chMax val="1"/>
          <dgm:dir/>
          <dgm:animLvl val="ctr"/>
          <dgm:resizeHandles val="exact"/>
        </dgm:presLayoutVars>
      </dgm:prSet>
      <dgm:spPr/>
      <dgm:t>
        <a:bodyPr/>
        <a:lstStyle/>
        <a:p>
          <a:endParaRPr lang="en-US"/>
        </a:p>
      </dgm:t>
    </dgm:pt>
    <dgm:pt modelId="{15672098-3AC1-1C41-B129-0FE07ACE950C}" type="pres">
      <dgm:prSet presAssocID="{0A5681D9-9E86-AE4D-801B-6CA2BD312D84}" presName="centerShape" presStyleLbl="node0" presStyleIdx="0" presStyleCnt="1" custScaleX="92283" custScaleY="93650" custLinFactNeighborX="59251" custLinFactNeighborY="-4980"/>
      <dgm:spPr/>
      <dgm:t>
        <a:bodyPr/>
        <a:lstStyle/>
        <a:p>
          <a:endParaRPr lang="en-US"/>
        </a:p>
      </dgm:t>
    </dgm:pt>
    <dgm:pt modelId="{84EEC9C6-DBFB-CE4D-92C6-7CFAF14BDDA1}" type="pres">
      <dgm:prSet presAssocID="{3B9A67C1-B367-064A-854C-0A408A1603C0}" presName="Name9" presStyleLbl="parChTrans1D2" presStyleIdx="0" presStyleCnt="6"/>
      <dgm:spPr/>
      <dgm:t>
        <a:bodyPr/>
        <a:lstStyle/>
        <a:p>
          <a:endParaRPr lang="en-US"/>
        </a:p>
      </dgm:t>
    </dgm:pt>
    <dgm:pt modelId="{4EB3FB54-878D-5F4F-AD3D-A6FC656346B1}" type="pres">
      <dgm:prSet presAssocID="{3B9A67C1-B367-064A-854C-0A408A1603C0}" presName="connTx" presStyleLbl="parChTrans1D2" presStyleIdx="0" presStyleCnt="6"/>
      <dgm:spPr/>
      <dgm:t>
        <a:bodyPr/>
        <a:lstStyle/>
        <a:p>
          <a:endParaRPr lang="en-US"/>
        </a:p>
      </dgm:t>
    </dgm:pt>
    <dgm:pt modelId="{F4666945-1909-2144-8FB6-756EFF04CD05}" type="pres">
      <dgm:prSet presAssocID="{89D2CF84-D064-1B4A-85CE-26BD9FD772E4}" presName="node" presStyleLbl="node1" presStyleIdx="0" presStyleCnt="6" custScaleX="114238" custScaleY="115634" custRadScaleRad="231354" custRadScaleInc="261681">
        <dgm:presLayoutVars>
          <dgm:bulletEnabled val="1"/>
        </dgm:presLayoutVars>
      </dgm:prSet>
      <dgm:spPr/>
      <dgm:t>
        <a:bodyPr/>
        <a:lstStyle/>
        <a:p>
          <a:endParaRPr lang="en-US"/>
        </a:p>
      </dgm:t>
    </dgm:pt>
    <dgm:pt modelId="{68D6427D-A193-4346-8804-F79C0CFEAD5A}" type="pres">
      <dgm:prSet presAssocID="{49EF66F6-4EF8-994E-90DC-EACB9BA50A83}" presName="Name9" presStyleLbl="parChTrans1D2" presStyleIdx="1" presStyleCnt="6"/>
      <dgm:spPr/>
      <dgm:t>
        <a:bodyPr/>
        <a:lstStyle/>
        <a:p>
          <a:endParaRPr lang="en-US"/>
        </a:p>
      </dgm:t>
    </dgm:pt>
    <dgm:pt modelId="{9E163942-B42E-BF4D-8BA6-A26D4DBEDF47}" type="pres">
      <dgm:prSet presAssocID="{49EF66F6-4EF8-994E-90DC-EACB9BA50A83}" presName="connTx" presStyleLbl="parChTrans1D2" presStyleIdx="1" presStyleCnt="6"/>
      <dgm:spPr/>
      <dgm:t>
        <a:bodyPr/>
        <a:lstStyle/>
        <a:p>
          <a:endParaRPr lang="en-US"/>
        </a:p>
      </dgm:t>
    </dgm:pt>
    <dgm:pt modelId="{A636D538-5F98-B541-B715-02C010354673}" type="pres">
      <dgm:prSet presAssocID="{3FF861C3-89EA-D245-B407-26BB88E8B6D6}" presName="node" presStyleLbl="node1" presStyleIdx="1" presStyleCnt="6" custScaleX="114238" custScaleY="115634" custRadScaleRad="228310" custRadScaleInc="145660">
        <dgm:presLayoutVars>
          <dgm:bulletEnabled val="1"/>
        </dgm:presLayoutVars>
      </dgm:prSet>
      <dgm:spPr/>
      <dgm:t>
        <a:bodyPr/>
        <a:lstStyle/>
        <a:p>
          <a:endParaRPr lang="en-US"/>
        </a:p>
      </dgm:t>
    </dgm:pt>
    <dgm:pt modelId="{52517471-D267-8449-94EC-9B3ABD43D58E}" type="pres">
      <dgm:prSet presAssocID="{6D5DD930-8F5C-714F-B64E-C211E253671F}" presName="Name9" presStyleLbl="parChTrans1D2" presStyleIdx="2" presStyleCnt="6"/>
      <dgm:spPr/>
      <dgm:t>
        <a:bodyPr/>
        <a:lstStyle/>
        <a:p>
          <a:endParaRPr lang="en-US"/>
        </a:p>
      </dgm:t>
    </dgm:pt>
    <dgm:pt modelId="{86EADA8D-A016-5B48-BE03-D53BD5F10C95}" type="pres">
      <dgm:prSet presAssocID="{6D5DD930-8F5C-714F-B64E-C211E253671F}" presName="connTx" presStyleLbl="parChTrans1D2" presStyleIdx="2" presStyleCnt="6"/>
      <dgm:spPr/>
      <dgm:t>
        <a:bodyPr/>
        <a:lstStyle/>
        <a:p>
          <a:endParaRPr lang="en-US"/>
        </a:p>
      </dgm:t>
    </dgm:pt>
    <dgm:pt modelId="{A0985151-7E42-C04B-9EF3-80805931560F}" type="pres">
      <dgm:prSet presAssocID="{7C4F427D-26F4-804E-9310-5C9DF18D0B69}" presName="node" presStyleLbl="node1" presStyleIdx="2" presStyleCnt="6" custScaleX="114238" custScaleY="115634" custRadScaleRad="139419" custRadScaleInc="355159">
        <dgm:presLayoutVars>
          <dgm:bulletEnabled val="1"/>
        </dgm:presLayoutVars>
      </dgm:prSet>
      <dgm:spPr/>
      <dgm:t>
        <a:bodyPr/>
        <a:lstStyle/>
        <a:p>
          <a:endParaRPr lang="en-US"/>
        </a:p>
      </dgm:t>
    </dgm:pt>
    <dgm:pt modelId="{F6AD8150-877A-EA45-AF88-0EF36CD0EBB0}" type="pres">
      <dgm:prSet presAssocID="{FA9E5420-A840-E74F-B507-0DB028B8E908}" presName="Name9" presStyleLbl="parChTrans1D2" presStyleIdx="3" presStyleCnt="6"/>
      <dgm:spPr/>
      <dgm:t>
        <a:bodyPr/>
        <a:lstStyle/>
        <a:p>
          <a:endParaRPr lang="en-US"/>
        </a:p>
      </dgm:t>
    </dgm:pt>
    <dgm:pt modelId="{32E43CF8-A5E6-9F47-A90C-763A4E1F6A26}" type="pres">
      <dgm:prSet presAssocID="{FA9E5420-A840-E74F-B507-0DB028B8E908}" presName="connTx" presStyleLbl="parChTrans1D2" presStyleIdx="3" presStyleCnt="6"/>
      <dgm:spPr/>
      <dgm:t>
        <a:bodyPr/>
        <a:lstStyle/>
        <a:p>
          <a:endParaRPr lang="en-US"/>
        </a:p>
      </dgm:t>
    </dgm:pt>
    <dgm:pt modelId="{06706CC1-F3ED-7A48-AC0C-CDC64A577293}" type="pres">
      <dgm:prSet presAssocID="{68E269D6-50C2-EB41-98C6-6878B6433B09}" presName="node" presStyleLbl="node1" presStyleIdx="3" presStyleCnt="6" custScaleX="114238" custScaleY="115634" custRadScaleRad="101411" custRadScaleInc="-21277">
        <dgm:presLayoutVars>
          <dgm:bulletEnabled val="1"/>
        </dgm:presLayoutVars>
      </dgm:prSet>
      <dgm:spPr/>
      <dgm:t>
        <a:bodyPr/>
        <a:lstStyle/>
        <a:p>
          <a:endParaRPr lang="en-US"/>
        </a:p>
      </dgm:t>
    </dgm:pt>
    <dgm:pt modelId="{26EB2E0A-2EAE-6343-8CBD-8DF205DCC1F1}" type="pres">
      <dgm:prSet presAssocID="{924A5729-15FD-AE45-8FF9-529670AEA88B}" presName="Name9" presStyleLbl="parChTrans1D2" presStyleIdx="4" presStyleCnt="6"/>
      <dgm:spPr/>
      <dgm:t>
        <a:bodyPr/>
        <a:lstStyle/>
        <a:p>
          <a:endParaRPr lang="en-US"/>
        </a:p>
      </dgm:t>
    </dgm:pt>
    <dgm:pt modelId="{E1C98318-4866-CF46-AE75-52967057C868}" type="pres">
      <dgm:prSet presAssocID="{924A5729-15FD-AE45-8FF9-529670AEA88B}" presName="connTx" presStyleLbl="parChTrans1D2" presStyleIdx="4" presStyleCnt="6"/>
      <dgm:spPr/>
      <dgm:t>
        <a:bodyPr/>
        <a:lstStyle/>
        <a:p>
          <a:endParaRPr lang="en-US"/>
        </a:p>
      </dgm:t>
    </dgm:pt>
    <dgm:pt modelId="{9382A739-31AA-DA4D-8B57-EA0991650FDE}" type="pres">
      <dgm:prSet presAssocID="{862474A8-D592-C745-9DB3-6E3C81FCDC52}" presName="node" presStyleLbl="node1" presStyleIdx="4" presStyleCnt="6" custScaleX="114238" custScaleY="115634" custRadScaleRad="226446" custRadScaleInc="42036">
        <dgm:presLayoutVars>
          <dgm:bulletEnabled val="1"/>
        </dgm:presLayoutVars>
      </dgm:prSet>
      <dgm:spPr/>
      <dgm:t>
        <a:bodyPr/>
        <a:lstStyle/>
        <a:p>
          <a:endParaRPr lang="en-US"/>
        </a:p>
      </dgm:t>
    </dgm:pt>
    <dgm:pt modelId="{568E312E-504E-9E49-8250-7A928FBCCBA0}" type="pres">
      <dgm:prSet presAssocID="{FA7A5C76-610B-D94E-8701-5EF26B89A729}" presName="Name9" presStyleLbl="parChTrans1D2" presStyleIdx="5" presStyleCnt="6"/>
      <dgm:spPr/>
      <dgm:t>
        <a:bodyPr/>
        <a:lstStyle/>
        <a:p>
          <a:endParaRPr lang="en-US"/>
        </a:p>
      </dgm:t>
    </dgm:pt>
    <dgm:pt modelId="{826415B6-316D-6A4B-8D81-E3AA568A092B}" type="pres">
      <dgm:prSet presAssocID="{FA7A5C76-610B-D94E-8701-5EF26B89A729}" presName="connTx" presStyleLbl="parChTrans1D2" presStyleIdx="5" presStyleCnt="6"/>
      <dgm:spPr/>
      <dgm:t>
        <a:bodyPr/>
        <a:lstStyle/>
        <a:p>
          <a:endParaRPr lang="en-US"/>
        </a:p>
      </dgm:t>
    </dgm:pt>
    <dgm:pt modelId="{152B3F27-2F64-8544-913D-974BE8BCBA67}" type="pres">
      <dgm:prSet presAssocID="{5682FA88-5323-3D4A-8E8E-82293BE91020}" presName="node" presStyleLbl="node1" presStyleIdx="5" presStyleCnt="6" custScaleX="114238" custScaleY="115634" custRadScaleRad="155937" custRadScaleInc="-565790">
        <dgm:presLayoutVars>
          <dgm:bulletEnabled val="1"/>
        </dgm:presLayoutVars>
      </dgm:prSet>
      <dgm:spPr/>
      <dgm:t>
        <a:bodyPr/>
        <a:lstStyle/>
        <a:p>
          <a:endParaRPr lang="en-US"/>
        </a:p>
      </dgm:t>
    </dgm:pt>
  </dgm:ptLst>
  <dgm:cxnLst>
    <dgm:cxn modelId="{D6D8615D-AC30-A645-BDB6-B5BE2BD92B09}" type="presOf" srcId="{3FF861C3-89EA-D245-B407-26BB88E8B6D6}" destId="{A636D538-5F98-B541-B715-02C010354673}" srcOrd="0" destOrd="0" presId="urn:microsoft.com/office/officeart/2005/8/layout/radial1"/>
    <dgm:cxn modelId="{72BD08D9-577B-DE4A-81A1-D1F764253347}" type="presOf" srcId="{89D2CF84-D064-1B4A-85CE-26BD9FD772E4}" destId="{F4666945-1909-2144-8FB6-756EFF04CD05}" srcOrd="0" destOrd="0" presId="urn:microsoft.com/office/officeart/2005/8/layout/radial1"/>
    <dgm:cxn modelId="{3964EFF9-8776-A248-A02E-085CC68E0D41}" type="presOf" srcId="{5682FA88-5323-3D4A-8E8E-82293BE91020}" destId="{152B3F27-2F64-8544-913D-974BE8BCBA67}" srcOrd="0" destOrd="0" presId="urn:microsoft.com/office/officeart/2005/8/layout/radial1"/>
    <dgm:cxn modelId="{006CE158-6F60-B543-9F10-2DD4FE4D83AD}" type="presOf" srcId="{49EF66F6-4EF8-994E-90DC-EACB9BA50A83}" destId="{9E163942-B42E-BF4D-8BA6-A26D4DBEDF47}" srcOrd="1" destOrd="0" presId="urn:microsoft.com/office/officeart/2005/8/layout/radial1"/>
    <dgm:cxn modelId="{97ECCC9D-43EA-F446-A7A0-3A97EF22D276}" srcId="{89D2CF84-D064-1B4A-85CE-26BD9FD772E4}" destId="{62649A10-202E-AD45-A11D-6876FB0039B7}" srcOrd="0" destOrd="0" parTransId="{58CF0483-9EB9-424E-AEB4-EE6F6F031073}" sibTransId="{AC63E526-0991-6647-9DB4-F49499B6C8CA}"/>
    <dgm:cxn modelId="{836C14AA-CB4C-B246-8BE2-92DEF0099A28}" type="presOf" srcId="{FA9E5420-A840-E74F-B507-0DB028B8E908}" destId="{32E43CF8-A5E6-9F47-A90C-763A4E1F6A26}" srcOrd="1" destOrd="0" presId="urn:microsoft.com/office/officeart/2005/8/layout/radial1"/>
    <dgm:cxn modelId="{C4CEBC20-8C65-A74D-9A93-5D821796E38A}" type="presOf" srcId="{62649A10-202E-AD45-A11D-6876FB0039B7}" destId="{F4666945-1909-2144-8FB6-756EFF04CD05}" srcOrd="0" destOrd="1" presId="urn:microsoft.com/office/officeart/2005/8/layout/radial1"/>
    <dgm:cxn modelId="{6FE0E018-4340-C643-8F04-8F7F3125DB5B}" srcId="{0A5681D9-9E86-AE4D-801B-6CA2BD312D84}" destId="{3FF861C3-89EA-D245-B407-26BB88E8B6D6}" srcOrd="1" destOrd="0" parTransId="{49EF66F6-4EF8-994E-90DC-EACB9BA50A83}" sibTransId="{FFD8CF8F-53D3-554D-9140-B12CC70D38D4}"/>
    <dgm:cxn modelId="{176D1BAA-80A7-D948-BC94-DB144A6B0415}" type="presOf" srcId="{FA7A5C76-610B-D94E-8701-5EF26B89A729}" destId="{568E312E-504E-9E49-8250-7A928FBCCBA0}" srcOrd="0" destOrd="0" presId="urn:microsoft.com/office/officeart/2005/8/layout/radial1"/>
    <dgm:cxn modelId="{A762127A-1AD2-114C-A20D-307176FC3AA6}" type="presOf" srcId="{3B9A67C1-B367-064A-854C-0A408A1603C0}" destId="{4EB3FB54-878D-5F4F-AD3D-A6FC656346B1}" srcOrd="1" destOrd="0" presId="urn:microsoft.com/office/officeart/2005/8/layout/radial1"/>
    <dgm:cxn modelId="{4CFEB228-EEBD-5D42-B332-A53AC8DFB7AB}" type="presOf" srcId="{7C4F427D-26F4-804E-9310-5C9DF18D0B69}" destId="{A0985151-7E42-C04B-9EF3-80805931560F}" srcOrd="0" destOrd="0" presId="urn:microsoft.com/office/officeart/2005/8/layout/radial1"/>
    <dgm:cxn modelId="{05E22D5F-66ED-9A4F-B311-0818849F2495}" type="presOf" srcId="{6D5DD930-8F5C-714F-B64E-C211E253671F}" destId="{86EADA8D-A016-5B48-BE03-D53BD5F10C95}" srcOrd="1" destOrd="0" presId="urn:microsoft.com/office/officeart/2005/8/layout/radial1"/>
    <dgm:cxn modelId="{CC82BD74-79B1-974A-9088-66229739FC97}" type="presOf" srcId="{A8E5EA90-A583-CD44-815D-F831BCBD6623}" destId="{06706CC1-F3ED-7A48-AC0C-CDC64A577293}" srcOrd="0" destOrd="1" presId="urn:microsoft.com/office/officeart/2005/8/layout/radial1"/>
    <dgm:cxn modelId="{017A97CA-BD88-6549-ADE2-B096A39AF7B6}" type="presOf" srcId="{2C2224E5-F137-8C46-86B8-A1656039477B}" destId="{A0985151-7E42-C04B-9EF3-80805931560F}" srcOrd="0" destOrd="1" presId="urn:microsoft.com/office/officeart/2005/8/layout/radial1"/>
    <dgm:cxn modelId="{85931EA0-BDF9-E140-AF77-FD15D7E723EE}" srcId="{3FF861C3-89EA-D245-B407-26BB88E8B6D6}" destId="{2C99F147-062A-8E4B-8983-88AD0C7C645D}" srcOrd="0" destOrd="0" parTransId="{72A10202-0029-1B44-896B-1BBF47CE73A4}" sibTransId="{BDDDCD2C-E190-3D40-ABB1-0125846362E3}"/>
    <dgm:cxn modelId="{A232D277-43F8-8A40-91AE-116091241B93}" type="presOf" srcId="{924A5729-15FD-AE45-8FF9-529670AEA88B}" destId="{26EB2E0A-2EAE-6343-8CBD-8DF205DCC1F1}" srcOrd="0" destOrd="0" presId="urn:microsoft.com/office/officeart/2005/8/layout/radial1"/>
    <dgm:cxn modelId="{CB6DC998-B8FF-1142-A9C8-1A8607D303E0}" type="presOf" srcId="{1F17844F-BACE-C441-9165-2499147637E2}" destId="{8148E7FE-7DEB-224F-8FD9-920CD0643912}" srcOrd="0" destOrd="0" presId="urn:microsoft.com/office/officeart/2005/8/layout/radial1"/>
    <dgm:cxn modelId="{1FBE653B-81E3-2149-BAE6-39CD55E6112F}" type="presOf" srcId="{2C99F147-062A-8E4B-8983-88AD0C7C645D}" destId="{A636D538-5F98-B541-B715-02C010354673}" srcOrd="0" destOrd="1" presId="urn:microsoft.com/office/officeart/2005/8/layout/radial1"/>
    <dgm:cxn modelId="{B9B68501-7B7A-B740-ADF7-0C849BB3F936}" srcId="{0A5681D9-9E86-AE4D-801B-6CA2BD312D84}" destId="{7C4F427D-26F4-804E-9310-5C9DF18D0B69}" srcOrd="2" destOrd="0" parTransId="{6D5DD930-8F5C-714F-B64E-C211E253671F}" sibTransId="{AC31332B-952C-A249-8DC8-17E8FB86D636}"/>
    <dgm:cxn modelId="{7C5AC30E-96C2-754F-BAAC-875E1D889ED8}" srcId="{7C4F427D-26F4-804E-9310-5C9DF18D0B69}" destId="{2C2224E5-F137-8C46-86B8-A1656039477B}" srcOrd="0" destOrd="0" parTransId="{A352E2E5-70E1-354E-95B0-4EEAC9B324C2}" sibTransId="{DF0DE091-B3B8-A64A-B576-48F9C53C01DC}"/>
    <dgm:cxn modelId="{93F3D7CC-0DEC-A749-83E2-380869A39F63}" type="presOf" srcId="{862474A8-D592-C745-9DB3-6E3C81FCDC52}" destId="{9382A739-31AA-DA4D-8B57-EA0991650FDE}" srcOrd="0" destOrd="0" presId="urn:microsoft.com/office/officeart/2005/8/layout/radial1"/>
    <dgm:cxn modelId="{097A78E9-253C-CB46-8C61-CD7A6818464C}" srcId="{68E269D6-50C2-EB41-98C6-6878B6433B09}" destId="{A8E5EA90-A583-CD44-815D-F831BCBD6623}" srcOrd="0" destOrd="0" parTransId="{F9958704-B052-B54E-9A23-C0714ADD9139}" sibTransId="{FD57D9C6-E3C2-5149-8D65-9449FC2E671F}"/>
    <dgm:cxn modelId="{AB07F47A-4DE1-FB49-ACAC-821E87AD5162}" type="presOf" srcId="{49EF66F6-4EF8-994E-90DC-EACB9BA50A83}" destId="{68D6427D-A193-4346-8804-F79C0CFEAD5A}" srcOrd="0" destOrd="0" presId="urn:microsoft.com/office/officeart/2005/8/layout/radial1"/>
    <dgm:cxn modelId="{CC599CBA-EF7B-F140-9F79-F696BCBF21D7}" srcId="{0A5681D9-9E86-AE4D-801B-6CA2BD312D84}" destId="{89D2CF84-D064-1B4A-85CE-26BD9FD772E4}" srcOrd="0" destOrd="0" parTransId="{3B9A67C1-B367-064A-854C-0A408A1603C0}" sibTransId="{1C03717C-6DFE-844D-979D-599E401F569D}"/>
    <dgm:cxn modelId="{A0F35C3B-E104-8E41-B77F-B066B15D7696}" type="presOf" srcId="{924A5729-15FD-AE45-8FF9-529670AEA88B}" destId="{E1C98318-4866-CF46-AE75-52967057C868}" srcOrd="1" destOrd="0" presId="urn:microsoft.com/office/officeart/2005/8/layout/radial1"/>
    <dgm:cxn modelId="{5E498B24-32F6-1548-8925-3C64DEB4E09C}" type="presOf" srcId="{4C8962FE-DF9A-D545-8BAC-902AB86F7BFD}" destId="{9382A739-31AA-DA4D-8B57-EA0991650FDE}" srcOrd="0" destOrd="1" presId="urn:microsoft.com/office/officeart/2005/8/layout/radial1"/>
    <dgm:cxn modelId="{5D0E03E4-5F88-9947-B755-145376A31C7F}" type="presOf" srcId="{68E269D6-50C2-EB41-98C6-6878B6433B09}" destId="{06706CC1-F3ED-7A48-AC0C-CDC64A577293}" srcOrd="0" destOrd="0" presId="urn:microsoft.com/office/officeart/2005/8/layout/radial1"/>
    <dgm:cxn modelId="{3DA5A9F4-0704-2946-84B2-4E1DBDB30D53}" type="presOf" srcId="{FA7A5C76-610B-D94E-8701-5EF26B89A729}" destId="{826415B6-316D-6A4B-8D81-E3AA568A092B}" srcOrd="1" destOrd="0" presId="urn:microsoft.com/office/officeart/2005/8/layout/radial1"/>
    <dgm:cxn modelId="{20BE7E9C-D09A-A046-BDCC-8A66CAD48251}" type="presOf" srcId="{6D5DD930-8F5C-714F-B64E-C211E253671F}" destId="{52517471-D267-8449-94EC-9B3ABD43D58E}" srcOrd="0" destOrd="0" presId="urn:microsoft.com/office/officeart/2005/8/layout/radial1"/>
    <dgm:cxn modelId="{07AE722B-2AAB-9447-ADED-6593D62627C7}" type="presOf" srcId="{0A5681D9-9E86-AE4D-801B-6CA2BD312D84}" destId="{15672098-3AC1-1C41-B129-0FE07ACE950C}" srcOrd="0" destOrd="0" presId="urn:microsoft.com/office/officeart/2005/8/layout/radial1"/>
    <dgm:cxn modelId="{11089515-A154-7340-BE8C-5AE1B9891C34}" srcId="{5682FA88-5323-3D4A-8E8E-82293BE91020}" destId="{4D3868D3-AE34-2F42-B6D7-3F39743FAFE1}" srcOrd="0" destOrd="0" parTransId="{F2AAEDD9-B76F-914B-8167-884BD65E4C74}" sibTransId="{26AFE5BC-6A38-B04D-85AA-2737F462E71D}"/>
    <dgm:cxn modelId="{8A3F53DC-986E-8345-AC17-4F3C9CA9DB37}" type="presOf" srcId="{3B9A67C1-B367-064A-854C-0A408A1603C0}" destId="{84EEC9C6-DBFB-CE4D-92C6-7CFAF14BDDA1}" srcOrd="0" destOrd="0" presId="urn:microsoft.com/office/officeart/2005/8/layout/radial1"/>
    <dgm:cxn modelId="{10787463-3787-9249-AD7B-9EF45F75BE7D}" type="presOf" srcId="{FA9E5420-A840-E74F-B507-0DB028B8E908}" destId="{F6AD8150-877A-EA45-AF88-0EF36CD0EBB0}" srcOrd="0" destOrd="0" presId="urn:microsoft.com/office/officeart/2005/8/layout/radial1"/>
    <dgm:cxn modelId="{F0C3CB2D-C36C-9647-8DED-8D0708975BDC}" srcId="{0A5681D9-9E86-AE4D-801B-6CA2BD312D84}" destId="{862474A8-D592-C745-9DB3-6E3C81FCDC52}" srcOrd="4" destOrd="0" parTransId="{924A5729-15FD-AE45-8FF9-529670AEA88B}" sibTransId="{F5AB755E-AC26-8748-BD26-F065ED7AB707}"/>
    <dgm:cxn modelId="{48E3605E-D97A-CF46-B228-04395F1D1893}" srcId="{1F17844F-BACE-C441-9165-2499147637E2}" destId="{0A5681D9-9E86-AE4D-801B-6CA2BD312D84}" srcOrd="0" destOrd="0" parTransId="{FAABC923-7DB1-904E-8D8C-A6C910BABA3F}" sibTransId="{3AD2AF4D-459D-E34A-A5D2-DCAA51FC8178}"/>
    <dgm:cxn modelId="{A8E0EFF3-0B13-F14E-AB5A-6A62FA3F178D}" srcId="{0A5681D9-9E86-AE4D-801B-6CA2BD312D84}" destId="{5682FA88-5323-3D4A-8E8E-82293BE91020}" srcOrd="5" destOrd="0" parTransId="{FA7A5C76-610B-D94E-8701-5EF26B89A729}" sibTransId="{47892338-ED5A-634B-AF7F-B40FD4164049}"/>
    <dgm:cxn modelId="{01B305F8-EA48-024B-AD93-252DFD9B155E}" type="presOf" srcId="{4D3868D3-AE34-2F42-B6D7-3F39743FAFE1}" destId="{152B3F27-2F64-8544-913D-974BE8BCBA67}" srcOrd="0" destOrd="1" presId="urn:microsoft.com/office/officeart/2005/8/layout/radial1"/>
    <dgm:cxn modelId="{B65ECC34-0D28-DF45-ADD3-2FC576B8451B}" srcId="{862474A8-D592-C745-9DB3-6E3C81FCDC52}" destId="{4C8962FE-DF9A-D545-8BAC-902AB86F7BFD}" srcOrd="0" destOrd="0" parTransId="{D4C1BE23-B597-A64C-BFDF-04A123EC4AFC}" sibTransId="{38FC614D-4AA9-3C41-8F5D-B5B4E9C4F754}"/>
    <dgm:cxn modelId="{8EC9B802-4282-AA4F-B080-97376C997563}" srcId="{0A5681D9-9E86-AE4D-801B-6CA2BD312D84}" destId="{68E269D6-50C2-EB41-98C6-6878B6433B09}" srcOrd="3" destOrd="0" parTransId="{FA9E5420-A840-E74F-B507-0DB028B8E908}" sibTransId="{D71F24EB-E726-4345-A196-D8C9BF93C18B}"/>
    <dgm:cxn modelId="{5F8A9B7C-A2D9-0049-903A-E520ED0DDAAA}" type="presParOf" srcId="{8148E7FE-7DEB-224F-8FD9-920CD0643912}" destId="{15672098-3AC1-1C41-B129-0FE07ACE950C}" srcOrd="0" destOrd="0" presId="urn:microsoft.com/office/officeart/2005/8/layout/radial1"/>
    <dgm:cxn modelId="{5F86EB44-90B0-F541-91F9-CCD9BF298AC8}" type="presParOf" srcId="{8148E7FE-7DEB-224F-8FD9-920CD0643912}" destId="{84EEC9C6-DBFB-CE4D-92C6-7CFAF14BDDA1}" srcOrd="1" destOrd="0" presId="urn:microsoft.com/office/officeart/2005/8/layout/radial1"/>
    <dgm:cxn modelId="{AB3F6B88-43C3-5B46-9C20-7D3E0129E72D}" type="presParOf" srcId="{84EEC9C6-DBFB-CE4D-92C6-7CFAF14BDDA1}" destId="{4EB3FB54-878D-5F4F-AD3D-A6FC656346B1}" srcOrd="0" destOrd="0" presId="urn:microsoft.com/office/officeart/2005/8/layout/radial1"/>
    <dgm:cxn modelId="{38A20DA8-9219-334E-BB65-76055D710677}" type="presParOf" srcId="{8148E7FE-7DEB-224F-8FD9-920CD0643912}" destId="{F4666945-1909-2144-8FB6-756EFF04CD05}" srcOrd="2" destOrd="0" presId="urn:microsoft.com/office/officeart/2005/8/layout/radial1"/>
    <dgm:cxn modelId="{7179F73C-3006-464D-9984-4FCE3E015AEA}" type="presParOf" srcId="{8148E7FE-7DEB-224F-8FD9-920CD0643912}" destId="{68D6427D-A193-4346-8804-F79C0CFEAD5A}" srcOrd="3" destOrd="0" presId="urn:microsoft.com/office/officeart/2005/8/layout/radial1"/>
    <dgm:cxn modelId="{832CCE68-E2F6-4546-8C1C-8E417A073CC7}" type="presParOf" srcId="{68D6427D-A193-4346-8804-F79C0CFEAD5A}" destId="{9E163942-B42E-BF4D-8BA6-A26D4DBEDF47}" srcOrd="0" destOrd="0" presId="urn:microsoft.com/office/officeart/2005/8/layout/radial1"/>
    <dgm:cxn modelId="{C1220421-2C76-094E-B405-F1148DE243CD}" type="presParOf" srcId="{8148E7FE-7DEB-224F-8FD9-920CD0643912}" destId="{A636D538-5F98-B541-B715-02C010354673}" srcOrd="4" destOrd="0" presId="urn:microsoft.com/office/officeart/2005/8/layout/radial1"/>
    <dgm:cxn modelId="{F08CD538-BB58-994D-BEBB-23EC4B368D62}" type="presParOf" srcId="{8148E7FE-7DEB-224F-8FD9-920CD0643912}" destId="{52517471-D267-8449-94EC-9B3ABD43D58E}" srcOrd="5" destOrd="0" presId="urn:microsoft.com/office/officeart/2005/8/layout/radial1"/>
    <dgm:cxn modelId="{5DC940BD-CD27-A642-8EF0-9BA723DE3797}" type="presParOf" srcId="{52517471-D267-8449-94EC-9B3ABD43D58E}" destId="{86EADA8D-A016-5B48-BE03-D53BD5F10C95}" srcOrd="0" destOrd="0" presId="urn:microsoft.com/office/officeart/2005/8/layout/radial1"/>
    <dgm:cxn modelId="{99B3B5FD-2EC9-CA41-B63A-F8714230019A}" type="presParOf" srcId="{8148E7FE-7DEB-224F-8FD9-920CD0643912}" destId="{A0985151-7E42-C04B-9EF3-80805931560F}" srcOrd="6" destOrd="0" presId="urn:microsoft.com/office/officeart/2005/8/layout/radial1"/>
    <dgm:cxn modelId="{4B5B015D-E970-9D4B-AC83-B71105BB2186}" type="presParOf" srcId="{8148E7FE-7DEB-224F-8FD9-920CD0643912}" destId="{F6AD8150-877A-EA45-AF88-0EF36CD0EBB0}" srcOrd="7" destOrd="0" presId="urn:microsoft.com/office/officeart/2005/8/layout/radial1"/>
    <dgm:cxn modelId="{5BE232BD-0E1C-A641-A406-28E48380EE55}" type="presParOf" srcId="{F6AD8150-877A-EA45-AF88-0EF36CD0EBB0}" destId="{32E43CF8-A5E6-9F47-A90C-763A4E1F6A26}" srcOrd="0" destOrd="0" presId="urn:microsoft.com/office/officeart/2005/8/layout/radial1"/>
    <dgm:cxn modelId="{82DD5D98-B0F4-F043-BFA8-71745705CA18}" type="presParOf" srcId="{8148E7FE-7DEB-224F-8FD9-920CD0643912}" destId="{06706CC1-F3ED-7A48-AC0C-CDC64A577293}" srcOrd="8" destOrd="0" presId="urn:microsoft.com/office/officeart/2005/8/layout/radial1"/>
    <dgm:cxn modelId="{12F75B9C-69D1-5D48-A62F-261F67EFB0F9}" type="presParOf" srcId="{8148E7FE-7DEB-224F-8FD9-920CD0643912}" destId="{26EB2E0A-2EAE-6343-8CBD-8DF205DCC1F1}" srcOrd="9" destOrd="0" presId="urn:microsoft.com/office/officeart/2005/8/layout/radial1"/>
    <dgm:cxn modelId="{42C9D5EC-1203-7D4B-9BD0-9969491A2BBB}" type="presParOf" srcId="{26EB2E0A-2EAE-6343-8CBD-8DF205DCC1F1}" destId="{E1C98318-4866-CF46-AE75-52967057C868}" srcOrd="0" destOrd="0" presId="urn:microsoft.com/office/officeart/2005/8/layout/radial1"/>
    <dgm:cxn modelId="{BB0CCC4A-95E5-2143-96FB-E2F667B78C5F}" type="presParOf" srcId="{8148E7FE-7DEB-224F-8FD9-920CD0643912}" destId="{9382A739-31AA-DA4D-8B57-EA0991650FDE}" srcOrd="10" destOrd="0" presId="urn:microsoft.com/office/officeart/2005/8/layout/radial1"/>
    <dgm:cxn modelId="{D3A4379A-534C-FB4F-962E-4DF2667C3028}" type="presParOf" srcId="{8148E7FE-7DEB-224F-8FD9-920CD0643912}" destId="{568E312E-504E-9E49-8250-7A928FBCCBA0}" srcOrd="11" destOrd="0" presId="urn:microsoft.com/office/officeart/2005/8/layout/radial1"/>
    <dgm:cxn modelId="{774A635E-09B3-5D41-BC1C-806907750809}" type="presParOf" srcId="{568E312E-504E-9E49-8250-7A928FBCCBA0}" destId="{826415B6-316D-6A4B-8D81-E3AA568A092B}" srcOrd="0" destOrd="0" presId="urn:microsoft.com/office/officeart/2005/8/layout/radial1"/>
    <dgm:cxn modelId="{6B17F299-F970-2D43-8F39-AD436729DA29}" type="presParOf" srcId="{8148E7FE-7DEB-224F-8FD9-920CD0643912}" destId="{152B3F27-2F64-8544-913D-974BE8BCBA67}" srcOrd="12" destOrd="0" presId="urn:microsoft.com/office/officeart/2005/8/layout/radial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B59F68-32EF-4C98-930A-1E858462994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4E4BC2B-B012-4602-B520-F016F786D1F0}">
      <dgm:prSet phldrT="[Text]"/>
      <dgm:spPr/>
      <dgm:t>
        <a:bodyPr/>
        <a:lstStyle/>
        <a:p>
          <a:r>
            <a:rPr lang="en-US" b="1" dirty="0"/>
            <a:t>VISION</a:t>
          </a:r>
        </a:p>
      </dgm:t>
    </dgm:pt>
    <dgm:pt modelId="{9E0E0AD6-131E-4606-ADAA-05F49526D5DB}" type="parTrans" cxnId="{FAA48727-85B6-4931-9A50-C7A3C3A58068}">
      <dgm:prSet/>
      <dgm:spPr/>
      <dgm:t>
        <a:bodyPr/>
        <a:lstStyle/>
        <a:p>
          <a:endParaRPr lang="en-US"/>
        </a:p>
      </dgm:t>
    </dgm:pt>
    <dgm:pt modelId="{5500E302-32CB-450F-BFF5-742D30339210}" type="sibTrans" cxnId="{FAA48727-85B6-4931-9A50-C7A3C3A58068}">
      <dgm:prSet/>
      <dgm:spPr/>
      <dgm:t>
        <a:bodyPr/>
        <a:lstStyle/>
        <a:p>
          <a:endParaRPr lang="en-US"/>
        </a:p>
      </dgm:t>
    </dgm:pt>
    <dgm:pt modelId="{BE767355-979D-4AFB-9BF8-B7486AB60EBE}">
      <dgm:prSet phldrT="[Text]"/>
      <dgm:spPr/>
      <dgm:t>
        <a:bodyPr/>
        <a:lstStyle/>
        <a:p>
          <a:r>
            <a:rPr lang="en-US" noProof="0" dirty="0">
              <a:solidFill>
                <a:srgbClr val="002060"/>
              </a:solidFill>
            </a:rPr>
            <a:t>Make Puerto Rico a Role Model for Behavioral/Mental Health Care and Service Delivery</a:t>
          </a:r>
          <a:endParaRPr lang="en-US" dirty="0">
            <a:solidFill>
              <a:srgbClr val="002060"/>
            </a:solidFill>
          </a:endParaRPr>
        </a:p>
      </dgm:t>
    </dgm:pt>
    <dgm:pt modelId="{55B1D56B-3745-41DA-913B-EC1238B95A45}" type="sibTrans" cxnId="{947DC233-7B98-4A62-9A5A-616AF822D538}">
      <dgm:prSet/>
      <dgm:spPr/>
      <dgm:t>
        <a:bodyPr/>
        <a:lstStyle/>
        <a:p>
          <a:endParaRPr lang="en-US"/>
        </a:p>
      </dgm:t>
    </dgm:pt>
    <dgm:pt modelId="{A1AD7FC4-067E-4768-B364-CFEF810A893F}" type="parTrans" cxnId="{947DC233-7B98-4A62-9A5A-616AF822D538}">
      <dgm:prSet/>
      <dgm:spPr/>
      <dgm:t>
        <a:bodyPr/>
        <a:lstStyle/>
        <a:p>
          <a:endParaRPr lang="en-US"/>
        </a:p>
      </dgm:t>
    </dgm:pt>
    <dgm:pt modelId="{35A57106-3456-493B-AC03-11B831A55AA0}" type="pres">
      <dgm:prSet presAssocID="{06B59F68-32EF-4C98-930A-1E8584629943}" presName="linear" presStyleCnt="0">
        <dgm:presLayoutVars>
          <dgm:dir/>
          <dgm:animLvl val="lvl"/>
          <dgm:resizeHandles val="exact"/>
        </dgm:presLayoutVars>
      </dgm:prSet>
      <dgm:spPr/>
      <dgm:t>
        <a:bodyPr/>
        <a:lstStyle/>
        <a:p>
          <a:endParaRPr lang="en-US"/>
        </a:p>
      </dgm:t>
    </dgm:pt>
    <dgm:pt modelId="{5AF842B9-62AC-4B36-82EC-20154EB5DBA7}" type="pres">
      <dgm:prSet presAssocID="{E4E4BC2B-B012-4602-B520-F016F786D1F0}" presName="parentLin" presStyleCnt="0"/>
      <dgm:spPr/>
    </dgm:pt>
    <dgm:pt modelId="{F42AC3A9-1E60-4813-BEF5-00F0E0785559}" type="pres">
      <dgm:prSet presAssocID="{E4E4BC2B-B012-4602-B520-F016F786D1F0}" presName="parentLeftMargin" presStyleLbl="node1" presStyleIdx="0" presStyleCnt="1"/>
      <dgm:spPr/>
      <dgm:t>
        <a:bodyPr/>
        <a:lstStyle/>
        <a:p>
          <a:endParaRPr lang="en-US"/>
        </a:p>
      </dgm:t>
    </dgm:pt>
    <dgm:pt modelId="{04BC7C4E-2C17-46E5-B77B-839B40D36261}" type="pres">
      <dgm:prSet presAssocID="{E4E4BC2B-B012-4602-B520-F016F786D1F0}" presName="parentText" presStyleLbl="node1" presStyleIdx="0" presStyleCnt="1">
        <dgm:presLayoutVars>
          <dgm:chMax val="0"/>
          <dgm:bulletEnabled val="1"/>
        </dgm:presLayoutVars>
      </dgm:prSet>
      <dgm:spPr/>
      <dgm:t>
        <a:bodyPr/>
        <a:lstStyle/>
        <a:p>
          <a:endParaRPr lang="en-US"/>
        </a:p>
      </dgm:t>
    </dgm:pt>
    <dgm:pt modelId="{3D26C820-FBB8-4E72-A42E-EA802F1661A3}" type="pres">
      <dgm:prSet presAssocID="{E4E4BC2B-B012-4602-B520-F016F786D1F0}" presName="negativeSpace" presStyleCnt="0"/>
      <dgm:spPr/>
    </dgm:pt>
    <dgm:pt modelId="{04488228-1904-4BB7-8CAD-AE492A154C86}" type="pres">
      <dgm:prSet presAssocID="{E4E4BC2B-B012-4602-B520-F016F786D1F0}" presName="childText" presStyleLbl="conFgAcc1" presStyleIdx="0" presStyleCnt="1">
        <dgm:presLayoutVars>
          <dgm:bulletEnabled val="1"/>
        </dgm:presLayoutVars>
      </dgm:prSet>
      <dgm:spPr/>
      <dgm:t>
        <a:bodyPr/>
        <a:lstStyle/>
        <a:p>
          <a:endParaRPr lang="en-US"/>
        </a:p>
      </dgm:t>
    </dgm:pt>
  </dgm:ptLst>
  <dgm:cxnLst>
    <dgm:cxn modelId="{947DC233-7B98-4A62-9A5A-616AF822D538}" srcId="{E4E4BC2B-B012-4602-B520-F016F786D1F0}" destId="{BE767355-979D-4AFB-9BF8-B7486AB60EBE}" srcOrd="0" destOrd="0" parTransId="{A1AD7FC4-067E-4768-B364-CFEF810A893F}" sibTransId="{55B1D56B-3745-41DA-913B-EC1238B95A45}"/>
    <dgm:cxn modelId="{FAA48727-85B6-4931-9A50-C7A3C3A58068}" srcId="{06B59F68-32EF-4C98-930A-1E8584629943}" destId="{E4E4BC2B-B012-4602-B520-F016F786D1F0}" srcOrd="0" destOrd="0" parTransId="{9E0E0AD6-131E-4606-ADAA-05F49526D5DB}" sibTransId="{5500E302-32CB-450F-BFF5-742D30339210}"/>
    <dgm:cxn modelId="{3E70DB34-5B5C-491D-99AB-53D90FA653C2}" type="presOf" srcId="{E4E4BC2B-B012-4602-B520-F016F786D1F0}" destId="{04BC7C4E-2C17-46E5-B77B-839B40D36261}" srcOrd="1" destOrd="0" presId="urn:microsoft.com/office/officeart/2005/8/layout/list1"/>
    <dgm:cxn modelId="{E7F8446E-D387-46AE-BB9F-4FBD019CBBCA}" type="presOf" srcId="{06B59F68-32EF-4C98-930A-1E8584629943}" destId="{35A57106-3456-493B-AC03-11B831A55AA0}" srcOrd="0" destOrd="0" presId="urn:microsoft.com/office/officeart/2005/8/layout/list1"/>
    <dgm:cxn modelId="{7CD6D707-2C0B-4B2F-94B6-DD2E0CFB1C63}" type="presOf" srcId="{E4E4BC2B-B012-4602-B520-F016F786D1F0}" destId="{F42AC3A9-1E60-4813-BEF5-00F0E0785559}" srcOrd="0" destOrd="0" presId="urn:microsoft.com/office/officeart/2005/8/layout/list1"/>
    <dgm:cxn modelId="{8990BEC7-237C-4891-B008-41A51FCC842F}" type="presOf" srcId="{BE767355-979D-4AFB-9BF8-B7486AB60EBE}" destId="{04488228-1904-4BB7-8CAD-AE492A154C86}" srcOrd="0" destOrd="0" presId="urn:microsoft.com/office/officeart/2005/8/layout/list1"/>
    <dgm:cxn modelId="{18740345-EB47-4E2D-A082-0F709052BA4A}" type="presParOf" srcId="{35A57106-3456-493B-AC03-11B831A55AA0}" destId="{5AF842B9-62AC-4B36-82EC-20154EB5DBA7}" srcOrd="0" destOrd="0" presId="urn:microsoft.com/office/officeart/2005/8/layout/list1"/>
    <dgm:cxn modelId="{0FC2DE58-0C82-4E18-BAC5-83B84F23D385}" type="presParOf" srcId="{5AF842B9-62AC-4B36-82EC-20154EB5DBA7}" destId="{F42AC3A9-1E60-4813-BEF5-00F0E0785559}" srcOrd="0" destOrd="0" presId="urn:microsoft.com/office/officeart/2005/8/layout/list1"/>
    <dgm:cxn modelId="{61BDFCA6-0E94-4E7B-AC69-F99923701A75}" type="presParOf" srcId="{5AF842B9-62AC-4B36-82EC-20154EB5DBA7}" destId="{04BC7C4E-2C17-46E5-B77B-839B40D36261}" srcOrd="1" destOrd="0" presId="urn:microsoft.com/office/officeart/2005/8/layout/list1"/>
    <dgm:cxn modelId="{7C6F96EA-5CF5-4043-8C8E-0D03116EA664}" type="presParOf" srcId="{35A57106-3456-493B-AC03-11B831A55AA0}" destId="{3D26C820-FBB8-4E72-A42E-EA802F1661A3}" srcOrd="1" destOrd="0" presId="urn:microsoft.com/office/officeart/2005/8/layout/list1"/>
    <dgm:cxn modelId="{F477E2AC-834F-4E09-A12C-3E6625810808}" type="presParOf" srcId="{35A57106-3456-493B-AC03-11B831A55AA0}" destId="{04488228-1904-4BB7-8CAD-AE492A154C86}"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B59F68-32EF-4C98-930A-1E858462994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7FFEBC7-FDF1-4245-854B-513350C0B224}">
      <dgm:prSet phldrT="[Text]" custT="1"/>
      <dgm:spPr/>
      <dgm:t>
        <a:bodyPr/>
        <a:lstStyle/>
        <a:p>
          <a:r>
            <a:rPr lang="en-US" sz="2200" b="0" dirty="0">
              <a:solidFill>
                <a:srgbClr val="002060"/>
              </a:solidFill>
              <a:effectLst/>
              <a:latin typeface="+mn-lt"/>
              <a:ea typeface="+mn-ea"/>
              <a:cs typeface="+mn-cs"/>
            </a:rPr>
            <a:t>Understand the landscape of behavioral, emotional, and mental health unmet needs among different sectors of the Puerto Rican population</a:t>
          </a:r>
          <a:endParaRPr lang="en-US" sz="2200" b="0" dirty="0">
            <a:solidFill>
              <a:srgbClr val="002060"/>
            </a:solidFill>
          </a:endParaRPr>
        </a:p>
      </dgm:t>
    </dgm:pt>
    <dgm:pt modelId="{0A8A127E-E07D-4069-9A40-1E42664DB9FD}" type="parTrans" cxnId="{4F0976E0-AC6F-4F03-9BFD-838971CF4485}">
      <dgm:prSet/>
      <dgm:spPr/>
      <dgm:t>
        <a:bodyPr/>
        <a:lstStyle/>
        <a:p>
          <a:endParaRPr lang="en-US"/>
        </a:p>
      </dgm:t>
    </dgm:pt>
    <dgm:pt modelId="{1EC5D6ED-2719-4233-9D2E-18E5FAF673E1}" type="sibTrans" cxnId="{4F0976E0-AC6F-4F03-9BFD-838971CF4485}">
      <dgm:prSet/>
      <dgm:spPr/>
      <dgm:t>
        <a:bodyPr/>
        <a:lstStyle/>
        <a:p>
          <a:endParaRPr lang="en-US"/>
        </a:p>
      </dgm:t>
    </dgm:pt>
    <dgm:pt modelId="{E4E4BC2B-B012-4602-B520-F016F786D1F0}">
      <dgm:prSet phldrT="[Text]" custT="1"/>
      <dgm:spPr/>
      <dgm:t>
        <a:bodyPr lIns="274320" rIns="274320"/>
        <a:lstStyle/>
        <a:p>
          <a:r>
            <a:rPr lang="en-US" sz="3600" b="1" dirty="0"/>
            <a:t>Goals</a:t>
          </a:r>
        </a:p>
      </dgm:t>
    </dgm:pt>
    <dgm:pt modelId="{5500E302-32CB-450F-BFF5-742D30339210}" type="sibTrans" cxnId="{FAA48727-85B6-4931-9A50-C7A3C3A58068}">
      <dgm:prSet/>
      <dgm:spPr/>
      <dgm:t>
        <a:bodyPr/>
        <a:lstStyle/>
        <a:p>
          <a:endParaRPr lang="en-US"/>
        </a:p>
      </dgm:t>
    </dgm:pt>
    <dgm:pt modelId="{9E0E0AD6-131E-4606-ADAA-05F49526D5DB}" type="parTrans" cxnId="{FAA48727-85B6-4931-9A50-C7A3C3A58068}">
      <dgm:prSet/>
      <dgm:spPr/>
      <dgm:t>
        <a:bodyPr/>
        <a:lstStyle/>
        <a:p>
          <a:endParaRPr lang="en-US"/>
        </a:p>
      </dgm:t>
    </dgm:pt>
    <dgm:pt modelId="{68F1576E-49B7-4012-9C5C-810C8D2D5ADC}">
      <dgm:prSet phldrT="[Text]" custT="1"/>
      <dgm:spPr/>
      <dgm:t>
        <a:bodyPr/>
        <a:lstStyle/>
        <a:p>
          <a:r>
            <a:rPr lang="en-US" sz="2200" b="0" dirty="0">
              <a:solidFill>
                <a:srgbClr val="002060"/>
              </a:solidFill>
              <a:effectLst/>
              <a:latin typeface="+mn-lt"/>
              <a:ea typeface="+mn-ea"/>
              <a:cs typeface="+mn-cs"/>
            </a:rPr>
            <a:t>Promote empowerment and post-disaster stress-reduction through peer-to-peer interaction</a:t>
          </a:r>
          <a:endParaRPr lang="en-US" sz="2200" b="0" dirty="0">
            <a:solidFill>
              <a:srgbClr val="002060"/>
            </a:solidFill>
          </a:endParaRPr>
        </a:p>
      </dgm:t>
    </dgm:pt>
    <dgm:pt modelId="{B8C80E73-C9EB-494D-882F-6CC4E19200AE}" type="parTrans" cxnId="{6AD3E3B1-32C6-418F-8319-1D9B1027963E}">
      <dgm:prSet/>
      <dgm:spPr/>
      <dgm:t>
        <a:bodyPr/>
        <a:lstStyle/>
        <a:p>
          <a:endParaRPr lang="en-US"/>
        </a:p>
      </dgm:t>
    </dgm:pt>
    <dgm:pt modelId="{42F0AE1F-9DD0-4567-89D8-1B1977A598D8}" type="sibTrans" cxnId="{6AD3E3B1-32C6-418F-8319-1D9B1027963E}">
      <dgm:prSet/>
      <dgm:spPr/>
      <dgm:t>
        <a:bodyPr/>
        <a:lstStyle/>
        <a:p>
          <a:endParaRPr lang="en-US"/>
        </a:p>
      </dgm:t>
    </dgm:pt>
    <dgm:pt modelId="{B18DAD7C-E6CC-4C00-A342-FD69B50F53BC}">
      <dgm:prSet phldrT="[Text]" custT="1"/>
      <dgm:spPr/>
      <dgm:t>
        <a:bodyPr/>
        <a:lstStyle/>
        <a:p>
          <a:r>
            <a:rPr lang="en-US" sz="2200" b="0">
              <a:solidFill>
                <a:srgbClr val="002060"/>
              </a:solidFill>
              <a:effectLst/>
              <a:latin typeface="+mn-lt"/>
              <a:ea typeface="+mn-ea"/>
              <a:cs typeface="+mn-cs"/>
            </a:rPr>
            <a:t>Promote Psychological First Aid (PFA) Training for First Responders</a:t>
          </a:r>
          <a:endParaRPr lang="en-US" sz="2200" b="0" dirty="0">
            <a:solidFill>
              <a:srgbClr val="002060"/>
            </a:solidFill>
          </a:endParaRPr>
        </a:p>
      </dgm:t>
    </dgm:pt>
    <dgm:pt modelId="{56EA4172-90AF-4575-AC44-AC77251983DE}" type="parTrans" cxnId="{FDBA8912-B31B-483A-9BA9-B599B39F0FD5}">
      <dgm:prSet/>
      <dgm:spPr/>
      <dgm:t>
        <a:bodyPr/>
        <a:lstStyle/>
        <a:p>
          <a:endParaRPr lang="en-US"/>
        </a:p>
      </dgm:t>
    </dgm:pt>
    <dgm:pt modelId="{25BD2EE3-664E-4796-A22D-F17D9F0EC697}" type="sibTrans" cxnId="{FDBA8912-B31B-483A-9BA9-B599B39F0FD5}">
      <dgm:prSet/>
      <dgm:spPr/>
      <dgm:t>
        <a:bodyPr/>
        <a:lstStyle/>
        <a:p>
          <a:endParaRPr lang="en-US"/>
        </a:p>
      </dgm:t>
    </dgm:pt>
    <dgm:pt modelId="{8E50A980-C1AD-44CC-B393-2B0EB8671681}">
      <dgm:prSet phldrT="[Text]" custT="1"/>
      <dgm:spPr/>
      <dgm:t>
        <a:bodyPr/>
        <a:lstStyle/>
        <a:p>
          <a:r>
            <a:rPr lang="en-US" sz="2200" b="0" dirty="0">
              <a:solidFill>
                <a:srgbClr val="002060"/>
              </a:solidFill>
              <a:effectLst/>
              <a:latin typeface="+mn-lt"/>
              <a:ea typeface="+mn-ea"/>
              <a:cs typeface="+mn-cs"/>
            </a:rPr>
            <a:t>Identify opportunities and solutions to address unmet B/E/M Health needs across Puerto Rico </a:t>
          </a:r>
          <a:endParaRPr lang="en-US" sz="2200" b="0" dirty="0">
            <a:solidFill>
              <a:srgbClr val="002060"/>
            </a:solidFill>
          </a:endParaRPr>
        </a:p>
      </dgm:t>
    </dgm:pt>
    <dgm:pt modelId="{A343E057-457B-4741-A746-835BA21773F3}" type="parTrans" cxnId="{FCCADF77-05F8-452F-89C9-4931B124B367}">
      <dgm:prSet/>
      <dgm:spPr/>
      <dgm:t>
        <a:bodyPr/>
        <a:lstStyle/>
        <a:p>
          <a:endParaRPr lang="en-US"/>
        </a:p>
      </dgm:t>
    </dgm:pt>
    <dgm:pt modelId="{27629B4F-ECF5-4804-A0BF-FE41885F07FA}" type="sibTrans" cxnId="{FCCADF77-05F8-452F-89C9-4931B124B367}">
      <dgm:prSet/>
      <dgm:spPr/>
      <dgm:t>
        <a:bodyPr/>
        <a:lstStyle/>
        <a:p>
          <a:endParaRPr lang="en-US"/>
        </a:p>
      </dgm:t>
    </dgm:pt>
    <dgm:pt modelId="{250DE5FF-0F87-417D-8796-516F5F1F3562}">
      <dgm:prSet phldrT="[Text]" custT="1"/>
      <dgm:spPr/>
      <dgm:t>
        <a:bodyPr/>
        <a:lstStyle/>
        <a:p>
          <a:r>
            <a:rPr lang="en-US" sz="2200" b="0" dirty="0">
              <a:solidFill>
                <a:srgbClr val="002060"/>
              </a:solidFill>
              <a:effectLst/>
              <a:latin typeface="+mn-lt"/>
              <a:ea typeface="+mn-ea"/>
              <a:cs typeface="+mn-cs"/>
            </a:rPr>
            <a:t>Collaborate with ASSMCA (</a:t>
          </a:r>
          <a:r>
            <a:rPr lang="en-US" sz="2200" dirty="0" err="1">
              <a:solidFill>
                <a:srgbClr val="002060"/>
              </a:solidFill>
            </a:rPr>
            <a:t>Administración</a:t>
          </a:r>
          <a:r>
            <a:rPr lang="en-US" sz="2200" dirty="0">
              <a:solidFill>
                <a:srgbClr val="002060"/>
              </a:solidFill>
            </a:rPr>
            <a:t> de </a:t>
          </a:r>
          <a:r>
            <a:rPr lang="en-US" sz="2200" dirty="0" err="1">
              <a:solidFill>
                <a:srgbClr val="002060"/>
              </a:solidFill>
            </a:rPr>
            <a:t>Servicios</a:t>
          </a:r>
          <a:r>
            <a:rPr lang="en-US" sz="2200" dirty="0">
              <a:solidFill>
                <a:srgbClr val="002060"/>
              </a:solidFill>
            </a:rPr>
            <a:t> de </a:t>
          </a:r>
          <a:r>
            <a:rPr lang="en-US" sz="2200" dirty="0" err="1">
              <a:solidFill>
                <a:srgbClr val="002060"/>
              </a:solidFill>
            </a:rPr>
            <a:t>Salud</a:t>
          </a:r>
          <a:r>
            <a:rPr lang="en-US" sz="2200" dirty="0">
              <a:solidFill>
                <a:srgbClr val="002060"/>
              </a:solidFill>
            </a:rPr>
            <a:t> y Contra la </a:t>
          </a:r>
          <a:r>
            <a:rPr lang="en-US" sz="2200" dirty="0" err="1">
              <a:solidFill>
                <a:srgbClr val="002060"/>
              </a:solidFill>
            </a:rPr>
            <a:t>Adicción</a:t>
          </a:r>
          <a:r>
            <a:rPr lang="en-US" sz="2200" dirty="0">
              <a:solidFill>
                <a:srgbClr val="002060"/>
              </a:solidFill>
            </a:rPr>
            <a:t>)</a:t>
          </a:r>
          <a:r>
            <a:rPr lang="en-US" sz="2200" b="0" dirty="0">
              <a:solidFill>
                <a:srgbClr val="002060"/>
              </a:solidFill>
              <a:effectLst/>
              <a:latin typeface="+mn-lt"/>
              <a:ea typeface="+mn-ea"/>
              <a:cs typeface="+mn-cs"/>
            </a:rPr>
            <a:t>, the PR Department of Health (PRDOH) and other behavioral/mental health care delivery stakeholders</a:t>
          </a:r>
          <a:endParaRPr lang="en-US" sz="2200" b="0" dirty="0">
            <a:solidFill>
              <a:srgbClr val="002060"/>
            </a:solidFill>
          </a:endParaRPr>
        </a:p>
      </dgm:t>
    </dgm:pt>
    <dgm:pt modelId="{8308F43A-9DE8-4E70-A55C-48B3AF549F19}" type="parTrans" cxnId="{C337D96F-AD51-47EA-96EE-AAFFCDD2F543}">
      <dgm:prSet/>
      <dgm:spPr/>
      <dgm:t>
        <a:bodyPr/>
        <a:lstStyle/>
        <a:p>
          <a:endParaRPr lang="en-US"/>
        </a:p>
      </dgm:t>
    </dgm:pt>
    <dgm:pt modelId="{22B36550-4954-40F7-BD4D-AB84D86D0E1F}" type="sibTrans" cxnId="{C337D96F-AD51-47EA-96EE-AAFFCDD2F543}">
      <dgm:prSet/>
      <dgm:spPr/>
      <dgm:t>
        <a:bodyPr/>
        <a:lstStyle/>
        <a:p>
          <a:endParaRPr lang="en-US"/>
        </a:p>
      </dgm:t>
    </dgm:pt>
    <dgm:pt modelId="{35A57106-3456-493B-AC03-11B831A55AA0}" type="pres">
      <dgm:prSet presAssocID="{06B59F68-32EF-4C98-930A-1E8584629943}" presName="linear" presStyleCnt="0">
        <dgm:presLayoutVars>
          <dgm:dir/>
          <dgm:animLvl val="lvl"/>
          <dgm:resizeHandles val="exact"/>
        </dgm:presLayoutVars>
      </dgm:prSet>
      <dgm:spPr/>
      <dgm:t>
        <a:bodyPr/>
        <a:lstStyle/>
        <a:p>
          <a:endParaRPr lang="en-US"/>
        </a:p>
      </dgm:t>
    </dgm:pt>
    <dgm:pt modelId="{5AF842B9-62AC-4B36-82EC-20154EB5DBA7}" type="pres">
      <dgm:prSet presAssocID="{E4E4BC2B-B012-4602-B520-F016F786D1F0}" presName="parentLin" presStyleCnt="0"/>
      <dgm:spPr/>
    </dgm:pt>
    <dgm:pt modelId="{F42AC3A9-1E60-4813-BEF5-00F0E0785559}" type="pres">
      <dgm:prSet presAssocID="{E4E4BC2B-B012-4602-B520-F016F786D1F0}" presName="parentLeftMargin" presStyleLbl="node1" presStyleIdx="0" presStyleCnt="1"/>
      <dgm:spPr/>
      <dgm:t>
        <a:bodyPr/>
        <a:lstStyle/>
        <a:p>
          <a:endParaRPr lang="en-US"/>
        </a:p>
      </dgm:t>
    </dgm:pt>
    <dgm:pt modelId="{04BC7C4E-2C17-46E5-B77B-839B40D36261}" type="pres">
      <dgm:prSet presAssocID="{E4E4BC2B-B012-4602-B520-F016F786D1F0}" presName="parentText" presStyleLbl="node1" presStyleIdx="0" presStyleCnt="1" custScaleX="97183" custScaleY="152400" custLinFactNeighborX="-1972" custLinFactNeighborY="-10657">
        <dgm:presLayoutVars>
          <dgm:chMax val="0"/>
          <dgm:bulletEnabled val="1"/>
        </dgm:presLayoutVars>
      </dgm:prSet>
      <dgm:spPr/>
      <dgm:t>
        <a:bodyPr/>
        <a:lstStyle/>
        <a:p>
          <a:endParaRPr lang="en-US"/>
        </a:p>
      </dgm:t>
    </dgm:pt>
    <dgm:pt modelId="{3D26C820-FBB8-4E72-A42E-EA802F1661A3}" type="pres">
      <dgm:prSet presAssocID="{E4E4BC2B-B012-4602-B520-F016F786D1F0}" presName="negativeSpace" presStyleCnt="0"/>
      <dgm:spPr/>
    </dgm:pt>
    <dgm:pt modelId="{04488228-1904-4BB7-8CAD-AE492A154C86}" type="pres">
      <dgm:prSet presAssocID="{E4E4BC2B-B012-4602-B520-F016F786D1F0}" presName="childText" presStyleLbl="conFgAcc1" presStyleIdx="0" presStyleCnt="1" custScaleY="113042" custLinFactY="2995" custLinFactNeighborY="100000">
        <dgm:presLayoutVars>
          <dgm:bulletEnabled val="1"/>
        </dgm:presLayoutVars>
      </dgm:prSet>
      <dgm:spPr/>
      <dgm:t>
        <a:bodyPr/>
        <a:lstStyle/>
        <a:p>
          <a:endParaRPr lang="en-US"/>
        </a:p>
      </dgm:t>
    </dgm:pt>
  </dgm:ptLst>
  <dgm:cxnLst>
    <dgm:cxn modelId="{7CD6D707-2C0B-4B2F-94B6-DD2E0CFB1C63}" type="presOf" srcId="{E4E4BC2B-B012-4602-B520-F016F786D1F0}" destId="{F42AC3A9-1E60-4813-BEF5-00F0E0785559}" srcOrd="0" destOrd="0" presId="urn:microsoft.com/office/officeart/2005/8/layout/list1"/>
    <dgm:cxn modelId="{B359E625-B270-4ADF-B179-4AC9ED6E7232}" type="presOf" srcId="{250DE5FF-0F87-417D-8796-516F5F1F3562}" destId="{04488228-1904-4BB7-8CAD-AE492A154C86}" srcOrd="0" destOrd="1" presId="urn:microsoft.com/office/officeart/2005/8/layout/list1"/>
    <dgm:cxn modelId="{E9B0155C-613E-4CEF-8568-7A8C2B61F955}" type="presOf" srcId="{68F1576E-49B7-4012-9C5C-810C8D2D5ADC}" destId="{04488228-1904-4BB7-8CAD-AE492A154C86}" srcOrd="0" destOrd="3" presId="urn:microsoft.com/office/officeart/2005/8/layout/list1"/>
    <dgm:cxn modelId="{F44C5E29-F19A-446E-8246-9BC880B0D3CB}" type="presOf" srcId="{97FFEBC7-FDF1-4245-854B-513350C0B224}" destId="{04488228-1904-4BB7-8CAD-AE492A154C86}" srcOrd="0" destOrd="0" presId="urn:microsoft.com/office/officeart/2005/8/layout/list1"/>
    <dgm:cxn modelId="{FDBA8912-B31B-483A-9BA9-B599B39F0FD5}" srcId="{E4E4BC2B-B012-4602-B520-F016F786D1F0}" destId="{B18DAD7C-E6CC-4C00-A342-FD69B50F53BC}" srcOrd="4" destOrd="0" parTransId="{56EA4172-90AF-4575-AC44-AC77251983DE}" sibTransId="{25BD2EE3-664E-4796-A22D-F17D9F0EC697}"/>
    <dgm:cxn modelId="{FCCADF77-05F8-452F-89C9-4931B124B367}" srcId="{E4E4BC2B-B012-4602-B520-F016F786D1F0}" destId="{8E50A980-C1AD-44CC-B393-2B0EB8671681}" srcOrd="2" destOrd="0" parTransId="{A343E057-457B-4741-A746-835BA21773F3}" sibTransId="{27629B4F-ECF5-4804-A0BF-FE41885F07FA}"/>
    <dgm:cxn modelId="{C337D96F-AD51-47EA-96EE-AAFFCDD2F543}" srcId="{E4E4BC2B-B012-4602-B520-F016F786D1F0}" destId="{250DE5FF-0F87-417D-8796-516F5F1F3562}" srcOrd="1" destOrd="0" parTransId="{8308F43A-9DE8-4E70-A55C-48B3AF549F19}" sibTransId="{22B36550-4954-40F7-BD4D-AB84D86D0E1F}"/>
    <dgm:cxn modelId="{FAA48727-85B6-4931-9A50-C7A3C3A58068}" srcId="{06B59F68-32EF-4C98-930A-1E8584629943}" destId="{E4E4BC2B-B012-4602-B520-F016F786D1F0}" srcOrd="0" destOrd="0" parTransId="{9E0E0AD6-131E-4606-ADAA-05F49526D5DB}" sibTransId="{5500E302-32CB-450F-BFF5-742D30339210}"/>
    <dgm:cxn modelId="{6AD3E3B1-32C6-418F-8319-1D9B1027963E}" srcId="{E4E4BC2B-B012-4602-B520-F016F786D1F0}" destId="{68F1576E-49B7-4012-9C5C-810C8D2D5ADC}" srcOrd="3" destOrd="0" parTransId="{B8C80E73-C9EB-494D-882F-6CC4E19200AE}" sibTransId="{42F0AE1F-9DD0-4567-89D8-1B1977A598D8}"/>
    <dgm:cxn modelId="{E7F8446E-D387-46AE-BB9F-4FBD019CBBCA}" type="presOf" srcId="{06B59F68-32EF-4C98-930A-1E8584629943}" destId="{35A57106-3456-493B-AC03-11B831A55AA0}" srcOrd="0" destOrd="0" presId="urn:microsoft.com/office/officeart/2005/8/layout/list1"/>
    <dgm:cxn modelId="{DB0473BE-4439-4BBD-BB9C-A71F9B98C396}" type="presOf" srcId="{8E50A980-C1AD-44CC-B393-2B0EB8671681}" destId="{04488228-1904-4BB7-8CAD-AE492A154C86}" srcOrd="0" destOrd="2" presId="urn:microsoft.com/office/officeart/2005/8/layout/list1"/>
    <dgm:cxn modelId="{2FDFDFB3-E4CB-4FC2-A162-09716FCB12E4}" type="presOf" srcId="{B18DAD7C-E6CC-4C00-A342-FD69B50F53BC}" destId="{04488228-1904-4BB7-8CAD-AE492A154C86}" srcOrd="0" destOrd="4" presId="urn:microsoft.com/office/officeart/2005/8/layout/list1"/>
    <dgm:cxn modelId="{4F0976E0-AC6F-4F03-9BFD-838971CF4485}" srcId="{E4E4BC2B-B012-4602-B520-F016F786D1F0}" destId="{97FFEBC7-FDF1-4245-854B-513350C0B224}" srcOrd="0" destOrd="0" parTransId="{0A8A127E-E07D-4069-9A40-1E42664DB9FD}" sibTransId="{1EC5D6ED-2719-4233-9D2E-18E5FAF673E1}"/>
    <dgm:cxn modelId="{3E70DB34-5B5C-491D-99AB-53D90FA653C2}" type="presOf" srcId="{E4E4BC2B-B012-4602-B520-F016F786D1F0}" destId="{04BC7C4E-2C17-46E5-B77B-839B40D36261}" srcOrd="1" destOrd="0" presId="urn:microsoft.com/office/officeart/2005/8/layout/list1"/>
    <dgm:cxn modelId="{18740345-EB47-4E2D-A082-0F709052BA4A}" type="presParOf" srcId="{35A57106-3456-493B-AC03-11B831A55AA0}" destId="{5AF842B9-62AC-4B36-82EC-20154EB5DBA7}" srcOrd="0" destOrd="0" presId="urn:microsoft.com/office/officeart/2005/8/layout/list1"/>
    <dgm:cxn modelId="{0FC2DE58-0C82-4E18-BAC5-83B84F23D385}" type="presParOf" srcId="{5AF842B9-62AC-4B36-82EC-20154EB5DBA7}" destId="{F42AC3A9-1E60-4813-BEF5-00F0E0785559}" srcOrd="0" destOrd="0" presId="urn:microsoft.com/office/officeart/2005/8/layout/list1"/>
    <dgm:cxn modelId="{61BDFCA6-0E94-4E7B-AC69-F99923701A75}" type="presParOf" srcId="{5AF842B9-62AC-4B36-82EC-20154EB5DBA7}" destId="{04BC7C4E-2C17-46E5-B77B-839B40D36261}" srcOrd="1" destOrd="0" presId="urn:microsoft.com/office/officeart/2005/8/layout/list1"/>
    <dgm:cxn modelId="{7C6F96EA-5CF5-4043-8C8E-0D03116EA664}" type="presParOf" srcId="{35A57106-3456-493B-AC03-11B831A55AA0}" destId="{3D26C820-FBB8-4E72-A42E-EA802F1661A3}" srcOrd="1" destOrd="0" presId="urn:microsoft.com/office/officeart/2005/8/layout/list1"/>
    <dgm:cxn modelId="{F477E2AC-834F-4E09-A12C-3E6625810808}" type="presParOf" srcId="{35A57106-3456-493B-AC03-11B831A55AA0}" destId="{04488228-1904-4BB7-8CAD-AE492A154C86}"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6B59F68-32EF-4C98-930A-1E858462994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4E4BC2B-B012-4602-B520-F016F786D1F0}">
      <dgm:prSet phldrT="[Text]"/>
      <dgm:spPr/>
      <dgm:t>
        <a:bodyPr/>
        <a:lstStyle/>
        <a:p>
          <a:r>
            <a:rPr lang="en-US" b="1" dirty="0"/>
            <a:t>VISION</a:t>
          </a:r>
        </a:p>
      </dgm:t>
    </dgm:pt>
    <dgm:pt modelId="{9E0E0AD6-131E-4606-ADAA-05F49526D5DB}" type="parTrans" cxnId="{FAA48727-85B6-4931-9A50-C7A3C3A58068}">
      <dgm:prSet/>
      <dgm:spPr/>
      <dgm:t>
        <a:bodyPr/>
        <a:lstStyle/>
        <a:p>
          <a:endParaRPr lang="en-US"/>
        </a:p>
      </dgm:t>
    </dgm:pt>
    <dgm:pt modelId="{5500E302-32CB-450F-BFF5-742D30339210}" type="sibTrans" cxnId="{FAA48727-85B6-4931-9A50-C7A3C3A58068}">
      <dgm:prSet/>
      <dgm:spPr/>
      <dgm:t>
        <a:bodyPr/>
        <a:lstStyle/>
        <a:p>
          <a:endParaRPr lang="en-US"/>
        </a:p>
      </dgm:t>
    </dgm:pt>
    <dgm:pt modelId="{BE767355-979D-4AFB-9BF8-B7486AB60EBE}">
      <dgm:prSet phldrT="[Text]"/>
      <dgm:spPr/>
      <dgm:t>
        <a:bodyPr/>
        <a:lstStyle/>
        <a:p>
          <a:r>
            <a:rPr lang="en-US" noProof="0" dirty="0">
              <a:solidFill>
                <a:srgbClr val="002060"/>
              </a:solidFill>
            </a:rPr>
            <a:t>Enhance and ensure the accessibility to human and social service programs across the lifespan for Puerto Ricans</a:t>
          </a:r>
          <a:endParaRPr lang="en-US" dirty="0">
            <a:solidFill>
              <a:srgbClr val="002060"/>
            </a:solidFill>
          </a:endParaRPr>
        </a:p>
      </dgm:t>
    </dgm:pt>
    <dgm:pt modelId="{55B1D56B-3745-41DA-913B-EC1238B95A45}" type="sibTrans" cxnId="{947DC233-7B98-4A62-9A5A-616AF822D538}">
      <dgm:prSet/>
      <dgm:spPr/>
      <dgm:t>
        <a:bodyPr/>
        <a:lstStyle/>
        <a:p>
          <a:endParaRPr lang="en-US"/>
        </a:p>
      </dgm:t>
    </dgm:pt>
    <dgm:pt modelId="{A1AD7FC4-067E-4768-B364-CFEF810A893F}" type="parTrans" cxnId="{947DC233-7B98-4A62-9A5A-616AF822D538}">
      <dgm:prSet/>
      <dgm:spPr/>
      <dgm:t>
        <a:bodyPr/>
        <a:lstStyle/>
        <a:p>
          <a:endParaRPr lang="en-US"/>
        </a:p>
      </dgm:t>
    </dgm:pt>
    <dgm:pt modelId="{35A57106-3456-493B-AC03-11B831A55AA0}" type="pres">
      <dgm:prSet presAssocID="{06B59F68-32EF-4C98-930A-1E8584629943}" presName="linear" presStyleCnt="0">
        <dgm:presLayoutVars>
          <dgm:dir/>
          <dgm:animLvl val="lvl"/>
          <dgm:resizeHandles val="exact"/>
        </dgm:presLayoutVars>
      </dgm:prSet>
      <dgm:spPr/>
      <dgm:t>
        <a:bodyPr/>
        <a:lstStyle/>
        <a:p>
          <a:endParaRPr lang="en-US"/>
        </a:p>
      </dgm:t>
    </dgm:pt>
    <dgm:pt modelId="{5AF842B9-62AC-4B36-82EC-20154EB5DBA7}" type="pres">
      <dgm:prSet presAssocID="{E4E4BC2B-B012-4602-B520-F016F786D1F0}" presName="parentLin" presStyleCnt="0"/>
      <dgm:spPr/>
    </dgm:pt>
    <dgm:pt modelId="{F42AC3A9-1E60-4813-BEF5-00F0E0785559}" type="pres">
      <dgm:prSet presAssocID="{E4E4BC2B-B012-4602-B520-F016F786D1F0}" presName="parentLeftMargin" presStyleLbl="node1" presStyleIdx="0" presStyleCnt="1"/>
      <dgm:spPr/>
      <dgm:t>
        <a:bodyPr/>
        <a:lstStyle/>
        <a:p>
          <a:endParaRPr lang="en-US"/>
        </a:p>
      </dgm:t>
    </dgm:pt>
    <dgm:pt modelId="{04BC7C4E-2C17-46E5-B77B-839B40D36261}" type="pres">
      <dgm:prSet presAssocID="{E4E4BC2B-B012-4602-B520-F016F786D1F0}" presName="parentText" presStyleLbl="node1" presStyleIdx="0" presStyleCnt="1">
        <dgm:presLayoutVars>
          <dgm:chMax val="0"/>
          <dgm:bulletEnabled val="1"/>
        </dgm:presLayoutVars>
      </dgm:prSet>
      <dgm:spPr/>
      <dgm:t>
        <a:bodyPr/>
        <a:lstStyle/>
        <a:p>
          <a:endParaRPr lang="en-US"/>
        </a:p>
      </dgm:t>
    </dgm:pt>
    <dgm:pt modelId="{3D26C820-FBB8-4E72-A42E-EA802F1661A3}" type="pres">
      <dgm:prSet presAssocID="{E4E4BC2B-B012-4602-B520-F016F786D1F0}" presName="negativeSpace" presStyleCnt="0"/>
      <dgm:spPr/>
    </dgm:pt>
    <dgm:pt modelId="{04488228-1904-4BB7-8CAD-AE492A154C86}" type="pres">
      <dgm:prSet presAssocID="{E4E4BC2B-B012-4602-B520-F016F786D1F0}" presName="childText" presStyleLbl="conFgAcc1" presStyleIdx="0" presStyleCnt="1">
        <dgm:presLayoutVars>
          <dgm:bulletEnabled val="1"/>
        </dgm:presLayoutVars>
      </dgm:prSet>
      <dgm:spPr/>
      <dgm:t>
        <a:bodyPr/>
        <a:lstStyle/>
        <a:p>
          <a:endParaRPr lang="en-US"/>
        </a:p>
      </dgm:t>
    </dgm:pt>
  </dgm:ptLst>
  <dgm:cxnLst>
    <dgm:cxn modelId="{947DC233-7B98-4A62-9A5A-616AF822D538}" srcId="{E4E4BC2B-B012-4602-B520-F016F786D1F0}" destId="{BE767355-979D-4AFB-9BF8-B7486AB60EBE}" srcOrd="0" destOrd="0" parTransId="{A1AD7FC4-067E-4768-B364-CFEF810A893F}" sibTransId="{55B1D56B-3745-41DA-913B-EC1238B95A45}"/>
    <dgm:cxn modelId="{FAA48727-85B6-4931-9A50-C7A3C3A58068}" srcId="{06B59F68-32EF-4C98-930A-1E8584629943}" destId="{E4E4BC2B-B012-4602-B520-F016F786D1F0}" srcOrd="0" destOrd="0" parTransId="{9E0E0AD6-131E-4606-ADAA-05F49526D5DB}" sibTransId="{5500E302-32CB-450F-BFF5-742D30339210}"/>
    <dgm:cxn modelId="{3E70DB34-5B5C-491D-99AB-53D90FA653C2}" type="presOf" srcId="{E4E4BC2B-B012-4602-B520-F016F786D1F0}" destId="{04BC7C4E-2C17-46E5-B77B-839B40D36261}" srcOrd="1" destOrd="0" presId="urn:microsoft.com/office/officeart/2005/8/layout/list1"/>
    <dgm:cxn modelId="{E7F8446E-D387-46AE-BB9F-4FBD019CBBCA}" type="presOf" srcId="{06B59F68-32EF-4C98-930A-1E8584629943}" destId="{35A57106-3456-493B-AC03-11B831A55AA0}" srcOrd="0" destOrd="0" presId="urn:microsoft.com/office/officeart/2005/8/layout/list1"/>
    <dgm:cxn modelId="{7CD6D707-2C0B-4B2F-94B6-DD2E0CFB1C63}" type="presOf" srcId="{E4E4BC2B-B012-4602-B520-F016F786D1F0}" destId="{F42AC3A9-1E60-4813-BEF5-00F0E0785559}" srcOrd="0" destOrd="0" presId="urn:microsoft.com/office/officeart/2005/8/layout/list1"/>
    <dgm:cxn modelId="{8990BEC7-237C-4891-B008-41A51FCC842F}" type="presOf" srcId="{BE767355-979D-4AFB-9BF8-B7486AB60EBE}" destId="{04488228-1904-4BB7-8CAD-AE492A154C86}" srcOrd="0" destOrd="0" presId="urn:microsoft.com/office/officeart/2005/8/layout/list1"/>
    <dgm:cxn modelId="{18740345-EB47-4E2D-A082-0F709052BA4A}" type="presParOf" srcId="{35A57106-3456-493B-AC03-11B831A55AA0}" destId="{5AF842B9-62AC-4B36-82EC-20154EB5DBA7}" srcOrd="0" destOrd="0" presId="urn:microsoft.com/office/officeart/2005/8/layout/list1"/>
    <dgm:cxn modelId="{0FC2DE58-0C82-4E18-BAC5-83B84F23D385}" type="presParOf" srcId="{5AF842B9-62AC-4B36-82EC-20154EB5DBA7}" destId="{F42AC3A9-1E60-4813-BEF5-00F0E0785559}" srcOrd="0" destOrd="0" presId="urn:microsoft.com/office/officeart/2005/8/layout/list1"/>
    <dgm:cxn modelId="{61BDFCA6-0E94-4E7B-AC69-F99923701A75}" type="presParOf" srcId="{5AF842B9-62AC-4B36-82EC-20154EB5DBA7}" destId="{04BC7C4E-2C17-46E5-B77B-839B40D36261}" srcOrd="1" destOrd="0" presId="urn:microsoft.com/office/officeart/2005/8/layout/list1"/>
    <dgm:cxn modelId="{7C6F96EA-5CF5-4043-8C8E-0D03116EA664}" type="presParOf" srcId="{35A57106-3456-493B-AC03-11B831A55AA0}" destId="{3D26C820-FBB8-4E72-A42E-EA802F1661A3}" srcOrd="1" destOrd="0" presId="urn:microsoft.com/office/officeart/2005/8/layout/list1"/>
    <dgm:cxn modelId="{F477E2AC-834F-4E09-A12C-3E6625810808}" type="presParOf" srcId="{35A57106-3456-493B-AC03-11B831A55AA0}" destId="{04488228-1904-4BB7-8CAD-AE492A154C86}"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6B59F68-32EF-4C98-930A-1E858462994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7FFEBC7-FDF1-4245-854B-513350C0B224}">
      <dgm:prSet phldrT="[Text]" custT="1"/>
      <dgm:spPr/>
      <dgm:t>
        <a:bodyPr/>
        <a:lstStyle/>
        <a:p>
          <a:r>
            <a:rPr lang="en-US" sz="2200" dirty="0">
              <a:solidFill>
                <a:srgbClr val="002060"/>
              </a:solidFill>
            </a:rPr>
            <a:t>Enhance PR Department of the Family (PRDF) emergency preparedness, response, and recovery planning and operations</a:t>
          </a:r>
        </a:p>
      </dgm:t>
    </dgm:pt>
    <dgm:pt modelId="{0A8A127E-E07D-4069-9A40-1E42664DB9FD}" type="parTrans" cxnId="{4F0976E0-AC6F-4F03-9BFD-838971CF4485}">
      <dgm:prSet/>
      <dgm:spPr/>
      <dgm:t>
        <a:bodyPr/>
        <a:lstStyle/>
        <a:p>
          <a:endParaRPr lang="en-US"/>
        </a:p>
      </dgm:t>
    </dgm:pt>
    <dgm:pt modelId="{1EC5D6ED-2719-4233-9D2E-18E5FAF673E1}" type="sibTrans" cxnId="{4F0976E0-AC6F-4F03-9BFD-838971CF4485}">
      <dgm:prSet/>
      <dgm:spPr/>
      <dgm:t>
        <a:bodyPr/>
        <a:lstStyle/>
        <a:p>
          <a:endParaRPr lang="en-US"/>
        </a:p>
      </dgm:t>
    </dgm:pt>
    <dgm:pt modelId="{E4E4BC2B-B012-4602-B520-F016F786D1F0}">
      <dgm:prSet phldrT="[Text]" custT="1"/>
      <dgm:spPr/>
      <dgm:t>
        <a:bodyPr lIns="274320" rIns="274320"/>
        <a:lstStyle/>
        <a:p>
          <a:r>
            <a:rPr lang="en-US" sz="3600" b="1" dirty="0"/>
            <a:t>Goals</a:t>
          </a:r>
        </a:p>
      </dgm:t>
    </dgm:pt>
    <dgm:pt modelId="{5500E302-32CB-450F-BFF5-742D30339210}" type="sibTrans" cxnId="{FAA48727-85B6-4931-9A50-C7A3C3A58068}">
      <dgm:prSet/>
      <dgm:spPr/>
      <dgm:t>
        <a:bodyPr/>
        <a:lstStyle/>
        <a:p>
          <a:endParaRPr lang="en-US"/>
        </a:p>
      </dgm:t>
    </dgm:pt>
    <dgm:pt modelId="{9E0E0AD6-131E-4606-ADAA-05F49526D5DB}" type="parTrans" cxnId="{FAA48727-85B6-4931-9A50-C7A3C3A58068}">
      <dgm:prSet/>
      <dgm:spPr/>
      <dgm:t>
        <a:bodyPr/>
        <a:lstStyle/>
        <a:p>
          <a:endParaRPr lang="en-US"/>
        </a:p>
      </dgm:t>
    </dgm:pt>
    <dgm:pt modelId="{CFF0B3ED-5644-4A20-88AD-6E7D529A75DE}">
      <dgm:prSet custT="1"/>
      <dgm:spPr/>
      <dgm:t>
        <a:bodyPr/>
        <a:lstStyle/>
        <a:p>
          <a:r>
            <a:rPr lang="en-US" sz="2200" dirty="0">
              <a:solidFill>
                <a:srgbClr val="002060"/>
              </a:solidFill>
            </a:rPr>
            <a:t>Similarly, support PR Department of Education (PRDE) throughout recovery</a:t>
          </a:r>
        </a:p>
      </dgm:t>
    </dgm:pt>
    <dgm:pt modelId="{E49833F5-1920-4443-A3E9-EBECF1288D89}" type="sibTrans" cxnId="{DC1393E2-C91B-4004-8DE7-395477CD313D}">
      <dgm:prSet/>
      <dgm:spPr/>
      <dgm:t>
        <a:bodyPr/>
        <a:lstStyle/>
        <a:p>
          <a:endParaRPr lang="en-US"/>
        </a:p>
      </dgm:t>
    </dgm:pt>
    <dgm:pt modelId="{9D97B9B2-C3B0-499B-9E79-8B4A4474D1CA}" type="parTrans" cxnId="{DC1393E2-C91B-4004-8DE7-395477CD313D}">
      <dgm:prSet/>
      <dgm:spPr/>
      <dgm:t>
        <a:bodyPr/>
        <a:lstStyle/>
        <a:p>
          <a:endParaRPr lang="en-US"/>
        </a:p>
      </dgm:t>
    </dgm:pt>
    <dgm:pt modelId="{853BE228-8B02-429B-AB82-013BB57F2D96}">
      <dgm:prSet custT="1"/>
      <dgm:spPr/>
      <dgm:t>
        <a:bodyPr/>
        <a:lstStyle/>
        <a:p>
          <a:r>
            <a:rPr lang="en-US" sz="2200" dirty="0">
              <a:solidFill>
                <a:srgbClr val="002060"/>
              </a:solidFill>
            </a:rPr>
            <a:t>Monitor prevalence of food insecurity and potential nutrition deficiencies</a:t>
          </a:r>
        </a:p>
      </dgm:t>
    </dgm:pt>
    <dgm:pt modelId="{7026081D-245A-4DC2-8E08-C87BB8A0CCBA}" type="sibTrans" cxnId="{873CA620-E98B-41AA-9F70-98D91E9BD2B2}">
      <dgm:prSet/>
      <dgm:spPr/>
      <dgm:t>
        <a:bodyPr/>
        <a:lstStyle/>
        <a:p>
          <a:endParaRPr lang="en-US"/>
        </a:p>
      </dgm:t>
    </dgm:pt>
    <dgm:pt modelId="{696F5508-2766-4210-BC23-69B9CCCE24E8}" type="parTrans" cxnId="{873CA620-E98B-41AA-9F70-98D91E9BD2B2}">
      <dgm:prSet/>
      <dgm:spPr/>
      <dgm:t>
        <a:bodyPr/>
        <a:lstStyle/>
        <a:p>
          <a:endParaRPr lang="en-US"/>
        </a:p>
      </dgm:t>
    </dgm:pt>
    <dgm:pt modelId="{6F041263-4442-4AAD-B03E-3FDECB064E89}">
      <dgm:prSet custT="1"/>
      <dgm:spPr/>
      <dgm:t>
        <a:bodyPr/>
        <a:lstStyle/>
        <a:p>
          <a:r>
            <a:rPr lang="en-US" sz="2200" dirty="0">
              <a:solidFill>
                <a:srgbClr val="002060"/>
              </a:solidFill>
            </a:rPr>
            <a:t>Support special populations during disaster recovery including:</a:t>
          </a:r>
        </a:p>
      </dgm:t>
    </dgm:pt>
    <dgm:pt modelId="{025F7AA9-03C2-4EA1-A80C-6A440FC4C3E3}" type="sibTrans" cxnId="{74F1AC37-E0AD-4F61-A68C-3541DA414155}">
      <dgm:prSet/>
      <dgm:spPr/>
      <dgm:t>
        <a:bodyPr/>
        <a:lstStyle/>
        <a:p>
          <a:endParaRPr lang="en-US"/>
        </a:p>
      </dgm:t>
    </dgm:pt>
    <dgm:pt modelId="{CE46F29A-9A44-4277-AB39-9646E3B2F94E}" type="parTrans" cxnId="{74F1AC37-E0AD-4F61-A68C-3541DA414155}">
      <dgm:prSet/>
      <dgm:spPr/>
      <dgm:t>
        <a:bodyPr/>
        <a:lstStyle/>
        <a:p>
          <a:endParaRPr lang="en-US"/>
        </a:p>
      </dgm:t>
    </dgm:pt>
    <dgm:pt modelId="{7A213A10-754B-46A8-83F5-B897246B65E0}">
      <dgm:prSet custT="1"/>
      <dgm:spPr/>
      <dgm:t>
        <a:bodyPr/>
        <a:lstStyle/>
        <a:p>
          <a:r>
            <a:rPr lang="en-US" sz="2200" dirty="0">
              <a:solidFill>
                <a:srgbClr val="002060"/>
              </a:solidFill>
            </a:rPr>
            <a:t>Children and families</a:t>
          </a:r>
        </a:p>
      </dgm:t>
    </dgm:pt>
    <dgm:pt modelId="{5B830560-82A9-4CD8-9924-81D2B038F98E}" type="sibTrans" cxnId="{1D0D6D6B-FE4D-44F8-8A94-09CD581D445C}">
      <dgm:prSet/>
      <dgm:spPr/>
      <dgm:t>
        <a:bodyPr/>
        <a:lstStyle/>
        <a:p>
          <a:endParaRPr lang="en-US"/>
        </a:p>
      </dgm:t>
    </dgm:pt>
    <dgm:pt modelId="{77CF8CFE-54C5-4506-A0A4-0DDAB7824061}" type="parTrans" cxnId="{1D0D6D6B-FE4D-44F8-8A94-09CD581D445C}">
      <dgm:prSet/>
      <dgm:spPr/>
      <dgm:t>
        <a:bodyPr/>
        <a:lstStyle/>
        <a:p>
          <a:endParaRPr lang="en-US"/>
        </a:p>
      </dgm:t>
    </dgm:pt>
    <dgm:pt modelId="{39AB44B2-BF93-45A8-9B69-4A8DFB4110EF}">
      <dgm:prSet custT="1"/>
      <dgm:spPr/>
      <dgm:t>
        <a:bodyPr/>
        <a:lstStyle/>
        <a:p>
          <a:r>
            <a:rPr lang="en-US" sz="2200" dirty="0">
              <a:solidFill>
                <a:srgbClr val="002060"/>
              </a:solidFill>
            </a:rPr>
            <a:t>At-risk and vulnerable </a:t>
          </a:r>
        </a:p>
      </dgm:t>
    </dgm:pt>
    <dgm:pt modelId="{2B325B80-4BB3-4CB4-AC87-EFD61DD8ACE3}" type="sibTrans" cxnId="{00C2680B-9689-40A6-A04D-03D3E0396377}">
      <dgm:prSet/>
      <dgm:spPr/>
      <dgm:t>
        <a:bodyPr/>
        <a:lstStyle/>
        <a:p>
          <a:endParaRPr lang="en-US"/>
        </a:p>
      </dgm:t>
    </dgm:pt>
    <dgm:pt modelId="{880022E4-C002-4E41-A12A-9BA38D67A445}" type="parTrans" cxnId="{00C2680B-9689-40A6-A04D-03D3E0396377}">
      <dgm:prSet/>
      <dgm:spPr/>
      <dgm:t>
        <a:bodyPr/>
        <a:lstStyle/>
        <a:p>
          <a:endParaRPr lang="en-US"/>
        </a:p>
      </dgm:t>
    </dgm:pt>
    <dgm:pt modelId="{2472ED54-8F7D-47B2-A4E1-B9934567F1F6}">
      <dgm:prSet custT="1"/>
      <dgm:spPr/>
      <dgm:t>
        <a:bodyPr/>
        <a:lstStyle/>
        <a:p>
          <a:r>
            <a:rPr lang="en-US" sz="2200" dirty="0">
              <a:solidFill>
                <a:srgbClr val="002060"/>
              </a:solidFill>
            </a:rPr>
            <a:t>Work environment for PRDF staff</a:t>
          </a:r>
        </a:p>
      </dgm:t>
    </dgm:pt>
    <dgm:pt modelId="{CD713A34-02E9-41C0-A9AB-47AA97AC0E90}" type="parTrans" cxnId="{CA02ED13-B762-459A-BDB3-221007345C6C}">
      <dgm:prSet/>
      <dgm:spPr/>
      <dgm:t>
        <a:bodyPr/>
        <a:lstStyle/>
        <a:p>
          <a:endParaRPr lang="en-US"/>
        </a:p>
      </dgm:t>
    </dgm:pt>
    <dgm:pt modelId="{B50AC542-DE70-4B6A-9CE7-589CDC94BE0C}" type="sibTrans" cxnId="{CA02ED13-B762-459A-BDB3-221007345C6C}">
      <dgm:prSet/>
      <dgm:spPr/>
      <dgm:t>
        <a:bodyPr/>
        <a:lstStyle/>
        <a:p>
          <a:endParaRPr lang="en-US"/>
        </a:p>
      </dgm:t>
    </dgm:pt>
    <dgm:pt modelId="{A58C3DF4-6EC8-43F1-AB00-E9A39954460B}">
      <dgm:prSet custT="1"/>
      <dgm:spPr/>
      <dgm:t>
        <a:bodyPr/>
        <a:lstStyle/>
        <a:p>
          <a:r>
            <a:rPr lang="en-US" sz="2200" dirty="0">
              <a:solidFill>
                <a:srgbClr val="002060"/>
              </a:solidFill>
            </a:rPr>
            <a:t>Seniors</a:t>
          </a:r>
        </a:p>
      </dgm:t>
    </dgm:pt>
    <dgm:pt modelId="{EA18F5E1-3CCA-4DE5-B615-4BB09C322498}" type="parTrans" cxnId="{0D55967C-8435-4D01-BC06-6E88444FEA05}">
      <dgm:prSet/>
      <dgm:spPr/>
      <dgm:t>
        <a:bodyPr/>
        <a:lstStyle/>
        <a:p>
          <a:endParaRPr lang="en-US"/>
        </a:p>
      </dgm:t>
    </dgm:pt>
    <dgm:pt modelId="{6D8BA6AD-5261-4678-A9CE-326963C7622B}" type="sibTrans" cxnId="{0D55967C-8435-4D01-BC06-6E88444FEA05}">
      <dgm:prSet/>
      <dgm:spPr/>
      <dgm:t>
        <a:bodyPr/>
        <a:lstStyle/>
        <a:p>
          <a:endParaRPr lang="en-US"/>
        </a:p>
      </dgm:t>
    </dgm:pt>
    <dgm:pt modelId="{35A57106-3456-493B-AC03-11B831A55AA0}" type="pres">
      <dgm:prSet presAssocID="{06B59F68-32EF-4C98-930A-1E8584629943}" presName="linear" presStyleCnt="0">
        <dgm:presLayoutVars>
          <dgm:dir/>
          <dgm:animLvl val="lvl"/>
          <dgm:resizeHandles val="exact"/>
        </dgm:presLayoutVars>
      </dgm:prSet>
      <dgm:spPr/>
      <dgm:t>
        <a:bodyPr/>
        <a:lstStyle/>
        <a:p>
          <a:endParaRPr lang="en-US"/>
        </a:p>
      </dgm:t>
    </dgm:pt>
    <dgm:pt modelId="{5AF842B9-62AC-4B36-82EC-20154EB5DBA7}" type="pres">
      <dgm:prSet presAssocID="{E4E4BC2B-B012-4602-B520-F016F786D1F0}" presName="parentLin" presStyleCnt="0"/>
      <dgm:spPr/>
    </dgm:pt>
    <dgm:pt modelId="{F42AC3A9-1E60-4813-BEF5-00F0E0785559}" type="pres">
      <dgm:prSet presAssocID="{E4E4BC2B-B012-4602-B520-F016F786D1F0}" presName="parentLeftMargin" presStyleLbl="node1" presStyleIdx="0" presStyleCnt="1"/>
      <dgm:spPr/>
      <dgm:t>
        <a:bodyPr/>
        <a:lstStyle/>
        <a:p>
          <a:endParaRPr lang="en-US"/>
        </a:p>
      </dgm:t>
    </dgm:pt>
    <dgm:pt modelId="{04BC7C4E-2C17-46E5-B77B-839B40D36261}" type="pres">
      <dgm:prSet presAssocID="{E4E4BC2B-B012-4602-B520-F016F786D1F0}" presName="parentText" presStyleLbl="node1" presStyleIdx="0" presStyleCnt="1" custScaleX="97183" custScaleY="152400" custLinFactNeighborX="-1972" custLinFactNeighborY="-2046">
        <dgm:presLayoutVars>
          <dgm:chMax val="0"/>
          <dgm:bulletEnabled val="1"/>
        </dgm:presLayoutVars>
      </dgm:prSet>
      <dgm:spPr/>
      <dgm:t>
        <a:bodyPr/>
        <a:lstStyle/>
        <a:p>
          <a:endParaRPr lang="en-US"/>
        </a:p>
      </dgm:t>
    </dgm:pt>
    <dgm:pt modelId="{3D26C820-FBB8-4E72-A42E-EA802F1661A3}" type="pres">
      <dgm:prSet presAssocID="{E4E4BC2B-B012-4602-B520-F016F786D1F0}" presName="negativeSpace" presStyleCnt="0"/>
      <dgm:spPr/>
    </dgm:pt>
    <dgm:pt modelId="{04488228-1904-4BB7-8CAD-AE492A154C86}" type="pres">
      <dgm:prSet presAssocID="{E4E4BC2B-B012-4602-B520-F016F786D1F0}" presName="childText" presStyleLbl="conFgAcc1" presStyleIdx="0" presStyleCnt="1" custScaleY="113042">
        <dgm:presLayoutVars>
          <dgm:bulletEnabled val="1"/>
        </dgm:presLayoutVars>
      </dgm:prSet>
      <dgm:spPr/>
      <dgm:t>
        <a:bodyPr/>
        <a:lstStyle/>
        <a:p>
          <a:endParaRPr lang="en-US"/>
        </a:p>
      </dgm:t>
    </dgm:pt>
  </dgm:ptLst>
  <dgm:cxnLst>
    <dgm:cxn modelId="{7CD6D707-2C0B-4B2F-94B6-DD2E0CFB1C63}" type="presOf" srcId="{E4E4BC2B-B012-4602-B520-F016F786D1F0}" destId="{F42AC3A9-1E60-4813-BEF5-00F0E0785559}" srcOrd="0" destOrd="0" presId="urn:microsoft.com/office/officeart/2005/8/layout/list1"/>
    <dgm:cxn modelId="{CA02ED13-B762-459A-BDB3-221007345C6C}" srcId="{6F041263-4442-4AAD-B03E-3FDECB064E89}" destId="{2472ED54-8F7D-47B2-A4E1-B9934567F1F6}" srcOrd="3" destOrd="0" parTransId="{CD713A34-02E9-41C0-A9AB-47AA97AC0E90}" sibTransId="{B50AC542-DE70-4B6A-9CE7-589CDC94BE0C}"/>
    <dgm:cxn modelId="{9817EB86-C9AF-4A9C-B773-431AFDF2F2EC}" type="presOf" srcId="{7A213A10-754B-46A8-83F5-B897246B65E0}" destId="{04488228-1904-4BB7-8CAD-AE492A154C86}" srcOrd="0" destOrd="5" presId="urn:microsoft.com/office/officeart/2005/8/layout/list1"/>
    <dgm:cxn modelId="{CD449956-76C8-4836-AF9C-11E2BD022657}" type="presOf" srcId="{853BE228-8B02-429B-AB82-013BB57F2D96}" destId="{04488228-1904-4BB7-8CAD-AE492A154C86}" srcOrd="0" destOrd="2" presId="urn:microsoft.com/office/officeart/2005/8/layout/list1"/>
    <dgm:cxn modelId="{74F1AC37-E0AD-4F61-A68C-3541DA414155}" srcId="{E4E4BC2B-B012-4602-B520-F016F786D1F0}" destId="{6F041263-4442-4AAD-B03E-3FDECB064E89}" srcOrd="3" destOrd="0" parTransId="{CE46F29A-9A44-4277-AB39-9646E3B2F94E}" sibTransId="{025F7AA9-03C2-4EA1-A80C-6A440FC4C3E3}"/>
    <dgm:cxn modelId="{1D0D6D6B-FE4D-44F8-8A94-09CD581D445C}" srcId="{6F041263-4442-4AAD-B03E-3FDECB064E89}" destId="{7A213A10-754B-46A8-83F5-B897246B65E0}" srcOrd="1" destOrd="0" parTransId="{77CF8CFE-54C5-4506-A0A4-0DDAB7824061}" sibTransId="{5B830560-82A9-4CD8-9924-81D2B038F98E}"/>
    <dgm:cxn modelId="{F44C5E29-F19A-446E-8246-9BC880B0D3CB}" type="presOf" srcId="{97FFEBC7-FDF1-4245-854B-513350C0B224}" destId="{04488228-1904-4BB7-8CAD-AE492A154C86}" srcOrd="0" destOrd="0" presId="urn:microsoft.com/office/officeart/2005/8/layout/list1"/>
    <dgm:cxn modelId="{DC1393E2-C91B-4004-8DE7-395477CD313D}" srcId="{E4E4BC2B-B012-4602-B520-F016F786D1F0}" destId="{CFF0B3ED-5644-4A20-88AD-6E7D529A75DE}" srcOrd="1" destOrd="0" parTransId="{9D97B9B2-C3B0-499B-9E79-8B4A4474D1CA}" sibTransId="{E49833F5-1920-4443-A3E9-EBECF1288D89}"/>
    <dgm:cxn modelId="{9950E6DA-71A8-43F1-848F-4043BD011958}" type="presOf" srcId="{2472ED54-8F7D-47B2-A4E1-B9934567F1F6}" destId="{04488228-1904-4BB7-8CAD-AE492A154C86}" srcOrd="0" destOrd="7" presId="urn:microsoft.com/office/officeart/2005/8/layout/list1"/>
    <dgm:cxn modelId="{FAA48727-85B6-4931-9A50-C7A3C3A58068}" srcId="{06B59F68-32EF-4C98-930A-1E8584629943}" destId="{E4E4BC2B-B012-4602-B520-F016F786D1F0}" srcOrd="0" destOrd="0" parTransId="{9E0E0AD6-131E-4606-ADAA-05F49526D5DB}" sibTransId="{5500E302-32CB-450F-BFF5-742D30339210}"/>
    <dgm:cxn modelId="{0D55967C-8435-4D01-BC06-6E88444FEA05}" srcId="{6F041263-4442-4AAD-B03E-3FDECB064E89}" destId="{A58C3DF4-6EC8-43F1-AB00-E9A39954460B}" srcOrd="0" destOrd="0" parTransId="{EA18F5E1-3CCA-4DE5-B615-4BB09C322498}" sibTransId="{6D8BA6AD-5261-4678-A9CE-326963C7622B}"/>
    <dgm:cxn modelId="{00C2680B-9689-40A6-A04D-03D3E0396377}" srcId="{6F041263-4442-4AAD-B03E-3FDECB064E89}" destId="{39AB44B2-BF93-45A8-9B69-4A8DFB4110EF}" srcOrd="2" destOrd="0" parTransId="{880022E4-C002-4E41-A12A-9BA38D67A445}" sibTransId="{2B325B80-4BB3-4CB4-AC87-EFD61DD8ACE3}"/>
    <dgm:cxn modelId="{E7F8446E-D387-46AE-BB9F-4FBD019CBBCA}" type="presOf" srcId="{06B59F68-32EF-4C98-930A-1E8584629943}" destId="{35A57106-3456-493B-AC03-11B831A55AA0}" srcOrd="0" destOrd="0" presId="urn:microsoft.com/office/officeart/2005/8/layout/list1"/>
    <dgm:cxn modelId="{873CA620-E98B-41AA-9F70-98D91E9BD2B2}" srcId="{E4E4BC2B-B012-4602-B520-F016F786D1F0}" destId="{853BE228-8B02-429B-AB82-013BB57F2D96}" srcOrd="2" destOrd="0" parTransId="{696F5508-2766-4210-BC23-69B9CCCE24E8}" sibTransId="{7026081D-245A-4DC2-8E08-C87BB8A0CCBA}"/>
    <dgm:cxn modelId="{010FA8B6-1F47-432E-B2C4-FFEA4C2C9965}" type="presOf" srcId="{6F041263-4442-4AAD-B03E-3FDECB064E89}" destId="{04488228-1904-4BB7-8CAD-AE492A154C86}" srcOrd="0" destOrd="3" presId="urn:microsoft.com/office/officeart/2005/8/layout/list1"/>
    <dgm:cxn modelId="{E86DA18B-FD10-4224-AA4D-DFD55113ABB0}" type="presOf" srcId="{39AB44B2-BF93-45A8-9B69-4A8DFB4110EF}" destId="{04488228-1904-4BB7-8CAD-AE492A154C86}" srcOrd="0" destOrd="6" presId="urn:microsoft.com/office/officeart/2005/8/layout/list1"/>
    <dgm:cxn modelId="{B9FD8C5D-87BC-4032-AF2D-66240D64B571}" type="presOf" srcId="{A58C3DF4-6EC8-43F1-AB00-E9A39954460B}" destId="{04488228-1904-4BB7-8CAD-AE492A154C86}" srcOrd="0" destOrd="4" presId="urn:microsoft.com/office/officeart/2005/8/layout/list1"/>
    <dgm:cxn modelId="{4F0976E0-AC6F-4F03-9BFD-838971CF4485}" srcId="{E4E4BC2B-B012-4602-B520-F016F786D1F0}" destId="{97FFEBC7-FDF1-4245-854B-513350C0B224}" srcOrd="0" destOrd="0" parTransId="{0A8A127E-E07D-4069-9A40-1E42664DB9FD}" sibTransId="{1EC5D6ED-2719-4233-9D2E-18E5FAF673E1}"/>
    <dgm:cxn modelId="{3E70DB34-5B5C-491D-99AB-53D90FA653C2}" type="presOf" srcId="{E4E4BC2B-B012-4602-B520-F016F786D1F0}" destId="{04BC7C4E-2C17-46E5-B77B-839B40D36261}" srcOrd="1" destOrd="0" presId="urn:microsoft.com/office/officeart/2005/8/layout/list1"/>
    <dgm:cxn modelId="{549CD886-8F03-4655-BC43-E333E4506A05}" type="presOf" srcId="{CFF0B3ED-5644-4A20-88AD-6E7D529A75DE}" destId="{04488228-1904-4BB7-8CAD-AE492A154C86}" srcOrd="0" destOrd="1" presId="urn:microsoft.com/office/officeart/2005/8/layout/list1"/>
    <dgm:cxn modelId="{18740345-EB47-4E2D-A082-0F709052BA4A}" type="presParOf" srcId="{35A57106-3456-493B-AC03-11B831A55AA0}" destId="{5AF842B9-62AC-4B36-82EC-20154EB5DBA7}" srcOrd="0" destOrd="0" presId="urn:microsoft.com/office/officeart/2005/8/layout/list1"/>
    <dgm:cxn modelId="{0FC2DE58-0C82-4E18-BAC5-83B84F23D385}" type="presParOf" srcId="{5AF842B9-62AC-4B36-82EC-20154EB5DBA7}" destId="{F42AC3A9-1E60-4813-BEF5-00F0E0785559}" srcOrd="0" destOrd="0" presId="urn:microsoft.com/office/officeart/2005/8/layout/list1"/>
    <dgm:cxn modelId="{61BDFCA6-0E94-4E7B-AC69-F99923701A75}" type="presParOf" srcId="{5AF842B9-62AC-4B36-82EC-20154EB5DBA7}" destId="{04BC7C4E-2C17-46E5-B77B-839B40D36261}" srcOrd="1" destOrd="0" presId="urn:microsoft.com/office/officeart/2005/8/layout/list1"/>
    <dgm:cxn modelId="{7C6F96EA-5CF5-4043-8C8E-0D03116EA664}" type="presParOf" srcId="{35A57106-3456-493B-AC03-11B831A55AA0}" destId="{3D26C820-FBB8-4E72-A42E-EA802F1661A3}" srcOrd="1" destOrd="0" presId="urn:microsoft.com/office/officeart/2005/8/layout/list1"/>
    <dgm:cxn modelId="{F477E2AC-834F-4E09-A12C-3E6625810808}" type="presParOf" srcId="{35A57106-3456-493B-AC03-11B831A55AA0}" destId="{04488228-1904-4BB7-8CAD-AE492A154C86}"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6B59F68-32EF-4C98-930A-1E858462994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4E4BC2B-B012-4602-B520-F016F786D1F0}">
      <dgm:prSet phldrT="[Text]"/>
      <dgm:spPr/>
      <dgm:t>
        <a:bodyPr/>
        <a:lstStyle/>
        <a:p>
          <a:r>
            <a:rPr lang="en-US" b="1" dirty="0" smtClean="0"/>
            <a:t>VISION</a:t>
          </a:r>
          <a:endParaRPr lang="en-US" b="1" dirty="0"/>
        </a:p>
      </dgm:t>
    </dgm:pt>
    <dgm:pt modelId="{9E0E0AD6-131E-4606-ADAA-05F49526D5DB}" type="parTrans" cxnId="{FAA48727-85B6-4931-9A50-C7A3C3A58068}">
      <dgm:prSet/>
      <dgm:spPr/>
      <dgm:t>
        <a:bodyPr/>
        <a:lstStyle/>
        <a:p>
          <a:endParaRPr lang="en-US"/>
        </a:p>
      </dgm:t>
    </dgm:pt>
    <dgm:pt modelId="{5500E302-32CB-450F-BFF5-742D30339210}" type="sibTrans" cxnId="{FAA48727-85B6-4931-9A50-C7A3C3A58068}">
      <dgm:prSet/>
      <dgm:spPr/>
      <dgm:t>
        <a:bodyPr/>
        <a:lstStyle/>
        <a:p>
          <a:endParaRPr lang="en-US"/>
        </a:p>
      </dgm:t>
    </dgm:pt>
    <dgm:pt modelId="{BE767355-979D-4AFB-9BF8-B7486AB60EBE}">
      <dgm:prSet phldrT="[Text]"/>
      <dgm:spPr/>
      <dgm:t>
        <a:bodyPr/>
        <a:lstStyle/>
        <a:p>
          <a:r>
            <a:rPr lang="en-US" dirty="0" smtClean="0"/>
            <a:t>Realize a fully recovered, prepared, and response-ready healthcare system in Puerto Rico that saves lives and protects the Commonwealth’s citizens during and after real-world events</a:t>
          </a:r>
          <a:endParaRPr lang="en-US" dirty="0"/>
        </a:p>
      </dgm:t>
    </dgm:pt>
    <dgm:pt modelId="{55B1D56B-3745-41DA-913B-EC1238B95A45}" type="sibTrans" cxnId="{947DC233-7B98-4A62-9A5A-616AF822D538}">
      <dgm:prSet/>
      <dgm:spPr/>
      <dgm:t>
        <a:bodyPr/>
        <a:lstStyle/>
        <a:p>
          <a:endParaRPr lang="en-US"/>
        </a:p>
      </dgm:t>
    </dgm:pt>
    <dgm:pt modelId="{A1AD7FC4-067E-4768-B364-CFEF810A893F}" type="parTrans" cxnId="{947DC233-7B98-4A62-9A5A-616AF822D538}">
      <dgm:prSet/>
      <dgm:spPr/>
      <dgm:t>
        <a:bodyPr/>
        <a:lstStyle/>
        <a:p>
          <a:endParaRPr lang="en-US"/>
        </a:p>
      </dgm:t>
    </dgm:pt>
    <dgm:pt modelId="{35A57106-3456-493B-AC03-11B831A55AA0}" type="pres">
      <dgm:prSet presAssocID="{06B59F68-32EF-4C98-930A-1E8584629943}" presName="linear" presStyleCnt="0">
        <dgm:presLayoutVars>
          <dgm:dir/>
          <dgm:animLvl val="lvl"/>
          <dgm:resizeHandles val="exact"/>
        </dgm:presLayoutVars>
      </dgm:prSet>
      <dgm:spPr/>
      <dgm:t>
        <a:bodyPr/>
        <a:lstStyle/>
        <a:p>
          <a:endParaRPr lang="en-US"/>
        </a:p>
      </dgm:t>
    </dgm:pt>
    <dgm:pt modelId="{5AF842B9-62AC-4B36-82EC-20154EB5DBA7}" type="pres">
      <dgm:prSet presAssocID="{E4E4BC2B-B012-4602-B520-F016F786D1F0}" presName="parentLin" presStyleCnt="0"/>
      <dgm:spPr/>
      <dgm:t>
        <a:bodyPr/>
        <a:lstStyle/>
        <a:p>
          <a:endParaRPr lang="en-US"/>
        </a:p>
      </dgm:t>
    </dgm:pt>
    <dgm:pt modelId="{F42AC3A9-1E60-4813-BEF5-00F0E0785559}" type="pres">
      <dgm:prSet presAssocID="{E4E4BC2B-B012-4602-B520-F016F786D1F0}" presName="parentLeftMargin" presStyleLbl="node1" presStyleIdx="0" presStyleCnt="1"/>
      <dgm:spPr/>
      <dgm:t>
        <a:bodyPr/>
        <a:lstStyle/>
        <a:p>
          <a:endParaRPr lang="en-US"/>
        </a:p>
      </dgm:t>
    </dgm:pt>
    <dgm:pt modelId="{04BC7C4E-2C17-46E5-B77B-839B40D36261}" type="pres">
      <dgm:prSet presAssocID="{E4E4BC2B-B012-4602-B520-F016F786D1F0}" presName="parentText" presStyleLbl="node1" presStyleIdx="0" presStyleCnt="1">
        <dgm:presLayoutVars>
          <dgm:chMax val="0"/>
          <dgm:bulletEnabled val="1"/>
        </dgm:presLayoutVars>
      </dgm:prSet>
      <dgm:spPr/>
      <dgm:t>
        <a:bodyPr/>
        <a:lstStyle/>
        <a:p>
          <a:endParaRPr lang="en-US"/>
        </a:p>
      </dgm:t>
    </dgm:pt>
    <dgm:pt modelId="{3D26C820-FBB8-4E72-A42E-EA802F1661A3}" type="pres">
      <dgm:prSet presAssocID="{E4E4BC2B-B012-4602-B520-F016F786D1F0}" presName="negativeSpace" presStyleCnt="0"/>
      <dgm:spPr/>
      <dgm:t>
        <a:bodyPr/>
        <a:lstStyle/>
        <a:p>
          <a:endParaRPr lang="en-US"/>
        </a:p>
      </dgm:t>
    </dgm:pt>
    <dgm:pt modelId="{04488228-1904-4BB7-8CAD-AE492A154C86}" type="pres">
      <dgm:prSet presAssocID="{E4E4BC2B-B012-4602-B520-F016F786D1F0}" presName="childText" presStyleLbl="conFgAcc1" presStyleIdx="0" presStyleCnt="1">
        <dgm:presLayoutVars>
          <dgm:bulletEnabled val="1"/>
        </dgm:presLayoutVars>
      </dgm:prSet>
      <dgm:spPr/>
      <dgm:t>
        <a:bodyPr/>
        <a:lstStyle/>
        <a:p>
          <a:endParaRPr lang="en-US"/>
        </a:p>
      </dgm:t>
    </dgm:pt>
  </dgm:ptLst>
  <dgm:cxnLst>
    <dgm:cxn modelId="{947DC233-7B98-4A62-9A5A-616AF822D538}" srcId="{E4E4BC2B-B012-4602-B520-F016F786D1F0}" destId="{BE767355-979D-4AFB-9BF8-B7486AB60EBE}" srcOrd="0" destOrd="0" parTransId="{A1AD7FC4-067E-4768-B364-CFEF810A893F}" sibTransId="{55B1D56B-3745-41DA-913B-EC1238B95A45}"/>
    <dgm:cxn modelId="{FAA48727-85B6-4931-9A50-C7A3C3A58068}" srcId="{06B59F68-32EF-4C98-930A-1E8584629943}" destId="{E4E4BC2B-B012-4602-B520-F016F786D1F0}" srcOrd="0" destOrd="0" parTransId="{9E0E0AD6-131E-4606-ADAA-05F49526D5DB}" sibTransId="{5500E302-32CB-450F-BFF5-742D30339210}"/>
    <dgm:cxn modelId="{3E70DB34-5B5C-491D-99AB-53D90FA653C2}" type="presOf" srcId="{E4E4BC2B-B012-4602-B520-F016F786D1F0}" destId="{04BC7C4E-2C17-46E5-B77B-839B40D36261}" srcOrd="1" destOrd="0" presId="urn:microsoft.com/office/officeart/2005/8/layout/list1"/>
    <dgm:cxn modelId="{E7F8446E-D387-46AE-BB9F-4FBD019CBBCA}" type="presOf" srcId="{06B59F68-32EF-4C98-930A-1E8584629943}" destId="{35A57106-3456-493B-AC03-11B831A55AA0}" srcOrd="0" destOrd="0" presId="urn:microsoft.com/office/officeart/2005/8/layout/list1"/>
    <dgm:cxn modelId="{8990BEC7-237C-4891-B008-41A51FCC842F}" type="presOf" srcId="{BE767355-979D-4AFB-9BF8-B7486AB60EBE}" destId="{04488228-1904-4BB7-8CAD-AE492A154C86}" srcOrd="0" destOrd="0" presId="urn:microsoft.com/office/officeart/2005/8/layout/list1"/>
    <dgm:cxn modelId="{7CD6D707-2C0B-4B2F-94B6-DD2E0CFB1C63}" type="presOf" srcId="{E4E4BC2B-B012-4602-B520-F016F786D1F0}" destId="{F42AC3A9-1E60-4813-BEF5-00F0E0785559}" srcOrd="0" destOrd="0" presId="urn:microsoft.com/office/officeart/2005/8/layout/list1"/>
    <dgm:cxn modelId="{18740345-EB47-4E2D-A082-0F709052BA4A}" type="presParOf" srcId="{35A57106-3456-493B-AC03-11B831A55AA0}" destId="{5AF842B9-62AC-4B36-82EC-20154EB5DBA7}" srcOrd="0" destOrd="0" presId="urn:microsoft.com/office/officeart/2005/8/layout/list1"/>
    <dgm:cxn modelId="{0FC2DE58-0C82-4E18-BAC5-83B84F23D385}" type="presParOf" srcId="{5AF842B9-62AC-4B36-82EC-20154EB5DBA7}" destId="{F42AC3A9-1E60-4813-BEF5-00F0E0785559}" srcOrd="0" destOrd="0" presId="urn:microsoft.com/office/officeart/2005/8/layout/list1"/>
    <dgm:cxn modelId="{61BDFCA6-0E94-4E7B-AC69-F99923701A75}" type="presParOf" srcId="{5AF842B9-62AC-4B36-82EC-20154EB5DBA7}" destId="{04BC7C4E-2C17-46E5-B77B-839B40D36261}" srcOrd="1" destOrd="0" presId="urn:microsoft.com/office/officeart/2005/8/layout/list1"/>
    <dgm:cxn modelId="{7C6F96EA-5CF5-4043-8C8E-0D03116EA664}" type="presParOf" srcId="{35A57106-3456-493B-AC03-11B831A55AA0}" destId="{3D26C820-FBB8-4E72-A42E-EA802F1661A3}" srcOrd="1" destOrd="0" presId="urn:microsoft.com/office/officeart/2005/8/layout/list1"/>
    <dgm:cxn modelId="{F477E2AC-834F-4E09-A12C-3E6625810808}" type="presParOf" srcId="{35A57106-3456-493B-AC03-11B831A55AA0}" destId="{04488228-1904-4BB7-8CAD-AE492A154C86}"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6B59F68-32EF-4C98-930A-1E858462994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363FF8F-74E1-4573-BC82-CA2FB0A564A5}">
      <dgm:prSet phldrT="[Text]"/>
      <dgm:spPr/>
      <dgm:t>
        <a:bodyPr/>
        <a:lstStyle/>
        <a:p>
          <a:r>
            <a:rPr lang="en-US" dirty="0" smtClean="0"/>
            <a:t>Understand current public policies in delivery of care</a:t>
          </a:r>
          <a:endParaRPr lang="en-US" dirty="0"/>
        </a:p>
      </dgm:t>
    </dgm:pt>
    <dgm:pt modelId="{543F0B1F-6101-43E2-9E0D-3AE04A231F70}" type="parTrans" cxnId="{73475635-98A9-44D9-97E9-933DA85F41C3}">
      <dgm:prSet/>
      <dgm:spPr/>
      <dgm:t>
        <a:bodyPr/>
        <a:lstStyle/>
        <a:p>
          <a:endParaRPr lang="en-US"/>
        </a:p>
      </dgm:t>
    </dgm:pt>
    <dgm:pt modelId="{F2F9C1FF-DCA3-4761-9029-63E09724A09A}" type="sibTrans" cxnId="{73475635-98A9-44D9-97E9-933DA85F41C3}">
      <dgm:prSet/>
      <dgm:spPr/>
      <dgm:t>
        <a:bodyPr/>
        <a:lstStyle/>
        <a:p>
          <a:endParaRPr lang="en-US"/>
        </a:p>
      </dgm:t>
    </dgm:pt>
    <dgm:pt modelId="{B1843D45-D638-447A-AD47-CCBB8C64CBCF}">
      <dgm:prSet phldrT="[Text]"/>
      <dgm:spPr/>
      <dgm:t>
        <a:bodyPr/>
        <a:lstStyle/>
        <a:p>
          <a:r>
            <a:rPr lang="en-US" dirty="0" smtClean="0"/>
            <a:t>Understand the Healthcare Workforce and brain drain impact on health care system</a:t>
          </a:r>
          <a:endParaRPr lang="en-US" dirty="0"/>
        </a:p>
      </dgm:t>
    </dgm:pt>
    <dgm:pt modelId="{6A779F52-EB0A-44B8-8BEA-E3FEE6E041FD}" type="parTrans" cxnId="{CE598258-84FD-4878-B386-D02D478C008C}">
      <dgm:prSet/>
      <dgm:spPr/>
      <dgm:t>
        <a:bodyPr/>
        <a:lstStyle/>
        <a:p>
          <a:endParaRPr lang="en-US"/>
        </a:p>
      </dgm:t>
    </dgm:pt>
    <dgm:pt modelId="{261301FC-2973-4C59-93D4-778B39311A4C}" type="sibTrans" cxnId="{CE598258-84FD-4878-B386-D02D478C008C}">
      <dgm:prSet/>
      <dgm:spPr/>
      <dgm:t>
        <a:bodyPr/>
        <a:lstStyle/>
        <a:p>
          <a:endParaRPr lang="en-US"/>
        </a:p>
      </dgm:t>
    </dgm:pt>
    <dgm:pt modelId="{97FFEBC7-FDF1-4245-854B-513350C0B224}">
      <dgm:prSet phldrT="[Text]"/>
      <dgm:spPr/>
      <dgm:t>
        <a:bodyPr/>
        <a:lstStyle/>
        <a:p>
          <a:r>
            <a:rPr lang="en-US" dirty="0" smtClean="0"/>
            <a:t>Identify and assess affected health care services, and the applicability of programs and waivers that support the recovery of Puerto Rico Healthcare System</a:t>
          </a:r>
          <a:endParaRPr lang="en-US" dirty="0"/>
        </a:p>
      </dgm:t>
    </dgm:pt>
    <dgm:pt modelId="{0A8A127E-E07D-4069-9A40-1E42664DB9FD}" type="parTrans" cxnId="{4F0976E0-AC6F-4F03-9BFD-838971CF4485}">
      <dgm:prSet/>
      <dgm:spPr/>
      <dgm:t>
        <a:bodyPr/>
        <a:lstStyle/>
        <a:p>
          <a:endParaRPr lang="en-US"/>
        </a:p>
      </dgm:t>
    </dgm:pt>
    <dgm:pt modelId="{1EC5D6ED-2719-4233-9D2E-18E5FAF673E1}" type="sibTrans" cxnId="{4F0976E0-AC6F-4F03-9BFD-838971CF4485}">
      <dgm:prSet/>
      <dgm:spPr/>
      <dgm:t>
        <a:bodyPr/>
        <a:lstStyle/>
        <a:p>
          <a:endParaRPr lang="en-US"/>
        </a:p>
      </dgm:t>
    </dgm:pt>
    <dgm:pt modelId="{E4E4BC2B-B012-4602-B520-F016F786D1F0}">
      <dgm:prSet phldrT="[Text]" custT="1"/>
      <dgm:spPr/>
      <dgm:t>
        <a:bodyPr lIns="274320" rIns="274320"/>
        <a:lstStyle/>
        <a:p>
          <a:r>
            <a:rPr lang="en-US" sz="3600" b="1" dirty="0" smtClean="0"/>
            <a:t>Goals</a:t>
          </a:r>
          <a:endParaRPr lang="en-US" sz="3600" b="1" dirty="0"/>
        </a:p>
      </dgm:t>
    </dgm:pt>
    <dgm:pt modelId="{5500E302-32CB-450F-BFF5-742D30339210}" type="sibTrans" cxnId="{FAA48727-85B6-4931-9A50-C7A3C3A58068}">
      <dgm:prSet/>
      <dgm:spPr/>
      <dgm:t>
        <a:bodyPr/>
        <a:lstStyle/>
        <a:p>
          <a:endParaRPr lang="en-US"/>
        </a:p>
      </dgm:t>
    </dgm:pt>
    <dgm:pt modelId="{9E0E0AD6-131E-4606-ADAA-05F49526D5DB}" type="parTrans" cxnId="{FAA48727-85B6-4931-9A50-C7A3C3A58068}">
      <dgm:prSet/>
      <dgm:spPr/>
      <dgm:t>
        <a:bodyPr/>
        <a:lstStyle/>
        <a:p>
          <a:endParaRPr lang="en-US"/>
        </a:p>
      </dgm:t>
    </dgm:pt>
    <dgm:pt modelId="{9547A980-7765-43AB-8465-190BFEDA592C}">
      <dgm:prSet phldrT="[Text]"/>
      <dgm:spPr/>
      <dgm:t>
        <a:bodyPr/>
        <a:lstStyle/>
        <a:p>
          <a:r>
            <a:rPr lang="en-US" dirty="0" smtClean="0"/>
            <a:t>Understand the current health and social services landscape</a:t>
          </a:r>
          <a:endParaRPr lang="en-US" dirty="0"/>
        </a:p>
      </dgm:t>
    </dgm:pt>
    <dgm:pt modelId="{5021987B-8F3A-4C3E-B0ED-D1FBE16DDA5C}" type="sibTrans" cxnId="{6E1C8028-C8E1-44BE-8576-D37C2E4F5B8D}">
      <dgm:prSet/>
      <dgm:spPr/>
      <dgm:t>
        <a:bodyPr/>
        <a:lstStyle/>
        <a:p>
          <a:endParaRPr lang="en-US"/>
        </a:p>
      </dgm:t>
    </dgm:pt>
    <dgm:pt modelId="{6E4E001B-0B08-4FB4-991E-20B6D8A07AC0}" type="parTrans" cxnId="{6E1C8028-C8E1-44BE-8576-D37C2E4F5B8D}">
      <dgm:prSet/>
      <dgm:spPr/>
      <dgm:t>
        <a:bodyPr/>
        <a:lstStyle/>
        <a:p>
          <a:endParaRPr lang="en-US"/>
        </a:p>
      </dgm:t>
    </dgm:pt>
    <dgm:pt modelId="{35A57106-3456-493B-AC03-11B831A55AA0}" type="pres">
      <dgm:prSet presAssocID="{06B59F68-32EF-4C98-930A-1E8584629943}" presName="linear" presStyleCnt="0">
        <dgm:presLayoutVars>
          <dgm:dir/>
          <dgm:animLvl val="lvl"/>
          <dgm:resizeHandles val="exact"/>
        </dgm:presLayoutVars>
      </dgm:prSet>
      <dgm:spPr/>
      <dgm:t>
        <a:bodyPr/>
        <a:lstStyle/>
        <a:p>
          <a:endParaRPr lang="en-US"/>
        </a:p>
      </dgm:t>
    </dgm:pt>
    <dgm:pt modelId="{5AF842B9-62AC-4B36-82EC-20154EB5DBA7}" type="pres">
      <dgm:prSet presAssocID="{E4E4BC2B-B012-4602-B520-F016F786D1F0}" presName="parentLin" presStyleCnt="0"/>
      <dgm:spPr/>
    </dgm:pt>
    <dgm:pt modelId="{F42AC3A9-1E60-4813-BEF5-00F0E0785559}" type="pres">
      <dgm:prSet presAssocID="{E4E4BC2B-B012-4602-B520-F016F786D1F0}" presName="parentLeftMargin" presStyleLbl="node1" presStyleIdx="0" presStyleCnt="1"/>
      <dgm:spPr/>
      <dgm:t>
        <a:bodyPr/>
        <a:lstStyle/>
        <a:p>
          <a:endParaRPr lang="en-US"/>
        </a:p>
      </dgm:t>
    </dgm:pt>
    <dgm:pt modelId="{04BC7C4E-2C17-46E5-B77B-839B40D36261}" type="pres">
      <dgm:prSet presAssocID="{E4E4BC2B-B012-4602-B520-F016F786D1F0}" presName="parentText" presStyleLbl="node1" presStyleIdx="0" presStyleCnt="1" custScaleX="97183" custScaleY="152400" custLinFactNeighborX="-1972" custLinFactNeighborY="-10657">
        <dgm:presLayoutVars>
          <dgm:chMax val="0"/>
          <dgm:bulletEnabled val="1"/>
        </dgm:presLayoutVars>
      </dgm:prSet>
      <dgm:spPr/>
      <dgm:t>
        <a:bodyPr/>
        <a:lstStyle/>
        <a:p>
          <a:endParaRPr lang="en-US"/>
        </a:p>
      </dgm:t>
    </dgm:pt>
    <dgm:pt modelId="{3D26C820-FBB8-4E72-A42E-EA802F1661A3}" type="pres">
      <dgm:prSet presAssocID="{E4E4BC2B-B012-4602-B520-F016F786D1F0}" presName="negativeSpace" presStyleCnt="0"/>
      <dgm:spPr/>
    </dgm:pt>
    <dgm:pt modelId="{04488228-1904-4BB7-8CAD-AE492A154C86}" type="pres">
      <dgm:prSet presAssocID="{E4E4BC2B-B012-4602-B520-F016F786D1F0}" presName="childText" presStyleLbl="conFgAcc1" presStyleIdx="0" presStyleCnt="1" custScaleY="113042">
        <dgm:presLayoutVars>
          <dgm:bulletEnabled val="1"/>
        </dgm:presLayoutVars>
      </dgm:prSet>
      <dgm:spPr/>
      <dgm:t>
        <a:bodyPr/>
        <a:lstStyle/>
        <a:p>
          <a:endParaRPr lang="en-US"/>
        </a:p>
      </dgm:t>
    </dgm:pt>
  </dgm:ptLst>
  <dgm:cxnLst>
    <dgm:cxn modelId="{7CD6D707-2C0B-4B2F-94B6-DD2E0CFB1C63}" type="presOf" srcId="{E4E4BC2B-B012-4602-B520-F016F786D1F0}" destId="{F42AC3A9-1E60-4813-BEF5-00F0E0785559}" srcOrd="0" destOrd="0" presId="urn:microsoft.com/office/officeart/2005/8/layout/list1"/>
    <dgm:cxn modelId="{4C39748F-99FD-4D53-9033-CE4C9E7080F6}" type="presOf" srcId="{B1843D45-D638-447A-AD47-CCBB8C64CBCF}" destId="{04488228-1904-4BB7-8CAD-AE492A154C86}" srcOrd="0" destOrd="1" presId="urn:microsoft.com/office/officeart/2005/8/layout/list1"/>
    <dgm:cxn modelId="{6E1C8028-C8E1-44BE-8576-D37C2E4F5B8D}" srcId="{E4E4BC2B-B012-4602-B520-F016F786D1F0}" destId="{9547A980-7765-43AB-8465-190BFEDA592C}" srcOrd="3" destOrd="0" parTransId="{6E4E001B-0B08-4FB4-991E-20B6D8A07AC0}" sibTransId="{5021987B-8F3A-4C3E-B0ED-D1FBE16DDA5C}"/>
    <dgm:cxn modelId="{F44C5E29-F19A-446E-8246-9BC880B0D3CB}" type="presOf" srcId="{97FFEBC7-FDF1-4245-854B-513350C0B224}" destId="{04488228-1904-4BB7-8CAD-AE492A154C86}" srcOrd="0" destOrd="0" presId="urn:microsoft.com/office/officeart/2005/8/layout/list1"/>
    <dgm:cxn modelId="{FAA48727-85B6-4931-9A50-C7A3C3A58068}" srcId="{06B59F68-32EF-4C98-930A-1E8584629943}" destId="{E4E4BC2B-B012-4602-B520-F016F786D1F0}" srcOrd="0" destOrd="0" parTransId="{9E0E0AD6-131E-4606-ADAA-05F49526D5DB}" sibTransId="{5500E302-32CB-450F-BFF5-742D30339210}"/>
    <dgm:cxn modelId="{73475635-98A9-44D9-97E9-933DA85F41C3}" srcId="{E4E4BC2B-B012-4602-B520-F016F786D1F0}" destId="{9363FF8F-74E1-4573-BC82-CA2FB0A564A5}" srcOrd="2" destOrd="0" parTransId="{543F0B1F-6101-43E2-9E0D-3AE04A231F70}" sibTransId="{F2F9C1FF-DCA3-4761-9029-63E09724A09A}"/>
    <dgm:cxn modelId="{E7F8446E-D387-46AE-BB9F-4FBD019CBBCA}" type="presOf" srcId="{06B59F68-32EF-4C98-930A-1E8584629943}" destId="{35A57106-3456-493B-AC03-11B831A55AA0}" srcOrd="0" destOrd="0" presId="urn:microsoft.com/office/officeart/2005/8/layout/list1"/>
    <dgm:cxn modelId="{E17C681D-A791-4D16-82A8-DD1E00B99857}" type="presOf" srcId="{9363FF8F-74E1-4573-BC82-CA2FB0A564A5}" destId="{04488228-1904-4BB7-8CAD-AE492A154C86}" srcOrd="0" destOrd="2" presId="urn:microsoft.com/office/officeart/2005/8/layout/list1"/>
    <dgm:cxn modelId="{4F0976E0-AC6F-4F03-9BFD-838971CF4485}" srcId="{E4E4BC2B-B012-4602-B520-F016F786D1F0}" destId="{97FFEBC7-FDF1-4245-854B-513350C0B224}" srcOrd="0" destOrd="0" parTransId="{0A8A127E-E07D-4069-9A40-1E42664DB9FD}" sibTransId="{1EC5D6ED-2719-4233-9D2E-18E5FAF673E1}"/>
    <dgm:cxn modelId="{40ED047F-F0DC-40BC-8719-2F08596EA8D7}" type="presOf" srcId="{9547A980-7765-43AB-8465-190BFEDA592C}" destId="{04488228-1904-4BB7-8CAD-AE492A154C86}" srcOrd="0" destOrd="3" presId="urn:microsoft.com/office/officeart/2005/8/layout/list1"/>
    <dgm:cxn modelId="{3E70DB34-5B5C-491D-99AB-53D90FA653C2}" type="presOf" srcId="{E4E4BC2B-B012-4602-B520-F016F786D1F0}" destId="{04BC7C4E-2C17-46E5-B77B-839B40D36261}" srcOrd="1" destOrd="0" presId="urn:microsoft.com/office/officeart/2005/8/layout/list1"/>
    <dgm:cxn modelId="{CE598258-84FD-4878-B386-D02D478C008C}" srcId="{E4E4BC2B-B012-4602-B520-F016F786D1F0}" destId="{B1843D45-D638-447A-AD47-CCBB8C64CBCF}" srcOrd="1" destOrd="0" parTransId="{6A779F52-EB0A-44B8-8BEA-E3FEE6E041FD}" sibTransId="{261301FC-2973-4C59-93D4-778B39311A4C}"/>
    <dgm:cxn modelId="{18740345-EB47-4E2D-A082-0F709052BA4A}" type="presParOf" srcId="{35A57106-3456-493B-AC03-11B831A55AA0}" destId="{5AF842B9-62AC-4B36-82EC-20154EB5DBA7}" srcOrd="0" destOrd="0" presId="urn:microsoft.com/office/officeart/2005/8/layout/list1"/>
    <dgm:cxn modelId="{0FC2DE58-0C82-4E18-BAC5-83B84F23D385}" type="presParOf" srcId="{5AF842B9-62AC-4B36-82EC-20154EB5DBA7}" destId="{F42AC3A9-1E60-4813-BEF5-00F0E0785559}" srcOrd="0" destOrd="0" presId="urn:microsoft.com/office/officeart/2005/8/layout/list1"/>
    <dgm:cxn modelId="{61BDFCA6-0E94-4E7B-AC69-F99923701A75}" type="presParOf" srcId="{5AF842B9-62AC-4B36-82EC-20154EB5DBA7}" destId="{04BC7C4E-2C17-46E5-B77B-839B40D36261}" srcOrd="1" destOrd="0" presId="urn:microsoft.com/office/officeart/2005/8/layout/list1"/>
    <dgm:cxn modelId="{7C6F96EA-5CF5-4043-8C8E-0D03116EA664}" type="presParOf" srcId="{35A57106-3456-493B-AC03-11B831A55AA0}" destId="{3D26C820-FBB8-4E72-A42E-EA802F1661A3}" srcOrd="1" destOrd="0" presId="urn:microsoft.com/office/officeart/2005/8/layout/list1"/>
    <dgm:cxn modelId="{F477E2AC-834F-4E09-A12C-3E6625810808}" type="presParOf" srcId="{35A57106-3456-493B-AC03-11B831A55AA0}" destId="{04488228-1904-4BB7-8CAD-AE492A154C86}"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6B59F68-32EF-4C98-930A-1E858462994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4E4BC2B-B012-4602-B520-F016F786D1F0}">
      <dgm:prSet phldrT="[Text]"/>
      <dgm:spPr/>
      <dgm:t>
        <a:bodyPr/>
        <a:lstStyle/>
        <a:p>
          <a:r>
            <a:rPr lang="en-US" dirty="0" smtClean="0"/>
            <a:t>VISION</a:t>
          </a:r>
          <a:endParaRPr lang="en-US" dirty="0"/>
        </a:p>
      </dgm:t>
    </dgm:pt>
    <dgm:pt modelId="{9E0E0AD6-131E-4606-ADAA-05F49526D5DB}" type="parTrans" cxnId="{FAA48727-85B6-4931-9A50-C7A3C3A58068}">
      <dgm:prSet/>
      <dgm:spPr/>
      <dgm:t>
        <a:bodyPr/>
        <a:lstStyle/>
        <a:p>
          <a:endParaRPr lang="en-US"/>
        </a:p>
      </dgm:t>
    </dgm:pt>
    <dgm:pt modelId="{5500E302-32CB-450F-BFF5-742D30339210}" type="sibTrans" cxnId="{FAA48727-85B6-4931-9A50-C7A3C3A58068}">
      <dgm:prSet/>
      <dgm:spPr/>
      <dgm:t>
        <a:bodyPr/>
        <a:lstStyle/>
        <a:p>
          <a:endParaRPr lang="en-US"/>
        </a:p>
      </dgm:t>
    </dgm:pt>
    <dgm:pt modelId="{BE767355-979D-4AFB-9BF8-B7486AB60EBE}">
      <dgm:prSet phldrT="[Text]"/>
      <dgm:spPr/>
      <dgm:t>
        <a:bodyPr/>
        <a:lstStyle/>
        <a:p>
          <a:r>
            <a:rPr lang="en-US" dirty="0" smtClean="0"/>
            <a:t>Support Puerto Rico Government and stakeholders in the recovery efforts that would strengthen public health and environmental health management and disaster preparedness</a:t>
          </a:r>
          <a:endParaRPr lang="en-US" dirty="0"/>
        </a:p>
      </dgm:t>
    </dgm:pt>
    <dgm:pt modelId="{A1AD7FC4-067E-4768-B364-CFEF810A893F}" type="parTrans" cxnId="{947DC233-7B98-4A62-9A5A-616AF822D538}">
      <dgm:prSet/>
      <dgm:spPr/>
      <dgm:t>
        <a:bodyPr/>
        <a:lstStyle/>
        <a:p>
          <a:endParaRPr lang="en-US"/>
        </a:p>
      </dgm:t>
    </dgm:pt>
    <dgm:pt modelId="{55B1D56B-3745-41DA-913B-EC1238B95A45}" type="sibTrans" cxnId="{947DC233-7B98-4A62-9A5A-616AF822D538}">
      <dgm:prSet/>
      <dgm:spPr/>
      <dgm:t>
        <a:bodyPr/>
        <a:lstStyle/>
        <a:p>
          <a:endParaRPr lang="en-US"/>
        </a:p>
      </dgm:t>
    </dgm:pt>
    <dgm:pt modelId="{35A57106-3456-493B-AC03-11B831A55AA0}" type="pres">
      <dgm:prSet presAssocID="{06B59F68-32EF-4C98-930A-1E8584629943}" presName="linear" presStyleCnt="0">
        <dgm:presLayoutVars>
          <dgm:dir/>
          <dgm:animLvl val="lvl"/>
          <dgm:resizeHandles val="exact"/>
        </dgm:presLayoutVars>
      </dgm:prSet>
      <dgm:spPr/>
      <dgm:t>
        <a:bodyPr/>
        <a:lstStyle/>
        <a:p>
          <a:endParaRPr lang="en-US"/>
        </a:p>
      </dgm:t>
    </dgm:pt>
    <dgm:pt modelId="{5AF842B9-62AC-4B36-82EC-20154EB5DBA7}" type="pres">
      <dgm:prSet presAssocID="{E4E4BC2B-B012-4602-B520-F016F786D1F0}" presName="parentLin" presStyleCnt="0"/>
      <dgm:spPr/>
    </dgm:pt>
    <dgm:pt modelId="{F42AC3A9-1E60-4813-BEF5-00F0E0785559}" type="pres">
      <dgm:prSet presAssocID="{E4E4BC2B-B012-4602-B520-F016F786D1F0}" presName="parentLeftMargin" presStyleLbl="node1" presStyleIdx="0" presStyleCnt="1"/>
      <dgm:spPr/>
      <dgm:t>
        <a:bodyPr/>
        <a:lstStyle/>
        <a:p>
          <a:endParaRPr lang="en-US"/>
        </a:p>
      </dgm:t>
    </dgm:pt>
    <dgm:pt modelId="{04BC7C4E-2C17-46E5-B77B-839B40D36261}" type="pres">
      <dgm:prSet presAssocID="{E4E4BC2B-B012-4602-B520-F016F786D1F0}" presName="parentText" presStyleLbl="node1" presStyleIdx="0" presStyleCnt="1">
        <dgm:presLayoutVars>
          <dgm:chMax val="0"/>
          <dgm:bulletEnabled val="1"/>
        </dgm:presLayoutVars>
      </dgm:prSet>
      <dgm:spPr/>
      <dgm:t>
        <a:bodyPr/>
        <a:lstStyle/>
        <a:p>
          <a:endParaRPr lang="en-US"/>
        </a:p>
      </dgm:t>
    </dgm:pt>
    <dgm:pt modelId="{3D26C820-FBB8-4E72-A42E-EA802F1661A3}" type="pres">
      <dgm:prSet presAssocID="{E4E4BC2B-B012-4602-B520-F016F786D1F0}" presName="negativeSpace" presStyleCnt="0"/>
      <dgm:spPr/>
    </dgm:pt>
    <dgm:pt modelId="{04488228-1904-4BB7-8CAD-AE492A154C86}" type="pres">
      <dgm:prSet presAssocID="{E4E4BC2B-B012-4602-B520-F016F786D1F0}" presName="childText" presStyleLbl="conFgAcc1" presStyleIdx="0" presStyleCnt="1">
        <dgm:presLayoutVars>
          <dgm:bulletEnabled val="1"/>
        </dgm:presLayoutVars>
      </dgm:prSet>
      <dgm:spPr/>
      <dgm:t>
        <a:bodyPr/>
        <a:lstStyle/>
        <a:p>
          <a:endParaRPr lang="en-US"/>
        </a:p>
      </dgm:t>
    </dgm:pt>
  </dgm:ptLst>
  <dgm:cxnLst>
    <dgm:cxn modelId="{947DC233-7B98-4A62-9A5A-616AF822D538}" srcId="{E4E4BC2B-B012-4602-B520-F016F786D1F0}" destId="{BE767355-979D-4AFB-9BF8-B7486AB60EBE}" srcOrd="0" destOrd="0" parTransId="{A1AD7FC4-067E-4768-B364-CFEF810A893F}" sibTransId="{55B1D56B-3745-41DA-913B-EC1238B95A45}"/>
    <dgm:cxn modelId="{FAA48727-85B6-4931-9A50-C7A3C3A58068}" srcId="{06B59F68-32EF-4C98-930A-1E8584629943}" destId="{E4E4BC2B-B012-4602-B520-F016F786D1F0}" srcOrd="0" destOrd="0" parTransId="{9E0E0AD6-131E-4606-ADAA-05F49526D5DB}" sibTransId="{5500E302-32CB-450F-BFF5-742D30339210}"/>
    <dgm:cxn modelId="{3E70DB34-5B5C-491D-99AB-53D90FA653C2}" type="presOf" srcId="{E4E4BC2B-B012-4602-B520-F016F786D1F0}" destId="{04BC7C4E-2C17-46E5-B77B-839B40D36261}" srcOrd="1" destOrd="0" presId="urn:microsoft.com/office/officeart/2005/8/layout/list1"/>
    <dgm:cxn modelId="{E7F8446E-D387-46AE-BB9F-4FBD019CBBCA}" type="presOf" srcId="{06B59F68-32EF-4C98-930A-1E8584629943}" destId="{35A57106-3456-493B-AC03-11B831A55AA0}" srcOrd="0" destOrd="0" presId="urn:microsoft.com/office/officeart/2005/8/layout/list1"/>
    <dgm:cxn modelId="{8990BEC7-237C-4891-B008-41A51FCC842F}" type="presOf" srcId="{BE767355-979D-4AFB-9BF8-B7486AB60EBE}" destId="{04488228-1904-4BB7-8CAD-AE492A154C86}" srcOrd="0" destOrd="0" presId="urn:microsoft.com/office/officeart/2005/8/layout/list1"/>
    <dgm:cxn modelId="{7CD6D707-2C0B-4B2F-94B6-DD2E0CFB1C63}" type="presOf" srcId="{E4E4BC2B-B012-4602-B520-F016F786D1F0}" destId="{F42AC3A9-1E60-4813-BEF5-00F0E0785559}" srcOrd="0" destOrd="0" presId="urn:microsoft.com/office/officeart/2005/8/layout/list1"/>
    <dgm:cxn modelId="{18740345-EB47-4E2D-A082-0F709052BA4A}" type="presParOf" srcId="{35A57106-3456-493B-AC03-11B831A55AA0}" destId="{5AF842B9-62AC-4B36-82EC-20154EB5DBA7}" srcOrd="0" destOrd="0" presId="urn:microsoft.com/office/officeart/2005/8/layout/list1"/>
    <dgm:cxn modelId="{0FC2DE58-0C82-4E18-BAC5-83B84F23D385}" type="presParOf" srcId="{5AF842B9-62AC-4B36-82EC-20154EB5DBA7}" destId="{F42AC3A9-1E60-4813-BEF5-00F0E0785559}" srcOrd="0" destOrd="0" presId="urn:microsoft.com/office/officeart/2005/8/layout/list1"/>
    <dgm:cxn modelId="{61BDFCA6-0E94-4E7B-AC69-F99923701A75}" type="presParOf" srcId="{5AF842B9-62AC-4B36-82EC-20154EB5DBA7}" destId="{04BC7C4E-2C17-46E5-B77B-839B40D36261}" srcOrd="1" destOrd="0" presId="urn:microsoft.com/office/officeart/2005/8/layout/list1"/>
    <dgm:cxn modelId="{7C6F96EA-5CF5-4043-8C8E-0D03116EA664}" type="presParOf" srcId="{35A57106-3456-493B-AC03-11B831A55AA0}" destId="{3D26C820-FBB8-4E72-A42E-EA802F1661A3}" srcOrd="1" destOrd="0" presId="urn:microsoft.com/office/officeart/2005/8/layout/list1"/>
    <dgm:cxn modelId="{F477E2AC-834F-4E09-A12C-3E6625810808}" type="presParOf" srcId="{35A57106-3456-493B-AC03-11B831A55AA0}" destId="{04488228-1904-4BB7-8CAD-AE492A154C86}"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6B59F68-32EF-4C98-930A-1E858462994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4E4BC2B-B012-4602-B520-F016F786D1F0}">
      <dgm:prSet phldrT="[Text]" custT="1"/>
      <dgm:spPr/>
      <dgm:t>
        <a:bodyPr/>
        <a:lstStyle/>
        <a:p>
          <a:r>
            <a:rPr lang="en-US" sz="3200" b="1" dirty="0" smtClean="0"/>
            <a:t>Goals</a:t>
          </a:r>
          <a:endParaRPr lang="en-US" sz="3200" b="1" dirty="0"/>
        </a:p>
      </dgm:t>
    </dgm:pt>
    <dgm:pt modelId="{9E0E0AD6-131E-4606-ADAA-05F49526D5DB}" type="parTrans" cxnId="{FAA48727-85B6-4931-9A50-C7A3C3A58068}">
      <dgm:prSet/>
      <dgm:spPr/>
      <dgm:t>
        <a:bodyPr/>
        <a:lstStyle/>
        <a:p>
          <a:endParaRPr lang="en-US"/>
        </a:p>
      </dgm:t>
    </dgm:pt>
    <dgm:pt modelId="{5500E302-32CB-450F-BFF5-742D30339210}" type="sibTrans" cxnId="{FAA48727-85B6-4931-9A50-C7A3C3A58068}">
      <dgm:prSet/>
      <dgm:spPr/>
      <dgm:t>
        <a:bodyPr/>
        <a:lstStyle/>
        <a:p>
          <a:endParaRPr lang="en-US"/>
        </a:p>
      </dgm:t>
    </dgm:pt>
    <dgm:pt modelId="{97FFEBC7-FDF1-4245-854B-513350C0B224}">
      <dgm:prSet phldrT="[Text]"/>
      <dgm:spPr/>
      <dgm:t>
        <a:bodyPr/>
        <a:lstStyle/>
        <a:p>
          <a:r>
            <a:rPr lang="en-US" dirty="0" smtClean="0"/>
            <a:t>Provide support to Puerto Rico Department of Health (PRDOH) in identifying and building strategies to address public health and environmental health issues</a:t>
          </a:r>
          <a:endParaRPr lang="en-US" dirty="0"/>
        </a:p>
      </dgm:t>
    </dgm:pt>
    <dgm:pt modelId="{0A8A127E-E07D-4069-9A40-1E42664DB9FD}" type="parTrans" cxnId="{4F0976E0-AC6F-4F03-9BFD-838971CF4485}">
      <dgm:prSet/>
      <dgm:spPr/>
      <dgm:t>
        <a:bodyPr/>
        <a:lstStyle/>
        <a:p>
          <a:endParaRPr lang="en-US"/>
        </a:p>
      </dgm:t>
    </dgm:pt>
    <dgm:pt modelId="{1EC5D6ED-2719-4233-9D2E-18E5FAF673E1}" type="sibTrans" cxnId="{4F0976E0-AC6F-4F03-9BFD-838971CF4485}">
      <dgm:prSet/>
      <dgm:spPr/>
      <dgm:t>
        <a:bodyPr/>
        <a:lstStyle/>
        <a:p>
          <a:endParaRPr lang="en-US"/>
        </a:p>
      </dgm:t>
    </dgm:pt>
    <dgm:pt modelId="{B1843D45-D638-447A-AD47-CCBB8C64CBCF}">
      <dgm:prSet phldrT="[Text]"/>
      <dgm:spPr/>
      <dgm:t>
        <a:bodyPr/>
        <a:lstStyle/>
        <a:p>
          <a:r>
            <a:rPr lang="en-US" dirty="0" smtClean="0"/>
            <a:t>Provide support to PRDOH and their Communication Division</a:t>
          </a:r>
          <a:endParaRPr lang="en-US" dirty="0"/>
        </a:p>
      </dgm:t>
    </dgm:pt>
    <dgm:pt modelId="{261301FC-2973-4C59-93D4-778B39311A4C}" type="sibTrans" cxnId="{CE598258-84FD-4878-B386-D02D478C008C}">
      <dgm:prSet/>
      <dgm:spPr/>
      <dgm:t>
        <a:bodyPr/>
        <a:lstStyle/>
        <a:p>
          <a:endParaRPr lang="en-US"/>
        </a:p>
      </dgm:t>
    </dgm:pt>
    <dgm:pt modelId="{6A779F52-EB0A-44B8-8BEA-E3FEE6E041FD}" type="parTrans" cxnId="{CE598258-84FD-4878-B386-D02D478C008C}">
      <dgm:prSet/>
      <dgm:spPr/>
      <dgm:t>
        <a:bodyPr/>
        <a:lstStyle/>
        <a:p>
          <a:endParaRPr lang="en-US"/>
        </a:p>
      </dgm:t>
    </dgm:pt>
    <dgm:pt modelId="{9363FF8F-74E1-4573-BC82-CA2FB0A564A5}">
      <dgm:prSet phldrT="[Text]"/>
      <dgm:spPr/>
      <dgm:t>
        <a:bodyPr/>
        <a:lstStyle/>
        <a:p>
          <a:r>
            <a:rPr lang="en-US" dirty="0" smtClean="0"/>
            <a:t>Provide support to PRDOH in establishing immunizations programs throughout the island</a:t>
          </a:r>
          <a:endParaRPr lang="en-US" dirty="0"/>
        </a:p>
      </dgm:t>
    </dgm:pt>
    <dgm:pt modelId="{F2F9C1FF-DCA3-4761-9029-63E09724A09A}" type="sibTrans" cxnId="{73475635-98A9-44D9-97E9-933DA85F41C3}">
      <dgm:prSet/>
      <dgm:spPr/>
      <dgm:t>
        <a:bodyPr/>
        <a:lstStyle/>
        <a:p>
          <a:endParaRPr lang="en-US"/>
        </a:p>
      </dgm:t>
    </dgm:pt>
    <dgm:pt modelId="{543F0B1F-6101-43E2-9E0D-3AE04A231F70}" type="parTrans" cxnId="{73475635-98A9-44D9-97E9-933DA85F41C3}">
      <dgm:prSet/>
      <dgm:spPr/>
      <dgm:t>
        <a:bodyPr/>
        <a:lstStyle/>
        <a:p>
          <a:endParaRPr lang="en-US"/>
        </a:p>
      </dgm:t>
    </dgm:pt>
    <dgm:pt modelId="{35A57106-3456-493B-AC03-11B831A55AA0}" type="pres">
      <dgm:prSet presAssocID="{06B59F68-32EF-4C98-930A-1E8584629943}" presName="linear" presStyleCnt="0">
        <dgm:presLayoutVars>
          <dgm:dir/>
          <dgm:animLvl val="lvl"/>
          <dgm:resizeHandles val="exact"/>
        </dgm:presLayoutVars>
      </dgm:prSet>
      <dgm:spPr/>
      <dgm:t>
        <a:bodyPr/>
        <a:lstStyle/>
        <a:p>
          <a:endParaRPr lang="en-US"/>
        </a:p>
      </dgm:t>
    </dgm:pt>
    <dgm:pt modelId="{5AF842B9-62AC-4B36-82EC-20154EB5DBA7}" type="pres">
      <dgm:prSet presAssocID="{E4E4BC2B-B012-4602-B520-F016F786D1F0}" presName="parentLin" presStyleCnt="0"/>
      <dgm:spPr/>
    </dgm:pt>
    <dgm:pt modelId="{F42AC3A9-1E60-4813-BEF5-00F0E0785559}" type="pres">
      <dgm:prSet presAssocID="{E4E4BC2B-B012-4602-B520-F016F786D1F0}" presName="parentLeftMargin" presStyleLbl="node1" presStyleIdx="0" presStyleCnt="1"/>
      <dgm:spPr/>
      <dgm:t>
        <a:bodyPr/>
        <a:lstStyle/>
        <a:p>
          <a:endParaRPr lang="en-US"/>
        </a:p>
      </dgm:t>
    </dgm:pt>
    <dgm:pt modelId="{04BC7C4E-2C17-46E5-B77B-839B40D36261}" type="pres">
      <dgm:prSet presAssocID="{E4E4BC2B-B012-4602-B520-F016F786D1F0}" presName="parentText" presStyleLbl="node1" presStyleIdx="0" presStyleCnt="1">
        <dgm:presLayoutVars>
          <dgm:chMax val="0"/>
          <dgm:bulletEnabled val="1"/>
        </dgm:presLayoutVars>
      </dgm:prSet>
      <dgm:spPr/>
      <dgm:t>
        <a:bodyPr/>
        <a:lstStyle/>
        <a:p>
          <a:endParaRPr lang="en-US"/>
        </a:p>
      </dgm:t>
    </dgm:pt>
    <dgm:pt modelId="{3D26C820-FBB8-4E72-A42E-EA802F1661A3}" type="pres">
      <dgm:prSet presAssocID="{E4E4BC2B-B012-4602-B520-F016F786D1F0}" presName="negativeSpace" presStyleCnt="0"/>
      <dgm:spPr/>
    </dgm:pt>
    <dgm:pt modelId="{04488228-1904-4BB7-8CAD-AE492A154C86}" type="pres">
      <dgm:prSet presAssocID="{E4E4BC2B-B012-4602-B520-F016F786D1F0}" presName="childText" presStyleLbl="conFgAcc1" presStyleIdx="0" presStyleCnt="1" custScaleY="113042">
        <dgm:presLayoutVars>
          <dgm:bulletEnabled val="1"/>
        </dgm:presLayoutVars>
      </dgm:prSet>
      <dgm:spPr/>
      <dgm:t>
        <a:bodyPr/>
        <a:lstStyle/>
        <a:p>
          <a:endParaRPr lang="en-US"/>
        </a:p>
      </dgm:t>
    </dgm:pt>
  </dgm:ptLst>
  <dgm:cxnLst>
    <dgm:cxn modelId="{7CD6D707-2C0B-4B2F-94B6-DD2E0CFB1C63}" type="presOf" srcId="{E4E4BC2B-B012-4602-B520-F016F786D1F0}" destId="{F42AC3A9-1E60-4813-BEF5-00F0E0785559}" srcOrd="0" destOrd="0" presId="urn:microsoft.com/office/officeart/2005/8/layout/list1"/>
    <dgm:cxn modelId="{4C39748F-99FD-4D53-9033-CE4C9E7080F6}" type="presOf" srcId="{B1843D45-D638-447A-AD47-CCBB8C64CBCF}" destId="{04488228-1904-4BB7-8CAD-AE492A154C86}" srcOrd="0" destOrd="1" presId="urn:microsoft.com/office/officeart/2005/8/layout/list1"/>
    <dgm:cxn modelId="{F44C5E29-F19A-446E-8246-9BC880B0D3CB}" type="presOf" srcId="{97FFEBC7-FDF1-4245-854B-513350C0B224}" destId="{04488228-1904-4BB7-8CAD-AE492A154C86}" srcOrd="0" destOrd="0" presId="urn:microsoft.com/office/officeart/2005/8/layout/list1"/>
    <dgm:cxn modelId="{FAA48727-85B6-4931-9A50-C7A3C3A58068}" srcId="{06B59F68-32EF-4C98-930A-1E8584629943}" destId="{E4E4BC2B-B012-4602-B520-F016F786D1F0}" srcOrd="0" destOrd="0" parTransId="{9E0E0AD6-131E-4606-ADAA-05F49526D5DB}" sibTransId="{5500E302-32CB-450F-BFF5-742D30339210}"/>
    <dgm:cxn modelId="{73475635-98A9-44D9-97E9-933DA85F41C3}" srcId="{E4E4BC2B-B012-4602-B520-F016F786D1F0}" destId="{9363FF8F-74E1-4573-BC82-CA2FB0A564A5}" srcOrd="2" destOrd="0" parTransId="{543F0B1F-6101-43E2-9E0D-3AE04A231F70}" sibTransId="{F2F9C1FF-DCA3-4761-9029-63E09724A09A}"/>
    <dgm:cxn modelId="{E7F8446E-D387-46AE-BB9F-4FBD019CBBCA}" type="presOf" srcId="{06B59F68-32EF-4C98-930A-1E8584629943}" destId="{35A57106-3456-493B-AC03-11B831A55AA0}" srcOrd="0" destOrd="0" presId="urn:microsoft.com/office/officeart/2005/8/layout/list1"/>
    <dgm:cxn modelId="{E17C681D-A791-4D16-82A8-DD1E00B99857}" type="presOf" srcId="{9363FF8F-74E1-4573-BC82-CA2FB0A564A5}" destId="{04488228-1904-4BB7-8CAD-AE492A154C86}" srcOrd="0" destOrd="2" presId="urn:microsoft.com/office/officeart/2005/8/layout/list1"/>
    <dgm:cxn modelId="{4F0976E0-AC6F-4F03-9BFD-838971CF4485}" srcId="{E4E4BC2B-B012-4602-B520-F016F786D1F0}" destId="{97FFEBC7-FDF1-4245-854B-513350C0B224}" srcOrd="0" destOrd="0" parTransId="{0A8A127E-E07D-4069-9A40-1E42664DB9FD}" sibTransId="{1EC5D6ED-2719-4233-9D2E-18E5FAF673E1}"/>
    <dgm:cxn modelId="{3E70DB34-5B5C-491D-99AB-53D90FA653C2}" type="presOf" srcId="{E4E4BC2B-B012-4602-B520-F016F786D1F0}" destId="{04BC7C4E-2C17-46E5-B77B-839B40D36261}" srcOrd="1" destOrd="0" presId="urn:microsoft.com/office/officeart/2005/8/layout/list1"/>
    <dgm:cxn modelId="{CE598258-84FD-4878-B386-D02D478C008C}" srcId="{E4E4BC2B-B012-4602-B520-F016F786D1F0}" destId="{B1843D45-D638-447A-AD47-CCBB8C64CBCF}" srcOrd="1" destOrd="0" parTransId="{6A779F52-EB0A-44B8-8BEA-E3FEE6E041FD}" sibTransId="{261301FC-2973-4C59-93D4-778B39311A4C}"/>
    <dgm:cxn modelId="{18740345-EB47-4E2D-A082-0F709052BA4A}" type="presParOf" srcId="{35A57106-3456-493B-AC03-11B831A55AA0}" destId="{5AF842B9-62AC-4B36-82EC-20154EB5DBA7}" srcOrd="0" destOrd="0" presId="urn:microsoft.com/office/officeart/2005/8/layout/list1"/>
    <dgm:cxn modelId="{0FC2DE58-0C82-4E18-BAC5-83B84F23D385}" type="presParOf" srcId="{5AF842B9-62AC-4B36-82EC-20154EB5DBA7}" destId="{F42AC3A9-1E60-4813-BEF5-00F0E0785559}" srcOrd="0" destOrd="0" presId="urn:microsoft.com/office/officeart/2005/8/layout/list1"/>
    <dgm:cxn modelId="{61BDFCA6-0E94-4E7B-AC69-F99923701A75}" type="presParOf" srcId="{5AF842B9-62AC-4B36-82EC-20154EB5DBA7}" destId="{04BC7C4E-2C17-46E5-B77B-839B40D36261}" srcOrd="1" destOrd="0" presId="urn:microsoft.com/office/officeart/2005/8/layout/list1"/>
    <dgm:cxn modelId="{7C6F96EA-5CF5-4043-8C8E-0D03116EA664}" type="presParOf" srcId="{35A57106-3456-493B-AC03-11B831A55AA0}" destId="{3D26C820-FBB8-4E72-A42E-EA802F1661A3}" srcOrd="1" destOrd="0" presId="urn:microsoft.com/office/officeart/2005/8/layout/list1"/>
    <dgm:cxn modelId="{F477E2AC-834F-4E09-A12C-3E6625810808}" type="presParOf" srcId="{35A57106-3456-493B-AC03-11B831A55AA0}" destId="{04488228-1904-4BB7-8CAD-AE492A154C86}"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672098-3AC1-1C41-B129-0FE07ACE950C}">
      <dsp:nvSpPr>
        <dsp:cNvPr id="0" name=""/>
        <dsp:cNvSpPr/>
      </dsp:nvSpPr>
      <dsp:spPr>
        <a:xfrm>
          <a:off x="7414928" y="1880645"/>
          <a:ext cx="1425228" cy="1446340"/>
        </a:xfrm>
        <a:prstGeom prst="ellipse">
          <a:avLst/>
        </a:prstGeom>
        <a:solidFill>
          <a:srgbClr val="FFC000"/>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a:solidFill>
                <a:srgbClr val="000000"/>
              </a:solidFill>
              <a:latin typeface="Arial"/>
              <a:ea typeface="+mn-ea"/>
              <a:cs typeface="+mn-cs"/>
            </a:rPr>
            <a:t>Recovery Support Functions</a:t>
          </a:r>
          <a:endParaRPr lang="en-US" sz="1600" kern="1200" dirty="0">
            <a:solidFill>
              <a:srgbClr val="000000"/>
            </a:solidFill>
            <a:latin typeface="Arial"/>
            <a:ea typeface="+mn-ea"/>
            <a:cs typeface="+mn-cs"/>
          </a:endParaRPr>
        </a:p>
      </dsp:txBody>
      <dsp:txXfrm>
        <a:off x="7623648" y="2092457"/>
        <a:ext cx="1007788" cy="1022716"/>
      </dsp:txXfrm>
    </dsp:sp>
    <dsp:sp modelId="{84EEC9C6-DBFB-CE4D-92C6-7CFAF14BDDA1}">
      <dsp:nvSpPr>
        <dsp:cNvPr id="0" name=""/>
        <dsp:cNvSpPr/>
      </dsp:nvSpPr>
      <dsp:spPr>
        <a:xfrm rot="20491695">
          <a:off x="8786447" y="2255026"/>
          <a:ext cx="698012" cy="24199"/>
        </a:xfrm>
        <a:custGeom>
          <a:avLst/>
          <a:gdLst/>
          <a:ahLst/>
          <a:cxnLst/>
          <a:rect l="0" t="0" r="0" b="0"/>
          <a:pathLst>
            <a:path>
              <a:moveTo>
                <a:pt x="0" y="12099"/>
              </a:moveTo>
              <a:lnTo>
                <a:pt x="717612" y="12099"/>
              </a:lnTo>
            </a:path>
          </a:pathLst>
        </a:custGeom>
        <a:noFill/>
        <a:ln w="25400" cap="flat" cmpd="sng" algn="ctr">
          <a:solidFill>
            <a:srgbClr val="BBE0E3">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rgbClr val="000000">
                <a:hueOff val="0"/>
                <a:satOff val="0"/>
                <a:lumOff val="0"/>
                <a:alphaOff val="0"/>
              </a:srgbClr>
            </a:solidFill>
            <a:latin typeface="Arial"/>
            <a:ea typeface="+mn-ea"/>
            <a:cs typeface="+mn-cs"/>
          </a:endParaRPr>
        </a:p>
      </dsp:txBody>
      <dsp:txXfrm>
        <a:off x="9113373" y="2256103"/>
        <a:ext cx="0" cy="0"/>
      </dsp:txXfrm>
    </dsp:sp>
    <dsp:sp modelId="{F4666945-1909-2144-8FB6-756EFF04CD05}">
      <dsp:nvSpPr>
        <dsp:cNvPr id="0" name=""/>
        <dsp:cNvSpPr/>
      </dsp:nvSpPr>
      <dsp:spPr>
        <a:xfrm>
          <a:off x="9422040" y="983780"/>
          <a:ext cx="1764304" cy="1785864"/>
        </a:xfrm>
        <a:prstGeom prst="ellipse">
          <a:avLst/>
        </a:prstGeom>
        <a:solidFill>
          <a:srgbClr val="BBE0E3">
            <a:lumMod val="75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buNone/>
          </a:pPr>
          <a:r>
            <a:rPr lang="en-US" sz="1100" b="1" kern="1200" dirty="0">
              <a:solidFill>
                <a:srgbClr val="000000"/>
              </a:solidFill>
              <a:latin typeface="Arial"/>
              <a:ea typeface="+mn-ea"/>
              <a:cs typeface="+mn-cs"/>
            </a:rPr>
            <a:t>Community Planning and Capacity Building</a:t>
          </a:r>
        </a:p>
        <a:p>
          <a:pPr marL="57150" lvl="1" indent="-57150" algn="ctr" defTabSz="488950">
            <a:lnSpc>
              <a:spcPct val="90000"/>
            </a:lnSpc>
            <a:spcBef>
              <a:spcPct val="0"/>
            </a:spcBef>
            <a:spcAft>
              <a:spcPct val="15000"/>
            </a:spcAft>
            <a:buChar char="••"/>
          </a:pPr>
          <a:r>
            <a:rPr lang="en-US" sz="1100" kern="1200" dirty="0">
              <a:solidFill>
                <a:srgbClr val="000000"/>
              </a:solidFill>
              <a:latin typeface="Arial"/>
              <a:ea typeface="+mn-ea"/>
              <a:cs typeface="+mn-cs"/>
            </a:rPr>
            <a:t>Federal Emergency Management Agency</a:t>
          </a:r>
        </a:p>
      </dsp:txBody>
      <dsp:txXfrm>
        <a:off x="9680416" y="1245314"/>
        <a:ext cx="1247552" cy="1262796"/>
      </dsp:txXfrm>
    </dsp:sp>
    <dsp:sp modelId="{68D6427D-A193-4346-8804-F79C0CFEAD5A}">
      <dsp:nvSpPr>
        <dsp:cNvPr id="0" name=""/>
        <dsp:cNvSpPr/>
      </dsp:nvSpPr>
      <dsp:spPr>
        <a:xfrm rot="1907212">
          <a:off x="8672411" y="3190970"/>
          <a:ext cx="844246" cy="24199"/>
        </a:xfrm>
        <a:custGeom>
          <a:avLst/>
          <a:gdLst/>
          <a:ahLst/>
          <a:cxnLst/>
          <a:rect l="0" t="0" r="0" b="0"/>
          <a:pathLst>
            <a:path>
              <a:moveTo>
                <a:pt x="0" y="12099"/>
              </a:moveTo>
              <a:lnTo>
                <a:pt x="867952" y="12099"/>
              </a:lnTo>
            </a:path>
          </a:pathLst>
        </a:custGeom>
        <a:noFill/>
        <a:ln w="25400" cap="flat" cmpd="sng" algn="ctr">
          <a:solidFill>
            <a:srgbClr val="BBE0E3">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rgbClr val="000000">
                <a:hueOff val="0"/>
                <a:satOff val="0"/>
                <a:lumOff val="0"/>
                <a:alphaOff val="0"/>
              </a:srgbClr>
            </a:solidFill>
            <a:latin typeface="Arial"/>
            <a:ea typeface="+mn-ea"/>
            <a:cs typeface="+mn-cs"/>
          </a:endParaRPr>
        </a:p>
      </dsp:txBody>
      <dsp:txXfrm>
        <a:off x="9087712" y="3174011"/>
        <a:ext cx="0" cy="0"/>
      </dsp:txXfrm>
    </dsp:sp>
    <dsp:sp modelId="{A636D538-5F98-B541-B715-02C010354673}">
      <dsp:nvSpPr>
        <dsp:cNvPr id="0" name=""/>
        <dsp:cNvSpPr/>
      </dsp:nvSpPr>
      <dsp:spPr>
        <a:xfrm>
          <a:off x="9323544" y="2998734"/>
          <a:ext cx="1764304" cy="1785864"/>
        </a:xfrm>
        <a:prstGeom prst="ellipse">
          <a:avLst/>
        </a:prstGeom>
        <a:solidFill>
          <a:srgbClr val="BBE0E3">
            <a:lumMod val="75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buNone/>
          </a:pPr>
          <a:r>
            <a:rPr lang="en-US" sz="1400" b="1" kern="1200" dirty="0">
              <a:solidFill>
                <a:srgbClr val="000000"/>
              </a:solidFill>
              <a:latin typeface="Arial"/>
              <a:ea typeface="+mn-ea"/>
              <a:cs typeface="+mn-cs"/>
            </a:rPr>
            <a:t>Economic</a:t>
          </a:r>
        </a:p>
        <a:p>
          <a:pPr marL="114300" lvl="1" indent="-114300" algn="ctr" defTabSz="622300">
            <a:lnSpc>
              <a:spcPct val="90000"/>
            </a:lnSpc>
            <a:spcBef>
              <a:spcPct val="0"/>
            </a:spcBef>
            <a:spcAft>
              <a:spcPct val="15000"/>
            </a:spcAft>
            <a:buChar char="••"/>
          </a:pPr>
          <a:r>
            <a:rPr lang="en-US" sz="1400" kern="1200" dirty="0">
              <a:solidFill>
                <a:srgbClr val="000000"/>
              </a:solidFill>
              <a:latin typeface="Arial"/>
              <a:ea typeface="+mn-ea"/>
              <a:cs typeface="+mn-cs"/>
            </a:rPr>
            <a:t>Department of Commerce</a:t>
          </a:r>
        </a:p>
      </dsp:txBody>
      <dsp:txXfrm>
        <a:off x="9581920" y="3260268"/>
        <a:ext cx="1247552" cy="1262796"/>
      </dsp:txXfrm>
    </dsp:sp>
    <dsp:sp modelId="{52517471-D267-8449-94EC-9B3ABD43D58E}">
      <dsp:nvSpPr>
        <dsp:cNvPr id="0" name=""/>
        <dsp:cNvSpPr/>
      </dsp:nvSpPr>
      <dsp:spPr>
        <a:xfrm rot="9267732">
          <a:off x="4344621" y="3610947"/>
          <a:ext cx="3299361" cy="24199"/>
        </a:xfrm>
        <a:custGeom>
          <a:avLst/>
          <a:gdLst/>
          <a:ahLst/>
          <a:cxnLst/>
          <a:rect l="0" t="0" r="0" b="0"/>
          <a:pathLst>
            <a:path>
              <a:moveTo>
                <a:pt x="0" y="12099"/>
              </a:moveTo>
              <a:lnTo>
                <a:pt x="3392005" y="12099"/>
              </a:lnTo>
            </a:path>
          </a:pathLst>
        </a:custGeom>
        <a:noFill/>
        <a:ln w="25400" cap="flat" cmpd="sng" algn="ctr">
          <a:solidFill>
            <a:srgbClr val="BBE0E3">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rgbClr val="000000">
                <a:hueOff val="0"/>
                <a:satOff val="0"/>
                <a:lumOff val="0"/>
                <a:alphaOff val="0"/>
              </a:srgbClr>
            </a:solidFill>
            <a:latin typeface="Arial"/>
            <a:ea typeface="+mn-ea"/>
            <a:cs typeface="+mn-cs"/>
          </a:endParaRPr>
        </a:p>
      </dsp:txBody>
      <dsp:txXfrm rot="10800000">
        <a:off x="6104287" y="3661913"/>
        <a:ext cx="0" cy="0"/>
      </dsp:txXfrm>
    </dsp:sp>
    <dsp:sp modelId="{A0985151-7E42-C04B-9EF3-80805931560F}">
      <dsp:nvSpPr>
        <dsp:cNvPr id="0" name=""/>
        <dsp:cNvSpPr/>
      </dsp:nvSpPr>
      <dsp:spPr>
        <a:xfrm>
          <a:off x="2825894" y="3822455"/>
          <a:ext cx="1764304" cy="1785864"/>
        </a:xfrm>
        <a:prstGeom prst="ellipse">
          <a:avLst/>
        </a:prstGeom>
        <a:solidFill>
          <a:srgbClr val="BBE0E3">
            <a:lumMod val="75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buNone/>
          </a:pPr>
          <a:r>
            <a:rPr lang="en-US" sz="1400" b="1" kern="1200" dirty="0">
              <a:solidFill>
                <a:srgbClr val="000000"/>
              </a:solidFill>
              <a:latin typeface="Arial"/>
              <a:ea typeface="+mn-ea"/>
              <a:cs typeface="+mn-cs"/>
            </a:rPr>
            <a:t>Infrastructure Systems</a:t>
          </a:r>
        </a:p>
        <a:p>
          <a:pPr marL="114300" lvl="1" indent="-114300" algn="ctr" defTabSz="622300">
            <a:lnSpc>
              <a:spcPct val="90000"/>
            </a:lnSpc>
            <a:spcBef>
              <a:spcPct val="0"/>
            </a:spcBef>
            <a:spcAft>
              <a:spcPct val="15000"/>
            </a:spcAft>
            <a:buChar char="••"/>
          </a:pPr>
          <a:r>
            <a:rPr lang="en-US" sz="1400" kern="1200" dirty="0">
              <a:solidFill>
                <a:srgbClr val="000000"/>
              </a:solidFill>
              <a:latin typeface="Arial"/>
              <a:ea typeface="+mn-ea"/>
              <a:cs typeface="+mn-cs"/>
            </a:rPr>
            <a:t>United States Army Corps of Engineers</a:t>
          </a:r>
        </a:p>
      </dsp:txBody>
      <dsp:txXfrm>
        <a:off x="3084270" y="4083989"/>
        <a:ext cx="1247552" cy="1262796"/>
      </dsp:txXfrm>
    </dsp:sp>
    <dsp:sp modelId="{F6AD8150-877A-EA45-AF88-0EF36CD0EBB0}">
      <dsp:nvSpPr>
        <dsp:cNvPr id="0" name=""/>
        <dsp:cNvSpPr/>
      </dsp:nvSpPr>
      <dsp:spPr>
        <a:xfrm rot="8056752">
          <a:off x="6366439" y="3636897"/>
          <a:ext cx="1483786" cy="24199"/>
        </a:xfrm>
        <a:custGeom>
          <a:avLst/>
          <a:gdLst/>
          <a:ahLst/>
          <a:cxnLst/>
          <a:rect l="0" t="0" r="0" b="0"/>
          <a:pathLst>
            <a:path>
              <a:moveTo>
                <a:pt x="0" y="12099"/>
              </a:moveTo>
              <a:lnTo>
                <a:pt x="1525450" y="12099"/>
              </a:lnTo>
            </a:path>
          </a:pathLst>
        </a:custGeom>
        <a:noFill/>
        <a:ln w="25400" cap="flat" cmpd="sng" algn="ctr">
          <a:solidFill>
            <a:srgbClr val="BBE0E3">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rgbClr val="000000">
                <a:hueOff val="0"/>
                <a:satOff val="0"/>
                <a:lumOff val="0"/>
                <a:alphaOff val="0"/>
              </a:srgbClr>
            </a:solidFill>
            <a:latin typeface="Arial"/>
            <a:ea typeface="+mn-ea"/>
            <a:cs typeface="+mn-cs"/>
          </a:endParaRPr>
        </a:p>
      </dsp:txBody>
      <dsp:txXfrm rot="10800000">
        <a:off x="7160788" y="3648337"/>
        <a:ext cx="0" cy="0"/>
      </dsp:txXfrm>
    </dsp:sp>
    <dsp:sp modelId="{06706CC1-F3ED-7A48-AC0C-CDC64A577293}">
      <dsp:nvSpPr>
        <dsp:cNvPr id="0" name=""/>
        <dsp:cNvSpPr/>
      </dsp:nvSpPr>
      <dsp:spPr>
        <a:xfrm>
          <a:off x="5088521" y="3922715"/>
          <a:ext cx="1764304" cy="1785864"/>
        </a:xfrm>
        <a:prstGeom prst="ellipse">
          <a:avLst/>
        </a:prstGeom>
        <a:solidFill>
          <a:srgbClr val="BBE0E3">
            <a:lumMod val="75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buNone/>
          </a:pPr>
          <a:r>
            <a:rPr lang="en-US" sz="1400" b="1" kern="1200" dirty="0">
              <a:solidFill>
                <a:srgbClr val="000000"/>
              </a:solidFill>
              <a:latin typeface="Arial"/>
              <a:ea typeface="+mn-ea"/>
              <a:cs typeface="+mn-cs"/>
            </a:rPr>
            <a:t>Housing</a:t>
          </a:r>
        </a:p>
        <a:p>
          <a:pPr marL="114300" lvl="1" indent="-114300" algn="ctr" defTabSz="622300">
            <a:lnSpc>
              <a:spcPct val="90000"/>
            </a:lnSpc>
            <a:spcBef>
              <a:spcPct val="0"/>
            </a:spcBef>
            <a:spcAft>
              <a:spcPct val="15000"/>
            </a:spcAft>
            <a:buChar char="••"/>
          </a:pPr>
          <a:r>
            <a:rPr lang="en-US" sz="1400" kern="1200" dirty="0">
              <a:solidFill>
                <a:srgbClr val="000000"/>
              </a:solidFill>
              <a:latin typeface="Arial"/>
              <a:ea typeface="+mn-ea"/>
              <a:cs typeface="+mn-cs"/>
            </a:rPr>
            <a:t>Department of Housing and Urban Development</a:t>
          </a:r>
        </a:p>
      </dsp:txBody>
      <dsp:txXfrm>
        <a:off x="5346897" y="4184249"/>
        <a:ext cx="1247552" cy="1262796"/>
      </dsp:txXfrm>
    </dsp:sp>
    <dsp:sp modelId="{26EB2E0A-2EAE-6343-8CBD-8DF205DCC1F1}">
      <dsp:nvSpPr>
        <dsp:cNvPr id="0" name=""/>
        <dsp:cNvSpPr/>
      </dsp:nvSpPr>
      <dsp:spPr>
        <a:xfrm rot="10016219">
          <a:off x="2188233" y="3353373"/>
          <a:ext cx="5313371" cy="24199"/>
        </a:xfrm>
        <a:custGeom>
          <a:avLst/>
          <a:gdLst/>
          <a:ahLst/>
          <a:cxnLst/>
          <a:rect l="0" t="0" r="0" b="0"/>
          <a:pathLst>
            <a:path>
              <a:moveTo>
                <a:pt x="0" y="12099"/>
              </a:moveTo>
              <a:lnTo>
                <a:pt x="5222332" y="12099"/>
              </a:lnTo>
            </a:path>
          </a:pathLst>
        </a:custGeom>
        <a:noFill/>
        <a:ln w="25400" cap="flat" cmpd="sng" algn="ctr">
          <a:solidFill>
            <a:srgbClr val="BBE0E3">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rgbClr val="000000">
                <a:hueOff val="0"/>
                <a:satOff val="0"/>
                <a:lumOff val="0"/>
                <a:alphaOff val="0"/>
              </a:srgbClr>
            </a:solidFill>
            <a:latin typeface="Arial"/>
            <a:ea typeface="+mn-ea"/>
            <a:cs typeface="+mn-cs"/>
          </a:endParaRPr>
        </a:p>
      </dsp:txBody>
      <dsp:txXfrm rot="10800000">
        <a:off x="5004338" y="3464845"/>
        <a:ext cx="0" cy="0"/>
      </dsp:txXfrm>
    </dsp:sp>
    <dsp:sp modelId="{9382A739-31AA-DA4D-8B57-EA0991650FDE}">
      <dsp:nvSpPr>
        <dsp:cNvPr id="0" name=""/>
        <dsp:cNvSpPr/>
      </dsp:nvSpPr>
      <dsp:spPr>
        <a:xfrm>
          <a:off x="514979" y="3272519"/>
          <a:ext cx="1764304" cy="1785864"/>
        </a:xfrm>
        <a:prstGeom prst="ellipse">
          <a:avLst/>
        </a:prstGeom>
        <a:solidFill>
          <a:srgbClr val="BBE0E3">
            <a:lumMod val="75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buNone/>
          </a:pPr>
          <a:r>
            <a:rPr lang="en-US" sz="1400" b="1" kern="1200" dirty="0">
              <a:solidFill>
                <a:srgbClr val="000000"/>
              </a:solidFill>
              <a:latin typeface="Arial"/>
              <a:ea typeface="+mn-ea"/>
              <a:cs typeface="+mn-cs"/>
            </a:rPr>
            <a:t>Natural and Cultural Resources</a:t>
          </a:r>
        </a:p>
        <a:p>
          <a:pPr marL="114300" lvl="1" indent="-114300" algn="ctr" defTabSz="622300">
            <a:lnSpc>
              <a:spcPct val="90000"/>
            </a:lnSpc>
            <a:spcBef>
              <a:spcPct val="0"/>
            </a:spcBef>
            <a:spcAft>
              <a:spcPct val="15000"/>
            </a:spcAft>
            <a:buChar char="••"/>
          </a:pPr>
          <a:r>
            <a:rPr lang="en-US" sz="1400" kern="1200" dirty="0">
              <a:solidFill>
                <a:srgbClr val="000000"/>
              </a:solidFill>
              <a:latin typeface="Arial"/>
              <a:ea typeface="+mn-ea"/>
              <a:cs typeface="+mn-cs"/>
            </a:rPr>
            <a:t>Department of the Interior</a:t>
          </a:r>
        </a:p>
      </dsp:txBody>
      <dsp:txXfrm>
        <a:off x="773355" y="3534053"/>
        <a:ext cx="1247552" cy="1262796"/>
      </dsp:txXfrm>
    </dsp:sp>
    <dsp:sp modelId="{568E312E-504E-9E49-8250-7A928FBCCBA0}">
      <dsp:nvSpPr>
        <dsp:cNvPr id="0" name=""/>
        <dsp:cNvSpPr/>
      </dsp:nvSpPr>
      <dsp:spPr>
        <a:xfrm rot="5383910">
          <a:off x="7884340" y="3562622"/>
          <a:ext cx="495493" cy="24199"/>
        </a:xfrm>
        <a:custGeom>
          <a:avLst/>
          <a:gdLst/>
          <a:ahLst/>
          <a:cxnLst/>
          <a:rect l="0" t="0" r="0" b="0"/>
          <a:pathLst>
            <a:path>
              <a:moveTo>
                <a:pt x="0" y="12099"/>
              </a:moveTo>
              <a:lnTo>
                <a:pt x="509405" y="12099"/>
              </a:lnTo>
            </a:path>
          </a:pathLst>
        </a:custGeom>
        <a:noFill/>
        <a:ln w="25400" cap="flat" cmpd="sng" algn="ctr">
          <a:solidFill>
            <a:srgbClr val="BBE0E3">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rgbClr val="000000">
                <a:hueOff val="0"/>
                <a:satOff val="0"/>
                <a:lumOff val="0"/>
                <a:alphaOff val="0"/>
              </a:srgbClr>
            </a:solidFill>
            <a:latin typeface="Arial"/>
            <a:ea typeface="+mn-ea"/>
            <a:cs typeface="+mn-cs"/>
          </a:endParaRPr>
        </a:p>
      </dsp:txBody>
      <dsp:txXfrm>
        <a:off x="8144415" y="3562276"/>
        <a:ext cx="0" cy="0"/>
      </dsp:txXfrm>
    </dsp:sp>
    <dsp:sp modelId="{152B3F27-2F64-8544-913D-974BE8BCBA67}">
      <dsp:nvSpPr>
        <dsp:cNvPr id="0" name=""/>
        <dsp:cNvSpPr/>
      </dsp:nvSpPr>
      <dsp:spPr>
        <a:xfrm>
          <a:off x="7255273" y="3822455"/>
          <a:ext cx="1764304" cy="1785864"/>
        </a:xfrm>
        <a:prstGeom prst="ellipse">
          <a:avLst/>
        </a:prstGeom>
        <a:solidFill>
          <a:srgbClr val="BBE0E3">
            <a:lumMod val="75000"/>
          </a:srgbClr>
        </a:solidFill>
        <a:ln w="381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buNone/>
          </a:pPr>
          <a:r>
            <a:rPr lang="en-US" sz="1400" b="1" kern="1200" dirty="0">
              <a:solidFill>
                <a:srgbClr val="000000"/>
              </a:solidFill>
              <a:latin typeface="Arial"/>
              <a:ea typeface="+mn-ea"/>
              <a:cs typeface="+mn-cs"/>
            </a:rPr>
            <a:t>Health and </a:t>
          </a:r>
          <a:r>
            <a:rPr lang="en-US" sz="1400" b="1" kern="1200" dirty="0" smtClean="0">
              <a:solidFill>
                <a:srgbClr val="000000"/>
              </a:solidFill>
              <a:latin typeface="Arial"/>
              <a:ea typeface="+mn-ea"/>
              <a:cs typeface="+mn-cs"/>
            </a:rPr>
            <a:t>Social </a:t>
          </a:r>
          <a:r>
            <a:rPr lang="en-US" sz="1400" b="1" kern="1200" dirty="0">
              <a:solidFill>
                <a:srgbClr val="000000"/>
              </a:solidFill>
              <a:latin typeface="Arial"/>
              <a:ea typeface="+mn-ea"/>
              <a:cs typeface="+mn-cs"/>
            </a:rPr>
            <a:t>Services</a:t>
          </a:r>
        </a:p>
        <a:p>
          <a:pPr marL="114300" lvl="1" indent="-114300" algn="ctr" defTabSz="622300">
            <a:lnSpc>
              <a:spcPct val="90000"/>
            </a:lnSpc>
            <a:spcBef>
              <a:spcPct val="0"/>
            </a:spcBef>
            <a:spcAft>
              <a:spcPct val="15000"/>
            </a:spcAft>
            <a:buChar char="••"/>
          </a:pPr>
          <a:r>
            <a:rPr lang="en-US" sz="1400" kern="1200" dirty="0">
              <a:solidFill>
                <a:srgbClr val="000000"/>
              </a:solidFill>
              <a:latin typeface="Arial"/>
              <a:ea typeface="+mn-ea"/>
              <a:cs typeface="+mn-cs"/>
            </a:rPr>
            <a:t>Department of Health and Human Services </a:t>
          </a:r>
        </a:p>
      </dsp:txBody>
      <dsp:txXfrm>
        <a:off x="7513649" y="4083989"/>
        <a:ext cx="1247552" cy="12627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488228-1904-4BB7-8CAD-AE492A154C86}">
      <dsp:nvSpPr>
        <dsp:cNvPr id="0" name=""/>
        <dsp:cNvSpPr/>
      </dsp:nvSpPr>
      <dsp:spPr>
        <a:xfrm>
          <a:off x="0" y="772793"/>
          <a:ext cx="10515600" cy="35437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1041400" rIns="816127" bIns="355600" numCol="1" spcCol="1270" anchor="t" anchorCtr="0">
          <a:noAutofit/>
        </a:bodyPr>
        <a:lstStyle/>
        <a:p>
          <a:pPr marL="285750" lvl="1" indent="-285750" algn="l" defTabSz="2222500">
            <a:lnSpc>
              <a:spcPct val="90000"/>
            </a:lnSpc>
            <a:spcBef>
              <a:spcPct val="0"/>
            </a:spcBef>
            <a:spcAft>
              <a:spcPct val="15000"/>
            </a:spcAft>
            <a:buChar char="••"/>
          </a:pPr>
          <a:r>
            <a:rPr lang="en-US" sz="5000" kern="1200" noProof="0" dirty="0">
              <a:solidFill>
                <a:srgbClr val="002060"/>
              </a:solidFill>
            </a:rPr>
            <a:t>Make Puerto Rico a Role Model for Behavioral/Mental Health Care and Service Delivery</a:t>
          </a:r>
          <a:endParaRPr lang="en-US" sz="5000" kern="1200" dirty="0">
            <a:solidFill>
              <a:srgbClr val="002060"/>
            </a:solidFill>
          </a:endParaRPr>
        </a:p>
      </dsp:txBody>
      <dsp:txXfrm>
        <a:off x="0" y="772793"/>
        <a:ext cx="10515600" cy="3543750"/>
      </dsp:txXfrm>
    </dsp:sp>
    <dsp:sp modelId="{04BC7C4E-2C17-46E5-B77B-839B40D36261}">
      <dsp:nvSpPr>
        <dsp:cNvPr id="0" name=""/>
        <dsp:cNvSpPr/>
      </dsp:nvSpPr>
      <dsp:spPr>
        <a:xfrm>
          <a:off x="525780" y="34793"/>
          <a:ext cx="7360920" cy="1476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2222500">
            <a:lnSpc>
              <a:spcPct val="90000"/>
            </a:lnSpc>
            <a:spcBef>
              <a:spcPct val="0"/>
            </a:spcBef>
            <a:spcAft>
              <a:spcPct val="35000"/>
            </a:spcAft>
          </a:pPr>
          <a:r>
            <a:rPr lang="en-US" sz="5000" b="1" kern="1200" dirty="0"/>
            <a:t>VISION</a:t>
          </a:r>
        </a:p>
      </dsp:txBody>
      <dsp:txXfrm>
        <a:off x="597832" y="106845"/>
        <a:ext cx="7216816" cy="13318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488228-1904-4BB7-8CAD-AE492A154C86}">
      <dsp:nvSpPr>
        <dsp:cNvPr id="0" name=""/>
        <dsp:cNvSpPr/>
      </dsp:nvSpPr>
      <dsp:spPr>
        <a:xfrm>
          <a:off x="0" y="693540"/>
          <a:ext cx="11049000" cy="441185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7525" tIns="437388" rIns="857525" bIns="156464" numCol="1" spcCol="1270" anchor="t" anchorCtr="0">
          <a:noAutofit/>
        </a:bodyPr>
        <a:lstStyle/>
        <a:p>
          <a:pPr marL="228600" lvl="1" indent="-228600" algn="l" defTabSz="977900">
            <a:lnSpc>
              <a:spcPct val="90000"/>
            </a:lnSpc>
            <a:spcBef>
              <a:spcPct val="0"/>
            </a:spcBef>
            <a:spcAft>
              <a:spcPct val="15000"/>
            </a:spcAft>
            <a:buChar char="••"/>
          </a:pPr>
          <a:r>
            <a:rPr lang="en-US" sz="2200" b="0" kern="1200" dirty="0">
              <a:solidFill>
                <a:srgbClr val="002060"/>
              </a:solidFill>
              <a:effectLst/>
              <a:latin typeface="+mn-lt"/>
              <a:ea typeface="+mn-ea"/>
              <a:cs typeface="+mn-cs"/>
            </a:rPr>
            <a:t>Understand the landscape of behavioral, emotional, and mental health unmet needs among different sectors of the Puerto Rican population</a:t>
          </a:r>
          <a:endParaRPr lang="en-US" sz="2200" b="0" kern="1200" dirty="0">
            <a:solidFill>
              <a:srgbClr val="002060"/>
            </a:solidFill>
          </a:endParaRPr>
        </a:p>
        <a:p>
          <a:pPr marL="228600" lvl="1" indent="-228600" algn="l" defTabSz="977900">
            <a:lnSpc>
              <a:spcPct val="90000"/>
            </a:lnSpc>
            <a:spcBef>
              <a:spcPct val="0"/>
            </a:spcBef>
            <a:spcAft>
              <a:spcPct val="15000"/>
            </a:spcAft>
            <a:buChar char="••"/>
          </a:pPr>
          <a:r>
            <a:rPr lang="en-US" sz="2200" b="0" kern="1200" dirty="0">
              <a:solidFill>
                <a:srgbClr val="002060"/>
              </a:solidFill>
              <a:effectLst/>
              <a:latin typeface="+mn-lt"/>
              <a:ea typeface="+mn-ea"/>
              <a:cs typeface="+mn-cs"/>
            </a:rPr>
            <a:t>Collaborate with ASSMCA (</a:t>
          </a:r>
          <a:r>
            <a:rPr lang="en-US" sz="2200" kern="1200" dirty="0" err="1">
              <a:solidFill>
                <a:srgbClr val="002060"/>
              </a:solidFill>
            </a:rPr>
            <a:t>Administración</a:t>
          </a:r>
          <a:r>
            <a:rPr lang="en-US" sz="2200" kern="1200" dirty="0">
              <a:solidFill>
                <a:srgbClr val="002060"/>
              </a:solidFill>
            </a:rPr>
            <a:t> de </a:t>
          </a:r>
          <a:r>
            <a:rPr lang="en-US" sz="2200" kern="1200" dirty="0" err="1">
              <a:solidFill>
                <a:srgbClr val="002060"/>
              </a:solidFill>
            </a:rPr>
            <a:t>Servicios</a:t>
          </a:r>
          <a:r>
            <a:rPr lang="en-US" sz="2200" kern="1200" dirty="0">
              <a:solidFill>
                <a:srgbClr val="002060"/>
              </a:solidFill>
            </a:rPr>
            <a:t> de </a:t>
          </a:r>
          <a:r>
            <a:rPr lang="en-US" sz="2200" kern="1200" dirty="0" err="1">
              <a:solidFill>
                <a:srgbClr val="002060"/>
              </a:solidFill>
            </a:rPr>
            <a:t>Salud</a:t>
          </a:r>
          <a:r>
            <a:rPr lang="en-US" sz="2200" kern="1200" dirty="0">
              <a:solidFill>
                <a:srgbClr val="002060"/>
              </a:solidFill>
            </a:rPr>
            <a:t> y Contra la </a:t>
          </a:r>
          <a:r>
            <a:rPr lang="en-US" sz="2200" kern="1200" dirty="0" err="1">
              <a:solidFill>
                <a:srgbClr val="002060"/>
              </a:solidFill>
            </a:rPr>
            <a:t>Adicción</a:t>
          </a:r>
          <a:r>
            <a:rPr lang="en-US" sz="2200" kern="1200" dirty="0">
              <a:solidFill>
                <a:srgbClr val="002060"/>
              </a:solidFill>
            </a:rPr>
            <a:t>)</a:t>
          </a:r>
          <a:r>
            <a:rPr lang="en-US" sz="2200" b="0" kern="1200" dirty="0">
              <a:solidFill>
                <a:srgbClr val="002060"/>
              </a:solidFill>
              <a:effectLst/>
              <a:latin typeface="+mn-lt"/>
              <a:ea typeface="+mn-ea"/>
              <a:cs typeface="+mn-cs"/>
            </a:rPr>
            <a:t>, the PR Department of Health (PRDOH) and other behavioral/mental health care delivery stakeholders</a:t>
          </a:r>
          <a:endParaRPr lang="en-US" sz="2200" b="0" kern="1200" dirty="0">
            <a:solidFill>
              <a:srgbClr val="002060"/>
            </a:solidFill>
          </a:endParaRPr>
        </a:p>
        <a:p>
          <a:pPr marL="228600" lvl="1" indent="-228600" algn="l" defTabSz="977900">
            <a:lnSpc>
              <a:spcPct val="90000"/>
            </a:lnSpc>
            <a:spcBef>
              <a:spcPct val="0"/>
            </a:spcBef>
            <a:spcAft>
              <a:spcPct val="15000"/>
            </a:spcAft>
            <a:buChar char="••"/>
          </a:pPr>
          <a:r>
            <a:rPr lang="en-US" sz="2200" b="0" kern="1200" dirty="0">
              <a:solidFill>
                <a:srgbClr val="002060"/>
              </a:solidFill>
              <a:effectLst/>
              <a:latin typeface="+mn-lt"/>
              <a:ea typeface="+mn-ea"/>
              <a:cs typeface="+mn-cs"/>
            </a:rPr>
            <a:t>Identify opportunities and solutions to address unmet B/E/M Health needs across Puerto Rico </a:t>
          </a:r>
          <a:endParaRPr lang="en-US" sz="2200" b="0" kern="1200" dirty="0">
            <a:solidFill>
              <a:srgbClr val="002060"/>
            </a:solidFill>
          </a:endParaRPr>
        </a:p>
        <a:p>
          <a:pPr marL="228600" lvl="1" indent="-228600" algn="l" defTabSz="977900">
            <a:lnSpc>
              <a:spcPct val="90000"/>
            </a:lnSpc>
            <a:spcBef>
              <a:spcPct val="0"/>
            </a:spcBef>
            <a:spcAft>
              <a:spcPct val="15000"/>
            </a:spcAft>
            <a:buChar char="••"/>
          </a:pPr>
          <a:r>
            <a:rPr lang="en-US" sz="2200" b="0" kern="1200" dirty="0">
              <a:solidFill>
                <a:srgbClr val="002060"/>
              </a:solidFill>
              <a:effectLst/>
              <a:latin typeface="+mn-lt"/>
              <a:ea typeface="+mn-ea"/>
              <a:cs typeface="+mn-cs"/>
            </a:rPr>
            <a:t>Promote empowerment and post-disaster stress-reduction through peer-to-peer interaction</a:t>
          </a:r>
          <a:endParaRPr lang="en-US" sz="2200" b="0" kern="1200" dirty="0">
            <a:solidFill>
              <a:srgbClr val="002060"/>
            </a:solidFill>
          </a:endParaRPr>
        </a:p>
        <a:p>
          <a:pPr marL="228600" lvl="1" indent="-228600" algn="l" defTabSz="977900">
            <a:lnSpc>
              <a:spcPct val="90000"/>
            </a:lnSpc>
            <a:spcBef>
              <a:spcPct val="0"/>
            </a:spcBef>
            <a:spcAft>
              <a:spcPct val="15000"/>
            </a:spcAft>
            <a:buChar char="••"/>
          </a:pPr>
          <a:r>
            <a:rPr lang="en-US" sz="2200" b="0" kern="1200">
              <a:solidFill>
                <a:srgbClr val="002060"/>
              </a:solidFill>
              <a:effectLst/>
              <a:latin typeface="+mn-lt"/>
              <a:ea typeface="+mn-ea"/>
              <a:cs typeface="+mn-cs"/>
            </a:rPr>
            <a:t>Promote Psychological First Aid (PFA) Training for First Responders</a:t>
          </a:r>
          <a:endParaRPr lang="en-US" sz="2200" b="0" kern="1200" dirty="0">
            <a:solidFill>
              <a:srgbClr val="002060"/>
            </a:solidFill>
          </a:endParaRPr>
        </a:p>
      </dsp:txBody>
      <dsp:txXfrm>
        <a:off x="0" y="693540"/>
        <a:ext cx="11049000" cy="4411859"/>
      </dsp:txXfrm>
    </dsp:sp>
    <dsp:sp modelId="{04BC7C4E-2C17-46E5-B77B-839B40D36261}">
      <dsp:nvSpPr>
        <dsp:cNvPr id="0" name=""/>
        <dsp:cNvSpPr/>
      </dsp:nvSpPr>
      <dsp:spPr>
        <a:xfrm>
          <a:off x="541555" y="0"/>
          <a:ext cx="7516424" cy="94475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0" rIns="274320" bIns="0" numCol="1" spcCol="1270" anchor="ctr" anchorCtr="0">
          <a:noAutofit/>
        </a:bodyPr>
        <a:lstStyle/>
        <a:p>
          <a:pPr lvl="0" algn="l" defTabSz="1600200">
            <a:lnSpc>
              <a:spcPct val="90000"/>
            </a:lnSpc>
            <a:spcBef>
              <a:spcPct val="0"/>
            </a:spcBef>
            <a:spcAft>
              <a:spcPct val="35000"/>
            </a:spcAft>
          </a:pPr>
          <a:r>
            <a:rPr lang="en-US" sz="3600" b="1" kern="1200" dirty="0"/>
            <a:t>Goals</a:t>
          </a:r>
        </a:p>
      </dsp:txBody>
      <dsp:txXfrm>
        <a:off x="587674" y="46119"/>
        <a:ext cx="7424186" cy="8525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488228-1904-4BB7-8CAD-AE492A154C86}">
      <dsp:nvSpPr>
        <dsp:cNvPr id="0" name=""/>
        <dsp:cNvSpPr/>
      </dsp:nvSpPr>
      <dsp:spPr>
        <a:xfrm>
          <a:off x="0" y="941138"/>
          <a:ext cx="10515600" cy="31185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916432" rIns="816127" bIns="312928" numCol="1" spcCol="1270" anchor="t" anchorCtr="0">
          <a:noAutofit/>
        </a:bodyPr>
        <a:lstStyle/>
        <a:p>
          <a:pPr marL="285750" lvl="1" indent="-285750" algn="l" defTabSz="1955800">
            <a:lnSpc>
              <a:spcPct val="90000"/>
            </a:lnSpc>
            <a:spcBef>
              <a:spcPct val="0"/>
            </a:spcBef>
            <a:spcAft>
              <a:spcPct val="15000"/>
            </a:spcAft>
            <a:buChar char="••"/>
          </a:pPr>
          <a:r>
            <a:rPr lang="en-US" sz="4400" kern="1200" noProof="0" dirty="0">
              <a:solidFill>
                <a:srgbClr val="002060"/>
              </a:solidFill>
            </a:rPr>
            <a:t>Enhance and ensure the accessibility to human and social service programs across the lifespan for Puerto Ricans</a:t>
          </a:r>
          <a:endParaRPr lang="en-US" sz="4400" kern="1200" dirty="0">
            <a:solidFill>
              <a:srgbClr val="002060"/>
            </a:solidFill>
          </a:endParaRPr>
        </a:p>
      </dsp:txBody>
      <dsp:txXfrm>
        <a:off x="0" y="941138"/>
        <a:ext cx="10515600" cy="3118500"/>
      </dsp:txXfrm>
    </dsp:sp>
    <dsp:sp modelId="{04BC7C4E-2C17-46E5-B77B-839B40D36261}">
      <dsp:nvSpPr>
        <dsp:cNvPr id="0" name=""/>
        <dsp:cNvSpPr/>
      </dsp:nvSpPr>
      <dsp:spPr>
        <a:xfrm>
          <a:off x="525780" y="291698"/>
          <a:ext cx="7360920" cy="1298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1955800">
            <a:lnSpc>
              <a:spcPct val="90000"/>
            </a:lnSpc>
            <a:spcBef>
              <a:spcPct val="0"/>
            </a:spcBef>
            <a:spcAft>
              <a:spcPct val="35000"/>
            </a:spcAft>
          </a:pPr>
          <a:r>
            <a:rPr lang="en-US" sz="4400" b="1" kern="1200" dirty="0"/>
            <a:t>VISION</a:t>
          </a:r>
        </a:p>
      </dsp:txBody>
      <dsp:txXfrm>
        <a:off x="589186" y="355104"/>
        <a:ext cx="7234108" cy="11720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488228-1904-4BB7-8CAD-AE492A154C86}">
      <dsp:nvSpPr>
        <dsp:cNvPr id="0" name=""/>
        <dsp:cNvSpPr/>
      </dsp:nvSpPr>
      <dsp:spPr>
        <a:xfrm>
          <a:off x="0" y="639799"/>
          <a:ext cx="10820400" cy="4201771"/>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9783" tIns="416560" rIns="839783"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a:solidFill>
                <a:srgbClr val="002060"/>
              </a:solidFill>
            </a:rPr>
            <a:t>Enhance PR Department of the Family (PRDF) emergency preparedness, response, and recovery planning and operations</a:t>
          </a:r>
        </a:p>
        <a:p>
          <a:pPr marL="228600" lvl="1" indent="-228600" algn="l" defTabSz="977900">
            <a:lnSpc>
              <a:spcPct val="90000"/>
            </a:lnSpc>
            <a:spcBef>
              <a:spcPct val="0"/>
            </a:spcBef>
            <a:spcAft>
              <a:spcPct val="15000"/>
            </a:spcAft>
            <a:buChar char="••"/>
          </a:pPr>
          <a:r>
            <a:rPr lang="en-US" sz="2200" kern="1200" dirty="0">
              <a:solidFill>
                <a:srgbClr val="002060"/>
              </a:solidFill>
            </a:rPr>
            <a:t>Similarly, support PR Department of Education (PRDE) throughout recovery</a:t>
          </a:r>
        </a:p>
        <a:p>
          <a:pPr marL="228600" lvl="1" indent="-228600" algn="l" defTabSz="977900">
            <a:lnSpc>
              <a:spcPct val="90000"/>
            </a:lnSpc>
            <a:spcBef>
              <a:spcPct val="0"/>
            </a:spcBef>
            <a:spcAft>
              <a:spcPct val="15000"/>
            </a:spcAft>
            <a:buChar char="••"/>
          </a:pPr>
          <a:r>
            <a:rPr lang="en-US" sz="2200" kern="1200" dirty="0">
              <a:solidFill>
                <a:srgbClr val="002060"/>
              </a:solidFill>
            </a:rPr>
            <a:t>Monitor prevalence of food insecurity and potential nutrition deficiencies</a:t>
          </a:r>
        </a:p>
        <a:p>
          <a:pPr marL="228600" lvl="1" indent="-228600" algn="l" defTabSz="977900">
            <a:lnSpc>
              <a:spcPct val="90000"/>
            </a:lnSpc>
            <a:spcBef>
              <a:spcPct val="0"/>
            </a:spcBef>
            <a:spcAft>
              <a:spcPct val="15000"/>
            </a:spcAft>
            <a:buChar char="••"/>
          </a:pPr>
          <a:r>
            <a:rPr lang="en-US" sz="2200" kern="1200" dirty="0">
              <a:solidFill>
                <a:srgbClr val="002060"/>
              </a:solidFill>
            </a:rPr>
            <a:t>Support special populations during disaster recovery including:</a:t>
          </a:r>
        </a:p>
        <a:p>
          <a:pPr marL="457200" lvl="2" indent="-228600" algn="l" defTabSz="977900">
            <a:lnSpc>
              <a:spcPct val="90000"/>
            </a:lnSpc>
            <a:spcBef>
              <a:spcPct val="0"/>
            </a:spcBef>
            <a:spcAft>
              <a:spcPct val="15000"/>
            </a:spcAft>
            <a:buChar char="••"/>
          </a:pPr>
          <a:r>
            <a:rPr lang="en-US" sz="2200" kern="1200" dirty="0">
              <a:solidFill>
                <a:srgbClr val="002060"/>
              </a:solidFill>
            </a:rPr>
            <a:t>Seniors</a:t>
          </a:r>
        </a:p>
        <a:p>
          <a:pPr marL="457200" lvl="2" indent="-228600" algn="l" defTabSz="977900">
            <a:lnSpc>
              <a:spcPct val="90000"/>
            </a:lnSpc>
            <a:spcBef>
              <a:spcPct val="0"/>
            </a:spcBef>
            <a:spcAft>
              <a:spcPct val="15000"/>
            </a:spcAft>
            <a:buChar char="••"/>
          </a:pPr>
          <a:r>
            <a:rPr lang="en-US" sz="2200" kern="1200" dirty="0">
              <a:solidFill>
                <a:srgbClr val="002060"/>
              </a:solidFill>
            </a:rPr>
            <a:t>Children and families</a:t>
          </a:r>
        </a:p>
        <a:p>
          <a:pPr marL="457200" lvl="2" indent="-228600" algn="l" defTabSz="977900">
            <a:lnSpc>
              <a:spcPct val="90000"/>
            </a:lnSpc>
            <a:spcBef>
              <a:spcPct val="0"/>
            </a:spcBef>
            <a:spcAft>
              <a:spcPct val="15000"/>
            </a:spcAft>
            <a:buChar char="••"/>
          </a:pPr>
          <a:r>
            <a:rPr lang="en-US" sz="2200" kern="1200" dirty="0">
              <a:solidFill>
                <a:srgbClr val="002060"/>
              </a:solidFill>
            </a:rPr>
            <a:t>At-risk and vulnerable </a:t>
          </a:r>
        </a:p>
        <a:p>
          <a:pPr marL="457200" lvl="2" indent="-228600" algn="l" defTabSz="977900">
            <a:lnSpc>
              <a:spcPct val="90000"/>
            </a:lnSpc>
            <a:spcBef>
              <a:spcPct val="0"/>
            </a:spcBef>
            <a:spcAft>
              <a:spcPct val="15000"/>
            </a:spcAft>
            <a:buChar char="••"/>
          </a:pPr>
          <a:r>
            <a:rPr lang="en-US" sz="2200" kern="1200" dirty="0">
              <a:solidFill>
                <a:srgbClr val="002060"/>
              </a:solidFill>
            </a:rPr>
            <a:t>Work environment for PRDF staff</a:t>
          </a:r>
        </a:p>
      </dsp:txBody>
      <dsp:txXfrm>
        <a:off x="0" y="639799"/>
        <a:ext cx="10820400" cy="4201771"/>
      </dsp:txXfrm>
    </dsp:sp>
    <dsp:sp modelId="{04BC7C4E-2C17-46E5-B77B-839B40D36261}">
      <dsp:nvSpPr>
        <dsp:cNvPr id="0" name=""/>
        <dsp:cNvSpPr/>
      </dsp:nvSpPr>
      <dsp:spPr>
        <a:xfrm>
          <a:off x="530351" y="23150"/>
          <a:ext cx="7360912" cy="89976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0" rIns="274320" bIns="0" numCol="1" spcCol="1270" anchor="ctr" anchorCtr="0">
          <a:noAutofit/>
        </a:bodyPr>
        <a:lstStyle/>
        <a:p>
          <a:pPr lvl="0" algn="l" defTabSz="1600200">
            <a:lnSpc>
              <a:spcPct val="90000"/>
            </a:lnSpc>
            <a:spcBef>
              <a:spcPct val="0"/>
            </a:spcBef>
            <a:spcAft>
              <a:spcPct val="35000"/>
            </a:spcAft>
          </a:pPr>
          <a:r>
            <a:rPr lang="en-US" sz="3600" b="1" kern="1200" dirty="0"/>
            <a:t>Goals</a:t>
          </a:r>
        </a:p>
      </dsp:txBody>
      <dsp:txXfrm>
        <a:off x="574274" y="67073"/>
        <a:ext cx="7273066" cy="81192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488228-1904-4BB7-8CAD-AE492A154C86}">
      <dsp:nvSpPr>
        <dsp:cNvPr id="0" name=""/>
        <dsp:cNvSpPr/>
      </dsp:nvSpPr>
      <dsp:spPr>
        <a:xfrm>
          <a:off x="0" y="570833"/>
          <a:ext cx="10515600" cy="37705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791464" rIns="816127" bIns="270256" numCol="1" spcCol="1270" anchor="t" anchorCtr="0">
          <a:noAutofit/>
        </a:bodyPr>
        <a:lstStyle/>
        <a:p>
          <a:pPr marL="285750" lvl="1" indent="-285750" algn="l" defTabSz="1689100">
            <a:lnSpc>
              <a:spcPct val="90000"/>
            </a:lnSpc>
            <a:spcBef>
              <a:spcPct val="0"/>
            </a:spcBef>
            <a:spcAft>
              <a:spcPct val="15000"/>
            </a:spcAft>
            <a:buChar char="••"/>
          </a:pPr>
          <a:r>
            <a:rPr lang="en-US" sz="3800" kern="1200" dirty="0" smtClean="0"/>
            <a:t>Realize a fully recovered, prepared, and response-ready healthcare system in Puerto Rico that saves lives and protects the Commonwealth’s citizens during and after real-world events</a:t>
          </a:r>
          <a:endParaRPr lang="en-US" sz="3800" kern="1200" dirty="0"/>
        </a:p>
      </dsp:txBody>
      <dsp:txXfrm>
        <a:off x="0" y="570833"/>
        <a:ext cx="10515600" cy="3770550"/>
      </dsp:txXfrm>
    </dsp:sp>
    <dsp:sp modelId="{04BC7C4E-2C17-46E5-B77B-839B40D36261}">
      <dsp:nvSpPr>
        <dsp:cNvPr id="0" name=""/>
        <dsp:cNvSpPr/>
      </dsp:nvSpPr>
      <dsp:spPr>
        <a:xfrm>
          <a:off x="525780" y="9953"/>
          <a:ext cx="7360920" cy="1121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1689100">
            <a:lnSpc>
              <a:spcPct val="90000"/>
            </a:lnSpc>
            <a:spcBef>
              <a:spcPct val="0"/>
            </a:spcBef>
            <a:spcAft>
              <a:spcPct val="35000"/>
            </a:spcAft>
          </a:pPr>
          <a:r>
            <a:rPr lang="en-US" sz="3800" b="1" kern="1200" dirty="0" smtClean="0"/>
            <a:t>VISION</a:t>
          </a:r>
          <a:endParaRPr lang="en-US" sz="3800" b="1" kern="1200" dirty="0"/>
        </a:p>
      </dsp:txBody>
      <dsp:txXfrm>
        <a:off x="580540" y="64713"/>
        <a:ext cx="7251400" cy="10122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488228-1904-4BB7-8CAD-AE492A154C86}">
      <dsp:nvSpPr>
        <dsp:cNvPr id="0" name=""/>
        <dsp:cNvSpPr/>
      </dsp:nvSpPr>
      <dsp:spPr>
        <a:xfrm>
          <a:off x="0" y="776756"/>
          <a:ext cx="10820400" cy="3521653"/>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9783" tIns="479044" rIns="839783"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dirty="0" smtClean="0"/>
            <a:t>Identify and assess affected health care services, and the applicability of programs and waivers that support the recovery of Puerto Rico Healthcare System</a:t>
          </a:r>
          <a:endParaRPr lang="en-US" sz="2300" kern="1200" dirty="0"/>
        </a:p>
        <a:p>
          <a:pPr marL="228600" lvl="1" indent="-228600" algn="l" defTabSz="1022350">
            <a:lnSpc>
              <a:spcPct val="90000"/>
            </a:lnSpc>
            <a:spcBef>
              <a:spcPct val="0"/>
            </a:spcBef>
            <a:spcAft>
              <a:spcPct val="15000"/>
            </a:spcAft>
            <a:buChar char="••"/>
          </a:pPr>
          <a:r>
            <a:rPr lang="en-US" sz="2300" kern="1200" dirty="0" smtClean="0"/>
            <a:t>Understand the Healthcare Workforce and brain drain impact on health care system</a:t>
          </a:r>
          <a:endParaRPr lang="en-US" sz="2300" kern="1200" dirty="0"/>
        </a:p>
        <a:p>
          <a:pPr marL="228600" lvl="1" indent="-228600" algn="l" defTabSz="1022350">
            <a:lnSpc>
              <a:spcPct val="90000"/>
            </a:lnSpc>
            <a:spcBef>
              <a:spcPct val="0"/>
            </a:spcBef>
            <a:spcAft>
              <a:spcPct val="15000"/>
            </a:spcAft>
            <a:buChar char="••"/>
          </a:pPr>
          <a:r>
            <a:rPr lang="en-US" sz="2300" kern="1200" dirty="0" smtClean="0"/>
            <a:t>Understand current public policies in delivery of care</a:t>
          </a:r>
          <a:endParaRPr lang="en-US" sz="2300" kern="1200" dirty="0"/>
        </a:p>
        <a:p>
          <a:pPr marL="228600" lvl="1" indent="-228600" algn="l" defTabSz="1022350">
            <a:lnSpc>
              <a:spcPct val="90000"/>
            </a:lnSpc>
            <a:spcBef>
              <a:spcPct val="0"/>
            </a:spcBef>
            <a:spcAft>
              <a:spcPct val="15000"/>
            </a:spcAft>
            <a:buChar char="••"/>
          </a:pPr>
          <a:r>
            <a:rPr lang="en-US" sz="2300" kern="1200" dirty="0" smtClean="0"/>
            <a:t>Understand the current health and social services landscape</a:t>
          </a:r>
          <a:endParaRPr lang="en-US" sz="2300" kern="1200" dirty="0"/>
        </a:p>
      </dsp:txBody>
      <dsp:txXfrm>
        <a:off x="0" y="776756"/>
        <a:ext cx="10820400" cy="3521653"/>
      </dsp:txXfrm>
    </dsp:sp>
    <dsp:sp modelId="{04BC7C4E-2C17-46E5-B77B-839B40D36261}">
      <dsp:nvSpPr>
        <dsp:cNvPr id="0" name=""/>
        <dsp:cNvSpPr/>
      </dsp:nvSpPr>
      <dsp:spPr>
        <a:xfrm>
          <a:off x="530351" y="9144"/>
          <a:ext cx="7360912" cy="10347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0" rIns="274320" bIns="0" numCol="1" spcCol="1270" anchor="ctr" anchorCtr="0">
          <a:noAutofit/>
        </a:bodyPr>
        <a:lstStyle/>
        <a:p>
          <a:pPr lvl="0" algn="l" defTabSz="1600200">
            <a:lnSpc>
              <a:spcPct val="90000"/>
            </a:lnSpc>
            <a:spcBef>
              <a:spcPct val="0"/>
            </a:spcBef>
            <a:spcAft>
              <a:spcPct val="35000"/>
            </a:spcAft>
          </a:pPr>
          <a:r>
            <a:rPr lang="en-US" sz="3600" b="1" kern="1200" dirty="0" smtClean="0"/>
            <a:t>Goals</a:t>
          </a:r>
          <a:endParaRPr lang="en-US" sz="3600" b="1" kern="1200" dirty="0"/>
        </a:p>
      </dsp:txBody>
      <dsp:txXfrm>
        <a:off x="580863" y="59656"/>
        <a:ext cx="7259888" cy="93371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488228-1904-4BB7-8CAD-AE492A154C86}">
      <dsp:nvSpPr>
        <dsp:cNvPr id="0" name=""/>
        <dsp:cNvSpPr/>
      </dsp:nvSpPr>
      <dsp:spPr>
        <a:xfrm>
          <a:off x="0" y="570833"/>
          <a:ext cx="10515600" cy="37705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791464" rIns="816127" bIns="270256" numCol="1" spcCol="1270" anchor="t" anchorCtr="0">
          <a:noAutofit/>
        </a:bodyPr>
        <a:lstStyle/>
        <a:p>
          <a:pPr marL="285750" lvl="1" indent="-285750" algn="l" defTabSz="1689100">
            <a:lnSpc>
              <a:spcPct val="90000"/>
            </a:lnSpc>
            <a:spcBef>
              <a:spcPct val="0"/>
            </a:spcBef>
            <a:spcAft>
              <a:spcPct val="15000"/>
            </a:spcAft>
            <a:buChar char="••"/>
          </a:pPr>
          <a:r>
            <a:rPr lang="en-US" sz="3800" kern="1200" dirty="0" smtClean="0"/>
            <a:t>Support Puerto Rico Government and stakeholders in the recovery efforts that would strengthen public health and environmental health management and disaster preparedness</a:t>
          </a:r>
          <a:endParaRPr lang="en-US" sz="3800" kern="1200" dirty="0"/>
        </a:p>
      </dsp:txBody>
      <dsp:txXfrm>
        <a:off x="0" y="570833"/>
        <a:ext cx="10515600" cy="3770550"/>
      </dsp:txXfrm>
    </dsp:sp>
    <dsp:sp modelId="{04BC7C4E-2C17-46E5-B77B-839B40D36261}">
      <dsp:nvSpPr>
        <dsp:cNvPr id="0" name=""/>
        <dsp:cNvSpPr/>
      </dsp:nvSpPr>
      <dsp:spPr>
        <a:xfrm>
          <a:off x="525780" y="9953"/>
          <a:ext cx="7360920" cy="1121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1689100">
            <a:lnSpc>
              <a:spcPct val="90000"/>
            </a:lnSpc>
            <a:spcBef>
              <a:spcPct val="0"/>
            </a:spcBef>
            <a:spcAft>
              <a:spcPct val="35000"/>
            </a:spcAft>
          </a:pPr>
          <a:r>
            <a:rPr lang="en-US" sz="3800" kern="1200" dirty="0" smtClean="0"/>
            <a:t>VISION</a:t>
          </a:r>
          <a:endParaRPr lang="en-US" sz="3800" kern="1200" dirty="0"/>
        </a:p>
      </dsp:txBody>
      <dsp:txXfrm>
        <a:off x="580540" y="64713"/>
        <a:ext cx="7251400" cy="101224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488228-1904-4BB7-8CAD-AE492A154C86}">
      <dsp:nvSpPr>
        <dsp:cNvPr id="0" name=""/>
        <dsp:cNvSpPr/>
      </dsp:nvSpPr>
      <dsp:spPr>
        <a:xfrm>
          <a:off x="0" y="742589"/>
          <a:ext cx="10820400" cy="3689012"/>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9783" tIns="583184" rIns="839783" bIns="199136" numCol="1" spcCol="1270" anchor="t" anchorCtr="0">
          <a:noAutofit/>
        </a:bodyPr>
        <a:lstStyle/>
        <a:p>
          <a:pPr marL="285750" lvl="1" indent="-285750" algn="l" defTabSz="1244600">
            <a:lnSpc>
              <a:spcPct val="90000"/>
            </a:lnSpc>
            <a:spcBef>
              <a:spcPct val="0"/>
            </a:spcBef>
            <a:spcAft>
              <a:spcPct val="15000"/>
            </a:spcAft>
            <a:buChar char="••"/>
          </a:pPr>
          <a:r>
            <a:rPr lang="en-US" sz="2800" kern="1200" dirty="0" smtClean="0"/>
            <a:t>Provide support to Puerto Rico Department of Health (PRDOH) in identifying and building strategies to address public health and environmental health issues</a:t>
          </a:r>
          <a:endParaRPr lang="en-US" sz="2800" kern="1200" dirty="0"/>
        </a:p>
        <a:p>
          <a:pPr marL="285750" lvl="1" indent="-285750" algn="l" defTabSz="1244600">
            <a:lnSpc>
              <a:spcPct val="90000"/>
            </a:lnSpc>
            <a:spcBef>
              <a:spcPct val="0"/>
            </a:spcBef>
            <a:spcAft>
              <a:spcPct val="15000"/>
            </a:spcAft>
            <a:buChar char="••"/>
          </a:pPr>
          <a:r>
            <a:rPr lang="en-US" sz="2800" kern="1200" dirty="0" smtClean="0"/>
            <a:t>Provide support to PRDOH and their Communication Division</a:t>
          </a:r>
          <a:endParaRPr lang="en-US" sz="2800" kern="1200" dirty="0"/>
        </a:p>
        <a:p>
          <a:pPr marL="285750" lvl="1" indent="-285750" algn="l" defTabSz="1244600">
            <a:lnSpc>
              <a:spcPct val="90000"/>
            </a:lnSpc>
            <a:spcBef>
              <a:spcPct val="0"/>
            </a:spcBef>
            <a:spcAft>
              <a:spcPct val="15000"/>
            </a:spcAft>
            <a:buChar char="••"/>
          </a:pPr>
          <a:r>
            <a:rPr lang="en-US" sz="2800" kern="1200" dirty="0" smtClean="0"/>
            <a:t>Provide support to PRDOH in establishing immunizations programs throughout the island</a:t>
          </a:r>
          <a:endParaRPr lang="en-US" sz="2800" kern="1200" dirty="0"/>
        </a:p>
      </dsp:txBody>
      <dsp:txXfrm>
        <a:off x="0" y="742589"/>
        <a:ext cx="10820400" cy="3689012"/>
      </dsp:txXfrm>
    </dsp:sp>
    <dsp:sp modelId="{04BC7C4E-2C17-46E5-B77B-839B40D36261}">
      <dsp:nvSpPr>
        <dsp:cNvPr id="0" name=""/>
        <dsp:cNvSpPr/>
      </dsp:nvSpPr>
      <dsp:spPr>
        <a:xfrm>
          <a:off x="541020" y="329309"/>
          <a:ext cx="7574280" cy="8265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6290" tIns="0" rIns="286290" bIns="0" numCol="1" spcCol="1270" anchor="ctr" anchorCtr="0">
          <a:noAutofit/>
        </a:bodyPr>
        <a:lstStyle/>
        <a:p>
          <a:pPr lvl="0" algn="l" defTabSz="1422400">
            <a:lnSpc>
              <a:spcPct val="90000"/>
            </a:lnSpc>
            <a:spcBef>
              <a:spcPct val="0"/>
            </a:spcBef>
            <a:spcAft>
              <a:spcPct val="35000"/>
            </a:spcAft>
          </a:pPr>
          <a:r>
            <a:rPr lang="en-US" sz="3200" b="1" kern="1200" dirty="0" smtClean="0"/>
            <a:t>Goals</a:t>
          </a:r>
          <a:endParaRPr lang="en-US" sz="3200" b="1" kern="1200" dirty="0"/>
        </a:p>
      </dsp:txBody>
      <dsp:txXfrm>
        <a:off x="581369" y="369658"/>
        <a:ext cx="7493582" cy="745862"/>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3177" tIns="46589" rIns="93177" bIns="46589" rtlCol="0"/>
          <a:lstStyle>
            <a:lvl1pPr algn="r">
              <a:defRPr sz="1200"/>
            </a:lvl1pPr>
          </a:lstStyle>
          <a:p>
            <a:fld id="{164A3378-E4C6-4D2F-8DF1-23C8EAE7B34A}" type="datetimeFigureOut">
              <a:rPr lang="en-US" smtClean="0"/>
              <a:t>12/14/2018</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297180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8"/>
            <a:ext cx="2971800" cy="466433"/>
          </a:xfrm>
          <a:prstGeom prst="rect">
            <a:avLst/>
          </a:prstGeom>
        </p:spPr>
        <p:txBody>
          <a:bodyPr vert="horz" lIns="93177" tIns="46589" rIns="93177" bIns="46589" rtlCol="0" anchor="b"/>
          <a:lstStyle>
            <a:lvl1pPr algn="r">
              <a:defRPr sz="1200"/>
            </a:lvl1pPr>
          </a:lstStyle>
          <a:p>
            <a:fld id="{CAA11B83-7453-4C63-9F24-B8D95A5E7065}" type="slidenum">
              <a:rPr lang="en-US" smtClean="0"/>
              <a:t>‹#›</a:t>
            </a:fld>
            <a:endParaRPr lang="en-US"/>
          </a:p>
        </p:txBody>
      </p:sp>
    </p:spTree>
    <p:extLst>
      <p:ext uri="{BB962C8B-B14F-4D97-AF65-F5344CB8AC3E}">
        <p14:creationId xmlns:p14="http://schemas.microsoft.com/office/powerpoint/2010/main" val="1860161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8" Type="http://schemas.openxmlformats.org/officeDocument/2006/relationships/hyperlink" Target="http://asprtracie.hhs.gov/" TargetMode="External"/><Relationship Id="rId3" Type="http://schemas.openxmlformats.org/officeDocument/2006/relationships/hyperlink" Target="https://asprtracie.hhs.gov/hurricane-resources" TargetMode="External"/><Relationship Id="rId7" Type="http://schemas.openxmlformats.org/officeDocument/2006/relationships/hyperlink" Target="mailto:askasprtracie@hhs.gov" TargetMode="External"/><Relationship Id="rId2" Type="http://schemas.openxmlformats.org/officeDocument/2006/relationships/slide" Target="../slides/slide56.xml"/><Relationship Id="rId1" Type="http://schemas.openxmlformats.org/officeDocument/2006/relationships/notesMaster" Target="../notesMasters/notesMaster1.xml"/><Relationship Id="rId6" Type="http://schemas.openxmlformats.org/officeDocument/2006/relationships/hyperlink" Target="https://www.jointcommission.org/assets/1/6/EM_Healthcare_Environment_Checklist_copyright.pdf" TargetMode="External"/><Relationship Id="rId5" Type="http://schemas.openxmlformats.org/officeDocument/2006/relationships/hyperlink" Target="https://files.asprtracie.hhs.gov/documents/asprtracie-major-hurricanes-potential-considerations-working-draft.pdf" TargetMode="External"/><Relationship Id="rId4" Type="http://schemas.openxmlformats.org/officeDocument/2006/relationships/hyperlink" Target="https://files.asprtracie.hhs.gov/documents/aspr-tracie-hurricane-resources-at-your-fingertips.pdf" TargetMode="Externa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10"/>
          </p:nvPr>
        </p:nvSpPr>
        <p:spPr/>
        <p:txBody>
          <a:bodyPr/>
          <a:lstStyle/>
          <a:p>
            <a:fld id="{CAA11B83-7453-4C63-9F24-B8D95A5E7065}" type="slidenum">
              <a:rPr lang="en-US" smtClean="0"/>
              <a:t>1</a:t>
            </a:fld>
            <a:endParaRPr lang="en-US"/>
          </a:p>
        </p:txBody>
      </p:sp>
    </p:spTree>
    <p:extLst>
      <p:ext uri="{BB962C8B-B14F-4D97-AF65-F5344CB8AC3E}">
        <p14:creationId xmlns:p14="http://schemas.microsoft.com/office/powerpoint/2010/main" val="857589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A11B83-7453-4C63-9F24-B8D95A5E7065}" type="slidenum">
              <a:rPr lang="en-US" smtClean="0"/>
              <a:t>10</a:t>
            </a:fld>
            <a:endParaRPr lang="en-US"/>
          </a:p>
        </p:txBody>
      </p:sp>
    </p:spTree>
    <p:extLst>
      <p:ext uri="{BB962C8B-B14F-4D97-AF65-F5344CB8AC3E}">
        <p14:creationId xmlns:p14="http://schemas.microsoft.com/office/powerpoint/2010/main" val="467666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5000"/>
              </a:lnSpc>
            </a:pPr>
            <a:r>
              <a:rPr lang="en-US" sz="1200" b="0" i="0" u="none" strike="noStrike" kern="1200" baseline="0" dirty="0" smtClean="0">
                <a:solidFill>
                  <a:schemeClr val="tx1"/>
                </a:solidFill>
                <a:latin typeface="+mn-lt"/>
                <a:ea typeface="+mn-ea"/>
                <a:cs typeface="+mn-cs"/>
              </a:rPr>
              <a:t>All federal recovery coordination activities are guided by the National Disaster Response Function. A key facet of the National Disaster Recovery Framework (NDRF) is how it builds on lessons learned from past disasters and looks at recovery from a </a:t>
            </a:r>
            <a:r>
              <a:rPr lang="en-US" sz="1200" b="0" i="1" u="none" strike="noStrike" kern="1200" baseline="0" dirty="0" smtClean="0">
                <a:solidFill>
                  <a:schemeClr val="tx1"/>
                </a:solidFill>
                <a:latin typeface="+mn-lt"/>
                <a:ea typeface="+mn-ea"/>
                <a:cs typeface="+mn-cs"/>
              </a:rPr>
              <a:t>thematic </a:t>
            </a:r>
            <a:r>
              <a:rPr lang="en-US" sz="1200" b="0" i="0" u="none" strike="noStrike" kern="1200" baseline="0" dirty="0" smtClean="0">
                <a:solidFill>
                  <a:schemeClr val="tx1"/>
                </a:solidFill>
                <a:latin typeface="+mn-lt"/>
                <a:ea typeface="+mn-ea"/>
                <a:cs typeface="+mn-cs"/>
              </a:rPr>
              <a:t>perspective as opposed to an </a:t>
            </a:r>
            <a:r>
              <a:rPr lang="en-US" sz="1200" b="0" i="1" u="none" strike="noStrike" kern="1200" baseline="0" dirty="0" smtClean="0">
                <a:solidFill>
                  <a:schemeClr val="tx1"/>
                </a:solidFill>
                <a:latin typeface="+mn-lt"/>
                <a:ea typeface="+mn-ea"/>
                <a:cs typeface="+mn-cs"/>
              </a:rPr>
              <a:t>organizational </a:t>
            </a:r>
            <a:r>
              <a:rPr lang="en-US" sz="1200" b="0" i="0" u="none" strike="noStrike" kern="1200" baseline="0" dirty="0" smtClean="0">
                <a:solidFill>
                  <a:schemeClr val="tx1"/>
                </a:solidFill>
                <a:latin typeface="+mn-lt"/>
                <a:ea typeface="+mn-ea"/>
                <a:cs typeface="+mn-cs"/>
              </a:rPr>
              <a:t>one. </a:t>
            </a:r>
          </a:p>
          <a:p>
            <a:pPr>
              <a:lnSpc>
                <a:spcPct val="125000"/>
              </a:lnSpc>
            </a:pPr>
            <a:endParaRPr lang="en-US" sz="1200" b="0" i="0" u="none" strike="noStrike" kern="1200" baseline="0" dirty="0" smtClean="0">
              <a:solidFill>
                <a:schemeClr val="tx1"/>
              </a:solidFill>
              <a:latin typeface="+mn-lt"/>
              <a:ea typeface="+mn-ea"/>
              <a:cs typeface="+mn-cs"/>
            </a:endParaRPr>
          </a:p>
          <a:p>
            <a:pPr>
              <a:lnSpc>
                <a:spcPct val="125000"/>
              </a:lnSpc>
            </a:pPr>
            <a:r>
              <a:rPr lang="en-US" sz="1200" b="0" i="0" u="none" strike="noStrike" kern="1200" baseline="0" dirty="0" smtClean="0">
                <a:solidFill>
                  <a:schemeClr val="tx1"/>
                </a:solidFill>
                <a:latin typeface="+mn-lt"/>
                <a:ea typeface="+mn-ea"/>
                <a:cs typeface="+mn-cs"/>
              </a:rPr>
              <a:t>The structures, roles, and responsibilities described in the NDRF can be partially or fully implemented in the context of a </a:t>
            </a:r>
            <a:r>
              <a:rPr lang="en-US" sz="1200" b="1" i="0" u="none" strike="noStrike" kern="1200" baseline="0" dirty="0" smtClean="0">
                <a:solidFill>
                  <a:schemeClr val="tx1"/>
                </a:solidFill>
                <a:latin typeface="+mn-lt"/>
                <a:ea typeface="+mn-ea"/>
                <a:cs typeface="+mn-cs"/>
              </a:rPr>
              <a:t>threat</a:t>
            </a:r>
            <a:r>
              <a:rPr lang="en-US" sz="1200" b="0" i="0" u="none" strike="noStrike" kern="1200" baseline="0" dirty="0" smtClean="0">
                <a:solidFill>
                  <a:schemeClr val="tx1"/>
                </a:solidFill>
                <a:latin typeface="+mn-lt"/>
                <a:ea typeface="+mn-ea"/>
                <a:cs typeface="+mn-cs"/>
              </a:rPr>
              <a:t> or </a:t>
            </a:r>
            <a:r>
              <a:rPr lang="en-US" sz="1200" b="1" i="0" u="none" strike="noStrike" kern="1200" baseline="0" dirty="0" smtClean="0">
                <a:solidFill>
                  <a:schemeClr val="tx1"/>
                </a:solidFill>
                <a:latin typeface="+mn-lt"/>
                <a:ea typeface="+mn-ea"/>
                <a:cs typeface="+mn-cs"/>
              </a:rPr>
              <a:t>hazard, </a:t>
            </a:r>
            <a:r>
              <a:rPr lang="en-US" sz="1200" b="0" i="0" u="none" strike="noStrike" kern="1200" baseline="0" dirty="0" smtClean="0">
                <a:solidFill>
                  <a:schemeClr val="tx1"/>
                </a:solidFill>
                <a:latin typeface="+mn-lt"/>
                <a:ea typeface="+mn-ea"/>
                <a:cs typeface="+mn-cs"/>
              </a:rPr>
              <a:t>in anticipation of a significant event, or following an incident. </a:t>
            </a:r>
          </a:p>
          <a:p>
            <a:pPr>
              <a:lnSpc>
                <a:spcPct val="125000"/>
              </a:lnSpc>
            </a:pPr>
            <a:endParaRPr lang="en-US" sz="1200" b="0" i="0" u="none" strike="noStrike" kern="1200" baseline="0" dirty="0" smtClean="0">
              <a:solidFill>
                <a:schemeClr val="tx1"/>
              </a:solidFill>
              <a:latin typeface="+mn-lt"/>
              <a:ea typeface="+mn-ea"/>
              <a:cs typeface="+mn-cs"/>
            </a:endParaRPr>
          </a:p>
          <a:p>
            <a:pPr>
              <a:lnSpc>
                <a:spcPct val="125000"/>
              </a:lnSpc>
            </a:pPr>
            <a:r>
              <a:rPr lang="en-US" sz="1200" b="0" i="0" u="none" strike="noStrike" kern="1200" baseline="0" dirty="0" smtClean="0">
                <a:solidFill>
                  <a:schemeClr val="tx1"/>
                </a:solidFill>
                <a:latin typeface="+mn-lt"/>
                <a:ea typeface="+mn-ea"/>
                <a:cs typeface="+mn-cs"/>
              </a:rPr>
              <a:t>Effective implementation of the NDRF involves close collaboration between federal, state, and local agencies – as well as private stakeholders. Such collaboration is the cornerstone of successful recovery efforts in disaster affected communities. </a:t>
            </a:r>
          </a:p>
          <a:p>
            <a:pPr>
              <a:lnSpc>
                <a:spcPct val="125000"/>
              </a:lnSpc>
            </a:pPr>
            <a:r>
              <a:rPr lang="en-US" sz="1200" b="0" i="0" u="none" strike="noStrike" kern="1200" baseline="0" dirty="0" smtClean="0">
                <a:solidFill>
                  <a:schemeClr val="tx1"/>
                </a:solidFill>
                <a:latin typeface="+mn-lt"/>
                <a:ea typeface="+mn-ea"/>
                <a:cs typeface="+mn-cs"/>
              </a:rPr>
              <a:t/>
            </a:r>
            <a:br>
              <a:rPr lang="en-US" sz="1200" b="0" i="0" u="none" strike="noStrike" kern="1200" baseline="0" dirty="0" smtClean="0">
                <a:solidFill>
                  <a:schemeClr val="tx1"/>
                </a:solidFill>
                <a:latin typeface="+mn-lt"/>
                <a:ea typeface="+mn-ea"/>
                <a:cs typeface="+mn-cs"/>
              </a:rPr>
            </a:br>
            <a:r>
              <a:rPr lang="en-US" sz="1200" b="0" i="0" u="none" strike="noStrike" kern="1200" baseline="0" dirty="0" smtClean="0">
                <a:solidFill>
                  <a:schemeClr val="tx1"/>
                </a:solidFill>
                <a:latin typeface="+mn-lt"/>
                <a:ea typeface="+mn-ea"/>
                <a:cs typeface="+mn-cs"/>
              </a:rPr>
              <a:t>A major change that came with the NDRF was the creation of six Recovery Support Functions (RSFs) to direct the federal government to align its capabilities and resources along </a:t>
            </a:r>
            <a:r>
              <a:rPr lang="en-US" sz="1200" b="0" i="1" u="none" strike="noStrike" kern="1200" baseline="0" dirty="0" smtClean="0">
                <a:solidFill>
                  <a:schemeClr val="tx1"/>
                </a:solidFill>
                <a:latin typeface="+mn-lt"/>
                <a:ea typeface="+mn-ea"/>
                <a:cs typeface="+mn-cs"/>
              </a:rPr>
              <a:t>thematic </a:t>
            </a:r>
            <a:r>
              <a:rPr lang="en-US" sz="1200" b="0" i="0" u="none" strike="noStrike" kern="1200" baseline="0" dirty="0" smtClean="0">
                <a:solidFill>
                  <a:schemeClr val="tx1"/>
                </a:solidFill>
                <a:latin typeface="+mn-lt"/>
                <a:ea typeface="+mn-ea"/>
                <a:cs typeface="+mn-cs"/>
              </a:rPr>
              <a:t>recovery issues.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C72B32-1A00-43DB-BBB8-B81738A4878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5608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Restate the slide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C72B32-1A00-43DB-BBB8-B81738A4878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49600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Short-term recovery is really the bridge and heavily response-focused.</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C72B32-1A00-43DB-BBB8-B81738A4878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83404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lvl="0">
              <a:lnSpc>
                <a:spcPct val="125000"/>
              </a:lnSpc>
            </a:pPr>
            <a:r>
              <a:rPr lang="en-US" sz="4000" dirty="0" smtClean="0">
                <a:ea typeface="ＭＳ Ｐゴシック" pitchFamily="-109" charset="-128"/>
                <a:cs typeface="ＭＳ Ｐゴシック" pitchFamily="-109" charset="-128"/>
              </a:rPr>
              <a:t>Simply put, both pre- and post-recovery planning are </a:t>
            </a:r>
            <a:r>
              <a:rPr lang="en-US" sz="4000" b="1" dirty="0" smtClean="0">
                <a:ea typeface="ＭＳ Ｐゴシック" pitchFamily="-109" charset="-128"/>
                <a:cs typeface="ＭＳ Ｐゴシック" pitchFamily="-109" charset="-128"/>
              </a:rPr>
              <a:t>key to a well-orchestrated recovery process </a:t>
            </a:r>
            <a:r>
              <a:rPr lang="en-US" sz="4000" dirty="0" smtClean="0">
                <a:ea typeface="ＭＳ Ｐゴシック" pitchFamily="-109" charset="-128"/>
                <a:cs typeface="ＭＳ Ｐゴシック" pitchFamily="-109" charset="-128"/>
              </a:rPr>
              <a:t>at the local, State and Tribal levels.  </a:t>
            </a:r>
          </a:p>
          <a:p>
            <a:pPr>
              <a:lnSpc>
                <a:spcPct val="125000"/>
              </a:lnSpc>
            </a:pPr>
            <a:r>
              <a:rPr lang="en-US" sz="4000" dirty="0" smtClean="0">
                <a:ea typeface="ＭＳ Ｐゴシック" pitchFamily="-109" charset="-128"/>
                <a:cs typeface="ＭＳ Ｐゴシック" pitchFamily="-109" charset="-128"/>
              </a:rPr>
              <a:t> </a:t>
            </a:r>
          </a:p>
          <a:p>
            <a:pPr lvl="0">
              <a:lnSpc>
                <a:spcPct val="125000"/>
              </a:lnSpc>
            </a:pPr>
            <a:r>
              <a:rPr lang="en-US" sz="4000" dirty="0" smtClean="0">
                <a:ea typeface="ＭＳ Ｐゴシック" pitchFamily="-109" charset="-128"/>
                <a:cs typeface="ＭＳ Ｐゴシック" pitchFamily="-109" charset="-128"/>
              </a:rPr>
              <a:t>Communities are more likely to succeed when recovery is deliberate and intentional.  The benefits of this kind of coordination and pre-planning can extend far beyond their use in disaster recovery.</a:t>
            </a:r>
          </a:p>
          <a:p>
            <a:pPr>
              <a:lnSpc>
                <a:spcPct val="125000"/>
              </a:lnSpc>
            </a:pPr>
            <a:r>
              <a:rPr lang="en-US" sz="4000" dirty="0" smtClean="0">
                <a:ea typeface="ＭＳ Ｐゴシック" pitchFamily="-109" charset="-128"/>
                <a:cs typeface="ＭＳ Ｐゴシック" pitchFamily="-109" charset="-128"/>
              </a:rPr>
              <a:t> </a:t>
            </a:r>
          </a:p>
          <a:p>
            <a:pPr lvl="0">
              <a:lnSpc>
                <a:spcPct val="125000"/>
              </a:lnSpc>
            </a:pPr>
            <a:r>
              <a:rPr lang="en-US" sz="4000" dirty="0" smtClean="0">
                <a:ea typeface="ＭＳ Ｐゴシック" pitchFamily="-109" charset="-128"/>
                <a:cs typeface="ＭＳ Ｐゴシック" pitchFamily="-109" charset="-128"/>
              </a:rPr>
              <a:t>Incorporate recovery planning into land use: </a:t>
            </a:r>
          </a:p>
          <a:p>
            <a:pPr lvl="0">
              <a:lnSpc>
                <a:spcPct val="125000"/>
              </a:lnSpc>
            </a:pPr>
            <a:r>
              <a:rPr lang="en-US" sz="4000" dirty="0" smtClean="0">
                <a:ea typeface="ＭＳ Ｐゴシック" pitchFamily="-109" charset="-128"/>
                <a:cs typeface="ＭＳ Ｐゴシック" pitchFamily="-109" charset="-128"/>
              </a:rPr>
              <a:t>Master Plan</a:t>
            </a:r>
          </a:p>
          <a:p>
            <a:pPr lvl="0">
              <a:lnSpc>
                <a:spcPct val="125000"/>
              </a:lnSpc>
            </a:pPr>
            <a:r>
              <a:rPr lang="en-US" sz="4000" dirty="0" smtClean="0">
                <a:ea typeface="ＭＳ Ｐゴシック" pitchFamily="-109" charset="-128"/>
                <a:cs typeface="ＭＳ Ｐゴシック" pitchFamily="-109" charset="-128"/>
              </a:rPr>
              <a:t>Capital Improvement</a:t>
            </a:r>
          </a:p>
          <a:p>
            <a:pPr lvl="0">
              <a:lnSpc>
                <a:spcPct val="125000"/>
              </a:lnSpc>
            </a:pPr>
            <a:r>
              <a:rPr lang="en-US" sz="4000" dirty="0" smtClean="0">
                <a:ea typeface="ＭＳ Ｐゴシック" pitchFamily="-109" charset="-128"/>
                <a:cs typeface="ＭＳ Ｐゴシック" pitchFamily="-109" charset="-128"/>
              </a:rPr>
              <a:t>Mitigation </a:t>
            </a:r>
          </a:p>
          <a:p>
            <a:pPr lvl="0">
              <a:lnSpc>
                <a:spcPct val="125000"/>
              </a:lnSpc>
            </a:pPr>
            <a:r>
              <a:rPr lang="en-US" sz="4000" dirty="0" smtClean="0">
                <a:ea typeface="ＭＳ Ｐゴシック" pitchFamily="-109" charset="-128"/>
                <a:cs typeface="ＭＳ Ｐゴシック" pitchFamily="-109" charset="-128"/>
              </a:rPr>
              <a:t>Economic Development</a:t>
            </a:r>
          </a:p>
          <a:p>
            <a:pPr lvl="0">
              <a:lnSpc>
                <a:spcPct val="125000"/>
              </a:lnSpc>
            </a:pPr>
            <a:r>
              <a:rPr lang="en-US" sz="4000" dirty="0" smtClean="0">
                <a:ea typeface="ＭＳ Ｐゴシック" pitchFamily="-109" charset="-128"/>
                <a:cs typeface="ＭＳ Ｐゴシック" pitchFamily="-109" charset="-128"/>
              </a:rPr>
              <a:t>Other “typical” community, regional, state, or tribal planning efforts</a:t>
            </a:r>
          </a:p>
          <a:p>
            <a:pPr>
              <a:lnSpc>
                <a:spcPct val="125000"/>
              </a:lnSpc>
            </a:pPr>
            <a:r>
              <a:rPr lang="en-US" sz="4000" b="1" dirty="0" smtClean="0">
                <a:ea typeface="ＭＳ Ｐゴシック" pitchFamily="-109" charset="-128"/>
                <a:cs typeface="ＭＳ Ｐゴシック" pitchFamily="-109" charset="-128"/>
              </a:rPr>
              <a:t> </a:t>
            </a:r>
            <a:endParaRPr lang="en-US" sz="4000" dirty="0" smtClean="0">
              <a:ea typeface="ＭＳ Ｐゴシック" pitchFamily="-109" charset="-128"/>
              <a:cs typeface="ＭＳ Ｐゴシック" pitchFamily="-109" charset="-128"/>
            </a:endParaRPr>
          </a:p>
          <a:p>
            <a:pPr>
              <a:lnSpc>
                <a:spcPct val="125000"/>
              </a:lnSpc>
            </a:pPr>
            <a:r>
              <a:rPr lang="en-US" sz="4000" b="1" dirty="0" smtClean="0">
                <a:ea typeface="ＭＳ Ｐゴシック" pitchFamily="-109" charset="-128"/>
                <a:cs typeface="ＭＳ Ｐゴシック" pitchFamily="-109" charset="-128"/>
              </a:rPr>
              <a:t> </a:t>
            </a:r>
            <a:endParaRPr lang="en-US" sz="4000" dirty="0" smtClean="0">
              <a:ea typeface="ＭＳ Ｐゴシック" pitchFamily="-109" charset="-128"/>
              <a:cs typeface="ＭＳ Ｐゴシック" pitchFamily="-109" charset="-128"/>
            </a:endParaRPr>
          </a:p>
          <a:p>
            <a:pPr lvl="0">
              <a:lnSpc>
                <a:spcPct val="125000"/>
              </a:lnSpc>
            </a:pPr>
            <a:r>
              <a:rPr lang="en-US" sz="4000" b="1" dirty="0" smtClean="0">
                <a:ea typeface="ＭＳ Ｐゴシック" pitchFamily="-109" charset="-128"/>
                <a:cs typeface="ＭＳ Ｐゴシック" pitchFamily="-109" charset="-128"/>
              </a:rPr>
              <a:t>Pre-disaster planning </a:t>
            </a:r>
            <a:endParaRPr lang="en-US" sz="4000" dirty="0" smtClean="0">
              <a:ea typeface="ＭＳ Ｐゴシック" pitchFamily="-109" charset="-128"/>
              <a:cs typeface="ＭＳ Ｐゴシック" pitchFamily="-109" charset="-128"/>
            </a:endParaRPr>
          </a:p>
          <a:p>
            <a:pPr>
              <a:lnSpc>
                <a:spcPct val="125000"/>
              </a:lnSpc>
            </a:pPr>
            <a:r>
              <a:rPr lang="en-US" sz="4000" dirty="0" smtClean="0">
                <a:ea typeface="ＭＳ Ｐゴシック" pitchFamily="-109" charset="-128"/>
                <a:cs typeface="ＭＳ Ｐゴシック" pitchFamily="-109" charset="-128"/>
              </a:rPr>
              <a:t> </a:t>
            </a:r>
          </a:p>
          <a:p>
            <a:pPr lvl="1">
              <a:lnSpc>
                <a:spcPct val="125000"/>
              </a:lnSpc>
            </a:pPr>
            <a:r>
              <a:rPr lang="en-US" sz="4000" dirty="0" smtClean="0">
                <a:ea typeface="ＭＳ Ｐゴシック" pitchFamily="-109" charset="-128"/>
                <a:cs typeface="ＭＳ Ｐゴシック"/>
              </a:rPr>
              <a:t>Establish Relationships (peacetime) – slide mentions some key stakeholders/partners: </a:t>
            </a:r>
          </a:p>
          <a:p>
            <a:pPr lvl="2">
              <a:lnSpc>
                <a:spcPct val="125000"/>
              </a:lnSpc>
            </a:pPr>
            <a:r>
              <a:rPr lang="en-US" sz="4000" dirty="0" smtClean="0">
                <a:ea typeface="ＭＳ Ｐゴシック" pitchFamily="-109" charset="-128"/>
                <a:cs typeface="ＭＳ Ｐゴシック"/>
              </a:rPr>
              <a:t>Non-profits, private sector, local government, individuals and families, State, Tribal, Federal</a:t>
            </a:r>
          </a:p>
          <a:p>
            <a:pPr lvl="2">
              <a:lnSpc>
                <a:spcPct val="125000"/>
              </a:lnSpc>
            </a:pPr>
            <a:r>
              <a:rPr lang="en-US" sz="4000" dirty="0" smtClean="0">
                <a:ea typeface="ＭＳ Ｐゴシック" pitchFamily="-109" charset="-128"/>
                <a:cs typeface="ＭＳ Ｐゴシック"/>
              </a:rPr>
              <a:t>Everyone has a role in recovery efforts. </a:t>
            </a:r>
          </a:p>
          <a:p>
            <a:pPr>
              <a:lnSpc>
                <a:spcPct val="125000"/>
              </a:lnSpc>
            </a:pPr>
            <a:r>
              <a:rPr lang="en-US" sz="4000" dirty="0" smtClean="0">
                <a:ea typeface="ＭＳ Ｐゴシック" pitchFamily="-109" charset="-128"/>
                <a:cs typeface="ＭＳ Ｐゴシック" pitchFamily="-109" charset="-128"/>
              </a:rPr>
              <a:t> </a:t>
            </a:r>
          </a:p>
          <a:p>
            <a:pPr lvl="1">
              <a:lnSpc>
                <a:spcPct val="145000"/>
              </a:lnSpc>
            </a:pPr>
            <a:r>
              <a:rPr lang="en-US" sz="4300" dirty="0" smtClean="0">
                <a:ea typeface="ＭＳ Ｐゴシック" pitchFamily="-109" charset="-128"/>
                <a:cs typeface="ＭＳ Ｐゴシック"/>
              </a:rPr>
              <a:t>Understand your pre-disaster baseline.  </a:t>
            </a:r>
          </a:p>
          <a:p>
            <a:pPr lvl="2">
              <a:lnSpc>
                <a:spcPct val="145000"/>
              </a:lnSpc>
            </a:pPr>
            <a:r>
              <a:rPr lang="en-US" sz="4300" dirty="0" smtClean="0">
                <a:ea typeface="ＭＳ Ｐゴシック" pitchFamily="-109" charset="-128"/>
                <a:cs typeface="ＭＳ Ｐゴシック"/>
              </a:rPr>
              <a:t>What’s important to your community?  </a:t>
            </a:r>
          </a:p>
          <a:p>
            <a:pPr lvl="2">
              <a:lnSpc>
                <a:spcPct val="145000"/>
              </a:lnSpc>
            </a:pPr>
            <a:r>
              <a:rPr lang="en-US" sz="4300" dirty="0" smtClean="0">
                <a:ea typeface="ＭＳ Ｐゴシック" pitchFamily="-109" charset="-128"/>
                <a:cs typeface="ＭＳ Ｐゴシック"/>
              </a:rPr>
              <a:t>What are the most valuable qualities that define your community?  </a:t>
            </a:r>
          </a:p>
          <a:p>
            <a:pPr lvl="2">
              <a:lnSpc>
                <a:spcPct val="145000"/>
              </a:lnSpc>
            </a:pPr>
            <a:r>
              <a:rPr lang="en-US" sz="4300" dirty="0" smtClean="0">
                <a:ea typeface="ＭＳ Ｐゴシック" pitchFamily="-109" charset="-128"/>
                <a:cs typeface="ＭＳ Ｐゴシック"/>
              </a:rPr>
              <a:t>What in your community is at risk?</a:t>
            </a:r>
          </a:p>
          <a:p>
            <a:pPr lvl="2">
              <a:lnSpc>
                <a:spcPct val="145000"/>
              </a:lnSpc>
            </a:pPr>
            <a:r>
              <a:rPr lang="en-US" sz="4300" dirty="0" smtClean="0">
                <a:ea typeface="ＭＳ Ｐゴシック" pitchFamily="-109" charset="-128"/>
                <a:cs typeface="ＭＳ Ｐゴシック"/>
              </a:rPr>
              <a:t>What do you want to improve?  </a:t>
            </a:r>
          </a:p>
          <a:p>
            <a:pPr lvl="2">
              <a:lnSpc>
                <a:spcPct val="145000"/>
              </a:lnSpc>
            </a:pPr>
            <a:r>
              <a:rPr lang="en-US" sz="4300" dirty="0" smtClean="0">
                <a:ea typeface="ＭＳ Ｐゴシック" pitchFamily="-109" charset="-128"/>
                <a:cs typeface="ＭＳ Ｐゴシック"/>
              </a:rPr>
              <a:t>How can you protect those things that are important? </a:t>
            </a:r>
          </a:p>
          <a:p>
            <a:pPr>
              <a:lnSpc>
                <a:spcPct val="145000"/>
              </a:lnSpc>
            </a:pPr>
            <a:r>
              <a:rPr lang="en-US" sz="4300" dirty="0" smtClean="0">
                <a:ea typeface="ＭＳ Ｐゴシック" pitchFamily="-109" charset="-128"/>
                <a:cs typeface="ＭＳ Ｐゴシック" pitchFamily="-109" charset="-128"/>
              </a:rPr>
              <a:t> </a:t>
            </a:r>
          </a:p>
          <a:p>
            <a:pPr>
              <a:lnSpc>
                <a:spcPct val="145000"/>
              </a:lnSpc>
            </a:pPr>
            <a:r>
              <a:rPr lang="en-US" sz="4300" dirty="0" smtClean="0">
                <a:ea typeface="ＭＳ Ｐゴシック" pitchFamily="-109" charset="-128"/>
                <a:cs typeface="ＭＳ Ｐゴシック" pitchFamily="-109" charset="-128"/>
              </a:rPr>
              <a:t> </a:t>
            </a:r>
          </a:p>
          <a:p>
            <a:pPr lvl="0">
              <a:lnSpc>
                <a:spcPct val="145000"/>
              </a:lnSpc>
            </a:pPr>
            <a:r>
              <a:rPr lang="en-US" sz="4300" b="1" dirty="0" smtClean="0">
                <a:ea typeface="ＭＳ Ｐゴシック" pitchFamily="-109" charset="-128"/>
                <a:cs typeface="ＭＳ Ｐゴシック" pitchFamily="-109" charset="-128"/>
              </a:rPr>
              <a:t>Post-Disaster Planning</a:t>
            </a:r>
            <a:endParaRPr lang="en-US" sz="4300" dirty="0" smtClean="0">
              <a:ea typeface="ＭＳ Ｐゴシック" pitchFamily="-109" charset="-128"/>
              <a:cs typeface="ＭＳ Ｐゴシック" pitchFamily="-109" charset="-128"/>
            </a:endParaRPr>
          </a:p>
          <a:p>
            <a:pPr lvl="1">
              <a:lnSpc>
                <a:spcPct val="145000"/>
              </a:lnSpc>
            </a:pPr>
            <a:r>
              <a:rPr lang="en-US" sz="4300" dirty="0" smtClean="0">
                <a:ea typeface="ＭＳ Ｐゴシック" pitchFamily="-109" charset="-128"/>
                <a:cs typeface="ＭＳ Ｐゴシック"/>
              </a:rPr>
              <a:t>Goals and Milestones to measure and document progress?</a:t>
            </a:r>
          </a:p>
          <a:p>
            <a:pPr lvl="1">
              <a:lnSpc>
                <a:spcPct val="145000"/>
              </a:lnSpc>
            </a:pPr>
            <a:r>
              <a:rPr lang="en-US" sz="4300" dirty="0" smtClean="0">
                <a:ea typeface="ＭＳ Ｐゴシック" pitchFamily="-109" charset="-128"/>
                <a:cs typeface="ＭＳ Ｐゴシック"/>
              </a:rPr>
              <a:t>Charting a course, setting expectations, celebrating success and making adjustments</a:t>
            </a:r>
          </a:p>
          <a:p>
            <a:pPr lvl="1">
              <a:lnSpc>
                <a:spcPct val="145000"/>
              </a:lnSpc>
            </a:pPr>
            <a:r>
              <a:rPr lang="en-US" sz="4300" dirty="0" smtClean="0">
                <a:ea typeface="ＭＳ Ｐゴシック" pitchFamily="-109" charset="-128"/>
                <a:cs typeface="ＭＳ Ｐゴシック"/>
              </a:rPr>
              <a:t>Identifying the roles, requirements and resources needed</a:t>
            </a:r>
          </a:p>
          <a:p>
            <a:pPr lvl="1">
              <a:lnSpc>
                <a:spcPct val="145000"/>
              </a:lnSpc>
            </a:pPr>
            <a:r>
              <a:rPr lang="en-US" sz="4300" dirty="0" smtClean="0">
                <a:ea typeface="ＭＳ Ｐゴシック" pitchFamily="-109" charset="-128"/>
                <a:cs typeface="ＭＳ Ｐゴシック"/>
              </a:rPr>
              <a:t>Building clear, consistent, and meaningful communication pathways to the Whole Community</a:t>
            </a:r>
          </a:p>
          <a:p>
            <a:pPr lvl="1">
              <a:lnSpc>
                <a:spcPct val="145000"/>
              </a:lnSpc>
            </a:pPr>
            <a:r>
              <a:rPr lang="en-US" sz="4300" dirty="0" smtClean="0">
                <a:ea typeface="ＭＳ Ｐゴシック" pitchFamily="-109" charset="-128"/>
                <a:cs typeface="ＭＳ Ｐゴシック"/>
              </a:rPr>
              <a:t>Answering the question, “Who do we want to be as a community?  What is our ‘new normal?”</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C72B32-1A00-43DB-BBB8-B81738A4878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642840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lang="en-US" dirty="0" smtClean="0"/>
              <a:t>The NDRF organizes federal departments and agencies into six </a:t>
            </a:r>
            <a:r>
              <a:rPr lang="en-US" b="1" dirty="0" smtClean="0"/>
              <a:t>Recovery Support Functions or (RSFs</a:t>
            </a:r>
            <a:r>
              <a:rPr lang="en-US" dirty="0" smtClean="0"/>
              <a:t>). Each RSF focuses on a key functional aspect of recovery and provides the coordination structure for providing relevant federal assistance. Each RSF is led by a designated federal department or agency called the </a:t>
            </a:r>
            <a:r>
              <a:rPr lang="en-US" b="1" dirty="0" smtClean="0"/>
              <a:t>Coordinating Agency</a:t>
            </a:r>
            <a:r>
              <a:rPr lang="en-US" dirty="0" smtClean="0"/>
              <a:t>. These agencies guide the efforts of their respective RSF while ensuring close coordination with the others. The six RSFs are Community Planning and Capacity Building, Economic, Infrastructure Systems, Housing, Natural and Cultural Resources, and Health and Social Services. These RSF’s are led, respectively, by the Federal Emergency Management Agency (FEMA), the Department of Commerce, the US Army Corps of Engineers, the Department of Housing and Urban Development, the Department of the Interior, and the Department of Health and Human Services.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C72B32-1A00-43DB-BBB8-B81738A4878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286541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lang="en-US" dirty="0"/>
              <a:t>To fulfill its Core Functions and Capabilities, the HSS RSF focuses on nine Core Mission Areas. These are: public health, health care service impacts, environmental health impacts, behavioral health impacts, food safety and regulated medical products, social service impacts, referral to social services / disaster case management, long-term recovery impacts to first responders, and children in disasters (including schools, children, and youth).</a:t>
            </a:r>
          </a:p>
          <a:p>
            <a:pPr marL="0" marR="0" lvl="0" indent="0" algn="l" defTabSz="914400" rtl="0" eaLnBrk="1" fontAlgn="auto" latinLnBrk="0" hangingPunct="1">
              <a:lnSpc>
                <a:spcPct val="125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25000"/>
              </a:lnSpc>
              <a:spcBef>
                <a:spcPts val="0"/>
              </a:spcBef>
              <a:spcAft>
                <a:spcPts val="0"/>
              </a:spcAft>
              <a:buClrTx/>
              <a:buSzTx/>
              <a:buFontTx/>
              <a:buNone/>
              <a:tabLst/>
              <a:defRPr/>
            </a:pPr>
            <a:r>
              <a:rPr lang="en-US" dirty="0" smtClean="0"/>
              <a:t>The </a:t>
            </a:r>
            <a:r>
              <a:rPr lang="en-US" dirty="0"/>
              <a:t>following </a:t>
            </a:r>
            <a:r>
              <a:rPr lang="en-US" dirty="0" smtClean="0"/>
              <a:t>remarks </a:t>
            </a:r>
            <a:r>
              <a:rPr lang="en-US" dirty="0"/>
              <a:t>will examine, in detail, the sub-tasks involved in each of these Core Mission Areas.</a:t>
            </a:r>
          </a:p>
          <a:p>
            <a:pPr>
              <a:lnSpc>
                <a:spcPct val="125000"/>
              </a:lnSpc>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C72B32-1A00-43DB-BBB8-B81738A4878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833220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C72B32-1A00-43DB-BBB8-B81738A4878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916455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C72B32-1A00-43DB-BBB8-B81738A4878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390878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HHS serves as a central integrator to collect impact information, build a shared strategy, and coordinate health and social services to better support the impacted community.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C72B32-1A00-43DB-BBB8-B81738A4878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53252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A11B83-7453-4C63-9F24-B8D95A5E7065}" type="slidenum">
              <a:rPr lang="en-US" smtClean="0"/>
              <a:t>2</a:t>
            </a:fld>
            <a:endParaRPr lang="en-US"/>
          </a:p>
        </p:txBody>
      </p:sp>
    </p:spTree>
    <p:extLst>
      <p:ext uri="{BB962C8B-B14F-4D97-AF65-F5344CB8AC3E}">
        <p14:creationId xmlns:p14="http://schemas.microsoft.com/office/powerpoint/2010/main" val="41533892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C72B32-1A00-43DB-BBB8-B81738A4878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918659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Together, the RSFs help facilitate local stakeholder participation and promote intergovernmental and public-private partnerships. RSFs and stakeholders organize and request assistance and/or contribute resources and solutions. Relevant stakeholders and experts from all six RSFs are brought together during steady state planning and when activated post-disaster to identify and resolve.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C72B32-1A00-43DB-BBB8-B81738A4878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69574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(202) 260-6123</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A11B83-7453-4C63-9F24-B8D95A5E706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183066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A11B83-7453-4C63-9F24-B8D95A5E70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51041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A11B83-7453-4C63-9F24-B8D95A5E7065}" type="slidenum">
              <a:rPr lang="en-US" smtClean="0"/>
              <a:t>24</a:t>
            </a:fld>
            <a:endParaRPr lang="en-US"/>
          </a:p>
        </p:txBody>
      </p:sp>
    </p:spTree>
    <p:extLst>
      <p:ext uri="{BB962C8B-B14F-4D97-AF65-F5344CB8AC3E}">
        <p14:creationId xmlns:p14="http://schemas.microsoft.com/office/powerpoint/2010/main" val="14302377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A11B83-7453-4C63-9F24-B8D95A5E7065}" type="slidenum">
              <a:rPr lang="en-US" smtClean="0"/>
              <a:t>25</a:t>
            </a:fld>
            <a:endParaRPr lang="en-US"/>
          </a:p>
        </p:txBody>
      </p:sp>
    </p:spTree>
    <p:extLst>
      <p:ext uri="{BB962C8B-B14F-4D97-AF65-F5344CB8AC3E}">
        <p14:creationId xmlns:p14="http://schemas.microsoft.com/office/powerpoint/2010/main" val="42083094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A11B83-7453-4C63-9F24-B8D95A5E7065}" type="slidenum">
              <a:rPr lang="en-US" smtClean="0"/>
              <a:t>26</a:t>
            </a:fld>
            <a:endParaRPr lang="en-US"/>
          </a:p>
        </p:txBody>
      </p:sp>
    </p:spTree>
    <p:extLst>
      <p:ext uri="{BB962C8B-B14F-4D97-AF65-F5344CB8AC3E}">
        <p14:creationId xmlns:p14="http://schemas.microsoft.com/office/powerpoint/2010/main" val="15904136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A11B83-7453-4C63-9F24-B8D95A5E7065}" type="slidenum">
              <a:rPr lang="en-US" smtClean="0"/>
              <a:t>27</a:t>
            </a:fld>
            <a:endParaRPr lang="en-US"/>
          </a:p>
        </p:txBody>
      </p:sp>
    </p:spTree>
    <p:extLst>
      <p:ext uri="{BB962C8B-B14F-4D97-AF65-F5344CB8AC3E}">
        <p14:creationId xmlns:p14="http://schemas.microsoft.com/office/powerpoint/2010/main" val="29444204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A11B83-7453-4C63-9F24-B8D95A5E7065}" type="slidenum">
              <a:rPr lang="en-US" smtClean="0"/>
              <a:t>28</a:t>
            </a:fld>
            <a:endParaRPr lang="en-US"/>
          </a:p>
        </p:txBody>
      </p:sp>
    </p:spTree>
    <p:extLst>
      <p:ext uri="{BB962C8B-B14F-4D97-AF65-F5344CB8AC3E}">
        <p14:creationId xmlns:p14="http://schemas.microsoft.com/office/powerpoint/2010/main" val="14080344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A11B83-7453-4C63-9F24-B8D95A5E7065}" type="slidenum">
              <a:rPr lang="en-US" smtClean="0"/>
              <a:t>29</a:t>
            </a:fld>
            <a:endParaRPr lang="en-US"/>
          </a:p>
        </p:txBody>
      </p:sp>
    </p:spTree>
    <p:extLst>
      <p:ext uri="{BB962C8B-B14F-4D97-AF65-F5344CB8AC3E}">
        <p14:creationId xmlns:p14="http://schemas.microsoft.com/office/powerpoint/2010/main" val="291873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A11B83-7453-4C63-9F24-B8D95A5E7065}" type="slidenum">
              <a:rPr lang="en-US" smtClean="0"/>
              <a:t>3</a:t>
            </a:fld>
            <a:endParaRPr lang="en-US"/>
          </a:p>
        </p:txBody>
      </p:sp>
    </p:spTree>
    <p:extLst>
      <p:ext uri="{BB962C8B-B14F-4D97-AF65-F5344CB8AC3E}">
        <p14:creationId xmlns:p14="http://schemas.microsoft.com/office/powerpoint/2010/main" val="12356279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A11B83-7453-4C63-9F24-B8D95A5E70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32692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A11B83-7453-4C63-9F24-B8D95A5E70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60139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A11B83-7453-4C63-9F24-B8D95A5E70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60901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A11B83-7453-4C63-9F24-B8D95A5E70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18401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noProof="0" dirty="0"/>
              <a:t>Inventory –</a:t>
            </a:r>
          </a:p>
          <a:p>
            <a:pPr lvl="1"/>
            <a:r>
              <a:rPr lang="en-US" noProof="0" dirty="0"/>
              <a:t>Created a unique database of public (owned and administered), private nonprofit, and private for-profit healthcare facilities in Puerto Rico through the reconciliation of multiple data sources. This comprehensive database did not exist prior to the recovery, though its contents were fragmented in databases provided by different offices within the PRDOH.</a:t>
            </a:r>
          </a:p>
          <a:p>
            <a:pPr lvl="1"/>
            <a:r>
              <a:rPr lang="en-US" noProof="0" dirty="0"/>
              <a:t>This database was/will be critical to assist FEMA and the PRDOH in determining which facilities were eligible for Public Assistance and for future decision-making regarding mitigation or potentially building new PRDOH-owned healthcare facilities.</a:t>
            </a:r>
          </a:p>
          <a:p>
            <a:pPr marL="174708" indent="-174708">
              <a:buFont typeface="Arial" panose="020B0604020202020204" pitchFamily="34" charset="0"/>
              <a:buChar char="•"/>
            </a:pPr>
            <a:endParaRPr lang="en-US" noProof="0" dirty="0"/>
          </a:p>
          <a:p>
            <a:pPr marL="174708" indent="-174708">
              <a:buFont typeface="Arial" panose="020B0604020202020204" pitchFamily="34" charset="0"/>
              <a:buChar char="•"/>
            </a:pPr>
            <a:r>
              <a:rPr lang="en-US" noProof="0" dirty="0"/>
              <a:t>Assessment</a:t>
            </a:r>
          </a:p>
          <a:p>
            <a:pPr marL="640594" lvl="1" indent="-174708">
              <a:buFont typeface="Arial" panose="020B0604020202020204" pitchFamily="34" charset="0"/>
              <a:buChar char="•"/>
            </a:pPr>
            <a:r>
              <a:rPr lang="en-US" noProof="0" dirty="0"/>
              <a:t>Developed a Critical Healthcare Facility Discussion Tool and Schedule to document current operational status, preparedness, and recovery.  Published in Survey123, which helped us confirm the GIS coordinates of critical healthcare facilities.</a:t>
            </a:r>
          </a:p>
          <a:p>
            <a:pPr marL="640594" lvl="1" indent="-174708">
              <a:buFont typeface="Arial" panose="020B0604020202020204" pitchFamily="34" charset="0"/>
              <a:buChar char="•"/>
            </a:pPr>
            <a:r>
              <a:rPr lang="en-US" noProof="0" dirty="0"/>
              <a:t>HCS Branch assessment teams visited a total of 172 healthcare facilities, including  62 hospitals across the main island, and 4 FQHCs, 97 CDTs, and 9 other facilities across all health regions, and located in 56 municipalities.  </a:t>
            </a:r>
          </a:p>
          <a:p>
            <a:pPr marL="640594" lvl="1" indent="-174708">
              <a:buFont typeface="Arial" panose="020B0604020202020204" pitchFamily="34" charset="0"/>
              <a:buChar char="•"/>
            </a:pPr>
            <a:r>
              <a:rPr lang="en-US" noProof="0" dirty="0"/>
              <a:t>This was of particular importance for RWHAP recipient as identified critical healthcare organizations with damages that could apply for FEMA public assistance</a:t>
            </a:r>
          </a:p>
          <a:p>
            <a:pPr marL="640594" lvl="1" indent="-174708">
              <a:buFont typeface="Arial" panose="020B0604020202020204" pitchFamily="34" charset="0"/>
              <a:buChar char="•"/>
            </a:pPr>
            <a:endParaRPr lang="en-US" noProof="0" dirty="0"/>
          </a:p>
          <a:p>
            <a:endParaRPr lang="en-US" noProof="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A11B83-7453-4C63-9F24-B8D95A5E70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04674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noProof="0" dirty="0"/>
              <a:t>Inventory –</a:t>
            </a:r>
          </a:p>
          <a:p>
            <a:pPr lvl="1"/>
            <a:r>
              <a:rPr lang="en-US" noProof="0" dirty="0"/>
              <a:t>Created a unique database of public (owned and administered), private nonprofit, and private for-profit healthcare facilities in Puerto Rico through the reconciliation of multiple data sources. This comprehensive database did not exist prior to the recovery, though its contents were fragmented in databases provided by different offices within the PRDOH.</a:t>
            </a:r>
          </a:p>
          <a:p>
            <a:pPr lvl="1"/>
            <a:r>
              <a:rPr lang="en-US" noProof="0" dirty="0"/>
              <a:t>This database was/will be critical to assist FEMA and the PRDOH in determining which facilities were eligible for Public Assistance and for future decision-making regarding mitigation or potentially building new PRDOH-owned healthcare facilities.</a:t>
            </a:r>
          </a:p>
          <a:p>
            <a:pPr marL="174708" indent="-174708">
              <a:buFont typeface="Arial" panose="020B0604020202020204" pitchFamily="34" charset="0"/>
              <a:buChar char="•"/>
            </a:pPr>
            <a:endParaRPr lang="en-US" noProof="0" dirty="0"/>
          </a:p>
          <a:p>
            <a:pPr marL="174708" indent="-174708">
              <a:buFont typeface="Arial" panose="020B0604020202020204" pitchFamily="34" charset="0"/>
              <a:buChar char="•"/>
            </a:pPr>
            <a:r>
              <a:rPr lang="en-US" noProof="0" dirty="0"/>
              <a:t>Assessment</a:t>
            </a:r>
          </a:p>
          <a:p>
            <a:pPr marL="640594" lvl="1" indent="-174708">
              <a:buFont typeface="Arial" panose="020B0604020202020204" pitchFamily="34" charset="0"/>
              <a:buChar char="•"/>
            </a:pPr>
            <a:r>
              <a:rPr lang="en-US" noProof="0" dirty="0"/>
              <a:t>Developed a Critical Healthcare Facility Discussion Tool and Schedule to document current operational status, preparedness, and recovery.  Published in Survey123, which helped us confirm the GIS coordinates of critical healthcare facilities.</a:t>
            </a:r>
          </a:p>
          <a:p>
            <a:pPr marL="640594" lvl="1" indent="-174708">
              <a:buFont typeface="Arial" panose="020B0604020202020204" pitchFamily="34" charset="0"/>
              <a:buChar char="•"/>
            </a:pPr>
            <a:r>
              <a:rPr lang="en-US" noProof="0" dirty="0"/>
              <a:t>HCS Branch assessment teams visited a total of 172 healthcare facilities, including  62 hospitals across the main island, and 4 FQHCs, 97 CDTs, and 9 other facilities across all health regions, and located in 56 municipalities.  </a:t>
            </a:r>
          </a:p>
          <a:p>
            <a:pPr marL="640594" lvl="1" indent="-174708">
              <a:buFont typeface="Arial" panose="020B0604020202020204" pitchFamily="34" charset="0"/>
              <a:buChar char="•"/>
            </a:pPr>
            <a:r>
              <a:rPr lang="en-US" noProof="0" dirty="0"/>
              <a:t>This was of particular importance for RWHAP recipient as identified critical healthcare organizations with damages that could apply for FEMA public assistance</a:t>
            </a:r>
          </a:p>
          <a:p>
            <a:pPr marL="640594" lvl="1" indent="-174708">
              <a:buFont typeface="Arial" panose="020B0604020202020204" pitchFamily="34" charset="0"/>
              <a:buChar char="•"/>
            </a:pPr>
            <a:endParaRPr lang="en-US" noProof="0" dirty="0"/>
          </a:p>
          <a:p>
            <a:endParaRPr lang="en-US" noProof="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A11B83-7453-4C63-9F24-B8D95A5E70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60002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A11B83-7453-4C63-9F24-B8D95A5E70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85446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A11B83-7453-4C63-9F24-B8D95A5E70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88531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A11B83-7453-4C63-9F24-B8D95A5E70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17819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noProof="0" dirty="0"/>
              <a:t>Inventory –</a:t>
            </a:r>
          </a:p>
          <a:p>
            <a:pPr lvl="1"/>
            <a:r>
              <a:rPr lang="en-US" noProof="0" dirty="0"/>
              <a:t>Created a unique database of public (owned and administered), private nonprofit, and private for-profit healthcare facilities in Puerto Rico through the reconciliation of multiple data sources. This comprehensive database did not exist prior to the recovery, though its contents were fragmented in databases provided by different offices within the PRDOH.</a:t>
            </a:r>
          </a:p>
          <a:p>
            <a:pPr lvl="1"/>
            <a:r>
              <a:rPr lang="en-US" noProof="0" dirty="0"/>
              <a:t>This database was/will be critical to assist FEMA and the PRDOH in determining which facilities were eligible for Public Assistance and for future decision-making regarding mitigation or potentially building new PRDOH-owned healthcare facilities.</a:t>
            </a:r>
          </a:p>
          <a:p>
            <a:pPr marL="174708" indent="-174708">
              <a:buFont typeface="Arial" panose="020B0604020202020204" pitchFamily="34" charset="0"/>
              <a:buChar char="•"/>
            </a:pPr>
            <a:endParaRPr lang="en-US" noProof="0" dirty="0"/>
          </a:p>
          <a:p>
            <a:pPr marL="174708" indent="-174708">
              <a:buFont typeface="Arial" panose="020B0604020202020204" pitchFamily="34" charset="0"/>
              <a:buChar char="•"/>
            </a:pPr>
            <a:r>
              <a:rPr lang="en-US" noProof="0" dirty="0"/>
              <a:t>Assessment</a:t>
            </a:r>
          </a:p>
          <a:p>
            <a:pPr marL="640594" lvl="1" indent="-174708">
              <a:buFont typeface="Arial" panose="020B0604020202020204" pitchFamily="34" charset="0"/>
              <a:buChar char="•"/>
            </a:pPr>
            <a:r>
              <a:rPr lang="en-US" noProof="0" dirty="0"/>
              <a:t>Developed a Critical Healthcare Facility Discussion Tool and Schedule to document current operational status, preparedness, and recovery.  Published in Survey123, which helped us confirm the GIS coordinates of critical healthcare facilities.</a:t>
            </a:r>
          </a:p>
          <a:p>
            <a:pPr marL="640594" lvl="1" indent="-174708">
              <a:buFont typeface="Arial" panose="020B0604020202020204" pitchFamily="34" charset="0"/>
              <a:buChar char="•"/>
            </a:pPr>
            <a:r>
              <a:rPr lang="en-US" noProof="0" dirty="0"/>
              <a:t>HCS Branch assessment teams visited a total of 172 healthcare facilities, including  62 hospitals across the main island, and 4 FQHCs, 97 CDTs, and 9 other facilities across all health regions, and located in 56 municipalities.  </a:t>
            </a:r>
          </a:p>
          <a:p>
            <a:pPr marL="640594" lvl="1" indent="-174708">
              <a:buFont typeface="Arial" panose="020B0604020202020204" pitchFamily="34" charset="0"/>
              <a:buChar char="•"/>
            </a:pPr>
            <a:r>
              <a:rPr lang="en-US" noProof="0" dirty="0"/>
              <a:t>This was of particular importance for RWHAP recipient as identified critical healthcare organizations with damages that could apply for FEMA public assistance</a:t>
            </a:r>
          </a:p>
          <a:p>
            <a:pPr marL="640594" lvl="1" indent="-174708">
              <a:buFont typeface="Arial" panose="020B0604020202020204" pitchFamily="34" charset="0"/>
              <a:buChar char="•"/>
            </a:pPr>
            <a:endParaRPr lang="en-US" noProof="0" dirty="0"/>
          </a:p>
          <a:p>
            <a:endParaRPr lang="en-US" noProof="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A11B83-7453-4C63-9F24-B8D95A5E70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8304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noProof="0" dirty="0" smtClean="0"/>
          </a:p>
        </p:txBody>
      </p:sp>
      <p:sp>
        <p:nvSpPr>
          <p:cNvPr id="4" name="Slide Number Placeholder 3"/>
          <p:cNvSpPr>
            <a:spLocks noGrp="1"/>
          </p:cNvSpPr>
          <p:nvPr>
            <p:ph type="sldNum" sz="quarter" idx="10"/>
          </p:nvPr>
        </p:nvSpPr>
        <p:spPr/>
        <p:txBody>
          <a:bodyPr/>
          <a:lstStyle/>
          <a:p>
            <a:fld id="{CAA11B83-7453-4C63-9F24-B8D95A5E7065}" type="slidenum">
              <a:rPr lang="en-US" smtClean="0"/>
              <a:t>4</a:t>
            </a:fld>
            <a:endParaRPr lang="en-US"/>
          </a:p>
        </p:txBody>
      </p:sp>
    </p:spTree>
    <p:extLst>
      <p:ext uri="{BB962C8B-B14F-4D97-AF65-F5344CB8AC3E}">
        <p14:creationId xmlns:p14="http://schemas.microsoft.com/office/powerpoint/2010/main" val="1802075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noProof="0" dirty="0"/>
              <a:t>Inventory –</a:t>
            </a:r>
          </a:p>
          <a:p>
            <a:pPr lvl="1"/>
            <a:r>
              <a:rPr lang="en-US" noProof="0" dirty="0"/>
              <a:t>Created a unique database of public (owned and administered), private nonprofit, and private for-profit healthcare facilities in Puerto Rico through the reconciliation of multiple data sources. This comprehensive database did not exist prior to the recovery, though its contents were fragmented in databases provided by different offices within the PRDOH.</a:t>
            </a:r>
          </a:p>
          <a:p>
            <a:pPr lvl="1"/>
            <a:r>
              <a:rPr lang="en-US" noProof="0" dirty="0"/>
              <a:t>This database was/will be critical to assist FEMA and the PRDOH in determining which facilities were eligible for Public Assistance and for future decision-making regarding mitigation or potentially building new PRDOH-owned healthcare facilities.</a:t>
            </a:r>
          </a:p>
          <a:p>
            <a:pPr marL="174708" indent="-174708">
              <a:buFont typeface="Arial" panose="020B0604020202020204" pitchFamily="34" charset="0"/>
              <a:buChar char="•"/>
            </a:pPr>
            <a:endParaRPr lang="en-US" noProof="0" dirty="0"/>
          </a:p>
          <a:p>
            <a:pPr marL="174708" indent="-174708">
              <a:buFont typeface="Arial" panose="020B0604020202020204" pitchFamily="34" charset="0"/>
              <a:buChar char="•"/>
            </a:pPr>
            <a:r>
              <a:rPr lang="en-US" noProof="0" dirty="0"/>
              <a:t>Assessment</a:t>
            </a:r>
          </a:p>
          <a:p>
            <a:pPr marL="640594" lvl="1" indent="-174708">
              <a:buFont typeface="Arial" panose="020B0604020202020204" pitchFamily="34" charset="0"/>
              <a:buChar char="•"/>
            </a:pPr>
            <a:r>
              <a:rPr lang="en-US" noProof="0" dirty="0"/>
              <a:t>Developed a Critical Healthcare Facility Discussion Tool and Schedule to document current operational status, preparedness, and recovery.  Published in Survey123, which helped us confirm the GIS coordinates of critical healthcare facilities.</a:t>
            </a:r>
          </a:p>
          <a:p>
            <a:pPr marL="640594" lvl="1" indent="-174708">
              <a:buFont typeface="Arial" panose="020B0604020202020204" pitchFamily="34" charset="0"/>
              <a:buChar char="•"/>
            </a:pPr>
            <a:r>
              <a:rPr lang="en-US" noProof="0" dirty="0"/>
              <a:t>HCS Branch assessment teams visited a total of 172 healthcare facilities, including  62 hospitals across the main island, and 4 FQHCs, 97 CDTs, and 9 other facilities across all health regions, and located in 56 municipalities.  </a:t>
            </a:r>
          </a:p>
          <a:p>
            <a:pPr marL="640594" lvl="1" indent="-174708">
              <a:buFont typeface="Arial" panose="020B0604020202020204" pitchFamily="34" charset="0"/>
              <a:buChar char="•"/>
            </a:pPr>
            <a:r>
              <a:rPr lang="en-US" noProof="0" dirty="0"/>
              <a:t>This was of particular importance for RWHAP recipient as identified critical healthcare organizations with damages that could apply for FEMA public assistance</a:t>
            </a:r>
          </a:p>
          <a:p>
            <a:pPr marL="640594" lvl="1" indent="-174708">
              <a:buFont typeface="Arial" panose="020B0604020202020204" pitchFamily="34" charset="0"/>
              <a:buChar char="•"/>
            </a:pPr>
            <a:endParaRPr lang="en-US" noProof="0" dirty="0"/>
          </a:p>
          <a:p>
            <a:endParaRPr lang="en-US" noProof="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A11B83-7453-4C63-9F24-B8D95A5E70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96311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noProof="0" dirty="0"/>
              <a:t>Inventory –</a:t>
            </a:r>
          </a:p>
          <a:p>
            <a:pPr lvl="1"/>
            <a:r>
              <a:rPr lang="en-US" noProof="0" dirty="0"/>
              <a:t>Created a unique database of public (owned and administered), private nonprofit, and private for-profit healthcare facilities in Puerto Rico through the reconciliation of multiple data sources. This comprehensive database did not exist prior to the recovery, though its contents were fragmented in databases provided by different offices within the PRDOH.</a:t>
            </a:r>
          </a:p>
          <a:p>
            <a:pPr lvl="1"/>
            <a:r>
              <a:rPr lang="en-US" noProof="0" dirty="0"/>
              <a:t>This database was/will be critical to assist FEMA and the PRDOH in determining which facilities were eligible for Public Assistance and for future decision-making regarding mitigation or potentially building new PRDOH-owned healthcare facilities.</a:t>
            </a:r>
          </a:p>
          <a:p>
            <a:pPr marL="174708" indent="-174708">
              <a:buFont typeface="Arial" panose="020B0604020202020204" pitchFamily="34" charset="0"/>
              <a:buChar char="•"/>
            </a:pPr>
            <a:endParaRPr lang="en-US" noProof="0" dirty="0"/>
          </a:p>
          <a:p>
            <a:pPr marL="174708" indent="-174708">
              <a:buFont typeface="Arial" panose="020B0604020202020204" pitchFamily="34" charset="0"/>
              <a:buChar char="•"/>
            </a:pPr>
            <a:r>
              <a:rPr lang="en-US" noProof="0" dirty="0"/>
              <a:t>Assessment</a:t>
            </a:r>
          </a:p>
          <a:p>
            <a:pPr marL="640594" lvl="1" indent="-174708">
              <a:buFont typeface="Arial" panose="020B0604020202020204" pitchFamily="34" charset="0"/>
              <a:buChar char="•"/>
            </a:pPr>
            <a:r>
              <a:rPr lang="en-US" noProof="0" dirty="0"/>
              <a:t>Developed a Critical Healthcare Facility Discussion Tool and Schedule to document current operational status, preparedness, and recovery.  Published in Survey123, which helped us confirm the GIS coordinates of critical healthcare facilities.</a:t>
            </a:r>
          </a:p>
          <a:p>
            <a:pPr marL="640594" lvl="1" indent="-174708">
              <a:buFont typeface="Arial" panose="020B0604020202020204" pitchFamily="34" charset="0"/>
              <a:buChar char="•"/>
            </a:pPr>
            <a:r>
              <a:rPr lang="en-US" noProof="0" dirty="0"/>
              <a:t>HCS Branch assessment teams visited a total of 172 healthcare facilities, including  62 hospitals across the main island, and 4 FQHCs, 97 CDTs, and 9 other facilities across all health regions, and located in 56 municipalities.  </a:t>
            </a:r>
          </a:p>
          <a:p>
            <a:pPr marL="640594" lvl="1" indent="-174708">
              <a:buFont typeface="Arial" panose="020B0604020202020204" pitchFamily="34" charset="0"/>
              <a:buChar char="•"/>
            </a:pPr>
            <a:r>
              <a:rPr lang="en-US" noProof="0" dirty="0"/>
              <a:t>This was of particular importance for RWHAP recipient as identified critical healthcare organizations with damages that could apply for FEMA public assistance</a:t>
            </a:r>
          </a:p>
          <a:p>
            <a:pPr marL="640594" lvl="1" indent="-174708">
              <a:buFont typeface="Arial" panose="020B0604020202020204" pitchFamily="34" charset="0"/>
              <a:buChar char="•"/>
            </a:pPr>
            <a:endParaRPr lang="en-US" noProof="0" dirty="0"/>
          </a:p>
          <a:p>
            <a:endParaRPr lang="en-US" noProof="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A11B83-7453-4C63-9F24-B8D95A5E70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0179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A11B83-7453-4C63-9F24-B8D95A5E70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02132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A11B83-7453-4C63-9F24-B8D95A5E7065}" type="slidenum">
              <a:rPr lang="en-US" smtClean="0"/>
              <a:t>43</a:t>
            </a:fld>
            <a:endParaRPr lang="en-US"/>
          </a:p>
        </p:txBody>
      </p:sp>
    </p:spTree>
    <p:extLst>
      <p:ext uri="{BB962C8B-B14F-4D97-AF65-F5344CB8AC3E}">
        <p14:creationId xmlns:p14="http://schemas.microsoft.com/office/powerpoint/2010/main" val="620524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A11B83-7453-4C63-9F24-B8D95A5E7065}" type="slidenum">
              <a:rPr lang="en-US" smtClean="0"/>
              <a:t>44</a:t>
            </a:fld>
            <a:endParaRPr lang="en-US"/>
          </a:p>
        </p:txBody>
      </p:sp>
    </p:spTree>
    <p:extLst>
      <p:ext uri="{BB962C8B-B14F-4D97-AF65-F5344CB8AC3E}">
        <p14:creationId xmlns:p14="http://schemas.microsoft.com/office/powerpoint/2010/main" val="15561619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10"/>
          </p:nvPr>
        </p:nvSpPr>
        <p:spPr/>
        <p:txBody>
          <a:bodyPr/>
          <a:lstStyle/>
          <a:p>
            <a:fld id="{CAA11B83-7453-4C63-9F24-B8D95A5E7065}" type="slidenum">
              <a:rPr lang="en-US" smtClean="0"/>
              <a:t>45</a:t>
            </a:fld>
            <a:endParaRPr lang="en-US"/>
          </a:p>
        </p:txBody>
      </p:sp>
    </p:spTree>
    <p:extLst>
      <p:ext uri="{BB962C8B-B14F-4D97-AF65-F5344CB8AC3E}">
        <p14:creationId xmlns:p14="http://schemas.microsoft.com/office/powerpoint/2010/main" val="5199044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10"/>
          </p:nvPr>
        </p:nvSpPr>
        <p:spPr/>
        <p:txBody>
          <a:bodyPr/>
          <a:lstStyle/>
          <a:p>
            <a:fld id="{CAA11B83-7453-4C63-9F24-B8D95A5E7065}" type="slidenum">
              <a:rPr lang="en-US" smtClean="0"/>
              <a:t>46</a:t>
            </a:fld>
            <a:endParaRPr lang="en-US"/>
          </a:p>
        </p:txBody>
      </p:sp>
    </p:spTree>
    <p:extLst>
      <p:ext uri="{BB962C8B-B14F-4D97-AF65-F5344CB8AC3E}">
        <p14:creationId xmlns:p14="http://schemas.microsoft.com/office/powerpoint/2010/main" val="3317160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Assessment</a:t>
            </a:r>
          </a:p>
          <a:p>
            <a:pPr marL="640594" lvl="1" indent="-174708">
              <a:buFont typeface="Arial" panose="020B0604020202020204" pitchFamily="34" charset="0"/>
              <a:buChar char="•"/>
            </a:pPr>
            <a:r>
              <a:rPr lang="en-US" dirty="0" smtClean="0"/>
              <a:t>Developed </a:t>
            </a:r>
            <a:r>
              <a:rPr lang="en-US" dirty="0"/>
              <a:t>a Critical Healthcare Facility Discussion Tool and </a:t>
            </a:r>
            <a:r>
              <a:rPr lang="en-US" dirty="0" smtClean="0"/>
              <a:t>schedule </a:t>
            </a:r>
            <a:r>
              <a:rPr lang="en-US" dirty="0"/>
              <a:t>to document current operational status, preparedness, and </a:t>
            </a:r>
            <a:r>
              <a:rPr lang="en-US" dirty="0" smtClean="0"/>
              <a:t>recovery.  Published in Survey123, which helped us confirm the GIS coordinates of critical healthcare facilities.</a:t>
            </a:r>
          </a:p>
          <a:p>
            <a:pPr marL="628650" lvl="1" indent="-171450">
              <a:buFont typeface="Arial" panose="020B0604020202020204" pitchFamily="34" charset="0"/>
              <a:buChar char="•"/>
            </a:pPr>
            <a:r>
              <a:rPr lang="en-US" dirty="0" smtClean="0"/>
              <a:t>Conducted and completed landscape needs assessments/Partner Learning Visits (PLVs) of facilities in the impacted area, to identify major issues of concern and focus recovery efforts. Sites selected for the PLVs were prioritized based on input from local governments and stakeholders.</a:t>
            </a:r>
          </a:p>
          <a:p>
            <a:pPr lvl="1"/>
            <a:r>
              <a:rPr lang="en-US" dirty="0" smtClean="0"/>
              <a:t>From December 11, 2017 to February 13, 2018, PLVs were performed in 97 facilities in 21 out 78 </a:t>
            </a:r>
            <a:r>
              <a:rPr lang="en-US" i="1" dirty="0" err="1" smtClean="0"/>
              <a:t>municipios</a:t>
            </a:r>
            <a:r>
              <a:rPr lang="en-US" dirty="0" smtClean="0"/>
              <a:t>. These facilities included after school programs (2), behavioral/mental health programs/clinics (6), </a:t>
            </a:r>
            <a:r>
              <a:rPr lang="en-US" i="1" dirty="0" err="1" smtClean="0"/>
              <a:t>centros</a:t>
            </a:r>
            <a:r>
              <a:rPr lang="en-US" i="1" dirty="0" smtClean="0"/>
              <a:t> de </a:t>
            </a:r>
            <a:r>
              <a:rPr lang="en-US" i="1" dirty="0" err="1" smtClean="0"/>
              <a:t>diagnóstico</a:t>
            </a:r>
            <a:r>
              <a:rPr lang="en-US" i="1" dirty="0" smtClean="0"/>
              <a:t> y </a:t>
            </a:r>
            <a:r>
              <a:rPr lang="en-US" i="1" dirty="0" err="1" smtClean="0"/>
              <a:t>tratamiento</a:t>
            </a:r>
            <a:r>
              <a:rPr lang="en-US" i="1" dirty="0" smtClean="0"/>
              <a:t> </a:t>
            </a:r>
            <a:r>
              <a:rPr lang="en-US" dirty="0" smtClean="0"/>
              <a:t>(CDTs, government-owned or -managed primary care clinics) (8), FQHCs (13), other outpatient medical facilities (3), children development service facilities (12), children transitional housing (3), comprehensive community services (3), emergency operations centers (2), homeless services (3), schools (22), senior services facilities (14), specialty clinics or services (3), and abuse victims services (2).</a:t>
            </a:r>
          </a:p>
          <a:p>
            <a:pPr marL="640594" lvl="1" indent="-174708">
              <a:buFont typeface="Arial" panose="020B0604020202020204" pitchFamily="34" charset="0"/>
              <a:buChar char="•"/>
            </a:pPr>
            <a:endParaRPr lang="en-US" dirty="0" smtClean="0"/>
          </a:p>
          <a:p>
            <a:pPr marL="640594" lvl="1" indent="-174708">
              <a:buFont typeface="Arial" panose="020B0604020202020204" pitchFamily="34" charset="0"/>
              <a:buChar char="•"/>
            </a:pPr>
            <a:endParaRPr lang="en-US" dirty="0"/>
          </a:p>
          <a:p>
            <a:endParaRPr lang="es-PR" dirty="0"/>
          </a:p>
        </p:txBody>
      </p:sp>
      <p:sp>
        <p:nvSpPr>
          <p:cNvPr id="4" name="Slide Number Placeholder 3"/>
          <p:cNvSpPr>
            <a:spLocks noGrp="1"/>
          </p:cNvSpPr>
          <p:nvPr>
            <p:ph type="sldNum" sz="quarter" idx="10"/>
          </p:nvPr>
        </p:nvSpPr>
        <p:spPr/>
        <p:txBody>
          <a:bodyPr/>
          <a:lstStyle/>
          <a:p>
            <a:fld id="{CAA11B83-7453-4C63-9F24-B8D95A5E7065}" type="slidenum">
              <a:rPr lang="en-US" smtClean="0"/>
              <a:t>47</a:t>
            </a:fld>
            <a:endParaRPr lang="en-US"/>
          </a:p>
        </p:txBody>
      </p:sp>
    </p:spTree>
    <p:extLst>
      <p:ext uri="{BB962C8B-B14F-4D97-AF65-F5344CB8AC3E}">
        <p14:creationId xmlns:p14="http://schemas.microsoft.com/office/powerpoint/2010/main" val="12939776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noProof="0" dirty="0" smtClean="0"/>
              <a:t>Inventory –</a:t>
            </a:r>
          </a:p>
          <a:p>
            <a:pPr lvl="1"/>
            <a:r>
              <a:rPr lang="en-US" noProof="0" dirty="0" smtClean="0"/>
              <a:t>Created a unique database of public (owned and administered), private nonprofit, and private for-profit healthcare facilities in Puerto Rico through the reconciliation of multiple data sources. This comprehensive database did not exist prior to the recovery, though its contents were fragmented in databases provided by different offices within the PRDOH.</a:t>
            </a:r>
          </a:p>
          <a:p>
            <a:pPr lvl="1"/>
            <a:r>
              <a:rPr lang="en-US" noProof="0" dirty="0" smtClean="0"/>
              <a:t>This database was/will be critical to assist FEMA and the PRDOH in determining which facilities were eligible for Public Assistance and for future decision-making regarding mitigation or potentially building new PRDOH-owned healthcare facilities.</a:t>
            </a:r>
          </a:p>
          <a:p>
            <a:pPr marL="174708" indent="-174708">
              <a:buFont typeface="Arial" panose="020B0604020202020204" pitchFamily="34" charset="0"/>
              <a:buChar char="•"/>
            </a:pPr>
            <a:endParaRPr lang="en-US" noProof="0" dirty="0" smtClean="0"/>
          </a:p>
          <a:p>
            <a:pPr marL="174708" indent="-174708">
              <a:buFont typeface="Arial" panose="020B0604020202020204" pitchFamily="34" charset="0"/>
              <a:buChar char="•"/>
            </a:pPr>
            <a:r>
              <a:rPr lang="en-US" noProof="0" dirty="0" smtClean="0"/>
              <a:t>Assessment</a:t>
            </a:r>
          </a:p>
          <a:p>
            <a:pPr marL="640594" lvl="1" indent="-174708">
              <a:buFont typeface="Arial" panose="020B0604020202020204" pitchFamily="34" charset="0"/>
              <a:buChar char="•"/>
            </a:pPr>
            <a:r>
              <a:rPr lang="en-US" noProof="0" dirty="0" smtClean="0"/>
              <a:t>Developed a Critical Healthcare Facility Discussion Tool and Schedule to document current operational status, preparedness, and recovery.  Published in Survey123, which helped us confirm the GIS coordinates of critical healthcare facilities.</a:t>
            </a:r>
          </a:p>
          <a:p>
            <a:pPr marL="640594" lvl="1" indent="-174708">
              <a:buFont typeface="Arial" panose="020B0604020202020204" pitchFamily="34" charset="0"/>
              <a:buChar char="•"/>
            </a:pPr>
            <a:r>
              <a:rPr lang="en-US" noProof="0" dirty="0" smtClean="0"/>
              <a:t>HCS Branch assessment teams visited a total of 172 healthcare facilities, including  62 hospitals across the main island, and 4 FQHCs, 97 CDTs, and 9 other facilities across all health regions, and located in 56 municipalities.  </a:t>
            </a:r>
          </a:p>
          <a:p>
            <a:pPr marL="640594" lvl="1" indent="-174708">
              <a:buFont typeface="Arial" panose="020B0604020202020204" pitchFamily="34" charset="0"/>
              <a:buChar char="•"/>
            </a:pPr>
            <a:r>
              <a:rPr lang="en-US" noProof="0" dirty="0" smtClean="0"/>
              <a:t>This was of particular importance for RWHAP recipient as identified critical healthcare organizations with damages that could apply for FEMA public assistance</a:t>
            </a:r>
          </a:p>
          <a:p>
            <a:pPr marL="640594" lvl="1" indent="-174708">
              <a:buFont typeface="Arial" panose="020B0604020202020204" pitchFamily="34" charset="0"/>
              <a:buChar char="•"/>
            </a:pPr>
            <a:endParaRPr lang="en-US" noProof="0" dirty="0" smtClean="0"/>
          </a:p>
          <a:p>
            <a:endParaRPr lang="en-US" noProof="0" dirty="0"/>
          </a:p>
        </p:txBody>
      </p:sp>
      <p:sp>
        <p:nvSpPr>
          <p:cNvPr id="4" name="Slide Number Placeholder 3"/>
          <p:cNvSpPr>
            <a:spLocks noGrp="1"/>
          </p:cNvSpPr>
          <p:nvPr>
            <p:ph type="sldNum" sz="quarter" idx="10"/>
          </p:nvPr>
        </p:nvSpPr>
        <p:spPr/>
        <p:txBody>
          <a:bodyPr/>
          <a:lstStyle/>
          <a:p>
            <a:fld id="{CAA11B83-7453-4C63-9F24-B8D95A5E7065}" type="slidenum">
              <a:rPr lang="en-US" smtClean="0"/>
              <a:t>48</a:t>
            </a:fld>
            <a:endParaRPr lang="en-US"/>
          </a:p>
        </p:txBody>
      </p:sp>
    </p:spTree>
    <p:extLst>
      <p:ext uri="{BB962C8B-B14F-4D97-AF65-F5344CB8AC3E}">
        <p14:creationId xmlns:p14="http://schemas.microsoft.com/office/powerpoint/2010/main" val="26482640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40594" lvl="1" indent="-174708">
              <a:buFont typeface="Arial" panose="020B0604020202020204" pitchFamily="34" charset="0"/>
              <a:buChar char="•"/>
            </a:pPr>
            <a:endParaRPr lang="en-US" dirty="0"/>
          </a:p>
          <a:p>
            <a:r>
              <a:rPr lang="es-PR" dirty="0" err="1" smtClean="0"/>
              <a:t>Need</a:t>
            </a:r>
            <a:r>
              <a:rPr lang="es-PR" baseline="0" dirty="0" smtClean="0"/>
              <a:t> </a:t>
            </a:r>
            <a:r>
              <a:rPr lang="es-PR" baseline="0" dirty="0" err="1" smtClean="0"/>
              <a:t>text</a:t>
            </a:r>
            <a:r>
              <a:rPr lang="es-PR" baseline="0" dirty="0" smtClean="0"/>
              <a:t> </a:t>
            </a:r>
            <a:r>
              <a:rPr lang="es-PR" baseline="0" dirty="0" err="1" smtClean="0"/>
              <a:t>for</a:t>
            </a:r>
            <a:r>
              <a:rPr lang="es-PR" baseline="0" dirty="0" smtClean="0"/>
              <a:t> </a:t>
            </a:r>
            <a:r>
              <a:rPr lang="es-PR" baseline="0" dirty="0" err="1" smtClean="0"/>
              <a:t>bullet</a:t>
            </a:r>
            <a:r>
              <a:rPr lang="es-PR" baseline="0" dirty="0" smtClean="0"/>
              <a:t> 2</a:t>
            </a:r>
            <a:endParaRPr lang="es-PR" dirty="0"/>
          </a:p>
        </p:txBody>
      </p:sp>
      <p:sp>
        <p:nvSpPr>
          <p:cNvPr id="4" name="Slide Number Placeholder 3"/>
          <p:cNvSpPr>
            <a:spLocks noGrp="1"/>
          </p:cNvSpPr>
          <p:nvPr>
            <p:ph type="sldNum" sz="quarter" idx="10"/>
          </p:nvPr>
        </p:nvSpPr>
        <p:spPr/>
        <p:txBody>
          <a:bodyPr/>
          <a:lstStyle/>
          <a:p>
            <a:fld id="{CAA11B83-7453-4C63-9F24-B8D95A5E7065}" type="slidenum">
              <a:rPr lang="en-US" smtClean="0"/>
              <a:t>49</a:t>
            </a:fld>
            <a:endParaRPr lang="en-US"/>
          </a:p>
        </p:txBody>
      </p:sp>
    </p:spTree>
    <p:extLst>
      <p:ext uri="{BB962C8B-B14F-4D97-AF65-F5344CB8AC3E}">
        <p14:creationId xmlns:p14="http://schemas.microsoft.com/office/powerpoint/2010/main" val="2407562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10"/>
          </p:nvPr>
        </p:nvSpPr>
        <p:spPr/>
        <p:txBody>
          <a:bodyPr/>
          <a:lstStyle/>
          <a:p>
            <a:fld id="{CAA11B83-7453-4C63-9F24-B8D95A5E7065}" type="slidenum">
              <a:rPr lang="en-US" smtClean="0"/>
              <a:t>5</a:t>
            </a:fld>
            <a:endParaRPr lang="en-US"/>
          </a:p>
        </p:txBody>
      </p:sp>
    </p:spTree>
    <p:extLst>
      <p:ext uri="{BB962C8B-B14F-4D97-AF65-F5344CB8AC3E}">
        <p14:creationId xmlns:p14="http://schemas.microsoft.com/office/powerpoint/2010/main" val="417760097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Developed and hosted seven regional workshops of the Recovery and Resilience Healthcare Systems Network throughout July and August 2018. Representation from regional hospitals, Centers for Diagnosis and Treatment (CDTs) (private-owned and government-owned), Federally Qualified Health Centers (FQHCs), Independent Practice Associations (IPAs), dialysis centers, Coalition Liaisons, and Regional Director of Arecibo attended the workshops.</a:t>
            </a:r>
          </a:p>
          <a:p>
            <a:endParaRPr lang="es-PR" dirty="0"/>
          </a:p>
        </p:txBody>
      </p:sp>
      <p:sp>
        <p:nvSpPr>
          <p:cNvPr id="4" name="Slide Number Placeholder 3"/>
          <p:cNvSpPr>
            <a:spLocks noGrp="1"/>
          </p:cNvSpPr>
          <p:nvPr>
            <p:ph type="sldNum" sz="quarter" idx="10"/>
          </p:nvPr>
        </p:nvSpPr>
        <p:spPr/>
        <p:txBody>
          <a:bodyPr/>
          <a:lstStyle/>
          <a:p>
            <a:fld id="{CAA11B83-7453-4C63-9F24-B8D95A5E7065}" type="slidenum">
              <a:rPr lang="en-US" smtClean="0"/>
              <a:t>50</a:t>
            </a:fld>
            <a:endParaRPr lang="en-US"/>
          </a:p>
        </p:txBody>
      </p:sp>
    </p:spTree>
    <p:extLst>
      <p:ext uri="{BB962C8B-B14F-4D97-AF65-F5344CB8AC3E}">
        <p14:creationId xmlns:p14="http://schemas.microsoft.com/office/powerpoint/2010/main" val="364405042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10"/>
          </p:nvPr>
        </p:nvSpPr>
        <p:spPr/>
        <p:txBody>
          <a:bodyPr/>
          <a:lstStyle/>
          <a:p>
            <a:fld id="{CAA11B83-7453-4C63-9F24-B8D95A5E7065}" type="slidenum">
              <a:rPr lang="en-US" smtClean="0"/>
              <a:t>51</a:t>
            </a:fld>
            <a:endParaRPr lang="en-US"/>
          </a:p>
        </p:txBody>
      </p:sp>
    </p:spTree>
    <p:extLst>
      <p:ext uri="{BB962C8B-B14F-4D97-AF65-F5344CB8AC3E}">
        <p14:creationId xmlns:p14="http://schemas.microsoft.com/office/powerpoint/2010/main" val="22837680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a:p>
        </p:txBody>
      </p:sp>
      <p:sp>
        <p:nvSpPr>
          <p:cNvPr id="4" name="Slide Number Placeholder 3"/>
          <p:cNvSpPr>
            <a:spLocks noGrp="1"/>
          </p:cNvSpPr>
          <p:nvPr>
            <p:ph type="sldNum" sz="quarter" idx="10"/>
          </p:nvPr>
        </p:nvSpPr>
        <p:spPr/>
        <p:txBody>
          <a:bodyPr/>
          <a:lstStyle/>
          <a:p>
            <a:pPr defTabSz="931774">
              <a:defRPr/>
            </a:pPr>
            <a:fld id="{CAA11B83-7453-4C63-9F24-B8D95A5E7065}" type="slidenum">
              <a:rPr lang="en-US">
                <a:solidFill>
                  <a:prstClr val="black"/>
                </a:solidFill>
                <a:latin typeface="Calibri" panose="020F0502020204030204"/>
              </a:rPr>
              <a:pPr defTabSz="931774">
                <a:defRPr/>
              </a:pPr>
              <a:t>52</a:t>
            </a:fld>
            <a:endParaRPr lang="en-US">
              <a:solidFill>
                <a:prstClr val="black"/>
              </a:solidFill>
              <a:latin typeface="Calibri" panose="020F0502020204030204"/>
            </a:endParaRPr>
          </a:p>
        </p:txBody>
      </p:sp>
    </p:spTree>
    <p:extLst>
      <p:ext uri="{BB962C8B-B14F-4D97-AF65-F5344CB8AC3E}">
        <p14:creationId xmlns:p14="http://schemas.microsoft.com/office/powerpoint/2010/main" val="63375897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a:p>
        </p:txBody>
      </p:sp>
      <p:sp>
        <p:nvSpPr>
          <p:cNvPr id="4" name="Slide Number Placeholder 3"/>
          <p:cNvSpPr>
            <a:spLocks noGrp="1"/>
          </p:cNvSpPr>
          <p:nvPr>
            <p:ph type="sldNum" sz="quarter" idx="10"/>
          </p:nvPr>
        </p:nvSpPr>
        <p:spPr/>
        <p:txBody>
          <a:bodyPr/>
          <a:lstStyle/>
          <a:p>
            <a:pPr defTabSz="931774">
              <a:defRPr/>
            </a:pPr>
            <a:fld id="{CAA11B83-7453-4C63-9F24-B8D95A5E7065}" type="slidenum">
              <a:rPr lang="en-US">
                <a:solidFill>
                  <a:prstClr val="black"/>
                </a:solidFill>
                <a:latin typeface="Calibri" panose="020F0502020204030204"/>
              </a:rPr>
              <a:pPr defTabSz="931774">
                <a:defRPr/>
              </a:pPr>
              <a:t>53</a:t>
            </a:fld>
            <a:endParaRPr lang="en-US">
              <a:solidFill>
                <a:prstClr val="black"/>
              </a:solidFill>
              <a:latin typeface="Calibri" panose="020F0502020204030204"/>
            </a:endParaRPr>
          </a:p>
        </p:txBody>
      </p:sp>
    </p:spTree>
    <p:extLst>
      <p:ext uri="{BB962C8B-B14F-4D97-AF65-F5344CB8AC3E}">
        <p14:creationId xmlns:p14="http://schemas.microsoft.com/office/powerpoint/2010/main" val="38350654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10"/>
          </p:nvPr>
        </p:nvSpPr>
        <p:spPr/>
        <p:txBody>
          <a:bodyPr/>
          <a:lstStyle/>
          <a:p>
            <a:pPr defTabSz="931774">
              <a:defRPr/>
            </a:pPr>
            <a:fld id="{CAA11B83-7453-4C63-9F24-B8D95A5E7065}" type="slidenum">
              <a:rPr lang="en-US">
                <a:solidFill>
                  <a:prstClr val="black"/>
                </a:solidFill>
                <a:latin typeface="Calibri" panose="020F0502020204030204"/>
              </a:rPr>
              <a:pPr defTabSz="931774">
                <a:defRPr/>
              </a:pPr>
              <a:t>54</a:t>
            </a:fld>
            <a:endParaRPr lang="en-US">
              <a:solidFill>
                <a:prstClr val="black"/>
              </a:solidFill>
              <a:latin typeface="Calibri" panose="020F0502020204030204"/>
            </a:endParaRPr>
          </a:p>
        </p:txBody>
      </p:sp>
    </p:spTree>
    <p:extLst>
      <p:ext uri="{BB962C8B-B14F-4D97-AF65-F5344CB8AC3E}">
        <p14:creationId xmlns:p14="http://schemas.microsoft.com/office/powerpoint/2010/main" val="119121163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Provided expert/advisory support to the PRDOH in identifying and building strategies to address public health and environmental health issues. Collaborated with EPA Power Up and Repair Group working on providing generators to non-PRASA systems in the </a:t>
            </a:r>
            <a:r>
              <a:rPr lang="en-US" dirty="0" err="1"/>
              <a:t>municipio</a:t>
            </a:r>
            <a:r>
              <a:rPr lang="en-US" dirty="0"/>
              <a:t> of </a:t>
            </a:r>
            <a:r>
              <a:rPr lang="en-US" dirty="0" err="1"/>
              <a:t>Naranjito</a:t>
            </a:r>
            <a:r>
              <a:rPr lang="en-US" dirty="0"/>
              <a:t> and other </a:t>
            </a:r>
            <a:r>
              <a:rPr lang="en-US" dirty="0" err="1"/>
              <a:t>municipios</a:t>
            </a:r>
            <a:r>
              <a:rPr lang="en-US" dirty="0"/>
              <a:t>.</a:t>
            </a:r>
          </a:p>
          <a:p>
            <a:pPr lvl="1"/>
            <a:r>
              <a:rPr lang="en-US" dirty="0"/>
              <a:t>Developed a tool to calculate needed chlorine tablets (and cost) for non-PRASA community wells (initial cost, and monthly operational cost).</a:t>
            </a:r>
          </a:p>
          <a:p>
            <a:pPr lvl="1"/>
            <a:r>
              <a:rPr lang="en-US" dirty="0"/>
              <a:t>Developed distribution map of disinfection status in non-PRASA facilities to help PRDOH coordinate efforts and help prioritize communities with lack of disinfection.</a:t>
            </a:r>
          </a:p>
          <a:p>
            <a:endParaRPr lang="es-PR" dirty="0"/>
          </a:p>
        </p:txBody>
      </p:sp>
      <p:sp>
        <p:nvSpPr>
          <p:cNvPr id="4" name="Slide Number Placeholder 3"/>
          <p:cNvSpPr>
            <a:spLocks noGrp="1"/>
          </p:cNvSpPr>
          <p:nvPr>
            <p:ph type="sldNum" sz="quarter" idx="10"/>
          </p:nvPr>
        </p:nvSpPr>
        <p:spPr/>
        <p:txBody>
          <a:bodyPr/>
          <a:lstStyle/>
          <a:p>
            <a:pPr defTabSz="931774">
              <a:defRPr/>
            </a:pPr>
            <a:fld id="{CAA11B83-7453-4C63-9F24-B8D95A5E7065}" type="slidenum">
              <a:rPr lang="en-US">
                <a:solidFill>
                  <a:prstClr val="black"/>
                </a:solidFill>
                <a:latin typeface="Calibri" panose="020F0502020204030204"/>
              </a:rPr>
              <a:pPr defTabSz="931774">
                <a:defRPr/>
              </a:pPr>
              <a:t>55</a:t>
            </a:fld>
            <a:endParaRPr lang="en-US">
              <a:solidFill>
                <a:prstClr val="black"/>
              </a:solidFill>
              <a:latin typeface="Calibri" panose="020F0502020204030204"/>
            </a:endParaRPr>
          </a:p>
        </p:txBody>
      </p:sp>
    </p:spTree>
    <p:extLst>
      <p:ext uri="{BB962C8B-B14F-4D97-AF65-F5344CB8AC3E}">
        <p14:creationId xmlns:p14="http://schemas.microsoft.com/office/powerpoint/2010/main" val="398586959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smtClean="0"/>
              <a:t>ASPR </a:t>
            </a:r>
            <a:r>
              <a:rPr lang="en-US" sz="800" dirty="0"/>
              <a:t>TRACIE Healthcare Facility Resources for Hurricane Preparedness and Response</a:t>
            </a:r>
          </a:p>
          <a:p>
            <a:r>
              <a:rPr lang="en-US" sz="800" dirty="0"/>
              <a:t> </a:t>
            </a:r>
          </a:p>
          <a:p>
            <a:r>
              <a:rPr lang="en-US" dirty="0"/>
              <a:t>Hospitals and other healthcare facilities facing potential effects from Hurricane Florence can find a number of hurricane- and flood-related resources on the </a:t>
            </a:r>
            <a:r>
              <a:rPr lang="en-US" u="sng" dirty="0">
                <a:hlinkClick r:id="rId3"/>
              </a:rPr>
              <a:t>ASPR TRACIE Select Hurricane Resources Page</a:t>
            </a:r>
            <a:r>
              <a:rPr lang="en-US" dirty="0"/>
              <a:t>. The most immediately relevant information for pre-storm actions can be found in the </a:t>
            </a:r>
            <a:r>
              <a:rPr lang="en-US" u="sng" dirty="0">
                <a:hlinkClick r:id="rId4"/>
              </a:rPr>
              <a:t>Hurricane Resources at Your Fingertips</a:t>
            </a:r>
            <a:r>
              <a:rPr lang="en-US" dirty="0"/>
              <a:t> document – key lessons learned from previous storms are on page 2— and the </a:t>
            </a:r>
            <a:r>
              <a:rPr lang="en-US" u="sng" dirty="0">
                <a:hlinkClick r:id="rId5"/>
              </a:rPr>
              <a:t>Major Hurricanes: Potential Public Health and Medical Implications</a:t>
            </a:r>
            <a:r>
              <a:rPr lang="en-US" dirty="0"/>
              <a:t> resource, which describes potential effects in time-phased sections.</a:t>
            </a:r>
          </a:p>
          <a:p>
            <a:r>
              <a:rPr lang="en-US" dirty="0"/>
              <a:t> </a:t>
            </a:r>
          </a:p>
          <a:p>
            <a:r>
              <a:rPr lang="en-US" dirty="0"/>
              <a:t>You can also access </a:t>
            </a:r>
            <a:r>
              <a:rPr lang="en-US" u="sng" dirty="0">
                <a:hlinkClick r:id="rId6"/>
              </a:rPr>
              <a:t>The Joint Commission Emergency Management Healthcare Environment Checklist</a:t>
            </a:r>
            <a:r>
              <a:rPr lang="en-US" dirty="0"/>
              <a:t>, which outlines facility components healthcare emergency preparedness professionals need to assess in order to sustain the healthcare environment and provide clinical services following a storm or other incident.</a:t>
            </a:r>
          </a:p>
          <a:p>
            <a:r>
              <a:rPr lang="en-US" dirty="0"/>
              <a:t> </a:t>
            </a:r>
          </a:p>
          <a:p>
            <a:r>
              <a:rPr lang="en-US" dirty="0"/>
              <a:t>Department of Health and Human Services (</a:t>
            </a:r>
            <a:r>
              <a:rPr lang="en-US" b="1" dirty="0"/>
              <a:t>HHS</a:t>
            </a:r>
            <a:r>
              <a:rPr lang="en-US" dirty="0"/>
              <a:t>), Assistant Secretary for Preparedness and Response</a:t>
            </a:r>
            <a:r>
              <a:rPr lang="en-US" b="1" dirty="0"/>
              <a:t> </a:t>
            </a:r>
            <a:r>
              <a:rPr lang="en-US" dirty="0"/>
              <a:t>(</a:t>
            </a:r>
            <a:r>
              <a:rPr lang="en-US" b="1" dirty="0"/>
              <a:t>ASPR</a:t>
            </a:r>
            <a:r>
              <a:rPr lang="en-US" dirty="0"/>
              <a:t>)</a:t>
            </a:r>
          </a:p>
          <a:p>
            <a:r>
              <a:rPr lang="en-US" dirty="0"/>
              <a:t>Technical Resources, Assistance Center, &amp; Information Exchange</a:t>
            </a:r>
            <a:r>
              <a:rPr lang="en-US" b="1" dirty="0"/>
              <a:t> </a:t>
            </a:r>
            <a:r>
              <a:rPr lang="en-US" dirty="0"/>
              <a:t>(</a:t>
            </a:r>
            <a:r>
              <a:rPr lang="en-US" b="1" dirty="0"/>
              <a:t>TRACIE</a:t>
            </a:r>
            <a:r>
              <a:rPr lang="en-US" dirty="0"/>
              <a:t>)</a:t>
            </a:r>
          </a:p>
          <a:p>
            <a:r>
              <a:rPr lang="en-US" dirty="0"/>
              <a:t>1844-5-TRACIE (587-2243) |</a:t>
            </a:r>
            <a:r>
              <a:rPr lang="en-US" b="1" dirty="0"/>
              <a:t> </a:t>
            </a:r>
            <a:r>
              <a:rPr lang="en-US" u="sng" dirty="0">
                <a:hlinkClick r:id="rId7"/>
              </a:rPr>
              <a:t>askasprtracie@hhs.gov</a:t>
            </a:r>
            <a:r>
              <a:rPr lang="en-US" dirty="0"/>
              <a:t> | </a:t>
            </a:r>
            <a:r>
              <a:rPr lang="en-US" u="sng" dirty="0">
                <a:hlinkClick r:id="rId8"/>
              </a:rPr>
              <a:t>asprtracie.hhs.gov</a:t>
            </a:r>
            <a:endParaRPr lang="en-US" dirty="0"/>
          </a:p>
          <a:p>
            <a:r>
              <a:rPr lang="en-US" dirty="0"/>
              <a:t> </a:t>
            </a:r>
          </a:p>
          <a:p>
            <a:r>
              <a:rPr lang="en-US" i="1" dirty="0"/>
              <a:t>ASPR TRACIE is a healthcare emergency preparedness information gateway that ensures all stakeholders—at the federal, state, local, tribal, and territorial government levels and non- and for-profit organizations—have access to information and resources to improve preparedness, response, recovery, and mitigation efforts. </a:t>
            </a:r>
            <a:endParaRPr lang="en-US" i="1" dirty="0" smtClean="0"/>
          </a:p>
          <a:p>
            <a:endParaRPr lang="en-US" i="1" dirty="0" smtClean="0"/>
          </a:p>
          <a:p>
            <a:r>
              <a:rPr lang="en-US" dirty="0" smtClean="0">
                <a:solidFill>
                  <a:schemeClr val="tx1"/>
                </a:solidFill>
              </a:rPr>
              <a:t>Ready.gov and Listo.gov</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www.cms.gov/Medicare/Provider-Enrollment-and-Certification/SurveyCertEmergPrep/index.html </a:t>
            </a:r>
          </a:p>
          <a:p>
            <a:endParaRPr lang="en-US" dirty="0" smtClean="0"/>
          </a:p>
          <a:p>
            <a:r>
              <a:rPr lang="en-US" dirty="0" smtClean="0"/>
              <a:t>Note that the JOINT COMMISSION conference 2019</a:t>
            </a:r>
            <a:r>
              <a:rPr lang="en-US" baseline="0" dirty="0" smtClean="0"/>
              <a:t> is on EMERGENCY PREPAREDNESS …</a:t>
            </a:r>
          </a:p>
          <a:p>
            <a:r>
              <a:rPr lang="en-US" sz="1200" b="0" i="0" u="none" strike="noStrike" kern="1200" dirty="0" smtClean="0">
                <a:solidFill>
                  <a:schemeClr val="tx1"/>
                </a:solidFill>
                <a:effectLst/>
                <a:latin typeface="+mn-lt"/>
                <a:ea typeface="+mn-ea"/>
                <a:cs typeface="+mn-cs"/>
              </a:rPr>
              <a:t>The 2019 conference will be held on April 23-24 at the Washington Hilton in Washington, D.C.</a:t>
            </a:r>
          </a:p>
          <a:p>
            <a:r>
              <a:rPr lang="en-US" sz="1200" b="0" i="0" u="none" strike="noStrike" kern="1200" dirty="0" smtClean="0">
                <a:solidFill>
                  <a:schemeClr val="tx1"/>
                </a:solidFill>
                <a:effectLst/>
                <a:latin typeface="+mn-lt"/>
                <a:ea typeface="+mn-ea"/>
                <a:cs typeface="+mn-cs"/>
              </a:rPr>
              <a:t>Related link is https://www.jointcommission.org/assets/1/6/EM_Healthcare_Environment_Checklist_copyright.pdf </a:t>
            </a:r>
            <a:endParaRPr lang="en-US" dirty="0" smtClean="0"/>
          </a:p>
          <a:p>
            <a:r>
              <a:rPr lang="en-US" sz="1200" b="0" i="0" u="none" strike="noStrike" kern="1200" dirty="0" smtClean="0">
                <a:solidFill>
                  <a:schemeClr val="tx1"/>
                </a:solidFill>
                <a:effectLst/>
                <a:latin typeface="+mn-lt"/>
                <a:ea typeface="+mn-ea"/>
                <a:cs typeface="+mn-cs"/>
              </a:rPr>
              <a:t>^           The Joint Commission and Joint Commission Resources (JCR) are seeking proposals [DUE SEPT 1 2018] for practitioner-based, change-focused processes and practices for the 2019 Emergency Preparedness Conference. The focus of the session(s) should include new processes, technologies, techniques and/or tools, creativity, and innovation used within any health care setting. The presentation should demonstrate a successful approach to at least one of the following four phases of emergency preparedness: </a:t>
            </a:r>
          </a:p>
          <a:p>
            <a:r>
              <a:rPr lang="en-US" sz="1200" b="0" i="0" u="none" strike="noStrike" kern="1200" dirty="0" smtClean="0">
                <a:solidFill>
                  <a:schemeClr val="tx1"/>
                </a:solidFill>
                <a:effectLst/>
                <a:latin typeface="+mn-lt"/>
                <a:ea typeface="+mn-ea"/>
                <a:cs typeface="+mn-cs"/>
              </a:rPr>
              <a:t>• Mitigation</a:t>
            </a:r>
          </a:p>
          <a:p>
            <a:r>
              <a:rPr lang="en-US" sz="1200" b="0" i="0" u="none" strike="noStrike" kern="1200" dirty="0" smtClean="0">
                <a:solidFill>
                  <a:schemeClr val="tx1"/>
                </a:solidFill>
                <a:effectLst/>
                <a:latin typeface="+mn-lt"/>
                <a:ea typeface="+mn-ea"/>
                <a:cs typeface="+mn-cs"/>
              </a:rPr>
              <a:t>• Preparation</a:t>
            </a:r>
          </a:p>
          <a:p>
            <a:r>
              <a:rPr lang="en-US" sz="1200" b="0" i="0" u="none" strike="noStrike" kern="1200" dirty="0" smtClean="0">
                <a:solidFill>
                  <a:schemeClr val="tx1"/>
                </a:solidFill>
                <a:effectLst/>
                <a:latin typeface="+mn-lt"/>
                <a:ea typeface="+mn-ea"/>
                <a:cs typeface="+mn-cs"/>
              </a:rPr>
              <a:t>• Response</a:t>
            </a:r>
          </a:p>
          <a:p>
            <a:r>
              <a:rPr lang="en-US" sz="1200" b="0" i="0" u="none" strike="noStrike" kern="1200" dirty="0" smtClean="0">
                <a:solidFill>
                  <a:schemeClr val="tx1"/>
                </a:solidFill>
                <a:effectLst/>
                <a:latin typeface="+mn-lt"/>
                <a:ea typeface="+mn-ea"/>
                <a:cs typeface="+mn-cs"/>
              </a:rPr>
              <a:t>• Recovery</a:t>
            </a:r>
          </a:p>
          <a:p>
            <a:r>
              <a:rPr lang="en-US" dirty="0" smtClean="0"/>
              <a:t>^  </a:t>
            </a:r>
          </a:p>
          <a:p>
            <a:endParaRPr lang="en-US" smtClean="0"/>
          </a:p>
          <a:p>
            <a:endParaRPr lang="en-US" dirty="0"/>
          </a:p>
        </p:txBody>
      </p:sp>
      <p:sp>
        <p:nvSpPr>
          <p:cNvPr id="4" name="Slide Number Placeholder 3"/>
          <p:cNvSpPr>
            <a:spLocks noGrp="1"/>
          </p:cNvSpPr>
          <p:nvPr>
            <p:ph type="sldNum" sz="quarter" idx="10"/>
          </p:nvPr>
        </p:nvSpPr>
        <p:spPr/>
        <p:txBody>
          <a:bodyPr/>
          <a:lstStyle/>
          <a:p>
            <a:fld id="{CAA11B83-7453-4C63-9F24-B8D95A5E7065}" type="slidenum">
              <a:rPr lang="en-US" smtClean="0"/>
              <a:t>56</a:t>
            </a:fld>
            <a:endParaRPr lang="en-US"/>
          </a:p>
        </p:txBody>
      </p:sp>
    </p:spTree>
    <p:extLst>
      <p:ext uri="{BB962C8B-B14F-4D97-AF65-F5344CB8AC3E}">
        <p14:creationId xmlns:p14="http://schemas.microsoft.com/office/powerpoint/2010/main" val="41960392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dirty="0" smtClean="0"/>
              <a:t>MR</a:t>
            </a:r>
            <a:endParaRPr lang="es-PR" dirty="0"/>
          </a:p>
        </p:txBody>
      </p:sp>
      <p:sp>
        <p:nvSpPr>
          <p:cNvPr id="4" name="Slide Number Placeholder 3"/>
          <p:cNvSpPr>
            <a:spLocks noGrp="1"/>
          </p:cNvSpPr>
          <p:nvPr>
            <p:ph type="sldNum" sz="quarter" idx="10"/>
          </p:nvPr>
        </p:nvSpPr>
        <p:spPr/>
        <p:txBody>
          <a:bodyPr/>
          <a:lstStyle/>
          <a:p>
            <a:fld id="{CAA11B83-7453-4C63-9F24-B8D95A5E7065}" type="slidenum">
              <a:rPr lang="en-US" smtClean="0"/>
              <a:t>57</a:t>
            </a:fld>
            <a:endParaRPr lang="en-US"/>
          </a:p>
        </p:txBody>
      </p:sp>
    </p:spTree>
    <p:extLst>
      <p:ext uri="{BB962C8B-B14F-4D97-AF65-F5344CB8AC3E}">
        <p14:creationId xmlns:p14="http://schemas.microsoft.com/office/powerpoint/2010/main" val="115384942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dirty="0" smtClean="0"/>
          </a:p>
        </p:txBody>
      </p:sp>
      <p:sp>
        <p:nvSpPr>
          <p:cNvPr id="4" name="Slide Number Placeholder 3"/>
          <p:cNvSpPr>
            <a:spLocks noGrp="1"/>
          </p:cNvSpPr>
          <p:nvPr>
            <p:ph type="sldNum" sz="quarter" idx="10"/>
          </p:nvPr>
        </p:nvSpPr>
        <p:spPr/>
        <p:txBody>
          <a:bodyPr/>
          <a:lstStyle/>
          <a:p>
            <a:fld id="{CAA11B83-7453-4C63-9F24-B8D95A5E7065}" type="slidenum">
              <a:rPr lang="en-US" smtClean="0"/>
              <a:t>58</a:t>
            </a:fld>
            <a:endParaRPr lang="en-US"/>
          </a:p>
        </p:txBody>
      </p:sp>
    </p:spTree>
    <p:extLst>
      <p:ext uri="{BB962C8B-B14F-4D97-AF65-F5344CB8AC3E}">
        <p14:creationId xmlns:p14="http://schemas.microsoft.com/office/powerpoint/2010/main" val="1282731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a:p>
        </p:txBody>
      </p:sp>
      <p:sp>
        <p:nvSpPr>
          <p:cNvPr id="4" name="Slide Number Placeholder 3"/>
          <p:cNvSpPr>
            <a:spLocks noGrp="1"/>
          </p:cNvSpPr>
          <p:nvPr>
            <p:ph type="sldNum" sz="quarter" idx="10"/>
          </p:nvPr>
        </p:nvSpPr>
        <p:spPr/>
        <p:txBody>
          <a:bodyPr/>
          <a:lstStyle/>
          <a:p>
            <a:fld id="{CAA11B83-7453-4C63-9F24-B8D95A5E7065}" type="slidenum">
              <a:rPr lang="en-US" smtClean="0"/>
              <a:t>6</a:t>
            </a:fld>
            <a:endParaRPr lang="en-US"/>
          </a:p>
        </p:txBody>
      </p:sp>
    </p:spTree>
    <p:extLst>
      <p:ext uri="{BB962C8B-B14F-4D97-AF65-F5344CB8AC3E}">
        <p14:creationId xmlns:p14="http://schemas.microsoft.com/office/powerpoint/2010/main" val="2142089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10"/>
          </p:nvPr>
        </p:nvSpPr>
        <p:spPr/>
        <p:txBody>
          <a:bodyPr/>
          <a:lstStyle/>
          <a:p>
            <a:fld id="{CAA11B83-7453-4C63-9F24-B8D95A5E7065}" type="slidenum">
              <a:rPr lang="en-US" smtClean="0"/>
              <a:t>7</a:t>
            </a:fld>
            <a:endParaRPr lang="en-US"/>
          </a:p>
        </p:txBody>
      </p:sp>
    </p:spTree>
    <p:extLst>
      <p:ext uri="{BB962C8B-B14F-4D97-AF65-F5344CB8AC3E}">
        <p14:creationId xmlns:p14="http://schemas.microsoft.com/office/powerpoint/2010/main" val="3042053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institute</a:t>
            </a:r>
            <a:r>
              <a:rPr lang="en-US" baseline="0" dirty="0" smtClean="0"/>
              <a:t> includes 3 different 90-minute workshops.   These workshops will build upon each other.  The objectives for each of the three workshops are as follows:</a:t>
            </a:r>
          </a:p>
          <a:p>
            <a:endParaRPr lang="en-US" dirty="0"/>
          </a:p>
        </p:txBody>
      </p:sp>
      <p:sp>
        <p:nvSpPr>
          <p:cNvPr id="4" name="Slide Number Placeholder 3"/>
          <p:cNvSpPr>
            <a:spLocks noGrp="1"/>
          </p:cNvSpPr>
          <p:nvPr>
            <p:ph type="sldNum" sz="quarter" idx="10"/>
          </p:nvPr>
        </p:nvSpPr>
        <p:spPr/>
        <p:txBody>
          <a:bodyPr/>
          <a:lstStyle/>
          <a:p>
            <a:pPr defTabSz="931774">
              <a:defRPr/>
            </a:pPr>
            <a:fld id="{CAA11B83-7453-4C63-9F24-B8D95A5E7065}" type="slidenum">
              <a:rPr lang="en-US">
                <a:solidFill>
                  <a:prstClr val="black"/>
                </a:solidFill>
                <a:latin typeface="Calibri" panose="020F0502020204030204"/>
              </a:rPr>
              <a:pPr defTabSz="931774">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2560298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trike="noStrike" dirty="0"/>
          </a:p>
        </p:txBody>
      </p:sp>
      <p:sp>
        <p:nvSpPr>
          <p:cNvPr id="4" name="Slide Number Placeholder 3"/>
          <p:cNvSpPr>
            <a:spLocks noGrp="1"/>
          </p:cNvSpPr>
          <p:nvPr>
            <p:ph type="sldNum" sz="quarter" idx="10"/>
          </p:nvPr>
        </p:nvSpPr>
        <p:spPr/>
        <p:txBody>
          <a:bodyPr/>
          <a:lstStyle/>
          <a:p>
            <a:fld id="{CAA11B83-7453-4C63-9F24-B8D95A5E7065}" type="slidenum">
              <a:rPr lang="en-US" smtClean="0"/>
              <a:t>9</a:t>
            </a:fld>
            <a:endParaRPr lang="en-US"/>
          </a:p>
        </p:txBody>
      </p:sp>
    </p:spTree>
    <p:extLst>
      <p:ext uri="{BB962C8B-B14F-4D97-AF65-F5344CB8AC3E}">
        <p14:creationId xmlns:p14="http://schemas.microsoft.com/office/powerpoint/2010/main" val="379888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525000" cy="2387600"/>
          </a:xfrm>
        </p:spPr>
        <p:txBody>
          <a:bodyPr anchor="b"/>
          <a:lstStyle>
            <a:lvl1pPr algn="ctr">
              <a:defRPr sz="6000">
                <a:solidFill>
                  <a:srgbClr val="0F4D7B"/>
                </a:solidFill>
              </a:defRPr>
            </a:lvl1pPr>
          </a:lstStyle>
          <a:p>
            <a:r>
              <a:rPr lang="en-US" dirty="0"/>
              <a:t>Click to edit Master title style</a:t>
            </a:r>
          </a:p>
        </p:txBody>
      </p:sp>
      <p:sp>
        <p:nvSpPr>
          <p:cNvPr id="3" name="Subtitle 2"/>
          <p:cNvSpPr>
            <a:spLocks noGrp="1"/>
          </p:cNvSpPr>
          <p:nvPr>
            <p:ph type="subTitle" idx="1"/>
          </p:nvPr>
        </p:nvSpPr>
        <p:spPr>
          <a:xfrm>
            <a:off x="1524000" y="3602038"/>
            <a:ext cx="9525000" cy="1655762"/>
          </a:xfrm>
        </p:spPr>
        <p:txBody>
          <a:bodyPr/>
          <a:lstStyle>
            <a:lvl1pPr marL="0" indent="0" algn="ctr">
              <a:buNone/>
              <a:defRPr sz="2400" b="1">
                <a:solidFill>
                  <a:srgbClr val="8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9372600" y="6483910"/>
            <a:ext cx="2743200" cy="365125"/>
          </a:xfrm>
        </p:spPr>
        <p:txBody>
          <a:bodyPr/>
          <a:lstStyle>
            <a:lvl1pPr>
              <a:defRPr b="1">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035053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9372600" y="6492875"/>
            <a:ext cx="2743200" cy="365125"/>
          </a:xfrm>
        </p:spPr>
        <p:txBody>
          <a:bodyPr/>
          <a:lstStyle>
            <a:lvl1pPr>
              <a:defRPr b="1">
                <a:solidFill>
                  <a:schemeClr val="bg1"/>
                </a:solidFill>
              </a:defRPr>
            </a:lvl1p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5461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9372600" y="6483910"/>
            <a:ext cx="2743200" cy="365125"/>
          </a:xfrm>
        </p:spPr>
        <p:txBody>
          <a:bodyPr/>
          <a:lstStyle>
            <a:lvl1pPr>
              <a:defRPr b="1">
                <a:solidFill>
                  <a:schemeClr val="bg1"/>
                </a:solidFill>
              </a:defRPr>
            </a:lvl1p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1852015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63589" name="Rectangle 5"/>
          <p:cNvSpPr>
            <a:spLocks noGrp="1" noChangeArrowheads="1"/>
          </p:cNvSpPr>
          <p:nvPr>
            <p:ph type="subTitle" idx="1" hasCustomPrompt="1"/>
          </p:nvPr>
        </p:nvSpPr>
        <p:spPr>
          <a:xfrm>
            <a:off x="2738203" y="4365880"/>
            <a:ext cx="6715595" cy="1906334"/>
          </a:xfrm>
        </p:spPr>
        <p:txBody>
          <a:bodyPr/>
          <a:lstStyle>
            <a:lvl1pPr marL="0" indent="0" algn="ctr" eaLnBrk="0" hangingPunct="0">
              <a:lnSpc>
                <a:spcPct val="115000"/>
              </a:lnSpc>
              <a:spcBef>
                <a:spcPct val="0"/>
              </a:spcBef>
              <a:buSzPct val="85000"/>
              <a:buFont typeface="Monotype Sorts"/>
              <a:buNone/>
              <a:defRPr sz="2000" b="1"/>
            </a:lvl1pPr>
          </a:lstStyle>
          <a:p>
            <a:r>
              <a:rPr lang="en-US" dirty="0" smtClean="0"/>
              <a:t>Presenter Name</a:t>
            </a:r>
            <a:br>
              <a:rPr lang="en-US" dirty="0" smtClean="0"/>
            </a:br>
            <a:r>
              <a:rPr lang="en-US" dirty="0" smtClean="0"/>
              <a:t>Month DD, YYYY</a:t>
            </a:r>
            <a:endParaRPr lang="en-US" dirty="0"/>
          </a:p>
        </p:txBody>
      </p:sp>
      <p:sp>
        <p:nvSpPr>
          <p:cNvPr id="963616" name="Rectangle 32"/>
          <p:cNvSpPr>
            <a:spLocks noChangeArrowheads="1"/>
          </p:cNvSpPr>
          <p:nvPr userDrawn="1"/>
        </p:nvSpPr>
        <p:spPr bwMode="auto">
          <a:xfrm>
            <a:off x="5971996" y="2396289"/>
            <a:ext cx="186013" cy="369974"/>
          </a:xfrm>
          <a:prstGeom prst="rect">
            <a:avLst/>
          </a:prstGeom>
          <a:noFill/>
          <a:ln w="9525">
            <a:noFill/>
            <a:miter lim="800000"/>
            <a:headEnd/>
            <a:tailEnd/>
          </a:ln>
          <a:effectLst/>
        </p:spPr>
        <p:txBody>
          <a:bodyPr wrap="none" lIns="92075" tIns="46038" rIns="92075" bIns="46038" anchor="ctr">
            <a:spAutoFit/>
          </a:bodyPr>
          <a:lstStyle/>
          <a:p>
            <a:endParaRPr lang="en-US" sz="1800"/>
          </a:p>
        </p:txBody>
      </p:sp>
      <p:sp>
        <p:nvSpPr>
          <p:cNvPr id="963618" name="Rectangle 34"/>
          <p:cNvSpPr>
            <a:spLocks noChangeArrowheads="1"/>
          </p:cNvSpPr>
          <p:nvPr userDrawn="1"/>
        </p:nvSpPr>
        <p:spPr bwMode="auto">
          <a:xfrm>
            <a:off x="5971996" y="2396289"/>
            <a:ext cx="186013" cy="369974"/>
          </a:xfrm>
          <a:prstGeom prst="rect">
            <a:avLst/>
          </a:prstGeom>
          <a:noFill/>
          <a:ln w="9525">
            <a:noFill/>
            <a:miter lim="800000"/>
            <a:headEnd/>
            <a:tailEnd/>
          </a:ln>
          <a:effectLst/>
        </p:spPr>
        <p:txBody>
          <a:bodyPr wrap="none" lIns="92075" tIns="46038" rIns="92075" bIns="46038" anchor="ctr">
            <a:spAutoFit/>
          </a:bodyPr>
          <a:lstStyle/>
          <a:p>
            <a:endParaRPr lang="en-US" sz="1800"/>
          </a:p>
        </p:txBody>
      </p:sp>
      <p:sp>
        <p:nvSpPr>
          <p:cNvPr id="963622" name="Rectangle 38"/>
          <p:cNvSpPr>
            <a:spLocks noChangeArrowheads="1"/>
          </p:cNvSpPr>
          <p:nvPr userDrawn="1"/>
        </p:nvSpPr>
        <p:spPr bwMode="auto">
          <a:xfrm>
            <a:off x="5971996" y="2396289"/>
            <a:ext cx="186013" cy="369974"/>
          </a:xfrm>
          <a:prstGeom prst="rect">
            <a:avLst/>
          </a:prstGeom>
          <a:noFill/>
          <a:ln w="9525">
            <a:noFill/>
            <a:miter lim="800000"/>
            <a:headEnd/>
            <a:tailEnd/>
          </a:ln>
          <a:effectLst/>
        </p:spPr>
        <p:txBody>
          <a:bodyPr wrap="none" lIns="92075" tIns="46038" rIns="92075" bIns="46038" anchor="ctr">
            <a:spAutoFit/>
          </a:bodyPr>
          <a:lstStyle/>
          <a:p>
            <a:endParaRPr lang="en-US" sz="1800"/>
          </a:p>
        </p:txBody>
      </p:sp>
      <p:sp>
        <p:nvSpPr>
          <p:cNvPr id="18" name="Text Placeholder 17"/>
          <p:cNvSpPr>
            <a:spLocks noGrp="1"/>
          </p:cNvSpPr>
          <p:nvPr>
            <p:ph type="body" sz="quarter" idx="10" hasCustomPrompt="1"/>
          </p:nvPr>
        </p:nvSpPr>
        <p:spPr>
          <a:xfrm>
            <a:off x="1029331" y="1905001"/>
            <a:ext cx="10113364" cy="1521033"/>
          </a:xfrm>
        </p:spPr>
        <p:txBody>
          <a:bodyPr anchor="ctr" anchorCtr="0"/>
          <a:lstStyle>
            <a:lvl1pPr algn="ctr">
              <a:buNone/>
              <a:defRPr lang="en-US" sz="3200" b="1" dirty="0" smtClean="0">
                <a:solidFill>
                  <a:srgbClr val="0054A4"/>
                </a:solidFill>
                <a:latin typeface="+mj-lt"/>
                <a:ea typeface="+mn-ea"/>
                <a:cs typeface="+mn-cs"/>
              </a:defRPr>
            </a:lvl1pPr>
          </a:lstStyle>
          <a:p>
            <a:pPr lvl="0"/>
            <a:r>
              <a:rPr lang="en-US" dirty="0" smtClean="0"/>
              <a:t>Title, Arial Bold, 32 </a:t>
            </a:r>
            <a:r>
              <a:rPr lang="en-US" dirty="0" err="1" smtClean="0"/>
              <a:t>pt</a:t>
            </a:r>
            <a:endParaRPr lang="en-US" dirty="0" smtClean="0"/>
          </a:p>
        </p:txBody>
      </p:sp>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048" y="-21336"/>
            <a:ext cx="12192000" cy="1352550"/>
          </a:xfrm>
          <a:prstGeom prst="rect">
            <a:avLst/>
          </a:prstGeom>
        </p:spPr>
      </p:pic>
      <p:pic>
        <p:nvPicPr>
          <p:cNvPr id="16" name="Picture 15" descr="Department of Health and Human Services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5552" y="45339"/>
            <a:ext cx="1625600" cy="1219200"/>
          </a:xfrm>
          <a:prstGeom prst="rect">
            <a:avLst/>
          </a:prstGeom>
        </p:spPr>
      </p:pic>
      <p:pic>
        <p:nvPicPr>
          <p:cNvPr id="17" name="Picture 16" descr="Assistant Secretary for Preparedness and Response logo"/>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9372600" y="304800"/>
            <a:ext cx="2624732" cy="491600"/>
          </a:xfrm>
          <a:prstGeom prst="rect">
            <a:avLst/>
          </a:prstGeom>
        </p:spPr>
      </p:pic>
    </p:spTree>
    <p:extLst>
      <p:ext uri="{BB962C8B-B14F-4D97-AF65-F5344CB8AC3E}">
        <p14:creationId xmlns:p14="http://schemas.microsoft.com/office/powerpoint/2010/main" val="137831523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8" name="Text Placeholder 17"/>
          <p:cNvSpPr>
            <a:spLocks noGrp="1"/>
          </p:cNvSpPr>
          <p:nvPr>
            <p:ph type="body" sz="quarter" idx="11"/>
          </p:nvPr>
        </p:nvSpPr>
        <p:spPr>
          <a:xfrm>
            <a:off x="609600" y="1371600"/>
            <a:ext cx="10972800" cy="48463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1341967" y="205934"/>
            <a:ext cx="9414933" cy="860425"/>
          </a:xfrm>
        </p:spPr>
        <p:txBody>
          <a:bodyPr/>
          <a:lstStyle/>
          <a:p>
            <a:r>
              <a:rPr lang="en-US" smtClean="0"/>
              <a:t>Click to edit Master title style</a:t>
            </a:r>
            <a:endParaRPr lang="en-US" dirty="0"/>
          </a:p>
        </p:txBody>
      </p:sp>
      <p:cxnSp>
        <p:nvCxnSpPr>
          <p:cNvPr id="7" name="Straight Connector 6"/>
          <p:cNvCxnSpPr/>
          <p:nvPr userDrawn="1"/>
        </p:nvCxnSpPr>
        <p:spPr bwMode="auto">
          <a:xfrm>
            <a:off x="3413764" y="4998720"/>
            <a:ext cx="7272865" cy="141820"/>
          </a:xfrm>
          <a:prstGeom prst="line">
            <a:avLst/>
          </a:prstGeom>
          <a:noFill/>
          <a:ln w="9525" cap="flat" cmpd="sng" algn="ctr">
            <a:noFill/>
            <a:prstDash val="solid"/>
            <a:round/>
            <a:headEnd type="none" w="med" len="med"/>
            <a:tailEnd type="none" w="med" len="med"/>
          </a:ln>
          <a:effectLst/>
        </p:spPr>
      </p:cxnSp>
      <p:sp>
        <p:nvSpPr>
          <p:cNvPr id="8" name="Slide Number Placeholder 5"/>
          <p:cNvSpPr txBox="1">
            <a:spLocks/>
          </p:cNvSpPr>
          <p:nvPr userDrawn="1"/>
        </p:nvSpPr>
        <p:spPr bwMode="auto">
          <a:xfrm>
            <a:off x="11358465" y="6456898"/>
            <a:ext cx="508416" cy="30204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1A2EFEF-55F1-4307-B968-C91D74BD382E}" type="slidenum">
              <a:rPr kumimoji="0" lang="en-US" sz="900" b="0" i="0" u="none" strike="noStrike" kern="1200" cap="none" spc="0" normalizeH="0" baseline="0" noProof="0" smtClean="0">
                <a:ln>
                  <a:noFill/>
                </a:ln>
                <a:solidFill>
                  <a:srgbClr val="0054A4"/>
                </a:solidFill>
                <a:effectLst/>
                <a:uLnTx/>
                <a:uFillTx/>
                <a:latin typeface="+mn-lt"/>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900" b="0" i="0" u="none" strike="noStrike" kern="1200" cap="none" spc="0" normalizeH="0" baseline="0" noProof="0" dirty="0">
              <a:ln>
                <a:noFill/>
              </a:ln>
              <a:solidFill>
                <a:srgbClr val="0054A4"/>
              </a:solidFill>
              <a:effectLst/>
              <a:uLnTx/>
              <a:uFillTx/>
              <a:latin typeface="+mn-lt"/>
              <a:ea typeface="+mn-ea"/>
              <a:cs typeface="+mn-cs"/>
            </a:endParaRPr>
          </a:p>
        </p:txBody>
      </p:sp>
    </p:spTree>
    <p:extLst>
      <p:ext uri="{BB962C8B-B14F-4D97-AF65-F5344CB8AC3E}">
        <p14:creationId xmlns:p14="http://schemas.microsoft.com/office/powerpoint/2010/main" val="96096451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and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11358465" y="6456898"/>
            <a:ext cx="508416" cy="302045"/>
          </a:xfrm>
          <a:prstGeom prst="rect">
            <a:avLst/>
          </a:prstGeom>
        </p:spPr>
        <p:txBody>
          <a:bodyPr/>
          <a:lstStyle/>
          <a:p>
            <a:fld id="{01A2EFEF-55F1-4307-B968-C91D74BD382E}" type="slidenum">
              <a:rPr lang="en-US" smtClean="0"/>
              <a:pPr/>
              <a:t>‹#›</a:t>
            </a:fld>
            <a:endParaRPr lang="en-US" dirty="0"/>
          </a:p>
        </p:txBody>
      </p:sp>
      <p:sp>
        <p:nvSpPr>
          <p:cNvPr id="9" name="Content Placeholder 8"/>
          <p:cNvSpPr>
            <a:spLocks noGrp="1"/>
          </p:cNvSpPr>
          <p:nvPr>
            <p:ph sz="quarter" idx="13"/>
          </p:nvPr>
        </p:nvSpPr>
        <p:spPr>
          <a:xfrm>
            <a:off x="609600" y="1371598"/>
            <a:ext cx="10972800" cy="484632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531673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609600" y="1371598"/>
            <a:ext cx="5364480" cy="4846320"/>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6197600" y="1371599"/>
            <a:ext cx="5384800" cy="4846320"/>
          </a:xfrm>
        </p:spPr>
        <p:txBody>
          <a:bodyPr/>
          <a:lstStyle>
            <a:lvl1pPr>
              <a:defRPr sz="24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Slide Number Placeholder 5"/>
          <p:cNvSpPr>
            <a:spLocks noGrp="1"/>
          </p:cNvSpPr>
          <p:nvPr>
            <p:ph type="sldNum" sz="quarter" idx="12"/>
          </p:nvPr>
        </p:nvSpPr>
        <p:spPr>
          <a:xfrm>
            <a:off x="11358465" y="6456898"/>
            <a:ext cx="508416" cy="302045"/>
          </a:xfrm>
          <a:prstGeom prst="rect">
            <a:avLst/>
          </a:prstGeom>
        </p:spPr>
        <p:txBody>
          <a:bodyPr/>
          <a:lstStyle/>
          <a:p>
            <a:fld id="{01A2EFEF-55F1-4307-B968-C91D74BD382E}" type="slidenum">
              <a:rPr lang="en-US" smtClean="0"/>
              <a:pPr/>
              <a:t>‹#›</a:t>
            </a:fld>
            <a:endParaRPr lang="en-US"/>
          </a:p>
        </p:txBody>
      </p:sp>
    </p:spTree>
    <p:extLst>
      <p:ext uri="{BB962C8B-B14F-4D97-AF65-F5344CB8AC3E}">
        <p14:creationId xmlns:p14="http://schemas.microsoft.com/office/powerpoint/2010/main" val="131669694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and Object">
    <p:spTree>
      <p:nvGrpSpPr>
        <p:cNvPr id="1" name=""/>
        <p:cNvGrpSpPr/>
        <p:nvPr/>
      </p:nvGrpSpPr>
      <p:grpSpPr>
        <a:xfrm>
          <a:off x="0" y="0"/>
          <a:ext cx="0" cy="0"/>
          <a:chOff x="0" y="0"/>
          <a:chExt cx="0" cy="0"/>
        </a:xfrm>
      </p:grpSpPr>
      <p:sp>
        <p:nvSpPr>
          <p:cNvPr id="8" name="Title 1"/>
          <p:cNvSpPr>
            <a:spLocks noGrp="1"/>
          </p:cNvSpPr>
          <p:nvPr>
            <p:ph type="title"/>
          </p:nvPr>
        </p:nvSpPr>
        <p:spPr>
          <a:xfrm>
            <a:off x="1341967" y="205934"/>
            <a:ext cx="9414933" cy="860425"/>
          </a:xfrm>
        </p:spPr>
        <p:txBody>
          <a:bodyPr/>
          <a:lstStyle/>
          <a:p>
            <a:r>
              <a:rPr lang="en-US" smtClean="0"/>
              <a:t>Click to edit Master title style</a:t>
            </a:r>
            <a:endParaRPr lang="en-US" dirty="0"/>
          </a:p>
        </p:txBody>
      </p:sp>
      <p:sp>
        <p:nvSpPr>
          <p:cNvPr id="9" name="Content Placeholder 3"/>
          <p:cNvSpPr>
            <a:spLocks noGrp="1"/>
          </p:cNvSpPr>
          <p:nvPr>
            <p:ph sz="half" idx="2"/>
          </p:nvPr>
        </p:nvSpPr>
        <p:spPr>
          <a:xfrm>
            <a:off x="7071360" y="1371598"/>
            <a:ext cx="4511040" cy="4846320"/>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pPr lvl="0"/>
            <a:endParaRPr lang="en-US" dirty="0"/>
          </a:p>
        </p:txBody>
      </p:sp>
      <p:sp>
        <p:nvSpPr>
          <p:cNvPr id="10" name="Text Placeholder 17"/>
          <p:cNvSpPr>
            <a:spLocks noGrp="1"/>
          </p:cNvSpPr>
          <p:nvPr>
            <p:ph type="body" sz="quarter" idx="11"/>
          </p:nvPr>
        </p:nvSpPr>
        <p:spPr>
          <a:xfrm>
            <a:off x="609601" y="1371599"/>
            <a:ext cx="6096000" cy="48463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lide Number Placeholder 5"/>
          <p:cNvSpPr>
            <a:spLocks noGrp="1"/>
          </p:cNvSpPr>
          <p:nvPr>
            <p:ph type="sldNum" sz="quarter" idx="12"/>
          </p:nvPr>
        </p:nvSpPr>
        <p:spPr>
          <a:xfrm>
            <a:off x="11358465" y="6456898"/>
            <a:ext cx="508416" cy="302045"/>
          </a:xfrm>
          <a:prstGeom prst="rect">
            <a:avLst/>
          </a:prstGeom>
        </p:spPr>
        <p:txBody>
          <a:bodyPr/>
          <a:lstStyle/>
          <a:p>
            <a:fld id="{01A2EFEF-55F1-4307-B968-C91D74BD382E}" type="slidenum">
              <a:rPr lang="en-US" smtClean="0"/>
              <a:pPr/>
              <a:t>‹#›</a:t>
            </a:fld>
            <a:endParaRPr lang="en-US"/>
          </a:p>
        </p:txBody>
      </p:sp>
    </p:spTree>
    <p:extLst>
      <p:ext uri="{BB962C8B-B14F-4D97-AF65-F5344CB8AC3E}">
        <p14:creationId xmlns:p14="http://schemas.microsoft.com/office/powerpoint/2010/main" val="250498053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01705"/>
            <a:ext cx="10515600" cy="1325563"/>
          </a:xfrm>
        </p:spPr>
        <p:txBody>
          <a:bodyPr/>
          <a:lstStyle/>
          <a:p>
            <a:r>
              <a:rPr lang="en-US" dirty="0"/>
              <a:t>Click to edit Master title style</a:t>
            </a:r>
          </a:p>
        </p:txBody>
      </p:sp>
      <p:sp>
        <p:nvSpPr>
          <p:cNvPr id="3" name="Content Placeholder 2"/>
          <p:cNvSpPr>
            <a:spLocks noGrp="1"/>
          </p:cNvSpPr>
          <p:nvPr>
            <p:ph idx="1"/>
          </p:nvPr>
        </p:nvSpPr>
        <p:spPr>
          <a:xfrm>
            <a:off x="838200" y="1258795"/>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9372600" y="6492875"/>
            <a:ext cx="2743200" cy="365125"/>
          </a:xfrm>
        </p:spPr>
        <p:txBody>
          <a:bodyPr/>
          <a:lstStyle>
            <a:lvl1pPr>
              <a:defRPr b="1">
                <a:solidFill>
                  <a:schemeClr val="bg1"/>
                </a:solidFill>
              </a:defRPr>
            </a:lvl1pPr>
          </a:lstStyle>
          <a:p>
            <a:fld id="{F9ECA865-404D-4A57-9AC1-FD3038CC100D}" type="slidenum">
              <a:rPr lang="en-US" smtClean="0"/>
              <a:pPr/>
              <a:t>‹#›</a:t>
            </a:fld>
            <a:endParaRPr lang="en-US" dirty="0"/>
          </a:p>
        </p:txBody>
      </p:sp>
      <p:cxnSp>
        <p:nvCxnSpPr>
          <p:cNvPr id="7" name="Straight Connector 6"/>
          <p:cNvCxnSpPr/>
          <p:nvPr userDrawn="1"/>
        </p:nvCxnSpPr>
        <p:spPr>
          <a:xfrm>
            <a:off x="0" y="9906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79430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a:xfrm>
            <a:off x="9372600" y="6492875"/>
            <a:ext cx="2743200" cy="365125"/>
          </a:xfrm>
        </p:spPr>
        <p:txBody>
          <a:bodyPr/>
          <a:lstStyle>
            <a:lvl1pPr>
              <a:defRPr b="1">
                <a:solidFill>
                  <a:schemeClr val="bg1"/>
                </a:solidFill>
              </a:defRPr>
            </a:lvl1p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787733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5017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01705"/>
            <a:ext cx="10515600" cy="1325563"/>
          </a:xfrm>
        </p:spPr>
        <p:txBody>
          <a:bodyPr/>
          <a:lstStyle/>
          <a:p>
            <a:r>
              <a:rPr lang="en-US" dirty="0"/>
              <a:t>Click to edit Master title style</a:t>
            </a:r>
          </a:p>
        </p:txBody>
      </p:sp>
      <p:sp>
        <p:nvSpPr>
          <p:cNvPr id="3" name="Content Placeholder 2"/>
          <p:cNvSpPr>
            <a:spLocks noGrp="1"/>
          </p:cNvSpPr>
          <p:nvPr>
            <p:ph idx="1"/>
          </p:nvPr>
        </p:nvSpPr>
        <p:spPr>
          <a:xfrm>
            <a:off x="838200" y="1258795"/>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9372600" y="6492875"/>
            <a:ext cx="2743200" cy="365125"/>
          </a:xfrm>
        </p:spPr>
        <p:txBody>
          <a:bodyPr/>
          <a:lstStyle>
            <a:lvl1pPr>
              <a:defRPr b="1">
                <a:solidFill>
                  <a:schemeClr val="bg1"/>
                </a:solidFill>
              </a:defRPr>
            </a:lvl1pPr>
          </a:lstStyle>
          <a:p>
            <a:fld id="{F9ECA865-404D-4A57-9AC1-FD3038CC100D}" type="slidenum">
              <a:rPr lang="en-US" smtClean="0"/>
              <a:pPr/>
              <a:t>‹#›</a:t>
            </a:fld>
            <a:endParaRPr lang="en-US" dirty="0"/>
          </a:p>
        </p:txBody>
      </p:sp>
      <p:cxnSp>
        <p:nvCxnSpPr>
          <p:cNvPr id="7" name="Straight Connector 6"/>
          <p:cNvCxnSpPr/>
          <p:nvPr userDrawn="1"/>
        </p:nvCxnSpPr>
        <p:spPr>
          <a:xfrm>
            <a:off x="0" y="9906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25483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576AA-4866-4B3F-9FE7-AB336FDFEF4C}"/>
              </a:ext>
            </a:extLst>
          </p:cNvPr>
          <p:cNvSpPr>
            <a:spLocks noGrp="1"/>
          </p:cNvSpPr>
          <p:nvPr>
            <p:ph type="title" hasCustomPrompt="1"/>
          </p:nvPr>
        </p:nvSpPr>
        <p:spPr>
          <a:xfrm>
            <a:off x="2677886" y="2035207"/>
            <a:ext cx="9060024" cy="829193"/>
          </a:xfrm>
        </p:spPr>
        <p:txBody>
          <a:bodyPr>
            <a:noAutofit/>
          </a:bodyPr>
          <a:lstStyle>
            <a:lvl1pPr>
              <a:defRPr sz="6000">
                <a:solidFill>
                  <a:schemeClr val="bg1"/>
                </a:solidFill>
              </a:defRPr>
            </a:lvl1pPr>
          </a:lstStyle>
          <a:p>
            <a:r>
              <a:rPr lang="en-US" dirty="0"/>
              <a:t>Activity Title</a:t>
            </a:r>
          </a:p>
        </p:txBody>
      </p:sp>
      <p:sp>
        <p:nvSpPr>
          <p:cNvPr id="3" name="Content Placeholder 2">
            <a:extLst>
              <a:ext uri="{FF2B5EF4-FFF2-40B4-BE49-F238E27FC236}">
                <a16:creationId xmlns:a16="http://schemas.microsoft.com/office/drawing/2014/main" id="{56FEB880-299F-4C2C-B0CE-05C03177BFA0}"/>
              </a:ext>
            </a:extLst>
          </p:cNvPr>
          <p:cNvSpPr>
            <a:spLocks noGrp="1"/>
          </p:cNvSpPr>
          <p:nvPr>
            <p:ph idx="1" hasCustomPrompt="1"/>
          </p:nvPr>
        </p:nvSpPr>
        <p:spPr>
          <a:xfrm>
            <a:off x="2677886" y="3729067"/>
            <a:ext cx="9060024" cy="479037"/>
          </a:xfrm>
        </p:spPr>
        <p:txBody>
          <a:bodyPr>
            <a:noAutofit/>
          </a:bodyPr>
          <a:lstStyle>
            <a:lvl1pPr>
              <a:defRPr sz="2800" b="1">
                <a:solidFill>
                  <a:schemeClr val="bg1"/>
                </a:solidFill>
              </a:defRPr>
            </a:lvl1pPr>
          </a:lstStyle>
          <a:p>
            <a:pPr lvl="0"/>
            <a:r>
              <a:rPr lang="en-US" dirty="0"/>
              <a:t>Presenter(s) Name</a:t>
            </a:r>
          </a:p>
        </p:txBody>
      </p:sp>
      <p:sp>
        <p:nvSpPr>
          <p:cNvPr id="7" name="Content Placeholder 2">
            <a:extLst>
              <a:ext uri="{FF2B5EF4-FFF2-40B4-BE49-F238E27FC236}">
                <a16:creationId xmlns:a16="http://schemas.microsoft.com/office/drawing/2014/main" id="{EFB04E79-0625-405C-9E37-5AAD91CEDB24}"/>
              </a:ext>
            </a:extLst>
          </p:cNvPr>
          <p:cNvSpPr>
            <a:spLocks noGrp="1"/>
          </p:cNvSpPr>
          <p:nvPr>
            <p:ph idx="10" hasCustomPrompt="1"/>
          </p:nvPr>
        </p:nvSpPr>
        <p:spPr>
          <a:xfrm>
            <a:off x="2677886" y="4214356"/>
            <a:ext cx="9060024" cy="880153"/>
          </a:xfrm>
        </p:spPr>
        <p:txBody>
          <a:bodyPr>
            <a:normAutofit/>
          </a:bodyPr>
          <a:lstStyle>
            <a:lvl1pPr>
              <a:defRPr sz="2000" b="0" i="1">
                <a:solidFill>
                  <a:schemeClr val="bg1"/>
                </a:solidFill>
              </a:defRPr>
            </a:lvl1pPr>
          </a:lstStyle>
          <a:p>
            <a:pPr lvl="0"/>
            <a:r>
              <a:rPr lang="en-US" dirty="0"/>
              <a:t>Presenter(s) Title/Affiliation</a:t>
            </a:r>
          </a:p>
        </p:txBody>
      </p:sp>
    </p:spTree>
    <p:extLst>
      <p:ext uri="{BB962C8B-B14F-4D97-AF65-F5344CB8AC3E}">
        <p14:creationId xmlns:p14="http://schemas.microsoft.com/office/powerpoint/2010/main" val="31369066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ngle Head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2B001-9D08-4D4A-B445-33C81106AA6C}"/>
              </a:ext>
            </a:extLst>
          </p:cNvPr>
          <p:cNvSpPr>
            <a:spLocks noGrp="1"/>
          </p:cNvSpPr>
          <p:nvPr>
            <p:ph type="title" hasCustomPrompt="1"/>
          </p:nvPr>
        </p:nvSpPr>
        <p:spPr>
          <a:xfrm>
            <a:off x="838200" y="234397"/>
            <a:ext cx="10515600" cy="829193"/>
          </a:xfrm>
        </p:spPr>
        <p:txBody>
          <a:bodyPr/>
          <a:lstStyle>
            <a:lvl1pPr>
              <a:defRPr/>
            </a:lvl1pPr>
          </a:lstStyle>
          <a:p>
            <a:r>
              <a:rPr lang="en-US" dirty="0"/>
              <a:t>Page Headline</a:t>
            </a:r>
          </a:p>
        </p:txBody>
      </p:sp>
      <p:sp>
        <p:nvSpPr>
          <p:cNvPr id="8" name="Content Placeholder 2">
            <a:extLst>
              <a:ext uri="{FF2B5EF4-FFF2-40B4-BE49-F238E27FC236}">
                <a16:creationId xmlns:a16="http://schemas.microsoft.com/office/drawing/2014/main" id="{EF22348D-6C20-49A4-8F66-D1BAF23E588B}"/>
              </a:ext>
            </a:extLst>
          </p:cNvPr>
          <p:cNvSpPr>
            <a:spLocks noGrp="1"/>
          </p:cNvSpPr>
          <p:nvPr>
            <p:ph sz="half" idx="10" hasCustomPrompt="1"/>
          </p:nvPr>
        </p:nvSpPr>
        <p:spPr>
          <a:xfrm>
            <a:off x="838200" y="1196982"/>
            <a:ext cx="10515600" cy="4448443"/>
          </a:xfrm>
        </p:spPr>
        <p:txBody>
          <a:bodyPr>
            <a:normAutofit/>
          </a:bodyPr>
          <a:lstStyle>
            <a:lvl1pPr marL="0" marR="0" indent="0" algn="l" defTabSz="914400" rtl="0" eaLnBrk="1" fontAlgn="auto" latinLnBrk="0" hangingPunct="1">
              <a:lnSpc>
                <a:spcPct val="90000"/>
              </a:lnSpc>
              <a:spcBef>
                <a:spcPts val="1000"/>
              </a:spcBef>
              <a:spcAft>
                <a:spcPts val="0"/>
              </a:spcAft>
              <a:buClr>
                <a:srgbClr val="D03138"/>
              </a:buClr>
              <a:buSzTx/>
              <a:buFont typeface="Arial" panose="020B0604020202020204" pitchFamily="34" charset="0"/>
              <a:buNone/>
              <a:tabLst/>
              <a:defRPr sz="2400"/>
            </a:lvl1pPr>
            <a:lvl2pPr>
              <a:buClr>
                <a:srgbClr val="D03138"/>
              </a:buClr>
              <a:defRPr/>
            </a:lvl2pPr>
            <a:lvl3pPr>
              <a:buClr>
                <a:srgbClr val="D03138"/>
              </a:buClr>
              <a:defRPr/>
            </a:lvl3pPr>
            <a:lvl4pPr>
              <a:buClr>
                <a:srgbClr val="D03138"/>
              </a:buClr>
              <a:defRPr/>
            </a:lvl4pPr>
            <a:lvl5pPr>
              <a:buClr>
                <a:srgbClr val="D03138"/>
              </a:buClr>
              <a:defRPr/>
            </a:lvl5pPr>
          </a:lstStyle>
          <a:p>
            <a:pPr lvl="0"/>
            <a:r>
              <a:rPr lang="en-US" dirty="0"/>
              <a:t>Click to edit Master text styles</a:t>
            </a:r>
          </a:p>
        </p:txBody>
      </p:sp>
    </p:spTree>
    <p:extLst>
      <p:ext uri="{BB962C8B-B14F-4D97-AF65-F5344CB8AC3E}">
        <p14:creationId xmlns:p14="http://schemas.microsoft.com/office/powerpoint/2010/main" val="20680785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2B001-9D08-4D4A-B445-33C81106AA6C}"/>
              </a:ext>
            </a:extLst>
          </p:cNvPr>
          <p:cNvSpPr>
            <a:spLocks noGrp="1"/>
          </p:cNvSpPr>
          <p:nvPr>
            <p:ph type="title" hasCustomPrompt="1"/>
          </p:nvPr>
        </p:nvSpPr>
        <p:spPr>
          <a:xfrm>
            <a:off x="838200" y="234397"/>
            <a:ext cx="10515600" cy="829193"/>
          </a:xfrm>
        </p:spPr>
        <p:txBody>
          <a:bodyPr/>
          <a:lstStyle>
            <a:lvl1pPr>
              <a:defRPr/>
            </a:lvl1pPr>
          </a:lstStyle>
          <a:p>
            <a:r>
              <a:rPr lang="en-US" dirty="0"/>
              <a:t>Page Headline</a:t>
            </a:r>
          </a:p>
        </p:txBody>
      </p:sp>
      <p:sp>
        <p:nvSpPr>
          <p:cNvPr id="3" name="Content Placeholder 2">
            <a:extLst>
              <a:ext uri="{FF2B5EF4-FFF2-40B4-BE49-F238E27FC236}">
                <a16:creationId xmlns:a16="http://schemas.microsoft.com/office/drawing/2014/main" id="{1674D8CC-3E9C-462A-8514-08D8752DD21C}"/>
              </a:ext>
            </a:extLst>
          </p:cNvPr>
          <p:cNvSpPr>
            <a:spLocks noGrp="1"/>
          </p:cNvSpPr>
          <p:nvPr>
            <p:ph sz="half" idx="1" hasCustomPrompt="1"/>
          </p:nvPr>
        </p:nvSpPr>
        <p:spPr>
          <a:xfrm>
            <a:off x="838200" y="1284447"/>
            <a:ext cx="5181600" cy="4276598"/>
          </a:xfrm>
        </p:spPr>
        <p:txBody>
          <a:bodyPr/>
          <a:lstStyle>
            <a:lvl1pPr marL="457200" indent="-457200">
              <a:buClr>
                <a:srgbClr val="D03138"/>
              </a:buClr>
              <a:buFont typeface="Arial" panose="020B0604020202020204" pitchFamily="34" charset="0"/>
              <a:buChar char="•"/>
              <a:defRPr sz="2800"/>
            </a:lvl1pPr>
            <a:lvl2pPr>
              <a:buClr>
                <a:srgbClr val="D03138"/>
              </a:buClr>
              <a:defRPr/>
            </a:lvl2pPr>
            <a:lvl3pPr>
              <a:buClr>
                <a:srgbClr val="D03138"/>
              </a:buClr>
              <a:defRPr/>
            </a:lvl3pPr>
            <a:lvl4pPr>
              <a:buClr>
                <a:srgbClr val="D03138"/>
              </a:buClr>
              <a:defRPr/>
            </a:lvl4pPr>
            <a:lvl5pPr>
              <a:buClr>
                <a:srgbClr val="D03138"/>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EF22348D-6C20-49A4-8F66-D1BAF23E588B}"/>
              </a:ext>
            </a:extLst>
          </p:cNvPr>
          <p:cNvSpPr>
            <a:spLocks noGrp="1"/>
          </p:cNvSpPr>
          <p:nvPr>
            <p:ph sz="half" idx="10" hasCustomPrompt="1"/>
          </p:nvPr>
        </p:nvSpPr>
        <p:spPr>
          <a:xfrm>
            <a:off x="6172202" y="1284447"/>
            <a:ext cx="5181600" cy="4276598"/>
          </a:xfrm>
        </p:spPr>
        <p:txBody>
          <a:bodyPr/>
          <a:lstStyle>
            <a:lvl1pPr marL="457200" indent="-457200">
              <a:buClr>
                <a:srgbClr val="D03138"/>
              </a:buClr>
              <a:buFont typeface="Arial" panose="020B0604020202020204" pitchFamily="34" charset="0"/>
              <a:buChar char="•"/>
              <a:defRPr sz="2800"/>
            </a:lvl1pPr>
            <a:lvl2pPr>
              <a:buClr>
                <a:srgbClr val="D03138"/>
              </a:buClr>
              <a:defRPr/>
            </a:lvl2pPr>
            <a:lvl3pPr>
              <a:buClr>
                <a:srgbClr val="D03138"/>
              </a:buClr>
              <a:defRPr/>
            </a:lvl3pPr>
            <a:lvl4pPr>
              <a:buClr>
                <a:srgbClr val="D03138"/>
              </a:buClr>
              <a:defRPr/>
            </a:lvl4pPr>
            <a:lvl5pPr>
              <a:buClr>
                <a:srgbClr val="D03138"/>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673001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A4006-C21C-48A5-9AC3-6327C1EA84B8}"/>
              </a:ext>
            </a:extLst>
          </p:cNvPr>
          <p:cNvSpPr>
            <a:spLocks noGrp="1"/>
          </p:cNvSpPr>
          <p:nvPr>
            <p:ph type="title" hasCustomPrompt="1"/>
          </p:nvPr>
        </p:nvSpPr>
        <p:spPr>
          <a:xfrm>
            <a:off x="477078" y="987424"/>
            <a:ext cx="4294947" cy="1069975"/>
          </a:xfrm>
        </p:spPr>
        <p:txBody>
          <a:bodyPr anchor="b">
            <a:noAutofit/>
          </a:bodyPr>
          <a:lstStyle>
            <a:lvl1pPr>
              <a:defRPr sz="5400"/>
            </a:lvl1pPr>
          </a:lstStyle>
          <a:p>
            <a:r>
              <a:rPr lang="en-US" dirty="0"/>
              <a:t>Page Headline</a:t>
            </a:r>
          </a:p>
        </p:txBody>
      </p:sp>
      <p:sp>
        <p:nvSpPr>
          <p:cNvPr id="3" name="Content Placeholder 2">
            <a:extLst>
              <a:ext uri="{FF2B5EF4-FFF2-40B4-BE49-F238E27FC236}">
                <a16:creationId xmlns:a16="http://schemas.microsoft.com/office/drawing/2014/main" id="{C083CF40-C94B-4EF2-B894-1F7C4AB1C214}"/>
              </a:ext>
            </a:extLst>
          </p:cNvPr>
          <p:cNvSpPr>
            <a:spLocks noGrp="1"/>
          </p:cNvSpPr>
          <p:nvPr>
            <p:ph idx="1"/>
          </p:nvPr>
        </p:nvSpPr>
        <p:spPr>
          <a:xfrm>
            <a:off x="5183188" y="987425"/>
            <a:ext cx="6531734" cy="4610293"/>
          </a:xfrm>
        </p:spPr>
        <p:txBody>
          <a:bodyPr/>
          <a:lstStyle>
            <a:lvl1pPr marL="457200" indent="-457200">
              <a:buClr>
                <a:srgbClr val="D03138"/>
              </a:buClr>
              <a:buFont typeface="Arial" panose="020B0604020202020204" pitchFamily="34" charset="0"/>
              <a:buChar char="•"/>
              <a:defRPr sz="3200"/>
            </a:lvl1pPr>
            <a:lvl2pPr>
              <a:buClr>
                <a:srgbClr val="D03138"/>
              </a:buClr>
              <a:defRPr sz="2800"/>
            </a:lvl2pPr>
            <a:lvl3pPr>
              <a:buClr>
                <a:srgbClr val="D03138"/>
              </a:buClr>
              <a:defRPr sz="2400"/>
            </a:lvl3pPr>
            <a:lvl4pPr>
              <a:buClr>
                <a:srgbClr val="D03138"/>
              </a:buClr>
              <a:defRPr sz="2000"/>
            </a:lvl4pPr>
            <a:lvl5pPr>
              <a:buClr>
                <a:srgbClr val="D03138"/>
              </a:buCl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00EC660-C071-4914-9592-DBABD93FB306}"/>
              </a:ext>
            </a:extLst>
          </p:cNvPr>
          <p:cNvSpPr>
            <a:spLocks noGrp="1"/>
          </p:cNvSpPr>
          <p:nvPr>
            <p:ph type="body" sz="half" idx="2" hasCustomPrompt="1"/>
          </p:nvPr>
        </p:nvSpPr>
        <p:spPr>
          <a:xfrm>
            <a:off x="477078" y="2057400"/>
            <a:ext cx="4294947" cy="354031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400154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7E5B6-7C5E-4871-920D-40FA7D3D3C2E}"/>
              </a:ext>
            </a:extLst>
          </p:cNvPr>
          <p:cNvSpPr>
            <a:spLocks noGrp="1"/>
          </p:cNvSpPr>
          <p:nvPr>
            <p:ph type="title" hasCustomPrompt="1"/>
          </p:nvPr>
        </p:nvSpPr>
        <p:spPr>
          <a:xfrm>
            <a:off x="469128" y="987424"/>
            <a:ext cx="4302898" cy="1069975"/>
          </a:xfrm>
        </p:spPr>
        <p:txBody>
          <a:bodyPr anchor="b">
            <a:noAutofit/>
          </a:bodyPr>
          <a:lstStyle>
            <a:lvl1pPr>
              <a:defRPr sz="5400"/>
            </a:lvl1pPr>
          </a:lstStyle>
          <a:p>
            <a:r>
              <a:rPr lang="en-US" dirty="0"/>
              <a:t>Page Headline</a:t>
            </a:r>
          </a:p>
        </p:txBody>
      </p:sp>
      <p:sp>
        <p:nvSpPr>
          <p:cNvPr id="3" name="Picture Placeholder 2">
            <a:extLst>
              <a:ext uri="{FF2B5EF4-FFF2-40B4-BE49-F238E27FC236}">
                <a16:creationId xmlns:a16="http://schemas.microsoft.com/office/drawing/2014/main" id="{15783BD2-572B-4596-807C-46ECA97045F5}"/>
              </a:ext>
            </a:extLst>
          </p:cNvPr>
          <p:cNvSpPr>
            <a:spLocks noGrp="1"/>
          </p:cNvSpPr>
          <p:nvPr>
            <p:ph type="pic" idx="1"/>
          </p:nvPr>
        </p:nvSpPr>
        <p:spPr>
          <a:xfrm>
            <a:off x="5183188" y="987425"/>
            <a:ext cx="6539684" cy="46386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16CB7FD-AC8F-4941-BF0F-47DDA3B74513}"/>
              </a:ext>
            </a:extLst>
          </p:cNvPr>
          <p:cNvSpPr>
            <a:spLocks noGrp="1"/>
          </p:cNvSpPr>
          <p:nvPr>
            <p:ph type="body" sz="half" idx="2" hasCustomPrompt="1"/>
          </p:nvPr>
        </p:nvSpPr>
        <p:spPr>
          <a:xfrm>
            <a:off x="469128" y="2057400"/>
            <a:ext cx="4302898" cy="356863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7046665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with Caption Below">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5783BD2-572B-4596-807C-46ECA97045F5}"/>
              </a:ext>
            </a:extLst>
          </p:cNvPr>
          <p:cNvSpPr>
            <a:spLocks noGrp="1"/>
          </p:cNvSpPr>
          <p:nvPr>
            <p:ph type="pic" idx="1"/>
          </p:nvPr>
        </p:nvSpPr>
        <p:spPr>
          <a:xfrm>
            <a:off x="3009900" y="351323"/>
            <a:ext cx="6172200" cy="46386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Text Placeholder 3">
            <a:extLst>
              <a:ext uri="{FF2B5EF4-FFF2-40B4-BE49-F238E27FC236}">
                <a16:creationId xmlns:a16="http://schemas.microsoft.com/office/drawing/2014/main" id="{A9F83A12-3542-47C1-9F0C-A2A74849307F}"/>
              </a:ext>
            </a:extLst>
          </p:cNvPr>
          <p:cNvSpPr>
            <a:spLocks noGrp="1"/>
          </p:cNvSpPr>
          <p:nvPr>
            <p:ph type="body" sz="half" idx="2" hasCustomPrompt="1"/>
          </p:nvPr>
        </p:nvSpPr>
        <p:spPr>
          <a:xfrm>
            <a:off x="3009900" y="5135547"/>
            <a:ext cx="6172200" cy="597342"/>
          </a:xfrm>
        </p:spPr>
        <p:txBody>
          <a:bodyPr>
            <a:normAutofit/>
          </a:bodyPr>
          <a:lstStyle>
            <a:lvl1pPr marL="0" indent="0">
              <a:buNone/>
              <a:defRPr lang="en-US" sz="1400" i="1" dirty="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here to edit image caption</a:t>
            </a:r>
          </a:p>
        </p:txBody>
      </p:sp>
    </p:spTree>
    <p:extLst>
      <p:ext uri="{BB962C8B-B14F-4D97-AF65-F5344CB8AC3E}">
        <p14:creationId xmlns:p14="http://schemas.microsoft.com/office/powerpoint/2010/main" val="2126719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rgbClr val="8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a:xfrm>
            <a:off x="9372600" y="6485965"/>
            <a:ext cx="2743200" cy="365125"/>
          </a:xfrm>
        </p:spPr>
        <p:txBody>
          <a:bodyPr/>
          <a:lstStyle>
            <a:lvl1pPr>
              <a:defRPr b="1">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3232220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01705"/>
            <a:ext cx="10515600" cy="1325563"/>
          </a:xfrm>
        </p:spPr>
        <p:txBody>
          <a:bodyPr/>
          <a:lstStyle/>
          <a:p>
            <a:r>
              <a:rPr lang="en-US" dirty="0"/>
              <a:t>Click to edit Master title style</a:t>
            </a:r>
          </a:p>
        </p:txBody>
      </p:sp>
      <p:sp>
        <p:nvSpPr>
          <p:cNvPr id="3" name="Content Placeholder 2"/>
          <p:cNvSpPr>
            <a:spLocks noGrp="1"/>
          </p:cNvSpPr>
          <p:nvPr>
            <p:ph idx="1"/>
          </p:nvPr>
        </p:nvSpPr>
        <p:spPr>
          <a:xfrm>
            <a:off x="838200" y="1258795"/>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9372600" y="6492875"/>
            <a:ext cx="2743200" cy="365125"/>
          </a:xfrm>
        </p:spPr>
        <p:txBody>
          <a:bodyPr/>
          <a:lstStyle>
            <a:lvl1pPr>
              <a:defRPr b="1">
                <a:solidFill>
                  <a:schemeClr val="bg1"/>
                </a:solidFill>
              </a:defRPr>
            </a:lvl1pPr>
          </a:lstStyle>
          <a:p>
            <a:fld id="{F9ECA865-404D-4A57-9AC1-FD3038CC100D}" type="slidenum">
              <a:rPr lang="en-US" smtClean="0"/>
              <a:pPr/>
              <a:t>‹#›</a:t>
            </a:fld>
            <a:endParaRPr lang="en-US" dirty="0"/>
          </a:p>
        </p:txBody>
      </p:sp>
      <p:cxnSp>
        <p:nvCxnSpPr>
          <p:cNvPr id="7" name="Straight Connector 6"/>
          <p:cNvCxnSpPr/>
          <p:nvPr userDrawn="1"/>
        </p:nvCxnSpPr>
        <p:spPr>
          <a:xfrm>
            <a:off x="0" y="9906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23836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solidFill>
                  <a:schemeClr val="accent3"/>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36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9372600" y="6510905"/>
            <a:ext cx="2743200" cy="347096"/>
          </a:xfrm>
          <a:prstGeom prst="rect">
            <a:avLst/>
          </a:prstGeom>
        </p:spPr>
        <p:txBody>
          <a:bodyPr/>
          <a:lstStyle>
            <a:lvl1pPr algn="r">
              <a:defRPr sz="1200">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959672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34470"/>
            <a:ext cx="10515600" cy="1325563"/>
          </a:xfrm>
        </p:spPr>
        <p:txBody>
          <a:bodyPr/>
          <a:lstStyle>
            <a:lvl1pPr>
              <a:defRPr b="1">
                <a:solidFill>
                  <a:schemeClr val="accent3"/>
                </a:solidFill>
              </a:defRPr>
            </a:lvl1pPr>
          </a:lstStyle>
          <a:p>
            <a:r>
              <a:rPr lang="en-US" dirty="0"/>
              <a:t>Click to edit Master title style</a:t>
            </a:r>
          </a:p>
        </p:txBody>
      </p:sp>
      <p:sp>
        <p:nvSpPr>
          <p:cNvPr id="3" name="Content Placeholder 2"/>
          <p:cNvSpPr>
            <a:spLocks noGrp="1"/>
          </p:cNvSpPr>
          <p:nvPr>
            <p:ph idx="1"/>
          </p:nvPr>
        </p:nvSpPr>
        <p:spPr>
          <a:xfrm>
            <a:off x="838200" y="1326030"/>
            <a:ext cx="10515600" cy="4351338"/>
          </a:xfrm>
        </p:spPr>
        <p:txBody>
          <a:bodyPr/>
          <a:lstStyle>
            <a:lvl1pPr>
              <a:defRPr b="1">
                <a:solidFill>
                  <a:schemeClr val="accent3"/>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8D018F0F-BAF2-4ED2-B970-DBBCD26188BB}"/>
              </a:ext>
            </a:extLst>
          </p:cNvPr>
          <p:cNvSpPr>
            <a:spLocks noGrp="1"/>
          </p:cNvSpPr>
          <p:nvPr>
            <p:ph type="sldNum" sz="quarter" idx="12"/>
          </p:nvPr>
        </p:nvSpPr>
        <p:spPr>
          <a:xfrm>
            <a:off x="9372600" y="6510905"/>
            <a:ext cx="2743200" cy="347096"/>
          </a:xfrm>
          <a:prstGeom prst="rect">
            <a:avLst/>
          </a:prstGeom>
        </p:spPr>
        <p:txBody>
          <a:bodyPr/>
          <a:lstStyle>
            <a:lvl1pPr algn="r">
              <a:defRPr sz="1200">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97926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rgbClr val="8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a:xfrm>
            <a:off x="9372600" y="6485965"/>
            <a:ext cx="2743200" cy="365125"/>
          </a:xfrm>
        </p:spPr>
        <p:txBody>
          <a:bodyPr/>
          <a:lstStyle>
            <a:lvl1pPr>
              <a:defRPr b="1">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8110799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371600"/>
            <a:ext cx="10515600" cy="2852737"/>
          </a:xfrm>
        </p:spPr>
        <p:txBody>
          <a:bodyPr anchor="b"/>
          <a:lstStyle>
            <a:lvl1pPr>
              <a:defRPr sz="6000" b="1">
                <a:solidFill>
                  <a:schemeClr val="accent3"/>
                </a:solidFill>
              </a:defRPr>
            </a:lvl1pPr>
          </a:lstStyle>
          <a:p>
            <a:r>
              <a:rPr lang="en-US" dirty="0"/>
              <a:t>Click to edit Master title style</a:t>
            </a:r>
          </a:p>
        </p:txBody>
      </p:sp>
      <p:sp>
        <p:nvSpPr>
          <p:cNvPr id="3" name="Text Placeholder 2"/>
          <p:cNvSpPr>
            <a:spLocks noGrp="1"/>
          </p:cNvSpPr>
          <p:nvPr>
            <p:ph type="body" idx="1"/>
          </p:nvPr>
        </p:nvSpPr>
        <p:spPr>
          <a:xfrm>
            <a:off x="831850" y="4251325"/>
            <a:ext cx="10515600" cy="1500187"/>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a:xfrm>
            <a:off x="9372600" y="6483910"/>
            <a:ext cx="2743200" cy="365125"/>
          </a:xfrm>
          <a:prstGeom prst="rect">
            <a:avLst/>
          </a:prstGeom>
        </p:spPr>
        <p:txBody>
          <a:bodyPr/>
          <a:lstStyle>
            <a:lvl1pPr algn="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906896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3"/>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b="1">
                <a:solidFill>
                  <a:schemeClr val="accent3"/>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b="1">
                <a:solidFill>
                  <a:schemeClr val="accent3"/>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a:xfrm>
            <a:off x="9372600" y="6485965"/>
            <a:ext cx="2743200" cy="365125"/>
          </a:xfrm>
          <a:prstGeom prst="rect">
            <a:avLst/>
          </a:prstGeom>
        </p:spPr>
        <p:txBody>
          <a:bodyPr/>
          <a:lstStyle>
            <a:lvl1pPr algn="r">
              <a:defRPr>
                <a:solidFill>
                  <a:schemeClr val="bg1"/>
                </a:solidFill>
              </a:defRPr>
            </a:lvl1p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1601553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1">
                <a:solidFill>
                  <a:schemeClr val="accent3"/>
                </a:solidFill>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solidFill>
                  <a:schemeClr val="accent3"/>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solidFill>
                  <a:schemeClr val="accent3"/>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a:xfrm>
            <a:off x="9372600" y="6492875"/>
            <a:ext cx="2743200" cy="365125"/>
          </a:xfrm>
          <a:prstGeom prst="rect">
            <a:avLst/>
          </a:prstGeom>
        </p:spPr>
        <p:txBody>
          <a:bodyPr/>
          <a:lstStyle>
            <a:lvl1pPr algn="r">
              <a:defRPr>
                <a:solidFill>
                  <a:schemeClr val="bg1"/>
                </a:solidFill>
              </a:defRPr>
            </a:lvl1p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1384652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3"/>
                </a:solidFill>
              </a:defRPr>
            </a:lvl1pPr>
          </a:lstStyle>
          <a:p>
            <a:r>
              <a:rPr lang="en-US" dirty="0"/>
              <a:t>Click to edit Master title style</a:t>
            </a:r>
          </a:p>
        </p:txBody>
      </p:sp>
      <p:sp>
        <p:nvSpPr>
          <p:cNvPr id="5" name="Slide Number Placeholder 4"/>
          <p:cNvSpPr>
            <a:spLocks noGrp="1"/>
          </p:cNvSpPr>
          <p:nvPr>
            <p:ph type="sldNum" sz="quarter" idx="12"/>
          </p:nvPr>
        </p:nvSpPr>
        <p:spPr>
          <a:xfrm>
            <a:off x="9372600" y="6492875"/>
            <a:ext cx="2743200" cy="365125"/>
          </a:xfrm>
          <a:prstGeom prst="rect">
            <a:avLst/>
          </a:prstGeom>
        </p:spPr>
        <p:txBody>
          <a:bodyPr/>
          <a:lstStyle>
            <a:lvl1pPr algn="r">
              <a:defRPr>
                <a:solidFill>
                  <a:schemeClr val="bg1"/>
                </a:solidFill>
              </a:defRPr>
            </a:lvl1p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10426108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372600" y="6492875"/>
            <a:ext cx="2743200" cy="365125"/>
          </a:xfrm>
          <a:prstGeom prst="rect">
            <a:avLst/>
          </a:prstGeom>
        </p:spPr>
        <p:txBody>
          <a:bodyPr/>
          <a:lstStyle>
            <a:lvl1pPr algn="r">
              <a:defRPr>
                <a:solidFill>
                  <a:schemeClr val="bg1"/>
                </a:solidFill>
              </a:defRPr>
            </a:lvl1p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0854074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solidFill>
                  <a:schemeClr val="accent3"/>
                </a:solidFill>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solidFill>
                  <a:schemeClr val="accent3"/>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chemeClr val="accent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a:xfrm>
            <a:off x="9372600" y="6492875"/>
            <a:ext cx="2743200" cy="365125"/>
          </a:xfrm>
          <a:prstGeom prst="rect">
            <a:avLst/>
          </a:prstGeom>
        </p:spPr>
        <p:txBody>
          <a:bodyPr/>
          <a:lstStyle>
            <a:lvl1pPr algn="r">
              <a:defRPr>
                <a:solidFill>
                  <a:schemeClr val="bg1"/>
                </a:solidFill>
              </a:defRPr>
            </a:lvl1p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0832136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solidFill>
                  <a:schemeClr val="accent3"/>
                </a:solidFill>
              </a:defRPr>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b="1">
                <a:solidFill>
                  <a:schemeClr val="accent3"/>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1">
                <a:solidFill>
                  <a:schemeClr val="accent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a:xfrm>
            <a:off x="9372600" y="6492875"/>
            <a:ext cx="2743200" cy="365125"/>
          </a:xfrm>
          <a:prstGeom prst="rect">
            <a:avLst/>
          </a:prstGeom>
        </p:spPr>
        <p:txBody>
          <a:bodyPr/>
          <a:lstStyle>
            <a:lvl1pPr algn="r">
              <a:defRPr>
                <a:solidFill>
                  <a:schemeClr val="bg1"/>
                </a:solidFill>
              </a:defRPr>
            </a:lvl1p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0096557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3"/>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b="1">
                <a:solidFill>
                  <a:schemeClr val="accent3"/>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9372600" y="6492875"/>
            <a:ext cx="2743200" cy="365125"/>
          </a:xfrm>
          <a:prstGeom prst="rect">
            <a:avLst/>
          </a:prstGeom>
        </p:spPr>
        <p:txBody>
          <a:bodyPr/>
          <a:lstStyle>
            <a:lvl1pPr algn="r">
              <a:defRPr>
                <a:solidFill>
                  <a:schemeClr val="bg1"/>
                </a:solidFill>
              </a:defRPr>
            </a:lvl1p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8401750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b="1">
                <a:solidFill>
                  <a:schemeClr val="accent3"/>
                </a:solidFill>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b="1">
                <a:solidFill>
                  <a:schemeClr val="accent3"/>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9372600" y="6485965"/>
            <a:ext cx="2743200" cy="365125"/>
          </a:xfrm>
          <a:prstGeom prst="rect">
            <a:avLst/>
          </a:prstGeom>
        </p:spPr>
        <p:txBody>
          <a:bodyPr/>
          <a:lstStyle>
            <a:lvl1pPr algn="r">
              <a:defRPr>
                <a:solidFill>
                  <a:schemeClr val="bg1"/>
                </a:solidFill>
              </a:defRPr>
            </a:lvl1p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6711895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16075"/>
            <a:ext cx="9855200" cy="1371601"/>
          </a:xfrm>
        </p:spPr>
        <p:txBody>
          <a:bodyPr anchor="t">
            <a:normAutofit/>
          </a:bodyPr>
          <a:lstStyle>
            <a:lvl1pPr algn="l">
              <a:defRPr sz="4000" b="1">
                <a:solidFill>
                  <a:srgbClr val="0F4D7B"/>
                </a:solidFill>
                <a:latin typeface="+mn-lt"/>
              </a:defRPr>
            </a:lvl1pPr>
          </a:lstStyle>
          <a:p>
            <a:r>
              <a:rPr lang="en-US" dirty="0"/>
              <a:t>Click to edit Master title style</a:t>
            </a:r>
          </a:p>
        </p:txBody>
      </p:sp>
      <p:sp>
        <p:nvSpPr>
          <p:cNvPr id="3" name="Subtitle 2"/>
          <p:cNvSpPr>
            <a:spLocks noGrp="1"/>
          </p:cNvSpPr>
          <p:nvPr>
            <p:ph type="subTitle" idx="1"/>
          </p:nvPr>
        </p:nvSpPr>
        <p:spPr>
          <a:xfrm>
            <a:off x="2438400" y="3292475"/>
            <a:ext cx="8331200" cy="685800"/>
          </a:xfrm>
        </p:spPr>
        <p:txBody>
          <a:bodyPr>
            <a:normAutofit/>
          </a:bodyPr>
          <a:lstStyle>
            <a:lvl1pPr marL="0" indent="0" algn="r">
              <a:buNone/>
              <a:defRPr sz="2800" b="1">
                <a:solidFill>
                  <a:srgbClr val="8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7239000" y="4054476"/>
            <a:ext cx="3530600" cy="365125"/>
          </a:xfrm>
          <a:prstGeom prst="rect">
            <a:avLst/>
          </a:prstGeom>
        </p:spPr>
        <p:txBody>
          <a:bodyPr/>
          <a:lstStyle>
            <a:lvl1pPr algn="r">
              <a:defRPr sz="2200" b="1">
                <a:solidFill>
                  <a:schemeClr val="tx1">
                    <a:lumMod val="85000"/>
                    <a:lumOff val="15000"/>
                  </a:schemeClr>
                </a:solidFill>
              </a:defRPr>
            </a:lvl1pPr>
          </a:lstStyle>
          <a:p>
            <a:fld id="{2058A3F4-0AC9-4580-B051-2D3B688BCC60}" type="datetime1">
              <a:rPr lang="en-US" smtClean="0"/>
              <a:t>12/14/2018</a:t>
            </a:fld>
            <a:endParaRPr lang="en-US" dirty="0"/>
          </a:p>
        </p:txBody>
      </p:sp>
    </p:spTree>
    <p:extLst>
      <p:ext uri="{BB962C8B-B14F-4D97-AF65-F5344CB8AC3E}">
        <p14:creationId xmlns:p14="http://schemas.microsoft.com/office/powerpoint/2010/main" val="3214254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a:xfrm>
            <a:off x="9372600" y="6492875"/>
            <a:ext cx="2743200" cy="365125"/>
          </a:xfrm>
        </p:spPr>
        <p:txBody>
          <a:bodyPr/>
          <a:lstStyle>
            <a:lvl1pPr>
              <a:defRPr b="1">
                <a:solidFill>
                  <a:schemeClr val="bg1"/>
                </a:solidFill>
              </a:defRPr>
            </a:lvl1p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1435175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a:xfrm>
            <a:off x="9372600" y="6492875"/>
            <a:ext cx="2743200" cy="365125"/>
          </a:xfrm>
        </p:spPr>
        <p:txBody>
          <a:bodyPr/>
          <a:lstStyle>
            <a:lvl1pPr>
              <a:defRPr b="1">
                <a:solidFill>
                  <a:schemeClr val="bg1"/>
                </a:solidFill>
              </a:defRPr>
            </a:lvl1p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865684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a:xfrm>
            <a:off x="9372600" y="6492875"/>
            <a:ext cx="2743200" cy="365125"/>
          </a:xfrm>
        </p:spPr>
        <p:txBody>
          <a:bodyPr/>
          <a:lstStyle>
            <a:lvl1pPr>
              <a:defRPr b="1">
                <a:solidFill>
                  <a:schemeClr val="bg1"/>
                </a:solidFill>
              </a:defRPr>
            </a:lvl1p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797882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372600" y="6492875"/>
            <a:ext cx="2743200" cy="365125"/>
          </a:xfrm>
        </p:spPr>
        <p:txBody>
          <a:bodyPr/>
          <a:lstStyle>
            <a:lvl1pPr>
              <a:defRPr b="1">
                <a:solidFill>
                  <a:schemeClr val="bg1"/>
                </a:solidFill>
              </a:defRPr>
            </a:lvl1p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474940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a:xfrm>
            <a:off x="9372600" y="6492875"/>
            <a:ext cx="2743200" cy="365125"/>
          </a:xfrm>
        </p:spPr>
        <p:txBody>
          <a:bodyPr/>
          <a:lstStyle>
            <a:lvl1pPr>
              <a:defRPr b="1">
                <a:solidFill>
                  <a:schemeClr val="bg1"/>
                </a:solidFill>
              </a:defRPr>
            </a:lvl1p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686111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8200" y="2057400"/>
            <a:ext cx="3932237" cy="3811588"/>
          </a:xfrm>
        </p:spPr>
        <p:txBody>
          <a:bodyPr/>
          <a:lstStyle>
            <a:lvl1pPr marL="0" indent="0">
              <a:buNone/>
              <a:defRPr sz="1600" b="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a:xfrm>
            <a:off x="9372600" y="6492875"/>
            <a:ext cx="2743200" cy="365125"/>
          </a:xfrm>
        </p:spPr>
        <p:txBody>
          <a:bodyPr/>
          <a:lstStyle>
            <a:lvl1pPr>
              <a:defRPr b="1">
                <a:solidFill>
                  <a:schemeClr val="bg1"/>
                </a:solidFill>
              </a:defRPr>
            </a:lvl1p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628669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tiff"/></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5.png"/><Relationship Id="rId5" Type="http://schemas.openxmlformats.org/officeDocument/2006/relationships/slideLayout" Target="../slideLayouts/slideLayout16.xml"/><Relationship Id="rId10" Type="http://schemas.openxmlformats.org/officeDocument/2006/relationships/image" Target="../media/image4.jpeg"/><Relationship Id="rId4" Type="http://schemas.openxmlformats.org/officeDocument/2006/relationships/slideLayout" Target="../slideLayouts/slideLayout15.xml"/><Relationship Id="rId9"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9.pn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4.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2.tiff"/><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95B341-0674-4A4E-98F7-FCF0CA34DC03}" type="datetime1">
              <a:rPr lang="en-US" smtClean="0"/>
              <a:t>12/14/2018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9ED7D3-FBF0-4A14-AC97-B6BAAAA9ECD2}" type="slidenum">
              <a:rPr lang="en-US" smtClean="0"/>
              <a:pPr/>
              <a:t>‹#›</a:t>
            </a:fld>
            <a:endParaRPr lang="en-US"/>
          </a:p>
        </p:txBody>
      </p:sp>
      <p:cxnSp>
        <p:nvCxnSpPr>
          <p:cNvPr id="11" name="Straight Connector 10"/>
          <p:cNvCxnSpPr/>
          <p:nvPr userDrawn="1"/>
        </p:nvCxnSpPr>
        <p:spPr>
          <a:xfrm flipV="1">
            <a:off x="838200" y="6355805"/>
            <a:ext cx="9525000" cy="545"/>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6477000"/>
            <a:ext cx="12192000" cy="381000"/>
          </a:xfrm>
          <a:prstGeom prst="rect">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12"/>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439400" y="5993246"/>
            <a:ext cx="1463111" cy="390779"/>
          </a:xfrm>
          <a:prstGeom prst="rect">
            <a:avLst/>
          </a:prstGeom>
          <a:noFill/>
          <a:ln>
            <a:noFill/>
          </a:ln>
        </p:spPr>
      </p:pic>
      <p:pic>
        <p:nvPicPr>
          <p:cNvPr id="14" name="Picture 1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52400" y="5769866"/>
            <a:ext cx="707136" cy="707134"/>
          </a:xfrm>
          <a:prstGeom prst="rect">
            <a:avLst/>
          </a:prstGeom>
          <a:noFill/>
          <a:ln>
            <a:noFill/>
          </a:ln>
        </p:spPr>
      </p:pic>
    </p:spTree>
    <p:extLst>
      <p:ext uri="{BB962C8B-B14F-4D97-AF65-F5344CB8AC3E}">
        <p14:creationId xmlns:p14="http://schemas.microsoft.com/office/powerpoint/2010/main" val="4649512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defTabSz="914400" rtl="0" eaLnBrk="1" latinLnBrk="0" hangingPunct="1">
        <a:lnSpc>
          <a:spcPct val="90000"/>
        </a:lnSpc>
        <a:spcBef>
          <a:spcPct val="0"/>
        </a:spcBef>
        <a:buNone/>
        <a:defRPr sz="4400" b="1" kern="1200">
          <a:solidFill>
            <a:srgbClr val="0F4D7B"/>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F4D7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6722" name="Rectangle 2"/>
          <p:cNvSpPr>
            <a:spLocks noGrp="1" noChangeArrowheads="1"/>
          </p:cNvSpPr>
          <p:nvPr>
            <p:ph type="title"/>
          </p:nvPr>
        </p:nvSpPr>
        <p:spPr bwMode="auto">
          <a:xfrm>
            <a:off x="1341967" y="205934"/>
            <a:ext cx="9414933" cy="8604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Different title per slide, Arial 28 </a:t>
            </a:r>
            <a:r>
              <a:rPr lang="en-US" dirty="0" err="1" smtClean="0"/>
              <a:t>pt</a:t>
            </a:r>
            <a:endParaRPr lang="en-US" dirty="0" smtClean="0"/>
          </a:p>
        </p:txBody>
      </p:sp>
      <p:sp>
        <p:nvSpPr>
          <p:cNvPr id="926723" name="Rectangle 3"/>
          <p:cNvSpPr>
            <a:spLocks noGrp="1" noChangeArrowheads="1"/>
          </p:cNvSpPr>
          <p:nvPr>
            <p:ph type="body" idx="1"/>
          </p:nvPr>
        </p:nvSpPr>
        <p:spPr bwMode="auto">
          <a:xfrm>
            <a:off x="609600" y="1371600"/>
            <a:ext cx="10972800" cy="48463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pic>
        <p:nvPicPr>
          <p:cNvPr id="926734" name="Picture 14" descr="ASPR LOGO TRANSPARENT NEW"/>
          <p:cNvPicPr>
            <a:picLocks noChangeAspect="1" noChangeArrowheads="1"/>
          </p:cNvPicPr>
          <p:nvPr/>
        </p:nvPicPr>
        <p:blipFill>
          <a:blip r:embed="rId9" cstate="print"/>
          <a:srcRect/>
          <a:stretch>
            <a:fillRect/>
          </a:stretch>
        </p:blipFill>
        <p:spPr bwMode="auto">
          <a:xfrm>
            <a:off x="-12788899" y="-10734675"/>
            <a:ext cx="3655483" cy="2741612"/>
          </a:xfrm>
          <a:prstGeom prst="rect">
            <a:avLst/>
          </a:prstGeom>
          <a:noFill/>
        </p:spPr>
      </p:pic>
      <p:cxnSp>
        <p:nvCxnSpPr>
          <p:cNvPr id="20" name="Straight Connector 19"/>
          <p:cNvCxnSpPr/>
          <p:nvPr/>
        </p:nvCxnSpPr>
        <p:spPr bwMode="auto">
          <a:xfrm>
            <a:off x="7203235" y="1203652"/>
            <a:ext cx="4130352" cy="74645"/>
          </a:xfrm>
          <a:prstGeom prst="line">
            <a:avLst/>
          </a:prstGeom>
          <a:noFill/>
          <a:ln w="9525" cap="flat" cmpd="sng" algn="ctr">
            <a:noFill/>
            <a:prstDash val="solid"/>
            <a:round/>
            <a:headEnd type="none" w="med" len="med"/>
            <a:tailEnd type="none" w="med" len="med"/>
          </a:ln>
          <a:effectLst/>
        </p:spPr>
      </p:cxnSp>
      <p:sp>
        <p:nvSpPr>
          <p:cNvPr id="17" name="Slide Number Placeholder 5"/>
          <p:cNvSpPr>
            <a:spLocks noGrp="1"/>
          </p:cNvSpPr>
          <p:nvPr>
            <p:ph type="sldNum" sz="quarter" idx="4"/>
          </p:nvPr>
        </p:nvSpPr>
        <p:spPr>
          <a:xfrm>
            <a:off x="11358465" y="6456898"/>
            <a:ext cx="630335" cy="302045"/>
          </a:xfrm>
          <a:prstGeom prst="rect">
            <a:avLst/>
          </a:prstGeom>
        </p:spPr>
        <p:txBody>
          <a:bodyPr/>
          <a:lstStyle>
            <a:lvl1pPr algn="r">
              <a:defRPr sz="1000" b="0">
                <a:solidFill>
                  <a:srgbClr val="0054A4"/>
                </a:solidFill>
                <a:effectLst/>
              </a:defRPr>
            </a:lvl1pPr>
          </a:lstStyle>
          <a:p>
            <a:fld id="{01A2EFEF-55F1-4307-B968-C91D74BD382E}" type="slidenum">
              <a:rPr lang="en-US" smtClean="0"/>
              <a:pPr/>
              <a:t>‹#›</a:t>
            </a:fld>
            <a:endParaRPr lang="en-US" dirty="0"/>
          </a:p>
        </p:txBody>
      </p:sp>
      <p:pic>
        <p:nvPicPr>
          <p:cNvPr id="11" name="Picture 10"/>
          <p:cNvPicPr>
            <a:picLocks noChangeAspect="1"/>
          </p:cNvPicPr>
          <p:nvPr userDrawn="1"/>
        </p:nvPicPr>
        <p:blipFill rotWithShape="1">
          <a:blip r:embed="rId10" cstate="screen">
            <a:extLst>
              <a:ext uri="{28A0092B-C50C-407E-A947-70E740481C1C}">
                <a14:useLocalDpi xmlns:a14="http://schemas.microsoft.com/office/drawing/2010/main"/>
              </a:ext>
            </a:extLst>
          </a:blip>
          <a:srcRect/>
          <a:stretch/>
        </p:blipFill>
        <p:spPr>
          <a:xfrm>
            <a:off x="-3048" y="6252682"/>
            <a:ext cx="12192000" cy="609600"/>
          </a:xfrm>
          <a:prstGeom prst="rect">
            <a:avLst/>
          </a:prstGeom>
        </p:spPr>
      </p:pic>
      <p:sp>
        <p:nvSpPr>
          <p:cNvPr id="12" name="Slide Number Placeholder 5"/>
          <p:cNvSpPr txBox="1">
            <a:spLocks/>
          </p:cNvSpPr>
          <p:nvPr userDrawn="1"/>
        </p:nvSpPr>
        <p:spPr>
          <a:xfrm>
            <a:off x="11252200" y="6481282"/>
            <a:ext cx="711200" cy="19448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000" smtClean="0">
                <a:solidFill>
                  <a:schemeClr val="bg1"/>
                </a:solidFill>
              </a:rPr>
              <a:pPr/>
              <a:t>‹#›</a:t>
            </a:fld>
            <a:endParaRPr lang="en-US" sz="1000" dirty="0">
              <a:solidFill>
                <a:schemeClr val="bg1"/>
              </a:solidFill>
            </a:endParaRPr>
          </a:p>
        </p:txBody>
      </p:sp>
      <p:pic>
        <p:nvPicPr>
          <p:cNvPr id="13" name="Picture 12" descr="Assistant Secretary for Preparedness and Response logo"/>
          <p:cNvPicPr>
            <a:picLocks noChangeAspect="1"/>
          </p:cNvPicPr>
          <p:nvPr userDrawn="1"/>
        </p:nvPicPr>
        <p:blipFill rotWithShape="1">
          <a:blip r:embed="rId11" cstate="screen">
            <a:extLst>
              <a:ext uri="{28A0092B-C50C-407E-A947-70E740481C1C}">
                <a14:useLocalDpi xmlns:a14="http://schemas.microsoft.com/office/drawing/2010/main"/>
              </a:ext>
            </a:extLst>
          </a:blip>
          <a:srcRect/>
          <a:stretch/>
        </p:blipFill>
        <p:spPr>
          <a:xfrm>
            <a:off x="301752" y="6405082"/>
            <a:ext cx="1627376" cy="304800"/>
          </a:xfrm>
          <a:prstGeom prst="rect">
            <a:avLst/>
          </a:prstGeom>
        </p:spPr>
      </p:pic>
      <p:sp>
        <p:nvSpPr>
          <p:cNvPr id="16" name="TextBox 15"/>
          <p:cNvSpPr txBox="1"/>
          <p:nvPr userDrawn="1"/>
        </p:nvSpPr>
        <p:spPr>
          <a:xfrm>
            <a:off x="2162552" y="6481282"/>
            <a:ext cx="9038848"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1" u="none" strike="noStrike" kern="1200" baseline="30000" dirty="0" smtClean="0">
                <a:solidFill>
                  <a:schemeClr val="bg1"/>
                </a:solidFill>
                <a:latin typeface="+mn-lt"/>
                <a:ea typeface="+mn-ea"/>
                <a:cs typeface="+mn-cs"/>
              </a:rPr>
              <a:t>Saving Lives. Protecting Americans.</a:t>
            </a:r>
          </a:p>
          <a:p>
            <a:pPr algn="ctr"/>
            <a:endParaRPr lang="en-US" dirty="0">
              <a:solidFill>
                <a:schemeClr val="bg1"/>
              </a:solidFill>
            </a:endParaRPr>
          </a:p>
        </p:txBody>
      </p:sp>
    </p:spTree>
    <p:extLst>
      <p:ext uri="{BB962C8B-B14F-4D97-AF65-F5344CB8AC3E}">
        <p14:creationId xmlns:p14="http://schemas.microsoft.com/office/powerpoint/2010/main" val="332482705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Lst>
  <p:timing>
    <p:tnLst>
      <p:par>
        <p:cTn id="1" dur="indefinite" restart="never" nodeType="tmRoot"/>
      </p:par>
    </p:tnLst>
  </p:timing>
  <p:hf hdr="0" ftr="0" dt="0"/>
  <p:txStyles>
    <p:titleStyle>
      <a:lvl1pPr algn="ctr" rtl="0" eaLnBrk="1" fontAlgn="base" hangingPunct="1">
        <a:spcBef>
          <a:spcPct val="0"/>
        </a:spcBef>
        <a:spcAft>
          <a:spcPct val="0"/>
        </a:spcAft>
        <a:defRPr sz="2800" b="1">
          <a:solidFill>
            <a:srgbClr val="0054A4"/>
          </a:solidFill>
          <a:latin typeface="+mj-lt"/>
          <a:ea typeface="+mj-ea"/>
          <a:cs typeface="+mj-cs"/>
        </a:defRPr>
      </a:lvl1pPr>
      <a:lvl2pPr algn="ctr" rtl="0" eaLnBrk="1" fontAlgn="base" hangingPunct="1">
        <a:spcBef>
          <a:spcPct val="0"/>
        </a:spcBef>
        <a:spcAft>
          <a:spcPct val="0"/>
        </a:spcAft>
        <a:defRPr sz="2800" b="1">
          <a:solidFill>
            <a:srgbClr val="000066"/>
          </a:solidFill>
          <a:latin typeface="Arial" pitchFamily="34" charset="0"/>
        </a:defRPr>
      </a:lvl2pPr>
      <a:lvl3pPr algn="ctr" rtl="0" eaLnBrk="1" fontAlgn="base" hangingPunct="1">
        <a:spcBef>
          <a:spcPct val="0"/>
        </a:spcBef>
        <a:spcAft>
          <a:spcPct val="0"/>
        </a:spcAft>
        <a:defRPr sz="2800" b="1">
          <a:solidFill>
            <a:srgbClr val="000066"/>
          </a:solidFill>
          <a:latin typeface="Arial" pitchFamily="34" charset="0"/>
        </a:defRPr>
      </a:lvl3pPr>
      <a:lvl4pPr algn="ctr" rtl="0" eaLnBrk="1" fontAlgn="base" hangingPunct="1">
        <a:spcBef>
          <a:spcPct val="0"/>
        </a:spcBef>
        <a:spcAft>
          <a:spcPct val="0"/>
        </a:spcAft>
        <a:defRPr sz="2800" b="1">
          <a:solidFill>
            <a:srgbClr val="000066"/>
          </a:solidFill>
          <a:latin typeface="Arial" pitchFamily="34" charset="0"/>
        </a:defRPr>
      </a:lvl4pPr>
      <a:lvl5pPr algn="ctr" rtl="0" eaLnBrk="1" fontAlgn="base" hangingPunct="1">
        <a:spcBef>
          <a:spcPct val="0"/>
        </a:spcBef>
        <a:spcAft>
          <a:spcPct val="0"/>
        </a:spcAft>
        <a:defRPr sz="2800" b="1">
          <a:solidFill>
            <a:srgbClr val="000066"/>
          </a:solidFill>
          <a:latin typeface="Arial" pitchFamily="34" charset="0"/>
        </a:defRPr>
      </a:lvl5pPr>
      <a:lvl6pPr marL="457200" algn="ctr" rtl="0" eaLnBrk="1" fontAlgn="base" hangingPunct="1">
        <a:spcBef>
          <a:spcPct val="0"/>
        </a:spcBef>
        <a:spcAft>
          <a:spcPct val="0"/>
        </a:spcAft>
        <a:defRPr sz="2800" b="1">
          <a:solidFill>
            <a:srgbClr val="000066"/>
          </a:solidFill>
          <a:latin typeface="Arial" pitchFamily="34" charset="0"/>
        </a:defRPr>
      </a:lvl6pPr>
      <a:lvl7pPr marL="914400" algn="ctr" rtl="0" eaLnBrk="1" fontAlgn="base" hangingPunct="1">
        <a:spcBef>
          <a:spcPct val="0"/>
        </a:spcBef>
        <a:spcAft>
          <a:spcPct val="0"/>
        </a:spcAft>
        <a:defRPr sz="2800" b="1">
          <a:solidFill>
            <a:srgbClr val="000066"/>
          </a:solidFill>
          <a:latin typeface="Arial" pitchFamily="34" charset="0"/>
        </a:defRPr>
      </a:lvl7pPr>
      <a:lvl8pPr marL="1371600" algn="ctr" rtl="0" eaLnBrk="1" fontAlgn="base" hangingPunct="1">
        <a:spcBef>
          <a:spcPct val="0"/>
        </a:spcBef>
        <a:spcAft>
          <a:spcPct val="0"/>
        </a:spcAft>
        <a:defRPr sz="2800" b="1">
          <a:solidFill>
            <a:srgbClr val="000066"/>
          </a:solidFill>
          <a:latin typeface="Arial" pitchFamily="34" charset="0"/>
        </a:defRPr>
      </a:lvl8pPr>
      <a:lvl9pPr marL="1828800" algn="ctr" rtl="0" eaLnBrk="1" fontAlgn="base" hangingPunct="1">
        <a:spcBef>
          <a:spcPct val="0"/>
        </a:spcBef>
        <a:spcAft>
          <a:spcPct val="0"/>
        </a:spcAft>
        <a:defRPr sz="2800" b="1">
          <a:solidFill>
            <a:srgbClr val="000066"/>
          </a:solidFill>
          <a:latin typeface="Arial" pitchFamily="34" charset="0"/>
        </a:defRPr>
      </a:lvl9pPr>
    </p:titleStyle>
    <p:bodyStyle>
      <a:lvl1pPr marL="228600" indent="-228600" algn="l" rtl="0" eaLnBrk="1" fontAlgn="base" hangingPunct="1">
        <a:spcBef>
          <a:spcPct val="20000"/>
        </a:spcBef>
        <a:spcAft>
          <a:spcPct val="0"/>
        </a:spcAft>
        <a:buClr>
          <a:srgbClr val="0054A4"/>
        </a:buClr>
        <a:buSzPct val="125000"/>
        <a:buChar char="•"/>
        <a:defRPr sz="2400">
          <a:solidFill>
            <a:srgbClr val="0054A4"/>
          </a:solidFill>
          <a:latin typeface="+mn-lt"/>
          <a:ea typeface="+mn-ea"/>
          <a:cs typeface="+mn-cs"/>
        </a:defRPr>
      </a:lvl1pPr>
      <a:lvl2pPr marL="685800" indent="-288925" algn="l" rtl="0" eaLnBrk="1" fontAlgn="base" hangingPunct="1">
        <a:spcBef>
          <a:spcPct val="20000"/>
        </a:spcBef>
        <a:spcAft>
          <a:spcPct val="0"/>
        </a:spcAft>
        <a:buClr>
          <a:srgbClr val="0054A4"/>
        </a:buClr>
        <a:buFont typeface="Arial" pitchFamily="34" charset="0"/>
        <a:buChar char="─"/>
        <a:defRPr sz="2200">
          <a:solidFill>
            <a:srgbClr val="0054A4"/>
          </a:solidFill>
          <a:latin typeface="+mn-lt"/>
        </a:defRPr>
      </a:lvl2pPr>
      <a:lvl3pPr marL="1028700" indent="-180975" algn="l" rtl="0" eaLnBrk="1" fontAlgn="base" hangingPunct="1">
        <a:spcBef>
          <a:spcPct val="20000"/>
        </a:spcBef>
        <a:spcAft>
          <a:spcPct val="0"/>
        </a:spcAft>
        <a:buClr>
          <a:srgbClr val="0054A4"/>
        </a:buClr>
        <a:buSzPct val="125000"/>
        <a:buChar char="•"/>
        <a:defRPr sz="2000">
          <a:solidFill>
            <a:srgbClr val="0054A4"/>
          </a:solidFill>
          <a:latin typeface="+mn-lt"/>
        </a:defRPr>
      </a:lvl3pPr>
      <a:lvl4pPr marL="1485900" indent="-295275" algn="l" rtl="0" eaLnBrk="1" fontAlgn="base" hangingPunct="1">
        <a:spcBef>
          <a:spcPct val="20000"/>
        </a:spcBef>
        <a:spcAft>
          <a:spcPct val="0"/>
        </a:spcAft>
        <a:buClr>
          <a:srgbClr val="0054A4"/>
        </a:buClr>
        <a:buFont typeface="Arial" pitchFamily="34" charset="0"/>
        <a:buChar char="─"/>
        <a:defRPr>
          <a:solidFill>
            <a:srgbClr val="0054A4"/>
          </a:solidFill>
          <a:latin typeface="+mn-lt"/>
        </a:defRPr>
      </a:lvl4pPr>
      <a:lvl5pPr marL="1828800" indent="-174625" algn="l" rtl="0" eaLnBrk="1" fontAlgn="base" hangingPunct="1">
        <a:spcBef>
          <a:spcPct val="20000"/>
        </a:spcBef>
        <a:spcAft>
          <a:spcPct val="0"/>
        </a:spcAft>
        <a:buClr>
          <a:srgbClr val="0054A4"/>
        </a:buClr>
        <a:buSzPct val="125000"/>
        <a:buChar char="•"/>
        <a:defRPr sz="1600">
          <a:solidFill>
            <a:srgbClr val="0054A4"/>
          </a:solidFill>
          <a:latin typeface="+mn-lt"/>
        </a:defRPr>
      </a:lvl5pPr>
      <a:lvl6pPr marL="2286000" indent="-174625" algn="l" rtl="0" eaLnBrk="1" fontAlgn="base" hangingPunct="1">
        <a:spcBef>
          <a:spcPct val="20000"/>
        </a:spcBef>
        <a:spcAft>
          <a:spcPct val="0"/>
        </a:spcAft>
        <a:buSzPct val="125000"/>
        <a:buChar char="•"/>
        <a:defRPr sz="1600">
          <a:solidFill>
            <a:srgbClr val="000066"/>
          </a:solidFill>
          <a:latin typeface="+mn-lt"/>
        </a:defRPr>
      </a:lvl6pPr>
      <a:lvl7pPr marL="2743200" indent="-174625" algn="l" rtl="0" eaLnBrk="1" fontAlgn="base" hangingPunct="1">
        <a:spcBef>
          <a:spcPct val="20000"/>
        </a:spcBef>
        <a:spcAft>
          <a:spcPct val="0"/>
        </a:spcAft>
        <a:buSzPct val="125000"/>
        <a:buChar char="•"/>
        <a:defRPr sz="1600">
          <a:solidFill>
            <a:srgbClr val="000066"/>
          </a:solidFill>
          <a:latin typeface="+mn-lt"/>
        </a:defRPr>
      </a:lvl7pPr>
      <a:lvl8pPr marL="3200400" indent="-174625" algn="l" rtl="0" eaLnBrk="1" fontAlgn="base" hangingPunct="1">
        <a:spcBef>
          <a:spcPct val="20000"/>
        </a:spcBef>
        <a:spcAft>
          <a:spcPct val="0"/>
        </a:spcAft>
        <a:buSzPct val="125000"/>
        <a:buChar char="•"/>
        <a:defRPr sz="1600">
          <a:solidFill>
            <a:srgbClr val="000066"/>
          </a:solidFill>
          <a:latin typeface="+mn-lt"/>
        </a:defRPr>
      </a:lvl8pPr>
      <a:lvl9pPr marL="3657600" indent="-174625" algn="l" rtl="0" eaLnBrk="1" fontAlgn="base" hangingPunct="1">
        <a:spcBef>
          <a:spcPct val="20000"/>
        </a:spcBef>
        <a:spcAft>
          <a:spcPct val="0"/>
        </a:spcAft>
        <a:buSzPct val="125000"/>
        <a:buChar char="•"/>
        <a:defRPr sz="1600">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F32FE1-432F-4450-84EB-A1E2ED534A71}"/>
              </a:ext>
            </a:extLst>
          </p:cNvPr>
          <p:cNvSpPr>
            <a:spLocks noGrp="1"/>
          </p:cNvSpPr>
          <p:nvPr>
            <p:ph type="title"/>
          </p:nvPr>
        </p:nvSpPr>
        <p:spPr>
          <a:xfrm>
            <a:off x="838200" y="281052"/>
            <a:ext cx="10515600" cy="829193"/>
          </a:xfrm>
          <a:prstGeom prst="rect">
            <a:avLst/>
          </a:prstGeom>
        </p:spPr>
        <p:txBody>
          <a:bodyPr vert="horz" lIns="91440" tIns="45720" rIns="91440" bIns="45720" rtlCol="0" anchor="ctr">
            <a:normAutofit/>
          </a:bodyPr>
          <a:lstStyle/>
          <a:p>
            <a:r>
              <a:rPr lang="en-US" dirty="0"/>
              <a:t>Page Headline</a:t>
            </a:r>
          </a:p>
        </p:txBody>
      </p:sp>
      <p:sp>
        <p:nvSpPr>
          <p:cNvPr id="3" name="Text Placeholder 2">
            <a:extLst>
              <a:ext uri="{FF2B5EF4-FFF2-40B4-BE49-F238E27FC236}">
                <a16:creationId xmlns:a16="http://schemas.microsoft.com/office/drawing/2014/main" id="{CBDEA6BB-09FF-4C4E-8834-54ADDF035DAE}"/>
              </a:ext>
            </a:extLst>
          </p:cNvPr>
          <p:cNvSpPr>
            <a:spLocks noGrp="1"/>
          </p:cNvSpPr>
          <p:nvPr>
            <p:ph type="body" idx="1"/>
          </p:nvPr>
        </p:nvSpPr>
        <p:spPr>
          <a:xfrm>
            <a:off x="838200" y="1331102"/>
            <a:ext cx="10515600" cy="4351338"/>
          </a:xfrm>
          <a:prstGeom prst="rect">
            <a:avLst/>
          </a:prstGeom>
        </p:spPr>
        <p:txBody>
          <a:bodyPr vert="horz" lIns="91440" tIns="45720" rIns="91440" bIns="45720" rtlCol="0">
            <a:normAutofit/>
          </a:bodyPr>
          <a:lstStyle/>
          <a:p>
            <a:pPr lvl="0"/>
            <a:r>
              <a:rPr lang="en-US" dirty="0"/>
              <a:t>Click to edit Master text styles</a:t>
            </a:r>
          </a:p>
        </p:txBody>
      </p:sp>
    </p:spTree>
    <p:extLst>
      <p:ext uri="{BB962C8B-B14F-4D97-AF65-F5344CB8AC3E}">
        <p14:creationId xmlns:p14="http://schemas.microsoft.com/office/powerpoint/2010/main" val="2032648073"/>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Lst>
  <p:txStyles>
    <p:titleStyle>
      <a:lvl1pPr algn="l" defTabSz="914400" rtl="0" eaLnBrk="1" latinLnBrk="0" hangingPunct="1">
        <a:lnSpc>
          <a:spcPct val="90000"/>
        </a:lnSpc>
        <a:spcBef>
          <a:spcPct val="0"/>
        </a:spcBef>
        <a:buNone/>
        <a:defRPr sz="5400" b="1" kern="1200">
          <a:solidFill>
            <a:srgbClr val="095895"/>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764DE79-268F-4C1A-8933-263129D2AF90}" type="datetimeFigureOut">
              <a:rPr lang="en-US" smtClean="0"/>
              <a:pPr/>
              <a:t>12/14/2018</a:t>
            </a:fld>
            <a:endParaRPr lang="en-US" dirty="0"/>
          </a:p>
        </p:txBody>
      </p:sp>
      <p:sp>
        <p:nvSpPr>
          <p:cNvPr id="12"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29ED7D3-FBF0-4A14-AC97-B6BAAAA9ECD2}" type="slidenum">
              <a:rPr lang="en-US" smtClean="0"/>
              <a:pPr/>
              <a:t>‹#›</a:t>
            </a:fld>
            <a:endParaRPr lang="en-US"/>
          </a:p>
        </p:txBody>
      </p:sp>
      <p:cxnSp>
        <p:nvCxnSpPr>
          <p:cNvPr id="13" name="Straight Connector 12"/>
          <p:cNvCxnSpPr/>
          <p:nvPr userDrawn="1"/>
        </p:nvCxnSpPr>
        <p:spPr>
          <a:xfrm flipV="1">
            <a:off x="838200" y="6355805"/>
            <a:ext cx="9525000" cy="545"/>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sp>
        <p:nvSpPr>
          <p:cNvPr id="14" name="Rectangle 13"/>
          <p:cNvSpPr/>
          <p:nvPr userDrawn="1"/>
        </p:nvSpPr>
        <p:spPr>
          <a:xfrm>
            <a:off x="0" y="6477000"/>
            <a:ext cx="12192000" cy="381000"/>
          </a:xfrm>
          <a:prstGeom prst="rect">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5" name="Picture 14"/>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527488" y="5980808"/>
            <a:ext cx="1286935" cy="415656"/>
          </a:xfrm>
          <a:prstGeom prst="rect">
            <a:avLst/>
          </a:prstGeom>
          <a:noFill/>
          <a:ln>
            <a:noFill/>
          </a:ln>
        </p:spPr>
      </p:pic>
      <p:pic>
        <p:nvPicPr>
          <p:cNvPr id="16" name="Picture 15"/>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52400" y="5769866"/>
            <a:ext cx="707136" cy="707134"/>
          </a:xfrm>
          <a:prstGeom prst="rect">
            <a:avLst/>
          </a:prstGeom>
          <a:noFill/>
          <a:ln>
            <a:noFill/>
          </a:ln>
        </p:spPr>
      </p:pic>
    </p:spTree>
    <p:extLst>
      <p:ext uri="{BB962C8B-B14F-4D97-AF65-F5344CB8AC3E}">
        <p14:creationId xmlns:p14="http://schemas.microsoft.com/office/powerpoint/2010/main" val="2479894888"/>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media/image25.png"/><Relationship Id="rId18" Type="http://schemas.openxmlformats.org/officeDocument/2006/relationships/image" Target="NULL"/><Relationship Id="rId3" Type="http://schemas.openxmlformats.org/officeDocument/2006/relationships/image" Target="../media/image20.png"/><Relationship Id="rId21" Type="http://schemas.openxmlformats.org/officeDocument/2006/relationships/image" Target="../media/image29.png"/><Relationship Id="rId7" Type="http://schemas.openxmlformats.org/officeDocument/2006/relationships/image" Target="../media/image22.png"/><Relationship Id="rId12" Type="http://schemas.openxmlformats.org/officeDocument/2006/relationships/image" Target="NULL"/><Relationship Id="rId17" Type="http://schemas.openxmlformats.org/officeDocument/2006/relationships/image" Target="../media/image27.png"/><Relationship Id="rId2" Type="http://schemas.openxmlformats.org/officeDocument/2006/relationships/notesSlide" Target="../notesSlides/notesSlide16.xml"/><Relationship Id="rId16" Type="http://schemas.openxmlformats.org/officeDocument/2006/relationships/image" Target="NULL"/><Relationship Id="rId20" Type="http://schemas.openxmlformats.org/officeDocument/2006/relationships/image" Target="NULL"/><Relationship Id="rId1" Type="http://schemas.openxmlformats.org/officeDocument/2006/relationships/slideLayout" Target="../slideLayouts/slideLayout17.xml"/><Relationship Id="rId6" Type="http://schemas.openxmlformats.org/officeDocument/2006/relationships/image" Target="NULL"/><Relationship Id="rId11" Type="http://schemas.openxmlformats.org/officeDocument/2006/relationships/image" Target="../media/image24.png"/><Relationship Id="rId24" Type="http://schemas.openxmlformats.org/officeDocument/2006/relationships/image" Target="NULL"/><Relationship Id="rId5" Type="http://schemas.openxmlformats.org/officeDocument/2006/relationships/image" Target="../media/image21.png"/><Relationship Id="rId15" Type="http://schemas.openxmlformats.org/officeDocument/2006/relationships/image" Target="../media/image26.png"/><Relationship Id="rId23" Type="http://schemas.openxmlformats.org/officeDocument/2006/relationships/image" Target="../media/image30.png"/><Relationship Id="rId10" Type="http://schemas.openxmlformats.org/officeDocument/2006/relationships/image" Target="NULL"/><Relationship Id="rId19" Type="http://schemas.openxmlformats.org/officeDocument/2006/relationships/image" Target="../media/image28.png"/><Relationship Id="rId4" Type="http://schemas.openxmlformats.org/officeDocument/2006/relationships/image" Target="NULL"/><Relationship Id="rId9" Type="http://schemas.openxmlformats.org/officeDocument/2006/relationships/image" Target="../media/image23.png"/><Relationship Id="rId14" Type="http://schemas.openxmlformats.org/officeDocument/2006/relationships/image" Target="NULL"/><Relationship Id="rId22" Type="http://schemas.openxmlformats.org/officeDocument/2006/relationships/image" Target="NUL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hyperlink" Target="mailto:Joshua.barnes@hhs.gov" TargetMode="External"/><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3" Type="http://schemas.openxmlformats.org/officeDocument/2006/relationships/hyperlink" Target="mailto:tlennon@hrsa.gov" TargetMode="External"/><Relationship Id="rId2" Type="http://schemas.openxmlformats.org/officeDocument/2006/relationships/notesSlide" Target="../notesSlides/notesSlide29.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26.xml"/><Relationship Id="rId4" Type="http://schemas.openxmlformats.org/officeDocument/2006/relationships/image" Target="../media/image15.svg"/></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2.xml"/><Relationship Id="rId1" Type="http://schemas.openxmlformats.org/officeDocument/2006/relationships/slideLayout" Target="../slideLayouts/slideLayout2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3.xml"/><Relationship Id="rId1" Type="http://schemas.openxmlformats.org/officeDocument/2006/relationships/slideLayout" Target="../slideLayouts/slideLayout2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27.xml"/><Relationship Id="rId4" Type="http://schemas.openxmlformats.org/officeDocument/2006/relationships/image" Target="../media/image15.svg"/></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27.xml"/><Relationship Id="rId4" Type="http://schemas.openxmlformats.org/officeDocument/2006/relationships/image" Target="../media/image15.svg"/></Relationships>
</file>

<file path=ppt/slides/_rels/slide36.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36.png"/><Relationship Id="rId7"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26.xml"/><Relationship Id="rId6" Type="http://schemas.openxmlformats.org/officeDocument/2006/relationships/image" Target="../media/image27.svg"/><Relationship Id="rId5" Type="http://schemas.openxmlformats.org/officeDocument/2006/relationships/image" Target="../media/image37.png"/><Relationship Id="rId10" Type="http://schemas.openxmlformats.org/officeDocument/2006/relationships/image" Target="../media/image31.svg"/><Relationship Id="rId4" Type="http://schemas.openxmlformats.org/officeDocument/2006/relationships/image" Target="../media/image21.svg"/><Relationship Id="rId9" Type="http://schemas.openxmlformats.org/officeDocument/2006/relationships/image" Target="../media/image39.png"/></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7.xml"/><Relationship Id="rId1" Type="http://schemas.openxmlformats.org/officeDocument/2006/relationships/slideLayout" Target="../slideLayouts/slideLayout2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8.xml"/><Relationship Id="rId1" Type="http://schemas.openxmlformats.org/officeDocument/2006/relationships/slideLayout" Target="../slideLayouts/slideLayout2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27.xml"/><Relationship Id="rId4" Type="http://schemas.openxmlformats.org/officeDocument/2006/relationships/image" Target="../media/image27.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27.xml"/><Relationship Id="rId4" Type="http://schemas.openxmlformats.org/officeDocument/2006/relationships/image" Target="../media/image21.svg"/></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1.xml"/><Relationship Id="rId1" Type="http://schemas.openxmlformats.org/officeDocument/2006/relationships/slideLayout" Target="../slideLayouts/slideLayout27.xml"/><Relationship Id="rId6" Type="http://schemas.openxmlformats.org/officeDocument/2006/relationships/image" Target="../media/image31.svg"/><Relationship Id="rId5" Type="http://schemas.openxmlformats.org/officeDocument/2006/relationships/image" Target="../media/image39.png"/><Relationship Id="rId4" Type="http://schemas.openxmlformats.org/officeDocument/2006/relationships/image" Target="../media/image23.sv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0.png"/><Relationship Id="rId2" Type="http://schemas.openxmlformats.org/officeDocument/2006/relationships/notesSlide" Target="../notesSlides/notesSlide44.xml"/><Relationship Id="rId1" Type="http://schemas.openxmlformats.org/officeDocument/2006/relationships/slideLayout" Target="../slideLayouts/slideLayout3.xml"/><Relationship Id="rId6" Type="http://schemas.openxmlformats.org/officeDocument/2006/relationships/image" Target="../media/image150.svg"/><Relationship Id="rId4" Type="http://schemas.openxmlformats.org/officeDocument/2006/relationships/image" Target="../media/image13.svg"/></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5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3" Type="http://schemas.openxmlformats.org/officeDocument/2006/relationships/image" Target="../media/image46.png"/><Relationship Id="rId18" Type="http://schemas.openxmlformats.org/officeDocument/2006/relationships/image" Target="../media/image270.svg"/><Relationship Id="rId3" Type="http://schemas.openxmlformats.org/officeDocument/2006/relationships/image" Target="../media/image24.png"/><Relationship Id="rId12" Type="http://schemas.openxmlformats.org/officeDocument/2006/relationships/image" Target="../media/image210.svg"/><Relationship Id="rId2" Type="http://schemas.openxmlformats.org/officeDocument/2006/relationships/notesSlide" Target="../notesSlides/notesSlide51.xml"/><Relationship Id="rId1" Type="http://schemas.openxmlformats.org/officeDocument/2006/relationships/slideLayout" Target="../slideLayouts/slideLayout3.xml"/><Relationship Id="rId19" Type="http://schemas.openxmlformats.org/officeDocument/2006/relationships/image" Target="../media/image29.png"/><Relationship Id="rId14" Type="http://schemas.openxmlformats.org/officeDocument/2006/relationships/image" Target="../media/image27.png"/><Relationship Id="rId22" Type="http://schemas.openxmlformats.org/officeDocument/2006/relationships/image" Target="../media/image310.svg"/></Relationships>
</file>

<file path=ppt/slides/_rels/slide5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3.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5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asprtracie.hhs.gov/"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hyperlink" Target="http://www.jointcommission.org/"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hab.hrsa.gov/"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hyperlink" Target="https://www.youtube.com/user/HRSAtube" TargetMode="External"/><Relationship Id="rId3" Type="http://schemas.openxmlformats.org/officeDocument/2006/relationships/image" Target="../media/image50.png"/><Relationship Id="rId7" Type="http://schemas.openxmlformats.org/officeDocument/2006/relationships/hyperlink" Target="https://www.facebook.com/HRSAgov/" TargetMode="External"/><Relationship Id="rId12" Type="http://schemas.openxmlformats.org/officeDocument/2006/relationships/image" Target="../media/image54.pn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51.png"/><Relationship Id="rId11" Type="http://schemas.openxmlformats.org/officeDocument/2006/relationships/hyperlink" Target="https://www.linkedin.com/company/1159357/" TargetMode="External"/><Relationship Id="rId5" Type="http://schemas.openxmlformats.org/officeDocument/2006/relationships/hyperlink" Target="https://public.govdelivery.com/accounts/USHHSHRSA/subscriber/new?qsp=HRSA-subscribe" TargetMode="External"/><Relationship Id="rId10" Type="http://schemas.openxmlformats.org/officeDocument/2006/relationships/image" Target="../media/image53.png"/><Relationship Id="rId4" Type="http://schemas.openxmlformats.org/officeDocument/2006/relationships/hyperlink" Target="http://www.hrsa.gov/" TargetMode="External"/><Relationship Id="rId9" Type="http://schemas.openxmlformats.org/officeDocument/2006/relationships/hyperlink" Target="https://twitter.com/HRSAgov" TargetMode="External"/><Relationship Id="rId14" Type="http://schemas.openxmlformats.org/officeDocument/2006/relationships/image" Target="../media/image55.png"/></Relationships>
</file>

<file path=ppt/slides/_rels/slide59.xml.rels><?xml version="1.0" encoding="UTF-8" standalone="yes"?>
<Relationships xmlns="http://schemas.openxmlformats.org/package/2006/relationships"><Relationship Id="rId2" Type="http://schemas.openxmlformats.org/officeDocument/2006/relationships/hyperlink" Target="https://twitter.com/PHEgov/status/1069696714058227718"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1928" y="685800"/>
            <a:ext cx="9126071" cy="1447800"/>
          </a:xfrm>
        </p:spPr>
        <p:txBody>
          <a:bodyPr>
            <a:normAutofit fontScale="90000"/>
          </a:bodyPr>
          <a:lstStyle/>
          <a:p>
            <a:pPr algn="l"/>
            <a:r>
              <a:rPr lang="en-US" sz="4000" dirty="0"/>
              <a:t>Health and Social Services Recovery Support Function – Puerto Rico se </a:t>
            </a:r>
            <a:r>
              <a:rPr lang="en-US" sz="4000" dirty="0" err="1"/>
              <a:t>Levanta</a:t>
            </a:r>
            <a:r>
              <a:rPr lang="en-US" sz="4000" dirty="0" smtClean="0"/>
              <a:t>! </a:t>
            </a:r>
            <a:r>
              <a:rPr lang="en-US" sz="4000" dirty="0"/>
              <a:t>12992</a:t>
            </a:r>
            <a:r>
              <a:rPr lang="en-US" dirty="0"/>
              <a:t/>
            </a:r>
            <a:br>
              <a:rPr lang="en-US" dirty="0"/>
            </a:br>
            <a:r>
              <a:rPr lang="en-US" sz="4400" b="1" dirty="0" smtClean="0">
                <a:solidFill>
                  <a:srgbClr val="0F4D7B"/>
                </a:solidFill>
                <a:latin typeface="+mn-lt"/>
              </a:rPr>
              <a:t>December 14, 2018</a:t>
            </a:r>
            <a:endParaRPr lang="en-US" sz="4400" b="1" dirty="0">
              <a:solidFill>
                <a:srgbClr val="0F4D7B"/>
              </a:solidFill>
              <a:latin typeface="+mn-lt"/>
            </a:endParaRPr>
          </a:p>
        </p:txBody>
      </p:sp>
      <p:sp>
        <p:nvSpPr>
          <p:cNvPr id="3" name="TextBox 2"/>
          <p:cNvSpPr txBox="1"/>
          <p:nvPr/>
        </p:nvSpPr>
        <p:spPr>
          <a:xfrm>
            <a:off x="1524000" y="3657600"/>
            <a:ext cx="7086600" cy="2246769"/>
          </a:xfrm>
          <a:prstGeom prst="rect">
            <a:avLst/>
          </a:prstGeom>
          <a:noFill/>
        </p:spPr>
        <p:txBody>
          <a:bodyPr wrap="square" rtlCol="0">
            <a:spAutoFit/>
          </a:bodyPr>
          <a:lstStyle/>
          <a:p>
            <a:r>
              <a:rPr lang="en-US" sz="2400" b="1" dirty="0" smtClean="0">
                <a:solidFill>
                  <a:srgbClr val="800000"/>
                </a:solidFill>
              </a:rPr>
              <a:t>Mae Rupert</a:t>
            </a:r>
            <a:endParaRPr lang="en-US" sz="2400" b="1" dirty="0">
              <a:solidFill>
                <a:srgbClr val="800000"/>
              </a:solidFill>
            </a:endParaRPr>
          </a:p>
          <a:p>
            <a:r>
              <a:rPr lang="en-US" sz="2400" b="1" dirty="0" smtClean="0">
                <a:solidFill>
                  <a:srgbClr val="800000"/>
                </a:solidFill>
              </a:rPr>
              <a:t>Branch Chief, Northeast Region</a:t>
            </a:r>
          </a:p>
          <a:p>
            <a:r>
              <a:rPr lang="en-US" sz="2400" b="1" dirty="0" smtClean="0">
                <a:solidFill>
                  <a:srgbClr val="800000"/>
                </a:solidFill>
              </a:rPr>
              <a:t>Division of Metropolitan HIV/AIDS Programs (DMHAP)</a:t>
            </a:r>
            <a:endParaRPr lang="en-US" sz="2400" b="1" dirty="0">
              <a:solidFill>
                <a:srgbClr val="800000"/>
              </a:solidFill>
            </a:endParaRPr>
          </a:p>
          <a:p>
            <a:r>
              <a:rPr lang="en-US" sz="2400" b="1" dirty="0">
                <a:solidFill>
                  <a:srgbClr val="800000"/>
                </a:solidFill>
              </a:rPr>
              <a:t>HIV/AIDS Bureau (HAB)</a:t>
            </a:r>
          </a:p>
          <a:p>
            <a:r>
              <a:rPr lang="en-US" sz="2400" b="1" dirty="0">
                <a:solidFill>
                  <a:srgbClr val="800000"/>
                </a:solidFill>
              </a:rPr>
              <a:t>Health Resources and Services Administration (HRSA)</a:t>
            </a:r>
          </a:p>
          <a:p>
            <a:endParaRPr lang="en-US" sz="2000" b="1" dirty="0"/>
          </a:p>
        </p:txBody>
      </p:sp>
    </p:spTree>
    <p:extLst>
      <p:ext uri="{BB962C8B-B14F-4D97-AF65-F5344CB8AC3E}">
        <p14:creationId xmlns:p14="http://schemas.microsoft.com/office/powerpoint/2010/main" val="40351517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pPr lvl="0" eaLnBrk="1" hangingPunct="1">
              <a:lnSpc>
                <a:spcPct val="100000"/>
              </a:lnSpc>
              <a:buClrTx/>
              <a:buSzTx/>
              <a:defRPr/>
            </a:pPr>
            <a:r>
              <a:rPr lang="en-US" kern="1200" dirty="0"/>
              <a:t>Joshua Barnes</a:t>
            </a:r>
          </a:p>
          <a:p>
            <a:pPr lvl="0" eaLnBrk="1" hangingPunct="1">
              <a:lnSpc>
                <a:spcPct val="100000"/>
              </a:lnSpc>
              <a:buClrTx/>
              <a:buSzTx/>
              <a:defRPr/>
            </a:pPr>
            <a:r>
              <a:rPr lang="en-US" kern="1200" dirty="0"/>
              <a:t>Acting Director, Recovery Division</a:t>
            </a:r>
          </a:p>
          <a:p>
            <a:pPr lvl="0" eaLnBrk="1" hangingPunct="1">
              <a:lnSpc>
                <a:spcPct val="100000"/>
              </a:lnSpc>
              <a:buClrTx/>
              <a:buSzTx/>
              <a:defRPr/>
            </a:pPr>
            <a:r>
              <a:rPr lang="en-US" kern="1200" dirty="0" smtClean="0"/>
              <a:t>DHHS/ASPR</a:t>
            </a:r>
          </a:p>
          <a:p>
            <a:pPr lvl="0" eaLnBrk="1" hangingPunct="1">
              <a:lnSpc>
                <a:spcPct val="100000"/>
              </a:lnSpc>
              <a:buClrTx/>
              <a:buSzTx/>
              <a:defRPr/>
            </a:pPr>
            <a:r>
              <a:rPr lang="en-US" kern="1200" dirty="0" smtClean="0"/>
              <a:t>December, 14, 2018</a:t>
            </a:r>
          </a:p>
          <a:p>
            <a:pPr lvl="0" eaLnBrk="1" hangingPunct="1">
              <a:lnSpc>
                <a:spcPct val="100000"/>
              </a:lnSpc>
              <a:buClrTx/>
              <a:buSzTx/>
              <a:defRPr/>
            </a:pPr>
            <a:endParaRPr lang="en-US" kern="1200" dirty="0"/>
          </a:p>
        </p:txBody>
      </p:sp>
      <p:sp>
        <p:nvSpPr>
          <p:cNvPr id="5" name="Text Placeholder 4"/>
          <p:cNvSpPr>
            <a:spLocks noGrp="1"/>
          </p:cNvSpPr>
          <p:nvPr>
            <p:ph type="body" sz="quarter" idx="10"/>
          </p:nvPr>
        </p:nvSpPr>
        <p:spPr/>
        <p:txBody>
          <a:bodyPr/>
          <a:lstStyle/>
          <a:p>
            <a:r>
              <a:rPr lang="en-US" dirty="0"/>
              <a:t>Health and Social Services (HSS) Recovery Support Function (RSF)</a:t>
            </a:r>
            <a:endParaRPr lang="es-PR" dirty="0"/>
          </a:p>
        </p:txBody>
      </p:sp>
    </p:spTree>
    <p:extLst>
      <p:ext uri="{BB962C8B-B14F-4D97-AF65-F5344CB8AC3E}">
        <p14:creationId xmlns:p14="http://schemas.microsoft.com/office/powerpoint/2010/main" val="3374415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Overview</a:t>
            </a:r>
            <a:endParaRPr lang="en-US" sz="3200" dirty="0"/>
          </a:p>
        </p:txBody>
      </p:sp>
      <p:sp>
        <p:nvSpPr>
          <p:cNvPr id="3" name="Content Placeholder 2"/>
          <p:cNvSpPr>
            <a:spLocks noGrp="1"/>
          </p:cNvSpPr>
          <p:nvPr>
            <p:ph idx="1"/>
          </p:nvPr>
        </p:nvSpPr>
        <p:spPr>
          <a:xfrm>
            <a:off x="685800" y="1676400"/>
            <a:ext cx="10972800" cy="4546599"/>
          </a:xfrm>
        </p:spPr>
        <p:txBody>
          <a:bodyPr>
            <a:normAutofit/>
          </a:bodyPr>
          <a:lstStyle/>
          <a:p>
            <a:pPr marL="0" indent="0" algn="ctr">
              <a:spcAft>
                <a:spcPts val="800"/>
              </a:spcAft>
              <a:buNone/>
            </a:pPr>
            <a:r>
              <a:rPr lang="en-US" sz="3733" b="1" dirty="0"/>
              <a:t>National Disaster Recovery Framework (NDRF)</a:t>
            </a:r>
          </a:p>
          <a:p>
            <a:pPr marL="0" indent="0" algn="ctr">
              <a:spcAft>
                <a:spcPts val="800"/>
              </a:spcAft>
              <a:buNone/>
            </a:pPr>
            <a:r>
              <a:rPr lang="en-US" sz="3733" b="1" dirty="0"/>
              <a:t>+ </a:t>
            </a:r>
          </a:p>
          <a:p>
            <a:pPr marL="0" indent="0" algn="ctr">
              <a:spcAft>
                <a:spcPts val="800"/>
              </a:spcAft>
              <a:buNone/>
            </a:pPr>
            <a:r>
              <a:rPr lang="en-US" sz="3733" b="1" dirty="0"/>
              <a:t>Health and Social Services (HSS) </a:t>
            </a:r>
            <a:br>
              <a:rPr lang="en-US" sz="3733" b="1" dirty="0"/>
            </a:br>
            <a:r>
              <a:rPr lang="en-US" sz="3733" b="1" dirty="0"/>
              <a:t>Recovery Support Function (RSF)</a:t>
            </a:r>
          </a:p>
        </p:txBody>
      </p:sp>
    </p:spTree>
    <p:extLst>
      <p:ext uri="{BB962C8B-B14F-4D97-AF65-F5344CB8AC3E}">
        <p14:creationId xmlns:p14="http://schemas.microsoft.com/office/powerpoint/2010/main" val="4119929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National Disaster Recovery Framework </a:t>
            </a:r>
          </a:p>
        </p:txBody>
      </p:sp>
      <p:sp>
        <p:nvSpPr>
          <p:cNvPr id="3" name="Content Placeholder 2"/>
          <p:cNvSpPr>
            <a:spLocks noGrp="1"/>
          </p:cNvSpPr>
          <p:nvPr>
            <p:ph idx="1"/>
          </p:nvPr>
        </p:nvSpPr>
        <p:spPr>
          <a:xfrm>
            <a:off x="609600" y="1498601"/>
            <a:ext cx="5159330" cy="4368799"/>
          </a:xfrm>
        </p:spPr>
        <p:txBody>
          <a:bodyPr>
            <a:normAutofit/>
          </a:bodyPr>
          <a:lstStyle/>
          <a:p>
            <a:r>
              <a:rPr lang="en-US" dirty="0"/>
              <a:t>Established September 2011 (refreshed June 2016)</a:t>
            </a:r>
          </a:p>
          <a:p>
            <a:r>
              <a:rPr lang="en-US" dirty="0"/>
              <a:t>Shifted recovery from an dispersed, agency-specific approach to an integrated, sector-based approach</a:t>
            </a:r>
          </a:p>
          <a:p>
            <a:r>
              <a:rPr lang="en-US" b="1" dirty="0"/>
              <a:t>Emphasizes local primacy, unity of effort, and pre-disaster </a:t>
            </a:r>
            <a:r>
              <a:rPr lang="en-US" b="1" dirty="0" smtClean="0"/>
              <a:t>planning</a:t>
            </a:r>
          </a:p>
          <a:p>
            <a:pPr marL="0" indent="0">
              <a:buNone/>
            </a:pPr>
            <a:endParaRPr lang="en-US" dirty="0"/>
          </a:p>
        </p:txBody>
      </p:sp>
      <p:pic>
        <p:nvPicPr>
          <p:cNvPr id="5" name="Picture 3" descr="Photo of flooding in a residential area"/>
          <p:cNvPicPr>
            <a:picLocks noChangeAspect="1"/>
          </p:cNvPicPr>
          <p:nvPr/>
        </p:nvPicPr>
        <p:blipFill rotWithShape="1">
          <a:blip r:embed="rId3" cstate="print">
            <a:extLst>
              <a:ext uri="{28A0092B-C50C-407E-A947-70E740481C1C}">
                <a14:useLocalDpi xmlns:a14="http://schemas.microsoft.com/office/drawing/2010/main" val="0"/>
              </a:ext>
            </a:extLst>
          </a:blip>
          <a:srcRect l="6659" t="16499" r="4228"/>
          <a:stretch/>
        </p:blipFill>
        <p:spPr>
          <a:xfrm>
            <a:off x="5994400" y="2768599"/>
            <a:ext cx="2720931" cy="1828800"/>
          </a:xfrm>
          <a:prstGeom prst="rect">
            <a:avLst/>
          </a:prstGeom>
        </p:spPr>
      </p:pic>
      <p:pic>
        <p:nvPicPr>
          <p:cNvPr id="4" name="Content Placeholder 4" descr="Screenshot of National Disaster Recovery Framework cover"/>
          <p:cNvPicPr>
            <a:picLocks noGrp="1" noChangeAspect="1"/>
          </p:cNvPicPr>
          <p:nvPr/>
        </p:nvPicPr>
        <p:blipFill rotWithShape="1">
          <a:blip r:embed="rId4" cstate="print">
            <a:extLst>
              <a:ext uri="{28A0092B-C50C-407E-A947-70E740481C1C}">
                <a14:useLocalDpi xmlns:a14="http://schemas.microsoft.com/office/drawing/2010/main" val="0"/>
              </a:ext>
            </a:extLst>
          </a:blip>
          <a:srcRect/>
          <a:stretch/>
        </p:blipFill>
        <p:spPr bwMode="auto">
          <a:xfrm>
            <a:off x="8940801" y="1498600"/>
            <a:ext cx="2916825" cy="3779520"/>
          </a:xfrm>
          <a:prstGeom prst="rect">
            <a:avLst/>
          </a:prstGeom>
          <a:noFill/>
          <a:ln w="9525">
            <a:noFill/>
            <a:miter lim="800000"/>
            <a:headEnd/>
            <a:tailEnd/>
          </a:ln>
        </p:spPr>
      </p:pic>
    </p:spTree>
    <p:extLst>
      <p:ext uri="{BB962C8B-B14F-4D97-AF65-F5344CB8AC3E}">
        <p14:creationId xmlns:p14="http://schemas.microsoft.com/office/powerpoint/2010/main" val="24137164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836" y="152400"/>
            <a:ext cx="11963400" cy="614679"/>
          </a:xfrm>
        </p:spPr>
        <p:txBody>
          <a:bodyPr>
            <a:noAutofit/>
          </a:bodyPr>
          <a:lstStyle/>
          <a:p>
            <a:r>
              <a:rPr lang="en-US" sz="3200" dirty="0" smtClean="0"/>
              <a:t>National Disaster Recovery Framework Concepts</a:t>
            </a:r>
            <a:endParaRPr lang="en-US" sz="3200" dirty="0"/>
          </a:p>
        </p:txBody>
      </p:sp>
      <p:sp>
        <p:nvSpPr>
          <p:cNvPr id="3" name="Content Placeholder 2"/>
          <p:cNvSpPr>
            <a:spLocks noGrp="1"/>
          </p:cNvSpPr>
          <p:nvPr>
            <p:ph idx="1"/>
          </p:nvPr>
        </p:nvSpPr>
        <p:spPr>
          <a:xfrm>
            <a:off x="609600" y="1143000"/>
            <a:ext cx="10972800" cy="1727199"/>
          </a:xfrm>
        </p:spPr>
        <p:txBody>
          <a:bodyPr>
            <a:noAutofit/>
          </a:bodyPr>
          <a:lstStyle/>
          <a:p>
            <a:r>
              <a:rPr lang="en-US" dirty="0"/>
              <a:t>Recovery starts </a:t>
            </a:r>
            <a:r>
              <a:rPr lang="en-US" i="1" dirty="0"/>
              <a:t>with</a:t>
            </a:r>
            <a:r>
              <a:rPr lang="en-US" dirty="0"/>
              <a:t> response</a:t>
            </a:r>
          </a:p>
          <a:p>
            <a:r>
              <a:rPr lang="en-US" dirty="0"/>
              <a:t>Recovery supports ESF actions</a:t>
            </a:r>
          </a:p>
          <a:p>
            <a:r>
              <a:rPr lang="en-US" dirty="0"/>
              <a:t>Recovery actions begin with situational awareness and impact evaluation – often through interagency coordination</a:t>
            </a:r>
            <a:endParaRPr lang="en-US" sz="3600" dirty="0"/>
          </a:p>
        </p:txBody>
      </p:sp>
      <p:pic>
        <p:nvPicPr>
          <p:cNvPr id="5" name="Picture 3" descr="Figure shows continuum of National Response Framework (NRF) and National Disaster Recovery Framework (NDRF): Preparedness, Disaster, Short-term (days), Intermediate (weeks-months), Long-Term (months-years)"/>
          <p:cNvPicPr>
            <a:picLocks noChangeAspect="1" noChangeArrowheads="1"/>
          </p:cNvPicPr>
          <p:nvPr/>
        </p:nvPicPr>
        <p:blipFill>
          <a:blip r:embed="rId3" cstate="email"/>
          <a:srcRect/>
          <a:stretch>
            <a:fillRect/>
          </a:stretch>
        </p:blipFill>
        <p:spPr bwMode="auto">
          <a:xfrm>
            <a:off x="2475841" y="3246120"/>
            <a:ext cx="7240319" cy="2926080"/>
          </a:xfrm>
          <a:prstGeom prst="rect">
            <a:avLst/>
          </a:prstGeom>
          <a:noFill/>
          <a:ln w="9525">
            <a:noFill/>
            <a:miter lim="800000"/>
            <a:headEnd/>
            <a:tailEnd/>
          </a:ln>
        </p:spPr>
      </p:pic>
    </p:spTree>
    <p:extLst>
      <p:ext uri="{BB962C8B-B14F-4D97-AF65-F5344CB8AC3E}">
        <p14:creationId xmlns:p14="http://schemas.microsoft.com/office/powerpoint/2010/main" val="1806827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11887200" cy="579119"/>
          </a:xfrm>
        </p:spPr>
        <p:txBody>
          <a:bodyPr>
            <a:noAutofit/>
          </a:bodyPr>
          <a:lstStyle/>
          <a:p>
            <a:r>
              <a:rPr lang="en-US" sz="3200" dirty="0"/>
              <a:t>National Disaster Recovery </a:t>
            </a:r>
            <a:r>
              <a:rPr lang="en-US" sz="3200" dirty="0" smtClean="0"/>
              <a:t>Framework Concepts (2)</a:t>
            </a:r>
            <a:endParaRPr lang="en-US" sz="3200" dirty="0"/>
          </a:p>
        </p:txBody>
      </p:sp>
      <p:sp>
        <p:nvSpPr>
          <p:cNvPr id="3" name="Content Placeholder 2"/>
          <p:cNvSpPr>
            <a:spLocks noGrp="1"/>
          </p:cNvSpPr>
          <p:nvPr>
            <p:ph idx="1"/>
          </p:nvPr>
        </p:nvSpPr>
        <p:spPr>
          <a:xfrm>
            <a:off x="609600" y="1143000"/>
            <a:ext cx="10972800" cy="1523999"/>
          </a:xfrm>
        </p:spPr>
        <p:txBody>
          <a:bodyPr>
            <a:noAutofit/>
          </a:bodyPr>
          <a:lstStyle/>
          <a:p>
            <a:r>
              <a:rPr lang="en-US" dirty="0"/>
              <a:t>Impacted communities will endure the recovery regardless</a:t>
            </a:r>
          </a:p>
          <a:p>
            <a:r>
              <a:rPr lang="en-US" dirty="0"/>
              <a:t>RSF-model, led by ASPR, reduces the “transaction costs” for the community (and state) through targeted technical assistance and resource coordination</a:t>
            </a:r>
          </a:p>
          <a:p>
            <a:pPr marL="0" indent="0">
              <a:buNone/>
            </a:pPr>
            <a:endParaRPr lang="en-US" sz="3600" dirty="0"/>
          </a:p>
        </p:txBody>
      </p:sp>
      <p:pic>
        <p:nvPicPr>
          <p:cNvPr id="6" name="Picture 3" descr="Figure shows Production as a function of Time: The RSF Intent reduces the time for a community to recover from an incident"/>
          <p:cNvPicPr>
            <a:picLocks noChangeAspect="1"/>
          </p:cNvPicPr>
          <p:nvPr/>
        </p:nvPicPr>
        <p:blipFill>
          <a:blip r:embed="rId3" cstate="email"/>
          <a:srcRect/>
          <a:stretch>
            <a:fillRect/>
          </a:stretch>
        </p:blipFill>
        <p:spPr bwMode="auto">
          <a:xfrm>
            <a:off x="2745971" y="3002280"/>
            <a:ext cx="6702829" cy="3169920"/>
          </a:xfrm>
          <a:prstGeom prst="rect">
            <a:avLst/>
          </a:prstGeom>
          <a:noFill/>
          <a:ln w="9525">
            <a:noFill/>
            <a:miter lim="800000"/>
            <a:headEnd/>
            <a:tailEnd/>
          </a:ln>
        </p:spPr>
      </p:pic>
    </p:spTree>
    <p:extLst>
      <p:ext uri="{BB962C8B-B14F-4D97-AF65-F5344CB8AC3E}">
        <p14:creationId xmlns:p14="http://schemas.microsoft.com/office/powerpoint/2010/main" val="372075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Recovery Support Functions</a:t>
            </a:r>
            <a:endParaRPr lang="en-US" sz="3200" dirty="0"/>
          </a:p>
        </p:txBody>
      </p:sp>
      <p:sp>
        <p:nvSpPr>
          <p:cNvPr id="3" name="Content Placeholder 2"/>
          <p:cNvSpPr>
            <a:spLocks noGrp="1"/>
          </p:cNvSpPr>
          <p:nvPr>
            <p:ph idx="1"/>
          </p:nvPr>
        </p:nvSpPr>
        <p:spPr>
          <a:xfrm>
            <a:off x="457200" y="1320801"/>
            <a:ext cx="7874000" cy="4546599"/>
          </a:xfrm>
        </p:spPr>
        <p:txBody>
          <a:bodyPr>
            <a:normAutofit/>
          </a:bodyPr>
          <a:lstStyle/>
          <a:p>
            <a:pPr marL="0" indent="0">
              <a:spcAft>
                <a:spcPts val="800"/>
              </a:spcAft>
              <a:buNone/>
            </a:pPr>
            <a:r>
              <a:rPr lang="en-US" sz="2400" dirty="0"/>
              <a:t>The NDRF organizes federal departments and agencies into six </a:t>
            </a:r>
            <a:r>
              <a:rPr lang="en-US" sz="2400" b="1" dirty="0"/>
              <a:t>Recovery Support Functions (RSFs)</a:t>
            </a:r>
            <a:r>
              <a:rPr lang="en-US" sz="2400" dirty="0"/>
              <a:t>. Each RSF is led by a designated federal department or agency known as the </a:t>
            </a:r>
            <a:r>
              <a:rPr lang="en-US" sz="2400" b="1" dirty="0"/>
              <a:t>Coordinating Agency</a:t>
            </a:r>
            <a:r>
              <a:rPr lang="en-US" sz="2400" dirty="0"/>
              <a:t>. RSFs are coordinated by a </a:t>
            </a:r>
            <a:r>
              <a:rPr lang="en-US" sz="2400" b="1" dirty="0"/>
              <a:t>Federal Disaster Recovery Coordinator</a:t>
            </a:r>
            <a:r>
              <a:rPr lang="en-US" sz="2400" dirty="0"/>
              <a:t>.</a:t>
            </a:r>
          </a:p>
        </p:txBody>
      </p:sp>
      <p:graphicFrame>
        <p:nvGraphicFramePr>
          <p:cNvPr id="6" name="Diagram 3">
            <a:extLst>
              <a:ext uri="{FF2B5EF4-FFF2-40B4-BE49-F238E27FC236}">
                <a16:creationId xmlns:a16="http://schemas.microsoft.com/office/drawing/2014/main" id="{968445A3-27F8-364B-A4A1-E2F3618E3148}"/>
              </a:ext>
            </a:extLst>
          </p:cNvPr>
          <p:cNvGraphicFramePr>
            <a:graphicFrameLocks noChangeAspect="1"/>
          </p:cNvGraphicFramePr>
          <p:nvPr>
            <p:extLst/>
          </p:nvPr>
        </p:nvGraphicFramePr>
        <p:xfrm>
          <a:off x="821635" y="533400"/>
          <a:ext cx="11487779" cy="5608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17077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25B5E-B638-4E29-8F6D-31ED2C427C32}"/>
              </a:ext>
            </a:extLst>
          </p:cNvPr>
          <p:cNvSpPr>
            <a:spLocks noGrp="1"/>
          </p:cNvSpPr>
          <p:nvPr>
            <p:ph type="title"/>
          </p:nvPr>
        </p:nvSpPr>
        <p:spPr/>
        <p:txBody>
          <a:bodyPr/>
          <a:lstStyle/>
          <a:p>
            <a:r>
              <a:rPr lang="en-US" sz="3200" dirty="0" smtClean="0"/>
              <a:t>HSS RSF Scope – Nine Core Mission Areas</a:t>
            </a:r>
            <a:endParaRPr lang="en-US" sz="3200" dirty="0"/>
          </a:p>
        </p:txBody>
      </p:sp>
      <p:sp>
        <p:nvSpPr>
          <p:cNvPr id="3" name="Content Placeholder 2">
            <a:extLst>
              <a:ext uri="{FF2B5EF4-FFF2-40B4-BE49-F238E27FC236}">
                <a16:creationId xmlns:a16="http://schemas.microsoft.com/office/drawing/2014/main" id="{15E94F53-04F6-48E6-A6C9-FBA734FFE3BE}"/>
              </a:ext>
            </a:extLst>
          </p:cNvPr>
          <p:cNvSpPr>
            <a:spLocks noGrp="1"/>
          </p:cNvSpPr>
          <p:nvPr>
            <p:ph idx="1"/>
          </p:nvPr>
        </p:nvSpPr>
        <p:spPr>
          <a:xfrm>
            <a:off x="406400" y="1368708"/>
            <a:ext cx="10972800" cy="434693"/>
          </a:xfrm>
        </p:spPr>
        <p:txBody>
          <a:bodyPr>
            <a:normAutofit fontScale="92500"/>
          </a:bodyPr>
          <a:lstStyle/>
          <a:p>
            <a:pPr marL="0" indent="0" algn="ctr">
              <a:buNone/>
            </a:pPr>
            <a:r>
              <a:rPr lang="en-US" b="1" dirty="0"/>
              <a:t>To fulfill its Core Functions, the HSS RSF focuses on 9 Core Mission Areas : </a:t>
            </a:r>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dirty="0"/>
          </a:p>
        </p:txBody>
      </p:sp>
      <p:pic>
        <p:nvPicPr>
          <p:cNvPr id="7" name="Graphic 6" descr="Users">
            <a:extLst>
              <a:ext uri="{FF2B5EF4-FFF2-40B4-BE49-F238E27FC236}">
                <a16:creationId xmlns:a16="http://schemas.microsoft.com/office/drawing/2014/main" id="{B498D206-38EE-BE48-B40A-96EC278987A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6664819" y="3943409"/>
            <a:ext cx="927487" cy="927487"/>
          </a:xfrm>
          <a:prstGeom prst="rect">
            <a:avLst/>
          </a:prstGeom>
        </p:spPr>
      </p:pic>
      <p:pic>
        <p:nvPicPr>
          <p:cNvPr id="9" name="Graphic 8" descr="Medical">
            <a:extLst>
              <a:ext uri="{FF2B5EF4-FFF2-40B4-BE49-F238E27FC236}">
                <a16:creationId xmlns:a16="http://schemas.microsoft.com/office/drawing/2014/main" id="{5CA0F92E-173C-2E46-B337-608ACA0D2A9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3257017" y="2019398"/>
            <a:ext cx="927487" cy="927487"/>
          </a:xfrm>
          <a:prstGeom prst="rect">
            <a:avLst/>
          </a:prstGeom>
        </p:spPr>
      </p:pic>
      <p:pic>
        <p:nvPicPr>
          <p:cNvPr id="11" name="Graphic 10" descr="Brain in head">
            <a:extLst>
              <a:ext uri="{FF2B5EF4-FFF2-40B4-BE49-F238E27FC236}">
                <a16:creationId xmlns:a16="http://schemas.microsoft.com/office/drawing/2014/main" id="{46AC1B83-97D9-F04B-88DB-4C38536AC8E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7319177" y="2021006"/>
            <a:ext cx="927487" cy="927487"/>
          </a:xfrm>
          <a:prstGeom prst="rect">
            <a:avLst/>
          </a:prstGeom>
        </p:spPr>
      </p:pic>
      <p:pic>
        <p:nvPicPr>
          <p:cNvPr id="15" name="Graphic 14" descr="City">
            <a:extLst>
              <a:ext uri="{FF2B5EF4-FFF2-40B4-BE49-F238E27FC236}">
                <a16:creationId xmlns:a16="http://schemas.microsoft.com/office/drawing/2014/main" id="{03FF1038-BD44-0849-AF68-E16FBA312FCF}"/>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5285781" y="2006602"/>
            <a:ext cx="927487" cy="927487"/>
          </a:xfrm>
          <a:prstGeom prst="rect">
            <a:avLst/>
          </a:prstGeom>
        </p:spPr>
      </p:pic>
      <p:pic>
        <p:nvPicPr>
          <p:cNvPr id="19" name="Graphic 18" descr="Team">
            <a:extLst>
              <a:ext uri="{FF2B5EF4-FFF2-40B4-BE49-F238E27FC236}">
                <a16:creationId xmlns:a16="http://schemas.microsoft.com/office/drawing/2014/main" id="{365BF378-7330-444F-8218-C8CD95501E61}"/>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1228253" y="2019398"/>
            <a:ext cx="927487" cy="927487"/>
          </a:xfrm>
          <a:prstGeom prst="rect">
            <a:avLst/>
          </a:prstGeom>
        </p:spPr>
      </p:pic>
      <p:pic>
        <p:nvPicPr>
          <p:cNvPr id="21" name="Graphic 20" descr="Family with two children">
            <a:extLst>
              <a:ext uri="{FF2B5EF4-FFF2-40B4-BE49-F238E27FC236}">
                <a16:creationId xmlns:a16="http://schemas.microsoft.com/office/drawing/2014/main" id="{09C817B8-E27E-7A47-910E-E31F7C04B9A5}"/>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tretch>
            <a:fillRect/>
          </a:stretch>
        </p:blipFill>
        <p:spPr>
          <a:xfrm>
            <a:off x="1616841" y="3901785"/>
            <a:ext cx="927487" cy="927487"/>
          </a:xfrm>
          <a:prstGeom prst="rect">
            <a:avLst/>
          </a:prstGeom>
        </p:spPr>
      </p:pic>
      <p:pic>
        <p:nvPicPr>
          <p:cNvPr id="23" name="Graphic 22" descr="Schoolhouse">
            <a:extLst>
              <a:ext uri="{FF2B5EF4-FFF2-40B4-BE49-F238E27FC236}">
                <a16:creationId xmlns:a16="http://schemas.microsoft.com/office/drawing/2014/main" id="{3B829A60-6230-8A47-A6C9-7E1CA075C897}"/>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tretch>
            <a:fillRect/>
          </a:stretch>
        </p:blipFill>
        <p:spPr>
          <a:xfrm>
            <a:off x="9678239" y="3920587"/>
            <a:ext cx="927487" cy="927487"/>
          </a:xfrm>
          <a:prstGeom prst="rect">
            <a:avLst/>
          </a:prstGeom>
        </p:spPr>
      </p:pic>
      <p:pic>
        <p:nvPicPr>
          <p:cNvPr id="25" name="Graphic 24" descr="Medicine">
            <a:extLst>
              <a:ext uri="{FF2B5EF4-FFF2-40B4-BE49-F238E27FC236}">
                <a16:creationId xmlns:a16="http://schemas.microsoft.com/office/drawing/2014/main" id="{198D380C-F519-7344-B7FF-9D2BFEB5EB7A}"/>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tretch>
            <a:fillRect/>
          </a:stretch>
        </p:blipFill>
        <p:spPr>
          <a:xfrm>
            <a:off x="9761771" y="2019398"/>
            <a:ext cx="927487" cy="927487"/>
          </a:xfrm>
          <a:prstGeom prst="rect">
            <a:avLst/>
          </a:prstGeom>
        </p:spPr>
      </p:pic>
      <p:pic>
        <p:nvPicPr>
          <p:cNvPr id="27" name="Graphic 26" descr="Employee Badge">
            <a:extLst>
              <a:ext uri="{FF2B5EF4-FFF2-40B4-BE49-F238E27FC236}">
                <a16:creationId xmlns:a16="http://schemas.microsoft.com/office/drawing/2014/main" id="{B97511C8-4244-674F-AAB5-A05314761EDA}"/>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 xmlns:asvg="http://schemas.microsoft.com/office/drawing/2016/SVG/main" r:embed="rId20"/>
              </a:ext>
            </a:extLst>
          </a:blip>
          <a:stretch>
            <a:fillRect/>
          </a:stretch>
        </p:blipFill>
        <p:spPr>
          <a:xfrm>
            <a:off x="4108097" y="3848198"/>
            <a:ext cx="927487" cy="927487"/>
          </a:xfrm>
          <a:prstGeom prst="rect">
            <a:avLst/>
          </a:prstGeom>
        </p:spPr>
      </p:pic>
      <p:pic>
        <p:nvPicPr>
          <p:cNvPr id="29" name="Graphic 28" descr="Apple">
            <a:extLst>
              <a:ext uri="{FF2B5EF4-FFF2-40B4-BE49-F238E27FC236}">
                <a16:creationId xmlns:a16="http://schemas.microsoft.com/office/drawing/2014/main" id="{75BCB0FA-B486-DE42-A90C-3A75D689152E}"/>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 xmlns:asvg="http://schemas.microsoft.com/office/drawing/2016/SVG/main" r:embed="rId22"/>
              </a:ext>
            </a:extLst>
          </a:blip>
          <a:stretch>
            <a:fillRect/>
          </a:stretch>
        </p:blipFill>
        <p:spPr>
          <a:xfrm>
            <a:off x="9342285" y="2120997"/>
            <a:ext cx="724287" cy="724287"/>
          </a:xfrm>
          <a:prstGeom prst="rect">
            <a:avLst/>
          </a:prstGeom>
        </p:spPr>
      </p:pic>
      <p:sp>
        <p:nvSpPr>
          <p:cNvPr id="31" name="TextBox 30">
            <a:extLst>
              <a:ext uri="{FF2B5EF4-FFF2-40B4-BE49-F238E27FC236}">
                <a16:creationId xmlns:a16="http://schemas.microsoft.com/office/drawing/2014/main" id="{5B1818D2-4C94-3F47-B7CB-7F632517787A}"/>
              </a:ext>
            </a:extLst>
          </p:cNvPr>
          <p:cNvSpPr txBox="1"/>
          <p:nvPr/>
        </p:nvSpPr>
        <p:spPr>
          <a:xfrm>
            <a:off x="812800" y="2909199"/>
            <a:ext cx="1758389" cy="3796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67" b="0" i="0" u="none" strike="noStrike" kern="1200" cap="none" spc="0" normalizeH="0" baseline="0" noProof="0" dirty="0">
                <a:ln>
                  <a:noFill/>
                </a:ln>
                <a:solidFill>
                  <a:srgbClr val="000000"/>
                </a:solidFill>
                <a:effectLst/>
                <a:uLnTx/>
                <a:uFillTx/>
                <a:latin typeface="Arial"/>
                <a:ea typeface="+mn-ea"/>
                <a:cs typeface="+mn-cs"/>
              </a:rPr>
              <a:t>Public Health</a:t>
            </a:r>
          </a:p>
        </p:txBody>
      </p:sp>
      <p:sp>
        <p:nvSpPr>
          <p:cNvPr id="32" name="TextBox 31">
            <a:extLst>
              <a:ext uri="{FF2B5EF4-FFF2-40B4-BE49-F238E27FC236}">
                <a16:creationId xmlns:a16="http://schemas.microsoft.com/office/drawing/2014/main" id="{5136922C-36F5-5440-95BC-A9266093825B}"/>
              </a:ext>
            </a:extLst>
          </p:cNvPr>
          <p:cNvSpPr txBox="1"/>
          <p:nvPr/>
        </p:nvSpPr>
        <p:spPr>
          <a:xfrm>
            <a:off x="2743202" y="2909198"/>
            <a:ext cx="1955113" cy="6669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67" b="0" i="0" u="none" strike="noStrike" kern="1200" cap="none" spc="0" normalizeH="0" baseline="0" noProof="0" dirty="0">
                <a:ln>
                  <a:noFill/>
                </a:ln>
                <a:solidFill>
                  <a:srgbClr val="000000"/>
                </a:solidFill>
                <a:effectLst/>
                <a:uLnTx/>
                <a:uFillTx/>
                <a:latin typeface="Arial"/>
                <a:ea typeface="+mn-ea"/>
                <a:cs typeface="+mn-cs"/>
              </a:rPr>
              <a:t>Healthcare Services</a:t>
            </a:r>
          </a:p>
        </p:txBody>
      </p:sp>
      <p:sp>
        <p:nvSpPr>
          <p:cNvPr id="33" name="TextBox 32">
            <a:extLst>
              <a:ext uri="{FF2B5EF4-FFF2-40B4-BE49-F238E27FC236}">
                <a16:creationId xmlns:a16="http://schemas.microsoft.com/office/drawing/2014/main" id="{9C8EBE4B-44C3-054A-A079-E5F8F82A734D}"/>
              </a:ext>
            </a:extLst>
          </p:cNvPr>
          <p:cNvSpPr txBox="1"/>
          <p:nvPr/>
        </p:nvSpPr>
        <p:spPr>
          <a:xfrm>
            <a:off x="4809517" y="2907629"/>
            <a:ext cx="1955113" cy="6669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67" b="0" i="0" u="none" strike="noStrike" kern="1200" cap="none" spc="0" normalizeH="0" baseline="0" noProof="0" dirty="0">
                <a:ln>
                  <a:noFill/>
                </a:ln>
                <a:solidFill>
                  <a:srgbClr val="000000"/>
                </a:solidFill>
                <a:effectLst/>
                <a:uLnTx/>
                <a:uFillTx/>
                <a:latin typeface="Arial"/>
                <a:ea typeface="+mn-ea"/>
                <a:cs typeface="+mn-cs"/>
              </a:rPr>
              <a:t>Environmental Health</a:t>
            </a:r>
          </a:p>
        </p:txBody>
      </p:sp>
      <p:sp>
        <p:nvSpPr>
          <p:cNvPr id="34" name="TextBox 33">
            <a:extLst>
              <a:ext uri="{FF2B5EF4-FFF2-40B4-BE49-F238E27FC236}">
                <a16:creationId xmlns:a16="http://schemas.microsoft.com/office/drawing/2014/main" id="{9E4C8D63-E6CD-E84F-B773-5FEF1761D217}"/>
              </a:ext>
            </a:extLst>
          </p:cNvPr>
          <p:cNvSpPr txBox="1"/>
          <p:nvPr/>
        </p:nvSpPr>
        <p:spPr>
          <a:xfrm>
            <a:off x="6805362" y="2907629"/>
            <a:ext cx="1955113" cy="3796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67" b="0" i="0" u="none" strike="noStrike" kern="1200" cap="none" spc="0" normalizeH="0" baseline="0" noProof="0" dirty="0">
                <a:ln>
                  <a:noFill/>
                </a:ln>
                <a:solidFill>
                  <a:srgbClr val="000000"/>
                </a:solidFill>
                <a:effectLst/>
                <a:uLnTx/>
                <a:uFillTx/>
                <a:latin typeface="Arial"/>
                <a:ea typeface="+mn-ea"/>
                <a:cs typeface="+mn-cs"/>
              </a:rPr>
              <a:t>Behavioral Health</a:t>
            </a:r>
          </a:p>
        </p:txBody>
      </p:sp>
      <p:sp>
        <p:nvSpPr>
          <p:cNvPr id="35" name="TextBox 34">
            <a:extLst>
              <a:ext uri="{FF2B5EF4-FFF2-40B4-BE49-F238E27FC236}">
                <a16:creationId xmlns:a16="http://schemas.microsoft.com/office/drawing/2014/main" id="{31511926-90FA-4041-A0FE-D7FE95E04BBD}"/>
              </a:ext>
            </a:extLst>
          </p:cNvPr>
          <p:cNvSpPr txBox="1"/>
          <p:nvPr/>
        </p:nvSpPr>
        <p:spPr>
          <a:xfrm>
            <a:off x="8925948" y="2946881"/>
            <a:ext cx="2250053" cy="95430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67" b="0" i="0" u="none" strike="noStrike" kern="1200" cap="none" spc="0" normalizeH="0" baseline="0" noProof="0" dirty="0">
                <a:ln>
                  <a:noFill/>
                </a:ln>
                <a:solidFill>
                  <a:srgbClr val="000000"/>
                </a:solidFill>
                <a:effectLst/>
                <a:uLnTx/>
                <a:uFillTx/>
                <a:latin typeface="Arial"/>
                <a:ea typeface="+mn-ea"/>
                <a:cs typeface="+mn-cs"/>
              </a:rPr>
              <a:t>Food Safety and Regulated Medical Products</a:t>
            </a:r>
          </a:p>
        </p:txBody>
      </p:sp>
      <p:sp>
        <p:nvSpPr>
          <p:cNvPr id="36" name="TextBox 35">
            <a:extLst>
              <a:ext uri="{FF2B5EF4-FFF2-40B4-BE49-F238E27FC236}">
                <a16:creationId xmlns:a16="http://schemas.microsoft.com/office/drawing/2014/main" id="{531FCF1E-C723-1946-A2A6-954CFEDD478E}"/>
              </a:ext>
            </a:extLst>
          </p:cNvPr>
          <p:cNvSpPr txBox="1"/>
          <p:nvPr/>
        </p:nvSpPr>
        <p:spPr>
          <a:xfrm>
            <a:off x="1117602" y="4689641"/>
            <a:ext cx="1955113" cy="3796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67" b="0" i="0" u="none" strike="noStrike" kern="1200" cap="none" spc="0" normalizeH="0" baseline="0" noProof="0" dirty="0">
                <a:ln>
                  <a:noFill/>
                </a:ln>
                <a:solidFill>
                  <a:srgbClr val="000000"/>
                </a:solidFill>
                <a:effectLst/>
                <a:uLnTx/>
                <a:uFillTx/>
                <a:latin typeface="Arial"/>
                <a:ea typeface="+mn-ea"/>
                <a:cs typeface="+mn-cs"/>
              </a:rPr>
              <a:t>Social Services</a:t>
            </a:r>
          </a:p>
        </p:txBody>
      </p:sp>
      <p:sp>
        <p:nvSpPr>
          <p:cNvPr id="37" name="TextBox 36">
            <a:extLst>
              <a:ext uri="{FF2B5EF4-FFF2-40B4-BE49-F238E27FC236}">
                <a16:creationId xmlns:a16="http://schemas.microsoft.com/office/drawing/2014/main" id="{12564333-B679-084A-A92C-E44209E06A64}"/>
              </a:ext>
            </a:extLst>
          </p:cNvPr>
          <p:cNvSpPr txBox="1"/>
          <p:nvPr/>
        </p:nvSpPr>
        <p:spPr>
          <a:xfrm>
            <a:off x="3342964" y="4686453"/>
            <a:ext cx="2433661" cy="95430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67" b="0" i="0" u="none" strike="noStrike" kern="1200" cap="none" spc="0" normalizeH="0" baseline="0" noProof="0" dirty="0">
                <a:ln>
                  <a:noFill/>
                </a:ln>
                <a:solidFill>
                  <a:srgbClr val="000000"/>
                </a:solidFill>
                <a:effectLst/>
                <a:uLnTx/>
                <a:uFillTx/>
                <a:latin typeface="Arial"/>
                <a:ea typeface="+mn-ea"/>
                <a:cs typeface="+mn-cs"/>
              </a:rPr>
              <a:t>Referral to Social Services / Disaster Case Management</a:t>
            </a:r>
          </a:p>
        </p:txBody>
      </p:sp>
      <p:sp>
        <p:nvSpPr>
          <p:cNvPr id="38" name="TextBox 37">
            <a:extLst>
              <a:ext uri="{FF2B5EF4-FFF2-40B4-BE49-F238E27FC236}">
                <a16:creationId xmlns:a16="http://schemas.microsoft.com/office/drawing/2014/main" id="{D1446E0F-213D-204D-926F-03A514274F7C}"/>
              </a:ext>
            </a:extLst>
          </p:cNvPr>
          <p:cNvSpPr txBox="1"/>
          <p:nvPr/>
        </p:nvSpPr>
        <p:spPr>
          <a:xfrm>
            <a:off x="5984564" y="4692111"/>
            <a:ext cx="2433661" cy="95430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67" b="0" i="0" u="none" strike="noStrike" kern="1200" cap="none" spc="0" normalizeH="0" baseline="0" noProof="0" dirty="0">
                <a:ln>
                  <a:noFill/>
                </a:ln>
                <a:solidFill>
                  <a:srgbClr val="000000"/>
                </a:solidFill>
                <a:effectLst/>
                <a:uLnTx/>
                <a:uFillTx/>
                <a:latin typeface="Arial"/>
                <a:ea typeface="+mn-ea"/>
                <a:cs typeface="+mn-cs"/>
              </a:rPr>
              <a:t>Long-Term Recovery Impacts to First Responders</a:t>
            </a:r>
          </a:p>
        </p:txBody>
      </p:sp>
      <p:sp>
        <p:nvSpPr>
          <p:cNvPr id="39" name="TextBox 38">
            <a:extLst>
              <a:ext uri="{FF2B5EF4-FFF2-40B4-BE49-F238E27FC236}">
                <a16:creationId xmlns:a16="http://schemas.microsoft.com/office/drawing/2014/main" id="{3672B496-BCD9-3147-9A64-751A39FAC4E3}"/>
              </a:ext>
            </a:extLst>
          </p:cNvPr>
          <p:cNvSpPr txBox="1"/>
          <p:nvPr/>
        </p:nvSpPr>
        <p:spPr>
          <a:xfrm>
            <a:off x="8640740" y="4686456"/>
            <a:ext cx="2433661" cy="95430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67" b="0" i="0" u="none" strike="noStrike" kern="1200" cap="none" spc="0" normalizeH="0" baseline="0" noProof="0" dirty="0">
                <a:ln>
                  <a:noFill/>
                </a:ln>
                <a:solidFill>
                  <a:srgbClr val="000000"/>
                </a:solidFill>
                <a:effectLst/>
                <a:uLnTx/>
                <a:uFillTx/>
                <a:latin typeface="Arial"/>
                <a:ea typeface="+mn-ea"/>
                <a:cs typeface="+mn-cs"/>
              </a:rPr>
              <a:t>Children in Disasters (Schools, Children, and Youth)</a:t>
            </a:r>
          </a:p>
        </p:txBody>
      </p:sp>
      <p:pic>
        <p:nvPicPr>
          <p:cNvPr id="41" name="Graphic 40" descr="Baby">
            <a:extLst>
              <a:ext uri="{FF2B5EF4-FFF2-40B4-BE49-F238E27FC236}">
                <a16:creationId xmlns:a16="http://schemas.microsoft.com/office/drawing/2014/main" id="{1D58A6F2-2403-1F41-AA44-C6EE38593E84}"/>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 xmlns:asvg="http://schemas.microsoft.com/office/drawing/2016/SVG/main" r:embed="rId24"/>
              </a:ext>
            </a:extLst>
          </a:blip>
          <a:stretch>
            <a:fillRect/>
          </a:stretch>
        </p:blipFill>
        <p:spPr>
          <a:xfrm>
            <a:off x="9121373" y="4085113"/>
            <a:ext cx="690571" cy="690571"/>
          </a:xfrm>
          <a:prstGeom prst="rect">
            <a:avLst/>
          </a:prstGeom>
        </p:spPr>
      </p:pic>
    </p:spTree>
    <p:extLst>
      <p:ext uri="{BB962C8B-B14F-4D97-AF65-F5344CB8AC3E}">
        <p14:creationId xmlns:p14="http://schemas.microsoft.com/office/powerpoint/2010/main" val="2100372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Recovery Implementation </a:t>
            </a:r>
          </a:p>
        </p:txBody>
      </p:sp>
      <p:sp>
        <p:nvSpPr>
          <p:cNvPr id="3" name="Content Placeholder 2"/>
          <p:cNvSpPr>
            <a:spLocks noGrp="1"/>
          </p:cNvSpPr>
          <p:nvPr>
            <p:ph idx="1"/>
          </p:nvPr>
        </p:nvSpPr>
        <p:spPr>
          <a:xfrm>
            <a:off x="838200" y="990600"/>
            <a:ext cx="10515600" cy="4808538"/>
          </a:xfrm>
        </p:spPr>
        <p:txBody>
          <a:bodyPr>
            <a:noAutofit/>
          </a:bodyPr>
          <a:lstStyle/>
          <a:p>
            <a:r>
              <a:rPr lang="en-US" sz="2400" b="1" dirty="0"/>
              <a:t>HSS Recovery carries out three basic steps:</a:t>
            </a:r>
          </a:p>
          <a:p>
            <a:pPr lvl="1"/>
            <a:r>
              <a:rPr lang="en-US" sz="2000" u="sng" dirty="0"/>
              <a:t>Conduct a Mission Scoping Assessment</a:t>
            </a:r>
            <a:r>
              <a:rPr lang="en-US" sz="2000" dirty="0"/>
              <a:t> – In partnership with the state, capture the overarching issues as it relates to health and social services recovery</a:t>
            </a:r>
          </a:p>
          <a:p>
            <a:pPr lvl="1"/>
            <a:r>
              <a:rPr lang="en-US" sz="2000" u="sng" dirty="0"/>
              <a:t>Develop a Recovery Support Strategy</a:t>
            </a:r>
            <a:r>
              <a:rPr lang="en-US" sz="2000" dirty="0"/>
              <a:t> – In partnership with the state, document the federal capabilities available to be leveraged to support health and social services recovery</a:t>
            </a:r>
          </a:p>
          <a:p>
            <a:pPr lvl="1"/>
            <a:r>
              <a:rPr lang="en-US" sz="2000" u="sng" dirty="0"/>
              <a:t>Implement/Facilitate the Recovery Support Strategy</a:t>
            </a:r>
            <a:r>
              <a:rPr lang="en-US" sz="2000" dirty="0"/>
              <a:t> – Undertake those initiatives identified in the Recovery Support Strategy and work with the state to facilitate the transition to steady-state operations</a:t>
            </a:r>
          </a:p>
          <a:p>
            <a:r>
              <a:rPr lang="en-US" sz="2400" b="1" dirty="0"/>
              <a:t>RSF activities fall into three major categories:</a:t>
            </a:r>
          </a:p>
          <a:p>
            <a:pPr lvl="1"/>
            <a:r>
              <a:rPr lang="en-US" sz="2000" u="sng" dirty="0"/>
              <a:t>Technical assistance</a:t>
            </a:r>
            <a:r>
              <a:rPr lang="en-US" sz="2000" dirty="0"/>
              <a:t> – (e.g., Peer-to-peer planning workshops)</a:t>
            </a:r>
          </a:p>
          <a:p>
            <a:pPr lvl="1"/>
            <a:r>
              <a:rPr lang="en-US" sz="2000" u="sng" dirty="0"/>
              <a:t>Information sharing</a:t>
            </a:r>
            <a:r>
              <a:rPr lang="en-US" sz="2000" dirty="0"/>
              <a:t> – (e.g., connecting the dots between disparate data sources – providing the state a strategic view across the mission areas)</a:t>
            </a:r>
          </a:p>
          <a:p>
            <a:pPr lvl="1"/>
            <a:r>
              <a:rPr lang="en-US" sz="2000" u="sng" dirty="0"/>
              <a:t>Leveraging existing resources</a:t>
            </a:r>
            <a:r>
              <a:rPr lang="en-US" sz="2000" dirty="0"/>
              <a:t> – (e.g., working with federal program staff to retool planned initiatives to also support immediate recovery needs)</a:t>
            </a:r>
          </a:p>
        </p:txBody>
      </p:sp>
    </p:spTree>
    <p:extLst>
      <p:ext uri="{BB962C8B-B14F-4D97-AF65-F5344CB8AC3E}">
        <p14:creationId xmlns:p14="http://schemas.microsoft.com/office/powerpoint/2010/main" val="12868996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4733" y="195995"/>
            <a:ext cx="9414933" cy="860425"/>
          </a:xfrm>
        </p:spPr>
        <p:txBody>
          <a:bodyPr>
            <a:noAutofit/>
          </a:bodyPr>
          <a:lstStyle/>
          <a:p>
            <a:r>
              <a:rPr lang="en-US" sz="3200" dirty="0"/>
              <a:t>The HSS RSF has 10 Primary </a:t>
            </a:r>
            <a:br>
              <a:rPr lang="en-US" sz="3200" dirty="0"/>
            </a:br>
            <a:r>
              <a:rPr lang="en-US" sz="3200" dirty="0"/>
              <a:t>and 7 Supporting Agencies</a:t>
            </a:r>
          </a:p>
        </p:txBody>
      </p:sp>
      <p:sp>
        <p:nvSpPr>
          <p:cNvPr id="3" name="Content Placeholder 2"/>
          <p:cNvSpPr>
            <a:spLocks noGrp="1"/>
          </p:cNvSpPr>
          <p:nvPr>
            <p:ph sz="half" idx="1"/>
          </p:nvPr>
        </p:nvSpPr>
        <p:spPr>
          <a:xfrm>
            <a:off x="533400" y="1056420"/>
            <a:ext cx="5384800" cy="4572000"/>
          </a:xfrm>
        </p:spPr>
        <p:txBody>
          <a:bodyPr>
            <a:noAutofit/>
          </a:bodyPr>
          <a:lstStyle/>
          <a:p>
            <a:pPr marL="0" indent="0">
              <a:lnSpc>
                <a:spcPct val="120000"/>
              </a:lnSpc>
              <a:spcBef>
                <a:spcPts val="704"/>
              </a:spcBef>
              <a:buNone/>
            </a:pPr>
            <a:r>
              <a:rPr lang="en-US" sz="2400" u="sng" dirty="0"/>
              <a:t>Primary</a:t>
            </a:r>
            <a:r>
              <a:rPr lang="en-US" dirty="0" smtClean="0"/>
              <a:t> </a:t>
            </a:r>
            <a:endParaRPr lang="en-US" dirty="0"/>
          </a:p>
          <a:p>
            <a:pPr marL="746125" indent="-288925">
              <a:lnSpc>
                <a:spcPct val="110000"/>
              </a:lnSpc>
              <a:spcBef>
                <a:spcPts val="640"/>
              </a:spcBef>
              <a:buSzPct val="100000"/>
              <a:buFont typeface="Wingdings" panose="05000000000000000000" pitchFamily="2" charset="2"/>
              <a:buChar char="§"/>
            </a:pPr>
            <a:r>
              <a:rPr lang="en-US" sz="1800" dirty="0"/>
              <a:t>Department of Health and Human Services</a:t>
            </a:r>
          </a:p>
          <a:p>
            <a:pPr marL="746125" indent="-288925">
              <a:lnSpc>
                <a:spcPct val="110000"/>
              </a:lnSpc>
              <a:spcBef>
                <a:spcPts val="640"/>
              </a:spcBef>
              <a:buSzPct val="100000"/>
              <a:buFont typeface="Wingdings" panose="05000000000000000000" pitchFamily="2" charset="2"/>
              <a:buChar char="§"/>
            </a:pPr>
            <a:r>
              <a:rPr lang="en-US" sz="1800" dirty="0"/>
              <a:t>Corporation for National and Community Service</a:t>
            </a:r>
          </a:p>
          <a:p>
            <a:pPr marL="746125" indent="-288925">
              <a:lnSpc>
                <a:spcPct val="110000"/>
              </a:lnSpc>
              <a:spcBef>
                <a:spcPts val="640"/>
              </a:spcBef>
              <a:buSzPct val="100000"/>
              <a:buFont typeface="Wingdings" panose="05000000000000000000" pitchFamily="2" charset="2"/>
              <a:buChar char="§"/>
            </a:pPr>
            <a:r>
              <a:rPr lang="en-US" sz="1800" dirty="0"/>
              <a:t>Department of Agriculture</a:t>
            </a:r>
          </a:p>
          <a:p>
            <a:pPr marL="746125" indent="-288925">
              <a:lnSpc>
                <a:spcPct val="110000"/>
              </a:lnSpc>
              <a:spcBef>
                <a:spcPts val="640"/>
              </a:spcBef>
              <a:buSzPct val="100000"/>
              <a:buFont typeface="Wingdings" panose="05000000000000000000" pitchFamily="2" charset="2"/>
              <a:buChar char="§"/>
            </a:pPr>
            <a:r>
              <a:rPr lang="en-US" sz="1800" dirty="0"/>
              <a:t>Department of Commerce</a:t>
            </a:r>
          </a:p>
          <a:p>
            <a:pPr marL="746125" indent="-288925">
              <a:lnSpc>
                <a:spcPct val="110000"/>
              </a:lnSpc>
              <a:spcBef>
                <a:spcPts val="640"/>
              </a:spcBef>
              <a:buSzPct val="100000"/>
              <a:buFont typeface="Wingdings" panose="05000000000000000000" pitchFamily="2" charset="2"/>
              <a:buChar char="§"/>
            </a:pPr>
            <a:r>
              <a:rPr lang="en-US" sz="1800" dirty="0"/>
              <a:t>Department of Homeland Security</a:t>
            </a:r>
          </a:p>
          <a:p>
            <a:pPr marL="746125" indent="-288925">
              <a:lnSpc>
                <a:spcPct val="110000"/>
              </a:lnSpc>
              <a:spcBef>
                <a:spcPts val="640"/>
              </a:spcBef>
              <a:buSzPct val="100000"/>
              <a:buFont typeface="Wingdings" panose="05000000000000000000" pitchFamily="2" charset="2"/>
              <a:buChar char="§"/>
            </a:pPr>
            <a:r>
              <a:rPr lang="en-US" sz="1800" dirty="0"/>
              <a:t>Department of Housing and Urban Development</a:t>
            </a:r>
          </a:p>
          <a:p>
            <a:pPr marL="746125" indent="-288925">
              <a:lnSpc>
                <a:spcPct val="110000"/>
              </a:lnSpc>
              <a:spcBef>
                <a:spcPts val="640"/>
              </a:spcBef>
              <a:buSzPct val="100000"/>
              <a:buFont typeface="Wingdings" panose="05000000000000000000" pitchFamily="2" charset="2"/>
              <a:buChar char="§"/>
            </a:pPr>
            <a:r>
              <a:rPr lang="en-US" sz="1800" dirty="0"/>
              <a:t>Department of the Interior</a:t>
            </a:r>
          </a:p>
          <a:p>
            <a:pPr marL="746125" indent="-288925">
              <a:lnSpc>
                <a:spcPct val="110000"/>
              </a:lnSpc>
              <a:spcBef>
                <a:spcPts val="640"/>
              </a:spcBef>
              <a:buSzPct val="100000"/>
              <a:buFont typeface="Wingdings" panose="05000000000000000000" pitchFamily="2" charset="2"/>
              <a:buChar char="§"/>
            </a:pPr>
            <a:r>
              <a:rPr lang="en-US" sz="1800" dirty="0"/>
              <a:t>Department of Justice</a:t>
            </a:r>
          </a:p>
          <a:p>
            <a:pPr marL="746125" indent="-288925">
              <a:lnSpc>
                <a:spcPct val="110000"/>
              </a:lnSpc>
              <a:spcBef>
                <a:spcPts val="640"/>
              </a:spcBef>
              <a:buSzPct val="100000"/>
              <a:buFont typeface="Wingdings" panose="05000000000000000000" pitchFamily="2" charset="2"/>
              <a:buChar char="§"/>
            </a:pPr>
            <a:r>
              <a:rPr lang="en-US" sz="1800" dirty="0"/>
              <a:t>Department of Labor</a:t>
            </a:r>
          </a:p>
          <a:p>
            <a:pPr marL="746125" indent="-288925">
              <a:lnSpc>
                <a:spcPct val="110000"/>
              </a:lnSpc>
              <a:spcBef>
                <a:spcPts val="640"/>
              </a:spcBef>
              <a:buSzPct val="100000"/>
              <a:buFont typeface="Wingdings" panose="05000000000000000000" pitchFamily="2" charset="2"/>
              <a:buChar char="§"/>
            </a:pPr>
            <a:r>
              <a:rPr lang="en-US" sz="1800" dirty="0"/>
              <a:t>Environmental Protection Agency</a:t>
            </a:r>
          </a:p>
          <a:p>
            <a:endParaRPr lang="en-US" dirty="0"/>
          </a:p>
        </p:txBody>
      </p:sp>
      <p:sp>
        <p:nvSpPr>
          <p:cNvPr id="4" name="Content Placeholder 3"/>
          <p:cNvSpPr>
            <a:spLocks noGrp="1"/>
          </p:cNvSpPr>
          <p:nvPr>
            <p:ph sz="half" idx="2"/>
          </p:nvPr>
        </p:nvSpPr>
        <p:spPr>
          <a:xfrm>
            <a:off x="6248400" y="1219200"/>
            <a:ext cx="5384800" cy="4572000"/>
          </a:xfrm>
        </p:spPr>
        <p:txBody>
          <a:bodyPr>
            <a:noAutofit/>
          </a:bodyPr>
          <a:lstStyle/>
          <a:p>
            <a:pPr marL="0" indent="0">
              <a:spcBef>
                <a:spcPts val="704"/>
              </a:spcBef>
              <a:buNone/>
            </a:pPr>
            <a:r>
              <a:rPr lang="en-US" sz="2400" u="sng" dirty="0"/>
              <a:t>Supporting</a:t>
            </a:r>
            <a:endParaRPr lang="en-US" sz="2400" dirty="0"/>
          </a:p>
          <a:p>
            <a:pPr marL="804863" indent="-287338">
              <a:spcBef>
                <a:spcPts val="640"/>
              </a:spcBef>
              <a:buSzPct val="100000"/>
              <a:buFont typeface="Wingdings" panose="05000000000000000000" pitchFamily="2" charset="2"/>
              <a:buChar char="§"/>
            </a:pPr>
            <a:r>
              <a:rPr lang="en-US" sz="1800" dirty="0"/>
              <a:t>American Red Cross</a:t>
            </a:r>
          </a:p>
          <a:p>
            <a:pPr marL="804863" indent="-287338">
              <a:spcBef>
                <a:spcPts val="640"/>
              </a:spcBef>
              <a:buSzPct val="100000"/>
              <a:buFont typeface="Wingdings" panose="05000000000000000000" pitchFamily="2" charset="2"/>
              <a:buChar char="§"/>
            </a:pPr>
            <a:r>
              <a:rPr lang="en-US" sz="1800" dirty="0"/>
              <a:t>Department of Education</a:t>
            </a:r>
          </a:p>
          <a:p>
            <a:pPr marL="804863" indent="-287338">
              <a:spcBef>
                <a:spcPts val="640"/>
              </a:spcBef>
              <a:buSzPct val="100000"/>
              <a:buFont typeface="Wingdings" panose="05000000000000000000" pitchFamily="2" charset="2"/>
              <a:buChar char="§"/>
            </a:pPr>
            <a:r>
              <a:rPr lang="en-US" sz="1800" dirty="0"/>
              <a:t>Department of Transportation</a:t>
            </a:r>
          </a:p>
          <a:p>
            <a:pPr marL="804863" indent="-287338">
              <a:spcBef>
                <a:spcPts val="640"/>
              </a:spcBef>
              <a:buSzPct val="100000"/>
              <a:buFont typeface="Wingdings" panose="05000000000000000000" pitchFamily="2" charset="2"/>
              <a:buChar char="§"/>
            </a:pPr>
            <a:r>
              <a:rPr lang="en-US" sz="1800" dirty="0"/>
              <a:t>Department of the Treasury</a:t>
            </a:r>
          </a:p>
          <a:p>
            <a:pPr marL="804863" indent="-287338">
              <a:spcBef>
                <a:spcPts val="640"/>
              </a:spcBef>
              <a:buSzPct val="100000"/>
              <a:buFont typeface="Wingdings" panose="05000000000000000000" pitchFamily="2" charset="2"/>
              <a:buChar char="§"/>
            </a:pPr>
            <a:r>
              <a:rPr lang="en-US" sz="1800" dirty="0"/>
              <a:t>Department of Veterans Affairs</a:t>
            </a:r>
          </a:p>
          <a:p>
            <a:pPr marL="804863" indent="-287338">
              <a:spcBef>
                <a:spcPts val="640"/>
              </a:spcBef>
              <a:buSzPct val="100000"/>
              <a:buFont typeface="Wingdings" panose="05000000000000000000" pitchFamily="2" charset="2"/>
              <a:buChar char="§"/>
            </a:pPr>
            <a:r>
              <a:rPr lang="en-US" sz="1800" dirty="0"/>
              <a:t>National Voluntary Organizations in Disaster</a:t>
            </a:r>
          </a:p>
          <a:p>
            <a:pPr marL="804863" indent="-287338">
              <a:spcBef>
                <a:spcPts val="640"/>
              </a:spcBef>
              <a:buSzPct val="100000"/>
              <a:buFont typeface="Wingdings" panose="05000000000000000000" pitchFamily="2" charset="2"/>
              <a:buChar char="§"/>
            </a:pPr>
            <a:r>
              <a:rPr lang="en-US" sz="1800" dirty="0"/>
              <a:t>Small Business Administration</a:t>
            </a:r>
          </a:p>
          <a:p>
            <a:endParaRPr lang="en-US" sz="1800" dirty="0"/>
          </a:p>
        </p:txBody>
      </p:sp>
    </p:spTree>
    <p:extLst>
      <p:ext uri="{BB962C8B-B14F-4D97-AF65-F5344CB8AC3E}">
        <p14:creationId xmlns:p14="http://schemas.microsoft.com/office/powerpoint/2010/main" val="28929539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263"/>
            <a:ext cx="9414933" cy="860425"/>
          </a:xfrm>
        </p:spPr>
        <p:txBody>
          <a:bodyPr/>
          <a:lstStyle/>
          <a:p>
            <a:r>
              <a:rPr lang="en-US" sz="3200" dirty="0"/>
              <a:t>Recovery Coordination Model</a:t>
            </a:r>
          </a:p>
        </p:txBody>
      </p:sp>
      <p:sp>
        <p:nvSpPr>
          <p:cNvPr id="3" name="Content Placeholder 2"/>
          <p:cNvSpPr>
            <a:spLocks noGrp="1"/>
          </p:cNvSpPr>
          <p:nvPr>
            <p:ph sz="half" idx="1"/>
          </p:nvPr>
        </p:nvSpPr>
        <p:spPr>
          <a:xfrm>
            <a:off x="609601" y="1397000"/>
            <a:ext cx="4470415" cy="4572000"/>
          </a:xfrm>
        </p:spPr>
        <p:txBody>
          <a:bodyPr/>
          <a:lstStyle/>
          <a:p>
            <a:pPr marL="0" indent="0">
              <a:buNone/>
            </a:pPr>
            <a:r>
              <a:rPr lang="en-US" dirty="0"/>
              <a:t>HHS serves as a central integrator to collect impact information, build a shared strategy, and coordinate health and social services to better support the impacted community.</a:t>
            </a:r>
          </a:p>
          <a:p>
            <a:pPr marL="0" indent="0">
              <a:buNone/>
            </a:pPr>
            <a:endParaRPr lang="en-US" dirty="0"/>
          </a:p>
        </p:txBody>
      </p:sp>
      <p:pic>
        <p:nvPicPr>
          <p:cNvPr id="5" name="Diagram 3" descr="This figure illustrates the process for the Health and Social Services RSF leadership and coordination.  The model begins with the compilation of shared information, coordinated activities, shared strategy, and execution of steady-state programs for recovery with the FDRC, state, community, and HHS as lead of the RSF.  The Health and Social Services RSF is led by HHS-ASPR and is supported by other HHS OPDIVs, CNCS, DHS, HUD, DOL, DOJ, FEMA, Education, and EPA.  Once the coordination flow is established, some key activities follow:&#10;- Information sharing: issues/impact&#10;- Information sharing: agency activities&#10;- Establish common objectives&#10;- Execution of program authorities for recovery.&#10;These key activities form the support for community-driven recovery." title="Figure 7 - Coalition Model of Recovery Support Function Leadershi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015" y="1320800"/>
            <a:ext cx="6873837" cy="4511040"/>
          </a:xfrm>
          <a:prstGeom prst="rect">
            <a:avLst/>
          </a:prstGeom>
        </p:spPr>
      </p:pic>
    </p:spTree>
    <p:extLst>
      <p:ext uri="{BB962C8B-B14F-4D97-AF65-F5344CB8AC3E}">
        <p14:creationId xmlns:p14="http://schemas.microsoft.com/office/powerpoint/2010/main" val="36676241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52399"/>
            <a:ext cx="10972800" cy="838201"/>
          </a:xfrm>
        </p:spPr>
        <p:txBody>
          <a:bodyPr>
            <a:normAutofit fontScale="90000"/>
          </a:bodyPr>
          <a:lstStyle/>
          <a:p>
            <a:r>
              <a:rPr lang="en-US" sz="4000" b="1" dirty="0" smtClean="0">
                <a:solidFill>
                  <a:srgbClr val="0F4D7B"/>
                </a:solidFill>
                <a:latin typeface="+mn-lt"/>
              </a:rPr>
              <a:t>Health Resources and Services Administration (HRSA) Overview</a:t>
            </a:r>
            <a:endParaRPr lang="en-US" sz="3200" b="1" dirty="0">
              <a:solidFill>
                <a:srgbClr val="800000"/>
              </a:solidFill>
              <a:latin typeface="+mn-lt"/>
            </a:endParaRPr>
          </a:p>
        </p:txBody>
      </p:sp>
      <p:sp>
        <p:nvSpPr>
          <p:cNvPr id="6" name="Content Placeholder 5"/>
          <p:cNvSpPr>
            <a:spLocks noGrp="1"/>
          </p:cNvSpPr>
          <p:nvPr>
            <p:ph idx="1"/>
          </p:nvPr>
        </p:nvSpPr>
        <p:spPr>
          <a:xfrm>
            <a:off x="381000" y="1379537"/>
            <a:ext cx="11201400" cy="4724400"/>
          </a:xfrm>
        </p:spPr>
        <p:txBody>
          <a:bodyPr>
            <a:normAutofit/>
          </a:bodyPr>
          <a:lstStyle/>
          <a:p>
            <a:r>
              <a:rPr lang="en-US" dirty="0"/>
              <a:t>Supports more than 90 programs that provide health care to people who are geographically isolated, economically or medically vulnerable through grants and cooperative agreements to more than 3,000 awardees, including community and faith-based organizations, colleges and universities, hospitals, state, local, and tribal governments, and private entities</a:t>
            </a:r>
          </a:p>
          <a:p>
            <a:endParaRPr lang="en-US" dirty="0"/>
          </a:p>
          <a:p>
            <a:r>
              <a:rPr lang="en-US" dirty="0"/>
              <a:t>Every year, HRSA programs serve tens of millions of people, including people living with HIV/AIDS, pregnant women, mothers and their families, and those otherwise unable to access quality health care </a:t>
            </a:r>
          </a:p>
          <a:p>
            <a:pPr marL="0" lvl="0" indent="0">
              <a:buNone/>
            </a:pPr>
            <a:endParaRPr lang="en-US" b="1" dirty="0">
              <a:solidFill>
                <a:srgbClr val="0F4D7B"/>
              </a:solidFill>
            </a:endParaRPr>
          </a:p>
        </p:txBody>
      </p:sp>
      <p:sp>
        <p:nvSpPr>
          <p:cNvPr id="4" name="Slide Number Placeholder 3"/>
          <p:cNvSpPr>
            <a:spLocks noGrp="1"/>
          </p:cNvSpPr>
          <p:nvPr>
            <p:ph type="sldNum" sz="quarter" idx="12"/>
          </p:nvPr>
        </p:nvSpPr>
        <p:spPr>
          <a:xfrm>
            <a:off x="9372600" y="6492875"/>
            <a:ext cx="2743200" cy="365125"/>
          </a:xfrm>
        </p:spPr>
        <p:txBody>
          <a:bodyPr/>
          <a:lstStyle/>
          <a:p>
            <a:fld id="{F9ECA865-404D-4A57-9AC1-FD3038CC100D}" type="slidenum">
              <a:rPr lang="en-US" smtClean="0"/>
              <a:pPr/>
              <a:t>2</a:t>
            </a:fld>
            <a:endParaRPr lang="en-US" dirty="0"/>
          </a:p>
        </p:txBody>
      </p:sp>
    </p:spTree>
    <p:extLst>
      <p:ext uri="{BB962C8B-B14F-4D97-AF65-F5344CB8AC3E}">
        <p14:creationId xmlns:p14="http://schemas.microsoft.com/office/powerpoint/2010/main" val="1744096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9414933" cy="860425"/>
          </a:xfrm>
        </p:spPr>
        <p:txBody>
          <a:bodyPr/>
          <a:lstStyle/>
          <a:p>
            <a:r>
              <a:rPr lang="en-US" sz="3200" dirty="0"/>
              <a:t>Top 3 Mission Priorities</a:t>
            </a:r>
          </a:p>
        </p:txBody>
      </p:sp>
      <p:sp>
        <p:nvSpPr>
          <p:cNvPr id="3" name="Content Placeholder 2"/>
          <p:cNvSpPr>
            <a:spLocks noGrp="1"/>
          </p:cNvSpPr>
          <p:nvPr>
            <p:ph sz="half" idx="1"/>
          </p:nvPr>
        </p:nvSpPr>
        <p:spPr>
          <a:xfrm>
            <a:off x="644570" y="883616"/>
            <a:ext cx="5384800" cy="4572000"/>
          </a:xfrm>
        </p:spPr>
        <p:txBody>
          <a:bodyPr>
            <a:noAutofit/>
          </a:bodyPr>
          <a:lstStyle/>
          <a:p>
            <a:pPr marL="0" indent="0">
              <a:buNone/>
            </a:pPr>
            <a:r>
              <a:rPr lang="en-US" sz="2400" b="1" dirty="0"/>
              <a:t>Health and Social Services RSF mission should accomplish:</a:t>
            </a:r>
          </a:p>
          <a:p>
            <a:pPr marL="457200" lvl="1" indent="-338138">
              <a:buFont typeface="+mj-lt"/>
              <a:buAutoNum type="arabicPeriod"/>
            </a:pPr>
            <a:r>
              <a:rPr lang="en-US" sz="2200" dirty="0"/>
              <a:t>Supporting state departments of health, social services, and education to better understand/describe the extent and nature of HSS recovery issues (with evidence</a:t>
            </a:r>
            <a:r>
              <a:rPr lang="en-US" sz="2200" dirty="0" smtClean="0"/>
              <a:t>).</a:t>
            </a:r>
          </a:p>
          <a:p>
            <a:pPr marL="457200" lvl="1" indent="-338138">
              <a:buFont typeface="+mj-lt"/>
              <a:buAutoNum type="arabicPeriod"/>
            </a:pPr>
            <a:r>
              <a:rPr lang="en-US" sz="2200" dirty="0" smtClean="0"/>
              <a:t>Identify </a:t>
            </a:r>
            <a:r>
              <a:rPr lang="en-US" sz="2200" dirty="0"/>
              <a:t>short term, actionable courses of </a:t>
            </a:r>
            <a:r>
              <a:rPr lang="en-US" sz="2200" dirty="0" smtClean="0"/>
              <a:t>action.</a:t>
            </a:r>
          </a:p>
          <a:p>
            <a:pPr marL="457200" lvl="1" indent="-338138">
              <a:buFont typeface="+mj-lt"/>
              <a:buAutoNum type="arabicPeriod"/>
            </a:pPr>
            <a:r>
              <a:rPr lang="en-US" sz="2200" dirty="0" smtClean="0"/>
              <a:t>Document </a:t>
            </a:r>
            <a:r>
              <a:rPr lang="en-US" sz="2200" dirty="0"/>
              <a:t>a transition plan that outlines future potential courses of action, by issue area, to support the state in undertaking further recovery implementation activities.</a:t>
            </a:r>
          </a:p>
        </p:txBody>
      </p:sp>
      <p:pic>
        <p:nvPicPr>
          <p:cNvPr id="5" name="Content Placeholder 4" descr="Photo of people around a table in a meeting">
            <a:extLst>
              <a:ext uri="{FF2B5EF4-FFF2-40B4-BE49-F238E27FC236}">
                <a16:creationId xmlns:a16="http://schemas.microsoft.com/office/drawing/2014/main" id="{1F7782B1-AB57-4E9D-9D2A-0FF7120353C2}"/>
              </a:ext>
            </a:extLst>
          </p:cNvPr>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a:stretch/>
        </p:blipFill>
        <p:spPr>
          <a:xfrm>
            <a:off x="6400801" y="1193800"/>
            <a:ext cx="4838452" cy="4572000"/>
          </a:xfrm>
          <a:prstGeom prst="rect">
            <a:avLst/>
          </a:prstGeom>
        </p:spPr>
      </p:pic>
    </p:spTree>
    <p:extLst>
      <p:ext uri="{BB962C8B-B14F-4D97-AF65-F5344CB8AC3E}">
        <p14:creationId xmlns:p14="http://schemas.microsoft.com/office/powerpoint/2010/main" val="32175137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0133" y="76200"/>
            <a:ext cx="9414933" cy="860425"/>
          </a:xfrm>
        </p:spPr>
        <p:txBody>
          <a:bodyPr/>
          <a:lstStyle/>
          <a:p>
            <a:r>
              <a:rPr lang="en-US" sz="3200" dirty="0"/>
              <a:t>Ultimate Goal - Locally-Led Recovery Efforts</a:t>
            </a:r>
          </a:p>
        </p:txBody>
      </p:sp>
      <p:sp>
        <p:nvSpPr>
          <p:cNvPr id="3" name="Content Placeholder 2"/>
          <p:cNvSpPr>
            <a:spLocks noGrp="1"/>
          </p:cNvSpPr>
          <p:nvPr>
            <p:ph sz="half" idx="1"/>
          </p:nvPr>
        </p:nvSpPr>
        <p:spPr>
          <a:xfrm>
            <a:off x="609600" y="1143000"/>
            <a:ext cx="5384800" cy="4800600"/>
          </a:xfrm>
        </p:spPr>
        <p:txBody>
          <a:bodyPr>
            <a:normAutofit fontScale="92500" lnSpcReduction="10000"/>
          </a:bodyPr>
          <a:lstStyle/>
          <a:p>
            <a:pPr marL="0" indent="0">
              <a:buNone/>
            </a:pPr>
            <a:r>
              <a:rPr lang="en-US" sz="2800" b="1" dirty="0"/>
              <a:t>HSS RSF focuses on building a local capabilities to lead their recovery by:</a:t>
            </a:r>
          </a:p>
          <a:p>
            <a:pPr lvl="1"/>
            <a:r>
              <a:rPr lang="en-US" sz="2400" dirty="0">
                <a:solidFill>
                  <a:schemeClr val="tx1"/>
                </a:solidFill>
              </a:rPr>
              <a:t>Facilitate local stakeholder participation and promote intergovernmental and public-private partnerships.</a:t>
            </a:r>
          </a:p>
          <a:p>
            <a:pPr lvl="1"/>
            <a:r>
              <a:rPr lang="en-US" sz="2400" dirty="0">
                <a:solidFill>
                  <a:schemeClr val="tx1"/>
                </a:solidFill>
              </a:rPr>
              <a:t>Organize and request assistance and/or contribute resources and solutions.</a:t>
            </a:r>
          </a:p>
          <a:p>
            <a:pPr lvl="1"/>
            <a:r>
              <a:rPr lang="en-US" sz="2400" dirty="0">
                <a:solidFill>
                  <a:schemeClr val="tx1"/>
                </a:solidFill>
              </a:rPr>
              <a:t>Integrate steady state planning and resources to identify and resolve on-going recovery issues.</a:t>
            </a:r>
          </a:p>
          <a:p>
            <a:endParaRPr lang="en-US" dirty="0"/>
          </a:p>
        </p:txBody>
      </p:sp>
      <p:pic>
        <p:nvPicPr>
          <p:cNvPr id="6" name="Content Placeholder 5" descr="Photo of federal and state representatives at the Texas-FEMA Joint Field Office">
            <a:extLst>
              <a:ext uri="{FF2B5EF4-FFF2-40B4-BE49-F238E27FC236}">
                <a16:creationId xmlns:a16="http://schemas.microsoft.com/office/drawing/2014/main" id="{53F0A838-06A1-4FCB-AEE4-E09AA5E9357C}"/>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97600" y="1803400"/>
            <a:ext cx="5384800" cy="3589867"/>
          </a:xfrm>
          <a:prstGeom prst="rect">
            <a:avLst/>
          </a:prstGeom>
        </p:spPr>
      </p:pic>
    </p:spTree>
    <p:extLst>
      <p:ext uri="{BB962C8B-B14F-4D97-AF65-F5344CB8AC3E}">
        <p14:creationId xmlns:p14="http://schemas.microsoft.com/office/powerpoint/2010/main" val="12042557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4600" y="152400"/>
            <a:ext cx="7886700" cy="762000"/>
          </a:xfrm>
        </p:spPr>
        <p:txBody>
          <a:bodyPr>
            <a:noAutofit/>
          </a:bodyPr>
          <a:lstStyle/>
          <a:p>
            <a:r>
              <a:rPr lang="en-US" sz="3200" b="1" dirty="0">
                <a:latin typeface="+mn-lt"/>
              </a:rPr>
              <a:t>Contact </a:t>
            </a:r>
            <a:r>
              <a:rPr lang="en-US" sz="3200" b="1" dirty="0" smtClean="0">
                <a:latin typeface="+mn-lt"/>
              </a:rPr>
              <a:t>Information</a:t>
            </a:r>
            <a:endParaRPr lang="en-US" sz="3200" b="1" dirty="0">
              <a:latin typeface="+mn-lt"/>
            </a:endParaRPr>
          </a:p>
        </p:txBody>
      </p:sp>
      <p:sp>
        <p:nvSpPr>
          <p:cNvPr id="6" name="Content Placeholder 5"/>
          <p:cNvSpPr>
            <a:spLocks noGrp="1"/>
          </p:cNvSpPr>
          <p:nvPr>
            <p:ph idx="1"/>
          </p:nvPr>
        </p:nvSpPr>
        <p:spPr>
          <a:xfrm>
            <a:off x="771939" y="1295400"/>
            <a:ext cx="10953750" cy="4724400"/>
          </a:xfrm>
        </p:spPr>
        <p:txBody>
          <a:bodyPr>
            <a:normAutofit/>
          </a:bodyPr>
          <a:lstStyle/>
          <a:p>
            <a:pPr marL="344488" indent="0">
              <a:spcBef>
                <a:spcPts val="1200"/>
              </a:spcBef>
              <a:buNone/>
            </a:pPr>
            <a:r>
              <a:rPr lang="en-US" b="1" dirty="0" smtClean="0"/>
              <a:t>Joshua Barnes</a:t>
            </a:r>
          </a:p>
          <a:p>
            <a:pPr marL="344488" indent="0">
              <a:spcBef>
                <a:spcPts val="1200"/>
              </a:spcBef>
              <a:buNone/>
            </a:pPr>
            <a:r>
              <a:rPr lang="en-US" b="1" dirty="0" smtClean="0"/>
              <a:t>Acting Director</a:t>
            </a:r>
          </a:p>
          <a:p>
            <a:pPr marL="344488" indent="0">
              <a:spcBef>
                <a:spcPts val="600"/>
              </a:spcBef>
              <a:buNone/>
            </a:pPr>
            <a:r>
              <a:rPr lang="en-US" b="1" dirty="0" smtClean="0"/>
              <a:t>Recovery Division</a:t>
            </a:r>
          </a:p>
          <a:p>
            <a:pPr marL="344488" indent="0">
              <a:spcBef>
                <a:spcPts val="600"/>
              </a:spcBef>
              <a:buNone/>
            </a:pPr>
            <a:r>
              <a:rPr lang="en-US" b="1" dirty="0" smtClean="0"/>
              <a:t>Department of Health and Human Services</a:t>
            </a:r>
          </a:p>
          <a:p>
            <a:pPr marL="344488" indent="0">
              <a:spcBef>
                <a:spcPts val="600"/>
              </a:spcBef>
              <a:buNone/>
            </a:pPr>
            <a:r>
              <a:rPr lang="en-US" b="1" dirty="0" smtClean="0"/>
              <a:t>Assistant Secretary for Preparedness and Response (ASPR)</a:t>
            </a:r>
          </a:p>
          <a:p>
            <a:pPr marL="344488" indent="0">
              <a:spcBef>
                <a:spcPts val="600"/>
              </a:spcBef>
              <a:buNone/>
            </a:pPr>
            <a:r>
              <a:rPr lang="en-US" b="1" dirty="0" smtClean="0"/>
              <a:t>Email</a:t>
            </a:r>
            <a:r>
              <a:rPr lang="en-US" b="1" dirty="0"/>
              <a:t>: </a:t>
            </a:r>
            <a:r>
              <a:rPr lang="en-US" b="1" dirty="0" smtClean="0">
                <a:hlinkClick r:id="rId3"/>
              </a:rPr>
              <a:t>Joshua.barnes@hhs.gov</a:t>
            </a:r>
            <a:endParaRPr lang="en-US" b="1" dirty="0" smtClean="0"/>
          </a:p>
          <a:p>
            <a:pPr marL="344488" indent="0">
              <a:spcBef>
                <a:spcPts val="600"/>
              </a:spcBef>
              <a:buNone/>
            </a:pPr>
            <a:r>
              <a:rPr lang="en-US" b="1" dirty="0" smtClean="0"/>
              <a:t>Phone</a:t>
            </a:r>
            <a:r>
              <a:rPr lang="en-US" b="1" dirty="0"/>
              <a:t>: </a:t>
            </a:r>
            <a:r>
              <a:rPr lang="en-US" b="1" dirty="0" smtClean="0">
                <a:solidFill>
                  <a:srgbClr val="0F4D7B"/>
                </a:solidFill>
              </a:rPr>
              <a:t>202-260-6123</a:t>
            </a:r>
            <a:endParaRPr lang="en-US" b="1" dirty="0">
              <a:solidFill>
                <a:srgbClr val="0F4D7B"/>
              </a:solidFill>
            </a:endParaRPr>
          </a:p>
          <a:p>
            <a:pPr marL="344488" indent="0">
              <a:spcBef>
                <a:spcPts val="600"/>
              </a:spcBef>
              <a:buNone/>
            </a:pPr>
            <a:endParaRPr lang="en-US" dirty="0"/>
          </a:p>
        </p:txBody>
      </p:sp>
    </p:spTree>
    <p:extLst>
      <p:ext uri="{BB962C8B-B14F-4D97-AF65-F5344CB8AC3E}">
        <p14:creationId xmlns:p14="http://schemas.microsoft.com/office/powerpoint/2010/main" val="1704500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614" y="2766779"/>
            <a:ext cx="11000386" cy="2852737"/>
          </a:xfrm>
        </p:spPr>
        <p:txBody>
          <a:bodyPr>
            <a:normAutofit/>
          </a:bodyPr>
          <a:lstStyle/>
          <a:p>
            <a:r>
              <a:rPr lang="en-US" dirty="0" smtClean="0">
                <a:latin typeface="+mn-lt"/>
              </a:rPr>
              <a:t>H</a:t>
            </a:r>
            <a:r>
              <a:rPr lang="en-US" dirty="0" smtClean="0">
                <a:solidFill>
                  <a:srgbClr val="003366"/>
                </a:solidFill>
                <a:latin typeface="+mn-lt"/>
              </a:rPr>
              <a:t>R</a:t>
            </a:r>
            <a:r>
              <a:rPr lang="en-US" dirty="0" smtClean="0">
                <a:latin typeface="+mn-lt"/>
              </a:rPr>
              <a:t>SA Emergency Coordination</a:t>
            </a:r>
            <a:br>
              <a:rPr lang="en-US" dirty="0" smtClean="0">
                <a:latin typeface="+mn-lt"/>
              </a:rPr>
            </a:br>
            <a:r>
              <a:rPr lang="en-US" sz="2400" dirty="0" smtClean="0">
                <a:solidFill>
                  <a:srgbClr val="800000"/>
                </a:solidFill>
                <a:latin typeface="+mn-lt"/>
              </a:rPr>
              <a:t>CAPT Todd Lennon</a:t>
            </a:r>
            <a:endParaRPr lang="en-US" sz="2400" dirty="0">
              <a:solidFill>
                <a:srgbClr val="800000"/>
              </a:solidFill>
              <a:latin typeface="+mn-lt"/>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7417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52399"/>
            <a:ext cx="10972800" cy="838201"/>
          </a:xfrm>
        </p:spPr>
        <p:txBody>
          <a:bodyPr>
            <a:normAutofit/>
          </a:bodyPr>
          <a:lstStyle/>
          <a:p>
            <a:r>
              <a:rPr lang="en-US" sz="4000" b="1" dirty="0" smtClean="0">
                <a:solidFill>
                  <a:srgbClr val="0F4D7B"/>
                </a:solidFill>
                <a:latin typeface="+mn-lt"/>
              </a:rPr>
              <a:t>Agenda</a:t>
            </a:r>
            <a:endParaRPr lang="en-US" sz="3200" b="1" dirty="0">
              <a:solidFill>
                <a:srgbClr val="0F4D7B"/>
              </a:solidFill>
              <a:latin typeface="+mn-lt"/>
            </a:endParaRPr>
          </a:p>
        </p:txBody>
      </p:sp>
      <p:sp>
        <p:nvSpPr>
          <p:cNvPr id="6" name="Content Placeholder 5"/>
          <p:cNvSpPr>
            <a:spLocks noGrp="1"/>
          </p:cNvSpPr>
          <p:nvPr>
            <p:ph idx="1"/>
          </p:nvPr>
        </p:nvSpPr>
        <p:spPr>
          <a:xfrm>
            <a:off x="381000" y="1143000"/>
            <a:ext cx="11201400" cy="4724400"/>
          </a:xfrm>
        </p:spPr>
        <p:txBody>
          <a:bodyPr>
            <a:normAutofit/>
          </a:bodyPr>
          <a:lstStyle/>
          <a:p>
            <a:pPr lvl="0"/>
            <a:r>
              <a:rPr lang="en-US" b="1" dirty="0" smtClean="0">
                <a:solidFill>
                  <a:srgbClr val="0F4D7B"/>
                </a:solidFill>
              </a:rPr>
              <a:t>HRSA’s Role</a:t>
            </a:r>
          </a:p>
          <a:p>
            <a:pPr lvl="0"/>
            <a:r>
              <a:rPr lang="en-US" b="1" dirty="0" smtClean="0">
                <a:solidFill>
                  <a:srgbClr val="0F4D7B"/>
                </a:solidFill>
              </a:rPr>
              <a:t>Emergent Event Activities </a:t>
            </a:r>
          </a:p>
          <a:p>
            <a:pPr marL="806450" lvl="1" indent="-349250">
              <a:buFont typeface="Courier New" panose="02070309020205020404" pitchFamily="49" charset="0"/>
              <a:buChar char="o"/>
            </a:pPr>
            <a:r>
              <a:rPr lang="en-US" sz="2800" b="1" dirty="0" smtClean="0">
                <a:solidFill>
                  <a:srgbClr val="0F4D7B"/>
                </a:solidFill>
              </a:rPr>
              <a:t>Preparedness</a:t>
            </a:r>
            <a:endParaRPr lang="en-US" sz="2800" b="1" dirty="0">
              <a:solidFill>
                <a:srgbClr val="0F4D7B"/>
              </a:solidFill>
            </a:endParaRPr>
          </a:p>
          <a:p>
            <a:pPr marL="806450" lvl="1" indent="-349250">
              <a:buFont typeface="Courier New" panose="02070309020205020404" pitchFamily="49" charset="0"/>
              <a:buChar char="o"/>
            </a:pPr>
            <a:r>
              <a:rPr lang="en-US" sz="2800" b="1" dirty="0" smtClean="0">
                <a:solidFill>
                  <a:srgbClr val="0F4D7B"/>
                </a:solidFill>
              </a:rPr>
              <a:t>Response</a:t>
            </a:r>
            <a:endParaRPr lang="en-US" sz="2800" b="1" dirty="0">
              <a:solidFill>
                <a:srgbClr val="0F4D7B"/>
              </a:solidFill>
            </a:endParaRPr>
          </a:p>
          <a:p>
            <a:pPr marL="806450" lvl="1" indent="-349250">
              <a:buFont typeface="Courier New" panose="02070309020205020404" pitchFamily="49" charset="0"/>
              <a:buChar char="o"/>
            </a:pPr>
            <a:r>
              <a:rPr lang="en-US" sz="2800" b="1" dirty="0" smtClean="0">
                <a:solidFill>
                  <a:srgbClr val="0F4D7B"/>
                </a:solidFill>
              </a:rPr>
              <a:t>Recovery</a:t>
            </a:r>
            <a:endParaRPr lang="en-US" sz="2800" b="1" dirty="0">
              <a:solidFill>
                <a:srgbClr val="0F4D7B"/>
              </a:solidFill>
            </a:endParaRPr>
          </a:p>
        </p:txBody>
      </p:sp>
      <p:sp>
        <p:nvSpPr>
          <p:cNvPr id="4" name="Slide Number Placeholder 3"/>
          <p:cNvSpPr>
            <a:spLocks noGrp="1"/>
          </p:cNvSpPr>
          <p:nvPr>
            <p:ph type="sldNum" sz="quarter" idx="12"/>
          </p:nvPr>
        </p:nvSpPr>
        <p:spPr>
          <a:xfrm>
            <a:off x="9372600"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ECA865-404D-4A57-9AC1-FD3038CC100D}"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81012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52399"/>
            <a:ext cx="10972800" cy="838201"/>
          </a:xfrm>
        </p:spPr>
        <p:txBody>
          <a:bodyPr>
            <a:normAutofit/>
          </a:bodyPr>
          <a:lstStyle/>
          <a:p>
            <a:r>
              <a:rPr lang="en-US" sz="4000" dirty="0" smtClean="0">
                <a:solidFill>
                  <a:srgbClr val="0F4D7B"/>
                </a:solidFill>
                <a:latin typeface="+mn-lt"/>
              </a:rPr>
              <a:t>HRSA’s Role</a:t>
            </a:r>
            <a:endParaRPr lang="en-US" sz="3200" b="1" dirty="0">
              <a:solidFill>
                <a:srgbClr val="0F4D7B"/>
              </a:solidFill>
              <a:latin typeface="+mn-lt"/>
            </a:endParaRPr>
          </a:p>
        </p:txBody>
      </p:sp>
      <p:sp>
        <p:nvSpPr>
          <p:cNvPr id="6" name="Content Placeholder 5"/>
          <p:cNvSpPr>
            <a:spLocks noGrp="1"/>
          </p:cNvSpPr>
          <p:nvPr>
            <p:ph idx="1"/>
          </p:nvPr>
        </p:nvSpPr>
        <p:spPr>
          <a:xfrm>
            <a:off x="381000" y="1143000"/>
            <a:ext cx="11201400" cy="4724400"/>
          </a:xfrm>
        </p:spPr>
        <p:txBody>
          <a:bodyPr>
            <a:normAutofit/>
          </a:bodyPr>
          <a:lstStyle/>
          <a:p>
            <a:pPr marL="0" lvl="0" indent="0">
              <a:buNone/>
            </a:pPr>
            <a:r>
              <a:rPr lang="en-US" b="1" dirty="0" smtClean="0">
                <a:solidFill>
                  <a:srgbClr val="0F4D7B"/>
                </a:solidFill>
              </a:rPr>
              <a:t>Mission: </a:t>
            </a:r>
            <a:r>
              <a:rPr lang="en-US" b="1" i="1" dirty="0" smtClean="0">
                <a:solidFill>
                  <a:srgbClr val="0F4D7B"/>
                </a:solidFill>
              </a:rPr>
              <a:t>To improve health and achieve health equity through access to quality services, a skilled health workforce, and innovative programs</a:t>
            </a:r>
          </a:p>
          <a:p>
            <a:pPr lvl="0"/>
            <a:r>
              <a:rPr lang="en-US" b="1" dirty="0" smtClean="0">
                <a:solidFill>
                  <a:srgbClr val="0F4D7B"/>
                </a:solidFill>
              </a:rPr>
              <a:t>Steady state programs contribute significantly to community health resilience, enabling underserved communities to better respond to and recover from emergent events</a:t>
            </a:r>
          </a:p>
          <a:p>
            <a:r>
              <a:rPr lang="en-US" b="1" dirty="0">
                <a:solidFill>
                  <a:srgbClr val="0F4D7B"/>
                </a:solidFill>
              </a:rPr>
              <a:t>No funding or authority specifically for emergency preparedness, response, or recovery </a:t>
            </a:r>
            <a:r>
              <a:rPr lang="en-US" b="1" dirty="0" smtClean="0">
                <a:solidFill>
                  <a:srgbClr val="0F4D7B"/>
                </a:solidFill>
              </a:rPr>
              <a:t>activities</a:t>
            </a:r>
          </a:p>
          <a:p>
            <a:r>
              <a:rPr lang="en-US" b="1" dirty="0" smtClean="0">
                <a:solidFill>
                  <a:srgbClr val="0F4D7B"/>
                </a:solidFill>
              </a:rPr>
              <a:t>Activities led or coordinated by HRSA’s Emergency Coordinator with significant input and support from program offices</a:t>
            </a:r>
          </a:p>
          <a:p>
            <a:r>
              <a:rPr lang="en-US" b="1" dirty="0" smtClean="0">
                <a:solidFill>
                  <a:srgbClr val="0F4D7B"/>
                </a:solidFill>
              </a:rPr>
              <a:t>Stakeholders include recipients, communities, populations, and ASPR</a:t>
            </a:r>
            <a:endParaRPr lang="en-US" b="1" dirty="0">
              <a:solidFill>
                <a:srgbClr val="0F4D7B"/>
              </a:solidFill>
            </a:endParaRPr>
          </a:p>
          <a:p>
            <a:pPr lvl="0"/>
            <a:endParaRPr lang="en-US" b="1" dirty="0" smtClean="0">
              <a:solidFill>
                <a:srgbClr val="0F4D7B"/>
              </a:solidFill>
            </a:endParaRPr>
          </a:p>
          <a:p>
            <a:pPr lvl="0"/>
            <a:endParaRPr lang="en-US" b="1" dirty="0" smtClean="0">
              <a:solidFill>
                <a:srgbClr val="0F4D7B"/>
              </a:solidFill>
            </a:endParaRPr>
          </a:p>
        </p:txBody>
      </p:sp>
      <p:sp>
        <p:nvSpPr>
          <p:cNvPr id="4" name="Slide Number Placeholder 3"/>
          <p:cNvSpPr>
            <a:spLocks noGrp="1"/>
          </p:cNvSpPr>
          <p:nvPr>
            <p:ph type="sldNum" sz="quarter" idx="12"/>
          </p:nvPr>
        </p:nvSpPr>
        <p:spPr>
          <a:xfrm>
            <a:off x="9372600"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ECA865-404D-4A57-9AC1-FD3038CC100D}"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94653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52399"/>
            <a:ext cx="10972800" cy="838201"/>
          </a:xfrm>
        </p:spPr>
        <p:txBody>
          <a:bodyPr>
            <a:normAutofit/>
          </a:bodyPr>
          <a:lstStyle/>
          <a:p>
            <a:r>
              <a:rPr lang="en-US" sz="4000" dirty="0" smtClean="0">
                <a:solidFill>
                  <a:srgbClr val="0F4D7B"/>
                </a:solidFill>
                <a:latin typeface="+mn-lt"/>
              </a:rPr>
              <a:t>Emergent Event Activities: Preparedness</a:t>
            </a:r>
            <a:endParaRPr lang="en-US" sz="3200" b="1" dirty="0">
              <a:solidFill>
                <a:srgbClr val="0F4D7B"/>
              </a:solidFill>
              <a:latin typeface="+mn-lt"/>
            </a:endParaRPr>
          </a:p>
        </p:txBody>
      </p:sp>
      <p:sp>
        <p:nvSpPr>
          <p:cNvPr id="6" name="Content Placeholder 5"/>
          <p:cNvSpPr>
            <a:spLocks noGrp="1"/>
          </p:cNvSpPr>
          <p:nvPr>
            <p:ph idx="1"/>
          </p:nvPr>
        </p:nvSpPr>
        <p:spPr>
          <a:xfrm>
            <a:off x="381000" y="1143000"/>
            <a:ext cx="11201400" cy="4724400"/>
          </a:xfrm>
        </p:spPr>
        <p:txBody>
          <a:bodyPr>
            <a:normAutofit/>
          </a:bodyPr>
          <a:lstStyle/>
          <a:p>
            <a:pPr lvl="0"/>
            <a:r>
              <a:rPr lang="en-US" b="1" dirty="0" smtClean="0">
                <a:solidFill>
                  <a:srgbClr val="0F4D7B"/>
                </a:solidFill>
              </a:rPr>
              <a:t>Situational awareness and analysis</a:t>
            </a:r>
          </a:p>
          <a:p>
            <a:pPr lvl="0"/>
            <a:r>
              <a:rPr lang="en-US" b="1" dirty="0" smtClean="0">
                <a:solidFill>
                  <a:srgbClr val="0F4D7B"/>
                </a:solidFill>
              </a:rPr>
              <a:t>Departmental-level working groups (e.g., ASPR)</a:t>
            </a:r>
          </a:p>
          <a:p>
            <a:pPr lvl="0"/>
            <a:r>
              <a:rPr lang="en-US" b="1" dirty="0" smtClean="0">
                <a:solidFill>
                  <a:srgbClr val="0F4D7B"/>
                </a:solidFill>
              </a:rPr>
              <a:t>Developing relationships and processes with internal and external partners</a:t>
            </a:r>
          </a:p>
          <a:p>
            <a:pPr lvl="0"/>
            <a:r>
              <a:rPr lang="en-US" b="1" dirty="0" smtClean="0">
                <a:solidFill>
                  <a:srgbClr val="0F4D7B"/>
                </a:solidFill>
              </a:rPr>
              <a:t>Program-level education and encouragement to become involved in community-level emergency preparedness and response activities</a:t>
            </a:r>
          </a:p>
          <a:p>
            <a:pPr lvl="0"/>
            <a:endParaRPr lang="en-US" b="1" dirty="0" smtClean="0">
              <a:solidFill>
                <a:srgbClr val="0F4D7B"/>
              </a:solidFill>
            </a:endParaRPr>
          </a:p>
        </p:txBody>
      </p:sp>
      <p:sp>
        <p:nvSpPr>
          <p:cNvPr id="4" name="Slide Number Placeholder 3"/>
          <p:cNvSpPr>
            <a:spLocks noGrp="1"/>
          </p:cNvSpPr>
          <p:nvPr>
            <p:ph type="sldNum" sz="quarter" idx="12"/>
          </p:nvPr>
        </p:nvSpPr>
        <p:spPr>
          <a:xfrm>
            <a:off x="9372600"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ECA865-404D-4A57-9AC1-FD3038CC100D}"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31028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52399"/>
            <a:ext cx="10972800" cy="838201"/>
          </a:xfrm>
        </p:spPr>
        <p:txBody>
          <a:bodyPr>
            <a:normAutofit/>
          </a:bodyPr>
          <a:lstStyle/>
          <a:p>
            <a:r>
              <a:rPr lang="en-US" sz="4000" dirty="0">
                <a:solidFill>
                  <a:srgbClr val="0F4D7B"/>
                </a:solidFill>
                <a:latin typeface="+mn-lt"/>
              </a:rPr>
              <a:t>Emergent Event Activities: Response</a:t>
            </a:r>
            <a:endParaRPr lang="en-US" sz="3200" b="1" dirty="0">
              <a:solidFill>
                <a:srgbClr val="0F4D7B"/>
              </a:solidFill>
              <a:latin typeface="+mn-lt"/>
            </a:endParaRPr>
          </a:p>
        </p:txBody>
      </p:sp>
      <p:sp>
        <p:nvSpPr>
          <p:cNvPr id="6" name="Content Placeholder 5"/>
          <p:cNvSpPr>
            <a:spLocks noGrp="1"/>
          </p:cNvSpPr>
          <p:nvPr>
            <p:ph idx="1"/>
          </p:nvPr>
        </p:nvSpPr>
        <p:spPr>
          <a:xfrm>
            <a:off x="381000" y="1143000"/>
            <a:ext cx="11201400" cy="4724400"/>
          </a:xfrm>
        </p:spPr>
        <p:txBody>
          <a:bodyPr>
            <a:normAutofit/>
          </a:bodyPr>
          <a:lstStyle/>
          <a:p>
            <a:pPr lvl="0"/>
            <a:r>
              <a:rPr lang="en-US" b="1" dirty="0" smtClean="0">
                <a:solidFill>
                  <a:srgbClr val="0F4D7B"/>
                </a:solidFill>
              </a:rPr>
              <a:t>Information management</a:t>
            </a:r>
          </a:p>
          <a:p>
            <a:pPr lvl="1"/>
            <a:r>
              <a:rPr lang="en-US" b="1" dirty="0" smtClean="0">
                <a:solidFill>
                  <a:srgbClr val="0F4D7B"/>
                </a:solidFill>
              </a:rPr>
              <a:t>Provider and community status</a:t>
            </a:r>
          </a:p>
          <a:p>
            <a:pPr lvl="1"/>
            <a:r>
              <a:rPr lang="en-US" b="1" dirty="0" smtClean="0">
                <a:solidFill>
                  <a:srgbClr val="0F4D7B"/>
                </a:solidFill>
              </a:rPr>
              <a:t>Requests for information</a:t>
            </a:r>
          </a:p>
          <a:p>
            <a:pPr lvl="1"/>
            <a:r>
              <a:rPr lang="en-US" b="1" dirty="0" smtClean="0">
                <a:solidFill>
                  <a:srgbClr val="0F4D7B"/>
                </a:solidFill>
              </a:rPr>
              <a:t>Support ESF #8</a:t>
            </a:r>
          </a:p>
          <a:p>
            <a:pPr lvl="0"/>
            <a:r>
              <a:rPr lang="en-US" b="1" dirty="0" smtClean="0">
                <a:solidFill>
                  <a:srgbClr val="0F4D7B"/>
                </a:solidFill>
              </a:rPr>
              <a:t>Clinical care support</a:t>
            </a:r>
          </a:p>
          <a:p>
            <a:pPr lvl="0"/>
            <a:r>
              <a:rPr lang="en-US" b="1" dirty="0" smtClean="0">
                <a:solidFill>
                  <a:srgbClr val="0F4D7B"/>
                </a:solidFill>
              </a:rPr>
              <a:t>Programmatic technical assistance</a:t>
            </a:r>
          </a:p>
          <a:p>
            <a:pPr lvl="0"/>
            <a:r>
              <a:rPr lang="en-US" b="1" dirty="0" smtClean="0">
                <a:solidFill>
                  <a:srgbClr val="0F4D7B"/>
                </a:solidFill>
              </a:rPr>
              <a:t>Personnel</a:t>
            </a:r>
          </a:p>
          <a:p>
            <a:pPr lvl="0"/>
            <a:r>
              <a:rPr lang="en-US" b="1" dirty="0" smtClean="0">
                <a:solidFill>
                  <a:srgbClr val="0F4D7B"/>
                </a:solidFill>
              </a:rPr>
              <a:t>Administration of supplemental funding</a:t>
            </a:r>
          </a:p>
          <a:p>
            <a:pPr lvl="0"/>
            <a:endParaRPr lang="en-US" b="1" dirty="0" smtClean="0">
              <a:solidFill>
                <a:srgbClr val="0F4D7B"/>
              </a:solidFill>
            </a:endParaRPr>
          </a:p>
        </p:txBody>
      </p:sp>
      <p:sp>
        <p:nvSpPr>
          <p:cNvPr id="4" name="Slide Number Placeholder 3"/>
          <p:cNvSpPr>
            <a:spLocks noGrp="1"/>
          </p:cNvSpPr>
          <p:nvPr>
            <p:ph type="sldNum" sz="quarter" idx="12"/>
          </p:nvPr>
        </p:nvSpPr>
        <p:spPr>
          <a:xfrm>
            <a:off x="9372600"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ECA865-404D-4A57-9AC1-FD3038CC100D}"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58259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52399"/>
            <a:ext cx="10972800" cy="838201"/>
          </a:xfrm>
        </p:spPr>
        <p:txBody>
          <a:bodyPr>
            <a:normAutofit/>
          </a:bodyPr>
          <a:lstStyle/>
          <a:p>
            <a:r>
              <a:rPr lang="en-US" sz="4000" dirty="0">
                <a:solidFill>
                  <a:srgbClr val="0F4D7B"/>
                </a:solidFill>
                <a:latin typeface="+mn-lt"/>
              </a:rPr>
              <a:t>Emergent Event Activities: Recovery</a:t>
            </a:r>
            <a:endParaRPr lang="en-US" sz="3200" b="1" dirty="0">
              <a:solidFill>
                <a:srgbClr val="0F4D7B"/>
              </a:solidFill>
              <a:latin typeface="+mn-lt"/>
            </a:endParaRPr>
          </a:p>
        </p:txBody>
      </p:sp>
      <p:sp>
        <p:nvSpPr>
          <p:cNvPr id="6" name="Content Placeholder 5"/>
          <p:cNvSpPr>
            <a:spLocks noGrp="1"/>
          </p:cNvSpPr>
          <p:nvPr>
            <p:ph idx="1"/>
          </p:nvPr>
        </p:nvSpPr>
        <p:spPr>
          <a:xfrm>
            <a:off x="381000" y="1143000"/>
            <a:ext cx="11201400" cy="4724400"/>
          </a:xfrm>
        </p:spPr>
        <p:txBody>
          <a:bodyPr>
            <a:normAutofit/>
          </a:bodyPr>
          <a:lstStyle/>
          <a:p>
            <a:r>
              <a:rPr lang="en-US" b="1" dirty="0">
                <a:solidFill>
                  <a:srgbClr val="0F4D7B"/>
                </a:solidFill>
              </a:rPr>
              <a:t>Support HSS RSF</a:t>
            </a:r>
          </a:p>
          <a:p>
            <a:pPr lvl="0"/>
            <a:r>
              <a:rPr lang="en-US" b="1" dirty="0" smtClean="0">
                <a:solidFill>
                  <a:srgbClr val="0F4D7B"/>
                </a:solidFill>
              </a:rPr>
              <a:t>Essentially the same as response, but with less frequency and with a focus on helping affected communities use HRSA’s steady state programs to strengthen their health care infrastructure</a:t>
            </a:r>
          </a:p>
          <a:p>
            <a:pPr lvl="1"/>
            <a:r>
              <a:rPr lang="en-US" b="1" dirty="0" smtClean="0">
                <a:solidFill>
                  <a:srgbClr val="0F4D7B"/>
                </a:solidFill>
              </a:rPr>
              <a:t>Information management</a:t>
            </a:r>
          </a:p>
          <a:p>
            <a:pPr lvl="1"/>
            <a:r>
              <a:rPr lang="en-US" b="1" dirty="0">
                <a:solidFill>
                  <a:srgbClr val="0F4D7B"/>
                </a:solidFill>
              </a:rPr>
              <a:t>Clinical care support</a:t>
            </a:r>
          </a:p>
          <a:p>
            <a:pPr lvl="1"/>
            <a:r>
              <a:rPr lang="en-US" b="1" dirty="0">
                <a:solidFill>
                  <a:srgbClr val="0F4D7B"/>
                </a:solidFill>
              </a:rPr>
              <a:t>Programmatic technical assistance</a:t>
            </a:r>
          </a:p>
          <a:p>
            <a:pPr lvl="1"/>
            <a:r>
              <a:rPr lang="en-US" b="1" dirty="0">
                <a:solidFill>
                  <a:srgbClr val="0F4D7B"/>
                </a:solidFill>
              </a:rPr>
              <a:t>Personnel</a:t>
            </a:r>
          </a:p>
          <a:p>
            <a:pPr lvl="1"/>
            <a:r>
              <a:rPr lang="en-US" b="1" dirty="0" smtClean="0">
                <a:solidFill>
                  <a:srgbClr val="0F4D7B"/>
                </a:solidFill>
              </a:rPr>
              <a:t>Administration of supplemental funding</a:t>
            </a:r>
          </a:p>
        </p:txBody>
      </p:sp>
      <p:sp>
        <p:nvSpPr>
          <p:cNvPr id="4" name="Slide Number Placeholder 3"/>
          <p:cNvSpPr>
            <a:spLocks noGrp="1"/>
          </p:cNvSpPr>
          <p:nvPr>
            <p:ph type="sldNum" sz="quarter" idx="12"/>
          </p:nvPr>
        </p:nvSpPr>
        <p:spPr>
          <a:xfrm>
            <a:off x="9372600"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ECA865-404D-4A57-9AC1-FD3038CC100D}"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51171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152400"/>
            <a:ext cx="7886700" cy="762000"/>
          </a:xfrm>
        </p:spPr>
        <p:txBody>
          <a:bodyPr>
            <a:noAutofit/>
          </a:bodyPr>
          <a:lstStyle/>
          <a:p>
            <a:r>
              <a:rPr lang="en-US" sz="4000" b="1" dirty="0">
                <a:solidFill>
                  <a:srgbClr val="0F4D7B"/>
                </a:solidFill>
                <a:latin typeface="+mn-lt"/>
              </a:rPr>
              <a:t>Contact </a:t>
            </a:r>
            <a:r>
              <a:rPr lang="en-US" sz="4000" b="1" dirty="0" smtClean="0">
                <a:solidFill>
                  <a:srgbClr val="0F4D7B"/>
                </a:solidFill>
                <a:latin typeface="+mn-lt"/>
              </a:rPr>
              <a:t>Information</a:t>
            </a:r>
            <a:endParaRPr lang="en-US" sz="4000" b="1" dirty="0">
              <a:latin typeface="+mn-lt"/>
            </a:endParaRPr>
          </a:p>
        </p:txBody>
      </p:sp>
      <p:sp>
        <p:nvSpPr>
          <p:cNvPr id="6" name="Content Placeholder 5"/>
          <p:cNvSpPr>
            <a:spLocks noGrp="1"/>
          </p:cNvSpPr>
          <p:nvPr>
            <p:ph idx="1"/>
          </p:nvPr>
        </p:nvSpPr>
        <p:spPr>
          <a:xfrm>
            <a:off x="781050" y="1143000"/>
            <a:ext cx="10953750" cy="4724400"/>
          </a:xfrm>
        </p:spPr>
        <p:txBody>
          <a:bodyPr>
            <a:normAutofit/>
          </a:bodyPr>
          <a:lstStyle/>
          <a:p>
            <a:pPr marL="0" indent="0">
              <a:buNone/>
            </a:pPr>
            <a:r>
              <a:rPr lang="en-US" b="1" dirty="0" smtClean="0">
                <a:solidFill>
                  <a:srgbClr val="800000"/>
                </a:solidFill>
              </a:rPr>
              <a:t>CAPT Todd Lennon</a:t>
            </a:r>
            <a:endParaRPr lang="en-US" b="1" dirty="0">
              <a:solidFill>
                <a:srgbClr val="800000"/>
              </a:solidFill>
            </a:endParaRPr>
          </a:p>
          <a:p>
            <a:pPr marL="0" indent="0">
              <a:buNone/>
            </a:pPr>
            <a:r>
              <a:rPr lang="en-US" b="1" dirty="0" smtClean="0">
                <a:solidFill>
                  <a:srgbClr val="800000"/>
                </a:solidFill>
              </a:rPr>
              <a:t>Emergency Coordinator</a:t>
            </a:r>
            <a:endParaRPr lang="en-US" b="1" dirty="0">
              <a:solidFill>
                <a:srgbClr val="800000"/>
              </a:solidFill>
            </a:endParaRPr>
          </a:p>
          <a:p>
            <a:pPr marL="0" indent="0">
              <a:buNone/>
            </a:pPr>
            <a:r>
              <a:rPr lang="en-US" b="1" dirty="0" smtClean="0">
                <a:solidFill>
                  <a:srgbClr val="800000"/>
                </a:solidFill>
              </a:rPr>
              <a:t>Office of Operations</a:t>
            </a:r>
            <a:endParaRPr lang="en-US" b="1" dirty="0">
              <a:solidFill>
                <a:srgbClr val="800000"/>
              </a:solidFill>
            </a:endParaRPr>
          </a:p>
          <a:p>
            <a:pPr marL="0" indent="0">
              <a:buNone/>
            </a:pPr>
            <a:r>
              <a:rPr lang="en-US" b="1" dirty="0">
                <a:solidFill>
                  <a:srgbClr val="800000"/>
                </a:solidFill>
              </a:rPr>
              <a:t>Health Resources and Services Administration (HRSA)</a:t>
            </a:r>
          </a:p>
          <a:p>
            <a:pPr marL="0" indent="0">
              <a:buNone/>
            </a:pPr>
            <a:r>
              <a:rPr lang="en-US" b="1" dirty="0">
                <a:solidFill>
                  <a:srgbClr val="800000"/>
                </a:solidFill>
              </a:rPr>
              <a:t>Email: </a:t>
            </a:r>
            <a:r>
              <a:rPr lang="en-US" b="1" dirty="0" smtClean="0">
                <a:solidFill>
                  <a:srgbClr val="0F4D7B"/>
                </a:solidFill>
                <a:hlinkClick r:id="rId3"/>
              </a:rPr>
              <a:t>tlennon@hrsa.gov</a:t>
            </a:r>
            <a:endParaRPr lang="en-US" b="1" dirty="0" smtClean="0">
              <a:solidFill>
                <a:srgbClr val="0F4D7B"/>
              </a:solidFill>
            </a:endParaRPr>
          </a:p>
          <a:p>
            <a:pPr marL="0" indent="0">
              <a:buNone/>
            </a:pPr>
            <a:r>
              <a:rPr lang="en-US" b="1" dirty="0" smtClean="0">
                <a:solidFill>
                  <a:srgbClr val="800000"/>
                </a:solidFill>
              </a:rPr>
              <a:t>Phone</a:t>
            </a:r>
            <a:r>
              <a:rPr lang="en-US" b="1" dirty="0">
                <a:solidFill>
                  <a:srgbClr val="800000"/>
                </a:solidFill>
              </a:rPr>
              <a:t>: </a:t>
            </a:r>
            <a:r>
              <a:rPr lang="en-US" b="1" dirty="0" smtClean="0">
                <a:solidFill>
                  <a:srgbClr val="800000"/>
                </a:solidFill>
              </a:rPr>
              <a:t>301-443-2013</a:t>
            </a:r>
            <a:endParaRPr lang="en-US" b="1" dirty="0">
              <a:solidFill>
                <a:srgbClr val="800000"/>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ECA865-404D-4A57-9AC1-FD3038CC100D}"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8479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52399"/>
            <a:ext cx="10972800" cy="838201"/>
          </a:xfrm>
        </p:spPr>
        <p:txBody>
          <a:bodyPr>
            <a:normAutofit/>
          </a:bodyPr>
          <a:lstStyle/>
          <a:p>
            <a:r>
              <a:rPr lang="en-US" sz="4000" b="1" dirty="0" smtClean="0">
                <a:solidFill>
                  <a:srgbClr val="0F4D7B"/>
                </a:solidFill>
                <a:latin typeface="+mn-lt"/>
              </a:rPr>
              <a:t>HIV/AIDS Bureau Vision and Mission</a:t>
            </a:r>
            <a:endParaRPr lang="en-US" sz="3200" b="1" dirty="0">
              <a:solidFill>
                <a:srgbClr val="800000"/>
              </a:solidFill>
              <a:latin typeface="+mn-lt"/>
            </a:endParaRPr>
          </a:p>
        </p:txBody>
      </p:sp>
      <p:sp>
        <p:nvSpPr>
          <p:cNvPr id="6" name="Content Placeholder 5"/>
          <p:cNvSpPr>
            <a:spLocks noGrp="1"/>
          </p:cNvSpPr>
          <p:nvPr>
            <p:ph idx="1"/>
          </p:nvPr>
        </p:nvSpPr>
        <p:spPr>
          <a:xfrm>
            <a:off x="399738" y="1413265"/>
            <a:ext cx="11201400" cy="4724400"/>
          </a:xfrm>
        </p:spPr>
        <p:txBody>
          <a:bodyPr>
            <a:normAutofit/>
          </a:bodyPr>
          <a:lstStyle/>
          <a:p>
            <a:pPr marL="0" indent="0" algn="ctr">
              <a:spcBef>
                <a:spcPct val="0"/>
              </a:spcBef>
              <a:buNone/>
            </a:pPr>
            <a:r>
              <a:rPr lang="en-US" altLang="en-US" sz="3800" b="1" dirty="0"/>
              <a:t>Vision</a:t>
            </a:r>
          </a:p>
          <a:p>
            <a:pPr marL="0" indent="0" algn="ctr">
              <a:buNone/>
            </a:pPr>
            <a:r>
              <a:rPr lang="en-US" altLang="en-US" b="1" dirty="0"/>
              <a:t> </a:t>
            </a:r>
            <a:r>
              <a:rPr lang="en-US" altLang="en-US" dirty="0"/>
              <a:t>Optimal HIV/AIDS care and treatment for all.</a:t>
            </a:r>
            <a:r>
              <a:rPr lang="en-US" altLang="en-US" b="1" dirty="0"/>
              <a:t> </a:t>
            </a:r>
          </a:p>
          <a:p>
            <a:pPr marL="0" indent="0" algn="ctr">
              <a:buNone/>
            </a:pPr>
            <a:endParaRPr lang="en-US" altLang="en-US" sz="2000" b="1" dirty="0"/>
          </a:p>
          <a:p>
            <a:pPr marL="0" indent="0" algn="ctr">
              <a:spcBef>
                <a:spcPct val="0"/>
              </a:spcBef>
              <a:buNone/>
            </a:pPr>
            <a:r>
              <a:rPr lang="en-US" altLang="en-US" sz="3800" b="1" dirty="0"/>
              <a:t>Mission</a:t>
            </a:r>
          </a:p>
          <a:p>
            <a:pPr marL="0" indent="0" algn="ctr">
              <a:buNone/>
            </a:pPr>
            <a:r>
              <a:rPr lang="en-US" altLang="en-US" dirty="0"/>
              <a:t>Provide leadership and resources to assure access to and retention in high quality, integrated care, and treatment services for vulnerable people living with HIV/AIDS and their families. </a:t>
            </a:r>
          </a:p>
          <a:p>
            <a:pPr marL="0" lvl="0" indent="0">
              <a:buNone/>
            </a:pPr>
            <a:endParaRPr lang="en-US" b="1" dirty="0">
              <a:solidFill>
                <a:srgbClr val="0F4D7B"/>
              </a:solidFill>
            </a:endParaRPr>
          </a:p>
        </p:txBody>
      </p:sp>
      <p:sp>
        <p:nvSpPr>
          <p:cNvPr id="4" name="Slide Number Placeholder 3"/>
          <p:cNvSpPr>
            <a:spLocks noGrp="1"/>
          </p:cNvSpPr>
          <p:nvPr>
            <p:ph type="sldNum" sz="quarter" idx="12"/>
          </p:nvPr>
        </p:nvSpPr>
        <p:spPr>
          <a:xfrm>
            <a:off x="9372600" y="6492875"/>
            <a:ext cx="2743200" cy="365125"/>
          </a:xfrm>
        </p:spPr>
        <p:txBody>
          <a:bodyPr/>
          <a:lstStyle/>
          <a:p>
            <a:fld id="{F9ECA865-404D-4A57-9AC1-FD3038CC100D}" type="slidenum">
              <a:rPr lang="en-US" smtClean="0"/>
              <a:pPr/>
              <a:t>3</a:t>
            </a:fld>
            <a:endParaRPr lang="en-US" dirty="0"/>
          </a:p>
        </p:txBody>
      </p:sp>
    </p:spTree>
    <p:extLst>
      <p:ext uri="{BB962C8B-B14F-4D97-AF65-F5344CB8AC3E}">
        <p14:creationId xmlns:p14="http://schemas.microsoft.com/office/powerpoint/2010/main" val="38891252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614" y="2766779"/>
            <a:ext cx="11000386" cy="2852737"/>
          </a:xfrm>
        </p:spPr>
        <p:txBody>
          <a:bodyPr>
            <a:normAutofit fontScale="90000"/>
          </a:bodyPr>
          <a:lstStyle/>
          <a:p>
            <a:r>
              <a:rPr lang="en-US" dirty="0"/>
              <a:t>HSS RSF</a:t>
            </a:r>
            <a:br>
              <a:rPr lang="en-US" dirty="0"/>
            </a:br>
            <a:r>
              <a:rPr lang="en-US" dirty="0"/>
              <a:t>Behavioral Health </a:t>
            </a:r>
            <a:br>
              <a:rPr lang="en-US" dirty="0"/>
            </a:br>
            <a:r>
              <a:rPr lang="en-US" dirty="0"/>
              <a:t>Human Services</a:t>
            </a:r>
            <a:br>
              <a:rPr lang="en-US" dirty="0"/>
            </a:br>
            <a:r>
              <a:rPr lang="en-US" sz="2400" dirty="0">
                <a:solidFill>
                  <a:srgbClr val="800000"/>
                </a:solidFill>
              </a:rPr>
              <a:t>Chaunetta Jones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67632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614" y="2766779"/>
            <a:ext cx="10515600" cy="2852737"/>
          </a:xfrm>
        </p:spPr>
        <p:txBody>
          <a:bodyPr>
            <a:normAutofit fontScale="90000"/>
          </a:bodyPr>
          <a:lstStyle/>
          <a:p>
            <a:r>
              <a:rPr lang="en-US" dirty="0"/>
              <a:t>Health and Human Services Recovery Support Function</a:t>
            </a:r>
            <a:br>
              <a:rPr lang="en-US" dirty="0"/>
            </a:br>
            <a:r>
              <a:rPr lang="en-US" dirty="0">
                <a:solidFill>
                  <a:srgbClr val="800000"/>
                </a:solidFill>
              </a:rPr>
              <a:t>Behavioral Health</a:t>
            </a:r>
            <a:br>
              <a:rPr lang="en-US" dirty="0">
                <a:solidFill>
                  <a:srgbClr val="800000"/>
                </a:solidFill>
              </a:rPr>
            </a:br>
            <a:r>
              <a:rPr lang="en-US" sz="3100" dirty="0"/>
              <a:t>Chaunetta Jones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Graphic 10" descr="Brain in head">
            <a:extLst>
              <a:ext uri="{FF2B5EF4-FFF2-40B4-BE49-F238E27FC236}">
                <a16:creationId xmlns:a16="http://schemas.microsoft.com/office/drawing/2014/main" id="{46AC1B83-97D9-F04B-88DB-4C38536AC8E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431227" y="1045757"/>
            <a:ext cx="1274374" cy="1274374"/>
          </a:xfrm>
          <a:prstGeom prst="rect">
            <a:avLst/>
          </a:prstGeom>
        </p:spPr>
      </p:pic>
    </p:spTree>
    <p:extLst>
      <p:ext uri="{BB962C8B-B14F-4D97-AF65-F5344CB8AC3E}">
        <p14:creationId xmlns:p14="http://schemas.microsoft.com/office/powerpoint/2010/main" val="37613255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Behavioral Health</a:t>
            </a:r>
            <a:endParaRPr lang="es-PR" dirty="0"/>
          </a:p>
        </p:txBody>
      </p:sp>
      <p:graphicFrame>
        <p:nvGraphicFramePr>
          <p:cNvPr id="5" name="Content Placeholder 4"/>
          <p:cNvGraphicFramePr>
            <a:graphicFrameLocks noGrp="1"/>
          </p:cNvGraphicFramePr>
          <p:nvPr>
            <p:ph idx="1"/>
            <p:extLst/>
          </p:nvPr>
        </p:nvGraphicFramePr>
        <p:xfrm>
          <a:off x="838200" y="1258888"/>
          <a:ext cx="10515600"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3"/>
          <p:cNvSpPr>
            <a:spLocks noGrp="1"/>
          </p:cNvSpPr>
          <p:nvPr>
            <p:ph type="sldNum" sz="quarter" idx="12"/>
          </p:nvPr>
        </p:nvSpPr>
        <p:spPr>
          <a:xfrm>
            <a:off x="9372600" y="6510905"/>
            <a:ext cx="2743200" cy="34709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a:ea typeface="+mn-ea"/>
                <a:cs typeface="+mn-cs"/>
              </a:rPr>
              <a:t>33</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01436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00000"/>
              </a:lnSpc>
            </a:pPr>
            <a:r>
              <a:rPr lang="en-US" dirty="0"/>
              <a:t>Behavioral Health</a:t>
            </a:r>
            <a:endParaRPr lang="es-PR" sz="4000" dirty="0"/>
          </a:p>
        </p:txBody>
      </p:sp>
      <p:graphicFrame>
        <p:nvGraphicFramePr>
          <p:cNvPr id="5" name="Content Placeholder 4"/>
          <p:cNvGraphicFramePr>
            <a:graphicFrameLocks noGrp="1"/>
          </p:cNvGraphicFramePr>
          <p:nvPr>
            <p:ph idx="1"/>
            <p:extLst/>
          </p:nvPr>
        </p:nvGraphicFramePr>
        <p:xfrm>
          <a:off x="685800" y="1066800"/>
          <a:ext cx="110490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ECA865-404D-4A57-9AC1-FD3038CC100D}"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48804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1705"/>
            <a:ext cx="11049000" cy="1325563"/>
          </a:xfrm>
        </p:spPr>
        <p:txBody>
          <a:bodyPr/>
          <a:lstStyle/>
          <a:p>
            <a:r>
              <a:rPr lang="en-US" dirty="0"/>
              <a:t>Behavioral Health Accomplishments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ECA865-404D-4A57-9AC1-FD3038CC100D}" type="slidenum">
              <a:rPr kumimoji="0" lang="en-US"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p:txBody>
          <a:bodyPr>
            <a:normAutofit/>
          </a:bodyPr>
          <a:lstStyle/>
          <a:p>
            <a:pPr lvl="0"/>
            <a:r>
              <a:rPr lang="en-US" dirty="0">
                <a:solidFill>
                  <a:srgbClr val="002060"/>
                </a:solidFill>
              </a:rPr>
              <a:t>Participated in HSS RSF Partner Listening Visits and visits to critical healthcare facilities to gather information and data on BH needs and opportunities to coordinate BH services across community settings including schools, outpatient clinics, hospitals and social services organizations</a:t>
            </a:r>
          </a:p>
          <a:p>
            <a:r>
              <a:rPr lang="en-US" dirty="0">
                <a:solidFill>
                  <a:srgbClr val="002060"/>
                </a:solidFill>
              </a:rPr>
              <a:t>Coordinated the distribution of SAMHSA educational materials throughout Puerto Rico via the Crisis Counseling Program (CCP)</a:t>
            </a:r>
          </a:p>
          <a:p>
            <a:pPr lvl="0"/>
            <a:r>
              <a:rPr lang="en-US" dirty="0">
                <a:solidFill>
                  <a:srgbClr val="002060"/>
                </a:solidFill>
              </a:rPr>
              <a:t>Ongoing compilation of a repository of behavioral health resources collected to-date, including potential assessment tools and health communication materials </a:t>
            </a:r>
          </a:p>
          <a:p>
            <a:pPr lvl="0"/>
            <a:endParaRPr lang="en-US" dirty="0"/>
          </a:p>
        </p:txBody>
      </p:sp>
      <p:pic>
        <p:nvPicPr>
          <p:cNvPr id="9" name="Graphic 10" descr="Brain in head">
            <a:extLst>
              <a:ext uri="{FF2B5EF4-FFF2-40B4-BE49-F238E27FC236}">
                <a16:creationId xmlns:a16="http://schemas.microsoft.com/office/drawing/2014/main" id="{57E20E74-5643-43DB-AA03-02C7539B76E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690980" y="4970720"/>
            <a:ext cx="810039" cy="810039"/>
          </a:xfrm>
          <a:prstGeom prst="rect">
            <a:avLst/>
          </a:prstGeom>
        </p:spPr>
      </p:pic>
    </p:spTree>
    <p:extLst>
      <p:ext uri="{BB962C8B-B14F-4D97-AF65-F5344CB8AC3E}">
        <p14:creationId xmlns:p14="http://schemas.microsoft.com/office/powerpoint/2010/main" val="27744399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1705"/>
            <a:ext cx="11049000" cy="1325563"/>
          </a:xfrm>
        </p:spPr>
        <p:txBody>
          <a:bodyPr/>
          <a:lstStyle/>
          <a:p>
            <a:r>
              <a:rPr lang="en-US" dirty="0"/>
              <a:t>Behavioral Health Accomplishments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ECA865-404D-4A57-9AC1-FD3038CC100D}" type="slidenum">
              <a:rPr kumimoji="0" lang="en-US"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838200" y="1258795"/>
            <a:ext cx="10515600" cy="4351338"/>
          </a:xfrm>
        </p:spPr>
        <p:txBody>
          <a:bodyPr>
            <a:normAutofit/>
          </a:bodyPr>
          <a:lstStyle/>
          <a:p>
            <a:r>
              <a:rPr lang="en-US" dirty="0">
                <a:solidFill>
                  <a:srgbClr val="002060"/>
                </a:solidFill>
              </a:rPr>
              <a:t>Submitted a proposal to provide evidence-based PFA and mental health hygiene across Puerto Rico</a:t>
            </a:r>
          </a:p>
          <a:p>
            <a:r>
              <a:rPr lang="en-US" dirty="0">
                <a:solidFill>
                  <a:srgbClr val="002060"/>
                </a:solidFill>
              </a:rPr>
              <a:t>Initiated the compilation of a database of vetted, trained volunteers who can provide community-level psychological first aid services</a:t>
            </a:r>
          </a:p>
          <a:p>
            <a:r>
              <a:rPr lang="en-US" dirty="0">
                <a:solidFill>
                  <a:srgbClr val="002060"/>
                </a:solidFill>
              </a:rPr>
              <a:t>Developed a Storytelling (“</a:t>
            </a:r>
            <a:r>
              <a:rPr lang="en-US" dirty="0" err="1">
                <a:solidFill>
                  <a:srgbClr val="002060"/>
                </a:solidFill>
              </a:rPr>
              <a:t>Cuéntame</a:t>
            </a:r>
            <a:r>
              <a:rPr lang="en-US" dirty="0">
                <a:solidFill>
                  <a:srgbClr val="002060"/>
                </a:solidFill>
              </a:rPr>
              <a:t>”) project to promote empowerment and post-disaster stress-reduction through peer-to-peer interaction</a:t>
            </a:r>
          </a:p>
          <a:p>
            <a:pPr lvl="0"/>
            <a:r>
              <a:rPr lang="en-US" dirty="0">
                <a:solidFill>
                  <a:srgbClr val="002060"/>
                </a:solidFill>
              </a:rPr>
              <a:t>Initiated a public service announcement (PSA) media campaign to educate the public about the realities of disaster reactions and point to resources available from ASSMCA, PRDOH, FEMA and the HSS</a:t>
            </a:r>
          </a:p>
          <a:p>
            <a:pPr lvl="0"/>
            <a:endParaRPr lang="en-US" dirty="0"/>
          </a:p>
          <a:p>
            <a:pPr lvl="0"/>
            <a:endParaRPr lang="en-US" dirty="0"/>
          </a:p>
          <a:p>
            <a:pPr lvl="0"/>
            <a:endParaRPr lang="en-US" dirty="0"/>
          </a:p>
        </p:txBody>
      </p:sp>
      <p:pic>
        <p:nvPicPr>
          <p:cNvPr id="7" name="Graphic 10" descr="Brain in head">
            <a:extLst>
              <a:ext uri="{FF2B5EF4-FFF2-40B4-BE49-F238E27FC236}">
                <a16:creationId xmlns:a16="http://schemas.microsoft.com/office/drawing/2014/main" id="{8006C520-1BCF-44F3-8AB0-E2EF5174F1B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715000" y="5029200"/>
            <a:ext cx="810039" cy="810039"/>
          </a:xfrm>
          <a:prstGeom prst="rect">
            <a:avLst/>
          </a:prstGeom>
        </p:spPr>
      </p:pic>
    </p:spTree>
    <p:extLst>
      <p:ext uri="{BB962C8B-B14F-4D97-AF65-F5344CB8AC3E}">
        <p14:creationId xmlns:p14="http://schemas.microsoft.com/office/powerpoint/2010/main" val="5814401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614" y="2766779"/>
            <a:ext cx="10515600" cy="2852737"/>
          </a:xfrm>
        </p:spPr>
        <p:txBody>
          <a:bodyPr/>
          <a:lstStyle/>
          <a:p>
            <a:r>
              <a:rPr lang="en-US" dirty="0"/>
              <a:t>Health and Human Services Recovery Support Function</a:t>
            </a:r>
            <a:br>
              <a:rPr lang="en-US" dirty="0"/>
            </a:br>
            <a:r>
              <a:rPr lang="en-US" dirty="0">
                <a:solidFill>
                  <a:srgbClr val="800000"/>
                </a:solidFill>
              </a:rPr>
              <a:t>Human Services </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Graphic 20" descr="Family with two children">
            <a:extLst>
              <a:ext uri="{FF2B5EF4-FFF2-40B4-BE49-F238E27FC236}">
                <a16:creationId xmlns:a16="http://schemas.microsoft.com/office/drawing/2014/main" id="{09C817B8-E27E-7A47-910E-E31F7C04B9A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490370" y="1454431"/>
            <a:ext cx="1156087" cy="1156087"/>
          </a:xfrm>
          <a:prstGeom prst="rect">
            <a:avLst/>
          </a:prstGeom>
        </p:spPr>
      </p:pic>
      <p:pic>
        <p:nvPicPr>
          <p:cNvPr id="7" name="Graphic 26" descr="Employee Badge">
            <a:extLst>
              <a:ext uri="{FF2B5EF4-FFF2-40B4-BE49-F238E27FC236}">
                <a16:creationId xmlns:a16="http://schemas.microsoft.com/office/drawing/2014/main" id="{B97511C8-4244-674F-AAB5-A05314761ED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3905097" y="1586867"/>
            <a:ext cx="927487" cy="987456"/>
          </a:xfrm>
          <a:prstGeom prst="rect">
            <a:avLst/>
          </a:prstGeom>
        </p:spPr>
      </p:pic>
      <p:pic>
        <p:nvPicPr>
          <p:cNvPr id="8" name="Graphic 22" descr="Schoolhouse">
            <a:extLst>
              <a:ext uri="{FF2B5EF4-FFF2-40B4-BE49-F238E27FC236}">
                <a16:creationId xmlns:a16="http://schemas.microsoft.com/office/drawing/2014/main" id="{3B829A60-6230-8A47-A6C9-7E1CA075C89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7717968" y="1683033"/>
            <a:ext cx="927487" cy="927487"/>
          </a:xfrm>
          <a:prstGeom prst="rect">
            <a:avLst/>
          </a:prstGeom>
        </p:spPr>
      </p:pic>
      <p:pic>
        <p:nvPicPr>
          <p:cNvPr id="9" name="Graphic 40" descr="Baby">
            <a:extLst>
              <a:ext uri="{FF2B5EF4-FFF2-40B4-BE49-F238E27FC236}">
                <a16:creationId xmlns:a16="http://schemas.microsoft.com/office/drawing/2014/main" id="{1D58A6F2-2403-1F41-AA44-C6EE38593E84}"/>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7161102" y="1805599"/>
            <a:ext cx="690571" cy="690571"/>
          </a:xfrm>
          <a:prstGeom prst="rect">
            <a:avLst/>
          </a:prstGeom>
        </p:spPr>
      </p:pic>
    </p:spTree>
    <p:extLst>
      <p:ext uri="{BB962C8B-B14F-4D97-AF65-F5344CB8AC3E}">
        <p14:creationId xmlns:p14="http://schemas.microsoft.com/office/powerpoint/2010/main" val="1988325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 Services </a:t>
            </a:r>
            <a:endParaRPr lang="es-PR" dirty="0"/>
          </a:p>
        </p:txBody>
      </p:sp>
      <p:graphicFrame>
        <p:nvGraphicFramePr>
          <p:cNvPr id="5" name="Content Placeholder 4"/>
          <p:cNvGraphicFramePr>
            <a:graphicFrameLocks noGrp="1"/>
          </p:cNvGraphicFramePr>
          <p:nvPr>
            <p:ph idx="1"/>
            <p:extLst/>
          </p:nvPr>
        </p:nvGraphicFramePr>
        <p:xfrm>
          <a:off x="838200" y="1258888"/>
          <a:ext cx="10515600"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ECA865-404D-4A57-9AC1-FD3038CC100D}"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55311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 Services</a:t>
            </a:r>
            <a:endParaRPr lang="es-PR"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79724392"/>
              </p:ext>
            </p:extLst>
          </p:nvPr>
        </p:nvGraphicFramePr>
        <p:xfrm>
          <a:off x="838200" y="990600"/>
          <a:ext cx="108204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ECA865-404D-4A57-9AC1-FD3038CC100D}"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69670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1705"/>
            <a:ext cx="11049000" cy="1325563"/>
          </a:xfrm>
        </p:spPr>
        <p:txBody>
          <a:bodyPr/>
          <a:lstStyle/>
          <a:p>
            <a:r>
              <a:rPr lang="en-US" dirty="0"/>
              <a:t>Human Services Accomplishments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ECA865-404D-4A57-9AC1-FD3038CC100D}"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838200" y="1123858"/>
            <a:ext cx="10515600" cy="5276942"/>
          </a:xfrm>
        </p:spPr>
        <p:txBody>
          <a:bodyPr>
            <a:normAutofit/>
          </a:bodyPr>
          <a:lstStyle/>
          <a:p>
            <a:r>
              <a:rPr lang="en-US" dirty="0">
                <a:solidFill>
                  <a:srgbClr val="002060"/>
                </a:solidFill>
              </a:rPr>
              <a:t>Worked with FEMA Hazard Mitigation and PA to identify a process for remediating and digitizing PRDF records contaminated by mold</a:t>
            </a:r>
          </a:p>
          <a:p>
            <a:r>
              <a:rPr lang="en-US" dirty="0">
                <a:solidFill>
                  <a:srgbClr val="002060"/>
                </a:solidFill>
              </a:rPr>
              <a:t>Educated PRDF staff on post-disaster environmental health threats posed by mold in buildings damaged by the Hurricane Maria </a:t>
            </a:r>
          </a:p>
          <a:p>
            <a:r>
              <a:rPr lang="en-US" dirty="0">
                <a:solidFill>
                  <a:srgbClr val="002060"/>
                </a:solidFill>
              </a:rPr>
              <a:t>Monitored USDA waivers related to increased NAP funding to encourage awareness of available food programs</a:t>
            </a:r>
          </a:p>
          <a:p>
            <a:pPr lvl="1"/>
            <a:r>
              <a:rPr lang="en-US" dirty="0">
                <a:solidFill>
                  <a:srgbClr val="002060"/>
                </a:solidFill>
              </a:rPr>
              <a:t>Supported PR authorities in requesting an extension or transitioning off of WIC, NAP and Children’s Nutrition Program waivers</a:t>
            </a:r>
          </a:p>
          <a:p>
            <a:pPr lvl="1"/>
            <a:r>
              <a:rPr lang="en-US" dirty="0">
                <a:solidFill>
                  <a:srgbClr val="002060"/>
                </a:solidFill>
              </a:rPr>
              <a:t>Launched analysis of anticipated increase in food costs due to loss of crops</a:t>
            </a:r>
          </a:p>
          <a:p>
            <a:pPr marL="0" lvl="0" indent="0">
              <a:buNone/>
            </a:pPr>
            <a:endParaRPr lang="en-US" dirty="0"/>
          </a:p>
        </p:txBody>
      </p:sp>
      <p:pic>
        <p:nvPicPr>
          <p:cNvPr id="5" name="Graphic 4" descr="Employee Badge">
            <a:extLst>
              <a:ext uri="{FF2B5EF4-FFF2-40B4-BE49-F238E27FC236}">
                <a16:creationId xmlns:a16="http://schemas.microsoft.com/office/drawing/2014/main" id="{94263785-7D8A-486F-A82A-77129BE0129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334000" y="5055607"/>
            <a:ext cx="927487" cy="927487"/>
          </a:xfrm>
          <a:prstGeom prst="rect">
            <a:avLst/>
          </a:prstGeom>
        </p:spPr>
      </p:pic>
    </p:spTree>
    <p:extLst>
      <p:ext uri="{BB962C8B-B14F-4D97-AF65-F5344CB8AC3E}">
        <p14:creationId xmlns:p14="http://schemas.microsoft.com/office/powerpoint/2010/main" val="4086320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52399"/>
            <a:ext cx="10972800" cy="838201"/>
          </a:xfrm>
        </p:spPr>
        <p:txBody>
          <a:bodyPr>
            <a:normAutofit/>
          </a:bodyPr>
          <a:lstStyle/>
          <a:p>
            <a:r>
              <a:rPr lang="en-US" sz="4000" b="1" dirty="0" smtClean="0">
                <a:solidFill>
                  <a:srgbClr val="0F4D7B"/>
                </a:solidFill>
                <a:latin typeface="+mn-lt"/>
              </a:rPr>
              <a:t>Ryan White HIV/AIDS Program</a:t>
            </a:r>
            <a:endParaRPr lang="en-US" sz="3200" b="1" dirty="0">
              <a:solidFill>
                <a:srgbClr val="800000"/>
              </a:solidFill>
              <a:latin typeface="+mn-lt"/>
            </a:endParaRPr>
          </a:p>
        </p:txBody>
      </p:sp>
      <p:sp>
        <p:nvSpPr>
          <p:cNvPr id="6" name="Content Placeholder 5"/>
          <p:cNvSpPr>
            <a:spLocks noGrp="1"/>
          </p:cNvSpPr>
          <p:nvPr>
            <p:ph idx="1"/>
          </p:nvPr>
        </p:nvSpPr>
        <p:spPr>
          <a:xfrm>
            <a:off x="228600" y="1143000"/>
            <a:ext cx="11582400" cy="4724400"/>
          </a:xfrm>
        </p:spPr>
        <p:txBody>
          <a:bodyPr>
            <a:normAutofit fontScale="92500"/>
          </a:bodyPr>
          <a:lstStyle/>
          <a:p>
            <a:pPr>
              <a:lnSpc>
                <a:spcPct val="100000"/>
              </a:lnSpc>
            </a:pPr>
            <a:r>
              <a:rPr lang="en-US" dirty="0"/>
              <a:t>Provides comprehensive system of HIV primary medical care, medications, and essential support services for low-income people living with HIV</a:t>
            </a:r>
          </a:p>
          <a:p>
            <a:pPr marL="753788" lvl="2">
              <a:lnSpc>
                <a:spcPct val="100000"/>
              </a:lnSpc>
              <a:spcBef>
                <a:spcPts val="600"/>
              </a:spcBef>
            </a:pPr>
            <a:r>
              <a:rPr lang="en-US" sz="2400" dirty="0">
                <a:solidFill>
                  <a:srgbClr val="0F4D7B"/>
                </a:solidFill>
              </a:rPr>
              <a:t>More than half of people living with diagnosed HIV in the United States – more than </a:t>
            </a:r>
            <a:r>
              <a:rPr lang="en-US" sz="2400" dirty="0" smtClean="0">
                <a:solidFill>
                  <a:srgbClr val="0F4D7B"/>
                </a:solidFill>
              </a:rPr>
              <a:t>550,000 </a:t>
            </a:r>
            <a:r>
              <a:rPr lang="en-US" sz="2400" dirty="0">
                <a:solidFill>
                  <a:srgbClr val="0F4D7B"/>
                </a:solidFill>
              </a:rPr>
              <a:t>people – receive care through the Ryan White HIV/AIDS Program </a:t>
            </a:r>
            <a:r>
              <a:rPr lang="en-US" sz="2400" dirty="0" smtClean="0">
                <a:solidFill>
                  <a:srgbClr val="0F4D7B"/>
                </a:solidFill>
              </a:rPr>
              <a:t>(RWHAP)</a:t>
            </a:r>
            <a:endParaRPr lang="en-US" sz="2400" dirty="0">
              <a:solidFill>
                <a:srgbClr val="0F4D7B"/>
              </a:solidFill>
            </a:endParaRPr>
          </a:p>
          <a:p>
            <a:pPr marL="296588" lvl="1">
              <a:lnSpc>
                <a:spcPct val="100000"/>
              </a:lnSpc>
              <a:spcBef>
                <a:spcPts val="600"/>
              </a:spcBef>
            </a:pPr>
            <a:r>
              <a:rPr lang="en-US" sz="2800" dirty="0" smtClean="0">
                <a:solidFill>
                  <a:srgbClr val="0F4D7B"/>
                </a:solidFill>
              </a:rPr>
              <a:t>Funds </a:t>
            </a:r>
            <a:r>
              <a:rPr lang="en-US" sz="2800" dirty="0">
                <a:solidFill>
                  <a:srgbClr val="0F4D7B"/>
                </a:solidFill>
              </a:rPr>
              <a:t>grants to states, cities/counties, and local community based organizations </a:t>
            </a:r>
          </a:p>
          <a:p>
            <a:pPr lvl="1">
              <a:lnSpc>
                <a:spcPct val="100000"/>
              </a:lnSpc>
              <a:spcBef>
                <a:spcPts val="600"/>
              </a:spcBef>
            </a:pPr>
            <a:r>
              <a:rPr lang="en-US" dirty="0">
                <a:solidFill>
                  <a:srgbClr val="0F4D7B"/>
                </a:solidFill>
              </a:rPr>
              <a:t>Recipients determine service delivery and funding priorities based on local needs and planning process</a:t>
            </a:r>
          </a:p>
          <a:p>
            <a:pPr>
              <a:lnSpc>
                <a:spcPct val="100000"/>
              </a:lnSpc>
              <a:spcBef>
                <a:spcPts val="600"/>
              </a:spcBef>
            </a:pPr>
            <a:r>
              <a:rPr lang="en-US" dirty="0" err="1" smtClean="0"/>
              <a:t>Payor</a:t>
            </a:r>
            <a:r>
              <a:rPr lang="en-US" dirty="0" smtClean="0"/>
              <a:t> </a:t>
            </a:r>
            <a:r>
              <a:rPr lang="en-US" dirty="0"/>
              <a:t>of last resort statutory provision:  RWHAP funds may not be used for services if another state or federal payer is available</a:t>
            </a:r>
          </a:p>
          <a:p>
            <a:r>
              <a:rPr lang="en-US" dirty="0"/>
              <a:t>84.9% of Ryan White HIV/AIDS Program clients were virally suppressed in 2016, exceeding national average of </a:t>
            </a:r>
            <a:r>
              <a:rPr lang="en-US" dirty="0" smtClean="0"/>
              <a:t>59.8%</a:t>
            </a:r>
            <a:endParaRPr lang="en-US" dirty="0"/>
          </a:p>
          <a:p>
            <a:pPr marL="0" lvl="0" indent="0">
              <a:buNone/>
            </a:pPr>
            <a:endParaRPr lang="en-US" b="1" dirty="0">
              <a:solidFill>
                <a:srgbClr val="0F4D7B"/>
              </a:solidFill>
            </a:endParaRPr>
          </a:p>
        </p:txBody>
      </p:sp>
      <p:sp>
        <p:nvSpPr>
          <p:cNvPr id="4" name="Slide Number Placeholder 3"/>
          <p:cNvSpPr>
            <a:spLocks noGrp="1"/>
          </p:cNvSpPr>
          <p:nvPr>
            <p:ph type="sldNum" sz="quarter" idx="12"/>
          </p:nvPr>
        </p:nvSpPr>
        <p:spPr>
          <a:xfrm>
            <a:off x="9372600" y="6492875"/>
            <a:ext cx="2743200" cy="365125"/>
          </a:xfrm>
        </p:spPr>
        <p:txBody>
          <a:bodyPr/>
          <a:lstStyle/>
          <a:p>
            <a:fld id="{F9ECA865-404D-4A57-9AC1-FD3038CC100D}" type="slidenum">
              <a:rPr lang="en-US" smtClean="0"/>
              <a:pPr/>
              <a:t>4</a:t>
            </a:fld>
            <a:endParaRPr lang="en-US" dirty="0"/>
          </a:p>
        </p:txBody>
      </p:sp>
      <p:sp>
        <p:nvSpPr>
          <p:cNvPr id="5" name="Rectangle 4"/>
          <p:cNvSpPr/>
          <p:nvPr/>
        </p:nvSpPr>
        <p:spPr>
          <a:xfrm>
            <a:off x="914400" y="6041638"/>
            <a:ext cx="9601200" cy="276999"/>
          </a:xfrm>
          <a:prstGeom prst="rect">
            <a:avLst/>
          </a:prstGeom>
        </p:spPr>
        <p:txBody>
          <a:bodyPr wrap="square">
            <a:spAutoFit/>
          </a:bodyPr>
          <a:lstStyle/>
          <a:p>
            <a:r>
              <a:rPr lang="en-US" altLang="en-US" sz="1200" i="1" dirty="0">
                <a:cs typeface="Arial" panose="020B0604020202020204" pitchFamily="34" charset="0"/>
              </a:rPr>
              <a:t>Source</a:t>
            </a:r>
            <a:r>
              <a:rPr lang="en-US" altLang="en-US" sz="1200" dirty="0">
                <a:cs typeface="Arial" panose="020B0604020202020204" pitchFamily="34" charset="0"/>
              </a:rPr>
              <a:t>: HRSA. Ryan White HIV/AIDS Program Annual Client-Level Data Report </a:t>
            </a:r>
            <a:r>
              <a:rPr lang="en-US" altLang="en-US" sz="1200" dirty="0" smtClean="0">
                <a:cs typeface="Arial" panose="020B0604020202020204" pitchFamily="34" charset="0"/>
              </a:rPr>
              <a:t>2016; </a:t>
            </a:r>
            <a:r>
              <a:rPr lang="en-US" sz="1200" dirty="0">
                <a:cs typeface="Arial" panose="020B0604020202020204" pitchFamily="34" charset="0"/>
              </a:rPr>
              <a:t>CDC. HIV Surveillance Supplemental Report 2016;21(No. 4)</a:t>
            </a:r>
            <a:endParaRPr lang="en-US" sz="1200" dirty="0"/>
          </a:p>
        </p:txBody>
      </p:sp>
    </p:spTree>
    <p:extLst>
      <p:ext uri="{BB962C8B-B14F-4D97-AF65-F5344CB8AC3E}">
        <p14:creationId xmlns:p14="http://schemas.microsoft.com/office/powerpoint/2010/main" val="3808328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1705"/>
            <a:ext cx="11049000" cy="1325563"/>
          </a:xfrm>
        </p:spPr>
        <p:txBody>
          <a:bodyPr/>
          <a:lstStyle/>
          <a:p>
            <a:r>
              <a:rPr lang="en-US" dirty="0"/>
              <a:t>Human Services Accomplishments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ECA865-404D-4A57-9AC1-FD3038CC100D}"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838200" y="1258794"/>
            <a:ext cx="10515600" cy="4837206"/>
          </a:xfrm>
        </p:spPr>
        <p:txBody>
          <a:bodyPr>
            <a:normAutofit/>
          </a:bodyPr>
          <a:lstStyle/>
          <a:p>
            <a:r>
              <a:rPr lang="en-US" dirty="0">
                <a:solidFill>
                  <a:srgbClr val="002060"/>
                </a:solidFill>
              </a:rPr>
              <a:t>Convened biweekly workgroup in partnership with the Ombudsman for the Elders (OPPEA) to identify priorities for seniors’ recovery and preparedness</a:t>
            </a:r>
          </a:p>
          <a:p>
            <a:pPr lvl="1"/>
            <a:r>
              <a:rPr lang="en-US" dirty="0">
                <a:solidFill>
                  <a:srgbClr val="002060"/>
                </a:solidFill>
              </a:rPr>
              <a:t>Received current list of all senior housing across Puerto Rico</a:t>
            </a:r>
          </a:p>
          <a:p>
            <a:pPr lvl="0"/>
            <a:r>
              <a:rPr lang="en-US" dirty="0">
                <a:solidFill>
                  <a:srgbClr val="002060"/>
                </a:solidFill>
              </a:rPr>
              <a:t>Supported transition of the Children and Youth Task Forces (CYTF) to local leadership at the Instituto del </a:t>
            </a:r>
            <a:r>
              <a:rPr lang="en-US" dirty="0" err="1">
                <a:solidFill>
                  <a:srgbClr val="002060"/>
                </a:solidFill>
              </a:rPr>
              <a:t>Desarrollo</a:t>
            </a:r>
            <a:r>
              <a:rPr lang="en-US" dirty="0">
                <a:solidFill>
                  <a:srgbClr val="002060"/>
                </a:solidFill>
              </a:rPr>
              <a:t> de la Juventud</a:t>
            </a:r>
          </a:p>
          <a:p>
            <a:pPr lvl="0"/>
            <a:r>
              <a:rPr lang="en-US" dirty="0">
                <a:solidFill>
                  <a:srgbClr val="002060"/>
                </a:solidFill>
              </a:rPr>
              <a:t>Collaborated with local partners to identify needs and recovery gaps for shelters that provide services to victims of domestic violence </a:t>
            </a:r>
          </a:p>
          <a:p>
            <a:pPr lvl="0"/>
            <a:endParaRPr lang="en-US" dirty="0"/>
          </a:p>
        </p:txBody>
      </p:sp>
      <p:pic>
        <p:nvPicPr>
          <p:cNvPr id="7" name="Graphic 6" descr="Family with two children">
            <a:extLst>
              <a:ext uri="{FF2B5EF4-FFF2-40B4-BE49-F238E27FC236}">
                <a16:creationId xmlns:a16="http://schemas.microsoft.com/office/drawing/2014/main" id="{6943799A-2052-47BC-9E2B-EED22F86521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632256" y="4903207"/>
            <a:ext cx="927487" cy="927487"/>
          </a:xfrm>
          <a:prstGeom prst="rect">
            <a:avLst/>
          </a:prstGeom>
        </p:spPr>
      </p:pic>
    </p:spTree>
    <p:extLst>
      <p:ext uri="{BB962C8B-B14F-4D97-AF65-F5344CB8AC3E}">
        <p14:creationId xmlns:p14="http://schemas.microsoft.com/office/powerpoint/2010/main" val="22545331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1705"/>
            <a:ext cx="11049000" cy="1325563"/>
          </a:xfrm>
        </p:spPr>
        <p:txBody>
          <a:bodyPr/>
          <a:lstStyle/>
          <a:p>
            <a:r>
              <a:rPr lang="en-US" dirty="0"/>
              <a:t>Human Services Accomplishments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ECA865-404D-4A57-9AC1-FD3038CC100D}"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685800" y="1146639"/>
            <a:ext cx="10820400" cy="4837206"/>
          </a:xfrm>
        </p:spPr>
        <p:txBody>
          <a:bodyPr>
            <a:normAutofit/>
          </a:bodyPr>
          <a:lstStyle/>
          <a:p>
            <a:pPr lvl="0"/>
            <a:r>
              <a:rPr lang="en-US" dirty="0">
                <a:solidFill>
                  <a:srgbClr val="002060"/>
                </a:solidFill>
              </a:rPr>
              <a:t>Coordinated logistics for a team from the NYC Department of Health and Mental Hygiene to provide mental hygiene training and train-the-trainer workshops to 1,527 individuals through 27 sessions across Puerto Rico</a:t>
            </a:r>
          </a:p>
          <a:p>
            <a:pPr lvl="0"/>
            <a:r>
              <a:rPr lang="en-US" dirty="0">
                <a:solidFill>
                  <a:srgbClr val="002060"/>
                </a:solidFill>
              </a:rPr>
              <a:t>Provided materials to PRDE for distribution to students and teachers related to hurricane preparedness, post-traumatic event resources and materials for students, human trafficking, and bullying</a:t>
            </a:r>
          </a:p>
          <a:p>
            <a:r>
              <a:rPr lang="en-US" dirty="0">
                <a:solidFill>
                  <a:srgbClr val="002060"/>
                </a:solidFill>
              </a:rPr>
              <a:t>Advocated for the ASSMCA CCP Grant to include specific focus on children through the inclusion of a Child Coordinator</a:t>
            </a:r>
          </a:p>
          <a:p>
            <a:pPr lvl="0"/>
            <a:endParaRPr lang="en-US" dirty="0">
              <a:solidFill>
                <a:srgbClr val="002060"/>
              </a:solidFill>
            </a:endParaRPr>
          </a:p>
          <a:p>
            <a:pPr marL="0" lvl="0" indent="0">
              <a:buNone/>
            </a:pPr>
            <a:endParaRPr lang="en-US" dirty="0"/>
          </a:p>
        </p:txBody>
      </p:sp>
      <p:pic>
        <p:nvPicPr>
          <p:cNvPr id="5" name="Graphic 4" descr="Schoolhouse">
            <a:extLst>
              <a:ext uri="{FF2B5EF4-FFF2-40B4-BE49-F238E27FC236}">
                <a16:creationId xmlns:a16="http://schemas.microsoft.com/office/drawing/2014/main" id="{1710BFE6-AFA5-431B-9658-72BE097291D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632256" y="5042700"/>
            <a:ext cx="927487" cy="927487"/>
          </a:xfrm>
          <a:prstGeom prst="rect">
            <a:avLst/>
          </a:prstGeom>
        </p:spPr>
      </p:pic>
      <p:pic>
        <p:nvPicPr>
          <p:cNvPr id="6" name="Graphic 5" descr="Baby">
            <a:extLst>
              <a:ext uri="{FF2B5EF4-FFF2-40B4-BE49-F238E27FC236}">
                <a16:creationId xmlns:a16="http://schemas.microsoft.com/office/drawing/2014/main" id="{52CA47D8-7DDE-4E8D-9845-BAD7E37DC1A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5075390" y="5207226"/>
            <a:ext cx="690571" cy="690571"/>
          </a:xfrm>
          <a:prstGeom prst="rect">
            <a:avLst/>
          </a:prstGeom>
        </p:spPr>
      </p:pic>
    </p:spTree>
    <p:extLst>
      <p:ext uri="{BB962C8B-B14F-4D97-AF65-F5344CB8AC3E}">
        <p14:creationId xmlns:p14="http://schemas.microsoft.com/office/powerpoint/2010/main" val="22800158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152400"/>
            <a:ext cx="7886700" cy="762000"/>
          </a:xfrm>
        </p:spPr>
        <p:txBody>
          <a:bodyPr>
            <a:noAutofit/>
          </a:bodyPr>
          <a:lstStyle/>
          <a:p>
            <a:r>
              <a:rPr lang="en-US" sz="4000" b="1" dirty="0">
                <a:solidFill>
                  <a:srgbClr val="0F4D7B"/>
                </a:solidFill>
                <a:latin typeface="+mn-lt"/>
              </a:rPr>
              <a:t>Contact Information</a:t>
            </a:r>
            <a:endParaRPr lang="en-US" sz="4000" b="1" dirty="0">
              <a:latin typeface="+mn-lt"/>
            </a:endParaRPr>
          </a:p>
        </p:txBody>
      </p:sp>
      <p:sp>
        <p:nvSpPr>
          <p:cNvPr id="6" name="Content Placeholder 5"/>
          <p:cNvSpPr>
            <a:spLocks noGrp="1"/>
          </p:cNvSpPr>
          <p:nvPr>
            <p:ph idx="1"/>
          </p:nvPr>
        </p:nvSpPr>
        <p:spPr>
          <a:xfrm>
            <a:off x="781050" y="1143000"/>
            <a:ext cx="10953750" cy="4724400"/>
          </a:xfrm>
        </p:spPr>
        <p:txBody>
          <a:bodyPr>
            <a:normAutofit/>
          </a:bodyPr>
          <a:lstStyle/>
          <a:p>
            <a:pPr marL="344488" indent="0">
              <a:spcBef>
                <a:spcPts val="1200"/>
              </a:spcBef>
              <a:buNone/>
            </a:pPr>
            <a:r>
              <a:rPr lang="en-US" b="1" dirty="0">
                <a:solidFill>
                  <a:srgbClr val="800000"/>
                </a:solidFill>
              </a:rPr>
              <a:t>Chaunetta Jones, PhD, MPH</a:t>
            </a:r>
          </a:p>
          <a:p>
            <a:pPr marL="344488" indent="0">
              <a:spcBef>
                <a:spcPts val="1200"/>
              </a:spcBef>
              <a:buNone/>
            </a:pPr>
            <a:r>
              <a:rPr lang="en-US" b="1" dirty="0">
                <a:solidFill>
                  <a:srgbClr val="800000"/>
                </a:solidFill>
              </a:rPr>
              <a:t>Health Scientist, Research &amp; Evaluation</a:t>
            </a:r>
          </a:p>
          <a:p>
            <a:pPr marL="344488" indent="0">
              <a:spcBef>
                <a:spcPts val="1200"/>
              </a:spcBef>
              <a:buNone/>
            </a:pPr>
            <a:r>
              <a:rPr lang="en-US" b="1" dirty="0">
                <a:solidFill>
                  <a:srgbClr val="800000"/>
                </a:solidFill>
              </a:rPr>
              <a:t>Office of Health Communication and Education</a:t>
            </a:r>
          </a:p>
          <a:p>
            <a:pPr marL="344488" indent="0">
              <a:spcBef>
                <a:spcPts val="1200"/>
              </a:spcBef>
              <a:buNone/>
            </a:pPr>
            <a:r>
              <a:rPr lang="en-US" b="1" dirty="0">
                <a:solidFill>
                  <a:srgbClr val="800000"/>
                </a:solidFill>
              </a:rPr>
              <a:t>FDA Center for Tobacco Products</a:t>
            </a:r>
          </a:p>
          <a:p>
            <a:pPr marL="344488" indent="0">
              <a:spcBef>
                <a:spcPts val="1200"/>
              </a:spcBef>
              <a:buNone/>
            </a:pPr>
            <a:r>
              <a:rPr lang="en-US" b="1" dirty="0">
                <a:solidFill>
                  <a:srgbClr val="800000"/>
                </a:solidFill>
              </a:rPr>
              <a:t>Email: Chaunetta.Jones@fda.hhs.gov	</a:t>
            </a:r>
          </a:p>
          <a:p>
            <a:pPr marL="344488" indent="0">
              <a:spcBef>
                <a:spcPts val="1200"/>
              </a:spcBef>
              <a:buNone/>
            </a:pPr>
            <a:r>
              <a:rPr lang="en-US" b="1" dirty="0">
                <a:solidFill>
                  <a:srgbClr val="800000"/>
                </a:solidFill>
              </a:rPr>
              <a:t>Phone: 240-402-0427</a:t>
            </a:r>
          </a:p>
          <a:p>
            <a:pPr marL="344488" indent="0">
              <a:spcBef>
                <a:spcPts val="1200"/>
              </a:spcBef>
              <a:buNone/>
            </a:pP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ECA865-404D-4A57-9AC1-FD3038CC100D}"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70644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614" y="2766779"/>
            <a:ext cx="11000386" cy="2852737"/>
          </a:xfrm>
        </p:spPr>
        <p:txBody>
          <a:bodyPr>
            <a:normAutofit fontScale="90000"/>
          </a:bodyPr>
          <a:lstStyle/>
          <a:p>
            <a:r>
              <a:rPr lang="en-US" dirty="0" smtClean="0"/>
              <a:t>HSS RSF</a:t>
            </a:r>
            <a:br>
              <a:rPr lang="en-US" dirty="0" smtClean="0"/>
            </a:br>
            <a:r>
              <a:rPr lang="en-US" dirty="0" smtClean="0"/>
              <a:t>Healthcare Services Restoration</a:t>
            </a:r>
            <a:br>
              <a:rPr lang="en-US" dirty="0" smtClean="0"/>
            </a:br>
            <a:r>
              <a:rPr lang="en-US" dirty="0" smtClean="0"/>
              <a:t>Public Health and Environmental Services</a:t>
            </a:r>
            <a:br>
              <a:rPr lang="en-US" dirty="0" smtClean="0"/>
            </a:br>
            <a:r>
              <a:rPr lang="en-US" sz="2400" dirty="0" smtClean="0">
                <a:solidFill>
                  <a:srgbClr val="800000"/>
                </a:solidFill>
              </a:rPr>
              <a:t>Mae Rupert</a:t>
            </a:r>
            <a:endParaRPr lang="en-US" sz="2400" dirty="0">
              <a:solidFill>
                <a:srgbClr val="800000"/>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42281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614" y="2766779"/>
            <a:ext cx="10515600" cy="2852737"/>
          </a:xfrm>
        </p:spPr>
        <p:txBody>
          <a:bodyPr/>
          <a:lstStyle/>
          <a:p>
            <a:r>
              <a:rPr lang="en-US" dirty="0" smtClean="0"/>
              <a:t>Health and Human Services Recovery Support Function</a:t>
            </a:r>
            <a:br>
              <a:rPr lang="en-US" dirty="0" smtClean="0"/>
            </a:br>
            <a:r>
              <a:rPr lang="en-US" dirty="0" smtClean="0">
                <a:solidFill>
                  <a:srgbClr val="800000"/>
                </a:solidFill>
              </a:rPr>
              <a:t>Healthcare Systems Restoration </a:t>
            </a:r>
            <a:endParaRPr lang="en-US" dirty="0">
              <a:solidFill>
                <a:srgbClr val="800000"/>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Graphic 8" descr="Medical">
            <a:extLst>
              <a:ext uri="{FF2B5EF4-FFF2-40B4-BE49-F238E27FC236}">
                <a16:creationId xmlns:a16="http://schemas.microsoft.com/office/drawing/2014/main" id="{5CA0F92E-173C-2E46-B337-608ACA0D2A9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4673898" y="1295832"/>
            <a:ext cx="1394516" cy="1394516"/>
          </a:xfrm>
          <a:prstGeom prst="rect">
            <a:avLst/>
          </a:prstGeom>
        </p:spPr>
      </p:pic>
      <p:pic>
        <p:nvPicPr>
          <p:cNvPr id="8" name="Graphic 6" descr="Users">
            <a:extLst>
              <a:ext uri="{FF2B5EF4-FFF2-40B4-BE49-F238E27FC236}">
                <a16:creationId xmlns:a16="http://schemas.microsoft.com/office/drawing/2014/main" id="{B498D206-38EE-BE48-B40A-96EC278987A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6400800" y="1447800"/>
            <a:ext cx="1166117" cy="1166117"/>
          </a:xfrm>
          <a:prstGeom prst="rect">
            <a:avLst/>
          </a:prstGeom>
        </p:spPr>
      </p:pic>
    </p:spTree>
    <p:extLst>
      <p:ext uri="{BB962C8B-B14F-4D97-AF65-F5344CB8AC3E}">
        <p14:creationId xmlns:p14="http://schemas.microsoft.com/office/powerpoint/2010/main" val="12243446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Healthcare Systems </a:t>
            </a:r>
            <a:r>
              <a:rPr lang="en-US" dirty="0" smtClean="0"/>
              <a:t>Restoration</a:t>
            </a:r>
            <a:endParaRPr lang="es-PR"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33859030"/>
              </p:ext>
            </p:extLst>
          </p:nvPr>
        </p:nvGraphicFramePr>
        <p:xfrm>
          <a:off x="838200" y="1258888"/>
          <a:ext cx="10515600"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F9ECA865-404D-4A57-9AC1-FD3038CC100D}" type="slidenum">
              <a:rPr lang="en-US" smtClean="0"/>
              <a:pPr/>
              <a:t>45</a:t>
            </a:fld>
            <a:endParaRPr lang="en-US" dirty="0"/>
          </a:p>
        </p:txBody>
      </p:sp>
    </p:spTree>
    <p:extLst>
      <p:ext uri="{BB962C8B-B14F-4D97-AF65-F5344CB8AC3E}">
        <p14:creationId xmlns:p14="http://schemas.microsoft.com/office/powerpoint/2010/main" val="279091754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Healthcare </a:t>
            </a:r>
            <a:r>
              <a:rPr lang="en-US" dirty="0" smtClean="0"/>
              <a:t>Systems Restoration</a:t>
            </a:r>
            <a:endParaRPr lang="es-PR"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3522689"/>
              </p:ext>
            </p:extLst>
          </p:nvPr>
        </p:nvGraphicFramePr>
        <p:xfrm>
          <a:off x="838200" y="1258888"/>
          <a:ext cx="10820400" cy="437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F9ECA865-404D-4A57-9AC1-FD3038CC100D}" type="slidenum">
              <a:rPr lang="en-US" smtClean="0"/>
              <a:pPr/>
              <a:t>46</a:t>
            </a:fld>
            <a:endParaRPr lang="en-US" dirty="0"/>
          </a:p>
        </p:txBody>
      </p:sp>
    </p:spTree>
    <p:extLst>
      <p:ext uri="{BB962C8B-B14F-4D97-AF65-F5344CB8AC3E}">
        <p14:creationId xmlns:p14="http://schemas.microsoft.com/office/powerpoint/2010/main" val="28081345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1705"/>
            <a:ext cx="11049000" cy="1460500"/>
          </a:xfrm>
        </p:spPr>
        <p:txBody>
          <a:bodyPr>
            <a:normAutofit/>
          </a:bodyPr>
          <a:lstStyle/>
          <a:p>
            <a:r>
              <a:rPr lang="en-US" sz="3600" dirty="0" smtClean="0"/>
              <a:t>Healthcare Landscape Assessment</a:t>
            </a:r>
            <a:endParaRPr lang="en-US" sz="3600" dirty="0"/>
          </a:p>
        </p:txBody>
      </p:sp>
      <p:sp>
        <p:nvSpPr>
          <p:cNvPr id="4" name="Slide Number Placeholder 3"/>
          <p:cNvSpPr>
            <a:spLocks noGrp="1"/>
          </p:cNvSpPr>
          <p:nvPr>
            <p:ph type="sldNum" sz="quarter" idx="12"/>
          </p:nvPr>
        </p:nvSpPr>
        <p:spPr/>
        <p:txBody>
          <a:bodyPr/>
          <a:lstStyle/>
          <a:p>
            <a:fld id="{F9ECA865-404D-4A57-9AC1-FD3038CC100D}" type="slidenum">
              <a:rPr lang="en-US" smtClean="0"/>
              <a:pPr/>
              <a:t>47</a:t>
            </a:fld>
            <a:endParaRPr lang="en-US" dirty="0"/>
          </a:p>
        </p:txBody>
      </p:sp>
      <p:sp>
        <p:nvSpPr>
          <p:cNvPr id="3" name="Content Placeholder 2"/>
          <p:cNvSpPr>
            <a:spLocks noGrp="1"/>
          </p:cNvSpPr>
          <p:nvPr>
            <p:ph idx="1"/>
          </p:nvPr>
        </p:nvSpPr>
        <p:spPr>
          <a:xfrm>
            <a:off x="838200" y="1524000"/>
            <a:ext cx="10515600" cy="4351338"/>
          </a:xfrm>
        </p:spPr>
        <p:txBody>
          <a:bodyPr/>
          <a:lstStyle/>
          <a:p>
            <a:pPr lvl="0" rtl="0"/>
            <a:r>
              <a:rPr lang="en-US" dirty="0" smtClean="0"/>
              <a:t>Identified critically impacted municipalities based on social vulnerability index, wind damage, and other data.</a:t>
            </a:r>
            <a:endParaRPr lang="en-US" dirty="0"/>
          </a:p>
          <a:p>
            <a:pPr lvl="0"/>
            <a:r>
              <a:rPr lang="en-US" dirty="0" smtClean="0"/>
              <a:t>Conducted visits to 21 municipalities, including 91 healthcare, education and social services facilities to assess health and social services needs impacting recovery. </a:t>
            </a:r>
            <a:endParaRPr lang="en-US" dirty="0"/>
          </a:p>
        </p:txBody>
      </p:sp>
      <p:pic>
        <p:nvPicPr>
          <p:cNvPr id="1026" name="Picture 2" descr="Image result for puerto Rico map healthcare regions"/>
          <p:cNvPicPr>
            <a:picLocks noChangeAspect="1" noChangeArrowheads="1"/>
          </p:cNvPicPr>
          <p:nvPr/>
        </p:nvPicPr>
        <p:blipFill rotWithShape="1">
          <a:blip r:embed="rId3">
            <a:extLst>
              <a:ext uri="{28A0092B-C50C-407E-A947-70E740481C1C}">
                <a14:useLocalDpi xmlns:a14="http://schemas.microsoft.com/office/drawing/2010/main" val="0"/>
              </a:ext>
            </a:extLst>
          </a:blip>
          <a:srcRect l="12617" t="41626" r="12617" b="15147"/>
          <a:stretch/>
        </p:blipFill>
        <p:spPr bwMode="auto">
          <a:xfrm>
            <a:off x="3048000" y="3886200"/>
            <a:ext cx="609600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56629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1705"/>
            <a:ext cx="11049000" cy="1325563"/>
          </a:xfrm>
        </p:spPr>
        <p:txBody>
          <a:bodyPr/>
          <a:lstStyle/>
          <a:p>
            <a:r>
              <a:rPr lang="en-US" dirty="0" smtClean="0"/>
              <a:t>Healthcare Systems Accomplishments</a:t>
            </a:r>
            <a:endParaRPr lang="en-US" dirty="0"/>
          </a:p>
        </p:txBody>
      </p:sp>
      <p:sp>
        <p:nvSpPr>
          <p:cNvPr id="4" name="Slide Number Placeholder 3"/>
          <p:cNvSpPr>
            <a:spLocks noGrp="1"/>
          </p:cNvSpPr>
          <p:nvPr>
            <p:ph type="sldNum" sz="quarter" idx="12"/>
          </p:nvPr>
        </p:nvSpPr>
        <p:spPr/>
        <p:txBody>
          <a:bodyPr/>
          <a:lstStyle/>
          <a:p>
            <a:fld id="{F9ECA865-404D-4A57-9AC1-FD3038CC100D}" type="slidenum">
              <a:rPr lang="en-US" smtClean="0"/>
              <a:pPr/>
              <a:t>48</a:t>
            </a:fld>
            <a:endParaRPr lang="en-US" dirty="0"/>
          </a:p>
        </p:txBody>
      </p:sp>
      <p:sp>
        <p:nvSpPr>
          <p:cNvPr id="3" name="Content Placeholder 2"/>
          <p:cNvSpPr>
            <a:spLocks noGrp="1"/>
          </p:cNvSpPr>
          <p:nvPr>
            <p:ph idx="1"/>
          </p:nvPr>
        </p:nvSpPr>
        <p:spPr/>
        <p:txBody>
          <a:bodyPr/>
          <a:lstStyle/>
          <a:p>
            <a:pPr lvl="0" rtl="0"/>
            <a:r>
              <a:rPr lang="en-US" dirty="0" smtClean="0"/>
              <a:t>Created an inventory of critical healthcare facilities in Puerto Rico</a:t>
            </a:r>
            <a:endParaRPr lang="en-US" dirty="0"/>
          </a:p>
          <a:p>
            <a:pPr lvl="0" rtl="0"/>
            <a:r>
              <a:rPr lang="en-US" dirty="0" smtClean="0"/>
              <a:t>Performed in-depth assessments of the operational status (administration and clinical services), capacity, and capability for preparedness and recovery of public and private nonprofit healthcare facilities that reported damages.</a:t>
            </a:r>
            <a:endParaRPr lang="en-US" dirty="0"/>
          </a:p>
          <a:p>
            <a:pPr lvl="0" rtl="0"/>
            <a:r>
              <a:rPr lang="en-US" dirty="0" smtClean="0"/>
              <a:t>Facilitated public assistance awareness and FEMA application process for eligible critical healthcare organizations. </a:t>
            </a:r>
            <a:endParaRPr lang="en-US" dirty="0"/>
          </a:p>
        </p:txBody>
      </p:sp>
      <p:sp>
        <p:nvSpPr>
          <p:cNvPr id="6" name="Rounded Rectangle 5"/>
          <p:cNvSpPr/>
          <p:nvPr/>
        </p:nvSpPr>
        <p:spPr>
          <a:xfrm>
            <a:off x="5021580" y="4800600"/>
            <a:ext cx="2148840" cy="1087834"/>
          </a:xfrm>
          <a:prstGeom prst="roundRect">
            <a:avLst>
              <a:gd name="adj" fmla="val 10000"/>
            </a:avLst>
          </a:prstGeom>
          <a:blipFill rotWithShape="1">
            <a:blip r:embed="rId3"/>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9321513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1705"/>
            <a:ext cx="11049000" cy="1325563"/>
          </a:xfrm>
        </p:spPr>
        <p:txBody>
          <a:bodyPr>
            <a:normAutofit/>
          </a:bodyPr>
          <a:lstStyle/>
          <a:p>
            <a:r>
              <a:rPr lang="en-US" dirty="0" smtClean="0"/>
              <a:t>Healthcare Workforce</a:t>
            </a:r>
            <a:endParaRPr lang="en-US" dirty="0"/>
          </a:p>
        </p:txBody>
      </p:sp>
      <p:sp>
        <p:nvSpPr>
          <p:cNvPr id="4" name="Slide Number Placeholder 3"/>
          <p:cNvSpPr>
            <a:spLocks noGrp="1"/>
          </p:cNvSpPr>
          <p:nvPr>
            <p:ph type="sldNum" sz="quarter" idx="12"/>
          </p:nvPr>
        </p:nvSpPr>
        <p:spPr/>
        <p:txBody>
          <a:bodyPr/>
          <a:lstStyle/>
          <a:p>
            <a:fld id="{F9ECA865-404D-4A57-9AC1-FD3038CC100D}" type="slidenum">
              <a:rPr lang="en-US" smtClean="0"/>
              <a:pPr/>
              <a:t>49</a:t>
            </a:fld>
            <a:endParaRPr lang="en-US" dirty="0"/>
          </a:p>
        </p:txBody>
      </p:sp>
      <p:sp>
        <p:nvSpPr>
          <p:cNvPr id="3" name="Content Placeholder 2"/>
          <p:cNvSpPr>
            <a:spLocks noGrp="1"/>
          </p:cNvSpPr>
          <p:nvPr>
            <p:ph idx="1"/>
          </p:nvPr>
        </p:nvSpPr>
        <p:spPr/>
        <p:txBody>
          <a:bodyPr/>
          <a:lstStyle/>
          <a:p>
            <a:pPr lvl="0" rtl="0"/>
            <a:r>
              <a:rPr lang="en-US" dirty="0" smtClean="0"/>
              <a:t>Held Workforce Recruitment and Retention workshop to understand the attrition, migration of healthcare professionals from Puerto Rico, healthcare professional specialty needs, and potential solutions to increase their recruitment and retention in the Commonwealth.</a:t>
            </a:r>
            <a:endParaRPr lang="en-US" dirty="0"/>
          </a:p>
          <a:p>
            <a:pPr lvl="0" rtl="0"/>
            <a:r>
              <a:rPr lang="en-US" dirty="0" smtClean="0"/>
              <a:t>Implementing workforce study to assess impact</a:t>
            </a:r>
            <a:endParaRPr lang="en-US" dirty="0"/>
          </a:p>
          <a:p>
            <a:pPr lvl="0"/>
            <a:r>
              <a:rPr lang="en-US" dirty="0" smtClean="0"/>
              <a:t>Collaborating with Infrastructure Sector to understand the pharmaceutical manufacturing impacts, dependencies, and economics and how to mitigate impact during future disasters</a:t>
            </a:r>
            <a:r>
              <a:rPr lang="en-US" dirty="0" smtClean="0">
                <a:solidFill>
                  <a:schemeClr val="tx1"/>
                </a:solidFill>
              </a:rPr>
              <a:t>.</a:t>
            </a:r>
            <a:endParaRPr lang="en-US" dirty="0">
              <a:solidFill>
                <a:schemeClr val="tx1"/>
              </a:solidFill>
            </a:endParaRPr>
          </a:p>
        </p:txBody>
      </p:sp>
      <p:sp>
        <p:nvSpPr>
          <p:cNvPr id="6" name="Rounded Rectangle 5"/>
          <p:cNvSpPr/>
          <p:nvPr/>
        </p:nvSpPr>
        <p:spPr>
          <a:xfrm>
            <a:off x="5021580" y="4963670"/>
            <a:ext cx="2148840" cy="1087834"/>
          </a:xfrm>
          <a:prstGeom prst="roundRect">
            <a:avLst>
              <a:gd name="adj" fmla="val 10000"/>
            </a:avLst>
          </a:prstGeom>
          <a:blipFill rotWithShape="1">
            <a:blip r:embed="rId3"/>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7204786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22"/>
            <a:ext cx="11658600" cy="1325563"/>
          </a:xfrm>
        </p:spPr>
        <p:txBody>
          <a:bodyPr>
            <a:normAutofit/>
          </a:bodyPr>
          <a:lstStyle/>
          <a:p>
            <a:r>
              <a:rPr lang="en-US" sz="4000" dirty="0" smtClean="0"/>
              <a:t>Welcome to the Emergency Preparedness Institute</a:t>
            </a:r>
            <a:endParaRPr lang="en-US" sz="40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ECA865-404D-4A57-9AC1-FD3038CC100D}" type="slidenum">
              <a:rPr kumimoji="0" lang="en-US"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Content Placeholder 1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39320" y="2136100"/>
            <a:ext cx="6351572" cy="2756694"/>
          </a:xfr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3750" y="5029200"/>
            <a:ext cx="860763" cy="1219200"/>
          </a:xfrm>
          <a:prstGeom prst="rect">
            <a:avLst/>
          </a:prstGeom>
        </p:spPr>
      </p:pic>
    </p:spTree>
    <p:extLst>
      <p:ext uri="{BB962C8B-B14F-4D97-AF65-F5344CB8AC3E}">
        <p14:creationId xmlns:p14="http://schemas.microsoft.com/office/powerpoint/2010/main" val="23410937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1705"/>
            <a:ext cx="11049000" cy="1325563"/>
          </a:xfrm>
        </p:spPr>
        <p:txBody>
          <a:bodyPr>
            <a:normAutofit/>
          </a:bodyPr>
          <a:lstStyle/>
          <a:p>
            <a:r>
              <a:rPr lang="en-US" dirty="0" smtClean="0"/>
              <a:t>Healthcare Policy and Planning</a:t>
            </a:r>
            <a:endParaRPr lang="en-US" dirty="0"/>
          </a:p>
        </p:txBody>
      </p:sp>
      <p:sp>
        <p:nvSpPr>
          <p:cNvPr id="4" name="Slide Number Placeholder 3"/>
          <p:cNvSpPr>
            <a:spLocks noGrp="1"/>
          </p:cNvSpPr>
          <p:nvPr>
            <p:ph type="sldNum" sz="quarter" idx="12"/>
          </p:nvPr>
        </p:nvSpPr>
        <p:spPr/>
        <p:txBody>
          <a:bodyPr/>
          <a:lstStyle/>
          <a:p>
            <a:fld id="{F9ECA865-404D-4A57-9AC1-FD3038CC100D}" type="slidenum">
              <a:rPr lang="en-US" smtClean="0"/>
              <a:pPr/>
              <a:t>50</a:t>
            </a:fld>
            <a:endParaRPr lang="en-US" dirty="0"/>
          </a:p>
        </p:txBody>
      </p:sp>
      <p:sp>
        <p:nvSpPr>
          <p:cNvPr id="3" name="Content Placeholder 2"/>
          <p:cNvSpPr>
            <a:spLocks noGrp="1"/>
          </p:cNvSpPr>
          <p:nvPr>
            <p:ph idx="1"/>
          </p:nvPr>
        </p:nvSpPr>
        <p:spPr/>
        <p:txBody>
          <a:bodyPr/>
          <a:lstStyle/>
          <a:p>
            <a:pPr lvl="0" rtl="0"/>
            <a:r>
              <a:rPr lang="en-US" dirty="0" smtClean="0"/>
              <a:t>Collaborated with PRDOH to support regional planning efforts for disaster preparedness and recovery efforts in each of the Puerto Rico health districts. </a:t>
            </a:r>
            <a:endParaRPr lang="en-US" dirty="0"/>
          </a:p>
          <a:p>
            <a:pPr lvl="0"/>
            <a:r>
              <a:rPr lang="en-US" dirty="0" smtClean="0"/>
              <a:t>Hosted seven regional community planning workshops with hospitals, clinics, dialysis centers, and other key healthcare stakeholders.</a:t>
            </a:r>
            <a:endParaRPr lang="en-US" dirty="0"/>
          </a:p>
          <a:p>
            <a:pPr lvl="0"/>
            <a:r>
              <a:rPr lang="en-US" dirty="0" smtClean="0"/>
              <a:t>Develop regional plans that build redundancy and support on-going recovery efforts in Puerto Rico’s health districts. </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4495800"/>
            <a:ext cx="1609725" cy="1609725"/>
          </a:xfrm>
          <a:prstGeom prst="rect">
            <a:avLst/>
          </a:prstGeom>
        </p:spPr>
      </p:pic>
    </p:spTree>
    <p:extLst>
      <p:ext uri="{BB962C8B-B14F-4D97-AF65-F5344CB8AC3E}">
        <p14:creationId xmlns:p14="http://schemas.microsoft.com/office/powerpoint/2010/main" val="86212681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614" y="2766779"/>
            <a:ext cx="10515600" cy="2852737"/>
          </a:xfrm>
        </p:spPr>
        <p:txBody>
          <a:bodyPr>
            <a:normAutofit fontScale="90000"/>
          </a:bodyPr>
          <a:lstStyle/>
          <a:p>
            <a:r>
              <a:rPr lang="en-US" dirty="0" smtClean="0"/>
              <a:t>Health and Human Services Recovery Support Function</a:t>
            </a:r>
            <a:br>
              <a:rPr lang="en-US" dirty="0" smtClean="0"/>
            </a:br>
            <a:r>
              <a:rPr lang="en-US" dirty="0" smtClean="0">
                <a:solidFill>
                  <a:srgbClr val="800000"/>
                </a:solidFill>
              </a:rPr>
              <a:t>Public Health and Environmental Health Services</a:t>
            </a:r>
            <a:endParaRPr lang="en-US" dirty="0">
              <a:solidFill>
                <a:srgbClr val="800000"/>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Graphic 18" descr="Team">
            <a:extLst>
              <a:ext uri="{FF2B5EF4-FFF2-40B4-BE49-F238E27FC236}">
                <a16:creationId xmlns:a16="http://schemas.microsoft.com/office/drawing/2014/main" id="{365BF378-7330-444F-8218-C8CD95501E6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5295717" y="958056"/>
            <a:ext cx="1366486" cy="1366486"/>
          </a:xfrm>
          <a:prstGeom prst="rect">
            <a:avLst/>
          </a:prstGeom>
        </p:spPr>
      </p:pic>
      <p:pic>
        <p:nvPicPr>
          <p:cNvPr id="3" name="Picture 2"/>
          <p:cNvPicPr>
            <a:picLocks noChangeAspect="1"/>
          </p:cNvPicPr>
          <p:nvPr/>
        </p:nvPicPr>
        <p:blipFill>
          <a:blip r:embed="rId13"/>
          <a:stretch>
            <a:fillRect/>
          </a:stretch>
        </p:blipFill>
        <p:spPr>
          <a:xfrm>
            <a:off x="3586284" y="979669"/>
            <a:ext cx="1334524" cy="1334524"/>
          </a:xfrm>
          <a:prstGeom prst="rect">
            <a:avLst/>
          </a:prstGeom>
        </p:spPr>
      </p:pic>
      <p:pic>
        <p:nvPicPr>
          <p:cNvPr id="7" name="Graphic 24" descr="Medicine">
            <a:extLst>
              <a:ext uri="{FF2B5EF4-FFF2-40B4-BE49-F238E27FC236}">
                <a16:creationId xmlns:a16="http://schemas.microsoft.com/office/drawing/2014/main" id="{198D380C-F519-7344-B7FF-9D2BFEB5EB7A}"/>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tretch>
            <a:fillRect/>
          </a:stretch>
        </p:blipFill>
        <p:spPr>
          <a:xfrm>
            <a:off x="7557413" y="1284617"/>
            <a:ext cx="927487" cy="927487"/>
          </a:xfrm>
          <a:prstGeom prst="rect">
            <a:avLst/>
          </a:prstGeom>
        </p:spPr>
      </p:pic>
      <p:pic>
        <p:nvPicPr>
          <p:cNvPr id="8" name="Graphic 28" descr="Apple">
            <a:extLst>
              <a:ext uri="{FF2B5EF4-FFF2-40B4-BE49-F238E27FC236}">
                <a16:creationId xmlns:a16="http://schemas.microsoft.com/office/drawing/2014/main" id="{75BCB0FA-B486-DE42-A90C-3A75D689152E}"/>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 xmlns:asvg="http://schemas.microsoft.com/office/drawing/2016/SVG/main" r:embed="rId22"/>
              </a:ext>
            </a:extLst>
          </a:blip>
          <a:stretch>
            <a:fillRect/>
          </a:stretch>
        </p:blipFill>
        <p:spPr>
          <a:xfrm>
            <a:off x="7137927" y="1386216"/>
            <a:ext cx="724287" cy="724287"/>
          </a:xfrm>
          <a:prstGeom prst="rect">
            <a:avLst/>
          </a:prstGeom>
        </p:spPr>
      </p:pic>
    </p:spTree>
    <p:extLst>
      <p:ext uri="{BB962C8B-B14F-4D97-AF65-F5344CB8AC3E}">
        <p14:creationId xmlns:p14="http://schemas.microsoft.com/office/powerpoint/2010/main" val="376732914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and Environmental Health Services</a:t>
            </a:r>
            <a:endParaRPr lang="es-PR"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01078992"/>
              </p:ext>
            </p:extLst>
          </p:nvPr>
        </p:nvGraphicFramePr>
        <p:xfrm>
          <a:off x="838200" y="1258888"/>
          <a:ext cx="10515600"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ECA865-404D-4A57-9AC1-FD3038CC100D}" type="slidenum">
              <a:rPr kumimoji="0" lang="en-US"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p:cNvSpPr/>
          <p:nvPr/>
        </p:nvSpPr>
        <p:spPr>
          <a:xfrm>
            <a:off x="11353800" y="609600"/>
            <a:ext cx="614761" cy="829168"/>
          </a:xfrm>
          <a:prstGeom prst="rect">
            <a:avLst/>
          </a:prstGeom>
          <a:blipFill>
            <a:blip r:embed="rId8" cstate="print">
              <a:duotone>
                <a:schemeClr val="accent1">
                  <a:shade val="45000"/>
                  <a:satMod val="135000"/>
                </a:schemeClr>
                <a:prstClr val="white"/>
              </a:duotone>
              <a:extLst>
                <a:ext uri="{28A0092B-C50C-407E-A947-70E740481C1C}">
                  <a14:useLocalDpi xmlns:a14="http://schemas.microsoft.com/office/drawing/2010/main"/>
                </a:ext>
              </a:extLst>
            </a:blip>
            <a:srcRect/>
            <a:stretch>
              <a:fillRect/>
            </a:stretch>
          </a:blipFill>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24510742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and Environmental Health Services</a:t>
            </a:r>
            <a:endParaRPr lang="es-PR"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21566111"/>
              </p:ext>
            </p:extLst>
          </p:nvPr>
        </p:nvGraphicFramePr>
        <p:xfrm>
          <a:off x="838200" y="1258888"/>
          <a:ext cx="10820400" cy="4760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ECA865-404D-4A57-9AC1-FD3038CC100D}" type="slidenum">
              <a:rPr kumimoji="0" lang="en-US"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p:cNvSpPr/>
          <p:nvPr/>
        </p:nvSpPr>
        <p:spPr>
          <a:xfrm>
            <a:off x="11353800" y="457200"/>
            <a:ext cx="614761" cy="981568"/>
          </a:xfrm>
          <a:prstGeom prst="rect">
            <a:avLst/>
          </a:prstGeom>
          <a:blipFill>
            <a:blip r:embed="rId8" cstate="print">
              <a:duotone>
                <a:schemeClr val="accent1">
                  <a:shade val="45000"/>
                  <a:satMod val="135000"/>
                </a:schemeClr>
                <a:prstClr val="white"/>
              </a:duotone>
              <a:extLst>
                <a:ext uri="{28A0092B-C50C-407E-A947-70E740481C1C}">
                  <a14:useLocalDpi xmlns:a14="http://schemas.microsoft.com/office/drawing/2010/main"/>
                </a:ext>
              </a:extLst>
            </a:blip>
            <a:srcRect/>
            <a:stretch>
              <a:fillRect/>
            </a:stretch>
          </a:blipFill>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55816407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1705"/>
            <a:ext cx="11049000" cy="1460500"/>
          </a:xfrm>
        </p:spPr>
        <p:txBody>
          <a:bodyPr>
            <a:normAutofit/>
          </a:bodyPr>
          <a:lstStyle/>
          <a:p>
            <a:r>
              <a:rPr lang="en-US" dirty="0" smtClean="0"/>
              <a:t>Public Health Accomplishments</a:t>
            </a: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ECA865-404D-4A57-9AC1-FD3038CC100D}" type="slidenum">
              <a:rPr kumimoji="0" lang="en-US"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p:txBody>
          <a:bodyPr/>
          <a:lstStyle/>
          <a:p>
            <a:pPr lvl="0"/>
            <a:r>
              <a:rPr lang="en-US" dirty="0" smtClean="0"/>
              <a:t>Developed the Comprehensive Disaster Assessment and Readiness Tool (CDART) to capture a readiness assessment 72 hours prior to a disaster from a facility and a rapid post-disaster assessment </a:t>
            </a:r>
            <a:endParaRPr lang="en-US" dirty="0"/>
          </a:p>
          <a:p>
            <a:pPr lvl="0"/>
            <a:r>
              <a:rPr lang="en-US" dirty="0" smtClean="0"/>
              <a:t>Provide support to PRDOH in re-establishing immunizations programs throughout the island</a:t>
            </a:r>
            <a:endParaRPr lang="en-US" dirty="0"/>
          </a:p>
          <a:p>
            <a:pPr lvl="0"/>
            <a:r>
              <a:rPr lang="en-US" dirty="0" smtClean="0"/>
              <a:t>Conducted 5 Regional Workshops that trained leadership spokespersons from 78 municipalities to enhance Puerto Rico’s crisis and emergency risk communication (CERC) capacity</a:t>
            </a:r>
            <a:endParaRPr lang="en-US" dirty="0"/>
          </a:p>
        </p:txBody>
      </p:sp>
      <p:sp>
        <p:nvSpPr>
          <p:cNvPr id="6" name="Rounded Rectangle 5"/>
          <p:cNvSpPr/>
          <p:nvPr/>
        </p:nvSpPr>
        <p:spPr>
          <a:xfrm>
            <a:off x="5021580" y="4876800"/>
            <a:ext cx="2148840" cy="1087834"/>
          </a:xfrm>
          <a:prstGeom prst="roundRect">
            <a:avLst>
              <a:gd name="adj" fmla="val 10000"/>
            </a:avLst>
          </a:prstGeom>
          <a:blipFill rotWithShape="1">
            <a:blip r:embed="rId3"/>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26125123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1705"/>
            <a:ext cx="11277600" cy="1325563"/>
          </a:xfrm>
        </p:spPr>
        <p:txBody>
          <a:bodyPr/>
          <a:lstStyle/>
          <a:p>
            <a:r>
              <a:rPr lang="en-US" dirty="0" smtClean="0"/>
              <a:t>Environmental Health Accomplishments</a:t>
            </a: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ECA865-404D-4A57-9AC1-FD3038CC100D}" type="slidenum">
              <a:rPr kumimoji="0" lang="en-US"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p:txBody>
          <a:bodyPr/>
          <a:lstStyle/>
          <a:p>
            <a:pPr lvl="0"/>
            <a:r>
              <a:rPr lang="en-US" dirty="0" smtClean="0"/>
              <a:t>Provided expert/advisory support to the PRDOH in identifying and building strategies to address public health and environmental health issues</a:t>
            </a:r>
          </a:p>
          <a:p>
            <a:pPr lvl="0" rtl="0"/>
            <a:r>
              <a:rPr lang="en-US" dirty="0" smtClean="0"/>
              <a:t>Provided support to PRDOH’s lab to assess, design, and coordinate the re-establishment of services</a:t>
            </a:r>
            <a:endParaRPr lang="en-US" dirty="0"/>
          </a:p>
          <a:p>
            <a:pPr lvl="0" rtl="0"/>
            <a:r>
              <a:rPr lang="en-US" dirty="0" smtClean="0"/>
              <a:t>Assisted in the structural assessment of 62 public health facilities.</a:t>
            </a:r>
            <a:endParaRPr lang="en-US" dirty="0"/>
          </a:p>
        </p:txBody>
      </p:sp>
      <p:sp>
        <p:nvSpPr>
          <p:cNvPr id="6" name="Rounded Rectangle 5"/>
          <p:cNvSpPr/>
          <p:nvPr/>
        </p:nvSpPr>
        <p:spPr>
          <a:xfrm>
            <a:off x="5021580" y="4657236"/>
            <a:ext cx="2148840" cy="1087834"/>
          </a:xfrm>
          <a:prstGeom prst="roundRect">
            <a:avLst>
              <a:gd name="adj" fmla="val 10000"/>
            </a:avLst>
          </a:prstGeom>
          <a:blipFill rotWithShape="1">
            <a:blip r:embed="rId3"/>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83176773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a:xfrm>
            <a:off x="838200" y="1258794"/>
            <a:ext cx="10515600" cy="5065805"/>
          </a:xfrm>
        </p:spPr>
        <p:txBody>
          <a:bodyPr>
            <a:normAutofit/>
          </a:bodyPr>
          <a:lstStyle/>
          <a:p>
            <a:pPr marL="0" indent="0">
              <a:buNone/>
            </a:pPr>
            <a:r>
              <a:rPr lang="en-US" dirty="0" smtClean="0"/>
              <a:t>Facilities can use</a:t>
            </a:r>
          </a:p>
          <a:p>
            <a:r>
              <a:rPr lang="en-US" dirty="0" smtClean="0">
                <a:solidFill>
                  <a:schemeClr val="tx1"/>
                </a:solidFill>
              </a:rPr>
              <a:t>On Assistant Secretary for Preparedness and Response</a:t>
            </a:r>
            <a:r>
              <a:rPr lang="en-US" b="1" dirty="0" smtClean="0">
                <a:solidFill>
                  <a:schemeClr val="tx1"/>
                </a:solidFill>
              </a:rPr>
              <a:t> </a:t>
            </a:r>
            <a:r>
              <a:rPr lang="en-US" dirty="0" smtClean="0">
                <a:solidFill>
                  <a:schemeClr val="tx1"/>
                </a:solidFill>
              </a:rPr>
              <a:t>(</a:t>
            </a:r>
            <a:r>
              <a:rPr lang="en-US" b="1" dirty="0" smtClean="0">
                <a:solidFill>
                  <a:schemeClr val="tx1"/>
                </a:solidFill>
              </a:rPr>
              <a:t>ASPR</a:t>
            </a:r>
            <a:r>
              <a:rPr lang="en-US" dirty="0" smtClean="0">
                <a:solidFill>
                  <a:schemeClr val="tx1"/>
                </a:solidFill>
              </a:rPr>
              <a:t>) Technical Resources, Assistance Center, &amp; Information Exchange</a:t>
            </a:r>
            <a:r>
              <a:rPr lang="en-US" b="1" dirty="0" smtClean="0">
                <a:solidFill>
                  <a:schemeClr val="tx1"/>
                </a:solidFill>
              </a:rPr>
              <a:t> </a:t>
            </a:r>
            <a:r>
              <a:rPr lang="en-US" dirty="0" smtClean="0">
                <a:solidFill>
                  <a:schemeClr val="tx1"/>
                </a:solidFill>
              </a:rPr>
              <a:t>(</a:t>
            </a:r>
            <a:r>
              <a:rPr lang="en-US" b="1" dirty="0" smtClean="0">
                <a:solidFill>
                  <a:schemeClr val="tx1"/>
                </a:solidFill>
              </a:rPr>
              <a:t>TRACIE</a:t>
            </a:r>
            <a:r>
              <a:rPr lang="en-US" dirty="0" smtClean="0">
                <a:solidFill>
                  <a:schemeClr val="tx1"/>
                </a:solidFill>
              </a:rPr>
              <a:t>) </a:t>
            </a:r>
            <a:r>
              <a:rPr lang="en-US" dirty="0" smtClean="0">
                <a:solidFill>
                  <a:schemeClr val="tx1"/>
                </a:solidFill>
                <a:hlinkClick r:id="rId3"/>
              </a:rPr>
              <a:t>www.asprtracie.hhs.gov</a:t>
            </a:r>
            <a:endParaRPr lang="en-US" dirty="0" smtClean="0">
              <a:solidFill>
                <a:schemeClr val="tx1"/>
              </a:solidFill>
            </a:endParaRPr>
          </a:p>
          <a:p>
            <a:pPr lvl="1"/>
            <a:r>
              <a:rPr lang="en-US" dirty="0" smtClean="0">
                <a:solidFill>
                  <a:schemeClr val="tx1"/>
                </a:solidFill>
              </a:rPr>
              <a:t>“Hurricane Resources at Your Fingertips” document </a:t>
            </a:r>
          </a:p>
          <a:p>
            <a:r>
              <a:rPr lang="en-US" dirty="0" smtClean="0">
                <a:solidFill>
                  <a:schemeClr val="tx1"/>
                </a:solidFill>
              </a:rPr>
              <a:t>On Joint </a:t>
            </a:r>
            <a:r>
              <a:rPr lang="en-US" dirty="0">
                <a:solidFill>
                  <a:schemeClr val="tx1"/>
                </a:solidFill>
              </a:rPr>
              <a:t>Commission </a:t>
            </a:r>
            <a:r>
              <a:rPr lang="en-US" dirty="0" smtClean="0">
                <a:solidFill>
                  <a:schemeClr val="tx1"/>
                </a:solidFill>
                <a:hlinkClick r:id="rId4"/>
              </a:rPr>
              <a:t>www.jointcommission.org</a:t>
            </a:r>
            <a:endParaRPr lang="en-US" dirty="0" smtClean="0">
              <a:solidFill>
                <a:schemeClr val="tx1"/>
              </a:solidFill>
            </a:endParaRPr>
          </a:p>
          <a:p>
            <a:pPr lvl="1"/>
            <a:r>
              <a:rPr lang="en-US" dirty="0" smtClean="0">
                <a:solidFill>
                  <a:schemeClr val="tx1"/>
                </a:solidFill>
              </a:rPr>
              <a:t>“Emergency Management Healthcare Environment Checklist”</a:t>
            </a:r>
          </a:p>
          <a:p>
            <a:pPr marL="0" indent="0">
              <a:buNone/>
            </a:pPr>
            <a:r>
              <a:rPr lang="en-US" dirty="0" smtClean="0"/>
              <a:t>Individuals </a:t>
            </a:r>
            <a:r>
              <a:rPr lang="en-US" dirty="0"/>
              <a:t>can use</a:t>
            </a:r>
          </a:p>
          <a:p>
            <a:pPr lvl="1"/>
            <a:r>
              <a:rPr lang="en-US" dirty="0" smtClean="0"/>
              <a:t>Ready.gov and Listo.gov</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F9ECA865-404D-4A57-9AC1-FD3038CC100D}" type="slidenum">
              <a:rPr lang="en-US" smtClean="0"/>
              <a:pPr/>
              <a:t>56</a:t>
            </a:fld>
            <a:endParaRPr lang="en-US" dirty="0"/>
          </a:p>
        </p:txBody>
      </p:sp>
    </p:spTree>
    <p:extLst>
      <p:ext uri="{BB962C8B-B14F-4D97-AF65-F5344CB8AC3E}">
        <p14:creationId xmlns:p14="http://schemas.microsoft.com/office/powerpoint/2010/main" val="175735661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152400"/>
            <a:ext cx="7886700" cy="762000"/>
          </a:xfrm>
        </p:spPr>
        <p:txBody>
          <a:bodyPr>
            <a:noAutofit/>
          </a:bodyPr>
          <a:lstStyle/>
          <a:p>
            <a:r>
              <a:rPr lang="en-US" sz="4000" b="1" dirty="0">
                <a:solidFill>
                  <a:srgbClr val="0F4D7B"/>
                </a:solidFill>
                <a:latin typeface="+mn-lt"/>
              </a:rPr>
              <a:t>Contact </a:t>
            </a:r>
            <a:r>
              <a:rPr lang="en-US" sz="4000" b="1" dirty="0" smtClean="0">
                <a:solidFill>
                  <a:srgbClr val="0F4D7B"/>
                </a:solidFill>
                <a:latin typeface="+mn-lt"/>
              </a:rPr>
              <a:t>Information</a:t>
            </a:r>
            <a:endParaRPr lang="en-US" sz="4000" b="1" dirty="0">
              <a:latin typeface="+mn-lt"/>
            </a:endParaRPr>
          </a:p>
        </p:txBody>
      </p:sp>
      <p:sp>
        <p:nvSpPr>
          <p:cNvPr id="6" name="Content Placeholder 5"/>
          <p:cNvSpPr>
            <a:spLocks noGrp="1"/>
          </p:cNvSpPr>
          <p:nvPr>
            <p:ph idx="1"/>
          </p:nvPr>
        </p:nvSpPr>
        <p:spPr>
          <a:xfrm>
            <a:off x="781050" y="1143000"/>
            <a:ext cx="10953750" cy="4724400"/>
          </a:xfrm>
        </p:spPr>
        <p:txBody>
          <a:bodyPr>
            <a:normAutofit/>
          </a:bodyPr>
          <a:lstStyle/>
          <a:p>
            <a:pPr marL="0" indent="0">
              <a:buNone/>
            </a:pPr>
            <a:r>
              <a:rPr lang="en-US" b="1" dirty="0" smtClean="0">
                <a:solidFill>
                  <a:srgbClr val="800000"/>
                </a:solidFill>
              </a:rPr>
              <a:t>Mae Rupert</a:t>
            </a:r>
          </a:p>
          <a:p>
            <a:pPr marL="0" indent="0">
              <a:buNone/>
            </a:pPr>
            <a:r>
              <a:rPr lang="en-US" b="1" dirty="0" smtClean="0">
                <a:solidFill>
                  <a:srgbClr val="800000"/>
                </a:solidFill>
              </a:rPr>
              <a:t>Branch Chief, Northeast Region</a:t>
            </a:r>
          </a:p>
          <a:p>
            <a:pPr marL="0" indent="0">
              <a:buNone/>
            </a:pPr>
            <a:r>
              <a:rPr lang="en-US" b="1" dirty="0" smtClean="0">
                <a:solidFill>
                  <a:srgbClr val="800000"/>
                </a:solidFill>
              </a:rPr>
              <a:t>Division of Metropolitan HIV/AIDS Programs (DMHAP)</a:t>
            </a:r>
          </a:p>
          <a:p>
            <a:pPr marL="0" indent="0">
              <a:buNone/>
            </a:pPr>
            <a:r>
              <a:rPr lang="en-US" b="1" dirty="0" smtClean="0">
                <a:solidFill>
                  <a:srgbClr val="800000"/>
                </a:solidFill>
              </a:rPr>
              <a:t>HIV/AIDS Bureau (HAB)</a:t>
            </a:r>
          </a:p>
          <a:p>
            <a:pPr marL="0" indent="0">
              <a:buNone/>
            </a:pPr>
            <a:r>
              <a:rPr lang="en-US" b="1" dirty="0" smtClean="0">
                <a:solidFill>
                  <a:srgbClr val="800000"/>
                </a:solidFill>
              </a:rPr>
              <a:t>Health </a:t>
            </a:r>
            <a:r>
              <a:rPr lang="en-US" b="1" dirty="0">
                <a:solidFill>
                  <a:srgbClr val="800000"/>
                </a:solidFill>
              </a:rPr>
              <a:t>Resources and Services Administration (HRSA)</a:t>
            </a:r>
          </a:p>
          <a:p>
            <a:pPr marL="0" indent="0">
              <a:buNone/>
            </a:pPr>
            <a:r>
              <a:rPr lang="en-US" b="1" dirty="0">
                <a:solidFill>
                  <a:srgbClr val="800000"/>
                </a:solidFill>
              </a:rPr>
              <a:t>Email: </a:t>
            </a:r>
            <a:r>
              <a:rPr lang="en-US" b="1" dirty="0" smtClean="0">
                <a:solidFill>
                  <a:srgbClr val="800000"/>
                </a:solidFill>
              </a:rPr>
              <a:t>Mrupert@hrsa.gov</a:t>
            </a:r>
            <a:endParaRPr lang="en-US" b="1" dirty="0">
              <a:solidFill>
                <a:srgbClr val="800000"/>
              </a:solidFill>
            </a:endParaRPr>
          </a:p>
          <a:p>
            <a:pPr marL="0" indent="0">
              <a:buNone/>
            </a:pPr>
            <a:r>
              <a:rPr lang="en-US" b="1" dirty="0">
                <a:solidFill>
                  <a:srgbClr val="800000"/>
                </a:solidFill>
              </a:rPr>
              <a:t>Phone: </a:t>
            </a:r>
            <a:r>
              <a:rPr lang="en-US" b="1" dirty="0" smtClean="0">
                <a:solidFill>
                  <a:srgbClr val="800000"/>
                </a:solidFill>
              </a:rPr>
              <a:t>301-443-8035</a:t>
            </a:r>
            <a:endParaRPr lang="en-US" b="1" dirty="0">
              <a:solidFill>
                <a:srgbClr val="800000"/>
              </a:solidFill>
            </a:endParaRPr>
          </a:p>
          <a:p>
            <a:pPr marL="0" indent="0">
              <a:buNone/>
            </a:pPr>
            <a:r>
              <a:rPr lang="en-US" b="1" dirty="0">
                <a:solidFill>
                  <a:srgbClr val="800000"/>
                </a:solidFill>
              </a:rPr>
              <a:t>Web: </a:t>
            </a:r>
            <a:r>
              <a:rPr lang="en-US" b="1" dirty="0">
                <a:solidFill>
                  <a:srgbClr val="0F4D7B"/>
                </a:solidFill>
                <a:hlinkClick r:id="rId3"/>
              </a:rPr>
              <a:t>hab.hrsa.gov</a:t>
            </a:r>
            <a:r>
              <a:rPr lang="en-US" b="1" dirty="0">
                <a:solidFill>
                  <a:srgbClr val="0F4D7B"/>
                </a:solidFill>
              </a:rPr>
              <a:t> </a:t>
            </a:r>
          </a:p>
          <a:p>
            <a:pPr lvl="0"/>
            <a:endParaRPr lang="en-US" b="1" dirty="0"/>
          </a:p>
        </p:txBody>
      </p:sp>
      <p:sp>
        <p:nvSpPr>
          <p:cNvPr id="4" name="Slide Number Placeholder 3"/>
          <p:cNvSpPr>
            <a:spLocks noGrp="1"/>
          </p:cNvSpPr>
          <p:nvPr>
            <p:ph type="sldNum" sz="quarter" idx="12"/>
          </p:nvPr>
        </p:nvSpPr>
        <p:spPr/>
        <p:txBody>
          <a:bodyPr/>
          <a:lstStyle/>
          <a:p>
            <a:fld id="{F9ECA865-404D-4A57-9AC1-FD3038CC100D}" type="slidenum">
              <a:rPr lang="en-US" smtClean="0"/>
              <a:pPr/>
              <a:t>57</a:t>
            </a:fld>
            <a:endParaRPr lang="en-US" dirty="0"/>
          </a:p>
        </p:txBody>
      </p:sp>
    </p:spTree>
    <p:extLst>
      <p:ext uri="{BB962C8B-B14F-4D97-AF65-F5344CB8AC3E}">
        <p14:creationId xmlns:p14="http://schemas.microsoft.com/office/powerpoint/2010/main" val="139066668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title="Connect icon"/>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8170" t="6977" r="7690" b="20678"/>
          <a:stretch/>
        </p:blipFill>
        <p:spPr>
          <a:xfrm>
            <a:off x="3328634" y="228043"/>
            <a:ext cx="782569" cy="672863"/>
          </a:xfrm>
          <a:prstGeom prst="rect">
            <a:avLst/>
          </a:prstGeom>
        </p:spPr>
      </p:pic>
      <p:sp>
        <p:nvSpPr>
          <p:cNvPr id="7" name="Title 2"/>
          <p:cNvSpPr>
            <a:spLocks noGrp="1"/>
          </p:cNvSpPr>
          <p:nvPr>
            <p:ph type="title"/>
          </p:nvPr>
        </p:nvSpPr>
        <p:spPr>
          <a:xfrm>
            <a:off x="4224457" y="230938"/>
            <a:ext cx="4345491" cy="732577"/>
          </a:xfrm>
        </p:spPr>
        <p:txBody>
          <a:bodyPr>
            <a:noAutofit/>
          </a:bodyPr>
          <a:lstStyle/>
          <a:p>
            <a:r>
              <a:rPr lang="en-US" sz="4000" b="1" dirty="0">
                <a:solidFill>
                  <a:srgbClr val="0F4D7B"/>
                </a:solidFill>
                <a:latin typeface="+mn-lt"/>
              </a:rPr>
              <a:t>Connect with HRSA</a:t>
            </a:r>
            <a:endParaRPr lang="en-US" b="1" dirty="0">
              <a:solidFill>
                <a:srgbClr val="0F4D7B"/>
              </a:solidFill>
              <a:latin typeface="+mn-lt"/>
            </a:endParaRPr>
          </a:p>
        </p:txBody>
      </p:sp>
      <p:sp>
        <p:nvSpPr>
          <p:cNvPr id="19" name="TextBox 18"/>
          <p:cNvSpPr txBox="1"/>
          <p:nvPr/>
        </p:nvSpPr>
        <p:spPr>
          <a:xfrm>
            <a:off x="2209801" y="1580092"/>
            <a:ext cx="7799311" cy="1538883"/>
          </a:xfrm>
          <a:prstGeom prst="rect">
            <a:avLst/>
          </a:prstGeom>
          <a:noFill/>
        </p:spPr>
        <p:txBody>
          <a:bodyPr wrap="square" rtlCol="0">
            <a:spAutoFit/>
          </a:bodyPr>
          <a:lstStyle/>
          <a:p>
            <a:pPr algn="ctr"/>
            <a:r>
              <a:rPr lang="en-US" sz="4000" dirty="0"/>
              <a:t>To learn more about our agency, visit</a:t>
            </a:r>
          </a:p>
          <a:p>
            <a:pPr algn="ctr"/>
            <a:r>
              <a:rPr lang="en-US" sz="1400" dirty="0">
                <a:solidFill>
                  <a:schemeClr val="accent5">
                    <a:lumMod val="50000"/>
                  </a:schemeClr>
                </a:solidFill>
              </a:rPr>
              <a:t> </a:t>
            </a:r>
          </a:p>
          <a:p>
            <a:pPr algn="ctr"/>
            <a:r>
              <a:rPr lang="en-US" sz="4000" dirty="0">
                <a:solidFill>
                  <a:schemeClr val="accent5">
                    <a:lumMod val="50000"/>
                  </a:schemeClr>
                </a:solidFill>
                <a:hlinkClick r:id="rId4"/>
              </a:rPr>
              <a:t>www.HRSA.gov</a:t>
            </a:r>
            <a:r>
              <a:rPr lang="en-US" sz="4000" dirty="0">
                <a:solidFill>
                  <a:schemeClr val="accent5">
                    <a:lumMod val="50000"/>
                  </a:schemeClr>
                </a:solidFill>
              </a:rPr>
              <a:t> </a:t>
            </a:r>
            <a:r>
              <a:rPr lang="en-US" sz="4000" dirty="0"/>
              <a:t> </a:t>
            </a:r>
          </a:p>
        </p:txBody>
      </p:sp>
      <p:grpSp>
        <p:nvGrpSpPr>
          <p:cNvPr id="8" name="Group 7" title="Sign up icon"/>
          <p:cNvGrpSpPr/>
          <p:nvPr/>
        </p:nvGrpSpPr>
        <p:grpSpPr>
          <a:xfrm>
            <a:off x="3630828" y="4199987"/>
            <a:ext cx="5165629" cy="553998"/>
            <a:chOff x="2106827" y="4199987"/>
            <a:chExt cx="5165629" cy="553998"/>
          </a:xfrm>
        </p:grpSpPr>
        <p:sp>
          <p:nvSpPr>
            <p:cNvPr id="2" name="Rectangle 1"/>
            <p:cNvSpPr/>
            <p:nvPr/>
          </p:nvSpPr>
          <p:spPr>
            <a:xfrm>
              <a:off x="2700456" y="4199987"/>
              <a:ext cx="4572000" cy="553998"/>
            </a:xfrm>
            <a:prstGeom prst="rect">
              <a:avLst/>
            </a:prstGeom>
          </p:spPr>
          <p:txBody>
            <a:bodyPr wrap="square">
              <a:spAutoFit/>
            </a:bodyPr>
            <a:lstStyle/>
            <a:p>
              <a:r>
                <a:rPr lang="en-US" sz="3000" dirty="0"/>
                <a:t>Sign up for the HRSA </a:t>
              </a:r>
              <a:r>
                <a:rPr lang="en-US" sz="3000" i="1" dirty="0"/>
                <a:t>eNews</a:t>
              </a:r>
            </a:p>
          </p:txBody>
        </p:sp>
        <p:grpSp>
          <p:nvGrpSpPr>
            <p:cNvPr id="35" name="Group 34"/>
            <p:cNvGrpSpPr/>
            <p:nvPr/>
          </p:nvGrpSpPr>
          <p:grpSpPr>
            <a:xfrm>
              <a:off x="2106827" y="4253145"/>
              <a:ext cx="512806" cy="485310"/>
              <a:chOff x="2106827" y="4253145"/>
              <a:chExt cx="512806" cy="485310"/>
            </a:xfrm>
          </p:grpSpPr>
          <p:sp>
            <p:nvSpPr>
              <p:cNvPr id="23" name="Oval 22"/>
              <p:cNvSpPr/>
              <p:nvPr/>
            </p:nvSpPr>
            <p:spPr>
              <a:xfrm>
                <a:off x="2106827" y="4253145"/>
                <a:ext cx="512806" cy="485310"/>
              </a:xfrm>
              <a:prstGeom prst="ellipse">
                <a:avLst/>
              </a:prstGeom>
              <a:solidFill>
                <a:schemeClr val="bg1"/>
              </a:solidFill>
              <a:ln w="38100">
                <a:solidFill>
                  <a:srgbClr val="0F4D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title="envelope icon">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95917" y="4331015"/>
                <a:ext cx="342006" cy="342006"/>
              </a:xfrm>
              <a:prstGeom prst="rect">
                <a:avLst/>
              </a:prstGeom>
            </p:spPr>
          </p:pic>
        </p:grpSp>
      </p:grpSp>
      <p:sp>
        <p:nvSpPr>
          <p:cNvPr id="3" name="Rectangle 2"/>
          <p:cNvSpPr/>
          <p:nvPr/>
        </p:nvSpPr>
        <p:spPr>
          <a:xfrm>
            <a:off x="3742507" y="4972527"/>
            <a:ext cx="1905000" cy="461665"/>
          </a:xfrm>
          <a:prstGeom prst="rect">
            <a:avLst/>
          </a:prstGeom>
        </p:spPr>
        <p:txBody>
          <a:bodyPr wrap="square">
            <a:spAutoFit/>
          </a:bodyPr>
          <a:lstStyle/>
          <a:p>
            <a:r>
              <a:rPr lang="en-US" sz="2400" dirty="0"/>
              <a:t>FOLLOW US:</a:t>
            </a:r>
          </a:p>
        </p:txBody>
      </p:sp>
      <p:grpSp>
        <p:nvGrpSpPr>
          <p:cNvPr id="5" name="Group 4" title="Social Media icon"/>
          <p:cNvGrpSpPr/>
          <p:nvPr/>
        </p:nvGrpSpPr>
        <p:grpSpPr>
          <a:xfrm>
            <a:off x="5562601" y="4985290"/>
            <a:ext cx="2590557" cy="497158"/>
            <a:chOff x="4014499" y="4954906"/>
            <a:chExt cx="2590557" cy="497158"/>
          </a:xfrm>
        </p:grpSpPr>
        <p:grpSp>
          <p:nvGrpSpPr>
            <p:cNvPr id="29" name="Group 28"/>
            <p:cNvGrpSpPr/>
            <p:nvPr/>
          </p:nvGrpSpPr>
          <p:grpSpPr>
            <a:xfrm>
              <a:off x="4014499" y="4954906"/>
              <a:ext cx="512806" cy="485310"/>
              <a:chOff x="4020387" y="4954906"/>
              <a:chExt cx="512806" cy="485310"/>
            </a:xfrm>
          </p:grpSpPr>
          <p:sp>
            <p:nvSpPr>
              <p:cNvPr id="30" name="Oval 29"/>
              <p:cNvSpPr/>
              <p:nvPr/>
            </p:nvSpPr>
            <p:spPr>
              <a:xfrm>
                <a:off x="4020387" y="4954906"/>
                <a:ext cx="512806" cy="485310"/>
              </a:xfrm>
              <a:prstGeom prst="ellipse">
                <a:avLst/>
              </a:prstGeom>
              <a:solidFill>
                <a:schemeClr val="bg1"/>
              </a:solidFill>
              <a:ln w="38100">
                <a:solidFill>
                  <a:srgbClr val="0F4D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title="Facebook Icon">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80492" y="5025251"/>
                <a:ext cx="174072" cy="357072"/>
              </a:xfrm>
              <a:prstGeom prst="rect">
                <a:avLst/>
              </a:prstGeom>
            </p:spPr>
          </p:pic>
        </p:grpSp>
        <p:grpSp>
          <p:nvGrpSpPr>
            <p:cNvPr id="32" name="Group 31"/>
            <p:cNvGrpSpPr/>
            <p:nvPr/>
          </p:nvGrpSpPr>
          <p:grpSpPr>
            <a:xfrm>
              <a:off x="4730053" y="4957554"/>
              <a:ext cx="512806" cy="485310"/>
              <a:chOff x="4730053" y="4957554"/>
              <a:chExt cx="512806" cy="485310"/>
            </a:xfrm>
          </p:grpSpPr>
          <p:sp>
            <p:nvSpPr>
              <p:cNvPr id="27" name="Oval 26"/>
              <p:cNvSpPr/>
              <p:nvPr/>
            </p:nvSpPr>
            <p:spPr>
              <a:xfrm>
                <a:off x="4730053" y="4957554"/>
                <a:ext cx="512806" cy="485310"/>
              </a:xfrm>
              <a:prstGeom prst="ellipse">
                <a:avLst/>
              </a:prstGeom>
              <a:solidFill>
                <a:schemeClr val="bg1"/>
              </a:solidFill>
              <a:ln w="38100">
                <a:solidFill>
                  <a:srgbClr val="0F4D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title="Twitter Icon">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36177" y="5067029"/>
                <a:ext cx="330567" cy="276922"/>
              </a:xfrm>
              <a:prstGeom prst="rect">
                <a:avLst/>
              </a:prstGeom>
            </p:spPr>
          </p:pic>
        </p:grpSp>
        <p:grpSp>
          <p:nvGrpSpPr>
            <p:cNvPr id="33" name="Group 32"/>
            <p:cNvGrpSpPr/>
            <p:nvPr/>
          </p:nvGrpSpPr>
          <p:grpSpPr>
            <a:xfrm>
              <a:off x="5411147" y="4966755"/>
              <a:ext cx="512806" cy="485309"/>
              <a:chOff x="5411147" y="4966755"/>
              <a:chExt cx="512806" cy="485309"/>
            </a:xfrm>
          </p:grpSpPr>
          <p:sp>
            <p:nvSpPr>
              <p:cNvPr id="17" name="Oval 16"/>
              <p:cNvSpPr/>
              <p:nvPr/>
            </p:nvSpPr>
            <p:spPr>
              <a:xfrm>
                <a:off x="5411147" y="4966755"/>
                <a:ext cx="512806" cy="485309"/>
              </a:xfrm>
              <a:prstGeom prst="ellipse">
                <a:avLst/>
              </a:prstGeom>
              <a:solidFill>
                <a:schemeClr val="bg1"/>
              </a:solidFill>
              <a:ln w="38100">
                <a:solidFill>
                  <a:srgbClr val="0F4D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title="Instagram Icon">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516075" y="5029200"/>
                <a:ext cx="332975" cy="332975"/>
              </a:xfrm>
              <a:prstGeom prst="rect">
                <a:avLst/>
              </a:prstGeom>
            </p:spPr>
          </p:pic>
        </p:grpSp>
        <p:grpSp>
          <p:nvGrpSpPr>
            <p:cNvPr id="34" name="Group 33"/>
            <p:cNvGrpSpPr/>
            <p:nvPr/>
          </p:nvGrpSpPr>
          <p:grpSpPr>
            <a:xfrm>
              <a:off x="6092249" y="4954906"/>
              <a:ext cx="512807" cy="485310"/>
              <a:chOff x="6092249" y="4954906"/>
              <a:chExt cx="512807" cy="485310"/>
            </a:xfrm>
          </p:grpSpPr>
          <p:sp>
            <p:nvSpPr>
              <p:cNvPr id="22" name="Oval 21"/>
              <p:cNvSpPr/>
              <p:nvPr/>
            </p:nvSpPr>
            <p:spPr>
              <a:xfrm>
                <a:off x="6092249" y="4954906"/>
                <a:ext cx="512807" cy="485310"/>
              </a:xfrm>
              <a:prstGeom prst="ellipse">
                <a:avLst/>
              </a:prstGeom>
              <a:solidFill>
                <a:schemeClr val="bg1"/>
              </a:solidFill>
              <a:ln w="38100">
                <a:solidFill>
                  <a:srgbClr val="0F4D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title="Youtube Icon">
                <a:hlinkClick r:id="rId13"/>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209484" y="5025250"/>
                <a:ext cx="278335" cy="336925"/>
              </a:xfrm>
              <a:prstGeom prst="rect">
                <a:avLst/>
              </a:prstGeom>
            </p:spPr>
          </p:pic>
        </p:grpSp>
      </p:grpSp>
      <p:sp>
        <p:nvSpPr>
          <p:cNvPr id="12" name="Slide Number Placeholder 11"/>
          <p:cNvSpPr>
            <a:spLocks noGrp="1"/>
          </p:cNvSpPr>
          <p:nvPr>
            <p:ph type="sldNum" sz="quarter" idx="12"/>
          </p:nvPr>
        </p:nvSpPr>
        <p:spPr/>
        <p:txBody>
          <a:bodyPr/>
          <a:lstStyle/>
          <a:p>
            <a:fld id="{F9ECA865-404D-4A57-9AC1-FD3038CC100D}" type="slidenum">
              <a:rPr lang="en-US" smtClean="0"/>
              <a:pPr/>
              <a:t>58</a:t>
            </a:fld>
            <a:endParaRPr lang="en-US" dirty="0"/>
          </a:p>
        </p:txBody>
      </p:sp>
    </p:spTree>
    <p:extLst>
      <p:ext uri="{BB962C8B-B14F-4D97-AF65-F5344CB8AC3E}">
        <p14:creationId xmlns:p14="http://schemas.microsoft.com/office/powerpoint/2010/main" val="347059863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twitter.com/PHEgov/status/1069696714058227718</a:t>
            </a:r>
            <a:endParaRPr lang="en-US" dirty="0" smtClean="0"/>
          </a:p>
          <a:p>
            <a:endParaRPr lang="en-US" dirty="0"/>
          </a:p>
        </p:txBody>
      </p:sp>
      <p:sp>
        <p:nvSpPr>
          <p:cNvPr id="4" name="Slide Number Placeholder 3"/>
          <p:cNvSpPr>
            <a:spLocks noGrp="1"/>
          </p:cNvSpPr>
          <p:nvPr>
            <p:ph type="sldNum" sz="quarter" idx="12"/>
          </p:nvPr>
        </p:nvSpPr>
        <p:spPr/>
        <p:txBody>
          <a:bodyPr/>
          <a:lstStyle/>
          <a:p>
            <a:fld id="{F9ECA865-404D-4A57-9AC1-FD3038CC100D}" type="slidenum">
              <a:rPr lang="en-US" smtClean="0"/>
              <a:pPr/>
              <a:t>59</a:t>
            </a:fld>
            <a:endParaRPr lang="en-US" dirty="0"/>
          </a:p>
        </p:txBody>
      </p:sp>
    </p:spTree>
    <p:extLst>
      <p:ext uri="{BB962C8B-B14F-4D97-AF65-F5344CB8AC3E}">
        <p14:creationId xmlns:p14="http://schemas.microsoft.com/office/powerpoint/2010/main" val="172941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Speaker Introductions</a:t>
            </a:r>
            <a:endParaRPr lang="en-US" dirty="0"/>
          </a:p>
        </p:txBody>
      </p:sp>
      <p:sp>
        <p:nvSpPr>
          <p:cNvPr id="3" name="Content Placeholder 2"/>
          <p:cNvSpPr>
            <a:spLocks noGrp="1"/>
          </p:cNvSpPr>
          <p:nvPr>
            <p:ph idx="1"/>
          </p:nvPr>
        </p:nvSpPr>
        <p:spPr>
          <a:xfrm>
            <a:off x="838200" y="990600"/>
            <a:ext cx="10515600" cy="5608638"/>
          </a:xfrm>
        </p:spPr>
        <p:txBody>
          <a:bodyPr>
            <a:normAutofit fontScale="70000" lnSpcReduction="20000"/>
          </a:bodyPr>
          <a:lstStyle/>
          <a:p>
            <a:pPr marL="344488" indent="0">
              <a:spcBef>
                <a:spcPts val="1200"/>
              </a:spcBef>
              <a:buNone/>
            </a:pPr>
            <a:endParaRPr lang="en-US" sz="100" b="1" dirty="0" smtClean="0"/>
          </a:p>
          <a:p>
            <a:pPr marL="344488" indent="0">
              <a:spcBef>
                <a:spcPts val="1200"/>
              </a:spcBef>
              <a:buNone/>
            </a:pPr>
            <a:r>
              <a:rPr lang="en-US" sz="3100" b="1" dirty="0" smtClean="0"/>
              <a:t>Joshua Barnes </a:t>
            </a:r>
          </a:p>
          <a:p>
            <a:pPr marL="344488" indent="0">
              <a:spcBef>
                <a:spcPts val="0"/>
              </a:spcBef>
              <a:buNone/>
            </a:pPr>
            <a:r>
              <a:rPr lang="en-US" dirty="0"/>
              <a:t>Acting </a:t>
            </a:r>
            <a:r>
              <a:rPr lang="en-US" dirty="0" smtClean="0"/>
              <a:t>Director</a:t>
            </a:r>
          </a:p>
          <a:p>
            <a:pPr marL="344488" indent="0">
              <a:spcBef>
                <a:spcPts val="0"/>
              </a:spcBef>
              <a:buNone/>
            </a:pPr>
            <a:r>
              <a:rPr lang="en-US" dirty="0" smtClean="0"/>
              <a:t>Recovery Division</a:t>
            </a:r>
          </a:p>
          <a:p>
            <a:pPr marL="344488" indent="0">
              <a:spcBef>
                <a:spcPts val="0"/>
              </a:spcBef>
              <a:buNone/>
            </a:pPr>
            <a:r>
              <a:rPr lang="en-US" dirty="0" smtClean="0"/>
              <a:t>Department of Health and Human Services</a:t>
            </a:r>
          </a:p>
          <a:p>
            <a:pPr marL="344488" indent="0">
              <a:spcBef>
                <a:spcPts val="0"/>
              </a:spcBef>
              <a:buNone/>
            </a:pPr>
            <a:r>
              <a:rPr lang="en-US" dirty="0" smtClean="0"/>
              <a:t>Assistant Secretary for Preparedness and Response (ASPR)</a:t>
            </a:r>
          </a:p>
          <a:p>
            <a:pPr marL="344488" indent="0">
              <a:spcBef>
                <a:spcPts val="0"/>
              </a:spcBef>
              <a:buNone/>
            </a:pPr>
            <a:endParaRPr lang="en-US" b="1" dirty="0" smtClean="0"/>
          </a:p>
          <a:p>
            <a:pPr marL="344488" indent="0">
              <a:spcBef>
                <a:spcPts val="0"/>
              </a:spcBef>
              <a:buNone/>
            </a:pPr>
            <a:r>
              <a:rPr lang="en-US" sz="3100" b="1" dirty="0" smtClean="0"/>
              <a:t>CAPT Todd Lennon</a:t>
            </a:r>
          </a:p>
          <a:p>
            <a:pPr marL="344488" indent="0">
              <a:lnSpc>
                <a:spcPct val="100000"/>
              </a:lnSpc>
              <a:spcBef>
                <a:spcPts val="0"/>
              </a:spcBef>
              <a:buNone/>
            </a:pPr>
            <a:r>
              <a:rPr lang="en-US" dirty="0"/>
              <a:t>Emergency Coordinator </a:t>
            </a:r>
          </a:p>
          <a:p>
            <a:pPr marL="344488" indent="0">
              <a:lnSpc>
                <a:spcPct val="100000"/>
              </a:lnSpc>
              <a:spcBef>
                <a:spcPts val="0"/>
              </a:spcBef>
              <a:buNone/>
            </a:pPr>
            <a:r>
              <a:rPr lang="en-US" dirty="0"/>
              <a:t>Division of Security Services</a:t>
            </a:r>
          </a:p>
          <a:p>
            <a:pPr marL="344488" indent="0">
              <a:lnSpc>
                <a:spcPct val="100000"/>
              </a:lnSpc>
              <a:spcBef>
                <a:spcPts val="0"/>
              </a:spcBef>
              <a:buNone/>
            </a:pPr>
            <a:r>
              <a:rPr lang="en-US" dirty="0"/>
              <a:t>Health Resources and Services </a:t>
            </a:r>
            <a:r>
              <a:rPr lang="en-US" dirty="0" smtClean="0"/>
              <a:t>Administration</a:t>
            </a:r>
          </a:p>
          <a:p>
            <a:pPr marL="344488" indent="0">
              <a:spcBef>
                <a:spcPts val="0"/>
              </a:spcBef>
              <a:buNone/>
            </a:pPr>
            <a:endParaRPr lang="en-US" b="1" dirty="0" smtClean="0"/>
          </a:p>
          <a:p>
            <a:pPr marL="344488" indent="0">
              <a:spcBef>
                <a:spcPts val="0"/>
              </a:spcBef>
              <a:buNone/>
            </a:pPr>
            <a:r>
              <a:rPr lang="en-US" sz="3100" b="1" dirty="0" smtClean="0"/>
              <a:t>Chaunetta Jones, PhD, MPH</a:t>
            </a:r>
            <a:endParaRPr lang="en-US" sz="3100" b="1" dirty="0"/>
          </a:p>
          <a:p>
            <a:pPr marL="344488" indent="0">
              <a:spcBef>
                <a:spcPts val="0"/>
              </a:spcBef>
              <a:buNone/>
            </a:pPr>
            <a:r>
              <a:rPr lang="en-US" dirty="0" smtClean="0"/>
              <a:t>Health </a:t>
            </a:r>
            <a:r>
              <a:rPr lang="en-US" dirty="0"/>
              <a:t>Scientist, Research &amp; Evaluation </a:t>
            </a:r>
          </a:p>
          <a:p>
            <a:pPr marL="344488" indent="0">
              <a:spcBef>
                <a:spcPts val="0"/>
              </a:spcBef>
              <a:buNone/>
            </a:pPr>
            <a:r>
              <a:rPr lang="en-US" dirty="0"/>
              <a:t>FDA Center for Tobacco Products</a:t>
            </a:r>
          </a:p>
          <a:p>
            <a:pPr marL="344488" indent="0">
              <a:spcBef>
                <a:spcPts val="0"/>
              </a:spcBef>
              <a:buNone/>
            </a:pPr>
            <a:r>
              <a:rPr lang="en-US" dirty="0"/>
              <a:t>Office of Health Communication &amp; Education</a:t>
            </a:r>
          </a:p>
          <a:p>
            <a:pPr marL="344488" indent="0">
              <a:spcBef>
                <a:spcPts val="0"/>
              </a:spcBef>
              <a:buNone/>
            </a:pPr>
            <a:r>
              <a:rPr lang="en-US" dirty="0"/>
              <a:t>U.S. Food and Drug </a:t>
            </a:r>
            <a:r>
              <a:rPr lang="en-US" dirty="0" smtClean="0"/>
              <a:t>Administration</a:t>
            </a:r>
          </a:p>
          <a:p>
            <a:pPr marL="344488" indent="0">
              <a:spcBef>
                <a:spcPts val="0"/>
              </a:spcBef>
              <a:buNone/>
            </a:pPr>
            <a:endParaRPr lang="en-US" sz="3100" b="1" dirty="0" smtClean="0"/>
          </a:p>
          <a:p>
            <a:pPr marL="344488" indent="0">
              <a:spcBef>
                <a:spcPts val="0"/>
              </a:spcBef>
              <a:buNone/>
            </a:pPr>
            <a:r>
              <a:rPr lang="en-US" sz="3100" b="1" dirty="0" smtClean="0"/>
              <a:t>Mae Rupert</a:t>
            </a:r>
            <a:endParaRPr lang="en-US" sz="3100" b="1" dirty="0"/>
          </a:p>
          <a:p>
            <a:pPr marL="344488" indent="0">
              <a:lnSpc>
                <a:spcPct val="100000"/>
              </a:lnSpc>
              <a:spcBef>
                <a:spcPts val="0"/>
              </a:spcBef>
              <a:buNone/>
            </a:pPr>
            <a:r>
              <a:rPr lang="en-US" dirty="0" smtClean="0"/>
              <a:t>Branch Chief, Northwest Region</a:t>
            </a:r>
            <a:endParaRPr lang="en-US" dirty="0"/>
          </a:p>
          <a:p>
            <a:pPr marL="344488" indent="0">
              <a:lnSpc>
                <a:spcPct val="100000"/>
              </a:lnSpc>
              <a:spcBef>
                <a:spcPts val="0"/>
              </a:spcBef>
              <a:buNone/>
            </a:pPr>
            <a:r>
              <a:rPr lang="en-US" dirty="0"/>
              <a:t>Division of </a:t>
            </a:r>
            <a:r>
              <a:rPr lang="en-US" dirty="0" smtClean="0"/>
              <a:t>Metropolitan HIV/AIDS Programs</a:t>
            </a:r>
          </a:p>
          <a:p>
            <a:pPr marL="344488" indent="0">
              <a:lnSpc>
                <a:spcPct val="100000"/>
              </a:lnSpc>
              <a:spcBef>
                <a:spcPts val="0"/>
              </a:spcBef>
              <a:buNone/>
            </a:pPr>
            <a:r>
              <a:rPr lang="en-US" dirty="0" smtClean="0"/>
              <a:t>HIV/AIDS Bureau</a:t>
            </a:r>
            <a:endParaRPr lang="en-US" dirty="0"/>
          </a:p>
          <a:p>
            <a:pPr marL="344488" indent="0">
              <a:lnSpc>
                <a:spcPct val="100000"/>
              </a:lnSpc>
              <a:spcBef>
                <a:spcPts val="0"/>
              </a:spcBef>
              <a:buNone/>
            </a:pPr>
            <a:r>
              <a:rPr lang="en-US" dirty="0"/>
              <a:t>Health Resources and Services </a:t>
            </a:r>
            <a:r>
              <a:rPr lang="en-US" dirty="0" smtClean="0"/>
              <a:t>Administration</a:t>
            </a: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ECA865-404D-4A57-9AC1-FD3038CC100D}" type="slidenum">
              <a:rPr kumimoji="0" lang="en-US"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28753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01705"/>
            <a:ext cx="10820400" cy="1460499"/>
          </a:xfrm>
        </p:spPr>
        <p:txBody>
          <a:bodyPr>
            <a:normAutofit/>
          </a:bodyPr>
          <a:lstStyle/>
          <a:p>
            <a:r>
              <a:rPr lang="en-US" sz="4000" dirty="0" smtClean="0"/>
              <a:t>Emergency Preparedness Institute </a:t>
            </a:r>
            <a:br>
              <a:rPr lang="en-US" sz="4000" dirty="0" smtClean="0"/>
            </a:br>
            <a:r>
              <a:rPr lang="en-US" sz="4000" dirty="0" smtClean="0"/>
              <a:t>Learning Objectives</a:t>
            </a:r>
            <a:endParaRPr lang="en-US" sz="4000" dirty="0"/>
          </a:p>
        </p:txBody>
      </p:sp>
      <p:sp>
        <p:nvSpPr>
          <p:cNvPr id="3" name="Content Placeholder 2"/>
          <p:cNvSpPr>
            <a:spLocks noGrp="1"/>
          </p:cNvSpPr>
          <p:nvPr>
            <p:ph idx="1"/>
          </p:nvPr>
        </p:nvSpPr>
        <p:spPr>
          <a:xfrm>
            <a:off x="533400" y="1258794"/>
            <a:ext cx="11201400" cy="4989605"/>
          </a:xfrm>
        </p:spPr>
        <p:txBody>
          <a:bodyPr>
            <a:normAutofit/>
          </a:bodyPr>
          <a:lstStyle/>
          <a:p>
            <a:r>
              <a:rPr lang="en-US" sz="3200" dirty="0"/>
              <a:t>E</a:t>
            </a:r>
            <a:r>
              <a:rPr lang="en-US" sz="3200" dirty="0" smtClean="0"/>
              <a:t>xamine </a:t>
            </a:r>
            <a:r>
              <a:rPr lang="en-US" sz="3200" dirty="0"/>
              <a:t>ways for </a:t>
            </a:r>
            <a:r>
              <a:rPr lang="en-US" sz="3200" dirty="0" smtClean="0"/>
              <a:t>RWHAP recipients </a:t>
            </a:r>
            <a:r>
              <a:rPr lang="en-US" sz="3200" dirty="0"/>
              <a:t>across Parts A – D and </a:t>
            </a:r>
            <a:r>
              <a:rPr lang="en-US" sz="3200" dirty="0" smtClean="0"/>
              <a:t>Part F to maximize </a:t>
            </a:r>
            <a:r>
              <a:rPr lang="en-US" sz="3200" dirty="0"/>
              <a:t>federal resources through coordination and community </a:t>
            </a:r>
            <a:r>
              <a:rPr lang="en-US" sz="3200" dirty="0" smtClean="0"/>
              <a:t>planning.</a:t>
            </a:r>
          </a:p>
          <a:p>
            <a:r>
              <a:rPr lang="en-US" sz="3200" dirty="0"/>
              <a:t>Raise awareness of the </a:t>
            </a:r>
            <a:r>
              <a:rPr lang="en-US" sz="3200" dirty="0" smtClean="0"/>
              <a:t>need to incorporate disaster preparedness in RWHAP planning processes and                   continuity of operations.</a:t>
            </a:r>
          </a:p>
          <a:p>
            <a:r>
              <a:rPr lang="en-US" sz="3200" dirty="0" smtClean="0"/>
              <a:t>Ensure recipients and people living with HIV (PLWH) know how to access </a:t>
            </a:r>
            <a:r>
              <a:rPr lang="en-US" dirty="0" smtClean="0"/>
              <a:t>technical</a:t>
            </a:r>
            <a:r>
              <a:rPr lang="en-US" sz="3200" dirty="0" smtClean="0"/>
              <a:t> assistance (TA) resources related to disaster preparedness and emergency management. </a:t>
            </a:r>
            <a:endParaRPr lang="en-US" sz="3200" dirty="0"/>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ECA865-404D-4A57-9AC1-FD3038CC100D}" type="slidenum">
              <a:rPr kumimoji="0" lang="en-US"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9800" y="2818181"/>
            <a:ext cx="1297659" cy="971991"/>
          </a:xfrm>
          <a:prstGeom prst="rect">
            <a:avLst/>
          </a:prstGeom>
        </p:spPr>
      </p:pic>
    </p:spTree>
    <p:extLst>
      <p:ext uri="{BB962C8B-B14F-4D97-AF65-F5344CB8AC3E}">
        <p14:creationId xmlns:p14="http://schemas.microsoft.com/office/powerpoint/2010/main" val="40263930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Institute Format</a:t>
            </a:r>
            <a:endParaRPr lang="en-US" dirty="0"/>
          </a:p>
        </p:txBody>
      </p:sp>
      <p:sp>
        <p:nvSpPr>
          <p:cNvPr id="3" name="Content Placeholder 2"/>
          <p:cNvSpPr>
            <a:spLocks noGrp="1"/>
          </p:cNvSpPr>
          <p:nvPr>
            <p:ph idx="1"/>
          </p:nvPr>
        </p:nvSpPr>
        <p:spPr>
          <a:xfrm>
            <a:off x="838200" y="1123857"/>
            <a:ext cx="10515600" cy="5369018"/>
          </a:xfrm>
        </p:spPr>
        <p:txBody>
          <a:bodyPr>
            <a:normAutofit fontScale="85000" lnSpcReduction="10000"/>
          </a:bodyPr>
          <a:lstStyle/>
          <a:p>
            <a:r>
              <a:rPr lang="en-US" dirty="0" smtClean="0"/>
              <a:t>Emergency Preparedness 101</a:t>
            </a:r>
          </a:p>
          <a:p>
            <a:pPr lvl="1"/>
            <a:r>
              <a:rPr lang="en-US" dirty="0"/>
              <a:t>Listen to and learn from the experiences of RWHAP providers who have worked through a natural disaster or local emergency, such as Hurricanes Harvey, Irma, and Maria. </a:t>
            </a:r>
          </a:p>
          <a:p>
            <a:pPr lvl="1"/>
            <a:r>
              <a:rPr lang="en-US" dirty="0" smtClean="0"/>
              <a:t>Identify </a:t>
            </a:r>
            <a:r>
              <a:rPr lang="en-US" dirty="0"/>
              <a:t>strategies to prepare for, respond to, and recover from natural disasters and local emergencies.</a:t>
            </a:r>
          </a:p>
          <a:p>
            <a:pPr lvl="1"/>
            <a:r>
              <a:rPr lang="en-US" dirty="0" smtClean="0"/>
              <a:t>Discuss </a:t>
            </a:r>
            <a:r>
              <a:rPr lang="en-US" dirty="0"/>
              <a:t>the important elements of an Emergency Plan and its impact on risk management, client retention in care, continuity of operations, and </a:t>
            </a:r>
            <a:r>
              <a:rPr lang="en-US" dirty="0" smtClean="0"/>
              <a:t>federal </a:t>
            </a:r>
            <a:r>
              <a:rPr lang="en-US" dirty="0"/>
              <a:t>communication.  </a:t>
            </a:r>
            <a:endParaRPr lang="en-US" dirty="0" smtClean="0"/>
          </a:p>
          <a:p>
            <a:r>
              <a:rPr lang="en-US" dirty="0" smtClean="0"/>
              <a:t>Emergency Preparedness 201</a:t>
            </a:r>
          </a:p>
          <a:p>
            <a:pPr lvl="1"/>
            <a:r>
              <a:rPr lang="en-US" dirty="0" smtClean="0"/>
              <a:t>Learn from the RWHAP Part A and Part B recipients about their efforts related to the 2017 Atlantic hurricanes.</a:t>
            </a:r>
            <a:endParaRPr lang="en-US" dirty="0"/>
          </a:p>
          <a:p>
            <a:pPr lvl="1"/>
            <a:r>
              <a:rPr lang="en-US" dirty="0"/>
              <a:t>Identify </a:t>
            </a:r>
            <a:r>
              <a:rPr lang="en-US" dirty="0" smtClean="0"/>
              <a:t>strategies to prepare for, respond to and recover from disasters and emergencies.  </a:t>
            </a:r>
            <a:endParaRPr lang="en-US" dirty="0"/>
          </a:p>
          <a:p>
            <a:pPr lvl="1"/>
            <a:r>
              <a:rPr lang="en-US" dirty="0" smtClean="0"/>
              <a:t>Describe implications for RWHAP at the city, county and state levels.</a:t>
            </a:r>
            <a:endParaRPr lang="en-US" dirty="0"/>
          </a:p>
          <a:p>
            <a:r>
              <a:rPr lang="en-US" dirty="0"/>
              <a:t>Emergency Preparedness </a:t>
            </a:r>
            <a:r>
              <a:rPr lang="en-US" dirty="0" smtClean="0"/>
              <a:t>301</a:t>
            </a:r>
            <a:endParaRPr lang="en-US" dirty="0"/>
          </a:p>
          <a:p>
            <a:pPr lvl="1"/>
            <a:r>
              <a:rPr lang="en-US" dirty="0"/>
              <a:t>Identify and describe the nine core mission areas of the HSS RSF within the National Disaster Recovery Framework (NDRF) and applicability to Puerto Rico recovery. </a:t>
            </a:r>
          </a:p>
          <a:p>
            <a:pPr lvl="1"/>
            <a:r>
              <a:rPr lang="en-US" dirty="0"/>
              <a:t>Describe key components of the Puerto Rico Recovery Plan.</a:t>
            </a:r>
          </a:p>
          <a:p>
            <a:pPr lvl="1"/>
            <a:r>
              <a:rPr lang="en-US" dirty="0"/>
              <a:t>Describe emergency preparedness </a:t>
            </a:r>
            <a:r>
              <a:rPr lang="en-US" dirty="0" smtClean="0"/>
              <a:t>plan </a:t>
            </a:r>
            <a:r>
              <a:rPr lang="en-US" dirty="0"/>
              <a:t>implications for </a:t>
            </a:r>
            <a:r>
              <a:rPr lang="en-US" dirty="0" smtClean="0"/>
              <a:t>RWHAP. </a:t>
            </a:r>
            <a:endParaRPr lang="en-US" dirty="0"/>
          </a:p>
          <a:p>
            <a:pPr lvl="1"/>
            <a:endParaRPr lang="en-US" dirty="0"/>
          </a:p>
          <a:p>
            <a:pPr marL="457200" lvl="1" indent="0">
              <a:buNone/>
            </a:pPr>
            <a:endParaRPr lang="en-US" dirty="0" smtClean="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ECA865-404D-4A57-9AC1-FD3038CC100D}" type="slidenum">
              <a:rPr kumimoji="0" lang="en-US"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12075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52399"/>
            <a:ext cx="10972800" cy="838201"/>
          </a:xfrm>
        </p:spPr>
        <p:txBody>
          <a:bodyPr>
            <a:normAutofit/>
          </a:bodyPr>
          <a:lstStyle/>
          <a:p>
            <a:r>
              <a:rPr lang="en-US" sz="4000" b="1" dirty="0" smtClean="0">
                <a:solidFill>
                  <a:srgbClr val="0F4D7B"/>
                </a:solidFill>
                <a:latin typeface="+mn-lt"/>
              </a:rPr>
              <a:t>Learning Objectives</a:t>
            </a:r>
            <a:endParaRPr lang="en-US" sz="3200" b="1" dirty="0">
              <a:solidFill>
                <a:srgbClr val="800000"/>
              </a:solidFill>
              <a:latin typeface="+mn-lt"/>
            </a:endParaRPr>
          </a:p>
        </p:txBody>
      </p:sp>
      <p:sp>
        <p:nvSpPr>
          <p:cNvPr id="6" name="Content Placeholder 5"/>
          <p:cNvSpPr>
            <a:spLocks noGrp="1"/>
          </p:cNvSpPr>
          <p:nvPr>
            <p:ph idx="1"/>
          </p:nvPr>
        </p:nvSpPr>
        <p:spPr>
          <a:xfrm>
            <a:off x="381000" y="1143000"/>
            <a:ext cx="11201400" cy="4724400"/>
          </a:xfrm>
        </p:spPr>
        <p:txBody>
          <a:bodyPr>
            <a:normAutofit fontScale="92500"/>
          </a:bodyPr>
          <a:lstStyle/>
          <a:p>
            <a:pPr marL="465138" indent="44450">
              <a:spcBef>
                <a:spcPts val="1200"/>
              </a:spcBef>
              <a:spcAft>
                <a:spcPts val="1200"/>
              </a:spcAft>
              <a:buNone/>
            </a:pPr>
            <a:r>
              <a:rPr lang="en-US" sz="3600" dirty="0"/>
              <a:t>At the conclusion of this activity, the participant will be able to:</a:t>
            </a:r>
          </a:p>
          <a:p>
            <a:pPr marL="971550" lvl="1" indent="-514350">
              <a:spcBef>
                <a:spcPts val="1200"/>
              </a:spcBef>
              <a:spcAft>
                <a:spcPts val="1200"/>
              </a:spcAft>
              <a:buFont typeface="+mj-lt"/>
              <a:buAutoNum type="arabicPeriod"/>
            </a:pPr>
            <a:r>
              <a:rPr lang="en-US" sz="3200" dirty="0">
                <a:solidFill>
                  <a:srgbClr val="0F4D7B"/>
                </a:solidFill>
              </a:rPr>
              <a:t>Identify and describe the nine core mission areas of the </a:t>
            </a:r>
            <a:r>
              <a:rPr lang="en-US" sz="3200" dirty="0" smtClean="0">
                <a:solidFill>
                  <a:srgbClr val="0F4D7B"/>
                </a:solidFill>
              </a:rPr>
              <a:t>Health and Social Services (HSS) Recovery Support Function (RSF) </a:t>
            </a:r>
            <a:r>
              <a:rPr lang="en-US" sz="3200" dirty="0">
                <a:solidFill>
                  <a:srgbClr val="0F4D7B"/>
                </a:solidFill>
              </a:rPr>
              <a:t>within the </a:t>
            </a:r>
            <a:r>
              <a:rPr lang="en-US" sz="3200" dirty="0" smtClean="0">
                <a:solidFill>
                  <a:srgbClr val="0F4D7B"/>
                </a:solidFill>
              </a:rPr>
              <a:t>National </a:t>
            </a:r>
            <a:r>
              <a:rPr lang="en-US" sz="3200" dirty="0">
                <a:solidFill>
                  <a:srgbClr val="0F4D7B"/>
                </a:solidFill>
              </a:rPr>
              <a:t>Disaster Recovery Framework </a:t>
            </a:r>
            <a:r>
              <a:rPr lang="en-US" sz="3200" dirty="0" smtClean="0">
                <a:solidFill>
                  <a:srgbClr val="0F4D7B"/>
                </a:solidFill>
              </a:rPr>
              <a:t>(NDRF). </a:t>
            </a:r>
            <a:endParaRPr lang="en-US" sz="3200" dirty="0">
              <a:solidFill>
                <a:srgbClr val="0F4D7B"/>
              </a:solidFill>
            </a:endParaRPr>
          </a:p>
          <a:p>
            <a:pPr marL="971550" lvl="1" indent="-514350">
              <a:spcBef>
                <a:spcPts val="1200"/>
              </a:spcBef>
              <a:spcAft>
                <a:spcPts val="1200"/>
              </a:spcAft>
              <a:buFont typeface="+mj-lt"/>
              <a:buAutoNum type="arabicPeriod"/>
            </a:pPr>
            <a:r>
              <a:rPr lang="en-US" sz="3200" dirty="0">
                <a:solidFill>
                  <a:srgbClr val="0F4D7B"/>
                </a:solidFill>
              </a:rPr>
              <a:t>Describe key components of the Puerto Rico Recovery </a:t>
            </a:r>
            <a:r>
              <a:rPr lang="en-US" sz="3200" dirty="0" smtClean="0">
                <a:solidFill>
                  <a:srgbClr val="0F4D7B"/>
                </a:solidFill>
              </a:rPr>
              <a:t>Plan.</a:t>
            </a:r>
            <a:endParaRPr lang="en-US" sz="3200" dirty="0">
              <a:solidFill>
                <a:srgbClr val="0F4D7B"/>
              </a:solidFill>
            </a:endParaRPr>
          </a:p>
          <a:p>
            <a:pPr marL="971550" lvl="1" indent="-514350">
              <a:spcBef>
                <a:spcPts val="1200"/>
              </a:spcBef>
              <a:spcAft>
                <a:spcPts val="1200"/>
              </a:spcAft>
              <a:buFont typeface="+mj-lt"/>
              <a:buAutoNum type="arabicPeriod"/>
            </a:pPr>
            <a:r>
              <a:rPr lang="en-US" sz="3200" dirty="0">
                <a:solidFill>
                  <a:srgbClr val="0F4D7B"/>
                </a:solidFill>
              </a:rPr>
              <a:t>Describe emergency preparedness and plan implications for RWHAP</a:t>
            </a:r>
            <a:r>
              <a:rPr lang="en-US" dirty="0">
                <a:solidFill>
                  <a:srgbClr val="0F4D7B"/>
                </a:solidFill>
              </a:rPr>
              <a:t>. </a:t>
            </a:r>
          </a:p>
          <a:p>
            <a:pPr marL="509588" lvl="0" indent="0">
              <a:spcBef>
                <a:spcPts val="1200"/>
              </a:spcBef>
              <a:spcAft>
                <a:spcPts val="1200"/>
              </a:spcAft>
              <a:buNone/>
            </a:pPr>
            <a:endParaRPr lang="en-US" b="1" dirty="0">
              <a:solidFill>
                <a:srgbClr val="0F4D7B"/>
              </a:solidFill>
            </a:endParaRPr>
          </a:p>
        </p:txBody>
      </p:sp>
      <p:sp>
        <p:nvSpPr>
          <p:cNvPr id="4" name="Slide Number Placeholder 3"/>
          <p:cNvSpPr>
            <a:spLocks noGrp="1"/>
          </p:cNvSpPr>
          <p:nvPr>
            <p:ph type="sldNum" sz="quarter" idx="12"/>
          </p:nvPr>
        </p:nvSpPr>
        <p:spPr>
          <a:xfrm>
            <a:off x="9372600" y="6492875"/>
            <a:ext cx="2743200" cy="365125"/>
          </a:xfrm>
        </p:spPr>
        <p:txBody>
          <a:bodyPr/>
          <a:lstStyle/>
          <a:p>
            <a:fld id="{F9ECA865-404D-4A57-9AC1-FD3038CC100D}" type="slidenum">
              <a:rPr lang="en-US" smtClean="0"/>
              <a:pPr/>
              <a:t>9</a:t>
            </a:fld>
            <a:endParaRPr lang="en-US" dirty="0"/>
          </a:p>
        </p:txBody>
      </p:sp>
    </p:spTree>
    <p:extLst>
      <p:ext uri="{BB962C8B-B14F-4D97-AF65-F5344CB8AC3E}">
        <p14:creationId xmlns:p14="http://schemas.microsoft.com/office/powerpoint/2010/main" val="219632454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 - &amp;quot;[Presentation Title]&amp;#x0D;&amp;#x0A;[Date]&amp;quot;&quot;/&gt;&lt;property id=&quot;20307&quot; value=&quot;256&quot;/&gt;&lt;/object&gt;&lt;object type=&quot;3&quot; unique_id=&quot;10004&quot;&gt;&lt;property id=&quot;20148&quot; value=&quot;5&quot;/&gt;&lt;property id=&quot;20300&quot; value=&quot;Slide 2 - &amp;quot;[Slide Header]&amp;#x0D;&amp;#x0A;[Subheading] &amp;quot;&quot;/&gt;&lt;property id=&quot;20307&quot; value=&quot;262&quot;/&gt;&lt;/object&gt;&lt;object type=&quot;3&quot; unique_id=&quot;10023&quot;&gt;&lt;property id=&quot;20148&quot; value=&quot;5&quot;/&gt;&lt;property id=&quot;20300&quot; value=&quot;Slide 3 - &amp;quot;Contact Information (last slide)&amp;#x0D;&amp;#x0A;&amp;quot;&quot;/&gt;&lt;property id=&quot;20307&quot; value=&quot;263&quot;/&gt;&lt;/object&gt;&lt;/object&gt;&lt;object type=&quot;8&quot; unique_id=&quot;10018&quot;&gt;&lt;/object&gt;&lt;/object&gt;&lt;/database&gt;"/>
  <p:tag name="SECTOMILLISECCONVERTED" val="1"/>
</p:tagLst>
</file>

<file path=ppt/theme/theme1.xml><?xml version="1.0" encoding="utf-8"?>
<a:theme xmlns:a="http://schemas.openxmlformats.org/drawingml/2006/main" name="Office Theme">
  <a:themeElements>
    <a:clrScheme name="Custom 39">
      <a:dk1>
        <a:sysClr val="windowText" lastClr="000000"/>
      </a:dk1>
      <a:lt1>
        <a:sysClr val="window" lastClr="FFFFFF"/>
      </a:lt1>
      <a:dk2>
        <a:srgbClr val="44546A"/>
      </a:dk2>
      <a:lt2>
        <a:srgbClr val="E7E6E6"/>
      </a:lt2>
      <a:accent1>
        <a:srgbClr val="006699"/>
      </a:accent1>
      <a:accent2>
        <a:srgbClr val="990000"/>
      </a:accent2>
      <a:accent3>
        <a:srgbClr val="003366"/>
      </a:accent3>
      <a:accent4>
        <a:srgbClr val="ECA421"/>
      </a:accent4>
      <a:accent5>
        <a:srgbClr val="CCDDF1"/>
      </a:accent5>
      <a:accent6>
        <a:srgbClr val="C0BFBF"/>
      </a:accent6>
      <a:hlink>
        <a:srgbClr val="0563C1"/>
      </a:hlink>
      <a:folHlink>
        <a:srgbClr val="44546A"/>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ASPR Slide Template July 2011">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Pct val="85000"/>
          <a:buFont typeface="Monotype Sorts"/>
          <a:buNone/>
          <a:tabLst/>
          <a:defRPr kumimoji="0" lang="en-US" sz="2800" b="1" i="0" u="none" strike="noStrike" cap="none" normalizeH="0" baseline="0" smtClean="0">
            <a:ln>
              <a:noFill/>
            </a:ln>
            <a:solidFill>
              <a:schemeClr val="bg1"/>
            </a:solidFill>
            <a:effectLst>
              <a:outerShdw blurRad="38100" dist="38100" dir="2700000" algn="tl">
                <a:srgbClr val="000000">
                  <a:alpha val="43137"/>
                </a:srgbClr>
              </a:outerShdw>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Pct val="85000"/>
          <a:buFont typeface="Monotype Sorts"/>
          <a:buNone/>
          <a:tabLst/>
          <a:defRPr kumimoji="0" lang="en-US" sz="2800" b="1" i="0" u="none" strike="noStrike" cap="none" normalizeH="0" baseline="0" smtClean="0">
            <a:ln>
              <a:noFill/>
            </a:ln>
            <a:solidFill>
              <a:schemeClr val="bg1"/>
            </a:solidFill>
            <a:effectLst>
              <a:outerShdw blurRad="38100" dist="38100" dir="2700000" algn="tl">
                <a:srgbClr val="000000">
                  <a:alpha val="43137"/>
                </a:srgbClr>
              </a:outerShdw>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Custom 40">
      <a:dk1>
        <a:sysClr val="windowText" lastClr="000000"/>
      </a:dk1>
      <a:lt1>
        <a:sysClr val="window" lastClr="FFFFFF"/>
      </a:lt1>
      <a:dk2>
        <a:srgbClr val="44546A"/>
      </a:dk2>
      <a:lt2>
        <a:srgbClr val="E7E6E6"/>
      </a:lt2>
      <a:accent1>
        <a:srgbClr val="006699"/>
      </a:accent1>
      <a:accent2>
        <a:srgbClr val="990000"/>
      </a:accent2>
      <a:accent3>
        <a:srgbClr val="003366"/>
      </a:accent3>
      <a:accent4>
        <a:srgbClr val="ECA421"/>
      </a:accent4>
      <a:accent5>
        <a:srgbClr val="CCDDF1"/>
      </a:accent5>
      <a:accent6>
        <a:srgbClr val="C0BFBF"/>
      </a:accent6>
      <a:hlink>
        <a:srgbClr val="0563C1"/>
      </a:hlink>
      <a:folHlink>
        <a:srgbClr val="44546A"/>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5439193d-6489-428d-a877-177eeb04ceb1">HABDOC-2092423314-301</_dlc_DocId>
    <_dlc_DocIdUrl xmlns="5439193d-6489-428d-a877-177eeb04ceb1">
      <Url>https://sharepoint.hrsa.gov/sites/hab/Communities/Communication/_layouts/15/DocIdRedir.aspx?ID=HABDOC-2092423314-301</Url>
      <Description>HABDOC-2092423314-301</Description>
    </_dlc_DocIdUrl>
    <Request_x0020_ID_x0020__x0023_ xmlns="68810ace-306f-4429-8e6f-eb01f6d4048b">297</Request_x0020_ID_x0020__x0023_>
    <Show_x003f_ xmlns="68810ace-306f-4429-8e6f-eb01f6d4048b">No</Show_x003f_>
  </documentManagement>
</p:properties>
</file>

<file path=customXml/item2.xml><?xml version="1.0" encoding="utf-8"?>
<?mso-contentType ?>
<SharedContentType xmlns="Microsoft.SharePoint.Taxonomy.ContentTypeSync" SourceId="13ff120d-8bd5-4291-a148-70db8d7e9204" ContentTypeId="0x01" PreviousValue="false"/>
</file>

<file path=customXml/item3.xml><?xml version="1.0" encoding="utf-8"?>
<ct:contentTypeSchema xmlns:ct="http://schemas.microsoft.com/office/2006/metadata/contentType" xmlns:ma="http://schemas.microsoft.com/office/2006/metadata/properties/metaAttributes" ct:_="" ma:_="" ma:contentTypeName="Document" ma:contentTypeID="0x01010032AB4D0CEFC6B84087C1D399CE94E8BF" ma:contentTypeVersion="8" ma:contentTypeDescription="Create a new document." ma:contentTypeScope="" ma:versionID="9797de2d9e7bff9535dc8206e10466fa">
  <xsd:schema xmlns:xsd="http://www.w3.org/2001/XMLSchema" xmlns:xs="http://www.w3.org/2001/XMLSchema" xmlns:p="http://schemas.microsoft.com/office/2006/metadata/properties" xmlns:ns2="5439193d-6489-428d-a877-177eeb04ceb1" xmlns:ns3="68810ace-306f-4429-8e6f-eb01f6d4048b" targetNamespace="http://schemas.microsoft.com/office/2006/metadata/properties" ma:root="true" ma:fieldsID="a4015d8f473885170ac38a7e36bba98d" ns2:_="" ns3:_="">
    <xsd:import namespace="5439193d-6489-428d-a877-177eeb04ceb1"/>
    <xsd:import namespace="68810ace-306f-4429-8e6f-eb01f6d4048b"/>
    <xsd:element name="properties">
      <xsd:complexType>
        <xsd:sequence>
          <xsd:element name="documentManagement">
            <xsd:complexType>
              <xsd:all>
                <xsd:element ref="ns2:_dlc_DocId" minOccurs="0"/>
                <xsd:element ref="ns2:_dlc_DocIdUrl" minOccurs="0"/>
                <xsd:element ref="ns2:_dlc_DocIdPersistId" minOccurs="0"/>
                <xsd:element ref="ns3:Show_x003f_" minOccurs="0"/>
                <xsd:element ref="ns3:Request_x0020_ID_x0020__x0023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39193d-6489-428d-a877-177eeb04ceb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8810ace-306f-4429-8e6f-eb01f6d4048b" elementFormDefault="qualified">
    <xsd:import namespace="http://schemas.microsoft.com/office/2006/documentManagement/types"/>
    <xsd:import namespace="http://schemas.microsoft.com/office/infopath/2007/PartnerControls"/>
    <xsd:element name="Show_x003f_" ma:index="11" nillable="true" ma:displayName="Show?" ma:default="No" ma:format="Dropdown" ma:hidden="true" ma:internalName="Show_x003f_" ma:readOnly="false">
      <xsd:simpleType>
        <xsd:restriction base="dms:Choice">
          <xsd:enumeration value="Yes"/>
          <xsd:enumeration value="No"/>
        </xsd:restriction>
      </xsd:simpleType>
    </xsd:element>
    <xsd:element name="Request_x0020_ID_x0020__x0023_" ma:index="12" nillable="true" ma:displayName="Request ID #" ma:internalName="Request_x0020_ID_x0020__x0023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DF0BF6B8-FF89-4F32-9704-AC50F42B7E3B}">
  <ds:schemaRefs>
    <ds:schemaRef ds:uri="http://schemas.microsoft.com/office/infopath/2007/PartnerControls"/>
    <ds:schemaRef ds:uri="http://purl.org/dc/dcmitype/"/>
    <ds:schemaRef ds:uri="http://schemas.microsoft.com/office/2006/documentManagement/types"/>
    <ds:schemaRef ds:uri="http://schemas.openxmlformats.org/package/2006/metadata/core-properties"/>
    <ds:schemaRef ds:uri="http://purl.org/dc/terms/"/>
    <ds:schemaRef ds:uri="http://schemas.microsoft.com/office/2006/metadata/properties"/>
    <ds:schemaRef ds:uri="5439193d-6489-428d-a877-177eeb04ceb1"/>
    <ds:schemaRef ds:uri="http://www.w3.org/XML/1998/namespace"/>
    <ds:schemaRef ds:uri="http://purl.org/dc/elements/1.1/"/>
    <ds:schemaRef ds:uri="68810ace-306f-4429-8e6f-eb01f6d4048b"/>
  </ds:schemaRefs>
</ds:datastoreItem>
</file>

<file path=customXml/itemProps2.xml><?xml version="1.0" encoding="utf-8"?>
<ds:datastoreItem xmlns:ds="http://schemas.openxmlformats.org/officeDocument/2006/customXml" ds:itemID="{61569E72-C238-48F6-8CAE-D22BDA787145}">
  <ds:schemaRefs>
    <ds:schemaRef ds:uri="Microsoft.SharePoint.Taxonomy.ContentTypeSync"/>
  </ds:schemaRefs>
</ds:datastoreItem>
</file>

<file path=customXml/itemProps3.xml><?xml version="1.0" encoding="utf-8"?>
<ds:datastoreItem xmlns:ds="http://schemas.openxmlformats.org/officeDocument/2006/customXml" ds:itemID="{09842F1A-6256-4030-ADCA-16740891A6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39193d-6489-428d-a877-177eeb04ceb1"/>
    <ds:schemaRef ds:uri="68810ace-306f-4429-8e6f-eb01f6d404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30CD16AF-2296-4B24-B074-66D36D021EC3}">
  <ds:schemaRefs>
    <ds:schemaRef ds:uri="http://schemas.microsoft.com/sharepoint/v3/contenttype/forms"/>
  </ds:schemaRefs>
</ds:datastoreItem>
</file>

<file path=customXml/itemProps5.xml><?xml version="1.0" encoding="utf-8"?>
<ds:datastoreItem xmlns:ds="http://schemas.openxmlformats.org/officeDocument/2006/customXml" ds:itemID="{CEF59FE2-7065-4557-A41A-6EF1CB57B1B8}">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Office Theme</Template>
  <TotalTime>7165</TotalTime>
  <Words>5110</Words>
  <Application>Microsoft Office PowerPoint</Application>
  <PresentationFormat>Widescreen</PresentationFormat>
  <Paragraphs>576</Paragraphs>
  <Slides>59</Slides>
  <Notes>58</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59</vt:i4>
      </vt:variant>
    </vt:vector>
  </HeadingPairs>
  <TitlesOfParts>
    <vt:vector size="70" baseType="lpstr">
      <vt:lpstr>ＭＳ Ｐゴシック</vt:lpstr>
      <vt:lpstr>Arial</vt:lpstr>
      <vt:lpstr>Calibri</vt:lpstr>
      <vt:lpstr>Calibri Light</vt:lpstr>
      <vt:lpstr>Courier New</vt:lpstr>
      <vt:lpstr>Monotype Sorts</vt:lpstr>
      <vt:lpstr>Wingdings</vt:lpstr>
      <vt:lpstr>Office Theme</vt:lpstr>
      <vt:lpstr>ASPR Slide Template July 2011</vt:lpstr>
      <vt:lpstr>1_Office Theme</vt:lpstr>
      <vt:lpstr>2_Office Theme</vt:lpstr>
      <vt:lpstr>Health and Social Services Recovery Support Function – Puerto Rico se Levanta! 12992 December 14, 2018</vt:lpstr>
      <vt:lpstr>Health Resources and Services Administration (HRSA) Overview</vt:lpstr>
      <vt:lpstr>HIV/AIDS Bureau Vision and Mission</vt:lpstr>
      <vt:lpstr>Ryan White HIV/AIDS Program</vt:lpstr>
      <vt:lpstr>Welcome to the Emergency Preparedness Institute</vt:lpstr>
      <vt:lpstr>Speaker Introductions</vt:lpstr>
      <vt:lpstr>Emergency Preparedness Institute  Learning Objectives</vt:lpstr>
      <vt:lpstr>Institute Format</vt:lpstr>
      <vt:lpstr>Learning Objectives</vt:lpstr>
      <vt:lpstr>PowerPoint Presentation</vt:lpstr>
      <vt:lpstr>Overview</vt:lpstr>
      <vt:lpstr>National Disaster Recovery Framework </vt:lpstr>
      <vt:lpstr>National Disaster Recovery Framework Concepts</vt:lpstr>
      <vt:lpstr>National Disaster Recovery Framework Concepts (2)</vt:lpstr>
      <vt:lpstr>Recovery Support Functions</vt:lpstr>
      <vt:lpstr>HSS RSF Scope – Nine Core Mission Areas</vt:lpstr>
      <vt:lpstr>Recovery Implementation </vt:lpstr>
      <vt:lpstr>The HSS RSF has 10 Primary  and 7 Supporting Agencies</vt:lpstr>
      <vt:lpstr>Recovery Coordination Model</vt:lpstr>
      <vt:lpstr>Top 3 Mission Priorities</vt:lpstr>
      <vt:lpstr>Ultimate Goal - Locally-Led Recovery Efforts</vt:lpstr>
      <vt:lpstr>Contact Information</vt:lpstr>
      <vt:lpstr>HRSA Emergency Coordination CAPT Todd Lennon</vt:lpstr>
      <vt:lpstr>Agenda</vt:lpstr>
      <vt:lpstr>HRSA’s Role</vt:lpstr>
      <vt:lpstr>Emergent Event Activities: Preparedness</vt:lpstr>
      <vt:lpstr>Emergent Event Activities: Response</vt:lpstr>
      <vt:lpstr>Emergent Event Activities: Recovery</vt:lpstr>
      <vt:lpstr>Contact Information</vt:lpstr>
      <vt:lpstr>HSS RSF Behavioral Health  Human Services Chaunetta Jones</vt:lpstr>
      <vt:lpstr>Health and Human Services Recovery Support Function Behavioral Health Chaunetta Jones</vt:lpstr>
      <vt:lpstr>Behavioral Health</vt:lpstr>
      <vt:lpstr>Behavioral Health</vt:lpstr>
      <vt:lpstr>Behavioral Health Accomplishments</vt:lpstr>
      <vt:lpstr>Behavioral Health Accomplishments</vt:lpstr>
      <vt:lpstr>Health and Human Services Recovery Support Function Human Services </vt:lpstr>
      <vt:lpstr>Human Services </vt:lpstr>
      <vt:lpstr>Human Services</vt:lpstr>
      <vt:lpstr>Human Services Accomplishments</vt:lpstr>
      <vt:lpstr>Human Services Accomplishments</vt:lpstr>
      <vt:lpstr>Human Services Accomplishments</vt:lpstr>
      <vt:lpstr>Contact Information</vt:lpstr>
      <vt:lpstr>HSS RSF Healthcare Services Restoration Public Health and Environmental Services Mae Rupert</vt:lpstr>
      <vt:lpstr>Health and Human Services Recovery Support Function Healthcare Systems Restoration </vt:lpstr>
      <vt:lpstr>Healthcare Systems Restoration</vt:lpstr>
      <vt:lpstr>Healthcare Systems Restoration</vt:lpstr>
      <vt:lpstr>Healthcare Landscape Assessment</vt:lpstr>
      <vt:lpstr>Healthcare Systems Accomplishments</vt:lpstr>
      <vt:lpstr>Healthcare Workforce</vt:lpstr>
      <vt:lpstr>Healthcare Policy and Planning</vt:lpstr>
      <vt:lpstr>Health and Human Services Recovery Support Function Public Health and Environmental Health Services</vt:lpstr>
      <vt:lpstr>Public and Environmental Health Services</vt:lpstr>
      <vt:lpstr>Public and Environmental Health Services</vt:lpstr>
      <vt:lpstr>Public Health Accomplishments</vt:lpstr>
      <vt:lpstr>Environmental Health Accomplishments</vt:lpstr>
      <vt:lpstr>Resources</vt:lpstr>
      <vt:lpstr>Contact Information</vt:lpstr>
      <vt:lpstr>Connect with HRSA</vt:lpstr>
      <vt:lpstr>PowerPoint Presentation</vt:lpstr>
    </vt:vector>
  </TitlesOfParts>
  <Company>HRSA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HRSA Strategic Planning &amp; Performance</dc:title>
  <dc:creator>HRSA</dc:creator>
  <cp:lastModifiedBy>Windows User</cp:lastModifiedBy>
  <cp:revision>258</cp:revision>
  <cp:lastPrinted>2018-12-14T12:44:04Z</cp:lastPrinted>
  <dcterms:created xsi:type="dcterms:W3CDTF">2015-04-01T01:31:28Z</dcterms:created>
  <dcterms:modified xsi:type="dcterms:W3CDTF">2018-12-14T13:23:40Z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0x01010032AB4D0CEFC6B84087C1D399CE94E8BF</vt:lpwstr>
  </property>
  <property fmtid="{D5CDD505-2E9C-101B-9397-08002B2CF9AE}" pid="3" name="_dlc_DocIdItemGuid">
    <vt:lpwstr>8e8b51a2-6f77-439a-983c-af50f7c455d5</vt:lpwstr>
  </property>
</Properties>
</file>