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5" r:id="rId7"/>
  </p:sldMasterIdLst>
  <p:notesMasterIdLst>
    <p:notesMasterId r:id="rId37"/>
  </p:notesMasterIdLst>
  <p:sldIdLst>
    <p:sldId id="256" r:id="rId8"/>
    <p:sldId id="257" r:id="rId9"/>
    <p:sldId id="258" r:id="rId10"/>
    <p:sldId id="259" r:id="rId11"/>
    <p:sldId id="946" r:id="rId12"/>
    <p:sldId id="947" r:id="rId13"/>
    <p:sldId id="948" r:id="rId14"/>
    <p:sldId id="949" r:id="rId15"/>
    <p:sldId id="950" r:id="rId16"/>
    <p:sldId id="878" r:id="rId17"/>
    <p:sldId id="909" r:id="rId18"/>
    <p:sldId id="959" r:id="rId19"/>
    <p:sldId id="897" r:id="rId20"/>
    <p:sldId id="960" r:id="rId21"/>
    <p:sldId id="961" r:id="rId22"/>
    <p:sldId id="962" r:id="rId23"/>
    <p:sldId id="978" r:id="rId24"/>
    <p:sldId id="977" r:id="rId25"/>
    <p:sldId id="979" r:id="rId26"/>
    <p:sldId id="269" r:id="rId27"/>
    <p:sldId id="270" r:id="rId28"/>
    <p:sldId id="271" r:id="rId29"/>
    <p:sldId id="279" r:id="rId30"/>
    <p:sldId id="273" r:id="rId31"/>
    <p:sldId id="274" r:id="rId32"/>
    <p:sldId id="275" r:id="rId33"/>
    <p:sldId id="276" r:id="rId34"/>
    <p:sldId id="277"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52" autoAdjust="0"/>
    <p:restoredTop sz="94660"/>
  </p:normalViewPr>
  <p:slideViewPr>
    <p:cSldViewPr snapToGrid="0">
      <p:cViewPr varScale="1">
        <p:scale>
          <a:sx n="106" d="100"/>
          <a:sy n="106" d="100"/>
        </p:scale>
        <p:origin x="19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8BE2B-6C16-4DA3-9C64-94C5A9A15146}" type="datetimeFigureOut">
              <a:rPr lang="en-US" smtClean="0"/>
              <a:t>12/12/18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C1FF1-99AD-41C1-84BB-A25365F30A76}" type="slidenum">
              <a:rPr lang="en-US" smtClean="0"/>
              <a:t>‹#›</a:t>
            </a:fld>
            <a:endParaRPr lang="en-US"/>
          </a:p>
        </p:txBody>
      </p:sp>
    </p:spTree>
    <p:extLst>
      <p:ext uri="{BB962C8B-B14F-4D97-AF65-F5344CB8AC3E}">
        <p14:creationId xmlns:p14="http://schemas.microsoft.com/office/powerpoint/2010/main" val="397910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n-US">
                <a:latin typeface="Arial" panose="020B0604020202020204" pitchFamily="34" charset="0"/>
              </a:rPr>
              <a:t>Started programming 20 years ago</a:t>
            </a:r>
          </a:p>
        </p:txBody>
      </p:sp>
    </p:spTree>
    <p:extLst>
      <p:ext uri="{BB962C8B-B14F-4D97-AF65-F5344CB8AC3E}">
        <p14:creationId xmlns:p14="http://schemas.microsoft.com/office/powerpoint/2010/main" val="386876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68426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AB054E-9174-4AF7-A716-D9AF07150D59}" type="slidenum">
              <a:rPr lang="en-US"/>
              <a:pPr/>
              <a:t>‹#›</a:t>
            </a:fld>
            <a:endParaRPr lang="en-US"/>
          </a:p>
        </p:txBody>
      </p:sp>
    </p:spTree>
    <p:extLst>
      <p:ext uri="{BB962C8B-B14F-4D97-AF65-F5344CB8AC3E}">
        <p14:creationId xmlns:p14="http://schemas.microsoft.com/office/powerpoint/2010/main" val="309881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943A4D-A62B-4065-A09F-A34BF45EE2BC}" type="slidenum">
              <a:rPr lang="en-US"/>
              <a:pPr/>
              <a:t>‹#›</a:t>
            </a:fld>
            <a:endParaRPr lang="en-US"/>
          </a:p>
        </p:txBody>
      </p:sp>
    </p:spTree>
    <p:extLst>
      <p:ext uri="{BB962C8B-B14F-4D97-AF65-F5344CB8AC3E}">
        <p14:creationId xmlns:p14="http://schemas.microsoft.com/office/powerpoint/2010/main" val="202138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F29D18-0726-48E0-8587-EE1634F855B5}" type="slidenum">
              <a:rPr lang="en-US"/>
              <a:pPr/>
              <a:t>‹#›</a:t>
            </a:fld>
            <a:endParaRPr lang="en-US"/>
          </a:p>
        </p:txBody>
      </p:sp>
    </p:spTree>
    <p:extLst>
      <p:ext uri="{BB962C8B-B14F-4D97-AF65-F5344CB8AC3E}">
        <p14:creationId xmlns:p14="http://schemas.microsoft.com/office/powerpoint/2010/main" val="133480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EC91B66-195C-486F-9352-429DFE682AAA}" type="slidenum">
              <a:rPr lang="en-US"/>
              <a:pPr/>
              <a:t>‹#›</a:t>
            </a:fld>
            <a:endParaRPr lang="en-US"/>
          </a:p>
        </p:txBody>
      </p:sp>
    </p:spTree>
    <p:extLst>
      <p:ext uri="{BB962C8B-B14F-4D97-AF65-F5344CB8AC3E}">
        <p14:creationId xmlns:p14="http://schemas.microsoft.com/office/powerpoint/2010/main" val="116694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A67152-EA60-482B-8E52-B147C7F57416}" type="slidenum">
              <a:rPr lang="en-US"/>
              <a:pPr/>
              <a:t>‹#›</a:t>
            </a:fld>
            <a:endParaRPr lang="en-US"/>
          </a:p>
        </p:txBody>
      </p:sp>
    </p:spTree>
    <p:extLst>
      <p:ext uri="{BB962C8B-B14F-4D97-AF65-F5344CB8AC3E}">
        <p14:creationId xmlns:p14="http://schemas.microsoft.com/office/powerpoint/2010/main" val="886427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C1E391F-CF25-444F-A60E-52E6C7F9AF66}" type="slidenum">
              <a:rPr lang="en-US"/>
              <a:pPr/>
              <a:t>‹#›</a:t>
            </a:fld>
            <a:endParaRPr lang="en-US"/>
          </a:p>
        </p:txBody>
      </p:sp>
    </p:spTree>
    <p:extLst>
      <p:ext uri="{BB962C8B-B14F-4D97-AF65-F5344CB8AC3E}">
        <p14:creationId xmlns:p14="http://schemas.microsoft.com/office/powerpoint/2010/main" val="358357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EBAE8A-C686-4B0B-AEB2-541D9C8F8163}" type="slidenum">
              <a:rPr lang="en-US"/>
              <a:pPr/>
              <a:t>‹#›</a:t>
            </a:fld>
            <a:endParaRPr lang="en-US"/>
          </a:p>
        </p:txBody>
      </p:sp>
    </p:spTree>
    <p:extLst>
      <p:ext uri="{BB962C8B-B14F-4D97-AF65-F5344CB8AC3E}">
        <p14:creationId xmlns:p14="http://schemas.microsoft.com/office/powerpoint/2010/main" val="1858618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0EE7A72-E9D1-4FB3-9FA8-24691441B024}" type="slidenum">
              <a:rPr lang="en-US"/>
              <a:pPr/>
              <a:t>‹#›</a:t>
            </a:fld>
            <a:endParaRPr lang="en-US"/>
          </a:p>
        </p:txBody>
      </p:sp>
    </p:spTree>
    <p:extLst>
      <p:ext uri="{BB962C8B-B14F-4D97-AF65-F5344CB8AC3E}">
        <p14:creationId xmlns:p14="http://schemas.microsoft.com/office/powerpoint/2010/main" val="4010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6A3359-6A34-43B5-9529-A80E09EFEF67}" type="slidenum">
              <a:rPr lang="en-US"/>
              <a:pPr/>
              <a:t>‹#›</a:t>
            </a:fld>
            <a:endParaRPr lang="en-US"/>
          </a:p>
        </p:txBody>
      </p:sp>
    </p:spTree>
    <p:extLst>
      <p:ext uri="{BB962C8B-B14F-4D97-AF65-F5344CB8AC3E}">
        <p14:creationId xmlns:p14="http://schemas.microsoft.com/office/powerpoint/2010/main" val="91611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0ADA0C-5F03-499E-9AFC-820121DB572F}" type="slidenum">
              <a:rPr lang="en-US"/>
              <a:pPr/>
              <a:t>‹#›</a:t>
            </a:fld>
            <a:endParaRPr lang="en-US"/>
          </a:p>
        </p:txBody>
      </p:sp>
    </p:spTree>
    <p:extLst>
      <p:ext uri="{BB962C8B-B14F-4D97-AF65-F5344CB8AC3E}">
        <p14:creationId xmlns:p14="http://schemas.microsoft.com/office/powerpoint/2010/main" val="112746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576AA-4866-4B3F-9FE7-AB336FDFEF4C}"/>
              </a:ext>
            </a:extLst>
          </p:cNvPr>
          <p:cNvSpPr>
            <a:spLocks noGrp="1"/>
          </p:cNvSpPr>
          <p:nvPr>
            <p:ph type="title" hasCustomPrompt="1"/>
          </p:nvPr>
        </p:nvSpPr>
        <p:spPr>
          <a:xfrm>
            <a:off x="2677886" y="2035207"/>
            <a:ext cx="9060024" cy="829193"/>
          </a:xfrm>
          <a:prstGeom prst="rect">
            <a:avLst/>
          </a:prstGeo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xmlns="" id="{56FEB880-299F-4C2C-B0CE-05C03177BFA0}"/>
              </a:ext>
            </a:extLst>
          </p:cNvPr>
          <p:cNvSpPr>
            <a:spLocks noGrp="1"/>
          </p:cNvSpPr>
          <p:nvPr>
            <p:ph idx="1" hasCustomPrompt="1"/>
          </p:nvPr>
        </p:nvSpPr>
        <p:spPr>
          <a:xfrm>
            <a:off x="2677886" y="3729067"/>
            <a:ext cx="9060024" cy="479037"/>
          </a:xfrm>
          <a:prstGeom prst="rect">
            <a:avLst/>
          </a:prstGeo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xmlns="" id="{EFB04E79-0625-405C-9E37-5AAD91CEDB24}"/>
              </a:ext>
            </a:extLst>
          </p:cNvPr>
          <p:cNvSpPr>
            <a:spLocks noGrp="1"/>
          </p:cNvSpPr>
          <p:nvPr>
            <p:ph idx="10" hasCustomPrompt="1"/>
          </p:nvPr>
        </p:nvSpPr>
        <p:spPr>
          <a:xfrm>
            <a:off x="2677886" y="4214356"/>
            <a:ext cx="9060024" cy="880153"/>
          </a:xfrm>
          <a:prstGeom prst="rect">
            <a:avLst/>
          </a:prstGeo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553043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1445146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4008448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3875618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4093927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2798500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3529211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290092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962585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290308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pic>
        <p:nvPicPr>
          <p:cNvPr id="4" name="Picture 3"/>
          <p:cNvPicPr/>
          <p:nvPr userDrawn="1"/>
        </p:nvPicPr>
        <p:blipFill>
          <a:blip r:embed="rId2" cstate="email">
            <a:extLst>
              <a:ext uri="{28A0092B-C50C-407E-A947-70E740481C1C}">
                <a14:useLocalDpi xmlns:a14="http://schemas.microsoft.com/office/drawing/2010/main" val="0"/>
              </a:ext>
            </a:extLst>
          </a:blip>
          <a:stretch>
            <a:fillRect/>
          </a:stretch>
        </p:blipFill>
        <p:spPr>
          <a:xfrm>
            <a:off x="76200" y="46136"/>
            <a:ext cx="5943600" cy="334645"/>
          </a:xfrm>
          <a:prstGeom prst="rect">
            <a:avLst/>
          </a:prstGeom>
        </p:spPr>
      </p:pic>
    </p:spTree>
    <p:extLst>
      <p:ext uri="{BB962C8B-B14F-4D97-AF65-F5344CB8AC3E}">
        <p14:creationId xmlns:p14="http://schemas.microsoft.com/office/powerpoint/2010/main" val="799424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396830A-481C-485E-85A2-0BB6E0177ECB}" type="datetimeFigureOut">
              <a:rPr lang="en-US" smtClean="0"/>
              <a:pPr/>
              <a:t>12/12/18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1332918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214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982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9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958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977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2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solidFill>
                  <a:schemeClr val="bg1"/>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65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58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73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a:prstGeom prst="rect">
            <a:avLst/>
          </a:prstGeo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xmlns="" id="{1674D8CC-3E9C-462A-8514-08D8752DD21C}"/>
              </a:ext>
            </a:extLst>
          </p:cNvPr>
          <p:cNvSpPr>
            <a:spLocks noGrp="1"/>
          </p:cNvSpPr>
          <p:nvPr>
            <p:ph sz="half" idx="1" hasCustomPrompt="1"/>
          </p:nvPr>
        </p:nvSpPr>
        <p:spPr>
          <a:xfrm>
            <a:off x="838200" y="1284447"/>
            <a:ext cx="5181600" cy="4276598"/>
          </a:xfrm>
          <a:prstGeom prst="rect">
            <a:avLst/>
          </a:prstGeo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6172202" y="1284447"/>
            <a:ext cx="5181600" cy="4276598"/>
          </a:xfrm>
          <a:prstGeom prst="rect">
            <a:avLst/>
          </a:prstGeo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02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tint val="75000"/>
                  </a:prstClr>
                </a:solidFill>
              </a:rPr>
              <a:pPr/>
              <a:t>12/12/18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6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A4006-C21C-48A5-9AC3-6327C1EA84B8}"/>
              </a:ext>
            </a:extLst>
          </p:cNvPr>
          <p:cNvSpPr>
            <a:spLocks noGrp="1"/>
          </p:cNvSpPr>
          <p:nvPr>
            <p:ph type="title" hasCustomPrompt="1"/>
          </p:nvPr>
        </p:nvSpPr>
        <p:spPr>
          <a:xfrm>
            <a:off x="477078" y="987424"/>
            <a:ext cx="4294947" cy="1069975"/>
          </a:xfrm>
          <a:prstGeom prst="rect">
            <a:avLst/>
          </a:prstGeo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xmlns="" id="{C083CF40-C94B-4EF2-B894-1F7C4AB1C214}"/>
              </a:ext>
            </a:extLst>
          </p:cNvPr>
          <p:cNvSpPr>
            <a:spLocks noGrp="1"/>
          </p:cNvSpPr>
          <p:nvPr>
            <p:ph idx="1"/>
          </p:nvPr>
        </p:nvSpPr>
        <p:spPr>
          <a:xfrm>
            <a:off x="5183188" y="987425"/>
            <a:ext cx="6531734" cy="4610293"/>
          </a:xfrm>
          <a:prstGeom prst="rect">
            <a:avLst/>
          </a:prstGeo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00EC660-C071-4914-9592-DBABD93FB306}"/>
              </a:ext>
            </a:extLst>
          </p:cNvPr>
          <p:cNvSpPr>
            <a:spLocks noGrp="1"/>
          </p:cNvSpPr>
          <p:nvPr>
            <p:ph type="body" sz="half" idx="2" hasCustomPrompt="1"/>
          </p:nvPr>
        </p:nvSpPr>
        <p:spPr>
          <a:xfrm>
            <a:off x="477078" y="2057400"/>
            <a:ext cx="4294947" cy="354031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E5B6-7C5E-4871-920D-40FA7D3D3C2E}"/>
              </a:ext>
            </a:extLst>
          </p:cNvPr>
          <p:cNvSpPr>
            <a:spLocks noGrp="1"/>
          </p:cNvSpPr>
          <p:nvPr>
            <p:ph type="title" hasCustomPrompt="1"/>
          </p:nvPr>
        </p:nvSpPr>
        <p:spPr>
          <a:xfrm>
            <a:off x="469128" y="987424"/>
            <a:ext cx="4302898" cy="1069975"/>
          </a:xfrm>
          <a:prstGeom prst="rect">
            <a:avLst/>
          </a:prstGeo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5183188" y="987425"/>
            <a:ext cx="6539684" cy="46386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16CB7FD-AC8F-4941-BF0F-47DDA3B74513}"/>
              </a:ext>
            </a:extLst>
          </p:cNvPr>
          <p:cNvSpPr>
            <a:spLocks noGrp="1"/>
          </p:cNvSpPr>
          <p:nvPr>
            <p:ph type="body" sz="half" idx="2" hasCustomPrompt="1"/>
          </p:nvPr>
        </p:nvSpPr>
        <p:spPr>
          <a:xfrm>
            <a:off x="469128" y="2057400"/>
            <a:ext cx="4302898" cy="3568631"/>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3009900" y="351323"/>
            <a:ext cx="6172200" cy="46386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xmlns="" id="{A9F83A12-3542-47C1-9F0C-A2A74849307F}"/>
              </a:ext>
            </a:extLst>
          </p:cNvPr>
          <p:cNvSpPr>
            <a:spLocks noGrp="1"/>
          </p:cNvSpPr>
          <p:nvPr>
            <p:ph type="body" sz="half" idx="2" hasCustomPrompt="1"/>
          </p:nvPr>
        </p:nvSpPr>
        <p:spPr>
          <a:xfrm>
            <a:off x="3009900" y="5135547"/>
            <a:ext cx="6172200" cy="597342"/>
          </a:xfrm>
          <a:prstGeom prst="rect">
            <a:avLst/>
          </a:prstGeo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524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2F59D3-1ED2-4B80-9158-F40748A35741}" type="slidenum">
              <a:rPr lang="en-US"/>
              <a:pPr/>
              <a:t>‹#›</a:t>
            </a:fld>
            <a:endParaRPr lang="en-US"/>
          </a:p>
        </p:txBody>
      </p:sp>
    </p:spTree>
    <p:extLst>
      <p:ext uri="{BB962C8B-B14F-4D97-AF65-F5344CB8AC3E}">
        <p14:creationId xmlns:p14="http://schemas.microsoft.com/office/powerpoint/2010/main" val="2421477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eaLnBrk="1" hangingPunct="1">
              <a:defRPr/>
            </a:pPr>
            <a:endParaRPr lang="en-US"/>
          </a:p>
        </p:txBody>
      </p:sp>
      <p:sp>
        <p:nvSpPr>
          <p:cNvPr id="410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eaLnBrk="1" hangingPunct="1">
              <a:defRPr/>
            </a:pPr>
            <a:endParaRPr lang="en-US"/>
          </a:p>
        </p:txBody>
      </p:sp>
      <p:sp>
        <p:nvSpPr>
          <p:cNvPr id="410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pPr eaLnBrk="1" hangingPunct="1"/>
            <a:fld id="{7D988AA4-8386-48AB-B113-D095E991763B}" type="slidenum">
              <a:rPr lang="en-US" smtClean="0"/>
              <a:pPr eaLnBrk="1" hangingPunct="1"/>
              <a:t>‹#›</a:t>
            </a:fld>
            <a:endParaRPr lang="en-US"/>
          </a:p>
        </p:txBody>
      </p:sp>
    </p:spTree>
    <p:extLst>
      <p:ext uri="{BB962C8B-B14F-4D97-AF65-F5344CB8AC3E}">
        <p14:creationId xmlns:p14="http://schemas.microsoft.com/office/powerpoint/2010/main" val="20095869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fld id="{F396830A-481C-485E-85A2-0BB6E0177ECB}" type="datetimeFigureOut">
              <a:rPr lang="en-US" smtClean="0"/>
              <a:pPr/>
              <a:t>12/12/18</a:t>
            </a:fld>
            <a:endParaRPr lang="en-US"/>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endParaRPr lang="en-US"/>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A834B5B0-6B81-4E33-9B13-77B0F6A13350}" type="slidenum">
              <a:rPr lang="en-US" smtClean="0"/>
              <a:pPr/>
              <a:t>‹#›</a:t>
            </a:fld>
            <a:endParaRPr lang="en-US"/>
          </a:p>
        </p:txBody>
      </p:sp>
    </p:spTree>
    <p:extLst>
      <p:ext uri="{BB962C8B-B14F-4D97-AF65-F5344CB8AC3E}">
        <p14:creationId xmlns:p14="http://schemas.microsoft.com/office/powerpoint/2010/main" val="872207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FCE04F7-D9BB-4750-9786-95ABF7E2499F}" type="slidenum">
              <a:rPr lang="en-US" smtClean="0"/>
              <a:pPr>
                <a:defRPr/>
              </a:pPr>
              <a:t>‹#›</a:t>
            </a:fld>
            <a:endParaRPr lang="en-US"/>
          </a:p>
        </p:txBody>
      </p:sp>
    </p:spTree>
    <p:extLst>
      <p:ext uri="{BB962C8B-B14F-4D97-AF65-F5344CB8AC3E}">
        <p14:creationId xmlns:p14="http://schemas.microsoft.com/office/powerpoint/2010/main" val="7192651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31.xml"/><Relationship Id="rId3"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31.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36.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e2boston.net/org/Boston/Reports/e2_ReportsMenu.cf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donfro@bphc.org" TargetMode="External"/><Relationship Id="rId4" Type="http://schemas.openxmlformats.org/officeDocument/2006/relationships/hyperlink" Target="mailto:ajordan@nychhc.org" TargetMode="External"/><Relationship Id="rId5" Type="http://schemas.openxmlformats.org/officeDocument/2006/relationships/hyperlink" Target="http://www.e-compas.com/" TargetMode="External"/><Relationship Id="rId1" Type="http://schemas.openxmlformats.org/officeDocument/2006/relationships/slideLayout" Target="../slideLayouts/slideLayout8.xml"/><Relationship Id="rId2" Type="http://schemas.openxmlformats.org/officeDocument/2006/relationships/hyperlink" Target="mailto:jjaeger@bph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themeOverride" Target="../theme/themeOverride1.xml"/><Relationship Id="rId2"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1981200" y="1066800"/>
            <a:ext cx="963168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a:solidFill>
                  <a:srgbClr val="CCECFF"/>
                </a:solidFill>
                <a:latin typeface="Times New Roman" panose="02020603050405020304" pitchFamily="18" charset="0"/>
              </a:defRPr>
            </a:lvl1pPr>
            <a:lvl2pPr marL="914400" indent="-457200" eaLnBrk="0" hangingPunct="0">
              <a:defRPr>
                <a:solidFill>
                  <a:srgbClr val="CCECFF"/>
                </a:solidFill>
                <a:latin typeface="Times New Roman" panose="02020603050405020304" pitchFamily="18" charset="0"/>
              </a:defRPr>
            </a:lvl2pPr>
            <a:lvl3pPr marL="1371600" indent="-4572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FFFFFF"/>
                </a:solidFill>
                <a:latin typeface="Arial" panose="020B0604020202020204" pitchFamily="34" charset="0"/>
                <a:cs typeface="Arial" panose="020B0604020202020204" pitchFamily="34" charset="0"/>
              </a:rPr>
              <a:t>January 4, 2013	</a:t>
            </a:r>
            <a:r>
              <a:rPr lang="en-US" sz="2000" b="1" dirty="0">
                <a:solidFill>
                  <a:srgbClr val="FFFF00"/>
                </a:solidFill>
                <a:latin typeface="Arial" panose="020B0604020202020204" pitchFamily="34" charset="0"/>
                <a:cs typeface="Arial" panose="020B0604020202020204" pitchFamily="34" charset="0"/>
              </a:rPr>
              <a:t>e2Boston Kickoff</a:t>
            </a:r>
          </a:p>
          <a:p>
            <a:pPr lvl="2"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FFFFFF"/>
                </a:solidFill>
                <a:latin typeface="Arial" panose="020B0604020202020204" pitchFamily="34" charset="0"/>
                <a:cs typeface="Arial" panose="020B0604020202020204" pitchFamily="34" charset="0"/>
              </a:rPr>
              <a:t>May 14, 2013		</a:t>
            </a:r>
            <a:r>
              <a:rPr lang="en-US" sz="2000" b="1" dirty="0">
                <a:solidFill>
                  <a:srgbClr val="FFFF00"/>
                </a:solidFill>
                <a:latin typeface="Arial" panose="020B0604020202020204" pitchFamily="34" charset="0"/>
                <a:cs typeface="Arial" panose="020B0604020202020204" pitchFamily="34" charset="0"/>
              </a:rPr>
              <a:t>Onsite RDE Stakeholder Engagement</a:t>
            </a: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marL="800100" lvl="1" indent="-342900"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FFFFFF"/>
                </a:solidFill>
                <a:latin typeface="Arial" panose="020B0604020202020204" pitchFamily="34" charset="0"/>
                <a:cs typeface="Arial" panose="020B0604020202020204" pitchFamily="34" charset="0"/>
              </a:rPr>
              <a:t>March, 2014 	       	</a:t>
            </a:r>
            <a:r>
              <a:rPr lang="en-US" sz="2000" b="1"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en-US" b="1" dirty="0">
                <a:solidFill>
                  <a:srgbClr val="FFFF00"/>
                </a:solidFill>
                <a:latin typeface="Arial" panose="020B0604020202020204" pitchFamily="34" charset="0"/>
                <a:cs typeface="Arial" panose="020B0604020202020204" pitchFamily="34" charset="0"/>
                <a:sym typeface="Wingdings" panose="05000000000000000000" pitchFamily="2" charset="2"/>
              </a:rPr>
              <a:t>Provider Training and e2Boston Launch</a:t>
            </a:r>
            <a:r>
              <a:rPr lang="en-US" b="1" dirty="0">
                <a:solidFill>
                  <a:srgbClr val="FFFF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Wingdings" panose="05000000000000000000" pitchFamily="2" charset="2"/>
              </a:rPr>
              <a:t></a:t>
            </a:r>
          </a:p>
          <a:p>
            <a:pPr marL="3657600" lvl="8" indent="0" eaLnBrk="1" hangingPunct="1">
              <a:lnSpc>
                <a:spcPct val="90000"/>
              </a:lnSpc>
              <a:spcBef>
                <a:spcPct val="20000"/>
              </a:spcBef>
            </a:pPr>
            <a:r>
              <a:rPr lang="en-US" sz="2000" dirty="0">
                <a:solidFill>
                  <a:srgbClr val="CC9900"/>
                </a:solidFill>
                <a:latin typeface="Arial" panose="020B0604020202020204" pitchFamily="34" charset="0"/>
                <a:cs typeface="Arial" panose="020B0604020202020204" pitchFamily="34" charset="0"/>
                <a:sym typeface="Wingdings" panose="05000000000000000000" pitchFamily="2" charset="2"/>
              </a:rPr>
              <a:t>(About 9 months after onsite!)</a:t>
            </a:r>
          </a:p>
          <a:p>
            <a:pPr marL="457200" lvl="1" indent="0" eaLnBrk="1" fontAlgn="base" hangingPunct="1">
              <a:lnSpc>
                <a:spcPct val="90000"/>
              </a:lnSpc>
              <a:spcBef>
                <a:spcPct val="20000"/>
              </a:spcBef>
              <a:spcAft>
                <a:spcPct val="0"/>
              </a:spcAft>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r>
              <a:rPr lang="en-US" sz="2000" b="1" dirty="0">
                <a:solidFill>
                  <a:srgbClr val="FFFFFF"/>
                </a:solidFill>
                <a:latin typeface="Arial" panose="020B0604020202020204" pitchFamily="34" charset="0"/>
                <a:cs typeface="Arial" panose="020B0604020202020204" pitchFamily="34" charset="0"/>
              </a:rPr>
              <a:t>July, 2014		</a:t>
            </a:r>
            <a:r>
              <a:rPr lang="en-US" sz="2000" b="1" dirty="0">
                <a:solidFill>
                  <a:srgbClr val="FFFF00"/>
                </a:solidFill>
                <a:latin typeface="Arial" panose="020B0604020202020204" pitchFamily="34" charset="0"/>
                <a:cs typeface="Arial" panose="020B0604020202020204" pitchFamily="34" charset="0"/>
                <a:sym typeface="Wingdings" panose="05000000000000000000" pitchFamily="2" charset="2"/>
              </a:rPr>
              <a:t>Data Import Launch</a:t>
            </a:r>
            <a:r>
              <a:rPr lang="en-US" sz="2000" b="1" dirty="0">
                <a:solidFill>
                  <a:srgbClr val="FFFF00"/>
                </a:solidFill>
                <a:latin typeface="Arial" panose="020B0604020202020204" pitchFamily="34" charset="0"/>
                <a:cs typeface="Arial" panose="020B0604020202020204" pitchFamily="34" charset="0"/>
              </a:rPr>
              <a:t>! </a:t>
            </a:r>
            <a:endParaRPr lang="en-US" sz="2000" dirty="0">
              <a:solidFill>
                <a:srgbClr val="FFFF00"/>
              </a:solidFill>
              <a:latin typeface="Arial" panose="020B0604020202020204" pitchFamily="34" charset="0"/>
              <a:cs typeface="Arial" panose="020B0604020202020204" pitchFamily="34" charset="0"/>
              <a:sym typeface="Wingdings" panose="05000000000000000000" pitchFamily="2" charset="2"/>
            </a:endParaRP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marL="3657600" lvl="8" indent="0" eaLnBrk="1" hangingPunct="1">
              <a:lnSpc>
                <a:spcPct val="90000"/>
              </a:lnSpc>
              <a:spcBef>
                <a:spcPct val="20000"/>
              </a:spcBef>
            </a:pPr>
            <a:endParaRPr lang="en-US" sz="2000" dirty="0">
              <a:solidFill>
                <a:srgbClr val="CC9900"/>
              </a:solidFill>
              <a:latin typeface="Arial" panose="020B0604020202020204" pitchFamily="34" charset="0"/>
              <a:cs typeface="Arial" panose="020B0604020202020204" pitchFamily="34" charset="0"/>
              <a:sym typeface="Wingdings" panose="05000000000000000000" pitchFamily="2" charset="2"/>
            </a:endParaRPr>
          </a:p>
          <a:p>
            <a:pPr marL="3657600" lvl="8" indent="0" eaLnBrk="1" hangingPunct="1">
              <a:lnSpc>
                <a:spcPct val="90000"/>
              </a:lnSpc>
              <a:spcBef>
                <a:spcPct val="20000"/>
              </a:spcBef>
            </a:pPr>
            <a:endParaRPr lang="en-US" sz="2000" dirty="0">
              <a:solidFill>
                <a:srgbClr val="CC9900"/>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 typeface="Wingdings" panose="05000000000000000000" pitchFamily="2" charset="2"/>
              <a:buChar char="§"/>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pPr>
            <a:endParaRPr lang="en-US" sz="2000" b="1"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Tx/>
              <a:buChar char="–"/>
            </a:pPr>
            <a:endParaRPr lang="en-US" sz="2000" dirty="0">
              <a:solidFill>
                <a:srgbClr val="FFFFFF"/>
              </a:solidFill>
              <a:latin typeface="Arial" panose="020B0604020202020204" pitchFamily="34" charset="0"/>
              <a:cs typeface="Arial" panose="020B0604020202020204" pitchFamily="34" charset="0"/>
            </a:endParaRPr>
          </a:p>
          <a:p>
            <a:pPr lvl="1" eaLnBrk="1" fontAlgn="base" hangingPunct="1">
              <a:lnSpc>
                <a:spcPct val="90000"/>
              </a:lnSpc>
              <a:spcBef>
                <a:spcPct val="20000"/>
              </a:spcBef>
              <a:spcAft>
                <a:spcPct val="0"/>
              </a:spcAft>
              <a:buFontTx/>
              <a:buChar char="–"/>
            </a:pPr>
            <a:endParaRPr lang="en-US" sz="2000" dirty="0">
              <a:solidFill>
                <a:srgbClr val="FFFFFF"/>
              </a:solidFill>
              <a:latin typeface="Arial" panose="020B0604020202020204" pitchFamily="34" charset="0"/>
              <a:cs typeface="Arial" panose="020B0604020202020204" pitchFamily="34" charset="0"/>
            </a:endParaRPr>
          </a:p>
          <a:p>
            <a:pPr eaLnBrk="1" fontAlgn="base" hangingPunct="1">
              <a:lnSpc>
                <a:spcPct val="90000"/>
              </a:lnSpc>
              <a:spcBef>
                <a:spcPct val="20000"/>
              </a:spcBef>
              <a:spcAft>
                <a:spcPct val="0"/>
              </a:spcAft>
            </a:pPr>
            <a:endParaRPr lang="en-US" sz="2400" dirty="0">
              <a:solidFill>
                <a:srgbClr val="FFFFFF"/>
              </a:solidFill>
              <a:latin typeface="Arial" panose="020B0604020202020204" pitchFamily="34" charset="0"/>
              <a:cs typeface="Arial" panose="020B0604020202020204" pitchFamily="34" charset="0"/>
            </a:endParaRPr>
          </a:p>
        </p:txBody>
      </p:sp>
      <p:sp>
        <p:nvSpPr>
          <p:cNvPr id="133123" name="Rectangle 3"/>
          <p:cNvSpPr>
            <a:spLocks noChangeArrowheads="1"/>
          </p:cNvSpPr>
          <p:nvPr/>
        </p:nvSpPr>
        <p:spPr bwMode="auto">
          <a:xfrm>
            <a:off x="1981200" y="152401"/>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sz="4400" dirty="0">
                <a:solidFill>
                  <a:srgbClr val="FFFF00"/>
                </a:solidFill>
                <a:latin typeface="Arial" panose="020B0604020202020204" pitchFamily="34" charset="0"/>
                <a:cs typeface="Arial" panose="020B0604020202020204" pitchFamily="34" charset="0"/>
              </a:rPr>
              <a:t>e2Boston Timeline</a:t>
            </a:r>
          </a:p>
        </p:txBody>
      </p:sp>
    </p:spTree>
    <p:extLst>
      <p:ext uri="{BB962C8B-B14F-4D97-AF65-F5344CB8AC3E}">
        <p14:creationId xmlns:p14="http://schemas.microsoft.com/office/powerpoint/2010/main" val="1574297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084337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676400" y="2665475"/>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sz="4400" dirty="0">
                <a:solidFill>
                  <a:srgbClr val="FFFF00"/>
                </a:solidFill>
                <a:latin typeface="Arial" panose="020B0604020202020204" pitchFamily="34" charset="0"/>
                <a:cs typeface="Arial" panose="020B0604020202020204" pitchFamily="34" charset="0"/>
              </a:rPr>
              <a:t>Success! Challenges Overcome!</a:t>
            </a:r>
          </a:p>
          <a:p>
            <a:pPr algn="ctr" eaLnBrk="1" fontAlgn="base" hangingPunct="1">
              <a:spcBef>
                <a:spcPct val="0"/>
              </a:spcBef>
              <a:spcAft>
                <a:spcPct val="0"/>
              </a:spcAft>
            </a:pPr>
            <a:endParaRPr lang="en-US" sz="4000" dirty="0">
              <a:solidFill>
                <a:srgbClr val="FFFF00"/>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r>
              <a:rPr lang="en-US" sz="2800" dirty="0">
                <a:solidFill>
                  <a:srgbClr val="FFFFFF"/>
                </a:solidFill>
                <a:latin typeface="Arial" panose="020B0604020202020204" pitchFamily="34" charset="0"/>
                <a:cs typeface="Arial" panose="020B0604020202020204" pitchFamily="34" charset="0"/>
              </a:rPr>
              <a:t>Design and Development</a:t>
            </a:r>
          </a:p>
          <a:p>
            <a:pPr algn="ctr" eaLnBrk="1" fontAlgn="base" hangingPunct="1">
              <a:spcBef>
                <a:spcPct val="0"/>
              </a:spcBef>
              <a:spcAft>
                <a:spcPct val="0"/>
              </a:spcAft>
            </a:pPr>
            <a:endParaRPr lang="en-US" sz="2800" dirty="0">
              <a:solidFill>
                <a:srgbClr val="FFFFFF"/>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r>
              <a:rPr lang="en-US" sz="2800" dirty="0">
                <a:solidFill>
                  <a:srgbClr val="FFFFFF"/>
                </a:solidFill>
                <a:latin typeface="Arial" panose="020B0604020202020204" pitchFamily="34" charset="0"/>
                <a:cs typeface="Arial" panose="020B0604020202020204" pitchFamily="34" charset="0"/>
              </a:rPr>
              <a:t>Timeline</a:t>
            </a:r>
          </a:p>
          <a:p>
            <a:pPr algn="ctr" eaLnBrk="1" fontAlgn="base" hangingPunct="1">
              <a:spcBef>
                <a:spcPct val="0"/>
              </a:spcBef>
              <a:spcAft>
                <a:spcPct val="0"/>
              </a:spcAft>
            </a:pPr>
            <a:endParaRPr lang="en-US" sz="2800" dirty="0">
              <a:solidFill>
                <a:srgbClr val="FFFFFF"/>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r>
              <a:rPr lang="en-US" sz="2800" dirty="0">
                <a:solidFill>
                  <a:srgbClr val="FFFFFF"/>
                </a:solidFill>
                <a:latin typeface="Arial" panose="020B0604020202020204" pitchFamily="34" charset="0"/>
                <a:cs typeface="Arial" panose="020B0604020202020204" pitchFamily="34" charset="0"/>
              </a:rPr>
              <a:t>IT / Security </a:t>
            </a:r>
          </a:p>
          <a:p>
            <a:pPr algn="ctr" eaLnBrk="1" fontAlgn="base" hangingPunct="1">
              <a:spcBef>
                <a:spcPct val="0"/>
              </a:spcBef>
              <a:spcAft>
                <a:spcPct val="0"/>
              </a:spcAft>
            </a:pPr>
            <a:endParaRPr lang="en-US" sz="2800" dirty="0">
              <a:solidFill>
                <a:srgbClr val="FFFFFF"/>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r>
              <a:rPr lang="en-US" sz="2800" dirty="0">
                <a:solidFill>
                  <a:srgbClr val="FFFFFF"/>
                </a:solidFill>
                <a:latin typeface="Arial" panose="020B0604020202020204" pitchFamily="34" charset="0"/>
                <a:cs typeface="Arial" panose="020B0604020202020204" pitchFamily="34" charset="0"/>
              </a:rPr>
              <a:t>Stakeholder Engagement</a:t>
            </a:r>
          </a:p>
          <a:p>
            <a:pPr algn="ctr" eaLnBrk="1" fontAlgn="base" hangingPunct="1">
              <a:spcBef>
                <a:spcPct val="0"/>
              </a:spcBef>
              <a:spcAft>
                <a:spcPct val="0"/>
              </a:spcAft>
            </a:pPr>
            <a:endParaRPr lang="en-US" sz="2800" dirty="0">
              <a:solidFill>
                <a:srgbClr val="FFFFFF"/>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r>
              <a:rPr lang="en-US" sz="2800" dirty="0">
                <a:solidFill>
                  <a:srgbClr val="FFFFFF"/>
                </a:solidFill>
                <a:latin typeface="Arial" panose="020B0604020202020204" pitchFamily="34" charset="0"/>
                <a:cs typeface="Arial" panose="020B0604020202020204" pitchFamily="34" charset="0"/>
              </a:rPr>
              <a:t>HRSA Requirements</a:t>
            </a:r>
          </a:p>
          <a:p>
            <a:pPr algn="ctr" eaLnBrk="1" fontAlgn="base" hangingPunct="1">
              <a:spcBef>
                <a:spcPct val="0"/>
              </a:spcBef>
              <a:spcAft>
                <a:spcPct val="0"/>
              </a:spcAft>
            </a:pP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8691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BC4BDB-0655-4EF1-88B9-9E024F48BD3D}"/>
              </a:ext>
            </a:extLst>
          </p:cNvPr>
          <p:cNvPicPr>
            <a:picLocks noChangeAspect="1"/>
          </p:cNvPicPr>
          <p:nvPr/>
        </p:nvPicPr>
        <p:blipFill>
          <a:blip r:embed="rId3"/>
          <a:stretch>
            <a:fillRect/>
          </a:stretch>
        </p:blipFill>
        <p:spPr>
          <a:xfrm>
            <a:off x="2528714" y="1911101"/>
            <a:ext cx="7125694" cy="4782217"/>
          </a:xfrm>
          <a:prstGeom prst="rect">
            <a:avLst/>
          </a:prstGeom>
        </p:spPr>
      </p:pic>
      <p:sp>
        <p:nvSpPr>
          <p:cNvPr id="2" name="Title 1"/>
          <p:cNvSpPr>
            <a:spLocks noGrp="1"/>
          </p:cNvSpPr>
          <p:nvPr>
            <p:ph type="title"/>
          </p:nvPr>
        </p:nvSpPr>
        <p:spPr>
          <a:xfrm>
            <a:off x="1981200" y="13725"/>
            <a:ext cx="8229600" cy="1143000"/>
          </a:xfrm>
        </p:spPr>
        <p:txBody>
          <a:bodyPr/>
          <a:lstStyle/>
          <a:p>
            <a:r>
              <a:rPr lang="en-US" sz="4000" dirty="0">
                <a:solidFill>
                  <a:srgbClr val="FFFF00"/>
                </a:solidFill>
              </a:rPr>
              <a:t>Time Savings of e2Boston (Hours)</a:t>
            </a:r>
          </a:p>
        </p:txBody>
      </p:sp>
      <p:sp>
        <p:nvSpPr>
          <p:cNvPr id="3" name="Rounded Rectangle 2"/>
          <p:cNvSpPr/>
          <p:nvPr/>
        </p:nvSpPr>
        <p:spPr>
          <a:xfrm>
            <a:off x="3515569" y="1119418"/>
            <a:ext cx="2504535" cy="83484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000000"/>
                </a:solidFill>
                <a:latin typeface="Arial"/>
              </a:rPr>
              <a:t>14,225 hours </a:t>
            </a:r>
            <a:r>
              <a:rPr lang="en-US" sz="1100" b="1" dirty="0">
                <a:solidFill>
                  <a:srgbClr val="000000"/>
                </a:solidFill>
                <a:latin typeface="Arial"/>
              </a:rPr>
              <a:t>saved since e2Boston launch</a:t>
            </a:r>
          </a:p>
        </p:txBody>
      </p:sp>
      <p:sp>
        <p:nvSpPr>
          <p:cNvPr id="6" name="TextBox 5">
            <a:extLst>
              <a:ext uri="{FF2B5EF4-FFF2-40B4-BE49-F238E27FC236}">
                <a16:creationId xmlns:a16="http://schemas.microsoft.com/office/drawing/2014/main" xmlns="" id="{E80AB476-94BB-403C-BB6E-E46D91743F25}"/>
              </a:ext>
            </a:extLst>
          </p:cNvPr>
          <p:cNvSpPr txBox="1"/>
          <p:nvPr/>
        </p:nvSpPr>
        <p:spPr>
          <a:xfrm>
            <a:off x="3855288" y="4845100"/>
            <a:ext cx="1749197" cy="646331"/>
          </a:xfrm>
          <a:prstGeom prst="rect">
            <a:avLst/>
          </a:prstGeom>
          <a:noFill/>
        </p:spPr>
        <p:txBody>
          <a:bodyPr wrap="none" rtlCol="0">
            <a:spAutoFit/>
          </a:bodyPr>
          <a:lstStyle/>
          <a:p>
            <a:pPr algn="ctr" eaLnBrk="0" fontAlgn="base" hangingPunct="0">
              <a:spcBef>
                <a:spcPct val="0"/>
              </a:spcBef>
              <a:spcAft>
                <a:spcPct val="0"/>
              </a:spcAft>
            </a:pPr>
            <a:r>
              <a:rPr lang="en-US" dirty="0">
                <a:solidFill>
                  <a:srgbClr val="F8F8F8"/>
                </a:solidFill>
                <a:latin typeface="Arial" panose="020B0604020202020204" pitchFamily="34" charset="0"/>
              </a:rPr>
              <a:t>One-Click RSR</a:t>
            </a:r>
          </a:p>
          <a:p>
            <a:pPr algn="ctr" eaLnBrk="0" fontAlgn="base" hangingPunct="0">
              <a:spcBef>
                <a:spcPct val="0"/>
              </a:spcBef>
              <a:spcAft>
                <a:spcPct val="0"/>
              </a:spcAft>
            </a:pPr>
            <a:r>
              <a:rPr lang="en-US" dirty="0">
                <a:solidFill>
                  <a:srgbClr val="F8F8F8"/>
                </a:solidFill>
                <a:latin typeface="Arial" panose="020B0604020202020204" pitchFamily="34" charset="0"/>
              </a:rPr>
              <a:t>4,415 hours</a:t>
            </a:r>
          </a:p>
        </p:txBody>
      </p:sp>
      <p:sp>
        <p:nvSpPr>
          <p:cNvPr id="7" name="TextBox 6">
            <a:extLst>
              <a:ext uri="{FF2B5EF4-FFF2-40B4-BE49-F238E27FC236}">
                <a16:creationId xmlns:a16="http://schemas.microsoft.com/office/drawing/2014/main" xmlns="" id="{508D0FBE-1FC8-409A-AFBD-354D00880B14}"/>
              </a:ext>
            </a:extLst>
          </p:cNvPr>
          <p:cNvSpPr txBox="1"/>
          <p:nvPr/>
        </p:nvSpPr>
        <p:spPr>
          <a:xfrm>
            <a:off x="3908552" y="3059668"/>
            <a:ext cx="1762021" cy="646331"/>
          </a:xfrm>
          <a:prstGeom prst="rect">
            <a:avLst/>
          </a:prstGeom>
          <a:noFill/>
        </p:spPr>
        <p:txBody>
          <a:bodyPr wrap="none" rtlCol="0">
            <a:spAutoFit/>
          </a:bodyPr>
          <a:lstStyle/>
          <a:p>
            <a:pPr eaLnBrk="0" fontAlgn="base" hangingPunct="0">
              <a:spcBef>
                <a:spcPct val="0"/>
              </a:spcBef>
              <a:spcAft>
                <a:spcPct val="0"/>
              </a:spcAft>
            </a:pPr>
            <a:r>
              <a:rPr lang="en-US" dirty="0">
                <a:solidFill>
                  <a:srgbClr val="F8F8F8"/>
                </a:solidFill>
                <a:latin typeface="Arial" panose="020B0604020202020204" pitchFamily="34" charset="0"/>
              </a:rPr>
              <a:t>Data Exchange</a:t>
            </a:r>
          </a:p>
          <a:p>
            <a:pPr algn="ctr" eaLnBrk="0" fontAlgn="base" hangingPunct="0">
              <a:spcBef>
                <a:spcPct val="0"/>
              </a:spcBef>
              <a:spcAft>
                <a:spcPct val="0"/>
              </a:spcAft>
            </a:pPr>
            <a:r>
              <a:rPr lang="en-US" dirty="0">
                <a:solidFill>
                  <a:srgbClr val="F8F8F8"/>
                </a:solidFill>
                <a:latin typeface="Arial" panose="020B0604020202020204" pitchFamily="34" charset="0"/>
              </a:rPr>
              <a:t>9,810 hours</a:t>
            </a:r>
          </a:p>
        </p:txBody>
      </p:sp>
    </p:spTree>
    <p:extLst>
      <p:ext uri="{BB962C8B-B14F-4D97-AF65-F5344CB8AC3E}">
        <p14:creationId xmlns:p14="http://schemas.microsoft.com/office/powerpoint/2010/main" val="2704102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981200" y="1066800"/>
            <a:ext cx="8229600" cy="5562600"/>
          </a:xfrm>
          <a:prstGeom prst="rect">
            <a:avLst/>
          </a:prstGeom>
          <a:noFill/>
          <a:ln w="9525">
            <a:noFill/>
            <a:miter lim="800000"/>
            <a:headEnd/>
            <a:tailEnd/>
          </a:ln>
        </p:spPr>
        <p:txBody>
          <a:bodyPr/>
          <a:lstStyle/>
          <a:p>
            <a:pPr marL="914400" lvl="1" indent="-457200" eaLnBrk="0" fontAlgn="base" hangingPunct="0">
              <a:lnSpc>
                <a:spcPct val="90000"/>
              </a:lnSpc>
              <a:spcBef>
                <a:spcPct val="20000"/>
              </a:spcBef>
              <a:spcAft>
                <a:spcPct val="0"/>
              </a:spcAft>
              <a:buFontTx/>
              <a:buAutoNum type="arabicPeriod"/>
              <a:defRPr/>
            </a:pPr>
            <a:r>
              <a:rPr lang="en-US" sz="2000" b="1" dirty="0">
                <a:solidFill>
                  <a:srgbClr val="FFFFFF"/>
                </a:solidFill>
                <a:latin typeface="Arial" charset="0"/>
              </a:rPr>
              <a:t>Any problems or barriers with using the system?</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FFFFFF"/>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srgbClr val="FFFFFF"/>
                </a:solidFill>
                <a:latin typeface="Arial" charset="0"/>
              </a:rPr>
              <a:t>To what degree is the system saving you time?</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FFFFFF"/>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srgbClr val="FFFFFF"/>
                </a:solidFill>
                <a:latin typeface="Arial" charset="0"/>
              </a:rPr>
              <a:t>To what degree is the system reporting effective for you?</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FFFFFF"/>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srgbClr val="FFFFFF"/>
                </a:solidFill>
                <a:latin typeface="Arial" charset="0"/>
              </a:rPr>
              <a:t>How is technical assistance and support for you?</a:t>
            </a:r>
          </a:p>
          <a:p>
            <a:pPr marL="914400" lvl="1" indent="-457200" eaLnBrk="0" fontAlgn="base" hangingPunct="0">
              <a:lnSpc>
                <a:spcPct val="90000"/>
              </a:lnSpc>
              <a:spcBef>
                <a:spcPct val="20000"/>
              </a:spcBef>
              <a:spcAft>
                <a:spcPct val="0"/>
              </a:spcAft>
              <a:buFontTx/>
              <a:buAutoNum type="arabicPeriod"/>
              <a:defRPr/>
            </a:pPr>
            <a:endParaRPr lang="en-US" sz="2000" b="1" dirty="0">
              <a:solidFill>
                <a:srgbClr val="FFFF00"/>
              </a:solidFill>
              <a:latin typeface="Arial" charset="0"/>
            </a:endParaRPr>
          </a:p>
          <a:p>
            <a:pPr marL="914400" lvl="1" indent="-457200" eaLnBrk="0" fontAlgn="base" hangingPunct="0">
              <a:lnSpc>
                <a:spcPct val="90000"/>
              </a:lnSpc>
              <a:spcBef>
                <a:spcPct val="20000"/>
              </a:spcBef>
              <a:spcAft>
                <a:spcPct val="0"/>
              </a:spcAft>
              <a:buFontTx/>
              <a:buAutoNum type="arabicPeriod"/>
              <a:defRPr/>
            </a:pPr>
            <a:r>
              <a:rPr lang="en-US" sz="2000" b="1" dirty="0">
                <a:solidFill>
                  <a:srgbClr val="FFFF00"/>
                </a:solidFill>
                <a:latin typeface="Arial" charset="0"/>
              </a:rPr>
              <a:t>If not a “10”, what can we do to make it a “10”?</a:t>
            </a:r>
          </a:p>
          <a:p>
            <a:pPr marL="914400" lvl="1" indent="-457200" eaLnBrk="0" fontAlgn="base" hangingPunct="0">
              <a:lnSpc>
                <a:spcPct val="90000"/>
              </a:lnSpc>
              <a:spcBef>
                <a:spcPct val="20000"/>
              </a:spcBef>
              <a:spcAft>
                <a:spcPct val="0"/>
              </a:spcAft>
              <a:buFontTx/>
              <a:buChar char="–"/>
              <a:defRPr/>
            </a:pPr>
            <a:endParaRPr lang="en-US" sz="2000" b="1" dirty="0">
              <a:solidFill>
                <a:srgbClr val="FFFF00"/>
              </a:solidFill>
              <a:latin typeface="Arial" charset="0"/>
            </a:endParaRPr>
          </a:p>
          <a:p>
            <a:pPr marL="914400" lvl="1" indent="-457200" eaLnBrk="0" fontAlgn="base" hangingPunct="0">
              <a:lnSpc>
                <a:spcPct val="90000"/>
              </a:lnSpc>
              <a:spcBef>
                <a:spcPct val="20000"/>
              </a:spcBef>
              <a:spcAft>
                <a:spcPct val="0"/>
              </a:spcAft>
              <a:buFontTx/>
              <a:buChar char="–"/>
              <a:defRPr/>
            </a:pPr>
            <a:endParaRPr lang="en-US" sz="2000" b="1" dirty="0">
              <a:solidFill>
                <a:srgbClr val="FFFF00"/>
              </a:solidFill>
              <a:latin typeface="Arial" charset="0"/>
            </a:endParaRPr>
          </a:p>
          <a:p>
            <a:pPr lvl="1" algn="ctr" eaLnBrk="0" fontAlgn="base" hangingPunct="0">
              <a:lnSpc>
                <a:spcPct val="90000"/>
              </a:lnSpc>
              <a:spcBef>
                <a:spcPct val="20000"/>
              </a:spcBef>
              <a:spcAft>
                <a:spcPct val="0"/>
              </a:spcAft>
              <a:defRPr/>
            </a:pPr>
            <a:r>
              <a:rPr lang="en-US" sz="2000" b="1" i="1" dirty="0">
                <a:solidFill>
                  <a:srgbClr val="BBE0E3"/>
                </a:solidFill>
                <a:latin typeface="Arial" charset="0"/>
              </a:rPr>
              <a:t>“The fact that someone calls me to make sure that all is well and to see if I have any ideas is just great.”</a:t>
            </a:r>
          </a:p>
          <a:p>
            <a:pPr marL="914400" lvl="1" indent="-457200" eaLnBrk="0" fontAlgn="base" hangingPunct="0">
              <a:lnSpc>
                <a:spcPct val="90000"/>
              </a:lnSpc>
              <a:spcBef>
                <a:spcPct val="20000"/>
              </a:spcBef>
              <a:spcAft>
                <a:spcPct val="0"/>
              </a:spcAft>
              <a:buFontTx/>
              <a:buChar char="–"/>
              <a:defRPr/>
            </a:pPr>
            <a:endParaRPr lang="en-US" sz="2000" i="1" dirty="0">
              <a:solidFill>
                <a:srgbClr val="BBE0E3"/>
              </a:solidFill>
              <a:latin typeface="Arial" charset="0"/>
            </a:endParaRPr>
          </a:p>
          <a:p>
            <a:pPr marL="914400" lvl="1" indent="-457200" eaLnBrk="0" fontAlgn="base" hangingPunct="0">
              <a:lnSpc>
                <a:spcPct val="90000"/>
              </a:lnSpc>
              <a:spcBef>
                <a:spcPct val="20000"/>
              </a:spcBef>
              <a:spcAft>
                <a:spcPct val="0"/>
              </a:spcAft>
              <a:buFontTx/>
              <a:buChar char="–"/>
              <a:defRPr/>
            </a:pPr>
            <a:endParaRPr lang="en-US" sz="2000" dirty="0">
              <a:solidFill>
                <a:srgbClr val="FFFFFF"/>
              </a:solidFill>
              <a:latin typeface="Arial" charset="0"/>
            </a:endParaRPr>
          </a:p>
          <a:p>
            <a:pPr marL="533400" indent="-533400" eaLnBrk="0" fontAlgn="base" hangingPunct="0">
              <a:lnSpc>
                <a:spcPct val="90000"/>
              </a:lnSpc>
              <a:spcBef>
                <a:spcPct val="20000"/>
              </a:spcBef>
              <a:spcAft>
                <a:spcPct val="0"/>
              </a:spcAft>
              <a:defRPr/>
            </a:pPr>
            <a:endParaRPr lang="en-US" sz="2400" dirty="0">
              <a:solidFill>
                <a:srgbClr val="FFFFFF"/>
              </a:solidFill>
              <a:latin typeface="Arial" charset="0"/>
            </a:endParaRPr>
          </a:p>
        </p:txBody>
      </p:sp>
      <p:sp>
        <p:nvSpPr>
          <p:cNvPr id="35843" name="Rectangle 3"/>
          <p:cNvSpPr>
            <a:spLocks noChangeArrowheads="1"/>
          </p:cNvSpPr>
          <p:nvPr/>
        </p:nvSpPr>
        <p:spPr bwMode="auto">
          <a:xfrm>
            <a:off x="1752600" y="152401"/>
            <a:ext cx="8763000" cy="792163"/>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3600" dirty="0">
                <a:solidFill>
                  <a:srgbClr val="FFFF00"/>
                </a:solidFill>
                <a:latin typeface="Arial" charset="0"/>
              </a:rPr>
              <a:t>What do end users think? </a:t>
            </a:r>
          </a:p>
        </p:txBody>
      </p:sp>
    </p:spTree>
    <p:extLst>
      <p:ext uri="{BB962C8B-B14F-4D97-AF65-F5344CB8AC3E}">
        <p14:creationId xmlns:p14="http://schemas.microsoft.com/office/powerpoint/2010/main" val="4105748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75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275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2754">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275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1600" dirty="0">
                <a:solidFill>
                  <a:schemeClr val="bg1"/>
                </a:solidFill>
              </a:rPr>
              <a:t> </a:t>
            </a:r>
          </a:p>
          <a:p>
            <a:endParaRPr lang="en-US" sz="1600" dirty="0">
              <a:solidFill>
                <a:schemeClr val="bg1"/>
              </a:solidFill>
            </a:endParaRPr>
          </a:p>
        </p:txBody>
      </p:sp>
      <p:pic>
        <p:nvPicPr>
          <p:cNvPr id="11266" name="Chart 1" descr="image001">
            <a:extLst>
              <a:ext uri="{FF2B5EF4-FFF2-40B4-BE49-F238E27FC236}">
                <a16:creationId xmlns:a16="http://schemas.microsoft.com/office/drawing/2014/main" xmlns="" id="{BA9DB9B5-C610-4378-B319-CFBB8B2AF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72" y="448056"/>
            <a:ext cx="10642877" cy="613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70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cstate="print"/>
          <a:srcRect t="26920" b="2826"/>
          <a:stretch/>
        </p:blipFill>
        <p:spPr>
          <a:xfrm>
            <a:off x="1210601" y="274638"/>
            <a:ext cx="10045668" cy="6409626"/>
          </a:xfrm>
          <a:prstGeom prst="rect">
            <a:avLst/>
          </a:prstGeom>
        </p:spPr>
      </p:pic>
    </p:spTree>
    <p:extLst>
      <p:ext uri="{BB962C8B-B14F-4D97-AF65-F5344CB8AC3E}">
        <p14:creationId xmlns:p14="http://schemas.microsoft.com/office/powerpoint/2010/main" val="420847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0604A-7B71-448E-82CE-7F6B6B2D51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B392A38-7B3C-49CD-8029-3FCE9CB8504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0BBDDC6D-7593-4248-8ACC-362BCF2BE973}"/>
              </a:ext>
            </a:extLst>
          </p:cNvPr>
          <p:cNvPicPr>
            <a:picLocks noChangeAspect="1"/>
          </p:cNvPicPr>
          <p:nvPr/>
        </p:nvPicPr>
        <p:blipFill>
          <a:blip r:embed="rId2"/>
          <a:stretch>
            <a:fillRect/>
          </a:stretch>
        </p:blipFill>
        <p:spPr>
          <a:xfrm>
            <a:off x="476533" y="155448"/>
            <a:ext cx="11161534" cy="6592823"/>
          </a:xfrm>
          <a:prstGeom prst="rect">
            <a:avLst/>
          </a:prstGeom>
        </p:spPr>
      </p:pic>
    </p:spTree>
    <p:extLst>
      <p:ext uri="{BB962C8B-B14F-4D97-AF65-F5344CB8AC3E}">
        <p14:creationId xmlns:p14="http://schemas.microsoft.com/office/powerpoint/2010/main" val="249389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AEB82-E2DA-4C53-9D4C-ADAB26BFAD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F17DB09-54A7-4DC2-A171-4BB210770BD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DA71949E-2E94-43DA-82A8-9C304A90F190}"/>
              </a:ext>
            </a:extLst>
          </p:cNvPr>
          <p:cNvPicPr>
            <a:picLocks noChangeAspect="1"/>
          </p:cNvPicPr>
          <p:nvPr/>
        </p:nvPicPr>
        <p:blipFill>
          <a:blip r:embed="rId2"/>
          <a:stretch>
            <a:fillRect/>
          </a:stretch>
        </p:blipFill>
        <p:spPr>
          <a:xfrm>
            <a:off x="425341" y="347472"/>
            <a:ext cx="11461605" cy="6099048"/>
          </a:xfrm>
          <a:prstGeom prst="rect">
            <a:avLst/>
          </a:prstGeom>
        </p:spPr>
      </p:pic>
    </p:spTree>
    <p:extLst>
      <p:ext uri="{BB962C8B-B14F-4D97-AF65-F5344CB8AC3E}">
        <p14:creationId xmlns:p14="http://schemas.microsoft.com/office/powerpoint/2010/main" val="109979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CFD9A-AABE-441F-983D-C643ECEBFD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6B82DEF-8B04-489E-9C2D-2E4183AC15A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E5AEA756-A4B5-45EA-A6C6-940F2EA5BBFB}"/>
              </a:ext>
            </a:extLst>
          </p:cNvPr>
          <p:cNvPicPr>
            <a:picLocks noChangeAspect="1"/>
          </p:cNvPicPr>
          <p:nvPr/>
        </p:nvPicPr>
        <p:blipFill>
          <a:blip r:embed="rId2"/>
          <a:stretch>
            <a:fillRect/>
          </a:stretch>
        </p:blipFill>
        <p:spPr>
          <a:xfrm>
            <a:off x="1524000" y="1076256"/>
            <a:ext cx="9144000" cy="2520579"/>
          </a:xfrm>
          <a:prstGeom prst="rect">
            <a:avLst/>
          </a:prstGeom>
        </p:spPr>
      </p:pic>
      <p:pic>
        <p:nvPicPr>
          <p:cNvPr id="5" name="Picture 4">
            <a:extLst>
              <a:ext uri="{FF2B5EF4-FFF2-40B4-BE49-F238E27FC236}">
                <a16:creationId xmlns:a16="http://schemas.microsoft.com/office/drawing/2014/main" xmlns="" id="{5D44B2DE-6C70-48D7-A1EF-68654CC9A0FB}"/>
              </a:ext>
            </a:extLst>
          </p:cNvPr>
          <p:cNvPicPr>
            <a:picLocks noChangeAspect="1"/>
          </p:cNvPicPr>
          <p:nvPr/>
        </p:nvPicPr>
        <p:blipFill>
          <a:blip r:embed="rId3"/>
          <a:stretch>
            <a:fillRect/>
          </a:stretch>
        </p:blipFill>
        <p:spPr>
          <a:xfrm>
            <a:off x="1524000" y="3125421"/>
            <a:ext cx="9144000" cy="2753109"/>
          </a:xfrm>
          <a:prstGeom prst="rect">
            <a:avLst/>
          </a:prstGeom>
        </p:spPr>
      </p:pic>
    </p:spTree>
    <p:extLst>
      <p:ext uri="{BB962C8B-B14F-4D97-AF65-F5344CB8AC3E}">
        <p14:creationId xmlns:p14="http://schemas.microsoft.com/office/powerpoint/2010/main" val="182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780EB-8A46-409C-B98D-FBF78B9AC3BA}"/>
              </a:ext>
            </a:extLst>
          </p:cNvPr>
          <p:cNvSpPr>
            <a:spLocks noGrp="1"/>
          </p:cNvSpPr>
          <p:nvPr>
            <p:ph type="title"/>
          </p:nvPr>
        </p:nvSpPr>
        <p:spPr/>
        <p:txBody>
          <a:bodyPr/>
          <a:lstStyle/>
          <a:p>
            <a:r>
              <a:rPr lang="en-US" sz="4000" dirty="0">
                <a:solidFill>
                  <a:prstClr val="white"/>
                </a:solidFill>
              </a:rPr>
              <a:t>How the Boston Public Health Commission created a client level data system that providers actually use</a:t>
            </a:r>
            <a:endParaRPr lang="en-US" sz="4000" dirty="0"/>
          </a:p>
        </p:txBody>
      </p:sp>
      <p:sp>
        <p:nvSpPr>
          <p:cNvPr id="3" name="Content Placeholder 2">
            <a:extLst>
              <a:ext uri="{FF2B5EF4-FFF2-40B4-BE49-F238E27FC236}">
                <a16:creationId xmlns:a16="http://schemas.microsoft.com/office/drawing/2014/main" xmlns="" id="{42959C6E-5E50-4BEA-BCDC-99D872EED480}"/>
              </a:ext>
            </a:extLst>
          </p:cNvPr>
          <p:cNvSpPr>
            <a:spLocks noGrp="1"/>
          </p:cNvSpPr>
          <p:nvPr>
            <p:ph idx="1"/>
          </p:nvPr>
        </p:nvSpPr>
        <p:spPr/>
        <p:txBody>
          <a:bodyPr/>
          <a:lstStyle/>
          <a:p>
            <a:r>
              <a:rPr lang="en-US" dirty="0">
                <a:solidFill>
                  <a:prstClr val="white"/>
                </a:solidFill>
              </a:rPr>
              <a:t>HIV/AIDS Services Division</a:t>
            </a:r>
          </a:p>
          <a:p>
            <a:r>
              <a:rPr lang="en-US" dirty="0">
                <a:solidFill>
                  <a:prstClr val="white"/>
                </a:solidFill>
              </a:rPr>
              <a:t>Infectious Disease Bureau</a:t>
            </a:r>
          </a:p>
          <a:p>
            <a:r>
              <a:rPr lang="en-US" dirty="0">
                <a:solidFill>
                  <a:prstClr val="white"/>
                </a:solidFill>
              </a:rPr>
              <a:t>Boston Public Health Commission</a:t>
            </a:r>
          </a:p>
          <a:p>
            <a:endParaRPr lang="en-US" dirty="0"/>
          </a:p>
        </p:txBody>
      </p:sp>
    </p:spTree>
    <p:extLst>
      <p:ext uri="{BB962C8B-B14F-4D97-AF65-F5344CB8AC3E}">
        <p14:creationId xmlns:p14="http://schemas.microsoft.com/office/powerpoint/2010/main" val="13468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390181"/>
            <a:ext cx="8229600" cy="1143000"/>
          </a:xfrm>
          <a:prstGeom prst="rect">
            <a:avLst/>
          </a:prstGeom>
        </p:spPr>
        <p:txBody>
          <a:bodyPr>
            <a:normAutofit fontScale="97500" lnSpcReduction="10000"/>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e2Boston utilizes an open data standard to provide user choice.</a:t>
            </a:r>
            <a:endPar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endParaRPr>
          </a:p>
        </p:txBody>
      </p:sp>
      <p:sp>
        <p:nvSpPr>
          <p:cNvPr id="3" name="Content Placeholder 2"/>
          <p:cNvSpPr txBox="1">
            <a:spLocks/>
          </p:cNvSpPr>
          <p:nvPr/>
        </p:nvSpPr>
        <p:spPr>
          <a:xfrm>
            <a:off x="1981200" y="1837982"/>
            <a:ext cx="8229600" cy="45259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A5C"/>
                </a:solidFill>
                <a:effectLst/>
                <a:uLnTx/>
                <a:uFillTx/>
                <a:latin typeface="Calibri" panose="020F0502020204030204"/>
                <a:ea typeface="+mn-ea"/>
                <a:cs typeface="+mn-cs"/>
              </a:rPr>
              <a:t>Larger agencies, such as health centers, already utilize an existing EMR and using e2Boston as a primary system may not be an option.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A5C"/>
                </a:solidFill>
                <a:effectLst/>
                <a:uLnTx/>
                <a:uFillTx/>
                <a:latin typeface="Calibri" panose="020F0502020204030204"/>
                <a:ea typeface="+mn-ea"/>
                <a:cs typeface="+mn-cs"/>
              </a:rPr>
              <a:t>BPHC and RDE worked to develop a data dictionary and data import standards that allow agencies to export data from their existing systems into a database file, which can be directly uploaded onto the e2Boston website.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A5C"/>
                </a:solidFill>
                <a:effectLst/>
                <a:uLnTx/>
                <a:uFillTx/>
                <a:latin typeface="Calibri" panose="020F0502020204030204"/>
                <a:ea typeface="+mn-ea"/>
                <a:cs typeface="+mn-cs"/>
              </a:rPr>
              <a:t>Users can import client demographic, service utilization, and/or health outcome data.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00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530859"/>
            <a:ext cx="8229600" cy="1143000"/>
          </a:xfrm>
          <a:prstGeom prst="rect">
            <a:avLst/>
          </a:prstGeom>
        </p:spPr>
        <p:txBody>
          <a:bodyPr>
            <a:normAutofit fontScale="97500" lnSpcReduction="10000"/>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Data import is a highly prized functionality within e2Boston.</a:t>
            </a:r>
            <a:endPar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endParaRPr>
          </a:p>
        </p:txBody>
      </p:sp>
      <p:sp>
        <p:nvSpPr>
          <p:cNvPr id="3" name="Content Placeholder 2"/>
          <p:cNvSpPr txBox="1">
            <a:spLocks/>
          </p:cNvSpPr>
          <p:nvPr/>
        </p:nvSpPr>
        <p:spPr>
          <a:xfrm>
            <a:off x="1981200" y="1900836"/>
            <a:ext cx="8229600" cy="4525963"/>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8 of 32 agencies import their data.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These agencies typically serve between 100-500 clients annually.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The biggest time saver is to import service utilization data, especially for programs that provide a high volume service, such as daily congregate or home-delivered meals, office visits, or support group meetings.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Importing data is also helpful during RSR season when RSR-specific data elements must be updated for a majority of clients.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62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39" y="1427890"/>
            <a:ext cx="8374063"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descr="This graph shows the increase in data elements that were imported ito e2Boston since the system launched in June 2014. 668,000 data elements have been cumulatively imported since launch." title="Seventeen import users imported over 600K data elements since launch."/>
          <p:cNvSpPr txBox="1">
            <a:spLocks/>
          </p:cNvSpPr>
          <p:nvPr/>
        </p:nvSpPr>
        <p:spPr>
          <a:xfrm>
            <a:off x="1981199" y="401204"/>
            <a:ext cx="8531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latinLnBrk="0" hangingPunct="1">
              <a:lnSpc>
                <a:spcPct val="90000"/>
              </a:lnSpc>
              <a:spcBef>
                <a:spcPct val="0"/>
              </a:spcBef>
              <a:buNone/>
              <a:defRPr lang="en-US" sz="4800" b="1" kern="1200" dirty="0">
                <a:solidFill>
                  <a:srgbClr val="095895"/>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95895"/>
                </a:solidFill>
                <a:effectLst/>
                <a:uLnTx/>
                <a:uFillTx/>
                <a:latin typeface="Calibri" panose="020F0502020204030204"/>
                <a:ea typeface="+mj-ea"/>
                <a:cs typeface="+mj-cs"/>
              </a:rPr>
              <a:t>Seventeen import users imported over 2.5 million</a:t>
            </a:r>
            <a:r>
              <a:rPr kumimoji="0" lang="en-US" sz="4000" b="1" i="0" u="none" strike="noStrike" kern="1200" cap="none" spc="0" normalizeH="0" noProof="0" dirty="0">
                <a:ln>
                  <a:noFill/>
                </a:ln>
                <a:solidFill>
                  <a:srgbClr val="095895"/>
                </a:solidFill>
                <a:effectLst/>
                <a:uLnTx/>
                <a:uFillTx/>
                <a:latin typeface="Calibri" panose="020F0502020204030204"/>
                <a:ea typeface="+mj-ea"/>
                <a:cs typeface="+mj-cs"/>
              </a:rPr>
              <a:t> </a:t>
            </a:r>
            <a:r>
              <a:rPr kumimoji="0" lang="en-US" sz="4000" b="1" i="0" u="none" strike="noStrike" kern="1200" cap="none" spc="0" normalizeH="0" baseline="0" noProof="0" dirty="0">
                <a:ln>
                  <a:noFill/>
                </a:ln>
                <a:solidFill>
                  <a:srgbClr val="095895"/>
                </a:solidFill>
                <a:effectLst/>
                <a:uLnTx/>
                <a:uFillTx/>
                <a:latin typeface="Calibri" panose="020F0502020204030204"/>
                <a:ea typeface="+mj-ea"/>
                <a:cs typeface="+mj-cs"/>
              </a:rPr>
              <a:t>data elements since launch.</a:t>
            </a:r>
            <a:endParaRPr kumimoji="0" lang="en-US" sz="2400" b="1" i="0" u="none" strike="noStrike" kern="1200" cap="none" spc="0" normalizeH="0" baseline="0" noProof="0" dirty="0">
              <a:ln>
                <a:noFill/>
              </a:ln>
              <a:solidFill>
                <a:srgbClr val="095895"/>
              </a:solidFill>
              <a:effectLst/>
              <a:uLnTx/>
              <a:uFillTx/>
              <a:latin typeface="Calibri" panose="020F0502020204030204"/>
              <a:ea typeface="+mj-ea"/>
              <a:cs typeface="+mj-cs"/>
            </a:endParaRPr>
          </a:p>
        </p:txBody>
      </p:sp>
      <p:sp>
        <p:nvSpPr>
          <p:cNvPr id="4" name="Rounded Rectangle 3"/>
          <p:cNvSpPr/>
          <p:nvPr/>
        </p:nvSpPr>
        <p:spPr>
          <a:xfrm>
            <a:off x="6854953" y="2138791"/>
            <a:ext cx="1606001" cy="587723"/>
          </a:xfrm>
          <a:prstGeom prst="roundRect">
            <a:avLst/>
          </a:prstGeom>
          <a:solidFill>
            <a:srgbClr val="FFFF00"/>
          </a:solidFill>
          <a:ln w="12700" cap="flat" cmpd="sng" algn="ctr">
            <a:solidFill>
              <a:srgbClr val="FFFF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rPr>
              <a:t>2.5+</a:t>
            </a:r>
            <a:r>
              <a:rPr kumimoji="0" lang="en-US" sz="2000" b="1" i="0" u="none" strike="noStrike" kern="0" cap="none" spc="0" normalizeH="0" noProof="0" dirty="0">
                <a:ln>
                  <a:noFill/>
                </a:ln>
                <a:solidFill>
                  <a:prstClr val="black"/>
                </a:solidFill>
                <a:effectLst/>
                <a:uLnTx/>
                <a:uFillTx/>
                <a:latin typeface="Calibri" panose="020F0502020204030204"/>
                <a:ea typeface="+mn-ea"/>
                <a:cs typeface="+mn-cs"/>
              </a:rPr>
              <a:t> Million</a:t>
            </a: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65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50976" y="533400"/>
            <a:ext cx="10296144" cy="1143000"/>
          </a:xfrm>
          <a:prstGeom prst="rect">
            <a:avLst/>
          </a:prstGeom>
        </p:spPr>
        <p:txBody>
          <a:bodyPr>
            <a:normAutofit/>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rPr>
              <a:t>Experience with e2Boston: Using the Data</a:t>
            </a:r>
          </a:p>
        </p:txBody>
      </p:sp>
      <p:sp>
        <p:nvSpPr>
          <p:cNvPr id="3" name="Content Placeholder 2"/>
          <p:cNvSpPr txBox="1">
            <a:spLocks/>
          </p:cNvSpPr>
          <p:nvPr/>
        </p:nvSpPr>
        <p:spPr>
          <a:xfrm>
            <a:off x="1981200" y="1524001"/>
            <a:ext cx="8229600" cy="4983163"/>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Breakdowns by service category and providers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dirty="0">
              <a:latin typeface="Calibri" panose="020F050202020403020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latin typeface="Calibri" panose="020F0502020204030204"/>
              </a:rPr>
              <a:t>Useful in developing QM activities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dirty="0">
              <a:latin typeface="Calibri" panose="020F050202020403020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latin typeface="Calibri" panose="020F0502020204030204"/>
              </a:rPr>
              <a:t>Easy user experience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smtClean="0">
                <a:latin typeface="Calibri" panose="020F0502020204030204"/>
              </a:rPr>
              <a:t>Exportability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dirty="0">
              <a:latin typeface="Calibri" panose="020F050202020403020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smtClean="0">
                <a:latin typeface="Calibri" panose="020F0502020204030204"/>
              </a:rPr>
              <a:t>  </a:t>
            </a:r>
            <a:r>
              <a:rPr lang="en-US" dirty="0" smtClean="0">
                <a:latin typeface="Calibri" panose="020F0502020204030204"/>
                <a:hlinkClick r:id="rId2"/>
              </a:rPr>
              <a:t>Examples</a:t>
            </a:r>
            <a:r>
              <a:rPr kumimoji="0" lang="en-US" sz="2800" b="0" i="0" u="none" strike="noStrike" kern="1200" cap="none" spc="0" normalizeH="0" baseline="0" noProof="0" dirty="0" smtClean="0">
                <a:ln>
                  <a:noFill/>
                </a:ln>
                <a:solidFill>
                  <a:srgbClr val="002A5C"/>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en-US" dirty="0">
                <a:latin typeface="Calibri" panose="020F0502020204030204"/>
              </a:rPr>
              <a:t> </a:t>
            </a: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877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533400"/>
            <a:ext cx="8229600" cy="1143000"/>
          </a:xfrm>
          <a:prstGeom prst="rect">
            <a:avLst/>
          </a:prstGeom>
        </p:spPr>
        <p:txBody>
          <a:bodyPr>
            <a:normAutofit fontScale="97500" lnSpcReduction="10000"/>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Users can enter and see their data in real time.</a:t>
            </a:r>
            <a:endPar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endParaRPr>
          </a:p>
        </p:txBody>
      </p:sp>
      <p:sp>
        <p:nvSpPr>
          <p:cNvPr id="3" name="Content Placeholder 2"/>
          <p:cNvSpPr txBox="1">
            <a:spLocks/>
          </p:cNvSpPr>
          <p:nvPr/>
        </p:nvSpPr>
        <p:spPr>
          <a:xfrm>
            <a:off x="1981200" y="1981201"/>
            <a:ext cx="8229600" cy="45259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A5C"/>
                </a:solidFill>
                <a:effectLst/>
                <a:uLnTx/>
                <a:uFillTx/>
                <a:latin typeface="Calibri" panose="020F0502020204030204"/>
                <a:ea typeface="+mn-ea"/>
                <a:cs typeface="+mn-cs"/>
              </a:rPr>
              <a:t>All users can run reports at any time to review any previously entered data, whether it’s two years ago or 10 minutes ago.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A5C"/>
                </a:solidFill>
                <a:effectLst/>
                <a:uLnTx/>
                <a:uFillTx/>
                <a:latin typeface="Calibri" panose="020F0502020204030204"/>
                <a:ea typeface="+mn-ea"/>
                <a:cs typeface="+mn-cs"/>
              </a:rPr>
              <a:t>Providers can enter their work for the week, run a report showing total volume of services, and then send a copy of that report to their supervisor.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A5C"/>
                </a:solidFill>
                <a:effectLst/>
                <a:uLnTx/>
                <a:uFillTx/>
                <a:latin typeface="Calibri" panose="020F0502020204030204"/>
                <a:ea typeface="+mn-ea"/>
                <a:cs typeface="+mn-cs"/>
              </a:rPr>
              <a:t>e2Boston also features advanced visual analytics that allow users to generate tables and graphs for internal usage, BPHC reporting, or data for grant applications.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27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533400"/>
            <a:ext cx="8229600" cy="1143000"/>
          </a:xfrm>
          <a:prstGeom prst="rect">
            <a:avLst/>
          </a:prstGeom>
        </p:spPr>
        <p:txBody>
          <a:bodyPr>
            <a:normAutofit fontScale="97500" lnSpcReduction="10000"/>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The HIV Care Continuum is everywhere and now it’s in e2Boston.</a:t>
            </a:r>
            <a:endPar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endParaRPr>
          </a:p>
        </p:txBody>
      </p:sp>
      <p:sp>
        <p:nvSpPr>
          <p:cNvPr id="3" name="Content Placeholder 2"/>
          <p:cNvSpPr txBox="1">
            <a:spLocks/>
          </p:cNvSpPr>
          <p:nvPr/>
        </p:nvSpPr>
        <p:spPr>
          <a:xfrm>
            <a:off x="1981200" y="1828801"/>
            <a:ext cx="8229600" cy="46783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rPr>
              <a:t>In March 2015, BPHC released a health outcomes module, which allows providers to use the same interface to now submit client demographic, service utilization, and outcomes data.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rPr>
              <a:t>Data import for outcomes was available at launch.</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rPr>
              <a:t>Some of BPHC’s outcomes include: HIV viral suppression, housing status, last medical visit date, mental health.</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879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533400"/>
            <a:ext cx="8229600" cy="1143000"/>
          </a:xfrm>
          <a:prstGeom prst="rect">
            <a:avLst/>
          </a:prstGeom>
        </p:spPr>
        <p:txBody>
          <a:bodyPr>
            <a:normAutofit/>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Viral suppression is the ultimate goal.</a:t>
            </a:r>
            <a:endPar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endParaRPr>
          </a:p>
        </p:txBody>
      </p:sp>
      <p:sp>
        <p:nvSpPr>
          <p:cNvPr id="3" name="Content Placeholder 2"/>
          <p:cNvSpPr txBox="1">
            <a:spLocks/>
          </p:cNvSpPr>
          <p:nvPr/>
        </p:nvSpPr>
        <p:spPr>
          <a:xfrm>
            <a:off x="1981200" y="1524001"/>
            <a:ext cx="8229600" cy="49831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VS is tracked on the client level within e2Boston. Providers can identify individuals or cohorts that are not suppressed and target them for services.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BPHC has dramatically shifted its focus on improving viral suppression (VS) and requires agencies to review the VS rates among their clients. From </a:t>
            </a:r>
            <a:r>
              <a:rPr kumimoji="0" lang="en-US" sz="2800" b="0" i="0" u="none" strike="noStrike" kern="1200" cap="none" spc="0" normalizeH="0" baseline="0" noProof="0" dirty="0" smtClean="0">
                <a:ln>
                  <a:noFill/>
                </a:ln>
                <a:solidFill>
                  <a:srgbClr val="002A5C"/>
                </a:solidFill>
                <a:effectLst/>
                <a:uLnTx/>
                <a:uFillTx/>
                <a:latin typeface="Calibri" panose="020F0502020204030204"/>
                <a:ea typeface="+mn-ea"/>
                <a:cs typeface="+mn-cs"/>
              </a:rPr>
              <a:t>FY17 </a:t>
            </a: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data, 88% of Part A clients reported an undetectable* viral load.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BPHC now proactively provides comparative performance measures to subrecipients quarterly. </a:t>
            </a:r>
          </a:p>
        </p:txBody>
      </p:sp>
      <p:sp>
        <p:nvSpPr>
          <p:cNvPr id="4" name="TextBox 3"/>
          <p:cNvSpPr txBox="1"/>
          <p:nvPr/>
        </p:nvSpPr>
        <p:spPr>
          <a:xfrm>
            <a:off x="2192593" y="5684985"/>
            <a:ext cx="323838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 Undetectable = less than 75 copies/</a:t>
            </a:r>
            <a:r>
              <a:rPr kumimoji="0" lang="en-US" sz="1400" b="1" i="0" u="none" strike="noStrike" kern="0" cap="none" spc="0" normalizeH="0" baseline="0" noProof="0" dirty="0" err="1">
                <a:ln>
                  <a:noFill/>
                </a:ln>
                <a:solidFill>
                  <a:prstClr val="black"/>
                </a:solidFill>
                <a:effectLst/>
                <a:uLnTx/>
                <a:uFillTx/>
              </a:rPr>
              <a:t>mL.</a:t>
            </a:r>
            <a:endParaRPr kumimoji="0" lang="en-US" sz="14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80544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533400"/>
            <a:ext cx="8229600" cy="1143000"/>
          </a:xfrm>
          <a:prstGeom prst="rect">
            <a:avLst/>
          </a:prstGeom>
        </p:spPr>
        <p:txBody>
          <a:bodyPr>
            <a:normAutofit/>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Lessons learned through this process:</a:t>
            </a:r>
            <a:endPar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endParaRPr>
          </a:p>
        </p:txBody>
      </p:sp>
      <p:sp>
        <p:nvSpPr>
          <p:cNvPr id="3" name="Content Placeholder 2"/>
          <p:cNvSpPr txBox="1">
            <a:spLocks/>
          </p:cNvSpPr>
          <p:nvPr/>
        </p:nvSpPr>
        <p:spPr>
          <a:xfrm>
            <a:off x="2057400" y="1524001"/>
            <a:ext cx="8229600" cy="46783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Building a system that people will actually use and be mindful of the user experience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In order for providers to fully take advantage of any data system, they must have real-time access to their own data – this is essential for tackling viral suppression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latin typeface="Calibri" panose="020F0502020204030204"/>
              </a:rPr>
              <a:t>Share the data to all stakeholders.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Man</a:t>
            </a:r>
            <a:r>
              <a:rPr lang="en-US" dirty="0">
                <a:latin typeface="Calibri" panose="020F0502020204030204"/>
              </a:rPr>
              <a:t>age turnover wisely.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rPr>
              <a:t>Collaboratively and continuously develop the vision.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A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25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533400"/>
            <a:ext cx="8229600" cy="1143000"/>
          </a:xfrm>
          <a:prstGeom prst="rect">
            <a:avLst/>
          </a:prstGeom>
        </p:spPr>
        <p:txBody>
          <a:bodyPr>
            <a:normAutofit/>
          </a:bodyPr>
          <a:lstStyle>
            <a:lvl1pPr algn="l" defTabSz="685800" rtl="0" eaLnBrk="1" latinLnBrk="0" hangingPunct="1">
              <a:lnSpc>
                <a:spcPct val="90000"/>
              </a:lnSpc>
              <a:spcBef>
                <a:spcPct val="0"/>
              </a:spcBef>
              <a:buNone/>
              <a:defRPr sz="4000" b="1" kern="1200">
                <a:solidFill>
                  <a:srgbClr val="002A5C"/>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e2Boston will keep evolving.</a:t>
            </a:r>
            <a:endParaRPr kumimoji="0" lang="en-US" sz="4000" b="1" i="0" u="none" strike="noStrike" kern="1200" cap="none" spc="0" normalizeH="0" baseline="0" noProof="0" dirty="0">
              <a:ln>
                <a:noFill/>
              </a:ln>
              <a:solidFill>
                <a:srgbClr val="002A5C"/>
              </a:solidFill>
              <a:effectLst/>
              <a:uLnTx/>
              <a:uFillTx/>
              <a:latin typeface="Calibri" panose="020F0502020204030204"/>
              <a:ea typeface="+mj-ea"/>
              <a:cs typeface="+mj-cs"/>
            </a:endParaRPr>
          </a:p>
        </p:txBody>
      </p:sp>
      <p:sp>
        <p:nvSpPr>
          <p:cNvPr id="3" name="Content Placeholder 2"/>
          <p:cNvSpPr txBox="1">
            <a:spLocks/>
          </p:cNvSpPr>
          <p:nvPr/>
        </p:nvSpPr>
        <p:spPr>
          <a:xfrm>
            <a:off x="1981200" y="1828801"/>
            <a:ext cx="8229600" cy="46783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rPr>
              <a:t>One-Click </a:t>
            </a:r>
            <a:r>
              <a:rPr lang="en-US" sz="3000" dirty="0">
                <a:latin typeface="Calibri" panose="020F0502020204030204"/>
              </a:rPr>
              <a:t>HAB Measures Report: </a:t>
            </a:r>
            <a:r>
              <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rPr>
              <a:t>Drill down data by VL, Race, Ethnicity, Transmission Mode, Age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rPr>
              <a:t>One-click HIV care continuum at agency, service category, and EMA levels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rPr>
              <a:t>Client enrollment data sharing, allowing providers to send RW eligibility information to others in the Part A network</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rgbClr val="002A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886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524000" y="274639"/>
            <a:ext cx="8229600" cy="5851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6738" indent="-566738" algn="ctr"/>
            <a:r>
              <a:rPr lang="en-US" sz="1600" b="1" u="sng" dirty="0"/>
              <a:t>Contact Information</a:t>
            </a:r>
          </a:p>
          <a:p>
            <a:pPr algn="ctr"/>
            <a:r>
              <a:rPr lang="en-US" sz="1600" dirty="0"/>
              <a:t> </a:t>
            </a:r>
          </a:p>
          <a:p>
            <a:pPr algn="ctr"/>
            <a:r>
              <a:rPr lang="en-US" sz="1600" b="1" dirty="0"/>
              <a:t>Katherine </a:t>
            </a:r>
            <a:r>
              <a:rPr lang="en-US" sz="1600" b="1" dirty="0" err="1"/>
              <a:t>D’Onfro</a:t>
            </a:r>
            <a:endParaRPr lang="en-US" sz="1600" dirty="0"/>
          </a:p>
          <a:p>
            <a:pPr algn="ctr"/>
            <a:r>
              <a:rPr lang="en-US" sz="1600" dirty="0"/>
              <a:t>Senior Program Coordinator, Quality Management</a:t>
            </a:r>
          </a:p>
          <a:p>
            <a:pPr algn="ctr"/>
            <a:r>
              <a:rPr lang="en-US" sz="1600" dirty="0"/>
              <a:t>Ryan White Services Division</a:t>
            </a:r>
          </a:p>
          <a:p>
            <a:pPr algn="ctr"/>
            <a:r>
              <a:rPr lang="en-US" sz="1600" dirty="0"/>
              <a:t>Boston Public Health Commission</a:t>
            </a:r>
          </a:p>
          <a:p>
            <a:pPr algn="ctr"/>
            <a:r>
              <a:rPr lang="en-US" sz="1600" dirty="0">
                <a:hlinkClick r:id="rId2"/>
              </a:rPr>
              <a:t>k</a:t>
            </a:r>
            <a:r>
              <a:rPr lang="en-US" sz="1600" dirty="0">
                <a:hlinkClick r:id="rId3"/>
              </a:rPr>
              <a:t>donfro@bphc.org</a:t>
            </a:r>
            <a:r>
              <a:rPr lang="en-US" sz="1600" dirty="0"/>
              <a:t> </a:t>
            </a:r>
          </a:p>
          <a:p>
            <a:pPr algn="ctr"/>
            <a:r>
              <a:rPr lang="en-US" sz="1600" dirty="0"/>
              <a:t> </a:t>
            </a:r>
          </a:p>
          <a:p>
            <a:pPr algn="ctr"/>
            <a:r>
              <a:rPr lang="en-US" sz="1600" b="1" dirty="0"/>
              <a:t>Alison Jordan</a:t>
            </a:r>
            <a:endParaRPr lang="en-US" sz="1600" dirty="0"/>
          </a:p>
          <a:p>
            <a:pPr algn="ctr"/>
            <a:r>
              <a:rPr lang="en-US" sz="1600" dirty="0"/>
              <a:t>Executive Director, Transitional Health Care Coordination</a:t>
            </a:r>
          </a:p>
          <a:p>
            <a:pPr algn="ctr"/>
            <a:r>
              <a:rPr lang="en-US" sz="1600" dirty="0"/>
              <a:t>New York Health + Hospitals</a:t>
            </a:r>
          </a:p>
          <a:p>
            <a:pPr algn="ctr"/>
            <a:r>
              <a:rPr lang="en-US" sz="1600" u="sng" dirty="0">
                <a:hlinkClick r:id="rId4"/>
              </a:rPr>
              <a:t>ajordan@nychhc.org</a:t>
            </a:r>
            <a:endParaRPr lang="en-US" sz="1600" dirty="0"/>
          </a:p>
          <a:p>
            <a:pPr algn="ctr"/>
            <a:r>
              <a:rPr lang="en-US" sz="1600" dirty="0"/>
              <a:t> </a:t>
            </a:r>
          </a:p>
          <a:p>
            <a:pPr algn="ctr"/>
            <a:r>
              <a:rPr lang="en-US" sz="1600" b="1" dirty="0"/>
              <a:t>Jesse Thomas</a:t>
            </a:r>
            <a:r>
              <a:rPr lang="en-US" sz="1600" dirty="0"/>
              <a:t/>
            </a:r>
            <a:br>
              <a:rPr lang="en-US" sz="1600" dirty="0"/>
            </a:br>
            <a:r>
              <a:rPr lang="en-US" sz="1600" dirty="0"/>
              <a:t>Jesse@rde.org</a:t>
            </a:r>
            <a:br>
              <a:rPr lang="en-US" sz="1600" dirty="0"/>
            </a:br>
            <a:r>
              <a:rPr lang="en-US" sz="1600" dirty="0"/>
              <a:t>973-773-0244 x1001</a:t>
            </a:r>
            <a:br>
              <a:rPr lang="en-US" sz="1600" dirty="0"/>
            </a:br>
            <a:r>
              <a:rPr lang="en-US" sz="1600" u="sng" dirty="0">
                <a:hlinkClick r:id="rId5"/>
              </a:rPr>
              <a:t>www.e-compas.com</a:t>
            </a:r>
            <a:endParaRPr lang="en-US" sz="1600" dirty="0"/>
          </a:p>
        </p:txBody>
      </p:sp>
    </p:spTree>
    <p:extLst>
      <p:ext uri="{BB962C8B-B14F-4D97-AF65-F5344CB8AC3E}">
        <p14:creationId xmlns:p14="http://schemas.microsoft.com/office/powerpoint/2010/main" val="319421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descr="A map of Massachusetts and New Hampshire shows the following counties shaded to indicate the Boston EMA.  In Massachusetts, Worcester, Middlesex, Essex, Norfolk, Suffolk, Bristol and Plymouth counties.  In New Hampshire, Stratford, Hillsborough and Rockingham counties." title="Jurisdictional Profile"/>
          <p:cNvSpPr txBox="1">
            <a:spLocks/>
          </p:cNvSpPr>
          <p:nvPr/>
        </p:nvSpPr>
        <p:spPr>
          <a:xfrm>
            <a:off x="1981200" y="533400"/>
            <a:ext cx="8229600" cy="1143000"/>
          </a:xfrm>
          <a:prstGeom prst="rect">
            <a:avLst/>
          </a:prstGeom>
        </p:spPr>
        <p:txBody>
          <a:bodyPr anchor="t">
            <a:normAutofit/>
          </a:bodyPr>
          <a:lstStyle>
            <a:lvl1pPr algn="l" defTabSz="685800" rtl="0" eaLnBrk="1" latinLnBrk="0" hangingPunct="1">
              <a:lnSpc>
                <a:spcPct val="90000"/>
              </a:lnSpc>
              <a:spcBef>
                <a:spcPct val="0"/>
              </a:spcBef>
              <a:buNone/>
              <a:defRPr sz="5400" b="1" kern="1200" baseline="0">
                <a:solidFill>
                  <a:srgbClr val="095895"/>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A5C"/>
                </a:solidFill>
                <a:effectLst/>
                <a:uLnTx/>
                <a:uFillTx/>
                <a:latin typeface="Calibri" panose="020F0502020204030204"/>
                <a:ea typeface="+mj-ea"/>
                <a:cs typeface="+mj-cs"/>
              </a:rPr>
              <a:t>Jurisdictional Profile</a:t>
            </a:r>
            <a:endParaRPr kumimoji="0" lang="en-US" sz="4000" b="1" i="0" u="none" strike="noStrike" kern="1200" cap="none" spc="0" normalizeH="0" baseline="0" noProof="0" dirty="0">
              <a:ln>
                <a:noFill/>
              </a:ln>
              <a:solidFill>
                <a:srgbClr val="095895"/>
              </a:solidFill>
              <a:effectLst/>
              <a:uLnTx/>
              <a:uFillTx/>
              <a:latin typeface="Calibri" panose="020F0502020204030204"/>
              <a:ea typeface="+mj-ea"/>
              <a:cs typeface="+mj-cs"/>
            </a:endParaRPr>
          </a:p>
        </p:txBody>
      </p:sp>
      <p:sp>
        <p:nvSpPr>
          <p:cNvPr id="11" name="Content Placeholder 2"/>
          <p:cNvSpPr txBox="1">
            <a:spLocks/>
          </p:cNvSpPr>
          <p:nvPr/>
        </p:nvSpPr>
        <p:spPr>
          <a:xfrm>
            <a:off x="628839" y="1456171"/>
            <a:ext cx="5181600" cy="4351338"/>
          </a:xfrm>
          <a:prstGeom prst="rect">
            <a:avLst/>
          </a:prstGeom>
        </p:spPr>
        <p:txBody>
          <a:bodyPr>
            <a:normAutofit/>
          </a:bodyPr>
          <a:lstStyle>
            <a:lvl1pPr marL="171450" indent="-171450" algn="l" defTabSz="685800" rtl="0" eaLnBrk="1" latinLnBrk="0" hangingPunct="1">
              <a:lnSpc>
                <a:spcPct val="90000"/>
              </a:lnSpc>
              <a:spcBef>
                <a:spcPts val="750"/>
              </a:spcBef>
              <a:buClr>
                <a:srgbClr val="D3313A"/>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Clr>
                <a:srgbClr val="D3313A"/>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Clr>
                <a:srgbClr val="D3313A"/>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Clr>
                <a:srgbClr val="D3313A"/>
              </a:buClr>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Clr>
                <a:srgbClr val="D3313A"/>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
                <a:srgbClr val="D3313A"/>
              </a:buClr>
              <a:buSzTx/>
              <a:buFont typeface="Arial" panose="020B0604020202020204" pitchFamily="34" charset="0"/>
              <a:buChar char="•"/>
              <a:tabLst/>
              <a:defRPr/>
            </a:pPr>
            <a:r>
              <a:rPr kumimoji="0" lang="en-US" sz="29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The Boston EMA is a 10-county region, comprising 7 counties in MA and 3 counties in NH.</a:t>
            </a:r>
          </a:p>
          <a:p>
            <a:pPr marL="171450" marR="0" lvl="0" indent="-171450" algn="l" defTabSz="685800" rtl="0" eaLnBrk="1" fontAlgn="auto" latinLnBrk="0" hangingPunct="1">
              <a:lnSpc>
                <a:spcPct val="90000"/>
              </a:lnSpc>
              <a:spcBef>
                <a:spcPts val="750"/>
              </a:spcBef>
              <a:spcAft>
                <a:spcPts val="0"/>
              </a:spcAft>
              <a:buClr>
                <a:srgbClr val="D3313A"/>
              </a:buClr>
              <a:buSzTx/>
              <a:buFont typeface="Arial" panose="020B0604020202020204" pitchFamily="34" charset="0"/>
              <a:buChar char="•"/>
              <a:tabLst/>
              <a:defRPr/>
            </a:pPr>
            <a:r>
              <a:rPr kumimoji="0" lang="en-US" sz="29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The Boston EMA Planning Council is the community planning body, which prioritizes and allocates funds to service categories.</a:t>
            </a:r>
          </a:p>
          <a:p>
            <a:pPr marL="171450" marR="0" lvl="0" indent="-171450" algn="l" defTabSz="685800" rtl="0" eaLnBrk="1" fontAlgn="auto" latinLnBrk="0" hangingPunct="1">
              <a:lnSpc>
                <a:spcPct val="90000"/>
              </a:lnSpc>
              <a:spcBef>
                <a:spcPts val="750"/>
              </a:spcBef>
              <a:spcAft>
                <a:spcPts val="0"/>
              </a:spcAft>
              <a:buClr>
                <a:srgbClr val="D3313A"/>
              </a:buClr>
              <a:buSzTx/>
              <a:buFont typeface="Arial" panose="020B0604020202020204" pitchFamily="34" charset="0"/>
              <a:buChar char="•"/>
              <a:tabLst/>
              <a:defRPr/>
            </a:pPr>
            <a:endParaRPr kumimoji="0" lang="en-US" sz="29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pic>
        <p:nvPicPr>
          <p:cNvPr id="12" name="Picture 2"/>
          <p:cNvPicPr>
            <a:picLocks noChangeAspect="1" noChangeArrowheads="1"/>
          </p:cNvPicPr>
          <p:nvPr/>
        </p:nvPicPr>
        <p:blipFill>
          <a:blip r:embed="rId2" cstate="print"/>
          <a:stretch>
            <a:fillRect/>
          </a:stretch>
        </p:blipFill>
        <p:spPr bwMode="auto">
          <a:xfrm>
            <a:off x="6529369" y="1471614"/>
            <a:ext cx="3222662" cy="4351337"/>
          </a:xfrm>
          <a:prstGeom prst="rect">
            <a:avLst/>
          </a:prstGeom>
          <a:noFill/>
          <a:ln w="9525">
            <a:noFill/>
            <a:miter lim="800000"/>
            <a:headEnd/>
            <a:tailEnd/>
          </a:ln>
        </p:spPr>
      </p:pic>
    </p:spTree>
    <p:extLst>
      <p:ext uri="{BB962C8B-B14F-4D97-AF65-F5344CB8AC3E}">
        <p14:creationId xmlns:p14="http://schemas.microsoft.com/office/powerpoint/2010/main" val="314378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533400"/>
            <a:ext cx="8229600" cy="1143000"/>
          </a:xfrm>
          <a:prstGeom prst="rect">
            <a:avLst/>
          </a:prstGeom>
        </p:spPr>
        <p:txBody>
          <a:bodyPr>
            <a:normAutofit/>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pPr algn="ctr"/>
            <a:r>
              <a:rPr lang="en-US" dirty="0"/>
              <a:t>Jurisdictional Profile</a:t>
            </a:r>
          </a:p>
        </p:txBody>
      </p:sp>
      <p:sp>
        <p:nvSpPr>
          <p:cNvPr id="5" name="Content Placeholder 2"/>
          <p:cNvSpPr txBox="1">
            <a:spLocks/>
          </p:cNvSpPr>
          <p:nvPr/>
        </p:nvSpPr>
        <p:spPr>
          <a:xfrm>
            <a:off x="1826964" y="1507476"/>
            <a:ext cx="8229600" cy="45259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Boston Public Health Commission (BPHC) is designated as the Part A recipient.</a:t>
            </a:r>
          </a:p>
          <a:p>
            <a:r>
              <a:rPr lang="en-US" sz="3000" dirty="0"/>
              <a:t>The FY 2018 Award for the Boston EMA was $14.8M.</a:t>
            </a:r>
          </a:p>
          <a:p>
            <a:r>
              <a:rPr lang="en-US" sz="3000" dirty="0"/>
              <a:t>BPHC funds 32 direct service providers, including 65 programs.</a:t>
            </a:r>
          </a:p>
        </p:txBody>
      </p:sp>
    </p:spTree>
    <p:extLst>
      <p:ext uri="{BB962C8B-B14F-4D97-AF65-F5344CB8AC3E}">
        <p14:creationId xmlns:p14="http://schemas.microsoft.com/office/powerpoint/2010/main" val="411413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676400" y="25146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CCECFF"/>
                </a:solidFill>
                <a:latin typeface="Times New Roman" panose="02020603050405020304" pitchFamily="18" charset="0"/>
              </a:defRPr>
            </a:lvl1pPr>
            <a:lvl2pPr marL="742950" indent="-285750" eaLnBrk="0" hangingPunct="0">
              <a:defRPr>
                <a:solidFill>
                  <a:srgbClr val="CCECFF"/>
                </a:solidFill>
                <a:latin typeface="Times New Roman" panose="02020603050405020304" pitchFamily="18" charset="0"/>
              </a:defRPr>
            </a:lvl2pPr>
            <a:lvl3pPr marL="1143000" indent="-228600" eaLnBrk="0" hangingPunct="0">
              <a:defRPr>
                <a:solidFill>
                  <a:srgbClr val="CCECFF"/>
                </a:solidFill>
                <a:latin typeface="Times New Roman" panose="02020603050405020304" pitchFamily="18" charset="0"/>
              </a:defRPr>
            </a:lvl3pPr>
            <a:lvl4pPr marL="1600200" indent="-228600" eaLnBrk="0" hangingPunct="0">
              <a:defRPr>
                <a:solidFill>
                  <a:srgbClr val="CCECFF"/>
                </a:solidFill>
                <a:latin typeface="Times New Roman" panose="02020603050405020304" pitchFamily="18" charset="0"/>
              </a:defRPr>
            </a:lvl4pPr>
            <a:lvl5pPr marL="2057400" indent="-228600" eaLnBrk="0" hangingPunct="0">
              <a:defRPr>
                <a:solidFill>
                  <a:srgbClr val="CCECFF"/>
                </a:solidFill>
                <a:latin typeface="Times New Roman" panose="02020603050405020304" pitchFamily="18" charset="0"/>
              </a:defRPr>
            </a:lvl5pPr>
            <a:lvl6pPr marL="2514600" indent="-228600" eaLnBrk="0" fontAlgn="base" hangingPunct="0">
              <a:spcBef>
                <a:spcPct val="0"/>
              </a:spcBef>
              <a:spcAft>
                <a:spcPct val="0"/>
              </a:spcAft>
              <a:defRPr>
                <a:solidFill>
                  <a:srgbClr val="CCECFF"/>
                </a:solidFill>
                <a:latin typeface="Times New Roman" panose="02020603050405020304" pitchFamily="18" charset="0"/>
              </a:defRPr>
            </a:lvl6pPr>
            <a:lvl7pPr marL="2971800" indent="-228600" eaLnBrk="0" fontAlgn="base" hangingPunct="0">
              <a:spcBef>
                <a:spcPct val="0"/>
              </a:spcBef>
              <a:spcAft>
                <a:spcPct val="0"/>
              </a:spcAft>
              <a:defRPr>
                <a:solidFill>
                  <a:srgbClr val="CCECFF"/>
                </a:solidFill>
                <a:latin typeface="Times New Roman" panose="02020603050405020304" pitchFamily="18" charset="0"/>
              </a:defRPr>
            </a:lvl7pPr>
            <a:lvl8pPr marL="3429000" indent="-228600" eaLnBrk="0" fontAlgn="base" hangingPunct="0">
              <a:spcBef>
                <a:spcPct val="0"/>
              </a:spcBef>
              <a:spcAft>
                <a:spcPct val="0"/>
              </a:spcAft>
              <a:defRPr>
                <a:solidFill>
                  <a:srgbClr val="CCECFF"/>
                </a:solidFill>
                <a:latin typeface="Times New Roman" panose="02020603050405020304" pitchFamily="18" charset="0"/>
              </a:defRPr>
            </a:lvl8pPr>
            <a:lvl9pPr marL="3886200" indent="-228600" eaLnBrk="0" fontAlgn="base" hangingPunct="0">
              <a:spcBef>
                <a:spcPct val="0"/>
              </a:spcBef>
              <a:spcAft>
                <a:spcPct val="0"/>
              </a:spcAft>
              <a:defRPr>
                <a:solidFill>
                  <a:srgbClr val="CCECFF"/>
                </a:solidFill>
                <a:latin typeface="Times New Roman" panose="02020603050405020304" pitchFamily="18" charset="0"/>
              </a:defRPr>
            </a:lvl9pPr>
          </a:lstStyle>
          <a:p>
            <a:pPr algn="ctr" eaLnBrk="1" fontAlgn="base" hangingPunct="1">
              <a:spcBef>
                <a:spcPct val="0"/>
              </a:spcBef>
              <a:spcAft>
                <a:spcPct val="0"/>
              </a:spcAft>
            </a:pPr>
            <a:r>
              <a:rPr lang="en-US" sz="4400" dirty="0">
                <a:solidFill>
                  <a:srgbClr val="FFFF00"/>
                </a:solidFill>
                <a:latin typeface="Arial" panose="020B0604020202020204" pitchFamily="34" charset="0"/>
                <a:cs typeface="Arial" panose="020B0604020202020204" pitchFamily="34" charset="0"/>
              </a:rPr>
              <a:t>A Measure of the Challenge </a:t>
            </a:r>
          </a:p>
          <a:p>
            <a:pPr algn="ctr" eaLnBrk="1" fontAlgn="base" hangingPunct="1">
              <a:spcBef>
                <a:spcPct val="0"/>
              </a:spcBef>
              <a:spcAft>
                <a:spcPct val="0"/>
              </a:spcAft>
            </a:pPr>
            <a:endParaRPr lang="en-US" sz="4400" dirty="0">
              <a:solidFill>
                <a:srgbClr val="FFFF00"/>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r>
              <a:rPr lang="en-US" sz="4400" dirty="0">
                <a:solidFill>
                  <a:srgbClr val="FFFF00"/>
                </a:solidFill>
                <a:latin typeface="Arial" panose="020B0604020202020204" pitchFamily="34" charset="0"/>
                <a:cs typeface="Arial" panose="020B0604020202020204" pitchFamily="34" charset="0"/>
              </a:rPr>
              <a:t>In Building e2Boston…</a:t>
            </a:r>
          </a:p>
          <a:p>
            <a:pPr algn="ctr" eaLnBrk="1" fontAlgn="base" hangingPunct="1">
              <a:spcBef>
                <a:spcPct val="0"/>
              </a:spcBef>
              <a:spcAft>
                <a:spcPct val="0"/>
              </a:spcAft>
            </a:pPr>
            <a:endParaRPr lang="en-US" sz="4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8524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1981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a:solidFill>
                  <a:schemeClr val="tx1"/>
                </a:solidFill>
                <a:latin typeface="Arial" panose="020B0604020202020204" pitchFamily="34" charset="0"/>
              </a:defRPr>
            </a:lvl1pPr>
            <a:lvl2pPr marL="914400" indent="-4572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Clients served and the whole Community</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Funded agency front-line staff</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Funded agency supervisors and administrators</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Grantee Program Staff: Ryan White</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Grantee Researchers and Evaluators</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Grantee Policy and Planning</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Grantee Administration</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Federal Funding Sources (HRSA)</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Grants Managers</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Quality Managers</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Information Technology</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Department / Leadership</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Planning Groups (Planning Council, </a:t>
            </a:r>
            <a:r>
              <a:rPr lang="en-US" sz="2000" dirty="0" err="1">
                <a:solidFill>
                  <a:srgbClr val="FFFFFF"/>
                </a:solidFill>
              </a:rPr>
              <a:t>etc</a:t>
            </a:r>
            <a:r>
              <a:rPr lang="en-US" sz="2000" dirty="0">
                <a:solidFill>
                  <a:srgbClr val="FFFFFF"/>
                </a:solidFill>
              </a:rPr>
              <a:t>)</a:t>
            </a:r>
          </a:p>
          <a:p>
            <a:pPr lvl="1" eaLnBrk="1" fontAlgn="base" hangingPunct="1">
              <a:lnSpc>
                <a:spcPct val="90000"/>
              </a:lnSpc>
              <a:spcBef>
                <a:spcPct val="20000"/>
              </a:spcBef>
              <a:spcAft>
                <a:spcPct val="0"/>
              </a:spcAft>
              <a:buFont typeface="Wingdings" panose="05000000000000000000" pitchFamily="2" charset="2"/>
              <a:buChar char="§"/>
            </a:pPr>
            <a:r>
              <a:rPr lang="en-US" sz="2000" dirty="0">
                <a:solidFill>
                  <a:srgbClr val="FFFFFF"/>
                </a:solidFill>
              </a:rPr>
              <a:t>…</a:t>
            </a:r>
          </a:p>
          <a:p>
            <a:pPr lvl="1" eaLnBrk="1" fontAlgn="base" hangingPunct="1">
              <a:lnSpc>
                <a:spcPct val="90000"/>
              </a:lnSpc>
              <a:spcBef>
                <a:spcPct val="20000"/>
              </a:spcBef>
              <a:spcAft>
                <a:spcPct val="0"/>
              </a:spcAft>
            </a:pPr>
            <a:endParaRPr lang="en-US" sz="2000" dirty="0">
              <a:solidFill>
                <a:srgbClr val="FFFFFF"/>
              </a:solidFill>
            </a:endParaRPr>
          </a:p>
          <a:p>
            <a:pPr lvl="1" eaLnBrk="1" fontAlgn="base" hangingPunct="1">
              <a:lnSpc>
                <a:spcPct val="90000"/>
              </a:lnSpc>
              <a:spcBef>
                <a:spcPct val="20000"/>
              </a:spcBef>
              <a:spcAft>
                <a:spcPct val="0"/>
              </a:spcAft>
              <a:buFontTx/>
              <a:buChar char="–"/>
            </a:pPr>
            <a:endParaRPr lang="en-US" sz="2000" b="1" dirty="0">
              <a:solidFill>
                <a:srgbClr val="FFFFFF"/>
              </a:solidFill>
            </a:endParaRPr>
          </a:p>
          <a:p>
            <a:pPr lvl="1" eaLnBrk="1" fontAlgn="base" hangingPunct="1">
              <a:lnSpc>
                <a:spcPct val="90000"/>
              </a:lnSpc>
              <a:spcBef>
                <a:spcPct val="20000"/>
              </a:spcBef>
              <a:spcAft>
                <a:spcPct val="0"/>
              </a:spcAft>
              <a:buFontTx/>
              <a:buChar char="–"/>
            </a:pPr>
            <a:endParaRPr lang="en-US" sz="2000" dirty="0">
              <a:solidFill>
                <a:srgbClr val="FFFFFF"/>
              </a:solidFill>
            </a:endParaRPr>
          </a:p>
          <a:p>
            <a:pPr eaLnBrk="1" fontAlgn="base" hangingPunct="1">
              <a:lnSpc>
                <a:spcPct val="90000"/>
              </a:lnSpc>
              <a:spcBef>
                <a:spcPct val="20000"/>
              </a:spcBef>
              <a:spcAft>
                <a:spcPct val="0"/>
              </a:spcAft>
            </a:pPr>
            <a:endParaRPr lang="en-US" sz="2400" dirty="0">
              <a:solidFill>
                <a:srgbClr val="FFFFFF"/>
              </a:solidFill>
            </a:endParaRPr>
          </a:p>
        </p:txBody>
      </p:sp>
      <p:sp>
        <p:nvSpPr>
          <p:cNvPr id="239619" name="Rectangle 3"/>
          <p:cNvSpPr>
            <a:spLocks noChangeArrowheads="1"/>
          </p:cNvSpPr>
          <p:nvPr/>
        </p:nvSpPr>
        <p:spPr bwMode="auto">
          <a:xfrm>
            <a:off x="1981200" y="152401"/>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4000">
                <a:solidFill>
                  <a:srgbClr val="FFFF00"/>
                </a:solidFill>
              </a:rPr>
              <a:t>Stakeholders</a:t>
            </a:r>
          </a:p>
        </p:txBody>
      </p:sp>
    </p:spTree>
    <p:extLst>
      <p:ext uri="{BB962C8B-B14F-4D97-AF65-F5344CB8AC3E}">
        <p14:creationId xmlns:p14="http://schemas.microsoft.com/office/powerpoint/2010/main" val="380418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54070">
            <a:off x="2209800" y="228601"/>
            <a:ext cx="6474314"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81000"/>
            <a:ext cx="6209434" cy="5561492"/>
          </a:xfrm>
          <a:prstGeom prst="rect">
            <a:avLst/>
          </a:prstGeom>
          <a:noFill/>
          <a:ln>
            <a:noFill/>
          </a:ln>
          <a:effectLst>
            <a:outerShdw blurRad="50800" dist="50800" dir="5400000" algn="ctr" rotWithShape="0">
              <a:srgbClr val="000000">
                <a:alpha val="9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92985">
            <a:off x="2776380" y="2021482"/>
            <a:ext cx="654367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93252">
            <a:off x="4164024" y="775868"/>
            <a:ext cx="630555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956" y="1343806"/>
            <a:ext cx="8763000" cy="476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65188">
            <a:off x="1862378" y="2438400"/>
            <a:ext cx="8888199" cy="351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7401" y="2803729"/>
            <a:ext cx="9034463" cy="353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53030" y="-402457"/>
            <a:ext cx="9114971" cy="7260457"/>
          </a:xfrm>
          <a:prstGeom prst="rect">
            <a:avLst/>
          </a:prstGeom>
          <a:solidFill>
            <a:schemeClr val="tx1">
              <a:lumMod val="95000"/>
              <a:lumOff val="5000"/>
              <a:alpha val="33000"/>
            </a:schemeClr>
          </a:solidFill>
        </p:spPr>
        <p:txBody>
          <a:bodyPr wrap="square" rtlCol="0">
            <a:noAutofit/>
          </a:bodyPr>
          <a:lstStyle/>
          <a:p>
            <a:pPr eaLnBrk="0" fontAlgn="base" hangingPunct="0">
              <a:spcBef>
                <a:spcPct val="0"/>
              </a:spcBef>
              <a:spcAft>
                <a:spcPct val="0"/>
              </a:spcAft>
            </a:pPr>
            <a:endParaRPr lang="en-US" dirty="0">
              <a:solidFill>
                <a:srgbClr val="FFFF00"/>
              </a:solidFill>
              <a:latin typeface="Arial" panose="020B0604020202020204" pitchFamily="34" charset="0"/>
            </a:endParaRPr>
          </a:p>
        </p:txBody>
      </p:sp>
    </p:spTree>
    <p:extLst>
      <p:ext uri="{BB962C8B-B14F-4D97-AF65-F5344CB8AC3E}">
        <p14:creationId xmlns:p14="http://schemas.microsoft.com/office/powerpoint/2010/main" val="7126007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457200"/>
            <a:ext cx="794518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7947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0"/>
            <a:ext cx="6324600" cy="912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340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5_Default Design">
  <a:themeElements>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6_Default Design">
  <a:themeElements>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2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257637BD-F6B8-4C8E-98AF-4410C437D562}">
  <ds:schemaRefs>
    <ds:schemaRef ds:uri="http://schemas.openxmlformats.org/package/2006/metadata/core-properties"/>
    <ds:schemaRef ds:uri="http://www.w3.org/XML/1998/namespace"/>
    <ds:schemaRef ds:uri="http://purl.org/dc/terms/"/>
    <ds:schemaRef ds:uri="763191c0-b165-402f-a2d4-8ae261e3ae05"/>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75e813ae-c565-40db-b37c-cfdb0e13b5d9"/>
  </ds:schemaRefs>
</ds:datastoreItem>
</file>

<file path=docProps/app.xml><?xml version="1.0" encoding="utf-8"?>
<Properties xmlns="http://schemas.openxmlformats.org/officeDocument/2006/extended-properties" xmlns:vt="http://schemas.openxmlformats.org/officeDocument/2006/docPropsVTypes">
  <TotalTime>1800</TotalTime>
  <Words>910</Words>
  <Application>Microsoft Macintosh PowerPoint</Application>
  <PresentationFormat>Widescreen</PresentationFormat>
  <Paragraphs>142</Paragraphs>
  <Slides>29</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29</vt:i4>
      </vt:variant>
    </vt:vector>
  </HeadingPairs>
  <TitlesOfParts>
    <vt:vector size="36" baseType="lpstr">
      <vt:lpstr>Arial</vt:lpstr>
      <vt:lpstr>Calibri</vt:lpstr>
      <vt:lpstr>Wingdings</vt:lpstr>
      <vt:lpstr>Office Theme</vt:lpstr>
      <vt:lpstr>9_Default Design</vt:lpstr>
      <vt:lpstr>25_Default Design</vt:lpstr>
      <vt:lpstr>26_Default Design</vt:lpstr>
      <vt:lpstr>PowerPoint Presentation</vt:lpstr>
      <vt:lpstr>How the Boston Public Health Commission created a client level data system that providers actually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Savings of e2Boston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Microsoft Office User</cp:lastModifiedBy>
  <cp:revision>33</cp:revision>
  <dcterms:created xsi:type="dcterms:W3CDTF">2018-09-04T17:07:24Z</dcterms:created>
  <dcterms:modified xsi:type="dcterms:W3CDTF">2018-12-12T17:09:34Z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