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6"/>
    <p:sldMasterId id="2147483744" r:id="rId7"/>
    <p:sldMasterId id="2147483761" r:id="rId8"/>
    <p:sldMasterId id="2147483778" r:id="rId9"/>
    <p:sldMasterId id="2147483783" r:id="rId10"/>
    <p:sldMasterId id="2147483802" r:id="rId11"/>
  </p:sldMasterIdLst>
  <p:notesMasterIdLst>
    <p:notesMasterId r:id="rId65"/>
  </p:notesMasterIdLst>
  <p:handoutMasterIdLst>
    <p:handoutMasterId r:id="rId66"/>
  </p:handoutMasterIdLst>
  <p:sldIdLst>
    <p:sldId id="256" r:id="rId12"/>
    <p:sldId id="325" r:id="rId13"/>
    <p:sldId id="265" r:id="rId14"/>
    <p:sldId id="266" r:id="rId15"/>
    <p:sldId id="267" r:id="rId16"/>
    <p:sldId id="301" r:id="rId17"/>
    <p:sldId id="262" r:id="rId18"/>
    <p:sldId id="268" r:id="rId19"/>
    <p:sldId id="270" r:id="rId20"/>
    <p:sldId id="271" r:id="rId21"/>
    <p:sldId id="274" r:id="rId22"/>
    <p:sldId id="273" r:id="rId23"/>
    <p:sldId id="269" r:id="rId24"/>
    <p:sldId id="285" r:id="rId25"/>
    <p:sldId id="299" r:id="rId26"/>
    <p:sldId id="292" r:id="rId27"/>
    <p:sldId id="294" r:id="rId28"/>
    <p:sldId id="297" r:id="rId29"/>
    <p:sldId id="286" r:id="rId30"/>
    <p:sldId id="277" r:id="rId31"/>
    <p:sldId id="287" r:id="rId32"/>
    <p:sldId id="275" r:id="rId33"/>
    <p:sldId id="289" r:id="rId34"/>
    <p:sldId id="291" r:id="rId35"/>
    <p:sldId id="279" r:id="rId36"/>
    <p:sldId id="276" r:id="rId37"/>
    <p:sldId id="288" r:id="rId38"/>
    <p:sldId id="327" r:id="rId39"/>
    <p:sldId id="303" r:id="rId40"/>
    <p:sldId id="304" r:id="rId41"/>
    <p:sldId id="305" r:id="rId42"/>
    <p:sldId id="306" r:id="rId43"/>
    <p:sldId id="307" r:id="rId44"/>
    <p:sldId id="308" r:id="rId45"/>
    <p:sldId id="309" r:id="rId46"/>
    <p:sldId id="310" r:id="rId47"/>
    <p:sldId id="311" r:id="rId48"/>
    <p:sldId id="312" r:id="rId49"/>
    <p:sldId id="313" r:id="rId50"/>
    <p:sldId id="316" r:id="rId51"/>
    <p:sldId id="317" r:id="rId52"/>
    <p:sldId id="318" r:id="rId53"/>
    <p:sldId id="319" r:id="rId54"/>
    <p:sldId id="320" r:id="rId55"/>
    <p:sldId id="321" r:id="rId56"/>
    <p:sldId id="322" r:id="rId57"/>
    <p:sldId id="323" r:id="rId58"/>
    <p:sldId id="324" r:id="rId59"/>
    <p:sldId id="328" r:id="rId60"/>
    <p:sldId id="315" r:id="rId61"/>
    <p:sldId id="314" r:id="rId62"/>
    <p:sldId id="264" r:id="rId63"/>
    <p:sldId id="326" r:id="rId64"/>
  </p:sldIdLst>
  <p:sldSz cx="12192000" cy="6858000"/>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fidi, Mahyar (HRSA)" initials="MM(" lastIdx="1" clrIdx="0">
    <p:extLst>
      <p:ext uri="{19B8F6BF-5375-455C-9EA6-DF929625EA0E}">
        <p15:presenceInfo xmlns:p15="http://schemas.microsoft.com/office/powerpoint/2012/main" userId="S-1-5-21-1575576018-681398725-1848903544-16594" providerId="AD"/>
      </p:ext>
    </p:extLst>
  </p:cmAuthor>
  <p:cmAuthor id="2" name="Fitzsimmons, Brian (HRSA)" initials="F(" lastIdx="3" clrIdx="1">
    <p:extLst>
      <p:ext uri="{19B8F6BF-5375-455C-9EA6-DF929625EA0E}">
        <p15:presenceInfo xmlns:p15="http://schemas.microsoft.com/office/powerpoint/2012/main" userId="S-1-5-21-1575576018-681398725-1848903544-483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D7B"/>
    <a:srgbClr val="800000"/>
    <a:srgbClr val="D0E1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84124" autoAdjust="0"/>
  </p:normalViewPr>
  <p:slideViewPr>
    <p:cSldViewPr>
      <p:cViewPr varScale="1">
        <p:scale>
          <a:sx n="58" d="100"/>
          <a:sy n="58" d="100"/>
        </p:scale>
        <p:origin x="988" y="40"/>
      </p:cViewPr>
      <p:guideLst>
        <p:guide orient="horz" pos="2160"/>
        <p:guide pos="3840"/>
      </p:guideLst>
    </p:cSldViewPr>
  </p:slideViewPr>
  <p:notesTextViewPr>
    <p:cViewPr>
      <p:scale>
        <a:sx n="3" d="2"/>
        <a:sy n="3" d="2"/>
      </p:scale>
      <p:origin x="0" y="0"/>
    </p:cViewPr>
  </p:notesTextViewPr>
  <p:notesViewPr>
    <p:cSldViewPr>
      <p:cViewPr varScale="1">
        <p:scale>
          <a:sx n="53" d="100"/>
          <a:sy n="53" d="100"/>
        </p:scale>
        <p:origin x="2586"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6.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presProps" Target="presProps.xml"/><Relationship Id="rId8" Type="http://schemas.openxmlformats.org/officeDocument/2006/relationships/slideMaster" Target="slideMasters/slideMaster3.xml"/><Relationship Id="rId51" Type="http://schemas.openxmlformats.org/officeDocument/2006/relationships/slide" Target="slides/slide40.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tags" Target="tags/tag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5.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notesMaster" Target="notesMasters/notesMaster1.xml"/><Relationship Id="rId73"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2.xml"/><Relationship Id="rId7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a:t>Gender</a:t>
            </a:r>
          </a:p>
        </c:rich>
      </c:tx>
      <c:layout>
        <c:manualLayout>
          <c:xMode val="edge"/>
          <c:yMode val="edge"/>
          <c:x val="6.5748894263675944E-2"/>
          <c:y val="1.9378046097879478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Gender</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9436-48B1-8A72-9025F430AB28}"/>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2-9436-48B1-8A72-9025F430AB28}"/>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9436-48B1-8A72-9025F430AB28}"/>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923D-48C2-A930-27661C4A9B92}"/>
              </c:ext>
            </c:extLst>
          </c:dPt>
          <c:dLbls>
            <c:dLbl>
              <c:idx val="0"/>
              <c:dLblPos val="inEnd"/>
              <c:showLegendKey val="1"/>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436-48B1-8A72-9025F430AB2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Male </c:v>
                </c:pt>
                <c:pt idx="1">
                  <c:v>Female</c:v>
                </c:pt>
                <c:pt idx="2">
                  <c:v>Transgender</c:v>
                </c:pt>
              </c:strCache>
            </c:strRef>
          </c:cat>
          <c:val>
            <c:numRef>
              <c:f>Sheet1!$B$2:$B$5</c:f>
              <c:numCache>
                <c:formatCode>General</c:formatCode>
                <c:ptCount val="4"/>
                <c:pt idx="0">
                  <c:v>2618</c:v>
                </c:pt>
                <c:pt idx="1">
                  <c:v>839</c:v>
                </c:pt>
                <c:pt idx="2">
                  <c:v>25</c:v>
                </c:pt>
              </c:numCache>
            </c:numRef>
          </c:val>
          <c:extLst>
            <c:ext xmlns:c16="http://schemas.microsoft.com/office/drawing/2014/chart" uri="{C3380CC4-5D6E-409C-BE32-E72D297353CC}">
              <c16:uniqueId val="{00000000-9436-48B1-8A72-9025F430AB2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egendEntry>
        <c:idx val="3"/>
        <c:delete val="1"/>
      </c:legendEntry>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6.8411084500573927E-2"/>
          <c:y val="0"/>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Race</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DCC-4C81-BE1B-E07EC9561A56}"/>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0283-4882-A4A3-5F707612DAD4}"/>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283-4882-A4A3-5F707612DAD4}"/>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DCC-4C81-BE1B-E07EC9561A5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African American</c:v>
                </c:pt>
                <c:pt idx="1">
                  <c:v>Caucasian</c:v>
                </c:pt>
                <c:pt idx="2">
                  <c:v>Other</c:v>
                </c:pt>
              </c:strCache>
            </c:strRef>
          </c:cat>
          <c:val>
            <c:numRef>
              <c:f>Sheet1!$B$2:$B$5</c:f>
              <c:numCache>
                <c:formatCode>General</c:formatCode>
                <c:ptCount val="4"/>
                <c:pt idx="0">
                  <c:v>2358</c:v>
                </c:pt>
                <c:pt idx="1">
                  <c:v>1102</c:v>
                </c:pt>
                <c:pt idx="2">
                  <c:v>103</c:v>
                </c:pt>
              </c:numCache>
            </c:numRef>
          </c:val>
          <c:extLst>
            <c:ext xmlns:c16="http://schemas.microsoft.com/office/drawing/2014/chart" uri="{C3380CC4-5D6E-409C-BE32-E72D297353CC}">
              <c16:uniqueId val="{00000000-0283-4882-A4A3-5F707612DAD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C05C64-A294-4437-88A1-D16447EC04EB}" type="doc">
      <dgm:prSet loTypeId="urn:microsoft.com/office/officeart/2005/8/layout/venn1" loCatId="relationship" qsTypeId="urn:microsoft.com/office/officeart/2005/8/quickstyle/simple1" qsCatId="simple" csTypeId="urn:microsoft.com/office/officeart/2005/8/colors/accent1_2" csCatId="accent1" phldr="1"/>
      <dgm:spPr/>
    </dgm:pt>
    <dgm:pt modelId="{02084BB5-135F-4498-A4CF-1F42490E87B5}">
      <dgm:prSet phldrT="[Text]" custT="1"/>
      <dgm:spPr>
        <a:solidFill>
          <a:schemeClr val="bg1">
            <a:lumMod val="50000"/>
            <a:alpha val="50000"/>
          </a:schemeClr>
        </a:solidFill>
      </dgm:spPr>
      <dgm:t>
        <a:bodyPr/>
        <a:lstStyle/>
        <a:p>
          <a:r>
            <a:rPr lang="en-US" sz="5800" dirty="0" smtClean="0"/>
            <a:t>CHW  </a:t>
          </a:r>
          <a:r>
            <a:rPr lang="en-US" sz="3600" dirty="0" smtClean="0"/>
            <a:t>(C3 Project)</a:t>
          </a:r>
          <a:endParaRPr lang="en-US" sz="3600" dirty="0"/>
        </a:p>
      </dgm:t>
    </dgm:pt>
    <dgm:pt modelId="{47AE0E58-1952-47C9-9419-C051026A9EE2}" type="parTrans" cxnId="{599947FC-095F-4747-9A17-12BB1EA48098}">
      <dgm:prSet/>
      <dgm:spPr/>
      <dgm:t>
        <a:bodyPr/>
        <a:lstStyle/>
        <a:p>
          <a:endParaRPr lang="en-US"/>
        </a:p>
      </dgm:t>
    </dgm:pt>
    <dgm:pt modelId="{54904780-5D87-4619-8089-A45FBA832153}" type="sibTrans" cxnId="{599947FC-095F-4747-9A17-12BB1EA48098}">
      <dgm:prSet/>
      <dgm:spPr/>
      <dgm:t>
        <a:bodyPr/>
        <a:lstStyle/>
        <a:p>
          <a:endParaRPr lang="en-US"/>
        </a:p>
      </dgm:t>
    </dgm:pt>
    <dgm:pt modelId="{375D8008-6324-4096-B8B0-10C409B48A57}">
      <dgm:prSet phldrT="[Text]"/>
      <dgm:spPr>
        <a:solidFill>
          <a:schemeClr val="bg1">
            <a:lumMod val="50000"/>
            <a:alpha val="50000"/>
          </a:schemeClr>
        </a:solidFill>
      </dgm:spPr>
      <dgm:t>
        <a:bodyPr/>
        <a:lstStyle/>
        <a:p>
          <a:endParaRPr lang="en-US" dirty="0"/>
        </a:p>
      </dgm:t>
    </dgm:pt>
    <dgm:pt modelId="{EF069805-864A-45F4-8D49-115DE4299210}" type="parTrans" cxnId="{D487BAA1-D0AD-4A91-BDCB-A4B8E83C3FC7}">
      <dgm:prSet/>
      <dgm:spPr/>
      <dgm:t>
        <a:bodyPr/>
        <a:lstStyle/>
        <a:p>
          <a:endParaRPr lang="en-US"/>
        </a:p>
      </dgm:t>
    </dgm:pt>
    <dgm:pt modelId="{252599BE-20C8-48F1-B398-8DD4351B5941}" type="sibTrans" cxnId="{D487BAA1-D0AD-4A91-BDCB-A4B8E83C3FC7}">
      <dgm:prSet/>
      <dgm:spPr/>
      <dgm:t>
        <a:bodyPr/>
        <a:lstStyle/>
        <a:p>
          <a:endParaRPr lang="en-US"/>
        </a:p>
      </dgm:t>
    </dgm:pt>
    <dgm:pt modelId="{DB18DBD8-BAED-498E-86AD-F67CC2234CE7}" type="pres">
      <dgm:prSet presAssocID="{2BC05C64-A294-4437-88A1-D16447EC04EB}" presName="compositeShape" presStyleCnt="0">
        <dgm:presLayoutVars>
          <dgm:chMax val="7"/>
          <dgm:dir/>
          <dgm:resizeHandles val="exact"/>
        </dgm:presLayoutVars>
      </dgm:prSet>
      <dgm:spPr/>
    </dgm:pt>
    <dgm:pt modelId="{AA84ED7E-BFC6-4BFC-B201-AE321A33869B}" type="pres">
      <dgm:prSet presAssocID="{02084BB5-135F-4498-A4CF-1F42490E87B5}" presName="circ1" presStyleLbl="vennNode1" presStyleIdx="0" presStyleCnt="2"/>
      <dgm:spPr/>
      <dgm:t>
        <a:bodyPr/>
        <a:lstStyle/>
        <a:p>
          <a:endParaRPr lang="en-US"/>
        </a:p>
      </dgm:t>
    </dgm:pt>
    <dgm:pt modelId="{C45C052A-E239-4629-A66C-CD11DC354CDD}" type="pres">
      <dgm:prSet presAssocID="{02084BB5-135F-4498-A4CF-1F42490E87B5}" presName="circ1Tx" presStyleLbl="revTx" presStyleIdx="0" presStyleCnt="0">
        <dgm:presLayoutVars>
          <dgm:chMax val="0"/>
          <dgm:chPref val="0"/>
          <dgm:bulletEnabled val="1"/>
        </dgm:presLayoutVars>
      </dgm:prSet>
      <dgm:spPr/>
      <dgm:t>
        <a:bodyPr/>
        <a:lstStyle/>
        <a:p>
          <a:endParaRPr lang="en-US"/>
        </a:p>
      </dgm:t>
    </dgm:pt>
    <dgm:pt modelId="{8081D555-B359-40F3-BCF8-F68765A21A52}" type="pres">
      <dgm:prSet presAssocID="{375D8008-6324-4096-B8B0-10C409B48A57}" presName="circ2" presStyleLbl="vennNode1" presStyleIdx="1" presStyleCnt="2" custLinFactNeighborX="984" custLinFactNeighborY="2260"/>
      <dgm:spPr/>
      <dgm:t>
        <a:bodyPr/>
        <a:lstStyle/>
        <a:p>
          <a:endParaRPr lang="en-US"/>
        </a:p>
      </dgm:t>
    </dgm:pt>
    <dgm:pt modelId="{B7A97100-D8B4-4103-B314-539090A18A34}" type="pres">
      <dgm:prSet presAssocID="{375D8008-6324-4096-B8B0-10C409B48A57}" presName="circ2Tx" presStyleLbl="revTx" presStyleIdx="0" presStyleCnt="0">
        <dgm:presLayoutVars>
          <dgm:chMax val="0"/>
          <dgm:chPref val="0"/>
          <dgm:bulletEnabled val="1"/>
        </dgm:presLayoutVars>
      </dgm:prSet>
      <dgm:spPr/>
      <dgm:t>
        <a:bodyPr/>
        <a:lstStyle/>
        <a:p>
          <a:endParaRPr lang="en-US"/>
        </a:p>
      </dgm:t>
    </dgm:pt>
  </dgm:ptLst>
  <dgm:cxnLst>
    <dgm:cxn modelId="{599947FC-095F-4747-9A17-12BB1EA48098}" srcId="{2BC05C64-A294-4437-88A1-D16447EC04EB}" destId="{02084BB5-135F-4498-A4CF-1F42490E87B5}" srcOrd="0" destOrd="0" parTransId="{47AE0E58-1952-47C9-9419-C051026A9EE2}" sibTransId="{54904780-5D87-4619-8089-A45FBA832153}"/>
    <dgm:cxn modelId="{D487BAA1-D0AD-4A91-BDCB-A4B8E83C3FC7}" srcId="{2BC05C64-A294-4437-88A1-D16447EC04EB}" destId="{375D8008-6324-4096-B8B0-10C409B48A57}" srcOrd="1" destOrd="0" parTransId="{EF069805-864A-45F4-8D49-115DE4299210}" sibTransId="{252599BE-20C8-48F1-B398-8DD4351B5941}"/>
    <dgm:cxn modelId="{98676A81-3191-4B77-998A-693A1FFC368C}" type="presOf" srcId="{375D8008-6324-4096-B8B0-10C409B48A57}" destId="{B7A97100-D8B4-4103-B314-539090A18A34}" srcOrd="1" destOrd="0" presId="urn:microsoft.com/office/officeart/2005/8/layout/venn1"/>
    <dgm:cxn modelId="{85A1C9E3-FB65-495F-9CC6-BEC4C798B276}" type="presOf" srcId="{375D8008-6324-4096-B8B0-10C409B48A57}" destId="{8081D555-B359-40F3-BCF8-F68765A21A52}" srcOrd="0" destOrd="0" presId="urn:microsoft.com/office/officeart/2005/8/layout/venn1"/>
    <dgm:cxn modelId="{2823670F-062C-4120-825C-E06F18B2B768}" type="presOf" srcId="{02084BB5-135F-4498-A4CF-1F42490E87B5}" destId="{AA84ED7E-BFC6-4BFC-B201-AE321A33869B}" srcOrd="0" destOrd="0" presId="urn:microsoft.com/office/officeart/2005/8/layout/venn1"/>
    <dgm:cxn modelId="{DEAEC854-9155-4C9C-9F57-715BAF273615}" type="presOf" srcId="{02084BB5-135F-4498-A4CF-1F42490E87B5}" destId="{C45C052A-E239-4629-A66C-CD11DC354CDD}" srcOrd="1" destOrd="0" presId="urn:microsoft.com/office/officeart/2005/8/layout/venn1"/>
    <dgm:cxn modelId="{A62B628B-3762-49C1-AA28-D62CFD681A53}" type="presOf" srcId="{2BC05C64-A294-4437-88A1-D16447EC04EB}" destId="{DB18DBD8-BAED-498E-86AD-F67CC2234CE7}" srcOrd="0" destOrd="0" presId="urn:microsoft.com/office/officeart/2005/8/layout/venn1"/>
    <dgm:cxn modelId="{208310BD-B55A-415D-8040-7452CCDF0BF7}" type="presParOf" srcId="{DB18DBD8-BAED-498E-86AD-F67CC2234CE7}" destId="{AA84ED7E-BFC6-4BFC-B201-AE321A33869B}" srcOrd="0" destOrd="0" presId="urn:microsoft.com/office/officeart/2005/8/layout/venn1"/>
    <dgm:cxn modelId="{A6D373F3-F4D8-418A-B2CD-AE51CC4C9A73}" type="presParOf" srcId="{DB18DBD8-BAED-498E-86AD-F67CC2234CE7}" destId="{C45C052A-E239-4629-A66C-CD11DC354CDD}" srcOrd="1" destOrd="0" presId="urn:microsoft.com/office/officeart/2005/8/layout/venn1"/>
    <dgm:cxn modelId="{B3E9EA80-03E8-4AD5-8D2B-250AE5B04C65}" type="presParOf" srcId="{DB18DBD8-BAED-498E-86AD-F67CC2234CE7}" destId="{8081D555-B359-40F3-BCF8-F68765A21A52}" srcOrd="2" destOrd="0" presId="urn:microsoft.com/office/officeart/2005/8/layout/venn1"/>
    <dgm:cxn modelId="{9BE69F07-1A7D-4DC1-9A3E-DA23754CBD11}" type="presParOf" srcId="{DB18DBD8-BAED-498E-86AD-F67CC2234CE7}" destId="{B7A97100-D8B4-4103-B314-539090A18A34}"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D7E-BFC6-4BFC-B201-AE321A33869B}">
      <dsp:nvSpPr>
        <dsp:cNvPr id="0" name=""/>
        <dsp:cNvSpPr/>
      </dsp:nvSpPr>
      <dsp:spPr>
        <a:xfrm>
          <a:off x="124278" y="398234"/>
          <a:ext cx="3065525" cy="3065525"/>
        </a:xfrm>
        <a:prstGeom prst="ellipse">
          <a:avLst/>
        </a:prstGeom>
        <a:solidFill>
          <a:schemeClr val="bg1">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578100">
            <a:lnSpc>
              <a:spcPct val="90000"/>
            </a:lnSpc>
            <a:spcBef>
              <a:spcPct val="0"/>
            </a:spcBef>
            <a:spcAft>
              <a:spcPct val="35000"/>
            </a:spcAft>
          </a:pPr>
          <a:r>
            <a:rPr lang="en-US" sz="5800" kern="1200" dirty="0" smtClean="0"/>
            <a:t>CHW  </a:t>
          </a:r>
          <a:r>
            <a:rPr lang="en-US" sz="3600" kern="1200" dirty="0" smtClean="0"/>
            <a:t>(C3 Project)</a:t>
          </a:r>
          <a:endParaRPr lang="en-US" sz="3600" kern="1200" dirty="0"/>
        </a:p>
      </dsp:txBody>
      <dsp:txXfrm>
        <a:off x="552347" y="759725"/>
        <a:ext cx="1767510" cy="2342543"/>
      </dsp:txXfrm>
    </dsp:sp>
    <dsp:sp modelId="{8081D555-B359-40F3-BCF8-F68765A21A52}">
      <dsp:nvSpPr>
        <dsp:cNvPr id="0" name=""/>
        <dsp:cNvSpPr/>
      </dsp:nvSpPr>
      <dsp:spPr>
        <a:xfrm>
          <a:off x="2363830" y="467515"/>
          <a:ext cx="3065525" cy="3065525"/>
        </a:xfrm>
        <a:prstGeom prst="ellipse">
          <a:avLst/>
        </a:prstGeom>
        <a:solidFill>
          <a:schemeClr val="bg1">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233777" y="829006"/>
        <a:ext cx="1767510" cy="234254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7E35D4-35BC-4707-9282-3E5847FC7EB5}" type="datetimeFigureOut">
              <a:rPr lang="en-US" smtClean="0"/>
              <a:t>12/13/2018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860F83-E42F-4FFC-B247-498C2FC084DC}" type="slidenum">
              <a:rPr lang="en-US" smtClean="0"/>
              <a:t>‹#›</a:t>
            </a:fld>
            <a:endParaRPr lang="en-US"/>
          </a:p>
        </p:txBody>
      </p:sp>
    </p:spTree>
    <p:extLst>
      <p:ext uri="{BB962C8B-B14F-4D97-AF65-F5344CB8AC3E}">
        <p14:creationId xmlns:p14="http://schemas.microsoft.com/office/powerpoint/2010/main" val="1912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A3378-E4C6-4D2F-8DF1-23C8EAE7B34A}" type="datetimeFigureOut">
              <a:rPr lang="en-US" smtClean="0"/>
              <a:t>12/13/2018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11B83-7453-4C63-9F24-B8D95A5E7065}" type="slidenum">
              <a:rPr lang="en-US" smtClean="0"/>
              <a:t>‹#›</a:t>
            </a:fld>
            <a:endParaRPr lang="en-US"/>
          </a:p>
        </p:txBody>
      </p:sp>
    </p:spTree>
    <p:extLst>
      <p:ext uri="{BB962C8B-B14F-4D97-AF65-F5344CB8AC3E}">
        <p14:creationId xmlns:p14="http://schemas.microsoft.com/office/powerpoint/2010/main" val="186016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13</a:t>
            </a:fld>
            <a:endParaRPr lang="en-US"/>
          </a:p>
        </p:txBody>
      </p:sp>
    </p:spTree>
    <p:extLst>
      <p:ext uri="{BB962C8B-B14F-4D97-AF65-F5344CB8AC3E}">
        <p14:creationId xmlns:p14="http://schemas.microsoft.com/office/powerpoint/2010/main" val="987973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specific</a:t>
            </a:r>
            <a:r>
              <a:rPr lang="en-US" baseline="0" dirty="0" smtClean="0"/>
              <a:t> duties may vary, CHWs are used to improve outcomes across the entire HIV care continuum and preliminary feedback from the CHW project is that CHWs have an impact at every step across this continuum. </a:t>
            </a:r>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22</a:t>
            </a:fld>
            <a:endParaRPr lang="en-US"/>
          </a:p>
        </p:txBody>
      </p:sp>
    </p:spTree>
    <p:extLst>
      <p:ext uri="{BB962C8B-B14F-4D97-AF65-F5344CB8AC3E}">
        <p14:creationId xmlns:p14="http://schemas.microsoft.com/office/powerpoint/2010/main" val="4135433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25</a:t>
            </a:fld>
            <a:endParaRPr lang="en-US"/>
          </a:p>
        </p:txBody>
      </p:sp>
    </p:spTree>
    <p:extLst>
      <p:ext uri="{BB962C8B-B14F-4D97-AF65-F5344CB8AC3E}">
        <p14:creationId xmlns:p14="http://schemas.microsoft.com/office/powerpoint/2010/main" val="372903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CAA11B83-7453-4C63-9F24-B8D95A5E7065}" type="slidenum">
              <a:rPr lang="en-US">
                <a:solidFill>
                  <a:prstClr val="black"/>
                </a:solidFill>
                <a:latin typeface="Calibri" panose="020F0502020204030204"/>
              </a:rPr>
              <a:pPr defTabSz="931774">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188532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smtClean="0"/>
              <a:t>HRSA Measure, Patients that had 2 clinical visits to an HIV provider separated by 3 months within a 1 year period.</a:t>
            </a:r>
            <a:endParaRPr lang="en-US" sz="1400" dirty="0" smtClean="0"/>
          </a:p>
          <a:p>
            <a:endParaRPr lang="en-US" dirty="0" smtClean="0"/>
          </a:p>
          <a:p>
            <a:endParaRPr lang="en-US" dirty="0" smtClean="0"/>
          </a:p>
          <a:p>
            <a:r>
              <a:rPr lang="en-US" dirty="0" smtClean="0"/>
              <a:t>Add background slides about the organization, addressing: 1) health outcomes; 2) service area; 3) number of patients; 4) services offered.</a:t>
            </a:r>
            <a:endParaRPr lang="en-US" dirty="0"/>
          </a:p>
        </p:txBody>
      </p:sp>
      <p:sp>
        <p:nvSpPr>
          <p:cNvPr id="4" name="Slide Number Placeholder 3"/>
          <p:cNvSpPr>
            <a:spLocks noGrp="1"/>
          </p:cNvSpPr>
          <p:nvPr>
            <p:ph type="sldNum"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3166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55</a:t>
            </a:r>
            <a:r>
              <a:rPr lang="en-US" baseline="0" dirty="0" smtClean="0"/>
              <a:t> Hispanic =  about 2 % </a:t>
            </a:r>
            <a:endParaRPr lang="en-US" dirty="0"/>
          </a:p>
        </p:txBody>
      </p:sp>
      <p:sp>
        <p:nvSpPr>
          <p:cNvPr id="4" name="Slide Number Placeholder 3"/>
          <p:cNvSpPr>
            <a:spLocks noGrp="1"/>
          </p:cNvSpPr>
          <p:nvPr>
            <p:ph type="sldNum"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07798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701041" y="4387136"/>
            <a:ext cx="5608200" cy="4156200"/>
          </a:xfrm>
          <a:prstGeom prst="rect">
            <a:avLst/>
          </a:prstGeom>
        </p:spPr>
        <p:txBody>
          <a:bodyPr spcFirstLastPara="1" wrap="square" lIns="91425" tIns="45700" rIns="91425" bIns="45700" anchor="t" anchorCtr="0">
            <a:noAutofit/>
          </a:bodyPr>
          <a:lstStyle/>
          <a:p>
            <a:r>
              <a:rPr lang="en-US" sz="1200" baseline="0" dirty="0" smtClean="0">
                <a:latin typeface="+mn-lt"/>
              </a:rPr>
              <a:t>This is a snapshot of our clinic population. </a:t>
            </a:r>
          </a:p>
          <a:p>
            <a:r>
              <a:rPr lang="en-US" sz="1200" baseline="0" dirty="0" smtClean="0">
                <a:latin typeface="+mn-lt"/>
              </a:rPr>
              <a:t>100 % of FPL is about $1000 per month for household of 1.   Majority of our patients insurance since Health Department – ADAP started the Alabama Insurance Assistance Program.  In 2013 about 1/3 (33 %) of our population was uninsured and today 15% are uninsured.  </a:t>
            </a:r>
          </a:p>
          <a:p>
            <a:endParaRPr lang="en-US" sz="1200" baseline="0" dirty="0" smtClean="0">
              <a:latin typeface="+mn-lt"/>
            </a:endParaRPr>
          </a:p>
          <a:p>
            <a:r>
              <a:rPr lang="en-US" sz="1200" baseline="0" dirty="0" smtClean="0">
                <a:latin typeface="+mn-lt"/>
              </a:rPr>
              <a:t>Overall, our patients have economic challenges which include sustainable stable housing and keeping utilities on, food insecurity, transportation, etc.   We are utilizing 340 B money to address some of these issues which we will talk more about.  </a:t>
            </a:r>
          </a:p>
          <a:p>
            <a:endParaRPr lang="en-US" sz="1200" baseline="0" dirty="0" smtClean="0">
              <a:latin typeface="+mn-lt"/>
            </a:endParaRPr>
          </a:p>
          <a:p>
            <a:pPr marL="0" lvl="0" indent="0">
              <a:spcBef>
                <a:spcPts val="0"/>
              </a:spcBef>
              <a:spcAft>
                <a:spcPts val="0"/>
              </a:spcAft>
              <a:buNone/>
            </a:pPr>
            <a:endParaRPr dirty="0"/>
          </a:p>
        </p:txBody>
      </p:sp>
      <p:sp>
        <p:nvSpPr>
          <p:cNvPr id="45" name="Shape 45"/>
          <p:cNvSpPr txBox="1">
            <a:spLocks noGrp="1"/>
          </p:cNvSpPr>
          <p:nvPr>
            <p:ph type="sldNum" idx="12"/>
          </p:nvPr>
        </p:nvSpPr>
        <p:spPr>
          <a:xfrm>
            <a:off x="3970938" y="8772669"/>
            <a:ext cx="3037800" cy="461700"/>
          </a:xfrm>
          <a:prstGeom prst="rect">
            <a:avLst/>
          </a:prstGeom>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t>32</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686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14</a:t>
            </a:fld>
            <a:endParaRPr lang="en-US"/>
          </a:p>
        </p:txBody>
      </p:sp>
    </p:spTree>
    <p:extLst>
      <p:ext uri="{BB962C8B-B14F-4D97-AF65-F5344CB8AC3E}">
        <p14:creationId xmlns:p14="http://schemas.microsoft.com/office/powerpoint/2010/main" val="354134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15</a:t>
            </a:fld>
            <a:endParaRPr lang="en-US"/>
          </a:p>
        </p:txBody>
      </p:sp>
    </p:spTree>
    <p:extLst>
      <p:ext uri="{BB962C8B-B14F-4D97-AF65-F5344CB8AC3E}">
        <p14:creationId xmlns:p14="http://schemas.microsoft.com/office/powerpoint/2010/main" val="3750680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a:t>
            </a:r>
            <a:r>
              <a:rPr lang="en-US" sz="1400" dirty="0" err="1" smtClean="0"/>
              <a:t>subaward</a:t>
            </a:r>
            <a:r>
              <a:rPr lang="en-US" sz="1400" dirty="0" smtClean="0"/>
              <a:t> process first solicited letters of intent followed by a competitive application process covering the following criteria:</a:t>
            </a:r>
          </a:p>
          <a:p>
            <a:endParaRPr lang="en-US" sz="1400" dirty="0" smtClean="0"/>
          </a:p>
          <a:p>
            <a:r>
              <a:rPr lang="en-US" sz="1400" dirty="0" smtClean="0"/>
              <a:t>Read the slide</a:t>
            </a:r>
            <a:endParaRPr lang="en-US" sz="1400" dirty="0"/>
          </a:p>
        </p:txBody>
      </p:sp>
      <p:sp>
        <p:nvSpPr>
          <p:cNvPr id="4" name="Slide Number Placeholder 3"/>
          <p:cNvSpPr>
            <a:spLocks noGrp="1"/>
          </p:cNvSpPr>
          <p:nvPr>
            <p:ph type="sldNum" sz="quarter" idx="10"/>
          </p:nvPr>
        </p:nvSpPr>
        <p:spPr/>
        <p:txBody>
          <a:bodyPr/>
          <a:lstStyle/>
          <a:p>
            <a:pPr>
              <a:defRPr/>
            </a:pPr>
            <a:fld id="{82E2E0C8-6E1D-4697-A778-76267890AE52}" type="slidenum">
              <a:rPr lang="en-US" smtClean="0"/>
              <a:pPr>
                <a:defRPr/>
              </a:pPr>
              <a:t>16</a:t>
            </a:fld>
            <a:endParaRPr lang="en-US" dirty="0"/>
          </a:p>
        </p:txBody>
      </p:sp>
    </p:spTree>
    <p:extLst>
      <p:ext uri="{BB962C8B-B14F-4D97-AF65-F5344CB8AC3E}">
        <p14:creationId xmlns:p14="http://schemas.microsoft.com/office/powerpoint/2010/main" val="3479665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Here’s a list of the sites that received a </a:t>
            </a:r>
            <a:r>
              <a:rPr lang="en-US" sz="1400" dirty="0" err="1" smtClean="0"/>
              <a:t>subaward</a:t>
            </a:r>
            <a:r>
              <a:rPr lang="en-US" sz="1400" dirty="0" smtClean="0"/>
              <a:t>. Most (8/10) were current Part C-funded sites.</a:t>
            </a:r>
            <a:r>
              <a:rPr lang="en-US" sz="1400" baseline="0" dirty="0" smtClean="0"/>
              <a:t> Seven are located in the south. </a:t>
            </a:r>
          </a:p>
          <a:p>
            <a:endParaRPr lang="en-US" sz="1400"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2E0C8-6E1D-4697-A778-76267890AE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093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a:t>
            </a:r>
            <a:r>
              <a:rPr lang="en-US" sz="1400" dirty="0" err="1" smtClean="0"/>
              <a:t>subaward</a:t>
            </a:r>
            <a:r>
              <a:rPr lang="en-US" sz="1400" dirty="0" smtClean="0"/>
              <a:t> process first solicited letters of intent followed by a competitive application process covering the following criteria:</a:t>
            </a:r>
          </a:p>
          <a:p>
            <a:endParaRPr lang="en-US" sz="1400" dirty="0" smtClean="0"/>
          </a:p>
          <a:p>
            <a:r>
              <a:rPr lang="en-US" sz="1400" dirty="0" smtClean="0"/>
              <a:t>Read the slide</a:t>
            </a:r>
            <a:endParaRPr lang="en-US" sz="1400" dirty="0"/>
          </a:p>
        </p:txBody>
      </p:sp>
      <p:sp>
        <p:nvSpPr>
          <p:cNvPr id="4" name="Slide Number Placeholder 3"/>
          <p:cNvSpPr>
            <a:spLocks noGrp="1"/>
          </p:cNvSpPr>
          <p:nvPr>
            <p:ph type="sldNum" sz="quarter" idx="10"/>
          </p:nvPr>
        </p:nvSpPr>
        <p:spPr/>
        <p:txBody>
          <a:bodyPr/>
          <a:lstStyle/>
          <a:p>
            <a:pPr>
              <a:defRPr/>
            </a:pPr>
            <a:fld id="{82E2E0C8-6E1D-4697-A778-76267890AE52}" type="slidenum">
              <a:rPr lang="en-US" smtClean="0"/>
              <a:pPr>
                <a:defRPr/>
              </a:pPr>
              <a:t>18</a:t>
            </a:fld>
            <a:endParaRPr lang="en-US" dirty="0"/>
          </a:p>
        </p:txBody>
      </p:sp>
    </p:spTree>
    <p:extLst>
      <p:ext uri="{BB962C8B-B14F-4D97-AF65-F5344CB8AC3E}">
        <p14:creationId xmlns:p14="http://schemas.microsoft.com/office/powerpoint/2010/main" val="2445706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Community Health Worker (CHW) Core Consensus (C3) Project offers recommendations for national consideration related to CHW core roles (scope of practice), core skills, and core qualities (skills and qualities are collectively defined as competencies). The proposed roles, skills, and qualities are intended to inform the range of CHW practice. Many entities have adopted C3 in defining the scope of CHW training and services. </a:t>
            </a:r>
          </a:p>
          <a:p>
            <a:endParaRPr lang="en-US" baseline="0" dirty="0" smtClean="0"/>
          </a:p>
          <a:p>
            <a:endParaRPr lang="en-US" sz="1200" b="0" i="0" u="none" strike="noStrike" kern="1200" baseline="0" dirty="0" smtClean="0">
              <a:solidFill>
                <a:schemeClr val="tx1"/>
              </a:solidFill>
              <a:latin typeface="+mn-lt"/>
              <a:ea typeface="+mn-ea"/>
              <a:cs typeface="+mn-cs"/>
            </a:endParaRPr>
          </a:p>
          <a:p>
            <a:r>
              <a:rPr lang="en-US" sz="1200" b="0" i="0" kern="1200" dirty="0" smtClean="0">
                <a:solidFill>
                  <a:schemeClr val="tx1"/>
                </a:solidFill>
                <a:effectLst/>
                <a:latin typeface="+mn-lt"/>
                <a:ea typeface="+mn-ea"/>
                <a:cs typeface="+mn-cs"/>
              </a:rPr>
              <a:t>PLWHA can</a:t>
            </a:r>
            <a:r>
              <a:rPr lang="en-US" sz="1200" b="0" i="0" kern="1200" baseline="0" dirty="0" smtClean="0">
                <a:solidFill>
                  <a:schemeClr val="tx1"/>
                </a:solidFill>
                <a:effectLst/>
                <a:latin typeface="+mn-lt"/>
                <a:ea typeface="+mn-ea"/>
                <a:cs typeface="+mn-cs"/>
              </a:rPr>
              <a:t> be </a:t>
            </a:r>
            <a:r>
              <a:rPr lang="en-US" sz="1200" b="0" i="0" kern="1200" dirty="0" smtClean="0">
                <a:solidFill>
                  <a:schemeClr val="tx1"/>
                </a:solidFill>
                <a:effectLst/>
                <a:latin typeface="+mn-lt"/>
                <a:ea typeface="+mn-ea"/>
                <a:cs typeface="+mn-cs"/>
              </a:rPr>
              <a:t>uniquely qualified to perform some of these tasks, especially supportive services, since they can complement task-oriented training with direct experience of disease management in the specific context of their communities’ strengths and challenges. Indeed, since the onset of the HIV epidemic, PLWHA or those who are otherwise directly affected by HIV/AIDS (e.g. parents or caregivers of PLWHA) have contributed to HIV prevention, care, and treatment in a wide range of paid and unpaid peer provider roles </a:t>
            </a:r>
            <a:endParaRPr lang="en-US" dirty="0"/>
          </a:p>
        </p:txBody>
      </p:sp>
      <p:sp>
        <p:nvSpPr>
          <p:cNvPr id="4" name="Slide Number Placeholder 3"/>
          <p:cNvSpPr>
            <a:spLocks noGrp="1"/>
          </p:cNvSpPr>
          <p:nvPr>
            <p:ph type="sldNum" sz="quarter" idx="10"/>
          </p:nvPr>
        </p:nvSpPr>
        <p:spPr/>
        <p:txBody>
          <a:bodyPr/>
          <a:lstStyle/>
          <a:p>
            <a:fld id="{118B9744-DB0B-4840-B9D1-7F05BA2CD9AC}" type="slidenum">
              <a:rPr lang="en-US" smtClean="0"/>
              <a:t>19</a:t>
            </a:fld>
            <a:endParaRPr lang="en-US" dirty="0"/>
          </a:p>
        </p:txBody>
      </p:sp>
    </p:spTree>
    <p:extLst>
      <p:ext uri="{BB962C8B-B14F-4D97-AF65-F5344CB8AC3E}">
        <p14:creationId xmlns:p14="http://schemas.microsoft.com/office/powerpoint/2010/main" val="2491467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20</a:t>
            </a:fld>
            <a:endParaRPr lang="en-US"/>
          </a:p>
        </p:txBody>
      </p:sp>
    </p:spTree>
    <p:extLst>
      <p:ext uri="{BB962C8B-B14F-4D97-AF65-F5344CB8AC3E}">
        <p14:creationId xmlns:p14="http://schemas.microsoft.com/office/powerpoint/2010/main" val="3286731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This chart lists the current states and organizations participating in the C3 project. It should be noted that the current ASTHO CHW project is also adopting the C3 curriculum.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To clarify, the C3 project is not intended to define the range of practice of any individual CHW or CHW organization, but rather to represent the potential range of CHW roles and skills, and an essential set of qualities.  Currently, the C3 Project  includes an analysis phase and an initial consensus-building phase. Findings are presented as “recommendations” in the report, which ends with a discussion of potential use of the findings and future directions. the C3 Project sought to capture how CHW roles, skills, and qualities have changed over time incorporating input and facilitating consensus building among state and local CHW associations. The consensus-building process is an end in itself, seeking greater unity and common understanding within the CHW field in the many different settings in which CHWs practice.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C3 Project identified ten roles applicable in many different settings; The Project identified eleven core skill areas – three being new skills. </a:t>
            </a:r>
          </a:p>
          <a:p>
            <a:endParaRPr lang="en-US" sz="1200" b="0" i="0" u="none" strike="noStrike" kern="1200" baseline="0" dirty="0" smtClean="0">
              <a:solidFill>
                <a:schemeClr val="tx1"/>
              </a:solidFill>
              <a:latin typeface="+mn-lt"/>
              <a:ea typeface="+mn-ea"/>
              <a:cs typeface="+mn-cs"/>
            </a:endParaRPr>
          </a:p>
          <a:p>
            <a:r>
              <a:rPr lang="en-US" baseline="0" dirty="0" smtClean="0"/>
              <a:t>A current project working on CHWs in Ryan White adopted the C3 roles, skills, and qualities for CHWs. The roles and skills utilized and employed by the CHWs in this project impact every aspect of the HIV care continuum.</a:t>
            </a:r>
          </a:p>
        </p:txBody>
      </p:sp>
      <p:sp>
        <p:nvSpPr>
          <p:cNvPr id="4" name="Slide Number Placeholder 3"/>
          <p:cNvSpPr>
            <a:spLocks noGrp="1"/>
          </p:cNvSpPr>
          <p:nvPr>
            <p:ph type="sldNum" sz="quarter" idx="10"/>
          </p:nvPr>
        </p:nvSpPr>
        <p:spPr/>
        <p:txBody>
          <a:bodyPr/>
          <a:lstStyle/>
          <a:p>
            <a:fld id="{118B9744-DB0B-4840-B9D1-7F05BA2CD9AC}" type="slidenum">
              <a:rPr lang="en-US" smtClean="0"/>
              <a:t>21</a:t>
            </a:fld>
            <a:endParaRPr lang="en-US" dirty="0"/>
          </a:p>
        </p:txBody>
      </p:sp>
    </p:spTree>
    <p:extLst>
      <p:ext uri="{BB962C8B-B14F-4D97-AF65-F5344CB8AC3E}">
        <p14:creationId xmlns:p14="http://schemas.microsoft.com/office/powerpoint/2010/main" val="2067906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525000" cy="2387600"/>
          </a:xfrm>
        </p:spPr>
        <p:txBody>
          <a:bodyPr anchor="b"/>
          <a:lstStyle>
            <a:lvl1pPr algn="ctr">
              <a:defRPr sz="6000">
                <a:solidFill>
                  <a:srgbClr val="0F4D7B"/>
                </a:solidFill>
              </a:defRPr>
            </a:lvl1pPr>
          </a:lstStyle>
          <a:p>
            <a:r>
              <a:rPr lang="en-US" dirty="0"/>
              <a:t>Click to edit Master title style</a:t>
            </a:r>
          </a:p>
        </p:txBody>
      </p:sp>
      <p:sp>
        <p:nvSpPr>
          <p:cNvPr id="3" name="Subtitle 2"/>
          <p:cNvSpPr>
            <a:spLocks noGrp="1"/>
          </p:cNvSpPr>
          <p:nvPr>
            <p:ph type="subTitle" idx="1"/>
          </p:nvPr>
        </p:nvSpPr>
        <p:spPr>
          <a:xfrm>
            <a:off x="1524000" y="3602038"/>
            <a:ext cx="9525000" cy="1655762"/>
          </a:xfrm>
        </p:spPr>
        <p:txBody>
          <a:bodyPr/>
          <a:lstStyle>
            <a:lvl1pPr marL="0" indent="0" algn="ctr">
              <a:buNone/>
              <a:defRPr sz="24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rot="10800000">
            <a:off x="9372600" y="6483910"/>
            <a:ext cx="2743200" cy="365125"/>
          </a:xfrm>
        </p:spPr>
        <p:txBody>
          <a:bodyPr/>
          <a:lstStyle>
            <a:lvl1pPr>
              <a:defRPr b="1">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3505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546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372600" y="6483910"/>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852015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BF25888-F8FA-4BDA-8F7D-064DB1302AA8}" type="datetime1">
              <a:rPr lang="en-US" smtClean="0"/>
              <a:t>12/13/2018</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24400" y="6096001"/>
            <a:ext cx="1574800" cy="365125"/>
          </a:xfrm>
          <a:prstGeom prst="rect">
            <a:avLst/>
          </a:prstGeom>
        </p:spPr>
        <p:txBody>
          <a:bodyPr/>
          <a:lstStyle>
            <a:lvl1pPr>
              <a:defRPr baseline="0">
                <a:solidFill>
                  <a:srgbClr val="0070C0"/>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1156447"/>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01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DBF25888-F8FA-4BDA-8F7D-064DB1302AA8}" type="datetime1">
              <a:rPr lang="en-US" smtClean="0"/>
              <a:t>12/13/2018</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24400" y="6096001"/>
            <a:ext cx="1574800" cy="365125"/>
          </a:xfrm>
          <a:prstGeom prst="rect">
            <a:avLst/>
          </a:prstGeom>
        </p:spPr>
        <p:txBody>
          <a:bodyPr/>
          <a:lstStyle>
            <a:lvl1pPr>
              <a:defRPr baseline="0">
                <a:solidFill>
                  <a:srgbClr val="0070C0"/>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1156447"/>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590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95B341-0674-4A4E-98F7-FCF0CA34DC03}" type="datetime1">
              <a:rPr lang="en-US" smtClean="0"/>
              <a:t>12/13/2018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9ED7D3-FBF0-4A14-AC97-B6BAAAA9ECD2}" type="slidenum">
              <a:rPr lang="en-US" smtClean="0"/>
              <a:pPr/>
              <a:t>‹#›</a:t>
            </a:fld>
            <a:endParaRPr lang="en-US"/>
          </a:p>
        </p:txBody>
      </p:sp>
    </p:spTree>
    <p:extLst>
      <p:ext uri="{BB962C8B-B14F-4D97-AF65-F5344CB8AC3E}">
        <p14:creationId xmlns:p14="http://schemas.microsoft.com/office/powerpoint/2010/main" val="1582183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134455" y="6189160"/>
            <a:ext cx="2743200" cy="365125"/>
          </a:xfrm>
          <a:prstGeom prst="rect">
            <a:avLst/>
          </a:prstGeom>
        </p:spPr>
        <p:txBody>
          <a:bodyPr/>
          <a:lstStyle/>
          <a:p>
            <a:fld id="{2D71893F-CF05-442A-9D17-0A80AECED933}" type="datetime1">
              <a:rPr lang="en-US" smtClean="0"/>
              <a:t>12/13/2018</a:t>
            </a:fld>
            <a:endParaRPr lang="en-US" dirty="0"/>
          </a:p>
        </p:txBody>
      </p:sp>
      <p:sp>
        <p:nvSpPr>
          <p:cNvPr id="5" name="Footer Placeholder 4"/>
          <p:cNvSpPr>
            <a:spLocks noGrp="1"/>
          </p:cNvSpPr>
          <p:nvPr>
            <p:ph type="ftr" sz="quarter" idx="11"/>
          </p:nvPr>
        </p:nvSpPr>
        <p:spPr>
          <a:xfrm>
            <a:off x="4038600" y="6173789"/>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456587" y="6538914"/>
            <a:ext cx="610075" cy="365125"/>
          </a:xfrm>
          <a:prstGeom prst="rect">
            <a:avLst/>
          </a:prstGeom>
        </p:spPr>
        <p:txBody>
          <a:bodyPr/>
          <a:lstStyle>
            <a:lvl1pPr>
              <a:defRPr baseline="0">
                <a:solidFill>
                  <a:schemeClr val="bg1"/>
                </a:solidFill>
              </a:defRPr>
            </a:lvl1pPr>
          </a:lstStyle>
          <a:p>
            <a:fld id="{F9ECA865-404D-4A57-9AC1-FD3038CC100D}" type="slidenum">
              <a:rPr lang="en-US" smtClean="0"/>
              <a:pPr/>
              <a:t>‹#›</a:t>
            </a:fld>
            <a:endParaRPr lang="en-US" dirty="0"/>
          </a:p>
        </p:txBody>
      </p:sp>
      <p:cxnSp>
        <p:nvCxnSpPr>
          <p:cNvPr id="8" name="Straight Connector 7"/>
          <p:cNvCxnSpPr/>
          <p:nvPr userDrawn="1"/>
        </p:nvCxnSpPr>
        <p:spPr>
          <a:xfrm>
            <a:off x="0" y="1156447"/>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599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134455" y="6189160"/>
            <a:ext cx="2743200" cy="365125"/>
          </a:xfrm>
          <a:prstGeom prst="rect">
            <a:avLst/>
          </a:prstGeom>
        </p:spPr>
        <p:txBody>
          <a:bodyPr/>
          <a:lstStyle/>
          <a:p>
            <a:fld id="{2D71893F-CF05-442A-9D17-0A80AECED933}" type="datetime1">
              <a:rPr lang="en-US" smtClean="0"/>
              <a:t>12/13/2018</a:t>
            </a:fld>
            <a:endParaRPr lang="en-US" dirty="0"/>
          </a:p>
        </p:txBody>
      </p:sp>
      <p:sp>
        <p:nvSpPr>
          <p:cNvPr id="5" name="Footer Placeholder 4"/>
          <p:cNvSpPr>
            <a:spLocks noGrp="1"/>
          </p:cNvSpPr>
          <p:nvPr>
            <p:ph type="ftr" sz="quarter" idx="11"/>
          </p:nvPr>
        </p:nvSpPr>
        <p:spPr>
          <a:xfrm>
            <a:off x="4038600" y="6173789"/>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456587" y="6538914"/>
            <a:ext cx="610075" cy="365125"/>
          </a:xfrm>
          <a:prstGeom prst="rect">
            <a:avLst/>
          </a:prstGeom>
        </p:spPr>
        <p:txBody>
          <a:bodyPr/>
          <a:lstStyle>
            <a:lvl1pPr>
              <a:defRPr baseline="0">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409878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2710986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383ACA-EB1D-49AD-804E-0DBEA02944A5}"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C3282-ABF0-407F-A571-09467475C569}" type="slidenum">
              <a:rPr lang="en-US" smtClean="0"/>
              <a:t>‹#›</a:t>
            </a:fld>
            <a:endParaRPr lang="en-US"/>
          </a:p>
        </p:txBody>
      </p:sp>
    </p:spTree>
    <p:extLst>
      <p:ext uri="{BB962C8B-B14F-4D97-AF65-F5344CB8AC3E}">
        <p14:creationId xmlns:p14="http://schemas.microsoft.com/office/powerpoint/2010/main" val="723539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383ACA-EB1D-49AD-804E-0DBEA02944A5}"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C3282-ABF0-407F-A571-09467475C569}" type="slidenum">
              <a:rPr lang="en-US" smtClean="0"/>
              <a:t>‹#›</a:t>
            </a:fld>
            <a:endParaRPr lang="en-US"/>
          </a:p>
        </p:txBody>
      </p:sp>
    </p:spTree>
    <p:extLst>
      <p:ext uri="{BB962C8B-B14F-4D97-AF65-F5344CB8AC3E}">
        <p14:creationId xmlns:p14="http://schemas.microsoft.com/office/powerpoint/2010/main" val="93954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01705"/>
            <a:ext cx="10515600" cy="1325563"/>
          </a:xfrm>
        </p:spPr>
        <p:txBody>
          <a:bodyPr/>
          <a:lstStyle>
            <a:lvl1pPr>
              <a:defRPr>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838200" y="1258795"/>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9906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548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383ACA-EB1D-49AD-804E-0DBEA02944A5}"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C3282-ABF0-407F-A571-09467475C569}" type="slidenum">
              <a:rPr lang="en-US" smtClean="0"/>
              <a:t>‹#›</a:t>
            </a:fld>
            <a:endParaRPr lang="en-US"/>
          </a:p>
        </p:txBody>
      </p:sp>
    </p:spTree>
    <p:extLst>
      <p:ext uri="{BB962C8B-B14F-4D97-AF65-F5344CB8AC3E}">
        <p14:creationId xmlns:p14="http://schemas.microsoft.com/office/powerpoint/2010/main" val="2883636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383ACA-EB1D-49AD-804E-0DBEA02944A5}"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C3282-ABF0-407F-A571-09467475C569}" type="slidenum">
              <a:rPr lang="en-US" smtClean="0"/>
              <a:t>‹#›</a:t>
            </a:fld>
            <a:endParaRPr lang="en-US"/>
          </a:p>
        </p:txBody>
      </p:sp>
    </p:spTree>
    <p:extLst>
      <p:ext uri="{BB962C8B-B14F-4D97-AF65-F5344CB8AC3E}">
        <p14:creationId xmlns:p14="http://schemas.microsoft.com/office/powerpoint/2010/main" val="40849952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383ACA-EB1D-49AD-804E-0DBEA02944A5}" type="datetimeFigureOut">
              <a:rPr lang="en-US" smtClean="0"/>
              <a:t>12/13/2018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C3282-ABF0-407F-A571-09467475C569}" type="slidenum">
              <a:rPr lang="en-US" smtClean="0"/>
              <a:t>‹#›</a:t>
            </a:fld>
            <a:endParaRPr lang="en-US"/>
          </a:p>
        </p:txBody>
      </p:sp>
    </p:spTree>
    <p:extLst>
      <p:ext uri="{BB962C8B-B14F-4D97-AF65-F5344CB8AC3E}">
        <p14:creationId xmlns:p14="http://schemas.microsoft.com/office/powerpoint/2010/main" val="1850264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383ACA-EB1D-49AD-804E-0DBEA02944A5}" type="datetimeFigureOut">
              <a:rPr lang="en-US" smtClean="0"/>
              <a:t>12/13/2018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C3282-ABF0-407F-A571-09467475C569}" type="slidenum">
              <a:rPr lang="en-US" smtClean="0"/>
              <a:t>‹#›</a:t>
            </a:fld>
            <a:endParaRPr lang="en-US"/>
          </a:p>
        </p:txBody>
      </p:sp>
    </p:spTree>
    <p:extLst>
      <p:ext uri="{BB962C8B-B14F-4D97-AF65-F5344CB8AC3E}">
        <p14:creationId xmlns:p14="http://schemas.microsoft.com/office/powerpoint/2010/main" val="76898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83ACA-EB1D-49AD-804E-0DBEA02944A5}" type="datetimeFigureOut">
              <a:rPr lang="en-US" smtClean="0"/>
              <a:t>12/13/2018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C3282-ABF0-407F-A571-09467475C569}" type="slidenum">
              <a:rPr lang="en-US" smtClean="0"/>
              <a:t>‹#›</a:t>
            </a:fld>
            <a:endParaRPr lang="en-US"/>
          </a:p>
        </p:txBody>
      </p:sp>
    </p:spTree>
    <p:extLst>
      <p:ext uri="{BB962C8B-B14F-4D97-AF65-F5344CB8AC3E}">
        <p14:creationId xmlns:p14="http://schemas.microsoft.com/office/powerpoint/2010/main" val="142767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383ACA-EB1D-49AD-804E-0DBEA02944A5}"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C3282-ABF0-407F-A571-09467475C569}" type="slidenum">
              <a:rPr lang="en-US" smtClean="0"/>
              <a:t>‹#›</a:t>
            </a:fld>
            <a:endParaRPr lang="en-US"/>
          </a:p>
        </p:txBody>
      </p:sp>
    </p:spTree>
    <p:extLst>
      <p:ext uri="{BB962C8B-B14F-4D97-AF65-F5344CB8AC3E}">
        <p14:creationId xmlns:p14="http://schemas.microsoft.com/office/powerpoint/2010/main" val="3177457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383ACA-EB1D-49AD-804E-0DBEA02944A5}" type="datetimeFigureOut">
              <a:rPr lang="en-US" smtClean="0"/>
              <a:t>12/13/2018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C3282-ABF0-407F-A571-09467475C569}" type="slidenum">
              <a:rPr lang="en-US" smtClean="0"/>
              <a:t>‹#›</a:t>
            </a:fld>
            <a:endParaRPr lang="en-US"/>
          </a:p>
        </p:txBody>
      </p:sp>
    </p:spTree>
    <p:extLst>
      <p:ext uri="{BB962C8B-B14F-4D97-AF65-F5344CB8AC3E}">
        <p14:creationId xmlns:p14="http://schemas.microsoft.com/office/powerpoint/2010/main" val="928529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383ACA-EB1D-49AD-804E-0DBEA02944A5}"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C3282-ABF0-407F-A571-09467475C569}" type="slidenum">
              <a:rPr lang="en-US" smtClean="0"/>
              <a:t>‹#›</a:t>
            </a:fld>
            <a:endParaRPr lang="en-US"/>
          </a:p>
        </p:txBody>
      </p:sp>
    </p:spTree>
    <p:extLst>
      <p:ext uri="{BB962C8B-B14F-4D97-AF65-F5344CB8AC3E}">
        <p14:creationId xmlns:p14="http://schemas.microsoft.com/office/powerpoint/2010/main" val="2029022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383ACA-EB1D-49AD-804E-0DBEA02944A5}" type="datetimeFigureOut">
              <a:rPr lang="en-US" smtClean="0"/>
              <a:t>12/13/2018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C3282-ABF0-407F-A571-09467475C569}" type="slidenum">
              <a:rPr lang="en-US" smtClean="0"/>
              <a:t>‹#›</a:t>
            </a:fld>
            <a:endParaRPr lang="en-US"/>
          </a:p>
        </p:txBody>
      </p:sp>
    </p:spTree>
    <p:extLst>
      <p:ext uri="{BB962C8B-B14F-4D97-AF65-F5344CB8AC3E}">
        <p14:creationId xmlns:p14="http://schemas.microsoft.com/office/powerpoint/2010/main" val="731497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3292475"/>
            <a:ext cx="83312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239000" y="4054476"/>
            <a:ext cx="3530600" cy="365125"/>
          </a:xfrm>
          <a:prstGeom prst="rect">
            <a:avLst/>
          </a:prstGeom>
        </p:spPr>
        <p:txBody>
          <a:bodyPr/>
          <a:lstStyle>
            <a:lvl1pPr algn="r">
              <a:defRPr sz="2200" b="1">
                <a:solidFill>
                  <a:schemeClr val="tx1">
                    <a:lumMod val="85000"/>
                    <a:lumOff val="15000"/>
                  </a:schemeClr>
                </a:solidFill>
              </a:defRPr>
            </a:lvl1pPr>
          </a:lstStyle>
          <a:p>
            <a:fld id="{056A59AA-F5E2-44D8-B8D2-3D2D72910517}" type="datetime1">
              <a:rPr lang="en-US" smtClean="0"/>
              <a:t>12/13/2018</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409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372600" y="6485965"/>
            <a:ext cx="2743200" cy="365125"/>
          </a:xfrm>
        </p:spPr>
        <p:txBody>
          <a:bodyPr/>
          <a:lstStyle>
            <a:lvl1pPr>
              <a:defRPr b="1">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11079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134455" y="6189160"/>
            <a:ext cx="2743200" cy="365125"/>
          </a:xfrm>
          <a:prstGeom prst="rect">
            <a:avLst/>
          </a:prstGeom>
        </p:spPr>
        <p:txBody>
          <a:bodyPr/>
          <a:lstStyle/>
          <a:p>
            <a:fld id="{2D71893F-CF05-442A-9D17-0A80AECED933}" type="datetime1">
              <a:rPr lang="en-US" smtClean="0"/>
              <a:t>12/13/2018</a:t>
            </a:fld>
            <a:endParaRPr lang="en-US" dirty="0"/>
          </a:p>
        </p:txBody>
      </p:sp>
      <p:sp>
        <p:nvSpPr>
          <p:cNvPr id="5" name="Footer Placeholder 4"/>
          <p:cNvSpPr>
            <a:spLocks noGrp="1"/>
          </p:cNvSpPr>
          <p:nvPr>
            <p:ph type="ftr" sz="quarter" idx="11"/>
          </p:nvPr>
        </p:nvSpPr>
        <p:spPr>
          <a:xfrm>
            <a:off x="4038600" y="6173789"/>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456587" y="6538914"/>
            <a:ext cx="610075" cy="365125"/>
          </a:xfrm>
          <a:prstGeom prst="rect">
            <a:avLst/>
          </a:prstGeom>
        </p:spPr>
        <p:txBody>
          <a:bodyPr/>
          <a:lstStyle>
            <a:lvl1pPr>
              <a:defRPr baseline="0">
                <a:solidFill>
                  <a:schemeClr val="bg1"/>
                </a:solidFill>
              </a:defRPr>
            </a:lvl1pPr>
          </a:lstStyle>
          <a:p>
            <a:fld id="{F9ECA865-404D-4A57-9AC1-FD3038CC100D}" type="slidenum">
              <a:rPr lang="en-US" smtClean="0"/>
              <a:pPr/>
              <a:t>‹#›</a:t>
            </a:fld>
            <a:endParaRPr lang="en-US" dirty="0"/>
          </a:p>
        </p:txBody>
      </p:sp>
      <p:cxnSp>
        <p:nvCxnSpPr>
          <p:cNvPr id="8" name="Straight Connector 7"/>
          <p:cNvCxnSpPr/>
          <p:nvPr userDrawn="1"/>
        </p:nvCxnSpPr>
        <p:spPr>
          <a:xfrm>
            <a:off x="0" y="1156447"/>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760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rgbClr val="8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738371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C02E05D-37EB-4C2F-B668-1CA79A4AC163}" type="datetime1">
              <a:rPr lang="en-US" smtClean="0"/>
              <a:t>12/13/2018</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39841" y="6538914"/>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601472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3C4ACA8B-8DA8-4465-9F67-ED4B21B627F1}" type="datetime1">
              <a:rPr lang="en-US" smtClean="0"/>
              <a:t>12/13/2018</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1923515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F3CAD9BF-14A6-495B-8413-8FC530A44479}" type="datetime1">
              <a:rPr lang="en-US" smtClean="0"/>
              <a:t>12/13/2018</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341983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CC90925F-3B3F-4C3D-8F8D-DCF9D4D85942}" type="datetime1">
              <a:rPr lang="en-US" smtClean="0"/>
              <a:t>12/13/2018</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598271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4B5E8C82-B976-4244-9E44-917338FC8E85}" type="datetime1">
              <a:rPr lang="en-US" smtClean="0"/>
              <a:t>12/13/2018</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2545234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FB099EA2-BF72-4591-8AC5-135FAEFA09E5}" type="datetime1">
              <a:rPr lang="en-US" smtClean="0"/>
              <a:t>12/13/2018</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793836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6D2260F9-955C-4CF2-9249-76A925C25459}" type="datetime1">
              <a:rPr lang="en-US" smtClean="0"/>
              <a:t>12/13/2018</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67695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29236F2F-D6C6-417C-A160-B736A151492C}" type="datetime1">
              <a:rPr lang="en-US" smtClean="0"/>
              <a:t>12/13/2018</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9ECA865-404D-4A57-9AC1-FD3038CC100D}" type="slidenum">
              <a:rPr lang="en-US" smtClean="0"/>
              <a:pPr/>
              <a:t>‹#›</a:t>
            </a:fld>
            <a:endParaRPr lang="en-US"/>
          </a:p>
        </p:txBody>
      </p:sp>
    </p:spTree>
    <p:extLst>
      <p:ext uri="{BB962C8B-B14F-4D97-AF65-F5344CB8AC3E}">
        <p14:creationId xmlns:p14="http://schemas.microsoft.com/office/powerpoint/2010/main" val="19269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435175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638"/>
            <a:ext cx="10972800" cy="1143000"/>
          </a:xfrm>
        </p:spPr>
        <p:txBody>
          <a:bodyPr/>
          <a:lstStyle>
            <a:lvl1pPr marL="0" marR="0" indent="0" algn="l" defTabSz="342900" rtl="0" eaLnBrk="1" fontAlgn="auto" latinLnBrk="0" hangingPunct="1">
              <a:lnSpc>
                <a:spcPct val="100000"/>
              </a:lnSpc>
              <a:spcBef>
                <a:spcPct val="0"/>
              </a:spcBef>
              <a:spcAft>
                <a:spcPts val="0"/>
              </a:spcAft>
              <a:buClrTx/>
              <a:buSzTx/>
              <a:buFontTx/>
              <a:buNone/>
              <a:tabLst/>
              <a:defRPr sz="2325" cap="all"/>
            </a:lvl1pPr>
          </a:lstStyle>
          <a:p>
            <a:r>
              <a:rPr lang="en-US" smtClean="0"/>
              <a:t>Click to edit Master title style</a:t>
            </a:r>
            <a:endParaRPr lang="en-US" dirty="0"/>
          </a:p>
        </p:txBody>
      </p:sp>
      <p:sp>
        <p:nvSpPr>
          <p:cNvPr id="3" name="Content Placeholder 2"/>
          <p:cNvSpPr>
            <a:spLocks noGrp="1"/>
          </p:cNvSpPr>
          <p:nvPr>
            <p:ph idx="1"/>
          </p:nvPr>
        </p:nvSpPr>
        <p:spPr>
          <a:xfrm>
            <a:off x="609600" y="1943100"/>
            <a:ext cx="5435600" cy="3614420"/>
          </a:xfrm>
        </p:spPr>
        <p:txBody>
          <a:bodyPr>
            <a:normAutofit/>
          </a:bodyPr>
          <a:lstStyle>
            <a:lvl1pPr marL="0" indent="0">
              <a:buFontTx/>
              <a:buNone/>
              <a:defRPr sz="1350">
                <a:solidFill>
                  <a:schemeClr val="tx1">
                    <a:lumMod val="65000"/>
                    <a:lumOff val="35000"/>
                  </a:schemeClr>
                </a:solidFill>
              </a:defRPr>
            </a:lvl1pPr>
          </a:lstStyle>
          <a:p>
            <a:pPr lvl="0"/>
            <a:r>
              <a:rPr lang="en-US" smtClean="0"/>
              <a:t>Edit Master text styles</a:t>
            </a:r>
          </a:p>
        </p:txBody>
      </p:sp>
      <p:sp>
        <p:nvSpPr>
          <p:cNvPr id="4" name="Date Placeholder 3"/>
          <p:cNvSpPr>
            <a:spLocks noGrp="1"/>
          </p:cNvSpPr>
          <p:nvPr>
            <p:ph type="dt" sz="half" idx="10"/>
          </p:nvPr>
        </p:nvSpPr>
        <p:spPr>
          <a:xfrm>
            <a:off x="8737601" y="6280063"/>
            <a:ext cx="1202267" cy="331932"/>
          </a:xfrm>
          <a:prstGeom prst="rect">
            <a:avLst/>
          </a:prstGeom>
        </p:spPr>
        <p:txBody>
          <a:bodyPr/>
          <a:lstStyle/>
          <a:p>
            <a:fld id="{49064AB1-EC3C-4399-BA4A-473587C38084}" type="datetime1">
              <a:rPr lang="en-US" smtClean="0"/>
              <a:t>12/13/2018</a:t>
            </a:fld>
            <a:endParaRPr lang="en-US" dirty="0"/>
          </a:p>
        </p:txBody>
      </p:sp>
      <p:sp>
        <p:nvSpPr>
          <p:cNvPr id="6" name="Slide Number Placeholder 5"/>
          <p:cNvSpPr>
            <a:spLocks noGrp="1"/>
          </p:cNvSpPr>
          <p:nvPr>
            <p:ph type="sldNum" sz="quarter" idx="12"/>
          </p:nvPr>
        </p:nvSpPr>
        <p:spPr/>
        <p:txBody>
          <a:bodyPr/>
          <a:lstStyle/>
          <a:p>
            <a:fld id="{21B4E4FB-8AA7-6145-A8BA-332788F2A2F6}" type="slidenum">
              <a:rPr lang="en-US" smtClean="0"/>
              <a:t>‹#›</a:t>
            </a:fld>
            <a:endParaRPr lang="en-US" dirty="0"/>
          </a:p>
        </p:txBody>
      </p:sp>
      <p:sp>
        <p:nvSpPr>
          <p:cNvPr id="8" name="Subtitle 2"/>
          <p:cNvSpPr>
            <a:spLocks noGrp="1"/>
          </p:cNvSpPr>
          <p:nvPr>
            <p:ph type="subTitle" idx="13"/>
          </p:nvPr>
        </p:nvSpPr>
        <p:spPr>
          <a:xfrm>
            <a:off x="609600" y="794273"/>
            <a:ext cx="10972800" cy="615428"/>
          </a:xfrm>
        </p:spPr>
        <p:txBody>
          <a:bodyPr>
            <a:normAutofit/>
          </a:bodyPr>
          <a:lstStyle>
            <a:lvl1pPr marL="0" indent="0" algn="l">
              <a:buNone/>
              <a:defRPr sz="1950" b="1" i="0">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89741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3292475"/>
            <a:ext cx="83312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239000" y="4054476"/>
            <a:ext cx="3530600" cy="365125"/>
          </a:xfrm>
          <a:prstGeom prst="rect">
            <a:avLst/>
          </a:prstGeom>
        </p:spPr>
        <p:txBody>
          <a:bodyPr/>
          <a:lstStyle>
            <a:lvl1pPr algn="r">
              <a:defRPr sz="2200" b="1">
                <a:solidFill>
                  <a:schemeClr val="tx1">
                    <a:lumMod val="85000"/>
                    <a:lumOff val="15000"/>
                  </a:schemeClr>
                </a:solidFill>
              </a:defRPr>
            </a:lvl1pPr>
          </a:lstStyle>
          <a:p>
            <a:fld id="{89392B07-EC4A-410F-B468-EEE9CBFD04DA}" type="datetime1">
              <a:rPr lang="en-US" smtClean="0"/>
              <a:t>12/13/2018</a:t>
            </a:fld>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82100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3521836-684B-47B2-AB1E-B92F3E89D85F}" type="datetime1">
              <a:rPr lang="en-US" smtClean="0"/>
              <a:t>12/13/2018</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24400" y="6538914"/>
            <a:ext cx="1574800" cy="365125"/>
          </a:xfrm>
          <a:prstGeom prst="rect">
            <a:avLst/>
          </a:prstGeom>
        </p:spPr>
        <p:txBody>
          <a:bodyPr/>
          <a:lstStyle>
            <a:lvl1pPr>
              <a:defRPr baseline="0">
                <a:solidFill>
                  <a:schemeClr val="bg1"/>
                </a:solidFill>
              </a:defRPr>
            </a:lvl1pPr>
          </a:lstStyle>
          <a:p>
            <a:fld id="{F9ECA865-404D-4A57-9AC1-FD3038CC100D}" type="slidenum">
              <a:rPr lang="en-US" smtClean="0"/>
              <a:pPr/>
              <a:t>‹#›</a:t>
            </a:fld>
            <a:endParaRPr lang="en-US" dirty="0"/>
          </a:p>
        </p:txBody>
      </p:sp>
      <p:cxnSp>
        <p:nvCxnSpPr>
          <p:cNvPr id="7" name="Straight Connector 6"/>
          <p:cNvCxnSpPr/>
          <p:nvPr userDrawn="1"/>
        </p:nvCxnSpPr>
        <p:spPr>
          <a:xfrm>
            <a:off x="0" y="1156447"/>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120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0638"/>
            <a:ext cx="10972800" cy="1143000"/>
          </a:xfrm>
        </p:spPr>
        <p:txBody>
          <a:bodyPr/>
          <a:lstStyle>
            <a:lvl1pPr marL="0" marR="0" indent="0" algn="l" defTabSz="342900" rtl="0" eaLnBrk="1" fontAlgn="auto" latinLnBrk="0" hangingPunct="1">
              <a:lnSpc>
                <a:spcPct val="100000"/>
              </a:lnSpc>
              <a:spcBef>
                <a:spcPct val="0"/>
              </a:spcBef>
              <a:spcAft>
                <a:spcPts val="0"/>
              </a:spcAft>
              <a:buClrTx/>
              <a:buSzTx/>
              <a:buFontTx/>
              <a:buNone/>
              <a:tabLst/>
              <a:defRPr sz="2325" cap="all"/>
            </a:lvl1pPr>
          </a:lstStyle>
          <a:p>
            <a:r>
              <a:rPr lang="en-US" dirty="0" smtClean="0"/>
              <a:t>Click to edit Master title style</a:t>
            </a:r>
            <a:endParaRPr lang="en-US" dirty="0"/>
          </a:p>
        </p:txBody>
      </p:sp>
      <p:sp>
        <p:nvSpPr>
          <p:cNvPr id="3" name="Content Placeholder 2"/>
          <p:cNvSpPr>
            <a:spLocks noGrp="1"/>
          </p:cNvSpPr>
          <p:nvPr>
            <p:ph idx="1"/>
          </p:nvPr>
        </p:nvSpPr>
        <p:spPr>
          <a:xfrm>
            <a:off x="609600" y="1943100"/>
            <a:ext cx="5435600" cy="3614420"/>
          </a:xfrm>
        </p:spPr>
        <p:txBody>
          <a:bodyPr>
            <a:normAutofit/>
          </a:bodyPr>
          <a:lstStyle>
            <a:lvl1pPr marL="0" indent="0">
              <a:buFontTx/>
              <a:buNone/>
              <a:defRPr sz="1350">
                <a:solidFill>
                  <a:schemeClr val="tx1">
                    <a:lumMod val="65000"/>
                    <a:lumOff val="35000"/>
                  </a:schemeClr>
                </a:solidFill>
              </a:defRPr>
            </a:lvl1pPr>
          </a:lstStyle>
          <a:p>
            <a:pPr lvl="0"/>
            <a:r>
              <a:rPr lang="en-US" dirty="0" smtClean="0"/>
              <a:t>Click to edit Master text styles</a:t>
            </a:r>
          </a:p>
        </p:txBody>
      </p:sp>
      <p:sp>
        <p:nvSpPr>
          <p:cNvPr id="4" name="Date Placeholder 3"/>
          <p:cNvSpPr>
            <a:spLocks noGrp="1"/>
          </p:cNvSpPr>
          <p:nvPr>
            <p:ph type="dt" sz="half" idx="10"/>
          </p:nvPr>
        </p:nvSpPr>
        <p:spPr>
          <a:xfrm>
            <a:off x="8737601" y="6280063"/>
            <a:ext cx="1202267" cy="331932"/>
          </a:xfrm>
          <a:prstGeom prst="rect">
            <a:avLst/>
          </a:prstGeom>
        </p:spPr>
        <p:txBody>
          <a:bodyPr/>
          <a:lstStyle/>
          <a:p>
            <a:fld id="{BD204880-5490-4F76-BBEA-1504F81CA178}" type="datetime1">
              <a:rPr lang="en-US" smtClean="0"/>
              <a:t>12/13/2018</a:t>
            </a:fld>
            <a:endParaRPr lang="en-US" dirty="0"/>
          </a:p>
        </p:txBody>
      </p:sp>
      <p:sp>
        <p:nvSpPr>
          <p:cNvPr id="6" name="Slide Number Placeholder 5"/>
          <p:cNvSpPr>
            <a:spLocks noGrp="1"/>
          </p:cNvSpPr>
          <p:nvPr>
            <p:ph type="sldNum" sz="quarter" idx="12"/>
          </p:nvPr>
        </p:nvSpPr>
        <p:spPr/>
        <p:txBody>
          <a:bodyPr/>
          <a:lstStyle/>
          <a:p>
            <a:fld id="{21B4E4FB-8AA7-6145-A8BA-332788F2A2F6}" type="slidenum">
              <a:rPr lang="en-US" smtClean="0"/>
              <a:t>‹#›</a:t>
            </a:fld>
            <a:endParaRPr lang="en-US" dirty="0"/>
          </a:p>
        </p:txBody>
      </p:sp>
      <p:sp>
        <p:nvSpPr>
          <p:cNvPr id="8" name="Subtitle 2"/>
          <p:cNvSpPr>
            <a:spLocks noGrp="1"/>
          </p:cNvSpPr>
          <p:nvPr>
            <p:ph type="subTitle" idx="13"/>
          </p:nvPr>
        </p:nvSpPr>
        <p:spPr>
          <a:xfrm>
            <a:off x="609600" y="794273"/>
            <a:ext cx="10972800" cy="615428"/>
          </a:xfrm>
        </p:spPr>
        <p:txBody>
          <a:bodyPr>
            <a:normAutofit/>
          </a:bodyPr>
          <a:lstStyle>
            <a:lvl1pPr marL="0" indent="0" algn="l">
              <a:buNone/>
              <a:defRPr sz="1950" b="1" i="0">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43721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2118" y="2924850"/>
            <a:ext cx="10763445" cy="1036524"/>
          </a:xfrm>
          <a:prstGeom prst="rect">
            <a:avLst/>
          </a:prstGeom>
        </p:spPr>
        <p:txBody>
          <a:bodyPr>
            <a:noAutofit/>
          </a:bodyPr>
          <a:lstStyle>
            <a:lvl1pPr algn="l">
              <a:defRPr sz="4000">
                <a:solidFill>
                  <a:schemeClr val="tx1"/>
                </a:solidFill>
                <a:latin typeface="Avenir Heavy"/>
                <a:cs typeface="Avenir Heavy"/>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802119" y="3961375"/>
            <a:ext cx="10763444" cy="1005407"/>
          </a:xfrm>
          <a:prstGeom prst="rect">
            <a:avLst/>
          </a:prstGeom>
        </p:spPr>
        <p:txBody>
          <a:bodyPr>
            <a:noAutofit/>
          </a:bodyPr>
          <a:lstStyle>
            <a:lvl1pPr marL="0" indent="0" algn="l">
              <a:buNone/>
              <a:defRPr sz="2500">
                <a:solidFill>
                  <a:schemeClr val="bg1">
                    <a:lumMod val="50000"/>
                  </a:schemeClr>
                </a:solidFill>
                <a:latin typeface="Avenir Book"/>
                <a:cs typeface="Avenir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pic>
        <p:nvPicPr>
          <p:cNvPr id="4" name="Picture 3" descr="UAB_WORDMARK_white_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8114" y="6052394"/>
            <a:ext cx="4138852" cy="707336"/>
          </a:xfrm>
          <a:prstGeom prst="rect">
            <a:avLst/>
          </a:prstGeom>
        </p:spPr>
      </p:pic>
    </p:spTree>
    <p:extLst>
      <p:ext uri="{BB962C8B-B14F-4D97-AF65-F5344CB8AC3E}">
        <p14:creationId xmlns:p14="http://schemas.microsoft.com/office/powerpoint/2010/main" val="29506585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24101"/>
            <a:ext cx="10972800" cy="567564"/>
          </a:xfrm>
          <a:prstGeom prst="rect">
            <a:avLst/>
          </a:prstGeom>
        </p:spPr>
        <p:txBody>
          <a:bodyPr>
            <a:noAutofit/>
          </a:bodyPr>
          <a:lstStyle>
            <a:lvl1pPr algn="l">
              <a:defRPr sz="3000">
                <a:solidFill>
                  <a:schemeClr val="tx1"/>
                </a:solidFill>
                <a:latin typeface="Avenir Heavy"/>
                <a:cs typeface="Avenir Heavy"/>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912461"/>
            <a:ext cx="10972800" cy="4558860"/>
          </a:xfrm>
          <a:prstGeom prst="rect">
            <a:avLst/>
          </a:prstGeom>
        </p:spPr>
        <p:txBody>
          <a:bodyPr/>
          <a:lstStyle>
            <a:lvl1pPr>
              <a:spcBef>
                <a:spcPts val="800"/>
              </a:spcBef>
              <a:spcAft>
                <a:spcPts val="0"/>
              </a:spcAft>
              <a:defRPr sz="2800" b="0" i="0">
                <a:latin typeface="Avenir Roman"/>
                <a:cs typeface="Avenir Roman"/>
              </a:defRPr>
            </a:lvl1pPr>
            <a:lvl2pPr marL="684213" indent="-339725">
              <a:spcBef>
                <a:spcPts val="800"/>
              </a:spcBef>
              <a:spcAft>
                <a:spcPts val="0"/>
              </a:spcAft>
              <a:tabLst>
                <a:tab pos="627063" algn="l"/>
              </a:tabLst>
              <a:defRPr sz="2400" b="0" i="0">
                <a:latin typeface="Avenir Roman"/>
                <a:cs typeface="Avenir Roman"/>
              </a:defRPr>
            </a:lvl2pPr>
            <a:lvl3pPr marL="971550" indent="-231775">
              <a:spcBef>
                <a:spcPts val="800"/>
              </a:spcBef>
              <a:spcAft>
                <a:spcPts val="0"/>
              </a:spcAft>
              <a:defRPr sz="2000" b="0" i="0">
                <a:latin typeface="Avenir Roman"/>
                <a:cs typeface="Avenir Roman"/>
              </a:defRPr>
            </a:lvl3pPr>
            <a:lvl4pPr marL="1316038" indent="-287338">
              <a:spcBef>
                <a:spcPts val="800"/>
              </a:spcBef>
              <a:spcAft>
                <a:spcPts val="0"/>
              </a:spcAft>
              <a:defRPr sz="1600" b="0" i="0">
                <a:latin typeface="Avenir Roman"/>
                <a:cs typeface="Avenir Roman"/>
              </a:defRPr>
            </a:lvl4pPr>
            <a:lvl5pPr marL="1598613" indent="-282575">
              <a:defRPr b="0" i="0">
                <a:latin typeface="Avenir Roman"/>
                <a:cs typeface="Avenir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4" name="Picture 3" descr="UAB_WORDMAR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8432" y="6311215"/>
            <a:ext cx="2247099" cy="320212"/>
          </a:xfrm>
          <a:prstGeom prst="rect">
            <a:avLst/>
          </a:prstGeom>
        </p:spPr>
      </p:pic>
    </p:spTree>
    <p:extLst>
      <p:ext uri="{BB962C8B-B14F-4D97-AF65-F5344CB8AC3E}">
        <p14:creationId xmlns:p14="http://schemas.microsoft.com/office/powerpoint/2010/main" val="201474492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userDrawn="1"/>
        </p:nvSpPr>
        <p:spPr>
          <a:xfrm>
            <a:off x="609600" y="1124101"/>
            <a:ext cx="10972800" cy="567564"/>
          </a:xfrm>
          <a:prstGeom prst="rect">
            <a:avLst/>
          </a:prstGeom>
        </p:spPr>
        <p:txBody>
          <a:bodyPr>
            <a:noAutofit/>
          </a:bodyPr>
          <a:lstStyle>
            <a:lvl1pPr algn="l" defTabSz="457200" rtl="0" eaLnBrk="1" latinLnBrk="0" hangingPunct="1">
              <a:spcBef>
                <a:spcPct val="0"/>
              </a:spcBef>
              <a:buNone/>
              <a:defRPr sz="3000" kern="1200">
                <a:solidFill>
                  <a:schemeClr val="accent3">
                    <a:lumMod val="75000"/>
                  </a:schemeClr>
                </a:solidFill>
                <a:latin typeface="Avenir Heavy"/>
                <a:ea typeface="+mj-ea"/>
                <a:cs typeface="Avenir Heavy"/>
              </a:defRPr>
            </a:lvl1pPr>
          </a:lstStyle>
          <a:p>
            <a:r>
              <a:rPr lang="en-US" sz="3000" dirty="0" smtClean="0">
                <a:solidFill>
                  <a:schemeClr val="tx1"/>
                </a:solidFill>
              </a:rPr>
              <a:t>Click to edit Master title style</a:t>
            </a:r>
            <a:endParaRPr lang="en-US" sz="3000" dirty="0">
              <a:solidFill>
                <a:schemeClr val="tx1"/>
              </a:solidFill>
            </a:endParaRPr>
          </a:p>
        </p:txBody>
      </p:sp>
      <p:pic>
        <p:nvPicPr>
          <p:cNvPr id="3" name="Picture 2" descr="UAB_WORDMAR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8432" y="6311215"/>
            <a:ext cx="2247099" cy="320212"/>
          </a:xfrm>
          <a:prstGeom prst="rect">
            <a:avLst/>
          </a:prstGeom>
        </p:spPr>
      </p:pic>
    </p:spTree>
    <p:extLst>
      <p:ext uri="{BB962C8B-B14F-4D97-AF65-F5344CB8AC3E}">
        <p14:creationId xmlns:p14="http://schemas.microsoft.com/office/powerpoint/2010/main" val="19773987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userDrawn="1"/>
        </p:nvSpPr>
        <p:spPr>
          <a:xfrm>
            <a:off x="609600" y="1124101"/>
            <a:ext cx="10972800" cy="567564"/>
          </a:xfrm>
          <a:prstGeom prst="rect">
            <a:avLst/>
          </a:prstGeom>
        </p:spPr>
        <p:txBody>
          <a:bodyPr>
            <a:noAutofit/>
          </a:bodyPr>
          <a:lstStyle>
            <a:lvl1pPr algn="l" defTabSz="457200" rtl="0" eaLnBrk="1" latinLnBrk="0" hangingPunct="1">
              <a:spcBef>
                <a:spcPct val="0"/>
              </a:spcBef>
              <a:buNone/>
              <a:defRPr sz="3000" kern="1200">
                <a:solidFill>
                  <a:schemeClr val="accent3">
                    <a:lumMod val="75000"/>
                  </a:schemeClr>
                </a:solidFill>
                <a:latin typeface="Avenir Heavy"/>
                <a:ea typeface="+mj-ea"/>
                <a:cs typeface="Avenir Heavy"/>
              </a:defRPr>
            </a:lvl1pPr>
          </a:lstStyle>
          <a:p>
            <a:r>
              <a:rPr lang="en-US" sz="3000" dirty="0" smtClean="0">
                <a:solidFill>
                  <a:schemeClr val="bg1"/>
                </a:solidFill>
              </a:rPr>
              <a:t>Click to edit Master title style</a:t>
            </a:r>
            <a:endParaRPr lang="en-US" sz="3000" dirty="0">
              <a:solidFill>
                <a:schemeClr val="bg1"/>
              </a:solidFill>
            </a:endParaRPr>
          </a:p>
        </p:txBody>
      </p:sp>
      <p:pic>
        <p:nvPicPr>
          <p:cNvPr id="3" name="Picture 2" descr="UAB_WORDMARK_white_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68114" y="6052394"/>
            <a:ext cx="4138852" cy="707336"/>
          </a:xfrm>
          <a:prstGeom prst="rect">
            <a:avLst/>
          </a:prstGeom>
        </p:spPr>
      </p:pic>
    </p:spTree>
    <p:extLst>
      <p:ext uri="{BB962C8B-B14F-4D97-AF65-F5344CB8AC3E}">
        <p14:creationId xmlns:p14="http://schemas.microsoft.com/office/powerpoint/2010/main" val="3730757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12/13/2018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91353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384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8656846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12/13/2018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15808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46573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94137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39091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81714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995964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03135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743764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12/13/2018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86373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12/13/2018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10541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7978820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12/13/2018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44957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008881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12/13/2018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792256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79073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12/13/2018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8167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A27939-2BBE-4904-88D4-9369424B86F5}"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12/13/2018</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2416500" y="329307"/>
            <a:ext cx="4973915" cy="30920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437664" y="798973"/>
            <a:ext cx="811019" cy="50357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A90822-AFF4-453F-8F6F-032FC6AF8358}"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srgbClr val="B71E42"/>
              </a:solidFill>
              <a:effectLst/>
              <a:uLnTx/>
              <a:uFillTx/>
              <a:latin typeface="Gill Sans MT" panose="020B0502020104020203"/>
              <a:ea typeface="+mn-ea"/>
              <a:cs typeface="+mn-cs"/>
            </a:endParaRP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44799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A27939-2BBE-4904-88D4-9369424B86F5}"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12/13/2018</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A90822-AFF4-453F-8F6F-032FC6AF8358}"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srgbClr val="B71E42"/>
              </a:solidFill>
              <a:effectLst/>
              <a:uLnTx/>
              <a:uFillTx/>
              <a:latin typeface="Gill Sans MT" panose="020B0502020104020203"/>
              <a:ea typeface="+mn-ea"/>
              <a:cs typeface="+mn-cs"/>
            </a:endParaRP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39259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A27939-2BBE-4904-88D4-9369424B86F5}"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12/13/2018</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A90822-AFF4-453F-8F6F-032FC6AF8358}"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srgbClr val="B71E42"/>
              </a:solidFill>
              <a:effectLst/>
              <a:uLnTx/>
              <a:uFillTx/>
              <a:latin typeface="Gill Sans MT" panose="020B0502020104020203"/>
              <a:ea typeface="+mn-ea"/>
              <a:cs typeface="+mn-cs"/>
            </a:endParaRP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73746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A27939-2BBE-4904-88D4-9369424B86F5}"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12/13/2018</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A90822-AFF4-453F-8F6F-032FC6AF8358}"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srgbClr val="B71E42"/>
              </a:solidFill>
              <a:effectLst/>
              <a:uLnTx/>
              <a:uFillTx/>
              <a:latin typeface="Gill Sans MT" panose="020B0502020104020203"/>
              <a:ea typeface="+mn-ea"/>
              <a:cs typeface="+mn-cs"/>
            </a:endParaRP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74000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A27939-2BBE-4904-88D4-9369424B86F5}"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12/13/2018</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A90822-AFF4-453F-8F6F-032FC6AF8358}"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srgbClr val="B71E42"/>
              </a:solidFill>
              <a:effectLst/>
              <a:uLnTx/>
              <a:uFillTx/>
              <a:latin typeface="Gill Sans MT" panose="020B0502020104020203"/>
              <a:ea typeface="+mn-ea"/>
              <a:cs typeface="+mn-cs"/>
            </a:endParaRP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020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749404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A27939-2BBE-4904-88D4-9369424B86F5}"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12/13/2018</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A90822-AFF4-453F-8F6F-032FC6AF8358}"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srgbClr val="B71E42"/>
              </a:solidFill>
              <a:effectLst/>
              <a:uLnTx/>
              <a:uFillTx/>
              <a:latin typeface="Gill Sans MT" panose="020B0502020104020203"/>
              <a:ea typeface="+mn-ea"/>
              <a:cs typeface="+mn-cs"/>
            </a:endParaRP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7049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A27939-2BBE-4904-88D4-9369424B86F5}"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12/13/2018</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A90822-AFF4-453F-8F6F-032FC6AF8358}"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srgbClr val="B71E42"/>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2533586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A27939-2BBE-4904-88D4-9369424B86F5}"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12/13/2018</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A90822-AFF4-453F-8F6F-032FC6AF8358}"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srgbClr val="B71E42"/>
              </a:solidFill>
              <a:effectLst/>
              <a:uLnTx/>
              <a:uFillTx/>
              <a:latin typeface="Gill Sans MT" panose="020B0502020104020203"/>
              <a:ea typeface="+mn-ea"/>
              <a:cs typeface="+mn-cs"/>
            </a:endParaRP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3169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2CA27939-2BBE-4904-88D4-9369424B86F5}"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12/13/2018</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a:xfrm>
            <a:off x="1447382" y="318640"/>
            <a:ext cx="5541004" cy="320931"/>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A90822-AFF4-453F-8F6F-032FC6AF8358}"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srgbClr val="B71E42"/>
              </a:solidFill>
              <a:effectLst/>
              <a:uLnTx/>
              <a:uFillTx/>
              <a:latin typeface="Gill Sans MT" panose="020B0502020104020203"/>
              <a:ea typeface="+mn-ea"/>
              <a:cs typeface="+mn-cs"/>
            </a:endParaRP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64244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A27939-2BBE-4904-88D4-9369424B86F5}"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12/13/2018</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A90822-AFF4-453F-8F6F-032FC6AF8358}"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srgbClr val="B71E42"/>
              </a:solidFill>
              <a:effectLst/>
              <a:uLnTx/>
              <a:uFillTx/>
              <a:latin typeface="Gill Sans MT" panose="020B0502020104020203"/>
              <a:ea typeface="+mn-ea"/>
              <a:cs typeface="+mn-cs"/>
            </a:endParaRP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05260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A27939-2BBE-4904-88D4-9369424B86F5}"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12/13/2018</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A90822-AFF4-453F-8F6F-032FC6AF8358}"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srgbClr val="B71E42"/>
              </a:solidFill>
              <a:effectLst/>
              <a:uLnTx/>
              <a:uFillTx/>
              <a:latin typeface="Gill Sans MT" panose="020B0502020104020203"/>
              <a:ea typeface="+mn-ea"/>
              <a:cs typeface="+mn-cs"/>
            </a:endParaRP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5449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68611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8200" y="2057400"/>
            <a:ext cx="3932237" cy="3811588"/>
          </a:xfrm>
        </p:spPr>
        <p:txBody>
          <a:bodyPr/>
          <a:lstStyle>
            <a:lvl1pPr marL="0" indent="0">
              <a:buNone/>
              <a:defRPr sz="1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9372600" y="6492875"/>
            <a:ext cx="2743200" cy="365125"/>
          </a:xfrm>
        </p:spPr>
        <p:txBody>
          <a:bodyPr/>
          <a:lstStyle>
            <a:lvl1pPr>
              <a:defRPr b="1">
                <a:solidFill>
                  <a:schemeClr val="bg1"/>
                </a:solidFill>
              </a:defRPr>
            </a:lvl1p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628669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4.tif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3.jpeg"/><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5.jpg"/><Relationship Id="rId5" Type="http://schemas.openxmlformats.org/officeDocument/2006/relationships/theme" Target="../theme/theme4.xml"/><Relationship Id="rId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11.pn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3.jp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5B341-0674-4A4E-98F7-FCF0CA34DC03}" type="datetime1">
              <a:rPr lang="en-US" smtClean="0"/>
              <a:t>12/13/2018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ED7D3-FBF0-4A14-AC97-B6BAAAA9ECD2}" type="slidenum">
              <a:rPr lang="en-US" smtClean="0"/>
              <a:pPr/>
              <a:t>‹#›</a:t>
            </a:fld>
            <a:endParaRPr lang="en-US"/>
          </a:p>
        </p:txBody>
      </p:sp>
      <p:cxnSp>
        <p:nvCxnSpPr>
          <p:cNvPr id="11" name="Straight Connector 10"/>
          <p:cNvCxnSpPr/>
          <p:nvPr userDrawn="1"/>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439400" y="5993246"/>
            <a:ext cx="1463111" cy="390779"/>
          </a:xfrm>
          <a:prstGeom prst="rect">
            <a:avLst/>
          </a:prstGeom>
          <a:noFill/>
          <a:ln>
            <a:noFill/>
          </a:ln>
        </p:spPr>
      </p:pic>
      <p:pic>
        <p:nvPicPr>
          <p:cNvPr id="14" name="Picture 13"/>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spTree>
    <p:extLst>
      <p:ext uri="{BB962C8B-B14F-4D97-AF65-F5344CB8AC3E}">
        <p14:creationId xmlns:p14="http://schemas.microsoft.com/office/powerpoint/2010/main" val="464951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56" r:id="rId12"/>
    <p:sldLayoutId id="2147483757" r:id="rId13"/>
    <p:sldLayoutId id="2147483758" r:id="rId14"/>
    <p:sldLayoutId id="2147483759" r:id="rId15"/>
    <p:sldLayoutId id="2147483760" r:id="rId16"/>
    <p:sldLayoutId id="2147483801" r:id="rId17"/>
  </p:sldLayoutIdLst>
  <p:hf hdr="0" ftr="0" dt="0"/>
  <p:txStyles>
    <p:titleStyle>
      <a:lvl1pPr algn="l" defTabSz="914400" rtl="0" eaLnBrk="1" latinLnBrk="0" hangingPunct="1">
        <a:lnSpc>
          <a:spcPct val="90000"/>
        </a:lnSpc>
        <a:spcBef>
          <a:spcPct val="0"/>
        </a:spcBef>
        <a:buNone/>
        <a:defRPr sz="4400" b="1" kern="1200">
          <a:solidFill>
            <a:srgbClr val="00206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83ACA-EB1D-49AD-804E-0DBEA02944A5}" type="datetimeFigureOut">
              <a:rPr lang="en-US" smtClean="0"/>
              <a:t>12/13/2018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C3282-ABF0-407F-A571-09467475C569}" type="slidenum">
              <a:rPr lang="en-US" smtClean="0"/>
              <a:t>‹#›</a:t>
            </a:fld>
            <a:endParaRPr lang="en-US"/>
          </a:p>
        </p:txBody>
      </p:sp>
    </p:spTree>
    <p:extLst>
      <p:ext uri="{BB962C8B-B14F-4D97-AF65-F5344CB8AC3E}">
        <p14:creationId xmlns:p14="http://schemas.microsoft.com/office/powerpoint/2010/main" val="254695986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362200"/>
            <a:ext cx="10515600" cy="36576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p:nvCxnSpPr>
        <p:spPr>
          <a:xfrm>
            <a:off x="-13547" y="6588252"/>
            <a:ext cx="98552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6629400"/>
            <a:ext cx="12192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956800" y="6156590"/>
            <a:ext cx="2133600" cy="431662"/>
          </a:xfrm>
          <a:prstGeom prst="rect">
            <a:avLst/>
          </a:prstGeom>
        </p:spPr>
      </p:pic>
      <p:sp>
        <p:nvSpPr>
          <p:cNvPr id="6" name="Slide Number Placeholder 5"/>
          <p:cNvSpPr>
            <a:spLocks noGrp="1"/>
          </p:cNvSpPr>
          <p:nvPr>
            <p:ph type="sldNum" sz="quarter" idx="4"/>
          </p:nvPr>
        </p:nvSpPr>
        <p:spPr>
          <a:xfrm>
            <a:off x="5791200" y="6156591"/>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A42E0-1B1D-4E21-A1A5-7AF1FCA7C5B4}" type="slidenum">
              <a:rPr lang="en-US" smtClean="0"/>
              <a:t>‹#›</a:t>
            </a:fld>
            <a:endParaRPr lang="en-US"/>
          </a:p>
        </p:txBody>
      </p:sp>
      <p:cxnSp>
        <p:nvCxnSpPr>
          <p:cNvPr id="9" name="Straight Connector 8"/>
          <p:cNvCxnSpPr/>
          <p:nvPr userDrawn="1"/>
        </p:nvCxnSpPr>
        <p:spPr>
          <a:xfrm>
            <a:off x="-13547" y="6588252"/>
            <a:ext cx="98552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6629400"/>
            <a:ext cx="12192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956800" y="6156590"/>
            <a:ext cx="2133600" cy="431662"/>
          </a:xfrm>
          <a:prstGeom prst="rect">
            <a:avLst/>
          </a:prstGeom>
        </p:spPr>
      </p:pic>
      <p:pic>
        <p:nvPicPr>
          <p:cNvPr id="12" name="Picture 1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 y="5664201"/>
            <a:ext cx="1286936" cy="965202"/>
          </a:xfrm>
          <a:prstGeom prst="rect">
            <a:avLst/>
          </a:prstGeom>
        </p:spPr>
      </p:pic>
    </p:spTree>
    <p:extLst>
      <p:ext uri="{BB962C8B-B14F-4D97-AF65-F5344CB8AC3E}">
        <p14:creationId xmlns:p14="http://schemas.microsoft.com/office/powerpoint/2010/main" val="308870261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 id="2147483775" r:id="rId13"/>
    <p:sldLayoutId id="2147483776" r:id="rId14"/>
    <p:sldLayoutId id="2147483777" r:id="rId15"/>
  </p:sldLayoutIdLst>
  <p:hf hdr="0" ftr="0" dt="0"/>
  <p:txStyles>
    <p:titleStyle>
      <a:lvl1pPr algn="l" defTabSz="914400" rtl="0" eaLnBrk="1" latinLnBrk="0" hangingPunct="1">
        <a:lnSpc>
          <a:spcPct val="90000"/>
        </a:lnSpc>
        <a:spcBef>
          <a:spcPct val="0"/>
        </a:spcBef>
        <a:buNone/>
        <a:defRPr lang="en-US" sz="4000" b="1" kern="1200" dirty="0">
          <a:solidFill>
            <a:srgbClr val="0F4D7B"/>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rgbClr val="0F4D7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89733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Lst>
  <p:txStyles>
    <p:titleStyle>
      <a:lvl1pPr algn="ctr" defTabSz="457200" rtl="0" eaLnBrk="1" latinLnBrk="0" hangingPunct="1">
        <a:spcBef>
          <a:spcPct val="0"/>
        </a:spcBef>
        <a:buNone/>
        <a:defRPr sz="4400" kern="1200">
          <a:solidFill>
            <a:schemeClr val="tx1"/>
          </a:solidFill>
          <a:latin typeface="Avenir Heavy"/>
          <a:ea typeface="+mj-ea"/>
          <a:cs typeface="Avenir Heavy"/>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12/13/2018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04781584"/>
      </p:ext>
    </p:extLst>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A27939-2BBE-4904-88D4-9369424B86F5}" type="datetimeFigureOut">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12/13/2018</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5A90822-AFF4-453F-8F6F-032FC6AF8358}" type="slidenum">
              <a:rPr kumimoji="0" lang="en-US" sz="2800" b="0" i="0" u="none" strike="noStrike" kern="1200" cap="none" spc="0" normalizeH="0" baseline="0" noProof="0" smtClean="0">
                <a:ln>
                  <a:noFill/>
                </a:ln>
                <a:solidFill>
                  <a:srgbClr val="B71E42"/>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2800" b="0" i="0" u="none" strike="noStrike" kern="1200" cap="none" spc="0" normalizeH="0" baseline="0" noProof="0">
              <a:ln>
                <a:noFill/>
              </a:ln>
              <a:solidFill>
                <a:srgbClr val="B71E42"/>
              </a:solidFill>
              <a:effectLst/>
              <a:uLnTx/>
              <a:uFillTx/>
              <a:latin typeface="Gill Sans MT" panose="020B0502020104020203"/>
              <a:ea typeface="+mn-ea"/>
              <a:cs typeface="+mn-cs"/>
            </a:endParaRP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99175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facebook.com/1917Clinic" TargetMode="External"/><Relationship Id="rId2" Type="http://schemas.openxmlformats.org/officeDocument/2006/relationships/hyperlink" Target="http://www.uab.edu/1917clinic" TargetMode="External"/><Relationship Id="rId1" Type="http://schemas.openxmlformats.org/officeDocument/2006/relationships/slideLayout" Target="../slideLayouts/slideLayout44.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5.xml"/><Relationship Id="rId5" Type="http://schemas.openxmlformats.org/officeDocument/2006/relationships/image" Target="../media/image18.png"/><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5.xml"/><Relationship Id="rId6" Type="http://schemas.openxmlformats.org/officeDocument/2006/relationships/image" Target="../media/image23.jpeg"/><Relationship Id="rId5" Type="http://schemas.openxmlformats.org/officeDocument/2006/relationships/image" Target="../media/image18.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5.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5.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4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hab.hrsa.gov/" TargetMode="External"/><Relationship Id="rId2" Type="http://schemas.openxmlformats.org/officeDocument/2006/relationships/hyperlink" Target="mailto:bfitzsimmons@hrsa.gov"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twitter.com/HRSAgov" TargetMode="External"/><Relationship Id="rId13" Type="http://schemas.openxmlformats.org/officeDocument/2006/relationships/image" Target="../media/image47.png"/><Relationship Id="rId3" Type="http://schemas.openxmlformats.org/officeDocument/2006/relationships/hyperlink" Target="http://www.hrsa.gov/" TargetMode="External"/><Relationship Id="rId7" Type="http://schemas.openxmlformats.org/officeDocument/2006/relationships/image" Target="../media/image44.png"/><Relationship Id="rId12" Type="http://schemas.openxmlformats.org/officeDocument/2006/relationships/hyperlink" Target="https://www.youtube.com/user/HRSAtube" TargetMode="Externa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hyperlink" Target="https://www.facebook.com/HRSAgov/" TargetMode="External"/><Relationship Id="rId11" Type="http://schemas.openxmlformats.org/officeDocument/2006/relationships/image" Target="../media/image46.png"/><Relationship Id="rId5" Type="http://schemas.openxmlformats.org/officeDocument/2006/relationships/image" Target="../media/image43.png"/><Relationship Id="rId10" Type="http://schemas.openxmlformats.org/officeDocument/2006/relationships/hyperlink" Target="https://www.linkedin.com/company/1159357/" TargetMode="External"/><Relationship Id="rId4" Type="http://schemas.openxmlformats.org/officeDocument/2006/relationships/hyperlink" Target="https://public.govdelivery.com/accounts/USHHSHRSA/subscriber/new?qsp=HRSA-subscribe" TargetMode="External"/><Relationship Id="rId9" Type="http://schemas.openxmlformats.org/officeDocument/2006/relationships/image" Target="../media/image4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2140" y="1600200"/>
            <a:ext cx="9126071" cy="1447800"/>
          </a:xfrm>
        </p:spPr>
        <p:txBody>
          <a:bodyPr>
            <a:normAutofit fontScale="90000"/>
          </a:bodyPr>
          <a:lstStyle/>
          <a:p>
            <a:pPr algn="l"/>
            <a:r>
              <a:rPr lang="en-US" sz="4400" dirty="0" smtClean="0"/>
              <a:t>Improving </a:t>
            </a:r>
            <a:r>
              <a:rPr lang="en-US" sz="4400" dirty="0"/>
              <a:t>Linkage and Retention In Care: Integrating Community Health Workers into Multidisciplinary Care </a:t>
            </a:r>
            <a:r>
              <a:rPr lang="en-US" sz="4400" dirty="0" smtClean="0"/>
              <a:t>Teams</a:t>
            </a:r>
            <a:r>
              <a:rPr lang="en-US" sz="4400" b="1" dirty="0">
                <a:solidFill>
                  <a:srgbClr val="0F4D7B"/>
                </a:solidFill>
                <a:latin typeface="+mn-lt"/>
              </a:rPr>
              <a:t/>
            </a:r>
            <a:br>
              <a:rPr lang="en-US" sz="4400" b="1" dirty="0">
                <a:solidFill>
                  <a:srgbClr val="0F4D7B"/>
                </a:solidFill>
                <a:latin typeface="+mn-lt"/>
              </a:rPr>
            </a:br>
            <a:r>
              <a:rPr lang="en-US" sz="4400" b="1" dirty="0" smtClean="0">
                <a:solidFill>
                  <a:srgbClr val="0F4D7B"/>
                </a:solidFill>
                <a:latin typeface="+mn-lt"/>
              </a:rPr>
              <a:t/>
            </a:r>
            <a:br>
              <a:rPr lang="en-US" sz="4400" b="1" dirty="0" smtClean="0">
                <a:solidFill>
                  <a:srgbClr val="0F4D7B"/>
                </a:solidFill>
                <a:latin typeface="+mn-lt"/>
              </a:rPr>
            </a:br>
            <a:r>
              <a:rPr lang="en-US" sz="4400" dirty="0" smtClean="0"/>
              <a:t>December 13, 2018</a:t>
            </a:r>
            <a:endParaRPr lang="en-US" sz="4400" b="1" dirty="0">
              <a:solidFill>
                <a:srgbClr val="0F4D7B"/>
              </a:solidFill>
              <a:latin typeface="+mn-lt"/>
            </a:endParaRPr>
          </a:p>
        </p:txBody>
      </p:sp>
      <p:sp>
        <p:nvSpPr>
          <p:cNvPr id="3" name="TextBox 2"/>
          <p:cNvSpPr txBox="1"/>
          <p:nvPr/>
        </p:nvSpPr>
        <p:spPr>
          <a:xfrm>
            <a:off x="1219200" y="3657600"/>
            <a:ext cx="8821271" cy="1877437"/>
          </a:xfrm>
          <a:prstGeom prst="rect">
            <a:avLst/>
          </a:prstGeom>
          <a:noFill/>
        </p:spPr>
        <p:txBody>
          <a:bodyPr wrap="square" rtlCol="0">
            <a:spAutoFit/>
          </a:bodyPr>
          <a:lstStyle/>
          <a:p>
            <a:r>
              <a:rPr lang="en-US" sz="2400" b="1" dirty="0" smtClean="0">
                <a:solidFill>
                  <a:srgbClr val="800000"/>
                </a:solidFill>
              </a:rPr>
              <a:t>Brian Fitzsimmons</a:t>
            </a:r>
            <a:endParaRPr lang="en-US" sz="2400" b="1" dirty="0">
              <a:solidFill>
                <a:srgbClr val="800000"/>
              </a:solidFill>
            </a:endParaRPr>
          </a:p>
          <a:p>
            <a:r>
              <a:rPr lang="en-US" sz="2400" b="1" dirty="0" smtClean="0">
                <a:solidFill>
                  <a:srgbClr val="800000"/>
                </a:solidFill>
              </a:rPr>
              <a:t>Public Health Analyst, Divisions of Community HIV/AIDS Programs </a:t>
            </a:r>
            <a:endParaRPr lang="en-US" sz="2400" b="1" dirty="0">
              <a:solidFill>
                <a:srgbClr val="800000"/>
              </a:solidFill>
            </a:endParaRPr>
          </a:p>
          <a:p>
            <a:r>
              <a:rPr lang="en-US" sz="2400" b="1" dirty="0">
                <a:solidFill>
                  <a:srgbClr val="800000"/>
                </a:solidFill>
              </a:rPr>
              <a:t>HIV/AIDS Bureau (HAB)</a:t>
            </a:r>
          </a:p>
          <a:p>
            <a:r>
              <a:rPr lang="en-US" sz="2400" b="1" dirty="0">
                <a:solidFill>
                  <a:srgbClr val="800000"/>
                </a:solidFill>
              </a:rPr>
              <a:t>Health Resources and Services Administration (HRSA)</a:t>
            </a:r>
          </a:p>
          <a:p>
            <a:endParaRPr lang="en-US" sz="2000" b="1" dirty="0"/>
          </a:p>
        </p:txBody>
      </p:sp>
    </p:spTree>
    <p:extLst>
      <p:ext uri="{BB962C8B-B14F-4D97-AF65-F5344CB8AC3E}">
        <p14:creationId xmlns:p14="http://schemas.microsoft.com/office/powerpoint/2010/main" val="4035151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pPr algn="ctr"/>
            <a:r>
              <a:rPr lang="en-US" sz="4000" b="1" dirty="0" smtClean="0">
                <a:latin typeface="+mn-lt"/>
              </a:rPr>
              <a:t>CHW work in multiple settings</a:t>
            </a:r>
            <a:endParaRPr lang="en-US" sz="4000" b="1" dirty="0">
              <a:latin typeface="+mn-lt"/>
            </a:endParaRPr>
          </a:p>
        </p:txBody>
      </p:sp>
      <p:sp>
        <p:nvSpPr>
          <p:cNvPr id="6" name="Content Placeholder 5"/>
          <p:cNvSpPr>
            <a:spLocks noGrp="1"/>
          </p:cNvSpPr>
          <p:nvPr>
            <p:ph idx="1"/>
          </p:nvPr>
        </p:nvSpPr>
        <p:spPr>
          <a:xfrm>
            <a:off x="363794" y="1143000"/>
            <a:ext cx="11201400" cy="4724400"/>
          </a:xfrm>
        </p:spPr>
        <p:txBody>
          <a:bodyPr>
            <a:normAutofit/>
          </a:bodyPr>
          <a:lstStyle/>
          <a:p>
            <a:pPr>
              <a:lnSpc>
                <a:spcPct val="100000"/>
              </a:lnSpc>
            </a:pPr>
            <a:r>
              <a:rPr lang="en-US" altLang="en-US" dirty="0"/>
              <a:t>Ryan White HIV/AIDS Program Clinics</a:t>
            </a:r>
          </a:p>
          <a:p>
            <a:pPr>
              <a:lnSpc>
                <a:spcPct val="100000"/>
              </a:lnSpc>
            </a:pPr>
            <a:r>
              <a:rPr lang="en-US" altLang="en-US" dirty="0"/>
              <a:t>Community Health Centers</a:t>
            </a:r>
          </a:p>
          <a:p>
            <a:pPr>
              <a:lnSpc>
                <a:spcPct val="100000"/>
              </a:lnSpc>
            </a:pPr>
            <a:r>
              <a:rPr lang="en-US" altLang="en-US" dirty="0"/>
              <a:t>Hospitals</a:t>
            </a:r>
          </a:p>
          <a:p>
            <a:pPr>
              <a:lnSpc>
                <a:spcPct val="100000"/>
              </a:lnSpc>
            </a:pPr>
            <a:r>
              <a:rPr lang="en-US" altLang="en-US"/>
              <a:t>Substance </a:t>
            </a:r>
            <a:r>
              <a:rPr lang="en-US" altLang="en-US" smtClean="0"/>
              <a:t>use </a:t>
            </a:r>
            <a:r>
              <a:rPr lang="en-US" altLang="en-US" dirty="0"/>
              <a:t>service providers</a:t>
            </a:r>
          </a:p>
          <a:p>
            <a:pPr>
              <a:lnSpc>
                <a:spcPct val="100000"/>
              </a:lnSpc>
            </a:pPr>
            <a:r>
              <a:rPr lang="en-US" altLang="en-US" dirty="0"/>
              <a:t>State and municipal heath departments</a:t>
            </a:r>
          </a:p>
          <a:p>
            <a:pPr>
              <a:lnSpc>
                <a:spcPct val="100000"/>
              </a:lnSpc>
            </a:pPr>
            <a:r>
              <a:rPr lang="en-US" altLang="en-US" dirty="0"/>
              <a:t>Community based organizations</a:t>
            </a:r>
          </a:p>
          <a:p>
            <a:pPr>
              <a:lnSpc>
                <a:spcPct val="100000"/>
              </a:lnSpc>
            </a:pPr>
            <a:r>
              <a:rPr lang="en-US" altLang="en-US" dirty="0"/>
              <a:t>Public housing authorities</a:t>
            </a:r>
          </a:p>
          <a:p>
            <a:pPr>
              <a:lnSpc>
                <a:spcPct val="100000"/>
              </a:lnSpc>
            </a:pPr>
            <a:r>
              <a:rPr lang="en-US" altLang="en-US" dirty="0"/>
              <a:t>Public safety</a:t>
            </a:r>
          </a:p>
          <a:p>
            <a:pPr lvl="0"/>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10</a:t>
            </a:fld>
            <a:endParaRPr lang="en-US" dirty="0"/>
          </a:p>
        </p:txBody>
      </p:sp>
      <p:pic>
        <p:nvPicPr>
          <p:cNvPr id="5" name="Picture 4"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488" y="2171046"/>
            <a:ext cx="3229548" cy="301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262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pPr algn="ctr"/>
            <a:r>
              <a:rPr lang="en-US" sz="4000" b="1" dirty="0" smtClean="0">
                <a:latin typeface="+mn-lt"/>
              </a:rPr>
              <a:t>CHWs increase </a:t>
            </a:r>
            <a:r>
              <a:rPr lang="en-US" sz="4000" b="1" u="sng" dirty="0" smtClean="0">
                <a:latin typeface="+mn-lt"/>
              </a:rPr>
              <a:t>access</a:t>
            </a:r>
            <a:r>
              <a:rPr lang="en-US" sz="4000" b="1" dirty="0" smtClean="0">
                <a:latin typeface="+mn-lt"/>
              </a:rPr>
              <a:t> to:</a:t>
            </a:r>
            <a:endParaRPr lang="en-US" sz="4000" b="1" dirty="0">
              <a:latin typeface="+mn-lt"/>
            </a:endParaRPr>
          </a:p>
        </p:txBody>
      </p:sp>
      <p:sp>
        <p:nvSpPr>
          <p:cNvPr id="6" name="Content Placeholder 5"/>
          <p:cNvSpPr>
            <a:spLocks noGrp="1"/>
          </p:cNvSpPr>
          <p:nvPr>
            <p:ph idx="1"/>
          </p:nvPr>
        </p:nvSpPr>
        <p:spPr>
          <a:xfrm>
            <a:off x="381000" y="1143000"/>
            <a:ext cx="11201400" cy="4724400"/>
          </a:xfrm>
        </p:spPr>
        <p:txBody>
          <a:bodyPr>
            <a:normAutofit/>
          </a:bodyPr>
          <a:lstStyle/>
          <a:p>
            <a:pPr>
              <a:lnSpc>
                <a:spcPct val="100000"/>
              </a:lnSpc>
            </a:pPr>
            <a:r>
              <a:rPr lang="en-US" dirty="0" smtClean="0"/>
              <a:t>Primary </a:t>
            </a:r>
            <a:r>
              <a:rPr lang="en-US" dirty="0"/>
              <a:t>care, including HIV primary and specialty </a:t>
            </a:r>
            <a:r>
              <a:rPr lang="en-US" dirty="0" smtClean="0"/>
              <a:t>care</a:t>
            </a:r>
          </a:p>
          <a:p>
            <a:pPr>
              <a:lnSpc>
                <a:spcPct val="100000"/>
              </a:lnSpc>
            </a:pPr>
            <a:r>
              <a:rPr lang="en-US" dirty="0"/>
              <a:t>Health care </a:t>
            </a:r>
            <a:r>
              <a:rPr lang="en-US" dirty="0" smtClean="0"/>
              <a:t>coverage and enrollment in payment resources</a:t>
            </a:r>
            <a:endParaRPr lang="en-US" dirty="0"/>
          </a:p>
          <a:p>
            <a:pPr>
              <a:lnSpc>
                <a:spcPct val="100000"/>
              </a:lnSpc>
            </a:pPr>
            <a:r>
              <a:rPr lang="en-US" dirty="0"/>
              <a:t>Preventive education, screenings, and treatment, including immunizations</a:t>
            </a:r>
          </a:p>
          <a:p>
            <a:pPr>
              <a:lnSpc>
                <a:spcPct val="100000"/>
              </a:lnSpc>
            </a:pPr>
            <a:r>
              <a:rPr lang="en-US" dirty="0"/>
              <a:t>Mental Health/ Behavioral Health services</a:t>
            </a:r>
          </a:p>
          <a:p>
            <a:pPr>
              <a:lnSpc>
                <a:spcPct val="100000"/>
              </a:lnSpc>
            </a:pPr>
            <a:r>
              <a:rPr lang="en-US" dirty="0"/>
              <a:t>Community/social </a:t>
            </a:r>
            <a:r>
              <a:rPr lang="en-US" dirty="0" smtClean="0"/>
              <a:t>services </a:t>
            </a:r>
            <a:endParaRPr lang="en-US" dirty="0"/>
          </a:p>
          <a:p>
            <a:pPr>
              <a:lnSpc>
                <a:spcPct val="100000"/>
              </a:lnSpc>
            </a:pPr>
            <a:r>
              <a:rPr lang="en-US" dirty="0"/>
              <a:t>The HIV care continuum </a:t>
            </a:r>
          </a:p>
          <a:p>
            <a:pPr lvl="0"/>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11</a:t>
            </a:fld>
            <a:endParaRPr lang="en-US" dirty="0"/>
          </a:p>
        </p:txBody>
      </p:sp>
    </p:spTree>
    <p:extLst>
      <p:ext uri="{BB962C8B-B14F-4D97-AF65-F5344CB8AC3E}">
        <p14:creationId xmlns:p14="http://schemas.microsoft.com/office/powerpoint/2010/main" val="2326643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pPr algn="ctr"/>
            <a:r>
              <a:rPr lang="en-US" sz="4000" b="1" dirty="0" smtClean="0">
                <a:latin typeface="+mn-lt"/>
              </a:rPr>
              <a:t>CHWs address diverse health issues</a:t>
            </a:r>
            <a:endParaRPr lang="en-US" sz="4000" b="1" dirty="0">
              <a:latin typeface="+mn-lt"/>
            </a:endParaRPr>
          </a:p>
        </p:txBody>
      </p:sp>
      <p:sp>
        <p:nvSpPr>
          <p:cNvPr id="6" name="Content Placeholder 5"/>
          <p:cNvSpPr>
            <a:spLocks noGrp="1"/>
          </p:cNvSpPr>
          <p:nvPr>
            <p:ph idx="1"/>
          </p:nvPr>
        </p:nvSpPr>
        <p:spPr>
          <a:xfrm>
            <a:off x="381000" y="1143000"/>
            <a:ext cx="11201400" cy="4724400"/>
          </a:xfrm>
        </p:spPr>
        <p:txBody>
          <a:bodyPr>
            <a:normAutofit/>
          </a:bodyPr>
          <a:lstStyle/>
          <a:p>
            <a:pPr marL="457200" indent="-457200"/>
            <a:r>
              <a:rPr lang="en-US" dirty="0"/>
              <a:t>Infectious Disease</a:t>
            </a:r>
          </a:p>
          <a:p>
            <a:pPr marL="457200" indent="-457200"/>
            <a:r>
              <a:rPr lang="en-US" dirty="0"/>
              <a:t>Chronic Disease</a:t>
            </a:r>
          </a:p>
          <a:p>
            <a:pPr marL="457200" indent="-457200"/>
            <a:r>
              <a:rPr lang="en-US" dirty="0"/>
              <a:t>IPV, Assault, Youth Violence</a:t>
            </a:r>
          </a:p>
          <a:p>
            <a:pPr marL="457200" indent="-457200"/>
            <a:r>
              <a:rPr lang="en-US" dirty="0"/>
              <a:t>Maternal &amp; Child Health</a:t>
            </a:r>
          </a:p>
          <a:p>
            <a:pPr marL="457200" indent="-457200"/>
            <a:r>
              <a:rPr lang="en-US" dirty="0"/>
              <a:t>Nutrition Services</a:t>
            </a:r>
          </a:p>
          <a:p>
            <a:pPr marL="457200" indent="-457200"/>
            <a:r>
              <a:rPr lang="en-US" dirty="0"/>
              <a:t>Tobacco Control</a:t>
            </a:r>
          </a:p>
          <a:p>
            <a:pPr marL="457200" indent="-457200"/>
            <a:r>
              <a:rPr lang="en-US" dirty="0"/>
              <a:t>Lead Poisoning Prevention</a:t>
            </a:r>
          </a:p>
          <a:p>
            <a:pPr marL="457200" indent="-457200"/>
            <a:r>
              <a:rPr lang="en-US" dirty="0"/>
              <a:t>Early Detection/Intervention </a:t>
            </a:r>
          </a:p>
          <a:p>
            <a:pPr lvl="0"/>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12</a:t>
            </a:fld>
            <a:endParaRPr lang="en-US" dirty="0"/>
          </a:p>
        </p:txBody>
      </p:sp>
    </p:spTree>
    <p:extLst>
      <p:ext uri="{BB962C8B-B14F-4D97-AF65-F5344CB8AC3E}">
        <p14:creationId xmlns:p14="http://schemas.microsoft.com/office/powerpoint/2010/main" val="1645366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pPr algn="ctr"/>
            <a:r>
              <a:rPr lang="en-US" sz="4000" b="1" dirty="0" smtClean="0">
                <a:solidFill>
                  <a:schemeClr val="accent1">
                    <a:lumMod val="75000"/>
                  </a:schemeClr>
                </a:solidFill>
                <a:latin typeface="+mn-lt"/>
              </a:rPr>
              <a:t>Staff Position Titles under the CHW Umbrella</a:t>
            </a:r>
            <a:endParaRPr lang="en-US" sz="4000" b="1" dirty="0">
              <a:solidFill>
                <a:schemeClr val="accent1">
                  <a:lumMod val="75000"/>
                </a:schemeClr>
              </a:solidFill>
              <a:latin typeface="+mn-lt"/>
            </a:endParaRPr>
          </a:p>
        </p:txBody>
      </p:sp>
      <p:sp>
        <p:nvSpPr>
          <p:cNvPr id="6" name="Content Placeholder 5"/>
          <p:cNvSpPr>
            <a:spLocks noGrp="1"/>
          </p:cNvSpPr>
          <p:nvPr>
            <p:ph idx="1"/>
          </p:nvPr>
        </p:nvSpPr>
        <p:spPr>
          <a:xfrm>
            <a:off x="381000" y="1219200"/>
            <a:ext cx="5334000" cy="4343400"/>
          </a:xfrm>
        </p:spPr>
        <p:txBody>
          <a:bodyPr>
            <a:normAutofit lnSpcReduction="10000"/>
          </a:bodyPr>
          <a:lstStyle/>
          <a:p>
            <a:pPr marL="0" lvl="0" indent="0">
              <a:buNone/>
            </a:pPr>
            <a:r>
              <a:rPr lang="en-US" u="sng" dirty="0" smtClean="0">
                <a:solidFill>
                  <a:srgbClr val="0F4D7B"/>
                </a:solidFill>
              </a:rPr>
              <a:t>Common Ryan White Staff </a:t>
            </a:r>
            <a:r>
              <a:rPr lang="en-US" u="sng" dirty="0" smtClean="0"/>
              <a:t>Titles </a:t>
            </a:r>
            <a:r>
              <a:rPr lang="en-US" dirty="0" smtClean="0">
                <a:solidFill>
                  <a:srgbClr val="0F4D7B"/>
                </a:solidFill>
              </a:rPr>
              <a:t>	</a:t>
            </a:r>
          </a:p>
          <a:p>
            <a:pPr lvl="0"/>
            <a:r>
              <a:rPr lang="en-US" dirty="0" smtClean="0">
                <a:solidFill>
                  <a:srgbClr val="0F4D7B"/>
                </a:solidFill>
              </a:rPr>
              <a:t>Peer/Consumer Advocate</a:t>
            </a:r>
          </a:p>
          <a:p>
            <a:pPr lvl="0"/>
            <a:r>
              <a:rPr lang="en-US" dirty="0" smtClean="0"/>
              <a:t>Peer Educator</a:t>
            </a:r>
          </a:p>
          <a:p>
            <a:pPr lvl="0"/>
            <a:r>
              <a:rPr lang="en-US" dirty="0" smtClean="0"/>
              <a:t>Peer Navigator</a:t>
            </a:r>
            <a:endParaRPr lang="en-US" dirty="0" smtClean="0">
              <a:solidFill>
                <a:srgbClr val="0F4D7B"/>
              </a:solidFill>
            </a:endParaRPr>
          </a:p>
          <a:p>
            <a:pPr lvl="0"/>
            <a:r>
              <a:rPr lang="en-US" dirty="0" smtClean="0"/>
              <a:t>Retention Specialist</a:t>
            </a:r>
          </a:p>
          <a:p>
            <a:pPr lvl="0"/>
            <a:r>
              <a:rPr lang="en-US" dirty="0" smtClean="0">
                <a:solidFill>
                  <a:srgbClr val="0F4D7B"/>
                </a:solidFill>
              </a:rPr>
              <a:t>Outreach Worker</a:t>
            </a:r>
          </a:p>
          <a:p>
            <a:pPr lvl="0"/>
            <a:r>
              <a:rPr lang="en-US" dirty="0" smtClean="0"/>
              <a:t>Linkage/Retention Coordinator</a:t>
            </a:r>
          </a:p>
          <a:p>
            <a:pPr lvl="0"/>
            <a:r>
              <a:rPr lang="en-US" dirty="0" smtClean="0"/>
              <a:t>Prevention Specialist</a:t>
            </a:r>
          </a:p>
          <a:p>
            <a:pPr lvl="0"/>
            <a:endParaRPr lang="en-US" dirty="0" smtClean="0"/>
          </a:p>
          <a:p>
            <a:pPr lvl="0"/>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13</a:t>
            </a:fld>
            <a:endParaRPr lang="en-US" dirty="0"/>
          </a:p>
        </p:txBody>
      </p:sp>
      <p:sp>
        <p:nvSpPr>
          <p:cNvPr id="2" name="TextBox 1"/>
          <p:cNvSpPr txBox="1"/>
          <p:nvPr/>
        </p:nvSpPr>
        <p:spPr>
          <a:xfrm>
            <a:off x="5648632" y="1219200"/>
            <a:ext cx="6248400" cy="4608441"/>
          </a:xfrm>
          <a:prstGeom prst="rect">
            <a:avLst/>
          </a:prstGeom>
          <a:noFill/>
        </p:spPr>
        <p:txBody>
          <a:bodyPr wrap="square" rtlCol="0">
            <a:spAutoFit/>
          </a:bodyPr>
          <a:lstStyle/>
          <a:p>
            <a:pPr lvl="0">
              <a:lnSpc>
                <a:spcPct val="90000"/>
              </a:lnSpc>
              <a:spcBef>
                <a:spcPts val="1000"/>
              </a:spcBef>
            </a:pPr>
            <a:r>
              <a:rPr lang="en-US" sz="2800" u="sng" dirty="0" smtClean="0">
                <a:solidFill>
                  <a:srgbClr val="0F4D7B"/>
                </a:solidFill>
              </a:rPr>
              <a:t>Common Staff Titles Outside Ryan White</a:t>
            </a:r>
          </a:p>
          <a:p>
            <a:pPr marL="457200" lvl="0" indent="-457200">
              <a:lnSpc>
                <a:spcPct val="90000"/>
              </a:lnSpc>
              <a:spcBef>
                <a:spcPts val="1000"/>
              </a:spcBef>
              <a:buFont typeface="Arial" panose="020B0604020202020204" pitchFamily="34" charset="0"/>
              <a:buChar char="•"/>
            </a:pPr>
            <a:r>
              <a:rPr lang="en-US" sz="2800" dirty="0" smtClean="0">
                <a:solidFill>
                  <a:schemeClr val="accent1">
                    <a:lumMod val="75000"/>
                  </a:schemeClr>
                </a:solidFill>
              </a:rPr>
              <a:t>Community Health Educator</a:t>
            </a:r>
          </a:p>
          <a:p>
            <a:pPr marL="457200" lvl="0" indent="-457200">
              <a:lnSpc>
                <a:spcPct val="90000"/>
              </a:lnSpc>
              <a:spcBef>
                <a:spcPts val="1000"/>
              </a:spcBef>
              <a:buFont typeface="Arial" panose="020B0604020202020204" pitchFamily="34" charset="0"/>
              <a:buChar char="•"/>
            </a:pPr>
            <a:r>
              <a:rPr lang="en-US" sz="2800" dirty="0" smtClean="0">
                <a:solidFill>
                  <a:schemeClr val="accent1">
                    <a:lumMod val="75000"/>
                  </a:schemeClr>
                </a:solidFill>
              </a:rPr>
              <a:t>Health Advocate</a:t>
            </a:r>
          </a:p>
          <a:p>
            <a:pPr marL="457200" lvl="0" indent="-457200">
              <a:lnSpc>
                <a:spcPct val="90000"/>
              </a:lnSpc>
              <a:spcBef>
                <a:spcPts val="1000"/>
              </a:spcBef>
              <a:buFont typeface="Arial" panose="020B0604020202020204" pitchFamily="34" charset="0"/>
              <a:buChar char="•"/>
            </a:pPr>
            <a:r>
              <a:rPr lang="en-US" sz="2800" dirty="0" smtClean="0">
                <a:solidFill>
                  <a:schemeClr val="accent1">
                    <a:lumMod val="75000"/>
                  </a:schemeClr>
                </a:solidFill>
              </a:rPr>
              <a:t>Family Advocate</a:t>
            </a:r>
          </a:p>
          <a:p>
            <a:pPr marL="457200" lvl="0" indent="-457200">
              <a:lnSpc>
                <a:spcPct val="90000"/>
              </a:lnSpc>
              <a:spcBef>
                <a:spcPts val="1000"/>
              </a:spcBef>
              <a:buFont typeface="Arial" panose="020B0604020202020204" pitchFamily="34" charset="0"/>
              <a:buChar char="•"/>
            </a:pPr>
            <a:r>
              <a:rPr lang="en-US" sz="2800" dirty="0" smtClean="0">
                <a:solidFill>
                  <a:schemeClr val="accent1">
                    <a:lumMod val="75000"/>
                  </a:schemeClr>
                </a:solidFill>
              </a:rPr>
              <a:t>Enrollment Worker</a:t>
            </a:r>
          </a:p>
          <a:p>
            <a:pPr marL="457200" lvl="0" indent="-457200">
              <a:lnSpc>
                <a:spcPct val="90000"/>
              </a:lnSpc>
              <a:spcBef>
                <a:spcPts val="1000"/>
              </a:spcBef>
              <a:buFont typeface="Arial" panose="020B0604020202020204" pitchFamily="34" charset="0"/>
              <a:buChar char="•"/>
            </a:pPr>
            <a:r>
              <a:rPr lang="en-US" sz="2800" dirty="0" smtClean="0">
                <a:solidFill>
                  <a:schemeClr val="accent1">
                    <a:lumMod val="75000"/>
                  </a:schemeClr>
                </a:solidFill>
              </a:rPr>
              <a:t>Promotor de </a:t>
            </a:r>
            <a:r>
              <a:rPr lang="en-US" sz="2800" dirty="0" err="1" smtClean="0">
                <a:solidFill>
                  <a:schemeClr val="accent1">
                    <a:lumMod val="75000"/>
                  </a:schemeClr>
                </a:solidFill>
              </a:rPr>
              <a:t>Salud</a:t>
            </a:r>
            <a:endParaRPr lang="en-US" sz="2800" dirty="0" smtClean="0">
              <a:solidFill>
                <a:schemeClr val="accent1">
                  <a:lumMod val="75000"/>
                </a:schemeClr>
              </a:solidFill>
            </a:endParaRPr>
          </a:p>
          <a:p>
            <a:pPr marL="457200" lvl="0" indent="-457200">
              <a:lnSpc>
                <a:spcPct val="90000"/>
              </a:lnSpc>
              <a:spcBef>
                <a:spcPts val="1000"/>
              </a:spcBef>
              <a:buFont typeface="Arial" panose="020B0604020202020204" pitchFamily="34" charset="0"/>
              <a:buChar char="•"/>
            </a:pPr>
            <a:r>
              <a:rPr lang="en-US" sz="2800" dirty="0" smtClean="0">
                <a:solidFill>
                  <a:schemeClr val="accent1">
                    <a:lumMod val="75000"/>
                  </a:schemeClr>
                </a:solidFill>
              </a:rPr>
              <a:t>Family Support Worker</a:t>
            </a:r>
          </a:p>
          <a:p>
            <a:pPr marL="457200" lvl="0" indent="-457200">
              <a:lnSpc>
                <a:spcPct val="90000"/>
              </a:lnSpc>
              <a:spcBef>
                <a:spcPts val="1000"/>
              </a:spcBef>
              <a:buFont typeface="Arial" panose="020B0604020202020204" pitchFamily="34" charset="0"/>
              <a:buChar char="•"/>
            </a:pPr>
            <a:r>
              <a:rPr lang="en-US" sz="2800" dirty="0" smtClean="0">
                <a:solidFill>
                  <a:schemeClr val="accent1">
                    <a:lumMod val="75000"/>
                  </a:schemeClr>
                </a:solidFill>
              </a:rPr>
              <a:t>Doula</a:t>
            </a:r>
          </a:p>
          <a:p>
            <a:pPr marL="457200" lvl="0" indent="-457200">
              <a:lnSpc>
                <a:spcPct val="90000"/>
              </a:lnSpc>
              <a:spcBef>
                <a:spcPts val="1000"/>
              </a:spcBef>
              <a:buFont typeface="Arial" panose="020B0604020202020204" pitchFamily="34" charset="0"/>
              <a:buChar char="•"/>
            </a:pPr>
            <a:r>
              <a:rPr lang="en-US" sz="2800" dirty="0" smtClean="0">
                <a:solidFill>
                  <a:schemeClr val="accent1">
                    <a:lumMod val="75000"/>
                  </a:schemeClr>
                </a:solidFill>
              </a:rPr>
              <a:t>Youth Outreach Worker</a:t>
            </a:r>
            <a:endParaRPr lang="en-US" sz="2800" dirty="0">
              <a:solidFill>
                <a:schemeClr val="accent1">
                  <a:lumMod val="75000"/>
                </a:schemeClr>
              </a:solidFill>
            </a:endParaRPr>
          </a:p>
        </p:txBody>
      </p:sp>
    </p:spTree>
    <p:extLst>
      <p:ext uri="{BB962C8B-B14F-4D97-AF65-F5344CB8AC3E}">
        <p14:creationId xmlns:p14="http://schemas.microsoft.com/office/powerpoint/2010/main" val="1637334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0744200" cy="914400"/>
          </a:xfrm>
        </p:spPr>
        <p:txBody>
          <a:bodyPr>
            <a:normAutofit/>
          </a:bodyPr>
          <a:lstStyle/>
          <a:p>
            <a:pPr algn="ctr"/>
            <a:r>
              <a:rPr lang="en-US" sz="4000" dirty="0" smtClean="0"/>
              <a:t>HRSA CHW Project </a:t>
            </a:r>
            <a:endParaRPr lang="en-US" sz="4000" dirty="0"/>
          </a:p>
        </p:txBody>
      </p:sp>
      <p:sp>
        <p:nvSpPr>
          <p:cNvPr id="3" name="Content Placeholder 2"/>
          <p:cNvSpPr>
            <a:spLocks noGrp="1"/>
          </p:cNvSpPr>
          <p:nvPr>
            <p:ph idx="1"/>
          </p:nvPr>
        </p:nvSpPr>
        <p:spPr>
          <a:xfrm>
            <a:off x="495300" y="1143000"/>
            <a:ext cx="10515600" cy="4724400"/>
          </a:xfrm>
        </p:spPr>
        <p:txBody>
          <a:bodyPr>
            <a:normAutofit fontScale="92500" lnSpcReduction="10000"/>
          </a:bodyPr>
          <a:lstStyle/>
          <a:p>
            <a:pPr lvl="0">
              <a:lnSpc>
                <a:spcPct val="100000"/>
              </a:lnSpc>
              <a:spcBef>
                <a:spcPts val="0"/>
              </a:spcBef>
              <a:spcAft>
                <a:spcPts val="1200"/>
              </a:spcAft>
            </a:pPr>
            <a:r>
              <a:rPr lang="en-US" dirty="0" smtClean="0"/>
              <a:t>Title: Improving </a:t>
            </a:r>
            <a:r>
              <a:rPr lang="en-US" dirty="0"/>
              <a:t>Access to Care: Using Community Health Workers to Improve Linkage and Retention in HIV </a:t>
            </a:r>
            <a:r>
              <a:rPr lang="en-US" dirty="0" smtClean="0"/>
              <a:t>Care (HRSA-16-185) </a:t>
            </a:r>
            <a:endParaRPr lang="en-US" dirty="0" smtClean="0">
              <a:solidFill>
                <a:srgbClr val="1D6FA9">
                  <a:lumMod val="75000"/>
                </a:srgbClr>
              </a:solidFill>
            </a:endParaRPr>
          </a:p>
          <a:p>
            <a:pPr lvl="0">
              <a:lnSpc>
                <a:spcPct val="100000"/>
              </a:lnSpc>
              <a:spcBef>
                <a:spcPts val="0"/>
              </a:spcBef>
              <a:spcAft>
                <a:spcPts val="1200"/>
              </a:spcAft>
            </a:pPr>
            <a:r>
              <a:rPr lang="en-US" dirty="0" smtClean="0">
                <a:solidFill>
                  <a:srgbClr val="1D6FA9">
                    <a:lumMod val="75000"/>
                  </a:srgbClr>
                </a:solidFill>
              </a:rPr>
              <a:t>Cooperative Agreement in HAB’s Division of Community HIV/AIDS Programs to provide technical assistance and evaluation on the use of CHWs in Ryan White</a:t>
            </a:r>
          </a:p>
          <a:p>
            <a:pPr lvl="0">
              <a:lnSpc>
                <a:spcPct val="100000"/>
              </a:lnSpc>
              <a:spcBef>
                <a:spcPts val="0"/>
              </a:spcBef>
              <a:spcAft>
                <a:spcPts val="1200"/>
              </a:spcAft>
            </a:pPr>
            <a:r>
              <a:rPr lang="en-US" dirty="0" smtClean="0">
                <a:solidFill>
                  <a:srgbClr val="1D6FA9">
                    <a:lumMod val="75000"/>
                  </a:srgbClr>
                </a:solidFill>
              </a:rPr>
              <a:t>Funded </a:t>
            </a:r>
            <a:r>
              <a:rPr lang="en-US" dirty="0">
                <a:solidFill>
                  <a:srgbClr val="1D6FA9">
                    <a:lumMod val="75000"/>
                  </a:srgbClr>
                </a:solidFill>
              </a:rPr>
              <a:t>by the Secretary’s Minority AIDS Initiative </a:t>
            </a:r>
            <a:r>
              <a:rPr lang="en-US" dirty="0" smtClean="0">
                <a:solidFill>
                  <a:srgbClr val="1D6FA9">
                    <a:lumMod val="75000"/>
                  </a:srgbClr>
                </a:solidFill>
              </a:rPr>
              <a:t>Funding</a:t>
            </a:r>
            <a:endParaRPr lang="en-US" dirty="0">
              <a:solidFill>
                <a:srgbClr val="1D6FA9">
                  <a:lumMod val="75000"/>
                </a:srgbClr>
              </a:solidFill>
            </a:endParaRPr>
          </a:p>
          <a:p>
            <a:pPr lvl="0">
              <a:lnSpc>
                <a:spcPct val="100000"/>
              </a:lnSpc>
              <a:spcBef>
                <a:spcPts val="0"/>
              </a:spcBef>
              <a:spcAft>
                <a:spcPts val="1200"/>
              </a:spcAft>
            </a:pPr>
            <a:r>
              <a:rPr lang="en-US" dirty="0">
                <a:solidFill>
                  <a:srgbClr val="1D6FA9">
                    <a:lumMod val="75000"/>
                  </a:srgbClr>
                </a:solidFill>
              </a:rPr>
              <a:t>Project Start Date: September 1, 2016</a:t>
            </a:r>
          </a:p>
          <a:p>
            <a:pPr lvl="0">
              <a:lnSpc>
                <a:spcPct val="100000"/>
              </a:lnSpc>
              <a:spcBef>
                <a:spcPts val="0"/>
              </a:spcBef>
              <a:spcAft>
                <a:spcPts val="1200"/>
              </a:spcAft>
            </a:pPr>
            <a:r>
              <a:rPr lang="en-US" dirty="0">
                <a:solidFill>
                  <a:srgbClr val="1D6FA9">
                    <a:lumMod val="75000"/>
                  </a:srgbClr>
                </a:solidFill>
              </a:rPr>
              <a:t>Project End Date: August 31, 2019</a:t>
            </a:r>
          </a:p>
          <a:p>
            <a:pPr lvl="0">
              <a:lnSpc>
                <a:spcPct val="100000"/>
              </a:lnSpc>
              <a:spcBef>
                <a:spcPts val="0"/>
              </a:spcBef>
              <a:spcAft>
                <a:spcPts val="1200"/>
              </a:spcAft>
              <a:defRPr/>
            </a:pPr>
            <a:r>
              <a:rPr lang="en-US" dirty="0" smtClean="0">
                <a:solidFill>
                  <a:srgbClr val="1D6FA9">
                    <a:lumMod val="75000"/>
                  </a:srgbClr>
                </a:solidFill>
              </a:rPr>
              <a:t>Boston </a:t>
            </a:r>
            <a:r>
              <a:rPr lang="en-US" dirty="0">
                <a:solidFill>
                  <a:srgbClr val="1D6FA9">
                    <a:lumMod val="75000"/>
                  </a:srgbClr>
                </a:solidFill>
              </a:rPr>
              <a:t>University (School of Public Health) serving as the Technical Assistance and Evaluation Center (TAEC </a:t>
            </a:r>
            <a:r>
              <a:rPr lang="en-US" dirty="0" smtClean="0">
                <a:solidFill>
                  <a:srgbClr val="1D6FA9">
                    <a:lumMod val="75000"/>
                  </a:srgbClr>
                </a:solidFill>
              </a:rPr>
              <a:t>) for the project</a:t>
            </a:r>
            <a:endParaRPr lang="en-US" dirty="0">
              <a:solidFill>
                <a:srgbClr val="1D6FA9">
                  <a:lumMod val="75000"/>
                </a:srgbClr>
              </a:solidFill>
            </a:endParaRPr>
          </a:p>
          <a:p>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14</a:t>
            </a:fld>
            <a:endParaRPr lang="en-US" dirty="0"/>
          </a:p>
        </p:txBody>
      </p:sp>
    </p:spTree>
    <p:extLst>
      <p:ext uri="{BB962C8B-B14F-4D97-AF65-F5344CB8AC3E}">
        <p14:creationId xmlns:p14="http://schemas.microsoft.com/office/powerpoint/2010/main" val="1944522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10744200" cy="914400"/>
          </a:xfrm>
        </p:spPr>
        <p:txBody>
          <a:bodyPr>
            <a:normAutofit/>
          </a:bodyPr>
          <a:lstStyle/>
          <a:p>
            <a:pPr algn="ctr"/>
            <a:r>
              <a:rPr lang="en-US" sz="4000" dirty="0" smtClean="0"/>
              <a:t>CHW Project Goals</a:t>
            </a:r>
            <a:endParaRPr lang="en-US" sz="4000" dirty="0"/>
          </a:p>
        </p:txBody>
      </p:sp>
      <p:sp>
        <p:nvSpPr>
          <p:cNvPr id="3" name="Content Placeholder 2"/>
          <p:cNvSpPr>
            <a:spLocks noGrp="1"/>
          </p:cNvSpPr>
          <p:nvPr>
            <p:ph idx="1"/>
          </p:nvPr>
        </p:nvSpPr>
        <p:spPr>
          <a:xfrm>
            <a:off x="381000" y="1219200"/>
            <a:ext cx="10515600" cy="4495800"/>
          </a:xfrm>
        </p:spPr>
        <p:txBody>
          <a:bodyPr/>
          <a:lstStyle/>
          <a:p>
            <a:pPr>
              <a:lnSpc>
                <a:spcPct val="100000"/>
              </a:lnSpc>
              <a:spcBef>
                <a:spcPts val="0"/>
              </a:spcBef>
              <a:spcAft>
                <a:spcPts val="600"/>
              </a:spcAft>
              <a:defRPr/>
            </a:pPr>
            <a:r>
              <a:rPr lang="en-US" altLang="en-US" dirty="0"/>
              <a:t>Develop an effective model that successfully integrates CHWs into HIV multidisciplinary treatment teams</a:t>
            </a:r>
          </a:p>
          <a:p>
            <a:pPr>
              <a:lnSpc>
                <a:spcPct val="100000"/>
              </a:lnSpc>
              <a:spcBef>
                <a:spcPts val="0"/>
              </a:spcBef>
              <a:spcAft>
                <a:spcPts val="600"/>
              </a:spcAft>
              <a:defRPr/>
            </a:pPr>
            <a:r>
              <a:rPr lang="en-US" dirty="0"/>
              <a:t>Training and direct technical assistance on CHW implementation to </a:t>
            </a:r>
            <a:r>
              <a:rPr lang="en-US" dirty="0" err="1"/>
              <a:t>subaward</a:t>
            </a:r>
            <a:r>
              <a:rPr lang="en-US" dirty="0"/>
              <a:t> </a:t>
            </a:r>
            <a:r>
              <a:rPr lang="en-US" dirty="0" smtClean="0"/>
              <a:t>sites; national webinars and a library of CHW-related publications and resources for the HIV community</a:t>
            </a:r>
            <a:endParaRPr lang="en-US" dirty="0"/>
          </a:p>
          <a:p>
            <a:pPr>
              <a:lnSpc>
                <a:spcPct val="100000"/>
              </a:lnSpc>
              <a:spcBef>
                <a:spcPts val="0"/>
              </a:spcBef>
              <a:spcAft>
                <a:spcPts val="600"/>
              </a:spcAft>
              <a:defRPr/>
            </a:pPr>
            <a:r>
              <a:rPr lang="en-US" altLang="en-US" dirty="0"/>
              <a:t>Evaluation to assess the effectiveness of project activities including those at each </a:t>
            </a:r>
            <a:r>
              <a:rPr lang="en-US" altLang="en-US" dirty="0" err="1"/>
              <a:t>subaward</a:t>
            </a:r>
            <a:r>
              <a:rPr lang="en-US" altLang="en-US" dirty="0"/>
              <a:t> site</a:t>
            </a:r>
          </a:p>
          <a:p>
            <a:pPr>
              <a:lnSpc>
                <a:spcPct val="100000"/>
              </a:lnSpc>
              <a:spcBef>
                <a:spcPts val="0"/>
              </a:spcBef>
              <a:spcAft>
                <a:spcPts val="600"/>
              </a:spcAft>
              <a:defRPr/>
            </a:pPr>
            <a:r>
              <a:rPr lang="en-US" dirty="0"/>
              <a:t>Dissemination of content, including a CHW Implementation Guide as a capstone deliverable</a:t>
            </a:r>
          </a:p>
          <a:p>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15</a:t>
            </a:fld>
            <a:endParaRPr lang="en-US" dirty="0"/>
          </a:p>
        </p:txBody>
      </p:sp>
    </p:spTree>
    <p:extLst>
      <p:ext uri="{BB962C8B-B14F-4D97-AF65-F5344CB8AC3E}">
        <p14:creationId xmlns:p14="http://schemas.microsoft.com/office/powerpoint/2010/main" val="4166993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57326"/>
            <a:ext cx="9677400" cy="4745037"/>
          </a:xfrm>
        </p:spPr>
        <p:txBody>
          <a:bodyPr>
            <a:noAutofit/>
          </a:bodyPr>
          <a:lstStyle/>
          <a:p>
            <a:pPr>
              <a:lnSpc>
                <a:spcPct val="100000"/>
              </a:lnSpc>
              <a:spcBef>
                <a:spcPts val="0"/>
              </a:spcBef>
              <a:spcAft>
                <a:spcPts val="1200"/>
              </a:spcAft>
            </a:pPr>
            <a:r>
              <a:rPr lang="en-US" dirty="0">
                <a:solidFill>
                  <a:srgbClr val="002060"/>
                </a:solidFill>
              </a:rPr>
              <a:t>RWHAP-funded medical provider sites</a:t>
            </a:r>
          </a:p>
          <a:p>
            <a:pPr>
              <a:lnSpc>
                <a:spcPct val="100000"/>
              </a:lnSpc>
              <a:spcBef>
                <a:spcPts val="0"/>
              </a:spcBef>
              <a:spcAft>
                <a:spcPts val="1200"/>
              </a:spcAft>
            </a:pPr>
            <a:r>
              <a:rPr lang="en-US" dirty="0">
                <a:solidFill>
                  <a:srgbClr val="002060"/>
                </a:solidFill>
              </a:rPr>
              <a:t>Low viral load and retention among ethnic minorities based on 2015/2016 RSR data</a:t>
            </a:r>
          </a:p>
          <a:p>
            <a:pPr>
              <a:lnSpc>
                <a:spcPct val="100000"/>
              </a:lnSpc>
              <a:spcBef>
                <a:spcPts val="0"/>
              </a:spcBef>
              <a:spcAft>
                <a:spcPts val="1200"/>
              </a:spcAft>
            </a:pPr>
            <a:r>
              <a:rPr lang="en-US" dirty="0">
                <a:solidFill>
                  <a:srgbClr val="002060"/>
                </a:solidFill>
              </a:rPr>
              <a:t>Distribution included both urban and rural recipient sites</a:t>
            </a:r>
          </a:p>
          <a:p>
            <a:pPr>
              <a:lnSpc>
                <a:spcPct val="100000"/>
              </a:lnSpc>
              <a:spcBef>
                <a:spcPts val="0"/>
              </a:spcBef>
              <a:spcAft>
                <a:spcPts val="600"/>
              </a:spcAft>
            </a:pPr>
            <a:r>
              <a:rPr lang="en-US" dirty="0">
                <a:solidFill>
                  <a:srgbClr val="002060"/>
                </a:solidFill>
              </a:rPr>
              <a:t>Organizational capacity and commitment to cost-sharing and sustainability beyond project end date</a:t>
            </a:r>
          </a:p>
          <a:p>
            <a:pPr>
              <a:lnSpc>
                <a:spcPct val="100000"/>
              </a:lnSpc>
              <a:spcBef>
                <a:spcPts val="0"/>
              </a:spcBef>
              <a:spcAft>
                <a:spcPts val="600"/>
              </a:spcAft>
              <a:defRPr/>
            </a:pPr>
            <a:endParaRPr lang="en-US" dirty="0"/>
          </a:p>
          <a:p>
            <a:pPr>
              <a:lnSpc>
                <a:spcPct val="100000"/>
              </a:lnSpc>
              <a:spcBef>
                <a:spcPts val="0"/>
              </a:spcBef>
              <a:spcAft>
                <a:spcPts val="600"/>
              </a:spcAft>
            </a:pPr>
            <a:endParaRPr lang="en-US" sz="2300" dirty="0"/>
          </a:p>
        </p:txBody>
      </p:sp>
      <p:sp>
        <p:nvSpPr>
          <p:cNvPr id="2" name="Slide Number Placeholder 1"/>
          <p:cNvSpPr>
            <a:spLocks noGrp="1"/>
          </p:cNvSpPr>
          <p:nvPr>
            <p:ph type="sldNum" sz="quarter" idx="12"/>
          </p:nvPr>
        </p:nvSpPr>
        <p:spPr/>
        <p:txBody>
          <a:bodyPr/>
          <a:lstStyle/>
          <a:p>
            <a:fld id="{F9ECA865-404D-4A57-9AC1-FD3038CC100D}" type="slidenum">
              <a:rPr lang="en-US" smtClean="0"/>
              <a:pPr/>
              <a:t>16</a:t>
            </a:fld>
            <a:endParaRPr lang="en-US" dirty="0"/>
          </a:p>
        </p:txBody>
      </p:sp>
      <p:sp>
        <p:nvSpPr>
          <p:cNvPr id="4" name="Title 1"/>
          <p:cNvSpPr txBox="1">
            <a:spLocks/>
          </p:cNvSpPr>
          <p:nvPr/>
        </p:nvSpPr>
        <p:spPr bwMode="auto">
          <a:xfrm>
            <a:off x="2895600" y="304800"/>
            <a:ext cx="6553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057590"/>
                </a:solidFill>
                <a:latin typeface="+mj-lt"/>
                <a:ea typeface="+mj-ea"/>
                <a:cs typeface="+mj-cs"/>
              </a:defRPr>
            </a:lvl1pPr>
            <a:lvl2pPr algn="ctr" rtl="0" eaLnBrk="1" fontAlgn="base" hangingPunct="1">
              <a:spcBef>
                <a:spcPct val="0"/>
              </a:spcBef>
              <a:spcAft>
                <a:spcPct val="0"/>
              </a:spcAft>
              <a:defRPr sz="3600" b="1">
                <a:solidFill>
                  <a:srgbClr val="057590"/>
                </a:solidFill>
                <a:latin typeface="Arial Unicode MS" pitchFamily="34" charset="-128"/>
              </a:defRPr>
            </a:lvl2pPr>
            <a:lvl3pPr algn="ctr" rtl="0" eaLnBrk="1" fontAlgn="base" hangingPunct="1">
              <a:spcBef>
                <a:spcPct val="0"/>
              </a:spcBef>
              <a:spcAft>
                <a:spcPct val="0"/>
              </a:spcAft>
              <a:defRPr sz="3600" b="1">
                <a:solidFill>
                  <a:srgbClr val="057590"/>
                </a:solidFill>
                <a:latin typeface="Arial Unicode MS" pitchFamily="34" charset="-128"/>
              </a:defRPr>
            </a:lvl3pPr>
            <a:lvl4pPr algn="ctr" rtl="0" eaLnBrk="1" fontAlgn="base" hangingPunct="1">
              <a:spcBef>
                <a:spcPct val="0"/>
              </a:spcBef>
              <a:spcAft>
                <a:spcPct val="0"/>
              </a:spcAft>
              <a:defRPr sz="3600" b="1">
                <a:solidFill>
                  <a:srgbClr val="057590"/>
                </a:solidFill>
                <a:latin typeface="Arial Unicode MS" pitchFamily="34" charset="-128"/>
              </a:defRPr>
            </a:lvl4pPr>
            <a:lvl5pPr algn="ctr" rtl="0" eaLnBrk="1" fontAlgn="base" hangingPunct="1">
              <a:spcBef>
                <a:spcPct val="0"/>
              </a:spcBef>
              <a:spcAft>
                <a:spcPct val="0"/>
              </a:spcAft>
              <a:defRPr sz="3600" b="1">
                <a:solidFill>
                  <a:srgbClr val="057590"/>
                </a:solidFill>
                <a:latin typeface="Arial Unicode MS" pitchFamily="34" charset="-128"/>
              </a:defRPr>
            </a:lvl5pPr>
            <a:lvl6pPr marL="457200" algn="ctr" rtl="0" eaLnBrk="1" fontAlgn="base" hangingPunct="1">
              <a:spcBef>
                <a:spcPct val="0"/>
              </a:spcBef>
              <a:spcAft>
                <a:spcPct val="0"/>
              </a:spcAft>
              <a:defRPr sz="3600" b="1">
                <a:solidFill>
                  <a:srgbClr val="057590"/>
                </a:solidFill>
                <a:latin typeface="Arial Unicode MS" pitchFamily="34" charset="-128"/>
              </a:defRPr>
            </a:lvl6pPr>
            <a:lvl7pPr marL="914400" algn="ctr" rtl="0" eaLnBrk="1" fontAlgn="base" hangingPunct="1">
              <a:spcBef>
                <a:spcPct val="0"/>
              </a:spcBef>
              <a:spcAft>
                <a:spcPct val="0"/>
              </a:spcAft>
              <a:defRPr sz="3600" b="1">
                <a:solidFill>
                  <a:srgbClr val="057590"/>
                </a:solidFill>
                <a:latin typeface="Arial Unicode MS" pitchFamily="34" charset="-128"/>
              </a:defRPr>
            </a:lvl7pPr>
            <a:lvl8pPr marL="1371600" algn="ctr" rtl="0" eaLnBrk="1" fontAlgn="base" hangingPunct="1">
              <a:spcBef>
                <a:spcPct val="0"/>
              </a:spcBef>
              <a:spcAft>
                <a:spcPct val="0"/>
              </a:spcAft>
              <a:defRPr sz="3600" b="1">
                <a:solidFill>
                  <a:srgbClr val="057590"/>
                </a:solidFill>
                <a:latin typeface="Arial Unicode MS" pitchFamily="34" charset="-128"/>
              </a:defRPr>
            </a:lvl8pPr>
            <a:lvl9pPr marL="1828800" algn="ctr" rtl="0" eaLnBrk="1" fontAlgn="base" hangingPunct="1">
              <a:spcBef>
                <a:spcPct val="0"/>
              </a:spcBef>
              <a:spcAft>
                <a:spcPct val="0"/>
              </a:spcAft>
              <a:defRPr sz="3600" b="1">
                <a:solidFill>
                  <a:srgbClr val="057590"/>
                </a:solidFill>
                <a:latin typeface="Arial Unicode MS" pitchFamily="34" charset="-128"/>
              </a:defRPr>
            </a:lvl9pPr>
          </a:lstStyle>
          <a:p>
            <a:r>
              <a:rPr lang="en-US" sz="4000" kern="0" dirty="0" err="1">
                <a:solidFill>
                  <a:srgbClr val="0F4D7B"/>
                </a:solidFill>
                <a:latin typeface="+mn-lt"/>
              </a:rPr>
              <a:t>Subaward</a:t>
            </a:r>
            <a:r>
              <a:rPr lang="en-US" sz="4000" kern="0" dirty="0">
                <a:solidFill>
                  <a:srgbClr val="0F4D7B"/>
                </a:solidFill>
                <a:latin typeface="+mn-lt"/>
              </a:rPr>
              <a:t> Selection Criteria</a:t>
            </a:r>
          </a:p>
        </p:txBody>
      </p:sp>
    </p:spTree>
    <p:extLst>
      <p:ext uri="{BB962C8B-B14F-4D97-AF65-F5344CB8AC3E}">
        <p14:creationId xmlns:p14="http://schemas.microsoft.com/office/powerpoint/2010/main" val="3964905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1514476"/>
            <a:ext cx="8153400" cy="4687887"/>
          </a:xfrm>
        </p:spPr>
        <p:txBody>
          <a:bodyPr>
            <a:noAutofit/>
          </a:bodyPr>
          <a:lstStyle/>
          <a:p>
            <a:pPr marL="0" indent="0">
              <a:buNone/>
            </a:pPr>
            <a:r>
              <a:rPr lang="en-US" sz="2000" b="0" dirty="0" err="1"/>
              <a:t>CrescentCare</a:t>
            </a:r>
            <a:r>
              <a:rPr lang="en-US" sz="2000" b="0" dirty="0"/>
              <a:t>					New Orleans, LA</a:t>
            </a:r>
          </a:p>
          <a:p>
            <a:pPr marL="0" indent="0">
              <a:buNone/>
            </a:pPr>
            <a:r>
              <a:rPr lang="en-US" sz="2000" b="0" dirty="0"/>
              <a:t>East Carolina University				Greenville, NC</a:t>
            </a:r>
          </a:p>
          <a:p>
            <a:pPr marL="0" indent="0">
              <a:buNone/>
            </a:pPr>
            <a:r>
              <a:rPr lang="en-US" sz="2000" b="0" dirty="0"/>
              <a:t>Franklin Primary Health Center			Mobile, AL</a:t>
            </a:r>
          </a:p>
          <a:p>
            <a:pPr marL="0" indent="0">
              <a:buNone/>
            </a:pPr>
            <a:r>
              <a:rPr lang="en-US" sz="2000" b="0" dirty="0"/>
              <a:t>JACQUES Initiative				Baltimore, MD</a:t>
            </a:r>
          </a:p>
          <a:p>
            <a:pPr marL="0" indent="0">
              <a:buNone/>
            </a:pPr>
            <a:r>
              <a:rPr lang="en-US" sz="2000" b="0" dirty="0"/>
              <a:t>Legacy Community Health Services			Houston, TX</a:t>
            </a:r>
          </a:p>
          <a:p>
            <a:pPr marL="0" indent="0">
              <a:buNone/>
            </a:pPr>
            <a:r>
              <a:rPr lang="en-US" sz="2000" b="0" dirty="0"/>
              <a:t>The McGregor Clinic				Fort Myers, FL</a:t>
            </a:r>
          </a:p>
          <a:p>
            <a:pPr marL="0" indent="0">
              <a:buNone/>
            </a:pPr>
            <a:r>
              <a:rPr lang="en-US" sz="2000" b="0" dirty="0"/>
              <a:t>Newark Beth Israel Medical Center– FTC		Newark, NJ</a:t>
            </a:r>
          </a:p>
          <a:p>
            <a:pPr marL="0" indent="0">
              <a:buNone/>
            </a:pPr>
            <a:r>
              <a:rPr lang="en-US" sz="2000" b="0" dirty="0"/>
              <a:t>Southwest Louisiana AIDS Council			Lake Charles, LA</a:t>
            </a:r>
          </a:p>
          <a:p>
            <a:pPr marL="0" indent="0">
              <a:buNone/>
            </a:pPr>
            <a:r>
              <a:rPr lang="en-US" sz="2000" b="0" dirty="0"/>
              <a:t>Southern Nevada Health District			Las Vegas, NV</a:t>
            </a:r>
          </a:p>
          <a:p>
            <a:pPr marL="0" indent="0">
              <a:buNone/>
            </a:pPr>
            <a:r>
              <a:rPr lang="en-US" sz="2000" b="0" dirty="0"/>
              <a:t>University of Alabama at Birmingham 1917		Birmingham, AL</a:t>
            </a:r>
          </a:p>
          <a:p>
            <a:pPr>
              <a:lnSpc>
                <a:spcPct val="100000"/>
              </a:lnSpc>
              <a:spcBef>
                <a:spcPts val="0"/>
              </a:spcBef>
              <a:spcAft>
                <a:spcPts val="600"/>
              </a:spcAft>
              <a:defRPr/>
            </a:pPr>
            <a:endParaRPr lang="en-US" sz="2300" b="0" dirty="0"/>
          </a:p>
          <a:p>
            <a:pPr>
              <a:lnSpc>
                <a:spcPct val="100000"/>
              </a:lnSpc>
              <a:spcBef>
                <a:spcPts val="0"/>
              </a:spcBef>
              <a:spcAft>
                <a:spcPts val="600"/>
              </a:spcAft>
            </a:pPr>
            <a:endParaRPr lang="en-US" sz="2300" b="0" dirty="0"/>
          </a:p>
        </p:txBody>
      </p:sp>
      <p:sp>
        <p:nvSpPr>
          <p:cNvPr id="2" name="Slide Number Placeholder 1"/>
          <p:cNvSpPr>
            <a:spLocks noGrp="1"/>
          </p:cNvSpPr>
          <p:nvPr>
            <p:ph type="sldNum" sz="quarter" idx="12"/>
          </p:nvPr>
        </p:nvSpPr>
        <p:spPr/>
        <p:txBody>
          <a:bodyPr/>
          <a:lstStyle/>
          <a:p>
            <a:fld id="{F9ECA865-404D-4A57-9AC1-FD3038CC100D}" type="slidenum">
              <a:rPr lang="en-US">
                <a:solidFill>
                  <a:prstClr val="white"/>
                </a:solidFill>
                <a:latin typeface="Calibri"/>
              </a:rPr>
              <a:pPr/>
              <a:t>17</a:t>
            </a:fld>
            <a:endParaRPr lang="en-US" dirty="0">
              <a:solidFill>
                <a:prstClr val="white"/>
              </a:solidFill>
              <a:latin typeface="Calibri"/>
            </a:endParaRPr>
          </a:p>
        </p:txBody>
      </p:sp>
      <p:sp>
        <p:nvSpPr>
          <p:cNvPr id="4" name="Title 1"/>
          <p:cNvSpPr txBox="1">
            <a:spLocks/>
          </p:cNvSpPr>
          <p:nvPr/>
        </p:nvSpPr>
        <p:spPr bwMode="auto">
          <a:xfrm>
            <a:off x="2857500" y="172183"/>
            <a:ext cx="6553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057590"/>
                </a:solidFill>
                <a:latin typeface="+mj-lt"/>
                <a:ea typeface="+mj-ea"/>
                <a:cs typeface="+mj-cs"/>
              </a:defRPr>
            </a:lvl1pPr>
            <a:lvl2pPr algn="ctr" rtl="0" eaLnBrk="1" fontAlgn="base" hangingPunct="1">
              <a:spcBef>
                <a:spcPct val="0"/>
              </a:spcBef>
              <a:spcAft>
                <a:spcPct val="0"/>
              </a:spcAft>
              <a:defRPr sz="3600" b="1">
                <a:solidFill>
                  <a:srgbClr val="057590"/>
                </a:solidFill>
                <a:latin typeface="Arial Unicode MS" pitchFamily="34" charset="-128"/>
              </a:defRPr>
            </a:lvl2pPr>
            <a:lvl3pPr algn="ctr" rtl="0" eaLnBrk="1" fontAlgn="base" hangingPunct="1">
              <a:spcBef>
                <a:spcPct val="0"/>
              </a:spcBef>
              <a:spcAft>
                <a:spcPct val="0"/>
              </a:spcAft>
              <a:defRPr sz="3600" b="1">
                <a:solidFill>
                  <a:srgbClr val="057590"/>
                </a:solidFill>
                <a:latin typeface="Arial Unicode MS" pitchFamily="34" charset="-128"/>
              </a:defRPr>
            </a:lvl3pPr>
            <a:lvl4pPr algn="ctr" rtl="0" eaLnBrk="1" fontAlgn="base" hangingPunct="1">
              <a:spcBef>
                <a:spcPct val="0"/>
              </a:spcBef>
              <a:spcAft>
                <a:spcPct val="0"/>
              </a:spcAft>
              <a:defRPr sz="3600" b="1">
                <a:solidFill>
                  <a:srgbClr val="057590"/>
                </a:solidFill>
                <a:latin typeface="Arial Unicode MS" pitchFamily="34" charset="-128"/>
              </a:defRPr>
            </a:lvl4pPr>
            <a:lvl5pPr algn="ctr" rtl="0" eaLnBrk="1" fontAlgn="base" hangingPunct="1">
              <a:spcBef>
                <a:spcPct val="0"/>
              </a:spcBef>
              <a:spcAft>
                <a:spcPct val="0"/>
              </a:spcAft>
              <a:defRPr sz="3600" b="1">
                <a:solidFill>
                  <a:srgbClr val="057590"/>
                </a:solidFill>
                <a:latin typeface="Arial Unicode MS" pitchFamily="34" charset="-128"/>
              </a:defRPr>
            </a:lvl5pPr>
            <a:lvl6pPr marL="457200" algn="ctr" rtl="0" eaLnBrk="1" fontAlgn="base" hangingPunct="1">
              <a:spcBef>
                <a:spcPct val="0"/>
              </a:spcBef>
              <a:spcAft>
                <a:spcPct val="0"/>
              </a:spcAft>
              <a:defRPr sz="3600" b="1">
                <a:solidFill>
                  <a:srgbClr val="057590"/>
                </a:solidFill>
                <a:latin typeface="Arial Unicode MS" pitchFamily="34" charset="-128"/>
              </a:defRPr>
            </a:lvl6pPr>
            <a:lvl7pPr marL="914400" algn="ctr" rtl="0" eaLnBrk="1" fontAlgn="base" hangingPunct="1">
              <a:spcBef>
                <a:spcPct val="0"/>
              </a:spcBef>
              <a:spcAft>
                <a:spcPct val="0"/>
              </a:spcAft>
              <a:defRPr sz="3600" b="1">
                <a:solidFill>
                  <a:srgbClr val="057590"/>
                </a:solidFill>
                <a:latin typeface="Arial Unicode MS" pitchFamily="34" charset="-128"/>
              </a:defRPr>
            </a:lvl7pPr>
            <a:lvl8pPr marL="1371600" algn="ctr" rtl="0" eaLnBrk="1" fontAlgn="base" hangingPunct="1">
              <a:spcBef>
                <a:spcPct val="0"/>
              </a:spcBef>
              <a:spcAft>
                <a:spcPct val="0"/>
              </a:spcAft>
              <a:defRPr sz="3600" b="1">
                <a:solidFill>
                  <a:srgbClr val="057590"/>
                </a:solidFill>
                <a:latin typeface="Arial Unicode MS" pitchFamily="34" charset="-128"/>
              </a:defRPr>
            </a:lvl8pPr>
            <a:lvl9pPr marL="1828800" algn="ctr" rtl="0" eaLnBrk="1" fontAlgn="base" hangingPunct="1">
              <a:spcBef>
                <a:spcPct val="0"/>
              </a:spcBef>
              <a:spcAft>
                <a:spcPct val="0"/>
              </a:spcAft>
              <a:defRPr sz="3600" b="1">
                <a:solidFill>
                  <a:srgbClr val="057590"/>
                </a:solidFill>
                <a:latin typeface="Arial Unicode MS" pitchFamily="34" charset="-128"/>
              </a:defRPr>
            </a:lvl9pPr>
          </a:lstStyle>
          <a:p>
            <a:r>
              <a:rPr lang="en-US" sz="4000" kern="0" dirty="0" err="1">
                <a:solidFill>
                  <a:srgbClr val="0F4D7B"/>
                </a:solidFill>
                <a:latin typeface="Calibri"/>
              </a:rPr>
              <a:t>Subawarded</a:t>
            </a:r>
            <a:r>
              <a:rPr lang="en-US" sz="4000" kern="0" dirty="0">
                <a:solidFill>
                  <a:srgbClr val="0F4D7B"/>
                </a:solidFill>
                <a:latin typeface="Calibri"/>
              </a:rPr>
              <a:t> Sites</a:t>
            </a:r>
          </a:p>
        </p:txBody>
      </p:sp>
    </p:spTree>
    <p:extLst>
      <p:ext uri="{BB962C8B-B14F-4D97-AF65-F5344CB8AC3E}">
        <p14:creationId xmlns:p14="http://schemas.microsoft.com/office/powerpoint/2010/main" val="1942015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9ECA865-404D-4A57-9AC1-FD3038CC100D}" type="slidenum">
              <a:rPr lang="en-US" smtClean="0"/>
              <a:pPr/>
              <a:t>18</a:t>
            </a:fld>
            <a:endParaRPr lang="en-US" dirty="0"/>
          </a:p>
        </p:txBody>
      </p:sp>
      <p:sp>
        <p:nvSpPr>
          <p:cNvPr id="4" name="Title 1"/>
          <p:cNvSpPr txBox="1">
            <a:spLocks/>
          </p:cNvSpPr>
          <p:nvPr/>
        </p:nvSpPr>
        <p:spPr bwMode="auto">
          <a:xfrm>
            <a:off x="2857500" y="230066"/>
            <a:ext cx="6553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057590"/>
                </a:solidFill>
                <a:latin typeface="+mj-lt"/>
                <a:ea typeface="+mj-ea"/>
                <a:cs typeface="+mj-cs"/>
              </a:defRPr>
            </a:lvl1pPr>
            <a:lvl2pPr algn="ctr" rtl="0" eaLnBrk="1" fontAlgn="base" hangingPunct="1">
              <a:spcBef>
                <a:spcPct val="0"/>
              </a:spcBef>
              <a:spcAft>
                <a:spcPct val="0"/>
              </a:spcAft>
              <a:defRPr sz="3600" b="1">
                <a:solidFill>
                  <a:srgbClr val="057590"/>
                </a:solidFill>
                <a:latin typeface="Arial Unicode MS" pitchFamily="34" charset="-128"/>
              </a:defRPr>
            </a:lvl2pPr>
            <a:lvl3pPr algn="ctr" rtl="0" eaLnBrk="1" fontAlgn="base" hangingPunct="1">
              <a:spcBef>
                <a:spcPct val="0"/>
              </a:spcBef>
              <a:spcAft>
                <a:spcPct val="0"/>
              </a:spcAft>
              <a:defRPr sz="3600" b="1">
                <a:solidFill>
                  <a:srgbClr val="057590"/>
                </a:solidFill>
                <a:latin typeface="Arial Unicode MS" pitchFamily="34" charset="-128"/>
              </a:defRPr>
            </a:lvl3pPr>
            <a:lvl4pPr algn="ctr" rtl="0" eaLnBrk="1" fontAlgn="base" hangingPunct="1">
              <a:spcBef>
                <a:spcPct val="0"/>
              </a:spcBef>
              <a:spcAft>
                <a:spcPct val="0"/>
              </a:spcAft>
              <a:defRPr sz="3600" b="1">
                <a:solidFill>
                  <a:srgbClr val="057590"/>
                </a:solidFill>
                <a:latin typeface="Arial Unicode MS" pitchFamily="34" charset="-128"/>
              </a:defRPr>
            </a:lvl4pPr>
            <a:lvl5pPr algn="ctr" rtl="0" eaLnBrk="1" fontAlgn="base" hangingPunct="1">
              <a:spcBef>
                <a:spcPct val="0"/>
              </a:spcBef>
              <a:spcAft>
                <a:spcPct val="0"/>
              </a:spcAft>
              <a:defRPr sz="3600" b="1">
                <a:solidFill>
                  <a:srgbClr val="057590"/>
                </a:solidFill>
                <a:latin typeface="Arial Unicode MS" pitchFamily="34" charset="-128"/>
              </a:defRPr>
            </a:lvl5pPr>
            <a:lvl6pPr marL="457200" algn="ctr" rtl="0" eaLnBrk="1" fontAlgn="base" hangingPunct="1">
              <a:spcBef>
                <a:spcPct val="0"/>
              </a:spcBef>
              <a:spcAft>
                <a:spcPct val="0"/>
              </a:spcAft>
              <a:defRPr sz="3600" b="1">
                <a:solidFill>
                  <a:srgbClr val="057590"/>
                </a:solidFill>
                <a:latin typeface="Arial Unicode MS" pitchFamily="34" charset="-128"/>
              </a:defRPr>
            </a:lvl6pPr>
            <a:lvl7pPr marL="914400" algn="ctr" rtl="0" eaLnBrk="1" fontAlgn="base" hangingPunct="1">
              <a:spcBef>
                <a:spcPct val="0"/>
              </a:spcBef>
              <a:spcAft>
                <a:spcPct val="0"/>
              </a:spcAft>
              <a:defRPr sz="3600" b="1">
                <a:solidFill>
                  <a:srgbClr val="057590"/>
                </a:solidFill>
                <a:latin typeface="Arial Unicode MS" pitchFamily="34" charset="-128"/>
              </a:defRPr>
            </a:lvl7pPr>
            <a:lvl8pPr marL="1371600" algn="ctr" rtl="0" eaLnBrk="1" fontAlgn="base" hangingPunct="1">
              <a:spcBef>
                <a:spcPct val="0"/>
              </a:spcBef>
              <a:spcAft>
                <a:spcPct val="0"/>
              </a:spcAft>
              <a:defRPr sz="3600" b="1">
                <a:solidFill>
                  <a:srgbClr val="057590"/>
                </a:solidFill>
                <a:latin typeface="Arial Unicode MS" pitchFamily="34" charset="-128"/>
              </a:defRPr>
            </a:lvl8pPr>
            <a:lvl9pPr marL="1828800" algn="ctr" rtl="0" eaLnBrk="1" fontAlgn="base" hangingPunct="1">
              <a:spcBef>
                <a:spcPct val="0"/>
              </a:spcBef>
              <a:spcAft>
                <a:spcPct val="0"/>
              </a:spcAft>
              <a:defRPr sz="3600" b="1">
                <a:solidFill>
                  <a:srgbClr val="057590"/>
                </a:solidFill>
                <a:latin typeface="Arial Unicode MS" pitchFamily="34" charset="-128"/>
              </a:defRPr>
            </a:lvl9pPr>
          </a:lstStyle>
          <a:p>
            <a:r>
              <a:rPr lang="en-US" sz="4000" kern="0" dirty="0" err="1">
                <a:solidFill>
                  <a:srgbClr val="0F4D7B"/>
                </a:solidFill>
                <a:latin typeface="+mn-lt"/>
              </a:rPr>
              <a:t>Subaward</a:t>
            </a:r>
            <a:r>
              <a:rPr lang="en-US" sz="4000" kern="0" dirty="0">
                <a:solidFill>
                  <a:srgbClr val="0F4D7B"/>
                </a:solidFill>
                <a:latin typeface="+mn-lt"/>
              </a:rPr>
              <a:t> </a:t>
            </a:r>
            <a:r>
              <a:rPr lang="en-US" sz="4000" kern="0" dirty="0" smtClean="0">
                <a:solidFill>
                  <a:srgbClr val="0F4D7B"/>
                </a:solidFill>
                <a:latin typeface="+mn-lt"/>
              </a:rPr>
              <a:t>Site Locations</a:t>
            </a:r>
            <a:endParaRPr lang="en-US" sz="4000" kern="0" dirty="0">
              <a:solidFill>
                <a:srgbClr val="0F4D7B"/>
              </a:solidFill>
              <a:latin typeface="+mn-lt"/>
            </a:endParaRPr>
          </a:p>
        </p:txBody>
      </p:sp>
      <p:pic>
        <p:nvPicPr>
          <p:cNvPr id="6" name="Picture 5"/>
          <p:cNvPicPr>
            <a:picLocks noChangeAspect="1"/>
          </p:cNvPicPr>
          <p:nvPr/>
        </p:nvPicPr>
        <p:blipFill>
          <a:blip r:embed="rId3"/>
          <a:stretch>
            <a:fillRect/>
          </a:stretch>
        </p:blipFill>
        <p:spPr>
          <a:xfrm>
            <a:off x="1701916" y="1060841"/>
            <a:ext cx="8966084" cy="4832240"/>
          </a:xfrm>
          <a:prstGeom prst="rect">
            <a:avLst/>
          </a:prstGeom>
        </p:spPr>
      </p:pic>
    </p:spTree>
    <p:extLst>
      <p:ext uri="{BB962C8B-B14F-4D97-AF65-F5344CB8AC3E}">
        <p14:creationId xmlns:p14="http://schemas.microsoft.com/office/powerpoint/2010/main" val="2406216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8993" y="107427"/>
            <a:ext cx="11377207" cy="1249363"/>
          </a:xfrm>
        </p:spPr>
        <p:txBody>
          <a:bodyPr>
            <a:normAutofit/>
          </a:bodyPr>
          <a:lstStyle/>
          <a:p>
            <a:pPr algn="ctr">
              <a:defRPr/>
            </a:pPr>
            <a:r>
              <a:rPr lang="en-US" dirty="0" smtClean="0">
                <a:ea typeface="+mj-ea"/>
              </a:rPr>
              <a:t>Defining CHW Curriculum &amp; Training </a:t>
            </a:r>
          </a:p>
        </p:txBody>
      </p:sp>
      <p:graphicFrame>
        <p:nvGraphicFramePr>
          <p:cNvPr id="4" name="Content Placeholder 4"/>
          <p:cNvGraphicFramePr>
            <a:graphicFrameLocks/>
          </p:cNvGraphicFramePr>
          <p:nvPr>
            <p:extLst/>
          </p:nvPr>
        </p:nvGraphicFramePr>
        <p:xfrm>
          <a:off x="3144280" y="2157806"/>
          <a:ext cx="5523470" cy="3861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6023195" y="3521108"/>
            <a:ext cx="2378261" cy="775251"/>
          </a:xfrm>
          <a:prstGeom prst="rect">
            <a:avLst/>
          </a:prstGeom>
        </p:spPr>
      </p:pic>
      <p:sp>
        <p:nvSpPr>
          <p:cNvPr id="6" name="TextBox 5"/>
          <p:cNvSpPr txBox="1"/>
          <p:nvPr/>
        </p:nvSpPr>
        <p:spPr>
          <a:xfrm>
            <a:off x="6796393" y="2695779"/>
            <a:ext cx="1119217" cy="784830"/>
          </a:xfrm>
          <a:prstGeom prst="rect">
            <a:avLst/>
          </a:prstGeom>
          <a:noFill/>
        </p:spPr>
        <p:txBody>
          <a:bodyPr wrap="none" rtlCol="0">
            <a:spAutoFit/>
          </a:bodyPr>
          <a:lstStyle/>
          <a:p>
            <a:r>
              <a:rPr lang="en-US" sz="4350" dirty="0"/>
              <a:t>HIV</a:t>
            </a:r>
            <a:r>
              <a:rPr lang="en-US" sz="4500" dirty="0"/>
              <a:t> </a:t>
            </a:r>
          </a:p>
        </p:txBody>
      </p:sp>
    </p:spTree>
    <p:extLst>
      <p:ext uri="{BB962C8B-B14F-4D97-AF65-F5344CB8AC3E}">
        <p14:creationId xmlns:p14="http://schemas.microsoft.com/office/powerpoint/2010/main" val="1543013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2ED3-50A4-4E47-9417-45A5AF2B609C}"/>
              </a:ext>
            </a:extLst>
          </p:cNvPr>
          <p:cNvSpPr>
            <a:spLocks noGrp="1"/>
          </p:cNvSpPr>
          <p:nvPr>
            <p:ph type="title"/>
          </p:nvPr>
        </p:nvSpPr>
        <p:spPr/>
        <p:txBody>
          <a:bodyPr>
            <a:noAutofit/>
          </a:bodyPr>
          <a:lstStyle/>
          <a:p>
            <a:r>
              <a:rPr lang="en-US" dirty="0"/>
              <a:t>Disclosures</a:t>
            </a:r>
          </a:p>
        </p:txBody>
      </p:sp>
      <p:sp>
        <p:nvSpPr>
          <p:cNvPr id="3" name="Content Placeholder 2">
            <a:extLst>
              <a:ext uri="{FF2B5EF4-FFF2-40B4-BE49-F238E27FC236}">
                <a16:creationId xmlns:a16="http://schemas.microsoft.com/office/drawing/2014/main" id="{396EB0C9-4DED-4F31-AC5B-2F9034A81FEF}"/>
              </a:ext>
            </a:extLst>
          </p:cNvPr>
          <p:cNvSpPr>
            <a:spLocks noGrp="1"/>
          </p:cNvSpPr>
          <p:nvPr>
            <p:ph sz="half" idx="10"/>
          </p:nvPr>
        </p:nvSpPr>
        <p:spPr/>
        <p:txBody>
          <a:bodyPr>
            <a:normAutofit/>
          </a:bodyPr>
          <a:lstStyle/>
          <a:p>
            <a:r>
              <a:rPr lang="en-US" dirty="0"/>
              <a:t>Presenter(s) has no financial interest to disclose.</a:t>
            </a:r>
          </a:p>
          <a:p>
            <a:pPr marL="457200" lvl="1" indent="0">
              <a:buNone/>
            </a:pPr>
            <a:endParaRPr lang="en-US" sz="1400" dirty="0">
              <a:solidFill>
                <a:schemeClr val="bg1">
                  <a:lumMod val="50000"/>
                </a:schemeClr>
              </a:solidFill>
            </a:endParaRPr>
          </a:p>
          <a:p>
            <a:pPr indent="-228600"/>
            <a:r>
              <a:rPr lang="en-US" sz="1800" dirty="0"/>
              <a:t>This continuing education activity is managed and accredited by </a:t>
            </a:r>
            <a:r>
              <a:rPr lang="en-US" sz="1800" dirty="0" err="1"/>
              <a:t>AffinityCE</a:t>
            </a:r>
            <a:r>
              <a:rPr lang="en-US" sz="1800" dirty="0"/>
              <a:t>/Professional Education Services Group in cooperation with HRSA and LRG. PESG, HRSA, LRG and all accrediting organization do not support or endorse any product or service mentioned in this activity.</a:t>
            </a:r>
          </a:p>
          <a:p>
            <a:pPr indent="-228600"/>
            <a:r>
              <a:rPr lang="en-US" sz="1800" dirty="0"/>
              <a:t>PESG, HRSA, and LRG staff as well as planners and reviewers have no relevant financial or nonfinancial interest to disclose.</a:t>
            </a:r>
          </a:p>
          <a:p>
            <a:pPr indent="-228600"/>
            <a:r>
              <a:rPr lang="en-US" sz="1800" dirty="0"/>
              <a:t>Commercial Support was not received for this activity.</a:t>
            </a:r>
            <a:endParaRPr lang="en-US" sz="2200" dirty="0"/>
          </a:p>
          <a:p>
            <a:pPr marL="457200" lvl="1" indent="0">
              <a:buNone/>
            </a:pPr>
            <a:endParaRPr lang="en-US" sz="1400" dirty="0">
              <a:solidFill>
                <a:schemeClr val="bg1">
                  <a:lumMod val="50000"/>
                </a:schemeClr>
              </a:solidFill>
            </a:endParaRPr>
          </a:p>
          <a:p>
            <a:endParaRPr lang="en-US" sz="2200" dirty="0"/>
          </a:p>
        </p:txBody>
      </p:sp>
    </p:spTree>
    <p:extLst>
      <p:ext uri="{BB962C8B-B14F-4D97-AF65-F5344CB8AC3E}">
        <p14:creationId xmlns:p14="http://schemas.microsoft.com/office/powerpoint/2010/main" val="429671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r>
              <a:rPr lang="en-US" sz="4000" dirty="0"/>
              <a:t>CHW Roles: CHW Core Consensus (C3) Project</a:t>
            </a:r>
            <a:endParaRPr lang="en-US" sz="4000" b="1" dirty="0"/>
          </a:p>
        </p:txBody>
      </p:sp>
      <p:sp>
        <p:nvSpPr>
          <p:cNvPr id="6" name="Content Placeholder 5"/>
          <p:cNvSpPr>
            <a:spLocks noGrp="1"/>
          </p:cNvSpPr>
          <p:nvPr>
            <p:ph idx="1"/>
          </p:nvPr>
        </p:nvSpPr>
        <p:spPr>
          <a:xfrm>
            <a:off x="381000" y="1143000"/>
            <a:ext cx="11201400" cy="4724400"/>
          </a:xfrm>
        </p:spPr>
        <p:txBody>
          <a:bodyPr>
            <a:normAutofit fontScale="92500" lnSpcReduction="10000"/>
          </a:bodyPr>
          <a:lstStyle/>
          <a:p>
            <a:pPr marL="514350" indent="-514350">
              <a:buFont typeface="+mj-lt"/>
              <a:buAutoNum type="arabicPeriod"/>
            </a:pPr>
            <a:r>
              <a:rPr lang="en-US" dirty="0">
                <a:solidFill>
                  <a:schemeClr val="accent1">
                    <a:lumMod val="75000"/>
                  </a:schemeClr>
                </a:solidFill>
              </a:rPr>
              <a:t>Cultural Mediation Among Individuals, Communities, and Health and Social Service Systems </a:t>
            </a:r>
          </a:p>
          <a:p>
            <a:pPr marL="514350" indent="-514350">
              <a:buFont typeface="+mj-lt"/>
              <a:buAutoNum type="arabicPeriod"/>
            </a:pPr>
            <a:r>
              <a:rPr lang="en-US" dirty="0">
                <a:solidFill>
                  <a:schemeClr val="accent1">
                    <a:lumMod val="75000"/>
                  </a:schemeClr>
                </a:solidFill>
              </a:rPr>
              <a:t>Providing Culturally Appropriate Health Education and Information </a:t>
            </a:r>
          </a:p>
          <a:p>
            <a:pPr marL="514350" indent="-514350">
              <a:buFont typeface="+mj-lt"/>
              <a:buAutoNum type="arabicPeriod"/>
            </a:pPr>
            <a:r>
              <a:rPr lang="en-US" dirty="0">
                <a:solidFill>
                  <a:schemeClr val="accent1">
                    <a:lumMod val="75000"/>
                  </a:schemeClr>
                </a:solidFill>
              </a:rPr>
              <a:t>Care Coordination, Case Management, and System Navigation </a:t>
            </a:r>
          </a:p>
          <a:p>
            <a:pPr marL="514350" indent="-514350">
              <a:buFont typeface="+mj-lt"/>
              <a:buAutoNum type="arabicPeriod"/>
            </a:pPr>
            <a:r>
              <a:rPr lang="en-US" dirty="0">
                <a:solidFill>
                  <a:schemeClr val="accent1">
                    <a:lumMod val="75000"/>
                  </a:schemeClr>
                </a:solidFill>
              </a:rPr>
              <a:t>Providing Coaching and Social Support </a:t>
            </a:r>
          </a:p>
          <a:p>
            <a:pPr marL="514350" indent="-514350">
              <a:buFont typeface="+mj-lt"/>
              <a:buAutoNum type="arabicPeriod"/>
            </a:pPr>
            <a:r>
              <a:rPr lang="en-US" dirty="0">
                <a:solidFill>
                  <a:schemeClr val="accent1">
                    <a:lumMod val="75000"/>
                  </a:schemeClr>
                </a:solidFill>
              </a:rPr>
              <a:t>Advocating for Individuals and Communities </a:t>
            </a:r>
          </a:p>
          <a:p>
            <a:pPr marL="514350" indent="-514350">
              <a:buFont typeface="+mj-lt"/>
              <a:buAutoNum type="arabicPeriod"/>
            </a:pPr>
            <a:r>
              <a:rPr lang="en-US" dirty="0">
                <a:solidFill>
                  <a:schemeClr val="accent1">
                    <a:lumMod val="75000"/>
                  </a:schemeClr>
                </a:solidFill>
              </a:rPr>
              <a:t>Building Individual and Community Capacity </a:t>
            </a:r>
          </a:p>
          <a:p>
            <a:pPr marL="514350" indent="-514350">
              <a:buFont typeface="+mj-lt"/>
              <a:buAutoNum type="arabicPeriod"/>
            </a:pPr>
            <a:r>
              <a:rPr lang="en-US" dirty="0">
                <a:solidFill>
                  <a:schemeClr val="accent1">
                    <a:lumMod val="75000"/>
                  </a:schemeClr>
                </a:solidFill>
              </a:rPr>
              <a:t>Providing Direct Service </a:t>
            </a:r>
          </a:p>
          <a:p>
            <a:pPr marL="514350" indent="-514350">
              <a:buFont typeface="+mj-lt"/>
              <a:buAutoNum type="arabicPeriod"/>
            </a:pPr>
            <a:r>
              <a:rPr lang="en-US" dirty="0">
                <a:solidFill>
                  <a:schemeClr val="accent1">
                    <a:lumMod val="75000"/>
                  </a:schemeClr>
                </a:solidFill>
              </a:rPr>
              <a:t>Implementing Individual and Community Assessments </a:t>
            </a:r>
          </a:p>
          <a:p>
            <a:pPr marL="514350" indent="-514350">
              <a:buFont typeface="+mj-lt"/>
              <a:buAutoNum type="arabicPeriod"/>
            </a:pPr>
            <a:r>
              <a:rPr lang="en-US" dirty="0">
                <a:solidFill>
                  <a:schemeClr val="accent1">
                    <a:lumMod val="75000"/>
                  </a:schemeClr>
                </a:solidFill>
              </a:rPr>
              <a:t>Conducting Outreach </a:t>
            </a:r>
          </a:p>
          <a:p>
            <a:pPr marL="514350" indent="-514350">
              <a:buFont typeface="+mj-lt"/>
              <a:buAutoNum type="arabicPeriod"/>
            </a:pPr>
            <a:r>
              <a:rPr lang="en-US" dirty="0">
                <a:solidFill>
                  <a:schemeClr val="accent1">
                    <a:lumMod val="75000"/>
                  </a:schemeClr>
                </a:solidFill>
              </a:rPr>
              <a:t>Participating in Evaluation and Research </a:t>
            </a:r>
          </a:p>
          <a:p>
            <a:pPr marL="514350" lvl="0" indent="-514350">
              <a:buFont typeface="+mj-lt"/>
              <a:buAutoNum type="arabicPeriod"/>
            </a:pPr>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20</a:t>
            </a:fld>
            <a:endParaRPr lang="en-US" dirty="0"/>
          </a:p>
        </p:txBody>
      </p:sp>
    </p:spTree>
    <p:extLst>
      <p:ext uri="{BB962C8B-B14F-4D97-AF65-F5344CB8AC3E}">
        <p14:creationId xmlns:p14="http://schemas.microsoft.com/office/powerpoint/2010/main" val="2028400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87316" y="43733"/>
            <a:ext cx="7586663" cy="1249363"/>
          </a:xfrm>
        </p:spPr>
        <p:txBody>
          <a:bodyPr>
            <a:normAutofit/>
          </a:bodyPr>
          <a:lstStyle/>
          <a:p>
            <a:pPr algn="ctr">
              <a:defRPr/>
            </a:pPr>
            <a:r>
              <a:rPr lang="en-US" sz="4000" dirty="0" smtClean="0">
                <a:ea typeface="+mj-ea"/>
              </a:rPr>
              <a:t>CHW Common Core Project </a:t>
            </a:r>
          </a:p>
        </p:txBody>
      </p:sp>
      <p:graphicFrame>
        <p:nvGraphicFramePr>
          <p:cNvPr id="4" name="Table 3"/>
          <p:cNvGraphicFramePr>
            <a:graphicFrameLocks noGrp="1"/>
          </p:cNvGraphicFramePr>
          <p:nvPr>
            <p:extLst>
              <p:ext uri="{D42A27DB-BD31-4B8C-83A1-F6EECF244321}">
                <p14:modId xmlns:p14="http://schemas.microsoft.com/office/powerpoint/2010/main" val="1355140339"/>
              </p:ext>
            </p:extLst>
          </p:nvPr>
        </p:nvGraphicFramePr>
        <p:xfrm>
          <a:off x="1602807" y="1293096"/>
          <a:ext cx="8555683" cy="4819772"/>
        </p:xfrm>
        <a:graphic>
          <a:graphicData uri="http://schemas.openxmlformats.org/drawingml/2006/table">
            <a:tbl>
              <a:tblPr firstRow="1" firstCol="1" bandRow="1"/>
              <a:tblGrid>
                <a:gridCol w="2240768">
                  <a:extLst>
                    <a:ext uri="{9D8B030D-6E8A-4147-A177-3AD203B41FA5}">
                      <a16:colId xmlns:a16="http://schemas.microsoft.com/office/drawing/2014/main" val="3280524018"/>
                    </a:ext>
                  </a:extLst>
                </a:gridCol>
                <a:gridCol w="3500176">
                  <a:extLst>
                    <a:ext uri="{9D8B030D-6E8A-4147-A177-3AD203B41FA5}">
                      <a16:colId xmlns:a16="http://schemas.microsoft.com/office/drawing/2014/main" val="915465364"/>
                    </a:ext>
                  </a:extLst>
                </a:gridCol>
                <a:gridCol w="2814739">
                  <a:extLst>
                    <a:ext uri="{9D8B030D-6E8A-4147-A177-3AD203B41FA5}">
                      <a16:colId xmlns:a16="http://schemas.microsoft.com/office/drawing/2014/main" val="915377292"/>
                    </a:ext>
                  </a:extLst>
                </a:gridCol>
              </a:tblGrid>
              <a:tr h="321319">
                <a:tc>
                  <a:txBody>
                    <a:bodyPr/>
                    <a:lstStyle/>
                    <a:p>
                      <a:pPr marL="0" marR="0" algn="ctr">
                        <a:lnSpc>
                          <a:spcPct val="107000"/>
                        </a:lnSpc>
                        <a:spcBef>
                          <a:spcPts val="0"/>
                        </a:spcBef>
                        <a:spcAft>
                          <a:spcPts val="0"/>
                        </a:spcAft>
                      </a:pPr>
                      <a:r>
                        <a:rPr lang="en-US" sz="1400" b="1" baseline="0"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State</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ctr">
                        <a:lnSpc>
                          <a:spcPct val="107000"/>
                        </a:lnSpc>
                        <a:spcBef>
                          <a:spcPts val="0"/>
                        </a:spcBef>
                        <a:spcAft>
                          <a:spcPts val="0"/>
                        </a:spcAft>
                      </a:pPr>
                      <a:r>
                        <a:rPr lang="en-US" sz="1400" b="1" baseline="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Scope of Practice</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tc>
                  <a:txBody>
                    <a:bodyPr/>
                    <a:lstStyle/>
                    <a:p>
                      <a:pPr marL="0" marR="0" algn="ctr">
                        <a:lnSpc>
                          <a:spcPct val="107000"/>
                        </a:lnSpc>
                        <a:spcBef>
                          <a:spcPts val="0"/>
                        </a:spcBef>
                        <a:spcAft>
                          <a:spcPts val="0"/>
                        </a:spcAft>
                      </a:pPr>
                      <a:r>
                        <a:rPr lang="en-US" sz="1400" b="1" baseline="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Curricula</a:t>
                      </a:r>
                      <a:endParaRPr lang="en-US" sz="1400"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A5A5"/>
                    </a:solidFill>
                  </a:tcPr>
                </a:tc>
                <a:extLst>
                  <a:ext uri="{0D108BD9-81ED-4DB2-BD59-A6C34878D82A}">
                    <a16:rowId xmlns:a16="http://schemas.microsoft.com/office/drawing/2014/main" val="3395854839"/>
                  </a:ext>
                </a:extLst>
              </a:tr>
              <a:tr h="642636">
                <a:tc>
                  <a:txBody>
                    <a:bodyPr/>
                    <a:lstStyle/>
                    <a:p>
                      <a:pPr marL="0" marR="0" algn="ctr">
                        <a:lnSpc>
                          <a:spcPct val="107000"/>
                        </a:lnSpc>
                        <a:spcBef>
                          <a:spcPts val="0"/>
                        </a:spcBef>
                        <a:spcAft>
                          <a:spcPts val="0"/>
                        </a:spcAft>
                      </a:pP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California</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California Health</a:t>
                      </a:r>
                    </a:p>
                    <a:p>
                      <a:pPr marL="0" marR="0" algn="ctr">
                        <a:lnSpc>
                          <a:spcPct val="107000"/>
                        </a:lnSpc>
                        <a:spcBef>
                          <a:spcPts val="0"/>
                        </a:spcBef>
                        <a:spcAft>
                          <a:spcPts val="0"/>
                        </a:spcAft>
                      </a:pP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Workforce Alliance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City College of San Francisco</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405820318"/>
                  </a:ext>
                </a:extLst>
              </a:tr>
              <a:tr h="642636">
                <a:tc>
                  <a:txBody>
                    <a:bodyPr/>
                    <a:lstStyle/>
                    <a:p>
                      <a:pPr marL="0" marR="0" algn="ctr">
                        <a:lnSpc>
                          <a:spcPct val="107000"/>
                        </a:lnSpc>
                        <a:spcBef>
                          <a:spcPts val="0"/>
                        </a:spcBef>
                        <a:spcAft>
                          <a:spcPts val="0"/>
                        </a:spcAft>
                      </a:pPr>
                      <a:r>
                        <a:rPr lang="en-US" sz="1400" baseline="0">
                          <a:effectLst/>
                          <a:latin typeface="Calibri" panose="020F0502020204030204" pitchFamily="34" charset="0"/>
                          <a:ea typeface="Calibri" panose="020F0502020204030204" pitchFamily="34" charset="0"/>
                          <a:cs typeface="Times New Roman" panose="02020603050405020304" pitchFamily="18" charset="0"/>
                        </a:rPr>
                        <a:t>Massachusetts</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Official Draft State SOP</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Board of Cert. Draft Core Competencies</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03304546"/>
                  </a:ext>
                </a:extLst>
              </a:tr>
              <a:tr h="642636">
                <a:tc>
                  <a:txBody>
                    <a:bodyPr/>
                    <a:lstStyle/>
                    <a:p>
                      <a:pPr marL="0" marR="0" algn="ctr">
                        <a:lnSpc>
                          <a:spcPct val="107000"/>
                        </a:lnSpc>
                        <a:spcBef>
                          <a:spcPts val="0"/>
                        </a:spcBef>
                        <a:spcAft>
                          <a:spcPts val="0"/>
                        </a:spcAft>
                      </a:pPr>
                      <a:r>
                        <a:rPr lang="en-US" sz="1400" baseline="0">
                          <a:effectLst/>
                          <a:latin typeface="Calibri" panose="020F0502020204030204" pitchFamily="34" charset="0"/>
                          <a:ea typeface="Calibri" panose="020F0502020204030204" pitchFamily="34" charset="0"/>
                          <a:cs typeface="Times New Roman" panose="02020603050405020304" pitchFamily="18" charset="0"/>
                        </a:rPr>
                        <a:t>New York</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New York State CHW Initiative Report</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New York State CHW Initiative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831342500"/>
                  </a:ext>
                </a:extLst>
              </a:tr>
              <a:tr h="963954">
                <a:tc>
                  <a:txBody>
                    <a:bodyPr/>
                    <a:lstStyle/>
                    <a:p>
                      <a:pPr marL="0" marR="0" algn="ctr">
                        <a:lnSpc>
                          <a:spcPct val="107000"/>
                        </a:lnSpc>
                        <a:spcBef>
                          <a:spcPts val="0"/>
                        </a:spcBef>
                        <a:spcAft>
                          <a:spcPts val="0"/>
                        </a:spcAft>
                      </a:pP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Oregon</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Scope of Practice Committee, State Traditional Health Worker Commission</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Community Capacitation Center Multnomah County</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8370801"/>
                  </a:ext>
                </a:extLst>
              </a:tr>
              <a:tr h="642636">
                <a:tc>
                  <a:txBody>
                    <a:bodyPr/>
                    <a:lstStyle/>
                    <a:p>
                      <a:pPr marL="0" marR="0" algn="ctr">
                        <a:lnSpc>
                          <a:spcPct val="107000"/>
                        </a:lnSpc>
                        <a:spcBef>
                          <a:spcPts val="0"/>
                        </a:spcBef>
                        <a:spcAft>
                          <a:spcPts val="0"/>
                        </a:spcAft>
                      </a:pPr>
                      <a:r>
                        <a:rPr lang="en-US" sz="1400" baseline="0">
                          <a:effectLst/>
                          <a:latin typeface="Calibri" panose="020F0502020204030204" pitchFamily="34" charset="0"/>
                          <a:ea typeface="Calibri" panose="020F0502020204030204" pitchFamily="34" charset="0"/>
                          <a:cs typeface="Times New Roman" panose="02020603050405020304" pitchFamily="18" charset="0"/>
                        </a:rPr>
                        <a:t>Minnesota</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MN Community Health Worker Alliance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Official State </a:t>
                      </a:r>
                      <a:r>
                        <a:rPr lang="en-US" sz="1400" baseline="0" dirty="0" smtClean="0">
                          <a:effectLst/>
                          <a:latin typeface="Calibri" panose="020F0502020204030204" pitchFamily="34" charset="0"/>
                          <a:ea typeface="Calibri" panose="020F0502020204030204" pitchFamily="34" charset="0"/>
                          <a:cs typeface="Times New Roman" panose="02020603050405020304" pitchFamily="18" charset="0"/>
                        </a:rPr>
                        <a:t>Curriculum</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432084420"/>
                  </a:ext>
                </a:extLst>
              </a:tr>
              <a:tr h="321319">
                <a:tc>
                  <a:txBody>
                    <a:bodyPr/>
                    <a:lstStyle/>
                    <a:p>
                      <a:pPr marL="0" marR="0" algn="ctr">
                        <a:lnSpc>
                          <a:spcPct val="107000"/>
                        </a:lnSpc>
                        <a:spcBef>
                          <a:spcPts val="0"/>
                        </a:spcBef>
                        <a:spcAft>
                          <a:spcPts val="0"/>
                        </a:spcAft>
                      </a:pPr>
                      <a:r>
                        <a:rPr lang="en-US" sz="1400" baseline="0" dirty="0" smtClean="0">
                          <a:effectLst/>
                          <a:latin typeface="Calibri" panose="020F0502020204030204" pitchFamily="34" charset="0"/>
                          <a:ea typeface="Calibri" panose="020F0502020204030204" pitchFamily="34" charset="0"/>
                          <a:cs typeface="Times New Roman" panose="02020603050405020304" pitchFamily="18" charset="0"/>
                        </a:rPr>
                        <a:t>IHS/CHR</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IHS Scope of Practice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lgn="ctr">
                        <a:lnSpc>
                          <a:spcPct val="107000"/>
                        </a:lnSpc>
                        <a:spcBef>
                          <a:spcPts val="0"/>
                        </a:spcBef>
                        <a:spcAft>
                          <a:spcPts val="0"/>
                        </a:spcAft>
                      </a:pPr>
                      <a:r>
                        <a:rPr lang="en-US" sz="1400" baseline="0" dirty="0" smtClean="0">
                          <a:effectLst/>
                          <a:latin typeface="Calibri" panose="020F0502020204030204" pitchFamily="34" charset="0"/>
                          <a:ea typeface="Calibri" panose="020F0502020204030204" pitchFamily="34" charset="0"/>
                          <a:cs typeface="Times New Roman" panose="02020603050405020304" pitchFamily="18" charset="0"/>
                        </a:rPr>
                        <a:t>Postponed</a:t>
                      </a:r>
                      <a:endParaRPr lang="en-US" sz="1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315798557"/>
                  </a:ext>
                </a:extLst>
              </a:tr>
              <a:tr h="642636">
                <a:tc>
                  <a:txBody>
                    <a:bodyPr/>
                    <a:lstStyle/>
                    <a:p>
                      <a:pPr marL="0" marR="0" algn="ctr">
                        <a:lnSpc>
                          <a:spcPct val="107000"/>
                        </a:lnSpc>
                        <a:spcBef>
                          <a:spcPts val="0"/>
                        </a:spcBef>
                        <a:spcAft>
                          <a:spcPts val="0"/>
                        </a:spcAft>
                      </a:pP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Texas</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State Definition of CHWs</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State  Curriculum Standards</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813724053"/>
                  </a:ext>
                </a:extLst>
              </a:tr>
            </a:tbl>
          </a:graphicData>
        </a:graphic>
      </p:graphicFrame>
    </p:spTree>
    <p:extLst>
      <p:ext uri="{BB962C8B-B14F-4D97-AF65-F5344CB8AC3E}">
        <p14:creationId xmlns:p14="http://schemas.microsoft.com/office/powerpoint/2010/main" val="3885706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pPr algn="ctr"/>
            <a:r>
              <a:rPr lang="en-US" sz="4000" b="1" dirty="0" smtClean="0">
                <a:latin typeface="+mn-lt"/>
              </a:rPr>
              <a:t>CHWs in Ryan White</a:t>
            </a:r>
            <a:endParaRPr lang="en-US" sz="4000" b="1" dirty="0">
              <a:latin typeface="+mn-lt"/>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22</a:t>
            </a:fld>
            <a:endParaRPr lang="en-US" dirty="0"/>
          </a:p>
        </p:txBody>
      </p:sp>
      <p:pic>
        <p:nvPicPr>
          <p:cNvPr id="5" name="Content Placeholder 5" descr="HIV Care Continuum graphic: The series of steps a person with HIV takes from initial diagnosis through their successful treatment with HIV medication. Diagnosed with HIV AIDS. Linked to Care. Engaged or retained in care. Prescribed antiretroviral therapy. Achieved viral suppression."/>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1616075"/>
            <a:ext cx="11201400" cy="3778249"/>
          </a:xfrm>
        </p:spPr>
      </p:pic>
    </p:spTree>
    <p:extLst>
      <p:ext uri="{BB962C8B-B14F-4D97-AF65-F5344CB8AC3E}">
        <p14:creationId xmlns:p14="http://schemas.microsoft.com/office/powerpoint/2010/main" val="3483849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pPr algn="ctr"/>
            <a:r>
              <a:rPr lang="en-US" sz="4000" b="1" dirty="0" smtClean="0">
                <a:latin typeface="+mn-lt"/>
              </a:rPr>
              <a:t>Preliminary Findings from CHW Project</a:t>
            </a:r>
            <a:endParaRPr lang="en-US" sz="4000" b="1" dirty="0">
              <a:latin typeface="+mn-lt"/>
            </a:endParaRPr>
          </a:p>
        </p:txBody>
      </p:sp>
      <p:sp>
        <p:nvSpPr>
          <p:cNvPr id="6" name="Content Placeholder 5"/>
          <p:cNvSpPr>
            <a:spLocks noGrp="1"/>
          </p:cNvSpPr>
          <p:nvPr>
            <p:ph idx="1"/>
          </p:nvPr>
        </p:nvSpPr>
        <p:spPr>
          <a:xfrm>
            <a:off x="381000" y="1143000"/>
            <a:ext cx="11201400" cy="4724400"/>
          </a:xfrm>
        </p:spPr>
        <p:txBody>
          <a:bodyPr>
            <a:normAutofit/>
          </a:bodyPr>
          <a:lstStyle/>
          <a:p>
            <a:r>
              <a:rPr lang="en-US" altLang="en-US" dirty="0" smtClean="0">
                <a:cs typeface="Josefin Sans" pitchFamily="2" charset="0"/>
              </a:rPr>
              <a:t>Training </a:t>
            </a:r>
            <a:r>
              <a:rPr lang="en-US" altLang="en-US" dirty="0">
                <a:cs typeface="Josefin Sans" pitchFamily="2" charset="0"/>
              </a:rPr>
              <a:t>and supervision needs of CHWs were underestimated </a:t>
            </a:r>
          </a:p>
          <a:p>
            <a:r>
              <a:rPr lang="en-US" altLang="en-US" dirty="0">
                <a:cs typeface="Josefin Sans" pitchFamily="2" charset="0"/>
              </a:rPr>
              <a:t>Coaching sessions are an important bridge between learning sessions and CHWs practice/program management</a:t>
            </a:r>
          </a:p>
          <a:p>
            <a:r>
              <a:rPr lang="en-US" altLang="en-US" dirty="0">
                <a:cs typeface="Josefin Sans" pitchFamily="2" charset="0"/>
              </a:rPr>
              <a:t>CHWs expressed a strong desire for peer/professional support among colleagues</a:t>
            </a:r>
          </a:p>
          <a:p>
            <a:r>
              <a:rPr lang="en-US" altLang="en-US" dirty="0">
                <a:cs typeface="Josefin Sans" pitchFamily="2" charset="0"/>
              </a:rPr>
              <a:t>Type of organization has little impact on how CHW services are provided to PLWH</a:t>
            </a:r>
          </a:p>
          <a:p>
            <a:r>
              <a:rPr lang="en-US" altLang="en-US" dirty="0">
                <a:cs typeface="Josefin Sans" pitchFamily="2" charset="0"/>
              </a:rPr>
              <a:t>CHWs are utilized at every step of the HIV care continuum to improve viral suppression and retention</a:t>
            </a: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23</a:t>
            </a:fld>
            <a:endParaRPr lang="en-US" dirty="0"/>
          </a:p>
        </p:txBody>
      </p:sp>
    </p:spTree>
    <p:extLst>
      <p:ext uri="{BB962C8B-B14F-4D97-AF65-F5344CB8AC3E}">
        <p14:creationId xmlns:p14="http://schemas.microsoft.com/office/powerpoint/2010/main" val="1418127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pPr algn="ctr"/>
            <a:r>
              <a:rPr lang="en-US" sz="4000" dirty="0" smtClean="0"/>
              <a:t>Preliminary </a:t>
            </a:r>
            <a:r>
              <a:rPr lang="en-US" sz="4000" b="1" dirty="0" smtClean="0"/>
              <a:t>Challenges in CHW integration</a:t>
            </a:r>
            <a:endParaRPr lang="en-US" sz="4000" b="1" dirty="0"/>
          </a:p>
        </p:txBody>
      </p:sp>
      <p:sp>
        <p:nvSpPr>
          <p:cNvPr id="6" name="Content Placeholder 5"/>
          <p:cNvSpPr>
            <a:spLocks noGrp="1"/>
          </p:cNvSpPr>
          <p:nvPr>
            <p:ph idx="1"/>
          </p:nvPr>
        </p:nvSpPr>
        <p:spPr>
          <a:xfrm>
            <a:off x="381000" y="1143000"/>
            <a:ext cx="11201400" cy="4724400"/>
          </a:xfrm>
        </p:spPr>
        <p:txBody>
          <a:bodyPr>
            <a:normAutofit/>
          </a:bodyPr>
          <a:lstStyle/>
          <a:p>
            <a:pPr lvl="0"/>
            <a:r>
              <a:rPr lang="en-US" dirty="0" smtClean="0"/>
              <a:t>Training </a:t>
            </a:r>
            <a:r>
              <a:rPr lang="en-US" dirty="0"/>
              <a:t>and professional development</a:t>
            </a:r>
          </a:p>
          <a:p>
            <a:pPr lvl="0"/>
            <a:r>
              <a:rPr lang="en-US" dirty="0"/>
              <a:t>Role Definition</a:t>
            </a:r>
          </a:p>
          <a:p>
            <a:pPr lvl="0"/>
            <a:r>
              <a:rPr lang="en-US" dirty="0"/>
              <a:t>Integration into existing treatment teams</a:t>
            </a:r>
          </a:p>
          <a:p>
            <a:pPr lvl="0"/>
            <a:r>
              <a:rPr lang="en-US" dirty="0"/>
              <a:t>Ongoing professional support and peer training</a:t>
            </a:r>
          </a:p>
          <a:p>
            <a:pPr lvl="0"/>
            <a:endParaRPr lang="en-US" b="1" dirty="0" smtClean="0"/>
          </a:p>
          <a:p>
            <a:pPr lvl="0"/>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24</a:t>
            </a:fld>
            <a:endParaRPr lang="en-US" dirty="0"/>
          </a:p>
        </p:txBody>
      </p:sp>
    </p:spTree>
    <p:extLst>
      <p:ext uri="{BB962C8B-B14F-4D97-AF65-F5344CB8AC3E}">
        <p14:creationId xmlns:p14="http://schemas.microsoft.com/office/powerpoint/2010/main" val="3849936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Autofit/>
          </a:bodyPr>
          <a:lstStyle/>
          <a:p>
            <a:pPr algn="ctr"/>
            <a:r>
              <a:rPr lang="en-US" sz="3600" b="1" dirty="0" smtClean="0">
                <a:latin typeface="+mn-lt"/>
              </a:rPr>
              <a:t>Where do CHWs fit in Ryan White HIV/AIDS Programs?</a:t>
            </a:r>
            <a:endParaRPr lang="en-US" sz="3600" b="1" dirty="0">
              <a:latin typeface="+mn-lt"/>
            </a:endParaRPr>
          </a:p>
        </p:txBody>
      </p:sp>
      <p:sp>
        <p:nvSpPr>
          <p:cNvPr id="6" name="Content Placeholder 5"/>
          <p:cNvSpPr>
            <a:spLocks noGrp="1"/>
          </p:cNvSpPr>
          <p:nvPr>
            <p:ph idx="1"/>
          </p:nvPr>
        </p:nvSpPr>
        <p:spPr>
          <a:xfrm>
            <a:off x="381000" y="1143000"/>
            <a:ext cx="11201400" cy="4724400"/>
          </a:xfrm>
        </p:spPr>
        <p:txBody>
          <a:bodyPr>
            <a:normAutofit/>
          </a:bodyPr>
          <a:lstStyle/>
          <a:p>
            <a:pPr marL="0" lvl="0" indent="0">
              <a:buNone/>
            </a:pPr>
            <a:r>
              <a:rPr lang="en-US" dirty="0" smtClean="0"/>
              <a:t>Questions to consider: </a:t>
            </a:r>
          </a:p>
          <a:p>
            <a:pPr lvl="0"/>
            <a:r>
              <a:rPr lang="en-US" dirty="0" smtClean="0"/>
              <a:t>What the are services/functions to be carried out by your CHW or CHW program? </a:t>
            </a:r>
          </a:p>
          <a:p>
            <a:pPr lvl="0"/>
            <a:r>
              <a:rPr lang="en-US" dirty="0" smtClean="0">
                <a:solidFill>
                  <a:srgbClr val="0F4D7B"/>
                </a:solidFill>
              </a:rPr>
              <a:t>To what degree are those services/functions being currently provided by staff?</a:t>
            </a:r>
          </a:p>
          <a:p>
            <a:pPr lvl="0"/>
            <a:r>
              <a:rPr lang="en-US" dirty="0" smtClean="0"/>
              <a:t>To what degree will those functions shift to incorporate CHW functions; and what adjustments need to be made to current program workflow?</a:t>
            </a:r>
          </a:p>
          <a:p>
            <a:pPr lvl="0"/>
            <a:r>
              <a:rPr lang="en-US" dirty="0" smtClean="0"/>
              <a:t>Regardless of the specific roles/functions, consider the framework of the HIV care continuum and the RWHAP service categories contained in HAB’s PCN 16-02.</a:t>
            </a:r>
            <a:endParaRPr lang="en-US" dirty="0" smtClean="0">
              <a:solidFill>
                <a:srgbClr val="0F4D7B"/>
              </a:solidFill>
            </a:endParaRPr>
          </a:p>
          <a:p>
            <a:pPr lvl="0"/>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25</a:t>
            </a:fld>
            <a:endParaRPr lang="en-US" dirty="0"/>
          </a:p>
        </p:txBody>
      </p:sp>
    </p:spTree>
    <p:extLst>
      <p:ext uri="{BB962C8B-B14F-4D97-AF65-F5344CB8AC3E}">
        <p14:creationId xmlns:p14="http://schemas.microsoft.com/office/powerpoint/2010/main" val="475664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61256"/>
            <a:ext cx="10972800" cy="838201"/>
          </a:xfrm>
        </p:spPr>
        <p:txBody>
          <a:bodyPr>
            <a:normAutofit fontScale="90000"/>
          </a:bodyPr>
          <a:lstStyle/>
          <a:p>
            <a:pPr algn="ctr"/>
            <a:r>
              <a:rPr lang="en-US" sz="4200" b="1" dirty="0" smtClean="0">
                <a:latin typeface="+mn-lt"/>
              </a:rPr>
              <a:t>Incorporating CHWs into RWHAP programs and clinics</a:t>
            </a:r>
            <a:r>
              <a:rPr lang="en-US" sz="3200" b="1" dirty="0" smtClean="0">
                <a:solidFill>
                  <a:srgbClr val="800000"/>
                </a:solidFill>
                <a:latin typeface="+mn-lt"/>
              </a:rPr>
              <a:t>	</a:t>
            </a:r>
            <a:endParaRPr lang="en-US" sz="3200" b="1" dirty="0">
              <a:solidFill>
                <a:srgbClr val="800000"/>
              </a:solidFill>
              <a:latin typeface="+mn-lt"/>
            </a:endParaRPr>
          </a:p>
        </p:txBody>
      </p:sp>
      <p:sp>
        <p:nvSpPr>
          <p:cNvPr id="6" name="Content Placeholder 5"/>
          <p:cNvSpPr>
            <a:spLocks noGrp="1"/>
          </p:cNvSpPr>
          <p:nvPr>
            <p:ph idx="1"/>
          </p:nvPr>
        </p:nvSpPr>
        <p:spPr>
          <a:xfrm>
            <a:off x="381000" y="1143000"/>
            <a:ext cx="11201400" cy="4724400"/>
          </a:xfrm>
        </p:spPr>
        <p:txBody>
          <a:bodyPr>
            <a:normAutofit/>
          </a:bodyPr>
          <a:lstStyle/>
          <a:p>
            <a:pPr lvl="0"/>
            <a:r>
              <a:rPr lang="en-US" dirty="0" smtClean="0">
                <a:solidFill>
                  <a:srgbClr val="0F4D7B"/>
                </a:solidFill>
              </a:rPr>
              <a:t>Ryan White HIV/AIDS Programs follow the service categories detailed in HAB PCN 16-02</a:t>
            </a:r>
          </a:p>
          <a:p>
            <a:pPr lvl="0"/>
            <a:r>
              <a:rPr lang="en-US" dirty="0" smtClean="0"/>
              <a:t>The typical duties of a CHW were covered in slides 9-12 so lets list the RWHAP service categories that contain the same functions and services of a CHW</a:t>
            </a:r>
          </a:p>
          <a:p>
            <a:pPr lvl="0"/>
            <a:r>
              <a:rPr lang="en-US" dirty="0" smtClean="0"/>
              <a:t>Keep in mind that in several categories, </a:t>
            </a:r>
            <a:r>
              <a:rPr lang="en-US" i="1" dirty="0" smtClean="0"/>
              <a:t>CHWs may only perform specific tasks or roles under a category often as part of a multidisciplinary team that, collectively, provides a continuum of services that can cover both Core Medical And Support Services</a:t>
            </a:r>
          </a:p>
          <a:p>
            <a:pPr marL="0" lvl="0" indent="0">
              <a:buNone/>
            </a:pPr>
            <a:endParaRPr lang="en-US" sz="2400" dirty="0" smtClean="0"/>
          </a:p>
          <a:p>
            <a:pPr lvl="0"/>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26</a:t>
            </a:fld>
            <a:endParaRPr lang="en-US" dirty="0"/>
          </a:p>
        </p:txBody>
      </p:sp>
    </p:spTree>
    <p:extLst>
      <p:ext uri="{BB962C8B-B14F-4D97-AF65-F5344CB8AC3E}">
        <p14:creationId xmlns:p14="http://schemas.microsoft.com/office/powerpoint/2010/main" val="16836309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Autofit/>
          </a:bodyPr>
          <a:lstStyle/>
          <a:p>
            <a:r>
              <a:rPr lang="en-US" sz="3800" b="1" dirty="0" smtClean="0">
                <a:latin typeface="+mn-lt"/>
              </a:rPr>
              <a:t>Incorporating CHWs into RWHAP programs and clinics</a:t>
            </a:r>
            <a:endParaRPr lang="en-US" sz="3800" b="1" dirty="0">
              <a:solidFill>
                <a:srgbClr val="800000"/>
              </a:solidFill>
              <a:latin typeface="+mn-lt"/>
            </a:endParaRPr>
          </a:p>
        </p:txBody>
      </p:sp>
      <p:sp>
        <p:nvSpPr>
          <p:cNvPr id="6" name="Content Placeholder 5"/>
          <p:cNvSpPr>
            <a:spLocks noGrp="1"/>
          </p:cNvSpPr>
          <p:nvPr>
            <p:ph idx="1"/>
          </p:nvPr>
        </p:nvSpPr>
        <p:spPr>
          <a:xfrm>
            <a:off x="381000" y="1143000"/>
            <a:ext cx="11201400" cy="4724400"/>
          </a:xfrm>
        </p:spPr>
        <p:txBody>
          <a:bodyPr>
            <a:normAutofit/>
          </a:bodyPr>
          <a:lstStyle/>
          <a:p>
            <a:pPr marL="0" lvl="0" indent="0">
              <a:buNone/>
            </a:pPr>
            <a:r>
              <a:rPr lang="en-US" b="1" dirty="0" smtClean="0"/>
              <a:t>RWHAP Service Categories applicable to CHW functions: </a:t>
            </a:r>
          </a:p>
          <a:p>
            <a:pPr marL="0" lvl="0" indent="0">
              <a:buNone/>
            </a:pPr>
            <a:r>
              <a:rPr lang="en-US" dirty="0" smtClean="0"/>
              <a:t>Outpatient Ambulatory Health Services </a:t>
            </a:r>
          </a:p>
          <a:p>
            <a:pPr marL="0" lvl="0" indent="0">
              <a:buNone/>
            </a:pPr>
            <a:r>
              <a:rPr lang="en-US" dirty="0" smtClean="0"/>
              <a:t>Early Intervention Services (vary by RWHAP Part) </a:t>
            </a:r>
          </a:p>
          <a:p>
            <a:pPr marL="0" lvl="0" indent="0">
              <a:buNone/>
            </a:pPr>
            <a:r>
              <a:rPr lang="en-US" dirty="0" smtClean="0"/>
              <a:t>Health Education/Risk Reduction (HERR) </a:t>
            </a:r>
          </a:p>
          <a:p>
            <a:pPr marL="0" lvl="0" indent="0">
              <a:buNone/>
            </a:pPr>
            <a:r>
              <a:rPr lang="en-US" dirty="0" smtClean="0"/>
              <a:t>Non-Medical Case Management</a:t>
            </a:r>
          </a:p>
          <a:p>
            <a:pPr marL="0" lvl="0" indent="0">
              <a:buNone/>
            </a:pPr>
            <a:r>
              <a:rPr lang="en-US" dirty="0" smtClean="0"/>
              <a:t>Outreach Services</a:t>
            </a:r>
          </a:p>
          <a:p>
            <a:pPr marL="0" lvl="0" indent="0">
              <a:buNone/>
            </a:pPr>
            <a:r>
              <a:rPr lang="en-US" dirty="0" smtClean="0"/>
              <a:t>Psychosocial Support Services</a:t>
            </a:r>
          </a:p>
          <a:p>
            <a:pPr marL="0" lvl="0" indent="0">
              <a:buNone/>
            </a:pPr>
            <a:r>
              <a:rPr lang="en-US" dirty="0" smtClean="0"/>
              <a:t>Referral for Health Care and Supportive Services </a:t>
            </a:r>
            <a:endParaRPr lang="en-US" dirty="0"/>
          </a:p>
          <a:p>
            <a:pPr marL="0" lvl="0" indent="0">
              <a:buNone/>
            </a:pPr>
            <a:r>
              <a:rPr lang="en-US" sz="2400" i="1" dirty="0" smtClean="0"/>
              <a:t>CHWs may incorporate duties from multiple RWAP service categories</a:t>
            </a:r>
          </a:p>
          <a:p>
            <a:pPr lvl="0"/>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27</a:t>
            </a:fld>
            <a:endParaRPr lang="en-US" dirty="0"/>
          </a:p>
        </p:txBody>
      </p:sp>
    </p:spTree>
    <p:extLst>
      <p:ext uri="{BB962C8B-B14F-4D97-AF65-F5344CB8AC3E}">
        <p14:creationId xmlns:p14="http://schemas.microsoft.com/office/powerpoint/2010/main" val="239549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pPr algn="ctr"/>
            <a:r>
              <a:rPr lang="en-US" sz="3800" b="1" dirty="0" smtClean="0">
                <a:latin typeface="+mn-lt"/>
              </a:rPr>
              <a:t>Experiences from the field</a:t>
            </a:r>
            <a:endParaRPr lang="en-US" sz="3800" b="1" dirty="0">
              <a:latin typeface="+mn-lt"/>
            </a:endParaRPr>
          </a:p>
        </p:txBody>
      </p:sp>
      <p:sp>
        <p:nvSpPr>
          <p:cNvPr id="6" name="Content Placeholder 5"/>
          <p:cNvSpPr>
            <a:spLocks noGrp="1"/>
          </p:cNvSpPr>
          <p:nvPr>
            <p:ph idx="1"/>
          </p:nvPr>
        </p:nvSpPr>
        <p:spPr>
          <a:xfrm>
            <a:off x="381000" y="1143000"/>
            <a:ext cx="11201400" cy="4724400"/>
          </a:xfrm>
        </p:spPr>
        <p:txBody>
          <a:bodyPr>
            <a:normAutofit/>
          </a:bodyPr>
          <a:lstStyle/>
          <a:p>
            <a:pPr lvl="0"/>
            <a:endParaRPr lang="en-US" b="1" dirty="0" smtClean="0">
              <a:solidFill>
                <a:srgbClr val="0F4D7B"/>
              </a:solidFill>
            </a:endParaRPr>
          </a:p>
          <a:p>
            <a:pPr lvl="1">
              <a:lnSpc>
                <a:spcPct val="120000"/>
              </a:lnSpc>
              <a:spcBef>
                <a:spcPts val="0"/>
              </a:spcBef>
            </a:pPr>
            <a:r>
              <a:rPr lang="en-US" dirty="0">
                <a:solidFill>
                  <a:srgbClr val="002060"/>
                </a:solidFill>
              </a:rPr>
              <a:t>CHW Program at the University of </a:t>
            </a:r>
            <a:r>
              <a:rPr lang="en-US" dirty="0" smtClean="0">
                <a:solidFill>
                  <a:srgbClr val="002060"/>
                </a:solidFill>
              </a:rPr>
              <a:t>Alabama at Birmingham, 1917 Clinic</a:t>
            </a:r>
            <a:endParaRPr lang="en-US" dirty="0">
              <a:solidFill>
                <a:srgbClr val="002060"/>
              </a:solidFill>
            </a:endParaRPr>
          </a:p>
          <a:p>
            <a:pPr lvl="2">
              <a:lnSpc>
                <a:spcPct val="120000"/>
              </a:lnSpc>
              <a:spcBef>
                <a:spcPts val="0"/>
              </a:spcBef>
            </a:pPr>
            <a:r>
              <a:rPr lang="en-US" dirty="0">
                <a:solidFill>
                  <a:srgbClr val="002060"/>
                </a:solidFill>
              </a:rPr>
              <a:t>Kelly Ross-Davis, Program </a:t>
            </a:r>
            <a:r>
              <a:rPr lang="en-US" dirty="0" smtClean="0">
                <a:solidFill>
                  <a:srgbClr val="002060"/>
                </a:solidFill>
              </a:rPr>
              <a:t>Manager</a:t>
            </a:r>
          </a:p>
          <a:p>
            <a:pPr marL="914400" lvl="2" indent="0">
              <a:lnSpc>
                <a:spcPct val="120000"/>
              </a:lnSpc>
              <a:spcBef>
                <a:spcPts val="0"/>
              </a:spcBef>
              <a:buNone/>
            </a:pPr>
            <a:endParaRPr lang="en-US" dirty="0">
              <a:solidFill>
                <a:srgbClr val="002060"/>
              </a:solidFill>
            </a:endParaRPr>
          </a:p>
          <a:p>
            <a:pPr lvl="1">
              <a:lnSpc>
                <a:spcPct val="120000"/>
              </a:lnSpc>
              <a:spcBef>
                <a:spcPts val="0"/>
              </a:spcBef>
            </a:pPr>
            <a:r>
              <a:rPr lang="en-US" dirty="0">
                <a:solidFill>
                  <a:srgbClr val="002060"/>
                </a:solidFill>
              </a:rPr>
              <a:t>CHW Program at East Carolina </a:t>
            </a:r>
            <a:r>
              <a:rPr lang="en-US" dirty="0" smtClean="0">
                <a:solidFill>
                  <a:srgbClr val="002060"/>
                </a:solidFill>
              </a:rPr>
              <a:t>University, Adult Specialty Care</a:t>
            </a:r>
            <a:endParaRPr lang="en-US" dirty="0">
              <a:solidFill>
                <a:srgbClr val="002060"/>
              </a:solidFill>
            </a:endParaRPr>
          </a:p>
          <a:p>
            <a:pPr lvl="2">
              <a:lnSpc>
                <a:spcPct val="120000"/>
              </a:lnSpc>
              <a:spcBef>
                <a:spcPts val="0"/>
              </a:spcBef>
            </a:pPr>
            <a:r>
              <a:rPr lang="en-US" dirty="0" err="1">
                <a:solidFill>
                  <a:srgbClr val="002060"/>
                </a:solidFill>
              </a:rPr>
              <a:t>LaWanda</a:t>
            </a:r>
            <a:r>
              <a:rPr lang="en-US" dirty="0">
                <a:solidFill>
                  <a:srgbClr val="002060"/>
                </a:solidFill>
              </a:rPr>
              <a:t> Todd, Associate Program Manager </a:t>
            </a:r>
            <a:endParaRPr lang="en-US" dirty="0" smtClean="0">
              <a:solidFill>
                <a:srgbClr val="002060"/>
              </a:solidFill>
            </a:endParaRPr>
          </a:p>
          <a:p>
            <a:pPr lvl="2">
              <a:lnSpc>
                <a:spcPct val="120000"/>
              </a:lnSpc>
              <a:spcBef>
                <a:spcPts val="0"/>
              </a:spcBef>
            </a:pPr>
            <a:r>
              <a:rPr lang="en-US" dirty="0" smtClean="0">
                <a:solidFill>
                  <a:srgbClr val="002060"/>
                </a:solidFill>
              </a:rPr>
              <a:t>LaSean Hutcherson, </a:t>
            </a:r>
            <a:r>
              <a:rPr lang="en-US" dirty="0">
                <a:solidFill>
                  <a:srgbClr val="002060"/>
                </a:solidFill>
              </a:rPr>
              <a:t>Support </a:t>
            </a:r>
            <a:r>
              <a:rPr lang="en-US" dirty="0" smtClean="0">
                <a:solidFill>
                  <a:srgbClr val="002060"/>
                </a:solidFill>
              </a:rPr>
              <a:t>Coordinator</a:t>
            </a:r>
          </a:p>
          <a:p>
            <a:pPr lvl="2">
              <a:lnSpc>
                <a:spcPct val="120000"/>
              </a:lnSpc>
              <a:spcBef>
                <a:spcPts val="0"/>
              </a:spcBef>
            </a:pPr>
            <a:endParaRPr lang="en-US" dirty="0">
              <a:solidFill>
                <a:srgbClr val="002060"/>
              </a:solidFill>
            </a:endParaRPr>
          </a:p>
          <a:p>
            <a:pPr marL="685800"/>
            <a:r>
              <a:rPr lang="en-US" sz="2400" dirty="0" smtClean="0">
                <a:solidFill>
                  <a:srgbClr val="0F4D7B"/>
                </a:solidFill>
              </a:rPr>
              <a:t>CHW Program at Southern Nevada Health District </a:t>
            </a:r>
            <a:endParaRPr lang="en-US" sz="2200" dirty="0" smtClean="0">
              <a:solidFill>
                <a:srgbClr val="0F4D7B"/>
              </a:solidFill>
            </a:endParaRPr>
          </a:p>
          <a:p>
            <a:pPr marL="1143000" lvl="1"/>
            <a:r>
              <a:rPr lang="en-US" sz="2000" dirty="0" smtClean="0">
                <a:solidFill>
                  <a:srgbClr val="0F4D7B"/>
                </a:solidFill>
              </a:rPr>
              <a:t>Lourdes Yapjoco, Ryan White Program Manager</a:t>
            </a:r>
            <a:endParaRPr lang="en-US" sz="2000"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2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77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5176" y="538086"/>
            <a:ext cx="7357602" cy="2201765"/>
          </a:xfrm>
        </p:spPr>
        <p:txBody>
          <a:bodyPr>
            <a:normAutofit fontScale="90000"/>
          </a:bodyPr>
          <a:lstStyle/>
          <a:p>
            <a:pPr algn="ctr"/>
            <a:r>
              <a:rPr lang="en-US" sz="3100" b="1" dirty="0">
                <a:latin typeface="+mj-lt"/>
              </a:rPr>
              <a:t>University of Alabama at Birmingham</a:t>
            </a:r>
            <a:br>
              <a:rPr lang="en-US" sz="3100" b="1" dirty="0">
                <a:latin typeface="+mj-lt"/>
              </a:rPr>
            </a:br>
            <a:r>
              <a:rPr lang="en-US" sz="3100" b="1" dirty="0">
                <a:latin typeface="+mj-lt"/>
              </a:rPr>
              <a:t> </a:t>
            </a:r>
            <a:r>
              <a:rPr lang="en-US" sz="3100" b="1" dirty="0"/>
              <a:t>(UAB) </a:t>
            </a:r>
            <a:r>
              <a:rPr lang="en-US" sz="3100" b="1" dirty="0">
                <a:latin typeface="+mj-lt"/>
              </a:rPr>
              <a:t>1917 Clinic</a:t>
            </a:r>
            <a:r>
              <a:rPr lang="en-US" sz="3100" dirty="0">
                <a:latin typeface="+mj-lt"/>
              </a:rPr>
              <a:t/>
            </a:r>
            <a:br>
              <a:rPr lang="en-US" sz="3100" dirty="0">
                <a:latin typeface="+mj-lt"/>
              </a:rPr>
            </a:br>
            <a:r>
              <a:rPr lang="en-US" sz="2200" dirty="0">
                <a:latin typeface="+mj-lt"/>
              </a:rPr>
              <a:t>Tommy Williams – CHW</a:t>
            </a:r>
            <a:br>
              <a:rPr lang="en-US" sz="2200" dirty="0">
                <a:latin typeface="+mj-lt"/>
              </a:rPr>
            </a:br>
            <a:r>
              <a:rPr lang="en-US" sz="2200" dirty="0">
                <a:latin typeface="+mj-lt"/>
              </a:rPr>
              <a:t>Dominique Hector - CHW</a:t>
            </a:r>
            <a:br>
              <a:rPr lang="en-US" sz="2200" dirty="0">
                <a:latin typeface="+mj-lt"/>
              </a:rPr>
            </a:br>
            <a:r>
              <a:rPr lang="en-US" sz="2200" dirty="0">
                <a:latin typeface="+mj-lt"/>
              </a:rPr>
              <a:t>Kelly Ross-Davis – Administrative Supervisor</a:t>
            </a:r>
            <a:br>
              <a:rPr lang="en-US" sz="2200" dirty="0">
                <a:latin typeface="+mj-lt"/>
              </a:rPr>
            </a:br>
            <a:r>
              <a:rPr lang="en-US" sz="2200" dirty="0">
                <a:latin typeface="+mj-lt"/>
              </a:rPr>
              <a:t>Kathy Gaddis – Clinical Supervisor</a:t>
            </a:r>
            <a:r>
              <a:rPr lang="en-US" sz="3100" dirty="0"/>
              <a:t/>
            </a:r>
            <a:br>
              <a:rPr lang="en-US" sz="3100" dirty="0"/>
            </a:b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663863" y="5255786"/>
            <a:ext cx="8072583" cy="1023621"/>
          </a:xfrm>
        </p:spPr>
        <p:txBody>
          <a:bodyPr/>
          <a:lstStyle/>
          <a:p>
            <a:r>
              <a:rPr lang="en-US" sz="1600" dirty="0">
                <a:hlinkClick r:id="rId2"/>
              </a:rPr>
              <a:t>http://www.uab.edu/1917clinic</a:t>
            </a:r>
            <a:r>
              <a:rPr lang="en-US" sz="1600" dirty="0"/>
              <a:t> </a:t>
            </a:r>
          </a:p>
          <a:p>
            <a:r>
              <a:rPr lang="en-US" sz="1600" dirty="0">
                <a:hlinkClick r:id="rId3"/>
              </a:rPr>
              <a:t>https://www.facebook.com/1917Clinic</a:t>
            </a:r>
            <a:r>
              <a:rPr lang="en-US" sz="1600" dirty="0"/>
              <a:t> </a:t>
            </a:r>
          </a:p>
          <a:p>
            <a:endParaRPr lang="en-US" dirty="0"/>
          </a:p>
        </p:txBody>
      </p:sp>
      <p:sp>
        <p:nvSpPr>
          <p:cNvPr id="6" name="TextBox 5"/>
          <p:cNvSpPr txBox="1"/>
          <p:nvPr/>
        </p:nvSpPr>
        <p:spPr>
          <a:xfrm>
            <a:off x="1849926" y="2866599"/>
            <a:ext cx="4146487" cy="2031325"/>
          </a:xfrm>
          <a:prstGeom prst="rect">
            <a:avLst/>
          </a:prstGeom>
          <a:noFill/>
        </p:spPr>
        <p:txBody>
          <a:bodyPr wrap="square" rtlCol="0">
            <a:spAutoFit/>
          </a:bodyPr>
          <a:lstStyle/>
          <a:p>
            <a:pPr defTabSz="457200"/>
            <a:r>
              <a:rPr lang="en-US" dirty="0">
                <a:solidFill>
                  <a:prstClr val="black"/>
                </a:solidFill>
                <a:latin typeface="Calibri"/>
              </a:rPr>
              <a:t>The mission of the 1917 Clinic is to address the needs of patients, their families and significant others, the scientific community, and the community at large in responding to the urgent and unique issues surround HIV/AIDS.</a:t>
            </a:r>
          </a:p>
          <a:p>
            <a:pPr defTabSz="457200"/>
            <a:endParaRPr lang="en-US" dirty="0">
              <a:solidFill>
                <a:prstClr val="black"/>
              </a:solidFill>
              <a:latin typeface="Calibri"/>
            </a:endParaRPr>
          </a:p>
        </p:txBody>
      </p:sp>
      <p:sp>
        <p:nvSpPr>
          <p:cNvPr id="7" name="TextBox 6"/>
          <p:cNvSpPr txBox="1"/>
          <p:nvPr/>
        </p:nvSpPr>
        <p:spPr>
          <a:xfrm>
            <a:off x="6182476" y="2881983"/>
            <a:ext cx="4286349" cy="3046988"/>
          </a:xfrm>
          <a:prstGeom prst="rect">
            <a:avLst/>
          </a:prstGeom>
          <a:noFill/>
        </p:spPr>
        <p:txBody>
          <a:bodyPr wrap="square" rtlCol="0">
            <a:spAutoFit/>
          </a:bodyPr>
          <a:lstStyle/>
          <a:p>
            <a:pPr defTabSz="457200"/>
            <a:r>
              <a:rPr lang="en-US" sz="1600" b="1" dirty="0">
                <a:solidFill>
                  <a:srgbClr val="006600"/>
                </a:solidFill>
                <a:latin typeface="Calibri"/>
              </a:rPr>
              <a:t>CHW Focus Population – Linkage to Care:</a:t>
            </a:r>
          </a:p>
          <a:p>
            <a:pPr marL="285750" indent="-285750" defTabSz="457200">
              <a:buFont typeface="Arial" panose="020B0604020202020204" pitchFamily="34" charset="0"/>
              <a:buChar char="•"/>
            </a:pPr>
            <a:r>
              <a:rPr lang="en-US" sz="1600" dirty="0">
                <a:solidFill>
                  <a:srgbClr val="006600"/>
                </a:solidFill>
                <a:latin typeface="Calibri"/>
              </a:rPr>
              <a:t>New patients who have arrived to New Patient Orientation (NPO), but not arrived to provider appointment.</a:t>
            </a:r>
          </a:p>
          <a:p>
            <a:pPr marL="285750" indent="-285750" defTabSz="457200">
              <a:buFont typeface="Arial" panose="020B0604020202020204" pitchFamily="34" charset="0"/>
              <a:buChar char="•"/>
            </a:pPr>
            <a:r>
              <a:rPr lang="en-US" sz="1600" dirty="0">
                <a:solidFill>
                  <a:srgbClr val="006600"/>
                </a:solidFill>
                <a:latin typeface="Calibri"/>
              </a:rPr>
              <a:t>Patients who did not arrive for the first scheduled NPO (had to be rescheduled at least one time). </a:t>
            </a:r>
          </a:p>
          <a:p>
            <a:pPr marL="285750" indent="-285750" defTabSz="457200">
              <a:buFont typeface="Arial" panose="020B0604020202020204" pitchFamily="34" charset="0"/>
              <a:buChar char="•"/>
            </a:pPr>
            <a:r>
              <a:rPr lang="en-US" sz="1600" dirty="0">
                <a:solidFill>
                  <a:srgbClr val="006600"/>
                </a:solidFill>
                <a:latin typeface="Calibri"/>
              </a:rPr>
              <a:t>All Reconnect patients who are reinitiating care.</a:t>
            </a:r>
          </a:p>
          <a:p>
            <a:pPr defTabSz="457200"/>
            <a:r>
              <a:rPr lang="en-US" sz="1600" dirty="0">
                <a:solidFill>
                  <a:srgbClr val="006600"/>
                </a:solidFill>
                <a:latin typeface="Calibri"/>
              </a:rPr>
              <a:t>      (VL &gt; 1000)</a:t>
            </a:r>
          </a:p>
          <a:p>
            <a:pPr defTabSz="457200"/>
            <a:endParaRPr lang="en-US" sz="1600" dirty="0">
              <a:solidFill>
                <a:srgbClr val="006600"/>
              </a:solidFill>
              <a:latin typeface="Calibri"/>
            </a:endParaRPr>
          </a:p>
          <a:p>
            <a:pPr defTabSz="457200"/>
            <a:endParaRPr lang="en-US" sz="1600" dirty="0">
              <a:solidFill>
                <a:prstClr val="black"/>
              </a:solidFill>
              <a:latin typeface="Calibri"/>
            </a:endParaRPr>
          </a:p>
        </p:txBody>
      </p:sp>
      <p:pic>
        <p:nvPicPr>
          <p:cNvPr id="4" name="Picture 3"/>
          <p:cNvPicPr>
            <a:picLocks noChangeAspect="1"/>
          </p:cNvPicPr>
          <p:nvPr/>
        </p:nvPicPr>
        <p:blipFill>
          <a:blip r:embed="rId4"/>
          <a:stretch>
            <a:fillRect/>
          </a:stretch>
        </p:blipFill>
        <p:spPr>
          <a:xfrm>
            <a:off x="8726994" y="0"/>
            <a:ext cx="1941006" cy="1145512"/>
          </a:xfrm>
          <a:prstGeom prst="rect">
            <a:avLst/>
          </a:prstGeom>
        </p:spPr>
      </p:pic>
    </p:spTree>
    <p:extLst>
      <p:ext uri="{BB962C8B-B14F-4D97-AF65-F5344CB8AC3E}">
        <p14:creationId xmlns:p14="http://schemas.microsoft.com/office/powerpoint/2010/main" val="3014811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fontScale="90000"/>
          </a:bodyPr>
          <a:lstStyle/>
          <a:p>
            <a:r>
              <a:rPr lang="en-US" sz="4000" b="1" dirty="0" smtClean="0">
                <a:solidFill>
                  <a:srgbClr val="0F4D7B"/>
                </a:solidFill>
                <a:latin typeface="+mn-lt"/>
              </a:rPr>
              <a:t>Health Resources and Services Administration (HRSA) Overview</a:t>
            </a:r>
            <a:endParaRPr lang="en-US" sz="3200" b="1" dirty="0">
              <a:solidFill>
                <a:srgbClr val="800000"/>
              </a:solidFill>
              <a:latin typeface="+mn-lt"/>
            </a:endParaRPr>
          </a:p>
        </p:txBody>
      </p:sp>
      <p:sp>
        <p:nvSpPr>
          <p:cNvPr id="6" name="Content Placeholder 5"/>
          <p:cNvSpPr>
            <a:spLocks noGrp="1"/>
          </p:cNvSpPr>
          <p:nvPr>
            <p:ph idx="1"/>
          </p:nvPr>
        </p:nvSpPr>
        <p:spPr>
          <a:xfrm>
            <a:off x="381000" y="1143000"/>
            <a:ext cx="11201400" cy="4724400"/>
          </a:xfrm>
        </p:spPr>
        <p:txBody>
          <a:bodyPr>
            <a:normAutofit/>
          </a:bodyPr>
          <a:lstStyle/>
          <a:p>
            <a:r>
              <a:rPr lang="en-US" dirty="0"/>
              <a:t>Supports more than 90 programs that provide health care to people who are geographically isolated, economically or medically vulnerable through grants and cooperative agreements to more than 3,000 awardees, including community and faith-based organizations, colleges and universities, hospitals, state, local, and tribal governments, and private entities</a:t>
            </a:r>
          </a:p>
          <a:p>
            <a:endParaRPr lang="en-US" dirty="0"/>
          </a:p>
          <a:p>
            <a:r>
              <a:rPr lang="en-US" dirty="0"/>
              <a:t>Every year, HRSA programs serve tens of millions of people, including people living with HIV/AIDS, pregnant women, mothers and their families, and those otherwise unable to access quality health care </a:t>
            </a:r>
          </a:p>
          <a:p>
            <a:pPr marL="0" lvl="0" indent="0">
              <a:buNone/>
            </a:pPr>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3</a:t>
            </a:fld>
            <a:endParaRPr lang="en-US" dirty="0"/>
          </a:p>
        </p:txBody>
      </p:sp>
    </p:spTree>
    <p:extLst>
      <p:ext uri="{BB962C8B-B14F-4D97-AF65-F5344CB8AC3E}">
        <p14:creationId xmlns:p14="http://schemas.microsoft.com/office/powerpoint/2010/main" val="174409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453" y="2891165"/>
            <a:ext cx="8229600" cy="475162"/>
          </a:xfrm>
        </p:spPr>
        <p:txBody>
          <a:bodyPr/>
          <a:lstStyle/>
          <a:p>
            <a:r>
              <a:rPr lang="en-US" b="1" dirty="0" smtClean="0">
                <a:latin typeface="+mn-lt"/>
              </a:rPr>
              <a:t>Health Outcomes</a:t>
            </a:r>
            <a:endParaRPr lang="en-US" b="1" dirty="0">
              <a:latin typeface="+mn-lt"/>
            </a:endParaRPr>
          </a:p>
        </p:txBody>
      </p:sp>
      <p:sp>
        <p:nvSpPr>
          <p:cNvPr id="3" name="Text Placeholder 2"/>
          <p:cNvSpPr>
            <a:spLocks noGrp="1"/>
          </p:cNvSpPr>
          <p:nvPr>
            <p:ph type="body" idx="1"/>
          </p:nvPr>
        </p:nvSpPr>
        <p:spPr>
          <a:xfrm>
            <a:off x="1866897" y="3517053"/>
            <a:ext cx="8252848" cy="3642101"/>
          </a:xfrm>
        </p:spPr>
        <p:txBody>
          <a:bodyPr/>
          <a:lstStyle/>
          <a:p>
            <a:r>
              <a:rPr lang="en-US" sz="2400" dirty="0">
                <a:latin typeface="+mj-lt"/>
              </a:rPr>
              <a:t>HIV Viral Load </a:t>
            </a:r>
          </a:p>
          <a:p>
            <a:pPr lvl="1"/>
            <a:r>
              <a:rPr lang="en-US" sz="2000" dirty="0">
                <a:latin typeface="+mj-lt"/>
              </a:rPr>
              <a:t>91% of ≤1000</a:t>
            </a:r>
          </a:p>
          <a:p>
            <a:pPr lvl="1"/>
            <a:r>
              <a:rPr lang="en-US" sz="2000" dirty="0">
                <a:latin typeface="+mj-lt"/>
              </a:rPr>
              <a:t>88% have ≤ 200</a:t>
            </a:r>
          </a:p>
          <a:p>
            <a:r>
              <a:rPr lang="en-US" dirty="0" smtClean="0">
                <a:solidFill>
                  <a:schemeClr val="tx1"/>
                </a:solidFill>
                <a:latin typeface="+mj-lt"/>
              </a:rPr>
              <a:t>Retention Rate - 82 %</a:t>
            </a:r>
          </a:p>
          <a:p>
            <a:pPr lvl="1"/>
            <a:r>
              <a:rPr lang="en-US" dirty="0" smtClean="0">
                <a:solidFill>
                  <a:schemeClr val="tx1"/>
                </a:solidFill>
                <a:latin typeface="+mj-lt"/>
              </a:rPr>
              <a:t>HRSA Measure of 2 visits within a year period separated by 3 months</a:t>
            </a:r>
          </a:p>
          <a:p>
            <a:endParaRPr lang="en-US" dirty="0" smtClean="0">
              <a:solidFill>
                <a:schemeClr val="tx1"/>
              </a:solidFill>
            </a:endParaRPr>
          </a:p>
          <a:p>
            <a:endParaRPr lang="en-US" dirty="0" smtClean="0">
              <a:solidFill>
                <a:schemeClr val="tx1"/>
              </a:solidFill>
            </a:endParaRPr>
          </a:p>
          <a:p>
            <a:endParaRPr lang="en-US" sz="3600" dirty="0"/>
          </a:p>
          <a:p>
            <a:endParaRPr lang="en-US" dirty="0" smtClean="0"/>
          </a:p>
        </p:txBody>
      </p:sp>
      <p:sp>
        <p:nvSpPr>
          <p:cNvPr id="6" name="TextBox 5"/>
          <p:cNvSpPr txBox="1"/>
          <p:nvPr/>
        </p:nvSpPr>
        <p:spPr>
          <a:xfrm>
            <a:off x="2417793" y="724552"/>
            <a:ext cx="8431079" cy="553998"/>
          </a:xfrm>
          <a:prstGeom prst="rect">
            <a:avLst/>
          </a:prstGeom>
          <a:noFill/>
        </p:spPr>
        <p:txBody>
          <a:bodyPr wrap="square" rtlCol="0">
            <a:spAutoFit/>
          </a:bodyPr>
          <a:lstStyle/>
          <a:p>
            <a:pPr defTabSz="457200"/>
            <a:r>
              <a:rPr lang="en-US" sz="3000" b="1" dirty="0">
                <a:solidFill>
                  <a:prstClr val="black"/>
                </a:solidFill>
                <a:latin typeface="Calibri" panose="020F0502020204030204" pitchFamily="34" charset="0"/>
                <a:cs typeface="Calibri" panose="020F0502020204030204" pitchFamily="34" charset="0"/>
              </a:rPr>
              <a:t>Service Area and Services provided</a:t>
            </a:r>
          </a:p>
        </p:txBody>
      </p:sp>
      <p:sp>
        <p:nvSpPr>
          <p:cNvPr id="7" name="TextBox 6"/>
          <p:cNvSpPr txBox="1"/>
          <p:nvPr/>
        </p:nvSpPr>
        <p:spPr>
          <a:xfrm>
            <a:off x="1866898" y="1429276"/>
            <a:ext cx="7815019" cy="1200329"/>
          </a:xfrm>
          <a:prstGeom prst="rect">
            <a:avLst/>
          </a:prstGeom>
          <a:noFill/>
        </p:spPr>
        <p:txBody>
          <a:bodyPr wrap="square" rtlCol="0">
            <a:spAutoFit/>
          </a:bodyPr>
          <a:lstStyle/>
          <a:p>
            <a:pPr marL="285750" indent="-285750" defTabSz="457200">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Clinic population 3457</a:t>
            </a:r>
          </a:p>
          <a:p>
            <a:pPr marL="285750" indent="-285750" defTabSz="457200">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Majority live in Alabama</a:t>
            </a:r>
          </a:p>
          <a:p>
            <a:pPr marL="285750" indent="-285750" defTabSz="457200">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Target area is Birmingham and 7 surrounding counties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6738" y="1"/>
            <a:ext cx="2231262" cy="1316334"/>
          </a:xfrm>
          <a:prstGeom prst="rect">
            <a:avLst/>
          </a:prstGeom>
        </p:spPr>
      </p:pic>
    </p:spTree>
    <p:extLst>
      <p:ext uri="{BB962C8B-B14F-4D97-AF65-F5344CB8AC3E}">
        <p14:creationId xmlns:p14="http://schemas.microsoft.com/office/powerpoint/2010/main" val="47784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4439" y="840664"/>
            <a:ext cx="8229600" cy="567564"/>
          </a:xfrm>
        </p:spPr>
        <p:txBody>
          <a:bodyPr/>
          <a:lstStyle/>
          <a:p>
            <a:r>
              <a:rPr lang="en-US" sz="3200" b="1" dirty="0">
                <a:latin typeface="+mn-lt"/>
              </a:rPr>
              <a:t>Gender and Race</a:t>
            </a:r>
          </a:p>
        </p:txBody>
      </p:sp>
      <p:graphicFrame>
        <p:nvGraphicFramePr>
          <p:cNvPr id="6" name="Chart 5"/>
          <p:cNvGraphicFramePr/>
          <p:nvPr>
            <p:extLst/>
          </p:nvPr>
        </p:nvGraphicFramePr>
        <p:xfrm>
          <a:off x="1678983" y="1631607"/>
          <a:ext cx="4664991" cy="39322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nvPr>
        </p:nvGraphicFramePr>
        <p:xfrm>
          <a:off x="6343974" y="1631607"/>
          <a:ext cx="4479011" cy="3425125"/>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p:cNvPicPr>
            <a:picLocks noChangeAspect="1"/>
          </p:cNvPicPr>
          <p:nvPr/>
        </p:nvPicPr>
        <p:blipFill>
          <a:blip r:embed="rId5"/>
          <a:stretch>
            <a:fillRect/>
          </a:stretch>
        </p:blipFill>
        <p:spPr>
          <a:xfrm>
            <a:off x="8436672" y="0"/>
            <a:ext cx="2231329" cy="1316850"/>
          </a:xfrm>
          <a:prstGeom prst="rect">
            <a:avLst/>
          </a:prstGeom>
        </p:spPr>
      </p:pic>
    </p:spTree>
    <p:extLst>
      <p:ext uri="{BB962C8B-B14F-4D97-AF65-F5344CB8AC3E}">
        <p14:creationId xmlns:p14="http://schemas.microsoft.com/office/powerpoint/2010/main" val="3000410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1981200" y="1034888"/>
            <a:ext cx="8229600" cy="832540"/>
          </a:xfrm>
          <a:prstGeom prst="rect">
            <a:avLst/>
          </a:prstGeom>
        </p:spPr>
        <p:txBody>
          <a:bodyPr spcFirstLastPara="1" wrap="square" lIns="91425" tIns="45700" rIns="91425" bIns="45700" anchor="t" anchorCtr="0">
            <a:noAutofit/>
          </a:bodyPr>
          <a:lstStyle/>
          <a:p>
            <a:pPr>
              <a:lnSpc>
                <a:spcPct val="90000"/>
              </a:lnSpc>
              <a:spcBef>
                <a:spcPts val="0"/>
              </a:spcBef>
            </a:pPr>
            <a:r>
              <a:rPr lang="en-US" sz="3200" b="1" dirty="0">
                <a:latin typeface="+mn-lt"/>
                <a:ea typeface="Avenir"/>
                <a:cs typeface="Avenir"/>
                <a:sym typeface="Avenir"/>
              </a:rPr>
              <a:t>Income and Insurance </a:t>
            </a:r>
            <a:endParaRPr sz="3200" b="1" dirty="0">
              <a:latin typeface="+mn-lt"/>
              <a:ea typeface="Avenir"/>
              <a:cs typeface="Avenir"/>
              <a:sym typeface="Avenir"/>
            </a:endParaRPr>
          </a:p>
        </p:txBody>
      </p:sp>
      <p:sp>
        <p:nvSpPr>
          <p:cNvPr id="48" name="Shape 48"/>
          <p:cNvSpPr txBox="1">
            <a:spLocks noGrp="1"/>
          </p:cNvSpPr>
          <p:nvPr>
            <p:ph type="body" idx="1"/>
          </p:nvPr>
        </p:nvSpPr>
        <p:spPr>
          <a:xfrm>
            <a:off x="1981200" y="1578275"/>
            <a:ext cx="8229600" cy="4790400"/>
          </a:xfrm>
          <a:prstGeom prst="rect">
            <a:avLst/>
          </a:prstGeom>
        </p:spPr>
        <p:txBody>
          <a:bodyPr spcFirstLastPara="1" wrap="square" lIns="91425" tIns="45700" rIns="91425" bIns="45700" anchor="t" anchorCtr="0">
            <a:noAutofit/>
          </a:bodyPr>
          <a:lstStyle/>
          <a:p>
            <a:pPr>
              <a:lnSpc>
                <a:spcPct val="150000"/>
              </a:lnSpc>
              <a:spcBef>
                <a:spcPts val="0"/>
              </a:spcBef>
              <a:buSzPts val="2000"/>
              <a:buFont typeface="Wingdings" panose="05000000000000000000" pitchFamily="2" charset="2"/>
              <a:buChar char="Ø"/>
            </a:pPr>
            <a:endParaRPr lang="en-US" sz="2000" dirty="0">
              <a:latin typeface="Avenir"/>
              <a:ea typeface="Avenir"/>
              <a:cs typeface="Avenir"/>
              <a:sym typeface="Avenir"/>
            </a:endParaRPr>
          </a:p>
          <a:p>
            <a:pPr>
              <a:lnSpc>
                <a:spcPct val="150000"/>
              </a:lnSpc>
              <a:spcBef>
                <a:spcPts val="0"/>
              </a:spcBef>
              <a:buSzPts val="2000"/>
              <a:buFont typeface="Arial" panose="020B0604020202020204" pitchFamily="34" charset="0"/>
              <a:buChar char="•"/>
            </a:pPr>
            <a:r>
              <a:rPr lang="en-US" sz="2400" dirty="0">
                <a:latin typeface="+mn-lt"/>
                <a:ea typeface="Avenir"/>
                <a:cs typeface="Avenir"/>
                <a:sym typeface="Avenir"/>
              </a:rPr>
              <a:t>89% have income below 100 % of the Federal Poverty Level</a:t>
            </a:r>
            <a:endParaRPr sz="2400" dirty="0">
              <a:latin typeface="+mn-lt"/>
              <a:ea typeface="Avenir"/>
              <a:cs typeface="Avenir"/>
              <a:sym typeface="Avenir"/>
            </a:endParaRPr>
          </a:p>
          <a:p>
            <a:pPr>
              <a:lnSpc>
                <a:spcPct val="150000"/>
              </a:lnSpc>
              <a:spcBef>
                <a:spcPts val="0"/>
              </a:spcBef>
              <a:buSzPts val="2000"/>
              <a:buFont typeface="Arial" panose="020B0604020202020204" pitchFamily="34" charset="0"/>
              <a:buChar char="•"/>
            </a:pPr>
            <a:r>
              <a:rPr lang="en-US" sz="2400" dirty="0">
                <a:latin typeface="+mn-lt"/>
                <a:ea typeface="Avenir"/>
                <a:cs typeface="Avenir"/>
                <a:sym typeface="Avenir"/>
              </a:rPr>
              <a:t>26% have private insurance independently </a:t>
            </a:r>
          </a:p>
          <a:p>
            <a:pPr>
              <a:lnSpc>
                <a:spcPct val="150000"/>
              </a:lnSpc>
              <a:spcBef>
                <a:spcPts val="0"/>
              </a:spcBef>
              <a:buSzPts val="2000"/>
              <a:buFont typeface="Arial" panose="020B0604020202020204" pitchFamily="34" charset="0"/>
              <a:buChar char="•"/>
            </a:pPr>
            <a:r>
              <a:rPr lang="en-US" sz="2400" dirty="0">
                <a:latin typeface="+mn-lt"/>
                <a:ea typeface="Avenir"/>
                <a:cs typeface="Avenir"/>
                <a:sym typeface="Avenir"/>
              </a:rPr>
              <a:t>35% have Medicare or Medicaid</a:t>
            </a:r>
            <a:endParaRPr lang="en-US" sz="2400" dirty="0">
              <a:solidFill>
                <a:srgbClr val="000000"/>
              </a:solidFill>
              <a:latin typeface="+mn-lt"/>
              <a:ea typeface="Avenir"/>
              <a:cs typeface="Avenir"/>
              <a:sym typeface="Avenir"/>
            </a:endParaRPr>
          </a:p>
          <a:p>
            <a:pPr>
              <a:lnSpc>
                <a:spcPct val="150000"/>
              </a:lnSpc>
              <a:spcBef>
                <a:spcPts val="0"/>
              </a:spcBef>
              <a:buSzPts val="2000"/>
              <a:buFont typeface="Arial" panose="020B0604020202020204" pitchFamily="34" charset="0"/>
              <a:buChar char="•"/>
            </a:pPr>
            <a:r>
              <a:rPr lang="en-US" sz="2400" dirty="0">
                <a:latin typeface="+mn-lt"/>
                <a:ea typeface="Avenir"/>
                <a:cs typeface="Avenir"/>
                <a:sym typeface="Avenir"/>
              </a:rPr>
              <a:t>24% have private health insurance through the Alabama Department of Public Health</a:t>
            </a:r>
            <a:endParaRPr sz="2400" dirty="0">
              <a:solidFill>
                <a:srgbClr val="000000"/>
              </a:solidFill>
              <a:latin typeface="+mn-lt"/>
              <a:ea typeface="Avenir"/>
              <a:cs typeface="Avenir"/>
              <a:sym typeface="Avenir"/>
            </a:endParaRPr>
          </a:p>
          <a:p>
            <a:pPr>
              <a:lnSpc>
                <a:spcPct val="150000"/>
              </a:lnSpc>
              <a:spcBef>
                <a:spcPts val="0"/>
              </a:spcBef>
              <a:buSzPts val="2000"/>
              <a:buFont typeface="Arial" panose="020B0604020202020204" pitchFamily="34" charset="0"/>
              <a:buChar char="•"/>
            </a:pPr>
            <a:r>
              <a:rPr lang="en-US" sz="2400" dirty="0">
                <a:latin typeface="+mn-lt"/>
                <a:ea typeface="Avenir"/>
                <a:cs typeface="Avenir"/>
                <a:sym typeface="Avenir"/>
              </a:rPr>
              <a:t>15% have no insurance</a:t>
            </a:r>
          </a:p>
        </p:txBody>
      </p:sp>
      <p:pic>
        <p:nvPicPr>
          <p:cNvPr id="2" name="Picture 1"/>
          <p:cNvPicPr>
            <a:picLocks noChangeAspect="1"/>
          </p:cNvPicPr>
          <p:nvPr/>
        </p:nvPicPr>
        <p:blipFill>
          <a:blip r:embed="rId3"/>
          <a:stretch>
            <a:fillRect/>
          </a:stretch>
        </p:blipFill>
        <p:spPr>
          <a:xfrm>
            <a:off x="8436672" y="7191"/>
            <a:ext cx="2231329" cy="1316850"/>
          </a:xfrm>
          <a:prstGeom prst="rect">
            <a:avLst/>
          </a:prstGeom>
        </p:spPr>
      </p:pic>
    </p:spTree>
    <p:extLst>
      <p:ext uri="{BB962C8B-B14F-4D97-AF65-F5344CB8AC3E}">
        <p14:creationId xmlns:p14="http://schemas.microsoft.com/office/powerpoint/2010/main" val="2565246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433" y="832462"/>
            <a:ext cx="5530644" cy="567564"/>
          </a:xfrm>
        </p:spPr>
        <p:txBody>
          <a:bodyPr/>
          <a:lstStyle/>
          <a:p>
            <a:r>
              <a:rPr lang="en-US" sz="3200" b="1" dirty="0">
                <a:latin typeface="+mn-lt"/>
              </a:rPr>
              <a:t>Services Provided</a:t>
            </a:r>
          </a:p>
        </p:txBody>
      </p:sp>
      <p:sp>
        <p:nvSpPr>
          <p:cNvPr id="3" name="Text Placeholder 2"/>
          <p:cNvSpPr>
            <a:spLocks noGrp="1"/>
          </p:cNvSpPr>
          <p:nvPr>
            <p:ph type="body" idx="1"/>
          </p:nvPr>
        </p:nvSpPr>
        <p:spPr>
          <a:xfrm>
            <a:off x="1981200" y="1756282"/>
            <a:ext cx="8229600" cy="4876957"/>
          </a:xfrm>
        </p:spPr>
        <p:txBody>
          <a:bodyPr/>
          <a:lstStyle/>
          <a:p>
            <a:r>
              <a:rPr lang="en-US" sz="2400" dirty="0">
                <a:latin typeface="+mn-lt"/>
              </a:rPr>
              <a:t>HIV </a:t>
            </a:r>
            <a:r>
              <a:rPr lang="en-US" sz="2400" dirty="0" smtClean="0">
                <a:latin typeface="+mn-lt"/>
              </a:rPr>
              <a:t>Testing</a:t>
            </a:r>
          </a:p>
          <a:p>
            <a:r>
              <a:rPr lang="en-US" sz="2400" dirty="0" smtClean="0">
                <a:latin typeface="+mn-lt"/>
              </a:rPr>
              <a:t>Ambulatory </a:t>
            </a:r>
            <a:r>
              <a:rPr lang="en-US" sz="2400" dirty="0">
                <a:latin typeface="+mn-lt"/>
              </a:rPr>
              <a:t>HIV primary, specialty medical, oral health care</a:t>
            </a:r>
          </a:p>
          <a:p>
            <a:r>
              <a:rPr lang="en-US" sz="2400" dirty="0">
                <a:latin typeface="+mn-lt"/>
              </a:rPr>
              <a:t>Medical case management</a:t>
            </a:r>
          </a:p>
          <a:p>
            <a:r>
              <a:rPr lang="en-US" sz="2400" dirty="0">
                <a:latin typeface="+mn-lt"/>
              </a:rPr>
              <a:t>Mental health counseling including addiction </a:t>
            </a:r>
          </a:p>
          <a:p>
            <a:r>
              <a:rPr lang="en-US" sz="2400" dirty="0">
                <a:latin typeface="+mn-lt"/>
              </a:rPr>
              <a:t>Nutrition Counseling – Nutritionist</a:t>
            </a:r>
          </a:p>
          <a:p>
            <a:r>
              <a:rPr lang="en-US" sz="2400" dirty="0">
                <a:latin typeface="+mn-lt"/>
              </a:rPr>
              <a:t>Medication Adherence Counseling</a:t>
            </a:r>
          </a:p>
          <a:p>
            <a:r>
              <a:rPr lang="en-US" sz="2400" dirty="0">
                <a:latin typeface="+mn-lt"/>
              </a:rPr>
              <a:t>Education and training for the community and healthcare workers</a:t>
            </a:r>
          </a:p>
          <a:p>
            <a:r>
              <a:rPr lang="en-US" sz="2400" dirty="0">
                <a:latin typeface="+mn-lt"/>
              </a:rPr>
              <a:t>Clinical and Behavioral Research</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6738" y="1"/>
            <a:ext cx="2231262" cy="1316334"/>
          </a:xfrm>
          <a:prstGeom prst="rect">
            <a:avLst/>
          </a:prstGeom>
        </p:spPr>
      </p:pic>
    </p:spTree>
    <p:extLst>
      <p:ext uri="{BB962C8B-B14F-4D97-AF65-F5344CB8AC3E}">
        <p14:creationId xmlns:p14="http://schemas.microsoft.com/office/powerpoint/2010/main" val="3707992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15871"/>
            <a:ext cx="5441182" cy="567564"/>
          </a:xfrm>
        </p:spPr>
        <p:txBody>
          <a:bodyPr/>
          <a:lstStyle/>
          <a:p>
            <a:r>
              <a:rPr lang="en-US" sz="3200" b="1" dirty="0">
                <a:latin typeface="+mn-lt"/>
              </a:rPr>
              <a:t>UAB 1917 Clinic CHW Team</a:t>
            </a:r>
          </a:p>
        </p:txBody>
      </p:sp>
      <p:pic>
        <p:nvPicPr>
          <p:cNvPr id="4" name="Picture 3"/>
          <p:cNvPicPr>
            <a:picLocks noChangeAspect="1"/>
          </p:cNvPicPr>
          <p:nvPr/>
        </p:nvPicPr>
        <p:blipFill>
          <a:blip r:embed="rId2"/>
          <a:stretch>
            <a:fillRect/>
          </a:stretch>
        </p:blipFill>
        <p:spPr>
          <a:xfrm rot="189003">
            <a:off x="9202681" y="4155900"/>
            <a:ext cx="1054699" cy="1481456"/>
          </a:xfrm>
          <a:prstGeom prst="rect">
            <a:avLst/>
          </a:prstGeom>
        </p:spPr>
      </p:pic>
      <p:pic>
        <p:nvPicPr>
          <p:cNvPr id="15" name="Picture 14"/>
          <p:cNvPicPr>
            <a:picLocks noChangeAspect="1"/>
          </p:cNvPicPr>
          <p:nvPr/>
        </p:nvPicPr>
        <p:blipFill rotWithShape="1">
          <a:blip r:embed="rId3"/>
          <a:srcRect l="6535" t="3393" r="10990" b="7864"/>
          <a:stretch/>
        </p:blipFill>
        <p:spPr>
          <a:xfrm rot="175023">
            <a:off x="8738549" y="1480228"/>
            <a:ext cx="1794093" cy="1677066"/>
          </a:xfrm>
          <a:prstGeom prst="rect">
            <a:avLst/>
          </a:prstGeom>
        </p:spPr>
      </p:pic>
      <p:pic>
        <p:nvPicPr>
          <p:cNvPr id="16" name="Picture 15"/>
          <p:cNvPicPr>
            <a:picLocks noChangeAspect="1"/>
          </p:cNvPicPr>
          <p:nvPr/>
        </p:nvPicPr>
        <p:blipFill rotWithShape="1">
          <a:blip r:embed="rId4"/>
          <a:srcRect l="5662" t="6210" r="4514" b="7794"/>
          <a:stretch/>
        </p:blipFill>
        <p:spPr>
          <a:xfrm>
            <a:off x="6853700" y="5230640"/>
            <a:ext cx="1669646" cy="1305588"/>
          </a:xfrm>
          <a:prstGeom prst="rect">
            <a:avLst/>
          </a:prstGeom>
        </p:spPr>
      </p:pic>
      <p:pic>
        <p:nvPicPr>
          <p:cNvPr id="7" name="Picture 6"/>
          <p:cNvPicPr>
            <a:picLocks noChangeAspect="1"/>
          </p:cNvPicPr>
          <p:nvPr/>
        </p:nvPicPr>
        <p:blipFill>
          <a:blip r:embed="rId5"/>
          <a:stretch>
            <a:fillRect/>
          </a:stretch>
        </p:blipFill>
        <p:spPr>
          <a:xfrm>
            <a:off x="8436672" y="6369"/>
            <a:ext cx="2231329" cy="1316850"/>
          </a:xfrm>
          <a:prstGeom prst="rect">
            <a:avLst/>
          </a:prstGeom>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t="6414" r="15534"/>
          <a:stretch/>
        </p:blipFill>
        <p:spPr>
          <a:xfrm rot="374248">
            <a:off x="6949267" y="3240589"/>
            <a:ext cx="2123914" cy="1764920"/>
          </a:xfrm>
          <a:prstGeom prst="rect">
            <a:avLst/>
          </a:prstGeom>
        </p:spPr>
      </p:pic>
      <p:sp>
        <p:nvSpPr>
          <p:cNvPr id="24" name="Rounded Rectangle 23"/>
          <p:cNvSpPr/>
          <p:nvPr/>
        </p:nvSpPr>
        <p:spPr>
          <a:xfrm>
            <a:off x="2956602" y="1743479"/>
            <a:ext cx="2156077" cy="71408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r>
              <a:rPr lang="en-US" dirty="0">
                <a:solidFill>
                  <a:prstClr val="white"/>
                </a:solidFill>
                <a:latin typeface="Calibri"/>
              </a:rPr>
              <a:t>Clinic Director</a:t>
            </a:r>
          </a:p>
        </p:txBody>
      </p:sp>
      <p:sp>
        <p:nvSpPr>
          <p:cNvPr id="25" name="Rounded Rectangle 24"/>
          <p:cNvSpPr/>
          <p:nvPr/>
        </p:nvSpPr>
        <p:spPr>
          <a:xfrm>
            <a:off x="1658534" y="2967603"/>
            <a:ext cx="2156077" cy="71408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r>
              <a:rPr lang="en-US" dirty="0">
                <a:solidFill>
                  <a:prstClr val="white"/>
                </a:solidFill>
                <a:latin typeface="Calibri"/>
              </a:rPr>
              <a:t>Clinical Supervisor</a:t>
            </a:r>
          </a:p>
        </p:txBody>
      </p:sp>
      <p:sp>
        <p:nvSpPr>
          <p:cNvPr id="26" name="Rounded Rectangle 25"/>
          <p:cNvSpPr/>
          <p:nvPr/>
        </p:nvSpPr>
        <p:spPr>
          <a:xfrm>
            <a:off x="3982642" y="2944125"/>
            <a:ext cx="2156077" cy="71408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r>
              <a:rPr lang="en-US" dirty="0">
                <a:solidFill>
                  <a:prstClr val="white"/>
                </a:solidFill>
                <a:latin typeface="Calibri"/>
              </a:rPr>
              <a:t>Administrative Supervisor</a:t>
            </a:r>
          </a:p>
        </p:txBody>
      </p:sp>
      <p:sp>
        <p:nvSpPr>
          <p:cNvPr id="27" name="Rounded Rectangle 26"/>
          <p:cNvSpPr/>
          <p:nvPr/>
        </p:nvSpPr>
        <p:spPr>
          <a:xfrm>
            <a:off x="4985318" y="4182540"/>
            <a:ext cx="1452999" cy="71408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r>
              <a:rPr lang="en-US" dirty="0">
                <a:solidFill>
                  <a:prstClr val="white"/>
                </a:solidFill>
                <a:latin typeface="Calibri"/>
              </a:rPr>
              <a:t>CHW</a:t>
            </a:r>
          </a:p>
        </p:txBody>
      </p:sp>
      <p:sp>
        <p:nvSpPr>
          <p:cNvPr id="28" name="Rounded Rectangle 27"/>
          <p:cNvSpPr/>
          <p:nvPr/>
        </p:nvSpPr>
        <p:spPr>
          <a:xfrm>
            <a:off x="3228281" y="4166711"/>
            <a:ext cx="1612716" cy="71408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r>
              <a:rPr lang="en-US" dirty="0">
                <a:solidFill>
                  <a:prstClr val="white"/>
                </a:solidFill>
                <a:latin typeface="Calibri"/>
              </a:rPr>
              <a:t>CHW</a:t>
            </a:r>
          </a:p>
        </p:txBody>
      </p:sp>
      <p:sp>
        <p:nvSpPr>
          <p:cNvPr id="31" name="Rounded Rectangle 30"/>
          <p:cNvSpPr/>
          <p:nvPr/>
        </p:nvSpPr>
        <p:spPr>
          <a:xfrm>
            <a:off x="1725592" y="5365821"/>
            <a:ext cx="2215662" cy="73352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457200"/>
            <a:r>
              <a:rPr lang="en-US" dirty="0">
                <a:solidFill>
                  <a:prstClr val="white"/>
                </a:solidFill>
                <a:latin typeface="Calibri"/>
              </a:rPr>
              <a:t>Behavioral Research Team</a:t>
            </a:r>
          </a:p>
        </p:txBody>
      </p:sp>
      <p:cxnSp>
        <p:nvCxnSpPr>
          <p:cNvPr id="33" name="Straight Arrow Connector 32"/>
          <p:cNvCxnSpPr/>
          <p:nvPr/>
        </p:nvCxnSpPr>
        <p:spPr>
          <a:xfrm flipH="1">
            <a:off x="3312608" y="2609364"/>
            <a:ext cx="371789" cy="2544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166716" y="2579266"/>
            <a:ext cx="312754" cy="2845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4293577" y="3729894"/>
            <a:ext cx="371789" cy="2544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5427444" y="3729894"/>
            <a:ext cx="297718" cy="2544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25316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mn-lt"/>
              </a:rPr>
              <a:t>What we plan to achieve…</a:t>
            </a:r>
          </a:p>
        </p:txBody>
      </p:sp>
      <p:sp>
        <p:nvSpPr>
          <p:cNvPr id="3" name="Content Placeholder 2"/>
          <p:cNvSpPr>
            <a:spLocks noGrp="1"/>
          </p:cNvSpPr>
          <p:nvPr>
            <p:ph idx="1"/>
          </p:nvPr>
        </p:nvSpPr>
        <p:spPr>
          <a:xfrm>
            <a:off x="1981200" y="2083282"/>
            <a:ext cx="8229600" cy="4558860"/>
          </a:xfrm>
        </p:spPr>
        <p:txBody>
          <a:bodyPr/>
          <a:lstStyle/>
          <a:p>
            <a:r>
              <a:rPr lang="en-US" dirty="0" smtClean="0">
                <a:latin typeface="+mn-lt"/>
              </a:rPr>
              <a:t>Successfully integrate CHWs into 1917 Clinic to meet our overall mission and specific focus.</a:t>
            </a:r>
          </a:p>
          <a:p>
            <a:r>
              <a:rPr lang="en-US" dirty="0" smtClean="0">
                <a:latin typeface="+mn-lt"/>
              </a:rPr>
              <a:t>Intentionally coordinate the CHW strategies into Alabama’s Data For Care (D4C) Enhanced Personal Contact – patients at risk of missing appointments.</a:t>
            </a:r>
          </a:p>
          <a:p>
            <a:r>
              <a:rPr lang="en-US" dirty="0" smtClean="0">
                <a:latin typeface="+mn-lt"/>
              </a:rPr>
              <a:t>Strategically incorporate Alabama’s 90-90-90 Initiative, so 90% of our focus population is linked and engaged in care by 2020.</a:t>
            </a:r>
          </a:p>
          <a:p>
            <a:endParaRPr lang="en-US" dirty="0"/>
          </a:p>
        </p:txBody>
      </p:sp>
      <p:pic>
        <p:nvPicPr>
          <p:cNvPr id="4" name="Picture 3"/>
          <p:cNvPicPr>
            <a:picLocks noChangeAspect="1"/>
          </p:cNvPicPr>
          <p:nvPr/>
        </p:nvPicPr>
        <p:blipFill>
          <a:blip r:embed="rId2"/>
          <a:stretch>
            <a:fillRect/>
          </a:stretch>
        </p:blipFill>
        <p:spPr>
          <a:xfrm>
            <a:off x="12403015" y="-20557730"/>
            <a:ext cx="3196709" cy="5026692"/>
          </a:xfrm>
          <a:prstGeom prst="rect">
            <a:avLst/>
          </a:prstGeom>
        </p:spPr>
      </p:pic>
      <p:pic>
        <p:nvPicPr>
          <p:cNvPr id="5" name="Picture 4"/>
          <p:cNvPicPr>
            <a:picLocks noChangeAspect="1"/>
          </p:cNvPicPr>
          <p:nvPr/>
        </p:nvPicPr>
        <p:blipFill>
          <a:blip r:embed="rId3"/>
          <a:stretch>
            <a:fillRect/>
          </a:stretch>
        </p:blipFill>
        <p:spPr>
          <a:xfrm>
            <a:off x="9594838" y="1"/>
            <a:ext cx="1073162" cy="1691665"/>
          </a:xfrm>
          <a:prstGeom prst="rect">
            <a:avLst/>
          </a:prstGeom>
        </p:spPr>
      </p:pic>
      <p:pic>
        <p:nvPicPr>
          <p:cNvPr id="6" name="Picture 5"/>
          <p:cNvPicPr>
            <a:picLocks noChangeAspect="1"/>
          </p:cNvPicPr>
          <p:nvPr/>
        </p:nvPicPr>
        <p:blipFill>
          <a:blip r:embed="rId4"/>
          <a:stretch>
            <a:fillRect/>
          </a:stretch>
        </p:blipFill>
        <p:spPr>
          <a:xfrm>
            <a:off x="7022733" y="1"/>
            <a:ext cx="2297600" cy="1691664"/>
          </a:xfrm>
          <a:prstGeom prst="rect">
            <a:avLst/>
          </a:prstGeom>
        </p:spPr>
      </p:pic>
    </p:spTree>
    <p:extLst>
      <p:ext uri="{BB962C8B-B14F-4D97-AF65-F5344CB8AC3E}">
        <p14:creationId xmlns:p14="http://schemas.microsoft.com/office/powerpoint/2010/main" val="31432247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1734" y="891756"/>
            <a:ext cx="2910690" cy="3079969"/>
          </a:xfrm>
        </p:spPr>
        <p:style>
          <a:lnRef idx="2">
            <a:schemeClr val="accent6"/>
          </a:lnRef>
          <a:fillRef idx="1">
            <a:schemeClr val="lt1"/>
          </a:fillRef>
          <a:effectRef idx="0">
            <a:schemeClr val="accent6"/>
          </a:effectRef>
          <a:fontRef idx="minor">
            <a:schemeClr val="dk1"/>
          </a:fontRef>
        </p:style>
        <p:txBody>
          <a:bodyPr/>
          <a:lstStyle/>
          <a:p>
            <a:pPr marL="0" indent="0" algn="ctr">
              <a:buNone/>
            </a:pPr>
            <a:r>
              <a:rPr lang="en-US" b="1" dirty="0">
                <a:latin typeface="+mn-lt"/>
              </a:rPr>
              <a:t>Challenge</a:t>
            </a:r>
          </a:p>
          <a:p>
            <a:pPr marL="0" indent="0" algn="ctr">
              <a:buNone/>
            </a:pPr>
            <a:endParaRPr lang="en-US" dirty="0">
              <a:latin typeface="+mn-lt"/>
            </a:endParaRPr>
          </a:p>
          <a:p>
            <a:pPr marL="0" indent="0" algn="ctr">
              <a:buNone/>
            </a:pPr>
            <a:endParaRPr lang="en-US" sz="1200" dirty="0">
              <a:latin typeface="+mn-lt"/>
            </a:endParaRPr>
          </a:p>
          <a:p>
            <a:pPr marL="0" indent="0" algn="ctr">
              <a:buNone/>
            </a:pPr>
            <a:r>
              <a:rPr lang="en-US" dirty="0" smtClean="0">
                <a:latin typeface="+mn-lt"/>
              </a:rPr>
              <a:t>Juggling multiple responsibilities in a high volume clinic</a:t>
            </a:r>
            <a:endParaRPr lang="en-US" dirty="0">
              <a:latin typeface="+mn-lt"/>
            </a:endParaRPr>
          </a:p>
        </p:txBody>
      </p:sp>
      <p:sp>
        <p:nvSpPr>
          <p:cNvPr id="4" name="TextBox 3"/>
          <p:cNvSpPr txBox="1"/>
          <p:nvPr/>
        </p:nvSpPr>
        <p:spPr>
          <a:xfrm>
            <a:off x="5212641" y="863182"/>
            <a:ext cx="3014803" cy="310854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defTabSz="457200"/>
            <a:r>
              <a:rPr lang="en-US" sz="2800" b="1" dirty="0">
                <a:solidFill>
                  <a:prstClr val="black"/>
                </a:solidFill>
                <a:latin typeface="Calibri"/>
              </a:rPr>
              <a:t>Strategy</a:t>
            </a:r>
          </a:p>
          <a:p>
            <a:pPr algn="ctr" defTabSz="457200"/>
            <a:endParaRPr lang="en-US" sz="2800" dirty="0">
              <a:solidFill>
                <a:prstClr val="black"/>
              </a:solidFill>
              <a:latin typeface="Calibri"/>
            </a:endParaRPr>
          </a:p>
          <a:p>
            <a:pPr algn="ctr" defTabSz="457200"/>
            <a:endParaRPr lang="en-US" sz="2800" dirty="0">
              <a:solidFill>
                <a:prstClr val="black"/>
              </a:solidFill>
              <a:latin typeface="Calibri"/>
            </a:endParaRPr>
          </a:p>
          <a:p>
            <a:pPr algn="ctr" defTabSz="457200"/>
            <a:r>
              <a:rPr lang="en-US" sz="2800" dirty="0">
                <a:solidFill>
                  <a:prstClr val="black"/>
                </a:solidFill>
                <a:latin typeface="Calibri"/>
              </a:rPr>
              <a:t>Working together for a common mission with specific roles</a:t>
            </a:r>
          </a:p>
        </p:txBody>
      </p:sp>
      <p:pic>
        <p:nvPicPr>
          <p:cNvPr id="7" name="Picture 6"/>
          <p:cNvPicPr>
            <a:picLocks noChangeAspect="1"/>
          </p:cNvPicPr>
          <p:nvPr/>
        </p:nvPicPr>
        <p:blipFill>
          <a:blip r:embed="rId2"/>
          <a:stretch>
            <a:fillRect/>
          </a:stretch>
        </p:blipFill>
        <p:spPr>
          <a:xfrm>
            <a:off x="2729619" y="4196415"/>
            <a:ext cx="5131806" cy="2495341"/>
          </a:xfrm>
          <a:prstGeom prst="rect">
            <a:avLst/>
          </a:prstGeom>
        </p:spPr>
      </p:pic>
      <p:sp>
        <p:nvSpPr>
          <p:cNvPr id="8" name="Down Arrow 7"/>
          <p:cNvSpPr/>
          <p:nvPr/>
        </p:nvSpPr>
        <p:spPr>
          <a:xfrm>
            <a:off x="3242648" y="1438287"/>
            <a:ext cx="407406" cy="48888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9" name="Picture 8"/>
          <p:cNvPicPr>
            <a:picLocks noChangeAspect="1"/>
          </p:cNvPicPr>
          <p:nvPr/>
        </p:nvPicPr>
        <p:blipFill>
          <a:blip r:embed="rId3"/>
          <a:stretch>
            <a:fillRect/>
          </a:stretch>
        </p:blipFill>
        <p:spPr>
          <a:xfrm>
            <a:off x="6460939" y="1438286"/>
            <a:ext cx="518205" cy="64572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6738" y="1"/>
            <a:ext cx="2231262" cy="1316334"/>
          </a:xfrm>
          <a:prstGeom prst="rect">
            <a:avLst/>
          </a:prstGeom>
        </p:spPr>
      </p:pic>
    </p:spTree>
    <p:extLst>
      <p:ext uri="{BB962C8B-B14F-4D97-AF65-F5344CB8AC3E}">
        <p14:creationId xmlns:p14="http://schemas.microsoft.com/office/powerpoint/2010/main" val="14484227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268" y="219068"/>
            <a:ext cx="7234814" cy="957767"/>
          </a:xfrm>
        </p:spPr>
        <p:txBody>
          <a:bodyPr/>
          <a:lstStyle/>
          <a:p>
            <a:pPr algn="ctr"/>
            <a:r>
              <a:rPr lang="en-US" sz="2400" b="1" dirty="0">
                <a:latin typeface="+mn-lt"/>
              </a:rPr>
              <a:t> UAB 1917 Clinic – LS2: Agency Updates</a:t>
            </a:r>
            <a:br>
              <a:rPr lang="en-US" sz="2400" b="1" dirty="0">
                <a:latin typeface="+mn-lt"/>
              </a:rPr>
            </a:br>
            <a:r>
              <a:rPr lang="en-US" sz="1800" dirty="0">
                <a:solidFill>
                  <a:srgbClr val="006600"/>
                </a:solidFill>
              </a:rPr>
              <a:t>SCORPIO Study – Serving Communities. Offering resources. Partnering in Outcomes. (Spring 2018)</a:t>
            </a:r>
            <a:br>
              <a:rPr lang="en-US" sz="1800" dirty="0">
                <a:solidFill>
                  <a:srgbClr val="006600"/>
                </a:solidFill>
              </a:rPr>
            </a:br>
            <a:endParaRPr lang="en-US" sz="1800" b="1" dirty="0">
              <a:latin typeface="+mn-lt"/>
            </a:endParaRPr>
          </a:p>
        </p:txBody>
      </p:sp>
      <p:sp>
        <p:nvSpPr>
          <p:cNvPr id="3" name="Content Placeholder 2"/>
          <p:cNvSpPr>
            <a:spLocks noGrp="1"/>
          </p:cNvSpPr>
          <p:nvPr>
            <p:ph idx="1"/>
          </p:nvPr>
        </p:nvSpPr>
        <p:spPr>
          <a:xfrm>
            <a:off x="2091731" y="1309996"/>
            <a:ext cx="3803302" cy="5548004"/>
          </a:xfrm>
        </p:spPr>
        <p:txBody>
          <a:bodyPr/>
          <a:lstStyle/>
          <a:p>
            <a:pPr marL="0" indent="0">
              <a:buNone/>
            </a:pPr>
            <a:r>
              <a:rPr lang="en-US" sz="1800" b="1" dirty="0">
                <a:solidFill>
                  <a:srgbClr val="006600"/>
                </a:solidFill>
                <a:latin typeface="+mn-lt"/>
              </a:rPr>
              <a:t>Major Activities since LS1</a:t>
            </a:r>
          </a:p>
          <a:p>
            <a:r>
              <a:rPr lang="en-US" sz="1800" dirty="0">
                <a:solidFill>
                  <a:srgbClr val="006600"/>
                </a:solidFill>
                <a:latin typeface="+mn-lt"/>
              </a:rPr>
              <a:t>Planning meetings between CHWs and RISC (behavioral research staff)</a:t>
            </a:r>
          </a:p>
          <a:p>
            <a:pPr lvl="1"/>
            <a:r>
              <a:rPr lang="en-US" sz="1600" dirty="0">
                <a:solidFill>
                  <a:srgbClr val="006600"/>
                </a:solidFill>
                <a:latin typeface="+mn-lt"/>
              </a:rPr>
              <a:t>Finalized protocol</a:t>
            </a:r>
          </a:p>
          <a:p>
            <a:pPr lvl="1"/>
            <a:r>
              <a:rPr lang="en-US" sz="1600" dirty="0">
                <a:solidFill>
                  <a:srgbClr val="006600"/>
                </a:solidFill>
                <a:latin typeface="+mn-lt"/>
              </a:rPr>
              <a:t>Training with BU for </a:t>
            </a:r>
            <a:r>
              <a:rPr lang="en-US" sz="1600" dirty="0" err="1">
                <a:solidFill>
                  <a:srgbClr val="006600"/>
                </a:solidFill>
                <a:latin typeface="+mn-lt"/>
              </a:rPr>
              <a:t>REDCap</a:t>
            </a:r>
            <a:r>
              <a:rPr lang="en-US" sz="1600" dirty="0">
                <a:solidFill>
                  <a:srgbClr val="006600"/>
                </a:solidFill>
                <a:latin typeface="+mn-lt"/>
              </a:rPr>
              <a:t> &amp; Tracking Form</a:t>
            </a:r>
          </a:p>
          <a:p>
            <a:pPr lvl="1"/>
            <a:r>
              <a:rPr lang="en-US" sz="1600" dirty="0">
                <a:solidFill>
                  <a:srgbClr val="006600"/>
                </a:solidFill>
                <a:latin typeface="+mn-lt"/>
              </a:rPr>
              <a:t>Talking points to introduce study to eligible patients</a:t>
            </a:r>
          </a:p>
          <a:p>
            <a:r>
              <a:rPr lang="en-US" sz="1800" dirty="0">
                <a:solidFill>
                  <a:srgbClr val="006600"/>
                </a:solidFill>
                <a:latin typeface="+mn-lt"/>
              </a:rPr>
              <a:t>Staff changes and training – </a:t>
            </a:r>
          </a:p>
          <a:p>
            <a:pPr lvl="1"/>
            <a:r>
              <a:rPr lang="en-US" sz="1600" dirty="0">
                <a:solidFill>
                  <a:srgbClr val="006600"/>
                </a:solidFill>
                <a:latin typeface="+mn-lt"/>
              </a:rPr>
              <a:t>Dominique Hector, CHW</a:t>
            </a:r>
          </a:p>
          <a:p>
            <a:pPr lvl="1"/>
            <a:r>
              <a:rPr lang="en-US" sz="1600" dirty="0" err="1">
                <a:solidFill>
                  <a:srgbClr val="006600"/>
                </a:solidFill>
                <a:latin typeface="+mn-lt"/>
              </a:rPr>
              <a:t>D’Netria</a:t>
            </a:r>
            <a:r>
              <a:rPr lang="en-US" sz="1600" dirty="0">
                <a:solidFill>
                  <a:srgbClr val="006600"/>
                </a:solidFill>
                <a:latin typeface="+mn-lt"/>
              </a:rPr>
              <a:t> Jackson, RISC Research Study Coordinator</a:t>
            </a:r>
          </a:p>
          <a:p>
            <a:r>
              <a:rPr lang="en-US" sz="1800" dirty="0">
                <a:solidFill>
                  <a:srgbClr val="006600"/>
                </a:solidFill>
                <a:latin typeface="+mn-lt"/>
              </a:rPr>
              <a:t>Started enrollment 2/19/18</a:t>
            </a:r>
          </a:p>
          <a:p>
            <a:r>
              <a:rPr lang="en-US" sz="1800" dirty="0">
                <a:solidFill>
                  <a:srgbClr val="006600"/>
                </a:solidFill>
                <a:latin typeface="+mn-lt"/>
              </a:rPr>
              <a:t>Revisited system to identify eligible patients</a:t>
            </a:r>
          </a:p>
          <a:p>
            <a:pPr lvl="1"/>
            <a:endParaRPr lang="en-US" sz="1800" dirty="0">
              <a:latin typeface="+mn-lt"/>
            </a:endParaRPr>
          </a:p>
        </p:txBody>
      </p:sp>
      <p:sp>
        <p:nvSpPr>
          <p:cNvPr id="6" name="TextBox 5"/>
          <p:cNvSpPr txBox="1"/>
          <p:nvPr/>
        </p:nvSpPr>
        <p:spPr>
          <a:xfrm>
            <a:off x="6214068" y="3929465"/>
            <a:ext cx="3868616" cy="923330"/>
          </a:xfrm>
          <a:prstGeom prst="rect">
            <a:avLst/>
          </a:prstGeom>
          <a:noFill/>
        </p:spPr>
        <p:txBody>
          <a:bodyPr wrap="square" rtlCol="0">
            <a:spAutoFit/>
          </a:bodyPr>
          <a:lstStyle/>
          <a:p>
            <a:pPr defTabSz="457200">
              <a:defRPr/>
            </a:pPr>
            <a:r>
              <a:rPr lang="en-US" b="1" dirty="0">
                <a:solidFill>
                  <a:prstClr val="black"/>
                </a:solidFill>
                <a:latin typeface="Calibri"/>
              </a:rPr>
              <a:t>CHW Initiative PR</a:t>
            </a:r>
          </a:p>
          <a:p>
            <a:pPr defTabSz="457200">
              <a:defRPr/>
            </a:pPr>
            <a:endParaRPr lang="en-US" b="1" dirty="0">
              <a:solidFill>
                <a:prstClr val="black"/>
              </a:solidFill>
              <a:latin typeface="Calibri"/>
            </a:endParaRPr>
          </a:p>
          <a:p>
            <a:pPr defTabSz="457200">
              <a:defRPr/>
            </a:pPr>
            <a:endParaRPr lang="en-US" dirty="0">
              <a:solidFill>
                <a:prstClr val="black"/>
              </a:solidFill>
              <a:latin typeface="Calibri"/>
            </a:endParaRPr>
          </a:p>
        </p:txBody>
      </p:sp>
      <p:sp>
        <p:nvSpPr>
          <p:cNvPr id="8" name="Content Placeholder 2"/>
          <p:cNvSpPr txBox="1">
            <a:spLocks/>
          </p:cNvSpPr>
          <p:nvPr/>
        </p:nvSpPr>
        <p:spPr>
          <a:xfrm>
            <a:off x="6214069" y="1309996"/>
            <a:ext cx="4054509" cy="3081134"/>
          </a:xfrm>
          <a:prstGeom prst="rect">
            <a:avLst/>
          </a:prstGeom>
        </p:spPr>
        <p:txBody>
          <a:bodyPr/>
          <a:lstStyle>
            <a:lvl1pPr marL="342900" indent="-342900" algn="l" defTabSz="457200" rtl="0" eaLnBrk="1" latinLnBrk="0" hangingPunct="1">
              <a:spcBef>
                <a:spcPts val="800"/>
              </a:spcBef>
              <a:spcAft>
                <a:spcPts val="0"/>
              </a:spcAft>
              <a:buFont typeface="Arial"/>
              <a:buChar char="•"/>
              <a:defRPr sz="2800" b="0" i="0" kern="1200">
                <a:solidFill>
                  <a:schemeClr val="tx1"/>
                </a:solidFill>
                <a:latin typeface="Avenir Roman"/>
                <a:ea typeface="+mn-ea"/>
                <a:cs typeface="Avenir Roman"/>
              </a:defRPr>
            </a:lvl1pPr>
            <a:lvl2pPr marL="684213" indent="-339725" algn="l" defTabSz="457200" rtl="0" eaLnBrk="1" latinLnBrk="0" hangingPunct="1">
              <a:spcBef>
                <a:spcPts val="800"/>
              </a:spcBef>
              <a:spcAft>
                <a:spcPts val="0"/>
              </a:spcAft>
              <a:buFont typeface="Arial"/>
              <a:buChar char="–"/>
              <a:tabLst>
                <a:tab pos="627063" algn="l"/>
              </a:tabLst>
              <a:defRPr sz="2400" b="0" i="0" kern="1200">
                <a:solidFill>
                  <a:schemeClr val="tx1"/>
                </a:solidFill>
                <a:latin typeface="Avenir Roman"/>
                <a:ea typeface="+mn-ea"/>
                <a:cs typeface="Avenir Roman"/>
              </a:defRPr>
            </a:lvl2pPr>
            <a:lvl3pPr marL="971550" indent="-231775" algn="l" defTabSz="457200" rtl="0" eaLnBrk="1" latinLnBrk="0" hangingPunct="1">
              <a:spcBef>
                <a:spcPts val="800"/>
              </a:spcBef>
              <a:spcAft>
                <a:spcPts val="0"/>
              </a:spcAft>
              <a:buFont typeface="Arial"/>
              <a:buChar char="•"/>
              <a:defRPr sz="2000" b="0" i="0" kern="1200">
                <a:solidFill>
                  <a:schemeClr val="tx1"/>
                </a:solidFill>
                <a:latin typeface="Avenir Roman"/>
                <a:ea typeface="+mn-ea"/>
                <a:cs typeface="Avenir Roman"/>
              </a:defRPr>
            </a:lvl3pPr>
            <a:lvl4pPr marL="1316038" indent="-287338" algn="l" defTabSz="457200" rtl="0" eaLnBrk="1" latinLnBrk="0" hangingPunct="1">
              <a:spcBef>
                <a:spcPts val="800"/>
              </a:spcBef>
              <a:spcAft>
                <a:spcPts val="0"/>
              </a:spcAft>
              <a:buFont typeface="Arial"/>
              <a:buChar char="–"/>
              <a:defRPr sz="1600" b="0" i="0" kern="1200">
                <a:solidFill>
                  <a:schemeClr val="tx1"/>
                </a:solidFill>
                <a:latin typeface="Avenir Roman"/>
                <a:ea typeface="+mn-ea"/>
                <a:cs typeface="Avenir Roman"/>
              </a:defRPr>
            </a:lvl4pPr>
            <a:lvl5pPr marL="1598613" indent="-282575" algn="l" defTabSz="457200" rtl="0" eaLnBrk="1" latinLnBrk="0" hangingPunct="1">
              <a:spcBef>
                <a:spcPct val="20000"/>
              </a:spcBef>
              <a:buFont typeface="Arial"/>
              <a:buChar char="»"/>
              <a:defRPr sz="2000" b="0" i="0" kern="1200">
                <a:solidFill>
                  <a:schemeClr val="tx1"/>
                </a:solidFill>
                <a:latin typeface="Avenir Roman"/>
                <a:ea typeface="+mn-ea"/>
                <a:cs typeface="Avenir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sz="1800" b="1" dirty="0">
                <a:solidFill>
                  <a:prstClr val="black"/>
                </a:solidFill>
                <a:latin typeface="Calibri"/>
              </a:rPr>
              <a:t>Focus for LS2 to LSC3</a:t>
            </a:r>
          </a:p>
          <a:p>
            <a:pPr>
              <a:defRPr/>
            </a:pPr>
            <a:r>
              <a:rPr lang="en-US" sz="1800" dirty="0">
                <a:solidFill>
                  <a:prstClr val="black"/>
                </a:solidFill>
                <a:latin typeface="Calibri"/>
              </a:rPr>
              <a:t>Recruitment, recruitment, recruitment</a:t>
            </a:r>
          </a:p>
          <a:p>
            <a:pPr lvl="1">
              <a:defRPr/>
            </a:pPr>
            <a:r>
              <a:rPr lang="en-US" sz="1600" dirty="0">
                <a:solidFill>
                  <a:prstClr val="black"/>
                </a:solidFill>
                <a:latin typeface="Calibri"/>
              </a:rPr>
              <a:t>Continue to refine process to identify eligible patients</a:t>
            </a:r>
          </a:p>
          <a:p>
            <a:pPr lvl="1">
              <a:defRPr/>
            </a:pPr>
            <a:r>
              <a:rPr lang="en-US" sz="1600" dirty="0">
                <a:solidFill>
                  <a:prstClr val="black"/>
                </a:solidFill>
                <a:latin typeface="Calibri"/>
              </a:rPr>
              <a:t>Open communication with CHW and RISC team including monthly meeting</a:t>
            </a:r>
          </a:p>
          <a:p>
            <a:pPr>
              <a:defRPr/>
            </a:pPr>
            <a:r>
              <a:rPr lang="en-US" sz="1800" dirty="0">
                <a:solidFill>
                  <a:prstClr val="black"/>
                </a:solidFill>
                <a:latin typeface="Calibri"/>
              </a:rPr>
              <a:t>Case Studies with Clinical Supervisor</a:t>
            </a:r>
          </a:p>
        </p:txBody>
      </p:sp>
      <p:graphicFrame>
        <p:nvGraphicFramePr>
          <p:cNvPr id="13" name="Table 12"/>
          <p:cNvGraphicFramePr>
            <a:graphicFrameLocks noGrp="1"/>
          </p:cNvGraphicFramePr>
          <p:nvPr>
            <p:extLst/>
          </p:nvPr>
        </p:nvGraphicFramePr>
        <p:xfrm>
          <a:off x="6214069" y="4220096"/>
          <a:ext cx="4168775" cy="1999361"/>
        </p:xfrm>
        <a:graphic>
          <a:graphicData uri="http://schemas.openxmlformats.org/drawingml/2006/table">
            <a:tbl>
              <a:tblPr firstRow="1" firstCol="1" bandRow="1">
                <a:tableStyleId>{5C22544A-7EE6-4342-B048-85BDC9FD1C3A}</a:tableStyleId>
              </a:tblPr>
              <a:tblGrid>
                <a:gridCol w="1009214">
                  <a:extLst>
                    <a:ext uri="{9D8B030D-6E8A-4147-A177-3AD203B41FA5}">
                      <a16:colId xmlns:a16="http://schemas.microsoft.com/office/drawing/2014/main" val="4074901787"/>
                    </a:ext>
                  </a:extLst>
                </a:gridCol>
                <a:gridCol w="759261">
                  <a:extLst>
                    <a:ext uri="{9D8B030D-6E8A-4147-A177-3AD203B41FA5}">
                      <a16:colId xmlns:a16="http://schemas.microsoft.com/office/drawing/2014/main" val="3830903501"/>
                    </a:ext>
                  </a:extLst>
                </a:gridCol>
                <a:gridCol w="857250">
                  <a:extLst>
                    <a:ext uri="{9D8B030D-6E8A-4147-A177-3AD203B41FA5}">
                      <a16:colId xmlns:a16="http://schemas.microsoft.com/office/drawing/2014/main" val="2931061616"/>
                    </a:ext>
                  </a:extLst>
                </a:gridCol>
                <a:gridCol w="857250">
                  <a:extLst>
                    <a:ext uri="{9D8B030D-6E8A-4147-A177-3AD203B41FA5}">
                      <a16:colId xmlns:a16="http://schemas.microsoft.com/office/drawing/2014/main" val="1219300504"/>
                    </a:ext>
                  </a:extLst>
                </a:gridCol>
                <a:gridCol w="685800">
                  <a:extLst>
                    <a:ext uri="{9D8B030D-6E8A-4147-A177-3AD203B41FA5}">
                      <a16:colId xmlns:a16="http://schemas.microsoft.com/office/drawing/2014/main" val="1078641277"/>
                    </a:ext>
                  </a:extLst>
                </a:gridCol>
              </a:tblGrid>
              <a:tr h="433705">
                <a:tc>
                  <a:txBody>
                    <a:bodyPr/>
                    <a:lstStyle/>
                    <a:p>
                      <a:pPr marL="0" marR="0">
                        <a:lnSpc>
                          <a:spcPct val="107000"/>
                        </a:lnSpc>
                        <a:spcBef>
                          <a:spcPts val="0"/>
                        </a:spcBef>
                        <a:spcAft>
                          <a:spcPts val="0"/>
                        </a:spcAft>
                      </a:pPr>
                      <a:r>
                        <a:rPr lang="en-US" sz="1200">
                          <a:effectLst/>
                        </a:rPr>
                        <a:t>2/20/17- 11/30/17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New (30%)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ReConnect  </a:t>
                      </a:r>
                      <a:endParaRPr lang="en-US" sz="1100">
                        <a:effectLst/>
                      </a:endParaRPr>
                    </a:p>
                    <a:p>
                      <a:pPr marL="0" marR="0" algn="ctr">
                        <a:lnSpc>
                          <a:spcPct val="107000"/>
                        </a:lnSpc>
                        <a:spcBef>
                          <a:spcPts val="0"/>
                        </a:spcBef>
                        <a:spcAft>
                          <a:spcPts val="0"/>
                        </a:spcAft>
                      </a:pPr>
                      <a:r>
                        <a:rPr lang="en-US" sz="1200">
                          <a:effectLst/>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Transfer</a:t>
                      </a:r>
                      <a:endParaRPr lang="en-US" sz="1100">
                        <a:effectLst/>
                      </a:endParaRPr>
                    </a:p>
                    <a:p>
                      <a:pPr marL="0" marR="0" algn="ctr">
                        <a:lnSpc>
                          <a:spcPct val="107000"/>
                        </a:lnSpc>
                        <a:spcBef>
                          <a:spcPts val="0"/>
                        </a:spcBef>
                        <a:spcAft>
                          <a:spcPts val="0"/>
                        </a:spcAft>
                      </a:pPr>
                      <a:r>
                        <a:rPr lang="en-US" sz="1200">
                          <a:effectLst/>
                        </a:rPr>
                        <a:t>(44%)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Total</a:t>
                      </a:r>
                      <a:endParaRPr lang="en-US" sz="1100">
                        <a:effectLst/>
                      </a:endParaRPr>
                    </a:p>
                    <a:p>
                      <a:pPr marL="0" marR="0" algn="ctr">
                        <a:lnSpc>
                          <a:spcPct val="107000"/>
                        </a:lnSpc>
                        <a:spcBef>
                          <a:spcPts val="0"/>
                        </a:spcBef>
                        <a:spcAft>
                          <a:spcPts val="0"/>
                        </a:spcAft>
                      </a:pPr>
                      <a:r>
                        <a:rPr lang="en-US" sz="12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5090887"/>
                  </a:ext>
                </a:extLst>
              </a:tr>
              <a:tr h="0">
                <a:tc>
                  <a:txBody>
                    <a:bodyPr/>
                    <a:lstStyle/>
                    <a:p>
                      <a:pPr marL="0" marR="0">
                        <a:lnSpc>
                          <a:spcPct val="107000"/>
                        </a:lnSpc>
                        <a:spcBef>
                          <a:spcPts val="0"/>
                        </a:spcBef>
                        <a:spcAft>
                          <a:spcPts val="0"/>
                        </a:spcAft>
                      </a:pPr>
                      <a:r>
                        <a:rPr lang="en-US" sz="1200">
                          <a:effectLst/>
                        </a:rPr>
                        <a:t>Arrived to New Patient Orientation</a:t>
                      </a:r>
                      <a:endParaRPr lang="en-US" sz="1100">
                        <a:effectLst/>
                      </a:endParaRPr>
                    </a:p>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 </a:t>
                      </a:r>
                      <a:endParaRPr lang="en-US" sz="1100" dirty="0">
                        <a:effectLst/>
                      </a:endParaRPr>
                    </a:p>
                    <a:p>
                      <a:pPr marL="0" marR="0">
                        <a:lnSpc>
                          <a:spcPct val="107000"/>
                        </a:lnSpc>
                        <a:spcBef>
                          <a:spcPts val="0"/>
                        </a:spcBef>
                        <a:spcAft>
                          <a:spcPts val="0"/>
                        </a:spcAft>
                      </a:pPr>
                      <a:r>
                        <a:rPr lang="en-US" sz="1200" dirty="0">
                          <a:effectLst/>
                        </a:rPr>
                        <a:t>106/116  (91%)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endParaRPr>
                    </a:p>
                    <a:p>
                      <a:pPr marL="0" marR="0">
                        <a:lnSpc>
                          <a:spcPct val="107000"/>
                        </a:lnSpc>
                        <a:spcBef>
                          <a:spcPts val="0"/>
                        </a:spcBef>
                        <a:spcAft>
                          <a:spcPts val="0"/>
                        </a:spcAft>
                      </a:pPr>
                      <a:r>
                        <a:rPr lang="en-US" sz="1200">
                          <a:effectLst/>
                        </a:rPr>
                        <a:t>85/99</a:t>
                      </a:r>
                      <a:endParaRPr lang="en-US" sz="1100">
                        <a:effectLst/>
                      </a:endParaRPr>
                    </a:p>
                    <a:p>
                      <a:pPr marL="0" marR="0">
                        <a:lnSpc>
                          <a:spcPct val="107000"/>
                        </a:lnSpc>
                        <a:spcBef>
                          <a:spcPts val="0"/>
                        </a:spcBef>
                        <a:spcAft>
                          <a:spcPts val="0"/>
                        </a:spcAft>
                      </a:pPr>
                      <a:r>
                        <a:rPr lang="en-US" sz="1200">
                          <a:effectLst/>
                        </a:rPr>
                        <a:t>(86%)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endParaRPr>
                    </a:p>
                    <a:p>
                      <a:pPr marL="0" marR="0">
                        <a:lnSpc>
                          <a:spcPct val="107000"/>
                        </a:lnSpc>
                        <a:spcBef>
                          <a:spcPts val="0"/>
                        </a:spcBef>
                        <a:spcAft>
                          <a:spcPts val="0"/>
                        </a:spcAft>
                      </a:pPr>
                      <a:r>
                        <a:rPr lang="en-US" sz="1200">
                          <a:effectLst/>
                        </a:rPr>
                        <a:t>148/166</a:t>
                      </a:r>
                      <a:endParaRPr lang="en-US" sz="1100">
                        <a:effectLst/>
                      </a:endParaRPr>
                    </a:p>
                    <a:p>
                      <a:pPr marL="0" marR="0">
                        <a:lnSpc>
                          <a:spcPct val="107000"/>
                        </a:lnSpc>
                        <a:spcBef>
                          <a:spcPts val="0"/>
                        </a:spcBef>
                        <a:spcAft>
                          <a:spcPts val="0"/>
                        </a:spcAft>
                      </a:pPr>
                      <a:r>
                        <a:rPr lang="en-US" sz="1200">
                          <a:effectLst/>
                        </a:rPr>
                        <a:t>(89%)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endParaRPr>
                    </a:p>
                    <a:p>
                      <a:pPr marL="0" marR="0">
                        <a:lnSpc>
                          <a:spcPct val="107000"/>
                        </a:lnSpc>
                        <a:spcBef>
                          <a:spcPts val="0"/>
                        </a:spcBef>
                        <a:spcAft>
                          <a:spcPts val="0"/>
                        </a:spcAft>
                      </a:pPr>
                      <a:r>
                        <a:rPr lang="en-US" sz="1200">
                          <a:effectLst/>
                        </a:rPr>
                        <a:t>339/381</a:t>
                      </a:r>
                      <a:endParaRPr lang="en-US" sz="1100">
                        <a:effectLst/>
                      </a:endParaRPr>
                    </a:p>
                    <a:p>
                      <a:pPr marL="0" marR="0">
                        <a:lnSpc>
                          <a:spcPct val="107000"/>
                        </a:lnSpc>
                        <a:spcBef>
                          <a:spcPts val="0"/>
                        </a:spcBef>
                        <a:spcAft>
                          <a:spcPts val="0"/>
                        </a:spcAft>
                      </a:pPr>
                      <a:r>
                        <a:rPr lang="en-US" sz="1200">
                          <a:effectLst/>
                        </a:rPr>
                        <a:t>(89%)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8791115"/>
                  </a:ext>
                </a:extLst>
              </a:tr>
              <a:tr h="0">
                <a:tc>
                  <a:txBody>
                    <a:bodyPr/>
                    <a:lstStyle/>
                    <a:p>
                      <a:pPr marL="0" marR="0">
                        <a:lnSpc>
                          <a:spcPct val="107000"/>
                        </a:lnSpc>
                        <a:spcBef>
                          <a:spcPts val="0"/>
                        </a:spcBef>
                        <a:spcAft>
                          <a:spcPts val="0"/>
                        </a:spcAft>
                      </a:pPr>
                      <a:r>
                        <a:rPr lang="en-US" sz="1200">
                          <a:effectLst/>
                        </a:rPr>
                        <a:t>Arrived to 1</a:t>
                      </a:r>
                      <a:r>
                        <a:rPr lang="en-US" sz="1200" baseline="30000">
                          <a:effectLst/>
                        </a:rPr>
                        <a:t>st</a:t>
                      </a:r>
                      <a:r>
                        <a:rPr lang="en-US" sz="1200">
                          <a:effectLst/>
                        </a:rPr>
                        <a:t> Provider Appointment</a:t>
                      </a:r>
                      <a:endParaRPr lang="en-US" sz="1100">
                        <a:effectLst/>
                      </a:endParaRPr>
                    </a:p>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 </a:t>
                      </a:r>
                      <a:endParaRPr lang="en-US" sz="1100" dirty="0">
                        <a:effectLst/>
                      </a:endParaRPr>
                    </a:p>
                    <a:p>
                      <a:pPr marL="0" marR="0">
                        <a:lnSpc>
                          <a:spcPct val="107000"/>
                        </a:lnSpc>
                        <a:spcBef>
                          <a:spcPts val="0"/>
                        </a:spcBef>
                        <a:spcAft>
                          <a:spcPts val="0"/>
                        </a:spcAft>
                      </a:pPr>
                      <a:r>
                        <a:rPr lang="en-US" sz="1200" dirty="0">
                          <a:solidFill>
                            <a:srgbClr val="C00000"/>
                          </a:solidFill>
                          <a:effectLst/>
                        </a:rPr>
                        <a:t>96/116</a:t>
                      </a:r>
                      <a:endParaRPr lang="en-US" sz="1100" dirty="0">
                        <a:solidFill>
                          <a:srgbClr val="C00000"/>
                        </a:solidFill>
                        <a:effectLst/>
                      </a:endParaRPr>
                    </a:p>
                    <a:p>
                      <a:pPr marL="0" marR="0">
                        <a:lnSpc>
                          <a:spcPct val="107000"/>
                        </a:lnSpc>
                        <a:spcBef>
                          <a:spcPts val="0"/>
                        </a:spcBef>
                        <a:spcAft>
                          <a:spcPts val="0"/>
                        </a:spcAft>
                      </a:pPr>
                      <a:r>
                        <a:rPr lang="en-US" sz="1200" dirty="0">
                          <a:solidFill>
                            <a:srgbClr val="C00000"/>
                          </a:solidFill>
                          <a:effectLst/>
                        </a:rPr>
                        <a:t>(83%)</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 </a:t>
                      </a:r>
                      <a:endParaRPr lang="en-US" sz="1100" dirty="0">
                        <a:effectLst/>
                      </a:endParaRPr>
                    </a:p>
                    <a:p>
                      <a:pPr marL="0" marR="0">
                        <a:lnSpc>
                          <a:spcPct val="107000"/>
                        </a:lnSpc>
                        <a:spcBef>
                          <a:spcPts val="0"/>
                        </a:spcBef>
                        <a:spcAft>
                          <a:spcPts val="0"/>
                        </a:spcAft>
                      </a:pPr>
                      <a:r>
                        <a:rPr lang="en-US" sz="1200" dirty="0">
                          <a:solidFill>
                            <a:srgbClr val="C00000"/>
                          </a:solidFill>
                          <a:effectLst/>
                        </a:rPr>
                        <a:t>65/99</a:t>
                      </a:r>
                      <a:endParaRPr lang="en-US" sz="1100" dirty="0">
                        <a:solidFill>
                          <a:srgbClr val="C00000"/>
                        </a:solidFill>
                        <a:effectLst/>
                      </a:endParaRPr>
                    </a:p>
                    <a:p>
                      <a:pPr marL="0" marR="0">
                        <a:lnSpc>
                          <a:spcPct val="107000"/>
                        </a:lnSpc>
                        <a:spcBef>
                          <a:spcPts val="0"/>
                        </a:spcBef>
                        <a:spcAft>
                          <a:spcPts val="0"/>
                        </a:spcAft>
                      </a:pPr>
                      <a:r>
                        <a:rPr lang="en-US" sz="1200" dirty="0">
                          <a:solidFill>
                            <a:srgbClr val="C00000"/>
                          </a:solidFill>
                          <a:effectLst/>
                        </a:rPr>
                        <a:t>(66%)</a:t>
                      </a:r>
                      <a:endParaRPr lang="en-US"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 </a:t>
                      </a:r>
                      <a:endParaRPr lang="en-US" sz="1100">
                        <a:effectLst/>
                      </a:endParaRPr>
                    </a:p>
                    <a:p>
                      <a:pPr marL="0" marR="0">
                        <a:lnSpc>
                          <a:spcPct val="107000"/>
                        </a:lnSpc>
                        <a:spcBef>
                          <a:spcPts val="0"/>
                        </a:spcBef>
                        <a:spcAft>
                          <a:spcPts val="0"/>
                        </a:spcAft>
                      </a:pPr>
                      <a:r>
                        <a:rPr lang="en-US" sz="1200">
                          <a:effectLst/>
                        </a:rPr>
                        <a:t>133/166</a:t>
                      </a:r>
                      <a:endParaRPr lang="en-US" sz="1100">
                        <a:effectLst/>
                      </a:endParaRPr>
                    </a:p>
                    <a:p>
                      <a:pPr marL="0" marR="0">
                        <a:lnSpc>
                          <a:spcPct val="107000"/>
                        </a:lnSpc>
                        <a:spcBef>
                          <a:spcPts val="0"/>
                        </a:spcBef>
                        <a:spcAft>
                          <a:spcPts val="0"/>
                        </a:spcAft>
                      </a:pPr>
                      <a:r>
                        <a:rPr lang="en-US" sz="1200">
                          <a:effectLst/>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 </a:t>
                      </a:r>
                      <a:endParaRPr lang="en-US" sz="1100" dirty="0">
                        <a:effectLst/>
                      </a:endParaRPr>
                    </a:p>
                    <a:p>
                      <a:pPr marL="0" marR="0">
                        <a:lnSpc>
                          <a:spcPct val="107000"/>
                        </a:lnSpc>
                        <a:spcBef>
                          <a:spcPts val="0"/>
                        </a:spcBef>
                        <a:spcAft>
                          <a:spcPts val="0"/>
                        </a:spcAft>
                      </a:pPr>
                      <a:r>
                        <a:rPr lang="en-US" sz="1200" dirty="0">
                          <a:effectLst/>
                        </a:rPr>
                        <a:t>294/381</a:t>
                      </a:r>
                      <a:endParaRPr lang="en-US" sz="1100" dirty="0">
                        <a:effectLst/>
                      </a:endParaRPr>
                    </a:p>
                    <a:p>
                      <a:pPr marL="0" marR="0">
                        <a:lnSpc>
                          <a:spcPct val="107000"/>
                        </a:lnSpc>
                        <a:spcBef>
                          <a:spcPts val="0"/>
                        </a:spcBef>
                        <a:spcAft>
                          <a:spcPts val="0"/>
                        </a:spcAft>
                      </a:pPr>
                      <a:r>
                        <a:rPr lang="en-US" sz="1200" dirty="0">
                          <a:effectLst/>
                        </a:rPr>
                        <a:t>(77%)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0086766"/>
                  </a:ext>
                </a:extLst>
              </a:tr>
            </a:tbl>
          </a:graphicData>
        </a:graphic>
      </p:graphicFrame>
      <p:pic>
        <p:nvPicPr>
          <p:cNvPr id="4" name="Picture 3"/>
          <p:cNvPicPr>
            <a:picLocks noChangeAspect="1"/>
          </p:cNvPicPr>
          <p:nvPr/>
        </p:nvPicPr>
        <p:blipFill>
          <a:blip r:embed="rId2"/>
          <a:stretch>
            <a:fillRect/>
          </a:stretch>
        </p:blipFill>
        <p:spPr>
          <a:xfrm>
            <a:off x="2612966" y="292357"/>
            <a:ext cx="957155" cy="951058"/>
          </a:xfrm>
          <a:prstGeom prst="rect">
            <a:avLst/>
          </a:prstGeom>
        </p:spPr>
      </p:pic>
    </p:spTree>
    <p:extLst>
      <p:ext uri="{BB962C8B-B14F-4D97-AF65-F5344CB8AC3E}">
        <p14:creationId xmlns:p14="http://schemas.microsoft.com/office/powerpoint/2010/main" val="4135591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268" y="219068"/>
            <a:ext cx="6377982" cy="957767"/>
          </a:xfrm>
        </p:spPr>
        <p:txBody>
          <a:bodyPr/>
          <a:lstStyle/>
          <a:p>
            <a:pPr algn="ctr"/>
            <a:r>
              <a:rPr lang="en-US" sz="2400" b="1" dirty="0">
                <a:latin typeface="+mn-lt"/>
              </a:rPr>
              <a:t>                  </a:t>
            </a:r>
            <a:r>
              <a:rPr lang="en-US" sz="2400" b="1" dirty="0">
                <a:solidFill>
                  <a:srgbClr val="006600"/>
                </a:solidFill>
                <a:latin typeface="+mn-lt"/>
              </a:rPr>
              <a:t>UAB 1917 Clinic – LS3: Agency Spotlight</a:t>
            </a:r>
            <a:r>
              <a:rPr lang="en-US" sz="2400" b="1" dirty="0">
                <a:latin typeface="+mn-lt"/>
              </a:rPr>
              <a:t/>
            </a:r>
            <a:br>
              <a:rPr lang="en-US" sz="2400" b="1" dirty="0">
                <a:latin typeface="+mn-lt"/>
              </a:rPr>
            </a:br>
            <a:r>
              <a:rPr lang="en-US" sz="1800" dirty="0">
                <a:solidFill>
                  <a:srgbClr val="006600"/>
                </a:solidFill>
              </a:rPr>
              <a:t>SCORPIO Study – Serving Communities. Offering resources. Partnering in Outcomes. (Summer 2018)</a:t>
            </a:r>
            <a:br>
              <a:rPr lang="en-US" sz="1800" dirty="0">
                <a:solidFill>
                  <a:srgbClr val="006600"/>
                </a:solidFill>
              </a:rPr>
            </a:br>
            <a:endParaRPr lang="en-US" sz="1800" b="1" dirty="0">
              <a:latin typeface="+mn-lt"/>
            </a:endParaRPr>
          </a:p>
        </p:txBody>
      </p:sp>
      <p:sp>
        <p:nvSpPr>
          <p:cNvPr id="3" name="Content Placeholder 2"/>
          <p:cNvSpPr>
            <a:spLocks noGrp="1"/>
          </p:cNvSpPr>
          <p:nvPr>
            <p:ph idx="1"/>
          </p:nvPr>
        </p:nvSpPr>
        <p:spPr>
          <a:xfrm>
            <a:off x="1768823" y="1921424"/>
            <a:ext cx="3803302" cy="4903837"/>
          </a:xfrm>
        </p:spPr>
        <p:txBody>
          <a:bodyPr>
            <a:normAutofit/>
          </a:bodyPr>
          <a:lstStyle/>
          <a:p>
            <a:pPr marL="344488" lvl="1" indent="0">
              <a:buNone/>
            </a:pPr>
            <a:r>
              <a:rPr lang="en-US" sz="2000" b="1" dirty="0">
                <a:latin typeface="+mn-lt"/>
              </a:rPr>
              <a:t>CHW Team</a:t>
            </a:r>
          </a:p>
          <a:p>
            <a:pPr lvl="0"/>
            <a:r>
              <a:rPr lang="en-US" sz="1800" dirty="0"/>
              <a:t>Jim Raper, PI</a:t>
            </a:r>
          </a:p>
          <a:p>
            <a:pPr lvl="0"/>
            <a:r>
              <a:rPr lang="en-US" sz="1800" dirty="0"/>
              <a:t>Kelly Ross-Davis, Administrative supervisor</a:t>
            </a:r>
          </a:p>
          <a:p>
            <a:pPr lvl="0"/>
            <a:r>
              <a:rPr lang="en-US" sz="1800" dirty="0"/>
              <a:t>Kathy Gaddis, Clinical Supervisor</a:t>
            </a:r>
          </a:p>
          <a:p>
            <a:pPr lvl="0"/>
            <a:r>
              <a:rPr lang="en-US" sz="1800" dirty="0"/>
              <a:t>Tommy Williams, CHW</a:t>
            </a:r>
          </a:p>
          <a:p>
            <a:pPr lvl="0"/>
            <a:r>
              <a:rPr lang="en-US" sz="1800" dirty="0"/>
              <a:t>Dominique Hector, CHW</a:t>
            </a:r>
          </a:p>
          <a:p>
            <a:pPr lvl="0"/>
            <a:r>
              <a:rPr lang="en-US" sz="1800" dirty="0" err="1"/>
              <a:t>D’Netria</a:t>
            </a:r>
            <a:r>
              <a:rPr lang="en-US" sz="1800" dirty="0"/>
              <a:t> Jackson, RISC Study Coordinator</a:t>
            </a:r>
          </a:p>
          <a:p>
            <a:pPr lvl="0"/>
            <a:r>
              <a:rPr lang="en-US" sz="1800" dirty="0"/>
              <a:t>Sarah Dougherty, RISC Mentor, Chart Abstraction</a:t>
            </a:r>
          </a:p>
          <a:p>
            <a:pPr marL="344488" lvl="1" indent="0">
              <a:buNone/>
            </a:pPr>
            <a:endParaRPr lang="en-US" sz="1800" dirty="0">
              <a:latin typeface="+mn-lt"/>
            </a:endParaRPr>
          </a:p>
        </p:txBody>
      </p:sp>
      <p:sp>
        <p:nvSpPr>
          <p:cNvPr id="8" name="Content Placeholder 2"/>
          <p:cNvSpPr txBox="1">
            <a:spLocks/>
          </p:cNvSpPr>
          <p:nvPr/>
        </p:nvSpPr>
        <p:spPr>
          <a:xfrm>
            <a:off x="6214069" y="1309996"/>
            <a:ext cx="4054509" cy="3081134"/>
          </a:xfrm>
          <a:prstGeom prst="rect">
            <a:avLst/>
          </a:prstGeom>
        </p:spPr>
        <p:txBody>
          <a:bodyPr/>
          <a:lstStyle>
            <a:lvl1pPr marL="342900" indent="-342900" algn="l" defTabSz="457200" rtl="0" eaLnBrk="1" latinLnBrk="0" hangingPunct="1">
              <a:spcBef>
                <a:spcPts val="800"/>
              </a:spcBef>
              <a:spcAft>
                <a:spcPts val="0"/>
              </a:spcAft>
              <a:buFont typeface="Arial"/>
              <a:buChar char="•"/>
              <a:defRPr sz="2800" b="0" i="0" kern="1200">
                <a:solidFill>
                  <a:schemeClr val="tx1"/>
                </a:solidFill>
                <a:latin typeface="Avenir Roman"/>
                <a:ea typeface="+mn-ea"/>
                <a:cs typeface="Avenir Roman"/>
              </a:defRPr>
            </a:lvl1pPr>
            <a:lvl2pPr marL="684213" indent="-339725" algn="l" defTabSz="457200" rtl="0" eaLnBrk="1" latinLnBrk="0" hangingPunct="1">
              <a:spcBef>
                <a:spcPts val="800"/>
              </a:spcBef>
              <a:spcAft>
                <a:spcPts val="0"/>
              </a:spcAft>
              <a:buFont typeface="Arial"/>
              <a:buChar char="–"/>
              <a:tabLst>
                <a:tab pos="627063" algn="l"/>
              </a:tabLst>
              <a:defRPr sz="2400" b="0" i="0" kern="1200">
                <a:solidFill>
                  <a:schemeClr val="tx1"/>
                </a:solidFill>
                <a:latin typeface="Avenir Roman"/>
                <a:ea typeface="+mn-ea"/>
                <a:cs typeface="Avenir Roman"/>
              </a:defRPr>
            </a:lvl2pPr>
            <a:lvl3pPr marL="971550" indent="-231775" algn="l" defTabSz="457200" rtl="0" eaLnBrk="1" latinLnBrk="0" hangingPunct="1">
              <a:spcBef>
                <a:spcPts val="800"/>
              </a:spcBef>
              <a:spcAft>
                <a:spcPts val="0"/>
              </a:spcAft>
              <a:buFont typeface="Arial"/>
              <a:buChar char="•"/>
              <a:defRPr sz="2000" b="0" i="0" kern="1200">
                <a:solidFill>
                  <a:schemeClr val="tx1"/>
                </a:solidFill>
                <a:latin typeface="Avenir Roman"/>
                <a:ea typeface="+mn-ea"/>
                <a:cs typeface="Avenir Roman"/>
              </a:defRPr>
            </a:lvl3pPr>
            <a:lvl4pPr marL="1316038" indent="-287338" algn="l" defTabSz="457200" rtl="0" eaLnBrk="1" latinLnBrk="0" hangingPunct="1">
              <a:spcBef>
                <a:spcPts val="800"/>
              </a:spcBef>
              <a:spcAft>
                <a:spcPts val="0"/>
              </a:spcAft>
              <a:buFont typeface="Arial"/>
              <a:buChar char="–"/>
              <a:defRPr sz="1600" b="0" i="0" kern="1200">
                <a:solidFill>
                  <a:schemeClr val="tx1"/>
                </a:solidFill>
                <a:latin typeface="Avenir Roman"/>
                <a:ea typeface="+mn-ea"/>
                <a:cs typeface="Avenir Roman"/>
              </a:defRPr>
            </a:lvl4pPr>
            <a:lvl5pPr marL="1598613" indent="-282575" algn="l" defTabSz="457200" rtl="0" eaLnBrk="1" latinLnBrk="0" hangingPunct="1">
              <a:spcBef>
                <a:spcPct val="20000"/>
              </a:spcBef>
              <a:buFont typeface="Arial"/>
              <a:buChar char="»"/>
              <a:defRPr sz="2000" b="0" i="0" kern="1200">
                <a:solidFill>
                  <a:schemeClr val="tx1"/>
                </a:solidFill>
                <a:latin typeface="Avenir Roman"/>
                <a:ea typeface="+mn-ea"/>
                <a:cs typeface="Avenir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en-US" sz="1800" dirty="0">
              <a:solidFill>
                <a:prstClr val="black"/>
              </a:solidFill>
              <a:latin typeface="Calibri"/>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0250" y="3279029"/>
            <a:ext cx="1047750" cy="10477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381874" y="1622386"/>
            <a:ext cx="1483921" cy="1114425"/>
          </a:xfrm>
          <a:prstGeom prst="rect">
            <a:avLst/>
          </a:prstGeom>
        </p:spPr>
      </p:pic>
      <p:pic>
        <p:nvPicPr>
          <p:cNvPr id="5" name="Picture 4"/>
          <p:cNvPicPr>
            <a:picLocks noChangeAspect="1"/>
          </p:cNvPicPr>
          <p:nvPr/>
        </p:nvPicPr>
        <p:blipFill rotWithShape="1">
          <a:blip r:embed="rId4"/>
          <a:srcRect l="13746" r="40505"/>
          <a:stretch/>
        </p:blipFill>
        <p:spPr>
          <a:xfrm>
            <a:off x="9658353" y="0"/>
            <a:ext cx="1009649" cy="1243692"/>
          </a:xfrm>
          <a:prstGeom prst="rect">
            <a:avLst/>
          </a:prstGeom>
        </p:spPr>
      </p:pic>
      <p:pic>
        <p:nvPicPr>
          <p:cNvPr id="7" name="Picture 6"/>
          <p:cNvPicPr>
            <a:picLocks noChangeAspect="1"/>
          </p:cNvPicPr>
          <p:nvPr/>
        </p:nvPicPr>
        <p:blipFill>
          <a:blip r:embed="rId5"/>
          <a:stretch>
            <a:fillRect/>
          </a:stretch>
        </p:blipFill>
        <p:spPr>
          <a:xfrm>
            <a:off x="9620250" y="4710181"/>
            <a:ext cx="1060796" cy="1414395"/>
          </a:xfrm>
          <a:prstGeom prst="rect">
            <a:avLst/>
          </a:prstGeom>
        </p:spPr>
      </p:pic>
      <p:sp>
        <p:nvSpPr>
          <p:cNvPr id="10" name="TextBox 9"/>
          <p:cNvSpPr txBox="1"/>
          <p:nvPr/>
        </p:nvSpPr>
        <p:spPr>
          <a:xfrm>
            <a:off x="5876926" y="1514475"/>
            <a:ext cx="3438525" cy="3754874"/>
          </a:xfrm>
          <a:prstGeom prst="rect">
            <a:avLst/>
          </a:prstGeom>
          <a:noFill/>
        </p:spPr>
        <p:txBody>
          <a:bodyPr wrap="square" rtlCol="0">
            <a:spAutoFit/>
          </a:bodyPr>
          <a:lstStyle/>
          <a:p>
            <a:pPr defTabSz="457200">
              <a:defRPr/>
            </a:pPr>
            <a:r>
              <a:rPr lang="en-US" sz="2000" b="1" dirty="0">
                <a:solidFill>
                  <a:prstClr val="black"/>
                </a:solidFill>
                <a:latin typeface="Calibri"/>
              </a:rPr>
              <a:t>Recruitment Strategy</a:t>
            </a:r>
          </a:p>
          <a:p>
            <a:pPr defTabSz="457200">
              <a:defRPr/>
            </a:pPr>
            <a:r>
              <a:rPr lang="en-US" dirty="0">
                <a:solidFill>
                  <a:prstClr val="black"/>
                </a:solidFill>
                <a:latin typeface="Calibri"/>
              </a:rPr>
              <a:t>Excellent communication between CHWs and Research Team</a:t>
            </a:r>
          </a:p>
          <a:p>
            <a:pPr defTabSz="457200">
              <a:defRPr/>
            </a:pPr>
            <a:endParaRPr lang="en-US" dirty="0">
              <a:solidFill>
                <a:prstClr val="black"/>
              </a:solidFill>
              <a:latin typeface="Calibri"/>
            </a:endParaRPr>
          </a:p>
          <a:p>
            <a:pPr defTabSz="457200">
              <a:defRPr/>
            </a:pPr>
            <a:endParaRPr lang="en-US" dirty="0">
              <a:solidFill>
                <a:prstClr val="black"/>
              </a:solidFill>
              <a:latin typeface="Calibri"/>
            </a:endParaRPr>
          </a:p>
          <a:p>
            <a:pPr defTabSz="457200">
              <a:defRPr/>
            </a:pPr>
            <a:r>
              <a:rPr lang="en-US" dirty="0">
                <a:solidFill>
                  <a:prstClr val="black"/>
                </a:solidFill>
                <a:latin typeface="Calibri"/>
              </a:rPr>
              <a:t>Plan: Provide snacks               during enrollment!</a:t>
            </a:r>
          </a:p>
          <a:p>
            <a:pPr defTabSz="457200">
              <a:defRPr/>
            </a:pPr>
            <a:endParaRPr lang="en-US" dirty="0">
              <a:solidFill>
                <a:prstClr val="black"/>
              </a:solidFill>
              <a:latin typeface="Calibri"/>
            </a:endParaRPr>
          </a:p>
          <a:p>
            <a:pPr defTabSz="457200">
              <a:defRPr/>
            </a:pPr>
            <a:r>
              <a:rPr lang="en-US" sz="2000" b="1" dirty="0">
                <a:solidFill>
                  <a:prstClr val="black"/>
                </a:solidFill>
                <a:latin typeface="Calibri"/>
              </a:rPr>
              <a:t>Highlight</a:t>
            </a:r>
          </a:p>
          <a:p>
            <a:pPr defTabSz="457200">
              <a:defRPr/>
            </a:pPr>
            <a:r>
              <a:rPr lang="en-US" dirty="0">
                <a:solidFill>
                  <a:prstClr val="black"/>
                </a:solidFill>
                <a:latin typeface="Calibri"/>
              </a:rPr>
              <a:t>We now have six patients enrolled!</a:t>
            </a:r>
          </a:p>
          <a:p>
            <a:pPr defTabSz="457200">
              <a:defRPr/>
            </a:pPr>
            <a:endParaRPr lang="en-US" dirty="0">
              <a:solidFill>
                <a:prstClr val="black"/>
              </a:solidFill>
              <a:latin typeface="Calibri"/>
            </a:endParaRPr>
          </a:p>
          <a:p>
            <a:pPr defTabSz="457200">
              <a:defRPr/>
            </a:pPr>
            <a:endParaRPr lang="en-US" dirty="0">
              <a:solidFill>
                <a:prstClr val="black"/>
              </a:solidFill>
              <a:latin typeface="Calibri"/>
            </a:endParaRPr>
          </a:p>
        </p:txBody>
      </p:sp>
      <p:pic>
        <p:nvPicPr>
          <p:cNvPr id="11" name="Picture 10"/>
          <p:cNvPicPr>
            <a:picLocks noChangeAspect="1"/>
          </p:cNvPicPr>
          <p:nvPr/>
        </p:nvPicPr>
        <p:blipFill>
          <a:blip r:embed="rId6"/>
          <a:stretch>
            <a:fillRect/>
          </a:stretch>
        </p:blipFill>
        <p:spPr>
          <a:xfrm>
            <a:off x="5976257" y="4778421"/>
            <a:ext cx="2252582" cy="1691773"/>
          </a:xfrm>
          <a:prstGeom prst="rect">
            <a:avLst/>
          </a:prstGeom>
        </p:spPr>
      </p:pic>
      <p:pic>
        <p:nvPicPr>
          <p:cNvPr id="12" name="Picture 11"/>
          <p:cNvPicPr>
            <a:picLocks noChangeAspect="1"/>
          </p:cNvPicPr>
          <p:nvPr/>
        </p:nvPicPr>
        <p:blipFill>
          <a:blip r:embed="rId7"/>
          <a:stretch>
            <a:fillRect/>
          </a:stretch>
        </p:blipFill>
        <p:spPr>
          <a:xfrm rot="658995">
            <a:off x="8241378" y="2694381"/>
            <a:ext cx="828211" cy="1104282"/>
          </a:xfrm>
          <a:prstGeom prst="rect">
            <a:avLst/>
          </a:prstGeom>
        </p:spPr>
      </p:pic>
      <p:pic>
        <p:nvPicPr>
          <p:cNvPr id="6" name="Picture 5"/>
          <p:cNvPicPr>
            <a:picLocks noChangeAspect="1"/>
          </p:cNvPicPr>
          <p:nvPr/>
        </p:nvPicPr>
        <p:blipFill>
          <a:blip r:embed="rId8"/>
          <a:stretch>
            <a:fillRect/>
          </a:stretch>
        </p:blipFill>
        <p:spPr>
          <a:xfrm rot="21328419">
            <a:off x="3147215" y="997105"/>
            <a:ext cx="882533" cy="881062"/>
          </a:xfrm>
          <a:prstGeom prst="rect">
            <a:avLst/>
          </a:prstGeom>
        </p:spPr>
      </p:pic>
    </p:spTree>
    <p:extLst>
      <p:ext uri="{BB962C8B-B14F-4D97-AF65-F5344CB8AC3E}">
        <p14:creationId xmlns:p14="http://schemas.microsoft.com/office/powerpoint/2010/main" val="12083012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86544"/>
            <a:ext cx="8229600" cy="567564"/>
          </a:xfrm>
        </p:spPr>
        <p:txBody>
          <a:bodyPr/>
          <a:lstStyle/>
          <a:p>
            <a:r>
              <a:rPr lang="en-US" sz="3200" b="1" dirty="0">
                <a:latin typeface="+mn-lt"/>
              </a:rPr>
              <a:t>Lessons Learned</a:t>
            </a:r>
          </a:p>
        </p:txBody>
      </p:sp>
      <p:sp>
        <p:nvSpPr>
          <p:cNvPr id="3" name="Content Placeholder 2"/>
          <p:cNvSpPr>
            <a:spLocks noGrp="1"/>
          </p:cNvSpPr>
          <p:nvPr>
            <p:ph idx="1"/>
          </p:nvPr>
        </p:nvSpPr>
        <p:spPr>
          <a:xfrm>
            <a:off x="1981200" y="1791881"/>
            <a:ext cx="8229600" cy="4558860"/>
          </a:xfrm>
        </p:spPr>
        <p:txBody>
          <a:bodyPr/>
          <a:lstStyle/>
          <a:p>
            <a:r>
              <a:rPr lang="en-US" sz="2400" dirty="0">
                <a:latin typeface="+mn-lt"/>
              </a:rPr>
              <a:t>Defining the specific role of the CHW within our clinic</a:t>
            </a:r>
          </a:p>
          <a:p>
            <a:r>
              <a:rPr lang="en-US" sz="2400" dirty="0">
                <a:latin typeface="+mn-lt"/>
              </a:rPr>
              <a:t>Developing protocol with specific steps and systems</a:t>
            </a:r>
          </a:p>
          <a:p>
            <a:r>
              <a:rPr lang="en-US" sz="2400" dirty="0">
                <a:latin typeface="+mn-lt"/>
              </a:rPr>
              <a:t>Refining protocol to perform the specific role in real life</a:t>
            </a:r>
          </a:p>
          <a:p>
            <a:r>
              <a:rPr lang="en-US" sz="2400" dirty="0">
                <a:latin typeface="+mn-lt"/>
              </a:rPr>
              <a:t>Clarifying how the CHW integrates with clinic team and community partners</a:t>
            </a:r>
          </a:p>
          <a:p>
            <a:r>
              <a:rPr lang="en-US" sz="2400" dirty="0">
                <a:latin typeface="+mn-lt"/>
              </a:rPr>
              <a:t>Educating the clinic team on the CHW role</a:t>
            </a:r>
          </a:p>
          <a:p>
            <a:r>
              <a:rPr lang="en-US" sz="2400" dirty="0">
                <a:latin typeface="+mn-lt"/>
              </a:rPr>
              <a:t>Providing ongoing training and support</a:t>
            </a:r>
          </a:p>
          <a:p>
            <a:pPr lvl="1"/>
            <a:r>
              <a:rPr lang="en-US" dirty="0" smtClean="0">
                <a:latin typeface="+mn-lt"/>
              </a:rPr>
              <a:t>Open communication with supervisor</a:t>
            </a:r>
          </a:p>
          <a:p>
            <a:pPr lvl="1"/>
            <a:r>
              <a:rPr lang="en-US" dirty="0" smtClean="0">
                <a:latin typeface="+mn-lt"/>
              </a:rPr>
              <a:t>Case studies</a:t>
            </a:r>
          </a:p>
          <a:p>
            <a:r>
              <a:rPr lang="en-US" sz="2400" dirty="0">
                <a:latin typeface="+mn-lt"/>
              </a:rPr>
              <a:t>Celebrating success as a team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6738" y="1"/>
            <a:ext cx="2231262" cy="1316334"/>
          </a:xfrm>
          <a:prstGeom prst="rect">
            <a:avLst/>
          </a:prstGeom>
        </p:spPr>
      </p:pic>
    </p:spTree>
    <p:extLst>
      <p:ext uri="{BB962C8B-B14F-4D97-AF65-F5344CB8AC3E}">
        <p14:creationId xmlns:p14="http://schemas.microsoft.com/office/powerpoint/2010/main" val="8333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pPr algn="ctr"/>
            <a:r>
              <a:rPr lang="en-US" sz="4000" b="1" dirty="0" smtClean="0">
                <a:solidFill>
                  <a:srgbClr val="0F4D7B"/>
                </a:solidFill>
                <a:latin typeface="+mn-lt"/>
              </a:rPr>
              <a:t>HIV/AIDS Bureau Vision and Mission</a:t>
            </a:r>
            <a:endParaRPr lang="en-US" sz="3200" b="1" dirty="0">
              <a:solidFill>
                <a:srgbClr val="800000"/>
              </a:solidFill>
              <a:latin typeface="+mn-lt"/>
            </a:endParaRPr>
          </a:p>
        </p:txBody>
      </p:sp>
      <p:sp>
        <p:nvSpPr>
          <p:cNvPr id="6" name="Content Placeholder 5"/>
          <p:cNvSpPr>
            <a:spLocks noGrp="1"/>
          </p:cNvSpPr>
          <p:nvPr>
            <p:ph idx="1"/>
          </p:nvPr>
        </p:nvSpPr>
        <p:spPr>
          <a:xfrm>
            <a:off x="381000" y="1143000"/>
            <a:ext cx="11201400" cy="4724400"/>
          </a:xfrm>
        </p:spPr>
        <p:txBody>
          <a:bodyPr>
            <a:normAutofit/>
          </a:bodyPr>
          <a:lstStyle/>
          <a:p>
            <a:pPr marL="0" indent="0" algn="ctr">
              <a:spcBef>
                <a:spcPct val="0"/>
              </a:spcBef>
              <a:buNone/>
            </a:pPr>
            <a:r>
              <a:rPr lang="en-US" altLang="en-US" sz="3800" b="1" dirty="0"/>
              <a:t>Vision</a:t>
            </a:r>
          </a:p>
          <a:p>
            <a:pPr marL="0" indent="0" algn="ctr">
              <a:buNone/>
            </a:pPr>
            <a:r>
              <a:rPr lang="en-US" altLang="en-US" b="1" dirty="0"/>
              <a:t> </a:t>
            </a:r>
            <a:r>
              <a:rPr lang="en-US" altLang="en-US" dirty="0"/>
              <a:t>Optimal HIV/AIDS care and treatment for all.</a:t>
            </a:r>
            <a:r>
              <a:rPr lang="en-US" altLang="en-US" b="1" dirty="0"/>
              <a:t> </a:t>
            </a:r>
          </a:p>
          <a:p>
            <a:pPr marL="0" indent="0" algn="ctr">
              <a:buNone/>
            </a:pPr>
            <a:endParaRPr lang="en-US" altLang="en-US" b="1" dirty="0"/>
          </a:p>
          <a:p>
            <a:pPr marL="0" indent="0" algn="ctr">
              <a:spcBef>
                <a:spcPct val="0"/>
              </a:spcBef>
              <a:buNone/>
            </a:pPr>
            <a:r>
              <a:rPr lang="en-US" altLang="en-US" sz="3800" b="1" dirty="0"/>
              <a:t>Mission</a:t>
            </a:r>
          </a:p>
          <a:p>
            <a:pPr marL="0" indent="0" algn="ctr">
              <a:buNone/>
            </a:pPr>
            <a:r>
              <a:rPr lang="en-US" altLang="en-US" dirty="0"/>
              <a:t>Provide leadership and resources to assure access to and retention in high quality, integrated care, and treatment services for vulnerable people living with HIV/AIDS and their families. </a:t>
            </a:r>
          </a:p>
          <a:p>
            <a:pPr marL="0" lvl="0" indent="0">
              <a:buNone/>
            </a:pPr>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4</a:t>
            </a:fld>
            <a:endParaRPr lang="en-US" dirty="0"/>
          </a:p>
        </p:txBody>
      </p:sp>
    </p:spTree>
    <p:extLst>
      <p:ext uri="{BB962C8B-B14F-4D97-AF65-F5344CB8AC3E}">
        <p14:creationId xmlns:p14="http://schemas.microsoft.com/office/powerpoint/2010/main" val="3889125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9769118" cy="905069"/>
          </a:xfrm>
        </p:spPr>
        <p:txBody>
          <a:bodyPr>
            <a:normAutofit fontScale="90000"/>
          </a:bodyPr>
          <a:lstStyle/>
          <a:p>
            <a:pPr algn="ctr"/>
            <a:r>
              <a:rPr lang="en-US" sz="4400" dirty="0">
                <a:solidFill>
                  <a:srgbClr val="7030A0"/>
                </a:solidFill>
              </a:rPr>
              <a:t/>
            </a:r>
            <a:br>
              <a:rPr lang="en-US" sz="4400" dirty="0">
                <a:solidFill>
                  <a:srgbClr val="7030A0"/>
                </a:solidFill>
              </a:rPr>
            </a:br>
            <a:r>
              <a:rPr lang="en-US" sz="4400" dirty="0">
                <a:solidFill>
                  <a:srgbClr val="7030A0"/>
                </a:solidFill>
              </a:rPr>
              <a:t/>
            </a:r>
            <a:br>
              <a:rPr lang="en-US" sz="4400" dirty="0">
                <a:solidFill>
                  <a:srgbClr val="7030A0"/>
                </a:solidFill>
              </a:rPr>
            </a:br>
            <a:r>
              <a:rPr lang="en-US" sz="4400" dirty="0">
                <a:solidFill>
                  <a:srgbClr val="7030A0"/>
                </a:solidFill>
              </a:rPr>
              <a:t/>
            </a:r>
            <a:br>
              <a:rPr lang="en-US" sz="4400" dirty="0">
                <a:solidFill>
                  <a:srgbClr val="7030A0"/>
                </a:solidFill>
              </a:rPr>
            </a:br>
            <a:r>
              <a:rPr lang="en-US" sz="4400" dirty="0">
                <a:solidFill>
                  <a:srgbClr val="7030A0"/>
                </a:solidFill>
              </a:rPr>
              <a:t/>
            </a:r>
            <a:br>
              <a:rPr lang="en-US" sz="4400" dirty="0">
                <a:solidFill>
                  <a:srgbClr val="7030A0"/>
                </a:solidFill>
              </a:rPr>
            </a:br>
            <a:r>
              <a:rPr lang="en-US" sz="4400" dirty="0">
                <a:solidFill>
                  <a:srgbClr val="7030A0"/>
                </a:solidFill>
              </a:rPr>
              <a:t/>
            </a:r>
            <a:br>
              <a:rPr lang="en-US" sz="4400" dirty="0">
                <a:solidFill>
                  <a:srgbClr val="7030A0"/>
                </a:solidFill>
              </a:rPr>
            </a:br>
            <a:r>
              <a:rPr lang="en-US" sz="4400" dirty="0">
                <a:solidFill>
                  <a:srgbClr val="7030A0"/>
                </a:solidFill>
              </a:rPr>
              <a:t/>
            </a:r>
            <a:br>
              <a:rPr lang="en-US" sz="4400" dirty="0">
                <a:solidFill>
                  <a:srgbClr val="7030A0"/>
                </a:solidFill>
              </a:rPr>
            </a:br>
            <a:r>
              <a:rPr lang="en-US" sz="4400" dirty="0">
                <a:latin typeface="Bell MT" panose="02020503060305020303" pitchFamily="18" charset="0"/>
              </a:rPr>
              <a:t>ECU Adult specialty care</a:t>
            </a:r>
          </a:p>
        </p:txBody>
      </p:sp>
      <p:sp>
        <p:nvSpPr>
          <p:cNvPr id="3" name="Subtitle 2"/>
          <p:cNvSpPr>
            <a:spLocks noGrp="1"/>
          </p:cNvSpPr>
          <p:nvPr>
            <p:ph type="body" sz="half" idx="2"/>
          </p:nvPr>
        </p:nvSpPr>
        <p:spPr>
          <a:xfrm>
            <a:off x="3214429" y="4432041"/>
            <a:ext cx="5425718" cy="2285999"/>
          </a:xfrm>
        </p:spPr>
        <p:txBody>
          <a:bodyPr>
            <a:normAutofit fontScale="85000" lnSpcReduction="10000"/>
          </a:bodyPr>
          <a:lstStyle/>
          <a:p>
            <a:endParaRPr lang="en-US" dirty="0">
              <a:solidFill>
                <a:srgbClr val="7030A0"/>
              </a:solidFill>
            </a:endParaRPr>
          </a:p>
          <a:p>
            <a:endParaRPr lang="en-US" dirty="0">
              <a:solidFill>
                <a:srgbClr val="7030A0"/>
              </a:solidFill>
            </a:endParaRPr>
          </a:p>
          <a:p>
            <a:endParaRPr lang="en-US" dirty="0">
              <a:solidFill>
                <a:srgbClr val="7030A0"/>
              </a:solidFill>
            </a:endParaRPr>
          </a:p>
          <a:p>
            <a:endParaRPr lang="en-US" dirty="0">
              <a:solidFill>
                <a:srgbClr val="7030A0"/>
              </a:solidFill>
            </a:endParaRPr>
          </a:p>
          <a:p>
            <a:endParaRPr lang="en-US" dirty="0">
              <a:solidFill>
                <a:srgbClr val="7030A0"/>
              </a:solidFill>
            </a:endParaRPr>
          </a:p>
          <a:p>
            <a:r>
              <a:rPr lang="en-US" sz="2200" b="1" dirty="0">
                <a:latin typeface="Arial Narrow" panose="020B0606020202030204" pitchFamily="34" charset="0"/>
              </a:rPr>
              <a:t>CHW’s:</a:t>
            </a:r>
            <a:r>
              <a:rPr lang="en-US" sz="2200" dirty="0">
                <a:latin typeface="Arial Narrow" panose="020B0606020202030204" pitchFamily="34" charset="0"/>
              </a:rPr>
              <a:t> Karen Carr, Maurice Carter &amp; Peter Williams</a:t>
            </a:r>
          </a:p>
          <a:p>
            <a:r>
              <a:rPr lang="en-US" sz="2200" b="1" dirty="0">
                <a:latin typeface="Arial Narrow" panose="020B0606020202030204" pitchFamily="34" charset="0"/>
              </a:rPr>
              <a:t>CHW Coordinators: </a:t>
            </a:r>
            <a:r>
              <a:rPr lang="en-US" sz="2200" dirty="0">
                <a:latin typeface="Arial Narrow" panose="020B0606020202030204" pitchFamily="34" charset="0"/>
              </a:rPr>
              <a:t>LaWanda Todd &amp; LaSean Hutcherson</a:t>
            </a:r>
          </a:p>
          <a:p>
            <a:endParaRPr lang="en-US" sz="2200" dirty="0">
              <a:solidFill>
                <a:srgbClr val="7030A0"/>
              </a:solidFill>
            </a:endParaRPr>
          </a:p>
          <a:p>
            <a:endParaRPr lang="en-US" dirty="0">
              <a:solidFill>
                <a:srgbClr val="7030A0"/>
              </a:solidFill>
            </a:endParaRPr>
          </a:p>
        </p:txBody>
      </p:sp>
      <p:sp>
        <p:nvSpPr>
          <p:cNvPr id="4" name="AutoShape 2" descr="Image result for ecu infectious disease clinic greenville n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1546" r="1546"/>
          <a:stretch>
            <a:fillRect/>
          </a:stretch>
        </p:blipFill>
        <p:spPr>
          <a:xfrm>
            <a:off x="2913321" y="1283375"/>
            <a:ext cx="5950594" cy="4547513"/>
          </a:xfrm>
        </p:spPr>
      </p:pic>
    </p:spTree>
    <p:extLst>
      <p:ext uri="{BB962C8B-B14F-4D97-AF65-F5344CB8AC3E}">
        <p14:creationId xmlns:p14="http://schemas.microsoft.com/office/powerpoint/2010/main" val="2457411190"/>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7583" y="206163"/>
            <a:ext cx="9964716" cy="772032"/>
          </a:xfrm>
        </p:spPr>
        <p:txBody>
          <a:bodyPr>
            <a:normAutofit fontScale="90000"/>
          </a:bodyPr>
          <a:lstStyle/>
          <a:p>
            <a:pPr algn="ctr"/>
            <a:r>
              <a:rPr lang="en-US" sz="3600" dirty="0"/>
              <a:t>Overview of ECU HIV </a:t>
            </a:r>
            <a:r>
              <a:rPr lang="en-US" sz="3600" dirty="0" smtClean="0"/>
              <a:t>Program (ECUHIVP)  </a:t>
            </a:r>
            <a:endParaRPr lang="en-US" sz="3600" dirty="0"/>
          </a:p>
        </p:txBody>
      </p:sp>
      <p:sp>
        <p:nvSpPr>
          <p:cNvPr id="6" name="Content Placeholder 5"/>
          <p:cNvSpPr>
            <a:spLocks noGrp="1"/>
          </p:cNvSpPr>
          <p:nvPr>
            <p:ph sz="half" idx="1"/>
          </p:nvPr>
        </p:nvSpPr>
        <p:spPr>
          <a:xfrm>
            <a:off x="186069" y="1339703"/>
            <a:ext cx="7288619" cy="5135526"/>
          </a:xfrm>
        </p:spPr>
        <p:txBody>
          <a:bodyPr>
            <a:normAutofit/>
          </a:bodyPr>
          <a:lstStyle/>
          <a:p>
            <a:r>
              <a:rPr lang="en-US" dirty="0">
                <a:latin typeface="Arial Narrow" panose="020B0606020202030204" pitchFamily="34" charset="0"/>
              </a:rPr>
              <a:t>ECU Adult Specialty Care is located in Greenville, NC</a:t>
            </a:r>
          </a:p>
          <a:p>
            <a:endParaRPr lang="en-US" dirty="0">
              <a:latin typeface="Arial Narrow" panose="020B0606020202030204" pitchFamily="34" charset="0"/>
            </a:endParaRPr>
          </a:p>
          <a:p>
            <a:r>
              <a:rPr lang="en-US" dirty="0">
                <a:latin typeface="Arial Narrow" panose="020B0606020202030204" pitchFamily="34" charset="0"/>
              </a:rPr>
              <a:t>Serves more than 1500 PLWH living in the 30 counties in eastern NC (blue and yellow on NC map)</a:t>
            </a:r>
          </a:p>
          <a:p>
            <a:endParaRPr lang="en-US" dirty="0">
              <a:latin typeface="Arial Narrow" panose="020B0606020202030204" pitchFamily="34" charset="0"/>
            </a:endParaRPr>
          </a:p>
          <a:p>
            <a:r>
              <a:rPr lang="en-US" dirty="0">
                <a:latin typeface="Arial Narrow" panose="020B0606020202030204" pitchFamily="34" charset="0"/>
              </a:rPr>
              <a:t>Majority African American men</a:t>
            </a:r>
          </a:p>
          <a:p>
            <a:endParaRPr lang="en-US" dirty="0">
              <a:latin typeface="Arial Narrow" panose="020B0606020202030204" pitchFamily="34" charset="0"/>
            </a:endParaRPr>
          </a:p>
          <a:p>
            <a:r>
              <a:rPr lang="en-US" dirty="0">
                <a:latin typeface="Arial Narrow" panose="020B0606020202030204" pitchFamily="34" charset="0"/>
              </a:rPr>
              <a:t> Client population is 65% men and 35% women</a:t>
            </a:r>
          </a:p>
          <a:p>
            <a:endParaRPr lang="en-US" dirty="0">
              <a:latin typeface="Arial Narrow" panose="020B0606020202030204" pitchFamily="34" charset="0"/>
            </a:endParaRPr>
          </a:p>
          <a:p>
            <a:r>
              <a:rPr lang="en-US" dirty="0">
                <a:latin typeface="Arial Narrow" panose="020B0606020202030204" pitchFamily="34" charset="0"/>
              </a:rPr>
              <a:t>Income and Insurance – 2016</a:t>
            </a:r>
          </a:p>
          <a:p>
            <a:pPr lvl="1"/>
            <a:r>
              <a:rPr lang="en-US" dirty="0">
                <a:latin typeface="Arial Narrow" panose="020B0606020202030204" pitchFamily="34" charset="0"/>
              </a:rPr>
              <a:t>38% no insurance; 26% Medicare, 17% Medicaid and 19% Private</a:t>
            </a:r>
          </a:p>
          <a:p>
            <a:pPr lvl="1"/>
            <a:r>
              <a:rPr lang="en-US" dirty="0">
                <a:latin typeface="Arial Narrow" panose="020B0606020202030204" pitchFamily="34" charset="0"/>
              </a:rPr>
              <a:t>59% &lt; 100 FPL, 24% 100-200FPL and 8% 200-200FPL</a:t>
            </a:r>
          </a:p>
          <a:p>
            <a:endParaRPr lang="en-US" dirty="0">
              <a:latin typeface="Arial Narrow" panose="020B0606020202030204" pitchFamily="34" charset="0"/>
            </a:endParaRPr>
          </a:p>
        </p:txBody>
      </p:sp>
      <p:pic>
        <p:nvPicPr>
          <p:cNvPr id="7" name="Content Placeholder 6">
            <a:extLst>
              <a:ext uri="{FF2B5EF4-FFF2-40B4-BE49-F238E27FC236}">
                <a16:creationId xmlns:a16="http://schemas.microsoft.com/office/drawing/2014/main" id="{1D81E592-D7F3-4779-A1F7-4FB53FD85DDC}"/>
              </a:ext>
            </a:extLst>
          </p:cNvPr>
          <p:cNvPicPr>
            <a:picLocks noGrp="1" noChangeAspect="1"/>
          </p:cNvPicPr>
          <p:nvPr>
            <p:ph sz="half" idx="2"/>
          </p:nvPr>
        </p:nvPicPr>
        <p:blipFill>
          <a:blip r:embed="rId2"/>
          <a:stretch>
            <a:fillRect/>
          </a:stretch>
        </p:blipFill>
        <p:spPr>
          <a:xfrm>
            <a:off x="6172202" y="1648047"/>
            <a:ext cx="5573233" cy="2286000"/>
          </a:xfrm>
          <a:prstGeom prst="rect">
            <a:avLst/>
          </a:prstGeom>
        </p:spPr>
      </p:pic>
    </p:spTree>
    <p:extLst>
      <p:ext uri="{BB962C8B-B14F-4D97-AF65-F5344CB8AC3E}">
        <p14:creationId xmlns:p14="http://schemas.microsoft.com/office/powerpoint/2010/main" val="1565853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498" y="219244"/>
            <a:ext cx="11276182" cy="964435"/>
          </a:xfrm>
        </p:spPr>
        <p:txBody>
          <a:bodyPr>
            <a:normAutofit/>
          </a:bodyPr>
          <a:lstStyle/>
          <a:p>
            <a:r>
              <a:rPr lang="en-US" sz="3100" b="1" dirty="0"/>
              <a:t>ECUHIVP - One Stop Clinic and Service Provided</a:t>
            </a:r>
            <a:endParaRPr lang="en-US" b="1" dirty="0"/>
          </a:p>
        </p:txBody>
      </p:sp>
      <p:sp>
        <p:nvSpPr>
          <p:cNvPr id="3" name="Content Placeholder 2"/>
          <p:cNvSpPr>
            <a:spLocks noGrp="1"/>
          </p:cNvSpPr>
          <p:nvPr>
            <p:ph idx="1"/>
          </p:nvPr>
        </p:nvSpPr>
        <p:spPr>
          <a:xfrm>
            <a:off x="425303" y="1183678"/>
            <a:ext cx="10005237" cy="5455077"/>
          </a:xfrm>
        </p:spPr>
        <p:txBody>
          <a:bodyPr>
            <a:noAutofit/>
          </a:bodyPr>
          <a:lstStyle/>
          <a:p>
            <a:pPr marL="342900" indent="-342900">
              <a:lnSpc>
                <a:spcPct val="115000"/>
              </a:lnSpc>
              <a:buFont typeface="Wingdings" panose="05000000000000000000" pitchFamily="2" charset="2"/>
              <a:buChar char="§"/>
            </a:pPr>
            <a:r>
              <a:rPr lang="en-US" dirty="0">
                <a:latin typeface="Calibri" panose="020F0502020204030204" pitchFamily="34" charset="0"/>
                <a:ea typeface="Calibri"/>
                <a:cs typeface="Times New Roman"/>
              </a:rPr>
              <a:t>Outpatient Ambulatory Outpatient Services (OAMC)</a:t>
            </a:r>
            <a:endParaRPr lang="en-US" dirty="0">
              <a:latin typeface="Calibri" panose="020F0502020204030204" pitchFamily="34" charset="0"/>
            </a:endParaRPr>
          </a:p>
          <a:p>
            <a:pPr marL="342900" indent="-342900">
              <a:lnSpc>
                <a:spcPct val="115000"/>
              </a:lnSpc>
              <a:buFont typeface="Wingdings" panose="05000000000000000000" pitchFamily="2" charset="2"/>
              <a:buChar char="§"/>
            </a:pPr>
            <a:r>
              <a:rPr lang="en-US" dirty="0">
                <a:latin typeface="Calibri" panose="020F0502020204030204" pitchFamily="34" charset="0"/>
              </a:rPr>
              <a:t>Early Intervention Services: HIV </a:t>
            </a:r>
            <a:r>
              <a:rPr lang="en-US" dirty="0" smtClean="0">
                <a:latin typeface="Calibri" panose="020F0502020204030204" pitchFamily="34" charset="0"/>
              </a:rPr>
              <a:t>testing, </a:t>
            </a:r>
            <a:r>
              <a:rPr lang="en-US" dirty="0">
                <a:latin typeface="Calibri" panose="020F0502020204030204" pitchFamily="34" charset="0"/>
              </a:rPr>
              <a:t>Linkage to care</a:t>
            </a:r>
          </a:p>
          <a:p>
            <a:pPr marL="342900" indent="-342900">
              <a:lnSpc>
                <a:spcPct val="115000"/>
              </a:lnSpc>
              <a:buFont typeface="Wingdings" panose="05000000000000000000" pitchFamily="2" charset="2"/>
              <a:buChar char="§"/>
            </a:pPr>
            <a:r>
              <a:rPr lang="en-US" dirty="0">
                <a:latin typeface="Calibri" panose="020F0502020204030204" pitchFamily="34" charset="0"/>
              </a:rPr>
              <a:t>Treatment Adherence  Clinical Counseling  </a:t>
            </a:r>
          </a:p>
          <a:p>
            <a:pPr marL="342900" indent="-342900">
              <a:lnSpc>
                <a:spcPct val="115000"/>
              </a:lnSpc>
              <a:buFont typeface="Wingdings" panose="05000000000000000000" pitchFamily="2" charset="2"/>
              <a:buChar char="§"/>
            </a:pPr>
            <a:r>
              <a:rPr lang="en-US" dirty="0">
                <a:latin typeface="Calibri" panose="020F0502020204030204" pitchFamily="34" charset="0"/>
              </a:rPr>
              <a:t>Nutritional Screening and </a:t>
            </a:r>
            <a:r>
              <a:rPr lang="en-US" dirty="0" smtClean="0">
                <a:latin typeface="Calibri" panose="020F0502020204030204" pitchFamily="34" charset="0"/>
              </a:rPr>
              <a:t>Treatment </a:t>
            </a:r>
            <a:endParaRPr lang="en-US" dirty="0">
              <a:latin typeface="Calibri" panose="020F0502020204030204" pitchFamily="34" charset="0"/>
            </a:endParaRPr>
          </a:p>
          <a:p>
            <a:pPr marL="342900" indent="-342900">
              <a:lnSpc>
                <a:spcPct val="115000"/>
              </a:lnSpc>
              <a:buFont typeface="Wingdings" panose="05000000000000000000" pitchFamily="2" charset="2"/>
              <a:buChar char="§"/>
            </a:pPr>
            <a:r>
              <a:rPr lang="en-US" dirty="0">
                <a:latin typeface="Calibri" panose="020F0502020204030204" pitchFamily="34" charset="0"/>
              </a:rPr>
              <a:t>Medical Case </a:t>
            </a:r>
            <a:r>
              <a:rPr lang="en-US" dirty="0" smtClean="0">
                <a:latin typeface="Calibri" panose="020F0502020204030204" pitchFamily="34" charset="0"/>
              </a:rPr>
              <a:t>Management</a:t>
            </a:r>
            <a:endParaRPr lang="en-US" dirty="0">
              <a:latin typeface="Calibri" panose="020F0502020204030204" pitchFamily="34" charset="0"/>
            </a:endParaRPr>
          </a:p>
          <a:p>
            <a:pPr marL="342900" indent="-342900">
              <a:lnSpc>
                <a:spcPct val="115000"/>
              </a:lnSpc>
              <a:buFont typeface="Wingdings" panose="05000000000000000000" pitchFamily="2" charset="2"/>
              <a:buChar char="§"/>
            </a:pPr>
            <a:r>
              <a:rPr lang="en-US" dirty="0">
                <a:latin typeface="Calibri" panose="020F0502020204030204" pitchFamily="34" charset="0"/>
                <a:ea typeface="Calibri"/>
                <a:cs typeface="Times New Roman"/>
              </a:rPr>
              <a:t>Behavioral Health </a:t>
            </a:r>
            <a:r>
              <a:rPr lang="en-US" dirty="0" smtClean="0">
                <a:latin typeface="Calibri" panose="020F0502020204030204" pitchFamily="34" charset="0"/>
                <a:ea typeface="Calibri"/>
                <a:cs typeface="Times New Roman"/>
              </a:rPr>
              <a:t>Services</a:t>
            </a:r>
            <a:endParaRPr lang="en-US" dirty="0">
              <a:latin typeface="Calibri" panose="020F0502020204030204" pitchFamily="34" charset="0"/>
              <a:ea typeface="Calibri"/>
              <a:cs typeface="Times New Roman"/>
            </a:endParaRPr>
          </a:p>
          <a:p>
            <a:pPr marL="342900" indent="-342900">
              <a:buFont typeface="Wingdings" panose="05000000000000000000" pitchFamily="2" charset="2"/>
              <a:buChar char="§"/>
            </a:pPr>
            <a:r>
              <a:rPr lang="en-US" dirty="0">
                <a:latin typeface="Calibri" panose="020F0502020204030204" pitchFamily="34" charset="0"/>
              </a:rPr>
              <a:t>Oral Health Services</a:t>
            </a:r>
          </a:p>
          <a:p>
            <a:pPr marL="342900" indent="-342900">
              <a:buClr>
                <a:schemeClr val="accent1"/>
              </a:buClr>
              <a:buFont typeface="Wingdings" panose="05000000000000000000" pitchFamily="2" charset="2"/>
              <a:buChar char="§"/>
            </a:pPr>
            <a:r>
              <a:rPr lang="en-US" dirty="0">
                <a:latin typeface="Calibri" panose="020F0502020204030204" pitchFamily="34" charset="0"/>
              </a:rPr>
              <a:t>Non-Medical Case Management Services: </a:t>
            </a:r>
          </a:p>
          <a:p>
            <a:pPr marL="635508" lvl="1" indent="-342900">
              <a:buClr>
                <a:schemeClr val="accent1"/>
              </a:buClr>
              <a:buFont typeface="Wingdings" panose="05000000000000000000" pitchFamily="2" charset="2"/>
              <a:buChar char="§"/>
            </a:pPr>
            <a:r>
              <a:rPr lang="en-US" dirty="0">
                <a:latin typeface="Calibri" panose="020F0502020204030204" pitchFamily="34" charset="0"/>
              </a:rPr>
              <a:t>HIV Medication Assistance Program (HMAP) </a:t>
            </a:r>
          </a:p>
          <a:p>
            <a:pPr marL="635508" lvl="1" indent="-342900">
              <a:buClr>
                <a:schemeClr val="accent1"/>
              </a:buClr>
              <a:buFont typeface="Wingdings" panose="05000000000000000000" pitchFamily="2" charset="2"/>
              <a:buChar char="§"/>
            </a:pPr>
            <a:r>
              <a:rPr lang="en-US" dirty="0">
                <a:latin typeface="Calibri" panose="020F0502020204030204" pitchFamily="34" charset="0"/>
              </a:rPr>
              <a:t>Prescription Assistance program (PAP) </a:t>
            </a:r>
          </a:p>
          <a:p>
            <a:pPr marL="635508" lvl="1" indent="-342900">
              <a:buClr>
                <a:schemeClr val="accent1"/>
              </a:buClr>
              <a:buFont typeface="Wingdings" panose="05000000000000000000" pitchFamily="2" charset="2"/>
              <a:buChar char="§"/>
            </a:pPr>
            <a:r>
              <a:rPr lang="en-US" dirty="0">
                <a:latin typeface="Calibri" panose="020F0502020204030204" pitchFamily="34" charset="0"/>
              </a:rPr>
              <a:t>Transportation Assistance</a:t>
            </a:r>
          </a:p>
          <a:p>
            <a:pPr lvl="0"/>
            <a:endParaRPr lang="en-US" sz="2000" dirty="0"/>
          </a:p>
          <a:p>
            <a:pPr marL="292608" lvl="1" indent="0">
              <a:lnSpc>
                <a:spcPct val="115000"/>
              </a:lnSpc>
              <a:buNone/>
            </a:pPr>
            <a:endParaRPr lang="en-US" u="sng" dirty="0">
              <a:latin typeface="Calibri"/>
              <a:ea typeface="Calibri"/>
              <a:cs typeface="Times New Roman"/>
            </a:endParaRPr>
          </a:p>
        </p:txBody>
      </p:sp>
    </p:spTree>
    <p:extLst>
      <p:ext uri="{BB962C8B-B14F-4D97-AF65-F5344CB8AC3E}">
        <p14:creationId xmlns:p14="http://schemas.microsoft.com/office/powerpoint/2010/main" val="2222484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80">
            <a:extLst>
              <a:ext uri="{FF2B5EF4-FFF2-40B4-BE49-F238E27FC236}">
                <a16:creationId xmlns:a16="http://schemas.microsoft.com/office/drawing/2014/main" id="{AC8AB4D8-8E95-4B48-8571-4BE4718FAE68}"/>
              </a:ext>
            </a:extLst>
          </p:cNvPr>
          <p:cNvSpPr/>
          <p:nvPr/>
        </p:nvSpPr>
        <p:spPr>
          <a:xfrm>
            <a:off x="6483116" y="896119"/>
            <a:ext cx="1571625" cy="549782"/>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Rectangle 4">
            <a:extLst>
              <a:ext uri="{FF2B5EF4-FFF2-40B4-BE49-F238E27FC236}">
                <a16:creationId xmlns:a16="http://schemas.microsoft.com/office/drawing/2014/main" id="{8B9CDD20-F189-4677-91B3-7655F16425C1}"/>
              </a:ext>
            </a:extLst>
          </p:cNvPr>
          <p:cNvSpPr/>
          <p:nvPr/>
        </p:nvSpPr>
        <p:spPr>
          <a:xfrm>
            <a:off x="2878077" y="990029"/>
            <a:ext cx="1958546" cy="574342"/>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Century Gothic" panose="020B0502020202020204"/>
                <a:ea typeface="+mn-ea"/>
                <a:cs typeface="+mn-cs"/>
              </a:rPr>
              <a:t>Adult Infectious Disease Clinic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Century Gothic" panose="020B0502020202020204"/>
                <a:ea typeface="+mn-ea"/>
                <a:cs typeface="+mn-cs"/>
              </a:rPr>
              <a:t>Chief, Division of Infectious Diseases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solidFill>
                <a:effectLst/>
                <a:uLnTx/>
                <a:uFillTx/>
                <a:latin typeface="Century Gothic" panose="020B0502020202020204"/>
                <a:ea typeface="+mn-ea"/>
                <a:cs typeface="+mn-cs"/>
              </a:rPr>
              <a:t>Paul Cook</a:t>
            </a:r>
          </a:p>
        </p:txBody>
      </p:sp>
      <p:sp>
        <p:nvSpPr>
          <p:cNvPr id="6" name="Rectangle 5">
            <a:extLst>
              <a:ext uri="{FF2B5EF4-FFF2-40B4-BE49-F238E27FC236}">
                <a16:creationId xmlns:a16="http://schemas.microsoft.com/office/drawing/2014/main" id="{D63C6E32-9BE5-4737-A5FB-40EC6295D192}"/>
              </a:ext>
            </a:extLst>
          </p:cNvPr>
          <p:cNvSpPr/>
          <p:nvPr/>
        </p:nvSpPr>
        <p:spPr>
          <a:xfrm>
            <a:off x="8573387" y="960892"/>
            <a:ext cx="2046115" cy="548089"/>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Century Gothic" panose="020B0502020202020204"/>
                <a:ea typeface="+mn-ea"/>
                <a:cs typeface="+mn-cs"/>
              </a:rPr>
              <a:t>Pediatric Infectious Disease Clinic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solidFill>
                <a:effectLst/>
                <a:uLnTx/>
                <a:uFillTx/>
                <a:latin typeface="Century Gothic" panose="020B0502020202020204"/>
                <a:ea typeface="+mn-ea"/>
                <a:cs typeface="+mn-cs"/>
              </a:rPr>
              <a:t>Salma Syed, DO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solidFill>
                <a:effectLst/>
                <a:uLnTx/>
                <a:uFillTx/>
                <a:latin typeface="Century Gothic" panose="020B0502020202020204"/>
                <a:ea typeface="+mn-ea"/>
                <a:cs typeface="+mn-cs"/>
              </a:rPr>
              <a:t>William Dalzell, MD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solidFill>
                <a:effectLst/>
                <a:uLnTx/>
                <a:uFillTx/>
                <a:latin typeface="Century Gothic" panose="020B0502020202020204"/>
                <a:ea typeface="+mn-ea"/>
                <a:cs typeface="+mn-cs"/>
              </a:rPr>
              <a:t>Sue Howell, SW-CM</a:t>
            </a:r>
            <a:r>
              <a:rPr kumimoji="0" lang="en-US" sz="825" b="1" i="0" u="none" strike="noStrike" kern="1200" cap="none" spc="0" normalizeH="0" baseline="0" noProof="0" dirty="0">
                <a:ln>
                  <a:noFill/>
                </a:ln>
                <a:solidFill>
                  <a:prstClr val="white"/>
                </a:solidFill>
                <a:effectLst/>
                <a:uLnTx/>
                <a:uFillTx/>
                <a:latin typeface="Century Gothic" panose="020B0502020202020204"/>
                <a:ea typeface="+mn-ea"/>
                <a:cs typeface="+mn-cs"/>
              </a:rPr>
              <a:t> </a:t>
            </a:r>
          </a:p>
        </p:txBody>
      </p:sp>
      <p:sp>
        <p:nvSpPr>
          <p:cNvPr id="7" name="Rectangle 6">
            <a:extLst>
              <a:ext uri="{FF2B5EF4-FFF2-40B4-BE49-F238E27FC236}">
                <a16:creationId xmlns:a16="http://schemas.microsoft.com/office/drawing/2014/main" id="{816B8FAB-2B04-42A5-8F15-0BAFCD42CA7E}"/>
              </a:ext>
            </a:extLst>
          </p:cNvPr>
          <p:cNvSpPr/>
          <p:nvPr/>
        </p:nvSpPr>
        <p:spPr>
          <a:xfrm>
            <a:off x="1566770" y="2266015"/>
            <a:ext cx="883508" cy="36751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Century Gothic" panose="020B0502020202020204"/>
                <a:ea typeface="+mn-ea"/>
                <a:cs typeface="+mn-cs"/>
              </a:rPr>
              <a:t>Staff Physician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solidFill>
                <a:effectLst/>
                <a:uLnTx/>
                <a:uFillTx/>
                <a:latin typeface="Century Gothic" panose="020B0502020202020204"/>
                <a:ea typeface="+mn-ea"/>
                <a:cs typeface="+mn-cs"/>
              </a:rPr>
              <a:t>Ahmed Abubaker</a:t>
            </a:r>
          </a:p>
        </p:txBody>
      </p:sp>
      <p:sp>
        <p:nvSpPr>
          <p:cNvPr id="15" name="Rectangle 14">
            <a:extLst>
              <a:ext uri="{FF2B5EF4-FFF2-40B4-BE49-F238E27FC236}">
                <a16:creationId xmlns:a16="http://schemas.microsoft.com/office/drawing/2014/main" id="{37A85042-56AD-4775-8BC7-EE53102C1D65}"/>
              </a:ext>
            </a:extLst>
          </p:cNvPr>
          <p:cNvSpPr/>
          <p:nvPr/>
        </p:nvSpPr>
        <p:spPr>
          <a:xfrm>
            <a:off x="5077912" y="1061472"/>
            <a:ext cx="972928" cy="25476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Century Gothic" panose="020B0502020202020204"/>
                <a:ea typeface="+mn-ea"/>
                <a:cs typeface="+mn-cs"/>
              </a:rPr>
              <a:t>Nutritionist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solidFill>
                <a:effectLst/>
                <a:uLnTx/>
                <a:uFillTx/>
                <a:latin typeface="Century Gothic" panose="020B0502020202020204"/>
                <a:ea typeface="+mn-ea"/>
                <a:cs typeface="+mn-cs"/>
              </a:rPr>
              <a:t>Laura Matarese</a:t>
            </a:r>
          </a:p>
        </p:txBody>
      </p:sp>
      <p:sp>
        <p:nvSpPr>
          <p:cNvPr id="16" name="Rectangle 15">
            <a:extLst>
              <a:ext uri="{FF2B5EF4-FFF2-40B4-BE49-F238E27FC236}">
                <a16:creationId xmlns:a16="http://schemas.microsoft.com/office/drawing/2014/main" id="{F4CC8898-65FF-4101-8D33-086D50DA9822}"/>
              </a:ext>
            </a:extLst>
          </p:cNvPr>
          <p:cNvSpPr/>
          <p:nvPr/>
        </p:nvSpPr>
        <p:spPr>
          <a:xfrm>
            <a:off x="7739559" y="2292541"/>
            <a:ext cx="1526927" cy="39756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Century Gothic" panose="020B0502020202020204"/>
                <a:ea typeface="+mn-ea"/>
                <a:cs typeface="+mn-cs"/>
              </a:rPr>
              <a:t>FNP/Director Clinical Operations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solidFill>
                <a:effectLst/>
                <a:uLnTx/>
                <a:uFillTx/>
                <a:latin typeface="Century Gothic" panose="020B0502020202020204"/>
                <a:ea typeface="+mn-ea"/>
                <a:cs typeface="+mn-cs"/>
              </a:rPr>
              <a:t>Grace Wilkins*</a:t>
            </a:r>
          </a:p>
        </p:txBody>
      </p:sp>
      <p:sp>
        <p:nvSpPr>
          <p:cNvPr id="17" name="Rectangle 16">
            <a:extLst>
              <a:ext uri="{FF2B5EF4-FFF2-40B4-BE49-F238E27FC236}">
                <a16:creationId xmlns:a16="http://schemas.microsoft.com/office/drawing/2014/main" id="{FC9C933C-B2A5-4AD0-9A91-7A465B1CDDFA}"/>
              </a:ext>
            </a:extLst>
          </p:cNvPr>
          <p:cNvSpPr/>
          <p:nvPr/>
        </p:nvSpPr>
        <p:spPr>
          <a:xfrm>
            <a:off x="2514154" y="2266015"/>
            <a:ext cx="883508" cy="36751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Century Gothic" panose="020B0502020202020204"/>
                <a:ea typeface="+mn-ea"/>
                <a:cs typeface="+mn-cs"/>
              </a:rPr>
              <a:t>Staff Physician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solidFill>
                <a:effectLst/>
                <a:uLnTx/>
                <a:uFillTx/>
                <a:latin typeface="Century Gothic" panose="020B0502020202020204"/>
                <a:ea typeface="+mn-ea"/>
                <a:cs typeface="+mn-cs"/>
              </a:rPr>
              <a:t>Dean Markham</a:t>
            </a:r>
          </a:p>
        </p:txBody>
      </p:sp>
      <p:sp>
        <p:nvSpPr>
          <p:cNvPr id="18" name="Rectangle 17">
            <a:extLst>
              <a:ext uri="{FF2B5EF4-FFF2-40B4-BE49-F238E27FC236}">
                <a16:creationId xmlns:a16="http://schemas.microsoft.com/office/drawing/2014/main" id="{17A9CC79-ACD0-4046-B92F-D69079019BD0}"/>
              </a:ext>
            </a:extLst>
          </p:cNvPr>
          <p:cNvSpPr/>
          <p:nvPr/>
        </p:nvSpPr>
        <p:spPr>
          <a:xfrm>
            <a:off x="3496470" y="2256619"/>
            <a:ext cx="932935" cy="38389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Century Gothic" panose="020B0502020202020204"/>
                <a:ea typeface="+mn-ea"/>
                <a:cs typeface="+mn-cs"/>
              </a:rPr>
              <a:t>Staff Physician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solidFill>
                <a:effectLst/>
                <a:uLnTx/>
                <a:uFillTx/>
                <a:latin typeface="Century Gothic" panose="020B0502020202020204"/>
                <a:ea typeface="+mn-ea"/>
                <a:cs typeface="+mn-cs"/>
              </a:rPr>
              <a:t>Rabindra Ghimire</a:t>
            </a:r>
          </a:p>
        </p:txBody>
      </p:sp>
      <p:sp>
        <p:nvSpPr>
          <p:cNvPr id="19" name="Rectangle 18">
            <a:extLst>
              <a:ext uri="{FF2B5EF4-FFF2-40B4-BE49-F238E27FC236}">
                <a16:creationId xmlns:a16="http://schemas.microsoft.com/office/drawing/2014/main" id="{F553DFD3-D5AF-4DCD-9A5B-BE19B5D93210}"/>
              </a:ext>
            </a:extLst>
          </p:cNvPr>
          <p:cNvSpPr/>
          <p:nvPr/>
        </p:nvSpPr>
        <p:spPr>
          <a:xfrm>
            <a:off x="4494266" y="2209302"/>
            <a:ext cx="1539125" cy="50990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rPr>
              <a:t>Staff Physician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rPr>
              <a:t>Clinic Medical Director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rPr>
              <a:t>Ryan White Director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Nada Fadul*</a:t>
            </a:r>
          </a:p>
        </p:txBody>
      </p:sp>
      <p:sp>
        <p:nvSpPr>
          <p:cNvPr id="20" name="Rectangle 19">
            <a:extLst>
              <a:ext uri="{FF2B5EF4-FFF2-40B4-BE49-F238E27FC236}">
                <a16:creationId xmlns:a16="http://schemas.microsoft.com/office/drawing/2014/main" id="{CC620149-B507-4889-AD5C-DF890C9BF856}"/>
              </a:ext>
            </a:extLst>
          </p:cNvPr>
          <p:cNvSpPr/>
          <p:nvPr/>
        </p:nvSpPr>
        <p:spPr>
          <a:xfrm>
            <a:off x="1576216" y="1786458"/>
            <a:ext cx="948959" cy="35862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Century Gothic" panose="020B0502020202020204"/>
                <a:ea typeface="+mn-ea"/>
                <a:cs typeface="+mn-cs"/>
              </a:rPr>
              <a:t>Staff Physician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solidFill>
                <a:effectLst/>
                <a:uLnTx/>
                <a:uFillTx/>
                <a:latin typeface="Century Gothic" panose="020B0502020202020204"/>
                <a:ea typeface="+mn-ea"/>
                <a:cs typeface="+mn-cs"/>
              </a:rPr>
              <a:t>Alicia Lagasca</a:t>
            </a:r>
          </a:p>
        </p:txBody>
      </p:sp>
      <p:sp>
        <p:nvSpPr>
          <p:cNvPr id="24" name="Rectangle 23">
            <a:extLst>
              <a:ext uri="{FF2B5EF4-FFF2-40B4-BE49-F238E27FC236}">
                <a16:creationId xmlns:a16="http://schemas.microsoft.com/office/drawing/2014/main" id="{0AE84669-D648-4E66-9FF1-398AAA1B1481}"/>
              </a:ext>
            </a:extLst>
          </p:cNvPr>
          <p:cNvSpPr/>
          <p:nvPr/>
        </p:nvSpPr>
        <p:spPr>
          <a:xfrm>
            <a:off x="2739110" y="2871407"/>
            <a:ext cx="1370156" cy="1078375"/>
          </a:xfrm>
          <a:prstGeom prst="rect">
            <a:avLst/>
          </a:prstGeom>
          <a:gradFill flip="none" rotWithShape="1">
            <a:gsLst>
              <a:gs pos="0">
                <a:srgbClr val="7030A0">
                  <a:tint val="66000"/>
                  <a:satMod val="160000"/>
                  <a:shade val="30000"/>
                  <a:satMod val="115000"/>
                </a:srgbClr>
              </a:gs>
              <a:gs pos="50000">
                <a:srgbClr val="7030A0">
                  <a:tint val="66000"/>
                  <a:satMod val="160000"/>
                  <a:shade val="67500"/>
                  <a:satMod val="115000"/>
                </a:srgbClr>
              </a:gs>
              <a:gs pos="100000">
                <a:srgbClr val="7030A0">
                  <a:tint val="66000"/>
                  <a:satMod val="16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171450" marR="0" lvl="0" indent="-171450" algn="ctr" defTabSz="457200" rtl="0" eaLnBrk="1" fontAlgn="auto" latinLnBrk="0" hangingPunct="1">
              <a:lnSpc>
                <a:spcPct val="100000"/>
              </a:lnSpc>
              <a:spcBef>
                <a:spcPts val="0"/>
              </a:spcBef>
              <a:spcAft>
                <a:spcPts val="0"/>
              </a:spcAft>
              <a:buClrTx/>
              <a:buSzTx/>
              <a:buFontTx/>
              <a:buAutoNum type="arabicPeriod"/>
              <a:tabLst/>
              <a:defRPr/>
            </a:pPr>
            <a:r>
              <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rPr>
              <a:t>Adm. Assist. </a:t>
            </a: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Claudia Williams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rPr>
              <a:t>2. Research Assist. </a:t>
            </a: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Ciarra Dortche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rPr>
              <a:t>3</a:t>
            </a: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rPr>
              <a:t>FOCUS Grant </a:t>
            </a: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Kirby Elmore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rPr>
              <a:t>4.  Grant Fiscal Manager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Nan Ma* </a:t>
            </a:r>
            <a:endParaRPr kumimoji="0" lang="en-US" sz="788" b="0" i="1"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1"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E7730353-52A3-4EE7-9FC1-E5092CB628F6}"/>
              </a:ext>
            </a:extLst>
          </p:cNvPr>
          <p:cNvSpPr/>
          <p:nvPr/>
        </p:nvSpPr>
        <p:spPr>
          <a:xfrm>
            <a:off x="4152297" y="2988457"/>
            <a:ext cx="860819" cy="370376"/>
          </a:xfrm>
          <a:prstGeom prst="rect">
            <a:avLst/>
          </a:prstGeom>
          <a:gradFill flip="none" rotWithShape="1">
            <a:gsLst>
              <a:gs pos="0">
                <a:srgbClr val="7030A0">
                  <a:tint val="66000"/>
                  <a:satMod val="160000"/>
                  <a:shade val="30000"/>
                  <a:satMod val="115000"/>
                </a:srgbClr>
              </a:gs>
              <a:gs pos="50000">
                <a:srgbClr val="7030A0">
                  <a:tint val="66000"/>
                  <a:satMod val="160000"/>
                  <a:shade val="67500"/>
                  <a:satMod val="115000"/>
                </a:srgbClr>
              </a:gs>
              <a:gs pos="100000">
                <a:srgbClr val="7030A0">
                  <a:tint val="66000"/>
                  <a:satMod val="16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rPr>
              <a:t>Clinical Data Manager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Barry White*</a:t>
            </a:r>
            <a:endPar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8" name="Rectangle 27">
            <a:extLst>
              <a:ext uri="{FF2B5EF4-FFF2-40B4-BE49-F238E27FC236}">
                <a16:creationId xmlns:a16="http://schemas.microsoft.com/office/drawing/2014/main" id="{BABFF981-9F9D-43D5-BF54-84E8A93165C4}"/>
              </a:ext>
            </a:extLst>
          </p:cNvPr>
          <p:cNvSpPr/>
          <p:nvPr/>
        </p:nvSpPr>
        <p:spPr>
          <a:xfrm>
            <a:off x="1586767" y="2842817"/>
            <a:ext cx="1049120" cy="708408"/>
          </a:xfrm>
          <a:prstGeom prst="rect">
            <a:avLst/>
          </a:prstGeom>
          <a:gradFill flip="none" rotWithShape="1">
            <a:gsLst>
              <a:gs pos="0">
                <a:srgbClr val="7030A0">
                  <a:tint val="66000"/>
                  <a:satMod val="160000"/>
                  <a:shade val="30000"/>
                  <a:satMod val="115000"/>
                </a:srgbClr>
              </a:gs>
              <a:gs pos="50000">
                <a:srgbClr val="7030A0">
                  <a:tint val="66000"/>
                  <a:satMod val="160000"/>
                  <a:shade val="67500"/>
                  <a:satMod val="115000"/>
                </a:srgbClr>
              </a:gs>
              <a:gs pos="100000">
                <a:srgbClr val="7030A0">
                  <a:tint val="66000"/>
                  <a:satMod val="16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rPr>
              <a:t>Clinical Staff</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rPr>
              <a:t>1. FNP – TBA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rPr>
              <a:t>2. Pharmacist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Tracy Perry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Manal Elnabtity*</a:t>
            </a:r>
          </a:p>
        </p:txBody>
      </p:sp>
      <p:sp>
        <p:nvSpPr>
          <p:cNvPr id="29" name="Rectangle 28">
            <a:extLst>
              <a:ext uri="{FF2B5EF4-FFF2-40B4-BE49-F238E27FC236}">
                <a16:creationId xmlns:a16="http://schemas.microsoft.com/office/drawing/2014/main" id="{DC229E14-DFF7-4811-80CC-0E8FD7772C72}"/>
              </a:ext>
            </a:extLst>
          </p:cNvPr>
          <p:cNvSpPr/>
          <p:nvPr/>
        </p:nvSpPr>
        <p:spPr>
          <a:xfrm>
            <a:off x="3038139" y="4658269"/>
            <a:ext cx="1221474" cy="845825"/>
          </a:xfrm>
          <a:prstGeom prst="rect">
            <a:avLst/>
          </a:prstGeom>
          <a:gradFill flip="none" rotWithShape="1">
            <a:gsLst>
              <a:gs pos="0">
                <a:srgbClr val="7030A0">
                  <a:tint val="66000"/>
                  <a:satMod val="160000"/>
                  <a:shade val="30000"/>
                  <a:satMod val="115000"/>
                </a:srgbClr>
              </a:gs>
              <a:gs pos="50000">
                <a:srgbClr val="7030A0">
                  <a:tint val="66000"/>
                  <a:satMod val="160000"/>
                  <a:shade val="67500"/>
                  <a:satMod val="115000"/>
                </a:srgbClr>
              </a:gs>
              <a:gs pos="100000">
                <a:srgbClr val="7030A0">
                  <a:tint val="66000"/>
                  <a:satMod val="16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rPr>
              <a:t>CM-Social Work Practitioners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Denise Davis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Esther Ross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Lasean Hutcherson**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Stacey Hargrove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0" name="Rectangle 29">
            <a:extLst>
              <a:ext uri="{FF2B5EF4-FFF2-40B4-BE49-F238E27FC236}">
                <a16:creationId xmlns:a16="http://schemas.microsoft.com/office/drawing/2014/main" id="{83A886DC-8B02-486A-B6C2-7DD411278EA8}"/>
              </a:ext>
            </a:extLst>
          </p:cNvPr>
          <p:cNvSpPr/>
          <p:nvPr/>
        </p:nvSpPr>
        <p:spPr>
          <a:xfrm>
            <a:off x="4313157" y="4666533"/>
            <a:ext cx="1310652" cy="1230574"/>
          </a:xfrm>
          <a:prstGeom prst="rect">
            <a:avLst/>
          </a:prstGeom>
          <a:gradFill flip="none" rotWithShape="1">
            <a:gsLst>
              <a:gs pos="0">
                <a:srgbClr val="7030A0">
                  <a:tint val="66000"/>
                  <a:satMod val="160000"/>
                  <a:shade val="30000"/>
                  <a:satMod val="115000"/>
                </a:srgbClr>
              </a:gs>
              <a:gs pos="50000">
                <a:srgbClr val="7030A0">
                  <a:tint val="66000"/>
                  <a:satMod val="160000"/>
                  <a:shade val="67500"/>
                  <a:satMod val="115000"/>
                </a:srgbClr>
              </a:gs>
              <a:gs pos="100000">
                <a:srgbClr val="7030A0">
                  <a:tint val="66000"/>
                  <a:satMod val="16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rPr>
              <a:t>CM-Linkage Retention Coordinators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Lawanda Todd**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Abigail Boyer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Diane Goodie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Latosha Everett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Phylica Mabry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Anja Washington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Sharla Whitehurst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1" name="Rectangle 30">
            <a:extLst>
              <a:ext uri="{FF2B5EF4-FFF2-40B4-BE49-F238E27FC236}">
                <a16:creationId xmlns:a16="http://schemas.microsoft.com/office/drawing/2014/main" id="{C85DC73F-3578-4A3C-8580-5ADA4BC2572E}"/>
              </a:ext>
            </a:extLst>
          </p:cNvPr>
          <p:cNvSpPr/>
          <p:nvPr/>
        </p:nvSpPr>
        <p:spPr>
          <a:xfrm>
            <a:off x="5772060" y="4655703"/>
            <a:ext cx="1193231" cy="911726"/>
          </a:xfrm>
          <a:prstGeom prst="rect">
            <a:avLst/>
          </a:prstGeom>
          <a:gradFill flip="none" rotWithShape="1">
            <a:gsLst>
              <a:gs pos="0">
                <a:srgbClr val="7030A0">
                  <a:tint val="66000"/>
                  <a:satMod val="160000"/>
                  <a:shade val="30000"/>
                  <a:satMod val="115000"/>
                </a:srgbClr>
              </a:gs>
              <a:gs pos="50000">
                <a:srgbClr val="7030A0">
                  <a:tint val="66000"/>
                  <a:satMod val="160000"/>
                  <a:shade val="67500"/>
                  <a:satMod val="115000"/>
                </a:srgbClr>
              </a:gs>
              <a:gs pos="100000">
                <a:srgbClr val="7030A0">
                  <a:tint val="66000"/>
                  <a:satMod val="16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srgbClr val="FFFF00"/>
                </a:solidFill>
                <a:effectLst/>
                <a:uLnTx/>
                <a:uFillTx/>
                <a:latin typeface="Century Gothic" panose="020B0502020202020204"/>
                <a:ea typeface="+mn-ea"/>
                <a:cs typeface="+mn-cs"/>
              </a:rPr>
              <a:t>Community Health Workers  (CHWs)  - Support Specialist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srgbClr val="FFFF00"/>
                </a:solidFill>
                <a:effectLst/>
                <a:uLnTx/>
                <a:uFillTx/>
                <a:latin typeface="Century Gothic" panose="020B0502020202020204"/>
                <a:ea typeface="+mn-ea"/>
                <a:cs typeface="+mn-cs"/>
              </a:rPr>
              <a:t>Peter Williams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srgbClr val="FFFF00"/>
                </a:solidFill>
                <a:effectLst/>
                <a:uLnTx/>
                <a:uFillTx/>
                <a:latin typeface="Century Gothic" panose="020B0502020202020204"/>
                <a:ea typeface="+mn-ea"/>
                <a:cs typeface="+mn-cs"/>
              </a:rPr>
              <a:t>Karen Carr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srgbClr val="FFFF00"/>
                </a:solidFill>
                <a:effectLst/>
                <a:uLnTx/>
                <a:uFillTx/>
                <a:latin typeface="Century Gothic" panose="020B0502020202020204"/>
                <a:ea typeface="+mn-ea"/>
                <a:cs typeface="+mn-cs"/>
              </a:rPr>
              <a:t>Maurice Carter </a:t>
            </a:r>
          </a:p>
        </p:txBody>
      </p:sp>
      <p:sp>
        <p:nvSpPr>
          <p:cNvPr id="32" name="Rectangle 31">
            <a:extLst>
              <a:ext uri="{FF2B5EF4-FFF2-40B4-BE49-F238E27FC236}">
                <a16:creationId xmlns:a16="http://schemas.microsoft.com/office/drawing/2014/main" id="{49C068CF-BA7D-4E60-A0B6-58DCDCF3EA0F}"/>
              </a:ext>
            </a:extLst>
          </p:cNvPr>
          <p:cNvSpPr/>
          <p:nvPr/>
        </p:nvSpPr>
        <p:spPr>
          <a:xfrm>
            <a:off x="7004135" y="4655703"/>
            <a:ext cx="1062365" cy="679313"/>
          </a:xfrm>
          <a:prstGeom prst="rect">
            <a:avLst/>
          </a:prstGeom>
          <a:gradFill flip="none" rotWithShape="1">
            <a:gsLst>
              <a:gs pos="0">
                <a:srgbClr val="7030A0">
                  <a:tint val="66000"/>
                  <a:satMod val="160000"/>
                  <a:shade val="30000"/>
                  <a:satMod val="115000"/>
                </a:srgbClr>
              </a:gs>
              <a:gs pos="50000">
                <a:srgbClr val="7030A0">
                  <a:tint val="66000"/>
                  <a:satMod val="160000"/>
                  <a:shade val="67500"/>
                  <a:satMod val="115000"/>
                </a:srgbClr>
              </a:gs>
              <a:gs pos="100000">
                <a:srgbClr val="7030A0">
                  <a:tint val="66000"/>
                  <a:satMod val="16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rPr>
              <a:t>Behavioral Health Coordinator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Jeffrey Robinson-Thomas*</a:t>
            </a:r>
          </a:p>
        </p:txBody>
      </p:sp>
      <p:sp>
        <p:nvSpPr>
          <p:cNvPr id="34" name="Rectangle 33">
            <a:extLst>
              <a:ext uri="{FF2B5EF4-FFF2-40B4-BE49-F238E27FC236}">
                <a16:creationId xmlns:a16="http://schemas.microsoft.com/office/drawing/2014/main" id="{F6C3A799-69C0-49A5-A272-EA7FADA1FBC4}"/>
              </a:ext>
            </a:extLst>
          </p:cNvPr>
          <p:cNvSpPr/>
          <p:nvPr/>
        </p:nvSpPr>
        <p:spPr>
          <a:xfrm>
            <a:off x="7396046" y="2992197"/>
            <a:ext cx="860400" cy="413199"/>
          </a:xfrm>
          <a:prstGeom prst="rect">
            <a:avLst/>
          </a:prstGeom>
          <a:gradFill flip="none" rotWithShape="1">
            <a:gsLst>
              <a:gs pos="0">
                <a:srgbClr val="7030A0">
                  <a:tint val="66000"/>
                  <a:satMod val="160000"/>
                  <a:shade val="30000"/>
                  <a:satMod val="115000"/>
                </a:srgbClr>
              </a:gs>
              <a:gs pos="50000">
                <a:srgbClr val="7030A0">
                  <a:tint val="66000"/>
                  <a:satMod val="160000"/>
                  <a:shade val="67500"/>
                  <a:satMod val="115000"/>
                </a:srgbClr>
              </a:gs>
              <a:gs pos="100000">
                <a:srgbClr val="7030A0">
                  <a:tint val="66000"/>
                  <a:satMod val="16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rPr>
              <a:t> Clinical Trials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Jamie Wigent, RN</a:t>
            </a:r>
          </a:p>
        </p:txBody>
      </p:sp>
      <p:sp>
        <p:nvSpPr>
          <p:cNvPr id="35" name="Rectangle 34">
            <a:extLst>
              <a:ext uri="{FF2B5EF4-FFF2-40B4-BE49-F238E27FC236}">
                <a16:creationId xmlns:a16="http://schemas.microsoft.com/office/drawing/2014/main" id="{9BB82DA4-3A22-4FC2-84D5-AAC027FA1119}"/>
              </a:ext>
            </a:extLst>
          </p:cNvPr>
          <p:cNvSpPr/>
          <p:nvPr/>
        </p:nvSpPr>
        <p:spPr>
          <a:xfrm>
            <a:off x="8150224" y="3662436"/>
            <a:ext cx="1127075" cy="605793"/>
          </a:xfrm>
          <a:prstGeom prst="rect">
            <a:avLst/>
          </a:prstGeom>
          <a:gradFill flip="none" rotWithShape="1">
            <a:gsLst>
              <a:gs pos="0">
                <a:srgbClr val="7030A0">
                  <a:tint val="66000"/>
                  <a:satMod val="160000"/>
                  <a:shade val="30000"/>
                  <a:satMod val="115000"/>
                </a:srgbClr>
              </a:gs>
              <a:gs pos="50000">
                <a:srgbClr val="7030A0">
                  <a:tint val="66000"/>
                  <a:satMod val="160000"/>
                  <a:shade val="67500"/>
                  <a:satMod val="115000"/>
                </a:srgbClr>
              </a:gs>
              <a:gs pos="100000">
                <a:srgbClr val="7030A0">
                  <a:tint val="66000"/>
                  <a:satMod val="16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rPr>
              <a:t>Nurse Team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Century Gothic" panose="020B0502020202020204"/>
                <a:ea typeface="+mn-ea"/>
                <a:cs typeface="+mn-cs"/>
              </a:rPr>
              <a:t>Jessica Person, RN Barbara Williams, MA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Century Gothic" panose="020B0502020202020204"/>
                <a:ea typeface="+mn-ea"/>
                <a:cs typeface="+mn-cs"/>
              </a:rPr>
              <a:t>RN-CM - TBA</a:t>
            </a:r>
          </a:p>
        </p:txBody>
      </p:sp>
      <p:cxnSp>
        <p:nvCxnSpPr>
          <p:cNvPr id="37" name="Straight Connector 36">
            <a:extLst>
              <a:ext uri="{FF2B5EF4-FFF2-40B4-BE49-F238E27FC236}">
                <a16:creationId xmlns:a16="http://schemas.microsoft.com/office/drawing/2014/main" id="{205BBB25-78F7-4569-8178-4543FAF023C0}"/>
              </a:ext>
            </a:extLst>
          </p:cNvPr>
          <p:cNvCxnSpPr>
            <a:cxnSpLocks/>
            <a:endCxn id="5" idx="2"/>
          </p:cNvCxnSpPr>
          <p:nvPr/>
        </p:nvCxnSpPr>
        <p:spPr>
          <a:xfrm flipV="1">
            <a:off x="2357732" y="1564370"/>
            <a:ext cx="1499618" cy="71778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718E6EB-E300-4D9D-9A97-3A0DFE55B969}"/>
              </a:ext>
            </a:extLst>
          </p:cNvPr>
          <p:cNvCxnSpPr>
            <a:cxnSpLocks/>
            <a:stCxn id="17" idx="0"/>
            <a:endCxn id="5" idx="2"/>
          </p:cNvCxnSpPr>
          <p:nvPr/>
        </p:nvCxnSpPr>
        <p:spPr>
          <a:xfrm flipV="1">
            <a:off x="2955908" y="1564371"/>
            <a:ext cx="901442" cy="70164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8C34515-37CF-438C-A4C7-C33749525630}"/>
              </a:ext>
            </a:extLst>
          </p:cNvPr>
          <p:cNvCxnSpPr>
            <a:cxnSpLocks/>
            <a:stCxn id="19" idx="0"/>
            <a:endCxn id="5" idx="2"/>
          </p:cNvCxnSpPr>
          <p:nvPr/>
        </p:nvCxnSpPr>
        <p:spPr>
          <a:xfrm flipH="1" flipV="1">
            <a:off x="3857351" y="1564371"/>
            <a:ext cx="1406477" cy="64493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93EE31-3F8C-478E-B853-DCFCFF945131}"/>
              </a:ext>
            </a:extLst>
          </p:cNvPr>
          <p:cNvCxnSpPr>
            <a:cxnSpLocks/>
          </p:cNvCxnSpPr>
          <p:nvPr/>
        </p:nvCxnSpPr>
        <p:spPr>
          <a:xfrm>
            <a:off x="4109267" y="1508855"/>
            <a:ext cx="2343809" cy="73816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3A2F4C6-4475-47DC-84E2-88186E29A1E5}"/>
              </a:ext>
            </a:extLst>
          </p:cNvPr>
          <p:cNvCxnSpPr>
            <a:cxnSpLocks/>
            <a:stCxn id="5" idx="2"/>
          </p:cNvCxnSpPr>
          <p:nvPr/>
        </p:nvCxnSpPr>
        <p:spPr>
          <a:xfrm>
            <a:off x="3857350" y="1564370"/>
            <a:ext cx="93408" cy="68913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739591F-02F0-416B-9FF1-8A0C29C1318A}"/>
              </a:ext>
            </a:extLst>
          </p:cNvPr>
          <p:cNvCxnSpPr>
            <a:cxnSpLocks/>
          </p:cNvCxnSpPr>
          <p:nvPr/>
        </p:nvCxnSpPr>
        <p:spPr>
          <a:xfrm>
            <a:off x="4475180" y="1576378"/>
            <a:ext cx="3380179" cy="69941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ADB46DC-9B0D-4365-BE82-2F4639F7BF25}"/>
              </a:ext>
            </a:extLst>
          </p:cNvPr>
          <p:cNvCxnSpPr>
            <a:cxnSpLocks/>
          </p:cNvCxnSpPr>
          <p:nvPr/>
        </p:nvCxnSpPr>
        <p:spPr>
          <a:xfrm flipV="1">
            <a:off x="3926049" y="2708956"/>
            <a:ext cx="672542" cy="155942"/>
          </a:xfrm>
          <a:prstGeom prst="line">
            <a:avLst/>
          </a:prstGeom>
          <a:ln>
            <a:solidFill>
              <a:srgbClr val="C2A1C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EC71E10-6690-4A27-B0EC-DEAFC370AD7E}"/>
              </a:ext>
            </a:extLst>
          </p:cNvPr>
          <p:cNvCxnSpPr>
            <a:cxnSpLocks/>
          </p:cNvCxnSpPr>
          <p:nvPr/>
        </p:nvCxnSpPr>
        <p:spPr>
          <a:xfrm flipV="1">
            <a:off x="4438540" y="2716183"/>
            <a:ext cx="227696" cy="277046"/>
          </a:xfrm>
          <a:prstGeom prst="line">
            <a:avLst/>
          </a:prstGeom>
          <a:ln>
            <a:solidFill>
              <a:srgbClr val="C2A1CF"/>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1C11A25-A91E-4718-AB53-645D68659E8F}"/>
              </a:ext>
            </a:extLst>
          </p:cNvPr>
          <p:cNvCxnSpPr>
            <a:cxnSpLocks/>
          </p:cNvCxnSpPr>
          <p:nvPr/>
        </p:nvCxnSpPr>
        <p:spPr>
          <a:xfrm flipH="1">
            <a:off x="2514154" y="2681059"/>
            <a:ext cx="2052705" cy="161413"/>
          </a:xfrm>
          <a:prstGeom prst="line">
            <a:avLst/>
          </a:prstGeom>
          <a:ln>
            <a:solidFill>
              <a:srgbClr val="C2A1CF"/>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35280CE-5539-45D3-8553-C699726D45DB}"/>
              </a:ext>
            </a:extLst>
          </p:cNvPr>
          <p:cNvCxnSpPr>
            <a:cxnSpLocks/>
          </p:cNvCxnSpPr>
          <p:nvPr/>
        </p:nvCxnSpPr>
        <p:spPr>
          <a:xfrm flipV="1">
            <a:off x="8025699" y="2685662"/>
            <a:ext cx="503319" cy="359994"/>
          </a:xfrm>
          <a:prstGeom prst="line">
            <a:avLst/>
          </a:prstGeom>
          <a:ln>
            <a:solidFill>
              <a:srgbClr val="C2A1CF"/>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6BCD2A91-DFD4-40D7-8242-52D875C90EB3}"/>
              </a:ext>
            </a:extLst>
          </p:cNvPr>
          <p:cNvCxnSpPr>
            <a:cxnSpLocks/>
          </p:cNvCxnSpPr>
          <p:nvPr/>
        </p:nvCxnSpPr>
        <p:spPr>
          <a:xfrm flipV="1">
            <a:off x="5231333" y="2665095"/>
            <a:ext cx="1360602" cy="1990608"/>
          </a:xfrm>
          <a:prstGeom prst="line">
            <a:avLst/>
          </a:prstGeom>
          <a:ln>
            <a:solidFill>
              <a:srgbClr val="C2A1CF"/>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6235580-1064-4CCA-90E3-55E69A5A9E55}"/>
              </a:ext>
            </a:extLst>
          </p:cNvPr>
          <p:cNvCxnSpPr>
            <a:cxnSpLocks/>
            <a:stCxn id="31" idx="0"/>
          </p:cNvCxnSpPr>
          <p:nvPr/>
        </p:nvCxnSpPr>
        <p:spPr>
          <a:xfrm flipV="1">
            <a:off x="6368676" y="2595331"/>
            <a:ext cx="319962" cy="2060372"/>
          </a:xfrm>
          <a:prstGeom prst="line">
            <a:avLst/>
          </a:prstGeom>
          <a:ln>
            <a:solidFill>
              <a:srgbClr val="C2A1CF"/>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AD912B0-E2E6-43D3-9CC3-A2EBF8D06B38}"/>
              </a:ext>
            </a:extLst>
          </p:cNvPr>
          <p:cNvCxnSpPr>
            <a:cxnSpLocks/>
          </p:cNvCxnSpPr>
          <p:nvPr/>
        </p:nvCxnSpPr>
        <p:spPr>
          <a:xfrm flipH="1" flipV="1">
            <a:off x="6816476" y="2719475"/>
            <a:ext cx="584726" cy="1970425"/>
          </a:xfrm>
          <a:prstGeom prst="line">
            <a:avLst/>
          </a:prstGeom>
          <a:ln>
            <a:solidFill>
              <a:srgbClr val="C2A1CF"/>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61577DD-BD51-4168-AEF4-50E4B7E39784}"/>
              </a:ext>
            </a:extLst>
          </p:cNvPr>
          <p:cNvCxnSpPr>
            <a:cxnSpLocks/>
          </p:cNvCxnSpPr>
          <p:nvPr/>
        </p:nvCxnSpPr>
        <p:spPr>
          <a:xfrm flipV="1">
            <a:off x="8736895" y="3372657"/>
            <a:ext cx="5948" cy="275722"/>
          </a:xfrm>
          <a:prstGeom prst="line">
            <a:avLst/>
          </a:prstGeom>
          <a:ln>
            <a:solidFill>
              <a:srgbClr val="C2A1CF"/>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77034E8-0708-4E73-9253-2820C81B7D9F}"/>
              </a:ext>
            </a:extLst>
          </p:cNvPr>
          <p:cNvCxnSpPr>
            <a:cxnSpLocks/>
          </p:cNvCxnSpPr>
          <p:nvPr/>
        </p:nvCxnSpPr>
        <p:spPr>
          <a:xfrm flipV="1">
            <a:off x="4219941" y="2612620"/>
            <a:ext cx="2371994" cy="2062103"/>
          </a:xfrm>
          <a:prstGeom prst="line">
            <a:avLst/>
          </a:prstGeom>
          <a:ln>
            <a:solidFill>
              <a:srgbClr val="C2A1CF"/>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2C5114DA-6E64-4B30-B5DE-AC3C1A9FB1A4}"/>
              </a:ext>
            </a:extLst>
          </p:cNvPr>
          <p:cNvCxnSpPr>
            <a:cxnSpLocks/>
          </p:cNvCxnSpPr>
          <p:nvPr/>
        </p:nvCxnSpPr>
        <p:spPr>
          <a:xfrm flipV="1">
            <a:off x="4794365" y="967299"/>
            <a:ext cx="1667690" cy="98469"/>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75BDD17-1B00-465E-87A2-2E80BD754064}"/>
              </a:ext>
            </a:extLst>
          </p:cNvPr>
          <p:cNvCxnSpPr>
            <a:cxnSpLocks/>
          </p:cNvCxnSpPr>
          <p:nvPr/>
        </p:nvCxnSpPr>
        <p:spPr>
          <a:xfrm>
            <a:off x="8078388" y="1049316"/>
            <a:ext cx="494999" cy="0"/>
          </a:xfrm>
          <a:prstGeom prst="line">
            <a:avLst/>
          </a:prstGeom>
        </p:spPr>
        <p:style>
          <a:lnRef idx="1">
            <a:schemeClr val="accent3"/>
          </a:lnRef>
          <a:fillRef idx="0">
            <a:schemeClr val="accent3"/>
          </a:fillRef>
          <a:effectRef idx="0">
            <a:schemeClr val="accent3"/>
          </a:effectRef>
          <a:fontRef idx="minor">
            <a:schemeClr val="tx1"/>
          </a:fontRef>
        </p:style>
      </p:cxnSp>
      <p:sp>
        <p:nvSpPr>
          <p:cNvPr id="116" name="Rectangle 115">
            <a:extLst>
              <a:ext uri="{FF2B5EF4-FFF2-40B4-BE49-F238E27FC236}">
                <a16:creationId xmlns:a16="http://schemas.microsoft.com/office/drawing/2014/main" id="{CDECB921-EDEA-4A3C-B9C1-3023E1C6FF4A}"/>
              </a:ext>
            </a:extLst>
          </p:cNvPr>
          <p:cNvSpPr/>
          <p:nvPr/>
        </p:nvSpPr>
        <p:spPr>
          <a:xfrm>
            <a:off x="861028" y="5621871"/>
            <a:ext cx="1411484" cy="550473"/>
          </a:xfrm>
          <a:prstGeom prst="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Key: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 Supervisor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**CHWs Coordinator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5" name="Rectangle 54">
            <a:extLst>
              <a:ext uri="{FF2B5EF4-FFF2-40B4-BE49-F238E27FC236}">
                <a16:creationId xmlns:a16="http://schemas.microsoft.com/office/drawing/2014/main" id="{C551170F-2E51-413E-BF3F-E6DC63DF0302}"/>
              </a:ext>
            </a:extLst>
          </p:cNvPr>
          <p:cNvSpPr/>
          <p:nvPr/>
        </p:nvSpPr>
        <p:spPr>
          <a:xfrm>
            <a:off x="1592240" y="1368252"/>
            <a:ext cx="932935" cy="34504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Century Gothic" panose="020B0502020202020204"/>
                <a:ea typeface="+mn-ea"/>
                <a:cs typeface="+mn-cs"/>
              </a:rPr>
              <a:t>Staff Physician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solidFill>
                <a:effectLst/>
                <a:uLnTx/>
                <a:uFillTx/>
                <a:latin typeface="Century Gothic" panose="020B0502020202020204"/>
                <a:ea typeface="+mn-ea"/>
                <a:cs typeface="+mn-cs"/>
              </a:rPr>
              <a:t>Alex Stang</a:t>
            </a:r>
          </a:p>
        </p:txBody>
      </p:sp>
      <p:cxnSp>
        <p:nvCxnSpPr>
          <p:cNvPr id="56" name="Straight Connector 55">
            <a:extLst>
              <a:ext uri="{FF2B5EF4-FFF2-40B4-BE49-F238E27FC236}">
                <a16:creationId xmlns:a16="http://schemas.microsoft.com/office/drawing/2014/main" id="{A39C8B16-FE06-4D26-B350-C17024005C6D}"/>
              </a:ext>
            </a:extLst>
          </p:cNvPr>
          <p:cNvCxnSpPr>
            <a:cxnSpLocks/>
            <a:endCxn id="15" idx="1"/>
          </p:cNvCxnSpPr>
          <p:nvPr/>
        </p:nvCxnSpPr>
        <p:spPr>
          <a:xfrm flipV="1">
            <a:off x="4812932" y="1188857"/>
            <a:ext cx="264980" cy="114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A5E0BD8-2560-41AC-B5CA-E60C6F1DE869}"/>
              </a:ext>
            </a:extLst>
          </p:cNvPr>
          <p:cNvCxnSpPr>
            <a:cxnSpLocks/>
            <a:stCxn id="110" idx="3"/>
          </p:cNvCxnSpPr>
          <p:nvPr/>
        </p:nvCxnSpPr>
        <p:spPr>
          <a:xfrm>
            <a:off x="2525174" y="1140204"/>
            <a:ext cx="366248" cy="3039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5B7AE089-3CA1-4F50-B791-A18D708EA898}"/>
              </a:ext>
            </a:extLst>
          </p:cNvPr>
          <p:cNvSpPr/>
          <p:nvPr/>
        </p:nvSpPr>
        <p:spPr>
          <a:xfrm>
            <a:off x="7051108" y="5436320"/>
            <a:ext cx="1003633" cy="352694"/>
          </a:xfrm>
          <a:prstGeom prst="rect">
            <a:avLst/>
          </a:prstGeom>
          <a:gradFill flip="none" rotWithShape="1">
            <a:gsLst>
              <a:gs pos="0">
                <a:srgbClr val="7030A0">
                  <a:tint val="66000"/>
                  <a:satMod val="160000"/>
                  <a:shade val="30000"/>
                  <a:satMod val="115000"/>
                </a:srgbClr>
              </a:gs>
              <a:gs pos="50000">
                <a:srgbClr val="7030A0">
                  <a:tint val="66000"/>
                  <a:satMod val="160000"/>
                  <a:shade val="67500"/>
                  <a:satMod val="115000"/>
                </a:srgbClr>
              </a:gs>
              <a:gs pos="100000">
                <a:srgbClr val="7030A0">
                  <a:tint val="66000"/>
                  <a:satMod val="16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rPr>
              <a:t>SA/MH Counselor - TBA</a:t>
            </a:r>
          </a:p>
        </p:txBody>
      </p:sp>
      <p:cxnSp>
        <p:nvCxnSpPr>
          <p:cNvPr id="73" name="Straight Connector 72">
            <a:extLst>
              <a:ext uri="{FF2B5EF4-FFF2-40B4-BE49-F238E27FC236}">
                <a16:creationId xmlns:a16="http://schemas.microsoft.com/office/drawing/2014/main" id="{E91F68D7-2314-405A-B01A-9BC834EEA70C}"/>
              </a:ext>
            </a:extLst>
          </p:cNvPr>
          <p:cNvCxnSpPr>
            <a:cxnSpLocks/>
            <a:stCxn id="55" idx="3"/>
          </p:cNvCxnSpPr>
          <p:nvPr/>
        </p:nvCxnSpPr>
        <p:spPr>
          <a:xfrm flipV="1">
            <a:off x="2525175" y="1236521"/>
            <a:ext cx="578501" cy="30425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9FC7B96A-242A-4404-9BE8-D2136A5FEBA6}"/>
              </a:ext>
            </a:extLst>
          </p:cNvPr>
          <p:cNvSpPr/>
          <p:nvPr/>
        </p:nvSpPr>
        <p:spPr>
          <a:xfrm>
            <a:off x="8346093" y="2989356"/>
            <a:ext cx="976846" cy="425684"/>
          </a:xfrm>
          <a:prstGeom prst="rect">
            <a:avLst/>
          </a:prstGeom>
          <a:gradFill flip="none" rotWithShape="1">
            <a:gsLst>
              <a:gs pos="0">
                <a:srgbClr val="7030A0">
                  <a:tint val="66000"/>
                  <a:satMod val="160000"/>
                  <a:shade val="30000"/>
                  <a:satMod val="115000"/>
                </a:srgbClr>
              </a:gs>
              <a:gs pos="50000">
                <a:srgbClr val="7030A0">
                  <a:tint val="66000"/>
                  <a:satMod val="160000"/>
                  <a:shade val="67500"/>
                  <a:satMod val="115000"/>
                </a:srgbClr>
              </a:gs>
              <a:gs pos="100000">
                <a:srgbClr val="7030A0">
                  <a:tint val="66000"/>
                  <a:satMod val="16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rPr>
              <a:t>Nurse Manager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rPr>
              <a:t>Chaundra Wiggins, BSRN*</a:t>
            </a:r>
          </a:p>
        </p:txBody>
      </p:sp>
      <p:cxnSp>
        <p:nvCxnSpPr>
          <p:cNvPr id="81" name="Straight Connector 80">
            <a:extLst>
              <a:ext uri="{FF2B5EF4-FFF2-40B4-BE49-F238E27FC236}">
                <a16:creationId xmlns:a16="http://schemas.microsoft.com/office/drawing/2014/main" id="{42C0A361-E580-4313-8C9F-49D3F7D3C99E}"/>
              </a:ext>
            </a:extLst>
          </p:cNvPr>
          <p:cNvCxnSpPr>
            <a:cxnSpLocks/>
          </p:cNvCxnSpPr>
          <p:nvPr/>
        </p:nvCxnSpPr>
        <p:spPr>
          <a:xfrm>
            <a:off x="8700302" y="2703637"/>
            <a:ext cx="881141" cy="304306"/>
          </a:xfrm>
          <a:prstGeom prst="line">
            <a:avLst/>
          </a:prstGeom>
          <a:ln>
            <a:solidFill>
              <a:srgbClr val="C2A1CF"/>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E1C62DA2-9421-4901-B0E8-C33AAFFD392C}"/>
              </a:ext>
            </a:extLst>
          </p:cNvPr>
          <p:cNvSpPr/>
          <p:nvPr/>
        </p:nvSpPr>
        <p:spPr>
          <a:xfrm>
            <a:off x="9430477" y="2983493"/>
            <a:ext cx="1196018" cy="421902"/>
          </a:xfrm>
          <a:prstGeom prst="rect">
            <a:avLst/>
          </a:prstGeom>
          <a:gradFill flip="none" rotWithShape="1">
            <a:gsLst>
              <a:gs pos="0">
                <a:srgbClr val="7030A0">
                  <a:tint val="66000"/>
                  <a:satMod val="160000"/>
                  <a:shade val="30000"/>
                  <a:satMod val="115000"/>
                </a:srgbClr>
              </a:gs>
              <a:gs pos="50000">
                <a:srgbClr val="7030A0">
                  <a:tint val="66000"/>
                  <a:satMod val="160000"/>
                  <a:shade val="67500"/>
                  <a:satMod val="115000"/>
                </a:srgbClr>
              </a:gs>
              <a:gs pos="100000">
                <a:srgbClr val="7030A0">
                  <a:tint val="66000"/>
                  <a:satMod val="16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10" name="Rectangle 109">
            <a:extLst>
              <a:ext uri="{FF2B5EF4-FFF2-40B4-BE49-F238E27FC236}">
                <a16:creationId xmlns:a16="http://schemas.microsoft.com/office/drawing/2014/main" id="{52221D07-72F0-4A56-B2D5-3C5F76977950}"/>
              </a:ext>
            </a:extLst>
          </p:cNvPr>
          <p:cNvSpPr/>
          <p:nvPr/>
        </p:nvSpPr>
        <p:spPr>
          <a:xfrm>
            <a:off x="1592240" y="960892"/>
            <a:ext cx="932935" cy="35862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Century Gothic" panose="020B0502020202020204"/>
                <a:ea typeface="+mn-ea"/>
                <a:cs typeface="+mn-cs"/>
              </a:rPr>
              <a:t>Staff Physician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solidFill>
                <a:effectLst/>
                <a:uLnTx/>
                <a:uFillTx/>
                <a:latin typeface="Century Gothic" panose="020B0502020202020204"/>
                <a:ea typeface="+mn-ea"/>
                <a:cs typeface="+mn-cs"/>
              </a:rPr>
              <a:t>Dora Lebron</a:t>
            </a:r>
          </a:p>
        </p:txBody>
      </p:sp>
      <p:cxnSp>
        <p:nvCxnSpPr>
          <p:cNvPr id="249" name="Straight Connector 248">
            <a:extLst>
              <a:ext uri="{FF2B5EF4-FFF2-40B4-BE49-F238E27FC236}">
                <a16:creationId xmlns:a16="http://schemas.microsoft.com/office/drawing/2014/main" id="{33EBE8B3-7A72-4586-B604-1254FCA6C610}"/>
              </a:ext>
            </a:extLst>
          </p:cNvPr>
          <p:cNvCxnSpPr>
            <a:cxnSpLocks/>
          </p:cNvCxnSpPr>
          <p:nvPr/>
        </p:nvCxnSpPr>
        <p:spPr>
          <a:xfrm>
            <a:off x="7294463" y="5282615"/>
            <a:ext cx="0" cy="24217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BCD96F5A-DC88-481E-90D2-5EB5803EF75B}"/>
              </a:ext>
            </a:extLst>
          </p:cNvPr>
          <p:cNvCxnSpPr>
            <a:cxnSpLocks/>
            <a:endCxn id="20" idx="3"/>
          </p:cNvCxnSpPr>
          <p:nvPr/>
        </p:nvCxnSpPr>
        <p:spPr>
          <a:xfrm flipH="1">
            <a:off x="2525174" y="1508980"/>
            <a:ext cx="511122" cy="45679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70" name="Rectangle 369">
            <a:extLst>
              <a:ext uri="{FF2B5EF4-FFF2-40B4-BE49-F238E27FC236}">
                <a16:creationId xmlns:a16="http://schemas.microsoft.com/office/drawing/2014/main" id="{44326F18-67EC-4A37-AA49-D3D492571AEE}"/>
              </a:ext>
            </a:extLst>
          </p:cNvPr>
          <p:cNvSpPr/>
          <p:nvPr/>
        </p:nvSpPr>
        <p:spPr>
          <a:xfrm>
            <a:off x="1613412" y="3843380"/>
            <a:ext cx="860003" cy="399161"/>
          </a:xfrm>
          <a:prstGeom prst="rect">
            <a:avLst/>
          </a:prstGeom>
          <a:gradFill flip="none" rotWithShape="1">
            <a:gsLst>
              <a:gs pos="0">
                <a:srgbClr val="7030A0">
                  <a:tint val="66000"/>
                  <a:satMod val="160000"/>
                  <a:shade val="30000"/>
                  <a:satMod val="115000"/>
                </a:srgbClr>
              </a:gs>
              <a:gs pos="50000">
                <a:srgbClr val="7030A0">
                  <a:tint val="66000"/>
                  <a:satMod val="160000"/>
                  <a:shade val="67500"/>
                  <a:satMod val="115000"/>
                </a:srgbClr>
              </a:gs>
              <a:gs pos="100000">
                <a:srgbClr val="7030A0">
                  <a:tint val="66000"/>
                  <a:satMod val="16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black"/>
                </a:solidFill>
                <a:effectLst/>
                <a:uLnTx/>
                <a:uFillTx/>
                <a:latin typeface="Century Gothic" panose="020B0502020202020204"/>
                <a:ea typeface="+mn-ea"/>
                <a:cs typeface="+mn-cs"/>
              </a:rPr>
              <a:t>Pham Tech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black"/>
                </a:solidFill>
                <a:effectLst/>
                <a:uLnTx/>
                <a:uFillTx/>
                <a:latin typeface="Century Gothic" panose="020B0502020202020204"/>
                <a:ea typeface="+mn-ea"/>
                <a:cs typeface="+mn-cs"/>
              </a:rPr>
              <a:t>Tammy Godboalt</a:t>
            </a:r>
          </a:p>
        </p:txBody>
      </p:sp>
      <p:cxnSp>
        <p:nvCxnSpPr>
          <p:cNvPr id="375" name="Straight Connector 374">
            <a:extLst>
              <a:ext uri="{FF2B5EF4-FFF2-40B4-BE49-F238E27FC236}">
                <a16:creationId xmlns:a16="http://schemas.microsoft.com/office/drawing/2014/main" id="{C7AE7C05-D495-42E5-8578-80298755A01A}"/>
              </a:ext>
            </a:extLst>
          </p:cNvPr>
          <p:cNvCxnSpPr>
            <a:cxnSpLocks/>
          </p:cNvCxnSpPr>
          <p:nvPr/>
        </p:nvCxnSpPr>
        <p:spPr>
          <a:xfrm flipV="1">
            <a:off x="2035639" y="3547097"/>
            <a:ext cx="14573" cy="28520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12" name="Rectangle 411">
            <a:extLst>
              <a:ext uri="{FF2B5EF4-FFF2-40B4-BE49-F238E27FC236}">
                <a16:creationId xmlns:a16="http://schemas.microsoft.com/office/drawing/2014/main" id="{68B53EBC-C5DE-4928-A2BA-B4911EA5DF00}"/>
              </a:ext>
            </a:extLst>
          </p:cNvPr>
          <p:cNvSpPr/>
          <p:nvPr/>
        </p:nvSpPr>
        <p:spPr>
          <a:xfrm>
            <a:off x="2819719" y="4085852"/>
            <a:ext cx="1106330" cy="246515"/>
          </a:xfrm>
          <a:prstGeom prst="rect">
            <a:avLst/>
          </a:prstGeom>
          <a:gradFill flip="none" rotWithShape="1">
            <a:gsLst>
              <a:gs pos="0">
                <a:srgbClr val="7030A0">
                  <a:tint val="66000"/>
                  <a:satMod val="160000"/>
                  <a:shade val="30000"/>
                  <a:satMod val="115000"/>
                </a:srgbClr>
              </a:gs>
              <a:gs pos="50000">
                <a:srgbClr val="7030A0">
                  <a:tint val="66000"/>
                  <a:satMod val="160000"/>
                  <a:shade val="67500"/>
                  <a:satMod val="115000"/>
                </a:srgbClr>
              </a:gs>
              <a:gs pos="100000">
                <a:srgbClr val="7030A0">
                  <a:tint val="66000"/>
                  <a:satMod val="16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black"/>
                </a:solidFill>
                <a:effectLst/>
                <a:uLnTx/>
                <a:uFillTx/>
                <a:latin typeface="Century Gothic" panose="020B0502020202020204"/>
                <a:ea typeface="+mn-ea"/>
                <a:cs typeface="+mn-cs"/>
              </a:rPr>
              <a:t>Acct. Assist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black"/>
                </a:solidFill>
                <a:effectLst/>
                <a:uLnTx/>
                <a:uFillTx/>
                <a:latin typeface="Century Gothic" panose="020B0502020202020204"/>
                <a:ea typeface="+mn-ea"/>
                <a:cs typeface="+mn-cs"/>
              </a:rPr>
              <a:t>Aundrea Williams</a:t>
            </a:r>
          </a:p>
        </p:txBody>
      </p:sp>
      <p:cxnSp>
        <p:nvCxnSpPr>
          <p:cNvPr id="415" name="Straight Connector 414">
            <a:extLst>
              <a:ext uri="{FF2B5EF4-FFF2-40B4-BE49-F238E27FC236}">
                <a16:creationId xmlns:a16="http://schemas.microsoft.com/office/drawing/2014/main" id="{265D8AC3-7E69-48CC-A807-1DEB96FF99EF}"/>
              </a:ext>
            </a:extLst>
          </p:cNvPr>
          <p:cNvCxnSpPr>
            <a:cxnSpLocks/>
            <a:stCxn id="24" idx="2"/>
            <a:endCxn id="412" idx="0"/>
          </p:cNvCxnSpPr>
          <p:nvPr/>
        </p:nvCxnSpPr>
        <p:spPr>
          <a:xfrm flipH="1">
            <a:off x="3372884" y="3949780"/>
            <a:ext cx="51305" cy="13607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418" name="Rectangle 417">
            <a:extLst>
              <a:ext uri="{FF2B5EF4-FFF2-40B4-BE49-F238E27FC236}">
                <a16:creationId xmlns:a16="http://schemas.microsoft.com/office/drawing/2014/main" id="{6C65A2A6-B7AC-4A3A-9766-8613C7A079E8}"/>
              </a:ext>
            </a:extLst>
          </p:cNvPr>
          <p:cNvSpPr/>
          <p:nvPr/>
        </p:nvSpPr>
        <p:spPr>
          <a:xfrm>
            <a:off x="4186538" y="3499300"/>
            <a:ext cx="782515" cy="446765"/>
          </a:xfrm>
          <a:prstGeom prst="rect">
            <a:avLst/>
          </a:prstGeom>
          <a:gradFill flip="none" rotWithShape="1">
            <a:gsLst>
              <a:gs pos="0">
                <a:srgbClr val="7030A0">
                  <a:tint val="66000"/>
                  <a:satMod val="160000"/>
                  <a:shade val="30000"/>
                  <a:satMod val="115000"/>
                </a:srgbClr>
              </a:gs>
              <a:gs pos="50000">
                <a:srgbClr val="7030A0">
                  <a:tint val="66000"/>
                  <a:satMod val="160000"/>
                  <a:shade val="67500"/>
                  <a:satMod val="115000"/>
                </a:srgbClr>
              </a:gs>
              <a:gs pos="100000">
                <a:srgbClr val="7030A0">
                  <a:tint val="66000"/>
                  <a:satMod val="16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prstClr val="black"/>
                </a:solidFill>
                <a:effectLst/>
                <a:uLnTx/>
                <a:uFillTx/>
                <a:latin typeface="Century Gothic" panose="020B0502020202020204"/>
                <a:ea typeface="+mn-ea"/>
                <a:cs typeface="+mn-cs"/>
              </a:rPr>
              <a:t>Data Entry </a:t>
            </a:r>
            <a:r>
              <a:rPr kumimoji="0" lang="en-US" sz="788" b="1"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788" b="0" i="0" u="none" strike="noStrike" kern="1200" cap="none" spc="0" normalizeH="0" baseline="0" noProof="0" dirty="0">
                <a:ln>
                  <a:noFill/>
                </a:ln>
                <a:solidFill>
                  <a:prstClr val="black"/>
                </a:solidFill>
                <a:effectLst/>
                <a:uLnTx/>
                <a:uFillTx/>
                <a:latin typeface="Century Gothic" panose="020B0502020202020204"/>
                <a:ea typeface="+mn-ea"/>
                <a:cs typeface="+mn-cs"/>
              </a:rPr>
              <a:t>Marenda Faison</a:t>
            </a:r>
          </a:p>
        </p:txBody>
      </p:sp>
      <p:cxnSp>
        <p:nvCxnSpPr>
          <p:cNvPr id="424" name="Straight Connector 423">
            <a:extLst>
              <a:ext uri="{FF2B5EF4-FFF2-40B4-BE49-F238E27FC236}">
                <a16:creationId xmlns:a16="http://schemas.microsoft.com/office/drawing/2014/main" id="{4ABE2B39-2CCF-4793-A8F2-C3F4FCDC8F30}"/>
              </a:ext>
            </a:extLst>
          </p:cNvPr>
          <p:cNvCxnSpPr>
            <a:cxnSpLocks/>
          </p:cNvCxnSpPr>
          <p:nvPr/>
        </p:nvCxnSpPr>
        <p:spPr>
          <a:xfrm>
            <a:off x="4444214" y="3358832"/>
            <a:ext cx="0" cy="14046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056F7A6C-BA2A-4EDA-AA07-6B806CE501EB}"/>
              </a:ext>
            </a:extLst>
          </p:cNvPr>
          <p:cNvSpPr/>
          <p:nvPr/>
        </p:nvSpPr>
        <p:spPr>
          <a:xfrm>
            <a:off x="8670497" y="1740154"/>
            <a:ext cx="1822002" cy="3073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Century Gothic" panose="020B0502020202020204"/>
                <a:ea typeface="+mn-ea"/>
                <a:cs typeface="+mn-cs"/>
              </a:rPr>
              <a:t>IM Administration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solidFill>
                <a:effectLst/>
                <a:uLnTx/>
                <a:uFillTx/>
                <a:latin typeface="Century Gothic" panose="020B0502020202020204"/>
                <a:ea typeface="+mn-ea"/>
                <a:cs typeface="+mn-cs"/>
              </a:rPr>
              <a:t>Caryl Holloman     Lisa Coyle</a:t>
            </a:r>
          </a:p>
        </p:txBody>
      </p:sp>
      <p:cxnSp>
        <p:nvCxnSpPr>
          <p:cNvPr id="79" name="Straight Connector 78">
            <a:extLst>
              <a:ext uri="{FF2B5EF4-FFF2-40B4-BE49-F238E27FC236}">
                <a16:creationId xmlns:a16="http://schemas.microsoft.com/office/drawing/2014/main" id="{B163DD7E-6AF1-4C2B-BED8-B9F4B6A398EB}"/>
              </a:ext>
            </a:extLst>
          </p:cNvPr>
          <p:cNvCxnSpPr>
            <a:cxnSpLocks/>
          </p:cNvCxnSpPr>
          <p:nvPr/>
        </p:nvCxnSpPr>
        <p:spPr>
          <a:xfrm>
            <a:off x="8609905" y="2681058"/>
            <a:ext cx="29083" cy="325992"/>
          </a:xfrm>
          <a:prstGeom prst="line">
            <a:avLst/>
          </a:prstGeom>
          <a:ln>
            <a:solidFill>
              <a:srgbClr val="C2A1CF"/>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575AF654-19FD-49E7-B765-B704FF2F17C2}"/>
              </a:ext>
            </a:extLst>
          </p:cNvPr>
          <p:cNvSpPr/>
          <p:nvPr/>
        </p:nvSpPr>
        <p:spPr>
          <a:xfrm>
            <a:off x="8093585" y="4659949"/>
            <a:ext cx="1388454" cy="844145"/>
          </a:xfrm>
          <a:prstGeom prst="rect">
            <a:avLst/>
          </a:prstGeom>
          <a:gradFill flip="none" rotWithShape="1">
            <a:gsLst>
              <a:gs pos="0">
                <a:srgbClr val="7030A0">
                  <a:tint val="66000"/>
                  <a:satMod val="160000"/>
                  <a:shade val="30000"/>
                  <a:satMod val="115000"/>
                </a:srgbClr>
              </a:gs>
              <a:gs pos="50000">
                <a:srgbClr val="7030A0">
                  <a:tint val="66000"/>
                  <a:satMod val="160000"/>
                  <a:shade val="67500"/>
                  <a:satMod val="115000"/>
                </a:srgbClr>
              </a:gs>
              <a:gs pos="100000">
                <a:srgbClr val="7030A0">
                  <a:tint val="66000"/>
                  <a:satMod val="16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rPr>
              <a:t>Treatment Adherence -Special IT Project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rPr>
              <a:t>Data Analyst - TBA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1" i="0" u="none" strike="noStrike" kern="1200" cap="none" spc="0" normalizeH="0" baseline="0" noProof="0" dirty="0">
                <a:ln>
                  <a:noFill/>
                </a:ln>
                <a:solidFill>
                  <a:prstClr val="white"/>
                </a:solidFill>
                <a:effectLst/>
                <a:uLnTx/>
                <a:uFillTx/>
                <a:latin typeface="Century Gothic" panose="020B0502020202020204"/>
                <a:ea typeface="+mn-ea"/>
                <a:cs typeface="+mn-cs"/>
              </a:rPr>
              <a:t>Data Programmer - TBA</a:t>
            </a:r>
            <a:endParaRPr kumimoji="0" lang="en-US" sz="788"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cxnSp>
        <p:nvCxnSpPr>
          <p:cNvPr id="71" name="Straight Connector 70">
            <a:extLst>
              <a:ext uri="{FF2B5EF4-FFF2-40B4-BE49-F238E27FC236}">
                <a16:creationId xmlns:a16="http://schemas.microsoft.com/office/drawing/2014/main" id="{9378DF9E-C0B4-4ABE-BE68-15DF28C4E35D}"/>
              </a:ext>
            </a:extLst>
          </p:cNvPr>
          <p:cNvCxnSpPr>
            <a:cxnSpLocks/>
          </p:cNvCxnSpPr>
          <p:nvPr/>
        </p:nvCxnSpPr>
        <p:spPr>
          <a:xfrm flipH="1" flipV="1">
            <a:off x="7008195" y="2704861"/>
            <a:ext cx="1289459" cy="1950842"/>
          </a:xfrm>
          <a:prstGeom prst="line">
            <a:avLst/>
          </a:prstGeom>
          <a:ln>
            <a:solidFill>
              <a:srgbClr val="C2A1CF"/>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9A84ECAC-BD43-476A-96B3-E61B799E9596}"/>
              </a:ext>
            </a:extLst>
          </p:cNvPr>
          <p:cNvSpPr/>
          <p:nvPr/>
        </p:nvSpPr>
        <p:spPr>
          <a:xfrm>
            <a:off x="9502898" y="2222916"/>
            <a:ext cx="1058288" cy="5466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Century Gothic" panose="020B0502020202020204"/>
                <a:ea typeface="+mn-ea"/>
                <a:cs typeface="+mn-cs"/>
              </a:rPr>
              <a:t>Adm. Support </a:t>
            </a:r>
            <a:endParaRPr kumimoji="0" lang="en-US" sz="825"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solidFill>
                <a:effectLst/>
                <a:uLnTx/>
                <a:uFillTx/>
                <a:latin typeface="Century Gothic" panose="020B0502020202020204"/>
                <a:ea typeface="+mn-ea"/>
                <a:cs typeface="+mn-cs"/>
              </a:rPr>
              <a:t>Jennifer Poorman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white"/>
                </a:solidFill>
                <a:effectLst/>
                <a:uLnTx/>
                <a:uFillTx/>
                <a:latin typeface="Century Gothic" panose="020B0502020202020204"/>
                <a:ea typeface="+mn-ea"/>
                <a:cs typeface="+mn-cs"/>
              </a:rPr>
              <a:t>Joshua Allen</a:t>
            </a:r>
          </a:p>
        </p:txBody>
      </p:sp>
      <p:cxnSp>
        <p:nvCxnSpPr>
          <p:cNvPr id="111" name="Straight Connector 110">
            <a:extLst>
              <a:ext uri="{FF2B5EF4-FFF2-40B4-BE49-F238E27FC236}">
                <a16:creationId xmlns:a16="http://schemas.microsoft.com/office/drawing/2014/main" id="{6A90B6AF-5D8E-4719-A33C-3F06491B0507}"/>
              </a:ext>
            </a:extLst>
          </p:cNvPr>
          <p:cNvCxnSpPr>
            <a:cxnSpLocks/>
          </p:cNvCxnSpPr>
          <p:nvPr/>
        </p:nvCxnSpPr>
        <p:spPr>
          <a:xfrm flipV="1">
            <a:off x="10148386" y="2047505"/>
            <a:ext cx="1" cy="175412"/>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12" name="Straight Connector 111">
            <a:extLst>
              <a:ext uri="{FF2B5EF4-FFF2-40B4-BE49-F238E27FC236}">
                <a16:creationId xmlns:a16="http://schemas.microsoft.com/office/drawing/2014/main" id="{C0BD4ED0-A742-4BD2-ADA4-D96F671B1501}"/>
              </a:ext>
            </a:extLst>
          </p:cNvPr>
          <p:cNvCxnSpPr>
            <a:cxnSpLocks/>
          </p:cNvCxnSpPr>
          <p:nvPr/>
        </p:nvCxnSpPr>
        <p:spPr>
          <a:xfrm flipV="1">
            <a:off x="8953058" y="2030693"/>
            <a:ext cx="111342" cy="276300"/>
          </a:xfrm>
          <a:prstGeom prst="line">
            <a:avLst/>
          </a:prstGeom>
          <a:ln>
            <a:prstDash val="lgDash"/>
          </a:ln>
        </p:spPr>
        <p:style>
          <a:lnRef idx="1">
            <a:schemeClr val="accent5"/>
          </a:lnRef>
          <a:fillRef idx="0">
            <a:schemeClr val="accent5"/>
          </a:fillRef>
          <a:effectRef idx="0">
            <a:schemeClr val="accent5"/>
          </a:effectRef>
          <a:fontRef idx="minor">
            <a:schemeClr val="tx1"/>
          </a:fontRef>
        </p:style>
      </p:cxnSp>
      <p:cxnSp>
        <p:nvCxnSpPr>
          <p:cNvPr id="115" name="Straight Connector 114">
            <a:extLst>
              <a:ext uri="{FF2B5EF4-FFF2-40B4-BE49-F238E27FC236}">
                <a16:creationId xmlns:a16="http://schemas.microsoft.com/office/drawing/2014/main" id="{615CE503-6226-4C11-AB45-89268F66B139}"/>
              </a:ext>
            </a:extLst>
          </p:cNvPr>
          <p:cNvCxnSpPr>
            <a:cxnSpLocks/>
          </p:cNvCxnSpPr>
          <p:nvPr/>
        </p:nvCxnSpPr>
        <p:spPr>
          <a:xfrm>
            <a:off x="4816189" y="1558017"/>
            <a:ext cx="3836942" cy="396234"/>
          </a:xfrm>
          <a:prstGeom prst="line">
            <a:avLst/>
          </a:prstGeom>
          <a:ln>
            <a:prstDash val="lgDash"/>
          </a:ln>
        </p:spPr>
        <p:style>
          <a:lnRef idx="1">
            <a:schemeClr val="accent5"/>
          </a:lnRef>
          <a:fillRef idx="0">
            <a:schemeClr val="accent5"/>
          </a:fillRef>
          <a:effectRef idx="0">
            <a:schemeClr val="accent5"/>
          </a:effectRef>
          <a:fontRef idx="minor">
            <a:schemeClr val="tx1"/>
          </a:fontRef>
        </p:style>
      </p:cxnSp>
      <p:sp>
        <p:nvSpPr>
          <p:cNvPr id="137" name="Rectangle 136">
            <a:extLst>
              <a:ext uri="{FF2B5EF4-FFF2-40B4-BE49-F238E27FC236}">
                <a16:creationId xmlns:a16="http://schemas.microsoft.com/office/drawing/2014/main" id="{6C057291-1824-4015-AF3F-7B734F1CA9F9}"/>
              </a:ext>
            </a:extLst>
          </p:cNvPr>
          <p:cNvSpPr/>
          <p:nvPr/>
        </p:nvSpPr>
        <p:spPr>
          <a:xfrm>
            <a:off x="6114277" y="2292541"/>
            <a:ext cx="1516981" cy="41232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Century Gothic" panose="020B0502020202020204"/>
                <a:ea typeface="+mn-ea"/>
                <a:cs typeface="+mn-cs"/>
              </a:rPr>
              <a:t>Physician/Ryan White Adm.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825" b="0" i="0" u="none" strike="noStrike" kern="1200" cap="none" spc="0" normalizeH="0" baseline="0" noProof="0" dirty="0">
                <a:ln>
                  <a:noFill/>
                </a:ln>
                <a:solidFill>
                  <a:prstClr val="white"/>
                </a:solidFill>
                <a:effectLst/>
                <a:uLnTx/>
                <a:uFillTx/>
                <a:latin typeface="Century Gothic" panose="020B0502020202020204"/>
                <a:ea typeface="+mn-ea"/>
                <a:cs typeface="+mn-cs"/>
              </a:rPr>
              <a:t>Diane Campbell*</a:t>
            </a:r>
          </a:p>
        </p:txBody>
      </p:sp>
      <p:sp>
        <p:nvSpPr>
          <p:cNvPr id="72" name="Rectangle 71">
            <a:extLst>
              <a:ext uri="{FF2B5EF4-FFF2-40B4-BE49-F238E27FC236}">
                <a16:creationId xmlns:a16="http://schemas.microsoft.com/office/drawing/2014/main" id="{B061E6CE-6DAF-4767-BA7C-2942105126CE}"/>
              </a:ext>
            </a:extLst>
          </p:cNvPr>
          <p:cNvSpPr/>
          <p:nvPr/>
        </p:nvSpPr>
        <p:spPr>
          <a:xfrm>
            <a:off x="5088539" y="1337329"/>
            <a:ext cx="972928" cy="25476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dirty="0">
                <a:ln>
                  <a:noFill/>
                </a:ln>
                <a:solidFill>
                  <a:prstClr val="white"/>
                </a:solidFill>
                <a:effectLst/>
                <a:uLnTx/>
                <a:uFillTx/>
                <a:latin typeface="Century Gothic" panose="020B0502020202020204"/>
                <a:ea typeface="+mn-ea"/>
                <a:cs typeface="+mn-cs"/>
              </a:rPr>
              <a:t>Physician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prstClr val="black"/>
                </a:solidFill>
                <a:effectLst/>
                <a:uLnTx/>
                <a:uFillTx/>
                <a:latin typeface="Century Gothic" panose="020B0502020202020204"/>
                <a:ea typeface="+mn-ea"/>
                <a:cs typeface="+mn-cs"/>
              </a:rPr>
              <a:t>TBA</a:t>
            </a:r>
          </a:p>
        </p:txBody>
      </p:sp>
      <p:cxnSp>
        <p:nvCxnSpPr>
          <p:cNvPr id="74" name="Straight Connector 73">
            <a:extLst>
              <a:ext uri="{FF2B5EF4-FFF2-40B4-BE49-F238E27FC236}">
                <a16:creationId xmlns:a16="http://schemas.microsoft.com/office/drawing/2014/main" id="{96C88921-3003-42FB-9569-79E7BD512260}"/>
              </a:ext>
            </a:extLst>
          </p:cNvPr>
          <p:cNvCxnSpPr>
            <a:cxnSpLocks/>
          </p:cNvCxnSpPr>
          <p:nvPr/>
        </p:nvCxnSpPr>
        <p:spPr>
          <a:xfrm flipV="1">
            <a:off x="4793287" y="1428232"/>
            <a:ext cx="264980" cy="114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2B44236-57C9-433C-A9DC-58B6CFA374D3}"/>
              </a:ext>
            </a:extLst>
          </p:cNvPr>
          <p:cNvCxnSpPr>
            <a:cxnSpLocks/>
          </p:cNvCxnSpPr>
          <p:nvPr/>
        </p:nvCxnSpPr>
        <p:spPr>
          <a:xfrm flipV="1">
            <a:off x="4792732" y="1426048"/>
            <a:ext cx="264980" cy="114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59C7BE0-7E3A-473B-B7AD-DB8469F6A53B}"/>
              </a:ext>
            </a:extLst>
          </p:cNvPr>
          <p:cNvCxnSpPr>
            <a:cxnSpLocks/>
          </p:cNvCxnSpPr>
          <p:nvPr/>
        </p:nvCxnSpPr>
        <p:spPr>
          <a:xfrm flipV="1">
            <a:off x="4816189" y="1269743"/>
            <a:ext cx="264980" cy="114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9DCFE523-6C04-4D3E-8192-204AF1BA6A8C}"/>
              </a:ext>
            </a:extLst>
          </p:cNvPr>
          <p:cNvSpPr/>
          <p:nvPr/>
        </p:nvSpPr>
        <p:spPr>
          <a:xfrm>
            <a:off x="9430478" y="2984437"/>
            <a:ext cx="1196018" cy="421902"/>
          </a:xfrm>
          <a:prstGeom prst="rect">
            <a:avLst/>
          </a:prstGeom>
          <a:gradFill flip="none" rotWithShape="1">
            <a:gsLst>
              <a:gs pos="0">
                <a:srgbClr val="7030A0">
                  <a:tint val="66000"/>
                  <a:satMod val="160000"/>
                  <a:shade val="30000"/>
                  <a:satMod val="115000"/>
                </a:srgbClr>
              </a:gs>
              <a:gs pos="50000">
                <a:srgbClr val="7030A0">
                  <a:tint val="66000"/>
                  <a:satMod val="160000"/>
                  <a:shade val="67500"/>
                  <a:satMod val="115000"/>
                </a:srgbClr>
              </a:gs>
              <a:gs pos="100000">
                <a:srgbClr val="7030A0">
                  <a:tint val="66000"/>
                  <a:satMod val="16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88"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82" name="Rectangle 81">
            <a:extLst>
              <a:ext uri="{FF2B5EF4-FFF2-40B4-BE49-F238E27FC236}">
                <a16:creationId xmlns:a16="http://schemas.microsoft.com/office/drawing/2014/main" id="{50E64D6E-EAEE-4CF6-AA46-D6EAC2BF271C}"/>
              </a:ext>
            </a:extLst>
          </p:cNvPr>
          <p:cNvSpPr/>
          <p:nvPr/>
        </p:nvSpPr>
        <p:spPr>
          <a:xfrm>
            <a:off x="9430477" y="2983493"/>
            <a:ext cx="1196018" cy="715968"/>
          </a:xfrm>
          <a:prstGeom prst="rect">
            <a:avLst/>
          </a:prstGeom>
          <a:gradFill flip="none" rotWithShape="1">
            <a:gsLst>
              <a:gs pos="0">
                <a:srgbClr val="7030A0">
                  <a:tint val="66000"/>
                  <a:satMod val="160000"/>
                  <a:shade val="30000"/>
                  <a:satMod val="115000"/>
                </a:srgbClr>
              </a:gs>
              <a:gs pos="50000">
                <a:srgbClr val="7030A0">
                  <a:tint val="66000"/>
                  <a:satMod val="160000"/>
                  <a:shade val="67500"/>
                  <a:satMod val="115000"/>
                </a:srgbClr>
              </a:gs>
              <a:gs pos="100000">
                <a:srgbClr val="7030A0">
                  <a:tint val="66000"/>
                  <a:satMod val="16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entury Gothic" panose="020B0502020202020204"/>
                <a:ea typeface="+mn-ea"/>
                <a:cs typeface="+mn-cs"/>
              </a:rPr>
              <a:t>PAS Team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sz="800" b="0" i="0" u="none" strike="noStrike" kern="1200" cap="none" spc="0" normalizeH="0" baseline="0" noProof="0" dirty="0">
                <a:ln>
                  <a:noFill/>
                </a:ln>
                <a:solidFill>
                  <a:prstClr val="black"/>
                </a:solidFill>
                <a:effectLst/>
                <a:uLnTx/>
                <a:uFillTx/>
                <a:latin typeface="Century Gothic" panose="020B0502020202020204"/>
                <a:ea typeface="+mn-ea"/>
                <a:cs typeface="+mn-cs"/>
              </a:rPr>
              <a:t>Marenda Ausbon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entury Gothic" panose="020B0502020202020204"/>
                <a:ea typeface="+mn-ea"/>
                <a:cs typeface="+mn-cs"/>
              </a:rPr>
              <a:t>Deborah Taylor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entury Gothic" panose="020B0502020202020204"/>
                <a:ea typeface="+mn-ea"/>
                <a:cs typeface="+mn-cs"/>
              </a:rPr>
              <a:t>Regina Mayo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entury Gothic" panose="020B0502020202020204"/>
                <a:ea typeface="+mn-ea"/>
                <a:cs typeface="+mn-cs"/>
              </a:rPr>
              <a:t>Marissa Allen</a:t>
            </a:r>
          </a:p>
        </p:txBody>
      </p:sp>
      <p:sp>
        <p:nvSpPr>
          <p:cNvPr id="2" name="TextBox 1">
            <a:extLst>
              <a:ext uri="{FF2B5EF4-FFF2-40B4-BE49-F238E27FC236}">
                <a16:creationId xmlns:a16="http://schemas.microsoft.com/office/drawing/2014/main" id="{CB6C0C52-B2FD-498F-88AB-49397D0C40D4}"/>
              </a:ext>
            </a:extLst>
          </p:cNvPr>
          <p:cNvSpPr txBox="1"/>
          <p:nvPr/>
        </p:nvSpPr>
        <p:spPr>
          <a:xfrm>
            <a:off x="2473415" y="-14779"/>
            <a:ext cx="709848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entury Gothic" panose="020B0502020202020204"/>
                <a:ea typeface="+mn-ea"/>
                <a:cs typeface="+mn-cs"/>
              </a:rPr>
              <a:t>ECUHIVP Organization Structure</a:t>
            </a:r>
          </a:p>
        </p:txBody>
      </p:sp>
    </p:spTree>
    <p:extLst>
      <p:ext uri="{BB962C8B-B14F-4D97-AF65-F5344CB8AC3E}">
        <p14:creationId xmlns:p14="http://schemas.microsoft.com/office/powerpoint/2010/main" val="641207778"/>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F5FE4-DEC8-434D-B7F5-7CA04C2EE6FB}"/>
              </a:ext>
            </a:extLst>
          </p:cNvPr>
          <p:cNvSpPr>
            <a:spLocks noGrp="1"/>
          </p:cNvSpPr>
          <p:nvPr>
            <p:ph type="title"/>
          </p:nvPr>
        </p:nvSpPr>
        <p:spPr>
          <a:xfrm>
            <a:off x="457200" y="124293"/>
            <a:ext cx="10881360" cy="1293028"/>
          </a:xfrm>
        </p:spPr>
        <p:txBody>
          <a:bodyPr/>
          <a:lstStyle/>
          <a:p>
            <a:r>
              <a:rPr lang="en-US" dirty="0"/>
              <a:t>CHW Project Goals and Strategies</a:t>
            </a:r>
          </a:p>
        </p:txBody>
      </p:sp>
      <p:sp>
        <p:nvSpPr>
          <p:cNvPr id="3" name="Content Placeholder 2">
            <a:extLst>
              <a:ext uri="{FF2B5EF4-FFF2-40B4-BE49-F238E27FC236}">
                <a16:creationId xmlns:a16="http://schemas.microsoft.com/office/drawing/2014/main" id="{63E9395C-F725-4DC3-8D19-CADD157701CC}"/>
              </a:ext>
            </a:extLst>
          </p:cNvPr>
          <p:cNvSpPr>
            <a:spLocks noGrp="1"/>
          </p:cNvSpPr>
          <p:nvPr>
            <p:ph sz="half" idx="1"/>
          </p:nvPr>
        </p:nvSpPr>
        <p:spPr>
          <a:xfrm>
            <a:off x="320040" y="1249681"/>
            <a:ext cx="5334000" cy="5303519"/>
          </a:xfrm>
        </p:spPr>
        <p:txBody>
          <a:bodyPr>
            <a:normAutofit fontScale="92500" lnSpcReduction="10000"/>
          </a:bodyPr>
          <a:lstStyle/>
          <a:p>
            <a:r>
              <a:rPr lang="en-US" sz="2600" b="1" dirty="0"/>
              <a:t>Goals</a:t>
            </a:r>
          </a:p>
          <a:p>
            <a:r>
              <a:rPr lang="en-US" sz="2600" dirty="0"/>
              <a:t>Develop a new work force to help improve treatment adherence</a:t>
            </a:r>
          </a:p>
          <a:p>
            <a:endParaRPr lang="en-US" sz="2600" dirty="0"/>
          </a:p>
          <a:p>
            <a:r>
              <a:rPr lang="en-US" sz="2600" dirty="0"/>
              <a:t>Provide Supportive services to help improve treatment adherence</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AA1360CA-8B73-44DF-83C2-F97E98098D8E}"/>
              </a:ext>
            </a:extLst>
          </p:cNvPr>
          <p:cNvSpPr>
            <a:spLocks noGrp="1"/>
          </p:cNvSpPr>
          <p:nvPr>
            <p:ph sz="half" idx="2"/>
          </p:nvPr>
        </p:nvSpPr>
        <p:spPr>
          <a:xfrm>
            <a:off x="6172200" y="1127761"/>
            <a:ext cx="5334000" cy="5090924"/>
          </a:xfrm>
        </p:spPr>
        <p:txBody>
          <a:bodyPr>
            <a:normAutofit fontScale="92500" lnSpcReduction="10000"/>
          </a:bodyPr>
          <a:lstStyle/>
          <a:p>
            <a:pPr marL="0" indent="0">
              <a:buNone/>
            </a:pPr>
            <a:r>
              <a:rPr lang="en-US" sz="2600" b="1" dirty="0">
                <a:latin typeface="+mj-lt"/>
              </a:rPr>
              <a:t>Objectives</a:t>
            </a:r>
          </a:p>
          <a:p>
            <a:r>
              <a:rPr lang="en-US" sz="2600" dirty="0">
                <a:latin typeface="+mj-lt"/>
              </a:rPr>
              <a:t>Help clients achieve retention in care (RIC) and viral load suppression (VLS)</a:t>
            </a:r>
          </a:p>
          <a:p>
            <a:endParaRPr lang="en-US" sz="2600" dirty="0">
              <a:latin typeface="+mj-lt"/>
            </a:endParaRPr>
          </a:p>
          <a:p>
            <a:r>
              <a:rPr lang="en-US" sz="2600" dirty="0">
                <a:latin typeface="+mj-lt"/>
              </a:rPr>
              <a:t>Help clients self-navigate their health care and understand the value of RIC and VLS</a:t>
            </a:r>
          </a:p>
          <a:p>
            <a:endParaRPr lang="en-US" sz="2600" dirty="0">
              <a:latin typeface="+mj-lt"/>
            </a:endParaRPr>
          </a:p>
          <a:p>
            <a:r>
              <a:rPr lang="en-US" sz="2600" dirty="0">
                <a:latin typeface="+mj-lt"/>
              </a:rPr>
              <a:t>Identify sustainable interventions that support RIC and VLS</a:t>
            </a:r>
          </a:p>
          <a:p>
            <a:endParaRPr lang="en-US" sz="2600" dirty="0">
              <a:latin typeface="+mj-lt"/>
            </a:endParaRPr>
          </a:p>
          <a:p>
            <a:r>
              <a:rPr lang="en-US" sz="2600" dirty="0">
                <a:latin typeface="+mj-lt"/>
              </a:rPr>
              <a:t>Increase program VLS rate from 85% to 90%</a:t>
            </a:r>
          </a:p>
          <a:p>
            <a:endParaRPr lang="en-US" dirty="0"/>
          </a:p>
        </p:txBody>
      </p:sp>
    </p:spTree>
    <p:extLst>
      <p:ext uri="{BB962C8B-B14F-4D97-AF65-F5344CB8AC3E}">
        <p14:creationId xmlns:p14="http://schemas.microsoft.com/office/powerpoint/2010/main" val="4078413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0EEBE-D025-4E92-A941-A2723B910993}"/>
              </a:ext>
            </a:extLst>
          </p:cNvPr>
          <p:cNvSpPr>
            <a:spLocks noGrp="1"/>
          </p:cNvSpPr>
          <p:nvPr>
            <p:ph type="title"/>
          </p:nvPr>
        </p:nvSpPr>
        <p:spPr>
          <a:xfrm>
            <a:off x="685800" y="267050"/>
            <a:ext cx="10135998" cy="1295400"/>
          </a:xfrm>
        </p:spPr>
        <p:txBody>
          <a:bodyPr/>
          <a:lstStyle/>
          <a:p>
            <a:r>
              <a:rPr lang="en-US" b="1" dirty="0"/>
              <a:t>ECU HIV Program – CHw Initiative</a:t>
            </a:r>
          </a:p>
        </p:txBody>
      </p:sp>
      <p:sp>
        <p:nvSpPr>
          <p:cNvPr id="3" name="Text Placeholder 2">
            <a:extLst>
              <a:ext uri="{FF2B5EF4-FFF2-40B4-BE49-F238E27FC236}">
                <a16:creationId xmlns:a16="http://schemas.microsoft.com/office/drawing/2014/main" id="{39BA2F7A-63C6-4270-9692-0A0633010EE3}"/>
              </a:ext>
            </a:extLst>
          </p:cNvPr>
          <p:cNvSpPr>
            <a:spLocks noGrp="1"/>
          </p:cNvSpPr>
          <p:nvPr>
            <p:ph type="body" idx="1"/>
          </p:nvPr>
        </p:nvSpPr>
        <p:spPr>
          <a:xfrm>
            <a:off x="134233" y="1330337"/>
            <a:ext cx="5079991" cy="806081"/>
          </a:xfrm>
        </p:spPr>
        <p:txBody>
          <a:bodyPr>
            <a:normAutofit/>
          </a:bodyPr>
          <a:lstStyle/>
          <a:p>
            <a:r>
              <a:rPr lang="en-US" sz="3200" b="1" dirty="0">
                <a:latin typeface="Calibri" panose="020F0502020204030204" pitchFamily="34" charset="0"/>
              </a:rPr>
              <a:t>Recruitment Strategy</a:t>
            </a:r>
            <a:endParaRPr lang="en-US" sz="3200" dirty="0">
              <a:latin typeface="Calibri" panose="020F0502020204030204" pitchFamily="34" charset="0"/>
            </a:endParaRPr>
          </a:p>
        </p:txBody>
      </p:sp>
      <p:sp>
        <p:nvSpPr>
          <p:cNvPr id="4" name="Content Placeholder 3">
            <a:extLst>
              <a:ext uri="{FF2B5EF4-FFF2-40B4-BE49-F238E27FC236}">
                <a16:creationId xmlns:a16="http://schemas.microsoft.com/office/drawing/2014/main" id="{3FC97B2A-03AA-4B5E-87BB-61767563C8A8}"/>
              </a:ext>
            </a:extLst>
          </p:cNvPr>
          <p:cNvSpPr>
            <a:spLocks noGrp="1"/>
          </p:cNvSpPr>
          <p:nvPr>
            <p:ph sz="half" idx="2"/>
          </p:nvPr>
        </p:nvSpPr>
        <p:spPr>
          <a:xfrm>
            <a:off x="134233" y="2214256"/>
            <a:ext cx="5641727" cy="3673183"/>
          </a:xfrm>
        </p:spPr>
        <p:txBody>
          <a:bodyPr>
            <a:noAutofit/>
          </a:bodyPr>
          <a:lstStyle/>
          <a:p>
            <a:pPr marL="285750" indent="-285750">
              <a:buFont typeface="Wingdings" panose="05000000000000000000" pitchFamily="2" charset="2"/>
              <a:buChar char="Ø"/>
            </a:pPr>
            <a:r>
              <a:rPr lang="en-US" sz="2600" dirty="0">
                <a:latin typeface="Calibri" panose="020F0502020204030204" pitchFamily="34" charset="0"/>
              </a:rPr>
              <a:t>Targeted clients: 1) not </a:t>
            </a:r>
            <a:r>
              <a:rPr lang="en-US" sz="2600" dirty="0" smtClean="0">
                <a:latin typeface="Calibri" panose="020F0502020204030204" pitchFamily="34" charset="0"/>
              </a:rPr>
              <a:t>retained </a:t>
            </a:r>
            <a:r>
              <a:rPr lang="en-US" sz="2600" dirty="0">
                <a:latin typeface="Calibri" panose="020F0502020204030204" pitchFamily="34" charset="0"/>
              </a:rPr>
              <a:t>in care and or VL suppressed; and  2) </a:t>
            </a:r>
            <a:r>
              <a:rPr lang="en-US" sz="2600" dirty="0" smtClean="0">
                <a:latin typeface="Calibri" panose="020F0502020204030204" pitchFamily="34" charset="0"/>
              </a:rPr>
              <a:t>complex clients with other chronic health conditions (MH, SA…</a:t>
            </a:r>
            <a:r>
              <a:rPr lang="en-US" sz="2600" dirty="0" err="1" smtClean="0">
                <a:latin typeface="Calibri" panose="020F0502020204030204" pitchFamily="34" charset="0"/>
              </a:rPr>
              <a:t>etc</a:t>
            </a:r>
            <a:r>
              <a:rPr lang="en-US" sz="2600" dirty="0" smtClean="0">
                <a:latin typeface="Calibri" panose="020F0502020204030204" pitchFamily="34" charset="0"/>
              </a:rPr>
              <a:t>) </a:t>
            </a:r>
            <a:endParaRPr lang="en-US" sz="2600" dirty="0">
              <a:latin typeface="Calibri" panose="020F0502020204030204" pitchFamily="34" charset="0"/>
            </a:endParaRPr>
          </a:p>
          <a:p>
            <a:pPr marL="285750" indent="-285750">
              <a:buFont typeface="Wingdings" panose="05000000000000000000" pitchFamily="2" charset="2"/>
              <a:buChar char="Ø"/>
            </a:pPr>
            <a:r>
              <a:rPr lang="en-US" sz="2600" dirty="0">
                <a:latin typeface="Calibri" panose="020F0502020204030204" pitchFamily="34" charset="0"/>
              </a:rPr>
              <a:t>The CHW presented the project to clients and if client </a:t>
            </a:r>
            <a:r>
              <a:rPr lang="en-US" sz="2600" dirty="0" smtClean="0">
                <a:latin typeface="Calibri" panose="020F0502020204030204" pitchFamily="34" charset="0"/>
              </a:rPr>
              <a:t>expressed an interest an Administrative Supervisor provided a detailed overview and enrolled client.</a:t>
            </a:r>
            <a:endParaRPr lang="en-US" sz="2600" dirty="0">
              <a:latin typeface="Calibri" panose="020F0502020204030204" pitchFamily="34" charset="0"/>
            </a:endParaRPr>
          </a:p>
        </p:txBody>
      </p:sp>
      <p:sp>
        <p:nvSpPr>
          <p:cNvPr id="5" name="Text Placeholder 4">
            <a:extLst>
              <a:ext uri="{FF2B5EF4-FFF2-40B4-BE49-F238E27FC236}">
                <a16:creationId xmlns:a16="http://schemas.microsoft.com/office/drawing/2014/main" id="{B5648103-BCCB-4C72-AFD4-0FD20D440760}"/>
              </a:ext>
            </a:extLst>
          </p:cNvPr>
          <p:cNvSpPr>
            <a:spLocks noGrp="1"/>
          </p:cNvSpPr>
          <p:nvPr>
            <p:ph type="body" sz="quarter" idx="3"/>
          </p:nvPr>
        </p:nvSpPr>
        <p:spPr>
          <a:xfrm>
            <a:off x="6666102" y="1302677"/>
            <a:ext cx="5105400" cy="861402"/>
          </a:xfrm>
        </p:spPr>
        <p:txBody>
          <a:bodyPr>
            <a:normAutofit fontScale="92500" lnSpcReduction="20000"/>
          </a:bodyPr>
          <a:lstStyle/>
          <a:p>
            <a:endParaRPr lang="en-US" b="1" dirty="0"/>
          </a:p>
          <a:p>
            <a:r>
              <a:rPr lang="en-US" sz="3000" b="1" dirty="0">
                <a:latin typeface="Calibri" panose="020F0502020204030204" pitchFamily="34" charset="0"/>
              </a:rPr>
              <a:t>Program Highlights</a:t>
            </a:r>
            <a:endParaRPr lang="en-US" sz="3000" dirty="0">
              <a:latin typeface="Calibri" panose="020F0502020204030204" pitchFamily="34" charset="0"/>
            </a:endParaRPr>
          </a:p>
        </p:txBody>
      </p:sp>
      <p:sp>
        <p:nvSpPr>
          <p:cNvPr id="6" name="Content Placeholder 5">
            <a:extLst>
              <a:ext uri="{FF2B5EF4-FFF2-40B4-BE49-F238E27FC236}">
                <a16:creationId xmlns:a16="http://schemas.microsoft.com/office/drawing/2014/main" id="{88068FAB-ABE0-45AC-8E2A-65C3250BE5C8}"/>
              </a:ext>
            </a:extLst>
          </p:cNvPr>
          <p:cNvSpPr>
            <a:spLocks noGrp="1"/>
          </p:cNvSpPr>
          <p:nvPr>
            <p:ph sz="quarter" idx="4"/>
          </p:nvPr>
        </p:nvSpPr>
        <p:spPr>
          <a:xfrm>
            <a:off x="6551802" y="2368530"/>
            <a:ext cx="5334000" cy="3930389"/>
          </a:xfrm>
        </p:spPr>
        <p:txBody>
          <a:bodyPr>
            <a:normAutofit fontScale="92500" lnSpcReduction="10000"/>
          </a:bodyPr>
          <a:lstStyle/>
          <a:p>
            <a:pPr marL="285750" indent="-285750">
              <a:buFont typeface="Wingdings" panose="05000000000000000000" pitchFamily="2" charset="2"/>
              <a:buChar char="Ø"/>
            </a:pPr>
            <a:r>
              <a:rPr lang="en-US" sz="2600" dirty="0">
                <a:latin typeface="Calibri" panose="020F0502020204030204" pitchFamily="34" charset="0"/>
              </a:rPr>
              <a:t>Within the first 4 </a:t>
            </a:r>
            <a:r>
              <a:rPr lang="en-US" sz="2600" dirty="0" smtClean="0">
                <a:latin typeface="Calibri" panose="020F0502020204030204" pitchFamily="34" charset="0"/>
              </a:rPr>
              <a:t>months, 22 </a:t>
            </a:r>
            <a:r>
              <a:rPr lang="en-US" sz="2600" dirty="0">
                <a:latin typeface="Calibri" panose="020F0502020204030204" pitchFamily="34" charset="0"/>
              </a:rPr>
              <a:t>clients </a:t>
            </a:r>
            <a:r>
              <a:rPr lang="en-US" sz="2600" dirty="0" smtClean="0">
                <a:latin typeface="Calibri" panose="020F0502020204030204" pitchFamily="34" charset="0"/>
              </a:rPr>
              <a:t>were enrolled. Of those, 7 </a:t>
            </a:r>
            <a:r>
              <a:rPr lang="en-US" sz="2600" dirty="0">
                <a:latin typeface="Calibri" panose="020F0502020204030204" pitchFamily="34" charset="0"/>
              </a:rPr>
              <a:t>(31%) became viral load </a:t>
            </a:r>
            <a:r>
              <a:rPr lang="en-US" sz="2600" dirty="0" smtClean="0">
                <a:latin typeface="Calibri" panose="020F0502020204030204" pitchFamily="34" charset="0"/>
              </a:rPr>
              <a:t>suppressed within that time.</a:t>
            </a:r>
            <a:endParaRPr lang="en-US" sz="2600" dirty="0">
              <a:latin typeface="Calibri" panose="020F0502020204030204" pitchFamily="34" charset="0"/>
            </a:endParaRPr>
          </a:p>
          <a:p>
            <a:pPr marL="285750" indent="-285750">
              <a:buFont typeface="Wingdings" panose="05000000000000000000" pitchFamily="2" charset="2"/>
              <a:buChar char="Ø"/>
            </a:pPr>
            <a:r>
              <a:rPr lang="en-US" sz="2600" dirty="0">
                <a:latin typeface="Calibri" panose="020F0502020204030204" pitchFamily="34" charset="0"/>
              </a:rPr>
              <a:t>The CHW program has proved to be so beneficial that ECU administration approved and funded </a:t>
            </a:r>
            <a:r>
              <a:rPr lang="en-US" sz="2600" dirty="0" smtClean="0">
                <a:latin typeface="Calibri" panose="020F0502020204030204" pitchFamily="34" charset="0"/>
              </a:rPr>
              <a:t>an additional position, which is supported </a:t>
            </a:r>
            <a:r>
              <a:rPr lang="en-US" sz="2600" dirty="0">
                <a:latin typeface="Calibri" panose="020F0502020204030204" pitchFamily="34" charset="0"/>
              </a:rPr>
              <a:t>by RW program income.</a:t>
            </a:r>
          </a:p>
          <a:p>
            <a:pPr marL="285750" indent="-285750">
              <a:buFont typeface="Wingdings" panose="05000000000000000000" pitchFamily="2" charset="2"/>
              <a:buChar char="Ø"/>
            </a:pPr>
            <a:r>
              <a:rPr lang="en-US" sz="2600" dirty="0">
                <a:latin typeface="Calibri" panose="020F0502020204030204" pitchFamily="34" charset="0"/>
              </a:rPr>
              <a:t>Providers and MCM are requesting CHW assistance. There is now more demand for a CHW then availability. </a:t>
            </a:r>
          </a:p>
          <a:p>
            <a:endParaRPr lang="en-US" dirty="0"/>
          </a:p>
        </p:txBody>
      </p:sp>
    </p:spTree>
    <p:extLst>
      <p:ext uri="{BB962C8B-B14F-4D97-AF65-F5344CB8AC3E}">
        <p14:creationId xmlns:p14="http://schemas.microsoft.com/office/powerpoint/2010/main" val="552062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E8AC1B0-4833-402B-BC2B-4BB271FA1114}"/>
              </a:ext>
            </a:extLst>
          </p:cNvPr>
          <p:cNvSpPr>
            <a:spLocks noGrp="1" noChangeArrowheads="1"/>
          </p:cNvSpPr>
          <p:nvPr>
            <p:ph type="title"/>
          </p:nvPr>
        </p:nvSpPr>
        <p:spPr>
          <a:xfrm>
            <a:off x="101600" y="177800"/>
            <a:ext cx="9057640" cy="711200"/>
          </a:xfrm>
        </p:spPr>
        <p:txBody>
          <a:bodyPr>
            <a:normAutofit/>
          </a:bodyPr>
          <a:lstStyle/>
          <a:p>
            <a:pPr algn="ctr" eaLnBrk="1" hangingPunct="1"/>
            <a:r>
              <a:rPr lang="en-US" altLang="en-US" sz="3200" b="1" dirty="0">
                <a:latin typeface="Helvetica" panose="020B0604020202020204" pitchFamily="34" charset="0"/>
                <a:cs typeface="Helvetica" panose="020B0604020202020204" pitchFamily="34" charset="0"/>
              </a:rPr>
              <a:t>CHW Program Challenges</a:t>
            </a:r>
          </a:p>
        </p:txBody>
      </p:sp>
      <p:sp>
        <p:nvSpPr>
          <p:cNvPr id="3" name="Content Placeholder 2">
            <a:extLst>
              <a:ext uri="{FF2B5EF4-FFF2-40B4-BE49-F238E27FC236}">
                <a16:creationId xmlns:a16="http://schemas.microsoft.com/office/drawing/2014/main" id="{2EEAEA48-EE31-4ADE-90FC-51E39D8749B8}"/>
              </a:ext>
            </a:extLst>
          </p:cNvPr>
          <p:cNvSpPr>
            <a:spLocks noGrp="1"/>
          </p:cNvSpPr>
          <p:nvPr>
            <p:ph idx="1"/>
          </p:nvPr>
        </p:nvSpPr>
        <p:spPr>
          <a:xfrm>
            <a:off x="4983480" y="990600"/>
            <a:ext cx="6995160" cy="5689600"/>
          </a:xfrm>
        </p:spPr>
        <p:txBody>
          <a:bodyPr>
            <a:normAutofit/>
          </a:bodyPr>
          <a:lstStyle/>
          <a:p>
            <a:pPr marL="285750" indent="-285750">
              <a:buFont typeface="Wingdings" panose="05000000000000000000" pitchFamily="2" charset="2"/>
              <a:buChar char="Ø"/>
            </a:pPr>
            <a:r>
              <a:rPr lang="en-US" sz="2800" dirty="0">
                <a:latin typeface="Arial Narrow" panose="020B0606020202030204" pitchFamily="34" charset="0"/>
              </a:rPr>
              <a:t>Identifying what support services CHWs should provide</a:t>
            </a:r>
          </a:p>
          <a:p>
            <a:pPr marL="285750" indent="-285750">
              <a:buFont typeface="Wingdings" panose="05000000000000000000" pitchFamily="2" charset="2"/>
              <a:buChar char="Ø"/>
            </a:pPr>
            <a:endParaRPr lang="en-US" sz="2800" dirty="0">
              <a:latin typeface="Arial Narrow" panose="020B0606020202030204" pitchFamily="34" charset="0"/>
            </a:endParaRPr>
          </a:p>
          <a:p>
            <a:pPr marL="285750" indent="-285750">
              <a:buFont typeface="Wingdings" panose="05000000000000000000" pitchFamily="2" charset="2"/>
              <a:buChar char="Ø"/>
            </a:pPr>
            <a:r>
              <a:rPr lang="en-US" sz="2800" dirty="0">
                <a:latin typeface="Arial Narrow" panose="020B0606020202030204" pitchFamily="34" charset="0"/>
              </a:rPr>
              <a:t>Hiring the right CHW:  Developing job description; advocating for new work force development; and </a:t>
            </a:r>
            <a:r>
              <a:rPr lang="en-US" sz="2800" dirty="0" smtClean="0">
                <a:latin typeface="Arial Narrow" panose="020B0606020202030204" pitchFamily="34" charset="0"/>
              </a:rPr>
              <a:t>choosing </a:t>
            </a:r>
            <a:r>
              <a:rPr lang="en-US" sz="2800" dirty="0">
                <a:latin typeface="Arial Narrow" panose="020B0606020202030204" pitchFamily="34" charset="0"/>
              </a:rPr>
              <a:t>the right CHW for the job</a:t>
            </a:r>
          </a:p>
          <a:p>
            <a:pPr marL="285750" indent="-285750">
              <a:buFont typeface="Wingdings" panose="05000000000000000000" pitchFamily="2" charset="2"/>
              <a:buChar char="Ø"/>
            </a:pPr>
            <a:endParaRPr lang="en-US" sz="2800" dirty="0">
              <a:latin typeface="Arial Narrow" panose="020B0606020202030204" pitchFamily="34" charset="0"/>
            </a:endParaRPr>
          </a:p>
          <a:p>
            <a:pPr marL="285750" indent="-285750">
              <a:buFont typeface="Wingdings" panose="05000000000000000000" pitchFamily="2" charset="2"/>
              <a:buChar char="Ø"/>
            </a:pPr>
            <a:r>
              <a:rPr lang="en-US" sz="2800" dirty="0">
                <a:latin typeface="Arial Narrow" panose="020B0606020202030204" pitchFamily="34" charset="0"/>
              </a:rPr>
              <a:t>Develop process to integrate CHW into an existing multidisciplinary team</a:t>
            </a:r>
          </a:p>
          <a:p>
            <a:pPr marL="0" indent="0">
              <a:buNone/>
            </a:pPr>
            <a:endParaRPr lang="en-US" sz="2800" dirty="0">
              <a:latin typeface="Arial Narrow" panose="020B0606020202030204" pitchFamily="34" charset="0"/>
            </a:endParaRPr>
          </a:p>
          <a:p>
            <a:pPr marL="285750" indent="-285750">
              <a:buFont typeface="Wingdings" panose="05000000000000000000" pitchFamily="2" charset="2"/>
              <a:buChar char="Ø"/>
            </a:pPr>
            <a:r>
              <a:rPr lang="en-US" sz="2800" dirty="0">
                <a:latin typeface="Arial Narrow" panose="020B0606020202030204" pitchFamily="34" charset="0"/>
              </a:rPr>
              <a:t>Coordinating training </a:t>
            </a:r>
            <a:r>
              <a:rPr lang="en-US" sz="2800" dirty="0" smtClean="0">
                <a:latin typeface="Arial Narrow" panose="020B0606020202030204" pitchFamily="34" charset="0"/>
              </a:rPr>
              <a:t>plan and mentor CHWs </a:t>
            </a:r>
            <a:r>
              <a:rPr lang="en-US" sz="2800" dirty="0">
                <a:latin typeface="Arial Narrow" panose="020B0606020202030204" pitchFamily="34" charset="0"/>
              </a:rPr>
              <a:t>to help them develop </a:t>
            </a:r>
            <a:r>
              <a:rPr lang="en-US" sz="2800" dirty="0" smtClean="0">
                <a:latin typeface="Arial Narrow" panose="020B0606020202030204" pitchFamily="34" charset="0"/>
              </a:rPr>
              <a:t>skills </a:t>
            </a:r>
            <a:r>
              <a:rPr lang="en-US" sz="2800" dirty="0">
                <a:latin typeface="Arial Narrow" panose="020B0606020202030204" pitchFamily="34" charset="0"/>
              </a:rPr>
              <a:t>to do their job</a:t>
            </a:r>
          </a:p>
          <a:p>
            <a:pPr marL="285750" indent="-285750">
              <a:buFont typeface="Wingdings" panose="05000000000000000000" pitchFamily="2" charset="2"/>
              <a:buChar char="Ø"/>
            </a:pPr>
            <a:endParaRPr lang="en-US" dirty="0">
              <a:latin typeface="Arial Narrow" panose="020B0606020202030204" pitchFamily="34" charset="0"/>
            </a:endParaRPr>
          </a:p>
          <a:p>
            <a:pPr>
              <a:buClr>
                <a:schemeClr val="accent5"/>
              </a:buClr>
              <a:buFont typeface="Arial" panose="020B0604020202020204" pitchFamily="34" charset="0"/>
              <a:buChar char="►"/>
              <a:defRPr/>
            </a:pPr>
            <a:endParaRPr lang="en-US" sz="2400" dirty="0">
              <a:ea typeface="ＭＳ Ｐゴシック" charset="-128"/>
            </a:endParaRPr>
          </a:p>
        </p:txBody>
      </p:sp>
      <p:pic>
        <p:nvPicPr>
          <p:cNvPr id="17412" name="Picture 6">
            <a:extLst>
              <a:ext uri="{FF2B5EF4-FFF2-40B4-BE49-F238E27FC236}">
                <a16:creationId xmlns:a16="http://schemas.microsoft.com/office/drawing/2014/main" id="{6B9B2257-5B46-459D-8D89-E2378EE12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1989667"/>
            <a:ext cx="3860800" cy="377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2857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0B7DD1E-5827-4D3C-9E1A-22818BB2D410}"/>
              </a:ext>
            </a:extLst>
          </p:cNvPr>
          <p:cNvSpPr>
            <a:spLocks noGrp="1" noChangeArrowheads="1"/>
          </p:cNvSpPr>
          <p:nvPr>
            <p:ph type="title"/>
          </p:nvPr>
        </p:nvSpPr>
        <p:spPr>
          <a:xfrm>
            <a:off x="508000" y="177800"/>
            <a:ext cx="7924800" cy="762000"/>
          </a:xfrm>
        </p:spPr>
        <p:txBody>
          <a:bodyPr>
            <a:normAutofit/>
          </a:bodyPr>
          <a:lstStyle/>
          <a:p>
            <a:pPr algn="ctr" eaLnBrk="1" hangingPunct="1"/>
            <a:r>
              <a:rPr lang="en-US" altLang="en-US" sz="3200" b="1" dirty="0">
                <a:latin typeface="Helvetica" panose="020B0604020202020204" pitchFamily="34" charset="0"/>
                <a:cs typeface="Helvetica" panose="020B0604020202020204" pitchFamily="34" charset="0"/>
              </a:rPr>
              <a:t>Lessons Learned </a:t>
            </a:r>
          </a:p>
        </p:txBody>
      </p:sp>
      <p:sp>
        <p:nvSpPr>
          <p:cNvPr id="3" name="Content Placeholder 2">
            <a:extLst>
              <a:ext uri="{FF2B5EF4-FFF2-40B4-BE49-F238E27FC236}">
                <a16:creationId xmlns:a16="http://schemas.microsoft.com/office/drawing/2014/main" id="{C2CB78ED-B682-4B45-84D9-B9C8E913CCCB}"/>
              </a:ext>
            </a:extLst>
          </p:cNvPr>
          <p:cNvSpPr>
            <a:spLocks noGrp="1"/>
          </p:cNvSpPr>
          <p:nvPr>
            <p:ph idx="1"/>
          </p:nvPr>
        </p:nvSpPr>
        <p:spPr>
          <a:xfrm>
            <a:off x="508000" y="1218967"/>
            <a:ext cx="9652000" cy="5334000"/>
          </a:xfrm>
        </p:spPr>
        <p:txBody>
          <a:bodyPr>
            <a:noAutofit/>
          </a:bodyPr>
          <a:lstStyle/>
          <a:p>
            <a:pPr marL="0" indent="0">
              <a:buNone/>
              <a:defRPr/>
            </a:pPr>
            <a:r>
              <a:rPr lang="en-US" b="1" dirty="0">
                <a:ea typeface="ＭＳ Ｐゴシック" charset="-128"/>
              </a:rPr>
              <a:t>Greatest Lessons Learned:</a:t>
            </a:r>
          </a:p>
          <a:p>
            <a:pPr>
              <a:buClr>
                <a:schemeClr val="accent5"/>
              </a:buClr>
              <a:buFont typeface="Arial" panose="020B0604020202020204" pitchFamily="34" charset="0"/>
              <a:buChar char="►"/>
              <a:defRPr/>
            </a:pPr>
            <a:r>
              <a:rPr lang="en-US" sz="2000" dirty="0">
                <a:latin typeface="Calibri" panose="020F0502020204030204" pitchFamily="34" charset="0"/>
                <a:ea typeface="ＭＳ Ｐゴシック" charset="-128"/>
              </a:rPr>
              <a:t>CHWs are a needed work force to provide support services (not provided by any other member of our </a:t>
            </a:r>
            <a:r>
              <a:rPr lang="en-US" sz="2000" dirty="0" smtClean="0">
                <a:latin typeface="Calibri" panose="020F0502020204030204" pitchFamily="34" charset="0"/>
                <a:ea typeface="ＭＳ Ｐゴシック" charset="-128"/>
              </a:rPr>
              <a:t>multidisciplinary team).</a:t>
            </a:r>
            <a:endParaRPr lang="en-US" sz="2000" dirty="0">
              <a:latin typeface="Calibri" panose="020F0502020204030204" pitchFamily="34" charset="0"/>
              <a:ea typeface="ＭＳ Ｐゴシック" charset="-128"/>
            </a:endParaRPr>
          </a:p>
          <a:p>
            <a:pPr>
              <a:buClr>
                <a:schemeClr val="accent5"/>
              </a:buClr>
              <a:buFont typeface="Arial" panose="020B0604020202020204" pitchFamily="34" charset="0"/>
              <a:buChar char="►"/>
              <a:defRPr/>
            </a:pPr>
            <a:r>
              <a:rPr lang="en-US" sz="2000" dirty="0">
                <a:latin typeface="Calibri" panose="020F0502020204030204" pitchFamily="34" charset="0"/>
              </a:rPr>
              <a:t>CHW can be trained to identify client barriers, develop a treatment plan, and </a:t>
            </a:r>
            <a:r>
              <a:rPr lang="en-US" sz="2000" dirty="0" smtClean="0">
                <a:latin typeface="Calibri" panose="020F0502020204030204" pitchFamily="34" charset="0"/>
              </a:rPr>
              <a:t>follow-up on </a:t>
            </a:r>
            <a:r>
              <a:rPr lang="en-US" sz="2000" dirty="0">
                <a:latin typeface="Calibri" panose="020F0502020204030204" pitchFamily="34" charset="0"/>
              </a:rPr>
              <a:t>treatment </a:t>
            </a:r>
            <a:r>
              <a:rPr lang="en-US" sz="2000" dirty="0" smtClean="0">
                <a:latin typeface="Calibri" panose="020F0502020204030204" pitchFamily="34" charset="0"/>
              </a:rPr>
              <a:t>plan.</a:t>
            </a:r>
            <a:endParaRPr lang="en-US" sz="2000" dirty="0">
              <a:latin typeface="Calibri" panose="020F0502020204030204" pitchFamily="34" charset="0"/>
            </a:endParaRPr>
          </a:p>
          <a:p>
            <a:pPr>
              <a:buClr>
                <a:schemeClr val="accent5"/>
              </a:buClr>
              <a:buFont typeface="Arial" panose="020B0604020202020204" pitchFamily="34" charset="0"/>
              <a:buChar char="►"/>
              <a:defRPr/>
            </a:pPr>
            <a:r>
              <a:rPr lang="en-US" sz="2000" dirty="0">
                <a:latin typeface="Calibri" panose="020F0502020204030204" pitchFamily="34" charset="0"/>
                <a:ea typeface="ＭＳ Ｐゴシック" charset="-128"/>
              </a:rPr>
              <a:t>CHW are able to get information from clients </a:t>
            </a:r>
            <a:r>
              <a:rPr lang="en-US" sz="2000" dirty="0" smtClean="0">
                <a:latin typeface="Calibri" panose="020F0502020204030204" pitchFamily="34" charset="0"/>
                <a:ea typeface="ＭＳ Ｐゴシック" charset="-128"/>
              </a:rPr>
              <a:t>not </a:t>
            </a:r>
            <a:r>
              <a:rPr lang="en-US" sz="2000" dirty="0">
                <a:latin typeface="Calibri" panose="020F0502020204030204" pitchFamily="34" charset="0"/>
                <a:ea typeface="ＭＳ Ｐゴシック" charset="-128"/>
              </a:rPr>
              <a:t>obtained by other </a:t>
            </a:r>
            <a:r>
              <a:rPr lang="en-US" sz="2000" dirty="0" smtClean="0">
                <a:latin typeface="Calibri" panose="020F0502020204030204" pitchFamily="34" charset="0"/>
                <a:ea typeface="ＭＳ Ｐゴシック" charset="-128"/>
              </a:rPr>
              <a:t>members.  </a:t>
            </a:r>
            <a:endParaRPr lang="en-US" sz="2000" dirty="0">
              <a:latin typeface="Calibri" panose="020F0502020204030204" pitchFamily="34" charset="0"/>
              <a:ea typeface="ＭＳ Ｐゴシック" charset="-128"/>
            </a:endParaRPr>
          </a:p>
          <a:p>
            <a:pPr marL="0" indent="0">
              <a:buClr>
                <a:schemeClr val="accent5"/>
              </a:buClr>
              <a:buNone/>
              <a:defRPr/>
            </a:pPr>
            <a:endParaRPr lang="en-US" sz="2000" dirty="0">
              <a:latin typeface="Calibri" panose="020F0502020204030204" pitchFamily="34" charset="0"/>
              <a:ea typeface="ＭＳ Ｐゴシック" charset="-128"/>
            </a:endParaRPr>
          </a:p>
          <a:p>
            <a:pPr marL="0" indent="0">
              <a:buClr>
                <a:schemeClr val="accent5"/>
              </a:buClr>
              <a:buNone/>
              <a:defRPr/>
            </a:pPr>
            <a:r>
              <a:rPr lang="en-US" b="1" dirty="0">
                <a:latin typeface="Calibri" panose="020F0502020204030204" pitchFamily="34" charset="0"/>
                <a:ea typeface="ＭＳ Ｐゴシック" charset="-128"/>
              </a:rPr>
              <a:t>Clinic Changes as Result of CHW Project</a:t>
            </a:r>
          </a:p>
          <a:p>
            <a:pPr>
              <a:buClr>
                <a:schemeClr val="accent5"/>
              </a:buClr>
              <a:buFont typeface="Arial" panose="020B0604020202020204" pitchFamily="34" charset="0"/>
              <a:buChar char="►"/>
              <a:defRPr/>
            </a:pPr>
            <a:r>
              <a:rPr lang="en-US" sz="2000" dirty="0">
                <a:latin typeface="Calibri" panose="020F0502020204030204" pitchFamily="34" charset="0"/>
                <a:ea typeface="ＭＳ Ｐゴシック" charset="-128"/>
              </a:rPr>
              <a:t>Developed CHW protocols of work flow </a:t>
            </a:r>
          </a:p>
          <a:p>
            <a:pPr>
              <a:buClr>
                <a:schemeClr val="accent5"/>
              </a:buClr>
              <a:buFont typeface="Arial" panose="020B0604020202020204" pitchFamily="34" charset="0"/>
              <a:buChar char="►"/>
              <a:defRPr/>
            </a:pPr>
            <a:r>
              <a:rPr lang="en-US" sz="2000" dirty="0">
                <a:latin typeface="Arial Narrow" panose="020B0606020202030204" pitchFamily="34" charset="0"/>
              </a:rPr>
              <a:t>Developed referral  process to request </a:t>
            </a:r>
            <a:r>
              <a:rPr lang="en-US" sz="2000" dirty="0" smtClean="0">
                <a:latin typeface="Arial Narrow" panose="020B0606020202030204" pitchFamily="34" charset="0"/>
              </a:rPr>
              <a:t>CHW </a:t>
            </a:r>
            <a:r>
              <a:rPr lang="en-US" sz="2000" dirty="0">
                <a:latin typeface="Arial Narrow" panose="020B0606020202030204" pitchFamily="34" charset="0"/>
              </a:rPr>
              <a:t>services in the </a:t>
            </a:r>
            <a:r>
              <a:rPr lang="en-US" sz="2000" dirty="0" smtClean="0">
                <a:latin typeface="Arial Narrow" panose="020B0606020202030204" pitchFamily="34" charset="0"/>
              </a:rPr>
              <a:t>EHR</a:t>
            </a:r>
            <a:endParaRPr lang="en-US" sz="2000" dirty="0">
              <a:latin typeface="Arial Narrow" panose="020B0606020202030204" pitchFamily="34" charset="0"/>
            </a:endParaRPr>
          </a:p>
          <a:p>
            <a:pPr>
              <a:buClr>
                <a:schemeClr val="accent5"/>
              </a:buClr>
              <a:buFont typeface="Arial" panose="020B0604020202020204" pitchFamily="34" charset="0"/>
              <a:buChar char="►"/>
              <a:defRPr/>
            </a:pPr>
            <a:r>
              <a:rPr lang="en-US" sz="2000" dirty="0" smtClean="0">
                <a:latin typeface="Arial Narrow" panose="020B0606020202030204" pitchFamily="34" charset="0"/>
                <a:ea typeface="ＭＳ Ｐゴシック" charset="-128"/>
              </a:rPr>
              <a:t>Added CHWs to the provider/case management model</a:t>
            </a:r>
            <a:endParaRPr lang="en-US" b="1" dirty="0">
              <a:ea typeface="ＭＳ Ｐゴシック" charset="-128"/>
            </a:endParaRPr>
          </a:p>
        </p:txBody>
      </p:sp>
    </p:spTree>
    <p:extLst>
      <p:ext uri="{BB962C8B-B14F-4D97-AF65-F5344CB8AC3E}">
        <p14:creationId xmlns:p14="http://schemas.microsoft.com/office/powerpoint/2010/main" val="2836689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E021D-1503-46EA-BE78-10C545BA3735}"/>
              </a:ext>
            </a:extLst>
          </p:cNvPr>
          <p:cNvSpPr>
            <a:spLocks noGrp="1"/>
          </p:cNvSpPr>
          <p:nvPr>
            <p:ph type="title"/>
          </p:nvPr>
        </p:nvSpPr>
        <p:spPr>
          <a:xfrm>
            <a:off x="228600" y="230973"/>
            <a:ext cx="11384280" cy="1293028"/>
          </a:xfrm>
        </p:spPr>
        <p:txBody>
          <a:bodyPr/>
          <a:lstStyle/>
          <a:p>
            <a:r>
              <a:rPr lang="en-US" b="1" dirty="0"/>
              <a:t>CHWs Accomplishments and Next Steps</a:t>
            </a:r>
          </a:p>
        </p:txBody>
      </p:sp>
      <p:sp>
        <p:nvSpPr>
          <p:cNvPr id="3" name="Content Placeholder 2">
            <a:extLst>
              <a:ext uri="{FF2B5EF4-FFF2-40B4-BE49-F238E27FC236}">
                <a16:creationId xmlns:a16="http://schemas.microsoft.com/office/drawing/2014/main" id="{E80D727A-E05C-42E6-9278-F15F596E4B4C}"/>
              </a:ext>
            </a:extLst>
          </p:cNvPr>
          <p:cNvSpPr>
            <a:spLocks noGrp="1"/>
          </p:cNvSpPr>
          <p:nvPr>
            <p:ph sz="half" idx="1"/>
          </p:nvPr>
        </p:nvSpPr>
        <p:spPr>
          <a:xfrm>
            <a:off x="365760" y="1524001"/>
            <a:ext cx="5334000" cy="4024125"/>
          </a:xfrm>
        </p:spPr>
        <p:txBody>
          <a:bodyPr>
            <a:normAutofit lnSpcReduction="10000"/>
          </a:bodyPr>
          <a:lstStyle/>
          <a:p>
            <a:pPr marL="0" indent="0">
              <a:buNone/>
            </a:pPr>
            <a:r>
              <a:rPr lang="en-US" sz="2800" b="1" dirty="0"/>
              <a:t>Accomplishments</a:t>
            </a:r>
            <a:r>
              <a:rPr lang="en-US" dirty="0"/>
              <a:t> </a:t>
            </a:r>
          </a:p>
          <a:p>
            <a:r>
              <a:rPr lang="en-US" dirty="0" smtClean="0"/>
              <a:t>CHWs have a proven track records in helping clients achieve viral load suppression</a:t>
            </a:r>
            <a:endParaRPr lang="en-US" dirty="0"/>
          </a:p>
          <a:p>
            <a:r>
              <a:rPr lang="en-US" dirty="0"/>
              <a:t>CHW have </a:t>
            </a:r>
            <a:r>
              <a:rPr lang="en-US" dirty="0" smtClean="0"/>
              <a:t>completed multiple trainings to include MI, Mental Health First Aid, Peer education &amp; training, TIC.</a:t>
            </a:r>
            <a:endParaRPr lang="en-US" dirty="0"/>
          </a:p>
          <a:p>
            <a:r>
              <a:rPr lang="en-US" dirty="0"/>
              <a:t>CHW </a:t>
            </a:r>
            <a:r>
              <a:rPr lang="en-US" dirty="0" smtClean="0"/>
              <a:t>have proven to be an </a:t>
            </a:r>
            <a:r>
              <a:rPr lang="en-US" dirty="0"/>
              <a:t>integral part of the </a:t>
            </a:r>
            <a:r>
              <a:rPr lang="en-US" dirty="0" smtClean="0"/>
              <a:t>ECU-ASC team.</a:t>
            </a:r>
            <a:endParaRPr lang="en-US" dirty="0"/>
          </a:p>
          <a:p>
            <a:r>
              <a:rPr lang="en-US" dirty="0"/>
              <a:t>Represent </a:t>
            </a:r>
            <a:r>
              <a:rPr lang="en-US" dirty="0" smtClean="0"/>
              <a:t>ECU-ASC </a:t>
            </a:r>
            <a:r>
              <a:rPr lang="en-US" dirty="0"/>
              <a:t>at regional HIV network , CAB at ECU and State. </a:t>
            </a:r>
          </a:p>
        </p:txBody>
      </p:sp>
      <p:sp>
        <p:nvSpPr>
          <p:cNvPr id="4" name="Content Placeholder 3">
            <a:extLst>
              <a:ext uri="{FF2B5EF4-FFF2-40B4-BE49-F238E27FC236}">
                <a16:creationId xmlns:a16="http://schemas.microsoft.com/office/drawing/2014/main" id="{A24009BE-3598-45A3-AED2-B5F38A22C470}"/>
              </a:ext>
            </a:extLst>
          </p:cNvPr>
          <p:cNvSpPr>
            <a:spLocks noGrp="1"/>
          </p:cNvSpPr>
          <p:nvPr>
            <p:ph sz="half" idx="2"/>
          </p:nvPr>
        </p:nvSpPr>
        <p:spPr>
          <a:xfrm>
            <a:off x="6278880" y="1416937"/>
            <a:ext cx="5334000" cy="4024125"/>
          </a:xfrm>
        </p:spPr>
        <p:txBody>
          <a:bodyPr>
            <a:normAutofit lnSpcReduction="10000"/>
          </a:bodyPr>
          <a:lstStyle/>
          <a:p>
            <a:pPr marL="0" indent="0">
              <a:buNone/>
            </a:pPr>
            <a:r>
              <a:rPr lang="en-US" sz="2800" b="1" dirty="0"/>
              <a:t>Next Steps</a:t>
            </a:r>
          </a:p>
          <a:p>
            <a:r>
              <a:rPr lang="en-US" sz="2400" dirty="0"/>
              <a:t>Continue to streamline CHW  processes to prevent duplication of services and enhance CHW referral  process</a:t>
            </a:r>
          </a:p>
          <a:p>
            <a:r>
              <a:rPr lang="en-US" sz="2400" dirty="0" smtClean="0"/>
              <a:t>Find </a:t>
            </a:r>
            <a:r>
              <a:rPr lang="en-US" sz="2400" dirty="0"/>
              <a:t>opportunities for continuous education &amp; training to build CHWs </a:t>
            </a:r>
            <a:r>
              <a:rPr lang="en-US" sz="2400" dirty="0" smtClean="0"/>
              <a:t>skills</a:t>
            </a:r>
            <a:r>
              <a:rPr lang="en-US" sz="2400" dirty="0" smtClean="0">
                <a:solidFill>
                  <a:schemeClr val="bg1"/>
                </a:solidFill>
              </a:rPr>
              <a:t>.</a:t>
            </a:r>
          </a:p>
          <a:p>
            <a:r>
              <a:rPr lang="en-US" sz="2400" dirty="0" smtClean="0"/>
              <a:t>Continue to incorporate CHWs into the TAT in an effort to work </a:t>
            </a:r>
            <a:r>
              <a:rPr lang="en-US" sz="2400" smtClean="0"/>
              <a:t>towards sustainability</a:t>
            </a:r>
            <a:endParaRPr lang="en-US" sz="2400" dirty="0">
              <a:solidFill>
                <a:schemeClr val="bg1"/>
              </a:solidFill>
            </a:endParaRPr>
          </a:p>
          <a:p>
            <a:endParaRPr lang="en-US" dirty="0"/>
          </a:p>
        </p:txBody>
      </p:sp>
    </p:spTree>
    <p:extLst>
      <p:ext uri="{BB962C8B-B14F-4D97-AF65-F5344CB8AC3E}">
        <p14:creationId xmlns:p14="http://schemas.microsoft.com/office/powerpoint/2010/main" val="2676901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C989698C-183C-4177-9816-D9A8CADEBA41}"/>
              </a:ext>
            </a:extLst>
          </p:cNvPr>
          <p:cNvSpPr txBox="1">
            <a:spLocks/>
          </p:cNvSpPr>
          <p:nvPr/>
        </p:nvSpPr>
        <p:spPr>
          <a:xfrm>
            <a:off x="233916" y="255180"/>
            <a:ext cx="11305953" cy="6262708"/>
          </a:xfrm>
          <a:prstGeom prst="rect">
            <a:avLst/>
          </a:prstGeom>
        </p:spPr>
        <p:txBody>
          <a:bodyPr>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B71E42"/>
              </a:buClr>
              <a:buSzPct val="100000"/>
              <a:buFont typeface="Tw Cen MT" panose="020B0602020104020603" pitchFamily="34" charset="0"/>
              <a:buNone/>
              <a:tabLst/>
              <a:defRPr/>
            </a:pPr>
            <a:r>
              <a:rPr kumimoji="0" lang="en-US" sz="33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Southern Nevada Health District (Health District)</a:t>
            </a:r>
          </a:p>
          <a:p>
            <a:pPr marL="91440" marR="0" lvl="0" indent="-91440" algn="ctr" defTabSz="914400" rtl="0" eaLnBrk="1" fontAlgn="auto" latinLnBrk="0" hangingPunct="1">
              <a:lnSpc>
                <a:spcPct val="90000"/>
              </a:lnSpc>
              <a:spcBef>
                <a:spcPts val="1200"/>
              </a:spcBef>
              <a:spcAft>
                <a:spcPts val="200"/>
              </a:spcAft>
              <a:buClr>
                <a:srgbClr val="B71E42"/>
              </a:buClr>
              <a:buSzPct val="100000"/>
              <a:buFont typeface="Tw Cen MT" panose="020B0602020104020603" pitchFamily="34" charset="0"/>
              <a:buChar char=" "/>
              <a:tabLst/>
              <a:defRPr/>
            </a:pPr>
            <a:endParaRPr kumimoji="0" lang="en-US" sz="1000" b="1"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91440" marR="0" lvl="0" indent="-91440" algn="l" defTabSz="914400" rtl="0" eaLnBrk="1" fontAlgn="auto" latinLnBrk="0" hangingPunct="1">
              <a:lnSpc>
                <a:spcPct val="90000"/>
              </a:lnSpc>
              <a:spcBef>
                <a:spcPts val="1200"/>
              </a:spcBef>
              <a:spcAft>
                <a:spcPts val="200"/>
              </a:spcAft>
              <a:buClr>
                <a:srgbClr val="B71E42"/>
              </a:buClr>
              <a:buSzPct val="100000"/>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Serves more than 2 million residents and 40 million visitors per year</a:t>
            </a:r>
          </a:p>
          <a:p>
            <a:pPr marL="91440" marR="0" lvl="0" indent="-91440" algn="l" defTabSz="914400" rtl="0" eaLnBrk="1" fontAlgn="auto" latinLnBrk="0" hangingPunct="1">
              <a:lnSpc>
                <a:spcPct val="90000"/>
              </a:lnSpc>
              <a:spcBef>
                <a:spcPts val="1200"/>
              </a:spcBef>
              <a:spcAft>
                <a:spcPts val="200"/>
              </a:spcAft>
              <a:buClr>
                <a:srgbClr val="B71E42"/>
              </a:buClr>
              <a:buSzPct val="100000"/>
              <a:buFont typeface="Wingdings" panose="05000000000000000000" pitchFamily="2" charset="2"/>
              <a:buChar char="Ø"/>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Nevada, 2017: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486 New HIV diagnoses; 32 % AA, 32% White, 30% Hispanic</a:t>
            </a:r>
          </a:p>
          <a:p>
            <a:pPr marL="91440" marR="0" lvl="0" indent="-91440" algn="l" defTabSz="914400" rtl="0" eaLnBrk="1" fontAlgn="auto" latinLnBrk="0" hangingPunct="1">
              <a:lnSpc>
                <a:spcPct val="150000"/>
              </a:lnSpc>
              <a:spcBef>
                <a:spcPts val="1200"/>
              </a:spcBef>
              <a:spcAft>
                <a:spcPts val="200"/>
              </a:spcAft>
              <a:buClr>
                <a:srgbClr val="B71E42"/>
              </a:buClr>
              <a:buSzPct val="100000"/>
              <a:buFont typeface="Wingdings" panose="05000000000000000000" pitchFamily="2" charset="2"/>
              <a:buChar char="Ø"/>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Ryan White Interdisciplinary team (Parts A and B):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Eligibility, Linkage Coordinator, Social Worker and Nurse Case Managers, clinic providers, medical assistants, pharmacist</a:t>
            </a:r>
          </a:p>
          <a:p>
            <a:pPr marL="91440" marR="0" lvl="0" indent="-91440" algn="l" defTabSz="914400" rtl="0" eaLnBrk="1" fontAlgn="auto" latinLnBrk="0" hangingPunct="1">
              <a:lnSpc>
                <a:spcPct val="150000"/>
              </a:lnSpc>
              <a:spcBef>
                <a:spcPts val="1200"/>
              </a:spcBef>
              <a:spcAft>
                <a:spcPts val="200"/>
              </a:spcAft>
              <a:buClr>
                <a:srgbClr val="B71E42"/>
              </a:buClr>
              <a:buSzPct val="100000"/>
              <a:buFont typeface="Wingdings" panose="05000000000000000000" pitchFamily="2" charset="2"/>
              <a:buChar char="Ø"/>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 of start of BU grant –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Health District had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zero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CHWs; As of 12/2018 – 1 CHW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hired;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active recruitment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of CHWs in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three different Health District programs</a:t>
            </a:r>
          </a:p>
          <a:p>
            <a:pPr marL="91440" marR="0" lvl="0" indent="-91440" algn="l" defTabSz="914400" rtl="0" eaLnBrk="1" fontAlgn="auto" latinLnBrk="0" hangingPunct="1">
              <a:lnSpc>
                <a:spcPct val="150000"/>
              </a:lnSpc>
              <a:spcBef>
                <a:spcPts val="1200"/>
              </a:spcBef>
              <a:spcAft>
                <a:spcPts val="200"/>
              </a:spcAft>
              <a:buClr>
                <a:srgbClr val="B71E42"/>
              </a:buClr>
              <a:buSzPct val="100000"/>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CHW Program 9/2017: Planning, Integration/Implementation</a:t>
            </a:r>
          </a:p>
          <a:p>
            <a:pPr marL="91440" marR="0" lvl="0" indent="-91440" algn="l" defTabSz="914400" rtl="0" eaLnBrk="1" fontAlgn="auto" latinLnBrk="0" hangingPunct="1">
              <a:lnSpc>
                <a:spcPct val="120000"/>
              </a:lnSpc>
              <a:spcBef>
                <a:spcPts val="1200"/>
              </a:spcBef>
              <a:spcAft>
                <a:spcPts val="200"/>
              </a:spcAft>
              <a:buClr>
                <a:srgbClr val="B71E42"/>
              </a:buClr>
              <a:buSzPct val="100000"/>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Aha! Moments</a:t>
            </a:r>
          </a:p>
          <a:p>
            <a:pPr marL="0" marR="0" lvl="0" indent="0" algn="ctr" defTabSz="914400" rtl="0" eaLnBrk="1" fontAlgn="auto" latinLnBrk="0" hangingPunct="1">
              <a:lnSpc>
                <a:spcPct val="120000"/>
              </a:lnSpc>
              <a:spcBef>
                <a:spcPts val="1200"/>
              </a:spcBef>
              <a:spcAft>
                <a:spcPts val="200"/>
              </a:spcAft>
              <a:buClr>
                <a:srgbClr val="B71E42"/>
              </a:buClr>
              <a:buSzPct val="100000"/>
              <a:buFont typeface="Tw Cen MT" panose="020B0602020104020603" pitchFamily="34" charset="0"/>
              <a:buNone/>
              <a:tabLst/>
              <a:defRPr/>
            </a:pPr>
            <a:r>
              <a:rPr kumimoji="0" lang="en-US" sz="1400" b="0" i="1" u="none" strike="noStrike" kern="1200" cap="none" spc="0" normalizeH="0" baseline="0" noProof="0" dirty="0">
                <a:ln>
                  <a:noFill/>
                </a:ln>
                <a:solidFill>
                  <a:srgbClr val="DE478E"/>
                </a:solidFill>
                <a:effectLst/>
                <a:uLnTx/>
                <a:uFillTx/>
                <a:latin typeface="Gill Sans MT" panose="020B0502020104020203"/>
                <a:ea typeface="+mn-ea"/>
                <a:cs typeface="+mn-cs"/>
              </a:rPr>
              <a:t>					 </a:t>
            </a:r>
          </a:p>
          <a:p>
            <a:pPr marL="0" marR="0" lvl="0" indent="0" algn="ctr" defTabSz="914400" rtl="0" eaLnBrk="1" fontAlgn="auto" latinLnBrk="0" hangingPunct="1">
              <a:lnSpc>
                <a:spcPct val="120000"/>
              </a:lnSpc>
              <a:spcBef>
                <a:spcPts val="1200"/>
              </a:spcBef>
              <a:spcAft>
                <a:spcPts val="200"/>
              </a:spcAft>
              <a:buClr>
                <a:srgbClr val="B71E42"/>
              </a:buClr>
              <a:buSzPct val="100000"/>
              <a:buFont typeface="Tw Cen MT" panose="020B0602020104020603" pitchFamily="34" charset="0"/>
              <a:buNone/>
              <a:tabLst/>
              <a:defRPr/>
            </a:pPr>
            <a:r>
              <a:rPr kumimoji="0" lang="en-US" sz="1400" b="0" i="1" u="none" strike="noStrike" kern="1200" cap="none" spc="0" normalizeH="0" baseline="0" noProof="0" dirty="0">
                <a:ln>
                  <a:noFill/>
                </a:ln>
                <a:solidFill>
                  <a:srgbClr val="DE478E"/>
                </a:solidFill>
                <a:effectLst/>
                <a:uLnTx/>
                <a:uFillTx/>
                <a:latin typeface="Gill Sans MT" panose="020B0502020104020203"/>
                <a:ea typeface="+mn-ea"/>
                <a:cs typeface="+mn-cs"/>
              </a:rPr>
              <a:t>			</a:t>
            </a: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6CFCF662-92FE-460A-BCAD-F6496A493832}"/>
              </a:ext>
            </a:extLst>
          </p:cNvPr>
          <p:cNvPicPr>
            <a:picLocks noChangeAspect="1"/>
          </p:cNvPicPr>
          <p:nvPr/>
        </p:nvPicPr>
        <p:blipFill>
          <a:blip r:embed="rId2"/>
          <a:stretch>
            <a:fillRect/>
          </a:stretch>
        </p:blipFill>
        <p:spPr>
          <a:xfrm>
            <a:off x="8346207" y="5024619"/>
            <a:ext cx="3711115" cy="1735546"/>
          </a:xfrm>
          <a:prstGeom prst="rect">
            <a:avLst/>
          </a:prstGeom>
        </p:spPr>
      </p:pic>
    </p:spTree>
    <p:extLst>
      <p:ext uri="{BB962C8B-B14F-4D97-AF65-F5344CB8AC3E}">
        <p14:creationId xmlns:p14="http://schemas.microsoft.com/office/powerpoint/2010/main" val="2716139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pPr algn="ctr"/>
            <a:r>
              <a:rPr lang="en-US" sz="4000" b="1" dirty="0" smtClean="0">
                <a:solidFill>
                  <a:srgbClr val="0F4D7B"/>
                </a:solidFill>
                <a:latin typeface="+mn-lt"/>
              </a:rPr>
              <a:t>Ryan White HIV/AIDS Program</a:t>
            </a:r>
            <a:endParaRPr lang="en-US" sz="3200" b="1" dirty="0">
              <a:solidFill>
                <a:srgbClr val="800000"/>
              </a:solidFill>
              <a:latin typeface="+mn-lt"/>
            </a:endParaRPr>
          </a:p>
        </p:txBody>
      </p:sp>
      <p:sp>
        <p:nvSpPr>
          <p:cNvPr id="6" name="Content Placeholder 5"/>
          <p:cNvSpPr>
            <a:spLocks noGrp="1"/>
          </p:cNvSpPr>
          <p:nvPr>
            <p:ph idx="1"/>
          </p:nvPr>
        </p:nvSpPr>
        <p:spPr>
          <a:xfrm>
            <a:off x="228600" y="1143000"/>
            <a:ext cx="11582400" cy="4724400"/>
          </a:xfrm>
        </p:spPr>
        <p:txBody>
          <a:bodyPr>
            <a:normAutofit/>
          </a:bodyPr>
          <a:lstStyle/>
          <a:p>
            <a:pPr>
              <a:lnSpc>
                <a:spcPct val="100000"/>
              </a:lnSpc>
            </a:pPr>
            <a:r>
              <a:rPr lang="en-US" sz="2400" dirty="0"/>
              <a:t>Provides comprehensive system of HIV primary medical care, medications, and essential support services for low-income people living with HIV</a:t>
            </a:r>
          </a:p>
          <a:p>
            <a:pPr marL="753788" lvl="2">
              <a:lnSpc>
                <a:spcPct val="100000"/>
              </a:lnSpc>
              <a:spcBef>
                <a:spcPts val="600"/>
              </a:spcBef>
            </a:pPr>
            <a:r>
              <a:rPr lang="en-US" dirty="0">
                <a:solidFill>
                  <a:srgbClr val="0F4D7B"/>
                </a:solidFill>
              </a:rPr>
              <a:t>More than half of people living with diagnosed HIV in the United States – more than </a:t>
            </a:r>
            <a:r>
              <a:rPr lang="en-US" dirty="0" smtClean="0">
                <a:solidFill>
                  <a:srgbClr val="0F4D7B"/>
                </a:solidFill>
              </a:rPr>
              <a:t>550,000 </a:t>
            </a:r>
            <a:r>
              <a:rPr lang="en-US" dirty="0">
                <a:solidFill>
                  <a:srgbClr val="0F4D7B"/>
                </a:solidFill>
              </a:rPr>
              <a:t>people – receive care through the Ryan White HIV/AIDS Program </a:t>
            </a:r>
          </a:p>
          <a:p>
            <a:pPr marL="296588" lvl="1">
              <a:lnSpc>
                <a:spcPct val="100000"/>
              </a:lnSpc>
              <a:spcBef>
                <a:spcPts val="600"/>
              </a:spcBef>
            </a:pPr>
            <a:r>
              <a:rPr lang="en-US" dirty="0" smtClean="0">
                <a:solidFill>
                  <a:srgbClr val="0F4D7B"/>
                </a:solidFill>
              </a:rPr>
              <a:t>Funds </a:t>
            </a:r>
            <a:r>
              <a:rPr lang="en-US" dirty="0">
                <a:solidFill>
                  <a:srgbClr val="0F4D7B"/>
                </a:solidFill>
              </a:rPr>
              <a:t>grants to states, cities/counties, and local community based organizations </a:t>
            </a:r>
          </a:p>
          <a:p>
            <a:pPr lvl="1">
              <a:lnSpc>
                <a:spcPct val="100000"/>
              </a:lnSpc>
              <a:spcBef>
                <a:spcPts val="600"/>
              </a:spcBef>
            </a:pPr>
            <a:r>
              <a:rPr lang="en-US" sz="2000" dirty="0">
                <a:solidFill>
                  <a:srgbClr val="0F4D7B"/>
                </a:solidFill>
              </a:rPr>
              <a:t>Recipients determine service delivery and funding priorities based on local needs and planning process</a:t>
            </a:r>
          </a:p>
          <a:p>
            <a:pPr>
              <a:lnSpc>
                <a:spcPct val="100000"/>
              </a:lnSpc>
              <a:spcBef>
                <a:spcPts val="600"/>
              </a:spcBef>
            </a:pPr>
            <a:r>
              <a:rPr lang="en-US" sz="2400" dirty="0" err="1" smtClean="0"/>
              <a:t>Payor</a:t>
            </a:r>
            <a:r>
              <a:rPr lang="en-US" sz="2400" dirty="0" smtClean="0"/>
              <a:t> </a:t>
            </a:r>
            <a:r>
              <a:rPr lang="en-US" sz="2400" dirty="0"/>
              <a:t>of last resort statutory provision:  RWHAP funds may not be used for services if another state or federal payer is available</a:t>
            </a:r>
          </a:p>
          <a:p>
            <a:r>
              <a:rPr lang="en-US" sz="2400" dirty="0"/>
              <a:t>84.9% of Ryan White HIV/AIDS Program clients were virally suppressed in 2016, exceeding national average of 55%</a:t>
            </a:r>
          </a:p>
          <a:p>
            <a:pPr marL="0" lvl="0" indent="0">
              <a:buNone/>
            </a:pPr>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5</a:t>
            </a:fld>
            <a:endParaRPr lang="en-US" dirty="0"/>
          </a:p>
        </p:txBody>
      </p:sp>
      <p:sp>
        <p:nvSpPr>
          <p:cNvPr id="5" name="Rectangle 4"/>
          <p:cNvSpPr/>
          <p:nvPr/>
        </p:nvSpPr>
        <p:spPr>
          <a:xfrm>
            <a:off x="914400" y="6041638"/>
            <a:ext cx="9601200" cy="276999"/>
          </a:xfrm>
          <a:prstGeom prst="rect">
            <a:avLst/>
          </a:prstGeom>
        </p:spPr>
        <p:txBody>
          <a:bodyPr wrap="square">
            <a:spAutoFit/>
          </a:bodyPr>
          <a:lstStyle/>
          <a:p>
            <a:r>
              <a:rPr lang="en-US" altLang="en-US" sz="1200" i="1" dirty="0">
                <a:cs typeface="Arial" panose="020B0604020202020204" pitchFamily="34" charset="0"/>
              </a:rPr>
              <a:t>Source</a:t>
            </a:r>
            <a:r>
              <a:rPr lang="en-US" altLang="en-US" sz="1200" dirty="0">
                <a:cs typeface="Arial" panose="020B0604020202020204" pitchFamily="34" charset="0"/>
              </a:rPr>
              <a:t>: HRSA. Ryan White HIV/AIDS Program Annual Client-Level Data Report 2015; </a:t>
            </a:r>
            <a:r>
              <a:rPr lang="en-US" sz="1200" dirty="0">
                <a:cs typeface="Arial" panose="020B0604020202020204" pitchFamily="34" charset="0"/>
              </a:rPr>
              <a:t>CDC. HIV Surveillance Supplemental Report 2016;21(No. 4)</a:t>
            </a:r>
            <a:endParaRPr lang="en-US" sz="1200" dirty="0"/>
          </a:p>
        </p:txBody>
      </p:sp>
    </p:spTree>
    <p:extLst>
      <p:ext uri="{BB962C8B-B14F-4D97-AF65-F5344CB8AC3E}">
        <p14:creationId xmlns:p14="http://schemas.microsoft.com/office/powerpoint/2010/main" val="3808328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14575" y="136525"/>
            <a:ext cx="7886700" cy="762000"/>
          </a:xfrm>
        </p:spPr>
        <p:txBody>
          <a:bodyPr>
            <a:noAutofit/>
          </a:bodyPr>
          <a:lstStyle/>
          <a:p>
            <a:pPr algn="ctr"/>
            <a:r>
              <a:rPr lang="en-US" sz="4000" b="1" dirty="0" smtClean="0">
                <a:solidFill>
                  <a:srgbClr val="0F4D7B"/>
                </a:solidFill>
                <a:latin typeface="+mn-lt"/>
              </a:rPr>
              <a:t>Panel Question and Answers </a:t>
            </a:r>
            <a:endParaRPr lang="en-US" sz="4000" b="1" dirty="0">
              <a:latin typeface="+mn-lt"/>
            </a:endParaRPr>
          </a:p>
        </p:txBody>
      </p:sp>
      <p:sp>
        <p:nvSpPr>
          <p:cNvPr id="6" name="Content Placeholder 5"/>
          <p:cNvSpPr>
            <a:spLocks noGrp="1"/>
          </p:cNvSpPr>
          <p:nvPr>
            <p:ph idx="1"/>
          </p:nvPr>
        </p:nvSpPr>
        <p:spPr>
          <a:xfrm>
            <a:off x="781050" y="1143000"/>
            <a:ext cx="10953750" cy="4724400"/>
          </a:xfrm>
        </p:spPr>
        <p:txBody>
          <a:bodyPr>
            <a:normAutofit/>
          </a:bodyPr>
          <a:lstStyle/>
          <a:p>
            <a:pPr marL="0" indent="0">
              <a:buNone/>
            </a:pPr>
            <a:endParaRPr lang="en-US" b="1" dirty="0" smtClean="0">
              <a:solidFill>
                <a:srgbClr val="800000"/>
              </a:solidFill>
            </a:endParaRPr>
          </a:p>
          <a:p>
            <a:pPr marL="0" indent="0">
              <a:buNone/>
            </a:pPr>
            <a:endParaRPr lang="en-US" b="1" dirty="0" smtClean="0">
              <a:solidFill>
                <a:srgbClr val="800000"/>
              </a:solidFill>
            </a:endParaRPr>
          </a:p>
          <a:p>
            <a:pPr marL="0" indent="0" algn="ctr">
              <a:buNone/>
            </a:pPr>
            <a:r>
              <a:rPr lang="en-US" sz="4000" b="1" dirty="0" smtClean="0">
                <a:solidFill>
                  <a:srgbClr val="800000"/>
                </a:solidFill>
              </a:rPr>
              <a:t>During this segment, please use the microphone </a:t>
            </a:r>
          </a:p>
          <a:p>
            <a:pPr marL="0" indent="0" algn="ctr">
              <a:buNone/>
            </a:pPr>
            <a:endParaRPr lang="en-US" sz="4000" b="1" dirty="0" smtClean="0">
              <a:solidFill>
                <a:srgbClr val="800000"/>
              </a:solidFill>
            </a:endParaRPr>
          </a:p>
          <a:p>
            <a:pPr marL="0" indent="0" algn="ctr">
              <a:buNone/>
            </a:pPr>
            <a:r>
              <a:rPr lang="en-US" sz="4000" b="1" dirty="0" smtClean="0">
                <a:solidFill>
                  <a:srgbClr val="800000"/>
                </a:solidFill>
              </a:rPr>
              <a:t>to direct your questions to the panel.  </a:t>
            </a:r>
            <a:endParaRPr lang="en-US" sz="4000" b="1" dirty="0">
              <a:solidFill>
                <a:srgbClr val="0F4D7B"/>
              </a:solidFill>
            </a:endParaRPr>
          </a:p>
          <a:p>
            <a:pPr lvl="0"/>
            <a:endParaRPr lang="en-US" b="1"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50</a:t>
            </a:fld>
            <a:endParaRPr lang="en-US" dirty="0"/>
          </a:p>
        </p:txBody>
      </p:sp>
    </p:spTree>
    <p:extLst>
      <p:ext uri="{BB962C8B-B14F-4D97-AF65-F5344CB8AC3E}">
        <p14:creationId xmlns:p14="http://schemas.microsoft.com/office/powerpoint/2010/main" val="1820309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152400"/>
            <a:ext cx="7886700" cy="762000"/>
          </a:xfrm>
        </p:spPr>
        <p:txBody>
          <a:bodyPr>
            <a:noAutofit/>
          </a:bodyPr>
          <a:lstStyle/>
          <a:p>
            <a:pPr algn="ctr"/>
            <a:r>
              <a:rPr lang="en-US" sz="4000" b="1" dirty="0">
                <a:solidFill>
                  <a:srgbClr val="0F4D7B"/>
                </a:solidFill>
                <a:latin typeface="+mn-lt"/>
              </a:rPr>
              <a:t>Contact </a:t>
            </a:r>
            <a:r>
              <a:rPr lang="en-US" sz="4000" b="1" dirty="0" smtClean="0">
                <a:solidFill>
                  <a:srgbClr val="0F4D7B"/>
                </a:solidFill>
                <a:latin typeface="+mn-lt"/>
              </a:rPr>
              <a:t>Information</a:t>
            </a:r>
            <a:endParaRPr lang="en-US" sz="4000" b="1" dirty="0">
              <a:latin typeface="+mn-lt"/>
            </a:endParaRPr>
          </a:p>
        </p:txBody>
      </p:sp>
      <p:sp>
        <p:nvSpPr>
          <p:cNvPr id="6" name="Content Placeholder 5"/>
          <p:cNvSpPr>
            <a:spLocks noGrp="1"/>
          </p:cNvSpPr>
          <p:nvPr>
            <p:ph idx="1"/>
          </p:nvPr>
        </p:nvSpPr>
        <p:spPr>
          <a:xfrm>
            <a:off x="781050" y="1143000"/>
            <a:ext cx="10953750" cy="4724400"/>
          </a:xfrm>
        </p:spPr>
        <p:txBody>
          <a:bodyPr>
            <a:normAutofit/>
          </a:bodyPr>
          <a:lstStyle/>
          <a:p>
            <a:pPr marL="0" indent="0">
              <a:buNone/>
            </a:pPr>
            <a:r>
              <a:rPr lang="en-US" b="1" dirty="0" smtClean="0">
                <a:solidFill>
                  <a:srgbClr val="800000"/>
                </a:solidFill>
              </a:rPr>
              <a:t>Brian Fitzsimmons</a:t>
            </a:r>
            <a:endParaRPr lang="en-US" b="1" dirty="0">
              <a:solidFill>
                <a:srgbClr val="800000"/>
              </a:solidFill>
            </a:endParaRPr>
          </a:p>
          <a:p>
            <a:pPr marL="0" indent="0">
              <a:buNone/>
            </a:pPr>
            <a:r>
              <a:rPr lang="en-US" b="1" dirty="0" smtClean="0">
                <a:solidFill>
                  <a:srgbClr val="800000"/>
                </a:solidFill>
              </a:rPr>
              <a:t>Project Officer, Division of Community HIV/AIDS Programs</a:t>
            </a:r>
            <a:endParaRPr lang="en-US" b="1" dirty="0">
              <a:solidFill>
                <a:srgbClr val="800000"/>
              </a:solidFill>
            </a:endParaRPr>
          </a:p>
          <a:p>
            <a:pPr marL="0" indent="0">
              <a:buNone/>
            </a:pPr>
            <a:r>
              <a:rPr lang="en-US" b="1" dirty="0">
                <a:solidFill>
                  <a:srgbClr val="800000"/>
                </a:solidFill>
              </a:rPr>
              <a:t>HIV/AIDS Bureau (HAB)</a:t>
            </a:r>
          </a:p>
          <a:p>
            <a:pPr marL="0" indent="0">
              <a:buNone/>
            </a:pPr>
            <a:r>
              <a:rPr lang="en-US" b="1" dirty="0">
                <a:solidFill>
                  <a:srgbClr val="800000"/>
                </a:solidFill>
              </a:rPr>
              <a:t>Health Resources and Services Administration (HRSA)</a:t>
            </a:r>
          </a:p>
          <a:p>
            <a:pPr marL="0" indent="0">
              <a:buNone/>
            </a:pPr>
            <a:r>
              <a:rPr lang="en-US" b="1" dirty="0">
                <a:solidFill>
                  <a:srgbClr val="800000"/>
                </a:solidFill>
              </a:rPr>
              <a:t>Email: </a:t>
            </a:r>
            <a:r>
              <a:rPr lang="en-US" b="1" dirty="0" smtClean="0">
                <a:solidFill>
                  <a:srgbClr val="800000"/>
                </a:solidFill>
                <a:hlinkClick r:id="rId2"/>
              </a:rPr>
              <a:t>bfitzsimmons@hrsa.gov</a:t>
            </a:r>
            <a:r>
              <a:rPr lang="en-US" b="1" dirty="0" smtClean="0">
                <a:solidFill>
                  <a:srgbClr val="800000"/>
                </a:solidFill>
              </a:rPr>
              <a:t> </a:t>
            </a:r>
            <a:endParaRPr lang="en-US" b="1" dirty="0">
              <a:solidFill>
                <a:srgbClr val="800000"/>
              </a:solidFill>
            </a:endParaRPr>
          </a:p>
          <a:p>
            <a:pPr marL="0" indent="0">
              <a:buNone/>
            </a:pPr>
            <a:r>
              <a:rPr lang="en-US" b="1" dirty="0">
                <a:solidFill>
                  <a:srgbClr val="800000"/>
                </a:solidFill>
              </a:rPr>
              <a:t>Phone: </a:t>
            </a:r>
            <a:r>
              <a:rPr lang="en-US" b="1" dirty="0" smtClean="0">
                <a:solidFill>
                  <a:srgbClr val="800000"/>
                </a:solidFill>
              </a:rPr>
              <a:t>301-945-9820</a:t>
            </a:r>
            <a:endParaRPr lang="en-US" b="1" dirty="0">
              <a:solidFill>
                <a:srgbClr val="800000"/>
              </a:solidFill>
            </a:endParaRPr>
          </a:p>
          <a:p>
            <a:pPr marL="0" indent="0">
              <a:buNone/>
            </a:pPr>
            <a:r>
              <a:rPr lang="en-US" b="1" dirty="0">
                <a:solidFill>
                  <a:srgbClr val="800000"/>
                </a:solidFill>
              </a:rPr>
              <a:t>Web: </a:t>
            </a:r>
            <a:r>
              <a:rPr lang="en-US" b="1" dirty="0">
                <a:solidFill>
                  <a:srgbClr val="0F4D7B"/>
                </a:solidFill>
                <a:hlinkClick r:id="rId3"/>
              </a:rPr>
              <a:t>hab.hrsa.gov</a:t>
            </a:r>
            <a:r>
              <a:rPr lang="en-US" b="1" dirty="0">
                <a:solidFill>
                  <a:srgbClr val="0F4D7B"/>
                </a:solidFill>
              </a:rPr>
              <a:t> </a:t>
            </a:r>
            <a:endParaRPr lang="en-US" b="1" dirty="0" smtClean="0">
              <a:solidFill>
                <a:srgbClr val="0F4D7B"/>
              </a:solidFill>
            </a:endParaRPr>
          </a:p>
          <a:p>
            <a:pPr marL="0" indent="0">
              <a:buNone/>
            </a:pPr>
            <a:endParaRPr lang="en-US" b="1" dirty="0">
              <a:solidFill>
                <a:srgbClr val="0F4D7B"/>
              </a:solidFill>
            </a:endParaRPr>
          </a:p>
          <a:p>
            <a:pPr lvl="0"/>
            <a:r>
              <a:rPr lang="en-US" b="1" u="sng" dirty="0" smtClean="0"/>
              <a:t>Please see handouts for contact information of project site presenters</a:t>
            </a:r>
            <a:endParaRPr lang="en-US" b="1" u="sng"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51</a:t>
            </a:fld>
            <a:endParaRPr lang="en-US" dirty="0"/>
          </a:p>
        </p:txBody>
      </p:sp>
    </p:spTree>
    <p:extLst>
      <p:ext uri="{BB962C8B-B14F-4D97-AF65-F5344CB8AC3E}">
        <p14:creationId xmlns:p14="http://schemas.microsoft.com/office/powerpoint/2010/main" val="30570344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title="Connect icon"/>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8170" t="6977" r="7690" b="20678"/>
          <a:stretch/>
        </p:blipFill>
        <p:spPr>
          <a:xfrm>
            <a:off x="3328634" y="228043"/>
            <a:ext cx="782569" cy="672863"/>
          </a:xfrm>
          <a:prstGeom prst="rect">
            <a:avLst/>
          </a:prstGeom>
        </p:spPr>
      </p:pic>
      <p:sp>
        <p:nvSpPr>
          <p:cNvPr id="7" name="Title 2"/>
          <p:cNvSpPr>
            <a:spLocks noGrp="1"/>
          </p:cNvSpPr>
          <p:nvPr>
            <p:ph type="title"/>
          </p:nvPr>
        </p:nvSpPr>
        <p:spPr>
          <a:xfrm>
            <a:off x="4224457" y="230938"/>
            <a:ext cx="4345491" cy="732577"/>
          </a:xfrm>
        </p:spPr>
        <p:txBody>
          <a:bodyPr>
            <a:noAutofit/>
          </a:bodyPr>
          <a:lstStyle/>
          <a:p>
            <a:r>
              <a:rPr lang="en-US" sz="4000" b="1" dirty="0">
                <a:solidFill>
                  <a:srgbClr val="0F4D7B"/>
                </a:solidFill>
                <a:latin typeface="+mn-lt"/>
              </a:rPr>
              <a:t>Connect with HRSA</a:t>
            </a:r>
            <a:endParaRPr lang="en-US" b="1" dirty="0">
              <a:solidFill>
                <a:srgbClr val="0F4D7B"/>
              </a:solidFill>
              <a:latin typeface="+mn-lt"/>
            </a:endParaRPr>
          </a:p>
        </p:txBody>
      </p:sp>
      <p:sp>
        <p:nvSpPr>
          <p:cNvPr id="19" name="TextBox 18"/>
          <p:cNvSpPr txBox="1"/>
          <p:nvPr/>
        </p:nvSpPr>
        <p:spPr>
          <a:xfrm>
            <a:off x="2209801" y="1580092"/>
            <a:ext cx="7799311" cy="1538883"/>
          </a:xfrm>
          <a:prstGeom prst="rect">
            <a:avLst/>
          </a:prstGeom>
          <a:noFill/>
        </p:spPr>
        <p:txBody>
          <a:bodyPr wrap="square" rtlCol="0">
            <a:spAutoFit/>
          </a:bodyPr>
          <a:lstStyle/>
          <a:p>
            <a:pPr algn="ctr"/>
            <a:r>
              <a:rPr lang="en-US" sz="4000" dirty="0"/>
              <a:t>To learn more about our agency, visit</a:t>
            </a:r>
          </a:p>
          <a:p>
            <a:pPr algn="ctr"/>
            <a:r>
              <a:rPr lang="en-US" sz="1400" dirty="0">
                <a:solidFill>
                  <a:schemeClr val="accent5">
                    <a:lumMod val="50000"/>
                  </a:schemeClr>
                </a:solidFill>
              </a:rPr>
              <a:t> </a:t>
            </a:r>
          </a:p>
          <a:p>
            <a:pPr algn="ctr"/>
            <a:r>
              <a:rPr lang="en-US" sz="4000" dirty="0">
                <a:solidFill>
                  <a:schemeClr val="accent5">
                    <a:lumMod val="50000"/>
                  </a:schemeClr>
                </a:solidFill>
                <a:hlinkClick r:id="rId3"/>
              </a:rPr>
              <a:t>www.HRSA.gov</a:t>
            </a:r>
            <a:r>
              <a:rPr lang="en-US" sz="4000" dirty="0">
                <a:solidFill>
                  <a:schemeClr val="accent5">
                    <a:lumMod val="50000"/>
                  </a:schemeClr>
                </a:solidFill>
              </a:rPr>
              <a:t> </a:t>
            </a:r>
            <a:r>
              <a:rPr lang="en-US" sz="4000" dirty="0"/>
              <a:t> </a:t>
            </a:r>
          </a:p>
        </p:txBody>
      </p:sp>
      <p:grpSp>
        <p:nvGrpSpPr>
          <p:cNvPr id="8" name="Group 7" title="Sign up icon"/>
          <p:cNvGrpSpPr/>
          <p:nvPr/>
        </p:nvGrpSpPr>
        <p:grpSpPr>
          <a:xfrm>
            <a:off x="3630828" y="4199987"/>
            <a:ext cx="5165629" cy="553998"/>
            <a:chOff x="2106827" y="4199987"/>
            <a:chExt cx="5165629" cy="553998"/>
          </a:xfrm>
        </p:grpSpPr>
        <p:sp>
          <p:nvSpPr>
            <p:cNvPr id="2" name="Rectangle 1"/>
            <p:cNvSpPr/>
            <p:nvPr/>
          </p:nvSpPr>
          <p:spPr>
            <a:xfrm>
              <a:off x="2700456" y="4199987"/>
              <a:ext cx="4572000" cy="553998"/>
            </a:xfrm>
            <a:prstGeom prst="rect">
              <a:avLst/>
            </a:prstGeom>
          </p:spPr>
          <p:txBody>
            <a:bodyPr wrap="square">
              <a:spAutoFit/>
            </a:bodyPr>
            <a:lstStyle/>
            <a:p>
              <a:r>
                <a:rPr lang="en-US" sz="3000" dirty="0"/>
                <a:t>Sign up for the HRSA </a:t>
              </a:r>
              <a:r>
                <a:rPr lang="en-US" sz="3000" i="1" dirty="0"/>
                <a:t>eNews</a:t>
              </a:r>
            </a:p>
          </p:txBody>
        </p:sp>
        <p:grpSp>
          <p:nvGrpSpPr>
            <p:cNvPr id="35" name="Group 34"/>
            <p:cNvGrpSpPr/>
            <p:nvPr/>
          </p:nvGrpSpPr>
          <p:grpSpPr>
            <a:xfrm>
              <a:off x="2106827" y="4253145"/>
              <a:ext cx="512806" cy="485310"/>
              <a:chOff x="2106827" y="4253145"/>
              <a:chExt cx="512806" cy="485310"/>
            </a:xfrm>
          </p:grpSpPr>
          <p:sp>
            <p:nvSpPr>
              <p:cNvPr id="23" name="Oval 22"/>
              <p:cNvSpPr/>
              <p:nvPr/>
            </p:nvSpPr>
            <p:spPr>
              <a:xfrm>
                <a:off x="2106827" y="4253145"/>
                <a:ext cx="512806"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title="envelope icon">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5917" y="4331015"/>
                <a:ext cx="342006" cy="342006"/>
              </a:xfrm>
              <a:prstGeom prst="rect">
                <a:avLst/>
              </a:prstGeom>
            </p:spPr>
          </p:pic>
        </p:grpSp>
      </p:grpSp>
      <p:sp>
        <p:nvSpPr>
          <p:cNvPr id="3" name="Rectangle 2"/>
          <p:cNvSpPr/>
          <p:nvPr/>
        </p:nvSpPr>
        <p:spPr>
          <a:xfrm>
            <a:off x="3742507" y="4972527"/>
            <a:ext cx="1905000" cy="461665"/>
          </a:xfrm>
          <a:prstGeom prst="rect">
            <a:avLst/>
          </a:prstGeom>
        </p:spPr>
        <p:txBody>
          <a:bodyPr wrap="square">
            <a:spAutoFit/>
          </a:bodyPr>
          <a:lstStyle/>
          <a:p>
            <a:r>
              <a:rPr lang="en-US" sz="2400" dirty="0"/>
              <a:t>FOLLOW US:</a:t>
            </a:r>
          </a:p>
        </p:txBody>
      </p:sp>
      <p:grpSp>
        <p:nvGrpSpPr>
          <p:cNvPr id="5" name="Group 4" title="Social Media icon"/>
          <p:cNvGrpSpPr/>
          <p:nvPr/>
        </p:nvGrpSpPr>
        <p:grpSpPr>
          <a:xfrm>
            <a:off x="5562601" y="4985290"/>
            <a:ext cx="2590557" cy="497158"/>
            <a:chOff x="4014499" y="4954906"/>
            <a:chExt cx="2590557" cy="497158"/>
          </a:xfrm>
        </p:grpSpPr>
        <p:grpSp>
          <p:nvGrpSpPr>
            <p:cNvPr id="29" name="Group 28"/>
            <p:cNvGrpSpPr/>
            <p:nvPr/>
          </p:nvGrpSpPr>
          <p:grpSpPr>
            <a:xfrm>
              <a:off x="4014499" y="4954906"/>
              <a:ext cx="512806" cy="485310"/>
              <a:chOff x="4020387" y="4954906"/>
              <a:chExt cx="512806" cy="485310"/>
            </a:xfrm>
          </p:grpSpPr>
          <p:sp>
            <p:nvSpPr>
              <p:cNvPr id="30" name="Oval 29"/>
              <p:cNvSpPr/>
              <p:nvPr/>
            </p:nvSpPr>
            <p:spPr>
              <a:xfrm>
                <a:off x="4020387" y="4954906"/>
                <a:ext cx="512806"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title="Facebook Icon">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80492" y="5025251"/>
                <a:ext cx="174072" cy="357072"/>
              </a:xfrm>
              <a:prstGeom prst="rect">
                <a:avLst/>
              </a:prstGeom>
            </p:spPr>
          </p:pic>
        </p:grpSp>
        <p:grpSp>
          <p:nvGrpSpPr>
            <p:cNvPr id="32" name="Group 31"/>
            <p:cNvGrpSpPr/>
            <p:nvPr/>
          </p:nvGrpSpPr>
          <p:grpSpPr>
            <a:xfrm>
              <a:off x="4730053" y="4957554"/>
              <a:ext cx="512806" cy="485310"/>
              <a:chOff x="4730053" y="4957554"/>
              <a:chExt cx="512806" cy="485310"/>
            </a:xfrm>
          </p:grpSpPr>
          <p:sp>
            <p:nvSpPr>
              <p:cNvPr id="27" name="Oval 26"/>
              <p:cNvSpPr/>
              <p:nvPr/>
            </p:nvSpPr>
            <p:spPr>
              <a:xfrm>
                <a:off x="4730053" y="4957554"/>
                <a:ext cx="512806"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title="Twitter Icon">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6177" y="5067029"/>
                <a:ext cx="330567" cy="276922"/>
              </a:xfrm>
              <a:prstGeom prst="rect">
                <a:avLst/>
              </a:prstGeom>
            </p:spPr>
          </p:pic>
        </p:grpSp>
        <p:grpSp>
          <p:nvGrpSpPr>
            <p:cNvPr id="33" name="Group 32"/>
            <p:cNvGrpSpPr/>
            <p:nvPr/>
          </p:nvGrpSpPr>
          <p:grpSpPr>
            <a:xfrm>
              <a:off x="5411147" y="4966755"/>
              <a:ext cx="512806" cy="485309"/>
              <a:chOff x="5411147" y="4966755"/>
              <a:chExt cx="512806" cy="485309"/>
            </a:xfrm>
          </p:grpSpPr>
          <p:sp>
            <p:nvSpPr>
              <p:cNvPr id="17" name="Oval 16"/>
              <p:cNvSpPr/>
              <p:nvPr/>
            </p:nvSpPr>
            <p:spPr>
              <a:xfrm>
                <a:off x="5411147" y="4966755"/>
                <a:ext cx="512806" cy="485309"/>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title="Instagram Icon">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16075" y="5029200"/>
                <a:ext cx="332975" cy="332975"/>
              </a:xfrm>
              <a:prstGeom prst="rect">
                <a:avLst/>
              </a:prstGeom>
            </p:spPr>
          </p:pic>
        </p:grpSp>
        <p:grpSp>
          <p:nvGrpSpPr>
            <p:cNvPr id="34" name="Group 33"/>
            <p:cNvGrpSpPr/>
            <p:nvPr/>
          </p:nvGrpSpPr>
          <p:grpSpPr>
            <a:xfrm>
              <a:off x="6092249" y="4954906"/>
              <a:ext cx="512807" cy="485310"/>
              <a:chOff x="6092249" y="4954906"/>
              <a:chExt cx="512807" cy="485310"/>
            </a:xfrm>
          </p:grpSpPr>
          <p:sp>
            <p:nvSpPr>
              <p:cNvPr id="22" name="Oval 21"/>
              <p:cNvSpPr/>
              <p:nvPr/>
            </p:nvSpPr>
            <p:spPr>
              <a:xfrm>
                <a:off x="6092249" y="4954906"/>
                <a:ext cx="512807" cy="485310"/>
              </a:xfrm>
              <a:prstGeom prst="ellipse">
                <a:avLst/>
              </a:prstGeom>
              <a:solidFill>
                <a:schemeClr val="bg1"/>
              </a:solidFill>
              <a:ln w="38100">
                <a:solidFill>
                  <a:srgbClr val="0F4D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title="Youtube Icon">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09484" y="5025250"/>
                <a:ext cx="278335" cy="336925"/>
              </a:xfrm>
              <a:prstGeom prst="rect">
                <a:avLst/>
              </a:prstGeom>
            </p:spPr>
          </p:pic>
        </p:grpSp>
      </p:grpSp>
      <p:sp>
        <p:nvSpPr>
          <p:cNvPr id="12" name="Slide Number Placeholder 11"/>
          <p:cNvSpPr>
            <a:spLocks noGrp="1"/>
          </p:cNvSpPr>
          <p:nvPr>
            <p:ph type="sldNum" sz="quarter" idx="12"/>
          </p:nvPr>
        </p:nvSpPr>
        <p:spPr/>
        <p:txBody>
          <a:bodyPr/>
          <a:lstStyle/>
          <a:p>
            <a:fld id="{F9ECA865-404D-4A57-9AC1-FD3038CC100D}" type="slidenum">
              <a:rPr lang="en-US" smtClean="0"/>
              <a:pPr/>
              <a:t>52</a:t>
            </a:fld>
            <a:endParaRPr lang="en-US" dirty="0"/>
          </a:p>
        </p:txBody>
      </p:sp>
    </p:spTree>
    <p:extLst>
      <p:ext uri="{BB962C8B-B14F-4D97-AF65-F5344CB8AC3E}">
        <p14:creationId xmlns:p14="http://schemas.microsoft.com/office/powerpoint/2010/main" val="3470598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1DCF2-9AD3-41C8-81AA-90FCB7668073}"/>
              </a:ext>
            </a:extLst>
          </p:cNvPr>
          <p:cNvSpPr>
            <a:spLocks noGrp="1"/>
          </p:cNvSpPr>
          <p:nvPr>
            <p:ph type="title"/>
          </p:nvPr>
        </p:nvSpPr>
        <p:spPr/>
        <p:txBody>
          <a:bodyPr>
            <a:noAutofit/>
          </a:bodyPr>
          <a:lstStyle/>
          <a:p>
            <a:r>
              <a:rPr lang="en-US" dirty="0"/>
              <a:t>Obtaining CME/CE Credit</a:t>
            </a:r>
          </a:p>
        </p:txBody>
      </p:sp>
      <p:sp>
        <p:nvSpPr>
          <p:cNvPr id="3" name="Content Placeholder 2">
            <a:extLst>
              <a:ext uri="{FF2B5EF4-FFF2-40B4-BE49-F238E27FC236}">
                <a16:creationId xmlns:a16="http://schemas.microsoft.com/office/drawing/2014/main" id="{7EAD641F-6C27-4B44-9B2F-24F4AE9BF0C3}"/>
              </a:ext>
            </a:extLst>
          </p:cNvPr>
          <p:cNvSpPr>
            <a:spLocks noGrp="1"/>
          </p:cNvSpPr>
          <p:nvPr>
            <p:ph sz="half" idx="10"/>
          </p:nvPr>
        </p:nvSpPr>
        <p:spPr/>
        <p:txBody>
          <a:bodyPr/>
          <a:lstStyle/>
          <a:p>
            <a:r>
              <a:rPr lang="en-US" dirty="0"/>
              <a:t>If you would like to receive continuing education credit for this activity, please visit:</a:t>
            </a:r>
          </a:p>
          <a:p>
            <a:endParaRPr lang="en-US" dirty="0"/>
          </a:p>
          <a:p>
            <a:r>
              <a:rPr lang="en-US" b="1" dirty="0">
                <a:solidFill>
                  <a:srgbClr val="D3313A"/>
                </a:solidFill>
              </a:rPr>
              <a:t>http://ryanwhite.cds.pesgce.com </a:t>
            </a:r>
          </a:p>
          <a:p>
            <a:endParaRPr lang="en-US" dirty="0"/>
          </a:p>
        </p:txBody>
      </p:sp>
    </p:spTree>
    <p:extLst>
      <p:ext uri="{BB962C8B-B14F-4D97-AF65-F5344CB8AC3E}">
        <p14:creationId xmlns:p14="http://schemas.microsoft.com/office/powerpoint/2010/main" val="43161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pPr algn="ctr"/>
            <a:r>
              <a:rPr lang="en-US" sz="4000" b="1" dirty="0">
                <a:solidFill>
                  <a:srgbClr val="0F4D7B"/>
                </a:solidFill>
                <a:latin typeface="+mn-lt"/>
              </a:rPr>
              <a:t>Agenda</a:t>
            </a:r>
            <a:endParaRPr lang="en-US" sz="3200" b="1" dirty="0">
              <a:solidFill>
                <a:srgbClr val="800000"/>
              </a:solidFill>
              <a:latin typeface="+mn-lt"/>
            </a:endParaRPr>
          </a:p>
        </p:txBody>
      </p:sp>
      <p:sp>
        <p:nvSpPr>
          <p:cNvPr id="6" name="Content Placeholder 5"/>
          <p:cNvSpPr>
            <a:spLocks noGrp="1"/>
          </p:cNvSpPr>
          <p:nvPr>
            <p:ph idx="1"/>
            <p:extLst/>
          </p:nvPr>
        </p:nvSpPr>
        <p:spPr>
          <a:xfrm>
            <a:off x="381000" y="1143000"/>
            <a:ext cx="11201400" cy="4724400"/>
          </a:xfrm>
        </p:spPr>
        <p:txBody>
          <a:bodyPr vert="horz" lIns="91440" tIns="45720" rIns="91440" bIns="45720" rtlCol="0" anchor="t">
            <a:normAutofit lnSpcReduction="10000"/>
          </a:bodyPr>
          <a:lstStyle/>
          <a:p>
            <a:pPr>
              <a:lnSpc>
                <a:spcPct val="120000"/>
              </a:lnSpc>
              <a:spcBef>
                <a:spcPts val="0"/>
              </a:spcBef>
            </a:pPr>
            <a:r>
              <a:rPr lang="en-US" dirty="0" smtClean="0">
                <a:solidFill>
                  <a:srgbClr val="002060"/>
                </a:solidFill>
              </a:rPr>
              <a:t>Welcome/Introductions</a:t>
            </a:r>
            <a:endParaRPr lang="en-US" dirty="0">
              <a:solidFill>
                <a:srgbClr val="002060"/>
              </a:solidFill>
            </a:endParaRPr>
          </a:p>
          <a:p>
            <a:pPr>
              <a:lnSpc>
                <a:spcPct val="120000"/>
              </a:lnSpc>
              <a:spcBef>
                <a:spcPts val="0"/>
              </a:spcBef>
            </a:pPr>
            <a:r>
              <a:rPr lang="en-US" dirty="0">
                <a:solidFill>
                  <a:srgbClr val="002060"/>
                </a:solidFill>
              </a:rPr>
              <a:t>Presentations</a:t>
            </a:r>
          </a:p>
          <a:p>
            <a:pPr lvl="1">
              <a:lnSpc>
                <a:spcPct val="120000"/>
              </a:lnSpc>
              <a:spcBef>
                <a:spcPts val="0"/>
              </a:spcBef>
            </a:pPr>
            <a:r>
              <a:rPr lang="en-US" dirty="0" smtClean="0">
                <a:solidFill>
                  <a:srgbClr val="002060"/>
                </a:solidFill>
              </a:rPr>
              <a:t>Overview of Community Health Workers (CHW) in Ryan White</a:t>
            </a:r>
            <a:endParaRPr lang="en-US" dirty="0">
              <a:solidFill>
                <a:srgbClr val="002060"/>
              </a:solidFill>
            </a:endParaRPr>
          </a:p>
          <a:p>
            <a:pPr lvl="2">
              <a:lnSpc>
                <a:spcPct val="120000"/>
              </a:lnSpc>
              <a:spcBef>
                <a:spcPts val="0"/>
              </a:spcBef>
            </a:pPr>
            <a:r>
              <a:rPr lang="en-US" dirty="0" smtClean="0">
                <a:solidFill>
                  <a:srgbClr val="002060"/>
                </a:solidFill>
              </a:rPr>
              <a:t>Brian Fitzsimmons, Project Officer in Division of Community HIV/AIDS Programs</a:t>
            </a:r>
            <a:endParaRPr lang="en-US" dirty="0">
              <a:solidFill>
                <a:srgbClr val="002060"/>
              </a:solidFill>
            </a:endParaRPr>
          </a:p>
          <a:p>
            <a:pPr lvl="1">
              <a:lnSpc>
                <a:spcPct val="120000"/>
              </a:lnSpc>
              <a:spcBef>
                <a:spcPts val="0"/>
              </a:spcBef>
            </a:pPr>
            <a:r>
              <a:rPr lang="en-US" dirty="0" smtClean="0">
                <a:solidFill>
                  <a:srgbClr val="002060"/>
                </a:solidFill>
              </a:rPr>
              <a:t>CHW Program at the University of Alabama </a:t>
            </a:r>
            <a:endParaRPr lang="en-US" dirty="0">
              <a:solidFill>
                <a:srgbClr val="002060"/>
              </a:solidFill>
            </a:endParaRPr>
          </a:p>
          <a:p>
            <a:pPr lvl="2">
              <a:lnSpc>
                <a:spcPct val="120000"/>
              </a:lnSpc>
              <a:spcBef>
                <a:spcPts val="0"/>
              </a:spcBef>
            </a:pPr>
            <a:r>
              <a:rPr lang="en-US" dirty="0" smtClean="0">
                <a:solidFill>
                  <a:srgbClr val="002060"/>
                </a:solidFill>
              </a:rPr>
              <a:t>Kathy Gaddis, Clinical Supervisor at UAB 1917 Clinic</a:t>
            </a:r>
            <a:endParaRPr lang="en-US" dirty="0">
              <a:solidFill>
                <a:srgbClr val="002060"/>
              </a:solidFill>
            </a:endParaRPr>
          </a:p>
          <a:p>
            <a:pPr lvl="1">
              <a:lnSpc>
                <a:spcPct val="120000"/>
              </a:lnSpc>
              <a:spcBef>
                <a:spcPts val="0"/>
              </a:spcBef>
            </a:pPr>
            <a:r>
              <a:rPr lang="en-US" dirty="0" smtClean="0">
                <a:solidFill>
                  <a:srgbClr val="002060"/>
                </a:solidFill>
              </a:rPr>
              <a:t>CHW Program at East Carolina University </a:t>
            </a:r>
            <a:endParaRPr lang="en-US" dirty="0">
              <a:solidFill>
                <a:srgbClr val="002060"/>
              </a:solidFill>
            </a:endParaRPr>
          </a:p>
          <a:p>
            <a:pPr lvl="2">
              <a:lnSpc>
                <a:spcPct val="120000"/>
              </a:lnSpc>
              <a:spcBef>
                <a:spcPts val="0"/>
              </a:spcBef>
            </a:pPr>
            <a:r>
              <a:rPr lang="en-US" dirty="0" err="1" smtClean="0">
                <a:solidFill>
                  <a:srgbClr val="002060"/>
                </a:solidFill>
              </a:rPr>
              <a:t>LaWanda</a:t>
            </a:r>
            <a:r>
              <a:rPr lang="en-US" dirty="0" smtClean="0">
                <a:solidFill>
                  <a:srgbClr val="002060"/>
                </a:solidFill>
              </a:rPr>
              <a:t> Todd, Associate Program Manager &amp; </a:t>
            </a:r>
            <a:r>
              <a:rPr lang="en-US" dirty="0" err="1" smtClean="0">
                <a:solidFill>
                  <a:srgbClr val="002060"/>
                </a:solidFill>
              </a:rPr>
              <a:t>LaSean</a:t>
            </a:r>
            <a:r>
              <a:rPr lang="en-US" dirty="0" smtClean="0">
                <a:solidFill>
                  <a:srgbClr val="002060"/>
                </a:solidFill>
              </a:rPr>
              <a:t> Hutcherson, Support Coordinator</a:t>
            </a:r>
            <a:endParaRPr lang="en-US" dirty="0">
              <a:solidFill>
                <a:srgbClr val="002060"/>
              </a:solidFill>
            </a:endParaRPr>
          </a:p>
          <a:p>
            <a:pPr lvl="1">
              <a:lnSpc>
                <a:spcPct val="120000"/>
              </a:lnSpc>
              <a:spcBef>
                <a:spcPts val="0"/>
              </a:spcBef>
            </a:pPr>
            <a:r>
              <a:rPr lang="en-US" dirty="0" smtClean="0">
                <a:solidFill>
                  <a:srgbClr val="002060"/>
                </a:solidFill>
              </a:rPr>
              <a:t>CHW Program at Southern Nevada Health District</a:t>
            </a:r>
          </a:p>
          <a:p>
            <a:pPr lvl="2">
              <a:lnSpc>
                <a:spcPct val="120000"/>
              </a:lnSpc>
              <a:spcBef>
                <a:spcPts val="0"/>
              </a:spcBef>
            </a:pPr>
            <a:r>
              <a:rPr lang="en-US" dirty="0" smtClean="0">
                <a:solidFill>
                  <a:srgbClr val="002060"/>
                </a:solidFill>
              </a:rPr>
              <a:t>Lourdes </a:t>
            </a:r>
            <a:r>
              <a:rPr lang="en-US" dirty="0" err="1" smtClean="0">
                <a:solidFill>
                  <a:srgbClr val="002060"/>
                </a:solidFill>
              </a:rPr>
              <a:t>Yapjoco</a:t>
            </a:r>
            <a:r>
              <a:rPr lang="en-US" dirty="0" smtClean="0">
                <a:solidFill>
                  <a:srgbClr val="002060"/>
                </a:solidFill>
              </a:rPr>
              <a:t>, Ryan White Program Manager</a:t>
            </a:r>
          </a:p>
          <a:p>
            <a:pPr lvl="1">
              <a:lnSpc>
                <a:spcPct val="120000"/>
              </a:lnSpc>
              <a:spcBef>
                <a:spcPts val="0"/>
              </a:spcBef>
            </a:pPr>
            <a:r>
              <a:rPr lang="en-US" dirty="0" smtClean="0">
                <a:solidFill>
                  <a:srgbClr val="002060"/>
                </a:solidFill>
              </a:rPr>
              <a:t>Panel Discussion and Questions</a:t>
            </a:r>
            <a:endParaRPr lang="en-US" dirty="0">
              <a:solidFill>
                <a:srgbClr val="002060"/>
              </a:solidFill>
            </a:endParaRPr>
          </a:p>
          <a:p>
            <a:pPr lvl="0"/>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6</a:t>
            </a:fld>
            <a:endParaRPr lang="en-US" dirty="0"/>
          </a:p>
        </p:txBody>
      </p:sp>
    </p:spTree>
    <p:extLst>
      <p:ext uri="{BB962C8B-B14F-4D97-AF65-F5344CB8AC3E}">
        <p14:creationId xmlns:p14="http://schemas.microsoft.com/office/powerpoint/2010/main" val="137521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pPr algn="ctr"/>
            <a:r>
              <a:rPr lang="en-US" sz="4000" dirty="0" smtClean="0"/>
              <a:t>Learning Outcomes	</a:t>
            </a:r>
            <a:endParaRPr lang="en-US" sz="3200" b="1" dirty="0">
              <a:solidFill>
                <a:srgbClr val="800000"/>
              </a:solidFill>
              <a:latin typeface="+mn-lt"/>
            </a:endParaRPr>
          </a:p>
        </p:txBody>
      </p:sp>
      <p:sp>
        <p:nvSpPr>
          <p:cNvPr id="6" name="Content Placeholder 5"/>
          <p:cNvSpPr>
            <a:spLocks noGrp="1"/>
          </p:cNvSpPr>
          <p:nvPr>
            <p:ph idx="1"/>
          </p:nvPr>
        </p:nvSpPr>
        <p:spPr>
          <a:xfrm>
            <a:off x="381000" y="1143000"/>
            <a:ext cx="11201400" cy="4724400"/>
          </a:xfrm>
        </p:spPr>
        <p:txBody>
          <a:bodyPr>
            <a:normAutofit/>
          </a:bodyPr>
          <a:lstStyle/>
          <a:p>
            <a:r>
              <a:rPr lang="en-US" dirty="0"/>
              <a:t>Understand the role of community health workers in improving linkage and retention in care for underserved and hard-to-reach ethnic minority populations.</a:t>
            </a:r>
          </a:p>
          <a:p>
            <a:r>
              <a:rPr lang="en-US" dirty="0"/>
              <a:t>Discuss the key functions of a community health worker and how those functions fit under the various RWHAP service </a:t>
            </a:r>
            <a:r>
              <a:rPr lang="en-US" dirty="0" smtClean="0"/>
              <a:t>categories</a:t>
            </a:r>
            <a:r>
              <a:rPr lang="en-US" dirty="0"/>
              <a:t>.</a:t>
            </a:r>
          </a:p>
          <a:p>
            <a:pPr lvl="0"/>
            <a:r>
              <a:rPr lang="en-US" dirty="0"/>
              <a:t>Describe the programmatic and practical considerations of successfully integrating CHWs into existing HIV multidisciplinary treatment teams among a variety of RWHAP clinics and models of </a:t>
            </a:r>
            <a:r>
              <a:rPr lang="en-US" dirty="0" smtClean="0"/>
              <a:t>care.</a:t>
            </a:r>
          </a:p>
          <a:p>
            <a:pPr lvl="0"/>
            <a:r>
              <a:rPr lang="en-US" dirty="0"/>
              <a:t>Identify CHW core competencies currently in use across the country and those under development by national training and accreditation bodies.</a:t>
            </a:r>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7</a:t>
            </a:fld>
            <a:endParaRPr lang="en-US" dirty="0"/>
          </a:p>
        </p:txBody>
      </p:sp>
    </p:spTree>
    <p:extLst>
      <p:ext uri="{BB962C8B-B14F-4D97-AF65-F5344CB8AC3E}">
        <p14:creationId xmlns:p14="http://schemas.microsoft.com/office/powerpoint/2010/main" val="2196324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pPr algn="ctr"/>
            <a:r>
              <a:rPr lang="en-US" sz="4000" dirty="0" smtClean="0"/>
              <a:t>What is a CHW?</a:t>
            </a:r>
            <a:endParaRPr lang="en-US" sz="4000" b="1" dirty="0">
              <a:solidFill>
                <a:srgbClr val="800000"/>
              </a:solidFill>
            </a:endParaRPr>
          </a:p>
        </p:txBody>
      </p:sp>
      <p:sp>
        <p:nvSpPr>
          <p:cNvPr id="6" name="Content Placeholder 5"/>
          <p:cNvSpPr>
            <a:spLocks noGrp="1"/>
          </p:cNvSpPr>
          <p:nvPr>
            <p:ph idx="1"/>
          </p:nvPr>
        </p:nvSpPr>
        <p:spPr>
          <a:xfrm>
            <a:off x="381000" y="1143000"/>
            <a:ext cx="11201400" cy="4724400"/>
          </a:xfrm>
        </p:spPr>
        <p:txBody>
          <a:bodyPr>
            <a:normAutofit fontScale="92500"/>
          </a:bodyPr>
          <a:lstStyle/>
          <a:p>
            <a:pPr marL="0" indent="0">
              <a:lnSpc>
                <a:spcPct val="100000"/>
              </a:lnSpc>
              <a:spcBef>
                <a:spcPts val="0"/>
              </a:spcBef>
              <a:buNone/>
              <a:defRPr/>
            </a:pPr>
            <a:r>
              <a:rPr lang="en-US" dirty="0"/>
              <a:t>According to the American Public Health Association (APHA), “a CHW is a frontline public health worker who is a trusted member of and/or has an unusually close understanding of the community served. </a:t>
            </a:r>
          </a:p>
          <a:p>
            <a:pPr marL="0" indent="0">
              <a:lnSpc>
                <a:spcPct val="100000"/>
              </a:lnSpc>
              <a:spcBef>
                <a:spcPts val="0"/>
              </a:spcBef>
              <a:spcAft>
                <a:spcPts val="600"/>
              </a:spcAft>
              <a:buNone/>
              <a:defRPr/>
            </a:pPr>
            <a:endParaRPr lang="en-US" sz="1400" dirty="0"/>
          </a:p>
          <a:p>
            <a:pPr marL="0" indent="0">
              <a:lnSpc>
                <a:spcPct val="100000"/>
              </a:lnSpc>
              <a:spcBef>
                <a:spcPts val="0"/>
              </a:spcBef>
              <a:buNone/>
              <a:defRPr/>
            </a:pPr>
            <a:r>
              <a:rPr lang="en-US" dirty="0"/>
              <a:t>This trusting relationship enables the CHW to serve as a liaison/link/intermediary between health/social services and the community to facilitate access to services and improve the quality and cultural competence of service delivery. </a:t>
            </a:r>
          </a:p>
          <a:p>
            <a:pPr marL="0" indent="0">
              <a:lnSpc>
                <a:spcPct val="100000"/>
              </a:lnSpc>
              <a:spcBef>
                <a:spcPts val="0"/>
              </a:spcBef>
              <a:spcAft>
                <a:spcPts val="600"/>
              </a:spcAft>
              <a:buNone/>
              <a:defRPr/>
            </a:pPr>
            <a:endParaRPr lang="en-US" sz="1400" dirty="0"/>
          </a:p>
          <a:p>
            <a:pPr marL="0" indent="0">
              <a:lnSpc>
                <a:spcPct val="100000"/>
              </a:lnSpc>
              <a:spcBef>
                <a:spcPts val="0"/>
              </a:spcBef>
              <a:spcAft>
                <a:spcPts val="600"/>
              </a:spcAft>
              <a:buNone/>
              <a:defRPr/>
            </a:pPr>
            <a:r>
              <a:rPr lang="en-US" dirty="0"/>
              <a:t>A CHW also builds individual and community capacity by increasing health knowledge and self-sufficiency through a range of activities such as outreach, community education, informal counseling, social support and advocacy.”</a:t>
            </a:r>
          </a:p>
          <a:p>
            <a:pPr lvl="0"/>
            <a:endParaRPr lang="en-US" b="1"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8</a:t>
            </a:fld>
            <a:endParaRPr lang="en-US" dirty="0"/>
          </a:p>
        </p:txBody>
      </p:sp>
    </p:spTree>
    <p:extLst>
      <p:ext uri="{BB962C8B-B14F-4D97-AF65-F5344CB8AC3E}">
        <p14:creationId xmlns:p14="http://schemas.microsoft.com/office/powerpoint/2010/main" val="2426330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399"/>
            <a:ext cx="10972800" cy="838201"/>
          </a:xfrm>
        </p:spPr>
        <p:txBody>
          <a:bodyPr>
            <a:normAutofit/>
          </a:bodyPr>
          <a:lstStyle/>
          <a:p>
            <a:pPr algn="ctr"/>
            <a:r>
              <a:rPr lang="en-US" sz="4000" b="1" dirty="0" smtClean="0">
                <a:solidFill>
                  <a:schemeClr val="accent1">
                    <a:lumMod val="75000"/>
                  </a:schemeClr>
                </a:solidFill>
                <a:latin typeface="+mn-lt"/>
              </a:rPr>
              <a:t>Why the focus on the term of CHW?</a:t>
            </a:r>
            <a:endParaRPr lang="en-US" sz="4000" b="1" dirty="0">
              <a:solidFill>
                <a:schemeClr val="accent1">
                  <a:lumMod val="75000"/>
                </a:schemeClr>
              </a:solidFill>
              <a:latin typeface="+mn-lt"/>
            </a:endParaRPr>
          </a:p>
        </p:txBody>
      </p:sp>
      <p:sp>
        <p:nvSpPr>
          <p:cNvPr id="6" name="Content Placeholder 5"/>
          <p:cNvSpPr>
            <a:spLocks noGrp="1"/>
          </p:cNvSpPr>
          <p:nvPr>
            <p:ph idx="1"/>
          </p:nvPr>
        </p:nvSpPr>
        <p:spPr>
          <a:xfrm>
            <a:off x="381000" y="1143000"/>
            <a:ext cx="11201400" cy="4724400"/>
          </a:xfrm>
        </p:spPr>
        <p:txBody>
          <a:bodyPr>
            <a:noAutofit/>
          </a:bodyPr>
          <a:lstStyle/>
          <a:p>
            <a:pPr lvl="0"/>
            <a:r>
              <a:rPr lang="en-US" dirty="0" smtClean="0">
                <a:solidFill>
                  <a:srgbClr val="0F4D7B"/>
                </a:solidFill>
              </a:rPr>
              <a:t>The job functions and public health roles of CHWs have always contained </a:t>
            </a:r>
            <a:r>
              <a:rPr lang="en-US" dirty="0" smtClean="0"/>
              <a:t>peer-based roles historically used in Ryan White HIV/AIDS Programs</a:t>
            </a:r>
          </a:p>
          <a:p>
            <a:pPr lvl="0"/>
            <a:r>
              <a:rPr lang="en-US" dirty="0" smtClean="0">
                <a:solidFill>
                  <a:srgbClr val="0F4D7B"/>
                </a:solidFill>
              </a:rPr>
              <a:t>The dramatic improvements in HIV care including clinical outcomes and increased life expectancy of people living with HIV (PLWH) </a:t>
            </a:r>
            <a:r>
              <a:rPr lang="en-US" dirty="0" smtClean="0"/>
              <a:t>means that HIV is mirroring other chronic disease conditions</a:t>
            </a:r>
            <a:endParaRPr lang="en-US" dirty="0" smtClean="0">
              <a:solidFill>
                <a:srgbClr val="0F4D7B"/>
              </a:solidFill>
            </a:endParaRPr>
          </a:p>
          <a:p>
            <a:pPr lvl="0"/>
            <a:r>
              <a:rPr lang="en-US" dirty="0" smtClean="0"/>
              <a:t>The CHW professional community continues to advance in professionalizing the roles and competencies of these peer-based positions</a:t>
            </a:r>
          </a:p>
          <a:p>
            <a:pPr lvl="0"/>
            <a:r>
              <a:rPr lang="en-US" dirty="0" smtClean="0">
                <a:solidFill>
                  <a:srgbClr val="0F4D7B"/>
                </a:solidFill>
              </a:rPr>
              <a:t>By fully incorporating CHWs, this shift facilitates the adoption and sharing of a growing body of CHW training and professional development resources that exist to promote skills for use in the field</a:t>
            </a:r>
            <a:endParaRPr lang="en-US" dirty="0">
              <a:solidFill>
                <a:srgbClr val="0F4D7B"/>
              </a:solidFill>
            </a:endParaRPr>
          </a:p>
        </p:txBody>
      </p:sp>
      <p:sp>
        <p:nvSpPr>
          <p:cNvPr id="4" name="Slide Number Placeholder 3"/>
          <p:cNvSpPr>
            <a:spLocks noGrp="1"/>
          </p:cNvSpPr>
          <p:nvPr>
            <p:ph type="sldNum" sz="quarter" idx="12"/>
          </p:nvPr>
        </p:nvSpPr>
        <p:spPr>
          <a:xfrm>
            <a:off x="9372600" y="6492875"/>
            <a:ext cx="2743200" cy="365125"/>
          </a:xfrm>
        </p:spPr>
        <p:txBody>
          <a:bodyPr/>
          <a:lstStyle/>
          <a:p>
            <a:fld id="{F9ECA865-404D-4A57-9AC1-FD3038CC100D}" type="slidenum">
              <a:rPr lang="en-US" smtClean="0"/>
              <a:pPr/>
              <a:t>9</a:t>
            </a:fld>
            <a:endParaRPr lang="en-US" dirty="0"/>
          </a:p>
        </p:txBody>
      </p:sp>
    </p:spTree>
    <p:extLst>
      <p:ext uri="{BB962C8B-B14F-4D97-AF65-F5344CB8AC3E}">
        <p14:creationId xmlns:p14="http://schemas.microsoft.com/office/powerpoint/2010/main" val="17509858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Presentation Title]&amp;#x0D;&amp;#x0A;[Date]&amp;quot;&quot;/&gt;&lt;property id=&quot;20307&quot; value=&quot;256&quot;/&gt;&lt;/object&gt;&lt;object type=&quot;3&quot; unique_id=&quot;10004&quot;&gt;&lt;property id=&quot;20148&quot; value=&quot;5&quot;/&gt;&lt;property id=&quot;20300&quot; value=&quot;Slide 2 - &amp;quot;[Slide Header]&amp;#x0D;&amp;#x0A;[Subheading] &amp;quot;&quot;/&gt;&lt;property id=&quot;20307&quot; value=&quot;262&quot;/&gt;&lt;/object&gt;&lt;object type=&quot;3&quot; unique_id=&quot;10023&quot;&gt;&lt;property id=&quot;20148&quot; value=&quot;5&quot;/&gt;&lt;property id=&quot;20300&quot; value=&quot;Slide 3 - &amp;quot;Contact Information (last slide)&amp;#x0D;&amp;#x0A;&amp;quot;&quot;/&gt;&lt;property id=&quot;20307&quot; value=&quot;263&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Custom 39">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44546A"/>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using Grand Rounds">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4-3-Medical_Mosaic_template">
  <a:themeElements>
    <a:clrScheme name="Custom 8">
      <a:dk1>
        <a:sysClr val="windowText" lastClr="000000"/>
      </a:dk1>
      <a:lt1>
        <a:sysClr val="window" lastClr="FFFFFF"/>
      </a:lt1>
      <a:dk2>
        <a:srgbClr val="1C4A26"/>
      </a:dk2>
      <a:lt2>
        <a:srgbClr val="EEECE1"/>
      </a:lt2>
      <a:accent1>
        <a:srgbClr val="9C9F49"/>
      </a:accent1>
      <a:accent2>
        <a:srgbClr val="C59518"/>
      </a:accent2>
      <a:accent3>
        <a:srgbClr val="4C4C4C"/>
      </a:accent3>
      <a:accent4>
        <a:srgbClr val="99CC99"/>
      </a:accent4>
      <a:accent5>
        <a:srgbClr val="CCCC99"/>
      </a:accent5>
      <a:accent6>
        <a:srgbClr val="669966"/>
      </a:accent6>
      <a:hlink>
        <a:srgbClr val="008000"/>
      </a:hlink>
      <a:folHlink>
        <a:srgbClr val="999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6.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AB4D0CEFC6B84087C1D399CE94E8BF" ma:contentTypeVersion="8" ma:contentTypeDescription="Create a new document." ma:contentTypeScope="" ma:versionID="9797de2d9e7bff9535dc8206e10466fa">
  <xsd:schema xmlns:xsd="http://www.w3.org/2001/XMLSchema" xmlns:xs="http://www.w3.org/2001/XMLSchema" xmlns:p="http://schemas.microsoft.com/office/2006/metadata/properties" xmlns:ns2="5439193d-6489-428d-a877-177eeb04ceb1" xmlns:ns3="68810ace-306f-4429-8e6f-eb01f6d4048b" targetNamespace="http://schemas.microsoft.com/office/2006/metadata/properties" ma:root="true" ma:fieldsID="a4015d8f473885170ac38a7e36bba98d" ns2:_="" ns3:_="">
    <xsd:import namespace="5439193d-6489-428d-a877-177eeb04ceb1"/>
    <xsd:import namespace="68810ace-306f-4429-8e6f-eb01f6d4048b"/>
    <xsd:element name="properties">
      <xsd:complexType>
        <xsd:sequence>
          <xsd:element name="documentManagement">
            <xsd:complexType>
              <xsd:all>
                <xsd:element ref="ns2:_dlc_DocId" minOccurs="0"/>
                <xsd:element ref="ns2:_dlc_DocIdUrl" minOccurs="0"/>
                <xsd:element ref="ns2:_dlc_DocIdPersistId" minOccurs="0"/>
                <xsd:element ref="ns3:Show_x003f_" minOccurs="0"/>
                <xsd:element ref="ns3:Request_x0020_ID_x0020__x002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9193d-6489-428d-a877-177eeb04ceb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8810ace-306f-4429-8e6f-eb01f6d4048b" elementFormDefault="qualified">
    <xsd:import namespace="http://schemas.microsoft.com/office/2006/documentManagement/types"/>
    <xsd:import namespace="http://schemas.microsoft.com/office/infopath/2007/PartnerControls"/>
    <xsd:element name="Show_x003f_" ma:index="11" nillable="true" ma:displayName="Show?" ma:default="No" ma:format="Dropdown" ma:hidden="true" ma:internalName="Show_x003f_" ma:readOnly="false">
      <xsd:simpleType>
        <xsd:restriction base="dms:Choice">
          <xsd:enumeration value="Yes"/>
          <xsd:enumeration value="No"/>
        </xsd:restriction>
      </xsd:simpleType>
    </xsd:element>
    <xsd:element name="Request_x0020_ID_x0020__x0023_" ma:index="12" nillable="true" ma:displayName="Request ID #" ma:internalName="Request_x0020_ID_x0020__x0023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quest_x0020_ID_x0020__x0023_ xmlns="68810ace-306f-4429-8e6f-eb01f6d4048b">279</Request_x0020_ID_x0020__x0023_>
    <Show_x003f_ xmlns="68810ace-306f-4429-8e6f-eb01f6d4048b">No</Show_x003f_>
    <_dlc_DocId xmlns="5439193d-6489-428d-a877-177eeb04ceb1">HABDOC-2092423314-260</_dlc_DocId>
    <_dlc_DocIdUrl xmlns="5439193d-6489-428d-a877-177eeb04ceb1">
      <Url>https://sharepoint.hrsa.gov/sites/hab/Communities/Communication/_layouts/15/DocIdRedir.aspx?ID=HABDOC-2092423314-260</Url>
      <Description>HABDOC-2092423314-260</Description>
    </_dlc_DocIdUrl>
  </documentManagement>
</p:properties>
</file>

<file path=customXml/item4.xml><?xml version="1.0" encoding="utf-8"?>
<?mso-contentType ?>
<SharedContentType xmlns="Microsoft.SharePoint.Taxonomy.ContentTypeSync" SourceId="13ff120d-8bd5-4291-a148-70db8d7e9204" ContentTypeId="0x01"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1FFAAB4-EF7A-4A0F-B2F5-A0EF533B03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39193d-6489-428d-a877-177eeb04ceb1"/>
    <ds:schemaRef ds:uri="68810ace-306f-4429-8e6f-eb01f6d404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CD16AF-2296-4B24-B074-66D36D021EC3}">
  <ds:schemaRefs>
    <ds:schemaRef ds:uri="http://schemas.microsoft.com/sharepoint/v3/contenttype/forms"/>
  </ds:schemaRefs>
</ds:datastoreItem>
</file>

<file path=customXml/itemProps3.xml><?xml version="1.0" encoding="utf-8"?>
<ds:datastoreItem xmlns:ds="http://schemas.openxmlformats.org/officeDocument/2006/customXml" ds:itemID="{DF0BF6B8-FF89-4F32-9704-AC50F42B7E3B}">
  <ds:schemaRefs>
    <ds:schemaRef ds:uri="http://purl.org/dc/dcmitype/"/>
    <ds:schemaRef ds:uri="http://purl.org/dc/terms/"/>
    <ds:schemaRef ds:uri="68810ace-306f-4429-8e6f-eb01f6d4048b"/>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5439193d-6489-428d-a877-177eeb04ceb1"/>
    <ds:schemaRef ds:uri="http://schemas.microsoft.com/office/2006/metadata/properties"/>
  </ds:schemaRefs>
</ds:datastoreItem>
</file>

<file path=customXml/itemProps4.xml><?xml version="1.0" encoding="utf-8"?>
<ds:datastoreItem xmlns:ds="http://schemas.openxmlformats.org/officeDocument/2006/customXml" ds:itemID="{FE86F2A1-3CF4-43E3-A162-2001ABF1CC20}">
  <ds:schemaRefs>
    <ds:schemaRef ds:uri="Microsoft.SharePoint.Taxonomy.ContentTypeSync"/>
  </ds:schemaRefs>
</ds:datastoreItem>
</file>

<file path=customXml/itemProps5.xml><?xml version="1.0" encoding="utf-8"?>
<ds:datastoreItem xmlns:ds="http://schemas.openxmlformats.org/officeDocument/2006/customXml" ds:itemID="{B5A2FBF3-CAC8-47CC-9241-ABEEC6CFF0A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5946</TotalTime>
  <Words>4121</Words>
  <Application>Microsoft Office PowerPoint</Application>
  <PresentationFormat>Widescreen</PresentationFormat>
  <Paragraphs>641</Paragraphs>
  <Slides>53</Slides>
  <Notes>15</Notes>
  <HiddenSlides>0</HiddenSlides>
  <MMClips>0</MMClips>
  <ScaleCrop>false</ScaleCrop>
  <HeadingPairs>
    <vt:vector size="6" baseType="variant">
      <vt:variant>
        <vt:lpstr>Fonts Used</vt:lpstr>
      </vt:variant>
      <vt:variant>
        <vt:i4>17</vt:i4>
      </vt:variant>
      <vt:variant>
        <vt:lpstr>Theme</vt:lpstr>
      </vt:variant>
      <vt:variant>
        <vt:i4>6</vt:i4>
      </vt:variant>
      <vt:variant>
        <vt:lpstr>Slide Titles</vt:lpstr>
      </vt:variant>
      <vt:variant>
        <vt:i4>53</vt:i4>
      </vt:variant>
    </vt:vector>
  </HeadingPairs>
  <TitlesOfParts>
    <vt:vector size="76" baseType="lpstr">
      <vt:lpstr>ＭＳ Ｐゴシック</vt:lpstr>
      <vt:lpstr>Arial</vt:lpstr>
      <vt:lpstr>Arial Narrow</vt:lpstr>
      <vt:lpstr>Avenir</vt:lpstr>
      <vt:lpstr>Avenir Book</vt:lpstr>
      <vt:lpstr>Avenir Heavy</vt:lpstr>
      <vt:lpstr>Avenir Roman</vt:lpstr>
      <vt:lpstr>Bell MT</vt:lpstr>
      <vt:lpstr>Calibri</vt:lpstr>
      <vt:lpstr>Calibri Light</vt:lpstr>
      <vt:lpstr>Century Gothic</vt:lpstr>
      <vt:lpstr>Gill Sans MT</vt:lpstr>
      <vt:lpstr>Helvetica</vt:lpstr>
      <vt:lpstr>Josefin Sans</vt:lpstr>
      <vt:lpstr>Times New Roman</vt:lpstr>
      <vt:lpstr>Tw Cen MT</vt:lpstr>
      <vt:lpstr>Wingdings</vt:lpstr>
      <vt:lpstr>Office Theme</vt:lpstr>
      <vt:lpstr>Custom Design</vt:lpstr>
      <vt:lpstr>Housing Grand Rounds</vt:lpstr>
      <vt:lpstr>4-3-Medical_Mosaic_template</vt:lpstr>
      <vt:lpstr>Vapor Trail</vt:lpstr>
      <vt:lpstr>Gallery</vt:lpstr>
      <vt:lpstr>Improving Linkage and Retention In Care: Integrating Community Health Workers into Multidisciplinary Care Teams  December 13, 2018</vt:lpstr>
      <vt:lpstr>Disclosures</vt:lpstr>
      <vt:lpstr>Health Resources and Services Administration (HRSA) Overview</vt:lpstr>
      <vt:lpstr>HIV/AIDS Bureau Vision and Mission</vt:lpstr>
      <vt:lpstr>Ryan White HIV/AIDS Program</vt:lpstr>
      <vt:lpstr>Agenda</vt:lpstr>
      <vt:lpstr>Learning Outcomes </vt:lpstr>
      <vt:lpstr>What is a CHW?</vt:lpstr>
      <vt:lpstr>Why the focus on the term of CHW?</vt:lpstr>
      <vt:lpstr>CHW work in multiple settings</vt:lpstr>
      <vt:lpstr>CHWs increase access to:</vt:lpstr>
      <vt:lpstr>CHWs address diverse health issues</vt:lpstr>
      <vt:lpstr>Staff Position Titles under the CHW Umbrella</vt:lpstr>
      <vt:lpstr>HRSA CHW Project </vt:lpstr>
      <vt:lpstr>CHW Project Goals</vt:lpstr>
      <vt:lpstr>PowerPoint Presentation</vt:lpstr>
      <vt:lpstr>PowerPoint Presentation</vt:lpstr>
      <vt:lpstr>PowerPoint Presentation</vt:lpstr>
      <vt:lpstr>Defining CHW Curriculum &amp; Training </vt:lpstr>
      <vt:lpstr>CHW Roles: CHW Core Consensus (C3) Project</vt:lpstr>
      <vt:lpstr>CHW Common Core Project </vt:lpstr>
      <vt:lpstr>CHWs in Ryan White</vt:lpstr>
      <vt:lpstr>Preliminary Findings from CHW Project</vt:lpstr>
      <vt:lpstr>Preliminary Challenges in CHW integration</vt:lpstr>
      <vt:lpstr>Where do CHWs fit in Ryan White HIV/AIDS Programs?</vt:lpstr>
      <vt:lpstr>Incorporating CHWs into RWHAP programs and clinics </vt:lpstr>
      <vt:lpstr>Incorporating CHWs into RWHAP programs and clinics</vt:lpstr>
      <vt:lpstr>Experiences from the field</vt:lpstr>
      <vt:lpstr>University of Alabama at Birmingham  (UAB) 1917 Clinic Tommy Williams – CHW Dominique Hector - CHW Kelly Ross-Davis – Administrative Supervisor Kathy Gaddis – Clinical Supervisor   </vt:lpstr>
      <vt:lpstr>Health Outcomes</vt:lpstr>
      <vt:lpstr>Gender and Race</vt:lpstr>
      <vt:lpstr>Income and Insurance </vt:lpstr>
      <vt:lpstr>Services Provided</vt:lpstr>
      <vt:lpstr>UAB 1917 Clinic CHW Team</vt:lpstr>
      <vt:lpstr>What we plan to achieve…</vt:lpstr>
      <vt:lpstr>PowerPoint Presentation</vt:lpstr>
      <vt:lpstr> UAB 1917 Clinic – LS2: Agency Updates SCORPIO Study – Serving Communities. Offering resources. Partnering in Outcomes. (Spring 2018) </vt:lpstr>
      <vt:lpstr>                  UAB 1917 Clinic – LS3: Agency Spotlight SCORPIO Study – Serving Communities. Offering resources. Partnering in Outcomes. (Summer 2018) </vt:lpstr>
      <vt:lpstr>Lessons Learned</vt:lpstr>
      <vt:lpstr>      ECU Adult specialty care</vt:lpstr>
      <vt:lpstr>Overview of ECU HIV Program (ECUHIVP)  </vt:lpstr>
      <vt:lpstr>ECUHIVP - One Stop Clinic and Service Provided</vt:lpstr>
      <vt:lpstr>PowerPoint Presentation</vt:lpstr>
      <vt:lpstr>CHW Project Goals and Strategies</vt:lpstr>
      <vt:lpstr>ECU HIV Program – CHw Initiative</vt:lpstr>
      <vt:lpstr>CHW Program Challenges</vt:lpstr>
      <vt:lpstr>Lessons Learned </vt:lpstr>
      <vt:lpstr>CHWs Accomplishments and Next Steps</vt:lpstr>
      <vt:lpstr>PowerPoint Presentation</vt:lpstr>
      <vt:lpstr>Panel Question and Answers </vt:lpstr>
      <vt:lpstr>Contact Information</vt:lpstr>
      <vt:lpstr>Connect with HRSA</vt:lpstr>
      <vt:lpstr>Obtaining CME/CE Credit</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Linkage and Retention In Care: Integrating Community Health Workers into Multidisciplinary Care Teams</dc:title>
  <dc:creator>HRSA</dc:creator>
  <cp:lastModifiedBy>Windows User</cp:lastModifiedBy>
  <cp:revision>143</cp:revision>
  <dcterms:created xsi:type="dcterms:W3CDTF">2015-04-01T01:31:28Z</dcterms:created>
  <dcterms:modified xsi:type="dcterms:W3CDTF">2018-12-13T16:48:34Z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0x01010032AB4D0CEFC6B84087C1D399CE94E8BF</vt:lpwstr>
  </property>
  <property fmtid="{D5CDD505-2E9C-101B-9397-08002B2CF9AE}" pid="3" name="_dlc_DocIdItemGuid">
    <vt:lpwstr>5210c139-151e-4dfb-9976-99bb5f6f5629</vt:lpwstr>
  </property>
</Properties>
</file>