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sldIdLst>
    <p:sldId id="256" r:id="rId5"/>
    <p:sldId id="257" r:id="rId6"/>
    <p:sldId id="258" r:id="rId7"/>
    <p:sldId id="314" r:id="rId8"/>
    <p:sldId id="260" r:id="rId9"/>
    <p:sldId id="261" r:id="rId10"/>
    <p:sldId id="262" r:id="rId11"/>
    <p:sldId id="263" r:id="rId12"/>
    <p:sldId id="264" r:id="rId13"/>
    <p:sldId id="265" r:id="rId14"/>
    <p:sldId id="266" r:id="rId15"/>
    <p:sldId id="267" r:id="rId16"/>
    <p:sldId id="270" r:id="rId17"/>
    <p:sldId id="268" r:id="rId18"/>
    <p:sldId id="273" r:id="rId19"/>
    <p:sldId id="275" r:id="rId20"/>
    <p:sldId id="312" r:id="rId21"/>
    <p:sldId id="276" r:id="rId22"/>
    <p:sldId id="277" r:id="rId23"/>
    <p:sldId id="278" r:id="rId24"/>
    <p:sldId id="279" r:id="rId25"/>
    <p:sldId id="280" r:id="rId26"/>
    <p:sldId id="281" r:id="rId27"/>
    <p:sldId id="282" r:id="rId28"/>
    <p:sldId id="283" r:id="rId29"/>
    <p:sldId id="284" r:id="rId30"/>
    <p:sldId id="297" r:id="rId31"/>
    <p:sldId id="298" r:id="rId32"/>
    <p:sldId id="313" r:id="rId33"/>
    <p:sldId id="299" r:id="rId34"/>
    <p:sldId id="300" r:id="rId35"/>
    <p:sldId id="301" r:id="rId36"/>
    <p:sldId id="302" r:id="rId37"/>
    <p:sldId id="303" r:id="rId38"/>
    <p:sldId id="304" r:id="rId39"/>
    <p:sldId id="305" r:id="rId40"/>
    <p:sldId id="306" r:id="rId41"/>
    <p:sldId id="307" r:id="rId42"/>
    <p:sldId id="308" r:id="rId43"/>
    <p:sldId id="309" r:id="rId44"/>
    <p:sldId id="310" r:id="rId45"/>
    <p:sldId id="311" r:id="rId46"/>
    <p:sldId id="315" r:id="rId47"/>
    <p:sldId id="286" r:id="rId48"/>
    <p:sldId id="287" r:id="rId49"/>
    <p:sldId id="288" r:id="rId50"/>
    <p:sldId id="290" r:id="rId51"/>
    <p:sldId id="291" r:id="rId52"/>
    <p:sldId id="292" r:id="rId53"/>
    <p:sldId id="293" r:id="rId54"/>
    <p:sldId id="294" r:id="rId55"/>
    <p:sldId id="289" r:id="rId56"/>
    <p:sldId id="295" r:id="rId57"/>
    <p:sldId id="29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FF"/>
    <a:srgbClr val="7D7DFF"/>
    <a:srgbClr val="0E12B2"/>
    <a:srgbClr val="095895"/>
    <a:srgbClr val="0958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23" autoAdjust="0"/>
    <p:restoredTop sz="94599"/>
  </p:normalViewPr>
  <p:slideViewPr>
    <p:cSldViewPr snapToGrid="0">
      <p:cViewPr>
        <p:scale>
          <a:sx n="50" d="100"/>
          <a:sy n="50" d="100"/>
        </p:scale>
        <p:origin x="864" y="3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3.xml.rels><?xml version="1.0" encoding="UTF-8" standalone="yes"?>
<Relationships xmlns="http://schemas.openxmlformats.org/package/2006/relationships"><Relationship Id="rId1" Type="http://schemas.openxmlformats.org/officeDocument/2006/relationships/image" Target="../media/image32.jpg"/></Relationships>
</file>

<file path=ppt/diagrams/_rels/drawing3.xml.rels><?xml version="1.0" encoding="UTF-8" standalone="yes"?>
<Relationships xmlns="http://schemas.openxmlformats.org/package/2006/relationships"><Relationship Id="rId1" Type="http://schemas.openxmlformats.org/officeDocument/2006/relationships/image" Target="../media/image32.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E2B7D3-3AFF-4453-A3D8-3BA7D192C79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B6479CCC-3583-42C7-93FB-A3E98436730E}">
      <dgm:prSet phldrT="[Text]"/>
      <dgm:spPr/>
      <dgm:t>
        <a:bodyPr/>
        <a:lstStyle/>
        <a:p>
          <a:r>
            <a:rPr lang="en-US" dirty="0" smtClean="0"/>
            <a:t>Quantitative Evaluation</a:t>
          </a:r>
          <a:endParaRPr lang="en-US" dirty="0"/>
        </a:p>
      </dgm:t>
    </dgm:pt>
    <dgm:pt modelId="{AE88C46D-3FB2-46EB-9A87-414BB2C11A67}" type="parTrans" cxnId="{3814298E-B82C-4070-87C3-258F95BF957D}">
      <dgm:prSet/>
      <dgm:spPr/>
      <dgm:t>
        <a:bodyPr/>
        <a:lstStyle/>
        <a:p>
          <a:endParaRPr lang="en-US"/>
        </a:p>
      </dgm:t>
    </dgm:pt>
    <dgm:pt modelId="{0CBF4D29-B431-49AC-BD1A-F55684344FB2}" type="sibTrans" cxnId="{3814298E-B82C-4070-87C3-258F95BF957D}">
      <dgm:prSet/>
      <dgm:spPr/>
      <dgm:t>
        <a:bodyPr/>
        <a:lstStyle/>
        <a:p>
          <a:endParaRPr lang="en-US"/>
        </a:p>
      </dgm:t>
    </dgm:pt>
    <dgm:pt modelId="{AA2FBAAB-EA72-4A6B-96D3-66010F8EA248}">
      <dgm:prSet phldrT="[Text]"/>
      <dgm:spPr/>
      <dgm:t>
        <a:bodyPr/>
        <a:lstStyle/>
        <a:p>
          <a:r>
            <a:rPr lang="en-US" dirty="0" smtClean="0"/>
            <a:t>Patient Survey</a:t>
          </a:r>
          <a:endParaRPr lang="en-US" dirty="0"/>
        </a:p>
      </dgm:t>
    </dgm:pt>
    <dgm:pt modelId="{2769AC92-734E-4D61-A5C5-D8D7793221C9}" type="parTrans" cxnId="{4F0D6914-7BE0-4706-9AF0-67F63FB93DC7}">
      <dgm:prSet/>
      <dgm:spPr/>
      <dgm:t>
        <a:bodyPr/>
        <a:lstStyle/>
        <a:p>
          <a:endParaRPr lang="en-US"/>
        </a:p>
      </dgm:t>
    </dgm:pt>
    <dgm:pt modelId="{F7AB03CE-D2D8-402E-9F55-A5C3CE56DE3D}" type="sibTrans" cxnId="{4F0D6914-7BE0-4706-9AF0-67F63FB93DC7}">
      <dgm:prSet/>
      <dgm:spPr/>
      <dgm:t>
        <a:bodyPr/>
        <a:lstStyle/>
        <a:p>
          <a:endParaRPr lang="en-US"/>
        </a:p>
      </dgm:t>
    </dgm:pt>
    <dgm:pt modelId="{15419A45-7767-4BA9-A549-B6745A7AF138}">
      <dgm:prSet phldrT="[Text]"/>
      <dgm:spPr/>
      <dgm:t>
        <a:bodyPr/>
        <a:lstStyle/>
        <a:p>
          <a:r>
            <a:rPr lang="en-US" dirty="0" smtClean="0"/>
            <a:t>Intervention Exposure</a:t>
          </a:r>
          <a:endParaRPr lang="en-US" dirty="0"/>
        </a:p>
      </dgm:t>
    </dgm:pt>
    <dgm:pt modelId="{D1327877-9799-40FB-B048-2A6D0F8F6595}" type="parTrans" cxnId="{07D2A449-C952-4AA9-858A-5FEF99FFE651}">
      <dgm:prSet/>
      <dgm:spPr/>
      <dgm:t>
        <a:bodyPr/>
        <a:lstStyle/>
        <a:p>
          <a:endParaRPr lang="en-US"/>
        </a:p>
      </dgm:t>
    </dgm:pt>
    <dgm:pt modelId="{6F86D12C-CCA2-4A89-8892-962CEAAF04E0}" type="sibTrans" cxnId="{07D2A449-C952-4AA9-858A-5FEF99FFE651}">
      <dgm:prSet/>
      <dgm:spPr/>
      <dgm:t>
        <a:bodyPr/>
        <a:lstStyle/>
        <a:p>
          <a:endParaRPr lang="en-US"/>
        </a:p>
      </dgm:t>
    </dgm:pt>
    <dgm:pt modelId="{63BAA998-0251-4DD7-961E-33A7F2B41F69}">
      <dgm:prSet phldrT="[Text]"/>
      <dgm:spPr/>
      <dgm:t>
        <a:bodyPr/>
        <a:lstStyle/>
        <a:p>
          <a:r>
            <a:rPr lang="en-US" dirty="0" smtClean="0"/>
            <a:t>Qualitative Evaluation</a:t>
          </a:r>
          <a:endParaRPr lang="en-US" dirty="0"/>
        </a:p>
      </dgm:t>
    </dgm:pt>
    <dgm:pt modelId="{BBBC9852-A4FE-467D-B7AF-FB291062B4AB}" type="parTrans" cxnId="{8D2A6D06-C690-4C5B-B78D-379A4BB3D3C5}">
      <dgm:prSet/>
      <dgm:spPr/>
      <dgm:t>
        <a:bodyPr/>
        <a:lstStyle/>
        <a:p>
          <a:endParaRPr lang="en-US"/>
        </a:p>
      </dgm:t>
    </dgm:pt>
    <dgm:pt modelId="{950BFE68-A8C6-40CB-86CE-B171B83994ED}" type="sibTrans" cxnId="{8D2A6D06-C690-4C5B-B78D-379A4BB3D3C5}">
      <dgm:prSet/>
      <dgm:spPr/>
      <dgm:t>
        <a:bodyPr/>
        <a:lstStyle/>
        <a:p>
          <a:endParaRPr lang="en-US"/>
        </a:p>
      </dgm:t>
    </dgm:pt>
    <dgm:pt modelId="{0E0E93BA-C86B-4847-94C5-568253597703}">
      <dgm:prSet phldrT="[Text]"/>
      <dgm:spPr/>
      <dgm:t>
        <a:bodyPr/>
        <a:lstStyle/>
        <a:p>
          <a:r>
            <a:rPr lang="en-US" dirty="0" smtClean="0"/>
            <a:t>Secondary Data Analysis</a:t>
          </a:r>
          <a:endParaRPr lang="en-US" dirty="0"/>
        </a:p>
      </dgm:t>
    </dgm:pt>
    <dgm:pt modelId="{A4DCBF6E-6233-490E-B2AC-A9D411107B25}" type="parTrans" cxnId="{751858FE-E71F-4FC1-A746-E97A1B81AE79}">
      <dgm:prSet/>
      <dgm:spPr/>
      <dgm:t>
        <a:bodyPr/>
        <a:lstStyle/>
        <a:p>
          <a:endParaRPr lang="en-US"/>
        </a:p>
      </dgm:t>
    </dgm:pt>
    <dgm:pt modelId="{1F8B40D1-5CBA-4F9B-92C3-95685535B78D}" type="sibTrans" cxnId="{751858FE-E71F-4FC1-A746-E97A1B81AE79}">
      <dgm:prSet/>
      <dgm:spPr/>
      <dgm:t>
        <a:bodyPr/>
        <a:lstStyle/>
        <a:p>
          <a:endParaRPr lang="en-US"/>
        </a:p>
      </dgm:t>
    </dgm:pt>
    <dgm:pt modelId="{D2A41E20-6E82-4031-AF31-4C45EDBC3F2E}">
      <dgm:prSet phldrT="[Text]"/>
      <dgm:spPr/>
      <dgm:t>
        <a:bodyPr/>
        <a:lstStyle/>
        <a:p>
          <a:r>
            <a:rPr lang="en-US" dirty="0" smtClean="0"/>
            <a:t>Key Informant Interviews</a:t>
          </a:r>
          <a:endParaRPr lang="en-US" dirty="0"/>
        </a:p>
      </dgm:t>
    </dgm:pt>
    <dgm:pt modelId="{17DD7DC5-DBB6-4A08-84B5-7E3EE02A0A51}" type="parTrans" cxnId="{7A11779E-EAB0-42FF-8B3C-0D8CABFBC348}">
      <dgm:prSet/>
      <dgm:spPr/>
      <dgm:t>
        <a:bodyPr/>
        <a:lstStyle/>
        <a:p>
          <a:endParaRPr lang="en-US"/>
        </a:p>
      </dgm:t>
    </dgm:pt>
    <dgm:pt modelId="{810B86A4-5220-4DF4-BB99-1AFA6222FF3C}" type="sibTrans" cxnId="{7A11779E-EAB0-42FF-8B3C-0D8CABFBC348}">
      <dgm:prSet/>
      <dgm:spPr/>
      <dgm:t>
        <a:bodyPr/>
        <a:lstStyle/>
        <a:p>
          <a:endParaRPr lang="en-US"/>
        </a:p>
      </dgm:t>
    </dgm:pt>
    <dgm:pt modelId="{EC8D4F00-9DA5-4A13-8A5C-EB901334A631}">
      <dgm:prSet phldrT="[Text]"/>
      <dgm:spPr/>
      <dgm:t>
        <a:bodyPr/>
        <a:lstStyle/>
        <a:p>
          <a:r>
            <a:rPr lang="en-US" dirty="0" smtClean="0"/>
            <a:t>Economic Analysis</a:t>
          </a:r>
          <a:endParaRPr lang="en-US" dirty="0"/>
        </a:p>
      </dgm:t>
    </dgm:pt>
    <dgm:pt modelId="{D7D76023-089D-4050-A30B-68322580C1C4}" type="parTrans" cxnId="{B9929FB2-05E8-447A-82D0-1A4F62BD9463}">
      <dgm:prSet/>
      <dgm:spPr/>
      <dgm:t>
        <a:bodyPr/>
        <a:lstStyle/>
        <a:p>
          <a:endParaRPr lang="en-US"/>
        </a:p>
      </dgm:t>
    </dgm:pt>
    <dgm:pt modelId="{98D90975-824F-410E-A2C2-B04402114A09}" type="sibTrans" cxnId="{B9929FB2-05E8-447A-82D0-1A4F62BD9463}">
      <dgm:prSet/>
      <dgm:spPr/>
      <dgm:t>
        <a:bodyPr/>
        <a:lstStyle/>
        <a:p>
          <a:endParaRPr lang="en-US"/>
        </a:p>
      </dgm:t>
    </dgm:pt>
    <dgm:pt modelId="{C3D2E7C6-E7D2-4B3F-A952-AF100A8E95F2}">
      <dgm:prSet phldrT="[Text]"/>
      <dgm:spPr/>
      <dgm:t>
        <a:bodyPr/>
        <a:lstStyle/>
        <a:p>
          <a:r>
            <a:rPr lang="en-US" dirty="0" smtClean="0"/>
            <a:t>Costing</a:t>
          </a:r>
          <a:endParaRPr lang="en-US" dirty="0"/>
        </a:p>
      </dgm:t>
    </dgm:pt>
    <dgm:pt modelId="{6C8BD8AA-7334-4A37-A0D8-609E0B1769D7}" type="parTrans" cxnId="{E9F34994-FEE4-47F0-B10E-674E3CB7A83A}">
      <dgm:prSet/>
      <dgm:spPr/>
      <dgm:t>
        <a:bodyPr/>
        <a:lstStyle/>
        <a:p>
          <a:endParaRPr lang="en-US"/>
        </a:p>
      </dgm:t>
    </dgm:pt>
    <dgm:pt modelId="{EB580E6D-A0BE-4DB8-ADAD-0218B7803A30}" type="sibTrans" cxnId="{E9F34994-FEE4-47F0-B10E-674E3CB7A83A}">
      <dgm:prSet/>
      <dgm:spPr/>
      <dgm:t>
        <a:bodyPr/>
        <a:lstStyle/>
        <a:p>
          <a:endParaRPr lang="en-US"/>
        </a:p>
      </dgm:t>
    </dgm:pt>
    <dgm:pt modelId="{EF2BF129-31B6-4D10-BF56-E35C77FB4B71}">
      <dgm:prSet phldrT="[Text]"/>
      <dgm:spPr/>
      <dgm:t>
        <a:bodyPr/>
        <a:lstStyle/>
        <a:p>
          <a:r>
            <a:rPr lang="en-US" dirty="0" smtClean="0"/>
            <a:t>Staff Time Survey</a:t>
          </a:r>
          <a:endParaRPr lang="en-US" dirty="0"/>
        </a:p>
      </dgm:t>
    </dgm:pt>
    <dgm:pt modelId="{1197597C-2337-42B6-BFE8-AF495BF9B594}" type="parTrans" cxnId="{F6842E88-4F70-41CD-A243-309543FC01CD}">
      <dgm:prSet/>
      <dgm:spPr/>
      <dgm:t>
        <a:bodyPr/>
        <a:lstStyle/>
        <a:p>
          <a:endParaRPr lang="en-US"/>
        </a:p>
      </dgm:t>
    </dgm:pt>
    <dgm:pt modelId="{2B058204-B1FE-4D2A-96DD-0B101EFFAB60}" type="sibTrans" cxnId="{F6842E88-4F70-41CD-A243-309543FC01CD}">
      <dgm:prSet/>
      <dgm:spPr/>
      <dgm:t>
        <a:bodyPr/>
        <a:lstStyle/>
        <a:p>
          <a:endParaRPr lang="en-US"/>
        </a:p>
      </dgm:t>
    </dgm:pt>
    <dgm:pt modelId="{A352E3C3-D408-4D54-8EAD-9FF562AB23BD}">
      <dgm:prSet phldrT="[Text]"/>
      <dgm:spPr/>
      <dgm:t>
        <a:bodyPr/>
        <a:lstStyle/>
        <a:p>
          <a:r>
            <a:rPr lang="en-US" dirty="0" smtClean="0"/>
            <a:t>Patient Medical Charts</a:t>
          </a:r>
          <a:endParaRPr lang="en-US" dirty="0"/>
        </a:p>
      </dgm:t>
    </dgm:pt>
    <dgm:pt modelId="{D177DCE8-BC9F-49DD-BCE7-A2EFC5463B6B}" type="parTrans" cxnId="{1CBFFA54-261E-4CF9-8FF2-5D02667CD46B}">
      <dgm:prSet/>
      <dgm:spPr/>
      <dgm:t>
        <a:bodyPr/>
        <a:lstStyle/>
        <a:p>
          <a:endParaRPr lang="en-US"/>
        </a:p>
      </dgm:t>
    </dgm:pt>
    <dgm:pt modelId="{BBDFA66A-1D21-41BE-B266-6C21F374922D}" type="sibTrans" cxnId="{1CBFFA54-261E-4CF9-8FF2-5D02667CD46B}">
      <dgm:prSet/>
      <dgm:spPr/>
      <dgm:t>
        <a:bodyPr/>
        <a:lstStyle/>
        <a:p>
          <a:endParaRPr lang="en-US"/>
        </a:p>
      </dgm:t>
    </dgm:pt>
    <dgm:pt modelId="{2097262F-7127-45C1-A1E4-7B8CED0D538C}">
      <dgm:prSet phldrT="[Text]"/>
      <dgm:spPr/>
      <dgm:t>
        <a:bodyPr/>
        <a:lstStyle/>
        <a:p>
          <a:r>
            <a:rPr lang="en-US" dirty="0" smtClean="0"/>
            <a:t>Participant Interviews</a:t>
          </a:r>
          <a:endParaRPr lang="en-US" dirty="0"/>
        </a:p>
      </dgm:t>
    </dgm:pt>
    <dgm:pt modelId="{8E709A02-E6D2-4F8A-A397-D789C2596778}" type="parTrans" cxnId="{183BB0D0-5D2C-41FA-AB1D-9E75BBDB698A}">
      <dgm:prSet/>
      <dgm:spPr/>
      <dgm:t>
        <a:bodyPr/>
        <a:lstStyle/>
        <a:p>
          <a:endParaRPr lang="en-US"/>
        </a:p>
      </dgm:t>
    </dgm:pt>
    <dgm:pt modelId="{CF616384-3FC8-4FCA-B7A0-8FE98442AFE3}" type="sibTrans" cxnId="{183BB0D0-5D2C-41FA-AB1D-9E75BBDB698A}">
      <dgm:prSet/>
      <dgm:spPr/>
      <dgm:t>
        <a:bodyPr/>
        <a:lstStyle/>
        <a:p>
          <a:endParaRPr lang="en-US"/>
        </a:p>
      </dgm:t>
    </dgm:pt>
    <dgm:pt modelId="{BFA3D8B7-D4B3-45C1-81BC-5D5F23C50246}" type="pres">
      <dgm:prSet presAssocID="{B2E2B7D3-3AFF-4453-A3D8-3BA7D192C793}" presName="theList" presStyleCnt="0">
        <dgm:presLayoutVars>
          <dgm:dir/>
          <dgm:animLvl val="lvl"/>
          <dgm:resizeHandles val="exact"/>
        </dgm:presLayoutVars>
      </dgm:prSet>
      <dgm:spPr/>
      <dgm:t>
        <a:bodyPr/>
        <a:lstStyle/>
        <a:p>
          <a:endParaRPr lang="en-US"/>
        </a:p>
      </dgm:t>
    </dgm:pt>
    <dgm:pt modelId="{9EABAC6A-2FC8-4A17-A0DB-D095AE5674B1}" type="pres">
      <dgm:prSet presAssocID="{B6479CCC-3583-42C7-93FB-A3E98436730E}" presName="compNode" presStyleCnt="0"/>
      <dgm:spPr/>
    </dgm:pt>
    <dgm:pt modelId="{A5EC6FEF-85F3-4BD6-BCDB-57E9DEE00F08}" type="pres">
      <dgm:prSet presAssocID="{B6479CCC-3583-42C7-93FB-A3E98436730E}" presName="aNode" presStyleLbl="bgShp" presStyleIdx="0" presStyleCnt="3" custLinFactNeighborX="-2562"/>
      <dgm:spPr/>
      <dgm:t>
        <a:bodyPr/>
        <a:lstStyle/>
        <a:p>
          <a:endParaRPr lang="en-US"/>
        </a:p>
      </dgm:t>
    </dgm:pt>
    <dgm:pt modelId="{07FED022-231A-4074-8EFF-834D4D2E8CC5}" type="pres">
      <dgm:prSet presAssocID="{B6479CCC-3583-42C7-93FB-A3E98436730E}" presName="textNode" presStyleLbl="bgShp" presStyleIdx="0" presStyleCnt="3"/>
      <dgm:spPr/>
      <dgm:t>
        <a:bodyPr/>
        <a:lstStyle/>
        <a:p>
          <a:endParaRPr lang="en-US"/>
        </a:p>
      </dgm:t>
    </dgm:pt>
    <dgm:pt modelId="{0D52AD46-D6E7-47CA-B227-236D2404688C}" type="pres">
      <dgm:prSet presAssocID="{B6479CCC-3583-42C7-93FB-A3E98436730E}" presName="compChildNode" presStyleCnt="0"/>
      <dgm:spPr/>
    </dgm:pt>
    <dgm:pt modelId="{AF001214-E82F-4369-AF64-D091A42F4084}" type="pres">
      <dgm:prSet presAssocID="{B6479CCC-3583-42C7-93FB-A3E98436730E}" presName="theInnerList" presStyleCnt="0"/>
      <dgm:spPr/>
    </dgm:pt>
    <dgm:pt modelId="{11D2F07D-27F6-46C4-BF3D-53158370E335}" type="pres">
      <dgm:prSet presAssocID="{AA2FBAAB-EA72-4A6B-96D3-66010F8EA248}" presName="childNode" presStyleLbl="node1" presStyleIdx="0" presStyleCnt="8">
        <dgm:presLayoutVars>
          <dgm:bulletEnabled val="1"/>
        </dgm:presLayoutVars>
      </dgm:prSet>
      <dgm:spPr/>
      <dgm:t>
        <a:bodyPr/>
        <a:lstStyle/>
        <a:p>
          <a:endParaRPr lang="en-US"/>
        </a:p>
      </dgm:t>
    </dgm:pt>
    <dgm:pt modelId="{E9DAA1F7-B4BB-4FD4-AED7-34FF6696F325}" type="pres">
      <dgm:prSet presAssocID="{AA2FBAAB-EA72-4A6B-96D3-66010F8EA248}" presName="aSpace2" presStyleCnt="0"/>
      <dgm:spPr/>
    </dgm:pt>
    <dgm:pt modelId="{FCFDAEC5-2BC2-4FD9-A9A0-14F0C45F0B88}" type="pres">
      <dgm:prSet presAssocID="{15419A45-7767-4BA9-A549-B6745A7AF138}" presName="childNode" presStyleLbl="node1" presStyleIdx="1" presStyleCnt="8">
        <dgm:presLayoutVars>
          <dgm:bulletEnabled val="1"/>
        </dgm:presLayoutVars>
      </dgm:prSet>
      <dgm:spPr/>
      <dgm:t>
        <a:bodyPr/>
        <a:lstStyle/>
        <a:p>
          <a:endParaRPr lang="en-US"/>
        </a:p>
      </dgm:t>
    </dgm:pt>
    <dgm:pt modelId="{211A8B98-1AA4-4B64-B3C5-45FE532E844A}" type="pres">
      <dgm:prSet presAssocID="{15419A45-7767-4BA9-A549-B6745A7AF138}" presName="aSpace2" presStyleCnt="0"/>
      <dgm:spPr/>
    </dgm:pt>
    <dgm:pt modelId="{C715D36B-76B8-4D40-9829-682EC2BCD0A9}" type="pres">
      <dgm:prSet presAssocID="{A352E3C3-D408-4D54-8EAD-9FF562AB23BD}" presName="childNode" presStyleLbl="node1" presStyleIdx="2" presStyleCnt="8">
        <dgm:presLayoutVars>
          <dgm:bulletEnabled val="1"/>
        </dgm:presLayoutVars>
      </dgm:prSet>
      <dgm:spPr/>
      <dgm:t>
        <a:bodyPr/>
        <a:lstStyle/>
        <a:p>
          <a:endParaRPr lang="en-US"/>
        </a:p>
      </dgm:t>
    </dgm:pt>
    <dgm:pt modelId="{F49A632E-16BF-4054-A018-139E682D1643}" type="pres">
      <dgm:prSet presAssocID="{B6479CCC-3583-42C7-93FB-A3E98436730E}" presName="aSpace" presStyleCnt="0"/>
      <dgm:spPr/>
    </dgm:pt>
    <dgm:pt modelId="{4B1C47F3-D298-41B8-A8F6-F570EA4599EC}" type="pres">
      <dgm:prSet presAssocID="{63BAA998-0251-4DD7-961E-33A7F2B41F69}" presName="compNode" presStyleCnt="0"/>
      <dgm:spPr/>
    </dgm:pt>
    <dgm:pt modelId="{6F4620F9-9B37-4C7C-B619-4B8AD3FB211C}" type="pres">
      <dgm:prSet presAssocID="{63BAA998-0251-4DD7-961E-33A7F2B41F69}" presName="aNode" presStyleLbl="bgShp" presStyleIdx="1" presStyleCnt="3"/>
      <dgm:spPr/>
      <dgm:t>
        <a:bodyPr/>
        <a:lstStyle/>
        <a:p>
          <a:endParaRPr lang="en-US"/>
        </a:p>
      </dgm:t>
    </dgm:pt>
    <dgm:pt modelId="{F36EDE18-A084-45B3-8CC6-38C0054B0DA3}" type="pres">
      <dgm:prSet presAssocID="{63BAA998-0251-4DD7-961E-33A7F2B41F69}" presName="textNode" presStyleLbl="bgShp" presStyleIdx="1" presStyleCnt="3"/>
      <dgm:spPr/>
      <dgm:t>
        <a:bodyPr/>
        <a:lstStyle/>
        <a:p>
          <a:endParaRPr lang="en-US"/>
        </a:p>
      </dgm:t>
    </dgm:pt>
    <dgm:pt modelId="{4D7CD479-A4A8-49D8-A61C-191015E55F74}" type="pres">
      <dgm:prSet presAssocID="{63BAA998-0251-4DD7-961E-33A7F2B41F69}" presName="compChildNode" presStyleCnt="0"/>
      <dgm:spPr/>
    </dgm:pt>
    <dgm:pt modelId="{CC228D6F-DC2F-4D33-A90B-DD18D91D7417}" type="pres">
      <dgm:prSet presAssocID="{63BAA998-0251-4DD7-961E-33A7F2B41F69}" presName="theInnerList" presStyleCnt="0"/>
      <dgm:spPr/>
    </dgm:pt>
    <dgm:pt modelId="{E8C490D7-CE5E-4ADF-99F3-693082191567}" type="pres">
      <dgm:prSet presAssocID="{0E0E93BA-C86B-4847-94C5-568253597703}" presName="childNode" presStyleLbl="node1" presStyleIdx="3" presStyleCnt="8">
        <dgm:presLayoutVars>
          <dgm:bulletEnabled val="1"/>
        </dgm:presLayoutVars>
      </dgm:prSet>
      <dgm:spPr/>
      <dgm:t>
        <a:bodyPr/>
        <a:lstStyle/>
        <a:p>
          <a:endParaRPr lang="en-US"/>
        </a:p>
      </dgm:t>
    </dgm:pt>
    <dgm:pt modelId="{A6AEEAA8-4B54-49AA-98A8-2D67ACA665AC}" type="pres">
      <dgm:prSet presAssocID="{0E0E93BA-C86B-4847-94C5-568253597703}" presName="aSpace2" presStyleCnt="0"/>
      <dgm:spPr/>
    </dgm:pt>
    <dgm:pt modelId="{4697ACE4-977D-4B88-9F64-7C2A448EE645}" type="pres">
      <dgm:prSet presAssocID="{D2A41E20-6E82-4031-AF31-4C45EDBC3F2E}" presName="childNode" presStyleLbl="node1" presStyleIdx="4" presStyleCnt="8">
        <dgm:presLayoutVars>
          <dgm:bulletEnabled val="1"/>
        </dgm:presLayoutVars>
      </dgm:prSet>
      <dgm:spPr/>
      <dgm:t>
        <a:bodyPr/>
        <a:lstStyle/>
        <a:p>
          <a:endParaRPr lang="en-US"/>
        </a:p>
      </dgm:t>
    </dgm:pt>
    <dgm:pt modelId="{B7071977-287B-4B9A-9597-322DB65292AA}" type="pres">
      <dgm:prSet presAssocID="{D2A41E20-6E82-4031-AF31-4C45EDBC3F2E}" presName="aSpace2" presStyleCnt="0"/>
      <dgm:spPr/>
    </dgm:pt>
    <dgm:pt modelId="{CBD24415-ED68-4BD2-AA49-55CA4B0FA4A2}" type="pres">
      <dgm:prSet presAssocID="{2097262F-7127-45C1-A1E4-7B8CED0D538C}" presName="childNode" presStyleLbl="node1" presStyleIdx="5" presStyleCnt="8">
        <dgm:presLayoutVars>
          <dgm:bulletEnabled val="1"/>
        </dgm:presLayoutVars>
      </dgm:prSet>
      <dgm:spPr/>
      <dgm:t>
        <a:bodyPr/>
        <a:lstStyle/>
        <a:p>
          <a:endParaRPr lang="en-US"/>
        </a:p>
      </dgm:t>
    </dgm:pt>
    <dgm:pt modelId="{E7EFD971-7D31-4F59-A2CF-D1F596E4D0B9}" type="pres">
      <dgm:prSet presAssocID="{63BAA998-0251-4DD7-961E-33A7F2B41F69}" presName="aSpace" presStyleCnt="0"/>
      <dgm:spPr/>
    </dgm:pt>
    <dgm:pt modelId="{5D9BA1A9-4238-4F74-B079-768C70CE1F6F}" type="pres">
      <dgm:prSet presAssocID="{EC8D4F00-9DA5-4A13-8A5C-EB901334A631}" presName="compNode" presStyleCnt="0"/>
      <dgm:spPr/>
    </dgm:pt>
    <dgm:pt modelId="{61514ACB-C994-4BA7-91A5-B166235EE828}" type="pres">
      <dgm:prSet presAssocID="{EC8D4F00-9DA5-4A13-8A5C-EB901334A631}" presName="aNode" presStyleLbl="bgShp" presStyleIdx="2" presStyleCnt="3"/>
      <dgm:spPr/>
      <dgm:t>
        <a:bodyPr/>
        <a:lstStyle/>
        <a:p>
          <a:endParaRPr lang="en-US"/>
        </a:p>
      </dgm:t>
    </dgm:pt>
    <dgm:pt modelId="{7F081F1C-4CF9-4BF9-AAE8-F6AB2AF45107}" type="pres">
      <dgm:prSet presAssocID="{EC8D4F00-9DA5-4A13-8A5C-EB901334A631}" presName="textNode" presStyleLbl="bgShp" presStyleIdx="2" presStyleCnt="3"/>
      <dgm:spPr/>
      <dgm:t>
        <a:bodyPr/>
        <a:lstStyle/>
        <a:p>
          <a:endParaRPr lang="en-US"/>
        </a:p>
      </dgm:t>
    </dgm:pt>
    <dgm:pt modelId="{25B615BB-CCA8-4240-BC14-9F3443E6C252}" type="pres">
      <dgm:prSet presAssocID="{EC8D4F00-9DA5-4A13-8A5C-EB901334A631}" presName="compChildNode" presStyleCnt="0"/>
      <dgm:spPr/>
    </dgm:pt>
    <dgm:pt modelId="{2BA5CFF1-B48D-4C4C-8A56-D269C3B50BB8}" type="pres">
      <dgm:prSet presAssocID="{EC8D4F00-9DA5-4A13-8A5C-EB901334A631}" presName="theInnerList" presStyleCnt="0"/>
      <dgm:spPr/>
    </dgm:pt>
    <dgm:pt modelId="{AEB09109-0BD9-484B-BF0F-93932E0B5050}" type="pres">
      <dgm:prSet presAssocID="{C3D2E7C6-E7D2-4B3F-A952-AF100A8E95F2}" presName="childNode" presStyleLbl="node1" presStyleIdx="6" presStyleCnt="8">
        <dgm:presLayoutVars>
          <dgm:bulletEnabled val="1"/>
        </dgm:presLayoutVars>
      </dgm:prSet>
      <dgm:spPr/>
      <dgm:t>
        <a:bodyPr/>
        <a:lstStyle/>
        <a:p>
          <a:endParaRPr lang="en-US"/>
        </a:p>
      </dgm:t>
    </dgm:pt>
    <dgm:pt modelId="{413A093A-1D10-4C25-A83B-61E55B60BA50}" type="pres">
      <dgm:prSet presAssocID="{C3D2E7C6-E7D2-4B3F-A952-AF100A8E95F2}" presName="aSpace2" presStyleCnt="0"/>
      <dgm:spPr/>
    </dgm:pt>
    <dgm:pt modelId="{086EE8FB-B02F-49FC-8ECA-ADF4A4073875}" type="pres">
      <dgm:prSet presAssocID="{EF2BF129-31B6-4D10-BF56-E35C77FB4B71}" presName="childNode" presStyleLbl="node1" presStyleIdx="7" presStyleCnt="8">
        <dgm:presLayoutVars>
          <dgm:bulletEnabled val="1"/>
        </dgm:presLayoutVars>
      </dgm:prSet>
      <dgm:spPr/>
      <dgm:t>
        <a:bodyPr/>
        <a:lstStyle/>
        <a:p>
          <a:endParaRPr lang="en-US"/>
        </a:p>
      </dgm:t>
    </dgm:pt>
  </dgm:ptLst>
  <dgm:cxnLst>
    <dgm:cxn modelId="{4EF01DB9-258A-4EA6-8A22-B11D8BFD554B}" type="presOf" srcId="{2097262F-7127-45C1-A1E4-7B8CED0D538C}" destId="{CBD24415-ED68-4BD2-AA49-55CA4B0FA4A2}" srcOrd="0" destOrd="0" presId="urn:microsoft.com/office/officeart/2005/8/layout/lProcess2"/>
    <dgm:cxn modelId="{9D722B89-DEB0-4C63-A75F-02805BEECD3E}" type="presOf" srcId="{15419A45-7767-4BA9-A549-B6745A7AF138}" destId="{FCFDAEC5-2BC2-4FD9-A9A0-14F0C45F0B88}" srcOrd="0" destOrd="0" presId="urn:microsoft.com/office/officeart/2005/8/layout/lProcess2"/>
    <dgm:cxn modelId="{8D2A6D06-C690-4C5B-B78D-379A4BB3D3C5}" srcId="{B2E2B7D3-3AFF-4453-A3D8-3BA7D192C793}" destId="{63BAA998-0251-4DD7-961E-33A7F2B41F69}" srcOrd="1" destOrd="0" parTransId="{BBBC9852-A4FE-467D-B7AF-FB291062B4AB}" sibTransId="{950BFE68-A8C6-40CB-86CE-B171B83994ED}"/>
    <dgm:cxn modelId="{B9929FB2-05E8-447A-82D0-1A4F62BD9463}" srcId="{B2E2B7D3-3AFF-4453-A3D8-3BA7D192C793}" destId="{EC8D4F00-9DA5-4A13-8A5C-EB901334A631}" srcOrd="2" destOrd="0" parTransId="{D7D76023-089D-4050-A30B-68322580C1C4}" sibTransId="{98D90975-824F-410E-A2C2-B04402114A09}"/>
    <dgm:cxn modelId="{4A4F055B-E667-4FC8-92D2-2695E9A123B4}" type="presOf" srcId="{EC8D4F00-9DA5-4A13-8A5C-EB901334A631}" destId="{61514ACB-C994-4BA7-91A5-B166235EE828}" srcOrd="0" destOrd="0" presId="urn:microsoft.com/office/officeart/2005/8/layout/lProcess2"/>
    <dgm:cxn modelId="{B9ED5A25-7720-4B42-9470-55EF9FB1EC18}" type="presOf" srcId="{C3D2E7C6-E7D2-4B3F-A952-AF100A8E95F2}" destId="{AEB09109-0BD9-484B-BF0F-93932E0B5050}" srcOrd="0" destOrd="0" presId="urn:microsoft.com/office/officeart/2005/8/layout/lProcess2"/>
    <dgm:cxn modelId="{A053641D-57D4-4E4B-90FC-FCF3C16392C9}" type="presOf" srcId="{EC8D4F00-9DA5-4A13-8A5C-EB901334A631}" destId="{7F081F1C-4CF9-4BF9-AAE8-F6AB2AF45107}" srcOrd="1" destOrd="0" presId="urn:microsoft.com/office/officeart/2005/8/layout/lProcess2"/>
    <dgm:cxn modelId="{2EA4C94A-D617-4A56-9053-D1D5E06109DD}" type="presOf" srcId="{63BAA998-0251-4DD7-961E-33A7F2B41F69}" destId="{6F4620F9-9B37-4C7C-B619-4B8AD3FB211C}" srcOrd="0" destOrd="0" presId="urn:microsoft.com/office/officeart/2005/8/layout/lProcess2"/>
    <dgm:cxn modelId="{F6842E88-4F70-41CD-A243-309543FC01CD}" srcId="{EC8D4F00-9DA5-4A13-8A5C-EB901334A631}" destId="{EF2BF129-31B6-4D10-BF56-E35C77FB4B71}" srcOrd="1" destOrd="0" parTransId="{1197597C-2337-42B6-BFE8-AF495BF9B594}" sibTransId="{2B058204-B1FE-4D2A-96DD-0B101EFFAB60}"/>
    <dgm:cxn modelId="{57C539F4-7E51-4D64-A8B2-211133D274AF}" type="presOf" srcId="{A352E3C3-D408-4D54-8EAD-9FF562AB23BD}" destId="{C715D36B-76B8-4D40-9829-682EC2BCD0A9}" srcOrd="0" destOrd="0" presId="urn:microsoft.com/office/officeart/2005/8/layout/lProcess2"/>
    <dgm:cxn modelId="{BB804FAA-F606-40DE-999A-799A6E85F9F2}" type="presOf" srcId="{63BAA998-0251-4DD7-961E-33A7F2B41F69}" destId="{F36EDE18-A084-45B3-8CC6-38C0054B0DA3}" srcOrd="1" destOrd="0" presId="urn:microsoft.com/office/officeart/2005/8/layout/lProcess2"/>
    <dgm:cxn modelId="{3814298E-B82C-4070-87C3-258F95BF957D}" srcId="{B2E2B7D3-3AFF-4453-A3D8-3BA7D192C793}" destId="{B6479CCC-3583-42C7-93FB-A3E98436730E}" srcOrd="0" destOrd="0" parTransId="{AE88C46D-3FB2-46EB-9A87-414BB2C11A67}" sibTransId="{0CBF4D29-B431-49AC-BD1A-F55684344FB2}"/>
    <dgm:cxn modelId="{751858FE-E71F-4FC1-A746-E97A1B81AE79}" srcId="{63BAA998-0251-4DD7-961E-33A7F2B41F69}" destId="{0E0E93BA-C86B-4847-94C5-568253597703}" srcOrd="0" destOrd="0" parTransId="{A4DCBF6E-6233-490E-B2AC-A9D411107B25}" sibTransId="{1F8B40D1-5CBA-4F9B-92C3-95685535B78D}"/>
    <dgm:cxn modelId="{1CBFFA54-261E-4CF9-8FF2-5D02667CD46B}" srcId="{B6479CCC-3583-42C7-93FB-A3E98436730E}" destId="{A352E3C3-D408-4D54-8EAD-9FF562AB23BD}" srcOrd="2" destOrd="0" parTransId="{D177DCE8-BC9F-49DD-BCE7-A2EFC5463B6B}" sibTransId="{BBDFA66A-1D21-41BE-B266-6C21F374922D}"/>
    <dgm:cxn modelId="{183BB0D0-5D2C-41FA-AB1D-9E75BBDB698A}" srcId="{63BAA998-0251-4DD7-961E-33A7F2B41F69}" destId="{2097262F-7127-45C1-A1E4-7B8CED0D538C}" srcOrd="2" destOrd="0" parTransId="{8E709A02-E6D2-4F8A-A397-D789C2596778}" sibTransId="{CF616384-3FC8-4FCA-B7A0-8FE98442AFE3}"/>
    <dgm:cxn modelId="{5349480A-CF65-4B04-BA03-DF8DAAB5553A}" type="presOf" srcId="{EF2BF129-31B6-4D10-BF56-E35C77FB4B71}" destId="{086EE8FB-B02F-49FC-8ECA-ADF4A4073875}" srcOrd="0" destOrd="0" presId="urn:microsoft.com/office/officeart/2005/8/layout/lProcess2"/>
    <dgm:cxn modelId="{7A11779E-EAB0-42FF-8B3C-0D8CABFBC348}" srcId="{63BAA998-0251-4DD7-961E-33A7F2B41F69}" destId="{D2A41E20-6E82-4031-AF31-4C45EDBC3F2E}" srcOrd="1" destOrd="0" parTransId="{17DD7DC5-DBB6-4A08-84B5-7E3EE02A0A51}" sibTransId="{810B86A4-5220-4DF4-BB99-1AFA6222FF3C}"/>
    <dgm:cxn modelId="{AC38DE61-404D-4735-90AF-A76F830D15FD}" type="presOf" srcId="{0E0E93BA-C86B-4847-94C5-568253597703}" destId="{E8C490D7-CE5E-4ADF-99F3-693082191567}" srcOrd="0" destOrd="0" presId="urn:microsoft.com/office/officeart/2005/8/layout/lProcess2"/>
    <dgm:cxn modelId="{95AABCD4-E680-411F-AF80-D06E2F7922ED}" type="presOf" srcId="{B6479CCC-3583-42C7-93FB-A3E98436730E}" destId="{A5EC6FEF-85F3-4BD6-BCDB-57E9DEE00F08}" srcOrd="0" destOrd="0" presId="urn:microsoft.com/office/officeart/2005/8/layout/lProcess2"/>
    <dgm:cxn modelId="{15C962C6-3240-45DA-939E-DFABFE0D916F}" type="presOf" srcId="{AA2FBAAB-EA72-4A6B-96D3-66010F8EA248}" destId="{11D2F07D-27F6-46C4-BF3D-53158370E335}" srcOrd="0" destOrd="0" presId="urn:microsoft.com/office/officeart/2005/8/layout/lProcess2"/>
    <dgm:cxn modelId="{95A26931-5719-498D-992A-B62ED2AEC09D}" type="presOf" srcId="{B2E2B7D3-3AFF-4453-A3D8-3BA7D192C793}" destId="{BFA3D8B7-D4B3-45C1-81BC-5D5F23C50246}" srcOrd="0" destOrd="0" presId="urn:microsoft.com/office/officeart/2005/8/layout/lProcess2"/>
    <dgm:cxn modelId="{E9F34994-FEE4-47F0-B10E-674E3CB7A83A}" srcId="{EC8D4F00-9DA5-4A13-8A5C-EB901334A631}" destId="{C3D2E7C6-E7D2-4B3F-A952-AF100A8E95F2}" srcOrd="0" destOrd="0" parTransId="{6C8BD8AA-7334-4A37-A0D8-609E0B1769D7}" sibTransId="{EB580E6D-A0BE-4DB8-ADAD-0218B7803A30}"/>
    <dgm:cxn modelId="{41868339-5023-4C1C-9142-853866C288D9}" type="presOf" srcId="{D2A41E20-6E82-4031-AF31-4C45EDBC3F2E}" destId="{4697ACE4-977D-4B88-9F64-7C2A448EE645}" srcOrd="0" destOrd="0" presId="urn:microsoft.com/office/officeart/2005/8/layout/lProcess2"/>
    <dgm:cxn modelId="{07D2A449-C952-4AA9-858A-5FEF99FFE651}" srcId="{B6479CCC-3583-42C7-93FB-A3E98436730E}" destId="{15419A45-7767-4BA9-A549-B6745A7AF138}" srcOrd="1" destOrd="0" parTransId="{D1327877-9799-40FB-B048-2A6D0F8F6595}" sibTransId="{6F86D12C-CCA2-4A89-8892-962CEAAF04E0}"/>
    <dgm:cxn modelId="{4F0D6914-7BE0-4706-9AF0-67F63FB93DC7}" srcId="{B6479CCC-3583-42C7-93FB-A3E98436730E}" destId="{AA2FBAAB-EA72-4A6B-96D3-66010F8EA248}" srcOrd="0" destOrd="0" parTransId="{2769AC92-734E-4D61-A5C5-D8D7793221C9}" sibTransId="{F7AB03CE-D2D8-402E-9F55-A5C3CE56DE3D}"/>
    <dgm:cxn modelId="{EBC3715E-D903-4970-ACA8-B5E8F65C2C2C}" type="presOf" srcId="{B6479CCC-3583-42C7-93FB-A3E98436730E}" destId="{07FED022-231A-4074-8EFF-834D4D2E8CC5}" srcOrd="1" destOrd="0" presId="urn:microsoft.com/office/officeart/2005/8/layout/lProcess2"/>
    <dgm:cxn modelId="{E3CE45AD-1CE2-41D8-94EA-1BFA7AFFCEAF}" type="presParOf" srcId="{BFA3D8B7-D4B3-45C1-81BC-5D5F23C50246}" destId="{9EABAC6A-2FC8-4A17-A0DB-D095AE5674B1}" srcOrd="0" destOrd="0" presId="urn:microsoft.com/office/officeart/2005/8/layout/lProcess2"/>
    <dgm:cxn modelId="{377F16F7-AC8A-4BCF-A6E8-6CA2EC5E2B81}" type="presParOf" srcId="{9EABAC6A-2FC8-4A17-A0DB-D095AE5674B1}" destId="{A5EC6FEF-85F3-4BD6-BCDB-57E9DEE00F08}" srcOrd="0" destOrd="0" presId="urn:microsoft.com/office/officeart/2005/8/layout/lProcess2"/>
    <dgm:cxn modelId="{E92B076B-ED5C-428E-BC8B-984FD4E26E7D}" type="presParOf" srcId="{9EABAC6A-2FC8-4A17-A0DB-D095AE5674B1}" destId="{07FED022-231A-4074-8EFF-834D4D2E8CC5}" srcOrd="1" destOrd="0" presId="urn:microsoft.com/office/officeart/2005/8/layout/lProcess2"/>
    <dgm:cxn modelId="{E5CD4CF3-51FD-44AC-BA2B-47048B523F60}" type="presParOf" srcId="{9EABAC6A-2FC8-4A17-A0DB-D095AE5674B1}" destId="{0D52AD46-D6E7-47CA-B227-236D2404688C}" srcOrd="2" destOrd="0" presId="urn:microsoft.com/office/officeart/2005/8/layout/lProcess2"/>
    <dgm:cxn modelId="{AD55C177-40EA-4D8F-8C8F-BED83BA0C0F8}" type="presParOf" srcId="{0D52AD46-D6E7-47CA-B227-236D2404688C}" destId="{AF001214-E82F-4369-AF64-D091A42F4084}" srcOrd="0" destOrd="0" presId="urn:microsoft.com/office/officeart/2005/8/layout/lProcess2"/>
    <dgm:cxn modelId="{6A5FA328-9F0C-40E5-B17A-0E3FD31C61DE}" type="presParOf" srcId="{AF001214-E82F-4369-AF64-D091A42F4084}" destId="{11D2F07D-27F6-46C4-BF3D-53158370E335}" srcOrd="0" destOrd="0" presId="urn:microsoft.com/office/officeart/2005/8/layout/lProcess2"/>
    <dgm:cxn modelId="{7232D6C8-8B1C-4BD0-8366-ED8CA1167D48}" type="presParOf" srcId="{AF001214-E82F-4369-AF64-D091A42F4084}" destId="{E9DAA1F7-B4BB-4FD4-AED7-34FF6696F325}" srcOrd="1" destOrd="0" presId="urn:microsoft.com/office/officeart/2005/8/layout/lProcess2"/>
    <dgm:cxn modelId="{A9CC0590-DEFF-4413-B086-AACF1A185B91}" type="presParOf" srcId="{AF001214-E82F-4369-AF64-D091A42F4084}" destId="{FCFDAEC5-2BC2-4FD9-A9A0-14F0C45F0B88}" srcOrd="2" destOrd="0" presId="urn:microsoft.com/office/officeart/2005/8/layout/lProcess2"/>
    <dgm:cxn modelId="{FBC775DD-1568-42B5-845F-F29AEFED7E76}" type="presParOf" srcId="{AF001214-E82F-4369-AF64-D091A42F4084}" destId="{211A8B98-1AA4-4B64-B3C5-45FE532E844A}" srcOrd="3" destOrd="0" presId="urn:microsoft.com/office/officeart/2005/8/layout/lProcess2"/>
    <dgm:cxn modelId="{21BADCDF-09F1-43D3-89C8-9F516FF1A2CD}" type="presParOf" srcId="{AF001214-E82F-4369-AF64-D091A42F4084}" destId="{C715D36B-76B8-4D40-9829-682EC2BCD0A9}" srcOrd="4" destOrd="0" presId="urn:microsoft.com/office/officeart/2005/8/layout/lProcess2"/>
    <dgm:cxn modelId="{72B294CE-1C3E-4DC5-AD3B-A17AA8B083CE}" type="presParOf" srcId="{BFA3D8B7-D4B3-45C1-81BC-5D5F23C50246}" destId="{F49A632E-16BF-4054-A018-139E682D1643}" srcOrd="1" destOrd="0" presId="urn:microsoft.com/office/officeart/2005/8/layout/lProcess2"/>
    <dgm:cxn modelId="{D4C7AF3A-02D7-4765-A9FE-34E747BC830C}" type="presParOf" srcId="{BFA3D8B7-D4B3-45C1-81BC-5D5F23C50246}" destId="{4B1C47F3-D298-41B8-A8F6-F570EA4599EC}" srcOrd="2" destOrd="0" presId="urn:microsoft.com/office/officeart/2005/8/layout/lProcess2"/>
    <dgm:cxn modelId="{77DA8D26-67C7-4EF8-BF44-9B8137F54D19}" type="presParOf" srcId="{4B1C47F3-D298-41B8-A8F6-F570EA4599EC}" destId="{6F4620F9-9B37-4C7C-B619-4B8AD3FB211C}" srcOrd="0" destOrd="0" presId="urn:microsoft.com/office/officeart/2005/8/layout/lProcess2"/>
    <dgm:cxn modelId="{78EB9D98-D0FB-4EA1-BC59-E8318E1B013E}" type="presParOf" srcId="{4B1C47F3-D298-41B8-A8F6-F570EA4599EC}" destId="{F36EDE18-A084-45B3-8CC6-38C0054B0DA3}" srcOrd="1" destOrd="0" presId="urn:microsoft.com/office/officeart/2005/8/layout/lProcess2"/>
    <dgm:cxn modelId="{3B8515E3-7A70-4CAD-9BB9-1B44B441C496}" type="presParOf" srcId="{4B1C47F3-D298-41B8-A8F6-F570EA4599EC}" destId="{4D7CD479-A4A8-49D8-A61C-191015E55F74}" srcOrd="2" destOrd="0" presId="urn:microsoft.com/office/officeart/2005/8/layout/lProcess2"/>
    <dgm:cxn modelId="{3ED79818-EEBA-44DB-99F3-AD27445913F5}" type="presParOf" srcId="{4D7CD479-A4A8-49D8-A61C-191015E55F74}" destId="{CC228D6F-DC2F-4D33-A90B-DD18D91D7417}" srcOrd="0" destOrd="0" presId="urn:microsoft.com/office/officeart/2005/8/layout/lProcess2"/>
    <dgm:cxn modelId="{AD070F74-8D6C-4933-B795-95A87A411558}" type="presParOf" srcId="{CC228D6F-DC2F-4D33-A90B-DD18D91D7417}" destId="{E8C490D7-CE5E-4ADF-99F3-693082191567}" srcOrd="0" destOrd="0" presId="urn:microsoft.com/office/officeart/2005/8/layout/lProcess2"/>
    <dgm:cxn modelId="{5349A059-487F-4023-86B1-E786C625EDCD}" type="presParOf" srcId="{CC228D6F-DC2F-4D33-A90B-DD18D91D7417}" destId="{A6AEEAA8-4B54-49AA-98A8-2D67ACA665AC}" srcOrd="1" destOrd="0" presId="urn:microsoft.com/office/officeart/2005/8/layout/lProcess2"/>
    <dgm:cxn modelId="{54BE8640-6010-4743-AAEA-EED4C9CB85BE}" type="presParOf" srcId="{CC228D6F-DC2F-4D33-A90B-DD18D91D7417}" destId="{4697ACE4-977D-4B88-9F64-7C2A448EE645}" srcOrd="2" destOrd="0" presId="urn:microsoft.com/office/officeart/2005/8/layout/lProcess2"/>
    <dgm:cxn modelId="{AFEA8228-7381-4FD0-B9A1-52724E7D85A2}" type="presParOf" srcId="{CC228D6F-DC2F-4D33-A90B-DD18D91D7417}" destId="{B7071977-287B-4B9A-9597-322DB65292AA}" srcOrd="3" destOrd="0" presId="urn:microsoft.com/office/officeart/2005/8/layout/lProcess2"/>
    <dgm:cxn modelId="{3E457E09-59AC-4921-BC73-E047FE743AA8}" type="presParOf" srcId="{CC228D6F-DC2F-4D33-A90B-DD18D91D7417}" destId="{CBD24415-ED68-4BD2-AA49-55CA4B0FA4A2}" srcOrd="4" destOrd="0" presId="urn:microsoft.com/office/officeart/2005/8/layout/lProcess2"/>
    <dgm:cxn modelId="{386ADEB0-7B95-4C47-8F96-55C7A2709F28}" type="presParOf" srcId="{BFA3D8B7-D4B3-45C1-81BC-5D5F23C50246}" destId="{E7EFD971-7D31-4F59-A2CF-D1F596E4D0B9}" srcOrd="3" destOrd="0" presId="urn:microsoft.com/office/officeart/2005/8/layout/lProcess2"/>
    <dgm:cxn modelId="{577EF361-6EEB-4769-BB9B-521F2EDEA3D1}" type="presParOf" srcId="{BFA3D8B7-D4B3-45C1-81BC-5D5F23C50246}" destId="{5D9BA1A9-4238-4F74-B079-768C70CE1F6F}" srcOrd="4" destOrd="0" presId="urn:microsoft.com/office/officeart/2005/8/layout/lProcess2"/>
    <dgm:cxn modelId="{5A90541C-B29D-4656-94F8-2413E4DC12B3}" type="presParOf" srcId="{5D9BA1A9-4238-4F74-B079-768C70CE1F6F}" destId="{61514ACB-C994-4BA7-91A5-B166235EE828}" srcOrd="0" destOrd="0" presId="urn:microsoft.com/office/officeart/2005/8/layout/lProcess2"/>
    <dgm:cxn modelId="{4E26E26A-89C7-44D1-936F-958733DEB31D}" type="presParOf" srcId="{5D9BA1A9-4238-4F74-B079-768C70CE1F6F}" destId="{7F081F1C-4CF9-4BF9-AAE8-F6AB2AF45107}" srcOrd="1" destOrd="0" presId="urn:microsoft.com/office/officeart/2005/8/layout/lProcess2"/>
    <dgm:cxn modelId="{5424E688-BA4F-4669-A39A-D7EAB3C63E79}" type="presParOf" srcId="{5D9BA1A9-4238-4F74-B079-768C70CE1F6F}" destId="{25B615BB-CCA8-4240-BC14-9F3443E6C252}" srcOrd="2" destOrd="0" presId="urn:microsoft.com/office/officeart/2005/8/layout/lProcess2"/>
    <dgm:cxn modelId="{00155A3D-1210-4BB9-A1B2-61238786450D}" type="presParOf" srcId="{25B615BB-CCA8-4240-BC14-9F3443E6C252}" destId="{2BA5CFF1-B48D-4C4C-8A56-D269C3B50BB8}" srcOrd="0" destOrd="0" presId="urn:microsoft.com/office/officeart/2005/8/layout/lProcess2"/>
    <dgm:cxn modelId="{D271C7A6-444A-474D-8BCB-57795943F9C7}" type="presParOf" srcId="{2BA5CFF1-B48D-4C4C-8A56-D269C3B50BB8}" destId="{AEB09109-0BD9-484B-BF0F-93932E0B5050}" srcOrd="0" destOrd="0" presId="urn:microsoft.com/office/officeart/2005/8/layout/lProcess2"/>
    <dgm:cxn modelId="{3C304BB2-B900-4A44-9524-A4C60DC7F9DE}" type="presParOf" srcId="{2BA5CFF1-B48D-4C4C-8A56-D269C3B50BB8}" destId="{413A093A-1D10-4C25-A83B-61E55B60BA50}" srcOrd="1" destOrd="0" presId="urn:microsoft.com/office/officeart/2005/8/layout/lProcess2"/>
    <dgm:cxn modelId="{E7F2AF0D-299E-496D-AE98-6075F3EDD6D7}" type="presParOf" srcId="{2BA5CFF1-B48D-4C4C-8A56-D269C3B50BB8}" destId="{086EE8FB-B02F-49FC-8ECA-ADF4A4073875}"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4FC32-4689-4320-92AC-18E4B5CA1EC0}" type="doc">
      <dgm:prSet loTypeId="urn:microsoft.com/office/officeart/2005/8/layout/chevron1" loCatId="process" qsTypeId="urn:microsoft.com/office/officeart/2005/8/quickstyle/simple1" qsCatId="simple" csTypeId="urn:microsoft.com/office/officeart/2005/8/colors/accent1_2" csCatId="accent1" phldr="1"/>
      <dgm:spPr/>
    </dgm:pt>
    <dgm:pt modelId="{A08E6CF5-E801-4632-9E07-A92B80B517C2}">
      <dgm:prSet phldrT="[Text]" custT="1">
        <dgm:style>
          <a:lnRef idx="2">
            <a:schemeClr val="dk1"/>
          </a:lnRef>
          <a:fillRef idx="1">
            <a:schemeClr val="lt1"/>
          </a:fillRef>
          <a:effectRef idx="0">
            <a:schemeClr val="dk1"/>
          </a:effectRef>
          <a:fontRef idx="minor">
            <a:schemeClr val="dk1"/>
          </a:fontRef>
        </dgm:style>
      </dgm:prSet>
      <dgm:spPr>
        <a:solidFill>
          <a:srgbClr val="C00000"/>
        </a:solidFill>
      </dgm:spPr>
      <dgm:t>
        <a:bodyPr/>
        <a:lstStyle/>
        <a:p>
          <a:pPr algn="ctr"/>
          <a:r>
            <a:rPr lang="en-US" sz="1400" b="1" dirty="0">
              <a:solidFill>
                <a:schemeClr val="bg1"/>
              </a:solidFill>
              <a:latin typeface="+mn-lt"/>
              <a:cs typeface="Times New Roman" pitchFamily="18" charset="0"/>
            </a:rPr>
            <a:t>Initial Contact - Encounter</a:t>
          </a:r>
        </a:p>
      </dgm:t>
    </dgm:pt>
    <dgm:pt modelId="{F28B835F-6E2E-4DD2-9A9A-A54B703F39D9}" type="parTrans" cxnId="{27691A2E-D387-4D8F-BA19-9305674FD48D}">
      <dgm:prSet/>
      <dgm:spPr/>
      <dgm:t>
        <a:bodyPr/>
        <a:lstStyle/>
        <a:p>
          <a:pPr algn="ctr"/>
          <a:endParaRPr lang="en-US" sz="1400">
            <a:latin typeface="+mn-lt"/>
          </a:endParaRPr>
        </a:p>
      </dgm:t>
    </dgm:pt>
    <dgm:pt modelId="{D754CA0B-78CB-49F7-AD9D-5D0F3DE0BB69}" type="sibTrans" cxnId="{27691A2E-D387-4D8F-BA19-9305674FD48D}">
      <dgm:prSet/>
      <dgm:spPr/>
      <dgm:t>
        <a:bodyPr/>
        <a:lstStyle/>
        <a:p>
          <a:pPr algn="ctr"/>
          <a:endParaRPr lang="en-US" sz="1400">
            <a:latin typeface="+mn-lt"/>
          </a:endParaRPr>
        </a:p>
      </dgm:t>
    </dgm:pt>
    <dgm:pt modelId="{4CD8F907-4C42-4388-94A9-8F8AE4E49398}">
      <dgm:prSet phldrT="[Text]" custT="1">
        <dgm:style>
          <a:lnRef idx="2">
            <a:schemeClr val="dk1"/>
          </a:lnRef>
          <a:fillRef idx="1">
            <a:schemeClr val="lt1"/>
          </a:fillRef>
          <a:effectRef idx="0">
            <a:schemeClr val="dk1"/>
          </a:effectRef>
          <a:fontRef idx="minor">
            <a:schemeClr val="dk1"/>
          </a:fontRef>
        </dgm:style>
      </dgm:prSet>
      <dgm:spPr>
        <a:solidFill>
          <a:srgbClr val="C00000"/>
        </a:solidFill>
      </dgm:spPr>
      <dgm:t>
        <a:bodyPr/>
        <a:lstStyle/>
        <a:p>
          <a:pPr algn="ctr"/>
          <a:r>
            <a:rPr lang="en-US" sz="1400" b="1" dirty="0">
              <a:solidFill>
                <a:schemeClr val="bg1"/>
              </a:solidFill>
              <a:latin typeface="+mn-lt"/>
              <a:cs typeface="Times New Roman" pitchFamily="18" charset="0"/>
            </a:rPr>
            <a:t>Enrollment</a:t>
          </a:r>
        </a:p>
      </dgm:t>
    </dgm:pt>
    <dgm:pt modelId="{227AD509-A87F-4FDE-99A7-0408052A32EC}" type="parTrans" cxnId="{2D060AEC-2F3A-42B7-818F-0A423B462663}">
      <dgm:prSet/>
      <dgm:spPr/>
      <dgm:t>
        <a:bodyPr/>
        <a:lstStyle/>
        <a:p>
          <a:pPr algn="ctr"/>
          <a:endParaRPr lang="en-US" sz="1400">
            <a:latin typeface="+mn-lt"/>
          </a:endParaRPr>
        </a:p>
      </dgm:t>
    </dgm:pt>
    <dgm:pt modelId="{15E6C8F6-3EB2-4ABC-B7B4-567E414E606E}" type="sibTrans" cxnId="{2D060AEC-2F3A-42B7-818F-0A423B462663}">
      <dgm:prSet/>
      <dgm:spPr/>
      <dgm:t>
        <a:bodyPr/>
        <a:lstStyle/>
        <a:p>
          <a:pPr algn="ctr"/>
          <a:endParaRPr lang="en-US" sz="1400">
            <a:latin typeface="+mn-lt"/>
          </a:endParaRPr>
        </a:p>
      </dgm:t>
    </dgm:pt>
    <dgm:pt modelId="{947BD345-7C7B-46F9-8720-4D37325B504A}">
      <dgm:prSet phldrT="[Text]" custT="1">
        <dgm:style>
          <a:lnRef idx="2">
            <a:schemeClr val="dk1"/>
          </a:lnRef>
          <a:fillRef idx="1">
            <a:schemeClr val="lt1"/>
          </a:fillRef>
          <a:effectRef idx="0">
            <a:schemeClr val="dk1"/>
          </a:effectRef>
          <a:fontRef idx="minor">
            <a:schemeClr val="dk1"/>
          </a:fontRef>
        </dgm:style>
      </dgm:prSet>
      <dgm:spPr>
        <a:solidFill>
          <a:srgbClr val="C00000"/>
        </a:solidFill>
      </dgm:spPr>
      <dgm:t>
        <a:bodyPr/>
        <a:lstStyle/>
        <a:p>
          <a:pPr algn="ctr"/>
          <a:r>
            <a:rPr lang="en-US" sz="1400" b="1" dirty="0">
              <a:solidFill>
                <a:schemeClr val="bg1"/>
              </a:solidFill>
              <a:latin typeface="+mn-lt"/>
              <a:cs typeface="Times New Roman" pitchFamily="18" charset="0"/>
            </a:rPr>
            <a:t>Individual Service Plan</a:t>
          </a:r>
        </a:p>
      </dgm:t>
    </dgm:pt>
    <dgm:pt modelId="{5EF6B69C-8A96-4220-B677-CC7A72BCBB31}" type="parTrans" cxnId="{52CC40E8-F73F-4AF9-9F74-938476C0DCC0}">
      <dgm:prSet/>
      <dgm:spPr/>
      <dgm:t>
        <a:bodyPr/>
        <a:lstStyle/>
        <a:p>
          <a:pPr algn="ctr"/>
          <a:endParaRPr lang="en-US" sz="1400">
            <a:latin typeface="+mn-lt"/>
          </a:endParaRPr>
        </a:p>
      </dgm:t>
    </dgm:pt>
    <dgm:pt modelId="{8DE6AF8A-630B-4C2A-86AC-8E585217C043}" type="sibTrans" cxnId="{52CC40E8-F73F-4AF9-9F74-938476C0DCC0}">
      <dgm:prSet/>
      <dgm:spPr/>
      <dgm:t>
        <a:bodyPr/>
        <a:lstStyle/>
        <a:p>
          <a:pPr algn="ctr"/>
          <a:endParaRPr lang="en-US" sz="1400">
            <a:latin typeface="+mn-lt"/>
          </a:endParaRPr>
        </a:p>
      </dgm:t>
    </dgm:pt>
    <dgm:pt modelId="{9B6A61C6-C8BE-4CAC-9DBF-B59EC0E88EE1}">
      <dgm:prSet custT="1">
        <dgm:style>
          <a:lnRef idx="2">
            <a:schemeClr val="dk1"/>
          </a:lnRef>
          <a:fillRef idx="1">
            <a:schemeClr val="lt1"/>
          </a:fillRef>
          <a:effectRef idx="0">
            <a:schemeClr val="dk1"/>
          </a:effectRef>
          <a:fontRef idx="minor">
            <a:schemeClr val="dk1"/>
          </a:fontRef>
        </dgm:style>
      </dgm:prSet>
      <dgm:spPr>
        <a:solidFill>
          <a:srgbClr val="C00000"/>
        </a:solidFill>
      </dgm:spPr>
      <dgm:t>
        <a:bodyPr/>
        <a:lstStyle/>
        <a:p>
          <a:pPr algn="ctr"/>
          <a:r>
            <a:rPr lang="en-US" sz="1400" b="1" dirty="0">
              <a:solidFill>
                <a:schemeClr val="bg1"/>
              </a:solidFill>
              <a:latin typeface="+mn-lt"/>
              <a:cs typeface="Times New Roman" pitchFamily="18" charset="0"/>
            </a:rPr>
            <a:t>Linkage to care</a:t>
          </a:r>
        </a:p>
      </dgm:t>
    </dgm:pt>
    <dgm:pt modelId="{7D5A3D03-D098-44E4-925B-9B22FF775120}" type="parTrans" cxnId="{F8142355-D2E2-4471-B15F-05A7F2B2C6A7}">
      <dgm:prSet/>
      <dgm:spPr/>
      <dgm:t>
        <a:bodyPr/>
        <a:lstStyle/>
        <a:p>
          <a:pPr algn="ctr"/>
          <a:endParaRPr lang="en-US" sz="1400">
            <a:latin typeface="+mn-lt"/>
          </a:endParaRPr>
        </a:p>
      </dgm:t>
    </dgm:pt>
    <dgm:pt modelId="{58D2EFA5-A477-45D3-8D14-9CDA92DCC795}" type="sibTrans" cxnId="{F8142355-D2E2-4471-B15F-05A7F2B2C6A7}">
      <dgm:prSet/>
      <dgm:spPr/>
      <dgm:t>
        <a:bodyPr/>
        <a:lstStyle/>
        <a:p>
          <a:pPr algn="ctr"/>
          <a:endParaRPr lang="en-US" sz="1400">
            <a:latin typeface="+mn-lt"/>
          </a:endParaRPr>
        </a:p>
      </dgm:t>
    </dgm:pt>
    <dgm:pt modelId="{B94FE48F-8EAA-43F7-A684-B1976A3EB1CC}">
      <dgm:prSet custT="1">
        <dgm:style>
          <a:lnRef idx="2">
            <a:schemeClr val="dk1"/>
          </a:lnRef>
          <a:fillRef idx="1">
            <a:schemeClr val="lt1"/>
          </a:fillRef>
          <a:effectRef idx="0">
            <a:schemeClr val="dk1"/>
          </a:effectRef>
          <a:fontRef idx="minor">
            <a:schemeClr val="dk1"/>
          </a:fontRef>
        </dgm:style>
      </dgm:prSet>
      <dgm:spPr>
        <a:solidFill>
          <a:srgbClr val="C00000"/>
        </a:solidFill>
      </dgm:spPr>
      <dgm:t>
        <a:bodyPr/>
        <a:lstStyle/>
        <a:p>
          <a:pPr algn="ctr"/>
          <a:r>
            <a:rPr lang="en-US" sz="1400" b="1" dirty="0">
              <a:solidFill>
                <a:schemeClr val="bg1"/>
              </a:solidFill>
              <a:latin typeface="+mn-lt"/>
              <a:cs typeface="Times New Roman" pitchFamily="18" charset="0"/>
            </a:rPr>
            <a:t>Retention in care</a:t>
          </a:r>
        </a:p>
      </dgm:t>
    </dgm:pt>
    <dgm:pt modelId="{603311A4-92CF-492F-9E18-6DB7910E5C99}" type="parTrans" cxnId="{C909D941-444F-4A6E-8B9F-5E71433BB566}">
      <dgm:prSet/>
      <dgm:spPr/>
      <dgm:t>
        <a:bodyPr/>
        <a:lstStyle/>
        <a:p>
          <a:pPr algn="ctr"/>
          <a:endParaRPr lang="en-US" sz="1400">
            <a:latin typeface="+mn-lt"/>
          </a:endParaRPr>
        </a:p>
      </dgm:t>
    </dgm:pt>
    <dgm:pt modelId="{8FA9E8E1-59EE-458B-B269-8C6BCFAD357E}" type="sibTrans" cxnId="{C909D941-444F-4A6E-8B9F-5E71433BB566}">
      <dgm:prSet/>
      <dgm:spPr/>
      <dgm:t>
        <a:bodyPr/>
        <a:lstStyle/>
        <a:p>
          <a:pPr algn="ctr"/>
          <a:endParaRPr lang="en-US" sz="1400">
            <a:latin typeface="+mn-lt"/>
          </a:endParaRPr>
        </a:p>
      </dgm:t>
    </dgm:pt>
    <dgm:pt modelId="{E925DA58-0FBB-4630-ABFE-8271B4810F67}" type="pres">
      <dgm:prSet presAssocID="{6604FC32-4689-4320-92AC-18E4B5CA1EC0}" presName="Name0" presStyleCnt="0">
        <dgm:presLayoutVars>
          <dgm:dir/>
          <dgm:animLvl val="lvl"/>
          <dgm:resizeHandles val="exact"/>
        </dgm:presLayoutVars>
      </dgm:prSet>
      <dgm:spPr/>
    </dgm:pt>
    <dgm:pt modelId="{468059C4-77CD-43B5-A6C3-91AB8EFB11C6}" type="pres">
      <dgm:prSet presAssocID="{A08E6CF5-E801-4632-9E07-A92B80B517C2}" presName="parTxOnly" presStyleLbl="node1" presStyleIdx="0" presStyleCnt="5" custScaleX="50792" custLinFactNeighborX="-78701" custLinFactNeighborY="3333">
        <dgm:presLayoutVars>
          <dgm:chMax val="0"/>
          <dgm:chPref val="0"/>
          <dgm:bulletEnabled val="1"/>
        </dgm:presLayoutVars>
      </dgm:prSet>
      <dgm:spPr/>
      <dgm:t>
        <a:bodyPr/>
        <a:lstStyle/>
        <a:p>
          <a:endParaRPr lang="en-US"/>
        </a:p>
      </dgm:t>
    </dgm:pt>
    <dgm:pt modelId="{3653C891-DC33-4664-A1F2-8A6EF8B2320F}" type="pres">
      <dgm:prSet presAssocID="{D754CA0B-78CB-49F7-AD9D-5D0F3DE0BB69}" presName="parTxOnlySpace" presStyleCnt="0"/>
      <dgm:spPr/>
    </dgm:pt>
    <dgm:pt modelId="{DC8CC9CA-E3B7-4B4E-BF67-6D2361C88C64}" type="pres">
      <dgm:prSet presAssocID="{4CD8F907-4C42-4388-94A9-8F8AE4E49398}" presName="parTxOnly" presStyleLbl="node1" presStyleIdx="1" presStyleCnt="5" custScaleX="55797">
        <dgm:presLayoutVars>
          <dgm:chMax val="0"/>
          <dgm:chPref val="0"/>
          <dgm:bulletEnabled val="1"/>
        </dgm:presLayoutVars>
      </dgm:prSet>
      <dgm:spPr/>
      <dgm:t>
        <a:bodyPr/>
        <a:lstStyle/>
        <a:p>
          <a:endParaRPr lang="en-US"/>
        </a:p>
      </dgm:t>
    </dgm:pt>
    <dgm:pt modelId="{D786BFB4-D22B-42A4-A15E-F84B675F2BE3}" type="pres">
      <dgm:prSet presAssocID="{15E6C8F6-3EB2-4ABC-B7B4-567E414E606E}" presName="parTxOnlySpace" presStyleCnt="0"/>
      <dgm:spPr/>
    </dgm:pt>
    <dgm:pt modelId="{DC83FA15-6832-4279-8346-DB63EB76C7B9}" type="pres">
      <dgm:prSet presAssocID="{947BD345-7C7B-46F9-8720-4D37325B504A}" presName="parTxOnly" presStyleLbl="node1" presStyleIdx="2" presStyleCnt="5" custScaleX="54233">
        <dgm:presLayoutVars>
          <dgm:chMax val="0"/>
          <dgm:chPref val="0"/>
          <dgm:bulletEnabled val="1"/>
        </dgm:presLayoutVars>
      </dgm:prSet>
      <dgm:spPr/>
      <dgm:t>
        <a:bodyPr/>
        <a:lstStyle/>
        <a:p>
          <a:endParaRPr lang="en-US"/>
        </a:p>
      </dgm:t>
    </dgm:pt>
    <dgm:pt modelId="{01B5DCA3-BC8A-4386-AE5C-6535650A6FBF}" type="pres">
      <dgm:prSet presAssocID="{8DE6AF8A-630B-4C2A-86AC-8E585217C043}" presName="parTxOnlySpace" presStyleCnt="0"/>
      <dgm:spPr/>
    </dgm:pt>
    <dgm:pt modelId="{DBF394EE-18B7-425B-ADC3-2EEB387E09C7}" type="pres">
      <dgm:prSet presAssocID="{9B6A61C6-C8BE-4CAC-9DBF-B59EC0E88EE1}" presName="parTxOnly" presStyleLbl="node1" presStyleIdx="3" presStyleCnt="5" custScaleX="42925" custLinFactNeighborX="6361" custLinFactNeighborY="1688">
        <dgm:presLayoutVars>
          <dgm:chMax val="0"/>
          <dgm:chPref val="0"/>
          <dgm:bulletEnabled val="1"/>
        </dgm:presLayoutVars>
      </dgm:prSet>
      <dgm:spPr/>
      <dgm:t>
        <a:bodyPr/>
        <a:lstStyle/>
        <a:p>
          <a:endParaRPr lang="en-US"/>
        </a:p>
      </dgm:t>
    </dgm:pt>
    <dgm:pt modelId="{8D411C03-D865-42E6-AE92-F29643BA65FA}" type="pres">
      <dgm:prSet presAssocID="{58D2EFA5-A477-45D3-8D14-9CDA92DCC795}" presName="parTxOnlySpace" presStyleCnt="0"/>
      <dgm:spPr/>
    </dgm:pt>
    <dgm:pt modelId="{F697324F-D204-4C12-96AB-57098BD1E381}" type="pres">
      <dgm:prSet presAssocID="{B94FE48F-8EAA-43F7-A684-B1976A3EB1CC}" presName="parTxOnly" presStyleLbl="node1" presStyleIdx="4" presStyleCnt="5" custScaleX="54550" custLinFactX="10706" custLinFactNeighborX="100000" custLinFactNeighborY="11667">
        <dgm:presLayoutVars>
          <dgm:chMax val="0"/>
          <dgm:chPref val="0"/>
          <dgm:bulletEnabled val="1"/>
        </dgm:presLayoutVars>
      </dgm:prSet>
      <dgm:spPr/>
      <dgm:t>
        <a:bodyPr/>
        <a:lstStyle/>
        <a:p>
          <a:endParaRPr lang="en-US"/>
        </a:p>
      </dgm:t>
    </dgm:pt>
  </dgm:ptLst>
  <dgm:cxnLst>
    <dgm:cxn modelId="{F8142355-D2E2-4471-B15F-05A7F2B2C6A7}" srcId="{6604FC32-4689-4320-92AC-18E4B5CA1EC0}" destId="{9B6A61C6-C8BE-4CAC-9DBF-B59EC0E88EE1}" srcOrd="3" destOrd="0" parTransId="{7D5A3D03-D098-44E4-925B-9B22FF775120}" sibTransId="{58D2EFA5-A477-45D3-8D14-9CDA92DCC795}"/>
    <dgm:cxn modelId="{C909D941-444F-4A6E-8B9F-5E71433BB566}" srcId="{6604FC32-4689-4320-92AC-18E4B5CA1EC0}" destId="{B94FE48F-8EAA-43F7-A684-B1976A3EB1CC}" srcOrd="4" destOrd="0" parTransId="{603311A4-92CF-492F-9E18-6DB7910E5C99}" sibTransId="{8FA9E8E1-59EE-458B-B269-8C6BCFAD357E}"/>
    <dgm:cxn modelId="{2024FFB4-8D61-4FAB-8E68-02750AC1429A}" type="presOf" srcId="{947BD345-7C7B-46F9-8720-4D37325B504A}" destId="{DC83FA15-6832-4279-8346-DB63EB76C7B9}" srcOrd="0" destOrd="0" presId="urn:microsoft.com/office/officeart/2005/8/layout/chevron1"/>
    <dgm:cxn modelId="{52CC40E8-F73F-4AF9-9F74-938476C0DCC0}" srcId="{6604FC32-4689-4320-92AC-18E4B5CA1EC0}" destId="{947BD345-7C7B-46F9-8720-4D37325B504A}" srcOrd="2" destOrd="0" parTransId="{5EF6B69C-8A96-4220-B677-CC7A72BCBB31}" sibTransId="{8DE6AF8A-630B-4C2A-86AC-8E585217C043}"/>
    <dgm:cxn modelId="{C4E7A908-11DF-4444-B059-C8E12900BBE7}" type="presOf" srcId="{A08E6CF5-E801-4632-9E07-A92B80B517C2}" destId="{468059C4-77CD-43B5-A6C3-91AB8EFB11C6}" srcOrd="0" destOrd="0" presId="urn:microsoft.com/office/officeart/2005/8/layout/chevron1"/>
    <dgm:cxn modelId="{27691A2E-D387-4D8F-BA19-9305674FD48D}" srcId="{6604FC32-4689-4320-92AC-18E4B5CA1EC0}" destId="{A08E6CF5-E801-4632-9E07-A92B80B517C2}" srcOrd="0" destOrd="0" parTransId="{F28B835F-6E2E-4DD2-9A9A-A54B703F39D9}" sibTransId="{D754CA0B-78CB-49F7-AD9D-5D0F3DE0BB69}"/>
    <dgm:cxn modelId="{2D060AEC-2F3A-42B7-818F-0A423B462663}" srcId="{6604FC32-4689-4320-92AC-18E4B5CA1EC0}" destId="{4CD8F907-4C42-4388-94A9-8F8AE4E49398}" srcOrd="1" destOrd="0" parTransId="{227AD509-A87F-4FDE-99A7-0408052A32EC}" sibTransId="{15E6C8F6-3EB2-4ABC-B7B4-567E414E606E}"/>
    <dgm:cxn modelId="{8CFD3CBA-B9C4-405F-9B89-D716A57DD9C1}" type="presOf" srcId="{B94FE48F-8EAA-43F7-A684-B1976A3EB1CC}" destId="{F697324F-D204-4C12-96AB-57098BD1E381}" srcOrd="0" destOrd="0" presId="urn:microsoft.com/office/officeart/2005/8/layout/chevron1"/>
    <dgm:cxn modelId="{BB42ADE2-44D0-481C-9EEB-41A6FFDA911C}" type="presOf" srcId="{9B6A61C6-C8BE-4CAC-9DBF-B59EC0E88EE1}" destId="{DBF394EE-18B7-425B-ADC3-2EEB387E09C7}" srcOrd="0" destOrd="0" presId="urn:microsoft.com/office/officeart/2005/8/layout/chevron1"/>
    <dgm:cxn modelId="{80C0DC1C-3130-4A5B-98FB-E3F423C930AB}" type="presOf" srcId="{6604FC32-4689-4320-92AC-18E4B5CA1EC0}" destId="{E925DA58-0FBB-4630-ABFE-8271B4810F67}" srcOrd="0" destOrd="0" presId="urn:microsoft.com/office/officeart/2005/8/layout/chevron1"/>
    <dgm:cxn modelId="{F3F40262-3AA8-4646-8D5F-CA5C0C79E4B7}" type="presOf" srcId="{4CD8F907-4C42-4388-94A9-8F8AE4E49398}" destId="{DC8CC9CA-E3B7-4B4E-BF67-6D2361C88C64}" srcOrd="0" destOrd="0" presId="urn:microsoft.com/office/officeart/2005/8/layout/chevron1"/>
    <dgm:cxn modelId="{B64022FD-B041-45D9-9192-B3DA2742F5DC}" type="presParOf" srcId="{E925DA58-0FBB-4630-ABFE-8271B4810F67}" destId="{468059C4-77CD-43B5-A6C3-91AB8EFB11C6}" srcOrd="0" destOrd="0" presId="urn:microsoft.com/office/officeart/2005/8/layout/chevron1"/>
    <dgm:cxn modelId="{E785FC09-1B8E-4334-96D0-8CAE651FD36F}" type="presParOf" srcId="{E925DA58-0FBB-4630-ABFE-8271B4810F67}" destId="{3653C891-DC33-4664-A1F2-8A6EF8B2320F}" srcOrd="1" destOrd="0" presId="urn:microsoft.com/office/officeart/2005/8/layout/chevron1"/>
    <dgm:cxn modelId="{AE8CB225-12B6-4FE2-BFF2-127FFA88940F}" type="presParOf" srcId="{E925DA58-0FBB-4630-ABFE-8271B4810F67}" destId="{DC8CC9CA-E3B7-4B4E-BF67-6D2361C88C64}" srcOrd="2" destOrd="0" presId="urn:microsoft.com/office/officeart/2005/8/layout/chevron1"/>
    <dgm:cxn modelId="{36DC1CFF-E9EA-4A33-9A15-7026E8E19D77}" type="presParOf" srcId="{E925DA58-0FBB-4630-ABFE-8271B4810F67}" destId="{D786BFB4-D22B-42A4-A15E-F84B675F2BE3}" srcOrd="3" destOrd="0" presId="urn:microsoft.com/office/officeart/2005/8/layout/chevron1"/>
    <dgm:cxn modelId="{F42BF370-6ACE-4863-90AE-0BC83FAE022C}" type="presParOf" srcId="{E925DA58-0FBB-4630-ABFE-8271B4810F67}" destId="{DC83FA15-6832-4279-8346-DB63EB76C7B9}" srcOrd="4" destOrd="0" presId="urn:microsoft.com/office/officeart/2005/8/layout/chevron1"/>
    <dgm:cxn modelId="{996652E1-7339-4CE3-9FC5-266D24EC73A7}" type="presParOf" srcId="{E925DA58-0FBB-4630-ABFE-8271B4810F67}" destId="{01B5DCA3-BC8A-4386-AE5C-6535650A6FBF}" srcOrd="5" destOrd="0" presId="urn:microsoft.com/office/officeart/2005/8/layout/chevron1"/>
    <dgm:cxn modelId="{D198AAA3-257A-41B6-9F48-5DA3D58F1941}" type="presParOf" srcId="{E925DA58-0FBB-4630-ABFE-8271B4810F67}" destId="{DBF394EE-18B7-425B-ADC3-2EEB387E09C7}" srcOrd="6" destOrd="0" presId="urn:microsoft.com/office/officeart/2005/8/layout/chevron1"/>
    <dgm:cxn modelId="{D99CFB63-F821-4464-80AB-6D324ADF10A2}" type="presParOf" srcId="{E925DA58-0FBB-4630-ABFE-8271B4810F67}" destId="{8D411C03-D865-42E6-AE92-F29643BA65FA}" srcOrd="7" destOrd="0" presId="urn:microsoft.com/office/officeart/2005/8/layout/chevron1"/>
    <dgm:cxn modelId="{B51FEBB1-D541-4EFA-8CA3-D9BD3A0DF89A}" type="presParOf" srcId="{E925DA58-0FBB-4630-ABFE-8271B4810F67}" destId="{F697324F-D204-4C12-96AB-57098BD1E381}" srcOrd="8" destOrd="0" presId="urn:microsoft.com/office/officeart/2005/8/layout/chevron1"/>
  </dgm:cxnLst>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9A57425-BC64-46D1-B00E-475D3CFD5D3D}"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4EA0E2C-7B00-4C5C-AF7E-7C53672FDBB5}">
      <dgm:prSet phldrT="[Text]" custT="1"/>
      <dgm:spPr>
        <a:solidFill>
          <a:srgbClr val="FFFF00"/>
        </a:solidFill>
      </dgm:spPr>
      <dgm:t>
        <a:bodyPr/>
        <a:lstStyle/>
        <a:p>
          <a:r>
            <a:rPr lang="en-US" sz="1800" b="1" dirty="0">
              <a:solidFill>
                <a:schemeClr val="tx1"/>
              </a:solidFill>
              <a:latin typeface="Calibri" panose="020F0502020204030204" pitchFamily="34" charset="0"/>
            </a:rPr>
            <a:t>Warm</a:t>
          </a:r>
        </a:p>
      </dgm:t>
    </dgm:pt>
    <dgm:pt modelId="{5862BDD8-6A08-49AA-8A8F-6168E4113641}" type="parTrans" cxnId="{C481FF62-4381-4FD9-A568-E18259D58449}">
      <dgm:prSet/>
      <dgm:spPr/>
      <dgm:t>
        <a:bodyPr/>
        <a:lstStyle/>
        <a:p>
          <a:endParaRPr lang="en-US"/>
        </a:p>
      </dgm:t>
    </dgm:pt>
    <dgm:pt modelId="{D36C4145-E105-45E3-980F-82B7AB01BC57}" type="sibTrans" cxnId="{C481FF62-4381-4FD9-A568-E18259D58449}">
      <dgm:prSet/>
      <dgm:spPr/>
      <dgm:t>
        <a:bodyPr/>
        <a:lstStyle/>
        <a:p>
          <a:endParaRPr lang="en-US"/>
        </a:p>
      </dgm:t>
    </dgm:pt>
    <dgm:pt modelId="{0E26E7DB-167A-423D-A6E6-6DBC205614B4}">
      <dgm:prSet phldrT="[Text]" custT="1"/>
      <dgm:spPr>
        <a:solidFill>
          <a:srgbClr val="F58B17"/>
        </a:solidFill>
      </dgm:spPr>
      <dgm:t>
        <a:bodyPr/>
        <a:lstStyle/>
        <a:p>
          <a:r>
            <a:rPr lang="en-US" sz="1800" b="1" dirty="0">
              <a:solidFill>
                <a:schemeClr val="tx1"/>
              </a:solidFill>
              <a:latin typeface="Calibri" panose="020F0502020204030204" pitchFamily="34" charset="0"/>
            </a:rPr>
            <a:t>Genuine</a:t>
          </a:r>
        </a:p>
      </dgm:t>
    </dgm:pt>
    <dgm:pt modelId="{D94D899E-18B9-45A8-AEAD-D2BD738237AF}" type="parTrans" cxnId="{FE8228FA-7B45-430D-B8F4-811404882921}">
      <dgm:prSet/>
      <dgm:spPr/>
      <dgm:t>
        <a:bodyPr/>
        <a:lstStyle/>
        <a:p>
          <a:endParaRPr lang="en-US"/>
        </a:p>
      </dgm:t>
    </dgm:pt>
    <dgm:pt modelId="{23C2D9D5-91F3-4E64-8709-0DB05289DE60}" type="sibTrans" cxnId="{FE8228FA-7B45-430D-B8F4-811404882921}">
      <dgm:prSet/>
      <dgm:spPr/>
      <dgm:t>
        <a:bodyPr/>
        <a:lstStyle/>
        <a:p>
          <a:endParaRPr lang="en-US"/>
        </a:p>
      </dgm:t>
    </dgm:pt>
    <dgm:pt modelId="{C72B1BFC-A2A1-4506-B0EE-B865FD590F1D}">
      <dgm:prSet phldrT="[Text]" custT="1"/>
      <dgm:spPr>
        <a:solidFill>
          <a:srgbClr val="92D050"/>
        </a:solidFill>
      </dgm:spPr>
      <dgm:t>
        <a:bodyPr/>
        <a:lstStyle/>
        <a:p>
          <a:r>
            <a:rPr lang="en-US" sz="1800" b="1" dirty="0">
              <a:solidFill>
                <a:schemeClr val="tx1"/>
              </a:solidFill>
              <a:latin typeface="Calibri" panose="020F0502020204030204" pitchFamily="34" charset="0"/>
            </a:rPr>
            <a:t>Polite</a:t>
          </a:r>
        </a:p>
      </dgm:t>
    </dgm:pt>
    <dgm:pt modelId="{AD7AC28C-ED8F-4503-A3AC-D55BD3BDFE74}" type="parTrans" cxnId="{5DED463E-0CCF-4D0B-ABFF-F35258647A84}">
      <dgm:prSet/>
      <dgm:spPr/>
      <dgm:t>
        <a:bodyPr/>
        <a:lstStyle/>
        <a:p>
          <a:endParaRPr lang="en-US"/>
        </a:p>
      </dgm:t>
    </dgm:pt>
    <dgm:pt modelId="{395F1F4E-B7EB-4B3D-AC2C-8F9CD09A5A33}" type="sibTrans" cxnId="{5DED463E-0CCF-4D0B-ABFF-F35258647A84}">
      <dgm:prSet/>
      <dgm:spPr/>
      <dgm:t>
        <a:bodyPr/>
        <a:lstStyle/>
        <a:p>
          <a:endParaRPr lang="en-US"/>
        </a:p>
      </dgm:t>
    </dgm:pt>
    <dgm:pt modelId="{4AB0B04B-D54B-4D4E-B7F3-A742CF96DE37}">
      <dgm:prSet/>
      <dgm:spPr/>
      <dgm:t>
        <a:bodyPr/>
        <a:lstStyle/>
        <a:p>
          <a:endParaRPr lang="en-US" dirty="0"/>
        </a:p>
      </dgm:t>
    </dgm:pt>
    <dgm:pt modelId="{DC2553B5-88DF-4EC2-8C90-0C7CB98D3F4F}" type="parTrans" cxnId="{22146104-B94D-4B4F-A211-29AC158F389B}">
      <dgm:prSet/>
      <dgm:spPr/>
      <dgm:t>
        <a:bodyPr/>
        <a:lstStyle/>
        <a:p>
          <a:endParaRPr lang="en-US"/>
        </a:p>
      </dgm:t>
    </dgm:pt>
    <dgm:pt modelId="{86E425D3-3069-4F4E-82F8-911A3B29C71E}" type="sibTrans" cxnId="{22146104-B94D-4B4F-A211-29AC158F389B}">
      <dgm:prSet/>
      <dgm:spPr/>
      <dgm:t>
        <a:bodyPr/>
        <a:lstStyle/>
        <a:p>
          <a:endParaRPr lang="en-US"/>
        </a:p>
      </dgm:t>
    </dgm:pt>
    <dgm:pt modelId="{36DB810B-4D82-4297-A99C-4F1CC089301E}">
      <dgm:prSet custT="1"/>
      <dgm:spPr/>
      <dgm:t>
        <a:bodyPr/>
        <a:lstStyle/>
        <a:p>
          <a:r>
            <a:rPr lang="en-US" sz="1600" b="1" dirty="0">
              <a:solidFill>
                <a:schemeClr val="tx1"/>
              </a:solidFill>
              <a:latin typeface="Calibri" panose="020F0502020204030204" pitchFamily="34" charset="0"/>
            </a:rPr>
            <a:t>Personal-Contact</a:t>
          </a:r>
        </a:p>
      </dgm:t>
    </dgm:pt>
    <dgm:pt modelId="{2B97D027-8168-46B1-A69F-305EF7A29197}" type="parTrans" cxnId="{C2DC1DD8-E47E-41BC-88A1-FC4C4063E6D6}">
      <dgm:prSet/>
      <dgm:spPr/>
      <dgm:t>
        <a:bodyPr/>
        <a:lstStyle/>
        <a:p>
          <a:endParaRPr lang="en-US"/>
        </a:p>
      </dgm:t>
    </dgm:pt>
    <dgm:pt modelId="{05FBE782-73E2-4331-BEB4-32C7CB2F1285}" type="sibTrans" cxnId="{C2DC1DD8-E47E-41BC-88A1-FC4C4063E6D6}">
      <dgm:prSet/>
      <dgm:spPr/>
      <dgm:t>
        <a:bodyPr/>
        <a:lstStyle/>
        <a:p>
          <a:endParaRPr lang="en-US"/>
        </a:p>
      </dgm:t>
    </dgm:pt>
    <dgm:pt modelId="{A3B7822C-4E10-4DEE-9936-2B31C09EA499}" type="pres">
      <dgm:prSet presAssocID="{B9A57425-BC64-46D1-B00E-475D3CFD5D3D}" presName="composite" presStyleCnt="0">
        <dgm:presLayoutVars>
          <dgm:chMax val="5"/>
          <dgm:dir/>
          <dgm:animLvl val="ctr"/>
          <dgm:resizeHandles val="exact"/>
        </dgm:presLayoutVars>
      </dgm:prSet>
      <dgm:spPr/>
      <dgm:t>
        <a:bodyPr/>
        <a:lstStyle/>
        <a:p>
          <a:endParaRPr lang="en-US"/>
        </a:p>
      </dgm:t>
    </dgm:pt>
    <dgm:pt modelId="{302777C2-FC9D-4736-B1E8-21266D17EBE8}" type="pres">
      <dgm:prSet presAssocID="{B9A57425-BC64-46D1-B00E-475D3CFD5D3D}" presName="cycle" presStyleCnt="0"/>
      <dgm:spPr/>
    </dgm:pt>
    <dgm:pt modelId="{6BE83B5F-A4B5-453A-84B9-B0D4558CE223}" type="pres">
      <dgm:prSet presAssocID="{B9A57425-BC64-46D1-B00E-475D3CFD5D3D}" presName="centerShape" presStyleCnt="0"/>
      <dgm:spPr/>
    </dgm:pt>
    <dgm:pt modelId="{AF35207A-FED5-4362-BC82-1D38058FACF9}" type="pres">
      <dgm:prSet presAssocID="{B9A57425-BC64-46D1-B00E-475D3CFD5D3D}" presName="connSite" presStyleLbl="node1" presStyleIdx="0" presStyleCnt="5"/>
      <dgm:spPr/>
    </dgm:pt>
    <dgm:pt modelId="{78F0D32C-0688-4927-B005-BC5639A7A39C}" type="pres">
      <dgm:prSet presAssocID="{B9A57425-BC64-46D1-B00E-475D3CFD5D3D}" presName="visible" presStyleLbl="node1"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a:p>
      </dgm:t>
    </dgm:pt>
    <dgm:pt modelId="{2E2B30F4-68F3-4002-BC85-62AA57ED439B}" type="pres">
      <dgm:prSet presAssocID="{5862BDD8-6A08-49AA-8A8F-6168E4113641}" presName="Name25" presStyleLbl="parChTrans1D1" presStyleIdx="0" presStyleCnt="4"/>
      <dgm:spPr/>
      <dgm:t>
        <a:bodyPr/>
        <a:lstStyle/>
        <a:p>
          <a:endParaRPr lang="en-US"/>
        </a:p>
      </dgm:t>
    </dgm:pt>
    <dgm:pt modelId="{92D88506-C4F6-4B8A-977A-1B6B7C2ED9A8}" type="pres">
      <dgm:prSet presAssocID="{C4EA0E2C-7B00-4C5C-AF7E-7C53672FDBB5}" presName="node" presStyleCnt="0"/>
      <dgm:spPr/>
    </dgm:pt>
    <dgm:pt modelId="{B75C3C68-FCFE-487A-8E6B-4708751F0443}" type="pres">
      <dgm:prSet presAssocID="{C4EA0E2C-7B00-4C5C-AF7E-7C53672FDBB5}" presName="parentNode" presStyleLbl="node1" presStyleIdx="1" presStyleCnt="5" custScaleX="116786">
        <dgm:presLayoutVars>
          <dgm:chMax val="1"/>
          <dgm:bulletEnabled val="1"/>
        </dgm:presLayoutVars>
      </dgm:prSet>
      <dgm:spPr/>
      <dgm:t>
        <a:bodyPr/>
        <a:lstStyle/>
        <a:p>
          <a:endParaRPr lang="en-US"/>
        </a:p>
      </dgm:t>
    </dgm:pt>
    <dgm:pt modelId="{1FB91942-62E0-4749-B466-93E48EE61A24}" type="pres">
      <dgm:prSet presAssocID="{C4EA0E2C-7B00-4C5C-AF7E-7C53672FDBB5}" presName="childNode" presStyleLbl="revTx" presStyleIdx="0" presStyleCnt="1">
        <dgm:presLayoutVars>
          <dgm:bulletEnabled val="1"/>
        </dgm:presLayoutVars>
      </dgm:prSet>
      <dgm:spPr/>
    </dgm:pt>
    <dgm:pt modelId="{70D2D44E-2E53-431F-BB10-BB5697F65041}" type="pres">
      <dgm:prSet presAssocID="{D94D899E-18B9-45A8-AEAD-D2BD738237AF}" presName="Name25" presStyleLbl="parChTrans1D1" presStyleIdx="1" presStyleCnt="4"/>
      <dgm:spPr/>
      <dgm:t>
        <a:bodyPr/>
        <a:lstStyle/>
        <a:p>
          <a:endParaRPr lang="en-US"/>
        </a:p>
      </dgm:t>
    </dgm:pt>
    <dgm:pt modelId="{8078F045-C387-4EBA-9DAF-7923B4CFFAE1}" type="pres">
      <dgm:prSet presAssocID="{0E26E7DB-167A-423D-A6E6-6DBC205614B4}" presName="node" presStyleCnt="0"/>
      <dgm:spPr/>
    </dgm:pt>
    <dgm:pt modelId="{DBB12A6F-0EA3-403B-BBE0-77B45B0F8E1C}" type="pres">
      <dgm:prSet presAssocID="{0E26E7DB-167A-423D-A6E6-6DBC205614B4}" presName="parentNode" presStyleLbl="node1" presStyleIdx="2" presStyleCnt="5" custScaleX="135838">
        <dgm:presLayoutVars>
          <dgm:chMax val="1"/>
          <dgm:bulletEnabled val="1"/>
        </dgm:presLayoutVars>
      </dgm:prSet>
      <dgm:spPr/>
      <dgm:t>
        <a:bodyPr/>
        <a:lstStyle/>
        <a:p>
          <a:endParaRPr lang="en-US"/>
        </a:p>
      </dgm:t>
    </dgm:pt>
    <dgm:pt modelId="{EE16B237-13D4-4C43-A658-6857646C000B}" type="pres">
      <dgm:prSet presAssocID="{0E26E7DB-167A-423D-A6E6-6DBC205614B4}" presName="childNode" presStyleLbl="revTx" presStyleIdx="0" presStyleCnt="1">
        <dgm:presLayoutVars>
          <dgm:bulletEnabled val="1"/>
        </dgm:presLayoutVars>
      </dgm:prSet>
      <dgm:spPr/>
    </dgm:pt>
    <dgm:pt modelId="{6C40AFB3-1BBE-4975-9E96-D0E48E7B4312}" type="pres">
      <dgm:prSet presAssocID="{AD7AC28C-ED8F-4503-A3AC-D55BD3BDFE74}" presName="Name25" presStyleLbl="parChTrans1D1" presStyleIdx="2" presStyleCnt="4"/>
      <dgm:spPr/>
      <dgm:t>
        <a:bodyPr/>
        <a:lstStyle/>
        <a:p>
          <a:endParaRPr lang="en-US"/>
        </a:p>
      </dgm:t>
    </dgm:pt>
    <dgm:pt modelId="{880667F4-166B-48C3-B0E7-0E9DEC2B3673}" type="pres">
      <dgm:prSet presAssocID="{C72B1BFC-A2A1-4506-B0EE-B865FD590F1D}" presName="node" presStyleCnt="0"/>
      <dgm:spPr/>
    </dgm:pt>
    <dgm:pt modelId="{0FAC7776-9B97-41DE-9F92-E244C631026A}" type="pres">
      <dgm:prSet presAssocID="{C72B1BFC-A2A1-4506-B0EE-B865FD590F1D}" presName="parentNode" presStyleLbl="node1" presStyleIdx="3" presStyleCnt="5" custScaleX="112610" custLinFactNeighborX="1543" custLinFactNeighborY="2315">
        <dgm:presLayoutVars>
          <dgm:chMax val="1"/>
          <dgm:bulletEnabled val="1"/>
        </dgm:presLayoutVars>
      </dgm:prSet>
      <dgm:spPr/>
      <dgm:t>
        <a:bodyPr/>
        <a:lstStyle/>
        <a:p>
          <a:endParaRPr lang="en-US"/>
        </a:p>
      </dgm:t>
    </dgm:pt>
    <dgm:pt modelId="{0D42D82A-23FA-4759-B465-A5E9CC5483C9}" type="pres">
      <dgm:prSet presAssocID="{C72B1BFC-A2A1-4506-B0EE-B865FD590F1D}" presName="childNode" presStyleLbl="revTx" presStyleIdx="0" presStyleCnt="1">
        <dgm:presLayoutVars>
          <dgm:bulletEnabled val="1"/>
        </dgm:presLayoutVars>
      </dgm:prSet>
      <dgm:spPr/>
      <dgm:t>
        <a:bodyPr/>
        <a:lstStyle/>
        <a:p>
          <a:endParaRPr lang="en-US"/>
        </a:p>
      </dgm:t>
    </dgm:pt>
    <dgm:pt modelId="{1D222584-45A1-45D4-95C8-287973EF5CBF}" type="pres">
      <dgm:prSet presAssocID="{2B97D027-8168-46B1-A69F-305EF7A29197}" presName="Name25" presStyleLbl="parChTrans1D1" presStyleIdx="3" presStyleCnt="4"/>
      <dgm:spPr/>
      <dgm:t>
        <a:bodyPr/>
        <a:lstStyle/>
        <a:p>
          <a:endParaRPr lang="en-US"/>
        </a:p>
      </dgm:t>
    </dgm:pt>
    <dgm:pt modelId="{5DF11FDB-A1D9-4676-BDAF-826FCF121DD6}" type="pres">
      <dgm:prSet presAssocID="{36DB810B-4D82-4297-A99C-4F1CC089301E}" presName="node" presStyleCnt="0"/>
      <dgm:spPr/>
    </dgm:pt>
    <dgm:pt modelId="{4E54669D-10F6-491C-9023-AB9BDFC73953}" type="pres">
      <dgm:prSet presAssocID="{36DB810B-4D82-4297-A99C-4F1CC089301E}" presName="parentNode" presStyleLbl="node1" presStyleIdx="4" presStyleCnt="5" custScaleX="116786">
        <dgm:presLayoutVars>
          <dgm:chMax val="1"/>
          <dgm:bulletEnabled val="1"/>
        </dgm:presLayoutVars>
      </dgm:prSet>
      <dgm:spPr/>
      <dgm:t>
        <a:bodyPr/>
        <a:lstStyle/>
        <a:p>
          <a:endParaRPr lang="en-US"/>
        </a:p>
      </dgm:t>
    </dgm:pt>
    <dgm:pt modelId="{8215EE8C-CC0D-4BDC-9E82-1EC0C440EB14}" type="pres">
      <dgm:prSet presAssocID="{36DB810B-4D82-4297-A99C-4F1CC089301E}" presName="childNode" presStyleLbl="revTx" presStyleIdx="0" presStyleCnt="1">
        <dgm:presLayoutVars>
          <dgm:bulletEnabled val="1"/>
        </dgm:presLayoutVars>
      </dgm:prSet>
      <dgm:spPr/>
    </dgm:pt>
  </dgm:ptLst>
  <dgm:cxnLst>
    <dgm:cxn modelId="{DB3AAF97-575F-4FA2-9879-7F1CE35FD00E}" type="presOf" srcId="{B9A57425-BC64-46D1-B00E-475D3CFD5D3D}" destId="{A3B7822C-4E10-4DEE-9936-2B31C09EA499}" srcOrd="0" destOrd="0" presId="urn:microsoft.com/office/officeart/2005/8/layout/radial2"/>
    <dgm:cxn modelId="{35BB07CF-F922-4D84-AEF9-10919EAD4354}" type="presOf" srcId="{36DB810B-4D82-4297-A99C-4F1CC089301E}" destId="{4E54669D-10F6-491C-9023-AB9BDFC73953}" srcOrd="0" destOrd="0" presId="urn:microsoft.com/office/officeart/2005/8/layout/radial2"/>
    <dgm:cxn modelId="{C2DC1DD8-E47E-41BC-88A1-FC4C4063E6D6}" srcId="{B9A57425-BC64-46D1-B00E-475D3CFD5D3D}" destId="{36DB810B-4D82-4297-A99C-4F1CC089301E}" srcOrd="3" destOrd="0" parTransId="{2B97D027-8168-46B1-A69F-305EF7A29197}" sibTransId="{05FBE782-73E2-4331-BEB4-32C7CB2F1285}"/>
    <dgm:cxn modelId="{F38ABE38-0D6B-492C-BF9A-63614492AF99}" type="presOf" srcId="{2B97D027-8168-46B1-A69F-305EF7A29197}" destId="{1D222584-45A1-45D4-95C8-287973EF5CBF}" srcOrd="0" destOrd="0" presId="urn:microsoft.com/office/officeart/2005/8/layout/radial2"/>
    <dgm:cxn modelId="{22146104-B94D-4B4F-A211-29AC158F389B}" srcId="{C72B1BFC-A2A1-4506-B0EE-B865FD590F1D}" destId="{4AB0B04B-D54B-4D4E-B7F3-A742CF96DE37}" srcOrd="0" destOrd="0" parTransId="{DC2553B5-88DF-4EC2-8C90-0C7CB98D3F4F}" sibTransId="{86E425D3-3069-4F4E-82F8-911A3B29C71E}"/>
    <dgm:cxn modelId="{5889656E-8F9F-479C-8000-D977CF15D34F}" type="presOf" srcId="{C4EA0E2C-7B00-4C5C-AF7E-7C53672FDBB5}" destId="{B75C3C68-FCFE-487A-8E6B-4708751F0443}" srcOrd="0" destOrd="0" presId="urn:microsoft.com/office/officeart/2005/8/layout/radial2"/>
    <dgm:cxn modelId="{A86EF26C-90F4-4E16-865B-0EA628BE8A2D}" type="presOf" srcId="{5862BDD8-6A08-49AA-8A8F-6168E4113641}" destId="{2E2B30F4-68F3-4002-BC85-62AA57ED439B}" srcOrd="0" destOrd="0" presId="urn:microsoft.com/office/officeart/2005/8/layout/radial2"/>
    <dgm:cxn modelId="{61E56350-DEDF-4365-A20B-1D893FA24345}" type="presOf" srcId="{AD7AC28C-ED8F-4503-A3AC-D55BD3BDFE74}" destId="{6C40AFB3-1BBE-4975-9E96-D0E48E7B4312}" srcOrd="0" destOrd="0" presId="urn:microsoft.com/office/officeart/2005/8/layout/radial2"/>
    <dgm:cxn modelId="{CE48F00E-5B4D-41FE-8256-6B610B221963}" type="presOf" srcId="{0E26E7DB-167A-423D-A6E6-6DBC205614B4}" destId="{DBB12A6F-0EA3-403B-BBE0-77B45B0F8E1C}" srcOrd="0" destOrd="0" presId="urn:microsoft.com/office/officeart/2005/8/layout/radial2"/>
    <dgm:cxn modelId="{FB64D983-9458-4C79-944D-A82DD7B5DD50}" type="presOf" srcId="{D94D899E-18B9-45A8-AEAD-D2BD738237AF}" destId="{70D2D44E-2E53-431F-BB10-BB5697F65041}" srcOrd="0" destOrd="0" presId="urn:microsoft.com/office/officeart/2005/8/layout/radial2"/>
    <dgm:cxn modelId="{A67AE6A5-ED2D-4AF6-AA8F-F700BC1B96B8}" type="presOf" srcId="{4AB0B04B-D54B-4D4E-B7F3-A742CF96DE37}" destId="{0D42D82A-23FA-4759-B465-A5E9CC5483C9}" srcOrd="0" destOrd="0" presId="urn:microsoft.com/office/officeart/2005/8/layout/radial2"/>
    <dgm:cxn modelId="{EBA989B1-A1B8-49CC-B169-8933AFDEC7E2}" type="presOf" srcId="{C72B1BFC-A2A1-4506-B0EE-B865FD590F1D}" destId="{0FAC7776-9B97-41DE-9F92-E244C631026A}" srcOrd="0" destOrd="0" presId="urn:microsoft.com/office/officeart/2005/8/layout/radial2"/>
    <dgm:cxn modelId="{FE8228FA-7B45-430D-B8F4-811404882921}" srcId="{B9A57425-BC64-46D1-B00E-475D3CFD5D3D}" destId="{0E26E7DB-167A-423D-A6E6-6DBC205614B4}" srcOrd="1" destOrd="0" parTransId="{D94D899E-18B9-45A8-AEAD-D2BD738237AF}" sibTransId="{23C2D9D5-91F3-4E64-8709-0DB05289DE60}"/>
    <dgm:cxn modelId="{5DED463E-0CCF-4D0B-ABFF-F35258647A84}" srcId="{B9A57425-BC64-46D1-B00E-475D3CFD5D3D}" destId="{C72B1BFC-A2A1-4506-B0EE-B865FD590F1D}" srcOrd="2" destOrd="0" parTransId="{AD7AC28C-ED8F-4503-A3AC-D55BD3BDFE74}" sibTransId="{395F1F4E-B7EB-4B3D-AC2C-8F9CD09A5A33}"/>
    <dgm:cxn modelId="{C481FF62-4381-4FD9-A568-E18259D58449}" srcId="{B9A57425-BC64-46D1-B00E-475D3CFD5D3D}" destId="{C4EA0E2C-7B00-4C5C-AF7E-7C53672FDBB5}" srcOrd="0" destOrd="0" parTransId="{5862BDD8-6A08-49AA-8A8F-6168E4113641}" sibTransId="{D36C4145-E105-45E3-980F-82B7AB01BC57}"/>
    <dgm:cxn modelId="{7FE3E0C7-BC34-433A-9567-538C0DAB0934}" type="presParOf" srcId="{A3B7822C-4E10-4DEE-9936-2B31C09EA499}" destId="{302777C2-FC9D-4736-B1E8-21266D17EBE8}" srcOrd="0" destOrd="0" presId="urn:microsoft.com/office/officeart/2005/8/layout/radial2"/>
    <dgm:cxn modelId="{492943B1-2E62-49DB-896C-4A59D79D8DB7}" type="presParOf" srcId="{302777C2-FC9D-4736-B1E8-21266D17EBE8}" destId="{6BE83B5F-A4B5-453A-84B9-B0D4558CE223}" srcOrd="0" destOrd="0" presId="urn:microsoft.com/office/officeart/2005/8/layout/radial2"/>
    <dgm:cxn modelId="{656648E3-8620-457B-8FC4-B406548D6E53}" type="presParOf" srcId="{6BE83B5F-A4B5-453A-84B9-B0D4558CE223}" destId="{AF35207A-FED5-4362-BC82-1D38058FACF9}" srcOrd="0" destOrd="0" presId="urn:microsoft.com/office/officeart/2005/8/layout/radial2"/>
    <dgm:cxn modelId="{4813CB54-076C-4F71-A646-1E0ABF00815A}" type="presParOf" srcId="{6BE83B5F-A4B5-453A-84B9-B0D4558CE223}" destId="{78F0D32C-0688-4927-B005-BC5639A7A39C}" srcOrd="1" destOrd="0" presId="urn:microsoft.com/office/officeart/2005/8/layout/radial2"/>
    <dgm:cxn modelId="{95AE2F96-861C-4B12-B996-1EB7BBFC1678}" type="presParOf" srcId="{302777C2-FC9D-4736-B1E8-21266D17EBE8}" destId="{2E2B30F4-68F3-4002-BC85-62AA57ED439B}" srcOrd="1" destOrd="0" presId="urn:microsoft.com/office/officeart/2005/8/layout/radial2"/>
    <dgm:cxn modelId="{61B112B0-C5BF-4484-AC24-E71CFE41516D}" type="presParOf" srcId="{302777C2-FC9D-4736-B1E8-21266D17EBE8}" destId="{92D88506-C4F6-4B8A-977A-1B6B7C2ED9A8}" srcOrd="2" destOrd="0" presId="urn:microsoft.com/office/officeart/2005/8/layout/radial2"/>
    <dgm:cxn modelId="{0E52F37D-75A7-4E59-B8EF-2904B375DA2C}" type="presParOf" srcId="{92D88506-C4F6-4B8A-977A-1B6B7C2ED9A8}" destId="{B75C3C68-FCFE-487A-8E6B-4708751F0443}" srcOrd="0" destOrd="0" presId="urn:microsoft.com/office/officeart/2005/8/layout/radial2"/>
    <dgm:cxn modelId="{8D02442A-C34D-48C3-8BEF-0EA2F0708102}" type="presParOf" srcId="{92D88506-C4F6-4B8A-977A-1B6B7C2ED9A8}" destId="{1FB91942-62E0-4749-B466-93E48EE61A24}" srcOrd="1" destOrd="0" presId="urn:microsoft.com/office/officeart/2005/8/layout/radial2"/>
    <dgm:cxn modelId="{CFDF9E63-607D-473B-9B86-A3DF45C86557}" type="presParOf" srcId="{302777C2-FC9D-4736-B1E8-21266D17EBE8}" destId="{70D2D44E-2E53-431F-BB10-BB5697F65041}" srcOrd="3" destOrd="0" presId="urn:microsoft.com/office/officeart/2005/8/layout/radial2"/>
    <dgm:cxn modelId="{D1585525-EF26-447B-85B5-C8F13C4EEE82}" type="presParOf" srcId="{302777C2-FC9D-4736-B1E8-21266D17EBE8}" destId="{8078F045-C387-4EBA-9DAF-7923B4CFFAE1}" srcOrd="4" destOrd="0" presId="urn:microsoft.com/office/officeart/2005/8/layout/radial2"/>
    <dgm:cxn modelId="{56247A4C-3473-4A3D-A9CE-846C649A188B}" type="presParOf" srcId="{8078F045-C387-4EBA-9DAF-7923B4CFFAE1}" destId="{DBB12A6F-0EA3-403B-BBE0-77B45B0F8E1C}" srcOrd="0" destOrd="0" presId="urn:microsoft.com/office/officeart/2005/8/layout/radial2"/>
    <dgm:cxn modelId="{3D10FFCC-D088-403A-9ABF-2BBE44356571}" type="presParOf" srcId="{8078F045-C387-4EBA-9DAF-7923B4CFFAE1}" destId="{EE16B237-13D4-4C43-A658-6857646C000B}" srcOrd="1" destOrd="0" presId="urn:microsoft.com/office/officeart/2005/8/layout/radial2"/>
    <dgm:cxn modelId="{5D97B519-848D-4287-B14D-2079C264C459}" type="presParOf" srcId="{302777C2-FC9D-4736-B1E8-21266D17EBE8}" destId="{6C40AFB3-1BBE-4975-9E96-D0E48E7B4312}" srcOrd="5" destOrd="0" presId="urn:microsoft.com/office/officeart/2005/8/layout/radial2"/>
    <dgm:cxn modelId="{0E88FEBD-F228-4F2A-9A1F-D7B1BFD727EC}" type="presParOf" srcId="{302777C2-FC9D-4736-B1E8-21266D17EBE8}" destId="{880667F4-166B-48C3-B0E7-0E9DEC2B3673}" srcOrd="6" destOrd="0" presId="urn:microsoft.com/office/officeart/2005/8/layout/radial2"/>
    <dgm:cxn modelId="{8351F1C0-74CA-4C96-B2C2-706A50F796F5}" type="presParOf" srcId="{880667F4-166B-48C3-B0E7-0E9DEC2B3673}" destId="{0FAC7776-9B97-41DE-9F92-E244C631026A}" srcOrd="0" destOrd="0" presId="urn:microsoft.com/office/officeart/2005/8/layout/radial2"/>
    <dgm:cxn modelId="{A7C7D852-2CD2-486F-A00A-5163CA3F51DA}" type="presParOf" srcId="{880667F4-166B-48C3-B0E7-0E9DEC2B3673}" destId="{0D42D82A-23FA-4759-B465-A5E9CC5483C9}" srcOrd="1" destOrd="0" presId="urn:microsoft.com/office/officeart/2005/8/layout/radial2"/>
    <dgm:cxn modelId="{761B25AB-E41D-498C-B230-755029815346}" type="presParOf" srcId="{302777C2-FC9D-4736-B1E8-21266D17EBE8}" destId="{1D222584-45A1-45D4-95C8-287973EF5CBF}" srcOrd="7" destOrd="0" presId="urn:microsoft.com/office/officeart/2005/8/layout/radial2"/>
    <dgm:cxn modelId="{648EF20C-A524-4B93-B861-3968C218C60B}" type="presParOf" srcId="{302777C2-FC9D-4736-B1E8-21266D17EBE8}" destId="{5DF11FDB-A1D9-4676-BDAF-826FCF121DD6}" srcOrd="8" destOrd="0" presId="urn:microsoft.com/office/officeart/2005/8/layout/radial2"/>
    <dgm:cxn modelId="{8F88D593-BE85-4C73-A8C6-7EC42980550E}" type="presParOf" srcId="{5DF11FDB-A1D9-4676-BDAF-826FCF121DD6}" destId="{4E54669D-10F6-491C-9023-AB9BDFC73953}" srcOrd="0" destOrd="0" presId="urn:microsoft.com/office/officeart/2005/8/layout/radial2"/>
    <dgm:cxn modelId="{C4657A9A-0D6F-4FA4-AD57-BD48C461D2AC}" type="presParOf" srcId="{5DF11FDB-A1D9-4676-BDAF-826FCF121DD6}" destId="{8215EE8C-CC0D-4BDC-9E82-1EC0C440EB14}" srcOrd="1" destOrd="0" presId="urn:microsoft.com/office/officeart/2005/8/layout/radial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C6FEF-85F3-4BD6-BCDB-57E9DEE00F08}">
      <dsp:nvSpPr>
        <dsp:cNvPr id="0" name=""/>
        <dsp:cNvSpPr/>
      </dsp:nvSpPr>
      <dsp:spPr>
        <a:xfrm>
          <a:off x="0" y="0"/>
          <a:ext cx="3337470" cy="5096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Quantitative Evaluation</a:t>
          </a:r>
          <a:endParaRPr lang="en-US" sz="4300" kern="1200" dirty="0"/>
        </a:p>
      </dsp:txBody>
      <dsp:txXfrm>
        <a:off x="0" y="0"/>
        <a:ext cx="3337470" cy="1529099"/>
      </dsp:txXfrm>
    </dsp:sp>
    <dsp:sp modelId="{11D2F07D-27F6-46C4-BF3D-53158370E335}">
      <dsp:nvSpPr>
        <dsp:cNvPr id="0" name=""/>
        <dsp:cNvSpPr/>
      </dsp:nvSpPr>
      <dsp:spPr>
        <a:xfrm>
          <a:off x="335030" y="1529534"/>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Patient Survey</a:t>
          </a:r>
          <a:endParaRPr lang="en-US" sz="2900" kern="1200" dirty="0"/>
        </a:p>
      </dsp:txBody>
      <dsp:txXfrm>
        <a:off x="364359" y="1558863"/>
        <a:ext cx="2611318" cy="942698"/>
      </dsp:txXfrm>
    </dsp:sp>
    <dsp:sp modelId="{FCFDAEC5-2BC2-4FD9-A9A0-14F0C45F0B88}">
      <dsp:nvSpPr>
        <dsp:cNvPr id="0" name=""/>
        <dsp:cNvSpPr/>
      </dsp:nvSpPr>
      <dsp:spPr>
        <a:xfrm>
          <a:off x="335030" y="2684945"/>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Intervention Exposure</a:t>
          </a:r>
          <a:endParaRPr lang="en-US" sz="2900" kern="1200" dirty="0"/>
        </a:p>
      </dsp:txBody>
      <dsp:txXfrm>
        <a:off x="364359" y="2714274"/>
        <a:ext cx="2611318" cy="942698"/>
      </dsp:txXfrm>
    </dsp:sp>
    <dsp:sp modelId="{C715D36B-76B8-4D40-9829-682EC2BCD0A9}">
      <dsp:nvSpPr>
        <dsp:cNvPr id="0" name=""/>
        <dsp:cNvSpPr/>
      </dsp:nvSpPr>
      <dsp:spPr>
        <a:xfrm>
          <a:off x="335030" y="3840356"/>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Patient Medical Charts</a:t>
          </a:r>
          <a:endParaRPr lang="en-US" sz="2900" kern="1200" dirty="0"/>
        </a:p>
      </dsp:txBody>
      <dsp:txXfrm>
        <a:off x="364359" y="3869685"/>
        <a:ext cx="2611318" cy="942698"/>
      </dsp:txXfrm>
    </dsp:sp>
    <dsp:sp modelId="{6F4620F9-9B37-4C7C-B619-4B8AD3FB211C}">
      <dsp:nvSpPr>
        <dsp:cNvPr id="0" name=""/>
        <dsp:cNvSpPr/>
      </dsp:nvSpPr>
      <dsp:spPr>
        <a:xfrm>
          <a:off x="3589064" y="0"/>
          <a:ext cx="3337470" cy="5096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Qualitative Evaluation</a:t>
          </a:r>
          <a:endParaRPr lang="en-US" sz="4300" kern="1200" dirty="0"/>
        </a:p>
      </dsp:txBody>
      <dsp:txXfrm>
        <a:off x="3589064" y="0"/>
        <a:ext cx="3337470" cy="1529099"/>
      </dsp:txXfrm>
    </dsp:sp>
    <dsp:sp modelId="{E8C490D7-CE5E-4ADF-99F3-693082191567}">
      <dsp:nvSpPr>
        <dsp:cNvPr id="0" name=""/>
        <dsp:cNvSpPr/>
      </dsp:nvSpPr>
      <dsp:spPr>
        <a:xfrm>
          <a:off x="3922811" y="1529534"/>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Secondary Data Analysis</a:t>
          </a:r>
          <a:endParaRPr lang="en-US" sz="2900" kern="1200" dirty="0"/>
        </a:p>
      </dsp:txBody>
      <dsp:txXfrm>
        <a:off x="3952140" y="1558863"/>
        <a:ext cx="2611318" cy="942698"/>
      </dsp:txXfrm>
    </dsp:sp>
    <dsp:sp modelId="{4697ACE4-977D-4B88-9F64-7C2A448EE645}">
      <dsp:nvSpPr>
        <dsp:cNvPr id="0" name=""/>
        <dsp:cNvSpPr/>
      </dsp:nvSpPr>
      <dsp:spPr>
        <a:xfrm>
          <a:off x="3922811" y="2684945"/>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Key Informant Interviews</a:t>
          </a:r>
          <a:endParaRPr lang="en-US" sz="2900" kern="1200" dirty="0"/>
        </a:p>
      </dsp:txBody>
      <dsp:txXfrm>
        <a:off x="3952140" y="2714274"/>
        <a:ext cx="2611318" cy="942698"/>
      </dsp:txXfrm>
    </dsp:sp>
    <dsp:sp modelId="{CBD24415-ED68-4BD2-AA49-55CA4B0FA4A2}">
      <dsp:nvSpPr>
        <dsp:cNvPr id="0" name=""/>
        <dsp:cNvSpPr/>
      </dsp:nvSpPr>
      <dsp:spPr>
        <a:xfrm>
          <a:off x="3922811" y="3840356"/>
          <a:ext cx="2669976" cy="100135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Participant Interviews</a:t>
          </a:r>
          <a:endParaRPr lang="en-US" sz="2900" kern="1200" dirty="0"/>
        </a:p>
      </dsp:txBody>
      <dsp:txXfrm>
        <a:off x="3952140" y="3869685"/>
        <a:ext cx="2611318" cy="942698"/>
      </dsp:txXfrm>
    </dsp:sp>
    <dsp:sp modelId="{61514ACB-C994-4BA7-91A5-B166235EE828}">
      <dsp:nvSpPr>
        <dsp:cNvPr id="0" name=""/>
        <dsp:cNvSpPr/>
      </dsp:nvSpPr>
      <dsp:spPr>
        <a:xfrm>
          <a:off x="7176845" y="0"/>
          <a:ext cx="3337470" cy="50969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kern="1200" dirty="0" smtClean="0"/>
            <a:t>Economic Analysis</a:t>
          </a:r>
          <a:endParaRPr lang="en-US" sz="4300" kern="1200" dirty="0"/>
        </a:p>
      </dsp:txBody>
      <dsp:txXfrm>
        <a:off x="7176845" y="0"/>
        <a:ext cx="3337470" cy="1529099"/>
      </dsp:txXfrm>
    </dsp:sp>
    <dsp:sp modelId="{AEB09109-0BD9-484B-BF0F-93932E0B5050}">
      <dsp:nvSpPr>
        <dsp:cNvPr id="0" name=""/>
        <dsp:cNvSpPr/>
      </dsp:nvSpPr>
      <dsp:spPr>
        <a:xfrm>
          <a:off x="7510592" y="1530592"/>
          <a:ext cx="2669976" cy="1536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Costing</a:t>
          </a:r>
          <a:endParaRPr lang="en-US" sz="2900" kern="1200" dirty="0"/>
        </a:p>
      </dsp:txBody>
      <dsp:txXfrm>
        <a:off x="7555604" y="1575604"/>
        <a:ext cx="2579952" cy="1446790"/>
      </dsp:txXfrm>
    </dsp:sp>
    <dsp:sp modelId="{086EE8FB-B02F-49FC-8ECA-ADF4A4073875}">
      <dsp:nvSpPr>
        <dsp:cNvPr id="0" name=""/>
        <dsp:cNvSpPr/>
      </dsp:nvSpPr>
      <dsp:spPr>
        <a:xfrm>
          <a:off x="7510592" y="3303840"/>
          <a:ext cx="2669976" cy="153681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660" tIns="55245" rIns="73660" bIns="55245" numCol="1" spcCol="1270" anchor="ctr" anchorCtr="0">
          <a:noAutofit/>
        </a:bodyPr>
        <a:lstStyle/>
        <a:p>
          <a:pPr lvl="0" algn="ctr" defTabSz="1289050">
            <a:lnSpc>
              <a:spcPct val="90000"/>
            </a:lnSpc>
            <a:spcBef>
              <a:spcPct val="0"/>
            </a:spcBef>
            <a:spcAft>
              <a:spcPct val="35000"/>
            </a:spcAft>
          </a:pPr>
          <a:r>
            <a:rPr lang="en-US" sz="2900" kern="1200" dirty="0" smtClean="0"/>
            <a:t>Staff Time Survey</a:t>
          </a:r>
          <a:endParaRPr lang="en-US" sz="2900" kern="1200" dirty="0"/>
        </a:p>
      </dsp:txBody>
      <dsp:txXfrm>
        <a:off x="7555604" y="3348852"/>
        <a:ext cx="2579952" cy="14467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59C4-77CD-43B5-A6C3-91AB8EFB11C6}">
      <dsp:nvSpPr>
        <dsp:cNvPr id="0" name=""/>
        <dsp:cNvSpPr/>
      </dsp:nvSpPr>
      <dsp:spPr>
        <a:xfrm>
          <a:off x="0" y="0"/>
          <a:ext cx="1766145" cy="690519"/>
        </a:xfrm>
        <a:prstGeom prst="chevron">
          <a:avLst/>
        </a:prstGeom>
        <a:solidFill>
          <a:srgbClr val="C00000"/>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cs typeface="Times New Roman" pitchFamily="18" charset="0"/>
            </a:rPr>
            <a:t>Initial Contact - Encounter</a:t>
          </a:r>
        </a:p>
      </dsp:txBody>
      <dsp:txXfrm>
        <a:off x="345260" y="0"/>
        <a:ext cx="1075626" cy="690519"/>
      </dsp:txXfrm>
    </dsp:sp>
    <dsp:sp modelId="{DC8CC9CA-E3B7-4B4E-BF67-6D2361C88C64}">
      <dsp:nvSpPr>
        <dsp:cNvPr id="0" name=""/>
        <dsp:cNvSpPr/>
      </dsp:nvSpPr>
      <dsp:spPr>
        <a:xfrm>
          <a:off x="1419117" y="0"/>
          <a:ext cx="1940180" cy="690519"/>
        </a:xfrm>
        <a:prstGeom prst="chevron">
          <a:avLst/>
        </a:prstGeom>
        <a:solidFill>
          <a:srgbClr val="C00000"/>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cs typeface="Times New Roman" pitchFamily="18" charset="0"/>
            </a:rPr>
            <a:t>Enrollment</a:t>
          </a:r>
        </a:p>
      </dsp:txBody>
      <dsp:txXfrm>
        <a:off x="1764377" y="0"/>
        <a:ext cx="1249661" cy="690519"/>
      </dsp:txXfrm>
    </dsp:sp>
    <dsp:sp modelId="{DC83FA15-6832-4279-8346-DB63EB76C7B9}">
      <dsp:nvSpPr>
        <dsp:cNvPr id="0" name=""/>
        <dsp:cNvSpPr/>
      </dsp:nvSpPr>
      <dsp:spPr>
        <a:xfrm>
          <a:off x="3011576" y="0"/>
          <a:ext cx="1885796" cy="690519"/>
        </a:xfrm>
        <a:prstGeom prst="chevron">
          <a:avLst/>
        </a:prstGeom>
        <a:solidFill>
          <a:srgbClr val="C00000"/>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cs typeface="Times New Roman" pitchFamily="18" charset="0"/>
            </a:rPr>
            <a:t>Individual Service Plan</a:t>
          </a:r>
        </a:p>
      </dsp:txBody>
      <dsp:txXfrm>
        <a:off x="3356836" y="0"/>
        <a:ext cx="1195277" cy="690519"/>
      </dsp:txXfrm>
    </dsp:sp>
    <dsp:sp modelId="{DBF394EE-18B7-425B-ADC3-2EEB387E09C7}">
      <dsp:nvSpPr>
        <dsp:cNvPr id="0" name=""/>
        <dsp:cNvSpPr/>
      </dsp:nvSpPr>
      <dsp:spPr>
        <a:xfrm>
          <a:off x="4571770" y="0"/>
          <a:ext cx="1492593" cy="690519"/>
        </a:xfrm>
        <a:prstGeom prst="chevron">
          <a:avLst/>
        </a:prstGeom>
        <a:solidFill>
          <a:srgbClr val="C00000"/>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cs typeface="Times New Roman" pitchFamily="18" charset="0"/>
            </a:rPr>
            <a:t>Linkage to care</a:t>
          </a:r>
        </a:p>
      </dsp:txBody>
      <dsp:txXfrm>
        <a:off x="4917030" y="0"/>
        <a:ext cx="802074" cy="690519"/>
      </dsp:txXfrm>
    </dsp:sp>
    <dsp:sp modelId="{F697324F-D204-4C12-96AB-57098BD1E381}">
      <dsp:nvSpPr>
        <dsp:cNvPr id="0" name=""/>
        <dsp:cNvSpPr/>
      </dsp:nvSpPr>
      <dsp:spPr>
        <a:xfrm>
          <a:off x="5695217" y="0"/>
          <a:ext cx="1896819" cy="690519"/>
        </a:xfrm>
        <a:prstGeom prst="chevron">
          <a:avLst/>
        </a:prstGeom>
        <a:solidFill>
          <a:srgbClr val="C00000"/>
        </a:solidFill>
        <a:ln w="12700" cap="flat" cmpd="sng" algn="ctr">
          <a:solidFill>
            <a:schemeClr val="dk1"/>
          </a:solidFill>
          <a:prstDash val="solid"/>
          <a:miter lim="800000"/>
        </a:ln>
        <a:effectLst/>
      </dsp:spPr>
      <dsp:style>
        <a:lnRef idx="2">
          <a:schemeClr val="dk1"/>
        </a:lnRef>
        <a:fillRef idx="1">
          <a:schemeClr val="lt1"/>
        </a:fillRef>
        <a:effectRef idx="0">
          <a:schemeClr val="dk1"/>
        </a:effectRef>
        <a:fontRef idx="minor">
          <a:schemeClr val="dk1"/>
        </a:fontRef>
      </dsp:style>
      <dsp:txBody>
        <a:bodyPr spcFirstLastPara="0" vert="horz" wrap="square" lIns="56007" tIns="18669" rIns="18669" bIns="18669" numCol="1" spcCol="1270" anchor="ctr" anchorCtr="0">
          <a:noAutofit/>
        </a:bodyPr>
        <a:lstStyle/>
        <a:p>
          <a:pPr lvl="0" algn="ctr" defTabSz="622300">
            <a:lnSpc>
              <a:spcPct val="90000"/>
            </a:lnSpc>
            <a:spcBef>
              <a:spcPct val="0"/>
            </a:spcBef>
            <a:spcAft>
              <a:spcPct val="35000"/>
            </a:spcAft>
          </a:pPr>
          <a:r>
            <a:rPr lang="en-US" sz="1400" b="1" kern="1200" dirty="0">
              <a:solidFill>
                <a:schemeClr val="bg1"/>
              </a:solidFill>
              <a:latin typeface="+mn-lt"/>
              <a:cs typeface="Times New Roman" pitchFamily="18" charset="0"/>
            </a:rPr>
            <a:t>Retention in care</a:t>
          </a:r>
        </a:p>
      </dsp:txBody>
      <dsp:txXfrm>
        <a:off x="6040477" y="0"/>
        <a:ext cx="1206300" cy="6905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222584-45A1-45D4-95C8-287973EF5CBF}">
      <dsp:nvSpPr>
        <dsp:cNvPr id="0" name=""/>
        <dsp:cNvSpPr/>
      </dsp:nvSpPr>
      <dsp:spPr>
        <a:xfrm rot="3715180">
          <a:off x="1365230" y="3216040"/>
          <a:ext cx="827466" cy="53525"/>
        </a:xfrm>
        <a:custGeom>
          <a:avLst/>
          <a:gdLst/>
          <a:ahLst/>
          <a:cxnLst/>
          <a:rect l="0" t="0" r="0" b="0"/>
          <a:pathLst>
            <a:path>
              <a:moveTo>
                <a:pt x="0" y="26762"/>
              </a:moveTo>
              <a:lnTo>
                <a:pt x="827466" y="26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40AFB3-1BBE-4975-9E96-D0E48E7B4312}">
      <dsp:nvSpPr>
        <dsp:cNvPr id="0" name=""/>
        <dsp:cNvSpPr/>
      </dsp:nvSpPr>
      <dsp:spPr>
        <a:xfrm rot="1355534">
          <a:off x="1837995" y="2613935"/>
          <a:ext cx="559341" cy="53525"/>
        </a:xfrm>
        <a:custGeom>
          <a:avLst/>
          <a:gdLst/>
          <a:ahLst/>
          <a:cxnLst/>
          <a:rect l="0" t="0" r="0" b="0"/>
          <a:pathLst>
            <a:path>
              <a:moveTo>
                <a:pt x="0" y="26762"/>
              </a:moveTo>
              <a:lnTo>
                <a:pt x="559341" y="26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D2D44E-2E53-431F-BB10-BB5697F65041}">
      <dsp:nvSpPr>
        <dsp:cNvPr id="0" name=""/>
        <dsp:cNvSpPr/>
      </dsp:nvSpPr>
      <dsp:spPr>
        <a:xfrm rot="20253210">
          <a:off x="1843551" y="1937078"/>
          <a:ext cx="419861" cy="53525"/>
        </a:xfrm>
        <a:custGeom>
          <a:avLst/>
          <a:gdLst/>
          <a:ahLst/>
          <a:cxnLst/>
          <a:rect l="0" t="0" r="0" b="0"/>
          <a:pathLst>
            <a:path>
              <a:moveTo>
                <a:pt x="0" y="26762"/>
              </a:moveTo>
              <a:lnTo>
                <a:pt x="419861" y="26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2B30F4-68F3-4002-BC85-62AA57ED439B}">
      <dsp:nvSpPr>
        <dsp:cNvPr id="0" name=""/>
        <dsp:cNvSpPr/>
      </dsp:nvSpPr>
      <dsp:spPr>
        <a:xfrm rot="17884820">
          <a:off x="1365230" y="1305929"/>
          <a:ext cx="827466" cy="53525"/>
        </a:xfrm>
        <a:custGeom>
          <a:avLst/>
          <a:gdLst/>
          <a:ahLst/>
          <a:cxnLst/>
          <a:rect l="0" t="0" r="0" b="0"/>
          <a:pathLst>
            <a:path>
              <a:moveTo>
                <a:pt x="0" y="26762"/>
              </a:moveTo>
              <a:lnTo>
                <a:pt x="827466" y="2676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F0D32C-0688-4927-B005-BC5639A7A39C}">
      <dsp:nvSpPr>
        <dsp:cNvPr id="0" name=""/>
        <dsp:cNvSpPr/>
      </dsp:nvSpPr>
      <dsp:spPr>
        <a:xfrm>
          <a:off x="426542" y="1444857"/>
          <a:ext cx="1685780" cy="168578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5C3C68-FCFE-487A-8E6B-4708751F0443}">
      <dsp:nvSpPr>
        <dsp:cNvPr id="0" name=""/>
        <dsp:cNvSpPr/>
      </dsp:nvSpPr>
      <dsp:spPr>
        <a:xfrm>
          <a:off x="1628503" y="1918"/>
          <a:ext cx="1181253" cy="1011468"/>
        </a:xfrm>
        <a:prstGeom prst="ellipse">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Calibri" panose="020F0502020204030204" pitchFamily="34" charset="0"/>
            </a:rPr>
            <a:t>Warm</a:t>
          </a:r>
        </a:p>
      </dsp:txBody>
      <dsp:txXfrm>
        <a:off x="1801493" y="150044"/>
        <a:ext cx="835273" cy="715216"/>
      </dsp:txXfrm>
    </dsp:sp>
    <dsp:sp modelId="{DBB12A6F-0EA3-403B-BBE0-77B45B0F8E1C}">
      <dsp:nvSpPr>
        <dsp:cNvPr id="0" name=""/>
        <dsp:cNvSpPr/>
      </dsp:nvSpPr>
      <dsp:spPr>
        <a:xfrm>
          <a:off x="2159622" y="1130453"/>
          <a:ext cx="1373958" cy="1011468"/>
        </a:xfrm>
        <a:prstGeom prst="ellipse">
          <a:avLst/>
        </a:prstGeom>
        <a:solidFill>
          <a:srgbClr val="F58B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Calibri" panose="020F0502020204030204" pitchFamily="34" charset="0"/>
            </a:rPr>
            <a:t>Genuine</a:t>
          </a:r>
        </a:p>
      </dsp:txBody>
      <dsp:txXfrm>
        <a:off x="2360833" y="1278579"/>
        <a:ext cx="971536" cy="715216"/>
      </dsp:txXfrm>
    </dsp:sp>
    <dsp:sp modelId="{0FAC7776-9B97-41DE-9F92-E244C631026A}">
      <dsp:nvSpPr>
        <dsp:cNvPr id="0" name=""/>
        <dsp:cNvSpPr/>
      </dsp:nvSpPr>
      <dsp:spPr>
        <a:xfrm>
          <a:off x="2322069" y="2456988"/>
          <a:ext cx="1139014" cy="1011468"/>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latin typeface="Calibri" panose="020F0502020204030204" pitchFamily="34" charset="0"/>
            </a:rPr>
            <a:t>Polite</a:t>
          </a:r>
        </a:p>
      </dsp:txBody>
      <dsp:txXfrm>
        <a:off x="2488874" y="2605114"/>
        <a:ext cx="805404" cy="715216"/>
      </dsp:txXfrm>
    </dsp:sp>
    <dsp:sp modelId="{0D42D82A-23FA-4759-B465-A5E9CC5483C9}">
      <dsp:nvSpPr>
        <dsp:cNvPr id="0" name=""/>
        <dsp:cNvSpPr/>
      </dsp:nvSpPr>
      <dsp:spPr>
        <a:xfrm>
          <a:off x="3402798" y="2456988"/>
          <a:ext cx="1708522" cy="10114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2889250">
            <a:lnSpc>
              <a:spcPct val="90000"/>
            </a:lnSpc>
            <a:spcBef>
              <a:spcPct val="0"/>
            </a:spcBef>
            <a:spcAft>
              <a:spcPct val="15000"/>
            </a:spcAft>
            <a:buChar char="••"/>
          </a:pPr>
          <a:endParaRPr lang="en-US" sz="6500" kern="1200" dirty="0"/>
        </a:p>
      </dsp:txBody>
      <dsp:txXfrm>
        <a:off x="3402798" y="2456988"/>
        <a:ext cx="1708522" cy="1011468"/>
      </dsp:txXfrm>
    </dsp:sp>
    <dsp:sp modelId="{4E54669D-10F6-491C-9023-AB9BDFC73953}">
      <dsp:nvSpPr>
        <dsp:cNvPr id="0" name=""/>
        <dsp:cNvSpPr/>
      </dsp:nvSpPr>
      <dsp:spPr>
        <a:xfrm>
          <a:off x="1628503" y="3562108"/>
          <a:ext cx="1181253" cy="101146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tx1"/>
              </a:solidFill>
              <a:latin typeface="Calibri" panose="020F0502020204030204" pitchFamily="34" charset="0"/>
            </a:rPr>
            <a:t>Personal-Contact</a:t>
          </a:r>
        </a:p>
      </dsp:txBody>
      <dsp:txXfrm>
        <a:off x="1801493" y="3710234"/>
        <a:ext cx="835273" cy="71521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D309C9-A54C-4691-A799-EFA5F49A06A8}" type="datetimeFigureOut">
              <a:rPr lang="en-US" smtClean="0"/>
              <a:t>12/12/2018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0A78B-DBEB-433F-996A-BF7E19B3591B}" type="slidenum">
              <a:rPr lang="en-US" smtClean="0"/>
              <a:t>‹#›</a:t>
            </a:fld>
            <a:endParaRPr lang="en-US"/>
          </a:p>
        </p:txBody>
      </p:sp>
    </p:spTree>
    <p:extLst>
      <p:ext uri="{BB962C8B-B14F-4D97-AF65-F5344CB8AC3E}">
        <p14:creationId xmlns:p14="http://schemas.microsoft.com/office/powerpoint/2010/main" val="1907195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9A9582-1566-44AD-A842-6F159889446C}" type="slidenum">
              <a:rPr lang="en-US" altLang="en-US" smtClean="0"/>
              <a:pPr/>
              <a:t>3</a:t>
            </a:fld>
            <a:endParaRPr lang="en-US" altLang="en-US" smtClean="0"/>
          </a:p>
        </p:txBody>
      </p:sp>
    </p:spTree>
    <p:extLst>
      <p:ext uri="{BB962C8B-B14F-4D97-AF65-F5344CB8AC3E}">
        <p14:creationId xmlns:p14="http://schemas.microsoft.com/office/powerpoint/2010/main" val="374190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37660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Since the early 1990s, transnationalism has been adapted as a theoretical framework across various disciplines such as sociology and anthropology for undertaking research on immigrant populations.  It gained momentum because of its focus on the trans-border and transnational activities of immigrant populations.</a:t>
            </a:r>
          </a:p>
          <a:p>
            <a:endParaRPr lang="en-US" dirty="0" smtClean="0"/>
          </a:p>
          <a:p>
            <a:r>
              <a:rPr lang="en-US" dirty="0" smtClean="0"/>
              <a:t>Defined as “the processes by which immigrants forge and sustain multi-stranded social relations that link together their societies of origin and settlement.” (</a:t>
            </a:r>
            <a:r>
              <a:rPr lang="en-US" dirty="0" err="1" smtClean="0"/>
              <a:t>basch</a:t>
            </a:r>
            <a:r>
              <a:rPr lang="en-US" dirty="0" smtClean="0"/>
              <a:t> et al. (1994, p. 6) in Levitt et al., 2007). </a:t>
            </a:r>
          </a:p>
          <a:p>
            <a:endParaRPr lang="en-US" dirty="0" smtClean="0"/>
          </a:p>
          <a:p>
            <a:r>
              <a:rPr lang="en-US" dirty="0" smtClean="0"/>
              <a:t>Transnationalism gained popularity among researchers as a way to describe immigrants who maintain physical, emotional and psychological ties to their place of origin (</a:t>
            </a:r>
            <a:r>
              <a:rPr lang="en-US" dirty="0" err="1" smtClean="0"/>
              <a:t>Mouw</a:t>
            </a:r>
            <a:r>
              <a:rPr lang="en-US" dirty="0" smtClean="0"/>
              <a:t> et al., 2014).</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t>Recent scholarship understands transnational migration as taking place within </a:t>
            </a:r>
            <a:r>
              <a:rPr lang="en-US" altLang="en-US" sz="1200" b="1" dirty="0" smtClean="0"/>
              <a:t>fluid social spaces</a:t>
            </a:r>
            <a:r>
              <a:rPr lang="en-US" altLang="en-US" sz="1200" dirty="0" smtClean="0"/>
              <a:t> that are constantly reworked through migrants</a:t>
            </a:r>
            <a:r>
              <a:rPr lang="ja-JP" altLang="en-US" sz="1200" dirty="0" smtClean="0"/>
              <a:t>’</a:t>
            </a:r>
            <a:r>
              <a:rPr lang="en-US" altLang="ja-JP" sz="1200" dirty="0" smtClean="0"/>
              <a:t> simultaneous embeddedness in more than one society (Levitt &amp; Glick Schiller 2004, Pries 2005, Smith 2005). (Source: Levitt et al., 2007).</a:t>
            </a:r>
          </a:p>
          <a:p>
            <a:endParaRPr lang="en-US" dirty="0" smtClean="0"/>
          </a:p>
          <a:p>
            <a:r>
              <a:rPr lang="en-US" dirty="0" smtClean="0"/>
              <a:t>Migration</a:t>
            </a:r>
          </a:p>
          <a:p>
            <a:r>
              <a:rPr lang="en-US" dirty="0" smtClean="0"/>
              <a:t>Travel</a:t>
            </a:r>
          </a:p>
          <a:p>
            <a:r>
              <a:rPr lang="en-US" dirty="0" smtClean="0"/>
              <a:t>Communication</a:t>
            </a:r>
          </a:p>
          <a:p>
            <a:r>
              <a:rPr lang="en-US" dirty="0" smtClean="0"/>
              <a:t>Economic remittances</a:t>
            </a:r>
          </a:p>
          <a:p>
            <a:r>
              <a:rPr lang="en-US" dirty="0" smtClean="0"/>
              <a:t>Impacted by individual and structural factors</a:t>
            </a:r>
          </a:p>
          <a:p>
            <a:r>
              <a:rPr lang="en-US" dirty="0" smtClean="0"/>
              <a:t>May change over time depending on connection with families and engagement with place of origin</a:t>
            </a:r>
          </a:p>
          <a:p>
            <a:endParaRPr lang="en-US" dirty="0"/>
          </a:p>
        </p:txBody>
      </p:sp>
      <p:sp>
        <p:nvSpPr>
          <p:cNvPr id="4" name="Slide Number Placeholder 3"/>
          <p:cNvSpPr>
            <a:spLocks noGrp="1"/>
          </p:cNvSpPr>
          <p:nvPr>
            <p:ph type="sldNum" sz="quarter" idx="10"/>
          </p:nvPr>
        </p:nvSpPr>
        <p:spPr/>
        <p:txBody>
          <a:bodyPr/>
          <a:lstStyle/>
          <a:p>
            <a:fld id="{DFB366D9-917E-9E49-92B1-63CB5BCD1718}" type="slidenum">
              <a:rPr lang="en-US" smtClean="0"/>
              <a:t>13</a:t>
            </a:fld>
            <a:endParaRPr lang="en-US"/>
          </a:p>
        </p:txBody>
      </p:sp>
    </p:spTree>
    <p:extLst>
      <p:ext uri="{BB962C8B-B14F-4D97-AF65-F5344CB8AC3E}">
        <p14:creationId xmlns:p14="http://schemas.microsoft.com/office/powerpoint/2010/main" val="2664818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what extent are interventions associated with improvements in linkage and retention in HIV care and viral suppression over the 24- month study period?</a:t>
            </a:r>
          </a:p>
          <a:p>
            <a:r>
              <a:rPr lang="en-US" dirty="0" smtClean="0"/>
              <a:t>What are characteristics of and the barriers and facilitators to effective implementation of the interventions? </a:t>
            </a:r>
          </a:p>
          <a:p>
            <a:r>
              <a:rPr lang="en-US" dirty="0" smtClean="0"/>
              <a:t>What is the cost, efficiency and cost-effectiveness of each intervention?</a:t>
            </a:r>
          </a:p>
          <a:p>
            <a:endParaRPr lang="en-US" dirty="0"/>
          </a:p>
        </p:txBody>
      </p:sp>
      <p:sp>
        <p:nvSpPr>
          <p:cNvPr id="4" name="Slide Number Placeholder 3"/>
          <p:cNvSpPr>
            <a:spLocks noGrp="1"/>
          </p:cNvSpPr>
          <p:nvPr>
            <p:ph type="sldNum" sz="quarter" idx="10"/>
          </p:nvPr>
        </p:nvSpPr>
        <p:spPr/>
        <p:txBody>
          <a:bodyPr/>
          <a:lstStyle/>
          <a:p>
            <a:fld id="{FA70A78B-DBEB-433F-996A-BF7E19B3591B}" type="slidenum">
              <a:rPr lang="en-US" smtClean="0"/>
              <a:t>14</a:t>
            </a:fld>
            <a:endParaRPr lang="en-US"/>
          </a:p>
        </p:txBody>
      </p:sp>
    </p:spTree>
    <p:extLst>
      <p:ext uri="{BB962C8B-B14F-4D97-AF65-F5344CB8AC3E}">
        <p14:creationId xmlns:p14="http://schemas.microsoft.com/office/powerpoint/2010/main" val="97467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B366D9-917E-9E49-92B1-63CB5BCD1718}" type="slidenum">
              <a:rPr lang="en-US" smtClean="0"/>
              <a:t>15</a:t>
            </a:fld>
            <a:endParaRPr lang="en-US"/>
          </a:p>
        </p:txBody>
      </p:sp>
    </p:spTree>
    <p:extLst>
      <p:ext uri="{BB962C8B-B14F-4D97-AF65-F5344CB8AC3E}">
        <p14:creationId xmlns:p14="http://schemas.microsoft.com/office/powerpoint/2010/main" val="3214427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2013, AFC signed on to participate in a Special Project of National Significance (SPNS) demonstration project with HRSA.  This particular initiative called for sites across the country to use culturally-appropriate interventions with a transnational approach to improve health outcomes for Latinos and Latinas living with HIV. Sites either focused on Mexican or Puerto Rican populations; our project is focused on HIV+ Mexican Men and is called </a:t>
            </a:r>
            <a:r>
              <a:rPr lang="en-US" dirty="0" err="1" smtClean="0"/>
              <a:t>Salud</a:t>
            </a:r>
            <a:r>
              <a:rPr lang="en-US" dirty="0" smtClean="0"/>
              <a:t> Y </a:t>
            </a:r>
            <a:r>
              <a:rPr lang="en-US" dirty="0" err="1" smtClean="0"/>
              <a:t>Orgullo</a:t>
            </a:r>
            <a:r>
              <a:rPr lang="en-US" dirty="0" smtClean="0"/>
              <a:t> </a:t>
            </a:r>
            <a:r>
              <a:rPr lang="en-US" dirty="0" err="1" smtClean="0"/>
              <a:t>Mexicano</a:t>
            </a:r>
            <a:r>
              <a:rPr lang="en-US" dirty="0" smtClean="0"/>
              <a:t> (or SOM for short)– which translates as “Mexican Health and Pride.”</a:t>
            </a:r>
          </a:p>
          <a:p>
            <a:endParaRPr lang="en-US" dirty="0" smtClean="0"/>
          </a:p>
          <a:p>
            <a:r>
              <a:rPr lang="en-US" dirty="0" smtClean="0"/>
              <a:t>SOM is a peer-navigation program, providing peer education and peer support to HIV+ Mexican Men. The program seeks to increase Mexican Men’s access to HIV testing, link and retain positive Mexican men in HIV medical care, and to reduce HIV-related stigma in the Mexican community in Chicago. We do though through a peer education model that addresses the transnational realities of clients lives and that seeks to provide culturally-appropriate information, materials, and delivery. Participants go through a series of sessions with their peers [EXPLAIN PEERS] that provides everything from HIV education, medication adherence, and appointment adherence, to navigating dating, social support, and making decisions about disclosure, to addressing HIV care options in Mexico, budgeting for HIV-care with the added expense of remittances, not letting herbal home remedies interfere with medication, and opportunities for affordable care for clients who are undocumented. The whole time they receive peer support in helping them navigate case management and medical care at Erie.</a:t>
            </a:r>
          </a:p>
          <a:p>
            <a:endParaRPr lang="en-US" dirty="0"/>
          </a:p>
        </p:txBody>
      </p:sp>
      <p:sp>
        <p:nvSpPr>
          <p:cNvPr id="4" name="Slide Number Placeholder 3"/>
          <p:cNvSpPr>
            <a:spLocks noGrp="1"/>
          </p:cNvSpPr>
          <p:nvPr>
            <p:ph type="sldNum" sz="quarter" idx="10"/>
          </p:nvPr>
        </p:nvSpPr>
        <p:spPr/>
        <p:txBody>
          <a:bodyPr/>
          <a:lstStyle/>
          <a:p>
            <a:fld id="{052691AD-E9B4-4379-A07A-D9154E3581E9}" type="slidenum">
              <a:rPr lang="en-US" smtClean="0"/>
              <a:t>18</a:t>
            </a:fld>
            <a:endParaRPr lang="en-US"/>
          </a:p>
        </p:txBody>
      </p:sp>
    </p:spTree>
    <p:extLst>
      <p:ext uri="{BB962C8B-B14F-4D97-AF65-F5344CB8AC3E}">
        <p14:creationId xmlns:p14="http://schemas.microsoft.com/office/powerpoint/2010/main" val="1939747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 </a:t>
            </a:r>
            <a:r>
              <a:rPr lang="en-US" dirty="0" err="1" smtClean="0"/>
              <a:t>Promotores</a:t>
            </a:r>
            <a:r>
              <a:rPr lang="en-US" dirty="0" smtClean="0"/>
              <a:t> are trained in various stages. The first stage of training involves a four-day People-to- People training facilitated by the AIDS Foundation of Chicago (AFC). People to People is a peer-to-peer education program that supports individuals living with HIV and AIDS. People to People is intended to improve the health of those living with HIV/AIDS by providing trained, quality peers to the community and building local organizations’ capacity to use peers. The program targets HIV-positive individuals who reflect the epidemic in each local area. Training includes HIV transmission, disease progression, treatment adherence, and clinical preceptorships to address identified needs. As a peer-oriented popular education program, this training captures crucial elements of AFC’s SOM Project by informing peer navigation services for </a:t>
            </a:r>
            <a:r>
              <a:rPr lang="en-US" dirty="0" err="1" smtClean="0"/>
              <a:t>Promotores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52691AD-E9B4-4379-A07A-D9154E3581E9}" type="slidenum">
              <a:rPr lang="en-US" smtClean="0"/>
              <a:t>19</a:t>
            </a:fld>
            <a:endParaRPr lang="en-US"/>
          </a:p>
        </p:txBody>
      </p:sp>
    </p:spTree>
    <p:extLst>
      <p:ext uri="{BB962C8B-B14F-4D97-AF65-F5344CB8AC3E}">
        <p14:creationId xmlns:p14="http://schemas.microsoft.com/office/powerpoint/2010/main" val="19574406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scenarios serve as a safe third party to project concerns or issues on and attempt to create solutions to HIV care barriers</a:t>
            </a:r>
          </a:p>
          <a:p>
            <a:r>
              <a:rPr lang="en-US" dirty="0" smtClean="0"/>
              <a:t>Important to gauge the knowledge</a:t>
            </a:r>
            <a:r>
              <a:rPr lang="en-US" baseline="0" dirty="0" smtClean="0"/>
              <a:t> and understanding of the participant, which cultural or transnational elements may be facilitators or barriers to HIV care and HIV healthy decision making</a:t>
            </a:r>
          </a:p>
          <a:p>
            <a:r>
              <a:rPr lang="en-US" baseline="0" dirty="0" smtClean="0"/>
              <a:t>Case studies deal with issues of identity, health and wellness, and stigma</a:t>
            </a:r>
          </a:p>
          <a:p>
            <a:r>
              <a:rPr lang="en-US" baseline="0" dirty="0" smtClean="0"/>
              <a:t>SOM created a manual for supporting and training Promotor on structured disclosure during the education sessions</a:t>
            </a:r>
          </a:p>
          <a:p>
            <a:endParaRPr lang="en-US" dirty="0"/>
          </a:p>
        </p:txBody>
      </p:sp>
      <p:sp>
        <p:nvSpPr>
          <p:cNvPr id="4" name="Slide Number Placeholder 3"/>
          <p:cNvSpPr>
            <a:spLocks noGrp="1"/>
          </p:cNvSpPr>
          <p:nvPr>
            <p:ph type="sldNum" sz="quarter" idx="10"/>
          </p:nvPr>
        </p:nvSpPr>
        <p:spPr/>
        <p:txBody>
          <a:bodyPr/>
          <a:lstStyle/>
          <a:p>
            <a:fld id="{052691AD-E9B4-4379-A07A-D9154E3581E9}" type="slidenum">
              <a:rPr lang="en-US" smtClean="0"/>
              <a:t>21</a:t>
            </a:fld>
            <a:endParaRPr lang="en-US"/>
          </a:p>
        </p:txBody>
      </p:sp>
    </p:spTree>
    <p:extLst>
      <p:ext uri="{BB962C8B-B14F-4D97-AF65-F5344CB8AC3E}">
        <p14:creationId xmlns:p14="http://schemas.microsoft.com/office/powerpoint/2010/main" val="626752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2691AD-E9B4-4379-A07A-D9154E3581E9}" type="slidenum">
              <a:rPr lang="en-US" smtClean="0"/>
              <a:t>23</a:t>
            </a:fld>
            <a:endParaRPr lang="en-US"/>
          </a:p>
        </p:txBody>
      </p:sp>
    </p:spTree>
    <p:extLst>
      <p:ext uri="{BB962C8B-B14F-4D97-AF65-F5344CB8AC3E}">
        <p14:creationId xmlns:p14="http://schemas.microsoft.com/office/powerpoint/2010/main" val="431887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smtClean="0"/>
              <a:t>In developing and implementing a peer-based navigation program it is critical to ensure proper start up time and staff supervision structure. </a:t>
            </a:r>
          </a:p>
          <a:p>
            <a:pPr marL="342900" indent="-342900">
              <a:buFont typeface="Arial" panose="020B0604020202020204" pitchFamily="34" charset="0"/>
              <a:buChar char="•"/>
            </a:pPr>
            <a:r>
              <a:rPr lang="en-US" dirty="0" smtClean="0"/>
              <a:t>A large amount of training is needed for peer health workers, which pays off in terms of skills developed and participant outcomes in the long view. Having a peer with a similar Mexican background as clients helps facilitate relationships and trust. </a:t>
            </a:r>
          </a:p>
          <a:p>
            <a:pPr marL="342900" indent="-342900">
              <a:buFont typeface="Arial" panose="020B0604020202020204" pitchFamily="34" charset="0"/>
              <a:buChar char="•"/>
            </a:pPr>
            <a:r>
              <a:rPr lang="en-US" dirty="0" smtClean="0"/>
              <a:t>In developing a culturally appropriate intervention it is important to be flexible and adaptable. </a:t>
            </a:r>
          </a:p>
          <a:p>
            <a:pPr marL="342900" indent="-342900">
              <a:buFont typeface="Arial" panose="020B0604020202020204" pitchFamily="34" charset="0"/>
              <a:buChar char="•"/>
            </a:pPr>
            <a:r>
              <a:rPr lang="en-US" dirty="0" smtClean="0"/>
              <a:t>Our program team conducted three rounds of qualitative research in order to continue to refine our approach. We also learned that including a wide range of topics in education sessions allowed clients to focus on what was important to them, rather than having project staff dictate what is important. </a:t>
            </a:r>
          </a:p>
          <a:p>
            <a:endParaRPr lang="en-US" dirty="0"/>
          </a:p>
        </p:txBody>
      </p:sp>
      <p:sp>
        <p:nvSpPr>
          <p:cNvPr id="4" name="Slide Number Placeholder 3"/>
          <p:cNvSpPr>
            <a:spLocks noGrp="1"/>
          </p:cNvSpPr>
          <p:nvPr>
            <p:ph type="sldNum" sz="quarter" idx="10"/>
          </p:nvPr>
        </p:nvSpPr>
        <p:spPr/>
        <p:txBody>
          <a:bodyPr/>
          <a:lstStyle/>
          <a:p>
            <a:fld id="{052691AD-E9B4-4379-A07A-D9154E3581E9}" type="slidenum">
              <a:rPr lang="en-US" smtClean="0"/>
              <a:t>25</a:t>
            </a:fld>
            <a:endParaRPr lang="en-US"/>
          </a:p>
        </p:txBody>
      </p:sp>
    </p:spTree>
    <p:extLst>
      <p:ext uri="{BB962C8B-B14F-4D97-AF65-F5344CB8AC3E}">
        <p14:creationId xmlns:p14="http://schemas.microsoft.com/office/powerpoint/2010/main" val="9008995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9A9582-1566-44AD-A842-6F159889446C}" type="slidenum">
              <a:rPr lang="en-US" altLang="en-US" smtClean="0"/>
              <a:pPr/>
              <a:t>28</a:t>
            </a:fld>
            <a:endParaRPr lang="en-US" altLang="en-US" smtClean="0"/>
          </a:p>
        </p:txBody>
      </p:sp>
    </p:spTree>
    <p:extLst>
      <p:ext uri="{BB962C8B-B14F-4D97-AF65-F5344CB8AC3E}">
        <p14:creationId xmlns:p14="http://schemas.microsoft.com/office/powerpoint/2010/main" val="355253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9A9582-1566-44AD-A842-6F159889446C}" type="slidenum">
              <a:rPr lang="en-US" altLang="en-US" smtClean="0"/>
              <a:pPr/>
              <a:t>4</a:t>
            </a:fld>
            <a:endParaRPr lang="en-US" altLang="en-US" smtClean="0"/>
          </a:p>
        </p:txBody>
      </p:sp>
    </p:spTree>
    <p:extLst>
      <p:ext uri="{BB962C8B-B14F-4D97-AF65-F5344CB8AC3E}">
        <p14:creationId xmlns:p14="http://schemas.microsoft.com/office/powerpoint/2010/main" val="453008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149A9582-1566-44AD-A842-6F159889446C}" type="slidenum">
              <a:rPr lang="en-US" altLang="en-US" smtClean="0"/>
              <a:pPr/>
              <a:t>29</a:t>
            </a:fld>
            <a:endParaRPr lang="en-US" altLang="en-US" smtClean="0"/>
          </a:p>
        </p:txBody>
      </p:sp>
    </p:spTree>
    <p:extLst>
      <p:ext uri="{BB962C8B-B14F-4D97-AF65-F5344CB8AC3E}">
        <p14:creationId xmlns:p14="http://schemas.microsoft.com/office/powerpoint/2010/main" val="4017574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r>
              <a:rPr lang="en-US" baseline="0" dirty="0" smtClean="0"/>
              <a:t>Demonstration projects and intervention </a:t>
            </a:r>
            <a:r>
              <a:rPr lang="en-US" baseline="0" dirty="0"/>
              <a:t>sites were located across the US in </a:t>
            </a:r>
            <a:r>
              <a:rPr lang="en-US" baseline="0" dirty="0" smtClean="0"/>
              <a:t>Los Angeles, Chicago, Dallas, North Carolina, New York City and Philadelphia and implemented by CBOs, medical settings or universities.</a:t>
            </a:r>
          </a:p>
          <a:p>
            <a:endParaRPr lang="en-US" baseline="0" dirty="0" smtClean="0"/>
          </a:p>
          <a:p>
            <a:r>
              <a:rPr lang="en-US" baseline="0" dirty="0" smtClean="0"/>
              <a:t>6 interventions targeted populations of Mexican origin (first, second or third generation). Those are in yellow. </a:t>
            </a:r>
          </a:p>
          <a:p>
            <a:r>
              <a:rPr lang="en-US" baseline="0" dirty="0" smtClean="0"/>
              <a:t>And 3 in </a:t>
            </a:r>
            <a:r>
              <a:rPr lang="en-US" baseline="0" smtClean="0"/>
              <a:t>light blue, targeted </a:t>
            </a:r>
            <a:r>
              <a:rPr lang="en-US" baseline="0" dirty="0" smtClean="0"/>
              <a:t>populations of Puerto Rican origin (first, second or third generation).</a:t>
            </a:r>
          </a:p>
          <a:p>
            <a:endParaRPr lang="en-US" baseline="0" dirty="0" smtClean="0"/>
          </a:p>
          <a:p>
            <a:endParaRPr lang="en-US" baseline="0" dirty="0" smtClean="0"/>
          </a:p>
        </p:txBody>
      </p:sp>
    </p:spTree>
    <p:extLst>
      <p:ext uri="{BB962C8B-B14F-4D97-AF65-F5344CB8AC3E}">
        <p14:creationId xmlns:p14="http://schemas.microsoft.com/office/powerpoint/2010/main" val="3248741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r>
              <a:rPr lang="es-AR" dirty="0" err="1" smtClean="0"/>
              <a:t>This</a:t>
            </a:r>
            <a:r>
              <a:rPr lang="es-AR" baseline="0" dirty="0" smtClean="0"/>
              <a:t> </a:t>
            </a:r>
            <a:r>
              <a:rPr lang="es-AR" baseline="0" dirty="0" err="1" smtClean="0"/>
              <a:t>is</a:t>
            </a:r>
            <a:r>
              <a:rPr lang="es-AR" baseline="0" dirty="0" smtClean="0"/>
              <a:t> a </a:t>
            </a:r>
            <a:r>
              <a:rPr lang="es-AR" baseline="0" dirty="0" err="1" smtClean="0"/>
              <a:t>s</a:t>
            </a:r>
            <a:r>
              <a:rPr lang="es-AR" dirty="0" err="1" smtClean="0"/>
              <a:t>napshot</a:t>
            </a:r>
            <a:r>
              <a:rPr lang="es-AR" dirty="0" smtClean="0"/>
              <a:t> </a:t>
            </a:r>
            <a:r>
              <a:rPr lang="es-AR" dirty="0"/>
              <a:t>of </a:t>
            </a:r>
            <a:r>
              <a:rPr lang="es-AR" dirty="0" err="1" smtClean="0"/>
              <a:t>the</a:t>
            </a:r>
            <a:r>
              <a:rPr lang="es-AR" dirty="0" smtClean="0"/>
              <a:t> </a:t>
            </a:r>
            <a:r>
              <a:rPr lang="es-AR" dirty="0" err="1" smtClean="0"/>
              <a:t>interventions</a:t>
            </a:r>
            <a:r>
              <a:rPr lang="es-AR" dirty="0" smtClean="0"/>
              <a:t>.</a:t>
            </a:r>
          </a:p>
          <a:p>
            <a:endParaRPr lang="es-AR" dirty="0" smtClean="0"/>
          </a:p>
          <a:p>
            <a:r>
              <a:rPr lang="es-AR" dirty="0" smtClean="0"/>
              <a:t>As </a:t>
            </a:r>
            <a:r>
              <a:rPr lang="es-AR" dirty="0" err="1" smtClean="0"/>
              <a:t>part</a:t>
            </a:r>
            <a:r>
              <a:rPr lang="es-AR" dirty="0" smtClean="0"/>
              <a:t> of </a:t>
            </a:r>
            <a:r>
              <a:rPr lang="es-AR" dirty="0" err="1" smtClean="0"/>
              <a:t>the</a:t>
            </a:r>
            <a:r>
              <a:rPr lang="es-AR" dirty="0" smtClean="0"/>
              <a:t> HRSA mandate</a:t>
            </a:r>
            <a:r>
              <a:rPr lang="es-AR" baseline="0" dirty="0" smtClean="0"/>
              <a:t> </a:t>
            </a:r>
            <a:r>
              <a:rPr lang="es-AR" baseline="0" dirty="0" err="1" smtClean="0"/>
              <a:t>for</a:t>
            </a:r>
            <a:r>
              <a:rPr lang="es-AR" baseline="0" dirty="0" smtClean="0"/>
              <a:t> </a:t>
            </a:r>
            <a:r>
              <a:rPr lang="es-AR" baseline="0" dirty="0" err="1" smtClean="0"/>
              <a:t>this</a:t>
            </a:r>
            <a:r>
              <a:rPr lang="es-AR" baseline="0" dirty="0" smtClean="0"/>
              <a:t> </a:t>
            </a:r>
            <a:r>
              <a:rPr lang="es-AR" baseline="0" dirty="0" err="1" smtClean="0"/>
              <a:t>Initiative</a:t>
            </a:r>
            <a:r>
              <a:rPr lang="es-AR" baseline="0" dirty="0" smtClean="0"/>
              <a:t>, </a:t>
            </a:r>
            <a:r>
              <a:rPr lang="es-AR" baseline="0" dirty="0" err="1" smtClean="0"/>
              <a:t>all</a:t>
            </a:r>
            <a:r>
              <a:rPr lang="es-AR" baseline="0" dirty="0" smtClean="0"/>
              <a:t> </a:t>
            </a:r>
            <a:r>
              <a:rPr lang="es-AR" baseline="0" dirty="0" err="1" smtClean="0"/>
              <a:t>interventions</a:t>
            </a:r>
            <a:r>
              <a:rPr lang="es-AR" baseline="0" dirty="0" smtClean="0"/>
              <a:t> </a:t>
            </a:r>
            <a:r>
              <a:rPr lang="es-AR" baseline="0" dirty="0" err="1" smtClean="0"/>
              <a:t>included</a:t>
            </a:r>
            <a:r>
              <a:rPr lang="es-AR" baseline="0" dirty="0" smtClean="0"/>
              <a:t> </a:t>
            </a:r>
            <a:r>
              <a:rPr lang="es-AR" baseline="0" dirty="0" err="1" smtClean="0"/>
              <a:t>two</a:t>
            </a:r>
            <a:r>
              <a:rPr lang="es-AR" baseline="0" dirty="0" smtClean="0"/>
              <a:t> </a:t>
            </a:r>
            <a:r>
              <a:rPr lang="es-AR" baseline="0" dirty="0" err="1" smtClean="0"/>
              <a:t>main</a:t>
            </a:r>
            <a:r>
              <a:rPr lang="es-AR" baseline="0" dirty="0" smtClean="0"/>
              <a:t> </a:t>
            </a:r>
            <a:r>
              <a:rPr lang="es-AR" baseline="0" dirty="0" err="1" smtClean="0"/>
              <a:t>components</a:t>
            </a:r>
            <a:r>
              <a:rPr lang="es-AR" baseline="0" dirty="0" smtClean="0"/>
              <a:t>:</a:t>
            </a:r>
          </a:p>
          <a:p>
            <a:endParaRPr lang="es-AR" baseline="0" dirty="0" smtClean="0"/>
          </a:p>
          <a:p>
            <a:r>
              <a:rPr lang="es-AR" baseline="0" dirty="0" err="1" smtClean="0"/>
              <a:t>An</a:t>
            </a:r>
            <a:r>
              <a:rPr lang="es-AR" baseline="0" dirty="0" smtClean="0"/>
              <a:t> </a:t>
            </a:r>
            <a:r>
              <a:rPr lang="es-AR" baseline="0" dirty="0" err="1" smtClean="0"/>
              <a:t>Outreach</a:t>
            </a:r>
            <a:r>
              <a:rPr lang="es-AR" baseline="0" dirty="0" smtClean="0"/>
              <a:t>. </a:t>
            </a:r>
            <a:r>
              <a:rPr lang="es-AR" baseline="0" dirty="0" err="1" smtClean="0"/>
              <a:t>Community</a:t>
            </a:r>
            <a:r>
              <a:rPr lang="es-AR" baseline="0" dirty="0" smtClean="0"/>
              <a:t> </a:t>
            </a:r>
            <a:r>
              <a:rPr lang="es-AR" baseline="0" dirty="0" err="1" smtClean="0"/>
              <a:t>Engagement</a:t>
            </a:r>
            <a:r>
              <a:rPr lang="es-AR" baseline="0" dirty="0" smtClean="0"/>
              <a:t> and </a:t>
            </a:r>
            <a:r>
              <a:rPr lang="es-AR" baseline="0" dirty="0" err="1" smtClean="0"/>
              <a:t>stigma</a:t>
            </a:r>
            <a:r>
              <a:rPr lang="es-AR" baseline="0" dirty="0" smtClean="0"/>
              <a:t> </a:t>
            </a:r>
            <a:r>
              <a:rPr lang="es-AR" baseline="0" dirty="0" err="1" smtClean="0"/>
              <a:t>reduction</a:t>
            </a:r>
            <a:r>
              <a:rPr lang="es-AR" baseline="0" dirty="0" smtClean="0"/>
              <a:t> </a:t>
            </a:r>
            <a:r>
              <a:rPr lang="es-AR" baseline="0" dirty="0" err="1" smtClean="0"/>
              <a:t>component</a:t>
            </a:r>
            <a:r>
              <a:rPr lang="es-AR" baseline="0" dirty="0" smtClean="0"/>
              <a:t> </a:t>
            </a:r>
            <a:r>
              <a:rPr lang="es-AR" baseline="0" dirty="0" err="1" smtClean="0"/>
              <a:t>that</a:t>
            </a:r>
            <a:r>
              <a:rPr lang="es-AR" baseline="0" dirty="0" smtClean="0"/>
              <a:t> </a:t>
            </a:r>
            <a:r>
              <a:rPr lang="es-AR" baseline="0" dirty="0" err="1" smtClean="0"/>
              <a:t>also</a:t>
            </a:r>
            <a:r>
              <a:rPr lang="es-AR" baseline="0" dirty="0" smtClean="0"/>
              <a:t> </a:t>
            </a:r>
            <a:r>
              <a:rPr lang="es-AR" baseline="0" dirty="0" err="1" smtClean="0"/>
              <a:t>served</a:t>
            </a:r>
            <a:r>
              <a:rPr lang="es-AR" baseline="0" dirty="0" smtClean="0"/>
              <a:t> to </a:t>
            </a:r>
            <a:r>
              <a:rPr lang="es-AR" baseline="0" dirty="0" err="1" smtClean="0"/>
              <a:t>reach</a:t>
            </a:r>
            <a:r>
              <a:rPr lang="es-AR" baseline="0" dirty="0" smtClean="0"/>
              <a:t> </a:t>
            </a:r>
            <a:r>
              <a:rPr lang="es-AR" baseline="0" dirty="0" err="1" smtClean="0"/>
              <a:t>out</a:t>
            </a:r>
            <a:r>
              <a:rPr lang="es-AR" baseline="0" dirty="0" smtClean="0"/>
              <a:t> and </a:t>
            </a:r>
            <a:r>
              <a:rPr lang="es-AR" baseline="0" dirty="0" err="1" smtClean="0"/>
              <a:t>identify</a:t>
            </a:r>
            <a:r>
              <a:rPr lang="es-AR" baseline="0" dirty="0" smtClean="0"/>
              <a:t> Latino/as living </a:t>
            </a:r>
            <a:r>
              <a:rPr lang="es-AR" baseline="0" dirty="0" err="1" smtClean="0"/>
              <a:t>with</a:t>
            </a:r>
            <a:r>
              <a:rPr lang="es-AR" baseline="0" dirty="0" smtClean="0"/>
              <a:t> HIV to </a:t>
            </a:r>
            <a:r>
              <a:rPr lang="es-AR" baseline="0" dirty="0" err="1" smtClean="0"/>
              <a:t>engage</a:t>
            </a:r>
            <a:r>
              <a:rPr lang="es-AR" baseline="0" dirty="0" smtClean="0"/>
              <a:t> </a:t>
            </a:r>
            <a:r>
              <a:rPr lang="es-AR" baseline="0" dirty="0" err="1" smtClean="0"/>
              <a:t>them</a:t>
            </a:r>
            <a:r>
              <a:rPr lang="es-AR" baseline="0" dirty="0" smtClean="0"/>
              <a:t> in </a:t>
            </a:r>
            <a:r>
              <a:rPr lang="es-AR" baseline="0" dirty="0" err="1" smtClean="0"/>
              <a:t>the</a:t>
            </a:r>
            <a:r>
              <a:rPr lang="es-AR" baseline="0" dirty="0" smtClean="0"/>
              <a:t> </a:t>
            </a:r>
            <a:r>
              <a:rPr lang="es-AR" baseline="0" dirty="0" err="1" smtClean="0"/>
              <a:t>second</a:t>
            </a:r>
            <a:r>
              <a:rPr lang="es-AR" baseline="0" dirty="0" smtClean="0"/>
              <a:t> </a:t>
            </a:r>
            <a:r>
              <a:rPr lang="es-AR" baseline="0" dirty="0" err="1" smtClean="0"/>
              <a:t>component</a:t>
            </a:r>
            <a:r>
              <a:rPr lang="es-AR" baseline="0" dirty="0" smtClean="0"/>
              <a:t> of </a:t>
            </a:r>
            <a:r>
              <a:rPr lang="es-AR" baseline="0" dirty="0" err="1" smtClean="0"/>
              <a:t>the</a:t>
            </a:r>
            <a:r>
              <a:rPr lang="es-AR" baseline="0" dirty="0" smtClean="0"/>
              <a:t> </a:t>
            </a:r>
            <a:r>
              <a:rPr lang="es-AR" baseline="0" dirty="0" err="1" smtClean="0"/>
              <a:t>interventions</a:t>
            </a:r>
            <a:r>
              <a:rPr lang="es-AR" baseline="0" dirty="0" smtClean="0"/>
              <a:t> </a:t>
            </a:r>
            <a:r>
              <a:rPr lang="es-AR" baseline="0" dirty="0" err="1" smtClean="0"/>
              <a:t>which</a:t>
            </a:r>
            <a:r>
              <a:rPr lang="es-AR" baseline="0" dirty="0" smtClean="0"/>
              <a:t> </a:t>
            </a:r>
            <a:r>
              <a:rPr lang="es-AR" baseline="0" dirty="0" err="1" smtClean="0"/>
              <a:t>was</a:t>
            </a:r>
            <a:r>
              <a:rPr lang="es-AR" baseline="0" dirty="0" smtClean="0"/>
              <a:t> </a:t>
            </a:r>
            <a:r>
              <a:rPr lang="es-AR" baseline="0" dirty="0" err="1" smtClean="0"/>
              <a:t>Linkage</a:t>
            </a:r>
            <a:r>
              <a:rPr lang="es-AR" baseline="0" dirty="0" smtClean="0"/>
              <a:t> and </a:t>
            </a:r>
            <a:r>
              <a:rPr lang="es-AR" baseline="0" dirty="0" err="1" smtClean="0"/>
              <a:t>Retention</a:t>
            </a:r>
            <a:r>
              <a:rPr lang="es-AR" baseline="0" dirty="0" smtClean="0"/>
              <a:t> in HIV </a:t>
            </a:r>
            <a:r>
              <a:rPr lang="es-AR" baseline="0" dirty="0" err="1" smtClean="0"/>
              <a:t>care</a:t>
            </a:r>
            <a:endParaRPr lang="en-US" dirty="0"/>
          </a:p>
        </p:txBody>
      </p:sp>
    </p:spTree>
    <p:extLst>
      <p:ext uri="{BB962C8B-B14F-4D97-AF65-F5344CB8AC3E}">
        <p14:creationId xmlns:p14="http://schemas.microsoft.com/office/powerpoint/2010/main" val="1180545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r>
              <a:rPr lang="en-US" dirty="0" smtClean="0"/>
              <a:t>For the Community</a:t>
            </a:r>
            <a:r>
              <a:rPr lang="en-US" baseline="0" dirty="0" smtClean="0"/>
              <a:t> engagement component and for project promotion ALL SITES used social marketing, in reach within their organizations and partnerships with stakeholders </a:t>
            </a:r>
          </a:p>
          <a:p>
            <a:endParaRPr lang="en-US" baseline="0" dirty="0" smtClean="0"/>
          </a:p>
          <a:p>
            <a:r>
              <a:rPr lang="en-US" dirty="0" smtClean="0"/>
              <a:t>SOME SITES used social medial and venue based community outreach,</a:t>
            </a:r>
            <a:r>
              <a:rPr lang="en-US" baseline="0" dirty="0" smtClean="0"/>
              <a:t> including either one-on-one or group-level educational and stigma reduction presentations. </a:t>
            </a:r>
          </a:p>
          <a:p>
            <a:endParaRPr lang="en-US" baseline="0" dirty="0" smtClean="0"/>
          </a:p>
          <a:p>
            <a:r>
              <a:rPr lang="en-US" baseline="0" dirty="0" smtClean="0"/>
              <a:t>A FEW SITES also used referrals or collaboration with HIV testing services to identify potential participants</a:t>
            </a:r>
          </a:p>
          <a:p>
            <a:endParaRPr lang="en-US" baseline="0" dirty="0" smtClean="0"/>
          </a:p>
          <a:p>
            <a:r>
              <a:rPr lang="en-US" baseline="0" dirty="0" smtClean="0"/>
              <a:t>And ONE SITE trained medical providers for community engagement and stigma reduction</a:t>
            </a:r>
            <a:endParaRPr lang="en-US" baseline="0" dirty="0"/>
          </a:p>
          <a:p>
            <a:pPr marL="174982" indent="-174982">
              <a:buFont typeface="Arial"/>
              <a:buChar char="•"/>
            </a:pPr>
            <a:endParaRPr lang="en-US" baseline="0" dirty="0"/>
          </a:p>
          <a:p>
            <a:endParaRPr lang="en-US" dirty="0"/>
          </a:p>
        </p:txBody>
      </p:sp>
    </p:spTree>
    <p:extLst>
      <p:ext uri="{BB962C8B-B14F-4D97-AF65-F5344CB8AC3E}">
        <p14:creationId xmlns:p14="http://schemas.microsoft.com/office/powerpoint/2010/main" val="146874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B366D9-917E-9E49-92B1-63CB5BCD1718}" type="slidenum">
              <a:rPr lang="en-US" smtClean="0"/>
              <a:t>8</a:t>
            </a:fld>
            <a:endParaRPr lang="en-US"/>
          </a:p>
        </p:txBody>
      </p:sp>
    </p:spTree>
    <p:extLst>
      <p:ext uri="{BB962C8B-B14F-4D97-AF65-F5344CB8AC3E}">
        <p14:creationId xmlns:p14="http://schemas.microsoft.com/office/powerpoint/2010/main" val="3156706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r>
              <a:rPr lang="en-US" dirty="0" smtClean="0"/>
              <a:t>ALL SITES provided one-on-one navigational services</a:t>
            </a:r>
            <a:r>
              <a:rPr lang="en-US" baseline="0" dirty="0" smtClean="0"/>
              <a:t> as part of their Linkage and Retention HIV care interventions. </a:t>
            </a:r>
            <a:endParaRPr lang="en-US" dirty="0" smtClean="0"/>
          </a:p>
          <a:p>
            <a:endParaRPr lang="en-US" baseline="0" dirty="0" smtClean="0"/>
          </a:p>
          <a:p>
            <a:r>
              <a:rPr lang="en-US" baseline="0" dirty="0" smtClean="0"/>
              <a:t>4 SITES also included one-on-one educational sessions w/ a structured curriculum, and 1 SITE included a support group  together with their navigational services. </a:t>
            </a:r>
          </a:p>
          <a:p>
            <a:endParaRPr lang="en-US" dirty="0" smtClean="0"/>
          </a:p>
          <a:p>
            <a:r>
              <a:rPr lang="en-US" dirty="0" smtClean="0"/>
              <a:t>1 SITE</a:t>
            </a:r>
            <a:r>
              <a:rPr lang="en-US" baseline="0" dirty="0" smtClean="0"/>
              <a:t> used </a:t>
            </a:r>
            <a:r>
              <a:rPr lang="en-US" dirty="0" smtClean="0"/>
              <a:t>Social network recruitment to</a:t>
            </a:r>
            <a:r>
              <a:rPr lang="en-US" baseline="0" dirty="0" smtClean="0"/>
              <a:t> leverage </a:t>
            </a:r>
            <a:r>
              <a:rPr lang="en-US" dirty="0" smtClean="0"/>
              <a:t>relationships of health promoters to identify people in friend and family networks living with HIV but not in care. </a:t>
            </a:r>
          </a:p>
          <a:p>
            <a:endParaRPr lang="en-US" dirty="0" smtClean="0"/>
          </a:p>
          <a:p>
            <a:r>
              <a:rPr lang="en-US" dirty="0" smtClean="0"/>
              <a:t>AT 1</a:t>
            </a:r>
            <a:r>
              <a:rPr lang="en-US" baseline="0" dirty="0" smtClean="0"/>
              <a:t> </a:t>
            </a:r>
            <a:r>
              <a:rPr lang="en-US" dirty="0" smtClean="0"/>
              <a:t>SITE the co-location</a:t>
            </a:r>
            <a:r>
              <a:rPr lang="en-US" baseline="0" dirty="0" smtClean="0"/>
              <a:t> of different services was part of their intervention strategy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And once again, the intervention at 1 site was to train </a:t>
            </a:r>
            <a:r>
              <a:rPr lang="en-US" sz="1200" dirty="0" smtClean="0"/>
              <a:t>Medical providers in jail and community</a:t>
            </a:r>
            <a:r>
              <a:rPr lang="en-US" sz="1200" baseline="0" dirty="0" smtClean="0"/>
              <a:t> </a:t>
            </a:r>
            <a:r>
              <a:rPr lang="en-US" sz="1200" dirty="0" smtClean="0"/>
              <a:t>on culturally appropriate care to Puerto Ricans in jail and leaving jail </a:t>
            </a:r>
          </a:p>
          <a:p>
            <a:endParaRPr lang="en-US" dirty="0" smtClean="0"/>
          </a:p>
          <a:p>
            <a:endParaRPr lang="en-US" dirty="0"/>
          </a:p>
        </p:txBody>
      </p:sp>
    </p:spTree>
    <p:extLst>
      <p:ext uri="{BB962C8B-B14F-4D97-AF65-F5344CB8AC3E}">
        <p14:creationId xmlns:p14="http://schemas.microsoft.com/office/powerpoint/2010/main" val="146938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FB366D9-917E-9E49-92B1-63CB5BCD1718}" type="slidenum">
              <a:rPr lang="en-US" smtClean="0"/>
              <a:t>10</a:t>
            </a:fld>
            <a:endParaRPr lang="en-US"/>
          </a:p>
        </p:txBody>
      </p:sp>
    </p:spTree>
    <p:extLst>
      <p:ext uri="{BB962C8B-B14F-4D97-AF65-F5344CB8AC3E}">
        <p14:creationId xmlns:p14="http://schemas.microsoft.com/office/powerpoint/2010/main" val="1079999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181725" cy="3478213"/>
          </a:xfrm>
        </p:spPr>
      </p:sp>
      <p:sp>
        <p:nvSpPr>
          <p:cNvPr id="3" name="Notes Placeholder 2"/>
          <p:cNvSpPr>
            <a:spLocks noGrp="1"/>
          </p:cNvSpPr>
          <p:nvPr>
            <p:ph type="body" idx="1"/>
          </p:nvPr>
        </p:nvSpPr>
        <p:spPr/>
        <p:txBody>
          <a:bodyPr/>
          <a:lstStyle/>
          <a:p>
            <a:r>
              <a:rPr lang="es-AR" dirty="0" err="1" smtClean="0"/>
              <a:t>The</a:t>
            </a:r>
            <a:r>
              <a:rPr lang="es-AR" baseline="0" dirty="0" smtClean="0"/>
              <a:t> </a:t>
            </a:r>
            <a:r>
              <a:rPr lang="es-AR" baseline="0" dirty="0" err="1" smtClean="0"/>
              <a:t>interventions</a:t>
            </a:r>
            <a:r>
              <a:rPr lang="es-AR" baseline="0" dirty="0" smtClean="0"/>
              <a:t> </a:t>
            </a:r>
            <a:r>
              <a:rPr lang="es-AR" baseline="0" dirty="0" err="1" smtClean="0"/>
              <a:t>t</a:t>
            </a:r>
            <a:r>
              <a:rPr lang="es-AR" dirty="0" err="1" smtClean="0"/>
              <a:t>argeted</a:t>
            </a:r>
            <a:r>
              <a:rPr lang="es-AR" baseline="0" dirty="0" smtClean="0"/>
              <a:t> </a:t>
            </a:r>
            <a:r>
              <a:rPr lang="es-AR" baseline="0" dirty="0" err="1" smtClean="0"/>
              <a:t>populations</a:t>
            </a:r>
            <a:r>
              <a:rPr lang="es-AR" baseline="0" dirty="0" smtClean="0"/>
              <a:t> of </a:t>
            </a:r>
            <a:r>
              <a:rPr lang="es-AR" baseline="0" dirty="0" err="1" smtClean="0"/>
              <a:t>Mexican</a:t>
            </a:r>
            <a:r>
              <a:rPr lang="es-AR" baseline="0" dirty="0" smtClean="0"/>
              <a:t> </a:t>
            </a:r>
            <a:r>
              <a:rPr lang="es-AR" baseline="0" dirty="0" err="1" smtClean="0"/>
              <a:t>or</a:t>
            </a:r>
            <a:r>
              <a:rPr lang="es-AR" baseline="0" dirty="0" smtClean="0"/>
              <a:t> Puerto </a:t>
            </a:r>
            <a:r>
              <a:rPr lang="es-AR" baseline="0" dirty="0" err="1" smtClean="0"/>
              <a:t>Rican</a:t>
            </a:r>
            <a:r>
              <a:rPr lang="es-AR" baseline="0" dirty="0" smtClean="0"/>
              <a:t> </a:t>
            </a:r>
            <a:r>
              <a:rPr lang="es-AR" baseline="0" dirty="0" err="1" smtClean="0"/>
              <a:t>origin</a:t>
            </a:r>
            <a:r>
              <a:rPr lang="es-AR" baseline="0" dirty="0" smtClean="0"/>
              <a:t>.</a:t>
            </a:r>
          </a:p>
          <a:p>
            <a:endParaRPr lang="es-AR" baseline="0" dirty="0" smtClean="0"/>
          </a:p>
          <a:p>
            <a:r>
              <a:rPr lang="en-US" baseline="0" dirty="0" smtClean="0"/>
              <a:t>As part of their design and implementation, </a:t>
            </a:r>
            <a:r>
              <a:rPr lang="es-AR" baseline="0" dirty="0" err="1" smtClean="0"/>
              <a:t>the</a:t>
            </a:r>
            <a:r>
              <a:rPr lang="es-AR" baseline="0" dirty="0" smtClean="0"/>
              <a:t> </a:t>
            </a:r>
            <a:r>
              <a:rPr lang="es-AR" baseline="0" dirty="0" err="1" smtClean="0"/>
              <a:t>interventions</a:t>
            </a:r>
            <a:r>
              <a:rPr lang="es-AR" baseline="0" dirty="0" smtClean="0"/>
              <a:t> </a:t>
            </a:r>
            <a:r>
              <a:rPr lang="es-AR" baseline="0" dirty="0"/>
              <a:t> </a:t>
            </a:r>
            <a:r>
              <a:rPr lang="en-US" baseline="0" dirty="0" smtClean="0"/>
              <a:t>applied</a:t>
            </a:r>
            <a:r>
              <a:rPr lang="en-US" dirty="0" smtClean="0"/>
              <a:t> </a:t>
            </a:r>
            <a:r>
              <a:rPr lang="en-US" dirty="0"/>
              <a:t>a transnational framework </a:t>
            </a:r>
            <a:r>
              <a:rPr lang="en-US" dirty="0" smtClean="0"/>
              <a:t>to</a:t>
            </a:r>
            <a:r>
              <a:rPr lang="en-US" baseline="0" dirty="0" smtClean="0"/>
              <a:t> </a:t>
            </a:r>
            <a:r>
              <a:rPr lang="en-US" dirty="0" smtClean="0"/>
              <a:t>situate</a:t>
            </a:r>
            <a:r>
              <a:rPr lang="en-US" baseline="0" dirty="0" smtClean="0"/>
              <a:t> the interventions</a:t>
            </a:r>
            <a:r>
              <a:rPr lang="en-US" dirty="0" smtClean="0"/>
              <a:t> </a:t>
            </a:r>
            <a:r>
              <a:rPr lang="en-US" dirty="0"/>
              <a:t>in the context of </a:t>
            </a:r>
            <a:r>
              <a:rPr lang="en-US" dirty="0" smtClean="0"/>
              <a:t>participants’ lives </a:t>
            </a:r>
            <a:r>
              <a:rPr lang="en-US" dirty="0"/>
              <a:t>that bridge the </a:t>
            </a:r>
            <a:r>
              <a:rPr lang="en-US" dirty="0" smtClean="0"/>
              <a:t>continental</a:t>
            </a:r>
            <a:r>
              <a:rPr lang="en-US" baseline="0" dirty="0" smtClean="0"/>
              <a:t> </a:t>
            </a:r>
            <a:r>
              <a:rPr lang="en-US" dirty="0" smtClean="0"/>
              <a:t>US </a:t>
            </a:r>
            <a:r>
              <a:rPr lang="en-US" dirty="0"/>
              <a:t>and their countries of origin</a:t>
            </a:r>
            <a:r>
              <a:rPr lang="en-US" dirty="0" smtClean="0"/>
              <a:t>.</a:t>
            </a:r>
          </a:p>
          <a:p>
            <a:endParaRPr lang="en-US" dirty="0" smtClean="0"/>
          </a:p>
          <a:p>
            <a:r>
              <a:rPr lang="en-US" dirty="0" smtClean="0"/>
              <a:t>Overlapping</a:t>
            </a:r>
            <a:r>
              <a:rPr lang="en-US" baseline="0" dirty="0" smtClean="0"/>
              <a:t> with a transnational framework, the interventions applied Latino cultural elements to make the </a:t>
            </a:r>
            <a:r>
              <a:rPr lang="en-US" baseline="0" dirty="0" err="1" smtClean="0"/>
              <a:t>the</a:t>
            </a:r>
            <a:r>
              <a:rPr lang="en-US" baseline="0" dirty="0" smtClean="0"/>
              <a:t> interventions culturally appropriate. As part of the cultural tailoring, the intervention activities were delivered both in Spanish and in English but culturally competent interventionists who were bilingual and bicultural.</a:t>
            </a:r>
            <a:r>
              <a:rPr lang="en-US" dirty="0" smtClean="0"/>
              <a:t> </a:t>
            </a:r>
            <a:endParaRPr lang="en-US" dirty="0"/>
          </a:p>
        </p:txBody>
      </p:sp>
    </p:spTree>
    <p:extLst>
      <p:ext uri="{BB962C8B-B14F-4D97-AF65-F5344CB8AC3E}">
        <p14:creationId xmlns:p14="http://schemas.microsoft.com/office/powerpoint/2010/main" val="29081320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8710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FE72-F413-4258-BE6D-27BA3E5CCF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D98152-E852-4161-B5CE-B82F4085EF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57237C-ED78-4872-9765-9EFDC1BDCAA6}"/>
              </a:ext>
            </a:extLst>
          </p:cNvPr>
          <p:cNvSpPr>
            <a:spLocks noGrp="1"/>
          </p:cNvSpPr>
          <p:nvPr>
            <p:ph type="dt" sz="half" idx="10"/>
          </p:nvPr>
        </p:nvSpPr>
        <p:spPr/>
        <p:txBody>
          <a:bodyPr/>
          <a:lstStyle/>
          <a:p>
            <a:fld id="{FA954305-2D12-479F-91C4-41D3BAA7CF70}" type="datetimeFigureOut">
              <a:rPr lang="en-US" smtClean="0"/>
              <a:t>12/12/2018</a:t>
            </a:fld>
            <a:endParaRPr lang="en-US"/>
          </a:p>
        </p:txBody>
      </p:sp>
      <p:sp>
        <p:nvSpPr>
          <p:cNvPr id="5" name="Footer Placeholder 4">
            <a:extLst>
              <a:ext uri="{FF2B5EF4-FFF2-40B4-BE49-F238E27FC236}">
                <a16:creationId xmlns:a16="http://schemas.microsoft.com/office/drawing/2014/main" id="{CA9D83FE-5036-4597-9A36-0570816436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2D9E4-655C-453E-9450-F965BE48AD09}"/>
              </a:ext>
            </a:extLst>
          </p:cNvPr>
          <p:cNvSpPr>
            <a:spLocks noGrp="1"/>
          </p:cNvSpPr>
          <p:nvPr>
            <p:ph type="sldNum" sz="quarter" idx="12"/>
          </p:nvPr>
        </p:nvSpPr>
        <p:spPr/>
        <p:txBody>
          <a:bodyPr/>
          <a:lstStyle/>
          <a:p>
            <a:fld id="{07E60B36-EFE2-43E4-838C-B8B45F57774C}" type="slidenum">
              <a:rPr lang="en-US" smtClean="0"/>
              <a:t>‹#›</a:t>
            </a:fld>
            <a:endParaRPr lang="en-US"/>
          </a:p>
        </p:txBody>
      </p:sp>
    </p:spTree>
    <p:extLst>
      <p:ext uri="{BB962C8B-B14F-4D97-AF65-F5344CB8AC3E}">
        <p14:creationId xmlns:p14="http://schemas.microsoft.com/office/powerpoint/2010/main" val="4277653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ACD946-2713-4CF9-A929-47C76525C8B9}"/>
              </a:ext>
            </a:extLst>
          </p:cNvPr>
          <p:cNvSpPr>
            <a:spLocks noGrp="1"/>
          </p:cNvSpPr>
          <p:nvPr>
            <p:ph type="dt" sz="half" idx="10"/>
          </p:nvPr>
        </p:nvSpPr>
        <p:spPr/>
        <p:txBody>
          <a:bodyPr/>
          <a:lstStyle/>
          <a:p>
            <a:fld id="{FA954305-2D12-479F-91C4-41D3BAA7CF70}" type="datetimeFigureOut">
              <a:rPr lang="en-US" smtClean="0"/>
              <a:t>12/12/2018</a:t>
            </a:fld>
            <a:endParaRPr lang="en-US"/>
          </a:p>
        </p:txBody>
      </p:sp>
      <p:sp>
        <p:nvSpPr>
          <p:cNvPr id="3" name="Footer Placeholder 2">
            <a:extLst>
              <a:ext uri="{FF2B5EF4-FFF2-40B4-BE49-F238E27FC236}">
                <a16:creationId xmlns:a16="http://schemas.microsoft.com/office/drawing/2014/main" id="{85172A1B-3854-46FD-8AFD-CF7341AB5D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FC7188-BEDB-4369-9A39-24F2479FD8C2}"/>
              </a:ext>
            </a:extLst>
          </p:cNvPr>
          <p:cNvSpPr>
            <a:spLocks noGrp="1"/>
          </p:cNvSpPr>
          <p:nvPr>
            <p:ph type="sldNum" sz="quarter" idx="12"/>
          </p:nvPr>
        </p:nvSpPr>
        <p:spPr/>
        <p:txBody>
          <a:bodyPr/>
          <a:lstStyle/>
          <a:p>
            <a:fld id="{07E60B36-EFE2-43E4-838C-B8B45F57774C}" type="slidenum">
              <a:rPr lang="en-US" smtClean="0"/>
              <a:t>‹#›</a:t>
            </a:fld>
            <a:endParaRPr lang="en-US"/>
          </a:p>
        </p:txBody>
      </p:sp>
    </p:spTree>
    <p:extLst>
      <p:ext uri="{BB962C8B-B14F-4D97-AF65-F5344CB8AC3E}">
        <p14:creationId xmlns:p14="http://schemas.microsoft.com/office/powerpoint/2010/main" val="3471437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52381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76AA-4866-4B3F-9FE7-AB336FDFEF4C}"/>
              </a:ext>
            </a:extLst>
          </p:cNvPr>
          <p:cNvSpPr>
            <a:spLocks noGrp="1"/>
          </p:cNvSpPr>
          <p:nvPr>
            <p:ph type="title" hasCustomPrompt="1"/>
          </p:nvPr>
        </p:nvSpPr>
        <p:spPr>
          <a:xfrm>
            <a:off x="2677886" y="2035207"/>
            <a:ext cx="9060024" cy="829193"/>
          </a:xfrm>
        </p:spPr>
        <p:txBody>
          <a:bodyPr>
            <a:noAutofit/>
          </a:bodyPr>
          <a:lstStyle>
            <a:lvl1pPr>
              <a:defRPr sz="6000">
                <a:solidFill>
                  <a:schemeClr val="bg1"/>
                </a:solidFill>
              </a:defRPr>
            </a:lvl1pPr>
          </a:lstStyle>
          <a:p>
            <a:r>
              <a:rPr lang="en-US" dirty="0"/>
              <a:t>Activity Title</a:t>
            </a:r>
          </a:p>
        </p:txBody>
      </p:sp>
      <p:sp>
        <p:nvSpPr>
          <p:cNvPr id="3" name="Content Placeholder 2">
            <a:extLst>
              <a:ext uri="{FF2B5EF4-FFF2-40B4-BE49-F238E27FC236}">
                <a16:creationId xmlns:a16="http://schemas.microsoft.com/office/drawing/2014/main" id="{56FEB880-299F-4C2C-B0CE-05C03177BFA0}"/>
              </a:ext>
            </a:extLst>
          </p:cNvPr>
          <p:cNvSpPr>
            <a:spLocks noGrp="1"/>
          </p:cNvSpPr>
          <p:nvPr>
            <p:ph idx="1" hasCustomPrompt="1"/>
          </p:nvPr>
        </p:nvSpPr>
        <p:spPr>
          <a:xfrm>
            <a:off x="2677886" y="3729067"/>
            <a:ext cx="9060024" cy="479037"/>
          </a:xfrm>
        </p:spPr>
        <p:txBody>
          <a:bodyPr>
            <a:noAutofit/>
          </a:bodyPr>
          <a:lstStyle>
            <a:lvl1pPr>
              <a:defRPr sz="2800" b="1">
                <a:solidFill>
                  <a:schemeClr val="bg1"/>
                </a:solidFill>
              </a:defRPr>
            </a:lvl1pPr>
          </a:lstStyle>
          <a:p>
            <a:pPr lvl="0"/>
            <a:r>
              <a:rPr lang="en-US" dirty="0"/>
              <a:t>Presenter(s) Name</a:t>
            </a:r>
          </a:p>
        </p:txBody>
      </p:sp>
      <p:sp>
        <p:nvSpPr>
          <p:cNvPr id="7" name="Content Placeholder 2">
            <a:extLst>
              <a:ext uri="{FF2B5EF4-FFF2-40B4-BE49-F238E27FC236}">
                <a16:creationId xmlns:a16="http://schemas.microsoft.com/office/drawing/2014/main" id="{EFB04E79-0625-405C-9E37-5AAD91CEDB24}"/>
              </a:ext>
            </a:extLst>
          </p:cNvPr>
          <p:cNvSpPr>
            <a:spLocks noGrp="1"/>
          </p:cNvSpPr>
          <p:nvPr>
            <p:ph idx="10" hasCustomPrompt="1"/>
          </p:nvPr>
        </p:nvSpPr>
        <p:spPr>
          <a:xfrm>
            <a:off x="2677886" y="4214356"/>
            <a:ext cx="9060024" cy="880153"/>
          </a:xfrm>
        </p:spPr>
        <p:txBody>
          <a:bodyPr>
            <a:normAutofit/>
          </a:bodyPr>
          <a:lstStyle>
            <a:lvl1pPr>
              <a:defRPr sz="2000" b="0" i="1">
                <a:solidFill>
                  <a:schemeClr val="bg1"/>
                </a:solidFill>
              </a:defRPr>
            </a:lvl1pPr>
          </a:lstStyle>
          <a:p>
            <a:pPr lvl="0"/>
            <a:r>
              <a:rPr lang="en-US" dirty="0"/>
              <a:t>Presenter(s) Title/Affiliation</a:t>
            </a:r>
          </a:p>
        </p:txBody>
      </p:sp>
    </p:spTree>
    <p:extLst>
      <p:ext uri="{BB962C8B-B14F-4D97-AF65-F5344CB8AC3E}">
        <p14:creationId xmlns:p14="http://schemas.microsoft.com/office/powerpoint/2010/main" val="1126635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838200" y="1196982"/>
            <a:ext cx="10515600" cy="4448443"/>
          </a:xfrm>
        </p:spPr>
        <p:txBody>
          <a:bodyPr>
            <a:normAutofit/>
          </a:bodyPr>
          <a:lstStyle>
            <a:lvl1pPr marL="0" marR="0" indent="0" algn="l" defTabSz="914400" rtl="0" eaLnBrk="1" fontAlgn="auto" latinLnBrk="0" hangingPunct="1">
              <a:lnSpc>
                <a:spcPct val="90000"/>
              </a:lnSpc>
              <a:spcBef>
                <a:spcPts val="1000"/>
              </a:spcBef>
              <a:spcAft>
                <a:spcPts val="0"/>
              </a:spcAft>
              <a:buClr>
                <a:srgbClr val="D03138"/>
              </a:buClr>
              <a:buSzTx/>
              <a:buFont typeface="Arial" panose="020B0604020202020204" pitchFamily="34" charset="0"/>
              <a:buNone/>
              <a:tabLst/>
              <a:defRPr sz="24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p:txBody>
      </p:sp>
    </p:spTree>
    <p:extLst>
      <p:ext uri="{BB962C8B-B14F-4D97-AF65-F5344CB8AC3E}">
        <p14:creationId xmlns:p14="http://schemas.microsoft.com/office/powerpoint/2010/main" val="7994245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2B001-9D08-4D4A-B445-33C81106AA6C}"/>
              </a:ext>
            </a:extLst>
          </p:cNvPr>
          <p:cNvSpPr>
            <a:spLocks noGrp="1"/>
          </p:cNvSpPr>
          <p:nvPr>
            <p:ph type="title" hasCustomPrompt="1"/>
          </p:nvPr>
        </p:nvSpPr>
        <p:spPr>
          <a:xfrm>
            <a:off x="838200" y="234397"/>
            <a:ext cx="10515600" cy="829193"/>
          </a:xfrm>
        </p:spPr>
        <p:txBody>
          <a:bodyPr/>
          <a:lstStyle>
            <a:lvl1pPr>
              <a:defRPr/>
            </a:lvl1pPr>
          </a:lstStyle>
          <a:p>
            <a:r>
              <a:rPr lang="en-US" dirty="0"/>
              <a:t>Page Headline</a:t>
            </a:r>
          </a:p>
        </p:txBody>
      </p:sp>
      <p:sp>
        <p:nvSpPr>
          <p:cNvPr id="3" name="Content Placeholder 2">
            <a:extLst>
              <a:ext uri="{FF2B5EF4-FFF2-40B4-BE49-F238E27FC236}">
                <a16:creationId xmlns:a16="http://schemas.microsoft.com/office/drawing/2014/main" id="{1674D8CC-3E9C-462A-8514-08D8752DD21C}"/>
              </a:ext>
            </a:extLst>
          </p:cNvPr>
          <p:cNvSpPr>
            <a:spLocks noGrp="1"/>
          </p:cNvSpPr>
          <p:nvPr>
            <p:ph sz="half" idx="1" hasCustomPrompt="1"/>
          </p:nvPr>
        </p:nvSpPr>
        <p:spPr>
          <a:xfrm>
            <a:off x="838200"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EF22348D-6C20-49A4-8F66-D1BAF23E588B}"/>
              </a:ext>
            </a:extLst>
          </p:cNvPr>
          <p:cNvSpPr>
            <a:spLocks noGrp="1"/>
          </p:cNvSpPr>
          <p:nvPr>
            <p:ph sz="half" idx="10" hasCustomPrompt="1"/>
          </p:nvPr>
        </p:nvSpPr>
        <p:spPr>
          <a:xfrm>
            <a:off x="6172202" y="1284447"/>
            <a:ext cx="5181600" cy="4276598"/>
          </a:xfrm>
        </p:spPr>
        <p:txBody>
          <a:bodyPr/>
          <a:lstStyle>
            <a:lvl1pPr marL="457200" indent="-457200">
              <a:buClr>
                <a:srgbClr val="D03138"/>
              </a:buClr>
              <a:buFont typeface="Arial" panose="020B0604020202020204" pitchFamily="34" charset="0"/>
              <a:buChar char="•"/>
              <a:defRPr sz="2800"/>
            </a:lvl1pPr>
            <a:lvl2pPr>
              <a:buClr>
                <a:srgbClr val="D03138"/>
              </a:buClr>
              <a:defRPr/>
            </a:lvl2pPr>
            <a:lvl3pPr>
              <a:buClr>
                <a:srgbClr val="D03138"/>
              </a:buClr>
              <a:defRPr/>
            </a:lvl3pPr>
            <a:lvl4pPr>
              <a:buClr>
                <a:srgbClr val="D03138"/>
              </a:buClr>
              <a:defRPr/>
            </a:lvl4pPr>
            <a:lvl5pPr>
              <a:buClr>
                <a:srgbClr val="D03138"/>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6146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A4006-C21C-48A5-9AC3-6327C1EA84B8}"/>
              </a:ext>
            </a:extLst>
          </p:cNvPr>
          <p:cNvSpPr>
            <a:spLocks noGrp="1"/>
          </p:cNvSpPr>
          <p:nvPr>
            <p:ph type="title" hasCustomPrompt="1"/>
          </p:nvPr>
        </p:nvSpPr>
        <p:spPr>
          <a:xfrm>
            <a:off x="477078" y="987424"/>
            <a:ext cx="4294947" cy="1069975"/>
          </a:xfrm>
        </p:spPr>
        <p:txBody>
          <a:bodyPr anchor="b">
            <a:noAutofit/>
          </a:bodyPr>
          <a:lstStyle>
            <a:lvl1pPr>
              <a:defRPr sz="5400"/>
            </a:lvl1pPr>
          </a:lstStyle>
          <a:p>
            <a:r>
              <a:rPr lang="en-US" dirty="0"/>
              <a:t>Page Headline</a:t>
            </a:r>
          </a:p>
        </p:txBody>
      </p:sp>
      <p:sp>
        <p:nvSpPr>
          <p:cNvPr id="3" name="Content Placeholder 2">
            <a:extLst>
              <a:ext uri="{FF2B5EF4-FFF2-40B4-BE49-F238E27FC236}">
                <a16:creationId xmlns:a16="http://schemas.microsoft.com/office/drawing/2014/main" id="{C083CF40-C94B-4EF2-B894-1F7C4AB1C214}"/>
              </a:ext>
            </a:extLst>
          </p:cNvPr>
          <p:cNvSpPr>
            <a:spLocks noGrp="1"/>
          </p:cNvSpPr>
          <p:nvPr>
            <p:ph idx="1"/>
          </p:nvPr>
        </p:nvSpPr>
        <p:spPr>
          <a:xfrm>
            <a:off x="5183188" y="987425"/>
            <a:ext cx="6531734" cy="4610293"/>
          </a:xfrm>
        </p:spPr>
        <p:txBody>
          <a:bodyPr/>
          <a:lstStyle>
            <a:lvl1pPr marL="457200" indent="-457200">
              <a:buClr>
                <a:srgbClr val="D03138"/>
              </a:buClr>
              <a:buFont typeface="Arial" panose="020B0604020202020204" pitchFamily="34" charset="0"/>
              <a:buChar char="•"/>
              <a:defRPr sz="3200"/>
            </a:lvl1pPr>
            <a:lvl2pPr>
              <a:buClr>
                <a:srgbClr val="D03138"/>
              </a:buClr>
              <a:defRPr sz="2800"/>
            </a:lvl2pPr>
            <a:lvl3pPr>
              <a:buClr>
                <a:srgbClr val="D03138"/>
              </a:buClr>
              <a:defRPr sz="2400"/>
            </a:lvl3pPr>
            <a:lvl4pPr>
              <a:buClr>
                <a:srgbClr val="D03138"/>
              </a:buClr>
              <a:defRPr sz="2000"/>
            </a:lvl4pPr>
            <a:lvl5pPr>
              <a:buClr>
                <a:srgbClr val="D03138"/>
              </a:buCl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00EC660-C071-4914-9592-DBABD93FB306}"/>
              </a:ext>
            </a:extLst>
          </p:cNvPr>
          <p:cNvSpPr>
            <a:spLocks noGrp="1"/>
          </p:cNvSpPr>
          <p:nvPr>
            <p:ph type="body" sz="half" idx="2" hasCustomPrompt="1"/>
          </p:nvPr>
        </p:nvSpPr>
        <p:spPr>
          <a:xfrm>
            <a:off x="477078" y="2057400"/>
            <a:ext cx="4294947" cy="354031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680781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7E5B6-7C5E-4871-920D-40FA7D3D3C2E}"/>
              </a:ext>
            </a:extLst>
          </p:cNvPr>
          <p:cNvSpPr>
            <a:spLocks noGrp="1"/>
          </p:cNvSpPr>
          <p:nvPr>
            <p:ph type="title" hasCustomPrompt="1"/>
          </p:nvPr>
        </p:nvSpPr>
        <p:spPr>
          <a:xfrm>
            <a:off x="469128" y="987424"/>
            <a:ext cx="4302898" cy="1069975"/>
          </a:xfrm>
        </p:spPr>
        <p:txBody>
          <a:bodyPr anchor="b">
            <a:noAutofit/>
          </a:bodyPr>
          <a:lstStyle>
            <a:lvl1pPr>
              <a:defRPr sz="5400"/>
            </a:lvl1pPr>
          </a:lstStyle>
          <a:p>
            <a:r>
              <a:rPr lang="en-US" dirty="0"/>
              <a:t>Page Headline</a:t>
            </a:r>
          </a:p>
        </p:txBody>
      </p:sp>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5183188" y="987425"/>
            <a:ext cx="6539684"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6CB7FD-AC8F-4941-BF0F-47DDA3B74513}"/>
              </a:ext>
            </a:extLst>
          </p:cNvPr>
          <p:cNvSpPr>
            <a:spLocks noGrp="1"/>
          </p:cNvSpPr>
          <p:nvPr>
            <p:ph type="body" sz="half" idx="2" hasCustomPrompt="1"/>
          </p:nvPr>
        </p:nvSpPr>
        <p:spPr>
          <a:xfrm>
            <a:off x="469128" y="2057400"/>
            <a:ext cx="4302898" cy="3568631"/>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834621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Below">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5783BD2-572B-4596-807C-46ECA97045F5}"/>
              </a:ext>
            </a:extLst>
          </p:cNvPr>
          <p:cNvSpPr>
            <a:spLocks noGrp="1"/>
          </p:cNvSpPr>
          <p:nvPr>
            <p:ph type="pic" idx="1"/>
          </p:nvPr>
        </p:nvSpPr>
        <p:spPr>
          <a:xfrm>
            <a:off x="3009900" y="351323"/>
            <a:ext cx="6172200" cy="46386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a:extLst>
              <a:ext uri="{FF2B5EF4-FFF2-40B4-BE49-F238E27FC236}">
                <a16:creationId xmlns:a16="http://schemas.microsoft.com/office/drawing/2014/main" id="{A9F83A12-3542-47C1-9F0C-A2A74849307F}"/>
              </a:ext>
            </a:extLst>
          </p:cNvPr>
          <p:cNvSpPr>
            <a:spLocks noGrp="1"/>
          </p:cNvSpPr>
          <p:nvPr>
            <p:ph type="body" sz="half" idx="2" hasCustomPrompt="1"/>
          </p:nvPr>
        </p:nvSpPr>
        <p:spPr>
          <a:xfrm>
            <a:off x="3009900" y="5135547"/>
            <a:ext cx="6172200" cy="597342"/>
          </a:xfrm>
        </p:spPr>
        <p:txBody>
          <a:bodyPr>
            <a:normAutofit/>
          </a:bodyPr>
          <a:lstStyle>
            <a:lvl1pPr marL="0" indent="0">
              <a:buNone/>
              <a:defRPr lang="en-US" sz="1400" i="1" dirty="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here to edit image caption</a:t>
            </a:r>
          </a:p>
        </p:txBody>
      </p:sp>
    </p:spTree>
    <p:extLst>
      <p:ext uri="{BB962C8B-B14F-4D97-AF65-F5344CB8AC3E}">
        <p14:creationId xmlns:p14="http://schemas.microsoft.com/office/powerpoint/2010/main" val="418972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6B299-D4DF-408F-B85C-B955537EB6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A7D19D-CF7A-4C37-A785-2A474BCC9D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C4743-2B8C-40FD-9E77-7C06735F119D}"/>
              </a:ext>
            </a:extLst>
          </p:cNvPr>
          <p:cNvSpPr>
            <a:spLocks noGrp="1"/>
          </p:cNvSpPr>
          <p:nvPr>
            <p:ph type="dt" sz="half" idx="10"/>
          </p:nvPr>
        </p:nvSpPr>
        <p:spPr/>
        <p:txBody>
          <a:bodyPr/>
          <a:lstStyle/>
          <a:p>
            <a:fld id="{FA954305-2D12-479F-91C4-41D3BAA7CF70}" type="datetimeFigureOut">
              <a:rPr lang="en-US" smtClean="0"/>
              <a:t>12/12/2018</a:t>
            </a:fld>
            <a:endParaRPr lang="en-US"/>
          </a:p>
        </p:txBody>
      </p:sp>
      <p:sp>
        <p:nvSpPr>
          <p:cNvPr id="5" name="Footer Placeholder 4">
            <a:extLst>
              <a:ext uri="{FF2B5EF4-FFF2-40B4-BE49-F238E27FC236}">
                <a16:creationId xmlns:a16="http://schemas.microsoft.com/office/drawing/2014/main" id="{61741369-CC2E-4C9D-B7F1-E35CE8F10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0F88E-50F3-4F4D-9AC3-94D3F7BD08DE}"/>
              </a:ext>
            </a:extLst>
          </p:cNvPr>
          <p:cNvSpPr>
            <a:spLocks noGrp="1"/>
          </p:cNvSpPr>
          <p:nvPr>
            <p:ph type="sldNum" sz="quarter" idx="12"/>
          </p:nvPr>
        </p:nvSpPr>
        <p:spPr/>
        <p:txBody>
          <a:bodyPr/>
          <a:lstStyle/>
          <a:p>
            <a:fld id="{07E60B36-EFE2-43E4-838C-B8B45F57774C}" type="slidenum">
              <a:rPr lang="en-US" smtClean="0"/>
              <a:t>‹#›</a:t>
            </a:fld>
            <a:endParaRPr lang="en-US"/>
          </a:p>
        </p:txBody>
      </p:sp>
    </p:spTree>
    <p:extLst>
      <p:ext uri="{BB962C8B-B14F-4D97-AF65-F5344CB8AC3E}">
        <p14:creationId xmlns:p14="http://schemas.microsoft.com/office/powerpoint/2010/main" val="32264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F32FE1-432F-4450-84EB-A1E2ED534A71}"/>
              </a:ext>
            </a:extLst>
          </p:cNvPr>
          <p:cNvSpPr>
            <a:spLocks noGrp="1"/>
          </p:cNvSpPr>
          <p:nvPr>
            <p:ph type="title"/>
          </p:nvPr>
        </p:nvSpPr>
        <p:spPr>
          <a:xfrm>
            <a:off x="838200" y="281052"/>
            <a:ext cx="10515600" cy="829193"/>
          </a:xfrm>
          <a:prstGeom prst="rect">
            <a:avLst/>
          </a:prstGeom>
        </p:spPr>
        <p:txBody>
          <a:bodyPr vert="horz" lIns="91440" tIns="45720" rIns="91440" bIns="45720" rtlCol="0" anchor="ctr">
            <a:normAutofit/>
          </a:bodyPr>
          <a:lstStyle/>
          <a:p>
            <a:r>
              <a:rPr lang="en-US" dirty="0"/>
              <a:t>Page Headline</a:t>
            </a:r>
          </a:p>
        </p:txBody>
      </p:sp>
      <p:sp>
        <p:nvSpPr>
          <p:cNvPr id="3" name="Text Placeholder 2">
            <a:extLst>
              <a:ext uri="{FF2B5EF4-FFF2-40B4-BE49-F238E27FC236}">
                <a16:creationId xmlns:a16="http://schemas.microsoft.com/office/drawing/2014/main" id="{CBDEA6BB-09FF-4C4E-8834-54ADDF035DAE}"/>
              </a:ext>
            </a:extLst>
          </p:cNvPr>
          <p:cNvSpPr>
            <a:spLocks noGrp="1"/>
          </p:cNvSpPr>
          <p:nvPr>
            <p:ph type="body" idx="1"/>
          </p:nvPr>
        </p:nvSpPr>
        <p:spPr>
          <a:xfrm>
            <a:off x="838200" y="1331102"/>
            <a:ext cx="10515600" cy="4351338"/>
          </a:xfrm>
          <a:prstGeom prst="rect">
            <a:avLst/>
          </a:prstGeom>
        </p:spPr>
        <p:txBody>
          <a:bodyPr vert="horz" lIns="91440" tIns="45720" rIns="91440" bIns="45720" rtlCol="0">
            <a:normAutofit/>
          </a:bodyPr>
          <a:lstStyle/>
          <a:p>
            <a:pPr lvl="0"/>
            <a:r>
              <a:rPr lang="en-US" dirty="0"/>
              <a:t>Click to edit Master text styles</a:t>
            </a:r>
          </a:p>
        </p:txBody>
      </p:sp>
    </p:spTree>
    <p:extLst>
      <p:ext uri="{BB962C8B-B14F-4D97-AF65-F5344CB8AC3E}">
        <p14:creationId xmlns:p14="http://schemas.microsoft.com/office/powerpoint/2010/main" val="201602395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8" r:id="rId4"/>
    <p:sldLayoutId id="2147483652" r:id="rId5"/>
    <p:sldLayoutId id="2147483656" r:id="rId6"/>
    <p:sldLayoutId id="2147483657" r:id="rId7"/>
    <p:sldLayoutId id="2147483659" r:id="rId8"/>
    <p:sldLayoutId id="2147483661" r:id="rId9"/>
    <p:sldLayoutId id="2147483662" r:id="rId10"/>
    <p:sldLayoutId id="2147483663" r:id="rId11"/>
  </p:sldLayoutIdLst>
  <p:txStyles>
    <p:titleStyle>
      <a:lvl1pPr algn="l" defTabSz="914400" rtl="0" eaLnBrk="1" latinLnBrk="0" hangingPunct="1">
        <a:lnSpc>
          <a:spcPct val="90000"/>
        </a:lnSpc>
        <a:spcBef>
          <a:spcPct val="0"/>
        </a:spcBef>
        <a:buNone/>
        <a:defRPr sz="5400" b="1" kern="1200">
          <a:solidFill>
            <a:srgbClr val="095895"/>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s://twitter.com/realDonaldTrump/status/634725641972248576" TargetMode="External"/><Relationship Id="rId2" Type="http://schemas.openxmlformats.org/officeDocument/2006/relationships/hyperlink" Target="http://www.ontheissues.org/2015_Hopefuls.htm"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hyperlink" Target="mailto:Bmccarn@aidschicago.org" TargetMode="External"/><Relationship Id="rId2" Type="http://schemas.openxmlformats.org/officeDocument/2006/relationships/hyperlink" Target="mailto:rbuenrostro@aidschicago.org" TargetMode="Externa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2.xml"/><Relationship Id="rId7" Type="http://schemas.openxmlformats.org/officeDocument/2006/relationships/image" Target="../media/image1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https://catalyst.nejm.org/events/patient-engagement/" TargetMode="External"/><Relationship Id="rId2" Type="http://schemas.openxmlformats.org/officeDocument/2006/relationships/hyperlink" Target="https://catalyst.nejm.org/videos/benefit-design-keep-it-simple-make-it-social/"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hyperlink" Target="mailto:Anusha@rdesystems.com" TargetMode="External"/><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109113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xample of flyer promoting HIV climic and primary care at one of the demonstration s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277" y="120317"/>
            <a:ext cx="9740349" cy="547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52201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312" y="214313"/>
            <a:ext cx="10929938" cy="1143000"/>
          </a:xfrm>
        </p:spPr>
        <p:txBody>
          <a:bodyPr>
            <a:normAutofit fontScale="90000"/>
          </a:bodyPr>
          <a:lstStyle/>
          <a:p>
            <a:pPr algn="ctr"/>
            <a:r>
              <a:rPr lang="en-US" b="1" dirty="0"/>
              <a:t>Design </a:t>
            </a:r>
            <a:r>
              <a:rPr lang="en-US" b="1" dirty="0" smtClean="0"/>
              <a:t>and implementation </a:t>
            </a:r>
            <a:r>
              <a:rPr lang="en-US" b="1" dirty="0"/>
              <a:t>elements common to all interventions</a:t>
            </a:r>
          </a:p>
        </p:txBody>
      </p:sp>
      <p:sp>
        <p:nvSpPr>
          <p:cNvPr id="3" name="Content Placeholder 2"/>
          <p:cNvSpPr>
            <a:spLocks noGrp="1"/>
          </p:cNvSpPr>
          <p:nvPr>
            <p:ph idx="1"/>
          </p:nvPr>
        </p:nvSpPr>
        <p:spPr>
          <a:xfrm>
            <a:off x="952500" y="1616764"/>
            <a:ext cx="10358438" cy="4955485"/>
          </a:xfrm>
        </p:spPr>
        <p:txBody>
          <a:bodyPr/>
          <a:lstStyle/>
          <a:p>
            <a:r>
              <a:rPr lang="en-US" sz="3375" dirty="0"/>
              <a:t>Targeting populations of Mexican </a:t>
            </a:r>
            <a:r>
              <a:rPr lang="en-US" sz="3375" u="sng" dirty="0"/>
              <a:t>or</a:t>
            </a:r>
            <a:r>
              <a:rPr lang="en-US" sz="3375" dirty="0"/>
              <a:t> Puerto Rican origin</a:t>
            </a:r>
          </a:p>
          <a:p>
            <a:r>
              <a:rPr lang="en-US" sz="3375" dirty="0"/>
              <a:t>Application of transnational framework</a:t>
            </a:r>
          </a:p>
          <a:p>
            <a:r>
              <a:rPr lang="en-US" sz="3375" dirty="0"/>
              <a:t>Utilization of Latino cultural elements</a:t>
            </a:r>
          </a:p>
          <a:p>
            <a:r>
              <a:rPr lang="en-US" sz="3375" dirty="0"/>
              <a:t>Activities in English and Spanish</a:t>
            </a:r>
          </a:p>
          <a:p>
            <a:r>
              <a:rPr lang="en-US" sz="3375" dirty="0"/>
              <a:t>Culturally competent interventionists (bilingual and bicultural)</a:t>
            </a:r>
          </a:p>
          <a:p>
            <a:pPr marL="0" indent="0">
              <a:buNone/>
            </a:pPr>
            <a:endParaRPr lang="en-US" sz="3375" dirty="0"/>
          </a:p>
          <a:p>
            <a:pPr marL="0" indent="0">
              <a:buNone/>
            </a:pPr>
            <a:endParaRPr lang="en-US" dirty="0"/>
          </a:p>
          <a:p>
            <a:endParaRPr lang="en-US" dirty="0"/>
          </a:p>
        </p:txBody>
      </p:sp>
    </p:spTree>
    <p:extLst>
      <p:ext uri="{BB962C8B-B14F-4D97-AF65-F5344CB8AC3E}">
        <p14:creationId xmlns:p14="http://schemas.microsoft.com/office/powerpoint/2010/main" val="2806992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128589"/>
            <a:ext cx="10515600" cy="1128712"/>
          </a:xfrm>
        </p:spPr>
        <p:txBody>
          <a:bodyPr>
            <a:noAutofit/>
          </a:bodyPr>
          <a:lstStyle/>
          <a:p>
            <a:pPr algn="ctr"/>
            <a:r>
              <a:rPr lang="en-US" sz="4800" b="1" dirty="0"/>
              <a:t>Participant Eligibility Criteria</a:t>
            </a:r>
          </a:p>
        </p:txBody>
      </p:sp>
      <p:sp>
        <p:nvSpPr>
          <p:cNvPr id="8" name="Content Placeholder 7"/>
          <p:cNvSpPr>
            <a:spLocks noGrp="1"/>
          </p:cNvSpPr>
          <p:nvPr>
            <p:ph idx="1"/>
          </p:nvPr>
        </p:nvSpPr>
        <p:spPr>
          <a:xfrm>
            <a:off x="957264" y="1100138"/>
            <a:ext cx="10396536" cy="5076825"/>
          </a:xfrm>
        </p:spPr>
        <p:txBody>
          <a:bodyPr>
            <a:normAutofit/>
          </a:bodyPr>
          <a:lstStyle/>
          <a:p>
            <a:pPr marL="0" indent="0">
              <a:buNone/>
            </a:pPr>
            <a:endParaRPr lang="en-US" b="0" dirty="0"/>
          </a:p>
          <a:p>
            <a:pPr marL="342900" indent="-342900" algn="l">
              <a:buFont typeface="Arial" charset="0"/>
              <a:buChar char="•"/>
            </a:pPr>
            <a:r>
              <a:rPr lang="en-US" sz="3600" dirty="0"/>
              <a:t>At least 18 years of age</a:t>
            </a:r>
          </a:p>
          <a:p>
            <a:pPr marL="342900" indent="-342900" algn="l">
              <a:buFont typeface="Arial" charset="0"/>
              <a:buChar char="•"/>
            </a:pPr>
            <a:r>
              <a:rPr lang="en-US" sz="3600" dirty="0"/>
              <a:t>Self-identify as of Puerto Rican or Mexican origin</a:t>
            </a:r>
          </a:p>
          <a:p>
            <a:pPr marL="342900" indent="-342900" algn="l">
              <a:buFont typeface="Arial" charset="0"/>
              <a:buChar char="•"/>
            </a:pPr>
            <a:r>
              <a:rPr lang="en-US" sz="3600" dirty="0"/>
              <a:t>Newly diagnosed with HIV (in the last six months</a:t>
            </a:r>
            <a:r>
              <a:rPr lang="en-US" sz="3600" dirty="0" smtClean="0"/>
              <a:t>), or </a:t>
            </a:r>
            <a:endParaRPr lang="en-US" sz="3600" dirty="0"/>
          </a:p>
          <a:p>
            <a:pPr marL="342900" indent="-342900" algn="l">
              <a:buFont typeface="Arial" charset="0"/>
              <a:buChar char="•"/>
            </a:pPr>
            <a:r>
              <a:rPr lang="en-US" sz="3600" dirty="0"/>
              <a:t>Diagnosed with HIV more than six months ago (but with at least one gap in care lasting six months or more in the past two years)</a:t>
            </a:r>
          </a:p>
          <a:p>
            <a:endParaRPr lang="en-US" b="0" dirty="0"/>
          </a:p>
        </p:txBody>
      </p:sp>
    </p:spTree>
    <p:extLst>
      <p:ext uri="{BB962C8B-B14F-4D97-AF65-F5344CB8AC3E}">
        <p14:creationId xmlns:p14="http://schemas.microsoft.com/office/powerpoint/2010/main" val="25199869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Transnationalism </a:t>
            </a:r>
            <a:endParaRPr lang="en-US" dirty="0"/>
          </a:p>
        </p:txBody>
      </p:sp>
      <p:sp>
        <p:nvSpPr>
          <p:cNvPr id="3" name="Content Placeholder 2"/>
          <p:cNvSpPr>
            <a:spLocks noGrp="1"/>
          </p:cNvSpPr>
          <p:nvPr>
            <p:ph idx="1"/>
          </p:nvPr>
        </p:nvSpPr>
        <p:spPr/>
        <p:txBody>
          <a:bodyPr>
            <a:normAutofit/>
          </a:bodyPr>
          <a:lstStyle/>
          <a:p>
            <a:pPr marL="0" indent="0">
              <a:buNone/>
            </a:pPr>
            <a:r>
              <a:rPr lang="en-US" sz="3200" dirty="0" smtClean="0"/>
              <a:t>Ongoing </a:t>
            </a:r>
            <a:r>
              <a:rPr lang="en-US" sz="3200" dirty="0"/>
              <a:t>and fluid processes by which immigrants forge and sustain multi-stranded social relations that link them to their place of origin and settlement </a:t>
            </a:r>
            <a:endParaRPr lang="en-US" altLang="en-US" sz="3200" b="1" dirty="0"/>
          </a:p>
          <a:p>
            <a:pPr marL="0" indent="0">
              <a:buNone/>
            </a:pPr>
            <a:r>
              <a:rPr lang="fr-FR" altLang="ja-JP" b="1" dirty="0" smtClean="0"/>
              <a:t>	</a:t>
            </a:r>
            <a:r>
              <a:rPr lang="fr-FR" altLang="ja-JP" sz="2000" dirty="0" err="1" smtClean="0"/>
              <a:t>Basch</a:t>
            </a:r>
            <a:r>
              <a:rPr lang="fr-FR" altLang="ja-JP" sz="2000" dirty="0" smtClean="0"/>
              <a:t> </a:t>
            </a:r>
            <a:r>
              <a:rPr lang="fr-FR" altLang="ja-JP" sz="2000" dirty="0"/>
              <a:t>L, </a:t>
            </a:r>
            <a:r>
              <a:rPr lang="fr-FR" altLang="ja-JP" sz="2000" dirty="0" err="1"/>
              <a:t>Glick</a:t>
            </a:r>
            <a:r>
              <a:rPr lang="fr-FR" altLang="ja-JP" sz="2000" dirty="0"/>
              <a:t> Schiller N, Blanc-</a:t>
            </a:r>
            <a:r>
              <a:rPr lang="fr-FR" altLang="ja-JP" sz="2000" dirty="0" err="1"/>
              <a:t>Szanton</a:t>
            </a:r>
            <a:r>
              <a:rPr lang="fr-FR" altLang="ja-JP" sz="2000" dirty="0"/>
              <a:t> C, </a:t>
            </a:r>
            <a:r>
              <a:rPr lang="fr-FR" altLang="ja-JP" sz="2000" dirty="0" err="1"/>
              <a:t>eds</a:t>
            </a:r>
            <a:r>
              <a:rPr lang="fr-FR" altLang="ja-JP" sz="2000" dirty="0"/>
              <a:t>. 1994. </a:t>
            </a:r>
            <a:r>
              <a:rPr lang="fr-FR" altLang="ja-JP" sz="2000" dirty="0" smtClean="0"/>
              <a:t>Nations </a:t>
            </a:r>
            <a:r>
              <a:rPr lang="fr-FR" altLang="ja-JP" sz="2000" dirty="0" err="1" smtClean="0"/>
              <a:t>Unbound</a:t>
            </a:r>
            <a:r>
              <a:rPr lang="fr-FR" altLang="ja-JP" sz="2000" dirty="0"/>
              <a:t>: Transnational </a:t>
            </a:r>
            <a:r>
              <a:rPr lang="fr-FR" altLang="ja-JP" sz="2000" dirty="0" smtClean="0"/>
              <a:t>			</a:t>
            </a:r>
            <a:r>
              <a:rPr lang="fr-FR" altLang="ja-JP" sz="2000" dirty="0" err="1" smtClean="0"/>
              <a:t>Projects</a:t>
            </a:r>
            <a:r>
              <a:rPr lang="fr-FR" altLang="ja-JP" sz="2000" dirty="0"/>
              <a:t>, Postcolonial </a:t>
            </a:r>
            <a:r>
              <a:rPr lang="fr-FR" altLang="ja-JP" sz="2000" dirty="0" err="1"/>
              <a:t>Predicaments</a:t>
            </a:r>
            <a:r>
              <a:rPr lang="fr-FR" altLang="ja-JP" sz="2000" dirty="0"/>
              <a:t>, </a:t>
            </a:r>
            <a:r>
              <a:rPr lang="fr-FR" altLang="ja-JP" sz="2000" dirty="0" smtClean="0"/>
              <a:t>and </a:t>
            </a:r>
            <a:r>
              <a:rPr lang="fr-FR" altLang="ja-JP" sz="2000" dirty="0" err="1"/>
              <a:t>Deterritorialized</a:t>
            </a:r>
            <a:r>
              <a:rPr lang="fr-FR" altLang="ja-JP" sz="2000" dirty="0"/>
              <a:t> </a:t>
            </a:r>
            <a:r>
              <a:rPr lang="fr-FR" altLang="ja-JP" sz="2000" dirty="0" smtClean="0"/>
              <a:t>Nation-States. </a:t>
            </a:r>
            <a:r>
              <a:rPr lang="fr-FR" altLang="ja-JP" sz="2000" dirty="0"/>
              <a:t>London: </a:t>
            </a:r>
            <a:r>
              <a:rPr lang="fr-FR" altLang="ja-JP" sz="2000" dirty="0" smtClean="0"/>
              <a:t>		Gordon 	&amp; </a:t>
            </a:r>
            <a:r>
              <a:rPr lang="fr-FR" altLang="ja-JP" sz="2000" dirty="0" err="1"/>
              <a:t>Breach</a:t>
            </a:r>
            <a:r>
              <a:rPr lang="fr-FR" altLang="ja-JP" sz="2000" dirty="0"/>
              <a:t>.</a:t>
            </a:r>
          </a:p>
          <a:p>
            <a:pPr marL="0" indent="0">
              <a:buNone/>
            </a:pPr>
            <a:endParaRPr lang="en-US" dirty="0"/>
          </a:p>
        </p:txBody>
      </p:sp>
    </p:spTree>
    <p:extLst>
      <p:ext uri="{BB962C8B-B14F-4D97-AF65-F5344CB8AC3E}">
        <p14:creationId xmlns:p14="http://schemas.microsoft.com/office/powerpoint/2010/main" val="15945331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Evaluation components of the multi-site evaluation conducted by the Evaluation and Technical Assistance Center at the Universty of California San Francisco"/>
          <p:cNvSpPr>
            <a:spLocks noGrp="1"/>
          </p:cNvSpPr>
          <p:nvPr>
            <p:ph type="title"/>
          </p:nvPr>
        </p:nvSpPr>
        <p:spPr>
          <a:xfrm>
            <a:off x="464457" y="0"/>
            <a:ext cx="10889343" cy="1451429"/>
          </a:xfrm>
        </p:spPr>
        <p:txBody>
          <a:bodyPr>
            <a:noAutofit/>
          </a:bodyPr>
          <a:lstStyle/>
          <a:p>
            <a:r>
              <a:rPr lang="en-US" sz="4400" dirty="0" smtClean="0"/>
              <a:t>Evaluation </a:t>
            </a:r>
            <a:r>
              <a:rPr lang="en-US" sz="4400" dirty="0"/>
              <a:t>and Technical Assistance </a:t>
            </a:r>
            <a:r>
              <a:rPr lang="en-US" sz="4400" dirty="0" smtClean="0"/>
              <a:t>Center</a:t>
            </a:r>
            <a:r>
              <a:rPr lang="en-US" sz="4400" dirty="0"/>
              <a:t>, UCSF: </a:t>
            </a:r>
            <a:r>
              <a:rPr lang="en-US" sz="4400" dirty="0" smtClean="0"/>
              <a:t>Multi-Site Evaluation Components   </a:t>
            </a:r>
            <a:endParaRPr lang="en-US" sz="4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12766586"/>
              </p:ext>
            </p:extLst>
          </p:nvPr>
        </p:nvGraphicFramePr>
        <p:xfrm>
          <a:off x="922421" y="1291771"/>
          <a:ext cx="10515600" cy="50969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39799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exican and Puerto Rican flags"/>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067503" y="508508"/>
            <a:ext cx="3578772"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pic>
      <p:pic>
        <p:nvPicPr>
          <p:cNvPr id="2" name="Picture 1"/>
          <p:cNvPicPr>
            <a:picLocks noChangeAspect="1"/>
          </p:cNvPicPr>
          <p:nvPr/>
        </p:nvPicPr>
        <p:blipFill>
          <a:blip r:embed="rId4"/>
          <a:stretch>
            <a:fillRect/>
          </a:stretch>
        </p:blipFill>
        <p:spPr>
          <a:xfrm>
            <a:off x="4067503" y="3034748"/>
            <a:ext cx="3578772" cy="2027582"/>
          </a:xfrm>
          <a:prstGeom prst="rect">
            <a:avLst/>
          </a:prstGeom>
        </p:spPr>
      </p:pic>
    </p:spTree>
    <p:extLst>
      <p:ext uri="{BB962C8B-B14F-4D97-AF65-F5344CB8AC3E}">
        <p14:creationId xmlns:p14="http://schemas.microsoft.com/office/powerpoint/2010/main" val="1743289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677886" y="2340274"/>
            <a:ext cx="9060024" cy="829193"/>
          </a:xfrm>
        </p:spPr>
        <p:txBody>
          <a:bodyPr/>
          <a:lstStyle/>
          <a:p>
            <a:r>
              <a:rPr lang="en-US" sz="3200" dirty="0"/>
              <a:t>Best </a:t>
            </a:r>
            <a:r>
              <a:rPr lang="en-US" sz="3200" dirty="0" smtClean="0"/>
              <a:t>Practices:  Lessons </a:t>
            </a:r>
            <a:r>
              <a:rPr lang="en-US" sz="3200" dirty="0"/>
              <a:t>learned from providing culturally appropriate services to Mexican Clients </a:t>
            </a:r>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p:txBody>
          <a:bodyPr/>
          <a:lstStyle/>
          <a:p>
            <a:r>
              <a:rPr lang="en-US" dirty="0" err="1" smtClean="0"/>
              <a:t>Román</a:t>
            </a:r>
            <a:r>
              <a:rPr lang="en-US" dirty="0" smtClean="0"/>
              <a:t> Buenrostro, Banita McCarn, MEd</a:t>
            </a:r>
            <a:endParaRPr lang="en-US" dirty="0"/>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p:txBody>
          <a:bodyPr/>
          <a:lstStyle/>
          <a:p>
            <a:r>
              <a:rPr lang="en-US" dirty="0" smtClean="0"/>
              <a:t>AIDS Foundation of Chicago</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7886" y="157307"/>
            <a:ext cx="3468734" cy="1623367"/>
          </a:xfrm>
          <a:prstGeom prst="rect">
            <a:avLst/>
          </a:prstGeom>
        </p:spPr>
      </p:pic>
    </p:spTree>
    <p:extLst>
      <p:ext uri="{BB962C8B-B14F-4D97-AF65-F5344CB8AC3E}">
        <p14:creationId xmlns:p14="http://schemas.microsoft.com/office/powerpoint/2010/main" val="562003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732970" y="1931466"/>
            <a:ext cx="9060024" cy="3416320"/>
          </a:xfrm>
          <a:prstGeom prst="rect">
            <a:avLst/>
          </a:prstGeom>
        </p:spPr>
        <p:txBody>
          <a:bodyPr wrap="square">
            <a:spAutoFit/>
          </a:bodyPr>
          <a:lstStyle/>
          <a:p>
            <a:r>
              <a:rPr lang="en-US" sz="2400" b="1" dirty="0" smtClean="0">
                <a:latin typeface="Source Sans Pro" panose="020B0503030403020204" pitchFamily="34" charset="0"/>
              </a:rPr>
              <a:t>This </a:t>
            </a:r>
            <a:r>
              <a:rPr lang="en-US" sz="2400" b="1" dirty="0">
                <a:latin typeface="Source Sans Pro" panose="020B0503030403020204" pitchFamily="34" charset="0"/>
              </a:rPr>
              <a:t>project was supported by the Health Resources and  </a:t>
            </a:r>
            <a:r>
              <a:rPr lang="en-US" sz="2400" b="1" dirty="0" smtClean="0">
                <a:latin typeface="Source Sans Pro" panose="020B0503030403020204" pitchFamily="34" charset="0"/>
              </a:rPr>
              <a:t>Services Administration </a:t>
            </a:r>
            <a:r>
              <a:rPr lang="en-US" sz="2400" b="1" dirty="0">
                <a:latin typeface="Source Sans Pro" panose="020B0503030403020204" pitchFamily="34" charset="0"/>
              </a:rPr>
              <a:t>HRSA) of the U.S. Department of </a:t>
            </a:r>
            <a:r>
              <a:rPr lang="en-US" sz="2400" b="1" dirty="0" smtClean="0">
                <a:latin typeface="Source Sans Pro" panose="020B0503030403020204" pitchFamily="34" charset="0"/>
              </a:rPr>
              <a:t> Health </a:t>
            </a:r>
            <a:r>
              <a:rPr lang="en-US" sz="2400" b="1" dirty="0">
                <a:latin typeface="Source Sans Pro" panose="020B0503030403020204" pitchFamily="34" charset="0"/>
              </a:rPr>
              <a:t>and Human Services (HHS)  </a:t>
            </a:r>
            <a:r>
              <a:rPr lang="en-US" sz="2400" b="1" dirty="0" smtClean="0">
                <a:latin typeface="Source Sans Pro" panose="020B0503030403020204" pitchFamily="34" charset="0"/>
              </a:rPr>
              <a:t>under H97HA26498 under the Special Projects of </a:t>
            </a:r>
            <a:r>
              <a:rPr lang="en-US" sz="2400" b="1" dirty="0">
                <a:latin typeface="Source Sans Pro" panose="020B0503030403020204" pitchFamily="34" charset="0"/>
              </a:rPr>
              <a:t> </a:t>
            </a:r>
            <a:r>
              <a:rPr lang="en-US" sz="2400" b="1" dirty="0" smtClean="0">
                <a:latin typeface="Source Sans Pro" panose="020B0503030403020204" pitchFamily="34" charset="0"/>
              </a:rPr>
              <a:t>National Significance Latino Access Initiative 2013-2018 for $1,200,000  with no portion financed with non-governmental sources.    </a:t>
            </a:r>
          </a:p>
          <a:p>
            <a:r>
              <a:rPr lang="en-US" sz="2400" b="1" dirty="0" smtClean="0">
                <a:latin typeface="Source Sans Pro" panose="020B0503030403020204" pitchFamily="34" charset="0"/>
              </a:rPr>
              <a:t>This </a:t>
            </a:r>
            <a:r>
              <a:rPr lang="en-US" sz="2400" b="1" dirty="0">
                <a:latin typeface="Source Sans Pro" panose="020B0503030403020204" pitchFamily="34" charset="0"/>
              </a:rPr>
              <a:t>information or content and conclusions are those of the author and should not be construed as </a:t>
            </a:r>
            <a:r>
              <a:rPr lang="en-US" sz="2400" b="1" dirty="0" smtClean="0">
                <a:latin typeface="Source Sans Pro" panose="020B0503030403020204" pitchFamily="34" charset="0"/>
              </a:rPr>
              <a:t>the official </a:t>
            </a:r>
            <a:r>
              <a:rPr lang="en-US" sz="2400" b="1" dirty="0">
                <a:latin typeface="Source Sans Pro" panose="020B0503030403020204" pitchFamily="34" charset="0"/>
              </a:rPr>
              <a:t>position or policy of, </a:t>
            </a:r>
            <a:r>
              <a:rPr lang="en-US" sz="2400" b="1" dirty="0" smtClean="0">
                <a:latin typeface="Source Sans Pro" panose="020B0503030403020204" pitchFamily="34" charset="0"/>
              </a:rPr>
              <a:t> nor </a:t>
            </a:r>
            <a:r>
              <a:rPr lang="en-US" sz="2400" b="1" dirty="0">
                <a:latin typeface="Source Sans Pro" panose="020B0503030403020204" pitchFamily="34" charset="0"/>
              </a:rPr>
              <a:t>should any endorsements be inferred by HRSA, HHS or the U.S. Government. </a:t>
            </a:r>
          </a:p>
        </p:txBody>
      </p:sp>
    </p:spTree>
    <p:extLst>
      <p:ext uri="{BB962C8B-B14F-4D97-AF65-F5344CB8AC3E}">
        <p14:creationId xmlns:p14="http://schemas.microsoft.com/office/powerpoint/2010/main" val="4823857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Program Overview</a:t>
            </a:r>
            <a:endParaRPr lang="en-US" dirty="0"/>
          </a:p>
        </p:txBody>
      </p:sp>
      <p:sp>
        <p:nvSpPr>
          <p:cNvPr id="4" name="Content Placeholder 2"/>
          <p:cNvSpPr>
            <a:spLocks noGrp="1"/>
          </p:cNvSpPr>
          <p:nvPr>
            <p:ph sz="half" idx="10"/>
          </p:nvPr>
        </p:nvSpPr>
        <p:spPr>
          <a:xfrm>
            <a:off x="838200" y="1196982"/>
            <a:ext cx="5622758" cy="4457860"/>
          </a:xfrm>
        </p:spPr>
        <p:txBody>
          <a:bodyPr>
            <a:normAutofit/>
          </a:bodyPr>
          <a:lstStyle/>
          <a:p>
            <a:pPr marL="0" indent="0">
              <a:buNone/>
            </a:pPr>
            <a:r>
              <a:rPr lang="en-US" b="1" dirty="0" smtClean="0"/>
              <a:t>SOM </a:t>
            </a:r>
            <a:r>
              <a:rPr lang="en-US" dirty="0" smtClean="0"/>
              <a:t>is a peer navigation program</a:t>
            </a:r>
          </a:p>
          <a:p>
            <a:r>
              <a:rPr lang="en-US" dirty="0" smtClean="0"/>
              <a:t>Includes 5 individual level standardized sessions</a:t>
            </a:r>
          </a:p>
          <a:p>
            <a:r>
              <a:rPr lang="en-US" dirty="0" smtClean="0"/>
              <a:t>Goal is linkage and retention of clients in HIV primary care, increase support, decrease stigma</a:t>
            </a:r>
          </a:p>
          <a:p>
            <a:r>
              <a:rPr lang="en-US" dirty="0" smtClean="0"/>
              <a:t>Peer (promotors) role is to provide peer education, support and navigation services</a:t>
            </a:r>
          </a:p>
          <a:p>
            <a:pPr lvl="1"/>
            <a:r>
              <a:rPr lang="en-US" dirty="0" smtClean="0"/>
              <a:t>Referral to Ryan White case manager as needed for other services/referrals (e.g., housing, employment, etc.)</a:t>
            </a:r>
          </a:p>
          <a:p>
            <a:pPr marL="457200" lvl="1" indent="0">
              <a:buNone/>
            </a:pPr>
            <a:endParaRPr lang="en-US" dirty="0" smtClean="0"/>
          </a:p>
        </p:txBody>
      </p:sp>
      <p:pic>
        <p:nvPicPr>
          <p:cNvPr id="5" name="Picture 4"/>
          <p:cNvPicPr>
            <a:picLocks noChangeAspect="1"/>
          </p:cNvPicPr>
          <p:nvPr/>
        </p:nvPicPr>
        <p:blipFill>
          <a:blip r:embed="rId3"/>
          <a:stretch>
            <a:fillRect/>
          </a:stretch>
        </p:blipFill>
        <p:spPr>
          <a:xfrm>
            <a:off x="7218948" y="408405"/>
            <a:ext cx="4375484" cy="5339390"/>
          </a:xfrm>
          <a:prstGeom prst="rect">
            <a:avLst/>
          </a:prstGeom>
        </p:spPr>
      </p:pic>
    </p:spTree>
    <p:extLst>
      <p:ext uri="{BB962C8B-B14F-4D97-AF65-F5344CB8AC3E}">
        <p14:creationId xmlns:p14="http://schemas.microsoft.com/office/powerpoint/2010/main" val="35270588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Intervention</a:t>
            </a:r>
            <a:endParaRPr lang="en-US" dirty="0"/>
          </a:p>
        </p:txBody>
      </p:sp>
      <p:sp>
        <p:nvSpPr>
          <p:cNvPr id="3" name="Content Placeholder 2"/>
          <p:cNvSpPr>
            <a:spLocks noGrp="1"/>
          </p:cNvSpPr>
          <p:nvPr>
            <p:ph sz="half" idx="10"/>
          </p:nvPr>
        </p:nvSpPr>
        <p:spPr>
          <a:xfrm>
            <a:off x="838200" y="1196983"/>
            <a:ext cx="10515600" cy="3086260"/>
          </a:xfrm>
        </p:spPr>
        <p:txBody>
          <a:bodyPr/>
          <a:lstStyle/>
          <a:p>
            <a:r>
              <a:rPr lang="en-US" b="1" dirty="0"/>
              <a:t>Peer Navigation Services</a:t>
            </a:r>
          </a:p>
          <a:p>
            <a:pPr lvl="1">
              <a:buFont typeface="Courier New" panose="02070309020205020404" pitchFamily="49" charset="0"/>
              <a:buChar char="o"/>
            </a:pPr>
            <a:r>
              <a:rPr lang="en-US" dirty="0"/>
              <a:t> Individualized health education</a:t>
            </a:r>
          </a:p>
          <a:p>
            <a:pPr lvl="1">
              <a:buFont typeface="Courier New" panose="02070309020205020404" pitchFamily="49" charset="0"/>
              <a:buChar char="o"/>
            </a:pPr>
            <a:r>
              <a:rPr lang="en-US" dirty="0"/>
              <a:t> Skills building around patient-provider relationship</a:t>
            </a:r>
          </a:p>
          <a:p>
            <a:pPr lvl="1">
              <a:buFont typeface="Courier New" panose="02070309020205020404" pitchFamily="49" charset="0"/>
              <a:buChar char="o"/>
            </a:pPr>
            <a:r>
              <a:rPr lang="en-US" dirty="0"/>
              <a:t> Communication</a:t>
            </a:r>
          </a:p>
          <a:p>
            <a:pPr lvl="1">
              <a:buFont typeface="Courier New" panose="02070309020205020404" pitchFamily="49" charset="0"/>
              <a:buChar char="o"/>
            </a:pPr>
            <a:r>
              <a:rPr lang="en-US" dirty="0"/>
              <a:t> Accompanying participants to medical appointments</a:t>
            </a:r>
          </a:p>
          <a:p>
            <a:pPr lvl="1">
              <a:buFont typeface="Courier New" panose="02070309020205020404" pitchFamily="49" charset="0"/>
              <a:buChar char="o"/>
            </a:pPr>
            <a:r>
              <a:rPr lang="en-US" dirty="0"/>
              <a:t> Navigating available resources: housing, substance use, employment services</a:t>
            </a:r>
          </a:p>
          <a:p>
            <a:endParaRPr lang="en-US" dirty="0"/>
          </a:p>
        </p:txBody>
      </p:sp>
      <p:pic>
        <p:nvPicPr>
          <p:cNvPr id="4" name="Picture 3"/>
          <p:cNvPicPr>
            <a:picLocks noChangeAspect="1"/>
          </p:cNvPicPr>
          <p:nvPr/>
        </p:nvPicPr>
        <p:blipFill>
          <a:blip r:embed="rId3"/>
          <a:stretch>
            <a:fillRect/>
          </a:stretch>
        </p:blipFill>
        <p:spPr>
          <a:xfrm>
            <a:off x="2072883" y="4085454"/>
            <a:ext cx="7715661" cy="1254412"/>
          </a:xfrm>
          <a:prstGeom prst="rect">
            <a:avLst/>
          </a:prstGeom>
        </p:spPr>
      </p:pic>
    </p:spTree>
    <p:extLst>
      <p:ext uri="{BB962C8B-B14F-4D97-AF65-F5344CB8AC3E}">
        <p14:creationId xmlns:p14="http://schemas.microsoft.com/office/powerpoint/2010/main" val="233127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370221" y="1467853"/>
            <a:ext cx="9661358" cy="1949115"/>
          </a:xfrm>
        </p:spPr>
        <p:txBody>
          <a:bodyPr/>
          <a:lstStyle/>
          <a:p>
            <a:r>
              <a:rPr lang="en-US" sz="4000" dirty="0" smtClean="0"/>
              <a:t>Learnings from Implementation and Integration of Interventions from the SPNS Latino Transnational Initiative (Session 2)</a:t>
            </a:r>
            <a:endParaRPr lang="en-US" sz="4000" dirty="0"/>
          </a:p>
        </p:txBody>
      </p:sp>
      <p:sp>
        <p:nvSpPr>
          <p:cNvPr id="3" name="Content Placeholder 2">
            <a:extLst>
              <a:ext uri="{FF2B5EF4-FFF2-40B4-BE49-F238E27FC236}">
                <a16:creationId xmlns:a16="http://schemas.microsoft.com/office/drawing/2014/main" id="{42959C6E-5E50-4BEA-BCDC-99D872EED480}"/>
              </a:ext>
            </a:extLst>
          </p:cNvPr>
          <p:cNvSpPr>
            <a:spLocks noGrp="1"/>
          </p:cNvSpPr>
          <p:nvPr>
            <p:ph idx="1"/>
          </p:nvPr>
        </p:nvSpPr>
        <p:spPr>
          <a:xfrm>
            <a:off x="2677886" y="3302669"/>
            <a:ext cx="9060024" cy="45719"/>
          </a:xfrm>
        </p:spPr>
        <p:txBody>
          <a:bodyPr/>
          <a:lstStyle/>
          <a:p>
            <a:endParaRPr lang="en-US" dirty="0"/>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2677886" y="3609474"/>
            <a:ext cx="9060024" cy="1642310"/>
          </a:xfrm>
        </p:spPr>
        <p:txBody>
          <a:bodyPr>
            <a:normAutofit fontScale="77500" lnSpcReduction="20000"/>
          </a:bodyPr>
          <a:lstStyle/>
          <a:p>
            <a:r>
              <a:rPr lang="en-US" sz="2300" i="0" dirty="0" smtClean="0"/>
              <a:t>Natalie Solomon-</a:t>
            </a:r>
            <a:r>
              <a:rPr lang="en-US" sz="2300" i="0" dirty="0" err="1" smtClean="0"/>
              <a:t>Brimage</a:t>
            </a:r>
            <a:r>
              <a:rPr lang="en-US" sz="2300" i="0" dirty="0" smtClean="0"/>
              <a:t>, HRSA/SPNS</a:t>
            </a:r>
          </a:p>
          <a:p>
            <a:r>
              <a:rPr lang="en-US" sz="2300" i="0" dirty="0" smtClean="0"/>
              <a:t>Andres Maiorana, University of California, San Francisco</a:t>
            </a:r>
          </a:p>
          <a:p>
            <a:r>
              <a:rPr lang="en-US" sz="2300" i="0" dirty="0" err="1" smtClean="0"/>
              <a:t>Román</a:t>
            </a:r>
            <a:r>
              <a:rPr lang="en-US" sz="2300" i="0" dirty="0" smtClean="0"/>
              <a:t> Buenrostro,  AIDS Foundation Chicago</a:t>
            </a:r>
          </a:p>
          <a:p>
            <a:r>
              <a:rPr lang="en-US" sz="2300" i="0" dirty="0" smtClean="0"/>
              <a:t>Jeff Bailey, Carlos </a:t>
            </a:r>
            <a:r>
              <a:rPr lang="en-US" sz="2300" i="0" dirty="0" err="1" smtClean="0"/>
              <a:t>Aguas</a:t>
            </a:r>
            <a:r>
              <a:rPr lang="en-US" sz="2300" i="0" dirty="0" err="1"/>
              <a:t>-</a:t>
            </a:r>
            <a:r>
              <a:rPr lang="en-US" sz="2300" i="0" dirty="0" err="1" smtClean="0"/>
              <a:t>Pinz</a:t>
            </a:r>
            <a:r>
              <a:rPr lang="es-AR" sz="2300" i="0" dirty="0" err="1"/>
              <a:t>o</a:t>
            </a:r>
            <a:r>
              <a:rPr lang="es-AR" sz="2300" i="0" dirty="0" err="1" smtClean="0"/>
              <a:t>n</a:t>
            </a:r>
            <a:r>
              <a:rPr lang="es-AR" sz="2300" i="0" dirty="0" smtClean="0"/>
              <a:t>, </a:t>
            </a:r>
            <a:r>
              <a:rPr lang="en-US" sz="2300" i="0" dirty="0" smtClean="0"/>
              <a:t>APLA Health</a:t>
            </a:r>
          </a:p>
          <a:p>
            <a:r>
              <a:rPr lang="en-US" sz="2300" i="0" dirty="0" smtClean="0"/>
              <a:t>Alison O. Jordan</a:t>
            </a:r>
            <a:r>
              <a:rPr lang="en-US" sz="2300" i="0" dirty="0"/>
              <a:t>, New York City H+H, NY</a:t>
            </a:r>
            <a:endParaRPr lang="en-US" sz="2300" i="0" dirty="0" smtClean="0"/>
          </a:p>
          <a:p>
            <a:endParaRPr lang="en-US" i="0" dirty="0"/>
          </a:p>
        </p:txBody>
      </p:sp>
    </p:spTree>
    <p:extLst>
      <p:ext uri="{BB962C8B-B14F-4D97-AF65-F5344CB8AC3E}">
        <p14:creationId xmlns:p14="http://schemas.microsoft.com/office/powerpoint/2010/main" val="1346865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Cultural Tailoring- Transnationalism</a:t>
            </a:r>
            <a:endParaRPr lang="en-US" dirty="0"/>
          </a:p>
        </p:txBody>
      </p:sp>
      <p:sp>
        <p:nvSpPr>
          <p:cNvPr id="3" name="Content Placeholder 2"/>
          <p:cNvSpPr>
            <a:spLocks noGrp="1"/>
          </p:cNvSpPr>
          <p:nvPr>
            <p:ph sz="half" idx="10"/>
          </p:nvPr>
        </p:nvSpPr>
        <p:spPr>
          <a:xfrm>
            <a:off x="589547" y="1419727"/>
            <a:ext cx="5185610" cy="3802605"/>
          </a:xfrm>
        </p:spPr>
        <p:txBody>
          <a:bodyPr>
            <a:normAutofit/>
          </a:bodyPr>
          <a:lstStyle/>
          <a:p>
            <a:r>
              <a:rPr lang="en-US" dirty="0"/>
              <a:t>Focus group activities and work with marketing company led us to the use of </a:t>
            </a:r>
            <a:r>
              <a:rPr lang="en-US" dirty="0" err="1"/>
              <a:t>Lotería</a:t>
            </a:r>
            <a:r>
              <a:rPr lang="en-US" dirty="0"/>
              <a:t> within marketing campaign</a:t>
            </a:r>
          </a:p>
          <a:p>
            <a:pPr lvl="1"/>
            <a:r>
              <a:rPr lang="en-US" dirty="0"/>
              <a:t>To evoke sense of shared familial and common experience </a:t>
            </a:r>
          </a:p>
          <a:p>
            <a:pPr lvl="1"/>
            <a:r>
              <a:rPr lang="en-US" dirty="0"/>
              <a:t>To trigger recall of culturally-specific game played </a:t>
            </a:r>
            <a:r>
              <a:rPr lang="en-US" dirty="0" smtClean="0"/>
              <a:t>in Mexico </a:t>
            </a:r>
            <a:r>
              <a:rPr lang="en-US" dirty="0"/>
              <a:t>and in Chicago</a:t>
            </a:r>
          </a:p>
          <a:p>
            <a:endParaRPr lang="en-US" dirty="0"/>
          </a:p>
        </p:txBody>
      </p:sp>
      <p:pic>
        <p:nvPicPr>
          <p:cNvPr id="4" name="Picture 3"/>
          <p:cNvPicPr>
            <a:picLocks noChangeAspect="1"/>
          </p:cNvPicPr>
          <p:nvPr/>
        </p:nvPicPr>
        <p:blipFill>
          <a:blip r:embed="rId2"/>
          <a:stretch>
            <a:fillRect/>
          </a:stretch>
        </p:blipFill>
        <p:spPr>
          <a:xfrm>
            <a:off x="6930190" y="1063590"/>
            <a:ext cx="4054070" cy="4677773"/>
          </a:xfrm>
          <a:prstGeom prst="rect">
            <a:avLst/>
          </a:prstGeom>
        </p:spPr>
      </p:pic>
    </p:spTree>
    <p:extLst>
      <p:ext uri="{BB962C8B-B14F-4D97-AF65-F5344CB8AC3E}">
        <p14:creationId xmlns:p14="http://schemas.microsoft.com/office/powerpoint/2010/main" val="11657268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Cultural Tailoring- </a:t>
            </a:r>
            <a:r>
              <a:rPr lang="en-US" dirty="0" err="1" smtClean="0"/>
              <a:t>Ejemplos</a:t>
            </a:r>
            <a:r>
              <a:rPr lang="en-US" dirty="0" smtClean="0"/>
              <a:t> </a:t>
            </a:r>
            <a:r>
              <a:rPr lang="en-US" dirty="0" err="1" smtClean="0"/>
              <a:t>vivos</a:t>
            </a:r>
            <a:endParaRPr lang="en-US" dirty="0"/>
          </a:p>
        </p:txBody>
      </p:sp>
      <p:sp>
        <p:nvSpPr>
          <p:cNvPr id="3" name="Content Placeholder 2"/>
          <p:cNvSpPr>
            <a:spLocks noGrp="1"/>
          </p:cNvSpPr>
          <p:nvPr>
            <p:ph sz="half" idx="10"/>
          </p:nvPr>
        </p:nvSpPr>
        <p:spPr>
          <a:xfrm>
            <a:off x="332874" y="1063590"/>
            <a:ext cx="6320589" cy="4505986"/>
          </a:xfrm>
        </p:spPr>
        <p:txBody>
          <a:bodyPr/>
          <a:lstStyle/>
          <a:p>
            <a:r>
              <a:rPr lang="en-US" dirty="0"/>
              <a:t>Real-life scenarios impacting care</a:t>
            </a:r>
          </a:p>
          <a:p>
            <a:pPr marL="457200" lvl="1" indent="0" algn="ctr">
              <a:buNone/>
            </a:pPr>
            <a:r>
              <a:rPr lang="en-US" b="1" dirty="0"/>
              <a:t>Pedro’s Story</a:t>
            </a:r>
          </a:p>
          <a:p>
            <a:pPr marL="457200" lvl="1" indent="0">
              <a:buNone/>
            </a:pPr>
            <a:r>
              <a:rPr lang="en-US" dirty="0"/>
              <a:t>Pedro was diagnosed with HIV within the past 6 months and currently not on HIV treatment yet. He has a high CD4 count and does not want to start treatment because he is concerned with the side effects. However, he does not want an HIV diagnosis.</a:t>
            </a:r>
          </a:p>
          <a:p>
            <a:pPr marL="457200" lvl="1" indent="0">
              <a:buNone/>
            </a:pPr>
            <a:endParaRPr lang="en-US" dirty="0"/>
          </a:p>
          <a:p>
            <a:pPr marL="457200" lvl="1" indent="0" algn="ctr">
              <a:buNone/>
            </a:pPr>
            <a:r>
              <a:rPr lang="en-US" dirty="0"/>
              <a:t>What are the benefits of understanding the importance of treatment for HIV? Can you relate to Pedro’s story? How?</a:t>
            </a:r>
          </a:p>
          <a:p>
            <a:endParaRPr lang="en-US" dirty="0"/>
          </a:p>
        </p:txBody>
      </p:sp>
      <p:pic>
        <p:nvPicPr>
          <p:cNvPr id="5" name="Picture 4"/>
          <p:cNvPicPr>
            <a:picLocks noChangeAspect="1"/>
          </p:cNvPicPr>
          <p:nvPr/>
        </p:nvPicPr>
        <p:blipFill>
          <a:blip r:embed="rId3"/>
          <a:stretch>
            <a:fillRect/>
          </a:stretch>
        </p:blipFill>
        <p:spPr>
          <a:xfrm>
            <a:off x="7158789" y="1063590"/>
            <a:ext cx="4483768" cy="4494866"/>
          </a:xfrm>
          <a:prstGeom prst="rect">
            <a:avLst/>
          </a:prstGeom>
        </p:spPr>
      </p:pic>
    </p:spTree>
    <p:extLst>
      <p:ext uri="{BB962C8B-B14F-4D97-AF65-F5344CB8AC3E}">
        <p14:creationId xmlns:p14="http://schemas.microsoft.com/office/powerpoint/2010/main" val="4222637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Anti-immigrant rhetoric</a:t>
            </a:r>
            <a:endParaRPr lang="en-US" dirty="0"/>
          </a:p>
        </p:txBody>
      </p:sp>
      <p:sp>
        <p:nvSpPr>
          <p:cNvPr id="3" name="Content Placeholder 2"/>
          <p:cNvSpPr>
            <a:spLocks noGrp="1"/>
          </p:cNvSpPr>
          <p:nvPr>
            <p:ph sz="half" idx="10"/>
          </p:nvPr>
        </p:nvSpPr>
        <p:spPr/>
        <p:txBody>
          <a:bodyPr>
            <a:normAutofit fontScale="92500" lnSpcReduction="10000"/>
          </a:bodyPr>
          <a:lstStyle/>
          <a:p>
            <a:r>
              <a:rPr lang="en-US" b="1" dirty="0"/>
              <a:t>I’m opposed to new people coming in</a:t>
            </a:r>
            <a:r>
              <a:rPr lang="en-US" dirty="0"/>
              <a:t>. We have to take care of the people who are here.  Source: nytimes.com/library/politics , Dec 10, 1999</a:t>
            </a:r>
          </a:p>
          <a:p>
            <a:endParaRPr lang="en-US" b="1" dirty="0"/>
          </a:p>
          <a:p>
            <a:r>
              <a:rPr lang="en-US" dirty="0"/>
              <a:t>Mexico is beating us economically. They are not our friend, believe me. But they're killing us economically. The U.S. has become a dumping ground for everybody else's problems. When Mexico sends its people, they're not sending their best. They're sending people that have lots of problems, and they're bringing those problems. </a:t>
            </a:r>
            <a:r>
              <a:rPr lang="en-US" b="1" dirty="0"/>
              <a:t>They're bringing drugs. They're bringing crime. They're rapists. </a:t>
            </a:r>
            <a:r>
              <a:rPr lang="en-US" dirty="0"/>
              <a:t>And some, I assume, are good people.  Source: </a:t>
            </a:r>
            <a:r>
              <a:rPr lang="en-US" u="sng" dirty="0">
                <a:hlinkClick r:id="rId2"/>
              </a:rPr>
              <a:t>2015 announcement speeches of 2016 presidential hopefuls</a:t>
            </a:r>
            <a:r>
              <a:rPr lang="en-US" dirty="0"/>
              <a:t> , Jun 16, 2015 </a:t>
            </a:r>
          </a:p>
          <a:p>
            <a:endParaRPr lang="en-US" dirty="0"/>
          </a:p>
          <a:p>
            <a:r>
              <a:rPr lang="en-US" b="1" dirty="0"/>
              <a:t>How crazy - 7.5% of all births in U.S. are to illegal immigrants, over 300,000 babies per year. This must stop. Unaffordable and not right! </a:t>
            </a:r>
            <a:r>
              <a:rPr lang="en-US" dirty="0"/>
              <a:t>— Donald J. Trump (@</a:t>
            </a:r>
            <a:r>
              <a:rPr lang="en-US" dirty="0" err="1"/>
              <a:t>realDonaldTrump</a:t>
            </a:r>
            <a:r>
              <a:rPr lang="en-US" dirty="0"/>
              <a:t>) </a:t>
            </a:r>
            <a:r>
              <a:rPr lang="en-US" u="sng" dirty="0">
                <a:hlinkClick r:id="rId3"/>
              </a:rPr>
              <a:t>August 21, 2015</a:t>
            </a:r>
            <a:endParaRPr lang="en-US" u="sng" dirty="0"/>
          </a:p>
          <a:p>
            <a:endParaRPr lang="en-US" dirty="0"/>
          </a:p>
        </p:txBody>
      </p:sp>
    </p:spTree>
    <p:extLst>
      <p:ext uri="{BB962C8B-B14F-4D97-AF65-F5344CB8AC3E}">
        <p14:creationId xmlns:p14="http://schemas.microsoft.com/office/powerpoint/2010/main" val="26785863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Addressing our political environment</a:t>
            </a:r>
            <a:endParaRPr lang="en-US" dirty="0"/>
          </a:p>
        </p:txBody>
      </p:sp>
      <p:sp>
        <p:nvSpPr>
          <p:cNvPr id="4" name="Content Placeholder 3"/>
          <p:cNvSpPr txBox="1">
            <a:spLocks noGrp="1"/>
          </p:cNvSpPr>
          <p:nvPr>
            <p:ph sz="half" idx="10"/>
          </p:nvPr>
        </p:nvSpPr>
        <p:spPr>
          <a:xfrm>
            <a:off x="332873" y="1269172"/>
            <a:ext cx="7114673" cy="2048766"/>
          </a:xfrm>
          <a:prstGeom prst="rect">
            <a:avLst/>
          </a:prstGeom>
          <a:noFill/>
        </p:spPr>
        <p:txBody>
          <a:bodyPr wrap="square" rtlCol="0">
            <a:spAutoFit/>
          </a:bodyPr>
          <a:lstStyle/>
          <a:p>
            <a:r>
              <a:rPr lang="en-US" sz="2200" dirty="0" smtClean="0"/>
              <a:t>As recruitment evolved and our social environment changed we focused on immigration narratives</a:t>
            </a:r>
          </a:p>
          <a:p>
            <a:pPr marL="742950" lvl="1" indent="-285750">
              <a:buFont typeface="Arial" panose="020B0604020202020204" pitchFamily="34" charset="0"/>
              <a:buChar char="•"/>
            </a:pPr>
            <a:r>
              <a:rPr lang="en-US" sz="2200" dirty="0" smtClean="0"/>
              <a:t>Infused information on obtaining services throughout intervention</a:t>
            </a:r>
          </a:p>
          <a:p>
            <a:pPr marL="742950" lvl="1" indent="-285750">
              <a:buFont typeface="Arial" panose="020B0604020202020204" pitchFamily="34" charset="0"/>
              <a:buChar char="•"/>
            </a:pPr>
            <a:r>
              <a:rPr lang="en-US" sz="2200" dirty="0" smtClean="0"/>
              <a:t>Used language throughout marketing/website that affirms HIV care despite immigration status </a:t>
            </a:r>
          </a:p>
        </p:txBody>
      </p:sp>
      <p:pic>
        <p:nvPicPr>
          <p:cNvPr id="5" name="Picture 4"/>
          <p:cNvPicPr>
            <a:picLocks noChangeAspect="1"/>
          </p:cNvPicPr>
          <p:nvPr/>
        </p:nvPicPr>
        <p:blipFill>
          <a:blip r:embed="rId3"/>
          <a:stretch>
            <a:fillRect/>
          </a:stretch>
        </p:blipFill>
        <p:spPr>
          <a:xfrm>
            <a:off x="529390" y="3342402"/>
            <a:ext cx="4357350" cy="2449813"/>
          </a:xfrm>
          <a:prstGeom prst="rect">
            <a:avLst/>
          </a:prstGeom>
        </p:spPr>
      </p:pic>
      <p:pic>
        <p:nvPicPr>
          <p:cNvPr id="6" name="Picture 5"/>
          <p:cNvPicPr>
            <a:picLocks noChangeAspect="1"/>
          </p:cNvPicPr>
          <p:nvPr/>
        </p:nvPicPr>
        <p:blipFill>
          <a:blip r:embed="rId4"/>
          <a:stretch>
            <a:fillRect/>
          </a:stretch>
        </p:blipFill>
        <p:spPr>
          <a:xfrm>
            <a:off x="8205537" y="926431"/>
            <a:ext cx="3458747" cy="4865783"/>
          </a:xfrm>
          <a:prstGeom prst="rect">
            <a:avLst/>
          </a:prstGeom>
        </p:spPr>
      </p:pic>
    </p:spTree>
    <p:extLst>
      <p:ext uri="{BB962C8B-B14F-4D97-AF65-F5344CB8AC3E}">
        <p14:creationId xmlns:p14="http://schemas.microsoft.com/office/powerpoint/2010/main" val="565578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Adaptations</a:t>
            </a:r>
            <a:endParaRPr lang="en-US" dirty="0"/>
          </a:p>
        </p:txBody>
      </p:sp>
      <p:sp>
        <p:nvSpPr>
          <p:cNvPr id="4" name="Content Placeholder 2"/>
          <p:cNvSpPr>
            <a:spLocks noGrp="1"/>
          </p:cNvSpPr>
          <p:nvPr>
            <p:ph sz="half" idx="10"/>
          </p:nvPr>
        </p:nvSpPr>
        <p:spPr/>
        <p:txBody>
          <a:bodyPr>
            <a:noAutofit/>
          </a:bodyPr>
          <a:lstStyle/>
          <a:p>
            <a:r>
              <a:rPr lang="en-US" sz="1800" dirty="0" smtClean="0"/>
              <a:t>Surprises:</a:t>
            </a:r>
          </a:p>
          <a:p>
            <a:pPr lvl="1"/>
            <a:r>
              <a:rPr lang="en-US" sz="1800" dirty="0" smtClean="0"/>
              <a:t>Influences of Mexico not as strong as we anticipated</a:t>
            </a:r>
          </a:p>
          <a:p>
            <a:pPr lvl="1"/>
            <a:r>
              <a:rPr lang="en-US" sz="1800" dirty="0" smtClean="0"/>
              <a:t>Less connected to family/traditions of Mexico</a:t>
            </a:r>
          </a:p>
          <a:p>
            <a:pPr lvl="1"/>
            <a:r>
              <a:rPr lang="en-US" sz="1800" dirty="0" smtClean="0"/>
              <a:t>More concerned about relationships and disclosure/stigma issues</a:t>
            </a:r>
          </a:p>
          <a:p>
            <a:r>
              <a:rPr lang="en-US" sz="1800" dirty="0" smtClean="0"/>
              <a:t>Changes over time:</a:t>
            </a:r>
          </a:p>
          <a:p>
            <a:pPr lvl="1"/>
            <a:r>
              <a:rPr lang="en-US" sz="1800" dirty="0" smtClean="0"/>
              <a:t>Began to assess transnationalism as a construct and address degrees of transnationalism within individual sessions </a:t>
            </a:r>
          </a:p>
          <a:p>
            <a:pPr lvl="2"/>
            <a:r>
              <a:rPr lang="en-US" sz="1800" dirty="0" smtClean="0"/>
              <a:t>For example, how to access HIV care and medication while in Mexico </a:t>
            </a:r>
          </a:p>
          <a:p>
            <a:pPr lvl="1"/>
            <a:r>
              <a:rPr lang="en-US" sz="1800" dirty="0" smtClean="0"/>
              <a:t>Continue to attend significant cultural festivals and celebrations</a:t>
            </a:r>
          </a:p>
          <a:p>
            <a:pPr lvl="1"/>
            <a:r>
              <a:rPr lang="en-US" sz="1800" dirty="0" smtClean="0"/>
              <a:t>Focus on out of care individuals</a:t>
            </a:r>
          </a:p>
          <a:p>
            <a:r>
              <a:rPr lang="en-US" sz="1800" dirty="0" smtClean="0"/>
              <a:t>Current </a:t>
            </a:r>
            <a:r>
              <a:rPr lang="en-US" sz="1800" dirty="0"/>
              <a:t>incorporation:</a:t>
            </a:r>
          </a:p>
          <a:p>
            <a:pPr lvl="1"/>
            <a:r>
              <a:rPr lang="en-US" sz="1800" dirty="0" err="1" smtClean="0"/>
              <a:t>Promotores</a:t>
            </a:r>
            <a:r>
              <a:rPr lang="en-US" sz="1800" dirty="0" smtClean="0"/>
              <a:t> </a:t>
            </a:r>
            <a:r>
              <a:rPr lang="en-US" sz="1800" dirty="0"/>
              <a:t>share their experiences and tailor sessions to meet clients where they are at in terms of transnationalism </a:t>
            </a:r>
          </a:p>
          <a:p>
            <a:pPr lvl="1"/>
            <a:r>
              <a:rPr lang="en-US" sz="1800" dirty="0"/>
              <a:t>Strength of peer-model</a:t>
            </a:r>
            <a:r>
              <a:rPr lang="en-US" sz="1800" dirty="0">
                <a:sym typeface="Wingdings" panose="05000000000000000000" pitchFamily="2" charset="2"/>
              </a:rPr>
              <a:t> </a:t>
            </a:r>
            <a:r>
              <a:rPr lang="en-US" sz="1800" dirty="0" err="1" smtClean="0">
                <a:sym typeface="Wingdings" panose="05000000000000000000" pitchFamily="2" charset="2"/>
              </a:rPr>
              <a:t>promotores</a:t>
            </a:r>
            <a:r>
              <a:rPr lang="en-US" sz="1800" dirty="0" smtClean="0">
                <a:sym typeface="Wingdings" panose="05000000000000000000" pitchFamily="2" charset="2"/>
              </a:rPr>
              <a:t> </a:t>
            </a:r>
            <a:r>
              <a:rPr lang="en-US" sz="1800" dirty="0">
                <a:sym typeface="Wingdings" panose="05000000000000000000" pitchFamily="2" charset="2"/>
              </a:rPr>
              <a:t>add cultural components as they have experienced them</a:t>
            </a:r>
            <a:endParaRPr lang="en-US" sz="1800" dirty="0"/>
          </a:p>
          <a:p>
            <a:pPr lvl="1"/>
            <a:endParaRPr lang="en-US" sz="1800" dirty="0" smtClean="0"/>
          </a:p>
          <a:p>
            <a:pPr lvl="2"/>
            <a:endParaRPr lang="en-US" sz="1800" dirty="0"/>
          </a:p>
        </p:txBody>
      </p:sp>
    </p:spTree>
    <p:extLst>
      <p:ext uri="{BB962C8B-B14F-4D97-AF65-F5344CB8AC3E}">
        <p14:creationId xmlns:p14="http://schemas.microsoft.com/office/powerpoint/2010/main" val="767553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Lessons learned</a:t>
            </a:r>
            <a:endParaRPr lang="en-US" dirty="0"/>
          </a:p>
        </p:txBody>
      </p:sp>
      <p:sp>
        <p:nvSpPr>
          <p:cNvPr id="3" name="Content Placeholder 2"/>
          <p:cNvSpPr>
            <a:spLocks noGrp="1"/>
          </p:cNvSpPr>
          <p:nvPr>
            <p:ph sz="half" idx="10"/>
          </p:nvPr>
        </p:nvSpPr>
        <p:spPr>
          <a:xfrm>
            <a:off x="685801" y="1509803"/>
            <a:ext cx="5943600" cy="2689218"/>
          </a:xfrm>
        </p:spPr>
        <p:txBody>
          <a:bodyPr>
            <a:normAutofit/>
          </a:bodyPr>
          <a:lstStyle/>
          <a:p>
            <a:pPr marL="342900" indent="-342900">
              <a:buFont typeface="Arial" panose="020B0604020202020204" pitchFamily="34" charset="0"/>
              <a:buChar char="•"/>
            </a:pPr>
            <a:r>
              <a:rPr lang="en-US" dirty="0" smtClean="0"/>
              <a:t>Give time and money to support </a:t>
            </a:r>
            <a:r>
              <a:rPr lang="en-US" dirty="0" err="1" smtClean="0"/>
              <a:t>promotores</a:t>
            </a:r>
            <a:r>
              <a:rPr lang="en-US" dirty="0" smtClean="0"/>
              <a:t> LWH</a:t>
            </a:r>
          </a:p>
          <a:p>
            <a:pPr marL="342900" indent="-342900">
              <a:buFont typeface="Arial" panose="020B0604020202020204" pitchFamily="34" charset="0"/>
              <a:buChar char="•"/>
            </a:pPr>
            <a:r>
              <a:rPr lang="en-US" dirty="0" smtClean="0"/>
              <a:t>Lots of training </a:t>
            </a:r>
            <a:r>
              <a:rPr lang="en-US" dirty="0"/>
              <a:t>is needed for </a:t>
            </a:r>
            <a:r>
              <a:rPr lang="en-US" dirty="0" err="1" smtClean="0"/>
              <a:t>promotores</a:t>
            </a:r>
            <a:endParaRPr lang="en-US" dirty="0" smtClean="0"/>
          </a:p>
          <a:p>
            <a:pPr marL="342900" indent="-342900">
              <a:buFont typeface="Arial" panose="020B0604020202020204" pitchFamily="34" charset="0"/>
              <a:buChar char="•"/>
            </a:pPr>
            <a:r>
              <a:rPr lang="en-US" dirty="0" smtClean="0"/>
              <a:t>Be flexible </a:t>
            </a:r>
            <a:r>
              <a:rPr lang="en-US" dirty="0"/>
              <a:t>and </a:t>
            </a:r>
            <a:r>
              <a:rPr lang="en-US" dirty="0" smtClean="0"/>
              <a:t>adaptable</a:t>
            </a:r>
            <a:endParaRPr lang="en-US" dirty="0"/>
          </a:p>
          <a:p>
            <a:pPr marL="342900" indent="-342900">
              <a:buFont typeface="Arial" panose="020B0604020202020204" pitchFamily="34" charset="0"/>
              <a:buChar char="•"/>
            </a:pPr>
            <a:r>
              <a:rPr lang="en-US" dirty="0" smtClean="0"/>
              <a:t>Offer options for clients to select what they learn</a:t>
            </a:r>
          </a:p>
          <a:p>
            <a:endParaRPr lang="en-US" dirty="0"/>
          </a:p>
        </p:txBody>
      </p:sp>
      <p:pic>
        <p:nvPicPr>
          <p:cNvPr id="5" name="Picture 4"/>
          <p:cNvPicPr>
            <a:picLocks noChangeAspect="1"/>
          </p:cNvPicPr>
          <p:nvPr/>
        </p:nvPicPr>
        <p:blipFill>
          <a:blip r:embed="rId3"/>
          <a:stretch>
            <a:fillRect/>
          </a:stretch>
        </p:blipFill>
        <p:spPr>
          <a:xfrm>
            <a:off x="7419474" y="100171"/>
            <a:ext cx="3934326" cy="5761619"/>
          </a:xfrm>
          <a:prstGeom prst="rect">
            <a:avLst/>
          </a:prstGeom>
        </p:spPr>
      </p:pic>
    </p:spTree>
    <p:extLst>
      <p:ext uri="{BB962C8B-B14F-4D97-AF65-F5344CB8AC3E}">
        <p14:creationId xmlns:p14="http://schemas.microsoft.com/office/powerpoint/2010/main" val="34230227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0"/>
          </p:nvPr>
        </p:nvSpPr>
        <p:spPr>
          <a:xfrm>
            <a:off x="815248" y="495760"/>
            <a:ext cx="10538552" cy="5149666"/>
          </a:xfrm>
        </p:spPr>
        <p:txBody>
          <a:bodyPr>
            <a:normAutofit/>
          </a:bodyPr>
          <a:lstStyle/>
          <a:p>
            <a:r>
              <a:rPr lang="en-US" b="1" dirty="0">
                <a:solidFill>
                  <a:srgbClr val="FF0000"/>
                </a:solidFill>
              </a:rPr>
              <a:t> </a:t>
            </a:r>
            <a:r>
              <a:rPr lang="en-US" b="1" dirty="0" smtClean="0">
                <a:solidFill>
                  <a:srgbClr val="FF0000"/>
                </a:solidFill>
              </a:rPr>
              <a:t>Contact us:</a:t>
            </a:r>
          </a:p>
          <a:p>
            <a:endParaRPr lang="en-US" dirty="0"/>
          </a:p>
          <a:p>
            <a:r>
              <a:rPr lang="en-US" b="1" dirty="0" err="1"/>
              <a:t>Román</a:t>
            </a:r>
            <a:r>
              <a:rPr lang="en-US" b="1" dirty="0"/>
              <a:t> Buenrostro</a:t>
            </a:r>
          </a:p>
          <a:p>
            <a:r>
              <a:rPr lang="en-US" dirty="0"/>
              <a:t>Director of Special Projects and Planning</a:t>
            </a:r>
          </a:p>
          <a:p>
            <a:r>
              <a:rPr lang="en-US" dirty="0" smtClean="0">
                <a:hlinkClick r:id="rId2"/>
              </a:rPr>
              <a:t>rbuenrostro@aidschicago.org</a:t>
            </a:r>
            <a:endParaRPr lang="en-US" dirty="0" smtClean="0"/>
          </a:p>
          <a:p>
            <a:r>
              <a:rPr lang="en-US" dirty="0" smtClean="0"/>
              <a:t>Direct</a:t>
            </a:r>
            <a:r>
              <a:rPr lang="en-US" dirty="0"/>
              <a:t>: 312-334-0960 </a:t>
            </a:r>
            <a:endParaRPr lang="en-US" dirty="0" smtClean="0"/>
          </a:p>
          <a:p>
            <a:endParaRPr lang="en-US" b="1" dirty="0" smtClean="0"/>
          </a:p>
          <a:p>
            <a:r>
              <a:rPr lang="en-US" b="1" dirty="0" smtClean="0"/>
              <a:t>Banita </a:t>
            </a:r>
            <a:r>
              <a:rPr lang="en-US" b="1" dirty="0"/>
              <a:t>M. McCarn, </a:t>
            </a:r>
            <a:r>
              <a:rPr lang="en-US" b="1" dirty="0" smtClean="0"/>
              <a:t>Med</a:t>
            </a:r>
          </a:p>
          <a:p>
            <a:r>
              <a:rPr lang="en-US" dirty="0" smtClean="0"/>
              <a:t>Sr</a:t>
            </a:r>
            <a:r>
              <a:rPr lang="en-US" dirty="0"/>
              <a:t>. Research &amp; Evaluation </a:t>
            </a:r>
            <a:r>
              <a:rPr lang="en-US" dirty="0" smtClean="0"/>
              <a:t>Manager</a:t>
            </a:r>
          </a:p>
          <a:p>
            <a:r>
              <a:rPr lang="en-US" dirty="0" smtClean="0">
                <a:hlinkClick r:id="rId3"/>
              </a:rPr>
              <a:t>Bmccarn@aidschicago.org</a:t>
            </a:r>
            <a:r>
              <a:rPr lang="en-US" dirty="0" smtClean="0"/>
              <a:t> </a:t>
            </a:r>
          </a:p>
          <a:p>
            <a:r>
              <a:rPr lang="en-US" dirty="0" smtClean="0"/>
              <a:t>Direct</a:t>
            </a:r>
            <a:r>
              <a:rPr lang="en-US" dirty="0"/>
              <a:t>: 312-784-9098 </a:t>
            </a:r>
            <a:endParaRPr lang="en-US" dirty="0" smtClean="0"/>
          </a:p>
          <a:p>
            <a:endParaRPr lang="en-US" dirty="0"/>
          </a:p>
        </p:txBody>
      </p:sp>
    </p:spTree>
    <p:extLst>
      <p:ext uri="{BB962C8B-B14F-4D97-AF65-F5344CB8AC3E}">
        <p14:creationId xmlns:p14="http://schemas.microsoft.com/office/powerpoint/2010/main" val="14521545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7681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Communications Documents\Logos\Logo files\APLA_newLogo_Kit\APLA_2009_logo_CMYK_4color.jpg"/>
          <p:cNvPicPr>
            <a:picLocks noChangeAspect="1" noChangeArrowheads="1"/>
          </p:cNvPicPr>
          <p:nvPr/>
        </p:nvPicPr>
        <p:blipFill>
          <a:blip r:embed="rId3" cstate="print"/>
          <a:stretch>
            <a:fillRect/>
          </a:stretch>
        </p:blipFill>
        <p:spPr bwMode="auto">
          <a:xfrm>
            <a:off x="5309648" y="4724653"/>
            <a:ext cx="1530756" cy="1055422"/>
          </a:xfrm>
          <a:prstGeom prst="rect">
            <a:avLst/>
          </a:prstGeom>
          <a:noFill/>
        </p:spPr>
      </p:pic>
      <p:pic>
        <p:nvPicPr>
          <p:cNvPr id="7" name="Picture 6"/>
          <p:cNvPicPr>
            <a:picLocks noChangeAspect="1" noChangeArrowheads="1"/>
          </p:cNvPicPr>
          <p:nvPr/>
        </p:nvPicPr>
        <p:blipFill>
          <a:blip r:embed="rId4" cstate="print"/>
          <a:srcRect/>
          <a:stretch>
            <a:fillRect/>
          </a:stretch>
        </p:blipFill>
        <p:spPr bwMode="auto">
          <a:xfrm>
            <a:off x="3898085" y="174172"/>
            <a:ext cx="4085438" cy="2293258"/>
          </a:xfrm>
          <a:prstGeom prst="rect">
            <a:avLst/>
          </a:prstGeom>
          <a:noFill/>
          <a:ln w="25400">
            <a:solidFill>
              <a:schemeClr val="tx1"/>
            </a:solidFill>
            <a:miter lim="800000"/>
            <a:headEnd/>
            <a:tailEnd/>
          </a:ln>
        </p:spPr>
      </p:pic>
      <p:sp>
        <p:nvSpPr>
          <p:cNvPr id="2" name="Rectangle 1"/>
          <p:cNvSpPr/>
          <p:nvPr/>
        </p:nvSpPr>
        <p:spPr>
          <a:xfrm>
            <a:off x="856344" y="2882701"/>
            <a:ext cx="9811656" cy="1846659"/>
          </a:xfrm>
          <a:prstGeom prst="rect">
            <a:avLst/>
          </a:prstGeom>
        </p:spPr>
        <p:txBody>
          <a:bodyPr wrap="square">
            <a:spAutoFit/>
          </a:bodyPr>
          <a:lstStyle/>
          <a:p>
            <a:pPr algn="ctr"/>
            <a:r>
              <a:rPr lang="en-US" sz="2400" b="1" dirty="0">
                <a:latin typeface="Calibri" panose="020F0502020204030204" pitchFamily="34" charset="0"/>
              </a:rPr>
              <a:t>Best Practices / Lessons Learned from Providing Culturally</a:t>
            </a:r>
            <a:br>
              <a:rPr lang="en-US" sz="2400" b="1" dirty="0">
                <a:latin typeface="Calibri" panose="020F0502020204030204" pitchFamily="34" charset="0"/>
              </a:rPr>
            </a:br>
            <a:r>
              <a:rPr lang="en-US" sz="2400" b="1" dirty="0">
                <a:latin typeface="Calibri" panose="020F0502020204030204" pitchFamily="34" charset="0"/>
              </a:rPr>
              <a:t>Appropriate Services HIV-Positive Latino MSM of Mexican Origin</a:t>
            </a:r>
          </a:p>
          <a:p>
            <a:pPr algn="ctr"/>
            <a:endParaRPr lang="en-US" b="1" dirty="0">
              <a:latin typeface="Calibri" panose="020F0502020204030204" pitchFamily="34" charset="0"/>
            </a:endParaRPr>
          </a:p>
          <a:p>
            <a:pPr algn="ctr"/>
            <a:r>
              <a:rPr lang="en-US" sz="1600" b="1" dirty="0">
                <a:latin typeface="Calibri" panose="020F0502020204030204" pitchFamily="34" charset="0"/>
              </a:rPr>
              <a:t>Jeff Bailey MPH, Principal Investigator</a:t>
            </a:r>
          </a:p>
          <a:p>
            <a:pPr algn="ctr"/>
            <a:r>
              <a:rPr lang="en-US" sz="1600" b="1" dirty="0">
                <a:latin typeface="Calibri" panose="020F0502020204030204" pitchFamily="34" charset="0"/>
              </a:rPr>
              <a:t>Carlos </a:t>
            </a:r>
            <a:r>
              <a:rPr lang="en-US" sz="1600" b="1" dirty="0" err="1">
                <a:latin typeface="Calibri" panose="020F0502020204030204" pitchFamily="34" charset="0"/>
              </a:rPr>
              <a:t>Aguas</a:t>
            </a:r>
            <a:r>
              <a:rPr lang="en-US" sz="1600" b="1" dirty="0">
                <a:latin typeface="Calibri" panose="020F0502020204030204" pitchFamily="34" charset="0"/>
              </a:rPr>
              <a:t>-Pinzon, Project Coordinator </a:t>
            </a:r>
          </a:p>
          <a:p>
            <a:pPr algn="ctr"/>
            <a:r>
              <a:rPr lang="en-US" sz="1600" b="1" dirty="0">
                <a:latin typeface="Calibri" panose="020F0502020204030204" pitchFamily="34" charset="0"/>
              </a:rPr>
              <a:t>Jorge Montoya PhD, Evaluator</a:t>
            </a:r>
            <a:endParaRPr lang="en-US" sz="1600" dirty="0"/>
          </a:p>
        </p:txBody>
      </p:sp>
    </p:spTree>
    <p:extLst>
      <p:ext uri="{BB962C8B-B14F-4D97-AF65-F5344CB8AC3E}">
        <p14:creationId xmlns:p14="http://schemas.microsoft.com/office/powerpoint/2010/main" val="20527470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46121" y="562062"/>
            <a:ext cx="7633982" cy="4093428"/>
          </a:xfrm>
          <a:prstGeom prst="rect">
            <a:avLst/>
          </a:prstGeom>
          <a:noFill/>
        </p:spPr>
        <p:txBody>
          <a:bodyPr wrap="square" rtlCol="0">
            <a:spAutoFit/>
          </a:bodyPr>
          <a:lstStyle/>
          <a:p>
            <a:pPr algn="ctr"/>
            <a:r>
              <a:rPr lang="en-US" sz="2400" b="1" dirty="0"/>
              <a:t>Acknowledgement</a:t>
            </a:r>
          </a:p>
          <a:p>
            <a:pPr algn="ctr"/>
            <a:endParaRPr lang="en-US" sz="2400" dirty="0"/>
          </a:p>
          <a:p>
            <a:pPr algn="ctr"/>
            <a:r>
              <a:rPr lang="en-US" sz="1400" dirty="0"/>
              <a:t>This project is/was supported by the Health Resources and Services Administration (HRSA) of the U.S. Department of Health and Human Services (HHS) under grant number U90HA26507, Special Projects of National Significance (SPNS) Culturally Appropriate Interventions of Outreach, Access and Retention Among Latino/a Populations, 2013-2018,  in the amount of $1.489.000, to APLA Health. </a:t>
            </a:r>
          </a:p>
          <a:p>
            <a:pPr algn="ctr"/>
            <a:endParaRPr lang="en-US" sz="1400" dirty="0"/>
          </a:p>
          <a:p>
            <a:pPr algn="ctr"/>
            <a:endParaRPr lang="en-US" sz="1400" dirty="0"/>
          </a:p>
          <a:p>
            <a:pPr algn="ctr"/>
            <a:r>
              <a:rPr lang="en-US" sz="2400" b="1" dirty="0"/>
              <a:t>Disclaimer</a:t>
            </a:r>
          </a:p>
          <a:p>
            <a:pPr algn="ctr"/>
            <a:endParaRPr lang="en-US" sz="2400" b="1" dirty="0"/>
          </a:p>
          <a:p>
            <a:pPr algn="ctr"/>
            <a:r>
              <a:rPr lang="en-US" sz="1400" dirty="0"/>
              <a:t>This information or content and conclusions are those of the author and should not be construed as the official position or policy of, nor should any endorsements be inferred by HRSA, HHS or the U.S. Government.  </a:t>
            </a:r>
          </a:p>
          <a:p>
            <a:pPr algn="ctr"/>
            <a:endParaRPr lang="en-US" sz="1400" b="1" dirty="0"/>
          </a:p>
          <a:p>
            <a:pPr algn="ctr"/>
            <a:endParaRPr lang="en-US" sz="2400" b="1" dirty="0"/>
          </a:p>
        </p:txBody>
      </p:sp>
    </p:spTree>
    <p:extLst>
      <p:ext uri="{BB962C8B-B14F-4D97-AF65-F5344CB8AC3E}">
        <p14:creationId xmlns:p14="http://schemas.microsoft.com/office/powerpoint/2010/main" val="3645618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Content Placeholder 2"/>
          <p:cNvSpPr>
            <a:spLocks noGrp="1"/>
          </p:cNvSpPr>
          <p:nvPr>
            <p:ph idx="4294967295"/>
          </p:nvPr>
        </p:nvSpPr>
        <p:spPr>
          <a:xfrm>
            <a:off x="1323474" y="1295400"/>
            <a:ext cx="9409614" cy="4406900"/>
          </a:xfrm>
        </p:spPr>
        <p:txBody>
          <a:bodyPr rtlCol="0">
            <a:normAutofit/>
          </a:bodyPr>
          <a:lstStyle/>
          <a:p>
            <a:r>
              <a:rPr lang="en-US" sz="2000" dirty="0" smtClean="0"/>
              <a:t>Acknowledgement:</a:t>
            </a:r>
          </a:p>
          <a:p>
            <a:r>
              <a:rPr lang="en-US" sz="2000" dirty="0" smtClean="0"/>
              <a:t>This </a:t>
            </a:r>
            <a:r>
              <a:rPr lang="en-US" sz="2000" dirty="0"/>
              <a:t>project was supported by the Health Resources and Services Administration (HRSA) of the U.S. Department of Health and Human Services (HHS) under grant number U90HA26507, Special Projects of National Significance (SPNS) Culturally Appropriate Interventions of Outreach, Access and Retention Among Latino/a Populations Initiative Evaluation and Technical Assistance Center, in the amount of $2,151,872 awarded to the University of California, San Francisco. </a:t>
            </a:r>
          </a:p>
          <a:p>
            <a:endParaRPr lang="en-US" sz="2000" smtClean="0"/>
          </a:p>
          <a:p>
            <a:r>
              <a:rPr lang="en-US" sz="2000" smtClean="0"/>
              <a:t>Disclaimer</a:t>
            </a:r>
            <a:r>
              <a:rPr lang="en-US" sz="2000" dirty="0" smtClean="0"/>
              <a:t>:</a:t>
            </a:r>
          </a:p>
          <a:p>
            <a:r>
              <a:rPr lang="en-US" sz="2000" dirty="0" smtClean="0"/>
              <a:t>This </a:t>
            </a:r>
            <a:r>
              <a:rPr lang="en-US" sz="2000" dirty="0"/>
              <a:t>information or content and conclusions are those of the author and should not be construed as the official position or policy of, nor should any endorsements be inferred by HRSA, HHS or the U.S. Government.  </a:t>
            </a:r>
          </a:p>
          <a:p>
            <a:pPr>
              <a:lnSpc>
                <a:spcPct val="80000"/>
              </a:lnSpc>
              <a:defRPr/>
            </a:pPr>
            <a:endParaRPr lang="en-US" altLang="en-US" sz="2200" dirty="0"/>
          </a:p>
          <a:p>
            <a:pPr marL="0" indent="0">
              <a:lnSpc>
                <a:spcPct val="80000"/>
              </a:lnSpc>
              <a:buNone/>
              <a:defRPr/>
            </a:pPr>
            <a:endParaRPr lang="en-US" altLang="en-US" sz="2200" dirty="0"/>
          </a:p>
        </p:txBody>
      </p:sp>
    </p:spTree>
    <p:extLst>
      <p:ext uri="{BB962C8B-B14F-4D97-AF65-F5344CB8AC3E}">
        <p14:creationId xmlns:p14="http://schemas.microsoft.com/office/powerpoint/2010/main" val="5774149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Intervention Overview</a:t>
            </a:r>
          </a:p>
        </p:txBody>
      </p:sp>
      <p:sp>
        <p:nvSpPr>
          <p:cNvPr id="3" name="Title 1"/>
          <p:cNvSpPr txBox="1">
            <a:spLocks/>
          </p:cNvSpPr>
          <p:nvPr/>
        </p:nvSpPr>
        <p:spPr>
          <a:xfrm>
            <a:off x="2187604" y="1062629"/>
            <a:ext cx="7886700" cy="4054657"/>
          </a:xfrm>
          <a:prstGeom prst="rect">
            <a:avLst/>
          </a:prstGeom>
        </p:spPr>
        <p:txBody>
          <a:bodyPr vert="horz" lIns="91438" tIns="45719" rIns="91438" bIns="45719" rtlCol="0" anchor="ctr">
            <a:noAutofit/>
          </a:bodyPr>
          <a:lstStyle>
            <a:lvl1pPr algn="l" defTabSz="914377" rtl="0" eaLnBrk="1" latinLnBrk="0" hangingPunct="1">
              <a:lnSpc>
                <a:spcPct val="90000"/>
              </a:lnSpc>
              <a:spcBef>
                <a:spcPct val="0"/>
              </a:spcBef>
              <a:buNone/>
              <a:defRPr sz="5500" b="1" kern="1200">
                <a:solidFill>
                  <a:srgbClr val="095895"/>
                </a:solidFill>
                <a:latin typeface="+mn-lt"/>
                <a:ea typeface="+mj-ea"/>
                <a:cs typeface="+mj-cs"/>
              </a:defRPr>
            </a:lvl1pPr>
          </a:lstStyle>
          <a:p>
            <a:endParaRPr lang="en-US" sz="2400" b="0" u="sng" dirty="0">
              <a:solidFill>
                <a:schemeClr val="tx1"/>
              </a:solidFill>
            </a:endParaRPr>
          </a:p>
          <a:p>
            <a:endParaRPr lang="en-US" sz="3600" b="0" u="sng" dirty="0">
              <a:solidFill>
                <a:schemeClr val="tx1"/>
              </a:solidFill>
            </a:endParaRPr>
          </a:p>
          <a:p>
            <a:endParaRPr lang="en-US" sz="3600" b="0" u="sng" dirty="0">
              <a:solidFill>
                <a:schemeClr val="tx1"/>
              </a:solidFill>
            </a:endParaRPr>
          </a:p>
          <a:p>
            <a:endParaRPr lang="en-US" sz="3600" b="0" u="sng" dirty="0">
              <a:solidFill>
                <a:schemeClr val="tx1"/>
              </a:solidFill>
            </a:endParaRPr>
          </a:p>
          <a:p>
            <a:pPr>
              <a:tabLst>
                <a:tab pos="3087688" algn="l"/>
              </a:tabLst>
            </a:pPr>
            <a:r>
              <a:rPr lang="en-US" sz="3200" b="0" u="sng" dirty="0">
                <a:solidFill>
                  <a:schemeClr val="tx1"/>
                </a:solidFill>
              </a:rPr>
              <a:t>Site Location</a:t>
            </a:r>
            <a:r>
              <a:rPr lang="en-US" sz="3200" b="0" dirty="0">
                <a:solidFill>
                  <a:schemeClr val="tx1"/>
                </a:solidFill>
              </a:rPr>
              <a:t>: </a:t>
            </a:r>
            <a:r>
              <a:rPr lang="en-US" sz="3200" b="0" dirty="0" smtClean="0">
                <a:solidFill>
                  <a:schemeClr val="tx1"/>
                </a:solidFill>
              </a:rPr>
              <a:t>Los </a:t>
            </a:r>
            <a:r>
              <a:rPr lang="en-US" sz="3200" b="0" dirty="0">
                <a:solidFill>
                  <a:schemeClr val="tx1"/>
                </a:solidFill>
              </a:rPr>
              <a:t>Angeles, CA</a:t>
            </a:r>
          </a:p>
          <a:p>
            <a:endParaRPr lang="en-US" sz="1200" b="0" dirty="0">
              <a:solidFill>
                <a:schemeClr val="tx1"/>
              </a:solidFill>
            </a:endParaRPr>
          </a:p>
          <a:p>
            <a:pPr>
              <a:tabLst>
                <a:tab pos="3087688" algn="l"/>
              </a:tabLst>
            </a:pPr>
            <a:r>
              <a:rPr lang="en-US" sz="3200" b="0" u="sng" dirty="0">
                <a:solidFill>
                  <a:schemeClr val="tx1"/>
                </a:solidFill>
              </a:rPr>
              <a:t>Target Population</a:t>
            </a:r>
            <a:r>
              <a:rPr lang="en-US" sz="3200" b="0" dirty="0">
                <a:solidFill>
                  <a:schemeClr val="tx1"/>
                </a:solidFill>
              </a:rPr>
              <a:t>: HIV-Positive Latino MSM of Mexican Origin</a:t>
            </a:r>
          </a:p>
          <a:p>
            <a:endParaRPr lang="en-US" sz="1200" b="0" dirty="0">
              <a:solidFill>
                <a:schemeClr val="tx1"/>
              </a:solidFill>
            </a:endParaRPr>
          </a:p>
          <a:p>
            <a:r>
              <a:rPr lang="en-US" sz="3200" b="0" u="sng" dirty="0">
                <a:solidFill>
                  <a:schemeClr val="tx1"/>
                </a:solidFill>
              </a:rPr>
              <a:t>Agency:</a:t>
            </a:r>
            <a:r>
              <a:rPr lang="en-US" sz="3200" b="0" dirty="0">
                <a:solidFill>
                  <a:schemeClr val="tx1"/>
                </a:solidFill>
              </a:rPr>
              <a:t> At the time of the funding award, APLA was a traditional CBO but became an FQHC in 2014; however, the clinic is not a Ryan White provider. </a:t>
            </a:r>
          </a:p>
          <a:p>
            <a:endParaRPr lang="en-US" sz="2400" b="0" dirty="0">
              <a:solidFill>
                <a:schemeClr val="tx1"/>
              </a:solidFill>
            </a:endParaRPr>
          </a:p>
          <a:p>
            <a:endParaRPr lang="en-US" sz="2400" b="0" dirty="0">
              <a:solidFill>
                <a:schemeClr val="tx1"/>
              </a:solidFill>
            </a:endParaRPr>
          </a:p>
          <a:p>
            <a:endParaRPr lang="en-US" sz="2400" b="0" dirty="0">
              <a:solidFill>
                <a:schemeClr val="tx1"/>
              </a:solidFill>
            </a:endParaRPr>
          </a:p>
          <a:p>
            <a:endParaRPr lang="en-US" sz="2400" b="0" dirty="0">
              <a:solidFill>
                <a:schemeClr val="tx1"/>
              </a:solidFill>
            </a:endParaRPr>
          </a:p>
          <a:p>
            <a:r>
              <a:rPr lang="en-US" sz="2400" b="0" dirty="0">
                <a:solidFill>
                  <a:schemeClr val="tx1"/>
                </a:solidFill>
              </a:rPr>
              <a:t> </a:t>
            </a:r>
          </a:p>
          <a:p>
            <a:endParaRPr lang="en-US" sz="2400" b="0" dirty="0">
              <a:solidFill>
                <a:schemeClr val="tx1"/>
              </a:solidFill>
            </a:endParaRPr>
          </a:p>
        </p:txBody>
      </p:sp>
    </p:spTree>
    <p:extLst>
      <p:ext uri="{BB962C8B-B14F-4D97-AF65-F5344CB8AC3E}">
        <p14:creationId xmlns:p14="http://schemas.microsoft.com/office/powerpoint/2010/main" val="3360106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Intervention Overview</a:t>
            </a:r>
            <a:endParaRPr lang="en-US" dirty="0"/>
          </a:p>
        </p:txBody>
      </p:sp>
      <p:sp>
        <p:nvSpPr>
          <p:cNvPr id="5" name="AutoShape 2"/>
          <p:cNvSpPr>
            <a:spLocks noChangeArrowheads="1"/>
          </p:cNvSpPr>
          <p:nvPr/>
        </p:nvSpPr>
        <p:spPr bwMode="auto">
          <a:xfrm>
            <a:off x="1914526" y="1359018"/>
            <a:ext cx="1857375" cy="595618"/>
          </a:xfrm>
          <a:prstGeom prst="roundRect">
            <a:avLst>
              <a:gd name="adj" fmla="val 16667"/>
            </a:avLst>
          </a:prstGeom>
          <a:solidFill>
            <a:srgbClr val="3399FF"/>
          </a:solidFill>
          <a:ln w="19050">
            <a:solidFill>
              <a:srgbClr val="000000"/>
            </a:solidFill>
            <a:round/>
            <a:headEnd/>
            <a:tailEnd/>
          </a:ln>
          <a:effectLst>
            <a:glow rad="139700">
              <a:schemeClr val="accent1">
                <a:satMod val="175000"/>
                <a:alpha val="40000"/>
              </a:schemeClr>
            </a:glow>
            <a:outerShdw dist="107763" dir="13500000" algn="ctr" rotWithShape="0">
              <a:srgbClr val="C00000">
                <a:alpha val="16000"/>
              </a:srgbClr>
            </a:outerShdw>
          </a:effectLst>
        </p:spPr>
        <p:txBody>
          <a:bodyPr vert="horz" wrap="square" lIns="91440" tIns="45720" rIns="91440" bIns="45720" numCol="1" anchor="ctr" anchorCtr="0" compatLnSpc="1">
            <a:prstTxWarp prst="textNoShape">
              <a:avLst/>
            </a:prstTxWarp>
          </a:bodyPr>
          <a:lstStyle/>
          <a:p>
            <a:pPr algn="ctr" fontAlgn="base">
              <a:spcBef>
                <a:spcPts val="500"/>
              </a:spcBef>
              <a:spcAft>
                <a:spcPts val="1000"/>
              </a:spcAft>
            </a:pPr>
            <a:r>
              <a:rPr lang="en-US" altLang="en-US" b="1" dirty="0">
                <a:solidFill>
                  <a:schemeClr val="bg1"/>
                </a:solidFill>
                <a:cs typeface="Arial" pitchFamily="34" charset="0"/>
              </a:rPr>
              <a:t>Recruitment &amp; Engagement</a:t>
            </a:r>
            <a:endParaRPr lang="en-US" altLang="en-US" dirty="0">
              <a:solidFill>
                <a:schemeClr val="bg1"/>
              </a:solidFill>
              <a:cs typeface="Arial" pitchFamily="34" charset="0"/>
            </a:endParaRPr>
          </a:p>
        </p:txBody>
      </p:sp>
      <p:sp>
        <p:nvSpPr>
          <p:cNvPr id="7" name="AutoShape 4"/>
          <p:cNvSpPr>
            <a:spLocks noChangeArrowheads="1"/>
          </p:cNvSpPr>
          <p:nvPr/>
        </p:nvSpPr>
        <p:spPr bwMode="auto">
          <a:xfrm>
            <a:off x="4400725" y="1359017"/>
            <a:ext cx="2876550" cy="595618"/>
          </a:xfrm>
          <a:prstGeom prst="roundRect">
            <a:avLst>
              <a:gd name="adj" fmla="val 16667"/>
            </a:avLst>
          </a:prstGeom>
          <a:solidFill>
            <a:srgbClr val="3399FF"/>
          </a:solidFill>
          <a:ln w="19050">
            <a:solidFill>
              <a:srgbClr val="000000"/>
            </a:solidFill>
            <a:round/>
            <a:headEnd/>
            <a:tailEnd/>
          </a:ln>
          <a:effectLst>
            <a:glow rad="139700">
              <a:schemeClr val="accent1">
                <a:satMod val="175000"/>
                <a:alpha val="40000"/>
              </a:schemeClr>
            </a:glow>
            <a:outerShdw dist="107763" dir="13500000" algn="ctr" rotWithShape="0">
              <a:srgbClr val="5B9BD5">
                <a:alpha val="29999"/>
              </a:srgbClr>
            </a:outerShdw>
          </a:effectLst>
        </p:spPr>
        <p:txBody>
          <a:bodyPr vert="horz" wrap="square" lIns="91440" tIns="45720" rIns="91440" bIns="45720" numCol="1" anchor="ctr" anchorCtr="0" compatLnSpc="1">
            <a:prstTxWarp prst="textNoShape">
              <a:avLst/>
            </a:prstTxWarp>
          </a:bodyPr>
          <a:lstStyle/>
          <a:p>
            <a:pPr algn="ctr" fontAlgn="base">
              <a:spcBef>
                <a:spcPts val="500"/>
              </a:spcBef>
              <a:spcAft>
                <a:spcPts val="1000"/>
              </a:spcAft>
            </a:pPr>
            <a:r>
              <a:rPr lang="en-US" altLang="en-US" sz="2000" b="1" dirty="0">
                <a:solidFill>
                  <a:schemeClr val="bg1"/>
                </a:solidFill>
                <a:cs typeface="Arial" pitchFamily="34" charset="0"/>
              </a:rPr>
              <a:t>Patient Navigation</a:t>
            </a:r>
            <a:endParaRPr lang="en-US" altLang="en-US" sz="2000" dirty="0">
              <a:solidFill>
                <a:schemeClr val="bg1"/>
              </a:solidFill>
              <a:cs typeface="Arial" pitchFamily="34" charset="0"/>
            </a:endParaRPr>
          </a:p>
        </p:txBody>
      </p:sp>
      <p:sp>
        <p:nvSpPr>
          <p:cNvPr id="8" name="AutoShape 6"/>
          <p:cNvSpPr>
            <a:spLocks noChangeArrowheads="1"/>
          </p:cNvSpPr>
          <p:nvPr/>
        </p:nvSpPr>
        <p:spPr bwMode="auto">
          <a:xfrm>
            <a:off x="7916411" y="1359018"/>
            <a:ext cx="2055564" cy="528505"/>
          </a:xfrm>
          <a:prstGeom prst="roundRect">
            <a:avLst>
              <a:gd name="adj" fmla="val 16667"/>
            </a:avLst>
          </a:prstGeom>
          <a:solidFill>
            <a:srgbClr val="3399FF"/>
          </a:solidFill>
          <a:ln w="19050">
            <a:solidFill>
              <a:srgbClr val="000000"/>
            </a:solidFill>
            <a:round/>
            <a:headEnd/>
            <a:tailEnd/>
          </a:ln>
          <a:effectLst>
            <a:glow rad="101600">
              <a:schemeClr val="accent1">
                <a:satMod val="175000"/>
                <a:alpha val="40000"/>
              </a:schemeClr>
            </a:glow>
            <a:outerShdw dist="107763" dir="13500000" algn="ctr" rotWithShape="0">
              <a:srgbClr val="840C00">
                <a:alpha val="29999"/>
              </a:srgbClr>
            </a:outerShdw>
          </a:effectLst>
        </p:spPr>
        <p:txBody>
          <a:bodyPr vert="horz" wrap="square" lIns="91440" tIns="45720" rIns="91440" bIns="45720" numCol="1" anchor="ctr" anchorCtr="0" compatLnSpc="1">
            <a:prstTxWarp prst="textNoShape">
              <a:avLst/>
            </a:prstTxWarp>
          </a:bodyPr>
          <a:lstStyle/>
          <a:p>
            <a:pPr algn="ctr" fontAlgn="base">
              <a:spcBef>
                <a:spcPts val="500"/>
              </a:spcBef>
              <a:spcAft>
                <a:spcPts val="1000"/>
              </a:spcAft>
            </a:pPr>
            <a:r>
              <a:rPr lang="en-US" altLang="en-US" b="1" dirty="0">
                <a:solidFill>
                  <a:schemeClr val="bg1"/>
                </a:solidFill>
                <a:cs typeface="Arial" pitchFamily="34" charset="0"/>
              </a:rPr>
              <a:t>Emotional Support</a:t>
            </a:r>
            <a:endParaRPr lang="en-US" altLang="en-US" dirty="0">
              <a:solidFill>
                <a:schemeClr val="bg1"/>
              </a:solidFill>
              <a:cs typeface="Arial" pitchFamily="34" charset="0"/>
            </a:endParaRPr>
          </a:p>
        </p:txBody>
      </p:sp>
      <p:graphicFrame>
        <p:nvGraphicFramePr>
          <p:cNvPr id="9" name="Diagram 8"/>
          <p:cNvGraphicFramePr/>
          <p:nvPr>
            <p:extLst/>
          </p:nvPr>
        </p:nvGraphicFramePr>
        <p:xfrm>
          <a:off x="2203509" y="2153350"/>
          <a:ext cx="7592037" cy="6905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 Box 8"/>
          <p:cNvSpPr txBox="1">
            <a:spLocks noChangeArrowheads="1"/>
          </p:cNvSpPr>
          <p:nvPr/>
        </p:nvSpPr>
        <p:spPr bwMode="auto">
          <a:xfrm>
            <a:off x="2043112" y="3032155"/>
            <a:ext cx="1600200" cy="1900572"/>
          </a:xfrm>
          <a:prstGeom prst="rect">
            <a:avLst/>
          </a:prstGeom>
          <a:solidFill>
            <a:srgbClr val="3399FF"/>
          </a:solidFill>
          <a:ln w="9525">
            <a:solidFill>
              <a:srgbClr val="800C00">
                <a:alpha val="89018"/>
              </a:srgbClr>
            </a:solidFill>
            <a:miter lim="800000"/>
            <a:headEnd/>
            <a:tailEnd/>
          </a:ln>
        </p:spPr>
        <p:txBody>
          <a:bodyPr vert="horz" wrap="square" lIns="91440" tIns="45720" rIns="91440" bIns="45720" numCol="1" anchor="t" anchorCtr="0" compatLnSpc="1">
            <a:prstTxWarp prst="textNoShape">
              <a:avLst/>
            </a:prstTxWarp>
          </a:bodyPr>
          <a:lstStyle/>
          <a:p>
            <a:pPr marL="168275" indent="-168275">
              <a:buFont typeface="Arial" panose="020B0604020202020204" pitchFamily="34" charset="0"/>
              <a:buChar char="•"/>
            </a:pPr>
            <a:r>
              <a:rPr lang="en-US" sz="1600" dirty="0">
                <a:latin typeface="Calibri" panose="020F0502020204030204" pitchFamily="34" charset="0"/>
              </a:rPr>
              <a:t>Venue-based outreach: </a:t>
            </a:r>
          </a:p>
          <a:p>
            <a:pPr marL="168275" indent="-168275">
              <a:buFont typeface="Arial" panose="020B0604020202020204" pitchFamily="34" charset="0"/>
              <a:buChar char="•"/>
            </a:pPr>
            <a:r>
              <a:rPr lang="en-US" sz="1600" dirty="0">
                <a:latin typeface="Calibri" panose="020F0502020204030204" pitchFamily="34" charset="0"/>
              </a:rPr>
              <a:t>In-Reach</a:t>
            </a:r>
          </a:p>
          <a:p>
            <a:pPr marL="168275" indent="-168275">
              <a:buFont typeface="Arial" panose="020B0604020202020204" pitchFamily="34" charset="0"/>
              <a:buChar char="•"/>
            </a:pPr>
            <a:r>
              <a:rPr lang="en-US" sz="1600" dirty="0">
                <a:latin typeface="Calibri" panose="020F0502020204030204" pitchFamily="34" charset="0"/>
              </a:rPr>
              <a:t>Community Partnerships</a:t>
            </a:r>
          </a:p>
          <a:p>
            <a:pPr marL="168275" indent="-168275">
              <a:buFont typeface="Arial" panose="020B0604020202020204" pitchFamily="34" charset="0"/>
              <a:buChar char="•"/>
            </a:pPr>
            <a:r>
              <a:rPr lang="en-US" sz="1600" dirty="0">
                <a:latin typeface="Calibri" panose="020F0502020204030204" pitchFamily="34" charset="0"/>
              </a:rPr>
              <a:t>Social Marketing</a:t>
            </a:r>
            <a:r>
              <a:rPr lang="en-US" dirty="0">
                <a:latin typeface="Calibri" panose="020F0502020204030204" pitchFamily="34" charset="0"/>
              </a:rPr>
              <a:t>:</a:t>
            </a:r>
          </a:p>
        </p:txBody>
      </p:sp>
      <p:sp>
        <p:nvSpPr>
          <p:cNvPr id="12" name="Text Box 9"/>
          <p:cNvSpPr txBox="1">
            <a:spLocks noChangeArrowheads="1"/>
          </p:cNvSpPr>
          <p:nvPr/>
        </p:nvSpPr>
        <p:spPr bwMode="auto">
          <a:xfrm>
            <a:off x="4032571" y="3039990"/>
            <a:ext cx="3789363" cy="634388"/>
          </a:xfrm>
          <a:prstGeom prst="rect">
            <a:avLst/>
          </a:prstGeom>
          <a:solidFill>
            <a:srgbClr val="3399FF"/>
          </a:solidFill>
          <a:ln w="9525">
            <a:solidFill>
              <a:srgbClr val="800C00">
                <a:alpha val="89018"/>
              </a:srgbClr>
            </a:solidFill>
            <a:miter lim="800000"/>
            <a:headEnd/>
            <a:tailEnd/>
          </a:ln>
        </p:spPr>
        <p:txBody>
          <a:bodyPr vert="horz" wrap="square" lIns="91440" tIns="45720" rIns="91440" bIns="45720" numCol="1" anchor="ctr" anchorCtr="0" compatLnSpc="1">
            <a:prstTxWarp prst="textNoShape">
              <a:avLst/>
            </a:prstTxWarp>
          </a:bodyPr>
          <a:lstStyle/>
          <a:p>
            <a:pPr marL="11" algn="ctr" fontAlgn="base">
              <a:spcBef>
                <a:spcPct val="0"/>
              </a:spcBef>
              <a:spcAft>
                <a:spcPts val="1000"/>
              </a:spcAft>
              <a:buClr>
                <a:srgbClr val="000000"/>
              </a:buClr>
            </a:pPr>
            <a:r>
              <a:rPr lang="en-US" altLang="en-US" sz="2000" b="1" dirty="0">
                <a:solidFill>
                  <a:srgbClr val="000000"/>
                </a:solidFill>
                <a:latin typeface="Calibri" panose="020F0502020204030204" pitchFamily="34" charset="0"/>
                <a:cs typeface="Arial" pitchFamily="34" charset="0"/>
              </a:rPr>
              <a:t>ARTAS 2.0</a:t>
            </a:r>
            <a:endParaRPr lang="en-US" altLang="en-US" sz="2000" b="1" dirty="0">
              <a:latin typeface="Calibri" panose="020F0502020204030204" pitchFamily="34" charset="0"/>
              <a:cs typeface="Arial" pitchFamily="34" charset="0"/>
            </a:endParaRPr>
          </a:p>
        </p:txBody>
      </p:sp>
      <p:sp>
        <p:nvSpPr>
          <p:cNvPr id="13" name="Text Box 10"/>
          <p:cNvSpPr txBox="1">
            <a:spLocks noChangeArrowheads="1"/>
          </p:cNvSpPr>
          <p:nvPr/>
        </p:nvSpPr>
        <p:spPr bwMode="auto">
          <a:xfrm>
            <a:off x="8082181" y="3032155"/>
            <a:ext cx="1724025" cy="1900573"/>
          </a:xfrm>
          <a:prstGeom prst="rect">
            <a:avLst/>
          </a:prstGeom>
          <a:solidFill>
            <a:srgbClr val="3399FF"/>
          </a:solidFill>
          <a:ln w="9525">
            <a:solidFill>
              <a:srgbClr val="800C00"/>
            </a:solidFill>
            <a:miter lim="800000"/>
            <a:headEnd/>
            <a:tailEnd/>
          </a:ln>
        </p:spPr>
        <p:txBody>
          <a:bodyPr vert="horz" wrap="square" lIns="91440" tIns="45720" rIns="91440" bIns="45720" numCol="1" anchor="t" anchorCtr="0" compatLnSpc="1">
            <a:prstTxWarp prst="textNoShape">
              <a:avLst/>
            </a:prstTxWarp>
          </a:bodyPr>
          <a:lstStyle/>
          <a:p>
            <a:pPr marL="168275" indent="-168275">
              <a:buFont typeface="Arial" panose="020B0604020202020204" pitchFamily="34" charset="0"/>
              <a:buChar char="•"/>
            </a:pPr>
            <a:r>
              <a:rPr lang="en-US" sz="1600" dirty="0">
                <a:latin typeface="Calibri" panose="020F0502020204030204" pitchFamily="34" charset="0"/>
              </a:rPr>
              <a:t>Crisis intervention</a:t>
            </a:r>
          </a:p>
          <a:p>
            <a:pPr marL="168275" indent="-168275">
              <a:buFont typeface="Arial" panose="020B0604020202020204" pitchFamily="34" charset="0"/>
              <a:buChar char="•"/>
            </a:pPr>
            <a:r>
              <a:rPr lang="en-US" sz="1600" dirty="0">
                <a:latin typeface="Calibri" panose="020F0502020204030204" pitchFamily="34" charset="0"/>
              </a:rPr>
              <a:t>Social support</a:t>
            </a:r>
          </a:p>
          <a:p>
            <a:pPr marL="168275" indent="-168275">
              <a:buFont typeface="Arial" panose="020B0604020202020204" pitchFamily="34" charset="0"/>
              <a:buChar char="•"/>
            </a:pPr>
            <a:r>
              <a:rPr lang="en-US" sz="1600" dirty="0">
                <a:latin typeface="Calibri" panose="020F0502020204030204" pitchFamily="34" charset="0"/>
              </a:rPr>
              <a:t>Supportive Services</a:t>
            </a:r>
          </a:p>
          <a:p>
            <a:pPr marL="168275" indent="-168275">
              <a:buFont typeface="Arial" panose="020B0604020202020204" pitchFamily="34" charset="0"/>
              <a:buChar char="•"/>
            </a:pPr>
            <a:r>
              <a:rPr lang="en-US" sz="1600" dirty="0">
                <a:latin typeface="Calibri" panose="020F0502020204030204" pitchFamily="34" charset="0"/>
              </a:rPr>
              <a:t>Flexibility</a:t>
            </a:r>
          </a:p>
          <a:p>
            <a:pPr marL="168275" indent="-168275">
              <a:buFont typeface="Arial" panose="020B0604020202020204" pitchFamily="34" charset="0"/>
              <a:buChar char="•"/>
            </a:pPr>
            <a:r>
              <a:rPr lang="en-US" sz="1600" dirty="0" err="1">
                <a:latin typeface="Calibri" panose="020F0502020204030204" pitchFamily="34" charset="0"/>
              </a:rPr>
              <a:t>Confianza</a:t>
            </a:r>
            <a:endParaRPr lang="en-US" sz="1600" dirty="0">
              <a:latin typeface="Calibri" panose="020F0502020204030204" pitchFamily="34" charset="0"/>
            </a:endParaRPr>
          </a:p>
          <a:p>
            <a:pPr fontAlgn="base">
              <a:spcBef>
                <a:spcPct val="0"/>
              </a:spcBef>
              <a:spcAft>
                <a:spcPts val="1000"/>
              </a:spcAft>
              <a:buClr>
                <a:srgbClr val="000000"/>
              </a:buClr>
            </a:pPr>
            <a:endParaRPr lang="en-US" altLang="en-US" sz="1600" dirty="0">
              <a:latin typeface="Arial" pitchFamily="34" charset="0"/>
              <a:cs typeface="Arial" pitchFamily="34" charset="0"/>
            </a:endParaRPr>
          </a:p>
        </p:txBody>
      </p:sp>
      <p:pic>
        <p:nvPicPr>
          <p:cNvPr id="1026" name="Picture 2" descr="Image result for cdc artas trai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7477" y="3832866"/>
            <a:ext cx="2009775"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atient navig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96668" y="3982440"/>
            <a:ext cx="1549764" cy="1579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6348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0203DF1-2038-4092-A9CB-5659A4C8D8F0}"/>
              </a:ext>
            </a:extLst>
          </p:cNvPr>
          <p:cNvSpPr>
            <a:spLocks noGrp="1"/>
          </p:cNvSpPr>
          <p:nvPr>
            <p:ph type="title"/>
          </p:nvPr>
        </p:nvSpPr>
        <p:spPr>
          <a:xfrm>
            <a:off x="1813421" y="319029"/>
            <a:ext cx="5700319" cy="729820"/>
          </a:xfrm>
        </p:spPr>
        <p:txBody>
          <a:bodyPr/>
          <a:lstStyle/>
          <a:p>
            <a:r>
              <a:rPr lang="en-US" sz="4000" dirty="0">
                <a:latin typeface="Calibri" panose="020F0502020204030204" pitchFamily="34" charset="0"/>
              </a:rPr>
              <a:t>Adaptation and Changes</a:t>
            </a:r>
          </a:p>
        </p:txBody>
      </p:sp>
      <p:sp>
        <p:nvSpPr>
          <p:cNvPr id="5" name="Text Placeholder 3">
            <a:extLst>
              <a:ext uri="{FF2B5EF4-FFF2-40B4-BE49-F238E27FC236}">
                <a16:creationId xmlns:a16="http://schemas.microsoft.com/office/drawing/2014/main" id="{8F2935FE-A14A-4E26-8360-9924408C17CC}"/>
              </a:ext>
            </a:extLst>
          </p:cNvPr>
          <p:cNvSpPr txBox="1">
            <a:spLocks/>
          </p:cNvSpPr>
          <p:nvPr/>
        </p:nvSpPr>
        <p:spPr>
          <a:xfrm>
            <a:off x="1981200" y="1153600"/>
            <a:ext cx="8229600" cy="4416691"/>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515938" indent="-312738"/>
            <a:r>
              <a:rPr lang="en-US" sz="2600" dirty="0">
                <a:latin typeface="Calibri" panose="020F0502020204030204" pitchFamily="34" charset="0"/>
              </a:rPr>
              <a:t>Scheduling</a:t>
            </a:r>
          </a:p>
          <a:p>
            <a:pPr marL="946150" lvl="1" indent="-342900">
              <a:buFont typeface="Wingdings" panose="05000000000000000000" pitchFamily="2" charset="2"/>
              <a:buChar char="Ø"/>
            </a:pPr>
            <a:r>
              <a:rPr lang="en-US" sz="2200" dirty="0">
                <a:latin typeface="Calibri" panose="020F0502020204030204" pitchFamily="34" charset="0"/>
              </a:rPr>
              <a:t>Employment </a:t>
            </a:r>
          </a:p>
          <a:p>
            <a:pPr marL="946150" lvl="1" indent="-342900">
              <a:buFont typeface="Wingdings" panose="05000000000000000000" pitchFamily="2" charset="2"/>
              <a:buChar char="Ø"/>
            </a:pPr>
            <a:r>
              <a:rPr lang="en-US" sz="2200" dirty="0">
                <a:latin typeface="Calibri" panose="020F0502020204030204" pitchFamily="34" charset="0"/>
              </a:rPr>
              <a:t>Field-based enrollment – follow-up</a:t>
            </a:r>
          </a:p>
          <a:p>
            <a:pPr marL="515938" indent="-312738"/>
            <a:r>
              <a:rPr lang="en-US" sz="2600" dirty="0">
                <a:latin typeface="Calibri" panose="020F0502020204030204" pitchFamily="34" charset="0"/>
              </a:rPr>
              <a:t>Communication: </a:t>
            </a:r>
            <a:r>
              <a:rPr lang="en-US" sz="2000" dirty="0">
                <a:latin typeface="Calibri" panose="020F0502020204030204" pitchFamily="34" charset="0"/>
              </a:rPr>
              <a:t>(text, phone, email)</a:t>
            </a:r>
          </a:p>
          <a:p>
            <a:pPr marL="515938" indent="-312738"/>
            <a:r>
              <a:rPr lang="en-US" sz="2600" dirty="0">
                <a:latin typeface="Calibri" panose="020F0502020204030204" pitchFamily="34" charset="0"/>
              </a:rPr>
              <a:t>Recruitment and Engagement</a:t>
            </a:r>
          </a:p>
          <a:p>
            <a:pPr marL="1060450" lvl="1" indent="-457200">
              <a:buFont typeface="Wingdings" panose="05000000000000000000" pitchFamily="2" charset="2"/>
              <a:buChar char="Ø"/>
            </a:pPr>
            <a:r>
              <a:rPr lang="en-US" sz="2200" dirty="0">
                <a:latin typeface="Calibri" panose="020F0502020204030204" pitchFamily="34" charset="0"/>
              </a:rPr>
              <a:t>Social media</a:t>
            </a:r>
          </a:p>
          <a:p>
            <a:pPr marL="1060450" lvl="1" indent="-457200">
              <a:buFont typeface="Wingdings" panose="05000000000000000000" pitchFamily="2" charset="2"/>
              <a:buChar char="Ø"/>
            </a:pPr>
            <a:r>
              <a:rPr lang="en-US" sz="2200" dirty="0">
                <a:latin typeface="Calibri" panose="020F0502020204030204" pitchFamily="34" charset="0"/>
              </a:rPr>
              <a:t>Newly diagnosed v. out of care</a:t>
            </a:r>
          </a:p>
          <a:p>
            <a:pPr marL="1060450" lvl="1" indent="-457200">
              <a:buFont typeface="Wingdings" panose="05000000000000000000" pitchFamily="2" charset="2"/>
              <a:buChar char="Ø"/>
            </a:pPr>
            <a:r>
              <a:rPr lang="en-US" sz="2200" dirty="0">
                <a:latin typeface="Calibri" panose="020F0502020204030204" pitchFamily="34" charset="0"/>
              </a:rPr>
              <a:t>Increased non-cash incentive</a:t>
            </a:r>
          </a:p>
          <a:p>
            <a:pPr marL="660400" indent="-457200">
              <a:buFont typeface="Wingdings" panose="05000000000000000000" pitchFamily="2" charset="2"/>
              <a:buChar char="v"/>
            </a:pPr>
            <a:r>
              <a:rPr lang="en-US" sz="2600" dirty="0">
                <a:latin typeface="Calibri" panose="020F0502020204030204" pitchFamily="34" charset="0"/>
              </a:rPr>
              <a:t>Less emphasis on group-level intervention</a:t>
            </a:r>
          </a:p>
          <a:p>
            <a:pPr marL="1060450" lvl="1" indent="-457200">
              <a:buFont typeface="Wingdings" panose="05000000000000000000" pitchFamily="2" charset="2"/>
              <a:buChar char="Ø"/>
            </a:pPr>
            <a:r>
              <a:rPr lang="en-US" sz="2200" dirty="0">
                <a:latin typeface="Calibri" panose="020F0502020204030204" pitchFamily="34" charset="0"/>
              </a:rPr>
              <a:t>Expanded participation in community events</a:t>
            </a:r>
            <a:r>
              <a:rPr lang="en-US" sz="2200" dirty="0"/>
              <a:t/>
            </a:r>
            <a:br>
              <a:rPr lang="en-US" sz="2200" dirty="0"/>
            </a:br>
            <a:r>
              <a:rPr lang="en-US" dirty="0"/>
              <a:t/>
            </a:r>
            <a:br>
              <a:rPr lang="en-US" dirty="0"/>
            </a:br>
            <a:endParaRPr lang="en-US" dirty="0"/>
          </a:p>
        </p:txBody>
      </p:sp>
      <p:pic>
        <p:nvPicPr>
          <p:cNvPr id="8" name="Content Placeholder 4" descr="POP.PNG">
            <a:extLst>
              <a:ext uri="{FF2B5EF4-FFF2-40B4-BE49-F238E27FC236}">
                <a16:creationId xmlns:a16="http://schemas.microsoft.com/office/drawing/2014/main" id="{01A337E2-8BC9-431D-9976-1BD0B1504DA3}"/>
              </a:ext>
            </a:extLst>
          </p:cNvPr>
          <p:cNvPicPr>
            <a:picLocks noChangeAspect="1"/>
          </p:cNvPicPr>
          <p:nvPr/>
        </p:nvPicPr>
        <p:blipFill>
          <a:blip r:embed="rId2" cstate="print"/>
          <a:stretch>
            <a:fillRect/>
          </a:stretch>
        </p:blipFill>
        <p:spPr>
          <a:xfrm>
            <a:off x="7956958" y="1540081"/>
            <a:ext cx="2099782" cy="28994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277172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age result for la metro bus">
            <a:extLst>
              <a:ext uri="{FF2B5EF4-FFF2-40B4-BE49-F238E27FC236}">
                <a16:creationId xmlns:a16="http://schemas.microsoft.com/office/drawing/2014/main" id="{54B33F2F-544B-4150-B21B-2A3CD4F0BD0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30" t="7353" r="4082" b="5017"/>
          <a:stretch/>
        </p:blipFill>
        <p:spPr bwMode="auto">
          <a:xfrm>
            <a:off x="2677490" y="3671862"/>
            <a:ext cx="2743200" cy="14648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grindr">
            <a:extLst>
              <a:ext uri="{FF2B5EF4-FFF2-40B4-BE49-F238E27FC236}">
                <a16:creationId xmlns:a16="http://schemas.microsoft.com/office/drawing/2014/main" id="{5F276291-8A48-470D-80C5-EBFFD2A860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9065" y="1166054"/>
            <a:ext cx="1341438" cy="13414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S:\Fuerza Positiva\Advertisement Materials\grindr and scruff\banner_Spanishpart1.jpg">
            <a:extLst>
              <a:ext uri="{FF2B5EF4-FFF2-40B4-BE49-F238E27FC236}">
                <a16:creationId xmlns:a16="http://schemas.microsoft.com/office/drawing/2014/main" id="{82D75743-EF17-4842-B2C2-DA4F12BB8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190" y="1166054"/>
            <a:ext cx="3733800" cy="583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S:\Fuerza Positiva\Advertisement Materials\grindr and scruff\banner_spanishpart2.jpg">
            <a:extLst>
              <a:ext uri="{FF2B5EF4-FFF2-40B4-BE49-F238E27FC236}">
                <a16:creationId xmlns:a16="http://schemas.microsoft.com/office/drawing/2014/main" id="{A59620D1-5D3D-48C8-A99C-B7CDAE29F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1418" y="1922736"/>
            <a:ext cx="3714572" cy="5804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1" descr="S:\Fuerza Positiva\Advertisement Materials\grindr and scruff\banner_spanishpart3.jpg">
            <a:extLst>
              <a:ext uri="{FF2B5EF4-FFF2-40B4-BE49-F238E27FC236}">
                <a16:creationId xmlns:a16="http://schemas.microsoft.com/office/drawing/2014/main" id="{FFC2958D-C9C0-4482-A344-67F207545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2190" y="2677396"/>
            <a:ext cx="3733800" cy="5834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facebook logo">
            <a:extLst>
              <a:ext uri="{FF2B5EF4-FFF2-40B4-BE49-F238E27FC236}">
                <a16:creationId xmlns:a16="http://schemas.microsoft.com/office/drawing/2014/main" id="{1A1995A1-1E92-45A5-B67F-9A0E983355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54774" y="1166054"/>
            <a:ext cx="1341438" cy="13414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1435DFE-4803-4751-B6D4-55C5790C1800}"/>
              </a:ext>
            </a:extLst>
          </p:cNvPr>
          <p:cNvPicPr>
            <a:picLocks noChangeAspect="1"/>
          </p:cNvPicPr>
          <p:nvPr/>
        </p:nvPicPr>
        <p:blipFill>
          <a:blip r:embed="rId8"/>
          <a:stretch>
            <a:fillRect/>
          </a:stretch>
        </p:blipFill>
        <p:spPr>
          <a:xfrm>
            <a:off x="6920918" y="2767159"/>
            <a:ext cx="2975295" cy="2780854"/>
          </a:xfrm>
          <a:prstGeom prst="rect">
            <a:avLst/>
          </a:prstGeom>
        </p:spPr>
      </p:pic>
      <p:sp>
        <p:nvSpPr>
          <p:cNvPr id="12" name="Title 2">
            <a:extLst>
              <a:ext uri="{FF2B5EF4-FFF2-40B4-BE49-F238E27FC236}">
                <a16:creationId xmlns:a16="http://schemas.microsoft.com/office/drawing/2014/main" id="{20203DF1-2038-4092-A9CB-5659A4C8D8F0}"/>
              </a:ext>
            </a:extLst>
          </p:cNvPr>
          <p:cNvSpPr txBox="1">
            <a:spLocks/>
          </p:cNvSpPr>
          <p:nvPr/>
        </p:nvSpPr>
        <p:spPr>
          <a:xfrm>
            <a:off x="1666612" y="188063"/>
            <a:ext cx="8229600" cy="72982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pPr algn="ctr"/>
            <a:r>
              <a:rPr lang="en-US" sz="3600" b="1" dirty="0">
                <a:solidFill>
                  <a:srgbClr val="095895"/>
                </a:solidFill>
                <a:latin typeface="Calibri" panose="020F0502020204030204" pitchFamily="34" charset="0"/>
              </a:rPr>
              <a:t>Adaptation and Changes</a:t>
            </a:r>
            <a:r>
              <a:rPr lang="en-US" sz="3800" b="1" dirty="0">
                <a:solidFill>
                  <a:srgbClr val="095895"/>
                </a:solidFill>
                <a:latin typeface="Calibri" panose="020F0502020204030204" pitchFamily="34" charset="0"/>
              </a:rPr>
              <a:t>- Engagement</a:t>
            </a:r>
          </a:p>
        </p:txBody>
      </p:sp>
    </p:spTree>
    <p:extLst>
      <p:ext uri="{BB962C8B-B14F-4D97-AF65-F5344CB8AC3E}">
        <p14:creationId xmlns:p14="http://schemas.microsoft.com/office/powerpoint/2010/main" val="11457196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Fuerza Positiva\Altar 2016\20161029_175441.jpg">
            <a:extLst>
              <a:ext uri="{FF2B5EF4-FFF2-40B4-BE49-F238E27FC236}">
                <a16:creationId xmlns:a16="http://schemas.microsoft.com/office/drawing/2014/main" id="{84DE55F1-5359-4840-8BA5-983E0BA7B49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083" t="19388" r="15025" b="21674"/>
          <a:stretch/>
        </p:blipFill>
        <p:spPr bwMode="auto">
          <a:xfrm>
            <a:off x="1883792" y="306897"/>
            <a:ext cx="4059808" cy="27432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5" name="Picture 4" descr="S:\Fuerza Positiva\Altar 2016\20161029_181645.jpg">
            <a:extLst>
              <a:ext uri="{FF2B5EF4-FFF2-40B4-BE49-F238E27FC236}">
                <a16:creationId xmlns:a16="http://schemas.microsoft.com/office/drawing/2014/main" id="{84F5297A-8428-46C0-BF41-EAE7039F125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24" b="20636"/>
          <a:stretch/>
        </p:blipFill>
        <p:spPr bwMode="auto">
          <a:xfrm>
            <a:off x="6188278" y="3126998"/>
            <a:ext cx="4267200" cy="264462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6" name="Picture 2" descr="C:\Users\jbailey\Downloads\IMG_006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88278" y="306897"/>
            <a:ext cx="4267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jbailey\Downloads\IMG_010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3792" y="3126998"/>
            <a:ext cx="4059808" cy="264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84039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C59FF5A-6E13-4EED-A49D-8F544B03F9AF}"/>
              </a:ext>
            </a:extLst>
          </p:cNvPr>
          <p:cNvSpPr>
            <a:spLocks noGrp="1"/>
          </p:cNvSpPr>
          <p:nvPr>
            <p:ph type="title"/>
          </p:nvPr>
        </p:nvSpPr>
        <p:spPr>
          <a:xfrm>
            <a:off x="1702030" y="78297"/>
            <a:ext cx="8229600" cy="1143000"/>
          </a:xfrm>
        </p:spPr>
        <p:txBody>
          <a:bodyPr>
            <a:normAutofit/>
          </a:bodyPr>
          <a:lstStyle/>
          <a:p>
            <a:r>
              <a:rPr lang="en-US" sz="4000" dirty="0">
                <a:latin typeface="Calibri" panose="020F0502020204030204" pitchFamily="34" charset="0"/>
              </a:rPr>
              <a:t>Value Added - Most Useful Elements </a:t>
            </a:r>
          </a:p>
        </p:txBody>
      </p:sp>
      <p:graphicFrame>
        <p:nvGraphicFramePr>
          <p:cNvPr id="8" name="Diagram 7">
            <a:extLst>
              <a:ext uri="{FF2B5EF4-FFF2-40B4-BE49-F238E27FC236}">
                <a16:creationId xmlns:a16="http://schemas.microsoft.com/office/drawing/2014/main" id="{457440F5-CE42-4A1C-A7BD-BB26189971E9}"/>
              </a:ext>
            </a:extLst>
          </p:cNvPr>
          <p:cNvGraphicFramePr/>
          <p:nvPr>
            <p:extLst/>
          </p:nvPr>
        </p:nvGraphicFramePr>
        <p:xfrm>
          <a:off x="1853032" y="1036741"/>
          <a:ext cx="5669096" cy="4575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 Placeholder 3">
            <a:extLst>
              <a:ext uri="{FF2B5EF4-FFF2-40B4-BE49-F238E27FC236}">
                <a16:creationId xmlns:a16="http://schemas.microsoft.com/office/drawing/2014/main" id="{E0190C00-F5E8-421A-A77C-DE31C4CDE22E}"/>
              </a:ext>
            </a:extLst>
          </p:cNvPr>
          <p:cNvSpPr txBox="1">
            <a:spLocks/>
          </p:cNvSpPr>
          <p:nvPr/>
        </p:nvSpPr>
        <p:spPr>
          <a:xfrm>
            <a:off x="6428648" y="1518408"/>
            <a:ext cx="3925408" cy="3363986"/>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623887" indent="-457200">
              <a:buFont typeface="Arial" panose="020B0604020202020204" pitchFamily="34" charset="0"/>
              <a:buChar char="•"/>
            </a:pPr>
            <a:r>
              <a:rPr lang="en-US" sz="2600" dirty="0">
                <a:latin typeface="Calibri" panose="020F0502020204030204" pitchFamily="34" charset="0"/>
              </a:rPr>
              <a:t>Flexibility and accessibility</a:t>
            </a:r>
          </a:p>
          <a:p>
            <a:pPr marL="623887" indent="-457200">
              <a:buFont typeface="Arial" panose="020B0604020202020204" pitchFamily="34" charset="0"/>
              <a:buChar char="•"/>
            </a:pPr>
            <a:r>
              <a:rPr lang="en-US" sz="2600" dirty="0">
                <a:latin typeface="Calibri" panose="020F0502020204030204" pitchFamily="34" charset="0"/>
              </a:rPr>
              <a:t>Allow the client to set the tone of the session while staying faithful to intervention</a:t>
            </a:r>
          </a:p>
          <a:p>
            <a:pPr marL="623887" indent="-457200">
              <a:buFont typeface="Arial" panose="020B0604020202020204" pitchFamily="34" charset="0"/>
              <a:buChar char="•"/>
            </a:pPr>
            <a:r>
              <a:rPr lang="en-US" sz="2600" dirty="0">
                <a:latin typeface="Calibri" panose="020F0502020204030204" pitchFamily="34" charset="0"/>
              </a:rPr>
              <a:t>Making time and creating a safe space </a:t>
            </a:r>
          </a:p>
          <a:p>
            <a:pPr marL="566737" lvl="1" indent="0">
              <a:buNone/>
            </a:pPr>
            <a:endParaRPr lang="en-US" sz="2200" dirty="0">
              <a:latin typeface="Calibri" panose="020F0502020204030204" pitchFamily="34" charset="0"/>
            </a:endParaRPr>
          </a:p>
          <a:p>
            <a:pPr marL="565150" indent="-361950"/>
            <a:endParaRPr lang="en-US" dirty="0"/>
          </a:p>
          <a:p>
            <a:pPr marL="565150" indent="-361950"/>
            <a:endParaRPr lang="en-US" dirty="0"/>
          </a:p>
        </p:txBody>
      </p:sp>
    </p:spTree>
    <p:extLst>
      <p:ext uri="{BB962C8B-B14F-4D97-AF65-F5344CB8AC3E}">
        <p14:creationId xmlns:p14="http://schemas.microsoft.com/office/powerpoint/2010/main" val="395155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loud 8"/>
          <p:cNvSpPr/>
          <p:nvPr/>
        </p:nvSpPr>
        <p:spPr>
          <a:xfrm>
            <a:off x="2580512" y="1806790"/>
            <a:ext cx="2953426" cy="1817255"/>
          </a:xfrm>
          <a:prstGeom prst="cloud">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hape 107">
            <a:extLst>
              <a:ext uri="{FF2B5EF4-FFF2-40B4-BE49-F238E27FC236}">
                <a16:creationId xmlns:a16="http://schemas.microsoft.com/office/drawing/2014/main" id="{0909B476-2079-464D-85D6-74A54DB61AEB}"/>
              </a:ext>
            </a:extLst>
          </p:cNvPr>
          <p:cNvSpPr/>
          <p:nvPr/>
        </p:nvSpPr>
        <p:spPr>
          <a:xfrm>
            <a:off x="1524000" y="0"/>
            <a:ext cx="9144000" cy="6858000"/>
          </a:xfrm>
          <a:prstGeom prst="frame">
            <a:avLst>
              <a:gd name="adj1" fmla="val 3440"/>
            </a:avLst>
          </a:prstGeom>
          <a:solidFill>
            <a:srgbClr val="00447C"/>
          </a:solidFill>
          <a:ln w="12700" cap="flat" cmpd="sng">
            <a:solidFill>
              <a:srgbClr val="00447C"/>
            </a:solidFill>
            <a:prstDash val="solid"/>
            <a:round/>
            <a:headEnd type="none" w="med" len="med"/>
            <a:tailEnd type="none" w="med" len="med"/>
          </a:ln>
        </p:spPr>
        <p:txBody>
          <a:bodyPr lIns="91425" tIns="45700" rIns="91425" bIns="45700" anchor="ctr" anchorCtr="0">
            <a:noAutofit/>
          </a:bodyPr>
          <a:lstStyle/>
          <a:p>
            <a:pPr algn="ctr"/>
            <a:endParaRPr dirty="0">
              <a:solidFill>
                <a:schemeClr val="dk1"/>
              </a:solidFill>
              <a:latin typeface="Garamond"/>
              <a:ea typeface="Garamond"/>
              <a:cs typeface="Garamond"/>
              <a:sym typeface="Garamond"/>
            </a:endParaRPr>
          </a:p>
        </p:txBody>
      </p:sp>
      <p:sp>
        <p:nvSpPr>
          <p:cNvPr id="4" name="Title 2">
            <a:extLst>
              <a:ext uri="{FF2B5EF4-FFF2-40B4-BE49-F238E27FC236}">
                <a16:creationId xmlns:a16="http://schemas.microsoft.com/office/drawing/2014/main" id="{8C59FF5A-6E13-4EED-A49D-8F544B03F9AF}"/>
              </a:ext>
            </a:extLst>
          </p:cNvPr>
          <p:cNvSpPr>
            <a:spLocks noGrp="1"/>
          </p:cNvSpPr>
          <p:nvPr>
            <p:ph type="title"/>
          </p:nvPr>
        </p:nvSpPr>
        <p:spPr>
          <a:xfrm>
            <a:off x="1981200" y="533400"/>
            <a:ext cx="8229600" cy="1143000"/>
          </a:xfrm>
        </p:spPr>
        <p:txBody>
          <a:bodyPr>
            <a:normAutofit/>
          </a:bodyPr>
          <a:lstStyle/>
          <a:p>
            <a:r>
              <a:rPr lang="en-US" sz="4000" dirty="0">
                <a:latin typeface="Calibri" panose="020F0502020204030204" pitchFamily="34" charset="0"/>
              </a:rPr>
              <a:t>Best Practices - Incorporating Culture</a:t>
            </a:r>
          </a:p>
        </p:txBody>
      </p:sp>
      <p:pic>
        <p:nvPicPr>
          <p:cNvPr id="7" name="Picture 2" descr="Image result for mexican stereotype">
            <a:extLst>
              <a:ext uri="{FF2B5EF4-FFF2-40B4-BE49-F238E27FC236}">
                <a16:creationId xmlns:a16="http://schemas.microsoft.com/office/drawing/2014/main" id="{B0D7240F-5569-491E-9461-E1F4687EA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824" y="1362174"/>
            <a:ext cx="3665290" cy="4276627"/>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E0190C00-F5E8-421A-A77C-DE31C4CDE22E}"/>
              </a:ext>
            </a:extLst>
          </p:cNvPr>
          <p:cNvSpPr txBox="1">
            <a:spLocks/>
          </p:cNvSpPr>
          <p:nvPr/>
        </p:nvSpPr>
        <p:spPr>
          <a:xfrm>
            <a:off x="2006117" y="2075158"/>
            <a:ext cx="4102217" cy="1280516"/>
          </a:xfrm>
          <a:prstGeom prst="rect">
            <a:avLst/>
          </a:prstGeom>
          <a:noFill/>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203200" algn="ctr"/>
            <a:r>
              <a:rPr lang="en-US" sz="2800" dirty="0">
                <a:solidFill>
                  <a:schemeClr val="bg1"/>
                </a:solidFill>
                <a:latin typeface="Calibri" panose="020F0502020204030204" pitchFamily="34" charset="0"/>
              </a:rPr>
              <a:t>Not forcing the </a:t>
            </a:r>
          </a:p>
          <a:p>
            <a:pPr marL="203200" algn="ctr"/>
            <a:r>
              <a:rPr lang="en-US" sz="2800" dirty="0">
                <a:solidFill>
                  <a:schemeClr val="bg1"/>
                </a:solidFill>
                <a:latin typeface="Calibri" panose="020F0502020204030204" pitchFamily="34" charset="0"/>
              </a:rPr>
              <a:t>“</a:t>
            </a:r>
            <a:r>
              <a:rPr lang="en-US" sz="2800" dirty="0" err="1">
                <a:solidFill>
                  <a:schemeClr val="bg1"/>
                </a:solidFill>
                <a:latin typeface="Calibri" panose="020F0502020204030204" pitchFamily="34" charset="0"/>
              </a:rPr>
              <a:t>Mexicaness</a:t>
            </a:r>
            <a:r>
              <a:rPr lang="en-US" sz="2800" dirty="0">
                <a:solidFill>
                  <a:schemeClr val="bg1"/>
                </a:solidFill>
                <a:latin typeface="Calibri" panose="020F0502020204030204" pitchFamily="34" charset="0"/>
              </a:rPr>
              <a:t>”</a:t>
            </a:r>
            <a:endParaRPr lang="en-US" sz="2800" dirty="0">
              <a:solidFill>
                <a:schemeClr val="bg1"/>
              </a:solidFill>
            </a:endParaRPr>
          </a:p>
          <a:p>
            <a:pPr marL="565150" indent="-361950"/>
            <a:endParaRPr lang="en-US" dirty="0">
              <a:solidFill>
                <a:schemeClr val="bg1"/>
              </a:solidFill>
            </a:endParaRPr>
          </a:p>
        </p:txBody>
      </p:sp>
    </p:spTree>
    <p:extLst>
      <p:ext uri="{BB962C8B-B14F-4D97-AF65-F5344CB8AC3E}">
        <p14:creationId xmlns:p14="http://schemas.microsoft.com/office/powerpoint/2010/main" val="25211517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8C59FF5A-6E13-4EED-A49D-8F544B03F9AF}"/>
              </a:ext>
            </a:extLst>
          </p:cNvPr>
          <p:cNvSpPr>
            <a:spLocks noGrp="1"/>
          </p:cNvSpPr>
          <p:nvPr>
            <p:ph type="title"/>
          </p:nvPr>
        </p:nvSpPr>
        <p:spPr>
          <a:xfrm>
            <a:off x="1956033" y="202035"/>
            <a:ext cx="8229600" cy="1143000"/>
          </a:xfrm>
        </p:spPr>
        <p:txBody>
          <a:bodyPr>
            <a:normAutofit/>
          </a:bodyPr>
          <a:lstStyle/>
          <a:p>
            <a:r>
              <a:rPr lang="en-US" sz="4000" dirty="0">
                <a:latin typeface="Calibri" panose="020F0502020204030204" pitchFamily="34" charset="0"/>
              </a:rPr>
              <a:t>Best Practices - Incorporating Culture</a:t>
            </a:r>
          </a:p>
        </p:txBody>
      </p:sp>
      <p:sp>
        <p:nvSpPr>
          <p:cNvPr id="5" name="Text Placeholder 3">
            <a:extLst>
              <a:ext uri="{FF2B5EF4-FFF2-40B4-BE49-F238E27FC236}">
                <a16:creationId xmlns:a16="http://schemas.microsoft.com/office/drawing/2014/main" id="{E0190C00-F5E8-421A-A77C-DE31C4CDE22E}"/>
              </a:ext>
            </a:extLst>
          </p:cNvPr>
          <p:cNvSpPr txBox="1">
            <a:spLocks/>
          </p:cNvSpPr>
          <p:nvPr/>
        </p:nvSpPr>
        <p:spPr>
          <a:xfrm>
            <a:off x="2044117" y="1345036"/>
            <a:ext cx="8179266" cy="4267199"/>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pPr marL="457200" indent="-457200">
              <a:buFont typeface="Arial" panose="020B0604020202020204" pitchFamily="34" charset="0"/>
              <a:buChar char="•"/>
            </a:pPr>
            <a:r>
              <a:rPr lang="en-US" sz="2600" dirty="0">
                <a:latin typeface="Calibri" panose="020F0502020204030204" pitchFamily="34" charset="0"/>
              </a:rPr>
              <a:t>Celebrating cultural through inclusive reinterpretations </a:t>
            </a:r>
          </a:p>
          <a:p>
            <a:pPr marL="2743200"/>
            <a:endParaRPr lang="en-US" sz="1200" dirty="0">
              <a:latin typeface="Calibri" panose="020F0502020204030204" pitchFamily="34" charset="0"/>
            </a:endParaRPr>
          </a:p>
          <a:p>
            <a:pPr marL="2970213" indent="-227013">
              <a:buFont typeface="Arial" panose="020B0604020202020204" pitchFamily="34" charset="0"/>
              <a:buChar char="•"/>
            </a:pPr>
            <a:r>
              <a:rPr lang="en-US" sz="2600" dirty="0">
                <a:latin typeface="Calibri" panose="020F0502020204030204" pitchFamily="34" charset="0"/>
              </a:rPr>
              <a:t>Humanistic approach – celebrate uniqueness of each client</a:t>
            </a:r>
          </a:p>
          <a:p>
            <a:pPr marL="515938" indent="-312738"/>
            <a:endParaRPr lang="en-US" sz="2600" dirty="0">
              <a:latin typeface="Calibri" panose="020F0502020204030204" pitchFamily="34" charset="0"/>
            </a:endParaRPr>
          </a:p>
          <a:p>
            <a:pPr marL="203200"/>
            <a:endParaRPr lang="en-US" sz="1200" dirty="0">
              <a:latin typeface="Calibri" panose="020F0502020204030204" pitchFamily="34" charset="0"/>
            </a:endParaRPr>
          </a:p>
          <a:p>
            <a:pPr marL="660400" indent="-457200">
              <a:buFont typeface="Arial" panose="020B0604020202020204" pitchFamily="34" charset="0"/>
              <a:buChar char="•"/>
            </a:pPr>
            <a:r>
              <a:rPr lang="en-US" sz="2600" dirty="0">
                <a:latin typeface="Calibri" panose="020F0502020204030204" pitchFamily="34" charset="0"/>
              </a:rPr>
              <a:t>Language </a:t>
            </a:r>
          </a:p>
          <a:p>
            <a:pPr marL="660400" indent="-457200">
              <a:buFont typeface="Arial" panose="020B0604020202020204" pitchFamily="34" charset="0"/>
              <a:buChar char="•"/>
            </a:pPr>
            <a:r>
              <a:rPr lang="en-US" sz="2600" dirty="0">
                <a:latin typeface="Calibri" panose="020F0502020204030204" pitchFamily="34" charset="0"/>
              </a:rPr>
              <a:t>Let the client be the driver</a:t>
            </a:r>
          </a:p>
          <a:p>
            <a:pPr marL="660400" indent="-457200">
              <a:buFont typeface="Arial" panose="020B0604020202020204" pitchFamily="34" charset="0"/>
              <a:buChar char="•"/>
            </a:pPr>
            <a:r>
              <a:rPr lang="en-US" sz="2600" dirty="0">
                <a:latin typeface="Calibri" panose="020F0502020204030204" pitchFamily="34" charset="0"/>
              </a:rPr>
              <a:t>Environment </a:t>
            </a:r>
          </a:p>
          <a:p>
            <a:pPr marL="515938" indent="-312738"/>
            <a:endParaRPr lang="en-US" sz="2600" dirty="0">
              <a:latin typeface="Calibri" panose="020F0502020204030204" pitchFamily="34" charset="0"/>
            </a:endParaRPr>
          </a:p>
          <a:p>
            <a:pPr marL="203200"/>
            <a:endParaRPr lang="en-US" sz="2600" dirty="0">
              <a:latin typeface="Calibri" panose="020F0502020204030204" pitchFamily="34" charset="0"/>
            </a:endParaRPr>
          </a:p>
          <a:p>
            <a:pPr marL="203200"/>
            <a:endParaRPr lang="en-US" dirty="0"/>
          </a:p>
          <a:p>
            <a:pPr marL="565150" indent="-361950"/>
            <a:endParaRPr lang="en-US" dirty="0"/>
          </a:p>
        </p:txBody>
      </p:sp>
      <p:pic>
        <p:nvPicPr>
          <p:cNvPr id="6" name="Picture 5" descr="Image may contain: text">
            <a:extLst>
              <a:ext uri="{FF2B5EF4-FFF2-40B4-BE49-F238E27FC236}">
                <a16:creationId xmlns:a16="http://schemas.microsoft.com/office/drawing/2014/main" id="{7D77A3E6-6DE3-459F-81ED-770D36D745D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286" y="1996143"/>
            <a:ext cx="2513242" cy="1646076"/>
          </a:xfrm>
          <a:prstGeom prst="rect">
            <a:avLst/>
          </a:prstGeom>
          <a:noFill/>
          <a:ln>
            <a:noFill/>
          </a:ln>
        </p:spPr>
      </p:pic>
      <p:pic>
        <p:nvPicPr>
          <p:cNvPr id="7" name="Picture 2" descr="Image may contain: one or more people and text">
            <a:extLst>
              <a:ext uri="{FF2B5EF4-FFF2-40B4-BE49-F238E27FC236}">
                <a16:creationId xmlns:a16="http://schemas.microsoft.com/office/drawing/2014/main" id="{03DC7667-7694-49E7-9839-098C7AC419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1218" y="3356993"/>
            <a:ext cx="3385997" cy="177007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01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77817" y="243282"/>
            <a:ext cx="7886700" cy="564963"/>
          </a:xfrm>
        </p:spPr>
        <p:txBody>
          <a:bodyPr>
            <a:noAutofit/>
          </a:bodyPr>
          <a:lstStyle/>
          <a:p>
            <a:pPr algn="ctr"/>
            <a:r>
              <a:rPr lang="en-US" sz="4000" dirty="0"/>
              <a:t>Findings  N = 66</a:t>
            </a:r>
          </a:p>
        </p:txBody>
      </p:sp>
      <p:graphicFrame>
        <p:nvGraphicFramePr>
          <p:cNvPr id="2" name="Table 1"/>
          <p:cNvGraphicFramePr>
            <a:graphicFrameLocks noGrp="1"/>
          </p:cNvGraphicFramePr>
          <p:nvPr>
            <p:extLst/>
          </p:nvPr>
        </p:nvGraphicFramePr>
        <p:xfrm>
          <a:off x="2748794" y="985939"/>
          <a:ext cx="6719580" cy="4444910"/>
        </p:xfrm>
        <a:graphic>
          <a:graphicData uri="http://schemas.openxmlformats.org/drawingml/2006/table">
            <a:tbl>
              <a:tblPr firstRow="1" bandRow="1">
                <a:tableStyleId>{5C22544A-7EE6-4342-B048-85BDC9FD1C3A}</a:tableStyleId>
              </a:tblPr>
              <a:tblGrid>
                <a:gridCol w="3150604">
                  <a:extLst>
                    <a:ext uri="{9D8B030D-6E8A-4147-A177-3AD203B41FA5}">
                      <a16:colId xmlns:a16="http://schemas.microsoft.com/office/drawing/2014/main" val="20000"/>
                    </a:ext>
                  </a:extLst>
                </a:gridCol>
                <a:gridCol w="1784488">
                  <a:extLst>
                    <a:ext uri="{9D8B030D-6E8A-4147-A177-3AD203B41FA5}">
                      <a16:colId xmlns:a16="http://schemas.microsoft.com/office/drawing/2014/main" val="20001"/>
                    </a:ext>
                  </a:extLst>
                </a:gridCol>
                <a:gridCol w="1784488">
                  <a:extLst>
                    <a:ext uri="{9D8B030D-6E8A-4147-A177-3AD203B41FA5}">
                      <a16:colId xmlns:a16="http://schemas.microsoft.com/office/drawing/2014/main" val="20002"/>
                    </a:ext>
                  </a:extLst>
                </a:gridCol>
              </a:tblGrid>
              <a:tr h="370840">
                <a:tc gridSpan="2">
                  <a:txBody>
                    <a:bodyPr/>
                    <a:lstStyle/>
                    <a:p>
                      <a:pPr algn="l"/>
                      <a:r>
                        <a:rPr lang="en-US" dirty="0" smtClean="0"/>
                        <a:t>Participant</a:t>
                      </a:r>
                      <a:r>
                        <a:rPr lang="en-US" baseline="0" dirty="0" smtClean="0"/>
                        <a:t> Demographics</a:t>
                      </a:r>
                      <a:endParaRPr lang="en-US" dirty="0"/>
                    </a:p>
                  </a:txBody>
                  <a:tcPr>
                    <a:lnR w="38100" cap="flat" cmpd="sng" algn="ctr">
                      <a:solidFill>
                        <a:schemeClr val="bg1"/>
                      </a:solidFill>
                      <a:prstDash val="solid"/>
                      <a:round/>
                      <a:headEnd type="none" w="med" len="med"/>
                      <a:tailEnd type="none" w="med" len="med"/>
                    </a:lnR>
                    <a:solidFill>
                      <a:srgbClr val="4472C4"/>
                    </a:solidFill>
                  </a:tcPr>
                </a:tc>
                <a:tc hMerge="1">
                  <a:txBody>
                    <a:bodyPr/>
                    <a:lstStyle/>
                    <a:p>
                      <a:pPr algn="ctr"/>
                      <a:endParaRPr lang="en-US" dirty="0"/>
                    </a:p>
                  </a:txBody>
                  <a:tcPr/>
                </a:tc>
                <a:tc rowSpan="2">
                  <a:txBody>
                    <a:bodyPr/>
                    <a:lstStyle/>
                    <a:p>
                      <a:pPr algn="ctr"/>
                      <a:endParaRPr lang="en-US" dirty="0"/>
                    </a:p>
                  </a:txBody>
                  <a:tcPr>
                    <a:lnL w="381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pPr algn="l">
                        <a:tabLst/>
                      </a:pPr>
                      <a:r>
                        <a:rPr lang="en-US" dirty="0" smtClean="0"/>
                        <a:t>Mean Age</a:t>
                      </a:r>
                      <a:endParaRPr lang="en-US" dirty="0"/>
                    </a:p>
                  </a:txBody>
                  <a:tcPr/>
                </a:tc>
                <a:tc>
                  <a:txBody>
                    <a:bodyPr/>
                    <a:lstStyle/>
                    <a:p>
                      <a:pPr algn="ctr"/>
                      <a:r>
                        <a:rPr lang="en-US" dirty="0" smtClean="0"/>
                        <a:t>37</a:t>
                      </a:r>
                      <a:endParaRPr lang="en-US" dirty="0"/>
                    </a:p>
                  </a:txBody>
                  <a:tcPr>
                    <a:lnR w="38100" cap="flat" cmpd="sng" algn="ctr">
                      <a:solidFill>
                        <a:schemeClr val="bg1"/>
                      </a:solidFill>
                      <a:prstDash val="solid"/>
                      <a:round/>
                      <a:headEnd type="none" w="med" len="med"/>
                      <a:tailEnd type="none" w="med" len="med"/>
                    </a:lnR>
                  </a:tcPr>
                </a:tc>
                <a:tc vMerge="1">
                  <a:txBody>
                    <a:bodyPr/>
                    <a:lstStyle/>
                    <a:p>
                      <a:pPr algn="ctr"/>
                      <a:endParaRPr lang="en-US" dirty="0"/>
                    </a:p>
                  </a:txBody>
                  <a:tcPr/>
                </a:tc>
                <a:extLst>
                  <a:ext uri="{0D108BD9-81ED-4DB2-BD59-A6C34878D82A}">
                    <a16:rowId xmlns:a16="http://schemas.microsoft.com/office/drawing/2014/main" val="10001"/>
                  </a:ext>
                </a:extLst>
              </a:tr>
              <a:tr h="370840">
                <a:tc>
                  <a:txBody>
                    <a:bodyPr/>
                    <a:lstStyle/>
                    <a:p>
                      <a:pPr algn="l">
                        <a:tabLst/>
                      </a:pPr>
                      <a:r>
                        <a:rPr lang="en-US" b="1" dirty="0" smtClean="0">
                          <a:solidFill>
                            <a:schemeClr val="bg1"/>
                          </a:solidFill>
                        </a:rPr>
                        <a:t>Ethnicity</a:t>
                      </a:r>
                      <a:endParaRPr lang="en-US" b="1" dirty="0">
                        <a:solidFill>
                          <a:schemeClr val="bg1"/>
                        </a:solidFill>
                      </a:endParaRPr>
                    </a:p>
                  </a:txBody>
                  <a:tcPr>
                    <a:solidFill>
                      <a:schemeClr val="accent1"/>
                    </a:solidFill>
                  </a:tcPr>
                </a:tc>
                <a:tc>
                  <a:txBody>
                    <a:bodyPr/>
                    <a:lstStyle/>
                    <a:p>
                      <a:pPr algn="ctr"/>
                      <a:r>
                        <a:rPr lang="en-US" b="1" dirty="0" smtClean="0">
                          <a:solidFill>
                            <a:schemeClr val="bg1"/>
                          </a:solidFill>
                        </a:rPr>
                        <a:t>Total</a:t>
                      </a:r>
                      <a:endParaRPr lang="en-US" b="1" dirty="0">
                        <a:solidFill>
                          <a:schemeClr val="bg1"/>
                        </a:solidFill>
                      </a:endParaRPr>
                    </a:p>
                  </a:txBody>
                  <a:tcPr>
                    <a:solidFill>
                      <a:schemeClr val="accent1"/>
                    </a:solidFill>
                  </a:tcPr>
                </a:tc>
                <a:tc>
                  <a:txBody>
                    <a:bodyPr/>
                    <a:lstStyle/>
                    <a:p>
                      <a:pPr algn="ctr">
                        <a:tabLst/>
                      </a:pPr>
                      <a:r>
                        <a:rPr lang="en-US" b="1" dirty="0" smtClean="0">
                          <a:solidFill>
                            <a:schemeClr val="bg1"/>
                          </a:solidFill>
                        </a:rPr>
                        <a:t>%</a:t>
                      </a:r>
                      <a:endParaRPr lang="en-US" b="1" dirty="0">
                        <a:solidFill>
                          <a:schemeClr val="bg1"/>
                        </a:solidFill>
                      </a:endParaRPr>
                    </a:p>
                  </a:txBody>
                  <a:tcPr>
                    <a:solidFill>
                      <a:schemeClr val="accent1"/>
                    </a:solidFill>
                  </a:tcPr>
                </a:tc>
                <a:extLst>
                  <a:ext uri="{0D108BD9-81ED-4DB2-BD59-A6C34878D82A}">
                    <a16:rowId xmlns:a16="http://schemas.microsoft.com/office/drawing/2014/main" val="10002"/>
                  </a:ext>
                </a:extLst>
              </a:tr>
              <a:tr h="370840">
                <a:tc>
                  <a:txBody>
                    <a:bodyPr/>
                    <a:lstStyle/>
                    <a:p>
                      <a:pPr algn="l"/>
                      <a:r>
                        <a:rPr lang="en-US" dirty="0" smtClean="0"/>
                        <a:t>Mexican</a:t>
                      </a:r>
                      <a:endParaRPr lang="en-US" dirty="0"/>
                    </a:p>
                  </a:txBody>
                  <a:tcPr/>
                </a:tc>
                <a:tc>
                  <a:txBody>
                    <a:bodyPr/>
                    <a:lstStyle/>
                    <a:p>
                      <a:pPr algn="ctr"/>
                      <a:r>
                        <a:rPr lang="en-US" dirty="0" smtClean="0"/>
                        <a:t>50</a:t>
                      </a:r>
                      <a:endParaRPr lang="en-US" dirty="0"/>
                    </a:p>
                  </a:txBody>
                  <a:tcPr/>
                </a:tc>
                <a:tc>
                  <a:txBody>
                    <a:bodyPr/>
                    <a:lstStyle/>
                    <a:p>
                      <a:pPr algn="ctr"/>
                      <a:r>
                        <a:rPr lang="en-US" dirty="0" smtClean="0"/>
                        <a:t>76</a:t>
                      </a:r>
                      <a:endParaRPr lang="en-US" dirty="0"/>
                    </a:p>
                  </a:txBody>
                  <a:tcPr/>
                </a:tc>
                <a:extLst>
                  <a:ext uri="{0D108BD9-81ED-4DB2-BD59-A6C34878D82A}">
                    <a16:rowId xmlns:a16="http://schemas.microsoft.com/office/drawing/2014/main" val="10003"/>
                  </a:ext>
                </a:extLst>
              </a:tr>
              <a:tr h="409430">
                <a:tc>
                  <a:txBody>
                    <a:bodyPr/>
                    <a:lstStyle/>
                    <a:p>
                      <a:pPr algn="l"/>
                      <a:r>
                        <a:rPr lang="en-US" dirty="0" smtClean="0"/>
                        <a:t>Mexican American</a:t>
                      </a:r>
                      <a:endParaRPr lang="en-US" dirty="0"/>
                    </a:p>
                  </a:txBody>
                  <a:tcPr/>
                </a:tc>
                <a:tc>
                  <a:txBody>
                    <a:bodyPr/>
                    <a:lstStyle/>
                    <a:p>
                      <a:pPr algn="ctr"/>
                      <a:r>
                        <a:rPr lang="en-US" dirty="0" smtClean="0"/>
                        <a:t>14</a:t>
                      </a:r>
                      <a:endParaRPr lang="en-US" dirty="0"/>
                    </a:p>
                  </a:txBody>
                  <a:tcPr/>
                </a:tc>
                <a:tc>
                  <a:txBody>
                    <a:bodyPr/>
                    <a:lstStyle/>
                    <a:p>
                      <a:pPr algn="ctr"/>
                      <a:r>
                        <a:rPr lang="en-US" dirty="0" smtClean="0"/>
                        <a:t>21</a:t>
                      </a:r>
                      <a:endParaRPr lang="en-US" dirty="0"/>
                    </a:p>
                  </a:txBody>
                  <a:tcPr/>
                </a:tc>
                <a:extLst>
                  <a:ext uri="{0D108BD9-81ED-4DB2-BD59-A6C34878D82A}">
                    <a16:rowId xmlns:a16="http://schemas.microsoft.com/office/drawing/2014/main" val="10004"/>
                  </a:ext>
                </a:extLst>
              </a:tr>
              <a:tr h="409430">
                <a:tc>
                  <a:txBody>
                    <a:bodyPr/>
                    <a:lstStyle/>
                    <a:p>
                      <a:pPr algn="l"/>
                      <a:r>
                        <a:rPr lang="en-US" dirty="0" smtClean="0"/>
                        <a:t>Chicano</a:t>
                      </a:r>
                      <a:endParaRPr lang="en-US" dirty="0"/>
                    </a:p>
                  </a:txBody>
                  <a:tcPr/>
                </a:tc>
                <a:tc>
                  <a:txBody>
                    <a:bodyPr/>
                    <a:lstStyle/>
                    <a:p>
                      <a:pPr algn="ctr"/>
                      <a:r>
                        <a:rPr lang="en-US" dirty="0" smtClean="0"/>
                        <a:t>2</a:t>
                      </a:r>
                      <a:endParaRPr lang="en-US" dirty="0"/>
                    </a:p>
                  </a:txBody>
                  <a:tcPr/>
                </a:tc>
                <a:tc>
                  <a:txBody>
                    <a:bodyPr/>
                    <a:lstStyle/>
                    <a:p>
                      <a:pPr algn="ctr"/>
                      <a:r>
                        <a:rPr lang="en-US" dirty="0" smtClean="0"/>
                        <a:t>3</a:t>
                      </a:r>
                      <a:endParaRPr lang="en-US" dirty="0"/>
                    </a:p>
                  </a:txBody>
                  <a:tcPr/>
                </a:tc>
                <a:extLst>
                  <a:ext uri="{0D108BD9-81ED-4DB2-BD59-A6C34878D82A}">
                    <a16:rowId xmlns:a16="http://schemas.microsoft.com/office/drawing/2014/main" val="10005"/>
                  </a:ext>
                </a:extLst>
              </a:tr>
              <a:tr h="409430">
                <a:tc>
                  <a:txBody>
                    <a:bodyPr/>
                    <a:lstStyle/>
                    <a:p>
                      <a:pPr algn="l"/>
                      <a:r>
                        <a:rPr lang="en-US" b="1" dirty="0" smtClean="0">
                          <a:solidFill>
                            <a:schemeClr val="bg1"/>
                          </a:solidFill>
                        </a:rPr>
                        <a:t>Country of</a:t>
                      </a:r>
                      <a:r>
                        <a:rPr lang="en-US" b="1" baseline="0" dirty="0" smtClean="0">
                          <a:solidFill>
                            <a:schemeClr val="bg1"/>
                          </a:solidFill>
                        </a:rPr>
                        <a:t> Origin</a:t>
                      </a:r>
                      <a:endParaRPr lang="en-US" b="1" dirty="0">
                        <a:solidFill>
                          <a:schemeClr val="bg1"/>
                        </a:solidFill>
                      </a:endParaRPr>
                    </a:p>
                  </a:txBody>
                  <a:tcPr>
                    <a:solidFill>
                      <a:srgbClr val="4472C4"/>
                    </a:solidFill>
                  </a:tcPr>
                </a:tc>
                <a:tc>
                  <a:txBody>
                    <a:bodyPr/>
                    <a:lstStyle/>
                    <a:p>
                      <a:pPr algn="ctr"/>
                      <a:r>
                        <a:rPr lang="en-US" b="1" dirty="0" smtClean="0">
                          <a:solidFill>
                            <a:schemeClr val="bg1"/>
                          </a:solidFill>
                        </a:rPr>
                        <a:t>Total</a:t>
                      </a:r>
                      <a:endParaRPr lang="en-US" b="1" dirty="0">
                        <a:solidFill>
                          <a:schemeClr val="bg1"/>
                        </a:solidFill>
                      </a:endParaRPr>
                    </a:p>
                  </a:txBody>
                  <a:tcPr>
                    <a:solidFill>
                      <a:srgbClr val="4472C4"/>
                    </a:solidFill>
                  </a:tcPr>
                </a:tc>
                <a:tc>
                  <a:txBody>
                    <a:bodyPr/>
                    <a:lstStyle/>
                    <a:p>
                      <a:pPr algn="ctr">
                        <a:tabLst/>
                      </a:pPr>
                      <a:r>
                        <a:rPr lang="en-US" b="1" dirty="0" smtClean="0">
                          <a:solidFill>
                            <a:schemeClr val="bg1"/>
                          </a:solidFill>
                        </a:rPr>
                        <a:t>%</a:t>
                      </a:r>
                      <a:endParaRPr lang="en-US" b="1" dirty="0">
                        <a:solidFill>
                          <a:schemeClr val="bg1"/>
                        </a:solidFill>
                      </a:endParaRPr>
                    </a:p>
                  </a:txBody>
                  <a:tcPr>
                    <a:solidFill>
                      <a:srgbClr val="4472C4"/>
                    </a:solidFill>
                  </a:tcPr>
                </a:tc>
                <a:extLst>
                  <a:ext uri="{0D108BD9-81ED-4DB2-BD59-A6C34878D82A}">
                    <a16:rowId xmlns:a16="http://schemas.microsoft.com/office/drawing/2014/main" val="10006"/>
                  </a:ext>
                </a:extLst>
              </a:tr>
              <a:tr h="409430">
                <a:tc>
                  <a:txBody>
                    <a:bodyPr/>
                    <a:lstStyle/>
                    <a:p>
                      <a:pPr algn="l"/>
                      <a:r>
                        <a:rPr lang="en-US" smtClean="0"/>
                        <a:t>Mexico</a:t>
                      </a:r>
                      <a:endParaRPr lang="en-US" dirty="0"/>
                    </a:p>
                  </a:txBody>
                  <a:tcPr>
                    <a:solidFill>
                      <a:schemeClr val="accent5">
                        <a:lumMod val="20000"/>
                        <a:lumOff val="80000"/>
                      </a:schemeClr>
                    </a:solidFill>
                  </a:tcPr>
                </a:tc>
                <a:tc>
                  <a:txBody>
                    <a:bodyPr/>
                    <a:lstStyle/>
                    <a:p>
                      <a:pPr algn="ctr"/>
                      <a:r>
                        <a:rPr lang="en-US" dirty="0" smtClean="0"/>
                        <a:t>36</a:t>
                      </a:r>
                      <a:endParaRPr lang="en-US" dirty="0"/>
                    </a:p>
                  </a:txBody>
                  <a:tcPr>
                    <a:solidFill>
                      <a:schemeClr val="accent5">
                        <a:lumMod val="20000"/>
                        <a:lumOff val="80000"/>
                      </a:schemeClr>
                    </a:solidFill>
                  </a:tcPr>
                </a:tc>
                <a:tc>
                  <a:txBody>
                    <a:bodyPr/>
                    <a:lstStyle/>
                    <a:p>
                      <a:pPr algn="ctr"/>
                      <a:r>
                        <a:rPr lang="en-US" dirty="0" smtClean="0"/>
                        <a:t>54</a:t>
                      </a:r>
                      <a:endParaRPr lang="en-US" dirty="0"/>
                    </a:p>
                  </a:txBody>
                  <a:tcPr>
                    <a:solidFill>
                      <a:schemeClr val="accent5">
                        <a:lumMod val="20000"/>
                        <a:lumOff val="80000"/>
                      </a:schemeClr>
                    </a:solidFill>
                  </a:tcPr>
                </a:tc>
                <a:extLst>
                  <a:ext uri="{0D108BD9-81ED-4DB2-BD59-A6C34878D82A}">
                    <a16:rowId xmlns:a16="http://schemas.microsoft.com/office/drawing/2014/main" val="10007"/>
                  </a:ext>
                </a:extLst>
              </a:tr>
              <a:tr h="409430">
                <a:tc>
                  <a:txBody>
                    <a:bodyPr/>
                    <a:lstStyle/>
                    <a:p>
                      <a:pPr algn="l"/>
                      <a:r>
                        <a:rPr lang="en-US" u="none" dirty="0" smtClean="0"/>
                        <a:t>USA</a:t>
                      </a:r>
                      <a:endParaRPr lang="en-US" u="none" dirty="0"/>
                    </a:p>
                  </a:txBody>
                  <a:tcPr>
                    <a:solidFill>
                      <a:schemeClr val="accent5">
                        <a:lumMod val="20000"/>
                        <a:lumOff val="80000"/>
                      </a:schemeClr>
                    </a:solidFill>
                  </a:tcPr>
                </a:tc>
                <a:tc>
                  <a:txBody>
                    <a:bodyPr/>
                    <a:lstStyle/>
                    <a:p>
                      <a:pPr algn="ctr"/>
                      <a:r>
                        <a:rPr lang="en-US" dirty="0" smtClean="0"/>
                        <a:t>25</a:t>
                      </a:r>
                      <a:endParaRPr lang="en-US" dirty="0"/>
                    </a:p>
                  </a:txBody>
                  <a:tcPr>
                    <a:solidFill>
                      <a:schemeClr val="accent5">
                        <a:lumMod val="20000"/>
                        <a:lumOff val="80000"/>
                      </a:schemeClr>
                    </a:solidFill>
                  </a:tcPr>
                </a:tc>
                <a:tc>
                  <a:txBody>
                    <a:bodyPr/>
                    <a:lstStyle/>
                    <a:p>
                      <a:pPr algn="ctr"/>
                      <a:r>
                        <a:rPr lang="en-US" dirty="0" smtClean="0"/>
                        <a:t>38</a:t>
                      </a:r>
                      <a:endParaRPr lang="en-US" dirty="0"/>
                    </a:p>
                  </a:txBody>
                  <a:tcPr>
                    <a:solidFill>
                      <a:schemeClr val="accent5">
                        <a:lumMod val="20000"/>
                        <a:lumOff val="80000"/>
                      </a:schemeClr>
                    </a:solidFill>
                  </a:tcPr>
                </a:tc>
                <a:extLst>
                  <a:ext uri="{0D108BD9-81ED-4DB2-BD59-A6C34878D82A}">
                    <a16:rowId xmlns:a16="http://schemas.microsoft.com/office/drawing/2014/main" val="10008"/>
                  </a:ext>
                </a:extLst>
              </a:tr>
              <a:tr h="409430">
                <a:tc>
                  <a:txBody>
                    <a:bodyPr/>
                    <a:lstStyle/>
                    <a:p>
                      <a:pPr algn="l"/>
                      <a:r>
                        <a:rPr lang="en-US" dirty="0" smtClean="0"/>
                        <a:t>Other (One or</a:t>
                      </a:r>
                    </a:p>
                    <a:p>
                      <a:pPr algn="l"/>
                      <a:r>
                        <a:rPr lang="en-US" dirty="0" smtClean="0"/>
                        <a:t>both parents are</a:t>
                      </a:r>
                    </a:p>
                    <a:p>
                      <a:pPr algn="l"/>
                      <a:r>
                        <a:rPr lang="en-US" dirty="0" smtClean="0"/>
                        <a:t>Mexican origin)</a:t>
                      </a:r>
                      <a:endParaRPr lang="en-US" dirty="0"/>
                    </a:p>
                  </a:txBody>
                  <a:tcPr>
                    <a:solidFill>
                      <a:schemeClr val="accent5">
                        <a:lumMod val="20000"/>
                        <a:lumOff val="80000"/>
                      </a:schemeClr>
                    </a:solidFill>
                  </a:tcPr>
                </a:tc>
                <a:tc>
                  <a:txBody>
                    <a:bodyPr/>
                    <a:lstStyle/>
                    <a:p>
                      <a:pPr algn="ctr"/>
                      <a:r>
                        <a:rPr lang="en-US" dirty="0" smtClean="0"/>
                        <a:t>5</a:t>
                      </a:r>
                      <a:endParaRPr lang="en-US" dirty="0"/>
                    </a:p>
                  </a:txBody>
                  <a:tcPr>
                    <a:solidFill>
                      <a:schemeClr val="accent5">
                        <a:lumMod val="20000"/>
                        <a:lumOff val="80000"/>
                      </a:schemeClr>
                    </a:solidFill>
                  </a:tcPr>
                </a:tc>
                <a:tc>
                  <a:txBody>
                    <a:bodyPr/>
                    <a:lstStyle/>
                    <a:p>
                      <a:pPr algn="ctr"/>
                      <a:r>
                        <a:rPr lang="en-US" dirty="0" smtClean="0"/>
                        <a:t>8</a:t>
                      </a:r>
                      <a:endParaRPr lang="en-US" dirty="0"/>
                    </a:p>
                  </a:txBody>
                  <a:tcPr>
                    <a:solidFill>
                      <a:schemeClr val="accent5">
                        <a:lumMod val="20000"/>
                        <a:lumOff val="80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4181551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186206" y="486562"/>
            <a:ext cx="7886700" cy="564963"/>
          </a:xfrm>
        </p:spPr>
        <p:txBody>
          <a:bodyPr>
            <a:noAutofit/>
          </a:bodyPr>
          <a:lstStyle/>
          <a:p>
            <a:pPr algn="ctr"/>
            <a:r>
              <a:rPr lang="en-US" sz="4000" dirty="0"/>
              <a:t>Findings  N = 66</a:t>
            </a:r>
          </a:p>
        </p:txBody>
      </p:sp>
      <p:graphicFrame>
        <p:nvGraphicFramePr>
          <p:cNvPr id="2" name="Table 1"/>
          <p:cNvGraphicFramePr>
            <a:graphicFrameLocks noGrp="1"/>
          </p:cNvGraphicFramePr>
          <p:nvPr>
            <p:extLst/>
          </p:nvPr>
        </p:nvGraphicFramePr>
        <p:xfrm>
          <a:off x="2371288" y="1271166"/>
          <a:ext cx="7592036" cy="3672840"/>
        </p:xfrm>
        <a:graphic>
          <a:graphicData uri="http://schemas.openxmlformats.org/drawingml/2006/table">
            <a:tbl>
              <a:tblPr firstRow="1" bandRow="1">
                <a:tableStyleId>{5C22544A-7EE6-4342-B048-85BDC9FD1C3A}</a:tableStyleId>
              </a:tblPr>
              <a:tblGrid>
                <a:gridCol w="4999838">
                  <a:extLst>
                    <a:ext uri="{9D8B030D-6E8A-4147-A177-3AD203B41FA5}">
                      <a16:colId xmlns:a16="http://schemas.microsoft.com/office/drawing/2014/main" val="20000"/>
                    </a:ext>
                  </a:extLst>
                </a:gridCol>
                <a:gridCol w="1325461">
                  <a:extLst>
                    <a:ext uri="{9D8B030D-6E8A-4147-A177-3AD203B41FA5}">
                      <a16:colId xmlns:a16="http://schemas.microsoft.com/office/drawing/2014/main" val="20001"/>
                    </a:ext>
                  </a:extLst>
                </a:gridCol>
                <a:gridCol w="1266737">
                  <a:extLst>
                    <a:ext uri="{9D8B030D-6E8A-4147-A177-3AD203B41FA5}">
                      <a16:colId xmlns:a16="http://schemas.microsoft.com/office/drawing/2014/main" val="20002"/>
                    </a:ext>
                  </a:extLst>
                </a:gridCol>
              </a:tblGrid>
              <a:tr h="370840">
                <a:tc>
                  <a:txBody>
                    <a:bodyPr/>
                    <a:lstStyle/>
                    <a:p>
                      <a:pPr algn="l"/>
                      <a:r>
                        <a:rPr lang="en-US" dirty="0" smtClean="0"/>
                        <a:t>Care Status at Enrollment</a:t>
                      </a:r>
                      <a:endParaRPr lang="en-US" dirty="0"/>
                    </a:p>
                  </a:txBody>
                  <a:tcPr>
                    <a:solidFill>
                      <a:srgbClr val="4472C4"/>
                    </a:solidFill>
                  </a:tcPr>
                </a:tc>
                <a:tc>
                  <a:txBody>
                    <a:bodyPr/>
                    <a:lstStyle/>
                    <a:p>
                      <a:pPr algn="ctr"/>
                      <a:r>
                        <a:rPr lang="en-US" dirty="0" smtClean="0"/>
                        <a:t>Total</a:t>
                      </a:r>
                      <a:endParaRPr lang="en-US" dirty="0"/>
                    </a:p>
                  </a:txBody>
                  <a:tcPr>
                    <a:solidFill>
                      <a:srgbClr val="4472C4"/>
                    </a:solidFill>
                  </a:tcPr>
                </a:tc>
                <a:tc>
                  <a:txBody>
                    <a:bodyPr/>
                    <a:lstStyle/>
                    <a:p>
                      <a:pPr algn="ctr"/>
                      <a:r>
                        <a:rPr lang="en-US" dirty="0" smtClean="0"/>
                        <a:t>%</a:t>
                      </a:r>
                      <a:endParaRPr lang="en-US" dirty="0"/>
                    </a:p>
                  </a:txBody>
                  <a:tcPr>
                    <a:solidFill>
                      <a:srgbClr val="4472C4"/>
                    </a:solidFill>
                  </a:tcPr>
                </a:tc>
                <a:extLst>
                  <a:ext uri="{0D108BD9-81ED-4DB2-BD59-A6C34878D82A}">
                    <a16:rowId xmlns:a16="http://schemas.microsoft.com/office/drawing/2014/main" val="10000"/>
                  </a:ext>
                </a:extLst>
              </a:tr>
              <a:tr h="370840">
                <a:tc>
                  <a:txBody>
                    <a:bodyPr/>
                    <a:lstStyle/>
                    <a:p>
                      <a:pPr algn="l">
                        <a:tabLst/>
                      </a:pPr>
                      <a:r>
                        <a:rPr lang="en-US" dirty="0" smtClean="0"/>
                        <a:t>Newly </a:t>
                      </a:r>
                      <a:r>
                        <a:rPr lang="en-US" dirty="0" err="1" smtClean="0"/>
                        <a:t>Dx</a:t>
                      </a:r>
                      <a:r>
                        <a:rPr lang="en-US" dirty="0" smtClean="0"/>
                        <a:t> – Never</a:t>
                      </a:r>
                      <a:r>
                        <a:rPr lang="en-US" baseline="0" dirty="0" smtClean="0"/>
                        <a:t> in Care</a:t>
                      </a:r>
                      <a:endParaRPr lang="en-US" dirty="0"/>
                    </a:p>
                  </a:txBody>
                  <a:tcPr/>
                </a:tc>
                <a:tc>
                  <a:txBody>
                    <a:bodyPr/>
                    <a:lstStyle/>
                    <a:p>
                      <a:pPr algn="ctr"/>
                      <a:r>
                        <a:rPr lang="en-US" dirty="0" smtClean="0"/>
                        <a:t>21</a:t>
                      </a:r>
                      <a:endParaRPr lang="en-US" dirty="0"/>
                    </a:p>
                  </a:txBody>
                  <a:tcPr>
                    <a:lnR w="12700" cap="flat" cmpd="sng" algn="ctr">
                      <a:solidFill>
                        <a:schemeClr val="bg1"/>
                      </a:solidFill>
                      <a:prstDash val="solid"/>
                      <a:round/>
                      <a:headEnd type="none" w="med" len="med"/>
                      <a:tailEnd type="none" w="med" len="med"/>
                    </a:lnR>
                  </a:tcPr>
                </a:tc>
                <a:tc>
                  <a:txBody>
                    <a:bodyPr/>
                    <a:lstStyle/>
                    <a:p>
                      <a:pPr algn="ctr"/>
                      <a:r>
                        <a:rPr lang="en-US" dirty="0" smtClean="0"/>
                        <a:t>32</a:t>
                      </a:r>
                      <a:endParaRPr lang="en-US" dirty="0"/>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pPr algn="l">
                        <a:tabLst/>
                      </a:pPr>
                      <a:r>
                        <a:rPr lang="en-US" b="0" dirty="0" smtClean="0">
                          <a:solidFill>
                            <a:schemeClr val="tx1"/>
                          </a:solidFill>
                        </a:rPr>
                        <a:t>Fallen out of care A: (HIV+, no care visit last 6 months, last viral load &gt;200 copies/mL)</a:t>
                      </a:r>
                      <a:endParaRPr lang="en-US" b="0" dirty="0">
                        <a:solidFill>
                          <a:schemeClr val="tx1"/>
                        </a:solidFill>
                      </a:endParaRPr>
                    </a:p>
                  </a:txBody>
                  <a:tcPr>
                    <a:solidFill>
                      <a:schemeClr val="accent1">
                        <a:lumMod val="40000"/>
                        <a:lumOff val="60000"/>
                      </a:schemeClr>
                    </a:solidFill>
                  </a:tcPr>
                </a:tc>
                <a:tc>
                  <a:txBody>
                    <a:bodyPr/>
                    <a:lstStyle/>
                    <a:p>
                      <a:pPr algn="ctr"/>
                      <a:r>
                        <a:rPr lang="en-US" sz="1900" b="0" i="0" u="none" strike="noStrike" baseline="0" dirty="0" smtClean="0">
                          <a:latin typeface="+mn-lt"/>
                        </a:rPr>
                        <a:t>16</a:t>
                      </a:r>
                      <a:endParaRPr lang="en-US" sz="1900" b="0" dirty="0">
                        <a:solidFill>
                          <a:schemeClr val="tx1"/>
                        </a:solidFill>
                        <a:latin typeface="+mn-lt"/>
                      </a:endParaRPr>
                    </a:p>
                  </a:txBody>
                  <a:tcPr>
                    <a:solidFill>
                      <a:schemeClr val="accent1">
                        <a:lumMod val="40000"/>
                        <a:lumOff val="60000"/>
                      </a:schemeClr>
                    </a:solidFill>
                  </a:tcPr>
                </a:tc>
                <a:tc>
                  <a:txBody>
                    <a:bodyPr/>
                    <a:lstStyle/>
                    <a:p>
                      <a:pPr algn="ctr">
                        <a:tabLst/>
                      </a:pPr>
                      <a:r>
                        <a:rPr lang="en-US" sz="1900" b="0" i="0" u="none" strike="noStrike" baseline="0" dirty="0" smtClean="0">
                          <a:latin typeface="+mn-lt"/>
                        </a:rPr>
                        <a:t>24</a:t>
                      </a:r>
                      <a:endParaRPr lang="en-US" sz="1900" b="0" dirty="0">
                        <a:solidFill>
                          <a:schemeClr val="tx1"/>
                        </a:solidFill>
                        <a:latin typeface="+mn-lt"/>
                      </a:endParaRPr>
                    </a:p>
                  </a:txBody>
                  <a:tcPr>
                    <a:solidFill>
                      <a:schemeClr val="accent1">
                        <a:lumMod val="40000"/>
                        <a:lumOff val="60000"/>
                      </a:schemeClr>
                    </a:solidFill>
                  </a:tcPr>
                </a:tc>
                <a:extLst>
                  <a:ext uri="{0D108BD9-81ED-4DB2-BD59-A6C34878D82A}">
                    <a16:rowId xmlns:a16="http://schemas.microsoft.com/office/drawing/2014/main" val="10002"/>
                  </a:ext>
                </a:extLst>
              </a:tr>
              <a:tr h="370840">
                <a:tc>
                  <a:txBody>
                    <a:bodyPr/>
                    <a:lstStyle/>
                    <a:p>
                      <a:pPr algn="l"/>
                      <a:r>
                        <a:rPr lang="en-US" dirty="0" smtClean="0"/>
                        <a:t>Fallen out of care B: (no HIV primary care visits in 12 months)</a:t>
                      </a:r>
                      <a:endParaRPr lang="en-US" dirty="0"/>
                    </a:p>
                  </a:txBody>
                  <a:tcPr/>
                </a:tc>
                <a:tc>
                  <a:txBody>
                    <a:bodyPr/>
                    <a:lstStyle/>
                    <a:p>
                      <a:pPr algn="ctr"/>
                      <a:r>
                        <a:rPr lang="en-US" dirty="0" smtClean="0"/>
                        <a:t>29</a:t>
                      </a:r>
                      <a:endParaRPr lang="en-US" dirty="0"/>
                    </a:p>
                  </a:txBody>
                  <a:tcPr/>
                </a:tc>
                <a:tc>
                  <a:txBody>
                    <a:bodyPr/>
                    <a:lstStyle/>
                    <a:p>
                      <a:pPr algn="ctr"/>
                      <a:r>
                        <a:rPr lang="en-US" dirty="0" smtClean="0"/>
                        <a:t>44</a:t>
                      </a:r>
                      <a:endParaRPr lang="en-US" dirty="0"/>
                    </a:p>
                  </a:txBody>
                  <a:tcPr/>
                </a:tc>
                <a:extLst>
                  <a:ext uri="{0D108BD9-81ED-4DB2-BD59-A6C34878D82A}">
                    <a16:rowId xmlns:a16="http://schemas.microsoft.com/office/drawing/2014/main" val="10003"/>
                  </a:ext>
                </a:extLst>
              </a:tr>
              <a:tr h="370840">
                <a:tc>
                  <a:txBody>
                    <a:bodyPr/>
                    <a:lstStyle/>
                    <a:p>
                      <a:pPr algn="l"/>
                      <a:r>
                        <a:rPr lang="en-US" b="1" dirty="0" smtClean="0">
                          <a:solidFill>
                            <a:schemeClr val="bg1"/>
                          </a:solidFill>
                        </a:rPr>
                        <a:t>Are you seeking a new HIV medical provider?</a:t>
                      </a:r>
                      <a:endParaRPr lang="en-US" b="1" dirty="0">
                        <a:solidFill>
                          <a:schemeClr val="bg1"/>
                        </a:solidFill>
                      </a:endParaRPr>
                    </a:p>
                  </a:txBody>
                  <a:tcPr>
                    <a:solidFill>
                      <a:srgbClr val="4472C4"/>
                    </a:solidFill>
                  </a:tcPr>
                </a:tc>
                <a:tc>
                  <a:txBody>
                    <a:bodyPr/>
                    <a:lstStyle/>
                    <a:p>
                      <a:pPr algn="ctr"/>
                      <a:r>
                        <a:rPr lang="en-US" b="1" dirty="0" smtClean="0">
                          <a:solidFill>
                            <a:schemeClr val="bg1"/>
                          </a:solidFill>
                        </a:rPr>
                        <a:t>Yes</a:t>
                      </a:r>
                      <a:endParaRPr lang="en-US" b="1" dirty="0">
                        <a:solidFill>
                          <a:schemeClr val="bg1"/>
                        </a:solidFill>
                      </a:endParaRPr>
                    </a:p>
                  </a:txBody>
                  <a:tcPr>
                    <a:solidFill>
                      <a:srgbClr val="4472C4"/>
                    </a:solidFill>
                  </a:tcPr>
                </a:tc>
                <a:tc>
                  <a:txBody>
                    <a:bodyPr/>
                    <a:lstStyle/>
                    <a:p>
                      <a:pPr algn="ctr"/>
                      <a:r>
                        <a:rPr lang="en-US" b="1" dirty="0" smtClean="0">
                          <a:solidFill>
                            <a:schemeClr val="bg1"/>
                          </a:solidFill>
                        </a:rPr>
                        <a:t>No</a:t>
                      </a:r>
                      <a:endParaRPr lang="en-US" b="1" dirty="0">
                        <a:solidFill>
                          <a:schemeClr val="bg1"/>
                        </a:solidFill>
                      </a:endParaRPr>
                    </a:p>
                  </a:txBody>
                  <a:tcPr>
                    <a:solidFill>
                      <a:srgbClr val="4472C4"/>
                    </a:solidFill>
                  </a:tcPr>
                </a:tc>
                <a:extLst>
                  <a:ext uri="{0D108BD9-81ED-4DB2-BD59-A6C34878D82A}">
                    <a16:rowId xmlns:a16="http://schemas.microsoft.com/office/drawing/2014/main" val="10004"/>
                  </a:ext>
                </a:extLst>
              </a:tr>
              <a:tr h="370840">
                <a:tc>
                  <a:txBody>
                    <a:bodyPr/>
                    <a:lstStyle/>
                    <a:p>
                      <a:pPr algn="l">
                        <a:tabLst/>
                      </a:pPr>
                      <a:r>
                        <a:rPr lang="en-US" b="0" dirty="0" smtClean="0">
                          <a:solidFill>
                            <a:schemeClr val="tx1"/>
                          </a:solidFill>
                        </a:rPr>
                        <a:t>Fallen out of care A: (HIV+, no care visit last 6 months, last viral load &gt;200 copies/mL)</a:t>
                      </a:r>
                    </a:p>
                  </a:txBody>
                  <a:tcPr>
                    <a:solidFill>
                      <a:schemeClr val="accent1">
                        <a:lumMod val="40000"/>
                        <a:lumOff val="60000"/>
                      </a:schemeClr>
                    </a:solidFill>
                  </a:tcPr>
                </a:tc>
                <a:tc>
                  <a:txBody>
                    <a:bodyPr/>
                    <a:lstStyle/>
                    <a:p>
                      <a:pPr algn="ctr"/>
                      <a:r>
                        <a:rPr lang="en-US" b="0" dirty="0" smtClean="0">
                          <a:solidFill>
                            <a:schemeClr val="tx1"/>
                          </a:solidFill>
                        </a:rPr>
                        <a:t>12</a:t>
                      </a:r>
                      <a:endParaRPr lang="en-US" b="0" dirty="0">
                        <a:solidFill>
                          <a:schemeClr val="tx1"/>
                        </a:solidFill>
                      </a:endParaRPr>
                    </a:p>
                  </a:txBody>
                  <a:tcPr>
                    <a:solidFill>
                      <a:schemeClr val="accent1">
                        <a:lumMod val="40000"/>
                        <a:lumOff val="60000"/>
                      </a:schemeClr>
                    </a:solidFill>
                  </a:tcPr>
                </a:tc>
                <a:tc>
                  <a:txBody>
                    <a:bodyPr/>
                    <a:lstStyle/>
                    <a:p>
                      <a:pPr algn="ctr"/>
                      <a:r>
                        <a:rPr lang="en-US" b="0" dirty="0" smtClean="0">
                          <a:solidFill>
                            <a:schemeClr val="tx1"/>
                          </a:solidFill>
                        </a:rPr>
                        <a:t>4</a:t>
                      </a:r>
                      <a:endParaRPr lang="en-US" b="0" dirty="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10005"/>
                  </a:ext>
                </a:extLst>
              </a:tr>
              <a:tr h="370840">
                <a:tc>
                  <a:txBody>
                    <a:bodyPr/>
                    <a:lstStyle/>
                    <a:p>
                      <a:pPr algn="l"/>
                      <a:r>
                        <a:rPr lang="en-US" dirty="0" smtClean="0"/>
                        <a:t>Fallen out of care B: (no HIV primary care visits in 12 months)</a:t>
                      </a:r>
                    </a:p>
                  </a:txBody>
                  <a:tcPr>
                    <a:solidFill>
                      <a:schemeClr val="accent1">
                        <a:lumMod val="20000"/>
                        <a:lumOff val="80000"/>
                      </a:schemeClr>
                    </a:solidFill>
                  </a:tcPr>
                </a:tc>
                <a:tc>
                  <a:txBody>
                    <a:bodyPr/>
                    <a:lstStyle/>
                    <a:p>
                      <a:pPr algn="ctr"/>
                      <a:r>
                        <a:rPr lang="en-US" b="0" dirty="0" smtClean="0">
                          <a:solidFill>
                            <a:schemeClr val="tx1"/>
                          </a:solidFill>
                        </a:rPr>
                        <a:t>17</a:t>
                      </a:r>
                      <a:endParaRPr lang="en-US" b="0" dirty="0">
                        <a:solidFill>
                          <a:schemeClr val="tx1"/>
                        </a:solidFill>
                      </a:endParaRPr>
                    </a:p>
                  </a:txBody>
                  <a:tcPr>
                    <a:solidFill>
                      <a:schemeClr val="accent1">
                        <a:lumMod val="20000"/>
                        <a:lumOff val="80000"/>
                      </a:schemeClr>
                    </a:solidFill>
                  </a:tcPr>
                </a:tc>
                <a:tc>
                  <a:txBody>
                    <a:bodyPr/>
                    <a:lstStyle/>
                    <a:p>
                      <a:pPr algn="ctr"/>
                      <a:r>
                        <a:rPr lang="en-US" b="0" dirty="0" smtClean="0">
                          <a:solidFill>
                            <a:schemeClr val="tx1"/>
                          </a:solidFill>
                        </a:rPr>
                        <a:t>10</a:t>
                      </a:r>
                      <a:endParaRPr lang="en-US" b="0" dirty="0">
                        <a:solidFill>
                          <a:schemeClr val="tx1"/>
                        </a:solidFill>
                      </a:endParaRPr>
                    </a:p>
                  </a:txBody>
                  <a:tcPr>
                    <a:solidFill>
                      <a:schemeClr val="accent1">
                        <a:lumMod val="20000"/>
                        <a:lumOff val="80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8585819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1981200" y="274638"/>
            <a:ext cx="8353926" cy="892425"/>
          </a:xfrm>
        </p:spPr>
        <p:txBody>
          <a:bodyPr/>
          <a:lstStyle/>
          <a:p>
            <a:pPr eaLnBrk="1" hangingPunct="1"/>
            <a:r>
              <a:rPr lang="en-US" altLang="en-US" b="1" dirty="0" smtClean="0"/>
              <a:t>Outline of Workshop</a:t>
            </a:r>
          </a:p>
        </p:txBody>
      </p:sp>
      <p:sp>
        <p:nvSpPr>
          <p:cNvPr id="3075" name="Content Placeholder 2"/>
          <p:cNvSpPr>
            <a:spLocks noGrp="1"/>
          </p:cNvSpPr>
          <p:nvPr>
            <p:ph idx="1"/>
          </p:nvPr>
        </p:nvSpPr>
        <p:spPr>
          <a:xfrm>
            <a:off x="649705" y="1030514"/>
            <a:ext cx="10732169" cy="4672454"/>
          </a:xfrm>
        </p:spPr>
        <p:txBody>
          <a:bodyPr rtlCol="0">
            <a:normAutofit/>
          </a:bodyPr>
          <a:lstStyle/>
          <a:p>
            <a:pPr>
              <a:lnSpc>
                <a:spcPct val="80000"/>
              </a:lnSpc>
              <a:defRPr/>
            </a:pPr>
            <a:endParaRPr lang="en-US" altLang="en-US" sz="3600" dirty="0" smtClean="0"/>
          </a:p>
          <a:p>
            <a:pPr marL="342900" indent="-342900">
              <a:lnSpc>
                <a:spcPct val="80000"/>
              </a:lnSpc>
              <a:buFont typeface="Arial" panose="020B0604020202020204" pitchFamily="34" charset="0"/>
              <a:buChar char="•"/>
              <a:defRPr/>
            </a:pPr>
            <a:r>
              <a:rPr lang="en-US" altLang="en-US" sz="3600" dirty="0" smtClean="0"/>
              <a:t>Introduction to SPNS “Culturally Appropriate Interventions of Outreach, Access, and Retention Among Latino/a Populations Initiative”</a:t>
            </a:r>
          </a:p>
          <a:p>
            <a:pPr marL="342900" indent="-342900">
              <a:lnSpc>
                <a:spcPct val="80000"/>
              </a:lnSpc>
              <a:buFont typeface="Arial" panose="020B0604020202020204" pitchFamily="34" charset="0"/>
              <a:buChar char="•"/>
              <a:defRPr/>
            </a:pPr>
            <a:r>
              <a:rPr lang="en-US" altLang="en-US" sz="3600" dirty="0" smtClean="0"/>
              <a:t>Learnings from implementation of the interventions</a:t>
            </a:r>
          </a:p>
          <a:p>
            <a:pPr>
              <a:lnSpc>
                <a:spcPct val="80000"/>
              </a:lnSpc>
              <a:defRPr/>
            </a:pPr>
            <a:r>
              <a:rPr lang="en-US" altLang="en-US" sz="3600" dirty="0" smtClean="0"/>
              <a:t>	- AIDS Project of Los Angeles Health (APLA Health)</a:t>
            </a:r>
          </a:p>
          <a:p>
            <a:pPr>
              <a:lnSpc>
                <a:spcPct val="80000"/>
              </a:lnSpc>
              <a:defRPr/>
            </a:pPr>
            <a:r>
              <a:rPr lang="en-US" altLang="en-US" sz="3600" dirty="0" smtClean="0"/>
              <a:t>	- AIDS Foundation of Chicago (AFC)</a:t>
            </a:r>
          </a:p>
          <a:p>
            <a:pPr>
              <a:lnSpc>
                <a:spcPct val="80000"/>
              </a:lnSpc>
              <a:defRPr/>
            </a:pPr>
            <a:r>
              <a:rPr lang="en-US" altLang="en-US" sz="3600" dirty="0"/>
              <a:t>	</a:t>
            </a:r>
            <a:r>
              <a:rPr lang="en-US" altLang="en-US" sz="3600" dirty="0" smtClean="0"/>
              <a:t>- New </a:t>
            </a:r>
            <a:r>
              <a:rPr lang="en-US" altLang="en-US" sz="3600" dirty="0"/>
              <a:t>York City H+H, NY</a:t>
            </a:r>
            <a:endParaRPr lang="en-US" altLang="en-US" sz="3600" dirty="0" smtClean="0"/>
          </a:p>
          <a:p>
            <a:pPr>
              <a:lnSpc>
                <a:spcPct val="80000"/>
              </a:lnSpc>
              <a:defRPr/>
            </a:pPr>
            <a:endParaRPr lang="en-US" altLang="en-US" sz="2200" dirty="0"/>
          </a:p>
          <a:p>
            <a:pPr marL="0" indent="0">
              <a:lnSpc>
                <a:spcPct val="80000"/>
              </a:lnSpc>
              <a:buNone/>
              <a:defRPr/>
            </a:pPr>
            <a:endParaRPr lang="en-US" altLang="en-US" sz="2200" dirty="0"/>
          </a:p>
        </p:txBody>
      </p:sp>
    </p:spTree>
    <p:extLst>
      <p:ext uri="{BB962C8B-B14F-4D97-AF65-F5344CB8AC3E}">
        <p14:creationId xmlns:p14="http://schemas.microsoft.com/office/powerpoint/2010/main" val="8001182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Lessons Learned</a:t>
            </a:r>
            <a:endParaRPr lang="en-US" dirty="0"/>
          </a:p>
        </p:txBody>
      </p:sp>
      <p:sp>
        <p:nvSpPr>
          <p:cNvPr id="3" name="Rectangle 2"/>
          <p:cNvSpPr/>
          <p:nvPr/>
        </p:nvSpPr>
        <p:spPr>
          <a:xfrm>
            <a:off x="2320954" y="1267681"/>
            <a:ext cx="7633982" cy="3231654"/>
          </a:xfrm>
          <a:prstGeom prst="rect">
            <a:avLst/>
          </a:prstGeom>
        </p:spPr>
        <p:txBody>
          <a:bodyPr wrap="square">
            <a:spAutoFit/>
          </a:bodyPr>
          <a:lstStyle/>
          <a:p>
            <a:pPr fontAlgn="base"/>
            <a:r>
              <a:rPr lang="en-US" sz="3600" dirty="0"/>
              <a:t>“Please, for the love of everything good in the world, </a:t>
            </a:r>
            <a:r>
              <a:rPr lang="en-US" sz="3600" dirty="0">
                <a:hlinkClick r:id="rId2"/>
              </a:rPr>
              <a:t>keep it simple</a:t>
            </a:r>
            <a:r>
              <a:rPr lang="en-US" sz="3600" dirty="0"/>
              <a:t>. It’s important to avoid difficult language, and to make the process as uncomplicated as it can be.” </a:t>
            </a:r>
          </a:p>
          <a:p>
            <a:pPr fontAlgn="base"/>
            <a:r>
              <a:rPr lang="en-US" sz="2400" dirty="0"/>
              <a:t>David Kirchhoff, CEO of Snap Kitchen. </a:t>
            </a:r>
          </a:p>
        </p:txBody>
      </p:sp>
      <p:sp>
        <p:nvSpPr>
          <p:cNvPr id="4" name="Rectangle 3"/>
          <p:cNvSpPr/>
          <p:nvPr/>
        </p:nvSpPr>
        <p:spPr>
          <a:xfrm>
            <a:off x="2388066" y="4906690"/>
            <a:ext cx="7499758" cy="646331"/>
          </a:xfrm>
          <a:prstGeom prst="rect">
            <a:avLst/>
          </a:prstGeom>
        </p:spPr>
        <p:txBody>
          <a:bodyPr wrap="square">
            <a:spAutoFit/>
          </a:bodyPr>
          <a:lstStyle/>
          <a:p>
            <a:pPr fontAlgn="base"/>
            <a:r>
              <a:rPr lang="en-US" i="1" dirty="0"/>
              <a:t>From the NEJM Catalyst event </a:t>
            </a:r>
            <a:r>
              <a:rPr lang="en-US" i="1" dirty="0">
                <a:hlinkClick r:id="rId3"/>
              </a:rPr>
              <a:t>Patient Engagement: Behavioral Strategies for Better Health</a:t>
            </a:r>
            <a:r>
              <a:rPr lang="en-US" i="1" dirty="0"/>
              <a:t> at the University of Pennsylvania, February 25, 2016.</a:t>
            </a:r>
            <a:endParaRPr lang="en-US" dirty="0"/>
          </a:p>
        </p:txBody>
      </p:sp>
    </p:spTree>
    <p:extLst>
      <p:ext uri="{BB962C8B-B14F-4D97-AF65-F5344CB8AC3E}">
        <p14:creationId xmlns:p14="http://schemas.microsoft.com/office/powerpoint/2010/main" val="12802651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5872" y="239110"/>
            <a:ext cx="7886700" cy="541067"/>
          </a:xfrm>
        </p:spPr>
        <p:txBody>
          <a:bodyPr>
            <a:normAutofit fontScale="90000"/>
          </a:bodyPr>
          <a:lstStyle/>
          <a:p>
            <a:pPr algn="ctr"/>
            <a:r>
              <a:rPr lang="en-US" sz="4000" dirty="0"/>
              <a:t>Acknowledgements</a:t>
            </a:r>
          </a:p>
        </p:txBody>
      </p:sp>
      <p:sp>
        <p:nvSpPr>
          <p:cNvPr id="3" name="Title 1"/>
          <p:cNvSpPr txBox="1">
            <a:spLocks/>
          </p:cNvSpPr>
          <p:nvPr/>
        </p:nvSpPr>
        <p:spPr>
          <a:xfrm>
            <a:off x="2422496" y="769013"/>
            <a:ext cx="6936823" cy="4801277"/>
          </a:xfrm>
          <a:prstGeom prst="rect">
            <a:avLst/>
          </a:prstGeom>
        </p:spPr>
        <p:txBody>
          <a:bodyPr vert="horz" lIns="91438" tIns="45719" rIns="91438" bIns="45719" rtlCol="0" anchor="ctr">
            <a:normAutofit fontScale="25000" lnSpcReduction="20000"/>
          </a:bodyPr>
          <a:lstStyle>
            <a:lvl1pPr algn="l" defTabSz="914377" rtl="0" eaLnBrk="1" latinLnBrk="0" hangingPunct="1">
              <a:lnSpc>
                <a:spcPct val="90000"/>
              </a:lnSpc>
              <a:spcBef>
                <a:spcPct val="0"/>
              </a:spcBef>
              <a:buNone/>
              <a:defRPr sz="5500" b="1" kern="1200">
                <a:solidFill>
                  <a:srgbClr val="095895"/>
                </a:solidFill>
                <a:latin typeface="+mn-lt"/>
                <a:ea typeface="+mj-ea"/>
                <a:cs typeface="+mj-cs"/>
              </a:defRPr>
            </a:lvl1pPr>
          </a:lstStyle>
          <a:p>
            <a:r>
              <a:rPr lang="en-US" sz="9600" dirty="0"/>
              <a:t>Participants enrolled in </a:t>
            </a:r>
            <a:r>
              <a:rPr lang="en-US" sz="9600" dirty="0" err="1"/>
              <a:t>Fuerza</a:t>
            </a:r>
            <a:r>
              <a:rPr lang="en-US" sz="9600" dirty="0"/>
              <a:t> </a:t>
            </a:r>
            <a:r>
              <a:rPr lang="en-US" sz="9600" dirty="0" err="1"/>
              <a:t>Positiva</a:t>
            </a:r>
            <a:endParaRPr lang="en-US" sz="9600" dirty="0"/>
          </a:p>
          <a:p>
            <a:pPr marL="227013" indent="-227013">
              <a:buFont typeface="Arial" panose="020B0604020202020204" pitchFamily="34" charset="0"/>
              <a:buChar char="•"/>
            </a:pPr>
            <a:endParaRPr lang="en-US" dirty="0"/>
          </a:p>
          <a:p>
            <a:r>
              <a:rPr lang="en-US" sz="9600" dirty="0"/>
              <a:t>Intervention Staff</a:t>
            </a:r>
          </a:p>
          <a:p>
            <a:pPr marL="684202" lvl="1" indent="-227013">
              <a:buFont typeface="Arial" panose="020B0604020202020204" pitchFamily="34" charset="0"/>
              <a:buChar char="•"/>
            </a:pPr>
            <a:r>
              <a:rPr lang="en-US" sz="8000" dirty="0"/>
              <a:t>Carlos </a:t>
            </a:r>
            <a:r>
              <a:rPr lang="en-US" sz="8000" dirty="0" err="1"/>
              <a:t>Aguas</a:t>
            </a:r>
            <a:r>
              <a:rPr lang="en-US" sz="8000" dirty="0"/>
              <a:t>-Pinzon</a:t>
            </a:r>
          </a:p>
          <a:p>
            <a:pPr marL="684202" lvl="1" indent="-227013">
              <a:buFont typeface="Arial" panose="020B0604020202020204" pitchFamily="34" charset="0"/>
              <a:buChar char="•"/>
            </a:pPr>
            <a:r>
              <a:rPr lang="en-US" sz="8000" dirty="0"/>
              <a:t>Erika Alfaro</a:t>
            </a:r>
          </a:p>
          <a:p>
            <a:pPr marL="684202" lvl="1" indent="-227013">
              <a:buFont typeface="Arial" panose="020B0604020202020204" pitchFamily="34" charset="0"/>
              <a:buChar char="•"/>
            </a:pPr>
            <a:r>
              <a:rPr lang="en-US" sz="8000" dirty="0"/>
              <a:t>Ernesto Ayala</a:t>
            </a:r>
          </a:p>
          <a:p>
            <a:pPr marL="684202" lvl="1" indent="-227013">
              <a:buFont typeface="Arial" panose="020B0604020202020204" pitchFamily="34" charset="0"/>
              <a:buChar char="•"/>
            </a:pPr>
            <a:r>
              <a:rPr lang="en-US" sz="8000" dirty="0"/>
              <a:t>Ruben Garcia</a:t>
            </a:r>
          </a:p>
          <a:p>
            <a:pPr marL="684202" lvl="1" indent="-227013">
              <a:buFont typeface="Arial" panose="020B0604020202020204" pitchFamily="34" charset="0"/>
              <a:buChar char="•"/>
            </a:pPr>
            <a:r>
              <a:rPr lang="en-US" sz="8000" dirty="0"/>
              <a:t>Vanessa Jacuinde</a:t>
            </a:r>
          </a:p>
          <a:p>
            <a:pPr marL="684202" lvl="1" indent="-227013">
              <a:buFont typeface="Arial" panose="020B0604020202020204" pitchFamily="34" charset="0"/>
              <a:buChar char="•"/>
            </a:pPr>
            <a:r>
              <a:rPr lang="en-US" sz="8000" dirty="0"/>
              <a:t>Ruben Martinez</a:t>
            </a:r>
          </a:p>
          <a:p>
            <a:pPr marL="684202" lvl="1" indent="-227013">
              <a:buFont typeface="Arial" panose="020B0604020202020204" pitchFamily="34" charset="0"/>
              <a:buChar char="•"/>
            </a:pPr>
            <a:r>
              <a:rPr lang="en-US" sz="8000" dirty="0"/>
              <a:t>Carlos Reynoso</a:t>
            </a:r>
          </a:p>
          <a:p>
            <a:pPr marL="684202" lvl="1" indent="-227013">
              <a:buFont typeface="Arial" panose="020B0604020202020204" pitchFamily="34" charset="0"/>
              <a:buChar char="•"/>
            </a:pPr>
            <a:r>
              <a:rPr lang="en-US" sz="8000" dirty="0"/>
              <a:t>Adrian </a:t>
            </a:r>
            <a:r>
              <a:rPr lang="en-US" sz="8000" dirty="0" err="1"/>
              <a:t>Rodriguiez</a:t>
            </a:r>
            <a:endParaRPr lang="en-US" sz="8000" dirty="0"/>
          </a:p>
          <a:p>
            <a:pPr marL="684202" lvl="1" indent="-227013">
              <a:buFont typeface="Arial" panose="020B0604020202020204" pitchFamily="34" charset="0"/>
              <a:buChar char="•"/>
            </a:pPr>
            <a:r>
              <a:rPr lang="en-US" sz="8000" dirty="0"/>
              <a:t>Elvis Rosales</a:t>
            </a:r>
          </a:p>
          <a:p>
            <a:pPr lvl="1"/>
            <a:endParaRPr lang="en-US" sz="6700" dirty="0"/>
          </a:p>
          <a:p>
            <a:pPr marL="684202" lvl="1" indent="-227013">
              <a:buFont typeface="Arial" panose="020B0604020202020204" pitchFamily="34" charset="0"/>
              <a:buChar char="•"/>
            </a:pPr>
            <a:endParaRPr lang="en-US" dirty="0"/>
          </a:p>
          <a:p>
            <a:r>
              <a:rPr lang="en-US" sz="9600" dirty="0"/>
              <a:t>Evaluation</a:t>
            </a:r>
          </a:p>
          <a:p>
            <a:pPr marL="684202" lvl="1" indent="-227013">
              <a:buFont typeface="Arial" panose="020B0604020202020204" pitchFamily="34" charset="0"/>
              <a:buChar char="•"/>
            </a:pPr>
            <a:r>
              <a:rPr lang="en-US" sz="8000" dirty="0"/>
              <a:t>Jorge Montoya PhD</a:t>
            </a:r>
          </a:p>
          <a:p>
            <a:pPr marL="684202" lvl="1" indent="-227013">
              <a:buFont typeface="Arial" panose="020B0604020202020204" pitchFamily="34" charset="0"/>
              <a:buChar char="•"/>
            </a:pPr>
            <a:r>
              <a:rPr lang="en-US" sz="8000" dirty="0"/>
              <a:t>Emerald Green MPH</a:t>
            </a:r>
          </a:p>
          <a:p>
            <a:pPr marL="684202" lvl="1" indent="-227013">
              <a:buFont typeface="Arial" panose="020B0604020202020204" pitchFamily="34" charset="0"/>
              <a:buChar char="•"/>
            </a:pPr>
            <a:endParaRPr lang="en-US" sz="8000" dirty="0"/>
          </a:p>
          <a:p>
            <a:r>
              <a:rPr lang="en-US" sz="9600" dirty="0"/>
              <a:t>Graphic Design</a:t>
            </a:r>
          </a:p>
          <a:p>
            <a:pPr marL="687388" indent="-225425">
              <a:buFont typeface="Arial" panose="020B0604020202020204" pitchFamily="34" charset="0"/>
              <a:buChar char="•"/>
            </a:pPr>
            <a:r>
              <a:rPr lang="en-US" sz="8000" b="0" dirty="0">
                <a:solidFill>
                  <a:schemeClr val="tx1"/>
                </a:solidFill>
              </a:rPr>
              <a:t>Mike Lucas</a:t>
            </a:r>
          </a:p>
        </p:txBody>
      </p:sp>
    </p:spTree>
    <p:extLst>
      <p:ext uri="{BB962C8B-B14F-4D97-AF65-F5344CB8AC3E}">
        <p14:creationId xmlns:p14="http://schemas.microsoft.com/office/powerpoint/2010/main" val="7210633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162806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780EB-8A46-409C-B98D-FBF78B9AC3BA}"/>
              </a:ext>
            </a:extLst>
          </p:cNvPr>
          <p:cNvSpPr>
            <a:spLocks noGrp="1"/>
          </p:cNvSpPr>
          <p:nvPr>
            <p:ph type="title"/>
          </p:nvPr>
        </p:nvSpPr>
        <p:spPr>
          <a:xfrm>
            <a:off x="2370221" y="1868129"/>
            <a:ext cx="9661358" cy="2448231"/>
          </a:xfrm>
        </p:spPr>
        <p:txBody>
          <a:bodyPr/>
          <a:lstStyle/>
          <a:p>
            <a:r>
              <a:rPr lang="en-US" sz="4000" dirty="0" smtClean="0"/>
              <a:t>Lessons Learned from </a:t>
            </a:r>
            <a:r>
              <a:rPr lang="en-US" sz="4000" dirty="0"/>
              <a:t>Training Providers on </a:t>
            </a:r>
            <a:r>
              <a:rPr lang="en-US" sz="4000" dirty="0" smtClean="0"/>
              <a:t>Culturally Appropriate Care for Puerto </a:t>
            </a:r>
            <a:r>
              <a:rPr lang="en-US" sz="4000" dirty="0"/>
              <a:t>Ricans in </a:t>
            </a:r>
            <a:r>
              <a:rPr lang="en-US" sz="4000" dirty="0" smtClean="0"/>
              <a:t>Jail </a:t>
            </a:r>
            <a:r>
              <a:rPr lang="en-US" sz="4000" dirty="0"/>
              <a:t>and Leaving Jail</a:t>
            </a:r>
            <a:br>
              <a:rPr lang="en-US" sz="4000" dirty="0"/>
            </a:br>
            <a:r>
              <a:rPr lang="en-US" sz="3600" dirty="0" smtClean="0"/>
              <a:t>NYC Correctional </a:t>
            </a:r>
            <a:r>
              <a:rPr lang="en-US" sz="3600" dirty="0" smtClean="0"/>
              <a:t>Health Services, </a:t>
            </a:r>
            <a:r>
              <a:rPr lang="en-US" sz="3600" dirty="0"/>
              <a:t>NY</a:t>
            </a:r>
            <a:r>
              <a:rPr lang="en-US" sz="4000" dirty="0"/>
              <a:t/>
            </a:r>
            <a:br>
              <a:rPr lang="en-US" sz="4000" dirty="0"/>
            </a:br>
            <a:r>
              <a:rPr lang="en-US" sz="4000" dirty="0"/>
              <a:t/>
            </a:r>
            <a:br>
              <a:rPr lang="en-US" sz="4000" dirty="0"/>
            </a:br>
            <a:r>
              <a:rPr lang="en-US" sz="4000" dirty="0"/>
              <a:t> </a:t>
            </a:r>
          </a:p>
        </p:txBody>
      </p:sp>
      <p:sp>
        <p:nvSpPr>
          <p:cNvPr id="4" name="Content Placeholder 3">
            <a:extLst>
              <a:ext uri="{FF2B5EF4-FFF2-40B4-BE49-F238E27FC236}">
                <a16:creationId xmlns:a16="http://schemas.microsoft.com/office/drawing/2014/main" id="{164B66EF-4F67-43EA-8E6A-A8DFE80A9E55}"/>
              </a:ext>
            </a:extLst>
          </p:cNvPr>
          <p:cNvSpPr>
            <a:spLocks noGrp="1"/>
          </p:cNvSpPr>
          <p:nvPr>
            <p:ph idx="10"/>
          </p:nvPr>
        </p:nvSpPr>
        <p:spPr>
          <a:xfrm>
            <a:off x="2677886" y="3609474"/>
            <a:ext cx="9060024" cy="1642310"/>
          </a:xfrm>
        </p:spPr>
        <p:txBody>
          <a:bodyPr>
            <a:normAutofit lnSpcReduction="10000"/>
          </a:bodyPr>
          <a:lstStyle/>
          <a:p>
            <a:r>
              <a:rPr lang="en-US" sz="2300" i="0" dirty="0" smtClean="0"/>
              <a:t>Alison O. Jordan LCSW, Principal Investigator</a:t>
            </a:r>
          </a:p>
          <a:p>
            <a:r>
              <a:rPr lang="en-US" sz="2300" i="0" dirty="0" smtClean="0"/>
              <a:t>Janet </a:t>
            </a:r>
            <a:r>
              <a:rPr lang="en-US" sz="2300" i="0" dirty="0" err="1" smtClean="0"/>
              <a:t>Wiersema</a:t>
            </a:r>
            <a:r>
              <a:rPr lang="en-US" sz="2300" i="0" dirty="0" smtClean="0"/>
              <a:t> DPH, MPH, Project Director/Evaluator</a:t>
            </a:r>
          </a:p>
          <a:p>
            <a:r>
              <a:rPr lang="en-US" sz="2300" i="0" dirty="0" smtClean="0"/>
              <a:t>Jacqueline Cruzado-Qui</a:t>
            </a:r>
            <a:r>
              <a:rPr lang="es-AR" sz="2300" i="0" dirty="0" smtClean="0"/>
              <a:t>ñones, TA </a:t>
            </a:r>
            <a:r>
              <a:rPr lang="es-AR" sz="2300" i="0" dirty="0" err="1" smtClean="0"/>
              <a:t>Consultant</a:t>
            </a:r>
            <a:endParaRPr lang="es-AR" sz="2300" i="0" dirty="0"/>
          </a:p>
          <a:p>
            <a:r>
              <a:rPr lang="es-AR" sz="2300" i="0" dirty="0" smtClean="0"/>
              <a:t>Paul A Teixeira, </a:t>
            </a:r>
            <a:r>
              <a:rPr lang="es-AR" sz="2300" i="0" dirty="0" err="1" smtClean="0"/>
              <a:t>DrPH</a:t>
            </a:r>
            <a:r>
              <a:rPr lang="es-AR" sz="2300" i="0" dirty="0" smtClean="0"/>
              <a:t>, MA, Local </a:t>
            </a:r>
            <a:r>
              <a:rPr lang="es-AR" sz="2300" i="0" dirty="0" err="1" smtClean="0"/>
              <a:t>Evaluator</a:t>
            </a:r>
            <a:endParaRPr lang="en-US" i="0" dirty="0"/>
          </a:p>
        </p:txBody>
      </p:sp>
    </p:spTree>
    <p:extLst>
      <p:ext uri="{BB962C8B-B14F-4D97-AF65-F5344CB8AC3E}">
        <p14:creationId xmlns:p14="http://schemas.microsoft.com/office/powerpoint/2010/main" val="41458801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CFFEBC-CA7A-44CA-8A9E-E0FE5D6208A0}"/>
              </a:ext>
            </a:extLst>
          </p:cNvPr>
          <p:cNvPicPr>
            <a:picLocks noChangeAspect="1"/>
          </p:cNvPicPr>
          <p:nvPr/>
        </p:nvPicPr>
        <p:blipFill>
          <a:blip r:embed="rId2"/>
          <a:stretch>
            <a:fillRect/>
          </a:stretch>
        </p:blipFill>
        <p:spPr>
          <a:xfrm>
            <a:off x="1032735" y="1"/>
            <a:ext cx="10380904" cy="5921096"/>
          </a:xfrm>
          <a:prstGeom prst="rect">
            <a:avLst/>
          </a:prstGeom>
        </p:spPr>
      </p:pic>
    </p:spTree>
    <p:extLst>
      <p:ext uri="{BB962C8B-B14F-4D97-AF65-F5344CB8AC3E}">
        <p14:creationId xmlns:p14="http://schemas.microsoft.com/office/powerpoint/2010/main" val="268132341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6477BA7-361F-4CA6-B804-9135AFF22783}"/>
              </a:ext>
            </a:extLst>
          </p:cNvPr>
          <p:cNvPicPr>
            <a:picLocks noChangeAspect="1"/>
          </p:cNvPicPr>
          <p:nvPr/>
        </p:nvPicPr>
        <p:blipFill>
          <a:blip r:embed="rId2"/>
          <a:stretch>
            <a:fillRect/>
          </a:stretch>
        </p:blipFill>
        <p:spPr>
          <a:xfrm>
            <a:off x="892495" y="0"/>
            <a:ext cx="10407010" cy="5908877"/>
          </a:xfrm>
          <a:prstGeom prst="rect">
            <a:avLst/>
          </a:prstGeom>
        </p:spPr>
      </p:pic>
    </p:spTree>
    <p:extLst>
      <p:ext uri="{BB962C8B-B14F-4D97-AF65-F5344CB8AC3E}">
        <p14:creationId xmlns:p14="http://schemas.microsoft.com/office/powerpoint/2010/main" val="39686246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59B9EB-A1AC-406D-BF33-18C562458B75}"/>
              </a:ext>
            </a:extLst>
          </p:cNvPr>
          <p:cNvPicPr>
            <a:picLocks noChangeAspect="1"/>
          </p:cNvPicPr>
          <p:nvPr/>
        </p:nvPicPr>
        <p:blipFill>
          <a:blip r:embed="rId2"/>
          <a:stretch>
            <a:fillRect/>
          </a:stretch>
        </p:blipFill>
        <p:spPr>
          <a:xfrm>
            <a:off x="815113" y="0"/>
            <a:ext cx="10561773" cy="5945666"/>
          </a:xfrm>
          <a:prstGeom prst="rect">
            <a:avLst/>
          </a:prstGeom>
        </p:spPr>
      </p:pic>
    </p:spTree>
    <p:extLst>
      <p:ext uri="{BB962C8B-B14F-4D97-AF65-F5344CB8AC3E}">
        <p14:creationId xmlns:p14="http://schemas.microsoft.com/office/powerpoint/2010/main" val="7523453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1EEFBC-ED09-4BDB-9650-9E85DD627DAC}"/>
              </a:ext>
            </a:extLst>
          </p:cNvPr>
          <p:cNvPicPr>
            <a:picLocks noChangeAspect="1"/>
          </p:cNvPicPr>
          <p:nvPr/>
        </p:nvPicPr>
        <p:blipFill>
          <a:blip r:embed="rId2"/>
          <a:stretch>
            <a:fillRect/>
          </a:stretch>
        </p:blipFill>
        <p:spPr>
          <a:xfrm>
            <a:off x="820152" y="0"/>
            <a:ext cx="10551695" cy="5926294"/>
          </a:xfrm>
          <a:prstGeom prst="rect">
            <a:avLst/>
          </a:prstGeom>
        </p:spPr>
      </p:pic>
    </p:spTree>
    <p:extLst>
      <p:ext uri="{BB962C8B-B14F-4D97-AF65-F5344CB8AC3E}">
        <p14:creationId xmlns:p14="http://schemas.microsoft.com/office/powerpoint/2010/main" val="12834825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5E049D-ECE6-4E69-8B36-0A7E645CC2A6}"/>
              </a:ext>
            </a:extLst>
          </p:cNvPr>
          <p:cNvPicPr>
            <a:picLocks noChangeAspect="1"/>
          </p:cNvPicPr>
          <p:nvPr/>
        </p:nvPicPr>
        <p:blipFill>
          <a:blip r:embed="rId2"/>
          <a:stretch>
            <a:fillRect/>
          </a:stretch>
        </p:blipFill>
        <p:spPr>
          <a:xfrm>
            <a:off x="943630" y="0"/>
            <a:ext cx="10304740" cy="5931568"/>
          </a:xfrm>
          <a:prstGeom prst="rect">
            <a:avLst/>
          </a:prstGeom>
        </p:spPr>
      </p:pic>
    </p:spTree>
    <p:extLst>
      <p:ext uri="{BB962C8B-B14F-4D97-AF65-F5344CB8AC3E}">
        <p14:creationId xmlns:p14="http://schemas.microsoft.com/office/powerpoint/2010/main" val="1825050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7ACEEB-427B-41F7-98F5-EBE9D16E18A7}"/>
              </a:ext>
            </a:extLst>
          </p:cNvPr>
          <p:cNvPicPr>
            <a:picLocks noChangeAspect="1"/>
          </p:cNvPicPr>
          <p:nvPr/>
        </p:nvPicPr>
        <p:blipFill>
          <a:blip r:embed="rId2"/>
          <a:stretch>
            <a:fillRect/>
          </a:stretch>
        </p:blipFill>
        <p:spPr>
          <a:xfrm>
            <a:off x="848606" y="0"/>
            <a:ext cx="10494787" cy="5883441"/>
          </a:xfrm>
          <a:prstGeom prst="rect">
            <a:avLst/>
          </a:prstGeom>
        </p:spPr>
      </p:pic>
    </p:spTree>
    <p:extLst>
      <p:ext uri="{BB962C8B-B14F-4D97-AF65-F5344CB8AC3E}">
        <p14:creationId xmlns:p14="http://schemas.microsoft.com/office/powerpoint/2010/main" val="6171687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descr="Names of demonstration sites, project names and target population at each site."/>
          <p:cNvGraphicFramePr>
            <a:graphicFrameLocks noGrp="1"/>
          </p:cNvGraphicFramePr>
          <p:nvPr>
            <p:extLst>
              <p:ext uri="{D42A27DB-BD31-4B8C-83A1-F6EECF244321}">
                <p14:modId xmlns:p14="http://schemas.microsoft.com/office/powerpoint/2010/main" val="1365370150"/>
              </p:ext>
            </p:extLst>
          </p:nvPr>
        </p:nvGraphicFramePr>
        <p:xfrm>
          <a:off x="31532" y="-214312"/>
          <a:ext cx="12160467" cy="7043109"/>
        </p:xfrm>
        <a:graphic>
          <a:graphicData uri="http://schemas.openxmlformats.org/drawingml/2006/table">
            <a:tbl>
              <a:tblPr firstRow="1" firstCol="1" bandRow="1">
                <a:tableStyleId>{93296810-A885-4BE3-A3E7-6D5BEEA58F35}</a:tableStyleId>
              </a:tblPr>
              <a:tblGrid>
                <a:gridCol w="5542961">
                  <a:extLst>
                    <a:ext uri="{9D8B030D-6E8A-4147-A177-3AD203B41FA5}">
                      <a16:colId xmlns:a16="http://schemas.microsoft.com/office/drawing/2014/main" val="2974143856"/>
                    </a:ext>
                  </a:extLst>
                </a:gridCol>
                <a:gridCol w="4591845">
                  <a:extLst>
                    <a:ext uri="{9D8B030D-6E8A-4147-A177-3AD203B41FA5}">
                      <a16:colId xmlns:a16="http://schemas.microsoft.com/office/drawing/2014/main" val="1724682015"/>
                    </a:ext>
                  </a:extLst>
                </a:gridCol>
                <a:gridCol w="2025661">
                  <a:extLst>
                    <a:ext uri="{9D8B030D-6E8A-4147-A177-3AD203B41FA5}">
                      <a16:colId xmlns:a16="http://schemas.microsoft.com/office/drawing/2014/main" val="1805583698"/>
                    </a:ext>
                  </a:extLst>
                </a:gridCol>
              </a:tblGrid>
              <a:tr h="857250">
                <a:tc>
                  <a:txBody>
                    <a:bodyPr/>
                    <a:lstStyle/>
                    <a:p>
                      <a:pPr marL="0" marR="0">
                        <a:spcBef>
                          <a:spcPts val="0"/>
                        </a:spcBef>
                        <a:spcAft>
                          <a:spcPts val="0"/>
                        </a:spcAft>
                      </a:pPr>
                      <a:endParaRPr lang="en-US" sz="1900" dirty="0">
                        <a:effectLst/>
                        <a:latin typeface="+mj-lt"/>
                      </a:endParaRPr>
                    </a:p>
                    <a:p>
                      <a:pPr marL="0" marR="0">
                        <a:spcBef>
                          <a:spcPts val="0"/>
                        </a:spcBef>
                        <a:spcAft>
                          <a:spcPts val="0"/>
                        </a:spcAft>
                      </a:pPr>
                      <a:r>
                        <a:rPr lang="en-US" sz="1900" dirty="0">
                          <a:effectLst/>
                          <a:latin typeface="+mj-lt"/>
                        </a:rPr>
                        <a:t>Demonstration Site</a:t>
                      </a:r>
                    </a:p>
                    <a:p>
                      <a:pPr marL="0" marR="0" algn="ctr">
                        <a:spcBef>
                          <a:spcPts val="0"/>
                        </a:spcBef>
                        <a:spcAft>
                          <a:spcPts val="0"/>
                        </a:spcAft>
                      </a:pPr>
                      <a:r>
                        <a:rPr lang="en-US" sz="1900" dirty="0">
                          <a:effectLst/>
                          <a:latin typeface="+mj-lt"/>
                        </a:rPr>
                        <a:t> </a:t>
                      </a:r>
                      <a:endParaRPr lang="en-US" sz="1900" dirty="0">
                        <a:effectLst/>
                        <a:latin typeface="+mj-lt"/>
                        <a:ea typeface="Calibri" panose="020F0502020204030204" pitchFamily="34" charset="0"/>
                        <a:cs typeface="Times New Roman" panose="02020603050405020304" pitchFamily="18" charset="0"/>
                      </a:endParaRPr>
                    </a:p>
                  </a:txBody>
                  <a:tcPr marL="64294" marR="64294" marT="0" marB="0"/>
                </a:tc>
                <a:tc>
                  <a:txBody>
                    <a:bodyPr/>
                    <a:lstStyle/>
                    <a:p>
                      <a:pPr marL="0" marR="0">
                        <a:spcBef>
                          <a:spcPts val="0"/>
                        </a:spcBef>
                        <a:spcAft>
                          <a:spcPts val="0"/>
                        </a:spcAft>
                      </a:pPr>
                      <a:endParaRPr lang="en-US" sz="1900" dirty="0">
                        <a:effectLst/>
                        <a:latin typeface="+mj-lt"/>
                      </a:endParaRPr>
                    </a:p>
                    <a:p>
                      <a:pPr marL="0" marR="0">
                        <a:spcBef>
                          <a:spcPts val="0"/>
                        </a:spcBef>
                        <a:spcAft>
                          <a:spcPts val="0"/>
                        </a:spcAft>
                      </a:pPr>
                      <a:r>
                        <a:rPr lang="en-US" sz="1900" dirty="0">
                          <a:effectLst/>
                          <a:latin typeface="+mj-lt"/>
                        </a:rPr>
                        <a:t>Project Name</a:t>
                      </a:r>
                      <a:endParaRPr lang="en-US" sz="1900" dirty="0">
                        <a:effectLst/>
                        <a:latin typeface="+mj-lt"/>
                        <a:ea typeface="Calibri" panose="020F0502020204030204" pitchFamily="34" charset="0"/>
                        <a:cs typeface="Times New Roman" panose="02020603050405020304" pitchFamily="18" charset="0"/>
                      </a:endParaRPr>
                    </a:p>
                  </a:txBody>
                  <a:tcPr marL="64294" marR="64294" marT="0" marB="0"/>
                </a:tc>
                <a:tc>
                  <a:txBody>
                    <a:bodyPr/>
                    <a:lstStyle/>
                    <a:p>
                      <a:pPr marL="0" marR="0">
                        <a:spcBef>
                          <a:spcPts val="0"/>
                        </a:spcBef>
                        <a:spcAft>
                          <a:spcPts val="0"/>
                        </a:spcAft>
                      </a:pPr>
                      <a:endParaRPr lang="en-US" sz="1900" dirty="0">
                        <a:effectLst/>
                        <a:latin typeface="+mj-lt"/>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mj-lt"/>
                          <a:ea typeface="Calibri" panose="020F0502020204030204" pitchFamily="34" charset="0"/>
                          <a:cs typeface="Times New Roman" panose="02020603050405020304" pitchFamily="18" charset="0"/>
                        </a:rPr>
                        <a:t>Population</a:t>
                      </a:r>
                    </a:p>
                  </a:txBody>
                  <a:tcPr marL="64294" marR="64294" marT="0" marB="0"/>
                </a:tc>
                <a:extLst>
                  <a:ext uri="{0D108BD9-81ED-4DB2-BD59-A6C34878D82A}">
                    <a16:rowId xmlns:a16="http://schemas.microsoft.com/office/drawing/2014/main" val="4277278759"/>
                  </a:ext>
                </a:extLst>
              </a:tr>
              <a:tr h="446748">
                <a:tc>
                  <a:txBody>
                    <a:bodyPr/>
                    <a:lstStyle/>
                    <a:p>
                      <a:pPr marL="0" marR="0">
                        <a:spcBef>
                          <a:spcPts val="0"/>
                        </a:spcBef>
                        <a:spcAft>
                          <a:spcPts val="0"/>
                        </a:spcAft>
                      </a:pPr>
                      <a:r>
                        <a:rPr lang="en-US" sz="1900" dirty="0">
                          <a:solidFill>
                            <a:schemeClr val="tx1"/>
                          </a:solidFill>
                          <a:effectLst/>
                          <a:latin typeface="+mj-lt"/>
                        </a:rPr>
                        <a:t>AIDS Project</a:t>
                      </a:r>
                      <a:r>
                        <a:rPr lang="en-US" sz="1900" baseline="0" dirty="0">
                          <a:solidFill>
                            <a:schemeClr val="tx1"/>
                          </a:solidFill>
                          <a:effectLst/>
                          <a:latin typeface="+mj-lt"/>
                        </a:rPr>
                        <a:t> </a:t>
                      </a:r>
                      <a:r>
                        <a:rPr lang="en-US" sz="1900" dirty="0">
                          <a:solidFill>
                            <a:schemeClr val="tx1"/>
                          </a:solidFill>
                          <a:effectLst/>
                          <a:latin typeface="+mj-lt"/>
                        </a:rPr>
                        <a:t>Los Angeles, L.A, CA.</a:t>
                      </a:r>
                    </a:p>
                  </a:txBody>
                  <a:tcPr marL="64294" marR="64294" marT="0" marB="0">
                    <a:solidFill>
                      <a:srgbClr val="FFC000"/>
                    </a:solidFill>
                  </a:tcPr>
                </a:tc>
                <a:tc>
                  <a:txBody>
                    <a:bodyPr/>
                    <a:lstStyle/>
                    <a:p>
                      <a:pPr marL="0" marR="0">
                        <a:spcBef>
                          <a:spcPts val="0"/>
                        </a:spcBef>
                        <a:spcAft>
                          <a:spcPts val="0"/>
                        </a:spcAft>
                      </a:pPr>
                      <a:r>
                        <a:rPr lang="en-US" sz="1900" b="1" u="none" dirty="0" err="1">
                          <a:effectLst/>
                          <a:latin typeface="+mj-lt"/>
                        </a:rPr>
                        <a:t>Fuerza</a:t>
                      </a:r>
                      <a:r>
                        <a:rPr lang="en-US" sz="1900" b="1" u="none" dirty="0">
                          <a:effectLst/>
                          <a:latin typeface="+mj-lt"/>
                        </a:rPr>
                        <a:t> </a:t>
                      </a:r>
                      <a:r>
                        <a:rPr lang="en-US" sz="1900" b="1" u="none" dirty="0" err="1">
                          <a:effectLst/>
                          <a:latin typeface="+mj-lt"/>
                        </a:rPr>
                        <a:t>Positiva</a:t>
                      </a:r>
                      <a:r>
                        <a:rPr lang="en-US" sz="1900" b="1" u="none" dirty="0">
                          <a:effectLst/>
                          <a:latin typeface="+mj-lt"/>
                        </a:rPr>
                        <a:t> </a:t>
                      </a:r>
                      <a:r>
                        <a:rPr lang="en-US" sz="1900" u="none" dirty="0">
                          <a:effectLst/>
                          <a:latin typeface="+mj-lt"/>
                        </a:rPr>
                        <a:t>(Positive Force)</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rPr>
                        <a:t>MSM</a:t>
                      </a: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extLst>
                  <a:ext uri="{0D108BD9-81ED-4DB2-BD59-A6C34878D82A}">
                    <a16:rowId xmlns:a16="http://schemas.microsoft.com/office/drawing/2014/main" val="417761844"/>
                  </a:ext>
                </a:extLst>
              </a:tr>
              <a:tr h="498548">
                <a:tc>
                  <a:txBody>
                    <a:bodyPr/>
                    <a:lstStyle/>
                    <a:p>
                      <a:pPr marL="0" marR="0">
                        <a:spcBef>
                          <a:spcPts val="0"/>
                        </a:spcBef>
                        <a:spcAft>
                          <a:spcPts val="0"/>
                        </a:spcAft>
                      </a:pPr>
                      <a:r>
                        <a:rPr lang="es-AR" sz="1900" dirty="0">
                          <a:solidFill>
                            <a:schemeClr val="tx1"/>
                          </a:solidFill>
                          <a:effectLst/>
                          <a:latin typeface="+mj-lt"/>
                        </a:rPr>
                        <a:t>Bienestar, L.A, CA.</a:t>
                      </a:r>
                      <a:endParaRPr lang="en-US" sz="1900" dirty="0">
                        <a:solidFill>
                          <a:schemeClr val="tx1"/>
                        </a:solidFill>
                        <a:effectLst/>
                        <a:latin typeface="+mj-lt"/>
                      </a:endParaRPr>
                    </a:p>
                  </a:txBody>
                  <a:tcPr marL="64294" marR="64294" marT="0" marB="0">
                    <a:solidFill>
                      <a:srgbClr val="FFC000"/>
                    </a:solidFill>
                  </a:tcPr>
                </a:tc>
                <a:tc>
                  <a:txBody>
                    <a:bodyPr/>
                    <a:lstStyle/>
                    <a:p>
                      <a:pPr marL="0" marR="0">
                        <a:spcBef>
                          <a:spcPts val="0"/>
                        </a:spcBef>
                        <a:spcAft>
                          <a:spcPts val="0"/>
                        </a:spcAft>
                      </a:pPr>
                      <a:r>
                        <a:rPr lang="es-AR" sz="1900" b="1" u="none" dirty="0">
                          <a:effectLst/>
                          <a:latin typeface="+mj-lt"/>
                        </a:rPr>
                        <a:t>Proyecto Vida </a:t>
                      </a:r>
                      <a:r>
                        <a:rPr lang="es-AR" sz="1900" u="none" dirty="0">
                          <a:effectLst/>
                          <a:latin typeface="+mj-lt"/>
                        </a:rPr>
                        <a:t>(</a:t>
                      </a:r>
                      <a:r>
                        <a:rPr lang="es-AR" sz="1900" u="none" dirty="0" err="1">
                          <a:effectLst/>
                          <a:latin typeface="+mj-lt"/>
                        </a:rPr>
                        <a:t>Life</a:t>
                      </a:r>
                      <a:r>
                        <a:rPr lang="es-AR" sz="1900" u="none" dirty="0">
                          <a:effectLst/>
                          <a:latin typeface="+mj-lt"/>
                        </a:rPr>
                        <a:t> Project)</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rPr>
                        <a:t>MSM</a:t>
                      </a: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extLst>
                  <a:ext uri="{0D108BD9-81ED-4DB2-BD59-A6C34878D82A}">
                    <a16:rowId xmlns:a16="http://schemas.microsoft.com/office/drawing/2014/main" val="1020698678"/>
                  </a:ext>
                </a:extLst>
              </a:tr>
              <a:tr h="637786">
                <a:tc>
                  <a:txBody>
                    <a:bodyPr/>
                    <a:lstStyle/>
                    <a:p>
                      <a:pPr marL="0" marR="0">
                        <a:spcBef>
                          <a:spcPts val="0"/>
                        </a:spcBef>
                        <a:spcAft>
                          <a:spcPts val="0"/>
                        </a:spcAft>
                      </a:pPr>
                      <a:r>
                        <a:rPr lang="en-US" sz="1900" dirty="0">
                          <a:solidFill>
                            <a:schemeClr val="tx1"/>
                          </a:solidFill>
                          <a:effectLst/>
                          <a:latin typeface="+mj-lt"/>
                        </a:rPr>
                        <a:t>AIDS Foundation of Chicago, Chicago, IL.</a:t>
                      </a:r>
                      <a:endParaRPr lang="en-US" sz="1900" dirty="0">
                        <a:solidFill>
                          <a:schemeClr val="tx1"/>
                        </a:solidFill>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s-AR" sz="1900" b="1" u="none" dirty="0">
                          <a:effectLst/>
                          <a:latin typeface="+mj-lt"/>
                        </a:rPr>
                        <a:t>Salud y Orgullo Mexicano </a:t>
                      </a:r>
                      <a:r>
                        <a:rPr lang="es-AR" sz="1900" u="none" dirty="0">
                          <a:effectLst/>
                          <a:latin typeface="+mj-lt"/>
                        </a:rPr>
                        <a:t>(</a:t>
                      </a:r>
                      <a:r>
                        <a:rPr lang="es-AR" sz="1900" u="none" dirty="0" err="1">
                          <a:effectLst/>
                          <a:latin typeface="+mj-lt"/>
                        </a:rPr>
                        <a:t>Health</a:t>
                      </a:r>
                      <a:r>
                        <a:rPr lang="es-AR" sz="1900" u="none" dirty="0">
                          <a:effectLst/>
                          <a:latin typeface="+mj-lt"/>
                        </a:rPr>
                        <a:t> and </a:t>
                      </a:r>
                      <a:r>
                        <a:rPr lang="es-AR" sz="1900" u="none" dirty="0" err="1">
                          <a:effectLst/>
                          <a:latin typeface="+mj-lt"/>
                        </a:rPr>
                        <a:t>Pride</a:t>
                      </a:r>
                      <a:r>
                        <a:rPr lang="es-AR" sz="1900" u="none" dirty="0">
                          <a:effectLst/>
                          <a:latin typeface="+mj-lt"/>
                        </a:rPr>
                        <a:t>)</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rPr>
                        <a:t>MSM</a:t>
                      </a: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extLst>
                  <a:ext uri="{0D108BD9-81ED-4DB2-BD59-A6C34878D82A}">
                    <a16:rowId xmlns:a16="http://schemas.microsoft.com/office/drawing/2014/main" val="289091195"/>
                  </a:ext>
                </a:extLst>
              </a:tr>
              <a:tr h="595663">
                <a:tc>
                  <a:txBody>
                    <a:bodyPr/>
                    <a:lstStyle/>
                    <a:p>
                      <a:pPr marL="0" marR="0">
                        <a:spcBef>
                          <a:spcPts val="0"/>
                        </a:spcBef>
                        <a:spcAft>
                          <a:spcPts val="0"/>
                        </a:spcAft>
                      </a:pPr>
                      <a:r>
                        <a:rPr lang="en-US" sz="1900" dirty="0">
                          <a:solidFill>
                            <a:schemeClr val="tx1"/>
                          </a:solidFill>
                          <a:effectLst/>
                          <a:latin typeface="+mj-lt"/>
                        </a:rPr>
                        <a:t>Core Center, Chicago, IL.</a:t>
                      </a:r>
                    </a:p>
                    <a:p>
                      <a:pPr marL="0" marR="0">
                        <a:spcBef>
                          <a:spcPts val="0"/>
                        </a:spcBef>
                        <a:spcAft>
                          <a:spcPts val="0"/>
                        </a:spcAft>
                      </a:pPr>
                      <a:r>
                        <a:rPr lang="en-US" sz="1900" dirty="0">
                          <a:solidFill>
                            <a:schemeClr val="tx1"/>
                          </a:solidFill>
                          <a:effectLst/>
                          <a:latin typeface="+mj-lt"/>
                        </a:rPr>
                        <a:t> </a:t>
                      </a:r>
                      <a:endParaRPr lang="en-US" sz="1900" dirty="0">
                        <a:solidFill>
                          <a:schemeClr val="tx1"/>
                        </a:solidFill>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rPr>
                        <a:t>Proyecto </a:t>
                      </a:r>
                      <a:r>
                        <a:rPr lang="en-US" sz="1900" b="1" u="none" dirty="0" err="1">
                          <a:effectLst/>
                          <a:latin typeface="+mj-lt"/>
                        </a:rPr>
                        <a:t>Promover</a:t>
                      </a:r>
                      <a:r>
                        <a:rPr lang="en-US" sz="1900" b="1" u="none" dirty="0">
                          <a:effectLst/>
                          <a:latin typeface="+mj-lt"/>
                        </a:rPr>
                        <a:t> </a:t>
                      </a:r>
                      <a:r>
                        <a:rPr lang="en-US" sz="1900" u="none" dirty="0">
                          <a:effectLst/>
                          <a:latin typeface="+mj-lt"/>
                        </a:rPr>
                        <a:t>(Promote Project)</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All genders</a:t>
                      </a:r>
                    </a:p>
                    <a:p>
                      <a:pPr marL="0" marR="0">
                        <a:spcBef>
                          <a:spcPts val="0"/>
                        </a:spcBef>
                        <a:spcAft>
                          <a:spcPts val="0"/>
                        </a:spcAft>
                      </a:pP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extLst>
                  <a:ext uri="{0D108BD9-81ED-4DB2-BD59-A6C34878D82A}">
                    <a16:rowId xmlns:a16="http://schemas.microsoft.com/office/drawing/2014/main" val="3371016899"/>
                  </a:ext>
                </a:extLst>
              </a:tr>
              <a:tr h="595663">
                <a:tc>
                  <a:txBody>
                    <a:bodyPr/>
                    <a:lstStyle/>
                    <a:p>
                      <a:pPr marL="0" marR="0">
                        <a:spcBef>
                          <a:spcPts val="0"/>
                        </a:spcBef>
                        <a:spcAft>
                          <a:spcPts val="0"/>
                        </a:spcAft>
                      </a:pPr>
                      <a:r>
                        <a:rPr lang="en-US" sz="1900" u="none" dirty="0">
                          <a:solidFill>
                            <a:schemeClr val="tx1"/>
                          </a:solidFill>
                          <a:effectLst/>
                          <a:latin typeface="+mj-lt"/>
                        </a:rPr>
                        <a:t>Prism Health</a:t>
                      </a:r>
                      <a:r>
                        <a:rPr lang="en-US" sz="1900" dirty="0">
                          <a:solidFill>
                            <a:schemeClr val="tx1"/>
                          </a:solidFill>
                          <a:effectLst/>
                          <a:latin typeface="+mj-lt"/>
                        </a:rPr>
                        <a:t>, Dallas, TX.</a:t>
                      </a:r>
                    </a:p>
                    <a:p>
                      <a:pPr marL="0" marR="0">
                        <a:spcBef>
                          <a:spcPts val="0"/>
                        </a:spcBef>
                        <a:spcAft>
                          <a:spcPts val="0"/>
                        </a:spcAft>
                      </a:pPr>
                      <a:r>
                        <a:rPr lang="en-US" sz="1900" dirty="0">
                          <a:solidFill>
                            <a:schemeClr val="tx1"/>
                          </a:solidFill>
                          <a:effectLst/>
                          <a:latin typeface="+mj-lt"/>
                        </a:rPr>
                        <a:t> </a:t>
                      </a:r>
                      <a:endParaRPr lang="en-US" sz="1900" dirty="0">
                        <a:solidFill>
                          <a:schemeClr val="tx1"/>
                        </a:solidFill>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err="1">
                          <a:effectLst/>
                          <a:latin typeface="+mj-lt"/>
                        </a:rPr>
                        <a:t>Viviendo</a:t>
                      </a:r>
                      <a:r>
                        <a:rPr lang="en-US" sz="1900" b="1" u="none" dirty="0">
                          <a:effectLst/>
                          <a:latin typeface="+mj-lt"/>
                        </a:rPr>
                        <a:t> </a:t>
                      </a:r>
                      <a:r>
                        <a:rPr lang="en-US" sz="1900" b="1" u="none" dirty="0" err="1">
                          <a:effectLst/>
                          <a:latin typeface="+mj-lt"/>
                        </a:rPr>
                        <a:t>Valiente</a:t>
                      </a:r>
                      <a:r>
                        <a:rPr lang="en-US" sz="1900" b="1" u="none" baseline="0" dirty="0">
                          <a:effectLst/>
                          <a:latin typeface="+mj-lt"/>
                        </a:rPr>
                        <a:t> </a:t>
                      </a:r>
                      <a:r>
                        <a:rPr lang="en-US" sz="1900" u="none" dirty="0">
                          <a:effectLst/>
                          <a:latin typeface="+mj-lt"/>
                        </a:rPr>
                        <a:t>(Living Brave)</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All genders</a:t>
                      </a:r>
                    </a:p>
                    <a:p>
                      <a:pPr marL="0" marR="0">
                        <a:spcBef>
                          <a:spcPts val="0"/>
                        </a:spcBef>
                        <a:spcAft>
                          <a:spcPts val="0"/>
                        </a:spcAft>
                      </a:pP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extLst>
                  <a:ext uri="{0D108BD9-81ED-4DB2-BD59-A6C34878D82A}">
                    <a16:rowId xmlns:a16="http://schemas.microsoft.com/office/drawing/2014/main" val="1103517498"/>
                  </a:ext>
                </a:extLst>
              </a:tr>
              <a:tr h="734150">
                <a:tc>
                  <a:txBody>
                    <a:bodyPr/>
                    <a:lstStyle/>
                    <a:p>
                      <a:pPr marL="0" marR="0">
                        <a:spcBef>
                          <a:spcPts val="0"/>
                        </a:spcBef>
                        <a:spcAft>
                          <a:spcPts val="0"/>
                        </a:spcAft>
                      </a:pPr>
                      <a:r>
                        <a:rPr lang="en-US" sz="1900" dirty="0">
                          <a:solidFill>
                            <a:schemeClr val="tx1"/>
                          </a:solidFill>
                          <a:effectLst/>
                          <a:latin typeface="+mj-lt"/>
                        </a:rPr>
                        <a:t>University of North Carolina, Chapel Hill, NC.</a:t>
                      </a:r>
                    </a:p>
                  </a:txBody>
                  <a:tcPr marL="64294" marR="64294" marT="0" marB="0">
                    <a:solidFill>
                      <a:srgbClr val="FFC000"/>
                    </a:solidFill>
                  </a:tcPr>
                </a:tc>
                <a:tc>
                  <a:txBody>
                    <a:bodyPr/>
                    <a:lstStyle/>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Enlaces </a:t>
                      </a:r>
                      <a:r>
                        <a:rPr lang="en-US" sz="1900" b="1" u="none" dirty="0" err="1">
                          <a:effectLst/>
                          <a:latin typeface="+mj-lt"/>
                          <a:ea typeface="Calibri" panose="020F0502020204030204" pitchFamily="34" charset="0"/>
                          <a:cs typeface="Times New Roman" panose="02020603050405020304" pitchFamily="18" charset="0"/>
                        </a:rPr>
                        <a:t>por</a:t>
                      </a:r>
                      <a:r>
                        <a:rPr lang="en-US" sz="1900" b="1" u="none" dirty="0">
                          <a:effectLst/>
                          <a:latin typeface="+mj-lt"/>
                          <a:ea typeface="Calibri" panose="020F0502020204030204" pitchFamily="34" charset="0"/>
                          <a:cs typeface="Times New Roman" panose="02020603050405020304" pitchFamily="18" charset="0"/>
                        </a:rPr>
                        <a:t> la </a:t>
                      </a:r>
                      <a:r>
                        <a:rPr lang="en-US" sz="1900" b="1" u="none" dirty="0" err="1">
                          <a:effectLst/>
                          <a:latin typeface="+mj-lt"/>
                          <a:ea typeface="Calibri" panose="020F0502020204030204" pitchFamily="34" charset="0"/>
                          <a:cs typeface="Times New Roman" panose="02020603050405020304" pitchFamily="18" charset="0"/>
                        </a:rPr>
                        <a:t>Salud</a:t>
                      </a:r>
                      <a:r>
                        <a:rPr lang="en-US" sz="1900" b="1" u="none" dirty="0">
                          <a:effectLst/>
                          <a:latin typeface="+mj-lt"/>
                          <a:ea typeface="Calibri" panose="020F0502020204030204" pitchFamily="34" charset="0"/>
                          <a:cs typeface="Times New Roman" panose="02020603050405020304" pitchFamily="18" charset="0"/>
                        </a:rPr>
                        <a:t> </a:t>
                      </a:r>
                      <a:r>
                        <a:rPr lang="en-US" sz="1900" u="none" dirty="0">
                          <a:effectLst/>
                          <a:latin typeface="+mj-lt"/>
                          <a:ea typeface="Calibri" panose="020F0502020204030204" pitchFamily="34" charset="0"/>
                          <a:cs typeface="Times New Roman" panose="02020603050405020304" pitchFamily="18" charset="0"/>
                        </a:rPr>
                        <a:t>(Linked</a:t>
                      </a:r>
                      <a:r>
                        <a:rPr lang="en-US" sz="1900" u="none" baseline="0" dirty="0">
                          <a:effectLst/>
                          <a:latin typeface="+mj-lt"/>
                          <a:ea typeface="Calibri" panose="020F0502020204030204" pitchFamily="34" charset="0"/>
                          <a:cs typeface="Times New Roman" panose="02020603050405020304" pitchFamily="18" charset="0"/>
                        </a:rPr>
                        <a:t> t</a:t>
                      </a:r>
                      <a:r>
                        <a:rPr lang="en-US" sz="1900" u="none" dirty="0">
                          <a:effectLst/>
                          <a:latin typeface="+mj-lt"/>
                          <a:ea typeface="Calibri" panose="020F0502020204030204" pitchFamily="34" charset="0"/>
                          <a:cs typeface="Times New Roman" panose="02020603050405020304" pitchFamily="18" charset="0"/>
                        </a:rPr>
                        <a:t>ogether for </a:t>
                      </a:r>
                      <a:r>
                        <a:rPr lang="en-US" sz="1900" u="none" dirty="0" smtClean="0">
                          <a:effectLst/>
                          <a:latin typeface="+mj-lt"/>
                          <a:ea typeface="Calibri" panose="020F0502020204030204" pitchFamily="34" charset="0"/>
                          <a:cs typeface="Times New Roman" panose="02020603050405020304" pitchFamily="18" charset="0"/>
                        </a:rPr>
                        <a:t>health)</a:t>
                      </a:r>
                      <a:endParaRPr lang="en-US" sz="1900" u="none" dirty="0">
                        <a:effectLst/>
                        <a:latin typeface="+mj-lt"/>
                        <a:ea typeface="Calibri" panose="020F0502020204030204" pitchFamily="34" charset="0"/>
                        <a:cs typeface="Times New Roman" panose="02020603050405020304" pitchFamily="18" charset="0"/>
                      </a:endParaRPr>
                    </a:p>
                  </a:txBody>
                  <a:tcPr marL="64294" marR="64294" marT="0" marB="0">
                    <a:solidFill>
                      <a:srgbClr val="FFC000"/>
                    </a:solidFill>
                  </a:tcPr>
                </a:tc>
                <a:tc>
                  <a:txBody>
                    <a:bodyPr/>
                    <a:lstStyle/>
                    <a:p>
                      <a:pPr marL="0" marR="0">
                        <a:spcBef>
                          <a:spcPts val="0"/>
                        </a:spcBef>
                        <a:spcAft>
                          <a:spcPts val="0"/>
                        </a:spcAft>
                      </a:pPr>
                      <a:r>
                        <a:rPr lang="en-US" sz="1900" b="1" u="none" strike="noStrike" dirty="0">
                          <a:effectLst/>
                          <a:latin typeface="+mj-lt"/>
                        </a:rPr>
                        <a:t> </a:t>
                      </a:r>
                      <a:r>
                        <a:rPr lang="en-US" sz="1900" b="1" u="none" strike="noStrike" dirty="0" smtClean="0">
                          <a:effectLst/>
                          <a:latin typeface="+mj-lt"/>
                        </a:rPr>
                        <a:t>MSM</a:t>
                      </a:r>
                      <a:r>
                        <a:rPr lang="en-US" sz="1900" b="1" u="none" strike="noStrike" baseline="0" dirty="0" smtClean="0">
                          <a:effectLst/>
                          <a:latin typeface="+mj-lt"/>
                        </a:rPr>
                        <a:t>/trans women</a:t>
                      </a:r>
                      <a:endParaRPr lang="en-US" sz="1900" b="1" u="none" strike="noStrike" dirty="0">
                        <a:effectLst/>
                        <a:latin typeface="+mj-lt"/>
                      </a:endParaRPr>
                    </a:p>
                  </a:txBody>
                  <a:tcPr marL="64294" marR="64294" marT="0" marB="0">
                    <a:solidFill>
                      <a:srgbClr val="FFC000"/>
                    </a:solidFill>
                  </a:tcPr>
                </a:tc>
                <a:extLst>
                  <a:ext uri="{0D108BD9-81ED-4DB2-BD59-A6C34878D82A}">
                    <a16:rowId xmlns:a16="http://schemas.microsoft.com/office/drawing/2014/main" val="3132899426"/>
                  </a:ext>
                </a:extLst>
              </a:tr>
              <a:tr h="5178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1" kern="1200" dirty="0">
                          <a:solidFill>
                            <a:schemeClr val="tx1"/>
                          </a:solidFill>
                          <a:effectLst/>
                          <a:latin typeface="+mj-lt"/>
                          <a:ea typeface="+mn-ea"/>
                          <a:cs typeface="+mn-cs"/>
                        </a:rPr>
                        <a:t>Gay Men’s Health Crisis, New York City</a:t>
                      </a:r>
                    </a:p>
                  </a:txBody>
                  <a:tcPr marL="64294" marR="64294" marT="0" marB="0">
                    <a:solidFill>
                      <a:schemeClr val="accent1">
                        <a:lumMod val="20000"/>
                        <a:lumOff val="80000"/>
                      </a:schemeClr>
                    </a:solidFill>
                  </a:tcPr>
                </a:tc>
                <a:tc>
                  <a:txBody>
                    <a:bodyPr/>
                    <a:lstStyle/>
                    <a:p>
                      <a:r>
                        <a:rPr lang="en-US" sz="1900" b="1" u="none" dirty="0">
                          <a:latin typeface="+mj-lt"/>
                        </a:rPr>
                        <a:t>LINK II</a:t>
                      </a:r>
                    </a:p>
                  </a:txBody>
                  <a:tcPr marL="64294" marR="64294" marT="0" marB="0">
                    <a:solidFill>
                      <a:schemeClr val="accent1">
                        <a:lumMod val="20000"/>
                        <a:lumOff val="80000"/>
                      </a:schemeClr>
                    </a:solidFill>
                  </a:tcPr>
                </a:tc>
                <a:tc>
                  <a:txBody>
                    <a:bodyPr/>
                    <a:lstStyle/>
                    <a:p>
                      <a:pPr marL="0" marR="0">
                        <a:spcBef>
                          <a:spcPts val="0"/>
                        </a:spcBef>
                        <a:spcAft>
                          <a:spcPts val="0"/>
                        </a:spcAft>
                      </a:pPr>
                      <a:r>
                        <a:rPr lang="en-US" sz="1900" b="1" dirty="0">
                          <a:effectLst/>
                          <a:latin typeface="+mj-lt"/>
                          <a:ea typeface="Calibri" panose="020F0502020204030204" pitchFamily="34" charset="0"/>
                          <a:cs typeface="Times New Roman" panose="02020603050405020304" pitchFamily="18" charset="0"/>
                        </a:rPr>
                        <a:t>MSM</a:t>
                      </a:r>
                    </a:p>
                  </a:txBody>
                  <a:tcPr marL="64294" marR="64294" marT="0" marB="0">
                    <a:solidFill>
                      <a:schemeClr val="accent1">
                        <a:lumMod val="20000"/>
                        <a:lumOff val="80000"/>
                      </a:schemeClr>
                    </a:solidFill>
                  </a:tcPr>
                </a:tc>
                <a:extLst>
                  <a:ext uri="{0D108BD9-81ED-4DB2-BD59-A6C34878D82A}">
                    <a16:rowId xmlns:a16="http://schemas.microsoft.com/office/drawing/2014/main" val="2288024204"/>
                  </a:ext>
                </a:extLst>
              </a:tr>
              <a:tr h="1191326">
                <a:tc>
                  <a:txBody>
                    <a:bodyPr/>
                    <a:lstStyle/>
                    <a:p>
                      <a:pPr marL="0" marR="0">
                        <a:spcBef>
                          <a:spcPts val="0"/>
                        </a:spcBef>
                        <a:spcAft>
                          <a:spcPts val="0"/>
                        </a:spcAft>
                      </a:pPr>
                      <a:r>
                        <a:rPr lang="en-US" sz="1900" dirty="0">
                          <a:solidFill>
                            <a:schemeClr val="tx1"/>
                          </a:solidFill>
                          <a:effectLst/>
                          <a:latin typeface="+mj-lt"/>
                        </a:rPr>
                        <a:t>New York City H+H, NY.</a:t>
                      </a:r>
                      <a:r>
                        <a:rPr lang="en-US" sz="1900" dirty="0">
                          <a:solidFill>
                            <a:schemeClr val="accent1"/>
                          </a:solidFill>
                          <a:effectLst/>
                          <a:latin typeface="+mj-lt"/>
                        </a:rPr>
                        <a:t> </a:t>
                      </a:r>
                    </a:p>
                    <a:p>
                      <a:pPr marL="0" marR="0">
                        <a:spcBef>
                          <a:spcPts val="0"/>
                        </a:spcBef>
                        <a:spcAft>
                          <a:spcPts val="0"/>
                        </a:spcAft>
                      </a:pPr>
                      <a:endParaRPr lang="en-US" sz="1900" dirty="0">
                        <a:solidFill>
                          <a:schemeClr val="tx1"/>
                        </a:solidFill>
                        <a:effectLst/>
                        <a:latin typeface="+mj-lt"/>
                        <a:ea typeface="Calibri" panose="020F0502020204030204" pitchFamily="34" charset="0"/>
                        <a:cs typeface="Times New Roman" panose="02020603050405020304" pitchFamily="18" charset="0"/>
                      </a:endParaRPr>
                    </a:p>
                  </a:txBody>
                  <a:tcPr marL="64294" marR="64294" marT="0" marB="0">
                    <a:solidFill>
                      <a:schemeClr val="accent1">
                        <a:lumMod val="20000"/>
                        <a:lumOff val="80000"/>
                      </a:schemeClr>
                    </a:solidFill>
                  </a:tcPr>
                </a:tc>
                <a:tc>
                  <a:txBody>
                    <a:bodyPr/>
                    <a:lstStyle/>
                    <a:p>
                      <a:pPr marL="0" marR="0">
                        <a:spcBef>
                          <a:spcPts val="0"/>
                        </a:spcBef>
                        <a:spcAft>
                          <a:spcPts val="0"/>
                        </a:spcAft>
                      </a:pPr>
                      <a:r>
                        <a:rPr lang="en-US" sz="1900" b="1" u="none" dirty="0">
                          <a:effectLst/>
                          <a:latin typeface="+mj-lt"/>
                        </a:rPr>
                        <a:t>Warm Transitions for Puerto Ricans After Incarceration</a:t>
                      </a: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chemeClr val="accent1">
                        <a:lumMod val="20000"/>
                        <a:lumOff val="80000"/>
                      </a:schemeClr>
                    </a:solidFill>
                  </a:tcPr>
                </a:tc>
                <a:tc>
                  <a:txBody>
                    <a:bodyPr/>
                    <a:lstStyle/>
                    <a:p>
                      <a:pPr marL="0" marR="0">
                        <a:spcBef>
                          <a:spcPts val="0"/>
                        </a:spcBef>
                        <a:spcAft>
                          <a:spcPts val="0"/>
                        </a:spcAft>
                      </a:pPr>
                      <a:r>
                        <a:rPr lang="en-US" sz="1900" b="1" u="none" dirty="0">
                          <a:effectLst/>
                          <a:latin typeface="+mj-lt"/>
                        </a:rPr>
                        <a:t>Incarcerated population</a:t>
                      </a:r>
                    </a:p>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All genders</a:t>
                      </a:r>
                    </a:p>
                    <a:p>
                      <a:pPr marL="0" marR="0">
                        <a:spcBef>
                          <a:spcPts val="0"/>
                        </a:spcBef>
                        <a:spcAft>
                          <a:spcPts val="0"/>
                        </a:spcAft>
                      </a:pP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chemeClr val="accent1">
                        <a:lumMod val="20000"/>
                        <a:lumOff val="80000"/>
                      </a:schemeClr>
                    </a:solidFill>
                  </a:tcPr>
                </a:tc>
                <a:extLst>
                  <a:ext uri="{0D108BD9-81ED-4DB2-BD59-A6C34878D82A}">
                    <a16:rowId xmlns:a16="http://schemas.microsoft.com/office/drawing/2014/main" val="797649126"/>
                  </a:ext>
                </a:extLst>
              </a:tr>
              <a:tr h="956679">
                <a:tc>
                  <a:txBody>
                    <a:bodyPr/>
                    <a:lstStyle/>
                    <a:p>
                      <a:pPr marL="0" marR="0">
                        <a:spcBef>
                          <a:spcPts val="0"/>
                        </a:spcBef>
                        <a:spcAft>
                          <a:spcPts val="0"/>
                        </a:spcAft>
                      </a:pPr>
                      <a:r>
                        <a:rPr lang="en-US" sz="1900" dirty="0">
                          <a:solidFill>
                            <a:schemeClr val="tx1"/>
                          </a:solidFill>
                          <a:effectLst/>
                          <a:latin typeface="+mj-lt"/>
                        </a:rPr>
                        <a:t>Philadelphia Fight, Philadelphia, PA.</a:t>
                      </a:r>
                    </a:p>
                    <a:p>
                      <a:pPr marL="0" marR="0">
                        <a:spcBef>
                          <a:spcPts val="0"/>
                        </a:spcBef>
                        <a:spcAft>
                          <a:spcPts val="0"/>
                        </a:spcAft>
                      </a:pPr>
                      <a:r>
                        <a:rPr lang="en-US" sz="1900" dirty="0">
                          <a:effectLst/>
                          <a:latin typeface="+mj-lt"/>
                        </a:rPr>
                        <a:t> </a:t>
                      </a:r>
                      <a:endParaRPr lang="en-US" sz="1900" dirty="0">
                        <a:effectLst/>
                        <a:latin typeface="+mj-lt"/>
                        <a:ea typeface="Calibri" panose="020F0502020204030204" pitchFamily="34" charset="0"/>
                        <a:cs typeface="Times New Roman" panose="02020603050405020304" pitchFamily="18" charset="0"/>
                      </a:endParaRPr>
                    </a:p>
                  </a:txBody>
                  <a:tcPr marL="64294" marR="64294" marT="0" marB="0">
                    <a:solidFill>
                      <a:schemeClr val="accent1">
                        <a:lumMod val="20000"/>
                        <a:lumOff val="80000"/>
                      </a:schemeClr>
                    </a:solidFill>
                  </a:tcPr>
                </a:tc>
                <a:tc>
                  <a:txBody>
                    <a:bodyPr/>
                    <a:lstStyle/>
                    <a:p>
                      <a:pPr marL="0" marR="0">
                        <a:spcBef>
                          <a:spcPts val="0"/>
                        </a:spcBef>
                        <a:spcAft>
                          <a:spcPts val="0"/>
                        </a:spcAft>
                      </a:pPr>
                      <a:r>
                        <a:rPr lang="en-US" sz="1900" b="1" u="none" dirty="0" err="1">
                          <a:effectLst/>
                          <a:latin typeface="+mj-lt"/>
                        </a:rPr>
                        <a:t>Clínica</a:t>
                      </a:r>
                      <a:r>
                        <a:rPr lang="en-US" sz="1900" b="1" u="none" dirty="0">
                          <a:effectLst/>
                          <a:latin typeface="+mj-lt"/>
                        </a:rPr>
                        <a:t> </a:t>
                      </a:r>
                      <a:r>
                        <a:rPr lang="en-US" sz="1900" b="1" u="none" dirty="0" err="1">
                          <a:effectLst/>
                          <a:latin typeface="+mj-lt"/>
                        </a:rPr>
                        <a:t>Bienestar</a:t>
                      </a:r>
                      <a:r>
                        <a:rPr lang="en-US" sz="1900" b="1" u="none" baseline="0" dirty="0">
                          <a:effectLst/>
                          <a:latin typeface="+mj-lt"/>
                        </a:rPr>
                        <a:t> </a:t>
                      </a:r>
                      <a:r>
                        <a:rPr lang="en-US" sz="1900" u="none" dirty="0">
                          <a:effectLst/>
                          <a:latin typeface="+mj-lt"/>
                        </a:rPr>
                        <a:t>(Wellness Clinic)</a:t>
                      </a:r>
                    </a:p>
                  </a:txBody>
                  <a:tcPr marL="64294" marR="64294" marT="0" marB="0">
                    <a:solidFill>
                      <a:schemeClr val="accent1">
                        <a:lumMod val="20000"/>
                        <a:lumOff val="80000"/>
                      </a:schemeClr>
                    </a:solidFill>
                  </a:tcPr>
                </a:tc>
                <a:tc>
                  <a:txBody>
                    <a:bodyPr/>
                    <a:lstStyle/>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Substance users</a:t>
                      </a:r>
                    </a:p>
                    <a:p>
                      <a:pPr marL="0" marR="0">
                        <a:spcBef>
                          <a:spcPts val="0"/>
                        </a:spcBef>
                        <a:spcAft>
                          <a:spcPts val="0"/>
                        </a:spcAft>
                      </a:pPr>
                      <a:r>
                        <a:rPr lang="en-US" sz="1900" b="1" u="none" dirty="0">
                          <a:effectLst/>
                          <a:latin typeface="+mj-lt"/>
                          <a:ea typeface="Calibri" panose="020F0502020204030204" pitchFamily="34" charset="0"/>
                          <a:cs typeface="Times New Roman" panose="02020603050405020304" pitchFamily="18" charset="0"/>
                        </a:rPr>
                        <a:t>All</a:t>
                      </a:r>
                      <a:r>
                        <a:rPr lang="en-US" sz="1900" b="1" u="none" baseline="0" dirty="0">
                          <a:effectLst/>
                          <a:latin typeface="+mj-lt"/>
                          <a:ea typeface="Calibri" panose="020F0502020204030204" pitchFamily="34" charset="0"/>
                          <a:cs typeface="Times New Roman" panose="02020603050405020304" pitchFamily="18" charset="0"/>
                        </a:rPr>
                        <a:t> genders</a:t>
                      </a:r>
                      <a:endParaRPr lang="en-US" sz="1900" b="1" u="none" dirty="0">
                        <a:effectLst/>
                        <a:latin typeface="+mj-lt"/>
                        <a:ea typeface="Calibri" panose="020F0502020204030204" pitchFamily="34" charset="0"/>
                        <a:cs typeface="Times New Roman" panose="02020603050405020304" pitchFamily="18" charset="0"/>
                      </a:endParaRPr>
                    </a:p>
                  </a:txBody>
                  <a:tcPr marL="64294" marR="64294" marT="0" marB="0">
                    <a:solidFill>
                      <a:schemeClr val="accent1">
                        <a:lumMod val="20000"/>
                        <a:lumOff val="80000"/>
                      </a:schemeClr>
                    </a:solidFill>
                  </a:tcPr>
                </a:tc>
                <a:extLst>
                  <a:ext uri="{0D108BD9-81ED-4DB2-BD59-A6C34878D82A}">
                    <a16:rowId xmlns:a16="http://schemas.microsoft.com/office/drawing/2014/main" val="2771104070"/>
                  </a:ext>
                </a:extLst>
              </a:tr>
            </a:tbl>
          </a:graphicData>
        </a:graphic>
      </p:graphicFrame>
      <p:sp>
        <p:nvSpPr>
          <p:cNvPr id="4" name="Rectangle 1"/>
          <p:cNvSpPr>
            <a:spLocks noChangeArrowheads="1"/>
          </p:cNvSpPr>
          <p:nvPr/>
        </p:nvSpPr>
        <p:spPr bwMode="auto">
          <a:xfrm>
            <a:off x="1853145" y="1755657"/>
            <a:ext cx="9207761" cy="34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5725" tIns="42863" rIns="85725" bIns="42863" numCol="1" anchor="ctr" anchorCtr="0" compatLnSpc="1">
            <a:prstTxWarp prst="textNoShape">
              <a:avLst/>
            </a:prstTxWarp>
            <a:spAutoFit/>
          </a:bodyPr>
          <a:lstStyle/>
          <a:p>
            <a:endParaRPr lang="en-US" sz="1688"/>
          </a:p>
        </p:txBody>
      </p:sp>
    </p:spTree>
    <p:extLst>
      <p:ext uri="{BB962C8B-B14F-4D97-AF65-F5344CB8AC3E}">
        <p14:creationId xmlns:p14="http://schemas.microsoft.com/office/powerpoint/2010/main" val="7945003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0058E3-C051-4BE5-A11B-E975B351583E}"/>
              </a:ext>
            </a:extLst>
          </p:cNvPr>
          <p:cNvPicPr>
            <a:picLocks noChangeAspect="1"/>
          </p:cNvPicPr>
          <p:nvPr/>
        </p:nvPicPr>
        <p:blipFill>
          <a:blip r:embed="rId2"/>
          <a:stretch>
            <a:fillRect/>
          </a:stretch>
        </p:blipFill>
        <p:spPr>
          <a:xfrm>
            <a:off x="884213" y="0"/>
            <a:ext cx="10423573" cy="5907505"/>
          </a:xfrm>
          <a:prstGeom prst="rect">
            <a:avLst/>
          </a:prstGeom>
        </p:spPr>
      </p:pic>
    </p:spTree>
    <p:extLst>
      <p:ext uri="{BB962C8B-B14F-4D97-AF65-F5344CB8AC3E}">
        <p14:creationId xmlns:p14="http://schemas.microsoft.com/office/powerpoint/2010/main" val="759446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E9BCD7-BEB1-4658-AA44-62D5895F0D9F}"/>
              </a:ext>
            </a:extLst>
          </p:cNvPr>
          <p:cNvPicPr>
            <a:picLocks noChangeAspect="1"/>
          </p:cNvPicPr>
          <p:nvPr/>
        </p:nvPicPr>
        <p:blipFill>
          <a:blip r:embed="rId2"/>
          <a:stretch>
            <a:fillRect/>
          </a:stretch>
        </p:blipFill>
        <p:spPr>
          <a:xfrm>
            <a:off x="873246" y="0"/>
            <a:ext cx="10445508" cy="5895474"/>
          </a:xfrm>
          <a:prstGeom prst="rect">
            <a:avLst/>
          </a:prstGeom>
        </p:spPr>
      </p:pic>
    </p:spTree>
    <p:extLst>
      <p:ext uri="{BB962C8B-B14F-4D97-AF65-F5344CB8AC3E}">
        <p14:creationId xmlns:p14="http://schemas.microsoft.com/office/powerpoint/2010/main" val="335795349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89BB0A-2F2A-415B-84FE-FD392C6A5250}"/>
              </a:ext>
            </a:extLst>
          </p:cNvPr>
          <p:cNvPicPr>
            <a:picLocks noChangeAspect="1"/>
          </p:cNvPicPr>
          <p:nvPr/>
        </p:nvPicPr>
        <p:blipFill>
          <a:blip r:embed="rId2"/>
          <a:stretch>
            <a:fillRect/>
          </a:stretch>
        </p:blipFill>
        <p:spPr>
          <a:xfrm>
            <a:off x="777706" y="0"/>
            <a:ext cx="10526860" cy="5928323"/>
          </a:xfrm>
          <a:prstGeom prst="rect">
            <a:avLst/>
          </a:prstGeom>
        </p:spPr>
      </p:pic>
      <p:sp>
        <p:nvSpPr>
          <p:cNvPr id="2" name="TextBox 1"/>
          <p:cNvSpPr txBox="1"/>
          <p:nvPr/>
        </p:nvSpPr>
        <p:spPr>
          <a:xfrm>
            <a:off x="10677832" y="5240593"/>
            <a:ext cx="137651" cy="32446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7115892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011E4-DBA9-4B45-BB72-3F3326EA3516}"/>
              </a:ext>
            </a:extLst>
          </p:cNvPr>
          <p:cNvPicPr>
            <a:picLocks noChangeAspect="1"/>
          </p:cNvPicPr>
          <p:nvPr/>
        </p:nvPicPr>
        <p:blipFill>
          <a:blip r:embed="rId2"/>
          <a:stretch>
            <a:fillRect/>
          </a:stretch>
        </p:blipFill>
        <p:spPr>
          <a:xfrm>
            <a:off x="860586" y="0"/>
            <a:ext cx="10470827" cy="5919538"/>
          </a:xfrm>
          <a:prstGeom prst="rect">
            <a:avLst/>
          </a:prstGeom>
        </p:spPr>
      </p:pic>
    </p:spTree>
    <p:extLst>
      <p:ext uri="{BB962C8B-B14F-4D97-AF65-F5344CB8AC3E}">
        <p14:creationId xmlns:p14="http://schemas.microsoft.com/office/powerpoint/2010/main" val="33653548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D7743-403F-4267-80BC-1F13E2FE6F82}"/>
              </a:ext>
            </a:extLst>
          </p:cNvPr>
          <p:cNvPicPr>
            <a:picLocks noChangeAspect="1"/>
          </p:cNvPicPr>
          <p:nvPr/>
        </p:nvPicPr>
        <p:blipFill>
          <a:blip r:embed="rId2"/>
          <a:stretch>
            <a:fillRect/>
          </a:stretch>
        </p:blipFill>
        <p:spPr>
          <a:xfrm>
            <a:off x="935442" y="0"/>
            <a:ext cx="10321115" cy="5895473"/>
          </a:xfrm>
          <a:prstGeom prst="rect">
            <a:avLst/>
          </a:prstGeom>
        </p:spPr>
      </p:pic>
      <p:sp>
        <p:nvSpPr>
          <p:cNvPr id="2" name="TextBox 1"/>
          <p:cNvSpPr txBox="1"/>
          <p:nvPr/>
        </p:nvSpPr>
        <p:spPr>
          <a:xfrm>
            <a:off x="6781800" y="4825999"/>
            <a:ext cx="2743200" cy="840230"/>
          </a:xfrm>
          <a:prstGeom prst="rect">
            <a:avLst/>
          </a:prstGeom>
          <a:noFill/>
        </p:spPr>
        <p:txBody>
          <a:bodyPr wrap="square" rtlCol="0">
            <a:spAutoFit/>
          </a:bodyPr>
          <a:lstStyle/>
          <a:p>
            <a:pPr>
              <a:lnSpc>
                <a:spcPct val="90000"/>
              </a:lnSpc>
            </a:pPr>
            <a:r>
              <a:rPr lang="en-US" b="1" dirty="0" err="1" smtClean="0">
                <a:solidFill>
                  <a:schemeClr val="tx1">
                    <a:lumMod val="75000"/>
                    <a:lumOff val="25000"/>
                  </a:schemeClr>
                </a:solidFill>
                <a:latin typeface="Arial Narrow" panose="020B0606020202030204" pitchFamily="34" charset="0"/>
              </a:rPr>
              <a:t>Anusha</a:t>
            </a:r>
            <a:r>
              <a:rPr lang="en-US" b="1" dirty="0" smtClean="0">
                <a:solidFill>
                  <a:schemeClr val="tx1">
                    <a:lumMod val="75000"/>
                    <a:lumOff val="25000"/>
                  </a:schemeClr>
                </a:solidFill>
                <a:latin typeface="Arial Narrow" panose="020B0606020202030204" pitchFamily="34" charset="0"/>
              </a:rPr>
              <a:t> Dayananda</a:t>
            </a:r>
          </a:p>
          <a:p>
            <a:pPr>
              <a:lnSpc>
                <a:spcPct val="90000"/>
              </a:lnSpc>
            </a:pPr>
            <a:r>
              <a:rPr lang="en-US" b="1" dirty="0" smtClean="0">
                <a:solidFill>
                  <a:srgbClr val="2929FF"/>
                </a:solidFill>
                <a:latin typeface="Arial Narrow" panose="020B0606020202030204" pitchFamily="34" charset="0"/>
                <a:hlinkClick r:id="rId3"/>
              </a:rPr>
              <a:t>Anusha@rdesystems.com</a:t>
            </a:r>
            <a:endParaRPr lang="en-US" b="1" dirty="0" smtClean="0">
              <a:solidFill>
                <a:srgbClr val="2929FF"/>
              </a:solidFill>
              <a:latin typeface="Arial Narrow" panose="020B0606020202030204" pitchFamily="34" charset="0"/>
            </a:endParaRPr>
          </a:p>
          <a:p>
            <a:pPr>
              <a:lnSpc>
                <a:spcPct val="90000"/>
              </a:lnSpc>
            </a:pPr>
            <a:endParaRPr lang="en-US" dirty="0" smtClean="0"/>
          </a:p>
        </p:txBody>
      </p:sp>
    </p:spTree>
    <p:extLst>
      <p:ext uri="{BB962C8B-B14F-4D97-AF65-F5344CB8AC3E}">
        <p14:creationId xmlns:p14="http://schemas.microsoft.com/office/powerpoint/2010/main" val="3901349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1524000" y="1781503"/>
            <a:ext cx="9144000" cy="4020207"/>
          </a:xfrm>
        </p:spPr>
        <p:txBody>
          <a:bodyPr>
            <a:normAutofit fontScale="92500" lnSpcReduction="20000"/>
          </a:bodyPr>
          <a:lstStyle/>
          <a:p>
            <a:pPr algn="l"/>
            <a:r>
              <a:rPr lang="en-US" sz="5200" dirty="0" smtClean="0"/>
              <a:t>Intervention </a:t>
            </a:r>
            <a:r>
              <a:rPr lang="en-US" sz="5200" dirty="0"/>
              <a:t>Components:</a:t>
            </a:r>
          </a:p>
          <a:p>
            <a:pPr marL="571500" indent="-571500" algn="l">
              <a:buFont typeface="Arial" charset="0"/>
              <a:buChar char="•"/>
            </a:pPr>
            <a:r>
              <a:rPr lang="en-US" sz="4600" dirty="0"/>
              <a:t>Outreach/Community engagement/stigma reduction</a:t>
            </a:r>
          </a:p>
          <a:p>
            <a:pPr marL="571500" indent="-571500" algn="l">
              <a:buFont typeface="Arial" charset="0"/>
              <a:buChar char="•"/>
            </a:pPr>
            <a:r>
              <a:rPr lang="en-US" sz="4600" dirty="0"/>
              <a:t>Linkage and retention in HIV care</a:t>
            </a:r>
          </a:p>
          <a:p>
            <a:pPr algn="l"/>
            <a:endParaRPr lang="en-US" sz="4600" dirty="0"/>
          </a:p>
          <a:p>
            <a:pPr marL="0" indent="0">
              <a:buNone/>
            </a:pPr>
            <a:endParaRPr lang="en-US" dirty="0"/>
          </a:p>
          <a:p>
            <a:pPr marL="0" indent="0">
              <a:buNone/>
            </a:pPr>
            <a:endParaRPr lang="en-US" dirty="0"/>
          </a:p>
          <a:p>
            <a:pPr marL="0" indent="0">
              <a:buNone/>
            </a:pPr>
            <a:r>
              <a:rPr lang="en-US" dirty="0"/>
              <a:t> </a:t>
            </a:r>
          </a:p>
          <a:p>
            <a:endParaRPr lang="en-US" dirty="0"/>
          </a:p>
        </p:txBody>
      </p:sp>
      <p:sp>
        <p:nvSpPr>
          <p:cNvPr id="2" name="Title 1"/>
          <p:cNvSpPr>
            <a:spLocks noGrp="1"/>
          </p:cNvSpPr>
          <p:nvPr>
            <p:ph type="ctrTitle"/>
          </p:nvPr>
        </p:nvSpPr>
        <p:spPr>
          <a:xfrm>
            <a:off x="1118937" y="252663"/>
            <a:ext cx="9549063" cy="1323889"/>
          </a:xfrm>
        </p:spPr>
        <p:txBody>
          <a:bodyPr>
            <a:normAutofit fontScale="90000"/>
          </a:bodyPr>
          <a:lstStyle/>
          <a:p>
            <a:r>
              <a:rPr lang="en-US" dirty="0"/>
              <a:t/>
            </a:r>
            <a:br>
              <a:rPr lang="en-US" dirty="0"/>
            </a:br>
            <a:r>
              <a:rPr lang="en-US" b="1" dirty="0" smtClean="0"/>
              <a:t>Description </a:t>
            </a:r>
            <a:r>
              <a:rPr lang="en-US" b="1" dirty="0"/>
              <a:t>of the Interventions</a:t>
            </a:r>
          </a:p>
        </p:txBody>
      </p:sp>
    </p:spTree>
    <p:extLst>
      <p:ext uri="{BB962C8B-B14F-4D97-AF65-F5344CB8AC3E}">
        <p14:creationId xmlns:p14="http://schemas.microsoft.com/office/powerpoint/2010/main" val="15438513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72966" y="214313"/>
            <a:ext cx="10846675" cy="571500"/>
          </a:xfrm>
        </p:spPr>
        <p:txBody>
          <a:bodyPr>
            <a:noAutofit/>
          </a:bodyPr>
          <a:lstStyle/>
          <a:p>
            <a:r>
              <a:rPr lang="en-US" sz="3600" b="1" dirty="0"/>
              <a:t>Outreach/Community Engagement/Stigma Reduction</a:t>
            </a:r>
          </a:p>
        </p:txBody>
      </p:sp>
      <p:sp>
        <p:nvSpPr>
          <p:cNvPr id="8" name="Content Placeholder 7"/>
          <p:cNvSpPr>
            <a:spLocks noGrp="1"/>
          </p:cNvSpPr>
          <p:nvPr>
            <p:ph idx="4294967295"/>
          </p:nvPr>
        </p:nvSpPr>
        <p:spPr>
          <a:xfrm>
            <a:off x="1952625" y="1000125"/>
            <a:ext cx="8143875" cy="6286500"/>
          </a:xfrm>
        </p:spPr>
        <p:txBody>
          <a:bodyPr/>
          <a:lstStyle/>
          <a:p>
            <a:pPr marL="0" indent="0">
              <a:spcBef>
                <a:spcPts val="0"/>
              </a:spcBef>
              <a:buNone/>
            </a:pPr>
            <a:r>
              <a:rPr lang="en-US" dirty="0"/>
              <a:t>-</a:t>
            </a:r>
            <a:endParaRPr lang="en-US" sz="2250" dirty="0"/>
          </a:p>
        </p:txBody>
      </p:sp>
      <p:graphicFrame>
        <p:nvGraphicFramePr>
          <p:cNvPr id="3" name="Table 2" descr="Outreach, community engagement and stigma reduction intervention activities conducted by demonstration sites"/>
          <p:cNvGraphicFramePr>
            <a:graphicFrameLocks noGrp="1"/>
          </p:cNvGraphicFramePr>
          <p:nvPr>
            <p:extLst>
              <p:ext uri="{D42A27DB-BD31-4B8C-83A1-F6EECF244321}">
                <p14:modId xmlns:p14="http://schemas.microsoft.com/office/powerpoint/2010/main" val="3929862584"/>
              </p:ext>
            </p:extLst>
          </p:nvPr>
        </p:nvGraphicFramePr>
        <p:xfrm>
          <a:off x="47297" y="785815"/>
          <a:ext cx="12144703" cy="4703122"/>
        </p:xfrm>
        <a:graphic>
          <a:graphicData uri="http://schemas.openxmlformats.org/drawingml/2006/table">
            <a:tbl>
              <a:tblPr firstRow="1" bandRow="1">
                <a:tableStyleId>{5C22544A-7EE6-4342-B048-85BDC9FD1C3A}</a:tableStyleId>
              </a:tblPr>
              <a:tblGrid>
                <a:gridCol w="9317039">
                  <a:extLst>
                    <a:ext uri="{9D8B030D-6E8A-4147-A177-3AD203B41FA5}">
                      <a16:colId xmlns:a16="http://schemas.microsoft.com/office/drawing/2014/main" val="180978193"/>
                    </a:ext>
                  </a:extLst>
                </a:gridCol>
                <a:gridCol w="2827664">
                  <a:extLst>
                    <a:ext uri="{9D8B030D-6E8A-4147-A177-3AD203B41FA5}">
                      <a16:colId xmlns:a16="http://schemas.microsoft.com/office/drawing/2014/main" val="1723817088"/>
                    </a:ext>
                  </a:extLst>
                </a:gridCol>
              </a:tblGrid>
              <a:tr h="643948">
                <a:tc>
                  <a:txBody>
                    <a:bodyPr/>
                    <a:lstStyle/>
                    <a:p>
                      <a:r>
                        <a:rPr lang="en-US" sz="1900" b="0" dirty="0">
                          <a:solidFill>
                            <a:schemeClr val="tx1"/>
                          </a:solidFill>
                        </a:rPr>
                        <a:t>Social </a:t>
                      </a:r>
                      <a:r>
                        <a:rPr lang="en-US" sz="1900" b="0" dirty="0" smtClean="0">
                          <a:solidFill>
                            <a:schemeClr val="tx1"/>
                          </a:solidFill>
                        </a:rPr>
                        <a:t>marketing:</a:t>
                      </a:r>
                      <a:r>
                        <a:rPr lang="en-US" sz="1900" b="0" baseline="0" dirty="0" smtClean="0">
                          <a:solidFill>
                            <a:schemeClr val="tx1"/>
                          </a:solidFill>
                        </a:rPr>
                        <a:t> </a:t>
                      </a:r>
                      <a:r>
                        <a:rPr lang="en-US" sz="1900" b="0" dirty="0" smtClean="0">
                          <a:solidFill>
                            <a:schemeClr val="tx1"/>
                          </a:solidFill>
                        </a:rPr>
                        <a:t>Printed </a:t>
                      </a:r>
                      <a:r>
                        <a:rPr lang="en-US" sz="1900" b="0" dirty="0">
                          <a:solidFill>
                            <a:schemeClr val="tx1"/>
                          </a:solidFill>
                        </a:rPr>
                        <a:t>materials</a:t>
                      </a:r>
                      <a:r>
                        <a:rPr lang="en-US" sz="1900" b="0" baseline="0" dirty="0">
                          <a:solidFill>
                            <a:schemeClr val="tx1"/>
                          </a:solidFill>
                        </a:rPr>
                        <a:t> &amp; other </a:t>
                      </a:r>
                      <a:r>
                        <a:rPr lang="en-US" sz="1900" b="0" baseline="0" dirty="0" smtClean="0">
                          <a:solidFill>
                            <a:schemeClr val="tx1"/>
                          </a:solidFill>
                        </a:rPr>
                        <a:t>media</a:t>
                      </a:r>
                      <a:endParaRPr lang="en-US" sz="1900" b="0" dirty="0">
                        <a:solidFill>
                          <a:schemeClr val="tx1"/>
                        </a:solidFill>
                      </a:endParaRPr>
                    </a:p>
                  </a:txBody>
                  <a:tcPr marL="85725" marR="85725" marT="42863" marB="42863">
                    <a:solidFill>
                      <a:schemeClr val="accent1">
                        <a:lumMod val="20000"/>
                        <a:lumOff val="80000"/>
                      </a:schemeClr>
                    </a:solidFill>
                  </a:tcPr>
                </a:tc>
                <a:tc>
                  <a:txBody>
                    <a:bodyPr/>
                    <a:lstStyle/>
                    <a:p>
                      <a:r>
                        <a:rPr lang="en-US" sz="1900" b="0" dirty="0">
                          <a:solidFill>
                            <a:schemeClr val="tx1"/>
                          </a:solidFill>
                        </a:rPr>
                        <a:t>ALL SITES</a:t>
                      </a:r>
                    </a:p>
                    <a:p>
                      <a:endParaRPr lang="en-US" sz="1900" dirty="0"/>
                    </a:p>
                  </a:txBody>
                  <a:tcPr marL="85725" marR="85725" marT="42863" marB="42863">
                    <a:solidFill>
                      <a:schemeClr val="accent1">
                        <a:lumMod val="20000"/>
                        <a:lumOff val="80000"/>
                      </a:schemeClr>
                    </a:solidFill>
                  </a:tcPr>
                </a:tc>
                <a:extLst>
                  <a:ext uri="{0D108BD9-81ED-4DB2-BD59-A6C34878D82A}">
                    <a16:rowId xmlns:a16="http://schemas.microsoft.com/office/drawing/2014/main" val="875278418"/>
                  </a:ext>
                </a:extLst>
              </a:tr>
              <a:tr h="4245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latin typeface="+mn-lt"/>
                          <a:cs typeface="Arial" panose="020B0604020202020204" pitchFamily="34" charset="0"/>
                        </a:rPr>
                        <a:t>In-reach within </a:t>
                      </a:r>
                      <a:r>
                        <a:rPr lang="en-US" sz="1900" dirty="0" smtClean="0">
                          <a:latin typeface="+mn-lt"/>
                          <a:cs typeface="Arial" panose="020B0604020202020204" pitchFamily="34" charset="0"/>
                        </a:rPr>
                        <a:t>agency</a:t>
                      </a:r>
                      <a:endParaRPr lang="en-US" sz="1900" dirty="0">
                        <a:latin typeface="+mn-lt"/>
                        <a:cs typeface="Arial" panose="020B0604020202020204" pitchFamily="34" charset="0"/>
                      </a:endParaRPr>
                    </a:p>
                  </a:txBody>
                  <a:tcPr marL="85725" marR="85725" marT="42863" marB="42863"/>
                </a:tc>
                <a:tc>
                  <a:txBody>
                    <a:bodyPr/>
                    <a:lstStyle/>
                    <a:p>
                      <a:r>
                        <a:rPr lang="en-US" sz="1900" dirty="0"/>
                        <a:t>ALL</a:t>
                      </a:r>
                      <a:r>
                        <a:rPr lang="en-US" sz="1900" baseline="0" dirty="0"/>
                        <a:t> SITES</a:t>
                      </a:r>
                      <a:endParaRPr lang="en-US" sz="1900" dirty="0"/>
                    </a:p>
                  </a:txBody>
                  <a:tcPr marL="85725" marR="85725" marT="42863" marB="42863"/>
                </a:tc>
                <a:extLst>
                  <a:ext uri="{0D108BD9-81ED-4DB2-BD59-A6C34878D82A}">
                    <a16:rowId xmlns:a16="http://schemas.microsoft.com/office/drawing/2014/main" val="3960014878"/>
                  </a:ext>
                </a:extLst>
              </a:tr>
              <a:tr h="4078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dirty="0"/>
                        <a:t>Community partnerships/Outreach to</a:t>
                      </a:r>
                      <a:r>
                        <a:rPr lang="en-US" sz="1900" baseline="0" dirty="0"/>
                        <a:t> </a:t>
                      </a:r>
                      <a:r>
                        <a:rPr lang="en-US" sz="1900" dirty="0"/>
                        <a:t>stakeholders </a:t>
                      </a:r>
                    </a:p>
                  </a:txBody>
                  <a:tcPr marL="85725" marR="85725" marT="42863" marB="42863"/>
                </a:tc>
                <a:tc>
                  <a:txBody>
                    <a:bodyPr/>
                    <a:lstStyle/>
                    <a:p>
                      <a:r>
                        <a:rPr lang="en-US" sz="1900" dirty="0"/>
                        <a:t>ALL SITES</a:t>
                      </a:r>
                    </a:p>
                  </a:txBody>
                  <a:tcPr marL="85725" marR="85725" marT="42863" marB="42863"/>
                </a:tc>
                <a:extLst>
                  <a:ext uri="{0D108BD9-81ED-4DB2-BD59-A6C34878D82A}">
                    <a16:rowId xmlns:a16="http://schemas.microsoft.com/office/drawing/2014/main" val="2897572458"/>
                  </a:ext>
                </a:extLst>
              </a:tr>
              <a:tr h="643948">
                <a:tc>
                  <a:txBody>
                    <a:bodyPr/>
                    <a:lstStyle/>
                    <a:p>
                      <a:pPr marL="0" marR="0" indent="0">
                        <a:spcBef>
                          <a:spcPts val="0"/>
                        </a:spcBef>
                        <a:spcAft>
                          <a:spcPts val="0"/>
                        </a:spcAft>
                        <a:buNone/>
                      </a:pPr>
                      <a:r>
                        <a:rPr lang="en-US" sz="1900" dirty="0"/>
                        <a:t>Social Media advertising, education, and recruitment</a:t>
                      </a:r>
                    </a:p>
                    <a:p>
                      <a:pPr marL="0" marR="0" indent="0">
                        <a:spcBef>
                          <a:spcPts val="0"/>
                        </a:spcBef>
                        <a:spcAft>
                          <a:spcPts val="0"/>
                        </a:spcAft>
                        <a:buNone/>
                      </a:pPr>
                      <a:endParaRPr lang="en-US" sz="1900" dirty="0"/>
                    </a:p>
                  </a:txBody>
                  <a:tcPr marL="85725" marR="85725" marT="42863" marB="42863"/>
                </a:tc>
                <a:tc>
                  <a:txBody>
                    <a:bodyPr/>
                    <a:lstStyle/>
                    <a:p>
                      <a:r>
                        <a:rPr lang="en-US" sz="1900" dirty="0"/>
                        <a:t>SOME</a:t>
                      </a:r>
                      <a:r>
                        <a:rPr lang="en-US" sz="1900" baseline="0" dirty="0"/>
                        <a:t> SITES</a:t>
                      </a:r>
                      <a:endParaRPr lang="en-US" sz="1900" dirty="0"/>
                    </a:p>
                  </a:txBody>
                  <a:tcPr marL="85725" marR="85725" marT="42863" marB="42863"/>
                </a:tc>
                <a:extLst>
                  <a:ext uri="{0D108BD9-81ED-4DB2-BD59-A6C34878D82A}">
                    <a16:rowId xmlns:a16="http://schemas.microsoft.com/office/drawing/2014/main" val="2099355218"/>
                  </a:ext>
                </a:extLst>
              </a:tr>
              <a:tr h="1069100">
                <a:tc>
                  <a:txBody>
                    <a:bodyPr/>
                    <a:lstStyle/>
                    <a:p>
                      <a:pPr marL="0" marR="0" indent="0">
                        <a:spcBef>
                          <a:spcPts val="0"/>
                        </a:spcBef>
                        <a:spcAft>
                          <a:spcPts val="0"/>
                        </a:spcAft>
                        <a:buNone/>
                      </a:pPr>
                      <a:r>
                        <a:rPr lang="en-US" sz="1900" dirty="0" smtClean="0"/>
                        <a:t>Social Networking</a:t>
                      </a:r>
                    </a:p>
                    <a:p>
                      <a:pPr marL="0" marR="0" indent="0">
                        <a:spcBef>
                          <a:spcPts val="0"/>
                        </a:spcBef>
                        <a:spcAft>
                          <a:spcPts val="0"/>
                        </a:spcAft>
                        <a:buNone/>
                      </a:pPr>
                      <a:r>
                        <a:rPr lang="en-US" sz="1900" dirty="0" smtClean="0"/>
                        <a:t>-Venue-based/Community </a:t>
                      </a:r>
                      <a:r>
                        <a:rPr lang="en-US" sz="1900" dirty="0"/>
                        <a:t>Outreach:  </a:t>
                      </a:r>
                      <a:r>
                        <a:rPr lang="en-US" sz="1900" dirty="0" smtClean="0"/>
                        <a:t>Health </a:t>
                      </a:r>
                      <a:r>
                        <a:rPr lang="en-US" sz="1900" dirty="0"/>
                        <a:t>education/Stigma  reduction group/individual   </a:t>
                      </a:r>
                    </a:p>
                    <a:p>
                      <a:pPr marL="0" marR="0" indent="0">
                        <a:spcBef>
                          <a:spcPts val="0"/>
                        </a:spcBef>
                        <a:spcAft>
                          <a:spcPts val="0"/>
                        </a:spcAft>
                        <a:buNone/>
                      </a:pPr>
                      <a:r>
                        <a:rPr lang="en-US" sz="1900" dirty="0" smtClean="0"/>
                        <a:t>educational sessions</a:t>
                      </a:r>
                      <a:r>
                        <a:rPr lang="en-US" sz="1900" baseline="0" dirty="0" smtClean="0"/>
                        <a:t> and </a:t>
                      </a:r>
                      <a:r>
                        <a:rPr lang="en-US" sz="1900" dirty="0" smtClean="0"/>
                        <a:t>presentations</a:t>
                      </a:r>
                      <a:endParaRPr lang="en-US" sz="1900" dirty="0"/>
                    </a:p>
                  </a:txBody>
                  <a:tcPr marL="85725" marR="85725" marT="42863" marB="42863"/>
                </a:tc>
                <a:tc>
                  <a:txBody>
                    <a:bodyPr/>
                    <a:lstStyle/>
                    <a:p>
                      <a:r>
                        <a:rPr lang="en-US" sz="1900" dirty="0"/>
                        <a:t>SOME</a:t>
                      </a:r>
                      <a:r>
                        <a:rPr lang="en-US" sz="1900" baseline="0" dirty="0"/>
                        <a:t> </a:t>
                      </a:r>
                      <a:r>
                        <a:rPr lang="en-US" sz="1900" dirty="0"/>
                        <a:t>SITES</a:t>
                      </a:r>
                    </a:p>
                  </a:txBody>
                  <a:tcPr marL="85725" marR="85725" marT="42863" marB="42863"/>
                </a:tc>
                <a:extLst>
                  <a:ext uri="{0D108BD9-81ED-4DB2-BD59-A6C34878D82A}">
                    <a16:rowId xmlns:a16="http://schemas.microsoft.com/office/drawing/2014/main" val="2599195669"/>
                  </a:ext>
                </a:extLst>
              </a:tr>
              <a:tr h="643948">
                <a:tc>
                  <a:txBody>
                    <a:bodyPr/>
                    <a:lstStyle/>
                    <a:p>
                      <a:pPr marL="0" marR="0" indent="0">
                        <a:spcBef>
                          <a:spcPts val="0"/>
                        </a:spcBef>
                        <a:spcAft>
                          <a:spcPts val="0"/>
                        </a:spcAft>
                        <a:buNone/>
                      </a:pPr>
                      <a:r>
                        <a:rPr lang="en-US" sz="1900" dirty="0"/>
                        <a:t>Referrals and</a:t>
                      </a:r>
                      <a:r>
                        <a:rPr lang="en-US" sz="1900" baseline="0" dirty="0"/>
                        <a:t> c</a:t>
                      </a:r>
                      <a:r>
                        <a:rPr lang="en-US" sz="1900" dirty="0"/>
                        <a:t>ollaboration</a:t>
                      </a:r>
                      <a:r>
                        <a:rPr lang="en-US" sz="1900" baseline="0" dirty="0"/>
                        <a:t> </a:t>
                      </a:r>
                      <a:r>
                        <a:rPr lang="en-US" sz="1900" dirty="0"/>
                        <a:t>w/HIV testing services (non-RWHAP funded)</a:t>
                      </a:r>
                    </a:p>
                    <a:p>
                      <a:pPr marL="0" marR="0" indent="0">
                        <a:spcBef>
                          <a:spcPts val="0"/>
                        </a:spcBef>
                        <a:spcAft>
                          <a:spcPts val="0"/>
                        </a:spcAft>
                        <a:buNone/>
                      </a:pPr>
                      <a:endParaRPr lang="en-US" sz="1900" dirty="0"/>
                    </a:p>
                  </a:txBody>
                  <a:tcPr marL="85725" marR="85725" marT="42863" marB="42863"/>
                </a:tc>
                <a:tc>
                  <a:txBody>
                    <a:bodyPr/>
                    <a:lstStyle/>
                    <a:p>
                      <a:r>
                        <a:rPr lang="en-US" sz="1900" dirty="0"/>
                        <a:t>FEW</a:t>
                      </a:r>
                      <a:r>
                        <a:rPr lang="en-US" sz="1900" baseline="0" dirty="0"/>
                        <a:t> SITES</a:t>
                      </a:r>
                      <a:endParaRPr lang="en-US" sz="1900" dirty="0"/>
                    </a:p>
                  </a:txBody>
                  <a:tcPr marL="85725" marR="85725" marT="42863" marB="42863"/>
                </a:tc>
                <a:extLst>
                  <a:ext uri="{0D108BD9-81ED-4DB2-BD59-A6C34878D82A}">
                    <a16:rowId xmlns:a16="http://schemas.microsoft.com/office/drawing/2014/main" val="3322086113"/>
                  </a:ext>
                </a:extLst>
              </a:tr>
              <a:tr h="807095">
                <a:tc>
                  <a:txBody>
                    <a:bodyPr/>
                    <a:lstStyle/>
                    <a:p>
                      <a:r>
                        <a:rPr lang="en-US" sz="1900" dirty="0"/>
                        <a:t>Medical </a:t>
                      </a:r>
                      <a:r>
                        <a:rPr lang="en-US" sz="1900" dirty="0" smtClean="0"/>
                        <a:t>providers (jail </a:t>
                      </a:r>
                      <a:r>
                        <a:rPr lang="en-US" sz="1900" dirty="0"/>
                        <a:t>and </a:t>
                      </a:r>
                      <a:r>
                        <a:rPr lang="en-US" sz="1900" dirty="0" smtClean="0"/>
                        <a:t>community)</a:t>
                      </a:r>
                      <a:r>
                        <a:rPr lang="en-US" sz="1900" baseline="0" dirty="0" smtClean="0"/>
                        <a:t> </a:t>
                      </a:r>
                      <a:r>
                        <a:rPr lang="en-US" sz="1900" dirty="0" smtClean="0"/>
                        <a:t>trained </a:t>
                      </a:r>
                      <a:r>
                        <a:rPr lang="en-US" sz="1900" dirty="0"/>
                        <a:t>on culturally appropriate care to Puerto Ricans in </a:t>
                      </a:r>
                      <a:r>
                        <a:rPr lang="en-US" sz="1900" dirty="0" smtClean="0"/>
                        <a:t>jail</a:t>
                      </a:r>
                      <a:endParaRPr lang="en-US" sz="1900" dirty="0"/>
                    </a:p>
                  </a:txBody>
                  <a:tcPr marL="85725" marR="85725" marT="42863" marB="42863"/>
                </a:tc>
                <a:tc>
                  <a:txBody>
                    <a:bodyPr/>
                    <a:lstStyle/>
                    <a:p>
                      <a:r>
                        <a:rPr lang="en-US" sz="1900" dirty="0"/>
                        <a:t>1 SITE</a:t>
                      </a:r>
                    </a:p>
                  </a:txBody>
                  <a:tcPr marL="85725" marR="85725" marT="42863" marB="42863"/>
                </a:tc>
                <a:extLst>
                  <a:ext uri="{0D108BD9-81ED-4DB2-BD59-A6C34878D82A}">
                    <a16:rowId xmlns:a16="http://schemas.microsoft.com/office/drawing/2014/main" val="3139946920"/>
                  </a:ext>
                </a:extLst>
              </a:tr>
            </a:tbl>
          </a:graphicData>
        </a:graphic>
      </p:graphicFrame>
    </p:spTree>
    <p:extLst>
      <p:ext uri="{BB962C8B-B14F-4D97-AF65-F5344CB8AC3E}">
        <p14:creationId xmlns:p14="http://schemas.microsoft.com/office/powerpoint/2010/main" val="20168734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xample of recruitment and promotion material."/>
          <p:cNvPicPr>
            <a:picLocks noChangeAspect="1"/>
          </p:cNvPicPr>
          <p:nvPr/>
        </p:nvPicPr>
        <p:blipFill>
          <a:blip r:embed="rId3" cstate="print"/>
          <a:stretch>
            <a:fillRect/>
          </a:stretch>
        </p:blipFill>
        <p:spPr>
          <a:xfrm>
            <a:off x="2151736" y="0"/>
            <a:ext cx="8706677" cy="6858000"/>
          </a:xfrm>
          <a:prstGeom prst="rect">
            <a:avLst/>
          </a:prstGeom>
        </p:spPr>
      </p:pic>
    </p:spTree>
    <p:extLst>
      <p:ext uri="{BB962C8B-B14F-4D97-AF65-F5344CB8AC3E}">
        <p14:creationId xmlns:p14="http://schemas.microsoft.com/office/powerpoint/2010/main" val="42704156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809750" y="0"/>
            <a:ext cx="8429625" cy="1000125"/>
          </a:xfrm>
        </p:spPr>
        <p:txBody>
          <a:bodyPr>
            <a:normAutofit/>
          </a:bodyPr>
          <a:lstStyle/>
          <a:p>
            <a:r>
              <a:rPr lang="en-US" sz="3600" b="1" dirty="0"/>
              <a:t>Linkage/Retention in HIV Care </a:t>
            </a:r>
          </a:p>
        </p:txBody>
      </p:sp>
      <p:sp>
        <p:nvSpPr>
          <p:cNvPr id="8" name="Content Placeholder 7"/>
          <p:cNvSpPr>
            <a:spLocks noGrp="1"/>
          </p:cNvSpPr>
          <p:nvPr>
            <p:ph idx="4294967295"/>
          </p:nvPr>
        </p:nvSpPr>
        <p:spPr>
          <a:xfrm>
            <a:off x="1952625" y="1000125"/>
            <a:ext cx="8143875" cy="6286500"/>
          </a:xfrm>
        </p:spPr>
        <p:txBody>
          <a:bodyPr/>
          <a:lstStyle/>
          <a:p>
            <a:pPr marL="0" indent="0">
              <a:spcBef>
                <a:spcPts val="0"/>
              </a:spcBef>
              <a:buNone/>
            </a:pPr>
            <a:r>
              <a:rPr lang="en-US" dirty="0"/>
              <a:t>-</a:t>
            </a:r>
            <a:endParaRPr lang="en-US" sz="2250" dirty="0"/>
          </a:p>
        </p:txBody>
      </p:sp>
      <p:graphicFrame>
        <p:nvGraphicFramePr>
          <p:cNvPr id="3" name="Table 2" descr="Linkage and retention in care intervention activities conducted by demonstration sites"/>
          <p:cNvGraphicFramePr>
            <a:graphicFrameLocks noGrp="1"/>
          </p:cNvGraphicFramePr>
          <p:nvPr>
            <p:extLst>
              <p:ext uri="{D42A27DB-BD31-4B8C-83A1-F6EECF244321}">
                <p14:modId xmlns:p14="http://schemas.microsoft.com/office/powerpoint/2010/main" val="364055575"/>
              </p:ext>
            </p:extLst>
          </p:nvPr>
        </p:nvGraphicFramePr>
        <p:xfrm>
          <a:off x="0" y="1000126"/>
          <a:ext cx="12192000" cy="6005408"/>
        </p:xfrm>
        <a:graphic>
          <a:graphicData uri="http://schemas.openxmlformats.org/drawingml/2006/table">
            <a:tbl>
              <a:tblPr firstRow="1" bandRow="1">
                <a:tableStyleId>{5C22544A-7EE6-4342-B048-85BDC9FD1C3A}</a:tableStyleId>
              </a:tblPr>
              <a:tblGrid>
                <a:gridCol w="10332396">
                  <a:extLst>
                    <a:ext uri="{9D8B030D-6E8A-4147-A177-3AD203B41FA5}">
                      <a16:colId xmlns:a16="http://schemas.microsoft.com/office/drawing/2014/main" val="180978193"/>
                    </a:ext>
                  </a:extLst>
                </a:gridCol>
                <a:gridCol w="1859604">
                  <a:extLst>
                    <a:ext uri="{9D8B030D-6E8A-4147-A177-3AD203B41FA5}">
                      <a16:colId xmlns:a16="http://schemas.microsoft.com/office/drawing/2014/main" val="1723817088"/>
                    </a:ext>
                  </a:extLst>
                </a:gridCol>
              </a:tblGrid>
              <a:tr h="934832">
                <a:tc>
                  <a:txBody>
                    <a:bodyPr/>
                    <a:lstStyle/>
                    <a:p>
                      <a:r>
                        <a:rPr lang="en-US" sz="2300" b="0" dirty="0">
                          <a:solidFill>
                            <a:schemeClr val="tx1"/>
                          </a:solidFill>
                        </a:rPr>
                        <a:t>One-on-one navigational services and emotional support</a:t>
                      </a:r>
                    </a:p>
                  </a:txBody>
                  <a:tcPr marL="85725" marR="85725" marT="42863" marB="42863">
                    <a:solidFill>
                      <a:schemeClr val="accent1">
                        <a:lumMod val="20000"/>
                        <a:lumOff val="80000"/>
                      </a:schemeClr>
                    </a:solidFill>
                  </a:tcPr>
                </a:tc>
                <a:tc>
                  <a:txBody>
                    <a:bodyPr/>
                    <a:lstStyle/>
                    <a:p>
                      <a:r>
                        <a:rPr lang="en-US" sz="2300" b="0" dirty="0">
                          <a:solidFill>
                            <a:schemeClr val="tx1"/>
                          </a:solidFill>
                        </a:rPr>
                        <a:t>ALL SITES</a:t>
                      </a:r>
                    </a:p>
                    <a:p>
                      <a:endParaRPr lang="en-US" sz="2300" b="0" dirty="0"/>
                    </a:p>
                  </a:txBody>
                  <a:tcPr marL="85725" marR="85725" marT="42863" marB="42863">
                    <a:solidFill>
                      <a:schemeClr val="accent1">
                        <a:lumMod val="20000"/>
                        <a:lumOff val="80000"/>
                      </a:schemeClr>
                    </a:solidFill>
                  </a:tcPr>
                </a:tc>
                <a:extLst>
                  <a:ext uri="{0D108BD9-81ED-4DB2-BD59-A6C34878D82A}">
                    <a16:rowId xmlns:a16="http://schemas.microsoft.com/office/drawing/2014/main" val="875278418"/>
                  </a:ext>
                </a:extLst>
              </a:tr>
              <a:tr h="786766">
                <a:tc>
                  <a:txBody>
                    <a:bodyPr/>
                    <a:lstStyle/>
                    <a:p>
                      <a:r>
                        <a:rPr lang="en-US" sz="2300" dirty="0"/>
                        <a:t>One-on-one educational/empowering sessions </a:t>
                      </a:r>
                    </a:p>
                    <a:p>
                      <a:endParaRPr lang="en-US" sz="2300" dirty="0"/>
                    </a:p>
                  </a:txBody>
                  <a:tcPr marL="85725" marR="85725" marT="42863" marB="42863"/>
                </a:tc>
                <a:tc>
                  <a:txBody>
                    <a:bodyPr/>
                    <a:lstStyle/>
                    <a:p>
                      <a:r>
                        <a:rPr lang="en-US" sz="2300" dirty="0"/>
                        <a:t>4 SITES</a:t>
                      </a:r>
                    </a:p>
                  </a:txBody>
                  <a:tcPr marL="85725" marR="85725" marT="42863" marB="42863"/>
                </a:tc>
                <a:extLst>
                  <a:ext uri="{0D108BD9-81ED-4DB2-BD59-A6C34878D82A}">
                    <a16:rowId xmlns:a16="http://schemas.microsoft.com/office/drawing/2014/main" val="3960014878"/>
                  </a:ext>
                </a:extLst>
              </a:tr>
              <a:tr h="786766">
                <a:tc>
                  <a:txBody>
                    <a:bodyPr/>
                    <a:lstStyle/>
                    <a:p>
                      <a:pPr marL="0" marR="0" indent="0">
                        <a:spcBef>
                          <a:spcPts val="0"/>
                        </a:spcBef>
                        <a:spcAft>
                          <a:spcPts val="0"/>
                        </a:spcAft>
                        <a:buNone/>
                      </a:pPr>
                      <a:r>
                        <a:rPr lang="en-US" sz="2300" dirty="0"/>
                        <a:t>Support/skills building group </a:t>
                      </a:r>
                    </a:p>
                    <a:p>
                      <a:endParaRPr lang="en-US" sz="2300" dirty="0"/>
                    </a:p>
                  </a:txBody>
                  <a:tcPr marL="85725" marR="85725" marT="42863" marB="42863"/>
                </a:tc>
                <a:tc>
                  <a:txBody>
                    <a:bodyPr/>
                    <a:lstStyle/>
                    <a:p>
                      <a:r>
                        <a:rPr lang="en-US" sz="2300" dirty="0"/>
                        <a:t>1 SITE</a:t>
                      </a:r>
                    </a:p>
                  </a:txBody>
                  <a:tcPr marL="85725" marR="85725" marT="42863" marB="42863"/>
                </a:tc>
                <a:extLst>
                  <a:ext uri="{0D108BD9-81ED-4DB2-BD59-A6C34878D82A}">
                    <a16:rowId xmlns:a16="http://schemas.microsoft.com/office/drawing/2014/main" val="2099355218"/>
                  </a:ext>
                </a:extLst>
              </a:tr>
              <a:tr h="1137286">
                <a:tc>
                  <a:txBody>
                    <a:bodyPr/>
                    <a:lstStyle/>
                    <a:p>
                      <a:pPr marL="0" marR="0" indent="0">
                        <a:spcBef>
                          <a:spcPts val="0"/>
                        </a:spcBef>
                        <a:spcAft>
                          <a:spcPts val="0"/>
                        </a:spcAft>
                        <a:buNone/>
                      </a:pPr>
                      <a:r>
                        <a:rPr lang="en-US" sz="2300" dirty="0"/>
                        <a:t>Social Network Strategy to leverage trust and engage in conversations about HIV testing and care </a:t>
                      </a:r>
                    </a:p>
                    <a:p>
                      <a:pPr marL="0" marR="0" indent="0">
                        <a:spcBef>
                          <a:spcPts val="0"/>
                        </a:spcBef>
                        <a:spcAft>
                          <a:spcPts val="0"/>
                        </a:spcAft>
                        <a:buNone/>
                      </a:pPr>
                      <a:endParaRPr lang="en-US" sz="2300" dirty="0"/>
                    </a:p>
                  </a:txBody>
                  <a:tcPr marL="85725" marR="85725" marT="42863" marB="42863"/>
                </a:tc>
                <a:tc>
                  <a:txBody>
                    <a:bodyPr/>
                    <a:lstStyle/>
                    <a:p>
                      <a:r>
                        <a:rPr lang="en-US" sz="2300" dirty="0"/>
                        <a:t>1 SITE</a:t>
                      </a:r>
                    </a:p>
                  </a:txBody>
                  <a:tcPr marL="85725" marR="85725" marT="42863" marB="42863"/>
                </a:tc>
                <a:extLst>
                  <a:ext uri="{0D108BD9-81ED-4DB2-BD59-A6C34878D82A}">
                    <a16:rowId xmlns:a16="http://schemas.microsoft.com/office/drawing/2014/main" val="2599195669"/>
                  </a:ext>
                </a:extLst>
              </a:tr>
              <a:tr h="1137286">
                <a:tc>
                  <a:txBody>
                    <a:bodyPr/>
                    <a:lstStyle/>
                    <a:p>
                      <a:pPr marL="0" marR="0" indent="0">
                        <a:spcBef>
                          <a:spcPts val="0"/>
                        </a:spcBef>
                        <a:spcAft>
                          <a:spcPts val="0"/>
                        </a:spcAft>
                        <a:buNone/>
                      </a:pPr>
                      <a:r>
                        <a:rPr lang="en-US" sz="2300" dirty="0"/>
                        <a:t>Co-location: HIV primary care, </a:t>
                      </a:r>
                      <a:r>
                        <a:rPr lang="en-US" sz="2300" dirty="0" err="1"/>
                        <a:t>Hep</a:t>
                      </a:r>
                      <a:r>
                        <a:rPr lang="en-US" sz="2300" dirty="0"/>
                        <a:t>. C &amp; subst. abuse treatment, syringe exchange &amp; case management services </a:t>
                      </a:r>
                    </a:p>
                    <a:p>
                      <a:pPr marL="0" marR="0" indent="0">
                        <a:spcBef>
                          <a:spcPts val="0"/>
                        </a:spcBef>
                        <a:spcAft>
                          <a:spcPts val="0"/>
                        </a:spcAft>
                        <a:buNone/>
                      </a:pPr>
                      <a:endParaRPr lang="en-US" sz="2300" dirty="0"/>
                    </a:p>
                  </a:txBody>
                  <a:tcPr marL="85725" marR="85725" marT="42863" marB="42863"/>
                </a:tc>
                <a:tc>
                  <a:txBody>
                    <a:bodyPr/>
                    <a:lstStyle/>
                    <a:p>
                      <a:r>
                        <a:rPr lang="en-US" sz="2300" dirty="0"/>
                        <a:t>1 SITE</a:t>
                      </a:r>
                    </a:p>
                  </a:txBody>
                  <a:tcPr marL="85725" marR="85725" marT="42863" marB="42863"/>
                </a:tc>
                <a:extLst>
                  <a:ext uri="{0D108BD9-81ED-4DB2-BD59-A6C34878D82A}">
                    <a16:rowId xmlns:a16="http://schemas.microsoft.com/office/drawing/2014/main" val="3322086113"/>
                  </a:ext>
                </a:extLst>
              </a:tr>
              <a:tr h="12224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t>Medical providers in jail and community trained on culturally appropriate care to Puerto Ricans in jail and leaving jail </a:t>
                      </a:r>
                    </a:p>
                    <a:p>
                      <a:endParaRPr lang="en-US" sz="2300" dirty="0"/>
                    </a:p>
                  </a:txBody>
                  <a:tcPr marL="85725" marR="85725" marT="42863" marB="42863"/>
                </a:tc>
                <a:tc>
                  <a:txBody>
                    <a:bodyPr/>
                    <a:lstStyle/>
                    <a:p>
                      <a:r>
                        <a:rPr lang="en-US" sz="2300" dirty="0"/>
                        <a:t>1 SITE</a:t>
                      </a:r>
                    </a:p>
                  </a:txBody>
                  <a:tcPr marL="85725" marR="85725" marT="42863" marB="42863"/>
                </a:tc>
                <a:extLst>
                  <a:ext uri="{0D108BD9-81ED-4DB2-BD59-A6C34878D82A}">
                    <a16:rowId xmlns:a16="http://schemas.microsoft.com/office/drawing/2014/main" val="3139946920"/>
                  </a:ext>
                </a:extLst>
              </a:tr>
            </a:tbl>
          </a:graphicData>
        </a:graphic>
      </p:graphicFrame>
    </p:spTree>
    <p:extLst>
      <p:ext uri="{BB962C8B-B14F-4D97-AF65-F5344CB8AC3E}">
        <p14:creationId xmlns:p14="http://schemas.microsoft.com/office/powerpoint/2010/main" val="17307323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AD001A7F359EE46A0CF8058E098EF5A" ma:contentTypeVersion="10" ma:contentTypeDescription="Create a new document." ma:contentTypeScope="" ma:versionID="2744b83b1c30f046831f1246f8fc5118">
  <xsd:schema xmlns:xsd="http://www.w3.org/2001/XMLSchema" xmlns:xs="http://www.w3.org/2001/XMLSchema" xmlns:p="http://schemas.microsoft.com/office/2006/metadata/properties" xmlns:ns2="763191c0-b165-402f-a2d4-8ae261e3ae05" xmlns:ns3="75e813ae-c565-40db-b37c-cfdb0e13b5d9" targetNamespace="http://schemas.microsoft.com/office/2006/metadata/properties" ma:root="true" ma:fieldsID="b1a798a26ac433add5ccb610541c3d3d" ns2:_="" ns3:_="">
    <xsd:import namespace="763191c0-b165-402f-a2d4-8ae261e3ae05"/>
    <xsd:import namespace="75e813ae-c565-40db-b37c-cfdb0e13b5d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Location"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3191c0-b165-402f-a2d4-8ae261e3ae0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5e813ae-c565-40db-b37c-cfdb0e13b5d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637BD-F6B8-4C8E-98AF-4410C437D562}">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75e813ae-c565-40db-b37c-cfdb0e13b5d9"/>
    <ds:schemaRef ds:uri="763191c0-b165-402f-a2d4-8ae261e3ae05"/>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D6C9D4D4-7BD0-4EB1-BE21-D6DB0B33F9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3191c0-b165-402f-a2d4-8ae261e3ae05"/>
    <ds:schemaRef ds:uri="75e813ae-c565-40db-b37c-cfdb0e13b5d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FA1483-4A22-4888-9FB2-688D6C1A511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2014</TotalTime>
  <Words>3040</Words>
  <Application>Microsoft Office PowerPoint</Application>
  <PresentationFormat>Widescreen</PresentationFormat>
  <Paragraphs>430</Paragraphs>
  <Slides>54</Slides>
  <Notes>20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MS PGothic</vt:lpstr>
      <vt:lpstr>游ゴシック</vt:lpstr>
      <vt:lpstr>Arial</vt:lpstr>
      <vt:lpstr>Arial Narrow</vt:lpstr>
      <vt:lpstr>Calibri</vt:lpstr>
      <vt:lpstr>Calibri Light</vt:lpstr>
      <vt:lpstr>Courier New</vt:lpstr>
      <vt:lpstr>Garamond</vt:lpstr>
      <vt:lpstr>Source Sans Pro</vt:lpstr>
      <vt:lpstr>Times New Roman</vt:lpstr>
      <vt:lpstr>Wingdings</vt:lpstr>
      <vt:lpstr>Office Theme</vt:lpstr>
      <vt:lpstr>PowerPoint Presentation</vt:lpstr>
      <vt:lpstr>Learnings from Implementation and Integration of Interventions from the SPNS Latino Transnational Initiative (Session 2)</vt:lpstr>
      <vt:lpstr>PowerPoint Presentation</vt:lpstr>
      <vt:lpstr>Outline of Workshop</vt:lpstr>
      <vt:lpstr>PowerPoint Presentation</vt:lpstr>
      <vt:lpstr> Description of the Interventions</vt:lpstr>
      <vt:lpstr>Outreach/Community Engagement/Stigma Reduction</vt:lpstr>
      <vt:lpstr>PowerPoint Presentation</vt:lpstr>
      <vt:lpstr>Linkage/Retention in HIV Care </vt:lpstr>
      <vt:lpstr>PowerPoint Presentation</vt:lpstr>
      <vt:lpstr>Design and implementation elements common to all interventions</vt:lpstr>
      <vt:lpstr>Participant Eligibility Criteria</vt:lpstr>
      <vt:lpstr>Transnationalism </vt:lpstr>
      <vt:lpstr>Evaluation and Technical Assistance Center, UCSF: Multi-Site Evaluation Components   </vt:lpstr>
      <vt:lpstr>PowerPoint Presentation</vt:lpstr>
      <vt:lpstr>Best Practices:  Lessons learned from providing culturally appropriate services to Mexican Clients </vt:lpstr>
      <vt:lpstr>This project was supported by the Health Resources and  Services Administration HRSA) of the U.S. Department of  Health and Human Services (HHS)  under H97HA26498 under the Special Projects of  National Significance Latino Access Initiative 2013-2018 for $1,200,000  with no portion financed with non-governmental sources.     This information or content and conclusions are those of the author and should not be construed as the official position or policy of,  nor should any endorsements be inferred by HRSA, HHS or the U.S. Government. </vt:lpstr>
      <vt:lpstr>Program Overview</vt:lpstr>
      <vt:lpstr>Intervention</vt:lpstr>
      <vt:lpstr>Cultural Tailoring- Transnationalism</vt:lpstr>
      <vt:lpstr>Cultural Tailoring- Ejemplos vivos</vt:lpstr>
      <vt:lpstr>Anti-immigrant rhetoric</vt:lpstr>
      <vt:lpstr>Addressing our political environment</vt:lpstr>
      <vt:lpstr>Adaptations</vt:lpstr>
      <vt:lpstr>Lessons learned</vt:lpstr>
      <vt:lpstr>PowerPoint Presentation</vt:lpstr>
      <vt:lpstr>PowerPoint Presentation</vt:lpstr>
      <vt:lpstr>PowerPoint Presentation</vt:lpstr>
      <vt:lpstr>PowerPoint Presentation</vt:lpstr>
      <vt:lpstr>Intervention Overview</vt:lpstr>
      <vt:lpstr>Intervention Overview</vt:lpstr>
      <vt:lpstr>Adaptation and Changes</vt:lpstr>
      <vt:lpstr>PowerPoint Presentation</vt:lpstr>
      <vt:lpstr>PowerPoint Presentation</vt:lpstr>
      <vt:lpstr>Value Added - Most Useful Elements </vt:lpstr>
      <vt:lpstr>Best Practices - Incorporating Culture</vt:lpstr>
      <vt:lpstr>Best Practices - Incorporating Culture</vt:lpstr>
      <vt:lpstr>Findings  N = 66</vt:lpstr>
      <vt:lpstr>Findings  N = 66</vt:lpstr>
      <vt:lpstr>Lessons Learned</vt:lpstr>
      <vt:lpstr>Acknowledgements</vt:lpstr>
      <vt:lpstr>PowerPoint Presentation</vt:lpstr>
      <vt:lpstr>Lessons Learned from Training Providers on Culturally Appropriate Care for Puerto Ricans in Jail and Leaving Jail NYC Correctional Health Services, NY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William Noonan (LRG)</dc:creator>
  <cp:lastModifiedBy>Windows User</cp:lastModifiedBy>
  <cp:revision>66</cp:revision>
  <dcterms:created xsi:type="dcterms:W3CDTF">2018-09-04T17:07:24Z</dcterms:created>
  <dcterms:modified xsi:type="dcterms:W3CDTF">2018-12-12T15:29:54Z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0x010100BAD001A7F359EE46A0CF8058E098EF5A</vt:lpwstr>
  </property>
</Properties>
</file>