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4"/>
  </p:notesMasterIdLst>
  <p:sldIdLst>
    <p:sldId id="257" r:id="rId3"/>
    <p:sldId id="258" r:id="rId4"/>
    <p:sldId id="259" r:id="rId5"/>
    <p:sldId id="285" r:id="rId6"/>
    <p:sldId id="286" r:id="rId7"/>
    <p:sldId id="287" r:id="rId8"/>
    <p:sldId id="268" r:id="rId9"/>
    <p:sldId id="283" r:id="rId10"/>
    <p:sldId id="290" r:id="rId11"/>
    <p:sldId id="260" r:id="rId12"/>
    <p:sldId id="261" r:id="rId13"/>
    <p:sldId id="262" r:id="rId14"/>
    <p:sldId id="263" r:id="rId15"/>
    <p:sldId id="264" r:id="rId16"/>
    <p:sldId id="265" r:id="rId17"/>
    <p:sldId id="266" r:id="rId18"/>
    <p:sldId id="267" r:id="rId19"/>
    <p:sldId id="271" r:id="rId20"/>
    <p:sldId id="273" r:id="rId21"/>
    <p:sldId id="289" r:id="rId22"/>
    <p:sldId id="272" r:id="rId23"/>
    <p:sldId id="288" r:id="rId24"/>
    <p:sldId id="291" r:id="rId25"/>
    <p:sldId id="292" r:id="rId26"/>
    <p:sldId id="293" r:id="rId27"/>
    <p:sldId id="294" r:id="rId28"/>
    <p:sldId id="295" r:id="rId29"/>
    <p:sldId id="279" r:id="rId30"/>
    <p:sldId id="280" r:id="rId31"/>
    <p:sldId id="281" r:id="rId32"/>
    <p:sldId id="28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 id="1" name="Young, Steven (HRSA)" initials="YS(" lastIdx="4" clrIdx="1">
    <p:extLst>
      <p:ext uri="{19B8F6BF-5375-455C-9EA6-DF929625EA0E}">
        <p15:presenceInfo xmlns:p15="http://schemas.microsoft.com/office/powerpoint/2012/main" userId="S-1-5-21-1575576018-681398725-1848903544-2536" providerId="AD"/>
      </p:ext>
    </p:extLst>
  </p:cmAuthor>
  <p:cmAuthor id="2" name="Alissa Caron" initials="AC" lastIdx="6" clrIdx="2">
    <p:extLst>
      <p:ext uri="{19B8F6BF-5375-455C-9EA6-DF929625EA0E}">
        <p15:presenceInfo xmlns:p15="http://schemas.microsoft.com/office/powerpoint/2012/main" userId="Alissa Caron" providerId="None"/>
      </p:ext>
    </p:extLst>
  </p:cmAuthor>
  <p:cmAuthor id="3" name="JSI" initials="J" lastIdx="1" clrIdx="3">
    <p:extLst>
      <p:ext uri="{19B8F6BF-5375-455C-9EA6-DF929625EA0E}">
        <p15:presenceInfo xmlns:p15="http://schemas.microsoft.com/office/powerpoint/2012/main" userId="JS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84"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AD16A-79B5-40F2-938E-C1BC09AE060F}" type="datetimeFigureOut">
              <a:rPr lang="en-US" smtClean="0"/>
              <a:t>11/2/2018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33105-62A4-49B0-9096-A1CA834D69F9}" type="slidenum">
              <a:rPr lang="en-US" smtClean="0"/>
              <a:t>‹#›</a:t>
            </a:fld>
            <a:endParaRPr lang="en-US" dirty="0"/>
          </a:p>
        </p:txBody>
      </p:sp>
    </p:spTree>
    <p:extLst>
      <p:ext uri="{BB962C8B-B14F-4D97-AF65-F5344CB8AC3E}">
        <p14:creationId xmlns:p14="http://schemas.microsoft.com/office/powerpoint/2010/main" val="189788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a:spLocks noGrp="1" noRot="1" noChangeAspect="1"/>
          </p:cNvSpPr>
          <p:nvPr>
            <p:ph type="sldImg" idx="2"/>
          </p:nvPr>
        </p:nvSpPr>
        <p:spPr>
          <a:xfrm>
            <a:off x="409575"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6:notes"/>
          <p:cNvSpPr txBox="1">
            <a:spLocks noGrp="1"/>
          </p:cNvSpPr>
          <p:nvPr>
            <p:ph type="body" idx="1"/>
          </p:nvPr>
        </p:nvSpPr>
        <p:spPr>
          <a:xfrm>
            <a:off x="701993" y="4420314"/>
            <a:ext cx="5615939" cy="4187666"/>
          </a:xfrm>
          <a:prstGeom prst="rect">
            <a:avLst/>
          </a:prstGeom>
          <a:noFill/>
          <a:ln>
            <a:noFill/>
          </a:ln>
        </p:spPr>
        <p:txBody>
          <a:bodyPr spcFirstLastPara="1" wrap="square" lIns="93275" tIns="46625" rIns="93275" bIns="466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300"/>
              <a:buFont typeface="Calibri"/>
              <a:buNone/>
            </a:pPr>
            <a:endParaRPr sz="1200" b="0" i="0" u="none" strike="noStrike" cap="none" dirty="0">
              <a:solidFill>
                <a:schemeClr val="dk1"/>
              </a:solidFill>
              <a:latin typeface="Calibri"/>
              <a:ea typeface="Calibri"/>
              <a:cs typeface="Calibri"/>
              <a:sym typeface="Calibri"/>
            </a:endParaRPr>
          </a:p>
        </p:txBody>
      </p:sp>
      <p:sp>
        <p:nvSpPr>
          <p:cNvPr id="157" name="Google Shape;157;p6:notes"/>
          <p:cNvSpPr txBox="1">
            <a:spLocks noGrp="1"/>
          </p:cNvSpPr>
          <p:nvPr>
            <p:ph type="sldNum" idx="12"/>
          </p:nvPr>
        </p:nvSpPr>
        <p:spPr>
          <a:xfrm>
            <a:off x="3976332" y="8839014"/>
            <a:ext cx="3041967" cy="465295"/>
          </a:xfrm>
          <a:prstGeom prst="rect">
            <a:avLst/>
          </a:prstGeom>
          <a:noFill/>
          <a:ln>
            <a:noFill/>
          </a:ln>
        </p:spPr>
        <p:txBody>
          <a:bodyPr spcFirstLastPara="1" wrap="square" lIns="93275" tIns="46625" rIns="93275" bIns="466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t>3</a:t>
            </a:fld>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760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i="0" u="none" strike="noStrike" kern="1200" cap="none" dirty="0" smtClean="0">
                <a:solidFill>
                  <a:schemeClr val="dk1"/>
                </a:solidFill>
                <a:effectLst/>
                <a:latin typeface="Calibri"/>
                <a:ea typeface="Calibri"/>
                <a:cs typeface="Calibri"/>
                <a:sym typeface="Calibri"/>
              </a:rPr>
              <a:t>Sample</a:t>
            </a:r>
            <a:r>
              <a:rPr lang="en-US" sz="1200" b="1" i="0" u="none" strike="noStrike" kern="1200" cap="none" baseline="0" dirty="0" smtClean="0">
                <a:solidFill>
                  <a:schemeClr val="dk1"/>
                </a:solidFill>
                <a:effectLst/>
                <a:latin typeface="Calibri"/>
                <a:ea typeface="Calibri"/>
                <a:cs typeface="Calibri"/>
                <a:sym typeface="Calibri"/>
              </a:rPr>
              <a:t> Resource Inventory is from Arizona’s Integrated Plan (by </a:t>
            </a:r>
            <a:r>
              <a:rPr lang="en-US" sz="1200" b="1" i="0" u="none" strike="noStrike" kern="1200" cap="none" dirty="0" smtClean="0">
                <a:solidFill>
                  <a:schemeClr val="dk1"/>
                </a:solidFill>
                <a:effectLst/>
                <a:latin typeface="Calibri"/>
                <a:ea typeface="Calibri"/>
                <a:cs typeface="Calibri"/>
                <a:sym typeface="Calibri"/>
              </a:rPr>
              <a:t>HIV Statewide Advisory Group and the Phoenix EMA) </a:t>
            </a: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13</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86829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14</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58863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15</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07550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kern="1200" dirty="0" smtClean="0"/>
              <a:t>PLWHA on Council must</a:t>
            </a:r>
            <a:r>
              <a:rPr lang="en-US" sz="1200" kern="1200" baseline="0" dirty="0" smtClean="0"/>
              <a:t> be </a:t>
            </a:r>
            <a:r>
              <a:rPr lang="en-US" sz="1200" kern="1200" dirty="0" smtClean="0"/>
              <a:t>"unaffiliated" (without conflict of interest, and are not staff/consultants of grantee)</a:t>
            </a:r>
          </a:p>
          <a:p>
            <a:pPr marL="0" marR="0" lvl="0" indent="0" algn="l" defTabSz="914400" rtl="0" eaLnBrk="1" fontAlgn="base" latinLnBrk="0" hangingPunct="1">
              <a:lnSpc>
                <a:spcPct val="100000"/>
              </a:lnSpc>
              <a:spcBef>
                <a:spcPts val="0"/>
              </a:spcBef>
              <a:spcAft>
                <a:spcPts val="0"/>
              </a:spcAft>
              <a:buClrTx/>
              <a:buSzTx/>
              <a:buFontTx/>
              <a:buNone/>
              <a:tabLst/>
              <a:defRPr/>
            </a:pP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16</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2670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cap="none" dirty="0" smtClean="0">
                <a:solidFill>
                  <a:schemeClr val="dk1"/>
                </a:solidFill>
                <a:latin typeface="Calibri"/>
                <a:ea typeface="Calibri"/>
                <a:cs typeface="Calibri"/>
                <a:sym typeface="Calibri"/>
              </a:rPr>
              <a:t>Even if grantee doesn’t use a planning group, grantee</a:t>
            </a:r>
            <a:r>
              <a:rPr lang="en-US" sz="1200" b="0" i="0" u="none" strike="noStrike" cap="none" baseline="0" dirty="0" smtClean="0">
                <a:solidFill>
                  <a:schemeClr val="dk1"/>
                </a:solidFill>
                <a:latin typeface="Calibri"/>
                <a:ea typeface="Calibri"/>
                <a:cs typeface="Calibri"/>
                <a:sym typeface="Calibri"/>
              </a:rPr>
              <a:t> must gather stakeholder input.</a:t>
            </a: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17</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7436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701041" y="4415790"/>
            <a:ext cx="5608319" cy="4183380"/>
          </a:xfrm>
          <a:prstGeom prst="rect">
            <a:avLst/>
          </a:prstGeom>
          <a:noFill/>
          <a:ln>
            <a:noFill/>
          </a:ln>
        </p:spPr>
        <p:txBody>
          <a:bodyPr spcFirstLastPara="1" wrap="square" lIns="93150" tIns="46550" rIns="93150" bIns="4655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50" name="Google Shape;150;p5:notes"/>
          <p:cNvSpPr txBox="1">
            <a:spLocks noGrp="1"/>
          </p:cNvSpPr>
          <p:nvPr>
            <p:ph type="sldNum" idx="12"/>
          </p:nvPr>
        </p:nvSpPr>
        <p:spPr>
          <a:xfrm>
            <a:off x="3970937" y="8829967"/>
            <a:ext cx="3037840" cy="464819"/>
          </a:xfrm>
          <a:prstGeom prst="rect">
            <a:avLst/>
          </a:prstGeom>
          <a:noFill/>
          <a:ln>
            <a:noFill/>
          </a:ln>
        </p:spPr>
        <p:txBody>
          <a:bodyPr spcFirstLastPara="1" wrap="square" lIns="93150" tIns="46550" rIns="93150" bIns="4655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18</a:t>
            </a:fld>
            <a:endParaRPr sz="1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25101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407988" y="698500"/>
            <a:ext cx="61944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701041" y="4415790"/>
            <a:ext cx="5608319" cy="4183380"/>
          </a:xfrm>
          <a:prstGeom prst="rect">
            <a:avLst/>
          </a:prstGeom>
          <a:noFill/>
          <a:ln>
            <a:noFill/>
          </a:ln>
        </p:spPr>
        <p:txBody>
          <a:bodyPr lIns="93163" tIns="46569" rIns="93163" bIns="46569" anchor="t" anchorCtr="0">
            <a:noAutofit/>
          </a:bodyPr>
          <a:lstStyle/>
          <a:p>
            <a:r>
              <a:rPr lang="en-US" sz="1200" b="0" i="0" u="none" strike="noStrike" kern="1200" cap="none" dirty="0" smtClean="0">
                <a:solidFill>
                  <a:schemeClr val="dk1"/>
                </a:solidFill>
                <a:effectLst/>
                <a:latin typeface="Calibri"/>
                <a:ea typeface="Calibri"/>
                <a:cs typeface="Calibri"/>
                <a:sym typeface="Calibri"/>
              </a:rPr>
              <a:t>Stewart</a:t>
            </a:r>
            <a:endParaRPr lang="en-US" dirty="0" smtClean="0"/>
          </a:p>
          <a:p>
            <a:r>
              <a:rPr lang="en-US" dirty="0" smtClean="0"/>
              <a:t>-</a:t>
            </a:r>
            <a:r>
              <a:rPr lang="en-US" dirty="0"/>
              <a:t>       </a:t>
            </a:r>
            <a:r>
              <a:rPr lang="en-US" b="1" dirty="0" smtClean="0"/>
              <a:t>Integrating </a:t>
            </a:r>
            <a:r>
              <a:rPr lang="en-US" b="1" dirty="0"/>
              <a:t>HIV prevention and care </a:t>
            </a:r>
            <a:r>
              <a:rPr lang="en-US" dirty="0"/>
              <a:t>at all levels</a:t>
            </a:r>
          </a:p>
          <a:p>
            <a:r>
              <a:rPr lang="en-US" dirty="0"/>
              <a:t>-       Strategies for </a:t>
            </a:r>
            <a:r>
              <a:rPr lang="en-US" b="1" dirty="0"/>
              <a:t>implementing</a:t>
            </a:r>
            <a:r>
              <a:rPr lang="en-US" dirty="0"/>
              <a:t> Integrated Plan activities</a:t>
            </a:r>
          </a:p>
          <a:p>
            <a:r>
              <a:rPr lang="en-US" dirty="0"/>
              <a:t>-       </a:t>
            </a:r>
            <a:r>
              <a:rPr lang="en-US" b="1" dirty="0"/>
              <a:t>Publicizing and disseminating progress </a:t>
            </a:r>
            <a:r>
              <a:rPr lang="en-US" dirty="0"/>
              <a:t>of Integrated Plan activities to stakeholders</a:t>
            </a:r>
          </a:p>
          <a:p>
            <a:r>
              <a:rPr lang="en-US" dirty="0"/>
              <a:t>-       </a:t>
            </a:r>
            <a:r>
              <a:rPr lang="en-US" b="1" dirty="0"/>
              <a:t>Identifying roles and responsibilities </a:t>
            </a:r>
            <a:r>
              <a:rPr lang="en-US" dirty="0"/>
              <a:t>for Integrated Plan activity implementation</a:t>
            </a:r>
          </a:p>
          <a:p>
            <a:r>
              <a:rPr lang="en-US" dirty="0"/>
              <a:t>-       </a:t>
            </a:r>
            <a:r>
              <a:rPr lang="en-US" b="1" dirty="0"/>
              <a:t>Monitoring and improving </a:t>
            </a:r>
            <a:r>
              <a:rPr lang="en-US" dirty="0"/>
              <a:t>Integrated Plan activities</a:t>
            </a:r>
          </a:p>
          <a:p>
            <a:r>
              <a:rPr lang="en-US" dirty="0"/>
              <a:t>-       </a:t>
            </a:r>
            <a:r>
              <a:rPr lang="en-US" b="1" dirty="0"/>
              <a:t>Collaborating</a:t>
            </a:r>
            <a:r>
              <a:rPr lang="en-US" dirty="0"/>
              <a:t> across jurisdictions</a:t>
            </a:r>
          </a:p>
          <a:p>
            <a:pPr>
              <a:buSzPct val="25000"/>
            </a:pPr>
            <a:endParaRPr dirty="0"/>
          </a:p>
        </p:txBody>
      </p:sp>
      <p:sp>
        <p:nvSpPr>
          <p:cNvPr id="122" name="Shape 122"/>
          <p:cNvSpPr txBox="1">
            <a:spLocks noGrp="1"/>
          </p:cNvSpPr>
          <p:nvPr>
            <p:ph type="sldNum" idx="12"/>
          </p:nvPr>
        </p:nvSpPr>
        <p:spPr>
          <a:xfrm>
            <a:off x="3970937" y="8829967"/>
            <a:ext cx="3037840" cy="464819"/>
          </a:xfrm>
          <a:prstGeom prst="rect">
            <a:avLst/>
          </a:prstGeom>
          <a:noFill/>
          <a:ln>
            <a:noFill/>
          </a:ln>
        </p:spPr>
        <p:txBody>
          <a:bodyPr lIns="93163" tIns="46569" rIns="93163" bIns="46569"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20</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39722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701041" y="4415790"/>
            <a:ext cx="5608319" cy="4183380"/>
          </a:xfrm>
          <a:prstGeom prst="rect">
            <a:avLst/>
          </a:prstGeom>
          <a:noFill/>
          <a:ln>
            <a:noFill/>
          </a:ln>
        </p:spPr>
        <p:txBody>
          <a:bodyPr spcFirstLastPara="1" wrap="square" lIns="93150" tIns="46550" rIns="93150" bIns="46550" anchor="t" anchorCtr="0">
            <a:noAutofit/>
          </a:bodyPr>
          <a:lstStyle/>
          <a:p>
            <a:pPr marL="0" marR="0" lvl="0" indent="0" algn="l" rtl="0">
              <a:spcBef>
                <a:spcPts val="0"/>
              </a:spcBef>
              <a:spcAft>
                <a:spcPts val="0"/>
              </a:spcAft>
              <a:buClr>
                <a:schemeClr val="dk1"/>
              </a:buClr>
              <a:buSzPts val="1200"/>
              <a:buFont typeface="Calibri"/>
              <a:buNone/>
            </a:pPr>
            <a:r>
              <a:rPr lang="en-US" sz="1200" b="0" i="0" u="none" strike="noStrike" cap="none" dirty="0">
                <a:solidFill>
                  <a:schemeClr val="dk1"/>
                </a:solidFill>
                <a:latin typeface="Calibri"/>
                <a:ea typeface="Calibri"/>
                <a:cs typeface="Calibri"/>
                <a:sym typeface="Calibri"/>
              </a:rPr>
              <a:t>  </a:t>
            </a:r>
            <a:endParaRPr sz="1200" b="0" i="0" u="none" strike="noStrike" cap="none" dirty="0">
              <a:solidFill>
                <a:schemeClr val="dk1"/>
              </a:solidFill>
              <a:latin typeface="Calibri"/>
              <a:ea typeface="Calibri"/>
              <a:cs typeface="Calibri"/>
              <a:sym typeface="Calibri"/>
            </a:endParaRPr>
          </a:p>
        </p:txBody>
      </p:sp>
      <p:sp>
        <p:nvSpPr>
          <p:cNvPr id="150" name="Google Shape;150;p5:notes"/>
          <p:cNvSpPr txBox="1">
            <a:spLocks noGrp="1"/>
          </p:cNvSpPr>
          <p:nvPr>
            <p:ph type="sldNum" idx="12"/>
          </p:nvPr>
        </p:nvSpPr>
        <p:spPr>
          <a:xfrm>
            <a:off x="3970937" y="8829967"/>
            <a:ext cx="3037840" cy="464819"/>
          </a:xfrm>
          <a:prstGeom prst="rect">
            <a:avLst/>
          </a:prstGeom>
          <a:noFill/>
          <a:ln>
            <a:noFill/>
          </a:ln>
        </p:spPr>
        <p:txBody>
          <a:bodyPr spcFirstLastPara="1" wrap="square" lIns="93150" tIns="46550" rIns="93150" bIns="4655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21</a:t>
            </a:fld>
            <a:endParaRPr sz="1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85009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2" name="Shape 322"/>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23" name="Shape 323"/>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23</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447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407988" y="698500"/>
            <a:ext cx="61944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701041" y="4415790"/>
            <a:ext cx="5608319" cy="4183380"/>
          </a:xfrm>
          <a:prstGeom prst="rect">
            <a:avLst/>
          </a:prstGeom>
          <a:noFill/>
          <a:ln>
            <a:noFill/>
          </a:ln>
        </p:spPr>
        <p:txBody>
          <a:bodyPr lIns="93163" tIns="46569" rIns="93163" bIns="46569"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(Section 2612(a) of the Public Health Service (PHS) Act)</a:t>
            </a:r>
          </a:p>
          <a:p>
            <a:endParaRPr dirty="0"/>
          </a:p>
        </p:txBody>
      </p:sp>
      <p:sp>
        <p:nvSpPr>
          <p:cNvPr id="122" name="Shape 122"/>
          <p:cNvSpPr txBox="1">
            <a:spLocks noGrp="1"/>
          </p:cNvSpPr>
          <p:nvPr>
            <p:ph type="sldNum" idx="12"/>
          </p:nvPr>
        </p:nvSpPr>
        <p:spPr>
          <a:xfrm>
            <a:off x="3970937" y="8829967"/>
            <a:ext cx="3037840" cy="464819"/>
          </a:xfrm>
          <a:prstGeom prst="rect">
            <a:avLst/>
          </a:prstGeom>
          <a:noFill/>
          <a:ln>
            <a:noFill/>
          </a:ln>
        </p:spPr>
        <p:txBody>
          <a:bodyPr lIns="93163" tIns="46569" rIns="93163" bIns="46569"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24</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7953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a:spLocks noGrp="1" noRot="1" noChangeAspect="1"/>
          </p:cNvSpPr>
          <p:nvPr>
            <p:ph type="sldImg" idx="2"/>
          </p:nvPr>
        </p:nvSpPr>
        <p:spPr>
          <a:xfrm>
            <a:off x="409575"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6:notes"/>
          <p:cNvSpPr txBox="1">
            <a:spLocks noGrp="1"/>
          </p:cNvSpPr>
          <p:nvPr>
            <p:ph type="body" idx="1"/>
          </p:nvPr>
        </p:nvSpPr>
        <p:spPr>
          <a:xfrm>
            <a:off x="701993" y="4420314"/>
            <a:ext cx="5615939" cy="4187666"/>
          </a:xfrm>
          <a:prstGeom prst="rect">
            <a:avLst/>
          </a:prstGeom>
          <a:noFill/>
          <a:ln>
            <a:noFill/>
          </a:ln>
        </p:spPr>
        <p:txBody>
          <a:bodyPr spcFirstLastPara="1" wrap="square" lIns="93275" tIns="46625" rIns="93275" bIns="466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300"/>
              <a:buFont typeface="Calibri"/>
              <a:buNone/>
            </a:pPr>
            <a:endParaRPr sz="1200" b="0" i="0" u="none" strike="noStrike" cap="none" dirty="0">
              <a:solidFill>
                <a:schemeClr val="dk1"/>
              </a:solidFill>
              <a:latin typeface="Calibri"/>
              <a:ea typeface="Calibri"/>
              <a:cs typeface="Calibri"/>
              <a:sym typeface="Calibri"/>
            </a:endParaRPr>
          </a:p>
        </p:txBody>
      </p:sp>
      <p:sp>
        <p:nvSpPr>
          <p:cNvPr id="157" name="Google Shape;157;p6:notes"/>
          <p:cNvSpPr txBox="1">
            <a:spLocks noGrp="1"/>
          </p:cNvSpPr>
          <p:nvPr>
            <p:ph type="sldNum" idx="12"/>
          </p:nvPr>
        </p:nvSpPr>
        <p:spPr>
          <a:xfrm>
            <a:off x="3976332" y="8839014"/>
            <a:ext cx="3041967" cy="465295"/>
          </a:xfrm>
          <a:prstGeom prst="rect">
            <a:avLst/>
          </a:prstGeom>
          <a:noFill/>
          <a:ln>
            <a:noFill/>
          </a:ln>
        </p:spPr>
        <p:txBody>
          <a:bodyPr spcFirstLastPara="1" wrap="square" lIns="93275" tIns="46625" rIns="93275" bIns="4662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300"/>
                <a:buFont typeface="Calibri"/>
                <a:buNone/>
                <a:tabLst/>
                <a:defRPr/>
              </a:pPr>
              <a:t>4</a:t>
            </a:fld>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305352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38" name="Shape 338"/>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rtl="0"/>
            <a:r>
              <a:rPr lang="en-US" dirty="0" smtClean="0"/>
              <a:t>Considering</a:t>
            </a:r>
            <a:r>
              <a:rPr lang="en-US" baseline="0" dirty="0" smtClean="0"/>
              <a:t> these points when </a:t>
            </a:r>
            <a:r>
              <a:rPr lang="en-US" dirty="0" smtClean="0"/>
              <a:t/>
            </a:r>
            <a:br>
              <a:rPr lang="en-US" dirty="0" smtClean="0"/>
            </a:br>
            <a:endParaRPr sz="1200" b="0" i="0" u="none" strike="noStrike" cap="none" dirty="0">
              <a:solidFill>
                <a:schemeClr val="dk1"/>
              </a:solidFill>
              <a:latin typeface="Calibri"/>
              <a:ea typeface="Calibri"/>
              <a:cs typeface="Calibri"/>
              <a:sym typeface="Calibri"/>
            </a:endParaRPr>
          </a:p>
        </p:txBody>
      </p:sp>
      <p:sp>
        <p:nvSpPr>
          <p:cNvPr id="339" name="Shape 339"/>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25</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0171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38" name="Shape 338"/>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rtl="0"/>
            <a:r>
              <a:rPr lang="en-US" sz="1200" b="0" i="0" u="none" strike="noStrike" cap="none" dirty="0" smtClean="0">
                <a:solidFill>
                  <a:schemeClr val="dk1"/>
                </a:solidFill>
                <a:latin typeface="Calibri"/>
                <a:ea typeface="Calibri"/>
                <a:cs typeface="Calibri"/>
                <a:sym typeface="Calibri"/>
              </a:rPr>
              <a:t>NASTAD provided these</a:t>
            </a:r>
            <a:r>
              <a:rPr lang="en-US" sz="1200" b="0" i="0" u="none" strike="noStrike" cap="none" baseline="0" dirty="0" smtClean="0">
                <a:solidFill>
                  <a:schemeClr val="dk1"/>
                </a:solidFill>
                <a:latin typeface="Calibri"/>
                <a:ea typeface="Calibri"/>
                <a:cs typeface="Calibri"/>
                <a:sym typeface="Calibri"/>
              </a:rPr>
              <a:t> examples of how recipients used RWHAP rebate funds. This is helpful to consider when going through the resource allocation process. </a:t>
            </a:r>
            <a:endParaRPr sz="1200" b="0" i="0" u="none" strike="noStrike" cap="none" dirty="0">
              <a:solidFill>
                <a:schemeClr val="dk1"/>
              </a:solidFill>
              <a:latin typeface="Calibri"/>
              <a:ea typeface="Calibri"/>
              <a:cs typeface="Calibri"/>
              <a:sym typeface="Calibri"/>
            </a:endParaRPr>
          </a:p>
        </p:txBody>
      </p:sp>
      <p:sp>
        <p:nvSpPr>
          <p:cNvPr id="339" name="Shape 339"/>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26</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39108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rtl="0"/>
            <a:r>
              <a:rPr lang="en-US" dirty="0" smtClean="0"/>
              <a:t>Utilization and Reporting of Pharmaceutical Rebates Policy Clarification Notice (PCN) #15-04 Relates to Policy #12-02 Relates to Policy #15-03</a:t>
            </a:r>
          </a:p>
          <a:p>
            <a:pPr rtl="0"/>
            <a:endParaRPr lang="en-US" b="0" dirty="0" smtClean="0">
              <a:effectLst/>
            </a:endParaRPr>
          </a:p>
          <a:p>
            <a:pPr rtl="0"/>
            <a:r>
              <a:rPr lang="en-US" b="0" dirty="0" smtClean="0">
                <a:effectLst/>
              </a:rPr>
              <a:t>https://hab.hrsa.gov/sites/default/files/hab/Global/pcn_15-04_pharmaceutical_rebates.pdf </a:t>
            </a: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27</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57054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701041" y="4415790"/>
            <a:ext cx="5608319" cy="4183380"/>
          </a:xfrm>
          <a:prstGeom prst="rect">
            <a:avLst/>
          </a:prstGeom>
          <a:noFill/>
          <a:ln>
            <a:noFill/>
          </a:ln>
        </p:spPr>
        <p:txBody>
          <a:bodyPr spcFirstLastPara="1" wrap="square" lIns="93150" tIns="46550" rIns="93150" bIns="4655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50" name="Google Shape;150;p5:notes"/>
          <p:cNvSpPr txBox="1">
            <a:spLocks noGrp="1"/>
          </p:cNvSpPr>
          <p:nvPr>
            <p:ph type="sldNum" idx="12"/>
          </p:nvPr>
        </p:nvSpPr>
        <p:spPr>
          <a:xfrm>
            <a:off x="3970937" y="8829967"/>
            <a:ext cx="3037840" cy="464819"/>
          </a:xfrm>
          <a:prstGeom prst="rect">
            <a:avLst/>
          </a:prstGeom>
          <a:noFill/>
          <a:ln>
            <a:noFill/>
          </a:ln>
        </p:spPr>
        <p:txBody>
          <a:bodyPr spcFirstLastPara="1" wrap="square" lIns="93150" tIns="46550" rIns="93150" bIns="4655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28</a:t>
            </a:fld>
            <a:endParaRPr sz="1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960956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701041" y="4415790"/>
            <a:ext cx="5608319" cy="4183380"/>
          </a:xfrm>
          <a:prstGeom prst="rect">
            <a:avLst/>
          </a:prstGeom>
          <a:noFill/>
          <a:ln>
            <a:noFill/>
          </a:ln>
        </p:spPr>
        <p:txBody>
          <a:bodyPr spcFirstLastPara="1" wrap="square" lIns="93150" tIns="46550" rIns="93150" bIns="4655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50" name="Google Shape;150;p5:notes"/>
          <p:cNvSpPr txBox="1">
            <a:spLocks noGrp="1"/>
          </p:cNvSpPr>
          <p:nvPr>
            <p:ph type="sldNum" idx="12"/>
          </p:nvPr>
        </p:nvSpPr>
        <p:spPr>
          <a:xfrm>
            <a:off x="3970937" y="8829967"/>
            <a:ext cx="3037840" cy="464819"/>
          </a:xfrm>
          <a:prstGeom prst="rect">
            <a:avLst/>
          </a:prstGeom>
          <a:noFill/>
          <a:ln>
            <a:noFill/>
          </a:ln>
        </p:spPr>
        <p:txBody>
          <a:bodyPr spcFirstLastPara="1" wrap="square" lIns="93150" tIns="46550" rIns="93150" bIns="4655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29</a:t>
            </a:fld>
            <a:endParaRPr sz="1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03562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a:spLocks noGrp="1" noRot="1" noChangeAspect="1"/>
          </p:cNvSpPr>
          <p:nvPr>
            <p:ph type="sldImg" idx="2"/>
          </p:nvPr>
        </p:nvSpPr>
        <p:spPr>
          <a:xfrm>
            <a:off x="407988" y="698500"/>
            <a:ext cx="6194425" cy="3484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5:notes"/>
          <p:cNvSpPr txBox="1">
            <a:spLocks noGrp="1"/>
          </p:cNvSpPr>
          <p:nvPr>
            <p:ph type="body" idx="1"/>
          </p:nvPr>
        </p:nvSpPr>
        <p:spPr>
          <a:xfrm>
            <a:off x="701041" y="4415790"/>
            <a:ext cx="5608319" cy="4183380"/>
          </a:xfrm>
          <a:prstGeom prst="rect">
            <a:avLst/>
          </a:prstGeom>
          <a:noFill/>
          <a:ln>
            <a:noFill/>
          </a:ln>
        </p:spPr>
        <p:txBody>
          <a:bodyPr spcFirstLastPara="1" wrap="square" lIns="93150" tIns="46550" rIns="93150" bIns="4655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150" name="Google Shape;150;p5:notes"/>
          <p:cNvSpPr txBox="1">
            <a:spLocks noGrp="1"/>
          </p:cNvSpPr>
          <p:nvPr>
            <p:ph type="sldNum" idx="12"/>
          </p:nvPr>
        </p:nvSpPr>
        <p:spPr>
          <a:xfrm>
            <a:off x="3970937" y="8829967"/>
            <a:ext cx="3037840" cy="464819"/>
          </a:xfrm>
          <a:prstGeom prst="rect">
            <a:avLst/>
          </a:prstGeom>
          <a:noFill/>
          <a:ln>
            <a:noFill/>
          </a:ln>
        </p:spPr>
        <p:txBody>
          <a:bodyPr spcFirstLastPara="1" wrap="square" lIns="93150" tIns="46550" rIns="93150" bIns="46550" anchor="b" anchorCtr="0">
            <a:noAutofit/>
          </a:bodyPr>
          <a:lstStyle/>
          <a:p>
            <a:pPr marL="0" marR="0" lvl="0" indent="0" algn="r" rtl="0">
              <a:lnSpc>
                <a:spcPct val="100000"/>
              </a:lnSpc>
              <a:spcBef>
                <a:spcPts val="0"/>
              </a:spcBef>
              <a:spcAft>
                <a:spcPts val="0"/>
              </a:spcAft>
              <a:buClr>
                <a:srgbClr val="000000"/>
              </a:buClr>
              <a:buSzPts val="3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30</a:t>
            </a:fld>
            <a:endParaRPr sz="12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77667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a:spLocks noGrp="1" noRot="1" noChangeAspect="1"/>
          </p:cNvSpPr>
          <p:nvPr>
            <p:ph type="sldImg" idx="2"/>
          </p:nvPr>
        </p:nvSpPr>
        <p:spPr>
          <a:xfrm>
            <a:off x="409575"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25:notes"/>
          <p:cNvSpPr txBox="1">
            <a:spLocks noGrp="1"/>
          </p:cNvSpPr>
          <p:nvPr>
            <p:ph type="body" idx="1"/>
          </p:nvPr>
        </p:nvSpPr>
        <p:spPr>
          <a:xfrm>
            <a:off x="701994" y="4420315"/>
            <a:ext cx="5615939" cy="4187666"/>
          </a:xfrm>
          <a:prstGeom prst="rect">
            <a:avLst/>
          </a:prstGeom>
          <a:noFill/>
          <a:ln>
            <a:noFill/>
          </a:ln>
        </p:spPr>
        <p:txBody>
          <a:bodyPr spcFirstLastPara="1" wrap="square" lIns="93250" tIns="46600" rIns="93250" bIns="46600" anchor="t" anchorCtr="0">
            <a:noAutofit/>
          </a:bodyPr>
          <a:lstStyle/>
          <a:p>
            <a:pPr marL="0" marR="0" lvl="0" indent="0" algn="l" rtl="0">
              <a:spcBef>
                <a:spcPts val="0"/>
              </a:spcBef>
              <a:spcAft>
                <a:spcPts val="0"/>
              </a:spcAft>
              <a:buClr>
                <a:schemeClr val="dk1"/>
              </a:buClr>
              <a:buSzPts val="300"/>
              <a:buFont typeface="Calibri"/>
              <a:buNone/>
            </a:pPr>
            <a:endParaRPr sz="1200" b="0" i="0" u="none" strike="noStrike" cap="none" dirty="0">
              <a:solidFill>
                <a:schemeClr val="dk1"/>
              </a:solidFill>
              <a:latin typeface="Calibri"/>
              <a:ea typeface="Calibri"/>
              <a:cs typeface="Calibri"/>
              <a:sym typeface="Calibri"/>
            </a:endParaRPr>
          </a:p>
        </p:txBody>
      </p:sp>
      <p:sp>
        <p:nvSpPr>
          <p:cNvPr id="297" name="Google Shape;297;p25:notes"/>
          <p:cNvSpPr txBox="1">
            <a:spLocks noGrp="1"/>
          </p:cNvSpPr>
          <p:nvPr>
            <p:ph type="sldNum" idx="12"/>
          </p:nvPr>
        </p:nvSpPr>
        <p:spPr>
          <a:xfrm>
            <a:off x="3976332" y="8839015"/>
            <a:ext cx="3041968" cy="465295"/>
          </a:xfrm>
          <a:prstGeom prst="rect">
            <a:avLst/>
          </a:prstGeom>
          <a:noFill/>
          <a:ln>
            <a:noFill/>
          </a:ln>
        </p:spPr>
        <p:txBody>
          <a:bodyPr spcFirstLastPara="1" wrap="square" lIns="93250" tIns="46600" rIns="93250" bIns="46600" anchor="b" anchorCtr="0">
            <a:noAutofit/>
          </a:bodyPr>
          <a:lstStyle/>
          <a:p>
            <a:pPr marL="0" marR="0" lvl="0" indent="0" algn="l" rtl="0">
              <a:lnSpc>
                <a:spcPct val="100000"/>
              </a:lnSpc>
              <a:spcBef>
                <a:spcPts val="0"/>
              </a:spcBef>
              <a:spcAft>
                <a:spcPts val="0"/>
              </a:spcAft>
              <a:buClr>
                <a:srgbClr val="000000"/>
              </a:buClr>
              <a:buSzPts val="350"/>
              <a:buFont typeface="Arial"/>
              <a:buNone/>
            </a:pPr>
            <a:fld id="{00000000-1234-1234-1234-123412341234}" type="slidenum">
              <a:rPr lang="en-US" sz="1400" b="0" i="0" u="none" strike="noStrike" cap="none">
                <a:solidFill>
                  <a:srgbClr val="000000"/>
                </a:solidFill>
                <a:latin typeface="Arial"/>
                <a:ea typeface="Arial"/>
                <a:cs typeface="Arial"/>
                <a:sym typeface="Arial"/>
              </a:rPr>
              <a:t>31</a:t>
            </a:fld>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555021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lang="en-US" sz="1200" b="0" i="0" u="none" strike="noStrike" kern="1200" cap="none" dirty="0" smtClean="0">
                <a:solidFill>
                  <a:schemeClr val="dk1"/>
                </a:solidFill>
                <a:effectLst/>
                <a:latin typeface="Calibri"/>
                <a:ea typeface="Calibri"/>
                <a:cs typeface="Calibri"/>
                <a:sym typeface="Calibri"/>
              </a:rPr>
              <a:t>Julie: As a reminder, the IHAP TAC is a three year cooperative agreement to support jurisdictions and their planning bodies with implementation of the Integrated HIV Prevention and Care Plans,</a:t>
            </a:r>
            <a:r>
              <a:rPr lang="en-US" sz="1200" b="0" i="0" u="none" strike="noStrike" kern="1200" cap="none" baseline="0" dirty="0" smtClean="0">
                <a:solidFill>
                  <a:schemeClr val="dk1"/>
                </a:solidFill>
                <a:effectLst/>
                <a:latin typeface="Calibri"/>
                <a:ea typeface="Calibri"/>
                <a:cs typeface="Calibri"/>
                <a:sym typeface="Calibri"/>
              </a:rPr>
              <a:t> including both national and targeted TA activities. </a:t>
            </a:r>
            <a:endParaRPr lang="en-US" sz="1200" b="0" i="0" u="none" strike="noStrike" kern="1200" cap="none" dirty="0" smtClean="0">
              <a:solidFill>
                <a:schemeClr val="dk1"/>
              </a:solidFill>
              <a:effectLst/>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39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407988" y="698500"/>
            <a:ext cx="6194425" cy="34845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701041" y="4415790"/>
            <a:ext cx="5608319" cy="4183380"/>
          </a:xfrm>
          <a:prstGeom prst="rect">
            <a:avLst/>
          </a:prstGeom>
          <a:noFill/>
          <a:ln>
            <a:noFill/>
          </a:ln>
        </p:spPr>
        <p:txBody>
          <a:bodyPr lIns="93163" tIns="46569" rIns="93163" bIns="46569" anchor="t" anchorCtr="0">
            <a:noAutofit/>
          </a:bodyPr>
          <a:lstStyle/>
          <a:p>
            <a:r>
              <a:rPr lang="en-US" dirty="0" smtClean="0"/>
              <a:t>-</a:t>
            </a:r>
            <a:r>
              <a:rPr lang="en-US" dirty="0"/>
              <a:t>       </a:t>
            </a:r>
            <a:r>
              <a:rPr lang="en-US" b="1" dirty="0"/>
              <a:t>Integrating HIV prevention and care </a:t>
            </a:r>
            <a:r>
              <a:rPr lang="en-US" dirty="0"/>
              <a:t>at all levels</a:t>
            </a:r>
          </a:p>
          <a:p>
            <a:r>
              <a:rPr lang="en-US" dirty="0"/>
              <a:t>-       Strategies for </a:t>
            </a:r>
            <a:r>
              <a:rPr lang="en-US" b="1" dirty="0"/>
              <a:t>implementing</a:t>
            </a:r>
            <a:r>
              <a:rPr lang="en-US" dirty="0"/>
              <a:t> Integrated Plan activities</a:t>
            </a:r>
          </a:p>
          <a:p>
            <a:r>
              <a:rPr lang="en-US" dirty="0"/>
              <a:t>-       </a:t>
            </a:r>
            <a:r>
              <a:rPr lang="en-US" b="1" dirty="0"/>
              <a:t>Publicizing and disseminating progress </a:t>
            </a:r>
            <a:r>
              <a:rPr lang="en-US" dirty="0"/>
              <a:t>of Integrated Plan activities to stakeholders</a:t>
            </a:r>
          </a:p>
          <a:p>
            <a:r>
              <a:rPr lang="en-US" dirty="0"/>
              <a:t>-       </a:t>
            </a:r>
            <a:r>
              <a:rPr lang="en-US" b="1" dirty="0"/>
              <a:t>Identifying roles and responsibilities </a:t>
            </a:r>
            <a:r>
              <a:rPr lang="en-US" dirty="0"/>
              <a:t>for Integrated Plan activity implementation</a:t>
            </a:r>
          </a:p>
          <a:p>
            <a:r>
              <a:rPr lang="en-US" dirty="0"/>
              <a:t>-       </a:t>
            </a:r>
            <a:r>
              <a:rPr lang="en-US" b="1" dirty="0"/>
              <a:t>Monitoring and improving </a:t>
            </a:r>
            <a:r>
              <a:rPr lang="en-US" dirty="0"/>
              <a:t>Integrated Plan activities</a:t>
            </a:r>
          </a:p>
          <a:p>
            <a:r>
              <a:rPr lang="en-US" dirty="0"/>
              <a:t>-       </a:t>
            </a:r>
            <a:r>
              <a:rPr lang="en-US" b="1" dirty="0"/>
              <a:t>Collaborating</a:t>
            </a:r>
            <a:r>
              <a:rPr lang="en-US" dirty="0"/>
              <a:t> across jurisdictions</a:t>
            </a:r>
          </a:p>
          <a:p>
            <a:pPr>
              <a:buSzPct val="25000"/>
            </a:pPr>
            <a:endParaRPr dirty="0"/>
          </a:p>
        </p:txBody>
      </p:sp>
      <p:sp>
        <p:nvSpPr>
          <p:cNvPr id="122" name="Shape 122"/>
          <p:cNvSpPr txBox="1">
            <a:spLocks noGrp="1"/>
          </p:cNvSpPr>
          <p:nvPr>
            <p:ph type="sldNum" idx="12"/>
          </p:nvPr>
        </p:nvSpPr>
        <p:spPr>
          <a:xfrm>
            <a:off x="3970937" y="8829967"/>
            <a:ext cx="3037840" cy="464819"/>
          </a:xfrm>
          <a:prstGeom prst="rect">
            <a:avLst/>
          </a:prstGeom>
          <a:noFill/>
          <a:ln>
            <a:noFill/>
          </a:ln>
        </p:spPr>
        <p:txBody>
          <a:bodyPr lIns="93163" tIns="46569" rIns="93163" bIns="46569"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6</a:t>
            </a:fld>
            <a:endPar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58197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2" name="Shape 322"/>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23" name="Shape 323"/>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7</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0074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38" name="Shape 338"/>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rtl="0"/>
            <a:r>
              <a:rPr lang="en-US" sz="1200" b="0" i="0" u="none" strike="noStrike" kern="1200" cap="none" dirty="0" smtClean="0">
                <a:solidFill>
                  <a:schemeClr val="dk1"/>
                </a:solidFill>
                <a:effectLst/>
                <a:latin typeface="Calibri"/>
                <a:ea typeface="Calibri"/>
                <a:cs typeface="Calibri"/>
                <a:sym typeface="Calibri"/>
              </a:rPr>
              <a:t>The fourth goal of the National AIDS/HIV Strategy (NHAS) is to achieve a more coordinated national response to the HIV epidemic. </a:t>
            </a:r>
            <a:r>
              <a:rPr lang="en-US" dirty="0" smtClean="0"/>
              <a:t/>
            </a:r>
            <a:br>
              <a:rPr lang="en-US" dirty="0" smtClean="0"/>
            </a:br>
            <a:endParaRPr sz="1200" b="0" i="0" u="none" strike="noStrike" cap="none" dirty="0">
              <a:solidFill>
                <a:schemeClr val="dk1"/>
              </a:solidFill>
              <a:latin typeface="Calibri"/>
              <a:ea typeface="Calibri"/>
              <a:cs typeface="Calibri"/>
              <a:sym typeface="Calibri"/>
            </a:endParaRPr>
          </a:p>
        </p:txBody>
      </p:sp>
      <p:sp>
        <p:nvSpPr>
          <p:cNvPr id="339" name="Shape 339"/>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8</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0545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2" name="Shape 322"/>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323" name="Shape 323"/>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10</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434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cap="none" dirty="0" smtClean="0">
                <a:solidFill>
                  <a:schemeClr val="dk1"/>
                </a:solidFill>
                <a:effectLst/>
                <a:latin typeface="Calibri"/>
                <a:ea typeface="Calibri"/>
                <a:cs typeface="Calibri"/>
                <a:sym typeface="Calibri"/>
              </a:rPr>
              <a:t>Each HRSA and CDC-funded jurisdiction needs to participate in the completion and submission of an Integrated Plan, and several jurisdictions within each state (e.g. local municipalities and state health departments) are encouraged to submit a plan together. Jurisdictions funded by both CDC DHAP and HRSA HAB should submit a single Integrated HIV Prevention and Care Plan, including the Statewide Coordinated Statement of Need; however, jurisdictions may submit separate plans to the CDC and HRSA if local structural factors impede the development of one plan.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u="none" strike="noStrike" kern="1200" cap="none" dirty="0" smtClean="0">
              <a:solidFill>
                <a:schemeClr val="dk1"/>
              </a:solidFill>
              <a:effectLst/>
              <a:latin typeface="Calibri"/>
              <a:ea typeface="Calibri"/>
              <a:cs typeface="Calibri"/>
              <a:sym typeface="Calibri"/>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u="none" strike="noStrike" kern="1200" cap="none" dirty="0" smtClean="0">
                <a:solidFill>
                  <a:schemeClr val="dk1"/>
                </a:solidFill>
                <a:effectLst/>
                <a:latin typeface="Calibri"/>
                <a:ea typeface="Calibri"/>
                <a:cs typeface="Calibri"/>
                <a:sym typeface="Calibri"/>
              </a:rPr>
              <a:t>The Integrated HIV Prevention and Care Plan presents the jurisdiction's approach to meeting its HIV prevention, treatment, and care goals. The Integrated HIV Prevention and Care Plan must align with the goals of the National HIV/AIDS Strategy (NHAS), use the principles of the HIV Care Continuum (HIV diagnosis, linkage to care, retention in care, antiretroviral use, and viral suppression), and respond to the needs identified in the Statewide Coordinated Statement of Need (SCSN). The SCSN must be submitted along with the Integrated Plan. While there is no set format, the Integrated Plan should articulate: 1. Goals: a broad statement of purpose that describes the expected long-term effects of efforts consistent with the NHAS and covering a period of 5 years; 2. Objectives: measurable statements that describe results to be achieved (must identify at least 2 objectives for each NHAS goal); 3. Strategies: the approach by which the objectives will be achieved (must identify at least 3 strategies for each objective); 4. Activities: describing how the objectives will be achieved, and metrics used to assess progress; 5. Resources: committed toward implementing the activities The plan should describe the collaborative process used to develop the plan, and specifically explain the involvement of PLWH to ensure that services are responsive to local needs. The plan also should describe the jurisdiction's approach to monitoring and evaluating implementation of the plan itself. </a:t>
            </a: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11</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09883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701993" y="4420314"/>
            <a:ext cx="5615939" cy="4187666"/>
          </a:xfrm>
          <a:prstGeom prst="rect">
            <a:avLst/>
          </a:prstGeom>
          <a:noFill/>
          <a:ln>
            <a:noFill/>
          </a:ln>
        </p:spPr>
        <p:txBody>
          <a:bodyPr lIns="93275" tIns="46625" rIns="93275" bIns="46625" anchor="t" anchorCtr="0">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sz="1200" b="0" i="0" u="none" strike="noStrike" cap="none" dirty="0">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976332" y="8839014"/>
            <a:ext cx="3041967" cy="465295"/>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12</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8523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21962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424345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465848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809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4273598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48"/>
        <p:cNvGrpSpPr/>
        <p:nvPr/>
      </p:nvGrpSpPr>
      <p:grpSpPr>
        <a:xfrm>
          <a:off x="0" y="0"/>
          <a:ext cx="0" cy="0"/>
          <a:chOff x="0" y="0"/>
          <a:chExt cx="0" cy="0"/>
        </a:xfrm>
      </p:grpSpPr>
      <p:sp>
        <p:nvSpPr>
          <p:cNvPr id="49" name="Google Shape;49;p12"/>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50" name="Google Shape;50;p12"/>
          <p:cNvSpPr txBox="1">
            <a:spLocks noGrp="1"/>
          </p:cNvSpPr>
          <p:nvPr>
            <p:ph type="body" idx="1"/>
          </p:nvPr>
        </p:nvSpPr>
        <p:spPr>
          <a:xfrm>
            <a:off x="609600" y="1371600"/>
            <a:ext cx="10972800" cy="438912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51" name="Google Shape;51;p12"/>
          <p:cNvCxnSpPr/>
          <p:nvPr/>
        </p:nvCxnSpPr>
        <p:spPr>
          <a:xfrm>
            <a:off x="609600" y="1143000"/>
            <a:ext cx="10972800" cy="0"/>
          </a:xfrm>
          <a:prstGeom prst="straightConnector1">
            <a:avLst/>
          </a:prstGeom>
          <a:noFill/>
          <a:ln w="63500" cap="sq" cmpd="sng">
            <a:solidFill>
              <a:schemeClr val="accent2"/>
            </a:solidFill>
            <a:prstDash val="solid"/>
            <a:miter lim="8000"/>
            <a:headEnd type="none" w="sm" len="sm"/>
            <a:tailEnd type="none" w="sm" len="sm"/>
          </a:ln>
        </p:spPr>
      </p:cxnSp>
      <p:sp>
        <p:nvSpPr>
          <p:cNvPr id="52" name="Google Shape;52;p12"/>
          <p:cNvSpPr/>
          <p:nvPr/>
        </p:nvSpPr>
        <p:spPr>
          <a:xfrm>
            <a:off x="0" y="6053302"/>
            <a:ext cx="12192000" cy="6858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pic>
        <p:nvPicPr>
          <p:cNvPr id="53" name="Google Shape;53;p12"/>
          <p:cNvPicPr preferRelativeResize="0"/>
          <p:nvPr/>
        </p:nvPicPr>
        <p:blipFill rotWithShape="1">
          <a:blip r:embed="rId2">
            <a:alphaModFix/>
          </a:blip>
          <a:srcRect l="26945" t="20139" b="14034"/>
          <a:stretch/>
        </p:blipFill>
        <p:spPr>
          <a:xfrm>
            <a:off x="7772400" y="5977319"/>
            <a:ext cx="4191000" cy="880681"/>
          </a:xfrm>
          <a:prstGeom prst="rect">
            <a:avLst/>
          </a:prstGeom>
          <a:noFill/>
          <a:ln>
            <a:noFill/>
          </a:ln>
        </p:spPr>
      </p:pic>
    </p:spTree>
    <p:extLst>
      <p:ext uri="{BB962C8B-B14F-4D97-AF65-F5344CB8AC3E}">
        <p14:creationId xmlns:p14="http://schemas.microsoft.com/office/powerpoint/2010/main" val="1316065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2">
  <p:cSld name="Title and Content 2">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609600" y="233695"/>
            <a:ext cx="10972800" cy="1398713"/>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3" name="Google Shape;73;p16"/>
          <p:cNvSpPr txBox="1">
            <a:spLocks noGrp="1"/>
          </p:cNvSpPr>
          <p:nvPr>
            <p:ph type="body" idx="1"/>
          </p:nvPr>
        </p:nvSpPr>
        <p:spPr>
          <a:xfrm>
            <a:off x="609600" y="1828800"/>
            <a:ext cx="10972800" cy="402336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74" name="Google Shape;74;p16"/>
          <p:cNvCxnSpPr/>
          <p:nvPr/>
        </p:nvCxnSpPr>
        <p:spPr>
          <a:xfrm>
            <a:off x="609600" y="1673351"/>
            <a:ext cx="10972800" cy="0"/>
          </a:xfrm>
          <a:prstGeom prst="straightConnector1">
            <a:avLst/>
          </a:prstGeom>
          <a:noFill/>
          <a:ln w="63500" cap="sq" cmpd="sng">
            <a:solidFill>
              <a:schemeClr val="accent2"/>
            </a:solidFill>
            <a:prstDash val="solid"/>
            <a:miter lim="8000"/>
            <a:headEnd type="none" w="sm" len="sm"/>
            <a:tailEnd type="none" w="sm" len="sm"/>
          </a:ln>
        </p:spPr>
      </p:cxnSp>
      <p:sp>
        <p:nvSpPr>
          <p:cNvPr id="75" name="Google Shape;75;p16"/>
          <p:cNvSpPr/>
          <p:nvPr/>
        </p:nvSpPr>
        <p:spPr>
          <a:xfrm>
            <a:off x="0" y="6053302"/>
            <a:ext cx="12192000" cy="6858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pic>
        <p:nvPicPr>
          <p:cNvPr id="76" name="Google Shape;76;p16"/>
          <p:cNvPicPr preferRelativeResize="0"/>
          <p:nvPr/>
        </p:nvPicPr>
        <p:blipFill rotWithShape="1">
          <a:blip r:embed="rId2">
            <a:alphaModFix/>
          </a:blip>
          <a:srcRect l="26945" t="20139" b="14034"/>
          <a:stretch/>
        </p:blipFill>
        <p:spPr>
          <a:xfrm>
            <a:off x="7772400" y="5977319"/>
            <a:ext cx="4191000" cy="880681"/>
          </a:xfrm>
          <a:prstGeom prst="rect">
            <a:avLst/>
          </a:prstGeom>
          <a:noFill/>
          <a:ln>
            <a:noFill/>
          </a:ln>
        </p:spPr>
      </p:pic>
    </p:spTree>
    <p:extLst>
      <p:ext uri="{BB962C8B-B14F-4D97-AF65-F5344CB8AC3E}">
        <p14:creationId xmlns:p14="http://schemas.microsoft.com/office/powerpoint/2010/main" val="21808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Comparison">
  <p:cSld name="1_Comparison">
    <p:bg>
      <p:bgPr>
        <a:solidFill>
          <a:schemeClr val="dk1"/>
        </a:solidFill>
        <a:effectLst/>
      </p:bgPr>
    </p:bg>
    <p:spTree>
      <p:nvGrpSpPr>
        <p:cNvPr id="1" name="Shape 78"/>
        <p:cNvGrpSpPr/>
        <p:nvPr/>
      </p:nvGrpSpPr>
      <p:grpSpPr>
        <a:xfrm>
          <a:off x="0" y="0"/>
          <a:ext cx="0" cy="0"/>
          <a:chOff x="0" y="0"/>
          <a:chExt cx="0" cy="0"/>
        </a:xfrm>
      </p:grpSpPr>
      <p:sp>
        <p:nvSpPr>
          <p:cNvPr id="79" name="Google Shape;79;p18"/>
          <p:cNvSpPr txBox="1">
            <a:spLocks noGrp="1"/>
          </p:cNvSpPr>
          <p:nvPr>
            <p:ph type="body" idx="1"/>
          </p:nvPr>
        </p:nvSpPr>
        <p:spPr>
          <a:xfrm>
            <a:off x="609601" y="1371600"/>
            <a:ext cx="5386916"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accent2"/>
              </a:buClr>
              <a:buSzPts val="2400"/>
              <a:buFont typeface="Noto Sans Symbols"/>
              <a:buNone/>
              <a:defRPr sz="2400" b="1"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accent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accent5"/>
              </a:buClr>
              <a:buSzPts val="1800"/>
              <a:buFont typeface="Noto Sans Symbols"/>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rgbClr val="F7A4A7"/>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rgbClr val="DCDDDD"/>
              </a:buClr>
              <a:buSzPts val="1600"/>
              <a:buFont typeface="Noto Sans Symbols"/>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0" name="Google Shape;80;p18"/>
          <p:cNvSpPr txBox="1">
            <a:spLocks noGrp="1"/>
          </p:cNvSpPr>
          <p:nvPr>
            <p:ph type="body" idx="2"/>
          </p:nvPr>
        </p:nvSpPr>
        <p:spPr>
          <a:xfrm>
            <a:off x="609601" y="2011680"/>
            <a:ext cx="5386916" cy="3840480"/>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lt1"/>
              </a:buClr>
              <a:buSzPts val="2400"/>
              <a:buFont typeface="Noto Sans Symbols"/>
              <a:buChar char="▪"/>
              <a:defRPr sz="2400" b="0" i="0" u="none" strike="noStrike" cap="none">
                <a:solidFill>
                  <a:schemeClr val="lt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5"/>
              </a:buClr>
              <a:buSzPts val="1800"/>
              <a:buFont typeface="Noto Sans Symbols"/>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rgbClr val="F7A4A7"/>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rgbClr val="DCDDDD"/>
              </a:buClr>
              <a:buSzPts val="1600"/>
              <a:buFont typeface="Noto Sans Symbols"/>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1" name="Google Shape;81;p18"/>
          <p:cNvSpPr txBox="1">
            <a:spLocks noGrp="1"/>
          </p:cNvSpPr>
          <p:nvPr>
            <p:ph type="body" idx="3"/>
          </p:nvPr>
        </p:nvSpPr>
        <p:spPr>
          <a:xfrm>
            <a:off x="6193367" y="1371600"/>
            <a:ext cx="5389032"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accent2"/>
              </a:buClr>
              <a:buSzPts val="2400"/>
              <a:buFont typeface="Noto Sans Symbols"/>
              <a:buNone/>
              <a:defRPr sz="2400" b="1"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accent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accent5"/>
              </a:buClr>
              <a:buSzPts val="1800"/>
              <a:buFont typeface="Noto Sans Symbols"/>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rgbClr val="F7A4A7"/>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rgbClr val="DCDDDD"/>
              </a:buClr>
              <a:buSzPts val="1600"/>
              <a:buFont typeface="Noto Sans Symbols"/>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2" name="Google Shape;82;p18"/>
          <p:cNvSpPr txBox="1">
            <a:spLocks noGrp="1"/>
          </p:cNvSpPr>
          <p:nvPr>
            <p:ph type="body" idx="4"/>
          </p:nvPr>
        </p:nvSpPr>
        <p:spPr>
          <a:xfrm>
            <a:off x="6193367" y="2011680"/>
            <a:ext cx="5389032" cy="3840480"/>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lt1"/>
              </a:buClr>
              <a:buSzPts val="2400"/>
              <a:buFont typeface="Noto Sans Symbols"/>
              <a:buChar char="▪"/>
              <a:defRPr sz="2400" b="0" i="0" u="none" strike="noStrike" cap="none">
                <a:solidFill>
                  <a:schemeClr val="lt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5"/>
              </a:buClr>
              <a:buSzPts val="1800"/>
              <a:buFont typeface="Noto Sans Symbols"/>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rgbClr val="F7A4A7"/>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rgbClr val="DCDDDD"/>
              </a:buClr>
              <a:buSzPts val="1600"/>
              <a:buFont typeface="Noto Sans Symbols"/>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3" name="Google Shape;83;p18"/>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1"/>
              </a:buClr>
              <a:buSzPts val="3600"/>
              <a:buFont typeface="Calibri"/>
              <a:buNone/>
              <a:defRPr sz="3600" b="1" i="0" u="none" strike="noStrike" cap="none">
                <a:solidFill>
                  <a:schemeClr val="accent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cxnSp>
        <p:nvCxnSpPr>
          <p:cNvPr id="84" name="Google Shape;84;p18"/>
          <p:cNvCxnSpPr/>
          <p:nvPr/>
        </p:nvCxnSpPr>
        <p:spPr>
          <a:xfrm>
            <a:off x="609600" y="1143000"/>
            <a:ext cx="10972800" cy="0"/>
          </a:xfrm>
          <a:prstGeom prst="straightConnector1">
            <a:avLst/>
          </a:prstGeom>
          <a:noFill/>
          <a:ln w="63500" cap="sq" cmpd="sng">
            <a:solidFill>
              <a:srgbClr val="FDCF8A"/>
            </a:solidFill>
            <a:prstDash val="solid"/>
            <a:miter lim="8000"/>
            <a:headEnd type="none" w="sm" len="sm"/>
            <a:tailEnd type="none" w="sm" len="sm"/>
          </a:ln>
        </p:spPr>
      </p:cxnSp>
    </p:spTree>
    <p:extLst>
      <p:ext uri="{BB962C8B-B14F-4D97-AF65-F5344CB8AC3E}">
        <p14:creationId xmlns:p14="http://schemas.microsoft.com/office/powerpoint/2010/main" val="1762796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87" name="Google Shape;87;p19"/>
          <p:cNvSpPr txBox="1">
            <a:spLocks noGrp="1"/>
          </p:cNvSpPr>
          <p:nvPr>
            <p:ph type="body" idx="1"/>
          </p:nvPr>
        </p:nvSpPr>
        <p:spPr>
          <a:xfrm>
            <a:off x="609601" y="1371600"/>
            <a:ext cx="5384799" cy="438912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accent2"/>
              </a:buClr>
              <a:buSzPts val="2800"/>
              <a:buFont typeface="Noto Sans Symbols"/>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F7A4A7"/>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DCDDDD"/>
              </a:buClr>
              <a:buSzPts val="1800"/>
              <a:buFont typeface="Noto Sans Symbols"/>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8" name="Google Shape;88;p19"/>
          <p:cNvSpPr txBox="1">
            <a:spLocks noGrp="1"/>
          </p:cNvSpPr>
          <p:nvPr>
            <p:ph type="body" idx="2"/>
          </p:nvPr>
        </p:nvSpPr>
        <p:spPr>
          <a:xfrm>
            <a:off x="6197601" y="1371600"/>
            <a:ext cx="5384799" cy="438912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accent2"/>
              </a:buClr>
              <a:buSzPts val="2800"/>
              <a:buFont typeface="Noto Sans Symbols"/>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F7A4A7"/>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DCDDDD"/>
              </a:buClr>
              <a:buSzPts val="1800"/>
              <a:buFont typeface="Noto Sans Symbols"/>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cxnSp>
        <p:nvCxnSpPr>
          <p:cNvPr id="89" name="Google Shape;89;p19"/>
          <p:cNvCxnSpPr/>
          <p:nvPr/>
        </p:nvCxnSpPr>
        <p:spPr>
          <a:xfrm>
            <a:off x="609600" y="1143000"/>
            <a:ext cx="10972800" cy="0"/>
          </a:xfrm>
          <a:prstGeom prst="straightConnector1">
            <a:avLst/>
          </a:prstGeom>
          <a:noFill/>
          <a:ln w="63500" cap="sq" cmpd="sng">
            <a:solidFill>
              <a:schemeClr val="accent2"/>
            </a:solidFill>
            <a:prstDash val="solid"/>
            <a:miter lim="8000"/>
            <a:headEnd type="none" w="sm" len="sm"/>
            <a:tailEnd type="none" w="sm" len="sm"/>
          </a:ln>
        </p:spPr>
      </p:cxnSp>
      <p:sp>
        <p:nvSpPr>
          <p:cNvPr id="90" name="Google Shape;90;p19"/>
          <p:cNvSpPr/>
          <p:nvPr/>
        </p:nvSpPr>
        <p:spPr>
          <a:xfrm>
            <a:off x="0" y="6053302"/>
            <a:ext cx="12192000" cy="6858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pic>
        <p:nvPicPr>
          <p:cNvPr id="91" name="Google Shape;91;p19"/>
          <p:cNvPicPr preferRelativeResize="0"/>
          <p:nvPr/>
        </p:nvPicPr>
        <p:blipFill rotWithShape="1">
          <a:blip r:embed="rId2">
            <a:alphaModFix/>
          </a:blip>
          <a:srcRect l="26945" t="20139" b="14034"/>
          <a:stretch/>
        </p:blipFill>
        <p:spPr>
          <a:xfrm>
            <a:off x="7772400" y="5977319"/>
            <a:ext cx="4191000" cy="880681"/>
          </a:xfrm>
          <a:prstGeom prst="rect">
            <a:avLst/>
          </a:prstGeom>
          <a:noFill/>
          <a:ln>
            <a:noFill/>
          </a:ln>
        </p:spPr>
      </p:pic>
    </p:spTree>
    <p:extLst>
      <p:ext uri="{BB962C8B-B14F-4D97-AF65-F5344CB8AC3E}">
        <p14:creationId xmlns:p14="http://schemas.microsoft.com/office/powerpoint/2010/main" val="3472447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92"/>
        <p:cNvGrpSpPr/>
        <p:nvPr/>
      </p:nvGrpSpPr>
      <p:grpSpPr>
        <a:xfrm>
          <a:off x="0" y="0"/>
          <a:ext cx="0" cy="0"/>
          <a:chOff x="0" y="0"/>
          <a:chExt cx="0" cy="0"/>
        </a:xfrm>
      </p:grpSpPr>
      <p:sp>
        <p:nvSpPr>
          <p:cNvPr id="93" name="Google Shape;93;p20"/>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94" name="Google Shape;94;p20"/>
          <p:cNvSpPr txBox="1">
            <a:spLocks noGrp="1"/>
          </p:cNvSpPr>
          <p:nvPr>
            <p:ph type="body" idx="1"/>
          </p:nvPr>
        </p:nvSpPr>
        <p:spPr>
          <a:xfrm>
            <a:off x="609601" y="1371600"/>
            <a:ext cx="5384799" cy="438912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accent2"/>
              </a:buClr>
              <a:buSzPts val="2800"/>
              <a:buFont typeface="Noto Sans Symbols"/>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F7A4A7"/>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DCDDDD"/>
              </a:buClr>
              <a:buSzPts val="1800"/>
              <a:buFont typeface="Noto Sans Symbols"/>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5" name="Google Shape;95;p20"/>
          <p:cNvSpPr txBox="1">
            <a:spLocks noGrp="1"/>
          </p:cNvSpPr>
          <p:nvPr>
            <p:ph type="body" idx="2"/>
          </p:nvPr>
        </p:nvSpPr>
        <p:spPr>
          <a:xfrm>
            <a:off x="6197601" y="1371600"/>
            <a:ext cx="5384799" cy="4389120"/>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accent2"/>
              </a:buClr>
              <a:buSzPts val="2800"/>
              <a:buFont typeface="Noto Sans Symbols"/>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accent5"/>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rgbClr val="F7A4A7"/>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rgbClr val="DCDDDD"/>
              </a:buClr>
              <a:buSzPts val="1800"/>
              <a:buFont typeface="Noto Sans Symbols"/>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cxnSp>
        <p:nvCxnSpPr>
          <p:cNvPr id="96" name="Google Shape;96;p20"/>
          <p:cNvCxnSpPr/>
          <p:nvPr/>
        </p:nvCxnSpPr>
        <p:spPr>
          <a:xfrm>
            <a:off x="609600" y="1143000"/>
            <a:ext cx="10972800" cy="0"/>
          </a:xfrm>
          <a:prstGeom prst="straightConnector1">
            <a:avLst/>
          </a:prstGeom>
          <a:noFill/>
          <a:ln w="63500" cap="sq" cmpd="sng">
            <a:solidFill>
              <a:schemeClr val="accent2"/>
            </a:solidFill>
            <a:prstDash val="solid"/>
            <a:miter lim="8000"/>
            <a:headEnd type="none" w="sm" len="sm"/>
            <a:tailEnd type="none" w="sm" len="sm"/>
          </a:ln>
        </p:spPr>
      </p:cxnSp>
    </p:spTree>
    <p:extLst>
      <p:ext uri="{BB962C8B-B14F-4D97-AF65-F5344CB8AC3E}">
        <p14:creationId xmlns:p14="http://schemas.microsoft.com/office/powerpoint/2010/main" val="619192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cxnSp>
        <p:nvCxnSpPr>
          <p:cNvPr id="99" name="Google Shape;99;p21"/>
          <p:cNvCxnSpPr/>
          <p:nvPr/>
        </p:nvCxnSpPr>
        <p:spPr>
          <a:xfrm>
            <a:off x="609600" y="1143000"/>
            <a:ext cx="10972800" cy="0"/>
          </a:xfrm>
          <a:prstGeom prst="straightConnector1">
            <a:avLst/>
          </a:prstGeom>
          <a:noFill/>
          <a:ln w="63500" cap="sq" cmpd="sng">
            <a:solidFill>
              <a:schemeClr val="accent2"/>
            </a:solidFill>
            <a:prstDash val="solid"/>
            <a:miter lim="8000"/>
            <a:headEnd type="none" w="sm" len="sm"/>
            <a:tailEnd type="none" w="sm" len="sm"/>
          </a:ln>
        </p:spPr>
      </p:cxnSp>
      <p:sp>
        <p:nvSpPr>
          <p:cNvPr id="100" name="Google Shape;100;p21"/>
          <p:cNvSpPr/>
          <p:nvPr/>
        </p:nvSpPr>
        <p:spPr>
          <a:xfrm>
            <a:off x="0" y="6053302"/>
            <a:ext cx="12192000" cy="6858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pic>
        <p:nvPicPr>
          <p:cNvPr id="101" name="Google Shape;101;p21"/>
          <p:cNvPicPr preferRelativeResize="0"/>
          <p:nvPr/>
        </p:nvPicPr>
        <p:blipFill rotWithShape="1">
          <a:blip r:embed="rId2">
            <a:alphaModFix/>
          </a:blip>
          <a:srcRect l="26945" t="20139" b="14034"/>
          <a:stretch/>
        </p:blipFill>
        <p:spPr>
          <a:xfrm>
            <a:off x="7772400" y="5977319"/>
            <a:ext cx="4191000" cy="880681"/>
          </a:xfrm>
          <a:prstGeom prst="rect">
            <a:avLst/>
          </a:prstGeom>
          <a:noFill/>
          <a:ln>
            <a:noFill/>
          </a:ln>
        </p:spPr>
      </p:pic>
    </p:spTree>
    <p:extLst>
      <p:ext uri="{BB962C8B-B14F-4D97-AF65-F5344CB8AC3E}">
        <p14:creationId xmlns:p14="http://schemas.microsoft.com/office/powerpoint/2010/main" val="174128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492676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resenters">
  <p:cSld name="presenters">
    <p:spTree>
      <p:nvGrpSpPr>
        <p:cNvPr id="1" name="Shape 102"/>
        <p:cNvGrpSpPr/>
        <p:nvPr/>
      </p:nvGrpSpPr>
      <p:grpSpPr>
        <a:xfrm>
          <a:off x="0" y="0"/>
          <a:ext cx="0" cy="0"/>
          <a:chOff x="0" y="0"/>
          <a:chExt cx="0" cy="0"/>
        </a:xfrm>
      </p:grpSpPr>
      <p:sp>
        <p:nvSpPr>
          <p:cNvPr id="103" name="Google Shape;103;p22"/>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cxnSp>
        <p:nvCxnSpPr>
          <p:cNvPr id="104" name="Google Shape;104;p22"/>
          <p:cNvCxnSpPr/>
          <p:nvPr/>
        </p:nvCxnSpPr>
        <p:spPr>
          <a:xfrm>
            <a:off x="609600" y="1143000"/>
            <a:ext cx="10972800" cy="0"/>
          </a:xfrm>
          <a:prstGeom prst="straightConnector1">
            <a:avLst/>
          </a:prstGeom>
          <a:noFill/>
          <a:ln w="63500" cap="sq" cmpd="sng">
            <a:solidFill>
              <a:schemeClr val="accent2"/>
            </a:solidFill>
            <a:prstDash val="solid"/>
            <a:miter lim="8000"/>
            <a:headEnd type="none" w="sm" len="sm"/>
            <a:tailEnd type="none" w="sm" len="sm"/>
          </a:ln>
        </p:spPr>
      </p:cxnSp>
      <p:sp>
        <p:nvSpPr>
          <p:cNvPr id="105" name="Google Shape;105;p22"/>
          <p:cNvSpPr>
            <a:spLocks noGrp="1"/>
          </p:cNvSpPr>
          <p:nvPr>
            <p:ph type="pic" idx="2"/>
          </p:nvPr>
        </p:nvSpPr>
        <p:spPr>
          <a:xfrm>
            <a:off x="609600" y="1371600"/>
            <a:ext cx="3048000" cy="2743200"/>
          </a:xfrm>
          <a:prstGeom prst="rect">
            <a:avLst/>
          </a:prstGeom>
          <a:noFill/>
          <a:ln w="38100" cap="flat" cmpd="sng">
            <a:solidFill>
              <a:schemeClr val="accent1"/>
            </a:solidFill>
            <a:prstDash val="solid"/>
            <a:miter lim="800000"/>
            <a:headEnd type="none" w="sm" len="sm"/>
            <a:tailEnd type="none" w="sm" len="sm"/>
          </a:ln>
        </p:spPr>
        <p:txBody>
          <a:bodyPr spcFirstLastPara="1" wrap="square" lIns="91425" tIns="91425" rIns="91425" bIns="91425" anchor="t" anchorCtr="0"/>
          <a:lstStyle>
            <a:lvl1pPr marR="0" lvl="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06" name="Google Shape;106;p22"/>
          <p:cNvSpPr txBox="1">
            <a:spLocks noGrp="1"/>
          </p:cNvSpPr>
          <p:nvPr>
            <p:ph type="body" idx="1"/>
          </p:nvPr>
        </p:nvSpPr>
        <p:spPr>
          <a:xfrm>
            <a:off x="609600" y="4267200"/>
            <a:ext cx="3048000" cy="12954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accent2"/>
              </a:buClr>
              <a:buSzPts val="2000"/>
              <a:buFont typeface="Noto Sans Symbols"/>
              <a:buNone/>
              <a:defRPr sz="20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7" name="Google Shape;107;p22"/>
          <p:cNvSpPr>
            <a:spLocks noGrp="1"/>
          </p:cNvSpPr>
          <p:nvPr>
            <p:ph type="pic" idx="3"/>
          </p:nvPr>
        </p:nvSpPr>
        <p:spPr>
          <a:xfrm>
            <a:off x="4572000" y="1371600"/>
            <a:ext cx="3048000" cy="2743200"/>
          </a:xfrm>
          <a:prstGeom prst="rect">
            <a:avLst/>
          </a:prstGeom>
          <a:noFill/>
          <a:ln w="38100" cap="flat" cmpd="sng">
            <a:solidFill>
              <a:schemeClr val="accent1"/>
            </a:solidFill>
            <a:prstDash val="solid"/>
            <a:miter lim="800000"/>
            <a:headEnd type="none" w="sm" len="sm"/>
            <a:tailEnd type="none" w="sm" len="sm"/>
          </a:ln>
        </p:spPr>
        <p:txBody>
          <a:bodyPr spcFirstLastPara="1" wrap="square" lIns="91425" tIns="91425" rIns="91425" bIns="91425" anchor="t" anchorCtr="0"/>
          <a:lstStyle>
            <a:lvl1pPr marR="0" lvl="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08" name="Google Shape;108;p22"/>
          <p:cNvSpPr txBox="1">
            <a:spLocks noGrp="1"/>
          </p:cNvSpPr>
          <p:nvPr>
            <p:ph type="body" idx="4"/>
          </p:nvPr>
        </p:nvSpPr>
        <p:spPr>
          <a:xfrm>
            <a:off x="4572000" y="4267200"/>
            <a:ext cx="3048000" cy="12954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accent2"/>
              </a:buClr>
              <a:buSzPts val="2000"/>
              <a:buFont typeface="Noto Sans Symbols"/>
              <a:buNone/>
              <a:defRPr sz="20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9" name="Google Shape;109;p22"/>
          <p:cNvSpPr>
            <a:spLocks noGrp="1"/>
          </p:cNvSpPr>
          <p:nvPr>
            <p:ph type="pic" idx="5"/>
          </p:nvPr>
        </p:nvSpPr>
        <p:spPr>
          <a:xfrm>
            <a:off x="8534400" y="1371600"/>
            <a:ext cx="3048000" cy="2743200"/>
          </a:xfrm>
          <a:prstGeom prst="rect">
            <a:avLst/>
          </a:prstGeom>
          <a:noFill/>
          <a:ln w="38100" cap="flat" cmpd="sng">
            <a:solidFill>
              <a:schemeClr val="accent1"/>
            </a:solidFill>
            <a:prstDash val="solid"/>
            <a:miter lim="800000"/>
            <a:headEnd type="none" w="sm" len="sm"/>
            <a:tailEnd type="none" w="sm" len="sm"/>
          </a:ln>
        </p:spPr>
        <p:txBody>
          <a:bodyPr spcFirstLastPara="1" wrap="square" lIns="91425" tIns="91425" rIns="91425" bIns="91425" anchor="t" anchorCtr="0"/>
          <a:lstStyle>
            <a:lvl1pPr marR="0" lvl="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10" name="Google Shape;110;p22"/>
          <p:cNvSpPr txBox="1">
            <a:spLocks noGrp="1"/>
          </p:cNvSpPr>
          <p:nvPr>
            <p:ph type="body" idx="6"/>
          </p:nvPr>
        </p:nvSpPr>
        <p:spPr>
          <a:xfrm>
            <a:off x="8534400" y="4267200"/>
            <a:ext cx="3048000" cy="12954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accent2"/>
              </a:buClr>
              <a:buSzPts val="2000"/>
              <a:buFont typeface="Noto Sans Symbols"/>
              <a:buNone/>
              <a:defRPr sz="20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882067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963083" y="762001"/>
            <a:ext cx="10363200" cy="1362075"/>
          </a:xfrm>
          <a:prstGeom prst="rect">
            <a:avLst/>
          </a:prstGeom>
          <a:noFill/>
          <a:ln>
            <a:noFill/>
          </a:ln>
        </p:spPr>
        <p:txBody>
          <a:bodyPr lIns="91425" tIns="91425" rIns="91425" bIns="91425" anchor="t" anchorCtr="0"/>
          <a:lstStyle>
            <a:lvl1pPr marL="0" marR="0" lvl="0" indent="0" algn="l" rtl="0">
              <a:spcBef>
                <a:spcPts val="0"/>
              </a:spcBef>
              <a:buClr>
                <a:schemeClr val="accent3"/>
              </a:buClr>
              <a:buFont typeface="Calibri"/>
              <a:buNone/>
              <a:defRPr sz="6600" b="1" i="0" u="none" strike="noStrike" cap="none">
                <a:solidFill>
                  <a:schemeClr val="accent3"/>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pic>
        <p:nvPicPr>
          <p:cNvPr id="25" name="Shape 25"/>
          <p:cNvPicPr preferRelativeResize="0"/>
          <p:nvPr/>
        </p:nvPicPr>
        <p:blipFill rotWithShape="1">
          <a:blip r:embed="rId2">
            <a:alphaModFix/>
          </a:blip>
          <a:srcRect l="1" r="33626" b="27611"/>
          <a:stretch/>
        </p:blipFill>
        <p:spPr>
          <a:xfrm>
            <a:off x="7078380" y="1901253"/>
            <a:ext cx="5113620" cy="4952999"/>
          </a:xfrm>
          <a:prstGeom prst="rect">
            <a:avLst/>
          </a:prstGeom>
          <a:noFill/>
          <a:ln>
            <a:noFill/>
          </a:ln>
        </p:spPr>
      </p:pic>
    </p:spTree>
    <p:extLst>
      <p:ext uri="{BB962C8B-B14F-4D97-AF65-F5344CB8AC3E}">
        <p14:creationId xmlns:p14="http://schemas.microsoft.com/office/powerpoint/2010/main" val="1952624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Title and Content 2">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09600" y="274638"/>
            <a:ext cx="10972800" cy="1398713"/>
          </a:xfrm>
          <a:prstGeom prst="rect">
            <a:avLst/>
          </a:prstGeom>
          <a:noFill/>
          <a:ln>
            <a:noFill/>
          </a:ln>
        </p:spPr>
        <p:txBody>
          <a:bodyPr lIns="91425" tIns="91425" rIns="91425" bIns="91425" anchor="ctr" anchorCtr="0"/>
          <a:lstStyle>
            <a:lvl1pPr marL="0" marR="0" lvl="0" indent="0" algn="l" rtl="0">
              <a:spcBef>
                <a:spcPts val="0"/>
              </a:spcBef>
              <a:buClr>
                <a:schemeClr val="accent3"/>
              </a:buClr>
              <a:buFont typeface="Calibri"/>
              <a:buNone/>
              <a:defRPr sz="3600" b="1" i="0" u="none" strike="noStrike" cap="none">
                <a:solidFill>
                  <a:schemeClr val="accent3"/>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9" name="Shape 49"/>
          <p:cNvSpPr txBox="1">
            <a:spLocks noGrp="1"/>
          </p:cNvSpPr>
          <p:nvPr>
            <p:ph type="body" idx="1"/>
          </p:nvPr>
        </p:nvSpPr>
        <p:spPr>
          <a:xfrm>
            <a:off x="609600" y="1828800"/>
            <a:ext cx="10972800" cy="4023360"/>
          </a:xfrm>
          <a:prstGeom prst="rect">
            <a:avLst/>
          </a:prstGeom>
          <a:noFill/>
          <a:ln>
            <a:noFill/>
          </a:ln>
        </p:spPr>
        <p:txBody>
          <a:bodyPr lIns="91425" tIns="91425" rIns="91425" bIns="91425" anchor="t" anchorCtr="0"/>
          <a:lstStyle>
            <a:lvl1pPr marL="342900" marR="0" lvl="0" indent="-347472" algn="l" rtl="0">
              <a:spcBef>
                <a:spcPts val="640"/>
              </a:spcBef>
              <a:buClr>
                <a:schemeClr val="accent2"/>
              </a:buClr>
              <a:buSzPct val="100000"/>
              <a:buFont typeface="Noto Sans Symbols"/>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accent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accent5"/>
              </a:buClr>
              <a:buSzPct val="100000"/>
              <a:buFont typeface="Noto Sans Symbols"/>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rgbClr val="F7A4A7"/>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rgbClr val="DCDDDD"/>
              </a:buClr>
              <a:buSzPct val="100000"/>
              <a:buFont typeface="Noto Sans Symbols"/>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cxnSp>
        <p:nvCxnSpPr>
          <p:cNvPr id="50" name="Shape 50"/>
          <p:cNvCxnSpPr/>
          <p:nvPr/>
        </p:nvCxnSpPr>
        <p:spPr>
          <a:xfrm>
            <a:off x="609600" y="1673351"/>
            <a:ext cx="10972800" cy="0"/>
          </a:xfrm>
          <a:prstGeom prst="straightConnector1">
            <a:avLst/>
          </a:prstGeom>
          <a:noFill/>
          <a:ln w="63500" cap="sq" cmpd="sng">
            <a:solidFill>
              <a:schemeClr val="accent2"/>
            </a:solidFill>
            <a:prstDash val="solid"/>
            <a:miter/>
            <a:headEnd type="none" w="med" len="med"/>
            <a:tailEnd type="none" w="med" len="med"/>
          </a:ln>
        </p:spPr>
      </p:cxnSp>
    </p:spTree>
    <p:extLst>
      <p:ext uri="{BB962C8B-B14F-4D97-AF65-F5344CB8AC3E}">
        <p14:creationId xmlns:p14="http://schemas.microsoft.com/office/powerpoint/2010/main" val="24633027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405685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72365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158205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09158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10830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86877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072BF8-1C54-452E-8C33-1D395E4F98FE}"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48E8C1-A685-48E3-93A8-65C8F7626B84}" type="slidenum">
              <a:rPr lang="en-US" smtClean="0"/>
              <a:t>‹#›</a:t>
            </a:fld>
            <a:endParaRPr lang="en-US" dirty="0"/>
          </a:p>
        </p:txBody>
      </p:sp>
    </p:spTree>
    <p:extLst>
      <p:ext uri="{BB962C8B-B14F-4D97-AF65-F5344CB8AC3E}">
        <p14:creationId xmlns:p14="http://schemas.microsoft.com/office/powerpoint/2010/main" val="345123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72BF8-1C54-452E-8C33-1D395E4F98FE}" type="datetimeFigureOut">
              <a:rPr lang="en-US" smtClean="0"/>
              <a:t>11/2/2018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8E8C1-A685-48E3-93A8-65C8F7626B84}" type="slidenum">
              <a:rPr lang="en-US" smtClean="0"/>
              <a:t>‹#›</a:t>
            </a:fld>
            <a:endParaRPr lang="en-US" dirty="0"/>
          </a:p>
        </p:txBody>
      </p:sp>
    </p:spTree>
    <p:extLst>
      <p:ext uri="{BB962C8B-B14F-4D97-AF65-F5344CB8AC3E}">
        <p14:creationId xmlns:p14="http://schemas.microsoft.com/office/powerpoint/2010/main" val="2664249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accent3"/>
              </a:buClr>
              <a:buSzPts val="3600"/>
              <a:buFont typeface="Calibri"/>
              <a:buNone/>
              <a:defRPr sz="3600" b="1" i="0" u="none" strike="noStrike" cap="none">
                <a:solidFill>
                  <a:schemeClr val="accent3"/>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37" name="Google Shape;37;p9"/>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accent2"/>
              </a:buClr>
              <a:buSzPts val="3200"/>
              <a:buFont typeface="Noto Sans Symbols"/>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accent5"/>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F7A4A7"/>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DCDDDD"/>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256918697"/>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95497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6" name="Shape 326"/>
          <p:cNvSpPr txBox="1">
            <a:spLocks noGrp="1"/>
          </p:cNvSpPr>
          <p:nvPr>
            <p:ph type="title"/>
          </p:nvPr>
        </p:nvSpPr>
        <p:spPr>
          <a:xfrm>
            <a:off x="457200" y="457200"/>
            <a:ext cx="10363200" cy="1362075"/>
          </a:xfrm>
        </p:spPr>
        <p:txBody>
          <a:bodyPr/>
          <a:lstStyle/>
          <a:p>
            <a:pPr lvl="0"/>
            <a:r>
              <a:rPr lang="en-US" sz="5400" dirty="0" smtClean="0"/>
              <a:t>Legislative/Program Requirements for Integrated Program Planning and Resource Allocation</a:t>
            </a:r>
            <a:endParaRPr lang="en-US" sz="5400" dirty="0"/>
          </a:p>
        </p:txBody>
      </p:sp>
    </p:spTree>
    <p:extLst>
      <p:ext uri="{BB962C8B-B14F-4D97-AF65-F5344CB8AC3E}">
        <p14:creationId xmlns:p14="http://schemas.microsoft.com/office/powerpoint/2010/main" val="99296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smtClean="0"/>
              <a:t>Integrated HIV Prevention and Care Plans</a:t>
            </a:r>
            <a:endParaRPr lang="en-US" sz="3500" dirty="0"/>
          </a:p>
        </p:txBody>
      </p:sp>
      <p:sp>
        <p:nvSpPr>
          <p:cNvPr id="363" name="Shape 363"/>
          <p:cNvSpPr txBox="1">
            <a:spLocks noGrp="1"/>
          </p:cNvSpPr>
          <p:nvPr>
            <p:ph type="body" idx="1"/>
          </p:nvPr>
        </p:nvSpPr>
        <p:spPr>
          <a:xfrm>
            <a:off x="609600" y="1371601"/>
            <a:ext cx="11353800" cy="5257799"/>
          </a:xfrm>
        </p:spPr>
        <p:txBody>
          <a:bodyPr/>
          <a:lstStyle/>
          <a:p>
            <a:pPr fontAlgn="base"/>
            <a:r>
              <a:rPr lang="en-US" sz="2800" b="1" kern="1200" dirty="0" smtClean="0"/>
              <a:t>Every </a:t>
            </a:r>
            <a:r>
              <a:rPr lang="en-US" sz="2800" b="1" kern="1200" dirty="0" smtClean="0"/>
              <a:t>RWHAP Part A and B recipients and CDC prevention funded grantee </a:t>
            </a:r>
            <a:r>
              <a:rPr lang="en-US" sz="2800" kern="1200" dirty="0" smtClean="0"/>
              <a:t>required </a:t>
            </a:r>
            <a:r>
              <a:rPr lang="en-US" sz="2800" kern="1200" dirty="0"/>
              <a:t>to </a:t>
            </a:r>
            <a:r>
              <a:rPr lang="en-US" sz="2800" kern="1200" dirty="0" smtClean="0"/>
              <a:t>submit an </a:t>
            </a:r>
            <a:r>
              <a:rPr lang="en-US" sz="2800" kern="1200" dirty="0"/>
              <a:t>Integrated </a:t>
            </a:r>
            <a:r>
              <a:rPr lang="en-US" sz="2800" kern="1200" dirty="0" smtClean="0"/>
              <a:t>HIV Prevention and Care Plan</a:t>
            </a:r>
            <a:endParaRPr lang="en-US" sz="2800" kern="1200" dirty="0" smtClean="0"/>
          </a:p>
          <a:p>
            <a:pPr lvl="1" fontAlgn="base"/>
            <a:r>
              <a:rPr lang="en-US" kern="1200" dirty="0" smtClean="0"/>
              <a:t>Jurisdictions </a:t>
            </a:r>
            <a:r>
              <a:rPr lang="en-US" kern="1200" dirty="0"/>
              <a:t>within </a:t>
            </a:r>
            <a:r>
              <a:rPr lang="en-US" kern="1200" dirty="0" smtClean="0"/>
              <a:t>state </a:t>
            </a:r>
            <a:r>
              <a:rPr lang="en-US" kern="1200" dirty="0" smtClean="0"/>
              <a:t>were </a:t>
            </a:r>
            <a:r>
              <a:rPr lang="en-US" kern="1200" dirty="0"/>
              <a:t>encouraged to submit a plan </a:t>
            </a:r>
            <a:r>
              <a:rPr lang="en-US" kern="1200" dirty="0" smtClean="0"/>
              <a:t>together</a:t>
            </a:r>
          </a:p>
          <a:p>
            <a:pPr fontAlgn="base"/>
            <a:r>
              <a:rPr lang="en-US" sz="2800" kern="1200" dirty="0" smtClean="0"/>
              <a:t>Format and planning process is flexible</a:t>
            </a:r>
            <a:r>
              <a:rPr lang="en-US" sz="2800" kern="1200" dirty="0"/>
              <a:t>;</a:t>
            </a:r>
            <a:r>
              <a:rPr lang="en-US" sz="2800" kern="1200" dirty="0" smtClean="0"/>
              <a:t> </a:t>
            </a:r>
            <a:r>
              <a:rPr lang="en-US" sz="2800" kern="1200" dirty="0" smtClean="0"/>
              <a:t>must </a:t>
            </a:r>
            <a:r>
              <a:rPr lang="en-US" sz="2800" kern="1200" dirty="0" smtClean="0"/>
              <a:t>include:</a:t>
            </a:r>
            <a:endParaRPr lang="en-US" sz="2800" kern="1200" dirty="0"/>
          </a:p>
          <a:p>
            <a:pPr lvl="1" fontAlgn="base"/>
            <a:r>
              <a:rPr lang="en-US" b="1" kern="1200" dirty="0" smtClean="0"/>
              <a:t>Goals</a:t>
            </a:r>
            <a:r>
              <a:rPr lang="en-US" b="1" kern="1200" dirty="0"/>
              <a:t>:</a:t>
            </a:r>
            <a:r>
              <a:rPr lang="en-US" kern="1200" dirty="0"/>
              <a:t> </a:t>
            </a:r>
            <a:r>
              <a:rPr lang="en-US" kern="1200" dirty="0" smtClean="0"/>
              <a:t>anticipated </a:t>
            </a:r>
            <a:r>
              <a:rPr lang="en-US" kern="1200" dirty="0"/>
              <a:t>long-term </a:t>
            </a:r>
            <a:r>
              <a:rPr lang="en-US" kern="1200" dirty="0" smtClean="0"/>
              <a:t>impact, consistent with NHAS</a:t>
            </a:r>
          </a:p>
          <a:p>
            <a:pPr lvl="1" fontAlgn="base"/>
            <a:r>
              <a:rPr lang="en-US" b="1" kern="1200" dirty="0" smtClean="0"/>
              <a:t>Objectives</a:t>
            </a:r>
            <a:r>
              <a:rPr lang="en-US" b="1" kern="1200" dirty="0"/>
              <a:t>:</a:t>
            </a:r>
            <a:r>
              <a:rPr lang="en-US" kern="1200" dirty="0"/>
              <a:t> </a:t>
            </a:r>
            <a:r>
              <a:rPr lang="en-US" kern="1200" dirty="0" smtClean="0"/>
              <a:t>specific statements of desired results</a:t>
            </a:r>
            <a:endParaRPr lang="en-US" kern="1200" dirty="0"/>
          </a:p>
          <a:p>
            <a:pPr lvl="1" fontAlgn="base"/>
            <a:r>
              <a:rPr lang="en-US" b="1" kern="1200" dirty="0" smtClean="0"/>
              <a:t>Strategies</a:t>
            </a:r>
            <a:r>
              <a:rPr lang="en-US" b="1" kern="1200" dirty="0"/>
              <a:t>:</a:t>
            </a:r>
            <a:r>
              <a:rPr lang="en-US" kern="1200" dirty="0"/>
              <a:t> </a:t>
            </a:r>
            <a:r>
              <a:rPr lang="en-US" kern="1200" dirty="0" smtClean="0"/>
              <a:t>approaches for achieving objectives</a:t>
            </a:r>
            <a:endParaRPr lang="en-US" kern="1200" dirty="0"/>
          </a:p>
          <a:p>
            <a:pPr lvl="1" fontAlgn="base"/>
            <a:r>
              <a:rPr lang="en-US" b="1" kern="1200" dirty="0" smtClean="0"/>
              <a:t>Activities</a:t>
            </a:r>
            <a:r>
              <a:rPr lang="en-US" b="1" kern="1200" dirty="0"/>
              <a:t>:</a:t>
            </a:r>
            <a:r>
              <a:rPr lang="en-US" kern="1200" dirty="0"/>
              <a:t> </a:t>
            </a:r>
            <a:r>
              <a:rPr lang="en-US" kern="1200" dirty="0" smtClean="0"/>
              <a:t>ways to implement strategies</a:t>
            </a:r>
            <a:endParaRPr lang="en-US" kern="1200" dirty="0"/>
          </a:p>
          <a:p>
            <a:pPr lvl="1" fontAlgn="base"/>
            <a:r>
              <a:rPr lang="en-US" b="1" kern="1200" dirty="0" smtClean="0"/>
              <a:t>Resources</a:t>
            </a:r>
            <a:r>
              <a:rPr lang="en-US" b="1" kern="1200" dirty="0"/>
              <a:t>:</a:t>
            </a:r>
            <a:r>
              <a:rPr lang="en-US" kern="1200" dirty="0"/>
              <a:t> </a:t>
            </a:r>
            <a:r>
              <a:rPr lang="en-US" kern="1200" dirty="0" smtClean="0"/>
              <a:t>what’s needed to carrying out activities</a:t>
            </a:r>
          </a:p>
        </p:txBody>
      </p:sp>
    </p:spTree>
    <p:extLst>
      <p:ext uri="{BB962C8B-B14F-4D97-AF65-F5344CB8AC3E}">
        <p14:creationId xmlns:p14="http://schemas.microsoft.com/office/powerpoint/2010/main" val="6199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smtClean="0"/>
              <a:t>Integrated HIV Prevention and Care Plans: SCSN</a:t>
            </a:r>
            <a:endParaRPr lang="en-US" sz="3500" dirty="0"/>
          </a:p>
        </p:txBody>
      </p:sp>
      <p:sp>
        <p:nvSpPr>
          <p:cNvPr id="363" name="Shape 363"/>
          <p:cNvSpPr txBox="1">
            <a:spLocks noGrp="1"/>
          </p:cNvSpPr>
          <p:nvPr>
            <p:ph type="body" idx="1"/>
          </p:nvPr>
        </p:nvSpPr>
        <p:spPr>
          <a:xfrm>
            <a:off x="609600" y="1189037"/>
            <a:ext cx="11353800" cy="5257799"/>
          </a:xfrm>
        </p:spPr>
        <p:txBody>
          <a:bodyPr/>
          <a:lstStyle/>
          <a:p>
            <a:pPr fontAlgn="base"/>
            <a:r>
              <a:rPr lang="en-US" sz="2800" kern="1200" dirty="0" smtClean="0"/>
              <a:t>Part B jurisdictions </a:t>
            </a:r>
            <a:r>
              <a:rPr lang="en-US" sz="2800" kern="1200" dirty="0"/>
              <a:t>must </a:t>
            </a:r>
            <a:r>
              <a:rPr lang="en-US" sz="2800" kern="1200" dirty="0" smtClean="0"/>
              <a:t>complete a </a:t>
            </a:r>
            <a:r>
              <a:rPr lang="en-US" sz="2800" b="1" kern="1200" dirty="0" smtClean="0"/>
              <a:t>Statewide </a:t>
            </a:r>
            <a:r>
              <a:rPr lang="en-US" sz="2800" b="1" kern="1200" dirty="0"/>
              <a:t>Coordinated Statement of Need (</a:t>
            </a:r>
            <a:r>
              <a:rPr lang="en-US" sz="2800" b="1" kern="1200" dirty="0" smtClean="0"/>
              <a:t>SCSN</a:t>
            </a:r>
            <a:r>
              <a:rPr lang="en-US" sz="2800" b="1" kern="1200" dirty="0" smtClean="0"/>
              <a:t>),</a:t>
            </a:r>
            <a:r>
              <a:rPr lang="en-US" sz="2800" kern="1200" dirty="0" smtClean="0"/>
              <a:t> </a:t>
            </a:r>
            <a:r>
              <a:rPr lang="en-US" sz="2800" kern="1200" dirty="0" smtClean="0"/>
              <a:t>a </a:t>
            </a:r>
            <a:r>
              <a:rPr lang="en-US" sz="2800" kern="1200" dirty="0"/>
              <a:t>joint needs </a:t>
            </a:r>
            <a:r>
              <a:rPr lang="en-US" sz="2800" kern="1200" dirty="0" smtClean="0"/>
              <a:t>assessment coordinated by Part B recipients  including:</a:t>
            </a:r>
          </a:p>
          <a:p>
            <a:pPr lvl="1" fontAlgn="base"/>
            <a:r>
              <a:rPr lang="en-US" kern="1200" dirty="0" smtClean="0"/>
              <a:t>Epidemiologic Overview</a:t>
            </a:r>
          </a:p>
          <a:p>
            <a:pPr lvl="1" fontAlgn="base"/>
            <a:r>
              <a:rPr lang="en-US" kern="1200" dirty="0" smtClean="0"/>
              <a:t>HIV </a:t>
            </a:r>
            <a:r>
              <a:rPr lang="en-US" kern="1200" dirty="0"/>
              <a:t>Care </a:t>
            </a:r>
            <a:r>
              <a:rPr lang="en-US" kern="1200" dirty="0" smtClean="0"/>
              <a:t>Continuum</a:t>
            </a:r>
          </a:p>
          <a:p>
            <a:pPr lvl="1" fontAlgn="base"/>
            <a:r>
              <a:rPr lang="en-US" kern="1200" dirty="0" smtClean="0"/>
              <a:t>Financial </a:t>
            </a:r>
            <a:r>
              <a:rPr lang="en-US" kern="1200" dirty="0"/>
              <a:t>and Human Resource </a:t>
            </a:r>
            <a:r>
              <a:rPr lang="en-US" kern="1200" dirty="0" smtClean="0"/>
              <a:t>Inventory</a:t>
            </a:r>
          </a:p>
          <a:p>
            <a:pPr lvl="1" fontAlgn="base"/>
            <a:r>
              <a:rPr lang="en-US" kern="1200" dirty="0" smtClean="0"/>
              <a:t>Needs/Gaps/Barriers </a:t>
            </a:r>
            <a:r>
              <a:rPr lang="en-US" kern="1200" dirty="0"/>
              <a:t>to HIV </a:t>
            </a:r>
            <a:r>
              <a:rPr lang="en-US" kern="1200" dirty="0" smtClean="0"/>
              <a:t>Services</a:t>
            </a:r>
          </a:p>
          <a:p>
            <a:pPr lvl="1" fontAlgn="base"/>
            <a:r>
              <a:rPr lang="en-US" kern="1200" dirty="0" smtClean="0"/>
              <a:t>Data Sources</a:t>
            </a:r>
          </a:p>
          <a:p>
            <a:pPr fontAlgn="base"/>
            <a:r>
              <a:rPr lang="en-US" sz="2800" kern="1200" dirty="0" smtClean="0"/>
              <a:t>The Integrated </a:t>
            </a:r>
            <a:r>
              <a:rPr lang="en-US" sz="2800" kern="1200" dirty="0" smtClean="0"/>
              <a:t>HIV Prevention and Care Plan </a:t>
            </a:r>
            <a:r>
              <a:rPr lang="en-US" sz="2800" kern="1200" dirty="0" smtClean="0"/>
              <a:t>must respond to needs identified in SCSN</a:t>
            </a:r>
          </a:p>
        </p:txBody>
      </p:sp>
    </p:spTree>
    <p:extLst>
      <p:ext uri="{BB962C8B-B14F-4D97-AF65-F5344CB8AC3E}">
        <p14:creationId xmlns:p14="http://schemas.microsoft.com/office/powerpoint/2010/main" val="2361654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fontScale="90000"/>
          </a:bodyPr>
          <a:lstStyle/>
          <a:p>
            <a:pPr lvl="0"/>
            <a:r>
              <a:rPr lang="en-US" sz="3500" dirty="0" smtClean="0"/>
              <a:t>Integrated HIV Prevention and Care Plans: Resource Allocation </a:t>
            </a:r>
            <a:endParaRPr lang="en-US" sz="3500" dirty="0"/>
          </a:p>
        </p:txBody>
      </p:sp>
      <p:sp>
        <p:nvSpPr>
          <p:cNvPr id="363" name="Shape 363"/>
          <p:cNvSpPr txBox="1">
            <a:spLocks noGrp="1"/>
          </p:cNvSpPr>
          <p:nvPr>
            <p:ph type="body" idx="1"/>
          </p:nvPr>
        </p:nvSpPr>
        <p:spPr>
          <a:xfrm>
            <a:off x="609600" y="1371601"/>
            <a:ext cx="11353800" cy="5257799"/>
          </a:xfrm>
        </p:spPr>
        <p:txBody>
          <a:bodyPr/>
          <a:lstStyle/>
          <a:p>
            <a:pPr fontAlgn="base"/>
            <a:r>
              <a:rPr lang="en-US" sz="2400" kern="1200" dirty="0" smtClean="0"/>
              <a:t>Jurisdictions </a:t>
            </a:r>
            <a:r>
              <a:rPr lang="en-US" sz="2400" kern="1200" dirty="0"/>
              <a:t>must </a:t>
            </a:r>
            <a:r>
              <a:rPr lang="en-US" sz="2400" kern="1200" dirty="0" smtClean="0"/>
              <a:t>prepare </a:t>
            </a:r>
            <a:r>
              <a:rPr lang="en-US" sz="2400" b="1" kern="1200" dirty="0" smtClean="0"/>
              <a:t>Financial </a:t>
            </a:r>
            <a:r>
              <a:rPr lang="en-US" sz="2400" b="1" kern="1200" dirty="0"/>
              <a:t>and Human Resources Inventory </a:t>
            </a:r>
            <a:r>
              <a:rPr lang="en-US" sz="2400" kern="1200" dirty="0"/>
              <a:t>of all available funding </a:t>
            </a:r>
            <a:r>
              <a:rPr lang="en-US" sz="2400" kern="1200" dirty="0" smtClean="0"/>
              <a:t>sources, </a:t>
            </a:r>
            <a:r>
              <a:rPr lang="en-US" sz="2400" kern="1200" dirty="0"/>
              <a:t>both </a:t>
            </a:r>
            <a:r>
              <a:rPr lang="en-US" sz="2400" kern="1200" dirty="0" smtClean="0"/>
              <a:t>public </a:t>
            </a:r>
            <a:r>
              <a:rPr lang="en-US" sz="2400" kern="1200" dirty="0"/>
              <a:t>and private, </a:t>
            </a:r>
            <a:r>
              <a:rPr lang="en-US" sz="2400" kern="1200" dirty="0" smtClean="0"/>
              <a:t>for </a:t>
            </a:r>
            <a:r>
              <a:rPr lang="en-US" sz="2400" kern="1200" dirty="0"/>
              <a:t>HIV prevention, care, and treatment </a:t>
            </a:r>
            <a:r>
              <a:rPr lang="en-US" sz="2400" kern="1200" dirty="0" smtClean="0"/>
              <a:t>services </a:t>
            </a:r>
          </a:p>
        </p:txBody>
      </p:sp>
      <p:pic>
        <p:nvPicPr>
          <p:cNvPr id="1026" name="Picture 2" descr="https://lh5.googleusercontent.com/SJIp9f-Latz2DiNd0r5eJO9-4j0P2qV53KUyyy_6KlNp8KD6Gg-zmaNaGZ7WA5Kusevt4io4zflMTJxmrHbOFIWFgncuN8lYO0l-lQ-6bLFviSkszvypIBxotK4adV6WkDJUxK2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886" y="2350905"/>
            <a:ext cx="6516914" cy="36841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067800" y="3608614"/>
            <a:ext cx="2514600" cy="2031325"/>
          </a:xfrm>
          <a:prstGeom prst="rect">
            <a:avLst/>
          </a:prstGeom>
          <a:noFill/>
        </p:spPr>
        <p:txBody>
          <a:bodyPr wrap="square" rtlCol="0">
            <a:spAutoFit/>
          </a:bodyPr>
          <a:lstStyle/>
          <a:p>
            <a:r>
              <a:rPr lang="en-US" dirty="0"/>
              <a:t>HIV Statewide Advisory Group and the Phoenix </a:t>
            </a:r>
            <a:r>
              <a:rPr lang="en-US" dirty="0" smtClean="0"/>
              <a:t>EMA (2016): “The 2017 to 2021 Integrated HIV Prevention and Care Plan for Arizona” p.37</a:t>
            </a:r>
            <a:endParaRPr lang="en-US" dirty="0"/>
          </a:p>
        </p:txBody>
      </p:sp>
    </p:spTree>
    <p:extLst>
      <p:ext uri="{BB962C8B-B14F-4D97-AF65-F5344CB8AC3E}">
        <p14:creationId xmlns:p14="http://schemas.microsoft.com/office/powerpoint/2010/main" val="1358544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smtClean="0"/>
              <a:t>RWHAP Parts A and B: Resource Allocation Requirements</a:t>
            </a:r>
            <a:endParaRPr lang="en-US" sz="3500" dirty="0"/>
          </a:p>
        </p:txBody>
      </p:sp>
      <p:graphicFrame>
        <p:nvGraphicFramePr>
          <p:cNvPr id="2" name="Table 1"/>
          <p:cNvGraphicFramePr>
            <a:graphicFrameLocks noGrp="1"/>
          </p:cNvGraphicFramePr>
          <p:nvPr>
            <p:extLst>
              <p:ext uri="{D42A27DB-BD31-4B8C-83A1-F6EECF244321}">
                <p14:modId xmlns:p14="http://schemas.microsoft.com/office/powerpoint/2010/main" val="543762874"/>
              </p:ext>
            </p:extLst>
          </p:nvPr>
        </p:nvGraphicFramePr>
        <p:xfrm>
          <a:off x="990600" y="1324427"/>
          <a:ext cx="10210800" cy="4658254"/>
        </p:xfrm>
        <a:graphic>
          <a:graphicData uri="http://schemas.openxmlformats.org/drawingml/2006/table">
            <a:tbl>
              <a:tblPr firstRow="1" bandRow="1">
                <a:tableStyleId>{5C22544A-7EE6-4342-B048-85BDC9FD1C3A}</a:tableStyleId>
              </a:tblPr>
              <a:tblGrid>
                <a:gridCol w="5145286">
                  <a:extLst>
                    <a:ext uri="{9D8B030D-6E8A-4147-A177-3AD203B41FA5}">
                      <a16:colId xmlns:a16="http://schemas.microsoft.com/office/drawing/2014/main" val="1886730231"/>
                    </a:ext>
                  </a:extLst>
                </a:gridCol>
                <a:gridCol w="5065514">
                  <a:extLst>
                    <a:ext uri="{9D8B030D-6E8A-4147-A177-3AD203B41FA5}">
                      <a16:colId xmlns:a16="http://schemas.microsoft.com/office/drawing/2014/main" val="1243851421"/>
                    </a:ext>
                  </a:extLst>
                </a:gridCol>
              </a:tblGrid>
              <a:tr h="789022">
                <a:tc>
                  <a:txBody>
                    <a:bodyPr/>
                    <a:lstStyle/>
                    <a:p>
                      <a:r>
                        <a:rPr lang="en-US" sz="2400" dirty="0" smtClean="0"/>
                        <a:t>Component</a:t>
                      </a:r>
                      <a:endParaRPr lang="en-US" sz="2400" dirty="0"/>
                    </a:p>
                  </a:txBody>
                  <a:tcPr/>
                </a:tc>
                <a:tc>
                  <a:txBody>
                    <a:bodyPr/>
                    <a:lstStyle/>
                    <a:p>
                      <a:r>
                        <a:rPr lang="en-US" sz="2400" dirty="0" smtClean="0"/>
                        <a:t>Budget Requirement</a:t>
                      </a:r>
                      <a:endParaRPr lang="en-US" sz="2400" dirty="0"/>
                    </a:p>
                  </a:txBody>
                  <a:tcPr/>
                </a:tc>
                <a:extLst>
                  <a:ext uri="{0D108BD9-81ED-4DB2-BD59-A6C34878D82A}">
                    <a16:rowId xmlns:a16="http://schemas.microsoft.com/office/drawing/2014/main" val="2296925393"/>
                  </a:ext>
                </a:extLst>
              </a:tr>
              <a:tr h="789022">
                <a:tc>
                  <a:txBody>
                    <a:bodyPr/>
                    <a:lstStyle/>
                    <a:p>
                      <a:r>
                        <a:rPr lang="en-US" sz="2400" b="0" dirty="0" smtClean="0"/>
                        <a:t>Core</a:t>
                      </a:r>
                      <a:r>
                        <a:rPr lang="en-US" sz="2400" b="0" baseline="0" dirty="0" smtClean="0"/>
                        <a:t> medical services</a:t>
                      </a:r>
                      <a:endParaRPr lang="en-US" sz="2400" b="0" dirty="0"/>
                    </a:p>
                  </a:txBody>
                  <a:tcPr/>
                </a:tc>
                <a:tc>
                  <a:txBody>
                    <a:bodyPr/>
                    <a:lstStyle/>
                    <a:p>
                      <a:r>
                        <a:rPr lang="en-US" sz="2400" kern="1200" dirty="0" smtClean="0"/>
                        <a:t>at least 75% </a:t>
                      </a:r>
                      <a:endParaRPr lang="en-US" sz="2400" dirty="0"/>
                    </a:p>
                  </a:txBody>
                  <a:tcPr/>
                </a:tc>
                <a:extLst>
                  <a:ext uri="{0D108BD9-81ED-4DB2-BD59-A6C34878D82A}">
                    <a16:rowId xmlns:a16="http://schemas.microsoft.com/office/drawing/2014/main" val="3522210231"/>
                  </a:ext>
                </a:extLst>
              </a:tr>
              <a:tr h="789022">
                <a:tc>
                  <a:txBody>
                    <a:bodyPr/>
                    <a:lstStyle/>
                    <a:p>
                      <a:r>
                        <a:rPr lang="en-US" sz="2400" b="0" kern="1200" dirty="0" smtClean="0"/>
                        <a:t>Support services</a:t>
                      </a:r>
                      <a:endParaRPr lang="en-US" sz="2400" b="0" dirty="0"/>
                    </a:p>
                  </a:txBody>
                  <a:tcPr/>
                </a:tc>
                <a:tc>
                  <a:txBody>
                    <a:bodyPr/>
                    <a:lstStyle/>
                    <a:p>
                      <a:r>
                        <a:rPr lang="en-US" sz="2400" kern="1200" dirty="0" smtClean="0"/>
                        <a:t>25% </a:t>
                      </a:r>
                      <a:endParaRPr lang="en-US" sz="2400" dirty="0"/>
                    </a:p>
                  </a:txBody>
                  <a:tcPr/>
                </a:tc>
                <a:extLst>
                  <a:ext uri="{0D108BD9-81ED-4DB2-BD59-A6C34878D82A}">
                    <a16:rowId xmlns:a16="http://schemas.microsoft.com/office/drawing/2014/main" val="2202352007"/>
                  </a:ext>
                </a:extLst>
              </a:tr>
              <a:tr h="1102468">
                <a:tc>
                  <a:txBody>
                    <a:bodyPr/>
                    <a:lstStyle/>
                    <a:p>
                      <a:r>
                        <a:rPr lang="en-US" sz="2400" b="0" kern="1200" dirty="0" smtClean="0"/>
                        <a:t>Grant administration</a:t>
                      </a:r>
                      <a:endParaRPr lang="en-US" sz="2400" b="0" dirty="0"/>
                    </a:p>
                  </a:txBody>
                  <a:tcPr/>
                </a:tc>
                <a:tc>
                  <a:txBody>
                    <a:bodyPr/>
                    <a:lstStyle/>
                    <a:p>
                      <a:r>
                        <a:rPr lang="en-US" sz="2400" kern="1200" dirty="0" smtClean="0"/>
                        <a:t>10%</a:t>
                      </a:r>
                      <a:r>
                        <a:rPr lang="en-US" sz="2400" kern="1200" baseline="0" dirty="0" smtClean="0"/>
                        <a:t> for Part As</a:t>
                      </a:r>
                    </a:p>
                    <a:p>
                      <a:r>
                        <a:rPr lang="en-US" sz="2400" kern="1200" baseline="0" dirty="0" smtClean="0"/>
                        <a:t>15% for Part Bs (includes planning and evaluation)</a:t>
                      </a:r>
                      <a:endParaRPr lang="en-US" sz="2400" dirty="0"/>
                    </a:p>
                  </a:txBody>
                  <a:tcPr/>
                </a:tc>
                <a:extLst>
                  <a:ext uri="{0D108BD9-81ED-4DB2-BD59-A6C34878D82A}">
                    <a16:rowId xmlns:a16="http://schemas.microsoft.com/office/drawing/2014/main" val="2518834580"/>
                  </a:ext>
                </a:extLst>
              </a:tr>
              <a:tr h="1102468">
                <a:tc>
                  <a:txBody>
                    <a:bodyPr/>
                    <a:lstStyle/>
                    <a:p>
                      <a:r>
                        <a:rPr lang="en-US" sz="2400" b="0" kern="1200" dirty="0" smtClean="0"/>
                        <a:t>Quality management activities</a:t>
                      </a:r>
                      <a:endParaRPr lang="en-US" sz="2400" b="0" dirty="0"/>
                    </a:p>
                  </a:txBody>
                  <a:tcPr/>
                </a:tc>
                <a:tc>
                  <a:txBody>
                    <a:bodyPr/>
                    <a:lstStyle/>
                    <a:p>
                      <a:r>
                        <a:rPr lang="en-US" sz="2400" kern="1200" dirty="0" smtClean="0"/>
                        <a:t>5% of award or $3 million (whichever is less) </a:t>
                      </a:r>
                      <a:endParaRPr lang="en-US" sz="2400" dirty="0"/>
                    </a:p>
                  </a:txBody>
                  <a:tcPr/>
                </a:tc>
                <a:extLst>
                  <a:ext uri="{0D108BD9-81ED-4DB2-BD59-A6C34878D82A}">
                    <a16:rowId xmlns:a16="http://schemas.microsoft.com/office/drawing/2014/main" val="185682409"/>
                  </a:ext>
                </a:extLst>
              </a:tr>
            </a:tbl>
          </a:graphicData>
        </a:graphic>
      </p:graphicFrame>
    </p:spTree>
    <p:extLst>
      <p:ext uri="{BB962C8B-B14F-4D97-AF65-F5344CB8AC3E}">
        <p14:creationId xmlns:p14="http://schemas.microsoft.com/office/powerpoint/2010/main" val="3197024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a:t>RWHAP Parts A and B: Resource Allocation Requirements</a:t>
            </a:r>
          </a:p>
        </p:txBody>
      </p:sp>
      <p:sp>
        <p:nvSpPr>
          <p:cNvPr id="363" name="Shape 363"/>
          <p:cNvSpPr txBox="1">
            <a:spLocks noGrp="1"/>
          </p:cNvSpPr>
          <p:nvPr>
            <p:ph type="body" idx="1"/>
          </p:nvPr>
        </p:nvSpPr>
        <p:spPr>
          <a:xfrm>
            <a:off x="609600" y="1371601"/>
            <a:ext cx="11353800" cy="5257799"/>
          </a:xfrm>
        </p:spPr>
        <p:txBody>
          <a:bodyPr/>
          <a:lstStyle/>
          <a:p>
            <a:pPr fontAlgn="base"/>
            <a:r>
              <a:rPr lang="en-US" sz="2800" kern="1200" dirty="0" smtClean="0"/>
              <a:t>RWHAP is </a:t>
            </a:r>
            <a:r>
              <a:rPr lang="en-US" sz="2800" b="1" kern="1200" dirty="0" smtClean="0"/>
              <a:t>payer of last resort</a:t>
            </a:r>
            <a:r>
              <a:rPr lang="en-US" sz="2800" kern="1200" dirty="0" smtClean="0"/>
              <a:t>.  </a:t>
            </a:r>
            <a:endParaRPr lang="en-US" sz="2800" kern="1200" dirty="0"/>
          </a:p>
          <a:p>
            <a:pPr lvl="1" fontAlgn="base"/>
            <a:r>
              <a:rPr lang="en-US" kern="1200" dirty="0" smtClean="0"/>
              <a:t>Fill gaps in non-RWHAP HIV services. </a:t>
            </a:r>
          </a:p>
          <a:p>
            <a:pPr lvl="1" fontAlgn="base"/>
            <a:r>
              <a:rPr lang="en-US" kern="1200" dirty="0" smtClean="0"/>
              <a:t>Recipients must provide matching </a:t>
            </a:r>
            <a:r>
              <a:rPr lang="en-US" kern="1200" dirty="0"/>
              <a:t>(</a:t>
            </a:r>
            <a:r>
              <a:rPr lang="en-US" kern="1200" dirty="0" smtClean="0"/>
              <a:t>non-RWHAP) funds</a:t>
            </a:r>
          </a:p>
          <a:p>
            <a:pPr lvl="1" fontAlgn="base"/>
            <a:r>
              <a:rPr lang="en-US" kern="1200" dirty="0" smtClean="0"/>
              <a:t>Other funding </a:t>
            </a:r>
            <a:r>
              <a:rPr lang="en-US" kern="1200" dirty="0"/>
              <a:t>sources include </a:t>
            </a:r>
            <a:r>
              <a:rPr lang="en-US" kern="1200" dirty="0" smtClean="0"/>
              <a:t>Medicaid</a:t>
            </a:r>
            <a:r>
              <a:rPr lang="en-US" kern="1200" dirty="0"/>
              <a:t>, Medicare, CHIP, Veterans Affairs, HOPWA, SAMSA, CDC, WIC, state and local public health programs, private </a:t>
            </a:r>
            <a:r>
              <a:rPr lang="en-US" kern="1200" dirty="0" smtClean="0"/>
              <a:t>funding</a:t>
            </a:r>
            <a:endParaRPr lang="en-US" kern="1200" dirty="0"/>
          </a:p>
          <a:p>
            <a:pPr marL="635000" lvl="1" indent="0" fontAlgn="base">
              <a:buNone/>
            </a:pPr>
            <a:endParaRPr lang="en-US" kern="1200" dirty="0" smtClean="0"/>
          </a:p>
          <a:p>
            <a:pPr fontAlgn="base"/>
            <a:r>
              <a:rPr lang="en-US" sz="2800" kern="1200" dirty="0" smtClean="0"/>
              <a:t>Must apply </a:t>
            </a:r>
            <a:r>
              <a:rPr lang="en-US" sz="2800" kern="1200" dirty="0"/>
              <a:t>a sliding scale for </a:t>
            </a:r>
            <a:r>
              <a:rPr lang="en-US" sz="2800" b="1" kern="1200" dirty="0"/>
              <a:t>client charges</a:t>
            </a:r>
            <a:r>
              <a:rPr lang="en-US" sz="2800" kern="1200" dirty="0"/>
              <a:t>, which should be applied to all clients above 100% of the </a:t>
            </a:r>
            <a:r>
              <a:rPr lang="en-US" sz="2800" kern="1200" dirty="0" smtClean="0"/>
              <a:t>FPL</a:t>
            </a:r>
          </a:p>
          <a:p>
            <a:pPr marL="0" indent="0" fontAlgn="base">
              <a:buNone/>
            </a:pPr>
            <a:endParaRPr lang="en-US" sz="2800" kern="1200" dirty="0" smtClean="0"/>
          </a:p>
          <a:p>
            <a:pPr fontAlgn="base"/>
            <a:endParaRPr lang="en-US" sz="2400" kern="1200" dirty="0"/>
          </a:p>
          <a:p>
            <a:pPr fontAlgn="base"/>
            <a:endParaRPr lang="en-US" sz="2400" kern="1200" dirty="0" smtClean="0"/>
          </a:p>
        </p:txBody>
      </p:sp>
    </p:spTree>
    <p:extLst>
      <p:ext uri="{BB962C8B-B14F-4D97-AF65-F5344CB8AC3E}">
        <p14:creationId xmlns:p14="http://schemas.microsoft.com/office/powerpoint/2010/main" val="4059446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a:t>RWHAP Part </a:t>
            </a:r>
            <a:r>
              <a:rPr lang="en-US" sz="3500" dirty="0" smtClean="0"/>
              <a:t>A: </a:t>
            </a:r>
            <a:r>
              <a:rPr lang="en-US" sz="3500" dirty="0"/>
              <a:t>Resource Allocation Requirements</a:t>
            </a:r>
          </a:p>
        </p:txBody>
      </p:sp>
      <p:sp>
        <p:nvSpPr>
          <p:cNvPr id="363" name="Shape 363"/>
          <p:cNvSpPr txBox="1">
            <a:spLocks noGrp="1"/>
          </p:cNvSpPr>
          <p:nvPr>
            <p:ph type="body" idx="1"/>
          </p:nvPr>
        </p:nvSpPr>
        <p:spPr>
          <a:xfrm>
            <a:off x="609600" y="1371601"/>
            <a:ext cx="11353800" cy="5257799"/>
          </a:xfrm>
        </p:spPr>
        <p:txBody>
          <a:bodyPr/>
          <a:lstStyle/>
          <a:p>
            <a:pPr fontAlgn="base"/>
            <a:r>
              <a:rPr lang="en-US" sz="2800" kern="1200" dirty="0"/>
              <a:t>Planning </a:t>
            </a:r>
            <a:r>
              <a:rPr lang="en-US" sz="2800" kern="1200" dirty="0" smtClean="0"/>
              <a:t>done </a:t>
            </a:r>
            <a:r>
              <a:rPr lang="en-US" sz="2800" kern="1200" dirty="0"/>
              <a:t>by </a:t>
            </a:r>
            <a:r>
              <a:rPr lang="en-US" sz="2800" kern="1200" dirty="0" smtClean="0"/>
              <a:t>HIV </a:t>
            </a:r>
            <a:r>
              <a:rPr lang="en-US" sz="2800" kern="1200" dirty="0"/>
              <a:t>Health Services Planning Council whose composition is mandated by </a:t>
            </a:r>
            <a:r>
              <a:rPr lang="en-US" sz="2800" kern="1200" dirty="0" smtClean="0"/>
              <a:t>law:</a:t>
            </a:r>
          </a:p>
          <a:p>
            <a:pPr lvl="1" fontAlgn="base"/>
            <a:r>
              <a:rPr lang="en-US" kern="1200" dirty="0" smtClean="0"/>
              <a:t>e.g. Council must represent local demographics; at least 33% of members must be people living with HIV who receive RWHAP services</a:t>
            </a:r>
          </a:p>
          <a:p>
            <a:pPr lvl="1" fontAlgn="base"/>
            <a:r>
              <a:rPr lang="en-US" kern="1200" dirty="0" smtClean="0"/>
              <a:t>Policies and procedures must be documented</a:t>
            </a:r>
          </a:p>
          <a:p>
            <a:pPr fontAlgn="base"/>
            <a:r>
              <a:rPr lang="en-US" sz="2800" kern="1200" dirty="0" smtClean="0"/>
              <a:t>RA process must be documented in writing.</a:t>
            </a:r>
          </a:p>
          <a:p>
            <a:pPr fontAlgn="base"/>
            <a:r>
              <a:rPr lang="en-US" sz="2800" kern="1200" dirty="0" smtClean="0"/>
              <a:t>Council must gather input from community stakeholders, e.g. hold open meetings</a:t>
            </a:r>
          </a:p>
        </p:txBody>
      </p:sp>
    </p:spTree>
    <p:extLst>
      <p:ext uri="{BB962C8B-B14F-4D97-AF65-F5344CB8AC3E}">
        <p14:creationId xmlns:p14="http://schemas.microsoft.com/office/powerpoint/2010/main" val="1241903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normAutofit/>
          </a:bodyPr>
          <a:lstStyle/>
          <a:p>
            <a:pPr lvl="0"/>
            <a:r>
              <a:rPr lang="en-US" sz="3500" dirty="0"/>
              <a:t>RWHAP Part </a:t>
            </a:r>
            <a:r>
              <a:rPr lang="en-US" sz="3500" dirty="0" smtClean="0"/>
              <a:t>B: </a:t>
            </a:r>
            <a:r>
              <a:rPr lang="en-US" sz="3500" dirty="0"/>
              <a:t>Resource Allocation Requirements</a:t>
            </a:r>
          </a:p>
        </p:txBody>
      </p:sp>
      <p:sp>
        <p:nvSpPr>
          <p:cNvPr id="363" name="Shape 363"/>
          <p:cNvSpPr txBox="1">
            <a:spLocks noGrp="1"/>
          </p:cNvSpPr>
          <p:nvPr>
            <p:ph type="body" idx="1"/>
          </p:nvPr>
        </p:nvSpPr>
        <p:spPr>
          <a:xfrm>
            <a:off x="609600" y="1371601"/>
            <a:ext cx="11353800" cy="5257799"/>
          </a:xfrm>
        </p:spPr>
        <p:txBody>
          <a:bodyPr/>
          <a:lstStyle/>
          <a:p>
            <a:pPr fontAlgn="base"/>
            <a:r>
              <a:rPr lang="en-US" sz="2800" kern="1200" dirty="0" smtClean="0"/>
              <a:t>Recipient </a:t>
            </a:r>
            <a:r>
              <a:rPr lang="en-US" sz="2800" kern="1200" dirty="0" smtClean="0"/>
              <a:t>may oversee planning on its own through statewide or regional planning bodies, or </a:t>
            </a:r>
            <a:r>
              <a:rPr lang="en-US" sz="2800" kern="1200" dirty="0"/>
              <a:t>through </a:t>
            </a:r>
            <a:r>
              <a:rPr lang="en-US" sz="2800" kern="1200" dirty="0" smtClean="0"/>
              <a:t>consortia</a:t>
            </a:r>
          </a:p>
          <a:p>
            <a:pPr lvl="1" fontAlgn="base"/>
            <a:r>
              <a:rPr lang="en-US" b="1" kern="1200" dirty="0" smtClean="0"/>
              <a:t>Consortia</a:t>
            </a:r>
            <a:r>
              <a:rPr lang="en-US" kern="1200" dirty="0" smtClean="0"/>
              <a:t>: associations </a:t>
            </a:r>
            <a:r>
              <a:rPr lang="en-US" kern="1200" dirty="0"/>
              <a:t>of public and nonprofit health-care and support service providers and community-based organizations that the State contracts with to provide, for a specific region(s) or the entire State, planning, resource allocation and contracting, program and fiscal monitoring, and required </a:t>
            </a:r>
            <a:r>
              <a:rPr lang="en-US" kern="1200" dirty="0" smtClean="0"/>
              <a:t>reporting</a:t>
            </a:r>
          </a:p>
          <a:p>
            <a:pPr fontAlgn="base"/>
            <a:r>
              <a:rPr lang="en-US" sz="2800" kern="1200" dirty="0" smtClean="0"/>
              <a:t>Recipient </a:t>
            </a:r>
            <a:r>
              <a:rPr lang="en-US" sz="2800" kern="1200" dirty="0" smtClean="0"/>
              <a:t>must gather stakeholder input on RA</a:t>
            </a:r>
          </a:p>
        </p:txBody>
      </p:sp>
    </p:spTree>
    <p:extLst>
      <p:ext uri="{BB962C8B-B14F-4D97-AF65-F5344CB8AC3E}">
        <p14:creationId xmlns:p14="http://schemas.microsoft.com/office/powerpoint/2010/main" val="424232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609600" y="274637"/>
            <a:ext cx="109728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
              <a:buFont typeface="Calibri"/>
              <a:buNone/>
            </a:pPr>
            <a:r>
              <a:rPr lang="en-US" sz="3200" b="1" i="0" u="none" strike="noStrike" cap="none" dirty="0">
                <a:solidFill>
                  <a:schemeClr val="accent3"/>
                </a:solidFill>
                <a:latin typeface="Calibri"/>
                <a:ea typeface="Calibri"/>
                <a:cs typeface="Calibri"/>
                <a:sym typeface="Calibri"/>
              </a:rPr>
              <a:t>Resource Allocation Support through the IHAP TAC</a:t>
            </a:r>
            <a:endParaRPr sz="3200" b="1" i="0" u="none" strike="noStrike" cap="none" dirty="0">
              <a:solidFill>
                <a:schemeClr val="dk1"/>
              </a:solidFill>
              <a:latin typeface="Calibri"/>
              <a:ea typeface="Calibri"/>
              <a:cs typeface="Calibri"/>
              <a:sym typeface="Calibri"/>
            </a:endParaRPr>
          </a:p>
        </p:txBody>
      </p:sp>
      <p:sp>
        <p:nvSpPr>
          <p:cNvPr id="153" name="Google Shape;153;p27"/>
          <p:cNvSpPr txBox="1">
            <a:spLocks noGrp="1"/>
          </p:cNvSpPr>
          <p:nvPr>
            <p:ph type="body" idx="1"/>
          </p:nvPr>
        </p:nvSpPr>
        <p:spPr>
          <a:xfrm>
            <a:off x="609600" y="1371600"/>
            <a:ext cx="10972800" cy="4389120"/>
          </a:xfrm>
          <a:prstGeom prst="rect">
            <a:avLst/>
          </a:prstGeom>
          <a:noFill/>
          <a:ln>
            <a:noFill/>
          </a:ln>
        </p:spPr>
        <p:txBody>
          <a:bodyPr spcFirstLastPara="1" wrap="square" lIns="91425" tIns="45700" rIns="91425" bIns="45700" anchor="t" anchorCtr="0">
            <a:noAutofit/>
          </a:bodyPr>
          <a:lstStyle/>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114300" marR="0" lvl="0" indent="0" algn="l" rtl="0">
              <a:lnSpc>
                <a:spcPct val="100000"/>
              </a:lnSpc>
              <a:spcBef>
                <a:spcPts val="0"/>
              </a:spcBef>
              <a:spcAft>
                <a:spcPts val="0"/>
              </a:spcAft>
              <a:buClr>
                <a:schemeClr val="accent2"/>
              </a:buClr>
              <a:buSzPts val="2821"/>
              <a:buNone/>
            </a:pPr>
            <a:r>
              <a:rPr lang="en-US" sz="2800" b="1" dirty="0">
                <a:solidFill>
                  <a:srgbClr val="58595B"/>
                </a:solidFill>
              </a:rPr>
              <a:t>Three step process</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b="1" dirty="0">
                <a:solidFill>
                  <a:srgbClr val="58595B"/>
                </a:solidFill>
              </a:rPr>
              <a:t>Step 1: Information gathering and resource identification</a:t>
            </a:r>
          </a:p>
          <a:p>
            <a:pPr marL="571500" lvl="1" indent="0">
              <a:spcBef>
                <a:spcPts val="0"/>
              </a:spcBef>
              <a:buClr>
                <a:schemeClr val="accent2"/>
              </a:buClr>
              <a:buSzPts val="2821"/>
              <a:buNone/>
            </a:pPr>
            <a:endParaRPr lang="en-US" sz="2400" b="1" dirty="0">
              <a:solidFill>
                <a:srgbClr val="58595B"/>
              </a:solidFill>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b="1" i="0" u="none" strike="noStrike" cap="none" dirty="0">
                <a:solidFill>
                  <a:srgbClr val="58595B"/>
                </a:solidFill>
                <a:latin typeface="Calibri"/>
                <a:ea typeface="Calibri"/>
                <a:cs typeface="Calibri"/>
                <a:sym typeface="Calibri"/>
              </a:rPr>
              <a:t>Step 2: Dissemination of models and best practices</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b="1" dirty="0">
                <a:solidFill>
                  <a:srgbClr val="58595B"/>
                </a:solidFill>
              </a:rPr>
              <a:t>Step 3: </a:t>
            </a:r>
            <a:r>
              <a:rPr lang="en-US" sz="2800" b="1" dirty="0" smtClean="0">
                <a:solidFill>
                  <a:srgbClr val="58595B"/>
                </a:solidFill>
              </a:rPr>
              <a:t>Technical assistance and Training</a:t>
            </a:r>
            <a:endParaRPr lang="en-US" sz="2800" b="1" i="0" u="none" strike="noStrike" cap="none" dirty="0">
              <a:solidFill>
                <a:srgbClr val="58595B"/>
              </a:solidFill>
              <a:latin typeface="Calibri"/>
              <a:ea typeface="Calibri"/>
              <a:cs typeface="Calibri"/>
              <a:sym typeface="Calibri"/>
            </a:endParaRPr>
          </a:p>
        </p:txBody>
      </p:sp>
    </p:spTree>
    <p:extLst>
      <p:ext uri="{BB962C8B-B14F-4D97-AF65-F5344CB8AC3E}">
        <p14:creationId xmlns:p14="http://schemas.microsoft.com/office/powerpoint/2010/main" val="28047295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Gathering: Literature Search</a:t>
            </a:r>
            <a:endParaRPr lang="en-US" dirty="0"/>
          </a:p>
        </p:txBody>
      </p:sp>
      <p:sp>
        <p:nvSpPr>
          <p:cNvPr id="3" name="Text Placeholder 2"/>
          <p:cNvSpPr>
            <a:spLocks noGrp="1"/>
          </p:cNvSpPr>
          <p:nvPr>
            <p:ph type="body" idx="1"/>
          </p:nvPr>
        </p:nvSpPr>
        <p:spPr/>
        <p:txBody>
          <a:bodyPr/>
          <a:lstStyle/>
          <a:p>
            <a:pPr indent="-347472">
              <a:spcBef>
                <a:spcPts val="1200"/>
              </a:spcBef>
            </a:pPr>
            <a:r>
              <a:rPr lang="en-US" sz="2800" dirty="0" smtClean="0"/>
              <a:t>Compiled repository </a:t>
            </a:r>
            <a:r>
              <a:rPr lang="en-US" sz="2800" dirty="0"/>
              <a:t>of nearly 50 relevant </a:t>
            </a:r>
            <a:r>
              <a:rPr lang="en-US" sz="2800" dirty="0" smtClean="0"/>
              <a:t>resources: </a:t>
            </a:r>
          </a:p>
          <a:p>
            <a:pPr lvl="1" indent="-347472">
              <a:spcBef>
                <a:spcPts val="1200"/>
              </a:spcBef>
            </a:pPr>
            <a:r>
              <a:rPr lang="en-US" dirty="0" smtClean="0"/>
              <a:t>RWHAP </a:t>
            </a:r>
            <a:r>
              <a:rPr lang="en-US" dirty="0" smtClean="0"/>
              <a:t>policies, </a:t>
            </a:r>
            <a:r>
              <a:rPr lang="en-US" dirty="0" smtClean="0"/>
              <a:t>RWHAP </a:t>
            </a:r>
            <a:r>
              <a:rPr lang="en-US" dirty="0" smtClean="0"/>
              <a:t>recipients’ planning documents, technical </a:t>
            </a:r>
            <a:r>
              <a:rPr lang="en-US" dirty="0"/>
              <a:t>briefs, job aids, and academic </a:t>
            </a:r>
            <a:r>
              <a:rPr lang="en-US" dirty="0" smtClean="0"/>
              <a:t>articles</a:t>
            </a:r>
          </a:p>
          <a:p>
            <a:pPr indent="-347472">
              <a:spcBef>
                <a:spcPts val="1200"/>
              </a:spcBef>
            </a:pPr>
            <a:r>
              <a:rPr lang="en-US" sz="2800" dirty="0" smtClean="0"/>
              <a:t>More RA guidance available for </a:t>
            </a:r>
            <a:r>
              <a:rPr lang="en-US" sz="2800" dirty="0"/>
              <a:t>Part A RWHAP </a:t>
            </a:r>
            <a:r>
              <a:rPr lang="en-US" sz="2800" dirty="0" smtClean="0"/>
              <a:t>recipients (usually as “PSRA”) </a:t>
            </a:r>
            <a:r>
              <a:rPr lang="en-US" sz="2800" dirty="0"/>
              <a:t>than for Part B </a:t>
            </a:r>
            <a:r>
              <a:rPr lang="en-US" sz="2800" dirty="0" smtClean="0"/>
              <a:t>recipients</a:t>
            </a:r>
          </a:p>
          <a:p>
            <a:pPr lvl="1" indent="-347472">
              <a:spcBef>
                <a:spcPts val="1200"/>
              </a:spcBef>
            </a:pPr>
            <a:r>
              <a:rPr lang="en-US" dirty="0" smtClean="0"/>
              <a:t>Most TA resources published between 2010 and 2018  </a:t>
            </a:r>
          </a:p>
          <a:p>
            <a:pPr lvl="1" indent="-347472">
              <a:spcBef>
                <a:spcPts val="1200"/>
              </a:spcBef>
            </a:pPr>
            <a:r>
              <a:rPr lang="en-US" dirty="0" smtClean="0"/>
              <a:t>Includes sample RA models, ADAP rebate guide, and substantial literature on HIV service RA in international settings</a:t>
            </a:r>
          </a:p>
        </p:txBody>
      </p:sp>
    </p:spTree>
    <p:extLst>
      <p:ext uri="{BB962C8B-B14F-4D97-AF65-F5344CB8AC3E}">
        <p14:creationId xmlns:p14="http://schemas.microsoft.com/office/powerpoint/2010/main" val="54283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kern="1000" dirty="0" smtClean="0"/>
              <a:t>Integrated HIV Prevention and Care Planning and Resource Allocation</a:t>
            </a:r>
            <a:endParaRPr lang="en-US" sz="4000" dirty="0"/>
          </a:p>
        </p:txBody>
      </p:sp>
      <p:sp>
        <p:nvSpPr>
          <p:cNvPr id="3" name="Content Placeholder 2"/>
          <p:cNvSpPr>
            <a:spLocks noGrp="1"/>
          </p:cNvSpPr>
          <p:nvPr>
            <p:ph idx="1"/>
          </p:nvPr>
        </p:nvSpPr>
        <p:spPr/>
        <p:txBody>
          <a:bodyPr/>
          <a:lstStyle/>
          <a:p>
            <a:pPr marL="0" indent="0">
              <a:buNone/>
            </a:pPr>
            <a:r>
              <a:rPr lang="en-US" dirty="0" smtClean="0"/>
              <a:t>Stewart Landers, JD, MCP &amp; Ann Marie </a:t>
            </a:r>
            <a:r>
              <a:rPr lang="en-US" dirty="0" smtClean="0"/>
              <a:t>Rakovic</a:t>
            </a:r>
            <a:r>
              <a:rPr lang="en-US" dirty="0" smtClean="0"/>
              <a:t>, MSW</a:t>
            </a:r>
          </a:p>
          <a:p>
            <a:endParaRPr lang="en-US" dirty="0"/>
          </a:p>
        </p:txBody>
      </p:sp>
      <p:sp>
        <p:nvSpPr>
          <p:cNvPr id="4" name="Content Placeholder 3"/>
          <p:cNvSpPr>
            <a:spLocks noGrp="1"/>
          </p:cNvSpPr>
          <p:nvPr>
            <p:ph idx="10"/>
          </p:nvPr>
        </p:nvSpPr>
        <p:spPr/>
        <p:txBody>
          <a:bodyPr/>
          <a:lstStyle/>
          <a:p>
            <a:pPr marL="0" indent="0">
              <a:buNone/>
            </a:pPr>
            <a:r>
              <a:rPr lang="en-US" dirty="0" smtClean="0"/>
              <a:t>Integrated HIV/AIDS Planning Technical Assistance Center</a:t>
            </a:r>
          </a:p>
          <a:p>
            <a:pPr marL="0" indent="0">
              <a:buNone/>
            </a:pPr>
            <a:r>
              <a:rPr lang="en-US" dirty="0" smtClean="0"/>
              <a:t>JSI Research </a:t>
            </a:r>
            <a:r>
              <a:rPr lang="en-US" dirty="0" smtClean="0"/>
              <a:t>&amp; Training Institute,</a:t>
            </a:r>
            <a:r>
              <a:rPr lang="en-US" dirty="0" smtClean="0"/>
              <a:t> </a:t>
            </a:r>
            <a:r>
              <a:rPr lang="en-US" dirty="0" smtClean="0"/>
              <a:t>Inc. (JSI)</a:t>
            </a:r>
            <a:endParaRPr lang="en-US" dirty="0"/>
          </a:p>
        </p:txBody>
      </p:sp>
    </p:spTree>
    <p:extLst>
      <p:ext uri="{BB962C8B-B14F-4D97-AF65-F5344CB8AC3E}">
        <p14:creationId xmlns:p14="http://schemas.microsoft.com/office/powerpoint/2010/main" val="752642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a:noFill/>
          <a:ln>
            <a:noFill/>
          </a:ln>
        </p:spPr>
        <p:txBody>
          <a:bodyPr lIns="91425" tIns="45700" rIns="91425" bIns="45700" anchor="ctr" anchorCtr="0">
            <a:noAutofit/>
          </a:bodyPr>
          <a:lstStyle/>
          <a:p>
            <a:pPr>
              <a:buClr>
                <a:schemeClr val="dk1"/>
              </a:buClr>
              <a:buSzPct val="25000"/>
            </a:pPr>
            <a:r>
              <a:rPr lang="en-US" sz="3200" dirty="0" smtClean="0"/>
              <a:t>How Did We Get Here?</a:t>
            </a:r>
            <a:endParaRPr lang="en-US" sz="3200" dirty="0">
              <a:solidFill>
                <a:schemeClr val="dk1"/>
              </a:solidFill>
            </a:endParaRPr>
          </a:p>
        </p:txBody>
      </p:sp>
      <p:sp>
        <p:nvSpPr>
          <p:cNvPr id="125" name="Shape 125"/>
          <p:cNvSpPr txBox="1">
            <a:spLocks noGrp="1"/>
          </p:cNvSpPr>
          <p:nvPr>
            <p:ph type="body" idx="1"/>
          </p:nvPr>
        </p:nvSpPr>
        <p:spPr>
          <a:prstGeom prst="rect">
            <a:avLst/>
          </a:prstGeom>
          <a:noFill/>
          <a:ln>
            <a:noFill/>
          </a:ln>
        </p:spPr>
        <p:txBody>
          <a:bodyPr lIns="91425" tIns="45700" rIns="91425" bIns="45700" anchor="t" anchorCtr="0">
            <a:normAutofit fontScale="92500" lnSpcReduction="10000"/>
          </a:bodyPr>
          <a:lstStyle/>
          <a:p>
            <a:pPr indent="-342900">
              <a:spcBef>
                <a:spcPts val="0"/>
              </a:spcBef>
              <a:spcAft>
                <a:spcPts val="1200"/>
              </a:spcAft>
              <a:buSzPct val="100740"/>
            </a:pPr>
            <a:r>
              <a:rPr lang="en-US" sz="2800" b="1" kern="1200" dirty="0" smtClean="0">
                <a:solidFill>
                  <a:srgbClr val="58595B"/>
                </a:solidFill>
              </a:rPr>
              <a:t>In the beginning….</a:t>
            </a:r>
            <a:r>
              <a:rPr lang="en-US" sz="2800" b="1" kern="1200" dirty="0">
                <a:solidFill>
                  <a:srgbClr val="58595B"/>
                </a:solidFill>
              </a:rPr>
              <a:t> </a:t>
            </a:r>
            <a:r>
              <a:rPr lang="en-US" sz="2800" kern="1200" dirty="0" smtClean="0">
                <a:solidFill>
                  <a:srgbClr val="58595B"/>
                </a:solidFill>
              </a:rPr>
              <a:t>There was legislatively mandated Priority Setting and Resource Allocation for Part A recipients and Planning Councils</a:t>
            </a:r>
            <a:endParaRPr lang="en-US" sz="2800" kern="1200" dirty="0">
              <a:solidFill>
                <a:srgbClr val="58595B"/>
              </a:solidFill>
            </a:endParaRPr>
          </a:p>
          <a:p>
            <a:pPr indent="-342900">
              <a:spcBef>
                <a:spcPts val="0"/>
              </a:spcBef>
              <a:spcAft>
                <a:spcPts val="1200"/>
              </a:spcAft>
              <a:buSzPct val="100740"/>
            </a:pPr>
            <a:r>
              <a:rPr lang="en-US" sz="2800" b="1" kern="1200" dirty="0" smtClean="0">
                <a:solidFill>
                  <a:srgbClr val="58595B"/>
                </a:solidFill>
              </a:rPr>
              <a:t>However….</a:t>
            </a:r>
            <a:r>
              <a:rPr lang="en-US" sz="2800" kern="1200" dirty="0">
                <a:solidFill>
                  <a:srgbClr val="58595B"/>
                </a:solidFill>
              </a:rPr>
              <a:t> </a:t>
            </a:r>
            <a:r>
              <a:rPr lang="en-US" sz="2800" kern="1200" dirty="0" smtClean="0">
                <a:solidFill>
                  <a:srgbClr val="58595B"/>
                </a:solidFill>
              </a:rPr>
              <a:t>There has been relatively little guidance with respect to resource allocation for Part B entities, beyond the Statewide Coordinated Statement of Need (which isn’t actually a Resource Allocation process activity, but a coordinating one)</a:t>
            </a:r>
            <a:endParaRPr lang="en-US" sz="2800" kern="1200" dirty="0">
              <a:solidFill>
                <a:srgbClr val="58595B"/>
              </a:solidFill>
            </a:endParaRPr>
          </a:p>
          <a:p>
            <a:pPr indent="-342900">
              <a:spcBef>
                <a:spcPts val="0"/>
              </a:spcBef>
              <a:spcAft>
                <a:spcPts val="1200"/>
              </a:spcAft>
              <a:buSzPct val="100740"/>
            </a:pPr>
            <a:r>
              <a:rPr lang="en-US" sz="2800" b="1" kern="1200" dirty="0" smtClean="0">
                <a:solidFill>
                  <a:srgbClr val="58595B"/>
                </a:solidFill>
              </a:rPr>
              <a:t>HIV </a:t>
            </a:r>
            <a:r>
              <a:rPr lang="en-US" sz="2800" b="1" kern="1200" dirty="0" smtClean="0">
                <a:solidFill>
                  <a:srgbClr val="58595B"/>
                </a:solidFill>
              </a:rPr>
              <a:t>RAMP: </a:t>
            </a:r>
            <a:r>
              <a:rPr lang="en-US" sz="2800" kern="1200" dirty="0" smtClean="0">
                <a:solidFill>
                  <a:srgbClr val="58595B"/>
                </a:solidFill>
              </a:rPr>
              <a:t>Inter-agency </a:t>
            </a:r>
            <a:r>
              <a:rPr lang="en-US" sz="2800" kern="1200" dirty="0" smtClean="0">
                <a:solidFill>
                  <a:srgbClr val="58595B"/>
                </a:solidFill>
              </a:rPr>
              <a:t>exploration of a model to allocate prevention resources</a:t>
            </a:r>
            <a:endParaRPr lang="en-US" sz="2800" kern="1200" dirty="0">
              <a:solidFill>
                <a:srgbClr val="58595B"/>
              </a:solidFill>
            </a:endParaRPr>
          </a:p>
          <a:p>
            <a:pPr indent="-342900">
              <a:spcBef>
                <a:spcPts val="0"/>
              </a:spcBef>
              <a:spcAft>
                <a:spcPts val="1200"/>
              </a:spcAft>
              <a:buSzPct val="100740"/>
            </a:pPr>
            <a:r>
              <a:rPr lang="en-US" sz="2800" b="1" kern="1200" dirty="0" smtClean="0">
                <a:solidFill>
                  <a:srgbClr val="58595B"/>
                </a:solidFill>
              </a:rPr>
              <a:t>Technical Expert </a:t>
            </a:r>
            <a:r>
              <a:rPr lang="en-US" sz="2800" b="1" kern="1200" dirty="0" smtClean="0">
                <a:solidFill>
                  <a:srgbClr val="58595B"/>
                </a:solidFill>
              </a:rPr>
              <a:t>Panel: </a:t>
            </a:r>
            <a:r>
              <a:rPr lang="en-US" sz="2800" kern="1200" dirty="0" smtClean="0">
                <a:solidFill>
                  <a:srgbClr val="58595B"/>
                </a:solidFill>
              </a:rPr>
              <a:t>Held by HRSA with both Part A and Part B recipients in </a:t>
            </a:r>
            <a:r>
              <a:rPr lang="en-US" sz="2800" kern="1200" dirty="0" smtClean="0">
                <a:solidFill>
                  <a:srgbClr val="58595B"/>
                </a:solidFill>
              </a:rPr>
              <a:t>June </a:t>
            </a:r>
            <a:r>
              <a:rPr lang="en-US" sz="2800" kern="1200" dirty="0" smtClean="0">
                <a:solidFill>
                  <a:srgbClr val="58595B"/>
                </a:solidFill>
              </a:rPr>
              <a:t>2017</a:t>
            </a:r>
            <a:endParaRPr lang="en-US" sz="2800" kern="1200" dirty="0">
              <a:solidFill>
                <a:srgbClr val="58595B"/>
              </a:solidFill>
            </a:endParaRPr>
          </a:p>
        </p:txBody>
      </p:sp>
    </p:spTree>
    <p:extLst>
      <p:ext uri="{BB962C8B-B14F-4D97-AF65-F5344CB8AC3E}">
        <p14:creationId xmlns:p14="http://schemas.microsoft.com/office/powerpoint/2010/main" val="2948268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609600" y="274637"/>
            <a:ext cx="109728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
              <a:buFont typeface="Calibri"/>
              <a:buNone/>
            </a:pPr>
            <a:r>
              <a:rPr lang="en-US" sz="3200" b="1" i="0" u="none" strike="noStrike" cap="none" dirty="0">
                <a:solidFill>
                  <a:schemeClr val="accent3"/>
                </a:solidFill>
                <a:latin typeface="Calibri"/>
                <a:ea typeface="Calibri"/>
                <a:cs typeface="Calibri"/>
                <a:sym typeface="Calibri"/>
              </a:rPr>
              <a:t>Information Gathering</a:t>
            </a:r>
            <a:endParaRPr sz="3200" b="1" i="0" u="none" strike="noStrike" cap="none" dirty="0">
              <a:solidFill>
                <a:schemeClr val="dk1"/>
              </a:solidFill>
              <a:latin typeface="Calibri"/>
              <a:ea typeface="Calibri"/>
              <a:cs typeface="Calibri"/>
              <a:sym typeface="Calibri"/>
            </a:endParaRPr>
          </a:p>
        </p:txBody>
      </p:sp>
      <p:sp>
        <p:nvSpPr>
          <p:cNvPr id="153" name="Google Shape;153;p27"/>
          <p:cNvSpPr txBox="1">
            <a:spLocks noGrp="1"/>
          </p:cNvSpPr>
          <p:nvPr>
            <p:ph type="body" idx="1"/>
          </p:nvPr>
        </p:nvSpPr>
        <p:spPr>
          <a:xfrm>
            <a:off x="609600" y="1371600"/>
            <a:ext cx="10972800" cy="4389120"/>
          </a:xfrm>
          <a:prstGeom prst="rect">
            <a:avLst/>
          </a:prstGeom>
          <a:noFill/>
          <a:ln>
            <a:noFill/>
          </a:ln>
        </p:spPr>
        <p:txBody>
          <a:bodyPr spcFirstLastPara="1" wrap="square" lIns="91425" tIns="45700" rIns="91425" bIns="45700" anchor="t" anchorCtr="0">
            <a:noAutofit/>
          </a:bodyPr>
          <a:lstStyle/>
          <a:p>
            <a:pPr marL="114300" marR="0" lvl="0" indent="0" algn="l" rtl="0">
              <a:lnSpc>
                <a:spcPct val="100000"/>
              </a:lnSpc>
              <a:spcBef>
                <a:spcPts val="0"/>
              </a:spcBef>
              <a:spcAft>
                <a:spcPts val="0"/>
              </a:spcAft>
              <a:buClr>
                <a:schemeClr val="accent2"/>
              </a:buClr>
              <a:buSzPts val="2821"/>
              <a:buNone/>
            </a:pPr>
            <a:r>
              <a:rPr lang="en-US" sz="2800" b="1" dirty="0">
                <a:solidFill>
                  <a:srgbClr val="58595B"/>
                </a:solidFill>
              </a:rPr>
              <a:t>Step 1: Information gathering and resource identification</a:t>
            </a:r>
          </a:p>
          <a:p>
            <a:pPr marL="571500" lvl="1" indent="0">
              <a:spcBef>
                <a:spcPts val="0"/>
              </a:spcBef>
              <a:buClr>
                <a:schemeClr val="accent2"/>
              </a:buClr>
              <a:buSzPts val="2821"/>
              <a:buNone/>
            </a:pPr>
            <a:endParaRPr lang="en-US" sz="2400" b="1" dirty="0">
              <a:solidFill>
                <a:srgbClr val="58595B"/>
              </a:solidFill>
            </a:endParaRPr>
          </a:p>
          <a:p>
            <a:pPr lvl="1" indent="-342900">
              <a:spcBef>
                <a:spcPts val="0"/>
              </a:spcBef>
              <a:buClr>
                <a:schemeClr val="accent2"/>
              </a:buClr>
              <a:buSzPts val="2821"/>
              <a:buFont typeface="Noto Sans Symbols"/>
              <a:buChar char="▪"/>
            </a:pPr>
            <a:r>
              <a:rPr lang="en-US" sz="2400" i="0" u="none" strike="noStrike" cap="none" dirty="0">
                <a:solidFill>
                  <a:srgbClr val="58595B"/>
                </a:solidFill>
                <a:latin typeface="Calibri"/>
                <a:ea typeface="Calibri"/>
                <a:cs typeface="Calibri"/>
                <a:sym typeface="Calibri"/>
              </a:rPr>
              <a:t>Thorough review of </a:t>
            </a:r>
            <a:r>
              <a:rPr lang="en-US" sz="2400" i="0" u="none" strike="noStrike" cap="none" dirty="0" smtClean="0">
                <a:solidFill>
                  <a:srgbClr val="58595B"/>
                </a:solidFill>
                <a:latin typeface="Calibri"/>
                <a:ea typeface="Calibri"/>
                <a:cs typeface="Calibri"/>
                <a:sym typeface="Calibri"/>
              </a:rPr>
              <a:t>TargetHIV.org</a:t>
            </a:r>
            <a:endParaRPr lang="en-US" sz="2400" i="0" u="none" strike="noStrike" cap="none" dirty="0">
              <a:solidFill>
                <a:srgbClr val="58595B"/>
              </a:solidFill>
              <a:latin typeface="Calibri"/>
              <a:ea typeface="Calibri"/>
              <a:cs typeface="Calibri"/>
              <a:sym typeface="Calibri"/>
            </a:endParaRPr>
          </a:p>
          <a:p>
            <a:pPr lvl="1" indent="-342900">
              <a:spcBef>
                <a:spcPts val="0"/>
              </a:spcBef>
              <a:buClr>
                <a:schemeClr val="accent2"/>
              </a:buClr>
              <a:buSzPts val="2821"/>
              <a:buFont typeface="Noto Sans Symbols"/>
              <a:buChar char="▪"/>
            </a:pPr>
            <a:r>
              <a:rPr lang="en-US" sz="2400" dirty="0">
                <a:solidFill>
                  <a:srgbClr val="58595B"/>
                </a:solidFill>
              </a:rPr>
              <a:t>L</a:t>
            </a:r>
            <a:r>
              <a:rPr lang="en-US" sz="2400" i="0" u="none" strike="noStrike" cap="none" dirty="0">
                <a:solidFill>
                  <a:srgbClr val="58595B"/>
                </a:solidFill>
                <a:latin typeface="Calibri"/>
                <a:ea typeface="Calibri"/>
                <a:cs typeface="Calibri"/>
                <a:sym typeface="Calibri"/>
              </a:rPr>
              <a:t>iterature search including domestic and international resources</a:t>
            </a:r>
          </a:p>
          <a:p>
            <a:pPr lvl="1" indent="-342900">
              <a:spcBef>
                <a:spcPts val="0"/>
              </a:spcBef>
              <a:buClr>
                <a:schemeClr val="accent2"/>
              </a:buClr>
              <a:buSzPts val="2821"/>
              <a:buFont typeface="Noto Sans Symbols"/>
              <a:buChar char="▪"/>
            </a:pPr>
            <a:r>
              <a:rPr lang="en-US" sz="2400" dirty="0">
                <a:solidFill>
                  <a:srgbClr val="58595B"/>
                </a:solidFill>
              </a:rPr>
              <a:t>Review of relevant prevention and care resources in the public domain</a:t>
            </a:r>
          </a:p>
          <a:p>
            <a:pPr lvl="1" indent="-342900">
              <a:spcBef>
                <a:spcPts val="0"/>
              </a:spcBef>
              <a:buClr>
                <a:schemeClr val="accent2"/>
              </a:buClr>
              <a:buSzPts val="2821"/>
              <a:buFont typeface="Noto Sans Symbols"/>
              <a:buChar char="▪"/>
            </a:pPr>
            <a:r>
              <a:rPr lang="en-US" sz="2400" dirty="0">
                <a:solidFill>
                  <a:srgbClr val="58595B"/>
                </a:solidFill>
              </a:rPr>
              <a:t>Review of </a:t>
            </a:r>
            <a:r>
              <a:rPr lang="en-US" sz="2400" dirty="0" smtClean="0">
                <a:solidFill>
                  <a:srgbClr val="58595B"/>
                </a:solidFill>
              </a:rPr>
              <a:t>Integrated HIV Prevention and Care Plans</a:t>
            </a:r>
            <a:endParaRPr lang="en-US" sz="2400" dirty="0">
              <a:solidFill>
                <a:srgbClr val="58595B"/>
              </a:solidFill>
            </a:endParaRPr>
          </a:p>
          <a:p>
            <a:pPr lvl="1" indent="-342900">
              <a:spcBef>
                <a:spcPts val="0"/>
              </a:spcBef>
              <a:buClr>
                <a:schemeClr val="accent2"/>
              </a:buClr>
              <a:buSzPts val="2821"/>
              <a:buFont typeface="Noto Sans Symbols"/>
              <a:buChar char="▪"/>
            </a:pPr>
            <a:r>
              <a:rPr lang="en-US" sz="2400" i="0" u="none" strike="noStrike" cap="none" dirty="0">
                <a:solidFill>
                  <a:srgbClr val="58595B"/>
                </a:solidFill>
                <a:latin typeface="Calibri"/>
                <a:ea typeface="Calibri"/>
                <a:cs typeface="Calibri"/>
                <a:sym typeface="Calibri"/>
              </a:rPr>
              <a:t>Consultations:</a:t>
            </a:r>
          </a:p>
          <a:p>
            <a:pPr lvl="2" indent="-342900">
              <a:spcBef>
                <a:spcPts val="0"/>
              </a:spcBef>
              <a:buClr>
                <a:schemeClr val="accent2"/>
              </a:buClr>
              <a:buSzPts val="2821"/>
            </a:pPr>
            <a:r>
              <a:rPr lang="en-US" sz="2000" dirty="0">
                <a:solidFill>
                  <a:srgbClr val="58595B"/>
                </a:solidFill>
              </a:rPr>
              <a:t>K</a:t>
            </a:r>
            <a:r>
              <a:rPr lang="en-US" sz="2000" i="0" u="none" strike="noStrike" cap="none" dirty="0">
                <a:solidFill>
                  <a:srgbClr val="58595B"/>
                </a:solidFill>
                <a:latin typeface="Calibri"/>
                <a:ea typeface="Calibri"/>
                <a:cs typeface="Calibri"/>
                <a:sym typeface="Calibri"/>
              </a:rPr>
              <a:t>ey informa</a:t>
            </a:r>
            <a:r>
              <a:rPr lang="en-US" sz="2000" dirty="0">
                <a:solidFill>
                  <a:srgbClr val="58595B"/>
                </a:solidFill>
              </a:rPr>
              <a:t>nts </a:t>
            </a:r>
          </a:p>
          <a:p>
            <a:pPr lvl="2" indent="-342900">
              <a:spcBef>
                <a:spcPts val="0"/>
              </a:spcBef>
              <a:buClr>
                <a:schemeClr val="accent2"/>
              </a:buClr>
              <a:buSzPts val="2821"/>
            </a:pPr>
            <a:r>
              <a:rPr lang="en-US" sz="2000" dirty="0">
                <a:solidFill>
                  <a:srgbClr val="58595B"/>
                </a:solidFill>
              </a:rPr>
              <a:t>Subject matter experts</a:t>
            </a:r>
          </a:p>
          <a:p>
            <a:pPr lvl="2" indent="-342900">
              <a:spcBef>
                <a:spcPts val="0"/>
              </a:spcBef>
              <a:buClr>
                <a:schemeClr val="accent2"/>
              </a:buClr>
              <a:buSzPts val="2821"/>
            </a:pPr>
            <a:r>
              <a:rPr lang="en-US" sz="2000" i="0" u="none" strike="noStrike" cap="none" dirty="0">
                <a:solidFill>
                  <a:srgbClr val="58595B"/>
                </a:solidFill>
                <a:latin typeface="Calibri"/>
                <a:ea typeface="Calibri"/>
                <a:cs typeface="Calibri"/>
                <a:sym typeface="Calibri"/>
              </a:rPr>
              <a:t>Stakeholders</a:t>
            </a:r>
          </a:p>
          <a:p>
            <a:pPr lvl="2" indent="-342900">
              <a:spcBef>
                <a:spcPts val="0"/>
              </a:spcBef>
              <a:buClr>
                <a:schemeClr val="accent2"/>
              </a:buClr>
              <a:buSzPts val="2821"/>
            </a:pPr>
            <a:r>
              <a:rPr lang="en-US" sz="2000" dirty="0">
                <a:solidFill>
                  <a:srgbClr val="58595B"/>
                </a:solidFill>
              </a:rPr>
              <a:t>HRSA/CDC</a:t>
            </a:r>
          </a:p>
          <a:p>
            <a:pPr lvl="1" indent="-342900">
              <a:spcBef>
                <a:spcPts val="0"/>
              </a:spcBef>
              <a:buClr>
                <a:schemeClr val="accent2"/>
              </a:buClr>
              <a:buSzPts val="2821"/>
            </a:pPr>
            <a:r>
              <a:rPr lang="en-US" sz="2400" i="0" u="none" strike="noStrike" cap="none" dirty="0">
                <a:solidFill>
                  <a:srgbClr val="58595B"/>
                </a:solidFill>
                <a:latin typeface="Calibri"/>
                <a:ea typeface="Calibri"/>
                <a:cs typeface="Calibri"/>
                <a:sym typeface="Calibri"/>
              </a:rPr>
              <a:t>Priority setting and resource allocation from </a:t>
            </a:r>
            <a:r>
              <a:rPr lang="en-US" sz="2400" i="0" u="none" strike="noStrike" cap="none" dirty="0" smtClean="0">
                <a:solidFill>
                  <a:srgbClr val="58595B"/>
                </a:solidFill>
                <a:latin typeface="Calibri"/>
                <a:ea typeface="Calibri"/>
                <a:cs typeface="Calibri"/>
                <a:sym typeface="Calibri"/>
              </a:rPr>
              <a:t>other HAB-funded Technical Assistance Centers</a:t>
            </a:r>
            <a:endParaRPr lang="en-US" sz="2400" i="0" u="none" strike="noStrike" cap="none" dirty="0">
              <a:solidFill>
                <a:srgbClr val="58595B"/>
              </a:solidFill>
              <a:latin typeface="Calibri"/>
              <a:ea typeface="Calibri"/>
              <a:cs typeface="Calibri"/>
              <a:sym typeface="Calibri"/>
            </a:endParaRPr>
          </a:p>
        </p:txBody>
      </p:sp>
    </p:spTree>
    <p:extLst>
      <p:ext uri="{BB962C8B-B14F-4D97-AF65-F5344CB8AC3E}">
        <p14:creationId xmlns:p14="http://schemas.microsoft.com/office/powerpoint/2010/main" val="2691164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Text Placeholder 2"/>
          <p:cNvSpPr>
            <a:spLocks noGrp="1"/>
          </p:cNvSpPr>
          <p:nvPr>
            <p:ph type="body" idx="1"/>
          </p:nvPr>
        </p:nvSpPr>
        <p:spPr/>
        <p:txBody>
          <a:bodyPr/>
          <a:lstStyle/>
          <a:p>
            <a:r>
              <a:rPr lang="en-US" dirty="0" smtClean="0"/>
              <a:t>Most RA processes focus on allocation of funding to meet the needs of RWHAP clients for key services</a:t>
            </a:r>
          </a:p>
          <a:p>
            <a:r>
              <a:rPr lang="en-US" dirty="0" smtClean="0"/>
              <a:t>While modeling has been used by global health programs for resource allocation at the country level, it has less prominence within the United States</a:t>
            </a:r>
          </a:p>
          <a:p>
            <a:r>
              <a:rPr lang="en-US" dirty="0" smtClean="0"/>
              <a:t>With RA being data-driven, some jurisdictions are linking resource allocation to Integrated </a:t>
            </a:r>
            <a:r>
              <a:rPr lang="en-US" dirty="0" smtClean="0"/>
              <a:t>HIV Prevention and Care Plan </a:t>
            </a:r>
            <a:r>
              <a:rPr lang="en-US" dirty="0" smtClean="0"/>
              <a:t>objectives</a:t>
            </a:r>
            <a:endParaRPr lang="en-US" dirty="0"/>
          </a:p>
        </p:txBody>
      </p:sp>
    </p:spTree>
    <p:extLst>
      <p:ext uri="{BB962C8B-B14F-4D97-AF65-F5344CB8AC3E}">
        <p14:creationId xmlns:p14="http://schemas.microsoft.com/office/powerpoint/2010/main" val="1043045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6" name="Shape 326"/>
          <p:cNvSpPr txBox="1">
            <a:spLocks noGrp="1"/>
          </p:cNvSpPr>
          <p:nvPr>
            <p:ph type="title"/>
          </p:nvPr>
        </p:nvSpPr>
        <p:spPr>
          <a:xfrm>
            <a:off x="838200" y="762000"/>
            <a:ext cx="10363200" cy="1362075"/>
          </a:xfrm>
        </p:spPr>
        <p:txBody>
          <a:bodyPr/>
          <a:lstStyle/>
          <a:p>
            <a:pPr lvl="0"/>
            <a:r>
              <a:rPr lang="en-US" sz="5400" dirty="0" smtClean="0"/>
              <a:t>Let’s talk rebates and program income!  </a:t>
            </a:r>
            <a:endParaRPr lang="en-US" sz="5400" dirty="0"/>
          </a:p>
        </p:txBody>
      </p:sp>
    </p:spTree>
    <p:extLst>
      <p:ext uri="{BB962C8B-B14F-4D97-AF65-F5344CB8AC3E}">
        <p14:creationId xmlns:p14="http://schemas.microsoft.com/office/powerpoint/2010/main" val="3881572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09600" y="152400"/>
            <a:ext cx="10972800" cy="914400"/>
          </a:xfrm>
          <a:prstGeom prst="rect">
            <a:avLst/>
          </a:prstGeom>
          <a:noFill/>
          <a:ln>
            <a:noFill/>
          </a:ln>
        </p:spPr>
        <p:txBody>
          <a:bodyPr lIns="91425" tIns="45700" rIns="91425" bIns="45700" anchor="ctr" anchorCtr="0">
            <a:noAutofit/>
          </a:bodyPr>
          <a:lstStyle/>
          <a:p>
            <a:pPr>
              <a:buClr>
                <a:schemeClr val="dk1"/>
              </a:buClr>
              <a:buSzPct val="25000"/>
            </a:pPr>
            <a:r>
              <a:rPr lang="en-US" sz="3200" dirty="0" smtClean="0"/>
              <a:t>What does HRSA say about rebates? </a:t>
            </a:r>
            <a:endParaRPr lang="en-US" sz="3200" dirty="0">
              <a:solidFill>
                <a:schemeClr val="dk1"/>
              </a:solidFill>
            </a:endParaRPr>
          </a:p>
        </p:txBody>
      </p:sp>
      <p:sp>
        <p:nvSpPr>
          <p:cNvPr id="125" name="Shape 125"/>
          <p:cNvSpPr txBox="1">
            <a:spLocks noGrp="1"/>
          </p:cNvSpPr>
          <p:nvPr>
            <p:ph type="body" idx="1"/>
          </p:nvPr>
        </p:nvSpPr>
        <p:spPr>
          <a:xfrm>
            <a:off x="609600" y="1295400"/>
            <a:ext cx="10972800" cy="4648200"/>
          </a:xfrm>
          <a:prstGeom prst="rect">
            <a:avLst/>
          </a:prstGeom>
          <a:noFill/>
          <a:ln>
            <a:noFill/>
          </a:ln>
        </p:spPr>
        <p:txBody>
          <a:bodyPr lIns="91425" tIns="45700" rIns="91425" bIns="45700" anchor="t" anchorCtr="0">
            <a:normAutofit fontScale="92500" lnSpcReduction="20000"/>
          </a:bodyPr>
          <a:lstStyle/>
          <a:p>
            <a:pPr marL="114300" indent="0">
              <a:spcBef>
                <a:spcPts val="0"/>
              </a:spcBef>
              <a:spcAft>
                <a:spcPts val="1200"/>
              </a:spcAft>
              <a:buSzPct val="100740"/>
              <a:buNone/>
            </a:pPr>
            <a:r>
              <a:rPr lang="en-US" sz="2800" dirty="0" smtClean="0"/>
              <a:t>“The </a:t>
            </a:r>
            <a:r>
              <a:rPr lang="en-US" sz="2800" dirty="0"/>
              <a:t>recipient may only use rebates for the purposes and under the conditions of the RWHAP Part B program. These statutorily permitted purposes include core medical services including ADAPs, support services, CQM, and administrative expenses, including planning and </a:t>
            </a:r>
            <a:r>
              <a:rPr lang="en-US" sz="2800" dirty="0" smtClean="0"/>
              <a:t>evaluation.”  (priority given to ADAP) </a:t>
            </a:r>
          </a:p>
          <a:p>
            <a:pPr marL="114300" indent="0">
              <a:spcBef>
                <a:spcPts val="0"/>
              </a:spcBef>
              <a:spcAft>
                <a:spcPts val="1200"/>
              </a:spcAft>
              <a:buSzPct val="100740"/>
              <a:buNone/>
            </a:pPr>
            <a:r>
              <a:rPr lang="en-US" sz="2800" b="1" dirty="0" smtClean="0"/>
              <a:t>In </a:t>
            </a:r>
            <a:r>
              <a:rPr lang="en-US" sz="2800" b="1" dirty="0"/>
              <a:t>addition, allowable uses of rebates include:</a:t>
            </a:r>
            <a:r>
              <a:rPr lang="en-US" sz="2800" dirty="0"/>
              <a:t> </a:t>
            </a:r>
            <a:endParaRPr lang="en-US" sz="2800" dirty="0" smtClean="0"/>
          </a:p>
          <a:p>
            <a:pPr marL="571500">
              <a:spcBef>
                <a:spcPts val="0"/>
              </a:spcBef>
              <a:spcAft>
                <a:spcPts val="1200"/>
              </a:spcAft>
              <a:buSzPct val="100740"/>
            </a:pPr>
            <a:r>
              <a:rPr lang="en-US" sz="2800" dirty="0" smtClean="0"/>
              <a:t>State </a:t>
            </a:r>
            <a:r>
              <a:rPr lang="en-US" sz="2800" dirty="0"/>
              <a:t>match requirement; </a:t>
            </a:r>
            <a:r>
              <a:rPr lang="en-US" sz="2800" dirty="0" smtClean="0"/>
              <a:t> </a:t>
            </a:r>
          </a:p>
          <a:p>
            <a:pPr marL="571500">
              <a:spcBef>
                <a:spcPts val="0"/>
              </a:spcBef>
              <a:spcAft>
                <a:spcPts val="1200"/>
              </a:spcAft>
              <a:buSzPct val="100740"/>
            </a:pPr>
            <a:r>
              <a:rPr lang="en-US" sz="2800" dirty="0" smtClean="0"/>
              <a:t>State </a:t>
            </a:r>
            <a:r>
              <a:rPr lang="en-US" sz="2800" dirty="0"/>
              <a:t>MOE requirement; and </a:t>
            </a:r>
          </a:p>
          <a:p>
            <a:pPr marL="571500">
              <a:spcBef>
                <a:spcPts val="0"/>
              </a:spcBef>
              <a:spcAft>
                <a:spcPts val="1200"/>
              </a:spcAft>
              <a:buSzPct val="100740"/>
            </a:pPr>
            <a:r>
              <a:rPr lang="en-US" sz="2800" dirty="0" smtClean="0"/>
              <a:t>Costs </a:t>
            </a:r>
            <a:r>
              <a:rPr lang="en-US" sz="2800" dirty="0"/>
              <a:t>for allowable services that exceed the RWHAP Part B implementation work </a:t>
            </a:r>
            <a:r>
              <a:rPr lang="en-US" sz="2800" dirty="0" smtClean="0"/>
              <a:t>plan</a:t>
            </a:r>
          </a:p>
          <a:p>
            <a:pPr marL="114300" indent="0">
              <a:spcBef>
                <a:spcPts val="0"/>
              </a:spcBef>
              <a:spcAft>
                <a:spcPts val="1200"/>
              </a:spcAft>
              <a:buSzPct val="100740"/>
              <a:buNone/>
            </a:pPr>
            <a:r>
              <a:rPr lang="en-US" sz="2200" dirty="0" smtClean="0"/>
              <a:t>(</a:t>
            </a:r>
            <a:r>
              <a:rPr lang="en-US" sz="2200" dirty="0"/>
              <a:t>Section 2612(a) of the Public Health Service (PHS) Act</a:t>
            </a:r>
            <a:r>
              <a:rPr lang="en-US" sz="2200" dirty="0" smtClean="0"/>
              <a:t>)</a:t>
            </a:r>
            <a:endParaRPr lang="en-US" sz="2200" dirty="0"/>
          </a:p>
          <a:p>
            <a:pPr marL="114300" indent="0">
              <a:spcBef>
                <a:spcPts val="0"/>
              </a:spcBef>
              <a:spcAft>
                <a:spcPts val="1200"/>
              </a:spcAft>
              <a:buSzPct val="100740"/>
              <a:buNone/>
            </a:pPr>
            <a:endParaRPr lang="en-US" sz="2800" kern="1200" dirty="0">
              <a:solidFill>
                <a:srgbClr val="58595B"/>
              </a:solidFill>
            </a:endParaRPr>
          </a:p>
        </p:txBody>
      </p:sp>
    </p:spTree>
    <p:extLst>
      <p:ext uri="{BB962C8B-B14F-4D97-AF65-F5344CB8AC3E}">
        <p14:creationId xmlns:p14="http://schemas.microsoft.com/office/powerpoint/2010/main" val="1668713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609600" y="0"/>
            <a:ext cx="11430000" cy="1189037"/>
          </a:xfrm>
        </p:spPr>
        <p:txBody>
          <a:bodyPr/>
          <a:lstStyle/>
          <a:p>
            <a:pPr lvl="0"/>
            <a:r>
              <a:rPr lang="en-US" dirty="0" smtClean="0"/>
              <a:t>Rebates in Resource Allocation planning</a:t>
            </a:r>
            <a:endParaRPr lang="en-US" dirty="0">
              <a:sym typeface="Calibri"/>
            </a:endParaRPr>
          </a:p>
        </p:txBody>
      </p:sp>
      <p:sp>
        <p:nvSpPr>
          <p:cNvPr id="342" name="Shape 342"/>
          <p:cNvSpPr txBox="1">
            <a:spLocks noGrp="1"/>
          </p:cNvSpPr>
          <p:nvPr>
            <p:ph type="body" idx="1"/>
          </p:nvPr>
        </p:nvSpPr>
        <p:spPr>
          <a:xfrm>
            <a:off x="609600" y="1338350"/>
            <a:ext cx="10972800" cy="5333999"/>
          </a:xfrm>
        </p:spPr>
        <p:txBody>
          <a:bodyPr/>
          <a:lstStyle/>
          <a:p>
            <a:pPr fontAlgn="base">
              <a:spcBef>
                <a:spcPts val="0"/>
              </a:spcBef>
              <a:spcAft>
                <a:spcPts val="1200"/>
              </a:spcAft>
              <a:buClrTx/>
            </a:pPr>
            <a:r>
              <a:rPr lang="en-US" sz="2400" dirty="0" smtClean="0"/>
              <a:t>Rebate </a:t>
            </a:r>
            <a:r>
              <a:rPr lang="en-US" sz="2400" dirty="0"/>
              <a:t>funds should be treated just like any other RWHAP Part B </a:t>
            </a:r>
            <a:r>
              <a:rPr lang="en-US" sz="2400" dirty="0" smtClean="0"/>
              <a:t>award</a:t>
            </a:r>
          </a:p>
          <a:p>
            <a:pPr fontAlgn="base">
              <a:spcBef>
                <a:spcPts val="0"/>
              </a:spcBef>
              <a:spcAft>
                <a:spcPts val="1200"/>
              </a:spcAft>
              <a:buClrTx/>
            </a:pPr>
            <a:r>
              <a:rPr lang="en-US" sz="2400" dirty="0" smtClean="0"/>
              <a:t>“At </a:t>
            </a:r>
            <a:r>
              <a:rPr lang="en-US" sz="2400" dirty="0"/>
              <a:t>the beginning of each year, often in April to correspond with the RWHAP Part B and ADAP grant year (also known as the budget period), states, in conjunction with their finance departments, should project the amount of rebates expected that year and develop a budget based on that </a:t>
            </a:r>
            <a:r>
              <a:rPr lang="en-US" sz="2400" dirty="0" smtClean="0"/>
              <a:t>amount” </a:t>
            </a:r>
          </a:p>
          <a:p>
            <a:pPr marL="0" indent="0" fontAlgn="base">
              <a:spcBef>
                <a:spcPts val="0"/>
              </a:spcBef>
              <a:spcAft>
                <a:spcPts val="1200"/>
              </a:spcAft>
              <a:buClrTx/>
              <a:buNone/>
            </a:pPr>
            <a:endParaRPr lang="en-US" sz="2400" dirty="0" smtClean="0"/>
          </a:p>
          <a:p>
            <a:pPr marL="0" indent="0" fontAlgn="base">
              <a:spcBef>
                <a:spcPts val="0"/>
              </a:spcBef>
              <a:spcAft>
                <a:spcPts val="1200"/>
              </a:spcAft>
              <a:buClrTx/>
              <a:buNone/>
            </a:pPr>
            <a:r>
              <a:rPr lang="en-US" sz="2400" b="1" dirty="0" smtClean="0"/>
              <a:t>Barriers when considering rebates during resource allocation</a:t>
            </a:r>
          </a:p>
          <a:p>
            <a:pPr fontAlgn="base">
              <a:spcBef>
                <a:spcPts val="0"/>
              </a:spcBef>
              <a:spcAft>
                <a:spcPts val="1200"/>
              </a:spcAft>
              <a:buClrTx/>
            </a:pPr>
            <a:r>
              <a:rPr lang="en-US" sz="2400" dirty="0"/>
              <a:t>Difficulty estimating how much recipients will receive in rebates </a:t>
            </a:r>
            <a:r>
              <a:rPr lang="en-US" sz="2400" dirty="0" smtClean="0"/>
              <a:t>when accounting  </a:t>
            </a:r>
            <a:r>
              <a:rPr lang="en-US" sz="2400" dirty="0"/>
              <a:t>for </a:t>
            </a:r>
            <a:r>
              <a:rPr lang="en-US" sz="2400" dirty="0" smtClean="0"/>
              <a:t>them in the </a:t>
            </a:r>
            <a:r>
              <a:rPr lang="en-US" sz="2400" dirty="0"/>
              <a:t>RA process </a:t>
            </a:r>
          </a:p>
          <a:p>
            <a:pPr fontAlgn="base">
              <a:spcBef>
                <a:spcPts val="0"/>
              </a:spcBef>
              <a:spcAft>
                <a:spcPts val="1200"/>
              </a:spcAft>
              <a:buClrTx/>
            </a:pPr>
            <a:r>
              <a:rPr lang="en-US" sz="2400" dirty="0"/>
              <a:t>RWHAP programs are not on the same funding cycle </a:t>
            </a:r>
          </a:p>
          <a:p>
            <a:pPr fontAlgn="base">
              <a:spcBef>
                <a:spcPts val="0"/>
              </a:spcBef>
              <a:spcAft>
                <a:spcPts val="1200"/>
              </a:spcAft>
              <a:buClrTx/>
            </a:pPr>
            <a:endParaRPr lang="en-US" sz="2400" dirty="0" smtClean="0"/>
          </a:p>
          <a:p>
            <a:pPr fontAlgn="base">
              <a:spcBef>
                <a:spcPts val="0"/>
              </a:spcBef>
              <a:spcAft>
                <a:spcPts val="1200"/>
              </a:spcAft>
              <a:buClrTx/>
            </a:pPr>
            <a:endParaRPr lang="en-US" sz="2400" dirty="0"/>
          </a:p>
        </p:txBody>
      </p:sp>
    </p:spTree>
    <p:extLst>
      <p:ext uri="{BB962C8B-B14F-4D97-AF65-F5344CB8AC3E}">
        <p14:creationId xmlns:p14="http://schemas.microsoft.com/office/powerpoint/2010/main" val="35290449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533400" y="274637"/>
            <a:ext cx="11049000" cy="914400"/>
          </a:xfrm>
        </p:spPr>
        <p:txBody>
          <a:bodyPr/>
          <a:lstStyle/>
          <a:p>
            <a:pPr lvl="0"/>
            <a:r>
              <a:rPr lang="en-US" dirty="0" smtClean="0"/>
              <a:t>Examples of how RWHAP recipients can use rebate funds</a:t>
            </a:r>
            <a:endParaRPr lang="en-US" dirty="0">
              <a:sym typeface="Calibri"/>
            </a:endParaRPr>
          </a:p>
        </p:txBody>
      </p:sp>
      <p:sp>
        <p:nvSpPr>
          <p:cNvPr id="342" name="Shape 342"/>
          <p:cNvSpPr txBox="1">
            <a:spLocks noGrp="1"/>
          </p:cNvSpPr>
          <p:nvPr>
            <p:ph type="body" idx="1"/>
          </p:nvPr>
        </p:nvSpPr>
        <p:spPr>
          <a:xfrm>
            <a:off x="685800" y="1263534"/>
            <a:ext cx="5177118" cy="4911355"/>
          </a:xfrm>
        </p:spPr>
        <p:txBody>
          <a:bodyPr/>
          <a:lstStyle/>
          <a:p>
            <a:pPr marL="25400" indent="0" fontAlgn="base">
              <a:spcBef>
                <a:spcPts val="0"/>
              </a:spcBef>
              <a:spcAft>
                <a:spcPts val="1200"/>
              </a:spcAft>
              <a:buClrTx/>
              <a:buNone/>
            </a:pPr>
            <a:r>
              <a:rPr lang="en-US" sz="2400" b="1" dirty="0" smtClean="0"/>
              <a:t>Systematic/Administrative Assistance:</a:t>
            </a:r>
          </a:p>
          <a:p>
            <a:pPr fontAlgn="base">
              <a:spcBef>
                <a:spcPts val="0"/>
              </a:spcBef>
              <a:spcAft>
                <a:spcPts val="1200"/>
              </a:spcAft>
              <a:buClrTx/>
            </a:pPr>
            <a:r>
              <a:rPr lang="en-US" sz="2300" dirty="0" smtClean="0"/>
              <a:t>AIDS </a:t>
            </a:r>
            <a:r>
              <a:rPr lang="en-US" sz="2300" dirty="0"/>
              <a:t>Education and Training Centers </a:t>
            </a:r>
            <a:endParaRPr lang="en-US" sz="2300" dirty="0" smtClean="0"/>
          </a:p>
          <a:p>
            <a:pPr fontAlgn="base">
              <a:spcBef>
                <a:spcPts val="0"/>
              </a:spcBef>
              <a:spcAft>
                <a:spcPts val="1200"/>
              </a:spcAft>
              <a:buClrTx/>
            </a:pPr>
            <a:r>
              <a:rPr lang="en-US" sz="2300" dirty="0" smtClean="0"/>
              <a:t>Alterations </a:t>
            </a:r>
            <a:r>
              <a:rPr lang="en-US" sz="2300" dirty="0"/>
              <a:t>and </a:t>
            </a:r>
            <a:r>
              <a:rPr lang="en-US" sz="2300" dirty="0" smtClean="0"/>
              <a:t>Renovations</a:t>
            </a:r>
          </a:p>
          <a:p>
            <a:pPr fontAlgn="base">
              <a:spcBef>
                <a:spcPts val="0"/>
              </a:spcBef>
              <a:spcAft>
                <a:spcPts val="1200"/>
              </a:spcAft>
              <a:buClrTx/>
            </a:pPr>
            <a:r>
              <a:rPr lang="en-US" sz="2300" dirty="0" smtClean="0"/>
              <a:t>Data Systems </a:t>
            </a:r>
          </a:p>
          <a:p>
            <a:pPr fontAlgn="base">
              <a:spcBef>
                <a:spcPts val="0"/>
              </a:spcBef>
              <a:spcAft>
                <a:spcPts val="1200"/>
              </a:spcAft>
              <a:buClrTx/>
            </a:pPr>
            <a:r>
              <a:rPr lang="en-US" sz="2300" dirty="0" smtClean="0"/>
              <a:t>Data-to-Care/Re-engagement</a:t>
            </a:r>
          </a:p>
          <a:p>
            <a:pPr fontAlgn="base">
              <a:spcBef>
                <a:spcPts val="0"/>
              </a:spcBef>
              <a:spcAft>
                <a:spcPts val="1200"/>
              </a:spcAft>
              <a:buClrTx/>
            </a:pPr>
            <a:r>
              <a:rPr lang="en-US" sz="2300" dirty="0" smtClean="0"/>
              <a:t>HIV-related Health </a:t>
            </a:r>
            <a:r>
              <a:rPr lang="en-US" sz="2300" dirty="0"/>
              <a:t>Inequities</a:t>
            </a:r>
          </a:p>
          <a:p>
            <a:pPr fontAlgn="base">
              <a:spcBef>
                <a:spcPts val="0"/>
              </a:spcBef>
              <a:spcAft>
                <a:spcPts val="1200"/>
              </a:spcAft>
              <a:buClrTx/>
            </a:pPr>
            <a:r>
              <a:rPr lang="en-US" sz="2300" dirty="0"/>
              <a:t>Marketing as Targeted Program </a:t>
            </a:r>
            <a:r>
              <a:rPr lang="en-US" sz="2300" dirty="0" smtClean="0"/>
              <a:t>Outreach</a:t>
            </a:r>
          </a:p>
          <a:p>
            <a:pPr fontAlgn="base">
              <a:spcBef>
                <a:spcPts val="0"/>
              </a:spcBef>
              <a:spcAft>
                <a:spcPts val="1200"/>
              </a:spcAft>
              <a:buClrTx/>
            </a:pPr>
            <a:r>
              <a:rPr lang="en-US" sz="2300" dirty="0" smtClean="0"/>
              <a:t>State </a:t>
            </a:r>
            <a:r>
              <a:rPr lang="en-US" sz="2300" dirty="0"/>
              <a:t>Match and/or Maintenance of Effort Requirements</a:t>
            </a:r>
          </a:p>
          <a:p>
            <a:pPr fontAlgn="base">
              <a:spcBef>
                <a:spcPts val="0"/>
              </a:spcBef>
              <a:spcAft>
                <a:spcPts val="1200"/>
              </a:spcAft>
              <a:buClrTx/>
            </a:pPr>
            <a:r>
              <a:rPr lang="en-US" sz="2300" dirty="0"/>
              <a:t>Needs-Assessment </a:t>
            </a:r>
          </a:p>
          <a:p>
            <a:pPr fontAlgn="base">
              <a:spcBef>
                <a:spcPts val="0"/>
              </a:spcBef>
              <a:spcAft>
                <a:spcPts val="1200"/>
              </a:spcAft>
              <a:buClrTx/>
            </a:pPr>
            <a:endParaRPr lang="en-US" sz="2400" dirty="0"/>
          </a:p>
          <a:p>
            <a:pPr fontAlgn="base">
              <a:spcBef>
                <a:spcPts val="0"/>
              </a:spcBef>
              <a:spcAft>
                <a:spcPts val="1200"/>
              </a:spcAft>
              <a:buClrTx/>
            </a:pPr>
            <a:endParaRPr lang="en-US" sz="2400" dirty="0" smtClean="0"/>
          </a:p>
        </p:txBody>
      </p:sp>
      <p:sp>
        <p:nvSpPr>
          <p:cNvPr id="6" name="Shape 342"/>
          <p:cNvSpPr txBox="1">
            <a:spLocks/>
          </p:cNvSpPr>
          <p:nvPr/>
        </p:nvSpPr>
        <p:spPr>
          <a:xfrm>
            <a:off x="6280674" y="1263534"/>
            <a:ext cx="5105400" cy="520181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457200" marR="0" lvl="0" indent="-457200" algn="l" rtl="0">
              <a:lnSpc>
                <a:spcPct val="100000"/>
              </a:lnSpc>
              <a:spcBef>
                <a:spcPts val="640"/>
              </a:spcBef>
              <a:spcAft>
                <a:spcPts val="0"/>
              </a:spcAft>
              <a:buClr>
                <a:schemeClr val="accent2"/>
              </a:buClr>
              <a:buSzPct val="100000"/>
              <a:buFont typeface="Wingdings" panose="05000000000000000000" pitchFamily="2" charset="2"/>
              <a:buChar char="§"/>
              <a:defRPr sz="3200" b="0" i="0" u="none" strike="noStrike" cap="none" dirty="0">
                <a:solidFill>
                  <a:schemeClr val="dk1"/>
                </a:solidFill>
                <a:latin typeface="Calibri"/>
                <a:ea typeface="Calibri"/>
                <a:cs typeface="Calibri"/>
                <a:sym typeface="Calibri"/>
              </a:defRPr>
            </a:lvl1pPr>
            <a:lvl2pPr marL="742950" marR="0" lvl="1" indent="-107950" algn="l" rtl="0">
              <a:lnSpc>
                <a:spcPct val="100000"/>
              </a:lnSpc>
              <a:spcBef>
                <a:spcPts val="560"/>
              </a:spcBef>
              <a:spcAft>
                <a:spcPts val="0"/>
              </a:spcAft>
              <a:buClr>
                <a:schemeClr val="accent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accent5"/>
              </a:buClr>
              <a:buSzPct val="100000"/>
              <a:buFont typeface="Noto Sans Symbols"/>
              <a:buChar char="▪"/>
              <a:defRPr sz="2400" b="0" i="0" u="none" strike="noStrike" cap="none">
                <a:solidFill>
                  <a:schemeClr val="dk1"/>
                </a:solidFill>
                <a:latin typeface="Calibri"/>
                <a:ea typeface="Calibri"/>
                <a:cs typeface="Calibri"/>
                <a:sym typeface="Calibri"/>
              </a:defRPr>
            </a:lvl3pPr>
            <a:lvl4pPr marL="1600200" marR="0" lvl="3" indent="-101600" algn="l" rtl="0">
              <a:lnSpc>
                <a:spcPct val="100000"/>
              </a:lnSpc>
              <a:spcBef>
                <a:spcPts val="400"/>
              </a:spcBef>
              <a:spcAft>
                <a:spcPts val="0"/>
              </a:spcAft>
              <a:buClr>
                <a:srgbClr val="F7A4A7"/>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100000"/>
              </a:lnSpc>
              <a:spcBef>
                <a:spcPts val="400"/>
              </a:spcBef>
              <a:spcAft>
                <a:spcPts val="0"/>
              </a:spcAft>
              <a:buClr>
                <a:srgbClr val="DCDDDD"/>
              </a:buClr>
              <a:buSzPct val="100000"/>
              <a:buFont typeface="Noto Sans Symbols"/>
              <a:buChar char="▪"/>
              <a:defRPr sz="20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marL="0" indent="0" fontAlgn="base">
              <a:spcBef>
                <a:spcPts val="0"/>
              </a:spcBef>
              <a:spcAft>
                <a:spcPts val="1200"/>
              </a:spcAft>
              <a:buClrTx/>
              <a:buNone/>
            </a:pPr>
            <a:r>
              <a:rPr lang="en-US" sz="2400" b="1" dirty="0" smtClean="0"/>
              <a:t>Core Medical and Support Services:</a:t>
            </a:r>
          </a:p>
          <a:p>
            <a:pPr fontAlgn="base">
              <a:spcBef>
                <a:spcPts val="0"/>
              </a:spcBef>
              <a:spcAft>
                <a:spcPts val="1200"/>
              </a:spcAft>
              <a:buClrTx/>
            </a:pPr>
            <a:r>
              <a:rPr lang="en-US" sz="2400" dirty="0" smtClean="0"/>
              <a:t>Enhanced Medication Access through ADAP</a:t>
            </a:r>
          </a:p>
          <a:p>
            <a:pPr fontAlgn="base">
              <a:spcBef>
                <a:spcPts val="0"/>
              </a:spcBef>
              <a:spcAft>
                <a:spcPts val="1200"/>
              </a:spcAft>
              <a:buClrTx/>
            </a:pPr>
            <a:r>
              <a:rPr lang="en-US" sz="2400" dirty="0" smtClean="0"/>
              <a:t>Early Intervention Services</a:t>
            </a:r>
          </a:p>
          <a:p>
            <a:pPr fontAlgn="base">
              <a:spcBef>
                <a:spcPts val="0"/>
              </a:spcBef>
              <a:spcAft>
                <a:spcPts val="1200"/>
              </a:spcAft>
              <a:buClrTx/>
            </a:pPr>
            <a:r>
              <a:rPr lang="en-US" sz="2400" dirty="0" smtClean="0"/>
              <a:t>Medical Case Management</a:t>
            </a:r>
          </a:p>
          <a:p>
            <a:pPr fontAlgn="base">
              <a:spcBef>
                <a:spcPts val="0"/>
              </a:spcBef>
              <a:spcAft>
                <a:spcPts val="1200"/>
              </a:spcAft>
              <a:buClrTx/>
            </a:pPr>
            <a:r>
              <a:rPr lang="en-US" sz="2400" dirty="0" smtClean="0"/>
              <a:t>Mental Health Services</a:t>
            </a:r>
          </a:p>
          <a:p>
            <a:pPr fontAlgn="base">
              <a:spcBef>
                <a:spcPts val="0"/>
              </a:spcBef>
              <a:spcAft>
                <a:spcPts val="1200"/>
              </a:spcAft>
              <a:buClrTx/>
            </a:pPr>
            <a:r>
              <a:rPr lang="en-US" sz="2400" dirty="0" smtClean="0"/>
              <a:t>Substance Use Care</a:t>
            </a:r>
          </a:p>
          <a:p>
            <a:pPr fontAlgn="base">
              <a:spcBef>
                <a:spcPts val="0"/>
              </a:spcBef>
              <a:spcAft>
                <a:spcPts val="1200"/>
              </a:spcAft>
              <a:buClrTx/>
            </a:pPr>
            <a:r>
              <a:rPr lang="en-US" sz="2400" dirty="0" smtClean="0"/>
              <a:t>Housing Support</a:t>
            </a:r>
          </a:p>
          <a:p>
            <a:pPr fontAlgn="base">
              <a:spcBef>
                <a:spcPts val="0"/>
              </a:spcBef>
              <a:spcAft>
                <a:spcPts val="1200"/>
              </a:spcAft>
              <a:buClrTx/>
            </a:pPr>
            <a:r>
              <a:rPr lang="en-US" sz="2400" dirty="0" smtClean="0"/>
              <a:t>Interpretation and Translation</a:t>
            </a:r>
          </a:p>
          <a:p>
            <a:pPr fontAlgn="base">
              <a:spcBef>
                <a:spcPts val="0"/>
              </a:spcBef>
              <a:spcAft>
                <a:spcPts val="1200"/>
              </a:spcAft>
              <a:buClrTx/>
            </a:pPr>
            <a:r>
              <a:rPr lang="en-US" sz="2400" dirty="0" smtClean="0"/>
              <a:t>Health Education/Risk Reduction</a:t>
            </a:r>
          </a:p>
        </p:txBody>
      </p:sp>
    </p:spTree>
    <p:extLst>
      <p:ext uri="{BB962C8B-B14F-4D97-AF65-F5344CB8AC3E}">
        <p14:creationId xmlns:p14="http://schemas.microsoft.com/office/powerpoint/2010/main" val="2627984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lstStyle/>
          <a:p>
            <a:pPr lvl="0"/>
            <a:r>
              <a:rPr lang="en-US" dirty="0" smtClean="0"/>
              <a:t>What does HRSA say about Program Income? </a:t>
            </a:r>
            <a:endParaRPr lang="en-US" dirty="0">
              <a:sym typeface="Calibri"/>
            </a:endParaRPr>
          </a:p>
        </p:txBody>
      </p:sp>
      <p:sp>
        <p:nvSpPr>
          <p:cNvPr id="363" name="Shape 363"/>
          <p:cNvSpPr txBox="1">
            <a:spLocks noGrp="1"/>
          </p:cNvSpPr>
          <p:nvPr>
            <p:ph type="body" idx="1"/>
          </p:nvPr>
        </p:nvSpPr>
        <p:spPr/>
        <p:txBody>
          <a:bodyPr/>
          <a:lstStyle/>
          <a:p>
            <a:pPr>
              <a:spcAft>
                <a:spcPts val="1200"/>
              </a:spcAft>
            </a:pPr>
            <a:r>
              <a:rPr lang="en-US" sz="2800" dirty="0" smtClean="0"/>
              <a:t>“Program </a:t>
            </a:r>
            <a:r>
              <a:rPr lang="en-US" sz="2800" dirty="0"/>
              <a:t>income means gross income earned by the non-Federal entity that is directly generated by a supported activity or earned as a result of the Federal award during the period of performance except as provided on 45 CFR § 75.307(f). Program income includes but is not limited to income from fees for services performed, the use or rental of [sic.] real or personal property acquired under Federal awards, the sale of commodities or items fabricated under a Federal award, license fees and royalties on patents and copyrights, and principal and interest on loans made with Federal award </a:t>
            </a:r>
            <a:r>
              <a:rPr lang="en-US" sz="2800" dirty="0" smtClean="0"/>
              <a:t>funds.” </a:t>
            </a:r>
          </a:p>
          <a:p>
            <a:pPr marL="0" indent="0">
              <a:spcAft>
                <a:spcPts val="1200"/>
              </a:spcAft>
              <a:buNone/>
            </a:pPr>
            <a:r>
              <a:rPr lang="en-US" sz="2000" dirty="0" smtClean="0"/>
              <a:t>Policy </a:t>
            </a:r>
            <a:r>
              <a:rPr lang="en-US" sz="2000" dirty="0"/>
              <a:t>Clarification Notice (PCN) #15-04</a:t>
            </a:r>
            <a:endParaRPr lang="en-US" sz="2000" dirty="0" smtClean="0"/>
          </a:p>
        </p:txBody>
      </p:sp>
    </p:spTree>
    <p:extLst>
      <p:ext uri="{BB962C8B-B14F-4D97-AF65-F5344CB8AC3E}">
        <p14:creationId xmlns:p14="http://schemas.microsoft.com/office/powerpoint/2010/main" val="3819261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609600" y="274637"/>
            <a:ext cx="109728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
              <a:buFont typeface="Calibri"/>
              <a:buNone/>
            </a:pPr>
            <a:r>
              <a:rPr lang="en-US" sz="3200" b="1" i="0" u="none" strike="noStrike" cap="none" dirty="0">
                <a:solidFill>
                  <a:schemeClr val="accent3"/>
                </a:solidFill>
                <a:latin typeface="Calibri"/>
                <a:ea typeface="Calibri"/>
                <a:cs typeface="Calibri"/>
                <a:sym typeface="Calibri"/>
              </a:rPr>
              <a:t>Let’s Talk Rebates</a:t>
            </a:r>
            <a:endParaRPr sz="3200" b="1" i="0" u="none" strike="noStrike" cap="none" dirty="0">
              <a:solidFill>
                <a:schemeClr val="dk1"/>
              </a:solidFill>
              <a:latin typeface="Calibri"/>
              <a:ea typeface="Calibri"/>
              <a:cs typeface="Calibri"/>
              <a:sym typeface="Calibri"/>
            </a:endParaRPr>
          </a:p>
        </p:txBody>
      </p:sp>
      <p:sp>
        <p:nvSpPr>
          <p:cNvPr id="153" name="Google Shape;153;p27"/>
          <p:cNvSpPr txBox="1">
            <a:spLocks noGrp="1"/>
          </p:cNvSpPr>
          <p:nvPr>
            <p:ph type="body" idx="1"/>
          </p:nvPr>
        </p:nvSpPr>
        <p:spPr>
          <a:xfrm>
            <a:off x="609600" y="1371599"/>
            <a:ext cx="10972800" cy="4669339"/>
          </a:xfrm>
          <a:prstGeom prst="rect">
            <a:avLst/>
          </a:prstGeom>
          <a:noFill/>
          <a:ln>
            <a:noFill/>
          </a:ln>
        </p:spPr>
        <p:txBody>
          <a:bodyPr spcFirstLastPara="1" wrap="square" lIns="91425" tIns="45700" rIns="91425" bIns="45700" anchor="t" anchorCtr="0">
            <a:noAutofit/>
          </a:bodyPr>
          <a:lstStyle/>
          <a:p>
            <a:pPr marL="114300" marR="0" lvl="0" indent="0" algn="l" rtl="0">
              <a:lnSpc>
                <a:spcPct val="100000"/>
              </a:lnSpc>
              <a:spcBef>
                <a:spcPts val="0"/>
              </a:spcBef>
              <a:spcAft>
                <a:spcPts val="0"/>
              </a:spcAft>
              <a:buClr>
                <a:schemeClr val="accent2"/>
              </a:buClr>
              <a:buSzPts val="2821"/>
              <a:buNone/>
            </a:pPr>
            <a:r>
              <a:rPr lang="en-US" sz="2800" b="1" dirty="0">
                <a:solidFill>
                  <a:srgbClr val="58595B"/>
                </a:solidFill>
              </a:rPr>
              <a:t>Questions for discussion</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dirty="0" smtClean="0">
                <a:solidFill>
                  <a:srgbClr val="58595B"/>
                </a:solidFill>
              </a:rPr>
              <a:t>What </a:t>
            </a:r>
            <a:r>
              <a:rPr lang="en-US" sz="2800" dirty="0">
                <a:solidFill>
                  <a:srgbClr val="58595B"/>
                </a:solidFill>
              </a:rPr>
              <a:t>are some of the challenges with planning and implementing your resource allocation process related to rebates?</a:t>
            </a:r>
          </a:p>
          <a:p>
            <a:pPr marL="114300" marR="0" lvl="0" indent="0" algn="l" rtl="0">
              <a:lnSpc>
                <a:spcPct val="100000"/>
              </a:lnSpc>
              <a:spcBef>
                <a:spcPts val="0"/>
              </a:spcBef>
              <a:spcAft>
                <a:spcPts val="0"/>
              </a:spcAft>
              <a:buClr>
                <a:schemeClr val="accent2"/>
              </a:buClr>
              <a:buSzPts val="2821"/>
              <a:buNone/>
            </a:pPr>
            <a:endParaRPr lang="en-US" sz="2800" dirty="0">
              <a:solidFill>
                <a:srgbClr val="58595B"/>
              </a:solidFill>
            </a:endParaRPr>
          </a:p>
          <a:p>
            <a:pPr marL="571500" lvl="1" indent="0">
              <a:spcBef>
                <a:spcPts val="0"/>
              </a:spcBef>
              <a:buClr>
                <a:schemeClr val="accent2"/>
              </a:buClr>
              <a:buSzPts val="2821"/>
              <a:buNone/>
            </a:pPr>
            <a:endParaRPr lang="en-US" sz="2400" dirty="0">
              <a:solidFill>
                <a:srgbClr val="58595B"/>
              </a:solidFill>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dirty="0" smtClean="0">
                <a:solidFill>
                  <a:srgbClr val="58595B"/>
                </a:solidFill>
              </a:rPr>
              <a:t>What </a:t>
            </a:r>
            <a:r>
              <a:rPr lang="en-US" sz="2800" dirty="0">
                <a:solidFill>
                  <a:srgbClr val="58595B"/>
                </a:solidFill>
              </a:rPr>
              <a:t>effective rebate related tools, </a:t>
            </a:r>
            <a:r>
              <a:rPr lang="en-US" sz="2800" dirty="0" smtClean="0">
                <a:solidFill>
                  <a:srgbClr val="58595B"/>
                </a:solidFill>
              </a:rPr>
              <a:t>practices, </a:t>
            </a:r>
            <a:r>
              <a:rPr lang="en-US" sz="2800" dirty="0">
                <a:solidFill>
                  <a:srgbClr val="58595B"/>
                </a:solidFill>
              </a:rPr>
              <a:t>and</a:t>
            </a:r>
            <a:r>
              <a:rPr lang="en-US" sz="2800" i="0" u="none" strike="noStrike" cap="none" dirty="0">
                <a:solidFill>
                  <a:srgbClr val="58595B"/>
                </a:solidFill>
                <a:sym typeface="Calibri"/>
              </a:rPr>
              <a:t> models are you using for your resource allocation planning, </a:t>
            </a:r>
            <a:r>
              <a:rPr lang="en-US" sz="2800" i="0" u="none" strike="noStrike" cap="none" dirty="0" smtClean="0">
                <a:solidFill>
                  <a:srgbClr val="58595B"/>
                </a:solidFill>
                <a:sym typeface="Calibri"/>
              </a:rPr>
              <a:t>implementation, </a:t>
            </a:r>
            <a:r>
              <a:rPr lang="en-US" sz="2800" i="0" u="none" strike="noStrike" cap="none" dirty="0">
                <a:solidFill>
                  <a:srgbClr val="58595B"/>
                </a:solidFill>
                <a:sym typeface="Calibri"/>
              </a:rPr>
              <a:t>and evaluation processes?</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114300" marR="0" lvl="0" indent="0" algn="l" rtl="0">
              <a:lnSpc>
                <a:spcPct val="100000"/>
              </a:lnSpc>
              <a:spcBef>
                <a:spcPts val="0"/>
              </a:spcBef>
              <a:spcAft>
                <a:spcPts val="0"/>
              </a:spcAft>
              <a:buClr>
                <a:schemeClr val="accent2"/>
              </a:buClr>
              <a:buSzPts val="2821"/>
              <a:buNone/>
            </a:pPr>
            <a:endParaRPr lang="en-US" sz="2800" b="1" i="0" u="none" strike="noStrike" cap="none" dirty="0">
              <a:solidFill>
                <a:srgbClr val="58595B"/>
              </a:solidFill>
              <a:latin typeface="Calibri"/>
              <a:ea typeface="Calibri"/>
              <a:cs typeface="Calibri"/>
              <a:sym typeface="Calibri"/>
            </a:endParaRPr>
          </a:p>
        </p:txBody>
      </p:sp>
    </p:spTree>
    <p:extLst>
      <p:ext uri="{BB962C8B-B14F-4D97-AF65-F5344CB8AC3E}">
        <p14:creationId xmlns:p14="http://schemas.microsoft.com/office/powerpoint/2010/main" val="571855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609600" y="274637"/>
            <a:ext cx="109728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
              <a:buFont typeface="Calibri"/>
              <a:buNone/>
            </a:pPr>
            <a:r>
              <a:rPr lang="en-US" sz="3200" b="1" i="0" u="none" strike="noStrike" cap="none" dirty="0">
                <a:solidFill>
                  <a:schemeClr val="accent3"/>
                </a:solidFill>
                <a:latin typeface="Calibri"/>
                <a:ea typeface="Calibri"/>
                <a:cs typeface="Calibri"/>
                <a:sym typeface="Calibri"/>
              </a:rPr>
              <a:t>Let’s Go To The Polls</a:t>
            </a:r>
            <a:endParaRPr sz="3200" b="1" i="0" u="none" strike="noStrike" cap="none" dirty="0">
              <a:solidFill>
                <a:schemeClr val="dk1"/>
              </a:solidFill>
              <a:latin typeface="Calibri"/>
              <a:ea typeface="Calibri"/>
              <a:cs typeface="Calibri"/>
              <a:sym typeface="Calibri"/>
            </a:endParaRPr>
          </a:p>
        </p:txBody>
      </p:sp>
      <p:sp>
        <p:nvSpPr>
          <p:cNvPr id="153" name="Google Shape;153;p27"/>
          <p:cNvSpPr txBox="1">
            <a:spLocks noGrp="1"/>
          </p:cNvSpPr>
          <p:nvPr>
            <p:ph type="body" idx="1"/>
          </p:nvPr>
        </p:nvSpPr>
        <p:spPr>
          <a:xfrm>
            <a:off x="609600" y="1313542"/>
            <a:ext cx="10972800" cy="4669339"/>
          </a:xfrm>
          <a:prstGeom prst="rect">
            <a:avLst/>
          </a:prstGeom>
          <a:noFill/>
          <a:ln>
            <a:noFill/>
          </a:ln>
        </p:spPr>
        <p:txBody>
          <a:bodyPr spcFirstLastPara="1" wrap="square" lIns="91425" tIns="45700" rIns="91425" bIns="45700" anchor="t" anchorCtr="0">
            <a:noAutofit/>
          </a:bodyPr>
          <a:lstStyle/>
          <a:p>
            <a:pPr marL="114300" marR="0" lvl="0" indent="0" algn="l" rtl="0">
              <a:lnSpc>
                <a:spcPct val="100000"/>
              </a:lnSpc>
              <a:spcBef>
                <a:spcPts val="0"/>
              </a:spcBef>
              <a:spcAft>
                <a:spcPts val="0"/>
              </a:spcAft>
              <a:buClr>
                <a:schemeClr val="accent2"/>
              </a:buClr>
              <a:buSzPts val="2821"/>
              <a:buNone/>
            </a:pPr>
            <a:r>
              <a:rPr lang="en-US" sz="2800" b="1" dirty="0">
                <a:solidFill>
                  <a:srgbClr val="58595B"/>
                </a:solidFill>
              </a:rPr>
              <a:t>Does your jurisdiction:</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dirty="0" smtClean="0">
                <a:solidFill>
                  <a:srgbClr val="58595B"/>
                </a:solidFill>
              </a:rPr>
              <a:t>Have </a:t>
            </a:r>
            <a:r>
              <a:rPr lang="en-US" sz="2800" dirty="0">
                <a:solidFill>
                  <a:srgbClr val="58595B"/>
                </a:solidFill>
              </a:rPr>
              <a:t>an established resource allocation process?</a:t>
            </a:r>
          </a:p>
          <a:p>
            <a:pPr marL="571500" lvl="1" indent="0">
              <a:spcBef>
                <a:spcPts val="0"/>
              </a:spcBef>
              <a:buClr>
                <a:schemeClr val="accent2"/>
              </a:buClr>
              <a:buSzPts val="2821"/>
              <a:buNone/>
            </a:pPr>
            <a:endParaRPr lang="en-US" sz="2400" dirty="0">
              <a:solidFill>
                <a:srgbClr val="58595B"/>
              </a:solidFill>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i="0" u="none" strike="noStrike" cap="none" dirty="0" smtClean="0">
                <a:solidFill>
                  <a:srgbClr val="58595B"/>
                </a:solidFill>
                <a:sym typeface="Calibri"/>
              </a:rPr>
              <a:t>Involve </a:t>
            </a:r>
            <a:r>
              <a:rPr lang="en-US" sz="2800" i="0" u="none" strike="noStrike" cap="none" dirty="0">
                <a:solidFill>
                  <a:srgbClr val="58595B"/>
                </a:solidFill>
                <a:sym typeface="Calibri"/>
              </a:rPr>
              <a:t>planning bodies in the resource allocation planning process?</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i="0" u="none" strike="noStrike" cap="none" dirty="0">
              <a:solidFill>
                <a:srgbClr val="58595B"/>
              </a:solidFill>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dirty="0" smtClean="0">
                <a:solidFill>
                  <a:srgbClr val="58595B"/>
                </a:solidFill>
              </a:rPr>
              <a:t>Tie </a:t>
            </a:r>
            <a:r>
              <a:rPr lang="en-US" sz="2800" dirty="0">
                <a:solidFill>
                  <a:srgbClr val="58595B"/>
                </a:solidFill>
              </a:rPr>
              <a:t>resource allocation planning to </a:t>
            </a:r>
            <a:r>
              <a:rPr lang="en-US" sz="2800" dirty="0" smtClean="0">
                <a:solidFill>
                  <a:srgbClr val="58595B"/>
                </a:solidFill>
              </a:rPr>
              <a:t>your Integrated HIV Prevention and Care Plan?</a:t>
            </a:r>
            <a:endParaRPr lang="en-US" sz="2800" dirty="0">
              <a:solidFill>
                <a:srgbClr val="58595B"/>
              </a:solidFill>
            </a:endParaRP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dirty="0">
              <a:solidFill>
                <a:srgbClr val="58595B"/>
              </a:solidFill>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i="0" u="none" strike="noStrike" cap="none" dirty="0" smtClean="0">
                <a:solidFill>
                  <a:srgbClr val="58595B"/>
                </a:solidFill>
                <a:sym typeface="Calibri"/>
              </a:rPr>
              <a:t>Utilize </a:t>
            </a:r>
            <a:r>
              <a:rPr lang="en-US" sz="2800" i="0" u="none" strike="noStrike" cap="none" dirty="0">
                <a:solidFill>
                  <a:srgbClr val="58595B"/>
                </a:solidFill>
                <a:sym typeface="Calibri"/>
              </a:rPr>
              <a:t>a contingency planning process that incorporates both CDC and HRSA resources in </a:t>
            </a:r>
            <a:r>
              <a:rPr lang="en-US" sz="2800" dirty="0">
                <a:solidFill>
                  <a:srgbClr val="58595B"/>
                </a:solidFill>
              </a:rPr>
              <a:t>developing </a:t>
            </a:r>
            <a:r>
              <a:rPr lang="en-US" sz="2800" i="0" u="none" strike="noStrike" cap="none" dirty="0">
                <a:solidFill>
                  <a:srgbClr val="58595B"/>
                </a:solidFill>
                <a:sym typeface="Calibri"/>
              </a:rPr>
              <a:t>resource allocations? </a:t>
            </a:r>
          </a:p>
        </p:txBody>
      </p:sp>
    </p:spTree>
    <p:extLst>
      <p:ext uri="{BB962C8B-B14F-4D97-AF65-F5344CB8AC3E}">
        <p14:creationId xmlns:p14="http://schemas.microsoft.com/office/powerpoint/2010/main" val="248566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accent3"/>
              </a:buClr>
              <a:buSzPts val="3600"/>
              <a:buFont typeface="Calibri"/>
              <a:buNone/>
            </a:pPr>
            <a:r>
              <a:rPr lang="en-US" sz="3600" b="1" i="0" u="none" strike="noStrike" cap="none" dirty="0">
                <a:solidFill>
                  <a:schemeClr val="accent3"/>
                </a:solidFill>
                <a:latin typeface="Calibri"/>
                <a:ea typeface="Calibri"/>
                <a:cs typeface="Calibri"/>
                <a:sym typeface="Calibri"/>
              </a:rPr>
              <a:t>Session Objectives</a:t>
            </a:r>
            <a:endParaRPr sz="3600" b="1" i="0" u="none" strike="noStrike" cap="none" dirty="0">
              <a:solidFill>
                <a:schemeClr val="accent3"/>
              </a:solidFill>
              <a:latin typeface="Calibri"/>
              <a:ea typeface="Calibri"/>
              <a:cs typeface="Calibri"/>
              <a:sym typeface="Calibri"/>
            </a:endParaRPr>
          </a:p>
        </p:txBody>
      </p:sp>
      <p:sp>
        <p:nvSpPr>
          <p:cNvPr id="160" name="Google Shape;160;p28"/>
          <p:cNvSpPr txBox="1">
            <a:spLocks noGrp="1"/>
          </p:cNvSpPr>
          <p:nvPr>
            <p:ph type="body" idx="1"/>
          </p:nvPr>
        </p:nvSpPr>
        <p:spPr>
          <a:xfrm>
            <a:off x="609600" y="1371600"/>
            <a:ext cx="10972800" cy="4389120"/>
          </a:xfrm>
          <a:prstGeom prst="rect">
            <a:avLst/>
          </a:prstGeom>
          <a:noFill/>
          <a:ln>
            <a:noFill/>
          </a:ln>
        </p:spPr>
        <p:txBody>
          <a:bodyPr spcFirstLastPara="1" wrap="square" lIns="91425" tIns="91425" rIns="91425" bIns="91425" anchor="t" anchorCtr="0">
            <a:noAutofit/>
          </a:bodyPr>
          <a:lstStyle/>
          <a:p>
            <a:pPr lvl="0" indent="-457200">
              <a:spcBef>
                <a:spcPts val="0"/>
              </a:spcBef>
            </a:pPr>
            <a:r>
              <a:rPr lang="en-US" sz="2800" dirty="0"/>
              <a:t>Describe how Integrated HIV Prevention and Care Plans can </a:t>
            </a:r>
            <a:r>
              <a:rPr lang="en-US" sz="2800" dirty="0" smtClean="0"/>
              <a:t>inform </a:t>
            </a:r>
            <a:r>
              <a:rPr lang="en-US" sz="2800" dirty="0"/>
              <a:t>joint </a:t>
            </a:r>
            <a:r>
              <a:rPr lang="en-US" sz="2800" dirty="0" smtClean="0"/>
              <a:t>planning</a:t>
            </a:r>
            <a:r>
              <a:rPr lang="en-US" sz="2800" dirty="0"/>
              <a:t>, resource allocation, evaluation, and continuous quality improvement within </a:t>
            </a:r>
            <a:r>
              <a:rPr lang="en-US" sz="2800" dirty="0" smtClean="0"/>
              <a:t>jurisdictions</a:t>
            </a:r>
            <a:endParaRPr lang="en-US" sz="2800" dirty="0"/>
          </a:p>
          <a:p>
            <a:pPr marL="0" lvl="0" indent="0">
              <a:spcBef>
                <a:spcPts val="0"/>
              </a:spcBef>
              <a:buNone/>
            </a:pPr>
            <a:endParaRPr lang="en-US" sz="2800" dirty="0"/>
          </a:p>
          <a:p>
            <a:pPr lvl="0" indent="-457200">
              <a:spcBef>
                <a:spcPts val="0"/>
              </a:spcBef>
            </a:pPr>
            <a:r>
              <a:rPr lang="en-US" sz="2800" dirty="0"/>
              <a:t>Identify at least 2 promising </a:t>
            </a:r>
            <a:r>
              <a:rPr lang="en-US" sz="2800" dirty="0" smtClean="0"/>
              <a:t>practices</a:t>
            </a:r>
            <a:r>
              <a:rPr lang="en-US" sz="2800" dirty="0"/>
              <a:t>, innovations, </a:t>
            </a:r>
            <a:r>
              <a:rPr lang="en-US" sz="2800" dirty="0" smtClean="0"/>
              <a:t>or </a:t>
            </a:r>
            <a:r>
              <a:rPr lang="en-US" sz="2800" dirty="0" smtClean="0"/>
              <a:t>tools and resources </a:t>
            </a:r>
            <a:r>
              <a:rPr lang="en-US" sz="2800" dirty="0"/>
              <a:t>which can support priority </a:t>
            </a:r>
            <a:r>
              <a:rPr lang="en-US" sz="2800" dirty="0" smtClean="0"/>
              <a:t>setting </a:t>
            </a:r>
            <a:r>
              <a:rPr lang="en-US" sz="2800" dirty="0"/>
              <a:t>and resource allocation </a:t>
            </a:r>
            <a:r>
              <a:rPr lang="en-US" sz="2800" dirty="0" smtClean="0"/>
              <a:t>along </a:t>
            </a:r>
            <a:r>
              <a:rPr lang="en-US" sz="2800" dirty="0"/>
              <a:t>the </a:t>
            </a:r>
            <a:r>
              <a:rPr lang="en-US" sz="2800" dirty="0" smtClean="0"/>
              <a:t>HIV care continuum</a:t>
            </a:r>
            <a:endParaRPr lang="en-US" sz="2800" dirty="0"/>
          </a:p>
          <a:p>
            <a:pPr lvl="0" indent="-457200">
              <a:spcBef>
                <a:spcPts val="0"/>
              </a:spcBef>
            </a:pPr>
            <a:endParaRPr sz="3200" b="0" i="0" u="none" strike="noStrike" cap="none" dirty="0">
              <a:solidFill>
                <a:schemeClr val="dk1"/>
              </a:solidFill>
              <a:latin typeface="Calibri"/>
              <a:ea typeface="Calibri"/>
              <a:cs typeface="Calibri"/>
              <a:sym typeface="Calibri"/>
            </a:endParaRPr>
          </a:p>
          <a:p>
            <a:pPr marL="457200" marR="0" lvl="0" indent="-254000" algn="l" rtl="0">
              <a:lnSpc>
                <a:spcPct val="100000"/>
              </a:lnSpc>
              <a:spcBef>
                <a:spcPts val="640"/>
              </a:spcBef>
              <a:spcAft>
                <a:spcPts val="0"/>
              </a:spcAft>
              <a:buClr>
                <a:schemeClr val="accent2"/>
              </a:buClr>
              <a:buSzPts val="3200"/>
              <a:buFont typeface="Noto Sans Symbols"/>
              <a:buNone/>
            </a:pPr>
            <a:endParaRPr sz="3200" b="0" i="0" u="none" strike="noStrike" cap="none" dirty="0">
              <a:solidFill>
                <a:schemeClr val="dk1"/>
              </a:solidFill>
              <a:latin typeface="Calibri"/>
              <a:ea typeface="Calibri"/>
              <a:cs typeface="Calibri"/>
              <a:sym typeface="Calibri"/>
            </a:endParaRPr>
          </a:p>
          <a:p>
            <a:pPr marL="457200" marR="0" lvl="0" indent="-254000" algn="l" rtl="0">
              <a:lnSpc>
                <a:spcPct val="100000"/>
              </a:lnSpc>
              <a:spcBef>
                <a:spcPts val="640"/>
              </a:spcBef>
              <a:spcAft>
                <a:spcPts val="0"/>
              </a:spcAft>
              <a:buClr>
                <a:schemeClr val="accent2"/>
              </a:buClr>
              <a:buSzPts val="3200"/>
              <a:buFont typeface="Noto Sans Symbols"/>
              <a:buNone/>
            </a:pPr>
            <a:endParaRPr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86818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609600" y="274637"/>
            <a:ext cx="10972800" cy="914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800"/>
              <a:buFont typeface="Calibri"/>
              <a:buNone/>
            </a:pPr>
            <a:r>
              <a:rPr lang="en-US" sz="3200" dirty="0"/>
              <a:t>What do you know, what do you need?</a:t>
            </a:r>
            <a:endParaRPr sz="3200" b="1" i="0" u="none" strike="noStrike" cap="none" dirty="0">
              <a:solidFill>
                <a:schemeClr val="dk1"/>
              </a:solidFill>
              <a:latin typeface="Calibri"/>
              <a:ea typeface="Calibri"/>
              <a:cs typeface="Calibri"/>
              <a:sym typeface="Calibri"/>
            </a:endParaRPr>
          </a:p>
        </p:txBody>
      </p:sp>
      <p:sp>
        <p:nvSpPr>
          <p:cNvPr id="153" name="Google Shape;153;p27"/>
          <p:cNvSpPr txBox="1">
            <a:spLocks noGrp="1"/>
          </p:cNvSpPr>
          <p:nvPr>
            <p:ph type="body" idx="1"/>
          </p:nvPr>
        </p:nvSpPr>
        <p:spPr>
          <a:xfrm>
            <a:off x="609600" y="1371599"/>
            <a:ext cx="10972800" cy="4669339"/>
          </a:xfrm>
          <a:prstGeom prst="rect">
            <a:avLst/>
          </a:prstGeom>
          <a:noFill/>
          <a:ln>
            <a:noFill/>
          </a:ln>
        </p:spPr>
        <p:txBody>
          <a:bodyPr spcFirstLastPara="1" wrap="square" lIns="91425" tIns="45700" rIns="91425" bIns="45700" anchor="t" anchorCtr="0">
            <a:noAutofit/>
          </a:bodyPr>
          <a:lstStyle/>
          <a:p>
            <a:pPr marL="114300" marR="0" lvl="0" indent="0" algn="l" rtl="0">
              <a:lnSpc>
                <a:spcPct val="100000"/>
              </a:lnSpc>
              <a:spcBef>
                <a:spcPts val="0"/>
              </a:spcBef>
              <a:spcAft>
                <a:spcPts val="0"/>
              </a:spcAft>
              <a:buClr>
                <a:schemeClr val="accent2"/>
              </a:buClr>
              <a:buSzPts val="2821"/>
              <a:buNone/>
            </a:pPr>
            <a:r>
              <a:rPr lang="en-US" sz="2800" b="1" dirty="0">
                <a:solidFill>
                  <a:srgbClr val="58595B"/>
                </a:solidFill>
              </a:rPr>
              <a:t>Open discussion:</a:t>
            </a:r>
          </a:p>
          <a:p>
            <a:pPr marL="457200" marR="0" lvl="0" indent="-342900" algn="l" rtl="0">
              <a:lnSpc>
                <a:spcPct val="100000"/>
              </a:lnSpc>
              <a:spcBef>
                <a:spcPts val="0"/>
              </a:spcBef>
              <a:spcAft>
                <a:spcPts val="0"/>
              </a:spcAft>
              <a:buClr>
                <a:schemeClr val="accent2"/>
              </a:buClr>
              <a:buSzPts val="2821"/>
              <a:buFont typeface="Noto Sans Symbols"/>
              <a:buChar char="▪"/>
            </a:pPr>
            <a:endParaRPr lang="en-US" sz="2800" b="1" i="0" u="none" strike="noStrike" cap="none" dirty="0">
              <a:solidFill>
                <a:srgbClr val="58595B"/>
              </a:solidFill>
              <a:latin typeface="Calibri"/>
              <a:ea typeface="Calibri"/>
              <a:cs typeface="Calibri"/>
              <a:sym typeface="Calibri"/>
            </a:endParaRPr>
          </a:p>
          <a:p>
            <a:pPr marL="457200" marR="0" lvl="0" indent="-342900" algn="l" rtl="0">
              <a:lnSpc>
                <a:spcPct val="100000"/>
              </a:lnSpc>
              <a:spcBef>
                <a:spcPts val="0"/>
              </a:spcBef>
              <a:spcAft>
                <a:spcPts val="0"/>
              </a:spcAft>
              <a:buClr>
                <a:schemeClr val="accent2"/>
              </a:buClr>
              <a:buSzPts val="2821"/>
              <a:buFont typeface="Noto Sans Symbols"/>
              <a:buChar char="▪"/>
            </a:pPr>
            <a:r>
              <a:rPr lang="en-US" sz="2800" dirty="0" smtClean="0">
                <a:solidFill>
                  <a:srgbClr val="58595B"/>
                </a:solidFill>
              </a:rPr>
              <a:t>Let’s </a:t>
            </a:r>
            <a:r>
              <a:rPr lang="en-US" sz="2800" dirty="0">
                <a:solidFill>
                  <a:srgbClr val="58595B"/>
                </a:solidFill>
              </a:rPr>
              <a:t>review our poll findings and discuss implications</a:t>
            </a:r>
          </a:p>
          <a:p>
            <a:pPr lvl="1" indent="-342900">
              <a:spcBef>
                <a:spcPts val="0"/>
              </a:spcBef>
              <a:buClr>
                <a:schemeClr val="accent2"/>
              </a:buClr>
              <a:buSzPts val="2821"/>
              <a:buFont typeface="Noto Sans Symbols"/>
              <a:buChar char="▪"/>
            </a:pPr>
            <a:r>
              <a:rPr lang="en-US" sz="2400" dirty="0">
                <a:solidFill>
                  <a:srgbClr val="58595B"/>
                </a:solidFill>
              </a:rPr>
              <a:t>Established resource allocation process?</a:t>
            </a:r>
          </a:p>
          <a:p>
            <a:pPr lvl="1" indent="-342900">
              <a:spcBef>
                <a:spcPts val="0"/>
              </a:spcBef>
              <a:buClr>
                <a:schemeClr val="accent2"/>
              </a:buClr>
              <a:buSzPts val="2821"/>
              <a:buFont typeface="Noto Sans Symbols"/>
              <a:buChar char="▪"/>
            </a:pPr>
            <a:r>
              <a:rPr lang="en-US" sz="2400" dirty="0">
                <a:solidFill>
                  <a:srgbClr val="58595B"/>
                </a:solidFill>
              </a:rPr>
              <a:t>Planning body involvement?</a:t>
            </a:r>
          </a:p>
          <a:p>
            <a:pPr lvl="1" indent="-342900">
              <a:spcBef>
                <a:spcPts val="0"/>
              </a:spcBef>
              <a:buClr>
                <a:schemeClr val="accent2"/>
              </a:buClr>
              <a:buSzPts val="2821"/>
              <a:buFont typeface="Noto Sans Symbols"/>
              <a:buChar char="▪"/>
            </a:pPr>
            <a:r>
              <a:rPr lang="en-US" sz="2400" dirty="0">
                <a:solidFill>
                  <a:srgbClr val="58595B"/>
                </a:solidFill>
              </a:rPr>
              <a:t>Integrated Plan </a:t>
            </a:r>
            <a:r>
              <a:rPr lang="en-US" sz="2400" i="1" dirty="0">
                <a:solidFill>
                  <a:srgbClr val="58595B"/>
                </a:solidFill>
              </a:rPr>
              <a:t>integration</a:t>
            </a:r>
            <a:r>
              <a:rPr lang="en-US" sz="2400" dirty="0">
                <a:solidFill>
                  <a:srgbClr val="58595B"/>
                </a:solidFill>
              </a:rPr>
              <a:t>?</a:t>
            </a:r>
          </a:p>
          <a:p>
            <a:pPr lvl="1" indent="-342900">
              <a:spcBef>
                <a:spcPts val="0"/>
              </a:spcBef>
              <a:buClr>
                <a:schemeClr val="accent2"/>
              </a:buClr>
              <a:buSzPts val="2821"/>
              <a:buFont typeface="Noto Sans Symbols"/>
              <a:buChar char="▪"/>
            </a:pPr>
            <a:r>
              <a:rPr lang="en-US" sz="2400" dirty="0">
                <a:solidFill>
                  <a:srgbClr val="58595B"/>
                </a:solidFill>
              </a:rPr>
              <a:t>Contingency planning?</a:t>
            </a:r>
          </a:p>
          <a:p>
            <a:pPr marL="571500" lvl="1" indent="0">
              <a:spcBef>
                <a:spcPts val="0"/>
              </a:spcBef>
              <a:buClr>
                <a:schemeClr val="accent2"/>
              </a:buClr>
              <a:buSzPts val="2821"/>
              <a:buNone/>
            </a:pPr>
            <a:endParaRPr lang="en-US" sz="2400" dirty="0">
              <a:solidFill>
                <a:srgbClr val="58595B"/>
              </a:solidFill>
            </a:endParaRPr>
          </a:p>
          <a:p>
            <a:pPr lvl="0" indent="-342900">
              <a:spcBef>
                <a:spcPts val="0"/>
              </a:spcBef>
              <a:buSzPts val="2821"/>
            </a:pPr>
            <a:r>
              <a:rPr lang="en-US" sz="2800" dirty="0" smtClean="0">
                <a:solidFill>
                  <a:srgbClr val="58595B"/>
                </a:solidFill>
              </a:rPr>
              <a:t>What </a:t>
            </a:r>
            <a:r>
              <a:rPr lang="en-US" sz="2800" dirty="0">
                <a:solidFill>
                  <a:srgbClr val="58595B"/>
                </a:solidFill>
              </a:rPr>
              <a:t>types of resource allocation TA/Training would be most beneficial?</a:t>
            </a:r>
            <a:endParaRPr lang="en-US" sz="2800" i="0" u="none" strike="noStrike" cap="none" dirty="0">
              <a:solidFill>
                <a:srgbClr val="58595B"/>
              </a:solidFill>
              <a:sym typeface="Calibri"/>
            </a:endParaRPr>
          </a:p>
        </p:txBody>
      </p:sp>
    </p:spTree>
    <p:extLst>
      <p:ext uri="{BB962C8B-B14F-4D97-AF65-F5344CB8AC3E}">
        <p14:creationId xmlns:p14="http://schemas.microsoft.com/office/powerpoint/2010/main" val="1633016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7"/>
          <p:cNvSpPr/>
          <p:nvPr/>
        </p:nvSpPr>
        <p:spPr>
          <a:xfrm>
            <a:off x="0" y="1447800"/>
            <a:ext cx="12192000" cy="2438400"/>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FFFFFF"/>
              </a:solidFill>
              <a:latin typeface="Arial"/>
              <a:ea typeface="Arial"/>
              <a:cs typeface="Arial"/>
              <a:sym typeface="Arial"/>
            </a:endParaRPr>
          </a:p>
        </p:txBody>
      </p:sp>
      <p:sp>
        <p:nvSpPr>
          <p:cNvPr id="300" name="Google Shape;300;p47"/>
          <p:cNvSpPr txBox="1">
            <a:spLocks noGrp="1"/>
          </p:cNvSpPr>
          <p:nvPr>
            <p:ph type="title"/>
          </p:nvPr>
        </p:nvSpPr>
        <p:spPr>
          <a:xfrm>
            <a:off x="609600" y="233695"/>
            <a:ext cx="10972800" cy="139871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3"/>
              </a:buClr>
              <a:buSzPts val="1650"/>
              <a:buFont typeface="Calibri"/>
              <a:buNone/>
            </a:pPr>
            <a:r>
              <a:rPr lang="en-US" sz="6600" b="1" i="0" u="none" strike="noStrike" cap="none" dirty="0">
                <a:solidFill>
                  <a:schemeClr val="accent2"/>
                </a:solidFill>
                <a:latin typeface="Calibri"/>
                <a:ea typeface="Calibri"/>
                <a:cs typeface="Calibri"/>
                <a:sym typeface="Calibri"/>
              </a:rPr>
              <a:t>Thank you!</a:t>
            </a:r>
            <a:endParaRPr dirty="0"/>
          </a:p>
        </p:txBody>
      </p:sp>
      <p:sp>
        <p:nvSpPr>
          <p:cNvPr id="301" name="Google Shape;301;p47"/>
          <p:cNvSpPr txBox="1">
            <a:spLocks noGrp="1"/>
          </p:cNvSpPr>
          <p:nvPr>
            <p:ph type="body" idx="1"/>
          </p:nvPr>
        </p:nvSpPr>
        <p:spPr>
          <a:xfrm>
            <a:off x="696384" y="4191000"/>
            <a:ext cx="10886016" cy="160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2"/>
              </a:buClr>
              <a:buSzPts val="600"/>
              <a:buFont typeface="Noto Sans Symbols"/>
              <a:buNone/>
            </a:pPr>
            <a:r>
              <a:rPr lang="en-US" sz="2400" b="0" i="0" u="none" strike="noStrike" cap="none" dirty="0">
                <a:solidFill>
                  <a:schemeClr val="dk1"/>
                </a:solidFill>
                <a:latin typeface="Calibri"/>
                <a:ea typeface="Calibri"/>
                <a:cs typeface="Calibri"/>
                <a:sym typeface="Calibri"/>
              </a:rPr>
              <a:t>Obtain more information, join our mailing list, request TA or to share your experiences or resources.</a:t>
            </a:r>
            <a:endParaRPr dirty="0"/>
          </a:p>
        </p:txBody>
      </p:sp>
      <p:sp>
        <p:nvSpPr>
          <p:cNvPr id="302" name="Google Shape;302;p47"/>
          <p:cNvSpPr/>
          <p:nvPr/>
        </p:nvSpPr>
        <p:spPr>
          <a:xfrm>
            <a:off x="0" y="5638800"/>
            <a:ext cx="12192000" cy="1219200"/>
          </a:xfrm>
          <a:prstGeom prst="rect">
            <a:avLst/>
          </a:prstGeom>
          <a:solidFill>
            <a:srgbClr val="EDEDED"/>
          </a:solidFill>
          <a:ln>
            <a:noFill/>
          </a:ln>
          <a:effectLst>
            <a:outerShdw blurRad="39999" dist="20000" dir="5400000" rotWithShape="0">
              <a:srgbClr val="000000">
                <a:alpha val="3725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58595B"/>
              </a:solidFill>
              <a:latin typeface="Calibri"/>
              <a:ea typeface="Calibri"/>
              <a:cs typeface="Calibri"/>
              <a:sym typeface="Calibri"/>
            </a:endParaRPr>
          </a:p>
        </p:txBody>
      </p:sp>
      <p:sp>
        <p:nvSpPr>
          <p:cNvPr id="303" name="Google Shape;303;p47"/>
          <p:cNvSpPr txBox="1"/>
          <p:nvPr/>
        </p:nvSpPr>
        <p:spPr>
          <a:xfrm>
            <a:off x="696384" y="5803183"/>
            <a:ext cx="10886016" cy="86475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58595B"/>
              </a:buClr>
              <a:buSzPts val="300"/>
              <a:buFont typeface="Calibri"/>
              <a:buNone/>
            </a:pPr>
            <a:r>
              <a:rPr lang="en-US" sz="1200" b="0" i="0" u="none" strike="noStrike" cap="none" dirty="0">
                <a:solidFill>
                  <a:srgbClr val="58595B"/>
                </a:solidFill>
                <a:latin typeface="Calibri"/>
                <a:ea typeface="Calibri"/>
                <a:cs typeface="Calibri"/>
                <a:sym typeface="Calibri"/>
              </a:rPr>
              <a:t>This project is supported by the Health Resources and Services Administration (HRSA) of the U.S. Department of Health and Human Services (HHS) under grant number U69HA30144, Ryan White HIV/AIDS Program Integrated HIV Planning Implementation. This information or content and conclusions are those of the author and should not be construed as the official position or policy of, nor should any endorsements be inferred by HRSA, HHS or the U.S. Government.</a:t>
            </a:r>
            <a:endParaRPr dirty="0"/>
          </a:p>
        </p:txBody>
      </p:sp>
      <p:pic>
        <p:nvPicPr>
          <p:cNvPr id="304" name="Google Shape;304;p47"/>
          <p:cNvPicPr preferRelativeResize="0"/>
          <p:nvPr/>
        </p:nvPicPr>
        <p:blipFill rotWithShape="1">
          <a:blip r:embed="rId3">
            <a:alphaModFix/>
          </a:blip>
          <a:srcRect/>
          <a:stretch/>
        </p:blipFill>
        <p:spPr>
          <a:xfrm>
            <a:off x="696384" y="1592335"/>
            <a:ext cx="1371912" cy="2149330"/>
          </a:xfrm>
          <a:prstGeom prst="rect">
            <a:avLst/>
          </a:prstGeom>
          <a:noFill/>
          <a:ln>
            <a:noFill/>
          </a:ln>
        </p:spPr>
      </p:pic>
      <p:sp>
        <p:nvSpPr>
          <p:cNvPr id="305" name="Google Shape;305;p47"/>
          <p:cNvSpPr txBox="1"/>
          <p:nvPr/>
        </p:nvSpPr>
        <p:spPr>
          <a:xfrm>
            <a:off x="2385134" y="2177194"/>
            <a:ext cx="5984828" cy="97961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2"/>
              </a:buClr>
              <a:buSzPts val="800"/>
              <a:buFont typeface="Noto Sans Symbols"/>
              <a:buNone/>
            </a:pPr>
            <a:r>
              <a:rPr lang="en-US" sz="3200" b="1" i="0" u="none" strike="noStrike" cap="none" dirty="0">
                <a:solidFill>
                  <a:schemeClr val="accent2"/>
                </a:solidFill>
                <a:latin typeface="Calibri"/>
                <a:ea typeface="Calibri"/>
                <a:cs typeface="Calibri"/>
                <a:sym typeface="Calibri"/>
              </a:rPr>
              <a:t>Contact us at ihaptac@jsi.com! </a:t>
            </a:r>
            <a:endParaRPr dirty="0"/>
          </a:p>
          <a:p>
            <a:pPr marL="0" marR="0" lvl="0" indent="0" algn="l" rtl="0">
              <a:lnSpc>
                <a:spcPct val="100000"/>
              </a:lnSpc>
              <a:spcBef>
                <a:spcPts val="0"/>
              </a:spcBef>
              <a:spcAft>
                <a:spcPts val="0"/>
              </a:spcAft>
              <a:buClr>
                <a:schemeClr val="accent2"/>
              </a:buClr>
              <a:buSzPts val="350"/>
              <a:buFont typeface="Noto Sans Symbols"/>
              <a:buNone/>
            </a:pPr>
            <a:endParaRPr sz="1400" b="1" i="0" u="none" strike="noStrike" cap="none" dirty="0">
              <a:solidFill>
                <a:schemeClr val="accent2"/>
              </a:solidFill>
              <a:latin typeface="Calibri"/>
              <a:ea typeface="Calibri"/>
              <a:cs typeface="Calibri"/>
              <a:sym typeface="Calibri"/>
            </a:endParaRPr>
          </a:p>
        </p:txBody>
      </p:sp>
    </p:spTree>
    <p:extLst>
      <p:ext uri="{BB962C8B-B14F-4D97-AF65-F5344CB8AC3E}">
        <p14:creationId xmlns:p14="http://schemas.microsoft.com/office/powerpoint/2010/main" val="60894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609600" y="274637"/>
            <a:ext cx="10972800" cy="914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accent3"/>
              </a:buClr>
              <a:buSzPts val="3600"/>
              <a:buFont typeface="Calibri"/>
              <a:buNone/>
            </a:pPr>
            <a:r>
              <a:rPr lang="en-US" sz="3600" b="1" i="0" u="none" strike="noStrike" cap="none" dirty="0" smtClean="0">
                <a:solidFill>
                  <a:schemeClr val="accent3"/>
                </a:solidFill>
                <a:latin typeface="Calibri"/>
                <a:ea typeface="Calibri"/>
                <a:cs typeface="Calibri"/>
                <a:sym typeface="Calibri"/>
              </a:rPr>
              <a:t>Got Questions?</a:t>
            </a:r>
            <a:endParaRPr sz="3600" b="1" i="0" u="none" strike="noStrike" cap="none" dirty="0">
              <a:solidFill>
                <a:schemeClr val="accent3"/>
              </a:solidFill>
              <a:latin typeface="Calibri"/>
              <a:ea typeface="Calibri"/>
              <a:cs typeface="Calibri"/>
              <a:sym typeface="Calibri"/>
            </a:endParaRPr>
          </a:p>
        </p:txBody>
      </p:sp>
      <p:sp>
        <p:nvSpPr>
          <p:cNvPr id="160" name="Google Shape;160;p28"/>
          <p:cNvSpPr txBox="1">
            <a:spLocks noGrp="1"/>
          </p:cNvSpPr>
          <p:nvPr>
            <p:ph type="body" idx="1"/>
          </p:nvPr>
        </p:nvSpPr>
        <p:spPr>
          <a:xfrm>
            <a:off x="609600" y="1371600"/>
            <a:ext cx="10972800" cy="4389120"/>
          </a:xfrm>
          <a:prstGeom prst="rect">
            <a:avLst/>
          </a:prstGeom>
          <a:noFill/>
          <a:ln>
            <a:noFill/>
          </a:ln>
        </p:spPr>
        <p:txBody>
          <a:bodyPr spcFirstLastPara="1" wrap="square" lIns="91425" tIns="91425" rIns="91425" bIns="91425" anchor="t" anchorCtr="0">
            <a:noAutofit/>
          </a:bodyPr>
          <a:lstStyle/>
          <a:p>
            <a:pPr lvl="0" indent="-457200">
              <a:spcBef>
                <a:spcPts val="0"/>
              </a:spcBef>
            </a:pPr>
            <a:endParaRPr lang="en-US" sz="2800" dirty="0" smtClean="0"/>
          </a:p>
          <a:p>
            <a:pPr lvl="0" indent="-457200">
              <a:spcBef>
                <a:spcPts val="0"/>
              </a:spcBef>
            </a:pPr>
            <a:r>
              <a:rPr lang="en-US" sz="2800" dirty="0" smtClean="0"/>
              <a:t>Do you have any questions about the Resource </a:t>
            </a:r>
            <a:r>
              <a:rPr lang="en-US" sz="2800" dirty="0"/>
              <a:t>Allocation </a:t>
            </a:r>
            <a:r>
              <a:rPr lang="en-US" sz="2800" dirty="0" smtClean="0"/>
              <a:t>process?</a:t>
            </a:r>
            <a:endParaRPr lang="en-US" sz="2800" dirty="0" smtClean="0"/>
          </a:p>
          <a:p>
            <a:pPr lvl="0" indent="-457200">
              <a:spcBef>
                <a:spcPts val="0"/>
              </a:spcBef>
            </a:pPr>
            <a:endParaRPr lang="en-US" sz="2800" dirty="0" smtClean="0"/>
          </a:p>
          <a:p>
            <a:pPr indent="-457200">
              <a:spcBef>
                <a:spcPts val="0"/>
              </a:spcBef>
            </a:pPr>
            <a:r>
              <a:rPr lang="en-US" sz="2800" dirty="0" smtClean="0"/>
              <a:t>Let us know who you are! Please </a:t>
            </a:r>
            <a:r>
              <a:rPr lang="en-US" sz="2800" dirty="0" smtClean="0"/>
              <a:t>list </a:t>
            </a:r>
            <a:r>
              <a:rPr lang="en-US" sz="2800" dirty="0"/>
              <a:t>your name, where you are </a:t>
            </a:r>
            <a:r>
              <a:rPr lang="en-US" sz="2800" dirty="0" smtClean="0"/>
              <a:t>from, </a:t>
            </a:r>
            <a:r>
              <a:rPr lang="en-US" sz="2800" dirty="0"/>
              <a:t>and email </a:t>
            </a:r>
            <a:r>
              <a:rPr lang="en-US" sz="2800" dirty="0" smtClean="0"/>
              <a:t>address.</a:t>
            </a:r>
          </a:p>
          <a:p>
            <a:pPr indent="-457200">
              <a:spcBef>
                <a:spcPts val="0"/>
              </a:spcBef>
            </a:pPr>
            <a:endParaRPr lang="en-US" sz="2800" dirty="0" smtClean="0"/>
          </a:p>
          <a:p>
            <a:pPr lvl="0" indent="-457200">
              <a:spcBef>
                <a:spcPts val="0"/>
              </a:spcBef>
            </a:pPr>
            <a:r>
              <a:rPr lang="en-US" sz="2800" dirty="0" smtClean="0"/>
              <a:t>Are you affiliated </a:t>
            </a:r>
            <a:r>
              <a:rPr lang="en-US" sz="2800" dirty="0"/>
              <a:t>with </a:t>
            </a:r>
            <a:r>
              <a:rPr lang="en-US" sz="2800" dirty="0" smtClean="0"/>
              <a:t>a RWHAP part </a:t>
            </a:r>
            <a:r>
              <a:rPr lang="en-US" sz="2800" dirty="0"/>
              <a:t>A </a:t>
            </a:r>
            <a:r>
              <a:rPr lang="en-US" sz="2800" dirty="0" smtClean="0"/>
              <a:t>and/or part </a:t>
            </a:r>
            <a:r>
              <a:rPr lang="en-US" sz="2800" dirty="0" smtClean="0"/>
              <a:t>B?</a:t>
            </a:r>
          </a:p>
          <a:p>
            <a:pPr lvl="0" indent="-457200">
              <a:spcBef>
                <a:spcPts val="0"/>
              </a:spcBef>
            </a:pPr>
            <a:endParaRPr lang="en-US" sz="2800" dirty="0"/>
          </a:p>
          <a:p>
            <a:pPr lvl="0" indent="-457200">
              <a:spcBef>
                <a:spcPts val="0"/>
              </a:spcBef>
            </a:pPr>
            <a:r>
              <a:rPr lang="en-US" sz="2800" dirty="0" smtClean="0"/>
              <a:t>Are you involved with integrated planning?</a:t>
            </a:r>
            <a:endParaRPr lang="en-US" sz="2800" dirty="0" smtClean="0"/>
          </a:p>
          <a:p>
            <a:pPr marL="457200" marR="0" lvl="0" indent="-254000" algn="l" rtl="0">
              <a:lnSpc>
                <a:spcPct val="100000"/>
              </a:lnSpc>
              <a:spcBef>
                <a:spcPts val="640"/>
              </a:spcBef>
              <a:spcAft>
                <a:spcPts val="0"/>
              </a:spcAft>
              <a:buClr>
                <a:schemeClr val="accent2"/>
              </a:buClr>
              <a:buSzPts val="3200"/>
              <a:buFont typeface="Noto Sans Symbols"/>
              <a:buNone/>
            </a:pPr>
            <a:endParaRPr sz="3200" b="0" i="0" u="none" strike="noStrike" cap="none" dirty="0">
              <a:solidFill>
                <a:schemeClr val="dk1"/>
              </a:solidFill>
              <a:latin typeface="Calibri"/>
              <a:ea typeface="Calibri"/>
              <a:cs typeface="Calibri"/>
              <a:sym typeface="Calibri"/>
            </a:endParaRPr>
          </a:p>
          <a:p>
            <a:pPr marL="457200" marR="0" lvl="0" indent="-254000" algn="l" rtl="0">
              <a:lnSpc>
                <a:spcPct val="100000"/>
              </a:lnSpc>
              <a:spcBef>
                <a:spcPts val="640"/>
              </a:spcBef>
              <a:spcAft>
                <a:spcPts val="0"/>
              </a:spcAft>
              <a:buClr>
                <a:schemeClr val="accent2"/>
              </a:buClr>
              <a:buSzPts val="3200"/>
              <a:buFont typeface="Noto Sans Symbols"/>
              <a:buNone/>
            </a:pPr>
            <a:endParaRPr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87480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lstStyle/>
          <a:p>
            <a:pPr lvl="0"/>
            <a:r>
              <a:rPr lang="en-US" dirty="0"/>
              <a:t>About the Integrated HIV Planning (IHAP) </a:t>
            </a:r>
            <a:r>
              <a:rPr lang="en-US" dirty="0" smtClean="0"/>
              <a:t>Technical Assistance Center (TAC)</a:t>
            </a:r>
            <a:endParaRPr lang="en-US" dirty="0">
              <a:sym typeface="Calibri"/>
            </a:endParaRPr>
          </a:p>
        </p:txBody>
      </p:sp>
      <p:pic>
        <p:nvPicPr>
          <p:cNvPr id="5" name="Picture 19"/>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95475" y="19050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3"/>
          <p:cNvSpPr txBox="1">
            <a:spLocks noChangeArrowheads="1"/>
          </p:cNvSpPr>
          <p:nvPr/>
        </p:nvSpPr>
        <p:spPr bwMode="auto">
          <a:xfrm>
            <a:off x="4540156" y="1958976"/>
            <a:ext cx="3119437" cy="508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200" b="1">
                <a:solidFill>
                  <a:srgbClr val="0F4D7B"/>
                </a:solidFill>
                <a:latin typeface="Calibri" pitchFamily="34" charset="0"/>
              </a:defRPr>
            </a:lvl1pPr>
            <a:lvl2pPr marL="742950" indent="-285750" eaLnBrk="0" hangingPunct="0">
              <a:lnSpc>
                <a:spcPct val="90000"/>
              </a:lnSpc>
              <a:spcBef>
                <a:spcPts val="500"/>
              </a:spcBef>
              <a:buFont typeface="Arial" charset="0"/>
              <a:buChar char="•"/>
              <a:defRPr sz="2000">
                <a:solidFill>
                  <a:srgbClr val="262626"/>
                </a:solidFill>
                <a:latin typeface="Calibri" pitchFamily="34" charset="0"/>
              </a:defRPr>
            </a:lvl2pPr>
            <a:lvl3pPr marL="1143000" indent="-228600" eaLnBrk="0" hangingPunct="0">
              <a:lnSpc>
                <a:spcPct val="90000"/>
              </a:lnSpc>
              <a:spcBef>
                <a:spcPts val="500"/>
              </a:spcBef>
              <a:buFont typeface="Arial" charset="0"/>
              <a:buChar char="•"/>
              <a:defRPr>
                <a:solidFill>
                  <a:srgbClr val="262626"/>
                </a:solidFill>
                <a:latin typeface="Calibri" pitchFamily="34" charset="0"/>
              </a:defRPr>
            </a:lvl3pPr>
            <a:lvl4pPr marL="1600200" indent="-228600" eaLnBrk="0" hangingPunct="0">
              <a:lnSpc>
                <a:spcPct val="90000"/>
              </a:lnSpc>
              <a:spcBef>
                <a:spcPts val="500"/>
              </a:spcBef>
              <a:buFont typeface="Arial" charset="0"/>
              <a:buChar char="•"/>
              <a:defRPr sz="1600">
                <a:solidFill>
                  <a:srgbClr val="262626"/>
                </a:solidFill>
                <a:latin typeface="Calibri" pitchFamily="34" charset="0"/>
              </a:defRPr>
            </a:lvl4pPr>
            <a:lvl5pPr marL="2057400" indent="-228600" eaLnBrk="0" hangingPunct="0">
              <a:lnSpc>
                <a:spcPct val="90000"/>
              </a:lnSpc>
              <a:spcBef>
                <a:spcPts val="500"/>
              </a:spcBef>
              <a:buFont typeface="Arial" charset="0"/>
              <a:buChar char="•"/>
              <a:defRPr sz="1600">
                <a:solidFill>
                  <a:srgbClr val="262626"/>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9pPr>
          </a:lstStyle>
          <a:p>
            <a:pPr eaLnBrk="1" hangingPunct="1">
              <a:lnSpc>
                <a:spcPts val="3200"/>
              </a:lnSpc>
              <a:spcBef>
                <a:spcPct val="0"/>
              </a:spcBef>
              <a:buNone/>
              <a:defRPr/>
            </a:pPr>
            <a:r>
              <a:rPr lang="en-US" altLang="en-US" sz="3200" dirty="0">
                <a:solidFill>
                  <a:srgbClr val="58595B">
                    <a:lumMod val="50000"/>
                  </a:srgbClr>
                </a:solidFill>
                <a:ea typeface="ＭＳ Ｐゴシック" pitchFamily="34" charset="-128"/>
              </a:rPr>
              <a:t>Supports</a:t>
            </a:r>
          </a:p>
        </p:txBody>
      </p:sp>
      <p:sp>
        <p:nvSpPr>
          <p:cNvPr id="8" name="TextBox 6"/>
          <p:cNvSpPr txBox="1">
            <a:spLocks noChangeArrowheads="1"/>
          </p:cNvSpPr>
          <p:nvPr/>
        </p:nvSpPr>
        <p:spPr bwMode="auto">
          <a:xfrm>
            <a:off x="7395275" y="1958976"/>
            <a:ext cx="1981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90000"/>
              </a:lnSpc>
              <a:spcBef>
                <a:spcPts val="1000"/>
              </a:spcBef>
              <a:buFont typeface="Arial" charset="0"/>
              <a:buChar char="•"/>
              <a:defRPr sz="2200" b="1">
                <a:solidFill>
                  <a:srgbClr val="0F4D7B"/>
                </a:solidFill>
                <a:latin typeface="Calibri" pitchFamily="34" charset="0"/>
              </a:defRPr>
            </a:lvl1pPr>
            <a:lvl2pPr marL="742950" indent="-285750" eaLnBrk="0" hangingPunct="0">
              <a:lnSpc>
                <a:spcPct val="90000"/>
              </a:lnSpc>
              <a:spcBef>
                <a:spcPts val="500"/>
              </a:spcBef>
              <a:buFont typeface="Arial" charset="0"/>
              <a:buChar char="•"/>
              <a:defRPr sz="2000">
                <a:solidFill>
                  <a:srgbClr val="262626"/>
                </a:solidFill>
                <a:latin typeface="Calibri" pitchFamily="34" charset="0"/>
              </a:defRPr>
            </a:lvl2pPr>
            <a:lvl3pPr marL="1143000" indent="-228600" eaLnBrk="0" hangingPunct="0">
              <a:lnSpc>
                <a:spcPct val="90000"/>
              </a:lnSpc>
              <a:spcBef>
                <a:spcPts val="500"/>
              </a:spcBef>
              <a:buFont typeface="Arial" charset="0"/>
              <a:buChar char="•"/>
              <a:defRPr>
                <a:solidFill>
                  <a:srgbClr val="262626"/>
                </a:solidFill>
                <a:latin typeface="Calibri" pitchFamily="34" charset="0"/>
              </a:defRPr>
            </a:lvl3pPr>
            <a:lvl4pPr marL="1600200" indent="-228600" eaLnBrk="0" hangingPunct="0">
              <a:lnSpc>
                <a:spcPct val="90000"/>
              </a:lnSpc>
              <a:spcBef>
                <a:spcPts val="500"/>
              </a:spcBef>
              <a:buFont typeface="Arial" charset="0"/>
              <a:buChar char="•"/>
              <a:defRPr sz="1600">
                <a:solidFill>
                  <a:srgbClr val="262626"/>
                </a:solidFill>
                <a:latin typeface="Calibri" pitchFamily="34" charset="0"/>
              </a:defRPr>
            </a:lvl4pPr>
            <a:lvl5pPr marL="2057400" indent="-228600" eaLnBrk="0" hangingPunct="0">
              <a:lnSpc>
                <a:spcPct val="90000"/>
              </a:lnSpc>
              <a:spcBef>
                <a:spcPts val="500"/>
              </a:spcBef>
              <a:buFont typeface="Arial" charset="0"/>
              <a:buChar char="•"/>
              <a:defRPr sz="1600">
                <a:solidFill>
                  <a:srgbClr val="262626"/>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9pPr>
          </a:lstStyle>
          <a:p>
            <a:pPr eaLnBrk="1" hangingPunct="1">
              <a:lnSpc>
                <a:spcPts val="3200"/>
              </a:lnSpc>
              <a:spcBef>
                <a:spcPct val="0"/>
              </a:spcBef>
              <a:buNone/>
              <a:defRPr/>
            </a:pPr>
            <a:r>
              <a:rPr lang="en-US" altLang="en-US" sz="3200" dirty="0">
                <a:solidFill>
                  <a:srgbClr val="58595B">
                    <a:lumMod val="50000"/>
                  </a:srgbClr>
                </a:solidFill>
                <a:ea typeface="ＭＳ Ｐゴシック" pitchFamily="34" charset="-128"/>
              </a:rPr>
              <a:t>Conducts</a:t>
            </a:r>
          </a:p>
          <a:p>
            <a:pPr eaLnBrk="1" hangingPunct="1">
              <a:lnSpc>
                <a:spcPts val="3200"/>
              </a:lnSpc>
              <a:spcBef>
                <a:spcPct val="0"/>
              </a:spcBef>
              <a:buNone/>
              <a:defRPr/>
            </a:pPr>
            <a:r>
              <a:rPr lang="en-US" altLang="en-US" sz="3200" dirty="0">
                <a:solidFill>
                  <a:srgbClr val="58595B">
                    <a:lumMod val="50000"/>
                  </a:srgbClr>
                </a:solidFill>
                <a:ea typeface="ＭＳ Ｐゴシック" pitchFamily="34" charset="-128"/>
              </a:rPr>
              <a:t>national</a:t>
            </a:r>
            <a:r>
              <a:rPr lang="en-US" altLang="en-US" sz="3200" dirty="0">
                <a:solidFill>
                  <a:srgbClr val="404040"/>
                </a:solidFill>
                <a:ea typeface="ＭＳ Ｐゴシック" pitchFamily="34" charset="-128"/>
              </a:rPr>
              <a:t> </a:t>
            </a:r>
            <a:r>
              <a:rPr lang="en-US" altLang="en-US" sz="3200" dirty="0">
                <a:solidFill>
                  <a:srgbClr val="58595B">
                    <a:lumMod val="50000"/>
                  </a:srgbClr>
                </a:solidFill>
                <a:ea typeface="ＭＳ Ｐゴシック" pitchFamily="34" charset="-128"/>
              </a:rPr>
              <a:t>&amp; targeted</a:t>
            </a:r>
          </a:p>
        </p:txBody>
      </p:sp>
      <p:sp>
        <p:nvSpPr>
          <p:cNvPr id="11" name="Rectangle 17"/>
          <p:cNvSpPr>
            <a:spLocks noChangeArrowheads="1"/>
          </p:cNvSpPr>
          <p:nvPr/>
        </p:nvSpPr>
        <p:spPr bwMode="auto">
          <a:xfrm>
            <a:off x="4535392" y="2467448"/>
            <a:ext cx="20478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charset="0"/>
              <a:buChar char="•"/>
              <a:defRPr sz="2200" b="1">
                <a:solidFill>
                  <a:srgbClr val="0F4D7B"/>
                </a:solidFill>
                <a:latin typeface="Calibri" pitchFamily="34" charset="0"/>
              </a:defRPr>
            </a:lvl1pPr>
            <a:lvl2pPr marL="742950" indent="-285750" eaLnBrk="0" hangingPunct="0">
              <a:lnSpc>
                <a:spcPct val="90000"/>
              </a:lnSpc>
              <a:spcBef>
                <a:spcPts val="500"/>
              </a:spcBef>
              <a:buFont typeface="Arial" charset="0"/>
              <a:buChar char="•"/>
              <a:defRPr sz="2000">
                <a:solidFill>
                  <a:srgbClr val="262626"/>
                </a:solidFill>
                <a:latin typeface="Calibri" pitchFamily="34" charset="0"/>
              </a:defRPr>
            </a:lvl2pPr>
            <a:lvl3pPr marL="1143000" indent="-228600" eaLnBrk="0" hangingPunct="0">
              <a:lnSpc>
                <a:spcPct val="90000"/>
              </a:lnSpc>
              <a:spcBef>
                <a:spcPts val="500"/>
              </a:spcBef>
              <a:buFont typeface="Arial" charset="0"/>
              <a:buChar char="•"/>
              <a:defRPr>
                <a:solidFill>
                  <a:srgbClr val="262626"/>
                </a:solidFill>
                <a:latin typeface="Calibri" pitchFamily="34" charset="0"/>
              </a:defRPr>
            </a:lvl3pPr>
            <a:lvl4pPr marL="1600200" indent="-228600" eaLnBrk="0" hangingPunct="0">
              <a:lnSpc>
                <a:spcPct val="90000"/>
              </a:lnSpc>
              <a:spcBef>
                <a:spcPts val="500"/>
              </a:spcBef>
              <a:buFont typeface="Arial" charset="0"/>
              <a:buChar char="•"/>
              <a:defRPr sz="1600">
                <a:solidFill>
                  <a:srgbClr val="262626"/>
                </a:solidFill>
                <a:latin typeface="Calibri" pitchFamily="34" charset="0"/>
              </a:defRPr>
            </a:lvl4pPr>
            <a:lvl5pPr marL="2057400" indent="-228600" eaLnBrk="0" hangingPunct="0">
              <a:lnSpc>
                <a:spcPct val="90000"/>
              </a:lnSpc>
              <a:spcBef>
                <a:spcPts val="500"/>
              </a:spcBef>
              <a:buFont typeface="Arial" charset="0"/>
              <a:buChar char="•"/>
              <a:defRPr sz="1600">
                <a:solidFill>
                  <a:srgbClr val="262626"/>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9pPr>
          </a:lstStyle>
          <a:p>
            <a:pPr eaLnBrk="1" hangingPunct="1">
              <a:lnSpc>
                <a:spcPts val="1800"/>
              </a:lnSpc>
              <a:spcBef>
                <a:spcPct val="0"/>
              </a:spcBef>
              <a:buNone/>
              <a:defRPr/>
            </a:pPr>
            <a:r>
              <a:rPr lang="en-US" altLang="en-US" sz="1800" b="0" dirty="0">
                <a:solidFill>
                  <a:srgbClr val="58595B">
                    <a:lumMod val="50000"/>
                  </a:srgbClr>
                </a:solidFill>
                <a:ea typeface="ＭＳ Ｐゴシック" pitchFamily="34" charset="-128"/>
              </a:rPr>
              <a:t>Ryan White HIV/AIDS Program </a:t>
            </a:r>
            <a:br>
              <a:rPr lang="en-US" altLang="en-US" sz="1800" b="0" dirty="0">
                <a:solidFill>
                  <a:srgbClr val="58595B">
                    <a:lumMod val="50000"/>
                  </a:srgbClr>
                </a:solidFill>
                <a:ea typeface="ＭＳ Ｐゴシック" pitchFamily="34" charset="-128"/>
              </a:rPr>
            </a:br>
            <a:r>
              <a:rPr lang="en-US" altLang="en-US" sz="1800" b="0" dirty="0">
                <a:solidFill>
                  <a:srgbClr val="58595B">
                    <a:lumMod val="50000"/>
                  </a:srgbClr>
                </a:solidFill>
                <a:ea typeface="ＭＳ Ｐゴシック" pitchFamily="34" charset="-128"/>
              </a:rPr>
              <a:t>Parts A &amp; B recipients and their respective planning bo</a:t>
            </a:r>
            <a:r>
              <a:rPr lang="en-US" altLang="en-US" sz="1800" b="0" dirty="0">
                <a:solidFill>
                  <a:srgbClr val="58595B">
                    <a:lumMod val="50000"/>
                  </a:srgbClr>
                </a:solidFill>
              </a:rPr>
              <a:t>dies with integrated planning including implementation of their Integrated HIV Prevention and Care Plans</a:t>
            </a:r>
          </a:p>
        </p:txBody>
      </p:sp>
      <p:sp>
        <p:nvSpPr>
          <p:cNvPr id="12" name="TextBox 11"/>
          <p:cNvSpPr txBox="1"/>
          <p:nvPr/>
        </p:nvSpPr>
        <p:spPr>
          <a:xfrm>
            <a:off x="7395275" y="3342014"/>
            <a:ext cx="2286000" cy="553998"/>
          </a:xfrm>
          <a:prstGeom prst="rect">
            <a:avLst/>
          </a:prstGeom>
          <a:noFill/>
        </p:spPr>
        <p:txBody>
          <a:bodyPr wrap="square" rtlCol="0">
            <a:spAutoFit/>
          </a:bodyPr>
          <a:lstStyle/>
          <a:p>
            <a:pPr>
              <a:lnSpc>
                <a:spcPts val="1800"/>
              </a:lnSpc>
              <a:defRPr/>
            </a:pPr>
            <a:r>
              <a:rPr lang="en-US" altLang="en-US" sz="1800" dirty="0">
                <a:latin typeface="Calibri" panose="020F0502020204030204" pitchFamily="34" charset="0"/>
                <a:ea typeface="ＭＳ Ｐゴシック" pitchFamily="34" charset="-128"/>
              </a:rPr>
              <a:t>training and technical assistance activities</a:t>
            </a:r>
          </a:p>
        </p:txBody>
      </p:sp>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t="5555"/>
          <a:stretch/>
        </p:blipFill>
        <p:spPr>
          <a:xfrm>
            <a:off x="8213593" y="3961426"/>
            <a:ext cx="3872745" cy="2743200"/>
          </a:xfrm>
          <a:prstGeom prst="rect">
            <a:avLst/>
          </a:prstGeom>
        </p:spPr>
      </p:pic>
      <p:sp>
        <p:nvSpPr>
          <p:cNvPr id="14" name="Content Placeholder 2"/>
          <p:cNvSpPr txBox="1">
            <a:spLocks/>
          </p:cNvSpPr>
          <p:nvPr/>
        </p:nvSpPr>
        <p:spPr>
          <a:xfrm>
            <a:off x="2380364" y="1981200"/>
            <a:ext cx="1662112" cy="10922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342900" marR="0" lvl="0" indent="-347472" algn="l" rtl="0">
              <a:lnSpc>
                <a:spcPct val="100000"/>
              </a:lnSpc>
              <a:spcBef>
                <a:spcPts val="640"/>
              </a:spcBef>
              <a:spcAft>
                <a:spcPts val="0"/>
              </a:spcAft>
              <a:buClr>
                <a:schemeClr val="accent2"/>
              </a:buClr>
              <a:buSzPct val="100000"/>
              <a:buFont typeface="Noto Sans Symbols"/>
              <a:buChar char="▪"/>
              <a:defRPr sz="3200" b="0" i="0" u="none" strike="noStrike" cap="none">
                <a:solidFill>
                  <a:schemeClr val="dk1"/>
                </a:solidFill>
                <a:latin typeface="Calibri"/>
                <a:ea typeface="Calibri"/>
                <a:cs typeface="Calibri"/>
                <a:sym typeface="Calibri"/>
              </a:defRPr>
            </a:lvl1pPr>
            <a:lvl2pPr marL="742950" marR="0" lvl="1" indent="-107950" algn="l" rtl="0">
              <a:lnSpc>
                <a:spcPct val="100000"/>
              </a:lnSpc>
              <a:spcBef>
                <a:spcPts val="560"/>
              </a:spcBef>
              <a:spcAft>
                <a:spcPts val="0"/>
              </a:spcAft>
              <a:buClr>
                <a:schemeClr val="accent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100000"/>
              </a:lnSpc>
              <a:spcBef>
                <a:spcPts val="480"/>
              </a:spcBef>
              <a:spcAft>
                <a:spcPts val="0"/>
              </a:spcAft>
              <a:buClr>
                <a:schemeClr val="accent5"/>
              </a:buClr>
              <a:buSzPct val="100000"/>
              <a:buFont typeface="Noto Sans Symbols"/>
              <a:buChar char="▪"/>
              <a:defRPr sz="2400" b="0" i="0" u="none" strike="noStrike" cap="none">
                <a:solidFill>
                  <a:schemeClr val="dk1"/>
                </a:solidFill>
                <a:latin typeface="Calibri"/>
                <a:ea typeface="Calibri"/>
                <a:cs typeface="Calibri"/>
                <a:sym typeface="Calibri"/>
              </a:defRPr>
            </a:lvl3pPr>
            <a:lvl4pPr marL="1600200" marR="0" lvl="3" indent="-101600" algn="l" rtl="0">
              <a:lnSpc>
                <a:spcPct val="100000"/>
              </a:lnSpc>
              <a:spcBef>
                <a:spcPts val="400"/>
              </a:spcBef>
              <a:spcAft>
                <a:spcPts val="0"/>
              </a:spcAft>
              <a:buClr>
                <a:srgbClr val="F7A4A7"/>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100000"/>
              </a:lnSpc>
              <a:spcBef>
                <a:spcPts val="400"/>
              </a:spcBef>
              <a:spcAft>
                <a:spcPts val="0"/>
              </a:spcAft>
              <a:buClr>
                <a:srgbClr val="DCDDDD"/>
              </a:buClr>
              <a:buSzPct val="100000"/>
              <a:buFont typeface="Noto Sans Symbols"/>
              <a:buChar char="▪"/>
              <a:defRPr sz="2000" b="0" i="0" u="none" strike="noStrike" cap="none">
                <a:solidFill>
                  <a:schemeClr val="dk1"/>
                </a:solidFill>
                <a:latin typeface="Calibri"/>
                <a:ea typeface="Calibri"/>
                <a:cs typeface="Calibri"/>
                <a:sym typeface="Calibri"/>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pPr marL="0" indent="0">
              <a:lnSpc>
                <a:spcPts val="3200"/>
              </a:lnSpc>
              <a:spcBef>
                <a:spcPct val="0"/>
              </a:spcBef>
              <a:buFont typeface="Noto Sans Symbols"/>
              <a:buNone/>
              <a:defRPr/>
            </a:pPr>
            <a:r>
              <a:rPr lang="en-US" altLang="en-US" b="1" dirty="0" smtClean="0">
                <a:solidFill>
                  <a:schemeClr val="bg2">
                    <a:lumMod val="50000"/>
                  </a:schemeClr>
                </a:solidFill>
                <a:latin typeface="Calibri" pitchFamily="34" charset="0"/>
                <a:ea typeface="ＭＳ Ｐゴシック" pitchFamily="34" charset="-128"/>
              </a:rPr>
              <a:t>3-year</a:t>
            </a:r>
            <a:r>
              <a:rPr lang="en-US" altLang="en-US" dirty="0" smtClean="0">
                <a:solidFill>
                  <a:schemeClr val="tx1">
                    <a:lumMod val="75000"/>
                    <a:lumOff val="25000"/>
                  </a:schemeClr>
                </a:solidFill>
              </a:rPr>
              <a:t> </a:t>
            </a:r>
          </a:p>
          <a:p>
            <a:pPr marL="0" indent="0">
              <a:lnSpc>
                <a:spcPts val="3200"/>
              </a:lnSpc>
              <a:spcBef>
                <a:spcPct val="0"/>
              </a:spcBef>
              <a:buFont typeface="Noto Sans Symbols"/>
              <a:buNone/>
              <a:defRPr/>
            </a:pPr>
            <a:r>
              <a:rPr lang="en-US" altLang="en-US" b="1" dirty="0" smtClean="0">
                <a:solidFill>
                  <a:schemeClr val="bg2">
                    <a:lumMod val="50000"/>
                  </a:schemeClr>
                </a:solidFill>
                <a:latin typeface="Calibri" pitchFamily="34" charset="0"/>
                <a:ea typeface="ＭＳ Ｐゴシック" pitchFamily="34" charset="-128"/>
              </a:rPr>
              <a:t>project</a:t>
            </a:r>
            <a:endParaRPr lang="en-US" altLang="en-US" b="1" dirty="0">
              <a:solidFill>
                <a:schemeClr val="bg2">
                  <a:lumMod val="50000"/>
                </a:schemeClr>
              </a:solidFill>
              <a:latin typeface="Calibri" pitchFamily="34" charset="0"/>
              <a:ea typeface="ＭＳ Ｐゴシック" pitchFamily="34" charset="-128"/>
            </a:endParaRPr>
          </a:p>
        </p:txBody>
      </p:sp>
      <p:sp>
        <p:nvSpPr>
          <p:cNvPr id="15" name="TextBox 15"/>
          <p:cNvSpPr txBox="1">
            <a:spLocks noChangeArrowheads="1"/>
          </p:cNvSpPr>
          <p:nvPr/>
        </p:nvSpPr>
        <p:spPr bwMode="auto">
          <a:xfrm>
            <a:off x="2442276" y="2947996"/>
            <a:ext cx="1447800" cy="55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90000"/>
              </a:lnSpc>
              <a:spcBef>
                <a:spcPts val="1000"/>
              </a:spcBef>
              <a:buFont typeface="Arial" charset="0"/>
              <a:buChar char="•"/>
              <a:defRPr sz="2200" b="1">
                <a:solidFill>
                  <a:srgbClr val="0F4D7B"/>
                </a:solidFill>
                <a:latin typeface="Calibri" pitchFamily="34" charset="0"/>
              </a:defRPr>
            </a:lvl1pPr>
            <a:lvl2pPr marL="742950" indent="-285750" eaLnBrk="0" hangingPunct="0">
              <a:lnSpc>
                <a:spcPct val="90000"/>
              </a:lnSpc>
              <a:spcBef>
                <a:spcPts val="500"/>
              </a:spcBef>
              <a:buFont typeface="Arial" charset="0"/>
              <a:buChar char="•"/>
              <a:defRPr sz="2000">
                <a:solidFill>
                  <a:srgbClr val="262626"/>
                </a:solidFill>
                <a:latin typeface="Calibri" pitchFamily="34" charset="0"/>
              </a:defRPr>
            </a:lvl2pPr>
            <a:lvl3pPr marL="1143000" indent="-228600" eaLnBrk="0" hangingPunct="0">
              <a:lnSpc>
                <a:spcPct val="90000"/>
              </a:lnSpc>
              <a:spcBef>
                <a:spcPts val="500"/>
              </a:spcBef>
              <a:buFont typeface="Arial" charset="0"/>
              <a:buChar char="•"/>
              <a:defRPr>
                <a:solidFill>
                  <a:srgbClr val="262626"/>
                </a:solidFill>
                <a:latin typeface="Calibri" pitchFamily="34" charset="0"/>
              </a:defRPr>
            </a:lvl3pPr>
            <a:lvl4pPr marL="1600200" indent="-228600" eaLnBrk="0" hangingPunct="0">
              <a:lnSpc>
                <a:spcPct val="90000"/>
              </a:lnSpc>
              <a:spcBef>
                <a:spcPts val="500"/>
              </a:spcBef>
              <a:buFont typeface="Arial" charset="0"/>
              <a:buChar char="•"/>
              <a:defRPr sz="1600">
                <a:solidFill>
                  <a:srgbClr val="262626"/>
                </a:solidFill>
                <a:latin typeface="Calibri" pitchFamily="34" charset="0"/>
              </a:defRPr>
            </a:lvl4pPr>
            <a:lvl5pPr marL="2057400" indent="-228600" eaLnBrk="0" hangingPunct="0">
              <a:lnSpc>
                <a:spcPct val="90000"/>
              </a:lnSpc>
              <a:spcBef>
                <a:spcPts val="500"/>
              </a:spcBef>
              <a:buFont typeface="Arial" charset="0"/>
              <a:buChar char="•"/>
              <a:defRPr sz="1600">
                <a:solidFill>
                  <a:srgbClr val="262626"/>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sz="1600">
                <a:solidFill>
                  <a:srgbClr val="262626"/>
                </a:solidFill>
                <a:latin typeface="Calibri" pitchFamily="34" charset="0"/>
              </a:defRPr>
            </a:lvl9pPr>
          </a:lstStyle>
          <a:p>
            <a:pPr eaLnBrk="1" hangingPunct="1">
              <a:lnSpc>
                <a:spcPts val="1800"/>
              </a:lnSpc>
              <a:spcBef>
                <a:spcPct val="0"/>
              </a:spcBef>
              <a:buNone/>
              <a:defRPr/>
            </a:pPr>
            <a:r>
              <a:rPr lang="en-US" altLang="en-US" sz="1800" b="0" dirty="0">
                <a:solidFill>
                  <a:srgbClr val="58595B">
                    <a:lumMod val="50000"/>
                  </a:srgbClr>
                </a:solidFill>
              </a:rPr>
              <a:t>began</a:t>
            </a:r>
          </a:p>
          <a:p>
            <a:pPr eaLnBrk="1" hangingPunct="1">
              <a:lnSpc>
                <a:spcPts val="1800"/>
              </a:lnSpc>
              <a:spcBef>
                <a:spcPct val="0"/>
              </a:spcBef>
              <a:buNone/>
              <a:defRPr/>
            </a:pPr>
            <a:r>
              <a:rPr lang="en-US" altLang="en-US" sz="1800" b="0" dirty="0">
                <a:solidFill>
                  <a:srgbClr val="58595B">
                    <a:lumMod val="50000"/>
                  </a:srgbClr>
                </a:solidFill>
              </a:rPr>
              <a:t>July 1, 2016</a:t>
            </a:r>
          </a:p>
        </p:txBody>
      </p:sp>
      <p:pic>
        <p:nvPicPr>
          <p:cNvPr id="16" name="Picture 16"/>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15139" y="1905000"/>
            <a:ext cx="11112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p:nvCxnSpPr>
        <p:spPr>
          <a:xfrm>
            <a:off x="4066443" y="2043981"/>
            <a:ext cx="0" cy="3108960"/>
          </a:xfrm>
          <a:prstGeom prst="line">
            <a:avLst/>
          </a:prstGeom>
          <a:ln w="381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34200" y="2043981"/>
            <a:ext cx="0" cy="3108960"/>
          </a:xfrm>
          <a:prstGeom prst="line">
            <a:avLst/>
          </a:prstGeom>
          <a:ln w="381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 name="Shape 424"/>
          <p:cNvSpPr txBox="1"/>
          <p:nvPr/>
        </p:nvSpPr>
        <p:spPr>
          <a:xfrm>
            <a:off x="457200" y="5562600"/>
            <a:ext cx="8919275" cy="864752"/>
          </a:xfrm>
          <a:prstGeom prst="rect">
            <a:avLst/>
          </a:prstGeom>
          <a:noFill/>
          <a:ln>
            <a:noFill/>
          </a:ln>
        </p:spPr>
        <p:txBody>
          <a:bodyPr lIns="91425" tIns="45700" rIns="91425" bIns="45700" anchor="ctr" anchorCtr="0">
            <a:noAutofit/>
          </a:bodyPr>
          <a:lstStyle/>
          <a:p>
            <a:pPr>
              <a:buSzPct val="25000"/>
              <a:defRPr/>
            </a:pPr>
            <a:r>
              <a:rPr lang="en-US" sz="1200" dirty="0">
                <a:solidFill>
                  <a:srgbClr val="58595B"/>
                </a:solidFill>
                <a:latin typeface="Calibri"/>
                <a:ea typeface="Calibri"/>
                <a:cs typeface="Calibri"/>
                <a:sym typeface="Calibri"/>
              </a:rPr>
              <a:t>This project is supported by the Health Resources and Services Administration (HRSA) of the U.S. Department of Health and Human Services (HHS) under grant number U69HA30144, Ryan White HIV/AIDS Program Integrated HIV Planning Implementation. This information or content and conclusions are those of the author and should not be construed as the official position or policy of, nor should any endorsements be inferred by HRSA, HHS or the U.S. Government.</a:t>
            </a:r>
          </a:p>
        </p:txBody>
      </p:sp>
    </p:spTree>
    <p:extLst>
      <p:ext uri="{BB962C8B-B14F-4D97-AF65-F5344CB8AC3E}">
        <p14:creationId xmlns:p14="http://schemas.microsoft.com/office/powerpoint/2010/main" val="2629419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a:noFill/>
          <a:ln>
            <a:noFill/>
          </a:ln>
        </p:spPr>
        <p:txBody>
          <a:bodyPr lIns="91425" tIns="45700" rIns="91425" bIns="45700" anchor="ctr" anchorCtr="0">
            <a:noAutofit/>
          </a:bodyPr>
          <a:lstStyle/>
          <a:p>
            <a:pPr>
              <a:buClr>
                <a:schemeClr val="dk1"/>
              </a:buClr>
              <a:buSzPct val="25000"/>
            </a:pPr>
            <a:r>
              <a:rPr lang="en-US" sz="3200" dirty="0"/>
              <a:t>Support available through the IHAP TAC</a:t>
            </a:r>
            <a:endParaRPr lang="en-US" sz="3200" dirty="0">
              <a:solidFill>
                <a:schemeClr val="dk1"/>
              </a:solidFill>
            </a:endParaRPr>
          </a:p>
        </p:txBody>
      </p:sp>
      <p:sp>
        <p:nvSpPr>
          <p:cNvPr id="125" name="Shape 125"/>
          <p:cNvSpPr txBox="1">
            <a:spLocks noGrp="1"/>
          </p:cNvSpPr>
          <p:nvPr>
            <p:ph type="body" idx="1"/>
          </p:nvPr>
        </p:nvSpPr>
        <p:spPr>
          <a:prstGeom prst="rect">
            <a:avLst/>
          </a:prstGeom>
          <a:noFill/>
          <a:ln>
            <a:noFill/>
          </a:ln>
        </p:spPr>
        <p:txBody>
          <a:bodyPr lIns="91425" tIns="45700" rIns="91425" bIns="45700" anchor="t" anchorCtr="0">
            <a:normAutofit lnSpcReduction="10000"/>
          </a:bodyPr>
          <a:lstStyle/>
          <a:p>
            <a:pPr indent="-342900">
              <a:spcBef>
                <a:spcPts val="0"/>
              </a:spcBef>
              <a:spcAft>
                <a:spcPts val="1200"/>
              </a:spcAft>
              <a:buSzPct val="100740"/>
            </a:pPr>
            <a:r>
              <a:rPr lang="en-US" sz="2800" b="1" kern="1200" dirty="0">
                <a:solidFill>
                  <a:srgbClr val="58595B"/>
                </a:solidFill>
              </a:rPr>
              <a:t>Integrating HIV prevention and care </a:t>
            </a:r>
            <a:r>
              <a:rPr lang="en-US" sz="2800" kern="1200" dirty="0">
                <a:solidFill>
                  <a:srgbClr val="58595B"/>
                </a:solidFill>
              </a:rPr>
              <a:t>at all levels</a:t>
            </a:r>
          </a:p>
          <a:p>
            <a:pPr indent="-342900">
              <a:spcBef>
                <a:spcPts val="0"/>
              </a:spcBef>
              <a:spcAft>
                <a:spcPts val="1200"/>
              </a:spcAft>
              <a:buSzPct val="100740"/>
            </a:pPr>
            <a:r>
              <a:rPr lang="en-US" sz="2800" b="1" kern="1200" dirty="0">
                <a:solidFill>
                  <a:srgbClr val="58595B"/>
                </a:solidFill>
              </a:rPr>
              <a:t>Strategies for</a:t>
            </a:r>
            <a:r>
              <a:rPr lang="en-US" sz="2800" kern="1200" dirty="0">
                <a:solidFill>
                  <a:srgbClr val="58595B"/>
                </a:solidFill>
              </a:rPr>
              <a:t> </a:t>
            </a:r>
            <a:r>
              <a:rPr lang="en-US" sz="2800" b="1" kern="1200" dirty="0">
                <a:solidFill>
                  <a:srgbClr val="58595B"/>
                </a:solidFill>
              </a:rPr>
              <a:t>implementing</a:t>
            </a:r>
            <a:r>
              <a:rPr lang="en-US" sz="2800" kern="1200" dirty="0">
                <a:solidFill>
                  <a:srgbClr val="58595B"/>
                </a:solidFill>
              </a:rPr>
              <a:t> Integrated Plan activities</a:t>
            </a:r>
          </a:p>
          <a:p>
            <a:pPr indent="-342900">
              <a:spcBef>
                <a:spcPts val="0"/>
              </a:spcBef>
              <a:spcAft>
                <a:spcPts val="1200"/>
              </a:spcAft>
              <a:buSzPct val="100740"/>
            </a:pPr>
            <a:r>
              <a:rPr lang="en-US" sz="2800" b="1" kern="1200" dirty="0">
                <a:solidFill>
                  <a:srgbClr val="58595B"/>
                </a:solidFill>
              </a:rPr>
              <a:t>Publicizing and disseminating progress </a:t>
            </a:r>
            <a:r>
              <a:rPr lang="en-US" sz="2800" kern="1200" dirty="0">
                <a:solidFill>
                  <a:srgbClr val="58595B"/>
                </a:solidFill>
              </a:rPr>
              <a:t>of Integrated Plan activities to stakeholders</a:t>
            </a:r>
          </a:p>
          <a:p>
            <a:pPr indent="-342900">
              <a:spcBef>
                <a:spcPts val="0"/>
              </a:spcBef>
              <a:spcAft>
                <a:spcPts val="1200"/>
              </a:spcAft>
              <a:buSzPct val="100740"/>
            </a:pPr>
            <a:r>
              <a:rPr lang="en-US" sz="2800" b="1" kern="1200" dirty="0">
                <a:solidFill>
                  <a:srgbClr val="58595B"/>
                </a:solidFill>
              </a:rPr>
              <a:t>Identifying roles and responsibilities </a:t>
            </a:r>
            <a:r>
              <a:rPr lang="en-US" sz="2800" kern="1200" dirty="0">
                <a:solidFill>
                  <a:srgbClr val="58595B"/>
                </a:solidFill>
              </a:rPr>
              <a:t>for Integrated Plan activity implementation</a:t>
            </a:r>
          </a:p>
          <a:p>
            <a:pPr indent="-342900">
              <a:spcBef>
                <a:spcPts val="0"/>
              </a:spcBef>
              <a:spcAft>
                <a:spcPts val="1200"/>
              </a:spcAft>
              <a:buSzPct val="100740"/>
            </a:pPr>
            <a:r>
              <a:rPr lang="en-US" sz="2800" b="1" kern="1200" dirty="0">
                <a:solidFill>
                  <a:srgbClr val="58595B"/>
                </a:solidFill>
              </a:rPr>
              <a:t>Monitoring and improving </a:t>
            </a:r>
            <a:r>
              <a:rPr lang="en-US" sz="2800" kern="1200" dirty="0">
                <a:solidFill>
                  <a:srgbClr val="58595B"/>
                </a:solidFill>
              </a:rPr>
              <a:t>Integrated Plan activities</a:t>
            </a:r>
          </a:p>
          <a:p>
            <a:pPr indent="-342900">
              <a:spcBef>
                <a:spcPts val="0"/>
              </a:spcBef>
              <a:spcAft>
                <a:spcPts val="1200"/>
              </a:spcAft>
              <a:buSzPct val="100740"/>
            </a:pPr>
            <a:r>
              <a:rPr lang="en-US" sz="2800" b="1" kern="1200" dirty="0">
                <a:solidFill>
                  <a:srgbClr val="58595B"/>
                </a:solidFill>
              </a:rPr>
              <a:t>Collaborating</a:t>
            </a:r>
            <a:r>
              <a:rPr lang="en-US" sz="2800" kern="1200" dirty="0">
                <a:solidFill>
                  <a:srgbClr val="58595B"/>
                </a:solidFill>
              </a:rPr>
              <a:t> across jurisdictions</a:t>
            </a:r>
          </a:p>
        </p:txBody>
      </p:sp>
    </p:spTree>
    <p:extLst>
      <p:ext uri="{BB962C8B-B14F-4D97-AF65-F5344CB8AC3E}">
        <p14:creationId xmlns:p14="http://schemas.microsoft.com/office/powerpoint/2010/main" val="4162595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6" name="Shape 326"/>
          <p:cNvSpPr txBox="1">
            <a:spLocks noGrp="1"/>
          </p:cNvSpPr>
          <p:nvPr>
            <p:ph type="title"/>
          </p:nvPr>
        </p:nvSpPr>
        <p:spPr/>
        <p:txBody>
          <a:bodyPr/>
          <a:lstStyle/>
          <a:p>
            <a:pPr lvl="0"/>
            <a:r>
              <a:rPr lang="en-US" sz="5400" dirty="0" smtClean="0"/>
              <a:t>Laying the Groundwork for Integrated Planning </a:t>
            </a:r>
            <a:endParaRPr lang="en-US" sz="5400" dirty="0"/>
          </a:p>
        </p:txBody>
      </p:sp>
    </p:spTree>
    <p:extLst>
      <p:ext uri="{BB962C8B-B14F-4D97-AF65-F5344CB8AC3E}">
        <p14:creationId xmlns:p14="http://schemas.microsoft.com/office/powerpoint/2010/main" val="2422663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p:txBody>
          <a:bodyPr/>
          <a:lstStyle/>
          <a:p>
            <a:pPr lvl="0"/>
            <a:r>
              <a:rPr lang="en-US" dirty="0" smtClean="0"/>
              <a:t>National HIV/AIDS </a:t>
            </a:r>
            <a:r>
              <a:rPr lang="en-US" dirty="0" smtClean="0"/>
              <a:t>Strategy (NHAS): </a:t>
            </a:r>
            <a:r>
              <a:rPr lang="en-US" dirty="0" smtClean="0"/>
              <a:t>2020 Goals</a:t>
            </a:r>
            <a:endParaRPr lang="en-US" dirty="0">
              <a:sym typeface="Calibri"/>
            </a:endParaRPr>
          </a:p>
        </p:txBody>
      </p:sp>
      <p:sp>
        <p:nvSpPr>
          <p:cNvPr id="2" name="Rectangle 1"/>
          <p:cNvSpPr/>
          <p:nvPr/>
        </p:nvSpPr>
        <p:spPr>
          <a:xfrm>
            <a:off x="609600" y="4108271"/>
            <a:ext cx="10972800" cy="13716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2" name="Shape 342"/>
          <p:cNvSpPr txBox="1">
            <a:spLocks noGrp="1"/>
          </p:cNvSpPr>
          <p:nvPr>
            <p:ph type="body" idx="1"/>
          </p:nvPr>
        </p:nvSpPr>
        <p:spPr>
          <a:xfrm>
            <a:off x="609600" y="1390879"/>
            <a:ext cx="10972800" cy="4389120"/>
          </a:xfrm>
        </p:spPr>
        <p:txBody>
          <a:bodyPr/>
          <a:lstStyle/>
          <a:p>
            <a:pPr marL="0" indent="0" fontAlgn="base">
              <a:spcBef>
                <a:spcPts val="0"/>
              </a:spcBef>
              <a:spcAft>
                <a:spcPts val="1200"/>
              </a:spcAft>
              <a:buNone/>
            </a:pPr>
            <a:r>
              <a:rPr lang="en-US" sz="2800" b="1" dirty="0"/>
              <a:t>Four primary goals</a:t>
            </a:r>
          </a:p>
          <a:p>
            <a:pPr marL="457200" indent="-457200" fontAlgn="base">
              <a:spcBef>
                <a:spcPts val="0"/>
              </a:spcBef>
              <a:spcAft>
                <a:spcPts val="1200"/>
              </a:spcAft>
              <a:buClrTx/>
              <a:buFont typeface="+mj-lt"/>
              <a:buAutoNum type="arabicPeriod"/>
            </a:pPr>
            <a:r>
              <a:rPr lang="en-US" sz="2800" dirty="0"/>
              <a:t>Reduce new HIV infections</a:t>
            </a:r>
          </a:p>
          <a:p>
            <a:pPr marL="457200" indent="-457200" fontAlgn="base">
              <a:spcBef>
                <a:spcPts val="0"/>
              </a:spcBef>
              <a:spcAft>
                <a:spcPts val="1200"/>
              </a:spcAft>
              <a:buClrTx/>
              <a:buFont typeface="+mj-lt"/>
              <a:buAutoNum type="arabicPeriod"/>
            </a:pPr>
            <a:r>
              <a:rPr lang="en-US" sz="2800" dirty="0"/>
              <a:t>Increase access to care and optimize health outcomes for people living with HIV (PLWH)</a:t>
            </a:r>
          </a:p>
          <a:p>
            <a:pPr marL="457200" indent="-457200" fontAlgn="base">
              <a:spcBef>
                <a:spcPts val="0"/>
              </a:spcBef>
              <a:spcAft>
                <a:spcPts val="1200"/>
              </a:spcAft>
              <a:buClrTx/>
              <a:buFont typeface="+mj-lt"/>
              <a:buAutoNum type="arabicPeriod"/>
            </a:pPr>
            <a:r>
              <a:rPr lang="en-US" sz="2800" dirty="0"/>
              <a:t>Reduce HIV-related health disparities and health inequities</a:t>
            </a:r>
          </a:p>
          <a:p>
            <a:pPr marL="457200" indent="-457200" fontAlgn="base">
              <a:spcBef>
                <a:spcPts val="0"/>
              </a:spcBef>
              <a:spcAft>
                <a:spcPts val="1200"/>
              </a:spcAft>
              <a:buClrTx/>
              <a:buFont typeface="+mj-lt"/>
              <a:buAutoNum type="arabicPeriod"/>
            </a:pPr>
            <a:r>
              <a:rPr lang="en-US" sz="2800" b="1" dirty="0">
                <a:solidFill>
                  <a:schemeClr val="tx1"/>
                </a:solidFill>
              </a:rPr>
              <a:t>Achieve a more coordinated national response to the </a:t>
            </a:r>
            <a:r>
              <a:rPr lang="en-US" sz="2800" b="1" dirty="0" smtClean="0">
                <a:solidFill>
                  <a:schemeClr val="tx1"/>
                </a:solidFill>
              </a:rPr>
              <a:t>HIV </a:t>
            </a:r>
            <a:r>
              <a:rPr lang="en-US" sz="2800" b="1" dirty="0">
                <a:solidFill>
                  <a:schemeClr val="tx1"/>
                </a:solidFill>
              </a:rPr>
              <a:t>epidemic</a:t>
            </a:r>
          </a:p>
          <a:p>
            <a:pPr marL="857250" lvl="1" indent="-457200" fontAlgn="base">
              <a:spcBef>
                <a:spcPts val="0"/>
              </a:spcBef>
              <a:spcAft>
                <a:spcPts val="1200"/>
              </a:spcAft>
              <a:buClrTx/>
              <a:buFont typeface="+mj-lt"/>
              <a:buAutoNum type="alphaLcPeriod"/>
            </a:pPr>
            <a:r>
              <a:rPr lang="en-US" sz="2000" b="1" dirty="0">
                <a:solidFill>
                  <a:schemeClr val="tx1"/>
                </a:solidFill>
              </a:rPr>
              <a:t>Increase the coordination of HIV programs across the Federal government and between Federal agencies and State, territorial, Tribal, and local governments.</a:t>
            </a:r>
          </a:p>
        </p:txBody>
      </p:sp>
      <p:sp>
        <p:nvSpPr>
          <p:cNvPr id="5" name="Shape 424"/>
          <p:cNvSpPr txBox="1"/>
          <p:nvPr/>
        </p:nvSpPr>
        <p:spPr>
          <a:xfrm>
            <a:off x="609600" y="6080126"/>
            <a:ext cx="8123767" cy="477294"/>
          </a:xfrm>
          <a:prstGeom prst="rect">
            <a:avLst/>
          </a:prstGeom>
          <a:noFill/>
          <a:ln>
            <a:noFill/>
          </a:ln>
        </p:spPr>
        <p:txBody>
          <a:bodyPr lIns="91425" tIns="45700" rIns="91425" bIns="45700" anchor="t" anchorCtr="0">
            <a:noAutofit/>
          </a:bodyPr>
          <a:lstStyle/>
          <a:p>
            <a:pPr>
              <a:buSzPct val="25000"/>
            </a:pPr>
            <a:r>
              <a:rPr lang="en-US" sz="1800" dirty="0" smtClean="0">
                <a:latin typeface="Calibri" panose="020F0502020204030204" pitchFamily="34" charset="0"/>
              </a:rPr>
              <a:t>www.hiv.gov/federal-response/national-hiv-aids-strategy/nhas-update</a:t>
            </a:r>
            <a:endParaRPr lang="en-US" sz="1800" dirty="0">
              <a:solidFill>
                <a:srgbClr val="58595B"/>
              </a:solidFill>
              <a:latin typeface="Calibri" panose="020F0502020204030204" pitchFamily="34" charset="0"/>
              <a:ea typeface="Calibri"/>
              <a:cs typeface="Calibri"/>
              <a:sym typeface="Calibri"/>
            </a:endParaRPr>
          </a:p>
        </p:txBody>
      </p:sp>
    </p:spTree>
    <p:extLst>
      <p:ext uri="{BB962C8B-B14F-4D97-AF65-F5344CB8AC3E}">
        <p14:creationId xmlns:p14="http://schemas.microsoft.com/office/powerpoint/2010/main" val="2600344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3797"/>
            <a:ext cx="10972800" cy="914400"/>
          </a:xfrm>
        </p:spPr>
        <p:txBody>
          <a:bodyPr/>
          <a:lstStyle/>
          <a:p>
            <a:r>
              <a:rPr lang="en-US" dirty="0"/>
              <a:t>CDC and HRSA’s Alignment of Goals and Expectations Facilitates Integration</a:t>
            </a:r>
          </a:p>
        </p:txBody>
      </p:sp>
      <p:sp>
        <p:nvSpPr>
          <p:cNvPr id="3" name="Text Placeholder 2"/>
          <p:cNvSpPr>
            <a:spLocks noGrp="1"/>
          </p:cNvSpPr>
          <p:nvPr>
            <p:ph type="body" idx="1"/>
          </p:nvPr>
        </p:nvSpPr>
        <p:spPr/>
        <p:txBody>
          <a:bodyPr/>
          <a:lstStyle/>
          <a:p>
            <a:pPr>
              <a:spcAft>
                <a:spcPts val="1200"/>
              </a:spcAft>
            </a:pPr>
            <a:r>
              <a:rPr lang="en-US" sz="2200" dirty="0"/>
              <a:t>Integrated HIV Prevention and Care Plan Guidance, including Statewide Coordinated Statement of Need (SCSN) released in 2015 for 2017-2021 Integrated HIV Prevention and Care </a:t>
            </a:r>
            <a:r>
              <a:rPr lang="en-US" sz="2200" dirty="0" smtClean="0"/>
              <a:t>Plans</a:t>
            </a:r>
            <a:endParaRPr lang="en-US" sz="2200" dirty="0"/>
          </a:p>
          <a:p>
            <a:pPr>
              <a:spcAft>
                <a:spcPts val="1200"/>
              </a:spcAft>
            </a:pPr>
            <a:r>
              <a:rPr lang="en-US" sz="2200" dirty="0"/>
              <a:t>Integrated Plan is a living document serving as a roadmap to guide </a:t>
            </a:r>
            <a:br>
              <a:rPr lang="en-US" sz="2200" dirty="0"/>
            </a:br>
            <a:r>
              <a:rPr lang="en-US" sz="2200" dirty="0"/>
              <a:t>each jurisdiction’s HIV prevention and care service planning throughout the </a:t>
            </a:r>
            <a:r>
              <a:rPr lang="en-US" sz="2200" dirty="0" smtClean="0"/>
              <a:t>year</a:t>
            </a:r>
            <a:endParaRPr lang="en-US" sz="2200" dirty="0"/>
          </a:p>
          <a:p>
            <a:pPr>
              <a:spcAft>
                <a:spcPts val="1200"/>
              </a:spcAft>
            </a:pPr>
            <a:r>
              <a:rPr lang="en-US" sz="2200" dirty="0"/>
              <a:t>An underlying goal of integrated planning is to better leverage resources and improve efficiency and coordination of HIV prevention and care service </a:t>
            </a:r>
            <a:r>
              <a:rPr lang="en-US" sz="2200" dirty="0" smtClean="0"/>
              <a:t>delivery</a:t>
            </a:r>
            <a:endParaRPr lang="en-US" sz="2200" dirty="0"/>
          </a:p>
          <a:p>
            <a:pPr lvl="1">
              <a:spcAft>
                <a:spcPts val="1200"/>
              </a:spcAft>
            </a:pPr>
            <a:r>
              <a:rPr lang="en-US" sz="2200" dirty="0"/>
              <a:t> Reduce reporting burden and duplicated efforts</a:t>
            </a:r>
          </a:p>
          <a:p>
            <a:pPr lvl="1">
              <a:spcAft>
                <a:spcPts val="1200"/>
              </a:spcAft>
            </a:pPr>
            <a:r>
              <a:rPr lang="en-US" sz="2200" dirty="0"/>
              <a:t> Streamline work of health department staff and HIV planning groups</a:t>
            </a:r>
          </a:p>
          <a:p>
            <a:pPr lvl="1">
              <a:spcAft>
                <a:spcPts val="1200"/>
              </a:spcAft>
            </a:pPr>
            <a:r>
              <a:rPr lang="en-US" sz="2200" dirty="0"/>
              <a:t> Promote collaboration and coordination in the use of data</a:t>
            </a:r>
          </a:p>
          <a:p>
            <a:pPr lvl="1">
              <a:spcAft>
                <a:spcPts val="1200"/>
              </a:spcAft>
            </a:pPr>
            <a:endParaRPr lang="en-US" sz="2400" dirty="0"/>
          </a:p>
        </p:txBody>
      </p:sp>
    </p:spTree>
    <p:extLst>
      <p:ext uri="{BB962C8B-B14F-4D97-AF65-F5344CB8AC3E}">
        <p14:creationId xmlns:p14="http://schemas.microsoft.com/office/powerpoint/2010/main" val="1959021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HAP-1">
  <a:themeElements>
    <a:clrScheme name="IHAP">
      <a:dk1>
        <a:srgbClr val="58595B"/>
      </a:dk1>
      <a:lt1>
        <a:srgbClr val="FFFFFF"/>
      </a:lt1>
      <a:dk2>
        <a:srgbClr val="58595B"/>
      </a:dk2>
      <a:lt2>
        <a:srgbClr val="D5D5D6"/>
      </a:lt2>
      <a:accent1>
        <a:srgbClr val="FBB040"/>
      </a:accent1>
      <a:accent2>
        <a:srgbClr val="EC2027"/>
      </a:accent2>
      <a:accent3>
        <a:srgbClr val="BE202F"/>
      </a:accent3>
      <a:accent4>
        <a:srgbClr val="ABACAD"/>
      </a:accent4>
      <a:accent5>
        <a:srgbClr val="FDD79F"/>
      </a:accent5>
      <a:accent6>
        <a:srgbClr val="EEECE1"/>
      </a:accent6>
      <a:hlink>
        <a:srgbClr val="1F497D"/>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2406</Words>
  <Application>Microsoft Office PowerPoint</Application>
  <PresentationFormat>Widescreen</PresentationFormat>
  <Paragraphs>262</Paragraphs>
  <Slides>31</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ＭＳ Ｐゴシック</vt:lpstr>
      <vt:lpstr>Arial</vt:lpstr>
      <vt:lpstr>Calibri</vt:lpstr>
      <vt:lpstr>Calibri Light</vt:lpstr>
      <vt:lpstr>Noto Sans Symbols</vt:lpstr>
      <vt:lpstr>Wingdings</vt:lpstr>
      <vt:lpstr>Office Theme</vt:lpstr>
      <vt:lpstr>IHAP-1</vt:lpstr>
      <vt:lpstr>PowerPoint Presentation</vt:lpstr>
      <vt:lpstr>Integrated HIV Prevention and Care Planning and Resource Allocation</vt:lpstr>
      <vt:lpstr>Session Objectives</vt:lpstr>
      <vt:lpstr>Got Questions?</vt:lpstr>
      <vt:lpstr>About the Integrated HIV Planning (IHAP) Technical Assistance Center (TAC)</vt:lpstr>
      <vt:lpstr>Support available through the IHAP TAC</vt:lpstr>
      <vt:lpstr>Laying the Groundwork for Integrated Planning </vt:lpstr>
      <vt:lpstr>National HIV/AIDS Strategy (NHAS): 2020 Goals</vt:lpstr>
      <vt:lpstr>CDC and HRSA’s Alignment of Goals and Expectations Facilitates Integration</vt:lpstr>
      <vt:lpstr>Legislative/Program Requirements for Integrated Program Planning and Resource Allocation</vt:lpstr>
      <vt:lpstr>Integrated HIV Prevention and Care Plans</vt:lpstr>
      <vt:lpstr>Integrated HIV Prevention and Care Plans: SCSN</vt:lpstr>
      <vt:lpstr>Integrated HIV Prevention and Care Plans: Resource Allocation </vt:lpstr>
      <vt:lpstr>RWHAP Parts A and B: Resource Allocation Requirements</vt:lpstr>
      <vt:lpstr>RWHAP Parts A and B: Resource Allocation Requirements</vt:lpstr>
      <vt:lpstr>RWHAP Part A: Resource Allocation Requirements</vt:lpstr>
      <vt:lpstr>RWHAP Part B: Resource Allocation Requirements</vt:lpstr>
      <vt:lpstr>Resource Allocation Support through the IHAP TAC</vt:lpstr>
      <vt:lpstr>Information Gathering: Literature Search</vt:lpstr>
      <vt:lpstr>How Did We Get Here?</vt:lpstr>
      <vt:lpstr>Information Gathering</vt:lpstr>
      <vt:lpstr>Preliminary Findings</vt:lpstr>
      <vt:lpstr>Let’s talk rebates and program income!  </vt:lpstr>
      <vt:lpstr>What does HRSA say about rebates? </vt:lpstr>
      <vt:lpstr>Rebates in Resource Allocation planning</vt:lpstr>
      <vt:lpstr>Examples of how RWHAP recipients can use rebate funds</vt:lpstr>
      <vt:lpstr>What does HRSA say about Program Income? </vt:lpstr>
      <vt:lpstr>Let’s Talk Rebates</vt:lpstr>
      <vt:lpstr>Let’s Go To The Polls</vt:lpstr>
      <vt:lpstr>What do you know, what do you need?</vt:lpstr>
      <vt:lpstr>Thank you!</vt:lpstr>
    </vt:vector>
  </TitlesOfParts>
  <Company>JSI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Connor Emmert</dc:creator>
  <cp:lastModifiedBy>JMH</cp:lastModifiedBy>
  <cp:revision>27</cp:revision>
  <dcterms:created xsi:type="dcterms:W3CDTF">2018-10-29T13:42:25Z</dcterms:created>
  <dcterms:modified xsi:type="dcterms:W3CDTF">2018-11-02T14:09:24Z</dcterms:modified>
</cp:coreProperties>
</file>