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97" r:id="rId25"/>
    <p:sldId id="299" r:id="rId26"/>
    <p:sldId id="298" r:id="rId27"/>
    <p:sldId id="280" r:id="rId28"/>
    <p:sldId id="281" r:id="rId29"/>
    <p:sldId id="282" r:id="rId30"/>
    <p:sldId id="283" r:id="rId31"/>
    <p:sldId id="284" r:id="rId32"/>
    <p:sldId id="285" r:id="rId33"/>
    <p:sldId id="286" r:id="rId34"/>
    <p:sldId id="287" r:id="rId35"/>
    <p:sldId id="300" r:id="rId36"/>
    <p:sldId id="301" r:id="rId37"/>
    <p:sldId id="302" r:id="rId38"/>
    <p:sldId id="288" r:id="rId39"/>
    <p:sldId id="289" r:id="rId40"/>
    <p:sldId id="292" r:id="rId41"/>
    <p:sldId id="294" r:id="rId42"/>
    <p:sldId id="293" r:id="rId43"/>
    <p:sldId id="290" r:id="rId44"/>
    <p:sldId id="291" r:id="rId45"/>
    <p:sldId id="295" r:id="rId46"/>
    <p:sldId id="296"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AD9501-E5A0-1A4B-A854-9F39DEBC2187}">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Lst>
        </p14:section>
        <p14:section name="Untitled Section" id="{ACA22B0F-8277-C646-A638-829775D9556A}">
          <p14:sldIdLst>
            <p14:sldId id="279"/>
            <p14:sldId id="297"/>
            <p14:sldId id="299"/>
            <p14:sldId id="298"/>
            <p14:sldId id="280"/>
            <p14:sldId id="281"/>
            <p14:sldId id="282"/>
            <p14:sldId id="283"/>
            <p14:sldId id="284"/>
            <p14:sldId id="285"/>
            <p14:sldId id="286"/>
            <p14:sldId id="287"/>
            <p14:sldId id="300"/>
            <p14:sldId id="301"/>
            <p14:sldId id="302"/>
            <p14:sldId id="288"/>
            <p14:sldId id="289"/>
            <p14:sldId id="292"/>
            <p14:sldId id="294"/>
            <p14:sldId id="293"/>
            <p14:sldId id="290"/>
            <p14:sldId id="291"/>
            <p14:sldId id="295"/>
            <p14:sldId id="2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8" clrIdx="0"/>
  <p:cmAuthor id="2" name="Alex Keuroghlian" initials="AK"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p:cViewPr varScale="1">
        <p:scale>
          <a:sx n="128" d="100"/>
          <a:sy n="128" d="100"/>
        </p:scale>
        <p:origin x="1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32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b="1" dirty="0">
                <a:solidFill>
                  <a:srgbClr val="000000"/>
                </a:solidFill>
                <a:latin typeface="Calibri Light" panose="020F0302020204030204" pitchFamily="34" charset="0"/>
                <a:cs typeface="Arial"/>
              </a:rPr>
              <a:t>Author</a:t>
            </a:r>
          </a:p>
          <a:p>
            <a:pPr algn="l"/>
            <a:r>
              <a:rPr lang="en-US" sz="2200" dirty="0">
                <a:solidFill>
                  <a:srgbClr val="000000"/>
                </a:solidFill>
                <a:latin typeface="Calibri Light" panose="020F0302020204030204" pitchFamily="34" charset="0"/>
                <a:cs typeface="Arial"/>
              </a:rPr>
              <a:t>Titles/Positions</a:t>
            </a:r>
          </a:p>
          <a:p>
            <a:pPr algn="l"/>
            <a:endParaRPr lang="en-US" sz="2200" dirty="0">
              <a:solidFill>
                <a:srgbClr val="000000"/>
              </a:solidFill>
              <a:latin typeface="Calibri Light" panose="020F0302020204030204" pitchFamily="34" charset="0"/>
              <a:cs typeface="Arial"/>
            </a:endParaRPr>
          </a:p>
          <a:p>
            <a:pPr algn="l"/>
            <a:r>
              <a:rPr lang="en-US" sz="2200" dirty="0">
                <a:solidFill>
                  <a:srgbClr val="000000"/>
                </a:solidFill>
                <a:latin typeface="Calibri Light" panose="020F0302020204030204" pitchFamily="34" charset="0"/>
                <a:cs typeface="Arial"/>
              </a:rPr>
              <a:t>Date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402" y="467788"/>
            <a:ext cx="5997197" cy="9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1646471"/>
            <a:ext cx="9144000" cy="1628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itle 1"/>
          <p:cNvSpPr>
            <a:spLocks noGrp="1"/>
          </p:cNvSpPr>
          <p:nvPr>
            <p:ph type="ctrTitle" hasCustomPrompt="1"/>
          </p:nvPr>
        </p:nvSpPr>
        <p:spPr>
          <a:xfrm>
            <a:off x="355695" y="1682758"/>
            <a:ext cx="8432610" cy="1592705"/>
          </a:xfrm>
        </p:spPr>
        <p:txBody>
          <a:bodyPr anchor="ctr">
            <a:noAutofit/>
          </a:bodyPr>
          <a:lstStyle>
            <a:lvl1pPr algn="ctr">
              <a:defRPr/>
            </a:lvl1pPr>
          </a:lstStyle>
          <a:p>
            <a:r>
              <a:rPr lang="en-US" sz="4000" dirty="0">
                <a:solidFill>
                  <a:srgbClr val="BF2E21"/>
                </a:solidFill>
                <a:latin typeface="Calibri Light" panose="020F0302020204030204" pitchFamily="34" charset="0"/>
                <a:cs typeface="Arial"/>
              </a:rPr>
              <a:t>Title:</a:t>
            </a:r>
            <a:br>
              <a:rPr lang="en-US" sz="4000" dirty="0">
                <a:solidFill>
                  <a:srgbClr val="BF2E21"/>
                </a:solidFill>
                <a:latin typeface="Calibri Light" panose="020F0302020204030204" pitchFamily="34" charset="0"/>
                <a:cs typeface="Arial"/>
              </a:rPr>
            </a:br>
            <a:r>
              <a:rPr lang="en-US" sz="4000" dirty="0">
                <a:solidFill>
                  <a:srgbClr val="BF2E21"/>
                </a:solidFill>
                <a:latin typeface="Calibri Light" panose="020F0302020204030204" pitchFamily="34" charset="0"/>
                <a:cs typeface="Arial"/>
              </a:rPr>
              <a:t>Subtitle</a:t>
            </a:r>
            <a:endParaRPr lang="en-US" sz="3200" b="0" dirty="0">
              <a:solidFill>
                <a:srgbClr val="BF2E21"/>
              </a:solidFill>
              <a:latin typeface="Calibri Light" panose="020F0302020204030204" pitchFamily="34" charset="0"/>
            </a:endParaRPr>
          </a:p>
        </p:txBody>
      </p:sp>
      <p:cxnSp>
        <p:nvCxnSpPr>
          <p:cNvPr id="13" name="Straight Connector 12"/>
          <p:cNvCxnSpPr/>
          <p:nvPr/>
        </p:nvCxnSpPr>
        <p:spPr>
          <a:xfrm>
            <a:off x="0" y="1646472"/>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276600"/>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9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18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04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no 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8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NK (no 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3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457200" y="274638"/>
            <a:ext cx="8229599" cy="1143000"/>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06206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Rectangle 4"/>
          <p:cNvSpPr/>
          <p:nvPr/>
        </p:nvSpPr>
        <p:spPr>
          <a:xfrm>
            <a:off x="0" y="3260552"/>
            <a:ext cx="9144000" cy="14638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 name="Straight Connector 5"/>
          <p:cNvCxnSpPr/>
          <p:nvPr/>
        </p:nvCxnSpPr>
        <p:spPr>
          <a:xfrm>
            <a:off x="0" y="4724400"/>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260552"/>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85800" y="3479680"/>
            <a:ext cx="7772400" cy="1025591"/>
          </a:xfrm>
        </p:spPr>
        <p:txBody>
          <a:bodyPr anchor="ctr">
            <a:normAutofit/>
          </a:bodyPr>
          <a:lstStyle>
            <a:lvl1pPr algn="ctr">
              <a:defRPr sz="4400" b="1" cap="none"/>
            </a:lvl1pPr>
          </a:lstStyle>
          <a:p>
            <a:r>
              <a:rPr lang="en-US" dirty="0"/>
              <a:t>Click To Edit Master Title Style</a:t>
            </a:r>
          </a:p>
        </p:txBody>
      </p:sp>
    </p:spTree>
    <p:extLst>
      <p:ext uri="{BB962C8B-B14F-4D97-AF65-F5344CB8AC3E}">
        <p14:creationId xmlns:p14="http://schemas.microsoft.com/office/powerpoint/2010/main" val="899134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8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30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027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277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88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B0556632-0234-1D4B-8BA5-A6D68BC16F0A}"/>
              </a:ext>
            </a:extLst>
          </p:cNvPr>
          <p:cNvSpPr txBox="1"/>
          <p:nvPr userDrawn="1"/>
        </p:nvSpPr>
        <p:spPr>
          <a:xfrm>
            <a:off x="457200" y="6121697"/>
            <a:ext cx="8229600" cy="584775"/>
          </a:xfrm>
          <a:prstGeom prst="rect">
            <a:avLst/>
          </a:prstGeom>
          <a:noFill/>
        </p:spPr>
        <p:txBody>
          <a:bodyPr wrap="square" rtlCol="0">
            <a:spAutoFit/>
          </a:bodyPr>
          <a:lstStyle/>
          <a:p>
            <a:pPr algn="ctr"/>
            <a:r>
              <a:rPr lang="en-US" sz="1400" dirty="0"/>
              <a:t>National Center for Innovation in HIV Care Under HRSA HIV/AIDS Bureau Cooperative Agreement U69HA27176</a:t>
            </a:r>
          </a:p>
          <a:p>
            <a:endParaRPr lang="en-US" dirty="0"/>
          </a:p>
        </p:txBody>
      </p:sp>
    </p:spTree>
    <p:extLst>
      <p:ext uri="{BB962C8B-B14F-4D97-AF65-F5344CB8AC3E}">
        <p14:creationId xmlns:p14="http://schemas.microsoft.com/office/powerpoint/2010/main" val="1831156045"/>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spcBef>
          <a:spcPct val="0"/>
        </a:spcBef>
        <a:buNone/>
        <a:defRPr sz="4000" b="1" kern="1200">
          <a:solidFill>
            <a:srgbClr val="BF2E21"/>
          </a:solidFill>
          <a:effectLst/>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rgbClr val="BF2E21"/>
        </a:buClr>
        <a:buFont typeface="Wingdings" panose="05000000000000000000" pitchFamily="2" charset="2"/>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Clr>
          <a:srgbClr val="BF2E21"/>
        </a:buClr>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Clr>
          <a:srgbClr val="BF2E21"/>
        </a:buClr>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store.samhsa.gov/product/TIP-57-Trauma-Informed-Care-in-Behavioral-Health-Services/SMA14-481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AIDS Service Organizations and Trauma-Informed Care</a:t>
            </a:r>
          </a:p>
        </p:txBody>
      </p:sp>
      <p:sp>
        <p:nvSpPr>
          <p:cNvPr id="3" name="Subtitle 2"/>
          <p:cNvSpPr>
            <a:spLocks noGrp="1"/>
          </p:cNvSpPr>
          <p:nvPr>
            <p:ph type="subTitle" idx="1"/>
          </p:nvPr>
        </p:nvSpPr>
        <p:spPr/>
        <p:txBody>
          <a:bodyPr>
            <a:normAutofit fontScale="47500" lnSpcReduction="20000"/>
          </a:bodyPr>
          <a:lstStyle/>
          <a:p>
            <a:r>
              <a:rPr lang="en-US" dirty="0"/>
              <a:t>Alex S. Keuroghlian MD MPH</a:t>
            </a:r>
          </a:p>
          <a:p>
            <a:r>
              <a:rPr lang="en-US" dirty="0"/>
              <a:t>Director of Education and Training Programs, The Fenway Institute</a:t>
            </a:r>
          </a:p>
          <a:p>
            <a:r>
              <a:rPr lang="en-US" dirty="0"/>
              <a:t>Assistant Professor of Psychiatry, Harvard Medical School</a:t>
            </a:r>
          </a:p>
          <a:p>
            <a:r>
              <a:rPr lang="en-US" dirty="0"/>
              <a:t>Tuesday May 24</a:t>
            </a:r>
            <a:r>
              <a:rPr lang="en-US" baseline="30000" dirty="0"/>
              <a:t>,</a:t>
            </a:r>
            <a:r>
              <a:rPr lang="en-US" dirty="0"/>
              <a:t> 2017</a:t>
            </a:r>
          </a:p>
          <a:p>
            <a:endParaRPr lang="en-US" dirty="0"/>
          </a:p>
          <a:p>
            <a:r>
              <a:rPr lang="en-US" dirty="0"/>
              <a:t>By the National Center for Innovation in HIV Care</a:t>
            </a:r>
          </a:p>
          <a:p>
            <a:r>
              <a:rPr lang="en-US" dirty="0"/>
              <a:t>Under HRSA HIV/AIDS Bureau Cooperative Agreement U69HA27176</a:t>
            </a:r>
          </a:p>
          <a:p>
            <a:endParaRPr lang="en-US" dirty="0"/>
          </a:p>
        </p:txBody>
      </p:sp>
    </p:spTree>
    <p:extLst>
      <p:ext uri="{BB962C8B-B14F-4D97-AF65-F5344CB8AC3E}">
        <p14:creationId xmlns:p14="http://schemas.microsoft.com/office/powerpoint/2010/main" val="317342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and Antiretroviral Adherence</a:t>
            </a:r>
          </a:p>
        </p:txBody>
      </p:sp>
      <p:sp>
        <p:nvSpPr>
          <p:cNvPr id="3" name="Content Placeholder 2"/>
          <p:cNvSpPr>
            <a:spLocks noGrp="1"/>
          </p:cNvSpPr>
          <p:nvPr>
            <p:ph idx="1"/>
          </p:nvPr>
        </p:nvSpPr>
        <p:spPr/>
        <p:txBody>
          <a:bodyPr>
            <a:normAutofit fontScale="92500" lnSpcReduction="10000"/>
          </a:bodyPr>
          <a:lstStyle/>
          <a:p>
            <a:r>
              <a:rPr lang="en-US" dirty="0"/>
              <a:t>Poor adherence to antiretroviral therapy (ART) is correlated with more frequent childhood trauma, sexual abuse before onset of puberty, depression, and PTSD (</a:t>
            </a:r>
            <a:r>
              <a:rPr lang="en-US" dirty="0" err="1"/>
              <a:t>Whetten</a:t>
            </a:r>
            <a:r>
              <a:rPr lang="en-US" dirty="0"/>
              <a:t> et al., 2013; Meade et al., 2009). </a:t>
            </a:r>
          </a:p>
          <a:p>
            <a:r>
              <a:rPr lang="en-US" dirty="0"/>
              <a:t>HIV-positive women with recent trauma are four times more likely to experience ART failure (</a:t>
            </a:r>
            <a:r>
              <a:rPr lang="en-US" dirty="0" err="1"/>
              <a:t>Machtinger</a:t>
            </a:r>
            <a:r>
              <a:rPr lang="en-US" dirty="0"/>
              <a:t> et al., 2012b).</a:t>
            </a:r>
          </a:p>
          <a:p>
            <a:r>
              <a:rPr lang="en-US" dirty="0"/>
              <a:t>Having a history of trauma is also predictive of mortality among PLWH (Pence et al., 2012).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0578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and Antiretroviral Adherence</a:t>
            </a:r>
          </a:p>
        </p:txBody>
      </p:sp>
      <p:sp>
        <p:nvSpPr>
          <p:cNvPr id="3" name="Content Placeholder 2"/>
          <p:cNvSpPr>
            <a:spLocks noGrp="1"/>
          </p:cNvSpPr>
          <p:nvPr>
            <p:ph idx="1"/>
          </p:nvPr>
        </p:nvSpPr>
        <p:spPr/>
        <p:txBody>
          <a:bodyPr>
            <a:normAutofit fontScale="92500" lnSpcReduction="20000"/>
          </a:bodyPr>
          <a:lstStyle/>
          <a:p>
            <a:r>
              <a:rPr lang="en-US" dirty="0"/>
              <a:t>Sexual trauma is associated with greater likelihood of HIV treatment failure. </a:t>
            </a:r>
          </a:p>
          <a:p>
            <a:pPr lvl="1"/>
            <a:r>
              <a:rPr lang="en-US" dirty="0"/>
              <a:t>Traumatic stress adversely impacts the immune system and overall physical and mental well-being (McEwan and </a:t>
            </a:r>
            <a:r>
              <a:rPr lang="en-US" dirty="0" err="1"/>
              <a:t>Seeman</a:t>
            </a:r>
            <a:r>
              <a:rPr lang="en-US" dirty="0"/>
              <a:t>, 1999).</a:t>
            </a:r>
          </a:p>
          <a:p>
            <a:pPr lvl="1"/>
            <a:r>
              <a:rPr lang="en-US" dirty="0"/>
              <a:t>A study with African American men with HIV demonstrated that PTSD correlated with elevated biomarkers of stress, including cortisol and </a:t>
            </a:r>
            <a:r>
              <a:rPr lang="en-US" dirty="0" err="1"/>
              <a:t>catecholamines</a:t>
            </a:r>
            <a:r>
              <a:rPr lang="en-US" dirty="0"/>
              <a:t> (Glover et al., 2013). </a:t>
            </a:r>
          </a:p>
          <a:p>
            <a:pPr lvl="1"/>
            <a:r>
              <a:rPr lang="en-US" dirty="0"/>
              <a:t>PTSD symptom severity and psychological dissociation symptoms are associated with lower ART adherence  (Keuroghlian et al., 2011).</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85830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PTSD and Antiretroviral Adherence</a:t>
            </a:r>
          </a:p>
        </p:txBody>
      </p:sp>
      <p:sp>
        <p:nvSpPr>
          <p:cNvPr id="3" name="Content Placeholder 2"/>
          <p:cNvSpPr>
            <a:spLocks noGrp="1"/>
          </p:cNvSpPr>
          <p:nvPr>
            <p:ph idx="4294967295"/>
          </p:nvPr>
        </p:nvSpPr>
        <p:spPr>
          <a:xfrm>
            <a:off x="527050" y="1518920"/>
            <a:ext cx="7661910" cy="3642359"/>
          </a:xfrm>
          <a:prstGeom prst="rect">
            <a:avLst/>
          </a:prstGeom>
        </p:spPr>
        <p:txBody>
          <a:bodyPr>
            <a:normAutofit fontScale="85000" lnSpcReduction="20000"/>
          </a:bodyPr>
          <a:lstStyle/>
          <a:p>
            <a:r>
              <a:rPr lang="en-US" dirty="0"/>
              <a:t>Recruited individuals with HIV from community-based clinics for cross-sectional study;</a:t>
            </a:r>
          </a:p>
          <a:p>
            <a:r>
              <a:rPr lang="en-US" dirty="0"/>
              <a:t>Self-reported adherence measured with AIDS Clinical Trials Group Adherence Questionnaire;</a:t>
            </a:r>
          </a:p>
          <a:p>
            <a:r>
              <a:rPr lang="en-US" dirty="0"/>
              <a:t>Greater PTSD associated with lower odds of ART adherence even after controlling for depression;</a:t>
            </a:r>
          </a:p>
          <a:p>
            <a:r>
              <a:rPr lang="en-US" dirty="0"/>
              <a:t>PTSD symptoms associated with lower odds of adherence in individuals with high levels of psychological dissociation but not low levels of dissociation.</a:t>
            </a:r>
          </a:p>
          <a:p>
            <a:endParaRPr lang="en-US" dirty="0"/>
          </a:p>
        </p:txBody>
      </p:sp>
      <p:sp>
        <p:nvSpPr>
          <p:cNvPr id="4" name="TextBox 3"/>
          <p:cNvSpPr txBox="1"/>
          <p:nvPr/>
        </p:nvSpPr>
        <p:spPr>
          <a:xfrm>
            <a:off x="5772842" y="5775130"/>
            <a:ext cx="2403899" cy="369332"/>
          </a:xfrm>
          <a:prstGeom prst="rect">
            <a:avLst/>
          </a:prstGeom>
          <a:noFill/>
        </p:spPr>
        <p:txBody>
          <a:bodyPr wrap="square" rtlCol="0">
            <a:spAutoFit/>
          </a:bodyPr>
          <a:lstStyle/>
          <a:p>
            <a:r>
              <a:rPr lang="en-US" dirty="0"/>
              <a:t>Keuroghlian </a:t>
            </a:r>
            <a:r>
              <a:rPr lang="en-US" i="1" dirty="0"/>
              <a:t>et al</a:t>
            </a:r>
            <a:r>
              <a:rPr lang="en-US" dirty="0"/>
              <a:t>., 2011</a:t>
            </a:r>
          </a:p>
        </p:txBody>
      </p:sp>
    </p:spTree>
    <p:extLst>
      <p:ext uri="{BB962C8B-B14F-4D97-AF65-F5344CB8AC3E}">
        <p14:creationId xmlns:p14="http://schemas.microsoft.com/office/powerpoint/2010/main" val="145337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and Antiretroviral Adherence</a:t>
            </a:r>
          </a:p>
        </p:txBody>
      </p:sp>
      <p:pic>
        <p:nvPicPr>
          <p:cNvPr id="5" name="Picture 4"/>
          <p:cNvPicPr>
            <a:picLocks noChangeAspect="1"/>
          </p:cNvPicPr>
          <p:nvPr/>
        </p:nvPicPr>
        <p:blipFill>
          <a:blip r:embed="rId2"/>
          <a:stretch>
            <a:fillRect/>
          </a:stretch>
        </p:blipFill>
        <p:spPr>
          <a:xfrm>
            <a:off x="2302527" y="2072598"/>
            <a:ext cx="4493941" cy="3701134"/>
          </a:xfrm>
          <a:prstGeom prst="rect">
            <a:avLst/>
          </a:prstGeom>
        </p:spPr>
      </p:pic>
      <p:sp>
        <p:nvSpPr>
          <p:cNvPr id="7" name="TextBox 6"/>
          <p:cNvSpPr txBox="1"/>
          <p:nvPr/>
        </p:nvSpPr>
        <p:spPr>
          <a:xfrm>
            <a:off x="3798755" y="5682640"/>
            <a:ext cx="1418726" cy="300082"/>
          </a:xfrm>
          <a:prstGeom prst="rect">
            <a:avLst/>
          </a:prstGeom>
          <a:noFill/>
        </p:spPr>
        <p:txBody>
          <a:bodyPr wrap="square" rtlCol="0">
            <a:spAutoFit/>
          </a:bodyPr>
          <a:lstStyle/>
          <a:p>
            <a:pPr algn="ctr"/>
            <a:r>
              <a:rPr lang="en-US" sz="1350" dirty="0">
                <a:latin typeface="Times New Roman"/>
                <a:cs typeface="Times New Roman"/>
              </a:rPr>
              <a:t>PTSD</a:t>
            </a:r>
          </a:p>
        </p:txBody>
      </p:sp>
      <p:sp>
        <p:nvSpPr>
          <p:cNvPr id="8" name="TextBox 7"/>
          <p:cNvSpPr txBox="1"/>
          <p:nvPr/>
        </p:nvSpPr>
        <p:spPr>
          <a:xfrm>
            <a:off x="1408781" y="1490713"/>
            <a:ext cx="5715000" cy="646331"/>
          </a:xfrm>
          <a:prstGeom prst="rect">
            <a:avLst/>
          </a:prstGeom>
          <a:noFill/>
        </p:spPr>
        <p:txBody>
          <a:bodyPr wrap="square" rtlCol="0">
            <a:spAutoFit/>
          </a:bodyPr>
          <a:lstStyle/>
          <a:p>
            <a:pPr algn="ctr"/>
            <a:r>
              <a:rPr lang="en-US" dirty="0"/>
              <a:t>Interaction Effect of PTSD and Dissociation </a:t>
            </a:r>
          </a:p>
          <a:p>
            <a:pPr algn="ctr"/>
            <a:r>
              <a:rPr lang="en-US" dirty="0"/>
              <a:t>On Antiretroviral Medication Adherence  </a:t>
            </a:r>
          </a:p>
        </p:txBody>
      </p:sp>
      <p:sp>
        <p:nvSpPr>
          <p:cNvPr id="6" name="TextBox 5"/>
          <p:cNvSpPr txBox="1"/>
          <p:nvPr/>
        </p:nvSpPr>
        <p:spPr>
          <a:xfrm>
            <a:off x="5772151" y="5775130"/>
            <a:ext cx="2446432" cy="369332"/>
          </a:xfrm>
          <a:prstGeom prst="rect">
            <a:avLst/>
          </a:prstGeom>
          <a:noFill/>
        </p:spPr>
        <p:txBody>
          <a:bodyPr wrap="square" rtlCol="0">
            <a:spAutoFit/>
          </a:bodyPr>
          <a:lstStyle/>
          <a:p>
            <a:r>
              <a:rPr lang="en-US" dirty="0"/>
              <a:t>Keuroghlian </a:t>
            </a:r>
            <a:r>
              <a:rPr lang="en-US" i="1" dirty="0"/>
              <a:t>et al</a:t>
            </a:r>
            <a:r>
              <a:rPr lang="en-US" dirty="0"/>
              <a:t>., 2011</a:t>
            </a:r>
          </a:p>
        </p:txBody>
      </p:sp>
    </p:spTree>
    <p:extLst>
      <p:ext uri="{BB962C8B-B14F-4D97-AF65-F5344CB8AC3E}">
        <p14:creationId xmlns:p14="http://schemas.microsoft.com/office/powerpoint/2010/main" val="477856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PTSD and Antiretroviral Adherence</a:t>
            </a:r>
          </a:p>
        </p:txBody>
      </p:sp>
      <p:sp>
        <p:nvSpPr>
          <p:cNvPr id="3" name="Content Placeholder 2"/>
          <p:cNvSpPr>
            <a:spLocks noGrp="1"/>
          </p:cNvSpPr>
          <p:nvPr>
            <p:ph idx="4294967295"/>
          </p:nvPr>
        </p:nvSpPr>
        <p:spPr>
          <a:xfrm>
            <a:off x="547370" y="1468120"/>
            <a:ext cx="7583078" cy="4577079"/>
          </a:xfrm>
          <a:prstGeom prst="rect">
            <a:avLst/>
          </a:prstGeom>
        </p:spPr>
        <p:txBody>
          <a:bodyPr>
            <a:normAutofit/>
          </a:bodyPr>
          <a:lstStyle/>
          <a:p>
            <a:r>
              <a:rPr lang="en-US" dirty="0"/>
              <a:t>Importance of psychosocial interventions that target posttraumatic stress symptoms to maximize antiretroviral adherence in community populations;</a:t>
            </a:r>
          </a:p>
          <a:p>
            <a:r>
              <a:rPr lang="en-US" dirty="0"/>
              <a:t>Integration of trauma-focused treatment services into antiretroviral medication management may effectively improve adherence.</a:t>
            </a:r>
          </a:p>
        </p:txBody>
      </p:sp>
    </p:spTree>
    <p:extLst>
      <p:ext uri="{BB962C8B-B14F-4D97-AF65-F5344CB8AC3E}">
        <p14:creationId xmlns:p14="http://schemas.microsoft.com/office/powerpoint/2010/main" val="395712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Bio-behavioral HIV Care</a:t>
            </a:r>
          </a:p>
        </p:txBody>
      </p:sp>
      <p:sp>
        <p:nvSpPr>
          <p:cNvPr id="3" name="Content Placeholder 2"/>
          <p:cNvSpPr>
            <a:spLocks noGrp="1"/>
          </p:cNvSpPr>
          <p:nvPr>
            <p:ph idx="4294967295"/>
          </p:nvPr>
        </p:nvSpPr>
        <p:spPr>
          <a:xfrm>
            <a:off x="628650" y="2057401"/>
            <a:ext cx="7578916" cy="3394472"/>
          </a:xfrm>
          <a:prstGeom prst="rect">
            <a:avLst/>
          </a:prstGeom>
        </p:spPr>
        <p:txBody>
          <a:bodyPr>
            <a:normAutofit fontScale="92500" lnSpcReduction="20000"/>
          </a:bodyPr>
          <a:lstStyle/>
          <a:p>
            <a:r>
              <a:rPr lang="en-US" dirty="0">
                <a:cs typeface="Arial"/>
              </a:rPr>
              <a:t>Tailored behavioral interventions exist for antiretroviral adherence (e.g., Life-Steps; </a:t>
            </a:r>
            <a:r>
              <a:rPr lang="en-US" dirty="0" err="1">
                <a:cs typeface="Arial"/>
              </a:rPr>
              <a:t>Safren</a:t>
            </a:r>
            <a:r>
              <a:rPr lang="en-US" dirty="0">
                <a:cs typeface="Arial"/>
              </a:rPr>
              <a:t> et al., 2001);</a:t>
            </a:r>
          </a:p>
          <a:p>
            <a:r>
              <a:rPr lang="en-US" dirty="0">
                <a:cs typeface="Arial"/>
              </a:rPr>
              <a:t>Combined biomedical and behavioral HIV treatment strategies are optimal;</a:t>
            </a:r>
          </a:p>
          <a:p>
            <a:r>
              <a:rPr lang="en-US" dirty="0">
                <a:cs typeface="Arial"/>
              </a:rPr>
              <a:t>Behavioral health treatments that restructure distressing cognitions can improve self-care and physical health outcomes. </a:t>
            </a:r>
          </a:p>
          <a:p>
            <a:endParaRPr lang="en-US" dirty="0"/>
          </a:p>
        </p:txBody>
      </p:sp>
    </p:spTree>
    <p:extLst>
      <p:ext uri="{BB962C8B-B14F-4D97-AF65-F5344CB8AC3E}">
        <p14:creationId xmlns:p14="http://schemas.microsoft.com/office/powerpoint/2010/main" val="414211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Substance Use and Posttraumatic Stress</a:t>
            </a:r>
          </a:p>
        </p:txBody>
      </p:sp>
      <p:sp>
        <p:nvSpPr>
          <p:cNvPr id="3" name="Content Placeholder 2"/>
          <p:cNvSpPr>
            <a:spLocks noGrp="1"/>
          </p:cNvSpPr>
          <p:nvPr>
            <p:ph idx="4294967295"/>
          </p:nvPr>
        </p:nvSpPr>
        <p:spPr>
          <a:xfrm>
            <a:off x="338047" y="1579880"/>
            <a:ext cx="4766310" cy="4587240"/>
          </a:xfrm>
          <a:prstGeom prst="rect">
            <a:avLst/>
          </a:prstGeom>
        </p:spPr>
        <p:txBody>
          <a:bodyPr>
            <a:normAutofit fontScale="85000" lnSpcReduction="20000"/>
          </a:bodyPr>
          <a:lstStyle/>
          <a:p>
            <a:r>
              <a:rPr lang="en-US" dirty="0"/>
              <a:t>Co-occurrence of substance use disorders (SUDs) with posttraumatic stress symptoms is highly prevalent:</a:t>
            </a:r>
          </a:p>
          <a:p>
            <a:pPr lvl="1"/>
            <a:r>
              <a:rPr lang="en-US" dirty="0"/>
              <a:t>Associated with increased treatment costs, decreased treatment adherence, and worse physical and mental health outcomes (McCauley et al, 2012);</a:t>
            </a:r>
          </a:p>
          <a:p>
            <a:r>
              <a:rPr lang="en-US" dirty="0"/>
              <a:t>Substance use is a common avoidance strategy for posttraumatic stress.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83" y="2107873"/>
            <a:ext cx="3998939" cy="2662430"/>
          </a:xfrm>
          <a:prstGeom prst="rect">
            <a:avLst/>
          </a:prstGeom>
        </p:spPr>
      </p:pic>
    </p:spTree>
    <p:extLst>
      <p:ext uri="{BB962C8B-B14F-4D97-AF65-F5344CB8AC3E}">
        <p14:creationId xmlns:p14="http://schemas.microsoft.com/office/powerpoint/2010/main" val="424591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Trauma-Informed Care</a:t>
            </a:r>
          </a:p>
        </p:txBody>
      </p:sp>
      <p:sp>
        <p:nvSpPr>
          <p:cNvPr id="3" name="Content Placeholder 2"/>
          <p:cNvSpPr>
            <a:spLocks noGrp="1"/>
          </p:cNvSpPr>
          <p:nvPr>
            <p:ph idx="1"/>
          </p:nvPr>
        </p:nvSpPr>
        <p:spPr/>
        <p:txBody>
          <a:bodyPr>
            <a:normAutofit lnSpcReduction="10000"/>
          </a:bodyPr>
          <a:lstStyle/>
          <a:p>
            <a:r>
              <a:rPr lang="en-US" dirty="0"/>
              <a:t>According to the Substance Abuse and Mental Health Services Administration (SAMHSA, 2014), a trauma-informed service organization: </a:t>
            </a:r>
          </a:p>
          <a:p>
            <a:pPr lvl="1"/>
            <a:r>
              <a:rPr lang="en-US" dirty="0"/>
              <a:t>Realizes widespread impact of trauma and understands potential paths for recovery;</a:t>
            </a:r>
          </a:p>
          <a:p>
            <a:pPr lvl="1"/>
            <a:r>
              <a:rPr lang="en-US" dirty="0"/>
              <a:t>Recognizes signs and symptoms of trauma in clients, staff, and others involved with the system;</a:t>
            </a:r>
          </a:p>
          <a:p>
            <a:pPr lvl="1"/>
            <a:r>
              <a:rPr lang="en-US" dirty="0"/>
              <a:t>Responds by fully integrating knowledge about trauma into policies, procedures, and practices; </a:t>
            </a:r>
          </a:p>
          <a:p>
            <a:pPr lvl="1"/>
            <a:r>
              <a:rPr lang="en-US" dirty="0"/>
              <a:t>Seeks to actively resist re-traumatization.</a:t>
            </a:r>
          </a:p>
          <a:p>
            <a:endParaRPr lang="en-US" dirty="0"/>
          </a:p>
        </p:txBody>
      </p:sp>
    </p:spTree>
    <p:extLst>
      <p:ext uri="{BB962C8B-B14F-4D97-AF65-F5344CB8AC3E}">
        <p14:creationId xmlns:p14="http://schemas.microsoft.com/office/powerpoint/2010/main" val="341287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Trauma-Informed Care: An Emerging National Priority</a:t>
            </a:r>
          </a:p>
        </p:txBody>
      </p:sp>
      <p:sp>
        <p:nvSpPr>
          <p:cNvPr id="3" name="Content Placeholder 2"/>
          <p:cNvSpPr>
            <a:spLocks noGrp="1"/>
          </p:cNvSpPr>
          <p:nvPr>
            <p:ph idx="1"/>
          </p:nvPr>
        </p:nvSpPr>
        <p:spPr/>
        <p:txBody>
          <a:bodyPr>
            <a:normAutofit fontScale="92500" lnSpcReduction="20000"/>
          </a:bodyPr>
          <a:lstStyle/>
          <a:p>
            <a:r>
              <a:rPr lang="en-US" dirty="0"/>
              <a:t>Emergence of several evidence-informed treatments designed to improve posttraumatic stress symptoms (</a:t>
            </a:r>
            <a:r>
              <a:rPr lang="en-US" dirty="0" err="1"/>
              <a:t>Brezing</a:t>
            </a:r>
            <a:r>
              <a:rPr lang="en-US" dirty="0"/>
              <a:t> and </a:t>
            </a:r>
            <a:r>
              <a:rPr lang="en-US" dirty="0" err="1"/>
              <a:t>Freudenreich</a:t>
            </a:r>
            <a:r>
              <a:rPr lang="en-US" dirty="0"/>
              <a:t>, 2015).</a:t>
            </a:r>
          </a:p>
          <a:p>
            <a:r>
              <a:rPr lang="en-US" dirty="0"/>
              <a:t>Implementation of these strategies to target effects of trauma on health has been inconsistent, including at ASOs.</a:t>
            </a:r>
          </a:p>
          <a:p>
            <a:r>
              <a:rPr lang="en-US" dirty="0"/>
              <a:t>This issue has recently gained more national prioritization with increasing concerns about consequences of posttraumatic stress among veterans.</a:t>
            </a:r>
          </a:p>
          <a:p>
            <a:endParaRPr lang="en-US" dirty="0"/>
          </a:p>
          <a:p>
            <a:endParaRPr lang="en-US" dirty="0"/>
          </a:p>
        </p:txBody>
      </p:sp>
    </p:spTree>
    <p:extLst>
      <p:ext uri="{BB962C8B-B14F-4D97-AF65-F5344CB8AC3E}">
        <p14:creationId xmlns:p14="http://schemas.microsoft.com/office/powerpoint/2010/main" val="3089119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Care for PLWH</a:t>
            </a:r>
          </a:p>
        </p:txBody>
      </p:sp>
      <p:sp>
        <p:nvSpPr>
          <p:cNvPr id="3" name="Content Placeholder 2"/>
          <p:cNvSpPr>
            <a:spLocks noGrp="1"/>
          </p:cNvSpPr>
          <p:nvPr>
            <p:ph idx="1"/>
          </p:nvPr>
        </p:nvSpPr>
        <p:spPr/>
        <p:txBody>
          <a:bodyPr>
            <a:normAutofit fontScale="85000" lnSpcReduction="20000"/>
          </a:bodyPr>
          <a:lstStyle/>
          <a:p>
            <a:r>
              <a:rPr lang="en-US" dirty="0"/>
              <a:t>Trauma-informed approach should incorporate the following (</a:t>
            </a:r>
            <a:r>
              <a:rPr lang="en-US" dirty="0" err="1"/>
              <a:t>Brezing</a:t>
            </a:r>
            <a:r>
              <a:rPr lang="en-US" dirty="0"/>
              <a:t> and </a:t>
            </a:r>
            <a:r>
              <a:rPr lang="en-US" dirty="0" err="1"/>
              <a:t>Freudenreich</a:t>
            </a:r>
            <a:r>
              <a:rPr lang="en-US" dirty="0"/>
              <a:t>, 2015): </a:t>
            </a:r>
          </a:p>
          <a:p>
            <a:pPr lvl="1"/>
            <a:r>
              <a:rPr lang="en-US" dirty="0"/>
              <a:t>A trauma-sensitive practice environment</a:t>
            </a:r>
          </a:p>
          <a:p>
            <a:pPr lvl="2"/>
            <a:r>
              <a:rPr lang="en-US" dirty="0"/>
              <a:t>Trainings to ensure a sense of safety in all patient interactions with staff members, including physicians, clinical, and administrative staff.</a:t>
            </a:r>
          </a:p>
          <a:p>
            <a:pPr lvl="1"/>
            <a:r>
              <a:rPr lang="en-US" dirty="0"/>
              <a:t>Identification of trauma and its mediators</a:t>
            </a:r>
          </a:p>
          <a:p>
            <a:pPr lvl="2"/>
            <a:r>
              <a:rPr lang="en-US" dirty="0"/>
              <a:t>Sequelae of posttraumatic stress, including poor adherence to treatment and high-risk behaviors. </a:t>
            </a:r>
          </a:p>
          <a:p>
            <a:pPr lvl="1"/>
            <a:r>
              <a:rPr lang="en-US" dirty="0"/>
              <a:t>Education for PLWH about connection between trauma and its negative behavioral and physical health outcomes</a:t>
            </a:r>
          </a:p>
          <a:p>
            <a:pPr lvl="1"/>
            <a:r>
              <a:rPr lang="en-US" dirty="0"/>
              <a:t>Linkage to suitable resources and referrals for more specialized treatment as needed </a:t>
            </a:r>
          </a:p>
          <a:p>
            <a:endParaRPr lang="en-US" dirty="0"/>
          </a:p>
        </p:txBody>
      </p:sp>
    </p:spTree>
    <p:extLst>
      <p:ext uri="{BB962C8B-B14F-4D97-AF65-F5344CB8AC3E}">
        <p14:creationId xmlns:p14="http://schemas.microsoft.com/office/powerpoint/2010/main" val="2215370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r>
              <a:rPr lang="en-US" i="1" dirty="0"/>
              <a:t>By the end of this session, learners will be able to:</a:t>
            </a:r>
            <a:endParaRPr lang="en-US" dirty="0"/>
          </a:p>
          <a:p>
            <a:pPr lvl="1"/>
            <a:r>
              <a:rPr lang="en-US" dirty="0"/>
              <a:t>Understand the disproportionate prevalence of trauma- and stress-related disorders among people living with HIV.</a:t>
            </a:r>
          </a:p>
          <a:p>
            <a:pPr lvl="1"/>
            <a:r>
              <a:rPr lang="en-US" dirty="0"/>
              <a:t>Describe the relationship of trauma to decreased engagement in HIV care services.</a:t>
            </a:r>
          </a:p>
          <a:p>
            <a:pPr lvl="1"/>
            <a:r>
              <a:rPr lang="en-US" dirty="0"/>
              <a:t>Apply best practices in trauma-informed care to improve engagement of clients in HIV care services.</a:t>
            </a:r>
          </a:p>
        </p:txBody>
      </p:sp>
    </p:spTree>
    <p:extLst>
      <p:ext uri="{BB962C8B-B14F-4D97-AF65-F5344CB8AC3E}">
        <p14:creationId xmlns:p14="http://schemas.microsoft.com/office/powerpoint/2010/main" val="1190931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Integrated Treatment for Addictions and Trauma</a:t>
            </a:r>
          </a:p>
        </p:txBody>
      </p:sp>
      <p:sp>
        <p:nvSpPr>
          <p:cNvPr id="3" name="Content Placeholder 2"/>
          <p:cNvSpPr>
            <a:spLocks noGrp="1"/>
          </p:cNvSpPr>
          <p:nvPr>
            <p:ph idx="4294967295"/>
          </p:nvPr>
        </p:nvSpPr>
        <p:spPr>
          <a:xfrm>
            <a:off x="364490" y="1397001"/>
            <a:ext cx="8332470" cy="2961639"/>
          </a:xfrm>
          <a:prstGeom prst="rect">
            <a:avLst/>
          </a:prstGeom>
        </p:spPr>
        <p:txBody>
          <a:bodyPr>
            <a:normAutofit fontScale="85000" lnSpcReduction="20000"/>
          </a:bodyPr>
          <a:lstStyle/>
          <a:p>
            <a:r>
              <a:rPr lang="en-US" dirty="0"/>
              <a:t>Recent shift in focus toward trauma-informed care created a favorable environment in community SUD treatment settings for evidence-based integrated therapies that also target trauma and stress (Killeen et al., 2015; McGovern et al., 2015; Roberts et al., 2015; Institute of Medicine, 2008). </a:t>
            </a:r>
          </a:p>
          <a:p>
            <a:r>
              <a:rPr lang="en-US" dirty="0"/>
              <a:t>Integrated treatments for SUDs and posttraumatic stress are well tolerated and improve both SUDs and PTSD.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6924" y="4189029"/>
            <a:ext cx="2851900" cy="1998411"/>
          </a:xfrm>
          <a:prstGeom prst="rect">
            <a:avLst/>
          </a:prstGeom>
        </p:spPr>
      </p:pic>
    </p:spTree>
    <p:extLst>
      <p:ext uri="{BB962C8B-B14F-4D97-AF65-F5344CB8AC3E}">
        <p14:creationId xmlns:p14="http://schemas.microsoft.com/office/powerpoint/2010/main" val="400938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Center for Trauma-Informed Care</a:t>
            </a:r>
          </a:p>
        </p:txBody>
      </p:sp>
      <p:sp>
        <p:nvSpPr>
          <p:cNvPr id="3" name="Content Placeholder 2"/>
          <p:cNvSpPr>
            <a:spLocks noGrp="1"/>
          </p:cNvSpPr>
          <p:nvPr>
            <p:ph idx="1"/>
          </p:nvPr>
        </p:nvSpPr>
        <p:spPr/>
        <p:txBody>
          <a:bodyPr>
            <a:normAutofit fontScale="92500" lnSpcReduction="10000"/>
          </a:bodyPr>
          <a:lstStyle/>
          <a:p>
            <a:r>
              <a:rPr lang="en-US" dirty="0"/>
              <a:t>In 2005, SAMHSA developed the National Center for Trauma Informed Care</a:t>
            </a:r>
          </a:p>
          <a:p>
            <a:pPr lvl="1"/>
            <a:r>
              <a:rPr lang="en-US" dirty="0"/>
              <a:t>Promotes awareness and implementation of best practices</a:t>
            </a:r>
          </a:p>
          <a:p>
            <a:pPr lvl="1"/>
            <a:r>
              <a:rPr lang="en-US" dirty="0"/>
              <a:t>Disseminates resources for and referrals for trauma-focused treatments</a:t>
            </a:r>
          </a:p>
          <a:p>
            <a:pPr lvl="1"/>
            <a:r>
              <a:rPr lang="en-US" dirty="0"/>
              <a:t>Defines trauma-informed care as an organizational approach rooted in principles that focus on being mindful of and responding to people who have experienced or may be at risk of trauma; rather than a particular set of rigid procedures </a:t>
            </a:r>
          </a:p>
          <a:p>
            <a:pPr lvl="1"/>
            <a:endParaRPr lang="en-US" dirty="0"/>
          </a:p>
          <a:p>
            <a:endParaRPr lang="en-US" dirty="0"/>
          </a:p>
        </p:txBody>
      </p:sp>
      <p:sp>
        <p:nvSpPr>
          <p:cNvPr id="4" name="TextBox 3"/>
          <p:cNvSpPr txBox="1"/>
          <p:nvPr/>
        </p:nvSpPr>
        <p:spPr>
          <a:xfrm>
            <a:off x="6334699" y="5860973"/>
            <a:ext cx="1883884" cy="369332"/>
          </a:xfrm>
          <a:prstGeom prst="rect">
            <a:avLst/>
          </a:prstGeom>
          <a:noFill/>
        </p:spPr>
        <p:txBody>
          <a:bodyPr wrap="square" rtlCol="0">
            <a:spAutoFit/>
          </a:bodyPr>
          <a:lstStyle/>
          <a:p>
            <a:r>
              <a:rPr lang="en-US" dirty="0"/>
              <a:t>SAMHSA, 2014</a:t>
            </a:r>
          </a:p>
        </p:txBody>
      </p:sp>
    </p:spTree>
    <p:extLst>
      <p:ext uri="{BB962C8B-B14F-4D97-AF65-F5344CB8AC3E}">
        <p14:creationId xmlns:p14="http://schemas.microsoft.com/office/powerpoint/2010/main" val="4139057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Service Environment</a:t>
            </a:r>
          </a:p>
        </p:txBody>
      </p:sp>
      <p:sp>
        <p:nvSpPr>
          <p:cNvPr id="3" name="Content Placeholder 2"/>
          <p:cNvSpPr>
            <a:spLocks noGrp="1"/>
          </p:cNvSpPr>
          <p:nvPr>
            <p:ph idx="1"/>
          </p:nvPr>
        </p:nvSpPr>
        <p:spPr/>
        <p:txBody>
          <a:bodyPr>
            <a:normAutofit fontScale="92500" lnSpcReduction="20000"/>
          </a:bodyPr>
          <a:lstStyle/>
          <a:p>
            <a:r>
              <a:rPr lang="en-US" dirty="0"/>
              <a:t>Priority is to promote a sense of safety</a:t>
            </a:r>
          </a:p>
          <a:p>
            <a:r>
              <a:rPr lang="en-US" dirty="0"/>
              <a:t>Prior traumatic experiences influence reaction in subsequent interactions, such as the process of seeking care</a:t>
            </a:r>
          </a:p>
          <a:p>
            <a:r>
              <a:rPr lang="en-US" dirty="0"/>
              <a:t>A history of interpersonal trauma can contribute to mistrust of caretakers and increased likelihood of being re-traumatized. </a:t>
            </a:r>
          </a:p>
          <a:p>
            <a:r>
              <a:rPr lang="en-US" dirty="0"/>
              <a:t>Retention in care for PLWH trauma histories requires engagement through collaboration, transparency, trust, and consistent supportiveness. </a:t>
            </a:r>
          </a:p>
        </p:txBody>
      </p:sp>
      <p:sp>
        <p:nvSpPr>
          <p:cNvPr id="5" name="TextBox 4"/>
          <p:cNvSpPr txBox="1"/>
          <p:nvPr/>
        </p:nvSpPr>
        <p:spPr>
          <a:xfrm>
            <a:off x="5089793" y="5739788"/>
            <a:ext cx="3437262" cy="369332"/>
          </a:xfrm>
          <a:prstGeom prst="rect">
            <a:avLst/>
          </a:prstGeom>
          <a:noFill/>
        </p:spPr>
        <p:txBody>
          <a:bodyPr wrap="square" rtlCol="0">
            <a:spAutoFit/>
          </a:bodyPr>
          <a:lstStyle/>
          <a:p>
            <a:r>
              <a:rPr lang="en-US" dirty="0" err="1"/>
              <a:t>Brezing</a:t>
            </a:r>
            <a:r>
              <a:rPr lang="en-US" dirty="0"/>
              <a:t> and </a:t>
            </a:r>
            <a:r>
              <a:rPr lang="en-US" dirty="0" err="1"/>
              <a:t>Freudenreich</a:t>
            </a:r>
            <a:r>
              <a:rPr lang="en-US" dirty="0"/>
              <a:t>, 2015</a:t>
            </a:r>
          </a:p>
        </p:txBody>
      </p:sp>
    </p:spTree>
    <p:extLst>
      <p:ext uri="{BB962C8B-B14F-4D97-AF65-F5344CB8AC3E}">
        <p14:creationId xmlns:p14="http://schemas.microsoft.com/office/powerpoint/2010/main" val="2630741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Screening for and Identifying Trauma and Its Mediators</a:t>
            </a:r>
          </a:p>
        </p:txBody>
      </p:sp>
      <p:sp>
        <p:nvSpPr>
          <p:cNvPr id="3" name="Content Placeholder 2"/>
          <p:cNvSpPr>
            <a:spLocks noGrp="1"/>
          </p:cNvSpPr>
          <p:nvPr>
            <p:ph idx="1"/>
          </p:nvPr>
        </p:nvSpPr>
        <p:spPr/>
        <p:txBody>
          <a:bodyPr>
            <a:normAutofit fontScale="92500" lnSpcReduction="10000"/>
          </a:bodyPr>
          <a:lstStyle/>
          <a:p>
            <a:r>
              <a:rPr lang="en-US" dirty="0"/>
              <a:t>Screening all PLWH for a trauma history</a:t>
            </a:r>
          </a:p>
          <a:p>
            <a:pPr lvl="1"/>
            <a:r>
              <a:rPr lang="en-US"/>
              <a:t>Extra attentiveness for subpopulations at even higher risk of trauma, who may have heightened sensitivity.</a:t>
            </a:r>
          </a:p>
          <a:p>
            <a:pPr lvl="1"/>
            <a:r>
              <a:rPr lang="en-US"/>
              <a:t>Screening </a:t>
            </a:r>
            <a:r>
              <a:rPr lang="en-US" dirty="0"/>
              <a:t>for intimate partner violence. </a:t>
            </a:r>
          </a:p>
          <a:p>
            <a:r>
              <a:rPr lang="en-US" dirty="0"/>
              <a:t>If trauma is identified, care team ought to assess specifically for posttraumatic stress symptoms</a:t>
            </a:r>
          </a:p>
          <a:p>
            <a:pPr lvl="1"/>
            <a:r>
              <a:rPr lang="en-US" dirty="0"/>
              <a:t>Hypervigilance; avoidance, numbing, re-experiencing through intrusive thoughts, flashbacks, nightmares; psychological dissociation, including amnesia, depersonalization, and </a:t>
            </a:r>
            <a:r>
              <a:rPr lang="en-US" dirty="0" err="1"/>
              <a:t>derealization</a:t>
            </a:r>
            <a:r>
              <a:rPr lang="en-US" dirty="0"/>
              <a:t>. </a:t>
            </a:r>
          </a:p>
        </p:txBody>
      </p:sp>
      <p:sp>
        <p:nvSpPr>
          <p:cNvPr id="4" name="TextBox 3"/>
          <p:cNvSpPr txBox="1"/>
          <p:nvPr/>
        </p:nvSpPr>
        <p:spPr>
          <a:xfrm>
            <a:off x="5089793" y="5739788"/>
            <a:ext cx="3437262" cy="369332"/>
          </a:xfrm>
          <a:prstGeom prst="rect">
            <a:avLst/>
          </a:prstGeom>
          <a:noFill/>
        </p:spPr>
        <p:txBody>
          <a:bodyPr wrap="square" rtlCol="0">
            <a:spAutoFit/>
          </a:bodyPr>
          <a:lstStyle/>
          <a:p>
            <a:r>
              <a:rPr lang="en-US" dirty="0" err="1"/>
              <a:t>Brezing</a:t>
            </a:r>
            <a:r>
              <a:rPr lang="en-US" dirty="0"/>
              <a:t> and </a:t>
            </a:r>
            <a:r>
              <a:rPr lang="en-US" dirty="0" err="1"/>
              <a:t>Freudenreich</a:t>
            </a:r>
            <a:r>
              <a:rPr lang="en-US" dirty="0"/>
              <a:t>, 2015</a:t>
            </a:r>
          </a:p>
        </p:txBody>
      </p:sp>
    </p:spTree>
    <p:extLst>
      <p:ext uri="{BB962C8B-B14F-4D97-AF65-F5344CB8AC3E}">
        <p14:creationId xmlns:p14="http://schemas.microsoft.com/office/powerpoint/2010/main" val="3797449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3281"/>
            <a:ext cx="8229599" cy="672813"/>
          </a:xfrm>
        </p:spPr>
        <p:txBody>
          <a:bodyPr>
            <a:normAutofit fontScale="90000"/>
          </a:bodyPr>
          <a:lstStyle/>
          <a:p>
            <a:r>
              <a:rPr lang="en-US"/>
              <a:t>The </a:t>
            </a:r>
            <a:r>
              <a:rPr lang="en-US" dirty="0"/>
              <a:t>Primary Care PTSD Screen (PC-PTSD)</a:t>
            </a:r>
          </a:p>
        </p:txBody>
      </p:sp>
      <p:pic>
        <p:nvPicPr>
          <p:cNvPr id="4" name="Picture 3"/>
          <p:cNvPicPr>
            <a:picLocks noChangeAspect="1"/>
          </p:cNvPicPr>
          <p:nvPr/>
        </p:nvPicPr>
        <p:blipFill>
          <a:blip r:embed="rId2"/>
          <a:stretch>
            <a:fillRect/>
          </a:stretch>
        </p:blipFill>
        <p:spPr>
          <a:xfrm>
            <a:off x="2429111" y="1306953"/>
            <a:ext cx="4203046" cy="4906560"/>
          </a:xfrm>
          <a:prstGeom prst="rect">
            <a:avLst/>
          </a:prstGeom>
        </p:spPr>
      </p:pic>
      <p:sp>
        <p:nvSpPr>
          <p:cNvPr id="5" name="TextBox 4"/>
          <p:cNvSpPr txBox="1"/>
          <p:nvPr/>
        </p:nvSpPr>
        <p:spPr>
          <a:xfrm>
            <a:off x="6841475" y="5883010"/>
            <a:ext cx="2104221" cy="369332"/>
          </a:xfrm>
          <a:prstGeom prst="rect">
            <a:avLst/>
          </a:prstGeom>
          <a:noFill/>
        </p:spPr>
        <p:txBody>
          <a:bodyPr wrap="square" rtlCol="0">
            <a:spAutoFit/>
          </a:bodyPr>
          <a:lstStyle/>
          <a:p>
            <a:r>
              <a:rPr lang="en-US"/>
              <a:t>SAMHSA, 2014</a:t>
            </a:r>
          </a:p>
        </p:txBody>
      </p:sp>
    </p:spTree>
    <p:extLst>
      <p:ext uri="{BB962C8B-B14F-4D97-AF65-F5344CB8AC3E}">
        <p14:creationId xmlns:p14="http://schemas.microsoft.com/office/powerpoint/2010/main" val="797242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Intimate Partner Violence Screening Tool</a:t>
            </a:r>
          </a:p>
        </p:txBody>
      </p:sp>
      <p:pic>
        <p:nvPicPr>
          <p:cNvPr id="4" name="Picture 3"/>
          <p:cNvPicPr>
            <a:picLocks noChangeAspect="1"/>
          </p:cNvPicPr>
          <p:nvPr/>
        </p:nvPicPr>
        <p:blipFill>
          <a:blip r:embed="rId2"/>
          <a:stretch>
            <a:fillRect/>
          </a:stretch>
        </p:blipFill>
        <p:spPr>
          <a:xfrm>
            <a:off x="1656585" y="1682046"/>
            <a:ext cx="5675907" cy="4145880"/>
          </a:xfrm>
          <a:prstGeom prst="rect">
            <a:avLst/>
          </a:prstGeom>
        </p:spPr>
      </p:pic>
      <p:sp>
        <p:nvSpPr>
          <p:cNvPr id="5" name="TextBox 4"/>
          <p:cNvSpPr txBox="1"/>
          <p:nvPr/>
        </p:nvSpPr>
        <p:spPr>
          <a:xfrm>
            <a:off x="6841475" y="5883010"/>
            <a:ext cx="2104221" cy="369332"/>
          </a:xfrm>
          <a:prstGeom prst="rect">
            <a:avLst/>
          </a:prstGeom>
          <a:noFill/>
        </p:spPr>
        <p:txBody>
          <a:bodyPr wrap="square" rtlCol="0">
            <a:spAutoFit/>
          </a:bodyPr>
          <a:lstStyle/>
          <a:p>
            <a:r>
              <a:rPr lang="en-US"/>
              <a:t>SAMHSA, 2014</a:t>
            </a:r>
          </a:p>
        </p:txBody>
      </p:sp>
    </p:spTree>
    <p:extLst>
      <p:ext uri="{BB962C8B-B14F-4D97-AF65-F5344CB8AC3E}">
        <p14:creationId xmlns:p14="http://schemas.microsoft.com/office/powerpoint/2010/main" val="1387151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5315"/>
            <a:ext cx="8229599" cy="639762"/>
          </a:xfrm>
        </p:spPr>
        <p:txBody>
          <a:bodyPr>
            <a:normAutofit fontScale="90000"/>
          </a:bodyPr>
          <a:lstStyle/>
          <a:p>
            <a:r>
              <a:rPr lang="en-US"/>
              <a:t>The PTSD Checklist</a:t>
            </a:r>
          </a:p>
        </p:txBody>
      </p:sp>
      <p:pic>
        <p:nvPicPr>
          <p:cNvPr id="4" name="Picture 3"/>
          <p:cNvPicPr>
            <a:picLocks noChangeAspect="1"/>
          </p:cNvPicPr>
          <p:nvPr/>
        </p:nvPicPr>
        <p:blipFill>
          <a:blip r:embed="rId2"/>
          <a:stretch>
            <a:fillRect/>
          </a:stretch>
        </p:blipFill>
        <p:spPr>
          <a:xfrm>
            <a:off x="4296581" y="113515"/>
            <a:ext cx="4439798" cy="6104723"/>
          </a:xfrm>
          <a:prstGeom prst="rect">
            <a:avLst/>
          </a:prstGeom>
        </p:spPr>
      </p:pic>
      <p:sp>
        <p:nvSpPr>
          <p:cNvPr id="5" name="TextBox 4"/>
          <p:cNvSpPr txBox="1"/>
          <p:nvPr/>
        </p:nvSpPr>
        <p:spPr>
          <a:xfrm>
            <a:off x="6841475" y="6202501"/>
            <a:ext cx="2104221" cy="369332"/>
          </a:xfrm>
          <a:prstGeom prst="rect">
            <a:avLst/>
          </a:prstGeom>
          <a:noFill/>
        </p:spPr>
        <p:txBody>
          <a:bodyPr wrap="square" rtlCol="0">
            <a:spAutoFit/>
          </a:bodyPr>
          <a:lstStyle/>
          <a:p>
            <a:r>
              <a:rPr lang="en-US"/>
              <a:t>SAMHSA, 2014</a:t>
            </a:r>
          </a:p>
        </p:txBody>
      </p:sp>
    </p:spTree>
    <p:extLst>
      <p:ext uri="{BB962C8B-B14F-4D97-AF65-F5344CB8AC3E}">
        <p14:creationId xmlns:p14="http://schemas.microsoft.com/office/powerpoint/2010/main" val="481367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Screening for Mediators and Sequelae of Trauma</a:t>
            </a:r>
          </a:p>
        </p:txBody>
      </p:sp>
      <p:sp>
        <p:nvSpPr>
          <p:cNvPr id="3" name="Content Placeholder 2"/>
          <p:cNvSpPr>
            <a:spLocks noGrp="1"/>
          </p:cNvSpPr>
          <p:nvPr>
            <p:ph idx="1"/>
          </p:nvPr>
        </p:nvSpPr>
        <p:spPr/>
        <p:txBody>
          <a:bodyPr>
            <a:normAutofit/>
          </a:bodyPr>
          <a:lstStyle/>
          <a:p>
            <a:r>
              <a:rPr lang="en-US" dirty="0"/>
              <a:t>Screening for high-risk behaviors, inadequate medication adherence, and poor health outcomes. </a:t>
            </a:r>
          </a:p>
          <a:p>
            <a:pPr lvl="1"/>
            <a:r>
              <a:rPr lang="en-US" dirty="0"/>
              <a:t>Incorporated into the treatment plan for proactive intervention.</a:t>
            </a:r>
          </a:p>
          <a:p>
            <a:r>
              <a:rPr lang="en-US" dirty="0"/>
              <a:t>For PLWH with negative trauma screening results, primary prevention through education about increased risk of traumatization</a:t>
            </a:r>
          </a:p>
          <a:p>
            <a:endParaRPr lang="en-US" dirty="0"/>
          </a:p>
        </p:txBody>
      </p:sp>
      <p:sp>
        <p:nvSpPr>
          <p:cNvPr id="4" name="TextBox 3"/>
          <p:cNvSpPr txBox="1"/>
          <p:nvPr/>
        </p:nvSpPr>
        <p:spPr>
          <a:xfrm>
            <a:off x="5453353" y="5772839"/>
            <a:ext cx="3437262" cy="369332"/>
          </a:xfrm>
          <a:prstGeom prst="rect">
            <a:avLst/>
          </a:prstGeom>
          <a:noFill/>
        </p:spPr>
        <p:txBody>
          <a:bodyPr wrap="square" rtlCol="0">
            <a:spAutoFit/>
          </a:bodyPr>
          <a:lstStyle/>
          <a:p>
            <a:r>
              <a:rPr lang="en-US" dirty="0" err="1"/>
              <a:t>Brezing</a:t>
            </a:r>
            <a:r>
              <a:rPr lang="en-US" dirty="0"/>
              <a:t> and </a:t>
            </a:r>
            <a:r>
              <a:rPr lang="en-US" dirty="0" err="1"/>
              <a:t>Freudenreich</a:t>
            </a:r>
            <a:r>
              <a:rPr lang="en-US" dirty="0"/>
              <a:t>, 2015</a:t>
            </a:r>
          </a:p>
        </p:txBody>
      </p:sp>
    </p:spTree>
    <p:extLst>
      <p:ext uri="{BB962C8B-B14F-4D97-AF65-F5344CB8AC3E}">
        <p14:creationId xmlns:p14="http://schemas.microsoft.com/office/powerpoint/2010/main" val="57494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Educating Clients about Trauma and HIV</a:t>
            </a:r>
          </a:p>
        </p:txBody>
      </p:sp>
      <p:sp>
        <p:nvSpPr>
          <p:cNvPr id="3" name="Content Placeholder 2"/>
          <p:cNvSpPr>
            <a:spLocks noGrp="1"/>
          </p:cNvSpPr>
          <p:nvPr>
            <p:ph idx="1"/>
          </p:nvPr>
        </p:nvSpPr>
        <p:spPr/>
        <p:txBody>
          <a:bodyPr/>
          <a:lstStyle/>
          <a:p>
            <a:r>
              <a:rPr lang="en-US" dirty="0"/>
              <a:t>Understanding the relationship of trauma to poor health outcomes is critical for PLWH</a:t>
            </a:r>
          </a:p>
          <a:p>
            <a:r>
              <a:rPr lang="en-US" dirty="0"/>
              <a:t>Helps cultivate insight about how prior traumatic experiences influence current health behaviors</a:t>
            </a:r>
          </a:p>
        </p:txBody>
      </p:sp>
    </p:spTree>
    <p:extLst>
      <p:ext uri="{BB962C8B-B14F-4D97-AF65-F5344CB8AC3E}">
        <p14:creationId xmlns:p14="http://schemas.microsoft.com/office/powerpoint/2010/main" val="998266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Educating Clients about Trauma and HIV</a:t>
            </a:r>
          </a:p>
        </p:txBody>
      </p:sp>
      <p:sp>
        <p:nvSpPr>
          <p:cNvPr id="3" name="Content Placeholder 2"/>
          <p:cNvSpPr>
            <a:spLocks noGrp="1"/>
          </p:cNvSpPr>
          <p:nvPr>
            <p:ph idx="1"/>
          </p:nvPr>
        </p:nvSpPr>
        <p:spPr/>
        <p:txBody>
          <a:bodyPr>
            <a:normAutofit fontScale="92500" lnSpcReduction="10000"/>
          </a:bodyPr>
          <a:lstStyle/>
          <a:p>
            <a:r>
              <a:rPr lang="en-US" dirty="0"/>
              <a:t>Randomized control trial of women living with HIV who had trauma histories (Puffer et al., 2011):</a:t>
            </a:r>
          </a:p>
          <a:p>
            <a:pPr lvl="1"/>
            <a:r>
              <a:rPr lang="en-US" dirty="0"/>
              <a:t>Showed that psychoeducation about relationship of traumatic experiences to current distress and high-risk transmission behaviors empowered participants.</a:t>
            </a:r>
          </a:p>
          <a:p>
            <a:r>
              <a:rPr lang="en-US" dirty="0"/>
              <a:t>If referral to specific treatment for trauma, SUDs, or other mediators is not accessible:</a:t>
            </a:r>
          </a:p>
          <a:p>
            <a:pPr lvl="1"/>
            <a:r>
              <a:rPr lang="en-US" dirty="0"/>
              <a:t>Education can enhance patients' self-awareness and capacity to enhance self-care and decrease likelihood of transmission (</a:t>
            </a:r>
            <a:r>
              <a:rPr lang="en-US" dirty="0" err="1"/>
              <a:t>Brezing</a:t>
            </a:r>
            <a:r>
              <a:rPr lang="en-US" dirty="0"/>
              <a:t> and </a:t>
            </a:r>
            <a:r>
              <a:rPr lang="en-US" dirty="0" err="1"/>
              <a:t>Freudenreich</a:t>
            </a:r>
            <a:r>
              <a:rPr lang="en-US" dirty="0"/>
              <a:t>, 2015). </a:t>
            </a:r>
          </a:p>
          <a:p>
            <a:endParaRPr lang="en-US" dirty="0"/>
          </a:p>
        </p:txBody>
      </p:sp>
    </p:spTree>
    <p:extLst>
      <p:ext uri="{BB962C8B-B14F-4D97-AF65-F5344CB8AC3E}">
        <p14:creationId xmlns:p14="http://schemas.microsoft.com/office/powerpoint/2010/main" val="334090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Syndemic</a:t>
            </a:r>
            <a:r>
              <a:rPr lang="en-US" dirty="0"/>
              <a:t> of HIV and Trauma</a:t>
            </a:r>
          </a:p>
        </p:txBody>
      </p:sp>
      <p:sp>
        <p:nvSpPr>
          <p:cNvPr id="3" name="Content Placeholder 2"/>
          <p:cNvSpPr>
            <a:spLocks noGrp="1"/>
          </p:cNvSpPr>
          <p:nvPr>
            <p:ph idx="1"/>
          </p:nvPr>
        </p:nvSpPr>
        <p:spPr/>
        <p:txBody>
          <a:bodyPr>
            <a:normAutofit fontScale="77500" lnSpcReduction="20000"/>
          </a:bodyPr>
          <a:lstStyle/>
          <a:p>
            <a:r>
              <a:rPr lang="en-US" dirty="0"/>
              <a:t>People living with HIV (PLWH) experience disproportionate trauma, which often leads to posttraumatic stress disorder (PTSD) (</a:t>
            </a:r>
            <a:r>
              <a:rPr lang="en-US" dirty="0" err="1"/>
              <a:t>Seedat</a:t>
            </a:r>
            <a:r>
              <a:rPr lang="en-US" dirty="0"/>
              <a:t>, 2012).</a:t>
            </a:r>
          </a:p>
          <a:p>
            <a:r>
              <a:rPr lang="en-US" dirty="0"/>
              <a:t>A trauma history and PTSD increase risk of acquiring and transmitting HIV, and are linked to disease progression and poor quality of life (Singer and Clair, 2003).</a:t>
            </a:r>
          </a:p>
          <a:p>
            <a:pPr lvl="1"/>
            <a:r>
              <a:rPr lang="en-US" dirty="0"/>
              <a:t>HIV infection and trauma are a </a:t>
            </a:r>
            <a:r>
              <a:rPr lang="en-US" dirty="0" err="1"/>
              <a:t>syndemic</a:t>
            </a:r>
            <a:r>
              <a:rPr lang="en-US" dirty="0"/>
              <a:t> illness, i.e., synergistic epidemics whose interaction contributes to excess burden of disease.</a:t>
            </a:r>
          </a:p>
          <a:p>
            <a:r>
              <a:rPr lang="en-US" dirty="0"/>
              <a:t>Without well-informed care, trauma among PLWH can lead to highly detrimental health consequences at individual and population-health levels (</a:t>
            </a:r>
            <a:r>
              <a:rPr lang="en-US" dirty="0" err="1"/>
              <a:t>Brezing</a:t>
            </a:r>
            <a:r>
              <a:rPr lang="en-US" dirty="0"/>
              <a:t> and </a:t>
            </a:r>
            <a:r>
              <a:rPr lang="en-US" dirty="0" err="1"/>
              <a:t>Freudenrich</a:t>
            </a:r>
            <a:r>
              <a:rPr lang="en-US" dirty="0"/>
              <a:t>, 2015).</a:t>
            </a:r>
          </a:p>
        </p:txBody>
      </p:sp>
    </p:spTree>
    <p:extLst>
      <p:ext uri="{BB962C8B-B14F-4D97-AF65-F5344CB8AC3E}">
        <p14:creationId xmlns:p14="http://schemas.microsoft.com/office/powerpoint/2010/main" val="214730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and Referrals for Additional Services</a:t>
            </a:r>
          </a:p>
        </p:txBody>
      </p:sp>
      <p:sp>
        <p:nvSpPr>
          <p:cNvPr id="3" name="Content Placeholder 2"/>
          <p:cNvSpPr>
            <a:spLocks noGrp="1"/>
          </p:cNvSpPr>
          <p:nvPr>
            <p:ph idx="1"/>
          </p:nvPr>
        </p:nvSpPr>
        <p:spPr/>
        <p:txBody>
          <a:bodyPr>
            <a:normAutofit lnSpcReduction="10000"/>
          </a:bodyPr>
          <a:lstStyle/>
          <a:p>
            <a:r>
              <a:rPr lang="en-US" dirty="0"/>
              <a:t>If ASO has access to psychiatric, substance use disorder, and social services:</a:t>
            </a:r>
          </a:p>
          <a:p>
            <a:pPr lvl="1"/>
            <a:r>
              <a:rPr lang="en-US" dirty="0"/>
              <a:t>Prompt referrals for specialized trauma- and mediator-specific treatments. </a:t>
            </a:r>
          </a:p>
          <a:p>
            <a:r>
              <a:rPr lang="en-US" dirty="0"/>
              <a:t>Tailoring interventions for a customized approach to symptom reduction, including strategies to prevent relapse, can significantly enhance ART adherence and mitigate high-risk behaviors. </a:t>
            </a:r>
          </a:p>
          <a:p>
            <a:endParaRPr lang="en-US" dirty="0"/>
          </a:p>
        </p:txBody>
      </p:sp>
      <p:sp>
        <p:nvSpPr>
          <p:cNvPr id="5" name="TextBox 4"/>
          <p:cNvSpPr txBox="1"/>
          <p:nvPr/>
        </p:nvSpPr>
        <p:spPr>
          <a:xfrm>
            <a:off x="5453353" y="5838941"/>
            <a:ext cx="3437262" cy="369332"/>
          </a:xfrm>
          <a:prstGeom prst="rect">
            <a:avLst/>
          </a:prstGeom>
          <a:noFill/>
        </p:spPr>
        <p:txBody>
          <a:bodyPr wrap="square" rtlCol="0">
            <a:spAutoFit/>
          </a:bodyPr>
          <a:lstStyle/>
          <a:p>
            <a:r>
              <a:rPr lang="en-US" dirty="0" err="1"/>
              <a:t>Brezing</a:t>
            </a:r>
            <a:r>
              <a:rPr lang="en-US" dirty="0"/>
              <a:t> and </a:t>
            </a:r>
            <a:r>
              <a:rPr lang="en-US" dirty="0" err="1"/>
              <a:t>Freudenreich</a:t>
            </a:r>
            <a:r>
              <a:rPr lang="en-US" dirty="0"/>
              <a:t>, 2015</a:t>
            </a:r>
          </a:p>
        </p:txBody>
      </p:sp>
    </p:spTree>
    <p:extLst>
      <p:ext uri="{BB962C8B-B14F-4D97-AF65-F5344CB8AC3E}">
        <p14:creationId xmlns:p14="http://schemas.microsoft.com/office/powerpoint/2010/main" val="218493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and Referrals for Additional Services</a:t>
            </a:r>
          </a:p>
        </p:txBody>
      </p:sp>
      <p:sp>
        <p:nvSpPr>
          <p:cNvPr id="3" name="Content Placeholder 2"/>
          <p:cNvSpPr>
            <a:spLocks noGrp="1"/>
          </p:cNvSpPr>
          <p:nvPr>
            <p:ph idx="1"/>
          </p:nvPr>
        </p:nvSpPr>
        <p:spPr/>
        <p:txBody>
          <a:bodyPr>
            <a:normAutofit fontScale="92500" lnSpcReduction="10000"/>
          </a:bodyPr>
          <a:lstStyle/>
          <a:p>
            <a:r>
              <a:rPr lang="en-US" dirty="0"/>
              <a:t>Evidence-based treatments are available for:</a:t>
            </a:r>
          </a:p>
          <a:p>
            <a:pPr lvl="1"/>
            <a:r>
              <a:rPr lang="en-US" dirty="0"/>
              <a:t>Trauma recovery</a:t>
            </a:r>
          </a:p>
          <a:p>
            <a:pPr lvl="1"/>
            <a:r>
              <a:rPr lang="en-US" dirty="0"/>
              <a:t>Co-occurrence of trauma and substance use disorders</a:t>
            </a:r>
          </a:p>
          <a:p>
            <a:pPr lvl="1"/>
            <a:r>
              <a:rPr lang="en-US" dirty="0"/>
              <a:t>Co-occurrence of trauma and nonsubstance-related psychiatric disorders</a:t>
            </a:r>
          </a:p>
          <a:p>
            <a:pPr lvl="1"/>
            <a:r>
              <a:rPr lang="en-US" dirty="0"/>
              <a:t>Skills to manage dysregulated affect and tolerate distress in the context of trauma.</a:t>
            </a:r>
          </a:p>
          <a:p>
            <a:r>
              <a:rPr lang="en-US" dirty="0"/>
              <a:t>Enhanced cognitive and behavioral coping skills contribute to higher patient satisfaction, lower distress, and a reduction in high-risk behavior. </a:t>
            </a:r>
          </a:p>
          <a:p>
            <a:endParaRPr lang="en-US" dirty="0"/>
          </a:p>
        </p:txBody>
      </p:sp>
      <p:sp>
        <p:nvSpPr>
          <p:cNvPr id="4" name="TextBox 3"/>
          <p:cNvSpPr txBox="1"/>
          <p:nvPr/>
        </p:nvSpPr>
        <p:spPr>
          <a:xfrm>
            <a:off x="5453353" y="5838941"/>
            <a:ext cx="3437262" cy="369332"/>
          </a:xfrm>
          <a:prstGeom prst="rect">
            <a:avLst/>
          </a:prstGeom>
          <a:noFill/>
        </p:spPr>
        <p:txBody>
          <a:bodyPr wrap="square" rtlCol="0">
            <a:spAutoFit/>
          </a:bodyPr>
          <a:lstStyle/>
          <a:p>
            <a:r>
              <a:rPr lang="en-US" dirty="0" err="1"/>
              <a:t>Brezing</a:t>
            </a:r>
            <a:r>
              <a:rPr lang="en-US" dirty="0"/>
              <a:t> and </a:t>
            </a:r>
            <a:r>
              <a:rPr lang="en-US" dirty="0" err="1"/>
              <a:t>Freudenreich</a:t>
            </a:r>
            <a:r>
              <a:rPr lang="en-US" dirty="0"/>
              <a:t>, 2015</a:t>
            </a:r>
          </a:p>
        </p:txBody>
      </p:sp>
    </p:spTree>
    <p:extLst>
      <p:ext uri="{BB962C8B-B14F-4D97-AF65-F5344CB8AC3E}">
        <p14:creationId xmlns:p14="http://schemas.microsoft.com/office/powerpoint/2010/main" val="419152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Processing Therapy for PTSD</a:t>
            </a:r>
          </a:p>
        </p:txBody>
      </p:sp>
      <p:sp>
        <p:nvSpPr>
          <p:cNvPr id="3" name="Content Placeholder 2"/>
          <p:cNvSpPr>
            <a:spLocks noGrp="1"/>
          </p:cNvSpPr>
          <p:nvPr>
            <p:ph idx="4294967295"/>
          </p:nvPr>
        </p:nvSpPr>
        <p:spPr>
          <a:xfrm>
            <a:off x="609600" y="1808480"/>
            <a:ext cx="7383780" cy="3948193"/>
          </a:xfrm>
          <a:prstGeom prst="rect">
            <a:avLst/>
          </a:prstGeom>
        </p:spPr>
        <p:txBody>
          <a:bodyPr>
            <a:normAutofit fontScale="85000" lnSpcReduction="10000"/>
          </a:bodyPr>
          <a:lstStyle/>
          <a:p>
            <a:r>
              <a:rPr lang="en-US" dirty="0"/>
              <a:t>Adapting selected components of cognitive processing therapy for PTSD (</a:t>
            </a:r>
            <a:r>
              <a:rPr lang="en-US" dirty="0" err="1"/>
              <a:t>Resick</a:t>
            </a:r>
            <a:r>
              <a:rPr lang="en-US" dirty="0"/>
              <a:t> et al., 1992)</a:t>
            </a:r>
          </a:p>
          <a:p>
            <a:r>
              <a:rPr lang="en-US" u="sng" dirty="0"/>
              <a:t>Focus:</a:t>
            </a:r>
            <a:r>
              <a:rPr lang="en-US" dirty="0"/>
              <a:t> </a:t>
            </a:r>
          </a:p>
          <a:p>
            <a:pPr lvl="1"/>
            <a:r>
              <a:rPr lang="en-US" dirty="0"/>
              <a:t>Education about posttraumatic stress; </a:t>
            </a:r>
          </a:p>
          <a:p>
            <a:pPr lvl="1"/>
            <a:r>
              <a:rPr lang="en-US" dirty="0"/>
              <a:t>Writing an Impact Statement to help understand how trauma influences beliefs; </a:t>
            </a:r>
          </a:p>
          <a:p>
            <a:pPr lvl="1"/>
            <a:r>
              <a:rPr lang="en-US" dirty="0"/>
              <a:t>Identifying maladaptive thoughts about trauma that are linked to emotional distress; </a:t>
            </a:r>
          </a:p>
          <a:p>
            <a:pPr lvl="1"/>
            <a:r>
              <a:rPr lang="en-US" dirty="0"/>
              <a:t>Decreasing avoidance and increasing resilient coping.  </a:t>
            </a:r>
            <a:r>
              <a:rPr lang="en-US" dirty="0">
                <a:effectLst/>
              </a:rPr>
              <a:t> </a:t>
            </a:r>
            <a:endParaRPr lang="en-US" dirty="0"/>
          </a:p>
        </p:txBody>
      </p:sp>
    </p:spTree>
    <p:extLst>
      <p:ext uri="{BB962C8B-B14F-4D97-AF65-F5344CB8AC3E}">
        <p14:creationId xmlns:p14="http://schemas.microsoft.com/office/powerpoint/2010/main" val="138395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Triad of </a:t>
            </a:r>
            <a:r>
              <a:rPr lang="en-US"/>
              <a:t>Traumatic Stress</a:t>
            </a:r>
          </a:p>
        </p:txBody>
      </p:sp>
      <p:pic>
        <p:nvPicPr>
          <p:cNvPr id="4" name="Picture 3"/>
          <p:cNvPicPr>
            <a:picLocks noChangeAspect="1"/>
          </p:cNvPicPr>
          <p:nvPr/>
        </p:nvPicPr>
        <p:blipFill>
          <a:blip r:embed="rId2"/>
          <a:stretch>
            <a:fillRect/>
          </a:stretch>
        </p:blipFill>
        <p:spPr>
          <a:xfrm>
            <a:off x="2030682" y="2054876"/>
            <a:ext cx="5056231" cy="3683133"/>
          </a:xfrm>
          <a:prstGeom prst="rect">
            <a:avLst/>
          </a:prstGeom>
        </p:spPr>
      </p:pic>
      <p:sp>
        <p:nvSpPr>
          <p:cNvPr id="5" name="TextBox 4"/>
          <p:cNvSpPr txBox="1"/>
          <p:nvPr/>
        </p:nvSpPr>
        <p:spPr>
          <a:xfrm>
            <a:off x="6923850" y="5822422"/>
            <a:ext cx="1801508" cy="369332"/>
          </a:xfrm>
          <a:prstGeom prst="rect">
            <a:avLst/>
          </a:prstGeom>
          <a:noFill/>
        </p:spPr>
        <p:txBody>
          <a:bodyPr wrap="square" rtlCol="0">
            <a:spAutoFit/>
          </a:bodyPr>
          <a:lstStyle/>
          <a:p>
            <a:r>
              <a:rPr lang="en-US" dirty="0"/>
              <a:t>SAMHSA, 2014</a:t>
            </a:r>
          </a:p>
        </p:txBody>
      </p:sp>
    </p:spTree>
    <p:extLst>
      <p:ext uri="{BB962C8B-B14F-4D97-AF65-F5344CB8AC3E}">
        <p14:creationId xmlns:p14="http://schemas.microsoft.com/office/powerpoint/2010/main" val="98484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and Referrals for Additional Services</a:t>
            </a:r>
          </a:p>
        </p:txBody>
      </p:sp>
      <p:sp>
        <p:nvSpPr>
          <p:cNvPr id="3" name="Content Placeholder 2"/>
          <p:cNvSpPr>
            <a:spLocks noGrp="1"/>
          </p:cNvSpPr>
          <p:nvPr>
            <p:ph idx="1"/>
          </p:nvPr>
        </p:nvSpPr>
        <p:spPr/>
        <p:txBody>
          <a:bodyPr>
            <a:normAutofit fontScale="85000" lnSpcReduction="20000"/>
          </a:bodyPr>
          <a:lstStyle/>
          <a:p>
            <a:r>
              <a:rPr lang="en-US" dirty="0"/>
              <a:t>Staff can familiarize themselves with the variety of services available in their region.</a:t>
            </a:r>
          </a:p>
          <a:p>
            <a:r>
              <a:rPr lang="en-US" dirty="0"/>
              <a:t>Time-limited, focused interventions can still lead to significant reduction in symptoms.</a:t>
            </a:r>
          </a:p>
          <a:p>
            <a:pPr lvl="1"/>
            <a:r>
              <a:rPr lang="en-US" dirty="0"/>
              <a:t>Among PLWH, a 4-session guided written emotional disclosure protocol led to improvements in depression, posttraumatic stress, and bodily symptoms (</a:t>
            </a:r>
            <a:r>
              <a:rPr lang="en-US" dirty="0" err="1"/>
              <a:t>Ironson</a:t>
            </a:r>
            <a:r>
              <a:rPr lang="en-US" dirty="0"/>
              <a:t> et al., 2013). </a:t>
            </a:r>
          </a:p>
          <a:p>
            <a:r>
              <a:rPr lang="en-US" dirty="0"/>
              <a:t>For resource-limited areas, SAMHSA’s website lists hotlines, referral options, tools for online treatment, and support services on trauma-informed care:</a:t>
            </a:r>
          </a:p>
          <a:p>
            <a:pPr lvl="1"/>
            <a:r>
              <a:rPr lang="en-US" dirty="0"/>
              <a:t>Website: </a:t>
            </a:r>
            <a:r>
              <a:rPr lang="en-US" dirty="0" err="1"/>
              <a:t>www.samhsa.gov</a:t>
            </a:r>
            <a:r>
              <a:rPr lang="en-US" dirty="0"/>
              <a:t>/</a:t>
            </a:r>
            <a:r>
              <a:rPr lang="en-US" dirty="0" err="1"/>
              <a:t>nctic</a:t>
            </a:r>
            <a:r>
              <a:rPr lang="en-US" dirty="0"/>
              <a:t> </a:t>
            </a:r>
          </a:p>
          <a:p>
            <a:endParaRPr lang="en-US" dirty="0"/>
          </a:p>
        </p:txBody>
      </p:sp>
    </p:spTree>
    <p:extLst>
      <p:ext uri="{BB962C8B-B14F-4D97-AF65-F5344CB8AC3E}">
        <p14:creationId xmlns:p14="http://schemas.microsoft.com/office/powerpoint/2010/main" val="164062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Resilience: </a:t>
            </a:r>
            <a:r>
              <a:rPr lang="en-US" i="1" dirty="0"/>
              <a:t>This term refers to the ability to bounce back or rise above adversity as an individual, family, community, or provider. Well beyond individual characteristics of hardiness, resilience includes the process of using available resources to negotiate hardship and/or the consequences of adverse events. </a:t>
            </a:r>
          </a:p>
        </p:txBody>
      </p:sp>
      <p:sp>
        <p:nvSpPr>
          <p:cNvPr id="3" name="Title 2"/>
          <p:cNvSpPr>
            <a:spLocks noGrp="1"/>
          </p:cNvSpPr>
          <p:nvPr>
            <p:ph type="title"/>
          </p:nvPr>
        </p:nvSpPr>
        <p:spPr/>
        <p:txBody>
          <a:bodyPr>
            <a:normAutofit fontScale="90000"/>
          </a:bodyPr>
          <a:lstStyle/>
          <a:p>
            <a:r>
              <a:rPr lang="en-US" dirty="0"/>
              <a:t>Promoting Resilience in Trauma-Informed Care</a:t>
            </a:r>
          </a:p>
        </p:txBody>
      </p:sp>
      <p:sp>
        <p:nvSpPr>
          <p:cNvPr id="4" name="TextBox 3"/>
          <p:cNvSpPr txBox="1"/>
          <p:nvPr/>
        </p:nvSpPr>
        <p:spPr>
          <a:xfrm>
            <a:off x="5277080" y="5387248"/>
            <a:ext cx="3409719" cy="369332"/>
          </a:xfrm>
          <a:prstGeom prst="rect">
            <a:avLst/>
          </a:prstGeom>
          <a:noFill/>
        </p:spPr>
        <p:txBody>
          <a:bodyPr wrap="square" rtlCol="0">
            <a:spAutoFit/>
          </a:bodyPr>
          <a:lstStyle/>
          <a:p>
            <a:r>
              <a:rPr lang="en-US" dirty="0"/>
              <a:t>		SAMHSA, 2014</a:t>
            </a:r>
          </a:p>
        </p:txBody>
      </p:sp>
    </p:spTree>
    <p:extLst>
      <p:ext uri="{BB962C8B-B14F-4D97-AF65-F5344CB8AC3E}">
        <p14:creationId xmlns:p14="http://schemas.microsoft.com/office/powerpoint/2010/main" val="65256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62"/>
            <a:ext cx="8229600" cy="4525963"/>
          </a:xfrm>
        </p:spPr>
        <p:txBody>
          <a:bodyPr>
            <a:normAutofit fontScale="47500" lnSpcReduction="20000"/>
          </a:bodyPr>
          <a:lstStyle/>
          <a:p>
            <a:pPr marL="0" indent="0">
              <a:buNone/>
            </a:pPr>
            <a:r>
              <a:rPr lang="en-US" sz="3800" b="1" dirty="0"/>
              <a:t>Potential strengths-oriented questions include: </a:t>
            </a:r>
          </a:p>
          <a:p>
            <a:r>
              <a:rPr lang="en-US" dirty="0"/>
              <a:t>The history that you provided suggests that you’ve accomplished a great deal since the trauma. </a:t>
            </a:r>
          </a:p>
          <a:p>
            <a:r>
              <a:rPr lang="en-US" dirty="0"/>
              <a:t>What are some of the accomplishments that give you the most pride? </a:t>
            </a:r>
          </a:p>
          <a:p>
            <a:r>
              <a:rPr lang="en-US" dirty="0"/>
              <a:t>What would you say are your strengths? </a:t>
            </a:r>
          </a:p>
          <a:p>
            <a:r>
              <a:rPr lang="en-US" dirty="0"/>
              <a:t>How do you manage your stress today? </a:t>
            </a:r>
          </a:p>
          <a:p>
            <a:r>
              <a:rPr lang="en-US" dirty="0"/>
              <a:t>What behaviors have helped you survive your traumatic experiences (during and afterward)? </a:t>
            </a:r>
          </a:p>
          <a:p>
            <a:r>
              <a:rPr lang="en-US" dirty="0"/>
              <a:t>What are some of the creative ways that you deal with painful feelings? </a:t>
            </a:r>
          </a:p>
          <a:p>
            <a:r>
              <a:rPr lang="en-US" dirty="0"/>
              <a:t>You have survived trauma. What characteristics have helped you manage these experiences and the challenges that they have created in your life? </a:t>
            </a:r>
          </a:p>
          <a:p>
            <a:r>
              <a:rPr lang="en-US" dirty="0"/>
              <a:t>If we were to ask someone in your life, who knew your history and experience with trauma, to name two positive characteristics that help you survive, what would they be? </a:t>
            </a:r>
          </a:p>
          <a:p>
            <a:r>
              <a:rPr lang="en-US" dirty="0"/>
              <a:t>What coping tools have you learned from your _____ (fill in: cultural history, spiritual practices, athletic pursuits, etc.)? </a:t>
            </a:r>
          </a:p>
          <a:p>
            <a:r>
              <a:rPr lang="en-US" dirty="0"/>
              <a:t>Imagine for a moment that a group of people are standing behind you showing you support in some way. Who would be standing there? It doesn’t matter how briefly or when they showed up in your life, or whether or not they are currently in your life or alive. </a:t>
            </a:r>
          </a:p>
          <a:p>
            <a:r>
              <a:rPr lang="en-US" dirty="0"/>
              <a:t>How do you gain support today? (Possible answers include family, friends, activities, coaches, counselors, other supports, etc.)</a:t>
            </a:r>
          </a:p>
          <a:p>
            <a:r>
              <a:rPr lang="en-US" dirty="0"/>
              <a:t>What does recovery look like for you? </a:t>
            </a:r>
          </a:p>
          <a:p>
            <a:endParaRPr lang="en-US" dirty="0"/>
          </a:p>
        </p:txBody>
      </p:sp>
      <p:sp>
        <p:nvSpPr>
          <p:cNvPr id="3" name="Title 2"/>
          <p:cNvSpPr>
            <a:spLocks noGrp="1"/>
          </p:cNvSpPr>
          <p:nvPr>
            <p:ph type="title"/>
          </p:nvPr>
        </p:nvSpPr>
        <p:spPr/>
        <p:txBody>
          <a:bodyPr>
            <a:normAutofit fontScale="90000"/>
          </a:bodyPr>
          <a:lstStyle/>
          <a:p>
            <a:r>
              <a:rPr lang="en-US" dirty="0"/>
              <a:t>Promoting Resilience through Strengths-Oriented Questions</a:t>
            </a:r>
          </a:p>
        </p:txBody>
      </p:sp>
      <p:sp>
        <p:nvSpPr>
          <p:cNvPr id="4" name="TextBox 3"/>
          <p:cNvSpPr txBox="1"/>
          <p:nvPr/>
        </p:nvSpPr>
        <p:spPr>
          <a:xfrm>
            <a:off x="5464366" y="5816906"/>
            <a:ext cx="2787268" cy="369332"/>
          </a:xfrm>
          <a:prstGeom prst="rect">
            <a:avLst/>
          </a:prstGeom>
          <a:noFill/>
        </p:spPr>
        <p:txBody>
          <a:bodyPr wrap="square" rtlCol="0">
            <a:spAutoFit/>
          </a:bodyPr>
          <a:lstStyle/>
          <a:p>
            <a:r>
              <a:rPr lang="en-US" dirty="0"/>
              <a:t>	SAMHSA, 2014</a:t>
            </a:r>
          </a:p>
        </p:txBody>
      </p:sp>
    </p:spTree>
    <p:extLst>
      <p:ext uri="{BB962C8B-B14F-4D97-AF65-F5344CB8AC3E}">
        <p14:creationId xmlns:p14="http://schemas.microsoft.com/office/powerpoint/2010/main" val="1190854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Promoting Resilience in Trauma-Informed Care</a:t>
            </a:r>
          </a:p>
        </p:txBody>
      </p:sp>
      <p:pic>
        <p:nvPicPr>
          <p:cNvPr id="4" name="Picture 3"/>
          <p:cNvPicPr>
            <a:picLocks noChangeAspect="1"/>
          </p:cNvPicPr>
          <p:nvPr/>
        </p:nvPicPr>
        <p:blipFill>
          <a:blip r:embed="rId2"/>
          <a:stretch>
            <a:fillRect/>
          </a:stretch>
        </p:blipFill>
        <p:spPr>
          <a:xfrm>
            <a:off x="448388" y="1674563"/>
            <a:ext cx="8265589" cy="3646583"/>
          </a:xfrm>
          <a:prstGeom prst="rect">
            <a:avLst/>
          </a:prstGeom>
        </p:spPr>
      </p:pic>
      <p:sp>
        <p:nvSpPr>
          <p:cNvPr id="5" name="TextBox 4"/>
          <p:cNvSpPr txBox="1"/>
          <p:nvPr/>
        </p:nvSpPr>
        <p:spPr>
          <a:xfrm>
            <a:off x="5464366" y="5816906"/>
            <a:ext cx="2787268" cy="369332"/>
          </a:xfrm>
          <a:prstGeom prst="rect">
            <a:avLst/>
          </a:prstGeom>
          <a:noFill/>
        </p:spPr>
        <p:txBody>
          <a:bodyPr wrap="square" rtlCol="0">
            <a:spAutoFit/>
          </a:bodyPr>
          <a:lstStyle/>
          <a:p>
            <a:r>
              <a:rPr lang="en-US" dirty="0"/>
              <a:t>	SAMHSA, 2014</a:t>
            </a:r>
          </a:p>
        </p:txBody>
      </p:sp>
    </p:spTree>
    <p:extLst>
      <p:ext uri="{BB962C8B-B14F-4D97-AF65-F5344CB8AC3E}">
        <p14:creationId xmlns:p14="http://schemas.microsoft.com/office/powerpoint/2010/main" val="934096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Social Supports</a:t>
            </a:r>
          </a:p>
        </p:txBody>
      </p:sp>
      <p:sp>
        <p:nvSpPr>
          <p:cNvPr id="3" name="Content Placeholder 2"/>
          <p:cNvSpPr>
            <a:spLocks noGrp="1"/>
          </p:cNvSpPr>
          <p:nvPr>
            <p:ph idx="1"/>
          </p:nvPr>
        </p:nvSpPr>
        <p:spPr/>
        <p:txBody>
          <a:bodyPr>
            <a:normAutofit fontScale="85000" lnSpcReduction="10000"/>
          </a:bodyPr>
          <a:lstStyle/>
          <a:p>
            <a:r>
              <a:rPr lang="en-US" dirty="0"/>
              <a:t>Identifying and involving family and other social supports is important during treatment plan implementation for PLWH who have trauma histories. </a:t>
            </a:r>
          </a:p>
          <a:p>
            <a:r>
              <a:rPr lang="en-US" dirty="0"/>
              <a:t>For </a:t>
            </a:r>
            <a:r>
              <a:rPr lang="en-US" dirty="0" err="1"/>
              <a:t>serodiscordant</a:t>
            </a:r>
            <a:r>
              <a:rPr lang="en-US" dirty="0"/>
              <a:t> couples, individual treatment of trauma may not be as successful as strategies that include both the HIV-positive person and their significant other (Jones et al, 2013). </a:t>
            </a:r>
          </a:p>
          <a:p>
            <a:r>
              <a:rPr lang="en-US" dirty="0"/>
              <a:t>Friends and family can be helpful in detecting problems early and often function as advocates for PLWH seeking services (</a:t>
            </a:r>
            <a:r>
              <a:rPr lang="en-US" dirty="0" err="1"/>
              <a:t>Brezing</a:t>
            </a:r>
            <a:r>
              <a:rPr lang="en-US" dirty="0"/>
              <a:t> and </a:t>
            </a:r>
            <a:r>
              <a:rPr lang="en-US" dirty="0" err="1"/>
              <a:t>Freudenreich</a:t>
            </a:r>
            <a:r>
              <a:rPr lang="en-US" dirty="0"/>
              <a:t>, 2015). </a:t>
            </a:r>
          </a:p>
          <a:p>
            <a:endParaRPr lang="en-US" dirty="0"/>
          </a:p>
          <a:p>
            <a:endParaRPr lang="en-US" dirty="0"/>
          </a:p>
        </p:txBody>
      </p:sp>
    </p:spTree>
    <p:extLst>
      <p:ext uri="{BB962C8B-B14F-4D97-AF65-F5344CB8AC3E}">
        <p14:creationId xmlns:p14="http://schemas.microsoft.com/office/powerpoint/2010/main" val="1055459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5632"/>
            <a:ext cx="8229600" cy="4525963"/>
          </a:xfrm>
        </p:spPr>
        <p:txBody>
          <a:bodyPr>
            <a:normAutofit fontScale="92500" lnSpcReduction="10000"/>
          </a:bodyPr>
          <a:lstStyle/>
          <a:p>
            <a:pPr marL="0" indent="0" algn="ctr">
              <a:buNone/>
            </a:pPr>
            <a:endParaRPr lang="en-US" dirty="0"/>
          </a:p>
          <a:p>
            <a:pPr marL="0" indent="0" algn="ctr">
              <a:buNone/>
            </a:pPr>
            <a:r>
              <a:rPr lang="en-US" sz="3000" dirty="0"/>
              <a:t>THANK YOU!</a:t>
            </a:r>
          </a:p>
          <a:p>
            <a:pPr marL="0" indent="0" algn="ctr">
              <a:buNone/>
            </a:pPr>
            <a:endParaRPr lang="en-US" sz="3000" dirty="0"/>
          </a:p>
          <a:p>
            <a:pPr marL="0" indent="0">
              <a:buNone/>
            </a:pPr>
            <a:r>
              <a:rPr lang="en-US" sz="3000" b="1" dirty="0"/>
              <a:t>	Alex S. Keuroghlian, MD MPH</a:t>
            </a:r>
          </a:p>
          <a:p>
            <a:pPr marL="0" indent="0">
              <a:buNone/>
            </a:pPr>
            <a:r>
              <a:rPr lang="en-US" sz="3000" dirty="0"/>
              <a:t>	The National Center for Innovation in HIV Care</a:t>
            </a:r>
          </a:p>
          <a:p>
            <a:pPr marL="0" indent="0">
              <a:buNone/>
            </a:pPr>
            <a:r>
              <a:rPr lang="en-US" sz="3000" dirty="0"/>
              <a:t>	1340 Boylston Street, 8</a:t>
            </a:r>
            <a:r>
              <a:rPr lang="en-US" sz="3000" baseline="30000" dirty="0"/>
              <a:t>th</a:t>
            </a:r>
            <a:r>
              <a:rPr lang="en-US" sz="3000" dirty="0"/>
              <a:t> Floor</a:t>
            </a:r>
          </a:p>
          <a:p>
            <a:pPr marL="0" indent="0">
              <a:buNone/>
            </a:pPr>
            <a:r>
              <a:rPr lang="en-US" sz="3000" dirty="0"/>
              <a:t>	Boston, MA	02215</a:t>
            </a:r>
          </a:p>
          <a:p>
            <a:pPr marL="0" indent="0">
              <a:buNone/>
            </a:pPr>
            <a:r>
              <a:rPr lang="en-US" sz="3000" dirty="0"/>
              <a:t>	</a:t>
            </a:r>
            <a:r>
              <a:rPr lang="en-US" sz="3000" u="sng" dirty="0"/>
              <a:t>Phone:</a:t>
            </a:r>
            <a:r>
              <a:rPr lang="en-US" sz="3000" dirty="0"/>
              <a:t> (617) 927-6354</a:t>
            </a:r>
          </a:p>
          <a:p>
            <a:pPr marL="0" indent="0">
              <a:buNone/>
            </a:pPr>
            <a:r>
              <a:rPr lang="en-US" sz="3000" dirty="0"/>
              <a:t>	</a:t>
            </a:r>
            <a:r>
              <a:rPr lang="en-US" sz="3000" u="sng" dirty="0"/>
              <a:t>Email:</a:t>
            </a:r>
            <a:r>
              <a:rPr lang="en-US" sz="3000" dirty="0"/>
              <a:t> </a:t>
            </a:r>
            <a:r>
              <a:rPr lang="en-US" sz="3000" dirty="0" err="1"/>
              <a:t>nationalhivcenter@fenwayhealth.org</a:t>
            </a:r>
            <a:endParaRPr lang="en-US" sz="3000" dirty="0"/>
          </a:p>
        </p:txBody>
      </p:sp>
    </p:spTree>
    <p:extLst>
      <p:ext uri="{BB962C8B-B14F-4D97-AF65-F5344CB8AC3E}">
        <p14:creationId xmlns:p14="http://schemas.microsoft.com/office/powerpoint/2010/main" val="1516010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HIV and Trauma</a:t>
            </a:r>
          </a:p>
        </p:txBody>
      </p:sp>
      <p:sp>
        <p:nvSpPr>
          <p:cNvPr id="3" name="Content Placeholder 2"/>
          <p:cNvSpPr>
            <a:spLocks noGrp="1"/>
          </p:cNvSpPr>
          <p:nvPr>
            <p:ph idx="1"/>
          </p:nvPr>
        </p:nvSpPr>
        <p:spPr/>
        <p:txBody>
          <a:bodyPr>
            <a:normAutofit fontScale="85000" lnSpcReduction="10000"/>
          </a:bodyPr>
          <a:lstStyle/>
          <a:p>
            <a:r>
              <a:rPr lang="en-US" dirty="0"/>
              <a:t>Approximately half of PLWH report childhood physical or sexual abuse, which is 1.5–2 times more than the general population (</a:t>
            </a:r>
            <a:r>
              <a:rPr lang="en-US" dirty="0" err="1"/>
              <a:t>Whetten</a:t>
            </a:r>
            <a:r>
              <a:rPr lang="en-US" dirty="0"/>
              <a:t> et al., 2006; Wilson et al., 2014).</a:t>
            </a:r>
          </a:p>
          <a:p>
            <a:r>
              <a:rPr lang="en-US" dirty="0"/>
              <a:t>Up to 90% of PLWH report at least one or more lifetime severe traumatic events (Pence et al., 2007). </a:t>
            </a:r>
          </a:p>
          <a:p>
            <a:r>
              <a:rPr lang="en-US" dirty="0"/>
              <a:t>Among HIV-positive women, 55.3% lifetime prevalence of intimate partner violence (5 times national average) and 30% recent prevalence of PTSD (2 times national average) (</a:t>
            </a:r>
            <a:r>
              <a:rPr lang="en-US" dirty="0" err="1"/>
              <a:t>Machtinger</a:t>
            </a:r>
            <a:r>
              <a:rPr lang="en-US" dirty="0"/>
              <a:t> et al., 2012a). </a:t>
            </a:r>
          </a:p>
          <a:p>
            <a:endParaRPr lang="en-US" dirty="0"/>
          </a:p>
          <a:p>
            <a:endParaRPr lang="en-US" dirty="0"/>
          </a:p>
        </p:txBody>
      </p:sp>
    </p:spTree>
    <p:extLst>
      <p:ext uri="{BB962C8B-B14F-4D97-AF65-F5344CB8AC3E}">
        <p14:creationId xmlns:p14="http://schemas.microsoft.com/office/powerpoint/2010/main" val="1241614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a:t>Brezing</a:t>
            </a:r>
            <a:r>
              <a:rPr lang="en-US" dirty="0"/>
              <a:t> C and </a:t>
            </a:r>
            <a:r>
              <a:rPr lang="en-US" dirty="0" err="1"/>
              <a:t>Freudenreich</a:t>
            </a:r>
            <a:r>
              <a:rPr lang="en-US" dirty="0"/>
              <a:t> O: The </a:t>
            </a:r>
            <a:r>
              <a:rPr lang="en-US" dirty="0" err="1"/>
              <a:t>Syndemic</a:t>
            </a:r>
            <a:r>
              <a:rPr lang="en-US" dirty="0"/>
              <a:t> Illness of HIV and Trauma: Implications for a Trauma-Informed Model of Care. Psychosomatics 2015; 56: 107-118.</a:t>
            </a:r>
          </a:p>
          <a:p>
            <a:r>
              <a:rPr lang="en-US" dirty="0"/>
              <a:t>Fields EL, Bogart LM, Galvan FH, Wagner GJ, Klein DJ, Schuster MA: Association of discrimination-related trauma with sexual risk among HIV-positive African American men who have sex with men. Am J Public Health 2013; 103 (5):875–880 </a:t>
            </a:r>
          </a:p>
          <a:p>
            <a:r>
              <a:rPr lang="en-US" dirty="0"/>
              <a:t>Glover DA, Williams JK, </a:t>
            </a:r>
            <a:r>
              <a:rPr lang="en-US" dirty="0" err="1"/>
              <a:t>Kisler</a:t>
            </a:r>
            <a:r>
              <a:rPr lang="en-US" dirty="0"/>
              <a:t> KA: Using novel methods to examine stress among HIV-positive African American men who have sex with men and women. J </a:t>
            </a:r>
            <a:r>
              <a:rPr lang="en-US" dirty="0" err="1"/>
              <a:t>Behav</a:t>
            </a:r>
            <a:r>
              <a:rPr lang="en-US" dirty="0"/>
              <a:t> Med 2013; 36(3):283–294 </a:t>
            </a:r>
          </a:p>
          <a:p>
            <a:r>
              <a:rPr lang="en-US" dirty="0" err="1"/>
              <a:t>Hatzenbuehler</a:t>
            </a:r>
            <a:r>
              <a:rPr lang="en-US" dirty="0"/>
              <a:t> ML: How does sexual minority stigma “get under the skin”? A psychological mediation framework. Psychological bulletin. 2009; 135(5):707-730.</a:t>
            </a:r>
          </a:p>
          <a:p>
            <a:r>
              <a:rPr lang="en-US" dirty="0"/>
              <a:t>Jones DL, </a:t>
            </a:r>
            <a:r>
              <a:rPr lang="en-US" dirty="0" err="1"/>
              <a:t>Kashy</a:t>
            </a:r>
            <a:r>
              <a:rPr lang="en-US" dirty="0"/>
              <a:t> D, </a:t>
            </a:r>
            <a:r>
              <a:rPr lang="en-US" dirty="0" err="1"/>
              <a:t>Villar-Loubet</a:t>
            </a:r>
            <a:r>
              <a:rPr lang="en-US" dirty="0"/>
              <a:t> OM, Cook R, Weiss SM: The impact of substance use, sexual trauma, and intimate partner violence on sexual risk intervention outcomes in couples: a randomized trial. Ann </a:t>
            </a:r>
            <a:r>
              <a:rPr lang="en-US" dirty="0" err="1"/>
              <a:t>Behav</a:t>
            </a:r>
            <a:r>
              <a:rPr lang="en-US" dirty="0"/>
              <a:t> Med 2013; 45(3):318–328 </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382043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a:t>Kalichman</a:t>
            </a:r>
            <a:r>
              <a:rPr lang="en-US" dirty="0"/>
              <a:t> SC, </a:t>
            </a:r>
            <a:r>
              <a:rPr lang="en-US" dirty="0" err="1"/>
              <a:t>Sikkema</a:t>
            </a:r>
            <a:r>
              <a:rPr lang="en-US" dirty="0"/>
              <a:t> KJ, </a:t>
            </a:r>
            <a:r>
              <a:rPr lang="en-US" dirty="0" err="1"/>
              <a:t>DiFonzo</a:t>
            </a:r>
            <a:r>
              <a:rPr lang="en-US" dirty="0"/>
              <a:t> K, Luke W, Austin J: Emotional adjustment in survivors of sexual assault living with HIV-AIDS. J Trauma Stress 2002; 15(4):289–296 </a:t>
            </a:r>
          </a:p>
          <a:p>
            <a:r>
              <a:rPr lang="en-US" dirty="0" err="1"/>
              <a:t>Kamen</a:t>
            </a:r>
            <a:r>
              <a:rPr lang="en-US" dirty="0"/>
              <a:t> C, Bergstrom J, </a:t>
            </a:r>
            <a:r>
              <a:rPr lang="en-US" dirty="0" err="1"/>
              <a:t>Koopman</a:t>
            </a:r>
            <a:r>
              <a:rPr lang="en-US" dirty="0"/>
              <a:t> C, Lee S, Gore-Felton C: Relationships among childhood trauma, posttraumatic stress disorder, and dissociation in men living with HIV/ AIDS. J Trauma Dissociation 2012a; 13(1):102–114 </a:t>
            </a:r>
          </a:p>
          <a:p>
            <a:r>
              <a:rPr lang="en-US" dirty="0" err="1"/>
              <a:t>Kamen</a:t>
            </a:r>
            <a:r>
              <a:rPr lang="en-US" dirty="0"/>
              <a:t> C, Flores S, Taniguchi S, et al: Sexual minority status and trauma symptom severity in men living with HIV/ AIDS. J </a:t>
            </a:r>
            <a:r>
              <a:rPr lang="en-US" dirty="0" err="1"/>
              <a:t>Behav</a:t>
            </a:r>
            <a:r>
              <a:rPr lang="en-US" dirty="0"/>
              <a:t> Med 2012b; 35(1):38–46 </a:t>
            </a:r>
          </a:p>
          <a:p>
            <a:r>
              <a:rPr lang="en-US" dirty="0" err="1"/>
              <a:t>Kamen</a:t>
            </a:r>
            <a:r>
              <a:rPr lang="en-US" dirty="0"/>
              <a:t> C, </a:t>
            </a:r>
            <a:r>
              <a:rPr lang="en-US" dirty="0" err="1"/>
              <a:t>Etter</a:t>
            </a:r>
            <a:r>
              <a:rPr lang="en-US" dirty="0"/>
              <a:t> D, Flores S, Sharp S, Lee S, Gore-Felton C: Sexual risk behaviors by relationship type and trauma history among HIV-positive men who have sex with men. Arch Sex </a:t>
            </a:r>
            <a:r>
              <a:rPr lang="en-US" dirty="0" err="1"/>
              <a:t>Behav</a:t>
            </a:r>
            <a:r>
              <a:rPr lang="en-US" dirty="0"/>
              <a:t> 2013; 42(2):257–265 </a:t>
            </a:r>
          </a:p>
          <a:p>
            <a:r>
              <a:rPr lang="en-US" dirty="0"/>
              <a:t>Keuroghlian AS, </a:t>
            </a:r>
            <a:r>
              <a:rPr lang="en-US" dirty="0" err="1"/>
              <a:t>Kamen</a:t>
            </a:r>
            <a:r>
              <a:rPr lang="en-US" dirty="0"/>
              <a:t> CS, </a:t>
            </a:r>
            <a:r>
              <a:rPr lang="en-US" dirty="0" err="1"/>
              <a:t>Neri</a:t>
            </a:r>
            <a:r>
              <a:rPr lang="en-US" dirty="0"/>
              <a:t> E, Lee S, Liu R, Gore- Felton C: Trauma, dissociation, and antiretroviral </a:t>
            </a:r>
            <a:r>
              <a:rPr lang="en-US" dirty="0" err="1"/>
              <a:t>adher</a:t>
            </a:r>
            <a:r>
              <a:rPr lang="en-US" dirty="0"/>
              <a:t>- </a:t>
            </a:r>
            <a:r>
              <a:rPr lang="en-US" dirty="0" err="1"/>
              <a:t>ence</a:t>
            </a:r>
            <a:r>
              <a:rPr lang="en-US" dirty="0"/>
              <a:t> among persons living with HIV/AIDS. J </a:t>
            </a:r>
            <a:r>
              <a:rPr lang="en-US" dirty="0" err="1"/>
              <a:t>Psychiatr</a:t>
            </a:r>
            <a:r>
              <a:rPr lang="en-US" dirty="0"/>
              <a:t> Res 2011; 45(7):942–948 </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5710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Institute of Medicine (US). Committee on Treatment of Posttraumatic Stress Disorder. Treatment of posttraumatic stress disorder: An assessment of the evidence. National Academies Press, 2008.</a:t>
            </a:r>
          </a:p>
          <a:p>
            <a:r>
              <a:rPr lang="en-US" dirty="0" err="1"/>
              <a:t>Ironson</a:t>
            </a:r>
            <a:r>
              <a:rPr lang="en-US" dirty="0"/>
              <a:t> G, </a:t>
            </a:r>
            <a:r>
              <a:rPr lang="en-US" dirty="0" err="1"/>
              <a:t>O'Cleirigh</a:t>
            </a:r>
            <a:r>
              <a:rPr lang="en-US" dirty="0"/>
              <a:t> C, </a:t>
            </a:r>
            <a:r>
              <a:rPr lang="en-US" dirty="0" err="1"/>
              <a:t>Leserman</a:t>
            </a:r>
            <a:r>
              <a:rPr lang="en-US" dirty="0"/>
              <a:t> J, et al: Gender-specific effects of an augmented written emotional disclosure intervention on posttraumatic, depressive, and HIV- disease-related outcomes: a randomized, controlled trial. J Consult </a:t>
            </a:r>
            <a:r>
              <a:rPr lang="en-US" dirty="0" err="1"/>
              <a:t>Clin</a:t>
            </a:r>
            <a:r>
              <a:rPr lang="en-US" dirty="0"/>
              <a:t> </a:t>
            </a:r>
            <a:r>
              <a:rPr lang="en-US" dirty="0" err="1"/>
              <a:t>Psychol</a:t>
            </a:r>
            <a:r>
              <a:rPr lang="en-US" dirty="0"/>
              <a:t> 2013; 81(2):284–298 </a:t>
            </a:r>
          </a:p>
          <a:p>
            <a:r>
              <a:rPr lang="en-US" dirty="0" err="1"/>
              <a:t>Israelski</a:t>
            </a:r>
            <a:r>
              <a:rPr lang="en-US" dirty="0"/>
              <a:t> DM, Prentiss DE, </a:t>
            </a:r>
            <a:r>
              <a:rPr lang="en-US" dirty="0" err="1"/>
              <a:t>Lubega</a:t>
            </a:r>
            <a:r>
              <a:rPr lang="en-US" dirty="0"/>
              <a:t> S, et al: Psychiatric co-morbidity in vulnerable populations receiving primary care for HIV/AIDS. AIDS Care 2007; 19(2):220–225 </a:t>
            </a:r>
          </a:p>
          <a:p>
            <a:r>
              <a:rPr lang="en-US" dirty="0" err="1"/>
              <a:t>Machtinger</a:t>
            </a:r>
            <a:r>
              <a:rPr lang="en-US" dirty="0"/>
              <a:t> EL, Wilson TC, </a:t>
            </a:r>
            <a:r>
              <a:rPr lang="en-US" dirty="0" err="1"/>
              <a:t>Haberer</a:t>
            </a:r>
            <a:r>
              <a:rPr lang="en-US" dirty="0"/>
              <a:t> JE, Weiss DS: Psychological trauma and PTSD in HIV-positive women: a meta-analysis. AIDS </a:t>
            </a:r>
            <a:r>
              <a:rPr lang="en-US" dirty="0" err="1"/>
              <a:t>Behav</a:t>
            </a:r>
            <a:r>
              <a:rPr lang="en-US" dirty="0"/>
              <a:t> 2012a; 16(8):2091–2100</a:t>
            </a:r>
          </a:p>
          <a:p>
            <a:r>
              <a:rPr lang="en-US" dirty="0" err="1"/>
              <a:t>Machtinger</a:t>
            </a:r>
            <a:r>
              <a:rPr lang="en-US" dirty="0"/>
              <a:t> EL, </a:t>
            </a:r>
            <a:r>
              <a:rPr lang="en-US" dirty="0" err="1"/>
              <a:t>Haberer</a:t>
            </a:r>
            <a:r>
              <a:rPr lang="en-US" dirty="0"/>
              <a:t> JE, Wilson TC, Weiss DS: Recent trauma is associated with antiretroviral failure and HIV transmission risk behavior among HIV-positive women and female-identified </a:t>
            </a:r>
            <a:r>
              <a:rPr lang="en-US" dirty="0" err="1"/>
              <a:t>transgenders</a:t>
            </a:r>
            <a:r>
              <a:rPr lang="en-US" dirty="0"/>
              <a:t>. AIDS </a:t>
            </a:r>
            <a:r>
              <a:rPr lang="en-US" dirty="0" err="1"/>
              <a:t>Behav</a:t>
            </a:r>
            <a:r>
              <a:rPr lang="en-US" dirty="0"/>
              <a:t> 2012b; 16 (8):2160–2170 </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95569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McCauley, Jenna L., et al. "Posttraumatic stress disorder and co-occurring substance use disorders: Advances in assessment and treatment." Clinical Psychology: Science and Practice 19.3 (2012): 283-304</a:t>
            </a:r>
          </a:p>
          <a:p>
            <a:r>
              <a:rPr lang="en-US" dirty="0"/>
              <a:t>McEwen BS, </a:t>
            </a:r>
            <a:r>
              <a:rPr lang="en-US" dirty="0" err="1"/>
              <a:t>Seeman</a:t>
            </a:r>
            <a:r>
              <a:rPr lang="en-US" dirty="0"/>
              <a:t> T: Protective and damaging effects of mediators of stress. Elaborating and testing the concepts of </a:t>
            </a:r>
            <a:r>
              <a:rPr lang="en-US" dirty="0" err="1"/>
              <a:t>allostasis</a:t>
            </a:r>
            <a:r>
              <a:rPr lang="en-US" dirty="0"/>
              <a:t> and allostatic load. Ann N Y </a:t>
            </a:r>
            <a:r>
              <a:rPr lang="en-US" dirty="0" err="1"/>
              <a:t>Acad</a:t>
            </a:r>
            <a:r>
              <a:rPr lang="en-US" dirty="0"/>
              <a:t> </a:t>
            </a:r>
            <a:r>
              <a:rPr lang="en-US" dirty="0" err="1"/>
              <a:t>Sci</a:t>
            </a:r>
            <a:r>
              <a:rPr lang="en-US" dirty="0"/>
              <a:t> 1999; 896:30–47 </a:t>
            </a:r>
          </a:p>
          <a:p>
            <a:r>
              <a:rPr lang="en-US" dirty="0"/>
              <a:t>McGovern MP, et al. A randomized controlled trial of treatments for co‐occurring substance use disorders and post‐traumatic stress disorder. Addiction 2015; 110 (7): 1194-1204.</a:t>
            </a:r>
          </a:p>
          <a:p>
            <a:r>
              <a:rPr lang="en-US" dirty="0"/>
              <a:t>Meade CS, Hansen NB, </a:t>
            </a:r>
            <a:r>
              <a:rPr lang="en-US" dirty="0" err="1"/>
              <a:t>Kochman</a:t>
            </a:r>
            <a:r>
              <a:rPr lang="en-US" dirty="0"/>
              <a:t> A, </a:t>
            </a:r>
            <a:r>
              <a:rPr lang="en-US" dirty="0" err="1"/>
              <a:t>Sikkema</a:t>
            </a:r>
            <a:r>
              <a:rPr lang="en-US" dirty="0"/>
              <a:t> KJ: Utilization of medical treatments and adherence to antiretroviral therapy among HIV-positive adults with histories of childhood sexual abuse. AIDS Patient Care STDS 2009; 23(4):259–266  </a:t>
            </a:r>
          </a:p>
          <a:p>
            <a:r>
              <a:rPr lang="en-US" dirty="0" err="1"/>
              <a:t>O'Cleirigh</a:t>
            </a:r>
            <a:r>
              <a:rPr lang="en-US" dirty="0"/>
              <a:t> C, </a:t>
            </a:r>
            <a:r>
              <a:rPr lang="en-US" dirty="0" err="1"/>
              <a:t>Traeger</a:t>
            </a:r>
            <a:r>
              <a:rPr lang="en-US" dirty="0"/>
              <a:t> L, Mayer KH, </a:t>
            </a:r>
            <a:r>
              <a:rPr lang="en-US" dirty="0" err="1"/>
              <a:t>Magidson</a:t>
            </a:r>
            <a:r>
              <a:rPr lang="en-US" dirty="0"/>
              <a:t> JF, </a:t>
            </a:r>
            <a:r>
              <a:rPr lang="en-US" dirty="0" err="1"/>
              <a:t>Safren</a:t>
            </a:r>
            <a:r>
              <a:rPr lang="en-US" dirty="0"/>
              <a:t> SA: Anxiety specific pathways to HIV sexual transmission risk behavior among young gay and bisexual men. J Gay Lesbian </a:t>
            </a:r>
            <a:r>
              <a:rPr lang="en-US" dirty="0" err="1"/>
              <a:t>Ment</a:t>
            </a:r>
            <a:r>
              <a:rPr lang="en-US" dirty="0"/>
              <a:t> Health 2013; 17(3):314–326 </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20333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Pence BW, </a:t>
            </a:r>
            <a:r>
              <a:rPr lang="en-US" dirty="0" err="1"/>
              <a:t>Reif</a:t>
            </a:r>
            <a:r>
              <a:rPr lang="en-US" dirty="0"/>
              <a:t> S, </a:t>
            </a:r>
            <a:r>
              <a:rPr lang="en-US" dirty="0" err="1"/>
              <a:t>Whetten</a:t>
            </a:r>
            <a:r>
              <a:rPr lang="en-US" dirty="0"/>
              <a:t> K, et al: Minorities, the poor, and survivors of abuse: HIV-infected patients in the US deep South. South Med J 2007; 100(11):1114–1122 </a:t>
            </a:r>
          </a:p>
          <a:p>
            <a:r>
              <a:rPr lang="en-US" dirty="0"/>
              <a:t>Pence BW, </a:t>
            </a:r>
            <a:r>
              <a:rPr lang="en-US" dirty="0" err="1"/>
              <a:t>Mugavero</a:t>
            </a:r>
            <a:r>
              <a:rPr lang="en-US" dirty="0"/>
              <a:t> MJ, Carter TJ, et al: Childhood trauma and health outcomes in HIV-infected patients: an exploration of causal pathways. J </a:t>
            </a:r>
            <a:r>
              <a:rPr lang="en-US" dirty="0" err="1"/>
              <a:t>Acquir</a:t>
            </a:r>
            <a:r>
              <a:rPr lang="en-US" dirty="0"/>
              <a:t> Immune </a:t>
            </a:r>
            <a:r>
              <a:rPr lang="en-US" dirty="0" err="1"/>
              <a:t>Defic</a:t>
            </a:r>
            <a:r>
              <a:rPr lang="en-US" dirty="0"/>
              <a:t> </a:t>
            </a:r>
            <a:r>
              <a:rPr lang="en-US" dirty="0" err="1"/>
              <a:t>Syndr</a:t>
            </a:r>
            <a:r>
              <a:rPr lang="en-US" dirty="0"/>
              <a:t> 2012; 59(4):409–416 </a:t>
            </a:r>
          </a:p>
          <a:p>
            <a:r>
              <a:rPr lang="en-US" dirty="0"/>
              <a:t>Puffer ES, </a:t>
            </a:r>
            <a:r>
              <a:rPr lang="en-US" dirty="0" err="1"/>
              <a:t>Kochman</a:t>
            </a:r>
            <a:r>
              <a:rPr lang="en-US" dirty="0"/>
              <a:t> A, Hansen NB, </a:t>
            </a:r>
            <a:r>
              <a:rPr lang="en-US" dirty="0" err="1"/>
              <a:t>Sikkema</a:t>
            </a:r>
            <a:r>
              <a:rPr lang="en-US" dirty="0"/>
              <a:t> KJ: An evidence-based group coping intervention for women living with HIV and history of childhood sexual abuse. </a:t>
            </a:r>
            <a:r>
              <a:rPr lang="en-US" dirty="0" err="1"/>
              <a:t>Int</a:t>
            </a:r>
            <a:r>
              <a:rPr lang="en-US" dirty="0"/>
              <a:t> J Group </a:t>
            </a:r>
            <a:r>
              <a:rPr lang="en-US" dirty="0" err="1"/>
              <a:t>Psychother</a:t>
            </a:r>
            <a:r>
              <a:rPr lang="en-US" dirty="0"/>
              <a:t> 2011; 61(1):98–126 </a:t>
            </a:r>
          </a:p>
          <a:p>
            <a:r>
              <a:rPr lang="en-US" dirty="0"/>
              <a:t>Roberts NP, et al. Psychological interventions for post-traumatic stress disorder and comorbid substance use disorder: a systematic review and meta-analysis. Clinical psychology review. 2015; 38: 25-38.</a:t>
            </a:r>
          </a:p>
          <a:p>
            <a:r>
              <a:rPr lang="en-US" dirty="0" err="1"/>
              <a:t>Resick</a:t>
            </a:r>
            <a:r>
              <a:rPr lang="en-US" dirty="0"/>
              <a:t>, PA and </a:t>
            </a:r>
            <a:r>
              <a:rPr lang="en-US" dirty="0" err="1"/>
              <a:t>Schnicke</a:t>
            </a:r>
            <a:r>
              <a:rPr lang="en-US" dirty="0"/>
              <a:t> MK. Cognitive processing therapy for sexual assault victims. Journal of consulting and clinical psychology 1992; 60(5):748-756.</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08919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a:t>Safren</a:t>
            </a:r>
            <a:r>
              <a:rPr lang="en-US" dirty="0"/>
              <a:t> SA, Otto MW, Worth JL, Salomon E, Johnson W, Mayer K, Boswell S. Two strategies to increase adherence to HIV antiretroviral medication: life-steps and medication monitoring. </a:t>
            </a:r>
            <a:r>
              <a:rPr lang="en-US" dirty="0" err="1"/>
              <a:t>Behaviour</a:t>
            </a:r>
            <a:r>
              <a:rPr lang="en-US" dirty="0"/>
              <a:t> research and therapy. 2001; 39(10):1151-1162.</a:t>
            </a:r>
          </a:p>
          <a:p>
            <a:r>
              <a:rPr lang="en-US" dirty="0"/>
              <a:t>SAMHSA. A Treatment Improvement Protocol: Trauma-Informed Care in Behavioral Health Services. 2014. Available at: </a:t>
            </a:r>
            <a:r>
              <a:rPr lang="en-US" dirty="0">
                <a:hlinkClick r:id="rId2"/>
              </a:rPr>
              <a:t>https://store.samhsa.gov/product/TIP-57-Trauma-Informed-Care-in-Behavioral-Health-Services/SMA14-4816</a:t>
            </a:r>
            <a:r>
              <a:rPr lang="en-US" dirty="0"/>
              <a:t> (last accessed May 24th, 2017) </a:t>
            </a:r>
          </a:p>
          <a:p>
            <a:r>
              <a:rPr lang="en-US" dirty="0" err="1"/>
              <a:t>Seedat</a:t>
            </a:r>
            <a:r>
              <a:rPr lang="en-US" dirty="0"/>
              <a:t> S: Interventions to improve psychological function- </a:t>
            </a:r>
            <a:r>
              <a:rPr lang="en-US" dirty="0" err="1"/>
              <a:t>ing</a:t>
            </a:r>
            <a:r>
              <a:rPr lang="en-US" dirty="0"/>
              <a:t> and health outcomes of HIV-infected individuals with a history of trauma or PTSD. </a:t>
            </a:r>
            <a:r>
              <a:rPr lang="en-US" dirty="0" err="1"/>
              <a:t>Curr</a:t>
            </a:r>
            <a:r>
              <a:rPr lang="en-US" dirty="0"/>
              <a:t> HIV/AIDS Rep 2012; 9(4):344–350 </a:t>
            </a:r>
          </a:p>
          <a:p>
            <a:r>
              <a:rPr lang="en-US" dirty="0"/>
              <a:t>Singer M, Clair S: </a:t>
            </a:r>
            <a:r>
              <a:rPr lang="en-US" dirty="0" err="1"/>
              <a:t>Syndemics</a:t>
            </a:r>
            <a:r>
              <a:rPr lang="en-US" dirty="0"/>
              <a:t> and public health: recon- </a:t>
            </a:r>
            <a:r>
              <a:rPr lang="en-US" dirty="0" err="1"/>
              <a:t>ceptualizing</a:t>
            </a:r>
            <a:r>
              <a:rPr lang="en-US" dirty="0"/>
              <a:t> disease in bio-social context. Med </a:t>
            </a:r>
            <a:r>
              <a:rPr lang="en-US" dirty="0" err="1"/>
              <a:t>Anthropol</a:t>
            </a:r>
            <a:r>
              <a:rPr lang="en-US" dirty="0"/>
              <a:t> Q 2003; 17(4):423–441 </a:t>
            </a:r>
          </a:p>
          <a:p>
            <a:r>
              <a:rPr lang="en-US" dirty="0" err="1"/>
              <a:t>Villar-Loubet</a:t>
            </a:r>
            <a:r>
              <a:rPr lang="en-US" dirty="0"/>
              <a:t> OM, Illa L, </a:t>
            </a:r>
            <a:r>
              <a:rPr lang="en-US" dirty="0" err="1"/>
              <a:t>Echenique</a:t>
            </a:r>
            <a:r>
              <a:rPr lang="en-US" dirty="0"/>
              <a:t> M, et al: Prenatal and mental health care among trauma-exposed, HIV-infected, pregnant women in the United States. J </a:t>
            </a:r>
            <a:r>
              <a:rPr lang="en-US" dirty="0" err="1"/>
              <a:t>Assoc</a:t>
            </a:r>
            <a:r>
              <a:rPr lang="en-US" dirty="0"/>
              <a:t> Nurses AIDS Care 2014; 25(1 </a:t>
            </a:r>
            <a:r>
              <a:rPr lang="en-US" dirty="0" err="1"/>
              <a:t>Suppl</a:t>
            </a:r>
            <a:r>
              <a:rPr lang="en-US" dirty="0"/>
              <a:t>):S50–S61 </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093329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err="1"/>
              <a:t>Whetten</a:t>
            </a:r>
            <a:r>
              <a:rPr lang="en-US" dirty="0"/>
              <a:t> K, </a:t>
            </a:r>
            <a:r>
              <a:rPr lang="en-US" dirty="0" err="1"/>
              <a:t>Leserman</a:t>
            </a:r>
            <a:r>
              <a:rPr lang="en-US" dirty="0"/>
              <a:t> J, Lowe K, et al: Prevalence of childhood sexual abuse and physical trauma in an HIV- positive sample from the deep south. Am J Public Health 2006; 96(6):1028–1030 </a:t>
            </a:r>
          </a:p>
          <a:p>
            <a:r>
              <a:rPr lang="en-US" dirty="0" err="1"/>
              <a:t>Whetten</a:t>
            </a:r>
            <a:r>
              <a:rPr lang="en-US" dirty="0"/>
              <a:t> K, </a:t>
            </a:r>
            <a:r>
              <a:rPr lang="en-US" dirty="0" err="1"/>
              <a:t>Shirey</a:t>
            </a:r>
            <a:r>
              <a:rPr lang="en-US" dirty="0"/>
              <a:t> K, Pence BW, et al: Trauma history and depression predict incomplete adherence to antiretroviral therapies in a low income country. </a:t>
            </a:r>
            <a:r>
              <a:rPr lang="en-US" dirty="0" err="1"/>
              <a:t>PLoS</a:t>
            </a:r>
            <a:r>
              <a:rPr lang="en-US" dirty="0"/>
              <a:t> One 2013; 8(10): e74771 </a:t>
            </a:r>
          </a:p>
          <a:p>
            <a:r>
              <a:rPr lang="en-US" dirty="0"/>
              <a:t>Wilson SM, </a:t>
            </a:r>
            <a:r>
              <a:rPr lang="en-US" dirty="0" err="1"/>
              <a:t>Sikkema</a:t>
            </a:r>
            <a:r>
              <a:rPr lang="en-US" dirty="0"/>
              <a:t> KJ, </a:t>
            </a:r>
            <a:r>
              <a:rPr lang="en-US" dirty="0" err="1"/>
              <a:t>Ranby</a:t>
            </a:r>
            <a:r>
              <a:rPr lang="en-US" dirty="0"/>
              <a:t> KW: Gender moderates the influence of psychosocial factors and drug use on HAART adherence in the context of HIV and childhood sexual abuse. AIDS Care 2014; 26(8):959–967 </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268547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HIV and Trauma</a:t>
            </a:r>
          </a:p>
        </p:txBody>
      </p:sp>
      <p:sp>
        <p:nvSpPr>
          <p:cNvPr id="3" name="Content Placeholder 2"/>
          <p:cNvSpPr>
            <a:spLocks noGrp="1"/>
          </p:cNvSpPr>
          <p:nvPr>
            <p:ph idx="1"/>
          </p:nvPr>
        </p:nvSpPr>
        <p:spPr/>
        <p:txBody>
          <a:bodyPr>
            <a:normAutofit fontScale="92500" lnSpcReduction="10000"/>
          </a:bodyPr>
          <a:lstStyle/>
          <a:p>
            <a:r>
              <a:rPr lang="en-US" dirty="0"/>
              <a:t>Prevalence of acute stress disorder among HIV-positive women is 55%, versus 38% among HIV-positive men (</a:t>
            </a:r>
            <a:r>
              <a:rPr lang="en-US" dirty="0" err="1"/>
              <a:t>Israelski</a:t>
            </a:r>
            <a:r>
              <a:rPr lang="en-US" dirty="0"/>
              <a:t> et al., 2007).</a:t>
            </a:r>
          </a:p>
          <a:p>
            <a:r>
              <a:rPr lang="en-US" dirty="0"/>
              <a:t>68% of HIV-positive women report past sexual assault, versus 35% of HIV-positive men (</a:t>
            </a:r>
            <a:r>
              <a:rPr lang="en-US" dirty="0" err="1"/>
              <a:t>Kalichman</a:t>
            </a:r>
            <a:r>
              <a:rPr lang="en-US" dirty="0"/>
              <a:t> et al., 2002).</a:t>
            </a:r>
          </a:p>
          <a:p>
            <a:r>
              <a:rPr lang="en-US" dirty="0"/>
              <a:t>66% of HIV-positive women report childhood physical or sexual abuse; 25% report abuse by a partner in adulthood; 10% report abuse while pregnant (</a:t>
            </a:r>
            <a:r>
              <a:rPr lang="en-US" dirty="0" err="1"/>
              <a:t>Villar-Loubet</a:t>
            </a:r>
            <a:r>
              <a:rPr lang="en-US" dirty="0"/>
              <a:t> et al., 2014)</a:t>
            </a:r>
          </a:p>
          <a:p>
            <a:endParaRPr lang="en-US" dirty="0"/>
          </a:p>
          <a:p>
            <a:endParaRPr lang="en-US" dirty="0"/>
          </a:p>
          <a:p>
            <a:endParaRPr lang="en-US" dirty="0"/>
          </a:p>
        </p:txBody>
      </p:sp>
    </p:spTree>
    <p:extLst>
      <p:ext uri="{BB962C8B-B14F-4D97-AF65-F5344CB8AC3E}">
        <p14:creationId xmlns:p14="http://schemas.microsoft.com/office/powerpoint/2010/main" val="1623427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HIV and Trauma</a:t>
            </a:r>
          </a:p>
        </p:txBody>
      </p:sp>
      <p:sp>
        <p:nvSpPr>
          <p:cNvPr id="3" name="Content Placeholder 2"/>
          <p:cNvSpPr>
            <a:spLocks noGrp="1"/>
          </p:cNvSpPr>
          <p:nvPr>
            <p:ph idx="1"/>
          </p:nvPr>
        </p:nvSpPr>
        <p:spPr/>
        <p:txBody>
          <a:bodyPr>
            <a:normAutofit fontScale="77500" lnSpcReduction="20000"/>
          </a:bodyPr>
          <a:lstStyle/>
          <a:p>
            <a:r>
              <a:rPr lang="en-US" dirty="0"/>
              <a:t>While a trauma history is less common among HIV-positive men than HIV-positive women, it is still more common than trauma among HIV-negative men (</a:t>
            </a:r>
            <a:r>
              <a:rPr lang="en-US" dirty="0" err="1"/>
              <a:t>Brezing</a:t>
            </a:r>
            <a:r>
              <a:rPr lang="en-US" dirty="0"/>
              <a:t> and </a:t>
            </a:r>
            <a:r>
              <a:rPr lang="en-US" dirty="0" err="1"/>
              <a:t>Freudenrich</a:t>
            </a:r>
            <a:r>
              <a:rPr lang="en-US" dirty="0"/>
              <a:t>, 2015).</a:t>
            </a:r>
          </a:p>
          <a:p>
            <a:r>
              <a:rPr lang="en-US" dirty="0"/>
              <a:t>35% of HIV-positive men who have sex with men (MSM) report childhood sexual abuse, which was associated with higher prevalence of dissociative symptoms, and more than 55% of this group met the criteria for PTSD (</a:t>
            </a:r>
            <a:r>
              <a:rPr lang="en-US" dirty="0" err="1"/>
              <a:t>Kamen</a:t>
            </a:r>
            <a:r>
              <a:rPr lang="en-US" dirty="0"/>
              <a:t> et al., 2012a). </a:t>
            </a:r>
          </a:p>
          <a:p>
            <a:r>
              <a:rPr lang="en-US" dirty="0"/>
              <a:t>There is comparable trauma prevalence among MSM and men who have sex with women, but MSM have more prevalent posttraumatic stress symptoms, including dissociation (</a:t>
            </a:r>
            <a:r>
              <a:rPr lang="en-US" dirty="0" err="1"/>
              <a:t>Kamen</a:t>
            </a:r>
            <a:r>
              <a:rPr lang="en-US" dirty="0"/>
              <a:t> et al., 2012b). </a:t>
            </a:r>
          </a:p>
          <a:p>
            <a:endParaRPr lang="en-US" dirty="0"/>
          </a:p>
          <a:p>
            <a:endParaRPr lang="en-US" dirty="0"/>
          </a:p>
        </p:txBody>
      </p:sp>
    </p:spTree>
    <p:extLst>
      <p:ext uri="{BB962C8B-B14F-4D97-AF65-F5344CB8AC3E}">
        <p14:creationId xmlns:p14="http://schemas.microsoft.com/office/powerpoint/2010/main" val="2555227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Stress, and Health</a:t>
            </a:r>
          </a:p>
        </p:txBody>
      </p:sp>
      <p:sp>
        <p:nvSpPr>
          <p:cNvPr id="4" name="TextBox 3"/>
          <p:cNvSpPr txBox="1"/>
          <p:nvPr/>
        </p:nvSpPr>
        <p:spPr>
          <a:xfrm>
            <a:off x="1507600" y="2400300"/>
            <a:ext cx="4400550" cy="784830"/>
          </a:xfrm>
          <a:prstGeom prst="rect">
            <a:avLst/>
          </a:prstGeom>
          <a:noFill/>
        </p:spPr>
        <p:txBody>
          <a:bodyPr wrap="square" rtlCol="0">
            <a:spAutoFit/>
          </a:bodyPr>
          <a:lstStyle/>
          <a:p>
            <a:pPr lvl="6"/>
            <a:r>
              <a:rPr lang="en-US" sz="1500" dirty="0"/>
              <a:t>			</a:t>
            </a:r>
            <a:endParaRPr lang="en-US" sz="1050" dirty="0"/>
          </a:p>
        </p:txBody>
      </p:sp>
      <p:sp>
        <p:nvSpPr>
          <p:cNvPr id="5" name="TextBox 4"/>
          <p:cNvSpPr txBox="1"/>
          <p:nvPr/>
        </p:nvSpPr>
        <p:spPr>
          <a:xfrm>
            <a:off x="1270730" y="3067303"/>
            <a:ext cx="1494170" cy="1015663"/>
          </a:xfrm>
          <a:prstGeom prst="rect">
            <a:avLst/>
          </a:prstGeom>
          <a:solidFill>
            <a:srgbClr val="FF9EA0"/>
          </a:solidFill>
          <a:ln>
            <a:solidFill>
              <a:schemeClr val="tx1"/>
            </a:solidFill>
          </a:ln>
        </p:spPr>
        <p:txBody>
          <a:bodyPr wrap="square" rtlCol="0">
            <a:spAutoFit/>
          </a:bodyPr>
          <a:lstStyle/>
          <a:p>
            <a:pPr algn="ctr"/>
            <a:r>
              <a:rPr lang="en-US" sz="1500" b="1" dirty="0">
                <a:latin typeface="Arial"/>
                <a:cs typeface="Arial"/>
              </a:rPr>
              <a:t>External Stigma-Related Stressors</a:t>
            </a:r>
          </a:p>
        </p:txBody>
      </p:sp>
      <p:sp>
        <p:nvSpPr>
          <p:cNvPr id="6" name="TextBox 5"/>
          <p:cNvSpPr txBox="1"/>
          <p:nvPr/>
        </p:nvSpPr>
        <p:spPr>
          <a:xfrm>
            <a:off x="2993500" y="2638355"/>
            <a:ext cx="1612692" cy="784830"/>
          </a:xfrm>
          <a:prstGeom prst="rect">
            <a:avLst/>
          </a:prstGeom>
          <a:solidFill>
            <a:srgbClr val="98DCD5"/>
          </a:solidFill>
          <a:ln>
            <a:solidFill>
              <a:schemeClr val="tx1"/>
            </a:solidFill>
          </a:ln>
        </p:spPr>
        <p:txBody>
          <a:bodyPr wrap="square" rtlCol="0">
            <a:spAutoFit/>
          </a:bodyPr>
          <a:lstStyle/>
          <a:p>
            <a:pPr algn="ctr"/>
            <a:r>
              <a:rPr lang="en-US" sz="1500" b="1" dirty="0">
                <a:latin typeface="Arial"/>
                <a:cs typeface="Arial"/>
              </a:rPr>
              <a:t>General Psychological Processes</a:t>
            </a:r>
          </a:p>
        </p:txBody>
      </p:sp>
      <p:cxnSp>
        <p:nvCxnSpPr>
          <p:cNvPr id="7" name="Straight Arrow Connector 6"/>
          <p:cNvCxnSpPr/>
          <p:nvPr/>
        </p:nvCxnSpPr>
        <p:spPr>
          <a:xfrm flipV="1">
            <a:off x="2764900" y="3019229"/>
            <a:ext cx="228600" cy="5443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93500" y="3714750"/>
            <a:ext cx="1612692" cy="784830"/>
          </a:xfrm>
          <a:prstGeom prst="rect">
            <a:avLst/>
          </a:prstGeom>
          <a:solidFill>
            <a:srgbClr val="B1A2DD"/>
          </a:solidFill>
          <a:ln>
            <a:solidFill>
              <a:schemeClr val="tx1"/>
            </a:solidFill>
          </a:ln>
        </p:spPr>
        <p:txBody>
          <a:bodyPr wrap="square" rtlCol="0">
            <a:spAutoFit/>
          </a:bodyPr>
          <a:lstStyle/>
          <a:p>
            <a:pPr algn="ctr"/>
            <a:r>
              <a:rPr lang="en-US" sz="1500" b="1" dirty="0">
                <a:latin typeface="Arial"/>
                <a:cs typeface="Arial"/>
              </a:rPr>
              <a:t>Internal Stigma-Related Stressors</a:t>
            </a:r>
          </a:p>
        </p:txBody>
      </p:sp>
      <p:cxnSp>
        <p:nvCxnSpPr>
          <p:cNvPr id="9" name="Straight Arrow Connector 8"/>
          <p:cNvCxnSpPr/>
          <p:nvPr/>
        </p:nvCxnSpPr>
        <p:spPr>
          <a:xfrm>
            <a:off x="2764900" y="3563593"/>
            <a:ext cx="228600" cy="5320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764900" y="3559933"/>
            <a:ext cx="2150528" cy="36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915427" y="3179059"/>
            <a:ext cx="1241678" cy="784830"/>
          </a:xfrm>
          <a:prstGeom prst="rect">
            <a:avLst/>
          </a:prstGeom>
          <a:solidFill>
            <a:srgbClr val="86CE74"/>
          </a:solidFill>
          <a:ln>
            <a:solidFill>
              <a:schemeClr val="tx1"/>
            </a:solidFill>
          </a:ln>
        </p:spPr>
        <p:txBody>
          <a:bodyPr wrap="square" rtlCol="0">
            <a:spAutoFit/>
          </a:bodyPr>
          <a:lstStyle/>
          <a:p>
            <a:pPr algn="ctr"/>
            <a:r>
              <a:rPr lang="en-US" sz="1500" b="1" dirty="0">
                <a:latin typeface="Arial"/>
                <a:cs typeface="Arial"/>
              </a:rPr>
              <a:t>Mental Health Problems</a:t>
            </a:r>
          </a:p>
        </p:txBody>
      </p:sp>
      <p:cxnSp>
        <p:nvCxnSpPr>
          <p:cNvPr id="12" name="Straight Arrow Connector 11"/>
          <p:cNvCxnSpPr/>
          <p:nvPr/>
        </p:nvCxnSpPr>
        <p:spPr>
          <a:xfrm>
            <a:off x="4606192" y="3019230"/>
            <a:ext cx="309236" cy="380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606192" y="3714750"/>
            <a:ext cx="309236" cy="3808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99846" y="3400102"/>
            <a:ext cx="0" cy="31464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Content Placeholder 23"/>
          <p:cNvSpPr txBox="1">
            <a:spLocks noGrp="1"/>
          </p:cNvSpPr>
          <p:nvPr>
            <p:ph idx="4294967295"/>
          </p:nvPr>
        </p:nvSpPr>
        <p:spPr>
          <a:xfrm>
            <a:off x="6421700" y="3136822"/>
            <a:ext cx="1258100" cy="877163"/>
          </a:xfrm>
          <a:prstGeom prst="rect">
            <a:avLst/>
          </a:prstGeom>
          <a:solidFill>
            <a:srgbClr val="E8D383"/>
          </a:solidFill>
          <a:ln>
            <a:solidFill>
              <a:schemeClr val="tx1"/>
            </a:solidFill>
          </a:ln>
        </p:spPr>
        <p:txBody>
          <a:bodyPr wrap="square" rtlCol="0">
            <a:spAutoFit/>
          </a:bodyPr>
          <a:lstStyle/>
          <a:p>
            <a:pPr algn="ctr">
              <a:buNone/>
            </a:pPr>
            <a:r>
              <a:rPr lang="en-US" sz="1500" b="1" dirty="0">
                <a:latin typeface="Arial"/>
                <a:cs typeface="Arial"/>
              </a:rPr>
              <a:t>Physical</a:t>
            </a:r>
          </a:p>
          <a:p>
            <a:pPr algn="ctr">
              <a:buNone/>
            </a:pPr>
            <a:r>
              <a:rPr lang="en-US" sz="1500" b="1" dirty="0">
                <a:latin typeface="Arial"/>
                <a:cs typeface="Arial"/>
              </a:rPr>
              <a:t>Health</a:t>
            </a:r>
          </a:p>
          <a:p>
            <a:pPr algn="ctr">
              <a:buNone/>
            </a:pPr>
            <a:r>
              <a:rPr lang="en-US" sz="1500" b="1" dirty="0">
                <a:latin typeface="Arial"/>
                <a:cs typeface="Arial"/>
              </a:rPr>
              <a:t>Problems</a:t>
            </a:r>
          </a:p>
        </p:txBody>
      </p:sp>
      <p:cxnSp>
        <p:nvCxnSpPr>
          <p:cNvPr id="16" name="Straight Arrow Connector 15"/>
          <p:cNvCxnSpPr/>
          <p:nvPr/>
        </p:nvCxnSpPr>
        <p:spPr>
          <a:xfrm>
            <a:off x="6157105" y="3559933"/>
            <a:ext cx="264596" cy="39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023691" y="5089793"/>
            <a:ext cx="3580481" cy="369332"/>
          </a:xfrm>
          <a:prstGeom prst="rect">
            <a:avLst/>
          </a:prstGeom>
          <a:noFill/>
        </p:spPr>
        <p:txBody>
          <a:bodyPr wrap="square" rtlCol="0">
            <a:spAutoFit/>
          </a:bodyPr>
          <a:lstStyle/>
          <a:p>
            <a:r>
              <a:rPr lang="en-US" dirty="0"/>
              <a:t>Adapted from </a:t>
            </a:r>
            <a:r>
              <a:rPr lang="en-US" dirty="0" err="1"/>
              <a:t>Hatzenbuehler</a:t>
            </a:r>
            <a:r>
              <a:rPr lang="en-US" dirty="0"/>
              <a:t>, 2009</a:t>
            </a:r>
          </a:p>
        </p:txBody>
      </p:sp>
    </p:spTree>
    <p:extLst>
      <p:ext uri="{BB962C8B-B14F-4D97-AF65-F5344CB8AC3E}">
        <p14:creationId xmlns:p14="http://schemas.microsoft.com/office/powerpoint/2010/main" val="426597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and Risk Behaviors among PLWH</a:t>
            </a:r>
          </a:p>
        </p:txBody>
      </p:sp>
      <p:sp>
        <p:nvSpPr>
          <p:cNvPr id="3" name="Content Placeholder 2"/>
          <p:cNvSpPr>
            <a:spLocks noGrp="1"/>
          </p:cNvSpPr>
          <p:nvPr>
            <p:ph idx="1"/>
          </p:nvPr>
        </p:nvSpPr>
        <p:spPr/>
        <p:txBody>
          <a:bodyPr>
            <a:normAutofit fontScale="92500" lnSpcReduction="10000"/>
          </a:bodyPr>
          <a:lstStyle/>
          <a:p>
            <a:r>
              <a:rPr lang="en-US" dirty="0"/>
              <a:t>History of trauma and development of posttraumatic stress symptoms is linked with high-risk behaviors.</a:t>
            </a:r>
          </a:p>
          <a:p>
            <a:r>
              <a:rPr lang="en-US" dirty="0"/>
              <a:t>Trauma associated with higher incidence of HIV transmission among both PLWH and HIV-uninfected people (</a:t>
            </a:r>
            <a:r>
              <a:rPr lang="en-US" dirty="0" err="1"/>
              <a:t>Brezing</a:t>
            </a:r>
            <a:r>
              <a:rPr lang="en-US" dirty="0"/>
              <a:t> and </a:t>
            </a:r>
            <a:r>
              <a:rPr lang="en-US" dirty="0" err="1"/>
              <a:t>Freudenreich</a:t>
            </a:r>
            <a:r>
              <a:rPr lang="en-US" dirty="0"/>
              <a:t>, 2015).</a:t>
            </a:r>
          </a:p>
          <a:p>
            <a:r>
              <a:rPr lang="en-US" dirty="0"/>
              <a:t>Among HIV-positive MSM, </a:t>
            </a:r>
            <a:r>
              <a:rPr lang="en-US" dirty="0" err="1"/>
              <a:t>condomless</a:t>
            </a:r>
            <a:r>
              <a:rPr lang="en-US" dirty="0"/>
              <a:t> anal intercourse with casual partners associated with a history of sexual abuse (</a:t>
            </a:r>
            <a:r>
              <a:rPr lang="en-US" dirty="0" err="1"/>
              <a:t>Kamen</a:t>
            </a:r>
            <a:r>
              <a:rPr lang="en-US" dirty="0"/>
              <a:t> et al., 2013).</a:t>
            </a:r>
          </a:p>
        </p:txBody>
      </p:sp>
    </p:spTree>
    <p:extLst>
      <p:ext uri="{BB962C8B-B14F-4D97-AF65-F5344CB8AC3E}">
        <p14:creationId xmlns:p14="http://schemas.microsoft.com/office/powerpoint/2010/main" val="3462761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and Risk Behaviors among PLWH</a:t>
            </a:r>
          </a:p>
        </p:txBody>
      </p:sp>
      <p:sp>
        <p:nvSpPr>
          <p:cNvPr id="3" name="Content Placeholder 2"/>
          <p:cNvSpPr>
            <a:spLocks noGrp="1"/>
          </p:cNvSpPr>
          <p:nvPr>
            <p:ph idx="1"/>
          </p:nvPr>
        </p:nvSpPr>
        <p:spPr/>
        <p:txBody>
          <a:bodyPr>
            <a:normAutofit fontScale="85000" lnSpcReduction="10000"/>
          </a:bodyPr>
          <a:lstStyle/>
          <a:p>
            <a:r>
              <a:rPr lang="en-US" dirty="0"/>
              <a:t>HIV- positive gay and bisexual men with PTSD more likely to have HIV transmission behaviors than their counterparts without PTSD (</a:t>
            </a:r>
            <a:r>
              <a:rPr lang="en-US" dirty="0" err="1"/>
              <a:t>O’Cleirigh</a:t>
            </a:r>
            <a:r>
              <a:rPr lang="en-US" dirty="0"/>
              <a:t> et al., 2013). </a:t>
            </a:r>
          </a:p>
          <a:p>
            <a:r>
              <a:rPr lang="en-US" dirty="0"/>
              <a:t>Trauma related to discrimination due to race, sexual orientation, or HIV status is linked with </a:t>
            </a:r>
            <a:r>
              <a:rPr lang="en-US" dirty="0" err="1"/>
              <a:t>condomless</a:t>
            </a:r>
            <a:r>
              <a:rPr lang="en-US" dirty="0"/>
              <a:t> anal intercourse among HIV-positive Black men (Fields et al., 2013).</a:t>
            </a:r>
          </a:p>
          <a:p>
            <a:r>
              <a:rPr lang="en-US" dirty="0"/>
              <a:t>Among HIV-positive Black men who have sex with both men and women, increased sexual risk behaviors are associated with PTSD symptom severity (Glover et al., 2013).</a:t>
            </a:r>
          </a:p>
          <a:p>
            <a:endParaRPr lang="en-US" dirty="0"/>
          </a:p>
          <a:p>
            <a:endParaRPr lang="en-US" dirty="0"/>
          </a:p>
        </p:txBody>
      </p:sp>
    </p:spTree>
    <p:extLst>
      <p:ext uri="{BB962C8B-B14F-4D97-AF65-F5344CB8AC3E}">
        <p14:creationId xmlns:p14="http://schemas.microsoft.com/office/powerpoint/2010/main" val="1151432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CI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NCIHC Theme</Template>
  <TotalTime>2121</TotalTime>
  <Words>3758</Words>
  <Application>Microsoft Macintosh PowerPoint</Application>
  <PresentationFormat>On-screen Show (4:3)</PresentationFormat>
  <Paragraphs>244</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NCIHC Theme</vt:lpstr>
      <vt:lpstr>AIDS Service Organizations and Trauma-Informed Care</vt:lpstr>
      <vt:lpstr>Learning Objectives</vt:lpstr>
      <vt:lpstr>Syndemic of HIV and Trauma</vt:lpstr>
      <vt:lpstr>Epidemiology of HIV and Trauma</vt:lpstr>
      <vt:lpstr>Epidemiology of HIV and Trauma</vt:lpstr>
      <vt:lpstr>Epidemiology of HIV and Trauma</vt:lpstr>
      <vt:lpstr>Stigma, Stress, and Health</vt:lpstr>
      <vt:lpstr>Trauma and Risk Behaviors among PLWH</vt:lpstr>
      <vt:lpstr>Trauma and Risk Behaviors among PLWH</vt:lpstr>
      <vt:lpstr>Trauma and Antiretroviral Adherence</vt:lpstr>
      <vt:lpstr>Trauma and Antiretroviral Adherence</vt:lpstr>
      <vt:lpstr>PTSD and Antiretroviral Adherence</vt:lpstr>
      <vt:lpstr>PTSD and Antiretroviral Adherence</vt:lpstr>
      <vt:lpstr>PTSD and Antiretroviral Adherence</vt:lpstr>
      <vt:lpstr>Bio-behavioral HIV Care</vt:lpstr>
      <vt:lpstr>Substance Use and Posttraumatic Stress</vt:lpstr>
      <vt:lpstr>Definition of Trauma-Informed Care</vt:lpstr>
      <vt:lpstr>Trauma-Informed Care: An Emerging National Priority</vt:lpstr>
      <vt:lpstr>Trauma-Informed Care for PLWH</vt:lpstr>
      <vt:lpstr>Integrated Treatment for Addictions and Trauma</vt:lpstr>
      <vt:lpstr>National Center for Trauma-Informed Care</vt:lpstr>
      <vt:lpstr>Trauma-Informed Service Environment</vt:lpstr>
      <vt:lpstr>Screening for and Identifying Trauma and Its Mediators</vt:lpstr>
      <vt:lpstr>The Primary Care PTSD Screen (PC-PTSD)</vt:lpstr>
      <vt:lpstr>Intimate Partner Violence Screening Tool</vt:lpstr>
      <vt:lpstr>The PTSD Checklist</vt:lpstr>
      <vt:lpstr>Screening for Mediators and Sequelae of Trauma</vt:lpstr>
      <vt:lpstr>Educating Clients about Trauma and HIV</vt:lpstr>
      <vt:lpstr>Educating Clients about Trauma and HIV</vt:lpstr>
      <vt:lpstr>Resources and Referrals for Additional Services</vt:lpstr>
      <vt:lpstr>Resources and Referrals for Additional Services</vt:lpstr>
      <vt:lpstr>Cognitive Processing Therapy for PTSD</vt:lpstr>
      <vt:lpstr>Cognitive Triad of Traumatic Stress</vt:lpstr>
      <vt:lpstr>Resources and Referrals for Additional Services</vt:lpstr>
      <vt:lpstr>Promoting Resilience in Trauma-Informed Care</vt:lpstr>
      <vt:lpstr>Promoting Resilience through Strengths-Oriented Questions</vt:lpstr>
      <vt:lpstr>Promoting Resilience in Trauma-Informed Care</vt:lpstr>
      <vt:lpstr>Recruiting Social Supports</vt:lpstr>
      <vt:lpstr>PowerPoint Presentation</vt:lpstr>
      <vt:lpstr>References</vt:lpstr>
      <vt:lpstr>References</vt:lpstr>
      <vt:lpstr>References</vt:lpstr>
      <vt:lpstr>References</vt:lpstr>
      <vt:lpstr>References</vt:lpstr>
      <vt:lpstr>References</vt:lpstr>
      <vt:lpstr>References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Ayres</dc:creator>
  <cp:lastModifiedBy>Alan Gambrell</cp:lastModifiedBy>
  <cp:revision>86</cp:revision>
  <dcterms:created xsi:type="dcterms:W3CDTF">2017-05-23T18:36:41Z</dcterms:created>
  <dcterms:modified xsi:type="dcterms:W3CDTF">2020-04-03T15:23:47Z</dcterms:modified>
</cp:coreProperties>
</file>