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7" r:id="rId1"/>
    <p:sldMasterId id="2147483719" r:id="rId2"/>
    <p:sldMasterId id="2147483734" r:id="rId3"/>
    <p:sldMasterId id="2147483749" r:id="rId4"/>
    <p:sldMasterId id="2147483764" r:id="rId5"/>
  </p:sldMasterIdLst>
  <p:notesMasterIdLst>
    <p:notesMasterId r:id="rId20"/>
  </p:notesMasterIdLst>
  <p:handoutMasterIdLst>
    <p:handoutMasterId r:id="rId21"/>
  </p:handoutMasterIdLst>
  <p:sldIdLst>
    <p:sldId id="276" r:id="rId6"/>
    <p:sldId id="346" r:id="rId7"/>
    <p:sldId id="347" r:id="rId8"/>
    <p:sldId id="368" r:id="rId9"/>
    <p:sldId id="369" r:id="rId10"/>
    <p:sldId id="378" r:id="rId11"/>
    <p:sldId id="365" r:id="rId12"/>
    <p:sldId id="386" r:id="rId13"/>
    <p:sldId id="389" r:id="rId14"/>
    <p:sldId id="370" r:id="rId15"/>
    <p:sldId id="380" r:id="rId16"/>
    <p:sldId id="379" r:id="rId17"/>
    <p:sldId id="391" r:id="rId18"/>
    <p:sldId id="390"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276"/>
          </p14:sldIdLst>
        </p14:section>
        <p14:section name="Author Your Presentation" id="{16378913-E5ED-4281-BAF5-F1F938CB0BED}">
          <p14:sldIdLst>
            <p14:sldId id="346"/>
            <p14:sldId id="347"/>
            <p14:sldId id="368"/>
            <p14:sldId id="369"/>
            <p14:sldId id="378"/>
            <p14:sldId id="365"/>
            <p14:sldId id="386"/>
            <p14:sldId id="389"/>
            <p14:sldId id="370"/>
            <p14:sldId id="380"/>
            <p14:sldId id="379"/>
            <p14:sldId id="391"/>
            <p14:sldId id="390"/>
          </p14:sldIdLst>
        </p14:section>
        <p14:section name="Enrich Your Presentation" id="{E2D565D1-BA5E-44E6-A40E-50A644912248}">
          <p14:sldIdLst/>
        </p14:section>
        <p14:section name="Deliver Your Presentation" id="{71D59651-8EFA-4415-9623-98B4C4A8699C}">
          <p14:sldIdLst/>
        </p14:section>
        <p14:section name="There's More!" id="{2E16B512-814A-4DC1-A986-25475E10E0EF}">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ABE00"/>
    <a:srgbClr val="84D830"/>
    <a:srgbClr val="7BCF27"/>
    <a:srgbClr val="2DC931"/>
    <a:srgbClr val="00FF00"/>
    <a:srgbClr val="00B0F0"/>
    <a:srgbClr val="B85654"/>
    <a:srgbClr val="EAB200"/>
    <a:srgbClr val="D2A0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57" autoAdjust="0"/>
    <p:restoredTop sz="49497" autoAdjust="0"/>
  </p:normalViewPr>
  <p:slideViewPr>
    <p:cSldViewPr>
      <p:cViewPr>
        <p:scale>
          <a:sx n="80" d="100"/>
          <a:sy n="80" d="100"/>
        </p:scale>
        <p:origin x="-354" y="918"/>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1158"/>
    </p:cViewPr>
  </p:sorterViewPr>
  <p:notesViewPr>
    <p:cSldViewPr>
      <p:cViewPr>
        <p:scale>
          <a:sx n="125" d="100"/>
          <a:sy n="125" d="100"/>
        </p:scale>
        <p:origin x="-2952" y="7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92CA2D-9C23-4AA5-9BA6-EF7AE93CA977}"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FF4013AE-9112-4428-B2FD-20A59D3F2FD5}">
      <dgm:prSet phldrT="[Text]" custT="1"/>
      <dgm:spPr>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800" b="1" dirty="0" smtClean="0">
              <a:latin typeface="Bookman Old Style" pitchFamily="18" charset="0"/>
            </a:rPr>
            <a:t>Are my data complete?</a:t>
          </a:r>
          <a:endParaRPr lang="en-US" sz="1800" b="1" dirty="0">
            <a:latin typeface="Bookman Old Style" pitchFamily="18" charset="0"/>
          </a:endParaRPr>
        </a:p>
      </dgm:t>
    </dgm:pt>
    <dgm:pt modelId="{2B069C1C-91FC-4914-9701-0A783D6F8733}" type="parTrans" cxnId="{32649AE1-A42E-4BC9-9E2C-9B2D0A07B790}">
      <dgm:prSet/>
      <dgm:spPr>
        <a:ln w="31750">
          <a:solidFill>
            <a:schemeClr val="bg1">
              <a:lumMod val="75000"/>
            </a:schemeClr>
          </a:solidFill>
          <a:prstDash val="sysDot"/>
        </a:ln>
      </dgm:spPr>
      <dgm:t>
        <a:bodyPr/>
        <a:lstStyle/>
        <a:p>
          <a:endParaRPr lang="en-US"/>
        </a:p>
      </dgm:t>
    </dgm:pt>
    <dgm:pt modelId="{CEC47EE2-24B9-4A5D-B751-9D010E3F5F3C}" type="sibTrans" cxnId="{32649AE1-A42E-4BC9-9E2C-9B2D0A07B790}">
      <dgm:prSet/>
      <dgm:spPr/>
      <dgm:t>
        <a:bodyPr/>
        <a:lstStyle/>
        <a:p>
          <a:endParaRPr lang="en-US"/>
        </a:p>
      </dgm:t>
    </dgm:pt>
    <dgm:pt modelId="{F87743AA-9B62-48AA-B624-A467F69AE744}">
      <dgm:prSet phldrT="[Text]" custT="1"/>
      <dgm:spPr>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800" b="1" dirty="0" smtClean="0">
              <a:latin typeface="Bookman Old Style" pitchFamily="18" charset="0"/>
            </a:rPr>
            <a:t>Are my data right?</a:t>
          </a:r>
        </a:p>
      </dgm:t>
    </dgm:pt>
    <dgm:pt modelId="{84CCFB37-C8DB-4798-8CF9-2D5CC5844011}" type="parTrans" cxnId="{98D4FC5D-09CA-42DC-A85D-05647FC15CDA}">
      <dgm:prSet/>
      <dgm:spPr>
        <a:ln w="31750">
          <a:solidFill>
            <a:schemeClr val="bg1">
              <a:lumMod val="75000"/>
            </a:schemeClr>
          </a:solidFill>
          <a:prstDash val="sysDot"/>
        </a:ln>
      </dgm:spPr>
      <dgm:t>
        <a:bodyPr/>
        <a:lstStyle/>
        <a:p>
          <a:endParaRPr lang="en-US"/>
        </a:p>
      </dgm:t>
    </dgm:pt>
    <dgm:pt modelId="{CB529411-5CC0-4B41-90E1-68139E60E840}" type="sibTrans" cxnId="{98D4FC5D-09CA-42DC-A85D-05647FC15CDA}">
      <dgm:prSet/>
      <dgm:spPr/>
      <dgm:t>
        <a:bodyPr/>
        <a:lstStyle/>
        <a:p>
          <a:endParaRPr lang="en-US"/>
        </a:p>
      </dgm:t>
    </dgm:pt>
    <dgm:pt modelId="{9E790344-7160-4148-9B58-F25DAD773F26}">
      <dgm:prSet phldrT="[Text]" custT="1"/>
      <dgm:spPr>
        <a:solidFill>
          <a:srgbClr val="7BCF2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800" b="1" dirty="0" smtClean="0">
              <a:latin typeface="Bookman Old Style" pitchFamily="18" charset="0"/>
            </a:rPr>
            <a:t>Do they reflect my program?</a:t>
          </a:r>
          <a:endParaRPr lang="en-US" sz="1800" b="1" dirty="0">
            <a:latin typeface="Bookman Old Style" pitchFamily="18" charset="0"/>
          </a:endParaRPr>
        </a:p>
      </dgm:t>
    </dgm:pt>
    <dgm:pt modelId="{9BA54E2E-15D8-4590-9C54-19E46860BA2C}" type="parTrans" cxnId="{B17AB414-9794-45F5-A83A-9F5B2766D4E2}">
      <dgm:prSet/>
      <dgm:spPr>
        <a:ln w="31750">
          <a:solidFill>
            <a:schemeClr val="bg1">
              <a:lumMod val="75000"/>
            </a:schemeClr>
          </a:solidFill>
          <a:prstDash val="sysDot"/>
        </a:ln>
      </dgm:spPr>
      <dgm:t>
        <a:bodyPr/>
        <a:lstStyle/>
        <a:p>
          <a:endParaRPr lang="en-US"/>
        </a:p>
      </dgm:t>
    </dgm:pt>
    <dgm:pt modelId="{A752D730-9600-4EC6-8D54-2109D8F249AE}" type="sibTrans" cxnId="{B17AB414-9794-45F5-A83A-9F5B2766D4E2}">
      <dgm:prSet/>
      <dgm:spPr/>
      <dgm:t>
        <a:bodyPr/>
        <a:lstStyle/>
        <a:p>
          <a:endParaRPr lang="en-US"/>
        </a:p>
      </dgm:t>
    </dgm:pt>
    <dgm:pt modelId="{FACCEAD9-88FE-4F17-80DE-AD58AA13FB48}" type="pres">
      <dgm:prSet presAssocID="{3392CA2D-9C23-4AA5-9BA6-EF7AE93CA977}" presName="composite" presStyleCnt="0">
        <dgm:presLayoutVars>
          <dgm:chMax val="5"/>
          <dgm:dir/>
          <dgm:animLvl val="ctr"/>
          <dgm:resizeHandles val="exact"/>
        </dgm:presLayoutVars>
      </dgm:prSet>
      <dgm:spPr/>
      <dgm:t>
        <a:bodyPr/>
        <a:lstStyle/>
        <a:p>
          <a:endParaRPr lang="en-US"/>
        </a:p>
      </dgm:t>
    </dgm:pt>
    <dgm:pt modelId="{E11BD101-E0B5-476C-A360-32AA4964D2BC}" type="pres">
      <dgm:prSet presAssocID="{3392CA2D-9C23-4AA5-9BA6-EF7AE93CA977}" presName="cycle" presStyleCnt="0"/>
      <dgm:spPr/>
    </dgm:pt>
    <dgm:pt modelId="{2B1FA9FB-9D14-4E28-992F-96270AD0CB74}" type="pres">
      <dgm:prSet presAssocID="{3392CA2D-9C23-4AA5-9BA6-EF7AE93CA977}" presName="centerShape" presStyleCnt="0"/>
      <dgm:spPr/>
    </dgm:pt>
    <dgm:pt modelId="{40644952-A28B-4746-A9A8-0D9E5C429189}" type="pres">
      <dgm:prSet presAssocID="{3392CA2D-9C23-4AA5-9BA6-EF7AE93CA977}" presName="connSite" presStyleLbl="node1" presStyleIdx="0" presStyleCnt="4"/>
      <dgm:spPr/>
    </dgm:pt>
    <dgm:pt modelId="{51F4EAD3-1682-4678-A02B-7707F22B1C85}" type="pres">
      <dgm:prSet presAssocID="{3392CA2D-9C23-4AA5-9BA6-EF7AE93CA977}" presName="visible" presStyleLbl="node1" presStyleIdx="0" presStyleCnt="4"/>
      <dgm:spPr>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22BCEA4B-0890-4220-9556-1CDDFB0A4512}" type="pres">
      <dgm:prSet presAssocID="{2B069C1C-91FC-4914-9701-0A783D6F8733}" presName="Name25" presStyleLbl="parChTrans1D1" presStyleIdx="0" presStyleCnt="3"/>
      <dgm:spPr/>
      <dgm:t>
        <a:bodyPr/>
        <a:lstStyle/>
        <a:p>
          <a:endParaRPr lang="en-US"/>
        </a:p>
      </dgm:t>
    </dgm:pt>
    <dgm:pt modelId="{E9D8A64E-7677-4DC0-8658-47073AC3F3AF}" type="pres">
      <dgm:prSet presAssocID="{FF4013AE-9112-4428-B2FD-20A59D3F2FD5}" presName="node" presStyleCnt="0"/>
      <dgm:spPr/>
    </dgm:pt>
    <dgm:pt modelId="{87BA93AC-D3AD-4B28-9115-39B8C4A3C7C0}" type="pres">
      <dgm:prSet presAssocID="{FF4013AE-9112-4428-B2FD-20A59D3F2FD5}" presName="parentNode" presStyleLbl="node1" presStyleIdx="1" presStyleCnt="4" custScaleX="108669" custScaleY="97846" custLinFactX="58478" custLinFactNeighborX="100000" custLinFactNeighborY="3154">
        <dgm:presLayoutVars>
          <dgm:chMax val="1"/>
          <dgm:bulletEnabled val="1"/>
        </dgm:presLayoutVars>
      </dgm:prSet>
      <dgm:spPr/>
      <dgm:t>
        <a:bodyPr/>
        <a:lstStyle/>
        <a:p>
          <a:endParaRPr lang="en-US"/>
        </a:p>
      </dgm:t>
    </dgm:pt>
    <dgm:pt modelId="{165DC621-B2C0-4549-964A-6C5A16796B82}" type="pres">
      <dgm:prSet presAssocID="{FF4013AE-9112-4428-B2FD-20A59D3F2FD5}" presName="childNode" presStyleLbl="revTx" presStyleIdx="0" presStyleCnt="0">
        <dgm:presLayoutVars>
          <dgm:bulletEnabled val="1"/>
        </dgm:presLayoutVars>
      </dgm:prSet>
      <dgm:spPr/>
      <dgm:t>
        <a:bodyPr/>
        <a:lstStyle/>
        <a:p>
          <a:endParaRPr lang="en-US"/>
        </a:p>
      </dgm:t>
    </dgm:pt>
    <dgm:pt modelId="{63E94016-D3A5-4FCE-8301-70944FF87E8F}" type="pres">
      <dgm:prSet presAssocID="{84CCFB37-C8DB-4798-8CF9-2D5CC5844011}" presName="Name25" presStyleLbl="parChTrans1D1" presStyleIdx="1" presStyleCnt="3"/>
      <dgm:spPr/>
      <dgm:t>
        <a:bodyPr/>
        <a:lstStyle/>
        <a:p>
          <a:endParaRPr lang="en-US"/>
        </a:p>
      </dgm:t>
    </dgm:pt>
    <dgm:pt modelId="{C8452CED-EBC5-4585-8101-7D13C68CE06D}" type="pres">
      <dgm:prSet presAssocID="{F87743AA-9B62-48AA-B624-A467F69AE744}" presName="node" presStyleCnt="0"/>
      <dgm:spPr/>
    </dgm:pt>
    <dgm:pt modelId="{2351FE39-4179-4DB3-94A8-84EFD1524303}" type="pres">
      <dgm:prSet presAssocID="{F87743AA-9B62-48AA-B624-A467F69AE744}" presName="parentNode" presStyleLbl="node1" presStyleIdx="2" presStyleCnt="4" custLinFactX="28818" custLinFactNeighborX="100000" custLinFactNeighborY="-4931">
        <dgm:presLayoutVars>
          <dgm:chMax val="1"/>
          <dgm:bulletEnabled val="1"/>
        </dgm:presLayoutVars>
      </dgm:prSet>
      <dgm:spPr/>
      <dgm:t>
        <a:bodyPr/>
        <a:lstStyle/>
        <a:p>
          <a:endParaRPr lang="en-US"/>
        </a:p>
      </dgm:t>
    </dgm:pt>
    <dgm:pt modelId="{0BE2FF25-E3C6-4F63-A072-FBDC9C3F6BED}" type="pres">
      <dgm:prSet presAssocID="{F87743AA-9B62-48AA-B624-A467F69AE744}" presName="childNode" presStyleLbl="revTx" presStyleIdx="0" presStyleCnt="0">
        <dgm:presLayoutVars>
          <dgm:bulletEnabled val="1"/>
        </dgm:presLayoutVars>
      </dgm:prSet>
      <dgm:spPr/>
      <dgm:t>
        <a:bodyPr/>
        <a:lstStyle/>
        <a:p>
          <a:endParaRPr lang="en-US"/>
        </a:p>
      </dgm:t>
    </dgm:pt>
    <dgm:pt modelId="{9D3DC158-D5CF-44D3-AC74-FD003E28D70A}" type="pres">
      <dgm:prSet presAssocID="{9BA54E2E-15D8-4590-9C54-19E46860BA2C}" presName="Name25" presStyleLbl="parChTrans1D1" presStyleIdx="2" presStyleCnt="3"/>
      <dgm:spPr/>
      <dgm:t>
        <a:bodyPr/>
        <a:lstStyle/>
        <a:p>
          <a:endParaRPr lang="en-US"/>
        </a:p>
      </dgm:t>
    </dgm:pt>
    <dgm:pt modelId="{6194B5B1-7CCE-4DCF-AE16-59A56DECF32E}" type="pres">
      <dgm:prSet presAssocID="{9E790344-7160-4148-9B58-F25DAD773F26}" presName="node" presStyleCnt="0"/>
      <dgm:spPr/>
    </dgm:pt>
    <dgm:pt modelId="{8176EEDF-F573-4220-AC4D-C8DBE2CCB231}" type="pres">
      <dgm:prSet presAssocID="{9E790344-7160-4148-9B58-F25DAD773F26}" presName="parentNode" presStyleLbl="node1" presStyleIdx="3" presStyleCnt="4" custLinFactX="57447" custLinFactNeighborX="100000" custLinFactNeighborY="-9707">
        <dgm:presLayoutVars>
          <dgm:chMax val="1"/>
          <dgm:bulletEnabled val="1"/>
        </dgm:presLayoutVars>
      </dgm:prSet>
      <dgm:spPr/>
      <dgm:t>
        <a:bodyPr/>
        <a:lstStyle/>
        <a:p>
          <a:endParaRPr lang="en-US"/>
        </a:p>
      </dgm:t>
    </dgm:pt>
    <dgm:pt modelId="{C302A07B-55BD-4964-87A5-153E84EB806C}" type="pres">
      <dgm:prSet presAssocID="{9E790344-7160-4148-9B58-F25DAD773F26}" presName="childNode" presStyleLbl="revTx" presStyleIdx="0" presStyleCnt="0">
        <dgm:presLayoutVars>
          <dgm:bulletEnabled val="1"/>
        </dgm:presLayoutVars>
      </dgm:prSet>
      <dgm:spPr/>
      <dgm:t>
        <a:bodyPr/>
        <a:lstStyle/>
        <a:p>
          <a:endParaRPr lang="en-US"/>
        </a:p>
      </dgm:t>
    </dgm:pt>
  </dgm:ptLst>
  <dgm:cxnLst>
    <dgm:cxn modelId="{78FA639F-29BA-4E2D-919C-2CB6DE7D7677}" type="presOf" srcId="{FF4013AE-9112-4428-B2FD-20A59D3F2FD5}" destId="{87BA93AC-D3AD-4B28-9115-39B8C4A3C7C0}" srcOrd="0" destOrd="0" presId="urn:microsoft.com/office/officeart/2005/8/layout/radial2"/>
    <dgm:cxn modelId="{32649AE1-A42E-4BC9-9E2C-9B2D0A07B790}" srcId="{3392CA2D-9C23-4AA5-9BA6-EF7AE93CA977}" destId="{FF4013AE-9112-4428-B2FD-20A59D3F2FD5}" srcOrd="0" destOrd="0" parTransId="{2B069C1C-91FC-4914-9701-0A783D6F8733}" sibTransId="{CEC47EE2-24B9-4A5D-B751-9D010E3F5F3C}"/>
    <dgm:cxn modelId="{812C1E3D-68D8-485F-B95F-416843541761}" type="presOf" srcId="{3392CA2D-9C23-4AA5-9BA6-EF7AE93CA977}" destId="{FACCEAD9-88FE-4F17-80DE-AD58AA13FB48}" srcOrd="0" destOrd="0" presId="urn:microsoft.com/office/officeart/2005/8/layout/radial2"/>
    <dgm:cxn modelId="{7892BD51-397E-42EE-A1D5-326715A34268}" type="presOf" srcId="{84CCFB37-C8DB-4798-8CF9-2D5CC5844011}" destId="{63E94016-D3A5-4FCE-8301-70944FF87E8F}" srcOrd="0" destOrd="0" presId="urn:microsoft.com/office/officeart/2005/8/layout/radial2"/>
    <dgm:cxn modelId="{B17AB414-9794-45F5-A83A-9F5B2766D4E2}" srcId="{3392CA2D-9C23-4AA5-9BA6-EF7AE93CA977}" destId="{9E790344-7160-4148-9B58-F25DAD773F26}" srcOrd="2" destOrd="0" parTransId="{9BA54E2E-15D8-4590-9C54-19E46860BA2C}" sibTransId="{A752D730-9600-4EC6-8D54-2109D8F249AE}"/>
    <dgm:cxn modelId="{04B797E5-48DD-4371-878B-B5122D8FD02C}" type="presOf" srcId="{F87743AA-9B62-48AA-B624-A467F69AE744}" destId="{2351FE39-4179-4DB3-94A8-84EFD1524303}" srcOrd="0" destOrd="0" presId="urn:microsoft.com/office/officeart/2005/8/layout/radial2"/>
    <dgm:cxn modelId="{556CA98E-94A5-40C8-8A0C-E0C238915684}" type="presOf" srcId="{9E790344-7160-4148-9B58-F25DAD773F26}" destId="{8176EEDF-F573-4220-AC4D-C8DBE2CCB231}" srcOrd="0" destOrd="0" presId="urn:microsoft.com/office/officeart/2005/8/layout/radial2"/>
    <dgm:cxn modelId="{4FE52E60-E046-4141-ACB3-26626A06ABB8}" type="presOf" srcId="{9BA54E2E-15D8-4590-9C54-19E46860BA2C}" destId="{9D3DC158-D5CF-44D3-AC74-FD003E28D70A}" srcOrd="0" destOrd="0" presId="urn:microsoft.com/office/officeart/2005/8/layout/radial2"/>
    <dgm:cxn modelId="{98D4FC5D-09CA-42DC-A85D-05647FC15CDA}" srcId="{3392CA2D-9C23-4AA5-9BA6-EF7AE93CA977}" destId="{F87743AA-9B62-48AA-B624-A467F69AE744}" srcOrd="1" destOrd="0" parTransId="{84CCFB37-C8DB-4798-8CF9-2D5CC5844011}" sibTransId="{CB529411-5CC0-4B41-90E1-68139E60E840}"/>
    <dgm:cxn modelId="{635EB503-FF18-45B4-A806-9698F5447CF1}" type="presOf" srcId="{2B069C1C-91FC-4914-9701-0A783D6F8733}" destId="{22BCEA4B-0890-4220-9556-1CDDFB0A4512}" srcOrd="0" destOrd="0" presId="urn:microsoft.com/office/officeart/2005/8/layout/radial2"/>
    <dgm:cxn modelId="{141E2E8A-CFA9-4848-A3E1-CF8E1483F594}" type="presParOf" srcId="{FACCEAD9-88FE-4F17-80DE-AD58AA13FB48}" destId="{E11BD101-E0B5-476C-A360-32AA4964D2BC}" srcOrd="0" destOrd="0" presId="urn:microsoft.com/office/officeart/2005/8/layout/radial2"/>
    <dgm:cxn modelId="{6302009F-9433-466A-930B-EFB7601E4610}" type="presParOf" srcId="{E11BD101-E0B5-476C-A360-32AA4964D2BC}" destId="{2B1FA9FB-9D14-4E28-992F-96270AD0CB74}" srcOrd="0" destOrd="0" presId="urn:microsoft.com/office/officeart/2005/8/layout/radial2"/>
    <dgm:cxn modelId="{6632FA52-1EC0-410B-92F0-A7077CADA881}" type="presParOf" srcId="{2B1FA9FB-9D14-4E28-992F-96270AD0CB74}" destId="{40644952-A28B-4746-A9A8-0D9E5C429189}" srcOrd="0" destOrd="0" presId="urn:microsoft.com/office/officeart/2005/8/layout/radial2"/>
    <dgm:cxn modelId="{77C7DBD3-7C16-452C-9FCF-10F3731B9514}" type="presParOf" srcId="{2B1FA9FB-9D14-4E28-992F-96270AD0CB74}" destId="{51F4EAD3-1682-4678-A02B-7707F22B1C85}" srcOrd="1" destOrd="0" presId="urn:microsoft.com/office/officeart/2005/8/layout/radial2"/>
    <dgm:cxn modelId="{BF24DC44-CCC4-4247-9595-B116A1BD6213}" type="presParOf" srcId="{E11BD101-E0B5-476C-A360-32AA4964D2BC}" destId="{22BCEA4B-0890-4220-9556-1CDDFB0A4512}" srcOrd="1" destOrd="0" presId="urn:microsoft.com/office/officeart/2005/8/layout/radial2"/>
    <dgm:cxn modelId="{AC2814D8-FA23-4386-9873-0C9289DBB3EA}" type="presParOf" srcId="{E11BD101-E0B5-476C-A360-32AA4964D2BC}" destId="{E9D8A64E-7677-4DC0-8658-47073AC3F3AF}" srcOrd="2" destOrd="0" presId="urn:microsoft.com/office/officeart/2005/8/layout/radial2"/>
    <dgm:cxn modelId="{3F2E2CFF-C17F-488A-9ECD-D6615896FCB3}" type="presParOf" srcId="{E9D8A64E-7677-4DC0-8658-47073AC3F3AF}" destId="{87BA93AC-D3AD-4B28-9115-39B8C4A3C7C0}" srcOrd="0" destOrd="0" presId="urn:microsoft.com/office/officeart/2005/8/layout/radial2"/>
    <dgm:cxn modelId="{62CB2CAC-1B80-4B6A-8A96-99CC3045398D}" type="presParOf" srcId="{E9D8A64E-7677-4DC0-8658-47073AC3F3AF}" destId="{165DC621-B2C0-4549-964A-6C5A16796B82}" srcOrd="1" destOrd="0" presId="urn:microsoft.com/office/officeart/2005/8/layout/radial2"/>
    <dgm:cxn modelId="{53DD1F9A-2463-46BC-8C4C-E6FDF43CC4CB}" type="presParOf" srcId="{E11BD101-E0B5-476C-A360-32AA4964D2BC}" destId="{63E94016-D3A5-4FCE-8301-70944FF87E8F}" srcOrd="3" destOrd="0" presId="urn:microsoft.com/office/officeart/2005/8/layout/radial2"/>
    <dgm:cxn modelId="{DC8537D7-C479-4D5F-9BE6-67558D7B7B83}" type="presParOf" srcId="{E11BD101-E0B5-476C-A360-32AA4964D2BC}" destId="{C8452CED-EBC5-4585-8101-7D13C68CE06D}" srcOrd="4" destOrd="0" presId="urn:microsoft.com/office/officeart/2005/8/layout/radial2"/>
    <dgm:cxn modelId="{347EF256-005F-4D9D-9618-E3476935CD9B}" type="presParOf" srcId="{C8452CED-EBC5-4585-8101-7D13C68CE06D}" destId="{2351FE39-4179-4DB3-94A8-84EFD1524303}" srcOrd="0" destOrd="0" presId="urn:microsoft.com/office/officeart/2005/8/layout/radial2"/>
    <dgm:cxn modelId="{6F5D17E5-D393-4AEF-910C-06D453776FE8}" type="presParOf" srcId="{C8452CED-EBC5-4585-8101-7D13C68CE06D}" destId="{0BE2FF25-E3C6-4F63-A072-FBDC9C3F6BED}" srcOrd="1" destOrd="0" presId="urn:microsoft.com/office/officeart/2005/8/layout/radial2"/>
    <dgm:cxn modelId="{75FB8624-3B98-46A8-BEE6-C2E6B8763283}" type="presParOf" srcId="{E11BD101-E0B5-476C-A360-32AA4964D2BC}" destId="{9D3DC158-D5CF-44D3-AC74-FD003E28D70A}" srcOrd="5" destOrd="0" presId="urn:microsoft.com/office/officeart/2005/8/layout/radial2"/>
    <dgm:cxn modelId="{4931AB85-E646-48AA-B080-BD532CCD50B1}" type="presParOf" srcId="{E11BD101-E0B5-476C-A360-32AA4964D2BC}" destId="{6194B5B1-7CCE-4DCF-AE16-59A56DECF32E}" srcOrd="6" destOrd="0" presId="urn:microsoft.com/office/officeart/2005/8/layout/radial2"/>
    <dgm:cxn modelId="{B9D83B23-E501-4FFF-AF28-7AE274D10386}" type="presParOf" srcId="{6194B5B1-7CCE-4DCF-AE16-59A56DECF32E}" destId="{8176EEDF-F573-4220-AC4D-C8DBE2CCB231}" srcOrd="0" destOrd="0" presId="urn:microsoft.com/office/officeart/2005/8/layout/radial2"/>
    <dgm:cxn modelId="{BB38EA7E-3A52-45FF-95B5-26E49B177F73}" type="presParOf" srcId="{6194B5B1-7CCE-4DCF-AE16-59A56DECF32E}" destId="{C302A07B-55BD-4964-87A5-153E84EB806C}"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DC158-D5CF-44D3-AC74-FD003E28D70A}">
      <dsp:nvSpPr>
        <dsp:cNvPr id="0" name=""/>
        <dsp:cNvSpPr/>
      </dsp:nvSpPr>
      <dsp:spPr>
        <a:xfrm rot="1279090">
          <a:off x="2578091" y="3995451"/>
          <a:ext cx="3467370" cy="61611"/>
        </a:xfrm>
        <a:custGeom>
          <a:avLst/>
          <a:gdLst/>
          <a:ahLst/>
          <a:cxnLst/>
          <a:rect l="0" t="0" r="0" b="0"/>
          <a:pathLst>
            <a:path>
              <a:moveTo>
                <a:pt x="0" y="30805"/>
              </a:moveTo>
              <a:lnTo>
                <a:pt x="3467370" y="30805"/>
              </a:lnTo>
            </a:path>
          </a:pathLst>
        </a:custGeom>
        <a:noFill/>
        <a:ln w="31750" cap="flat" cmpd="sng" algn="ctr">
          <a:solidFill>
            <a:schemeClr val="bg1">
              <a:lumMod val="75000"/>
            </a:schemeClr>
          </a:solidFill>
          <a:prstDash val="sysDot"/>
        </a:ln>
        <a:effectLst/>
      </dsp:spPr>
      <dsp:style>
        <a:lnRef idx="2">
          <a:scrgbClr r="0" g="0" b="0"/>
        </a:lnRef>
        <a:fillRef idx="0">
          <a:scrgbClr r="0" g="0" b="0"/>
        </a:fillRef>
        <a:effectRef idx="0">
          <a:scrgbClr r="0" g="0" b="0"/>
        </a:effectRef>
        <a:fontRef idx="minor"/>
      </dsp:style>
    </dsp:sp>
    <dsp:sp modelId="{63E94016-D3A5-4FCE-8301-70944FF87E8F}">
      <dsp:nvSpPr>
        <dsp:cNvPr id="0" name=""/>
        <dsp:cNvSpPr/>
      </dsp:nvSpPr>
      <dsp:spPr>
        <a:xfrm rot="21542591">
          <a:off x="2696490" y="2925702"/>
          <a:ext cx="3247465" cy="61611"/>
        </a:xfrm>
        <a:custGeom>
          <a:avLst/>
          <a:gdLst/>
          <a:ahLst/>
          <a:cxnLst/>
          <a:rect l="0" t="0" r="0" b="0"/>
          <a:pathLst>
            <a:path>
              <a:moveTo>
                <a:pt x="0" y="30805"/>
              </a:moveTo>
              <a:lnTo>
                <a:pt x="3247465" y="30805"/>
              </a:lnTo>
            </a:path>
          </a:pathLst>
        </a:custGeom>
        <a:noFill/>
        <a:ln w="31750" cap="flat" cmpd="sng" algn="ctr">
          <a:solidFill>
            <a:schemeClr val="bg1">
              <a:lumMod val="75000"/>
            </a:schemeClr>
          </a:solidFill>
          <a:prstDash val="sysDot"/>
        </a:ln>
        <a:effectLst/>
      </dsp:spPr>
      <dsp:style>
        <a:lnRef idx="2">
          <a:scrgbClr r="0" g="0" b="0"/>
        </a:lnRef>
        <a:fillRef idx="0">
          <a:scrgbClr r="0" g="0" b="0"/>
        </a:fillRef>
        <a:effectRef idx="0">
          <a:scrgbClr r="0" g="0" b="0"/>
        </a:effectRef>
        <a:fontRef idx="minor"/>
      </dsp:style>
    </dsp:sp>
    <dsp:sp modelId="{22BCEA4B-0890-4220-9556-1CDDFB0A4512}">
      <dsp:nvSpPr>
        <dsp:cNvPr id="0" name=""/>
        <dsp:cNvSpPr/>
      </dsp:nvSpPr>
      <dsp:spPr>
        <a:xfrm rot="20253994">
          <a:off x="2566524" y="1894886"/>
          <a:ext cx="3440755" cy="61611"/>
        </a:xfrm>
        <a:custGeom>
          <a:avLst/>
          <a:gdLst/>
          <a:ahLst/>
          <a:cxnLst/>
          <a:rect l="0" t="0" r="0" b="0"/>
          <a:pathLst>
            <a:path>
              <a:moveTo>
                <a:pt x="0" y="30805"/>
              </a:moveTo>
              <a:lnTo>
                <a:pt x="3440755" y="30805"/>
              </a:lnTo>
            </a:path>
          </a:pathLst>
        </a:custGeom>
        <a:noFill/>
        <a:ln w="31750" cap="flat" cmpd="sng" algn="ctr">
          <a:solidFill>
            <a:schemeClr val="bg1">
              <a:lumMod val="75000"/>
            </a:schemeClr>
          </a:solidFill>
          <a:prstDash val="sysDot"/>
        </a:ln>
        <a:effectLst/>
      </dsp:spPr>
      <dsp:style>
        <a:lnRef idx="2">
          <a:scrgbClr r="0" g="0" b="0"/>
        </a:lnRef>
        <a:fillRef idx="0">
          <a:scrgbClr r="0" g="0" b="0"/>
        </a:fillRef>
        <a:effectRef idx="0">
          <a:scrgbClr r="0" g="0" b="0"/>
        </a:effectRef>
        <a:fontRef idx="minor"/>
      </dsp:style>
    </dsp:sp>
    <dsp:sp modelId="{51F4EAD3-1682-4678-A02B-7707F22B1C85}">
      <dsp:nvSpPr>
        <dsp:cNvPr id="0" name=""/>
        <dsp:cNvSpPr/>
      </dsp:nvSpPr>
      <dsp:spPr>
        <a:xfrm>
          <a:off x="235868" y="1552987"/>
          <a:ext cx="2895116" cy="2895116"/>
        </a:xfrm>
        <a:prstGeom prst="ellipse">
          <a:avLst/>
        </a:prstGeom>
        <a:solidFill>
          <a:schemeClr val="tx1">
            <a:lumMod val="65000"/>
            <a:lumOff val="35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87BA93AC-D3AD-4B28-9115-39B8C4A3C7C0}">
      <dsp:nvSpPr>
        <dsp:cNvPr id="0" name=""/>
        <dsp:cNvSpPr/>
      </dsp:nvSpPr>
      <dsp:spPr>
        <a:xfrm>
          <a:off x="5791200" y="65149"/>
          <a:ext cx="1887656" cy="1699653"/>
        </a:xfrm>
        <a:prstGeom prst="ellipse">
          <a:avLst/>
        </a:prstGeom>
        <a:solidFill>
          <a:srgbClr val="FF99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Bookman Old Style" pitchFamily="18" charset="0"/>
            </a:rPr>
            <a:t>Are my data complete?</a:t>
          </a:r>
          <a:endParaRPr lang="en-US" sz="1800" b="1" kern="1200" dirty="0">
            <a:latin typeface="Bookman Old Style" pitchFamily="18" charset="0"/>
          </a:endParaRPr>
        </a:p>
      </dsp:txBody>
      <dsp:txXfrm>
        <a:off x="6067641" y="314057"/>
        <a:ext cx="1334774" cy="1201837"/>
      </dsp:txXfrm>
    </dsp:sp>
    <dsp:sp modelId="{2351FE39-4179-4DB3-94A8-84EFD1524303}">
      <dsp:nvSpPr>
        <dsp:cNvPr id="0" name=""/>
        <dsp:cNvSpPr/>
      </dsp:nvSpPr>
      <dsp:spPr>
        <a:xfrm>
          <a:off x="5943608" y="2046356"/>
          <a:ext cx="1737069" cy="1737069"/>
        </a:xfrm>
        <a:prstGeom prst="ellipse">
          <a:avLst/>
        </a:prstGeom>
        <a:solidFill>
          <a:srgbClr val="00B0F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Bookman Old Style" pitchFamily="18" charset="0"/>
            </a:rPr>
            <a:t>Are my data right?</a:t>
          </a:r>
        </a:p>
      </dsp:txBody>
      <dsp:txXfrm>
        <a:off x="6197996" y="2300744"/>
        <a:ext cx="1228293" cy="1228293"/>
      </dsp:txXfrm>
    </dsp:sp>
    <dsp:sp modelId="{8176EEDF-F573-4220-AC4D-C8DBE2CCB231}">
      <dsp:nvSpPr>
        <dsp:cNvPr id="0" name=""/>
        <dsp:cNvSpPr/>
      </dsp:nvSpPr>
      <dsp:spPr>
        <a:xfrm>
          <a:off x="5867407" y="4103750"/>
          <a:ext cx="1737069" cy="1737069"/>
        </a:xfrm>
        <a:prstGeom prst="ellipse">
          <a:avLst/>
        </a:prstGeom>
        <a:solidFill>
          <a:srgbClr val="7BCF27"/>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Bookman Old Style" pitchFamily="18" charset="0"/>
            </a:rPr>
            <a:t>Do they reflect my program?</a:t>
          </a:r>
          <a:endParaRPr lang="en-US" sz="1800" b="1" kern="1200" dirty="0">
            <a:latin typeface="Bookman Old Style" pitchFamily="18" charset="0"/>
          </a:endParaRPr>
        </a:p>
      </dsp:txBody>
      <dsp:txXfrm>
        <a:off x="6121795" y="4358138"/>
        <a:ext cx="1228293" cy="1228293"/>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951BB07-997A-4534-BF91-6ADA3B9E5AB1}" type="datetimeFigureOut">
              <a:rPr lang="en-US" smtClean="0"/>
              <a:t>2/10/2016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E416876-BF93-444E-B567-C45F6120FE27}" type="slidenum">
              <a:rPr lang="en-US" smtClean="0"/>
              <a:t>‹#›</a:t>
            </a:fld>
            <a:endParaRPr lang="en-US"/>
          </a:p>
        </p:txBody>
      </p:sp>
    </p:spTree>
    <p:extLst>
      <p:ext uri="{BB962C8B-B14F-4D97-AF65-F5344CB8AC3E}">
        <p14:creationId xmlns:p14="http://schemas.microsoft.com/office/powerpoint/2010/main" val="2434642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0F830A1-3891-4B82-A120-081866556DA0}" type="datetimeFigureOut">
              <a:rPr lang="en-US" smtClean="0"/>
              <a:pPr/>
              <a:t>2/10/2016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3928838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(1,2) Welcome to the Ryan White Service Report video series.  Each</a:t>
            </a:r>
            <a:r>
              <a:rPr lang="en-US" baseline="0" dirty="0" smtClean="0"/>
              <a:t> video provides an overview of a topic related to the Ryan White Services Report – otherwise known as the RSR, which is reported to the HIV/AIDS Bureau within the Health Resources and Services Administration. </a:t>
            </a:r>
          </a:p>
          <a:p>
            <a:endParaRPr lang="en-US" baseline="0" dirty="0" smtClean="0"/>
          </a:p>
          <a:p>
            <a:r>
              <a:rPr lang="en-US" dirty="0" smtClean="0"/>
              <a:t>This video aims to support grantees and providers in improving their RSR data quality.</a:t>
            </a:r>
            <a:endParaRPr lang="en-US" strike="sngStrike"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p:cNvSpPr>
            <a:spLocks noGrp="1"/>
          </p:cNvSpPr>
          <p:nvPr>
            <p:ph type="body" idx="1"/>
          </p:nvPr>
        </p:nvSpPr>
        <p:spPr>
          <a:xfrm>
            <a:off x="623147" y="3641090"/>
            <a:ext cx="5608320" cy="4183380"/>
          </a:xfrm>
        </p:spPr>
        <p:txBody>
          <a:bodyPr numCol="1" spcCol="186355">
            <a:noAutofit/>
          </a:bodyPr>
          <a:lstStyle/>
          <a:p>
            <a:pPr>
              <a:lnSpc>
                <a:spcPct val="90000"/>
              </a:lnSpc>
            </a:pPr>
            <a:r>
              <a:rPr lang="en-US" dirty="0" smtClean="0"/>
              <a:t>(1) Given </a:t>
            </a:r>
            <a:r>
              <a:rPr lang="en-US" dirty="0"/>
              <a:t>the importance of data quality, we’d like you to ask yourself three questions </a:t>
            </a:r>
            <a:r>
              <a:rPr lang="en-US" dirty="0" smtClean="0"/>
              <a:t>before you submit your files.  </a:t>
            </a:r>
            <a:endParaRPr lang="en-US" dirty="0"/>
          </a:p>
          <a:p>
            <a:pPr>
              <a:lnSpc>
                <a:spcPct val="90000"/>
              </a:lnSpc>
            </a:pPr>
            <a:endParaRPr lang="en-US" dirty="0"/>
          </a:p>
          <a:p>
            <a:pPr>
              <a:lnSpc>
                <a:spcPct val="90000"/>
              </a:lnSpc>
            </a:pPr>
            <a:r>
              <a:rPr lang="en-US" dirty="0" smtClean="0"/>
              <a:t>(2) First</a:t>
            </a:r>
            <a:r>
              <a:rPr lang="en-US" dirty="0"/>
              <a:t>, look at whether the RSR data are complete.  </a:t>
            </a:r>
            <a:r>
              <a:rPr lang="en-US" dirty="0" smtClean="0"/>
              <a:t>(3) Second</a:t>
            </a:r>
            <a:r>
              <a:rPr lang="en-US" dirty="0"/>
              <a:t>, see if the data are internally consistent with other data within the RSR. </a:t>
            </a:r>
            <a:r>
              <a:rPr lang="en-US" dirty="0" smtClean="0"/>
              <a:t>(4) Third</a:t>
            </a:r>
            <a:r>
              <a:rPr lang="en-US" dirty="0"/>
              <a:t>, </a:t>
            </a:r>
            <a:r>
              <a:rPr lang="en-US" dirty="0" smtClean="0"/>
              <a:t>check to see if your data truly </a:t>
            </a:r>
            <a:r>
              <a:rPr lang="en-US" dirty="0"/>
              <a:t>reflect your program.</a:t>
            </a:r>
          </a:p>
          <a:p>
            <a:pPr>
              <a:lnSpc>
                <a:spcPct val="90000"/>
              </a:lnSpc>
            </a:pPr>
            <a:endParaRPr lang="en-US" dirty="0"/>
          </a:p>
          <a:p>
            <a:pPr eaLnBrk="1" hangingPunct="1"/>
            <a:endParaRPr lang="en-US" dirty="0" smtClean="0"/>
          </a:p>
        </p:txBody>
      </p:sp>
      <p:sp>
        <p:nvSpPr>
          <p:cNvPr id="7" name="Slide Image Placeholder 6"/>
          <p:cNvSpPr>
            <a:spLocks noGrp="1" noRot="1" noChangeAspect="1"/>
          </p:cNvSpPr>
          <p:nvPr>
            <p:ph type="sldImg"/>
          </p:nvPr>
        </p:nvSpPr>
        <p:spPr>
          <a:xfrm>
            <a:off x="560388" y="511175"/>
            <a:ext cx="3197225" cy="2398713"/>
          </a:xfr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62000"/>
            <a:ext cx="4648200" cy="3486150"/>
          </a:xfrm>
        </p:spPr>
      </p:sp>
      <p:sp>
        <p:nvSpPr>
          <p:cNvPr id="3" name="Notes Placeholder 2"/>
          <p:cNvSpPr>
            <a:spLocks noGrp="1"/>
          </p:cNvSpPr>
          <p:nvPr>
            <p:ph type="body" idx="1"/>
          </p:nvPr>
        </p:nvSpPr>
        <p:spPr>
          <a:xfrm>
            <a:off x="762000" y="4419600"/>
            <a:ext cx="5608320" cy="418338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a:t>
            </a:r>
            <a:r>
              <a:rPr lang="en-US" baseline="0" dirty="0" smtClean="0"/>
              <a:t> many tool available to help you answer these questions. Some of them are part of the RSR Web System – that’s the system you use to upload and submit your data. Others are within the data systems you use to create your XML file.</a:t>
            </a:r>
            <a:endParaRPr lang="en-US" dirty="0" smtClean="0"/>
          </a:p>
          <a:p>
            <a:endParaRPr lang="en-US" dirty="0"/>
          </a:p>
          <a:p>
            <a:r>
              <a:rPr lang="en-US" dirty="0" smtClean="0"/>
              <a:t>Now, let’s go over some of these tools.</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dirty="0" smtClean="0"/>
              <a:t>(1) To help you assess your data quality before the RSR submission window begins, use the Check Your XML feature in the RSR system. The Check Your XML feature was created for two main purposes: first, it allows you to check that your file is compliant with the schema.</a:t>
            </a:r>
            <a:r>
              <a:rPr lang="en-US" baseline="0" dirty="0" smtClean="0"/>
              <a:t> </a:t>
            </a:r>
            <a:r>
              <a:rPr lang="en-US" dirty="0" smtClean="0"/>
              <a:t>Second, it helps you check</a:t>
            </a:r>
            <a:r>
              <a:rPr lang="en-US" baseline="0" dirty="0" smtClean="0"/>
              <a:t> the quality of your data. It </a:t>
            </a:r>
            <a:r>
              <a:rPr lang="en-US" dirty="0" smtClean="0"/>
              <a:t>as three main reports that you can generate once you upload your data: the Validation Report, Confirmation Report and Completeness Report. Remember, a big advantage to using Check Your XML is that you can identify and address these issues</a:t>
            </a:r>
            <a:r>
              <a:rPr lang="en-US" baseline="0" dirty="0" smtClean="0"/>
              <a:t> early, </a:t>
            </a:r>
            <a:r>
              <a:rPr lang="en-US" dirty="0" smtClean="0"/>
              <a:t>so when you upload for the actual submission, you don’t have validation messages! </a:t>
            </a:r>
          </a:p>
          <a:p>
            <a:pPr>
              <a:lnSpc>
                <a:spcPct val="90000"/>
              </a:lnSpc>
            </a:pPr>
            <a:endParaRPr lang="en-US" dirty="0" smtClean="0"/>
          </a:p>
          <a:p>
            <a:pPr>
              <a:lnSpc>
                <a:spcPct val="90000"/>
              </a:lnSpc>
            </a:pPr>
            <a:r>
              <a:rPr lang="en-US" dirty="0" smtClean="0"/>
              <a:t>The three main reports in the Check</a:t>
            </a:r>
            <a:r>
              <a:rPr lang="en-US" baseline="0" dirty="0" smtClean="0"/>
              <a:t> Your XML Feature are also in the main submission portal of the RSR Web System. </a:t>
            </a:r>
            <a:r>
              <a:rPr lang="en-US" dirty="0" smtClean="0"/>
              <a:t>If you are a provider, you can use these reports to view your own data. If you are a grantee, you can use the feature to view your providers’ reports. Let’s talk about them in more detail now. </a:t>
            </a:r>
          </a:p>
          <a:p>
            <a:pPr>
              <a:lnSpc>
                <a:spcPct val="90000"/>
              </a:lnSpc>
            </a:pPr>
            <a:endParaRPr lang="en-US" dirty="0" smtClean="0"/>
          </a:p>
          <a:p>
            <a:r>
              <a:rPr lang="en-US" dirty="0" smtClean="0"/>
              <a:t>(2) The client upload confirmation</a:t>
            </a:r>
            <a:r>
              <a:rPr lang="en-US" baseline="0" dirty="0" smtClean="0"/>
              <a:t> report summarizes what was uploaded in your XML. It displays the number of clients by gender, race, ethnicity, service visits, etc.  This report is probably one of the most important reports. You can confirm what you uploaded to expectations about your program. </a:t>
            </a:r>
            <a:r>
              <a:rPr lang="en-US" dirty="0" smtClean="0"/>
              <a:t>What story does your data tell about your clients?</a:t>
            </a:r>
            <a:r>
              <a:rPr lang="en-US" baseline="0" dirty="0" smtClean="0"/>
              <a:t> </a:t>
            </a:r>
            <a:r>
              <a:rPr lang="en-US" dirty="0" smtClean="0"/>
              <a:t>Do frequencies match your expectations? If not, why?</a:t>
            </a:r>
          </a:p>
          <a:p>
            <a:pPr marL="0" marR="0" indent="0" algn="l" defTabSz="914400" rtl="0" eaLnBrk="1" fontAlgn="auto" latinLnBrk="0" hangingPunct="1">
              <a:lnSpc>
                <a:spcPct val="9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90000"/>
              </a:lnSpc>
              <a:spcBef>
                <a:spcPts val="0"/>
              </a:spcBef>
              <a:spcAft>
                <a:spcPts val="0"/>
              </a:spcAft>
              <a:buClrTx/>
              <a:buSzTx/>
              <a:buFontTx/>
              <a:buNone/>
              <a:tabLst/>
              <a:defRPr/>
            </a:pPr>
            <a:r>
              <a:rPr lang="en-US" dirty="0" smtClean="0"/>
              <a:t>(3)</a:t>
            </a:r>
            <a:r>
              <a:rPr lang="en-US" baseline="0" dirty="0" smtClean="0"/>
              <a:t> </a:t>
            </a:r>
            <a:r>
              <a:rPr lang="en-US" dirty="0" smtClean="0"/>
              <a:t>The validation report </a:t>
            </a:r>
            <a:r>
              <a:rPr lang="en-US" dirty="0" smtClean="0">
                <a:solidFill>
                  <a:prstClr val="black">
                    <a:hueOff val="0"/>
                    <a:satOff val="0"/>
                    <a:lumOff val="0"/>
                    <a:alphaOff val="0"/>
                  </a:prstClr>
                </a:solidFill>
                <a:latin typeface="Bookman Old Style" pitchFamily="18" charset="0"/>
              </a:rPr>
              <a:t>identifies invalid and internally inconsistent data. It categorizes issues into</a:t>
            </a:r>
            <a:r>
              <a:rPr lang="en-US" baseline="0" dirty="0" smtClean="0">
                <a:solidFill>
                  <a:prstClr val="black">
                    <a:hueOff val="0"/>
                    <a:satOff val="0"/>
                    <a:lumOff val="0"/>
                    <a:alphaOff val="0"/>
                  </a:prstClr>
                </a:solidFill>
                <a:latin typeface="Bookman Old Style" pitchFamily="18" charset="0"/>
              </a:rPr>
              <a:t> three groups. </a:t>
            </a:r>
            <a:r>
              <a:rPr lang="en-US" dirty="0" smtClean="0"/>
              <a:t>Errors must be fixed. You should try to resolve your warnings, but if you can’t resolve them, you will need to enter a comment. You don’t need to enter a comment to explain an alert, but you should fix mistakes as necessary. </a:t>
            </a:r>
          </a:p>
          <a:p>
            <a:pPr marL="0" marR="0" indent="0" algn="l" defTabSz="914400" rtl="0" eaLnBrk="1" fontAlgn="auto" latinLnBrk="0" hangingPunct="1">
              <a:lnSpc>
                <a:spcPct val="9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90000"/>
              </a:lnSpc>
              <a:spcBef>
                <a:spcPts val="0"/>
              </a:spcBef>
              <a:spcAft>
                <a:spcPts val="0"/>
              </a:spcAft>
              <a:buClrTx/>
              <a:buSzTx/>
              <a:buFontTx/>
              <a:buNone/>
              <a:tabLst/>
              <a:defRPr/>
            </a:pPr>
            <a:r>
              <a:rPr lang="en-US" dirty="0" smtClean="0"/>
              <a:t>(4) The data</a:t>
            </a:r>
            <a:r>
              <a:rPr lang="en-US" baseline="0" dirty="0" smtClean="0"/>
              <a:t> completeness report provides feedback on whether you can holes in your data. It contains the number and percent of required clients with missing and unknown data.</a:t>
            </a:r>
          </a:p>
          <a:p>
            <a:pPr>
              <a:lnSpc>
                <a:spcPct val="90000"/>
              </a:lnSpc>
            </a:pPr>
            <a:endParaRPr lang="en-US" dirty="0" smtClean="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dirty="0" smtClean="0"/>
              <a:t>You can also check the quality of your data throughout the year with tools associated with the system you use to create the XML file. If you use an RSR-Ready System, such as </a:t>
            </a:r>
            <a:r>
              <a:rPr lang="en-US" dirty="0" err="1" smtClean="0"/>
              <a:t>CAREWare</a:t>
            </a:r>
            <a:r>
              <a:rPr lang="en-US" dirty="0" smtClean="0"/>
              <a:t>, make</a:t>
            </a:r>
            <a:r>
              <a:rPr lang="en-US" baseline="0" dirty="0" smtClean="0"/>
              <a:t> sure you are up to speed on what’s available. HAB works with these systems on an annual basis to make sure that they not only create a compliant file, but also incorporate completeness and validation reports. </a:t>
            </a:r>
          </a:p>
          <a:p>
            <a:pPr marL="0" marR="0" indent="0" algn="l" defTabSz="914400" rtl="0" eaLnBrk="1" fontAlgn="auto" latinLnBrk="0" hangingPunct="1">
              <a:lnSpc>
                <a:spcPct val="9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90000"/>
              </a:lnSpc>
              <a:spcBef>
                <a:spcPts val="0"/>
              </a:spcBef>
              <a:spcAft>
                <a:spcPts val="0"/>
              </a:spcAft>
              <a:buClrTx/>
              <a:buSzTx/>
              <a:buFontTx/>
              <a:buNone/>
              <a:tabLst/>
              <a:defRPr/>
            </a:pPr>
            <a:r>
              <a:rPr lang="en-US" dirty="0" smtClean="0"/>
              <a:t>There are also options</a:t>
            </a:r>
            <a:r>
              <a:rPr lang="en-US" baseline="0" dirty="0" smtClean="0"/>
              <a:t> for TRAX users. TRAX, which was built by HAB, converts structured data into the correct XML format. </a:t>
            </a:r>
            <a:r>
              <a:rPr lang="en-US" dirty="0" smtClean="0"/>
              <a:t>You can check the quality of the data through </a:t>
            </a:r>
            <a:r>
              <a:rPr lang="en-US" baseline="0" dirty="0" smtClean="0"/>
              <a:t>CHEX, an Excel spreadsheet pre-loaded with drop down menus and conditional formatting. It’s located within the TRAX support package.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62000"/>
            <a:ext cx="4648200" cy="3486150"/>
          </a:xfrm>
        </p:spPr>
      </p:sp>
      <p:sp>
        <p:nvSpPr>
          <p:cNvPr id="3" name="Notes Placeholder 2"/>
          <p:cNvSpPr>
            <a:spLocks noGrp="1"/>
          </p:cNvSpPr>
          <p:nvPr>
            <p:ph type="body" idx="1"/>
          </p:nvPr>
        </p:nvSpPr>
        <p:spPr>
          <a:xfrm>
            <a:off x="762000" y="4419600"/>
            <a:ext cx="5608320" cy="418338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TARGET Center website has more resources to help you learn about these tools. Jot down these links or use TARGET’s search feature. And, as always, feel free to contact the DART team.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Thank you for joining us today!</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a:t>This video will </a:t>
            </a:r>
            <a:r>
              <a:rPr lang="en-US" dirty="0" smtClean="0"/>
              <a:t>answer the following questions:</a:t>
            </a:r>
            <a:endParaRPr lang="en-US" dirty="0"/>
          </a:p>
          <a:p>
            <a:pPr>
              <a:lnSpc>
                <a:spcPct val="90000"/>
              </a:lnSpc>
            </a:pPr>
            <a:endParaRPr lang="en-US" dirty="0" smtClean="0"/>
          </a:p>
          <a:p>
            <a:pPr>
              <a:lnSpc>
                <a:spcPct val="90000"/>
              </a:lnSpc>
            </a:pPr>
            <a:r>
              <a:rPr lang="en-US" dirty="0" smtClean="0"/>
              <a:t>(1) What is data quality?  (2) Why do we care about it?  (3) And finally, how can we improve it.  </a:t>
            </a:r>
          </a:p>
          <a:p>
            <a:pPr>
              <a:lnSpc>
                <a:spcPct val="90000"/>
              </a:lnSpc>
            </a:pPr>
            <a:endParaRPr lang="en-US" dirty="0" smtClean="0"/>
          </a:p>
          <a:p>
            <a:pPr eaLnBrk="1" hangingPunct="1">
              <a:lnSpc>
                <a:spcPct val="90000"/>
              </a:lnSpc>
            </a:pPr>
            <a:endParaRPr lang="en-US" baseline="0" dirty="0" smtClean="0"/>
          </a:p>
          <a:p>
            <a:pPr eaLnBrk="1" hangingPunct="1">
              <a:lnSpc>
                <a:spcPct val="90000"/>
              </a:lnSpc>
            </a:pPr>
            <a:endParaRPr lang="en-US" baseline="0" dirty="0" smtClean="0"/>
          </a:p>
          <a:p>
            <a:pPr eaLnBrk="1" hangingPunct="1">
              <a:lnSpc>
                <a:spcPct val="90000"/>
              </a:lnSpc>
            </a:pP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To illustrate the </a:t>
            </a:r>
            <a:r>
              <a:rPr lang="en-US" dirty="0" smtClean="0"/>
              <a:t>definition of data </a:t>
            </a:r>
            <a:r>
              <a:rPr lang="en-US" dirty="0"/>
              <a:t>quality, here is a representation of your </a:t>
            </a:r>
            <a:r>
              <a:rPr lang="en-US" dirty="0" smtClean="0"/>
              <a:t>HIV-care program </a:t>
            </a:r>
            <a:r>
              <a:rPr lang="en-US" dirty="0"/>
              <a:t>– a masterpiece!  </a:t>
            </a:r>
          </a:p>
        </p:txBody>
      </p:sp>
      <p:sp>
        <p:nvSpPr>
          <p:cNvPr id="4" name="Slide Number Placeholder 3"/>
          <p:cNvSpPr>
            <a:spLocks noGrp="1"/>
          </p:cNvSpPr>
          <p:nvPr>
            <p:ph type="sldNum" sz="quarter" idx="10"/>
          </p:nvPr>
        </p:nvSpPr>
        <p:spPr/>
        <p:txBody>
          <a:bodyPr/>
          <a:lstStyle/>
          <a:p>
            <a:fld id="{58CC9574-A819-4FE4-99A7-1E27AD09ADC2}"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n-US" dirty="0"/>
              <a:t>Here’s </a:t>
            </a:r>
            <a:r>
              <a:rPr lang="en-US" dirty="0" smtClean="0"/>
              <a:t>your HIV-care </a:t>
            </a:r>
            <a:r>
              <a:rPr lang="en-US" dirty="0"/>
              <a:t>program through the lens of the RSR.  It only covers </a:t>
            </a:r>
            <a:r>
              <a:rPr lang="en-US" sz="1200" b="0" i="0" kern="1200" dirty="0" smtClean="0">
                <a:solidFill>
                  <a:schemeClr val="tx1"/>
                </a:solidFill>
                <a:effectLst/>
                <a:latin typeface="+mn-lt"/>
                <a:ea typeface="+mn-ea"/>
                <a:cs typeface="+mn-cs"/>
              </a:rPr>
              <a:t>clients and services</a:t>
            </a:r>
            <a:r>
              <a:rPr lang="en-US" sz="1200" b="0" i="0" kern="1200" baseline="0" dirty="0" smtClean="0">
                <a:solidFill>
                  <a:schemeClr val="tx1"/>
                </a:solidFill>
                <a:effectLst/>
                <a:latin typeface="+mn-lt"/>
                <a:ea typeface="+mn-ea"/>
                <a:cs typeface="+mn-cs"/>
              </a:rPr>
              <a:t> eligible for Ryan White funding, s</a:t>
            </a:r>
            <a:r>
              <a:rPr lang="en-US" dirty="0" smtClean="0"/>
              <a:t>o</a:t>
            </a:r>
            <a:r>
              <a:rPr lang="en-US" baseline="0" dirty="0" smtClean="0"/>
              <a:t> </a:t>
            </a:r>
            <a:r>
              <a:rPr lang="en-US" dirty="0" smtClean="0"/>
              <a:t>it </a:t>
            </a:r>
            <a:r>
              <a:rPr lang="en-US" dirty="0"/>
              <a:t>may lack some color.  </a:t>
            </a:r>
            <a:r>
              <a:rPr lang="en-US" dirty="0" smtClean="0"/>
              <a:t>However, because </a:t>
            </a:r>
            <a:r>
              <a:rPr lang="en-US" dirty="0"/>
              <a:t>it shows you all the clinical data on a </a:t>
            </a:r>
            <a:r>
              <a:rPr lang="en-US" dirty="0" smtClean="0"/>
              <a:t>eligible</a:t>
            </a:r>
            <a:r>
              <a:rPr lang="en-US" baseline="0" dirty="0" smtClean="0"/>
              <a:t> </a:t>
            </a:r>
            <a:r>
              <a:rPr lang="en-US" dirty="0" smtClean="0"/>
              <a:t>client, </a:t>
            </a:r>
            <a:r>
              <a:rPr lang="en-US" dirty="0"/>
              <a:t>the picture is more </a:t>
            </a:r>
            <a:r>
              <a:rPr lang="en-US" dirty="0" smtClean="0"/>
              <a:t>or</a:t>
            </a:r>
            <a:r>
              <a:rPr lang="en-US" baseline="0" dirty="0" smtClean="0"/>
              <a:t> less </a:t>
            </a:r>
            <a:r>
              <a:rPr lang="en-US" dirty="0" smtClean="0"/>
              <a:t>complete.</a:t>
            </a:r>
          </a:p>
          <a:p>
            <a:pPr defTabSz="931774">
              <a:defRPr/>
            </a:pP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But here’s your </a:t>
            </a:r>
            <a:r>
              <a:rPr lang="en-US" dirty="0"/>
              <a:t>program through the lens of the RSR with poor data quality.  Your program appears distorted; the data do not reflect its true quality.</a:t>
            </a:r>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419600"/>
            <a:ext cx="5608320" cy="418338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want your RSR data to reflect the good work that you do! </a:t>
            </a:r>
            <a:r>
              <a:rPr lang="en-US" dirty="0" smtClean="0"/>
              <a:t>Your project officer will review RSR data to learn more about your program. In addition, the RSR is used to present the Ryan White Program to the public. It is essential that Congress, the HIV community, and the public at large receive accurate information about the importance of the Ryan White Program. In addition, good quality data can help you improve quality of care, poor quality data cannot. If your data do not reflect your actual program activities, you can’t use it to improve your performance.</a:t>
            </a:r>
          </a:p>
          <a:p>
            <a:endParaRPr lang="en-US" baseline="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The quality of your data is the accuracy of your data.  In other words, how well the data reflect </a:t>
            </a:r>
            <a:r>
              <a:rPr lang="en-US" dirty="0"/>
              <a:t>the services you deliver</a:t>
            </a:r>
            <a:r>
              <a:rPr lang="en-US" dirty="0" smtClean="0"/>
              <a:t>.</a:t>
            </a:r>
          </a:p>
          <a:p>
            <a:endParaRPr lang="en-US" dirty="0"/>
          </a:p>
          <a:p>
            <a:r>
              <a:rPr lang="en-US" dirty="0" smtClean="0"/>
              <a:t>What </a:t>
            </a:r>
            <a:r>
              <a:rPr lang="en-US" dirty="0"/>
              <a:t>is the difference between </a:t>
            </a:r>
            <a:r>
              <a:rPr lang="en-US" i="1" dirty="0"/>
              <a:t>quality of data </a:t>
            </a:r>
            <a:r>
              <a:rPr lang="en-US" dirty="0"/>
              <a:t>and </a:t>
            </a:r>
            <a:r>
              <a:rPr lang="en-US" i="1" dirty="0"/>
              <a:t>quality of care</a:t>
            </a:r>
            <a:r>
              <a:rPr lang="en-US" dirty="0" smtClean="0"/>
              <a:t>?</a:t>
            </a:r>
          </a:p>
          <a:p>
            <a:endParaRPr lang="en-US" dirty="0"/>
          </a:p>
          <a:p>
            <a:r>
              <a:rPr lang="en-US" dirty="0" smtClean="0"/>
              <a:t>(2) Quality </a:t>
            </a:r>
            <a:r>
              <a:rPr lang="en-US" dirty="0"/>
              <a:t>of care compares the services that were actually delivered to an external measure of quality. </a:t>
            </a:r>
          </a:p>
          <a:p>
            <a:endParaRPr lang="en-US" dirty="0"/>
          </a:p>
          <a:p>
            <a:r>
              <a:rPr lang="en-US" dirty="0" smtClean="0"/>
              <a:t>Now, let’s look at an example.</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419600"/>
            <a:ext cx="5608320" cy="4183380"/>
          </a:xfrm>
        </p:spPr>
        <p:txBody>
          <a:bodyPr/>
          <a:lstStyle/>
          <a:p>
            <a:r>
              <a:rPr lang="en-US" dirty="0" smtClean="0"/>
              <a:t>Say you see 100 clients. 47 of these clients had their labs done onsite at your clinic,</a:t>
            </a:r>
            <a:r>
              <a:rPr lang="en-US" baseline="0" dirty="0" smtClean="0"/>
              <a:t> 40 had their labs done offsite, and 13 did not receive labs at all. </a:t>
            </a:r>
          </a:p>
          <a:p>
            <a:endParaRPr lang="en-US" baseline="0" dirty="0" smtClean="0"/>
          </a:p>
          <a:p>
            <a:r>
              <a:rPr lang="en-US" baseline="0" dirty="0" smtClean="0"/>
              <a:t>(1) This means that 87% of your clients had viral load test results.</a:t>
            </a:r>
          </a:p>
          <a:p>
            <a:endParaRPr lang="en-US" dirty="0" smtClean="0"/>
          </a:p>
          <a:p>
            <a:r>
              <a:rPr lang="en-US" dirty="0" smtClean="0"/>
              <a:t>(2) But, let’s say that because of your data collection and reporting system, you only</a:t>
            </a:r>
            <a:r>
              <a:rPr lang="en-US" baseline="0" dirty="0" smtClean="0"/>
              <a:t> have data on the labs that are done at the onsite lab. Thus, those 40 clients who received their labs offsite will be missing their lab results in your RSR data. </a:t>
            </a:r>
          </a:p>
          <a:p>
            <a:endParaRPr lang="en-US" baseline="0" dirty="0" smtClean="0"/>
          </a:p>
          <a:p>
            <a:r>
              <a:rPr lang="en-US" baseline="0" dirty="0" smtClean="0"/>
              <a:t>(3) HAB assumes you report everything you do, and so when you submit your report, it appears as if you only have done labs for 47% of your clients. </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 40 clients without lab </a:t>
            </a:r>
            <a:r>
              <a:rPr lang="en-US" i="1" dirty="0" smtClean="0"/>
              <a:t>records </a:t>
            </a:r>
            <a:r>
              <a:rPr lang="en-US" dirty="0" smtClean="0"/>
              <a:t>represent</a:t>
            </a:r>
            <a:r>
              <a:rPr lang="en-US" baseline="0" dirty="0" smtClean="0"/>
              <a:t> a </a:t>
            </a:r>
            <a:r>
              <a:rPr lang="en-US" i="0" baseline="0" dirty="0" smtClean="0"/>
              <a:t>data</a:t>
            </a:r>
            <a:r>
              <a:rPr lang="en-US" i="1" baseline="0" dirty="0" smtClean="0"/>
              <a:t> </a:t>
            </a:r>
            <a:r>
              <a:rPr lang="en-US" baseline="0" dirty="0" smtClean="0"/>
              <a:t>quality issue, while the 13 clients without actual labs represent a </a:t>
            </a:r>
            <a:r>
              <a:rPr lang="en-US" i="1" baseline="0" dirty="0" smtClean="0"/>
              <a:t>program</a:t>
            </a:r>
            <a:r>
              <a:rPr lang="en-US" baseline="0" dirty="0" smtClean="0"/>
              <a:t> quality issue.</a:t>
            </a:r>
            <a:endParaRPr lang="en-US" dirty="0" smtClean="0"/>
          </a:p>
          <a:p>
            <a:endParaRPr lang="en-US" dirty="0" smtClean="0"/>
          </a:p>
          <a:p>
            <a:r>
              <a:rPr lang="en-US" dirty="0" smtClean="0"/>
              <a:t>Unfortunately, you can’t identify a program quality issues with poor data quality.</a:t>
            </a:r>
            <a:r>
              <a:rPr lang="en-US" baseline="0" dirty="0" smtClean="0"/>
              <a:t>  If your data quality was poor, you wouldn’t know if clients were actually not receiving services or if they were receiving services and there was simply no record of them. Good quality data allows you to pursue problems you see in the data with confidence instead of having to second guess yourself. </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E0D684-CF80-46B5-9B92-DDA9B7F7E2EA}" type="datetime1">
              <a:rPr lang="en-US" smtClean="0"/>
              <a:t>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2" name="Rectangle 11"/>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Tree>
    <p:extLst>
      <p:ext uri="{BB962C8B-B14F-4D97-AF65-F5344CB8AC3E}">
        <p14:creationId xmlns:p14="http://schemas.microsoft.com/office/powerpoint/2010/main" val="314033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E2681C-CBDE-4492-B6F6-DAE0B4715E00}" type="datetime1">
              <a:rPr lang="en-US" smtClean="0"/>
              <a:t>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84489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D43F5-70E8-4866-9DA2-07CB02E47AB5}" type="datetime1">
              <a:rPr lang="en-US" smtClean="0"/>
              <a:t>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3758291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480980E5-F15B-4F57-AA4D-17D2E949045E}" type="datetime1">
              <a:rPr lang="en-US" smtClean="0"/>
              <a:t>2/10/2016</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928002-EF4D-4687-9FCA-9E37B59EF8C3}" type="datetime1">
              <a:rPr lang="en-US" smtClean="0"/>
              <a:t>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0220C68-86B2-46AA-8B56-323A7A4D1AD0}" type="datetime1">
              <a:rPr lang="en-US" smtClean="0"/>
              <a:t>2/10/2016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E0D684-CF80-46B5-9B92-DDA9B7F7E2EA}" type="datetime1">
              <a:rPr lang="en-US" smtClean="0">
                <a:solidFill>
                  <a:prstClr val="black">
                    <a:tint val="75000"/>
                  </a:prstClr>
                </a:solidFill>
              </a:rPr>
              <a:p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2" name="Rectangle 11"/>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Tree>
    <p:extLst>
      <p:ext uri="{BB962C8B-B14F-4D97-AF65-F5344CB8AC3E}">
        <p14:creationId xmlns:p14="http://schemas.microsoft.com/office/powerpoint/2010/main" val="231224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6FB60E-D6B1-4EE2-AB73-74F8FE6A334D}" type="datetime1">
              <a:rPr lang="en-US" smtClean="0">
                <a:solidFill>
                  <a:prstClr val="black">
                    <a:tint val="75000"/>
                  </a:prstClr>
                </a:solidFill>
              </a:rPr>
              <a:p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Tree>
    <p:extLst>
      <p:ext uri="{BB962C8B-B14F-4D97-AF65-F5344CB8AC3E}">
        <p14:creationId xmlns:p14="http://schemas.microsoft.com/office/powerpoint/2010/main" val="348014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1BCA3A-D171-40C6-A2FD-8552330E731E}" type="datetime1">
              <a:rPr lang="en-US" smtClean="0">
                <a:solidFill>
                  <a:prstClr val="black">
                    <a:tint val="75000"/>
                  </a:prstClr>
                </a:solidFill>
              </a:rPr>
              <a:pPr/>
              <a:t>2/10/2016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Tree>
    <p:extLst>
      <p:ext uri="{BB962C8B-B14F-4D97-AF65-F5344CB8AC3E}">
        <p14:creationId xmlns:p14="http://schemas.microsoft.com/office/powerpoint/2010/main" val="474652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6E5E36-986E-4D5E-80FA-CB429B5DF55C}" type="datetime1">
              <a:rPr lang="en-US" smtClean="0">
                <a:solidFill>
                  <a:prstClr val="black">
                    <a:tint val="75000"/>
                  </a:prstClr>
                </a:solidFill>
              </a:rPr>
              <a:p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601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99CC7C-2E0F-42C5-AFCE-41246C9D5AA9}" type="datetime1">
              <a:rPr lang="en-US" smtClean="0">
                <a:solidFill>
                  <a:prstClr val="black">
                    <a:tint val="75000"/>
                  </a:prstClr>
                </a:solidFill>
              </a:rPr>
              <a:pPr/>
              <a:t>2/10/2016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754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6FB60E-D6B1-4EE2-AB73-74F8FE6A334D}" type="datetime1">
              <a:rPr lang="en-US" smtClean="0"/>
              <a:t>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pic>
        <p:nvPicPr>
          <p:cNvPr id="7" name="Picture 6"/>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Tree>
    <p:extLst>
      <p:ext uri="{BB962C8B-B14F-4D97-AF65-F5344CB8AC3E}">
        <p14:creationId xmlns:p14="http://schemas.microsoft.com/office/powerpoint/2010/main" val="352986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28C3CB-D7D9-444A-96C2-F710E1897271}" type="datetime1">
              <a:rPr lang="en-US" smtClean="0">
                <a:solidFill>
                  <a:prstClr val="black">
                    <a:tint val="75000"/>
                  </a:prstClr>
                </a:solidFill>
              </a:rPr>
              <a:pPr/>
              <a:t>2/10/2016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cstate="print"/>
          <a:stretch>
            <a:fillRect/>
          </a:stretch>
        </p:blipFill>
        <p:spPr>
          <a:xfrm>
            <a:off x="0" y="762000"/>
            <a:ext cx="2445488" cy="2286000"/>
          </a:xfrm>
          <a:prstGeom prst="rect">
            <a:avLst/>
          </a:prstGeom>
        </p:spPr>
      </p:pic>
    </p:spTree>
    <p:extLst>
      <p:ext uri="{BB962C8B-B14F-4D97-AF65-F5344CB8AC3E}">
        <p14:creationId xmlns:p14="http://schemas.microsoft.com/office/powerpoint/2010/main" val="41318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3150C-2105-4DE5-8901-0E63C23885EC}" type="datetime1">
              <a:rPr lang="en-US" smtClean="0">
                <a:solidFill>
                  <a:prstClr val="black">
                    <a:tint val="75000"/>
                  </a:prstClr>
                </a:solidFill>
              </a:rPr>
              <a:pPr/>
              <a:t>2/10/2016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3820FCD-5F4C-4989-BE05-0A8208BCBC21}" type="slidenum">
              <a:rPr lang="en-US" smtClean="0">
                <a:solidFill>
                  <a:prstClr val="black">
                    <a:tint val="75000"/>
                  </a:prstClr>
                </a:solidFill>
              </a:rPr>
              <a:pPr/>
              <a:t>‹#›</a:t>
            </a:fld>
            <a:endParaRPr lang="en-US" dirty="0">
              <a:solidFill>
                <a:prstClr val="black">
                  <a:tint val="75000"/>
                </a:prstClr>
              </a:solidFill>
            </a:endParaRPr>
          </a:p>
        </p:txBody>
      </p:sp>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Tree>
    <p:extLst>
      <p:ext uri="{BB962C8B-B14F-4D97-AF65-F5344CB8AC3E}">
        <p14:creationId xmlns:p14="http://schemas.microsoft.com/office/powerpoint/2010/main" val="193669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9C50AC-74DB-4275-A990-C2CE763DDE20}" type="datetime1">
              <a:rPr lang="en-US" smtClean="0">
                <a:solidFill>
                  <a:prstClr val="black">
                    <a:tint val="75000"/>
                  </a:prstClr>
                </a:solidFill>
              </a:rPr>
              <a:p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41602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55D4C6-C189-4EAA-9D67-7C0FDC8142C7}" type="datetime1">
              <a:rPr lang="en-US" smtClean="0">
                <a:solidFill>
                  <a:prstClr val="black">
                    <a:tint val="75000"/>
                  </a:prstClr>
                </a:solidFill>
              </a:rPr>
              <a:p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Tree>
    <p:extLst>
      <p:ext uri="{BB962C8B-B14F-4D97-AF65-F5344CB8AC3E}">
        <p14:creationId xmlns:p14="http://schemas.microsoft.com/office/powerpoint/2010/main" val="3557305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E2681C-CBDE-4492-B6F6-DAE0B4715E00}" type="datetime1">
              <a:rPr lang="en-US" smtClean="0">
                <a:solidFill>
                  <a:prstClr val="black">
                    <a:tint val="75000"/>
                  </a:prstClr>
                </a:solidFill>
              </a:rPr>
              <a:p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7262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D43F5-70E8-4866-9DA2-07CB02E47AB5}" type="datetime1">
              <a:rPr lang="en-US" smtClean="0">
                <a:solidFill>
                  <a:prstClr val="black">
                    <a:tint val="75000"/>
                  </a:prstClr>
                </a:solidFill>
              </a:rPr>
              <a:p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5563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480980E5-F15B-4F57-AA4D-17D2E949045E}" type="datetime1">
              <a:rPr lang="en-US" smtClean="0">
                <a:solidFill>
                  <a:prstClr val="white"/>
                </a:solidFill>
              </a:rPr>
              <a:pPr/>
              <a:t>2/10/2016</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extLst>
      <p:ext uri="{BB962C8B-B14F-4D97-AF65-F5344CB8AC3E}">
        <p14:creationId xmlns:p14="http://schemas.microsoft.com/office/powerpoint/2010/main" val="34472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928002-EF4D-4687-9FCA-9E37B59EF8C3}" type="datetime1">
              <a:rPr lang="en-US" smtClean="0">
                <a:solidFill>
                  <a:prstClr val="black">
                    <a:tint val="75000"/>
                  </a:prstClr>
                </a:solidFill>
              </a:rPr>
              <a:p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extLst>
      <p:ext uri="{BB962C8B-B14F-4D97-AF65-F5344CB8AC3E}">
        <p14:creationId xmlns:p14="http://schemas.microsoft.com/office/powerpoint/2010/main" val="130552049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0220C68-86B2-46AA-8B56-323A7A4D1AD0}" type="datetime1">
              <a:rPr lang="en-US" smtClean="0">
                <a:solidFill>
                  <a:prstClr val="black">
                    <a:tint val="75000"/>
                  </a:prstClr>
                </a:solidFill>
              </a:rPr>
              <a:pPr/>
              <a:t>2/10/2016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3820FCD-5F4C-4989-BE05-0A8208BCBC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13318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E0D684-CF80-46B5-9B92-DDA9B7F7E2EA}" type="datetime1">
              <a:rPr lang="en-US" smtClean="0">
                <a:solidFill>
                  <a:prstClr val="black">
                    <a:tint val="75000"/>
                  </a:prstClr>
                </a:solidFill>
              </a:rPr>
              <a:p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2" name="Rectangle 11"/>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Tree>
    <p:extLst>
      <p:ext uri="{BB962C8B-B14F-4D97-AF65-F5344CB8AC3E}">
        <p14:creationId xmlns:p14="http://schemas.microsoft.com/office/powerpoint/2010/main" val="108918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1BCA3A-D171-40C6-A2FD-8552330E731E}" type="datetime1">
              <a:rPr lang="en-US" smtClean="0"/>
              <a:t>2/10/2016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extLst>
      <p:ext uri="{BB962C8B-B14F-4D97-AF65-F5344CB8AC3E}">
        <p14:creationId xmlns:p14="http://schemas.microsoft.com/office/powerpoint/2010/main" val="19315365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6FB60E-D6B1-4EE2-AB73-74F8FE6A334D}" type="datetime1">
              <a:rPr lang="en-US" smtClean="0">
                <a:solidFill>
                  <a:prstClr val="black">
                    <a:tint val="75000"/>
                  </a:prstClr>
                </a:solidFill>
              </a:rPr>
              <a:p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Tree>
    <p:extLst>
      <p:ext uri="{BB962C8B-B14F-4D97-AF65-F5344CB8AC3E}">
        <p14:creationId xmlns:p14="http://schemas.microsoft.com/office/powerpoint/2010/main" val="79810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1BCA3A-D171-40C6-A2FD-8552330E731E}" type="datetime1">
              <a:rPr lang="en-US" smtClean="0">
                <a:solidFill>
                  <a:prstClr val="black">
                    <a:tint val="75000"/>
                  </a:prstClr>
                </a:solidFill>
              </a:rPr>
              <a:pPr/>
              <a:t>2/10/2016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Tree>
    <p:extLst>
      <p:ext uri="{BB962C8B-B14F-4D97-AF65-F5344CB8AC3E}">
        <p14:creationId xmlns:p14="http://schemas.microsoft.com/office/powerpoint/2010/main" val="14513947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6E5E36-986E-4D5E-80FA-CB429B5DF55C}" type="datetime1">
              <a:rPr lang="en-US" smtClean="0">
                <a:solidFill>
                  <a:prstClr val="black">
                    <a:tint val="75000"/>
                  </a:prstClr>
                </a:solidFill>
              </a:rPr>
              <a:p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9489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99CC7C-2E0F-42C5-AFCE-41246C9D5AA9}" type="datetime1">
              <a:rPr lang="en-US" smtClean="0">
                <a:solidFill>
                  <a:prstClr val="black">
                    <a:tint val="75000"/>
                  </a:prstClr>
                </a:solidFill>
              </a:rPr>
              <a:pPr/>
              <a:t>2/10/2016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10592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28C3CB-D7D9-444A-96C2-F710E1897271}" type="datetime1">
              <a:rPr lang="en-US" smtClean="0">
                <a:solidFill>
                  <a:prstClr val="black">
                    <a:tint val="75000"/>
                  </a:prstClr>
                </a:solidFill>
              </a:rPr>
              <a:pPr/>
              <a:t>2/10/2016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cstate="print"/>
          <a:stretch>
            <a:fillRect/>
          </a:stretch>
        </p:blipFill>
        <p:spPr>
          <a:xfrm>
            <a:off x="0" y="762000"/>
            <a:ext cx="2445488" cy="2286000"/>
          </a:xfrm>
          <a:prstGeom prst="rect">
            <a:avLst/>
          </a:prstGeom>
        </p:spPr>
      </p:pic>
    </p:spTree>
    <p:extLst>
      <p:ext uri="{BB962C8B-B14F-4D97-AF65-F5344CB8AC3E}">
        <p14:creationId xmlns:p14="http://schemas.microsoft.com/office/powerpoint/2010/main" val="92836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3150C-2105-4DE5-8901-0E63C23885EC}" type="datetime1">
              <a:rPr lang="en-US" smtClean="0">
                <a:solidFill>
                  <a:prstClr val="black">
                    <a:tint val="75000"/>
                  </a:prstClr>
                </a:solidFill>
              </a:rPr>
              <a:pPr/>
              <a:t>2/10/2016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3820FCD-5F4C-4989-BE05-0A8208BCBC21}" type="slidenum">
              <a:rPr lang="en-US" smtClean="0">
                <a:solidFill>
                  <a:prstClr val="black">
                    <a:tint val="75000"/>
                  </a:prstClr>
                </a:solidFill>
              </a:rPr>
              <a:pPr/>
              <a:t>‹#›</a:t>
            </a:fld>
            <a:endParaRPr lang="en-US" dirty="0">
              <a:solidFill>
                <a:prstClr val="black">
                  <a:tint val="75000"/>
                </a:prstClr>
              </a:solidFill>
            </a:endParaRPr>
          </a:p>
        </p:txBody>
      </p:sp>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Tree>
    <p:extLst>
      <p:ext uri="{BB962C8B-B14F-4D97-AF65-F5344CB8AC3E}">
        <p14:creationId xmlns:p14="http://schemas.microsoft.com/office/powerpoint/2010/main" val="23336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9C50AC-74DB-4275-A990-C2CE763DDE20}" type="datetime1">
              <a:rPr lang="en-US" smtClean="0">
                <a:solidFill>
                  <a:prstClr val="black">
                    <a:tint val="75000"/>
                  </a:prstClr>
                </a:solidFill>
              </a:rPr>
              <a:p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0053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55D4C6-C189-4EAA-9D67-7C0FDC8142C7}" type="datetime1">
              <a:rPr lang="en-US" smtClean="0">
                <a:solidFill>
                  <a:prstClr val="black">
                    <a:tint val="75000"/>
                  </a:prstClr>
                </a:solidFill>
              </a:rPr>
              <a:p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Tree>
    <p:extLst>
      <p:ext uri="{BB962C8B-B14F-4D97-AF65-F5344CB8AC3E}">
        <p14:creationId xmlns:p14="http://schemas.microsoft.com/office/powerpoint/2010/main" val="22660876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E2681C-CBDE-4492-B6F6-DAE0B4715E00}" type="datetime1">
              <a:rPr lang="en-US" smtClean="0">
                <a:solidFill>
                  <a:prstClr val="black">
                    <a:tint val="75000"/>
                  </a:prstClr>
                </a:solidFill>
              </a:rPr>
              <a:p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64103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D43F5-70E8-4866-9DA2-07CB02E47AB5}" type="datetime1">
              <a:rPr lang="en-US" smtClean="0">
                <a:solidFill>
                  <a:prstClr val="black">
                    <a:tint val="75000"/>
                  </a:prstClr>
                </a:solidFill>
              </a:rPr>
              <a:p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0821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6E5E36-986E-4D5E-80FA-CB429B5DF55C}" type="datetime1">
              <a:rPr lang="en-US" smtClean="0"/>
              <a:t>2/10/2016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40144573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480980E5-F15B-4F57-AA4D-17D2E949045E}" type="datetime1">
              <a:rPr lang="en-US" smtClean="0">
                <a:solidFill>
                  <a:prstClr val="white"/>
                </a:solidFill>
              </a:rPr>
              <a:pPr/>
              <a:t>2/10/2016</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extLst>
      <p:ext uri="{BB962C8B-B14F-4D97-AF65-F5344CB8AC3E}">
        <p14:creationId xmlns:p14="http://schemas.microsoft.com/office/powerpoint/2010/main" val="74334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928002-EF4D-4687-9FCA-9E37B59EF8C3}" type="datetime1">
              <a:rPr lang="en-US" smtClean="0">
                <a:solidFill>
                  <a:prstClr val="black">
                    <a:tint val="75000"/>
                  </a:prstClr>
                </a:solidFill>
              </a:rPr>
              <a:p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extLst>
      <p:ext uri="{BB962C8B-B14F-4D97-AF65-F5344CB8AC3E}">
        <p14:creationId xmlns:p14="http://schemas.microsoft.com/office/powerpoint/2010/main" val="21377522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1_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0220C68-86B2-46AA-8B56-323A7A4D1AD0}" type="datetime1">
              <a:rPr lang="en-US" smtClean="0">
                <a:solidFill>
                  <a:prstClr val="black">
                    <a:tint val="75000"/>
                  </a:prstClr>
                </a:solidFill>
              </a:rPr>
              <a:pPr/>
              <a:t>2/10/2016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3820FCD-5F4C-4989-BE05-0A8208BCBC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78246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E0D684-CF80-46B5-9B92-DDA9B7F7E2EA}" type="datetime1">
              <a:rPr lang="en-US" smtClean="0">
                <a:solidFill>
                  <a:prstClr val="black">
                    <a:tint val="75000"/>
                  </a:prstClr>
                </a:solidFill>
              </a:rPr>
              <a:p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2" name="Rectangle 11"/>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Tree>
    <p:extLst>
      <p:ext uri="{BB962C8B-B14F-4D97-AF65-F5344CB8AC3E}">
        <p14:creationId xmlns:p14="http://schemas.microsoft.com/office/powerpoint/2010/main" val="303324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6FB60E-D6B1-4EE2-AB73-74F8FE6A334D}" type="datetime1">
              <a:rPr lang="en-US" smtClean="0">
                <a:solidFill>
                  <a:prstClr val="black">
                    <a:tint val="75000"/>
                  </a:prstClr>
                </a:solidFill>
              </a:rPr>
              <a:p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Tree>
    <p:extLst>
      <p:ext uri="{BB962C8B-B14F-4D97-AF65-F5344CB8AC3E}">
        <p14:creationId xmlns:p14="http://schemas.microsoft.com/office/powerpoint/2010/main" val="223878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1BCA3A-D171-40C6-A2FD-8552330E731E}" type="datetime1">
              <a:rPr lang="en-US" smtClean="0">
                <a:solidFill>
                  <a:prstClr val="black">
                    <a:tint val="75000"/>
                  </a:prstClr>
                </a:solidFill>
              </a:rPr>
              <a:pPr/>
              <a:t>2/10/2016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Tree>
    <p:extLst>
      <p:ext uri="{BB962C8B-B14F-4D97-AF65-F5344CB8AC3E}">
        <p14:creationId xmlns:p14="http://schemas.microsoft.com/office/powerpoint/2010/main" val="2371397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6E5E36-986E-4D5E-80FA-CB429B5DF55C}" type="datetime1">
              <a:rPr lang="en-US" smtClean="0">
                <a:solidFill>
                  <a:prstClr val="black">
                    <a:tint val="75000"/>
                  </a:prstClr>
                </a:solidFill>
              </a:rPr>
              <a:p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67360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99CC7C-2E0F-42C5-AFCE-41246C9D5AA9}" type="datetime1">
              <a:rPr lang="en-US" smtClean="0">
                <a:solidFill>
                  <a:prstClr val="black">
                    <a:tint val="75000"/>
                  </a:prstClr>
                </a:solidFill>
              </a:rPr>
              <a:pPr/>
              <a:t>2/10/2016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23319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28C3CB-D7D9-444A-96C2-F710E1897271}" type="datetime1">
              <a:rPr lang="en-US" smtClean="0">
                <a:solidFill>
                  <a:prstClr val="black">
                    <a:tint val="75000"/>
                  </a:prstClr>
                </a:solidFill>
              </a:rPr>
              <a:pPr/>
              <a:t>2/10/2016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cstate="print"/>
          <a:stretch>
            <a:fillRect/>
          </a:stretch>
        </p:blipFill>
        <p:spPr>
          <a:xfrm>
            <a:off x="0" y="762000"/>
            <a:ext cx="2445488" cy="2286000"/>
          </a:xfrm>
          <a:prstGeom prst="rect">
            <a:avLst/>
          </a:prstGeom>
        </p:spPr>
      </p:pic>
    </p:spTree>
    <p:extLst>
      <p:ext uri="{BB962C8B-B14F-4D97-AF65-F5344CB8AC3E}">
        <p14:creationId xmlns:p14="http://schemas.microsoft.com/office/powerpoint/2010/main" val="339925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3150C-2105-4DE5-8901-0E63C23885EC}" type="datetime1">
              <a:rPr lang="en-US" smtClean="0">
                <a:solidFill>
                  <a:prstClr val="black">
                    <a:tint val="75000"/>
                  </a:prstClr>
                </a:solidFill>
              </a:rPr>
              <a:pPr/>
              <a:t>2/10/2016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3820FCD-5F4C-4989-BE05-0A8208BCBC21}" type="slidenum">
              <a:rPr lang="en-US" smtClean="0">
                <a:solidFill>
                  <a:prstClr val="black">
                    <a:tint val="75000"/>
                  </a:prstClr>
                </a:solidFill>
              </a:rPr>
              <a:pPr/>
              <a:t>‹#›</a:t>
            </a:fld>
            <a:endParaRPr lang="en-US" dirty="0">
              <a:solidFill>
                <a:prstClr val="black">
                  <a:tint val="75000"/>
                </a:prstClr>
              </a:solidFill>
            </a:endParaRPr>
          </a:p>
        </p:txBody>
      </p:sp>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Tree>
    <p:extLst>
      <p:ext uri="{BB962C8B-B14F-4D97-AF65-F5344CB8AC3E}">
        <p14:creationId xmlns:p14="http://schemas.microsoft.com/office/powerpoint/2010/main" val="90590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99CC7C-2E0F-42C5-AFCE-41246C9D5AA9}" type="datetime1">
              <a:rPr lang="en-US" smtClean="0"/>
              <a:t>2/10/2016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7496741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9C50AC-74DB-4275-A990-C2CE763DDE20}" type="datetime1">
              <a:rPr lang="en-US" smtClean="0">
                <a:solidFill>
                  <a:prstClr val="black">
                    <a:tint val="75000"/>
                  </a:prstClr>
                </a:solidFill>
              </a:rPr>
              <a:p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18289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55D4C6-C189-4EAA-9D67-7C0FDC8142C7}" type="datetime1">
              <a:rPr lang="en-US" smtClean="0">
                <a:solidFill>
                  <a:prstClr val="black">
                    <a:tint val="75000"/>
                  </a:prstClr>
                </a:solidFill>
              </a:rPr>
              <a:p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Tree>
    <p:extLst>
      <p:ext uri="{BB962C8B-B14F-4D97-AF65-F5344CB8AC3E}">
        <p14:creationId xmlns:p14="http://schemas.microsoft.com/office/powerpoint/2010/main" val="33112054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E2681C-CBDE-4492-B6F6-DAE0B4715E00}" type="datetime1">
              <a:rPr lang="en-US" smtClean="0">
                <a:solidFill>
                  <a:prstClr val="black">
                    <a:tint val="75000"/>
                  </a:prstClr>
                </a:solidFill>
              </a:rPr>
              <a:p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34081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D43F5-70E8-4866-9DA2-07CB02E47AB5}" type="datetime1">
              <a:rPr lang="en-US" smtClean="0">
                <a:solidFill>
                  <a:prstClr val="black">
                    <a:tint val="75000"/>
                  </a:prstClr>
                </a:solidFill>
              </a:rPr>
              <a:p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71267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480980E5-F15B-4F57-AA4D-17D2E949045E}" type="datetime1">
              <a:rPr lang="en-US" smtClean="0">
                <a:solidFill>
                  <a:prstClr val="white"/>
                </a:solidFill>
              </a:rPr>
              <a:pPr/>
              <a:t>2/10/2016</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extLst>
      <p:ext uri="{BB962C8B-B14F-4D97-AF65-F5344CB8AC3E}">
        <p14:creationId xmlns:p14="http://schemas.microsoft.com/office/powerpoint/2010/main" val="62856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928002-EF4D-4687-9FCA-9E37B59EF8C3}" type="datetime1">
              <a:rPr lang="en-US" smtClean="0">
                <a:solidFill>
                  <a:prstClr val="black">
                    <a:tint val="75000"/>
                  </a:prstClr>
                </a:solidFill>
              </a:rPr>
              <a:p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extLst>
      <p:ext uri="{BB962C8B-B14F-4D97-AF65-F5344CB8AC3E}">
        <p14:creationId xmlns:p14="http://schemas.microsoft.com/office/powerpoint/2010/main" val="56848858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0220C68-86B2-46AA-8B56-323A7A4D1AD0}" type="datetime1">
              <a:rPr lang="en-US" smtClean="0">
                <a:solidFill>
                  <a:prstClr val="black">
                    <a:tint val="75000"/>
                  </a:prstClr>
                </a:solidFill>
              </a:rPr>
              <a:pPr/>
              <a:t>2/10/2016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3820FCD-5F4C-4989-BE05-0A8208BCBC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01663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E0D684-CF80-46B5-9B92-DDA9B7F7E2EA}" type="datetime1">
              <a:rPr lang="en-US" smtClean="0">
                <a:solidFill>
                  <a:prstClr val="black">
                    <a:tint val="75000"/>
                  </a:prstClr>
                </a:solidFill>
              </a:rPr>
              <a:p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2" name="Rectangle 11"/>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Tree>
    <p:extLst>
      <p:ext uri="{BB962C8B-B14F-4D97-AF65-F5344CB8AC3E}">
        <p14:creationId xmlns:p14="http://schemas.microsoft.com/office/powerpoint/2010/main" val="290826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6FB60E-D6B1-4EE2-AB73-74F8FE6A334D}" type="datetime1">
              <a:rPr lang="en-US" smtClean="0">
                <a:solidFill>
                  <a:prstClr val="black">
                    <a:tint val="75000"/>
                  </a:prstClr>
                </a:solidFill>
              </a:rPr>
              <a:p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Tree>
    <p:extLst>
      <p:ext uri="{BB962C8B-B14F-4D97-AF65-F5344CB8AC3E}">
        <p14:creationId xmlns:p14="http://schemas.microsoft.com/office/powerpoint/2010/main" val="318588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1BCA3A-D171-40C6-A2FD-8552330E731E}" type="datetime1">
              <a:rPr lang="en-US" smtClean="0">
                <a:solidFill>
                  <a:prstClr val="black">
                    <a:tint val="75000"/>
                  </a:prstClr>
                </a:solidFill>
              </a:rPr>
              <a:pPr/>
              <a:t>2/10/2016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Tree>
    <p:extLst>
      <p:ext uri="{BB962C8B-B14F-4D97-AF65-F5344CB8AC3E}">
        <p14:creationId xmlns:p14="http://schemas.microsoft.com/office/powerpoint/2010/main" val="2433383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28C3CB-D7D9-444A-96C2-F710E1897271}" type="datetime1">
              <a:rPr lang="en-US" smtClean="0"/>
              <a:t>2/10/2016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2" cstate="print"/>
          <a:stretch>
            <a:fillRect/>
          </a:stretch>
        </p:blipFill>
        <p:spPr>
          <a:xfrm>
            <a:off x="0" y="762000"/>
            <a:ext cx="2445488" cy="2286000"/>
          </a:xfrm>
          <a:prstGeom prst="rect">
            <a:avLst/>
          </a:prstGeom>
        </p:spPr>
      </p:pic>
    </p:spTree>
    <p:extLst>
      <p:ext uri="{BB962C8B-B14F-4D97-AF65-F5344CB8AC3E}">
        <p14:creationId xmlns:p14="http://schemas.microsoft.com/office/powerpoint/2010/main" val="205379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6E5E36-986E-4D5E-80FA-CB429B5DF55C}" type="datetime1">
              <a:rPr lang="en-US" smtClean="0">
                <a:solidFill>
                  <a:prstClr val="black">
                    <a:tint val="75000"/>
                  </a:prstClr>
                </a:solidFill>
              </a:rPr>
              <a:p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66020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99CC7C-2E0F-42C5-AFCE-41246C9D5AA9}" type="datetime1">
              <a:rPr lang="en-US" smtClean="0">
                <a:solidFill>
                  <a:prstClr val="black">
                    <a:tint val="75000"/>
                  </a:prstClr>
                </a:solidFill>
              </a:rPr>
              <a:pPr/>
              <a:t>2/10/2016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83530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28C3CB-D7D9-444A-96C2-F710E1897271}" type="datetime1">
              <a:rPr lang="en-US" smtClean="0">
                <a:solidFill>
                  <a:prstClr val="black">
                    <a:tint val="75000"/>
                  </a:prstClr>
                </a:solidFill>
              </a:rPr>
              <a:pPr/>
              <a:t>2/10/2016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cstate="print"/>
          <a:stretch>
            <a:fillRect/>
          </a:stretch>
        </p:blipFill>
        <p:spPr>
          <a:xfrm>
            <a:off x="0" y="762000"/>
            <a:ext cx="2445488" cy="2286000"/>
          </a:xfrm>
          <a:prstGeom prst="rect">
            <a:avLst/>
          </a:prstGeom>
        </p:spPr>
      </p:pic>
    </p:spTree>
    <p:extLst>
      <p:ext uri="{BB962C8B-B14F-4D97-AF65-F5344CB8AC3E}">
        <p14:creationId xmlns:p14="http://schemas.microsoft.com/office/powerpoint/2010/main" val="278198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3150C-2105-4DE5-8901-0E63C23885EC}" type="datetime1">
              <a:rPr lang="en-US" smtClean="0">
                <a:solidFill>
                  <a:prstClr val="black">
                    <a:tint val="75000"/>
                  </a:prstClr>
                </a:solidFill>
              </a:rPr>
              <a:pPr/>
              <a:t>2/10/2016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3820FCD-5F4C-4989-BE05-0A8208BCBC21}" type="slidenum">
              <a:rPr lang="en-US" smtClean="0">
                <a:solidFill>
                  <a:prstClr val="black">
                    <a:tint val="75000"/>
                  </a:prstClr>
                </a:solidFill>
              </a:rPr>
              <a:pPr/>
              <a:t>‹#›</a:t>
            </a:fld>
            <a:endParaRPr lang="en-US" dirty="0">
              <a:solidFill>
                <a:prstClr val="black">
                  <a:tint val="75000"/>
                </a:prstClr>
              </a:solidFill>
            </a:endParaRPr>
          </a:p>
        </p:txBody>
      </p:sp>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Tree>
    <p:extLst>
      <p:ext uri="{BB962C8B-B14F-4D97-AF65-F5344CB8AC3E}">
        <p14:creationId xmlns:p14="http://schemas.microsoft.com/office/powerpoint/2010/main" val="55458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9C50AC-74DB-4275-A990-C2CE763DDE20}" type="datetime1">
              <a:rPr lang="en-US" smtClean="0">
                <a:solidFill>
                  <a:prstClr val="black">
                    <a:tint val="75000"/>
                  </a:prstClr>
                </a:solidFill>
              </a:rPr>
              <a:p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24466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55D4C6-C189-4EAA-9D67-7C0FDC8142C7}" type="datetime1">
              <a:rPr lang="en-US" smtClean="0">
                <a:solidFill>
                  <a:prstClr val="black">
                    <a:tint val="75000"/>
                  </a:prstClr>
                </a:solidFill>
              </a:rPr>
              <a:p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Tree>
    <p:extLst>
      <p:ext uri="{BB962C8B-B14F-4D97-AF65-F5344CB8AC3E}">
        <p14:creationId xmlns:p14="http://schemas.microsoft.com/office/powerpoint/2010/main" val="37941779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E2681C-CBDE-4492-B6F6-DAE0B4715E00}" type="datetime1">
              <a:rPr lang="en-US" smtClean="0">
                <a:solidFill>
                  <a:prstClr val="black">
                    <a:tint val="75000"/>
                  </a:prstClr>
                </a:solidFill>
              </a:rPr>
              <a:p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7008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D43F5-70E8-4866-9DA2-07CB02E47AB5}" type="datetime1">
              <a:rPr lang="en-US" smtClean="0">
                <a:solidFill>
                  <a:prstClr val="black">
                    <a:tint val="75000"/>
                  </a:prstClr>
                </a:solidFill>
              </a:rPr>
              <a:p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97497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480980E5-F15B-4F57-AA4D-17D2E949045E}" type="datetime1">
              <a:rPr lang="en-US" smtClean="0">
                <a:solidFill>
                  <a:prstClr val="white"/>
                </a:solidFill>
              </a:rPr>
              <a:pPr/>
              <a:t>2/10/2016</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extLst>
      <p:ext uri="{BB962C8B-B14F-4D97-AF65-F5344CB8AC3E}">
        <p14:creationId xmlns:p14="http://schemas.microsoft.com/office/powerpoint/2010/main" val="332769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928002-EF4D-4687-9FCA-9E37B59EF8C3}" type="datetime1">
              <a:rPr lang="en-US" smtClean="0">
                <a:solidFill>
                  <a:prstClr val="black">
                    <a:tint val="75000"/>
                  </a:prstClr>
                </a:solidFill>
              </a:rPr>
              <a:p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extLst>
      <p:ext uri="{BB962C8B-B14F-4D97-AF65-F5344CB8AC3E}">
        <p14:creationId xmlns:p14="http://schemas.microsoft.com/office/powerpoint/2010/main" val="29107053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3150C-2105-4DE5-8901-0E63C23885EC}" type="datetime1">
              <a:rPr lang="en-US" smtClean="0"/>
              <a:t>2/10/2016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Tree>
    <p:extLst>
      <p:ext uri="{BB962C8B-B14F-4D97-AF65-F5344CB8AC3E}">
        <p14:creationId xmlns:p14="http://schemas.microsoft.com/office/powerpoint/2010/main" val="400700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1_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0220C68-86B2-46AA-8B56-323A7A4D1AD0}" type="datetime1">
              <a:rPr lang="en-US" smtClean="0">
                <a:solidFill>
                  <a:prstClr val="black">
                    <a:tint val="75000"/>
                  </a:prstClr>
                </a:solidFill>
              </a:rPr>
              <a:pPr/>
              <a:t>2/10/2016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3820FCD-5F4C-4989-BE05-0A8208BCBC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30513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9C50AC-74DB-4275-A990-C2CE763DDE20}" type="datetime1">
              <a:rPr lang="en-US" smtClean="0"/>
              <a:t>2/10/2016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550606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55D4C6-C189-4EAA-9D67-7C0FDC8142C7}" type="datetime1">
              <a:rPr lang="en-US" smtClean="0"/>
              <a:t>2/10/2016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Tree>
    <p:extLst>
      <p:ext uri="{BB962C8B-B14F-4D97-AF65-F5344CB8AC3E}">
        <p14:creationId xmlns:p14="http://schemas.microsoft.com/office/powerpoint/2010/main" val="2136281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5E16F-0A86-421C-9207-9FD515AA052E}" type="datetime1">
              <a:rPr lang="en-US" smtClean="0"/>
              <a:t>2/10/2016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248783221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49" r:id="rId12"/>
    <p:sldLayoutId id="2147483658" r:id="rId13"/>
    <p:sldLayoutId id="2147483663"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5E16F-0A86-421C-9207-9FD515AA052E}" type="datetime1">
              <a:rPr lang="en-US" smtClean="0">
                <a:solidFill>
                  <a:prstClr val="black">
                    <a:tint val="75000"/>
                  </a:prstClr>
                </a:solidFill>
              </a:rPr>
              <a:pPr/>
              <a:t>2/10/2016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989334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5E16F-0A86-421C-9207-9FD515AA052E}" type="datetime1">
              <a:rPr lang="en-US" smtClean="0">
                <a:solidFill>
                  <a:prstClr val="black">
                    <a:tint val="75000"/>
                  </a:prstClr>
                </a:solidFill>
              </a:rPr>
              <a:pPr/>
              <a:t>2/10/2016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038648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5E16F-0A86-421C-9207-9FD515AA052E}" type="datetime1">
              <a:rPr lang="en-US" smtClean="0">
                <a:solidFill>
                  <a:prstClr val="black">
                    <a:tint val="75000"/>
                  </a:prstClr>
                </a:solidFill>
              </a:rPr>
              <a:pPr/>
              <a:t>2/10/2016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098602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5E16F-0A86-421C-9207-9FD515AA052E}" type="datetime1">
              <a:rPr lang="en-US" smtClean="0">
                <a:solidFill>
                  <a:prstClr val="black">
                    <a:tint val="75000"/>
                  </a:prstClr>
                </a:solidFill>
              </a:rPr>
              <a:pPr/>
              <a:t>2/10/2016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339036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image" Target="../media/image11.png"/><Relationship Id="rId4" Type="http://schemas.openxmlformats.org/officeDocument/2006/relationships/image" Target="../media/image1.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8" Type="http://schemas.openxmlformats.org/officeDocument/2006/relationships/hyperlink" Target="https://careacttarget.org/library/reviewing-your-data-quality-tools-within-rsr-web-system" TargetMode="External"/><Relationship Id="rId3" Type="http://schemas.openxmlformats.org/officeDocument/2006/relationships/image" Target="../media/image12.jpeg"/><Relationship Id="rId7" Type="http://schemas.openxmlformats.org/officeDocument/2006/relationships/hyperlink" Target="https://careacttarget.org/library/how-can-i-use-my-completeness-report-improve-data-quality" TargetMode="External"/><Relationship Id="rId2" Type="http://schemas.openxmlformats.org/officeDocument/2006/relationships/notesSlide" Target="../notesSlides/notesSlide14.xml"/><Relationship Id="rId1" Type="http://schemas.openxmlformats.org/officeDocument/2006/relationships/slideLayout" Target="../slideLayouts/slideLayout49.xml"/><Relationship Id="rId6" Type="http://schemas.openxmlformats.org/officeDocument/2006/relationships/hyperlink" Target="https://careacttarget.org/library/rsr-focus-data-validations-client-level-data" TargetMode="External"/><Relationship Id="rId5" Type="http://schemas.openxmlformats.org/officeDocument/2006/relationships/hyperlink" Target="https://careacttarget.org/library/check-your-xml-feature-rsr" TargetMode="External"/><Relationship Id="rId10" Type="http://schemas.openxmlformats.org/officeDocument/2006/relationships/hyperlink" Target="https://careacttarget.org/library/trax-rsr" TargetMode="External"/><Relationship Id="rId4" Type="http://schemas.openxmlformats.org/officeDocument/2006/relationships/hyperlink" Target="https://careacttarget.org/library/how-access-and-use-check-your-xml-feature-rsr" TargetMode="External"/><Relationship Id="rId9" Type="http://schemas.openxmlformats.org/officeDocument/2006/relationships/hyperlink" Target="https://careacttarget.org/library/rsr-ready-data-systems-vendor-informati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stretch>
            <a:fillRect/>
          </a:stretch>
        </p:blipFill>
        <p:spPr>
          <a:xfrm>
            <a:off x="20548" y="20547"/>
            <a:ext cx="3498527" cy="2825393"/>
          </a:xfrm>
          <a:prstGeom prst="rect">
            <a:avLst/>
          </a:prstGeom>
        </p:spPr>
      </p:pic>
      <p:pic>
        <p:nvPicPr>
          <p:cNvPr id="8" name="Picture 7"/>
          <p:cNvPicPr>
            <a:picLocks noChangeAspect="1"/>
          </p:cNvPicPr>
          <p:nvPr/>
        </p:nvPicPr>
        <p:blipFill>
          <a:blip r:embed="rId5" cstate="print"/>
          <a:stretch>
            <a:fillRect/>
          </a:stretch>
        </p:blipFill>
        <p:spPr>
          <a:xfrm>
            <a:off x="3503486" y="20548"/>
            <a:ext cx="5624418" cy="2825496"/>
          </a:xfrm>
          <a:prstGeom prst="rect">
            <a:avLst/>
          </a:prstGeom>
        </p:spPr>
      </p:pic>
      <p:pic>
        <p:nvPicPr>
          <p:cNvPr id="9" name="Picture 8"/>
          <p:cNvPicPr>
            <a:picLocks noChangeAspect="1"/>
          </p:cNvPicPr>
          <p:nvPr/>
        </p:nvPicPr>
        <p:blipFill>
          <a:blip r:embed="rId6" cstate="print"/>
          <a:stretch>
            <a:fillRect/>
          </a:stretch>
        </p:blipFill>
        <p:spPr>
          <a:xfrm>
            <a:off x="15910" y="2814267"/>
            <a:ext cx="7668994" cy="2296266"/>
          </a:xfrm>
          <a:prstGeom prst="rect">
            <a:avLst/>
          </a:prstGeom>
        </p:spPr>
      </p:pic>
      <p:pic>
        <p:nvPicPr>
          <p:cNvPr id="10" name="Picture 9"/>
          <p:cNvPicPr>
            <a:picLocks noChangeAspect="1"/>
          </p:cNvPicPr>
          <p:nvPr/>
        </p:nvPicPr>
        <p:blipFill>
          <a:blip r:embed="rId7" cstate="print"/>
          <a:stretch>
            <a:fillRect/>
          </a:stretch>
        </p:blipFill>
        <p:spPr>
          <a:xfrm>
            <a:off x="7662119" y="2819400"/>
            <a:ext cx="1461333" cy="2293850"/>
          </a:xfrm>
          <a:prstGeom prst="rect">
            <a:avLst/>
          </a:prstGeom>
        </p:spPr>
      </p:pic>
      <p:sp>
        <p:nvSpPr>
          <p:cNvPr id="6" name="Rectangle 5"/>
          <p:cNvSpPr/>
          <p:nvPr/>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15" name="Title 4"/>
          <p:cNvSpPr txBox="1">
            <a:spLocks/>
          </p:cNvSpPr>
          <p:nvPr/>
        </p:nvSpPr>
        <p:spPr>
          <a:xfrm>
            <a:off x="228600" y="3048000"/>
            <a:ext cx="7239000" cy="18288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en-US" sz="3300" b="1" dirty="0" smtClean="0">
                <a:solidFill>
                  <a:srgbClr val="FF9900"/>
                </a:solidFill>
                <a:latin typeface="Bookman Old Style" pitchFamily="18" charset="0"/>
              </a:rPr>
              <a:t>Data Quality:  Why it Matters</a:t>
            </a:r>
          </a:p>
          <a:p>
            <a:pPr algn="l">
              <a:spcBef>
                <a:spcPts val="600"/>
              </a:spcBef>
              <a:spcAft>
                <a:spcPts val="600"/>
              </a:spcAft>
            </a:pPr>
            <a:r>
              <a:rPr lang="en-US" sz="2400" b="1" dirty="0" smtClean="0">
                <a:solidFill>
                  <a:srgbClr val="7BCF27"/>
                </a:solidFill>
                <a:latin typeface="Bookman Old Style" pitchFamily="18" charset="0"/>
              </a:rPr>
              <a:t>Ryan White Services Report</a:t>
            </a:r>
            <a:r>
              <a:rPr lang="en-US" sz="2400" b="1" dirty="0" smtClean="0">
                <a:solidFill>
                  <a:srgbClr val="7BCF27"/>
                </a:solidFill>
                <a:latin typeface="Calibri" pitchFamily="34" charset="0"/>
              </a:rPr>
              <a:t/>
            </a:r>
            <a:br>
              <a:rPr lang="en-US" sz="2400" b="1" dirty="0" smtClean="0">
                <a:solidFill>
                  <a:srgbClr val="7BCF27"/>
                </a:solidFill>
                <a:latin typeface="Calibri" pitchFamily="34" charset="0"/>
              </a:rPr>
            </a:br>
            <a:r>
              <a:rPr lang="en-US" sz="1600" dirty="0" smtClean="0">
                <a:solidFill>
                  <a:srgbClr val="7BCF27"/>
                </a:solidFill>
                <a:latin typeface="Bookman Old Style" pitchFamily="18" charset="0"/>
              </a:rPr>
              <a:t>HIV/AIDS Bureau, Health Resources and Services Administration</a:t>
            </a:r>
            <a:r>
              <a:rPr lang="en-US" sz="1600" dirty="0" smtClean="0">
                <a:solidFill>
                  <a:srgbClr val="262626"/>
                </a:solidFill>
              </a:rPr>
              <a:t/>
            </a:r>
            <a:br>
              <a:rPr lang="en-US" sz="1600" dirty="0" smtClean="0">
                <a:solidFill>
                  <a:srgbClr val="262626"/>
                </a:solidFill>
              </a:rPr>
            </a:br>
            <a:endParaRPr lang="en-US" sz="1600" dirty="0" smtClean="0">
              <a:solidFill>
                <a:srgbClr val="262626"/>
              </a:solidFill>
            </a:endParaRPr>
          </a:p>
        </p:txBody>
      </p:sp>
      <p:pic>
        <p:nvPicPr>
          <p:cNvPr id="18" name="Picture 1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695260" y="5686479"/>
            <a:ext cx="1697525" cy="685800"/>
          </a:xfrm>
          <a:prstGeom prst="rect">
            <a:avLst/>
          </a:prstGeom>
        </p:spPr>
      </p:pic>
      <p:sp>
        <p:nvSpPr>
          <p:cNvPr id="2" name="Rectangle 1"/>
          <p:cNvSpPr/>
          <p:nvPr/>
        </p:nvSpPr>
        <p:spPr>
          <a:xfrm>
            <a:off x="6248400" y="2297172"/>
            <a:ext cx="1678665" cy="369332"/>
          </a:xfrm>
          <a:prstGeom prst="rect">
            <a:avLst/>
          </a:prstGeom>
        </p:spPr>
        <p:txBody>
          <a:bodyPr wrap="none">
            <a:spAutoFit/>
          </a:bodyPr>
          <a:lstStyle/>
          <a:p>
            <a:r>
              <a:rPr lang="en-US" dirty="0" smtClean="0"/>
              <a:t>December 2015</a:t>
            </a:r>
            <a:endParaRPr lang="en-US" dirty="0"/>
          </a:p>
        </p:txBody>
      </p:sp>
      <p:sp>
        <p:nvSpPr>
          <p:cNvPr id="4" name="Slide Number Placeholder 3"/>
          <p:cNvSpPr>
            <a:spLocks noGrp="1"/>
          </p:cNvSpPr>
          <p:nvPr>
            <p:ph type="sldNum" sz="quarter" idx="12"/>
          </p:nvPr>
        </p:nvSpPr>
        <p:spPr/>
        <p:txBody>
          <a:bodyPr/>
          <a:lstStyle/>
          <a:p>
            <a:endParaRPr lang="en-US" dirty="0"/>
          </a:p>
        </p:txBody>
      </p:sp>
      <p:pic>
        <p:nvPicPr>
          <p:cNvPr id="12" name="Picture 2" descr="C:\Users\ecoombs\Desktop\Logos\Abt.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0600" y="5719344"/>
            <a:ext cx="1400175" cy="6762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OLORES\Active\Projects\HRSA_NTTA\CAI_logo.pn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114800" y="5861469"/>
            <a:ext cx="1070573" cy="3920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83471375"/>
              </p:ext>
            </p:extLst>
          </p:nvPr>
        </p:nvGraphicFramePr>
        <p:xfrm>
          <a:off x="304800" y="392043"/>
          <a:ext cx="84582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762000" y="2590800"/>
            <a:ext cx="2438400" cy="1569660"/>
          </a:xfrm>
          <a:prstGeom prst="rect">
            <a:avLst/>
          </a:prstGeom>
          <a:noFill/>
        </p:spPr>
        <p:txBody>
          <a:bodyPr wrap="square" rtlCol="0">
            <a:spAutoFit/>
          </a:bodyPr>
          <a:lstStyle/>
          <a:p>
            <a:pPr algn="ctr"/>
            <a:r>
              <a:rPr lang="en-US" sz="2400" b="1" dirty="0" smtClean="0">
                <a:solidFill>
                  <a:schemeClr val="bg1"/>
                </a:solidFill>
                <a:latin typeface="Bookman Old Style" pitchFamily="18" charset="0"/>
              </a:rPr>
              <a:t>Before you send the data files – ask yourself:</a:t>
            </a:r>
            <a:endParaRPr lang="en-US" sz="2400" b="1" dirty="0">
              <a:solidFill>
                <a:schemeClr val="bg1"/>
              </a:solidFill>
              <a:latin typeface="Bookman Old Style" pitchFamily="18" charset="0"/>
            </a:endParaRPr>
          </a:p>
        </p:txBody>
      </p:sp>
      <p:sp>
        <p:nvSpPr>
          <p:cNvPr id="3" name="Slide Number Placeholder 2"/>
          <p:cNvSpPr>
            <a:spLocks noGrp="1"/>
          </p:cNvSpPr>
          <p:nvPr>
            <p:ph type="sldNum" sz="quarter" idx="12"/>
          </p:nvPr>
        </p:nvSpPr>
        <p:spPr/>
        <p:txBody>
          <a:bodyPr/>
          <a:lstStyle/>
          <a:p>
            <a:fld id="{73820FCD-5F4C-4989-BE05-0A8208BCBC21}" type="slidenum">
              <a:rPr lang="en-US" smtClean="0">
                <a:solidFill>
                  <a:schemeClr val="tx1"/>
                </a:solidFill>
              </a:rPr>
              <a:pPr/>
              <a:t>10</a:t>
            </a:fld>
            <a:endParaRPr lang="en-US" dirty="0">
              <a:solidFill>
                <a:schemeClr val="tx1"/>
              </a:solidFill>
            </a:endParaRPr>
          </a:p>
        </p:txBody>
      </p:sp>
      <p:sp>
        <p:nvSpPr>
          <p:cNvPr id="5" name="TextBox 4"/>
          <p:cNvSpPr txBox="1"/>
          <p:nvPr/>
        </p:nvSpPr>
        <p:spPr>
          <a:xfrm>
            <a:off x="304800" y="381000"/>
            <a:ext cx="5791200" cy="1200329"/>
          </a:xfrm>
          <a:prstGeom prst="rect">
            <a:avLst/>
          </a:prstGeom>
          <a:noFill/>
        </p:spPr>
        <p:txBody>
          <a:bodyPr wrap="square" rtlCol="0">
            <a:spAutoFit/>
          </a:bodyPr>
          <a:lstStyle/>
          <a:p>
            <a:r>
              <a:rPr lang="en-US" sz="3600" b="1" dirty="0" smtClean="0">
                <a:latin typeface="Bookman Old Style" pitchFamily="18" charset="0"/>
              </a:rPr>
              <a:t>Given the importance of data quality…</a:t>
            </a:r>
            <a:endParaRPr lang="en-US" sz="3600" b="1" dirty="0">
              <a:latin typeface="Bookman Old Style" pitchFamily="18" charset="0"/>
            </a:endParaRPr>
          </a:p>
        </p:txBody>
      </p:sp>
    </p:spTree>
    <p:extLst>
      <p:ext uri="{BB962C8B-B14F-4D97-AF65-F5344CB8AC3E}">
        <p14:creationId xmlns:p14="http://schemas.microsoft.com/office/powerpoint/2010/main" val="3959500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graphicEl>
                                              <a:dgm id="{51F4EAD3-1682-4678-A02B-7707F22B1C85}"/>
                                            </p:graphicEl>
                                          </p:spTgt>
                                        </p:tgtEl>
                                        <p:attrNameLst>
                                          <p:attrName>style.visibility</p:attrName>
                                        </p:attrNameLst>
                                      </p:cBhvr>
                                      <p:to>
                                        <p:strVal val="visible"/>
                                      </p:to>
                                    </p:set>
                                    <p:anim calcmode="lin" valueType="num">
                                      <p:cBhvr>
                                        <p:cTn id="7" dur="1000" fill="hold"/>
                                        <p:tgtEl>
                                          <p:spTgt spid="4">
                                            <p:graphicEl>
                                              <a:dgm id="{51F4EAD3-1682-4678-A02B-7707F22B1C85}"/>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51F4EAD3-1682-4678-A02B-7707F22B1C85}"/>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51F4EAD3-1682-4678-A02B-7707F22B1C85}"/>
                                            </p:graphicEl>
                                          </p:spTgt>
                                        </p:tgtEl>
                                        <p:attrNameLst>
                                          <p:attrName>style.rotation</p:attrName>
                                        </p:attrNameLst>
                                      </p:cBhvr>
                                      <p:tavLst>
                                        <p:tav tm="0">
                                          <p:val>
                                            <p:fltVal val="90"/>
                                          </p:val>
                                        </p:tav>
                                        <p:tav tm="100000">
                                          <p:val>
                                            <p:fltVal val="0"/>
                                          </p:val>
                                        </p:tav>
                                      </p:tavLst>
                                    </p:anim>
                                    <p:animEffect transition="in" filter="fade">
                                      <p:cBhvr>
                                        <p:cTn id="10" dur="1000"/>
                                        <p:tgtEl>
                                          <p:spTgt spid="4">
                                            <p:graphicEl>
                                              <a:dgm id="{51F4EAD3-1682-4678-A02B-7707F22B1C8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graphicEl>
                                              <a:dgm id="{22BCEA4B-0890-4220-9556-1CDDFB0A4512}"/>
                                            </p:graphicEl>
                                          </p:spTgt>
                                        </p:tgtEl>
                                        <p:attrNameLst>
                                          <p:attrName>style.visibility</p:attrName>
                                        </p:attrNameLst>
                                      </p:cBhvr>
                                      <p:to>
                                        <p:strVal val="visible"/>
                                      </p:to>
                                    </p:set>
                                    <p:animEffect transition="in" filter="wipe(left)">
                                      <p:cBhvr>
                                        <p:cTn id="15" dur="500"/>
                                        <p:tgtEl>
                                          <p:spTgt spid="4">
                                            <p:graphicEl>
                                              <a:dgm id="{22BCEA4B-0890-4220-9556-1CDDFB0A4512}"/>
                                            </p:graphicEl>
                                          </p:spTgt>
                                        </p:tgtEl>
                                      </p:cBhvr>
                                    </p:animEffect>
                                  </p:childTnLst>
                                </p:cTn>
                              </p:par>
                              <p:par>
                                <p:cTn id="16" presetID="53" presetClass="entr" presetSubtype="0" fill="hold" grpId="0" nodeType="withEffect">
                                  <p:stCondLst>
                                    <p:cond delay="0"/>
                                  </p:stCondLst>
                                  <p:childTnLst>
                                    <p:set>
                                      <p:cBhvr>
                                        <p:cTn id="17" dur="1" fill="hold">
                                          <p:stCondLst>
                                            <p:cond delay="0"/>
                                          </p:stCondLst>
                                        </p:cTn>
                                        <p:tgtEl>
                                          <p:spTgt spid="4">
                                            <p:graphicEl>
                                              <a:dgm id="{87BA93AC-D3AD-4B28-9115-39B8C4A3C7C0}"/>
                                            </p:graphicEl>
                                          </p:spTgt>
                                        </p:tgtEl>
                                        <p:attrNameLst>
                                          <p:attrName>style.visibility</p:attrName>
                                        </p:attrNameLst>
                                      </p:cBhvr>
                                      <p:to>
                                        <p:strVal val="visible"/>
                                      </p:to>
                                    </p:set>
                                    <p:anim calcmode="lin" valueType="num">
                                      <p:cBhvr>
                                        <p:cTn id="18" dur="1000" fill="hold"/>
                                        <p:tgtEl>
                                          <p:spTgt spid="4">
                                            <p:graphicEl>
                                              <a:dgm id="{87BA93AC-D3AD-4B28-9115-39B8C4A3C7C0}"/>
                                            </p:graphicEl>
                                          </p:spTgt>
                                        </p:tgtEl>
                                        <p:attrNameLst>
                                          <p:attrName>ppt_w</p:attrName>
                                        </p:attrNameLst>
                                      </p:cBhvr>
                                      <p:tavLst>
                                        <p:tav tm="0">
                                          <p:val>
                                            <p:fltVal val="0"/>
                                          </p:val>
                                        </p:tav>
                                        <p:tav tm="100000">
                                          <p:val>
                                            <p:strVal val="#ppt_w"/>
                                          </p:val>
                                        </p:tav>
                                      </p:tavLst>
                                    </p:anim>
                                    <p:anim calcmode="lin" valueType="num">
                                      <p:cBhvr>
                                        <p:cTn id="19" dur="1000" fill="hold"/>
                                        <p:tgtEl>
                                          <p:spTgt spid="4">
                                            <p:graphicEl>
                                              <a:dgm id="{87BA93AC-D3AD-4B28-9115-39B8C4A3C7C0}"/>
                                            </p:graphicEl>
                                          </p:spTgt>
                                        </p:tgtEl>
                                        <p:attrNameLst>
                                          <p:attrName>ppt_h</p:attrName>
                                        </p:attrNameLst>
                                      </p:cBhvr>
                                      <p:tavLst>
                                        <p:tav tm="0">
                                          <p:val>
                                            <p:fltVal val="0"/>
                                          </p:val>
                                        </p:tav>
                                        <p:tav tm="100000">
                                          <p:val>
                                            <p:strVal val="#ppt_h"/>
                                          </p:val>
                                        </p:tav>
                                      </p:tavLst>
                                    </p:anim>
                                    <p:animEffect transition="in" filter="fade">
                                      <p:cBhvr>
                                        <p:cTn id="20" dur="1000"/>
                                        <p:tgtEl>
                                          <p:spTgt spid="4">
                                            <p:graphicEl>
                                              <a:dgm id="{87BA93AC-D3AD-4B28-9115-39B8C4A3C7C0}"/>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graphicEl>
                                              <a:dgm id="{63E94016-D3A5-4FCE-8301-70944FF87E8F}"/>
                                            </p:graphicEl>
                                          </p:spTgt>
                                        </p:tgtEl>
                                        <p:attrNameLst>
                                          <p:attrName>style.visibility</p:attrName>
                                        </p:attrNameLst>
                                      </p:cBhvr>
                                      <p:to>
                                        <p:strVal val="visible"/>
                                      </p:to>
                                    </p:set>
                                    <p:animEffect transition="in" filter="wipe(left)">
                                      <p:cBhvr>
                                        <p:cTn id="25" dur="500"/>
                                        <p:tgtEl>
                                          <p:spTgt spid="4">
                                            <p:graphicEl>
                                              <a:dgm id="{63E94016-D3A5-4FCE-8301-70944FF87E8F}"/>
                                            </p:graphic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4">
                                            <p:graphicEl>
                                              <a:dgm id="{2351FE39-4179-4DB3-94A8-84EFD1524303}"/>
                                            </p:graphicEl>
                                          </p:spTgt>
                                        </p:tgtEl>
                                        <p:attrNameLst>
                                          <p:attrName>style.visibility</p:attrName>
                                        </p:attrNameLst>
                                      </p:cBhvr>
                                      <p:to>
                                        <p:strVal val="visible"/>
                                      </p:to>
                                    </p:set>
                                    <p:anim calcmode="lin" valueType="num">
                                      <p:cBhvr>
                                        <p:cTn id="28" dur="1000" fill="hold"/>
                                        <p:tgtEl>
                                          <p:spTgt spid="4">
                                            <p:graphicEl>
                                              <a:dgm id="{2351FE39-4179-4DB3-94A8-84EFD1524303}"/>
                                            </p:graphicEl>
                                          </p:spTgt>
                                        </p:tgtEl>
                                        <p:attrNameLst>
                                          <p:attrName>ppt_w</p:attrName>
                                        </p:attrNameLst>
                                      </p:cBhvr>
                                      <p:tavLst>
                                        <p:tav tm="0">
                                          <p:val>
                                            <p:fltVal val="0"/>
                                          </p:val>
                                        </p:tav>
                                        <p:tav tm="100000">
                                          <p:val>
                                            <p:strVal val="#ppt_w"/>
                                          </p:val>
                                        </p:tav>
                                      </p:tavLst>
                                    </p:anim>
                                    <p:anim calcmode="lin" valueType="num">
                                      <p:cBhvr>
                                        <p:cTn id="29" dur="1000" fill="hold"/>
                                        <p:tgtEl>
                                          <p:spTgt spid="4">
                                            <p:graphicEl>
                                              <a:dgm id="{2351FE39-4179-4DB3-94A8-84EFD1524303}"/>
                                            </p:graphicEl>
                                          </p:spTgt>
                                        </p:tgtEl>
                                        <p:attrNameLst>
                                          <p:attrName>ppt_h</p:attrName>
                                        </p:attrNameLst>
                                      </p:cBhvr>
                                      <p:tavLst>
                                        <p:tav tm="0">
                                          <p:val>
                                            <p:fltVal val="0"/>
                                          </p:val>
                                        </p:tav>
                                        <p:tav tm="100000">
                                          <p:val>
                                            <p:strVal val="#ppt_h"/>
                                          </p:val>
                                        </p:tav>
                                      </p:tavLst>
                                    </p:anim>
                                    <p:animEffect transition="in" filter="fade">
                                      <p:cBhvr>
                                        <p:cTn id="30" dur="1000"/>
                                        <p:tgtEl>
                                          <p:spTgt spid="4">
                                            <p:graphicEl>
                                              <a:dgm id="{2351FE39-4179-4DB3-94A8-84EFD1524303}"/>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graphicEl>
                                              <a:dgm id="{9D3DC158-D5CF-44D3-AC74-FD003E28D70A}"/>
                                            </p:graphicEl>
                                          </p:spTgt>
                                        </p:tgtEl>
                                        <p:attrNameLst>
                                          <p:attrName>style.visibility</p:attrName>
                                        </p:attrNameLst>
                                      </p:cBhvr>
                                      <p:to>
                                        <p:strVal val="visible"/>
                                      </p:to>
                                    </p:set>
                                    <p:animEffect transition="in" filter="wipe(left)">
                                      <p:cBhvr>
                                        <p:cTn id="35" dur="500"/>
                                        <p:tgtEl>
                                          <p:spTgt spid="4">
                                            <p:graphicEl>
                                              <a:dgm id="{9D3DC158-D5CF-44D3-AC74-FD003E28D70A}"/>
                                            </p:graphic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4">
                                            <p:graphicEl>
                                              <a:dgm id="{8176EEDF-F573-4220-AC4D-C8DBE2CCB231}"/>
                                            </p:graphicEl>
                                          </p:spTgt>
                                        </p:tgtEl>
                                        <p:attrNameLst>
                                          <p:attrName>style.visibility</p:attrName>
                                        </p:attrNameLst>
                                      </p:cBhvr>
                                      <p:to>
                                        <p:strVal val="visible"/>
                                      </p:to>
                                    </p:set>
                                    <p:anim calcmode="lin" valueType="num">
                                      <p:cBhvr>
                                        <p:cTn id="38" dur="1000" fill="hold"/>
                                        <p:tgtEl>
                                          <p:spTgt spid="4">
                                            <p:graphicEl>
                                              <a:dgm id="{8176EEDF-F573-4220-AC4D-C8DBE2CCB231}"/>
                                            </p:graphicEl>
                                          </p:spTgt>
                                        </p:tgtEl>
                                        <p:attrNameLst>
                                          <p:attrName>ppt_w</p:attrName>
                                        </p:attrNameLst>
                                      </p:cBhvr>
                                      <p:tavLst>
                                        <p:tav tm="0">
                                          <p:val>
                                            <p:fltVal val="0"/>
                                          </p:val>
                                        </p:tav>
                                        <p:tav tm="100000">
                                          <p:val>
                                            <p:strVal val="#ppt_w"/>
                                          </p:val>
                                        </p:tav>
                                      </p:tavLst>
                                    </p:anim>
                                    <p:anim calcmode="lin" valueType="num">
                                      <p:cBhvr>
                                        <p:cTn id="39" dur="1000" fill="hold"/>
                                        <p:tgtEl>
                                          <p:spTgt spid="4">
                                            <p:graphicEl>
                                              <a:dgm id="{8176EEDF-F573-4220-AC4D-C8DBE2CCB231}"/>
                                            </p:graphicEl>
                                          </p:spTgt>
                                        </p:tgtEl>
                                        <p:attrNameLst>
                                          <p:attrName>ppt_h</p:attrName>
                                        </p:attrNameLst>
                                      </p:cBhvr>
                                      <p:tavLst>
                                        <p:tav tm="0">
                                          <p:val>
                                            <p:fltVal val="0"/>
                                          </p:val>
                                        </p:tav>
                                        <p:tav tm="100000">
                                          <p:val>
                                            <p:strVal val="#ppt_h"/>
                                          </p:val>
                                        </p:tav>
                                      </p:tavLst>
                                    </p:anim>
                                    <p:animEffect transition="in" filter="fade">
                                      <p:cBhvr>
                                        <p:cTn id="40" dur="1000"/>
                                        <p:tgtEl>
                                          <p:spTgt spid="4">
                                            <p:graphicEl>
                                              <a:dgm id="{8176EEDF-F573-4220-AC4D-C8DBE2CCB2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73820FCD-5F4C-4989-BE05-0A8208BCBC21}" type="slidenum">
              <a:rPr lang="en-US" smtClean="0">
                <a:solidFill>
                  <a:prstClr val="black"/>
                </a:solidFill>
              </a:rPr>
              <a:pPr/>
              <a:t>11</a:t>
            </a:fld>
            <a:endParaRPr lang="en-US" dirty="0">
              <a:solidFill>
                <a:prstClr val="black"/>
              </a:solidFill>
            </a:endParaRPr>
          </a:p>
        </p:txBody>
      </p:sp>
      <p:sp>
        <p:nvSpPr>
          <p:cNvPr id="4" name="Rectangle 3"/>
          <p:cNvSpPr/>
          <p:nvPr/>
        </p:nvSpPr>
        <p:spPr>
          <a:xfrm>
            <a:off x="2286000" y="2925786"/>
            <a:ext cx="4572000" cy="1006429"/>
          </a:xfrm>
          <a:prstGeom prst="rect">
            <a:avLst/>
          </a:prstGeom>
        </p:spPr>
        <p:txBody>
          <a:bodyPr>
            <a:spAutoFit/>
          </a:bodyPr>
          <a:lstStyle/>
          <a:p>
            <a:pPr marL="609600" indent="-609600">
              <a:spcBef>
                <a:spcPct val="15000"/>
              </a:spcBef>
            </a:pPr>
            <a:endParaRPr lang="en-US" dirty="0">
              <a:solidFill>
                <a:prstClr val="black"/>
              </a:solidFill>
            </a:endParaRPr>
          </a:p>
          <a:p>
            <a:pPr marL="609600" indent="-609600">
              <a:spcBef>
                <a:spcPct val="15000"/>
              </a:spcBef>
            </a:pPr>
            <a:endParaRPr lang="en-US" dirty="0">
              <a:solidFill>
                <a:prstClr val="black"/>
              </a:solidFill>
            </a:endParaRPr>
          </a:p>
          <a:p>
            <a:pPr marL="609600" indent="-609600">
              <a:spcBef>
                <a:spcPct val="15000"/>
              </a:spcBef>
            </a:pPr>
            <a:endParaRPr lang="en-US" dirty="0">
              <a:solidFill>
                <a:prstClr val="black"/>
              </a:solidFill>
            </a:endParaRPr>
          </a:p>
        </p:txBody>
      </p:sp>
      <p:sp>
        <p:nvSpPr>
          <p:cNvPr id="6" name="Rectangle 5"/>
          <p:cNvSpPr/>
          <p:nvPr/>
        </p:nvSpPr>
        <p:spPr>
          <a:xfrm>
            <a:off x="609600" y="124361"/>
            <a:ext cx="8001000" cy="646331"/>
          </a:xfrm>
          <a:prstGeom prst="rect">
            <a:avLst/>
          </a:prstGeom>
        </p:spPr>
        <p:txBody>
          <a:bodyPr wrap="square">
            <a:spAutoFit/>
          </a:bodyPr>
          <a:lstStyle/>
          <a:p>
            <a:r>
              <a:rPr lang="en-US" sz="3600" b="1" dirty="0" smtClean="0">
                <a:solidFill>
                  <a:prstClr val="black"/>
                </a:solidFill>
                <a:latin typeface="Bookman Old Style" pitchFamily="18" charset="0"/>
              </a:rPr>
              <a:t>How to Answer These Questions</a:t>
            </a:r>
            <a:endParaRPr lang="en-US" sz="3600" b="1" dirty="0">
              <a:solidFill>
                <a:prstClr val="black">
                  <a:lumMod val="50000"/>
                  <a:lumOff val="50000"/>
                </a:prstClr>
              </a:solidFill>
              <a:latin typeface="Bookman Old Style" pitchFamily="18" charset="0"/>
              <a:cs typeface="Arial" pitchFamily="34" charset="0"/>
            </a:endParaRPr>
          </a:p>
        </p:txBody>
      </p:sp>
      <p:sp>
        <p:nvSpPr>
          <p:cNvPr id="7" name="TextBox 6"/>
          <p:cNvSpPr txBox="1"/>
          <p:nvPr/>
        </p:nvSpPr>
        <p:spPr>
          <a:xfrm>
            <a:off x="287977" y="951398"/>
            <a:ext cx="8458200" cy="4524315"/>
          </a:xfrm>
          <a:prstGeom prst="rect">
            <a:avLst/>
          </a:prstGeom>
          <a:noFill/>
        </p:spPr>
        <p:txBody>
          <a:bodyPr wrap="square" rtlCol="0">
            <a:spAutoFit/>
          </a:bodyPr>
          <a:lstStyle/>
          <a:p>
            <a:pPr marL="342900" indent="-342900">
              <a:spcBef>
                <a:spcPts val="1200"/>
              </a:spcBef>
              <a:buClr>
                <a:srgbClr val="FF9900"/>
              </a:buClr>
              <a:buFont typeface="Arial" pitchFamily="34" charset="0"/>
              <a:buChar char="•"/>
            </a:pPr>
            <a:r>
              <a:rPr lang="en-US" sz="2800" b="1" dirty="0" smtClean="0">
                <a:solidFill>
                  <a:prstClr val="black"/>
                </a:solidFill>
                <a:latin typeface="Bookman Old Style" pitchFamily="18" charset="0"/>
              </a:rPr>
              <a:t>RSR Web System</a:t>
            </a:r>
          </a:p>
          <a:p>
            <a:pPr marL="800100" lvl="1" indent="-342900">
              <a:spcBef>
                <a:spcPts val="1200"/>
              </a:spcBef>
              <a:buClr>
                <a:srgbClr val="84D830"/>
              </a:buClr>
              <a:buFont typeface="Arial" pitchFamily="34" charset="0"/>
              <a:buChar char="•"/>
            </a:pPr>
            <a:r>
              <a:rPr lang="en-US" sz="2400" dirty="0">
                <a:solidFill>
                  <a:prstClr val="black"/>
                </a:solidFill>
                <a:latin typeface="Bookman Old Style" pitchFamily="18" charset="0"/>
              </a:rPr>
              <a:t>Check Your XML</a:t>
            </a:r>
          </a:p>
          <a:p>
            <a:pPr marL="800100" lvl="1" indent="-342900">
              <a:spcBef>
                <a:spcPts val="1200"/>
              </a:spcBef>
              <a:buClr>
                <a:srgbClr val="84D830"/>
              </a:buClr>
              <a:buFont typeface="Arial" pitchFamily="34" charset="0"/>
              <a:buChar char="•"/>
            </a:pPr>
            <a:r>
              <a:rPr lang="en-US" sz="2400" dirty="0" smtClean="0">
                <a:solidFill>
                  <a:prstClr val="black"/>
                </a:solidFill>
                <a:latin typeface="Bookman Old Style" pitchFamily="18" charset="0"/>
              </a:rPr>
              <a:t>Confirmation </a:t>
            </a:r>
            <a:r>
              <a:rPr lang="en-US" sz="2400" dirty="0">
                <a:solidFill>
                  <a:prstClr val="black"/>
                </a:solidFill>
                <a:latin typeface="Bookman Old Style" pitchFamily="18" charset="0"/>
              </a:rPr>
              <a:t>Report</a:t>
            </a:r>
          </a:p>
          <a:p>
            <a:pPr marL="800100" lvl="1" indent="-342900">
              <a:spcBef>
                <a:spcPts val="1200"/>
              </a:spcBef>
              <a:buClr>
                <a:srgbClr val="84D830"/>
              </a:buClr>
              <a:buFont typeface="Arial" pitchFamily="34" charset="0"/>
              <a:buChar char="•"/>
            </a:pPr>
            <a:r>
              <a:rPr lang="en-US" sz="2400" dirty="0">
                <a:solidFill>
                  <a:prstClr val="black"/>
                </a:solidFill>
                <a:latin typeface="Bookman Old Style" pitchFamily="18" charset="0"/>
              </a:rPr>
              <a:t>Validation Report</a:t>
            </a:r>
          </a:p>
          <a:p>
            <a:pPr marL="800100" lvl="1" indent="-342900">
              <a:spcBef>
                <a:spcPts val="1200"/>
              </a:spcBef>
              <a:buClr>
                <a:srgbClr val="84D830"/>
              </a:buClr>
              <a:buFont typeface="Arial" pitchFamily="34" charset="0"/>
              <a:buChar char="•"/>
            </a:pPr>
            <a:r>
              <a:rPr lang="en-US" sz="2400" dirty="0">
                <a:solidFill>
                  <a:prstClr val="black"/>
                </a:solidFill>
                <a:latin typeface="Bookman Old Style" pitchFamily="18" charset="0"/>
              </a:rPr>
              <a:t>Completeness Report</a:t>
            </a:r>
          </a:p>
          <a:p>
            <a:pPr marL="342900" indent="-342900">
              <a:spcBef>
                <a:spcPts val="1200"/>
              </a:spcBef>
              <a:buClr>
                <a:srgbClr val="FF9900"/>
              </a:buClr>
              <a:buFont typeface="Arial" pitchFamily="34" charset="0"/>
              <a:buChar char="•"/>
            </a:pPr>
            <a:r>
              <a:rPr lang="en-US" sz="2800" b="1" dirty="0" smtClean="0">
                <a:solidFill>
                  <a:prstClr val="black"/>
                </a:solidFill>
                <a:latin typeface="Bookman Old Style" pitchFamily="18" charset="0"/>
              </a:rPr>
              <a:t>Your data management system </a:t>
            </a:r>
          </a:p>
          <a:p>
            <a:pPr marL="800100" lvl="1" indent="-342900">
              <a:spcBef>
                <a:spcPts val="1200"/>
              </a:spcBef>
              <a:buClr>
                <a:srgbClr val="84D830"/>
              </a:buClr>
              <a:buFont typeface="Arial" pitchFamily="34" charset="0"/>
              <a:buChar char="•"/>
            </a:pPr>
            <a:r>
              <a:rPr lang="en-US" sz="2400" dirty="0" smtClean="0">
                <a:solidFill>
                  <a:prstClr val="black"/>
                </a:solidFill>
                <a:latin typeface="Bookman Old Style" pitchFamily="18" charset="0"/>
              </a:rPr>
              <a:t>CHEX with TRAX</a:t>
            </a:r>
          </a:p>
          <a:p>
            <a:pPr marL="800100" lvl="1" indent="-342900">
              <a:spcBef>
                <a:spcPts val="1200"/>
              </a:spcBef>
              <a:buClr>
                <a:srgbClr val="84D830"/>
              </a:buClr>
              <a:buFont typeface="Arial" pitchFamily="34" charset="0"/>
              <a:buChar char="•"/>
            </a:pPr>
            <a:r>
              <a:rPr lang="en-US" sz="2400" dirty="0" smtClean="0">
                <a:solidFill>
                  <a:prstClr val="black"/>
                </a:solidFill>
                <a:latin typeface="Bookman Old Style" pitchFamily="18" charset="0"/>
              </a:rPr>
              <a:t>RSR-Ready Systems</a:t>
            </a:r>
          </a:p>
          <a:p>
            <a:endParaRPr lang="en-US" dirty="0">
              <a:solidFill>
                <a:prstClr val="black"/>
              </a:solidFill>
            </a:endParaRPr>
          </a:p>
        </p:txBody>
      </p:sp>
    </p:spTree>
    <p:extLst>
      <p:ext uri="{BB962C8B-B14F-4D97-AF65-F5344CB8AC3E}">
        <p14:creationId xmlns:p14="http://schemas.microsoft.com/office/powerpoint/2010/main" val="2672890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fontScale="92500" lnSpcReduction="20000"/>
          </a:bodyPr>
          <a:lstStyle/>
          <a:p>
            <a:r>
              <a:rPr lang="en-US" sz="4000" b="1" dirty="0" smtClean="0">
                <a:solidFill>
                  <a:prstClr val="white"/>
                </a:solidFill>
                <a:latin typeface="Bookman Old Style" pitchFamily="18" charset="0"/>
              </a:rPr>
              <a:t>Tools within the RSR Web System</a:t>
            </a:r>
            <a:endParaRPr lang="en-US" sz="4000" b="1" dirty="0">
              <a:solidFill>
                <a:prstClr val="white"/>
              </a:solidFill>
              <a:latin typeface="Bookman Old Style" pitchFamily="18" charset="0"/>
            </a:endParaRPr>
          </a:p>
        </p:txBody>
      </p:sp>
      <p:sp>
        <p:nvSpPr>
          <p:cNvPr id="6" name="Slide Number Placeholder 5"/>
          <p:cNvSpPr>
            <a:spLocks noGrp="1"/>
          </p:cNvSpPr>
          <p:nvPr>
            <p:ph type="sldNum" sz="quarter" idx="12"/>
          </p:nvPr>
        </p:nvSpPr>
        <p:spPr/>
        <p:txBody>
          <a:bodyPr/>
          <a:lstStyle/>
          <a:p>
            <a:fld id="{73820FCD-5F4C-4989-BE05-0A8208BCBC21}" type="slidenum">
              <a:rPr lang="en-US" smtClean="0">
                <a:solidFill>
                  <a:prstClr val="black"/>
                </a:solidFill>
              </a:rPr>
              <a:pPr/>
              <a:t>12</a:t>
            </a:fld>
            <a:endParaRPr lang="en-US" dirty="0">
              <a:solidFill>
                <a:prstClr val="black"/>
              </a:solidFill>
            </a:endParaRPr>
          </a:p>
        </p:txBody>
      </p:sp>
      <p:sp>
        <p:nvSpPr>
          <p:cNvPr id="4" name="Freeform 3"/>
          <p:cNvSpPr/>
          <p:nvPr/>
        </p:nvSpPr>
        <p:spPr>
          <a:xfrm>
            <a:off x="4257326" y="1907174"/>
            <a:ext cx="4714875" cy="1295400"/>
          </a:xfrm>
          <a:custGeom>
            <a:avLst/>
            <a:gdLst>
              <a:gd name="connsiteX0" fmla="*/ 150317 w 901883"/>
              <a:gd name="connsiteY0" fmla="*/ 0 h 4714875"/>
              <a:gd name="connsiteX1" fmla="*/ 751566 w 901883"/>
              <a:gd name="connsiteY1" fmla="*/ 0 h 4714875"/>
              <a:gd name="connsiteX2" fmla="*/ 901883 w 901883"/>
              <a:gd name="connsiteY2" fmla="*/ 150317 h 4714875"/>
              <a:gd name="connsiteX3" fmla="*/ 901883 w 901883"/>
              <a:gd name="connsiteY3" fmla="*/ 4714875 h 4714875"/>
              <a:gd name="connsiteX4" fmla="*/ 901883 w 901883"/>
              <a:gd name="connsiteY4" fmla="*/ 4714875 h 4714875"/>
              <a:gd name="connsiteX5" fmla="*/ 0 w 901883"/>
              <a:gd name="connsiteY5" fmla="*/ 4714875 h 4714875"/>
              <a:gd name="connsiteX6" fmla="*/ 0 w 901883"/>
              <a:gd name="connsiteY6" fmla="*/ 4714875 h 4714875"/>
              <a:gd name="connsiteX7" fmla="*/ 0 w 901883"/>
              <a:gd name="connsiteY7" fmla="*/ 150317 h 4714875"/>
              <a:gd name="connsiteX8" fmla="*/ 150317 w 901883"/>
              <a:gd name="connsiteY8" fmla="*/ 0 h 471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883" h="4714875">
                <a:moveTo>
                  <a:pt x="901883" y="785829"/>
                </a:moveTo>
                <a:lnTo>
                  <a:pt x="901883" y="3929046"/>
                </a:lnTo>
                <a:cubicBezTo>
                  <a:pt x="901883" y="4363048"/>
                  <a:pt x="889010" y="4714875"/>
                  <a:pt x="873130" y="4714875"/>
                </a:cubicBezTo>
                <a:lnTo>
                  <a:pt x="0" y="4714875"/>
                </a:lnTo>
                <a:lnTo>
                  <a:pt x="0" y="4714875"/>
                </a:lnTo>
                <a:lnTo>
                  <a:pt x="0" y="0"/>
                </a:lnTo>
                <a:lnTo>
                  <a:pt x="0" y="0"/>
                </a:lnTo>
                <a:lnTo>
                  <a:pt x="873130" y="0"/>
                </a:lnTo>
                <a:cubicBezTo>
                  <a:pt x="889010" y="0"/>
                  <a:pt x="901883" y="351827"/>
                  <a:pt x="901883" y="785829"/>
                </a:cubicBezTo>
                <a:close/>
              </a:path>
            </a:pathLst>
          </a:custGeom>
          <a:solidFill>
            <a:schemeClr val="bg1">
              <a:lumMod val="75000"/>
              <a:alpha val="90000"/>
            </a:schemeClr>
          </a:solidFill>
          <a:ln>
            <a:noFill/>
          </a:ln>
        </p:spPr>
        <p:style>
          <a:lnRef idx="1">
            <a:scrgbClr r="0" g="0" b="0"/>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0" tIns="167851" rIns="291676" bIns="167851" numCol="1" spcCol="1270" anchor="ctr" anchorCtr="0">
            <a:noAutofit/>
          </a:bodyPr>
          <a:lstStyle/>
          <a:p>
            <a:pPr marL="228600" lvl="1" indent="-228600" defTabSz="1066800">
              <a:lnSpc>
                <a:spcPct val="90000"/>
              </a:lnSpc>
              <a:spcBef>
                <a:spcPct val="0"/>
              </a:spcBef>
              <a:spcAft>
                <a:spcPct val="15000"/>
              </a:spcAft>
              <a:buFontTx/>
              <a:buChar char="••"/>
            </a:pPr>
            <a:r>
              <a:rPr lang="en-US" dirty="0" smtClean="0">
                <a:solidFill>
                  <a:prstClr val="black">
                    <a:hueOff val="0"/>
                    <a:satOff val="0"/>
                    <a:lumOff val="0"/>
                    <a:alphaOff val="0"/>
                  </a:prstClr>
                </a:solidFill>
                <a:latin typeface="Bookman Old Style" pitchFamily="18" charset="0"/>
              </a:rPr>
              <a:t>Provides a summary of data uploaded</a:t>
            </a:r>
          </a:p>
          <a:p>
            <a:pPr marL="228600" lvl="1" indent="-228600" defTabSz="1066800">
              <a:lnSpc>
                <a:spcPct val="90000"/>
              </a:lnSpc>
              <a:spcBef>
                <a:spcPct val="0"/>
              </a:spcBef>
              <a:spcAft>
                <a:spcPct val="15000"/>
              </a:spcAft>
              <a:buFontTx/>
              <a:buChar char="••"/>
            </a:pPr>
            <a:r>
              <a:rPr lang="en-US" dirty="0" smtClean="0">
                <a:solidFill>
                  <a:prstClr val="black">
                    <a:hueOff val="0"/>
                    <a:satOff val="0"/>
                    <a:lumOff val="0"/>
                    <a:alphaOff val="0"/>
                  </a:prstClr>
                </a:solidFill>
                <a:latin typeface="Bookman Old Style" pitchFamily="18" charset="0"/>
              </a:rPr>
              <a:t>Displays number and percent of clients reported for each response option</a:t>
            </a:r>
            <a:endParaRPr lang="en-US" dirty="0">
              <a:solidFill>
                <a:prstClr val="black">
                  <a:hueOff val="0"/>
                  <a:satOff val="0"/>
                  <a:lumOff val="0"/>
                  <a:alphaOff val="0"/>
                </a:prstClr>
              </a:solidFill>
              <a:latin typeface="Bookman Old Style" pitchFamily="18" charset="0"/>
            </a:endParaRPr>
          </a:p>
        </p:txBody>
      </p:sp>
      <p:sp>
        <p:nvSpPr>
          <p:cNvPr id="5" name="Freeform 4"/>
          <p:cNvSpPr/>
          <p:nvPr/>
        </p:nvSpPr>
        <p:spPr>
          <a:xfrm>
            <a:off x="1320553" y="1785517"/>
            <a:ext cx="2901973" cy="1538714"/>
          </a:xfrm>
          <a:custGeom>
            <a:avLst/>
            <a:gdLst>
              <a:gd name="connsiteX0" fmla="*/ 0 w 2901973"/>
              <a:gd name="connsiteY0" fmla="*/ 187896 h 1127354"/>
              <a:gd name="connsiteX1" fmla="*/ 187896 w 2901973"/>
              <a:gd name="connsiteY1" fmla="*/ 0 h 1127354"/>
              <a:gd name="connsiteX2" fmla="*/ 2714077 w 2901973"/>
              <a:gd name="connsiteY2" fmla="*/ 0 h 1127354"/>
              <a:gd name="connsiteX3" fmla="*/ 2901973 w 2901973"/>
              <a:gd name="connsiteY3" fmla="*/ 187896 h 1127354"/>
              <a:gd name="connsiteX4" fmla="*/ 2901973 w 2901973"/>
              <a:gd name="connsiteY4" fmla="*/ 939458 h 1127354"/>
              <a:gd name="connsiteX5" fmla="*/ 2714077 w 2901973"/>
              <a:gd name="connsiteY5" fmla="*/ 1127354 h 1127354"/>
              <a:gd name="connsiteX6" fmla="*/ 187896 w 2901973"/>
              <a:gd name="connsiteY6" fmla="*/ 1127354 h 1127354"/>
              <a:gd name="connsiteX7" fmla="*/ 0 w 2901973"/>
              <a:gd name="connsiteY7" fmla="*/ 939458 h 1127354"/>
              <a:gd name="connsiteX8" fmla="*/ 0 w 2901973"/>
              <a:gd name="connsiteY8" fmla="*/ 187896 h 112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1973" h="1127354">
                <a:moveTo>
                  <a:pt x="0" y="187896"/>
                </a:moveTo>
                <a:cubicBezTo>
                  <a:pt x="0" y="84124"/>
                  <a:pt x="84124" y="0"/>
                  <a:pt x="187896" y="0"/>
                </a:cubicBezTo>
                <a:lnTo>
                  <a:pt x="2714077" y="0"/>
                </a:lnTo>
                <a:cubicBezTo>
                  <a:pt x="2817849" y="0"/>
                  <a:pt x="2901973" y="84124"/>
                  <a:pt x="2901973" y="187896"/>
                </a:cubicBezTo>
                <a:lnTo>
                  <a:pt x="2901973" y="939458"/>
                </a:lnTo>
                <a:cubicBezTo>
                  <a:pt x="2901973" y="1043230"/>
                  <a:pt x="2817849" y="1127354"/>
                  <a:pt x="2714077" y="1127354"/>
                </a:cubicBezTo>
                <a:lnTo>
                  <a:pt x="187896" y="1127354"/>
                </a:lnTo>
                <a:cubicBezTo>
                  <a:pt x="84124" y="1127354"/>
                  <a:pt x="0" y="1043230"/>
                  <a:pt x="0" y="939458"/>
                </a:cubicBezTo>
                <a:lnTo>
                  <a:pt x="0" y="187896"/>
                </a:lnTo>
                <a:close/>
              </a:path>
            </a:pathLst>
          </a:custGeom>
          <a:solidFill>
            <a:srgbClr val="7BCF27"/>
          </a:solidFill>
        </p:spPr>
        <p:style>
          <a:lnRef idx="0">
            <a:schemeClr val="lt1">
              <a:hueOff val="0"/>
              <a:satOff val="0"/>
              <a:lumOff val="0"/>
              <a:alphaOff val="0"/>
            </a:schemeClr>
          </a:lnRef>
          <a:fillRef idx="3">
            <a:scrgbClr r="0" g="0" b="0"/>
          </a:fillRef>
          <a:effectRef idx="3">
            <a:schemeClr val="accent3">
              <a:hueOff val="0"/>
              <a:satOff val="0"/>
              <a:lumOff val="0"/>
              <a:alphaOff val="0"/>
            </a:schemeClr>
          </a:effectRef>
          <a:fontRef idx="minor">
            <a:schemeClr val="lt1"/>
          </a:fontRef>
        </p:style>
        <p:txBody>
          <a:bodyPr spcFirstLastPara="0" vert="horz" wrap="square" lIns="157903" tIns="106468" rIns="157903" bIns="106468" numCol="1" spcCol="1270" anchor="ctr" anchorCtr="0">
            <a:noAutofit/>
          </a:bodyPr>
          <a:lstStyle/>
          <a:p>
            <a:pPr algn="ctr" defTabSz="1200150">
              <a:lnSpc>
                <a:spcPct val="90000"/>
              </a:lnSpc>
              <a:spcBef>
                <a:spcPct val="0"/>
              </a:spcBef>
              <a:spcAft>
                <a:spcPct val="35000"/>
              </a:spcAft>
            </a:pPr>
            <a:r>
              <a:rPr lang="en-US" sz="2700" dirty="0">
                <a:solidFill>
                  <a:prstClr val="white"/>
                </a:solidFill>
                <a:latin typeface="Bookman Old Style" pitchFamily="18" charset="0"/>
              </a:rPr>
              <a:t>Confirmation </a:t>
            </a:r>
            <a:r>
              <a:rPr lang="en-US" sz="2700" dirty="0" smtClean="0">
                <a:solidFill>
                  <a:prstClr val="white"/>
                </a:solidFill>
                <a:latin typeface="Bookman Old Style" pitchFamily="18" charset="0"/>
              </a:rPr>
              <a:t>Report</a:t>
            </a:r>
            <a:endParaRPr lang="en-US" sz="2700" dirty="0">
              <a:solidFill>
                <a:prstClr val="white"/>
              </a:solidFill>
              <a:latin typeface="Bookman Old Style" pitchFamily="18" charset="0"/>
            </a:endParaRPr>
          </a:p>
        </p:txBody>
      </p:sp>
      <p:sp>
        <p:nvSpPr>
          <p:cNvPr id="7" name="Freeform 6"/>
          <p:cNvSpPr/>
          <p:nvPr/>
        </p:nvSpPr>
        <p:spPr>
          <a:xfrm>
            <a:off x="4247616" y="3579330"/>
            <a:ext cx="4719637" cy="1380798"/>
          </a:xfrm>
          <a:custGeom>
            <a:avLst/>
            <a:gdLst>
              <a:gd name="connsiteX0" fmla="*/ 150317 w 901883"/>
              <a:gd name="connsiteY0" fmla="*/ 0 h 4719637"/>
              <a:gd name="connsiteX1" fmla="*/ 751566 w 901883"/>
              <a:gd name="connsiteY1" fmla="*/ 0 h 4719637"/>
              <a:gd name="connsiteX2" fmla="*/ 901883 w 901883"/>
              <a:gd name="connsiteY2" fmla="*/ 150317 h 4719637"/>
              <a:gd name="connsiteX3" fmla="*/ 901883 w 901883"/>
              <a:gd name="connsiteY3" fmla="*/ 4719637 h 4719637"/>
              <a:gd name="connsiteX4" fmla="*/ 901883 w 901883"/>
              <a:gd name="connsiteY4" fmla="*/ 4719637 h 4719637"/>
              <a:gd name="connsiteX5" fmla="*/ 0 w 901883"/>
              <a:gd name="connsiteY5" fmla="*/ 4719637 h 4719637"/>
              <a:gd name="connsiteX6" fmla="*/ 0 w 901883"/>
              <a:gd name="connsiteY6" fmla="*/ 4719637 h 4719637"/>
              <a:gd name="connsiteX7" fmla="*/ 0 w 901883"/>
              <a:gd name="connsiteY7" fmla="*/ 150317 h 4719637"/>
              <a:gd name="connsiteX8" fmla="*/ 150317 w 901883"/>
              <a:gd name="connsiteY8" fmla="*/ 0 h 471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883" h="4719637">
                <a:moveTo>
                  <a:pt x="901883" y="786623"/>
                </a:moveTo>
                <a:lnTo>
                  <a:pt x="901883" y="3933014"/>
                </a:lnTo>
                <a:cubicBezTo>
                  <a:pt x="901883" y="4367455"/>
                  <a:pt x="889023" y="4719637"/>
                  <a:pt x="873159" y="4719637"/>
                </a:cubicBezTo>
                <a:lnTo>
                  <a:pt x="0" y="4719637"/>
                </a:lnTo>
                <a:lnTo>
                  <a:pt x="0" y="4719637"/>
                </a:lnTo>
                <a:lnTo>
                  <a:pt x="0" y="0"/>
                </a:lnTo>
                <a:lnTo>
                  <a:pt x="0" y="0"/>
                </a:lnTo>
                <a:lnTo>
                  <a:pt x="873159" y="0"/>
                </a:lnTo>
                <a:cubicBezTo>
                  <a:pt x="889023" y="0"/>
                  <a:pt x="901883" y="352182"/>
                  <a:pt x="901883" y="786623"/>
                </a:cubicBezTo>
                <a:close/>
              </a:path>
            </a:pathLst>
          </a:custGeom>
          <a:solidFill>
            <a:schemeClr val="bg1">
              <a:lumMod val="75000"/>
              <a:alpha val="90000"/>
            </a:schemeClr>
          </a:solidFill>
          <a:ln>
            <a:noFill/>
          </a:ln>
        </p:spPr>
        <p:style>
          <a:lnRef idx="1">
            <a:scrgbClr r="0" g="0" b="0"/>
          </a:lnRef>
          <a:fillRef idx="1">
            <a:scrgbClr r="0" g="0" b="0"/>
          </a:fillRef>
          <a:effectRef idx="2">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0" tIns="167851" rIns="291676" bIns="167851" numCol="1" spcCol="1270" anchor="ctr" anchorCtr="0">
            <a:noAutofit/>
          </a:bodyPr>
          <a:lstStyle/>
          <a:p>
            <a:pPr marL="228600" lvl="1" indent="-228600" defTabSz="1066800">
              <a:lnSpc>
                <a:spcPct val="90000"/>
              </a:lnSpc>
              <a:spcBef>
                <a:spcPct val="0"/>
              </a:spcBef>
              <a:spcAft>
                <a:spcPct val="15000"/>
              </a:spcAft>
              <a:buFontTx/>
              <a:buChar char="••"/>
            </a:pPr>
            <a:r>
              <a:rPr lang="en-US" dirty="0" smtClean="0">
                <a:solidFill>
                  <a:prstClr val="black">
                    <a:hueOff val="0"/>
                    <a:satOff val="0"/>
                    <a:lumOff val="0"/>
                    <a:alphaOff val="0"/>
                  </a:prstClr>
                </a:solidFill>
                <a:latin typeface="Bookman Old Style" pitchFamily="18" charset="0"/>
              </a:rPr>
              <a:t>Identifies invalid and internally inconsistent data</a:t>
            </a:r>
          </a:p>
          <a:p>
            <a:pPr marL="228600" lvl="1" indent="-228600" defTabSz="1066800">
              <a:lnSpc>
                <a:spcPct val="90000"/>
              </a:lnSpc>
              <a:spcBef>
                <a:spcPct val="0"/>
              </a:spcBef>
              <a:spcAft>
                <a:spcPct val="15000"/>
              </a:spcAft>
              <a:buFontTx/>
              <a:buChar char="••"/>
            </a:pPr>
            <a:r>
              <a:rPr lang="en-US" dirty="0" smtClean="0">
                <a:solidFill>
                  <a:prstClr val="black">
                    <a:hueOff val="0"/>
                    <a:satOff val="0"/>
                    <a:lumOff val="0"/>
                    <a:alphaOff val="0"/>
                  </a:prstClr>
                </a:solidFill>
                <a:latin typeface="Bookman Old Style" pitchFamily="18" charset="0"/>
              </a:rPr>
              <a:t>Categorizes issues into errors, warnings, and alerts</a:t>
            </a:r>
          </a:p>
        </p:txBody>
      </p:sp>
      <p:sp>
        <p:nvSpPr>
          <p:cNvPr id="8" name="Freeform 7"/>
          <p:cNvSpPr/>
          <p:nvPr/>
        </p:nvSpPr>
        <p:spPr>
          <a:xfrm>
            <a:off x="1352004" y="3476418"/>
            <a:ext cx="2895612" cy="1586623"/>
          </a:xfrm>
          <a:custGeom>
            <a:avLst/>
            <a:gdLst>
              <a:gd name="connsiteX0" fmla="*/ 0 w 2895612"/>
              <a:gd name="connsiteY0" fmla="*/ 187896 h 1127354"/>
              <a:gd name="connsiteX1" fmla="*/ 187896 w 2895612"/>
              <a:gd name="connsiteY1" fmla="*/ 0 h 1127354"/>
              <a:gd name="connsiteX2" fmla="*/ 2707716 w 2895612"/>
              <a:gd name="connsiteY2" fmla="*/ 0 h 1127354"/>
              <a:gd name="connsiteX3" fmla="*/ 2895612 w 2895612"/>
              <a:gd name="connsiteY3" fmla="*/ 187896 h 1127354"/>
              <a:gd name="connsiteX4" fmla="*/ 2895612 w 2895612"/>
              <a:gd name="connsiteY4" fmla="*/ 939458 h 1127354"/>
              <a:gd name="connsiteX5" fmla="*/ 2707716 w 2895612"/>
              <a:gd name="connsiteY5" fmla="*/ 1127354 h 1127354"/>
              <a:gd name="connsiteX6" fmla="*/ 187896 w 2895612"/>
              <a:gd name="connsiteY6" fmla="*/ 1127354 h 1127354"/>
              <a:gd name="connsiteX7" fmla="*/ 0 w 2895612"/>
              <a:gd name="connsiteY7" fmla="*/ 939458 h 1127354"/>
              <a:gd name="connsiteX8" fmla="*/ 0 w 2895612"/>
              <a:gd name="connsiteY8" fmla="*/ 187896 h 112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5612" h="1127354">
                <a:moveTo>
                  <a:pt x="0" y="187896"/>
                </a:moveTo>
                <a:cubicBezTo>
                  <a:pt x="0" y="84124"/>
                  <a:pt x="84124" y="0"/>
                  <a:pt x="187896" y="0"/>
                </a:cubicBezTo>
                <a:lnTo>
                  <a:pt x="2707716" y="0"/>
                </a:lnTo>
                <a:cubicBezTo>
                  <a:pt x="2811488" y="0"/>
                  <a:pt x="2895612" y="84124"/>
                  <a:pt x="2895612" y="187896"/>
                </a:cubicBezTo>
                <a:lnTo>
                  <a:pt x="2895612" y="939458"/>
                </a:lnTo>
                <a:cubicBezTo>
                  <a:pt x="2895612" y="1043230"/>
                  <a:pt x="2811488" y="1127354"/>
                  <a:pt x="2707716" y="1127354"/>
                </a:cubicBezTo>
                <a:lnTo>
                  <a:pt x="187896" y="1127354"/>
                </a:lnTo>
                <a:cubicBezTo>
                  <a:pt x="84124" y="1127354"/>
                  <a:pt x="0" y="1043230"/>
                  <a:pt x="0" y="939458"/>
                </a:cubicBezTo>
                <a:lnTo>
                  <a:pt x="0" y="187896"/>
                </a:lnTo>
                <a:close/>
              </a:path>
            </a:pathLst>
          </a:custGeom>
          <a:solidFill>
            <a:srgbClr val="FF9900"/>
          </a:solidFill>
        </p:spPr>
        <p:style>
          <a:lnRef idx="0">
            <a:schemeClr val="lt1">
              <a:hueOff val="0"/>
              <a:satOff val="0"/>
              <a:lumOff val="0"/>
              <a:alphaOff val="0"/>
            </a:schemeClr>
          </a:lnRef>
          <a:fillRef idx="3">
            <a:scrgbClr r="0" g="0" b="0"/>
          </a:fillRef>
          <a:effectRef idx="3">
            <a:schemeClr val="accent3">
              <a:hueOff val="0"/>
              <a:satOff val="0"/>
              <a:lumOff val="0"/>
              <a:alphaOff val="0"/>
            </a:schemeClr>
          </a:effectRef>
          <a:fontRef idx="minor">
            <a:schemeClr val="lt1"/>
          </a:fontRef>
        </p:style>
        <p:txBody>
          <a:bodyPr spcFirstLastPara="0" vert="horz" wrap="square" lIns="157903" tIns="106468" rIns="157903" bIns="106468" numCol="1" spcCol="1270" anchor="ctr" anchorCtr="0">
            <a:noAutofit/>
          </a:bodyPr>
          <a:lstStyle/>
          <a:p>
            <a:pPr algn="ctr" defTabSz="1200150">
              <a:lnSpc>
                <a:spcPct val="90000"/>
              </a:lnSpc>
              <a:spcBef>
                <a:spcPct val="0"/>
              </a:spcBef>
              <a:spcAft>
                <a:spcPct val="35000"/>
              </a:spcAft>
            </a:pPr>
            <a:r>
              <a:rPr lang="en-US" sz="2700" dirty="0" smtClean="0">
                <a:solidFill>
                  <a:prstClr val="white"/>
                </a:solidFill>
                <a:latin typeface="Bookman Old Style" pitchFamily="18" charset="0"/>
              </a:rPr>
              <a:t>Validation Report</a:t>
            </a:r>
            <a:endParaRPr lang="en-US" sz="2700" dirty="0">
              <a:solidFill>
                <a:prstClr val="white"/>
              </a:solidFill>
              <a:latin typeface="Bookman Old Style" pitchFamily="18" charset="0"/>
            </a:endParaRPr>
          </a:p>
        </p:txBody>
      </p:sp>
      <p:sp>
        <p:nvSpPr>
          <p:cNvPr id="9" name="Freeform 8"/>
          <p:cNvSpPr/>
          <p:nvPr/>
        </p:nvSpPr>
        <p:spPr>
          <a:xfrm>
            <a:off x="4282346" y="5298503"/>
            <a:ext cx="4714875" cy="1295400"/>
          </a:xfrm>
          <a:custGeom>
            <a:avLst/>
            <a:gdLst>
              <a:gd name="connsiteX0" fmla="*/ 150317 w 901883"/>
              <a:gd name="connsiteY0" fmla="*/ 0 h 4714875"/>
              <a:gd name="connsiteX1" fmla="*/ 751566 w 901883"/>
              <a:gd name="connsiteY1" fmla="*/ 0 h 4714875"/>
              <a:gd name="connsiteX2" fmla="*/ 901883 w 901883"/>
              <a:gd name="connsiteY2" fmla="*/ 150317 h 4714875"/>
              <a:gd name="connsiteX3" fmla="*/ 901883 w 901883"/>
              <a:gd name="connsiteY3" fmla="*/ 4714875 h 4714875"/>
              <a:gd name="connsiteX4" fmla="*/ 901883 w 901883"/>
              <a:gd name="connsiteY4" fmla="*/ 4714875 h 4714875"/>
              <a:gd name="connsiteX5" fmla="*/ 0 w 901883"/>
              <a:gd name="connsiteY5" fmla="*/ 4714875 h 4714875"/>
              <a:gd name="connsiteX6" fmla="*/ 0 w 901883"/>
              <a:gd name="connsiteY6" fmla="*/ 4714875 h 4714875"/>
              <a:gd name="connsiteX7" fmla="*/ 0 w 901883"/>
              <a:gd name="connsiteY7" fmla="*/ 150317 h 4714875"/>
              <a:gd name="connsiteX8" fmla="*/ 150317 w 901883"/>
              <a:gd name="connsiteY8" fmla="*/ 0 h 471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883" h="4714875">
                <a:moveTo>
                  <a:pt x="901883" y="785829"/>
                </a:moveTo>
                <a:lnTo>
                  <a:pt x="901883" y="3929046"/>
                </a:lnTo>
                <a:cubicBezTo>
                  <a:pt x="901883" y="4363048"/>
                  <a:pt x="889010" y="4714875"/>
                  <a:pt x="873130" y="4714875"/>
                </a:cubicBezTo>
                <a:lnTo>
                  <a:pt x="0" y="4714875"/>
                </a:lnTo>
                <a:lnTo>
                  <a:pt x="0" y="4714875"/>
                </a:lnTo>
                <a:lnTo>
                  <a:pt x="0" y="0"/>
                </a:lnTo>
                <a:lnTo>
                  <a:pt x="0" y="0"/>
                </a:lnTo>
                <a:lnTo>
                  <a:pt x="873130" y="0"/>
                </a:lnTo>
                <a:cubicBezTo>
                  <a:pt x="889010" y="0"/>
                  <a:pt x="901883" y="351827"/>
                  <a:pt x="901883" y="785829"/>
                </a:cubicBezTo>
                <a:close/>
              </a:path>
            </a:pathLst>
          </a:custGeom>
          <a:solidFill>
            <a:schemeClr val="bg1">
              <a:lumMod val="75000"/>
              <a:alpha val="90000"/>
            </a:schemeClr>
          </a:solidFill>
          <a:ln>
            <a:noFill/>
          </a:ln>
        </p:spPr>
        <p:style>
          <a:lnRef idx="1">
            <a:scrgbClr r="0" g="0" b="0"/>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0" tIns="167851" rIns="291676" bIns="167851" numCol="1" spcCol="1270" anchor="ctr" anchorCtr="0">
            <a:noAutofit/>
          </a:bodyPr>
          <a:lstStyle/>
          <a:p>
            <a:pPr marL="228600" lvl="1" indent="-228600" defTabSz="1066800">
              <a:lnSpc>
                <a:spcPct val="90000"/>
              </a:lnSpc>
              <a:spcBef>
                <a:spcPct val="0"/>
              </a:spcBef>
              <a:spcAft>
                <a:spcPct val="15000"/>
              </a:spcAft>
              <a:buFontTx/>
              <a:buChar char="••"/>
            </a:pPr>
            <a:r>
              <a:rPr lang="en-US" dirty="0" smtClean="0">
                <a:solidFill>
                  <a:prstClr val="black">
                    <a:hueOff val="0"/>
                    <a:satOff val="0"/>
                    <a:lumOff val="0"/>
                    <a:alphaOff val="0"/>
                  </a:prstClr>
                </a:solidFill>
                <a:latin typeface="Bookman Old Style" pitchFamily="18" charset="0"/>
              </a:rPr>
              <a:t>Displays number and percent of required clients with missing and unknown data</a:t>
            </a:r>
          </a:p>
        </p:txBody>
      </p:sp>
      <p:sp>
        <p:nvSpPr>
          <p:cNvPr id="10" name="Freeform 9"/>
          <p:cNvSpPr/>
          <p:nvPr/>
        </p:nvSpPr>
        <p:spPr>
          <a:xfrm>
            <a:off x="1380373" y="5176846"/>
            <a:ext cx="2901973" cy="1538714"/>
          </a:xfrm>
          <a:custGeom>
            <a:avLst/>
            <a:gdLst>
              <a:gd name="connsiteX0" fmla="*/ 0 w 2901973"/>
              <a:gd name="connsiteY0" fmla="*/ 187896 h 1127354"/>
              <a:gd name="connsiteX1" fmla="*/ 187896 w 2901973"/>
              <a:gd name="connsiteY1" fmla="*/ 0 h 1127354"/>
              <a:gd name="connsiteX2" fmla="*/ 2714077 w 2901973"/>
              <a:gd name="connsiteY2" fmla="*/ 0 h 1127354"/>
              <a:gd name="connsiteX3" fmla="*/ 2901973 w 2901973"/>
              <a:gd name="connsiteY3" fmla="*/ 187896 h 1127354"/>
              <a:gd name="connsiteX4" fmla="*/ 2901973 w 2901973"/>
              <a:gd name="connsiteY4" fmla="*/ 939458 h 1127354"/>
              <a:gd name="connsiteX5" fmla="*/ 2714077 w 2901973"/>
              <a:gd name="connsiteY5" fmla="*/ 1127354 h 1127354"/>
              <a:gd name="connsiteX6" fmla="*/ 187896 w 2901973"/>
              <a:gd name="connsiteY6" fmla="*/ 1127354 h 1127354"/>
              <a:gd name="connsiteX7" fmla="*/ 0 w 2901973"/>
              <a:gd name="connsiteY7" fmla="*/ 939458 h 1127354"/>
              <a:gd name="connsiteX8" fmla="*/ 0 w 2901973"/>
              <a:gd name="connsiteY8" fmla="*/ 187896 h 112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1973" h="1127354">
                <a:moveTo>
                  <a:pt x="0" y="187896"/>
                </a:moveTo>
                <a:cubicBezTo>
                  <a:pt x="0" y="84124"/>
                  <a:pt x="84124" y="0"/>
                  <a:pt x="187896" y="0"/>
                </a:cubicBezTo>
                <a:lnTo>
                  <a:pt x="2714077" y="0"/>
                </a:lnTo>
                <a:cubicBezTo>
                  <a:pt x="2817849" y="0"/>
                  <a:pt x="2901973" y="84124"/>
                  <a:pt x="2901973" y="187896"/>
                </a:cubicBezTo>
                <a:lnTo>
                  <a:pt x="2901973" y="939458"/>
                </a:lnTo>
                <a:cubicBezTo>
                  <a:pt x="2901973" y="1043230"/>
                  <a:pt x="2817849" y="1127354"/>
                  <a:pt x="2714077" y="1127354"/>
                </a:cubicBezTo>
                <a:lnTo>
                  <a:pt x="187896" y="1127354"/>
                </a:lnTo>
                <a:cubicBezTo>
                  <a:pt x="84124" y="1127354"/>
                  <a:pt x="0" y="1043230"/>
                  <a:pt x="0" y="939458"/>
                </a:cubicBezTo>
                <a:lnTo>
                  <a:pt x="0" y="187896"/>
                </a:lnTo>
                <a:close/>
              </a:path>
            </a:pathLst>
          </a:custGeom>
          <a:solidFill>
            <a:srgbClr val="7030A0"/>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157903" tIns="106468" rIns="157903" bIns="106468" numCol="1" spcCol="1270" anchor="ctr" anchorCtr="0">
            <a:noAutofit/>
          </a:bodyPr>
          <a:lstStyle/>
          <a:p>
            <a:pPr algn="ctr" defTabSz="1200150">
              <a:lnSpc>
                <a:spcPct val="90000"/>
              </a:lnSpc>
              <a:spcBef>
                <a:spcPct val="0"/>
              </a:spcBef>
              <a:spcAft>
                <a:spcPct val="35000"/>
              </a:spcAft>
            </a:pPr>
            <a:r>
              <a:rPr lang="en-US" sz="2700" dirty="0" smtClean="0">
                <a:solidFill>
                  <a:prstClr val="white"/>
                </a:solidFill>
                <a:latin typeface="Bookman Old Style" pitchFamily="18" charset="0"/>
              </a:rPr>
              <a:t>Completeness Report</a:t>
            </a:r>
          </a:p>
        </p:txBody>
      </p:sp>
      <p:sp>
        <p:nvSpPr>
          <p:cNvPr id="11" name="Freeform 10"/>
          <p:cNvSpPr/>
          <p:nvPr/>
        </p:nvSpPr>
        <p:spPr>
          <a:xfrm>
            <a:off x="4252378" y="259342"/>
            <a:ext cx="4714875" cy="1295400"/>
          </a:xfrm>
          <a:custGeom>
            <a:avLst/>
            <a:gdLst>
              <a:gd name="connsiteX0" fmla="*/ 150317 w 901883"/>
              <a:gd name="connsiteY0" fmla="*/ 0 h 4714875"/>
              <a:gd name="connsiteX1" fmla="*/ 751566 w 901883"/>
              <a:gd name="connsiteY1" fmla="*/ 0 h 4714875"/>
              <a:gd name="connsiteX2" fmla="*/ 901883 w 901883"/>
              <a:gd name="connsiteY2" fmla="*/ 150317 h 4714875"/>
              <a:gd name="connsiteX3" fmla="*/ 901883 w 901883"/>
              <a:gd name="connsiteY3" fmla="*/ 4714875 h 4714875"/>
              <a:gd name="connsiteX4" fmla="*/ 901883 w 901883"/>
              <a:gd name="connsiteY4" fmla="*/ 4714875 h 4714875"/>
              <a:gd name="connsiteX5" fmla="*/ 0 w 901883"/>
              <a:gd name="connsiteY5" fmla="*/ 4714875 h 4714875"/>
              <a:gd name="connsiteX6" fmla="*/ 0 w 901883"/>
              <a:gd name="connsiteY6" fmla="*/ 4714875 h 4714875"/>
              <a:gd name="connsiteX7" fmla="*/ 0 w 901883"/>
              <a:gd name="connsiteY7" fmla="*/ 150317 h 4714875"/>
              <a:gd name="connsiteX8" fmla="*/ 150317 w 901883"/>
              <a:gd name="connsiteY8" fmla="*/ 0 h 471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883" h="4714875">
                <a:moveTo>
                  <a:pt x="901883" y="785829"/>
                </a:moveTo>
                <a:lnTo>
                  <a:pt x="901883" y="3929046"/>
                </a:lnTo>
                <a:cubicBezTo>
                  <a:pt x="901883" y="4363048"/>
                  <a:pt x="889010" y="4714875"/>
                  <a:pt x="873130" y="4714875"/>
                </a:cubicBezTo>
                <a:lnTo>
                  <a:pt x="0" y="4714875"/>
                </a:lnTo>
                <a:lnTo>
                  <a:pt x="0" y="4714875"/>
                </a:lnTo>
                <a:lnTo>
                  <a:pt x="0" y="0"/>
                </a:lnTo>
                <a:lnTo>
                  <a:pt x="0" y="0"/>
                </a:lnTo>
                <a:lnTo>
                  <a:pt x="873130" y="0"/>
                </a:lnTo>
                <a:cubicBezTo>
                  <a:pt x="889010" y="0"/>
                  <a:pt x="901883" y="351827"/>
                  <a:pt x="901883" y="785829"/>
                </a:cubicBezTo>
                <a:close/>
              </a:path>
            </a:pathLst>
          </a:custGeom>
          <a:solidFill>
            <a:schemeClr val="bg1">
              <a:lumMod val="75000"/>
              <a:alpha val="90000"/>
            </a:schemeClr>
          </a:solidFill>
          <a:ln>
            <a:noFill/>
          </a:ln>
        </p:spPr>
        <p:style>
          <a:lnRef idx="1">
            <a:scrgbClr r="0" g="0" b="0"/>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0" tIns="167851" rIns="291676" bIns="167851" numCol="1" spcCol="1270" anchor="ctr" anchorCtr="0">
            <a:noAutofit/>
          </a:bodyPr>
          <a:lstStyle/>
          <a:p>
            <a:pPr marL="228600" lvl="1" indent="-228600" defTabSz="1066800">
              <a:lnSpc>
                <a:spcPct val="90000"/>
              </a:lnSpc>
              <a:spcBef>
                <a:spcPct val="0"/>
              </a:spcBef>
              <a:spcAft>
                <a:spcPct val="15000"/>
              </a:spcAft>
              <a:buFontTx/>
              <a:buChar char="••"/>
            </a:pPr>
            <a:r>
              <a:rPr lang="en-US" dirty="0" smtClean="0">
                <a:solidFill>
                  <a:prstClr val="black">
                    <a:hueOff val="0"/>
                    <a:satOff val="0"/>
                    <a:lumOff val="0"/>
                    <a:alphaOff val="0"/>
                  </a:prstClr>
                </a:solidFill>
                <a:latin typeface="Bookman Old Style" pitchFamily="18" charset="0"/>
              </a:rPr>
              <a:t>Opens before the main system</a:t>
            </a:r>
          </a:p>
          <a:p>
            <a:pPr marL="228600" lvl="1" indent="-228600" defTabSz="1066800">
              <a:lnSpc>
                <a:spcPct val="90000"/>
              </a:lnSpc>
              <a:spcBef>
                <a:spcPct val="0"/>
              </a:spcBef>
              <a:spcAft>
                <a:spcPct val="15000"/>
              </a:spcAft>
              <a:buFontTx/>
              <a:buChar char="••"/>
            </a:pPr>
            <a:r>
              <a:rPr lang="en-US" dirty="0" smtClean="0">
                <a:solidFill>
                  <a:prstClr val="black">
                    <a:hueOff val="0"/>
                    <a:satOff val="0"/>
                    <a:lumOff val="0"/>
                    <a:alphaOff val="0"/>
                  </a:prstClr>
                </a:solidFill>
                <a:latin typeface="Bookman Old Style" pitchFamily="18" charset="0"/>
              </a:rPr>
              <a:t>Allows you to check schema compliance and data quality (through Confirmation, Validation, and Completeness Reports)</a:t>
            </a:r>
          </a:p>
        </p:txBody>
      </p:sp>
      <p:sp>
        <p:nvSpPr>
          <p:cNvPr id="12" name="Freeform 11"/>
          <p:cNvSpPr/>
          <p:nvPr/>
        </p:nvSpPr>
        <p:spPr>
          <a:xfrm>
            <a:off x="1327480" y="137685"/>
            <a:ext cx="2901973" cy="1538714"/>
          </a:xfrm>
          <a:custGeom>
            <a:avLst/>
            <a:gdLst>
              <a:gd name="connsiteX0" fmla="*/ 0 w 2901973"/>
              <a:gd name="connsiteY0" fmla="*/ 187896 h 1127354"/>
              <a:gd name="connsiteX1" fmla="*/ 187896 w 2901973"/>
              <a:gd name="connsiteY1" fmla="*/ 0 h 1127354"/>
              <a:gd name="connsiteX2" fmla="*/ 2714077 w 2901973"/>
              <a:gd name="connsiteY2" fmla="*/ 0 h 1127354"/>
              <a:gd name="connsiteX3" fmla="*/ 2901973 w 2901973"/>
              <a:gd name="connsiteY3" fmla="*/ 187896 h 1127354"/>
              <a:gd name="connsiteX4" fmla="*/ 2901973 w 2901973"/>
              <a:gd name="connsiteY4" fmla="*/ 939458 h 1127354"/>
              <a:gd name="connsiteX5" fmla="*/ 2714077 w 2901973"/>
              <a:gd name="connsiteY5" fmla="*/ 1127354 h 1127354"/>
              <a:gd name="connsiteX6" fmla="*/ 187896 w 2901973"/>
              <a:gd name="connsiteY6" fmla="*/ 1127354 h 1127354"/>
              <a:gd name="connsiteX7" fmla="*/ 0 w 2901973"/>
              <a:gd name="connsiteY7" fmla="*/ 939458 h 1127354"/>
              <a:gd name="connsiteX8" fmla="*/ 0 w 2901973"/>
              <a:gd name="connsiteY8" fmla="*/ 187896 h 112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1973" h="1127354">
                <a:moveTo>
                  <a:pt x="0" y="187896"/>
                </a:moveTo>
                <a:cubicBezTo>
                  <a:pt x="0" y="84124"/>
                  <a:pt x="84124" y="0"/>
                  <a:pt x="187896" y="0"/>
                </a:cubicBezTo>
                <a:lnTo>
                  <a:pt x="2714077" y="0"/>
                </a:lnTo>
                <a:cubicBezTo>
                  <a:pt x="2817849" y="0"/>
                  <a:pt x="2901973" y="84124"/>
                  <a:pt x="2901973" y="187896"/>
                </a:cubicBezTo>
                <a:lnTo>
                  <a:pt x="2901973" y="939458"/>
                </a:lnTo>
                <a:cubicBezTo>
                  <a:pt x="2901973" y="1043230"/>
                  <a:pt x="2817849" y="1127354"/>
                  <a:pt x="2714077" y="1127354"/>
                </a:cubicBezTo>
                <a:lnTo>
                  <a:pt x="187896" y="1127354"/>
                </a:lnTo>
                <a:cubicBezTo>
                  <a:pt x="84124" y="1127354"/>
                  <a:pt x="0" y="1043230"/>
                  <a:pt x="0" y="939458"/>
                </a:cubicBezTo>
                <a:lnTo>
                  <a:pt x="0" y="187896"/>
                </a:lnTo>
                <a:close/>
              </a:path>
            </a:pathLst>
          </a:custGeom>
          <a:solidFill>
            <a:srgbClr val="00B0F0"/>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157903" tIns="106468" rIns="157903" bIns="106468" numCol="1" spcCol="1270" anchor="ctr" anchorCtr="0">
            <a:noAutofit/>
          </a:bodyPr>
          <a:lstStyle/>
          <a:p>
            <a:pPr algn="ctr" defTabSz="1200150">
              <a:lnSpc>
                <a:spcPct val="90000"/>
              </a:lnSpc>
              <a:spcBef>
                <a:spcPct val="0"/>
              </a:spcBef>
              <a:spcAft>
                <a:spcPct val="35000"/>
              </a:spcAft>
            </a:pPr>
            <a:r>
              <a:rPr lang="en-US" sz="2700" dirty="0" smtClean="0">
                <a:solidFill>
                  <a:prstClr val="white"/>
                </a:solidFill>
                <a:latin typeface="Bookman Old Style" pitchFamily="18" charset="0"/>
              </a:rPr>
              <a:t>Check Your XML Feature</a:t>
            </a:r>
          </a:p>
        </p:txBody>
      </p:sp>
    </p:spTree>
    <p:extLst>
      <p:ext uri="{BB962C8B-B14F-4D97-AF65-F5344CB8AC3E}">
        <p14:creationId xmlns:p14="http://schemas.microsoft.com/office/powerpoint/2010/main" val="2278391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fontScale="92500"/>
          </a:bodyPr>
          <a:lstStyle/>
          <a:p>
            <a:r>
              <a:rPr lang="en-US" sz="4000" b="1" dirty="0" smtClean="0">
                <a:solidFill>
                  <a:prstClr val="white"/>
                </a:solidFill>
                <a:latin typeface="Bookman Old Style" pitchFamily="18" charset="0"/>
              </a:rPr>
              <a:t>Tools in Your System</a:t>
            </a:r>
            <a:endParaRPr lang="en-US" sz="4000" b="1" dirty="0">
              <a:solidFill>
                <a:prstClr val="white"/>
              </a:solidFill>
              <a:latin typeface="Bookman Old Style" pitchFamily="18" charset="0"/>
            </a:endParaRPr>
          </a:p>
        </p:txBody>
      </p:sp>
      <p:sp>
        <p:nvSpPr>
          <p:cNvPr id="6" name="Slide Number Placeholder 5"/>
          <p:cNvSpPr>
            <a:spLocks noGrp="1"/>
          </p:cNvSpPr>
          <p:nvPr>
            <p:ph type="sldNum" sz="quarter" idx="12"/>
          </p:nvPr>
        </p:nvSpPr>
        <p:spPr/>
        <p:txBody>
          <a:bodyPr/>
          <a:lstStyle/>
          <a:p>
            <a:fld id="{73820FCD-5F4C-4989-BE05-0A8208BCBC21}" type="slidenum">
              <a:rPr lang="en-US" smtClean="0">
                <a:solidFill>
                  <a:prstClr val="black"/>
                </a:solidFill>
              </a:rPr>
              <a:pPr/>
              <a:t>13</a:t>
            </a:fld>
            <a:endParaRPr lang="en-US" dirty="0">
              <a:solidFill>
                <a:prstClr val="black"/>
              </a:solidFill>
            </a:endParaRPr>
          </a:p>
        </p:txBody>
      </p:sp>
      <p:sp>
        <p:nvSpPr>
          <p:cNvPr id="4" name="Freeform 3"/>
          <p:cNvSpPr/>
          <p:nvPr/>
        </p:nvSpPr>
        <p:spPr>
          <a:xfrm>
            <a:off x="4257326" y="3307343"/>
            <a:ext cx="4714875" cy="1295400"/>
          </a:xfrm>
          <a:custGeom>
            <a:avLst/>
            <a:gdLst>
              <a:gd name="connsiteX0" fmla="*/ 150317 w 901883"/>
              <a:gd name="connsiteY0" fmla="*/ 0 h 4714875"/>
              <a:gd name="connsiteX1" fmla="*/ 751566 w 901883"/>
              <a:gd name="connsiteY1" fmla="*/ 0 h 4714875"/>
              <a:gd name="connsiteX2" fmla="*/ 901883 w 901883"/>
              <a:gd name="connsiteY2" fmla="*/ 150317 h 4714875"/>
              <a:gd name="connsiteX3" fmla="*/ 901883 w 901883"/>
              <a:gd name="connsiteY3" fmla="*/ 4714875 h 4714875"/>
              <a:gd name="connsiteX4" fmla="*/ 901883 w 901883"/>
              <a:gd name="connsiteY4" fmla="*/ 4714875 h 4714875"/>
              <a:gd name="connsiteX5" fmla="*/ 0 w 901883"/>
              <a:gd name="connsiteY5" fmla="*/ 4714875 h 4714875"/>
              <a:gd name="connsiteX6" fmla="*/ 0 w 901883"/>
              <a:gd name="connsiteY6" fmla="*/ 4714875 h 4714875"/>
              <a:gd name="connsiteX7" fmla="*/ 0 w 901883"/>
              <a:gd name="connsiteY7" fmla="*/ 150317 h 4714875"/>
              <a:gd name="connsiteX8" fmla="*/ 150317 w 901883"/>
              <a:gd name="connsiteY8" fmla="*/ 0 h 471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883" h="4714875">
                <a:moveTo>
                  <a:pt x="901883" y="785829"/>
                </a:moveTo>
                <a:lnTo>
                  <a:pt x="901883" y="3929046"/>
                </a:lnTo>
                <a:cubicBezTo>
                  <a:pt x="901883" y="4363048"/>
                  <a:pt x="889010" y="4714875"/>
                  <a:pt x="873130" y="4714875"/>
                </a:cubicBezTo>
                <a:lnTo>
                  <a:pt x="0" y="4714875"/>
                </a:lnTo>
                <a:lnTo>
                  <a:pt x="0" y="4714875"/>
                </a:lnTo>
                <a:lnTo>
                  <a:pt x="0" y="0"/>
                </a:lnTo>
                <a:lnTo>
                  <a:pt x="0" y="0"/>
                </a:lnTo>
                <a:lnTo>
                  <a:pt x="873130" y="0"/>
                </a:lnTo>
                <a:cubicBezTo>
                  <a:pt x="889010" y="0"/>
                  <a:pt x="901883" y="351827"/>
                  <a:pt x="901883" y="785829"/>
                </a:cubicBezTo>
                <a:close/>
              </a:path>
            </a:pathLst>
          </a:custGeom>
          <a:solidFill>
            <a:schemeClr val="bg1">
              <a:lumMod val="75000"/>
              <a:alpha val="90000"/>
            </a:schemeClr>
          </a:solidFill>
          <a:ln>
            <a:noFill/>
          </a:ln>
        </p:spPr>
        <p:style>
          <a:lnRef idx="1">
            <a:scrgbClr r="0" g="0" b="0"/>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0" tIns="167851" rIns="291676" bIns="167851" numCol="1" spcCol="1270" anchor="ctr" anchorCtr="0">
            <a:noAutofit/>
          </a:bodyPr>
          <a:lstStyle/>
          <a:p>
            <a:pPr marL="342900" indent="-342900">
              <a:buFont typeface="Arial" panose="020B0604020202020204" pitchFamily="34" charset="0"/>
              <a:buChar char="•"/>
            </a:pPr>
            <a:r>
              <a:rPr lang="en-US" dirty="0">
                <a:solidFill>
                  <a:prstClr val="black">
                    <a:hueOff val="0"/>
                    <a:satOff val="0"/>
                    <a:lumOff val="0"/>
                    <a:alphaOff val="0"/>
                  </a:prstClr>
                </a:solidFill>
                <a:latin typeface="Bookman Old Style" pitchFamily="18" charset="0"/>
              </a:rPr>
              <a:t>An Excel spreadsheet pre-loaded with drop down menus and conditional formatting</a:t>
            </a:r>
          </a:p>
          <a:p>
            <a:pPr marL="342900" indent="-342900">
              <a:buFont typeface="Arial" panose="020B0604020202020204" pitchFamily="34" charset="0"/>
              <a:buChar char="•"/>
            </a:pPr>
            <a:r>
              <a:rPr lang="en-US" dirty="0">
                <a:solidFill>
                  <a:prstClr val="black">
                    <a:hueOff val="0"/>
                    <a:satOff val="0"/>
                    <a:lumOff val="0"/>
                    <a:alphaOff val="0"/>
                  </a:prstClr>
                </a:solidFill>
                <a:latin typeface="Bookman Old Style" pitchFamily="18" charset="0"/>
              </a:rPr>
              <a:t>Review cells to identify </a:t>
            </a:r>
            <a:r>
              <a:rPr lang="en-US" dirty="0" smtClean="0">
                <a:solidFill>
                  <a:prstClr val="black">
                    <a:hueOff val="0"/>
                    <a:satOff val="0"/>
                    <a:lumOff val="0"/>
                    <a:alphaOff val="0"/>
                  </a:prstClr>
                </a:solidFill>
                <a:latin typeface="Bookman Old Style" pitchFamily="18" charset="0"/>
              </a:rPr>
              <a:t>validation </a:t>
            </a:r>
            <a:r>
              <a:rPr lang="en-US" dirty="0">
                <a:solidFill>
                  <a:prstClr val="black">
                    <a:hueOff val="0"/>
                    <a:satOff val="0"/>
                    <a:lumOff val="0"/>
                    <a:alphaOff val="0"/>
                  </a:prstClr>
                </a:solidFill>
                <a:latin typeface="Bookman Old Style" pitchFamily="18" charset="0"/>
              </a:rPr>
              <a:t>issues</a:t>
            </a:r>
          </a:p>
        </p:txBody>
      </p:sp>
      <p:sp>
        <p:nvSpPr>
          <p:cNvPr id="5" name="Freeform 4"/>
          <p:cNvSpPr/>
          <p:nvPr/>
        </p:nvSpPr>
        <p:spPr>
          <a:xfrm>
            <a:off x="1320553" y="3185686"/>
            <a:ext cx="2901973" cy="1538714"/>
          </a:xfrm>
          <a:custGeom>
            <a:avLst/>
            <a:gdLst>
              <a:gd name="connsiteX0" fmla="*/ 0 w 2901973"/>
              <a:gd name="connsiteY0" fmla="*/ 187896 h 1127354"/>
              <a:gd name="connsiteX1" fmla="*/ 187896 w 2901973"/>
              <a:gd name="connsiteY1" fmla="*/ 0 h 1127354"/>
              <a:gd name="connsiteX2" fmla="*/ 2714077 w 2901973"/>
              <a:gd name="connsiteY2" fmla="*/ 0 h 1127354"/>
              <a:gd name="connsiteX3" fmla="*/ 2901973 w 2901973"/>
              <a:gd name="connsiteY3" fmla="*/ 187896 h 1127354"/>
              <a:gd name="connsiteX4" fmla="*/ 2901973 w 2901973"/>
              <a:gd name="connsiteY4" fmla="*/ 939458 h 1127354"/>
              <a:gd name="connsiteX5" fmla="*/ 2714077 w 2901973"/>
              <a:gd name="connsiteY5" fmla="*/ 1127354 h 1127354"/>
              <a:gd name="connsiteX6" fmla="*/ 187896 w 2901973"/>
              <a:gd name="connsiteY6" fmla="*/ 1127354 h 1127354"/>
              <a:gd name="connsiteX7" fmla="*/ 0 w 2901973"/>
              <a:gd name="connsiteY7" fmla="*/ 939458 h 1127354"/>
              <a:gd name="connsiteX8" fmla="*/ 0 w 2901973"/>
              <a:gd name="connsiteY8" fmla="*/ 187896 h 112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1973" h="1127354">
                <a:moveTo>
                  <a:pt x="0" y="187896"/>
                </a:moveTo>
                <a:cubicBezTo>
                  <a:pt x="0" y="84124"/>
                  <a:pt x="84124" y="0"/>
                  <a:pt x="187896" y="0"/>
                </a:cubicBezTo>
                <a:lnTo>
                  <a:pt x="2714077" y="0"/>
                </a:lnTo>
                <a:cubicBezTo>
                  <a:pt x="2817849" y="0"/>
                  <a:pt x="2901973" y="84124"/>
                  <a:pt x="2901973" y="187896"/>
                </a:cubicBezTo>
                <a:lnTo>
                  <a:pt x="2901973" y="939458"/>
                </a:lnTo>
                <a:cubicBezTo>
                  <a:pt x="2901973" y="1043230"/>
                  <a:pt x="2817849" y="1127354"/>
                  <a:pt x="2714077" y="1127354"/>
                </a:cubicBezTo>
                <a:lnTo>
                  <a:pt x="187896" y="1127354"/>
                </a:lnTo>
                <a:cubicBezTo>
                  <a:pt x="84124" y="1127354"/>
                  <a:pt x="0" y="1043230"/>
                  <a:pt x="0" y="939458"/>
                </a:cubicBezTo>
                <a:lnTo>
                  <a:pt x="0" y="187896"/>
                </a:lnTo>
                <a:close/>
              </a:path>
            </a:pathLst>
          </a:custGeom>
          <a:solidFill>
            <a:srgbClr val="7BCF27"/>
          </a:solidFill>
        </p:spPr>
        <p:style>
          <a:lnRef idx="0">
            <a:schemeClr val="lt1">
              <a:hueOff val="0"/>
              <a:satOff val="0"/>
              <a:lumOff val="0"/>
              <a:alphaOff val="0"/>
            </a:schemeClr>
          </a:lnRef>
          <a:fillRef idx="3">
            <a:scrgbClr r="0" g="0" b="0"/>
          </a:fillRef>
          <a:effectRef idx="3">
            <a:schemeClr val="accent3">
              <a:hueOff val="0"/>
              <a:satOff val="0"/>
              <a:lumOff val="0"/>
              <a:alphaOff val="0"/>
            </a:schemeClr>
          </a:effectRef>
          <a:fontRef idx="minor">
            <a:schemeClr val="lt1"/>
          </a:fontRef>
        </p:style>
        <p:txBody>
          <a:bodyPr spcFirstLastPara="0" vert="horz" wrap="square" lIns="157903" tIns="106468" rIns="157903" bIns="106468" numCol="1" spcCol="1270" anchor="ctr" anchorCtr="0">
            <a:noAutofit/>
          </a:bodyPr>
          <a:lstStyle/>
          <a:p>
            <a:pPr algn="ctr" defTabSz="1200150">
              <a:lnSpc>
                <a:spcPct val="90000"/>
              </a:lnSpc>
              <a:spcBef>
                <a:spcPct val="0"/>
              </a:spcBef>
              <a:spcAft>
                <a:spcPct val="35000"/>
              </a:spcAft>
            </a:pPr>
            <a:r>
              <a:rPr lang="en-US" sz="2700" dirty="0" smtClean="0">
                <a:solidFill>
                  <a:prstClr val="white"/>
                </a:solidFill>
                <a:latin typeface="Bookman Old Style" pitchFamily="18" charset="0"/>
              </a:rPr>
              <a:t>CHEX (TRAX Users)</a:t>
            </a:r>
            <a:endParaRPr lang="en-US" sz="2700" dirty="0">
              <a:solidFill>
                <a:prstClr val="white"/>
              </a:solidFill>
              <a:latin typeface="Bookman Old Style" pitchFamily="18" charset="0"/>
            </a:endParaRPr>
          </a:p>
        </p:txBody>
      </p:sp>
      <p:sp>
        <p:nvSpPr>
          <p:cNvPr id="11" name="Freeform 10"/>
          <p:cNvSpPr/>
          <p:nvPr/>
        </p:nvSpPr>
        <p:spPr>
          <a:xfrm>
            <a:off x="4252378" y="1659511"/>
            <a:ext cx="4714875" cy="1295400"/>
          </a:xfrm>
          <a:custGeom>
            <a:avLst/>
            <a:gdLst>
              <a:gd name="connsiteX0" fmla="*/ 150317 w 901883"/>
              <a:gd name="connsiteY0" fmla="*/ 0 h 4714875"/>
              <a:gd name="connsiteX1" fmla="*/ 751566 w 901883"/>
              <a:gd name="connsiteY1" fmla="*/ 0 h 4714875"/>
              <a:gd name="connsiteX2" fmla="*/ 901883 w 901883"/>
              <a:gd name="connsiteY2" fmla="*/ 150317 h 4714875"/>
              <a:gd name="connsiteX3" fmla="*/ 901883 w 901883"/>
              <a:gd name="connsiteY3" fmla="*/ 4714875 h 4714875"/>
              <a:gd name="connsiteX4" fmla="*/ 901883 w 901883"/>
              <a:gd name="connsiteY4" fmla="*/ 4714875 h 4714875"/>
              <a:gd name="connsiteX5" fmla="*/ 0 w 901883"/>
              <a:gd name="connsiteY5" fmla="*/ 4714875 h 4714875"/>
              <a:gd name="connsiteX6" fmla="*/ 0 w 901883"/>
              <a:gd name="connsiteY6" fmla="*/ 4714875 h 4714875"/>
              <a:gd name="connsiteX7" fmla="*/ 0 w 901883"/>
              <a:gd name="connsiteY7" fmla="*/ 150317 h 4714875"/>
              <a:gd name="connsiteX8" fmla="*/ 150317 w 901883"/>
              <a:gd name="connsiteY8" fmla="*/ 0 h 471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883" h="4714875">
                <a:moveTo>
                  <a:pt x="901883" y="785829"/>
                </a:moveTo>
                <a:lnTo>
                  <a:pt x="901883" y="3929046"/>
                </a:lnTo>
                <a:cubicBezTo>
                  <a:pt x="901883" y="4363048"/>
                  <a:pt x="889010" y="4714875"/>
                  <a:pt x="873130" y="4714875"/>
                </a:cubicBezTo>
                <a:lnTo>
                  <a:pt x="0" y="4714875"/>
                </a:lnTo>
                <a:lnTo>
                  <a:pt x="0" y="4714875"/>
                </a:lnTo>
                <a:lnTo>
                  <a:pt x="0" y="0"/>
                </a:lnTo>
                <a:lnTo>
                  <a:pt x="0" y="0"/>
                </a:lnTo>
                <a:lnTo>
                  <a:pt x="873130" y="0"/>
                </a:lnTo>
                <a:cubicBezTo>
                  <a:pt x="889010" y="0"/>
                  <a:pt x="901883" y="351827"/>
                  <a:pt x="901883" y="785829"/>
                </a:cubicBezTo>
                <a:close/>
              </a:path>
            </a:pathLst>
          </a:custGeom>
          <a:solidFill>
            <a:schemeClr val="bg1">
              <a:lumMod val="75000"/>
              <a:alpha val="90000"/>
            </a:schemeClr>
          </a:solidFill>
          <a:ln>
            <a:noFill/>
          </a:ln>
        </p:spPr>
        <p:style>
          <a:lnRef idx="1">
            <a:scrgbClr r="0" g="0" b="0"/>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0" tIns="167851" rIns="291676" bIns="167851" numCol="1" spcCol="1270" anchor="ctr" anchorCtr="0">
            <a:noAutofit/>
          </a:bodyPr>
          <a:lstStyle/>
          <a:p>
            <a:pPr marL="228600" lvl="1" indent="-228600" defTabSz="1066800">
              <a:lnSpc>
                <a:spcPct val="90000"/>
              </a:lnSpc>
              <a:spcBef>
                <a:spcPct val="0"/>
              </a:spcBef>
              <a:spcAft>
                <a:spcPct val="15000"/>
              </a:spcAft>
              <a:buFontTx/>
              <a:buChar char="••"/>
            </a:pPr>
            <a:r>
              <a:rPr lang="en-US" dirty="0" smtClean="0">
                <a:solidFill>
                  <a:prstClr val="black">
                    <a:hueOff val="0"/>
                    <a:satOff val="0"/>
                    <a:lumOff val="0"/>
                    <a:alphaOff val="0"/>
                  </a:prstClr>
                </a:solidFill>
                <a:latin typeface="Bookman Old Style" pitchFamily="18" charset="0"/>
              </a:rPr>
              <a:t>RSR-Ready Systems have developed tools to help you check the quality of RSR data</a:t>
            </a:r>
          </a:p>
          <a:p>
            <a:pPr marL="228600" lvl="1" indent="-228600" defTabSz="1066800">
              <a:lnSpc>
                <a:spcPct val="90000"/>
              </a:lnSpc>
              <a:spcBef>
                <a:spcPct val="0"/>
              </a:spcBef>
              <a:spcAft>
                <a:spcPct val="15000"/>
              </a:spcAft>
              <a:buFontTx/>
              <a:buChar char="••"/>
            </a:pPr>
            <a:r>
              <a:rPr lang="en-US" dirty="0" smtClean="0">
                <a:solidFill>
                  <a:prstClr val="black">
                    <a:hueOff val="0"/>
                    <a:satOff val="0"/>
                    <a:lumOff val="0"/>
                    <a:alphaOff val="0"/>
                  </a:prstClr>
                </a:solidFill>
                <a:latin typeface="Bookman Old Style" pitchFamily="18" charset="0"/>
              </a:rPr>
              <a:t>Contact your vendor with questions</a:t>
            </a:r>
          </a:p>
        </p:txBody>
      </p:sp>
      <p:sp>
        <p:nvSpPr>
          <p:cNvPr id="12" name="Freeform 11"/>
          <p:cNvSpPr/>
          <p:nvPr/>
        </p:nvSpPr>
        <p:spPr>
          <a:xfrm>
            <a:off x="1327480" y="1537854"/>
            <a:ext cx="2901973" cy="1538714"/>
          </a:xfrm>
          <a:custGeom>
            <a:avLst/>
            <a:gdLst>
              <a:gd name="connsiteX0" fmla="*/ 0 w 2901973"/>
              <a:gd name="connsiteY0" fmla="*/ 187896 h 1127354"/>
              <a:gd name="connsiteX1" fmla="*/ 187896 w 2901973"/>
              <a:gd name="connsiteY1" fmla="*/ 0 h 1127354"/>
              <a:gd name="connsiteX2" fmla="*/ 2714077 w 2901973"/>
              <a:gd name="connsiteY2" fmla="*/ 0 h 1127354"/>
              <a:gd name="connsiteX3" fmla="*/ 2901973 w 2901973"/>
              <a:gd name="connsiteY3" fmla="*/ 187896 h 1127354"/>
              <a:gd name="connsiteX4" fmla="*/ 2901973 w 2901973"/>
              <a:gd name="connsiteY4" fmla="*/ 939458 h 1127354"/>
              <a:gd name="connsiteX5" fmla="*/ 2714077 w 2901973"/>
              <a:gd name="connsiteY5" fmla="*/ 1127354 h 1127354"/>
              <a:gd name="connsiteX6" fmla="*/ 187896 w 2901973"/>
              <a:gd name="connsiteY6" fmla="*/ 1127354 h 1127354"/>
              <a:gd name="connsiteX7" fmla="*/ 0 w 2901973"/>
              <a:gd name="connsiteY7" fmla="*/ 939458 h 1127354"/>
              <a:gd name="connsiteX8" fmla="*/ 0 w 2901973"/>
              <a:gd name="connsiteY8" fmla="*/ 187896 h 112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1973" h="1127354">
                <a:moveTo>
                  <a:pt x="0" y="187896"/>
                </a:moveTo>
                <a:cubicBezTo>
                  <a:pt x="0" y="84124"/>
                  <a:pt x="84124" y="0"/>
                  <a:pt x="187896" y="0"/>
                </a:cubicBezTo>
                <a:lnTo>
                  <a:pt x="2714077" y="0"/>
                </a:lnTo>
                <a:cubicBezTo>
                  <a:pt x="2817849" y="0"/>
                  <a:pt x="2901973" y="84124"/>
                  <a:pt x="2901973" y="187896"/>
                </a:cubicBezTo>
                <a:lnTo>
                  <a:pt x="2901973" y="939458"/>
                </a:lnTo>
                <a:cubicBezTo>
                  <a:pt x="2901973" y="1043230"/>
                  <a:pt x="2817849" y="1127354"/>
                  <a:pt x="2714077" y="1127354"/>
                </a:cubicBezTo>
                <a:lnTo>
                  <a:pt x="187896" y="1127354"/>
                </a:lnTo>
                <a:cubicBezTo>
                  <a:pt x="84124" y="1127354"/>
                  <a:pt x="0" y="1043230"/>
                  <a:pt x="0" y="939458"/>
                </a:cubicBezTo>
                <a:lnTo>
                  <a:pt x="0" y="187896"/>
                </a:lnTo>
                <a:close/>
              </a:path>
            </a:pathLst>
          </a:custGeom>
          <a:solidFill>
            <a:srgbClr val="00B0F0"/>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157903" tIns="106468" rIns="157903" bIns="106468" numCol="1" spcCol="1270" anchor="ctr" anchorCtr="0">
            <a:noAutofit/>
          </a:bodyPr>
          <a:lstStyle/>
          <a:p>
            <a:pPr algn="ctr" defTabSz="1200150">
              <a:lnSpc>
                <a:spcPct val="90000"/>
              </a:lnSpc>
              <a:spcBef>
                <a:spcPct val="0"/>
              </a:spcBef>
              <a:spcAft>
                <a:spcPct val="35000"/>
              </a:spcAft>
            </a:pPr>
            <a:r>
              <a:rPr lang="en-US" sz="2700" dirty="0" smtClean="0">
                <a:solidFill>
                  <a:prstClr val="white"/>
                </a:solidFill>
                <a:latin typeface="Bookman Old Style" pitchFamily="18" charset="0"/>
              </a:rPr>
              <a:t>RSR-Ready System Data Reports</a:t>
            </a:r>
          </a:p>
        </p:txBody>
      </p:sp>
    </p:spTree>
    <p:extLst>
      <p:ext uri="{BB962C8B-B14F-4D97-AF65-F5344CB8AC3E}">
        <p14:creationId xmlns:p14="http://schemas.microsoft.com/office/powerpoint/2010/main" val="41741693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73820FCD-5F4C-4989-BE05-0A8208BCBC21}" type="slidenum">
              <a:rPr lang="en-US" smtClean="0">
                <a:solidFill>
                  <a:prstClr val="black"/>
                </a:solidFill>
              </a:rPr>
              <a:pPr/>
              <a:t>14</a:t>
            </a:fld>
            <a:endParaRPr lang="en-US" dirty="0">
              <a:solidFill>
                <a:prstClr val="black"/>
              </a:solidFill>
            </a:endParaRPr>
          </a:p>
        </p:txBody>
      </p:sp>
      <p:sp>
        <p:nvSpPr>
          <p:cNvPr id="4" name="Rectangle 3"/>
          <p:cNvSpPr/>
          <p:nvPr/>
        </p:nvSpPr>
        <p:spPr>
          <a:xfrm>
            <a:off x="2286000" y="2925786"/>
            <a:ext cx="4572000" cy="1006429"/>
          </a:xfrm>
          <a:prstGeom prst="rect">
            <a:avLst/>
          </a:prstGeom>
        </p:spPr>
        <p:txBody>
          <a:bodyPr>
            <a:spAutoFit/>
          </a:bodyPr>
          <a:lstStyle/>
          <a:p>
            <a:pPr marL="609600" indent="-609600">
              <a:spcBef>
                <a:spcPct val="15000"/>
              </a:spcBef>
            </a:pPr>
            <a:endParaRPr lang="en-US" dirty="0">
              <a:solidFill>
                <a:prstClr val="black"/>
              </a:solidFill>
            </a:endParaRPr>
          </a:p>
          <a:p>
            <a:pPr marL="609600" indent="-609600">
              <a:spcBef>
                <a:spcPct val="15000"/>
              </a:spcBef>
            </a:pPr>
            <a:endParaRPr lang="en-US" dirty="0">
              <a:solidFill>
                <a:prstClr val="black"/>
              </a:solidFill>
            </a:endParaRPr>
          </a:p>
          <a:p>
            <a:pPr marL="609600" indent="-609600">
              <a:spcBef>
                <a:spcPct val="15000"/>
              </a:spcBef>
            </a:pPr>
            <a:endParaRPr lang="en-US" dirty="0">
              <a:solidFill>
                <a:prstClr val="black"/>
              </a:solidFill>
            </a:endParaRPr>
          </a:p>
        </p:txBody>
      </p:sp>
      <p:sp>
        <p:nvSpPr>
          <p:cNvPr id="6" name="Rectangle 5"/>
          <p:cNvSpPr/>
          <p:nvPr/>
        </p:nvSpPr>
        <p:spPr>
          <a:xfrm>
            <a:off x="762000" y="124361"/>
            <a:ext cx="7315200" cy="707886"/>
          </a:xfrm>
          <a:prstGeom prst="rect">
            <a:avLst/>
          </a:prstGeom>
        </p:spPr>
        <p:txBody>
          <a:bodyPr wrap="square">
            <a:spAutoFit/>
          </a:bodyPr>
          <a:lstStyle/>
          <a:p>
            <a:r>
              <a:rPr lang="en-US" sz="4000" b="1" dirty="0" smtClean="0">
                <a:solidFill>
                  <a:prstClr val="black"/>
                </a:solidFill>
                <a:latin typeface="Bookman Old Style" pitchFamily="18" charset="0"/>
              </a:rPr>
              <a:t>Resources</a:t>
            </a:r>
            <a:endParaRPr lang="en-US" sz="4000" b="1" dirty="0">
              <a:solidFill>
                <a:prstClr val="black">
                  <a:lumMod val="50000"/>
                  <a:lumOff val="50000"/>
                </a:prstClr>
              </a:solidFill>
              <a:latin typeface="Bookman Old Style" pitchFamily="18" charset="0"/>
              <a:cs typeface="Arial" pitchFamily="34" charset="0"/>
            </a:endParaRPr>
          </a:p>
        </p:txBody>
      </p:sp>
      <p:sp>
        <p:nvSpPr>
          <p:cNvPr id="7" name="TextBox 6"/>
          <p:cNvSpPr txBox="1"/>
          <p:nvPr/>
        </p:nvSpPr>
        <p:spPr>
          <a:xfrm>
            <a:off x="287977" y="951398"/>
            <a:ext cx="8458200" cy="4893647"/>
          </a:xfrm>
          <a:prstGeom prst="rect">
            <a:avLst/>
          </a:prstGeom>
          <a:noFill/>
        </p:spPr>
        <p:txBody>
          <a:bodyPr wrap="square" rtlCol="0">
            <a:spAutoFit/>
          </a:bodyPr>
          <a:lstStyle/>
          <a:p>
            <a:pPr marL="342900" indent="-342900">
              <a:spcBef>
                <a:spcPts val="1200"/>
              </a:spcBef>
              <a:buClr>
                <a:srgbClr val="FF9900"/>
              </a:buClr>
              <a:buFont typeface="Arial" pitchFamily="34" charset="0"/>
              <a:buChar char="•"/>
            </a:pPr>
            <a:r>
              <a:rPr lang="en-US" sz="1600" b="1" dirty="0" smtClean="0">
                <a:solidFill>
                  <a:prstClr val="black"/>
                </a:solidFill>
                <a:latin typeface="Bookman Old Style" pitchFamily="18" charset="0"/>
              </a:rPr>
              <a:t>Check Your XML</a:t>
            </a:r>
          </a:p>
          <a:p>
            <a:pPr marL="800100" lvl="1" indent="-342900">
              <a:spcBef>
                <a:spcPts val="1200"/>
              </a:spcBef>
              <a:buClr>
                <a:srgbClr val="FF9900"/>
              </a:buClr>
              <a:buFont typeface="Arial" pitchFamily="34" charset="0"/>
              <a:buChar char="•"/>
            </a:pPr>
            <a:r>
              <a:rPr lang="en-US" sz="1600" dirty="0" smtClean="0">
                <a:solidFill>
                  <a:prstClr val="black">
                    <a:hueOff val="0"/>
                    <a:satOff val="0"/>
                    <a:lumOff val="0"/>
                    <a:alphaOff val="0"/>
                  </a:prstClr>
                </a:solidFill>
                <a:latin typeface="Bookman Old Style" pitchFamily="18" charset="0"/>
              </a:rPr>
              <a:t>RSR In Focus: </a:t>
            </a:r>
            <a:r>
              <a:rPr lang="en-US" sz="1600" dirty="0" smtClean="0">
                <a:solidFill>
                  <a:prstClr val="black">
                    <a:hueOff val="0"/>
                    <a:satOff val="0"/>
                    <a:lumOff val="0"/>
                    <a:alphaOff val="0"/>
                  </a:prstClr>
                </a:solidFill>
                <a:latin typeface="Bookman Old Style" pitchFamily="18" charset="0"/>
                <a:hlinkClick r:id="rId4"/>
              </a:rPr>
              <a:t>https</a:t>
            </a:r>
            <a:r>
              <a:rPr lang="en-US" sz="1600" dirty="0">
                <a:solidFill>
                  <a:prstClr val="black">
                    <a:hueOff val="0"/>
                    <a:satOff val="0"/>
                    <a:lumOff val="0"/>
                    <a:alphaOff val="0"/>
                  </a:prstClr>
                </a:solidFill>
                <a:latin typeface="Bookman Old Style" pitchFamily="18" charset="0"/>
                <a:hlinkClick r:id="rId4"/>
              </a:rPr>
              <a:t>://</a:t>
            </a:r>
            <a:r>
              <a:rPr lang="en-US" sz="1600" dirty="0" smtClean="0">
                <a:solidFill>
                  <a:prstClr val="black">
                    <a:hueOff val="0"/>
                    <a:satOff val="0"/>
                    <a:lumOff val="0"/>
                    <a:alphaOff val="0"/>
                  </a:prstClr>
                </a:solidFill>
                <a:latin typeface="Bookman Old Style" pitchFamily="18" charset="0"/>
                <a:hlinkClick r:id="rId4"/>
              </a:rPr>
              <a:t>careacttarget.org/library/how-access-and-use-check-your-xml-feature-rsr</a:t>
            </a:r>
            <a:r>
              <a:rPr lang="en-US" sz="1600" dirty="0" smtClean="0">
                <a:solidFill>
                  <a:prstClr val="black">
                    <a:hueOff val="0"/>
                    <a:satOff val="0"/>
                    <a:lumOff val="0"/>
                    <a:alphaOff val="0"/>
                  </a:prstClr>
                </a:solidFill>
                <a:latin typeface="Bookman Old Style" pitchFamily="18" charset="0"/>
              </a:rPr>
              <a:t> </a:t>
            </a:r>
          </a:p>
          <a:p>
            <a:pPr marL="800100" lvl="1" indent="-342900">
              <a:spcBef>
                <a:spcPts val="1200"/>
              </a:spcBef>
              <a:buClr>
                <a:srgbClr val="FF9900"/>
              </a:buClr>
              <a:buFont typeface="Arial" pitchFamily="34" charset="0"/>
              <a:buChar char="•"/>
            </a:pPr>
            <a:r>
              <a:rPr lang="en-US" sz="1600" dirty="0" smtClean="0">
                <a:solidFill>
                  <a:prstClr val="black">
                    <a:hueOff val="0"/>
                    <a:satOff val="0"/>
                    <a:lumOff val="0"/>
                    <a:alphaOff val="0"/>
                  </a:prstClr>
                </a:solidFill>
                <a:latin typeface="Bookman Old Style" pitchFamily="18" charset="0"/>
              </a:rPr>
              <a:t>Webinar: </a:t>
            </a:r>
            <a:r>
              <a:rPr lang="en-US" sz="1600" dirty="0" smtClean="0">
                <a:solidFill>
                  <a:prstClr val="black">
                    <a:hueOff val="0"/>
                    <a:satOff val="0"/>
                    <a:lumOff val="0"/>
                    <a:alphaOff val="0"/>
                  </a:prstClr>
                </a:solidFill>
                <a:latin typeface="Bookman Old Style" pitchFamily="18" charset="0"/>
                <a:hlinkClick r:id="rId5"/>
              </a:rPr>
              <a:t>https</a:t>
            </a:r>
            <a:r>
              <a:rPr lang="en-US" sz="1600" dirty="0">
                <a:solidFill>
                  <a:prstClr val="black">
                    <a:hueOff val="0"/>
                    <a:satOff val="0"/>
                    <a:lumOff val="0"/>
                    <a:alphaOff val="0"/>
                  </a:prstClr>
                </a:solidFill>
                <a:latin typeface="Bookman Old Style" pitchFamily="18" charset="0"/>
                <a:hlinkClick r:id="rId5"/>
              </a:rPr>
              <a:t>://</a:t>
            </a:r>
            <a:r>
              <a:rPr lang="en-US" sz="1600" dirty="0" smtClean="0">
                <a:solidFill>
                  <a:prstClr val="black">
                    <a:hueOff val="0"/>
                    <a:satOff val="0"/>
                    <a:lumOff val="0"/>
                    <a:alphaOff val="0"/>
                  </a:prstClr>
                </a:solidFill>
                <a:latin typeface="Bookman Old Style" pitchFamily="18" charset="0"/>
                <a:hlinkClick r:id="rId5"/>
              </a:rPr>
              <a:t>careacttarget.org/library/check-your-xml-feature-rsr</a:t>
            </a:r>
            <a:r>
              <a:rPr lang="en-US" sz="1600" dirty="0" smtClean="0">
                <a:solidFill>
                  <a:prstClr val="black">
                    <a:hueOff val="0"/>
                    <a:satOff val="0"/>
                    <a:lumOff val="0"/>
                    <a:alphaOff val="0"/>
                  </a:prstClr>
                </a:solidFill>
                <a:latin typeface="Bookman Old Style" pitchFamily="18" charset="0"/>
              </a:rPr>
              <a:t>  </a:t>
            </a:r>
          </a:p>
          <a:p>
            <a:pPr marL="342900" indent="-342900">
              <a:spcBef>
                <a:spcPts val="1200"/>
              </a:spcBef>
              <a:buClr>
                <a:srgbClr val="FF9900"/>
              </a:buClr>
              <a:buFont typeface="Arial" pitchFamily="34" charset="0"/>
              <a:buChar char="•"/>
            </a:pPr>
            <a:r>
              <a:rPr lang="en-US" sz="1600" b="1" dirty="0" smtClean="0">
                <a:solidFill>
                  <a:prstClr val="black">
                    <a:hueOff val="0"/>
                    <a:satOff val="0"/>
                    <a:lumOff val="0"/>
                    <a:alphaOff val="0"/>
                  </a:prstClr>
                </a:solidFill>
                <a:latin typeface="Bookman Old Style" pitchFamily="18" charset="0"/>
              </a:rPr>
              <a:t>Validation Report</a:t>
            </a:r>
            <a:r>
              <a:rPr lang="en-US" sz="1600" dirty="0" smtClean="0">
                <a:solidFill>
                  <a:prstClr val="black">
                    <a:hueOff val="0"/>
                    <a:satOff val="0"/>
                    <a:lumOff val="0"/>
                    <a:alphaOff val="0"/>
                  </a:prstClr>
                </a:solidFill>
                <a:latin typeface="Bookman Old Style" pitchFamily="18" charset="0"/>
              </a:rPr>
              <a:t>: </a:t>
            </a:r>
            <a:r>
              <a:rPr lang="en-US" sz="1600" dirty="0" smtClean="0">
                <a:solidFill>
                  <a:prstClr val="black">
                    <a:hueOff val="0"/>
                    <a:satOff val="0"/>
                    <a:lumOff val="0"/>
                    <a:alphaOff val="0"/>
                  </a:prstClr>
                </a:solidFill>
                <a:latin typeface="Bookman Old Style" pitchFamily="18" charset="0"/>
                <a:hlinkClick r:id="rId6"/>
              </a:rPr>
              <a:t>https</a:t>
            </a:r>
            <a:r>
              <a:rPr lang="en-US" sz="1600" dirty="0">
                <a:solidFill>
                  <a:prstClr val="black">
                    <a:hueOff val="0"/>
                    <a:satOff val="0"/>
                    <a:lumOff val="0"/>
                    <a:alphaOff val="0"/>
                  </a:prstClr>
                </a:solidFill>
                <a:latin typeface="Bookman Old Style" pitchFamily="18" charset="0"/>
                <a:hlinkClick r:id="rId6"/>
              </a:rPr>
              <a:t>://careacttarget.org/library/rsr-focus-data-validations-client-level-data </a:t>
            </a:r>
            <a:endParaRPr lang="en-US" sz="1600" dirty="0" smtClean="0">
              <a:solidFill>
                <a:prstClr val="black">
                  <a:hueOff val="0"/>
                  <a:satOff val="0"/>
                  <a:lumOff val="0"/>
                  <a:alphaOff val="0"/>
                </a:prstClr>
              </a:solidFill>
              <a:latin typeface="Bookman Old Style" pitchFamily="18" charset="0"/>
            </a:endParaRPr>
          </a:p>
          <a:p>
            <a:pPr marL="342900" indent="-342900">
              <a:spcBef>
                <a:spcPts val="1200"/>
              </a:spcBef>
              <a:buClr>
                <a:srgbClr val="FF9900"/>
              </a:buClr>
              <a:buFont typeface="Arial" pitchFamily="34" charset="0"/>
              <a:buChar char="•"/>
            </a:pPr>
            <a:r>
              <a:rPr lang="en-US" sz="1600" b="1" dirty="0">
                <a:solidFill>
                  <a:prstClr val="black">
                    <a:hueOff val="0"/>
                    <a:satOff val="0"/>
                    <a:lumOff val="0"/>
                    <a:alphaOff val="0"/>
                  </a:prstClr>
                </a:solidFill>
                <a:latin typeface="Bookman Old Style" pitchFamily="18" charset="0"/>
              </a:rPr>
              <a:t>Completeness Report: </a:t>
            </a:r>
            <a:r>
              <a:rPr lang="en-US" sz="1600" dirty="0">
                <a:solidFill>
                  <a:prstClr val="black">
                    <a:hueOff val="0"/>
                    <a:satOff val="0"/>
                    <a:lumOff val="0"/>
                    <a:alphaOff val="0"/>
                  </a:prstClr>
                </a:solidFill>
                <a:latin typeface="Bookman Old Style" pitchFamily="18" charset="0"/>
                <a:hlinkClick r:id="rId7"/>
              </a:rPr>
              <a:t>https://</a:t>
            </a:r>
            <a:r>
              <a:rPr lang="en-US" sz="1600" dirty="0" smtClean="0">
                <a:solidFill>
                  <a:prstClr val="black">
                    <a:hueOff val="0"/>
                    <a:satOff val="0"/>
                    <a:lumOff val="0"/>
                    <a:alphaOff val="0"/>
                  </a:prstClr>
                </a:solidFill>
                <a:latin typeface="Bookman Old Style" pitchFamily="18" charset="0"/>
                <a:hlinkClick r:id="rId7"/>
              </a:rPr>
              <a:t>careacttarget.org/library/how-can-i-use-my-completeness-report-improve-data-quality</a:t>
            </a:r>
            <a:endParaRPr lang="en-US" sz="1600" dirty="0" smtClean="0">
              <a:solidFill>
                <a:prstClr val="black">
                  <a:hueOff val="0"/>
                  <a:satOff val="0"/>
                  <a:lumOff val="0"/>
                  <a:alphaOff val="0"/>
                </a:prstClr>
              </a:solidFill>
              <a:latin typeface="Bookman Old Style" pitchFamily="18" charset="0"/>
            </a:endParaRPr>
          </a:p>
          <a:p>
            <a:pPr marL="342900" indent="-342900">
              <a:spcBef>
                <a:spcPts val="1200"/>
              </a:spcBef>
              <a:buClr>
                <a:srgbClr val="FF9900"/>
              </a:buClr>
              <a:buFont typeface="Arial" pitchFamily="34" charset="0"/>
              <a:buChar char="•"/>
            </a:pPr>
            <a:r>
              <a:rPr lang="en-US" sz="1600" b="1" dirty="0" smtClean="0">
                <a:solidFill>
                  <a:prstClr val="black">
                    <a:hueOff val="0"/>
                    <a:satOff val="0"/>
                    <a:lumOff val="0"/>
                    <a:alphaOff val="0"/>
                  </a:prstClr>
                </a:solidFill>
                <a:latin typeface="Bookman Old Style" pitchFamily="18" charset="0"/>
              </a:rPr>
              <a:t>Tools within the RSR </a:t>
            </a:r>
            <a:r>
              <a:rPr lang="en-US" sz="1600" b="1" dirty="0">
                <a:solidFill>
                  <a:prstClr val="black">
                    <a:hueOff val="0"/>
                    <a:satOff val="0"/>
                    <a:lumOff val="0"/>
                    <a:alphaOff val="0"/>
                  </a:prstClr>
                </a:solidFill>
                <a:latin typeface="Bookman Old Style" pitchFamily="18" charset="0"/>
              </a:rPr>
              <a:t>Web System: </a:t>
            </a:r>
            <a:r>
              <a:rPr lang="en-US" sz="1600" dirty="0">
                <a:solidFill>
                  <a:prstClr val="black">
                    <a:hueOff val="0"/>
                    <a:satOff val="0"/>
                    <a:lumOff val="0"/>
                    <a:alphaOff val="0"/>
                  </a:prstClr>
                </a:solidFill>
                <a:latin typeface="Bookman Old Style" pitchFamily="18" charset="0"/>
                <a:hlinkClick r:id="rId8"/>
              </a:rPr>
              <a:t>https://</a:t>
            </a:r>
            <a:r>
              <a:rPr lang="en-US" sz="1600" dirty="0" smtClean="0">
                <a:solidFill>
                  <a:prstClr val="black">
                    <a:hueOff val="0"/>
                    <a:satOff val="0"/>
                    <a:lumOff val="0"/>
                    <a:alphaOff val="0"/>
                  </a:prstClr>
                </a:solidFill>
                <a:latin typeface="Bookman Old Style" pitchFamily="18" charset="0"/>
                <a:hlinkClick r:id="rId8"/>
              </a:rPr>
              <a:t>careacttarget.org/library/reviewing-your-data-quality-tools-within-rsr-web-system</a:t>
            </a:r>
            <a:r>
              <a:rPr lang="en-US" sz="1600" dirty="0" smtClean="0">
                <a:solidFill>
                  <a:prstClr val="black">
                    <a:hueOff val="0"/>
                    <a:satOff val="0"/>
                    <a:lumOff val="0"/>
                    <a:alphaOff val="0"/>
                  </a:prstClr>
                </a:solidFill>
                <a:latin typeface="Bookman Old Style" pitchFamily="18" charset="0"/>
              </a:rPr>
              <a:t>  </a:t>
            </a:r>
          </a:p>
          <a:p>
            <a:pPr marL="342900" indent="-342900">
              <a:spcBef>
                <a:spcPts val="1200"/>
              </a:spcBef>
              <a:buClr>
                <a:srgbClr val="FF9900"/>
              </a:buClr>
              <a:buFont typeface="Arial" pitchFamily="34" charset="0"/>
              <a:buChar char="•"/>
            </a:pPr>
            <a:r>
              <a:rPr lang="en-US" sz="1600" b="1" dirty="0">
                <a:solidFill>
                  <a:prstClr val="black"/>
                </a:solidFill>
                <a:latin typeface="Bookman Old Style" pitchFamily="18" charset="0"/>
              </a:rPr>
              <a:t>RSR-Ready Systems: </a:t>
            </a:r>
            <a:r>
              <a:rPr lang="en-US" sz="1600" dirty="0">
                <a:solidFill>
                  <a:prstClr val="black"/>
                </a:solidFill>
                <a:latin typeface="Bookman Old Style" pitchFamily="18" charset="0"/>
                <a:hlinkClick r:id="rId9"/>
              </a:rPr>
              <a:t>https://</a:t>
            </a:r>
            <a:r>
              <a:rPr lang="en-US" sz="1600" dirty="0" smtClean="0">
                <a:solidFill>
                  <a:prstClr val="black"/>
                </a:solidFill>
                <a:latin typeface="Bookman Old Style" pitchFamily="18" charset="0"/>
                <a:hlinkClick r:id="rId9"/>
              </a:rPr>
              <a:t>careacttarget.org/library/rsr-ready-data-systems-vendor-information</a:t>
            </a:r>
            <a:r>
              <a:rPr lang="en-US" sz="1600" dirty="0" smtClean="0">
                <a:solidFill>
                  <a:prstClr val="black"/>
                </a:solidFill>
                <a:latin typeface="Bookman Old Style" pitchFamily="18" charset="0"/>
              </a:rPr>
              <a:t> </a:t>
            </a:r>
          </a:p>
          <a:p>
            <a:pPr marL="342900" indent="-342900">
              <a:spcBef>
                <a:spcPts val="1200"/>
              </a:spcBef>
              <a:buClr>
                <a:srgbClr val="FF9900"/>
              </a:buClr>
              <a:buFont typeface="Arial" pitchFamily="34" charset="0"/>
              <a:buChar char="•"/>
            </a:pPr>
            <a:r>
              <a:rPr lang="en-US" sz="1600" b="1" dirty="0" smtClean="0">
                <a:solidFill>
                  <a:prstClr val="black"/>
                </a:solidFill>
                <a:latin typeface="Bookman Old Style" pitchFamily="18" charset="0"/>
              </a:rPr>
              <a:t>TRAX and CHEX: </a:t>
            </a:r>
            <a:r>
              <a:rPr lang="en-US" sz="1600" dirty="0" smtClean="0">
                <a:solidFill>
                  <a:prstClr val="black"/>
                </a:solidFill>
                <a:latin typeface="Bookman Old Style" pitchFamily="18" charset="0"/>
                <a:hlinkClick r:id="rId10"/>
              </a:rPr>
              <a:t>https</a:t>
            </a:r>
            <a:r>
              <a:rPr lang="en-US" sz="1600" dirty="0">
                <a:solidFill>
                  <a:prstClr val="black"/>
                </a:solidFill>
                <a:latin typeface="Bookman Old Style" pitchFamily="18" charset="0"/>
                <a:hlinkClick r:id="rId10"/>
              </a:rPr>
              <a:t>://careacttarget.org/library/trax-rsr </a:t>
            </a:r>
            <a:endParaRPr lang="en-US" sz="1600" dirty="0">
              <a:solidFill>
                <a:prstClr val="black"/>
              </a:solidFill>
              <a:latin typeface="Bookman Old Style" pitchFamily="18" charset="0"/>
            </a:endParaRPr>
          </a:p>
          <a:p>
            <a:endParaRPr lang="en-US" dirty="0">
              <a:solidFill>
                <a:prstClr val="black"/>
              </a:solidFill>
            </a:endParaRPr>
          </a:p>
        </p:txBody>
      </p:sp>
    </p:spTree>
    <p:extLst>
      <p:ext uri="{BB962C8B-B14F-4D97-AF65-F5344CB8AC3E}">
        <p14:creationId xmlns:p14="http://schemas.microsoft.com/office/powerpoint/2010/main" val="233350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57200"/>
            <a:ext cx="7848600" cy="707886"/>
          </a:xfrm>
          <a:prstGeom prst="rect">
            <a:avLst/>
          </a:prstGeom>
        </p:spPr>
        <p:txBody>
          <a:bodyPr wrap="square">
            <a:spAutoFit/>
          </a:bodyPr>
          <a:lstStyle/>
          <a:p>
            <a:r>
              <a:rPr lang="en-US" sz="4000" b="1" dirty="0" smtClean="0">
                <a:latin typeface="Bookman Old Style" pitchFamily="18" charset="0"/>
              </a:rPr>
              <a:t>This video will cover…</a:t>
            </a:r>
            <a:endParaRPr lang="en-US" sz="4000" b="1" dirty="0">
              <a:solidFill>
                <a:schemeClr val="tx1">
                  <a:lumMod val="50000"/>
                  <a:lumOff val="50000"/>
                </a:schemeClr>
              </a:solidFill>
              <a:latin typeface="Bookman Old Style" pitchFamily="18" charset="0"/>
              <a:cs typeface="Arial" pitchFamily="34" charset="0"/>
            </a:endParaRPr>
          </a:p>
        </p:txBody>
      </p:sp>
      <p:sp>
        <p:nvSpPr>
          <p:cNvPr id="21" name="Slide Number Placeholder 20"/>
          <p:cNvSpPr>
            <a:spLocks noGrp="1"/>
          </p:cNvSpPr>
          <p:nvPr>
            <p:ph type="sldNum" sz="quarter" idx="12"/>
          </p:nvPr>
        </p:nvSpPr>
        <p:spPr/>
        <p:txBody>
          <a:bodyPr/>
          <a:lstStyle/>
          <a:p>
            <a:fld id="{240D5ECE-8B49-45CD-BE81-EF81920D1969}" type="slidenum">
              <a:rPr lang="en-US" smtClean="0">
                <a:solidFill>
                  <a:schemeClr val="tx1"/>
                </a:solidFill>
              </a:rPr>
              <a:pPr/>
              <a:t>2</a:t>
            </a:fld>
            <a:endParaRPr lang="en-US" dirty="0">
              <a:solidFill>
                <a:schemeClr val="tx1"/>
              </a:solidFill>
            </a:endParaRPr>
          </a:p>
        </p:txBody>
      </p:sp>
      <p:grpSp>
        <p:nvGrpSpPr>
          <p:cNvPr id="8" name="Group 7"/>
          <p:cNvGrpSpPr/>
          <p:nvPr/>
        </p:nvGrpSpPr>
        <p:grpSpPr>
          <a:xfrm>
            <a:off x="323608" y="1430538"/>
            <a:ext cx="3150352" cy="3522462"/>
            <a:chOff x="761998" y="1946208"/>
            <a:chExt cx="2109004" cy="2771506"/>
          </a:xfrm>
        </p:grpSpPr>
        <p:sp>
          <p:nvSpPr>
            <p:cNvPr id="9" name="Oval 8"/>
            <p:cNvSpPr>
              <a:spLocks/>
            </p:cNvSpPr>
            <p:nvPr/>
          </p:nvSpPr>
          <p:spPr>
            <a:xfrm>
              <a:off x="761998" y="1946208"/>
              <a:ext cx="2109004" cy="2167767"/>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0" name="TextBox 9"/>
            <p:cNvSpPr txBox="1"/>
            <p:nvPr/>
          </p:nvSpPr>
          <p:spPr>
            <a:xfrm>
              <a:off x="1353308" y="2009280"/>
              <a:ext cx="1219200" cy="2708434"/>
            </a:xfrm>
            <a:prstGeom prst="rect">
              <a:avLst/>
            </a:prstGeom>
            <a:noFill/>
          </p:spPr>
          <p:txBody>
            <a:bodyPr wrap="square" rtlCol="0">
              <a:spAutoFit/>
            </a:bodyPr>
            <a:lstStyle/>
            <a:p>
              <a:r>
                <a:rPr lang="en-US" sz="17000" b="1" dirty="0" smtClean="0">
                  <a:solidFill>
                    <a:srgbClr val="F26200">
                      <a:alpha val="40000"/>
                    </a:srgbClr>
                  </a:solidFill>
                  <a:latin typeface="+mj-lt"/>
                  <a:cs typeface="Arial" pitchFamily="34" charset="0"/>
                </a:rPr>
                <a:t>1</a:t>
              </a:r>
              <a:endParaRPr lang="en-US" sz="17000" b="1" dirty="0">
                <a:solidFill>
                  <a:srgbClr val="F26200">
                    <a:alpha val="40000"/>
                  </a:srgbClr>
                </a:solidFill>
                <a:latin typeface="+mj-lt"/>
                <a:cs typeface="Arial" pitchFamily="34" charset="0"/>
              </a:endParaRPr>
            </a:p>
          </p:txBody>
        </p:sp>
        <p:sp>
          <p:nvSpPr>
            <p:cNvPr id="11" name="TextBox 10"/>
            <p:cNvSpPr txBox="1"/>
            <p:nvPr/>
          </p:nvSpPr>
          <p:spPr>
            <a:xfrm>
              <a:off x="850919" y="2499384"/>
              <a:ext cx="1931160" cy="752344"/>
            </a:xfrm>
            <a:prstGeom prst="rect">
              <a:avLst/>
            </a:prstGeom>
            <a:noFill/>
          </p:spPr>
          <p:txBody>
            <a:bodyPr wrap="square" rtlCol="0">
              <a:noAutofit/>
            </a:bodyPr>
            <a:lstStyle/>
            <a:p>
              <a:pPr algn="ctr">
                <a:lnSpc>
                  <a:spcPct val="80000"/>
                </a:lnSpc>
              </a:pPr>
              <a:r>
                <a:rPr lang="en-US" sz="3200" b="1" spc="60" dirty="0" smtClean="0">
                  <a:solidFill>
                    <a:schemeClr val="bg1"/>
                  </a:solidFill>
                  <a:effectLst>
                    <a:outerShdw blurRad="50800" dist="25400" dir="5400000" algn="t" rotWithShape="0">
                      <a:prstClr val="black">
                        <a:alpha val="15000"/>
                      </a:prstClr>
                    </a:outerShdw>
                  </a:effectLst>
                  <a:latin typeface="Bookman Old Style" pitchFamily="18" charset="0"/>
                </a:rPr>
                <a:t>What is data quality?</a:t>
              </a:r>
              <a:endParaRPr lang="en-US" sz="3200" b="1" spc="60" dirty="0">
                <a:solidFill>
                  <a:schemeClr val="bg1"/>
                </a:solidFill>
                <a:effectLst>
                  <a:outerShdw blurRad="50800" dist="25400" dir="5400000" algn="t" rotWithShape="0">
                    <a:prstClr val="black">
                      <a:alpha val="15000"/>
                    </a:prstClr>
                  </a:outerShdw>
                </a:effectLst>
                <a:latin typeface="Bookman Old Style" pitchFamily="18" charset="0"/>
              </a:endParaRPr>
            </a:p>
          </p:txBody>
        </p:sp>
      </p:grpSp>
      <p:grpSp>
        <p:nvGrpSpPr>
          <p:cNvPr id="12" name="Group 11"/>
          <p:cNvGrpSpPr/>
          <p:nvPr/>
        </p:nvGrpSpPr>
        <p:grpSpPr>
          <a:xfrm>
            <a:off x="3028081" y="3231850"/>
            <a:ext cx="3320335" cy="3104712"/>
            <a:chOff x="6324600" y="1932907"/>
            <a:chExt cx="2150315" cy="2138508"/>
          </a:xfrm>
        </p:grpSpPr>
        <p:sp>
          <p:nvSpPr>
            <p:cNvPr id="13" name="Oval 12"/>
            <p:cNvSpPr/>
            <p:nvPr/>
          </p:nvSpPr>
          <p:spPr>
            <a:xfrm>
              <a:off x="6324600" y="1953643"/>
              <a:ext cx="2150315" cy="2117772"/>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4" name="TextBox 13"/>
            <p:cNvSpPr txBox="1"/>
            <p:nvPr/>
          </p:nvSpPr>
          <p:spPr>
            <a:xfrm>
              <a:off x="6963307" y="1932907"/>
              <a:ext cx="1219200" cy="2019297"/>
            </a:xfrm>
            <a:prstGeom prst="rect">
              <a:avLst/>
            </a:prstGeom>
            <a:noFill/>
          </p:spPr>
          <p:txBody>
            <a:bodyPr wrap="square" rtlCol="0">
              <a:spAutoFit/>
            </a:bodyPr>
            <a:lstStyle/>
            <a:p>
              <a:r>
                <a:rPr lang="en-US" sz="17000" b="1" dirty="0" smtClean="0">
                  <a:solidFill>
                    <a:srgbClr val="65B131">
                      <a:alpha val="64000"/>
                    </a:srgbClr>
                  </a:solidFill>
                  <a:latin typeface="+mj-lt"/>
                  <a:cs typeface="Arial" pitchFamily="34" charset="0"/>
                </a:rPr>
                <a:t>2</a:t>
              </a:r>
              <a:endParaRPr lang="en-US" sz="17000" b="1" dirty="0">
                <a:solidFill>
                  <a:srgbClr val="65B131">
                    <a:alpha val="64000"/>
                  </a:srgbClr>
                </a:solidFill>
                <a:latin typeface="+mj-lt"/>
                <a:cs typeface="Arial" pitchFamily="34" charset="0"/>
              </a:endParaRPr>
            </a:p>
          </p:txBody>
        </p:sp>
        <p:sp>
          <p:nvSpPr>
            <p:cNvPr id="15" name="TextBox 14"/>
            <p:cNvSpPr txBox="1"/>
            <p:nvPr/>
          </p:nvSpPr>
          <p:spPr>
            <a:xfrm>
              <a:off x="6434177" y="2684889"/>
              <a:ext cx="2040738" cy="655280"/>
            </a:xfrm>
            <a:prstGeom prst="rect">
              <a:avLst/>
            </a:prstGeom>
            <a:noFill/>
          </p:spPr>
          <p:txBody>
            <a:bodyPr wrap="square" rtlCol="0">
              <a:noAutofit/>
            </a:bodyPr>
            <a:lstStyle/>
            <a:p>
              <a:pPr algn="ctr">
                <a:lnSpc>
                  <a:spcPct val="80000"/>
                </a:lnSpc>
              </a:pPr>
              <a:r>
                <a:rPr lang="en-US" sz="3200" b="1" spc="60" dirty="0">
                  <a:solidFill>
                    <a:schemeClr val="bg1"/>
                  </a:solidFill>
                  <a:effectLst>
                    <a:outerShdw blurRad="50800" dist="25400" dir="5400000" algn="t" rotWithShape="0">
                      <a:prstClr val="black">
                        <a:alpha val="15000"/>
                      </a:prstClr>
                    </a:outerShdw>
                  </a:effectLst>
                  <a:latin typeface="Bookman Old Style" pitchFamily="18" charset="0"/>
                </a:rPr>
                <a:t>Why </a:t>
              </a:r>
              <a:r>
                <a:rPr lang="en-US" sz="3200" b="1" spc="60" dirty="0" smtClean="0">
                  <a:solidFill>
                    <a:schemeClr val="bg1"/>
                  </a:solidFill>
                  <a:effectLst>
                    <a:outerShdw blurRad="50800" dist="25400" dir="5400000" algn="t" rotWithShape="0">
                      <a:prstClr val="black">
                        <a:alpha val="15000"/>
                      </a:prstClr>
                    </a:outerShdw>
                  </a:effectLst>
                  <a:latin typeface="Bookman Old Style" pitchFamily="18" charset="0"/>
                </a:rPr>
                <a:t>do we </a:t>
              </a:r>
              <a:r>
                <a:rPr lang="en-US" sz="3200" b="1" spc="60" dirty="0">
                  <a:solidFill>
                    <a:schemeClr val="bg1"/>
                  </a:solidFill>
                  <a:effectLst>
                    <a:outerShdw blurRad="50800" dist="25400" dir="5400000" algn="t" rotWithShape="0">
                      <a:prstClr val="black">
                        <a:alpha val="15000"/>
                      </a:prstClr>
                    </a:outerShdw>
                  </a:effectLst>
                  <a:latin typeface="Bookman Old Style" pitchFamily="18" charset="0"/>
                </a:rPr>
                <a:t>care about </a:t>
              </a:r>
              <a:r>
                <a:rPr lang="en-US" sz="3200" b="1" spc="60" dirty="0" smtClean="0">
                  <a:solidFill>
                    <a:schemeClr val="bg1"/>
                  </a:solidFill>
                  <a:effectLst>
                    <a:outerShdw blurRad="50800" dist="25400" dir="5400000" algn="t" rotWithShape="0">
                      <a:prstClr val="black">
                        <a:alpha val="15000"/>
                      </a:prstClr>
                    </a:outerShdw>
                  </a:effectLst>
                  <a:latin typeface="Bookman Old Style" pitchFamily="18" charset="0"/>
                </a:rPr>
                <a:t>it?</a:t>
              </a:r>
              <a:endParaRPr lang="en-US" sz="3200" b="1" spc="60" dirty="0">
                <a:solidFill>
                  <a:schemeClr val="bg1"/>
                </a:solidFill>
                <a:effectLst>
                  <a:outerShdw blurRad="50800" dist="25400" dir="5400000" algn="t" rotWithShape="0">
                    <a:prstClr val="black">
                      <a:alpha val="15000"/>
                    </a:prstClr>
                  </a:outerShdw>
                </a:effectLst>
                <a:latin typeface="Bookman Old Style" pitchFamily="18" charset="0"/>
              </a:endParaRPr>
            </a:p>
          </p:txBody>
        </p:sp>
      </p:grpSp>
      <p:grpSp>
        <p:nvGrpSpPr>
          <p:cNvPr id="16" name="Group 15"/>
          <p:cNvGrpSpPr/>
          <p:nvPr/>
        </p:nvGrpSpPr>
        <p:grpSpPr>
          <a:xfrm>
            <a:off x="5896904" y="1165086"/>
            <a:ext cx="3078480" cy="2868329"/>
            <a:chOff x="6324600" y="1932907"/>
            <a:chExt cx="2150315" cy="2138508"/>
          </a:xfrm>
        </p:grpSpPr>
        <p:sp>
          <p:nvSpPr>
            <p:cNvPr id="17" name="Oval 16"/>
            <p:cNvSpPr/>
            <p:nvPr/>
          </p:nvSpPr>
          <p:spPr>
            <a:xfrm>
              <a:off x="6324600" y="1953643"/>
              <a:ext cx="2150315" cy="2117772"/>
            </a:xfrm>
            <a:prstGeom prst="ellipse">
              <a:avLst/>
            </a:prstGeom>
            <a:solidFill>
              <a:srgbClr val="00B0F0"/>
            </a:soli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8" name="TextBox 17"/>
            <p:cNvSpPr txBox="1"/>
            <p:nvPr/>
          </p:nvSpPr>
          <p:spPr>
            <a:xfrm>
              <a:off x="6963307" y="1932907"/>
              <a:ext cx="1219200" cy="2019297"/>
            </a:xfrm>
            <a:prstGeom prst="rect">
              <a:avLst/>
            </a:prstGeom>
            <a:noFill/>
          </p:spPr>
          <p:txBody>
            <a:bodyPr wrap="square" rtlCol="0">
              <a:spAutoFit/>
            </a:bodyPr>
            <a:lstStyle/>
            <a:p>
              <a:r>
                <a:rPr lang="en-US" sz="17000" b="1" dirty="0" smtClean="0">
                  <a:solidFill>
                    <a:srgbClr val="0070C0">
                      <a:alpha val="64000"/>
                    </a:srgbClr>
                  </a:solidFill>
                  <a:latin typeface="+mj-lt"/>
                  <a:cs typeface="Arial" pitchFamily="34" charset="0"/>
                </a:rPr>
                <a:t>3</a:t>
              </a:r>
              <a:endParaRPr lang="en-US" sz="17000" b="1" dirty="0">
                <a:solidFill>
                  <a:srgbClr val="0070C0">
                    <a:alpha val="64000"/>
                  </a:srgbClr>
                </a:solidFill>
                <a:latin typeface="+mj-lt"/>
                <a:cs typeface="Arial" pitchFamily="34" charset="0"/>
              </a:endParaRPr>
            </a:p>
          </p:txBody>
        </p:sp>
        <p:sp>
          <p:nvSpPr>
            <p:cNvPr id="19" name="TextBox 18"/>
            <p:cNvSpPr txBox="1"/>
            <p:nvPr/>
          </p:nvSpPr>
          <p:spPr>
            <a:xfrm>
              <a:off x="6427524" y="2671944"/>
              <a:ext cx="2040738" cy="683920"/>
            </a:xfrm>
            <a:prstGeom prst="rect">
              <a:avLst/>
            </a:prstGeom>
            <a:noFill/>
          </p:spPr>
          <p:txBody>
            <a:bodyPr wrap="square" rtlCol="0">
              <a:noAutofit/>
            </a:bodyPr>
            <a:lstStyle/>
            <a:p>
              <a:pPr algn="ctr">
                <a:lnSpc>
                  <a:spcPct val="80000"/>
                </a:lnSpc>
              </a:pPr>
              <a:r>
                <a:rPr lang="en-US" sz="3200" b="1" spc="60" dirty="0" smtClean="0">
                  <a:solidFill>
                    <a:schemeClr val="bg1"/>
                  </a:solidFill>
                  <a:effectLst>
                    <a:outerShdw blurRad="50800" dist="25400" dir="5400000" algn="t" rotWithShape="0">
                      <a:prstClr val="black">
                        <a:alpha val="15000"/>
                      </a:prstClr>
                    </a:outerShdw>
                  </a:effectLst>
                  <a:latin typeface="Bookman Old Style" pitchFamily="18" charset="0"/>
                </a:rPr>
                <a:t>How can we improve it?</a:t>
              </a:r>
              <a:endParaRPr lang="en-US" sz="3200" b="1" spc="60" dirty="0">
                <a:solidFill>
                  <a:schemeClr val="bg1"/>
                </a:solidFill>
                <a:effectLst>
                  <a:outerShdw blurRad="50800" dist="25400" dir="5400000" algn="t" rotWithShape="0">
                    <a:prstClr val="black">
                      <a:alpha val="15000"/>
                    </a:prstClr>
                  </a:outerShdw>
                </a:effectLst>
                <a:latin typeface="Bookman Old Style" pitchFamily="18" charset="0"/>
              </a:endParaRPr>
            </a:p>
          </p:txBody>
        </p:sp>
      </p:grpSp>
    </p:spTree>
    <p:extLst>
      <p:ext uri="{BB962C8B-B14F-4D97-AF65-F5344CB8AC3E}">
        <p14:creationId xmlns:p14="http://schemas.microsoft.com/office/powerpoint/2010/main" val="39178154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435">
                                          <p:stCondLst>
                                            <p:cond delay="0"/>
                                          </p:stCondLst>
                                        </p:cTn>
                                        <p:tgtEl>
                                          <p:spTgt spid="8"/>
                                        </p:tgtEl>
                                      </p:cBhvr>
                                    </p:animEffect>
                                    <p:anim calcmode="lin" valueType="num">
                                      <p:cBhvr>
                                        <p:cTn id="8" dur="1367"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8"/>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8"/>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8"/>
                                        </p:tgtEl>
                                        <p:attrNameLst>
                                          <p:attrName>ppt_y</p:attrName>
                                        </p:attrNameLst>
                                      </p:cBhvr>
                                      <p:tavLst>
                                        <p:tav tm="0" fmla="#ppt_y-sin(pi*$)/81">
                                          <p:val>
                                            <p:fltVal val="0"/>
                                          </p:val>
                                        </p:tav>
                                        <p:tav tm="100000">
                                          <p:val>
                                            <p:fltVal val="1"/>
                                          </p:val>
                                        </p:tav>
                                      </p:tavLst>
                                    </p:anim>
                                    <p:animScale>
                                      <p:cBhvr>
                                        <p:cTn id="13" dur="20">
                                          <p:stCondLst>
                                            <p:cond delay="488"/>
                                          </p:stCondLst>
                                        </p:cTn>
                                        <p:tgtEl>
                                          <p:spTgt spid="8"/>
                                        </p:tgtEl>
                                      </p:cBhvr>
                                      <p:to x="100000" y="60000"/>
                                    </p:animScale>
                                    <p:animScale>
                                      <p:cBhvr>
                                        <p:cTn id="14" dur="125" decel="50000">
                                          <p:stCondLst>
                                            <p:cond delay="507"/>
                                          </p:stCondLst>
                                        </p:cTn>
                                        <p:tgtEl>
                                          <p:spTgt spid="8"/>
                                        </p:tgtEl>
                                      </p:cBhvr>
                                      <p:to x="100000" y="100000"/>
                                    </p:animScale>
                                    <p:animScale>
                                      <p:cBhvr>
                                        <p:cTn id="15" dur="20">
                                          <p:stCondLst>
                                            <p:cond delay="984"/>
                                          </p:stCondLst>
                                        </p:cTn>
                                        <p:tgtEl>
                                          <p:spTgt spid="8"/>
                                        </p:tgtEl>
                                      </p:cBhvr>
                                      <p:to x="100000" y="80000"/>
                                    </p:animScale>
                                    <p:animScale>
                                      <p:cBhvr>
                                        <p:cTn id="16" dur="125" decel="50000">
                                          <p:stCondLst>
                                            <p:cond delay="1004"/>
                                          </p:stCondLst>
                                        </p:cTn>
                                        <p:tgtEl>
                                          <p:spTgt spid="8"/>
                                        </p:tgtEl>
                                      </p:cBhvr>
                                      <p:to x="100000" y="100000"/>
                                    </p:animScale>
                                    <p:animScale>
                                      <p:cBhvr>
                                        <p:cTn id="17" dur="20">
                                          <p:stCondLst>
                                            <p:cond delay="1232"/>
                                          </p:stCondLst>
                                        </p:cTn>
                                        <p:tgtEl>
                                          <p:spTgt spid="8"/>
                                        </p:tgtEl>
                                      </p:cBhvr>
                                      <p:to x="100000" y="90000"/>
                                    </p:animScale>
                                    <p:animScale>
                                      <p:cBhvr>
                                        <p:cTn id="18" dur="125" decel="50000">
                                          <p:stCondLst>
                                            <p:cond delay="1251"/>
                                          </p:stCondLst>
                                        </p:cTn>
                                        <p:tgtEl>
                                          <p:spTgt spid="8"/>
                                        </p:tgtEl>
                                      </p:cBhvr>
                                      <p:to x="100000" y="100000"/>
                                    </p:animScale>
                                    <p:animScale>
                                      <p:cBhvr>
                                        <p:cTn id="19" dur="20">
                                          <p:stCondLst>
                                            <p:cond delay="1356"/>
                                          </p:stCondLst>
                                        </p:cTn>
                                        <p:tgtEl>
                                          <p:spTgt spid="8"/>
                                        </p:tgtEl>
                                      </p:cBhvr>
                                      <p:to x="100000" y="95000"/>
                                    </p:animScale>
                                    <p:animScale>
                                      <p:cBhvr>
                                        <p:cTn id="20" dur="125" decel="50000">
                                          <p:stCondLst>
                                            <p:cond delay="1376"/>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435">
                                          <p:stCondLst>
                                            <p:cond delay="0"/>
                                          </p:stCondLst>
                                        </p:cTn>
                                        <p:tgtEl>
                                          <p:spTgt spid="12"/>
                                        </p:tgtEl>
                                      </p:cBhvr>
                                    </p:animEffect>
                                    <p:anim calcmode="lin" valueType="num">
                                      <p:cBhvr>
                                        <p:cTn id="2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2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3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31" dur="20">
                                          <p:stCondLst>
                                            <p:cond delay="488"/>
                                          </p:stCondLst>
                                        </p:cTn>
                                        <p:tgtEl>
                                          <p:spTgt spid="12"/>
                                        </p:tgtEl>
                                      </p:cBhvr>
                                      <p:to x="100000" y="60000"/>
                                    </p:animScale>
                                    <p:animScale>
                                      <p:cBhvr>
                                        <p:cTn id="32" dur="125" decel="50000">
                                          <p:stCondLst>
                                            <p:cond delay="507"/>
                                          </p:stCondLst>
                                        </p:cTn>
                                        <p:tgtEl>
                                          <p:spTgt spid="12"/>
                                        </p:tgtEl>
                                      </p:cBhvr>
                                      <p:to x="100000" y="100000"/>
                                    </p:animScale>
                                    <p:animScale>
                                      <p:cBhvr>
                                        <p:cTn id="33" dur="20">
                                          <p:stCondLst>
                                            <p:cond delay="984"/>
                                          </p:stCondLst>
                                        </p:cTn>
                                        <p:tgtEl>
                                          <p:spTgt spid="12"/>
                                        </p:tgtEl>
                                      </p:cBhvr>
                                      <p:to x="100000" y="80000"/>
                                    </p:animScale>
                                    <p:animScale>
                                      <p:cBhvr>
                                        <p:cTn id="34" dur="125" decel="50000">
                                          <p:stCondLst>
                                            <p:cond delay="1004"/>
                                          </p:stCondLst>
                                        </p:cTn>
                                        <p:tgtEl>
                                          <p:spTgt spid="12"/>
                                        </p:tgtEl>
                                      </p:cBhvr>
                                      <p:to x="100000" y="100000"/>
                                    </p:animScale>
                                    <p:animScale>
                                      <p:cBhvr>
                                        <p:cTn id="35" dur="20">
                                          <p:stCondLst>
                                            <p:cond delay="1232"/>
                                          </p:stCondLst>
                                        </p:cTn>
                                        <p:tgtEl>
                                          <p:spTgt spid="12"/>
                                        </p:tgtEl>
                                      </p:cBhvr>
                                      <p:to x="100000" y="90000"/>
                                    </p:animScale>
                                    <p:animScale>
                                      <p:cBhvr>
                                        <p:cTn id="36" dur="125" decel="50000">
                                          <p:stCondLst>
                                            <p:cond delay="1251"/>
                                          </p:stCondLst>
                                        </p:cTn>
                                        <p:tgtEl>
                                          <p:spTgt spid="12"/>
                                        </p:tgtEl>
                                      </p:cBhvr>
                                      <p:to x="100000" y="100000"/>
                                    </p:animScale>
                                    <p:animScale>
                                      <p:cBhvr>
                                        <p:cTn id="37" dur="20">
                                          <p:stCondLst>
                                            <p:cond delay="1356"/>
                                          </p:stCondLst>
                                        </p:cTn>
                                        <p:tgtEl>
                                          <p:spTgt spid="12"/>
                                        </p:tgtEl>
                                      </p:cBhvr>
                                      <p:to x="100000" y="95000"/>
                                    </p:animScale>
                                    <p:animScale>
                                      <p:cBhvr>
                                        <p:cTn id="38" dur="125" decel="50000">
                                          <p:stCondLst>
                                            <p:cond delay="1376"/>
                                          </p:stCondLst>
                                        </p:cTn>
                                        <p:tgtEl>
                                          <p:spTgt spid="1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435">
                                          <p:stCondLst>
                                            <p:cond delay="0"/>
                                          </p:stCondLst>
                                        </p:cTn>
                                        <p:tgtEl>
                                          <p:spTgt spid="16"/>
                                        </p:tgtEl>
                                      </p:cBhvr>
                                    </p:animEffect>
                                    <p:anim calcmode="lin" valueType="num">
                                      <p:cBhvr>
                                        <p:cTn id="44" dur="1367"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5" dur="498"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6" dur="498" tmFilter="0, 0; 0.125,0.2665; 0.25,0.4; 0.375,0.465; 0.5,0.5;  0.625,0.535; 0.75,0.6; 0.875,0.7335; 1,1">
                                          <p:stCondLst>
                                            <p:cond delay="498"/>
                                          </p:stCondLst>
                                        </p:cTn>
                                        <p:tgtEl>
                                          <p:spTgt spid="16"/>
                                        </p:tgtEl>
                                        <p:attrNameLst>
                                          <p:attrName>ppt_y</p:attrName>
                                        </p:attrNameLst>
                                      </p:cBhvr>
                                      <p:tavLst>
                                        <p:tav tm="0" fmla="#ppt_y-sin(pi*$)/9">
                                          <p:val>
                                            <p:fltVal val="0"/>
                                          </p:val>
                                        </p:tav>
                                        <p:tav tm="100000">
                                          <p:val>
                                            <p:fltVal val="1"/>
                                          </p:val>
                                        </p:tav>
                                      </p:tavLst>
                                    </p:anim>
                                    <p:anim calcmode="lin" valueType="num">
                                      <p:cBhvr>
                                        <p:cTn id="47" dur="249" tmFilter="0, 0; 0.125,0.2665; 0.25,0.4; 0.375,0.465; 0.5,0.5;  0.625,0.535; 0.75,0.6; 0.875,0.7335; 1,1">
                                          <p:stCondLst>
                                            <p:cond delay="993"/>
                                          </p:stCondLst>
                                        </p:cTn>
                                        <p:tgtEl>
                                          <p:spTgt spid="16"/>
                                        </p:tgtEl>
                                        <p:attrNameLst>
                                          <p:attrName>ppt_y</p:attrName>
                                        </p:attrNameLst>
                                      </p:cBhvr>
                                      <p:tavLst>
                                        <p:tav tm="0" fmla="#ppt_y-sin(pi*$)/27">
                                          <p:val>
                                            <p:fltVal val="0"/>
                                          </p:val>
                                        </p:tav>
                                        <p:tav tm="100000">
                                          <p:val>
                                            <p:fltVal val="1"/>
                                          </p:val>
                                        </p:tav>
                                      </p:tavLst>
                                    </p:anim>
                                    <p:anim calcmode="lin" valueType="num">
                                      <p:cBhvr>
                                        <p:cTn id="48" dur="123" tmFilter="0, 0; 0.125,0.2665; 0.25,0.4; 0.375,0.465; 0.5,0.5;  0.625,0.535; 0.75,0.6; 0.875,0.7335; 1,1">
                                          <p:stCondLst>
                                            <p:cond delay="1242"/>
                                          </p:stCondLst>
                                        </p:cTn>
                                        <p:tgtEl>
                                          <p:spTgt spid="16"/>
                                        </p:tgtEl>
                                        <p:attrNameLst>
                                          <p:attrName>ppt_y</p:attrName>
                                        </p:attrNameLst>
                                      </p:cBhvr>
                                      <p:tavLst>
                                        <p:tav tm="0" fmla="#ppt_y-sin(pi*$)/81">
                                          <p:val>
                                            <p:fltVal val="0"/>
                                          </p:val>
                                        </p:tav>
                                        <p:tav tm="100000">
                                          <p:val>
                                            <p:fltVal val="1"/>
                                          </p:val>
                                        </p:tav>
                                      </p:tavLst>
                                    </p:anim>
                                    <p:animScale>
                                      <p:cBhvr>
                                        <p:cTn id="49" dur="20">
                                          <p:stCondLst>
                                            <p:cond delay="488"/>
                                          </p:stCondLst>
                                        </p:cTn>
                                        <p:tgtEl>
                                          <p:spTgt spid="16"/>
                                        </p:tgtEl>
                                      </p:cBhvr>
                                      <p:to x="100000" y="60000"/>
                                    </p:animScale>
                                    <p:animScale>
                                      <p:cBhvr>
                                        <p:cTn id="50" dur="125" decel="50000">
                                          <p:stCondLst>
                                            <p:cond delay="507"/>
                                          </p:stCondLst>
                                        </p:cTn>
                                        <p:tgtEl>
                                          <p:spTgt spid="16"/>
                                        </p:tgtEl>
                                      </p:cBhvr>
                                      <p:to x="100000" y="100000"/>
                                    </p:animScale>
                                    <p:animScale>
                                      <p:cBhvr>
                                        <p:cTn id="51" dur="20">
                                          <p:stCondLst>
                                            <p:cond delay="984"/>
                                          </p:stCondLst>
                                        </p:cTn>
                                        <p:tgtEl>
                                          <p:spTgt spid="16"/>
                                        </p:tgtEl>
                                      </p:cBhvr>
                                      <p:to x="100000" y="80000"/>
                                    </p:animScale>
                                    <p:animScale>
                                      <p:cBhvr>
                                        <p:cTn id="52" dur="125" decel="50000">
                                          <p:stCondLst>
                                            <p:cond delay="1004"/>
                                          </p:stCondLst>
                                        </p:cTn>
                                        <p:tgtEl>
                                          <p:spTgt spid="16"/>
                                        </p:tgtEl>
                                      </p:cBhvr>
                                      <p:to x="100000" y="100000"/>
                                    </p:animScale>
                                    <p:animScale>
                                      <p:cBhvr>
                                        <p:cTn id="53" dur="20">
                                          <p:stCondLst>
                                            <p:cond delay="1232"/>
                                          </p:stCondLst>
                                        </p:cTn>
                                        <p:tgtEl>
                                          <p:spTgt spid="16"/>
                                        </p:tgtEl>
                                      </p:cBhvr>
                                      <p:to x="100000" y="90000"/>
                                    </p:animScale>
                                    <p:animScale>
                                      <p:cBhvr>
                                        <p:cTn id="54" dur="125" decel="50000">
                                          <p:stCondLst>
                                            <p:cond delay="1251"/>
                                          </p:stCondLst>
                                        </p:cTn>
                                        <p:tgtEl>
                                          <p:spTgt spid="16"/>
                                        </p:tgtEl>
                                      </p:cBhvr>
                                      <p:to x="100000" y="100000"/>
                                    </p:animScale>
                                    <p:animScale>
                                      <p:cBhvr>
                                        <p:cTn id="55" dur="20">
                                          <p:stCondLst>
                                            <p:cond delay="1356"/>
                                          </p:stCondLst>
                                        </p:cTn>
                                        <p:tgtEl>
                                          <p:spTgt spid="16"/>
                                        </p:tgtEl>
                                      </p:cBhvr>
                                      <p:to x="100000" y="95000"/>
                                    </p:animScale>
                                    <p:animScale>
                                      <p:cBhvr>
                                        <p:cTn id="56" dur="125" decel="50000">
                                          <p:stCondLst>
                                            <p:cond delay="1376"/>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73820FCD-5F4C-4989-BE05-0A8208BCBC21}" type="slidenum">
              <a:rPr lang="en-US" smtClean="0">
                <a:solidFill>
                  <a:schemeClr val="tx1"/>
                </a:solidFill>
              </a:rPr>
              <a:pPr/>
              <a:t>3</a:t>
            </a:fld>
            <a:endParaRPr lang="en-US" dirty="0">
              <a:solidFill>
                <a:schemeClr val="tx1"/>
              </a:solidFill>
            </a:endParaRPr>
          </a:p>
        </p:txBody>
      </p:sp>
      <p:sp>
        <p:nvSpPr>
          <p:cNvPr id="4" name="Rectangle 3"/>
          <p:cNvSpPr/>
          <p:nvPr/>
        </p:nvSpPr>
        <p:spPr>
          <a:xfrm>
            <a:off x="2286000" y="2925786"/>
            <a:ext cx="4572000" cy="1006429"/>
          </a:xfrm>
          <a:prstGeom prst="rect">
            <a:avLst/>
          </a:prstGeom>
        </p:spPr>
        <p:txBody>
          <a:bodyPr>
            <a:spAutoFit/>
          </a:bodyPr>
          <a:lstStyle/>
          <a:p>
            <a:pPr marL="609600" indent="-609600">
              <a:spcBef>
                <a:spcPct val="15000"/>
              </a:spcBef>
            </a:pPr>
            <a:endParaRPr lang="en-US" dirty="0"/>
          </a:p>
          <a:p>
            <a:pPr marL="609600" indent="-609600">
              <a:spcBef>
                <a:spcPct val="15000"/>
              </a:spcBef>
            </a:pPr>
            <a:endParaRPr lang="en-US" dirty="0"/>
          </a:p>
          <a:p>
            <a:pPr marL="609600" indent="-609600">
              <a:spcBef>
                <a:spcPct val="15000"/>
              </a:spcBef>
            </a:pPr>
            <a:endParaRPr lang="en-US" dirty="0"/>
          </a:p>
        </p:txBody>
      </p:sp>
      <p:pic>
        <p:nvPicPr>
          <p:cNvPr id="8" name="Picture 7" descr="monalisa.jpg"/>
          <p:cNvPicPr>
            <a:picLocks noChangeAspect="1"/>
          </p:cNvPicPr>
          <p:nvPr/>
        </p:nvPicPr>
        <p:blipFill>
          <a:blip r:embed="rId4" cstate="print"/>
          <a:stretch>
            <a:fillRect/>
          </a:stretch>
        </p:blipFill>
        <p:spPr>
          <a:xfrm>
            <a:off x="2832217" y="254236"/>
            <a:ext cx="3479566" cy="5343099"/>
          </a:xfrm>
          <a:prstGeom prst="rect">
            <a:avLst/>
          </a:prstGeom>
        </p:spPr>
      </p:pic>
    </p:spTree>
    <p:extLst>
      <p:ext uri="{BB962C8B-B14F-4D97-AF65-F5344CB8AC3E}">
        <p14:creationId xmlns:p14="http://schemas.microsoft.com/office/powerpoint/2010/main" val="3616855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73820FCD-5F4C-4989-BE05-0A8208BCBC21}" type="slidenum">
              <a:rPr lang="en-US" smtClean="0">
                <a:solidFill>
                  <a:schemeClr val="tx1"/>
                </a:solidFill>
              </a:rPr>
              <a:pPr/>
              <a:t>4</a:t>
            </a:fld>
            <a:endParaRPr lang="en-US" dirty="0">
              <a:solidFill>
                <a:schemeClr val="tx1"/>
              </a:solidFill>
            </a:endParaRPr>
          </a:p>
        </p:txBody>
      </p:sp>
      <p:sp>
        <p:nvSpPr>
          <p:cNvPr id="4" name="Rectangle 3"/>
          <p:cNvSpPr/>
          <p:nvPr/>
        </p:nvSpPr>
        <p:spPr>
          <a:xfrm>
            <a:off x="2286000" y="2925786"/>
            <a:ext cx="4572000" cy="1006429"/>
          </a:xfrm>
          <a:prstGeom prst="rect">
            <a:avLst/>
          </a:prstGeom>
        </p:spPr>
        <p:txBody>
          <a:bodyPr>
            <a:spAutoFit/>
          </a:bodyPr>
          <a:lstStyle/>
          <a:p>
            <a:pPr marL="609600" indent="-609600">
              <a:spcBef>
                <a:spcPct val="15000"/>
              </a:spcBef>
            </a:pPr>
            <a:endParaRPr lang="en-US" dirty="0"/>
          </a:p>
          <a:p>
            <a:pPr marL="609600" indent="-609600">
              <a:spcBef>
                <a:spcPct val="15000"/>
              </a:spcBef>
            </a:pPr>
            <a:endParaRPr lang="en-US" dirty="0"/>
          </a:p>
          <a:p>
            <a:pPr marL="609600" indent="-609600">
              <a:spcBef>
                <a:spcPct val="15000"/>
              </a:spcBef>
            </a:pPr>
            <a:endParaRPr lang="en-US" dirty="0"/>
          </a:p>
        </p:txBody>
      </p:sp>
      <p:pic>
        <p:nvPicPr>
          <p:cNvPr id="7" name="Picture 6" descr="monalisa_cp.jpg"/>
          <p:cNvPicPr>
            <a:picLocks noChangeAspect="1"/>
          </p:cNvPicPr>
          <p:nvPr/>
        </p:nvPicPr>
        <p:blipFill>
          <a:blip r:embed="rId4" cstate="print"/>
          <a:stretch>
            <a:fillRect/>
          </a:stretch>
        </p:blipFill>
        <p:spPr>
          <a:xfrm>
            <a:off x="2906847" y="336123"/>
            <a:ext cx="3330306" cy="5179325"/>
          </a:xfrm>
          <a:prstGeom prst="rect">
            <a:avLst/>
          </a:prstGeom>
        </p:spPr>
      </p:pic>
    </p:spTree>
    <p:extLst>
      <p:ext uri="{BB962C8B-B14F-4D97-AF65-F5344CB8AC3E}">
        <p14:creationId xmlns:p14="http://schemas.microsoft.com/office/powerpoint/2010/main" val="3434864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73820FCD-5F4C-4989-BE05-0A8208BCBC21}" type="slidenum">
              <a:rPr lang="en-US" smtClean="0">
                <a:solidFill>
                  <a:schemeClr val="tx1"/>
                </a:solidFill>
              </a:rPr>
              <a:pPr/>
              <a:t>5</a:t>
            </a:fld>
            <a:endParaRPr lang="en-US" dirty="0">
              <a:solidFill>
                <a:schemeClr val="tx1"/>
              </a:solidFill>
            </a:endParaRPr>
          </a:p>
        </p:txBody>
      </p:sp>
      <p:sp>
        <p:nvSpPr>
          <p:cNvPr id="4" name="Rectangle 3"/>
          <p:cNvSpPr/>
          <p:nvPr/>
        </p:nvSpPr>
        <p:spPr>
          <a:xfrm>
            <a:off x="2286000" y="2925786"/>
            <a:ext cx="4572000" cy="1006429"/>
          </a:xfrm>
          <a:prstGeom prst="rect">
            <a:avLst/>
          </a:prstGeom>
        </p:spPr>
        <p:txBody>
          <a:bodyPr>
            <a:spAutoFit/>
          </a:bodyPr>
          <a:lstStyle/>
          <a:p>
            <a:pPr marL="609600" indent="-609600">
              <a:spcBef>
                <a:spcPct val="15000"/>
              </a:spcBef>
            </a:pPr>
            <a:endParaRPr lang="en-US" dirty="0"/>
          </a:p>
          <a:p>
            <a:pPr marL="609600" indent="-609600">
              <a:spcBef>
                <a:spcPct val="15000"/>
              </a:spcBef>
            </a:pPr>
            <a:endParaRPr lang="en-US" dirty="0"/>
          </a:p>
          <a:p>
            <a:pPr marL="609600" indent="-609600">
              <a:spcBef>
                <a:spcPct val="15000"/>
              </a:spcBef>
            </a:pPr>
            <a:endParaRPr lang="en-US" dirty="0"/>
          </a:p>
        </p:txBody>
      </p:sp>
      <p:pic>
        <p:nvPicPr>
          <p:cNvPr id="6" name="Picture 5" descr="monalisafig01.jpg"/>
          <p:cNvPicPr>
            <a:picLocks noChangeAspect="1"/>
          </p:cNvPicPr>
          <p:nvPr/>
        </p:nvPicPr>
        <p:blipFill>
          <a:blip r:embed="rId4" cstate="print"/>
          <a:stretch>
            <a:fillRect/>
          </a:stretch>
        </p:blipFill>
        <p:spPr>
          <a:xfrm>
            <a:off x="3073589" y="595757"/>
            <a:ext cx="2996821" cy="4660057"/>
          </a:xfrm>
          <a:prstGeom prst="rect">
            <a:avLst/>
          </a:prstGeom>
        </p:spPr>
      </p:pic>
    </p:spTree>
    <p:extLst>
      <p:ext uri="{BB962C8B-B14F-4D97-AF65-F5344CB8AC3E}">
        <p14:creationId xmlns:p14="http://schemas.microsoft.com/office/powerpoint/2010/main" val="2522378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73820FCD-5F4C-4989-BE05-0A8208BCBC21}" type="slidenum">
              <a:rPr lang="en-US" smtClean="0">
                <a:solidFill>
                  <a:prstClr val="black"/>
                </a:solidFill>
              </a:rPr>
              <a:pPr/>
              <a:t>6</a:t>
            </a:fld>
            <a:endParaRPr lang="en-US" dirty="0">
              <a:solidFill>
                <a:prstClr val="black"/>
              </a:solidFill>
            </a:endParaRPr>
          </a:p>
        </p:txBody>
      </p:sp>
      <p:sp>
        <p:nvSpPr>
          <p:cNvPr id="4" name="Rectangle 3"/>
          <p:cNvSpPr/>
          <p:nvPr/>
        </p:nvSpPr>
        <p:spPr>
          <a:xfrm>
            <a:off x="2286000" y="2925786"/>
            <a:ext cx="4572000" cy="1006429"/>
          </a:xfrm>
          <a:prstGeom prst="rect">
            <a:avLst/>
          </a:prstGeom>
        </p:spPr>
        <p:txBody>
          <a:bodyPr>
            <a:spAutoFit/>
          </a:bodyPr>
          <a:lstStyle/>
          <a:p>
            <a:pPr marL="609600" indent="-609600">
              <a:spcBef>
                <a:spcPct val="15000"/>
              </a:spcBef>
            </a:pPr>
            <a:endParaRPr lang="en-US" dirty="0">
              <a:solidFill>
                <a:prstClr val="black"/>
              </a:solidFill>
            </a:endParaRPr>
          </a:p>
          <a:p>
            <a:pPr marL="609600" indent="-609600">
              <a:spcBef>
                <a:spcPct val="15000"/>
              </a:spcBef>
            </a:pPr>
            <a:endParaRPr lang="en-US" dirty="0">
              <a:solidFill>
                <a:prstClr val="black"/>
              </a:solidFill>
            </a:endParaRPr>
          </a:p>
          <a:p>
            <a:pPr marL="609600" indent="-609600">
              <a:spcBef>
                <a:spcPct val="15000"/>
              </a:spcBef>
            </a:pPr>
            <a:endParaRPr lang="en-US" dirty="0">
              <a:solidFill>
                <a:prstClr val="black"/>
              </a:solidFill>
            </a:endParaRPr>
          </a:p>
        </p:txBody>
      </p:sp>
      <p:sp>
        <p:nvSpPr>
          <p:cNvPr id="6" name="Rectangle 5"/>
          <p:cNvSpPr/>
          <p:nvPr/>
        </p:nvSpPr>
        <p:spPr>
          <a:xfrm>
            <a:off x="685800" y="457200"/>
            <a:ext cx="7848600" cy="707886"/>
          </a:xfrm>
          <a:prstGeom prst="rect">
            <a:avLst/>
          </a:prstGeom>
        </p:spPr>
        <p:txBody>
          <a:bodyPr wrap="square">
            <a:spAutoFit/>
          </a:bodyPr>
          <a:lstStyle/>
          <a:p>
            <a:r>
              <a:rPr lang="en-US" sz="4000" b="1" dirty="0" smtClean="0">
                <a:latin typeface="Bookman Old Style" pitchFamily="18" charset="0"/>
              </a:rPr>
              <a:t>RSR Data Count!</a:t>
            </a:r>
            <a:endParaRPr lang="en-US" sz="4000" b="1" dirty="0">
              <a:solidFill>
                <a:schemeClr val="tx1">
                  <a:lumMod val="50000"/>
                  <a:lumOff val="50000"/>
                </a:schemeClr>
              </a:solidFill>
              <a:latin typeface="Bookman Old Style" pitchFamily="18" charset="0"/>
              <a:cs typeface="Arial" pitchFamily="34" charset="0"/>
            </a:endParaRPr>
          </a:p>
        </p:txBody>
      </p:sp>
      <p:sp>
        <p:nvSpPr>
          <p:cNvPr id="7" name="TextBox 6"/>
          <p:cNvSpPr txBox="1"/>
          <p:nvPr/>
        </p:nvSpPr>
        <p:spPr>
          <a:xfrm>
            <a:off x="685800" y="1171271"/>
            <a:ext cx="8001000" cy="4862870"/>
          </a:xfrm>
          <a:prstGeom prst="rect">
            <a:avLst/>
          </a:prstGeom>
          <a:noFill/>
        </p:spPr>
        <p:txBody>
          <a:bodyPr wrap="square" rtlCol="0">
            <a:spAutoFit/>
          </a:bodyPr>
          <a:lstStyle/>
          <a:p>
            <a:pPr marL="342900" lvl="0" indent="-342900">
              <a:spcBef>
                <a:spcPts val="1200"/>
              </a:spcBef>
              <a:buClr>
                <a:srgbClr val="FF9900"/>
              </a:buClr>
              <a:buFont typeface="Arial" pitchFamily="34" charset="0"/>
              <a:buChar char="•"/>
            </a:pPr>
            <a:r>
              <a:rPr lang="en-US" sz="2800" b="1" dirty="0">
                <a:latin typeface="Bookman Old Style" pitchFamily="18" charset="0"/>
              </a:rPr>
              <a:t>RSR data are used to report information about your program</a:t>
            </a:r>
          </a:p>
          <a:p>
            <a:pPr marL="800100" lvl="1" indent="-342900">
              <a:spcBef>
                <a:spcPts val="1200"/>
              </a:spcBef>
              <a:buClr>
                <a:srgbClr val="84D830"/>
              </a:buClr>
              <a:buFont typeface="Arial" pitchFamily="34" charset="0"/>
              <a:buChar char="•"/>
            </a:pPr>
            <a:r>
              <a:rPr lang="en-US" sz="2400" dirty="0">
                <a:solidFill>
                  <a:prstClr val="black"/>
                </a:solidFill>
                <a:latin typeface="Bookman Old Style" pitchFamily="18" charset="0"/>
              </a:rPr>
              <a:t>Your Project Officer</a:t>
            </a:r>
          </a:p>
          <a:p>
            <a:pPr marL="800100" lvl="1" indent="-342900">
              <a:spcBef>
                <a:spcPts val="1200"/>
              </a:spcBef>
              <a:buClr>
                <a:srgbClr val="84D830"/>
              </a:buClr>
              <a:buFont typeface="Arial" pitchFamily="34" charset="0"/>
              <a:buChar char="•"/>
            </a:pPr>
            <a:r>
              <a:rPr lang="en-US" sz="2400" dirty="0" smtClean="0">
                <a:solidFill>
                  <a:prstClr val="black"/>
                </a:solidFill>
                <a:latin typeface="Bookman Old Style" pitchFamily="18" charset="0"/>
              </a:rPr>
              <a:t>HAB leadership</a:t>
            </a:r>
          </a:p>
          <a:p>
            <a:pPr marL="800100" lvl="1" indent="-342900">
              <a:spcBef>
                <a:spcPts val="1200"/>
              </a:spcBef>
              <a:buClr>
                <a:srgbClr val="84D830"/>
              </a:buClr>
              <a:buFont typeface="Arial" pitchFamily="34" charset="0"/>
              <a:buChar char="•"/>
            </a:pPr>
            <a:r>
              <a:rPr lang="en-US" sz="2400" dirty="0" smtClean="0">
                <a:solidFill>
                  <a:prstClr val="black"/>
                </a:solidFill>
                <a:latin typeface="Bookman Old Style" pitchFamily="18" charset="0"/>
              </a:rPr>
              <a:t>Congress</a:t>
            </a:r>
            <a:endParaRPr lang="en-US" sz="2400" dirty="0">
              <a:solidFill>
                <a:prstClr val="black"/>
              </a:solidFill>
              <a:latin typeface="Bookman Old Style" pitchFamily="18" charset="0"/>
            </a:endParaRPr>
          </a:p>
          <a:p>
            <a:pPr marL="800100" lvl="1" indent="-342900">
              <a:spcBef>
                <a:spcPts val="1200"/>
              </a:spcBef>
              <a:buClr>
                <a:srgbClr val="84D830"/>
              </a:buClr>
              <a:buFont typeface="Arial" pitchFamily="34" charset="0"/>
              <a:buChar char="•"/>
            </a:pPr>
            <a:r>
              <a:rPr lang="en-US" sz="2400" dirty="0" smtClean="0">
                <a:solidFill>
                  <a:prstClr val="black"/>
                </a:solidFill>
                <a:latin typeface="Bookman Old Style" pitchFamily="18" charset="0"/>
              </a:rPr>
              <a:t>HIV </a:t>
            </a:r>
            <a:r>
              <a:rPr lang="en-US" sz="2400" dirty="0">
                <a:solidFill>
                  <a:prstClr val="black"/>
                </a:solidFill>
                <a:latin typeface="Bookman Old Style" pitchFamily="18" charset="0"/>
              </a:rPr>
              <a:t>community</a:t>
            </a:r>
          </a:p>
          <a:p>
            <a:pPr marL="800100" lvl="1" indent="-342900">
              <a:spcBef>
                <a:spcPts val="1200"/>
              </a:spcBef>
              <a:buClr>
                <a:srgbClr val="84D830"/>
              </a:buClr>
              <a:buFont typeface="Arial" pitchFamily="34" charset="0"/>
              <a:buChar char="•"/>
            </a:pPr>
            <a:r>
              <a:rPr lang="en-US" sz="2400" dirty="0">
                <a:solidFill>
                  <a:prstClr val="black"/>
                </a:solidFill>
                <a:latin typeface="Bookman Old Style" pitchFamily="18" charset="0"/>
              </a:rPr>
              <a:t>The public</a:t>
            </a:r>
          </a:p>
          <a:p>
            <a:pPr marL="342900" lvl="0" indent="-342900">
              <a:spcBef>
                <a:spcPts val="1200"/>
              </a:spcBef>
              <a:buClr>
                <a:srgbClr val="FF9900"/>
              </a:buClr>
              <a:buFont typeface="Arial" pitchFamily="34" charset="0"/>
              <a:buChar char="•"/>
            </a:pPr>
            <a:r>
              <a:rPr lang="en-US" sz="2800" b="1" dirty="0">
                <a:latin typeface="Bookman Old Style" pitchFamily="18" charset="0"/>
              </a:rPr>
              <a:t>You can’t assess your program with poor data quality</a:t>
            </a:r>
          </a:p>
          <a:p>
            <a:endParaRPr lang="en-US" dirty="0"/>
          </a:p>
        </p:txBody>
      </p:sp>
    </p:spTree>
    <p:extLst>
      <p:ext uri="{BB962C8B-B14F-4D97-AF65-F5344CB8AC3E}">
        <p14:creationId xmlns:p14="http://schemas.microsoft.com/office/powerpoint/2010/main" val="3089332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763000" cy="1323439"/>
          </a:xfrm>
          <a:prstGeom prst="rect">
            <a:avLst/>
          </a:prstGeom>
        </p:spPr>
        <p:txBody>
          <a:bodyPr wrap="square">
            <a:spAutoFit/>
          </a:bodyPr>
          <a:lstStyle/>
          <a:p>
            <a:pPr algn="ctr"/>
            <a:r>
              <a:rPr lang="en-US" sz="4000" b="1" dirty="0" smtClean="0">
                <a:latin typeface="Bookman Old Style" pitchFamily="18" charset="0"/>
              </a:rPr>
              <a:t>Quality of </a:t>
            </a:r>
            <a:r>
              <a:rPr lang="en-US" sz="4000" b="1" dirty="0">
                <a:latin typeface="Bookman Old Style" pitchFamily="18" charset="0"/>
              </a:rPr>
              <a:t>D</a:t>
            </a:r>
            <a:r>
              <a:rPr lang="en-US" sz="4000" b="1" dirty="0" smtClean="0">
                <a:latin typeface="Bookman Old Style" pitchFamily="18" charset="0"/>
              </a:rPr>
              <a:t>ata versus </a:t>
            </a:r>
          </a:p>
          <a:p>
            <a:pPr algn="ctr"/>
            <a:r>
              <a:rPr lang="en-US" sz="4000" b="1" dirty="0" smtClean="0">
                <a:latin typeface="Bookman Old Style" pitchFamily="18" charset="0"/>
              </a:rPr>
              <a:t>Quality of </a:t>
            </a:r>
            <a:r>
              <a:rPr lang="en-US" sz="4000" b="1" dirty="0">
                <a:latin typeface="Bookman Old Style" pitchFamily="18" charset="0"/>
              </a:rPr>
              <a:t>C</a:t>
            </a:r>
            <a:r>
              <a:rPr lang="en-US" sz="4000" b="1" dirty="0" smtClean="0">
                <a:latin typeface="Bookman Old Style" pitchFamily="18" charset="0"/>
              </a:rPr>
              <a:t>are</a:t>
            </a:r>
            <a:endParaRPr lang="en-US" sz="4000" b="1" dirty="0">
              <a:solidFill>
                <a:schemeClr val="tx1">
                  <a:lumMod val="50000"/>
                  <a:lumOff val="50000"/>
                </a:schemeClr>
              </a:solidFill>
              <a:latin typeface="Bookman Old Style" pitchFamily="18" charset="0"/>
              <a:cs typeface="Arial" pitchFamily="34" charset="0"/>
            </a:endParaRPr>
          </a:p>
        </p:txBody>
      </p:sp>
      <p:sp>
        <p:nvSpPr>
          <p:cNvPr id="21" name="Slide Number Placeholder 20"/>
          <p:cNvSpPr>
            <a:spLocks noGrp="1"/>
          </p:cNvSpPr>
          <p:nvPr>
            <p:ph type="sldNum" sz="quarter" idx="12"/>
          </p:nvPr>
        </p:nvSpPr>
        <p:spPr/>
        <p:txBody>
          <a:bodyPr/>
          <a:lstStyle/>
          <a:p>
            <a:fld id="{240D5ECE-8B49-45CD-BE81-EF81920D1969}" type="slidenum">
              <a:rPr lang="en-US" smtClean="0">
                <a:solidFill>
                  <a:schemeClr val="tx1"/>
                </a:solidFill>
              </a:rPr>
              <a:pPr/>
              <a:t>7</a:t>
            </a:fld>
            <a:endParaRPr lang="en-US" dirty="0">
              <a:solidFill>
                <a:schemeClr val="tx1"/>
              </a:solidFill>
            </a:endParaRPr>
          </a:p>
        </p:txBody>
      </p:sp>
      <p:sp>
        <p:nvSpPr>
          <p:cNvPr id="3" name="Flowchart: Alternate Process 2"/>
          <p:cNvSpPr/>
          <p:nvPr/>
        </p:nvSpPr>
        <p:spPr>
          <a:xfrm>
            <a:off x="685800" y="2590800"/>
            <a:ext cx="3505200" cy="2893266"/>
          </a:xfrm>
          <a:prstGeom prst="flowChartAlternateProcess">
            <a:avLst/>
          </a:prstGeom>
          <a:solidFill>
            <a:srgbClr val="7BC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66800" y="3070303"/>
            <a:ext cx="2562660" cy="1865126"/>
          </a:xfrm>
          <a:prstGeom prst="rect">
            <a:avLst/>
          </a:prstGeom>
          <a:noFill/>
        </p:spPr>
        <p:txBody>
          <a:bodyPr wrap="square" rtlCol="0">
            <a:spAutoFit/>
          </a:bodyPr>
          <a:lstStyle/>
          <a:p>
            <a:pPr algn="ctr">
              <a:lnSpc>
                <a:spcPct val="80000"/>
              </a:lnSpc>
            </a:pPr>
            <a:r>
              <a:rPr lang="en-US" sz="3200" b="1" spc="60" dirty="0">
                <a:solidFill>
                  <a:schemeClr val="bg1"/>
                </a:solidFill>
                <a:effectLst>
                  <a:outerShdw blurRad="50800" dist="25400" dir="5400000" algn="t" rotWithShape="0">
                    <a:prstClr val="black">
                      <a:alpha val="15000"/>
                    </a:prstClr>
                  </a:outerShdw>
                </a:effectLst>
                <a:latin typeface="Bookman Old Style" pitchFamily="18" charset="0"/>
              </a:rPr>
              <a:t>Quality of Data </a:t>
            </a:r>
            <a:endParaRPr lang="en-US" sz="3200" b="1" spc="60" dirty="0" smtClean="0">
              <a:solidFill>
                <a:schemeClr val="bg1"/>
              </a:solidFill>
              <a:effectLst>
                <a:outerShdw blurRad="50800" dist="25400" dir="5400000" algn="t" rotWithShape="0">
                  <a:prstClr val="black">
                    <a:alpha val="15000"/>
                  </a:prstClr>
                </a:outerShdw>
              </a:effectLst>
              <a:latin typeface="Bookman Old Style" pitchFamily="18" charset="0"/>
            </a:endParaRPr>
          </a:p>
          <a:p>
            <a:pPr algn="ctr">
              <a:lnSpc>
                <a:spcPct val="80000"/>
              </a:lnSpc>
            </a:pPr>
            <a:r>
              <a:rPr lang="en-US" sz="3200" b="1" spc="60" dirty="0" smtClean="0">
                <a:solidFill>
                  <a:schemeClr val="bg1"/>
                </a:solidFill>
                <a:effectLst>
                  <a:outerShdw blurRad="50800" dist="25400" dir="5400000" algn="t" rotWithShape="0">
                    <a:prstClr val="black">
                      <a:alpha val="15000"/>
                    </a:prstClr>
                  </a:outerShdw>
                </a:effectLst>
                <a:latin typeface="Bookman Old Style" pitchFamily="18" charset="0"/>
              </a:rPr>
              <a:t>= </a:t>
            </a:r>
          </a:p>
          <a:p>
            <a:pPr algn="ctr">
              <a:lnSpc>
                <a:spcPct val="80000"/>
              </a:lnSpc>
            </a:pPr>
            <a:r>
              <a:rPr lang="en-US" sz="2400" b="1" spc="60" dirty="0" smtClean="0">
                <a:solidFill>
                  <a:schemeClr val="bg1"/>
                </a:solidFill>
                <a:effectLst>
                  <a:outerShdw blurRad="50800" dist="25400" dir="5400000" algn="t" rotWithShape="0">
                    <a:prstClr val="black">
                      <a:alpha val="15000"/>
                    </a:prstClr>
                  </a:outerShdw>
                </a:effectLst>
                <a:latin typeface="Bookman Old Style" pitchFamily="18" charset="0"/>
              </a:rPr>
              <a:t>Accuracy </a:t>
            </a:r>
            <a:r>
              <a:rPr lang="en-US" sz="2400" b="1" spc="60" dirty="0">
                <a:solidFill>
                  <a:schemeClr val="bg1"/>
                </a:solidFill>
                <a:effectLst>
                  <a:outerShdw blurRad="50800" dist="25400" dir="5400000" algn="t" rotWithShape="0">
                    <a:prstClr val="black">
                      <a:alpha val="15000"/>
                    </a:prstClr>
                  </a:outerShdw>
                </a:effectLst>
                <a:latin typeface="Bookman Old Style" pitchFamily="18" charset="0"/>
              </a:rPr>
              <a:t>of your data</a:t>
            </a:r>
          </a:p>
        </p:txBody>
      </p:sp>
      <p:sp>
        <p:nvSpPr>
          <p:cNvPr id="20" name="Flowchart: Alternate Process 19"/>
          <p:cNvSpPr/>
          <p:nvPr/>
        </p:nvSpPr>
        <p:spPr>
          <a:xfrm>
            <a:off x="4800600" y="2590800"/>
            <a:ext cx="3505200" cy="2893266"/>
          </a:xfrm>
          <a:prstGeom prst="flowChartAlternateProcess">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800600" y="2935588"/>
            <a:ext cx="3505200" cy="2062103"/>
          </a:xfrm>
          <a:prstGeom prst="rect">
            <a:avLst/>
          </a:prstGeom>
          <a:noFill/>
        </p:spPr>
        <p:txBody>
          <a:bodyPr wrap="square" rtlCol="0">
            <a:spAutoFit/>
          </a:bodyPr>
          <a:lstStyle/>
          <a:p>
            <a:pPr algn="ctr">
              <a:lnSpc>
                <a:spcPct val="80000"/>
              </a:lnSpc>
            </a:pPr>
            <a:r>
              <a:rPr lang="en-US" sz="3200" b="1" spc="60" dirty="0">
                <a:solidFill>
                  <a:schemeClr val="bg1"/>
                </a:solidFill>
                <a:effectLst>
                  <a:outerShdw blurRad="50800" dist="25400" dir="5400000" algn="t" rotWithShape="0">
                    <a:prstClr val="black">
                      <a:alpha val="15000"/>
                    </a:prstClr>
                  </a:outerShdw>
                </a:effectLst>
                <a:latin typeface="Bookman Old Style" pitchFamily="18" charset="0"/>
              </a:rPr>
              <a:t>Quality of </a:t>
            </a:r>
            <a:r>
              <a:rPr lang="en-US" sz="3200" b="1" spc="60" dirty="0" smtClean="0">
                <a:solidFill>
                  <a:schemeClr val="bg1"/>
                </a:solidFill>
                <a:effectLst>
                  <a:outerShdw blurRad="50800" dist="25400" dir="5400000" algn="t" rotWithShape="0">
                    <a:prstClr val="black">
                      <a:alpha val="15000"/>
                    </a:prstClr>
                  </a:outerShdw>
                </a:effectLst>
                <a:latin typeface="Bookman Old Style" pitchFamily="18" charset="0"/>
              </a:rPr>
              <a:t>Care </a:t>
            </a:r>
          </a:p>
          <a:p>
            <a:pPr algn="ctr">
              <a:lnSpc>
                <a:spcPct val="80000"/>
              </a:lnSpc>
            </a:pPr>
            <a:r>
              <a:rPr lang="en-US" sz="3200" b="1" spc="60" dirty="0" smtClean="0">
                <a:solidFill>
                  <a:schemeClr val="bg1"/>
                </a:solidFill>
                <a:effectLst>
                  <a:outerShdw blurRad="50800" dist="25400" dir="5400000" algn="t" rotWithShape="0">
                    <a:prstClr val="black">
                      <a:alpha val="15000"/>
                    </a:prstClr>
                  </a:outerShdw>
                </a:effectLst>
                <a:latin typeface="Bookman Old Style" pitchFamily="18" charset="0"/>
              </a:rPr>
              <a:t>= </a:t>
            </a:r>
          </a:p>
          <a:p>
            <a:pPr algn="ctr">
              <a:lnSpc>
                <a:spcPct val="80000"/>
              </a:lnSpc>
            </a:pPr>
            <a:r>
              <a:rPr lang="en-US" sz="2400" b="1" spc="60" dirty="0" smtClean="0">
                <a:solidFill>
                  <a:schemeClr val="bg1"/>
                </a:solidFill>
                <a:effectLst>
                  <a:outerShdw blurRad="50800" dist="25400" dir="5400000" algn="t" rotWithShape="0">
                    <a:prstClr val="black">
                      <a:alpha val="15000"/>
                    </a:prstClr>
                  </a:outerShdw>
                </a:effectLst>
                <a:latin typeface="Bookman Old Style" pitchFamily="18" charset="0"/>
              </a:rPr>
              <a:t>What your program is doing compared to what it should be doing</a:t>
            </a:r>
            <a:endParaRPr lang="en-US" sz="2400" b="1" spc="60" dirty="0">
              <a:solidFill>
                <a:schemeClr val="bg1"/>
              </a:solidFill>
              <a:effectLst>
                <a:outerShdw blurRad="50800" dist="25400" dir="5400000" algn="t" rotWithShape="0">
                  <a:prstClr val="black">
                    <a:alpha val="15000"/>
                  </a:prstClr>
                </a:outerShdw>
              </a:effectLst>
              <a:latin typeface="Bookman Old Style" pitchFamily="18" charset="0"/>
            </a:endParaRPr>
          </a:p>
        </p:txBody>
      </p:sp>
    </p:spTree>
    <p:extLst>
      <p:ext uri="{BB962C8B-B14F-4D97-AF65-F5344CB8AC3E}">
        <p14:creationId xmlns:p14="http://schemas.microsoft.com/office/powerpoint/2010/main" val="18037840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1+#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1+#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0"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73820FCD-5F4C-4989-BE05-0A8208BCBC21}" type="slidenum">
              <a:rPr lang="en-US" smtClean="0">
                <a:solidFill>
                  <a:prstClr val="black"/>
                </a:solidFill>
              </a:rPr>
              <a:pPr/>
              <a:t>8</a:t>
            </a:fld>
            <a:endParaRPr lang="en-US" dirty="0">
              <a:solidFill>
                <a:prstClr val="black"/>
              </a:solidFill>
            </a:endParaRPr>
          </a:p>
        </p:txBody>
      </p:sp>
      <p:sp>
        <p:nvSpPr>
          <p:cNvPr id="4" name="Rectangle 3"/>
          <p:cNvSpPr/>
          <p:nvPr/>
        </p:nvSpPr>
        <p:spPr>
          <a:xfrm>
            <a:off x="2286000" y="2925786"/>
            <a:ext cx="4572000" cy="1006429"/>
          </a:xfrm>
          <a:prstGeom prst="rect">
            <a:avLst/>
          </a:prstGeom>
        </p:spPr>
        <p:txBody>
          <a:bodyPr>
            <a:spAutoFit/>
          </a:bodyPr>
          <a:lstStyle/>
          <a:p>
            <a:pPr marL="609600" indent="-609600">
              <a:spcBef>
                <a:spcPct val="15000"/>
              </a:spcBef>
            </a:pPr>
            <a:endParaRPr lang="en-US" dirty="0">
              <a:solidFill>
                <a:prstClr val="black"/>
              </a:solidFill>
            </a:endParaRPr>
          </a:p>
          <a:p>
            <a:pPr marL="609600" indent="-609600">
              <a:spcBef>
                <a:spcPct val="15000"/>
              </a:spcBef>
            </a:pPr>
            <a:endParaRPr lang="en-US" dirty="0">
              <a:solidFill>
                <a:prstClr val="black"/>
              </a:solidFill>
            </a:endParaRPr>
          </a:p>
          <a:p>
            <a:pPr marL="609600" indent="-609600">
              <a:spcBef>
                <a:spcPct val="15000"/>
              </a:spcBef>
            </a:pPr>
            <a:endParaRPr lang="en-US" dirty="0">
              <a:solidFill>
                <a:prstClr val="black"/>
              </a:solidFill>
            </a:endParaRPr>
          </a:p>
        </p:txBody>
      </p:sp>
      <p:sp>
        <p:nvSpPr>
          <p:cNvPr id="6" name="Rectangle 5"/>
          <p:cNvSpPr/>
          <p:nvPr/>
        </p:nvSpPr>
        <p:spPr>
          <a:xfrm>
            <a:off x="685800" y="457200"/>
            <a:ext cx="7848600" cy="707886"/>
          </a:xfrm>
          <a:prstGeom prst="rect">
            <a:avLst/>
          </a:prstGeom>
        </p:spPr>
        <p:txBody>
          <a:bodyPr wrap="square">
            <a:spAutoFit/>
          </a:bodyPr>
          <a:lstStyle/>
          <a:p>
            <a:pPr algn="ctr"/>
            <a:r>
              <a:rPr lang="en-US" sz="4000" b="1" dirty="0" smtClean="0">
                <a:solidFill>
                  <a:srgbClr val="FABE00"/>
                </a:solidFill>
                <a:latin typeface="Bookman Old Style" pitchFamily="18" charset="0"/>
              </a:rPr>
              <a:t>What’s Really Happening</a:t>
            </a:r>
            <a:endParaRPr lang="en-US" sz="4000" b="1" dirty="0">
              <a:solidFill>
                <a:srgbClr val="FABE00"/>
              </a:solidFill>
              <a:latin typeface="Bookman Old Style" pitchFamily="18" charset="0"/>
              <a:cs typeface="Arial" pitchFamily="34" charset="0"/>
            </a:endParaRPr>
          </a:p>
        </p:txBody>
      </p:sp>
      <p:sp>
        <p:nvSpPr>
          <p:cNvPr id="7" name="TextBox 6"/>
          <p:cNvSpPr txBox="1"/>
          <p:nvPr/>
        </p:nvSpPr>
        <p:spPr>
          <a:xfrm>
            <a:off x="228600" y="3647182"/>
            <a:ext cx="1905000" cy="1015663"/>
          </a:xfrm>
          <a:prstGeom prst="rect">
            <a:avLst/>
          </a:prstGeom>
          <a:noFill/>
        </p:spPr>
        <p:txBody>
          <a:bodyPr wrap="square" rtlCol="0">
            <a:spAutoFit/>
          </a:bodyPr>
          <a:lstStyle/>
          <a:p>
            <a:r>
              <a:rPr lang="en-US" sz="3200" dirty="0">
                <a:latin typeface="Bookman Old Style" pitchFamily="18" charset="0"/>
              </a:rPr>
              <a:t> </a:t>
            </a:r>
            <a:r>
              <a:rPr lang="en-US" sz="2800" u="sng" dirty="0">
                <a:latin typeface="Bookman Old Style" pitchFamily="18" charset="0"/>
              </a:rPr>
              <a:t>47 </a:t>
            </a:r>
            <a:r>
              <a:rPr lang="en-US" sz="2800" u="sng" dirty="0" smtClean="0">
                <a:latin typeface="Bookman Old Style" pitchFamily="18" charset="0"/>
              </a:rPr>
              <a:t>+ 40</a:t>
            </a:r>
            <a:endParaRPr lang="en-US" sz="2800" u="sng" dirty="0">
              <a:latin typeface="Bookman Old Style" pitchFamily="18" charset="0"/>
            </a:endParaRPr>
          </a:p>
          <a:p>
            <a:r>
              <a:rPr lang="en-US" sz="2800" dirty="0">
                <a:latin typeface="Bookman Old Style" pitchFamily="18" charset="0"/>
              </a:rPr>
              <a:t> </a:t>
            </a:r>
            <a:r>
              <a:rPr lang="en-US" sz="2800" dirty="0" smtClean="0">
                <a:latin typeface="Bookman Old Style" pitchFamily="18" charset="0"/>
              </a:rPr>
              <a:t>   100</a:t>
            </a:r>
            <a:endParaRPr lang="en-US" sz="2800" dirty="0">
              <a:latin typeface="Bookman Old Style"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543360494"/>
              </p:ext>
            </p:extLst>
          </p:nvPr>
        </p:nvGraphicFramePr>
        <p:xfrm>
          <a:off x="1636776" y="1380744"/>
          <a:ext cx="5943600" cy="2029805"/>
        </p:xfrm>
        <a:graphic>
          <a:graphicData uri="http://schemas.openxmlformats.org/drawingml/2006/table">
            <a:tbl>
              <a:tblPr firstRow="1" bandRow="1">
                <a:tableStyleId>{2D5ABB26-0587-4C30-8999-92F81FD0307C}</a:tableStyleId>
              </a:tblPr>
              <a:tblGrid>
                <a:gridCol w="4402666"/>
                <a:gridCol w="1540934"/>
              </a:tblGrid>
              <a:tr h="706807">
                <a:tc>
                  <a:txBody>
                    <a:bodyPr/>
                    <a:lstStyle/>
                    <a:p>
                      <a:r>
                        <a:rPr lang="en-US" sz="3200" b="1" u="none" dirty="0" smtClean="0">
                          <a:latin typeface="Bookman Old Style" pitchFamily="18" charset="0"/>
                        </a:rPr>
                        <a:t># of Clients</a:t>
                      </a:r>
                      <a:endParaRPr lang="en-US" sz="3200" b="1" u="none" baseline="0" dirty="0" smtClean="0">
                        <a:latin typeface="Bookman Old Style" pitchFamily="18" charset="0"/>
                      </a:endParaRPr>
                    </a:p>
                  </a:txBody>
                  <a:tcPr/>
                </a:tc>
                <a:tc>
                  <a:txBody>
                    <a:bodyPr/>
                    <a:lstStyle/>
                    <a:p>
                      <a:r>
                        <a:rPr lang="en-US" sz="3200" b="1" dirty="0" smtClean="0">
                          <a:latin typeface="Bookman Old Style" pitchFamily="18" charset="0"/>
                        </a:rPr>
                        <a:t>100</a:t>
                      </a:r>
                      <a:endParaRPr lang="en-US" sz="3200" b="1" dirty="0">
                        <a:latin typeface="Bookman Old Style" pitchFamily="18" charset="0"/>
                      </a:endParaRPr>
                    </a:p>
                  </a:txBody>
                  <a:tcPr/>
                </a:tc>
              </a:tr>
              <a:tr h="661499">
                <a:tc>
                  <a:txBody>
                    <a:bodyPr/>
                    <a:lstStyle/>
                    <a:p>
                      <a:r>
                        <a:rPr lang="en-US" sz="3200" dirty="0" smtClean="0">
                          <a:latin typeface="Bookman Old Style" pitchFamily="18" charset="0"/>
                        </a:rPr>
                        <a:t>     Internal</a:t>
                      </a:r>
                      <a:r>
                        <a:rPr lang="en-US" sz="3200" baseline="0" dirty="0" smtClean="0">
                          <a:latin typeface="Bookman Old Style" pitchFamily="18" charset="0"/>
                        </a:rPr>
                        <a:t> Labs</a:t>
                      </a:r>
                      <a:endParaRPr lang="en-US" sz="3200" dirty="0">
                        <a:latin typeface="Bookman Old Style" pitchFamily="18" charset="0"/>
                      </a:endParaRPr>
                    </a:p>
                  </a:txBody>
                  <a:tcPr/>
                </a:tc>
                <a:tc>
                  <a:txBody>
                    <a:bodyPr/>
                    <a:lstStyle/>
                    <a:p>
                      <a:r>
                        <a:rPr lang="en-US" sz="3200" dirty="0" smtClean="0">
                          <a:latin typeface="Bookman Old Style" pitchFamily="18" charset="0"/>
                        </a:rPr>
                        <a:t>47</a:t>
                      </a:r>
                      <a:endParaRPr lang="en-US" sz="3200" dirty="0">
                        <a:latin typeface="Bookman Old Style" pitchFamily="18" charset="0"/>
                      </a:endParaRPr>
                    </a:p>
                  </a:txBody>
                  <a:tcPr/>
                </a:tc>
              </a:tr>
              <a:tr h="661499">
                <a:tc>
                  <a:txBody>
                    <a:bodyPr/>
                    <a:lstStyle/>
                    <a:p>
                      <a:r>
                        <a:rPr lang="en-US" sz="3200" dirty="0" smtClean="0">
                          <a:latin typeface="Bookman Old Style" pitchFamily="18" charset="0"/>
                        </a:rPr>
                        <a:t>     External Labs</a:t>
                      </a:r>
                      <a:endParaRPr lang="en-US" sz="3200" dirty="0">
                        <a:latin typeface="Bookman Old Style" pitchFamily="18" charset="0"/>
                      </a:endParaRPr>
                    </a:p>
                  </a:txBody>
                  <a:tcPr/>
                </a:tc>
                <a:tc>
                  <a:txBody>
                    <a:bodyPr/>
                    <a:lstStyle/>
                    <a:p>
                      <a:r>
                        <a:rPr lang="en-US" sz="3200" dirty="0" smtClean="0">
                          <a:latin typeface="Bookman Old Style" pitchFamily="18" charset="0"/>
                        </a:rPr>
                        <a:t>40</a:t>
                      </a:r>
                      <a:endParaRPr lang="en-US" sz="3200" dirty="0">
                        <a:latin typeface="Bookman Old Style" pitchFamily="18" charset="0"/>
                      </a:endParaRPr>
                    </a:p>
                  </a:txBody>
                  <a:tcPr/>
                </a:tc>
              </a:tr>
            </a:tbl>
          </a:graphicData>
        </a:graphic>
      </p:graphicFrame>
      <p:sp>
        <p:nvSpPr>
          <p:cNvPr id="9" name="TextBox 8"/>
          <p:cNvSpPr txBox="1"/>
          <p:nvPr/>
        </p:nvSpPr>
        <p:spPr>
          <a:xfrm>
            <a:off x="2133600" y="3911025"/>
            <a:ext cx="7010400" cy="584775"/>
          </a:xfrm>
          <a:prstGeom prst="rect">
            <a:avLst/>
          </a:prstGeom>
          <a:noFill/>
        </p:spPr>
        <p:txBody>
          <a:bodyPr wrap="square" rtlCol="0">
            <a:spAutoFit/>
          </a:bodyPr>
          <a:lstStyle/>
          <a:p>
            <a:r>
              <a:rPr lang="en-US" sz="3200" dirty="0" smtClean="0">
                <a:latin typeface="Bookman Old Style" pitchFamily="18" charset="0"/>
              </a:rPr>
              <a:t>= </a:t>
            </a:r>
            <a:r>
              <a:rPr lang="en-US" sz="2800" dirty="0">
                <a:latin typeface="Bookman Old Style" pitchFamily="18" charset="0"/>
              </a:rPr>
              <a:t>87% of </a:t>
            </a:r>
            <a:r>
              <a:rPr lang="en-US" sz="2800" dirty="0" smtClean="0">
                <a:latin typeface="Bookman Old Style" pitchFamily="18" charset="0"/>
              </a:rPr>
              <a:t>clients </a:t>
            </a:r>
            <a:r>
              <a:rPr lang="en-US" sz="2800" dirty="0">
                <a:latin typeface="Bookman Old Style" pitchFamily="18" charset="0"/>
              </a:rPr>
              <a:t>with </a:t>
            </a:r>
            <a:r>
              <a:rPr lang="en-US" sz="2800" dirty="0" smtClean="0">
                <a:latin typeface="Bookman Old Style" pitchFamily="18" charset="0"/>
              </a:rPr>
              <a:t>viral load counts</a:t>
            </a:r>
            <a:endParaRPr lang="en-US" sz="2800" dirty="0">
              <a:solidFill>
                <a:prstClr val="black"/>
              </a:solidFill>
              <a:latin typeface="Bookman Old Style"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105962566"/>
              </p:ext>
            </p:extLst>
          </p:nvPr>
        </p:nvGraphicFramePr>
        <p:xfrm>
          <a:off x="1638300" y="1378212"/>
          <a:ext cx="5943600" cy="2075528"/>
        </p:xfrm>
        <a:graphic>
          <a:graphicData uri="http://schemas.openxmlformats.org/drawingml/2006/table">
            <a:tbl>
              <a:tblPr firstRow="1" bandRow="1">
                <a:tableStyleId>{2D5ABB26-0587-4C30-8999-92F81FD0307C}</a:tableStyleId>
              </a:tblPr>
              <a:tblGrid>
                <a:gridCol w="4402666"/>
                <a:gridCol w="1540934"/>
              </a:tblGrid>
              <a:tr h="722728">
                <a:tc>
                  <a:txBody>
                    <a:bodyPr/>
                    <a:lstStyle/>
                    <a:p>
                      <a:r>
                        <a:rPr lang="en-US" sz="2800" b="1" u="none" dirty="0" smtClean="0">
                          <a:latin typeface="Bookman Old Style" pitchFamily="18" charset="0"/>
                        </a:rPr>
                        <a:t># of Clients</a:t>
                      </a:r>
                      <a:endParaRPr lang="en-US" sz="2800" b="1" u="none" baseline="0" dirty="0" smtClean="0">
                        <a:latin typeface="Bookman Old Style" pitchFamily="18" charset="0"/>
                      </a:endParaRPr>
                    </a:p>
                  </a:txBody>
                  <a:tcPr/>
                </a:tc>
                <a:tc>
                  <a:txBody>
                    <a:bodyPr/>
                    <a:lstStyle/>
                    <a:p>
                      <a:r>
                        <a:rPr lang="en-US" sz="2800" b="1" dirty="0" smtClean="0">
                          <a:latin typeface="Bookman Old Style" pitchFamily="18" charset="0"/>
                        </a:rPr>
                        <a:t>100</a:t>
                      </a:r>
                      <a:endParaRPr lang="en-US" sz="2800" b="1" dirty="0">
                        <a:latin typeface="Bookman Old Style" pitchFamily="18" charset="0"/>
                      </a:endParaRPr>
                    </a:p>
                  </a:txBody>
                  <a:tcPr/>
                </a:tc>
              </a:tr>
              <a:tr h="676400">
                <a:tc>
                  <a:txBody>
                    <a:bodyPr/>
                    <a:lstStyle/>
                    <a:p>
                      <a:r>
                        <a:rPr lang="en-US" sz="2800" dirty="0" smtClean="0">
                          <a:latin typeface="Bookman Old Style" pitchFamily="18" charset="0"/>
                        </a:rPr>
                        <a:t>     Internal</a:t>
                      </a:r>
                      <a:r>
                        <a:rPr lang="en-US" sz="2800" baseline="0" dirty="0" smtClean="0">
                          <a:latin typeface="Bookman Old Style" pitchFamily="18" charset="0"/>
                        </a:rPr>
                        <a:t> Labs</a:t>
                      </a:r>
                      <a:endParaRPr lang="en-US" sz="2800" dirty="0">
                        <a:latin typeface="Bookman Old Style" pitchFamily="18" charset="0"/>
                      </a:endParaRPr>
                    </a:p>
                  </a:txBody>
                  <a:tcPr/>
                </a:tc>
                <a:tc>
                  <a:txBody>
                    <a:bodyPr/>
                    <a:lstStyle/>
                    <a:p>
                      <a:r>
                        <a:rPr lang="en-US" sz="2800" dirty="0" smtClean="0">
                          <a:latin typeface="Bookman Old Style" pitchFamily="18" charset="0"/>
                        </a:rPr>
                        <a:t>47</a:t>
                      </a:r>
                      <a:endParaRPr lang="en-US" sz="2800" dirty="0">
                        <a:latin typeface="Bookman Old Style" pitchFamily="18" charset="0"/>
                      </a:endParaRPr>
                    </a:p>
                  </a:txBody>
                  <a:tcPr/>
                </a:tc>
              </a:tr>
              <a:tr h="676400">
                <a:tc>
                  <a:txBody>
                    <a:bodyPr/>
                    <a:lstStyle/>
                    <a:p>
                      <a:r>
                        <a:rPr lang="en-US" sz="2800" dirty="0" smtClean="0">
                          <a:solidFill>
                            <a:srgbClr val="FF0000"/>
                          </a:solidFill>
                          <a:latin typeface="Bookman Old Style" pitchFamily="18" charset="0"/>
                        </a:rPr>
                        <a:t>     External Labs</a:t>
                      </a:r>
                      <a:endParaRPr lang="en-US" sz="2800" dirty="0">
                        <a:solidFill>
                          <a:srgbClr val="FF0000"/>
                        </a:solidFill>
                        <a:latin typeface="Bookman Old Style" pitchFamily="18" charset="0"/>
                      </a:endParaRPr>
                    </a:p>
                  </a:txBody>
                  <a:tcPr/>
                </a:tc>
                <a:tc>
                  <a:txBody>
                    <a:bodyPr/>
                    <a:lstStyle/>
                    <a:p>
                      <a:r>
                        <a:rPr lang="en-US" sz="2800" dirty="0" smtClean="0">
                          <a:solidFill>
                            <a:srgbClr val="FF0000"/>
                          </a:solidFill>
                          <a:latin typeface="Bookman Old Style" pitchFamily="18" charset="0"/>
                        </a:rPr>
                        <a:t>0</a:t>
                      </a:r>
                      <a:endParaRPr lang="en-US" sz="2800" dirty="0">
                        <a:solidFill>
                          <a:srgbClr val="FF0000"/>
                        </a:solidFill>
                        <a:latin typeface="Bookman Old Style" pitchFamily="18" charset="0"/>
                      </a:endParaRPr>
                    </a:p>
                  </a:txBody>
                  <a:tcPr/>
                </a:tc>
              </a:tr>
            </a:tbl>
          </a:graphicData>
        </a:graphic>
      </p:graphicFrame>
      <p:sp>
        <p:nvSpPr>
          <p:cNvPr id="11" name="TextBox 10"/>
          <p:cNvSpPr txBox="1"/>
          <p:nvPr/>
        </p:nvSpPr>
        <p:spPr>
          <a:xfrm>
            <a:off x="685800" y="3667410"/>
            <a:ext cx="1600200" cy="1077218"/>
          </a:xfrm>
          <a:prstGeom prst="rect">
            <a:avLst/>
          </a:prstGeom>
          <a:noFill/>
        </p:spPr>
        <p:txBody>
          <a:bodyPr wrap="square" rtlCol="0">
            <a:spAutoFit/>
          </a:bodyPr>
          <a:lstStyle/>
          <a:p>
            <a:r>
              <a:rPr lang="en-US" sz="3200" u="sng" dirty="0" smtClean="0">
                <a:solidFill>
                  <a:prstClr val="black"/>
                </a:solidFill>
                <a:latin typeface="Bookman Old Style" pitchFamily="18" charset="0"/>
              </a:rPr>
              <a:t>47+0   </a:t>
            </a:r>
          </a:p>
          <a:p>
            <a:r>
              <a:rPr lang="en-US" sz="3200" dirty="0" smtClean="0">
                <a:solidFill>
                  <a:prstClr val="black"/>
                </a:solidFill>
                <a:latin typeface="Bookman Old Style" pitchFamily="18" charset="0"/>
              </a:rPr>
              <a:t> 100</a:t>
            </a:r>
            <a:endParaRPr lang="en-US" sz="3200" dirty="0">
              <a:solidFill>
                <a:prstClr val="black"/>
              </a:solidFill>
              <a:latin typeface="Bookman Old Style" pitchFamily="18" charset="0"/>
            </a:endParaRPr>
          </a:p>
        </p:txBody>
      </p:sp>
      <p:sp>
        <p:nvSpPr>
          <p:cNvPr id="12" name="TextBox 11"/>
          <p:cNvSpPr txBox="1"/>
          <p:nvPr/>
        </p:nvSpPr>
        <p:spPr>
          <a:xfrm>
            <a:off x="2133600" y="3913631"/>
            <a:ext cx="7010400" cy="584775"/>
          </a:xfrm>
          <a:prstGeom prst="rect">
            <a:avLst/>
          </a:prstGeom>
          <a:noFill/>
        </p:spPr>
        <p:txBody>
          <a:bodyPr wrap="square" rtlCol="0">
            <a:spAutoFit/>
          </a:bodyPr>
          <a:lstStyle/>
          <a:p>
            <a:r>
              <a:rPr lang="en-US" sz="3200" dirty="0" smtClean="0">
                <a:solidFill>
                  <a:prstClr val="black"/>
                </a:solidFill>
                <a:latin typeface="Bookman Old Style" pitchFamily="18" charset="0"/>
              </a:rPr>
              <a:t>= </a:t>
            </a:r>
            <a:r>
              <a:rPr lang="en-US" sz="2800" dirty="0" smtClean="0">
                <a:solidFill>
                  <a:prstClr val="black"/>
                </a:solidFill>
                <a:latin typeface="Bookman Old Style" pitchFamily="18" charset="0"/>
              </a:rPr>
              <a:t>47</a:t>
            </a:r>
            <a:r>
              <a:rPr lang="en-US" sz="2800" dirty="0">
                <a:solidFill>
                  <a:prstClr val="black"/>
                </a:solidFill>
                <a:latin typeface="Bookman Old Style" pitchFamily="18" charset="0"/>
              </a:rPr>
              <a:t>% of </a:t>
            </a:r>
            <a:r>
              <a:rPr lang="en-US" sz="2800" dirty="0" smtClean="0">
                <a:solidFill>
                  <a:prstClr val="black"/>
                </a:solidFill>
                <a:latin typeface="Bookman Old Style" pitchFamily="18" charset="0"/>
              </a:rPr>
              <a:t>clients </a:t>
            </a:r>
            <a:r>
              <a:rPr lang="en-US" sz="2800" dirty="0">
                <a:solidFill>
                  <a:prstClr val="black"/>
                </a:solidFill>
                <a:latin typeface="Bookman Old Style" pitchFamily="18" charset="0"/>
              </a:rPr>
              <a:t>with </a:t>
            </a:r>
            <a:r>
              <a:rPr lang="en-US" sz="2800" dirty="0" smtClean="0">
                <a:solidFill>
                  <a:prstClr val="black"/>
                </a:solidFill>
                <a:latin typeface="Bookman Old Style" pitchFamily="18" charset="0"/>
              </a:rPr>
              <a:t>viral load counts</a:t>
            </a:r>
            <a:endParaRPr lang="en-US" sz="2800" dirty="0">
              <a:solidFill>
                <a:prstClr val="black"/>
              </a:solidFill>
              <a:latin typeface="Bookman Old Style" pitchFamily="18" charset="0"/>
            </a:endParaRPr>
          </a:p>
        </p:txBody>
      </p:sp>
      <p:sp>
        <p:nvSpPr>
          <p:cNvPr id="13" name="Rectangle 12"/>
          <p:cNvSpPr/>
          <p:nvPr/>
        </p:nvSpPr>
        <p:spPr>
          <a:xfrm>
            <a:off x="685800" y="457200"/>
            <a:ext cx="7848600" cy="707886"/>
          </a:xfrm>
          <a:prstGeom prst="rect">
            <a:avLst/>
          </a:prstGeom>
          <a:solidFill>
            <a:schemeClr val="bg1"/>
          </a:solidFill>
        </p:spPr>
        <p:txBody>
          <a:bodyPr wrap="square">
            <a:spAutoFit/>
          </a:bodyPr>
          <a:lstStyle/>
          <a:p>
            <a:pPr algn="ctr"/>
            <a:r>
              <a:rPr lang="en-US" sz="4000" b="1" dirty="0" smtClean="0">
                <a:solidFill>
                  <a:srgbClr val="FABE00"/>
                </a:solidFill>
                <a:latin typeface="Bookman Old Style" pitchFamily="18" charset="0"/>
              </a:rPr>
              <a:t>What HAB Sees</a:t>
            </a:r>
            <a:endParaRPr lang="en-US" sz="4000" b="1" dirty="0">
              <a:solidFill>
                <a:srgbClr val="FABE00"/>
              </a:solidFill>
              <a:latin typeface="Bookman Old Style" pitchFamily="18" charset="0"/>
              <a:cs typeface="Arial" pitchFamily="34" charset="0"/>
            </a:endParaRPr>
          </a:p>
        </p:txBody>
      </p:sp>
    </p:spTree>
    <p:extLst>
      <p:ext uri="{BB962C8B-B14F-4D97-AF65-F5344CB8AC3E}">
        <p14:creationId xmlns:p14="http://schemas.microsoft.com/office/powerpoint/2010/main" val="1377989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xit" presetSubtype="0" fill="hold" grpId="1" nodeType="with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P spid="11" grpId="0"/>
      <p:bldP spid="12"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763000" cy="1323439"/>
          </a:xfrm>
          <a:prstGeom prst="rect">
            <a:avLst/>
          </a:prstGeom>
        </p:spPr>
        <p:txBody>
          <a:bodyPr wrap="square">
            <a:spAutoFit/>
          </a:bodyPr>
          <a:lstStyle/>
          <a:p>
            <a:pPr algn="ctr"/>
            <a:r>
              <a:rPr lang="en-US" sz="4000" b="1" dirty="0" smtClean="0">
                <a:latin typeface="Bookman Old Style" pitchFamily="18" charset="0"/>
              </a:rPr>
              <a:t>Quality of </a:t>
            </a:r>
            <a:r>
              <a:rPr lang="en-US" sz="4000" b="1" dirty="0">
                <a:latin typeface="Bookman Old Style" pitchFamily="18" charset="0"/>
              </a:rPr>
              <a:t>D</a:t>
            </a:r>
            <a:r>
              <a:rPr lang="en-US" sz="4000" b="1" dirty="0" smtClean="0">
                <a:latin typeface="Bookman Old Style" pitchFamily="18" charset="0"/>
              </a:rPr>
              <a:t>ata versus </a:t>
            </a:r>
          </a:p>
          <a:p>
            <a:pPr algn="ctr"/>
            <a:r>
              <a:rPr lang="en-US" sz="4000" b="1" dirty="0" smtClean="0">
                <a:latin typeface="Bookman Old Style" pitchFamily="18" charset="0"/>
              </a:rPr>
              <a:t>Quality of </a:t>
            </a:r>
            <a:r>
              <a:rPr lang="en-US" sz="4000" b="1" dirty="0">
                <a:latin typeface="Bookman Old Style" pitchFamily="18" charset="0"/>
              </a:rPr>
              <a:t>C</a:t>
            </a:r>
            <a:r>
              <a:rPr lang="en-US" sz="4000" b="1" dirty="0" smtClean="0">
                <a:latin typeface="Bookman Old Style" pitchFamily="18" charset="0"/>
              </a:rPr>
              <a:t>are</a:t>
            </a:r>
            <a:endParaRPr lang="en-US" sz="4000" b="1" dirty="0">
              <a:solidFill>
                <a:schemeClr val="tx1">
                  <a:lumMod val="50000"/>
                  <a:lumOff val="50000"/>
                </a:schemeClr>
              </a:solidFill>
              <a:latin typeface="Bookman Old Style" pitchFamily="18" charset="0"/>
              <a:cs typeface="Arial" pitchFamily="34" charset="0"/>
            </a:endParaRPr>
          </a:p>
        </p:txBody>
      </p:sp>
      <p:sp>
        <p:nvSpPr>
          <p:cNvPr id="21" name="Slide Number Placeholder 20"/>
          <p:cNvSpPr>
            <a:spLocks noGrp="1"/>
          </p:cNvSpPr>
          <p:nvPr>
            <p:ph type="sldNum" sz="quarter" idx="12"/>
          </p:nvPr>
        </p:nvSpPr>
        <p:spPr/>
        <p:txBody>
          <a:bodyPr/>
          <a:lstStyle/>
          <a:p>
            <a:fld id="{240D5ECE-8B49-45CD-BE81-EF81920D1969}" type="slidenum">
              <a:rPr lang="en-US" smtClean="0">
                <a:solidFill>
                  <a:schemeClr val="tx1"/>
                </a:solidFill>
              </a:rPr>
              <a:pPr/>
              <a:t>9</a:t>
            </a:fld>
            <a:endParaRPr lang="en-US" dirty="0">
              <a:solidFill>
                <a:schemeClr val="tx1"/>
              </a:solidFill>
            </a:endParaRPr>
          </a:p>
        </p:txBody>
      </p:sp>
      <p:sp>
        <p:nvSpPr>
          <p:cNvPr id="3" name="Flowchart: Alternate Process 2"/>
          <p:cNvSpPr/>
          <p:nvPr/>
        </p:nvSpPr>
        <p:spPr>
          <a:xfrm>
            <a:off x="685800" y="2590800"/>
            <a:ext cx="3505200" cy="2893266"/>
          </a:xfrm>
          <a:prstGeom prst="flowChartAlternateProcess">
            <a:avLst/>
          </a:prstGeom>
          <a:solidFill>
            <a:srgbClr val="7BC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66800" y="2714390"/>
            <a:ext cx="2562660" cy="2776145"/>
          </a:xfrm>
          <a:prstGeom prst="rect">
            <a:avLst/>
          </a:prstGeom>
          <a:noFill/>
        </p:spPr>
        <p:txBody>
          <a:bodyPr wrap="square" rtlCol="0">
            <a:spAutoFit/>
          </a:bodyPr>
          <a:lstStyle/>
          <a:p>
            <a:pPr algn="ctr">
              <a:lnSpc>
                <a:spcPct val="80000"/>
              </a:lnSpc>
            </a:pPr>
            <a:r>
              <a:rPr lang="en-US" sz="3200" b="1" spc="60" dirty="0" smtClean="0">
                <a:solidFill>
                  <a:schemeClr val="bg1"/>
                </a:solidFill>
                <a:effectLst>
                  <a:outerShdw blurRad="50800" dist="25400" dir="5400000" algn="t" rotWithShape="0">
                    <a:prstClr val="black">
                      <a:alpha val="15000"/>
                    </a:prstClr>
                  </a:outerShdw>
                </a:effectLst>
                <a:latin typeface="Bookman Old Style" pitchFamily="18" charset="0"/>
              </a:rPr>
              <a:t>Data Quality Issue</a:t>
            </a:r>
          </a:p>
          <a:p>
            <a:pPr algn="ctr">
              <a:lnSpc>
                <a:spcPct val="80000"/>
              </a:lnSpc>
            </a:pPr>
            <a:r>
              <a:rPr lang="en-US" sz="3200" b="1" spc="60" dirty="0" smtClean="0">
                <a:solidFill>
                  <a:schemeClr val="bg1"/>
                </a:solidFill>
                <a:effectLst>
                  <a:outerShdw blurRad="50800" dist="25400" dir="5400000" algn="t" rotWithShape="0">
                    <a:prstClr val="black">
                      <a:alpha val="15000"/>
                    </a:prstClr>
                  </a:outerShdw>
                </a:effectLst>
                <a:latin typeface="Bookman Old Style" pitchFamily="18" charset="0"/>
              </a:rPr>
              <a:t>= </a:t>
            </a:r>
          </a:p>
          <a:p>
            <a:pPr algn="ctr"/>
            <a:r>
              <a:rPr lang="en-US" sz="2400" b="1" dirty="0" smtClean="0">
                <a:solidFill>
                  <a:schemeClr val="bg1"/>
                </a:solidFill>
                <a:latin typeface="Bookman Old Style" pitchFamily="18" charset="0"/>
              </a:rPr>
              <a:t>40% </a:t>
            </a:r>
            <a:r>
              <a:rPr lang="en-US" sz="2400" b="1" dirty="0">
                <a:solidFill>
                  <a:schemeClr val="bg1"/>
                </a:solidFill>
                <a:latin typeface="Bookman Old Style" pitchFamily="18" charset="0"/>
              </a:rPr>
              <a:t>of clients </a:t>
            </a:r>
            <a:r>
              <a:rPr lang="en-US" sz="2400" b="1" dirty="0" smtClean="0">
                <a:solidFill>
                  <a:schemeClr val="bg1"/>
                </a:solidFill>
                <a:latin typeface="Bookman Old Style" pitchFamily="18" charset="0"/>
              </a:rPr>
              <a:t>without lab records</a:t>
            </a:r>
            <a:endParaRPr lang="en-US" sz="2400" b="1" dirty="0">
              <a:solidFill>
                <a:schemeClr val="bg1"/>
              </a:solidFill>
              <a:latin typeface="Bookman Old Style" pitchFamily="18" charset="0"/>
            </a:endParaRPr>
          </a:p>
        </p:txBody>
      </p:sp>
      <p:sp>
        <p:nvSpPr>
          <p:cNvPr id="20" name="Flowchart: Alternate Process 19"/>
          <p:cNvSpPr/>
          <p:nvPr/>
        </p:nvSpPr>
        <p:spPr>
          <a:xfrm>
            <a:off x="4800600" y="2590800"/>
            <a:ext cx="3505200" cy="2893266"/>
          </a:xfrm>
          <a:prstGeom prst="flowChartAlternateProcess">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800600" y="2935588"/>
            <a:ext cx="3505200" cy="2012859"/>
          </a:xfrm>
          <a:prstGeom prst="rect">
            <a:avLst/>
          </a:prstGeom>
          <a:noFill/>
        </p:spPr>
        <p:txBody>
          <a:bodyPr wrap="square" rtlCol="0">
            <a:spAutoFit/>
          </a:bodyPr>
          <a:lstStyle/>
          <a:p>
            <a:pPr algn="ctr">
              <a:lnSpc>
                <a:spcPct val="80000"/>
              </a:lnSpc>
            </a:pPr>
            <a:r>
              <a:rPr lang="en-US" sz="3200" b="1" spc="60" dirty="0" smtClean="0">
                <a:solidFill>
                  <a:schemeClr val="bg1"/>
                </a:solidFill>
                <a:effectLst>
                  <a:outerShdw blurRad="50800" dist="25400" dir="5400000" algn="t" rotWithShape="0">
                    <a:prstClr val="black">
                      <a:alpha val="15000"/>
                    </a:prstClr>
                  </a:outerShdw>
                </a:effectLst>
                <a:latin typeface="Bookman Old Style" pitchFamily="18" charset="0"/>
              </a:rPr>
              <a:t>Program Quality Issue</a:t>
            </a:r>
          </a:p>
          <a:p>
            <a:pPr algn="ctr">
              <a:lnSpc>
                <a:spcPct val="80000"/>
              </a:lnSpc>
            </a:pPr>
            <a:r>
              <a:rPr lang="en-US" sz="3200" b="1" spc="60" dirty="0" smtClean="0">
                <a:solidFill>
                  <a:schemeClr val="bg1"/>
                </a:solidFill>
                <a:effectLst>
                  <a:outerShdw blurRad="50800" dist="25400" dir="5400000" algn="t" rotWithShape="0">
                    <a:prstClr val="black">
                      <a:alpha val="15000"/>
                    </a:prstClr>
                  </a:outerShdw>
                </a:effectLst>
                <a:latin typeface="Bookman Old Style" pitchFamily="18" charset="0"/>
              </a:rPr>
              <a:t>= </a:t>
            </a:r>
          </a:p>
          <a:p>
            <a:pPr algn="ctr"/>
            <a:r>
              <a:rPr lang="en-US" sz="2400" b="1" dirty="0" smtClean="0">
                <a:solidFill>
                  <a:schemeClr val="bg1"/>
                </a:solidFill>
                <a:latin typeface="Bookman Old Style" pitchFamily="18" charset="0"/>
              </a:rPr>
              <a:t>13% </a:t>
            </a:r>
            <a:r>
              <a:rPr lang="en-US" sz="2400" b="1" dirty="0">
                <a:solidFill>
                  <a:schemeClr val="bg1"/>
                </a:solidFill>
                <a:latin typeface="Bookman Old Style" pitchFamily="18" charset="0"/>
              </a:rPr>
              <a:t>of clients </a:t>
            </a:r>
            <a:r>
              <a:rPr lang="en-US" sz="2400" b="1" dirty="0" smtClean="0">
                <a:solidFill>
                  <a:schemeClr val="bg1"/>
                </a:solidFill>
                <a:latin typeface="Bookman Old Style" pitchFamily="18" charset="0"/>
              </a:rPr>
              <a:t>without labs</a:t>
            </a:r>
            <a:endParaRPr lang="en-US" sz="2400" b="1" dirty="0">
              <a:solidFill>
                <a:schemeClr val="bg1"/>
              </a:solidFill>
              <a:latin typeface="Bookman Old Style" pitchFamily="18" charset="0"/>
            </a:endParaRPr>
          </a:p>
        </p:txBody>
      </p:sp>
    </p:spTree>
    <p:extLst>
      <p:ext uri="{BB962C8B-B14F-4D97-AF65-F5344CB8AC3E}">
        <p14:creationId xmlns:p14="http://schemas.microsoft.com/office/powerpoint/2010/main" val="1199175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1+#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1+#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0" grpId="0" animBg="1"/>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1764</Words>
  <Application>Microsoft Office PowerPoint</Application>
  <PresentationFormat>On-screen Show (4:3)</PresentationFormat>
  <Paragraphs>183</Paragraphs>
  <Slides>14</Slides>
  <Notes>14</Notes>
  <HiddenSlides>0</HiddenSlides>
  <MMClips>0</MMClips>
  <ScaleCrop>false</ScaleCrop>
  <HeadingPairs>
    <vt:vector size="4" baseType="variant">
      <vt:variant>
        <vt:lpstr>Theme</vt:lpstr>
      </vt:variant>
      <vt:variant>
        <vt:i4>5</vt:i4>
      </vt:variant>
      <vt:variant>
        <vt:lpstr>Slide Titles</vt:lpstr>
      </vt:variant>
      <vt:variant>
        <vt:i4>14</vt:i4>
      </vt:variant>
    </vt:vector>
  </HeadingPairs>
  <TitlesOfParts>
    <vt:vector size="19" baseType="lpstr">
      <vt:lpstr>Office Theme</vt:lpstr>
      <vt:lpstr>1_Office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2011-09-28T20:36:43Z</dcterms:created>
  <dcterms:modified xsi:type="dcterms:W3CDTF">2016-02-25T17:32:35Z</dcterms:modified>
</cp:coreProperties>
</file>