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9" r:id="rId2"/>
    <p:sldId id="258" r:id="rId3"/>
    <p:sldId id="259" r:id="rId4"/>
    <p:sldId id="289" r:id="rId5"/>
    <p:sldId id="280" r:id="rId6"/>
    <p:sldId id="288" r:id="rId7"/>
    <p:sldId id="287" r:id="rId8"/>
    <p:sldId id="283" r:id="rId9"/>
    <p:sldId id="269" r:id="rId10"/>
    <p:sldId id="270" r:id="rId11"/>
    <p:sldId id="261" r:id="rId12"/>
    <p:sldId id="290" r:id="rId13"/>
    <p:sldId id="266" r:id="rId14"/>
    <p:sldId id="267" r:id="rId15"/>
    <p:sldId id="271" r:id="rId16"/>
    <p:sldId id="272" r:id="rId17"/>
    <p:sldId id="291" r:id="rId18"/>
    <p:sldId id="273"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Hurley" initials="BH" lastIdx="7" clrIdx="0">
    <p:extLst>
      <p:ext uri="{19B8F6BF-5375-455C-9EA6-DF929625EA0E}">
        <p15:presenceInfo xmlns:p15="http://schemas.microsoft.com/office/powerpoint/2012/main" xmlns="" userId="Beth Hurley" providerId="None"/>
      </p:ext>
    </p:extLst>
  </p:cmAuthor>
  <p:cmAuthor id="2" name="Debbie Isenberg" initials="DI" lastIdx="23" clrIdx="1">
    <p:extLst>
      <p:ext uri="{19B8F6BF-5375-455C-9EA6-DF929625EA0E}">
        <p15:presenceInfo xmlns:p15="http://schemas.microsoft.com/office/powerpoint/2012/main" xmlns="" userId="Debbie Isenberg" providerId="None"/>
      </p:ext>
    </p:extLst>
  </p:cmAuthor>
  <p:cmAuthor id="3" name="Dawn Middleton" initials="DM" lastIdx="12" clrIdx="2">
    <p:extLst>
      <p:ext uri="{19B8F6BF-5375-455C-9EA6-DF929625EA0E}">
        <p15:presenceInfo xmlns:p15="http://schemas.microsoft.com/office/powerpoint/2012/main" xmlns="" userId="S-1-5-21-4279309491-1542354423-3447273139-1136" providerId="AD"/>
      </p:ext>
    </p:extLst>
  </p:cmAuthor>
  <p:cmAuthor id="4" name="BHurley" initials="B"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B23"/>
    <a:srgbClr val="163E6E"/>
    <a:srgbClr val="C0F660"/>
    <a:srgbClr val="D7E86E"/>
    <a:srgbClr val="88EA26"/>
    <a:srgbClr val="55ED72"/>
    <a:srgbClr val="27DD70"/>
    <a:srgbClr val="429AC2"/>
    <a:srgbClr val="31D4B6"/>
    <a:srgbClr val="31D4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9" autoAdjust="0"/>
    <p:restoredTop sz="69037" autoAdjust="0"/>
  </p:normalViewPr>
  <p:slideViewPr>
    <p:cSldViewPr>
      <p:cViewPr varScale="1">
        <p:scale>
          <a:sx n="77" d="100"/>
          <a:sy n="77" d="100"/>
        </p:scale>
        <p:origin x="-2272"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29583-984F-4BF2-8C74-DF0B41BEDF53}" type="doc">
      <dgm:prSet loTypeId="urn:microsoft.com/office/officeart/2005/8/layout/hProcess7#1" loCatId="process" qsTypeId="urn:microsoft.com/office/officeart/2005/8/quickstyle/simple4" qsCatId="simple" csTypeId="urn:microsoft.com/office/officeart/2005/8/colors/colorful4" csCatId="colorful" phldr="1"/>
      <dgm:spPr/>
      <dgm:t>
        <a:bodyPr/>
        <a:lstStyle/>
        <a:p>
          <a:endParaRPr lang="en-US"/>
        </a:p>
      </dgm:t>
    </dgm:pt>
    <dgm:pt modelId="{A7A4B80D-46AE-46E2-9554-9BE87FBCC545}">
      <dgm:prSet phldrT="[Text]"/>
      <dgm:spPr/>
      <dgm:t>
        <a:bodyPr/>
        <a:lstStyle/>
        <a:p>
          <a:r>
            <a:rPr lang="en-US" dirty="0" smtClean="0"/>
            <a:t>Purchasers</a:t>
          </a:r>
          <a:endParaRPr lang="en-US" dirty="0"/>
        </a:p>
      </dgm:t>
    </dgm:pt>
    <dgm:pt modelId="{E0CC264E-9C8E-4452-9B45-8BCDD8FB64AF}" type="parTrans" cxnId="{79509B6B-C165-42F4-A32E-5993DC2CC958}">
      <dgm:prSet/>
      <dgm:spPr/>
      <dgm:t>
        <a:bodyPr/>
        <a:lstStyle/>
        <a:p>
          <a:endParaRPr lang="en-US"/>
        </a:p>
      </dgm:t>
    </dgm:pt>
    <dgm:pt modelId="{4BBEE75E-643B-4644-997B-FF587AA2D6A9}" type="sibTrans" cxnId="{79509B6B-C165-42F4-A32E-5993DC2CC958}">
      <dgm:prSet/>
      <dgm:spPr/>
      <dgm:t>
        <a:bodyPr/>
        <a:lstStyle/>
        <a:p>
          <a:endParaRPr lang="en-US"/>
        </a:p>
      </dgm:t>
    </dgm:pt>
    <dgm:pt modelId="{475F00AB-BCE3-4AAC-AA67-5E787AF944B1}">
      <dgm:prSet phldrT="[Text]"/>
      <dgm:spPr/>
      <dgm:t>
        <a:bodyPr/>
        <a:lstStyle/>
        <a:p>
          <a:r>
            <a:rPr lang="en-US" dirty="0" smtClean="0"/>
            <a:t>Government</a:t>
          </a:r>
        </a:p>
        <a:p>
          <a:r>
            <a:rPr lang="en-US" dirty="0" smtClean="0"/>
            <a:t>Employers</a:t>
          </a:r>
        </a:p>
        <a:p>
          <a:r>
            <a:rPr lang="en-US" dirty="0" smtClean="0"/>
            <a:t>Trade,  Business, Other  Associations</a:t>
          </a:r>
        </a:p>
        <a:p>
          <a:r>
            <a:rPr lang="en-US" dirty="0" smtClean="0"/>
            <a:t>Individuals</a:t>
          </a:r>
          <a:endParaRPr lang="en-US" dirty="0"/>
        </a:p>
      </dgm:t>
    </dgm:pt>
    <dgm:pt modelId="{4F3B700F-7289-4589-8A24-3D19B14C514C}" type="parTrans" cxnId="{416C7ACE-1EF1-4524-B57C-B508119913C5}">
      <dgm:prSet/>
      <dgm:spPr/>
      <dgm:t>
        <a:bodyPr/>
        <a:lstStyle/>
        <a:p>
          <a:endParaRPr lang="en-US"/>
        </a:p>
      </dgm:t>
    </dgm:pt>
    <dgm:pt modelId="{846D8167-8461-43CF-A0E8-49AB45CCCDFB}" type="sibTrans" cxnId="{416C7ACE-1EF1-4524-B57C-B508119913C5}">
      <dgm:prSet/>
      <dgm:spPr/>
      <dgm:t>
        <a:bodyPr/>
        <a:lstStyle/>
        <a:p>
          <a:endParaRPr lang="en-US"/>
        </a:p>
      </dgm:t>
    </dgm:pt>
    <dgm:pt modelId="{D7031947-8BD9-4A60-9773-9652ECBF848F}">
      <dgm:prSet phldrT="[Text]"/>
      <dgm:spPr/>
      <dgm:t>
        <a:bodyPr/>
        <a:lstStyle/>
        <a:p>
          <a:r>
            <a:rPr lang="en-US" dirty="0" smtClean="0"/>
            <a:t>Health Insurers</a:t>
          </a:r>
          <a:endParaRPr lang="en-US" dirty="0"/>
        </a:p>
      </dgm:t>
    </dgm:pt>
    <dgm:pt modelId="{431CA9CA-958C-41DB-94ED-10017CD3C443}" type="parTrans" cxnId="{BFCB8620-3C9B-43F4-B7A6-044CF106FB7C}">
      <dgm:prSet/>
      <dgm:spPr/>
      <dgm:t>
        <a:bodyPr/>
        <a:lstStyle/>
        <a:p>
          <a:endParaRPr lang="en-US"/>
        </a:p>
      </dgm:t>
    </dgm:pt>
    <dgm:pt modelId="{E4611586-EFF0-4B81-B03D-358A9A94045E}" type="sibTrans" cxnId="{BFCB8620-3C9B-43F4-B7A6-044CF106FB7C}">
      <dgm:prSet/>
      <dgm:spPr/>
      <dgm:t>
        <a:bodyPr/>
        <a:lstStyle/>
        <a:p>
          <a:endParaRPr lang="en-US"/>
        </a:p>
      </dgm:t>
    </dgm:pt>
    <dgm:pt modelId="{A56E678A-A7A8-47CC-B13D-2269BE7BBFDC}">
      <dgm:prSet phldrT="[Text]"/>
      <dgm:spPr/>
      <dgm:t>
        <a:bodyPr/>
        <a:lstStyle/>
        <a:p>
          <a:r>
            <a:rPr lang="en-US" dirty="0" smtClean="0"/>
            <a:t>Government</a:t>
          </a:r>
        </a:p>
        <a:p>
          <a:r>
            <a:rPr lang="en-US" dirty="0" smtClean="0"/>
            <a:t> Employer-Sponsored</a:t>
          </a:r>
        </a:p>
        <a:p>
          <a:r>
            <a:rPr lang="en-US" dirty="0" smtClean="0"/>
            <a:t>Commercial</a:t>
          </a:r>
          <a:endParaRPr lang="en-US" dirty="0"/>
        </a:p>
      </dgm:t>
    </dgm:pt>
    <dgm:pt modelId="{65F19699-DAB8-445C-8A39-78DA0DAE366B}" type="parTrans" cxnId="{77F039BE-469A-4A10-9728-E1C69AC83D92}">
      <dgm:prSet/>
      <dgm:spPr/>
      <dgm:t>
        <a:bodyPr/>
        <a:lstStyle/>
        <a:p>
          <a:endParaRPr lang="en-US"/>
        </a:p>
      </dgm:t>
    </dgm:pt>
    <dgm:pt modelId="{8D90BDA6-B47F-4C27-8036-A791922F87D7}" type="sibTrans" cxnId="{77F039BE-469A-4A10-9728-E1C69AC83D92}">
      <dgm:prSet/>
      <dgm:spPr/>
      <dgm:t>
        <a:bodyPr/>
        <a:lstStyle/>
        <a:p>
          <a:endParaRPr lang="en-US"/>
        </a:p>
      </dgm:t>
    </dgm:pt>
    <dgm:pt modelId="{76B31E64-23FD-4AFF-8F7E-D78E7B39E4DE}">
      <dgm:prSet phldrT="[Text]" custT="1"/>
      <dgm:spPr>
        <a:solidFill>
          <a:schemeClr val="accent1">
            <a:lumMod val="75000"/>
          </a:schemeClr>
        </a:solidFill>
      </dgm:spPr>
      <dgm:t>
        <a:bodyPr/>
        <a:lstStyle/>
        <a:p>
          <a:r>
            <a:rPr lang="en-US" sz="2800" dirty="0" smtClean="0"/>
            <a:t>Providers</a:t>
          </a:r>
          <a:endParaRPr lang="en-US" sz="2800" dirty="0"/>
        </a:p>
      </dgm:t>
    </dgm:pt>
    <dgm:pt modelId="{BE54385B-4FF9-4080-86ED-4D9EA88982F5}" type="parTrans" cxnId="{C55DACA6-814B-4EFD-AD8B-13F9BE027BEF}">
      <dgm:prSet/>
      <dgm:spPr/>
      <dgm:t>
        <a:bodyPr/>
        <a:lstStyle/>
        <a:p>
          <a:endParaRPr lang="en-US"/>
        </a:p>
      </dgm:t>
    </dgm:pt>
    <dgm:pt modelId="{96C3EF49-0841-48E2-9CFA-6C16A25782FF}" type="sibTrans" cxnId="{C55DACA6-814B-4EFD-AD8B-13F9BE027BEF}">
      <dgm:prSet/>
      <dgm:spPr/>
      <dgm:t>
        <a:bodyPr/>
        <a:lstStyle/>
        <a:p>
          <a:endParaRPr lang="en-US"/>
        </a:p>
      </dgm:t>
    </dgm:pt>
    <dgm:pt modelId="{248E2B39-99F8-432C-A9A0-8AD18B9916AF}">
      <dgm:prSet phldrT="[Text]" custT="1"/>
      <dgm:spPr/>
      <dgm:t>
        <a:bodyPr/>
        <a:lstStyle/>
        <a:p>
          <a:r>
            <a:rPr lang="en-US" sz="2400" dirty="0" smtClean="0"/>
            <a:t>Hospitals </a:t>
          </a:r>
        </a:p>
        <a:p>
          <a:r>
            <a:rPr lang="en-US" sz="2400" dirty="0" smtClean="0"/>
            <a:t>Physician Groups</a:t>
          </a:r>
        </a:p>
        <a:p>
          <a:r>
            <a:rPr lang="en-US" sz="2400" dirty="0" smtClean="0"/>
            <a:t>Health centers</a:t>
          </a:r>
        </a:p>
        <a:p>
          <a:r>
            <a:rPr lang="en-US" sz="2400" dirty="0" smtClean="0"/>
            <a:t>Health Departments</a:t>
          </a:r>
        </a:p>
        <a:p>
          <a:r>
            <a:rPr lang="en-US" sz="2400" dirty="0" smtClean="0"/>
            <a:t>Integrated Health Systems</a:t>
          </a:r>
        </a:p>
        <a:p>
          <a:r>
            <a:rPr lang="en-US" sz="2400" dirty="0" smtClean="0"/>
            <a:t>Accountable Care  Orgs </a:t>
          </a:r>
        </a:p>
        <a:p>
          <a:r>
            <a:rPr lang="en-US" sz="2400" dirty="0" smtClean="0"/>
            <a:t>Other Models</a:t>
          </a:r>
          <a:endParaRPr lang="en-US" sz="2400" dirty="0"/>
        </a:p>
      </dgm:t>
    </dgm:pt>
    <dgm:pt modelId="{26A7F6DD-0F74-4CF5-8FDB-4C56EF5734DA}" type="parTrans" cxnId="{5AC740CD-AF60-4F86-9430-79A2EEB8106E}">
      <dgm:prSet/>
      <dgm:spPr/>
      <dgm:t>
        <a:bodyPr/>
        <a:lstStyle/>
        <a:p>
          <a:endParaRPr lang="en-US"/>
        </a:p>
      </dgm:t>
    </dgm:pt>
    <dgm:pt modelId="{57A4721F-3ABB-40CA-9CD9-228D1F21002A}" type="sibTrans" cxnId="{5AC740CD-AF60-4F86-9430-79A2EEB8106E}">
      <dgm:prSet/>
      <dgm:spPr/>
      <dgm:t>
        <a:bodyPr/>
        <a:lstStyle/>
        <a:p>
          <a:endParaRPr lang="en-US"/>
        </a:p>
      </dgm:t>
    </dgm:pt>
    <dgm:pt modelId="{4B62E280-AAB1-458E-9CBD-90668277CD4C}" type="pres">
      <dgm:prSet presAssocID="{02E29583-984F-4BF2-8C74-DF0B41BEDF53}" presName="Name0" presStyleCnt="0">
        <dgm:presLayoutVars>
          <dgm:dir/>
          <dgm:animLvl val="lvl"/>
          <dgm:resizeHandles val="exact"/>
        </dgm:presLayoutVars>
      </dgm:prSet>
      <dgm:spPr/>
      <dgm:t>
        <a:bodyPr/>
        <a:lstStyle/>
        <a:p>
          <a:endParaRPr lang="en-US"/>
        </a:p>
      </dgm:t>
    </dgm:pt>
    <dgm:pt modelId="{EE86D05A-6BA9-4963-8C55-449981B0C7FD}" type="pres">
      <dgm:prSet presAssocID="{A7A4B80D-46AE-46E2-9554-9BE87FBCC545}" presName="compositeNode" presStyleCnt="0">
        <dgm:presLayoutVars>
          <dgm:bulletEnabled val="1"/>
        </dgm:presLayoutVars>
      </dgm:prSet>
      <dgm:spPr/>
    </dgm:pt>
    <dgm:pt modelId="{19A5EF12-FA59-454C-B2A1-A6D8FE25EE60}" type="pres">
      <dgm:prSet presAssocID="{A7A4B80D-46AE-46E2-9554-9BE87FBCC545}" presName="bgRect" presStyleLbl="node1" presStyleIdx="0" presStyleCnt="3"/>
      <dgm:spPr/>
      <dgm:t>
        <a:bodyPr/>
        <a:lstStyle/>
        <a:p>
          <a:endParaRPr lang="en-US"/>
        </a:p>
      </dgm:t>
    </dgm:pt>
    <dgm:pt modelId="{65016B2D-F80D-4FB8-A6FE-35E75B596E0C}" type="pres">
      <dgm:prSet presAssocID="{A7A4B80D-46AE-46E2-9554-9BE87FBCC545}" presName="parentNode" presStyleLbl="node1" presStyleIdx="0" presStyleCnt="3">
        <dgm:presLayoutVars>
          <dgm:chMax val="0"/>
          <dgm:bulletEnabled val="1"/>
        </dgm:presLayoutVars>
      </dgm:prSet>
      <dgm:spPr/>
      <dgm:t>
        <a:bodyPr/>
        <a:lstStyle/>
        <a:p>
          <a:endParaRPr lang="en-US"/>
        </a:p>
      </dgm:t>
    </dgm:pt>
    <dgm:pt modelId="{FE662834-9713-4403-A090-820CF499E521}" type="pres">
      <dgm:prSet presAssocID="{A7A4B80D-46AE-46E2-9554-9BE87FBCC545}" presName="childNode" presStyleLbl="node1" presStyleIdx="0" presStyleCnt="3">
        <dgm:presLayoutVars>
          <dgm:bulletEnabled val="1"/>
        </dgm:presLayoutVars>
      </dgm:prSet>
      <dgm:spPr/>
      <dgm:t>
        <a:bodyPr/>
        <a:lstStyle/>
        <a:p>
          <a:endParaRPr lang="en-US"/>
        </a:p>
      </dgm:t>
    </dgm:pt>
    <dgm:pt modelId="{80DA66EE-8F21-4532-9213-CED154F0C2E4}" type="pres">
      <dgm:prSet presAssocID="{4BBEE75E-643B-4644-997B-FF587AA2D6A9}" presName="hSp" presStyleCnt="0"/>
      <dgm:spPr/>
    </dgm:pt>
    <dgm:pt modelId="{97B9DA09-D837-43C7-A8D2-5715263B10CD}" type="pres">
      <dgm:prSet presAssocID="{4BBEE75E-643B-4644-997B-FF587AA2D6A9}" presName="vProcSp" presStyleCnt="0"/>
      <dgm:spPr/>
    </dgm:pt>
    <dgm:pt modelId="{21C54D12-450F-4D8D-B589-87D16EC19A63}" type="pres">
      <dgm:prSet presAssocID="{4BBEE75E-643B-4644-997B-FF587AA2D6A9}" presName="vSp1" presStyleCnt="0"/>
      <dgm:spPr/>
    </dgm:pt>
    <dgm:pt modelId="{C3C80A2C-4C56-4AE4-9AFF-242A480B89B1}" type="pres">
      <dgm:prSet presAssocID="{4BBEE75E-643B-4644-997B-FF587AA2D6A9}" presName="simulatedConn" presStyleLbl="solidFgAcc1" presStyleIdx="0" presStyleCnt="2"/>
      <dgm:spPr>
        <a:solidFill>
          <a:srgbClr val="FFFF00"/>
        </a:solidFill>
        <a:ln>
          <a:solidFill>
            <a:srgbClr val="FFFF00"/>
          </a:solidFill>
        </a:ln>
      </dgm:spPr>
    </dgm:pt>
    <dgm:pt modelId="{F184504D-9E54-4639-8A6E-6FCD379BE3F6}" type="pres">
      <dgm:prSet presAssocID="{4BBEE75E-643B-4644-997B-FF587AA2D6A9}" presName="vSp2" presStyleCnt="0"/>
      <dgm:spPr/>
    </dgm:pt>
    <dgm:pt modelId="{3DC0C089-7BB0-46A6-A493-7AA79590590E}" type="pres">
      <dgm:prSet presAssocID="{4BBEE75E-643B-4644-997B-FF587AA2D6A9}" presName="sibTrans" presStyleCnt="0"/>
      <dgm:spPr/>
    </dgm:pt>
    <dgm:pt modelId="{2F6F5A45-B95A-43F0-8917-E8B55BEC79B0}" type="pres">
      <dgm:prSet presAssocID="{D7031947-8BD9-4A60-9773-9652ECBF848F}" presName="compositeNode" presStyleCnt="0">
        <dgm:presLayoutVars>
          <dgm:bulletEnabled val="1"/>
        </dgm:presLayoutVars>
      </dgm:prSet>
      <dgm:spPr/>
    </dgm:pt>
    <dgm:pt modelId="{3B61BD3E-5CD6-4792-9A60-61E43F75DD71}" type="pres">
      <dgm:prSet presAssocID="{D7031947-8BD9-4A60-9773-9652ECBF848F}" presName="bgRect" presStyleLbl="node1" presStyleIdx="1" presStyleCnt="3"/>
      <dgm:spPr/>
      <dgm:t>
        <a:bodyPr/>
        <a:lstStyle/>
        <a:p>
          <a:endParaRPr lang="en-US"/>
        </a:p>
      </dgm:t>
    </dgm:pt>
    <dgm:pt modelId="{4E6A2814-9C0D-424E-BA11-4C3FF8B75E9C}" type="pres">
      <dgm:prSet presAssocID="{D7031947-8BD9-4A60-9773-9652ECBF848F}" presName="parentNode" presStyleLbl="node1" presStyleIdx="1" presStyleCnt="3">
        <dgm:presLayoutVars>
          <dgm:chMax val="0"/>
          <dgm:bulletEnabled val="1"/>
        </dgm:presLayoutVars>
      </dgm:prSet>
      <dgm:spPr/>
      <dgm:t>
        <a:bodyPr/>
        <a:lstStyle/>
        <a:p>
          <a:endParaRPr lang="en-US"/>
        </a:p>
      </dgm:t>
    </dgm:pt>
    <dgm:pt modelId="{483912B4-A09F-4C56-80E4-78EFD3D63674}" type="pres">
      <dgm:prSet presAssocID="{D7031947-8BD9-4A60-9773-9652ECBF848F}" presName="childNode" presStyleLbl="node1" presStyleIdx="1" presStyleCnt="3">
        <dgm:presLayoutVars>
          <dgm:bulletEnabled val="1"/>
        </dgm:presLayoutVars>
      </dgm:prSet>
      <dgm:spPr/>
      <dgm:t>
        <a:bodyPr/>
        <a:lstStyle/>
        <a:p>
          <a:endParaRPr lang="en-US"/>
        </a:p>
      </dgm:t>
    </dgm:pt>
    <dgm:pt modelId="{5A422A1D-49A8-4073-8260-17BEE86D2E39}" type="pres">
      <dgm:prSet presAssocID="{E4611586-EFF0-4B81-B03D-358A9A94045E}" presName="hSp" presStyleCnt="0"/>
      <dgm:spPr/>
    </dgm:pt>
    <dgm:pt modelId="{E67AD9CB-02CF-4F2F-9959-B35742A0667F}" type="pres">
      <dgm:prSet presAssocID="{E4611586-EFF0-4B81-B03D-358A9A94045E}" presName="vProcSp" presStyleCnt="0"/>
      <dgm:spPr/>
    </dgm:pt>
    <dgm:pt modelId="{332AC7CB-F446-46A7-B370-04E7EFA753FA}" type="pres">
      <dgm:prSet presAssocID="{E4611586-EFF0-4B81-B03D-358A9A94045E}" presName="vSp1" presStyleCnt="0"/>
      <dgm:spPr/>
    </dgm:pt>
    <dgm:pt modelId="{9D9FC57B-C788-4009-B920-C2B9332C60E3}" type="pres">
      <dgm:prSet presAssocID="{E4611586-EFF0-4B81-B03D-358A9A94045E}" presName="simulatedConn" presStyleLbl="solidFgAcc1" presStyleIdx="1" presStyleCnt="2"/>
      <dgm:spPr>
        <a:solidFill>
          <a:srgbClr val="FFFF00"/>
        </a:solidFill>
        <a:ln>
          <a:solidFill>
            <a:srgbClr val="FFFF00"/>
          </a:solidFill>
        </a:ln>
      </dgm:spPr>
    </dgm:pt>
    <dgm:pt modelId="{1C223C97-0F42-48B5-8B7C-CF87D9425D9D}" type="pres">
      <dgm:prSet presAssocID="{E4611586-EFF0-4B81-B03D-358A9A94045E}" presName="vSp2" presStyleCnt="0"/>
      <dgm:spPr/>
    </dgm:pt>
    <dgm:pt modelId="{CB911141-5117-417E-91CF-AC8D0956AF80}" type="pres">
      <dgm:prSet presAssocID="{E4611586-EFF0-4B81-B03D-358A9A94045E}" presName="sibTrans" presStyleCnt="0"/>
      <dgm:spPr/>
    </dgm:pt>
    <dgm:pt modelId="{BDAB27D5-75AF-4147-BB75-713B0A63F197}" type="pres">
      <dgm:prSet presAssocID="{76B31E64-23FD-4AFF-8F7E-D78E7B39E4DE}" presName="compositeNode" presStyleCnt="0">
        <dgm:presLayoutVars>
          <dgm:bulletEnabled val="1"/>
        </dgm:presLayoutVars>
      </dgm:prSet>
      <dgm:spPr/>
    </dgm:pt>
    <dgm:pt modelId="{28ECC5AB-65D1-44D1-A1C8-EEF5F1C710F6}" type="pres">
      <dgm:prSet presAssocID="{76B31E64-23FD-4AFF-8F7E-D78E7B39E4DE}" presName="bgRect" presStyleLbl="node1" presStyleIdx="2" presStyleCnt="3" custScaleX="88569" custScaleY="147977"/>
      <dgm:spPr/>
      <dgm:t>
        <a:bodyPr/>
        <a:lstStyle/>
        <a:p>
          <a:endParaRPr lang="en-US"/>
        </a:p>
      </dgm:t>
    </dgm:pt>
    <dgm:pt modelId="{A935030C-A69E-4C95-97E6-D3A277CDA256}" type="pres">
      <dgm:prSet presAssocID="{76B31E64-23FD-4AFF-8F7E-D78E7B39E4DE}" presName="parentNode" presStyleLbl="node1" presStyleIdx="2" presStyleCnt="3">
        <dgm:presLayoutVars>
          <dgm:chMax val="0"/>
          <dgm:bulletEnabled val="1"/>
        </dgm:presLayoutVars>
      </dgm:prSet>
      <dgm:spPr/>
      <dgm:t>
        <a:bodyPr/>
        <a:lstStyle/>
        <a:p>
          <a:endParaRPr lang="en-US"/>
        </a:p>
      </dgm:t>
    </dgm:pt>
    <dgm:pt modelId="{9A766833-898A-4BA5-9E3B-FBE4D4F705A4}" type="pres">
      <dgm:prSet presAssocID="{76B31E64-23FD-4AFF-8F7E-D78E7B39E4DE}" presName="childNode" presStyleLbl="node1" presStyleIdx="2" presStyleCnt="3">
        <dgm:presLayoutVars>
          <dgm:bulletEnabled val="1"/>
        </dgm:presLayoutVars>
      </dgm:prSet>
      <dgm:spPr/>
      <dgm:t>
        <a:bodyPr/>
        <a:lstStyle/>
        <a:p>
          <a:endParaRPr lang="en-US"/>
        </a:p>
      </dgm:t>
    </dgm:pt>
  </dgm:ptLst>
  <dgm:cxnLst>
    <dgm:cxn modelId="{69D049EA-D263-4725-B09B-3CA036088C82}" type="presOf" srcId="{A7A4B80D-46AE-46E2-9554-9BE87FBCC545}" destId="{19A5EF12-FA59-454C-B2A1-A6D8FE25EE60}" srcOrd="0" destOrd="0" presId="urn:microsoft.com/office/officeart/2005/8/layout/hProcess7#1"/>
    <dgm:cxn modelId="{7C42BDB6-0851-492C-A102-9F44CD908559}" type="presOf" srcId="{A56E678A-A7A8-47CC-B13D-2269BE7BBFDC}" destId="{483912B4-A09F-4C56-80E4-78EFD3D63674}" srcOrd="0" destOrd="0" presId="urn:microsoft.com/office/officeart/2005/8/layout/hProcess7#1"/>
    <dgm:cxn modelId="{EEE14374-FAFD-478E-90A6-DB48AEEA4A08}" type="presOf" srcId="{76B31E64-23FD-4AFF-8F7E-D78E7B39E4DE}" destId="{28ECC5AB-65D1-44D1-A1C8-EEF5F1C710F6}" srcOrd="0" destOrd="0" presId="urn:microsoft.com/office/officeart/2005/8/layout/hProcess7#1"/>
    <dgm:cxn modelId="{44DD300F-7EE1-494A-9716-6A202C1ABD64}" type="presOf" srcId="{D7031947-8BD9-4A60-9773-9652ECBF848F}" destId="{4E6A2814-9C0D-424E-BA11-4C3FF8B75E9C}" srcOrd="1" destOrd="0" presId="urn:microsoft.com/office/officeart/2005/8/layout/hProcess7#1"/>
    <dgm:cxn modelId="{56D68327-4229-4FAE-AAD0-CA90C1DC8ACC}" type="presOf" srcId="{A7A4B80D-46AE-46E2-9554-9BE87FBCC545}" destId="{65016B2D-F80D-4FB8-A6FE-35E75B596E0C}" srcOrd="1" destOrd="0" presId="urn:microsoft.com/office/officeart/2005/8/layout/hProcess7#1"/>
    <dgm:cxn modelId="{4EE10925-1AAE-4FDE-B89D-CEF9F1AB0C12}" type="presOf" srcId="{248E2B39-99F8-432C-A9A0-8AD18B9916AF}" destId="{9A766833-898A-4BA5-9E3B-FBE4D4F705A4}" srcOrd="0" destOrd="0" presId="urn:microsoft.com/office/officeart/2005/8/layout/hProcess7#1"/>
    <dgm:cxn modelId="{BFCB8620-3C9B-43F4-B7A6-044CF106FB7C}" srcId="{02E29583-984F-4BF2-8C74-DF0B41BEDF53}" destId="{D7031947-8BD9-4A60-9773-9652ECBF848F}" srcOrd="1" destOrd="0" parTransId="{431CA9CA-958C-41DB-94ED-10017CD3C443}" sibTransId="{E4611586-EFF0-4B81-B03D-358A9A94045E}"/>
    <dgm:cxn modelId="{43B90079-DFE2-4232-8CD0-E77674137121}" type="presOf" srcId="{D7031947-8BD9-4A60-9773-9652ECBF848F}" destId="{3B61BD3E-5CD6-4792-9A60-61E43F75DD71}" srcOrd="0" destOrd="0" presId="urn:microsoft.com/office/officeart/2005/8/layout/hProcess7#1"/>
    <dgm:cxn modelId="{A78D6F7A-E181-4697-8B60-6517FC6440E8}" type="presOf" srcId="{76B31E64-23FD-4AFF-8F7E-D78E7B39E4DE}" destId="{A935030C-A69E-4C95-97E6-D3A277CDA256}" srcOrd="1" destOrd="0" presId="urn:microsoft.com/office/officeart/2005/8/layout/hProcess7#1"/>
    <dgm:cxn modelId="{C55DACA6-814B-4EFD-AD8B-13F9BE027BEF}" srcId="{02E29583-984F-4BF2-8C74-DF0B41BEDF53}" destId="{76B31E64-23FD-4AFF-8F7E-D78E7B39E4DE}" srcOrd="2" destOrd="0" parTransId="{BE54385B-4FF9-4080-86ED-4D9EA88982F5}" sibTransId="{96C3EF49-0841-48E2-9CFA-6C16A25782FF}"/>
    <dgm:cxn modelId="{416C7ACE-1EF1-4524-B57C-B508119913C5}" srcId="{A7A4B80D-46AE-46E2-9554-9BE87FBCC545}" destId="{475F00AB-BCE3-4AAC-AA67-5E787AF944B1}" srcOrd="0" destOrd="0" parTransId="{4F3B700F-7289-4589-8A24-3D19B14C514C}" sibTransId="{846D8167-8461-43CF-A0E8-49AB45CCCDFB}"/>
    <dgm:cxn modelId="{77F039BE-469A-4A10-9728-E1C69AC83D92}" srcId="{D7031947-8BD9-4A60-9773-9652ECBF848F}" destId="{A56E678A-A7A8-47CC-B13D-2269BE7BBFDC}" srcOrd="0" destOrd="0" parTransId="{65F19699-DAB8-445C-8A39-78DA0DAE366B}" sibTransId="{8D90BDA6-B47F-4C27-8036-A791922F87D7}"/>
    <dgm:cxn modelId="{5AC740CD-AF60-4F86-9430-79A2EEB8106E}" srcId="{76B31E64-23FD-4AFF-8F7E-D78E7B39E4DE}" destId="{248E2B39-99F8-432C-A9A0-8AD18B9916AF}" srcOrd="0" destOrd="0" parTransId="{26A7F6DD-0F74-4CF5-8FDB-4C56EF5734DA}" sibTransId="{57A4721F-3ABB-40CA-9CD9-228D1F21002A}"/>
    <dgm:cxn modelId="{79509B6B-C165-42F4-A32E-5993DC2CC958}" srcId="{02E29583-984F-4BF2-8C74-DF0B41BEDF53}" destId="{A7A4B80D-46AE-46E2-9554-9BE87FBCC545}" srcOrd="0" destOrd="0" parTransId="{E0CC264E-9C8E-4452-9B45-8BCDD8FB64AF}" sibTransId="{4BBEE75E-643B-4644-997B-FF587AA2D6A9}"/>
    <dgm:cxn modelId="{0DAB41BF-16BB-4B63-B9EF-4A6BC7982EE9}" type="presOf" srcId="{475F00AB-BCE3-4AAC-AA67-5E787AF944B1}" destId="{FE662834-9713-4403-A090-820CF499E521}" srcOrd="0" destOrd="0" presId="urn:microsoft.com/office/officeart/2005/8/layout/hProcess7#1"/>
    <dgm:cxn modelId="{D9FFC265-8F64-4C23-BF37-29D240F28321}" type="presOf" srcId="{02E29583-984F-4BF2-8C74-DF0B41BEDF53}" destId="{4B62E280-AAB1-458E-9CBD-90668277CD4C}" srcOrd="0" destOrd="0" presId="urn:microsoft.com/office/officeart/2005/8/layout/hProcess7#1"/>
    <dgm:cxn modelId="{6B994013-BE23-4603-920D-BBB50CF6BA5E}" type="presParOf" srcId="{4B62E280-AAB1-458E-9CBD-90668277CD4C}" destId="{EE86D05A-6BA9-4963-8C55-449981B0C7FD}" srcOrd="0" destOrd="0" presId="urn:microsoft.com/office/officeart/2005/8/layout/hProcess7#1"/>
    <dgm:cxn modelId="{BC6F6BFE-1161-4B68-9A6D-D9BEC6BC484A}" type="presParOf" srcId="{EE86D05A-6BA9-4963-8C55-449981B0C7FD}" destId="{19A5EF12-FA59-454C-B2A1-A6D8FE25EE60}" srcOrd="0" destOrd="0" presId="urn:microsoft.com/office/officeart/2005/8/layout/hProcess7#1"/>
    <dgm:cxn modelId="{486B5474-B5EF-47B3-8DAE-1DB0CE1FF597}" type="presParOf" srcId="{EE86D05A-6BA9-4963-8C55-449981B0C7FD}" destId="{65016B2D-F80D-4FB8-A6FE-35E75B596E0C}" srcOrd="1" destOrd="0" presId="urn:microsoft.com/office/officeart/2005/8/layout/hProcess7#1"/>
    <dgm:cxn modelId="{8759AE20-86B0-44F5-80C5-97B9345A30A2}" type="presParOf" srcId="{EE86D05A-6BA9-4963-8C55-449981B0C7FD}" destId="{FE662834-9713-4403-A090-820CF499E521}" srcOrd="2" destOrd="0" presId="urn:microsoft.com/office/officeart/2005/8/layout/hProcess7#1"/>
    <dgm:cxn modelId="{566D24DB-F020-480A-BDDD-F56739805C8E}" type="presParOf" srcId="{4B62E280-AAB1-458E-9CBD-90668277CD4C}" destId="{80DA66EE-8F21-4532-9213-CED154F0C2E4}" srcOrd="1" destOrd="0" presId="urn:microsoft.com/office/officeart/2005/8/layout/hProcess7#1"/>
    <dgm:cxn modelId="{94316BCB-986C-4FC8-BBF0-C1AEF93E05B4}" type="presParOf" srcId="{4B62E280-AAB1-458E-9CBD-90668277CD4C}" destId="{97B9DA09-D837-43C7-A8D2-5715263B10CD}" srcOrd="2" destOrd="0" presId="urn:microsoft.com/office/officeart/2005/8/layout/hProcess7#1"/>
    <dgm:cxn modelId="{236A5DCB-5FD0-4C8A-8474-528A5530E8CC}" type="presParOf" srcId="{97B9DA09-D837-43C7-A8D2-5715263B10CD}" destId="{21C54D12-450F-4D8D-B589-87D16EC19A63}" srcOrd="0" destOrd="0" presId="urn:microsoft.com/office/officeart/2005/8/layout/hProcess7#1"/>
    <dgm:cxn modelId="{6AF56928-F713-4DE5-BBE3-B9C69EE12B98}" type="presParOf" srcId="{97B9DA09-D837-43C7-A8D2-5715263B10CD}" destId="{C3C80A2C-4C56-4AE4-9AFF-242A480B89B1}" srcOrd="1" destOrd="0" presId="urn:microsoft.com/office/officeart/2005/8/layout/hProcess7#1"/>
    <dgm:cxn modelId="{AFCBB55F-A49A-4A37-B9D5-B5013E2A96E1}" type="presParOf" srcId="{97B9DA09-D837-43C7-A8D2-5715263B10CD}" destId="{F184504D-9E54-4639-8A6E-6FCD379BE3F6}" srcOrd="2" destOrd="0" presId="urn:microsoft.com/office/officeart/2005/8/layout/hProcess7#1"/>
    <dgm:cxn modelId="{362F82B7-0029-471C-98D3-60ABEC4CC330}" type="presParOf" srcId="{4B62E280-AAB1-458E-9CBD-90668277CD4C}" destId="{3DC0C089-7BB0-46A6-A493-7AA79590590E}" srcOrd="3" destOrd="0" presId="urn:microsoft.com/office/officeart/2005/8/layout/hProcess7#1"/>
    <dgm:cxn modelId="{15329BD9-8A97-4C99-B228-680B94677D57}" type="presParOf" srcId="{4B62E280-AAB1-458E-9CBD-90668277CD4C}" destId="{2F6F5A45-B95A-43F0-8917-E8B55BEC79B0}" srcOrd="4" destOrd="0" presId="urn:microsoft.com/office/officeart/2005/8/layout/hProcess7#1"/>
    <dgm:cxn modelId="{B4BB7D15-5D9C-46E8-B4D9-44582EB79D1B}" type="presParOf" srcId="{2F6F5A45-B95A-43F0-8917-E8B55BEC79B0}" destId="{3B61BD3E-5CD6-4792-9A60-61E43F75DD71}" srcOrd="0" destOrd="0" presId="urn:microsoft.com/office/officeart/2005/8/layout/hProcess7#1"/>
    <dgm:cxn modelId="{EF6AD321-E564-40A1-91AA-324DDF9FA077}" type="presParOf" srcId="{2F6F5A45-B95A-43F0-8917-E8B55BEC79B0}" destId="{4E6A2814-9C0D-424E-BA11-4C3FF8B75E9C}" srcOrd="1" destOrd="0" presId="urn:microsoft.com/office/officeart/2005/8/layout/hProcess7#1"/>
    <dgm:cxn modelId="{3CCDE59D-3C91-471E-933E-B17D012D32AD}" type="presParOf" srcId="{2F6F5A45-B95A-43F0-8917-E8B55BEC79B0}" destId="{483912B4-A09F-4C56-80E4-78EFD3D63674}" srcOrd="2" destOrd="0" presId="urn:microsoft.com/office/officeart/2005/8/layout/hProcess7#1"/>
    <dgm:cxn modelId="{1669F138-C7B6-4879-A3DB-ACCA2169D695}" type="presParOf" srcId="{4B62E280-AAB1-458E-9CBD-90668277CD4C}" destId="{5A422A1D-49A8-4073-8260-17BEE86D2E39}" srcOrd="5" destOrd="0" presId="urn:microsoft.com/office/officeart/2005/8/layout/hProcess7#1"/>
    <dgm:cxn modelId="{494B1626-1AB1-49E8-9A10-0AEB13294B6E}" type="presParOf" srcId="{4B62E280-AAB1-458E-9CBD-90668277CD4C}" destId="{E67AD9CB-02CF-4F2F-9959-B35742A0667F}" srcOrd="6" destOrd="0" presId="urn:microsoft.com/office/officeart/2005/8/layout/hProcess7#1"/>
    <dgm:cxn modelId="{CAEE40B8-12BE-437B-8C73-7F6C1F172092}" type="presParOf" srcId="{E67AD9CB-02CF-4F2F-9959-B35742A0667F}" destId="{332AC7CB-F446-46A7-B370-04E7EFA753FA}" srcOrd="0" destOrd="0" presId="urn:microsoft.com/office/officeart/2005/8/layout/hProcess7#1"/>
    <dgm:cxn modelId="{4CA0B08A-9EE0-4F3B-A9C5-2D65799C8D77}" type="presParOf" srcId="{E67AD9CB-02CF-4F2F-9959-B35742A0667F}" destId="{9D9FC57B-C788-4009-B920-C2B9332C60E3}" srcOrd="1" destOrd="0" presId="urn:microsoft.com/office/officeart/2005/8/layout/hProcess7#1"/>
    <dgm:cxn modelId="{F80DBBC2-26DD-4790-A7B3-D2A60D8ACF2B}" type="presParOf" srcId="{E67AD9CB-02CF-4F2F-9959-B35742A0667F}" destId="{1C223C97-0F42-48B5-8B7C-CF87D9425D9D}" srcOrd="2" destOrd="0" presId="urn:microsoft.com/office/officeart/2005/8/layout/hProcess7#1"/>
    <dgm:cxn modelId="{28549C0C-1318-4510-8742-B0944CDAFBB3}" type="presParOf" srcId="{4B62E280-AAB1-458E-9CBD-90668277CD4C}" destId="{CB911141-5117-417E-91CF-AC8D0956AF80}" srcOrd="7" destOrd="0" presId="urn:microsoft.com/office/officeart/2005/8/layout/hProcess7#1"/>
    <dgm:cxn modelId="{12F887A8-8775-4106-BCFD-722C02A74D3F}" type="presParOf" srcId="{4B62E280-AAB1-458E-9CBD-90668277CD4C}" destId="{BDAB27D5-75AF-4147-BB75-713B0A63F197}" srcOrd="8" destOrd="0" presId="urn:microsoft.com/office/officeart/2005/8/layout/hProcess7#1"/>
    <dgm:cxn modelId="{3E131CA9-2906-4C7D-84DE-8CF662607D5F}" type="presParOf" srcId="{BDAB27D5-75AF-4147-BB75-713B0A63F197}" destId="{28ECC5AB-65D1-44D1-A1C8-EEF5F1C710F6}" srcOrd="0" destOrd="0" presId="urn:microsoft.com/office/officeart/2005/8/layout/hProcess7#1"/>
    <dgm:cxn modelId="{A159DB9D-C57B-44EE-8C4A-000E2890FEA3}" type="presParOf" srcId="{BDAB27D5-75AF-4147-BB75-713B0A63F197}" destId="{A935030C-A69E-4C95-97E6-D3A277CDA256}" srcOrd="1" destOrd="0" presId="urn:microsoft.com/office/officeart/2005/8/layout/hProcess7#1"/>
    <dgm:cxn modelId="{CD8D29D7-9753-478A-9643-D690DA4ACF92}" type="presParOf" srcId="{BDAB27D5-75AF-4147-BB75-713B0A63F197}" destId="{9A766833-898A-4BA5-9E3B-FBE4D4F705A4}"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DC4FF9-FC98-4294-92E7-A84885701E53}" type="doc">
      <dgm:prSet loTypeId="urn:microsoft.com/office/officeart/2005/8/layout/radial2" loCatId="relationship" qsTypeId="urn:microsoft.com/office/officeart/2005/8/quickstyle/3d1" qsCatId="3D" csTypeId="urn:microsoft.com/office/officeart/2005/8/colors/colorful4" csCatId="colorful" phldr="1"/>
      <dgm:spPr/>
      <dgm:t>
        <a:bodyPr/>
        <a:lstStyle/>
        <a:p>
          <a:endParaRPr lang="en-US"/>
        </a:p>
      </dgm:t>
    </dgm:pt>
    <dgm:pt modelId="{B3597435-6566-40B2-A160-84B0B5C994F1}">
      <dgm:prSet phldrT="[Text]"/>
      <dgm:spPr>
        <a:solidFill>
          <a:srgbClr val="00B050"/>
        </a:solidFill>
      </dgm:spPr>
      <dgm:t>
        <a:bodyPr/>
        <a:lstStyle/>
        <a:p>
          <a:r>
            <a:rPr lang="en-US" b="1" dirty="0" smtClean="0"/>
            <a:t>FFS</a:t>
          </a:r>
          <a:endParaRPr lang="en-US" b="1" dirty="0"/>
        </a:p>
      </dgm:t>
    </dgm:pt>
    <dgm:pt modelId="{CF0E3F63-FA15-44CD-958F-E75911982FE4}" type="parTrans" cxnId="{60A6985C-4FEE-46E6-8E5F-63ECC266313C}">
      <dgm:prSet/>
      <dgm:spPr/>
      <dgm:t>
        <a:bodyPr/>
        <a:lstStyle/>
        <a:p>
          <a:endParaRPr lang="en-US"/>
        </a:p>
      </dgm:t>
    </dgm:pt>
    <dgm:pt modelId="{50F267D6-8A6F-4561-95CB-F93128E9138E}" type="sibTrans" cxnId="{60A6985C-4FEE-46E6-8E5F-63ECC266313C}">
      <dgm:prSet/>
      <dgm:spPr/>
      <dgm:t>
        <a:bodyPr/>
        <a:lstStyle/>
        <a:p>
          <a:endParaRPr lang="en-US"/>
        </a:p>
      </dgm:t>
    </dgm:pt>
    <dgm:pt modelId="{B5A71AC0-5F37-43DE-856B-2E3AEB62054C}">
      <dgm:prSet phldrT="[Text]" custT="1"/>
      <dgm:spPr/>
      <dgm:t>
        <a:bodyPr/>
        <a:lstStyle/>
        <a:p>
          <a:pPr marL="182563" indent="-11113" algn="r"/>
          <a:r>
            <a:rPr lang="en-US" sz="2000" b="1" dirty="0" smtClean="0">
              <a:solidFill>
                <a:srgbClr val="00B050"/>
              </a:solidFill>
            </a:rPr>
            <a:t>Provider organizations</a:t>
          </a:r>
          <a:endParaRPr lang="en-US" sz="2000" b="1" dirty="0">
            <a:solidFill>
              <a:srgbClr val="00B050"/>
            </a:solidFill>
          </a:endParaRPr>
        </a:p>
      </dgm:t>
    </dgm:pt>
    <dgm:pt modelId="{BD381478-28DE-418F-B5B1-27103E5753C1}" type="parTrans" cxnId="{1826EFAA-3B4D-41CE-949E-749255ECFDC0}">
      <dgm:prSet/>
      <dgm:spPr/>
      <dgm:t>
        <a:bodyPr/>
        <a:lstStyle/>
        <a:p>
          <a:endParaRPr lang="en-US"/>
        </a:p>
      </dgm:t>
    </dgm:pt>
    <dgm:pt modelId="{19B08508-7CC6-4387-B0E7-B11B49ACD58E}" type="sibTrans" cxnId="{1826EFAA-3B4D-41CE-949E-749255ECFDC0}">
      <dgm:prSet/>
      <dgm:spPr/>
      <dgm:t>
        <a:bodyPr/>
        <a:lstStyle/>
        <a:p>
          <a:endParaRPr lang="en-US"/>
        </a:p>
      </dgm:t>
    </dgm:pt>
    <dgm:pt modelId="{4BF7B518-4B7C-4E19-B341-ACB9E01B6F3C}">
      <dgm:prSet phldrT="[Text]"/>
      <dgm:spPr>
        <a:solidFill>
          <a:srgbClr val="009999"/>
        </a:solidFill>
      </dgm:spPr>
      <dgm:t>
        <a:bodyPr/>
        <a:lstStyle/>
        <a:p>
          <a:r>
            <a:rPr lang="en-US" b="1" dirty="0" smtClean="0"/>
            <a:t>MCOs</a:t>
          </a:r>
          <a:endParaRPr lang="en-US" b="1" dirty="0"/>
        </a:p>
      </dgm:t>
    </dgm:pt>
    <dgm:pt modelId="{C4144EAB-9113-4D8B-AEC1-D1BCD21C794B}" type="parTrans" cxnId="{EF599788-9D96-4E4A-AA59-34898484543B}">
      <dgm:prSet/>
      <dgm:spPr/>
      <dgm:t>
        <a:bodyPr/>
        <a:lstStyle/>
        <a:p>
          <a:endParaRPr lang="en-US"/>
        </a:p>
      </dgm:t>
    </dgm:pt>
    <dgm:pt modelId="{EA3592BB-BE07-4F37-847E-53B6CEAA1A67}" type="sibTrans" cxnId="{EF599788-9D96-4E4A-AA59-34898484543B}">
      <dgm:prSet/>
      <dgm:spPr/>
      <dgm:t>
        <a:bodyPr/>
        <a:lstStyle/>
        <a:p>
          <a:endParaRPr lang="en-US"/>
        </a:p>
      </dgm:t>
    </dgm:pt>
    <dgm:pt modelId="{BA2B81C6-B44C-4BA9-BC8B-42A13729E85D}">
      <dgm:prSet phldrT="[Text]" custT="1"/>
      <dgm:spPr/>
      <dgm:t>
        <a:bodyPr/>
        <a:lstStyle/>
        <a:p>
          <a:pPr algn="r"/>
          <a:r>
            <a:rPr lang="en-US" sz="2000" b="1" dirty="0" smtClean="0">
              <a:solidFill>
                <a:srgbClr val="009999"/>
              </a:solidFill>
            </a:rPr>
            <a:t>Capitated payment</a:t>
          </a:r>
          <a:endParaRPr lang="en-US" sz="2000" b="1" dirty="0">
            <a:solidFill>
              <a:srgbClr val="009999"/>
            </a:solidFill>
          </a:endParaRPr>
        </a:p>
      </dgm:t>
    </dgm:pt>
    <dgm:pt modelId="{126E0BB2-9A34-4B2C-A07F-B70E89B090D8}" type="parTrans" cxnId="{1823218E-E878-428B-8972-265E92B06790}">
      <dgm:prSet/>
      <dgm:spPr/>
      <dgm:t>
        <a:bodyPr/>
        <a:lstStyle/>
        <a:p>
          <a:endParaRPr lang="en-US"/>
        </a:p>
      </dgm:t>
    </dgm:pt>
    <dgm:pt modelId="{C5BB8A71-F07C-4FD6-9909-E3EBD8541F60}" type="sibTrans" cxnId="{1823218E-E878-428B-8972-265E92B06790}">
      <dgm:prSet/>
      <dgm:spPr/>
      <dgm:t>
        <a:bodyPr/>
        <a:lstStyle/>
        <a:p>
          <a:endParaRPr lang="en-US"/>
        </a:p>
      </dgm:t>
    </dgm:pt>
    <dgm:pt modelId="{644E1F78-3757-4EBE-983F-9B7C1FB31614}">
      <dgm:prSet phldrT="[Text]" custT="1"/>
      <dgm:spPr/>
      <dgm:t>
        <a:bodyPr/>
        <a:lstStyle/>
        <a:p>
          <a:pPr algn="r"/>
          <a:r>
            <a:rPr lang="en-US" sz="2000" b="1" dirty="0" smtClean="0">
              <a:solidFill>
                <a:srgbClr val="009999"/>
              </a:solidFill>
            </a:rPr>
            <a:t>Organize provider networks</a:t>
          </a:r>
          <a:endParaRPr lang="en-US" sz="2000" b="1" dirty="0">
            <a:solidFill>
              <a:srgbClr val="009999"/>
            </a:solidFill>
          </a:endParaRPr>
        </a:p>
      </dgm:t>
    </dgm:pt>
    <dgm:pt modelId="{9B90596E-2A06-46B2-AFDB-3FCB34D58AE5}" type="parTrans" cxnId="{29B1841D-C19B-4E9C-B0AD-B170D34EF721}">
      <dgm:prSet/>
      <dgm:spPr/>
      <dgm:t>
        <a:bodyPr/>
        <a:lstStyle/>
        <a:p>
          <a:endParaRPr lang="en-US"/>
        </a:p>
      </dgm:t>
    </dgm:pt>
    <dgm:pt modelId="{1ACDA95F-8F4C-4E3B-B0D0-9DF9A179DDD4}" type="sibTrans" cxnId="{29B1841D-C19B-4E9C-B0AD-B170D34EF721}">
      <dgm:prSet/>
      <dgm:spPr/>
      <dgm:t>
        <a:bodyPr/>
        <a:lstStyle/>
        <a:p>
          <a:endParaRPr lang="en-US"/>
        </a:p>
      </dgm:t>
    </dgm:pt>
    <dgm:pt modelId="{6432F177-DB16-4A5B-9383-72AC7A6A806A}">
      <dgm:prSet phldrT="[Text]"/>
      <dgm:spPr/>
      <dgm:t>
        <a:bodyPr/>
        <a:lstStyle/>
        <a:p>
          <a:r>
            <a:rPr lang="en-US" b="1" dirty="0" smtClean="0"/>
            <a:t>Blended &amp; New Models</a:t>
          </a:r>
          <a:endParaRPr lang="en-US" b="1" dirty="0"/>
        </a:p>
      </dgm:t>
    </dgm:pt>
    <dgm:pt modelId="{C65AD45F-71F4-4DAC-BAC7-42DB4EEA7BD4}" type="parTrans" cxnId="{EB8C83C2-DB55-4258-BD38-22720C67096D}">
      <dgm:prSet/>
      <dgm:spPr/>
      <dgm:t>
        <a:bodyPr/>
        <a:lstStyle/>
        <a:p>
          <a:endParaRPr lang="en-US"/>
        </a:p>
      </dgm:t>
    </dgm:pt>
    <dgm:pt modelId="{89AEF698-48FD-4549-957C-745A9FF3F034}" type="sibTrans" cxnId="{EB8C83C2-DB55-4258-BD38-22720C67096D}">
      <dgm:prSet/>
      <dgm:spPr/>
      <dgm:t>
        <a:bodyPr/>
        <a:lstStyle/>
        <a:p>
          <a:endParaRPr lang="en-US"/>
        </a:p>
      </dgm:t>
    </dgm:pt>
    <dgm:pt modelId="{7ED62369-13BA-4A68-93BB-BCE12266CE48}">
      <dgm:prSet phldrT="[Text]" custT="1"/>
      <dgm:spPr/>
      <dgm:t>
        <a:bodyPr/>
        <a:lstStyle/>
        <a:p>
          <a:pPr algn="r"/>
          <a:r>
            <a:rPr lang="en-US" sz="2000" b="1" dirty="0" smtClean="0">
              <a:solidFill>
                <a:schemeClr val="accent5"/>
              </a:solidFill>
            </a:rPr>
            <a:t>FFS and MCOs</a:t>
          </a:r>
          <a:endParaRPr lang="en-US" sz="2000" b="1" dirty="0">
            <a:solidFill>
              <a:schemeClr val="accent5"/>
            </a:solidFill>
          </a:endParaRPr>
        </a:p>
      </dgm:t>
    </dgm:pt>
    <dgm:pt modelId="{F2D19D90-EBC1-4E61-A04B-72CFA4FECE4B}" type="parTrans" cxnId="{48720C48-CB0F-4F1B-BA44-97CD0F40FAA3}">
      <dgm:prSet/>
      <dgm:spPr/>
      <dgm:t>
        <a:bodyPr/>
        <a:lstStyle/>
        <a:p>
          <a:endParaRPr lang="en-US"/>
        </a:p>
      </dgm:t>
    </dgm:pt>
    <dgm:pt modelId="{48A7F912-A60D-4AC9-A85F-30424FCDB7D6}" type="sibTrans" cxnId="{48720C48-CB0F-4F1B-BA44-97CD0F40FAA3}">
      <dgm:prSet/>
      <dgm:spPr/>
      <dgm:t>
        <a:bodyPr/>
        <a:lstStyle/>
        <a:p>
          <a:endParaRPr lang="en-US"/>
        </a:p>
      </dgm:t>
    </dgm:pt>
    <dgm:pt modelId="{95B1F406-5F1F-4871-80F6-7517EE183F90}">
      <dgm:prSet phldrT="[Text]" custT="1"/>
      <dgm:spPr/>
      <dgm:t>
        <a:bodyPr/>
        <a:lstStyle/>
        <a:p>
          <a:pPr marL="182563" indent="-11113" algn="r"/>
          <a:r>
            <a:rPr lang="en-US" sz="2000" b="1" dirty="0" smtClean="0">
              <a:solidFill>
                <a:srgbClr val="00B050"/>
              </a:solidFill>
            </a:rPr>
            <a:t>Individual clinicians</a:t>
          </a:r>
          <a:endParaRPr lang="en-US" sz="2000" b="1" dirty="0">
            <a:solidFill>
              <a:srgbClr val="00B050"/>
            </a:solidFill>
          </a:endParaRPr>
        </a:p>
      </dgm:t>
    </dgm:pt>
    <dgm:pt modelId="{356374CB-99B5-437E-8229-1AA029E85664}" type="parTrans" cxnId="{22D30E15-0D34-4AFE-AD22-25D82C4DC5EA}">
      <dgm:prSet/>
      <dgm:spPr/>
      <dgm:t>
        <a:bodyPr/>
        <a:lstStyle/>
        <a:p>
          <a:endParaRPr lang="en-US"/>
        </a:p>
      </dgm:t>
    </dgm:pt>
    <dgm:pt modelId="{CB4D9BC8-D2D4-4F57-A952-C1005F2DB273}" type="sibTrans" cxnId="{22D30E15-0D34-4AFE-AD22-25D82C4DC5EA}">
      <dgm:prSet/>
      <dgm:spPr/>
      <dgm:t>
        <a:bodyPr/>
        <a:lstStyle/>
        <a:p>
          <a:endParaRPr lang="en-US"/>
        </a:p>
      </dgm:t>
    </dgm:pt>
    <dgm:pt modelId="{2182C754-5B1D-4E6A-8AD5-27F6A41166F5}">
      <dgm:prSet phldrT="[Text]" custT="1"/>
      <dgm:spPr/>
      <dgm:t>
        <a:bodyPr/>
        <a:lstStyle/>
        <a:p>
          <a:pPr algn="r"/>
          <a:r>
            <a:rPr lang="en-US" sz="2000" b="1" dirty="0" smtClean="0">
              <a:solidFill>
                <a:srgbClr val="009999"/>
              </a:solidFill>
            </a:rPr>
            <a:t>Contract using FFS and/or sub-capitated arrangements</a:t>
          </a:r>
          <a:endParaRPr lang="en-US" sz="2000" b="1" dirty="0">
            <a:solidFill>
              <a:srgbClr val="009999"/>
            </a:solidFill>
          </a:endParaRPr>
        </a:p>
      </dgm:t>
    </dgm:pt>
    <dgm:pt modelId="{1199112D-9805-4F49-9BF4-16F77E4B7BF8}" type="parTrans" cxnId="{EAFC37A8-573E-4A0C-8251-E7B391B77558}">
      <dgm:prSet/>
      <dgm:spPr/>
      <dgm:t>
        <a:bodyPr/>
        <a:lstStyle/>
        <a:p>
          <a:endParaRPr lang="en-US"/>
        </a:p>
      </dgm:t>
    </dgm:pt>
    <dgm:pt modelId="{910EF7F7-A150-4EE7-8529-E45D382CFCB8}" type="sibTrans" cxnId="{EAFC37A8-573E-4A0C-8251-E7B391B77558}">
      <dgm:prSet/>
      <dgm:spPr/>
      <dgm:t>
        <a:bodyPr/>
        <a:lstStyle/>
        <a:p>
          <a:endParaRPr lang="en-US"/>
        </a:p>
      </dgm:t>
    </dgm:pt>
    <dgm:pt modelId="{90C791C6-ABBF-49D7-BB9B-436E84002366}">
      <dgm:prSet phldrT="[Text]" custT="1"/>
      <dgm:spPr/>
      <dgm:t>
        <a:bodyPr/>
        <a:lstStyle/>
        <a:p>
          <a:pPr marL="182563" indent="-11113" algn="r"/>
          <a:r>
            <a:rPr lang="en-US" sz="2000" b="1" dirty="0" smtClean="0">
              <a:solidFill>
                <a:srgbClr val="00B050"/>
              </a:solidFill>
            </a:rPr>
            <a:t>Other providers </a:t>
          </a:r>
          <a:endParaRPr lang="en-US" sz="2000" b="1" dirty="0">
            <a:solidFill>
              <a:srgbClr val="00B050"/>
            </a:solidFill>
          </a:endParaRPr>
        </a:p>
      </dgm:t>
    </dgm:pt>
    <dgm:pt modelId="{9B5DE560-8485-41ED-9606-75C4D62834F4}" type="parTrans" cxnId="{169AE420-66A7-461D-AB6C-791F230DE964}">
      <dgm:prSet/>
      <dgm:spPr/>
      <dgm:t>
        <a:bodyPr/>
        <a:lstStyle/>
        <a:p>
          <a:endParaRPr lang="en-US"/>
        </a:p>
      </dgm:t>
    </dgm:pt>
    <dgm:pt modelId="{D332983B-D481-465D-8F75-0B72732E5750}" type="sibTrans" cxnId="{169AE420-66A7-461D-AB6C-791F230DE964}">
      <dgm:prSet/>
      <dgm:spPr/>
      <dgm:t>
        <a:bodyPr/>
        <a:lstStyle/>
        <a:p>
          <a:endParaRPr lang="en-US"/>
        </a:p>
      </dgm:t>
    </dgm:pt>
    <dgm:pt modelId="{382B0794-CAAD-402A-954E-CCE6E4C2DF36}">
      <dgm:prSet phldrT="[Text]" custT="1"/>
      <dgm:spPr/>
      <dgm:t>
        <a:bodyPr/>
        <a:lstStyle/>
        <a:p>
          <a:pPr algn="r"/>
          <a:r>
            <a:rPr lang="en-US" sz="2000" b="1" dirty="0" smtClean="0">
              <a:solidFill>
                <a:schemeClr val="accent5"/>
              </a:solidFill>
            </a:rPr>
            <a:t>Accountable care organizations</a:t>
          </a:r>
          <a:endParaRPr lang="en-US" sz="2000" b="1" dirty="0">
            <a:solidFill>
              <a:schemeClr val="accent5"/>
            </a:solidFill>
          </a:endParaRPr>
        </a:p>
      </dgm:t>
    </dgm:pt>
    <dgm:pt modelId="{34C69BEE-166C-4185-B99C-F240C084128F}" type="parTrans" cxnId="{56398F39-4598-4280-BED4-CCAF982E3413}">
      <dgm:prSet/>
      <dgm:spPr/>
      <dgm:t>
        <a:bodyPr/>
        <a:lstStyle/>
        <a:p>
          <a:endParaRPr lang="en-US"/>
        </a:p>
      </dgm:t>
    </dgm:pt>
    <dgm:pt modelId="{4154B31E-417A-47F4-BEE4-94D05275F79F}" type="sibTrans" cxnId="{56398F39-4598-4280-BED4-CCAF982E3413}">
      <dgm:prSet/>
      <dgm:spPr/>
      <dgm:t>
        <a:bodyPr/>
        <a:lstStyle/>
        <a:p>
          <a:endParaRPr lang="en-US"/>
        </a:p>
      </dgm:t>
    </dgm:pt>
    <dgm:pt modelId="{7BA12FB5-5900-414E-A4CE-D0BC9C628D8A}">
      <dgm:prSet phldrT="[Text]" custT="1"/>
      <dgm:spPr/>
      <dgm:t>
        <a:bodyPr/>
        <a:lstStyle/>
        <a:p>
          <a:pPr algn="r"/>
          <a:r>
            <a:rPr lang="en-US" sz="2000" b="1" dirty="0" smtClean="0">
              <a:solidFill>
                <a:schemeClr val="accent5"/>
              </a:solidFill>
            </a:rPr>
            <a:t>Others</a:t>
          </a:r>
          <a:endParaRPr lang="en-US" sz="2000" b="1" dirty="0">
            <a:solidFill>
              <a:schemeClr val="accent5"/>
            </a:solidFill>
          </a:endParaRPr>
        </a:p>
      </dgm:t>
    </dgm:pt>
    <dgm:pt modelId="{F1DEC897-890E-4D1E-8765-64BBDCA54ED4}" type="parTrans" cxnId="{0FD8F9E3-840A-49AE-9F6A-4D6733F70C1B}">
      <dgm:prSet/>
      <dgm:spPr/>
      <dgm:t>
        <a:bodyPr/>
        <a:lstStyle/>
        <a:p>
          <a:endParaRPr lang="en-US"/>
        </a:p>
      </dgm:t>
    </dgm:pt>
    <dgm:pt modelId="{3148794B-F673-41AB-A1A8-D892F7635377}" type="sibTrans" cxnId="{0FD8F9E3-840A-49AE-9F6A-4D6733F70C1B}">
      <dgm:prSet/>
      <dgm:spPr/>
      <dgm:t>
        <a:bodyPr/>
        <a:lstStyle/>
        <a:p>
          <a:endParaRPr lang="en-US"/>
        </a:p>
      </dgm:t>
    </dgm:pt>
    <dgm:pt modelId="{14105B3F-7C01-4450-938E-13D9EA81E8EB}" type="pres">
      <dgm:prSet presAssocID="{59DC4FF9-FC98-4294-92E7-A84885701E53}" presName="composite" presStyleCnt="0">
        <dgm:presLayoutVars>
          <dgm:chMax val="5"/>
          <dgm:dir/>
          <dgm:animLvl val="ctr"/>
          <dgm:resizeHandles val="exact"/>
        </dgm:presLayoutVars>
      </dgm:prSet>
      <dgm:spPr/>
      <dgm:t>
        <a:bodyPr/>
        <a:lstStyle/>
        <a:p>
          <a:endParaRPr lang="en-US"/>
        </a:p>
      </dgm:t>
    </dgm:pt>
    <dgm:pt modelId="{35D8255A-6641-465C-A0E3-7CF70D406CC2}" type="pres">
      <dgm:prSet presAssocID="{59DC4FF9-FC98-4294-92E7-A84885701E53}" presName="cycle" presStyleCnt="0"/>
      <dgm:spPr/>
    </dgm:pt>
    <dgm:pt modelId="{B8B960B9-D679-4BD5-A2E8-7FC33E9E62ED}" type="pres">
      <dgm:prSet presAssocID="{59DC4FF9-FC98-4294-92E7-A84885701E53}" presName="centerShape" presStyleCnt="0"/>
      <dgm:spPr/>
    </dgm:pt>
    <dgm:pt modelId="{DDCFD7D6-9289-44F3-A1F3-3DDE9411AFC6}" type="pres">
      <dgm:prSet presAssocID="{59DC4FF9-FC98-4294-92E7-A84885701E53}" presName="connSite" presStyleLbl="node1" presStyleIdx="0" presStyleCnt="4"/>
      <dgm:spPr/>
    </dgm:pt>
    <dgm:pt modelId="{46A211F1-0235-4031-8E1E-6F41E44E83E7}" type="pres">
      <dgm:prSet presAssocID="{59DC4FF9-FC98-4294-92E7-A84885701E53}" presName="visible" presStyleLbl="node1" presStyleIdx="0" presStyleCnt="4" custLinFactNeighborX="1891"/>
      <dgm:spPr>
        <a:solidFill>
          <a:srgbClr val="7030A0"/>
        </a:solidFill>
      </dgm:spPr>
      <dgm:t>
        <a:bodyPr/>
        <a:lstStyle/>
        <a:p>
          <a:endParaRPr lang="en-US"/>
        </a:p>
      </dgm:t>
    </dgm:pt>
    <dgm:pt modelId="{DECF39E4-A9B0-4697-846E-3DA2B5968DF4}" type="pres">
      <dgm:prSet presAssocID="{CF0E3F63-FA15-44CD-958F-E75911982FE4}" presName="Name25" presStyleLbl="parChTrans1D1" presStyleIdx="0" presStyleCnt="3"/>
      <dgm:spPr/>
      <dgm:t>
        <a:bodyPr/>
        <a:lstStyle/>
        <a:p>
          <a:endParaRPr lang="en-US"/>
        </a:p>
      </dgm:t>
    </dgm:pt>
    <dgm:pt modelId="{9AC8E890-7C01-44E9-855F-827330EBCCFF}" type="pres">
      <dgm:prSet presAssocID="{B3597435-6566-40B2-A160-84B0B5C994F1}" presName="node" presStyleCnt="0"/>
      <dgm:spPr/>
    </dgm:pt>
    <dgm:pt modelId="{0CA1BFF9-A2FF-48BA-A331-112F6C9E1EDA}" type="pres">
      <dgm:prSet presAssocID="{B3597435-6566-40B2-A160-84B0B5C994F1}" presName="parentNode" presStyleLbl="node1" presStyleIdx="1" presStyleCnt="4" custScaleX="120660" custScaleY="108594">
        <dgm:presLayoutVars>
          <dgm:chMax val="1"/>
          <dgm:bulletEnabled val="1"/>
        </dgm:presLayoutVars>
      </dgm:prSet>
      <dgm:spPr/>
      <dgm:t>
        <a:bodyPr/>
        <a:lstStyle/>
        <a:p>
          <a:endParaRPr lang="en-US"/>
        </a:p>
      </dgm:t>
    </dgm:pt>
    <dgm:pt modelId="{AAEE57D3-7444-4339-AAF7-26ABB4EC935F}" type="pres">
      <dgm:prSet presAssocID="{B3597435-6566-40B2-A160-84B0B5C994F1}" presName="childNode" presStyleLbl="revTx" presStyleIdx="0" presStyleCnt="3">
        <dgm:presLayoutVars>
          <dgm:bulletEnabled val="1"/>
        </dgm:presLayoutVars>
      </dgm:prSet>
      <dgm:spPr/>
      <dgm:t>
        <a:bodyPr/>
        <a:lstStyle/>
        <a:p>
          <a:endParaRPr lang="en-US"/>
        </a:p>
      </dgm:t>
    </dgm:pt>
    <dgm:pt modelId="{7088B509-A405-4DEB-A7BD-37D0258B5CB7}" type="pres">
      <dgm:prSet presAssocID="{C4144EAB-9113-4D8B-AEC1-D1BCD21C794B}" presName="Name25" presStyleLbl="parChTrans1D1" presStyleIdx="1" presStyleCnt="3"/>
      <dgm:spPr/>
      <dgm:t>
        <a:bodyPr/>
        <a:lstStyle/>
        <a:p>
          <a:endParaRPr lang="en-US"/>
        </a:p>
      </dgm:t>
    </dgm:pt>
    <dgm:pt modelId="{DE5CD01E-1210-4CDD-888D-BB1DABA21C05}" type="pres">
      <dgm:prSet presAssocID="{4BF7B518-4B7C-4E19-B341-ACB9E01B6F3C}" presName="node" presStyleCnt="0"/>
      <dgm:spPr/>
    </dgm:pt>
    <dgm:pt modelId="{BFD1AFB4-F8E9-4888-9F06-B4EA6DD491B5}" type="pres">
      <dgm:prSet presAssocID="{4BF7B518-4B7C-4E19-B341-ACB9E01B6F3C}" presName="parentNode" presStyleLbl="node1" presStyleIdx="2" presStyleCnt="4" custScaleX="114627" custScaleY="108929" custLinFactX="16265" custLinFactNeighborX="100000">
        <dgm:presLayoutVars>
          <dgm:chMax val="1"/>
          <dgm:bulletEnabled val="1"/>
        </dgm:presLayoutVars>
      </dgm:prSet>
      <dgm:spPr/>
      <dgm:t>
        <a:bodyPr/>
        <a:lstStyle/>
        <a:p>
          <a:endParaRPr lang="en-US"/>
        </a:p>
      </dgm:t>
    </dgm:pt>
    <dgm:pt modelId="{791B60A1-7434-4BED-83E9-733A630758AB}" type="pres">
      <dgm:prSet presAssocID="{4BF7B518-4B7C-4E19-B341-ACB9E01B6F3C}" presName="childNode" presStyleLbl="revTx" presStyleIdx="1" presStyleCnt="3">
        <dgm:presLayoutVars>
          <dgm:bulletEnabled val="1"/>
        </dgm:presLayoutVars>
      </dgm:prSet>
      <dgm:spPr/>
      <dgm:t>
        <a:bodyPr/>
        <a:lstStyle/>
        <a:p>
          <a:endParaRPr lang="en-US"/>
        </a:p>
      </dgm:t>
    </dgm:pt>
    <dgm:pt modelId="{FEAFBBE3-63D5-41FF-A480-EDFD781483F4}" type="pres">
      <dgm:prSet presAssocID="{C65AD45F-71F4-4DAC-BAC7-42DB4EEA7BD4}" presName="Name25" presStyleLbl="parChTrans1D1" presStyleIdx="2" presStyleCnt="3"/>
      <dgm:spPr/>
      <dgm:t>
        <a:bodyPr/>
        <a:lstStyle/>
        <a:p>
          <a:endParaRPr lang="en-US"/>
        </a:p>
      </dgm:t>
    </dgm:pt>
    <dgm:pt modelId="{F67BDB44-18CF-407A-AE88-38DD2BEC313D}" type="pres">
      <dgm:prSet presAssocID="{6432F177-DB16-4A5B-9383-72AC7A6A806A}" presName="node" presStyleCnt="0"/>
      <dgm:spPr/>
    </dgm:pt>
    <dgm:pt modelId="{A5B3943A-3A89-420C-AFE2-21A65374BB3F}" type="pres">
      <dgm:prSet presAssocID="{6432F177-DB16-4A5B-9383-72AC7A6A806A}" presName="parentNode" presStyleLbl="node1" presStyleIdx="3" presStyleCnt="4" custScaleX="117672" custScaleY="112706">
        <dgm:presLayoutVars>
          <dgm:chMax val="1"/>
          <dgm:bulletEnabled val="1"/>
        </dgm:presLayoutVars>
      </dgm:prSet>
      <dgm:spPr/>
      <dgm:t>
        <a:bodyPr/>
        <a:lstStyle/>
        <a:p>
          <a:endParaRPr lang="en-US"/>
        </a:p>
      </dgm:t>
    </dgm:pt>
    <dgm:pt modelId="{4007CE7C-2814-42D4-8107-76358D6F57BC}" type="pres">
      <dgm:prSet presAssocID="{6432F177-DB16-4A5B-9383-72AC7A6A806A}" presName="childNode" presStyleLbl="revTx" presStyleIdx="2" presStyleCnt="3">
        <dgm:presLayoutVars>
          <dgm:bulletEnabled val="1"/>
        </dgm:presLayoutVars>
      </dgm:prSet>
      <dgm:spPr/>
      <dgm:t>
        <a:bodyPr/>
        <a:lstStyle/>
        <a:p>
          <a:endParaRPr lang="en-US"/>
        </a:p>
      </dgm:t>
    </dgm:pt>
  </dgm:ptLst>
  <dgm:cxnLst>
    <dgm:cxn modelId="{169AE420-66A7-461D-AB6C-791F230DE964}" srcId="{B3597435-6566-40B2-A160-84B0B5C994F1}" destId="{90C791C6-ABBF-49D7-BB9B-436E84002366}" srcOrd="2" destOrd="0" parTransId="{9B5DE560-8485-41ED-9606-75C4D62834F4}" sibTransId="{D332983B-D481-465D-8F75-0B72732E5750}"/>
    <dgm:cxn modelId="{61F78E1B-7D38-4E41-8716-ED8939CCE89C}" type="presOf" srcId="{644E1F78-3757-4EBE-983F-9B7C1FB31614}" destId="{791B60A1-7434-4BED-83E9-733A630758AB}" srcOrd="0" destOrd="1" presId="urn:microsoft.com/office/officeart/2005/8/layout/radial2"/>
    <dgm:cxn modelId="{1823218E-E878-428B-8972-265E92B06790}" srcId="{4BF7B518-4B7C-4E19-B341-ACB9E01B6F3C}" destId="{BA2B81C6-B44C-4BA9-BC8B-42A13729E85D}" srcOrd="0" destOrd="0" parTransId="{126E0BB2-9A34-4B2C-A07F-B70E89B090D8}" sibTransId="{C5BB8A71-F07C-4FD6-9909-E3EBD8541F60}"/>
    <dgm:cxn modelId="{56398F39-4598-4280-BED4-CCAF982E3413}" srcId="{6432F177-DB16-4A5B-9383-72AC7A6A806A}" destId="{382B0794-CAAD-402A-954E-CCE6E4C2DF36}" srcOrd="1" destOrd="0" parTransId="{34C69BEE-166C-4185-B99C-F240C084128F}" sibTransId="{4154B31E-417A-47F4-BEE4-94D05275F79F}"/>
    <dgm:cxn modelId="{F2C05657-F4FE-4BCF-90BB-E20BCD7CB5C4}" type="presOf" srcId="{B5A71AC0-5F37-43DE-856B-2E3AEB62054C}" destId="{AAEE57D3-7444-4339-AAF7-26ABB4EC935F}" srcOrd="0" destOrd="0" presId="urn:microsoft.com/office/officeart/2005/8/layout/radial2"/>
    <dgm:cxn modelId="{B535518E-0C15-4A57-9DEE-07BBFC9B7708}" type="presOf" srcId="{90C791C6-ABBF-49D7-BB9B-436E84002366}" destId="{AAEE57D3-7444-4339-AAF7-26ABB4EC935F}" srcOrd="0" destOrd="2" presId="urn:microsoft.com/office/officeart/2005/8/layout/radial2"/>
    <dgm:cxn modelId="{CA3F1EF3-A002-45C3-A644-8AECBF09F8A3}" type="presOf" srcId="{7ED62369-13BA-4A68-93BB-BCE12266CE48}" destId="{4007CE7C-2814-42D4-8107-76358D6F57BC}" srcOrd="0" destOrd="0" presId="urn:microsoft.com/office/officeart/2005/8/layout/radial2"/>
    <dgm:cxn modelId="{AFA6EAFE-90DA-4856-BD91-B10E0CA18145}" type="presOf" srcId="{2182C754-5B1D-4E6A-8AD5-27F6A41166F5}" destId="{791B60A1-7434-4BED-83E9-733A630758AB}" srcOrd="0" destOrd="2" presId="urn:microsoft.com/office/officeart/2005/8/layout/radial2"/>
    <dgm:cxn modelId="{29B1841D-C19B-4E9C-B0AD-B170D34EF721}" srcId="{4BF7B518-4B7C-4E19-B341-ACB9E01B6F3C}" destId="{644E1F78-3757-4EBE-983F-9B7C1FB31614}" srcOrd="1" destOrd="0" parTransId="{9B90596E-2A06-46B2-AFDB-3FCB34D58AE5}" sibTransId="{1ACDA95F-8F4C-4E3B-B0D0-9DF9A179DDD4}"/>
    <dgm:cxn modelId="{1826EFAA-3B4D-41CE-949E-749255ECFDC0}" srcId="{B3597435-6566-40B2-A160-84B0B5C994F1}" destId="{B5A71AC0-5F37-43DE-856B-2E3AEB62054C}" srcOrd="0" destOrd="0" parTransId="{BD381478-28DE-418F-B5B1-27103E5753C1}" sibTransId="{19B08508-7CC6-4387-B0E7-B11B49ACD58E}"/>
    <dgm:cxn modelId="{EF599788-9D96-4E4A-AA59-34898484543B}" srcId="{59DC4FF9-FC98-4294-92E7-A84885701E53}" destId="{4BF7B518-4B7C-4E19-B341-ACB9E01B6F3C}" srcOrd="1" destOrd="0" parTransId="{C4144EAB-9113-4D8B-AEC1-D1BCD21C794B}" sibTransId="{EA3592BB-BE07-4F37-847E-53B6CEAA1A67}"/>
    <dgm:cxn modelId="{0FD8F9E3-840A-49AE-9F6A-4D6733F70C1B}" srcId="{6432F177-DB16-4A5B-9383-72AC7A6A806A}" destId="{7BA12FB5-5900-414E-A4CE-D0BC9C628D8A}" srcOrd="2" destOrd="0" parTransId="{F1DEC897-890E-4D1E-8765-64BBDCA54ED4}" sibTransId="{3148794B-F673-41AB-A1A8-D892F7635377}"/>
    <dgm:cxn modelId="{070B1906-CE88-4DBC-BDF2-12B8743A0917}" type="presOf" srcId="{59DC4FF9-FC98-4294-92E7-A84885701E53}" destId="{14105B3F-7C01-4450-938E-13D9EA81E8EB}" srcOrd="0" destOrd="0" presId="urn:microsoft.com/office/officeart/2005/8/layout/radial2"/>
    <dgm:cxn modelId="{64F9CFCA-D00F-45AF-8FD9-F64427716184}" type="presOf" srcId="{C4144EAB-9113-4D8B-AEC1-D1BCD21C794B}" destId="{7088B509-A405-4DEB-A7BD-37D0258B5CB7}" srcOrd="0" destOrd="0" presId="urn:microsoft.com/office/officeart/2005/8/layout/radial2"/>
    <dgm:cxn modelId="{6FA405C7-35CE-4C72-8FC9-E20B20A18C25}" type="presOf" srcId="{C65AD45F-71F4-4DAC-BAC7-42DB4EEA7BD4}" destId="{FEAFBBE3-63D5-41FF-A480-EDFD781483F4}" srcOrd="0" destOrd="0" presId="urn:microsoft.com/office/officeart/2005/8/layout/radial2"/>
    <dgm:cxn modelId="{C1C1C05F-41C1-421E-BD18-E89CCB9C0241}" type="presOf" srcId="{6432F177-DB16-4A5B-9383-72AC7A6A806A}" destId="{A5B3943A-3A89-420C-AFE2-21A65374BB3F}" srcOrd="0" destOrd="0" presId="urn:microsoft.com/office/officeart/2005/8/layout/radial2"/>
    <dgm:cxn modelId="{22D30E15-0D34-4AFE-AD22-25D82C4DC5EA}" srcId="{B3597435-6566-40B2-A160-84B0B5C994F1}" destId="{95B1F406-5F1F-4871-80F6-7517EE183F90}" srcOrd="1" destOrd="0" parTransId="{356374CB-99B5-437E-8229-1AA029E85664}" sibTransId="{CB4D9BC8-D2D4-4F57-A952-C1005F2DB273}"/>
    <dgm:cxn modelId="{EAFC37A8-573E-4A0C-8251-E7B391B77558}" srcId="{4BF7B518-4B7C-4E19-B341-ACB9E01B6F3C}" destId="{2182C754-5B1D-4E6A-8AD5-27F6A41166F5}" srcOrd="2" destOrd="0" parTransId="{1199112D-9805-4F49-9BF4-16F77E4B7BF8}" sibTransId="{910EF7F7-A150-4EE7-8529-E45D382CFCB8}"/>
    <dgm:cxn modelId="{E64C76D8-540C-4722-AC4C-FDEB3C7342AF}" type="presOf" srcId="{B3597435-6566-40B2-A160-84B0B5C994F1}" destId="{0CA1BFF9-A2FF-48BA-A331-112F6C9E1EDA}" srcOrd="0" destOrd="0" presId="urn:microsoft.com/office/officeart/2005/8/layout/radial2"/>
    <dgm:cxn modelId="{99D61A85-FCCA-48D5-89BE-A6D8294E49C8}" type="presOf" srcId="{95B1F406-5F1F-4871-80F6-7517EE183F90}" destId="{AAEE57D3-7444-4339-AAF7-26ABB4EC935F}" srcOrd="0" destOrd="1" presId="urn:microsoft.com/office/officeart/2005/8/layout/radial2"/>
    <dgm:cxn modelId="{673091BD-D87C-4124-9824-BC31AE8F98BD}" type="presOf" srcId="{4BF7B518-4B7C-4E19-B341-ACB9E01B6F3C}" destId="{BFD1AFB4-F8E9-4888-9F06-B4EA6DD491B5}" srcOrd="0" destOrd="0" presId="urn:microsoft.com/office/officeart/2005/8/layout/radial2"/>
    <dgm:cxn modelId="{C21F9197-F593-4DA8-B270-A09156776391}" type="presOf" srcId="{BA2B81C6-B44C-4BA9-BC8B-42A13729E85D}" destId="{791B60A1-7434-4BED-83E9-733A630758AB}" srcOrd="0" destOrd="0" presId="urn:microsoft.com/office/officeart/2005/8/layout/radial2"/>
    <dgm:cxn modelId="{60A6985C-4FEE-46E6-8E5F-63ECC266313C}" srcId="{59DC4FF9-FC98-4294-92E7-A84885701E53}" destId="{B3597435-6566-40B2-A160-84B0B5C994F1}" srcOrd="0" destOrd="0" parTransId="{CF0E3F63-FA15-44CD-958F-E75911982FE4}" sibTransId="{50F267D6-8A6F-4561-95CB-F93128E9138E}"/>
    <dgm:cxn modelId="{6959D7D9-0BDE-4D12-9BE2-48828AF62115}" type="presOf" srcId="{CF0E3F63-FA15-44CD-958F-E75911982FE4}" destId="{DECF39E4-A9B0-4697-846E-3DA2B5968DF4}" srcOrd="0" destOrd="0" presId="urn:microsoft.com/office/officeart/2005/8/layout/radial2"/>
    <dgm:cxn modelId="{1B21F0DA-8700-4686-8F53-C5884B6A8E3A}" type="presOf" srcId="{382B0794-CAAD-402A-954E-CCE6E4C2DF36}" destId="{4007CE7C-2814-42D4-8107-76358D6F57BC}" srcOrd="0" destOrd="1" presId="urn:microsoft.com/office/officeart/2005/8/layout/radial2"/>
    <dgm:cxn modelId="{48720C48-CB0F-4F1B-BA44-97CD0F40FAA3}" srcId="{6432F177-DB16-4A5B-9383-72AC7A6A806A}" destId="{7ED62369-13BA-4A68-93BB-BCE12266CE48}" srcOrd="0" destOrd="0" parTransId="{F2D19D90-EBC1-4E61-A04B-72CFA4FECE4B}" sibTransId="{48A7F912-A60D-4AC9-A85F-30424FCDB7D6}"/>
    <dgm:cxn modelId="{221A4676-0CF5-42F5-B864-DD42208BF405}" type="presOf" srcId="{7BA12FB5-5900-414E-A4CE-D0BC9C628D8A}" destId="{4007CE7C-2814-42D4-8107-76358D6F57BC}" srcOrd="0" destOrd="2" presId="urn:microsoft.com/office/officeart/2005/8/layout/radial2"/>
    <dgm:cxn modelId="{EB8C83C2-DB55-4258-BD38-22720C67096D}" srcId="{59DC4FF9-FC98-4294-92E7-A84885701E53}" destId="{6432F177-DB16-4A5B-9383-72AC7A6A806A}" srcOrd="2" destOrd="0" parTransId="{C65AD45F-71F4-4DAC-BAC7-42DB4EEA7BD4}" sibTransId="{89AEF698-48FD-4549-957C-745A9FF3F034}"/>
    <dgm:cxn modelId="{81B22B31-110B-4D6C-A29B-1BA31985E7ED}" type="presParOf" srcId="{14105B3F-7C01-4450-938E-13D9EA81E8EB}" destId="{35D8255A-6641-465C-A0E3-7CF70D406CC2}" srcOrd="0" destOrd="0" presId="urn:microsoft.com/office/officeart/2005/8/layout/radial2"/>
    <dgm:cxn modelId="{E43C41AD-35A7-419C-BED6-A6334E07D5B7}" type="presParOf" srcId="{35D8255A-6641-465C-A0E3-7CF70D406CC2}" destId="{B8B960B9-D679-4BD5-A2E8-7FC33E9E62ED}" srcOrd="0" destOrd="0" presId="urn:microsoft.com/office/officeart/2005/8/layout/radial2"/>
    <dgm:cxn modelId="{59DD6C62-6D5E-4F20-B8EE-AD7BC4724D06}" type="presParOf" srcId="{B8B960B9-D679-4BD5-A2E8-7FC33E9E62ED}" destId="{DDCFD7D6-9289-44F3-A1F3-3DDE9411AFC6}" srcOrd="0" destOrd="0" presId="urn:microsoft.com/office/officeart/2005/8/layout/radial2"/>
    <dgm:cxn modelId="{652ED5D2-270D-40F7-B03F-3229D457CB09}" type="presParOf" srcId="{B8B960B9-D679-4BD5-A2E8-7FC33E9E62ED}" destId="{46A211F1-0235-4031-8E1E-6F41E44E83E7}" srcOrd="1" destOrd="0" presId="urn:microsoft.com/office/officeart/2005/8/layout/radial2"/>
    <dgm:cxn modelId="{610CA1C4-1166-448C-AE40-0C6055B37DF8}" type="presParOf" srcId="{35D8255A-6641-465C-A0E3-7CF70D406CC2}" destId="{DECF39E4-A9B0-4697-846E-3DA2B5968DF4}" srcOrd="1" destOrd="0" presId="urn:microsoft.com/office/officeart/2005/8/layout/radial2"/>
    <dgm:cxn modelId="{A417F2A3-3832-424B-8975-BF3399D4B9DE}" type="presParOf" srcId="{35D8255A-6641-465C-A0E3-7CF70D406CC2}" destId="{9AC8E890-7C01-44E9-855F-827330EBCCFF}" srcOrd="2" destOrd="0" presId="urn:microsoft.com/office/officeart/2005/8/layout/radial2"/>
    <dgm:cxn modelId="{9A56E0A0-B875-4479-AF6D-6262FFE5D883}" type="presParOf" srcId="{9AC8E890-7C01-44E9-855F-827330EBCCFF}" destId="{0CA1BFF9-A2FF-48BA-A331-112F6C9E1EDA}" srcOrd="0" destOrd="0" presId="urn:microsoft.com/office/officeart/2005/8/layout/radial2"/>
    <dgm:cxn modelId="{217095DE-F805-48F0-8937-0207CEE19D7D}" type="presParOf" srcId="{9AC8E890-7C01-44E9-855F-827330EBCCFF}" destId="{AAEE57D3-7444-4339-AAF7-26ABB4EC935F}" srcOrd="1" destOrd="0" presId="urn:microsoft.com/office/officeart/2005/8/layout/radial2"/>
    <dgm:cxn modelId="{F4B42BA8-47B7-454E-B572-976A5FC96A4E}" type="presParOf" srcId="{35D8255A-6641-465C-A0E3-7CF70D406CC2}" destId="{7088B509-A405-4DEB-A7BD-37D0258B5CB7}" srcOrd="3" destOrd="0" presId="urn:microsoft.com/office/officeart/2005/8/layout/radial2"/>
    <dgm:cxn modelId="{DE58FFA9-DE36-4D9A-9AC5-7E646D78DC96}" type="presParOf" srcId="{35D8255A-6641-465C-A0E3-7CF70D406CC2}" destId="{DE5CD01E-1210-4CDD-888D-BB1DABA21C05}" srcOrd="4" destOrd="0" presId="urn:microsoft.com/office/officeart/2005/8/layout/radial2"/>
    <dgm:cxn modelId="{6826935E-D9EE-42E8-A459-15D79EE64F07}" type="presParOf" srcId="{DE5CD01E-1210-4CDD-888D-BB1DABA21C05}" destId="{BFD1AFB4-F8E9-4888-9F06-B4EA6DD491B5}" srcOrd="0" destOrd="0" presId="urn:microsoft.com/office/officeart/2005/8/layout/radial2"/>
    <dgm:cxn modelId="{DF36CC4D-3080-4822-B848-A754AB7B3236}" type="presParOf" srcId="{DE5CD01E-1210-4CDD-888D-BB1DABA21C05}" destId="{791B60A1-7434-4BED-83E9-733A630758AB}" srcOrd="1" destOrd="0" presId="urn:microsoft.com/office/officeart/2005/8/layout/radial2"/>
    <dgm:cxn modelId="{22630FB2-9FE9-4C47-A052-B399EC1A4A55}" type="presParOf" srcId="{35D8255A-6641-465C-A0E3-7CF70D406CC2}" destId="{FEAFBBE3-63D5-41FF-A480-EDFD781483F4}" srcOrd="5" destOrd="0" presId="urn:microsoft.com/office/officeart/2005/8/layout/radial2"/>
    <dgm:cxn modelId="{6BE701B4-45E8-4AA7-962D-70023B9B9591}" type="presParOf" srcId="{35D8255A-6641-465C-A0E3-7CF70D406CC2}" destId="{F67BDB44-18CF-407A-AE88-38DD2BEC313D}" srcOrd="6" destOrd="0" presId="urn:microsoft.com/office/officeart/2005/8/layout/radial2"/>
    <dgm:cxn modelId="{D06A04B3-6E5E-40CA-9133-B433E45DDC26}" type="presParOf" srcId="{F67BDB44-18CF-407A-AE88-38DD2BEC313D}" destId="{A5B3943A-3A89-420C-AFE2-21A65374BB3F}" srcOrd="0" destOrd="0" presId="urn:microsoft.com/office/officeart/2005/8/layout/radial2"/>
    <dgm:cxn modelId="{D0533B9D-339F-4BF2-9946-CF487C0EF7E8}" type="presParOf" srcId="{F67BDB44-18CF-407A-AE88-38DD2BEC313D}" destId="{4007CE7C-2814-42D4-8107-76358D6F57BC}" srcOrd="1" destOrd="0" presId="urn:microsoft.com/office/officeart/2005/8/layout/radial2"/>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5EF12-FA59-454C-B2A1-A6D8FE25EE60}">
      <dsp:nvSpPr>
        <dsp:cNvPr id="0" name=""/>
        <dsp:cNvSpPr/>
      </dsp:nvSpPr>
      <dsp:spPr>
        <a:xfrm>
          <a:off x="5448" y="457197"/>
          <a:ext cx="2832199" cy="3398639"/>
        </a:xfrm>
        <a:prstGeom prst="roundRect">
          <a:avLst>
            <a:gd name="adj" fmla="val 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r>
            <a:rPr lang="en-US" sz="3200" kern="1200" dirty="0" smtClean="0"/>
            <a:t>Purchasers</a:t>
          </a:r>
          <a:endParaRPr lang="en-US" sz="3200" kern="1200" dirty="0"/>
        </a:p>
      </dsp:txBody>
      <dsp:txXfrm rot="16200000">
        <a:off x="-1104773" y="1567420"/>
        <a:ext cx="2786884" cy="566439"/>
      </dsp:txXfrm>
    </dsp:sp>
    <dsp:sp modelId="{FE662834-9713-4403-A090-820CF499E521}">
      <dsp:nvSpPr>
        <dsp:cNvPr id="0" name=""/>
        <dsp:cNvSpPr/>
      </dsp:nvSpPr>
      <dsp:spPr>
        <a:xfrm>
          <a:off x="571888" y="457197"/>
          <a:ext cx="2109988" cy="3398639"/>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US" sz="2900" kern="1200" dirty="0" smtClean="0"/>
            <a:t>Government</a:t>
          </a:r>
        </a:p>
        <a:p>
          <a:pPr lvl="0" algn="l" defTabSz="1289050">
            <a:lnSpc>
              <a:spcPct val="90000"/>
            </a:lnSpc>
            <a:spcBef>
              <a:spcPct val="0"/>
            </a:spcBef>
            <a:spcAft>
              <a:spcPct val="35000"/>
            </a:spcAft>
          </a:pPr>
          <a:r>
            <a:rPr lang="en-US" sz="2900" kern="1200" dirty="0" smtClean="0"/>
            <a:t>Employers</a:t>
          </a:r>
        </a:p>
        <a:p>
          <a:pPr lvl="0" algn="l" defTabSz="1289050">
            <a:lnSpc>
              <a:spcPct val="90000"/>
            </a:lnSpc>
            <a:spcBef>
              <a:spcPct val="0"/>
            </a:spcBef>
            <a:spcAft>
              <a:spcPct val="35000"/>
            </a:spcAft>
          </a:pPr>
          <a:r>
            <a:rPr lang="en-US" sz="2900" kern="1200" dirty="0" smtClean="0"/>
            <a:t>Trade,  Business, Other  Associations</a:t>
          </a:r>
        </a:p>
        <a:p>
          <a:pPr lvl="0" algn="l" defTabSz="1289050">
            <a:lnSpc>
              <a:spcPct val="90000"/>
            </a:lnSpc>
            <a:spcBef>
              <a:spcPct val="0"/>
            </a:spcBef>
            <a:spcAft>
              <a:spcPct val="35000"/>
            </a:spcAft>
          </a:pPr>
          <a:r>
            <a:rPr lang="en-US" sz="2900" kern="1200" dirty="0" smtClean="0"/>
            <a:t>Individuals</a:t>
          </a:r>
          <a:endParaRPr lang="en-US" sz="2900" kern="1200" dirty="0"/>
        </a:p>
      </dsp:txBody>
      <dsp:txXfrm>
        <a:off x="571888" y="457197"/>
        <a:ext cx="2109988" cy="3398639"/>
      </dsp:txXfrm>
    </dsp:sp>
    <dsp:sp modelId="{3B61BD3E-5CD6-4792-9A60-61E43F75DD71}">
      <dsp:nvSpPr>
        <dsp:cNvPr id="0" name=""/>
        <dsp:cNvSpPr/>
      </dsp:nvSpPr>
      <dsp:spPr>
        <a:xfrm>
          <a:off x="2936774" y="457197"/>
          <a:ext cx="2832199" cy="3398639"/>
        </a:xfrm>
        <a:prstGeom prst="roundRect">
          <a:avLst>
            <a:gd name="adj" fmla="val 5000"/>
          </a:avLst>
        </a:prstGeom>
        <a:gradFill rotWithShape="0">
          <a:gsLst>
            <a:gs pos="0">
              <a:schemeClr val="accent4">
                <a:hueOff val="-2232386"/>
                <a:satOff val="13449"/>
                <a:lumOff val="1078"/>
                <a:alphaOff val="0"/>
                <a:shade val="51000"/>
                <a:satMod val="130000"/>
              </a:schemeClr>
            </a:gs>
            <a:gs pos="80000">
              <a:schemeClr val="accent4">
                <a:hueOff val="-2232386"/>
                <a:satOff val="13449"/>
                <a:lumOff val="1078"/>
                <a:alphaOff val="0"/>
                <a:shade val="93000"/>
                <a:satMod val="130000"/>
              </a:schemeClr>
            </a:gs>
            <a:gs pos="100000">
              <a:schemeClr val="accent4">
                <a:hueOff val="-2232386"/>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r>
            <a:rPr lang="en-US" sz="3200" kern="1200" dirty="0" smtClean="0"/>
            <a:t>Health Insurers</a:t>
          </a:r>
          <a:endParaRPr lang="en-US" sz="3200" kern="1200" dirty="0"/>
        </a:p>
      </dsp:txBody>
      <dsp:txXfrm rot="16200000">
        <a:off x="1826552" y="1567420"/>
        <a:ext cx="2786884" cy="566439"/>
      </dsp:txXfrm>
    </dsp:sp>
    <dsp:sp modelId="{C3C80A2C-4C56-4AE4-9AFF-242A480B89B1}">
      <dsp:nvSpPr>
        <dsp:cNvPr id="0" name=""/>
        <dsp:cNvSpPr/>
      </dsp:nvSpPr>
      <dsp:spPr>
        <a:xfrm rot="5400000">
          <a:off x="2701145" y="3159007"/>
          <a:ext cx="499581" cy="424829"/>
        </a:xfrm>
        <a:prstGeom prst="flowChartExtract">
          <a:avLst/>
        </a:prstGeom>
        <a:solidFill>
          <a:srgbClr val="FFFF00"/>
        </a:solidFill>
        <a:ln w="9525" cap="flat" cmpd="sng" algn="ctr">
          <a:solidFill>
            <a:srgbClr val="FFFF00"/>
          </a:solidFill>
          <a:prstDash val="solid"/>
        </a:ln>
        <a:effectLst/>
      </dsp:spPr>
      <dsp:style>
        <a:lnRef idx="1">
          <a:scrgbClr r="0" g="0" b="0"/>
        </a:lnRef>
        <a:fillRef idx="1">
          <a:scrgbClr r="0" g="0" b="0"/>
        </a:fillRef>
        <a:effectRef idx="0">
          <a:scrgbClr r="0" g="0" b="0"/>
        </a:effectRef>
        <a:fontRef idx="minor"/>
      </dsp:style>
    </dsp:sp>
    <dsp:sp modelId="{483912B4-A09F-4C56-80E4-78EFD3D63674}">
      <dsp:nvSpPr>
        <dsp:cNvPr id="0" name=""/>
        <dsp:cNvSpPr/>
      </dsp:nvSpPr>
      <dsp:spPr>
        <a:xfrm>
          <a:off x="3503214" y="457197"/>
          <a:ext cx="2109988" cy="3398639"/>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US" sz="2900" kern="1200" dirty="0" smtClean="0"/>
            <a:t>Government</a:t>
          </a:r>
        </a:p>
        <a:p>
          <a:pPr lvl="0" algn="l" defTabSz="1289050">
            <a:lnSpc>
              <a:spcPct val="90000"/>
            </a:lnSpc>
            <a:spcBef>
              <a:spcPct val="0"/>
            </a:spcBef>
            <a:spcAft>
              <a:spcPct val="35000"/>
            </a:spcAft>
          </a:pPr>
          <a:r>
            <a:rPr lang="en-US" sz="2900" kern="1200" dirty="0" smtClean="0"/>
            <a:t> Employer-Sponsored</a:t>
          </a:r>
        </a:p>
        <a:p>
          <a:pPr lvl="0" algn="l" defTabSz="1289050">
            <a:lnSpc>
              <a:spcPct val="90000"/>
            </a:lnSpc>
            <a:spcBef>
              <a:spcPct val="0"/>
            </a:spcBef>
            <a:spcAft>
              <a:spcPct val="35000"/>
            </a:spcAft>
          </a:pPr>
          <a:r>
            <a:rPr lang="en-US" sz="2900" kern="1200" dirty="0" smtClean="0"/>
            <a:t>Commercial</a:t>
          </a:r>
          <a:endParaRPr lang="en-US" sz="2900" kern="1200" dirty="0"/>
        </a:p>
      </dsp:txBody>
      <dsp:txXfrm>
        <a:off x="3503214" y="457197"/>
        <a:ext cx="2109988" cy="3398639"/>
      </dsp:txXfrm>
    </dsp:sp>
    <dsp:sp modelId="{28ECC5AB-65D1-44D1-A1C8-EEF5F1C710F6}">
      <dsp:nvSpPr>
        <dsp:cNvPr id="0" name=""/>
        <dsp:cNvSpPr/>
      </dsp:nvSpPr>
      <dsp:spPr>
        <a:xfrm>
          <a:off x="5868100" y="457197"/>
          <a:ext cx="2508450" cy="5029204"/>
        </a:xfrm>
        <a:prstGeom prst="roundRect">
          <a:avLst>
            <a:gd name="adj" fmla="val 5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n-US" sz="2800" kern="1200" dirty="0" smtClean="0"/>
            <a:t>Providers</a:t>
          </a:r>
          <a:endParaRPr lang="en-US" sz="2800" kern="1200" dirty="0"/>
        </a:p>
      </dsp:txBody>
      <dsp:txXfrm rot="16200000">
        <a:off x="4056972" y="2268326"/>
        <a:ext cx="4123947" cy="501690"/>
      </dsp:txXfrm>
    </dsp:sp>
    <dsp:sp modelId="{9D9FC57B-C788-4009-B920-C2B9332C60E3}">
      <dsp:nvSpPr>
        <dsp:cNvPr id="0" name=""/>
        <dsp:cNvSpPr/>
      </dsp:nvSpPr>
      <dsp:spPr>
        <a:xfrm rot="5400000">
          <a:off x="5632471" y="3159007"/>
          <a:ext cx="499581" cy="424829"/>
        </a:xfrm>
        <a:prstGeom prst="flowChartExtract">
          <a:avLst/>
        </a:prstGeom>
        <a:solidFill>
          <a:srgbClr val="FFFF00"/>
        </a:solidFill>
        <a:ln w="9525" cap="flat" cmpd="sng" algn="ctr">
          <a:solidFill>
            <a:srgbClr val="FFFF00"/>
          </a:solidFill>
          <a:prstDash val="solid"/>
        </a:ln>
        <a:effectLst/>
      </dsp:spPr>
      <dsp:style>
        <a:lnRef idx="1">
          <a:scrgbClr r="0" g="0" b="0"/>
        </a:lnRef>
        <a:fillRef idx="1">
          <a:scrgbClr r="0" g="0" b="0"/>
        </a:fillRef>
        <a:effectRef idx="0">
          <a:scrgbClr r="0" g="0" b="0"/>
        </a:effectRef>
        <a:fontRef idx="minor"/>
      </dsp:style>
    </dsp:sp>
    <dsp:sp modelId="{9A766833-898A-4BA5-9E3B-FBE4D4F705A4}">
      <dsp:nvSpPr>
        <dsp:cNvPr id="0" name=""/>
        <dsp:cNvSpPr/>
      </dsp:nvSpPr>
      <dsp:spPr>
        <a:xfrm>
          <a:off x="6393262" y="457197"/>
          <a:ext cx="1868795" cy="502920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n-US" sz="2400" kern="1200" dirty="0" smtClean="0"/>
            <a:t>Hospitals </a:t>
          </a:r>
        </a:p>
        <a:p>
          <a:pPr lvl="0" algn="l" defTabSz="1066800">
            <a:lnSpc>
              <a:spcPct val="90000"/>
            </a:lnSpc>
            <a:spcBef>
              <a:spcPct val="0"/>
            </a:spcBef>
            <a:spcAft>
              <a:spcPct val="35000"/>
            </a:spcAft>
          </a:pPr>
          <a:r>
            <a:rPr lang="en-US" sz="2400" kern="1200" dirty="0" smtClean="0"/>
            <a:t>Physician Groups</a:t>
          </a:r>
        </a:p>
        <a:p>
          <a:pPr lvl="0" algn="l" defTabSz="1066800">
            <a:lnSpc>
              <a:spcPct val="90000"/>
            </a:lnSpc>
            <a:spcBef>
              <a:spcPct val="0"/>
            </a:spcBef>
            <a:spcAft>
              <a:spcPct val="35000"/>
            </a:spcAft>
          </a:pPr>
          <a:r>
            <a:rPr lang="en-US" sz="2400" kern="1200" dirty="0" smtClean="0"/>
            <a:t>Health centers</a:t>
          </a:r>
        </a:p>
        <a:p>
          <a:pPr lvl="0" algn="l" defTabSz="1066800">
            <a:lnSpc>
              <a:spcPct val="90000"/>
            </a:lnSpc>
            <a:spcBef>
              <a:spcPct val="0"/>
            </a:spcBef>
            <a:spcAft>
              <a:spcPct val="35000"/>
            </a:spcAft>
          </a:pPr>
          <a:r>
            <a:rPr lang="en-US" sz="2400" kern="1200" dirty="0" smtClean="0"/>
            <a:t>Health Departments</a:t>
          </a:r>
        </a:p>
        <a:p>
          <a:pPr lvl="0" algn="l" defTabSz="1066800">
            <a:lnSpc>
              <a:spcPct val="90000"/>
            </a:lnSpc>
            <a:spcBef>
              <a:spcPct val="0"/>
            </a:spcBef>
            <a:spcAft>
              <a:spcPct val="35000"/>
            </a:spcAft>
          </a:pPr>
          <a:r>
            <a:rPr lang="en-US" sz="2400" kern="1200" dirty="0" smtClean="0"/>
            <a:t>Integrated Health Systems</a:t>
          </a:r>
        </a:p>
        <a:p>
          <a:pPr lvl="0" algn="l" defTabSz="1066800">
            <a:lnSpc>
              <a:spcPct val="90000"/>
            </a:lnSpc>
            <a:spcBef>
              <a:spcPct val="0"/>
            </a:spcBef>
            <a:spcAft>
              <a:spcPct val="35000"/>
            </a:spcAft>
          </a:pPr>
          <a:r>
            <a:rPr lang="en-US" sz="2400" kern="1200" dirty="0" smtClean="0"/>
            <a:t>Accountable Care  Orgs </a:t>
          </a:r>
        </a:p>
        <a:p>
          <a:pPr lvl="0" algn="l" defTabSz="1066800">
            <a:lnSpc>
              <a:spcPct val="90000"/>
            </a:lnSpc>
            <a:spcBef>
              <a:spcPct val="0"/>
            </a:spcBef>
            <a:spcAft>
              <a:spcPct val="35000"/>
            </a:spcAft>
          </a:pPr>
          <a:r>
            <a:rPr lang="en-US" sz="2400" kern="1200" dirty="0" smtClean="0"/>
            <a:t>Other Models</a:t>
          </a:r>
          <a:endParaRPr lang="en-US" sz="2400" kern="1200" dirty="0"/>
        </a:p>
      </dsp:txBody>
      <dsp:txXfrm>
        <a:off x="6393262" y="457197"/>
        <a:ext cx="1868795" cy="5029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FBBE3-63D5-41FF-A480-EDFD781483F4}">
      <dsp:nvSpPr>
        <dsp:cNvPr id="0" name=""/>
        <dsp:cNvSpPr/>
      </dsp:nvSpPr>
      <dsp:spPr>
        <a:xfrm rot="2590111">
          <a:off x="3172488" y="3432911"/>
          <a:ext cx="611844" cy="46757"/>
        </a:xfrm>
        <a:custGeom>
          <a:avLst/>
          <a:gdLst/>
          <a:ahLst/>
          <a:cxnLst/>
          <a:rect l="0" t="0" r="0" b="0"/>
          <a:pathLst>
            <a:path>
              <a:moveTo>
                <a:pt x="0" y="23378"/>
              </a:moveTo>
              <a:lnTo>
                <a:pt x="611844" y="23378"/>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088B509-A405-4DEB-A7BD-37D0258B5CB7}">
      <dsp:nvSpPr>
        <dsp:cNvPr id="0" name=""/>
        <dsp:cNvSpPr/>
      </dsp:nvSpPr>
      <dsp:spPr>
        <a:xfrm>
          <a:off x="3255288" y="2441655"/>
          <a:ext cx="2367516" cy="46757"/>
        </a:xfrm>
        <a:custGeom>
          <a:avLst/>
          <a:gdLst/>
          <a:ahLst/>
          <a:cxnLst/>
          <a:rect l="0" t="0" r="0" b="0"/>
          <a:pathLst>
            <a:path>
              <a:moveTo>
                <a:pt x="0" y="23378"/>
              </a:moveTo>
              <a:lnTo>
                <a:pt x="2367516" y="23378"/>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ECF39E4-A9B0-4697-846E-3DA2B5968DF4}">
      <dsp:nvSpPr>
        <dsp:cNvPr id="0" name=""/>
        <dsp:cNvSpPr/>
      </dsp:nvSpPr>
      <dsp:spPr>
        <a:xfrm rot="19005013">
          <a:off x="3172200" y="1447879"/>
          <a:ext cx="611778" cy="46757"/>
        </a:xfrm>
        <a:custGeom>
          <a:avLst/>
          <a:gdLst/>
          <a:ahLst/>
          <a:cxnLst/>
          <a:rect l="0" t="0" r="0" b="0"/>
          <a:pathLst>
            <a:path>
              <a:moveTo>
                <a:pt x="0" y="23378"/>
              </a:moveTo>
              <a:lnTo>
                <a:pt x="611778" y="23378"/>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6A211F1-0235-4031-8E1E-6F41E44E83E7}">
      <dsp:nvSpPr>
        <dsp:cNvPr id="0" name=""/>
        <dsp:cNvSpPr/>
      </dsp:nvSpPr>
      <dsp:spPr>
        <a:xfrm>
          <a:off x="1275819" y="1274146"/>
          <a:ext cx="2381774" cy="2381774"/>
        </a:xfrm>
        <a:prstGeom prst="ellips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CA1BFF9-A2FF-48BA-A331-112F6C9E1EDA}">
      <dsp:nvSpPr>
        <dsp:cNvPr id="0" name=""/>
        <dsp:cNvSpPr/>
      </dsp:nvSpPr>
      <dsp:spPr>
        <a:xfrm>
          <a:off x="3434747" y="-74936"/>
          <a:ext cx="1724309" cy="1551878"/>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FFS</a:t>
          </a:r>
          <a:endParaRPr lang="en-US" sz="2600" b="1" kern="1200" dirty="0"/>
        </a:p>
      </dsp:txBody>
      <dsp:txXfrm>
        <a:off x="3687266" y="152331"/>
        <a:ext cx="1219271" cy="1097344"/>
      </dsp:txXfrm>
    </dsp:sp>
    <dsp:sp modelId="{AAEE57D3-7444-4339-AAF7-26ABB4EC935F}">
      <dsp:nvSpPr>
        <dsp:cNvPr id="0" name=""/>
        <dsp:cNvSpPr/>
      </dsp:nvSpPr>
      <dsp:spPr>
        <a:xfrm>
          <a:off x="4932907" y="-74936"/>
          <a:ext cx="2586464" cy="155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82563" lvl="1" indent="-11113" algn="r" defTabSz="889000">
            <a:lnSpc>
              <a:spcPct val="90000"/>
            </a:lnSpc>
            <a:spcBef>
              <a:spcPct val="0"/>
            </a:spcBef>
            <a:spcAft>
              <a:spcPct val="15000"/>
            </a:spcAft>
            <a:buChar char="••"/>
          </a:pPr>
          <a:r>
            <a:rPr lang="en-US" sz="2000" b="1" kern="1200" dirty="0" smtClean="0">
              <a:solidFill>
                <a:srgbClr val="00B050"/>
              </a:solidFill>
            </a:rPr>
            <a:t>Provider organizations</a:t>
          </a:r>
          <a:endParaRPr lang="en-US" sz="2000" b="1" kern="1200" dirty="0">
            <a:solidFill>
              <a:srgbClr val="00B050"/>
            </a:solidFill>
          </a:endParaRPr>
        </a:p>
        <a:p>
          <a:pPr marL="182563" lvl="1" indent="-11113" algn="r" defTabSz="889000">
            <a:lnSpc>
              <a:spcPct val="90000"/>
            </a:lnSpc>
            <a:spcBef>
              <a:spcPct val="0"/>
            </a:spcBef>
            <a:spcAft>
              <a:spcPct val="15000"/>
            </a:spcAft>
            <a:buChar char="••"/>
          </a:pPr>
          <a:r>
            <a:rPr lang="en-US" sz="2000" b="1" kern="1200" dirty="0" smtClean="0">
              <a:solidFill>
                <a:srgbClr val="00B050"/>
              </a:solidFill>
            </a:rPr>
            <a:t>Individual clinicians</a:t>
          </a:r>
          <a:endParaRPr lang="en-US" sz="2000" b="1" kern="1200" dirty="0">
            <a:solidFill>
              <a:srgbClr val="00B050"/>
            </a:solidFill>
          </a:endParaRPr>
        </a:p>
        <a:p>
          <a:pPr marL="182563" lvl="1" indent="-11113" algn="r" defTabSz="889000">
            <a:lnSpc>
              <a:spcPct val="90000"/>
            </a:lnSpc>
            <a:spcBef>
              <a:spcPct val="0"/>
            </a:spcBef>
            <a:spcAft>
              <a:spcPct val="15000"/>
            </a:spcAft>
            <a:buChar char="••"/>
          </a:pPr>
          <a:r>
            <a:rPr lang="en-US" sz="2000" b="1" kern="1200" dirty="0" smtClean="0">
              <a:solidFill>
                <a:srgbClr val="00B050"/>
              </a:solidFill>
            </a:rPr>
            <a:t>Other providers </a:t>
          </a:r>
          <a:endParaRPr lang="en-US" sz="2000" b="1" kern="1200" dirty="0">
            <a:solidFill>
              <a:srgbClr val="00B050"/>
            </a:solidFill>
          </a:endParaRPr>
        </a:p>
      </dsp:txBody>
      <dsp:txXfrm>
        <a:off x="4932907" y="-74936"/>
        <a:ext cx="2586464" cy="1551878"/>
      </dsp:txXfrm>
    </dsp:sp>
    <dsp:sp modelId="{BFD1AFB4-F8E9-4888-9F06-B4EA6DD491B5}">
      <dsp:nvSpPr>
        <dsp:cNvPr id="0" name=""/>
        <dsp:cNvSpPr/>
      </dsp:nvSpPr>
      <dsp:spPr>
        <a:xfrm>
          <a:off x="5622805" y="1686701"/>
          <a:ext cx="1638094" cy="1556666"/>
        </a:xfrm>
        <a:prstGeom prst="ellipse">
          <a:avLst/>
        </a:prstGeom>
        <a:solidFill>
          <a:srgbClr val="009999"/>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MCOs</a:t>
          </a:r>
          <a:endParaRPr lang="en-US" sz="2600" b="1" kern="1200" dirty="0"/>
        </a:p>
      </dsp:txBody>
      <dsp:txXfrm>
        <a:off x="5862698" y="1914669"/>
        <a:ext cx="1158308" cy="1100730"/>
      </dsp:txXfrm>
    </dsp:sp>
    <dsp:sp modelId="{791B60A1-7434-4BED-83E9-733A630758AB}">
      <dsp:nvSpPr>
        <dsp:cNvPr id="0" name=""/>
        <dsp:cNvSpPr/>
      </dsp:nvSpPr>
      <dsp:spPr>
        <a:xfrm>
          <a:off x="7142519" y="1686701"/>
          <a:ext cx="2457141" cy="1556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r" defTabSz="889000">
            <a:lnSpc>
              <a:spcPct val="90000"/>
            </a:lnSpc>
            <a:spcBef>
              <a:spcPct val="0"/>
            </a:spcBef>
            <a:spcAft>
              <a:spcPct val="15000"/>
            </a:spcAft>
            <a:buChar char="••"/>
          </a:pPr>
          <a:r>
            <a:rPr lang="en-US" sz="2000" b="1" kern="1200" dirty="0" smtClean="0">
              <a:solidFill>
                <a:srgbClr val="009999"/>
              </a:solidFill>
            </a:rPr>
            <a:t>Capitated payment</a:t>
          </a:r>
          <a:endParaRPr lang="en-US" sz="2000" b="1" kern="1200" dirty="0">
            <a:solidFill>
              <a:srgbClr val="009999"/>
            </a:solidFill>
          </a:endParaRPr>
        </a:p>
        <a:p>
          <a:pPr marL="228600" lvl="1" indent="-228600" algn="r" defTabSz="889000">
            <a:lnSpc>
              <a:spcPct val="90000"/>
            </a:lnSpc>
            <a:spcBef>
              <a:spcPct val="0"/>
            </a:spcBef>
            <a:spcAft>
              <a:spcPct val="15000"/>
            </a:spcAft>
            <a:buChar char="••"/>
          </a:pPr>
          <a:r>
            <a:rPr lang="en-US" sz="2000" b="1" kern="1200" dirty="0" smtClean="0">
              <a:solidFill>
                <a:srgbClr val="009999"/>
              </a:solidFill>
            </a:rPr>
            <a:t>Organize provider networks</a:t>
          </a:r>
          <a:endParaRPr lang="en-US" sz="2000" b="1" kern="1200" dirty="0">
            <a:solidFill>
              <a:srgbClr val="009999"/>
            </a:solidFill>
          </a:endParaRPr>
        </a:p>
        <a:p>
          <a:pPr marL="228600" lvl="1" indent="-228600" algn="r" defTabSz="889000">
            <a:lnSpc>
              <a:spcPct val="90000"/>
            </a:lnSpc>
            <a:spcBef>
              <a:spcPct val="0"/>
            </a:spcBef>
            <a:spcAft>
              <a:spcPct val="15000"/>
            </a:spcAft>
            <a:buChar char="••"/>
          </a:pPr>
          <a:r>
            <a:rPr lang="en-US" sz="2000" b="1" kern="1200" dirty="0" smtClean="0">
              <a:solidFill>
                <a:srgbClr val="009999"/>
              </a:solidFill>
            </a:rPr>
            <a:t>Contract using FFS and/or sub-capitated arrangements</a:t>
          </a:r>
          <a:endParaRPr lang="en-US" sz="2000" b="1" kern="1200" dirty="0">
            <a:solidFill>
              <a:srgbClr val="009999"/>
            </a:solidFill>
          </a:endParaRPr>
        </a:p>
      </dsp:txBody>
      <dsp:txXfrm>
        <a:off x="7142519" y="1686701"/>
        <a:ext cx="2457141" cy="1556666"/>
      </dsp:txXfrm>
    </dsp:sp>
    <dsp:sp modelId="{A5B3943A-3A89-420C-AFE2-21A65374BB3F}">
      <dsp:nvSpPr>
        <dsp:cNvPr id="0" name=""/>
        <dsp:cNvSpPr/>
      </dsp:nvSpPr>
      <dsp:spPr>
        <a:xfrm>
          <a:off x="3461434" y="3423744"/>
          <a:ext cx="1681609" cy="1610641"/>
        </a:xfrm>
        <a:prstGeom prst="ellipse">
          <a:avLst/>
        </a:prstGeom>
        <a:gradFill rotWithShape="0">
          <a:gsLst>
            <a:gs pos="0">
              <a:schemeClr val="accent4">
                <a:hueOff val="-4464771"/>
                <a:satOff val="26899"/>
                <a:lumOff val="2156"/>
                <a:alphaOff val="0"/>
                <a:shade val="51000"/>
                <a:satMod val="130000"/>
              </a:schemeClr>
            </a:gs>
            <a:gs pos="80000">
              <a:schemeClr val="accent4">
                <a:hueOff val="-4464771"/>
                <a:satOff val="26899"/>
                <a:lumOff val="2156"/>
                <a:alphaOff val="0"/>
                <a:shade val="93000"/>
                <a:satMod val="130000"/>
              </a:schemeClr>
            </a:gs>
            <a:gs pos="100000">
              <a:schemeClr val="accent4">
                <a:hueOff val="-4464771"/>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Blended &amp; New Models</a:t>
          </a:r>
          <a:endParaRPr lang="en-US" sz="2600" b="1" kern="1200" dirty="0"/>
        </a:p>
      </dsp:txBody>
      <dsp:txXfrm>
        <a:off x="3707700" y="3659617"/>
        <a:ext cx="1189077" cy="1138895"/>
      </dsp:txXfrm>
    </dsp:sp>
    <dsp:sp modelId="{4007CE7C-2814-42D4-8107-76358D6F57BC}">
      <dsp:nvSpPr>
        <dsp:cNvPr id="0" name=""/>
        <dsp:cNvSpPr/>
      </dsp:nvSpPr>
      <dsp:spPr>
        <a:xfrm>
          <a:off x="4970270" y="3423744"/>
          <a:ext cx="2522413" cy="1610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r" defTabSz="889000">
            <a:lnSpc>
              <a:spcPct val="90000"/>
            </a:lnSpc>
            <a:spcBef>
              <a:spcPct val="0"/>
            </a:spcBef>
            <a:spcAft>
              <a:spcPct val="15000"/>
            </a:spcAft>
            <a:buChar char="••"/>
          </a:pPr>
          <a:r>
            <a:rPr lang="en-US" sz="2000" b="1" kern="1200" dirty="0" smtClean="0">
              <a:solidFill>
                <a:schemeClr val="accent5"/>
              </a:solidFill>
            </a:rPr>
            <a:t>FFS and MCOs</a:t>
          </a:r>
          <a:endParaRPr lang="en-US" sz="2000" b="1" kern="1200" dirty="0">
            <a:solidFill>
              <a:schemeClr val="accent5"/>
            </a:solidFill>
          </a:endParaRPr>
        </a:p>
        <a:p>
          <a:pPr marL="228600" lvl="1" indent="-228600" algn="r" defTabSz="889000">
            <a:lnSpc>
              <a:spcPct val="90000"/>
            </a:lnSpc>
            <a:spcBef>
              <a:spcPct val="0"/>
            </a:spcBef>
            <a:spcAft>
              <a:spcPct val="15000"/>
            </a:spcAft>
            <a:buChar char="••"/>
          </a:pPr>
          <a:r>
            <a:rPr lang="en-US" sz="2000" b="1" kern="1200" dirty="0" smtClean="0">
              <a:solidFill>
                <a:schemeClr val="accent5"/>
              </a:solidFill>
            </a:rPr>
            <a:t>Accountable care organizations</a:t>
          </a:r>
          <a:endParaRPr lang="en-US" sz="2000" b="1" kern="1200" dirty="0">
            <a:solidFill>
              <a:schemeClr val="accent5"/>
            </a:solidFill>
          </a:endParaRPr>
        </a:p>
        <a:p>
          <a:pPr marL="228600" lvl="1" indent="-228600" algn="r" defTabSz="889000">
            <a:lnSpc>
              <a:spcPct val="90000"/>
            </a:lnSpc>
            <a:spcBef>
              <a:spcPct val="0"/>
            </a:spcBef>
            <a:spcAft>
              <a:spcPct val="15000"/>
            </a:spcAft>
            <a:buChar char="••"/>
          </a:pPr>
          <a:r>
            <a:rPr lang="en-US" sz="2000" b="1" kern="1200" dirty="0" smtClean="0">
              <a:solidFill>
                <a:schemeClr val="accent5"/>
              </a:solidFill>
            </a:rPr>
            <a:t>Others</a:t>
          </a:r>
          <a:endParaRPr lang="en-US" sz="2000" b="1" kern="1200" dirty="0">
            <a:solidFill>
              <a:schemeClr val="accent5"/>
            </a:solidFill>
          </a:endParaRPr>
        </a:p>
      </dsp:txBody>
      <dsp:txXfrm>
        <a:off x="4970270" y="3423744"/>
        <a:ext cx="2522413" cy="16106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61D5845B-A9FE-49C1-9FD9-AB943A0B4181}" type="datetimeFigureOut">
              <a:rPr lang="en-US" smtClean="0"/>
              <a:pPr/>
              <a:t>8/16/17</a:t>
            </a:fld>
            <a:endParaRPr lang="en-US"/>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D954758E-CEE6-4087-AA3E-70E373454382}" type="slidenum">
              <a:rPr lang="en-US" smtClean="0"/>
              <a:pPr/>
              <a:t>‹#›</a:t>
            </a:fld>
            <a:endParaRPr lang="en-US"/>
          </a:p>
        </p:txBody>
      </p:sp>
    </p:spTree>
    <p:extLst>
      <p:ext uri="{BB962C8B-B14F-4D97-AF65-F5344CB8AC3E}">
        <p14:creationId xmlns:p14="http://schemas.microsoft.com/office/powerpoint/2010/main" val="3822461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5B9ACE0B-417B-42F8-BBA8-597E0F5C0E30}" type="datetimeFigureOut">
              <a:rPr lang="en-US" smtClean="0"/>
              <a:pPr/>
              <a:t>8/16/17</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8FB1C2EC-73CE-40A8-A426-6E30C3EBB382}" type="slidenum">
              <a:rPr lang="en-US" smtClean="0"/>
              <a:pPr/>
              <a:t>‹#›</a:t>
            </a:fld>
            <a:endParaRPr lang="en-US" dirty="0"/>
          </a:p>
        </p:txBody>
      </p:sp>
    </p:spTree>
    <p:extLst>
      <p:ext uri="{BB962C8B-B14F-4D97-AF65-F5344CB8AC3E}">
        <p14:creationId xmlns:p14="http://schemas.microsoft.com/office/powerpoint/2010/main" val="313040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Calibri  "/>
              </a:rPr>
              <a:t>Welcome to today’s webinar. My name is Beth Hurley and I am a member of the Contracting and Reimbursement Expansion TA </a:t>
            </a:r>
            <a:r>
              <a:rPr lang="en-US" dirty="0" smtClean="0">
                <a:solidFill>
                  <a:schemeClr val="tx1"/>
                </a:solidFill>
                <a:latin typeface="Calibri  "/>
              </a:rPr>
              <a:t>Center Team. </a:t>
            </a:r>
            <a:r>
              <a:rPr lang="en-US" b="0" dirty="0" smtClean="0">
                <a:solidFill>
                  <a:schemeClr val="tx1"/>
                </a:solidFill>
                <a:latin typeface="Calibri  "/>
              </a:rPr>
              <a:t>Thank you so much for joining us today for our first of three ‘virtual breaks” for health care organizations. </a:t>
            </a:r>
          </a:p>
          <a:p>
            <a:endParaRPr lang="en-US" b="0" dirty="0" smtClean="0">
              <a:solidFill>
                <a:schemeClr val="tx1"/>
              </a:solidFill>
              <a:latin typeface="Calibri  "/>
            </a:endParaRPr>
          </a:p>
          <a:p>
            <a:r>
              <a:rPr lang="en-US" b="0" dirty="0" smtClean="0">
                <a:solidFill>
                  <a:schemeClr val="tx1"/>
                </a:solidFill>
                <a:latin typeface="Calibri  "/>
              </a:rPr>
              <a:t>Through our recently completed needs assessment,</a:t>
            </a:r>
            <a:r>
              <a:rPr lang="en-US" b="0" baseline="0" dirty="0" smtClean="0">
                <a:solidFill>
                  <a:schemeClr val="tx1"/>
                </a:solidFill>
                <a:latin typeface="Calibri  "/>
              </a:rPr>
              <a:t> we learned that </a:t>
            </a:r>
            <a:r>
              <a:rPr lang="en-US" dirty="0" smtClean="0">
                <a:solidFill>
                  <a:schemeClr val="tx1"/>
                </a:solidFill>
                <a:latin typeface="Calibri  "/>
              </a:rPr>
              <a:t>Health Care Organizations,</a:t>
            </a:r>
            <a:r>
              <a:rPr lang="en-US" baseline="0" dirty="0" smtClean="0">
                <a:solidFill>
                  <a:schemeClr val="tx1"/>
                </a:solidFill>
                <a:latin typeface="Calibri  "/>
              </a:rPr>
              <a:t> such as </a:t>
            </a:r>
            <a:r>
              <a:rPr lang="en-US" dirty="0" smtClean="0">
                <a:solidFill>
                  <a:schemeClr val="tx1"/>
                </a:solidFill>
                <a:latin typeface="Calibri  "/>
              </a:rPr>
              <a:t>community health centers, hospitals, university-based clinics, and health departments have</a:t>
            </a:r>
            <a:r>
              <a:rPr lang="en-US" baseline="0" dirty="0" smtClean="0">
                <a:solidFill>
                  <a:schemeClr val="tx1"/>
                </a:solidFill>
                <a:latin typeface="Calibri  "/>
              </a:rPr>
              <a:t> unique needs as compared to community based organizations. Health Care Organizations, or HCOs, are eager to expand contracts and move past Medicaid FFS. To address this need in the context of your busy work environments, we designed a 3 part virtual break series. These brief, 30 minute webinars will </a:t>
            </a:r>
            <a:r>
              <a:rPr lang="en-US" i="1" baseline="0" dirty="0" smtClean="0">
                <a:solidFill>
                  <a:schemeClr val="tx1"/>
                </a:solidFill>
                <a:latin typeface="Calibri  "/>
              </a:rPr>
              <a:t>not</a:t>
            </a:r>
            <a:r>
              <a:rPr lang="en-US" baseline="0" dirty="0" smtClean="0">
                <a:solidFill>
                  <a:schemeClr val="tx1"/>
                </a:solidFill>
                <a:latin typeface="Calibri  "/>
              </a:rPr>
              <a:t> teach you everything you need to know about expanding or negotiating contracts, but </a:t>
            </a:r>
            <a:r>
              <a:rPr lang="en-US" i="1" baseline="0" dirty="0" smtClean="0">
                <a:solidFill>
                  <a:schemeClr val="tx1"/>
                </a:solidFill>
                <a:latin typeface="Calibri  "/>
              </a:rPr>
              <a:t>are</a:t>
            </a:r>
            <a:r>
              <a:rPr lang="en-US" baseline="0" dirty="0" smtClean="0">
                <a:solidFill>
                  <a:schemeClr val="tx1"/>
                </a:solidFill>
                <a:latin typeface="Calibri  "/>
              </a:rPr>
              <a:t> intended to get you thinking about next steps at your organization and how to identify TA that CRE can provide you. </a:t>
            </a:r>
          </a:p>
          <a:p>
            <a:endParaRPr lang="en-US" dirty="0" smtClean="0">
              <a:solidFill>
                <a:schemeClr val="tx1"/>
              </a:solidFill>
              <a:latin typeface="Calibri  "/>
            </a:endParaRPr>
          </a:p>
          <a:p>
            <a:r>
              <a:rPr lang="en-US" dirty="0" smtClean="0">
                <a:solidFill>
                  <a:schemeClr val="tx1"/>
                </a:solidFill>
                <a:latin typeface="Calibri  "/>
              </a:rPr>
              <a:t>If you are a </a:t>
            </a:r>
            <a:r>
              <a:rPr lang="en-US" b="0" dirty="0" smtClean="0">
                <a:solidFill>
                  <a:schemeClr val="tx1"/>
                </a:solidFill>
                <a:latin typeface="Calibri  "/>
              </a:rPr>
              <a:t>CBO on the line with us today</a:t>
            </a:r>
            <a:r>
              <a:rPr lang="en-US" b="0" baseline="0" dirty="0" smtClean="0">
                <a:solidFill>
                  <a:schemeClr val="tx1"/>
                </a:solidFill>
                <a:latin typeface="Calibri  "/>
              </a:rPr>
              <a:t> that </a:t>
            </a:r>
            <a:r>
              <a:rPr lang="en-US" baseline="0" dirty="0" smtClean="0">
                <a:solidFill>
                  <a:schemeClr val="tx1"/>
                </a:solidFill>
                <a:latin typeface="Calibri  "/>
              </a:rPr>
              <a:t>hasn’t begun to contract, we have a separate series for you. I’ll share more information at the end, but remember, no matter your organization type - CRE is here to support your efforts and answer questions you may have. Utilize our free TA services to let us help you get started!</a:t>
            </a:r>
          </a:p>
          <a:p>
            <a:endParaRPr lang="en-US" dirty="0" smtClean="0">
              <a:solidFill>
                <a:schemeClr val="tx1"/>
              </a:solidFill>
              <a:latin typeface="Calibri  "/>
            </a:endParaRPr>
          </a:p>
          <a:p>
            <a:r>
              <a:rPr lang="en-US" dirty="0" smtClean="0">
                <a:solidFill>
                  <a:schemeClr val="tx1"/>
                </a:solidFill>
                <a:latin typeface="Calibri  "/>
              </a:rPr>
              <a:t>I</a:t>
            </a:r>
            <a:r>
              <a:rPr lang="en-US" baseline="0" dirty="0" smtClean="0">
                <a:solidFill>
                  <a:schemeClr val="tx1"/>
                </a:solidFill>
                <a:latin typeface="Calibri  "/>
              </a:rPr>
              <a:t> want to remind everyone that t</a:t>
            </a:r>
            <a:r>
              <a:rPr lang="en-US" dirty="0" smtClean="0">
                <a:solidFill>
                  <a:schemeClr val="tx1"/>
                </a:solidFill>
                <a:latin typeface="Calibri  "/>
              </a:rPr>
              <a:t>oday’s session is being recorded and slides will be available</a:t>
            </a:r>
            <a:r>
              <a:rPr lang="en-US" baseline="0" dirty="0" smtClean="0">
                <a:solidFill>
                  <a:schemeClr val="tx1"/>
                </a:solidFill>
                <a:latin typeface="Calibri  "/>
              </a:rPr>
              <a:t> on the TARGET center in approximately one week. Use the question feature on your control panel to ask a question at any time. Any questions we are unable to address at the end will be answered in a formal Q&amp;A document posted to TARGET with this webinar archive. </a:t>
            </a:r>
          </a:p>
          <a:p>
            <a:pPr defTabSz="948507">
              <a:defRPr/>
            </a:pPr>
            <a:endParaRPr lang="en-US" dirty="0" smtClean="0">
              <a:solidFill>
                <a:schemeClr val="tx1"/>
              </a:solidFill>
              <a:latin typeface="Calibri  "/>
            </a:endParaRPr>
          </a:p>
          <a:p>
            <a:pPr defTabSz="948507">
              <a:defRPr/>
            </a:pPr>
            <a:r>
              <a:rPr lang="en-US" dirty="0" smtClean="0">
                <a:solidFill>
                  <a:schemeClr val="tx1"/>
                </a:solidFill>
                <a:latin typeface="Calibri  "/>
              </a:rPr>
              <a:t>Without</a:t>
            </a:r>
            <a:r>
              <a:rPr lang="en-US" baseline="0" dirty="0" smtClean="0">
                <a:solidFill>
                  <a:schemeClr val="tx1"/>
                </a:solidFill>
                <a:latin typeface="Calibri  "/>
              </a:rPr>
              <a:t> further ado</a:t>
            </a:r>
            <a:r>
              <a:rPr lang="en-US" dirty="0" smtClean="0">
                <a:solidFill>
                  <a:schemeClr val="tx1"/>
                </a:solidFill>
                <a:latin typeface="Calibri  "/>
              </a:rPr>
              <a:t> - </a:t>
            </a:r>
            <a:r>
              <a:rPr lang="en-US" baseline="0" dirty="0" smtClean="0">
                <a:solidFill>
                  <a:schemeClr val="tx1"/>
                </a:solidFill>
                <a:latin typeface="Calibri  "/>
              </a:rPr>
              <a:t>g</a:t>
            </a:r>
            <a:r>
              <a:rPr lang="en-US" dirty="0" smtClean="0">
                <a:solidFill>
                  <a:schemeClr val="tx1"/>
                </a:solidFill>
                <a:latin typeface="Calibri  "/>
              </a:rPr>
              <a:t>rab your coffee, grab you tea, and settle in as Dr. Julia Hidalgo from Positive Outcomes Inc., a CRE partner presents</a:t>
            </a:r>
            <a:r>
              <a:rPr lang="en-US" baseline="0" dirty="0" smtClean="0">
                <a:solidFill>
                  <a:schemeClr val="tx1"/>
                </a:solidFill>
                <a:latin typeface="Calibri  "/>
              </a:rPr>
              <a:t> a </a:t>
            </a:r>
            <a:r>
              <a:rPr lang="en-US" dirty="0" smtClean="0">
                <a:solidFill>
                  <a:schemeClr val="tx1"/>
                </a:solidFill>
                <a:latin typeface="Calibri  "/>
              </a:rPr>
              <a:t>30-minute overview of Expanding Contracting Beyond Medicaid Fee for Service.</a:t>
            </a:r>
          </a:p>
          <a:p>
            <a:endParaRPr lang="en-US" dirty="0" smtClean="0">
              <a:solidFill>
                <a:schemeClr val="tx1"/>
              </a:solidFill>
              <a:latin typeface="Calibri  "/>
              <a:cs typeface="Arial" panose="020B0604020202020204" pitchFamily="34" charset="0"/>
            </a:endParaRPr>
          </a:p>
          <a:p>
            <a:r>
              <a:rPr lang="en-US" dirty="0" smtClean="0">
                <a:solidFill>
                  <a:schemeClr val="tx1"/>
                </a:solidFill>
                <a:latin typeface="Calibri  "/>
                <a:cs typeface="Arial" panose="020B0604020202020204" pitchFamily="34" charset="0"/>
              </a:rPr>
              <a:t>Good afternoon.</a:t>
            </a:r>
            <a:r>
              <a:rPr lang="en-US" baseline="0" dirty="0" smtClean="0">
                <a:solidFill>
                  <a:schemeClr val="tx1"/>
                </a:solidFill>
                <a:latin typeface="Calibri  "/>
                <a:cs typeface="Arial" panose="020B0604020202020204" pitchFamily="34" charset="0"/>
              </a:rPr>
              <a:t> T</a:t>
            </a:r>
            <a:r>
              <a:rPr lang="en-US" dirty="0" smtClean="0">
                <a:solidFill>
                  <a:schemeClr val="tx1"/>
                </a:solidFill>
                <a:latin typeface="Calibri  "/>
                <a:cs typeface="Arial" panose="020B0604020202020204" pitchFamily="34" charset="0"/>
              </a:rPr>
              <a:t>hanks for joining the CAI CRE webinar on </a:t>
            </a:r>
            <a:r>
              <a:rPr lang="en-US" i="1" dirty="0" smtClean="0">
                <a:solidFill>
                  <a:schemeClr val="tx1"/>
                </a:solidFill>
                <a:latin typeface="Calibri  "/>
                <a:cs typeface="Arial" panose="020B0604020202020204" pitchFamily="34" charset="0"/>
              </a:rPr>
              <a:t>Expanding Contracting Beyond Medicaid FFS. </a:t>
            </a:r>
            <a:r>
              <a:rPr lang="en-US" dirty="0" smtClean="0">
                <a:solidFill>
                  <a:schemeClr val="tx1"/>
                </a:solidFill>
                <a:latin typeface="Calibri  "/>
                <a:cs typeface="Arial" panose="020B0604020202020204" pitchFamily="34" charset="0"/>
              </a:rPr>
              <a:t>We appreciate your participation in today’s webinar and hope that the information discussed today will further the efforts of RWHAP-funded core medical programs in expanding their capacity to contract with health insurers. </a:t>
            </a:r>
          </a:p>
          <a:p>
            <a:pPr defTabSz="948507">
              <a:defRPr/>
            </a:pPr>
            <a:endParaRPr lang="en-US" dirty="0" smtClean="0">
              <a:solidFill>
                <a:schemeClr val="tx1"/>
              </a:solidFill>
              <a:latin typeface="Calibri  "/>
            </a:endParaRPr>
          </a:p>
          <a:p>
            <a:endParaRPr lang="en-US" dirty="0">
              <a:solidFill>
                <a:schemeClr val="tx1"/>
              </a:solidFill>
              <a:latin typeface="Calibri  "/>
            </a:endParaRPr>
          </a:p>
        </p:txBody>
      </p:sp>
      <p:sp>
        <p:nvSpPr>
          <p:cNvPr id="4" name="Slide Number Placeholder 3"/>
          <p:cNvSpPr>
            <a:spLocks noGrp="1"/>
          </p:cNvSpPr>
          <p:nvPr>
            <p:ph type="sldNum" sz="quarter" idx="10"/>
          </p:nvPr>
        </p:nvSpPr>
        <p:spPr/>
        <p:txBody>
          <a:bodyPr/>
          <a:lstStyle/>
          <a:p>
            <a:fld id="{8FB1C2EC-73CE-40A8-A426-6E30C3EBB382}" type="slidenum">
              <a:rPr lang="en-US" smtClean="0"/>
              <a:pPr/>
              <a:t>1</a:t>
            </a:fld>
            <a:endParaRPr lang="en-US" dirty="0"/>
          </a:p>
        </p:txBody>
      </p:sp>
    </p:spTree>
    <p:extLst>
      <p:ext uri="{BB962C8B-B14F-4D97-AF65-F5344CB8AC3E}">
        <p14:creationId xmlns:p14="http://schemas.microsoft.com/office/powerpoint/2010/main" val="1761823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chemeClr val="tx1"/>
                </a:solidFill>
              </a:rPr>
              <a:t>Now on to establishing</a:t>
            </a:r>
            <a:r>
              <a:rPr lang="en-US" b="0" baseline="0" dirty="0" smtClean="0">
                <a:solidFill>
                  <a:schemeClr val="tx1"/>
                </a:solidFill>
              </a:rPr>
              <a:t> new contracts. </a:t>
            </a:r>
            <a:r>
              <a:rPr lang="en-US" baseline="0" dirty="0" smtClean="0">
                <a:solidFill>
                  <a:schemeClr val="tx1"/>
                </a:solidFill>
              </a:rPr>
              <a:t>A lot of information is publicly available about Medicaid MCOs, QHPs, and other commercial insurers operating in your community. Such information is available through your State insurance commission, Medicaid or Medicare websites, or your State Marketplace or Exchange. </a:t>
            </a:r>
          </a:p>
          <a:p>
            <a:endParaRPr lang="en-US" baseline="0" dirty="0" smtClean="0">
              <a:solidFill>
                <a:schemeClr val="tx1"/>
              </a:solidFill>
            </a:endParaRPr>
          </a:p>
          <a:p>
            <a:r>
              <a:rPr lang="en-US" baseline="0" dirty="0" smtClean="0">
                <a:solidFill>
                  <a:schemeClr val="tx1"/>
                </a:solidFill>
              </a:rPr>
              <a:t>Insurers also commonly have detailed information about their provider networks that are posted on their member and provider websites. These websites provide lots of details about their types of providers that seek network participation, licensure and credentialing requirements, payment arrangements offered, etc. Their provider network search engines will also let you know which agencies are participating in their network, such as hospitals with which your agency is affiliated. As with existing contracts, it is important to ensure that your clinicians and other personnel meet the insurers’ credentialing requirements.  </a:t>
            </a:r>
          </a:p>
          <a:p>
            <a:endParaRPr lang="en-US" baseline="0" dirty="0" smtClean="0">
              <a:solidFill>
                <a:schemeClr val="tx1"/>
              </a:solidFill>
            </a:endParaRPr>
          </a:p>
          <a:p>
            <a:r>
              <a:rPr lang="en-US" baseline="0" dirty="0" smtClean="0">
                <a:solidFill>
                  <a:schemeClr val="tx1"/>
                </a:solidFill>
              </a:rPr>
              <a:t>Finally, since many insurers operate throughout the US, you might check with your colleagues in other communities about their experience with the insurers. </a:t>
            </a:r>
          </a:p>
        </p:txBody>
      </p:sp>
      <p:sp>
        <p:nvSpPr>
          <p:cNvPr id="4" name="Slide Number Placeholder 3"/>
          <p:cNvSpPr>
            <a:spLocks noGrp="1"/>
          </p:cNvSpPr>
          <p:nvPr>
            <p:ph type="sldNum" sz="quarter" idx="10"/>
          </p:nvPr>
        </p:nvSpPr>
        <p:spPr/>
        <p:txBody>
          <a:bodyPr/>
          <a:lstStyle/>
          <a:p>
            <a:fld id="{B0EF7DEC-F495-4808-A668-FCD68D1ACBF0}" type="slidenum">
              <a:rPr lang="en-US" smtClean="0"/>
              <a:pPr/>
              <a:t>10</a:t>
            </a:fld>
            <a:endParaRPr lang="en-US" dirty="0"/>
          </a:p>
        </p:txBody>
      </p:sp>
    </p:spTree>
    <p:extLst>
      <p:ext uri="{BB962C8B-B14F-4D97-AF65-F5344CB8AC3E}">
        <p14:creationId xmlns:p14="http://schemas.microsoft.com/office/powerpoint/2010/main" val="3972903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Here are some resources to identify insurers</a:t>
            </a:r>
            <a:r>
              <a:rPr lang="en-US" baseline="0" dirty="0" smtClean="0">
                <a:solidFill>
                  <a:schemeClr val="tx1"/>
                </a:solidFill>
              </a:rPr>
              <a:t> in your service area.</a:t>
            </a:r>
            <a:endParaRPr lang="en-US" dirty="0"/>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B0EF7DEC-F495-4808-A668-FCD68D1ACBF0}" type="slidenum">
              <a:rPr lang="en-US" smtClean="0"/>
              <a:pPr/>
              <a:t>11</a:t>
            </a:fld>
            <a:endParaRPr lang="en-US" dirty="0"/>
          </a:p>
        </p:txBody>
      </p:sp>
    </p:spTree>
    <p:extLst>
      <p:ext uri="{BB962C8B-B14F-4D97-AF65-F5344CB8AC3E}">
        <p14:creationId xmlns:p14="http://schemas.microsoft.com/office/powerpoint/2010/main" val="2577508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0" dirty="0" smtClean="0">
                <a:solidFill>
                  <a:schemeClr val="tx1"/>
                </a:solidFill>
              </a:rPr>
              <a:t>Let’s shift</a:t>
            </a:r>
            <a:r>
              <a:rPr lang="en-US" b="0" baseline="0" dirty="0" smtClean="0">
                <a:solidFill>
                  <a:schemeClr val="tx1"/>
                </a:solidFill>
              </a:rPr>
              <a:t> our discussion to comparing interests common among insurers and the services your agency might offer to address their interests. In other words, “what do health insurers care about and how can your agency address their needs and interests?”</a:t>
            </a:r>
          </a:p>
          <a:p>
            <a:pPr defTabSz="948507">
              <a:defRPr/>
            </a:pPr>
            <a:endParaRPr lang="en-US" b="1" baseline="0" dirty="0" smtClean="0">
              <a:solidFill>
                <a:schemeClr val="tx1"/>
              </a:solidFill>
            </a:endParaRPr>
          </a:p>
          <a:p>
            <a:pPr defTabSz="948507">
              <a:defRPr/>
            </a:pPr>
            <a:r>
              <a:rPr lang="en-US" b="0" baseline="0" dirty="0" smtClean="0">
                <a:solidFill>
                  <a:schemeClr val="tx1"/>
                </a:solidFill>
              </a:rPr>
              <a:t>Knowing this information can help you craft key marketing messages and gather the necessary information to support contracting negotiations that make the case for why it is important for them to contract with you.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8FB1C2EC-73CE-40A8-A426-6E30C3EBB382}" type="slidenum">
              <a:rPr lang="en-US" smtClean="0"/>
              <a:pPr/>
              <a:t>12</a:t>
            </a:fld>
            <a:endParaRPr lang="en-US" dirty="0"/>
          </a:p>
        </p:txBody>
      </p:sp>
    </p:spTree>
    <p:extLst>
      <p:ext uri="{BB962C8B-B14F-4D97-AF65-F5344CB8AC3E}">
        <p14:creationId xmlns:p14="http://schemas.microsoft.com/office/powerpoint/2010/main" val="3259992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chemeClr val="tx1"/>
                </a:solidFill>
              </a:rPr>
              <a:t>Insurers have substantial regulatory, legal, and financial interest in ensuring that their beneficiaries get preventive services. Insurers now commonly support outreach, linkage, and navigation services to help beneficiaries obtain preventive and other EHBs. HIV providers have demonstrated experience in providing these services. </a:t>
            </a:r>
          </a:p>
          <a:p>
            <a:endParaRPr lang="en-US" baseline="0" dirty="0" smtClean="0">
              <a:solidFill>
                <a:schemeClr val="tx1"/>
              </a:solidFill>
            </a:endParaRPr>
          </a:p>
          <a:p>
            <a:r>
              <a:rPr lang="en-US" baseline="0" dirty="0" smtClean="0">
                <a:solidFill>
                  <a:schemeClr val="tx1"/>
                </a:solidFill>
              </a:rPr>
              <a:t>Similarly, HIV prevention, care, and support providers have experience in addressing HIV and STD primary and secondary prevention needs. HIV providers have demonstrated competencies in addressing the linguistic, numeracy, and cultural competency needs of an array of racial, ethnic, and sexual minority populations.</a:t>
            </a:r>
          </a:p>
          <a:p>
            <a:endParaRPr lang="en-US" baseline="0" dirty="0" smtClean="0">
              <a:solidFill>
                <a:schemeClr val="tx1"/>
              </a:solidFill>
            </a:endParaRPr>
          </a:p>
          <a:p>
            <a:r>
              <a:rPr lang="en-US" baseline="0" dirty="0" smtClean="0">
                <a:solidFill>
                  <a:schemeClr val="tx1"/>
                </a:solidFill>
              </a:rPr>
              <a:t>RWHAP providers commonly have data that can be included in insurance marketing materials that demonstrate the high quality of their services and its impact on clinical outcomes.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B0EF7DEC-F495-4808-A668-FCD68D1ACBF0}" type="slidenum">
              <a:rPr lang="en-US" smtClean="0"/>
              <a:pPr/>
              <a:t>13</a:t>
            </a:fld>
            <a:endParaRPr lang="en-US" dirty="0"/>
          </a:p>
        </p:txBody>
      </p:sp>
    </p:spTree>
    <p:extLst>
      <p:ext uri="{BB962C8B-B14F-4D97-AF65-F5344CB8AC3E}">
        <p14:creationId xmlns:p14="http://schemas.microsoft.com/office/powerpoint/2010/main" val="1247681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RWHAP medical providers also have the capacity to address insurers’ interests in delivering</a:t>
            </a:r>
            <a:r>
              <a:rPr lang="en-US" baseline="0" dirty="0" smtClean="0">
                <a:solidFill>
                  <a:schemeClr val="tx1"/>
                </a:solidFill>
              </a:rPr>
              <a:t> accessible services that promote health, reduce disease burden, and lower healthcare costs. For example, insurers are likely to be interested in RWHAP providers that offer ”one-stop shopping” models that physically integrate medical, mental health, substance abuse, preventive, housing, and other services. </a:t>
            </a:r>
          </a:p>
          <a:p>
            <a:endParaRPr lang="en-US" baseline="0" dirty="0" smtClean="0">
              <a:solidFill>
                <a:schemeClr val="tx1"/>
              </a:solidFill>
            </a:endParaRPr>
          </a:p>
          <a:p>
            <a:r>
              <a:rPr lang="en-US" baseline="0" dirty="0" smtClean="0">
                <a:solidFill>
                  <a:schemeClr val="tx1"/>
                </a:solidFill>
              </a:rPr>
              <a:t>Once again, HIV medical case managers have important, demonstrated skills that can be applied to coordinating clinical and psychosocial services for insured beneficiaries. Many of your agencies have RSR and other data that can demonstrate your agencies’ capacity to effectively use community resources to avoid psychosocial crises that result in hospitalization. Also, case managers have experience coordinating with healthcare teams to ensure HIV positive clients benefit optimally from antiretroviral treatment.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B0EF7DEC-F495-4808-A668-FCD68D1ACBF0}" type="slidenum">
              <a:rPr lang="en-US" smtClean="0"/>
              <a:pPr/>
              <a:t>14</a:t>
            </a:fld>
            <a:endParaRPr lang="en-US" dirty="0"/>
          </a:p>
        </p:txBody>
      </p:sp>
    </p:spTree>
    <p:extLst>
      <p:ext uri="{BB962C8B-B14F-4D97-AF65-F5344CB8AC3E}">
        <p14:creationId xmlns:p14="http://schemas.microsoft.com/office/powerpoint/2010/main" val="267095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strike="noStrike" baseline="0" dirty="0" smtClean="0">
                <a:solidFill>
                  <a:schemeClr val="tx1"/>
                </a:solidFill>
              </a:rPr>
              <a:t>Let’s review Action 3: Marketing to health insurers .</a:t>
            </a:r>
            <a:endParaRPr lang="en-US" b="0" strike="sngStrike" baseline="0" dirty="0" smtClean="0">
              <a:solidFill>
                <a:schemeClr val="tx1"/>
              </a:solidFill>
            </a:endParaRPr>
          </a:p>
          <a:p>
            <a:endParaRPr lang="en-US" baseline="0" dirty="0" smtClean="0">
              <a:solidFill>
                <a:schemeClr val="tx1"/>
              </a:solidFill>
            </a:endParaRPr>
          </a:p>
          <a:p>
            <a:r>
              <a:rPr lang="en-US" baseline="0" dirty="0" smtClean="0">
                <a:solidFill>
                  <a:schemeClr val="tx1"/>
                </a:solidFill>
              </a:rPr>
              <a:t>First, it is important to develop a marketing plan that guides your agency’s strategies in reaching out to insurers. The plan should identify the targeted insurers, your approach to developing marketing materials, strategies to initiate communication with insurers, if and how you will team with other HIV providers in marketing efforts, what services you plan to offer, and the types of beneficiaries that might be targeted (such as women, adolescents, disabled individuals, etc.).</a:t>
            </a:r>
          </a:p>
          <a:p>
            <a:endParaRPr lang="en-US" baseline="0" dirty="0" smtClean="0">
              <a:solidFill>
                <a:schemeClr val="tx1"/>
              </a:solidFill>
            </a:endParaRPr>
          </a:p>
          <a:p>
            <a:r>
              <a:rPr lang="en-US" baseline="0" dirty="0" smtClean="0">
                <a:solidFill>
                  <a:schemeClr val="tx1"/>
                </a:solidFill>
              </a:rPr>
              <a:t>Your marketing strategy should address the points summarized in this slide. It is important to avoid the assumption that an insurer is not interested or does not cover the services your HIV program offers. Make sure that your marketing strategy is well-informed. </a:t>
            </a:r>
          </a:p>
          <a:p>
            <a:endParaRPr lang="en-US" baseline="0" dirty="0" smtClean="0">
              <a:solidFill>
                <a:schemeClr val="tx1"/>
              </a:solidFill>
            </a:endParaRPr>
          </a:p>
          <a:p>
            <a:r>
              <a:rPr lang="en-US" baseline="0" dirty="0" smtClean="0">
                <a:solidFill>
                  <a:schemeClr val="tx1"/>
                </a:solidFill>
              </a:rPr>
              <a:t>Finally, keep an open mind in communicating with insurers. You may find that they are very interested in your agency’s services and may be very creative in their vision for integrating your services in their provider network.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B0EF7DEC-F495-4808-A668-FCD68D1ACBF0}" type="slidenum">
              <a:rPr lang="en-US" smtClean="0"/>
              <a:pPr/>
              <a:t>15</a:t>
            </a:fld>
            <a:endParaRPr lang="en-US" dirty="0"/>
          </a:p>
        </p:txBody>
      </p:sp>
    </p:spTree>
    <p:extLst>
      <p:ext uri="{BB962C8B-B14F-4D97-AF65-F5344CB8AC3E}">
        <p14:creationId xmlns:p14="http://schemas.microsoft.com/office/powerpoint/2010/main" val="1617309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buFont typeface="Arial" panose="020B0604020202020204" pitchFamily="34" charset="0"/>
              <a:buNone/>
            </a:pPr>
            <a:r>
              <a:rPr lang="en-US" altLang="en-US" dirty="0"/>
              <a:t>Now let’s introduce some key activities associated with negotiating contracts. </a:t>
            </a:r>
          </a:p>
          <a:p>
            <a:pPr>
              <a:buClr>
                <a:schemeClr val="tx1"/>
              </a:buClr>
              <a:buFont typeface="Arial" panose="020B0604020202020204" pitchFamily="34" charset="0"/>
              <a:buNone/>
            </a:pPr>
            <a:endParaRPr lang="en-US" altLang="en-US" dirty="0"/>
          </a:p>
          <a:p>
            <a:pPr>
              <a:buClr>
                <a:schemeClr val="tx1"/>
              </a:buClr>
              <a:buFont typeface="Arial" panose="020B0604020202020204" pitchFamily="34" charset="0"/>
              <a:buNone/>
            </a:pPr>
            <a:r>
              <a:rPr lang="en-US" altLang="en-US" dirty="0"/>
              <a:t>In moving to negotiations, it is important that you and the contracting team are prepared! First, ensure that your agency’s leadership is involved in the process from the very beginning. Having experienced legal advise is also key to a successful negotiation.</a:t>
            </a:r>
          </a:p>
          <a:p>
            <a:pPr>
              <a:buClr>
                <a:schemeClr val="tx1"/>
              </a:buClr>
              <a:buFont typeface="Arial" panose="020B0604020202020204" pitchFamily="34" charset="0"/>
              <a:buNone/>
            </a:pPr>
            <a:endParaRPr lang="en-US" altLang="en-US" dirty="0"/>
          </a:p>
          <a:p>
            <a:pPr>
              <a:buClr>
                <a:schemeClr val="tx1"/>
              </a:buClr>
              <a:buFont typeface="Arial" panose="020B0604020202020204" pitchFamily="34" charset="0"/>
              <a:buNone/>
            </a:pPr>
            <a:r>
              <a:rPr lang="en-US" altLang="en-US" dirty="0"/>
              <a:t>Remember that in most cases you do not need to be the expert. Many agencies have staff that can lead contracting activities. In that case, it is your job to review the proposed contract, help the negotiation team to review the proposed contract, identify terms that negatively impact HIV services, ask questions, and suggest new terms that promote HIV core, prevention, and other services. </a:t>
            </a:r>
            <a:endParaRPr lang="en-US" altLang="en-US" sz="3400" dirty="0"/>
          </a:p>
        </p:txBody>
      </p:sp>
      <p:sp>
        <p:nvSpPr>
          <p:cNvPr id="4" name="Slide Number Placeholder 3"/>
          <p:cNvSpPr>
            <a:spLocks noGrp="1"/>
          </p:cNvSpPr>
          <p:nvPr>
            <p:ph type="sldNum" sz="quarter" idx="10"/>
          </p:nvPr>
        </p:nvSpPr>
        <p:spPr/>
        <p:txBody>
          <a:bodyPr/>
          <a:lstStyle/>
          <a:p>
            <a:fld id="{B0EF7DEC-F495-4808-A668-FCD68D1ACBF0}" type="slidenum">
              <a:rPr lang="en-US" smtClean="0"/>
              <a:pPr/>
              <a:t>16</a:t>
            </a:fld>
            <a:endParaRPr lang="en-US" dirty="0"/>
          </a:p>
        </p:txBody>
      </p:sp>
    </p:spTree>
    <p:extLst>
      <p:ext uri="{BB962C8B-B14F-4D97-AF65-F5344CB8AC3E}">
        <p14:creationId xmlns:p14="http://schemas.microsoft.com/office/powerpoint/2010/main" val="2254492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buFont typeface="Arial" panose="020B0604020202020204" pitchFamily="34" charset="0"/>
              <a:buNone/>
            </a:pPr>
            <a:r>
              <a:rPr lang="en-US" altLang="en-US" dirty="0"/>
              <a:t>Your agency’s negotiation team should review the proposed contract from a variety of perspectives to ensure that it meets your agency’s needs. Your review team should be expert in the areas shown here. For example, your clinical expert should identify terms that promote or detract from healthcare quality. Your legal and business experts should check for terms that shift financial risk to your agency without sufficient safeguards to share that risk. An operations expert should check for terms, such as hours of operation, that might require additional clinicians and support staff. </a:t>
            </a:r>
          </a:p>
          <a:p>
            <a:pPr>
              <a:buClr>
                <a:schemeClr val="tx1"/>
              </a:buClr>
              <a:buFont typeface="Arial" panose="020B0604020202020204" pitchFamily="34" charset="0"/>
              <a:buNone/>
            </a:pPr>
            <a:endParaRPr lang="en-US" altLang="en-US" dirty="0"/>
          </a:p>
          <a:p>
            <a:pPr>
              <a:buClr>
                <a:schemeClr val="tx1"/>
              </a:buClr>
              <a:buFont typeface="Arial" panose="020B0604020202020204" pitchFamily="34" charset="0"/>
              <a:buNone/>
            </a:pPr>
            <a:r>
              <a:rPr lang="en-US" altLang="en-US" dirty="0"/>
              <a:t>While insurers may offer a “standard contract,” your agency should be prepared to negotiate unacceptable terms or introduce new terms of benefit to your agency, including the HIV program. Negotiations may be face to face, by telephone, or in writing.</a:t>
            </a:r>
          </a:p>
          <a:p>
            <a:pPr>
              <a:buClr>
                <a:schemeClr val="tx1"/>
              </a:buClr>
              <a:buFont typeface="Arial" panose="020B0604020202020204" pitchFamily="34" charset="0"/>
              <a:buNone/>
            </a:pPr>
            <a:r>
              <a:rPr lang="en-US" altLang="en-US" dirty="0"/>
              <a:t> </a:t>
            </a:r>
          </a:p>
          <a:p>
            <a:pPr>
              <a:buClr>
                <a:schemeClr val="tx1"/>
              </a:buClr>
              <a:buFont typeface="Arial" panose="020B0604020202020204" pitchFamily="34" charset="0"/>
              <a:buNone/>
            </a:pPr>
            <a:r>
              <a:rPr lang="en-US" altLang="en-US" dirty="0"/>
              <a:t>Offer contract revisions that are realistic for both the insurer and your agency. Strive for a “win-win” result. If the offered terms do not meet your agency’s needs, offer alternative terms and be ready to step away from the contract if your most critical requirements are not met. </a:t>
            </a:r>
          </a:p>
        </p:txBody>
      </p:sp>
      <p:sp>
        <p:nvSpPr>
          <p:cNvPr id="4" name="Slide Number Placeholder 3"/>
          <p:cNvSpPr>
            <a:spLocks noGrp="1"/>
          </p:cNvSpPr>
          <p:nvPr>
            <p:ph type="sldNum" sz="quarter" idx="10"/>
          </p:nvPr>
        </p:nvSpPr>
        <p:spPr/>
        <p:txBody>
          <a:bodyPr/>
          <a:lstStyle/>
          <a:p>
            <a:fld id="{8FB1C2EC-73CE-40A8-A426-6E30C3EBB382}" type="slidenum">
              <a:rPr lang="en-US" smtClean="0"/>
              <a:pPr/>
              <a:t>17</a:t>
            </a:fld>
            <a:endParaRPr lang="en-US" dirty="0"/>
          </a:p>
        </p:txBody>
      </p:sp>
    </p:spTree>
    <p:extLst>
      <p:ext uri="{BB962C8B-B14F-4D97-AF65-F5344CB8AC3E}">
        <p14:creationId xmlns:p14="http://schemas.microsoft.com/office/powerpoint/2010/main" val="317709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chemeClr val="tx1"/>
                </a:solidFill>
              </a:rPr>
              <a:t>To wrap up, here are some key highlights from today’s webinar.</a:t>
            </a:r>
          </a:p>
          <a:p>
            <a:endParaRPr lang="en-US" baseline="0" dirty="0" smtClean="0">
              <a:solidFill>
                <a:schemeClr val="tx1"/>
              </a:solidFill>
            </a:endParaRPr>
          </a:p>
          <a:p>
            <a:r>
              <a:rPr lang="en-US" baseline="0" dirty="0" smtClean="0">
                <a:solidFill>
                  <a:schemeClr val="tx1"/>
                </a:solidFill>
              </a:rPr>
              <a:t>I hope that we have convinced you that HIV medical providers have contracting opportunities beyond Medicaid FFS.</a:t>
            </a:r>
          </a:p>
          <a:p>
            <a:endParaRPr lang="en-US" baseline="0" dirty="0" smtClean="0">
              <a:solidFill>
                <a:schemeClr val="tx1"/>
              </a:solidFill>
            </a:endParaRPr>
          </a:p>
          <a:p>
            <a:r>
              <a:rPr lang="en-US" baseline="0" dirty="0" smtClean="0">
                <a:solidFill>
                  <a:schemeClr val="tx1"/>
                </a:solidFill>
              </a:rPr>
              <a:t>Health and other insurers are commonly interested in providing high quality cost-effective services. They also have requirements that they must meet that work to the favor of HIV providers. Such requirements include regulatory, legal, financial, clinical and others.</a:t>
            </a:r>
          </a:p>
          <a:p>
            <a:endParaRPr lang="en-US" baseline="0" dirty="0" smtClean="0">
              <a:solidFill>
                <a:schemeClr val="tx1"/>
              </a:solidFill>
            </a:endParaRPr>
          </a:p>
          <a:p>
            <a:r>
              <a:rPr lang="en-US" baseline="0" dirty="0" smtClean="0">
                <a:solidFill>
                  <a:schemeClr val="tx1"/>
                </a:solidFill>
              </a:rPr>
              <a:t>The contracting process should begin with investigating what is already in place in your agency. Then move forward in negotiations with a team of agency experts in key programmatic, financial, and legal areas addressed in the contract. </a:t>
            </a:r>
          </a:p>
          <a:p>
            <a:endParaRPr lang="en-US" baseline="0" dirty="0" smtClean="0">
              <a:solidFill>
                <a:schemeClr val="tx1"/>
              </a:solidFill>
            </a:endParaRPr>
          </a:p>
          <a:p>
            <a:r>
              <a:rPr lang="en-US" baseline="0" dirty="0" smtClean="0">
                <a:solidFill>
                  <a:schemeClr val="tx1"/>
                </a:solidFill>
              </a:rPr>
              <a:t>We hope that this webinar has been helpful to you. We look forward to speaking to you soon in our series of contracting webinars. </a:t>
            </a:r>
            <a:endParaRPr lang="en-US" dirty="0" smtClean="0">
              <a:solidFill>
                <a:schemeClr val="tx1"/>
              </a:solidFill>
            </a:endParaRPr>
          </a:p>
          <a:p>
            <a:endParaRPr lang="en-US" baseline="0" dirty="0" smtClean="0">
              <a:solidFill>
                <a:schemeClr val="tx1"/>
              </a:solidFill>
            </a:endParaRPr>
          </a:p>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B0EF7DEC-F495-4808-A668-FCD68D1ACBF0}" type="slidenum">
              <a:rPr lang="en-US" smtClean="0"/>
              <a:pPr/>
              <a:t>18</a:t>
            </a:fld>
            <a:endParaRPr lang="en-US" dirty="0"/>
          </a:p>
        </p:txBody>
      </p:sp>
    </p:spTree>
    <p:extLst>
      <p:ext uri="{BB962C8B-B14F-4D97-AF65-F5344CB8AC3E}">
        <p14:creationId xmlns:p14="http://schemas.microsoft.com/office/powerpoint/2010/main" val="2165807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chemeClr val="tx1"/>
                </a:solidFill>
              </a:rPr>
              <a:t>Today’s webinar focuses on the initial steps in identifying insurers for targeted marketing and contracting efforts by RWHAP healthcare organizations.</a:t>
            </a:r>
            <a:r>
              <a:rPr lang="en-US" b="1" baseline="0" dirty="0" smtClean="0">
                <a:solidFill>
                  <a:schemeClr val="tx1"/>
                </a:solidFill>
              </a:rPr>
              <a:t> </a:t>
            </a:r>
          </a:p>
          <a:p>
            <a:endParaRPr lang="en-US" baseline="0" dirty="0" smtClean="0">
              <a:solidFill>
                <a:schemeClr val="tx1"/>
              </a:solidFill>
            </a:endParaRPr>
          </a:p>
          <a:p>
            <a:pPr defTabSz="966529">
              <a:defRPr/>
            </a:pPr>
            <a:r>
              <a:rPr lang="en-US" baseline="0" dirty="0" smtClean="0">
                <a:solidFill>
                  <a:schemeClr val="tx1"/>
                </a:solidFill>
              </a:rPr>
              <a:t>In our webinar today, I will give a brief overview of the US health insurance delivery and payment models. </a:t>
            </a:r>
          </a:p>
          <a:p>
            <a:pPr defTabSz="966529">
              <a:defRPr/>
            </a:pPr>
            <a:endParaRPr lang="en-US" baseline="0" dirty="0" smtClean="0">
              <a:solidFill>
                <a:schemeClr val="tx1"/>
              </a:solidFill>
            </a:endParaRPr>
          </a:p>
          <a:p>
            <a:pPr defTabSz="966529">
              <a:defRPr/>
            </a:pPr>
            <a:r>
              <a:rPr lang="en-US" baseline="0" dirty="0" smtClean="0">
                <a:solidFill>
                  <a:schemeClr val="tx1"/>
                </a:solidFill>
              </a:rPr>
              <a:t>We will briefly review initial actions to launch negotiations and contracting, or furthering contracts already in place. </a:t>
            </a:r>
          </a:p>
          <a:p>
            <a:endParaRPr lang="en-US" baseline="0" dirty="0" smtClean="0">
              <a:solidFill>
                <a:schemeClr val="tx1"/>
              </a:solidFill>
            </a:endParaRPr>
          </a:p>
          <a:p>
            <a:r>
              <a:rPr lang="en-US" baseline="0" dirty="0" smtClean="0">
                <a:solidFill>
                  <a:schemeClr val="tx1"/>
                </a:solidFill>
              </a:rPr>
              <a:t>There are many opportunities for contracting with insurers, so your agency will need to weigh the benefits of the insurers operating in your community. I will offer strategies for weighing those opportunities to select insurers for targeted contracting efforts.</a:t>
            </a:r>
          </a:p>
          <a:p>
            <a:endParaRPr lang="en-US" baseline="0" dirty="0" smtClean="0">
              <a:solidFill>
                <a:schemeClr val="tx1"/>
              </a:solidFill>
            </a:endParaRPr>
          </a:p>
          <a:p>
            <a:r>
              <a:rPr lang="en-US" baseline="0" dirty="0" smtClean="0">
                <a:solidFill>
                  <a:schemeClr val="tx1"/>
                </a:solidFill>
              </a:rPr>
              <a:t>We will then review HIV and related healthcare services that may be of interest to insurers to help them meet their obligations.</a:t>
            </a:r>
          </a:p>
          <a:p>
            <a:endParaRPr lang="en-US" baseline="0" dirty="0" smtClean="0">
              <a:solidFill>
                <a:schemeClr val="tx1"/>
              </a:solidFill>
            </a:endParaRPr>
          </a:p>
          <a:p>
            <a:r>
              <a:rPr lang="en-US" baseline="0" dirty="0" smtClean="0">
                <a:solidFill>
                  <a:schemeClr val="tx1"/>
                </a:solidFill>
              </a:rPr>
              <a:t>Today we will focus on medical services. Our upcoming webinar on </a:t>
            </a:r>
            <a:r>
              <a:rPr lang="en-US" b="0" baseline="0" dirty="0" smtClean="0">
                <a:solidFill>
                  <a:schemeClr val="tx1"/>
                </a:solidFill>
              </a:rPr>
              <a:t>November 16</a:t>
            </a:r>
            <a:r>
              <a:rPr lang="en-US" b="0" baseline="30000" dirty="0" smtClean="0">
                <a:solidFill>
                  <a:schemeClr val="tx1"/>
                </a:solidFill>
              </a:rPr>
              <a:t>th</a:t>
            </a:r>
            <a:r>
              <a:rPr lang="en-US" b="0" baseline="0" dirty="0" smtClean="0">
                <a:solidFill>
                  <a:schemeClr val="tx1"/>
                </a:solidFill>
              </a:rPr>
              <a:t> will expand </a:t>
            </a:r>
            <a:r>
              <a:rPr lang="en-US" baseline="0" dirty="0" smtClean="0">
                <a:solidFill>
                  <a:schemeClr val="tx1"/>
                </a:solidFill>
              </a:rPr>
              <a:t>the focus to address contracting for other core medical services as we define them in the RWHAP. A future webinar will focus on contract negotiations.</a:t>
            </a:r>
          </a:p>
        </p:txBody>
      </p:sp>
      <p:sp>
        <p:nvSpPr>
          <p:cNvPr id="4" name="Slide Number Placeholder 3"/>
          <p:cNvSpPr>
            <a:spLocks noGrp="1"/>
          </p:cNvSpPr>
          <p:nvPr>
            <p:ph type="sldNum" sz="quarter" idx="10"/>
          </p:nvPr>
        </p:nvSpPr>
        <p:spPr/>
        <p:txBody>
          <a:bodyPr/>
          <a:lstStyle/>
          <a:p>
            <a:fld id="{B0EF7DEC-F495-4808-A668-FCD68D1ACBF0}" type="slidenum">
              <a:rPr lang="en-US" smtClean="0"/>
              <a:pPr/>
              <a:t>2</a:t>
            </a:fld>
            <a:endParaRPr lang="en-US" dirty="0"/>
          </a:p>
        </p:txBody>
      </p:sp>
    </p:spTree>
    <p:extLst>
      <p:ext uri="{BB962C8B-B14F-4D97-AF65-F5344CB8AC3E}">
        <p14:creationId xmlns:p14="http://schemas.microsoft.com/office/powerpoint/2010/main" val="647766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chemeClr val="tx1"/>
                </a:solidFill>
              </a:rPr>
              <a:t>Let’s quickly review our learning objectives for today’s webinar. By the end of this webinar we hope that:</a:t>
            </a:r>
          </a:p>
          <a:p>
            <a:endParaRPr lang="en-US" baseline="0" dirty="0" smtClean="0">
              <a:solidFill>
                <a:schemeClr val="tx1"/>
              </a:solidFill>
            </a:endParaRPr>
          </a:p>
          <a:p>
            <a:r>
              <a:rPr lang="en-US" baseline="0" dirty="0" smtClean="0">
                <a:solidFill>
                  <a:schemeClr val="tx1"/>
                </a:solidFill>
              </a:rPr>
              <a:t>You will become familiar with the initial steps in the contracting process with insurers, such as those shown here.</a:t>
            </a:r>
          </a:p>
          <a:p>
            <a:endParaRPr lang="en-US" baseline="0" dirty="0" smtClean="0">
              <a:solidFill>
                <a:schemeClr val="tx1"/>
              </a:solidFill>
            </a:endParaRPr>
          </a:p>
          <a:p>
            <a:pPr defTabSz="948507">
              <a:defRPr/>
            </a:pPr>
            <a:r>
              <a:rPr lang="en-US" baseline="0" dirty="0" smtClean="0">
                <a:solidFill>
                  <a:schemeClr val="tx1"/>
                </a:solidFill>
              </a:rPr>
              <a:t>You will increase </a:t>
            </a:r>
            <a:r>
              <a:rPr lang="en-US" dirty="0"/>
              <a:t>understanding of the HIV medical services commonly of interest to insurers.</a:t>
            </a:r>
          </a:p>
          <a:p>
            <a:endParaRPr lang="en-US" baseline="0"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B0EF7DEC-F495-4808-A668-FCD68D1ACBF0}" type="slidenum">
              <a:rPr lang="en-US" smtClean="0"/>
              <a:pPr/>
              <a:t>3</a:t>
            </a:fld>
            <a:endParaRPr lang="en-US" dirty="0"/>
          </a:p>
        </p:txBody>
      </p:sp>
    </p:spTree>
    <p:extLst>
      <p:ext uri="{BB962C8B-B14F-4D97-AF65-F5344CB8AC3E}">
        <p14:creationId xmlns:p14="http://schemas.microsoft.com/office/powerpoint/2010/main" val="1396462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cap="none" dirty="0" smtClean="0">
                <a:solidFill>
                  <a:schemeClr val="tx1"/>
                </a:solidFill>
              </a:rPr>
              <a:t>To frame our discussion of health</a:t>
            </a:r>
            <a:r>
              <a:rPr lang="en-US" b="0" cap="none" baseline="0" dirty="0" smtClean="0">
                <a:solidFill>
                  <a:schemeClr val="tx1"/>
                </a:solidFill>
              </a:rPr>
              <a:t> insurers, let’s briefly review the basics of health insurance design, provisions associated with the Patient Protection and Affordable Care Act, or ACA, that support your efforts to contract with health insurers, and basic information about common Medicaid service payment and delivery models.</a:t>
            </a:r>
            <a:endParaRPr lang="en-US" b="0" cap="none" dirty="0">
              <a:solidFill>
                <a:schemeClr val="tx1"/>
              </a:solidFill>
            </a:endParaRPr>
          </a:p>
        </p:txBody>
      </p:sp>
      <p:sp>
        <p:nvSpPr>
          <p:cNvPr id="4" name="Slide Number Placeholder 3"/>
          <p:cNvSpPr>
            <a:spLocks noGrp="1"/>
          </p:cNvSpPr>
          <p:nvPr>
            <p:ph type="sldNum" sz="quarter" idx="10"/>
          </p:nvPr>
        </p:nvSpPr>
        <p:spPr/>
        <p:txBody>
          <a:bodyPr/>
          <a:lstStyle/>
          <a:p>
            <a:fld id="{8FB1C2EC-73CE-40A8-A426-6E30C3EBB382}" type="slidenum">
              <a:rPr lang="en-US" smtClean="0"/>
              <a:pPr/>
              <a:t>4</a:t>
            </a:fld>
            <a:endParaRPr lang="en-US" dirty="0"/>
          </a:p>
        </p:txBody>
      </p:sp>
    </p:spTree>
    <p:extLst>
      <p:ext uri="{BB962C8B-B14F-4D97-AF65-F5344CB8AC3E}">
        <p14:creationId xmlns:p14="http://schemas.microsoft.com/office/powerpoint/2010/main" val="1999275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briefly review the basics of health insurance in the US. Purchasers shop for insurance coverage on behalf of individuals enrolled in government programs, such as Medicaid, Medicare, or other public programs. Employers purchase insurance on behalf of their employees. Insurance is also purchased by associations such as labor unions, small business groups, or associations of individuals such as AARP. Individuals may also purchase insurance for themselves and their families in the commercial health insurance markets, or now through ACA Marketplaces or Exchanges. </a:t>
            </a:r>
          </a:p>
          <a:p>
            <a:endParaRPr lang="en-US" dirty="0"/>
          </a:p>
          <a:p>
            <a:r>
              <a:rPr lang="en-US" dirty="0"/>
              <a:t>Health insurers act as go-between or intermediaries between purchasers and healthcare providers in exchange for premium payments. Insurers are regulated by the states in which they operate, and by the purchasers. Insurers must meet regulatory, legal, financial, clinical, and other requirements.</a:t>
            </a:r>
          </a:p>
          <a:p>
            <a:endParaRPr lang="en-US" dirty="0"/>
          </a:p>
          <a:p>
            <a:r>
              <a:rPr lang="en-US" dirty="0"/>
              <a:t>Healthcare providers in turn contract with insurers in exchange for payments from the purchaser. RWHAP providers are commonly located in the organizations such as those shown here. </a:t>
            </a:r>
          </a:p>
          <a:p>
            <a:endParaRPr lang="en-US" dirty="0"/>
          </a:p>
          <a:p>
            <a:r>
              <a:rPr lang="en-US" dirty="0"/>
              <a:t>Contracts between purchasers, insurers, and providers such as your agency, specify the terms of their relationships, roles, and responsibilities. </a:t>
            </a:r>
            <a:endParaRPr lang="en-US" b="1" dirty="0">
              <a:latin typeface="Arial" panose="020B0604020202020204" pitchFamily="34" charset="0"/>
              <a:cs typeface="Arial" panose="020B0604020202020204" pitchFamily="34" charset="0"/>
            </a:endParaRPr>
          </a:p>
          <a:p>
            <a:endParaRPr lang="en-US" dirty="0"/>
          </a:p>
          <a:p>
            <a:r>
              <a:rPr lang="en-US" dirty="0"/>
              <a:t>Source: Van Den Eynde M. Health Insurance Market Overview: State Public Health Leadership Webinar Sponsored by the CDC. Available at: http://www.cdc.gov/stltpublichealth/Program/transformation/docs/health-insurance-overview.pdf </a:t>
            </a:r>
          </a:p>
          <a:p>
            <a:endParaRPr lang="en-US" dirty="0"/>
          </a:p>
        </p:txBody>
      </p:sp>
      <p:sp>
        <p:nvSpPr>
          <p:cNvPr id="4" name="Slide Number Placeholder 3"/>
          <p:cNvSpPr>
            <a:spLocks noGrp="1"/>
          </p:cNvSpPr>
          <p:nvPr>
            <p:ph type="sldNum" sz="quarter" idx="10"/>
          </p:nvPr>
        </p:nvSpPr>
        <p:spPr/>
        <p:txBody>
          <a:bodyPr/>
          <a:lstStyle/>
          <a:p>
            <a:fld id="{8FB1C2EC-73CE-40A8-A426-6E30C3EBB382}" type="slidenum">
              <a:rPr lang="en-US" smtClean="0"/>
              <a:pPr/>
              <a:t>5</a:t>
            </a:fld>
            <a:endParaRPr lang="en-US" dirty="0"/>
          </a:p>
        </p:txBody>
      </p:sp>
    </p:spTree>
    <p:extLst>
      <p:ext uri="{BB962C8B-B14F-4D97-AF65-F5344CB8AC3E}">
        <p14:creationId xmlns:p14="http://schemas.microsoft.com/office/powerpoint/2010/main" val="1482084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know that your contracting efforts are supported by changes associated with the ACA.</a:t>
            </a:r>
          </a:p>
          <a:p>
            <a:endParaRPr lang="en-US" dirty="0"/>
          </a:p>
          <a:p>
            <a:r>
              <a:rPr lang="en-US" dirty="0"/>
              <a:t>In specifically focusing your contracting efforts on Medicaid MCOs, Medicare, and commercial insurers, it is important to be aware that the ACA also requires insurers to cover a set of “essential health benefits” or EHBs. Many of these services are commonly offered by RWHAP providers, such as your agency. </a:t>
            </a:r>
          </a:p>
          <a:p>
            <a:endParaRPr lang="en-US" dirty="0"/>
          </a:p>
          <a:p>
            <a:r>
              <a:rPr lang="en-US" dirty="0"/>
              <a:t>It is important to note that the list of EHBs includes prevention and wellness services and chronic disease management. As we will soon discuss, preventive and wellness services include screening for HIV, STDs, and other communicable diseases. Both primary and secondary prevention services might also be covered by many insurers to avoid diseases through primary preventive services or avoid further transmission of diseases to family members or others through secondary preventive services. </a:t>
            </a:r>
          </a:p>
          <a:p>
            <a:endParaRPr lang="en-US" dirty="0"/>
          </a:p>
          <a:p>
            <a:r>
              <a:rPr lang="en-US" dirty="0"/>
              <a:t>Chronic disease management services covered by insurers offer important contracting opportunities for HIV medical case management providers. Many of the activities undertaken by medical case managers are likely to be needed by HIV positive beneficiaries. Insurers may be unaware of the availability of your medical case management services and may be interested in contracting for such services for their beneficiaries. </a:t>
            </a:r>
          </a:p>
          <a:p>
            <a:endParaRPr lang="en-US" dirty="0"/>
          </a:p>
          <a:p>
            <a:pPr lvl="0"/>
            <a:r>
              <a:rPr lang="en-US" dirty="0"/>
              <a:t>Ambulatory patient services</a:t>
            </a:r>
          </a:p>
          <a:p>
            <a:pPr lvl="0"/>
            <a:r>
              <a:rPr lang="en-US" dirty="0"/>
              <a:t>Hospitalization </a:t>
            </a:r>
          </a:p>
          <a:p>
            <a:pPr lvl="0"/>
            <a:r>
              <a:rPr lang="en-US" dirty="0"/>
              <a:t>Emergency services</a:t>
            </a:r>
          </a:p>
          <a:p>
            <a:pPr lvl="0"/>
            <a:r>
              <a:rPr lang="en-US" dirty="0"/>
              <a:t>Pregnancy, maternity, newborn care, and pediatric services </a:t>
            </a:r>
          </a:p>
          <a:p>
            <a:pPr lvl="0"/>
            <a:r>
              <a:rPr lang="en-US" dirty="0"/>
              <a:t>Mental health and substance abuse disorder services (i.e., behavioral health treatment)</a:t>
            </a:r>
          </a:p>
          <a:p>
            <a:pPr lvl="0"/>
            <a:r>
              <a:rPr lang="en-US" dirty="0"/>
              <a:t>Prescription drugs</a:t>
            </a:r>
          </a:p>
          <a:p>
            <a:pPr lvl="0"/>
            <a:r>
              <a:rPr lang="en-US" dirty="0"/>
              <a:t>Rehab and </a:t>
            </a:r>
            <a:r>
              <a:rPr lang="en-US" dirty="0" err="1"/>
              <a:t>habilitative</a:t>
            </a:r>
            <a:r>
              <a:rPr lang="en-US" dirty="0"/>
              <a:t> services and devices</a:t>
            </a:r>
          </a:p>
          <a:p>
            <a:pPr lvl="0"/>
            <a:r>
              <a:rPr lang="en-US" dirty="0"/>
              <a:t>Laboratory services</a:t>
            </a:r>
          </a:p>
          <a:p>
            <a:pPr lvl="0"/>
            <a:endParaRPr lang="en-US" b="1" dirty="0"/>
          </a:p>
          <a:p>
            <a:pPr lvl="0"/>
            <a:r>
              <a:rPr lang="en-US" b="1" dirty="0"/>
              <a:t>Preventive and wellness services and chronic disease management</a:t>
            </a:r>
            <a:endParaRPr lang="en-US" dirty="0"/>
          </a:p>
          <a:p>
            <a:pPr defTabSz="948507">
              <a:defRPr/>
            </a:pPr>
            <a:r>
              <a:rPr lang="en-US" dirty="0"/>
              <a:t>QHPs must cover preventive services assigned with an “A” grade by the HHS US Preventive Services (or USPSTF). Contracting opportunities may be available for generalized populations and risk-based HIV and STD screening. Insurers may also be very interested in contracting for bundled screening and  care services to ensure high quality, accessible services, as well as avoid gaps in care among beneficiaries that are aware of their infection but do not initiate treatment.</a:t>
            </a:r>
          </a:p>
          <a:p>
            <a:endParaRPr lang="en-US" b="1" dirty="0"/>
          </a:p>
          <a:p>
            <a:endParaRPr lang="en-US" b="1" dirty="0"/>
          </a:p>
          <a:p>
            <a:r>
              <a:rPr lang="en-US" b="1" dirty="0"/>
              <a:t>DHHS US Preventive Services Task Force (USPSTF)</a:t>
            </a:r>
            <a:r>
              <a:rPr lang="en-US" dirty="0"/>
              <a:t> recommends: </a:t>
            </a:r>
          </a:p>
          <a:p>
            <a:r>
              <a:rPr lang="en-US" dirty="0"/>
              <a:t>“A” grade for HIV infection screening</a:t>
            </a:r>
          </a:p>
          <a:p>
            <a:pPr lvl="1">
              <a:spcBef>
                <a:spcPts val="156"/>
              </a:spcBef>
            </a:pPr>
            <a:r>
              <a:rPr lang="en-US" dirty="0"/>
              <a:t>Adolescents and adults ages 15 - 65 years</a:t>
            </a:r>
          </a:p>
          <a:p>
            <a:pPr lvl="1">
              <a:spcBef>
                <a:spcPts val="156"/>
              </a:spcBef>
            </a:pPr>
            <a:r>
              <a:rPr lang="en-US" dirty="0"/>
              <a:t>Younger adolescents and older adults at increased risk</a:t>
            </a:r>
          </a:p>
          <a:p>
            <a:pPr lvl="1"/>
            <a:r>
              <a:rPr lang="en-US" dirty="0"/>
              <a:t>All pregnant women, including those presenting in labor who are untested and whose HIV status is unknown</a:t>
            </a:r>
          </a:p>
          <a:p>
            <a:r>
              <a:rPr lang="en-US" dirty="0"/>
              <a:t>“A” grade for syphilis for all pregnant women and other persons at increased risk for infection</a:t>
            </a:r>
          </a:p>
          <a:p>
            <a:r>
              <a:rPr lang="en-US" dirty="0"/>
              <a:t>“B” grade for chlamydia screening for sexually active women age 24 or younger and in older women at increased risk for infection</a:t>
            </a:r>
          </a:p>
          <a:p>
            <a:r>
              <a:rPr lang="en-US" dirty="0"/>
              <a:t>“B” grade for STD counseling for sexually active adolescents and for adults at increased risk for STDs</a:t>
            </a:r>
          </a:p>
        </p:txBody>
      </p:sp>
      <p:sp>
        <p:nvSpPr>
          <p:cNvPr id="4" name="Slide Number Placeholder 3"/>
          <p:cNvSpPr>
            <a:spLocks noGrp="1"/>
          </p:cNvSpPr>
          <p:nvPr>
            <p:ph type="sldNum" sz="quarter" idx="10"/>
          </p:nvPr>
        </p:nvSpPr>
        <p:spPr/>
        <p:txBody>
          <a:bodyPr/>
          <a:lstStyle/>
          <a:p>
            <a:fld id="{8FB1C2EC-73CE-40A8-A426-6E30C3EBB382}" type="slidenum">
              <a:rPr lang="en-US" smtClean="0"/>
              <a:pPr/>
              <a:t>6</a:t>
            </a:fld>
            <a:endParaRPr lang="en-US" dirty="0"/>
          </a:p>
        </p:txBody>
      </p:sp>
    </p:spTree>
    <p:extLst>
      <p:ext uri="{BB962C8B-B14F-4D97-AF65-F5344CB8AC3E}">
        <p14:creationId xmlns:p14="http://schemas.microsoft.com/office/powerpoint/2010/main" val="353834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chemeClr val="tx1"/>
                </a:solidFill>
              </a:rPr>
              <a:t>Finally,</a:t>
            </a:r>
            <a:r>
              <a:rPr lang="en-US" b="0" baseline="0" dirty="0" smtClean="0">
                <a:solidFill>
                  <a:schemeClr val="tx1"/>
                </a:solidFill>
              </a:rPr>
              <a:t> i</a:t>
            </a:r>
            <a:r>
              <a:rPr lang="en-US" b="0" dirty="0" smtClean="0">
                <a:solidFill>
                  <a:schemeClr val="tx1"/>
                </a:solidFill>
              </a:rPr>
              <a:t>ncreasingly</a:t>
            </a:r>
            <a:r>
              <a:rPr lang="en-US" dirty="0" smtClean="0">
                <a:solidFill>
                  <a:schemeClr val="tx1"/>
                </a:solidFill>
              </a:rPr>
              <a:t>, State</a:t>
            </a:r>
            <a:r>
              <a:rPr lang="en-US" baseline="0" dirty="0" smtClean="0">
                <a:solidFill>
                  <a:schemeClr val="tx1"/>
                </a:solidFill>
              </a:rPr>
              <a:t> Medicaid programs are moving away from FFS to managed care systems that integrate the delivery and finance of services. Medicaid MCOs are responsible for designing the system of care for enrolled beneficiaries through providers participating in networks, as well as the ways used to pay for services delivered by the networks. For example, MCOs must contract with hospitals to deliver inpatient, outpatient, and other services, as well as specify in the contracts how they will pay for those services. </a:t>
            </a:r>
            <a:r>
              <a:rPr lang="en-US" b="1" baseline="0" dirty="0" smtClean="0">
                <a:solidFill>
                  <a:schemeClr val="tx1"/>
                </a:solidFill>
              </a:rPr>
              <a:t> </a:t>
            </a:r>
          </a:p>
          <a:p>
            <a:endParaRPr lang="en-US" baseline="0" dirty="0" smtClean="0">
              <a:solidFill>
                <a:schemeClr val="tx1"/>
              </a:solidFill>
            </a:endParaRPr>
          </a:p>
          <a:p>
            <a:r>
              <a:rPr lang="en-US" baseline="0" dirty="0" smtClean="0">
                <a:solidFill>
                  <a:schemeClr val="tx1"/>
                </a:solidFill>
              </a:rPr>
              <a:t>Medicaid programs contract with MCOs to purchase services using contract specifications that outline the “fine detail” of the responsibilities of their contracting providers as well as the MCOs’ responsibilities in managing the healthcare system and paying for services. The contract’s “fine details” are commonly called “specifications” or “terms.” Model contracts are commonly available on State Medicaid websites, and are an important source of information on which HIV services must be purchased by the MCO. For example, the Texas and Florida Medicaid programs’ model contract specifies that MCOs must organize and pay for HIV and STD education, prevention, care, and treatment.</a:t>
            </a:r>
            <a:endParaRPr lang="en-US" b="1" baseline="0" dirty="0" smtClean="0">
              <a:solidFill>
                <a:schemeClr val="tx1"/>
              </a:solidFill>
            </a:endParaRPr>
          </a:p>
          <a:p>
            <a:endParaRPr lang="en-US" baseline="0" dirty="0" smtClean="0">
              <a:solidFill>
                <a:schemeClr val="tx1"/>
              </a:solidFill>
            </a:endParaRPr>
          </a:p>
          <a:p>
            <a:r>
              <a:rPr lang="en-US" baseline="0" dirty="0" smtClean="0">
                <a:solidFill>
                  <a:schemeClr val="tx1"/>
                </a:solidFill>
              </a:rPr>
              <a:t>Providers, such as your agency, in turn contract with the MCOs to provide clinical and other services, and are paid to deliver those services. Payment may be based on FFS, such as payment for a single visit, or prepaid capitation such as pre-set payments for all medical visits and related procedures performed in a month for clients enrolled in your “panel.” </a:t>
            </a:r>
          </a:p>
          <a:p>
            <a:endParaRPr lang="en-US" baseline="0" dirty="0" smtClean="0">
              <a:solidFill>
                <a:schemeClr val="tx1"/>
              </a:solidFill>
            </a:endParaRPr>
          </a:p>
          <a:p>
            <a:r>
              <a:rPr lang="en-US" baseline="0" dirty="0" smtClean="0">
                <a:solidFill>
                  <a:schemeClr val="tx1"/>
                </a:solidFill>
              </a:rPr>
              <a:t>States are also rapidly adopting innovative models of service delivery and payment, many of which promote prevention. Such models include patient-centered medical home models for which healthcare providers receiving enhanced payment for coordinating the healthcare received by clients or capitated systems for HIV or other “special populations” to specifically address clients’ unique clinical needs. </a:t>
            </a:r>
            <a:endParaRPr lang="en-US" b="1" baseline="0" dirty="0" smtClean="0">
              <a:solidFill>
                <a:schemeClr val="tx1"/>
              </a:solidFill>
            </a:endParaRPr>
          </a:p>
          <a:p>
            <a:endParaRPr lang="en-US" baseline="0" dirty="0" smtClean="0">
              <a:solidFill>
                <a:schemeClr val="tx1"/>
              </a:solidFill>
            </a:endParaRPr>
          </a:p>
          <a:p>
            <a:r>
              <a:rPr lang="en-US" b="0" dirty="0" smtClean="0">
                <a:solidFill>
                  <a:schemeClr val="tx1"/>
                </a:solidFill>
              </a:rPr>
              <a:t>When you consider</a:t>
            </a:r>
            <a:r>
              <a:rPr lang="en-US" b="0" baseline="0" dirty="0" smtClean="0">
                <a:solidFill>
                  <a:schemeClr val="tx1"/>
                </a:solidFill>
              </a:rPr>
              <a:t> launching or expanding contracting, you will need to identify the service delivery models being used by targeted insurers. </a:t>
            </a:r>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8FB1C2EC-73CE-40A8-A426-6E30C3EBB382}" type="slidenum">
              <a:rPr lang="en-US" smtClean="0"/>
              <a:pPr/>
              <a:t>7</a:t>
            </a:fld>
            <a:endParaRPr lang="en-US" dirty="0"/>
          </a:p>
        </p:txBody>
      </p:sp>
    </p:spTree>
    <p:extLst>
      <p:ext uri="{BB962C8B-B14F-4D97-AF65-F5344CB8AC3E}">
        <p14:creationId xmlns:p14="http://schemas.microsoft.com/office/powerpoint/2010/main" val="3992808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There</a:t>
            </a:r>
            <a:r>
              <a:rPr lang="en-US" baseline="0" dirty="0" smtClean="0">
                <a:solidFill>
                  <a:schemeClr val="tx1"/>
                </a:solidFill>
              </a:rPr>
              <a:t> are a set of essential actions your organizations should take to enhance or expand your contracting efforts.  These actions are outlined in the CRE Resource, “Expanding &amp; Implementing Contracting with Medicaid &amp; Marketplace Insurance Plans.”  During today’s webinar we will discuss Actions 1-4.</a:t>
            </a:r>
          </a:p>
          <a:p>
            <a:endParaRPr lang="en-US" b="1" dirty="0" smtClean="0">
              <a:solidFill>
                <a:schemeClr val="tx1"/>
              </a:solidFill>
              <a:latin typeface="Arial" panose="020B0604020202020204" pitchFamily="34" charset="0"/>
              <a:cs typeface="Arial" panose="020B0604020202020204" pitchFamily="34" charset="0"/>
            </a:endParaRPr>
          </a:p>
          <a:p>
            <a:r>
              <a:rPr lang="en-US" sz="1700" b="1" dirty="0"/>
              <a:t>Download as handout or find on the TARGET Center:  </a:t>
            </a:r>
          </a:p>
          <a:p>
            <a:r>
              <a:rPr lang="en-US" dirty="0" smtClean="0">
                <a:solidFill>
                  <a:schemeClr val="tx1"/>
                </a:solidFill>
              </a:rPr>
              <a:t>https://careacttarget.org/library/8-essential-actions-expanding-and-implementing-contracting-medicaid-and-marketplace</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8FB1C2EC-73CE-40A8-A426-6E30C3EBB382}" type="slidenum">
              <a:rPr lang="en-US" smtClean="0"/>
              <a:pPr/>
              <a:t>8</a:t>
            </a:fld>
            <a:endParaRPr lang="en-US" dirty="0"/>
          </a:p>
        </p:txBody>
      </p:sp>
    </p:spTree>
    <p:extLst>
      <p:ext uri="{BB962C8B-B14F-4D97-AF65-F5344CB8AC3E}">
        <p14:creationId xmlns:p14="http://schemas.microsoft.com/office/powerpoint/2010/main" val="1181321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solidFill>
                  <a:schemeClr val="tx1"/>
                </a:solidFill>
              </a:rPr>
              <a:t>Let’s begin with Action 1, Enhance Current Contracts.  This action includes identifying contracts already in place, negotiating new contracts, identifying and addressing insurers’ provider network requirements, and ensuring providers are credentialed.</a:t>
            </a:r>
          </a:p>
          <a:p>
            <a:endParaRPr lang="en-US" b="0" baseline="0" dirty="0" smtClean="0">
              <a:solidFill>
                <a:schemeClr val="tx1"/>
              </a:solidFill>
            </a:endParaRPr>
          </a:p>
          <a:p>
            <a:r>
              <a:rPr lang="en-US" b="0" baseline="0" dirty="0" smtClean="0">
                <a:solidFill>
                  <a:schemeClr val="tx1"/>
                </a:solidFill>
              </a:rPr>
              <a:t>Now let’s talk about existing contracts: </a:t>
            </a:r>
            <a:r>
              <a:rPr lang="en-US" baseline="0" dirty="0" smtClean="0">
                <a:solidFill>
                  <a:schemeClr val="tx1"/>
                </a:solidFill>
              </a:rPr>
              <a:t>Contracting in many agencies is centralized. You will need to identify who handles contracting and ask for information about existing or planned contracts. It is critical before launching contracting efforts to ensure that you are aware of contracts already in place or being negotiated. Large agencies such as healthcare systems, FQHCs, and health departments, may not have negotiated contract terms that facilitate payment for core medical services such as those in the RWHAP. Therefore, it is important to review these contracts to ensure that they include terms that cover HIV core medical services. You will also want to assess contracts being renegotiated to determine if revised contracts can add core medical services not currently specified in the contract. You might also suggest adding services that</a:t>
            </a:r>
            <a:r>
              <a:rPr lang="en-US" b="1" baseline="0" dirty="0" smtClean="0">
                <a:solidFill>
                  <a:schemeClr val="tx1"/>
                </a:solidFill>
              </a:rPr>
              <a:t> </a:t>
            </a:r>
            <a:r>
              <a:rPr lang="en-US" baseline="0" dirty="0" smtClean="0">
                <a:solidFill>
                  <a:schemeClr val="tx1"/>
                </a:solidFill>
              </a:rPr>
              <a:t>address the unique design and cost structures of HIV programs - such as enhanced HIV medical visit payments or HIV medical case management. It is important to understand what is already in place and if the contracts promote or deter contracting opportunities, such as contracts that do not cover rapid HIV tests performed by your agency’s paraprofessional staff in community settings.</a:t>
            </a:r>
          </a:p>
          <a:p>
            <a:endParaRPr lang="en-US" baseline="0" dirty="0" smtClean="0">
              <a:solidFill>
                <a:schemeClr val="tx1"/>
              </a:solidFill>
            </a:endParaRPr>
          </a:p>
          <a:p>
            <a:pPr defTabSz="948507">
              <a:defRPr/>
            </a:pPr>
            <a:r>
              <a:rPr lang="en-US" b="0" baseline="0" dirty="0" smtClean="0">
                <a:solidFill>
                  <a:schemeClr val="tx1"/>
                </a:solidFill>
              </a:rPr>
              <a:t>Let’s move to negotiating new contracts. This is your opportunity to provide input on contract negotiations including </a:t>
            </a:r>
            <a:r>
              <a:rPr lang="en-US" baseline="0" dirty="0" smtClean="0">
                <a:solidFill>
                  <a:schemeClr val="tx1"/>
                </a:solidFill>
              </a:rPr>
              <a:t>covered services, payment arrangements, or other terms likely to impact your HIV program, such as the amount paid for your medical visits.  You may need to educate the contracting team about your HIV program, such as the types of preventive, linkage, navigation, treatment education, and care management services that might be offered to insurers. </a:t>
            </a:r>
          </a:p>
          <a:p>
            <a:endParaRPr lang="en-US" baseline="0" dirty="0" smtClean="0">
              <a:solidFill>
                <a:schemeClr val="tx1"/>
              </a:solidFill>
            </a:endParaRPr>
          </a:p>
          <a:p>
            <a:r>
              <a:rPr lang="en-US" baseline="0" dirty="0" smtClean="0">
                <a:solidFill>
                  <a:schemeClr val="tx1"/>
                </a:solidFill>
              </a:rPr>
              <a:t>It is also important to review current contracts to identify and address provider network requirements, such as whether board certified providers can be paid for primary care visits and the types of mental health practitioners can participate in their networks. Also, check insurers’ provider lists to ensure that your providers are accurately listed as being employed by your agency.</a:t>
            </a:r>
            <a:endParaRPr lang="en-US" b="1" baseline="0" dirty="0" smtClean="0">
              <a:solidFill>
                <a:schemeClr val="tx1"/>
              </a:solidFill>
            </a:endParaRPr>
          </a:p>
        </p:txBody>
      </p:sp>
      <p:sp>
        <p:nvSpPr>
          <p:cNvPr id="4" name="Slide Number Placeholder 3"/>
          <p:cNvSpPr>
            <a:spLocks noGrp="1"/>
          </p:cNvSpPr>
          <p:nvPr>
            <p:ph type="sldNum" sz="quarter" idx="10"/>
          </p:nvPr>
        </p:nvSpPr>
        <p:spPr/>
        <p:txBody>
          <a:bodyPr/>
          <a:lstStyle/>
          <a:p>
            <a:fld id="{B0EF7DEC-F495-4808-A668-FCD68D1ACBF0}" type="slidenum">
              <a:rPr lang="en-US" smtClean="0"/>
              <a:pPr/>
              <a:t>9</a:t>
            </a:fld>
            <a:endParaRPr lang="en-US" dirty="0"/>
          </a:p>
        </p:txBody>
      </p:sp>
    </p:spTree>
    <p:extLst>
      <p:ext uri="{BB962C8B-B14F-4D97-AF65-F5344CB8AC3E}">
        <p14:creationId xmlns:p14="http://schemas.microsoft.com/office/powerpoint/2010/main" val="3619562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557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76400" y="3508375"/>
            <a:ext cx="6400800" cy="12922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44CFC9-DB4C-4624-A6B9-E3224E63510F}" type="datetimeFigureOut">
              <a:rPr lang="en-US" smtClean="0"/>
              <a:pPr/>
              <a:t>8/16/17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173162"/>
            <a:ext cx="7620000" cy="1036638"/>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2209800"/>
            <a:ext cx="76200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4CFC9-DB4C-4624-A6B9-E3224E63510F}" type="datetimeFigureOut">
              <a:rPr lang="en-US" smtClean="0"/>
              <a:pPr/>
              <a:t>8/16/17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685800"/>
            <a:ext cx="60960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4CFC9-DB4C-4624-A6B9-E3224E63510F}" type="datetimeFigureOut">
              <a:rPr lang="en-US" smtClean="0"/>
              <a:pPr/>
              <a:t>8/16/17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15340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1"/>
            <a:ext cx="8153400" cy="3962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4CFC9-DB4C-4624-A6B9-E3224E63510F}" type="datetimeFigureOut">
              <a:rPr lang="en-US" smtClean="0"/>
              <a:pPr/>
              <a:t>8/16/17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2999" y="3481387"/>
            <a:ext cx="7351713" cy="137360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42999" y="1981200"/>
            <a:ext cx="7351713" cy="15128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44CFC9-DB4C-4624-A6B9-E3224E63510F}" type="datetimeFigureOut">
              <a:rPr lang="en-US" smtClean="0"/>
              <a:pPr/>
              <a:t>8/16/17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001000" cy="685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599" y="1874837"/>
            <a:ext cx="3733801"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874837"/>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B44CFC9-DB4C-4624-A6B9-E3224E63510F}" type="datetimeFigureOut">
              <a:rPr lang="en-US" smtClean="0"/>
              <a:pPr/>
              <a:t>8/16/17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33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4040188" cy="7159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678112"/>
            <a:ext cx="4040188" cy="3646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28800"/>
            <a:ext cx="4041775" cy="7159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678112"/>
            <a:ext cx="4041775" cy="3646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44CFC9-DB4C-4624-A6B9-E3224E63510F}" type="datetimeFigureOut">
              <a:rPr lang="en-US" smtClean="0"/>
              <a:pPr/>
              <a:t>8/16/17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54162"/>
            <a:ext cx="8077200" cy="1417638"/>
          </a:xfrm>
        </p:spPr>
        <p:txBody>
          <a:bodyPr/>
          <a:lstStyle>
            <a:lvl1pPr>
              <a:defRPr/>
            </a:lvl1pPr>
          </a:lstStyle>
          <a:p>
            <a:r>
              <a:rPr lang="en-US" dirty="0" smtClean="0"/>
              <a:t>Click to edit Master </a:t>
            </a:r>
            <a:br>
              <a:rPr lang="en-US" dirty="0" smtClean="0"/>
            </a:br>
            <a:r>
              <a:rPr lang="en-US" dirty="0" smtClean="0"/>
              <a:t>title style</a:t>
            </a:r>
            <a:endParaRPr lang="en-US" dirty="0"/>
          </a:p>
        </p:txBody>
      </p:sp>
      <p:sp>
        <p:nvSpPr>
          <p:cNvPr id="3" name="Date Placeholder 2"/>
          <p:cNvSpPr>
            <a:spLocks noGrp="1"/>
          </p:cNvSpPr>
          <p:nvPr>
            <p:ph type="dt" sz="half" idx="10"/>
          </p:nvPr>
        </p:nvSpPr>
        <p:spPr/>
        <p:txBody>
          <a:bodyPr/>
          <a:lstStyle/>
          <a:p>
            <a:fld id="{CB44CFC9-DB4C-4624-A6B9-E3224E63510F}" type="datetimeFigureOut">
              <a:rPr lang="en-US" smtClean="0"/>
              <a:pPr/>
              <a:t>8/16/17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4CFC9-DB4C-4624-A6B9-E3224E63510F}" type="datetimeFigureOut">
              <a:rPr lang="en-US" smtClean="0"/>
              <a:pPr/>
              <a:t>8/16/17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781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33400"/>
            <a:ext cx="5111750" cy="5105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314451"/>
            <a:ext cx="3008313" cy="4281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4CFC9-DB4C-4624-A6B9-E3224E63510F}" type="datetimeFigureOut">
              <a:rPr lang="en-US" smtClean="0"/>
              <a:pPr/>
              <a:t>8/16/17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419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38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986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4CFC9-DB4C-4624-A6B9-E3224E63510F}" type="datetimeFigureOut">
              <a:rPr lang="en-US" smtClean="0"/>
              <a:pPr/>
              <a:t>8/16/17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47800"/>
            <a:ext cx="8229600" cy="73183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286000"/>
            <a:ext cx="8229600" cy="2667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4CFC9-DB4C-4624-A6B9-E3224E63510F}" type="datetimeFigureOut">
              <a:rPr lang="en-US" smtClean="0"/>
              <a:pPr/>
              <a:t>8/16/17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81B44-B4C0-4E41-A8D7-7662849E1A9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png"/><Relationship Id="rId5"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aahivm.org/chapter/exec/healthreformbystate" TargetMode="External"/><Relationship Id="rId4" Type="http://schemas.openxmlformats.org/officeDocument/2006/relationships/hyperlink" Target="https://www.medicare.gov/find-a-plan/questions/home.aspx" TargetMode="External"/><Relationship Id="rId5" Type="http://schemas.openxmlformats.org/officeDocument/2006/relationships/hyperlink" Target="http://www.naic.org/state_web_map.htm"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674052"/>
            <a:ext cx="9144000" cy="117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200" y="6355081"/>
            <a:ext cx="9906000" cy="45719"/>
          </a:xfrm>
          <a:prstGeom prst="rect">
            <a:avLst/>
          </a:prstGeom>
          <a:solidFill>
            <a:srgbClr val="EC7B23"/>
          </a:solidFill>
          <a:ln>
            <a:solidFill>
              <a:srgbClr val="EC7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3352800" y="990600"/>
            <a:ext cx="5791200" cy="190500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Arial" pitchFamily="34" charset="0"/>
                <a:ea typeface="+mj-ea"/>
                <a:cs typeface="Arial" pitchFamily="34" charset="0"/>
              </a:defRPr>
            </a:lvl1pPr>
          </a:lstStyle>
          <a:p>
            <a:r>
              <a:rPr lang="en-US" sz="4000" dirty="0" smtClean="0"/>
              <a:t>Expanding </a:t>
            </a:r>
            <a:r>
              <a:rPr lang="en-US" sz="4000" dirty="0"/>
              <a:t>Contracting Beyond </a:t>
            </a:r>
            <a:r>
              <a:rPr lang="en-US" sz="4000" dirty="0" smtClean="0"/>
              <a:t>Medicaid </a:t>
            </a:r>
            <a:r>
              <a:rPr lang="en-US" sz="4000" dirty="0"/>
              <a:t>Fee </a:t>
            </a:r>
            <a:r>
              <a:rPr lang="en-US" sz="4000" dirty="0" smtClean="0"/>
              <a:t/>
            </a:r>
            <a:br>
              <a:rPr lang="en-US" sz="4000" dirty="0" smtClean="0"/>
            </a:br>
            <a:r>
              <a:rPr lang="en-US" sz="4000" dirty="0" smtClean="0"/>
              <a:t>for </a:t>
            </a:r>
            <a:r>
              <a:rPr lang="en-US" sz="4000" dirty="0"/>
              <a:t>Service </a:t>
            </a:r>
          </a:p>
        </p:txBody>
      </p:sp>
      <p:sp>
        <p:nvSpPr>
          <p:cNvPr id="8" name="Subtitle 2"/>
          <p:cNvSpPr txBox="1">
            <a:spLocks/>
          </p:cNvSpPr>
          <p:nvPr/>
        </p:nvSpPr>
        <p:spPr>
          <a:xfrm>
            <a:off x="3352800" y="3253978"/>
            <a:ext cx="6858000" cy="124182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sz="2400" b="1" dirty="0" smtClean="0">
                <a:solidFill>
                  <a:schemeClr val="tx1">
                    <a:lumMod val="75000"/>
                    <a:lumOff val="25000"/>
                  </a:schemeClr>
                </a:solidFill>
              </a:rPr>
              <a:t>Julia Hidalgo, ScD, MSW, MPH</a:t>
            </a:r>
          </a:p>
          <a:p>
            <a:r>
              <a:rPr lang="en-US" sz="1800" spc="-50" dirty="0" smtClean="0">
                <a:solidFill>
                  <a:schemeClr val="tx1">
                    <a:lumMod val="75000"/>
                    <a:lumOff val="25000"/>
                  </a:schemeClr>
                </a:solidFill>
              </a:rPr>
              <a:t>George Washington University &amp; Positive Outcomes, Inc.</a:t>
            </a:r>
          </a:p>
          <a:p>
            <a:r>
              <a:rPr lang="en-US" sz="1800" dirty="0" smtClean="0">
                <a:solidFill>
                  <a:schemeClr val="tx1">
                    <a:lumMod val="75000"/>
                    <a:lumOff val="25000"/>
                  </a:schemeClr>
                </a:solidFill>
              </a:rPr>
              <a:t>Julia.Hidalgo@positiveoutcomes.net</a:t>
            </a:r>
            <a:endParaRPr lang="en-US" sz="1800" dirty="0">
              <a:solidFill>
                <a:schemeClr val="tx1">
                  <a:lumMod val="75000"/>
                  <a:lumOff val="25000"/>
                </a:schemeClr>
              </a:solidFill>
            </a:endParaRPr>
          </a:p>
        </p:txBody>
      </p:sp>
      <p:pic>
        <p:nvPicPr>
          <p:cNvPr id="2" name="Picture 1"/>
          <p:cNvPicPr>
            <a:picLocks noChangeAspect="1"/>
          </p:cNvPicPr>
          <p:nvPr/>
        </p:nvPicPr>
        <p:blipFill>
          <a:blip r:embed="rId3" cstate="print"/>
          <a:stretch>
            <a:fillRect/>
          </a:stretch>
        </p:blipFill>
        <p:spPr>
          <a:xfrm>
            <a:off x="5558623" y="5276126"/>
            <a:ext cx="2747177" cy="819874"/>
          </a:xfrm>
          <a:prstGeom prst="rect">
            <a:avLst/>
          </a:prstGeom>
        </p:spPr>
      </p:pic>
      <p:pic>
        <p:nvPicPr>
          <p:cNvPr id="1026" name="Picture 2" descr="C:\Users\BHurley\AppData\Local\Temp\Lets-Take-A-Break.png"/>
          <p:cNvPicPr>
            <a:picLocks noChangeAspect="1" noChangeArrowheads="1"/>
          </p:cNvPicPr>
          <p:nvPr/>
        </p:nvPicPr>
        <p:blipFill>
          <a:blip r:embed="rId4" cstate="print"/>
          <a:srcRect/>
          <a:stretch>
            <a:fillRect/>
          </a:stretch>
        </p:blipFill>
        <p:spPr bwMode="auto">
          <a:xfrm>
            <a:off x="161245" y="76200"/>
            <a:ext cx="3039155" cy="2659261"/>
          </a:xfrm>
          <a:prstGeom prst="rect">
            <a:avLst/>
          </a:prstGeom>
          <a:noFill/>
        </p:spPr>
      </p:pic>
      <p:sp>
        <p:nvSpPr>
          <p:cNvPr id="3" name="TextBox 2"/>
          <p:cNvSpPr txBox="1"/>
          <p:nvPr/>
        </p:nvSpPr>
        <p:spPr>
          <a:xfrm>
            <a:off x="834224" y="5691897"/>
            <a:ext cx="1447800"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Presented by </a:t>
            </a: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4716" y="5074863"/>
            <a:ext cx="2185416" cy="1012125"/>
          </a:xfrm>
          <a:prstGeom prst="rect">
            <a:avLst/>
          </a:prstGeom>
        </p:spPr>
      </p:pic>
      <p:sp>
        <p:nvSpPr>
          <p:cNvPr id="9" name="TextBox 8"/>
          <p:cNvSpPr txBox="1"/>
          <p:nvPr/>
        </p:nvSpPr>
        <p:spPr>
          <a:xfrm>
            <a:off x="4878468" y="5691897"/>
            <a:ext cx="527756"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and</a:t>
            </a:r>
            <a:endParaRPr lang="en-US" sz="1600" dirty="0">
              <a:latin typeface="Arial" panose="020B0604020202020204" pitchFamily="34" charset="0"/>
              <a:cs typeface="Arial" panose="020B0604020202020204" pitchFamily="34" charset="0"/>
            </a:endParaRPr>
          </a:p>
        </p:txBody>
      </p:sp>
      <p:cxnSp>
        <p:nvCxnSpPr>
          <p:cNvPr id="11" name="Straight Connector 10"/>
          <p:cNvCxnSpPr/>
          <p:nvPr/>
        </p:nvCxnSpPr>
        <p:spPr>
          <a:xfrm>
            <a:off x="228600" y="4724400"/>
            <a:ext cx="8763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6400800"/>
            <a:ext cx="9144000" cy="457200"/>
          </a:xfrm>
          <a:prstGeom prst="rect">
            <a:avLst/>
          </a:prstGeom>
          <a:solidFill>
            <a:srgbClr val="163E6E"/>
          </a:solidFill>
          <a:ln>
            <a:solidFill>
              <a:srgbClr val="163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0" y="6477000"/>
            <a:ext cx="9144000" cy="538609"/>
          </a:xfrm>
          <a:prstGeom prst="rect">
            <a:avLst/>
          </a:prstGeom>
          <a:noFill/>
        </p:spPr>
        <p:txBody>
          <a:bodyPr wrap="square" rtlCol="0">
            <a:spAutoFit/>
          </a:bodyPr>
          <a:lstStyle/>
          <a:p>
            <a:pPr algn="ctr"/>
            <a:r>
              <a:rPr lang="en-US" sz="1050" b="1" dirty="0">
                <a:solidFill>
                  <a:schemeClr val="bg1"/>
                </a:solidFill>
                <a:latin typeface="Arial" panose="020B0604020202020204" pitchFamily="34" charset="0"/>
                <a:cs typeface="Arial" panose="020B0604020202020204" pitchFamily="34" charset="0"/>
              </a:rPr>
              <a:t>Building Capacity Among RWHAP Core Medical Providers to Maximize Client Health Outcomes in an ACA Environment</a:t>
            </a:r>
          </a:p>
          <a:p>
            <a:pPr algn="ctr"/>
            <a:endParaRPr lang="en-US" b="1" dirty="0"/>
          </a:p>
        </p:txBody>
      </p:sp>
    </p:spTree>
    <p:extLst>
      <p:ext uri="{BB962C8B-B14F-4D97-AF65-F5344CB8AC3E}">
        <p14:creationId xmlns:p14="http://schemas.microsoft.com/office/powerpoint/2010/main" val="35191473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287" y="658935"/>
            <a:ext cx="8015017" cy="431254"/>
          </a:xfrm>
        </p:spPr>
        <p:txBody>
          <a:bodyPr>
            <a:noAutofit/>
          </a:bodyPr>
          <a:lstStyle/>
          <a:p>
            <a:pPr algn="l"/>
            <a:r>
              <a:rPr lang="en-US" sz="3000" b="1" dirty="0"/>
              <a:t>Action 2</a:t>
            </a:r>
            <a:r>
              <a:rPr lang="en-US" sz="3000" b="1" dirty="0" smtClean="0"/>
              <a:t>: Establish New Contracts </a:t>
            </a:r>
            <a:endParaRPr lang="en-US" sz="3000" b="1" dirty="0"/>
          </a:p>
        </p:txBody>
      </p:sp>
      <p:sp>
        <p:nvSpPr>
          <p:cNvPr id="3" name="Content Placeholder 2"/>
          <p:cNvSpPr>
            <a:spLocks noGrp="1"/>
          </p:cNvSpPr>
          <p:nvPr>
            <p:ph idx="1"/>
          </p:nvPr>
        </p:nvSpPr>
        <p:spPr>
          <a:xfrm>
            <a:off x="270163" y="1462129"/>
            <a:ext cx="8252114" cy="4027844"/>
          </a:xfrm>
        </p:spPr>
        <p:txBody>
          <a:bodyPr/>
          <a:lstStyle/>
          <a:p>
            <a:endParaRPr lang="en-US" b="1" dirty="0"/>
          </a:p>
          <a:p>
            <a:endParaRPr lang="en-US" dirty="0"/>
          </a:p>
        </p:txBody>
      </p:sp>
      <p:sp>
        <p:nvSpPr>
          <p:cNvPr id="4" name="Content Placeholder 2"/>
          <p:cNvSpPr txBox="1">
            <a:spLocks/>
          </p:cNvSpPr>
          <p:nvPr/>
        </p:nvSpPr>
        <p:spPr>
          <a:xfrm>
            <a:off x="425287" y="1486931"/>
            <a:ext cx="8318269" cy="43749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Identify insurers in which your clients are enrolled</a:t>
            </a:r>
          </a:p>
          <a:p>
            <a:r>
              <a:rPr lang="en-US" sz="2400" dirty="0">
                <a:latin typeface="Arial" panose="020B0604020202020204" pitchFamily="34" charset="0"/>
                <a:cs typeface="Arial" panose="020B0604020202020204" pitchFamily="34" charset="0"/>
              </a:rPr>
              <a:t>Identify plans that typically enroll populations that could benefit from HIV </a:t>
            </a:r>
            <a:r>
              <a:rPr lang="en-US" sz="2400" dirty="0" smtClean="0">
                <a:latin typeface="Arial" panose="020B0604020202020204" pitchFamily="34" charset="0"/>
                <a:cs typeface="Arial" panose="020B0604020202020204" pitchFamily="34" charset="0"/>
              </a:rPr>
              <a:t>services</a:t>
            </a:r>
          </a:p>
          <a:p>
            <a:r>
              <a:rPr lang="en-US" sz="2400" dirty="0" smtClean="0">
                <a:latin typeface="Arial" panose="020B0604020202020204" pitchFamily="34" charset="0"/>
                <a:cs typeface="Arial" panose="020B0604020202020204" pitchFamily="34" charset="0"/>
              </a:rPr>
              <a:t>Gather </a:t>
            </a:r>
            <a:r>
              <a:rPr lang="en-US" sz="2400" dirty="0">
                <a:latin typeface="Arial" panose="020B0604020202020204" pitchFamily="34" charset="0"/>
                <a:cs typeface="Arial" panose="020B0604020202020204" pitchFamily="34" charset="0"/>
              </a:rPr>
              <a:t>information about the insurer </a:t>
            </a:r>
          </a:p>
          <a:p>
            <a:r>
              <a:rPr lang="en-US" sz="2400" dirty="0">
                <a:latin typeface="Arial" panose="020B0604020202020204" pitchFamily="34" charset="0"/>
                <a:cs typeface="Arial" panose="020B0604020202020204" pitchFamily="34" charset="0"/>
              </a:rPr>
              <a:t>Identify and address insurers’ provider network requirements</a:t>
            </a:r>
          </a:p>
          <a:p>
            <a:r>
              <a:rPr lang="en-US" sz="2400" dirty="0">
                <a:latin typeface="Arial" panose="020B0604020202020204" pitchFamily="34" charset="0"/>
                <a:cs typeface="Arial" panose="020B0604020202020204" pitchFamily="34" charset="0"/>
              </a:rPr>
              <a:t>Ensure providers are credentialed with the insurers</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9288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066800"/>
            <a:ext cx="8699740" cy="4496160"/>
          </a:xfrm>
        </p:spPr>
        <p:txBody>
          <a:bodyPr>
            <a:normAutofit lnSpcReduction="10000"/>
          </a:bodyPr>
          <a:lstStyle/>
          <a:p>
            <a:pPr marL="0" indent="0">
              <a:buNone/>
            </a:pPr>
            <a:r>
              <a:rPr lang="en-US" b="1" dirty="0" smtClean="0"/>
              <a:t>To Identify Insurers in Your State</a:t>
            </a:r>
            <a:endParaRPr lang="en-US" dirty="0" smtClean="0"/>
          </a:p>
          <a:p>
            <a:r>
              <a:rPr lang="en-US" sz="2600" dirty="0" smtClean="0"/>
              <a:t>For Medicaid MCOs and Marketplace QHPs</a:t>
            </a:r>
            <a:r>
              <a:rPr lang="en-US" sz="2600" dirty="0"/>
              <a:t>, provider network websites can be found at the American Academy of HIV </a:t>
            </a:r>
            <a:r>
              <a:rPr lang="en-US" sz="2600" dirty="0" smtClean="0"/>
              <a:t>Medicine</a:t>
            </a:r>
            <a:r>
              <a:rPr lang="en-US" sz="2600" dirty="0"/>
              <a:t>: </a:t>
            </a:r>
            <a:r>
              <a:rPr lang="en-US" sz="2600" dirty="0">
                <a:hlinkClick r:id="rId3"/>
              </a:rPr>
              <a:t>http://</a:t>
            </a:r>
            <a:r>
              <a:rPr lang="en-US" sz="2600" dirty="0" smtClean="0">
                <a:hlinkClick r:id="rId3"/>
              </a:rPr>
              <a:t>aahivm.org/chapter/exec/healthreformbystate</a:t>
            </a:r>
            <a:r>
              <a:rPr lang="en-US" sz="2600" dirty="0" smtClean="0"/>
              <a:t> </a:t>
            </a:r>
            <a:endParaRPr lang="en-US" sz="2600" dirty="0"/>
          </a:p>
          <a:p>
            <a:r>
              <a:rPr lang="en-US" sz="2600" dirty="0" smtClean="0"/>
              <a:t>Medicare Advantage plans are </a:t>
            </a:r>
            <a:r>
              <a:rPr lang="en-US" sz="2600" dirty="0"/>
              <a:t>listed at</a:t>
            </a:r>
            <a:r>
              <a:rPr lang="en-US" sz="2600" dirty="0" smtClean="0"/>
              <a:t>: </a:t>
            </a:r>
            <a:r>
              <a:rPr lang="en-US" sz="2600" dirty="0" smtClean="0">
                <a:hlinkClick r:id="rId4"/>
              </a:rPr>
              <a:t>https</a:t>
            </a:r>
            <a:r>
              <a:rPr lang="en-US" sz="2600" dirty="0">
                <a:hlinkClick r:id="rId4"/>
              </a:rPr>
              <a:t>://</a:t>
            </a:r>
            <a:r>
              <a:rPr lang="en-US" sz="2600" dirty="0" smtClean="0">
                <a:hlinkClick r:id="rId4"/>
              </a:rPr>
              <a:t>www.medicare.gov/find-a-plan/questions/home.aspx</a:t>
            </a:r>
            <a:r>
              <a:rPr lang="en-US" sz="2600" dirty="0" smtClean="0"/>
              <a:t> </a:t>
            </a:r>
          </a:p>
          <a:p>
            <a:r>
              <a:rPr lang="en-US" sz="2600" dirty="0" smtClean="0"/>
              <a:t>For </a:t>
            </a:r>
            <a:r>
              <a:rPr lang="en-US" sz="2600" dirty="0"/>
              <a:t>other commercial insurers, check out your State Health Insurance Commissioner’s </a:t>
            </a:r>
            <a:r>
              <a:rPr lang="en-US" sz="2600" dirty="0" smtClean="0"/>
              <a:t>website</a:t>
            </a:r>
            <a:r>
              <a:rPr lang="en-US" sz="2600" dirty="0"/>
              <a:t>: </a:t>
            </a:r>
            <a:r>
              <a:rPr lang="en-US" sz="2600" dirty="0">
                <a:hlinkClick r:id="rId5"/>
              </a:rPr>
              <a:t>http://</a:t>
            </a:r>
            <a:r>
              <a:rPr lang="en-US" sz="2600" dirty="0" smtClean="0">
                <a:hlinkClick r:id="rId5"/>
              </a:rPr>
              <a:t>www.naic.org/state_web_map.htm</a:t>
            </a:r>
            <a:endParaRPr lang="en-US" sz="2600" dirty="0" smtClean="0"/>
          </a:p>
          <a:p>
            <a:pPr marL="0" indent="0">
              <a:buNone/>
            </a:pPr>
            <a:endParaRPr lang="en-US" dirty="0"/>
          </a:p>
          <a:p>
            <a:endParaRPr lang="en-US" dirty="0"/>
          </a:p>
        </p:txBody>
      </p:sp>
    </p:spTree>
    <p:extLst>
      <p:ext uri="{BB962C8B-B14F-4D97-AF65-F5344CB8AC3E}">
        <p14:creationId xmlns:p14="http://schemas.microsoft.com/office/powerpoint/2010/main" val="37575182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 health insurers care about?</a:t>
            </a:r>
            <a:endParaRPr lang="en-US" dirty="0"/>
          </a:p>
        </p:txBody>
      </p:sp>
    </p:spTree>
    <p:extLst>
      <p:ext uri="{BB962C8B-B14F-4D97-AF65-F5344CB8AC3E}">
        <p14:creationId xmlns:p14="http://schemas.microsoft.com/office/powerpoint/2010/main" val="384582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41939173"/>
              </p:ext>
            </p:extLst>
          </p:nvPr>
        </p:nvGraphicFramePr>
        <p:xfrm>
          <a:off x="257908" y="1398596"/>
          <a:ext cx="8610601" cy="4188474"/>
        </p:xfrm>
        <a:graphic>
          <a:graphicData uri="http://schemas.openxmlformats.org/drawingml/2006/table">
            <a:tbl>
              <a:tblPr firstRow="1" firstCol="1" bandRow="1">
                <a:tableStyleId>{5C22544A-7EE6-4342-B048-85BDC9FD1C3A}</a:tableStyleId>
              </a:tblPr>
              <a:tblGrid>
                <a:gridCol w="5050331"/>
                <a:gridCol w="3560270"/>
              </a:tblGrid>
              <a:tr h="548640">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Health Insurers’ Interests</a:t>
                      </a:r>
                      <a:endParaRPr lang="en-US" sz="16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Services That HIV Providers Might Offer</a:t>
                      </a:r>
                      <a:endParaRPr lang="en-US" sz="16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502920">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Identify enrolled members that do not obtain preventive or other services </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Outreach, </a:t>
                      </a:r>
                      <a:r>
                        <a:rPr lang="en-US" sz="1600" dirty="0" smtClean="0">
                          <a:effectLst/>
                          <a:latin typeface="Arial" panose="020B0604020202020204" pitchFamily="34" charset="0"/>
                          <a:cs typeface="Arial" panose="020B0604020202020204" pitchFamily="34" charset="0"/>
                        </a:rPr>
                        <a:t>linkage, patient </a:t>
                      </a:r>
                      <a:r>
                        <a:rPr lang="en-US" sz="1600" dirty="0">
                          <a:effectLst/>
                          <a:latin typeface="Arial" panose="020B0604020202020204" pitchFamily="34" charset="0"/>
                          <a:cs typeface="Arial" panose="020B0604020202020204" pitchFamily="34" charset="0"/>
                        </a:rPr>
                        <a:t>navigation</a:t>
                      </a:r>
                      <a:endParaRPr lang="en-US" sz="1600" b="1" dirty="0">
                        <a:solidFill>
                          <a:srgbClr val="009999"/>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370854">
                <a:tc>
                  <a:txBody>
                    <a:bodyPr/>
                    <a:lstStyle/>
                    <a:p>
                      <a:pPr marL="0" marR="0">
                        <a:spcBef>
                          <a:spcPts val="0"/>
                        </a:spcBef>
                        <a:spcAft>
                          <a:spcPts val="0"/>
                        </a:spcAft>
                      </a:pPr>
                      <a:r>
                        <a:rPr lang="en-US" sz="1600" dirty="0" smtClean="0">
                          <a:effectLst/>
                          <a:latin typeface="Arial" panose="020B0604020202020204" pitchFamily="34" charset="0"/>
                          <a:cs typeface="Arial" panose="020B0604020202020204" pitchFamily="34" charset="0"/>
                        </a:rPr>
                        <a:t>Essential covered benefits</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smtClean="0">
                          <a:effectLst/>
                          <a:latin typeface="Arial" panose="020B0604020202020204" pitchFamily="34" charset="0"/>
                          <a:cs typeface="Arial" panose="020B0604020202020204" pitchFamily="34" charset="0"/>
                        </a:rPr>
                        <a:t>RWHAP core medical providers</a:t>
                      </a:r>
                      <a:endParaRPr lang="en-US" sz="1600" b="1" dirty="0">
                        <a:solidFill>
                          <a:srgbClr val="009999"/>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502920">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Address members’ healthcare and health insurance literacy needs</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Non-MCM, patient navigation, health education</a:t>
                      </a:r>
                      <a:endParaRPr lang="en-US" sz="1600" b="1" dirty="0">
                        <a:solidFill>
                          <a:srgbClr val="009999"/>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754380">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Prevent communicable diseases including HIV, </a:t>
                      </a:r>
                      <a:r>
                        <a:rPr lang="en-US" sz="1600" dirty="0" smtClean="0">
                          <a:effectLst/>
                          <a:latin typeface="Arial" panose="020B0604020202020204" pitchFamily="34" charset="0"/>
                          <a:cs typeface="Arial" panose="020B0604020202020204" pitchFamily="34" charset="0"/>
                        </a:rPr>
                        <a:t>STDs, TB, </a:t>
                      </a:r>
                      <a:r>
                        <a:rPr lang="en-US" sz="1600" dirty="0">
                          <a:effectLst/>
                          <a:latin typeface="Arial" panose="020B0604020202020204" pitchFamily="34" charset="0"/>
                          <a:cs typeface="Arial" panose="020B0604020202020204" pitchFamily="34" charset="0"/>
                        </a:rPr>
                        <a:t>and </a:t>
                      </a:r>
                      <a:r>
                        <a:rPr lang="en-US" sz="1600" dirty="0" smtClean="0">
                          <a:effectLst/>
                          <a:latin typeface="Arial" panose="020B0604020202020204" pitchFamily="34" charset="0"/>
                          <a:cs typeface="Arial" panose="020B0604020202020204" pitchFamily="34" charset="0"/>
                        </a:rPr>
                        <a:t>HCV</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smtClean="0">
                          <a:effectLst/>
                          <a:latin typeface="Arial" panose="020B0604020202020204" pitchFamily="34" charset="0"/>
                          <a:cs typeface="Arial" panose="020B0604020202020204" pitchFamily="34" charset="0"/>
                        </a:rPr>
                        <a:t>nPEP</a:t>
                      </a:r>
                      <a:r>
                        <a:rPr lang="en-US" sz="1600" baseline="0" dirty="0" smtClean="0">
                          <a:effectLst/>
                          <a:latin typeface="Arial" panose="020B0604020202020204" pitchFamily="34" charset="0"/>
                          <a:cs typeface="Arial" panose="020B0604020202020204" pitchFamily="34" charset="0"/>
                        </a:rPr>
                        <a:t> and </a:t>
                      </a:r>
                      <a:r>
                        <a:rPr lang="en-US" sz="1600" dirty="0" smtClean="0">
                          <a:effectLst/>
                          <a:latin typeface="Arial" panose="020B0604020202020204" pitchFamily="34" charset="0"/>
                          <a:cs typeface="Arial" panose="020B0604020202020204" pitchFamily="34" charset="0"/>
                        </a:rPr>
                        <a:t>PrEP support, </a:t>
                      </a:r>
                      <a:r>
                        <a:rPr lang="en-US" sz="1600" dirty="0">
                          <a:effectLst/>
                          <a:latin typeface="Arial" panose="020B0604020202020204" pitchFamily="34" charset="0"/>
                          <a:cs typeface="Arial" panose="020B0604020202020204" pitchFamily="34" charset="0"/>
                        </a:rPr>
                        <a:t>HIV/STD </a:t>
                      </a:r>
                      <a:r>
                        <a:rPr lang="en-US" sz="1600" dirty="0" smtClean="0">
                          <a:effectLst/>
                          <a:latin typeface="Arial" panose="020B0604020202020204" pitchFamily="34" charset="0"/>
                          <a:cs typeface="Arial" panose="020B0604020202020204" pitchFamily="34" charset="0"/>
                        </a:rPr>
                        <a:t>CTS, </a:t>
                      </a:r>
                      <a:r>
                        <a:rPr lang="en-US" sz="1600" dirty="0">
                          <a:effectLst/>
                          <a:latin typeface="Arial" panose="020B0604020202020204" pitchFamily="34" charset="0"/>
                          <a:cs typeface="Arial" panose="020B0604020202020204" pitchFamily="34" charset="0"/>
                        </a:rPr>
                        <a:t>behavioral </a:t>
                      </a:r>
                      <a:r>
                        <a:rPr lang="en-US" sz="1600" dirty="0" smtClean="0">
                          <a:effectLst/>
                          <a:latin typeface="Arial" panose="020B0604020202020204" pitchFamily="34" charset="0"/>
                          <a:cs typeface="Arial" panose="020B0604020202020204" pitchFamily="34" charset="0"/>
                        </a:rPr>
                        <a:t>prevention, </a:t>
                      </a:r>
                      <a:r>
                        <a:rPr lang="en-US" sz="1600" dirty="0">
                          <a:effectLst/>
                          <a:latin typeface="Arial" panose="020B0604020202020204" pitchFamily="34" charset="0"/>
                          <a:cs typeface="Arial" panose="020B0604020202020204" pitchFamily="34" charset="0"/>
                        </a:rPr>
                        <a:t>condom distribution and education, </a:t>
                      </a:r>
                      <a:r>
                        <a:rPr lang="en-US" sz="1600" dirty="0" smtClean="0">
                          <a:effectLst/>
                          <a:latin typeface="Arial" panose="020B0604020202020204" pitchFamily="34" charset="0"/>
                          <a:cs typeface="Arial" panose="020B0604020202020204" pitchFamily="34" charset="0"/>
                        </a:rPr>
                        <a:t>HERR</a:t>
                      </a:r>
                      <a:endParaRPr lang="en-US" sz="1600" b="1" dirty="0">
                        <a:solidFill>
                          <a:srgbClr val="009999"/>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754380">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Address members’ linguistic and numeracy needs to ensure that they can participate actively in health promotion, prevention, and care </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Translation and health education</a:t>
                      </a:r>
                      <a:endParaRPr lang="en-US" sz="1600" b="1" dirty="0">
                        <a:solidFill>
                          <a:srgbClr val="009999"/>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754380">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Culturally competent care coordination, disease management, treatment education</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smtClean="0">
                          <a:effectLst/>
                          <a:latin typeface="Arial" panose="020B0604020202020204" pitchFamily="34" charset="0"/>
                          <a:cs typeface="Arial" panose="020B0604020202020204" pitchFamily="34" charset="0"/>
                        </a:rPr>
                        <a:t>Culturally </a:t>
                      </a:r>
                      <a:r>
                        <a:rPr lang="en-US" sz="1600" dirty="0">
                          <a:effectLst/>
                          <a:latin typeface="Arial" panose="020B0604020202020204" pitchFamily="34" charset="0"/>
                          <a:cs typeface="Arial" panose="020B0604020202020204" pitchFamily="34" charset="0"/>
                        </a:rPr>
                        <a:t>competent workers with expertise in serving racial, ethnic, and sexual minority populations</a:t>
                      </a:r>
                      <a:endParaRPr lang="en-US" sz="1600" b="1" dirty="0">
                        <a:solidFill>
                          <a:srgbClr val="009999"/>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bl>
          </a:graphicData>
        </a:graphic>
      </p:graphicFrame>
      <p:sp>
        <p:nvSpPr>
          <p:cNvPr id="5" name="Title 1"/>
          <p:cNvSpPr>
            <a:spLocks noGrp="1"/>
          </p:cNvSpPr>
          <p:nvPr>
            <p:ph type="title"/>
          </p:nvPr>
        </p:nvSpPr>
        <p:spPr>
          <a:xfrm>
            <a:off x="357554" y="609600"/>
            <a:ext cx="8411308" cy="604562"/>
          </a:xfrm>
        </p:spPr>
        <p:txBody>
          <a:bodyPr>
            <a:normAutofit/>
          </a:bodyPr>
          <a:lstStyle/>
          <a:p>
            <a:r>
              <a:rPr lang="en-US" altLang="en-US" sz="1800" b="1" dirty="0"/>
              <a:t>Addressing Health Insurers’ Interests Via Services Offered by HIV Providers</a:t>
            </a:r>
          </a:p>
        </p:txBody>
      </p:sp>
    </p:spTree>
    <p:extLst>
      <p:ext uri="{BB962C8B-B14F-4D97-AF65-F5344CB8AC3E}">
        <p14:creationId xmlns:p14="http://schemas.microsoft.com/office/powerpoint/2010/main" val="3696888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39616" y="685800"/>
            <a:ext cx="8411308" cy="604562"/>
          </a:xfrm>
        </p:spPr>
        <p:txBody>
          <a:bodyPr>
            <a:normAutofit/>
          </a:bodyPr>
          <a:lstStyle/>
          <a:p>
            <a:r>
              <a:rPr lang="en-US" altLang="en-US" sz="1800" b="1" dirty="0" smtClean="0"/>
              <a:t>Addressing Health Insurers’ Interests Via Services Offered by HIV Providers</a:t>
            </a:r>
            <a:endParaRPr lang="en-US" altLang="en-US" sz="1800" b="1" dirty="0"/>
          </a:p>
        </p:txBody>
      </p:sp>
      <p:graphicFrame>
        <p:nvGraphicFramePr>
          <p:cNvPr id="4" name="Table 3"/>
          <p:cNvGraphicFramePr>
            <a:graphicFrameLocks noGrp="1"/>
          </p:cNvGraphicFramePr>
          <p:nvPr>
            <p:extLst>
              <p:ext uri="{D42A27DB-BD31-4B8C-83A1-F6EECF244321}">
                <p14:modId xmlns:p14="http://schemas.microsoft.com/office/powerpoint/2010/main" val="2539402023"/>
              </p:ext>
            </p:extLst>
          </p:nvPr>
        </p:nvGraphicFramePr>
        <p:xfrm>
          <a:off x="439616" y="1547363"/>
          <a:ext cx="8264769" cy="4023360"/>
        </p:xfrm>
        <a:graphic>
          <a:graphicData uri="http://schemas.openxmlformats.org/drawingml/2006/table">
            <a:tbl>
              <a:tblPr firstRow="1" firstCol="1" bandRow="1">
                <a:tableStyleId>{5C22544A-7EE6-4342-B048-85BDC9FD1C3A}</a:tableStyleId>
              </a:tblPr>
              <a:tblGrid>
                <a:gridCol w="4671646"/>
                <a:gridCol w="3593123"/>
              </a:tblGrid>
              <a:tr h="548640">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Health Insurers’ Interests</a:t>
                      </a:r>
                      <a:endParaRPr lang="en-US" sz="16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Services That HIV Providers Might Offer</a:t>
                      </a:r>
                      <a:endParaRPr lang="en-US" sz="16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1097280">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Ensure access to </a:t>
                      </a:r>
                      <a:r>
                        <a:rPr lang="en-US" sz="1600" dirty="0" smtClean="0">
                          <a:effectLst/>
                          <a:latin typeface="Arial" panose="020B0604020202020204" pitchFamily="34" charset="0"/>
                          <a:cs typeface="Arial" panose="020B0604020202020204" pitchFamily="34" charset="0"/>
                        </a:rPr>
                        <a:t>medical, mental health, substance</a:t>
                      </a:r>
                      <a:r>
                        <a:rPr lang="en-US" sz="1600" baseline="0" dirty="0" smtClean="0">
                          <a:effectLst/>
                          <a:latin typeface="Arial" panose="020B0604020202020204" pitchFamily="34" charset="0"/>
                          <a:cs typeface="Arial" panose="020B0604020202020204" pitchFamily="34" charset="0"/>
                        </a:rPr>
                        <a:t> abuse, </a:t>
                      </a:r>
                      <a:r>
                        <a:rPr lang="en-US" sz="1600" dirty="0" smtClean="0">
                          <a:effectLst/>
                          <a:latin typeface="Arial" panose="020B0604020202020204" pitchFamily="34" charset="0"/>
                          <a:cs typeface="Arial" panose="020B0604020202020204" pitchFamily="34" charset="0"/>
                        </a:rPr>
                        <a:t>and </a:t>
                      </a:r>
                      <a:r>
                        <a:rPr lang="en-US" sz="1600" dirty="0">
                          <a:effectLst/>
                          <a:latin typeface="Arial" panose="020B0604020202020204" pitchFamily="34" charset="0"/>
                          <a:cs typeface="Arial" panose="020B0604020202020204" pitchFamily="34" charset="0"/>
                        </a:rPr>
                        <a:t>other outpatient services to promote health, and prevent and treat disease </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MCM, </a:t>
                      </a:r>
                      <a:r>
                        <a:rPr lang="en-US" sz="1600" dirty="0" smtClean="0">
                          <a:effectLst/>
                          <a:latin typeface="Arial" panose="020B0604020202020204" pitchFamily="34" charset="0"/>
                          <a:cs typeface="Arial" panose="020B0604020202020204" pitchFamily="34" charset="0"/>
                        </a:rPr>
                        <a:t>navigation</a:t>
                      </a:r>
                      <a:r>
                        <a:rPr lang="en-US" sz="1600" dirty="0">
                          <a:effectLst/>
                          <a:latin typeface="Arial" panose="020B0604020202020204" pitchFamily="34" charset="0"/>
                          <a:cs typeface="Arial" panose="020B0604020202020204" pitchFamily="34" charset="0"/>
                        </a:rPr>
                        <a:t>, </a:t>
                      </a:r>
                      <a:r>
                        <a:rPr lang="en-US" sz="1600" dirty="0" smtClean="0">
                          <a:effectLst/>
                          <a:latin typeface="Arial" panose="020B0604020202020204" pitchFamily="34" charset="0"/>
                          <a:cs typeface="Arial" panose="020B0604020202020204" pitchFamily="34" charset="0"/>
                        </a:rPr>
                        <a:t>mental health treatment</a:t>
                      </a:r>
                      <a:r>
                        <a:rPr lang="en-US" sz="1600" baseline="0" dirty="0" smtClean="0">
                          <a:effectLst/>
                          <a:latin typeface="Arial" panose="020B0604020202020204" pitchFamily="34" charset="0"/>
                          <a:cs typeface="Arial" panose="020B0604020202020204" pitchFamily="34" charset="0"/>
                        </a:rPr>
                        <a:t> substance abuse treatment</a:t>
                      </a:r>
                      <a:r>
                        <a:rPr lang="en-US" sz="1600" dirty="0" smtClean="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medical transportation</a:t>
                      </a:r>
                      <a:endParaRPr lang="en-US" sz="1600" b="1" dirty="0">
                        <a:solidFill>
                          <a:srgbClr val="17A1AE"/>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548640">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Ensure HIV+ clients receive and optimally benefit from ARVs and other medications</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MCM, </a:t>
                      </a:r>
                      <a:r>
                        <a:rPr lang="en-US" sz="1600" dirty="0" smtClean="0">
                          <a:effectLst/>
                          <a:latin typeface="Arial" panose="020B0604020202020204" pitchFamily="34" charset="0"/>
                          <a:cs typeface="Arial" panose="020B0604020202020204" pitchFamily="34" charset="0"/>
                        </a:rPr>
                        <a:t>navigation</a:t>
                      </a:r>
                      <a:r>
                        <a:rPr lang="en-US" sz="1600" dirty="0">
                          <a:effectLst/>
                          <a:latin typeface="Arial" panose="020B0604020202020204" pitchFamily="34" charset="0"/>
                          <a:cs typeface="Arial" panose="020B0604020202020204" pitchFamily="34" charset="0"/>
                        </a:rPr>
                        <a:t>, </a:t>
                      </a:r>
                      <a:r>
                        <a:rPr lang="en-US" sz="1600" dirty="0" smtClean="0">
                          <a:effectLst/>
                          <a:latin typeface="Arial" panose="020B0604020202020204" pitchFamily="34" charset="0"/>
                          <a:cs typeface="Arial" panose="020B0604020202020204" pitchFamily="34" charset="0"/>
                        </a:rPr>
                        <a:t>tx </a:t>
                      </a:r>
                      <a:r>
                        <a:rPr lang="en-US" sz="1600" dirty="0">
                          <a:effectLst/>
                          <a:latin typeface="Arial" panose="020B0604020202020204" pitchFamily="34" charset="0"/>
                          <a:cs typeface="Arial" panose="020B0604020202020204" pitchFamily="34" charset="0"/>
                        </a:rPr>
                        <a:t>education and adherence </a:t>
                      </a:r>
                      <a:r>
                        <a:rPr lang="en-US" sz="1600" dirty="0" smtClean="0">
                          <a:effectLst/>
                          <a:latin typeface="Arial" panose="020B0604020202020204" pitchFamily="34" charset="0"/>
                          <a:cs typeface="Arial" panose="020B0604020202020204" pitchFamily="34" charset="0"/>
                        </a:rPr>
                        <a:t>counseling, MCM</a:t>
                      </a:r>
                      <a:endParaRPr lang="en-US" sz="1600" b="1" dirty="0">
                        <a:solidFill>
                          <a:srgbClr val="17A1AE"/>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822960">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Coordinate services provided by the care team with the client, his/her family, and community resources </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MCM</a:t>
                      </a:r>
                      <a:endParaRPr lang="en-US" sz="1600" b="1" dirty="0">
                        <a:solidFill>
                          <a:srgbClr val="17A1AE"/>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274320">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Disease management</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MCM</a:t>
                      </a:r>
                      <a:endParaRPr lang="en-US" sz="1600" b="1" dirty="0">
                        <a:solidFill>
                          <a:srgbClr val="17A1AE"/>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548640">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Discharge planning and readmission prevention interventions for hospitalized patients</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MCM</a:t>
                      </a:r>
                      <a:endParaRPr lang="en-US" sz="1600" b="1" dirty="0">
                        <a:solidFill>
                          <a:srgbClr val="17A1AE"/>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bl>
          </a:graphicData>
        </a:graphic>
      </p:graphicFrame>
    </p:spTree>
    <p:extLst>
      <p:ext uri="{BB962C8B-B14F-4D97-AF65-F5344CB8AC3E}">
        <p14:creationId xmlns:p14="http://schemas.microsoft.com/office/powerpoint/2010/main" val="455943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231" y="705065"/>
            <a:ext cx="8015017" cy="431254"/>
          </a:xfrm>
        </p:spPr>
        <p:txBody>
          <a:bodyPr>
            <a:noAutofit/>
          </a:bodyPr>
          <a:lstStyle/>
          <a:p>
            <a:pPr algn="l"/>
            <a:r>
              <a:rPr lang="en-US" sz="3000" b="1" dirty="0"/>
              <a:t>Action </a:t>
            </a:r>
            <a:r>
              <a:rPr lang="en-US" sz="3000" b="1" dirty="0" smtClean="0"/>
              <a:t>3: Marketing to Health Insurers </a:t>
            </a:r>
            <a:endParaRPr lang="en-US" sz="3000" b="1" dirty="0"/>
          </a:p>
        </p:txBody>
      </p:sp>
      <p:sp>
        <p:nvSpPr>
          <p:cNvPr id="3" name="Content Placeholder 2"/>
          <p:cNvSpPr>
            <a:spLocks noGrp="1"/>
          </p:cNvSpPr>
          <p:nvPr>
            <p:ph idx="1"/>
          </p:nvPr>
        </p:nvSpPr>
        <p:spPr>
          <a:xfrm>
            <a:off x="270163" y="1462129"/>
            <a:ext cx="8252114" cy="4027844"/>
          </a:xfrm>
        </p:spPr>
        <p:txBody>
          <a:bodyPr/>
          <a:lstStyle/>
          <a:p>
            <a:endParaRPr lang="en-US" b="1" dirty="0"/>
          </a:p>
          <a:p>
            <a:endParaRPr lang="en-US" dirty="0"/>
          </a:p>
        </p:txBody>
      </p:sp>
      <p:sp>
        <p:nvSpPr>
          <p:cNvPr id="4" name="Content Placeholder 2"/>
          <p:cNvSpPr txBox="1">
            <a:spLocks/>
          </p:cNvSpPr>
          <p:nvPr/>
        </p:nvSpPr>
        <p:spPr>
          <a:xfrm>
            <a:off x="358231" y="1302272"/>
            <a:ext cx="8474983" cy="434755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Arial" panose="020B0604020202020204" pitchFamily="34" charset="0"/>
                <a:cs typeface="Arial" panose="020B0604020202020204" pitchFamily="34" charset="0"/>
              </a:rPr>
              <a:t>Develop a </a:t>
            </a:r>
            <a:r>
              <a:rPr lang="en-US" sz="1800" dirty="0" smtClean="0">
                <a:latin typeface="Arial" panose="020B0604020202020204" pitchFamily="34" charset="0"/>
                <a:cs typeface="Arial" panose="020B0604020202020204" pitchFamily="34" charset="0"/>
              </a:rPr>
              <a:t>marketing plan</a:t>
            </a:r>
            <a:endParaRPr lang="en-US" sz="1800" dirty="0">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Address strategies for conducting outreach efforts to the key insurers</a:t>
            </a:r>
          </a:p>
          <a:p>
            <a:pPr lvl="1"/>
            <a:r>
              <a:rPr lang="en-US" sz="1800" dirty="0" smtClean="0">
                <a:latin typeface="Arial" panose="020B0604020202020204" pitchFamily="34" charset="0"/>
                <a:cs typeface="Arial" panose="020B0604020202020204" pitchFamily="34" charset="0"/>
              </a:rPr>
              <a:t>Determine if your agency should </a:t>
            </a:r>
            <a:r>
              <a:rPr lang="en-US" sz="1800" dirty="0">
                <a:latin typeface="Arial" panose="020B0604020202020204" pitchFamily="34" charset="0"/>
                <a:cs typeface="Arial" panose="020B0604020202020204" pitchFamily="34" charset="0"/>
              </a:rPr>
              <a:t>collaborate with other HIV providers in your community’s HIV Care Continuum to underscore the wide array of services available through contracting and grant funded services</a:t>
            </a:r>
          </a:p>
          <a:p>
            <a:r>
              <a:rPr lang="en-US" sz="1800" dirty="0">
                <a:latin typeface="Arial" panose="020B0604020202020204" pitchFamily="34" charset="0"/>
                <a:cs typeface="Arial" panose="020B0604020202020204" pitchFamily="34" charset="0"/>
              </a:rPr>
              <a:t>Develop marketing strategies that demonstrate your service’s value</a:t>
            </a:r>
          </a:p>
          <a:p>
            <a:pPr lvl="1"/>
            <a:r>
              <a:rPr lang="en-US" sz="1800" dirty="0">
                <a:latin typeface="Arial" panose="020B0604020202020204" pitchFamily="34" charset="0"/>
                <a:cs typeface="Arial" panose="020B0604020202020204" pitchFamily="34" charset="0"/>
              </a:rPr>
              <a:t>Educate insurers about the rates of HIV, STDs, Hepatitis C in your community</a:t>
            </a:r>
          </a:p>
          <a:p>
            <a:pPr lvl="1"/>
            <a:r>
              <a:rPr lang="en-US" sz="1800" dirty="0">
                <a:latin typeface="Arial" panose="020B0604020202020204" pitchFamily="34" charset="0"/>
                <a:cs typeface="Arial" panose="020B0604020202020204" pitchFamily="34" charset="0"/>
              </a:rPr>
              <a:t>Highlight your products to be offered to insurers</a:t>
            </a:r>
          </a:p>
          <a:p>
            <a:pPr lvl="1"/>
            <a:r>
              <a:rPr lang="en-US" sz="1800" dirty="0">
                <a:latin typeface="Arial" panose="020B0604020202020204" pitchFamily="34" charset="0"/>
                <a:cs typeface="Arial" panose="020B0604020202020204" pitchFamily="34" charset="0"/>
              </a:rPr>
              <a:t>Describe what distinguishes your products from other providers</a:t>
            </a:r>
          </a:p>
          <a:p>
            <a:pPr lvl="1"/>
            <a:r>
              <a:rPr lang="en-US" sz="1800" dirty="0">
                <a:latin typeface="Arial" panose="020B0604020202020204" pitchFamily="34" charset="0"/>
                <a:cs typeface="Arial" panose="020B0604020202020204" pitchFamily="34" charset="0"/>
              </a:rPr>
              <a:t>Discuss how insurance plan members could benefit from your services</a:t>
            </a:r>
          </a:p>
          <a:p>
            <a:pPr lvl="1"/>
            <a:r>
              <a:rPr lang="en-US" sz="1800" dirty="0">
                <a:latin typeface="Arial" panose="020B0604020202020204" pitchFamily="34" charset="0"/>
                <a:cs typeface="Arial" panose="020B0604020202020204" pitchFamily="34" charset="0"/>
              </a:rPr>
              <a:t>Explain how your products will enhance the insurer’s provider network and expand access to their target populations</a:t>
            </a:r>
          </a:p>
          <a:p>
            <a:pPr lvl="1"/>
            <a:r>
              <a:rPr lang="en-US" sz="1800" dirty="0">
                <a:latin typeface="Arial" panose="020B0604020202020204" pitchFamily="34" charset="0"/>
                <a:cs typeface="Arial" panose="020B0604020202020204" pitchFamily="34" charset="0"/>
              </a:rPr>
              <a:t>Review how your services will help the insurer meet their benefits, network, access, quality, and clinical outcomes requirements and goals </a:t>
            </a:r>
          </a:p>
        </p:txBody>
      </p:sp>
    </p:spTree>
    <p:extLst>
      <p:ext uri="{BB962C8B-B14F-4D97-AF65-F5344CB8AC3E}">
        <p14:creationId xmlns:p14="http://schemas.microsoft.com/office/powerpoint/2010/main" val="3740242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183" y="735320"/>
            <a:ext cx="8015017" cy="431254"/>
          </a:xfrm>
        </p:spPr>
        <p:txBody>
          <a:bodyPr>
            <a:noAutofit/>
          </a:bodyPr>
          <a:lstStyle/>
          <a:p>
            <a:pPr algn="l"/>
            <a:r>
              <a:rPr lang="en-US" sz="4000" b="1" dirty="0"/>
              <a:t>Action 4</a:t>
            </a:r>
            <a:r>
              <a:rPr lang="en-US" sz="4000" b="1" dirty="0" smtClean="0"/>
              <a:t>: Negotiating Contracts </a:t>
            </a:r>
            <a:endParaRPr lang="en-US" sz="4000" b="1" dirty="0"/>
          </a:p>
        </p:txBody>
      </p:sp>
      <p:sp>
        <p:nvSpPr>
          <p:cNvPr id="3" name="Content Placeholder 2"/>
          <p:cNvSpPr>
            <a:spLocks noGrp="1"/>
          </p:cNvSpPr>
          <p:nvPr>
            <p:ph idx="1"/>
          </p:nvPr>
        </p:nvSpPr>
        <p:spPr>
          <a:xfrm>
            <a:off x="270163" y="1462129"/>
            <a:ext cx="8252114" cy="4027844"/>
          </a:xfrm>
        </p:spPr>
        <p:txBody>
          <a:bodyPr/>
          <a:lstStyle/>
          <a:p>
            <a:endParaRPr lang="en-US" b="1" dirty="0"/>
          </a:p>
          <a:p>
            <a:endParaRPr lang="en-US" dirty="0"/>
          </a:p>
        </p:txBody>
      </p:sp>
      <p:sp>
        <p:nvSpPr>
          <p:cNvPr id="4" name="Content Placeholder 2"/>
          <p:cNvSpPr txBox="1">
            <a:spLocks/>
          </p:cNvSpPr>
          <p:nvPr/>
        </p:nvSpPr>
        <p:spPr>
          <a:xfrm>
            <a:off x="388711" y="1302272"/>
            <a:ext cx="8474983" cy="434755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buClr>
              <a:buNone/>
            </a:pPr>
            <a:r>
              <a:rPr lang="en-US" altLang="en-US" b="1" dirty="0" smtClean="0">
                <a:latin typeface="Arial" panose="020B0604020202020204" pitchFamily="34" charset="0"/>
                <a:cs typeface="Arial" panose="020B0604020202020204" pitchFamily="34" charset="0"/>
              </a:rPr>
              <a:t>Prepare</a:t>
            </a:r>
          </a:p>
          <a:p>
            <a:pPr>
              <a:buClr>
                <a:schemeClr val="tx1"/>
              </a:buClr>
            </a:pPr>
            <a:r>
              <a:rPr lang="en-US" altLang="en-US" dirty="0" smtClean="0">
                <a:latin typeface="Arial" panose="020B0604020202020204" pitchFamily="34" charset="0"/>
                <a:cs typeface="Arial" panose="020B0604020202020204" pitchFamily="34" charset="0"/>
              </a:rPr>
              <a:t>Engage support of agency leaders</a:t>
            </a:r>
          </a:p>
          <a:p>
            <a:pPr>
              <a:buClr>
                <a:schemeClr val="tx1"/>
              </a:buClr>
            </a:pPr>
            <a:r>
              <a:rPr lang="en-US" altLang="en-US" dirty="0" smtClean="0">
                <a:latin typeface="Arial" panose="020B0604020202020204" pitchFamily="34" charset="0"/>
                <a:cs typeface="Arial" panose="020B0604020202020204" pitchFamily="34" charset="0"/>
              </a:rPr>
              <a:t>Identify organizational staff that can help– you do not need to be the expert </a:t>
            </a:r>
          </a:p>
          <a:p>
            <a:pPr>
              <a:buClr>
                <a:schemeClr val="tx1"/>
              </a:buClr>
            </a:pPr>
            <a:r>
              <a:rPr lang="en-US" dirty="0" smtClean="0">
                <a:latin typeface="Arial" panose="020B0604020202020204" pitchFamily="34" charset="0"/>
                <a:cs typeface="Arial" panose="020B0604020202020204" pitchFamily="34" charset="0"/>
              </a:rPr>
              <a:t>Have all your key messages and information ready to make your case </a:t>
            </a:r>
            <a:endParaRPr lang="en-US" strike="sngStrik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8396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Action 4: Negotiating Contracts </a:t>
            </a:r>
            <a:endParaRPr lang="en-US" dirty="0"/>
          </a:p>
        </p:txBody>
      </p:sp>
      <p:sp>
        <p:nvSpPr>
          <p:cNvPr id="3" name="Content Placeholder 2"/>
          <p:cNvSpPr>
            <a:spLocks noGrp="1"/>
          </p:cNvSpPr>
          <p:nvPr>
            <p:ph idx="1"/>
          </p:nvPr>
        </p:nvSpPr>
        <p:spPr>
          <a:xfrm>
            <a:off x="457200" y="1524000"/>
            <a:ext cx="8153400" cy="3962399"/>
          </a:xfrm>
        </p:spPr>
        <p:txBody>
          <a:bodyPr>
            <a:normAutofit/>
          </a:bodyPr>
          <a:lstStyle/>
          <a:p>
            <a:pPr marL="0" indent="0">
              <a:buNone/>
            </a:pPr>
            <a:r>
              <a:rPr lang="en-US" sz="3000" b="1" dirty="0" smtClean="0"/>
              <a:t>Review and finalize</a:t>
            </a:r>
          </a:p>
          <a:p>
            <a:r>
              <a:rPr lang="en-US" sz="2600" dirty="0" smtClean="0"/>
              <a:t>Obtain proposed </a:t>
            </a:r>
            <a:r>
              <a:rPr lang="en-US" sz="2600" dirty="0"/>
              <a:t>contract, </a:t>
            </a:r>
            <a:r>
              <a:rPr lang="en-US" sz="2600" dirty="0" smtClean="0"/>
              <a:t>referenced, </a:t>
            </a:r>
            <a:r>
              <a:rPr lang="en-US" sz="2600" dirty="0"/>
              <a:t>and incorporated </a:t>
            </a:r>
            <a:r>
              <a:rPr lang="en-US" sz="2600" dirty="0" smtClean="0"/>
              <a:t>documents from the business</a:t>
            </a:r>
            <a:r>
              <a:rPr lang="en-US" sz="2600" dirty="0"/>
              <a:t>, operational, </a:t>
            </a:r>
            <a:r>
              <a:rPr lang="en-US" sz="2600" dirty="0" smtClean="0"/>
              <a:t>clinical, and </a:t>
            </a:r>
            <a:r>
              <a:rPr lang="en-US" sz="2600" dirty="0"/>
              <a:t>legal perspectives</a:t>
            </a:r>
          </a:p>
          <a:p>
            <a:r>
              <a:rPr lang="en-US" sz="2600" dirty="0"/>
              <a:t>While </a:t>
            </a:r>
            <a:r>
              <a:rPr lang="en-US" sz="2600" dirty="0" smtClean="0"/>
              <a:t>insurers </a:t>
            </a:r>
            <a:r>
              <a:rPr lang="en-US" sz="2600" dirty="0"/>
              <a:t>may offer a “standard contract,” do not assume that your agency must accept it without revision</a:t>
            </a:r>
          </a:p>
          <a:p>
            <a:r>
              <a:rPr lang="en-US" sz="2600" dirty="0" smtClean="0"/>
              <a:t>Offer </a:t>
            </a:r>
            <a:r>
              <a:rPr lang="en-US" sz="2600" dirty="0"/>
              <a:t>alternative contract </a:t>
            </a:r>
            <a:r>
              <a:rPr lang="en-US" sz="2600" dirty="0" smtClean="0"/>
              <a:t>terms</a:t>
            </a:r>
            <a:endParaRPr lang="en-US" sz="2600" dirty="0"/>
          </a:p>
        </p:txBody>
      </p:sp>
    </p:spTree>
    <p:extLst>
      <p:ext uri="{BB962C8B-B14F-4D97-AF65-F5344CB8AC3E}">
        <p14:creationId xmlns:p14="http://schemas.microsoft.com/office/powerpoint/2010/main" val="1014366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26" y="697992"/>
            <a:ext cx="8091237" cy="493169"/>
          </a:xfrm>
        </p:spPr>
        <p:txBody>
          <a:bodyPr>
            <a:noAutofit/>
          </a:bodyPr>
          <a:lstStyle/>
          <a:p>
            <a:pPr algn="l"/>
            <a:r>
              <a:rPr lang="en-US" sz="4000" b="1" dirty="0" smtClean="0"/>
              <a:t>Webinar Highlights</a:t>
            </a:r>
            <a:endParaRPr lang="en-US" sz="4000" b="1" dirty="0"/>
          </a:p>
        </p:txBody>
      </p:sp>
      <p:sp>
        <p:nvSpPr>
          <p:cNvPr id="3" name="Content Placeholder 2"/>
          <p:cNvSpPr>
            <a:spLocks noGrp="1"/>
          </p:cNvSpPr>
          <p:nvPr>
            <p:ph idx="1"/>
          </p:nvPr>
        </p:nvSpPr>
        <p:spPr>
          <a:xfrm>
            <a:off x="408872" y="1371600"/>
            <a:ext cx="8430327" cy="4150899"/>
          </a:xfrm>
        </p:spPr>
        <p:txBody>
          <a:bodyPr>
            <a:noAutofit/>
          </a:bodyPr>
          <a:lstStyle/>
          <a:p>
            <a:r>
              <a:rPr lang="en-US" sz="2400" dirty="0" smtClean="0"/>
              <a:t>There are contracting opportunities beyond Medicaid FFS </a:t>
            </a:r>
          </a:p>
          <a:p>
            <a:r>
              <a:rPr lang="en-US" sz="2400" dirty="0" smtClean="0"/>
              <a:t>Insurers have interests and requirements that promote integration of HIV core medical and other providers in their networks</a:t>
            </a:r>
          </a:p>
          <a:p>
            <a:r>
              <a:rPr lang="en-US" sz="2400" dirty="0"/>
              <a:t>Contracting begins with </a:t>
            </a:r>
            <a:r>
              <a:rPr lang="en-US" sz="2400" dirty="0" smtClean="0"/>
              <a:t>checking with your on current </a:t>
            </a:r>
            <a:r>
              <a:rPr lang="en-US" sz="2400" dirty="0"/>
              <a:t>and planned contracts </a:t>
            </a:r>
          </a:p>
          <a:p>
            <a:r>
              <a:rPr lang="en-US" sz="2400" dirty="0" smtClean="0"/>
              <a:t>Identify key information and marketing messages to address insurers interest and support negotiations</a:t>
            </a:r>
            <a:endParaRPr lang="en-US" sz="2400" dirty="0"/>
          </a:p>
          <a:p>
            <a:r>
              <a:rPr lang="en-US" sz="2400" dirty="0" smtClean="0"/>
              <a:t>You do not have to be the expert in negotiations</a:t>
            </a:r>
          </a:p>
          <a:p>
            <a:pPr lvl="1"/>
            <a:r>
              <a:rPr lang="en-US" sz="2000" dirty="0" smtClean="0"/>
              <a:t>Build a negotiation team</a:t>
            </a:r>
            <a:r>
              <a:rPr lang="en-US" sz="2000" dirty="0"/>
              <a:t>	</a:t>
            </a:r>
          </a:p>
        </p:txBody>
      </p:sp>
    </p:spTree>
    <p:extLst>
      <p:ext uri="{BB962C8B-B14F-4D97-AF65-F5344CB8AC3E}">
        <p14:creationId xmlns:p14="http://schemas.microsoft.com/office/powerpoint/2010/main" val="41208399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36338"/>
            <a:ext cx="7886700" cy="382862"/>
          </a:xfrm>
        </p:spPr>
        <p:txBody>
          <a:bodyPr>
            <a:normAutofit fontScale="90000"/>
          </a:bodyPr>
          <a:lstStyle/>
          <a:p>
            <a:r>
              <a:rPr lang="en-US" b="1" dirty="0" smtClean="0">
                <a:latin typeface="+mn-lt"/>
              </a:rPr>
              <a:t>Presentation Overview</a:t>
            </a:r>
            <a:endParaRPr lang="en-US" b="1" dirty="0">
              <a:latin typeface="+mn-lt"/>
            </a:endParaRPr>
          </a:p>
        </p:txBody>
      </p:sp>
      <p:sp>
        <p:nvSpPr>
          <p:cNvPr id="3" name="Content Placeholder 2"/>
          <p:cNvSpPr>
            <a:spLocks noGrp="1"/>
          </p:cNvSpPr>
          <p:nvPr>
            <p:ph idx="1"/>
          </p:nvPr>
        </p:nvSpPr>
        <p:spPr>
          <a:xfrm>
            <a:off x="628650" y="1447800"/>
            <a:ext cx="7886700" cy="4042173"/>
          </a:xfrm>
        </p:spPr>
        <p:txBody>
          <a:bodyPr>
            <a:normAutofit/>
          </a:bodyPr>
          <a:lstStyle/>
          <a:p>
            <a:r>
              <a:rPr lang="en-US" sz="2400" dirty="0"/>
              <a:t>Brief overview of US public and commercial health insurance delivery and payment models</a:t>
            </a:r>
          </a:p>
          <a:p>
            <a:r>
              <a:rPr lang="en-US" sz="2400" dirty="0" smtClean="0"/>
              <a:t>Initial actions </a:t>
            </a:r>
            <a:r>
              <a:rPr lang="en-US" sz="2400" dirty="0"/>
              <a:t>towards </a:t>
            </a:r>
            <a:r>
              <a:rPr lang="en-US" sz="2400" dirty="0" smtClean="0"/>
              <a:t>negotiating and contracting with Medicaid managed care organizations (MCOs), Medicare, ACA </a:t>
            </a:r>
            <a:r>
              <a:rPr lang="en-US" sz="2400" dirty="0"/>
              <a:t>Qualified Health Plans (QHPs</a:t>
            </a:r>
            <a:r>
              <a:rPr lang="en-US" sz="2400" dirty="0" smtClean="0"/>
              <a:t>), </a:t>
            </a:r>
            <a:r>
              <a:rPr lang="en-US" sz="2400" dirty="0"/>
              <a:t>and </a:t>
            </a:r>
            <a:r>
              <a:rPr lang="en-US" sz="2400" dirty="0" smtClean="0"/>
              <a:t>other commercial insurers</a:t>
            </a:r>
          </a:p>
          <a:p>
            <a:r>
              <a:rPr lang="en-US" sz="2400" dirty="0" smtClean="0"/>
              <a:t>Review resources for identifying insurers </a:t>
            </a:r>
            <a:r>
              <a:rPr lang="en-US" sz="2400" dirty="0"/>
              <a:t>for targeted contracting activities</a:t>
            </a:r>
          </a:p>
          <a:p>
            <a:r>
              <a:rPr lang="en-US" sz="2400" dirty="0" smtClean="0"/>
              <a:t>HIV </a:t>
            </a:r>
            <a:r>
              <a:rPr lang="en-US" sz="2400" dirty="0"/>
              <a:t>and related services of interest to </a:t>
            </a:r>
            <a:r>
              <a:rPr lang="en-US" sz="2400" dirty="0" smtClean="0"/>
              <a:t>insurers</a:t>
            </a:r>
          </a:p>
          <a:p>
            <a:r>
              <a:rPr lang="en-US" sz="2400" dirty="0" smtClean="0"/>
              <a:t>Key considerations for negotiating contracts</a:t>
            </a:r>
            <a:endParaRPr lang="en-US" sz="2400" dirty="0"/>
          </a:p>
          <a:p>
            <a:endParaRPr lang="en-US" sz="2400" dirty="0"/>
          </a:p>
        </p:txBody>
      </p:sp>
    </p:spTree>
    <p:extLst>
      <p:ext uri="{BB962C8B-B14F-4D97-AF65-F5344CB8AC3E}">
        <p14:creationId xmlns:p14="http://schemas.microsoft.com/office/powerpoint/2010/main" val="36644616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382862"/>
          </a:xfrm>
        </p:spPr>
        <p:txBody>
          <a:bodyPr>
            <a:normAutofit fontScale="90000"/>
          </a:bodyPr>
          <a:lstStyle/>
          <a:p>
            <a:r>
              <a:rPr lang="en-US" b="1" dirty="0" smtClean="0">
                <a:latin typeface="+mn-lt"/>
              </a:rPr>
              <a:t>Learning Objectives</a:t>
            </a:r>
            <a:endParaRPr lang="en-US" b="1" dirty="0">
              <a:latin typeface="+mn-lt"/>
            </a:endParaRPr>
          </a:p>
        </p:txBody>
      </p:sp>
      <p:sp>
        <p:nvSpPr>
          <p:cNvPr id="3" name="Content Placeholder 2"/>
          <p:cNvSpPr>
            <a:spLocks noGrp="1"/>
          </p:cNvSpPr>
          <p:nvPr>
            <p:ph idx="1"/>
          </p:nvPr>
        </p:nvSpPr>
        <p:spPr>
          <a:xfrm>
            <a:off x="628650" y="1295400"/>
            <a:ext cx="7886700" cy="4487142"/>
          </a:xfrm>
        </p:spPr>
        <p:txBody>
          <a:bodyPr>
            <a:normAutofit/>
          </a:bodyPr>
          <a:lstStyle/>
          <a:p>
            <a:pPr marL="0" indent="0">
              <a:buNone/>
            </a:pPr>
            <a:r>
              <a:rPr lang="en-US" sz="2400" dirty="0" smtClean="0"/>
              <a:t>By </a:t>
            </a:r>
            <a:r>
              <a:rPr lang="en-US" sz="2400" dirty="0"/>
              <a:t>the end of this webinar, you </a:t>
            </a:r>
            <a:r>
              <a:rPr lang="en-US" sz="2400" dirty="0" smtClean="0"/>
              <a:t>will: </a:t>
            </a:r>
            <a:endParaRPr lang="en-US" sz="2400" dirty="0"/>
          </a:p>
          <a:p>
            <a:r>
              <a:rPr lang="en-US" sz="2400" dirty="0" smtClean="0"/>
              <a:t>Describe initial </a:t>
            </a:r>
            <a:r>
              <a:rPr lang="en-US" sz="2400" dirty="0"/>
              <a:t>steps </a:t>
            </a:r>
            <a:r>
              <a:rPr lang="en-US" sz="2400" dirty="0" smtClean="0"/>
              <a:t>in the contracting </a:t>
            </a:r>
            <a:r>
              <a:rPr lang="en-US" sz="2400" dirty="0"/>
              <a:t>process with </a:t>
            </a:r>
            <a:r>
              <a:rPr lang="en-US" sz="2400" dirty="0" smtClean="0"/>
              <a:t>Medicaid MCOs, Medicare, QHPs </a:t>
            </a:r>
            <a:r>
              <a:rPr lang="en-US" sz="2400" dirty="0"/>
              <a:t>and other </a:t>
            </a:r>
            <a:r>
              <a:rPr lang="en-US" sz="2400" dirty="0" smtClean="0"/>
              <a:t>insurers</a:t>
            </a:r>
            <a:endParaRPr lang="en-US" sz="2400" dirty="0"/>
          </a:p>
          <a:p>
            <a:r>
              <a:rPr lang="en-US" sz="2400" dirty="0" smtClean="0"/>
              <a:t>Increase understanding </a:t>
            </a:r>
            <a:r>
              <a:rPr lang="en-US" sz="2400" dirty="0"/>
              <a:t>of the HIV </a:t>
            </a:r>
            <a:r>
              <a:rPr lang="en-US" sz="2400" dirty="0" smtClean="0"/>
              <a:t>medical services </a:t>
            </a:r>
            <a:r>
              <a:rPr lang="en-US" sz="2400" dirty="0"/>
              <a:t>commonly of interest to </a:t>
            </a:r>
            <a:r>
              <a:rPr lang="en-US" sz="2400" dirty="0" smtClean="0"/>
              <a:t>insurers</a:t>
            </a:r>
          </a:p>
          <a:p>
            <a:pPr marL="0" indent="0">
              <a:buNone/>
            </a:pPr>
            <a:endParaRPr lang="en-US" sz="2400" dirty="0"/>
          </a:p>
          <a:p>
            <a:endParaRPr lang="en-US" sz="2400" dirty="0"/>
          </a:p>
        </p:txBody>
      </p:sp>
    </p:spTree>
    <p:extLst>
      <p:ext uri="{BB962C8B-B14F-4D97-AF65-F5344CB8AC3E}">
        <p14:creationId xmlns:p14="http://schemas.microsoft.com/office/powerpoint/2010/main" val="31172346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FRAMING OUR DISCUSSION</a:t>
            </a:r>
            <a:endParaRPr lang="en-US" dirty="0"/>
          </a:p>
        </p:txBody>
      </p:sp>
      <p:sp>
        <p:nvSpPr>
          <p:cNvPr id="5" name="Text Placeholder 4"/>
          <p:cNvSpPr>
            <a:spLocks noGrp="1"/>
          </p:cNvSpPr>
          <p:nvPr>
            <p:ph type="body" idx="1"/>
          </p:nvPr>
        </p:nvSpPr>
        <p:spPr/>
        <p:txBody>
          <a:bodyPr/>
          <a:lstStyle/>
          <a:p>
            <a:r>
              <a:rPr lang="en-US" dirty="0" smtClean="0"/>
              <a:t>Design, ACA, and Medicaid Service Delivery Models</a:t>
            </a:r>
            <a:endParaRPr lang="en-US" dirty="0"/>
          </a:p>
        </p:txBody>
      </p:sp>
    </p:spTree>
    <p:extLst>
      <p:ext uri="{BB962C8B-B14F-4D97-AF65-F5344CB8AC3E}">
        <p14:creationId xmlns:p14="http://schemas.microsoft.com/office/powerpoint/2010/main" val="1743442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153400" cy="533400"/>
          </a:xfrm>
        </p:spPr>
        <p:txBody>
          <a:bodyPr>
            <a:normAutofit fontScale="90000"/>
          </a:bodyPr>
          <a:lstStyle/>
          <a:p>
            <a:r>
              <a:rPr lang="en-US" dirty="0" smtClean="0"/>
              <a:t>Basic Health Insurance Design</a:t>
            </a:r>
            <a:endParaRPr lang="en-US" dirty="0"/>
          </a:p>
        </p:txBody>
      </p:sp>
      <p:graphicFrame>
        <p:nvGraphicFramePr>
          <p:cNvPr id="4" name="Diagram 3"/>
          <p:cNvGraphicFramePr/>
          <p:nvPr>
            <p:extLst>
              <p:ext uri="{D42A27DB-BD31-4B8C-83A1-F6EECF244321}">
                <p14:modId xmlns:p14="http://schemas.microsoft.com/office/powerpoint/2010/main" val="610592718"/>
              </p:ext>
            </p:extLst>
          </p:nvPr>
        </p:nvGraphicFramePr>
        <p:xfrm>
          <a:off x="381000" y="762000"/>
          <a:ext cx="8382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5883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ACA Provisions</a:t>
            </a:r>
            <a:endParaRPr lang="en-US" sz="4000" dirty="0"/>
          </a:p>
        </p:txBody>
      </p:sp>
      <p:sp>
        <p:nvSpPr>
          <p:cNvPr id="3" name="Content Placeholder 2"/>
          <p:cNvSpPr>
            <a:spLocks noGrp="1"/>
          </p:cNvSpPr>
          <p:nvPr>
            <p:ph idx="1"/>
          </p:nvPr>
        </p:nvSpPr>
        <p:spPr/>
        <p:txBody>
          <a:bodyPr/>
          <a:lstStyle/>
          <a:p>
            <a:r>
              <a:rPr lang="en-US" sz="2800" dirty="0" smtClean="0"/>
              <a:t>Provisions associated with the Affordable Care Act (ACA) support your efforts to contract and bill for services</a:t>
            </a:r>
          </a:p>
          <a:p>
            <a:pPr lvl="1"/>
            <a:r>
              <a:rPr lang="en-US" sz="2400" dirty="0" smtClean="0"/>
              <a:t>Essential Health Benefits</a:t>
            </a:r>
          </a:p>
          <a:p>
            <a:pPr lvl="1"/>
            <a:r>
              <a:rPr lang="en-US" sz="2400" dirty="0" smtClean="0"/>
              <a:t>US Preventive Services Task Force (USPSTF) recommendations</a:t>
            </a:r>
            <a:endParaRPr lang="en-US" sz="2400" dirty="0"/>
          </a:p>
        </p:txBody>
      </p:sp>
    </p:spTree>
    <p:extLst>
      <p:ext uri="{BB962C8B-B14F-4D97-AF65-F5344CB8AC3E}">
        <p14:creationId xmlns:p14="http://schemas.microsoft.com/office/powerpoint/2010/main" val="3724507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916" y="533400"/>
            <a:ext cx="8408324" cy="603149"/>
          </a:xfrm>
        </p:spPr>
        <p:txBody>
          <a:bodyPr>
            <a:noAutofit/>
          </a:bodyPr>
          <a:lstStyle/>
          <a:p>
            <a:pPr algn="ctr"/>
            <a:r>
              <a:rPr lang="en-US" sz="3200" b="1" dirty="0" smtClean="0">
                <a:latin typeface="+mn-lt"/>
              </a:rPr>
              <a:t>Common Medicaid Service Delivery Models</a:t>
            </a:r>
            <a:endParaRPr lang="en-US" sz="32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1095785"/>
              </p:ext>
            </p:extLst>
          </p:nvPr>
        </p:nvGraphicFramePr>
        <p:xfrm>
          <a:off x="-762000" y="1212750"/>
          <a:ext cx="9168938" cy="49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043248" y="2990671"/>
            <a:ext cx="1395152" cy="1200329"/>
          </a:xfrm>
          <a:prstGeom prst="rect">
            <a:avLst/>
          </a:prstGeom>
          <a:solidFill>
            <a:srgbClr val="7030A0"/>
          </a:solidFill>
        </p:spPr>
        <p:txBody>
          <a:bodyPr wrap="square" rtlCol="0">
            <a:spAutoFit/>
          </a:bodyPr>
          <a:lstStyle/>
          <a:p>
            <a:pPr algn="ctr"/>
            <a:r>
              <a:rPr lang="en-US" sz="2400" b="1" dirty="0">
                <a:solidFill>
                  <a:schemeClr val="bg1"/>
                </a:solidFill>
              </a:rPr>
              <a:t>State Medicaid Program</a:t>
            </a:r>
          </a:p>
        </p:txBody>
      </p:sp>
    </p:spTree>
    <p:extLst>
      <p:ext uri="{BB962C8B-B14F-4D97-AF65-F5344CB8AC3E}">
        <p14:creationId xmlns:p14="http://schemas.microsoft.com/office/powerpoint/2010/main" val="3850961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cstate="print">
            <a:extLst>
              <a:ext uri="{28A0092B-C50C-407E-A947-70E740481C1C}">
                <a14:useLocalDpi xmlns:a14="http://schemas.microsoft.com/office/drawing/2010/main" val="0"/>
              </a:ext>
            </a:extLst>
          </a:blip>
          <a:srcRect l="31993" t="11254" r="30736" b="5925"/>
          <a:stretch/>
        </p:blipFill>
        <p:spPr bwMode="auto">
          <a:xfrm>
            <a:off x="3733800" y="685800"/>
            <a:ext cx="4371975" cy="5467350"/>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228600" y="1981200"/>
            <a:ext cx="2743200" cy="2585323"/>
          </a:xfrm>
          <a:prstGeom prst="rect">
            <a:avLst/>
          </a:prstGeom>
        </p:spPr>
        <p:txBody>
          <a:bodyPr wrap="square">
            <a:spAutoFit/>
          </a:bodyPr>
          <a:lstStyle/>
          <a:p>
            <a:r>
              <a:rPr lang="en-US" sz="2400" b="1" dirty="0" smtClean="0"/>
              <a:t>Download as handout or find on the TARGET Center:  </a:t>
            </a:r>
          </a:p>
          <a:p>
            <a:r>
              <a:rPr lang="en-US" dirty="0" smtClean="0"/>
              <a:t>https</a:t>
            </a:r>
            <a:r>
              <a:rPr lang="en-US" dirty="0"/>
              <a:t>://careacttarget.org/library/8-essential-actions-expanding-and-implementing-contracting-medicaid-and-marketplace</a:t>
            </a:r>
          </a:p>
        </p:txBody>
      </p:sp>
    </p:spTree>
    <p:extLst>
      <p:ext uri="{BB962C8B-B14F-4D97-AF65-F5344CB8AC3E}">
        <p14:creationId xmlns:p14="http://schemas.microsoft.com/office/powerpoint/2010/main" val="10827056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69" y="922826"/>
            <a:ext cx="8015017" cy="431254"/>
          </a:xfrm>
        </p:spPr>
        <p:txBody>
          <a:bodyPr>
            <a:noAutofit/>
          </a:bodyPr>
          <a:lstStyle/>
          <a:p>
            <a:pPr algn="l"/>
            <a:r>
              <a:rPr lang="en-US" sz="3000" b="1" dirty="0"/>
              <a:t>Action </a:t>
            </a:r>
            <a:r>
              <a:rPr lang="en-US" sz="3000" b="1" dirty="0" smtClean="0"/>
              <a:t>1: Enhance </a:t>
            </a:r>
            <a:r>
              <a:rPr lang="en-US" sz="3000" b="1" dirty="0"/>
              <a:t>Current </a:t>
            </a:r>
            <a:r>
              <a:rPr lang="en-US" sz="3000" b="1" dirty="0" smtClean="0"/>
              <a:t>Contracts</a:t>
            </a:r>
            <a:endParaRPr lang="en-US" sz="3000" b="1" dirty="0"/>
          </a:p>
        </p:txBody>
      </p:sp>
      <p:sp>
        <p:nvSpPr>
          <p:cNvPr id="3" name="Content Placeholder 2"/>
          <p:cNvSpPr>
            <a:spLocks noGrp="1"/>
          </p:cNvSpPr>
          <p:nvPr>
            <p:ph idx="1"/>
          </p:nvPr>
        </p:nvSpPr>
        <p:spPr>
          <a:xfrm>
            <a:off x="277601" y="3214411"/>
            <a:ext cx="8084030" cy="3203972"/>
          </a:xfrm>
        </p:spPr>
        <p:txBody>
          <a:bodyPr/>
          <a:lstStyle/>
          <a:p>
            <a:endParaRPr lang="en-US" b="1" dirty="0"/>
          </a:p>
          <a:p>
            <a:endParaRPr lang="en-US" dirty="0"/>
          </a:p>
        </p:txBody>
      </p:sp>
      <p:sp>
        <p:nvSpPr>
          <p:cNvPr id="4" name="Content Placeholder 2"/>
          <p:cNvSpPr txBox="1">
            <a:spLocks/>
          </p:cNvSpPr>
          <p:nvPr/>
        </p:nvSpPr>
        <p:spPr>
          <a:xfrm>
            <a:off x="255478" y="1828800"/>
            <a:ext cx="8571781" cy="432471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Identify contracts already in place in your </a:t>
            </a:r>
            <a:r>
              <a:rPr lang="en-US" sz="2400" dirty="0" smtClean="0">
                <a:latin typeface="Arial" panose="020B0604020202020204" pitchFamily="34" charset="0"/>
                <a:cs typeface="Arial" panose="020B0604020202020204" pitchFamily="34" charset="0"/>
              </a:rPr>
              <a:t>agency</a:t>
            </a:r>
          </a:p>
          <a:p>
            <a:pPr lvl="1"/>
            <a:r>
              <a:rPr lang="en-US" sz="2000" dirty="0" smtClean="0">
                <a:latin typeface="Arial" panose="020B0604020202020204" pitchFamily="34" charset="0"/>
                <a:cs typeface="Arial" panose="020B0604020202020204" pitchFamily="34" charset="0"/>
              </a:rPr>
              <a:t>Does contract language facilitate billing for core medical services?</a:t>
            </a:r>
          </a:p>
          <a:p>
            <a:pPr lvl="1"/>
            <a:r>
              <a:rPr lang="en-US" sz="2000" dirty="0" smtClean="0">
                <a:latin typeface="Arial" panose="020B0604020202020204" pitchFamily="34" charset="0"/>
                <a:cs typeface="Arial" panose="020B0604020202020204" pitchFamily="34" charset="0"/>
              </a:rPr>
              <a:t>When will contracts be re-negotiated?</a:t>
            </a:r>
            <a:endParaRPr lang="en-US" sz="20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Identify </a:t>
            </a:r>
            <a:r>
              <a:rPr lang="en-US" sz="2400" dirty="0">
                <a:latin typeface="Arial" panose="020B0604020202020204" pitchFamily="34" charset="0"/>
                <a:cs typeface="Arial" panose="020B0604020202020204" pitchFamily="34" charset="0"/>
              </a:rPr>
              <a:t>activities underway to negotiate new </a:t>
            </a:r>
            <a:r>
              <a:rPr lang="en-US" sz="2400" dirty="0" smtClean="0">
                <a:latin typeface="Arial" panose="020B0604020202020204" pitchFamily="34" charset="0"/>
                <a:cs typeface="Arial" panose="020B0604020202020204" pitchFamily="34" charset="0"/>
              </a:rPr>
              <a:t>contracts</a:t>
            </a:r>
          </a:p>
          <a:p>
            <a:pPr lvl="1"/>
            <a:r>
              <a:rPr lang="en-US" sz="2000" dirty="0" smtClean="0">
                <a:latin typeface="Arial" panose="020B0604020202020204" pitchFamily="34" charset="0"/>
                <a:cs typeface="Arial" panose="020B0604020202020204" pitchFamily="34" charset="0"/>
              </a:rPr>
              <a:t>Can new negotiations include core medical services?</a:t>
            </a:r>
            <a:endParaRPr lang="en-US" sz="20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Identify </a:t>
            </a:r>
            <a:r>
              <a:rPr lang="en-US" sz="2400" dirty="0">
                <a:latin typeface="Arial" panose="020B0604020202020204" pitchFamily="34" charset="0"/>
                <a:cs typeface="Arial" panose="020B0604020202020204" pitchFamily="34" charset="0"/>
              </a:rPr>
              <a:t>and address </a:t>
            </a:r>
            <a:r>
              <a:rPr lang="en-US" sz="2400" dirty="0" smtClean="0">
                <a:latin typeface="Arial" panose="020B0604020202020204" pitchFamily="34" charset="0"/>
                <a:cs typeface="Arial" panose="020B0604020202020204" pitchFamily="34" charset="0"/>
              </a:rPr>
              <a:t>insurers</a:t>
            </a:r>
            <a:r>
              <a:rPr lang="en-US" sz="2400" dirty="0">
                <a:latin typeface="Arial" panose="020B0604020202020204" pitchFamily="34" charset="0"/>
                <a:cs typeface="Arial" panose="020B0604020202020204" pitchFamily="34" charset="0"/>
              </a:rPr>
              <a:t>’ provider network </a:t>
            </a:r>
            <a:r>
              <a:rPr lang="en-US" sz="2400" dirty="0" smtClean="0">
                <a:latin typeface="Arial" panose="020B0604020202020204" pitchFamily="34" charset="0"/>
                <a:cs typeface="Arial" panose="020B0604020202020204" pitchFamily="34" charset="0"/>
              </a:rPr>
              <a:t>requirements</a:t>
            </a:r>
          </a:p>
          <a:p>
            <a:pPr lvl="1"/>
            <a:r>
              <a:rPr lang="en-US" sz="2000" dirty="0" smtClean="0">
                <a:latin typeface="Arial" panose="020B0604020202020204" pitchFamily="34" charset="0"/>
                <a:cs typeface="Arial" panose="020B0604020202020204" pitchFamily="34" charset="0"/>
              </a:rPr>
              <a:t>Requirements: provider network, provider credentialing</a:t>
            </a:r>
            <a:endParaRPr lang="en-US" sz="20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Ensure </a:t>
            </a:r>
            <a:r>
              <a:rPr lang="en-US" sz="2400" dirty="0">
                <a:latin typeface="Arial" panose="020B0604020202020204" pitchFamily="34" charset="0"/>
                <a:cs typeface="Arial" panose="020B0604020202020204" pitchFamily="34" charset="0"/>
              </a:rPr>
              <a:t>your HIV program’s providers are credentialed with the </a:t>
            </a:r>
            <a:r>
              <a:rPr lang="en-US" sz="2400" dirty="0" smtClean="0">
                <a:latin typeface="Arial" panose="020B0604020202020204" pitchFamily="34" charset="0"/>
                <a:cs typeface="Arial" panose="020B0604020202020204" pitchFamily="34" charset="0"/>
              </a:rPr>
              <a:t>insurer</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372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4371</TotalTime>
  <Words>4536</Words>
  <Application>Microsoft Macintosh PowerPoint</Application>
  <PresentationFormat>On-screen Show (4:3)</PresentationFormat>
  <Paragraphs>280</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Presentation Overview</vt:lpstr>
      <vt:lpstr>Learning Objectives</vt:lpstr>
      <vt:lpstr>FRAMING OUR DISCUSSION</vt:lpstr>
      <vt:lpstr>Basic Health Insurance Design</vt:lpstr>
      <vt:lpstr>ACA Provisions</vt:lpstr>
      <vt:lpstr>Common Medicaid Service Delivery Models</vt:lpstr>
      <vt:lpstr>PowerPoint Presentation</vt:lpstr>
      <vt:lpstr>Action 1: Enhance Current Contracts</vt:lpstr>
      <vt:lpstr>Action 2: Establish New Contracts </vt:lpstr>
      <vt:lpstr>PowerPoint Presentation</vt:lpstr>
      <vt:lpstr>What do health insurers care about?</vt:lpstr>
      <vt:lpstr>Addressing Health Insurers’ Interests Via Services Offered by HIV Providers</vt:lpstr>
      <vt:lpstr>Addressing Health Insurers’ Interests Via Services Offered by HIV Providers</vt:lpstr>
      <vt:lpstr>Action 3: Marketing to Health Insurers </vt:lpstr>
      <vt:lpstr>Action 4: Negotiating Contracts </vt:lpstr>
      <vt:lpstr>Action 4: Negotiating Contracts </vt:lpstr>
      <vt:lpstr>Webinar Highlights</vt:lpstr>
    </vt:vector>
  </TitlesOfParts>
  <Company>CAIDPC2138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DPC2138</dc:creator>
  <cp:lastModifiedBy>Alan Gambrell</cp:lastModifiedBy>
  <cp:revision>228</cp:revision>
  <cp:lastPrinted>2015-11-09T17:25:54Z</cp:lastPrinted>
  <dcterms:created xsi:type="dcterms:W3CDTF">2014-10-20T17:14:16Z</dcterms:created>
  <dcterms:modified xsi:type="dcterms:W3CDTF">2017-08-16T21:16:59Z</dcterms:modified>
</cp:coreProperties>
</file>