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5"/>
  </p:notesMasterIdLst>
  <p:handoutMasterIdLst>
    <p:handoutMasterId r:id="rId36"/>
  </p:handoutMasterIdLst>
  <p:sldIdLst>
    <p:sldId id="257" r:id="rId2"/>
    <p:sldId id="258" r:id="rId3"/>
    <p:sldId id="259" r:id="rId4"/>
    <p:sldId id="260" r:id="rId5"/>
    <p:sldId id="261" r:id="rId6"/>
    <p:sldId id="302" r:id="rId7"/>
    <p:sldId id="303"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7" r:id="rId25"/>
    <p:sldId id="304" r:id="rId26"/>
    <p:sldId id="279" r:id="rId27"/>
    <p:sldId id="281" r:id="rId28"/>
    <p:sldId id="282" r:id="rId29"/>
    <p:sldId id="283" r:id="rId30"/>
    <p:sldId id="308" r:id="rId31"/>
    <p:sldId id="287" r:id="rId32"/>
    <p:sldId id="288" r:id="rId33"/>
    <p:sldId id="301" r:id="rId3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2E21"/>
    <a:srgbClr val="EEF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1293" autoAdjust="0"/>
  </p:normalViewPr>
  <p:slideViewPr>
    <p:cSldViewPr snapToGrid="0">
      <p:cViewPr varScale="1">
        <p:scale>
          <a:sx n="89" d="100"/>
          <a:sy n="89" d="100"/>
        </p:scale>
        <p:origin x="2672" y="176"/>
      </p:cViewPr>
      <p:guideLst>
        <p:guide orient="horz" pos="2160"/>
        <p:guide pos="2880"/>
      </p:guideLst>
    </p:cSldViewPr>
  </p:slideViewPr>
  <p:notesTextViewPr>
    <p:cViewPr>
      <p:scale>
        <a:sx n="1" d="1"/>
        <a:sy n="1" d="1"/>
      </p:scale>
      <p:origin x="0" y="0"/>
    </p:cViewPr>
  </p:notesTextViewPr>
  <p:sorterViewPr>
    <p:cViewPr>
      <p:scale>
        <a:sx n="100" d="100"/>
        <a:sy n="100" d="100"/>
      </p:scale>
      <p:origin x="0" y="31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61A6118B-33DD-41F4-8718-09F1EE8CD059}" type="datetimeFigureOut">
              <a:rPr lang="en-US" smtClean="0"/>
              <a:t>4/2/20</a:t>
            </a:fld>
            <a:endParaRPr lang="en-US" dirty="0"/>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1A4D5910-A287-46AC-87DF-48356D9577B3}" type="slidenum">
              <a:rPr lang="en-US" smtClean="0"/>
              <a:t>‹#›</a:t>
            </a:fld>
            <a:endParaRPr lang="en-US" dirty="0"/>
          </a:p>
        </p:txBody>
      </p:sp>
    </p:spTree>
    <p:extLst>
      <p:ext uri="{BB962C8B-B14F-4D97-AF65-F5344CB8AC3E}">
        <p14:creationId xmlns:p14="http://schemas.microsoft.com/office/powerpoint/2010/main" val="1498837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027" y="0"/>
            <a:ext cx="2972421" cy="466578"/>
          </a:xfrm>
          <a:prstGeom prst="rect">
            <a:avLst/>
          </a:prstGeom>
        </p:spPr>
        <p:txBody>
          <a:bodyPr vert="horz" lIns="91440" tIns="45720" rIns="91440" bIns="45720" rtlCol="0"/>
          <a:lstStyle>
            <a:lvl1pPr algn="r">
              <a:defRPr sz="1200"/>
            </a:lvl1pPr>
          </a:lstStyle>
          <a:p>
            <a:fld id="{9FC1B445-8264-4A51-B1F1-35D70BB3CE8D}" type="datetimeFigureOut">
              <a:rPr lang="en-US" smtClean="0"/>
              <a:t>4/2/20</a:t>
            </a:fld>
            <a:endParaRPr lang="en-US" dirty="0"/>
          </a:p>
        </p:txBody>
      </p:sp>
      <p:sp>
        <p:nvSpPr>
          <p:cNvPr id="4" name="Slide Image Placeholder 3"/>
          <p:cNvSpPr>
            <a:spLocks noGrp="1" noRot="1" noChangeAspect="1"/>
          </p:cNvSpPr>
          <p:nvPr>
            <p:ph type="sldImg" idx="2"/>
          </p:nvPr>
        </p:nvSpPr>
        <p:spPr>
          <a:xfrm>
            <a:off x="1336675" y="1162050"/>
            <a:ext cx="4184650" cy="31384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421" y="4474033"/>
            <a:ext cx="5485158" cy="366071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7" y="8829822"/>
            <a:ext cx="2972421" cy="466578"/>
          </a:xfrm>
          <a:prstGeom prst="rect">
            <a:avLst/>
          </a:prstGeom>
        </p:spPr>
        <p:txBody>
          <a:bodyPr vert="horz" lIns="91440" tIns="45720" rIns="91440" bIns="45720" rtlCol="0" anchor="b"/>
          <a:lstStyle>
            <a:lvl1pPr algn="r">
              <a:defRPr sz="1200"/>
            </a:lvl1pPr>
          </a:lstStyle>
          <a:p>
            <a:fld id="{A2FE66C2-2D72-4A70-94C7-E57330A01EF0}" type="slidenum">
              <a:rPr lang="en-US" smtClean="0"/>
              <a:t>‹#›</a:t>
            </a:fld>
            <a:endParaRPr lang="en-US" dirty="0"/>
          </a:p>
        </p:txBody>
      </p:sp>
    </p:spTree>
    <p:extLst>
      <p:ext uri="{BB962C8B-B14F-4D97-AF65-F5344CB8AC3E}">
        <p14:creationId xmlns:p14="http://schemas.microsoft.com/office/powerpoint/2010/main" val="245591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endParaRPr lang="en-US" b="1" dirty="0"/>
          </a:p>
          <a:p>
            <a:r>
              <a:rPr lang="en-US" sz="1200" b="1" kern="1200" baseline="0" dirty="0">
                <a:solidFill>
                  <a:schemeClr val="tx1"/>
                </a:solidFill>
                <a:latin typeface="Times New Roman" pitchFamily="18" charset="0"/>
                <a:ea typeface="+mn-ea"/>
                <a:cs typeface="+mn-cs"/>
              </a:rPr>
              <a:t>Housing as a determinant of health for people with HIV: A systematic</a:t>
            </a:r>
          </a:p>
          <a:p>
            <a:r>
              <a:rPr lang="en-US" sz="1200" b="1" kern="1200" baseline="0" dirty="0">
                <a:solidFill>
                  <a:schemeClr val="tx1"/>
                </a:solidFill>
                <a:latin typeface="Times New Roman" pitchFamily="18" charset="0"/>
                <a:ea typeface="+mn-ea"/>
                <a:cs typeface="+mn-cs"/>
              </a:rPr>
              <a:t>review of the literature</a:t>
            </a:r>
            <a:endParaRPr lang="en-US" b="1" dirty="0"/>
          </a:p>
          <a:p>
            <a:endParaRPr lang="en-US" b="1" dirty="0"/>
          </a:p>
          <a:p>
            <a:endParaRPr lang="en-US" b="1" dirty="0"/>
          </a:p>
          <a:p>
            <a:endParaRPr lang="en-US" b="1" dirty="0"/>
          </a:p>
          <a:p>
            <a:r>
              <a:rPr lang="en-US" b="1" dirty="0"/>
              <a:t> </a:t>
            </a:r>
            <a:r>
              <a:rPr lang="en-US" dirty="0"/>
              <a:t>Angela A. Aidala</a:t>
            </a:r>
            <a:r>
              <a:rPr lang="en-US" baseline="30000" dirty="0"/>
              <a:t>1</a:t>
            </a:r>
            <a:endParaRPr lang="en-US" dirty="0"/>
          </a:p>
          <a:p>
            <a:r>
              <a:rPr lang="en-US" dirty="0"/>
              <a:t>Virginia Shubert</a:t>
            </a:r>
            <a:r>
              <a:rPr lang="en-US" baseline="30000" dirty="0"/>
              <a:t>6,7</a:t>
            </a:r>
            <a:endParaRPr lang="en-US" dirty="0"/>
          </a:p>
          <a:p>
            <a:r>
              <a:rPr lang="en-US" dirty="0"/>
              <a:t>Sergio Rueda</a:t>
            </a:r>
            <a:r>
              <a:rPr lang="en-US" baseline="30000" dirty="0"/>
              <a:t>2,8</a:t>
            </a:r>
            <a:endParaRPr lang="en-US" dirty="0"/>
          </a:p>
          <a:p>
            <a:r>
              <a:rPr lang="en-US" dirty="0"/>
              <a:t>David Gogolishvili</a:t>
            </a:r>
            <a:r>
              <a:rPr lang="en-US" baseline="30000" dirty="0"/>
              <a:t>2</a:t>
            </a:r>
            <a:endParaRPr lang="en-US" dirty="0"/>
          </a:p>
          <a:p>
            <a:r>
              <a:rPr lang="en-US" dirty="0"/>
              <a:t>Anne Bozack</a:t>
            </a:r>
            <a:r>
              <a:rPr lang="en-US" baseline="30000" dirty="0"/>
              <a:t>1</a:t>
            </a:r>
            <a:endParaRPr lang="en-US" dirty="0"/>
          </a:p>
          <a:p>
            <a:r>
              <a:rPr lang="en-US" dirty="0"/>
              <a:t>Jason Globerman</a:t>
            </a:r>
            <a:r>
              <a:rPr lang="en-US" baseline="30000" dirty="0"/>
              <a:t>2</a:t>
            </a:r>
            <a:endParaRPr lang="en-US" dirty="0"/>
          </a:p>
          <a:p>
            <a:r>
              <a:rPr lang="en-US" dirty="0"/>
              <a:t>Michael G. Wilson</a:t>
            </a:r>
            <a:r>
              <a:rPr lang="en-US" baseline="30000" dirty="0"/>
              <a:t>,2,3,4</a:t>
            </a:r>
            <a:endParaRPr lang="en-US" dirty="0"/>
          </a:p>
          <a:p>
            <a:r>
              <a:rPr lang="en-US" dirty="0"/>
              <a:t>Maria Caban</a:t>
            </a:r>
            <a:r>
              <a:rPr lang="en-US" baseline="30000" dirty="0"/>
              <a:t>1</a:t>
            </a:r>
            <a:endParaRPr lang="en-US" dirty="0"/>
          </a:p>
          <a:p>
            <a:r>
              <a:rPr lang="en-US" dirty="0"/>
              <a:t>Sean B. Rourke</a:t>
            </a:r>
            <a:r>
              <a:rPr lang="en-US" baseline="30000" dirty="0"/>
              <a:t>2</a:t>
            </a:r>
          </a:p>
          <a:p>
            <a:endParaRPr lang="en-US" baseline="30000" dirty="0"/>
          </a:p>
          <a:p>
            <a:r>
              <a:rPr lang="en-US" dirty="0"/>
              <a:t>Angela A. Aidala</a:t>
            </a:r>
            <a:r>
              <a:rPr lang="en-US" baseline="30000" dirty="0"/>
              <a:t>1</a:t>
            </a:r>
            <a:endParaRPr lang="en-US" dirty="0"/>
          </a:p>
          <a:p>
            <a:r>
              <a:rPr lang="en-US" dirty="0"/>
              <a:t>Virginia Shubert</a:t>
            </a:r>
            <a:r>
              <a:rPr lang="en-US" baseline="30000" dirty="0"/>
              <a:t>6,7</a:t>
            </a:r>
            <a:endParaRPr lang="en-US" dirty="0"/>
          </a:p>
          <a:p>
            <a:r>
              <a:rPr lang="en-US" dirty="0"/>
              <a:t>Sergio Rueda</a:t>
            </a:r>
            <a:r>
              <a:rPr lang="en-US" baseline="30000" dirty="0"/>
              <a:t>2,8</a:t>
            </a:r>
            <a:endParaRPr lang="en-US" dirty="0"/>
          </a:p>
          <a:p>
            <a:r>
              <a:rPr lang="en-US" dirty="0"/>
              <a:t>David Gogolishvili</a:t>
            </a:r>
            <a:r>
              <a:rPr lang="en-US" baseline="30000" dirty="0"/>
              <a:t>2</a:t>
            </a:r>
            <a:endParaRPr lang="en-US" dirty="0"/>
          </a:p>
          <a:p>
            <a:r>
              <a:rPr lang="en-US" dirty="0"/>
              <a:t>Anne Bozack</a:t>
            </a:r>
            <a:r>
              <a:rPr lang="en-US" baseline="30000" dirty="0"/>
              <a:t>1</a:t>
            </a:r>
            <a:endParaRPr lang="en-US" dirty="0"/>
          </a:p>
          <a:p>
            <a:r>
              <a:rPr lang="en-US" dirty="0"/>
              <a:t>Jason Globerman</a:t>
            </a:r>
            <a:r>
              <a:rPr lang="en-US" baseline="30000" dirty="0"/>
              <a:t>2</a:t>
            </a:r>
            <a:endParaRPr lang="en-US" dirty="0"/>
          </a:p>
          <a:p>
            <a:r>
              <a:rPr lang="en-US" dirty="0"/>
              <a:t>Michael G. Wilson</a:t>
            </a:r>
            <a:r>
              <a:rPr lang="en-US" baseline="30000" dirty="0"/>
              <a:t>,2</a:t>
            </a:r>
            <a:r>
              <a:rPr lang="en-US" dirty="0"/>
              <a:t> </a:t>
            </a:r>
            <a:r>
              <a:rPr lang="en-US" baseline="30000" dirty="0"/>
              <a:t>,3,4</a:t>
            </a:r>
            <a:endParaRPr lang="en-US" dirty="0"/>
          </a:p>
          <a:p>
            <a:r>
              <a:rPr lang="en-US" dirty="0"/>
              <a:t>Maria Caban</a:t>
            </a:r>
            <a:r>
              <a:rPr lang="en-US" baseline="30000" dirty="0"/>
              <a:t>1</a:t>
            </a:r>
            <a:endParaRPr lang="en-US" dirty="0"/>
          </a:p>
          <a:p>
            <a:r>
              <a:rPr lang="en-US" dirty="0"/>
              <a:t>Sean B. Rourke</a:t>
            </a:r>
            <a:r>
              <a:rPr lang="en-US" baseline="30000" dirty="0"/>
              <a:t>2,3,10    </a:t>
            </a:r>
            <a:r>
              <a:rPr lang="en-US" dirty="0"/>
              <a:t> </a:t>
            </a:r>
          </a:p>
          <a:p>
            <a:endParaRPr lang="en-US" dirty="0"/>
          </a:p>
          <a:p>
            <a:endParaRPr lang="en-US" dirty="0"/>
          </a:p>
        </p:txBody>
      </p:sp>
    </p:spTree>
    <p:extLst>
      <p:ext uri="{BB962C8B-B14F-4D97-AF65-F5344CB8AC3E}">
        <p14:creationId xmlns:p14="http://schemas.microsoft.com/office/powerpoint/2010/main" val="301429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US" b="1" dirty="0"/>
              <a:t>Excluded</a:t>
            </a:r>
          </a:p>
          <a:p>
            <a:r>
              <a:rPr lang="en-US" dirty="0"/>
              <a:t>•Case studies </a:t>
            </a:r>
          </a:p>
          <a:p>
            <a:r>
              <a:rPr lang="en-US" dirty="0"/>
              <a:t>•Qualitative studies </a:t>
            </a:r>
          </a:p>
          <a:p>
            <a:r>
              <a:rPr lang="en-US" dirty="0"/>
              <a:t>•Secondary studies (e.g., systematic reviews) </a:t>
            </a:r>
          </a:p>
          <a:p>
            <a:endParaRPr lang="en-US" b="1" dirty="0"/>
          </a:p>
          <a:p>
            <a:endParaRPr lang="en-US" b="1" dirty="0"/>
          </a:p>
          <a:p>
            <a:endParaRPr lang="en-US" b="1" dirty="0"/>
          </a:p>
          <a:p>
            <a:r>
              <a:rPr lang="en-US" b="1" dirty="0"/>
              <a:t>REVIEWING </a:t>
            </a:r>
          </a:p>
          <a:p>
            <a:endParaRPr lang="en-US" dirty="0"/>
          </a:p>
          <a:p>
            <a:r>
              <a:rPr lang="en-US" dirty="0"/>
              <a:t>•Two reviewers independently assessed the titles and abstracts </a:t>
            </a:r>
          </a:p>
          <a:p>
            <a:endParaRPr lang="en-US" dirty="0"/>
          </a:p>
          <a:p>
            <a:r>
              <a:rPr lang="en-US" dirty="0"/>
              <a:t>•Full-text of all included or unclear articles reviewed by two independent reviewers </a:t>
            </a:r>
          </a:p>
          <a:p>
            <a:endParaRPr lang="en-US" dirty="0"/>
          </a:p>
          <a:p>
            <a:r>
              <a:rPr lang="en-US" dirty="0"/>
              <a:t>•Any disagreements between reviewers were resolved by consensus or by a third independent reviewer </a:t>
            </a:r>
          </a:p>
          <a:p>
            <a:endParaRPr lang="en-US" dirty="0"/>
          </a:p>
          <a:p>
            <a:r>
              <a:rPr lang="en-US" dirty="0"/>
              <a:t>•Data extraction from included articles completed by one reviewer (and will be independently checked by another reviewer) </a:t>
            </a:r>
          </a:p>
          <a:p>
            <a:endParaRPr lang="en-CA" dirty="0"/>
          </a:p>
          <a:p>
            <a:r>
              <a:rPr lang="en-US" dirty="0"/>
              <a:t> </a:t>
            </a:r>
          </a:p>
        </p:txBody>
      </p:sp>
      <p:sp>
        <p:nvSpPr>
          <p:cNvPr id="22532" name="Slide Number Placeholder 3"/>
          <p:cNvSpPr>
            <a:spLocks noGrp="1"/>
          </p:cNvSpPr>
          <p:nvPr>
            <p:ph type="sldNum" sz="quarter" idx="5"/>
          </p:nvPr>
        </p:nvSpPr>
        <p:spPr>
          <a:noFill/>
        </p:spPr>
        <p:txBody>
          <a:bodyPr/>
          <a:lstStyle/>
          <a:p>
            <a:fld id="{412CC8C9-F64D-4A51-AE4A-12E3EB317470}" type="slidenum">
              <a:rPr lang="en-US" smtClean="0"/>
              <a:pPr/>
              <a:t>12</a:t>
            </a:fld>
            <a:endParaRPr lang="en-US"/>
          </a:p>
        </p:txBody>
      </p:sp>
    </p:spTree>
    <p:extLst>
      <p:ext uri="{BB962C8B-B14F-4D97-AF65-F5344CB8AC3E}">
        <p14:creationId xmlns:p14="http://schemas.microsoft.com/office/powerpoint/2010/main" val="4202532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CA" dirty="0"/>
              <a:t> </a:t>
            </a:r>
            <a:endParaRPr lang="en-US" dirty="0"/>
          </a:p>
        </p:txBody>
      </p:sp>
      <p:sp>
        <p:nvSpPr>
          <p:cNvPr id="23556" name="Slide Number Placeholder 3"/>
          <p:cNvSpPr>
            <a:spLocks noGrp="1"/>
          </p:cNvSpPr>
          <p:nvPr>
            <p:ph type="sldNum" sz="quarter" idx="5"/>
          </p:nvPr>
        </p:nvSpPr>
        <p:spPr>
          <a:noFill/>
        </p:spPr>
        <p:txBody>
          <a:bodyPr/>
          <a:lstStyle/>
          <a:p>
            <a:fld id="{50AC9CCA-9C3A-440A-A7B7-A3392BD634EA}" type="slidenum">
              <a:rPr lang="en-US" smtClean="0"/>
              <a:pPr/>
              <a:t>13</a:t>
            </a:fld>
            <a:endParaRPr lang="en-US" dirty="0"/>
          </a:p>
        </p:txBody>
      </p:sp>
    </p:spTree>
    <p:extLst>
      <p:ext uri="{BB962C8B-B14F-4D97-AF65-F5344CB8AC3E}">
        <p14:creationId xmlns:p14="http://schemas.microsoft.com/office/powerpoint/2010/main" val="1402230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E66C2-2D72-4A70-94C7-E57330A01EF0}" type="slidenum">
              <a:rPr lang="en-US" smtClean="0"/>
              <a:t>14</a:t>
            </a:fld>
            <a:endParaRPr lang="en-US"/>
          </a:p>
        </p:txBody>
      </p:sp>
    </p:spTree>
    <p:extLst>
      <p:ext uri="{BB962C8B-B14F-4D97-AF65-F5344CB8AC3E}">
        <p14:creationId xmlns:p14="http://schemas.microsoft.com/office/powerpoint/2010/main" val="1721427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CA" dirty="0"/>
              <a:t> </a:t>
            </a:r>
            <a:endParaRPr lang="en-US" dirty="0"/>
          </a:p>
        </p:txBody>
      </p:sp>
      <p:sp>
        <p:nvSpPr>
          <p:cNvPr id="23556" name="Slide Number Placeholder 3"/>
          <p:cNvSpPr>
            <a:spLocks noGrp="1"/>
          </p:cNvSpPr>
          <p:nvPr>
            <p:ph type="sldNum" sz="quarter" idx="5"/>
          </p:nvPr>
        </p:nvSpPr>
        <p:spPr>
          <a:noFill/>
        </p:spPr>
        <p:txBody>
          <a:bodyPr/>
          <a:lstStyle/>
          <a:p>
            <a:fld id="{50AC9CCA-9C3A-440A-A7B7-A3392BD634EA}" type="slidenum">
              <a:rPr lang="en-US" smtClean="0"/>
              <a:pPr/>
              <a:t>15</a:t>
            </a:fld>
            <a:endParaRPr lang="en-US" dirty="0"/>
          </a:p>
        </p:txBody>
      </p:sp>
    </p:spTree>
    <p:extLst>
      <p:ext uri="{BB962C8B-B14F-4D97-AF65-F5344CB8AC3E}">
        <p14:creationId xmlns:p14="http://schemas.microsoft.com/office/powerpoint/2010/main" val="482427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Worse outcomes for homeless/ unstably/ inadequately housed PHAs compared to others among studies that considered this outcome</a:t>
            </a:r>
          </a:p>
        </p:txBody>
      </p:sp>
      <p:sp>
        <p:nvSpPr>
          <p:cNvPr id="4" name="Slide Number Placeholder 3"/>
          <p:cNvSpPr>
            <a:spLocks noGrp="1"/>
          </p:cNvSpPr>
          <p:nvPr>
            <p:ph type="sldNum" sz="quarter" idx="10"/>
          </p:nvPr>
        </p:nvSpPr>
        <p:spPr/>
        <p:txBody>
          <a:bodyPr/>
          <a:lstStyle/>
          <a:p>
            <a:pPr>
              <a:defRPr/>
            </a:pPr>
            <a:fld id="{8F20DE32-5C3B-42CE-B734-0CB5A9BDF1EA}"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2738080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20DE32-5C3B-42CE-B734-0CB5A9BDF1EA}" type="slidenum">
              <a:rPr lang="en-US" smtClean="0"/>
              <a:pPr>
                <a:defRPr/>
              </a:pPr>
              <a:t>17</a:t>
            </a:fld>
            <a:endParaRPr lang="en-US" dirty="0"/>
          </a:p>
        </p:txBody>
      </p:sp>
    </p:spTree>
    <p:extLst>
      <p:ext uri="{BB962C8B-B14F-4D97-AF65-F5344CB8AC3E}">
        <p14:creationId xmlns:p14="http://schemas.microsoft.com/office/powerpoint/2010/main" val="391475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20DE32-5C3B-42CE-B734-0CB5A9BDF1EA}"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2884333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20DE32-5C3B-42CE-B734-0CB5A9BDF1EA}" type="slidenum">
              <a:rPr lang="en-US" smtClean="0"/>
              <a:pPr>
                <a:defRPr/>
              </a:pPr>
              <a:t>19</a:t>
            </a:fld>
            <a:endParaRPr lang="en-US" dirty="0"/>
          </a:p>
        </p:txBody>
      </p:sp>
    </p:spTree>
    <p:extLst>
      <p:ext uri="{BB962C8B-B14F-4D97-AF65-F5344CB8AC3E}">
        <p14:creationId xmlns:p14="http://schemas.microsoft.com/office/powerpoint/2010/main" val="1208102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20DE32-5C3B-42CE-B734-0CB5A9BDF1EA}" type="slidenum">
              <a:rPr lang="en-US" smtClean="0"/>
              <a:pPr>
                <a:defRPr/>
              </a:pPr>
              <a:t>21</a:t>
            </a:fld>
            <a:endParaRPr lang="en-US" dirty="0"/>
          </a:p>
        </p:txBody>
      </p:sp>
    </p:spTree>
    <p:extLst>
      <p:ext uri="{BB962C8B-B14F-4D97-AF65-F5344CB8AC3E}">
        <p14:creationId xmlns:p14="http://schemas.microsoft.com/office/powerpoint/2010/main" val="791858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20DE32-5C3B-42CE-B734-0CB5A9BDF1EA}"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380287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dirty="0"/>
              <a:t> </a:t>
            </a:r>
            <a:r>
              <a:rPr lang="en-US" sz="1200" kern="1200" dirty="0">
                <a:solidFill>
                  <a:schemeClr val="tx1"/>
                </a:solidFill>
                <a:latin typeface="Times New Roman" pitchFamily="18" charset="0"/>
                <a:ea typeface="+mn-ea"/>
                <a:cs typeface="+mn-cs"/>
              </a:rPr>
              <a:t>The socioeconomic position will determine differences in exposure and vulnerability to intermediary health-affecting factors (i.e. what is call the ‘social determinants of health’ in a limited and specific sense). </a:t>
            </a:r>
          </a:p>
          <a:p>
            <a:endParaRPr lang="en-US" sz="1200" kern="1200" dirty="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Housing occupies a strategic position as an intermediate structural factor, linking “upstream” economic, social, and cultural determinants to the more immediate physical and social environments in which we carry out our day-to-day lives.</a:t>
            </a:r>
            <a:r>
              <a:rPr lang="en-US" sz="1200" kern="1200" baseline="30000" dirty="0">
                <a:solidFill>
                  <a:schemeClr val="tx1"/>
                </a:solidFill>
                <a:latin typeface="Times New Roman" pitchFamily="18" charset="0"/>
                <a:ea typeface="+mn-ea"/>
                <a:cs typeface="+mn-cs"/>
              </a:rPr>
              <a:t>8-10</a:t>
            </a:r>
            <a:r>
              <a:rPr lang="en-US" sz="1200" kern="1200" dirty="0">
                <a:solidFill>
                  <a:schemeClr val="tx1"/>
                </a:solidFill>
                <a:latin typeface="Times New Roman" pitchFamily="18" charset="0"/>
                <a:ea typeface="+mn-ea"/>
                <a:cs typeface="+mn-cs"/>
              </a:rPr>
              <a:t>  Housing comprises more than just physical shelter.  Where we live is where our personal, social, and economic lives come together.   People who lack stable, secure, adequate housing lack a protected space to maintain physical and psychological wellbeing;  finding themselves consistently in stress-producing environments with consequences for mental health and immunological functioning.  The press of daily needs can be a barrier to use of available services.  Home structures the private sphere: the lack of stable housing is a barrier to forming and maintaining stable intimate partner relationships and networks of social support.      </a:t>
            </a:r>
          </a:p>
          <a:p>
            <a:endParaRPr lang="en-US" dirty="0"/>
          </a:p>
        </p:txBody>
      </p:sp>
    </p:spTree>
    <p:extLst>
      <p:ext uri="{BB962C8B-B14F-4D97-AF65-F5344CB8AC3E}">
        <p14:creationId xmlns:p14="http://schemas.microsoft.com/office/powerpoint/2010/main" val="4069334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CA" dirty="0"/>
              <a:t>e.g., drug risk behaviours:  drug equipment sharing, using unsterilized equipment and sexual risk behaviours such as number of partners, condom usage, trading sex for money, drugs or housing).</a:t>
            </a:r>
            <a:endParaRPr lang="en-US" dirty="0"/>
          </a:p>
        </p:txBody>
      </p:sp>
      <p:sp>
        <p:nvSpPr>
          <p:cNvPr id="24580" name="Slide Number Placeholder 3"/>
          <p:cNvSpPr>
            <a:spLocks noGrp="1"/>
          </p:cNvSpPr>
          <p:nvPr>
            <p:ph type="sldNum" sz="quarter" idx="5"/>
          </p:nvPr>
        </p:nvSpPr>
        <p:spPr>
          <a:noFill/>
        </p:spPr>
        <p:txBody>
          <a:bodyPr/>
          <a:lstStyle/>
          <a:p>
            <a:fld id="{0EF06B52-6C77-4CC5-B00D-A4F0C77ADEE0}" type="slidenum">
              <a:rPr lang="en-US" smtClean="0"/>
              <a:pPr/>
              <a:t>23</a:t>
            </a:fld>
            <a:endParaRPr lang="en-US" dirty="0"/>
          </a:p>
        </p:txBody>
      </p:sp>
    </p:spTree>
    <p:extLst>
      <p:ext uri="{BB962C8B-B14F-4D97-AF65-F5344CB8AC3E}">
        <p14:creationId xmlns:p14="http://schemas.microsoft.com/office/powerpoint/2010/main" val="3649758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r>
              <a:rPr lang="en-CA" dirty="0"/>
              <a:t>e.g., drug risk behaviours:  drug equipment sharing, using unsterilized equipment and sexual risk behaviours such as number of partners, condom usage, trading sex for money, drugs or housing).</a:t>
            </a:r>
            <a:endParaRPr lang="en-US" dirty="0"/>
          </a:p>
        </p:txBody>
      </p:sp>
      <p:sp>
        <p:nvSpPr>
          <p:cNvPr id="24580" name="Slide Number Placeholder 3"/>
          <p:cNvSpPr>
            <a:spLocks noGrp="1"/>
          </p:cNvSpPr>
          <p:nvPr>
            <p:ph type="sldNum" sz="quarter" idx="5"/>
          </p:nvPr>
        </p:nvSpPr>
        <p:spPr>
          <a:noFill/>
        </p:spPr>
        <p:txBody>
          <a:bodyPr/>
          <a:lstStyle/>
          <a:p>
            <a:fld id="{0EF06B52-6C77-4CC5-B00D-A4F0C77ADEE0}" type="slidenum">
              <a:rPr lang="en-US" smtClean="0"/>
              <a:pPr/>
              <a:t>25</a:t>
            </a:fld>
            <a:endParaRPr lang="en-US" dirty="0"/>
          </a:p>
        </p:txBody>
      </p:sp>
    </p:spTree>
    <p:extLst>
      <p:ext uri="{BB962C8B-B14F-4D97-AF65-F5344CB8AC3E}">
        <p14:creationId xmlns:p14="http://schemas.microsoft.com/office/powerpoint/2010/main" val="3649758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20DE32-5C3B-42CE-B734-0CB5A9BDF1EA}"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3814672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20DE32-5C3B-42CE-B734-0CB5A9BDF1EA}" type="slidenum">
              <a:rPr lang="en-US" smtClean="0"/>
              <a:pPr>
                <a:defRPr/>
              </a:pPr>
              <a:t>27</a:t>
            </a:fld>
            <a:endParaRPr lang="en-US" dirty="0"/>
          </a:p>
        </p:txBody>
      </p:sp>
    </p:spTree>
    <p:extLst>
      <p:ext uri="{BB962C8B-B14F-4D97-AF65-F5344CB8AC3E}">
        <p14:creationId xmlns:p14="http://schemas.microsoft.com/office/powerpoint/2010/main" val="164650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20DE32-5C3B-42CE-B734-0CB5A9BDF1EA}"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3536239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20DE32-5C3B-42CE-B734-0CB5A9BDF1EA}" type="slidenum">
              <a:rPr lang="en-US" smtClean="0"/>
              <a:pPr>
                <a:defRPr/>
              </a:pPr>
              <a:t>29</a:t>
            </a:fld>
            <a:endParaRPr lang="en-US" dirty="0"/>
          </a:p>
        </p:txBody>
      </p:sp>
    </p:spTree>
    <p:extLst>
      <p:ext uri="{BB962C8B-B14F-4D97-AF65-F5344CB8AC3E}">
        <p14:creationId xmlns:p14="http://schemas.microsoft.com/office/powerpoint/2010/main" val="1535599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fld id="{33B0B772-2597-4DC1-9564-1E496603AA3F}" type="slidenum">
              <a:rPr lang="en-US" smtClean="0"/>
              <a:pPr/>
              <a:t>30</a:t>
            </a:fld>
            <a:endParaRPr lang="en-US" dirty="0"/>
          </a:p>
        </p:txBody>
      </p:sp>
    </p:spTree>
    <p:extLst>
      <p:ext uri="{BB962C8B-B14F-4D97-AF65-F5344CB8AC3E}">
        <p14:creationId xmlns:p14="http://schemas.microsoft.com/office/powerpoint/2010/main" val="4202656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fld id="{33B0B772-2597-4DC1-9564-1E496603AA3F}" type="slidenum">
              <a:rPr lang="en-US" smtClean="0"/>
              <a:pPr/>
              <a:t>31</a:t>
            </a:fld>
            <a:endParaRPr lang="en-US" dirty="0"/>
          </a:p>
        </p:txBody>
      </p:sp>
    </p:spTree>
    <p:extLst>
      <p:ext uri="{BB962C8B-B14F-4D97-AF65-F5344CB8AC3E}">
        <p14:creationId xmlns:p14="http://schemas.microsoft.com/office/powerpoint/2010/main" val="3738421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dirty="0"/>
              <a:t>Improved housing status improves not only access to ART, but adherence as well, and improved</a:t>
            </a:r>
          </a:p>
          <a:p>
            <a:r>
              <a:rPr lang="en-US" dirty="0"/>
              <a:t>adherence is associated with improved health outcomes, including lowered viral load and reduced</a:t>
            </a:r>
          </a:p>
          <a:p>
            <a:r>
              <a:rPr lang="en-US" dirty="0"/>
              <a:t>Mortality</a:t>
            </a:r>
          </a:p>
          <a:p>
            <a:endParaRPr lang="en-US" dirty="0"/>
          </a:p>
          <a:p>
            <a:r>
              <a:rPr lang="en-US" dirty="0">
                <a:latin typeface="Tahoma" pitchFamily="34" charset="0"/>
              </a:rPr>
              <a:t>Provision of housing is a promising structural intervention to improve access and engagement with medical care and health outcomes for persons living with HIV/AIDS</a:t>
            </a:r>
          </a:p>
          <a:p>
            <a:endParaRPr lang="en-US" dirty="0"/>
          </a:p>
          <a:p>
            <a:endParaRPr lang="en-US" dirty="0"/>
          </a:p>
          <a:p>
            <a:r>
              <a:rPr lang="en-US" dirty="0"/>
              <a:t>Current efforts to expand access to health care and to reduce the public and private costs of avoidable crisis care simply will not succeed without stable housing </a:t>
            </a:r>
          </a:p>
          <a:p>
            <a:endParaRPr lang="en-US" dirty="0"/>
          </a:p>
          <a:p>
            <a:r>
              <a:rPr lang="en-US" dirty="0"/>
              <a:t>These data support the assertion that there is a</a:t>
            </a:r>
          </a:p>
          <a:p>
            <a:r>
              <a:rPr lang="en-US" dirty="0"/>
              <a:t>strong association between housing status and risk</a:t>
            </a:r>
          </a:p>
          <a:p>
            <a:r>
              <a:rPr lang="en-US" dirty="0"/>
              <a:t>for HIV transmission among people living with HIV</a:t>
            </a:r>
          </a:p>
          <a:p>
            <a:r>
              <a:rPr lang="en-US" dirty="0"/>
              <a:t>infection. I</a:t>
            </a:r>
          </a:p>
        </p:txBody>
      </p:sp>
      <p:sp>
        <p:nvSpPr>
          <p:cNvPr id="27652" name="Slide Number Placeholder 3"/>
          <p:cNvSpPr>
            <a:spLocks noGrp="1"/>
          </p:cNvSpPr>
          <p:nvPr>
            <p:ph type="sldNum" sz="quarter" idx="5"/>
          </p:nvPr>
        </p:nvSpPr>
        <p:spPr>
          <a:noFill/>
        </p:spPr>
        <p:txBody>
          <a:bodyPr/>
          <a:lstStyle/>
          <a:p>
            <a:fld id="{60E0DD7C-7E46-49F5-BAF6-508D4914B559}" type="slidenum">
              <a:rPr lang="en-US" smtClean="0"/>
              <a:pPr/>
              <a:t>32</a:t>
            </a:fld>
            <a:endParaRPr lang="en-US" dirty="0"/>
          </a:p>
        </p:txBody>
      </p:sp>
    </p:spTree>
    <p:extLst>
      <p:ext uri="{BB962C8B-B14F-4D97-AF65-F5344CB8AC3E}">
        <p14:creationId xmlns:p14="http://schemas.microsoft.com/office/powerpoint/2010/main" val="2076123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a:noFill/>
        </p:spPr>
        <p:txBody>
          <a:bodyPr/>
          <a:lstStyle/>
          <a:p>
            <a:fld id="{7E5783D8-D6F2-4221-8086-ED8AA2D7E808}" type="slidenum">
              <a:rPr lang="en-US" smtClean="0"/>
              <a:pPr/>
              <a:t>33</a:t>
            </a:fld>
            <a:endParaRPr lang="en-US" dirty="0"/>
          </a:p>
        </p:txBody>
      </p:sp>
    </p:spTree>
    <p:extLst>
      <p:ext uri="{BB962C8B-B14F-4D97-AF65-F5344CB8AC3E}">
        <p14:creationId xmlns:p14="http://schemas.microsoft.com/office/powerpoint/2010/main" val="269961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dirty="0"/>
              <a:t> </a:t>
            </a:r>
            <a:r>
              <a:rPr lang="en-US" sz="1200" kern="1200" dirty="0">
                <a:solidFill>
                  <a:schemeClr val="tx1"/>
                </a:solidFill>
                <a:latin typeface="Times New Roman" pitchFamily="18" charset="0"/>
                <a:ea typeface="+mn-ea"/>
                <a:cs typeface="+mn-cs"/>
              </a:rPr>
              <a:t>Housing occupies a strategic position as an intermediate structural factor, linking “upstream” economic, social, and cultural determinants to the more immediate physical and social environments in which we carry out our day-to-day lives.</a:t>
            </a:r>
            <a:r>
              <a:rPr lang="en-US" sz="1200" kern="1200" baseline="30000" dirty="0">
                <a:solidFill>
                  <a:schemeClr val="tx1"/>
                </a:solidFill>
                <a:latin typeface="Times New Roman" pitchFamily="18" charset="0"/>
                <a:ea typeface="+mn-ea"/>
                <a:cs typeface="+mn-cs"/>
              </a:rPr>
              <a:t>8-10</a:t>
            </a:r>
            <a:r>
              <a:rPr lang="en-US" sz="1200" kern="1200" dirty="0">
                <a:solidFill>
                  <a:schemeClr val="tx1"/>
                </a:solidFill>
                <a:latin typeface="Times New Roman" pitchFamily="18" charset="0"/>
                <a:ea typeface="+mn-ea"/>
                <a:cs typeface="+mn-cs"/>
              </a:rPr>
              <a:t>  Housing comprises more than just physical shelter.  Where we live is where our personal, social, and economic lives come together.   People who lack stable, secure, adequate housing lack a protected space to maintain physical and psychological wellbeing;  finding themselves consistently in stress-producing environments with consequences for mental health and immunological functioning.  The press of daily needs can be a barrier to use of available services.  Home structures the private sphere: the lack of stable housing is a barrier to forming and maintaining stable intimate partner relationships and networks of social support.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Times New Roman" pitchFamily="18" charset="0"/>
                <a:ea typeface="+mn-ea"/>
                <a:cs typeface="+mn-cs"/>
              </a:rPr>
              <a:t>Differences in material circumstances (including housing and neighborhood factors) are probably the most important intermediary factor since these can have a direct and significant impact on the health status of marginalized groups. Housing and neighborhood contexts influence facilitate or impeding health promoting or risky behaviors; Psychosocial stressors include negative life events, stressful living circumstances and lack of social support. These could be perceived as threatening or frightening and partly explains the long-term patterns of social inequalities in health. </a:t>
            </a:r>
          </a:p>
          <a:p>
            <a:endParaRPr lang="en-US" dirty="0"/>
          </a:p>
        </p:txBody>
      </p:sp>
    </p:spTree>
    <p:extLst>
      <p:ext uri="{BB962C8B-B14F-4D97-AF65-F5344CB8AC3E}">
        <p14:creationId xmlns:p14="http://schemas.microsoft.com/office/powerpoint/2010/main" val="3568881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Housing occupies a strategic position as an intermediate structural factor, linking “upstream” economic, social, and cultural determinants to the more immediate physical and social environments in which we carry out our day-to-day lives.   Housing comprises more than just physical shelter.  Where we live is where our personal, social, and economic lives come together.   People who lack stable, secure, adequate housing lack a protected space to maintain physical and psychological wellbeing;  finding themselves consistently in stress-producing environments with consequences for mental health and immunological functioning.  The press of daily needs can be a barrier to use of available services.  Home structures the private sphere: the lack of stable housing is a barrier to forming and maintaining stable intimate partner relationships and networks of social support.      </a:t>
            </a:r>
          </a:p>
          <a:p>
            <a:endParaRPr lang="en-US" dirty="0"/>
          </a:p>
          <a:p>
            <a:r>
              <a:rPr lang="en-US" dirty="0"/>
              <a:t>Differences in material circumstances (including housing and neighborhood factors) are probably the most important intermediary factor since these can have a direct and significant impact on the health status of marginalized groups. Housing and neighborhood contexts influence facilitate or impeding health promoting or risky behaviors; Psychosocial stressors include negative life events, stressful living circumstances and lack of social support. These could be perceived as threatening or frightening and partly explains the long-term patterns of social inequalities in health. </a:t>
            </a:r>
          </a:p>
          <a:p>
            <a:endParaRPr lang="en-US" dirty="0"/>
          </a:p>
          <a:p>
            <a:endParaRPr lang="en-US" dirty="0"/>
          </a:p>
        </p:txBody>
      </p:sp>
      <p:sp>
        <p:nvSpPr>
          <p:cNvPr id="4" name="Slide Number Placeholder 3"/>
          <p:cNvSpPr>
            <a:spLocks noGrp="1"/>
          </p:cNvSpPr>
          <p:nvPr>
            <p:ph type="sldNum" sz="quarter" idx="10"/>
          </p:nvPr>
        </p:nvSpPr>
        <p:spPr/>
        <p:txBody>
          <a:bodyPr/>
          <a:lstStyle/>
          <a:p>
            <a:fld id="{A2FE66C2-2D72-4A70-94C7-E57330A01EF0}" type="slidenum">
              <a:rPr lang="en-US" smtClean="0"/>
              <a:t>6</a:t>
            </a:fld>
            <a:endParaRPr lang="en-US" dirty="0"/>
          </a:p>
        </p:txBody>
      </p:sp>
    </p:spTree>
    <p:extLst>
      <p:ext uri="{BB962C8B-B14F-4D97-AF65-F5344CB8AC3E}">
        <p14:creationId xmlns:p14="http://schemas.microsoft.com/office/powerpoint/2010/main" val="188804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FE66C2-2D72-4A70-94C7-E57330A01EF0}" type="slidenum">
              <a:rPr lang="en-US" smtClean="0"/>
              <a:t>7</a:t>
            </a:fld>
            <a:endParaRPr lang="en-US" dirty="0"/>
          </a:p>
        </p:txBody>
      </p:sp>
    </p:spTree>
    <p:extLst>
      <p:ext uri="{BB962C8B-B14F-4D97-AF65-F5344CB8AC3E}">
        <p14:creationId xmlns:p14="http://schemas.microsoft.com/office/powerpoint/2010/main" val="348066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r>
              <a:rPr lang="en-US" dirty="0"/>
              <a:t>Guided by the ‘Re-AIM’ framework (Glasgow et al)  designed to organize and integrate</a:t>
            </a:r>
          </a:p>
          <a:p>
            <a:r>
              <a:rPr lang="en-US" dirty="0"/>
              <a:t>internal and external validity dimensions that are</a:t>
            </a:r>
          </a:p>
          <a:p>
            <a:r>
              <a:rPr lang="en-US" dirty="0"/>
              <a:t>important in the translation of research to practice</a:t>
            </a:r>
          </a:p>
          <a:p>
            <a:r>
              <a:rPr lang="en-US" dirty="0"/>
              <a:t>for health promotion interventions</a:t>
            </a:r>
          </a:p>
        </p:txBody>
      </p:sp>
    </p:spTree>
    <p:extLst>
      <p:ext uri="{BB962C8B-B14F-4D97-AF65-F5344CB8AC3E}">
        <p14:creationId xmlns:p14="http://schemas.microsoft.com/office/powerpoint/2010/main" val="6143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CA" dirty="0"/>
              <a:t>We searched eight electronic databases from 1996 to April 2010 (Medline, </a:t>
            </a:r>
            <a:r>
              <a:rPr lang="en-CA" dirty="0" err="1"/>
              <a:t>PsychInfo</a:t>
            </a:r>
            <a:r>
              <a:rPr lang="en-CA" dirty="0"/>
              <a:t>, </a:t>
            </a:r>
            <a:r>
              <a:rPr lang="en-CA" dirty="0" err="1"/>
              <a:t>Healthstar</a:t>
            </a:r>
            <a:r>
              <a:rPr lang="en-CA" dirty="0"/>
              <a:t>, </a:t>
            </a:r>
            <a:r>
              <a:rPr lang="en-CA" dirty="0" err="1"/>
              <a:t>Embase</a:t>
            </a:r>
            <a:r>
              <a:rPr lang="en-CA" dirty="0"/>
              <a:t>, Sociological Abstracts, Social Science Abstracts, CINAHL, Cochrane Library) and contacted experts to identify relevant studies published through June 2012.  Results were reviewed and data was extracted from included studies by two independent reviewers. </a:t>
            </a:r>
            <a:endParaRPr lang="en-US" dirty="0"/>
          </a:p>
          <a:p>
            <a:r>
              <a:rPr lang="en-CA" dirty="0"/>
              <a:t>We defined housing status as any measure of homelessness, marginal housing, stable housing, or quality of housing.  </a:t>
            </a:r>
            <a:endParaRPr lang="en-US" dirty="0"/>
          </a:p>
          <a:p>
            <a:r>
              <a:rPr lang="en-CA" dirty="0"/>
              <a:t>Verification of extracted data was completed by a second reviewer.   </a:t>
            </a:r>
          </a:p>
          <a:p>
            <a:endParaRPr lang="en-CA" dirty="0"/>
          </a:p>
          <a:p>
            <a:r>
              <a:rPr lang="en-US" dirty="0"/>
              <a:t>http://ajph.aphapublications.org/doi/pdf/10.2105/AJPH.2015.302905</a:t>
            </a:r>
          </a:p>
        </p:txBody>
      </p:sp>
      <p:sp>
        <p:nvSpPr>
          <p:cNvPr id="20484" name="Slide Number Placeholder 3"/>
          <p:cNvSpPr>
            <a:spLocks noGrp="1"/>
          </p:cNvSpPr>
          <p:nvPr>
            <p:ph type="sldNum" sz="quarter" idx="5"/>
          </p:nvPr>
        </p:nvSpPr>
        <p:spPr>
          <a:noFill/>
        </p:spPr>
        <p:txBody>
          <a:bodyPr/>
          <a:lstStyle/>
          <a:p>
            <a:fld id="{2912B19F-FB69-43AD-93B4-6ED777518A96}" type="slidenum">
              <a:rPr lang="en-US" smtClean="0"/>
              <a:pPr/>
              <a:t>9</a:t>
            </a:fld>
            <a:endParaRPr lang="en-US"/>
          </a:p>
        </p:txBody>
      </p:sp>
    </p:spTree>
    <p:extLst>
      <p:ext uri="{BB962C8B-B14F-4D97-AF65-F5344CB8AC3E}">
        <p14:creationId xmlns:p14="http://schemas.microsoft.com/office/powerpoint/2010/main" val="257444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a:p>
          <a:p>
            <a:r>
              <a:rPr lang="en-US" b="1" dirty="0"/>
              <a:t>EXCLUSION CRITERIA </a:t>
            </a:r>
          </a:p>
          <a:p>
            <a:r>
              <a:rPr lang="en-US" dirty="0"/>
              <a:t>•Case studies </a:t>
            </a:r>
          </a:p>
          <a:p>
            <a:r>
              <a:rPr lang="en-US" dirty="0"/>
              <a:t>•Qualitative studies </a:t>
            </a:r>
          </a:p>
          <a:p>
            <a:r>
              <a:rPr lang="en-US" dirty="0"/>
              <a:t>•Secondary studies (e.g., systematic reviews) </a:t>
            </a:r>
          </a:p>
          <a:p>
            <a:endParaRPr lang="en-US" dirty="0"/>
          </a:p>
          <a:p>
            <a:r>
              <a:rPr lang="en-US" dirty="0"/>
              <a:t>***No exclusions were made based on publication language, publication type (e.g., ‘grey’ literature) or jurisdiction </a:t>
            </a:r>
          </a:p>
          <a:p>
            <a:endParaRPr lang="en-US" dirty="0"/>
          </a:p>
        </p:txBody>
      </p:sp>
      <p:sp>
        <p:nvSpPr>
          <p:cNvPr id="21508" name="Slide Number Placeholder 3"/>
          <p:cNvSpPr>
            <a:spLocks noGrp="1"/>
          </p:cNvSpPr>
          <p:nvPr>
            <p:ph type="sldNum" sz="quarter" idx="5"/>
          </p:nvPr>
        </p:nvSpPr>
        <p:spPr>
          <a:noFill/>
        </p:spPr>
        <p:txBody>
          <a:bodyPr/>
          <a:lstStyle/>
          <a:p>
            <a:fld id="{6377F3AB-3D83-49CF-991D-5310A849CCC0}" type="slidenum">
              <a:rPr lang="en-US" smtClean="0"/>
              <a:pPr/>
              <a:t>10</a:t>
            </a:fld>
            <a:endParaRPr lang="en-US"/>
          </a:p>
        </p:txBody>
      </p:sp>
    </p:spTree>
    <p:extLst>
      <p:ext uri="{BB962C8B-B14F-4D97-AF65-F5344CB8AC3E}">
        <p14:creationId xmlns:p14="http://schemas.microsoft.com/office/powerpoint/2010/main" val="297484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9249" lvl="1" indent="-229249">
              <a:lnSpc>
                <a:spcPct val="90000"/>
              </a:lnSpc>
              <a:spcBef>
                <a:spcPts val="593"/>
              </a:spcBef>
              <a:spcAft>
                <a:spcPts val="593"/>
              </a:spcAft>
              <a:buClr>
                <a:srgbClr val="FF66FF"/>
              </a:buClr>
              <a:buFont typeface="Arial" pitchFamily="34" charset="0"/>
              <a:buChar char="•"/>
              <a:tabLst>
                <a:tab pos="229249" algn="l"/>
              </a:tabLst>
              <a:defRPr/>
            </a:pPr>
            <a:r>
              <a:rPr lang="en-US" dirty="0"/>
              <a:t>Health-related outcomes: physiological or clinical measures of: </a:t>
            </a:r>
          </a:p>
          <a:p>
            <a:pPr marL="560561" lvl="2" indent="-216687">
              <a:lnSpc>
                <a:spcPct val="90000"/>
              </a:lnSpc>
              <a:spcBef>
                <a:spcPts val="593"/>
              </a:spcBef>
              <a:spcAft>
                <a:spcPts val="593"/>
              </a:spcAft>
              <a:defRPr/>
            </a:pPr>
            <a:r>
              <a:rPr lang="en-US" dirty="0"/>
              <a:t>--</a:t>
            </a:r>
            <a:r>
              <a:rPr lang="en-US" b="0" dirty="0"/>
              <a:t>health outcomes (e.g. CD4 count, viral load, morbidity,   quality of life, physical or mental health status) </a:t>
            </a:r>
          </a:p>
          <a:p>
            <a:pPr marL="504033" lvl="1" indent="-160160">
              <a:lnSpc>
                <a:spcPct val="90000"/>
              </a:lnSpc>
              <a:spcBef>
                <a:spcPts val="593"/>
              </a:spcBef>
              <a:spcAft>
                <a:spcPts val="593"/>
              </a:spcAft>
              <a:defRPr/>
            </a:pPr>
            <a:r>
              <a:rPr lang="en-US" b="0" dirty="0"/>
              <a:t>--medical care, social determinants of health or other health mediating variables (e.g. access to treatment and care, service utilization, adherence to treatment) </a:t>
            </a:r>
          </a:p>
          <a:p>
            <a:pPr lvl="1" indent="-166441">
              <a:lnSpc>
                <a:spcPct val="90000"/>
              </a:lnSpc>
              <a:spcBef>
                <a:spcPts val="593"/>
              </a:spcBef>
              <a:spcAft>
                <a:spcPts val="593"/>
              </a:spcAft>
              <a:defRPr/>
            </a:pPr>
            <a:r>
              <a:rPr lang="en-US" b="0" dirty="0"/>
              <a:t>--behavioral health outcomes (e.g. HIV risk-behaviors) </a:t>
            </a:r>
          </a:p>
          <a:p>
            <a:endParaRPr lang="en-US" dirty="0"/>
          </a:p>
        </p:txBody>
      </p:sp>
      <p:sp>
        <p:nvSpPr>
          <p:cNvPr id="4" name="Slide Number Placeholder 3"/>
          <p:cNvSpPr>
            <a:spLocks noGrp="1"/>
          </p:cNvSpPr>
          <p:nvPr>
            <p:ph type="sldNum" sz="quarter" idx="10"/>
          </p:nvPr>
        </p:nvSpPr>
        <p:spPr/>
        <p:txBody>
          <a:bodyPr/>
          <a:lstStyle/>
          <a:p>
            <a:pPr>
              <a:defRPr/>
            </a:pPr>
            <a:fld id="{8F20DE32-5C3B-42CE-B734-0CB5A9BDF1EA}" type="slidenum">
              <a:rPr lang="en-US" smtClean="0"/>
              <a:pPr>
                <a:defRPr/>
              </a:pPr>
              <a:t>11</a:t>
            </a:fld>
            <a:endParaRPr lang="en-US" dirty="0"/>
          </a:p>
        </p:txBody>
      </p:sp>
    </p:spTree>
    <p:extLst>
      <p:ext uri="{BB962C8B-B14F-4D97-AF65-F5344CB8AC3E}">
        <p14:creationId xmlns:p14="http://schemas.microsoft.com/office/powerpoint/2010/main" val="2820260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32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r>
              <a:rPr lang="en-US" b="1" dirty="0">
                <a:solidFill>
                  <a:srgbClr val="000000"/>
                </a:solidFill>
                <a:latin typeface="Calibri Light" panose="020F0302020204030204" pitchFamily="34" charset="0"/>
                <a:cs typeface="Arial"/>
              </a:rPr>
              <a:t>Author</a:t>
            </a:r>
          </a:p>
          <a:p>
            <a:pPr algn="l"/>
            <a:r>
              <a:rPr lang="en-US" sz="2200" dirty="0">
                <a:solidFill>
                  <a:srgbClr val="000000"/>
                </a:solidFill>
                <a:latin typeface="Calibri Light" panose="020F0302020204030204" pitchFamily="34" charset="0"/>
                <a:cs typeface="Arial"/>
              </a:rPr>
              <a:t>Titles/Positions</a:t>
            </a:r>
          </a:p>
          <a:p>
            <a:pPr algn="l"/>
            <a:endParaRPr lang="en-US" sz="2200" dirty="0">
              <a:solidFill>
                <a:srgbClr val="000000"/>
              </a:solidFill>
              <a:latin typeface="Calibri Light" panose="020F0302020204030204" pitchFamily="34" charset="0"/>
              <a:cs typeface="Arial"/>
            </a:endParaRPr>
          </a:p>
          <a:p>
            <a:pPr algn="l"/>
            <a:r>
              <a:rPr lang="en-US" sz="2200" dirty="0">
                <a:solidFill>
                  <a:srgbClr val="000000"/>
                </a:solidFill>
                <a:latin typeface="Calibri Light" panose="020F0302020204030204" pitchFamily="34" charset="0"/>
                <a:cs typeface="Arial"/>
              </a:rPr>
              <a:t>Date</a:t>
            </a:r>
          </a:p>
        </p:txBody>
      </p:sp>
      <p:sp>
        <p:nvSpPr>
          <p:cNvPr id="11" name="Rectangle 10"/>
          <p:cNvSpPr/>
          <p:nvPr/>
        </p:nvSpPr>
        <p:spPr>
          <a:xfrm>
            <a:off x="0" y="1646471"/>
            <a:ext cx="9144000" cy="162899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2" name="Title 1"/>
          <p:cNvSpPr>
            <a:spLocks noGrp="1"/>
          </p:cNvSpPr>
          <p:nvPr>
            <p:ph type="ctrTitle" hasCustomPrompt="1"/>
          </p:nvPr>
        </p:nvSpPr>
        <p:spPr>
          <a:xfrm>
            <a:off x="355695" y="1682758"/>
            <a:ext cx="8432610" cy="1592705"/>
          </a:xfrm>
        </p:spPr>
        <p:txBody>
          <a:bodyPr anchor="ctr">
            <a:noAutofit/>
          </a:bodyPr>
          <a:lstStyle>
            <a:lvl1pPr algn="ctr">
              <a:defRPr/>
            </a:lvl1pPr>
          </a:lstStyle>
          <a:p>
            <a:r>
              <a:rPr lang="en-US" sz="4000" dirty="0">
                <a:solidFill>
                  <a:srgbClr val="BF2E21"/>
                </a:solidFill>
                <a:latin typeface="Calibri Light" panose="020F0302020204030204" pitchFamily="34" charset="0"/>
                <a:cs typeface="Arial"/>
              </a:rPr>
              <a:t>Title:</a:t>
            </a:r>
            <a:br>
              <a:rPr lang="en-US" sz="4000" dirty="0">
                <a:solidFill>
                  <a:srgbClr val="BF2E21"/>
                </a:solidFill>
                <a:latin typeface="Calibri Light" panose="020F0302020204030204" pitchFamily="34" charset="0"/>
                <a:cs typeface="Arial"/>
              </a:rPr>
            </a:br>
            <a:r>
              <a:rPr lang="en-US" sz="4000" dirty="0">
                <a:solidFill>
                  <a:srgbClr val="BF2E21"/>
                </a:solidFill>
                <a:latin typeface="Calibri Light" panose="020F0302020204030204" pitchFamily="34" charset="0"/>
                <a:cs typeface="Arial"/>
              </a:rPr>
              <a:t>Subtitle</a:t>
            </a:r>
            <a:endParaRPr lang="en-US" sz="3200" b="0" dirty="0">
              <a:solidFill>
                <a:srgbClr val="BF2E21"/>
              </a:solidFill>
              <a:latin typeface="Calibri Light" panose="020F0302020204030204" pitchFamily="34" charset="0"/>
            </a:endParaRPr>
          </a:p>
        </p:txBody>
      </p:sp>
      <p:cxnSp>
        <p:nvCxnSpPr>
          <p:cNvPr id="13" name="Straight Connector 12"/>
          <p:cNvCxnSpPr/>
          <p:nvPr/>
        </p:nvCxnSpPr>
        <p:spPr>
          <a:xfrm>
            <a:off x="0" y="1646472"/>
            <a:ext cx="9144000" cy="0"/>
          </a:xfrm>
          <a:prstGeom prst="line">
            <a:avLst/>
          </a:prstGeom>
          <a:ln w="76200">
            <a:solidFill>
              <a:srgbClr val="BF2E2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3276600"/>
            <a:ext cx="9144000" cy="0"/>
          </a:xfrm>
          <a:prstGeom prst="line">
            <a:avLst/>
          </a:prstGeom>
          <a:ln w="76200">
            <a:solidFill>
              <a:srgbClr val="BF2E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597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018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6047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no graph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85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BLANK (no graph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53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457200" y="1600200"/>
            <a:ext cx="8229600" cy="41247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a:xfrm>
            <a:off x="457200" y="274638"/>
            <a:ext cx="8229599" cy="1143000"/>
          </a:xfrm>
          <a:prstGeom prst="rect">
            <a:avLst/>
          </a:prstGeom>
        </p:spPr>
        <p:txBody>
          <a:bodyPr vert="horz" lIns="91440" tIns="45720" rIns="91440" bIns="45720" rtlCol="0" anchor="b">
            <a:normAutofit/>
            <a:scene3d>
              <a:camera prst="orthographicFront"/>
              <a:lightRig rig="threePt" dir="t"/>
            </a:scene3d>
            <a:sp3d extrusionH="57150">
              <a:bevelT w="38100" h="38100" prst="angle"/>
            </a:sp3d>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2062061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Rectangle 4"/>
          <p:cNvSpPr/>
          <p:nvPr/>
        </p:nvSpPr>
        <p:spPr>
          <a:xfrm>
            <a:off x="0" y="3260552"/>
            <a:ext cx="9144000" cy="14638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6" name="Straight Connector 5"/>
          <p:cNvCxnSpPr/>
          <p:nvPr/>
        </p:nvCxnSpPr>
        <p:spPr>
          <a:xfrm>
            <a:off x="0" y="4724400"/>
            <a:ext cx="9144000" cy="0"/>
          </a:xfrm>
          <a:prstGeom prst="line">
            <a:avLst/>
          </a:prstGeom>
          <a:ln w="76200">
            <a:solidFill>
              <a:srgbClr val="BF2E2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3260552"/>
            <a:ext cx="9144000" cy="0"/>
          </a:xfrm>
          <a:prstGeom prst="line">
            <a:avLst/>
          </a:prstGeom>
          <a:ln w="76200">
            <a:solidFill>
              <a:srgbClr val="BF2E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85800" y="3479680"/>
            <a:ext cx="7772400" cy="1025591"/>
          </a:xfrm>
        </p:spPr>
        <p:txBody>
          <a:bodyPr anchor="ctr">
            <a:normAutofit/>
          </a:bodyPr>
          <a:lstStyle>
            <a:lvl1pPr algn="ctr">
              <a:defRPr sz="4400" b="1" cap="none"/>
            </a:lvl1pPr>
          </a:lstStyle>
          <a:p>
            <a:r>
              <a:rPr lang="en-US" dirty="0"/>
              <a:t>Click To Edit Master Title Style</a:t>
            </a:r>
          </a:p>
        </p:txBody>
      </p:sp>
    </p:spTree>
    <p:extLst>
      <p:ext uri="{BB962C8B-B14F-4D97-AF65-F5344CB8AC3E}">
        <p14:creationId xmlns:p14="http://schemas.microsoft.com/office/powerpoint/2010/main" val="899134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68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30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027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72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0277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888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scene3d>
              <a:camera prst="orthographicFront"/>
              <a:lightRig rig="threePt" dir="t"/>
            </a:scene3d>
            <a:sp3d extrusionH="57150">
              <a:bevelT w="38100" h="38100" prst="angle"/>
            </a:sp3d>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8BAEA50E-D5BF-3943-BF02-5363A5D9F4C4}"/>
              </a:ext>
            </a:extLst>
          </p:cNvPr>
          <p:cNvSpPr/>
          <p:nvPr userDrawn="1"/>
        </p:nvSpPr>
        <p:spPr>
          <a:xfrm>
            <a:off x="457200" y="5833775"/>
            <a:ext cx="8229600" cy="584775"/>
          </a:xfrm>
          <a:prstGeom prst="rect">
            <a:avLst/>
          </a:prstGeom>
        </p:spPr>
        <p:txBody>
          <a:bodyPr wrap="square">
            <a:spAutoFit/>
          </a:bodyPr>
          <a:lstStyle/>
          <a:p>
            <a:endParaRPr lang="en-US" sz="1800" dirty="0"/>
          </a:p>
          <a:p>
            <a:r>
              <a:rPr lang="en-US" sz="1400" dirty="0"/>
              <a:t>National Center for Innovation in HIV Care Under HRSA HIV/AIDS Bureau Cooperative Agreement U69HA27176</a:t>
            </a:r>
          </a:p>
        </p:txBody>
      </p:sp>
    </p:spTree>
    <p:extLst>
      <p:ext uri="{BB962C8B-B14F-4D97-AF65-F5344CB8AC3E}">
        <p14:creationId xmlns:p14="http://schemas.microsoft.com/office/powerpoint/2010/main" val="1831156045"/>
      </p:ext>
    </p:extLst>
  </p:cSld>
  <p:clrMap bg1="lt1" tx1="dk1" bg2="lt2" tx2="dk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spcBef>
          <a:spcPct val="0"/>
        </a:spcBef>
        <a:buNone/>
        <a:defRPr sz="4000" b="1" kern="1200">
          <a:solidFill>
            <a:srgbClr val="BF2E21"/>
          </a:solidFill>
          <a:effectLst/>
          <a:latin typeface="Calibri Light" panose="020F0302020204030204" pitchFamily="34" charset="0"/>
          <a:ea typeface="+mj-ea"/>
          <a:cs typeface="+mj-cs"/>
        </a:defRPr>
      </a:lvl1pPr>
    </p:titleStyle>
    <p:bodyStyle>
      <a:lvl1pPr marL="342900" indent="-342900" algn="l" defTabSz="914400" rtl="0" eaLnBrk="1" latinLnBrk="0" hangingPunct="1">
        <a:spcBef>
          <a:spcPct val="20000"/>
        </a:spcBef>
        <a:buClr>
          <a:srgbClr val="BF2E21"/>
        </a:buClr>
        <a:buFont typeface="Wingdings" panose="05000000000000000000" pitchFamily="2" charset="2"/>
        <a:buChar char="§"/>
        <a:defRPr sz="32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Clr>
          <a:schemeClr val="tx1">
            <a:lumMod val="65000"/>
            <a:lumOff val="35000"/>
          </a:schemeClr>
        </a:buClr>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Clr>
          <a:srgbClr val="BF2E21"/>
        </a:buClr>
        <a:buFont typeface="Arial" panose="020B0604020202020204" pitchFamily="34" charset="0"/>
        <a:buChar char="•"/>
        <a:defRPr sz="24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anose="020B0604020202020204" pitchFamily="34" charset="0"/>
        <a:buChar char="•"/>
        <a:defRPr sz="2000" kern="1200">
          <a:solidFill>
            <a:schemeClr val="tx1"/>
          </a:solidFill>
          <a:latin typeface="Calibri Light" panose="020F0302020204030204" pitchFamily="34" charset="0"/>
          <a:ea typeface="+mn-ea"/>
          <a:cs typeface="+mn-cs"/>
        </a:defRPr>
      </a:lvl4pPr>
      <a:lvl5pPr marL="2057400" indent="-228600" algn="l" defTabSz="914400" rtl="0" eaLnBrk="1" latinLnBrk="0" hangingPunct="1">
        <a:spcBef>
          <a:spcPct val="20000"/>
        </a:spcBef>
        <a:buClr>
          <a:srgbClr val="BF2E21"/>
        </a:buClr>
        <a:buFont typeface="Arial" panose="020B0604020202020204" pitchFamily="34"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jph.aphapublications.org/doi/pdf/10.2105/AJPH.2015.30290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txBox="1">
            <a:spLocks noChangeArrowheads="1"/>
          </p:cNvSpPr>
          <p:nvPr/>
        </p:nvSpPr>
        <p:spPr bwMode="auto">
          <a:xfrm>
            <a:off x="152400" y="542365"/>
            <a:ext cx="8991600" cy="1676400"/>
          </a:xfrm>
          <a:prstGeom prst="rect">
            <a:avLst/>
          </a:prstGeom>
          <a:noFill/>
          <a:ln w="9525">
            <a:noFill/>
            <a:miter lim="800000"/>
            <a:headEnd/>
            <a:tailEnd/>
          </a:ln>
        </p:spPr>
        <p:txBody>
          <a:bodyPr/>
          <a:lstStyle/>
          <a:p>
            <a:pPr algn="ctr"/>
            <a:endParaRPr lang="en-US" sz="3900" b="0" dirty="0">
              <a:solidFill>
                <a:srgbClr val="FFC000"/>
              </a:solidFill>
              <a:latin typeface="Tahoma" pitchFamily="34" charset="0"/>
            </a:endParaRPr>
          </a:p>
        </p:txBody>
      </p:sp>
      <p:sp>
        <p:nvSpPr>
          <p:cNvPr id="6147" name="Rectangle 3"/>
          <p:cNvSpPr txBox="1">
            <a:spLocks noChangeArrowheads="1"/>
          </p:cNvSpPr>
          <p:nvPr/>
        </p:nvSpPr>
        <p:spPr bwMode="auto">
          <a:xfrm>
            <a:off x="936977" y="3451578"/>
            <a:ext cx="6942667" cy="1301044"/>
          </a:xfrm>
          <a:prstGeom prst="rect">
            <a:avLst/>
          </a:prstGeom>
          <a:noFill/>
          <a:ln w="9525">
            <a:noFill/>
            <a:miter lim="800000"/>
            <a:headEnd/>
            <a:tailEnd/>
          </a:ln>
        </p:spPr>
        <p:txBody>
          <a:bodyPr/>
          <a:lstStyle/>
          <a:p>
            <a:pPr marL="342900" indent="-58738" algn="ctr">
              <a:spcBef>
                <a:spcPts val="0"/>
              </a:spcBef>
              <a:buClr>
                <a:schemeClr val="hlink"/>
              </a:buClr>
              <a:buSzPct val="110000"/>
              <a:defRPr/>
            </a:pPr>
            <a:r>
              <a:rPr lang="en-US" sz="2000" dirty="0">
                <a:cs typeface="Arial" charset="0"/>
              </a:rPr>
              <a:t>Results from a Systematic Review of Research 1996-2014  </a:t>
            </a:r>
          </a:p>
          <a:p>
            <a:pPr marL="342900" indent="-58738" algn="ctr">
              <a:spcBef>
                <a:spcPts val="0"/>
              </a:spcBef>
              <a:buClr>
                <a:schemeClr val="hlink"/>
              </a:buClr>
              <a:buSzPct val="110000"/>
              <a:defRPr/>
            </a:pPr>
            <a:r>
              <a:rPr lang="en-US" sz="2000" dirty="0">
                <a:cs typeface="Arial" charset="0"/>
              </a:rPr>
              <a:t>&amp; Implications for Policy and Program</a:t>
            </a:r>
          </a:p>
          <a:p>
            <a:pPr marL="342900" indent="-58738" algn="ctr">
              <a:spcBef>
                <a:spcPts val="0"/>
              </a:spcBef>
              <a:buClr>
                <a:schemeClr val="hlink"/>
              </a:buClr>
              <a:buSzPct val="110000"/>
              <a:defRPr/>
            </a:pPr>
            <a:r>
              <a:rPr lang="en-US" sz="2000" dirty="0">
                <a:cs typeface="Arial" charset="0"/>
              </a:rPr>
              <a:t>April 2017</a:t>
            </a:r>
            <a:r>
              <a:rPr lang="en-US" sz="2400" dirty="0">
                <a:cs typeface="Arial" charset="0"/>
              </a:rPr>
              <a:t>    </a:t>
            </a:r>
          </a:p>
          <a:p>
            <a:pPr marL="342900" indent="-58738" algn="r">
              <a:lnSpc>
                <a:spcPct val="110000"/>
              </a:lnSpc>
              <a:spcBef>
                <a:spcPct val="20000"/>
              </a:spcBef>
              <a:buClr>
                <a:schemeClr val="hlink"/>
              </a:buClr>
              <a:buSzPct val="110000"/>
              <a:defRPr/>
            </a:pPr>
            <a:endParaRPr lang="en-US" sz="2000" dirty="0"/>
          </a:p>
          <a:p>
            <a:pPr marL="342900" indent="-58738" algn="r">
              <a:lnSpc>
                <a:spcPct val="110000"/>
              </a:lnSpc>
              <a:spcBef>
                <a:spcPct val="20000"/>
              </a:spcBef>
              <a:buClr>
                <a:schemeClr val="hlink"/>
              </a:buClr>
              <a:buSzPct val="110000"/>
              <a:defRPr/>
            </a:pPr>
            <a:endParaRPr lang="en-US" sz="2000" dirty="0"/>
          </a:p>
          <a:p>
            <a:pPr>
              <a:defRPr/>
            </a:pPr>
            <a:endParaRPr lang="en-US" sz="2000" dirty="0"/>
          </a:p>
          <a:p>
            <a:pPr marL="342900" indent="-58738" algn="r">
              <a:spcBef>
                <a:spcPct val="20000"/>
              </a:spcBef>
              <a:buClr>
                <a:schemeClr val="hlink"/>
              </a:buClr>
              <a:buSzPct val="110000"/>
              <a:defRPr/>
            </a:pPr>
            <a:r>
              <a:rPr lang="en-US" sz="1800" dirty="0">
                <a:latin typeface="Tahoma" pitchFamily="34" charset="0"/>
              </a:rPr>
              <a:t> </a:t>
            </a:r>
          </a:p>
          <a:p>
            <a:pPr marL="342900" indent="-58738" algn="r">
              <a:spcBef>
                <a:spcPct val="20000"/>
              </a:spcBef>
              <a:buClr>
                <a:schemeClr val="hlink"/>
              </a:buClr>
              <a:buSzPct val="110000"/>
              <a:defRPr/>
            </a:pPr>
            <a:endParaRPr lang="en-US" sz="1000" i="1" dirty="0">
              <a:latin typeface="Tahoma" pitchFamily="34" charset="0"/>
            </a:endParaRPr>
          </a:p>
          <a:p>
            <a:pPr marL="342900" indent="-58738" algn="r">
              <a:spcBef>
                <a:spcPct val="20000"/>
              </a:spcBef>
              <a:buClr>
                <a:schemeClr val="hlink"/>
              </a:buClr>
              <a:buSzPct val="110000"/>
              <a:defRPr/>
            </a:pPr>
            <a:r>
              <a:rPr lang="en-US" sz="1900" b="0" i="1" dirty="0">
                <a:cs typeface="Arial" charset="0"/>
              </a:rPr>
              <a:t> </a:t>
            </a:r>
            <a:endParaRPr lang="en-US" sz="1800" b="0" i="1" dirty="0">
              <a:cs typeface="Arial" charset="0"/>
            </a:endParaRPr>
          </a:p>
          <a:p>
            <a:pPr marL="342900" indent="-58738" algn="just">
              <a:spcBef>
                <a:spcPct val="20000"/>
              </a:spcBef>
              <a:buClr>
                <a:schemeClr val="hlink"/>
              </a:buClr>
              <a:buSzPct val="110000"/>
              <a:defRPr/>
            </a:pPr>
            <a:r>
              <a:rPr lang="en-US" sz="1600" b="0" dirty="0">
                <a:cs typeface="Arial" charset="0"/>
              </a:rPr>
              <a:t> </a:t>
            </a:r>
          </a:p>
        </p:txBody>
      </p:sp>
      <p:sp>
        <p:nvSpPr>
          <p:cNvPr id="2" name="Title 1"/>
          <p:cNvSpPr>
            <a:spLocks noGrp="1"/>
          </p:cNvSpPr>
          <p:nvPr>
            <p:ph type="ctrTitle"/>
          </p:nvPr>
        </p:nvSpPr>
        <p:spPr>
          <a:xfrm>
            <a:off x="400851" y="1637602"/>
            <a:ext cx="8432610" cy="1592705"/>
          </a:xfrm>
        </p:spPr>
        <p:txBody>
          <a:bodyPr/>
          <a:lstStyle/>
          <a:p>
            <a:r>
              <a:rPr lang="en-US" dirty="0"/>
              <a:t>Housing as a Determinant of </a:t>
            </a:r>
            <a:br>
              <a:rPr lang="en-US" dirty="0"/>
            </a:br>
            <a:r>
              <a:rPr lang="en-US" dirty="0"/>
              <a:t>HIV Health Outcomes </a:t>
            </a:r>
          </a:p>
        </p:txBody>
      </p:sp>
      <p:sp>
        <p:nvSpPr>
          <p:cNvPr id="3" name="Subtitle 2"/>
          <p:cNvSpPr>
            <a:spLocks noGrp="1"/>
          </p:cNvSpPr>
          <p:nvPr>
            <p:ph type="subTitle" idx="1"/>
          </p:nvPr>
        </p:nvSpPr>
        <p:spPr>
          <a:xfrm>
            <a:off x="566865" y="4811889"/>
            <a:ext cx="8203060" cy="1752600"/>
          </a:xfrm>
        </p:spPr>
        <p:txBody>
          <a:bodyPr>
            <a:normAutofit fontScale="62500" lnSpcReduction="20000"/>
          </a:bodyPr>
          <a:lstStyle/>
          <a:p>
            <a:pPr marL="342900" indent="-58738">
              <a:lnSpc>
                <a:spcPct val="90000"/>
              </a:lnSpc>
              <a:buClr>
                <a:schemeClr val="hlink"/>
              </a:buClr>
              <a:buSzPct val="110000"/>
              <a:defRPr/>
            </a:pPr>
            <a:r>
              <a:rPr lang="en-US" sz="2600" dirty="0">
                <a:latin typeface="Tahoma" pitchFamily="34" charset="0"/>
              </a:rPr>
              <a:t>Angela A. Aidala, Mailman School of Public Health, Columbia University</a:t>
            </a:r>
          </a:p>
          <a:p>
            <a:pPr marL="342900" indent="-58738">
              <a:lnSpc>
                <a:spcPct val="110000"/>
              </a:lnSpc>
              <a:buClr>
                <a:schemeClr val="hlink"/>
              </a:buClr>
              <a:buSzPct val="110000"/>
              <a:defRPr/>
            </a:pPr>
            <a:r>
              <a:rPr lang="en-US" sz="2600" dirty="0">
                <a:latin typeface="Tahoma" pitchFamily="34" charset="0"/>
              </a:rPr>
              <a:t>Virginia Shubert, Housing Works</a:t>
            </a:r>
          </a:p>
          <a:p>
            <a:endParaRPr lang="en-US" sz="2800" dirty="0"/>
          </a:p>
          <a:p>
            <a:r>
              <a:rPr lang="en-US" sz="2800" dirty="0"/>
              <a:t>By the National Center for Innovation in HIV Care</a:t>
            </a:r>
          </a:p>
          <a:p>
            <a:r>
              <a:rPr lang="en-US" sz="2800" dirty="0"/>
              <a:t>Under HRSA HIV/AIDS Bureau Cooperative Agreement U69HA27176</a:t>
            </a:r>
          </a:p>
          <a:p>
            <a:pPr marL="342900" indent="-58738" algn="r">
              <a:lnSpc>
                <a:spcPct val="110000"/>
              </a:lnSpc>
              <a:buClr>
                <a:schemeClr val="hlink"/>
              </a:buClr>
              <a:buSzPct val="110000"/>
              <a:defRPr/>
            </a:pPr>
            <a:r>
              <a:rPr lang="en-US" sz="2600" dirty="0">
                <a:latin typeface="Tahoma" pitchFamily="34" charset="0"/>
              </a:rPr>
              <a:t> </a:t>
            </a:r>
            <a:endParaRPr lang="en-US" sz="2600" dirty="0"/>
          </a:p>
          <a:p>
            <a:pPr marL="342900" indent="-58738" algn="r">
              <a:lnSpc>
                <a:spcPct val="110000"/>
              </a:lnSpc>
              <a:buClr>
                <a:schemeClr val="hlink"/>
              </a:buClr>
              <a:buSzPct val="110000"/>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448105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609600" y="381000"/>
            <a:ext cx="7772400" cy="685800"/>
          </a:xfrm>
          <a:prstGeom prst="rect">
            <a:avLst/>
          </a:prstGeom>
          <a:noFill/>
          <a:ln w="9525">
            <a:noFill/>
            <a:miter lim="800000"/>
            <a:headEnd/>
            <a:tailEnd/>
          </a:ln>
        </p:spPr>
        <p:txBody>
          <a:bodyPr anchor="b"/>
          <a:lstStyle/>
          <a:p>
            <a:endParaRPr lang="en-US" sz="3200" dirty="0">
              <a:solidFill>
                <a:srgbClr val="FFC000"/>
              </a:solidFill>
              <a:latin typeface="Tahoma" pitchFamily="34" charset="0"/>
            </a:endParaRPr>
          </a:p>
        </p:txBody>
      </p:sp>
      <p:sp>
        <p:nvSpPr>
          <p:cNvPr id="3" name="Title 2"/>
          <p:cNvSpPr>
            <a:spLocks noGrp="1"/>
          </p:cNvSpPr>
          <p:nvPr>
            <p:ph type="title"/>
          </p:nvPr>
        </p:nvSpPr>
        <p:spPr>
          <a:xfrm>
            <a:off x="457200" y="274638"/>
            <a:ext cx="8229599" cy="889144"/>
          </a:xfrm>
        </p:spPr>
        <p:txBody>
          <a:bodyPr>
            <a:normAutofit/>
          </a:bodyPr>
          <a:lstStyle/>
          <a:p>
            <a:r>
              <a:rPr lang="en-US" dirty="0"/>
              <a:t>Selection Criteria</a:t>
            </a:r>
          </a:p>
        </p:txBody>
      </p:sp>
      <p:sp>
        <p:nvSpPr>
          <p:cNvPr id="4" name="Content Placeholder 3"/>
          <p:cNvSpPr>
            <a:spLocks noGrp="1"/>
          </p:cNvSpPr>
          <p:nvPr>
            <p:ph idx="1"/>
          </p:nvPr>
        </p:nvSpPr>
        <p:spPr>
          <a:xfrm>
            <a:off x="380999" y="1377604"/>
            <a:ext cx="8569037" cy="4525963"/>
          </a:xfrm>
        </p:spPr>
        <p:txBody>
          <a:bodyPr>
            <a:normAutofit/>
          </a:bodyPr>
          <a:lstStyle/>
          <a:p>
            <a:r>
              <a:rPr lang="en-US" dirty="0"/>
              <a:t> </a:t>
            </a:r>
            <a:r>
              <a:rPr lang="en-US" sz="2700" dirty="0"/>
              <a:t>Sample must include people living with HIV/AIDS </a:t>
            </a:r>
          </a:p>
          <a:p>
            <a:pPr lvl="1"/>
            <a:r>
              <a:rPr lang="en-US" sz="2600" dirty="0"/>
              <a:t>will do separate review with people at-risk for HIV/AIDS</a:t>
            </a:r>
          </a:p>
          <a:p>
            <a:pPr>
              <a:spcBef>
                <a:spcPts val="1200"/>
              </a:spcBef>
            </a:pPr>
            <a:r>
              <a:rPr lang="en-US" dirty="0"/>
              <a:t>  </a:t>
            </a:r>
            <a:r>
              <a:rPr lang="en-US" sz="2700" dirty="0"/>
              <a:t>Studies with analysis of empirical data with at least: </a:t>
            </a:r>
          </a:p>
          <a:p>
            <a:pPr lvl="1"/>
            <a:r>
              <a:rPr lang="en-US" sz="2400" dirty="0"/>
              <a:t>one measure of housing status as an independent variable  </a:t>
            </a:r>
          </a:p>
          <a:p>
            <a:pPr lvl="1"/>
            <a:r>
              <a:rPr lang="en-US" sz="2400" dirty="0"/>
              <a:t>at least one quantitative health outcome as a dependent variable </a:t>
            </a:r>
          </a:p>
          <a:p>
            <a:pPr>
              <a:spcBef>
                <a:spcPts val="1200"/>
              </a:spcBef>
            </a:pPr>
            <a:r>
              <a:rPr lang="en-US" sz="2500" dirty="0"/>
              <a:t>Conducted in high resource country</a:t>
            </a:r>
          </a:p>
          <a:p>
            <a:pPr lvl="1"/>
            <a:r>
              <a:rPr lang="en-US" sz="2400" dirty="0"/>
              <a:t>U.S. Canada, Europe, etc.</a:t>
            </a:r>
          </a:p>
        </p:txBody>
      </p:sp>
    </p:spTree>
    <p:extLst>
      <p:ext uri="{BB962C8B-B14F-4D97-AF65-F5344CB8AC3E}">
        <p14:creationId xmlns:p14="http://schemas.microsoft.com/office/powerpoint/2010/main" val="118331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599" cy="778307"/>
          </a:xfrm>
        </p:spPr>
        <p:txBody>
          <a:bodyPr/>
          <a:lstStyle/>
          <a:p>
            <a:r>
              <a:rPr lang="en-US" dirty="0"/>
              <a:t>Definitions</a:t>
            </a:r>
          </a:p>
        </p:txBody>
      </p:sp>
      <p:sp>
        <p:nvSpPr>
          <p:cNvPr id="4" name="Content Placeholder 3"/>
          <p:cNvSpPr>
            <a:spLocks noGrp="1"/>
          </p:cNvSpPr>
          <p:nvPr>
            <p:ph idx="1"/>
          </p:nvPr>
        </p:nvSpPr>
        <p:spPr>
          <a:xfrm>
            <a:off x="457199" y="1274618"/>
            <a:ext cx="8465128" cy="4851545"/>
          </a:xfrm>
        </p:spPr>
        <p:txBody>
          <a:bodyPr>
            <a:normAutofit/>
          </a:bodyPr>
          <a:lstStyle/>
          <a:p>
            <a:r>
              <a:rPr lang="en-US" sz="2700" b="1" dirty="0">
                <a:solidFill>
                  <a:srgbClr val="002060"/>
                </a:solidFill>
              </a:rPr>
              <a:t>Housing status</a:t>
            </a:r>
            <a:r>
              <a:rPr lang="en-US" sz="2500" dirty="0"/>
              <a:t>: any measure of homelessness, marginal housing, housing instability, or quality of housing </a:t>
            </a:r>
          </a:p>
          <a:p>
            <a:pPr>
              <a:spcBef>
                <a:spcPts val="1800"/>
              </a:spcBef>
            </a:pPr>
            <a:r>
              <a:rPr lang="en-US" sz="2700" b="1" dirty="0">
                <a:solidFill>
                  <a:srgbClr val="002060"/>
                </a:solidFill>
              </a:rPr>
              <a:t>Health-related outcomes:</a:t>
            </a:r>
          </a:p>
          <a:p>
            <a:pPr lvl="1">
              <a:lnSpc>
                <a:spcPct val="90000"/>
              </a:lnSpc>
              <a:spcAft>
                <a:spcPts val="600"/>
              </a:spcAft>
            </a:pPr>
            <a:r>
              <a:rPr lang="en-US" sz="2500" dirty="0"/>
              <a:t>HIV medical care (e.g. access to treatment and care, service utilization, adherence to treatment) </a:t>
            </a:r>
          </a:p>
          <a:p>
            <a:pPr lvl="1">
              <a:lnSpc>
                <a:spcPct val="90000"/>
              </a:lnSpc>
              <a:spcAft>
                <a:spcPts val="600"/>
              </a:spcAft>
            </a:pPr>
            <a:r>
              <a:rPr lang="en-US" sz="2500" dirty="0"/>
              <a:t>Clinical health outcomes (e.g. CD4 count, viral load, mortality)</a:t>
            </a:r>
          </a:p>
          <a:p>
            <a:pPr lvl="1">
              <a:lnSpc>
                <a:spcPct val="90000"/>
              </a:lnSpc>
              <a:spcAft>
                <a:spcPts val="600"/>
              </a:spcAft>
            </a:pPr>
            <a:r>
              <a:rPr lang="en-US" sz="2500" dirty="0"/>
              <a:t>Other health outcomes (e.g.  co-morbidities, mental         health, physical health functioning, quality of life) </a:t>
            </a:r>
          </a:p>
          <a:p>
            <a:pPr lvl="1">
              <a:lnSpc>
                <a:spcPct val="90000"/>
              </a:lnSpc>
              <a:spcAft>
                <a:spcPts val="600"/>
              </a:spcAft>
            </a:pPr>
            <a:r>
              <a:rPr lang="en-US" sz="2500" dirty="0"/>
              <a:t>HIV drug and sex risk-behaviors</a:t>
            </a:r>
          </a:p>
          <a:p>
            <a:pPr marL="0" indent="0">
              <a:buNone/>
            </a:pPr>
            <a:endParaRPr lang="en-US" dirty="0"/>
          </a:p>
        </p:txBody>
      </p:sp>
    </p:spTree>
    <p:extLst>
      <p:ext uri="{BB962C8B-B14F-4D97-AF65-F5344CB8AC3E}">
        <p14:creationId xmlns:p14="http://schemas.microsoft.com/office/powerpoint/2010/main" val="1628699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685800" y="228600"/>
            <a:ext cx="7772400" cy="685800"/>
          </a:xfrm>
          <a:prstGeom prst="rect">
            <a:avLst/>
          </a:prstGeom>
          <a:noFill/>
          <a:ln w="9525">
            <a:noFill/>
            <a:miter lim="800000"/>
            <a:headEnd/>
            <a:tailEnd/>
          </a:ln>
        </p:spPr>
        <p:txBody>
          <a:bodyPr anchor="b"/>
          <a:lstStyle/>
          <a:p>
            <a:endParaRPr lang="en-US" sz="3200" dirty="0">
              <a:solidFill>
                <a:srgbClr val="FFC000"/>
              </a:solidFill>
              <a:latin typeface="Tahoma" pitchFamily="34" charset="0"/>
            </a:endParaRPr>
          </a:p>
        </p:txBody>
      </p:sp>
      <p:sp>
        <p:nvSpPr>
          <p:cNvPr id="5" name="Rounded Rectangle 4"/>
          <p:cNvSpPr/>
          <p:nvPr/>
        </p:nvSpPr>
        <p:spPr bwMode="auto">
          <a:xfrm>
            <a:off x="426720" y="1143000"/>
            <a:ext cx="1600200" cy="1371600"/>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100" b="1" dirty="0">
                <a:latin typeface="Arial" panose="020B0604020202020204" pitchFamily="34" charset="0"/>
                <a:cs typeface="Arial" panose="020B0604020202020204" pitchFamily="34" charset="0"/>
              </a:rPr>
              <a:t>Databases/</a:t>
            </a:r>
          </a:p>
          <a:p>
            <a:pPr marL="0" marR="0" indent="0" algn="ctr" defTabSz="914400" rtl="0" eaLnBrk="1" fontAlgn="base" latinLnBrk="0" hangingPunct="1">
              <a:lnSpc>
                <a:spcPct val="100000"/>
              </a:lnSpc>
              <a:spcBef>
                <a:spcPct val="0"/>
              </a:spcBef>
              <a:spcAft>
                <a:spcPct val="0"/>
              </a:spcAft>
              <a:buClrTx/>
              <a:buSzTx/>
              <a:buFontTx/>
              <a:buNone/>
              <a:tabLst/>
            </a:pPr>
            <a:r>
              <a:rPr lang="en-US" sz="2100" b="1" dirty="0">
                <a:latin typeface="Arial" panose="020B0604020202020204" pitchFamily="34" charset="0"/>
                <a:cs typeface="Arial" panose="020B0604020202020204" pitchFamily="34" charset="0"/>
              </a:rPr>
              <a:t>e</a:t>
            </a:r>
            <a:r>
              <a:rPr kumimoji="0" lang="en-US" sz="2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xperts</a:t>
            </a:r>
          </a:p>
          <a:p>
            <a:pPr marL="0" marR="0" indent="0" algn="ctr" defTabSz="914400" rtl="0" eaLnBrk="1" fontAlgn="base" latinLnBrk="0" hangingPunct="1">
              <a:lnSpc>
                <a:spcPct val="100000"/>
              </a:lnSpc>
              <a:spcBef>
                <a:spcPct val="0"/>
              </a:spcBef>
              <a:spcAft>
                <a:spcPct val="0"/>
              </a:spcAft>
              <a:buClrTx/>
              <a:buSzTx/>
              <a:buFontTx/>
              <a:buNone/>
              <a:tabLst/>
            </a:pPr>
            <a:r>
              <a:rPr lang="en-US" sz="2100" dirty="0"/>
              <a:t>N=5548</a:t>
            </a:r>
            <a:endParaRPr kumimoji="0" lang="en-US" sz="2100" b="1" i="0" u="none" strike="noStrike" cap="none" normalizeH="0" baseline="0" dirty="0">
              <a:ln>
                <a:noFill/>
              </a:ln>
              <a:solidFill>
                <a:schemeClr val="tx1"/>
              </a:solidFill>
              <a:effectLst/>
              <a:latin typeface="Arial" charset="0"/>
            </a:endParaRPr>
          </a:p>
        </p:txBody>
      </p:sp>
      <p:sp>
        <p:nvSpPr>
          <p:cNvPr id="6" name="Rounded Rectangle 5"/>
          <p:cNvSpPr/>
          <p:nvPr/>
        </p:nvSpPr>
        <p:spPr bwMode="auto">
          <a:xfrm>
            <a:off x="2636520" y="1143000"/>
            <a:ext cx="1676400" cy="1371600"/>
          </a:xfrm>
          <a:prstGeom prst="roundRect">
            <a:avLst/>
          </a:prstGeom>
          <a:solidFill>
            <a:srgbClr val="92D050"/>
          </a:solidFill>
          <a:ln w="9525" cap="flat" cmpd="sng" algn="ctr">
            <a:noFill/>
            <a:prstDash val="solid"/>
            <a:round/>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Arial" charset="0"/>
              </a:rPr>
              <a:t>References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Arial" charset="0"/>
              </a:rPr>
              <a:t>Screened</a:t>
            </a:r>
          </a:p>
          <a:p>
            <a:pPr marL="0" marR="0" indent="0" algn="ctr" defTabSz="914400" rtl="0" eaLnBrk="1" fontAlgn="base" latinLnBrk="0" hangingPunct="1">
              <a:lnSpc>
                <a:spcPct val="100000"/>
              </a:lnSpc>
              <a:spcBef>
                <a:spcPct val="0"/>
              </a:spcBef>
              <a:spcAft>
                <a:spcPct val="0"/>
              </a:spcAft>
              <a:buClrTx/>
              <a:buSzTx/>
              <a:buFontTx/>
              <a:buNone/>
              <a:tabLst/>
            </a:pPr>
            <a:r>
              <a:rPr lang="en-US" sz="2100" dirty="0"/>
              <a:t>N=5289</a:t>
            </a:r>
            <a:endParaRPr kumimoji="0" lang="en-US" sz="2100" b="1" i="0" u="none" strike="noStrike" cap="none" normalizeH="0" baseline="0" dirty="0">
              <a:ln>
                <a:noFill/>
              </a:ln>
              <a:solidFill>
                <a:schemeClr val="tx1"/>
              </a:solidFill>
              <a:effectLst/>
              <a:latin typeface="Arial" charset="0"/>
            </a:endParaRPr>
          </a:p>
        </p:txBody>
      </p:sp>
      <p:sp>
        <p:nvSpPr>
          <p:cNvPr id="7" name="Rounded Rectangle 6"/>
          <p:cNvSpPr/>
          <p:nvPr/>
        </p:nvSpPr>
        <p:spPr bwMode="auto">
          <a:xfrm>
            <a:off x="4846320" y="1143000"/>
            <a:ext cx="1600200" cy="1371600"/>
          </a:xfrm>
          <a:prstGeom prst="roundRect">
            <a:avLst/>
          </a:prstGeom>
          <a:solidFill>
            <a:srgbClr val="92D050"/>
          </a:solidFill>
          <a:ln w="9525" cap="flat" cmpd="sng" algn="ctr">
            <a:noFill/>
            <a:prstDash val="solid"/>
            <a:round/>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Arial" charset="0"/>
              </a:rPr>
              <a:t>Full-text</a:t>
            </a:r>
            <a:r>
              <a:rPr kumimoji="0" lang="en-US" sz="2100" b="1" i="0" u="none" strike="noStrike" cap="none" normalizeH="0" dirty="0">
                <a:ln>
                  <a:noFill/>
                </a:ln>
                <a:solidFill>
                  <a:schemeClr val="tx1"/>
                </a:solidFill>
                <a:effectLst/>
                <a:latin typeface="Arial" charset="0"/>
              </a:rPr>
              <a:t> articles</a:t>
            </a:r>
          </a:p>
          <a:p>
            <a:pPr marL="0" marR="0" indent="0" algn="ctr" defTabSz="914400" rtl="0" eaLnBrk="1" fontAlgn="base" latinLnBrk="0" hangingPunct="1">
              <a:lnSpc>
                <a:spcPct val="100000"/>
              </a:lnSpc>
              <a:spcBef>
                <a:spcPct val="0"/>
              </a:spcBef>
              <a:spcAft>
                <a:spcPct val="0"/>
              </a:spcAft>
              <a:buClrTx/>
              <a:buSzTx/>
              <a:buFontTx/>
              <a:buNone/>
              <a:tabLst/>
            </a:pPr>
            <a:r>
              <a:rPr lang="en-US" sz="2100" baseline="0" dirty="0"/>
              <a:t>N=1273</a:t>
            </a:r>
            <a:endParaRPr kumimoji="0" lang="en-US" sz="2100" b="1" i="0" u="none" strike="noStrike" cap="none" normalizeH="0" baseline="0" dirty="0">
              <a:ln>
                <a:noFill/>
              </a:ln>
              <a:solidFill>
                <a:schemeClr val="tx1"/>
              </a:solidFill>
              <a:effectLst/>
              <a:latin typeface="Arial" charset="0"/>
            </a:endParaRPr>
          </a:p>
        </p:txBody>
      </p:sp>
      <p:sp>
        <p:nvSpPr>
          <p:cNvPr id="8" name="Rounded Rectangle 7"/>
          <p:cNvSpPr/>
          <p:nvPr/>
        </p:nvSpPr>
        <p:spPr bwMode="auto">
          <a:xfrm>
            <a:off x="7132320" y="1143000"/>
            <a:ext cx="1600200" cy="1371600"/>
          </a:xfrm>
          <a:prstGeom prst="roundRect">
            <a:avLst/>
          </a:prstGeom>
          <a:solidFill>
            <a:srgbClr val="92D050"/>
          </a:solidFill>
          <a:ln w="9525" cap="flat" cmpd="sng" algn="ctr">
            <a:noFill/>
            <a:prstDash val="solid"/>
            <a:round/>
            <a:headEnd type="none" w="med" len="med"/>
            <a:tailEnd type="none" w="med" len="med"/>
          </a:ln>
          <a:effectLst/>
        </p:spPr>
        <p:txBody>
          <a:bodyPr vert="horz" wrap="square" lIns="27432" tIns="45720" rIns="27432"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Arial" charset="0"/>
              </a:rPr>
              <a:t>Articles Reviewed N=152</a:t>
            </a:r>
          </a:p>
        </p:txBody>
      </p:sp>
      <p:sp>
        <p:nvSpPr>
          <p:cNvPr id="9" name="Rounded Rectangle 8"/>
          <p:cNvSpPr/>
          <p:nvPr/>
        </p:nvSpPr>
        <p:spPr bwMode="auto">
          <a:xfrm>
            <a:off x="1493520" y="3124200"/>
            <a:ext cx="1524000" cy="1066800"/>
          </a:xfrm>
          <a:prstGeom prst="roundRect">
            <a:avLst/>
          </a:prstGeom>
          <a:solidFill>
            <a:srgbClr val="FF5050"/>
          </a:solidFill>
          <a:ln w="9525" cap="flat" cmpd="sng" algn="ctr">
            <a:noFill/>
            <a:prstDash val="solid"/>
            <a:round/>
            <a:headEnd type="none" w="med" len="med"/>
            <a:tailEnd type="none" w="med" len="med"/>
          </a:ln>
          <a:effectLst/>
        </p:spPr>
        <p:txBody>
          <a:bodyPr vert="horz" wrap="square" lIns="45720" tIns="45720" rIns="27432"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900" dirty="0"/>
              <a:t>Duplicates excluded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Arial" charset="0"/>
              </a:rPr>
              <a:t>N=252</a:t>
            </a:r>
          </a:p>
        </p:txBody>
      </p:sp>
      <p:sp>
        <p:nvSpPr>
          <p:cNvPr id="11" name="Rounded Rectangle 10"/>
          <p:cNvSpPr/>
          <p:nvPr/>
        </p:nvSpPr>
        <p:spPr bwMode="auto">
          <a:xfrm>
            <a:off x="3703320" y="3124200"/>
            <a:ext cx="1524000" cy="1066800"/>
          </a:xfrm>
          <a:prstGeom prst="roundRect">
            <a:avLst/>
          </a:prstGeom>
          <a:solidFill>
            <a:srgbClr val="FF5050"/>
          </a:solidFill>
          <a:ln w="9525" cap="flat" cmpd="sng" algn="ctr">
            <a:noFill/>
            <a:prstDash val="solid"/>
            <a:round/>
            <a:headEnd type="none" w="med" len="med"/>
            <a:tailEnd type="none" w="med" len="med"/>
          </a:ln>
          <a:effectLst/>
        </p:spPr>
        <p:txBody>
          <a:bodyPr vert="horz" wrap="square" lIns="45720" tIns="45720" rIns="27432"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900" dirty="0"/>
              <a:t>Not  meet criteria</a:t>
            </a:r>
          </a:p>
          <a:p>
            <a:pPr marL="0" marR="0" indent="0" algn="ctr" defTabSz="914400" rtl="0" eaLnBrk="1" fontAlgn="base" latinLnBrk="0" hangingPunct="1">
              <a:lnSpc>
                <a:spcPct val="100000"/>
              </a:lnSpc>
              <a:spcBef>
                <a:spcPct val="0"/>
              </a:spcBef>
              <a:spcAft>
                <a:spcPct val="0"/>
              </a:spcAft>
              <a:buClrTx/>
              <a:buSzTx/>
              <a:buFontTx/>
              <a:buNone/>
              <a:tabLst/>
            </a:pPr>
            <a:r>
              <a:rPr lang="en-US" sz="1900" dirty="0"/>
              <a:t>N=4016 </a:t>
            </a:r>
            <a:endParaRPr kumimoji="0" lang="en-US" sz="1900" b="1" i="0" u="none" strike="noStrike" cap="none" normalizeH="0" baseline="0" dirty="0">
              <a:ln>
                <a:noFill/>
              </a:ln>
              <a:solidFill>
                <a:schemeClr val="tx1"/>
              </a:solidFill>
              <a:effectLst/>
              <a:latin typeface="Arial" charset="0"/>
            </a:endParaRPr>
          </a:p>
        </p:txBody>
      </p:sp>
      <p:cxnSp>
        <p:nvCxnSpPr>
          <p:cNvPr id="14" name="Straight Arrow Connector 13"/>
          <p:cNvCxnSpPr>
            <a:stCxn id="5" idx="3"/>
            <a:endCxn id="6" idx="1"/>
          </p:cNvCxnSpPr>
          <p:nvPr/>
        </p:nvCxnSpPr>
        <p:spPr bwMode="auto">
          <a:xfrm>
            <a:off x="2026920" y="1828800"/>
            <a:ext cx="609600" cy="0"/>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4236720" y="1828800"/>
            <a:ext cx="609600" cy="0"/>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6446520" y="1828800"/>
            <a:ext cx="609600" cy="0"/>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cxnSp>
        <p:nvCxnSpPr>
          <p:cNvPr id="18" name="Straight Arrow Connector 17"/>
          <p:cNvCxnSpPr/>
          <p:nvPr/>
        </p:nvCxnSpPr>
        <p:spPr bwMode="auto">
          <a:xfrm>
            <a:off x="2331720" y="2209800"/>
            <a:ext cx="0" cy="9144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a:off x="4465320" y="2209800"/>
            <a:ext cx="0" cy="9144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20" name="Straight Arrow Connector 19"/>
          <p:cNvCxnSpPr/>
          <p:nvPr/>
        </p:nvCxnSpPr>
        <p:spPr bwMode="auto">
          <a:xfrm>
            <a:off x="6675120" y="2209800"/>
            <a:ext cx="0" cy="9144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2" name="Rounded Rectangle 21"/>
          <p:cNvSpPr/>
          <p:nvPr/>
        </p:nvSpPr>
        <p:spPr bwMode="auto">
          <a:xfrm>
            <a:off x="5913120" y="3124200"/>
            <a:ext cx="1524000" cy="1066800"/>
          </a:xfrm>
          <a:prstGeom prst="roundRect">
            <a:avLst/>
          </a:prstGeom>
          <a:solidFill>
            <a:srgbClr val="FF5050"/>
          </a:solidFill>
          <a:ln w="9525" cap="flat" cmpd="sng" algn="ctr">
            <a:noFill/>
            <a:prstDash val="solid"/>
            <a:round/>
            <a:headEnd type="none" w="med" len="med"/>
            <a:tailEnd type="none" w="med" len="med"/>
          </a:ln>
          <a:effectLst/>
        </p:spPr>
        <p:txBody>
          <a:bodyPr vert="horz" wrap="square" lIns="45720" tIns="45720" rIns="27432"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900" dirty="0"/>
              <a:t>Not  meet criteria</a:t>
            </a:r>
          </a:p>
          <a:p>
            <a:pPr marL="0" marR="0" indent="0" algn="ctr" defTabSz="914400" rtl="0" eaLnBrk="1" fontAlgn="base" latinLnBrk="0" hangingPunct="1">
              <a:lnSpc>
                <a:spcPct val="100000"/>
              </a:lnSpc>
              <a:spcBef>
                <a:spcPct val="0"/>
              </a:spcBef>
              <a:spcAft>
                <a:spcPct val="0"/>
              </a:spcAft>
              <a:buClrTx/>
              <a:buSzTx/>
              <a:buFontTx/>
              <a:buNone/>
              <a:tabLst/>
            </a:pPr>
            <a:r>
              <a:rPr lang="en-US" sz="1900" dirty="0"/>
              <a:t>N=1121</a:t>
            </a:r>
            <a:endParaRPr kumimoji="0" lang="en-US" sz="1900" b="1"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normAutofit fontScale="90000"/>
          </a:bodyPr>
          <a:lstStyle/>
          <a:p>
            <a:r>
              <a:rPr lang="en-US" sz="4400" dirty="0"/>
              <a:t>Flow chart for included articles</a:t>
            </a:r>
            <a:br>
              <a:rPr lang="en-US" dirty="0"/>
            </a:br>
            <a:endParaRPr lang="en-US" dirty="0"/>
          </a:p>
        </p:txBody>
      </p:sp>
      <p:sp>
        <p:nvSpPr>
          <p:cNvPr id="3" name="Content Placeholder 2"/>
          <p:cNvSpPr>
            <a:spLocks noGrp="1"/>
          </p:cNvSpPr>
          <p:nvPr>
            <p:ph idx="1"/>
          </p:nvPr>
        </p:nvSpPr>
        <p:spPr>
          <a:xfrm>
            <a:off x="508000" y="4551680"/>
            <a:ext cx="8351520" cy="1473200"/>
          </a:xfrm>
        </p:spPr>
        <p:txBody>
          <a:bodyPr>
            <a:normAutofit/>
          </a:bodyPr>
          <a:lstStyle/>
          <a:p>
            <a:r>
              <a:rPr lang="en-US" sz="2900" dirty="0"/>
              <a:t> F</a:t>
            </a:r>
            <a:r>
              <a:rPr lang="en-US" sz="2500" dirty="0"/>
              <a:t>rom 5289 studies screened, 152 meet review criteria</a:t>
            </a:r>
          </a:p>
          <a:p>
            <a:r>
              <a:rPr lang="en-US" sz="2500" dirty="0"/>
              <a:t> 112 in USA, 27 in Canada, 12 in Europe, 1 S Korea </a:t>
            </a:r>
          </a:p>
          <a:p>
            <a:r>
              <a:rPr lang="en-US" sz="2500" dirty="0"/>
              <a:t> Represents 139,757 HIV positive study participants</a:t>
            </a:r>
          </a:p>
          <a:p>
            <a:endParaRPr lang="en-US" dirty="0"/>
          </a:p>
        </p:txBody>
      </p:sp>
    </p:spTree>
    <p:extLst>
      <p:ext uri="{BB962C8B-B14F-4D97-AF65-F5344CB8AC3E}">
        <p14:creationId xmlns:p14="http://schemas.microsoft.com/office/powerpoint/2010/main" val="2182466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81598"/>
            <a:ext cx="8229599" cy="805093"/>
          </a:xfrm>
        </p:spPr>
        <p:txBody>
          <a:bodyPr>
            <a:normAutofit/>
          </a:bodyPr>
          <a:lstStyle/>
          <a:p>
            <a:r>
              <a:rPr lang="en-US" dirty="0"/>
              <a:t>Reviewing and Quality Appraisal</a:t>
            </a:r>
          </a:p>
        </p:txBody>
      </p:sp>
      <p:sp>
        <p:nvSpPr>
          <p:cNvPr id="3" name="Content Placeholder 2"/>
          <p:cNvSpPr>
            <a:spLocks noGrp="1"/>
          </p:cNvSpPr>
          <p:nvPr>
            <p:ph idx="1"/>
          </p:nvPr>
        </p:nvSpPr>
        <p:spPr>
          <a:xfrm>
            <a:off x="329739" y="1021542"/>
            <a:ext cx="8514080" cy="5116022"/>
          </a:xfrm>
        </p:spPr>
        <p:txBody>
          <a:bodyPr>
            <a:noAutofit/>
          </a:bodyPr>
          <a:lstStyle/>
          <a:p>
            <a:pPr>
              <a:lnSpc>
                <a:spcPct val="90000"/>
              </a:lnSpc>
              <a:spcBef>
                <a:spcPts val="600"/>
              </a:spcBef>
              <a:spcAft>
                <a:spcPts val="600"/>
              </a:spcAft>
            </a:pPr>
            <a:r>
              <a:rPr lang="en-US" sz="2500" dirty="0"/>
              <a:t>Two independent reviewers determined eligibility,  two assessed methodological quality of  each article </a:t>
            </a:r>
          </a:p>
          <a:p>
            <a:pPr>
              <a:lnSpc>
                <a:spcPct val="90000"/>
              </a:lnSpc>
              <a:spcBef>
                <a:spcPts val="600"/>
              </a:spcBef>
              <a:spcAft>
                <a:spcPts val="400"/>
              </a:spcAft>
            </a:pPr>
            <a:r>
              <a:rPr lang="en-US" sz="2500" dirty="0"/>
              <a:t>Considered appropriate methods for measuring exposure, outcomes, and methods to control confounding</a:t>
            </a:r>
          </a:p>
          <a:p>
            <a:pPr marL="568325" lvl="1" indent="-222250">
              <a:lnSpc>
                <a:spcPct val="85000"/>
              </a:lnSpc>
              <a:spcBef>
                <a:spcPts val="600"/>
              </a:spcBef>
            </a:pPr>
            <a:r>
              <a:rPr lang="en-US" sz="2400" u="sng" dirty="0"/>
              <a:t>exposure</a:t>
            </a:r>
            <a:r>
              <a:rPr lang="en-US" sz="2400" dirty="0"/>
              <a:t> (i.e. housing)  good =clear and replicable definition of housing status including time </a:t>
            </a:r>
            <a:r>
              <a:rPr lang="en-US" sz="2400" dirty="0" err="1"/>
              <a:t>specifier</a:t>
            </a:r>
            <a:endParaRPr lang="en-US" sz="2400" dirty="0"/>
          </a:p>
          <a:p>
            <a:pPr marL="568325" lvl="1" indent="-222250">
              <a:lnSpc>
                <a:spcPct val="85000"/>
              </a:lnSpc>
              <a:spcBef>
                <a:spcPts val="600"/>
              </a:spcBef>
            </a:pPr>
            <a:r>
              <a:rPr lang="en-US" sz="2400" u="sng" dirty="0"/>
              <a:t>outcome measures </a:t>
            </a:r>
            <a:r>
              <a:rPr lang="en-US" sz="2400" dirty="0"/>
              <a:t>(i.e. HIV care, viral load, etc.) good= objective measure based on clinical assessment or validated self-report measure</a:t>
            </a:r>
          </a:p>
          <a:p>
            <a:pPr marL="568325" lvl="1" indent="-222250">
              <a:lnSpc>
                <a:spcPct val="85000"/>
              </a:lnSpc>
              <a:spcBef>
                <a:spcPts val="600"/>
              </a:spcBef>
            </a:pPr>
            <a:r>
              <a:rPr lang="en-US" sz="2400" u="sng" dirty="0"/>
              <a:t>controls for confounding</a:t>
            </a:r>
            <a:r>
              <a:rPr lang="en-US" sz="2400" dirty="0"/>
              <a:t>  good= appropriate analytic methods to control for other variables known to be associated with outcome including at least one SES indicator (e.g. poverty, type  insurance) and one behavioral health indicator (substance use, mental health symptoms)</a:t>
            </a:r>
          </a:p>
          <a:p>
            <a:pPr marL="0" indent="0">
              <a:lnSpc>
                <a:spcPct val="90000"/>
              </a:lnSpc>
              <a:spcBef>
                <a:spcPts val="600"/>
              </a:spcBef>
              <a:buNone/>
            </a:pPr>
            <a:endParaRPr lang="en-US" dirty="0"/>
          </a:p>
        </p:txBody>
      </p:sp>
    </p:spTree>
    <p:extLst>
      <p:ext uri="{BB962C8B-B14F-4D97-AF65-F5344CB8AC3E}">
        <p14:creationId xmlns:p14="http://schemas.microsoft.com/office/powerpoint/2010/main" val="1299449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3048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300" b="1">
                <a:solidFill>
                  <a:schemeClr val="tx1"/>
                </a:solidFill>
                <a:latin typeface="Arial" panose="020B0604020202020204" pitchFamily="34" charset="0"/>
              </a:defRPr>
            </a:lvl1pPr>
            <a:lvl2pPr marL="742950" indent="-285750" eaLnBrk="0" hangingPunct="0">
              <a:defRPr sz="2300" b="1">
                <a:solidFill>
                  <a:schemeClr val="tx1"/>
                </a:solidFill>
                <a:latin typeface="Arial" panose="020B0604020202020204" pitchFamily="34" charset="0"/>
              </a:defRPr>
            </a:lvl2pPr>
            <a:lvl3pPr marL="1143000" indent="-228600" eaLnBrk="0" hangingPunct="0">
              <a:defRPr sz="2300" b="1">
                <a:solidFill>
                  <a:schemeClr val="tx1"/>
                </a:solidFill>
                <a:latin typeface="Arial" panose="020B0604020202020204" pitchFamily="34" charset="0"/>
              </a:defRPr>
            </a:lvl3pPr>
            <a:lvl4pPr marL="1600200" indent="-228600" eaLnBrk="0" hangingPunct="0">
              <a:defRPr sz="2300" b="1">
                <a:solidFill>
                  <a:schemeClr val="tx1"/>
                </a:solidFill>
                <a:latin typeface="Arial" panose="020B0604020202020204" pitchFamily="34" charset="0"/>
              </a:defRPr>
            </a:lvl4pPr>
            <a:lvl5pPr marL="2057400" indent="-228600" eaLnBrk="0" hangingPunct="0">
              <a:defRPr sz="2300" b="1">
                <a:solidFill>
                  <a:schemeClr val="tx1"/>
                </a:solidFill>
                <a:latin typeface="Arial" panose="020B0604020202020204" pitchFamily="34" charset="0"/>
              </a:defRPr>
            </a:lvl5pPr>
            <a:lvl6pPr marL="2514600" indent="-228600" eaLnBrk="0" fontAlgn="base" hangingPunct="0">
              <a:spcBef>
                <a:spcPct val="0"/>
              </a:spcBef>
              <a:spcAft>
                <a:spcPct val="0"/>
              </a:spcAft>
              <a:defRPr sz="2300" b="1">
                <a:solidFill>
                  <a:schemeClr val="tx1"/>
                </a:solidFill>
                <a:latin typeface="Arial" panose="020B0604020202020204" pitchFamily="34" charset="0"/>
              </a:defRPr>
            </a:lvl6pPr>
            <a:lvl7pPr marL="2971800" indent="-228600" eaLnBrk="0" fontAlgn="base" hangingPunct="0">
              <a:spcBef>
                <a:spcPct val="0"/>
              </a:spcBef>
              <a:spcAft>
                <a:spcPct val="0"/>
              </a:spcAft>
              <a:defRPr sz="2300" b="1">
                <a:solidFill>
                  <a:schemeClr val="tx1"/>
                </a:solidFill>
                <a:latin typeface="Arial" panose="020B0604020202020204" pitchFamily="34" charset="0"/>
              </a:defRPr>
            </a:lvl7pPr>
            <a:lvl8pPr marL="3429000" indent="-228600" eaLnBrk="0" fontAlgn="base" hangingPunct="0">
              <a:spcBef>
                <a:spcPct val="0"/>
              </a:spcBef>
              <a:spcAft>
                <a:spcPct val="0"/>
              </a:spcAft>
              <a:defRPr sz="2300" b="1">
                <a:solidFill>
                  <a:schemeClr val="tx1"/>
                </a:solidFill>
                <a:latin typeface="Arial" panose="020B0604020202020204" pitchFamily="34" charset="0"/>
              </a:defRPr>
            </a:lvl8pPr>
            <a:lvl9pPr marL="3886200" indent="-228600" eaLnBrk="0" fontAlgn="base" hangingPunct="0">
              <a:spcBef>
                <a:spcPct val="0"/>
              </a:spcBef>
              <a:spcAft>
                <a:spcPct val="0"/>
              </a:spcAft>
              <a:defRPr sz="2300" b="1">
                <a:solidFill>
                  <a:schemeClr val="tx1"/>
                </a:solidFill>
                <a:latin typeface="Arial" panose="020B0604020202020204" pitchFamily="34" charset="0"/>
              </a:defRPr>
            </a:lvl9pPr>
          </a:lstStyle>
          <a:p>
            <a:pPr eaLnBrk="1" hangingPunct="1"/>
            <a:endParaRPr lang="en-US" altLang="en-US" sz="3200" dirty="0">
              <a:solidFill>
                <a:srgbClr val="FFC000"/>
              </a:solidFill>
              <a:latin typeface="Tahoma" panose="020B0604030504040204" pitchFamily="34" charset="0"/>
            </a:endParaRPr>
          </a:p>
        </p:txBody>
      </p:sp>
      <p:sp>
        <p:nvSpPr>
          <p:cNvPr id="3" name="Text Box 3"/>
          <p:cNvSpPr txBox="1">
            <a:spLocks noChangeArrowheads="1"/>
          </p:cNvSpPr>
          <p:nvPr/>
        </p:nvSpPr>
        <p:spPr bwMode="auto">
          <a:xfrm>
            <a:off x="762000" y="1524000"/>
            <a:ext cx="3429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300" b="1">
                <a:solidFill>
                  <a:schemeClr val="tx1"/>
                </a:solidFill>
                <a:latin typeface="Arial" panose="020B0604020202020204" pitchFamily="34" charset="0"/>
              </a:defRPr>
            </a:lvl1pPr>
            <a:lvl2pPr marL="742950" indent="-285750" eaLnBrk="0" hangingPunct="0">
              <a:defRPr sz="2300" b="1">
                <a:solidFill>
                  <a:schemeClr val="tx1"/>
                </a:solidFill>
                <a:latin typeface="Arial" panose="020B0604020202020204" pitchFamily="34" charset="0"/>
              </a:defRPr>
            </a:lvl2pPr>
            <a:lvl3pPr marL="1143000" indent="-228600" eaLnBrk="0" hangingPunct="0">
              <a:defRPr sz="2300" b="1">
                <a:solidFill>
                  <a:schemeClr val="tx1"/>
                </a:solidFill>
                <a:latin typeface="Arial" panose="020B0604020202020204" pitchFamily="34" charset="0"/>
              </a:defRPr>
            </a:lvl3pPr>
            <a:lvl4pPr marL="1600200" indent="-228600" eaLnBrk="0" hangingPunct="0">
              <a:defRPr sz="2300" b="1">
                <a:solidFill>
                  <a:schemeClr val="tx1"/>
                </a:solidFill>
                <a:latin typeface="Arial" panose="020B0604020202020204" pitchFamily="34" charset="0"/>
              </a:defRPr>
            </a:lvl4pPr>
            <a:lvl5pPr marL="2057400" indent="-228600" eaLnBrk="0" hangingPunct="0">
              <a:defRPr sz="2300" b="1">
                <a:solidFill>
                  <a:schemeClr val="tx1"/>
                </a:solidFill>
                <a:latin typeface="Arial" panose="020B0604020202020204" pitchFamily="34" charset="0"/>
              </a:defRPr>
            </a:lvl5pPr>
            <a:lvl6pPr marL="2514600" indent="-228600" eaLnBrk="0" fontAlgn="base" hangingPunct="0">
              <a:spcBef>
                <a:spcPct val="0"/>
              </a:spcBef>
              <a:spcAft>
                <a:spcPct val="0"/>
              </a:spcAft>
              <a:defRPr sz="2300" b="1">
                <a:solidFill>
                  <a:schemeClr val="tx1"/>
                </a:solidFill>
                <a:latin typeface="Arial" panose="020B0604020202020204" pitchFamily="34" charset="0"/>
              </a:defRPr>
            </a:lvl6pPr>
            <a:lvl7pPr marL="2971800" indent="-228600" eaLnBrk="0" fontAlgn="base" hangingPunct="0">
              <a:spcBef>
                <a:spcPct val="0"/>
              </a:spcBef>
              <a:spcAft>
                <a:spcPct val="0"/>
              </a:spcAft>
              <a:defRPr sz="2300" b="1">
                <a:solidFill>
                  <a:schemeClr val="tx1"/>
                </a:solidFill>
                <a:latin typeface="Arial" panose="020B0604020202020204" pitchFamily="34" charset="0"/>
              </a:defRPr>
            </a:lvl7pPr>
            <a:lvl8pPr marL="3429000" indent="-228600" eaLnBrk="0" fontAlgn="base" hangingPunct="0">
              <a:spcBef>
                <a:spcPct val="0"/>
              </a:spcBef>
              <a:spcAft>
                <a:spcPct val="0"/>
              </a:spcAft>
              <a:defRPr sz="2300" b="1">
                <a:solidFill>
                  <a:schemeClr val="tx1"/>
                </a:solidFill>
                <a:latin typeface="Arial" panose="020B0604020202020204" pitchFamily="34" charset="0"/>
              </a:defRPr>
            </a:lvl8pPr>
            <a:lvl9pPr marL="3886200" indent="-228600" eaLnBrk="0" fontAlgn="base" hangingPunct="0">
              <a:spcBef>
                <a:spcPct val="0"/>
              </a:spcBef>
              <a:spcAft>
                <a:spcPct val="0"/>
              </a:spcAft>
              <a:defRPr sz="2300" b="1">
                <a:solidFill>
                  <a:schemeClr val="tx1"/>
                </a:solidFill>
                <a:latin typeface="Arial" panose="020B0604020202020204" pitchFamily="34" charset="0"/>
              </a:defRPr>
            </a:lvl9pPr>
          </a:lstStyle>
          <a:p>
            <a:pPr eaLnBrk="1" hangingPunct="1">
              <a:spcBef>
                <a:spcPct val="50000"/>
              </a:spcBef>
            </a:pPr>
            <a:endParaRPr lang="en-US" altLang="en-US"/>
          </a:p>
        </p:txBody>
      </p:sp>
      <p:sp>
        <p:nvSpPr>
          <p:cNvPr id="5" name="Title 4"/>
          <p:cNvSpPr>
            <a:spLocks noGrp="1"/>
          </p:cNvSpPr>
          <p:nvPr>
            <p:ph type="title"/>
          </p:nvPr>
        </p:nvSpPr>
        <p:spPr>
          <a:xfrm>
            <a:off x="388620" y="27709"/>
            <a:ext cx="8229600" cy="845127"/>
          </a:xfrm>
        </p:spPr>
        <p:txBody>
          <a:bodyPr>
            <a:normAutofit/>
          </a:bodyPr>
          <a:lstStyle/>
          <a:p>
            <a:r>
              <a:rPr lang="en-US" dirty="0"/>
              <a:t>  HOUSING &amp; HIV MEDICAL CARE</a:t>
            </a:r>
          </a:p>
        </p:txBody>
      </p:sp>
      <p:sp>
        <p:nvSpPr>
          <p:cNvPr id="6" name="TextBox 5"/>
          <p:cNvSpPr txBox="1"/>
          <p:nvPr/>
        </p:nvSpPr>
        <p:spPr>
          <a:xfrm>
            <a:off x="2476500" y="6256201"/>
            <a:ext cx="4035136" cy="523220"/>
          </a:xfrm>
          <a:prstGeom prst="rect">
            <a:avLst/>
          </a:prstGeom>
          <a:solidFill>
            <a:schemeClr val="bg1"/>
          </a:solidFill>
        </p:spPr>
        <p:txBody>
          <a:bodyPr wrap="square" rtlCol="0">
            <a:spAutoFit/>
          </a:bodyPr>
          <a:lstStyle/>
          <a:p>
            <a:endParaRPr lang="en-US" sz="1400" dirty="0"/>
          </a:p>
          <a:p>
            <a:endParaRPr lang="en-US" sz="1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688" y="1143000"/>
            <a:ext cx="4292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55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40" y="264478"/>
            <a:ext cx="8229599" cy="857740"/>
          </a:xfrm>
        </p:spPr>
        <p:txBody>
          <a:bodyPr/>
          <a:lstStyle/>
          <a:p>
            <a:r>
              <a:rPr lang="en-US" dirty="0"/>
              <a:t>Health Care Outcomes</a:t>
            </a:r>
          </a:p>
        </p:txBody>
      </p:sp>
      <p:sp>
        <p:nvSpPr>
          <p:cNvPr id="3" name="Content Placeholder 2"/>
          <p:cNvSpPr>
            <a:spLocks noGrp="1"/>
          </p:cNvSpPr>
          <p:nvPr>
            <p:ph idx="1"/>
          </p:nvPr>
        </p:nvSpPr>
        <p:spPr>
          <a:xfrm>
            <a:off x="471055" y="1406239"/>
            <a:ext cx="8229600" cy="4525963"/>
          </a:xfrm>
        </p:spPr>
        <p:txBody>
          <a:bodyPr>
            <a:normAutofit/>
          </a:bodyPr>
          <a:lstStyle/>
          <a:p>
            <a:pPr>
              <a:lnSpc>
                <a:spcPct val="90000"/>
              </a:lnSpc>
              <a:spcAft>
                <a:spcPts val="1200"/>
              </a:spcAft>
            </a:pPr>
            <a:r>
              <a:rPr lang="en-US" sz="2700" dirty="0"/>
              <a:t>35 papers examined access to HIV medical care and medications, service utilization</a:t>
            </a:r>
          </a:p>
          <a:p>
            <a:pPr>
              <a:lnSpc>
                <a:spcPct val="90000"/>
              </a:lnSpc>
              <a:spcAft>
                <a:spcPts val="1200"/>
              </a:spcAft>
            </a:pPr>
            <a:r>
              <a:rPr lang="en-US" sz="2700" dirty="0"/>
              <a:t>33 (94%) found worse HIV medical care outcomes among those who were homeless/ unstable/ inadequately housed compared to PLWH 'better' housing</a:t>
            </a:r>
          </a:p>
          <a:p>
            <a:pPr>
              <a:lnSpc>
                <a:spcPct val="90000"/>
              </a:lnSpc>
              <a:spcAft>
                <a:spcPts val="1200"/>
              </a:spcAft>
            </a:pPr>
            <a:r>
              <a:rPr lang="en-US" sz="2700" dirty="0"/>
              <a:t>29 (83%) reported statistically significant differences comparing homeless/ unstable/ inadequate housed PLW and those with stable, appropriate housing</a:t>
            </a:r>
          </a:p>
          <a:p>
            <a:pPr>
              <a:lnSpc>
                <a:spcPct val="90000"/>
              </a:lnSpc>
              <a:spcAft>
                <a:spcPts val="1200"/>
              </a:spcAft>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195084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90278982"/>
              </p:ext>
            </p:extLst>
          </p:nvPr>
        </p:nvGraphicFramePr>
        <p:xfrm>
          <a:off x="1066799" y="1066802"/>
          <a:ext cx="7010400" cy="4571997"/>
        </p:xfrm>
        <a:graphic>
          <a:graphicData uri="http://schemas.openxmlformats.org/drawingml/2006/table">
            <a:tbl>
              <a:tblPr/>
              <a:tblGrid>
                <a:gridCol w="1208029">
                  <a:extLst>
                    <a:ext uri="{9D8B030D-6E8A-4147-A177-3AD203B41FA5}">
                      <a16:colId xmlns:a16="http://schemas.microsoft.com/office/drawing/2014/main" val="20000"/>
                    </a:ext>
                  </a:extLst>
                </a:gridCol>
                <a:gridCol w="1120780">
                  <a:extLst>
                    <a:ext uri="{9D8B030D-6E8A-4147-A177-3AD203B41FA5}">
                      <a16:colId xmlns:a16="http://schemas.microsoft.com/office/drawing/2014/main" val="20001"/>
                    </a:ext>
                  </a:extLst>
                </a:gridCol>
                <a:gridCol w="793886">
                  <a:extLst>
                    <a:ext uri="{9D8B030D-6E8A-4147-A177-3AD203B41FA5}">
                      <a16:colId xmlns:a16="http://schemas.microsoft.com/office/drawing/2014/main" val="20002"/>
                    </a:ext>
                  </a:extLst>
                </a:gridCol>
                <a:gridCol w="1120780">
                  <a:extLst>
                    <a:ext uri="{9D8B030D-6E8A-4147-A177-3AD203B41FA5}">
                      <a16:colId xmlns:a16="http://schemas.microsoft.com/office/drawing/2014/main" val="20003"/>
                    </a:ext>
                  </a:extLst>
                </a:gridCol>
                <a:gridCol w="122585">
                  <a:extLst>
                    <a:ext uri="{9D8B030D-6E8A-4147-A177-3AD203B41FA5}">
                      <a16:colId xmlns:a16="http://schemas.microsoft.com/office/drawing/2014/main" val="20004"/>
                    </a:ext>
                  </a:extLst>
                </a:gridCol>
                <a:gridCol w="1120780">
                  <a:extLst>
                    <a:ext uri="{9D8B030D-6E8A-4147-A177-3AD203B41FA5}">
                      <a16:colId xmlns:a16="http://schemas.microsoft.com/office/drawing/2014/main" val="20005"/>
                    </a:ext>
                  </a:extLst>
                </a:gridCol>
                <a:gridCol w="122585">
                  <a:extLst>
                    <a:ext uri="{9D8B030D-6E8A-4147-A177-3AD203B41FA5}">
                      <a16:colId xmlns:a16="http://schemas.microsoft.com/office/drawing/2014/main" val="20006"/>
                    </a:ext>
                  </a:extLst>
                </a:gridCol>
                <a:gridCol w="1074081">
                  <a:extLst>
                    <a:ext uri="{9D8B030D-6E8A-4147-A177-3AD203B41FA5}">
                      <a16:colId xmlns:a16="http://schemas.microsoft.com/office/drawing/2014/main" val="20007"/>
                    </a:ext>
                  </a:extLst>
                </a:gridCol>
                <a:gridCol w="326894">
                  <a:extLst>
                    <a:ext uri="{9D8B030D-6E8A-4147-A177-3AD203B41FA5}">
                      <a16:colId xmlns:a16="http://schemas.microsoft.com/office/drawing/2014/main" val="20008"/>
                    </a:ext>
                  </a:extLst>
                </a:gridCol>
              </a:tblGrid>
              <a:tr h="436927">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gridSpan="6">
                  <a:txBody>
                    <a:bodyPr/>
                    <a:lstStyle/>
                    <a:p>
                      <a:pPr algn="l" fontAlgn="ctr"/>
                      <a:r>
                        <a:rPr lang="en-US" sz="2000" b="1" i="0" u="none" strike="noStrike" dirty="0">
                          <a:solidFill>
                            <a:schemeClr val="tx1"/>
                          </a:solidFill>
                          <a:latin typeface="Arial" pitchFamily="34" charset="0"/>
                          <a:cs typeface="Arial" pitchFamily="34" charset="0"/>
                        </a:rPr>
                        <a:t>Health Care Access / Utilization</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2000" b="0" i="0" u="none" strike="noStrike" dirty="0">
                        <a:solidFill>
                          <a:schemeClr val="tx1"/>
                        </a:solidFill>
                        <a:latin typeface="Arial" pitchFamily="34" charset="0"/>
                        <a:cs typeface="Arial"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86468">
                <a:tc gridSpan="2">
                  <a:txBody>
                    <a:bodyPr/>
                    <a:lstStyle/>
                    <a:p>
                      <a:pPr algn="l" fontAlgn="b"/>
                      <a:r>
                        <a:rPr lang="en-US" sz="2000" b="1" i="0" u="none" strike="noStrike" dirty="0">
                          <a:solidFill>
                            <a:schemeClr val="tx1"/>
                          </a:solidFill>
                          <a:effectLst/>
                          <a:latin typeface="Arial" pitchFamily="34" charset="0"/>
                          <a:cs typeface="Arial" pitchFamily="34" charset="0"/>
                        </a:rPr>
                        <a:t>Study Design</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2000" b="0" i="0" u="none" strike="noStrike" dirty="0">
                          <a:solidFill>
                            <a:schemeClr val="tx1"/>
                          </a:solidFill>
                          <a:latin typeface="Arial" pitchFamily="34" charset="0"/>
                          <a:cs typeface="Arial" pitchFamily="34" charset="0"/>
                        </a:rPr>
                        <a:t> Negative </a:t>
                      </a:r>
                      <a:br>
                        <a:rPr lang="en-US" sz="2000" b="0" i="0" u="none" strike="noStrike" dirty="0">
                          <a:solidFill>
                            <a:schemeClr val="tx1"/>
                          </a:solidFill>
                          <a:latin typeface="Arial" pitchFamily="34" charset="0"/>
                          <a:cs typeface="Arial" pitchFamily="34" charset="0"/>
                        </a:rPr>
                      </a:br>
                      <a:r>
                        <a:rPr lang="en-US" sz="2000" b="0" i="0" u="none" strike="noStrike" dirty="0">
                          <a:solidFill>
                            <a:schemeClr val="tx1"/>
                          </a:solidFill>
                          <a:latin typeface="Arial" pitchFamily="34" charset="0"/>
                          <a:cs typeface="Arial" pitchFamily="34" charset="0"/>
                        </a:rPr>
                        <a:t> outcome</a:t>
                      </a:r>
                      <a:r>
                        <a:rPr lang="en-US" sz="2000" b="0" i="0" u="none" strike="noStrike" baseline="30000" dirty="0">
                          <a:solidFill>
                            <a:schemeClr val="tx1"/>
                          </a:solidFill>
                          <a:latin typeface="Arial" pitchFamily="34" charset="0"/>
                          <a:cs typeface="Arial" pitchFamily="34" charset="0"/>
                        </a:rPr>
                        <a:t>1</a:t>
                      </a:r>
                      <a:endParaRPr lang="en-US" sz="2000" b="0" i="0" u="none" strike="noStrike" dirty="0">
                        <a:solidFill>
                          <a:schemeClr val="tx1"/>
                        </a:solidFill>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2000" b="0" i="0" u="none" strike="noStrike" dirty="0">
                          <a:solidFill>
                            <a:schemeClr val="tx1"/>
                          </a:solidFill>
                          <a:latin typeface="Arial" pitchFamily="34" charset="0"/>
                          <a:cs typeface="Arial" pitchFamily="34" charset="0"/>
                        </a:rPr>
                        <a:t>Stat</a:t>
                      </a:r>
                    </a:p>
                    <a:p>
                      <a:pPr algn="ctr" fontAlgn="ctr"/>
                      <a:r>
                        <a:rPr lang="en-US" sz="2000" b="0" i="0" u="none" strike="noStrike" dirty="0" err="1">
                          <a:solidFill>
                            <a:schemeClr val="tx1"/>
                          </a:solidFill>
                          <a:latin typeface="Arial" pitchFamily="34" charset="0"/>
                          <a:cs typeface="Arial" pitchFamily="34" charset="0"/>
                        </a:rPr>
                        <a:t>Signif</a:t>
                      </a:r>
                      <a:r>
                        <a:rPr lang="en-US" sz="2000" b="0" i="0" u="none" strike="noStrike" dirty="0">
                          <a:solidFill>
                            <a:schemeClr val="tx1"/>
                          </a:solidFill>
                          <a:latin typeface="Arial" pitchFamily="34" charset="0"/>
                          <a:cs typeface="Arial" pitchFamily="34" charset="0"/>
                        </a:rPr>
                        <a:t> </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2000" b="0" i="0" u="none" strike="noStrike" dirty="0">
                          <a:solidFill>
                            <a:schemeClr val="tx1"/>
                          </a:solidFill>
                          <a:latin typeface="Arial" pitchFamily="34" charset="0"/>
                          <a:cs typeface="Arial" pitchFamily="34" charset="0"/>
                        </a:rPr>
                        <a:t>% Stat</a:t>
                      </a:r>
                    </a:p>
                    <a:p>
                      <a:pPr algn="ctr" fontAlgn="auto"/>
                      <a:r>
                        <a:rPr lang="en-US" sz="2000" b="0" i="0" u="none" strike="noStrike" dirty="0" err="1">
                          <a:solidFill>
                            <a:schemeClr val="tx1"/>
                          </a:solidFill>
                          <a:latin typeface="Arial" pitchFamily="34" charset="0"/>
                          <a:cs typeface="Arial" pitchFamily="34" charset="0"/>
                        </a:rPr>
                        <a:t>Signif</a:t>
                      </a:r>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49541">
                <a:tc gridSpan="3">
                  <a:txBody>
                    <a:bodyPr/>
                    <a:lstStyle/>
                    <a:p>
                      <a:pPr algn="l" fontAlgn="b"/>
                      <a:r>
                        <a:rPr lang="en-US" sz="2000" b="0" i="0" u="none" strike="noStrike" dirty="0">
                          <a:solidFill>
                            <a:schemeClr val="tx1"/>
                          </a:solidFill>
                          <a:latin typeface="Arial" pitchFamily="34" charset="0"/>
                          <a:cs typeface="Arial" pitchFamily="34" charset="0"/>
                        </a:rPr>
                        <a:t>RCT Housing Interventions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a:solidFill>
                            <a:schemeClr val="tx1"/>
                          </a:solidFill>
                          <a:latin typeface="Arial" pitchFamily="34" charset="0"/>
                          <a:cs typeface="Arial" pitchFamily="34" charset="0"/>
                        </a:rPr>
                        <a:t>1/1</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0/1</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a:solidFill>
                            <a:schemeClr val="tx1"/>
                          </a:solidFill>
                          <a:latin typeface="Arial" pitchFamily="34" charset="0"/>
                          <a:cs typeface="Arial" pitchFamily="34" charset="0"/>
                        </a:rPr>
                        <a:t>0.0%</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25073">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49541">
                <a:tc gridSpan="2">
                  <a:txBody>
                    <a:bodyPr/>
                    <a:lstStyle/>
                    <a:p>
                      <a:pPr algn="l" fontAlgn="b"/>
                      <a:r>
                        <a:rPr lang="en-US" sz="2000" b="0" i="0" u="none" strike="noStrike">
                          <a:solidFill>
                            <a:schemeClr val="tx1"/>
                          </a:solidFill>
                          <a:latin typeface="Arial" pitchFamily="34" charset="0"/>
                          <a:cs typeface="Arial" pitchFamily="34" charset="0"/>
                        </a:rPr>
                        <a:t>Longitudinal Studies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a:solidFill>
                            <a:schemeClr val="tx1"/>
                          </a:solidFill>
                          <a:latin typeface="Arial" pitchFamily="34" charset="0"/>
                          <a:cs typeface="Arial" pitchFamily="34" charset="0"/>
                        </a:rPr>
                        <a:t>9/11</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a:solidFill>
                            <a:schemeClr val="tx1"/>
                          </a:solidFill>
                          <a:latin typeface="Arial" pitchFamily="34" charset="0"/>
                          <a:cs typeface="Arial" pitchFamily="34" charset="0"/>
                        </a:rPr>
                        <a:t>9/11</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latin typeface="Arial" pitchFamily="34" charset="0"/>
                          <a:cs typeface="Arial" pitchFamily="34" charset="0"/>
                        </a:rPr>
                        <a:t>81.8%</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49541">
                <a:tc gridSpan="3">
                  <a:txBody>
                    <a:bodyPr/>
                    <a:lstStyle/>
                    <a:p>
                      <a:pPr algn="l" fontAlgn="b"/>
                      <a:r>
                        <a:rPr lang="en-US" sz="2000" b="0" i="0" u="none" strike="noStrike">
                          <a:solidFill>
                            <a:schemeClr val="tx1"/>
                          </a:solidFill>
                          <a:latin typeface="Arial" pitchFamily="34" charset="0"/>
                          <a:cs typeface="Arial" pitchFamily="34" charset="0"/>
                        </a:rPr>
                        <a:t>Cross-sectional Studies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chemeClr val="tx1"/>
                          </a:solidFill>
                          <a:latin typeface="Arial" pitchFamily="34" charset="0"/>
                          <a:cs typeface="Arial" pitchFamily="34" charset="0"/>
                        </a:rPr>
                        <a:t>23/23</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20/23</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latin typeface="Arial" pitchFamily="34" charset="0"/>
                          <a:cs typeface="Arial" pitchFamily="34" charset="0"/>
                        </a:rPr>
                        <a:t>87.0%</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25073">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349541">
                <a:tc gridSpan="3">
                  <a:txBody>
                    <a:bodyPr/>
                    <a:lstStyle/>
                    <a:p>
                      <a:pPr algn="l" fontAlgn="b"/>
                      <a:r>
                        <a:rPr lang="en-US" sz="2000" b="1" i="0" u="none" strike="noStrike" dirty="0">
                          <a:solidFill>
                            <a:schemeClr val="tx1"/>
                          </a:solidFill>
                          <a:latin typeface="Arial" pitchFamily="34" charset="0"/>
                          <a:cs typeface="Arial" pitchFamily="34" charset="0"/>
                        </a:rPr>
                        <a:t>Total number of papers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1" i="0" u="none" strike="noStrike" dirty="0">
                          <a:solidFill>
                            <a:schemeClr val="tx1"/>
                          </a:solidFill>
                          <a:latin typeface="Arial" pitchFamily="34" charset="0"/>
                          <a:cs typeface="Arial" pitchFamily="34" charset="0"/>
                        </a:rPr>
                        <a:t>35</a:t>
                      </a:r>
                    </a:p>
                  </a:txBody>
                  <a:tcPr marL="9525" marR="9525" marT="9525" marB="0" anchor="b">
                    <a:lnL>
                      <a:noFill/>
                    </a:lnL>
                    <a:lnR>
                      <a:noFill/>
                    </a:lnR>
                    <a:lnT>
                      <a:noFill/>
                    </a:lnT>
                    <a:lnB>
                      <a:noFill/>
                    </a:lnB>
                  </a:tcPr>
                </a:tc>
                <a:tc>
                  <a:txBody>
                    <a:bodyPr/>
                    <a:lstStyle/>
                    <a:p>
                      <a:pPr algn="ctr"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1" i="0" u="none" strike="noStrike" dirty="0">
                          <a:solidFill>
                            <a:schemeClr val="tx1"/>
                          </a:solidFill>
                          <a:latin typeface="Arial" pitchFamily="34" charset="0"/>
                          <a:cs typeface="Arial" pitchFamily="34" charset="0"/>
                        </a:rPr>
                        <a:t>29</a:t>
                      </a:r>
                    </a:p>
                  </a:txBody>
                  <a:tcPr marL="9525" marR="9525" marT="9525" marB="0" anchor="b">
                    <a:lnL>
                      <a:noFill/>
                    </a:lnL>
                    <a:lnR>
                      <a:noFill/>
                    </a:lnR>
                    <a:lnT>
                      <a:noFill/>
                    </a:lnT>
                    <a:lnB>
                      <a:noFill/>
                    </a:lnB>
                  </a:tcPr>
                </a:tc>
                <a:tc>
                  <a:txBody>
                    <a:bodyPr/>
                    <a:lstStyle/>
                    <a:p>
                      <a:pPr algn="l"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1" i="0" u="none" strike="noStrike" dirty="0">
                          <a:solidFill>
                            <a:schemeClr val="tx1"/>
                          </a:solidFill>
                          <a:latin typeface="Arial" pitchFamily="34" charset="0"/>
                          <a:cs typeface="Arial" pitchFamily="34" charset="0"/>
                        </a:rPr>
                        <a:t>82.9%</a:t>
                      </a:r>
                    </a:p>
                  </a:txBody>
                  <a:tcPr marL="9525" marR="9525" marT="9525" marB="0" anchor="b">
                    <a:lnL>
                      <a:noFill/>
                    </a:lnL>
                    <a:lnR>
                      <a:noFill/>
                    </a:lnR>
                    <a:lnT>
                      <a:noFill/>
                    </a:lnT>
                    <a:lnB>
                      <a:noFill/>
                    </a:lnB>
                  </a:tcPr>
                </a:tc>
                <a:tc>
                  <a:txBody>
                    <a:bodyPr/>
                    <a:lstStyle/>
                    <a:p>
                      <a:pPr algn="l"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325073">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TextBox 3"/>
          <p:cNvSpPr txBox="1"/>
          <p:nvPr/>
        </p:nvSpPr>
        <p:spPr>
          <a:xfrm>
            <a:off x="685800" y="5638800"/>
            <a:ext cx="8001000" cy="984885"/>
          </a:xfrm>
          <a:prstGeom prst="rect">
            <a:avLst/>
          </a:prstGeom>
          <a:noFill/>
        </p:spPr>
        <p:txBody>
          <a:bodyPr wrap="square" rtlCol="0">
            <a:spAutoFit/>
          </a:bodyPr>
          <a:lstStyle/>
          <a:p>
            <a:pPr marL="293688" indent="-293688"/>
            <a:r>
              <a:rPr lang="en-US" dirty="0">
                <a:solidFill>
                  <a:srgbClr val="FFFFFF"/>
                </a:solidFill>
              </a:rPr>
              <a:t> </a:t>
            </a:r>
            <a:r>
              <a:rPr lang="en-US" sz="1200" dirty="0">
                <a:solidFill>
                  <a:srgbClr val="FFFFFF"/>
                </a:solidFill>
              </a:rPr>
              <a:t>1  Worse outcomes for homeless/ unstably/ inadequately housed PHAs compared to others among studies that considered this outcome</a:t>
            </a:r>
          </a:p>
          <a:p>
            <a:endParaRPr lang="en-US" dirty="0">
              <a:solidFill>
                <a:srgbClr val="FFFFFF"/>
              </a:solidFill>
            </a:endParaRPr>
          </a:p>
        </p:txBody>
      </p:sp>
      <p:sp>
        <p:nvSpPr>
          <p:cNvPr id="5" name="Title 4"/>
          <p:cNvSpPr>
            <a:spLocks noGrp="1"/>
          </p:cNvSpPr>
          <p:nvPr>
            <p:ph type="title"/>
          </p:nvPr>
        </p:nvSpPr>
        <p:spPr>
          <a:xfrm>
            <a:off x="375920" y="0"/>
            <a:ext cx="8229600" cy="928255"/>
          </a:xfrm>
        </p:spPr>
        <p:txBody>
          <a:bodyPr>
            <a:normAutofit/>
          </a:bodyPr>
          <a:lstStyle/>
          <a:p>
            <a:r>
              <a:rPr lang="en-US" dirty="0"/>
              <a:t>   HIV Health Care Outcomes</a:t>
            </a:r>
          </a:p>
        </p:txBody>
      </p:sp>
    </p:spTree>
    <p:extLst>
      <p:ext uri="{BB962C8B-B14F-4D97-AF65-F5344CB8AC3E}">
        <p14:creationId xmlns:p14="http://schemas.microsoft.com/office/powerpoint/2010/main" val="238708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599" cy="792162"/>
          </a:xfrm>
        </p:spPr>
        <p:txBody>
          <a:bodyPr/>
          <a:lstStyle/>
          <a:p>
            <a:r>
              <a:rPr lang="en-US" dirty="0"/>
              <a:t>Adherence</a:t>
            </a:r>
          </a:p>
        </p:txBody>
      </p:sp>
      <p:sp>
        <p:nvSpPr>
          <p:cNvPr id="3" name="Content Placeholder 2"/>
          <p:cNvSpPr>
            <a:spLocks noGrp="1"/>
          </p:cNvSpPr>
          <p:nvPr>
            <p:ph idx="1"/>
          </p:nvPr>
        </p:nvSpPr>
        <p:spPr/>
        <p:txBody>
          <a:bodyPr>
            <a:normAutofit/>
          </a:bodyPr>
          <a:lstStyle/>
          <a:p>
            <a:pPr>
              <a:lnSpc>
                <a:spcPct val="90000"/>
              </a:lnSpc>
              <a:spcAft>
                <a:spcPts val="1200"/>
              </a:spcAft>
            </a:pPr>
            <a:r>
              <a:rPr lang="en-US" sz="2700" dirty="0"/>
              <a:t>30 papers examined  housing status and adherence to ARV treatment regimens  </a:t>
            </a:r>
          </a:p>
          <a:p>
            <a:pPr>
              <a:lnSpc>
                <a:spcPct val="90000"/>
              </a:lnSpc>
              <a:spcAft>
                <a:spcPts val="1200"/>
              </a:spcAft>
            </a:pPr>
            <a:r>
              <a:rPr lang="en-US" sz="2700" dirty="0"/>
              <a:t>28 (93%) found worse adherence among those who were  homeless or unstably housed</a:t>
            </a:r>
          </a:p>
          <a:p>
            <a:pPr>
              <a:lnSpc>
                <a:spcPct val="90000"/>
              </a:lnSpc>
              <a:spcAft>
                <a:spcPts val="1200"/>
              </a:spcAft>
            </a:pPr>
            <a:r>
              <a:rPr lang="en-US" sz="2700" dirty="0"/>
              <a:t>24 (80%) reported statistically significant differences in adherence comparing homeless/ unstable PLW and those with stable housing</a:t>
            </a:r>
          </a:p>
          <a:p>
            <a:endParaRPr lang="en-US" dirty="0"/>
          </a:p>
          <a:p>
            <a:endParaRPr lang="en-US" dirty="0"/>
          </a:p>
        </p:txBody>
      </p:sp>
    </p:spTree>
    <p:extLst>
      <p:ext uri="{BB962C8B-B14F-4D97-AF65-F5344CB8AC3E}">
        <p14:creationId xmlns:p14="http://schemas.microsoft.com/office/powerpoint/2010/main" val="2299327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8368908"/>
              </p:ext>
            </p:extLst>
          </p:nvPr>
        </p:nvGraphicFramePr>
        <p:xfrm>
          <a:off x="1066799" y="1066802"/>
          <a:ext cx="7010400" cy="4571997"/>
        </p:xfrm>
        <a:graphic>
          <a:graphicData uri="http://schemas.openxmlformats.org/drawingml/2006/table">
            <a:tbl>
              <a:tblPr/>
              <a:tblGrid>
                <a:gridCol w="1208029">
                  <a:extLst>
                    <a:ext uri="{9D8B030D-6E8A-4147-A177-3AD203B41FA5}">
                      <a16:colId xmlns:a16="http://schemas.microsoft.com/office/drawing/2014/main" val="20000"/>
                    </a:ext>
                  </a:extLst>
                </a:gridCol>
                <a:gridCol w="1120780">
                  <a:extLst>
                    <a:ext uri="{9D8B030D-6E8A-4147-A177-3AD203B41FA5}">
                      <a16:colId xmlns:a16="http://schemas.microsoft.com/office/drawing/2014/main" val="20001"/>
                    </a:ext>
                  </a:extLst>
                </a:gridCol>
                <a:gridCol w="793886">
                  <a:extLst>
                    <a:ext uri="{9D8B030D-6E8A-4147-A177-3AD203B41FA5}">
                      <a16:colId xmlns:a16="http://schemas.microsoft.com/office/drawing/2014/main" val="20002"/>
                    </a:ext>
                  </a:extLst>
                </a:gridCol>
                <a:gridCol w="1120780">
                  <a:extLst>
                    <a:ext uri="{9D8B030D-6E8A-4147-A177-3AD203B41FA5}">
                      <a16:colId xmlns:a16="http://schemas.microsoft.com/office/drawing/2014/main" val="20003"/>
                    </a:ext>
                  </a:extLst>
                </a:gridCol>
                <a:gridCol w="122585">
                  <a:extLst>
                    <a:ext uri="{9D8B030D-6E8A-4147-A177-3AD203B41FA5}">
                      <a16:colId xmlns:a16="http://schemas.microsoft.com/office/drawing/2014/main" val="20004"/>
                    </a:ext>
                  </a:extLst>
                </a:gridCol>
                <a:gridCol w="1120780">
                  <a:extLst>
                    <a:ext uri="{9D8B030D-6E8A-4147-A177-3AD203B41FA5}">
                      <a16:colId xmlns:a16="http://schemas.microsoft.com/office/drawing/2014/main" val="20005"/>
                    </a:ext>
                  </a:extLst>
                </a:gridCol>
                <a:gridCol w="122585">
                  <a:extLst>
                    <a:ext uri="{9D8B030D-6E8A-4147-A177-3AD203B41FA5}">
                      <a16:colId xmlns:a16="http://schemas.microsoft.com/office/drawing/2014/main" val="20006"/>
                    </a:ext>
                  </a:extLst>
                </a:gridCol>
                <a:gridCol w="1074081">
                  <a:extLst>
                    <a:ext uri="{9D8B030D-6E8A-4147-A177-3AD203B41FA5}">
                      <a16:colId xmlns:a16="http://schemas.microsoft.com/office/drawing/2014/main" val="20007"/>
                    </a:ext>
                  </a:extLst>
                </a:gridCol>
                <a:gridCol w="326894">
                  <a:extLst>
                    <a:ext uri="{9D8B030D-6E8A-4147-A177-3AD203B41FA5}">
                      <a16:colId xmlns:a16="http://schemas.microsoft.com/office/drawing/2014/main" val="20008"/>
                    </a:ext>
                  </a:extLst>
                </a:gridCol>
              </a:tblGrid>
              <a:tr h="436927">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gridSpan="6">
                  <a:txBody>
                    <a:bodyPr/>
                    <a:lstStyle/>
                    <a:p>
                      <a:pPr algn="l" fontAlgn="ctr"/>
                      <a:r>
                        <a:rPr lang="en-US" sz="2000" b="1" i="0" u="none" strike="noStrike" dirty="0">
                          <a:solidFill>
                            <a:schemeClr val="tx1"/>
                          </a:solidFill>
                          <a:latin typeface="Arial" pitchFamily="34" charset="0"/>
                          <a:cs typeface="Arial" pitchFamily="34" charset="0"/>
                        </a:rPr>
                        <a:t>ART Adherence</a:t>
                      </a: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2000" b="0" i="0" u="none" strike="noStrike" dirty="0">
                        <a:solidFill>
                          <a:schemeClr val="tx1"/>
                        </a:solidFill>
                        <a:latin typeface="Arial" pitchFamily="34" charset="0"/>
                        <a:cs typeface="Arial"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86468">
                <a:tc gridSpan="2">
                  <a:txBody>
                    <a:bodyPr/>
                    <a:lstStyle/>
                    <a:p>
                      <a:pPr algn="l" fontAlgn="b"/>
                      <a:r>
                        <a:rPr lang="en-US" sz="2000" b="1" i="0" u="none" strike="noStrike" dirty="0">
                          <a:solidFill>
                            <a:schemeClr val="tx1"/>
                          </a:solidFill>
                          <a:latin typeface="Arial" pitchFamily="34" charset="0"/>
                          <a:cs typeface="Arial" pitchFamily="34" charset="0"/>
                        </a:rPr>
                        <a:t>Study Design</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2000" b="0" i="0" u="none" strike="noStrike" dirty="0">
                          <a:solidFill>
                            <a:schemeClr val="tx1"/>
                          </a:solidFill>
                          <a:latin typeface="Arial" pitchFamily="34" charset="0"/>
                          <a:cs typeface="Arial" pitchFamily="34" charset="0"/>
                        </a:rPr>
                        <a:t> Negative </a:t>
                      </a:r>
                      <a:br>
                        <a:rPr lang="en-US" sz="2000" b="0" i="0" u="none" strike="noStrike" dirty="0">
                          <a:solidFill>
                            <a:schemeClr val="tx1"/>
                          </a:solidFill>
                          <a:latin typeface="Arial" pitchFamily="34" charset="0"/>
                          <a:cs typeface="Arial" pitchFamily="34" charset="0"/>
                        </a:rPr>
                      </a:br>
                      <a:r>
                        <a:rPr lang="en-US" sz="2000" b="0" i="0" u="none" strike="noStrike" dirty="0">
                          <a:solidFill>
                            <a:schemeClr val="tx1"/>
                          </a:solidFill>
                          <a:latin typeface="Arial" pitchFamily="34" charset="0"/>
                          <a:cs typeface="Arial" pitchFamily="34" charset="0"/>
                        </a:rPr>
                        <a:t> outcome</a:t>
                      </a:r>
                      <a:r>
                        <a:rPr lang="en-US" sz="2000" b="0" i="0" u="none" strike="noStrike" baseline="30000" dirty="0">
                          <a:solidFill>
                            <a:schemeClr val="tx1"/>
                          </a:solidFill>
                          <a:latin typeface="Arial" pitchFamily="34" charset="0"/>
                          <a:cs typeface="Arial" pitchFamily="34" charset="0"/>
                        </a:rPr>
                        <a:t>1</a:t>
                      </a:r>
                      <a:endParaRPr lang="en-US" sz="2000" b="0" i="0" u="none" strike="noStrike" dirty="0">
                        <a:solidFill>
                          <a:schemeClr val="tx1"/>
                        </a:solidFill>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2000" b="0" i="0" u="none" strike="noStrike" dirty="0">
                          <a:solidFill>
                            <a:schemeClr val="tx1"/>
                          </a:solidFill>
                          <a:latin typeface="Arial" pitchFamily="34" charset="0"/>
                          <a:cs typeface="Arial" pitchFamily="34" charset="0"/>
                        </a:rPr>
                        <a:t>Stat</a:t>
                      </a:r>
                    </a:p>
                    <a:p>
                      <a:pPr algn="ctr" fontAlgn="ctr"/>
                      <a:r>
                        <a:rPr lang="en-US" sz="2000" b="0" i="0" u="none" strike="noStrike" dirty="0" err="1">
                          <a:solidFill>
                            <a:schemeClr val="tx1"/>
                          </a:solidFill>
                          <a:latin typeface="Arial" pitchFamily="34" charset="0"/>
                          <a:cs typeface="Arial" pitchFamily="34" charset="0"/>
                        </a:rPr>
                        <a:t>Signif</a:t>
                      </a:r>
                      <a:r>
                        <a:rPr lang="en-US" sz="2000" b="0" i="0" u="none" strike="noStrike" dirty="0">
                          <a:solidFill>
                            <a:schemeClr val="tx1"/>
                          </a:solidFill>
                          <a:latin typeface="Arial" pitchFamily="34" charset="0"/>
                          <a:cs typeface="Arial" pitchFamily="34" charset="0"/>
                        </a:rPr>
                        <a:t> </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2000" b="0" i="0" u="none" strike="noStrike" dirty="0">
                          <a:solidFill>
                            <a:schemeClr val="tx1"/>
                          </a:solidFill>
                          <a:latin typeface="Arial" pitchFamily="34" charset="0"/>
                          <a:cs typeface="Arial" pitchFamily="34" charset="0"/>
                        </a:rPr>
                        <a:t>% Stat</a:t>
                      </a:r>
                    </a:p>
                    <a:p>
                      <a:pPr algn="ctr" fontAlgn="auto"/>
                      <a:r>
                        <a:rPr lang="en-US" sz="2000" b="0" i="0" u="none" strike="noStrike" dirty="0" err="1">
                          <a:solidFill>
                            <a:schemeClr val="tx1"/>
                          </a:solidFill>
                          <a:latin typeface="Arial" pitchFamily="34" charset="0"/>
                          <a:cs typeface="Arial" pitchFamily="34" charset="0"/>
                        </a:rPr>
                        <a:t>Signif</a:t>
                      </a:r>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49541">
                <a:tc gridSpan="3">
                  <a:txBody>
                    <a:bodyPr/>
                    <a:lstStyle/>
                    <a:p>
                      <a:pPr algn="l" fontAlgn="b"/>
                      <a:r>
                        <a:rPr lang="en-US" sz="2000" b="0" i="0" u="none" strike="noStrike" dirty="0">
                          <a:solidFill>
                            <a:schemeClr val="tx1"/>
                          </a:solidFill>
                          <a:latin typeface="Arial" pitchFamily="34" charset="0"/>
                          <a:cs typeface="Arial" pitchFamily="34" charset="0"/>
                        </a:rPr>
                        <a:t>RCT Housing Interventions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chemeClr val="tx1"/>
                          </a:solidFill>
                          <a:latin typeface="Arial" pitchFamily="34" charset="0"/>
                          <a:cs typeface="Arial" pitchFamily="34" charset="0"/>
                        </a:rPr>
                        <a:t>0/1</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0/1</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a:solidFill>
                            <a:schemeClr val="tx1"/>
                          </a:solidFill>
                          <a:latin typeface="Arial" pitchFamily="34" charset="0"/>
                          <a:cs typeface="Arial" pitchFamily="34" charset="0"/>
                        </a:rPr>
                        <a:t>0.0%</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25073">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49541">
                <a:tc gridSpan="2">
                  <a:txBody>
                    <a:bodyPr/>
                    <a:lstStyle/>
                    <a:p>
                      <a:pPr algn="l" fontAlgn="b"/>
                      <a:r>
                        <a:rPr lang="en-US" sz="2000" b="0" i="0" u="none" strike="noStrike">
                          <a:solidFill>
                            <a:schemeClr val="tx1"/>
                          </a:solidFill>
                          <a:latin typeface="Arial" pitchFamily="34" charset="0"/>
                          <a:cs typeface="Arial" pitchFamily="34" charset="0"/>
                        </a:rPr>
                        <a:t>Longitudinal Studies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10/11</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9/11</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latin typeface="Arial" pitchFamily="34" charset="0"/>
                          <a:cs typeface="Arial" pitchFamily="34" charset="0"/>
                        </a:rPr>
                        <a:t>81.8%</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49541">
                <a:tc gridSpan="3">
                  <a:txBody>
                    <a:bodyPr/>
                    <a:lstStyle/>
                    <a:p>
                      <a:pPr algn="l" fontAlgn="b"/>
                      <a:r>
                        <a:rPr lang="en-US" sz="2000" b="0" i="0" u="none" strike="noStrike">
                          <a:solidFill>
                            <a:schemeClr val="tx1"/>
                          </a:solidFill>
                          <a:latin typeface="Arial" pitchFamily="34" charset="0"/>
                          <a:cs typeface="Arial" pitchFamily="34" charset="0"/>
                        </a:rPr>
                        <a:t>Cross-sectional Studies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chemeClr val="tx1"/>
                          </a:solidFill>
                          <a:latin typeface="Arial" pitchFamily="34" charset="0"/>
                          <a:cs typeface="Arial" pitchFamily="34" charset="0"/>
                        </a:rPr>
                        <a:t>18/18</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15/18</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latin typeface="Arial" pitchFamily="34" charset="0"/>
                          <a:cs typeface="Arial" pitchFamily="34" charset="0"/>
                        </a:rPr>
                        <a:t>83.3%</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25073">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349541">
                <a:tc gridSpan="3">
                  <a:txBody>
                    <a:bodyPr/>
                    <a:lstStyle/>
                    <a:p>
                      <a:pPr algn="l" fontAlgn="b"/>
                      <a:r>
                        <a:rPr lang="en-US" sz="2000" b="1" i="0" u="none" strike="noStrike" dirty="0">
                          <a:solidFill>
                            <a:schemeClr val="tx1"/>
                          </a:solidFill>
                          <a:latin typeface="Arial" pitchFamily="34" charset="0"/>
                          <a:cs typeface="Arial" pitchFamily="34" charset="0"/>
                        </a:rPr>
                        <a:t>Total number of papers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1" i="0" u="none" strike="noStrike" dirty="0">
                          <a:solidFill>
                            <a:schemeClr val="tx1"/>
                          </a:solidFill>
                          <a:latin typeface="Arial" pitchFamily="34" charset="0"/>
                          <a:cs typeface="Arial" pitchFamily="34" charset="0"/>
                        </a:rPr>
                        <a:t>30</a:t>
                      </a:r>
                    </a:p>
                  </a:txBody>
                  <a:tcPr marL="9525" marR="9525" marT="9525" marB="0" anchor="b">
                    <a:lnL>
                      <a:noFill/>
                    </a:lnL>
                    <a:lnR>
                      <a:noFill/>
                    </a:lnR>
                    <a:lnT>
                      <a:noFill/>
                    </a:lnT>
                    <a:lnB>
                      <a:noFill/>
                    </a:lnB>
                  </a:tcPr>
                </a:tc>
                <a:tc>
                  <a:txBody>
                    <a:bodyPr/>
                    <a:lstStyle/>
                    <a:p>
                      <a:pPr algn="ctr"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1" i="0" u="none" strike="noStrike" dirty="0">
                          <a:solidFill>
                            <a:schemeClr val="tx1"/>
                          </a:solidFill>
                          <a:latin typeface="Arial" pitchFamily="34" charset="0"/>
                          <a:cs typeface="Arial" pitchFamily="34" charset="0"/>
                        </a:rPr>
                        <a:t>24</a:t>
                      </a:r>
                    </a:p>
                  </a:txBody>
                  <a:tcPr marL="9525" marR="9525" marT="9525" marB="0" anchor="b">
                    <a:lnL>
                      <a:noFill/>
                    </a:lnL>
                    <a:lnR>
                      <a:noFill/>
                    </a:lnR>
                    <a:lnT>
                      <a:noFill/>
                    </a:lnT>
                    <a:lnB>
                      <a:noFill/>
                    </a:lnB>
                  </a:tcPr>
                </a:tc>
                <a:tc>
                  <a:txBody>
                    <a:bodyPr/>
                    <a:lstStyle/>
                    <a:p>
                      <a:pPr algn="l"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1" i="0" u="none" strike="noStrike" dirty="0">
                          <a:solidFill>
                            <a:schemeClr val="tx1"/>
                          </a:solidFill>
                          <a:latin typeface="Arial" pitchFamily="34" charset="0"/>
                          <a:cs typeface="Arial" pitchFamily="34" charset="0"/>
                        </a:rPr>
                        <a:t>80.0%</a:t>
                      </a:r>
                    </a:p>
                  </a:txBody>
                  <a:tcPr marL="9525" marR="9525" marT="9525" marB="0" anchor="b">
                    <a:lnL>
                      <a:noFill/>
                    </a:lnL>
                    <a:lnR>
                      <a:noFill/>
                    </a:lnR>
                    <a:lnT>
                      <a:noFill/>
                    </a:lnT>
                    <a:lnB>
                      <a:noFill/>
                    </a:lnB>
                  </a:tcPr>
                </a:tc>
                <a:tc>
                  <a:txBody>
                    <a:bodyPr/>
                    <a:lstStyle/>
                    <a:p>
                      <a:pPr algn="l"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325073">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Title 3"/>
          <p:cNvSpPr>
            <a:spLocks noGrp="1"/>
          </p:cNvSpPr>
          <p:nvPr>
            <p:ph type="title"/>
          </p:nvPr>
        </p:nvSpPr>
        <p:spPr>
          <a:xfrm>
            <a:off x="457200" y="274638"/>
            <a:ext cx="8229600" cy="750598"/>
          </a:xfrm>
        </p:spPr>
        <p:txBody>
          <a:bodyPr/>
          <a:lstStyle/>
          <a:p>
            <a:r>
              <a:rPr lang="en-US" dirty="0"/>
              <a:t>   Adherence</a:t>
            </a:r>
          </a:p>
        </p:txBody>
      </p:sp>
    </p:spTree>
    <p:extLst>
      <p:ext uri="{BB962C8B-B14F-4D97-AF65-F5344CB8AC3E}">
        <p14:creationId xmlns:p14="http://schemas.microsoft.com/office/powerpoint/2010/main" val="2760505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599" cy="806017"/>
          </a:xfrm>
        </p:spPr>
        <p:txBody>
          <a:bodyPr/>
          <a:lstStyle/>
          <a:p>
            <a:r>
              <a:rPr lang="en-US" dirty="0"/>
              <a:t>  ER Visits/Hospital Stays</a:t>
            </a:r>
          </a:p>
        </p:txBody>
      </p:sp>
      <p:sp>
        <p:nvSpPr>
          <p:cNvPr id="3" name="Content Placeholder 2"/>
          <p:cNvSpPr>
            <a:spLocks noGrp="1"/>
          </p:cNvSpPr>
          <p:nvPr>
            <p:ph idx="1"/>
          </p:nvPr>
        </p:nvSpPr>
        <p:spPr>
          <a:xfrm>
            <a:off x="401782" y="1184564"/>
            <a:ext cx="8229600" cy="4525963"/>
          </a:xfrm>
        </p:spPr>
        <p:txBody>
          <a:bodyPr>
            <a:noAutofit/>
          </a:bodyPr>
          <a:lstStyle/>
          <a:p>
            <a:pPr>
              <a:lnSpc>
                <a:spcPct val="90000"/>
              </a:lnSpc>
              <a:spcAft>
                <a:spcPts val="1200"/>
              </a:spcAft>
            </a:pPr>
            <a:r>
              <a:rPr lang="en-US" sz="2700" dirty="0"/>
              <a:t>13 papers examined housing status emergency room visits and/or hospital inpatient stays among PLWH</a:t>
            </a:r>
          </a:p>
          <a:p>
            <a:pPr>
              <a:lnSpc>
                <a:spcPct val="90000"/>
              </a:lnSpc>
              <a:spcAft>
                <a:spcPts val="1200"/>
              </a:spcAft>
            </a:pPr>
            <a:r>
              <a:rPr lang="en-US" sz="2700" dirty="0"/>
              <a:t>13/13 (100%) found higher rates of ER visit or inpatient stays among those who were homeless or unstably housed</a:t>
            </a:r>
          </a:p>
          <a:p>
            <a:pPr>
              <a:lnSpc>
                <a:spcPct val="90000"/>
              </a:lnSpc>
              <a:spcAft>
                <a:spcPts val="1200"/>
              </a:spcAft>
            </a:pPr>
            <a:r>
              <a:rPr lang="en-US" sz="2700" dirty="0"/>
              <a:t>12/13 (92%) reported statistically significant differences comparing homeless/ unstable PLW and those with stable housing</a:t>
            </a:r>
          </a:p>
          <a:p>
            <a:pPr>
              <a:lnSpc>
                <a:spcPct val="90000"/>
              </a:lnSpc>
              <a:spcAft>
                <a:spcPts val="1200"/>
              </a:spcAft>
            </a:pPr>
            <a:r>
              <a:rPr lang="en-US" sz="2700" dirty="0"/>
              <a:t>ER/ Inpatient service utilization indicator of poor engagement with HIV primary care with implications for health of PLWH and health care cost savings</a:t>
            </a:r>
          </a:p>
          <a:p>
            <a:endParaRPr lang="en-US" dirty="0"/>
          </a:p>
        </p:txBody>
      </p:sp>
    </p:spTree>
    <p:extLst>
      <p:ext uri="{BB962C8B-B14F-4D97-AF65-F5344CB8AC3E}">
        <p14:creationId xmlns:p14="http://schemas.microsoft.com/office/powerpoint/2010/main" val="1850375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r="9913"/>
          <a:stretch/>
        </p:blipFill>
        <p:spPr bwMode="auto">
          <a:xfrm>
            <a:off x="3967243" y="1908689"/>
            <a:ext cx="4969213" cy="357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half" idx="1"/>
          </p:nvPr>
        </p:nvSpPr>
        <p:spPr>
          <a:xfrm>
            <a:off x="389467" y="403578"/>
            <a:ext cx="3606800" cy="4732867"/>
          </a:xfrm>
        </p:spPr>
        <p:txBody>
          <a:bodyPr>
            <a:normAutofit fontScale="92500" lnSpcReduction="10000"/>
          </a:bodyPr>
          <a:lstStyle/>
          <a:p>
            <a:pPr marL="0" indent="0">
              <a:buNone/>
            </a:pPr>
            <a:r>
              <a:rPr lang="en-US" altLang="en-US" dirty="0"/>
              <a:t>Housing is unique as a social determinant of health shaping our daily lives – but also manifestation of broader, antecedent, structural processes of  inequality and marginalization that are fundamental drivers of HIV vulnerability and poor outcomes among the infected</a:t>
            </a:r>
            <a:endParaRPr lang="en-US" dirty="0"/>
          </a:p>
          <a:p>
            <a:endParaRPr lang="en-US" dirty="0"/>
          </a:p>
        </p:txBody>
      </p:sp>
    </p:spTree>
    <p:extLst>
      <p:ext uri="{BB962C8B-B14F-4D97-AF65-F5344CB8AC3E}">
        <p14:creationId xmlns:p14="http://schemas.microsoft.com/office/powerpoint/2010/main" val="155952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330036"/>
            <a:ext cx="4495800" cy="4495800"/>
          </a:xfrm>
          <a:prstGeom prst="rect">
            <a:avLst/>
          </a:prstGeom>
        </p:spPr>
      </p:pic>
      <p:sp>
        <p:nvSpPr>
          <p:cNvPr id="4" name="Title 3"/>
          <p:cNvSpPr>
            <a:spLocks noGrp="1"/>
          </p:cNvSpPr>
          <p:nvPr>
            <p:ph type="title"/>
          </p:nvPr>
        </p:nvSpPr>
        <p:spPr>
          <a:xfrm>
            <a:off x="457200" y="274638"/>
            <a:ext cx="8229599" cy="806017"/>
          </a:xfrm>
        </p:spPr>
        <p:txBody>
          <a:bodyPr/>
          <a:lstStyle/>
          <a:p>
            <a:r>
              <a:rPr lang="en-US" dirty="0"/>
              <a:t>HIV Clinical Outcomes</a:t>
            </a:r>
          </a:p>
        </p:txBody>
      </p:sp>
    </p:spTree>
    <p:extLst>
      <p:ext uri="{BB962C8B-B14F-4D97-AF65-F5344CB8AC3E}">
        <p14:creationId xmlns:p14="http://schemas.microsoft.com/office/powerpoint/2010/main" val="114385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599" cy="819871"/>
          </a:xfrm>
        </p:spPr>
        <p:txBody>
          <a:bodyPr/>
          <a:lstStyle/>
          <a:p>
            <a:r>
              <a:rPr lang="en-US" dirty="0"/>
              <a:t>HIV Clinical Health Outcomes</a:t>
            </a:r>
          </a:p>
        </p:txBody>
      </p:sp>
      <p:sp>
        <p:nvSpPr>
          <p:cNvPr id="3" name="Content Placeholder 2"/>
          <p:cNvSpPr>
            <a:spLocks noGrp="1"/>
          </p:cNvSpPr>
          <p:nvPr>
            <p:ph idx="1"/>
          </p:nvPr>
        </p:nvSpPr>
        <p:spPr>
          <a:xfrm>
            <a:off x="484908" y="1253837"/>
            <a:ext cx="8354291" cy="4814454"/>
          </a:xfrm>
        </p:spPr>
        <p:txBody>
          <a:bodyPr>
            <a:noAutofit/>
          </a:bodyPr>
          <a:lstStyle/>
          <a:p>
            <a:pPr>
              <a:lnSpc>
                <a:spcPct val="90000"/>
              </a:lnSpc>
              <a:spcAft>
                <a:spcPts val="1200"/>
              </a:spcAft>
            </a:pPr>
            <a:r>
              <a:rPr lang="en-US" sz="2700" dirty="0"/>
              <a:t>27 papers looked at HIV-related health outcomes CD4 counts, viral load, opportunistic infections, mortality</a:t>
            </a:r>
          </a:p>
          <a:p>
            <a:pPr>
              <a:lnSpc>
                <a:spcPct val="90000"/>
              </a:lnSpc>
              <a:spcAft>
                <a:spcPts val="1200"/>
              </a:spcAft>
            </a:pPr>
            <a:r>
              <a:rPr lang="en-US" sz="2700" dirty="0"/>
              <a:t>24 (89%) found worse HIV-related health outcomes among those who were homeless or unstably housed</a:t>
            </a:r>
          </a:p>
          <a:p>
            <a:pPr>
              <a:lnSpc>
                <a:spcPct val="90000"/>
              </a:lnSpc>
              <a:spcAft>
                <a:spcPts val="1200"/>
              </a:spcAft>
            </a:pPr>
            <a:r>
              <a:rPr lang="en-US" sz="2700" dirty="0"/>
              <a:t>20 (74%) reported statistically significant differences comparing homeless/ unstable PLW and those with stable housing</a:t>
            </a:r>
          </a:p>
          <a:p>
            <a:pPr>
              <a:lnSpc>
                <a:spcPct val="90000"/>
              </a:lnSpc>
              <a:spcAft>
                <a:spcPts val="1200"/>
              </a:spcAft>
            </a:pPr>
            <a:r>
              <a:rPr lang="en-US" sz="2700" dirty="0"/>
              <a:t>5 of 8 mortality studies found housing status associated with HIV mortality risk - studies that assessed lifetime homelessness or poor housing at diagnosis less likely show association with mortality</a:t>
            </a:r>
          </a:p>
          <a:p>
            <a:endParaRPr lang="en-US" dirty="0"/>
          </a:p>
        </p:txBody>
      </p:sp>
    </p:spTree>
    <p:extLst>
      <p:ext uri="{BB962C8B-B14F-4D97-AF65-F5344CB8AC3E}">
        <p14:creationId xmlns:p14="http://schemas.microsoft.com/office/powerpoint/2010/main" val="915643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20613460"/>
              </p:ext>
            </p:extLst>
          </p:nvPr>
        </p:nvGraphicFramePr>
        <p:xfrm>
          <a:off x="1066799" y="1066802"/>
          <a:ext cx="7010400" cy="4571997"/>
        </p:xfrm>
        <a:graphic>
          <a:graphicData uri="http://schemas.openxmlformats.org/drawingml/2006/table">
            <a:tbl>
              <a:tblPr/>
              <a:tblGrid>
                <a:gridCol w="1208029">
                  <a:extLst>
                    <a:ext uri="{9D8B030D-6E8A-4147-A177-3AD203B41FA5}">
                      <a16:colId xmlns:a16="http://schemas.microsoft.com/office/drawing/2014/main" val="20000"/>
                    </a:ext>
                  </a:extLst>
                </a:gridCol>
                <a:gridCol w="1120780">
                  <a:extLst>
                    <a:ext uri="{9D8B030D-6E8A-4147-A177-3AD203B41FA5}">
                      <a16:colId xmlns:a16="http://schemas.microsoft.com/office/drawing/2014/main" val="20001"/>
                    </a:ext>
                  </a:extLst>
                </a:gridCol>
                <a:gridCol w="793886">
                  <a:extLst>
                    <a:ext uri="{9D8B030D-6E8A-4147-A177-3AD203B41FA5}">
                      <a16:colId xmlns:a16="http://schemas.microsoft.com/office/drawing/2014/main" val="20002"/>
                    </a:ext>
                  </a:extLst>
                </a:gridCol>
                <a:gridCol w="1120780">
                  <a:extLst>
                    <a:ext uri="{9D8B030D-6E8A-4147-A177-3AD203B41FA5}">
                      <a16:colId xmlns:a16="http://schemas.microsoft.com/office/drawing/2014/main" val="20003"/>
                    </a:ext>
                  </a:extLst>
                </a:gridCol>
                <a:gridCol w="122585">
                  <a:extLst>
                    <a:ext uri="{9D8B030D-6E8A-4147-A177-3AD203B41FA5}">
                      <a16:colId xmlns:a16="http://schemas.microsoft.com/office/drawing/2014/main" val="20004"/>
                    </a:ext>
                  </a:extLst>
                </a:gridCol>
                <a:gridCol w="1120780">
                  <a:extLst>
                    <a:ext uri="{9D8B030D-6E8A-4147-A177-3AD203B41FA5}">
                      <a16:colId xmlns:a16="http://schemas.microsoft.com/office/drawing/2014/main" val="20005"/>
                    </a:ext>
                  </a:extLst>
                </a:gridCol>
                <a:gridCol w="122585">
                  <a:extLst>
                    <a:ext uri="{9D8B030D-6E8A-4147-A177-3AD203B41FA5}">
                      <a16:colId xmlns:a16="http://schemas.microsoft.com/office/drawing/2014/main" val="20006"/>
                    </a:ext>
                  </a:extLst>
                </a:gridCol>
                <a:gridCol w="1074081">
                  <a:extLst>
                    <a:ext uri="{9D8B030D-6E8A-4147-A177-3AD203B41FA5}">
                      <a16:colId xmlns:a16="http://schemas.microsoft.com/office/drawing/2014/main" val="20007"/>
                    </a:ext>
                  </a:extLst>
                </a:gridCol>
                <a:gridCol w="326894">
                  <a:extLst>
                    <a:ext uri="{9D8B030D-6E8A-4147-A177-3AD203B41FA5}">
                      <a16:colId xmlns:a16="http://schemas.microsoft.com/office/drawing/2014/main" val="20008"/>
                    </a:ext>
                  </a:extLst>
                </a:gridCol>
              </a:tblGrid>
              <a:tr h="436927">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gridSpan="6">
                  <a:txBody>
                    <a:bodyPr/>
                    <a:lstStyle/>
                    <a:p>
                      <a:pPr algn="l" fontAlgn="ctr"/>
                      <a:r>
                        <a:rPr lang="en-US" sz="2000" b="1" i="0" u="none" strike="noStrike" dirty="0">
                          <a:solidFill>
                            <a:schemeClr val="tx1"/>
                          </a:solidFill>
                          <a:latin typeface="Arial" pitchFamily="34" charset="0"/>
                          <a:cs typeface="Arial" pitchFamily="34" charset="0"/>
                        </a:rPr>
                        <a:t>Viral load</a:t>
                      </a:r>
                      <a:r>
                        <a:rPr lang="en-US" sz="2000" b="1" i="0" u="none" strike="noStrike" baseline="0" dirty="0">
                          <a:solidFill>
                            <a:schemeClr val="tx1"/>
                          </a:solidFill>
                          <a:latin typeface="Arial" pitchFamily="34" charset="0"/>
                          <a:cs typeface="Arial" pitchFamily="34" charset="0"/>
                        </a:rPr>
                        <a:t> </a:t>
                      </a:r>
                      <a:r>
                        <a:rPr lang="en-US" sz="2000" b="1" i="0" u="none" strike="noStrike" dirty="0">
                          <a:solidFill>
                            <a:schemeClr val="tx1"/>
                          </a:solidFill>
                          <a:latin typeface="Arial" pitchFamily="34" charset="0"/>
                          <a:cs typeface="Arial" pitchFamily="34" charset="0"/>
                        </a:rPr>
                        <a:t>/ CD4</a:t>
                      </a:r>
                      <a:r>
                        <a:rPr lang="en-US" sz="2000" b="1" i="0" u="none" strike="noStrike" baseline="0" dirty="0">
                          <a:solidFill>
                            <a:schemeClr val="tx1"/>
                          </a:solidFill>
                          <a:latin typeface="Arial" pitchFamily="34" charset="0"/>
                          <a:cs typeface="Arial" pitchFamily="34" charset="0"/>
                        </a:rPr>
                        <a:t> count</a:t>
                      </a:r>
                      <a:endParaRPr lang="en-US" sz="2000" b="1" i="0" u="none" strike="noStrike" dirty="0">
                        <a:solidFill>
                          <a:schemeClr val="tx1"/>
                        </a:solidFill>
                        <a:latin typeface="Arial" pitchFamily="34" charset="0"/>
                        <a:cs typeface="Arial"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2000" b="0" i="0" u="none" strike="noStrike" dirty="0">
                        <a:solidFill>
                          <a:schemeClr val="tx1"/>
                        </a:solidFill>
                        <a:latin typeface="Arial" pitchFamily="34" charset="0"/>
                        <a:cs typeface="Arial"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86468">
                <a:tc gridSpan="2">
                  <a:txBody>
                    <a:bodyPr/>
                    <a:lstStyle/>
                    <a:p>
                      <a:pPr algn="l" fontAlgn="b"/>
                      <a:r>
                        <a:rPr lang="en-US" sz="2000" b="1" i="0" u="none" strike="noStrike" dirty="0">
                          <a:solidFill>
                            <a:schemeClr val="tx1"/>
                          </a:solidFill>
                          <a:latin typeface="Arial" pitchFamily="34" charset="0"/>
                          <a:cs typeface="Arial" pitchFamily="34" charset="0"/>
                        </a:rPr>
                        <a:t>Study Design</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2000" b="0" i="0" u="none" strike="noStrike" dirty="0">
                          <a:solidFill>
                            <a:schemeClr val="tx1"/>
                          </a:solidFill>
                          <a:latin typeface="Arial" pitchFamily="34" charset="0"/>
                          <a:cs typeface="Arial" pitchFamily="34" charset="0"/>
                        </a:rPr>
                        <a:t> Negative </a:t>
                      </a:r>
                      <a:br>
                        <a:rPr lang="en-US" sz="2000" b="0" i="0" u="none" strike="noStrike" dirty="0">
                          <a:solidFill>
                            <a:schemeClr val="tx1"/>
                          </a:solidFill>
                          <a:latin typeface="Arial" pitchFamily="34" charset="0"/>
                          <a:cs typeface="Arial" pitchFamily="34" charset="0"/>
                        </a:rPr>
                      </a:br>
                      <a:r>
                        <a:rPr lang="en-US" sz="2000" b="0" i="0" u="none" strike="noStrike" dirty="0">
                          <a:solidFill>
                            <a:schemeClr val="tx1"/>
                          </a:solidFill>
                          <a:latin typeface="Arial" pitchFamily="34" charset="0"/>
                          <a:cs typeface="Arial" pitchFamily="34" charset="0"/>
                        </a:rPr>
                        <a:t> outcome</a:t>
                      </a:r>
                      <a:r>
                        <a:rPr lang="en-US" sz="2000" b="0" i="0" u="none" strike="noStrike" baseline="30000" dirty="0">
                          <a:solidFill>
                            <a:schemeClr val="tx1"/>
                          </a:solidFill>
                          <a:latin typeface="Arial" pitchFamily="34" charset="0"/>
                          <a:cs typeface="Arial" pitchFamily="34" charset="0"/>
                        </a:rPr>
                        <a:t>1</a:t>
                      </a:r>
                      <a:endParaRPr lang="en-US" sz="2000" b="0" i="0" u="none" strike="noStrike" dirty="0">
                        <a:solidFill>
                          <a:schemeClr val="tx1"/>
                        </a:solidFill>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2000" b="0" i="0" u="none" strike="noStrike" dirty="0">
                          <a:solidFill>
                            <a:schemeClr val="tx1"/>
                          </a:solidFill>
                          <a:latin typeface="Arial" pitchFamily="34" charset="0"/>
                          <a:cs typeface="Arial" pitchFamily="34" charset="0"/>
                        </a:rPr>
                        <a:t>Stat</a:t>
                      </a:r>
                    </a:p>
                    <a:p>
                      <a:pPr algn="ctr" fontAlgn="ctr"/>
                      <a:r>
                        <a:rPr lang="en-US" sz="2000" b="0" i="0" u="none" strike="noStrike" dirty="0" err="1">
                          <a:solidFill>
                            <a:schemeClr val="tx1"/>
                          </a:solidFill>
                          <a:latin typeface="Arial" pitchFamily="34" charset="0"/>
                          <a:cs typeface="Arial" pitchFamily="34" charset="0"/>
                        </a:rPr>
                        <a:t>Signif</a:t>
                      </a:r>
                      <a:r>
                        <a:rPr lang="en-US" sz="2000" b="0" i="0" u="none" strike="noStrike" dirty="0">
                          <a:solidFill>
                            <a:schemeClr val="tx1"/>
                          </a:solidFill>
                          <a:latin typeface="Arial" pitchFamily="34" charset="0"/>
                          <a:cs typeface="Arial" pitchFamily="34" charset="0"/>
                        </a:rPr>
                        <a:t> </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2000" b="0" i="0" u="none" strike="noStrike" dirty="0">
                          <a:solidFill>
                            <a:schemeClr val="tx1"/>
                          </a:solidFill>
                          <a:latin typeface="Arial" pitchFamily="34" charset="0"/>
                          <a:cs typeface="Arial" pitchFamily="34" charset="0"/>
                        </a:rPr>
                        <a:t>% Stat</a:t>
                      </a:r>
                    </a:p>
                    <a:p>
                      <a:pPr algn="ctr" fontAlgn="auto"/>
                      <a:r>
                        <a:rPr lang="en-US" sz="2000" b="0" i="0" u="none" strike="noStrike" dirty="0" err="1">
                          <a:solidFill>
                            <a:schemeClr val="tx1"/>
                          </a:solidFill>
                          <a:latin typeface="Arial" pitchFamily="34" charset="0"/>
                          <a:cs typeface="Arial" pitchFamily="34" charset="0"/>
                        </a:rPr>
                        <a:t>Signif</a:t>
                      </a:r>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49541">
                <a:tc gridSpan="3">
                  <a:txBody>
                    <a:bodyPr/>
                    <a:lstStyle/>
                    <a:p>
                      <a:pPr algn="l" fontAlgn="b"/>
                      <a:r>
                        <a:rPr lang="en-US" sz="2000" b="0" i="0" u="none" strike="noStrike" dirty="0">
                          <a:solidFill>
                            <a:schemeClr val="tx1"/>
                          </a:solidFill>
                          <a:latin typeface="Arial" pitchFamily="34" charset="0"/>
                          <a:cs typeface="Arial" pitchFamily="34" charset="0"/>
                        </a:rPr>
                        <a:t>RCT Housing Interventions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chemeClr val="tx1"/>
                          </a:solidFill>
                          <a:latin typeface="Arial" pitchFamily="34" charset="0"/>
                          <a:cs typeface="Arial" pitchFamily="34" charset="0"/>
                        </a:rPr>
                        <a:t>2/2</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2/2</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latin typeface="Arial" pitchFamily="34" charset="0"/>
                          <a:cs typeface="Arial" pitchFamily="34" charset="0"/>
                        </a:rPr>
                        <a:t>100.0%</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25073">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49541">
                <a:tc gridSpan="2">
                  <a:txBody>
                    <a:bodyPr/>
                    <a:lstStyle/>
                    <a:p>
                      <a:pPr algn="l" fontAlgn="b"/>
                      <a:r>
                        <a:rPr lang="en-US" sz="2000" b="0" i="0" u="none" strike="noStrike">
                          <a:solidFill>
                            <a:schemeClr val="tx1"/>
                          </a:solidFill>
                          <a:latin typeface="Arial" pitchFamily="34" charset="0"/>
                          <a:cs typeface="Arial" pitchFamily="34" charset="0"/>
                        </a:rPr>
                        <a:t>Longitudinal Studies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13/15</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10/15</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latin typeface="Arial" pitchFamily="34" charset="0"/>
                          <a:cs typeface="Arial" pitchFamily="34" charset="0"/>
                        </a:rPr>
                        <a:t>66.7%</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49541">
                <a:tc gridSpan="3">
                  <a:txBody>
                    <a:bodyPr/>
                    <a:lstStyle/>
                    <a:p>
                      <a:pPr algn="l" fontAlgn="b"/>
                      <a:r>
                        <a:rPr lang="en-US" sz="2000" b="0" i="0" u="none" strike="noStrike">
                          <a:solidFill>
                            <a:schemeClr val="tx1"/>
                          </a:solidFill>
                          <a:latin typeface="Arial" pitchFamily="34" charset="0"/>
                          <a:cs typeface="Arial" pitchFamily="34" charset="0"/>
                        </a:rPr>
                        <a:t>Cross-sectional Studies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chemeClr val="tx1"/>
                          </a:solidFill>
                          <a:latin typeface="Arial" pitchFamily="34" charset="0"/>
                          <a:cs typeface="Arial" pitchFamily="34" charset="0"/>
                        </a:rPr>
                        <a:t>9/10</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8/10</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latin typeface="Arial" pitchFamily="34" charset="0"/>
                          <a:cs typeface="Arial" pitchFamily="34" charset="0"/>
                        </a:rPr>
                        <a:t>80.0%</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25073">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349541">
                <a:tc gridSpan="3">
                  <a:txBody>
                    <a:bodyPr/>
                    <a:lstStyle/>
                    <a:p>
                      <a:pPr algn="l" fontAlgn="b"/>
                      <a:r>
                        <a:rPr lang="en-US" sz="2000" b="1" i="0" u="none" strike="noStrike" dirty="0">
                          <a:solidFill>
                            <a:schemeClr val="tx1"/>
                          </a:solidFill>
                          <a:latin typeface="Arial" pitchFamily="34" charset="0"/>
                          <a:cs typeface="Arial" pitchFamily="34" charset="0"/>
                        </a:rPr>
                        <a:t>Total number of papers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1" i="0" u="none" strike="noStrike" dirty="0">
                          <a:solidFill>
                            <a:schemeClr val="tx1"/>
                          </a:solidFill>
                          <a:latin typeface="Arial" pitchFamily="34" charset="0"/>
                          <a:cs typeface="Arial" pitchFamily="34" charset="0"/>
                        </a:rPr>
                        <a:t>27</a:t>
                      </a:r>
                    </a:p>
                  </a:txBody>
                  <a:tcPr marL="9525" marR="9525" marT="9525" marB="0" anchor="b">
                    <a:lnL>
                      <a:noFill/>
                    </a:lnL>
                    <a:lnR>
                      <a:noFill/>
                    </a:lnR>
                    <a:lnT>
                      <a:noFill/>
                    </a:lnT>
                    <a:lnB>
                      <a:noFill/>
                    </a:lnB>
                  </a:tcPr>
                </a:tc>
                <a:tc>
                  <a:txBody>
                    <a:bodyPr/>
                    <a:lstStyle/>
                    <a:p>
                      <a:pPr algn="ctr"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1" i="0" u="none" strike="noStrike" dirty="0">
                          <a:solidFill>
                            <a:schemeClr val="tx1"/>
                          </a:solidFill>
                          <a:latin typeface="Arial" pitchFamily="34" charset="0"/>
                          <a:cs typeface="Arial" pitchFamily="34" charset="0"/>
                        </a:rPr>
                        <a:t>20</a:t>
                      </a:r>
                    </a:p>
                  </a:txBody>
                  <a:tcPr marL="9525" marR="9525" marT="9525" marB="0" anchor="b">
                    <a:lnL>
                      <a:noFill/>
                    </a:lnL>
                    <a:lnR>
                      <a:noFill/>
                    </a:lnR>
                    <a:lnT>
                      <a:noFill/>
                    </a:lnT>
                    <a:lnB>
                      <a:noFill/>
                    </a:lnB>
                  </a:tcPr>
                </a:tc>
                <a:tc>
                  <a:txBody>
                    <a:bodyPr/>
                    <a:lstStyle/>
                    <a:p>
                      <a:pPr algn="l"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1" i="0" u="none" strike="noStrike" dirty="0">
                          <a:solidFill>
                            <a:schemeClr val="tx1"/>
                          </a:solidFill>
                          <a:latin typeface="Arial" pitchFamily="34" charset="0"/>
                          <a:cs typeface="Arial" pitchFamily="34" charset="0"/>
                        </a:rPr>
                        <a:t>74.1%</a:t>
                      </a:r>
                    </a:p>
                  </a:txBody>
                  <a:tcPr marL="9525" marR="9525" marT="9525" marB="0" anchor="b">
                    <a:lnL>
                      <a:noFill/>
                    </a:lnL>
                    <a:lnR>
                      <a:noFill/>
                    </a:lnR>
                    <a:lnT>
                      <a:noFill/>
                    </a:lnT>
                    <a:lnB>
                      <a:noFill/>
                    </a:lnB>
                  </a:tcPr>
                </a:tc>
                <a:tc>
                  <a:txBody>
                    <a:bodyPr/>
                    <a:lstStyle/>
                    <a:p>
                      <a:pPr algn="l"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325073">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Title 3"/>
          <p:cNvSpPr>
            <a:spLocks noGrp="1"/>
          </p:cNvSpPr>
          <p:nvPr>
            <p:ph type="title"/>
          </p:nvPr>
        </p:nvSpPr>
        <p:spPr>
          <a:xfrm>
            <a:off x="355600" y="123163"/>
            <a:ext cx="8229600" cy="818947"/>
          </a:xfrm>
        </p:spPr>
        <p:txBody>
          <a:bodyPr/>
          <a:lstStyle/>
          <a:p>
            <a:r>
              <a:rPr lang="en-US" dirty="0"/>
              <a:t>   HIV Clinical Outcomes</a:t>
            </a:r>
          </a:p>
        </p:txBody>
      </p:sp>
    </p:spTree>
    <p:extLst>
      <p:ext uri="{BB962C8B-B14F-4D97-AF65-F5344CB8AC3E}">
        <p14:creationId xmlns:p14="http://schemas.microsoft.com/office/powerpoint/2010/main" val="36445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219219"/>
            <a:ext cx="8229599" cy="875289"/>
          </a:xfrm>
        </p:spPr>
        <p:txBody>
          <a:bodyPr/>
          <a:lstStyle/>
          <a:p>
            <a:r>
              <a:rPr lang="en-US" dirty="0"/>
              <a:t>Other Health Outcomes</a:t>
            </a:r>
          </a:p>
        </p:txBody>
      </p:sp>
      <p:sp>
        <p:nvSpPr>
          <p:cNvPr id="3" name="Content Placeholder 2"/>
          <p:cNvSpPr>
            <a:spLocks noGrp="1"/>
          </p:cNvSpPr>
          <p:nvPr>
            <p:ph idx="1"/>
          </p:nvPr>
        </p:nvSpPr>
        <p:spPr>
          <a:xfrm>
            <a:off x="433346" y="1305398"/>
            <a:ext cx="8215748" cy="4525963"/>
          </a:xfrm>
        </p:spPr>
        <p:txBody>
          <a:bodyPr>
            <a:noAutofit/>
          </a:bodyPr>
          <a:lstStyle/>
          <a:p>
            <a:pPr>
              <a:lnSpc>
                <a:spcPct val="90000"/>
              </a:lnSpc>
              <a:spcBef>
                <a:spcPts val="1200"/>
              </a:spcBef>
              <a:spcAft>
                <a:spcPts val="1200"/>
              </a:spcAft>
            </a:pPr>
            <a:r>
              <a:rPr lang="en-US" sz="2700" dirty="0"/>
              <a:t>27 papers looked at other health outcomes – mental health, health comorbidities, health functioning or quality of life  etc.  </a:t>
            </a:r>
          </a:p>
          <a:p>
            <a:pPr>
              <a:lnSpc>
                <a:spcPct val="90000"/>
              </a:lnSpc>
              <a:spcBef>
                <a:spcPts val="1200"/>
              </a:spcBef>
              <a:spcAft>
                <a:spcPts val="1200"/>
              </a:spcAft>
            </a:pPr>
            <a:r>
              <a:rPr lang="en-US" sz="2700" dirty="0"/>
              <a:t>26 (96%) found higher rates of other health outcomes among those who were homeless or unstably housed</a:t>
            </a:r>
          </a:p>
          <a:p>
            <a:pPr>
              <a:lnSpc>
                <a:spcPct val="90000"/>
              </a:lnSpc>
              <a:spcBef>
                <a:spcPts val="1200"/>
              </a:spcBef>
              <a:spcAft>
                <a:spcPts val="1200"/>
              </a:spcAft>
            </a:pPr>
            <a:r>
              <a:rPr lang="en-US" sz="2700" dirty="0"/>
              <a:t>25 (93%) reported statistically significant differences comparing homeless/ unstably housed PLW and those with stable housing</a:t>
            </a:r>
          </a:p>
          <a:p>
            <a:endParaRPr lang="en-US" dirty="0"/>
          </a:p>
          <a:p>
            <a:endParaRPr lang="en-US" dirty="0"/>
          </a:p>
        </p:txBody>
      </p:sp>
    </p:spTree>
    <p:extLst>
      <p:ext uri="{BB962C8B-B14F-4D97-AF65-F5344CB8AC3E}">
        <p14:creationId xmlns:p14="http://schemas.microsoft.com/office/powerpoint/2010/main" val="1379538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3822"/>
          <a:stretch/>
        </p:blipFill>
        <p:spPr bwMode="auto">
          <a:xfrm>
            <a:off x="997523" y="1136075"/>
            <a:ext cx="5652663" cy="4475018"/>
          </a:xfrm>
          <a:prstGeom prst="rect">
            <a:avLst/>
          </a:prstGeom>
          <a:noFill/>
          <a:ln w="38100">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26856"/>
            <a:ext cx="7647709" cy="801398"/>
          </a:xfrm>
        </p:spPr>
        <p:txBody>
          <a:bodyPr/>
          <a:lstStyle/>
          <a:p>
            <a:pPr algn="ctr"/>
            <a:r>
              <a:rPr lang="en-US" dirty="0"/>
              <a:t>Housing and HIV Risk Behaviors</a:t>
            </a:r>
          </a:p>
        </p:txBody>
      </p:sp>
    </p:spTree>
    <p:extLst>
      <p:ext uri="{BB962C8B-B14F-4D97-AF65-F5344CB8AC3E}">
        <p14:creationId xmlns:p14="http://schemas.microsoft.com/office/powerpoint/2010/main" val="10351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928"/>
            <a:ext cx="8229599" cy="875289"/>
          </a:xfrm>
        </p:spPr>
        <p:txBody>
          <a:bodyPr/>
          <a:lstStyle/>
          <a:p>
            <a:r>
              <a:rPr lang="en-US" dirty="0"/>
              <a:t>  HIV Risk Behaviors</a:t>
            </a:r>
          </a:p>
        </p:txBody>
      </p:sp>
      <p:sp>
        <p:nvSpPr>
          <p:cNvPr id="3" name="Content Placeholder 2"/>
          <p:cNvSpPr>
            <a:spLocks noGrp="1"/>
          </p:cNvSpPr>
          <p:nvPr>
            <p:ph idx="1"/>
          </p:nvPr>
        </p:nvSpPr>
        <p:spPr>
          <a:xfrm>
            <a:off x="555896" y="1304827"/>
            <a:ext cx="8215748" cy="4525963"/>
          </a:xfrm>
        </p:spPr>
        <p:txBody>
          <a:bodyPr>
            <a:noAutofit/>
          </a:bodyPr>
          <a:lstStyle/>
          <a:p>
            <a:pPr>
              <a:lnSpc>
                <a:spcPct val="90000"/>
              </a:lnSpc>
              <a:spcBef>
                <a:spcPts val="1200"/>
              </a:spcBef>
              <a:spcAft>
                <a:spcPts val="1200"/>
              </a:spcAft>
            </a:pPr>
            <a:r>
              <a:rPr lang="en-US" sz="2700" dirty="0"/>
              <a:t>22 papers examined HIV sex and drug risk behaviors – needle using and sharing, sex exchange, unprotected sex, etc.  </a:t>
            </a:r>
          </a:p>
          <a:p>
            <a:pPr>
              <a:lnSpc>
                <a:spcPct val="90000"/>
              </a:lnSpc>
              <a:spcBef>
                <a:spcPts val="1200"/>
              </a:spcBef>
              <a:spcAft>
                <a:spcPts val="1200"/>
              </a:spcAft>
            </a:pPr>
            <a:r>
              <a:rPr lang="en-US" sz="2700" dirty="0"/>
              <a:t>22 (100%) found higher rates of risk behavior among those who were homeless or unstably housed</a:t>
            </a:r>
          </a:p>
          <a:p>
            <a:pPr>
              <a:lnSpc>
                <a:spcPct val="90000"/>
              </a:lnSpc>
              <a:spcBef>
                <a:spcPts val="1200"/>
              </a:spcBef>
              <a:spcAft>
                <a:spcPts val="1200"/>
              </a:spcAft>
            </a:pPr>
            <a:r>
              <a:rPr lang="en-US" sz="2700" dirty="0"/>
              <a:t>18 (82%) reported statistically significant differences comparing homeless/ unstably housed PLW and those with stable housing</a:t>
            </a:r>
          </a:p>
          <a:p>
            <a:endParaRPr lang="en-US" dirty="0"/>
          </a:p>
          <a:p>
            <a:endParaRPr lang="en-US" dirty="0"/>
          </a:p>
        </p:txBody>
      </p:sp>
    </p:spTree>
    <p:extLst>
      <p:ext uri="{BB962C8B-B14F-4D97-AF65-F5344CB8AC3E}">
        <p14:creationId xmlns:p14="http://schemas.microsoft.com/office/powerpoint/2010/main" val="54487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9559677"/>
              </p:ext>
            </p:extLst>
          </p:nvPr>
        </p:nvGraphicFramePr>
        <p:xfrm>
          <a:off x="1066799" y="1108367"/>
          <a:ext cx="7010400" cy="4571997"/>
        </p:xfrm>
        <a:graphic>
          <a:graphicData uri="http://schemas.openxmlformats.org/drawingml/2006/table">
            <a:tbl>
              <a:tblPr/>
              <a:tblGrid>
                <a:gridCol w="1208029">
                  <a:extLst>
                    <a:ext uri="{9D8B030D-6E8A-4147-A177-3AD203B41FA5}">
                      <a16:colId xmlns:a16="http://schemas.microsoft.com/office/drawing/2014/main" val="20000"/>
                    </a:ext>
                  </a:extLst>
                </a:gridCol>
                <a:gridCol w="1120780">
                  <a:extLst>
                    <a:ext uri="{9D8B030D-6E8A-4147-A177-3AD203B41FA5}">
                      <a16:colId xmlns:a16="http://schemas.microsoft.com/office/drawing/2014/main" val="20001"/>
                    </a:ext>
                  </a:extLst>
                </a:gridCol>
                <a:gridCol w="793886">
                  <a:extLst>
                    <a:ext uri="{9D8B030D-6E8A-4147-A177-3AD203B41FA5}">
                      <a16:colId xmlns:a16="http://schemas.microsoft.com/office/drawing/2014/main" val="20002"/>
                    </a:ext>
                  </a:extLst>
                </a:gridCol>
                <a:gridCol w="1120780">
                  <a:extLst>
                    <a:ext uri="{9D8B030D-6E8A-4147-A177-3AD203B41FA5}">
                      <a16:colId xmlns:a16="http://schemas.microsoft.com/office/drawing/2014/main" val="20003"/>
                    </a:ext>
                  </a:extLst>
                </a:gridCol>
                <a:gridCol w="122585">
                  <a:extLst>
                    <a:ext uri="{9D8B030D-6E8A-4147-A177-3AD203B41FA5}">
                      <a16:colId xmlns:a16="http://schemas.microsoft.com/office/drawing/2014/main" val="20004"/>
                    </a:ext>
                  </a:extLst>
                </a:gridCol>
                <a:gridCol w="1120780">
                  <a:extLst>
                    <a:ext uri="{9D8B030D-6E8A-4147-A177-3AD203B41FA5}">
                      <a16:colId xmlns:a16="http://schemas.microsoft.com/office/drawing/2014/main" val="20005"/>
                    </a:ext>
                  </a:extLst>
                </a:gridCol>
                <a:gridCol w="122585">
                  <a:extLst>
                    <a:ext uri="{9D8B030D-6E8A-4147-A177-3AD203B41FA5}">
                      <a16:colId xmlns:a16="http://schemas.microsoft.com/office/drawing/2014/main" val="20006"/>
                    </a:ext>
                  </a:extLst>
                </a:gridCol>
                <a:gridCol w="1074081">
                  <a:extLst>
                    <a:ext uri="{9D8B030D-6E8A-4147-A177-3AD203B41FA5}">
                      <a16:colId xmlns:a16="http://schemas.microsoft.com/office/drawing/2014/main" val="20007"/>
                    </a:ext>
                  </a:extLst>
                </a:gridCol>
                <a:gridCol w="326894">
                  <a:extLst>
                    <a:ext uri="{9D8B030D-6E8A-4147-A177-3AD203B41FA5}">
                      <a16:colId xmlns:a16="http://schemas.microsoft.com/office/drawing/2014/main" val="20008"/>
                    </a:ext>
                  </a:extLst>
                </a:gridCol>
              </a:tblGrid>
              <a:tr h="436927">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gridSpan="6">
                  <a:txBody>
                    <a:bodyPr/>
                    <a:lstStyle/>
                    <a:p>
                      <a:pPr algn="l" fontAlgn="ctr"/>
                      <a:r>
                        <a:rPr lang="en-US" sz="2000" b="1" i="0" u="none" strike="noStrike" dirty="0">
                          <a:solidFill>
                            <a:schemeClr val="tx1"/>
                          </a:solidFill>
                          <a:latin typeface="Arial" pitchFamily="34" charset="0"/>
                          <a:cs typeface="Arial" pitchFamily="34" charset="0"/>
                        </a:rPr>
                        <a:t>Sex or Drug</a:t>
                      </a:r>
                      <a:r>
                        <a:rPr lang="en-US" sz="2000" b="1" i="0" u="none" strike="noStrike" baseline="0" dirty="0">
                          <a:solidFill>
                            <a:schemeClr val="tx1"/>
                          </a:solidFill>
                          <a:latin typeface="Arial" pitchFamily="34" charset="0"/>
                          <a:cs typeface="Arial" pitchFamily="34" charset="0"/>
                        </a:rPr>
                        <a:t> Risk Behavior</a:t>
                      </a:r>
                      <a:endParaRPr lang="en-US" sz="2000" b="1" i="0" u="none" strike="noStrike" dirty="0">
                        <a:solidFill>
                          <a:schemeClr val="tx1"/>
                        </a:solidFill>
                        <a:latin typeface="Arial" pitchFamily="34" charset="0"/>
                        <a:cs typeface="Arial" pitchFamily="34" charset="0"/>
                      </a:endParaRPr>
                    </a:p>
                  </a:txBody>
                  <a:tcPr marL="9525" marR="9525" marT="9525" marB="0" anchor="ctr">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endParaRPr lang="en-US" sz="2000" b="0" i="0" u="none" strike="noStrike" dirty="0">
                        <a:solidFill>
                          <a:schemeClr val="tx1"/>
                        </a:solidFill>
                        <a:latin typeface="Arial" pitchFamily="34" charset="0"/>
                        <a:cs typeface="Arial"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r h="786468">
                <a:tc gridSpan="2">
                  <a:txBody>
                    <a:bodyPr/>
                    <a:lstStyle/>
                    <a:p>
                      <a:pPr algn="l" fontAlgn="b"/>
                      <a:r>
                        <a:rPr lang="en-US" sz="2000" b="1" i="0" u="none" strike="noStrike" dirty="0">
                          <a:solidFill>
                            <a:schemeClr val="tx1"/>
                          </a:solidFill>
                          <a:latin typeface="Arial" pitchFamily="34" charset="0"/>
                          <a:cs typeface="Arial" pitchFamily="34" charset="0"/>
                        </a:rPr>
                        <a:t>Study Design</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2000" b="0" i="0" u="none" strike="noStrike" dirty="0">
                          <a:solidFill>
                            <a:schemeClr val="tx1"/>
                          </a:solidFill>
                          <a:latin typeface="Arial" pitchFamily="34" charset="0"/>
                          <a:cs typeface="Arial" pitchFamily="34" charset="0"/>
                        </a:rPr>
                        <a:t> Negative </a:t>
                      </a:r>
                      <a:br>
                        <a:rPr lang="en-US" sz="2000" b="0" i="0" u="none" strike="noStrike" dirty="0">
                          <a:solidFill>
                            <a:schemeClr val="tx1"/>
                          </a:solidFill>
                          <a:latin typeface="Arial" pitchFamily="34" charset="0"/>
                          <a:cs typeface="Arial" pitchFamily="34" charset="0"/>
                        </a:rPr>
                      </a:br>
                      <a:r>
                        <a:rPr lang="en-US" sz="2000" b="0" i="0" u="none" strike="noStrike" dirty="0">
                          <a:solidFill>
                            <a:schemeClr val="tx1"/>
                          </a:solidFill>
                          <a:latin typeface="Arial" pitchFamily="34" charset="0"/>
                          <a:cs typeface="Arial" pitchFamily="34" charset="0"/>
                        </a:rPr>
                        <a:t> outcome</a:t>
                      </a:r>
                      <a:r>
                        <a:rPr lang="en-US" sz="2000" b="0" i="0" u="none" strike="noStrike" baseline="30000" dirty="0">
                          <a:solidFill>
                            <a:schemeClr val="tx1"/>
                          </a:solidFill>
                          <a:latin typeface="Arial" pitchFamily="34" charset="0"/>
                          <a:cs typeface="Arial" pitchFamily="34" charset="0"/>
                        </a:rPr>
                        <a:t>1</a:t>
                      </a:r>
                      <a:endParaRPr lang="en-US" sz="2000" b="0" i="0" u="none" strike="noStrike" dirty="0">
                        <a:solidFill>
                          <a:schemeClr val="tx1"/>
                        </a:solidFill>
                        <a:latin typeface="Arial" pitchFamily="34" charset="0"/>
                        <a:cs typeface="Arial"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2000" b="0" i="0" u="none" strike="noStrike" dirty="0">
                          <a:solidFill>
                            <a:schemeClr val="tx1"/>
                          </a:solidFill>
                          <a:latin typeface="Arial" pitchFamily="34" charset="0"/>
                          <a:cs typeface="Arial" pitchFamily="34" charset="0"/>
                        </a:rPr>
                        <a:t>Stat</a:t>
                      </a:r>
                    </a:p>
                    <a:p>
                      <a:pPr algn="ctr" fontAlgn="ctr"/>
                      <a:r>
                        <a:rPr lang="en-US" sz="2000" b="0" i="0" u="none" strike="noStrike" dirty="0" err="1">
                          <a:solidFill>
                            <a:schemeClr val="tx1"/>
                          </a:solidFill>
                          <a:latin typeface="Arial" pitchFamily="34" charset="0"/>
                          <a:cs typeface="Arial" pitchFamily="34" charset="0"/>
                        </a:rPr>
                        <a:t>Signif</a:t>
                      </a:r>
                      <a:r>
                        <a:rPr lang="en-US" sz="2000" b="0" i="0" u="none" strike="noStrike" dirty="0">
                          <a:solidFill>
                            <a:schemeClr val="tx1"/>
                          </a:solidFill>
                          <a:latin typeface="Arial" pitchFamily="34" charset="0"/>
                          <a:cs typeface="Arial" pitchFamily="34" charset="0"/>
                        </a:rPr>
                        <a:t> </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2000" b="0" i="0" u="none" strike="noStrike" dirty="0">
                          <a:solidFill>
                            <a:schemeClr val="tx1"/>
                          </a:solidFill>
                          <a:latin typeface="Arial" pitchFamily="34" charset="0"/>
                          <a:cs typeface="Arial" pitchFamily="34" charset="0"/>
                        </a:rPr>
                        <a:t>% Stat</a:t>
                      </a:r>
                    </a:p>
                    <a:p>
                      <a:pPr algn="ctr" fontAlgn="auto"/>
                      <a:r>
                        <a:rPr lang="en-US" sz="2000" b="0" i="0" u="none" strike="noStrike" dirty="0" err="1">
                          <a:solidFill>
                            <a:schemeClr val="tx1"/>
                          </a:solidFill>
                          <a:latin typeface="Arial" pitchFamily="34" charset="0"/>
                          <a:cs typeface="Arial" pitchFamily="34" charset="0"/>
                        </a:rPr>
                        <a:t>Signif</a:t>
                      </a:r>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349541">
                <a:tc gridSpan="3">
                  <a:txBody>
                    <a:bodyPr/>
                    <a:lstStyle/>
                    <a:p>
                      <a:pPr algn="l" fontAlgn="b"/>
                      <a:r>
                        <a:rPr lang="en-US" sz="2000" b="0" i="0" u="none" strike="noStrike" dirty="0">
                          <a:solidFill>
                            <a:schemeClr val="tx1"/>
                          </a:solidFill>
                          <a:latin typeface="Arial" pitchFamily="34" charset="0"/>
                          <a:cs typeface="Arial" pitchFamily="34" charset="0"/>
                        </a:rPr>
                        <a:t>RCT Housing Interventions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chemeClr val="tx1"/>
                          </a:solidFill>
                          <a:latin typeface="Arial" pitchFamily="34" charset="0"/>
                          <a:cs typeface="Arial" pitchFamily="34" charset="0"/>
                        </a:rPr>
                        <a:t>1/1</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0/1</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latin typeface="Arial" pitchFamily="34" charset="0"/>
                          <a:cs typeface="Arial" pitchFamily="34" charset="0"/>
                        </a:rPr>
                        <a:t>0.0%</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325073">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349541">
                <a:tc gridSpan="2">
                  <a:txBody>
                    <a:bodyPr/>
                    <a:lstStyle/>
                    <a:p>
                      <a:pPr algn="l" fontAlgn="b"/>
                      <a:r>
                        <a:rPr lang="en-US" sz="2000" b="0" i="0" u="none" strike="noStrike">
                          <a:solidFill>
                            <a:schemeClr val="tx1"/>
                          </a:solidFill>
                          <a:latin typeface="Arial" pitchFamily="34" charset="0"/>
                          <a:cs typeface="Arial" pitchFamily="34" charset="0"/>
                        </a:rPr>
                        <a:t>Longitudinal Studies</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8/9</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8/9</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latin typeface="Arial" pitchFamily="34" charset="0"/>
                          <a:cs typeface="Arial" pitchFamily="34" charset="0"/>
                        </a:rPr>
                        <a:t>85.7%</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49541">
                <a:tc gridSpan="3">
                  <a:txBody>
                    <a:bodyPr/>
                    <a:lstStyle/>
                    <a:p>
                      <a:pPr algn="l" fontAlgn="b"/>
                      <a:r>
                        <a:rPr lang="en-US" sz="2000" b="0" i="0" u="none" strike="noStrike">
                          <a:solidFill>
                            <a:schemeClr val="tx1"/>
                          </a:solidFill>
                          <a:latin typeface="Arial" pitchFamily="34" charset="0"/>
                          <a:cs typeface="Arial" pitchFamily="34" charset="0"/>
                        </a:rPr>
                        <a:t>Cross-sectional Studies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0" i="0" u="none" strike="noStrike" dirty="0">
                          <a:solidFill>
                            <a:schemeClr val="tx1"/>
                          </a:solidFill>
                          <a:latin typeface="Arial" pitchFamily="34" charset="0"/>
                          <a:cs typeface="Arial" pitchFamily="34" charset="0"/>
                        </a:rPr>
                        <a:t>12/12</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0" i="0" u="none" strike="noStrike" dirty="0">
                          <a:solidFill>
                            <a:schemeClr val="tx1"/>
                          </a:solidFill>
                          <a:latin typeface="Arial" pitchFamily="34" charset="0"/>
                          <a:cs typeface="Arial" pitchFamily="34" charset="0"/>
                        </a:rPr>
                        <a:t>10/12</a:t>
                      </a:r>
                    </a:p>
                  </a:txBody>
                  <a:tcPr marL="9525" marR="9525" marT="9525" marB="0" anchor="b">
                    <a:lnL>
                      <a:noFill/>
                    </a:lnL>
                    <a:lnR>
                      <a:noFill/>
                    </a:lnR>
                    <a:lnT>
                      <a:noFill/>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0" i="0" u="none" strike="noStrike" dirty="0">
                          <a:solidFill>
                            <a:schemeClr val="tx1"/>
                          </a:solidFill>
                          <a:latin typeface="Arial" pitchFamily="34" charset="0"/>
                          <a:cs typeface="Arial" pitchFamily="34" charset="0"/>
                        </a:rPr>
                        <a:t>83.3%</a:t>
                      </a:r>
                    </a:p>
                  </a:txBody>
                  <a:tcPr marL="9525" marR="9525" marT="9525" marB="0" anchor="b">
                    <a:lnL>
                      <a:noFill/>
                    </a:lnL>
                    <a:lnR>
                      <a:noFill/>
                    </a:lnR>
                    <a:lnT>
                      <a:noFill/>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325073">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325073">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349541">
                <a:tc gridSpan="3">
                  <a:txBody>
                    <a:bodyPr/>
                    <a:lstStyle/>
                    <a:p>
                      <a:pPr algn="l" fontAlgn="b"/>
                      <a:r>
                        <a:rPr lang="en-US" sz="2000" b="1" i="0" u="none" strike="noStrike" dirty="0">
                          <a:solidFill>
                            <a:schemeClr val="tx1"/>
                          </a:solidFill>
                          <a:latin typeface="Arial" pitchFamily="34" charset="0"/>
                          <a:cs typeface="Arial" pitchFamily="34" charset="0"/>
                        </a:rPr>
                        <a:t>Total number of papers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b"/>
                      <a:r>
                        <a:rPr lang="en-US" sz="2000" b="1" i="0" u="none" strike="noStrike" dirty="0">
                          <a:solidFill>
                            <a:schemeClr val="tx1"/>
                          </a:solidFill>
                          <a:latin typeface="Arial" pitchFamily="34" charset="0"/>
                          <a:cs typeface="Arial" pitchFamily="34" charset="0"/>
                        </a:rPr>
                        <a:t>22</a:t>
                      </a:r>
                    </a:p>
                  </a:txBody>
                  <a:tcPr marL="9525" marR="9525" marT="9525" marB="0" anchor="b">
                    <a:lnL>
                      <a:noFill/>
                    </a:lnL>
                    <a:lnR>
                      <a:noFill/>
                    </a:lnR>
                    <a:lnT>
                      <a:noFill/>
                    </a:lnT>
                    <a:lnB>
                      <a:noFill/>
                    </a:lnB>
                  </a:tcPr>
                </a:tc>
                <a:tc>
                  <a:txBody>
                    <a:bodyPr/>
                    <a:lstStyle/>
                    <a:p>
                      <a:pPr algn="ctr"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ctr" fontAlgn="b"/>
                      <a:r>
                        <a:rPr lang="en-US" sz="2000" b="1" i="0" u="none" strike="noStrike" dirty="0">
                          <a:solidFill>
                            <a:schemeClr val="tx1"/>
                          </a:solidFill>
                          <a:latin typeface="Arial" pitchFamily="34" charset="0"/>
                          <a:cs typeface="Arial" pitchFamily="34" charset="0"/>
                        </a:rPr>
                        <a:t>18</a:t>
                      </a:r>
                    </a:p>
                  </a:txBody>
                  <a:tcPr marL="9525" marR="9525" marT="9525" marB="0" anchor="b">
                    <a:lnL>
                      <a:noFill/>
                    </a:lnL>
                    <a:lnR>
                      <a:noFill/>
                    </a:lnR>
                    <a:lnT>
                      <a:noFill/>
                    </a:lnT>
                    <a:lnB>
                      <a:noFill/>
                    </a:lnB>
                  </a:tcPr>
                </a:tc>
                <a:tc>
                  <a:txBody>
                    <a:bodyPr/>
                    <a:lstStyle/>
                    <a:p>
                      <a:pPr algn="l"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tc>
                  <a:txBody>
                    <a:bodyPr/>
                    <a:lstStyle/>
                    <a:p>
                      <a:pPr algn="r" fontAlgn="b"/>
                      <a:r>
                        <a:rPr lang="en-US" sz="2000" b="1" i="0" u="none" strike="noStrike" dirty="0">
                          <a:solidFill>
                            <a:schemeClr val="tx1"/>
                          </a:solidFill>
                          <a:latin typeface="Arial" pitchFamily="34" charset="0"/>
                          <a:cs typeface="Arial" pitchFamily="34" charset="0"/>
                        </a:rPr>
                        <a:t>81.8%</a:t>
                      </a:r>
                    </a:p>
                  </a:txBody>
                  <a:tcPr marL="9525" marR="9525" marT="9525" marB="0" anchor="b">
                    <a:lnL>
                      <a:noFill/>
                    </a:lnL>
                    <a:lnR>
                      <a:noFill/>
                    </a:lnR>
                    <a:lnT>
                      <a:noFill/>
                    </a:lnT>
                    <a:lnB>
                      <a:noFill/>
                    </a:lnB>
                  </a:tcPr>
                </a:tc>
                <a:tc>
                  <a:txBody>
                    <a:bodyPr/>
                    <a:lstStyle/>
                    <a:p>
                      <a:pPr algn="l" fontAlgn="b"/>
                      <a:endParaRPr lang="en-US" sz="2000" b="1"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325073">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chemeClr val="tx1"/>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4" name="Title 3"/>
          <p:cNvSpPr>
            <a:spLocks noGrp="1"/>
          </p:cNvSpPr>
          <p:nvPr>
            <p:ph type="title"/>
          </p:nvPr>
        </p:nvSpPr>
        <p:spPr>
          <a:xfrm>
            <a:off x="725054" y="0"/>
            <a:ext cx="8229600" cy="1039091"/>
          </a:xfrm>
        </p:spPr>
        <p:txBody>
          <a:bodyPr/>
          <a:lstStyle/>
          <a:p>
            <a:r>
              <a:rPr lang="en-US" dirty="0"/>
              <a:t>HIV Risk Behaviors</a:t>
            </a:r>
          </a:p>
        </p:txBody>
      </p:sp>
    </p:spTree>
    <p:extLst>
      <p:ext uri="{BB962C8B-B14F-4D97-AF65-F5344CB8AC3E}">
        <p14:creationId xmlns:p14="http://schemas.microsoft.com/office/powerpoint/2010/main" val="4111870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457200"/>
            <a:ext cx="8229600" cy="762000"/>
          </a:xfrm>
          <a:prstGeom prst="rect">
            <a:avLst/>
          </a:prstGeom>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altLang="en-US" sz="3400" b="1" i="0" u="none" strike="noStrike" kern="0" cap="none" spc="0" normalizeH="0" baseline="0" noProof="0" dirty="0">
              <a:ln>
                <a:noFill/>
              </a:ln>
              <a:solidFill>
                <a:srgbClr val="FFC000"/>
              </a:solidFill>
              <a:effectLst/>
              <a:uLnTx/>
              <a:uFillTx/>
              <a:latin typeface="Tahoma" pitchFamily="34" charset="0"/>
              <a:ea typeface="+mj-ea"/>
              <a:cs typeface="+mj-cs"/>
            </a:endParaRPr>
          </a:p>
        </p:txBody>
      </p:sp>
      <p:sp>
        <p:nvSpPr>
          <p:cNvPr id="3" name="Rectangle 3"/>
          <p:cNvSpPr txBox="1">
            <a:spLocks noChangeArrowheads="1"/>
          </p:cNvSpPr>
          <p:nvPr/>
        </p:nvSpPr>
        <p:spPr>
          <a:xfrm>
            <a:off x="457200" y="1447800"/>
            <a:ext cx="8305800" cy="4572000"/>
          </a:xfrm>
          <a:prstGeom prst="rect">
            <a:avLst/>
          </a:prstGeom>
        </p:spPr>
        <p:txBody>
          <a:bodyPr/>
          <a:lstStyle/>
          <a:p>
            <a:pPr marL="342900" marR="0" lvl="0" indent="-342900" algn="l" defTabSz="914400" rtl="0" eaLnBrk="1" fontAlgn="base" latinLnBrk="0" hangingPunct="1">
              <a:lnSpc>
                <a:spcPct val="100000"/>
              </a:lnSpc>
              <a:spcBef>
                <a:spcPts val="1200"/>
              </a:spcBef>
              <a:spcAft>
                <a:spcPts val="600"/>
              </a:spcAft>
              <a:buClr>
                <a:srgbClr val="FF66FF"/>
              </a:buClr>
              <a:buSzPct val="110000"/>
              <a:tabLst/>
              <a:defRPr/>
            </a:pPr>
            <a:endParaRPr kumimoji="0" lang="en-US" alt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4"/>
          <p:cNvSpPr>
            <a:spLocks noGrp="1"/>
          </p:cNvSpPr>
          <p:nvPr>
            <p:ph idx="1"/>
          </p:nvPr>
        </p:nvSpPr>
        <p:spPr/>
        <p:txBody>
          <a:bodyPr/>
          <a:lstStyle/>
          <a:p>
            <a:r>
              <a:rPr lang="en-US"/>
              <a:t>PLWH who are homeless or unstably housed:</a:t>
            </a:r>
          </a:p>
          <a:p>
            <a:pPr lvl="1"/>
            <a:r>
              <a:rPr lang="en-US"/>
              <a:t>More likely to delay entry into care</a:t>
            </a:r>
          </a:p>
          <a:p>
            <a:pPr lvl="1"/>
            <a:r>
              <a:rPr lang="en-US"/>
              <a:t>Experience discontinuous care – lack of retention </a:t>
            </a:r>
          </a:p>
          <a:p>
            <a:pPr lvl="1"/>
            <a:r>
              <a:rPr lang="en-US"/>
              <a:t>Not be receiving medical care that meets minimal clinical practice guidelines</a:t>
            </a:r>
          </a:p>
          <a:p>
            <a:pPr lvl="1"/>
            <a:r>
              <a:rPr lang="en-US"/>
              <a:t>Less likely to be on ARVs or adherent to regimen </a:t>
            </a:r>
          </a:p>
          <a:p>
            <a:pPr lvl="1"/>
            <a:r>
              <a:rPr lang="en-US"/>
              <a:t>Less likely achieve sustained viral suppression</a:t>
            </a:r>
          </a:p>
          <a:p>
            <a:endParaRPr lang="en-US"/>
          </a:p>
          <a:p>
            <a:endParaRPr lang="en-US"/>
          </a:p>
          <a:p>
            <a:endParaRPr lang="en-US" dirty="0"/>
          </a:p>
        </p:txBody>
      </p:sp>
      <p:sp>
        <p:nvSpPr>
          <p:cNvPr id="4" name="Title 3"/>
          <p:cNvSpPr>
            <a:spLocks noGrp="1"/>
          </p:cNvSpPr>
          <p:nvPr>
            <p:ph type="title"/>
          </p:nvPr>
        </p:nvSpPr>
        <p:spPr/>
        <p:txBody>
          <a:bodyPr/>
          <a:lstStyle/>
          <a:p>
            <a:r>
              <a:rPr lang="en-US"/>
              <a:t>Housing and the Treatment Cascade</a:t>
            </a:r>
            <a:endParaRPr lang="en-US" dirty="0"/>
          </a:p>
        </p:txBody>
      </p:sp>
    </p:spTree>
    <p:extLst>
      <p:ext uri="{BB962C8B-B14F-4D97-AF65-F5344CB8AC3E}">
        <p14:creationId xmlns:p14="http://schemas.microsoft.com/office/powerpoint/2010/main" val="2076538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a:lnSpc>
                <a:spcPct val="90000"/>
              </a:lnSpc>
              <a:defRPr/>
            </a:pPr>
            <a:endParaRPr lang="en-US" sz="3400" kern="0" dirty="0">
              <a:solidFill>
                <a:srgbClr val="FFC000"/>
              </a:solidFill>
              <a:effectLst>
                <a:outerShdw blurRad="38100" dist="38100" dir="2700000" algn="tl">
                  <a:srgbClr val="000000"/>
                </a:outerShdw>
              </a:effectLst>
              <a:latin typeface="Tahoma" pitchFamily="34" charset="0"/>
            </a:endParaRPr>
          </a:p>
        </p:txBody>
      </p:sp>
      <p:sp>
        <p:nvSpPr>
          <p:cNvPr id="3" name="Rectangle 3"/>
          <p:cNvSpPr txBox="1">
            <a:spLocks noChangeArrowheads="1"/>
          </p:cNvSpPr>
          <p:nvPr/>
        </p:nvSpPr>
        <p:spPr>
          <a:xfrm>
            <a:off x="342900" y="1600200"/>
            <a:ext cx="8458200" cy="4800600"/>
          </a:xfrm>
          <a:prstGeom prst="rect">
            <a:avLst/>
          </a:prstGeom>
        </p:spPr>
        <p:txBody>
          <a:bodyPr/>
          <a:lstStyle/>
          <a:p>
            <a:pPr marL="342900" indent="-342900">
              <a:spcBef>
                <a:spcPct val="35000"/>
              </a:spcBef>
              <a:spcAft>
                <a:spcPct val="20000"/>
              </a:spcAft>
              <a:buClr>
                <a:srgbClr val="FF66FF"/>
              </a:buClr>
              <a:buSzPct val="115000"/>
              <a:buFont typeface="Wingdings" pitchFamily="2" charset="2"/>
              <a:buChar char="§"/>
              <a:defRPr/>
            </a:pPr>
            <a:endParaRPr lang="en-US" kern="0" dirty="0">
              <a:solidFill>
                <a:srgbClr val="FFFFFF"/>
              </a:solidFill>
              <a:effectLst>
                <a:outerShdw blurRad="38100" dist="38100" dir="2700000" algn="tl">
                  <a:srgbClr val="000000"/>
                </a:outerShdw>
              </a:effectLst>
              <a:latin typeface="Tahoma"/>
            </a:endParaRPr>
          </a:p>
        </p:txBody>
      </p:sp>
      <p:sp>
        <p:nvSpPr>
          <p:cNvPr id="4" name="Title 3"/>
          <p:cNvSpPr>
            <a:spLocks noGrp="1"/>
          </p:cNvSpPr>
          <p:nvPr>
            <p:ph type="title"/>
          </p:nvPr>
        </p:nvSpPr>
        <p:spPr>
          <a:xfrm>
            <a:off x="457201" y="274638"/>
            <a:ext cx="8229599" cy="715110"/>
          </a:xfrm>
        </p:spPr>
        <p:txBody>
          <a:bodyPr>
            <a:noAutofit/>
          </a:bodyPr>
          <a:lstStyle/>
          <a:p>
            <a:pPr>
              <a:lnSpc>
                <a:spcPct val="90000"/>
              </a:lnSpc>
            </a:pPr>
            <a:r>
              <a:rPr lang="en-US" dirty="0"/>
              <a:t>Housing Assistance = Better Outcomes</a:t>
            </a:r>
          </a:p>
        </p:txBody>
      </p:sp>
      <p:sp>
        <p:nvSpPr>
          <p:cNvPr id="5" name="Content Placeholder 4"/>
          <p:cNvSpPr>
            <a:spLocks noGrp="1"/>
          </p:cNvSpPr>
          <p:nvPr>
            <p:ph idx="1"/>
          </p:nvPr>
        </p:nvSpPr>
        <p:spPr>
          <a:xfrm>
            <a:off x="457200" y="1163782"/>
            <a:ext cx="8229600" cy="5098472"/>
          </a:xfrm>
        </p:spPr>
        <p:txBody>
          <a:bodyPr>
            <a:noAutofit/>
          </a:bodyPr>
          <a:lstStyle/>
          <a:p>
            <a:pPr>
              <a:lnSpc>
                <a:spcPct val="90000"/>
              </a:lnSpc>
              <a:spcAft>
                <a:spcPts val="600"/>
              </a:spcAft>
            </a:pPr>
            <a:r>
              <a:rPr lang="en-US" sz="2800" dirty="0"/>
              <a:t>Homeless/unstably housed PLWHA whose housing status improves over time are: </a:t>
            </a:r>
          </a:p>
          <a:p>
            <a:pPr lvl="1">
              <a:lnSpc>
                <a:spcPct val="85000"/>
              </a:lnSpc>
              <a:spcAft>
                <a:spcPts val="400"/>
              </a:spcAft>
            </a:pPr>
            <a:r>
              <a:rPr lang="en-US" sz="2600" dirty="0"/>
              <a:t>more likely to report HIV primary care visits, continuous care, care that meets clinical practice standards </a:t>
            </a:r>
          </a:p>
          <a:p>
            <a:pPr lvl="1">
              <a:spcAft>
                <a:spcPts val="400"/>
              </a:spcAft>
            </a:pPr>
            <a:r>
              <a:rPr lang="en-US" sz="2600" dirty="0"/>
              <a:t>more likely to return to care after drop out</a:t>
            </a:r>
          </a:p>
          <a:p>
            <a:pPr lvl="1">
              <a:spcAft>
                <a:spcPts val="400"/>
              </a:spcAft>
            </a:pPr>
            <a:r>
              <a:rPr lang="en-US" sz="2600" dirty="0"/>
              <a:t>more likely to be receiving ARVs </a:t>
            </a:r>
          </a:p>
          <a:p>
            <a:pPr lvl="1">
              <a:spcAft>
                <a:spcPts val="400"/>
              </a:spcAft>
            </a:pPr>
            <a:r>
              <a:rPr lang="en-US" sz="2600" dirty="0"/>
              <a:t>more likely to be virally suppressed</a:t>
            </a:r>
          </a:p>
          <a:p>
            <a:pPr>
              <a:lnSpc>
                <a:spcPct val="85000"/>
              </a:lnSpc>
            </a:pPr>
            <a:r>
              <a:rPr lang="en-US" sz="2800" dirty="0"/>
              <a:t>Housing status significant predictor of health care access &amp; outcomes regardless of other barriers to prevention and care</a:t>
            </a:r>
          </a:p>
          <a:p>
            <a:endParaRPr lang="en-US" sz="2800" dirty="0"/>
          </a:p>
        </p:txBody>
      </p:sp>
    </p:spTree>
    <p:extLst>
      <p:ext uri="{BB962C8B-B14F-4D97-AF65-F5344CB8AC3E}">
        <p14:creationId xmlns:p14="http://schemas.microsoft.com/office/powerpoint/2010/main" val="4088299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5771" y="1600200"/>
            <a:ext cx="8411029" cy="4742543"/>
          </a:xfrm>
        </p:spPr>
        <p:txBody>
          <a:bodyPr>
            <a:normAutofit fontScale="85000" lnSpcReduction="20000"/>
          </a:bodyPr>
          <a:lstStyle/>
          <a:p>
            <a:pPr marL="0" indent="0">
              <a:buNone/>
            </a:pPr>
            <a:r>
              <a:rPr lang="en-US" dirty="0"/>
              <a:t>Review did not consider cost studies BUT other research:</a:t>
            </a:r>
          </a:p>
          <a:p>
            <a:r>
              <a:rPr lang="en-US" dirty="0"/>
              <a:t>Two large-scale intervention studies examine the impact of housing on health care utilization &amp; outcomes among homeless/unstably housed persons with HIV &amp; other chronic medical conditions </a:t>
            </a:r>
          </a:p>
          <a:p>
            <a:r>
              <a:rPr lang="en-US" dirty="0"/>
              <a:t>The Chicago Housing for Health Partnership followed  407 chronically ill homeless persons over 18 months following discharge from hospitals</a:t>
            </a:r>
          </a:p>
          <a:p>
            <a:r>
              <a:rPr lang="en-US" dirty="0"/>
              <a:t>The Housing and Health (H&amp;H) Study examined the   impact of housing on HIV risk behaviors and medical care among 630 homeless/unstably housed HIV+ persons  </a:t>
            </a:r>
          </a:p>
          <a:p>
            <a:r>
              <a:rPr lang="en-US" dirty="0"/>
              <a:t>Findings:  Investment in housing is cost effective</a:t>
            </a:r>
          </a:p>
        </p:txBody>
      </p:sp>
      <p:sp>
        <p:nvSpPr>
          <p:cNvPr id="2" name="Title 1"/>
          <p:cNvSpPr>
            <a:spLocks noGrp="1"/>
          </p:cNvSpPr>
          <p:nvPr>
            <p:ph type="title"/>
          </p:nvPr>
        </p:nvSpPr>
        <p:spPr/>
        <p:txBody>
          <a:bodyPr/>
          <a:lstStyle/>
          <a:p>
            <a:r>
              <a:rPr lang="en-US"/>
              <a:t>Cost Considerations</a:t>
            </a:r>
            <a:endParaRPr lang="en-US" dirty="0"/>
          </a:p>
        </p:txBody>
      </p:sp>
    </p:spTree>
    <p:extLst>
      <p:ext uri="{BB962C8B-B14F-4D97-AF65-F5344CB8AC3E}">
        <p14:creationId xmlns:p14="http://schemas.microsoft.com/office/powerpoint/2010/main" val="228068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descr="Rectangle: Click to edit Master text styles&#10;Second level&#10;Third level&#10;Fourth level&#10;Fifth level"/>
          <p:cNvSpPr>
            <a:spLocks noChangeArrowheads="1"/>
          </p:cNvSpPr>
          <p:nvPr/>
        </p:nvSpPr>
        <p:spPr bwMode="auto">
          <a:xfrm>
            <a:off x="381000" y="1143000"/>
            <a:ext cx="8229600" cy="4572000"/>
          </a:xfrm>
          <a:prstGeom prst="rect">
            <a:avLst/>
          </a:prstGeom>
          <a:noFill/>
          <a:ln w="9525">
            <a:noFill/>
            <a:miter lim="800000"/>
            <a:headEnd/>
            <a:tailEnd/>
          </a:ln>
        </p:spPr>
        <p:txBody>
          <a:bodyPr/>
          <a:lstStyle/>
          <a:p>
            <a:pPr marL="171450">
              <a:lnSpc>
                <a:spcPct val="90000"/>
              </a:lnSpc>
              <a:spcBef>
                <a:spcPct val="10000"/>
              </a:spcBef>
              <a:buClr>
                <a:schemeClr val="hlink"/>
              </a:buClr>
              <a:buSzPct val="110000"/>
              <a:buFont typeface="Wingdings" pitchFamily="2" charset="2"/>
              <a:buNone/>
              <a:tabLst>
                <a:tab pos="457200" algn="l"/>
              </a:tabLst>
            </a:pPr>
            <a:endParaRPr lang="en-US" sz="800" b="0" dirty="0"/>
          </a:p>
          <a:p>
            <a:pPr marL="171450">
              <a:lnSpc>
                <a:spcPct val="90000"/>
              </a:lnSpc>
              <a:spcBef>
                <a:spcPct val="10000"/>
              </a:spcBef>
              <a:buClr>
                <a:schemeClr val="hlink"/>
              </a:buClr>
              <a:buSzPct val="110000"/>
              <a:buFont typeface="WP TypographicSymbols" pitchFamily="2" charset="0"/>
              <a:buNone/>
              <a:tabLst>
                <a:tab pos="457200" algn="l"/>
              </a:tabLst>
            </a:pPr>
            <a:endParaRPr lang="en-US" sz="2400" b="0" dirty="0"/>
          </a:p>
        </p:txBody>
      </p:sp>
      <p:sp>
        <p:nvSpPr>
          <p:cNvPr id="2" name="Title 1"/>
          <p:cNvSpPr>
            <a:spLocks noGrp="1"/>
          </p:cNvSpPr>
          <p:nvPr>
            <p:ph type="title"/>
          </p:nvPr>
        </p:nvSpPr>
        <p:spPr>
          <a:xfrm>
            <a:off x="423333" y="308505"/>
            <a:ext cx="8229599" cy="834495"/>
          </a:xfrm>
        </p:spPr>
        <p:txBody>
          <a:bodyPr>
            <a:normAutofit/>
          </a:bodyPr>
          <a:lstStyle/>
          <a:p>
            <a:r>
              <a:rPr lang="en-US" dirty="0"/>
              <a:t>INTRODUCTION</a:t>
            </a:r>
          </a:p>
        </p:txBody>
      </p:sp>
      <p:sp>
        <p:nvSpPr>
          <p:cNvPr id="3" name="Content Placeholder 2"/>
          <p:cNvSpPr>
            <a:spLocks noGrp="1"/>
          </p:cNvSpPr>
          <p:nvPr>
            <p:ph idx="1"/>
          </p:nvPr>
        </p:nvSpPr>
        <p:spPr>
          <a:xfrm>
            <a:off x="381000" y="1310188"/>
            <a:ext cx="8487578" cy="4525963"/>
          </a:xfrm>
        </p:spPr>
        <p:txBody>
          <a:bodyPr>
            <a:normAutofit fontScale="77500" lnSpcReduction="20000"/>
          </a:bodyPr>
          <a:lstStyle/>
          <a:p>
            <a:pPr>
              <a:spcAft>
                <a:spcPts val="600"/>
              </a:spcAft>
            </a:pPr>
            <a:r>
              <a:rPr lang="en-US" dirty="0"/>
              <a:t>Housing is an (intermediary) social determinant of health and health equity</a:t>
            </a:r>
          </a:p>
          <a:p>
            <a:pPr>
              <a:spcAft>
                <a:spcPts val="600"/>
              </a:spcAft>
            </a:pPr>
            <a:r>
              <a:rPr lang="en-US" dirty="0"/>
              <a:t>Fundamental determinants of health are macro level social, cultural, economic, political policies and dynamics that affect</a:t>
            </a:r>
          </a:p>
          <a:p>
            <a:pPr>
              <a:spcAft>
                <a:spcPts val="400"/>
              </a:spcAft>
            </a:pPr>
            <a:r>
              <a:rPr lang="en-US" dirty="0"/>
              <a:t>Socioeconomic positions of  individuals, groups, communities within society </a:t>
            </a:r>
          </a:p>
          <a:p>
            <a:pPr marL="0" indent="0">
              <a:buNone/>
              <a:tabLst>
                <a:tab pos="573088" algn="l"/>
              </a:tabLst>
            </a:pPr>
            <a:r>
              <a:rPr lang="en-US" dirty="0"/>
              <a:t>	- determines access to education, work, income</a:t>
            </a:r>
          </a:p>
          <a:p>
            <a:pPr marL="738188" indent="-738188">
              <a:spcAft>
                <a:spcPts val="600"/>
              </a:spcAft>
              <a:buNone/>
              <a:tabLst>
                <a:tab pos="573088" algn="l"/>
              </a:tabLst>
            </a:pPr>
            <a:r>
              <a:rPr lang="en-US" dirty="0"/>
              <a:t>	- Influenced by gender, race/ethnicity, other bases of social inclusion/ exclusion</a:t>
            </a:r>
          </a:p>
          <a:p>
            <a:r>
              <a:rPr lang="en-US" dirty="0"/>
              <a:t>Socioeconomic status determines exposure to health compromising or health promoting  conditions - to "intermediary" social determinants</a:t>
            </a:r>
          </a:p>
          <a:p>
            <a:endParaRPr lang="en-US" dirty="0"/>
          </a:p>
        </p:txBody>
      </p:sp>
    </p:spTree>
    <p:extLst>
      <p:ext uri="{BB962C8B-B14F-4D97-AF65-F5344CB8AC3E}">
        <p14:creationId xmlns:p14="http://schemas.microsoft.com/office/powerpoint/2010/main" val="2894843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533400" y="228600"/>
            <a:ext cx="7924800" cy="685800"/>
          </a:xfrm>
          <a:prstGeom prst="rect">
            <a:avLst/>
          </a:prstGeom>
          <a:noFill/>
          <a:ln w="9525">
            <a:noFill/>
            <a:miter lim="800000"/>
            <a:headEnd/>
            <a:tailEnd/>
          </a:ln>
        </p:spPr>
        <p:txBody>
          <a:bodyPr anchor="b"/>
          <a:lstStyle/>
          <a:p>
            <a:pPr>
              <a:defRPr/>
            </a:pPr>
            <a:endParaRPr lang="en-US" sz="3200" spc="100" dirty="0">
              <a:solidFill>
                <a:srgbClr val="FFC000"/>
              </a:solidFill>
              <a:latin typeface="Tahoma" pitchFamily="34" charset="0"/>
            </a:endParaRPr>
          </a:p>
        </p:txBody>
      </p:sp>
      <p:sp>
        <p:nvSpPr>
          <p:cNvPr id="2" name="Title 1"/>
          <p:cNvSpPr>
            <a:spLocks noGrp="1"/>
          </p:cNvSpPr>
          <p:nvPr>
            <p:ph type="title"/>
          </p:nvPr>
        </p:nvSpPr>
        <p:spPr>
          <a:xfrm>
            <a:off x="381000" y="41952"/>
            <a:ext cx="8229599" cy="872448"/>
          </a:xfrm>
        </p:spPr>
        <p:txBody>
          <a:bodyPr>
            <a:normAutofit/>
          </a:bodyPr>
          <a:lstStyle/>
          <a:p>
            <a:r>
              <a:rPr lang="en-US" dirty="0"/>
              <a:t>H &amp; H Comparative Cost-Effectiveness</a:t>
            </a:r>
          </a:p>
        </p:txBody>
      </p:sp>
      <p:sp>
        <p:nvSpPr>
          <p:cNvPr id="4" name="Content Placeholder 3"/>
          <p:cNvSpPr>
            <a:spLocks noGrp="1"/>
          </p:cNvSpPr>
          <p:nvPr>
            <p:ph idx="1"/>
          </p:nvPr>
        </p:nvSpPr>
        <p:spPr>
          <a:xfrm>
            <a:off x="380999" y="1101047"/>
            <a:ext cx="8501743" cy="5357809"/>
          </a:xfrm>
        </p:spPr>
        <p:txBody>
          <a:bodyPr>
            <a:normAutofit fontScale="77500" lnSpcReduction="20000"/>
          </a:bodyPr>
          <a:lstStyle/>
          <a:p>
            <a:pPr>
              <a:lnSpc>
                <a:spcPct val="110000"/>
              </a:lnSpc>
              <a:spcAft>
                <a:spcPts val="1000"/>
              </a:spcAft>
            </a:pPr>
            <a:r>
              <a:rPr lang="en-US" dirty="0"/>
              <a:t>Evaluated the “cost-utility” or “cost per quality adjusted life year (QALY) saved” of housing as an HIV health care intervention</a:t>
            </a:r>
          </a:p>
          <a:p>
            <a:pPr>
              <a:lnSpc>
                <a:spcPct val="110000"/>
              </a:lnSpc>
              <a:spcAft>
                <a:spcPts val="1000"/>
              </a:spcAft>
            </a:pPr>
            <a:r>
              <a:rPr lang="en-US" dirty="0"/>
              <a:t>“Cost per QALY” is the measure used by health economists to compare the “value for money” of health care interventions  </a:t>
            </a:r>
          </a:p>
          <a:p>
            <a:pPr>
              <a:lnSpc>
                <a:spcPct val="110000"/>
              </a:lnSpc>
              <a:spcAft>
                <a:spcPts val="1000"/>
              </a:spcAft>
            </a:pPr>
            <a:r>
              <a:rPr lang="en-US" dirty="0"/>
              <a:t>Cost-utility of the H&amp;H housing intervention a function of cost of services provided, transmissions averted, avoidable medical costs saved, and life years saved</a:t>
            </a:r>
          </a:p>
          <a:p>
            <a:pPr>
              <a:lnSpc>
                <a:spcPct val="110000"/>
              </a:lnSpc>
              <a:spcAft>
                <a:spcPts val="1000"/>
              </a:spcAft>
            </a:pPr>
            <a:r>
              <a:rPr lang="en-US" dirty="0"/>
              <a:t>Cost per QALY of H&amp;H housing as health care = $62,493</a:t>
            </a:r>
          </a:p>
          <a:p>
            <a:pPr>
              <a:lnSpc>
                <a:spcPct val="110000"/>
              </a:lnSpc>
              <a:spcAft>
                <a:spcPts val="1000"/>
              </a:spcAft>
            </a:pPr>
            <a:r>
              <a:rPr lang="en-US" dirty="0"/>
              <a:t>Well within the $100,000 accepted standard for “cost-effective” health care interventions</a:t>
            </a:r>
          </a:p>
          <a:p>
            <a:pPr marL="0" indent="0" algn="r">
              <a:buNone/>
            </a:pPr>
            <a:r>
              <a:rPr lang="en-US" sz="2600" dirty="0"/>
              <a:t>Holtgrave et al. </a:t>
            </a:r>
            <a:r>
              <a:rPr lang="en-US" sz="2600" i="1" dirty="0"/>
              <a:t>AIDS </a:t>
            </a:r>
            <a:r>
              <a:rPr lang="en-US" sz="2600" i="1" dirty="0" err="1"/>
              <a:t>Behav</a:t>
            </a:r>
            <a:r>
              <a:rPr lang="en-US" sz="2600" i="1" dirty="0"/>
              <a:t> </a:t>
            </a:r>
            <a:r>
              <a:rPr lang="en-US" sz="2600" dirty="0"/>
              <a:t>2013;17(5):1626-31</a:t>
            </a:r>
          </a:p>
        </p:txBody>
      </p:sp>
    </p:spTree>
    <p:extLst>
      <p:ext uri="{BB962C8B-B14F-4D97-AF65-F5344CB8AC3E}">
        <p14:creationId xmlns:p14="http://schemas.microsoft.com/office/powerpoint/2010/main" val="268048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193040"/>
            <a:ext cx="8402319" cy="818198"/>
          </a:xfrm>
        </p:spPr>
        <p:txBody>
          <a:bodyPr/>
          <a:lstStyle/>
          <a:p>
            <a:r>
              <a:rPr lang="en-US" dirty="0"/>
              <a:t>  Summary</a:t>
            </a:r>
          </a:p>
        </p:txBody>
      </p:sp>
      <p:sp>
        <p:nvSpPr>
          <p:cNvPr id="4" name="Content Placeholder 3"/>
          <p:cNvSpPr>
            <a:spLocks noGrp="1"/>
          </p:cNvSpPr>
          <p:nvPr>
            <p:ph idx="1"/>
          </p:nvPr>
        </p:nvSpPr>
        <p:spPr>
          <a:xfrm>
            <a:off x="363914" y="1082040"/>
            <a:ext cx="8388199" cy="4970417"/>
          </a:xfrm>
        </p:spPr>
        <p:txBody>
          <a:bodyPr>
            <a:normAutofit fontScale="85000" lnSpcReduction="10000"/>
          </a:bodyPr>
          <a:lstStyle/>
          <a:p>
            <a:pPr>
              <a:spcAft>
                <a:spcPts val="1000"/>
              </a:spcAft>
            </a:pPr>
            <a:r>
              <a:rPr lang="en-US" dirty="0"/>
              <a:t>Findings show homelessness/ unstable/ inadequate housing is consistently associated with worse  engagement with HIV health care - poor retention in care, lack of ART uptake, lack of adherence to treatment</a:t>
            </a:r>
          </a:p>
          <a:p>
            <a:pPr>
              <a:spcAft>
                <a:spcPts val="1000"/>
              </a:spcAft>
            </a:pPr>
            <a:r>
              <a:rPr lang="en-US" dirty="0"/>
              <a:t>Homelessness/unstable/inadequate housing associated with poor HIV clinical outcomes - failure to achieve viral suppression   </a:t>
            </a:r>
          </a:p>
          <a:p>
            <a:pPr>
              <a:spcAft>
                <a:spcPts val="1000"/>
              </a:spcAft>
            </a:pPr>
            <a:r>
              <a:rPr lang="en-US" dirty="0"/>
              <a:t>Homelessness/ unstable housing also associated with  increased sex and drug risk behaviors</a:t>
            </a:r>
          </a:p>
          <a:p>
            <a:pPr>
              <a:spcAft>
                <a:spcPts val="1000"/>
              </a:spcAft>
            </a:pPr>
            <a:r>
              <a:rPr lang="en-US" dirty="0"/>
              <a:t>Better/ Improved housing  associated with retention in care, ART uptake, treatment success</a:t>
            </a:r>
          </a:p>
          <a:p>
            <a:endParaRPr lang="en-US" dirty="0"/>
          </a:p>
          <a:p>
            <a:endParaRPr lang="en-US" dirty="0"/>
          </a:p>
          <a:p>
            <a:endParaRPr lang="en-US" dirty="0"/>
          </a:p>
        </p:txBody>
      </p:sp>
    </p:spTree>
    <p:extLst>
      <p:ext uri="{BB962C8B-B14F-4D97-AF65-F5344CB8AC3E}">
        <p14:creationId xmlns:p14="http://schemas.microsoft.com/office/powerpoint/2010/main" val="3788856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599" cy="833726"/>
          </a:xfrm>
        </p:spPr>
        <p:txBody>
          <a:bodyPr/>
          <a:lstStyle/>
          <a:p>
            <a:r>
              <a:rPr lang="en-US" dirty="0"/>
              <a:t>Policy Implications</a:t>
            </a:r>
          </a:p>
        </p:txBody>
      </p:sp>
      <p:sp>
        <p:nvSpPr>
          <p:cNvPr id="4" name="Content Placeholder 3"/>
          <p:cNvSpPr>
            <a:spLocks noGrp="1"/>
          </p:cNvSpPr>
          <p:nvPr>
            <p:ph idx="1"/>
          </p:nvPr>
        </p:nvSpPr>
        <p:spPr>
          <a:xfrm>
            <a:off x="471054" y="1420091"/>
            <a:ext cx="8281060" cy="4704938"/>
          </a:xfrm>
        </p:spPr>
        <p:txBody>
          <a:bodyPr>
            <a:normAutofit fontScale="92500"/>
          </a:bodyPr>
          <a:lstStyle/>
          <a:p>
            <a:pPr>
              <a:lnSpc>
                <a:spcPct val="90000"/>
              </a:lnSpc>
              <a:spcAft>
                <a:spcPts val="1000"/>
              </a:spcAft>
            </a:pPr>
            <a:r>
              <a:rPr lang="en-US" sz="2900" dirty="0"/>
              <a:t>Housing status is strongly association with HIV medical care and outcomes  - and medical expenditures</a:t>
            </a:r>
          </a:p>
          <a:p>
            <a:pPr>
              <a:lnSpc>
                <a:spcPct val="90000"/>
              </a:lnSpc>
              <a:spcAft>
                <a:spcPts val="1000"/>
              </a:spcAft>
            </a:pPr>
            <a:r>
              <a:rPr lang="en-US" sz="2900" dirty="0"/>
              <a:t>Homelessness/ unstable/ adequate housing contribute to continued HIV transmission </a:t>
            </a:r>
          </a:p>
          <a:p>
            <a:pPr>
              <a:lnSpc>
                <a:spcPct val="90000"/>
              </a:lnSpc>
              <a:spcAft>
                <a:spcPts val="1000"/>
              </a:spcAft>
            </a:pPr>
            <a:r>
              <a:rPr lang="en-US" sz="2900" dirty="0"/>
              <a:t>Housing is a promising structural intervention to stop the spread of HIV and improve the health of individuals and communities most affected by the epidemic</a:t>
            </a:r>
          </a:p>
          <a:p>
            <a:pPr>
              <a:lnSpc>
                <a:spcPct val="90000"/>
              </a:lnSpc>
              <a:spcAft>
                <a:spcPts val="1000"/>
              </a:spcAft>
            </a:pPr>
            <a:r>
              <a:rPr lang="en-US" sz="2900" dirty="0"/>
              <a:t>Housing  can be a cost savings/ cost effective prevention and treatment intervention</a:t>
            </a:r>
          </a:p>
          <a:p>
            <a:endParaRPr lang="en-US" dirty="0"/>
          </a:p>
        </p:txBody>
      </p:sp>
    </p:spTree>
    <p:extLst>
      <p:ext uri="{BB962C8B-B14F-4D97-AF65-F5344CB8AC3E}">
        <p14:creationId xmlns:p14="http://schemas.microsoft.com/office/powerpoint/2010/main" val="4013366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54000"/>
            <a:ext cx="8483599" cy="533718"/>
          </a:xfrm>
        </p:spPr>
        <p:txBody>
          <a:bodyPr>
            <a:normAutofit fontScale="90000"/>
          </a:bodyPr>
          <a:lstStyle/>
          <a:p>
            <a:r>
              <a:rPr lang="en-US" dirty="0"/>
              <a:t>Acknowledgements</a:t>
            </a:r>
          </a:p>
        </p:txBody>
      </p:sp>
      <p:sp>
        <p:nvSpPr>
          <p:cNvPr id="3" name="Content Placeholder 2"/>
          <p:cNvSpPr>
            <a:spLocks noGrp="1"/>
          </p:cNvSpPr>
          <p:nvPr>
            <p:ph idx="1"/>
          </p:nvPr>
        </p:nvSpPr>
        <p:spPr>
          <a:xfrm>
            <a:off x="334547" y="798449"/>
            <a:ext cx="8361680" cy="5404387"/>
          </a:xfrm>
        </p:spPr>
        <p:txBody>
          <a:bodyPr>
            <a:normAutofit fontScale="70000" lnSpcReduction="20000"/>
          </a:bodyPr>
          <a:lstStyle/>
          <a:p>
            <a:r>
              <a:rPr lang="en-US" sz="2300" dirty="0"/>
              <a:t>Review team for Systematic Review</a:t>
            </a:r>
            <a:r>
              <a:rPr lang="en-US" sz="2300" i="1" dirty="0"/>
              <a:t>: </a:t>
            </a:r>
          </a:p>
          <a:p>
            <a:pPr lvl="1">
              <a:lnSpc>
                <a:spcPct val="120000"/>
              </a:lnSpc>
            </a:pPr>
            <a:r>
              <a:rPr lang="en-US" sz="2300" dirty="0"/>
              <a:t>Angela Aidala, Columbia University Mailman School of Public Health </a:t>
            </a:r>
          </a:p>
          <a:p>
            <a:pPr lvl="1">
              <a:lnSpc>
                <a:spcPct val="120000"/>
              </a:lnSpc>
            </a:pPr>
            <a:r>
              <a:rPr lang="en-US" sz="2300" dirty="0"/>
              <a:t>Anne </a:t>
            </a:r>
            <a:r>
              <a:rPr lang="en-US" sz="2300" dirty="0" err="1"/>
              <a:t>Bozack</a:t>
            </a:r>
            <a:r>
              <a:rPr lang="en-US" sz="2300" dirty="0"/>
              <a:t>, New York Academy of Medicine </a:t>
            </a:r>
          </a:p>
          <a:p>
            <a:pPr lvl="1">
              <a:lnSpc>
                <a:spcPct val="120000"/>
              </a:lnSpc>
            </a:pPr>
            <a:r>
              <a:rPr lang="en-US" sz="2300" dirty="0"/>
              <a:t>Maria </a:t>
            </a:r>
            <a:r>
              <a:rPr lang="en-US" sz="2300" dirty="0" err="1"/>
              <a:t>Caban</a:t>
            </a:r>
            <a:r>
              <a:rPr lang="en-US" sz="2300" dirty="0"/>
              <a:t>, Columbia University Mailman School of Public Health </a:t>
            </a:r>
          </a:p>
          <a:p>
            <a:pPr lvl="1">
              <a:lnSpc>
                <a:spcPct val="120000"/>
              </a:lnSpc>
            </a:pPr>
            <a:r>
              <a:rPr lang="en-US" sz="2300" dirty="0"/>
              <a:t>Lorie Chambers, Ontario HIV Treatment Network </a:t>
            </a:r>
          </a:p>
          <a:p>
            <a:pPr lvl="1">
              <a:lnSpc>
                <a:spcPct val="120000"/>
              </a:lnSpc>
            </a:pPr>
            <a:r>
              <a:rPr lang="en-US" sz="2300" dirty="0"/>
              <a:t>David </a:t>
            </a:r>
            <a:r>
              <a:rPr lang="en-US" sz="2300" dirty="0" err="1"/>
              <a:t>Gogolishvili</a:t>
            </a:r>
            <a:r>
              <a:rPr lang="en-US" sz="2300" dirty="0"/>
              <a:t>, Ontario HIV Treatment Network </a:t>
            </a:r>
          </a:p>
          <a:p>
            <a:pPr lvl="1">
              <a:lnSpc>
                <a:spcPct val="120000"/>
              </a:lnSpc>
            </a:pPr>
            <a:r>
              <a:rPr lang="en-US" sz="2300" dirty="0"/>
              <a:t>Sean Rourke, Ontario HIV Treatment Network </a:t>
            </a:r>
          </a:p>
          <a:p>
            <a:pPr lvl="1">
              <a:lnSpc>
                <a:spcPct val="120000"/>
              </a:lnSpc>
            </a:pPr>
            <a:r>
              <a:rPr lang="en-US" sz="2300" dirty="0"/>
              <a:t>Sergio Rueda, Ontario HIV Treatment Network </a:t>
            </a:r>
          </a:p>
          <a:p>
            <a:pPr lvl="1">
              <a:lnSpc>
                <a:spcPct val="120000"/>
              </a:lnSpc>
            </a:pPr>
            <a:r>
              <a:rPr lang="en-US" sz="2300" dirty="0"/>
              <a:t>Ginny Shubert, Shubert </a:t>
            </a:r>
            <a:r>
              <a:rPr lang="en-US" sz="2300" dirty="0" err="1"/>
              <a:t>Botein</a:t>
            </a:r>
            <a:r>
              <a:rPr lang="en-US" sz="2300" dirty="0"/>
              <a:t> Policy Associates &amp; Housing Works</a:t>
            </a:r>
          </a:p>
          <a:p>
            <a:pPr lvl="1">
              <a:lnSpc>
                <a:spcPct val="120000"/>
              </a:lnSpc>
            </a:pPr>
            <a:r>
              <a:rPr lang="en-US" sz="2300" dirty="0"/>
              <a:t>Michael Wilson, McMaster University; Ontario HIV Treatment Network </a:t>
            </a:r>
          </a:p>
          <a:p>
            <a:pPr>
              <a:lnSpc>
                <a:spcPct val="120000"/>
              </a:lnSpc>
            </a:pPr>
            <a:r>
              <a:rPr lang="en-US" sz="2300" dirty="0"/>
              <a:t>Funders:</a:t>
            </a:r>
          </a:p>
          <a:p>
            <a:pPr marL="457200" lvl="1" indent="0">
              <a:lnSpc>
                <a:spcPct val="120000"/>
              </a:lnSpc>
              <a:buNone/>
            </a:pPr>
            <a:r>
              <a:rPr lang="en-US" sz="2300" dirty="0"/>
              <a:t>Review supported by the Ontario HIV Treatment Network (OHTN), the National AIDS Housing Coalition (NAHC) and the U.S. Department of  Housing and Urban Development (HUD) Office of HIV/AIDS Housing </a:t>
            </a:r>
          </a:p>
          <a:p>
            <a:pPr marL="339725" indent="-282575">
              <a:lnSpc>
                <a:spcPct val="120000"/>
              </a:lnSpc>
              <a:tabLst>
                <a:tab pos="339725" algn="l"/>
              </a:tabLst>
            </a:pPr>
            <a:r>
              <a:rPr lang="en-US" sz="2300" dirty="0"/>
              <a:t>Disclosures:</a:t>
            </a:r>
          </a:p>
          <a:p>
            <a:pPr marL="457200" lvl="1" indent="0">
              <a:lnSpc>
                <a:spcPct val="110000"/>
              </a:lnSpc>
              <a:buNone/>
              <a:tabLst>
                <a:tab pos="339725" algn="l"/>
              </a:tabLst>
            </a:pPr>
            <a:r>
              <a:rPr lang="en-US" sz="2300" dirty="0"/>
              <a:t>The contents of this presentation are solei the responsibility of the authors and do not necessarily represent the official views of the Ontario HIV Treatment Network or the U.S. Department of Housing and Urban Development</a:t>
            </a:r>
          </a:p>
          <a:p>
            <a:pPr marL="457200" lvl="1" indent="0">
              <a:lnSpc>
                <a:spcPct val="120000"/>
              </a:lnSpc>
              <a:buNone/>
              <a:tabLst>
                <a:tab pos="339725" algn="l"/>
              </a:tabLst>
            </a:pPr>
            <a:r>
              <a:rPr lang="en-US" sz="2300" dirty="0"/>
              <a:t>The presenters have no financial interest to disclose regarding this presentation.  </a:t>
            </a:r>
          </a:p>
          <a:p>
            <a:pPr marL="457200" lvl="1" indent="0">
              <a:lnSpc>
                <a:spcPct val="120000"/>
              </a:lnSpc>
              <a:buNone/>
            </a:pPr>
            <a:endParaRPr lang="en-US" sz="2300" dirty="0"/>
          </a:p>
          <a:p>
            <a:endParaRPr lang="en-US" dirty="0"/>
          </a:p>
        </p:txBody>
      </p:sp>
    </p:spTree>
    <p:extLst>
      <p:ext uri="{BB962C8B-B14F-4D97-AF65-F5344CB8AC3E}">
        <p14:creationId xmlns:p14="http://schemas.microsoft.com/office/powerpoint/2010/main" val="2497593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descr="Rectangle: Click to edit Master text styles&#10;Second level&#10;Third level&#10;Fourth level&#10;Fifth level"/>
          <p:cNvSpPr>
            <a:spLocks noChangeArrowheads="1"/>
          </p:cNvSpPr>
          <p:nvPr/>
        </p:nvSpPr>
        <p:spPr bwMode="auto">
          <a:xfrm>
            <a:off x="381000" y="1143000"/>
            <a:ext cx="8229600" cy="4572000"/>
          </a:xfrm>
          <a:prstGeom prst="rect">
            <a:avLst/>
          </a:prstGeom>
          <a:noFill/>
          <a:ln w="9525">
            <a:noFill/>
            <a:miter lim="800000"/>
            <a:headEnd/>
            <a:tailEnd/>
          </a:ln>
        </p:spPr>
        <p:txBody>
          <a:bodyPr/>
          <a:lstStyle/>
          <a:p>
            <a:pPr marL="171450">
              <a:lnSpc>
                <a:spcPct val="90000"/>
              </a:lnSpc>
              <a:spcBef>
                <a:spcPct val="10000"/>
              </a:spcBef>
              <a:buClr>
                <a:schemeClr val="hlink"/>
              </a:buClr>
              <a:buSzPct val="110000"/>
              <a:buFont typeface="Wingdings" pitchFamily="2" charset="2"/>
              <a:buNone/>
              <a:tabLst>
                <a:tab pos="457200" algn="l"/>
              </a:tabLst>
            </a:pPr>
            <a:endParaRPr lang="en-US" sz="800" b="0" dirty="0"/>
          </a:p>
          <a:p>
            <a:pPr marL="171450">
              <a:lnSpc>
                <a:spcPct val="90000"/>
              </a:lnSpc>
              <a:spcBef>
                <a:spcPct val="10000"/>
              </a:spcBef>
              <a:buClr>
                <a:schemeClr val="hlink"/>
              </a:buClr>
              <a:buSzPct val="110000"/>
              <a:buFont typeface="WP TypographicSymbols" pitchFamily="2" charset="0"/>
              <a:buNone/>
              <a:tabLst>
                <a:tab pos="457200" algn="l"/>
              </a:tabLst>
            </a:pPr>
            <a:endParaRPr lang="en-US" sz="2400" b="0" dirty="0"/>
          </a:p>
        </p:txBody>
      </p:sp>
      <p:sp>
        <p:nvSpPr>
          <p:cNvPr id="74754" name="AutoShape 2" descr="Image result for &quot;healthy people 2020&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460375" y="160338"/>
            <a:ext cx="8229599" cy="790460"/>
          </a:xfrm>
        </p:spPr>
        <p:txBody>
          <a:bodyPr>
            <a:normAutofit/>
          </a:bodyPr>
          <a:lstStyle/>
          <a:p>
            <a:r>
              <a:rPr lang="en-US" dirty="0"/>
              <a:t>INTRODUCTION</a:t>
            </a:r>
          </a:p>
        </p:txBody>
      </p:sp>
      <p:sp>
        <p:nvSpPr>
          <p:cNvPr id="3" name="Content Placeholder 2"/>
          <p:cNvSpPr>
            <a:spLocks noGrp="1"/>
          </p:cNvSpPr>
          <p:nvPr>
            <p:ph idx="1"/>
          </p:nvPr>
        </p:nvSpPr>
        <p:spPr>
          <a:xfrm>
            <a:off x="381000" y="1166018"/>
            <a:ext cx="8229600" cy="4525963"/>
          </a:xfrm>
        </p:spPr>
        <p:txBody>
          <a:bodyPr>
            <a:noAutofit/>
          </a:bodyPr>
          <a:lstStyle/>
          <a:p>
            <a:pPr>
              <a:lnSpc>
                <a:spcPct val="90000"/>
              </a:lnSpc>
              <a:spcAft>
                <a:spcPts val="600"/>
              </a:spcAft>
            </a:pPr>
            <a:r>
              <a:rPr lang="en-US" sz="2500" dirty="0"/>
              <a:t>Housing links “upstream” economic, social, and cultural determinants to the more immediate physical and social environments in which we carry out our day-to-day lives</a:t>
            </a:r>
          </a:p>
          <a:p>
            <a:pPr>
              <a:lnSpc>
                <a:spcPct val="90000"/>
              </a:lnSpc>
              <a:spcAft>
                <a:spcPts val="600"/>
              </a:spcAft>
            </a:pPr>
            <a:r>
              <a:rPr lang="en-US" sz="2500" dirty="0"/>
              <a:t>Housing is where our economic, social, and personal,  lives come together </a:t>
            </a:r>
          </a:p>
          <a:p>
            <a:pPr marL="857250" lvl="2" indent="0">
              <a:lnSpc>
                <a:spcPct val="90000"/>
              </a:lnSpc>
              <a:spcAft>
                <a:spcPts val="1200"/>
              </a:spcAft>
              <a:buNone/>
            </a:pPr>
            <a:r>
              <a:rPr lang="en-US" dirty="0"/>
              <a:t>"Our health is determined by resources and supports available in our homes, neighborhoods, and communities"   </a:t>
            </a:r>
            <a:r>
              <a:rPr lang="en-US" i="1" dirty="0"/>
              <a:t>--Healthy People 2020</a:t>
            </a:r>
          </a:p>
          <a:p>
            <a:pPr>
              <a:lnSpc>
                <a:spcPct val="90000"/>
              </a:lnSpc>
              <a:spcAft>
                <a:spcPts val="600"/>
              </a:spcAft>
            </a:pPr>
            <a:r>
              <a:rPr lang="en-US" sz="2500" dirty="0"/>
              <a:t>The  "housing system” as well as the health system affects exposure and vulnerability to broader social determinants of disease or injury as well as their consequences </a:t>
            </a:r>
          </a:p>
        </p:txBody>
      </p:sp>
    </p:spTree>
    <p:extLst>
      <p:ext uri="{BB962C8B-B14F-4D97-AF65-F5344CB8AC3E}">
        <p14:creationId xmlns:p14="http://schemas.microsoft.com/office/powerpoint/2010/main" val="3140441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297"/>
            <a:ext cx="9144793" cy="6858594"/>
          </a:xfrm>
          <a:prstGeom prst="rect">
            <a:avLst/>
          </a:prstGeom>
        </p:spPr>
      </p:pic>
    </p:spTree>
    <p:extLst>
      <p:ext uri="{BB962C8B-B14F-4D97-AF65-F5344CB8AC3E}">
        <p14:creationId xmlns:p14="http://schemas.microsoft.com/office/powerpoint/2010/main" val="111744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2404" b="2846"/>
          <a:stretch/>
        </p:blipFill>
        <p:spPr>
          <a:xfrm>
            <a:off x="303742" y="99151"/>
            <a:ext cx="6121417" cy="3890957"/>
          </a:xfrm>
          <a:prstGeom prst="rect">
            <a:avLst/>
          </a:prstGeom>
        </p:spPr>
      </p:pic>
      <p:sp>
        <p:nvSpPr>
          <p:cNvPr id="3" name="TextBox 2"/>
          <p:cNvSpPr txBox="1"/>
          <p:nvPr/>
        </p:nvSpPr>
        <p:spPr>
          <a:xfrm>
            <a:off x="236524" y="4130902"/>
            <a:ext cx="8852055" cy="2693045"/>
          </a:xfrm>
          <a:prstGeom prst="rect">
            <a:avLst/>
          </a:prstGeom>
          <a:solidFill>
            <a:schemeClr val="bg1"/>
          </a:solidFill>
        </p:spPr>
        <p:txBody>
          <a:bodyPr wrap="square" rtlCol="0">
            <a:spAutoFit/>
          </a:bodyPr>
          <a:lstStyle/>
          <a:p>
            <a:pPr marL="285750" indent="-285750">
              <a:lnSpc>
                <a:spcPct val="90000"/>
              </a:lnSpc>
              <a:spcBef>
                <a:spcPts val="400"/>
              </a:spcBef>
              <a:spcAft>
                <a:spcPts val="600"/>
              </a:spcAft>
              <a:buFont typeface="Calibri" panose="020F0502020204030204" pitchFamily="34" charset="0"/>
              <a:buChar char="①"/>
            </a:pPr>
            <a:r>
              <a:rPr lang="en-US" sz="1700" dirty="0"/>
              <a:t> </a:t>
            </a:r>
            <a:r>
              <a:rPr lang="en-US" sz="2000" dirty="0"/>
              <a:t>Macro level structural determinants of health that affect socioeconomic positions of individuals and communities </a:t>
            </a:r>
            <a:r>
              <a:rPr lang="en-US" sz="2000" dirty="0">
                <a:sym typeface="Wingdings" panose="05000000000000000000" pitchFamily="2" charset="2"/>
              </a:rPr>
              <a:t>  </a:t>
            </a:r>
            <a:endParaRPr lang="en-US" sz="2000" dirty="0"/>
          </a:p>
          <a:p>
            <a:pPr marL="285750" indent="-285750">
              <a:lnSpc>
                <a:spcPct val="90000"/>
              </a:lnSpc>
              <a:spcBef>
                <a:spcPts val="400"/>
              </a:spcBef>
              <a:spcAft>
                <a:spcPts val="600"/>
              </a:spcAft>
              <a:buFont typeface="Calibri" panose="020F0502020204030204" pitchFamily="34" charset="0"/>
              <a:buChar char="②"/>
            </a:pPr>
            <a:r>
              <a:rPr lang="en-US" sz="2000" dirty="0"/>
              <a:t> SES determines our access to resources, life conditions, and life chances  (the ‘social determinants of health’ as usually understood) </a:t>
            </a:r>
            <a:r>
              <a:rPr lang="en-US" sz="2000" dirty="0">
                <a:sym typeface="Wingdings" panose="05000000000000000000" pitchFamily="2" charset="2"/>
              </a:rPr>
              <a:t></a:t>
            </a:r>
            <a:endParaRPr lang="en-US" sz="2000" dirty="0"/>
          </a:p>
          <a:p>
            <a:pPr marL="285750" indent="-285750">
              <a:lnSpc>
                <a:spcPct val="90000"/>
              </a:lnSpc>
              <a:spcBef>
                <a:spcPts val="400"/>
              </a:spcBef>
              <a:spcAft>
                <a:spcPts val="600"/>
              </a:spcAft>
              <a:buFont typeface="Calibri" panose="020F0502020204030204" pitchFamily="34" charset="0"/>
              <a:buChar char="③"/>
            </a:pPr>
            <a:r>
              <a:rPr lang="en-US" sz="2000" dirty="0"/>
              <a:t> </a:t>
            </a:r>
            <a:r>
              <a:rPr lang="en-US" sz="2000" u="sng" dirty="0"/>
              <a:t>Intermediary determinants of health</a:t>
            </a:r>
            <a:r>
              <a:rPr lang="en-US" sz="2000" dirty="0"/>
              <a:t>  link the ‘upstream’ economic, social, cultural determinants to the more immediate physical and social environments in which we carry out our day-to-day lives </a:t>
            </a:r>
          </a:p>
          <a:p>
            <a:pPr>
              <a:lnSpc>
                <a:spcPct val="90000"/>
              </a:lnSpc>
              <a:spcBef>
                <a:spcPts val="400"/>
              </a:spcBef>
              <a:spcAft>
                <a:spcPts val="600"/>
              </a:spcAft>
            </a:pPr>
            <a:endParaRPr lang="en-US" sz="2000" dirty="0"/>
          </a:p>
        </p:txBody>
      </p:sp>
      <p:sp>
        <p:nvSpPr>
          <p:cNvPr id="5" name="TextBox 4"/>
          <p:cNvSpPr txBox="1"/>
          <p:nvPr/>
        </p:nvSpPr>
        <p:spPr>
          <a:xfrm>
            <a:off x="665018" y="3269679"/>
            <a:ext cx="581891" cy="369332"/>
          </a:xfrm>
          <a:prstGeom prst="rect">
            <a:avLst/>
          </a:prstGeom>
          <a:noFill/>
        </p:spPr>
        <p:txBody>
          <a:bodyPr wrap="square" rtlCol="0">
            <a:spAutoFit/>
          </a:bodyPr>
          <a:lstStyle/>
          <a:p>
            <a:pPr marL="285750" indent="-285750">
              <a:buFont typeface="Calibri" panose="020F0502020204030204" pitchFamily="34" charset="0"/>
              <a:buChar char="①"/>
            </a:pPr>
            <a:r>
              <a:rPr lang="en-US" dirty="0"/>
              <a:t>          </a:t>
            </a:r>
          </a:p>
        </p:txBody>
      </p:sp>
      <p:sp>
        <p:nvSpPr>
          <p:cNvPr id="6" name="TextBox 5"/>
          <p:cNvSpPr txBox="1"/>
          <p:nvPr/>
        </p:nvSpPr>
        <p:spPr>
          <a:xfrm>
            <a:off x="1634836" y="3283534"/>
            <a:ext cx="581891" cy="369332"/>
          </a:xfrm>
          <a:prstGeom prst="rect">
            <a:avLst/>
          </a:prstGeom>
          <a:noFill/>
        </p:spPr>
        <p:txBody>
          <a:bodyPr wrap="square" rtlCol="0">
            <a:spAutoFit/>
          </a:bodyPr>
          <a:lstStyle/>
          <a:p>
            <a:pPr marL="285750" indent="-285750">
              <a:buFont typeface="Calibri" panose="020F0502020204030204" pitchFamily="34" charset="0"/>
              <a:buChar char="②"/>
            </a:pPr>
            <a:r>
              <a:rPr lang="en-US" dirty="0"/>
              <a:t>          </a:t>
            </a:r>
          </a:p>
        </p:txBody>
      </p:sp>
      <p:sp>
        <p:nvSpPr>
          <p:cNvPr id="7" name="TextBox 6"/>
          <p:cNvSpPr txBox="1"/>
          <p:nvPr/>
        </p:nvSpPr>
        <p:spPr>
          <a:xfrm>
            <a:off x="2757054" y="3311244"/>
            <a:ext cx="581891" cy="369332"/>
          </a:xfrm>
          <a:prstGeom prst="rect">
            <a:avLst/>
          </a:prstGeom>
          <a:noFill/>
        </p:spPr>
        <p:txBody>
          <a:bodyPr wrap="square" rtlCol="0">
            <a:spAutoFit/>
          </a:bodyPr>
          <a:lstStyle/>
          <a:p>
            <a:pPr marL="285750" indent="-285750">
              <a:buFont typeface="Calibri" panose="020F0502020204030204" pitchFamily="34" charset="0"/>
              <a:buChar char="③"/>
            </a:pPr>
            <a:r>
              <a:rPr lang="en-US" dirty="0"/>
              <a:t>          </a:t>
            </a:r>
          </a:p>
        </p:txBody>
      </p:sp>
    </p:spTree>
    <p:extLst>
      <p:ext uri="{BB962C8B-B14F-4D97-AF65-F5344CB8AC3E}">
        <p14:creationId xmlns:p14="http://schemas.microsoft.com/office/powerpoint/2010/main" val="289584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19315" y="1324427"/>
            <a:ext cx="8461828" cy="4931229"/>
          </a:xfrm>
        </p:spPr>
        <p:txBody>
          <a:bodyPr>
            <a:normAutofit fontScale="85000" lnSpcReduction="20000"/>
          </a:bodyPr>
          <a:lstStyle/>
          <a:p>
            <a:pPr marL="0" indent="0">
              <a:buNone/>
            </a:pPr>
            <a:r>
              <a:rPr lang="en-US" b="1" dirty="0"/>
              <a:t>Lack of stable, secure, adequate housing:</a:t>
            </a:r>
          </a:p>
          <a:p>
            <a:r>
              <a:rPr lang="en-US" dirty="0"/>
              <a:t>Lack of protected space to maintain physical and psychological well-being</a:t>
            </a:r>
          </a:p>
          <a:p>
            <a:r>
              <a:rPr lang="en-US" dirty="0"/>
              <a:t>Constant stress producing environments and experiences</a:t>
            </a:r>
          </a:p>
          <a:p>
            <a:r>
              <a:rPr lang="en-US" dirty="0"/>
              <a:t>Neighborhoods of disadvantage and disorder  </a:t>
            </a:r>
          </a:p>
          <a:p>
            <a:r>
              <a:rPr lang="en-US" dirty="0"/>
              <a:t>Compromised identity and agency</a:t>
            </a:r>
          </a:p>
          <a:p>
            <a:r>
              <a:rPr lang="en-US" dirty="0"/>
              <a:t>Press of daily needs - barrier to service use when available</a:t>
            </a:r>
          </a:p>
          <a:p>
            <a:r>
              <a:rPr lang="en-US" dirty="0"/>
              <a:t>Lack resources for nutritious food, medical costs</a:t>
            </a:r>
          </a:p>
          <a:p>
            <a:r>
              <a:rPr lang="en-US" dirty="0"/>
              <a:t>Transiency - barrier to stable sources of social support</a:t>
            </a:r>
          </a:p>
          <a:p>
            <a:r>
              <a:rPr lang="en-US" dirty="0"/>
              <a:t>Structuring the private sphere– lack of housing is barrier to forming stable intimate relationships </a:t>
            </a:r>
          </a:p>
        </p:txBody>
      </p:sp>
      <p:sp>
        <p:nvSpPr>
          <p:cNvPr id="6" name="Title 5"/>
          <p:cNvSpPr>
            <a:spLocks noGrp="1"/>
          </p:cNvSpPr>
          <p:nvPr>
            <p:ph type="title"/>
          </p:nvPr>
        </p:nvSpPr>
        <p:spPr>
          <a:xfrm>
            <a:off x="297543" y="0"/>
            <a:ext cx="8229599" cy="1143000"/>
          </a:xfrm>
        </p:spPr>
        <p:txBody>
          <a:bodyPr/>
          <a:lstStyle/>
          <a:p>
            <a:r>
              <a:rPr lang="en-US" dirty="0"/>
              <a:t>Direct and Indirect Effects of Housing</a:t>
            </a:r>
          </a:p>
        </p:txBody>
      </p:sp>
    </p:spTree>
    <p:extLst>
      <p:ext uri="{BB962C8B-B14F-4D97-AF65-F5344CB8AC3E}">
        <p14:creationId xmlns:p14="http://schemas.microsoft.com/office/powerpoint/2010/main" val="4178480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5" descr="Rectangle: Click to edit Master text styles&#10;Second level&#10;Third level&#10;Fourth level&#10;Fifth level"/>
          <p:cNvSpPr>
            <a:spLocks noChangeArrowheads="1"/>
          </p:cNvSpPr>
          <p:nvPr/>
        </p:nvSpPr>
        <p:spPr bwMode="auto">
          <a:xfrm>
            <a:off x="381000" y="1143000"/>
            <a:ext cx="8229600" cy="4572000"/>
          </a:xfrm>
          <a:prstGeom prst="rect">
            <a:avLst/>
          </a:prstGeom>
          <a:noFill/>
          <a:ln w="9525">
            <a:noFill/>
            <a:miter lim="800000"/>
            <a:headEnd/>
            <a:tailEnd/>
          </a:ln>
        </p:spPr>
        <p:txBody>
          <a:bodyPr/>
          <a:lstStyle/>
          <a:p>
            <a:pPr marL="171450">
              <a:lnSpc>
                <a:spcPct val="90000"/>
              </a:lnSpc>
              <a:spcBef>
                <a:spcPct val="10000"/>
              </a:spcBef>
              <a:buClr>
                <a:schemeClr val="hlink"/>
              </a:buClr>
              <a:buSzPct val="110000"/>
              <a:buFont typeface="Wingdings" pitchFamily="2" charset="2"/>
              <a:buNone/>
              <a:tabLst>
                <a:tab pos="457200" algn="l"/>
              </a:tabLst>
            </a:pPr>
            <a:endParaRPr lang="en-US" sz="800" b="0" dirty="0"/>
          </a:p>
          <a:p>
            <a:pPr marL="171450">
              <a:lnSpc>
                <a:spcPct val="90000"/>
              </a:lnSpc>
              <a:spcBef>
                <a:spcPct val="10000"/>
              </a:spcBef>
              <a:buClr>
                <a:schemeClr val="hlink"/>
              </a:buClr>
              <a:buSzPct val="110000"/>
              <a:buFont typeface="WP TypographicSymbols" pitchFamily="2" charset="0"/>
              <a:buNone/>
              <a:tabLst>
                <a:tab pos="457200" algn="l"/>
              </a:tabLst>
            </a:pPr>
            <a:endParaRPr lang="en-US" sz="2400" b="0" dirty="0"/>
          </a:p>
        </p:txBody>
      </p:sp>
      <p:sp>
        <p:nvSpPr>
          <p:cNvPr id="4" name="Content Placeholder 3"/>
          <p:cNvSpPr>
            <a:spLocks noGrp="1"/>
          </p:cNvSpPr>
          <p:nvPr>
            <p:ph idx="1"/>
          </p:nvPr>
        </p:nvSpPr>
        <p:spPr>
          <a:xfrm>
            <a:off x="457199" y="1600200"/>
            <a:ext cx="8440057" cy="4771571"/>
          </a:xfrm>
        </p:spPr>
        <p:txBody>
          <a:bodyPr>
            <a:normAutofit fontScale="85000" lnSpcReduction="20000"/>
          </a:bodyPr>
          <a:lstStyle/>
          <a:p>
            <a:r>
              <a:rPr lang="en-US" dirty="0"/>
              <a:t>Pulling together the evidence</a:t>
            </a:r>
          </a:p>
          <a:p>
            <a:r>
              <a:rPr lang="en-US" dirty="0"/>
              <a:t>Increasing number of studies have shown housing is linked with the risk for HIV exposure and transmission, and  the care and health of persons living with HIV/AIDS</a:t>
            </a:r>
          </a:p>
          <a:p>
            <a:r>
              <a:rPr lang="en-US" dirty="0"/>
              <a:t>Canadian and US researchers conducted a systematic review to examine and summarize available evidence</a:t>
            </a:r>
          </a:p>
          <a:p>
            <a:r>
              <a:rPr lang="en-US" dirty="0"/>
              <a:t>Why systematic review?  </a:t>
            </a:r>
          </a:p>
          <a:p>
            <a:pPr lvl="1"/>
            <a:r>
              <a:rPr lang="en-US" dirty="0"/>
              <a:t>Synthesizing all of the available research evidence reduces the likelihood of being misled by a single or a few studies and increases confidence in the findings </a:t>
            </a:r>
          </a:p>
          <a:p>
            <a:pPr lvl="1"/>
            <a:r>
              <a:rPr lang="en-US" dirty="0"/>
              <a:t>Helpful knowledge translation tool - allows knowledge users to go to one source to access research evidence about a particular question</a:t>
            </a:r>
          </a:p>
          <a:p>
            <a:endParaRPr lang="en-US" dirty="0"/>
          </a:p>
        </p:txBody>
      </p:sp>
      <p:sp>
        <p:nvSpPr>
          <p:cNvPr id="3" name="Title 2"/>
          <p:cNvSpPr>
            <a:spLocks noGrp="1"/>
          </p:cNvSpPr>
          <p:nvPr>
            <p:ph type="title"/>
          </p:nvPr>
        </p:nvSpPr>
        <p:spPr/>
        <p:txBody>
          <a:bodyPr/>
          <a:lstStyle/>
          <a:p>
            <a:r>
              <a:rPr lang="en-US"/>
              <a:t>Systematic Review of the Research</a:t>
            </a:r>
            <a:endParaRPr lang="en-US" dirty="0"/>
          </a:p>
        </p:txBody>
      </p:sp>
    </p:spTree>
    <p:extLst>
      <p:ext uri="{BB962C8B-B14F-4D97-AF65-F5344CB8AC3E}">
        <p14:creationId xmlns:p14="http://schemas.microsoft.com/office/powerpoint/2010/main" val="326729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7520" y="152718"/>
            <a:ext cx="8229599" cy="817100"/>
          </a:xfrm>
        </p:spPr>
        <p:txBody>
          <a:bodyPr/>
          <a:lstStyle/>
          <a:p>
            <a:r>
              <a:rPr lang="en-US" dirty="0"/>
              <a:t>Methods</a:t>
            </a:r>
          </a:p>
        </p:txBody>
      </p:sp>
      <p:sp>
        <p:nvSpPr>
          <p:cNvPr id="4" name="Content Placeholder 3"/>
          <p:cNvSpPr>
            <a:spLocks noGrp="1"/>
          </p:cNvSpPr>
          <p:nvPr>
            <p:ph idx="1"/>
          </p:nvPr>
        </p:nvSpPr>
        <p:spPr>
          <a:xfrm>
            <a:off x="318654" y="1118263"/>
            <a:ext cx="8562110" cy="4525963"/>
          </a:xfrm>
        </p:spPr>
        <p:txBody>
          <a:bodyPr>
            <a:normAutofit fontScale="77500" lnSpcReduction="20000"/>
          </a:bodyPr>
          <a:lstStyle/>
          <a:p>
            <a:r>
              <a:rPr lang="en-US" dirty="0"/>
              <a:t>SEARCH STRATEGY</a:t>
            </a:r>
          </a:p>
          <a:p>
            <a:pPr marL="0" indent="0">
              <a:buNone/>
            </a:pPr>
            <a:r>
              <a:rPr lang="en-US" dirty="0"/>
              <a:t>	</a:t>
            </a:r>
            <a:r>
              <a:rPr lang="en-US" sz="3100" dirty="0"/>
              <a:t>(housing OR dwelling OR homeless OR homelessness </a:t>
            </a:r>
          </a:p>
          <a:p>
            <a:pPr marL="0" indent="0">
              <a:buNone/>
            </a:pPr>
            <a:r>
              <a:rPr lang="en-US" sz="3100" dirty="0"/>
              <a:t>	OR living accommodation OR residence OR residential) </a:t>
            </a:r>
          </a:p>
          <a:p>
            <a:pPr marL="0" indent="0">
              <a:buNone/>
            </a:pPr>
            <a:r>
              <a:rPr lang="en-US" sz="3100" dirty="0"/>
              <a:t>		AND </a:t>
            </a:r>
          </a:p>
          <a:p>
            <a:pPr marL="0" indent="0">
              <a:spcAft>
                <a:spcPts val="600"/>
              </a:spcAft>
              <a:buNone/>
            </a:pPr>
            <a:r>
              <a:rPr lang="en-US" sz="3100" dirty="0"/>
              <a:t>	(HIV OR PHA OR PWHA OR PLWA OR PLWHA) </a:t>
            </a:r>
          </a:p>
          <a:p>
            <a:pPr>
              <a:spcBef>
                <a:spcPts val="1200"/>
              </a:spcBef>
            </a:pPr>
            <a:r>
              <a:rPr lang="en-US" dirty="0"/>
              <a:t>DATABASES </a:t>
            </a:r>
          </a:p>
          <a:p>
            <a:pPr marL="914400" lvl="1" indent="-457200">
              <a:spcAft>
                <a:spcPts val="1200"/>
              </a:spcAft>
              <a:buNone/>
            </a:pPr>
            <a:r>
              <a:rPr lang="en-US" dirty="0"/>
              <a:t>	</a:t>
            </a:r>
            <a:r>
              <a:rPr lang="en-US" sz="3100" dirty="0"/>
              <a:t>Medline, </a:t>
            </a:r>
            <a:r>
              <a:rPr lang="en-US" sz="3100" dirty="0" err="1"/>
              <a:t>PsychInfo</a:t>
            </a:r>
            <a:r>
              <a:rPr lang="en-US" sz="3100" dirty="0"/>
              <a:t>, </a:t>
            </a:r>
            <a:r>
              <a:rPr lang="en-US" sz="3100" dirty="0" err="1"/>
              <a:t>Healthstar</a:t>
            </a:r>
            <a:r>
              <a:rPr lang="en-US" sz="3100" dirty="0"/>
              <a:t>, </a:t>
            </a:r>
            <a:r>
              <a:rPr lang="en-US" sz="3100" dirty="0" err="1"/>
              <a:t>Embase</a:t>
            </a:r>
            <a:r>
              <a:rPr lang="en-US" sz="3100" dirty="0"/>
              <a:t>, Sociological Abstracts and Social Science Abstracts, CINAHL and the Cochrane Library </a:t>
            </a:r>
          </a:p>
          <a:p>
            <a:r>
              <a:rPr lang="en-US" dirty="0"/>
              <a:t>DATES 1996 - April 2014</a:t>
            </a:r>
          </a:p>
          <a:p>
            <a:pPr marL="457200" lvl="1" indent="0">
              <a:buNone/>
            </a:pPr>
            <a:r>
              <a:rPr lang="en-US" dirty="0"/>
              <a:t>	Also contacted experts to identify  any additional relevant studies      	 </a:t>
            </a:r>
          </a:p>
          <a:p>
            <a:pPr marL="0" indent="0">
              <a:buNone/>
            </a:pPr>
            <a:endParaRPr lang="en-US" dirty="0"/>
          </a:p>
          <a:p>
            <a:pPr marL="0" indent="0">
              <a:buNone/>
            </a:pPr>
            <a:endParaRPr lang="en-US" dirty="0"/>
          </a:p>
          <a:p>
            <a:endParaRPr lang="en-US" dirty="0"/>
          </a:p>
        </p:txBody>
      </p:sp>
      <p:sp>
        <p:nvSpPr>
          <p:cNvPr id="2" name="TextBox 1"/>
          <p:cNvSpPr txBox="1"/>
          <p:nvPr/>
        </p:nvSpPr>
        <p:spPr>
          <a:xfrm>
            <a:off x="2563091" y="6229001"/>
            <a:ext cx="5500255" cy="646331"/>
          </a:xfrm>
          <a:prstGeom prst="rect">
            <a:avLst/>
          </a:prstGeom>
          <a:solidFill>
            <a:schemeClr val="bg1"/>
          </a:solidFill>
        </p:spPr>
        <p:txBody>
          <a:bodyPr wrap="square" rtlCol="0">
            <a:spAutoFit/>
          </a:bodyPr>
          <a:lstStyle/>
          <a:p>
            <a:endParaRPr lang="en-US" dirty="0"/>
          </a:p>
          <a:p>
            <a:endParaRPr lang="en-US" dirty="0"/>
          </a:p>
        </p:txBody>
      </p:sp>
      <p:sp>
        <p:nvSpPr>
          <p:cNvPr id="5" name="TextBox 4"/>
          <p:cNvSpPr txBox="1"/>
          <p:nvPr/>
        </p:nvSpPr>
        <p:spPr>
          <a:xfrm>
            <a:off x="1722106" y="5712739"/>
            <a:ext cx="6985013" cy="618631"/>
          </a:xfrm>
          <a:prstGeom prst="rect">
            <a:avLst/>
          </a:prstGeom>
          <a:noFill/>
        </p:spPr>
        <p:txBody>
          <a:bodyPr wrap="square" rtlCol="0">
            <a:spAutoFit/>
          </a:bodyPr>
          <a:lstStyle/>
          <a:p>
            <a:pPr algn="r">
              <a:lnSpc>
                <a:spcPct val="95000"/>
              </a:lnSpc>
            </a:pPr>
            <a:r>
              <a:rPr lang="en-US" i="1" dirty="0">
                <a:latin typeface="Calibri Light" panose="020F0302020204030204" pitchFamily="34" charset="0"/>
              </a:rPr>
              <a:t>Aidala  AA et al.  Am J  Public Health, 2016 Jan; 106(1):e1-23. </a:t>
            </a:r>
            <a:r>
              <a:rPr lang="en-US" i="1" dirty="0">
                <a:latin typeface="Calibri Light" panose="020F0302020204030204" pitchFamily="34" charset="0"/>
                <a:hlinkClick r:id="rId3"/>
              </a:rPr>
              <a:t>http://ajph.aphapublications.org/doi/pdf/10.2105/AJPH.2015.302905</a:t>
            </a:r>
            <a:endParaRPr lang="en-US" i="1" dirty="0">
              <a:latin typeface="Calibri Light" panose="020F0302020204030204" pitchFamily="34" charset="0"/>
            </a:endParaRPr>
          </a:p>
        </p:txBody>
      </p:sp>
    </p:spTree>
    <p:extLst>
      <p:ext uri="{BB962C8B-B14F-4D97-AF65-F5344CB8AC3E}">
        <p14:creationId xmlns:p14="http://schemas.microsoft.com/office/powerpoint/2010/main" val="3345164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NCIH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NCIHC Theme</Template>
  <TotalTime>1972</TotalTime>
  <Words>3476</Words>
  <Application>Microsoft Macintosh PowerPoint</Application>
  <PresentationFormat>On-screen Show (4:3)</PresentationFormat>
  <Paragraphs>486</Paragraphs>
  <Slides>33</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Tahoma</vt:lpstr>
      <vt:lpstr>Times New Roman</vt:lpstr>
      <vt:lpstr>Wingdings</vt:lpstr>
      <vt:lpstr>WP TypographicSymbols</vt:lpstr>
      <vt:lpstr>NCIHC Theme</vt:lpstr>
      <vt:lpstr>Housing as a Determinant of  HIV Health Outcomes </vt:lpstr>
      <vt:lpstr>PowerPoint Presentation</vt:lpstr>
      <vt:lpstr>INTRODUCTION</vt:lpstr>
      <vt:lpstr>INTRODUCTION</vt:lpstr>
      <vt:lpstr>PowerPoint Presentation</vt:lpstr>
      <vt:lpstr>PowerPoint Presentation</vt:lpstr>
      <vt:lpstr>Direct and Indirect Effects of Housing</vt:lpstr>
      <vt:lpstr>Systematic Review of the Research</vt:lpstr>
      <vt:lpstr>Methods</vt:lpstr>
      <vt:lpstr>Selection Criteria</vt:lpstr>
      <vt:lpstr>Definitions</vt:lpstr>
      <vt:lpstr>Flow chart for included articles </vt:lpstr>
      <vt:lpstr>Reviewing and Quality Appraisal</vt:lpstr>
      <vt:lpstr>  HOUSING &amp; HIV MEDICAL CARE</vt:lpstr>
      <vt:lpstr>Health Care Outcomes</vt:lpstr>
      <vt:lpstr>   HIV Health Care Outcomes</vt:lpstr>
      <vt:lpstr>Adherence</vt:lpstr>
      <vt:lpstr>   Adherence</vt:lpstr>
      <vt:lpstr>  ER Visits/Hospital Stays</vt:lpstr>
      <vt:lpstr>HIV Clinical Outcomes</vt:lpstr>
      <vt:lpstr>HIV Clinical Health Outcomes</vt:lpstr>
      <vt:lpstr>   HIV Clinical Outcomes</vt:lpstr>
      <vt:lpstr>Other Health Outcomes</vt:lpstr>
      <vt:lpstr>Housing and HIV Risk Behaviors</vt:lpstr>
      <vt:lpstr>  HIV Risk Behaviors</vt:lpstr>
      <vt:lpstr>HIV Risk Behaviors</vt:lpstr>
      <vt:lpstr>Housing and the Treatment Cascade</vt:lpstr>
      <vt:lpstr>Housing Assistance = Better Outcomes</vt:lpstr>
      <vt:lpstr>Cost Considerations</vt:lpstr>
      <vt:lpstr>H &amp; H Comparative Cost-Effectiveness</vt:lpstr>
      <vt:lpstr>  Summary</vt:lpstr>
      <vt:lpstr>Policy Implications</vt:lpstr>
      <vt:lpstr>Acknowledgements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as a Determinant of  HIV Health Outcomes</dc:title>
  <dc:creator>Genna Ayres</dc:creator>
  <cp:lastModifiedBy>Alan Gambrell</cp:lastModifiedBy>
  <cp:revision>55</cp:revision>
  <cp:lastPrinted>2020-04-02T12:38:35Z</cp:lastPrinted>
  <dcterms:created xsi:type="dcterms:W3CDTF">2016-11-15T16:24:34Z</dcterms:created>
  <dcterms:modified xsi:type="dcterms:W3CDTF">2020-04-02T12:38:42Z</dcterms:modified>
</cp:coreProperties>
</file>